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5" r:id="rId1"/>
  </p:sldMasterIdLst>
  <p:notesMasterIdLst>
    <p:notesMasterId r:id="rId53"/>
  </p:notesMasterIdLst>
  <p:handoutMasterIdLst>
    <p:handoutMasterId r:id="rId54"/>
  </p:handoutMasterIdLst>
  <p:sldIdLst>
    <p:sldId id="2856" r:id="rId2"/>
    <p:sldId id="2857" r:id="rId3"/>
    <p:sldId id="1170" r:id="rId4"/>
    <p:sldId id="2789" r:id="rId5"/>
    <p:sldId id="2790" r:id="rId6"/>
    <p:sldId id="2792" r:id="rId7"/>
    <p:sldId id="2485" r:id="rId8"/>
    <p:sldId id="2788" r:id="rId9"/>
    <p:sldId id="2859" r:id="rId10"/>
    <p:sldId id="2863" r:id="rId11"/>
    <p:sldId id="2864" r:id="rId12"/>
    <p:sldId id="2865" r:id="rId13"/>
    <p:sldId id="2866" r:id="rId14"/>
    <p:sldId id="2867" r:id="rId15"/>
    <p:sldId id="2868" r:id="rId16"/>
    <p:sldId id="2871" r:id="rId17"/>
    <p:sldId id="2870" r:id="rId18"/>
    <p:sldId id="2869" r:id="rId19"/>
    <p:sldId id="2807" r:id="rId20"/>
    <p:sldId id="2808" r:id="rId21"/>
    <p:sldId id="2423" r:id="rId22"/>
    <p:sldId id="2809" r:id="rId23"/>
    <p:sldId id="2860" r:id="rId24"/>
    <p:sldId id="2861" r:id="rId25"/>
    <p:sldId id="2862" r:id="rId26"/>
    <p:sldId id="452" r:id="rId27"/>
    <p:sldId id="2853" r:id="rId28"/>
    <p:sldId id="1095" r:id="rId29"/>
    <p:sldId id="2779" r:id="rId30"/>
    <p:sldId id="2854" r:id="rId31"/>
    <p:sldId id="2805" r:id="rId32"/>
    <p:sldId id="2806" r:id="rId33"/>
    <p:sldId id="2682" r:id="rId34"/>
    <p:sldId id="2794" r:id="rId35"/>
    <p:sldId id="2683" r:id="rId36"/>
    <p:sldId id="2780" r:id="rId37"/>
    <p:sldId id="2781" r:id="rId38"/>
    <p:sldId id="2783" r:id="rId39"/>
    <p:sldId id="2686" r:id="rId40"/>
    <p:sldId id="2458" r:id="rId41"/>
    <p:sldId id="2688" r:id="rId42"/>
    <p:sldId id="2689" r:id="rId43"/>
    <p:sldId id="2690" r:id="rId44"/>
    <p:sldId id="2691" r:id="rId45"/>
    <p:sldId id="2692" r:id="rId46"/>
    <p:sldId id="2693" r:id="rId47"/>
    <p:sldId id="2694" r:id="rId48"/>
    <p:sldId id="2695" r:id="rId49"/>
    <p:sldId id="2858" r:id="rId50"/>
    <p:sldId id="2696" r:id="rId51"/>
    <p:sldId id="2529"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D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2"/>
    <p:restoredTop sz="83265"/>
  </p:normalViewPr>
  <p:slideViewPr>
    <p:cSldViewPr snapToGrid="0" snapToObjects="1">
      <p:cViewPr>
        <p:scale>
          <a:sx n="112" d="100"/>
          <a:sy n="112" d="100"/>
        </p:scale>
        <p:origin x="536" y="144"/>
      </p:cViewPr>
      <p:guideLst/>
    </p:cSldViewPr>
  </p:slideViewPr>
  <p:outlineViewPr>
    <p:cViewPr>
      <p:scale>
        <a:sx n="33" d="100"/>
        <a:sy n="33" d="100"/>
      </p:scale>
      <p:origin x="0" y="-1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39.xml"/><Relationship Id="rId1"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C8A47-5012-7F4B-B3C2-9E400FB51A6D}"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8887936C-E565-684E-9C0B-EA72E08587C3}">
      <dgm:prSet phldrT="[Text]"/>
      <dgm:spPr/>
      <dgm:t>
        <a:bodyPr/>
        <a:lstStyle/>
        <a:p>
          <a:r>
            <a:rPr lang="en-GB" dirty="0"/>
            <a:t>Introduction </a:t>
          </a:r>
        </a:p>
      </dgm:t>
    </dgm:pt>
    <dgm:pt modelId="{4ECD30D4-4F3A-E34C-954F-0E07449DA1AD}" type="parTrans" cxnId="{5127CBA9-E1D8-6E41-8801-4F5866D436F2}">
      <dgm:prSet/>
      <dgm:spPr/>
      <dgm:t>
        <a:bodyPr/>
        <a:lstStyle/>
        <a:p>
          <a:endParaRPr lang="en-GB"/>
        </a:p>
      </dgm:t>
    </dgm:pt>
    <dgm:pt modelId="{394E943A-F0FE-9B4A-90DB-61F8243A3E18}" type="sibTrans" cxnId="{5127CBA9-E1D8-6E41-8801-4F5866D436F2}">
      <dgm:prSet/>
      <dgm:spPr/>
      <dgm:t>
        <a:bodyPr/>
        <a:lstStyle/>
        <a:p>
          <a:endParaRPr lang="en-GB"/>
        </a:p>
      </dgm:t>
    </dgm:pt>
    <dgm:pt modelId="{AEF2B0D3-8426-7645-BB3F-6F6CEC3E048D}">
      <dgm:prSet phldrT="[Text]"/>
      <dgm:spPr/>
      <dgm:t>
        <a:bodyPr/>
        <a:lstStyle/>
        <a:p>
          <a:r>
            <a:rPr lang="en-GB" dirty="0">
              <a:solidFill>
                <a:schemeClr val="bg1"/>
              </a:solidFill>
              <a:hlinkClick xmlns:r="http://schemas.openxmlformats.org/officeDocument/2006/relationships" r:id="rId1" action="ppaction://hlinksldjump">
                <a:extLst>
                  <a:ext uri="{A12FA001-AC4F-418D-AE19-62706E023703}">
                    <ahyp:hlinkClr xmlns:ahyp="http://schemas.microsoft.com/office/drawing/2018/hyperlinkcolor" val="tx"/>
                  </a:ext>
                </a:extLst>
              </a:hlinkClick>
            </a:rPr>
            <a:t>Recovery </a:t>
          </a:r>
          <a:endParaRPr lang="en-GB" dirty="0">
            <a:solidFill>
              <a:schemeClr val="bg1"/>
            </a:solidFill>
          </a:endParaRPr>
        </a:p>
      </dgm:t>
    </dgm:pt>
    <dgm:pt modelId="{8C4CDA9B-7CCE-5A4C-A19E-629B3A6E646E}" type="parTrans" cxnId="{B8B234B2-B2B0-C94B-8520-4B68E9E9C508}">
      <dgm:prSet/>
      <dgm:spPr/>
      <dgm:t>
        <a:bodyPr/>
        <a:lstStyle/>
        <a:p>
          <a:endParaRPr lang="en-GB"/>
        </a:p>
      </dgm:t>
    </dgm:pt>
    <dgm:pt modelId="{1B955080-3C93-3843-9990-63313869E1D7}" type="sibTrans" cxnId="{B8B234B2-B2B0-C94B-8520-4B68E9E9C508}">
      <dgm:prSet/>
      <dgm:spPr/>
      <dgm:t>
        <a:bodyPr/>
        <a:lstStyle/>
        <a:p>
          <a:endParaRPr lang="en-GB"/>
        </a:p>
      </dgm:t>
    </dgm:pt>
    <dgm:pt modelId="{55BBAF5C-CA50-BF40-94E7-91E14429085C}">
      <dgm:prSet phldrT="[Text]"/>
      <dgm:spPr/>
      <dgm:t>
        <a:bodyPr/>
        <a:lstStyle/>
        <a:p>
          <a:r>
            <a:rPr lang="en-GB" dirty="0">
              <a:solidFill>
                <a:schemeClr val="bg1"/>
              </a:solidFill>
              <a:hlinkClick xmlns:r="http://schemas.openxmlformats.org/officeDocument/2006/relationships" r:id="rId2" action="ppaction://hlinksldjump">
                <a:extLst>
                  <a:ext uri="{A12FA001-AC4F-418D-AE19-62706E023703}">
                    <ahyp:hlinkClr xmlns:ahyp="http://schemas.microsoft.com/office/drawing/2018/hyperlinkcolor" val="tx"/>
                  </a:ext>
                </a:extLst>
              </a:hlinkClick>
            </a:rPr>
            <a:t>Provisional Attachment</a:t>
          </a:r>
          <a:endParaRPr lang="en-GB" dirty="0">
            <a:solidFill>
              <a:schemeClr val="bg1"/>
            </a:solidFill>
          </a:endParaRPr>
        </a:p>
      </dgm:t>
    </dgm:pt>
    <dgm:pt modelId="{CEADADE1-55C4-BB44-8FC8-200D61434F30}" type="parTrans" cxnId="{3890A113-482A-C246-A529-CC784A34276D}">
      <dgm:prSet/>
      <dgm:spPr/>
      <dgm:t>
        <a:bodyPr/>
        <a:lstStyle/>
        <a:p>
          <a:endParaRPr lang="en-GB"/>
        </a:p>
      </dgm:t>
    </dgm:pt>
    <dgm:pt modelId="{9B22CA8F-0D8C-5946-B4CF-009A06435DF7}" type="sibTrans" cxnId="{3890A113-482A-C246-A529-CC784A34276D}">
      <dgm:prSet/>
      <dgm:spPr/>
      <dgm:t>
        <a:bodyPr/>
        <a:lstStyle/>
        <a:p>
          <a:endParaRPr lang="en-GB"/>
        </a:p>
      </dgm:t>
    </dgm:pt>
    <dgm:pt modelId="{98B123F9-E0A1-BB4D-A012-794274DC13C6}">
      <dgm:prSet phldrT="[Text]"/>
      <dgm:spPr/>
      <dgm:t>
        <a:bodyPr/>
        <a:lstStyle/>
        <a:p>
          <a:r>
            <a:rPr lang="en-GB" u="none" dirty="0">
              <a:solidFill>
                <a:schemeClr val="bg1"/>
              </a:solidFill>
              <a:hlinkClick xmlns:r="http://schemas.openxmlformats.org/officeDocument/2006/relationships" r:id="rId3" action="ppaction://hlinksldjump">
                <a:extLst>
                  <a:ext uri="{A12FA001-AC4F-418D-AE19-62706E023703}">
                    <ahyp:hlinkClr xmlns:ahyp="http://schemas.microsoft.com/office/drawing/2018/hyperlinkcolor" val="tx"/>
                  </a:ext>
                </a:extLst>
              </a:hlinkClick>
            </a:rPr>
            <a:t>Adjudication</a:t>
          </a:r>
          <a:r>
            <a:rPr lang="en-GB" u="sng" dirty="0">
              <a:solidFill>
                <a:schemeClr val="bg1"/>
              </a:solidFill>
              <a:hlinkClick xmlns:r="http://schemas.openxmlformats.org/officeDocument/2006/relationships" r:id="rId3" action="ppaction://hlinksldjump">
                <a:extLst>
                  <a:ext uri="{A12FA001-AC4F-418D-AE19-62706E023703}">
                    <ahyp:hlinkClr xmlns:ahyp="http://schemas.microsoft.com/office/drawing/2018/hyperlinkcolor" val="tx"/>
                  </a:ext>
                </a:extLst>
              </a:hlinkClick>
            </a:rPr>
            <a:t> </a:t>
          </a:r>
          <a:endParaRPr lang="en-GB" u="sng" dirty="0">
            <a:solidFill>
              <a:schemeClr val="bg1"/>
            </a:solidFill>
          </a:endParaRPr>
        </a:p>
      </dgm:t>
    </dgm:pt>
    <dgm:pt modelId="{6D1C3065-3859-CE46-ABDE-204FD23FF666}" type="parTrans" cxnId="{41939D77-F912-6D42-B21B-BFC240F8E99D}">
      <dgm:prSet/>
      <dgm:spPr/>
      <dgm:t>
        <a:bodyPr/>
        <a:lstStyle/>
        <a:p>
          <a:endParaRPr lang="en-GB"/>
        </a:p>
      </dgm:t>
    </dgm:pt>
    <dgm:pt modelId="{99A2AE65-8B7D-094C-8E7B-C1DBF6350BF4}" type="sibTrans" cxnId="{41939D77-F912-6D42-B21B-BFC240F8E99D}">
      <dgm:prSet/>
      <dgm:spPr/>
      <dgm:t>
        <a:bodyPr/>
        <a:lstStyle/>
        <a:p>
          <a:endParaRPr lang="en-GB"/>
        </a:p>
      </dgm:t>
    </dgm:pt>
    <dgm:pt modelId="{31E9D977-2122-174C-9ABB-86577CF28B3F}" type="pres">
      <dgm:prSet presAssocID="{BE4C8A47-5012-7F4B-B3C2-9E400FB51A6D}" presName="diagram" presStyleCnt="0">
        <dgm:presLayoutVars>
          <dgm:dir/>
          <dgm:resizeHandles val="exact"/>
        </dgm:presLayoutVars>
      </dgm:prSet>
      <dgm:spPr/>
    </dgm:pt>
    <dgm:pt modelId="{F16B64B1-3CD9-5947-A170-6DA40D6C3999}" type="pres">
      <dgm:prSet presAssocID="{8887936C-E565-684E-9C0B-EA72E08587C3}" presName="node" presStyleLbl="node1" presStyleIdx="0" presStyleCnt="4">
        <dgm:presLayoutVars>
          <dgm:bulletEnabled val="1"/>
        </dgm:presLayoutVars>
      </dgm:prSet>
      <dgm:spPr/>
    </dgm:pt>
    <dgm:pt modelId="{FB4FA9E3-D265-2E47-9BDE-4F2235A6E3E3}" type="pres">
      <dgm:prSet presAssocID="{394E943A-F0FE-9B4A-90DB-61F8243A3E18}" presName="sibTrans" presStyleCnt="0"/>
      <dgm:spPr/>
    </dgm:pt>
    <dgm:pt modelId="{6D7E46A1-67DD-6649-A4EB-EA8B23EEB9AD}" type="pres">
      <dgm:prSet presAssocID="{98B123F9-E0A1-BB4D-A012-794274DC13C6}" presName="node" presStyleLbl="node1" presStyleIdx="1" presStyleCnt="4">
        <dgm:presLayoutVars>
          <dgm:bulletEnabled val="1"/>
        </dgm:presLayoutVars>
      </dgm:prSet>
      <dgm:spPr/>
    </dgm:pt>
    <dgm:pt modelId="{BBBDF71E-248B-8444-B12E-A16FA581E6F8}" type="pres">
      <dgm:prSet presAssocID="{99A2AE65-8B7D-094C-8E7B-C1DBF6350BF4}" presName="sibTrans" presStyleCnt="0"/>
      <dgm:spPr/>
    </dgm:pt>
    <dgm:pt modelId="{A246D013-6C2E-3A4C-BB14-A722C615A09C}" type="pres">
      <dgm:prSet presAssocID="{AEF2B0D3-8426-7645-BB3F-6F6CEC3E048D}" presName="node" presStyleLbl="node1" presStyleIdx="2" presStyleCnt="4">
        <dgm:presLayoutVars>
          <dgm:bulletEnabled val="1"/>
        </dgm:presLayoutVars>
      </dgm:prSet>
      <dgm:spPr/>
    </dgm:pt>
    <dgm:pt modelId="{A0DAB057-26BC-7E41-9652-E54EEB5A20A7}" type="pres">
      <dgm:prSet presAssocID="{1B955080-3C93-3843-9990-63313869E1D7}" presName="sibTrans" presStyleCnt="0"/>
      <dgm:spPr/>
    </dgm:pt>
    <dgm:pt modelId="{A01E0C4B-400F-E249-AF80-A7305C701D17}" type="pres">
      <dgm:prSet presAssocID="{55BBAF5C-CA50-BF40-94E7-91E14429085C}" presName="node" presStyleLbl="node1" presStyleIdx="3" presStyleCnt="4">
        <dgm:presLayoutVars>
          <dgm:bulletEnabled val="1"/>
        </dgm:presLayoutVars>
      </dgm:prSet>
      <dgm:spPr/>
    </dgm:pt>
  </dgm:ptLst>
  <dgm:cxnLst>
    <dgm:cxn modelId="{3890A113-482A-C246-A529-CC784A34276D}" srcId="{BE4C8A47-5012-7F4B-B3C2-9E400FB51A6D}" destId="{55BBAF5C-CA50-BF40-94E7-91E14429085C}" srcOrd="3" destOrd="0" parTransId="{CEADADE1-55C4-BB44-8FC8-200D61434F30}" sibTransId="{9B22CA8F-0D8C-5946-B4CF-009A06435DF7}"/>
    <dgm:cxn modelId="{7ECCD53E-E266-AD42-A78A-2096DD09694E}" type="presOf" srcId="{8887936C-E565-684E-9C0B-EA72E08587C3}" destId="{F16B64B1-3CD9-5947-A170-6DA40D6C3999}" srcOrd="0" destOrd="0" presId="urn:microsoft.com/office/officeart/2005/8/layout/default"/>
    <dgm:cxn modelId="{41939D77-F912-6D42-B21B-BFC240F8E99D}" srcId="{BE4C8A47-5012-7F4B-B3C2-9E400FB51A6D}" destId="{98B123F9-E0A1-BB4D-A012-794274DC13C6}" srcOrd="1" destOrd="0" parTransId="{6D1C3065-3859-CE46-ABDE-204FD23FF666}" sibTransId="{99A2AE65-8B7D-094C-8E7B-C1DBF6350BF4}"/>
    <dgm:cxn modelId="{5127CBA9-E1D8-6E41-8801-4F5866D436F2}" srcId="{BE4C8A47-5012-7F4B-B3C2-9E400FB51A6D}" destId="{8887936C-E565-684E-9C0B-EA72E08587C3}" srcOrd="0" destOrd="0" parTransId="{4ECD30D4-4F3A-E34C-954F-0E07449DA1AD}" sibTransId="{394E943A-F0FE-9B4A-90DB-61F8243A3E18}"/>
    <dgm:cxn modelId="{B8B234B2-B2B0-C94B-8520-4B68E9E9C508}" srcId="{BE4C8A47-5012-7F4B-B3C2-9E400FB51A6D}" destId="{AEF2B0D3-8426-7645-BB3F-6F6CEC3E048D}" srcOrd="2" destOrd="0" parTransId="{8C4CDA9B-7CCE-5A4C-A19E-629B3A6E646E}" sibTransId="{1B955080-3C93-3843-9990-63313869E1D7}"/>
    <dgm:cxn modelId="{9A5442B2-C4CE-934B-8F7A-CB05C078A5D9}" type="presOf" srcId="{98B123F9-E0A1-BB4D-A012-794274DC13C6}" destId="{6D7E46A1-67DD-6649-A4EB-EA8B23EEB9AD}" srcOrd="0" destOrd="0" presId="urn:microsoft.com/office/officeart/2005/8/layout/default"/>
    <dgm:cxn modelId="{34E128E1-F779-9A4D-A61B-2D12A203B05E}" type="presOf" srcId="{AEF2B0D3-8426-7645-BB3F-6F6CEC3E048D}" destId="{A246D013-6C2E-3A4C-BB14-A722C615A09C}" srcOrd="0" destOrd="0" presId="urn:microsoft.com/office/officeart/2005/8/layout/default"/>
    <dgm:cxn modelId="{16ECBCE3-25B2-4C4E-B939-7EE6E2C93709}" type="presOf" srcId="{BE4C8A47-5012-7F4B-B3C2-9E400FB51A6D}" destId="{31E9D977-2122-174C-9ABB-86577CF28B3F}" srcOrd="0" destOrd="0" presId="urn:microsoft.com/office/officeart/2005/8/layout/default"/>
    <dgm:cxn modelId="{D09A17E5-01B2-1F47-A707-14A7C5A6E32B}" type="presOf" srcId="{55BBAF5C-CA50-BF40-94E7-91E14429085C}" destId="{A01E0C4B-400F-E249-AF80-A7305C701D17}" srcOrd="0" destOrd="0" presId="urn:microsoft.com/office/officeart/2005/8/layout/default"/>
    <dgm:cxn modelId="{08C4934D-7A7A-EB40-B1ED-265EF22F851C}" type="presParOf" srcId="{31E9D977-2122-174C-9ABB-86577CF28B3F}" destId="{F16B64B1-3CD9-5947-A170-6DA40D6C3999}" srcOrd="0" destOrd="0" presId="urn:microsoft.com/office/officeart/2005/8/layout/default"/>
    <dgm:cxn modelId="{BEC1EA8C-7B7F-6E4F-958D-7113B16571ED}" type="presParOf" srcId="{31E9D977-2122-174C-9ABB-86577CF28B3F}" destId="{FB4FA9E3-D265-2E47-9BDE-4F2235A6E3E3}" srcOrd="1" destOrd="0" presId="urn:microsoft.com/office/officeart/2005/8/layout/default"/>
    <dgm:cxn modelId="{C71A0A07-C421-4C4F-BDDF-DF8D3E6FC54E}" type="presParOf" srcId="{31E9D977-2122-174C-9ABB-86577CF28B3F}" destId="{6D7E46A1-67DD-6649-A4EB-EA8B23EEB9AD}" srcOrd="2" destOrd="0" presId="urn:microsoft.com/office/officeart/2005/8/layout/default"/>
    <dgm:cxn modelId="{6577D699-4E68-A948-B355-71AC0FFDD978}" type="presParOf" srcId="{31E9D977-2122-174C-9ABB-86577CF28B3F}" destId="{BBBDF71E-248B-8444-B12E-A16FA581E6F8}" srcOrd="3" destOrd="0" presId="urn:microsoft.com/office/officeart/2005/8/layout/default"/>
    <dgm:cxn modelId="{01223FBC-A148-BB46-85C5-A0390E8E7F69}" type="presParOf" srcId="{31E9D977-2122-174C-9ABB-86577CF28B3F}" destId="{A246D013-6C2E-3A4C-BB14-A722C615A09C}" srcOrd="4" destOrd="0" presId="urn:microsoft.com/office/officeart/2005/8/layout/default"/>
    <dgm:cxn modelId="{10BB45D5-2F3A-5446-AB63-4230125AC8C0}" type="presParOf" srcId="{31E9D977-2122-174C-9ABB-86577CF28B3F}" destId="{A0DAB057-26BC-7E41-9652-E54EEB5A20A7}" srcOrd="5" destOrd="0" presId="urn:microsoft.com/office/officeart/2005/8/layout/default"/>
    <dgm:cxn modelId="{C4964FF7-C416-6E4B-B27A-7FA04B5154D2}" type="presParOf" srcId="{31E9D977-2122-174C-9ABB-86577CF28B3F}" destId="{A01E0C4B-400F-E249-AF80-A7305C701D1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C6EA32-7177-D34D-ABE3-29697EE188CA}" type="doc">
      <dgm:prSet loTypeId="urn:microsoft.com/office/officeart/2005/8/layout/chevron1" loCatId="" qsTypeId="urn:microsoft.com/office/officeart/2005/8/quickstyle/simple1" qsCatId="simple" csTypeId="urn:microsoft.com/office/officeart/2005/8/colors/accent1_2" csCatId="accent1" phldr="1"/>
      <dgm:spPr/>
    </dgm:pt>
    <dgm:pt modelId="{96E24DA2-4681-D443-9C19-0535A1536F9B}">
      <dgm:prSet phldrT="[Text]"/>
      <dgm:spPr/>
      <dgm:t>
        <a:bodyPr/>
        <a:lstStyle/>
        <a:p>
          <a:r>
            <a:rPr lang="en-GB" dirty="0"/>
            <a:t>Enquiry</a:t>
          </a:r>
        </a:p>
      </dgm:t>
    </dgm:pt>
    <dgm:pt modelId="{E0C5E8D7-6A19-E248-BDAF-1393A58882AC}" type="parTrans" cxnId="{F2E930C4-2362-DA41-B903-FA647F6DFC8C}">
      <dgm:prSet/>
      <dgm:spPr/>
      <dgm:t>
        <a:bodyPr/>
        <a:lstStyle/>
        <a:p>
          <a:endParaRPr lang="en-GB"/>
        </a:p>
      </dgm:t>
    </dgm:pt>
    <dgm:pt modelId="{83EBFB5C-7B40-4845-818F-685BA2D39178}" type="sibTrans" cxnId="{F2E930C4-2362-DA41-B903-FA647F6DFC8C}">
      <dgm:prSet/>
      <dgm:spPr/>
      <dgm:t>
        <a:bodyPr/>
        <a:lstStyle/>
        <a:p>
          <a:endParaRPr lang="en-GB"/>
        </a:p>
      </dgm:t>
    </dgm:pt>
    <dgm:pt modelId="{36D6EB3E-D7C0-9F48-A0E4-AAB4BE069A3A}">
      <dgm:prSet phldrT="[Text]"/>
      <dgm:spPr/>
      <dgm:t>
        <a:bodyPr/>
        <a:lstStyle/>
        <a:p>
          <a:r>
            <a:rPr lang="en-GB" dirty="0"/>
            <a:t>Adjudication</a:t>
          </a:r>
        </a:p>
      </dgm:t>
    </dgm:pt>
    <dgm:pt modelId="{6C76F9D4-A41D-FE46-B756-A63F927B38EA}" type="parTrans" cxnId="{7A5CD857-6792-DE45-A1C1-AE6A4DE4CEBC}">
      <dgm:prSet/>
      <dgm:spPr/>
      <dgm:t>
        <a:bodyPr/>
        <a:lstStyle/>
        <a:p>
          <a:endParaRPr lang="en-GB"/>
        </a:p>
      </dgm:t>
    </dgm:pt>
    <dgm:pt modelId="{2F25A6E3-8B7E-B842-8F95-8DBEE443AAFA}" type="sibTrans" cxnId="{7A5CD857-6792-DE45-A1C1-AE6A4DE4CEBC}">
      <dgm:prSet/>
      <dgm:spPr/>
      <dgm:t>
        <a:bodyPr/>
        <a:lstStyle/>
        <a:p>
          <a:endParaRPr lang="en-GB"/>
        </a:p>
      </dgm:t>
    </dgm:pt>
    <dgm:pt modelId="{94BD89A0-1CB6-754D-99E8-6D4E9A7F48FF}">
      <dgm:prSet phldrT="[Text]"/>
      <dgm:spPr/>
      <dgm:t>
        <a:bodyPr/>
        <a:lstStyle/>
        <a:p>
          <a:r>
            <a:rPr lang="en-GB" dirty="0"/>
            <a:t>Recovery</a:t>
          </a:r>
        </a:p>
      </dgm:t>
    </dgm:pt>
    <dgm:pt modelId="{B7724132-B8F2-DF48-85E0-D34842753F88}" type="parTrans" cxnId="{96D922A7-F3D2-D841-A6CB-E2DFF5E1FB5C}">
      <dgm:prSet/>
      <dgm:spPr/>
      <dgm:t>
        <a:bodyPr/>
        <a:lstStyle/>
        <a:p>
          <a:endParaRPr lang="en-GB"/>
        </a:p>
      </dgm:t>
    </dgm:pt>
    <dgm:pt modelId="{DF63C69C-46FF-1847-8783-5518BE74E814}" type="sibTrans" cxnId="{96D922A7-F3D2-D841-A6CB-E2DFF5E1FB5C}">
      <dgm:prSet/>
      <dgm:spPr/>
      <dgm:t>
        <a:bodyPr/>
        <a:lstStyle/>
        <a:p>
          <a:endParaRPr lang="en-GB"/>
        </a:p>
      </dgm:t>
    </dgm:pt>
    <dgm:pt modelId="{0FBA7FCC-4AC1-0D40-88A4-630B07662414}">
      <dgm:prSet phldrT="[Text]"/>
      <dgm:spPr/>
      <dgm:t>
        <a:bodyPr/>
        <a:lstStyle/>
        <a:p>
          <a:endParaRPr lang="en-GB" dirty="0"/>
        </a:p>
      </dgm:t>
    </dgm:pt>
    <dgm:pt modelId="{ECB2D318-5FAD-584F-86A0-82502B213687}" type="parTrans" cxnId="{131C782F-2531-AA4A-8B80-E7F43B935DC3}">
      <dgm:prSet/>
      <dgm:spPr/>
      <dgm:t>
        <a:bodyPr/>
        <a:lstStyle/>
        <a:p>
          <a:endParaRPr lang="en-GB"/>
        </a:p>
      </dgm:t>
    </dgm:pt>
    <dgm:pt modelId="{627D380A-D755-2B48-9295-371445B06A97}" type="sibTrans" cxnId="{131C782F-2531-AA4A-8B80-E7F43B935DC3}">
      <dgm:prSet/>
      <dgm:spPr/>
      <dgm:t>
        <a:bodyPr/>
        <a:lstStyle/>
        <a:p>
          <a:endParaRPr lang="en-GB"/>
        </a:p>
      </dgm:t>
    </dgm:pt>
    <dgm:pt modelId="{20AA2C99-C421-D943-BAD2-B8571F9EFDE6}" type="pres">
      <dgm:prSet presAssocID="{5FC6EA32-7177-D34D-ABE3-29697EE188CA}" presName="Name0" presStyleCnt="0">
        <dgm:presLayoutVars>
          <dgm:dir/>
          <dgm:animLvl val="lvl"/>
          <dgm:resizeHandles val="exact"/>
        </dgm:presLayoutVars>
      </dgm:prSet>
      <dgm:spPr/>
    </dgm:pt>
    <dgm:pt modelId="{69CFB63D-CE07-A44D-B265-4A7E21004DE3}" type="pres">
      <dgm:prSet presAssocID="{96E24DA2-4681-D443-9C19-0535A1536F9B}" presName="composite" presStyleCnt="0"/>
      <dgm:spPr/>
    </dgm:pt>
    <dgm:pt modelId="{D04DE12D-8166-2A4D-A6AB-DCCB862EA266}" type="pres">
      <dgm:prSet presAssocID="{96E24DA2-4681-D443-9C19-0535A1536F9B}" presName="parTx" presStyleLbl="node1" presStyleIdx="0" presStyleCnt="3">
        <dgm:presLayoutVars>
          <dgm:chMax val="0"/>
          <dgm:chPref val="0"/>
          <dgm:bulletEnabled val="1"/>
        </dgm:presLayoutVars>
      </dgm:prSet>
      <dgm:spPr/>
    </dgm:pt>
    <dgm:pt modelId="{483D7E11-E31B-AF49-8437-D0C5D54C4C6D}" type="pres">
      <dgm:prSet presAssocID="{96E24DA2-4681-D443-9C19-0535A1536F9B}" presName="desTx" presStyleLbl="revTx" presStyleIdx="0" presStyleCnt="1">
        <dgm:presLayoutVars>
          <dgm:bulletEnabled val="1"/>
        </dgm:presLayoutVars>
      </dgm:prSet>
      <dgm:spPr/>
    </dgm:pt>
    <dgm:pt modelId="{564D4A20-E570-D541-800D-5C9826564687}" type="pres">
      <dgm:prSet presAssocID="{83EBFB5C-7B40-4845-818F-685BA2D39178}" presName="space" presStyleCnt="0"/>
      <dgm:spPr/>
    </dgm:pt>
    <dgm:pt modelId="{710D4AF9-4CE0-1046-8415-D646DE22C488}" type="pres">
      <dgm:prSet presAssocID="{36D6EB3E-D7C0-9F48-A0E4-AAB4BE069A3A}" presName="composite" presStyleCnt="0"/>
      <dgm:spPr/>
    </dgm:pt>
    <dgm:pt modelId="{69642795-41F8-1641-95AF-B95C048608C3}" type="pres">
      <dgm:prSet presAssocID="{36D6EB3E-D7C0-9F48-A0E4-AAB4BE069A3A}" presName="parTx" presStyleLbl="node1" presStyleIdx="1" presStyleCnt="3">
        <dgm:presLayoutVars>
          <dgm:chMax val="0"/>
          <dgm:chPref val="0"/>
          <dgm:bulletEnabled val="1"/>
        </dgm:presLayoutVars>
      </dgm:prSet>
      <dgm:spPr/>
    </dgm:pt>
    <dgm:pt modelId="{9BC939A6-E276-1241-88DD-4B6F8409A596}" type="pres">
      <dgm:prSet presAssocID="{36D6EB3E-D7C0-9F48-A0E4-AAB4BE069A3A}" presName="desTx" presStyleLbl="revTx" presStyleIdx="0" presStyleCnt="1">
        <dgm:presLayoutVars>
          <dgm:bulletEnabled val="1"/>
        </dgm:presLayoutVars>
      </dgm:prSet>
      <dgm:spPr/>
    </dgm:pt>
    <dgm:pt modelId="{D5234810-D40D-0749-BCAF-CDF08969A464}" type="pres">
      <dgm:prSet presAssocID="{2F25A6E3-8B7E-B842-8F95-8DBEE443AAFA}" presName="space" presStyleCnt="0"/>
      <dgm:spPr/>
    </dgm:pt>
    <dgm:pt modelId="{105C185D-E6C1-9246-BCA7-968B6DD362CC}" type="pres">
      <dgm:prSet presAssocID="{94BD89A0-1CB6-754D-99E8-6D4E9A7F48FF}" presName="composite" presStyleCnt="0"/>
      <dgm:spPr/>
    </dgm:pt>
    <dgm:pt modelId="{DCE70FCD-0A84-FA48-AFE2-EDF1FC98A279}" type="pres">
      <dgm:prSet presAssocID="{94BD89A0-1CB6-754D-99E8-6D4E9A7F48FF}" presName="parTx" presStyleLbl="node1" presStyleIdx="2" presStyleCnt="3">
        <dgm:presLayoutVars>
          <dgm:chMax val="0"/>
          <dgm:chPref val="0"/>
          <dgm:bulletEnabled val="1"/>
        </dgm:presLayoutVars>
      </dgm:prSet>
      <dgm:spPr/>
    </dgm:pt>
    <dgm:pt modelId="{3C092C8C-3C13-C740-BC59-DC8EC29A90E5}" type="pres">
      <dgm:prSet presAssocID="{94BD89A0-1CB6-754D-99E8-6D4E9A7F48FF}" presName="desTx" presStyleLbl="revTx" presStyleIdx="0" presStyleCnt="1">
        <dgm:presLayoutVars>
          <dgm:bulletEnabled val="1"/>
        </dgm:presLayoutVars>
      </dgm:prSet>
      <dgm:spPr/>
    </dgm:pt>
  </dgm:ptLst>
  <dgm:cxnLst>
    <dgm:cxn modelId="{AC85BA16-57D3-BD43-9FF6-D1FA9EFE331E}" type="presOf" srcId="{94BD89A0-1CB6-754D-99E8-6D4E9A7F48FF}" destId="{DCE70FCD-0A84-FA48-AFE2-EDF1FC98A279}" srcOrd="0" destOrd="0" presId="urn:microsoft.com/office/officeart/2005/8/layout/chevron1"/>
    <dgm:cxn modelId="{EEB53223-9E93-6941-9548-C93D2C999B75}" type="presOf" srcId="{96E24DA2-4681-D443-9C19-0535A1536F9B}" destId="{D04DE12D-8166-2A4D-A6AB-DCCB862EA266}" srcOrd="0" destOrd="0" presId="urn:microsoft.com/office/officeart/2005/8/layout/chevron1"/>
    <dgm:cxn modelId="{131C782F-2531-AA4A-8B80-E7F43B935DC3}" srcId="{96E24DA2-4681-D443-9C19-0535A1536F9B}" destId="{0FBA7FCC-4AC1-0D40-88A4-630B07662414}" srcOrd="0" destOrd="0" parTransId="{ECB2D318-5FAD-584F-86A0-82502B213687}" sibTransId="{627D380A-D755-2B48-9295-371445B06A97}"/>
    <dgm:cxn modelId="{7A5CD857-6792-DE45-A1C1-AE6A4DE4CEBC}" srcId="{5FC6EA32-7177-D34D-ABE3-29697EE188CA}" destId="{36D6EB3E-D7C0-9F48-A0E4-AAB4BE069A3A}" srcOrd="1" destOrd="0" parTransId="{6C76F9D4-A41D-FE46-B756-A63F927B38EA}" sibTransId="{2F25A6E3-8B7E-B842-8F95-8DBEE443AAFA}"/>
    <dgm:cxn modelId="{CF9F5293-B07F-3843-8C9D-0B89922274F2}" type="presOf" srcId="{36D6EB3E-D7C0-9F48-A0E4-AAB4BE069A3A}" destId="{69642795-41F8-1641-95AF-B95C048608C3}" srcOrd="0" destOrd="0" presId="urn:microsoft.com/office/officeart/2005/8/layout/chevron1"/>
    <dgm:cxn modelId="{698B30A0-4BF8-C148-9D1B-29E763593D90}" type="presOf" srcId="{5FC6EA32-7177-D34D-ABE3-29697EE188CA}" destId="{20AA2C99-C421-D943-BAD2-B8571F9EFDE6}" srcOrd="0" destOrd="0" presId="urn:microsoft.com/office/officeart/2005/8/layout/chevron1"/>
    <dgm:cxn modelId="{96D922A7-F3D2-D841-A6CB-E2DFF5E1FB5C}" srcId="{5FC6EA32-7177-D34D-ABE3-29697EE188CA}" destId="{94BD89A0-1CB6-754D-99E8-6D4E9A7F48FF}" srcOrd="2" destOrd="0" parTransId="{B7724132-B8F2-DF48-85E0-D34842753F88}" sibTransId="{DF63C69C-46FF-1847-8783-5518BE74E814}"/>
    <dgm:cxn modelId="{F2E930C4-2362-DA41-B903-FA647F6DFC8C}" srcId="{5FC6EA32-7177-D34D-ABE3-29697EE188CA}" destId="{96E24DA2-4681-D443-9C19-0535A1536F9B}" srcOrd="0" destOrd="0" parTransId="{E0C5E8D7-6A19-E248-BDAF-1393A58882AC}" sibTransId="{83EBFB5C-7B40-4845-818F-685BA2D39178}"/>
    <dgm:cxn modelId="{4E599BE6-DCF6-D545-B849-A3CA5F5B97FE}" type="presOf" srcId="{0FBA7FCC-4AC1-0D40-88A4-630B07662414}" destId="{483D7E11-E31B-AF49-8437-D0C5D54C4C6D}" srcOrd="0" destOrd="0" presId="urn:microsoft.com/office/officeart/2005/8/layout/chevron1"/>
    <dgm:cxn modelId="{3BDB1A21-35F9-D14F-9779-F547AED8799F}" type="presParOf" srcId="{20AA2C99-C421-D943-BAD2-B8571F9EFDE6}" destId="{69CFB63D-CE07-A44D-B265-4A7E21004DE3}" srcOrd="0" destOrd="0" presId="urn:microsoft.com/office/officeart/2005/8/layout/chevron1"/>
    <dgm:cxn modelId="{796CDC0F-477F-1E48-94F4-1C5D75ED1CE7}" type="presParOf" srcId="{69CFB63D-CE07-A44D-B265-4A7E21004DE3}" destId="{D04DE12D-8166-2A4D-A6AB-DCCB862EA266}" srcOrd="0" destOrd="0" presId="urn:microsoft.com/office/officeart/2005/8/layout/chevron1"/>
    <dgm:cxn modelId="{C7FF290B-CD1A-3447-A728-509E2E3E75CF}" type="presParOf" srcId="{69CFB63D-CE07-A44D-B265-4A7E21004DE3}" destId="{483D7E11-E31B-AF49-8437-D0C5D54C4C6D}" srcOrd="1" destOrd="0" presId="urn:microsoft.com/office/officeart/2005/8/layout/chevron1"/>
    <dgm:cxn modelId="{5A67B42E-A0BA-FC43-8ADB-82F745BEF1D1}" type="presParOf" srcId="{20AA2C99-C421-D943-BAD2-B8571F9EFDE6}" destId="{564D4A20-E570-D541-800D-5C9826564687}" srcOrd="1" destOrd="0" presId="urn:microsoft.com/office/officeart/2005/8/layout/chevron1"/>
    <dgm:cxn modelId="{A8A9B3FD-C9CA-BF41-90EB-9E296A2B8076}" type="presParOf" srcId="{20AA2C99-C421-D943-BAD2-B8571F9EFDE6}" destId="{710D4AF9-4CE0-1046-8415-D646DE22C488}" srcOrd="2" destOrd="0" presId="urn:microsoft.com/office/officeart/2005/8/layout/chevron1"/>
    <dgm:cxn modelId="{E122B551-2F83-2B44-A958-AE29F29AF727}" type="presParOf" srcId="{710D4AF9-4CE0-1046-8415-D646DE22C488}" destId="{69642795-41F8-1641-95AF-B95C048608C3}" srcOrd="0" destOrd="0" presId="urn:microsoft.com/office/officeart/2005/8/layout/chevron1"/>
    <dgm:cxn modelId="{D589B57C-3003-5C47-BB11-FFAD4D8A46FE}" type="presParOf" srcId="{710D4AF9-4CE0-1046-8415-D646DE22C488}" destId="{9BC939A6-E276-1241-88DD-4B6F8409A596}" srcOrd="1" destOrd="0" presId="urn:microsoft.com/office/officeart/2005/8/layout/chevron1"/>
    <dgm:cxn modelId="{17F67586-975E-8D49-9AC4-F2E428F10083}" type="presParOf" srcId="{20AA2C99-C421-D943-BAD2-B8571F9EFDE6}" destId="{D5234810-D40D-0749-BCAF-CDF08969A464}" srcOrd="3" destOrd="0" presId="urn:microsoft.com/office/officeart/2005/8/layout/chevron1"/>
    <dgm:cxn modelId="{0ED88724-6834-5C42-A002-9196E775C756}" type="presParOf" srcId="{20AA2C99-C421-D943-BAD2-B8571F9EFDE6}" destId="{105C185D-E6C1-9246-BCA7-968B6DD362CC}" srcOrd="4" destOrd="0" presId="urn:microsoft.com/office/officeart/2005/8/layout/chevron1"/>
    <dgm:cxn modelId="{5484F4A3-CDFA-E84F-8D7A-26431EE95BDA}" type="presParOf" srcId="{105C185D-E6C1-9246-BCA7-968B6DD362CC}" destId="{DCE70FCD-0A84-FA48-AFE2-EDF1FC98A279}" srcOrd="0" destOrd="0" presId="urn:microsoft.com/office/officeart/2005/8/layout/chevron1"/>
    <dgm:cxn modelId="{F8E607BE-A24A-8F47-A95D-06AA11F1DBDA}" type="presParOf" srcId="{105C185D-E6C1-9246-BCA7-968B6DD362CC}" destId="{3C092C8C-3C13-C740-BC59-DC8EC29A90E5}"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B64B1-3CD9-5947-A170-6DA40D6C3999}">
      <dsp:nvSpPr>
        <dsp:cNvPr id="0" name=""/>
        <dsp:cNvSpPr/>
      </dsp:nvSpPr>
      <dsp:spPr>
        <a:xfrm>
          <a:off x="744" y="145603"/>
          <a:ext cx="2902148" cy="17412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Introduction </a:t>
          </a:r>
        </a:p>
      </dsp:txBody>
      <dsp:txXfrm>
        <a:off x="744" y="145603"/>
        <a:ext cx="2902148" cy="1741289"/>
      </dsp:txXfrm>
    </dsp:sp>
    <dsp:sp modelId="{6D7E46A1-67DD-6649-A4EB-EA8B23EEB9AD}">
      <dsp:nvSpPr>
        <dsp:cNvPr id="0" name=""/>
        <dsp:cNvSpPr/>
      </dsp:nvSpPr>
      <dsp:spPr>
        <a:xfrm>
          <a:off x="3193107" y="145603"/>
          <a:ext cx="2902148" cy="17412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u="none" kern="1200" dirty="0">
              <a:solidFill>
                <a:schemeClr val="bg1"/>
              </a:solidFill>
              <a:hlinkClick xmlns:r="http://schemas.openxmlformats.org/officeDocument/2006/relationships" r:id="">
                <a:extLst>
                  <a:ext uri="{A12FA001-AC4F-418D-AE19-62706E023703}">
                    <ahyp:hlinkClr xmlns:ahyp="http://schemas.microsoft.com/office/drawing/2018/hyperlinkcolor" val="tx"/>
                  </a:ext>
                </a:extLst>
              </a:hlinkClick>
            </a:rPr>
            <a:t>Adjudication</a:t>
          </a:r>
          <a:r>
            <a:rPr lang="en-GB" sz="3900" u="sng" kern="1200" dirty="0">
              <a:solidFill>
                <a:schemeClr val="bg1"/>
              </a:solidFill>
              <a:hlinkClick xmlns:r="http://schemas.openxmlformats.org/officeDocument/2006/relationships" r:id="">
                <a:extLst>
                  <a:ext uri="{A12FA001-AC4F-418D-AE19-62706E023703}">
                    <ahyp:hlinkClr xmlns:ahyp="http://schemas.microsoft.com/office/drawing/2018/hyperlinkcolor" val="tx"/>
                  </a:ext>
                </a:extLst>
              </a:hlinkClick>
            </a:rPr>
            <a:t> </a:t>
          </a:r>
          <a:endParaRPr lang="en-GB" sz="3900" u="sng" kern="1200" dirty="0">
            <a:solidFill>
              <a:schemeClr val="bg1"/>
            </a:solidFill>
          </a:endParaRPr>
        </a:p>
      </dsp:txBody>
      <dsp:txXfrm>
        <a:off x="3193107" y="145603"/>
        <a:ext cx="2902148" cy="1741289"/>
      </dsp:txXfrm>
    </dsp:sp>
    <dsp:sp modelId="{A246D013-6C2E-3A4C-BB14-A722C615A09C}">
      <dsp:nvSpPr>
        <dsp:cNvPr id="0" name=""/>
        <dsp:cNvSpPr/>
      </dsp:nvSpPr>
      <dsp:spPr>
        <a:xfrm>
          <a:off x="744" y="2177107"/>
          <a:ext cx="2902148" cy="17412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bg1"/>
              </a:solidFill>
              <a:hlinkClick xmlns:r="http://schemas.openxmlformats.org/officeDocument/2006/relationships" r:id="">
                <a:extLst>
                  <a:ext uri="{A12FA001-AC4F-418D-AE19-62706E023703}">
                    <ahyp:hlinkClr xmlns:ahyp="http://schemas.microsoft.com/office/drawing/2018/hyperlinkcolor" val="tx"/>
                  </a:ext>
                </a:extLst>
              </a:hlinkClick>
            </a:rPr>
            <a:t>Recovery </a:t>
          </a:r>
          <a:endParaRPr lang="en-GB" sz="3900" kern="1200" dirty="0">
            <a:solidFill>
              <a:schemeClr val="bg1"/>
            </a:solidFill>
          </a:endParaRPr>
        </a:p>
      </dsp:txBody>
      <dsp:txXfrm>
        <a:off x="744" y="2177107"/>
        <a:ext cx="2902148" cy="1741289"/>
      </dsp:txXfrm>
    </dsp:sp>
    <dsp:sp modelId="{A01E0C4B-400F-E249-AF80-A7305C701D17}">
      <dsp:nvSpPr>
        <dsp:cNvPr id="0" name=""/>
        <dsp:cNvSpPr/>
      </dsp:nvSpPr>
      <dsp:spPr>
        <a:xfrm>
          <a:off x="3193107" y="2177107"/>
          <a:ext cx="2902148" cy="17412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bg1"/>
              </a:solidFill>
              <a:hlinkClick xmlns:r="http://schemas.openxmlformats.org/officeDocument/2006/relationships" r:id="">
                <a:extLst>
                  <a:ext uri="{A12FA001-AC4F-418D-AE19-62706E023703}">
                    <ahyp:hlinkClr xmlns:ahyp="http://schemas.microsoft.com/office/drawing/2018/hyperlinkcolor" val="tx"/>
                  </a:ext>
                </a:extLst>
              </a:hlinkClick>
            </a:rPr>
            <a:t>Provisional Attachment</a:t>
          </a:r>
          <a:endParaRPr lang="en-GB" sz="3900" kern="1200" dirty="0">
            <a:solidFill>
              <a:schemeClr val="bg1"/>
            </a:solidFill>
          </a:endParaRPr>
        </a:p>
      </dsp:txBody>
      <dsp:txXfrm>
        <a:off x="3193107" y="2177107"/>
        <a:ext cx="2902148" cy="1741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DE12D-8166-2A4D-A6AB-DCCB862EA266}">
      <dsp:nvSpPr>
        <dsp:cNvPr id="0" name=""/>
        <dsp:cNvSpPr/>
      </dsp:nvSpPr>
      <dsp:spPr>
        <a:xfrm>
          <a:off x="6516" y="1456714"/>
          <a:ext cx="3182363" cy="127294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GB" sz="2700" kern="1200" dirty="0"/>
            <a:t>Enquiry</a:t>
          </a:r>
        </a:p>
      </dsp:txBody>
      <dsp:txXfrm>
        <a:off x="642989" y="1456714"/>
        <a:ext cx="1909418" cy="1272945"/>
      </dsp:txXfrm>
    </dsp:sp>
    <dsp:sp modelId="{483D7E11-E31B-AF49-8437-D0C5D54C4C6D}">
      <dsp:nvSpPr>
        <dsp:cNvPr id="0" name=""/>
        <dsp:cNvSpPr/>
      </dsp:nvSpPr>
      <dsp:spPr>
        <a:xfrm>
          <a:off x="6516" y="2888777"/>
          <a:ext cx="2545891" cy="48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200150">
            <a:lnSpc>
              <a:spcPct val="90000"/>
            </a:lnSpc>
            <a:spcBef>
              <a:spcPct val="0"/>
            </a:spcBef>
            <a:spcAft>
              <a:spcPct val="15000"/>
            </a:spcAft>
            <a:buChar char="•"/>
          </a:pPr>
          <a:endParaRPr lang="en-GB" sz="2700" kern="1200" dirty="0"/>
        </a:p>
      </dsp:txBody>
      <dsp:txXfrm>
        <a:off x="6516" y="2888777"/>
        <a:ext cx="2545891" cy="486000"/>
      </dsp:txXfrm>
    </dsp:sp>
    <dsp:sp modelId="{69642795-41F8-1641-95AF-B95C048608C3}">
      <dsp:nvSpPr>
        <dsp:cNvPr id="0" name=""/>
        <dsp:cNvSpPr/>
      </dsp:nvSpPr>
      <dsp:spPr>
        <a:xfrm>
          <a:off x="2972880" y="1456714"/>
          <a:ext cx="3182363" cy="127294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GB" sz="2700" kern="1200" dirty="0"/>
            <a:t>Adjudication</a:t>
          </a:r>
        </a:p>
      </dsp:txBody>
      <dsp:txXfrm>
        <a:off x="3609353" y="1456714"/>
        <a:ext cx="1909418" cy="1272945"/>
      </dsp:txXfrm>
    </dsp:sp>
    <dsp:sp modelId="{DCE70FCD-0A84-FA48-AFE2-EDF1FC98A279}">
      <dsp:nvSpPr>
        <dsp:cNvPr id="0" name=""/>
        <dsp:cNvSpPr/>
      </dsp:nvSpPr>
      <dsp:spPr>
        <a:xfrm>
          <a:off x="5939244" y="1456714"/>
          <a:ext cx="3182363" cy="127294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GB" sz="2700" kern="1200" dirty="0"/>
            <a:t>Recovery</a:t>
          </a:r>
        </a:p>
      </dsp:txBody>
      <dsp:txXfrm>
        <a:off x="6575717" y="1456714"/>
        <a:ext cx="1909418" cy="12729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BCAS LDC</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IN"/>
              <a:t>27/09/22</a:t>
            </a:r>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Jatin Harjai, Advocate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CFE3E0-09F5-ED4A-89F8-04F626AB2748}" type="slidenum">
              <a:rPr lang="en-US" smtClean="0"/>
              <a:t>‹#›</a:t>
            </a:fld>
            <a:endParaRPr lang="en-US"/>
          </a:p>
        </p:txBody>
      </p:sp>
    </p:spTree>
    <p:extLst>
      <p:ext uri="{BB962C8B-B14F-4D97-AF65-F5344CB8AC3E}">
        <p14:creationId xmlns:p14="http://schemas.microsoft.com/office/powerpoint/2010/main" val="11659240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BCAS LDC</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IN"/>
              <a:t>27/09/22</a:t>
            </a:r>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Jatin Harjai, Advocate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974EA-1221-1346-A1D2-680CF0237BE6}" type="slidenum">
              <a:rPr lang="en-US" smtClean="0"/>
              <a:t>‹#›</a:t>
            </a:fld>
            <a:endParaRPr lang="en-US"/>
          </a:p>
        </p:txBody>
      </p:sp>
    </p:spTree>
    <p:extLst>
      <p:ext uri="{BB962C8B-B14F-4D97-AF65-F5344CB8AC3E}">
        <p14:creationId xmlns:p14="http://schemas.microsoft.com/office/powerpoint/2010/main" val="947956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BCAS LDC</a:t>
            </a:r>
          </a:p>
        </p:txBody>
      </p:sp>
      <p:sp>
        <p:nvSpPr>
          <p:cNvPr id="5" name="Date Placeholder 4"/>
          <p:cNvSpPr>
            <a:spLocks noGrp="1"/>
          </p:cNvSpPr>
          <p:nvPr>
            <p:ph type="dt" idx="1"/>
          </p:nvPr>
        </p:nvSpPr>
        <p:spPr/>
        <p:txBody>
          <a:bodyPr/>
          <a:lstStyle/>
          <a:p>
            <a:r>
              <a:rPr lang="en-IN"/>
              <a:t>27/09/22</a:t>
            </a:r>
            <a:endParaRPr lang="en-US"/>
          </a:p>
        </p:txBody>
      </p:sp>
      <p:sp>
        <p:nvSpPr>
          <p:cNvPr id="6" name="Footer Placeholder 5"/>
          <p:cNvSpPr>
            <a:spLocks noGrp="1"/>
          </p:cNvSpPr>
          <p:nvPr>
            <p:ph type="ftr" sz="quarter" idx="4"/>
          </p:nvPr>
        </p:nvSpPr>
        <p:spPr/>
        <p:txBody>
          <a:bodyPr/>
          <a:lstStyle/>
          <a:p>
            <a:r>
              <a:rPr lang="en-US"/>
              <a:t>Jatin Harjai, Advocate </a:t>
            </a:r>
          </a:p>
        </p:txBody>
      </p:sp>
      <p:sp>
        <p:nvSpPr>
          <p:cNvPr id="7" name="Slide Number Placeholder 6"/>
          <p:cNvSpPr>
            <a:spLocks noGrp="1"/>
          </p:cNvSpPr>
          <p:nvPr>
            <p:ph type="sldNum" sz="quarter" idx="5"/>
          </p:nvPr>
        </p:nvSpPr>
        <p:spPr/>
        <p:txBody>
          <a:bodyPr/>
          <a:lstStyle/>
          <a:p>
            <a:fld id="{815974EA-1221-1346-A1D2-680CF0237BE6}" type="slidenum">
              <a:rPr lang="en-US" smtClean="0"/>
              <a:t>1</a:t>
            </a:fld>
            <a:endParaRPr lang="en-US"/>
          </a:p>
        </p:txBody>
      </p:sp>
    </p:spTree>
    <p:extLst>
      <p:ext uri="{BB962C8B-B14F-4D97-AF65-F5344CB8AC3E}">
        <p14:creationId xmlns:p14="http://schemas.microsoft.com/office/powerpoint/2010/main" val="1897219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Header Placeholder 3"/>
          <p:cNvSpPr>
            <a:spLocks noGrp="1"/>
          </p:cNvSpPr>
          <p:nvPr>
            <p:ph type="hdr" sz="quarter" idx="10"/>
          </p:nvPr>
        </p:nvSpPr>
        <p:spPr/>
        <p:txBody>
          <a:bodyPr/>
          <a:lstStyle/>
          <a:p>
            <a:r>
              <a:rPr lang="en-US"/>
              <a:t>Jatin Harjai FCA, Advocate</a:t>
            </a:r>
          </a:p>
        </p:txBody>
      </p:sp>
      <p:sp>
        <p:nvSpPr>
          <p:cNvPr id="5" name="Date Placeholder 4"/>
          <p:cNvSpPr>
            <a:spLocks noGrp="1"/>
          </p:cNvSpPr>
          <p:nvPr>
            <p:ph type="dt" idx="11"/>
          </p:nvPr>
        </p:nvSpPr>
        <p:spPr/>
        <p:txBody>
          <a:bodyPr/>
          <a:lstStyle/>
          <a:p>
            <a:fld id="{C6F7EAA7-EA3E-B140-9001-E1CB5DAAFF31}" type="datetime2">
              <a:rPr lang="en-IN" smtClean="0"/>
              <a:t>Sunday, 18 December 2022</a:t>
            </a:fld>
            <a:endParaRPr lang="en-US"/>
          </a:p>
        </p:txBody>
      </p:sp>
      <p:sp>
        <p:nvSpPr>
          <p:cNvPr id="6" name="Footer Placeholder 5"/>
          <p:cNvSpPr>
            <a:spLocks noGrp="1"/>
          </p:cNvSpPr>
          <p:nvPr>
            <p:ph type="ftr" sz="quarter" idx="12"/>
          </p:nvPr>
        </p:nvSpPr>
        <p:spPr/>
        <p:txBody>
          <a:bodyPr/>
          <a:lstStyle/>
          <a:p>
            <a:r>
              <a:rPr lang="en-US"/>
              <a:t>@Jatin_Harjai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10</a:t>
            </a:fld>
            <a:endParaRPr lang="en-US"/>
          </a:p>
        </p:txBody>
      </p:sp>
    </p:spTree>
    <p:extLst>
      <p:ext uri="{BB962C8B-B14F-4D97-AF65-F5344CB8AC3E}">
        <p14:creationId xmlns:p14="http://schemas.microsoft.com/office/powerpoint/2010/main" val="2595848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Header Placeholder 3"/>
          <p:cNvSpPr>
            <a:spLocks noGrp="1"/>
          </p:cNvSpPr>
          <p:nvPr>
            <p:ph type="hdr" sz="quarter" idx="10"/>
          </p:nvPr>
        </p:nvSpPr>
        <p:spPr/>
        <p:txBody>
          <a:bodyPr/>
          <a:lstStyle/>
          <a:p>
            <a:r>
              <a:rPr lang="en-US"/>
              <a:t>Jatin Harjai FCA, Advocate</a:t>
            </a:r>
          </a:p>
        </p:txBody>
      </p:sp>
      <p:sp>
        <p:nvSpPr>
          <p:cNvPr id="5" name="Date Placeholder 4"/>
          <p:cNvSpPr>
            <a:spLocks noGrp="1"/>
          </p:cNvSpPr>
          <p:nvPr>
            <p:ph type="dt" idx="11"/>
          </p:nvPr>
        </p:nvSpPr>
        <p:spPr/>
        <p:txBody>
          <a:bodyPr/>
          <a:lstStyle/>
          <a:p>
            <a:fld id="{C6F7EAA7-EA3E-B140-9001-E1CB5DAAFF31}" type="datetime2">
              <a:rPr lang="en-IN" smtClean="0"/>
              <a:t>Sunday, 18 December 2022</a:t>
            </a:fld>
            <a:endParaRPr lang="en-US"/>
          </a:p>
        </p:txBody>
      </p:sp>
      <p:sp>
        <p:nvSpPr>
          <p:cNvPr id="6" name="Footer Placeholder 5"/>
          <p:cNvSpPr>
            <a:spLocks noGrp="1"/>
          </p:cNvSpPr>
          <p:nvPr>
            <p:ph type="ftr" sz="quarter" idx="12"/>
          </p:nvPr>
        </p:nvSpPr>
        <p:spPr/>
        <p:txBody>
          <a:bodyPr/>
          <a:lstStyle/>
          <a:p>
            <a:r>
              <a:rPr lang="en-US"/>
              <a:t>@Jatin_Harjai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11</a:t>
            </a:fld>
            <a:endParaRPr lang="en-US"/>
          </a:p>
        </p:txBody>
      </p:sp>
    </p:spTree>
    <p:extLst>
      <p:ext uri="{BB962C8B-B14F-4D97-AF65-F5344CB8AC3E}">
        <p14:creationId xmlns:p14="http://schemas.microsoft.com/office/powerpoint/2010/main" val="2900475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Header Placeholder 3"/>
          <p:cNvSpPr>
            <a:spLocks noGrp="1"/>
          </p:cNvSpPr>
          <p:nvPr>
            <p:ph type="hdr" sz="quarter" idx="10"/>
          </p:nvPr>
        </p:nvSpPr>
        <p:spPr/>
        <p:txBody>
          <a:bodyPr/>
          <a:lstStyle/>
          <a:p>
            <a:r>
              <a:rPr lang="en-US"/>
              <a:t>Jatin Harjai FCA, Advocate</a:t>
            </a:r>
          </a:p>
        </p:txBody>
      </p:sp>
      <p:sp>
        <p:nvSpPr>
          <p:cNvPr id="5" name="Date Placeholder 4"/>
          <p:cNvSpPr>
            <a:spLocks noGrp="1"/>
          </p:cNvSpPr>
          <p:nvPr>
            <p:ph type="dt" idx="11"/>
          </p:nvPr>
        </p:nvSpPr>
        <p:spPr/>
        <p:txBody>
          <a:bodyPr/>
          <a:lstStyle/>
          <a:p>
            <a:fld id="{C6F7EAA7-EA3E-B140-9001-E1CB5DAAFF31}" type="datetime2">
              <a:rPr lang="en-IN" smtClean="0"/>
              <a:t>Sunday, 18 December 2022</a:t>
            </a:fld>
            <a:endParaRPr lang="en-US"/>
          </a:p>
        </p:txBody>
      </p:sp>
      <p:sp>
        <p:nvSpPr>
          <p:cNvPr id="6" name="Footer Placeholder 5"/>
          <p:cNvSpPr>
            <a:spLocks noGrp="1"/>
          </p:cNvSpPr>
          <p:nvPr>
            <p:ph type="ftr" sz="quarter" idx="12"/>
          </p:nvPr>
        </p:nvSpPr>
        <p:spPr/>
        <p:txBody>
          <a:bodyPr/>
          <a:lstStyle/>
          <a:p>
            <a:r>
              <a:rPr lang="en-US"/>
              <a:t>@Jatin_Harjai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12</a:t>
            </a:fld>
            <a:endParaRPr lang="en-US"/>
          </a:p>
        </p:txBody>
      </p:sp>
    </p:spTree>
    <p:extLst>
      <p:ext uri="{BB962C8B-B14F-4D97-AF65-F5344CB8AC3E}">
        <p14:creationId xmlns:p14="http://schemas.microsoft.com/office/powerpoint/2010/main" val="2160314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Header Placeholder 3"/>
          <p:cNvSpPr>
            <a:spLocks noGrp="1"/>
          </p:cNvSpPr>
          <p:nvPr>
            <p:ph type="hdr" sz="quarter" idx="10"/>
          </p:nvPr>
        </p:nvSpPr>
        <p:spPr/>
        <p:txBody>
          <a:bodyPr/>
          <a:lstStyle/>
          <a:p>
            <a:r>
              <a:rPr lang="en-US"/>
              <a:t>Jatin Harjai FCA, Advocate</a:t>
            </a:r>
          </a:p>
        </p:txBody>
      </p:sp>
      <p:sp>
        <p:nvSpPr>
          <p:cNvPr id="5" name="Date Placeholder 4"/>
          <p:cNvSpPr>
            <a:spLocks noGrp="1"/>
          </p:cNvSpPr>
          <p:nvPr>
            <p:ph type="dt" idx="11"/>
          </p:nvPr>
        </p:nvSpPr>
        <p:spPr/>
        <p:txBody>
          <a:bodyPr/>
          <a:lstStyle/>
          <a:p>
            <a:fld id="{C6F7EAA7-EA3E-B140-9001-E1CB5DAAFF31}" type="datetime2">
              <a:rPr lang="en-IN" smtClean="0"/>
              <a:t>Sunday, 18 December 2022</a:t>
            </a:fld>
            <a:endParaRPr lang="en-US"/>
          </a:p>
        </p:txBody>
      </p:sp>
      <p:sp>
        <p:nvSpPr>
          <p:cNvPr id="6" name="Footer Placeholder 5"/>
          <p:cNvSpPr>
            <a:spLocks noGrp="1"/>
          </p:cNvSpPr>
          <p:nvPr>
            <p:ph type="ftr" sz="quarter" idx="12"/>
          </p:nvPr>
        </p:nvSpPr>
        <p:spPr/>
        <p:txBody>
          <a:bodyPr/>
          <a:lstStyle/>
          <a:p>
            <a:r>
              <a:rPr lang="en-US"/>
              <a:t>@Jatin_Harjai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13</a:t>
            </a:fld>
            <a:endParaRPr lang="en-US"/>
          </a:p>
        </p:txBody>
      </p:sp>
    </p:spTree>
    <p:extLst>
      <p:ext uri="{BB962C8B-B14F-4D97-AF65-F5344CB8AC3E}">
        <p14:creationId xmlns:p14="http://schemas.microsoft.com/office/powerpoint/2010/main" val="4067762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Header Placeholder 3"/>
          <p:cNvSpPr>
            <a:spLocks noGrp="1"/>
          </p:cNvSpPr>
          <p:nvPr>
            <p:ph type="hdr" sz="quarter" idx="10"/>
          </p:nvPr>
        </p:nvSpPr>
        <p:spPr/>
        <p:txBody>
          <a:bodyPr/>
          <a:lstStyle/>
          <a:p>
            <a:r>
              <a:rPr lang="en-US"/>
              <a:t>Jatin Harjai FCA, Advocate</a:t>
            </a:r>
          </a:p>
        </p:txBody>
      </p:sp>
      <p:sp>
        <p:nvSpPr>
          <p:cNvPr id="5" name="Date Placeholder 4"/>
          <p:cNvSpPr>
            <a:spLocks noGrp="1"/>
          </p:cNvSpPr>
          <p:nvPr>
            <p:ph type="dt" idx="11"/>
          </p:nvPr>
        </p:nvSpPr>
        <p:spPr/>
        <p:txBody>
          <a:bodyPr/>
          <a:lstStyle/>
          <a:p>
            <a:fld id="{C6F7EAA7-EA3E-B140-9001-E1CB5DAAFF31}" type="datetime2">
              <a:rPr lang="en-IN" smtClean="0"/>
              <a:t>Sunday, 18 December 2022</a:t>
            </a:fld>
            <a:endParaRPr lang="en-US"/>
          </a:p>
        </p:txBody>
      </p:sp>
      <p:sp>
        <p:nvSpPr>
          <p:cNvPr id="6" name="Footer Placeholder 5"/>
          <p:cNvSpPr>
            <a:spLocks noGrp="1"/>
          </p:cNvSpPr>
          <p:nvPr>
            <p:ph type="ftr" sz="quarter" idx="12"/>
          </p:nvPr>
        </p:nvSpPr>
        <p:spPr/>
        <p:txBody>
          <a:bodyPr/>
          <a:lstStyle/>
          <a:p>
            <a:r>
              <a:rPr lang="en-US"/>
              <a:t>@Jatin_Harjai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14</a:t>
            </a:fld>
            <a:endParaRPr lang="en-US"/>
          </a:p>
        </p:txBody>
      </p:sp>
    </p:spTree>
    <p:extLst>
      <p:ext uri="{BB962C8B-B14F-4D97-AF65-F5344CB8AC3E}">
        <p14:creationId xmlns:p14="http://schemas.microsoft.com/office/powerpoint/2010/main" val="1315616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latin typeface="Times New Roman" panose="02020603050405020304" pitchFamily="18" charset="0"/>
                <a:cs typeface="Times New Roman" panose="02020603050405020304" pitchFamily="18" charset="0"/>
              </a:rPr>
              <a:t>Para </a:t>
            </a:r>
            <a:r>
              <a:rPr lang="en-IN" dirty="0">
                <a:latin typeface="Times New Roman" panose="02020603050405020304" pitchFamily="18" charset="0"/>
                <a:cs typeface="Times New Roman" panose="02020603050405020304" pitchFamily="18" charset="0"/>
              </a:rPr>
              <a:t>12. </a:t>
            </a:r>
            <a:endParaRPr lang="en-US" dirty="0"/>
          </a:p>
        </p:txBody>
      </p:sp>
      <p:sp>
        <p:nvSpPr>
          <p:cNvPr id="4" name="Header Placeholder 3"/>
          <p:cNvSpPr>
            <a:spLocks noGrp="1"/>
          </p:cNvSpPr>
          <p:nvPr>
            <p:ph type="hdr" sz="quarter" idx="10"/>
          </p:nvPr>
        </p:nvSpPr>
        <p:spPr/>
        <p:txBody>
          <a:bodyPr/>
          <a:lstStyle/>
          <a:p>
            <a:r>
              <a:rPr lang="en-US"/>
              <a:t>Jatin Harjai FCA, Advocate</a:t>
            </a:r>
          </a:p>
        </p:txBody>
      </p:sp>
      <p:sp>
        <p:nvSpPr>
          <p:cNvPr id="5" name="Date Placeholder 4"/>
          <p:cNvSpPr>
            <a:spLocks noGrp="1"/>
          </p:cNvSpPr>
          <p:nvPr>
            <p:ph type="dt" idx="11"/>
          </p:nvPr>
        </p:nvSpPr>
        <p:spPr/>
        <p:txBody>
          <a:bodyPr/>
          <a:lstStyle/>
          <a:p>
            <a:fld id="{C6F7EAA7-EA3E-B140-9001-E1CB5DAAFF31}" type="datetime2">
              <a:rPr lang="en-IN" smtClean="0"/>
              <a:t>Sunday, 18 December 2022</a:t>
            </a:fld>
            <a:endParaRPr lang="en-US"/>
          </a:p>
        </p:txBody>
      </p:sp>
      <p:sp>
        <p:nvSpPr>
          <p:cNvPr id="6" name="Footer Placeholder 5"/>
          <p:cNvSpPr>
            <a:spLocks noGrp="1"/>
          </p:cNvSpPr>
          <p:nvPr>
            <p:ph type="ftr" sz="quarter" idx="12"/>
          </p:nvPr>
        </p:nvSpPr>
        <p:spPr/>
        <p:txBody>
          <a:bodyPr/>
          <a:lstStyle/>
          <a:p>
            <a:r>
              <a:rPr lang="en-US"/>
              <a:t>@Jatin_Harjai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15</a:t>
            </a:fld>
            <a:endParaRPr lang="en-US"/>
          </a:p>
        </p:txBody>
      </p:sp>
    </p:spTree>
    <p:extLst>
      <p:ext uri="{BB962C8B-B14F-4D97-AF65-F5344CB8AC3E}">
        <p14:creationId xmlns:p14="http://schemas.microsoft.com/office/powerpoint/2010/main" val="3106146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Header Placeholder 3"/>
          <p:cNvSpPr>
            <a:spLocks noGrp="1"/>
          </p:cNvSpPr>
          <p:nvPr>
            <p:ph type="hdr" sz="quarter" idx="10"/>
          </p:nvPr>
        </p:nvSpPr>
        <p:spPr/>
        <p:txBody>
          <a:bodyPr/>
          <a:lstStyle/>
          <a:p>
            <a:r>
              <a:rPr lang="en-US"/>
              <a:t>Jatin Harjai FCA, Advocate</a:t>
            </a:r>
          </a:p>
        </p:txBody>
      </p:sp>
      <p:sp>
        <p:nvSpPr>
          <p:cNvPr id="5" name="Date Placeholder 4"/>
          <p:cNvSpPr>
            <a:spLocks noGrp="1"/>
          </p:cNvSpPr>
          <p:nvPr>
            <p:ph type="dt" idx="11"/>
          </p:nvPr>
        </p:nvSpPr>
        <p:spPr/>
        <p:txBody>
          <a:bodyPr/>
          <a:lstStyle/>
          <a:p>
            <a:fld id="{C6F7EAA7-EA3E-B140-9001-E1CB5DAAFF31}" type="datetime2">
              <a:rPr lang="en-IN" smtClean="0"/>
              <a:t>Sunday, 18 December 2022</a:t>
            </a:fld>
            <a:endParaRPr lang="en-US"/>
          </a:p>
        </p:txBody>
      </p:sp>
      <p:sp>
        <p:nvSpPr>
          <p:cNvPr id="6" name="Footer Placeholder 5"/>
          <p:cNvSpPr>
            <a:spLocks noGrp="1"/>
          </p:cNvSpPr>
          <p:nvPr>
            <p:ph type="ftr" sz="quarter" idx="12"/>
          </p:nvPr>
        </p:nvSpPr>
        <p:spPr/>
        <p:txBody>
          <a:bodyPr/>
          <a:lstStyle/>
          <a:p>
            <a:r>
              <a:rPr lang="en-US"/>
              <a:t>@Jatin_Harjai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16</a:t>
            </a:fld>
            <a:endParaRPr lang="en-US"/>
          </a:p>
        </p:txBody>
      </p:sp>
    </p:spTree>
    <p:extLst>
      <p:ext uri="{BB962C8B-B14F-4D97-AF65-F5344CB8AC3E}">
        <p14:creationId xmlns:p14="http://schemas.microsoft.com/office/powerpoint/2010/main" val="1984301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latin typeface="Times New Roman" panose="02020603050405020304" pitchFamily="18" charset="0"/>
                <a:cs typeface="Times New Roman" panose="02020603050405020304" pitchFamily="18" charset="0"/>
              </a:rPr>
              <a:t>Para </a:t>
            </a:r>
            <a:r>
              <a:rPr lang="en-IN" dirty="0">
                <a:latin typeface="Times New Roman" panose="02020603050405020304" pitchFamily="18" charset="0"/>
                <a:cs typeface="Times New Roman" panose="02020603050405020304" pitchFamily="18" charset="0"/>
              </a:rPr>
              <a:t>14. </a:t>
            </a:r>
            <a:endParaRPr lang="en-US" dirty="0"/>
          </a:p>
        </p:txBody>
      </p:sp>
      <p:sp>
        <p:nvSpPr>
          <p:cNvPr id="4" name="Header Placeholder 3"/>
          <p:cNvSpPr>
            <a:spLocks noGrp="1"/>
          </p:cNvSpPr>
          <p:nvPr>
            <p:ph type="hdr" sz="quarter" idx="10"/>
          </p:nvPr>
        </p:nvSpPr>
        <p:spPr/>
        <p:txBody>
          <a:bodyPr/>
          <a:lstStyle/>
          <a:p>
            <a:r>
              <a:rPr lang="en-US"/>
              <a:t>Jatin Harjai FCA, Advocate</a:t>
            </a:r>
          </a:p>
        </p:txBody>
      </p:sp>
      <p:sp>
        <p:nvSpPr>
          <p:cNvPr id="5" name="Date Placeholder 4"/>
          <p:cNvSpPr>
            <a:spLocks noGrp="1"/>
          </p:cNvSpPr>
          <p:nvPr>
            <p:ph type="dt" idx="11"/>
          </p:nvPr>
        </p:nvSpPr>
        <p:spPr/>
        <p:txBody>
          <a:bodyPr/>
          <a:lstStyle/>
          <a:p>
            <a:fld id="{C6F7EAA7-EA3E-B140-9001-E1CB5DAAFF31}" type="datetime2">
              <a:rPr lang="en-IN" smtClean="0"/>
              <a:t>Sunday, 18 December 2022</a:t>
            </a:fld>
            <a:endParaRPr lang="en-US"/>
          </a:p>
        </p:txBody>
      </p:sp>
      <p:sp>
        <p:nvSpPr>
          <p:cNvPr id="6" name="Footer Placeholder 5"/>
          <p:cNvSpPr>
            <a:spLocks noGrp="1"/>
          </p:cNvSpPr>
          <p:nvPr>
            <p:ph type="ftr" sz="quarter" idx="12"/>
          </p:nvPr>
        </p:nvSpPr>
        <p:spPr/>
        <p:txBody>
          <a:bodyPr/>
          <a:lstStyle/>
          <a:p>
            <a:r>
              <a:rPr lang="en-US"/>
              <a:t>@Jatin_Harjai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17</a:t>
            </a:fld>
            <a:endParaRPr lang="en-US"/>
          </a:p>
        </p:txBody>
      </p:sp>
    </p:spTree>
    <p:extLst>
      <p:ext uri="{BB962C8B-B14F-4D97-AF65-F5344CB8AC3E}">
        <p14:creationId xmlns:p14="http://schemas.microsoft.com/office/powerpoint/2010/main" val="3334095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chemeClr val="tx1"/>
                </a:solidFill>
                <a:latin typeface="Times New Roman" panose="02020603050405020304" pitchFamily="18" charset="0"/>
                <a:cs typeface="Times New Roman" panose="02020603050405020304" pitchFamily="18" charset="0"/>
              </a:rPr>
              <a:t>Para </a:t>
            </a:r>
            <a:r>
              <a:rPr lang="en-IN" dirty="0">
                <a:latin typeface="Times New Roman" panose="02020603050405020304" pitchFamily="18" charset="0"/>
                <a:cs typeface="Times New Roman" panose="02020603050405020304" pitchFamily="18" charset="0"/>
              </a:rPr>
              <a:t>14. </a:t>
            </a:r>
            <a:endParaRPr lang="en-US" dirty="0"/>
          </a:p>
        </p:txBody>
      </p:sp>
      <p:sp>
        <p:nvSpPr>
          <p:cNvPr id="4" name="Header Placeholder 3"/>
          <p:cNvSpPr>
            <a:spLocks noGrp="1"/>
          </p:cNvSpPr>
          <p:nvPr>
            <p:ph type="hdr" sz="quarter" idx="10"/>
          </p:nvPr>
        </p:nvSpPr>
        <p:spPr/>
        <p:txBody>
          <a:bodyPr/>
          <a:lstStyle/>
          <a:p>
            <a:r>
              <a:rPr lang="en-US"/>
              <a:t>Jatin Harjai FCA, Advocate</a:t>
            </a:r>
          </a:p>
        </p:txBody>
      </p:sp>
      <p:sp>
        <p:nvSpPr>
          <p:cNvPr id="5" name="Date Placeholder 4"/>
          <p:cNvSpPr>
            <a:spLocks noGrp="1"/>
          </p:cNvSpPr>
          <p:nvPr>
            <p:ph type="dt" idx="11"/>
          </p:nvPr>
        </p:nvSpPr>
        <p:spPr/>
        <p:txBody>
          <a:bodyPr/>
          <a:lstStyle/>
          <a:p>
            <a:fld id="{C6F7EAA7-EA3E-B140-9001-E1CB5DAAFF31}" type="datetime2">
              <a:rPr lang="en-IN" smtClean="0"/>
              <a:t>Sunday, 18 December 2022</a:t>
            </a:fld>
            <a:endParaRPr lang="en-US"/>
          </a:p>
        </p:txBody>
      </p:sp>
      <p:sp>
        <p:nvSpPr>
          <p:cNvPr id="6" name="Footer Placeholder 5"/>
          <p:cNvSpPr>
            <a:spLocks noGrp="1"/>
          </p:cNvSpPr>
          <p:nvPr>
            <p:ph type="ftr" sz="quarter" idx="12"/>
          </p:nvPr>
        </p:nvSpPr>
        <p:spPr/>
        <p:txBody>
          <a:bodyPr/>
          <a:lstStyle/>
          <a:p>
            <a:r>
              <a:rPr lang="en-US"/>
              <a:t>@Jatin_Harjai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18</a:t>
            </a:fld>
            <a:endParaRPr lang="en-US"/>
          </a:p>
        </p:txBody>
      </p:sp>
    </p:spTree>
    <p:extLst>
      <p:ext uri="{BB962C8B-B14F-4D97-AF65-F5344CB8AC3E}">
        <p14:creationId xmlns:p14="http://schemas.microsoft.com/office/powerpoint/2010/main" val="254534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N" b="1" i="1" u="sng" dirty="0" err="1">
                <a:latin typeface="HelveticaNeue" panose="02000503000000020004" pitchFamily="2" charset="0"/>
              </a:rPr>
              <a:t>Pooran</a:t>
            </a:r>
            <a:r>
              <a:rPr lang="en-IN" b="1" i="1" u="sng" dirty="0">
                <a:latin typeface="HelveticaNeue" panose="02000503000000020004" pitchFamily="2" charset="0"/>
              </a:rPr>
              <a:t> Mal – (1974) 93 ITR 505 (SC) </a:t>
            </a:r>
          </a:p>
          <a:p>
            <a:pPr marL="228600" indent="-228600">
              <a:buAutoNum type="arabicPeriod"/>
            </a:pPr>
            <a:endParaRPr lang="en-US" dirty="0"/>
          </a:p>
          <a:p>
            <a:pPr marL="0" indent="0">
              <a:buNone/>
            </a:pPr>
            <a:r>
              <a:rPr lang="en-US" dirty="0"/>
              <a:t>Para No. 7 of – Yashwant Sinha Vs. CBI – 2019 (25) GSTL 161 (SC)</a:t>
            </a:r>
          </a:p>
          <a:p>
            <a:pPr marL="0" indent="0">
              <a:buNone/>
            </a:pPr>
            <a:r>
              <a:rPr lang="en-US" dirty="0"/>
              <a:t>“</a:t>
            </a:r>
            <a:r>
              <a:rPr lang="en-US" b="1" dirty="0"/>
              <a:t>Test of admissibility of evidence lies in its relevancy </a:t>
            </a:r>
            <a:r>
              <a:rPr lang="en-US" dirty="0"/>
              <a:t>unless there is an express or necessarily implied prohibition in the constitution or other law. Evidence obtained as a result of illegal search or seizure is not liable to be shut out.”</a:t>
            </a:r>
          </a:p>
        </p:txBody>
      </p:sp>
      <p:sp>
        <p:nvSpPr>
          <p:cNvPr id="4" name="Header Placeholder 3"/>
          <p:cNvSpPr>
            <a:spLocks noGrp="1"/>
          </p:cNvSpPr>
          <p:nvPr>
            <p:ph type="hdr" sz="quarter" idx="10"/>
          </p:nvPr>
        </p:nvSpPr>
        <p:spPr/>
        <p:txBody>
          <a:bodyPr/>
          <a:lstStyle/>
          <a:p>
            <a:r>
              <a:rPr lang="en-US"/>
              <a:t>Jatin Harjai FCA, Advocate</a:t>
            </a:r>
          </a:p>
        </p:txBody>
      </p:sp>
      <p:sp>
        <p:nvSpPr>
          <p:cNvPr id="5" name="Date Placeholder 4"/>
          <p:cNvSpPr>
            <a:spLocks noGrp="1"/>
          </p:cNvSpPr>
          <p:nvPr>
            <p:ph type="dt" idx="11"/>
          </p:nvPr>
        </p:nvSpPr>
        <p:spPr/>
        <p:txBody>
          <a:bodyPr/>
          <a:lstStyle/>
          <a:p>
            <a:fld id="{C6F7EAA7-EA3E-B140-9001-E1CB5DAAFF31}" type="datetime2">
              <a:rPr lang="en-IN" smtClean="0"/>
              <a:t>Sunday, 18 December 2022</a:t>
            </a:fld>
            <a:endParaRPr lang="en-US"/>
          </a:p>
        </p:txBody>
      </p:sp>
      <p:sp>
        <p:nvSpPr>
          <p:cNvPr id="6" name="Footer Placeholder 5"/>
          <p:cNvSpPr>
            <a:spLocks noGrp="1"/>
          </p:cNvSpPr>
          <p:nvPr>
            <p:ph type="ftr" sz="quarter" idx="12"/>
          </p:nvPr>
        </p:nvSpPr>
        <p:spPr/>
        <p:txBody>
          <a:bodyPr/>
          <a:lstStyle/>
          <a:p>
            <a:r>
              <a:rPr lang="en-US"/>
              <a:t>@Jatin_Harjai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19</a:t>
            </a:fld>
            <a:endParaRPr lang="en-US"/>
          </a:p>
        </p:txBody>
      </p:sp>
    </p:spTree>
    <p:extLst>
      <p:ext uri="{BB962C8B-B14F-4D97-AF65-F5344CB8AC3E}">
        <p14:creationId xmlns:p14="http://schemas.microsoft.com/office/powerpoint/2010/main" val="181645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NW Jpr CPE Study Circle </a:t>
            </a:r>
          </a:p>
        </p:txBody>
      </p:sp>
      <p:sp>
        <p:nvSpPr>
          <p:cNvPr id="5" name="Date Placeholder 4"/>
          <p:cNvSpPr>
            <a:spLocks noGrp="1"/>
          </p:cNvSpPr>
          <p:nvPr>
            <p:ph type="dt" idx="11"/>
          </p:nvPr>
        </p:nvSpPr>
        <p:spPr/>
        <p:txBody>
          <a:bodyPr/>
          <a:lstStyle/>
          <a:p>
            <a:r>
              <a:rPr lang="en-IN"/>
              <a:t>06/08/22</a:t>
            </a:r>
            <a:endParaRPr lang="en-US"/>
          </a:p>
        </p:txBody>
      </p:sp>
      <p:sp>
        <p:nvSpPr>
          <p:cNvPr id="6" name="Footer Placeholder 5"/>
          <p:cNvSpPr>
            <a:spLocks noGrp="1"/>
          </p:cNvSpPr>
          <p:nvPr>
            <p:ph type="ftr" sz="quarter" idx="12"/>
          </p:nvPr>
        </p:nvSpPr>
        <p:spPr/>
        <p:txBody>
          <a:bodyPr/>
          <a:lstStyle/>
          <a:p>
            <a:r>
              <a:rPr lang="en-US"/>
              <a:t>@Jatin_Harjai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2</a:t>
            </a:fld>
            <a:endParaRPr lang="en-US"/>
          </a:p>
        </p:txBody>
      </p:sp>
    </p:spTree>
    <p:extLst>
      <p:ext uri="{BB962C8B-B14F-4D97-AF65-F5344CB8AC3E}">
        <p14:creationId xmlns:p14="http://schemas.microsoft.com/office/powerpoint/2010/main" val="839404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N" b="1" i="1" u="sng" dirty="0" err="1">
                <a:latin typeface="HelveticaNeue" panose="02000503000000020004" pitchFamily="2" charset="0"/>
              </a:rPr>
              <a:t>Pooran</a:t>
            </a:r>
            <a:r>
              <a:rPr lang="en-IN" b="1" i="1" u="sng" dirty="0">
                <a:latin typeface="HelveticaNeue" panose="02000503000000020004" pitchFamily="2" charset="0"/>
              </a:rPr>
              <a:t> Mal – (1974) 93 ITR 505 (SC) </a:t>
            </a:r>
          </a:p>
          <a:p>
            <a:pPr marL="228600" indent="-228600">
              <a:buAutoNum type="arabicPeriod"/>
            </a:pPr>
            <a:endParaRPr lang="en-US" dirty="0"/>
          </a:p>
          <a:p>
            <a:pPr marL="0" indent="0">
              <a:buNone/>
            </a:pPr>
            <a:r>
              <a:rPr lang="en-US" dirty="0"/>
              <a:t>Para No. 7 of – Yashwant Sinha Vs. CBI – 2019 (25) GSTL 161 (SC)</a:t>
            </a:r>
          </a:p>
          <a:p>
            <a:pPr marL="0" indent="0">
              <a:buNone/>
            </a:pPr>
            <a:r>
              <a:rPr lang="en-US" dirty="0"/>
              <a:t>“</a:t>
            </a:r>
            <a:r>
              <a:rPr lang="en-US" b="1" dirty="0"/>
              <a:t>Test of admissibility of evidence lies in its relevancy </a:t>
            </a:r>
            <a:r>
              <a:rPr lang="en-US" dirty="0"/>
              <a:t>unless there is an express or necessarily implied prohibition in the constitution or other law. Evidence obtained as a result of illegal search or seizure is not liable to be shut out.”</a:t>
            </a:r>
          </a:p>
        </p:txBody>
      </p:sp>
      <p:sp>
        <p:nvSpPr>
          <p:cNvPr id="4" name="Header Placeholder 3"/>
          <p:cNvSpPr>
            <a:spLocks noGrp="1"/>
          </p:cNvSpPr>
          <p:nvPr>
            <p:ph type="hdr" sz="quarter" idx="10"/>
          </p:nvPr>
        </p:nvSpPr>
        <p:spPr/>
        <p:txBody>
          <a:bodyPr/>
          <a:lstStyle/>
          <a:p>
            <a:r>
              <a:rPr lang="en-US"/>
              <a:t>Jatin Harjai FCA, Advocate</a:t>
            </a:r>
          </a:p>
        </p:txBody>
      </p:sp>
      <p:sp>
        <p:nvSpPr>
          <p:cNvPr id="5" name="Date Placeholder 4"/>
          <p:cNvSpPr>
            <a:spLocks noGrp="1"/>
          </p:cNvSpPr>
          <p:nvPr>
            <p:ph type="dt" idx="11"/>
          </p:nvPr>
        </p:nvSpPr>
        <p:spPr/>
        <p:txBody>
          <a:bodyPr/>
          <a:lstStyle/>
          <a:p>
            <a:fld id="{05E7BA9C-F3E0-894D-A731-7697591E8930}" type="datetime2">
              <a:rPr lang="en-IN" smtClean="0"/>
              <a:t>Sunday, 18 December 2022</a:t>
            </a:fld>
            <a:endParaRPr lang="en-US"/>
          </a:p>
        </p:txBody>
      </p:sp>
      <p:sp>
        <p:nvSpPr>
          <p:cNvPr id="6" name="Footer Placeholder 5"/>
          <p:cNvSpPr>
            <a:spLocks noGrp="1"/>
          </p:cNvSpPr>
          <p:nvPr>
            <p:ph type="ftr" sz="quarter" idx="12"/>
          </p:nvPr>
        </p:nvSpPr>
        <p:spPr/>
        <p:txBody>
          <a:bodyPr/>
          <a:lstStyle/>
          <a:p>
            <a:r>
              <a:rPr lang="en-US"/>
              <a:t>@Jatin_Harjai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20</a:t>
            </a:fld>
            <a:endParaRPr lang="en-US"/>
          </a:p>
        </p:txBody>
      </p:sp>
    </p:spTree>
    <p:extLst>
      <p:ext uri="{BB962C8B-B14F-4D97-AF65-F5344CB8AC3E}">
        <p14:creationId xmlns:p14="http://schemas.microsoft.com/office/powerpoint/2010/main" val="538000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21</a:t>
            </a:fld>
            <a:endParaRPr lang="en-IN" altLang="en-US"/>
          </a:p>
        </p:txBody>
      </p:sp>
      <p:sp>
        <p:nvSpPr>
          <p:cNvPr id="5" name="Date Placeholder 4">
            <a:extLst>
              <a:ext uri="{FF2B5EF4-FFF2-40B4-BE49-F238E27FC236}">
                <a16:creationId xmlns:a16="http://schemas.microsoft.com/office/drawing/2014/main" id="{0A47B199-26B1-B741-9049-F757A20A95F4}"/>
              </a:ext>
            </a:extLst>
          </p:cNvPr>
          <p:cNvSpPr>
            <a:spLocks noGrp="1"/>
          </p:cNvSpPr>
          <p:nvPr>
            <p:ph type="dt" idx="1"/>
          </p:nvPr>
        </p:nvSpPr>
        <p:spPr/>
        <p:txBody>
          <a:bodyPr/>
          <a:lstStyle/>
          <a:p>
            <a:pPr>
              <a:defRPr/>
            </a:pPr>
            <a:fld id="{2AAC2EE6-89E0-E14F-A806-EC047BEF57E3}" type="datetime2">
              <a:rPr lang="en-IN" smtClean="0"/>
              <a:t>Sunday, 18 December 2022</a:t>
            </a:fld>
            <a:endParaRPr lang="en-IN"/>
          </a:p>
        </p:txBody>
      </p:sp>
    </p:spTree>
    <p:extLst>
      <p:ext uri="{BB962C8B-B14F-4D97-AF65-F5344CB8AC3E}">
        <p14:creationId xmlns:p14="http://schemas.microsoft.com/office/powerpoint/2010/main" val="2402961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 16 </a:t>
            </a:r>
          </a:p>
          <a:p>
            <a:pPr algn="just"/>
            <a:endParaRPr lang="en-US" dirty="0"/>
          </a:p>
        </p:txBody>
      </p:sp>
      <p:sp>
        <p:nvSpPr>
          <p:cNvPr id="4" name="Header Placeholder 3"/>
          <p:cNvSpPr>
            <a:spLocks noGrp="1"/>
          </p:cNvSpPr>
          <p:nvPr>
            <p:ph type="hdr" sz="quarter" idx="10"/>
          </p:nvPr>
        </p:nvSpPr>
        <p:spPr/>
        <p:txBody>
          <a:bodyPr/>
          <a:lstStyle/>
          <a:p>
            <a:r>
              <a:rPr lang="en-US"/>
              <a:t>Jatin Harjai FCA, Advocate</a:t>
            </a:r>
          </a:p>
        </p:txBody>
      </p:sp>
      <p:sp>
        <p:nvSpPr>
          <p:cNvPr id="5" name="Date Placeholder 4"/>
          <p:cNvSpPr>
            <a:spLocks noGrp="1"/>
          </p:cNvSpPr>
          <p:nvPr>
            <p:ph type="dt" idx="11"/>
          </p:nvPr>
        </p:nvSpPr>
        <p:spPr/>
        <p:txBody>
          <a:bodyPr/>
          <a:lstStyle/>
          <a:p>
            <a:fld id="{F48308F3-6563-2241-A347-6BF74AAEC822}" type="datetime2">
              <a:rPr lang="en-IN" smtClean="0"/>
              <a:t>Sunday, 18 December 2022</a:t>
            </a:fld>
            <a:endParaRPr lang="en-US"/>
          </a:p>
        </p:txBody>
      </p:sp>
      <p:sp>
        <p:nvSpPr>
          <p:cNvPr id="6" name="Footer Placeholder 5"/>
          <p:cNvSpPr>
            <a:spLocks noGrp="1"/>
          </p:cNvSpPr>
          <p:nvPr>
            <p:ph type="ftr" sz="quarter" idx="12"/>
          </p:nvPr>
        </p:nvSpPr>
        <p:spPr/>
        <p:txBody>
          <a:bodyPr/>
          <a:lstStyle/>
          <a:p>
            <a:r>
              <a:rPr lang="en-US"/>
              <a:t>@Jatin_Harjai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22</a:t>
            </a:fld>
            <a:endParaRPr lang="en-US"/>
          </a:p>
        </p:txBody>
      </p:sp>
    </p:spTree>
    <p:extLst>
      <p:ext uri="{BB962C8B-B14F-4D97-AF65-F5344CB8AC3E}">
        <p14:creationId xmlns:p14="http://schemas.microsoft.com/office/powerpoint/2010/main" val="452259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Header Placeholder 3"/>
          <p:cNvSpPr>
            <a:spLocks noGrp="1"/>
          </p:cNvSpPr>
          <p:nvPr>
            <p:ph type="hdr" sz="quarter" idx="10"/>
          </p:nvPr>
        </p:nvSpPr>
        <p:spPr/>
        <p:txBody>
          <a:bodyPr/>
          <a:lstStyle/>
          <a:p>
            <a:r>
              <a:rPr lang="en-US"/>
              <a:t>Jatin Harjai FCA, Advocate</a:t>
            </a:r>
          </a:p>
        </p:txBody>
      </p:sp>
      <p:sp>
        <p:nvSpPr>
          <p:cNvPr id="5" name="Date Placeholder 4"/>
          <p:cNvSpPr>
            <a:spLocks noGrp="1"/>
          </p:cNvSpPr>
          <p:nvPr>
            <p:ph type="dt" idx="11"/>
          </p:nvPr>
        </p:nvSpPr>
        <p:spPr/>
        <p:txBody>
          <a:bodyPr/>
          <a:lstStyle/>
          <a:p>
            <a:fld id="{F48308F3-6563-2241-A347-6BF74AAEC822}" type="datetime2">
              <a:rPr lang="en-IN" smtClean="0"/>
              <a:t>Sunday, 18 December 2022</a:t>
            </a:fld>
            <a:endParaRPr lang="en-US"/>
          </a:p>
        </p:txBody>
      </p:sp>
      <p:sp>
        <p:nvSpPr>
          <p:cNvPr id="6" name="Footer Placeholder 5"/>
          <p:cNvSpPr>
            <a:spLocks noGrp="1"/>
          </p:cNvSpPr>
          <p:nvPr>
            <p:ph type="ftr" sz="quarter" idx="12"/>
          </p:nvPr>
        </p:nvSpPr>
        <p:spPr/>
        <p:txBody>
          <a:bodyPr/>
          <a:lstStyle/>
          <a:p>
            <a:r>
              <a:rPr lang="en-US"/>
              <a:t>@Jatin_Harjai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23</a:t>
            </a:fld>
            <a:endParaRPr lang="en-US"/>
          </a:p>
        </p:txBody>
      </p:sp>
    </p:spTree>
    <p:extLst>
      <p:ext uri="{BB962C8B-B14F-4D97-AF65-F5344CB8AC3E}">
        <p14:creationId xmlns:p14="http://schemas.microsoft.com/office/powerpoint/2010/main" val="3079902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 16. </a:t>
            </a:r>
          </a:p>
          <a:p>
            <a:r>
              <a:rPr lang="en-US" dirty="0"/>
              <a:t>18.02.2011</a:t>
            </a:r>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24</a:t>
            </a:fld>
            <a:endParaRPr lang="en-IN" altLang="en-US"/>
          </a:p>
        </p:txBody>
      </p:sp>
      <p:sp>
        <p:nvSpPr>
          <p:cNvPr id="5" name="Date Placeholder 4">
            <a:extLst>
              <a:ext uri="{FF2B5EF4-FFF2-40B4-BE49-F238E27FC236}">
                <a16:creationId xmlns:a16="http://schemas.microsoft.com/office/drawing/2014/main" id="{0A47B199-26B1-B741-9049-F757A20A95F4}"/>
              </a:ext>
            </a:extLst>
          </p:cNvPr>
          <p:cNvSpPr>
            <a:spLocks noGrp="1"/>
          </p:cNvSpPr>
          <p:nvPr>
            <p:ph type="dt" idx="1"/>
          </p:nvPr>
        </p:nvSpPr>
        <p:spPr/>
        <p:txBody>
          <a:bodyPr/>
          <a:lstStyle/>
          <a:p>
            <a:pPr>
              <a:defRPr/>
            </a:pPr>
            <a:fld id="{2AAC2EE6-89E0-E14F-A806-EC047BEF57E3}" type="datetime2">
              <a:rPr lang="en-IN" smtClean="0"/>
              <a:t>Sunday, 18 December 2022</a:t>
            </a:fld>
            <a:endParaRPr lang="en-IN"/>
          </a:p>
        </p:txBody>
      </p:sp>
    </p:spTree>
    <p:extLst>
      <p:ext uri="{BB962C8B-B14F-4D97-AF65-F5344CB8AC3E}">
        <p14:creationId xmlns:p14="http://schemas.microsoft.com/office/powerpoint/2010/main" val="660189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Header Placeholder 3"/>
          <p:cNvSpPr>
            <a:spLocks noGrp="1"/>
          </p:cNvSpPr>
          <p:nvPr>
            <p:ph type="hdr" sz="quarter" idx="10"/>
          </p:nvPr>
        </p:nvSpPr>
        <p:spPr/>
        <p:txBody>
          <a:bodyPr/>
          <a:lstStyle/>
          <a:p>
            <a:r>
              <a:rPr lang="en-US"/>
              <a:t>Jatin Harjai FCA, Advocate</a:t>
            </a:r>
          </a:p>
        </p:txBody>
      </p:sp>
      <p:sp>
        <p:nvSpPr>
          <p:cNvPr id="5" name="Date Placeholder 4"/>
          <p:cNvSpPr>
            <a:spLocks noGrp="1"/>
          </p:cNvSpPr>
          <p:nvPr>
            <p:ph type="dt" idx="11"/>
          </p:nvPr>
        </p:nvSpPr>
        <p:spPr/>
        <p:txBody>
          <a:bodyPr/>
          <a:lstStyle/>
          <a:p>
            <a:fld id="{F48308F3-6563-2241-A347-6BF74AAEC822}" type="datetime2">
              <a:rPr lang="en-IN" smtClean="0"/>
              <a:t>Sunday, 18 December 2022</a:t>
            </a:fld>
            <a:endParaRPr lang="en-US"/>
          </a:p>
        </p:txBody>
      </p:sp>
      <p:sp>
        <p:nvSpPr>
          <p:cNvPr id="6" name="Footer Placeholder 5"/>
          <p:cNvSpPr>
            <a:spLocks noGrp="1"/>
          </p:cNvSpPr>
          <p:nvPr>
            <p:ph type="ftr" sz="quarter" idx="12"/>
          </p:nvPr>
        </p:nvSpPr>
        <p:spPr/>
        <p:txBody>
          <a:bodyPr/>
          <a:lstStyle/>
          <a:p>
            <a:r>
              <a:rPr lang="en-US"/>
              <a:t>@Jatin_Harjai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25</a:t>
            </a:fld>
            <a:endParaRPr lang="en-US"/>
          </a:p>
        </p:txBody>
      </p:sp>
    </p:spTree>
    <p:extLst>
      <p:ext uri="{BB962C8B-B14F-4D97-AF65-F5344CB8AC3E}">
        <p14:creationId xmlns:p14="http://schemas.microsoft.com/office/powerpoint/2010/main" val="1336263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BCAS LDC</a:t>
            </a:r>
          </a:p>
        </p:txBody>
      </p:sp>
      <p:sp>
        <p:nvSpPr>
          <p:cNvPr id="5" name="Date Placeholder 4"/>
          <p:cNvSpPr>
            <a:spLocks noGrp="1"/>
          </p:cNvSpPr>
          <p:nvPr>
            <p:ph type="dt" idx="1"/>
          </p:nvPr>
        </p:nvSpPr>
        <p:spPr/>
        <p:txBody>
          <a:bodyPr/>
          <a:lstStyle/>
          <a:p>
            <a:r>
              <a:rPr lang="en-IN"/>
              <a:t>27/09/22</a:t>
            </a:r>
            <a:endParaRPr lang="en-US"/>
          </a:p>
        </p:txBody>
      </p:sp>
      <p:sp>
        <p:nvSpPr>
          <p:cNvPr id="6" name="Footer Placeholder 5"/>
          <p:cNvSpPr>
            <a:spLocks noGrp="1"/>
          </p:cNvSpPr>
          <p:nvPr>
            <p:ph type="ftr" sz="quarter" idx="4"/>
          </p:nvPr>
        </p:nvSpPr>
        <p:spPr/>
        <p:txBody>
          <a:bodyPr/>
          <a:lstStyle/>
          <a:p>
            <a:r>
              <a:rPr lang="en-US"/>
              <a:t>Jatin Harjai, Advocate </a:t>
            </a:r>
          </a:p>
        </p:txBody>
      </p:sp>
      <p:sp>
        <p:nvSpPr>
          <p:cNvPr id="7" name="Slide Number Placeholder 6"/>
          <p:cNvSpPr>
            <a:spLocks noGrp="1"/>
          </p:cNvSpPr>
          <p:nvPr>
            <p:ph type="sldNum" sz="quarter" idx="5"/>
          </p:nvPr>
        </p:nvSpPr>
        <p:spPr/>
        <p:txBody>
          <a:bodyPr/>
          <a:lstStyle/>
          <a:p>
            <a:fld id="{815974EA-1221-1346-A1D2-680CF0237BE6}" type="slidenum">
              <a:rPr lang="en-US" smtClean="0"/>
              <a:t>26</a:t>
            </a:fld>
            <a:endParaRPr lang="en-US"/>
          </a:p>
        </p:txBody>
      </p:sp>
    </p:spTree>
    <p:extLst>
      <p:ext uri="{BB962C8B-B14F-4D97-AF65-F5344CB8AC3E}">
        <p14:creationId xmlns:p14="http://schemas.microsoft.com/office/powerpoint/2010/main" val="4209061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CA. Jatin Harjai</a:t>
            </a:r>
          </a:p>
        </p:txBody>
      </p:sp>
      <p:sp>
        <p:nvSpPr>
          <p:cNvPr id="5" name="Date Placeholder 4"/>
          <p:cNvSpPr>
            <a:spLocks noGrp="1"/>
          </p:cNvSpPr>
          <p:nvPr>
            <p:ph type="dt" idx="1"/>
          </p:nvPr>
        </p:nvSpPr>
        <p:spPr/>
        <p:txBody>
          <a:bodyPr/>
          <a:lstStyle/>
          <a:p>
            <a:r>
              <a:rPr lang="en-IN"/>
              <a:t>27/09/22</a:t>
            </a:r>
            <a:endParaRPr lang="en-US"/>
          </a:p>
        </p:txBody>
      </p:sp>
      <p:sp>
        <p:nvSpPr>
          <p:cNvPr id="6" name="Footer Placeholder 5"/>
          <p:cNvSpPr>
            <a:spLocks noGrp="1"/>
          </p:cNvSpPr>
          <p:nvPr>
            <p:ph type="ftr" sz="quarter" idx="4"/>
          </p:nvPr>
        </p:nvSpPr>
        <p:spPr/>
        <p:txBody>
          <a:bodyPr/>
          <a:lstStyle/>
          <a:p>
            <a:r>
              <a:rPr lang="en-US"/>
              <a:t>Gurgaon Branch of NIRC of ICAI</a:t>
            </a:r>
          </a:p>
        </p:txBody>
      </p:sp>
      <p:sp>
        <p:nvSpPr>
          <p:cNvPr id="7" name="Slide Number Placeholder 6"/>
          <p:cNvSpPr>
            <a:spLocks noGrp="1"/>
          </p:cNvSpPr>
          <p:nvPr>
            <p:ph type="sldNum" sz="quarter" idx="5"/>
          </p:nvPr>
        </p:nvSpPr>
        <p:spPr/>
        <p:txBody>
          <a:bodyPr/>
          <a:lstStyle/>
          <a:p>
            <a:fld id="{815974EA-1221-1346-A1D2-680CF0237BE6}" type="slidenum">
              <a:rPr lang="en-US" smtClean="0"/>
              <a:t>27</a:t>
            </a:fld>
            <a:endParaRPr lang="en-US"/>
          </a:p>
        </p:txBody>
      </p:sp>
    </p:spTree>
    <p:extLst>
      <p:ext uri="{BB962C8B-B14F-4D97-AF65-F5344CB8AC3E}">
        <p14:creationId xmlns:p14="http://schemas.microsoft.com/office/powerpoint/2010/main" val="557212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kern="1200" dirty="0">
                <a:solidFill>
                  <a:schemeClr val="tx1"/>
                </a:solidFill>
                <a:effectLst/>
                <a:latin typeface="+mn-lt"/>
                <a:ea typeface="+mn-ea"/>
                <a:cs typeface="+mn-cs"/>
              </a:rPr>
              <a:t>Amount payable – After determination of tax u/s 73/ 74 SCN then order u/s – 73(9) or 74(9)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a:t>Jamshedpur Br. of ICAI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JHA Legal</a:t>
            </a:r>
          </a:p>
        </p:txBody>
      </p:sp>
      <p:sp>
        <p:nvSpPr>
          <p:cNvPr id="7" name="Slide Number Placeholder 6"/>
          <p:cNvSpPr>
            <a:spLocks noGrp="1"/>
          </p:cNvSpPr>
          <p:nvPr>
            <p:ph type="sldNum" sz="quarter" idx="13"/>
          </p:nvPr>
        </p:nvSpPr>
        <p:spPr/>
        <p:txBody>
          <a:bodyPr/>
          <a:lstStyle/>
          <a:p>
            <a:fld id="{815974EA-1221-1346-A1D2-680CF0237BE6}" type="slidenum">
              <a:rPr lang="en-US" smtClean="0"/>
              <a:t>28</a:t>
            </a:fld>
            <a:endParaRPr lang="en-US"/>
          </a:p>
        </p:txBody>
      </p:sp>
    </p:spTree>
    <p:extLst>
      <p:ext uri="{BB962C8B-B14F-4D97-AF65-F5344CB8AC3E}">
        <p14:creationId xmlns:p14="http://schemas.microsoft.com/office/powerpoint/2010/main" val="54691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kern="1200" dirty="0">
                <a:solidFill>
                  <a:schemeClr val="tx1"/>
                </a:solidFill>
                <a:effectLst/>
                <a:latin typeface="+mn-lt"/>
                <a:ea typeface="+mn-ea"/>
                <a:cs typeface="+mn-cs"/>
              </a:rPr>
              <a:t>Amount payable – After determination of tax u/s 73/ 74 SCN then order u/s – 73(9) or 74(9)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a:t>Jamshedpur Br. of ICAI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JHA Legal</a:t>
            </a:r>
          </a:p>
        </p:txBody>
      </p:sp>
      <p:sp>
        <p:nvSpPr>
          <p:cNvPr id="7" name="Slide Number Placeholder 6"/>
          <p:cNvSpPr>
            <a:spLocks noGrp="1"/>
          </p:cNvSpPr>
          <p:nvPr>
            <p:ph type="sldNum" sz="quarter" idx="13"/>
          </p:nvPr>
        </p:nvSpPr>
        <p:spPr/>
        <p:txBody>
          <a:bodyPr/>
          <a:lstStyle/>
          <a:p>
            <a:fld id="{815974EA-1221-1346-A1D2-680CF0237BE6}" type="slidenum">
              <a:rPr lang="en-US" smtClean="0"/>
              <a:t>29</a:t>
            </a:fld>
            <a:endParaRPr lang="en-US"/>
          </a:p>
        </p:txBody>
      </p:sp>
    </p:spTree>
    <p:extLst>
      <p:ext uri="{BB962C8B-B14F-4D97-AF65-F5344CB8AC3E}">
        <p14:creationId xmlns:p14="http://schemas.microsoft.com/office/powerpoint/2010/main" val="303960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Header Placeholder 3"/>
          <p:cNvSpPr>
            <a:spLocks noGrp="1"/>
          </p:cNvSpPr>
          <p:nvPr>
            <p:ph type="hdr" sz="quarter" idx="10"/>
          </p:nvPr>
        </p:nvSpPr>
        <p:spPr/>
        <p:txBody>
          <a:bodyPr/>
          <a:lstStyle/>
          <a:p>
            <a:r>
              <a:rPr lang="en-US"/>
              <a:t>NW Jpr CPE Study Circle </a:t>
            </a:r>
          </a:p>
        </p:txBody>
      </p:sp>
      <p:sp>
        <p:nvSpPr>
          <p:cNvPr id="5" name="Date Placeholder 4"/>
          <p:cNvSpPr>
            <a:spLocks noGrp="1"/>
          </p:cNvSpPr>
          <p:nvPr>
            <p:ph type="dt" idx="11"/>
          </p:nvPr>
        </p:nvSpPr>
        <p:spPr/>
        <p:txBody>
          <a:bodyPr/>
          <a:lstStyle/>
          <a:p>
            <a:r>
              <a:rPr lang="en-IN"/>
              <a:t>06/08/22</a:t>
            </a:r>
            <a:endParaRPr lang="en-US"/>
          </a:p>
        </p:txBody>
      </p:sp>
      <p:sp>
        <p:nvSpPr>
          <p:cNvPr id="6" name="Footer Placeholder 5"/>
          <p:cNvSpPr>
            <a:spLocks noGrp="1"/>
          </p:cNvSpPr>
          <p:nvPr>
            <p:ph type="ftr" sz="quarter" idx="12"/>
          </p:nvPr>
        </p:nvSpPr>
        <p:spPr/>
        <p:txBody>
          <a:bodyPr/>
          <a:lstStyle/>
          <a:p>
            <a:r>
              <a:rPr lang="en-US"/>
              <a:t>FADA Siliguri</a:t>
            </a:r>
          </a:p>
        </p:txBody>
      </p:sp>
      <p:sp>
        <p:nvSpPr>
          <p:cNvPr id="7" name="Slide Number Placeholder 6"/>
          <p:cNvSpPr>
            <a:spLocks noGrp="1"/>
          </p:cNvSpPr>
          <p:nvPr>
            <p:ph type="sldNum" sz="quarter" idx="13"/>
          </p:nvPr>
        </p:nvSpPr>
        <p:spPr/>
        <p:txBody>
          <a:bodyPr/>
          <a:lstStyle/>
          <a:p>
            <a:fld id="{815974EA-1221-1346-A1D2-680CF0237BE6}" type="slidenum">
              <a:rPr lang="en-US" smtClean="0"/>
              <a:t>3</a:t>
            </a:fld>
            <a:endParaRPr lang="en-US"/>
          </a:p>
        </p:txBody>
      </p:sp>
    </p:spTree>
    <p:extLst>
      <p:ext uri="{BB962C8B-B14F-4D97-AF65-F5344CB8AC3E}">
        <p14:creationId xmlns:p14="http://schemas.microsoft.com/office/powerpoint/2010/main" val="3282063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kern="1200" dirty="0">
                <a:solidFill>
                  <a:schemeClr val="tx1"/>
                </a:solidFill>
                <a:effectLst/>
                <a:latin typeface="+mn-lt"/>
                <a:ea typeface="+mn-ea"/>
                <a:cs typeface="+mn-cs"/>
              </a:rPr>
              <a:t>Amount payable – After determination of tax u/s 73/ 74 SCN then order u/s – 73(9) or 74(9)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a:t>Jamshedpur Br. of ICAI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JHA Legal</a:t>
            </a:r>
          </a:p>
        </p:txBody>
      </p:sp>
      <p:sp>
        <p:nvSpPr>
          <p:cNvPr id="7" name="Slide Number Placeholder 6"/>
          <p:cNvSpPr>
            <a:spLocks noGrp="1"/>
          </p:cNvSpPr>
          <p:nvPr>
            <p:ph type="sldNum" sz="quarter" idx="13"/>
          </p:nvPr>
        </p:nvSpPr>
        <p:spPr/>
        <p:txBody>
          <a:bodyPr/>
          <a:lstStyle/>
          <a:p>
            <a:fld id="{815974EA-1221-1346-A1D2-680CF0237BE6}" type="slidenum">
              <a:rPr lang="en-US" smtClean="0"/>
              <a:t>30</a:t>
            </a:fld>
            <a:endParaRPr lang="en-US"/>
          </a:p>
        </p:txBody>
      </p:sp>
    </p:spTree>
    <p:extLst>
      <p:ext uri="{BB962C8B-B14F-4D97-AF65-F5344CB8AC3E}">
        <p14:creationId xmlns:p14="http://schemas.microsoft.com/office/powerpoint/2010/main" val="1511642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dirty="0">
                <a:latin typeface="Times New Roman" panose="02020603050405020304" pitchFamily="18" charset="0"/>
                <a:cs typeface="Times New Roman" panose="02020603050405020304" pitchFamily="18" charset="0"/>
              </a:rPr>
              <a:t>Procedure of law must be followed: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dirty="0">
                <a:latin typeface="Times New Roman" panose="02020603050405020304" pitchFamily="18" charset="0"/>
                <a:cs typeface="Times New Roman" panose="02020603050405020304" pitchFamily="18" charset="0"/>
              </a:rPr>
              <a:t>Dipak Babaria (014) 2 SCC 128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dirty="0">
                <a:latin typeface="Times New Roman" panose="02020603050405020304" pitchFamily="18" charset="0"/>
                <a:cs typeface="Times New Roman" panose="02020603050405020304" pitchFamily="18" charset="0"/>
              </a:rPr>
              <a:t>Hukum Chand </a:t>
            </a:r>
            <a:r>
              <a:rPr lang="en-IN" dirty="0" err="1">
                <a:latin typeface="Times New Roman" panose="02020603050405020304" pitchFamily="18" charset="0"/>
                <a:cs typeface="Times New Roman" panose="02020603050405020304" pitchFamily="18" charset="0"/>
              </a:rPr>
              <a:t>Shyam</a:t>
            </a:r>
            <a:r>
              <a:rPr lang="en-IN" dirty="0">
                <a:latin typeface="Times New Roman" panose="02020603050405020304" pitchFamily="18" charset="0"/>
                <a:cs typeface="Times New Roman" panose="02020603050405020304" pitchFamily="18" charset="0"/>
              </a:rPr>
              <a:t> Lal - (1976) 2 SCC 128 (SC)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dirty="0">
                <a:latin typeface="Times New Roman" panose="02020603050405020304" pitchFamily="18" charset="0"/>
                <a:cs typeface="Times New Roman" panose="02020603050405020304" pitchFamily="18" charset="0"/>
              </a:rPr>
              <a:t>Seth Brothers - (1969) 2 SCC 324 (SC)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dirty="0">
                <a:latin typeface="Times New Roman" panose="02020603050405020304" pitchFamily="18" charset="0"/>
                <a:cs typeface="Times New Roman" panose="02020603050405020304" pitchFamily="18" charset="0"/>
              </a:rPr>
              <a:t>Shri Mandir Sita Ramji Vs. Lt. Governor Of Delhi - (1975) 4 SCC 298 (SC)</a:t>
            </a:r>
          </a:p>
        </p:txBody>
      </p:sp>
      <p:sp>
        <p:nvSpPr>
          <p:cNvPr id="4" name="Header Placeholder 3"/>
          <p:cNvSpPr>
            <a:spLocks noGrp="1"/>
          </p:cNvSpPr>
          <p:nvPr>
            <p:ph type="hdr" sz="quarter" idx="10"/>
          </p:nvPr>
        </p:nvSpPr>
        <p:spPr/>
        <p:txBody>
          <a:bodyPr/>
          <a:lstStyle/>
          <a:p>
            <a:r>
              <a:rPr lang="en-US"/>
              <a:t>Jamshedpur Br. of ICAI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JHA Legal</a:t>
            </a:r>
          </a:p>
        </p:txBody>
      </p:sp>
      <p:sp>
        <p:nvSpPr>
          <p:cNvPr id="7" name="Slide Number Placeholder 6"/>
          <p:cNvSpPr>
            <a:spLocks noGrp="1"/>
          </p:cNvSpPr>
          <p:nvPr>
            <p:ph type="sldNum" sz="quarter" idx="13"/>
          </p:nvPr>
        </p:nvSpPr>
        <p:spPr/>
        <p:txBody>
          <a:bodyPr/>
          <a:lstStyle/>
          <a:p>
            <a:fld id="{815974EA-1221-1346-A1D2-680CF0237BE6}" type="slidenum">
              <a:rPr lang="en-US" smtClean="0"/>
              <a:t>31</a:t>
            </a:fld>
            <a:endParaRPr lang="en-US"/>
          </a:p>
        </p:txBody>
      </p:sp>
    </p:spTree>
    <p:extLst>
      <p:ext uri="{BB962C8B-B14F-4D97-AF65-F5344CB8AC3E}">
        <p14:creationId xmlns:p14="http://schemas.microsoft.com/office/powerpoint/2010/main" val="2799133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SLP (Civil) No. 30354 of 2008] Rejected on 05.01.2019</a:t>
            </a:r>
            <a:endParaRPr lang="en-IN" dirty="0">
              <a:latin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dirty="0">
                <a:latin typeface="Times New Roman" panose="02020603050405020304" pitchFamily="18" charset="0"/>
                <a:cs typeface="Times New Roman" panose="02020603050405020304" pitchFamily="18" charset="0"/>
              </a:rPr>
              <a:t>Unless there is an assessment and demand, the amount deposited by the petitioner, even though termed as voluntary, cannot be appropriated.</a:t>
            </a:r>
          </a:p>
        </p:txBody>
      </p:sp>
      <p:sp>
        <p:nvSpPr>
          <p:cNvPr id="4" name="Header Placeholder 3"/>
          <p:cNvSpPr>
            <a:spLocks noGrp="1"/>
          </p:cNvSpPr>
          <p:nvPr>
            <p:ph type="hdr" sz="quarter" idx="10"/>
          </p:nvPr>
        </p:nvSpPr>
        <p:spPr/>
        <p:txBody>
          <a:bodyPr/>
          <a:lstStyle/>
          <a:p>
            <a:r>
              <a:rPr lang="en-US"/>
              <a:t>Jamshedpur Br. of ICAI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JHA Legal</a:t>
            </a:r>
          </a:p>
        </p:txBody>
      </p:sp>
      <p:sp>
        <p:nvSpPr>
          <p:cNvPr id="7" name="Slide Number Placeholder 6"/>
          <p:cNvSpPr>
            <a:spLocks noGrp="1"/>
          </p:cNvSpPr>
          <p:nvPr>
            <p:ph type="sldNum" sz="quarter" idx="13"/>
          </p:nvPr>
        </p:nvSpPr>
        <p:spPr/>
        <p:txBody>
          <a:bodyPr/>
          <a:lstStyle/>
          <a:p>
            <a:fld id="{815974EA-1221-1346-A1D2-680CF0237BE6}" type="slidenum">
              <a:rPr lang="en-US" smtClean="0"/>
              <a:t>32</a:t>
            </a:fld>
            <a:endParaRPr lang="en-US"/>
          </a:p>
        </p:txBody>
      </p:sp>
    </p:spTree>
    <p:extLst>
      <p:ext uri="{BB962C8B-B14F-4D97-AF65-F5344CB8AC3E}">
        <p14:creationId xmlns:p14="http://schemas.microsoft.com/office/powerpoint/2010/main" val="3224486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a:t>Jamshedpur Br. of ICAI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JHA Legal</a:t>
            </a:r>
          </a:p>
        </p:txBody>
      </p:sp>
      <p:sp>
        <p:nvSpPr>
          <p:cNvPr id="7" name="Slide Number Placeholder 6"/>
          <p:cNvSpPr>
            <a:spLocks noGrp="1"/>
          </p:cNvSpPr>
          <p:nvPr>
            <p:ph type="sldNum" sz="quarter" idx="13"/>
          </p:nvPr>
        </p:nvSpPr>
        <p:spPr/>
        <p:txBody>
          <a:bodyPr/>
          <a:lstStyle/>
          <a:p>
            <a:fld id="{815974EA-1221-1346-A1D2-680CF0237BE6}" type="slidenum">
              <a:rPr lang="en-US" smtClean="0"/>
              <a:t>33</a:t>
            </a:fld>
            <a:endParaRPr lang="en-US"/>
          </a:p>
        </p:txBody>
      </p:sp>
    </p:spTree>
    <p:extLst>
      <p:ext uri="{BB962C8B-B14F-4D97-AF65-F5344CB8AC3E}">
        <p14:creationId xmlns:p14="http://schemas.microsoft.com/office/powerpoint/2010/main" val="4011020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kern="1200" dirty="0">
                <a:solidFill>
                  <a:schemeClr val="tx1"/>
                </a:solidFill>
                <a:effectLst/>
                <a:latin typeface="+mn-lt"/>
                <a:ea typeface="+mn-ea"/>
                <a:cs typeface="+mn-cs"/>
              </a:rPr>
              <a:t>25.05.2022</a:t>
            </a:r>
          </a:p>
        </p:txBody>
      </p:sp>
      <p:sp>
        <p:nvSpPr>
          <p:cNvPr id="4" name="Header Placeholder 3"/>
          <p:cNvSpPr>
            <a:spLocks noGrp="1"/>
          </p:cNvSpPr>
          <p:nvPr>
            <p:ph type="hdr" sz="quarter" idx="10"/>
          </p:nvPr>
        </p:nvSpPr>
        <p:spPr/>
        <p:txBody>
          <a:bodyPr/>
          <a:lstStyle/>
          <a:p>
            <a:r>
              <a:rPr lang="en-US"/>
              <a:t>CA. Jatin Harjai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 Harjai &amp; Associates</a:t>
            </a:r>
          </a:p>
        </p:txBody>
      </p:sp>
      <p:sp>
        <p:nvSpPr>
          <p:cNvPr id="7" name="Slide Number Placeholder 6"/>
          <p:cNvSpPr>
            <a:spLocks noGrp="1"/>
          </p:cNvSpPr>
          <p:nvPr>
            <p:ph type="sldNum" sz="quarter" idx="13"/>
          </p:nvPr>
        </p:nvSpPr>
        <p:spPr/>
        <p:txBody>
          <a:bodyPr/>
          <a:lstStyle/>
          <a:p>
            <a:fld id="{815974EA-1221-1346-A1D2-680CF0237BE6}" type="slidenum">
              <a:rPr lang="en-US" smtClean="0"/>
              <a:t>34</a:t>
            </a:fld>
            <a:endParaRPr lang="en-US"/>
          </a:p>
        </p:txBody>
      </p:sp>
    </p:spTree>
    <p:extLst>
      <p:ext uri="{BB962C8B-B14F-4D97-AF65-F5344CB8AC3E}">
        <p14:creationId xmlns:p14="http://schemas.microsoft.com/office/powerpoint/2010/main" val="2303137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a:t>Jamshedpur Br. of ICAI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JHA Legal</a:t>
            </a:r>
          </a:p>
        </p:txBody>
      </p:sp>
      <p:sp>
        <p:nvSpPr>
          <p:cNvPr id="7" name="Slide Number Placeholder 6"/>
          <p:cNvSpPr>
            <a:spLocks noGrp="1"/>
          </p:cNvSpPr>
          <p:nvPr>
            <p:ph type="sldNum" sz="quarter" idx="13"/>
          </p:nvPr>
        </p:nvSpPr>
        <p:spPr/>
        <p:txBody>
          <a:bodyPr/>
          <a:lstStyle/>
          <a:p>
            <a:fld id="{815974EA-1221-1346-A1D2-680CF0237BE6}" type="slidenum">
              <a:rPr lang="en-US" smtClean="0"/>
              <a:t>35</a:t>
            </a:fld>
            <a:endParaRPr lang="en-US"/>
          </a:p>
        </p:txBody>
      </p:sp>
    </p:spTree>
    <p:extLst>
      <p:ext uri="{BB962C8B-B14F-4D97-AF65-F5344CB8AC3E}">
        <p14:creationId xmlns:p14="http://schemas.microsoft.com/office/powerpoint/2010/main" val="804290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a:t>Jamshedpur Br. of ICAI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JHA Legal</a:t>
            </a:r>
          </a:p>
        </p:txBody>
      </p:sp>
      <p:sp>
        <p:nvSpPr>
          <p:cNvPr id="7" name="Slide Number Placeholder 6"/>
          <p:cNvSpPr>
            <a:spLocks noGrp="1"/>
          </p:cNvSpPr>
          <p:nvPr>
            <p:ph type="sldNum" sz="quarter" idx="13"/>
          </p:nvPr>
        </p:nvSpPr>
        <p:spPr/>
        <p:txBody>
          <a:bodyPr/>
          <a:lstStyle/>
          <a:p>
            <a:fld id="{815974EA-1221-1346-A1D2-680CF0237BE6}" type="slidenum">
              <a:rPr lang="en-US" smtClean="0"/>
              <a:t>36</a:t>
            </a:fld>
            <a:endParaRPr lang="en-US"/>
          </a:p>
        </p:txBody>
      </p:sp>
    </p:spTree>
    <p:extLst>
      <p:ext uri="{BB962C8B-B14F-4D97-AF65-F5344CB8AC3E}">
        <p14:creationId xmlns:p14="http://schemas.microsoft.com/office/powerpoint/2010/main" val="3757214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a:t>Jamshedpur Br. of ICAI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JHA Legal</a:t>
            </a:r>
          </a:p>
        </p:txBody>
      </p:sp>
      <p:sp>
        <p:nvSpPr>
          <p:cNvPr id="7" name="Slide Number Placeholder 6"/>
          <p:cNvSpPr>
            <a:spLocks noGrp="1"/>
          </p:cNvSpPr>
          <p:nvPr>
            <p:ph type="sldNum" sz="quarter" idx="13"/>
          </p:nvPr>
        </p:nvSpPr>
        <p:spPr/>
        <p:txBody>
          <a:bodyPr/>
          <a:lstStyle/>
          <a:p>
            <a:fld id="{815974EA-1221-1346-A1D2-680CF0237BE6}" type="slidenum">
              <a:rPr lang="en-US" smtClean="0"/>
              <a:t>37</a:t>
            </a:fld>
            <a:endParaRPr lang="en-US"/>
          </a:p>
        </p:txBody>
      </p:sp>
    </p:spTree>
    <p:extLst>
      <p:ext uri="{BB962C8B-B14F-4D97-AF65-F5344CB8AC3E}">
        <p14:creationId xmlns:p14="http://schemas.microsoft.com/office/powerpoint/2010/main" val="38466947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latin typeface="Times New Roman" panose="02020603050405020304" pitchFamily="18" charset="0"/>
                <a:cs typeface="Times New Roman" panose="02020603050405020304" pitchFamily="18" charset="0"/>
              </a:rPr>
              <a:t>Original Case (SB) – 14.09.2021</a:t>
            </a:r>
          </a:p>
        </p:txBody>
      </p:sp>
      <p:sp>
        <p:nvSpPr>
          <p:cNvPr id="4" name="Header Placeholder 3"/>
          <p:cNvSpPr>
            <a:spLocks noGrp="1"/>
          </p:cNvSpPr>
          <p:nvPr>
            <p:ph type="hdr" sz="quarter" idx="10"/>
          </p:nvPr>
        </p:nvSpPr>
        <p:spPr/>
        <p:txBody>
          <a:bodyPr/>
          <a:lstStyle/>
          <a:p>
            <a:r>
              <a:rPr lang="en-US"/>
              <a:t>Jamshedpur Br. of ICAI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JHA Legal</a:t>
            </a:r>
          </a:p>
        </p:txBody>
      </p:sp>
      <p:sp>
        <p:nvSpPr>
          <p:cNvPr id="7" name="Slide Number Placeholder 6"/>
          <p:cNvSpPr>
            <a:spLocks noGrp="1"/>
          </p:cNvSpPr>
          <p:nvPr>
            <p:ph type="sldNum" sz="quarter" idx="13"/>
          </p:nvPr>
        </p:nvSpPr>
        <p:spPr/>
        <p:txBody>
          <a:bodyPr/>
          <a:lstStyle/>
          <a:p>
            <a:fld id="{815974EA-1221-1346-A1D2-680CF0237BE6}" type="slidenum">
              <a:rPr lang="en-US" smtClean="0"/>
              <a:t>38</a:t>
            </a:fld>
            <a:endParaRPr lang="en-US"/>
          </a:p>
        </p:txBody>
      </p:sp>
    </p:spTree>
    <p:extLst>
      <p:ext uri="{BB962C8B-B14F-4D97-AF65-F5344CB8AC3E}">
        <p14:creationId xmlns:p14="http://schemas.microsoft.com/office/powerpoint/2010/main" val="3775098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Collection of cheque at the time of Search – </a:t>
            </a:r>
            <a:r>
              <a:rPr lang="en-IN" sz="1200" b="1" kern="1200" dirty="0" err="1">
                <a:solidFill>
                  <a:schemeClr val="tx1"/>
                </a:solidFill>
                <a:effectLst/>
                <a:latin typeface="+mn-lt"/>
                <a:ea typeface="+mn-ea"/>
                <a:cs typeface="+mn-cs"/>
              </a:rPr>
              <a:t>Guj</a:t>
            </a:r>
            <a:r>
              <a:rPr lang="en-IN" sz="1200" b="1" kern="1200" dirty="0">
                <a:solidFill>
                  <a:schemeClr val="tx1"/>
                </a:solidFill>
                <a:effectLst/>
                <a:latin typeface="+mn-lt"/>
                <a:ea typeface="+mn-ea"/>
                <a:cs typeface="+mn-cs"/>
              </a:rPr>
              <a:t> VAT - </a:t>
            </a:r>
            <a:endParaRPr lang="en-IN"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kern="1200" dirty="0">
                <a:solidFill>
                  <a:schemeClr val="tx1"/>
                </a:solidFill>
                <a:effectLst/>
                <a:latin typeface="+mn-lt"/>
                <a:ea typeface="+mn-ea"/>
                <a:cs typeface="+mn-cs"/>
              </a:rPr>
              <a:t>Atul Motors </a:t>
            </a:r>
            <a:r>
              <a:rPr lang="en-IN" sz="1200" b="0" kern="1200" dirty="0" err="1">
                <a:solidFill>
                  <a:schemeClr val="tx1"/>
                </a:solidFill>
                <a:effectLst/>
                <a:latin typeface="+mn-lt"/>
                <a:ea typeface="+mn-ea"/>
                <a:cs typeface="+mn-cs"/>
              </a:rPr>
              <a:t>Pvt.</a:t>
            </a:r>
            <a:r>
              <a:rPr lang="en-IN" sz="1200" b="0" kern="1200" dirty="0">
                <a:solidFill>
                  <a:schemeClr val="tx1"/>
                </a:solidFill>
                <a:effectLst/>
                <a:latin typeface="+mn-lt"/>
                <a:ea typeface="+mn-ea"/>
                <a:cs typeface="+mn-cs"/>
              </a:rPr>
              <a:t> Ltd. – (2014) 69 VST 289 Gujrat HC</a:t>
            </a:r>
          </a:p>
        </p:txBody>
      </p:sp>
      <p:sp>
        <p:nvSpPr>
          <p:cNvPr id="4" name="Header Placeholder 3"/>
          <p:cNvSpPr>
            <a:spLocks noGrp="1"/>
          </p:cNvSpPr>
          <p:nvPr>
            <p:ph type="hdr" sz="quarter" idx="10"/>
          </p:nvPr>
        </p:nvSpPr>
        <p:spPr/>
        <p:txBody>
          <a:bodyPr/>
          <a:lstStyle/>
          <a:p>
            <a:r>
              <a:rPr lang="en-US"/>
              <a:t>CA. Jatin Harjai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 Harjai &amp; Associates</a:t>
            </a:r>
          </a:p>
        </p:txBody>
      </p:sp>
      <p:sp>
        <p:nvSpPr>
          <p:cNvPr id="7" name="Slide Number Placeholder 6"/>
          <p:cNvSpPr>
            <a:spLocks noGrp="1"/>
          </p:cNvSpPr>
          <p:nvPr>
            <p:ph type="sldNum" sz="quarter" idx="13"/>
          </p:nvPr>
        </p:nvSpPr>
        <p:spPr/>
        <p:txBody>
          <a:bodyPr/>
          <a:lstStyle/>
          <a:p>
            <a:fld id="{815974EA-1221-1346-A1D2-680CF0237BE6}" type="slidenum">
              <a:rPr lang="en-US" smtClean="0"/>
              <a:t>39</a:t>
            </a:fld>
            <a:endParaRPr lang="en-US"/>
          </a:p>
        </p:txBody>
      </p:sp>
    </p:spTree>
    <p:extLst>
      <p:ext uri="{BB962C8B-B14F-4D97-AF65-F5344CB8AC3E}">
        <p14:creationId xmlns:p14="http://schemas.microsoft.com/office/powerpoint/2010/main" val="396560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Para 18 </a:t>
            </a:r>
          </a:p>
        </p:txBody>
      </p:sp>
      <p:sp>
        <p:nvSpPr>
          <p:cNvPr id="4" name="Header Placeholder 3"/>
          <p:cNvSpPr>
            <a:spLocks noGrp="1"/>
          </p:cNvSpPr>
          <p:nvPr>
            <p:ph type="hdr" sz="quarter" idx="10"/>
          </p:nvPr>
        </p:nvSpPr>
        <p:spPr/>
        <p:txBody>
          <a:bodyPr/>
          <a:lstStyle/>
          <a:p>
            <a:r>
              <a:rPr lang="en-US"/>
              <a:t>NW Jpr CPE Study Circle </a:t>
            </a:r>
          </a:p>
        </p:txBody>
      </p:sp>
      <p:sp>
        <p:nvSpPr>
          <p:cNvPr id="5" name="Date Placeholder 4"/>
          <p:cNvSpPr>
            <a:spLocks noGrp="1"/>
          </p:cNvSpPr>
          <p:nvPr>
            <p:ph type="dt" idx="11"/>
          </p:nvPr>
        </p:nvSpPr>
        <p:spPr/>
        <p:txBody>
          <a:bodyPr/>
          <a:lstStyle/>
          <a:p>
            <a:r>
              <a:rPr lang="en-IN"/>
              <a:t>06/08/22</a:t>
            </a:r>
            <a:endParaRPr lang="en-US"/>
          </a:p>
        </p:txBody>
      </p:sp>
      <p:sp>
        <p:nvSpPr>
          <p:cNvPr id="6" name="Footer Placeholder 5"/>
          <p:cNvSpPr>
            <a:spLocks noGrp="1"/>
          </p:cNvSpPr>
          <p:nvPr>
            <p:ph type="ftr" sz="quarter" idx="12"/>
          </p:nvPr>
        </p:nvSpPr>
        <p:spPr/>
        <p:txBody>
          <a:bodyPr/>
          <a:lstStyle/>
          <a:p>
            <a:r>
              <a:rPr lang="en-US"/>
              <a:t>@Jatin_Harjai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4</a:t>
            </a:fld>
            <a:endParaRPr lang="en-US"/>
          </a:p>
        </p:txBody>
      </p:sp>
    </p:spTree>
    <p:extLst>
      <p:ext uri="{BB962C8B-B14F-4D97-AF65-F5344CB8AC3E}">
        <p14:creationId xmlns:p14="http://schemas.microsoft.com/office/powerpoint/2010/main" val="86312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kern="1200" dirty="0">
                <a:solidFill>
                  <a:schemeClr val="tx1"/>
                </a:solidFill>
                <a:effectLst/>
                <a:latin typeface="+mn-lt"/>
                <a:ea typeface="+mn-ea"/>
                <a:cs typeface="+mn-cs"/>
              </a:rPr>
              <a:t>Amount payable – After determination of tax u/s 73/ 74 SCN then order u/s – 73(9) or 74(9)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kern="1200" dirty="0">
                <a:solidFill>
                  <a:schemeClr val="tx1"/>
                </a:solidFill>
                <a:effectLst/>
                <a:latin typeface="+mn-lt"/>
                <a:ea typeface="+mn-ea"/>
                <a:cs typeface="+mn-cs"/>
              </a:rPr>
              <a:t>62 – Non Filers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kern="1200" dirty="0">
                <a:solidFill>
                  <a:schemeClr val="tx1"/>
                </a:solidFill>
                <a:effectLst/>
                <a:latin typeface="+mn-lt"/>
                <a:ea typeface="+mn-ea"/>
                <a:cs typeface="+mn-cs"/>
              </a:rPr>
              <a:t>63 – URD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kern="1200" dirty="0">
                <a:solidFill>
                  <a:schemeClr val="tx1"/>
                </a:solidFill>
                <a:effectLst/>
                <a:latin typeface="+mn-lt"/>
                <a:ea typeface="+mn-ea"/>
                <a:cs typeface="+mn-cs"/>
              </a:rPr>
              <a:t>64 – Summary Assessment </a:t>
            </a:r>
          </a:p>
        </p:txBody>
      </p:sp>
      <p:sp>
        <p:nvSpPr>
          <p:cNvPr id="4" name="Header Placeholder 3"/>
          <p:cNvSpPr>
            <a:spLocks noGrp="1"/>
          </p:cNvSpPr>
          <p:nvPr>
            <p:ph type="hdr" sz="quarter" idx="10"/>
          </p:nvPr>
        </p:nvSpPr>
        <p:spPr/>
        <p:txBody>
          <a:bodyPr/>
          <a:lstStyle/>
          <a:p>
            <a:r>
              <a:rPr lang="en-US"/>
              <a:t>CA. Jatin Harjai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 Harjai &amp; Associates</a:t>
            </a:r>
          </a:p>
        </p:txBody>
      </p:sp>
      <p:sp>
        <p:nvSpPr>
          <p:cNvPr id="7" name="Slide Number Placeholder 6"/>
          <p:cNvSpPr>
            <a:spLocks noGrp="1"/>
          </p:cNvSpPr>
          <p:nvPr>
            <p:ph type="sldNum" sz="quarter" idx="13"/>
          </p:nvPr>
        </p:nvSpPr>
        <p:spPr/>
        <p:txBody>
          <a:bodyPr/>
          <a:lstStyle/>
          <a:p>
            <a:fld id="{815974EA-1221-1346-A1D2-680CF0237BE6}" type="slidenum">
              <a:rPr lang="en-US" smtClean="0"/>
              <a:t>40</a:t>
            </a:fld>
            <a:endParaRPr lang="en-US"/>
          </a:p>
        </p:txBody>
      </p:sp>
    </p:spTree>
    <p:extLst>
      <p:ext uri="{BB962C8B-B14F-4D97-AF65-F5344CB8AC3E}">
        <p14:creationId xmlns:p14="http://schemas.microsoft.com/office/powerpoint/2010/main" val="34055165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dirty="0">
                <a:solidFill>
                  <a:schemeClr val="tx1"/>
                </a:solidFill>
                <a:effectLst/>
                <a:latin typeface="+mn-lt"/>
                <a:ea typeface="+mn-ea"/>
                <a:cs typeface="+mn-cs"/>
              </a:rPr>
              <a:t>GST Case: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kern="1200" dirty="0">
                <a:solidFill>
                  <a:schemeClr val="tx1"/>
                </a:solidFill>
                <a:effectLst/>
                <a:latin typeface="+mn-lt"/>
                <a:ea typeface="+mn-ea"/>
                <a:cs typeface="+mn-cs"/>
              </a:rPr>
              <a:t>Issue – Classification of branded/ non branded floor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b="0" kern="1200" dirty="0">
                <a:solidFill>
                  <a:schemeClr val="tx1"/>
                </a:solidFill>
                <a:effectLst/>
                <a:latin typeface="+mn-lt"/>
                <a:ea typeface="+mn-ea"/>
                <a:cs typeface="+mn-cs"/>
              </a:rPr>
              <a:t>PDC Collected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N" sz="1200" b="0" kern="1200" dirty="0">
                <a:solidFill>
                  <a:schemeClr val="tx1"/>
                </a:solidFill>
                <a:effectLst/>
                <a:latin typeface="+mn-lt"/>
                <a:ea typeface="+mn-ea"/>
                <a:cs typeface="+mn-cs"/>
              </a:rPr>
              <a:t>Dual SCN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kern="1200" dirty="0">
                <a:solidFill>
                  <a:schemeClr val="tx1"/>
                </a:solidFill>
                <a:effectLst/>
                <a:latin typeface="+mn-lt"/>
                <a:ea typeface="+mn-ea"/>
                <a:cs typeface="+mn-cs"/>
              </a:rPr>
              <a:t>Remark Floor Mills </a:t>
            </a:r>
            <a:r>
              <a:rPr lang="en-IN" sz="1200" b="0" kern="1200" dirty="0" err="1">
                <a:solidFill>
                  <a:schemeClr val="tx1"/>
                </a:solidFill>
                <a:effectLst/>
                <a:latin typeface="+mn-lt"/>
                <a:ea typeface="+mn-ea"/>
                <a:cs typeface="+mn-cs"/>
              </a:rPr>
              <a:t>Pvt.</a:t>
            </a:r>
            <a:r>
              <a:rPr lang="en-IN" sz="1200" b="0" kern="1200" dirty="0">
                <a:solidFill>
                  <a:schemeClr val="tx1"/>
                </a:solidFill>
                <a:effectLst/>
                <a:latin typeface="+mn-lt"/>
                <a:ea typeface="+mn-ea"/>
                <a:cs typeface="+mn-cs"/>
              </a:rPr>
              <a:t> Ltd. – </a:t>
            </a:r>
            <a:r>
              <a:rPr lang="en-IN" sz="1200" b="0" kern="1200" dirty="0" err="1">
                <a:solidFill>
                  <a:schemeClr val="tx1"/>
                </a:solidFill>
                <a:effectLst/>
                <a:latin typeface="+mn-lt"/>
                <a:ea typeface="+mn-ea"/>
                <a:cs typeface="+mn-cs"/>
              </a:rPr>
              <a:t>Guj</a:t>
            </a:r>
            <a:r>
              <a:rPr lang="en-IN" sz="1200" b="0" kern="1200" dirty="0">
                <a:solidFill>
                  <a:schemeClr val="tx1"/>
                </a:solidFill>
                <a:effectLst/>
                <a:latin typeface="+mn-lt"/>
                <a:ea typeface="+mn-ea"/>
                <a:cs typeface="+mn-cs"/>
              </a:rPr>
              <a:t>. HC – </a:t>
            </a:r>
            <a:r>
              <a:rPr lang="en-IN" sz="1200" b="1" kern="1200" dirty="0">
                <a:solidFill>
                  <a:schemeClr val="tx1"/>
                </a:solidFill>
                <a:effectLst/>
                <a:latin typeface="+mn-lt"/>
                <a:ea typeface="+mn-ea"/>
                <a:cs typeface="+mn-cs"/>
              </a:rPr>
              <a:t>19.04.2018 – 12 GSTL 481 (</a:t>
            </a:r>
            <a:r>
              <a:rPr lang="en-IN" sz="1200" b="1" kern="1200" dirty="0" err="1">
                <a:solidFill>
                  <a:schemeClr val="tx1"/>
                </a:solidFill>
                <a:effectLst/>
                <a:latin typeface="+mn-lt"/>
                <a:ea typeface="+mn-ea"/>
                <a:cs typeface="+mn-cs"/>
              </a:rPr>
              <a:t>Guj</a:t>
            </a:r>
            <a:r>
              <a:rPr lang="en-IN" sz="1200" b="1" kern="1200" dirty="0">
                <a:solidFill>
                  <a:schemeClr val="tx1"/>
                </a:solidFill>
                <a:effectLst/>
                <a:latin typeface="+mn-lt"/>
                <a:ea typeface="+mn-ea"/>
                <a:cs typeface="+mn-cs"/>
              </a:rPr>
              <a:t>. HC)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1"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a:t>CA. Jatin Harjai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 Harjai &amp; Associates</a:t>
            </a:r>
          </a:p>
        </p:txBody>
      </p:sp>
      <p:sp>
        <p:nvSpPr>
          <p:cNvPr id="7" name="Slide Number Placeholder 6"/>
          <p:cNvSpPr>
            <a:spLocks noGrp="1"/>
          </p:cNvSpPr>
          <p:nvPr>
            <p:ph type="sldNum" sz="quarter" idx="13"/>
          </p:nvPr>
        </p:nvSpPr>
        <p:spPr/>
        <p:txBody>
          <a:bodyPr/>
          <a:lstStyle/>
          <a:p>
            <a:fld id="{815974EA-1221-1346-A1D2-680CF0237BE6}" type="slidenum">
              <a:rPr lang="en-US" smtClean="0"/>
              <a:t>41</a:t>
            </a:fld>
            <a:endParaRPr lang="en-US"/>
          </a:p>
        </p:txBody>
      </p:sp>
    </p:spTree>
    <p:extLst>
      <p:ext uri="{BB962C8B-B14F-4D97-AF65-F5344CB8AC3E}">
        <p14:creationId xmlns:p14="http://schemas.microsoft.com/office/powerpoint/2010/main" val="25422505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1"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a:t>CA. Jatin Harjai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 Harjai &amp; Associates</a:t>
            </a:r>
          </a:p>
        </p:txBody>
      </p:sp>
      <p:sp>
        <p:nvSpPr>
          <p:cNvPr id="7" name="Slide Number Placeholder 6"/>
          <p:cNvSpPr>
            <a:spLocks noGrp="1"/>
          </p:cNvSpPr>
          <p:nvPr>
            <p:ph type="sldNum" sz="quarter" idx="13"/>
          </p:nvPr>
        </p:nvSpPr>
        <p:spPr/>
        <p:txBody>
          <a:bodyPr/>
          <a:lstStyle/>
          <a:p>
            <a:fld id="{815974EA-1221-1346-A1D2-680CF0237BE6}" type="slidenum">
              <a:rPr lang="en-US" smtClean="0"/>
              <a:t>42</a:t>
            </a:fld>
            <a:endParaRPr lang="en-US"/>
          </a:p>
        </p:txBody>
      </p:sp>
    </p:spTree>
    <p:extLst>
      <p:ext uri="{BB962C8B-B14F-4D97-AF65-F5344CB8AC3E}">
        <p14:creationId xmlns:p14="http://schemas.microsoft.com/office/powerpoint/2010/main" val="3146033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1"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a:t>CA. Jatin Harjai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 Harjai &amp; Associates</a:t>
            </a:r>
          </a:p>
        </p:txBody>
      </p:sp>
      <p:sp>
        <p:nvSpPr>
          <p:cNvPr id="7" name="Slide Number Placeholder 6"/>
          <p:cNvSpPr>
            <a:spLocks noGrp="1"/>
          </p:cNvSpPr>
          <p:nvPr>
            <p:ph type="sldNum" sz="quarter" idx="13"/>
          </p:nvPr>
        </p:nvSpPr>
        <p:spPr/>
        <p:txBody>
          <a:bodyPr/>
          <a:lstStyle/>
          <a:p>
            <a:fld id="{815974EA-1221-1346-A1D2-680CF0237BE6}" type="slidenum">
              <a:rPr lang="en-US" smtClean="0"/>
              <a:t>43</a:t>
            </a:fld>
            <a:endParaRPr lang="en-US"/>
          </a:p>
        </p:txBody>
      </p:sp>
    </p:spTree>
    <p:extLst>
      <p:ext uri="{BB962C8B-B14F-4D97-AF65-F5344CB8AC3E}">
        <p14:creationId xmlns:p14="http://schemas.microsoft.com/office/powerpoint/2010/main" val="16725770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kern="1200" dirty="0">
                <a:solidFill>
                  <a:schemeClr val="tx1"/>
                </a:solidFill>
                <a:effectLst/>
                <a:latin typeface="+mn-lt"/>
                <a:ea typeface="+mn-ea"/>
                <a:cs typeface="+mn-cs"/>
              </a:rPr>
              <a:t>83 – Commissioner to be of opinion for </a:t>
            </a:r>
          </a:p>
        </p:txBody>
      </p:sp>
      <p:sp>
        <p:nvSpPr>
          <p:cNvPr id="4" name="Header Placeholder 3"/>
          <p:cNvSpPr>
            <a:spLocks noGrp="1"/>
          </p:cNvSpPr>
          <p:nvPr>
            <p:ph type="hdr" sz="quarter" idx="10"/>
          </p:nvPr>
        </p:nvSpPr>
        <p:spPr/>
        <p:txBody>
          <a:bodyPr/>
          <a:lstStyle/>
          <a:p>
            <a:r>
              <a:rPr lang="en-US"/>
              <a:t>CA. Jatin Harjai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 Harjai &amp; Associates</a:t>
            </a:r>
          </a:p>
        </p:txBody>
      </p:sp>
      <p:sp>
        <p:nvSpPr>
          <p:cNvPr id="7" name="Slide Number Placeholder 6"/>
          <p:cNvSpPr>
            <a:spLocks noGrp="1"/>
          </p:cNvSpPr>
          <p:nvPr>
            <p:ph type="sldNum" sz="quarter" idx="13"/>
          </p:nvPr>
        </p:nvSpPr>
        <p:spPr/>
        <p:txBody>
          <a:bodyPr/>
          <a:lstStyle/>
          <a:p>
            <a:fld id="{815974EA-1221-1346-A1D2-680CF0237BE6}" type="slidenum">
              <a:rPr lang="en-US" smtClean="0"/>
              <a:t>44</a:t>
            </a:fld>
            <a:endParaRPr lang="en-US"/>
          </a:p>
        </p:txBody>
      </p:sp>
    </p:spTree>
    <p:extLst>
      <p:ext uri="{BB962C8B-B14F-4D97-AF65-F5344CB8AC3E}">
        <p14:creationId xmlns:p14="http://schemas.microsoft.com/office/powerpoint/2010/main" val="12065426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kern="1200" dirty="0">
                <a:solidFill>
                  <a:schemeClr val="tx1"/>
                </a:solidFill>
                <a:effectLst/>
                <a:latin typeface="+mn-lt"/>
                <a:ea typeface="+mn-ea"/>
                <a:cs typeface="+mn-cs"/>
              </a:rPr>
              <a:t>By Gujrat SGCT Commissioner </a:t>
            </a:r>
          </a:p>
        </p:txBody>
      </p:sp>
      <p:sp>
        <p:nvSpPr>
          <p:cNvPr id="4" name="Header Placeholder 3"/>
          <p:cNvSpPr>
            <a:spLocks noGrp="1"/>
          </p:cNvSpPr>
          <p:nvPr>
            <p:ph type="hdr" sz="quarter" idx="10"/>
          </p:nvPr>
        </p:nvSpPr>
        <p:spPr/>
        <p:txBody>
          <a:bodyPr/>
          <a:lstStyle/>
          <a:p>
            <a:r>
              <a:rPr lang="en-US"/>
              <a:t>CA. Jatin Harjai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 Harjai &amp; Associates</a:t>
            </a:r>
          </a:p>
        </p:txBody>
      </p:sp>
      <p:sp>
        <p:nvSpPr>
          <p:cNvPr id="7" name="Slide Number Placeholder 6"/>
          <p:cNvSpPr>
            <a:spLocks noGrp="1"/>
          </p:cNvSpPr>
          <p:nvPr>
            <p:ph type="sldNum" sz="quarter" idx="13"/>
          </p:nvPr>
        </p:nvSpPr>
        <p:spPr/>
        <p:txBody>
          <a:bodyPr/>
          <a:lstStyle/>
          <a:p>
            <a:fld id="{815974EA-1221-1346-A1D2-680CF0237BE6}" type="slidenum">
              <a:rPr lang="en-US" smtClean="0"/>
              <a:t>45</a:t>
            </a:fld>
            <a:endParaRPr lang="en-US"/>
          </a:p>
        </p:txBody>
      </p:sp>
    </p:spTree>
    <p:extLst>
      <p:ext uri="{BB962C8B-B14F-4D97-AF65-F5344CB8AC3E}">
        <p14:creationId xmlns:p14="http://schemas.microsoft.com/office/powerpoint/2010/main" val="3069842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kern="1200" dirty="0">
                <a:solidFill>
                  <a:schemeClr val="tx1"/>
                </a:solidFill>
                <a:effectLst/>
                <a:latin typeface="+mn-lt"/>
                <a:ea typeface="+mn-ea"/>
                <a:cs typeface="+mn-cs"/>
              </a:rPr>
              <a:t>SGST – no 168(2) </a:t>
            </a:r>
          </a:p>
        </p:txBody>
      </p:sp>
      <p:sp>
        <p:nvSpPr>
          <p:cNvPr id="4" name="Header Placeholder 3"/>
          <p:cNvSpPr>
            <a:spLocks noGrp="1"/>
          </p:cNvSpPr>
          <p:nvPr>
            <p:ph type="hdr" sz="quarter" idx="10"/>
          </p:nvPr>
        </p:nvSpPr>
        <p:spPr/>
        <p:txBody>
          <a:bodyPr/>
          <a:lstStyle/>
          <a:p>
            <a:r>
              <a:rPr lang="en-US"/>
              <a:t>CA. Jatin Harjai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 Harjai &amp; Associates</a:t>
            </a:r>
          </a:p>
        </p:txBody>
      </p:sp>
      <p:sp>
        <p:nvSpPr>
          <p:cNvPr id="7" name="Slide Number Placeholder 6"/>
          <p:cNvSpPr>
            <a:spLocks noGrp="1"/>
          </p:cNvSpPr>
          <p:nvPr>
            <p:ph type="sldNum" sz="quarter" idx="13"/>
          </p:nvPr>
        </p:nvSpPr>
        <p:spPr/>
        <p:txBody>
          <a:bodyPr/>
          <a:lstStyle/>
          <a:p>
            <a:fld id="{815974EA-1221-1346-A1D2-680CF0237BE6}" type="slidenum">
              <a:rPr lang="en-US" smtClean="0"/>
              <a:t>46</a:t>
            </a:fld>
            <a:endParaRPr lang="en-US"/>
          </a:p>
        </p:txBody>
      </p:sp>
    </p:spTree>
    <p:extLst>
      <p:ext uri="{BB962C8B-B14F-4D97-AF65-F5344CB8AC3E}">
        <p14:creationId xmlns:p14="http://schemas.microsoft.com/office/powerpoint/2010/main" val="35468395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2019 (30) G.S.T.L. 15 (</a:t>
            </a:r>
            <a:r>
              <a:rPr lang="en-IN" sz="1200" kern="1200" dirty="0" err="1">
                <a:solidFill>
                  <a:schemeClr val="tx1"/>
                </a:solidFill>
                <a:effectLst/>
                <a:latin typeface="+mn-lt"/>
                <a:ea typeface="+mn-ea"/>
                <a:cs typeface="+mn-cs"/>
              </a:rPr>
              <a:t>Guj</a:t>
            </a:r>
            <a:r>
              <a:rPr lang="en-IN" sz="1200" kern="1200" dirty="0">
                <a:solidFill>
                  <a:schemeClr val="tx1"/>
                </a:solidFill>
                <a:effectLst/>
                <a:latin typeface="+mn-lt"/>
                <a:ea typeface="+mn-ea"/>
                <a:cs typeface="+mn-cs"/>
              </a:rPr>
              <a:t>.) </a:t>
            </a:r>
            <a:endParaRPr lang="en-IN"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kern="1200" dirty="0">
                <a:solidFill>
                  <a:schemeClr val="tx1"/>
                </a:solidFill>
                <a:effectLst/>
                <a:latin typeface="+mn-lt"/>
                <a:ea typeface="+mn-ea"/>
                <a:cs typeface="+mn-cs"/>
              </a:rPr>
              <a:t>Further – </a:t>
            </a:r>
            <a:r>
              <a:rPr lang="en-IN" sz="1200" b="1" kern="1200" dirty="0">
                <a:solidFill>
                  <a:schemeClr val="tx1"/>
                </a:solidFill>
                <a:effectLst/>
                <a:latin typeface="+mn-lt"/>
                <a:ea typeface="+mn-ea"/>
                <a:cs typeface="+mn-cs"/>
              </a:rPr>
              <a:t>Reason to believe for Sec. 67 </a:t>
            </a:r>
            <a:r>
              <a:rPr lang="en-IN" sz="1200" b="0" kern="1200" dirty="0">
                <a:solidFill>
                  <a:schemeClr val="tx1"/>
                </a:solidFill>
                <a:effectLst/>
                <a:latin typeface="+mn-lt"/>
                <a:ea typeface="+mn-ea"/>
                <a:cs typeface="+mn-cs"/>
              </a:rPr>
              <a:t>are altogether on different footing and not relevant for Sec. 83 </a:t>
            </a:r>
          </a:p>
        </p:txBody>
      </p:sp>
      <p:sp>
        <p:nvSpPr>
          <p:cNvPr id="4" name="Header Placeholder 3"/>
          <p:cNvSpPr>
            <a:spLocks noGrp="1"/>
          </p:cNvSpPr>
          <p:nvPr>
            <p:ph type="hdr" sz="quarter" idx="10"/>
          </p:nvPr>
        </p:nvSpPr>
        <p:spPr/>
        <p:txBody>
          <a:bodyPr/>
          <a:lstStyle/>
          <a:p>
            <a:r>
              <a:rPr lang="en-US"/>
              <a:t>CA. Jatin Harjai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 Harjai &amp; Associates</a:t>
            </a:r>
          </a:p>
        </p:txBody>
      </p:sp>
      <p:sp>
        <p:nvSpPr>
          <p:cNvPr id="7" name="Slide Number Placeholder 6"/>
          <p:cNvSpPr>
            <a:spLocks noGrp="1"/>
          </p:cNvSpPr>
          <p:nvPr>
            <p:ph type="sldNum" sz="quarter" idx="13"/>
          </p:nvPr>
        </p:nvSpPr>
        <p:spPr/>
        <p:txBody>
          <a:bodyPr/>
          <a:lstStyle/>
          <a:p>
            <a:fld id="{815974EA-1221-1346-A1D2-680CF0237BE6}" type="slidenum">
              <a:rPr lang="en-US" smtClean="0"/>
              <a:t>47</a:t>
            </a:fld>
            <a:endParaRPr lang="en-US"/>
          </a:p>
        </p:txBody>
      </p:sp>
    </p:spTree>
    <p:extLst>
      <p:ext uri="{BB962C8B-B14F-4D97-AF65-F5344CB8AC3E}">
        <p14:creationId xmlns:p14="http://schemas.microsoft.com/office/powerpoint/2010/main" val="13043616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1"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a:t>CA. Jatin Harjai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 Harjai &amp; Associates</a:t>
            </a:r>
          </a:p>
        </p:txBody>
      </p:sp>
      <p:sp>
        <p:nvSpPr>
          <p:cNvPr id="7" name="Slide Number Placeholder 6"/>
          <p:cNvSpPr>
            <a:spLocks noGrp="1"/>
          </p:cNvSpPr>
          <p:nvPr>
            <p:ph type="sldNum" sz="quarter" idx="13"/>
          </p:nvPr>
        </p:nvSpPr>
        <p:spPr/>
        <p:txBody>
          <a:bodyPr/>
          <a:lstStyle/>
          <a:p>
            <a:fld id="{815974EA-1221-1346-A1D2-680CF0237BE6}" type="slidenum">
              <a:rPr lang="en-US" smtClean="0"/>
              <a:t>48</a:t>
            </a:fld>
            <a:endParaRPr lang="en-US"/>
          </a:p>
        </p:txBody>
      </p:sp>
    </p:spTree>
    <p:extLst>
      <p:ext uri="{BB962C8B-B14F-4D97-AF65-F5344CB8AC3E}">
        <p14:creationId xmlns:p14="http://schemas.microsoft.com/office/powerpoint/2010/main" val="10513636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1"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a:t>CA. Jatin Harjai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J. Harjai &amp; Associates</a:t>
            </a:r>
          </a:p>
        </p:txBody>
      </p:sp>
      <p:sp>
        <p:nvSpPr>
          <p:cNvPr id="7" name="Slide Number Placeholder 6"/>
          <p:cNvSpPr>
            <a:spLocks noGrp="1"/>
          </p:cNvSpPr>
          <p:nvPr>
            <p:ph type="sldNum" sz="quarter" idx="13"/>
          </p:nvPr>
        </p:nvSpPr>
        <p:spPr/>
        <p:txBody>
          <a:bodyPr/>
          <a:lstStyle/>
          <a:p>
            <a:fld id="{815974EA-1221-1346-A1D2-680CF0237BE6}" type="slidenum">
              <a:rPr lang="en-US" smtClean="0"/>
              <a:t>49</a:t>
            </a:fld>
            <a:endParaRPr lang="en-US"/>
          </a:p>
        </p:txBody>
      </p:sp>
    </p:spTree>
    <p:extLst>
      <p:ext uri="{BB962C8B-B14F-4D97-AF65-F5344CB8AC3E}">
        <p14:creationId xmlns:p14="http://schemas.microsoft.com/office/powerpoint/2010/main" val="378142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Para 32</a:t>
            </a:r>
          </a:p>
        </p:txBody>
      </p:sp>
      <p:sp>
        <p:nvSpPr>
          <p:cNvPr id="4" name="Header Placeholder 3"/>
          <p:cNvSpPr>
            <a:spLocks noGrp="1"/>
          </p:cNvSpPr>
          <p:nvPr>
            <p:ph type="hdr" sz="quarter" idx="10"/>
          </p:nvPr>
        </p:nvSpPr>
        <p:spPr/>
        <p:txBody>
          <a:bodyPr/>
          <a:lstStyle/>
          <a:p>
            <a:r>
              <a:rPr lang="en-US"/>
              <a:t>NW Jpr CPE Study Circle </a:t>
            </a:r>
          </a:p>
        </p:txBody>
      </p:sp>
      <p:sp>
        <p:nvSpPr>
          <p:cNvPr id="5" name="Date Placeholder 4"/>
          <p:cNvSpPr>
            <a:spLocks noGrp="1"/>
          </p:cNvSpPr>
          <p:nvPr>
            <p:ph type="dt" idx="11"/>
          </p:nvPr>
        </p:nvSpPr>
        <p:spPr/>
        <p:txBody>
          <a:bodyPr/>
          <a:lstStyle/>
          <a:p>
            <a:r>
              <a:rPr lang="en-IN"/>
              <a:t>06/08/22</a:t>
            </a:r>
            <a:endParaRPr lang="en-US"/>
          </a:p>
        </p:txBody>
      </p:sp>
      <p:sp>
        <p:nvSpPr>
          <p:cNvPr id="6" name="Footer Placeholder 5"/>
          <p:cNvSpPr>
            <a:spLocks noGrp="1"/>
          </p:cNvSpPr>
          <p:nvPr>
            <p:ph type="ftr" sz="quarter" idx="12"/>
          </p:nvPr>
        </p:nvSpPr>
        <p:spPr/>
        <p:txBody>
          <a:bodyPr/>
          <a:lstStyle/>
          <a:p>
            <a:r>
              <a:rPr lang="en-US"/>
              <a:t>@Jatin_Harjai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5</a:t>
            </a:fld>
            <a:endParaRPr lang="en-US"/>
          </a:p>
        </p:txBody>
      </p:sp>
    </p:spTree>
    <p:extLst>
      <p:ext uri="{BB962C8B-B14F-4D97-AF65-F5344CB8AC3E}">
        <p14:creationId xmlns:p14="http://schemas.microsoft.com/office/powerpoint/2010/main" val="3208102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Coverage – </a:t>
            </a:r>
          </a:p>
          <a:p>
            <a:r>
              <a:rPr lang="en-US" dirty="0"/>
              <a:t>61: Scrutiny  </a:t>
            </a:r>
          </a:p>
          <a:p>
            <a:r>
              <a:rPr lang="en-US" dirty="0"/>
              <a:t>68: Goods in Movement </a:t>
            </a:r>
          </a:p>
          <a:p>
            <a:r>
              <a:rPr lang="en-US" dirty="0"/>
              <a:t>69: Arrest </a:t>
            </a:r>
          </a:p>
          <a:p>
            <a:r>
              <a:rPr lang="en-US" dirty="0"/>
              <a:t>70: Summon</a:t>
            </a:r>
          </a:p>
        </p:txBody>
      </p:sp>
      <p:sp>
        <p:nvSpPr>
          <p:cNvPr id="4" name="Header Placeholder 3"/>
          <p:cNvSpPr>
            <a:spLocks noGrp="1"/>
          </p:cNvSpPr>
          <p:nvPr>
            <p:ph type="hdr" sz="quarter" idx="10"/>
          </p:nvPr>
        </p:nvSpPr>
        <p:spPr/>
        <p:txBody>
          <a:bodyPr/>
          <a:lstStyle/>
          <a:p>
            <a:r>
              <a:rPr lang="en-US"/>
              <a:t>Lucknow Branch of CIRC of ICAI</a:t>
            </a:r>
          </a:p>
        </p:txBody>
      </p:sp>
      <p:sp>
        <p:nvSpPr>
          <p:cNvPr id="5" name="Date Placeholder 4"/>
          <p:cNvSpPr>
            <a:spLocks noGrp="1"/>
          </p:cNvSpPr>
          <p:nvPr>
            <p:ph type="dt" idx="11"/>
          </p:nvPr>
        </p:nvSpPr>
        <p:spPr/>
        <p:txBody>
          <a:bodyPr/>
          <a:lstStyle/>
          <a:p>
            <a:r>
              <a:rPr lang="en-IN"/>
              <a:t>27/09/22</a:t>
            </a:r>
            <a:endParaRPr lang="en-US"/>
          </a:p>
        </p:txBody>
      </p:sp>
      <p:sp>
        <p:nvSpPr>
          <p:cNvPr id="6" name="Footer Placeholder 5"/>
          <p:cNvSpPr>
            <a:spLocks noGrp="1"/>
          </p:cNvSpPr>
          <p:nvPr>
            <p:ph type="ftr" sz="quarter" idx="12"/>
          </p:nvPr>
        </p:nvSpPr>
        <p:spPr/>
        <p:txBody>
          <a:bodyPr/>
          <a:lstStyle/>
          <a:p>
            <a:r>
              <a:rPr lang="en-US"/>
              <a:t>CA. Jatin 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50</a:t>
            </a:fld>
            <a:endParaRPr lang="en-US"/>
          </a:p>
        </p:txBody>
      </p:sp>
    </p:spTree>
    <p:extLst>
      <p:ext uri="{BB962C8B-B14F-4D97-AF65-F5344CB8AC3E}">
        <p14:creationId xmlns:p14="http://schemas.microsoft.com/office/powerpoint/2010/main" val="35198439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BCAS LDC</a:t>
            </a:r>
          </a:p>
        </p:txBody>
      </p:sp>
      <p:sp>
        <p:nvSpPr>
          <p:cNvPr id="5" name="Date Placeholder 4"/>
          <p:cNvSpPr>
            <a:spLocks noGrp="1"/>
          </p:cNvSpPr>
          <p:nvPr>
            <p:ph type="dt" idx="1"/>
          </p:nvPr>
        </p:nvSpPr>
        <p:spPr/>
        <p:txBody>
          <a:bodyPr/>
          <a:lstStyle/>
          <a:p>
            <a:r>
              <a:rPr lang="en-IN"/>
              <a:t>27/09/22</a:t>
            </a:r>
            <a:endParaRPr lang="en-US"/>
          </a:p>
        </p:txBody>
      </p:sp>
      <p:sp>
        <p:nvSpPr>
          <p:cNvPr id="6" name="Footer Placeholder 5"/>
          <p:cNvSpPr>
            <a:spLocks noGrp="1"/>
          </p:cNvSpPr>
          <p:nvPr>
            <p:ph type="ftr" sz="quarter" idx="4"/>
          </p:nvPr>
        </p:nvSpPr>
        <p:spPr/>
        <p:txBody>
          <a:bodyPr/>
          <a:lstStyle/>
          <a:p>
            <a:r>
              <a:rPr lang="en-US"/>
              <a:t>Jatin Harjai, Advocate </a:t>
            </a:r>
          </a:p>
        </p:txBody>
      </p:sp>
      <p:sp>
        <p:nvSpPr>
          <p:cNvPr id="7" name="Slide Number Placeholder 6"/>
          <p:cNvSpPr>
            <a:spLocks noGrp="1"/>
          </p:cNvSpPr>
          <p:nvPr>
            <p:ph type="sldNum" sz="quarter" idx="5"/>
          </p:nvPr>
        </p:nvSpPr>
        <p:spPr/>
        <p:txBody>
          <a:bodyPr/>
          <a:lstStyle/>
          <a:p>
            <a:fld id="{815974EA-1221-1346-A1D2-680CF0237BE6}" type="slidenum">
              <a:rPr lang="en-US" smtClean="0"/>
              <a:t>51</a:t>
            </a:fld>
            <a:endParaRPr lang="en-US"/>
          </a:p>
        </p:txBody>
      </p:sp>
    </p:spTree>
    <p:extLst>
      <p:ext uri="{BB962C8B-B14F-4D97-AF65-F5344CB8AC3E}">
        <p14:creationId xmlns:p14="http://schemas.microsoft.com/office/powerpoint/2010/main" val="63720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NW Jpr CPE Study Circle </a:t>
            </a:r>
          </a:p>
        </p:txBody>
      </p:sp>
      <p:sp>
        <p:nvSpPr>
          <p:cNvPr id="5" name="Date Placeholder 4"/>
          <p:cNvSpPr>
            <a:spLocks noGrp="1"/>
          </p:cNvSpPr>
          <p:nvPr>
            <p:ph type="dt" idx="11"/>
          </p:nvPr>
        </p:nvSpPr>
        <p:spPr/>
        <p:txBody>
          <a:bodyPr/>
          <a:lstStyle/>
          <a:p>
            <a:r>
              <a:rPr lang="en-IN"/>
              <a:t>06/08/22</a:t>
            </a:r>
            <a:endParaRPr lang="en-US"/>
          </a:p>
        </p:txBody>
      </p:sp>
      <p:sp>
        <p:nvSpPr>
          <p:cNvPr id="6" name="Footer Placeholder 5"/>
          <p:cNvSpPr>
            <a:spLocks noGrp="1"/>
          </p:cNvSpPr>
          <p:nvPr>
            <p:ph type="ftr" sz="quarter" idx="12"/>
          </p:nvPr>
        </p:nvSpPr>
        <p:spPr/>
        <p:txBody>
          <a:bodyPr/>
          <a:lstStyle/>
          <a:p>
            <a:r>
              <a:rPr lang="en-US"/>
              <a:t>@Jatin_Harjai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6</a:t>
            </a:fld>
            <a:endParaRPr lang="en-US"/>
          </a:p>
        </p:txBody>
      </p:sp>
    </p:spTree>
    <p:extLst>
      <p:ext uri="{BB962C8B-B14F-4D97-AF65-F5344CB8AC3E}">
        <p14:creationId xmlns:p14="http://schemas.microsoft.com/office/powerpoint/2010/main" val="3546555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NW Jpr CPE Study Circle </a:t>
            </a:r>
          </a:p>
        </p:txBody>
      </p:sp>
      <p:sp>
        <p:nvSpPr>
          <p:cNvPr id="5" name="Date Placeholder 4"/>
          <p:cNvSpPr>
            <a:spLocks noGrp="1"/>
          </p:cNvSpPr>
          <p:nvPr>
            <p:ph type="dt" idx="11"/>
          </p:nvPr>
        </p:nvSpPr>
        <p:spPr/>
        <p:txBody>
          <a:bodyPr/>
          <a:lstStyle/>
          <a:p>
            <a:r>
              <a:rPr lang="en-IN"/>
              <a:t>06/08/22</a:t>
            </a:r>
            <a:endParaRPr lang="en-US"/>
          </a:p>
        </p:txBody>
      </p:sp>
      <p:sp>
        <p:nvSpPr>
          <p:cNvPr id="6" name="Footer Placeholder 5"/>
          <p:cNvSpPr>
            <a:spLocks noGrp="1"/>
          </p:cNvSpPr>
          <p:nvPr>
            <p:ph type="ftr" sz="quarter" idx="12"/>
          </p:nvPr>
        </p:nvSpPr>
        <p:spPr/>
        <p:txBody>
          <a:bodyPr/>
          <a:lstStyle/>
          <a:p>
            <a:r>
              <a:rPr lang="en-US"/>
              <a:t>@Jatin_Harjai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7</a:t>
            </a:fld>
            <a:endParaRPr lang="en-US"/>
          </a:p>
        </p:txBody>
      </p:sp>
    </p:spTree>
    <p:extLst>
      <p:ext uri="{BB962C8B-B14F-4D97-AF65-F5344CB8AC3E}">
        <p14:creationId xmlns:p14="http://schemas.microsoft.com/office/powerpoint/2010/main" val="2597911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idx="10"/>
          </p:nvPr>
        </p:nvSpPr>
        <p:spPr/>
        <p:txBody>
          <a:bodyPr/>
          <a:lstStyle/>
          <a:p>
            <a:r>
              <a:rPr lang="en-US"/>
              <a:t>NW Jpr CPE Study Circle </a:t>
            </a:r>
          </a:p>
        </p:txBody>
      </p:sp>
      <p:sp>
        <p:nvSpPr>
          <p:cNvPr id="5" name="Date Placeholder 4"/>
          <p:cNvSpPr>
            <a:spLocks noGrp="1"/>
          </p:cNvSpPr>
          <p:nvPr>
            <p:ph type="dt" idx="11"/>
          </p:nvPr>
        </p:nvSpPr>
        <p:spPr/>
        <p:txBody>
          <a:bodyPr/>
          <a:lstStyle/>
          <a:p>
            <a:r>
              <a:rPr lang="en-IN"/>
              <a:t>06/08/22</a:t>
            </a:r>
            <a:endParaRPr lang="en-US"/>
          </a:p>
        </p:txBody>
      </p:sp>
      <p:sp>
        <p:nvSpPr>
          <p:cNvPr id="6" name="Footer Placeholder 5"/>
          <p:cNvSpPr>
            <a:spLocks noGrp="1"/>
          </p:cNvSpPr>
          <p:nvPr>
            <p:ph type="ftr" sz="quarter" idx="12"/>
          </p:nvPr>
        </p:nvSpPr>
        <p:spPr/>
        <p:txBody>
          <a:bodyPr/>
          <a:lstStyle/>
          <a:p>
            <a:r>
              <a:rPr lang="en-US"/>
              <a:t>@Jatin_Harjai</a:t>
            </a:r>
          </a:p>
        </p:txBody>
      </p:sp>
      <p:sp>
        <p:nvSpPr>
          <p:cNvPr id="7" name="Slide Number Placeholder 6"/>
          <p:cNvSpPr>
            <a:spLocks noGrp="1"/>
          </p:cNvSpPr>
          <p:nvPr>
            <p:ph type="sldNum" sz="quarter" idx="13"/>
          </p:nvPr>
        </p:nvSpPr>
        <p:spPr/>
        <p:txBody>
          <a:bodyPr/>
          <a:lstStyle/>
          <a:p>
            <a:fld id="{815974EA-1221-1346-A1D2-680CF0237BE6}" type="slidenum">
              <a:rPr lang="en-US" smtClean="0"/>
              <a:t>8</a:t>
            </a:fld>
            <a:endParaRPr lang="en-US"/>
          </a:p>
        </p:txBody>
      </p:sp>
    </p:spTree>
    <p:extLst>
      <p:ext uri="{BB962C8B-B14F-4D97-AF65-F5344CB8AC3E}">
        <p14:creationId xmlns:p14="http://schemas.microsoft.com/office/powerpoint/2010/main" val="3408234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r>
              <a:rPr lang="en-US"/>
              <a:t>CA. Jatin Harjai</a:t>
            </a:r>
          </a:p>
        </p:txBody>
      </p:sp>
      <p:sp>
        <p:nvSpPr>
          <p:cNvPr id="5" name="Date Placeholder 4"/>
          <p:cNvSpPr>
            <a:spLocks noGrp="1"/>
          </p:cNvSpPr>
          <p:nvPr>
            <p:ph type="dt" idx="11"/>
          </p:nvPr>
        </p:nvSpPr>
        <p:spPr/>
        <p:txBody>
          <a:bodyPr/>
          <a:lstStyle/>
          <a:p>
            <a:fld id="{AE135120-64BA-3842-AB6B-760AD8847758}" type="datetime1">
              <a:rPr lang="en-IN" smtClean="0"/>
              <a:t>18/12/22</a:t>
            </a:fld>
            <a:endParaRPr lang="en-US"/>
          </a:p>
        </p:txBody>
      </p:sp>
      <p:sp>
        <p:nvSpPr>
          <p:cNvPr id="6" name="Footer Placeholder 5"/>
          <p:cNvSpPr>
            <a:spLocks noGrp="1"/>
          </p:cNvSpPr>
          <p:nvPr>
            <p:ph type="ftr" sz="quarter" idx="12"/>
          </p:nvPr>
        </p:nvSpPr>
        <p:spPr/>
        <p:txBody>
          <a:bodyPr/>
          <a:lstStyle/>
          <a:p>
            <a:r>
              <a:rPr lang="en-US"/>
              <a:t>J. Harjai &amp; Associates</a:t>
            </a:r>
          </a:p>
        </p:txBody>
      </p:sp>
      <p:sp>
        <p:nvSpPr>
          <p:cNvPr id="7" name="Slide Number Placeholder 6"/>
          <p:cNvSpPr>
            <a:spLocks noGrp="1"/>
          </p:cNvSpPr>
          <p:nvPr>
            <p:ph type="sldNum" sz="quarter" idx="13"/>
          </p:nvPr>
        </p:nvSpPr>
        <p:spPr/>
        <p:txBody>
          <a:bodyPr/>
          <a:lstStyle/>
          <a:p>
            <a:fld id="{815974EA-1221-1346-A1D2-680CF0237BE6}" type="slidenum">
              <a:rPr lang="en-US" smtClean="0"/>
              <a:t>9</a:t>
            </a:fld>
            <a:endParaRPr lang="en-US"/>
          </a:p>
        </p:txBody>
      </p:sp>
    </p:spTree>
    <p:extLst>
      <p:ext uri="{BB962C8B-B14F-4D97-AF65-F5344CB8AC3E}">
        <p14:creationId xmlns:p14="http://schemas.microsoft.com/office/powerpoint/2010/main" val="2629015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E09379-5341-8248-BFFD-6C75086F0625}" type="datetime1">
              <a:rPr lang="en-IN" smtClean="0"/>
              <a:t>17/12/22</a:t>
            </a:fld>
            <a:endParaRPr lang="en-US" dirty="0"/>
          </a:p>
        </p:txBody>
      </p:sp>
      <p:sp>
        <p:nvSpPr>
          <p:cNvPr id="5" name="Footer Placeholder 4"/>
          <p:cNvSpPr>
            <a:spLocks noGrp="1"/>
          </p:cNvSpPr>
          <p:nvPr>
            <p:ph type="ftr" sz="quarter" idx="11"/>
          </p:nvPr>
        </p:nvSpPr>
        <p:spPr/>
        <p:txBody>
          <a:bodyPr/>
          <a:lstStyle/>
          <a:p>
            <a:r>
              <a:rPr lang="en-US"/>
              <a:t>@Jatin_Harjai                                                                          JHA Legal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0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D8766-31E6-9147-877B-7676BA70CE25}" type="datetime1">
              <a:rPr lang="en-IN" smtClean="0"/>
              <a:t>17/12/22</a:t>
            </a:fld>
            <a:endParaRPr lang="en-US" dirty="0"/>
          </a:p>
        </p:txBody>
      </p:sp>
      <p:sp>
        <p:nvSpPr>
          <p:cNvPr id="5" name="Footer Placeholder 4"/>
          <p:cNvSpPr>
            <a:spLocks noGrp="1"/>
          </p:cNvSpPr>
          <p:nvPr>
            <p:ph type="ftr" sz="quarter" idx="11"/>
          </p:nvPr>
        </p:nvSpPr>
        <p:spPr/>
        <p:txBody>
          <a:bodyPr/>
          <a:lstStyle/>
          <a:p>
            <a:r>
              <a:rPr lang="en-US"/>
              <a:t>@Jatin_Harjai                                                                          JHA Legal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1479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EDB460-8F76-794E-9886-70D9D5718010}" type="datetime1">
              <a:rPr lang="en-IN" smtClean="0"/>
              <a:t>17/12/22</a:t>
            </a:fld>
            <a:endParaRPr lang="en-US" dirty="0"/>
          </a:p>
        </p:txBody>
      </p:sp>
      <p:sp>
        <p:nvSpPr>
          <p:cNvPr id="5" name="Footer Placeholder 4"/>
          <p:cNvSpPr>
            <a:spLocks noGrp="1"/>
          </p:cNvSpPr>
          <p:nvPr>
            <p:ph type="ftr" sz="quarter" idx="11"/>
          </p:nvPr>
        </p:nvSpPr>
        <p:spPr/>
        <p:txBody>
          <a:bodyPr/>
          <a:lstStyle/>
          <a:p>
            <a:r>
              <a:rPr lang="en-US"/>
              <a:t>@Jatin_Harjai                                                                          JHA Legal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9506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8EC0FB-9702-4C4D-8337-F8EC442F4928}" type="datetime1">
              <a:rPr lang="en-IN" smtClean="0"/>
              <a:t>17/12/22</a:t>
            </a:fld>
            <a:endParaRPr lang="en-US" dirty="0"/>
          </a:p>
        </p:txBody>
      </p:sp>
      <p:sp>
        <p:nvSpPr>
          <p:cNvPr id="5" name="Footer Placeholder 4"/>
          <p:cNvSpPr>
            <a:spLocks noGrp="1"/>
          </p:cNvSpPr>
          <p:nvPr>
            <p:ph type="ftr" sz="quarter" idx="11"/>
          </p:nvPr>
        </p:nvSpPr>
        <p:spPr/>
        <p:txBody>
          <a:bodyPr/>
          <a:lstStyle/>
          <a:p>
            <a:r>
              <a:rPr lang="en-US"/>
              <a:t>@Jatin_Harjai                                                                          JHA Legal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2926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6D7888-829E-4E4C-A2EF-B1557899EF68}" type="datetime1">
              <a:rPr lang="en-IN" smtClean="0"/>
              <a:t>17/12/22</a:t>
            </a:fld>
            <a:endParaRPr lang="en-US" dirty="0"/>
          </a:p>
        </p:txBody>
      </p:sp>
      <p:sp>
        <p:nvSpPr>
          <p:cNvPr id="5" name="Footer Placeholder 4"/>
          <p:cNvSpPr>
            <a:spLocks noGrp="1"/>
          </p:cNvSpPr>
          <p:nvPr>
            <p:ph type="ftr" sz="quarter" idx="11"/>
          </p:nvPr>
        </p:nvSpPr>
        <p:spPr/>
        <p:txBody>
          <a:bodyPr/>
          <a:lstStyle/>
          <a:p>
            <a:r>
              <a:rPr lang="en-US"/>
              <a:t>@Jatin_Harjai                                                                          JHA Legal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995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2921B5-4FDA-2E4B-926B-B0BD3A376D9D}" type="datetime1">
              <a:rPr lang="en-IN" smtClean="0"/>
              <a:t>17/12/22</a:t>
            </a:fld>
            <a:endParaRPr lang="en-US" dirty="0"/>
          </a:p>
        </p:txBody>
      </p:sp>
      <p:sp>
        <p:nvSpPr>
          <p:cNvPr id="6" name="Footer Placeholder 5"/>
          <p:cNvSpPr>
            <a:spLocks noGrp="1"/>
          </p:cNvSpPr>
          <p:nvPr>
            <p:ph type="ftr" sz="quarter" idx="11"/>
          </p:nvPr>
        </p:nvSpPr>
        <p:spPr/>
        <p:txBody>
          <a:bodyPr/>
          <a:lstStyle/>
          <a:p>
            <a:r>
              <a:rPr lang="en-US"/>
              <a:t>@Jatin_Harjai                                                                          JHA Legal</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693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F4DB2D-2FE6-5A49-8ED9-6F4DF3AD8F6B}" type="datetime1">
              <a:rPr lang="en-IN" smtClean="0"/>
              <a:t>17/12/22</a:t>
            </a:fld>
            <a:endParaRPr lang="en-US" dirty="0"/>
          </a:p>
        </p:txBody>
      </p:sp>
      <p:sp>
        <p:nvSpPr>
          <p:cNvPr id="8" name="Footer Placeholder 7"/>
          <p:cNvSpPr>
            <a:spLocks noGrp="1"/>
          </p:cNvSpPr>
          <p:nvPr>
            <p:ph type="ftr" sz="quarter" idx="11"/>
          </p:nvPr>
        </p:nvSpPr>
        <p:spPr/>
        <p:txBody>
          <a:bodyPr/>
          <a:lstStyle/>
          <a:p>
            <a:r>
              <a:rPr lang="en-US"/>
              <a:t>@Jatin_Harjai                                                                          JHA Legal</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42882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42031C-2425-7F47-AE47-A6E76FC0C321}" type="datetime1">
              <a:rPr lang="en-IN" smtClean="0"/>
              <a:t>17/12/22</a:t>
            </a:fld>
            <a:endParaRPr lang="en-US" dirty="0"/>
          </a:p>
        </p:txBody>
      </p:sp>
      <p:sp>
        <p:nvSpPr>
          <p:cNvPr id="4" name="Footer Placeholder 3"/>
          <p:cNvSpPr>
            <a:spLocks noGrp="1"/>
          </p:cNvSpPr>
          <p:nvPr>
            <p:ph type="ftr" sz="quarter" idx="11"/>
          </p:nvPr>
        </p:nvSpPr>
        <p:spPr/>
        <p:txBody>
          <a:bodyPr/>
          <a:lstStyle/>
          <a:p>
            <a:r>
              <a:rPr lang="en-US"/>
              <a:t>@Jatin_Harjai                                                                          JHA Legal</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1482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6ECA37E-2EB1-2949-8592-C7EF03EEE2B7}" type="datetime1">
              <a:rPr lang="en-IN" smtClean="0"/>
              <a:t>17/12/22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@Jatin_Harjai                                                                          JHA Legal</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7442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1299BA4-E0E5-6440-90BA-7D6310C77824}" type="datetime1">
              <a:rPr lang="en-IN" smtClean="0"/>
              <a:t>17/12/22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@Jatin_Harjai                                                                          JHA Legal</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648291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78C79F-B819-2241-A10A-24CD06D3CF2C}" type="datetime1">
              <a:rPr lang="en-IN" smtClean="0"/>
              <a:t>17/12/22</a:t>
            </a:fld>
            <a:endParaRPr lang="en-US" dirty="0"/>
          </a:p>
        </p:txBody>
      </p:sp>
      <p:sp>
        <p:nvSpPr>
          <p:cNvPr id="6" name="Footer Placeholder 5"/>
          <p:cNvSpPr>
            <a:spLocks noGrp="1"/>
          </p:cNvSpPr>
          <p:nvPr>
            <p:ph type="ftr" sz="quarter" idx="11"/>
          </p:nvPr>
        </p:nvSpPr>
        <p:spPr/>
        <p:txBody>
          <a:bodyPr/>
          <a:lstStyle/>
          <a:p>
            <a:r>
              <a:rPr lang="en-US"/>
              <a:t>@Jatin_Harjai                                                                          JHA Legal</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53724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C09186E-F3C5-6D4C-A1A5-56FC39731A18}" type="datetime1">
              <a:rPr lang="en-IN" smtClean="0"/>
              <a:t>17/12/22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@Jatin_Harjai                                                                          JHA Legal</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661016"/>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1</a:t>
            </a:fld>
            <a:endParaRPr lang="en-US" dirty="0"/>
          </a:p>
        </p:txBody>
      </p:sp>
      <p:sp>
        <p:nvSpPr>
          <p:cNvPr id="7" name="Date Placeholder 6"/>
          <p:cNvSpPr>
            <a:spLocks noGrp="1"/>
          </p:cNvSpPr>
          <p:nvPr>
            <p:ph type="dt" sz="half" idx="10"/>
          </p:nvPr>
        </p:nvSpPr>
        <p:spPr/>
        <p:txBody>
          <a:bodyPr/>
          <a:lstStyle/>
          <a:p>
            <a:fld id="{D233A611-A4D8-DC45-A7F3-86DDB0B70E44}" type="datetime1">
              <a:rPr lang="en-IN" smtClean="0"/>
              <a:t>17/12/22</a:t>
            </a:fld>
            <a:endParaRPr lang="en-US" dirty="0"/>
          </a:p>
        </p:txBody>
      </p:sp>
      <p:sp>
        <p:nvSpPr>
          <p:cNvPr id="6" name="TextBox 5">
            <a:extLst>
              <a:ext uri="{FF2B5EF4-FFF2-40B4-BE49-F238E27FC236}">
                <a16:creationId xmlns:a16="http://schemas.microsoft.com/office/drawing/2014/main" id="{92F33BB6-1BBD-2342-A2FC-0799489302F4}"/>
              </a:ext>
            </a:extLst>
          </p:cNvPr>
          <p:cNvSpPr txBox="1"/>
          <p:nvPr/>
        </p:nvSpPr>
        <p:spPr>
          <a:xfrm>
            <a:off x="5638107" y="5441573"/>
            <a:ext cx="3505893" cy="830997"/>
          </a:xfrm>
          <a:prstGeom prst="rect">
            <a:avLst/>
          </a:prstGeom>
          <a:noFill/>
        </p:spPr>
        <p:txBody>
          <a:bodyPr wrap="square" rtlCol="0">
            <a:spAutoFit/>
          </a:bodyPr>
          <a:lstStyle/>
          <a:p>
            <a:pPr algn="r"/>
            <a:r>
              <a:rPr lang="en-US" sz="2400" dirty="0"/>
              <a:t>Compiled by:</a:t>
            </a:r>
          </a:p>
          <a:p>
            <a:pPr algn="r"/>
            <a:r>
              <a:rPr lang="en-US" sz="2400" dirty="0"/>
              <a:t>Team </a:t>
            </a:r>
            <a:r>
              <a:rPr lang="en-US" sz="2400" b="1" dirty="0"/>
              <a:t>JHA Legal</a:t>
            </a:r>
          </a:p>
        </p:txBody>
      </p:sp>
      <p:sp>
        <p:nvSpPr>
          <p:cNvPr id="8" name="TextBox 7">
            <a:extLst>
              <a:ext uri="{FF2B5EF4-FFF2-40B4-BE49-F238E27FC236}">
                <a16:creationId xmlns:a16="http://schemas.microsoft.com/office/drawing/2014/main" id="{9B55F8AF-3917-5646-BEE4-2B591A154BCE}"/>
              </a:ext>
            </a:extLst>
          </p:cNvPr>
          <p:cNvSpPr txBox="1"/>
          <p:nvPr/>
        </p:nvSpPr>
        <p:spPr>
          <a:xfrm>
            <a:off x="0" y="5441574"/>
            <a:ext cx="5830957" cy="830997"/>
          </a:xfrm>
          <a:prstGeom prst="rect">
            <a:avLst/>
          </a:prstGeom>
          <a:noFill/>
        </p:spPr>
        <p:txBody>
          <a:bodyPr wrap="square" rtlCol="0">
            <a:spAutoFit/>
          </a:bodyPr>
          <a:lstStyle/>
          <a:p>
            <a:r>
              <a:rPr lang="en-US" sz="2400" dirty="0"/>
              <a:t>National Conference on GST at Rajkot </a:t>
            </a:r>
          </a:p>
          <a:p>
            <a:r>
              <a:rPr lang="en-US" sz="2400" dirty="0" err="1"/>
              <a:t>Organised</a:t>
            </a:r>
            <a:r>
              <a:rPr lang="en-US" sz="2400" dirty="0"/>
              <a:t> by GST &amp; IDT Committee of ICAI</a:t>
            </a:r>
            <a:endParaRPr lang="en-US" sz="2000" dirty="0"/>
          </a:p>
        </p:txBody>
      </p:sp>
      <p:pic>
        <p:nvPicPr>
          <p:cNvPr id="4" name="Picture 3">
            <a:extLst>
              <a:ext uri="{FF2B5EF4-FFF2-40B4-BE49-F238E27FC236}">
                <a16:creationId xmlns:a16="http://schemas.microsoft.com/office/drawing/2014/main" id="{7D8F6188-2799-74C8-AA00-8E841AAF7ECA}"/>
              </a:ext>
            </a:extLst>
          </p:cNvPr>
          <p:cNvPicPr>
            <a:picLocks noChangeAspect="1"/>
          </p:cNvPicPr>
          <p:nvPr/>
        </p:nvPicPr>
        <p:blipFill rotWithShape="1">
          <a:blip r:embed="rId3"/>
          <a:srcRect t="256" b="16677"/>
          <a:stretch/>
        </p:blipFill>
        <p:spPr>
          <a:xfrm>
            <a:off x="0" y="-6145"/>
            <a:ext cx="9144000" cy="5372012"/>
          </a:xfrm>
          <a:prstGeom prst="rect">
            <a:avLst/>
          </a:prstGeom>
        </p:spPr>
      </p:pic>
    </p:spTree>
    <p:extLst>
      <p:ext uri="{BB962C8B-B14F-4D97-AF65-F5344CB8AC3E}">
        <p14:creationId xmlns:p14="http://schemas.microsoft.com/office/powerpoint/2010/main" val="1823215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10</a:t>
            </a:fld>
            <a:endParaRPr lang="en-US" dirty="0"/>
          </a:p>
        </p:txBody>
      </p:sp>
      <p:sp>
        <p:nvSpPr>
          <p:cNvPr id="9" name="Date Placeholder 8"/>
          <p:cNvSpPr>
            <a:spLocks noGrp="1"/>
          </p:cNvSpPr>
          <p:nvPr>
            <p:ph type="dt" sz="half" idx="10"/>
          </p:nvPr>
        </p:nvSpPr>
        <p:spPr/>
        <p:txBody>
          <a:bodyPr/>
          <a:lstStyle/>
          <a:p>
            <a:fld id="{467FAD24-FC36-B44B-B837-B1CA87A5DE38}" type="datetime1">
              <a:rPr lang="en-IN" smtClean="0"/>
              <a:t>18/12/22</a:t>
            </a:fld>
            <a:endParaRPr lang="en-US" dirty="0"/>
          </a:p>
        </p:txBody>
      </p:sp>
      <p:sp>
        <p:nvSpPr>
          <p:cNvPr id="2" name="Footer Placeholder 1"/>
          <p:cNvSpPr>
            <a:spLocks noGrp="1"/>
          </p:cNvSpPr>
          <p:nvPr>
            <p:ph type="ftr" sz="quarter" idx="11"/>
          </p:nvPr>
        </p:nvSpPr>
        <p:spPr/>
        <p:txBody>
          <a:bodyPr/>
          <a:lstStyle/>
          <a:p>
            <a:r>
              <a:rPr lang="en-US"/>
              <a:t>@Jatin_Harjai</a:t>
            </a:r>
            <a:endParaRPr lang="en-US" dirty="0"/>
          </a:p>
        </p:txBody>
      </p:sp>
      <p:sp>
        <p:nvSpPr>
          <p:cNvPr id="11" name="TextBox 10">
            <a:extLst>
              <a:ext uri="{FF2B5EF4-FFF2-40B4-BE49-F238E27FC236}">
                <a16:creationId xmlns:a16="http://schemas.microsoft.com/office/drawing/2014/main" id="{83D95B99-3A6F-5142-A08D-E45BAEB1BE80}"/>
              </a:ext>
            </a:extLst>
          </p:cNvPr>
          <p:cNvSpPr txBox="1"/>
          <p:nvPr/>
        </p:nvSpPr>
        <p:spPr>
          <a:xfrm>
            <a:off x="-15875" y="-20678"/>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From Statute</a:t>
            </a:r>
          </a:p>
        </p:txBody>
      </p:sp>
      <p:sp>
        <p:nvSpPr>
          <p:cNvPr id="4" name="Text Placeholder 2">
            <a:extLst>
              <a:ext uri="{FF2B5EF4-FFF2-40B4-BE49-F238E27FC236}">
                <a16:creationId xmlns:a16="http://schemas.microsoft.com/office/drawing/2014/main" id="{1F1B44AB-E471-F440-C43A-47B33BEA88DA}"/>
              </a:ext>
            </a:extLst>
          </p:cNvPr>
          <p:cNvSpPr txBox="1">
            <a:spLocks/>
          </p:cNvSpPr>
          <p:nvPr/>
        </p:nvSpPr>
        <p:spPr>
          <a:xfrm>
            <a:off x="252382" y="696898"/>
            <a:ext cx="4214842" cy="121444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n-US" sz="1800" b="1" dirty="0">
                <a:solidFill>
                  <a:schemeClr val="tx1"/>
                </a:solidFill>
                <a:latin typeface="Times New Roman" panose="02020603050405020304" pitchFamily="18" charset="0"/>
                <a:cs typeface="Times New Roman" panose="02020603050405020304" pitchFamily="18" charset="0"/>
              </a:rPr>
              <a:t>Section 73: Applicable in case of non-payment or short payment of tax without fraud or willful-misstatement or suppression of facts	 </a:t>
            </a:r>
          </a:p>
        </p:txBody>
      </p:sp>
      <p:sp>
        <p:nvSpPr>
          <p:cNvPr id="5" name="Text Placeholder 4">
            <a:extLst>
              <a:ext uri="{FF2B5EF4-FFF2-40B4-BE49-F238E27FC236}">
                <a16:creationId xmlns:a16="http://schemas.microsoft.com/office/drawing/2014/main" id="{4592337F-C776-8B4E-2DF5-C0B830C4581F}"/>
              </a:ext>
            </a:extLst>
          </p:cNvPr>
          <p:cNvSpPr txBox="1">
            <a:spLocks/>
          </p:cNvSpPr>
          <p:nvPr/>
        </p:nvSpPr>
        <p:spPr>
          <a:xfrm>
            <a:off x="4538662" y="696898"/>
            <a:ext cx="4143404" cy="121444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n-US" sz="1800" b="1">
                <a:solidFill>
                  <a:schemeClr val="tx1"/>
                </a:solidFill>
                <a:latin typeface="Times New Roman" panose="02020603050405020304" pitchFamily="18" charset="0"/>
                <a:cs typeface="Times New Roman" panose="02020603050405020304" pitchFamily="18" charset="0"/>
              </a:rPr>
              <a:t>Section 74: Applicable in case of non-payment or short payment of tax with fraud or willful-misstatement or suppression of facts	</a:t>
            </a:r>
            <a:endParaRPr lang="en-US" sz="1800" b="1"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711E025D-9993-98FC-3F53-EBA3E0C80F34}"/>
              </a:ext>
            </a:extLst>
          </p:cNvPr>
          <p:cNvSpPr/>
          <p:nvPr/>
        </p:nvSpPr>
        <p:spPr>
          <a:xfrm>
            <a:off x="323820" y="1919282"/>
            <a:ext cx="8286808" cy="428628"/>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Proper officer </a:t>
            </a: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to issue a Show Cause Notice in both cases</a:t>
            </a:r>
          </a:p>
        </p:txBody>
      </p:sp>
      <p:sp>
        <p:nvSpPr>
          <p:cNvPr id="8" name="Rounded Rectangle 7">
            <a:extLst>
              <a:ext uri="{FF2B5EF4-FFF2-40B4-BE49-F238E27FC236}">
                <a16:creationId xmlns:a16="http://schemas.microsoft.com/office/drawing/2014/main" id="{3BBC96CA-C9E2-C61D-7353-B75F9A045EE8}"/>
              </a:ext>
            </a:extLst>
          </p:cNvPr>
          <p:cNvSpPr/>
          <p:nvPr/>
        </p:nvSpPr>
        <p:spPr>
          <a:xfrm>
            <a:off x="323820" y="2470148"/>
            <a:ext cx="8286808" cy="928694"/>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Mere statement containing the non-payment or short payment can be served for subsequent periods instead of detailed show cause notice, only if the grounds raised are identical to the ones raised in the previous year.</a:t>
            </a:r>
          </a:p>
        </p:txBody>
      </p:sp>
      <p:sp>
        <p:nvSpPr>
          <p:cNvPr id="10" name="Rounded Rectangle 9">
            <a:extLst>
              <a:ext uri="{FF2B5EF4-FFF2-40B4-BE49-F238E27FC236}">
                <a16:creationId xmlns:a16="http://schemas.microsoft.com/office/drawing/2014/main" id="{FFBD1BE8-FC74-FED7-CB02-89975D628277}"/>
              </a:ext>
            </a:extLst>
          </p:cNvPr>
          <p:cNvSpPr/>
          <p:nvPr/>
        </p:nvSpPr>
        <p:spPr>
          <a:xfrm>
            <a:off x="323820" y="3521080"/>
            <a:ext cx="4214842" cy="1214446"/>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Time limit for the proper officer to issue notice – </a:t>
            </a:r>
            <a:r>
              <a:rPr kumimoji="0" lang="en-US" sz="1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at least 3 months </a:t>
            </a: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prior to issuance of order</a:t>
            </a:r>
          </a:p>
        </p:txBody>
      </p:sp>
      <p:sp>
        <p:nvSpPr>
          <p:cNvPr id="12" name="Rounded Rectangle 11">
            <a:extLst>
              <a:ext uri="{FF2B5EF4-FFF2-40B4-BE49-F238E27FC236}">
                <a16:creationId xmlns:a16="http://schemas.microsoft.com/office/drawing/2014/main" id="{71A04009-F609-B59F-82DB-B2E0C60FCCB9}"/>
              </a:ext>
            </a:extLst>
          </p:cNvPr>
          <p:cNvSpPr/>
          <p:nvPr/>
        </p:nvSpPr>
        <p:spPr>
          <a:xfrm>
            <a:off x="4610100" y="3521080"/>
            <a:ext cx="4000528" cy="1214446"/>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Time limit for the proper officer to issue notice – </a:t>
            </a:r>
            <a:r>
              <a:rPr kumimoji="0" lang="en-US" sz="1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at least 6 months</a:t>
            </a: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prior to issuance of order</a:t>
            </a:r>
          </a:p>
        </p:txBody>
      </p:sp>
      <p:sp>
        <p:nvSpPr>
          <p:cNvPr id="13" name="Rounded Rectangle 12">
            <a:extLst>
              <a:ext uri="{FF2B5EF4-FFF2-40B4-BE49-F238E27FC236}">
                <a16:creationId xmlns:a16="http://schemas.microsoft.com/office/drawing/2014/main" id="{C4E915BD-ED78-17E8-E48F-D6B87CDE0BB7}"/>
              </a:ext>
            </a:extLst>
          </p:cNvPr>
          <p:cNvSpPr/>
          <p:nvPr/>
        </p:nvSpPr>
        <p:spPr>
          <a:xfrm>
            <a:off x="323820" y="4870464"/>
            <a:ext cx="4214842" cy="1357322"/>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Time limit for the proper officer to issue an order  is within </a:t>
            </a:r>
            <a:r>
              <a:rPr kumimoji="0" lang="en-US" sz="1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three years from the due date for furnishing of annual return.</a:t>
            </a:r>
          </a:p>
        </p:txBody>
      </p:sp>
      <p:sp>
        <p:nvSpPr>
          <p:cNvPr id="14" name="Rounded Rectangle 13">
            <a:extLst>
              <a:ext uri="{FF2B5EF4-FFF2-40B4-BE49-F238E27FC236}">
                <a16:creationId xmlns:a16="http://schemas.microsoft.com/office/drawing/2014/main" id="{B0650F08-8B43-5789-97F0-E63E2773C6B0}"/>
              </a:ext>
            </a:extLst>
          </p:cNvPr>
          <p:cNvSpPr/>
          <p:nvPr/>
        </p:nvSpPr>
        <p:spPr>
          <a:xfrm>
            <a:off x="4610100" y="4870464"/>
            <a:ext cx="4000528" cy="1357322"/>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lvl="0" algn="just">
              <a:defRPr/>
            </a:pPr>
            <a:r>
              <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Time limit for the proper officer to issue an order  is </a:t>
            </a:r>
            <a:r>
              <a:rPr kumimoji="0" lang="en-US" sz="1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within five years from the </a:t>
            </a:r>
            <a:r>
              <a:rPr lang="en-US" b="1" dirty="0">
                <a:solidFill>
                  <a:schemeClr val="tx1"/>
                </a:solidFill>
                <a:latin typeface="Times New Roman" panose="02020603050405020304" pitchFamily="18" charset="0"/>
                <a:cs typeface="Times New Roman" panose="02020603050405020304" pitchFamily="18" charset="0"/>
              </a:rPr>
              <a:t>due date for furnishing of annual return.</a:t>
            </a:r>
            <a:endParaRPr kumimoji="0" lang="en-US" sz="1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923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11</a:t>
            </a:fld>
            <a:endParaRPr lang="en-US" dirty="0"/>
          </a:p>
        </p:txBody>
      </p:sp>
      <p:sp>
        <p:nvSpPr>
          <p:cNvPr id="9" name="Date Placeholder 8"/>
          <p:cNvSpPr>
            <a:spLocks noGrp="1"/>
          </p:cNvSpPr>
          <p:nvPr>
            <p:ph type="dt" sz="half" idx="10"/>
          </p:nvPr>
        </p:nvSpPr>
        <p:spPr/>
        <p:txBody>
          <a:bodyPr/>
          <a:lstStyle/>
          <a:p>
            <a:fld id="{467FAD24-FC36-B44B-B837-B1CA87A5DE38}" type="datetime1">
              <a:rPr lang="en-IN" smtClean="0"/>
              <a:t>18/12/22</a:t>
            </a:fld>
            <a:endParaRPr lang="en-US" dirty="0"/>
          </a:p>
        </p:txBody>
      </p:sp>
      <p:sp>
        <p:nvSpPr>
          <p:cNvPr id="2" name="Footer Placeholder 1"/>
          <p:cNvSpPr>
            <a:spLocks noGrp="1"/>
          </p:cNvSpPr>
          <p:nvPr>
            <p:ph type="ftr" sz="quarter" idx="11"/>
          </p:nvPr>
        </p:nvSpPr>
        <p:spPr/>
        <p:txBody>
          <a:bodyPr/>
          <a:lstStyle/>
          <a:p>
            <a:r>
              <a:rPr lang="en-US"/>
              <a:t>@Jatin_Harjai</a:t>
            </a:r>
            <a:endParaRPr lang="en-US" dirty="0"/>
          </a:p>
        </p:txBody>
      </p:sp>
      <p:sp>
        <p:nvSpPr>
          <p:cNvPr id="11" name="TextBox 10">
            <a:extLst>
              <a:ext uri="{FF2B5EF4-FFF2-40B4-BE49-F238E27FC236}">
                <a16:creationId xmlns:a16="http://schemas.microsoft.com/office/drawing/2014/main" id="{83D95B99-3A6F-5142-A08D-E45BAEB1BE80}"/>
              </a:ext>
            </a:extLst>
          </p:cNvPr>
          <p:cNvSpPr txBox="1"/>
          <p:nvPr/>
        </p:nvSpPr>
        <p:spPr>
          <a:xfrm>
            <a:off x="-15875" y="-20678"/>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From Statute</a:t>
            </a:r>
          </a:p>
        </p:txBody>
      </p:sp>
      <p:graphicFrame>
        <p:nvGraphicFramePr>
          <p:cNvPr id="7" name="Content Placeholder 8">
            <a:extLst>
              <a:ext uri="{FF2B5EF4-FFF2-40B4-BE49-F238E27FC236}">
                <a16:creationId xmlns:a16="http://schemas.microsoft.com/office/drawing/2014/main" id="{A44C5788-71AB-DECD-3308-B328AE5A4B18}"/>
              </a:ext>
            </a:extLst>
          </p:cNvPr>
          <p:cNvGraphicFramePr>
            <a:graphicFrameLocks/>
          </p:cNvGraphicFramePr>
          <p:nvPr/>
        </p:nvGraphicFramePr>
        <p:xfrm>
          <a:off x="81937" y="1974588"/>
          <a:ext cx="4350363" cy="2956635"/>
        </p:xfrm>
        <a:graphic>
          <a:graphicData uri="http://schemas.openxmlformats.org/drawingml/2006/table">
            <a:tbl>
              <a:tblPr firstRow="1" bandRow="1">
                <a:tableStyleId>{5C22544A-7EE6-4342-B048-85BDC9FD1C3A}</a:tableStyleId>
              </a:tblPr>
              <a:tblGrid>
                <a:gridCol w="2379259">
                  <a:extLst>
                    <a:ext uri="{9D8B030D-6E8A-4147-A177-3AD203B41FA5}">
                      <a16:colId xmlns:a16="http://schemas.microsoft.com/office/drawing/2014/main" val="20000"/>
                    </a:ext>
                  </a:extLst>
                </a:gridCol>
                <a:gridCol w="1971104">
                  <a:extLst>
                    <a:ext uri="{9D8B030D-6E8A-4147-A177-3AD203B41FA5}">
                      <a16:colId xmlns:a16="http://schemas.microsoft.com/office/drawing/2014/main" val="20001"/>
                    </a:ext>
                  </a:extLst>
                </a:gridCol>
              </a:tblGrid>
              <a:tr h="596622">
                <a:tc>
                  <a:txBody>
                    <a:bodyPr/>
                    <a:lstStyle/>
                    <a:p>
                      <a:pPr algn="ctr"/>
                      <a:r>
                        <a:rPr kumimoji="0" lang="en-IN" sz="1800" b="1" i="0" kern="1200" dirty="0">
                          <a:solidFill>
                            <a:schemeClr val="lt1"/>
                          </a:solidFill>
                          <a:latin typeface="Times New Roman" panose="02020603050405020304" pitchFamily="18" charset="0"/>
                          <a:ea typeface="+mn-ea"/>
                          <a:cs typeface="Times New Roman" panose="02020603050405020304" pitchFamily="18" charset="0"/>
                        </a:rPr>
                        <a:t>Situation</a:t>
                      </a:r>
                      <a:endParaRPr lang="en-IN" sz="1800" i="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0" lang="en-IN" sz="1800" b="1" i="0" kern="1200" dirty="0">
                          <a:solidFill>
                            <a:schemeClr val="lt1"/>
                          </a:solidFill>
                          <a:latin typeface="Times New Roman" panose="02020603050405020304" pitchFamily="18" charset="0"/>
                          <a:ea typeface="+mn-ea"/>
                          <a:cs typeface="Times New Roman" panose="02020603050405020304" pitchFamily="18" charset="0"/>
                        </a:rPr>
                        <a:t>Penalty Amount</a:t>
                      </a:r>
                      <a:endParaRPr lang="en-IN" sz="1800" i="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093732">
                <a:tc>
                  <a:txBody>
                    <a:bodyPr/>
                    <a:lstStyle/>
                    <a:p>
                      <a:pPr algn="just"/>
                      <a:r>
                        <a:rPr kumimoji="0" lang="en-IN" sz="1800" i="0" kern="1200" dirty="0">
                          <a:solidFill>
                            <a:schemeClr val="dk1"/>
                          </a:solidFill>
                          <a:latin typeface="Times New Roman" panose="02020603050405020304" pitchFamily="18" charset="0"/>
                          <a:ea typeface="+mn-ea"/>
                          <a:cs typeface="Times New Roman" panose="02020603050405020304" pitchFamily="18" charset="0"/>
                        </a:rPr>
                        <a:t>Within 30 days after the issuance of the show cause notice</a:t>
                      </a:r>
                      <a:endParaRPr lang="en-IN" sz="1800" i="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kumimoji="0" lang="en-IN" sz="1800" i="0" kern="1200" dirty="0">
                          <a:solidFill>
                            <a:schemeClr val="dk1"/>
                          </a:solidFill>
                          <a:latin typeface="Times New Roman" panose="02020603050405020304" pitchFamily="18" charset="0"/>
                          <a:ea typeface="+mn-ea"/>
                          <a:cs typeface="Times New Roman" panose="02020603050405020304" pitchFamily="18" charset="0"/>
                        </a:rPr>
                        <a:t>No penalty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66281">
                <a:tc>
                  <a:txBody>
                    <a:bodyPr/>
                    <a:lstStyle/>
                    <a:p>
                      <a:pPr algn="just"/>
                      <a:r>
                        <a:rPr kumimoji="0" lang="en-IN" sz="1800" i="0" kern="1200" dirty="0">
                          <a:solidFill>
                            <a:schemeClr val="dk1"/>
                          </a:solidFill>
                          <a:latin typeface="Times New Roman" panose="02020603050405020304" pitchFamily="18" charset="0"/>
                          <a:ea typeface="+mn-ea"/>
                          <a:cs typeface="Times New Roman" panose="02020603050405020304" pitchFamily="18" charset="0"/>
                        </a:rPr>
                        <a:t>After 30 days of issuance of show cause notice or after the issuance of order</a:t>
                      </a:r>
                      <a:endParaRPr lang="en-IN" sz="1800" i="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kumimoji="0" lang="en-IN" sz="1800" i="0" kern="1200" dirty="0">
                          <a:solidFill>
                            <a:schemeClr val="dk1"/>
                          </a:solidFill>
                          <a:latin typeface="Times New Roman" panose="02020603050405020304" pitchFamily="18" charset="0"/>
                          <a:ea typeface="+mn-ea"/>
                          <a:cs typeface="Times New Roman" panose="02020603050405020304" pitchFamily="18" charset="0"/>
                        </a:rPr>
                        <a:t>10% of tax or Rs. 10,000 whichever is higher</a:t>
                      </a:r>
                      <a:endParaRPr lang="en-IN" sz="1800" i="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5" name="Content Placeholder 8">
            <a:extLst>
              <a:ext uri="{FF2B5EF4-FFF2-40B4-BE49-F238E27FC236}">
                <a16:creationId xmlns:a16="http://schemas.microsoft.com/office/drawing/2014/main" id="{DCD8F024-FD11-F781-036C-7546FEDF88E5}"/>
              </a:ext>
            </a:extLst>
          </p:cNvPr>
          <p:cNvGraphicFramePr>
            <a:graphicFrameLocks/>
          </p:cNvGraphicFramePr>
          <p:nvPr/>
        </p:nvGraphicFramePr>
        <p:xfrm>
          <a:off x="4546600" y="1961888"/>
          <a:ext cx="4556125" cy="4241250"/>
        </p:xfrm>
        <a:graphic>
          <a:graphicData uri="http://schemas.openxmlformats.org/drawingml/2006/table">
            <a:tbl>
              <a:tblPr firstRow="1" bandRow="1">
                <a:tableStyleId>{5C22544A-7EE6-4342-B048-85BDC9FD1C3A}</a:tableStyleId>
              </a:tblPr>
              <a:tblGrid>
                <a:gridCol w="2485954">
                  <a:extLst>
                    <a:ext uri="{9D8B030D-6E8A-4147-A177-3AD203B41FA5}">
                      <a16:colId xmlns:a16="http://schemas.microsoft.com/office/drawing/2014/main" val="20000"/>
                    </a:ext>
                  </a:extLst>
                </a:gridCol>
                <a:gridCol w="2070171">
                  <a:extLst>
                    <a:ext uri="{9D8B030D-6E8A-4147-A177-3AD203B41FA5}">
                      <a16:colId xmlns:a16="http://schemas.microsoft.com/office/drawing/2014/main" val="20001"/>
                    </a:ext>
                  </a:extLst>
                </a:gridCol>
              </a:tblGrid>
              <a:tr h="645613">
                <a:tc>
                  <a:txBody>
                    <a:bodyPr/>
                    <a:lstStyle/>
                    <a:p>
                      <a:pPr algn="ctr"/>
                      <a:r>
                        <a:rPr kumimoji="0" lang="en-IN" sz="1800" b="1" i="0" kern="1200" dirty="0">
                          <a:solidFill>
                            <a:schemeClr val="lt1"/>
                          </a:solidFill>
                          <a:latin typeface="Times New Roman" panose="02020603050405020304" pitchFamily="18" charset="0"/>
                          <a:ea typeface="+mn-ea"/>
                          <a:cs typeface="Times New Roman" panose="02020603050405020304" pitchFamily="18" charset="0"/>
                        </a:rPr>
                        <a:t>Situation</a:t>
                      </a:r>
                      <a:endParaRPr lang="en-IN" sz="1800" i="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0" lang="en-IN" sz="1800" b="1" i="0" kern="1200" dirty="0">
                          <a:solidFill>
                            <a:schemeClr val="lt1"/>
                          </a:solidFill>
                          <a:latin typeface="Times New Roman" panose="02020603050405020304" pitchFamily="18" charset="0"/>
                          <a:ea typeface="+mn-ea"/>
                          <a:cs typeface="Times New Roman" panose="02020603050405020304" pitchFamily="18" charset="0"/>
                        </a:rPr>
                        <a:t>Penalty Amount</a:t>
                      </a:r>
                      <a:endParaRPr lang="en-IN" sz="1800" i="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680345">
                <a:tc>
                  <a:txBody>
                    <a:bodyPr/>
                    <a:lstStyle/>
                    <a:p>
                      <a:pPr algn="just"/>
                      <a:r>
                        <a:rPr kumimoji="0" lang="en-IN" sz="1800" i="0" kern="1200" dirty="0">
                          <a:solidFill>
                            <a:schemeClr val="dk1"/>
                          </a:solidFill>
                          <a:latin typeface="Times New Roman" panose="02020603050405020304" pitchFamily="18" charset="0"/>
                          <a:ea typeface="+mn-ea"/>
                          <a:cs typeface="Times New Roman" panose="02020603050405020304" pitchFamily="18" charset="0"/>
                        </a:rPr>
                        <a:t>Before issuance of show cause notice</a:t>
                      </a:r>
                      <a:endParaRPr lang="en-IN" sz="1800" i="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IN" sz="1800" kern="1200" dirty="0">
                          <a:solidFill>
                            <a:schemeClr val="dk1"/>
                          </a:solidFill>
                          <a:effectLst/>
                          <a:latin typeface="Times New Roman" panose="02020603050405020304" pitchFamily="18" charset="0"/>
                          <a:ea typeface="+mn-ea"/>
                          <a:cs typeface="Times New Roman" panose="02020603050405020304" pitchFamily="18" charset="0"/>
                        </a:rPr>
                        <a:t>15% of the tax amount </a:t>
                      </a:r>
                      <a:endParaRPr lang="en-IN" sz="1800" i="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82720">
                <a:tc>
                  <a:txBody>
                    <a:bodyPr/>
                    <a:lstStyle/>
                    <a:p>
                      <a:pPr algn="just"/>
                      <a:r>
                        <a:rPr kumimoji="0" lang="en-IN" sz="1800" i="0" kern="1200" dirty="0">
                          <a:solidFill>
                            <a:schemeClr val="dk1"/>
                          </a:solidFill>
                          <a:latin typeface="Times New Roman" panose="02020603050405020304" pitchFamily="18" charset="0"/>
                          <a:ea typeface="+mn-ea"/>
                          <a:cs typeface="Times New Roman" panose="02020603050405020304" pitchFamily="18" charset="0"/>
                        </a:rPr>
                        <a:t>Within 30 days after the issuance of the show cause notice</a:t>
                      </a:r>
                      <a:endParaRPr lang="en-IN" sz="1800" i="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kumimoji="0" lang="en-IN" sz="1800" i="0" kern="1200" dirty="0">
                          <a:solidFill>
                            <a:schemeClr val="dk1"/>
                          </a:solidFill>
                          <a:latin typeface="Times New Roman" panose="02020603050405020304" pitchFamily="18" charset="0"/>
                          <a:ea typeface="+mn-ea"/>
                          <a:cs typeface="Times New Roman" panose="02020603050405020304" pitchFamily="18" charset="0"/>
                        </a:rPr>
                        <a:t>25% of the tax amount </a:t>
                      </a:r>
                      <a:endParaRPr lang="en-IN" sz="1800" i="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18172">
                <a:tc>
                  <a:txBody>
                    <a:bodyPr/>
                    <a:lstStyle/>
                    <a:p>
                      <a:pPr algn="just"/>
                      <a:r>
                        <a:rPr kumimoji="0" lang="en-IN" sz="1800" i="0" kern="1200" dirty="0">
                          <a:solidFill>
                            <a:schemeClr val="dk1"/>
                          </a:solidFill>
                          <a:latin typeface="Times New Roman" panose="02020603050405020304" pitchFamily="18" charset="0"/>
                          <a:ea typeface="+mn-ea"/>
                          <a:cs typeface="Times New Roman" panose="02020603050405020304" pitchFamily="18" charset="0"/>
                        </a:rPr>
                        <a:t>Within 30 days from the issuance of order </a:t>
                      </a:r>
                      <a:endParaRPr lang="en-IN" sz="1800" i="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kumimoji="0" lang="en-IN" sz="1800" i="0" kern="1200" dirty="0">
                          <a:solidFill>
                            <a:schemeClr val="dk1"/>
                          </a:solidFill>
                          <a:latin typeface="Times New Roman" panose="02020603050405020304" pitchFamily="18" charset="0"/>
                          <a:ea typeface="+mn-ea"/>
                          <a:cs typeface="Times New Roman" panose="02020603050405020304" pitchFamily="18" charset="0"/>
                        </a:rPr>
                        <a:t>50% of the tax amount </a:t>
                      </a:r>
                      <a:endParaRPr lang="en-IN" sz="1800" i="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72364">
                <a:tc>
                  <a:txBody>
                    <a:bodyPr/>
                    <a:lstStyle/>
                    <a:p>
                      <a:r>
                        <a:rPr lang="en-IN" sz="1800" dirty="0">
                          <a:latin typeface="Times New Roman" panose="02020603050405020304" pitchFamily="18" charset="0"/>
                          <a:cs typeface="Times New Roman" panose="02020603050405020304" pitchFamily="18" charset="0"/>
                        </a:rPr>
                        <a:t>In any other case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IN" sz="1800" i="0" dirty="0">
                          <a:latin typeface="Times New Roman" panose="02020603050405020304" pitchFamily="18" charset="0"/>
                          <a:cs typeface="Times New Roman" panose="02020603050405020304" pitchFamily="18" charset="0"/>
                        </a:rPr>
                        <a:t>100% of the tax amount (equivalent to tax)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18" name="Text Placeholder 2">
            <a:extLst>
              <a:ext uri="{FF2B5EF4-FFF2-40B4-BE49-F238E27FC236}">
                <a16:creationId xmlns:a16="http://schemas.microsoft.com/office/drawing/2014/main" id="{C584BA4B-4337-D456-835A-6013549D942A}"/>
              </a:ext>
            </a:extLst>
          </p:cNvPr>
          <p:cNvSpPr txBox="1">
            <a:spLocks/>
          </p:cNvSpPr>
          <p:nvPr/>
        </p:nvSpPr>
        <p:spPr>
          <a:xfrm>
            <a:off x="-1618" y="696898"/>
            <a:ext cx="4214842" cy="121444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n-US" sz="1800" b="1" dirty="0">
                <a:solidFill>
                  <a:schemeClr val="tx1"/>
                </a:solidFill>
                <a:latin typeface="Times New Roman" panose="02020603050405020304" pitchFamily="18" charset="0"/>
                <a:cs typeface="Times New Roman" panose="02020603050405020304" pitchFamily="18" charset="0"/>
              </a:rPr>
              <a:t>Section 73: Applicable in case of non-payment or short payment of tax without fraud or willful-misstatement or suppression of facts	 </a:t>
            </a:r>
          </a:p>
        </p:txBody>
      </p:sp>
      <p:sp>
        <p:nvSpPr>
          <p:cNvPr id="19" name="Text Placeholder 4">
            <a:extLst>
              <a:ext uri="{FF2B5EF4-FFF2-40B4-BE49-F238E27FC236}">
                <a16:creationId xmlns:a16="http://schemas.microsoft.com/office/drawing/2014/main" id="{CBFB8F89-C1FB-DE57-9F30-2B0A0B8045EC}"/>
              </a:ext>
            </a:extLst>
          </p:cNvPr>
          <p:cNvSpPr txBox="1">
            <a:spLocks/>
          </p:cNvSpPr>
          <p:nvPr/>
        </p:nvSpPr>
        <p:spPr>
          <a:xfrm>
            <a:off x="4538662" y="696898"/>
            <a:ext cx="4143404" cy="121444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n-US" sz="1800" b="1">
                <a:solidFill>
                  <a:schemeClr val="tx1"/>
                </a:solidFill>
                <a:latin typeface="Times New Roman" panose="02020603050405020304" pitchFamily="18" charset="0"/>
                <a:cs typeface="Times New Roman" panose="02020603050405020304" pitchFamily="18" charset="0"/>
              </a:rPr>
              <a:t>Section 74: Applicable in case of non-payment or short payment of tax with fraud or willful-misstatement or suppression of facts	</a:t>
            </a:r>
            <a:endParaRPr lang="en-US" sz="1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00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12</a:t>
            </a:fld>
            <a:endParaRPr lang="en-US" dirty="0"/>
          </a:p>
        </p:txBody>
      </p:sp>
      <p:sp>
        <p:nvSpPr>
          <p:cNvPr id="9" name="Date Placeholder 8"/>
          <p:cNvSpPr>
            <a:spLocks noGrp="1"/>
          </p:cNvSpPr>
          <p:nvPr>
            <p:ph type="dt" sz="half" idx="10"/>
          </p:nvPr>
        </p:nvSpPr>
        <p:spPr/>
        <p:txBody>
          <a:bodyPr/>
          <a:lstStyle/>
          <a:p>
            <a:fld id="{467FAD24-FC36-B44B-B837-B1CA87A5DE38}" type="datetime1">
              <a:rPr lang="en-IN" smtClean="0"/>
              <a:t>18/12/22</a:t>
            </a:fld>
            <a:endParaRPr lang="en-US" dirty="0"/>
          </a:p>
        </p:txBody>
      </p:sp>
      <p:sp>
        <p:nvSpPr>
          <p:cNvPr id="2" name="Footer Placeholder 1"/>
          <p:cNvSpPr>
            <a:spLocks noGrp="1"/>
          </p:cNvSpPr>
          <p:nvPr>
            <p:ph type="ftr" sz="quarter" idx="11"/>
          </p:nvPr>
        </p:nvSpPr>
        <p:spPr/>
        <p:txBody>
          <a:bodyPr/>
          <a:lstStyle/>
          <a:p>
            <a:r>
              <a:rPr lang="en-US"/>
              <a:t>@Jatin_Harjai</a:t>
            </a:r>
            <a:endParaRPr lang="en-US" dirty="0"/>
          </a:p>
        </p:txBody>
      </p:sp>
      <p:sp>
        <p:nvSpPr>
          <p:cNvPr id="11" name="TextBox 10">
            <a:extLst>
              <a:ext uri="{FF2B5EF4-FFF2-40B4-BE49-F238E27FC236}">
                <a16:creationId xmlns:a16="http://schemas.microsoft.com/office/drawing/2014/main" id="{83D95B99-3A6F-5142-A08D-E45BAEB1BE80}"/>
              </a:ext>
            </a:extLst>
          </p:cNvPr>
          <p:cNvSpPr txBox="1"/>
          <p:nvPr/>
        </p:nvSpPr>
        <p:spPr>
          <a:xfrm>
            <a:off x="-15875" y="-20678"/>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Structure of SCN</a:t>
            </a:r>
          </a:p>
        </p:txBody>
      </p:sp>
      <p:sp>
        <p:nvSpPr>
          <p:cNvPr id="4" name="Content Placeholder 2">
            <a:extLst>
              <a:ext uri="{FF2B5EF4-FFF2-40B4-BE49-F238E27FC236}">
                <a16:creationId xmlns:a16="http://schemas.microsoft.com/office/drawing/2014/main" id="{85889047-82D4-D2D8-9EDD-139B18931410}"/>
              </a:ext>
            </a:extLst>
          </p:cNvPr>
          <p:cNvSpPr txBox="1">
            <a:spLocks/>
          </p:cNvSpPr>
          <p:nvPr/>
        </p:nvSpPr>
        <p:spPr bwMode="auto">
          <a:xfrm>
            <a:off x="341312" y="748211"/>
            <a:ext cx="8429625" cy="523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eaLnBrk="1" hangingPunct="1">
              <a:lnSpc>
                <a:spcPct val="200000"/>
              </a:lnSpc>
              <a:spcBef>
                <a:spcPts val="0"/>
              </a:spcBef>
              <a:buNone/>
            </a:pPr>
            <a:r>
              <a:rPr lang="en-IN" b="1" u="sng" dirty="0">
                <a:latin typeface="Times New Roman" panose="02020603050405020304" pitchFamily="18" charset="0"/>
                <a:cs typeface="Times New Roman" panose="02020603050405020304" pitchFamily="18" charset="0"/>
              </a:rPr>
              <a:t>Circular No. 1053/2/2017-CX Dt. 10.03.2017 [Pre-GST]</a:t>
            </a:r>
            <a:endParaRPr lang="en-IN" b="1" u="sng" dirty="0">
              <a:latin typeface="Times New Roman" panose="02020603050405020304" pitchFamily="18" charset="0"/>
              <a:ea typeface="Cambria Math" pitchFamily="18" charset="0"/>
              <a:cs typeface="Times New Roman" panose="02020603050405020304" pitchFamily="18" charset="0"/>
            </a:endParaRPr>
          </a:p>
          <a:p>
            <a:pPr algn="just" eaLnBrk="1" hangingPunct="1">
              <a:lnSpc>
                <a:spcPct val="200000"/>
              </a:lnSpc>
              <a:spcBef>
                <a:spcPts val="0"/>
              </a:spcBef>
            </a:pPr>
            <a:r>
              <a:rPr lang="en-IN" dirty="0">
                <a:latin typeface="Times New Roman" panose="02020603050405020304" pitchFamily="18" charset="0"/>
                <a:ea typeface="Cambria Math" pitchFamily="18" charset="0"/>
                <a:cs typeface="Times New Roman" panose="02020603050405020304" pitchFamily="18" charset="0"/>
              </a:rPr>
              <a:t>Introduction of the Case </a:t>
            </a:r>
          </a:p>
          <a:p>
            <a:pPr algn="just" eaLnBrk="1" hangingPunct="1">
              <a:lnSpc>
                <a:spcPct val="200000"/>
              </a:lnSpc>
              <a:spcBef>
                <a:spcPts val="0"/>
              </a:spcBef>
            </a:pPr>
            <a:r>
              <a:rPr lang="en-IN" dirty="0">
                <a:latin typeface="Times New Roman" panose="02020603050405020304" pitchFamily="18" charset="0"/>
                <a:ea typeface="Cambria Math" pitchFamily="18" charset="0"/>
                <a:cs typeface="Times New Roman" panose="02020603050405020304" pitchFamily="18" charset="0"/>
              </a:rPr>
              <a:t>Legal Frame Work </a:t>
            </a:r>
          </a:p>
          <a:p>
            <a:pPr algn="just" eaLnBrk="1" hangingPunct="1">
              <a:lnSpc>
                <a:spcPct val="200000"/>
              </a:lnSpc>
              <a:spcBef>
                <a:spcPts val="0"/>
              </a:spcBef>
            </a:pPr>
            <a:r>
              <a:rPr lang="en-IN" dirty="0">
                <a:latin typeface="Times New Roman" panose="02020603050405020304" pitchFamily="18" charset="0"/>
                <a:ea typeface="Cambria Math" pitchFamily="18" charset="0"/>
                <a:cs typeface="Times New Roman" panose="02020603050405020304" pitchFamily="18" charset="0"/>
              </a:rPr>
              <a:t>Factual statement and appreciation of evidences </a:t>
            </a:r>
          </a:p>
          <a:p>
            <a:pPr algn="just" eaLnBrk="1" hangingPunct="1">
              <a:lnSpc>
                <a:spcPct val="200000"/>
              </a:lnSpc>
              <a:spcBef>
                <a:spcPts val="0"/>
              </a:spcBef>
            </a:pPr>
            <a:r>
              <a:rPr lang="en-IN" dirty="0">
                <a:latin typeface="Times New Roman" panose="02020603050405020304" pitchFamily="18" charset="0"/>
                <a:ea typeface="Cambria Math" pitchFamily="18" charset="0"/>
                <a:cs typeface="Times New Roman" panose="02020603050405020304" pitchFamily="18" charset="0"/>
              </a:rPr>
              <a:t>Discussion on facts and legal frame work </a:t>
            </a:r>
          </a:p>
          <a:p>
            <a:pPr algn="just" eaLnBrk="1" hangingPunct="1">
              <a:lnSpc>
                <a:spcPct val="200000"/>
              </a:lnSpc>
              <a:spcBef>
                <a:spcPts val="0"/>
              </a:spcBef>
            </a:pPr>
            <a:r>
              <a:rPr lang="en-IN" dirty="0">
                <a:latin typeface="Times New Roman" panose="02020603050405020304" pitchFamily="18" charset="0"/>
                <a:ea typeface="Cambria Math" pitchFamily="18" charset="0"/>
                <a:cs typeface="Times New Roman" panose="02020603050405020304" pitchFamily="18" charset="0"/>
              </a:rPr>
              <a:t>Discussion on limitation </a:t>
            </a:r>
          </a:p>
          <a:p>
            <a:pPr algn="just" eaLnBrk="1" hangingPunct="1">
              <a:lnSpc>
                <a:spcPct val="200000"/>
              </a:lnSpc>
              <a:spcBef>
                <a:spcPts val="0"/>
              </a:spcBef>
            </a:pPr>
            <a:r>
              <a:rPr lang="en-IN" dirty="0">
                <a:latin typeface="Times New Roman" panose="02020603050405020304" pitchFamily="18" charset="0"/>
                <a:ea typeface="Cambria Math" pitchFamily="18" charset="0"/>
                <a:cs typeface="Times New Roman" panose="02020603050405020304" pitchFamily="18" charset="0"/>
              </a:rPr>
              <a:t>Calculation of duty and other amounts due </a:t>
            </a:r>
          </a:p>
          <a:p>
            <a:pPr algn="just" eaLnBrk="1" hangingPunct="1">
              <a:lnSpc>
                <a:spcPct val="200000"/>
              </a:lnSpc>
              <a:spcBef>
                <a:spcPts val="0"/>
              </a:spcBef>
            </a:pPr>
            <a:r>
              <a:rPr lang="en-IN" u="sng" dirty="0">
                <a:latin typeface="Times New Roman" panose="02020603050405020304" pitchFamily="18" charset="0"/>
                <a:ea typeface="Cambria Math" pitchFamily="18" charset="0"/>
                <a:cs typeface="Times New Roman" panose="02020603050405020304" pitchFamily="18" charset="0"/>
              </a:rPr>
              <a:t>Statement of charges </a:t>
            </a:r>
          </a:p>
          <a:p>
            <a:pPr algn="just" eaLnBrk="1" hangingPunct="1">
              <a:lnSpc>
                <a:spcPct val="200000"/>
              </a:lnSpc>
              <a:spcBef>
                <a:spcPts val="0"/>
              </a:spcBef>
            </a:pPr>
            <a:r>
              <a:rPr lang="en-IN" dirty="0">
                <a:latin typeface="Times New Roman" panose="02020603050405020304" pitchFamily="18" charset="0"/>
                <a:ea typeface="Cambria Math" pitchFamily="18" charset="0"/>
                <a:cs typeface="Times New Roman" panose="02020603050405020304" pitchFamily="18" charset="0"/>
              </a:rPr>
              <a:t>Authority to adjudicate</a:t>
            </a:r>
          </a:p>
        </p:txBody>
      </p:sp>
    </p:spTree>
    <p:extLst>
      <p:ext uri="{BB962C8B-B14F-4D97-AF65-F5344CB8AC3E}">
        <p14:creationId xmlns:p14="http://schemas.microsoft.com/office/powerpoint/2010/main" val="45907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13</a:t>
            </a:fld>
            <a:endParaRPr lang="en-US" dirty="0"/>
          </a:p>
        </p:txBody>
      </p:sp>
      <p:sp>
        <p:nvSpPr>
          <p:cNvPr id="9" name="Date Placeholder 8"/>
          <p:cNvSpPr>
            <a:spLocks noGrp="1"/>
          </p:cNvSpPr>
          <p:nvPr>
            <p:ph type="dt" sz="half" idx="10"/>
          </p:nvPr>
        </p:nvSpPr>
        <p:spPr/>
        <p:txBody>
          <a:bodyPr/>
          <a:lstStyle/>
          <a:p>
            <a:fld id="{467FAD24-FC36-B44B-B837-B1CA87A5DE38}" type="datetime1">
              <a:rPr lang="en-IN" smtClean="0"/>
              <a:t>18/12/22</a:t>
            </a:fld>
            <a:endParaRPr lang="en-US" dirty="0"/>
          </a:p>
        </p:txBody>
      </p:sp>
      <p:sp>
        <p:nvSpPr>
          <p:cNvPr id="2" name="Footer Placeholder 1"/>
          <p:cNvSpPr>
            <a:spLocks noGrp="1"/>
          </p:cNvSpPr>
          <p:nvPr>
            <p:ph type="ftr" sz="quarter" idx="11"/>
          </p:nvPr>
        </p:nvSpPr>
        <p:spPr/>
        <p:txBody>
          <a:bodyPr/>
          <a:lstStyle/>
          <a:p>
            <a:r>
              <a:rPr lang="en-US"/>
              <a:t>@Jatin_Harjai</a:t>
            </a:r>
            <a:endParaRPr lang="en-US" dirty="0"/>
          </a:p>
        </p:txBody>
      </p:sp>
      <p:sp>
        <p:nvSpPr>
          <p:cNvPr id="11" name="TextBox 10">
            <a:extLst>
              <a:ext uri="{FF2B5EF4-FFF2-40B4-BE49-F238E27FC236}">
                <a16:creationId xmlns:a16="http://schemas.microsoft.com/office/drawing/2014/main" id="{83D95B99-3A6F-5142-A08D-E45BAEB1BE80}"/>
              </a:ext>
            </a:extLst>
          </p:cNvPr>
          <p:cNvSpPr txBox="1"/>
          <p:nvPr/>
        </p:nvSpPr>
        <p:spPr>
          <a:xfrm>
            <a:off x="-15875" y="-20678"/>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SCN : Jurisprudence</a:t>
            </a:r>
          </a:p>
        </p:txBody>
      </p:sp>
      <p:sp>
        <p:nvSpPr>
          <p:cNvPr id="5" name="Rectangle 4">
            <a:extLst>
              <a:ext uri="{FF2B5EF4-FFF2-40B4-BE49-F238E27FC236}">
                <a16:creationId xmlns:a16="http://schemas.microsoft.com/office/drawing/2014/main" id="{4D7B0861-AE85-AD23-DAEF-A6270F0DEAC4}"/>
              </a:ext>
            </a:extLst>
          </p:cNvPr>
          <p:cNvSpPr/>
          <p:nvPr/>
        </p:nvSpPr>
        <p:spPr>
          <a:xfrm>
            <a:off x="-343826" y="825500"/>
            <a:ext cx="9233825" cy="3331874"/>
          </a:xfrm>
          <a:prstGeom prst="rect">
            <a:avLst/>
          </a:prstGeom>
        </p:spPr>
        <p:txBody>
          <a:bodyPr wrap="square">
            <a:spAutoFit/>
          </a:bodyPr>
          <a:lstStyle/>
          <a:p>
            <a:pPr marL="685800" algn="just">
              <a:lnSpc>
                <a:spcPct val="200000"/>
              </a:lnSpc>
            </a:pPr>
            <a:r>
              <a:rPr lang="en-IN" dirty="0">
                <a:solidFill>
                  <a:srgbClr val="000000"/>
                </a:solidFill>
                <a:latin typeface="Times New Roman" panose="02020603050405020304" pitchFamily="18" charset="0"/>
                <a:cs typeface="Times New Roman" panose="02020603050405020304" pitchFamily="18" charset="0"/>
              </a:rPr>
              <a:t>Comm. of Central Ex. Bangalore Vs. </a:t>
            </a:r>
            <a:r>
              <a:rPr lang="en-IN" b="1" dirty="0">
                <a:solidFill>
                  <a:srgbClr val="000000"/>
                </a:solidFill>
                <a:latin typeface="Times New Roman" panose="02020603050405020304" pitchFamily="18" charset="0"/>
                <a:cs typeface="Times New Roman" panose="02020603050405020304" pitchFamily="18" charset="0"/>
              </a:rPr>
              <a:t>Brindavan Beverages </a:t>
            </a:r>
            <a:r>
              <a:rPr lang="en-IN" b="1" dirty="0" err="1">
                <a:solidFill>
                  <a:srgbClr val="000000"/>
                </a:solidFill>
                <a:latin typeface="Times New Roman" panose="02020603050405020304" pitchFamily="18" charset="0"/>
                <a:cs typeface="Times New Roman" panose="02020603050405020304" pitchFamily="18" charset="0"/>
              </a:rPr>
              <a:t>Pvt.</a:t>
            </a:r>
            <a:r>
              <a:rPr lang="en-IN" b="1" dirty="0">
                <a:solidFill>
                  <a:srgbClr val="000000"/>
                </a:solidFill>
                <a:latin typeface="Times New Roman" panose="02020603050405020304" pitchFamily="18" charset="0"/>
                <a:cs typeface="Times New Roman" panose="02020603050405020304" pitchFamily="18" charset="0"/>
              </a:rPr>
              <a:t> Ltd. </a:t>
            </a:r>
          </a:p>
          <a:p>
            <a:pPr marL="685800" algn="just">
              <a:lnSpc>
                <a:spcPct val="200000"/>
              </a:lnSpc>
            </a:pPr>
            <a:r>
              <a:rPr lang="en-IN" dirty="0">
                <a:solidFill>
                  <a:srgbClr val="000000"/>
                </a:solidFill>
                <a:latin typeface="Times New Roman" panose="02020603050405020304" pitchFamily="18" charset="0"/>
                <a:cs typeface="Times New Roman" panose="02020603050405020304" pitchFamily="18" charset="0"/>
              </a:rPr>
              <a:t>[(2007) 5 SCC 387] </a:t>
            </a:r>
          </a:p>
          <a:p>
            <a:pPr marL="685800" algn="just">
              <a:lnSpc>
                <a:spcPct val="200000"/>
              </a:lnSpc>
            </a:pPr>
            <a:endParaRPr lang="en-IN" dirty="0">
              <a:solidFill>
                <a:srgbClr val="000000"/>
              </a:solidFill>
              <a:latin typeface="Times New Roman" panose="02020603050405020304" pitchFamily="18" charset="0"/>
              <a:cs typeface="Times New Roman" panose="02020603050405020304" pitchFamily="18" charset="0"/>
            </a:endParaRPr>
          </a:p>
          <a:p>
            <a:pPr marL="971550" indent="-285750" algn="just">
              <a:lnSpc>
                <a:spcPct val="200000"/>
              </a:lnSpc>
              <a:buFont typeface="Wingdings" pitchFamily="2" charset="2"/>
              <a:buChar char="Ø"/>
            </a:pPr>
            <a:r>
              <a:rPr lang="en-IN" dirty="0">
                <a:solidFill>
                  <a:srgbClr val="000000"/>
                </a:solidFill>
                <a:latin typeface="Times New Roman" panose="02020603050405020304" pitchFamily="18" charset="0"/>
                <a:cs typeface="Times New Roman" panose="02020603050405020304" pitchFamily="18" charset="0"/>
              </a:rPr>
              <a:t>Show cause is the foundation stone on which department has to build up its case. </a:t>
            </a:r>
          </a:p>
          <a:p>
            <a:pPr marL="971550" indent="-285750" algn="just">
              <a:lnSpc>
                <a:spcPct val="200000"/>
              </a:lnSpc>
              <a:buFont typeface="Wingdings" pitchFamily="2" charset="2"/>
              <a:buChar char="Ø"/>
            </a:pPr>
            <a:r>
              <a:rPr lang="en-IN" dirty="0">
                <a:solidFill>
                  <a:srgbClr val="000000"/>
                </a:solidFill>
                <a:latin typeface="Times New Roman" panose="02020603050405020304" pitchFamily="18" charset="0"/>
                <a:cs typeface="Times New Roman" panose="02020603050405020304" pitchFamily="18" charset="0"/>
              </a:rPr>
              <a:t>Allegations in SCN has to be specific </a:t>
            </a:r>
          </a:p>
          <a:p>
            <a:pPr marL="971550" indent="-285750" algn="just">
              <a:lnSpc>
                <a:spcPct val="200000"/>
              </a:lnSpc>
              <a:buFont typeface="Wingdings" pitchFamily="2" charset="2"/>
              <a:buChar char="Ø"/>
            </a:pPr>
            <a:r>
              <a:rPr lang="en-IN" dirty="0">
                <a:solidFill>
                  <a:srgbClr val="000000"/>
                </a:solidFill>
                <a:latin typeface="Times New Roman" panose="02020603050405020304" pitchFamily="18" charset="0"/>
                <a:cs typeface="Times New Roman" panose="02020603050405020304" pitchFamily="18" charset="0"/>
              </a:rPr>
              <a:t>Allegations in SCN not to be vague, lacs detail and/ or unintelligible </a:t>
            </a:r>
          </a:p>
        </p:txBody>
      </p:sp>
    </p:spTree>
    <p:extLst>
      <p:ext uri="{BB962C8B-B14F-4D97-AF65-F5344CB8AC3E}">
        <p14:creationId xmlns:p14="http://schemas.microsoft.com/office/powerpoint/2010/main" val="1387499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14</a:t>
            </a:fld>
            <a:endParaRPr lang="en-US" dirty="0"/>
          </a:p>
        </p:txBody>
      </p:sp>
      <p:sp>
        <p:nvSpPr>
          <p:cNvPr id="9" name="Date Placeholder 8"/>
          <p:cNvSpPr>
            <a:spLocks noGrp="1"/>
          </p:cNvSpPr>
          <p:nvPr>
            <p:ph type="dt" sz="half" idx="10"/>
          </p:nvPr>
        </p:nvSpPr>
        <p:spPr/>
        <p:txBody>
          <a:bodyPr/>
          <a:lstStyle/>
          <a:p>
            <a:fld id="{467FAD24-FC36-B44B-B837-B1CA87A5DE38}" type="datetime1">
              <a:rPr lang="en-IN" smtClean="0"/>
              <a:t>18/12/22</a:t>
            </a:fld>
            <a:endParaRPr lang="en-US" dirty="0"/>
          </a:p>
        </p:txBody>
      </p:sp>
      <p:sp>
        <p:nvSpPr>
          <p:cNvPr id="2" name="Footer Placeholder 1"/>
          <p:cNvSpPr>
            <a:spLocks noGrp="1"/>
          </p:cNvSpPr>
          <p:nvPr>
            <p:ph type="ftr" sz="quarter" idx="11"/>
          </p:nvPr>
        </p:nvSpPr>
        <p:spPr/>
        <p:txBody>
          <a:bodyPr/>
          <a:lstStyle/>
          <a:p>
            <a:r>
              <a:rPr lang="en-US"/>
              <a:t>@Jatin_Harjai</a:t>
            </a:r>
            <a:endParaRPr lang="en-US" dirty="0"/>
          </a:p>
        </p:txBody>
      </p:sp>
      <p:sp>
        <p:nvSpPr>
          <p:cNvPr id="11" name="TextBox 10">
            <a:extLst>
              <a:ext uri="{FF2B5EF4-FFF2-40B4-BE49-F238E27FC236}">
                <a16:creationId xmlns:a16="http://schemas.microsoft.com/office/drawing/2014/main" id="{83D95B99-3A6F-5142-A08D-E45BAEB1BE80}"/>
              </a:ext>
            </a:extLst>
          </p:cNvPr>
          <p:cNvSpPr txBox="1"/>
          <p:nvPr/>
        </p:nvSpPr>
        <p:spPr>
          <a:xfrm>
            <a:off x="-15875" y="-20678"/>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Suppression : Jurisprudence</a:t>
            </a:r>
          </a:p>
        </p:txBody>
      </p:sp>
      <p:sp>
        <p:nvSpPr>
          <p:cNvPr id="4" name="Content Placeholder 2">
            <a:extLst>
              <a:ext uri="{FF2B5EF4-FFF2-40B4-BE49-F238E27FC236}">
                <a16:creationId xmlns:a16="http://schemas.microsoft.com/office/drawing/2014/main" id="{B10ABB1E-D728-2515-DAE6-685A8D772616}"/>
              </a:ext>
            </a:extLst>
          </p:cNvPr>
          <p:cNvSpPr txBox="1">
            <a:spLocks/>
          </p:cNvSpPr>
          <p:nvPr/>
        </p:nvSpPr>
        <p:spPr bwMode="auto">
          <a:xfrm>
            <a:off x="172870" y="651958"/>
            <a:ext cx="8682372" cy="5652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defTabSz="914400" eaLnBrk="1" fontAlgn="auto" hangingPunct="1">
              <a:spcBef>
                <a:spcPts val="0"/>
              </a:spcBef>
              <a:spcAft>
                <a:spcPts val="0"/>
              </a:spcAft>
              <a:buClrTx/>
              <a:buSzTx/>
              <a:buNone/>
              <a:defRPr/>
            </a:pPr>
            <a:r>
              <a:rPr lang="en-US" dirty="0">
                <a:solidFill>
                  <a:schemeClr val="tx1"/>
                </a:solidFill>
                <a:latin typeface="Times New Roman" panose="02020603050405020304" pitchFamily="18" charset="0"/>
                <a:cs typeface="Times New Roman" panose="02020603050405020304" pitchFamily="18" charset="0"/>
              </a:rPr>
              <a:t>Collector of Central Excise Vs.</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Chemphar</a:t>
            </a:r>
            <a:r>
              <a:rPr lang="en-US" b="1" dirty="0">
                <a:solidFill>
                  <a:schemeClr val="tx1"/>
                </a:solidFill>
                <a:latin typeface="Times New Roman" panose="02020603050405020304" pitchFamily="18" charset="0"/>
                <a:cs typeface="Times New Roman" panose="02020603050405020304" pitchFamily="18" charset="0"/>
              </a:rPr>
              <a:t> Drugs and Liniments</a:t>
            </a:r>
            <a:r>
              <a:rPr lang="en-US" dirty="0">
                <a:solidFill>
                  <a:schemeClr val="tx1"/>
                </a:solidFill>
                <a:latin typeface="Times New Roman" panose="02020603050405020304" pitchFamily="18" charset="0"/>
                <a:cs typeface="Times New Roman" panose="02020603050405020304" pitchFamily="18" charset="0"/>
              </a:rPr>
              <a:t> </a:t>
            </a:r>
          </a:p>
          <a:p>
            <a:pPr marL="0" indent="0" algn="just" defTabSz="914400" eaLnBrk="1" fontAlgn="auto" hangingPunct="1">
              <a:spcBef>
                <a:spcPts val="0"/>
              </a:spcBef>
              <a:spcAft>
                <a:spcPts val="0"/>
              </a:spcAft>
              <a:buClrTx/>
              <a:buSzTx/>
              <a:buNone/>
              <a:defRPr/>
            </a:pPr>
            <a:r>
              <a:rPr lang="en-IN" dirty="0">
                <a:solidFill>
                  <a:schemeClr val="tx1"/>
                </a:solidFill>
                <a:latin typeface="Times New Roman" panose="02020603050405020304" pitchFamily="18" charset="0"/>
                <a:cs typeface="Times New Roman" panose="02020603050405020304" pitchFamily="18" charset="0"/>
              </a:rPr>
              <a:t>[(1989) 2 SCC 127 (SC)]</a:t>
            </a: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IN" dirty="0">
                <a:latin typeface="Times New Roman" panose="02020603050405020304" pitchFamily="18" charset="0"/>
                <a:cs typeface="Times New Roman" panose="02020603050405020304" pitchFamily="18" charset="0"/>
              </a:rPr>
              <a:t>… Something </a:t>
            </a:r>
            <a:r>
              <a:rPr lang="en-IN" dirty="0">
                <a:highlight>
                  <a:srgbClr val="C0C0C0"/>
                </a:highlight>
                <a:latin typeface="Times New Roman" panose="02020603050405020304" pitchFamily="18" charset="0"/>
                <a:cs typeface="Times New Roman" panose="02020603050405020304" pitchFamily="18" charset="0"/>
              </a:rPr>
              <a:t>positive</a:t>
            </a:r>
            <a:r>
              <a:rPr lang="en-IN" dirty="0">
                <a:latin typeface="Times New Roman" panose="02020603050405020304" pitchFamily="18" charset="0"/>
                <a:cs typeface="Times New Roman" panose="02020603050405020304" pitchFamily="18" charset="0"/>
              </a:rPr>
              <a:t> other than mere inaction or failure on the part of the manufacturer or producer or conscious or deliberate withholding of information when the manufacturer knew otherwise, is required before it is saddled with any liability, beyond the period of six months. Whether in a particular set of facts and circumstances there was any fraud or collusion or wilful misstatement or suppression or contravention of any provision of any Act, is a question of fact depending upon the facts and circumstances of a particular case. </a:t>
            </a:r>
          </a:p>
          <a:p>
            <a:pPr marL="0" indent="0" algn="just">
              <a:buNone/>
            </a:pPr>
            <a:r>
              <a:rPr lang="en-IN" dirty="0">
                <a:latin typeface="Times New Roman" panose="02020603050405020304" pitchFamily="18" charset="0"/>
                <a:cs typeface="Times New Roman" panose="02020603050405020304" pitchFamily="18" charset="0"/>
              </a:rPr>
              <a:t>The Tribunal came to the conclusion that the facts referred to hereinbefore do not warrant any inference of fraud. The </a:t>
            </a:r>
            <a:r>
              <a:rPr lang="en-IN" dirty="0" err="1">
                <a:latin typeface="Times New Roman" panose="02020603050405020304" pitchFamily="18" charset="0"/>
                <a:cs typeface="Times New Roman" panose="02020603050405020304" pitchFamily="18" charset="0"/>
              </a:rPr>
              <a:t>assessee</a:t>
            </a:r>
            <a:r>
              <a:rPr lang="en-IN" dirty="0">
                <a:latin typeface="Times New Roman" panose="02020603050405020304" pitchFamily="18" charset="0"/>
                <a:cs typeface="Times New Roman" panose="02020603050405020304" pitchFamily="18" charset="0"/>
              </a:rPr>
              <a:t> declared the goods on the basis of their belief of the interpretation of the provisions of the law that the exempted goods were not required to be included and these did not include the value of the exempted goods which they manufactured at the relevant time. The Tribunal found that explanation was plausible, and also noted that the department had full knowledge of the facts about manufacture of all the goods manufactured by the respondent when the declaration was filed by the respondent. …</a:t>
            </a:r>
          </a:p>
          <a:p>
            <a:pPr marL="0" indent="0" algn="just">
              <a:buNone/>
            </a:pPr>
            <a:r>
              <a:rPr lang="en-IN" dirty="0">
                <a:latin typeface="Times New Roman" panose="02020603050405020304" pitchFamily="18" charset="0"/>
                <a:cs typeface="Times New Roman" panose="02020603050405020304" pitchFamily="18" charset="0"/>
              </a:rPr>
              <a:t>In that view of the matter and in view of the requirements of Section 11-A of the Act, the claim had to be limited for a period of six months as the Tribunal did. We are therefore, of the opinion that the Tribunal was right in its conclusion. The appeal therefore fails and is accordingly dismissed.</a:t>
            </a:r>
          </a:p>
        </p:txBody>
      </p:sp>
    </p:spTree>
    <p:extLst>
      <p:ext uri="{BB962C8B-B14F-4D97-AF65-F5344CB8AC3E}">
        <p14:creationId xmlns:p14="http://schemas.microsoft.com/office/powerpoint/2010/main" val="3651682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15</a:t>
            </a:fld>
            <a:endParaRPr lang="en-US" dirty="0"/>
          </a:p>
        </p:txBody>
      </p:sp>
      <p:sp>
        <p:nvSpPr>
          <p:cNvPr id="9" name="Date Placeholder 8"/>
          <p:cNvSpPr>
            <a:spLocks noGrp="1"/>
          </p:cNvSpPr>
          <p:nvPr>
            <p:ph type="dt" sz="half" idx="10"/>
          </p:nvPr>
        </p:nvSpPr>
        <p:spPr/>
        <p:txBody>
          <a:bodyPr/>
          <a:lstStyle/>
          <a:p>
            <a:fld id="{467FAD24-FC36-B44B-B837-B1CA87A5DE38}" type="datetime1">
              <a:rPr lang="en-IN" smtClean="0"/>
              <a:t>18/12/22</a:t>
            </a:fld>
            <a:endParaRPr lang="en-US" dirty="0"/>
          </a:p>
        </p:txBody>
      </p:sp>
      <p:sp>
        <p:nvSpPr>
          <p:cNvPr id="2" name="Footer Placeholder 1"/>
          <p:cNvSpPr>
            <a:spLocks noGrp="1"/>
          </p:cNvSpPr>
          <p:nvPr>
            <p:ph type="ftr" sz="quarter" idx="11"/>
          </p:nvPr>
        </p:nvSpPr>
        <p:spPr/>
        <p:txBody>
          <a:bodyPr/>
          <a:lstStyle/>
          <a:p>
            <a:r>
              <a:rPr lang="en-US"/>
              <a:t>@Jatin_Harjai</a:t>
            </a:r>
            <a:endParaRPr lang="en-US" dirty="0"/>
          </a:p>
        </p:txBody>
      </p:sp>
      <p:sp>
        <p:nvSpPr>
          <p:cNvPr id="11" name="TextBox 10">
            <a:extLst>
              <a:ext uri="{FF2B5EF4-FFF2-40B4-BE49-F238E27FC236}">
                <a16:creationId xmlns:a16="http://schemas.microsoft.com/office/drawing/2014/main" id="{83D95B99-3A6F-5142-A08D-E45BAEB1BE80}"/>
              </a:ext>
            </a:extLst>
          </p:cNvPr>
          <p:cNvSpPr txBox="1"/>
          <p:nvPr/>
        </p:nvSpPr>
        <p:spPr>
          <a:xfrm>
            <a:off x="-15875" y="-20678"/>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Suppression : Jurisprudence …</a:t>
            </a:r>
          </a:p>
        </p:txBody>
      </p:sp>
      <p:sp>
        <p:nvSpPr>
          <p:cNvPr id="7" name="Content Placeholder 2">
            <a:extLst>
              <a:ext uri="{FF2B5EF4-FFF2-40B4-BE49-F238E27FC236}">
                <a16:creationId xmlns:a16="http://schemas.microsoft.com/office/drawing/2014/main" id="{5670D752-808C-4947-CEF2-8DB155499651}"/>
              </a:ext>
            </a:extLst>
          </p:cNvPr>
          <p:cNvSpPr txBox="1">
            <a:spLocks/>
          </p:cNvSpPr>
          <p:nvPr/>
        </p:nvSpPr>
        <p:spPr bwMode="auto">
          <a:xfrm>
            <a:off x="220995" y="684043"/>
            <a:ext cx="8682373" cy="550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just" defTabSz="914400" eaLnBrk="1" fontAlgn="auto" hangingPunct="1">
              <a:lnSpc>
                <a:spcPct val="150000"/>
              </a:lnSpc>
              <a:spcBef>
                <a:spcPts val="0"/>
              </a:spcBef>
              <a:spcAft>
                <a:spcPts val="0"/>
              </a:spcAft>
              <a:buClrTx/>
              <a:buSzTx/>
              <a:buNone/>
              <a:defRPr/>
            </a:pPr>
            <a:r>
              <a:rPr lang="en-US" b="1" dirty="0">
                <a:solidFill>
                  <a:schemeClr val="tx1"/>
                </a:solidFill>
                <a:latin typeface="Times New Roman" panose="02020603050405020304" pitchFamily="18" charset="0"/>
                <a:cs typeface="Times New Roman" panose="02020603050405020304" pitchFamily="18" charset="0"/>
              </a:rPr>
              <a:t>Continental Foundation Joint Venture </a:t>
            </a:r>
            <a:r>
              <a:rPr lang="en-US" dirty="0">
                <a:solidFill>
                  <a:schemeClr val="tx1"/>
                </a:solidFill>
                <a:latin typeface="Times New Roman" panose="02020603050405020304" pitchFamily="18" charset="0"/>
                <a:cs typeface="Times New Roman" panose="02020603050405020304" pitchFamily="18" charset="0"/>
              </a:rPr>
              <a:t>Vs. Comm. of Central Excise </a:t>
            </a:r>
          </a:p>
          <a:p>
            <a:pPr marL="0" indent="0" algn="just" defTabSz="914400" eaLnBrk="1" fontAlgn="auto" hangingPunct="1">
              <a:lnSpc>
                <a:spcPct val="150000"/>
              </a:lnSpc>
              <a:spcBef>
                <a:spcPts val="0"/>
              </a:spcBef>
              <a:spcAft>
                <a:spcPts val="0"/>
              </a:spcAft>
              <a:buClrTx/>
              <a:buSzTx/>
              <a:buNone/>
              <a:defRPr/>
            </a:pPr>
            <a:r>
              <a:rPr lang="en-IN" b="1" dirty="0">
                <a:solidFill>
                  <a:schemeClr val="tx1"/>
                </a:solidFill>
                <a:latin typeface="Times New Roman" panose="02020603050405020304" pitchFamily="18" charset="0"/>
                <a:cs typeface="Times New Roman" panose="02020603050405020304" pitchFamily="18" charset="0"/>
              </a:rPr>
              <a:t>[2007 (10) SCC 337 (SC)]</a:t>
            </a:r>
            <a:endParaRPr lang="en-US" dirty="0">
              <a:solidFill>
                <a:schemeClr val="tx1"/>
              </a:solidFill>
              <a:latin typeface="Times New Roman" panose="02020603050405020304" pitchFamily="18" charset="0"/>
              <a:cs typeface="Times New Roman" panose="02020603050405020304" pitchFamily="18" charset="0"/>
            </a:endParaRPr>
          </a:p>
          <a:p>
            <a:pPr marL="0" indent="0" algn="just" defTabSz="914400" eaLnBrk="1" fontAlgn="auto" hangingPunct="1">
              <a:lnSpc>
                <a:spcPct val="150000"/>
              </a:lnSpc>
              <a:spcBef>
                <a:spcPts val="0"/>
              </a:spcBef>
              <a:spcAft>
                <a:spcPts val="0"/>
              </a:spcAft>
              <a:buClrTx/>
              <a:buSzTx/>
              <a:buNone/>
              <a:defRPr/>
            </a:pPr>
            <a:endParaRPr lang="en-IN" dirty="0">
              <a:solidFill>
                <a:schemeClr val="tx1"/>
              </a:solidFill>
              <a:latin typeface="Times New Roman" panose="02020603050405020304" pitchFamily="18" charset="0"/>
              <a:cs typeface="Times New Roman" panose="02020603050405020304" pitchFamily="18" charset="0"/>
            </a:endParaRPr>
          </a:p>
          <a:p>
            <a:pPr marL="0" indent="0" algn="just" defTabSz="914400" eaLnBrk="1" fontAlgn="auto" hangingPunct="1">
              <a:lnSpc>
                <a:spcPct val="150000"/>
              </a:lnSpc>
              <a:spcBef>
                <a:spcPts val="0"/>
              </a:spcBef>
              <a:spcAft>
                <a:spcPts val="0"/>
              </a:spcAft>
              <a:buClrTx/>
              <a:buSzTx/>
              <a:buNone/>
              <a:defRPr/>
            </a:pPr>
            <a:r>
              <a:rPr lang="en-IN" dirty="0">
                <a:solidFill>
                  <a:schemeClr val="tx1"/>
                </a:solidFill>
                <a:latin typeface="Times New Roman" panose="02020603050405020304" pitchFamily="18" charset="0"/>
                <a:cs typeface="Times New Roman" panose="02020603050405020304" pitchFamily="18" charset="0"/>
              </a:rPr>
              <a:t>The expression 'suppression" has been used in the proviso to Section 11A of the Act accompanied by very strong words as 'fraud' or "collusion" and, therefore, has to be construed strictly. </a:t>
            </a:r>
            <a:r>
              <a:rPr lang="en-IN" u="sng" dirty="0">
                <a:solidFill>
                  <a:schemeClr val="tx1"/>
                </a:solidFill>
                <a:latin typeface="Times New Roman" panose="02020603050405020304" pitchFamily="18" charset="0"/>
                <a:cs typeface="Times New Roman" panose="02020603050405020304" pitchFamily="18" charset="0"/>
              </a:rPr>
              <a:t>Mere omission to give correct information is not suppression of facts unless it was deliberate to stop the payment of duty</a:t>
            </a:r>
            <a:r>
              <a:rPr lang="en-IN" dirty="0">
                <a:solidFill>
                  <a:schemeClr val="tx1"/>
                </a:solidFill>
                <a:latin typeface="Times New Roman" panose="02020603050405020304" pitchFamily="18" charset="0"/>
                <a:cs typeface="Times New Roman" panose="02020603050405020304" pitchFamily="18" charset="0"/>
              </a:rPr>
              <a:t>. </a:t>
            </a:r>
            <a:r>
              <a:rPr lang="en-IN" u="sng" dirty="0">
                <a:solidFill>
                  <a:schemeClr val="tx1"/>
                </a:solidFill>
                <a:highlight>
                  <a:srgbClr val="C0C0C0"/>
                </a:highlight>
                <a:latin typeface="Times New Roman" panose="02020603050405020304" pitchFamily="18" charset="0"/>
                <a:cs typeface="Times New Roman" panose="02020603050405020304" pitchFamily="18" charset="0"/>
              </a:rPr>
              <a:t>Suppression means failure to disclose full information with the intent to evade payment of duty</a:t>
            </a:r>
            <a:r>
              <a:rPr lang="en-IN" dirty="0">
                <a:solidFill>
                  <a:schemeClr val="tx1"/>
                </a:solidFill>
                <a:latin typeface="Times New Roman" panose="02020603050405020304" pitchFamily="18" charset="0"/>
                <a:cs typeface="Times New Roman" panose="02020603050405020304" pitchFamily="18" charset="0"/>
              </a:rPr>
              <a:t>. When the </a:t>
            </a:r>
            <a:r>
              <a:rPr lang="en-IN" dirty="0">
                <a:solidFill>
                  <a:schemeClr val="tx1"/>
                </a:solidFill>
                <a:highlight>
                  <a:srgbClr val="00FF00"/>
                </a:highlight>
                <a:latin typeface="Times New Roman" panose="02020603050405020304" pitchFamily="18" charset="0"/>
                <a:cs typeface="Times New Roman" panose="02020603050405020304" pitchFamily="18" charset="0"/>
              </a:rPr>
              <a:t>facts are known to both the parties</a:t>
            </a:r>
            <a:r>
              <a:rPr lang="en-IN" dirty="0">
                <a:solidFill>
                  <a:schemeClr val="tx1"/>
                </a:solidFill>
                <a:latin typeface="Times New Roman" panose="02020603050405020304" pitchFamily="18" charset="0"/>
                <a:cs typeface="Times New Roman" panose="02020603050405020304" pitchFamily="18" charset="0"/>
              </a:rPr>
              <a:t>, omission by one party to do what he might have done would not render it suppression. When the Revenue invokes the extended period of limitation under Section 11A the burden is cast upon it to prove suppression of fact. </a:t>
            </a:r>
            <a:r>
              <a:rPr lang="en-IN" dirty="0">
                <a:solidFill>
                  <a:schemeClr val="tx1"/>
                </a:solidFill>
                <a:highlight>
                  <a:srgbClr val="C0C0C0"/>
                </a:highlight>
                <a:latin typeface="Times New Roman" panose="02020603050405020304" pitchFamily="18" charset="0"/>
                <a:cs typeface="Times New Roman" panose="02020603050405020304" pitchFamily="18" charset="0"/>
              </a:rPr>
              <a:t>An incorrect statement cannot be equated with a </a:t>
            </a:r>
            <a:r>
              <a:rPr lang="en-IN" dirty="0" err="1">
                <a:solidFill>
                  <a:schemeClr val="tx1"/>
                </a:solidFill>
                <a:highlight>
                  <a:srgbClr val="C0C0C0"/>
                </a:highlight>
                <a:latin typeface="Times New Roman" panose="02020603050405020304" pitchFamily="18" charset="0"/>
                <a:cs typeface="Times New Roman" panose="02020603050405020304" pitchFamily="18" charset="0"/>
              </a:rPr>
              <a:t>willful</a:t>
            </a:r>
            <a:r>
              <a:rPr lang="en-IN" dirty="0">
                <a:solidFill>
                  <a:schemeClr val="tx1"/>
                </a:solidFill>
                <a:highlight>
                  <a:srgbClr val="C0C0C0"/>
                </a:highlight>
                <a:latin typeface="Times New Roman" panose="02020603050405020304" pitchFamily="18" charset="0"/>
                <a:cs typeface="Times New Roman" panose="02020603050405020304" pitchFamily="18" charset="0"/>
              </a:rPr>
              <a:t> misstatement.</a:t>
            </a:r>
            <a:r>
              <a:rPr lang="en-IN" dirty="0">
                <a:solidFill>
                  <a:schemeClr val="tx1"/>
                </a:solidFill>
                <a:latin typeface="Times New Roman" panose="02020603050405020304" pitchFamily="18" charset="0"/>
                <a:cs typeface="Times New Roman" panose="02020603050405020304" pitchFamily="18" charset="0"/>
              </a:rPr>
              <a:t> The latter implies making of an incorrect statement with the knowledge that the statement was not correct. </a:t>
            </a:r>
            <a:br>
              <a:rPr lang="en-IN" dirty="0">
                <a:solidFill>
                  <a:schemeClr val="tx1"/>
                </a:solidFill>
                <a:latin typeface="Times New Roman" panose="02020603050405020304" pitchFamily="18" charset="0"/>
                <a:cs typeface="Times New Roman" panose="02020603050405020304" pitchFamily="18" charset="0"/>
              </a:rPr>
            </a:br>
            <a:endParaRPr lang="en-US"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808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16</a:t>
            </a:fld>
            <a:endParaRPr lang="en-US" dirty="0"/>
          </a:p>
        </p:txBody>
      </p:sp>
      <p:sp>
        <p:nvSpPr>
          <p:cNvPr id="9" name="Date Placeholder 8"/>
          <p:cNvSpPr>
            <a:spLocks noGrp="1"/>
          </p:cNvSpPr>
          <p:nvPr>
            <p:ph type="dt" sz="half" idx="10"/>
          </p:nvPr>
        </p:nvSpPr>
        <p:spPr/>
        <p:txBody>
          <a:bodyPr/>
          <a:lstStyle/>
          <a:p>
            <a:fld id="{467FAD24-FC36-B44B-B837-B1CA87A5DE38}" type="datetime1">
              <a:rPr lang="en-IN" smtClean="0"/>
              <a:t>18/12/22</a:t>
            </a:fld>
            <a:endParaRPr lang="en-US" dirty="0"/>
          </a:p>
        </p:txBody>
      </p:sp>
      <p:sp>
        <p:nvSpPr>
          <p:cNvPr id="2" name="Footer Placeholder 1"/>
          <p:cNvSpPr>
            <a:spLocks noGrp="1"/>
          </p:cNvSpPr>
          <p:nvPr>
            <p:ph type="ftr" sz="quarter" idx="11"/>
          </p:nvPr>
        </p:nvSpPr>
        <p:spPr/>
        <p:txBody>
          <a:bodyPr/>
          <a:lstStyle/>
          <a:p>
            <a:r>
              <a:rPr lang="en-US"/>
              <a:t>@Jatin_Harjai</a:t>
            </a:r>
            <a:endParaRPr lang="en-US" dirty="0"/>
          </a:p>
        </p:txBody>
      </p:sp>
      <p:sp>
        <p:nvSpPr>
          <p:cNvPr id="11" name="TextBox 10">
            <a:extLst>
              <a:ext uri="{FF2B5EF4-FFF2-40B4-BE49-F238E27FC236}">
                <a16:creationId xmlns:a16="http://schemas.microsoft.com/office/drawing/2014/main" id="{83D95B99-3A6F-5142-A08D-E45BAEB1BE80}"/>
              </a:ext>
            </a:extLst>
          </p:cNvPr>
          <p:cNvSpPr txBox="1"/>
          <p:nvPr/>
        </p:nvSpPr>
        <p:spPr>
          <a:xfrm>
            <a:off x="-15875" y="-20678"/>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Suppression : From Statute</a:t>
            </a:r>
          </a:p>
        </p:txBody>
      </p:sp>
      <p:sp>
        <p:nvSpPr>
          <p:cNvPr id="4" name="Content Placeholder 2">
            <a:extLst>
              <a:ext uri="{FF2B5EF4-FFF2-40B4-BE49-F238E27FC236}">
                <a16:creationId xmlns:a16="http://schemas.microsoft.com/office/drawing/2014/main" id="{B10ABB1E-D728-2515-DAE6-685A8D772616}"/>
              </a:ext>
            </a:extLst>
          </p:cNvPr>
          <p:cNvSpPr txBox="1">
            <a:spLocks/>
          </p:cNvSpPr>
          <p:nvPr/>
        </p:nvSpPr>
        <p:spPr bwMode="auto">
          <a:xfrm>
            <a:off x="172870" y="651959"/>
            <a:ext cx="8682372" cy="318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lnSpc>
                <a:spcPct val="150000"/>
              </a:lnSpc>
              <a:buNone/>
            </a:pPr>
            <a:endParaRPr lang="en-IN" b="1" u="sng" dirty="0">
              <a:latin typeface="Times New Roman" panose="02020603050405020304" pitchFamily="18" charset="0"/>
              <a:cs typeface="Times New Roman" panose="02020603050405020304" pitchFamily="18" charset="0"/>
            </a:endParaRPr>
          </a:p>
          <a:p>
            <a:pPr marL="0" indent="0" algn="just">
              <a:lnSpc>
                <a:spcPct val="150000"/>
              </a:lnSpc>
              <a:buNone/>
            </a:pPr>
            <a:r>
              <a:rPr lang="en-IN" b="1" u="sng" dirty="0">
                <a:latin typeface="Times New Roman" panose="02020603050405020304" pitchFamily="18" charset="0"/>
                <a:cs typeface="Times New Roman" panose="02020603050405020304" pitchFamily="18" charset="0"/>
              </a:rPr>
              <a:t>Explanation 2  to Sec. 74:</a:t>
            </a:r>
            <a:endParaRPr lang="en-IN" dirty="0">
              <a:latin typeface="Times New Roman" panose="02020603050405020304" pitchFamily="18" charset="0"/>
              <a:cs typeface="Times New Roman" panose="02020603050405020304" pitchFamily="18" charset="0"/>
            </a:endParaRPr>
          </a:p>
          <a:p>
            <a:pPr marL="0" indent="0" algn="just">
              <a:lnSpc>
                <a:spcPct val="150000"/>
              </a:lnSpc>
              <a:buNone/>
            </a:pPr>
            <a:r>
              <a:rPr lang="en-IN" dirty="0">
                <a:latin typeface="Times New Roman" panose="02020603050405020304" pitchFamily="18" charset="0"/>
                <a:cs typeface="Times New Roman" panose="02020603050405020304" pitchFamily="18" charset="0"/>
              </a:rPr>
              <a:t>For the purposes of this Act, the expression “suppression” shall mean </a:t>
            </a:r>
            <a:r>
              <a:rPr lang="en-IN" u="sng" dirty="0">
                <a:latin typeface="Times New Roman" panose="02020603050405020304" pitchFamily="18" charset="0"/>
                <a:cs typeface="Times New Roman" panose="02020603050405020304" pitchFamily="18" charset="0"/>
              </a:rPr>
              <a:t>non-declaration of facts or information which a taxable person is required to declare in the return, statement, report or any other document</a:t>
            </a:r>
            <a:r>
              <a:rPr lang="en-IN" dirty="0">
                <a:latin typeface="Times New Roman" panose="02020603050405020304" pitchFamily="18" charset="0"/>
                <a:cs typeface="Times New Roman" panose="02020603050405020304" pitchFamily="18" charset="0"/>
              </a:rPr>
              <a:t> furnished under this Act or the rules made thereunder, or failure to furnish any information on being asked for, in writing, by the proper officer. </a:t>
            </a:r>
          </a:p>
        </p:txBody>
      </p:sp>
    </p:spTree>
    <p:extLst>
      <p:ext uri="{BB962C8B-B14F-4D97-AF65-F5344CB8AC3E}">
        <p14:creationId xmlns:p14="http://schemas.microsoft.com/office/powerpoint/2010/main" val="3567904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17</a:t>
            </a:fld>
            <a:endParaRPr lang="en-US" dirty="0"/>
          </a:p>
        </p:txBody>
      </p:sp>
      <p:sp>
        <p:nvSpPr>
          <p:cNvPr id="9" name="Date Placeholder 8"/>
          <p:cNvSpPr>
            <a:spLocks noGrp="1"/>
          </p:cNvSpPr>
          <p:nvPr>
            <p:ph type="dt" sz="half" idx="10"/>
          </p:nvPr>
        </p:nvSpPr>
        <p:spPr/>
        <p:txBody>
          <a:bodyPr/>
          <a:lstStyle/>
          <a:p>
            <a:fld id="{467FAD24-FC36-B44B-B837-B1CA87A5DE38}" type="datetime1">
              <a:rPr lang="en-IN" smtClean="0"/>
              <a:t>18/12/22</a:t>
            </a:fld>
            <a:endParaRPr lang="en-US" dirty="0"/>
          </a:p>
        </p:txBody>
      </p:sp>
      <p:sp>
        <p:nvSpPr>
          <p:cNvPr id="2" name="Footer Placeholder 1"/>
          <p:cNvSpPr>
            <a:spLocks noGrp="1"/>
          </p:cNvSpPr>
          <p:nvPr>
            <p:ph type="ftr" sz="quarter" idx="11"/>
          </p:nvPr>
        </p:nvSpPr>
        <p:spPr/>
        <p:txBody>
          <a:bodyPr/>
          <a:lstStyle/>
          <a:p>
            <a:r>
              <a:rPr lang="en-US"/>
              <a:t>@Jatin_Harjai</a:t>
            </a:r>
            <a:endParaRPr lang="en-US" dirty="0"/>
          </a:p>
        </p:txBody>
      </p:sp>
      <p:sp>
        <p:nvSpPr>
          <p:cNvPr id="11" name="TextBox 10">
            <a:extLst>
              <a:ext uri="{FF2B5EF4-FFF2-40B4-BE49-F238E27FC236}">
                <a16:creationId xmlns:a16="http://schemas.microsoft.com/office/drawing/2014/main" id="{83D95B99-3A6F-5142-A08D-E45BAEB1BE80}"/>
              </a:ext>
            </a:extLst>
          </p:cNvPr>
          <p:cNvSpPr txBox="1"/>
          <p:nvPr/>
        </p:nvSpPr>
        <p:spPr>
          <a:xfrm>
            <a:off x="-15875" y="-20678"/>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Suppression : Jurisprudence</a:t>
            </a:r>
          </a:p>
        </p:txBody>
      </p:sp>
      <p:sp>
        <p:nvSpPr>
          <p:cNvPr id="4" name="Content Placeholder 2">
            <a:extLst>
              <a:ext uri="{FF2B5EF4-FFF2-40B4-BE49-F238E27FC236}">
                <a16:creationId xmlns:a16="http://schemas.microsoft.com/office/drawing/2014/main" id="{3A007D6A-BAC1-1D31-849D-E65BCEDB5F4B}"/>
              </a:ext>
            </a:extLst>
          </p:cNvPr>
          <p:cNvSpPr txBox="1">
            <a:spLocks/>
          </p:cNvSpPr>
          <p:nvPr/>
        </p:nvSpPr>
        <p:spPr bwMode="auto">
          <a:xfrm>
            <a:off x="142874" y="571075"/>
            <a:ext cx="8820652" cy="574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n-IN" sz="2000" b="1" dirty="0">
                <a:latin typeface="Times New Roman" panose="02020603050405020304" pitchFamily="18" charset="0"/>
                <a:cs typeface="Times New Roman" panose="02020603050405020304" pitchFamily="18" charset="0"/>
              </a:rPr>
              <a:t>Cosmic Dye Chemical</a:t>
            </a:r>
            <a:r>
              <a:rPr lang="en-IN" sz="2000" dirty="0">
                <a:latin typeface="Times New Roman" panose="02020603050405020304" pitchFamily="18" charset="0"/>
                <a:cs typeface="Times New Roman" panose="02020603050405020304" pitchFamily="18" charset="0"/>
              </a:rPr>
              <a:t> Vs. Collector Of Central Excise</a:t>
            </a:r>
          </a:p>
          <a:p>
            <a:pPr marL="0" indent="0" algn="ctr">
              <a:buNone/>
            </a:pPr>
            <a:r>
              <a:rPr lang="en-IN" dirty="0">
                <a:latin typeface="Times New Roman" panose="02020603050405020304" pitchFamily="18" charset="0"/>
                <a:cs typeface="Times New Roman" panose="02020603050405020304" pitchFamily="18" charset="0"/>
              </a:rPr>
              <a:t>[(1995) 6 SCC 117 (SC)]</a:t>
            </a:r>
            <a:endParaRPr lang="en-IN" b="1" u="sng" dirty="0">
              <a:latin typeface="Times New Roman" panose="02020603050405020304" pitchFamily="18" charset="0"/>
              <a:ea typeface="Cambria Math" pitchFamily="18" charset="0"/>
              <a:cs typeface="Times New Roman" panose="02020603050405020304" pitchFamily="18" charset="0"/>
            </a:endParaRPr>
          </a:p>
          <a:p>
            <a:pPr marL="0" indent="0" algn="just" eaLnBrk="1" hangingPunct="1">
              <a:spcBef>
                <a:spcPts val="0"/>
              </a:spcBef>
              <a:buClr>
                <a:schemeClr val="tx1"/>
              </a:buClr>
              <a:buNone/>
            </a:pPr>
            <a:r>
              <a:rPr lang="en-IN" b="1" u="sng" dirty="0">
                <a:latin typeface="Times New Roman" panose="02020603050405020304" pitchFamily="18" charset="0"/>
                <a:ea typeface="Cambria Math" pitchFamily="18" charset="0"/>
                <a:cs typeface="Times New Roman" panose="02020603050405020304" pitchFamily="18" charset="0"/>
              </a:rPr>
              <a:t>Brief Facts: </a:t>
            </a:r>
          </a:p>
          <a:p>
            <a:pPr algn="just" eaLnBrk="1" hangingPunct="1">
              <a:spcBef>
                <a:spcPts val="0"/>
              </a:spcBef>
              <a:buClr>
                <a:schemeClr val="tx1"/>
              </a:buClr>
            </a:pPr>
            <a:r>
              <a:rPr lang="en-IN" dirty="0">
                <a:latin typeface="Times New Roman" panose="02020603050405020304" pitchFamily="18" charset="0"/>
                <a:ea typeface="Cambria Math" pitchFamily="18" charset="0"/>
                <a:cs typeface="Times New Roman" panose="02020603050405020304" pitchFamily="18" charset="0"/>
              </a:rPr>
              <a:t>Company was dealing in two chemicals, one exempted from excise duty another taxable </a:t>
            </a:r>
          </a:p>
          <a:p>
            <a:pPr algn="just" eaLnBrk="1" hangingPunct="1">
              <a:spcBef>
                <a:spcPts val="0"/>
              </a:spcBef>
              <a:buClr>
                <a:schemeClr val="tx1"/>
              </a:buClr>
            </a:pPr>
            <a:r>
              <a:rPr lang="en-IN" dirty="0">
                <a:latin typeface="Times New Roman" panose="02020603050405020304" pitchFamily="18" charset="0"/>
                <a:ea typeface="Cambria Math" pitchFamily="18" charset="0"/>
                <a:cs typeface="Times New Roman" panose="02020603050405020304" pitchFamily="18" charset="0"/>
              </a:rPr>
              <a:t>For taxable product, co. availed turnover linked exemption by declaring turnover of excisable goods below threshold provided, by treating exempt turnover as non-excisable</a:t>
            </a:r>
          </a:p>
          <a:p>
            <a:pPr algn="just" eaLnBrk="1" hangingPunct="1">
              <a:spcBef>
                <a:spcPts val="0"/>
              </a:spcBef>
              <a:buClr>
                <a:schemeClr val="tx1"/>
              </a:buClr>
            </a:pPr>
            <a:r>
              <a:rPr lang="en-IN" dirty="0" err="1">
                <a:latin typeface="Times New Roman" panose="02020603050405020304" pitchFamily="18" charset="0"/>
                <a:ea typeface="Cambria Math" pitchFamily="18" charset="0"/>
                <a:cs typeface="Times New Roman" panose="02020603050405020304" pitchFamily="18" charset="0"/>
              </a:rPr>
              <a:t>Deptt</a:t>
            </a:r>
            <a:r>
              <a:rPr lang="en-IN" dirty="0">
                <a:latin typeface="Times New Roman" panose="02020603050405020304" pitchFamily="18" charset="0"/>
                <a:ea typeface="Cambria Math" pitchFamily="18" charset="0"/>
                <a:cs typeface="Times New Roman" panose="02020603050405020304" pitchFamily="18" charset="0"/>
              </a:rPr>
              <a:t>. levied penalty apart from interest and tax, which was upheld by FAA &amp; Tribunal </a:t>
            </a:r>
          </a:p>
          <a:p>
            <a:pPr algn="just" eaLnBrk="1" hangingPunct="1">
              <a:spcBef>
                <a:spcPts val="0"/>
              </a:spcBef>
              <a:buClr>
                <a:schemeClr val="tx1"/>
              </a:buClr>
            </a:pPr>
            <a:r>
              <a:rPr lang="en-IN" dirty="0">
                <a:latin typeface="Times New Roman" panose="02020603050405020304" pitchFamily="18" charset="0"/>
                <a:ea typeface="Cambria Math" pitchFamily="18" charset="0"/>
                <a:cs typeface="Times New Roman" panose="02020603050405020304" pitchFamily="18" charset="0"/>
              </a:rPr>
              <a:t>Tribunal while dismissing appeal, hold that intention is irrelevant in case of mis-statement or suppression of facts </a:t>
            </a:r>
          </a:p>
          <a:p>
            <a:pPr algn="just" eaLnBrk="1" hangingPunct="1">
              <a:spcBef>
                <a:spcPts val="0"/>
              </a:spcBef>
              <a:buClr>
                <a:schemeClr val="tx1"/>
              </a:buClr>
            </a:pPr>
            <a:endParaRPr lang="en-IN" dirty="0">
              <a:latin typeface="Times New Roman" panose="02020603050405020304" pitchFamily="18" charset="0"/>
              <a:ea typeface="Cambria Math" pitchFamily="18" charset="0"/>
              <a:cs typeface="Times New Roman" panose="02020603050405020304" pitchFamily="18" charset="0"/>
            </a:endParaRPr>
          </a:p>
          <a:p>
            <a:pPr marL="0" indent="0" algn="just" eaLnBrk="1" hangingPunct="1">
              <a:spcBef>
                <a:spcPts val="0"/>
              </a:spcBef>
              <a:buClr>
                <a:schemeClr val="tx1"/>
              </a:buClr>
              <a:buNone/>
            </a:pPr>
            <a:r>
              <a:rPr lang="en-IN" b="1" u="sng" dirty="0">
                <a:latin typeface="Times New Roman" panose="02020603050405020304" pitchFamily="18" charset="0"/>
                <a:ea typeface="Cambria Math" pitchFamily="18" charset="0"/>
                <a:cs typeface="Times New Roman" panose="02020603050405020304" pitchFamily="18" charset="0"/>
              </a:rPr>
              <a:t>Supreme Court observed: </a:t>
            </a:r>
          </a:p>
          <a:p>
            <a:pPr algn="just" eaLnBrk="1" hangingPunct="1">
              <a:spcBef>
                <a:spcPts val="0"/>
              </a:spcBef>
              <a:buClr>
                <a:schemeClr val="tx1"/>
              </a:buClr>
            </a:pPr>
            <a:r>
              <a:rPr lang="en-IN" dirty="0">
                <a:latin typeface="Times New Roman" panose="02020603050405020304" pitchFamily="18" charset="0"/>
                <a:ea typeface="Cambria Math" pitchFamily="18" charset="0"/>
                <a:cs typeface="Times New Roman" panose="02020603050405020304" pitchFamily="18" charset="0"/>
              </a:rPr>
              <a:t>Department had the information, through responses received on other occasions, and gate passes</a:t>
            </a:r>
          </a:p>
          <a:p>
            <a:pPr algn="just" eaLnBrk="1" hangingPunct="1">
              <a:spcBef>
                <a:spcPts val="0"/>
              </a:spcBef>
              <a:buClr>
                <a:schemeClr val="tx1"/>
              </a:buClr>
            </a:pPr>
            <a:r>
              <a:rPr lang="en-IN" dirty="0">
                <a:latin typeface="Times New Roman" panose="02020603050405020304" pitchFamily="18" charset="0"/>
                <a:ea typeface="Cambria Math" pitchFamily="18" charset="0"/>
                <a:cs typeface="Times New Roman" panose="02020603050405020304" pitchFamily="18" charset="0"/>
              </a:rPr>
              <a:t>Term ‘Wilful’ preceded the phrase ‘mis-statement or suppression of facts’</a:t>
            </a:r>
          </a:p>
          <a:p>
            <a:pPr algn="just" eaLnBrk="1" hangingPunct="1">
              <a:spcBef>
                <a:spcPts val="0"/>
              </a:spcBef>
              <a:buClr>
                <a:schemeClr val="tx1"/>
              </a:buClr>
            </a:pPr>
            <a:r>
              <a:rPr lang="en-IN" dirty="0">
                <a:latin typeface="Times New Roman" panose="02020603050405020304" pitchFamily="18" charset="0"/>
                <a:ea typeface="Cambria Math" pitchFamily="18" charset="0"/>
                <a:cs typeface="Times New Roman" panose="02020603050405020304" pitchFamily="18" charset="0"/>
              </a:rPr>
              <a:t>Qualified by the immediately succeeding words – ‘with intent to evade payment of duty </a:t>
            </a:r>
          </a:p>
          <a:p>
            <a:pPr algn="just" eaLnBrk="1" hangingPunct="1">
              <a:spcBef>
                <a:spcPts val="0"/>
              </a:spcBef>
              <a:buClr>
                <a:schemeClr val="tx1"/>
              </a:buClr>
            </a:pPr>
            <a:r>
              <a:rPr lang="en-IN" dirty="0">
                <a:latin typeface="Times New Roman" panose="02020603050405020304" pitchFamily="18" charset="0"/>
                <a:ea typeface="Cambria Math" pitchFamily="18" charset="0"/>
                <a:cs typeface="Times New Roman" panose="02020603050405020304" pitchFamily="18" charset="0"/>
              </a:rPr>
              <a:t>On the date of declaration – two non jurisdictional HC’s treated exempt goods as non-excisable </a:t>
            </a:r>
          </a:p>
          <a:p>
            <a:pPr algn="just" eaLnBrk="1" hangingPunct="1">
              <a:spcBef>
                <a:spcPts val="0"/>
              </a:spcBef>
              <a:buClr>
                <a:schemeClr val="tx1"/>
              </a:buClr>
            </a:pPr>
            <a:r>
              <a:rPr lang="en-IN" dirty="0">
                <a:latin typeface="Times New Roman" panose="02020603050405020304" pitchFamily="18" charset="0"/>
                <a:ea typeface="Cambria Math" pitchFamily="18" charset="0"/>
                <a:cs typeface="Times New Roman" panose="02020603050405020304" pitchFamily="18" charset="0"/>
              </a:rPr>
              <a:t>HELD – Mis-statement or suppression of facts must be wilful. </a:t>
            </a:r>
          </a:p>
          <a:p>
            <a:pPr lvl="1" algn="just" eaLnBrk="1" hangingPunct="1">
              <a:spcBef>
                <a:spcPts val="0"/>
              </a:spcBef>
              <a:buClr>
                <a:schemeClr val="tx1"/>
              </a:buClr>
            </a:pPr>
            <a:endParaRPr lang="en-IN" sz="1800" dirty="0">
              <a:latin typeface="Times New Roman" panose="02020603050405020304" pitchFamily="18" charset="0"/>
              <a:ea typeface="Cambria Math" pitchFamily="18" charset="0"/>
              <a:cs typeface="Times New Roman" panose="02020603050405020304" pitchFamily="18" charset="0"/>
            </a:endParaRPr>
          </a:p>
          <a:p>
            <a:pPr lvl="1" algn="just" eaLnBrk="1" hangingPunct="1">
              <a:spcBef>
                <a:spcPts val="0"/>
              </a:spcBef>
              <a:buClr>
                <a:schemeClr val="tx1"/>
              </a:buClr>
            </a:pPr>
            <a:endParaRPr lang="en-IN" sz="1800" dirty="0">
              <a:latin typeface="Times New Roman" panose="02020603050405020304" pitchFamily="18" charset="0"/>
              <a:ea typeface="Cambria Math" pitchFamily="18" charset="0"/>
              <a:cs typeface="Times New Roman" panose="02020603050405020304" pitchFamily="18" charset="0"/>
            </a:endParaRPr>
          </a:p>
          <a:p>
            <a:pPr lvl="1" algn="just" eaLnBrk="1" hangingPunct="1">
              <a:spcBef>
                <a:spcPts val="0"/>
              </a:spcBef>
              <a:buClr>
                <a:schemeClr val="tx1"/>
              </a:buClr>
            </a:pPr>
            <a:endParaRPr lang="en-IN" sz="1800" dirty="0">
              <a:latin typeface="Times New Roman" panose="02020603050405020304" pitchFamily="18" charset="0"/>
              <a:ea typeface="Cambria Math" pitchFamily="18" charset="0"/>
              <a:cs typeface="Times New Roman" panose="02020603050405020304" pitchFamily="18" charset="0"/>
            </a:endParaRPr>
          </a:p>
          <a:p>
            <a:pPr lvl="1" algn="just" eaLnBrk="1" hangingPunct="1">
              <a:spcBef>
                <a:spcPts val="0"/>
              </a:spcBef>
              <a:buClr>
                <a:schemeClr val="tx1"/>
              </a:buClr>
            </a:pPr>
            <a:endParaRPr lang="en-IN" sz="1800" dirty="0">
              <a:latin typeface="Times New Roman" panose="02020603050405020304" pitchFamily="18" charset="0"/>
              <a:ea typeface="Cambria Math" pitchFamily="18" charset="0"/>
              <a:cs typeface="Times New Roman" panose="02020603050405020304" pitchFamily="18" charset="0"/>
            </a:endParaRPr>
          </a:p>
          <a:p>
            <a:pPr lvl="1" algn="just" eaLnBrk="1" hangingPunct="1">
              <a:spcBef>
                <a:spcPts val="0"/>
              </a:spcBef>
              <a:buClr>
                <a:schemeClr val="tx1"/>
              </a:buClr>
            </a:pPr>
            <a:endParaRPr lang="en-IN" sz="1800" dirty="0">
              <a:latin typeface="Times New Roman" panose="02020603050405020304" pitchFamily="18" charset="0"/>
              <a:ea typeface="Cambria Math" pitchFamily="18" charset="0"/>
              <a:cs typeface="Times New Roman" panose="02020603050405020304" pitchFamily="18" charset="0"/>
            </a:endParaRPr>
          </a:p>
          <a:p>
            <a:pPr algn="just" eaLnBrk="1" hangingPunct="1">
              <a:spcBef>
                <a:spcPts val="0"/>
              </a:spcBef>
              <a:buClr>
                <a:schemeClr val="tx1"/>
              </a:buClr>
            </a:pPr>
            <a:endParaRPr lang="en-IN" dirty="0">
              <a:latin typeface="Times New Roman" panose="02020603050405020304" pitchFamily="18" charset="0"/>
              <a:ea typeface="Cambria Math" pitchFamily="18" charset="0"/>
              <a:cs typeface="Times New Roman" panose="02020603050405020304" pitchFamily="18" charset="0"/>
            </a:endParaRPr>
          </a:p>
        </p:txBody>
      </p:sp>
    </p:spTree>
    <p:extLst>
      <p:ext uri="{BB962C8B-B14F-4D97-AF65-F5344CB8AC3E}">
        <p14:creationId xmlns:p14="http://schemas.microsoft.com/office/powerpoint/2010/main" val="4175130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18</a:t>
            </a:fld>
            <a:endParaRPr lang="en-US" dirty="0"/>
          </a:p>
        </p:txBody>
      </p:sp>
      <p:sp>
        <p:nvSpPr>
          <p:cNvPr id="9" name="Date Placeholder 8"/>
          <p:cNvSpPr>
            <a:spLocks noGrp="1"/>
          </p:cNvSpPr>
          <p:nvPr>
            <p:ph type="dt" sz="half" idx="10"/>
          </p:nvPr>
        </p:nvSpPr>
        <p:spPr/>
        <p:txBody>
          <a:bodyPr/>
          <a:lstStyle/>
          <a:p>
            <a:fld id="{467FAD24-FC36-B44B-B837-B1CA87A5DE38}" type="datetime1">
              <a:rPr lang="en-IN" smtClean="0"/>
              <a:t>18/12/22</a:t>
            </a:fld>
            <a:endParaRPr lang="en-US" dirty="0"/>
          </a:p>
        </p:txBody>
      </p:sp>
      <p:sp>
        <p:nvSpPr>
          <p:cNvPr id="2" name="Footer Placeholder 1"/>
          <p:cNvSpPr>
            <a:spLocks noGrp="1"/>
          </p:cNvSpPr>
          <p:nvPr>
            <p:ph type="ftr" sz="quarter" idx="11"/>
          </p:nvPr>
        </p:nvSpPr>
        <p:spPr/>
        <p:txBody>
          <a:bodyPr/>
          <a:lstStyle/>
          <a:p>
            <a:r>
              <a:rPr lang="en-US"/>
              <a:t>@Jatin_Harjai</a:t>
            </a:r>
            <a:endParaRPr lang="en-US" dirty="0"/>
          </a:p>
        </p:txBody>
      </p:sp>
      <p:sp>
        <p:nvSpPr>
          <p:cNvPr id="11" name="TextBox 10">
            <a:extLst>
              <a:ext uri="{FF2B5EF4-FFF2-40B4-BE49-F238E27FC236}">
                <a16:creationId xmlns:a16="http://schemas.microsoft.com/office/drawing/2014/main" id="{83D95B99-3A6F-5142-A08D-E45BAEB1BE80}"/>
              </a:ext>
            </a:extLst>
          </p:cNvPr>
          <p:cNvSpPr txBox="1"/>
          <p:nvPr/>
        </p:nvSpPr>
        <p:spPr>
          <a:xfrm>
            <a:off x="-15875" y="-20678"/>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Suppression : Jurisprudence (</a:t>
            </a:r>
            <a:r>
              <a:rPr lang="en-US" sz="2800" dirty="0" err="1"/>
              <a:t>Cont</a:t>
            </a:r>
            <a:r>
              <a:rPr lang="en-US" sz="2800" dirty="0"/>
              <a:t>…) </a:t>
            </a:r>
          </a:p>
        </p:txBody>
      </p:sp>
      <p:sp>
        <p:nvSpPr>
          <p:cNvPr id="7" name="Content Placeholder 2">
            <a:extLst>
              <a:ext uri="{FF2B5EF4-FFF2-40B4-BE49-F238E27FC236}">
                <a16:creationId xmlns:a16="http://schemas.microsoft.com/office/drawing/2014/main" id="{5670D752-808C-4947-CEF2-8DB155499651}"/>
              </a:ext>
            </a:extLst>
          </p:cNvPr>
          <p:cNvSpPr txBox="1">
            <a:spLocks/>
          </p:cNvSpPr>
          <p:nvPr/>
        </p:nvSpPr>
        <p:spPr bwMode="auto">
          <a:xfrm>
            <a:off x="220995" y="684043"/>
            <a:ext cx="8682373" cy="550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0" indent="0" algn="just" defTabSz="914400" eaLnBrk="1" fontAlgn="auto" hangingPunct="1">
              <a:lnSpc>
                <a:spcPct val="150000"/>
              </a:lnSpc>
              <a:spcBef>
                <a:spcPts val="0"/>
              </a:spcBef>
              <a:spcAft>
                <a:spcPts val="0"/>
              </a:spcAft>
              <a:buClrTx/>
              <a:buSzTx/>
              <a:buNone/>
              <a:defRPr/>
            </a:pPr>
            <a:r>
              <a:rPr lang="en-US" b="1" dirty="0">
                <a:solidFill>
                  <a:schemeClr val="tx1"/>
                </a:solidFill>
                <a:latin typeface="Times New Roman" panose="02020603050405020304" pitchFamily="18" charset="0"/>
                <a:cs typeface="Times New Roman" panose="02020603050405020304" pitchFamily="18" charset="0"/>
              </a:rPr>
              <a:t>Continental Foundation Joint Venture </a:t>
            </a:r>
            <a:r>
              <a:rPr lang="en-US" dirty="0">
                <a:solidFill>
                  <a:schemeClr val="tx1"/>
                </a:solidFill>
                <a:latin typeface="Times New Roman" panose="02020603050405020304" pitchFamily="18" charset="0"/>
                <a:cs typeface="Times New Roman" panose="02020603050405020304" pitchFamily="18" charset="0"/>
              </a:rPr>
              <a:t>Vs. Comm. of Central Excise </a:t>
            </a:r>
          </a:p>
          <a:p>
            <a:pPr marL="0" indent="0" algn="just" defTabSz="914400" eaLnBrk="1" fontAlgn="auto" hangingPunct="1">
              <a:lnSpc>
                <a:spcPct val="150000"/>
              </a:lnSpc>
              <a:spcBef>
                <a:spcPts val="0"/>
              </a:spcBef>
              <a:spcAft>
                <a:spcPts val="0"/>
              </a:spcAft>
              <a:buClrTx/>
              <a:buSzTx/>
              <a:buNone/>
              <a:defRPr/>
            </a:pPr>
            <a:r>
              <a:rPr lang="en-IN" b="1" dirty="0">
                <a:solidFill>
                  <a:schemeClr val="tx1"/>
                </a:solidFill>
                <a:latin typeface="Times New Roman" panose="02020603050405020304" pitchFamily="18" charset="0"/>
                <a:cs typeface="Times New Roman" panose="02020603050405020304" pitchFamily="18" charset="0"/>
              </a:rPr>
              <a:t>[2007 (10) SCC 337 (SC)]</a:t>
            </a:r>
            <a:endParaRPr lang="en-US" dirty="0">
              <a:solidFill>
                <a:schemeClr val="tx1"/>
              </a:solidFill>
              <a:latin typeface="Times New Roman" panose="02020603050405020304" pitchFamily="18" charset="0"/>
              <a:cs typeface="Times New Roman" panose="02020603050405020304" pitchFamily="18" charset="0"/>
            </a:endParaRPr>
          </a:p>
          <a:p>
            <a:pPr marL="0" indent="0" algn="just" defTabSz="914400" eaLnBrk="1" fontAlgn="auto" hangingPunct="1">
              <a:lnSpc>
                <a:spcPct val="150000"/>
              </a:lnSpc>
              <a:spcBef>
                <a:spcPts val="0"/>
              </a:spcBef>
              <a:spcAft>
                <a:spcPts val="0"/>
              </a:spcAft>
              <a:buClrTx/>
              <a:buSzTx/>
              <a:buNone/>
              <a:defRPr/>
            </a:pPr>
            <a:endParaRPr lang="en-US" dirty="0">
              <a:solidFill>
                <a:schemeClr val="tx1"/>
              </a:solidFill>
              <a:latin typeface="Times New Roman" panose="02020603050405020304" pitchFamily="18" charset="0"/>
              <a:cs typeface="Times New Roman" panose="02020603050405020304" pitchFamily="18" charset="0"/>
            </a:endParaRPr>
          </a:p>
          <a:p>
            <a:pPr marL="0" indent="0" algn="just" defTabSz="914400" eaLnBrk="1" fontAlgn="auto" hangingPunct="1">
              <a:lnSpc>
                <a:spcPct val="150000"/>
              </a:lnSpc>
              <a:spcBef>
                <a:spcPts val="0"/>
              </a:spcBef>
              <a:spcAft>
                <a:spcPts val="0"/>
              </a:spcAft>
              <a:buClrTx/>
              <a:buSzTx/>
              <a:buNone/>
              <a:defRPr/>
            </a:pPr>
            <a:r>
              <a:rPr lang="en-IN" dirty="0">
                <a:latin typeface="Times New Roman" panose="02020603050405020304" pitchFamily="18" charset="0"/>
                <a:cs typeface="Times New Roman" panose="02020603050405020304" pitchFamily="18" charset="0"/>
              </a:rPr>
              <a:t>As far as </a:t>
            </a:r>
            <a:r>
              <a:rPr lang="en-IN" u="sng" dirty="0">
                <a:latin typeface="Times New Roman" panose="02020603050405020304" pitchFamily="18" charset="0"/>
                <a:cs typeface="Times New Roman" panose="02020603050405020304" pitchFamily="18" charset="0"/>
              </a:rPr>
              <a:t>fraud</a:t>
            </a:r>
            <a:r>
              <a:rPr lang="en-IN" dirty="0">
                <a:latin typeface="Times New Roman" panose="02020603050405020304" pitchFamily="18" charset="0"/>
                <a:cs typeface="Times New Roman" panose="02020603050405020304" pitchFamily="18" charset="0"/>
              </a:rPr>
              <a:t> and collusion are concerned, it is evident that the </a:t>
            </a:r>
            <a:r>
              <a:rPr lang="en-IN" u="sng" dirty="0">
                <a:latin typeface="Times New Roman" panose="02020603050405020304" pitchFamily="18" charset="0"/>
                <a:cs typeface="Times New Roman" panose="02020603050405020304" pitchFamily="18" charset="0"/>
              </a:rPr>
              <a:t>intent to evade duty is built</a:t>
            </a:r>
            <a:r>
              <a:rPr lang="en-IN" dirty="0">
                <a:latin typeface="Times New Roman" panose="02020603050405020304" pitchFamily="18" charset="0"/>
                <a:cs typeface="Times New Roman" panose="02020603050405020304" pitchFamily="18" charset="0"/>
              </a:rPr>
              <a:t> into these very words. </a:t>
            </a:r>
            <a:r>
              <a:rPr lang="en-IN" u="sng" dirty="0">
                <a:latin typeface="Times New Roman" panose="02020603050405020304" pitchFamily="18" charset="0"/>
                <a:cs typeface="Times New Roman" panose="02020603050405020304" pitchFamily="18" charset="0"/>
              </a:rPr>
              <a:t>So far as misstatement or suppression of facts are concerned, they are clearly qualified by the word “wilful”,</a:t>
            </a:r>
            <a:r>
              <a:rPr lang="en-IN" dirty="0">
                <a:latin typeface="Times New Roman" panose="02020603050405020304" pitchFamily="18" charset="0"/>
                <a:cs typeface="Times New Roman" panose="02020603050405020304" pitchFamily="18" charset="0"/>
              </a:rPr>
              <a:t> preceding the words “misstatement or suppression of facts” which means with intent to evade duty. The next set of words “contravention of any of the provisions of this Act or Rules” are again qualified by the immediately following words “with intent to evade payment of duty”. Therefore, there cannot be suppression or misstatement of fact, which is not wilful and yet constitute a permissible ground for the purpose of the proviso to Section 11-A. Misstatement of fact must be wilful.</a:t>
            </a:r>
            <a:endParaRPr lang="en-US"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1006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19</a:t>
            </a:fld>
            <a:endParaRPr lang="en-US" dirty="0"/>
          </a:p>
        </p:txBody>
      </p:sp>
      <p:sp>
        <p:nvSpPr>
          <p:cNvPr id="9" name="Date Placeholder 8"/>
          <p:cNvSpPr>
            <a:spLocks noGrp="1"/>
          </p:cNvSpPr>
          <p:nvPr>
            <p:ph type="dt" sz="half" idx="10"/>
          </p:nvPr>
        </p:nvSpPr>
        <p:spPr/>
        <p:txBody>
          <a:bodyPr/>
          <a:lstStyle/>
          <a:p>
            <a:fld id="{467FAD24-FC36-B44B-B837-B1CA87A5DE38}" type="datetime1">
              <a:rPr lang="en-IN" smtClean="0"/>
              <a:t>18/12/22</a:t>
            </a:fld>
            <a:endParaRPr lang="en-US" dirty="0"/>
          </a:p>
        </p:txBody>
      </p:sp>
      <p:sp>
        <p:nvSpPr>
          <p:cNvPr id="2" name="Footer Placeholder 1"/>
          <p:cNvSpPr>
            <a:spLocks noGrp="1"/>
          </p:cNvSpPr>
          <p:nvPr>
            <p:ph type="ftr" sz="quarter" idx="11"/>
          </p:nvPr>
        </p:nvSpPr>
        <p:spPr/>
        <p:txBody>
          <a:bodyPr/>
          <a:lstStyle/>
          <a:p>
            <a:r>
              <a:rPr lang="en-US"/>
              <a:t>@Jatin_Harjai</a:t>
            </a:r>
            <a:endParaRPr lang="en-US" dirty="0"/>
          </a:p>
        </p:txBody>
      </p:sp>
      <p:sp>
        <p:nvSpPr>
          <p:cNvPr id="11" name="TextBox 10">
            <a:extLst>
              <a:ext uri="{FF2B5EF4-FFF2-40B4-BE49-F238E27FC236}">
                <a16:creationId xmlns:a16="http://schemas.microsoft.com/office/drawing/2014/main" id="{83D95B99-3A6F-5142-A08D-E45BAEB1BE80}"/>
              </a:ext>
            </a:extLst>
          </p:cNvPr>
          <p:cNvSpPr txBox="1"/>
          <p:nvPr/>
        </p:nvSpPr>
        <p:spPr>
          <a:xfrm>
            <a:off x="-15875" y="-20678"/>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Adjudication Vs. Assessment</a:t>
            </a:r>
          </a:p>
        </p:txBody>
      </p:sp>
      <p:sp>
        <p:nvSpPr>
          <p:cNvPr id="7" name="Rectangle 6">
            <a:extLst>
              <a:ext uri="{FF2B5EF4-FFF2-40B4-BE49-F238E27FC236}">
                <a16:creationId xmlns:a16="http://schemas.microsoft.com/office/drawing/2014/main" id="{1810B95C-E3F8-D28F-A6D7-5F3751E3FF61}"/>
              </a:ext>
            </a:extLst>
          </p:cNvPr>
          <p:cNvSpPr/>
          <p:nvPr/>
        </p:nvSpPr>
        <p:spPr>
          <a:xfrm>
            <a:off x="182074" y="533267"/>
            <a:ext cx="8739504" cy="5493812"/>
          </a:xfrm>
          <a:prstGeom prst="rect">
            <a:avLst/>
          </a:prstGeom>
        </p:spPr>
        <p:txBody>
          <a:bodyPr wrap="square">
            <a:spAutoFit/>
          </a:bodyPr>
          <a:lstStyle/>
          <a:p>
            <a:pPr algn="just">
              <a:lnSpc>
                <a:spcPct val="150000"/>
              </a:lnSpc>
            </a:pPr>
            <a:r>
              <a:rPr lang="en-IN" b="1" u="sng" dirty="0">
                <a:latin typeface="Times New Roman" panose="02020603050405020304" pitchFamily="18" charset="0"/>
                <a:cs typeface="Times New Roman" panose="02020603050405020304" pitchFamily="18" charset="0"/>
              </a:rPr>
              <a:t>Assessment</a:t>
            </a:r>
          </a:p>
          <a:p>
            <a:pPr algn="just"/>
            <a:r>
              <a:rPr lang="en-IN" dirty="0">
                <a:latin typeface="Times New Roman" panose="02020603050405020304" pitchFamily="18" charset="0"/>
                <a:cs typeface="Times New Roman" panose="02020603050405020304" pitchFamily="18" charset="0"/>
              </a:rPr>
              <a:t>Sec. 2(11) “assessment” means determination of tax liability under this Act and includes self-assessment, re-assessment, provisional assessment, summary assessment and best judgment assessment; </a:t>
            </a:r>
          </a:p>
          <a:p>
            <a:pPr algn="just">
              <a:lnSpc>
                <a:spcPct val="150000"/>
              </a:lnSpc>
            </a:pPr>
            <a:endParaRPr lang="en-IN" b="1" u="sng" dirty="0">
              <a:latin typeface="Times New Roman" panose="02020603050405020304" pitchFamily="18" charset="0"/>
              <a:cs typeface="Times New Roman" panose="02020603050405020304" pitchFamily="18" charset="0"/>
            </a:endParaRPr>
          </a:p>
          <a:p>
            <a:pPr algn="just">
              <a:lnSpc>
                <a:spcPct val="150000"/>
              </a:lnSpc>
            </a:pPr>
            <a:r>
              <a:rPr lang="en-IN" b="1" u="sng" dirty="0">
                <a:latin typeface="Times New Roman" panose="02020603050405020304" pitchFamily="18" charset="0"/>
                <a:cs typeface="Times New Roman" panose="02020603050405020304" pitchFamily="18" charset="0"/>
              </a:rPr>
              <a:t>Adjudication:</a:t>
            </a:r>
          </a:p>
          <a:p>
            <a:pPr marL="285750" indent="-285750"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The act of giving a judgment or of deciding a legal problem </a:t>
            </a:r>
          </a:p>
          <a:p>
            <a:pPr marL="742950" lvl="1" indent="-285750" algn="just">
              <a:buFont typeface="Arial" panose="020B0604020202020204" pitchFamily="34" charset="0"/>
              <a:buChar char="•"/>
            </a:pPr>
            <a:r>
              <a:rPr lang="en-IN" dirty="0" err="1">
                <a:latin typeface="Times New Roman" panose="02020603050405020304" pitchFamily="18" charset="0"/>
                <a:cs typeface="Times New Roman" panose="02020603050405020304" pitchFamily="18" charset="0"/>
              </a:rPr>
              <a:t>Bloomsburry</a:t>
            </a:r>
            <a:r>
              <a:rPr lang="en-IN" dirty="0">
                <a:latin typeface="Times New Roman" panose="02020603050405020304" pitchFamily="18" charset="0"/>
                <a:cs typeface="Times New Roman" panose="02020603050405020304" pitchFamily="18" charset="0"/>
              </a:rPr>
              <a:t> Legal</a:t>
            </a:r>
          </a:p>
          <a:p>
            <a:pPr lvl="1" algn="just"/>
            <a:r>
              <a:rPr lang="en-IN"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The giving or pronouncing a judgment or decree in a cause; </a:t>
            </a:r>
          </a:p>
          <a:p>
            <a:pPr marL="742950" lvl="1" indent="-285750"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Black’s law Legal </a:t>
            </a:r>
          </a:p>
          <a:p>
            <a:pPr marL="285750" indent="-285750" algn="just">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To judge; to formally issue a final judgment in a court proceeding. Synonymous with adjudge.</a:t>
            </a:r>
          </a:p>
          <a:p>
            <a:pPr marL="742950" lvl="1" indent="-285750"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Sphinx Legal</a:t>
            </a:r>
          </a:p>
          <a:p>
            <a:pPr marL="285750" indent="-285750" algn="just">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The formal judgment or decision of a court or tribunal</a:t>
            </a:r>
          </a:p>
          <a:p>
            <a:pPr marL="742950" lvl="1" indent="-285750"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Oxford Law</a:t>
            </a:r>
          </a:p>
        </p:txBody>
      </p:sp>
    </p:spTree>
    <p:extLst>
      <p:ext uri="{BB962C8B-B14F-4D97-AF65-F5344CB8AC3E}">
        <p14:creationId xmlns:p14="http://schemas.microsoft.com/office/powerpoint/2010/main" val="233858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2</a:t>
            </a:fld>
            <a:endParaRPr lang="en-US" dirty="0"/>
          </a:p>
        </p:txBody>
      </p:sp>
      <p:sp>
        <p:nvSpPr>
          <p:cNvPr id="4" name="Slide Number Placeholder 3"/>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smtClean="0">
                <a:latin typeface="Bookman Old Style" pitchFamily="18" charset="0"/>
              </a:rPr>
              <a:pPr/>
              <a:t>2</a:t>
            </a:fld>
            <a:endParaRPr lang="en-US">
              <a:latin typeface="Bookman Old Style" pitchFamily="18" charset="0"/>
            </a:endParaRPr>
          </a:p>
        </p:txBody>
      </p:sp>
      <p:sp>
        <p:nvSpPr>
          <p:cNvPr id="9" name="Date Placeholder 8"/>
          <p:cNvSpPr>
            <a:spLocks noGrp="1"/>
          </p:cNvSpPr>
          <p:nvPr>
            <p:ph type="dt" sz="half" idx="10"/>
          </p:nvPr>
        </p:nvSpPr>
        <p:spPr/>
        <p:txBody>
          <a:bodyPr/>
          <a:lstStyle/>
          <a:p>
            <a:fld id="{2263319F-4AF5-6840-9C32-9BCCEF06AA99}" type="datetime1">
              <a:rPr lang="en-IN" smtClean="0"/>
              <a:t>17/12/22</a:t>
            </a:fld>
            <a:endParaRPr lang="en-US" dirty="0"/>
          </a:p>
        </p:txBody>
      </p:sp>
      <p:sp>
        <p:nvSpPr>
          <p:cNvPr id="2" name="Footer Placeholder 1"/>
          <p:cNvSpPr>
            <a:spLocks noGrp="1"/>
          </p:cNvSpPr>
          <p:nvPr>
            <p:ph type="ftr" sz="quarter" idx="11"/>
          </p:nvPr>
        </p:nvSpPr>
        <p:spPr/>
        <p:txBody>
          <a:bodyPr/>
          <a:lstStyle/>
          <a:p>
            <a:r>
              <a:rPr lang="en-US"/>
              <a:t>@Jatin_Harjai                                                                          JHA Legal</a:t>
            </a:r>
            <a:endParaRPr lang="en-US" dirty="0"/>
          </a:p>
        </p:txBody>
      </p:sp>
      <p:sp>
        <p:nvSpPr>
          <p:cNvPr id="8" name="TextBox 7">
            <a:extLst>
              <a:ext uri="{FF2B5EF4-FFF2-40B4-BE49-F238E27FC236}">
                <a16:creationId xmlns:a16="http://schemas.microsoft.com/office/drawing/2014/main" id="{D2801543-33A5-0D42-ACC9-C8982EAC000A}"/>
              </a:ext>
            </a:extLst>
          </p:cNvPr>
          <p:cNvSpPr txBox="1"/>
          <p:nvPr/>
        </p:nvSpPr>
        <p:spPr>
          <a:xfrm>
            <a:off x="0" y="-13275"/>
            <a:ext cx="91440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t>Agenda</a:t>
            </a:r>
          </a:p>
        </p:txBody>
      </p:sp>
      <p:sp>
        <p:nvSpPr>
          <p:cNvPr id="34" name="Rectangle 33">
            <a:extLst>
              <a:ext uri="{FF2B5EF4-FFF2-40B4-BE49-F238E27FC236}">
                <a16:creationId xmlns:a16="http://schemas.microsoft.com/office/drawing/2014/main" id="{9BDC09F8-7766-F548-83D9-1BFCCDBDA8A3}"/>
              </a:ext>
            </a:extLst>
          </p:cNvPr>
          <p:cNvSpPr/>
          <p:nvPr/>
        </p:nvSpPr>
        <p:spPr>
          <a:xfrm>
            <a:off x="5666476" y="2474592"/>
            <a:ext cx="1293586" cy="2939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Action Button: End 5">
            <a:hlinkClick r:id="" action="ppaction://hlinkshowjump?jump=lastslide" highlightClick="1"/>
            <a:extLst>
              <a:ext uri="{FF2B5EF4-FFF2-40B4-BE49-F238E27FC236}">
                <a16:creationId xmlns:a16="http://schemas.microsoft.com/office/drawing/2014/main" id="{4C5FA0E4-5D1A-DB44-A325-27A2002491C9}"/>
              </a:ext>
            </a:extLst>
          </p:cNvPr>
          <p:cNvSpPr/>
          <p:nvPr/>
        </p:nvSpPr>
        <p:spPr>
          <a:xfrm>
            <a:off x="8757138" y="6107723"/>
            <a:ext cx="304800" cy="253888"/>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a:extLst>
              <a:ext uri="{FF2B5EF4-FFF2-40B4-BE49-F238E27FC236}">
                <a16:creationId xmlns:a16="http://schemas.microsoft.com/office/drawing/2014/main" id="{E49B66BD-B946-8A9D-08A9-5C8A08275FE8}"/>
              </a:ext>
            </a:extLst>
          </p:cNvPr>
          <p:cNvGraphicFramePr/>
          <p:nvPr>
            <p:extLst>
              <p:ext uri="{D42A27DB-BD31-4B8C-83A1-F6EECF244321}">
                <p14:modId xmlns:p14="http://schemas.microsoft.com/office/powerpoint/2010/main" val="56974017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5700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20</a:t>
            </a:fld>
            <a:endParaRPr lang="en-US" dirty="0"/>
          </a:p>
        </p:txBody>
      </p:sp>
      <p:sp>
        <p:nvSpPr>
          <p:cNvPr id="9" name="Date Placeholder 8"/>
          <p:cNvSpPr>
            <a:spLocks noGrp="1"/>
          </p:cNvSpPr>
          <p:nvPr>
            <p:ph type="dt" sz="half" idx="10"/>
          </p:nvPr>
        </p:nvSpPr>
        <p:spPr/>
        <p:txBody>
          <a:bodyPr/>
          <a:lstStyle/>
          <a:p>
            <a:fld id="{0AFDCD07-D5EE-4D4F-96CC-23859F131D8E}" type="datetime1">
              <a:rPr lang="en-IN" smtClean="0"/>
              <a:t>18/12/22</a:t>
            </a:fld>
            <a:endParaRPr lang="en-US" dirty="0"/>
          </a:p>
        </p:txBody>
      </p:sp>
      <p:sp>
        <p:nvSpPr>
          <p:cNvPr id="2" name="Footer Placeholder 1"/>
          <p:cNvSpPr>
            <a:spLocks noGrp="1"/>
          </p:cNvSpPr>
          <p:nvPr>
            <p:ph type="ftr" sz="quarter" idx="11"/>
          </p:nvPr>
        </p:nvSpPr>
        <p:spPr/>
        <p:txBody>
          <a:bodyPr/>
          <a:lstStyle/>
          <a:p>
            <a:r>
              <a:rPr lang="en-US"/>
              <a:t>@Jatin_Harjai</a:t>
            </a:r>
            <a:endParaRPr lang="en-US" dirty="0"/>
          </a:p>
        </p:txBody>
      </p:sp>
      <p:sp>
        <p:nvSpPr>
          <p:cNvPr id="11" name="TextBox 10">
            <a:extLst>
              <a:ext uri="{FF2B5EF4-FFF2-40B4-BE49-F238E27FC236}">
                <a16:creationId xmlns:a16="http://schemas.microsoft.com/office/drawing/2014/main" id="{83D95B99-3A6F-5142-A08D-E45BAEB1BE80}"/>
              </a:ext>
            </a:extLst>
          </p:cNvPr>
          <p:cNvSpPr txBox="1"/>
          <p:nvPr/>
        </p:nvSpPr>
        <p:spPr>
          <a:xfrm>
            <a:off x="-15875" y="-20678"/>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Adjudication Vs. Assessment</a:t>
            </a:r>
          </a:p>
        </p:txBody>
      </p:sp>
      <p:sp>
        <p:nvSpPr>
          <p:cNvPr id="7" name="Rectangle 6">
            <a:extLst>
              <a:ext uri="{FF2B5EF4-FFF2-40B4-BE49-F238E27FC236}">
                <a16:creationId xmlns:a16="http://schemas.microsoft.com/office/drawing/2014/main" id="{1810B95C-E3F8-D28F-A6D7-5F3751E3FF61}"/>
              </a:ext>
            </a:extLst>
          </p:cNvPr>
          <p:cNvSpPr/>
          <p:nvPr/>
        </p:nvSpPr>
        <p:spPr>
          <a:xfrm>
            <a:off x="182074" y="578987"/>
            <a:ext cx="8739504" cy="4619854"/>
          </a:xfrm>
          <a:prstGeom prst="rect">
            <a:avLst/>
          </a:prstGeom>
        </p:spPr>
        <p:txBody>
          <a:bodyPr wrap="square">
            <a:spAutoFit/>
          </a:bodyPr>
          <a:lstStyle/>
          <a:p>
            <a:pPr algn="just">
              <a:lnSpc>
                <a:spcPct val="150000"/>
              </a:lnSpc>
            </a:pPr>
            <a:r>
              <a:rPr lang="en-IN" b="1" u="sng" dirty="0">
                <a:latin typeface="Times New Roman" panose="02020603050405020304" pitchFamily="18" charset="0"/>
                <a:cs typeface="Times New Roman" panose="02020603050405020304" pitchFamily="18" charset="0"/>
              </a:rPr>
              <a:t>Sec, 73/ 74:</a:t>
            </a:r>
          </a:p>
          <a:p>
            <a:pPr algn="just">
              <a:lnSpc>
                <a:spcPct val="150000"/>
              </a:lnSpc>
            </a:pPr>
            <a:r>
              <a:rPr lang="en-IN" dirty="0">
                <a:latin typeface="Times New Roman" panose="02020603050405020304" pitchFamily="18" charset="0"/>
                <a:cs typeface="Times New Roman" panose="02020603050405020304" pitchFamily="18" charset="0"/>
              </a:rPr>
              <a:t>(9) The proper officer shall, after considering the representation, if any, made by the person chargeable with tax, </a:t>
            </a:r>
            <a:r>
              <a:rPr lang="en-IN" b="1" u="sng" dirty="0">
                <a:latin typeface="Times New Roman" panose="02020603050405020304" pitchFamily="18" charset="0"/>
                <a:cs typeface="Times New Roman" panose="02020603050405020304" pitchFamily="18" charset="0"/>
              </a:rPr>
              <a:t>determine</a:t>
            </a:r>
            <a:r>
              <a:rPr lang="en-IN" dirty="0">
                <a:latin typeface="Times New Roman" panose="02020603050405020304" pitchFamily="18" charset="0"/>
                <a:cs typeface="Times New Roman" panose="02020603050405020304" pitchFamily="18" charset="0"/>
              </a:rPr>
              <a:t> the amount of tax, interest and penalty due from such person and issue an order. </a:t>
            </a:r>
          </a:p>
          <a:p>
            <a:pPr algn="just">
              <a:lnSpc>
                <a:spcPct val="150000"/>
              </a:lnSpc>
            </a:pPr>
            <a:endParaRPr lang="en-IN" dirty="0">
              <a:latin typeface="Times New Roman" panose="02020603050405020304" pitchFamily="18" charset="0"/>
              <a:cs typeface="Times New Roman" panose="02020603050405020304" pitchFamily="18" charset="0"/>
            </a:endParaRPr>
          </a:p>
          <a:p>
            <a:pPr algn="just">
              <a:lnSpc>
                <a:spcPct val="150000"/>
              </a:lnSpc>
            </a:pPr>
            <a:endParaRPr lang="en-IN" dirty="0">
              <a:latin typeface="Times New Roman" panose="02020603050405020304" pitchFamily="18" charset="0"/>
              <a:cs typeface="Times New Roman" panose="02020603050405020304" pitchFamily="18" charset="0"/>
            </a:endParaRPr>
          </a:p>
          <a:p>
            <a:pPr algn="just">
              <a:lnSpc>
                <a:spcPct val="150000"/>
              </a:lnSpc>
            </a:pPr>
            <a:r>
              <a:rPr lang="en-IN" b="1" u="sng" dirty="0">
                <a:latin typeface="Times New Roman" panose="02020603050405020304" pitchFamily="18" charset="0"/>
                <a:cs typeface="Times New Roman" panose="02020603050405020304" pitchFamily="18" charset="0"/>
              </a:rPr>
              <a:t>Sec, 75:</a:t>
            </a:r>
          </a:p>
          <a:p>
            <a:pPr algn="just">
              <a:lnSpc>
                <a:spcPct val="150000"/>
              </a:lnSpc>
            </a:pPr>
            <a:r>
              <a:rPr lang="en-IN" dirty="0">
                <a:latin typeface="Times New Roman" panose="02020603050405020304" pitchFamily="18" charset="0"/>
                <a:cs typeface="Times New Roman" panose="02020603050405020304" pitchFamily="18" charset="0"/>
              </a:rPr>
              <a:t>(</a:t>
            </a:r>
            <a:r>
              <a:rPr lang="en-IN" i="1" dirty="0">
                <a:latin typeface="Times New Roman" panose="02020603050405020304" pitchFamily="18" charset="0"/>
                <a:cs typeface="Times New Roman" panose="02020603050405020304" pitchFamily="18" charset="0"/>
              </a:rPr>
              <a:t>10</a:t>
            </a:r>
            <a:r>
              <a:rPr lang="en-IN" dirty="0">
                <a:latin typeface="Times New Roman" panose="02020603050405020304" pitchFamily="18" charset="0"/>
                <a:cs typeface="Times New Roman" panose="02020603050405020304" pitchFamily="18" charset="0"/>
              </a:rPr>
              <a:t>) The adjudication proceedings shall be deemed to be concluded, if the order is not issued within three years as provided for in sub-section (</a:t>
            </a:r>
            <a:r>
              <a:rPr lang="en-IN" i="1" dirty="0">
                <a:latin typeface="Times New Roman" panose="02020603050405020304" pitchFamily="18" charset="0"/>
                <a:cs typeface="Times New Roman" panose="02020603050405020304" pitchFamily="18" charset="0"/>
              </a:rPr>
              <a:t>10</a:t>
            </a:r>
            <a:r>
              <a:rPr lang="en-IN" dirty="0">
                <a:latin typeface="Times New Roman" panose="02020603050405020304" pitchFamily="18" charset="0"/>
                <a:cs typeface="Times New Roman" panose="02020603050405020304" pitchFamily="18" charset="0"/>
              </a:rPr>
              <a:t>) of section 73 or within five years as provided for in sub-section (</a:t>
            </a:r>
            <a:r>
              <a:rPr lang="en-IN" i="1" dirty="0">
                <a:latin typeface="Times New Roman" panose="02020603050405020304" pitchFamily="18" charset="0"/>
                <a:cs typeface="Times New Roman" panose="02020603050405020304" pitchFamily="18" charset="0"/>
              </a:rPr>
              <a:t>10</a:t>
            </a:r>
            <a:r>
              <a:rPr lang="en-IN" dirty="0">
                <a:latin typeface="Times New Roman" panose="02020603050405020304" pitchFamily="18" charset="0"/>
                <a:cs typeface="Times New Roman" panose="02020603050405020304" pitchFamily="18" charset="0"/>
              </a:rPr>
              <a:t>) of section 74. </a:t>
            </a:r>
          </a:p>
          <a:p>
            <a:pPr algn="just">
              <a:lnSpc>
                <a:spcPct val="150000"/>
              </a:lnSpc>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2684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IN"/>
              <a:t>@Jatin_Harjai</a:t>
            </a:r>
          </a:p>
        </p:txBody>
      </p:sp>
      <p:sp>
        <p:nvSpPr>
          <p:cNvPr id="6451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9ED28DEE-32E6-4325-8DD8-0F6066562093}" type="slidenum">
              <a:rPr lang="en-IN" altLang="en-US">
                <a:solidFill>
                  <a:schemeClr val="bg1"/>
                </a:solidFill>
              </a:rPr>
              <a:pPr>
                <a:spcBef>
                  <a:spcPct val="0"/>
                </a:spcBef>
                <a:buClrTx/>
                <a:buSzTx/>
                <a:buFontTx/>
                <a:buNone/>
              </a:pPr>
              <a:t>21</a:t>
            </a:fld>
            <a:endParaRPr lang="en-IN" altLang="en-US">
              <a:solidFill>
                <a:schemeClr val="bg1"/>
              </a:solidFill>
            </a:endParaRPr>
          </a:p>
        </p:txBody>
      </p:sp>
      <p:sp>
        <p:nvSpPr>
          <p:cNvPr id="3" name="Date Placeholder 2">
            <a:extLst>
              <a:ext uri="{FF2B5EF4-FFF2-40B4-BE49-F238E27FC236}">
                <a16:creationId xmlns:a16="http://schemas.microsoft.com/office/drawing/2014/main" id="{5496F2F7-0EE6-174F-AA17-1C8AF2A5BDB1}"/>
              </a:ext>
            </a:extLst>
          </p:cNvPr>
          <p:cNvSpPr>
            <a:spLocks noGrp="1"/>
          </p:cNvSpPr>
          <p:nvPr>
            <p:ph type="dt" sz="half" idx="10"/>
          </p:nvPr>
        </p:nvSpPr>
        <p:spPr/>
        <p:txBody>
          <a:bodyPr/>
          <a:lstStyle/>
          <a:p>
            <a:pPr>
              <a:defRPr/>
            </a:pPr>
            <a:fld id="{57CAD680-A956-364F-8C61-4B2F70C0BDEF}" type="datetime1">
              <a:rPr lang="en-IN" smtClean="0"/>
              <a:t>18/12/22</a:t>
            </a:fld>
            <a:endParaRPr lang="en-IN"/>
          </a:p>
        </p:txBody>
      </p:sp>
      <p:sp>
        <p:nvSpPr>
          <p:cNvPr id="7" name="Rectangle 6">
            <a:extLst>
              <a:ext uri="{FF2B5EF4-FFF2-40B4-BE49-F238E27FC236}">
                <a16:creationId xmlns:a16="http://schemas.microsoft.com/office/drawing/2014/main" id="{38007E1A-E655-11BD-8F8F-208BF95820C2}"/>
              </a:ext>
            </a:extLst>
          </p:cNvPr>
          <p:cNvSpPr/>
          <p:nvPr/>
        </p:nvSpPr>
        <p:spPr>
          <a:xfrm>
            <a:off x="434104" y="2510139"/>
            <a:ext cx="8275792" cy="1015663"/>
          </a:xfrm>
          <a:prstGeom prst="rect">
            <a:avLst/>
          </a:prstGeom>
          <a:noFill/>
        </p:spPr>
        <p:txBody>
          <a:bodyPr wrap="none" lIns="91440" tIns="45720" rIns="91440" bIns="45720">
            <a:spAutoFit/>
          </a:bodyPr>
          <a:lstStyle/>
          <a:p>
            <a:pPr algn="ctr"/>
            <a:r>
              <a:rPr lang="en-GB" sz="6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Nemo Judex in Causa </a:t>
            </a:r>
            <a:r>
              <a:rPr lang="en-GB" sz="60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Sua</a:t>
            </a:r>
            <a:endParaRPr lang="en-GB" sz="6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28980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22</a:t>
            </a:fld>
            <a:endParaRPr lang="en-US" dirty="0"/>
          </a:p>
        </p:txBody>
      </p:sp>
      <p:sp>
        <p:nvSpPr>
          <p:cNvPr id="9" name="Date Placeholder 8"/>
          <p:cNvSpPr>
            <a:spLocks noGrp="1"/>
          </p:cNvSpPr>
          <p:nvPr>
            <p:ph type="dt" sz="half" idx="10"/>
          </p:nvPr>
        </p:nvSpPr>
        <p:spPr/>
        <p:txBody>
          <a:bodyPr/>
          <a:lstStyle/>
          <a:p>
            <a:fld id="{626500B0-5303-D44A-AF13-E8329D3F7ED9}" type="datetime1">
              <a:rPr lang="en-IN" smtClean="0"/>
              <a:t>18/12/22</a:t>
            </a:fld>
            <a:endParaRPr lang="en-US" dirty="0"/>
          </a:p>
        </p:txBody>
      </p:sp>
      <p:sp>
        <p:nvSpPr>
          <p:cNvPr id="2" name="Footer Placeholder 1"/>
          <p:cNvSpPr>
            <a:spLocks noGrp="1"/>
          </p:cNvSpPr>
          <p:nvPr>
            <p:ph type="ftr" sz="quarter" idx="11"/>
          </p:nvPr>
        </p:nvSpPr>
        <p:spPr/>
        <p:txBody>
          <a:bodyPr/>
          <a:lstStyle/>
          <a:p>
            <a:r>
              <a:rPr lang="en-US"/>
              <a:t>@Jatin_Harjai</a:t>
            </a:r>
            <a:endParaRPr lang="en-US" dirty="0"/>
          </a:p>
        </p:txBody>
      </p:sp>
      <p:sp>
        <p:nvSpPr>
          <p:cNvPr id="11" name="TextBox 10">
            <a:extLst>
              <a:ext uri="{FF2B5EF4-FFF2-40B4-BE49-F238E27FC236}">
                <a16:creationId xmlns:a16="http://schemas.microsoft.com/office/drawing/2014/main" id="{83D95B99-3A6F-5142-A08D-E45BAEB1BE80}"/>
              </a:ext>
            </a:extLst>
          </p:cNvPr>
          <p:cNvSpPr txBox="1"/>
          <p:nvPr/>
        </p:nvSpPr>
        <p:spPr>
          <a:xfrm>
            <a:off x="-15875" y="-20678"/>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Jurisprudence </a:t>
            </a:r>
          </a:p>
        </p:txBody>
      </p:sp>
      <p:sp>
        <p:nvSpPr>
          <p:cNvPr id="4" name="Rectangle 3">
            <a:extLst>
              <a:ext uri="{FF2B5EF4-FFF2-40B4-BE49-F238E27FC236}">
                <a16:creationId xmlns:a16="http://schemas.microsoft.com/office/drawing/2014/main" id="{1624092F-904E-7A1C-92C9-93DBB6FB2F30}"/>
              </a:ext>
            </a:extLst>
          </p:cNvPr>
          <p:cNvSpPr/>
          <p:nvPr/>
        </p:nvSpPr>
        <p:spPr>
          <a:xfrm>
            <a:off x="145775" y="671691"/>
            <a:ext cx="8982350" cy="5632311"/>
          </a:xfrm>
          <a:prstGeom prst="rect">
            <a:avLst/>
          </a:prstGeom>
        </p:spPr>
        <p:txBody>
          <a:bodyPr wrap="square">
            <a:spAutoFit/>
          </a:bodyPr>
          <a:lstStyle/>
          <a:p>
            <a:pPr algn="just"/>
            <a:r>
              <a:rPr lang="en-IN" b="1" dirty="0">
                <a:solidFill>
                  <a:srgbClr val="000000"/>
                </a:solidFill>
                <a:latin typeface="Times New Roman" panose="02020603050405020304" pitchFamily="18" charset="0"/>
                <a:cs typeface="Times New Roman" panose="02020603050405020304" pitchFamily="18" charset="0"/>
              </a:rPr>
              <a:t>Ashok Kumar </a:t>
            </a:r>
            <a:r>
              <a:rPr lang="en-IN" b="1" dirty="0" err="1">
                <a:solidFill>
                  <a:srgbClr val="000000"/>
                </a:solidFill>
                <a:latin typeface="Times New Roman" panose="02020603050405020304" pitchFamily="18" charset="0"/>
                <a:cs typeface="Times New Roman" panose="02020603050405020304" pitchFamily="18" charset="0"/>
              </a:rPr>
              <a:t>Yadaav</a:t>
            </a:r>
            <a:r>
              <a:rPr lang="en-IN" b="1" dirty="0">
                <a:solidFill>
                  <a:srgbClr val="000000"/>
                </a:solidFill>
                <a:latin typeface="Times New Roman" panose="02020603050405020304" pitchFamily="18" charset="0"/>
                <a:cs typeface="Times New Roman" panose="02020603050405020304" pitchFamily="18" charset="0"/>
              </a:rPr>
              <a:t> Vs. State of Haryana </a:t>
            </a:r>
          </a:p>
          <a:p>
            <a:pPr algn="just"/>
            <a:r>
              <a:rPr lang="en-IN" b="1" dirty="0">
                <a:solidFill>
                  <a:srgbClr val="000000"/>
                </a:solidFill>
                <a:latin typeface="Times New Roman" panose="02020603050405020304" pitchFamily="18" charset="0"/>
                <a:cs typeface="Times New Roman" panose="02020603050405020304" pitchFamily="18" charset="0"/>
              </a:rPr>
              <a:t>(1985) 4 SCC 417 </a:t>
            </a:r>
          </a:p>
          <a:p>
            <a:pPr algn="just"/>
            <a:r>
              <a:rPr lang="en-IN" dirty="0">
                <a:solidFill>
                  <a:srgbClr val="000000"/>
                </a:solidFill>
                <a:latin typeface="Times New Roman" panose="02020603050405020304" pitchFamily="18" charset="0"/>
                <a:cs typeface="Times New Roman" panose="02020603050405020304" pitchFamily="18" charset="0"/>
              </a:rPr>
              <a:t>We agree with the petitioners that it is one of the fundamental principles of our jurisprudence that no man can be a judge in his own cause and that if there is a reasonable likelihood of bias it is “in accordance with natural justice and common sense that the justice likely to be so biased should be incapacitated from sitting”. The question is not whether the judge is actually biased or in fact decides partially, but whether there is a real livelihood of bias. What is objectionable in such a case is not that the decision is actually tainted with bias but that the circumstances are such as to create a reasonable apprehension in the mind of others that there is a likelihood of bias affecting the decision. The basic principle underlying this rule is </a:t>
            </a:r>
            <a:r>
              <a:rPr lang="en-IN" u="sng" dirty="0">
                <a:solidFill>
                  <a:srgbClr val="000000"/>
                </a:solidFill>
                <a:latin typeface="Times New Roman" panose="02020603050405020304" pitchFamily="18" charset="0"/>
                <a:cs typeface="Times New Roman" panose="02020603050405020304" pitchFamily="18" charset="0"/>
              </a:rPr>
              <a:t>that justice must not only be done but must also appear to be done</a:t>
            </a:r>
            <a:r>
              <a:rPr lang="en-IN" dirty="0">
                <a:solidFill>
                  <a:srgbClr val="000000"/>
                </a:solidFill>
                <a:latin typeface="Times New Roman" panose="02020603050405020304" pitchFamily="18" charset="0"/>
                <a:cs typeface="Times New Roman" panose="02020603050405020304" pitchFamily="18" charset="0"/>
              </a:rPr>
              <a:t> and this rule has received wide recognition in several decisions of this Court. It is also important to note that this rule is not confined to cases where judicial power </a:t>
            </a:r>
            <a:r>
              <a:rPr lang="en-IN" dirty="0" err="1">
                <a:solidFill>
                  <a:srgbClr val="000000"/>
                </a:solidFill>
                <a:latin typeface="Times New Roman" panose="02020603050405020304" pitchFamily="18" charset="0"/>
                <a:cs typeface="Times New Roman" panose="02020603050405020304" pitchFamily="18" charset="0"/>
              </a:rPr>
              <a:t>stricto</a:t>
            </a:r>
            <a:r>
              <a:rPr lang="en-IN" dirty="0">
                <a:solidFill>
                  <a:srgbClr val="000000"/>
                </a:solidFill>
                <a:latin typeface="Times New Roman" panose="02020603050405020304" pitchFamily="18" charset="0"/>
                <a:cs typeface="Times New Roman" panose="02020603050405020304" pitchFamily="18" charset="0"/>
              </a:rPr>
              <a:t> </a:t>
            </a:r>
            <a:r>
              <a:rPr lang="en-IN" dirty="0" err="1">
                <a:solidFill>
                  <a:srgbClr val="000000"/>
                </a:solidFill>
                <a:latin typeface="Times New Roman" panose="02020603050405020304" pitchFamily="18" charset="0"/>
                <a:cs typeface="Times New Roman" panose="02020603050405020304" pitchFamily="18" charset="0"/>
              </a:rPr>
              <a:t>sensu</a:t>
            </a:r>
            <a:r>
              <a:rPr lang="en-IN" dirty="0">
                <a:solidFill>
                  <a:srgbClr val="000000"/>
                </a:solidFill>
                <a:latin typeface="Times New Roman" panose="02020603050405020304" pitchFamily="18" charset="0"/>
                <a:cs typeface="Times New Roman" panose="02020603050405020304" pitchFamily="18" charset="0"/>
              </a:rPr>
              <a:t> is exercised. </a:t>
            </a:r>
            <a:r>
              <a:rPr lang="en-IN" u="sng" dirty="0">
                <a:solidFill>
                  <a:srgbClr val="000000"/>
                </a:solidFill>
                <a:latin typeface="Times New Roman" panose="02020603050405020304" pitchFamily="18" charset="0"/>
                <a:cs typeface="Times New Roman" panose="02020603050405020304" pitchFamily="18" charset="0"/>
              </a:rPr>
              <a:t>It is appropriately extended to all cases where an independent mind has to be applied to arrive at a fair and just decision between the rival claims of parties. Justice is not the function of the courts alone; it is also the duty of all those who are expected to decide fairly between contending parties. </a:t>
            </a:r>
            <a:r>
              <a:rPr lang="en-IN" dirty="0">
                <a:solidFill>
                  <a:srgbClr val="000000"/>
                </a:solidFill>
                <a:latin typeface="Times New Roman" panose="02020603050405020304" pitchFamily="18" charset="0"/>
                <a:cs typeface="Times New Roman" panose="02020603050405020304" pitchFamily="18" charset="0"/>
              </a:rPr>
              <a:t>The strict standards applied to authorities exercising judicial power are being increasingly applied to administrative bodies, for it is vital to the maintenance of the rule of law in a Welfare State where the jurisdiction of administrative bodies is increasing at a rapid pace that the instrumentalities of the State should discharge their functions in a fair and just manner.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8956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23</a:t>
            </a:fld>
            <a:endParaRPr lang="en-US" dirty="0"/>
          </a:p>
        </p:txBody>
      </p:sp>
      <p:sp>
        <p:nvSpPr>
          <p:cNvPr id="9" name="Date Placeholder 8"/>
          <p:cNvSpPr>
            <a:spLocks noGrp="1"/>
          </p:cNvSpPr>
          <p:nvPr>
            <p:ph type="dt" sz="half" idx="10"/>
          </p:nvPr>
        </p:nvSpPr>
        <p:spPr/>
        <p:txBody>
          <a:bodyPr/>
          <a:lstStyle/>
          <a:p>
            <a:fld id="{626500B0-5303-D44A-AF13-E8329D3F7ED9}" type="datetime1">
              <a:rPr lang="en-IN" smtClean="0"/>
              <a:t>18/12/22</a:t>
            </a:fld>
            <a:endParaRPr lang="en-US" dirty="0"/>
          </a:p>
        </p:txBody>
      </p:sp>
      <p:sp>
        <p:nvSpPr>
          <p:cNvPr id="2" name="Footer Placeholder 1"/>
          <p:cNvSpPr>
            <a:spLocks noGrp="1"/>
          </p:cNvSpPr>
          <p:nvPr>
            <p:ph type="ftr" sz="quarter" idx="11"/>
          </p:nvPr>
        </p:nvSpPr>
        <p:spPr/>
        <p:txBody>
          <a:bodyPr/>
          <a:lstStyle/>
          <a:p>
            <a:r>
              <a:rPr lang="en-US"/>
              <a:t>@Jatin_Harjai</a:t>
            </a:r>
            <a:endParaRPr lang="en-US" dirty="0"/>
          </a:p>
        </p:txBody>
      </p:sp>
      <p:sp>
        <p:nvSpPr>
          <p:cNvPr id="11" name="TextBox 10">
            <a:extLst>
              <a:ext uri="{FF2B5EF4-FFF2-40B4-BE49-F238E27FC236}">
                <a16:creationId xmlns:a16="http://schemas.microsoft.com/office/drawing/2014/main" id="{83D95B99-3A6F-5142-A08D-E45BAEB1BE80}"/>
              </a:ext>
            </a:extLst>
          </p:cNvPr>
          <p:cNvSpPr txBox="1"/>
          <p:nvPr/>
        </p:nvSpPr>
        <p:spPr>
          <a:xfrm>
            <a:off x="-15875" y="-20678"/>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Jurisprudence </a:t>
            </a:r>
          </a:p>
        </p:txBody>
      </p:sp>
      <p:sp>
        <p:nvSpPr>
          <p:cNvPr id="4" name="Rectangle 3">
            <a:extLst>
              <a:ext uri="{FF2B5EF4-FFF2-40B4-BE49-F238E27FC236}">
                <a16:creationId xmlns:a16="http://schemas.microsoft.com/office/drawing/2014/main" id="{1624092F-904E-7A1C-92C9-93DBB6FB2F30}"/>
              </a:ext>
            </a:extLst>
          </p:cNvPr>
          <p:cNvSpPr/>
          <p:nvPr/>
        </p:nvSpPr>
        <p:spPr>
          <a:xfrm>
            <a:off x="145775" y="671691"/>
            <a:ext cx="8982350" cy="5028492"/>
          </a:xfrm>
          <a:prstGeom prst="rect">
            <a:avLst/>
          </a:prstGeom>
        </p:spPr>
        <p:txBody>
          <a:bodyPr wrap="square">
            <a:spAutoFit/>
          </a:bodyPr>
          <a:lstStyle/>
          <a:p>
            <a:pPr algn="just">
              <a:lnSpc>
                <a:spcPct val="150000"/>
              </a:lnSpc>
            </a:pPr>
            <a:r>
              <a:rPr lang="en-IN" b="1" dirty="0">
                <a:solidFill>
                  <a:srgbClr val="000000"/>
                </a:solidFill>
                <a:latin typeface="Times New Roman" panose="02020603050405020304" pitchFamily="18" charset="0"/>
                <a:cs typeface="Times New Roman" panose="02020603050405020304" pitchFamily="18" charset="0"/>
              </a:rPr>
              <a:t>Swastik Plastic Vs. Commissioner of DGST </a:t>
            </a:r>
          </a:p>
          <a:p>
            <a:pPr algn="just">
              <a:lnSpc>
                <a:spcPct val="150000"/>
              </a:lnSpc>
            </a:pPr>
            <a:r>
              <a:rPr lang="en-IN" sz="1800" dirty="0">
                <a:effectLst/>
                <a:latin typeface="Times New Roman" panose="02020603050405020304" pitchFamily="18" charset="0"/>
                <a:cs typeface="Times New Roman" panose="02020603050405020304" pitchFamily="18" charset="0"/>
              </a:rPr>
              <a:t>[W.P.(C) 5680/2022, Del-HC, 04.04.2022]</a:t>
            </a:r>
            <a:endParaRPr lang="en-IN" dirty="0">
              <a:latin typeface="Times New Roman" panose="02020603050405020304" pitchFamily="18" charset="0"/>
              <a:cs typeface="Times New Roman" panose="02020603050405020304" pitchFamily="18" charset="0"/>
            </a:endParaRPr>
          </a:p>
          <a:p>
            <a:pPr algn="just">
              <a:lnSpc>
                <a:spcPct val="150000"/>
              </a:lnSpc>
            </a:pPr>
            <a:endParaRPr lang="en-IN" b="1" dirty="0">
              <a:solidFill>
                <a:srgbClr val="000000"/>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IN" dirty="0">
                <a:solidFill>
                  <a:srgbClr val="000000"/>
                </a:solidFill>
                <a:latin typeface="Times New Roman" panose="02020603050405020304" pitchFamily="18" charset="0"/>
                <a:cs typeface="Times New Roman" panose="02020603050405020304" pitchFamily="18" charset="0"/>
              </a:rPr>
              <a:t>Mr. Chunni Lal Roy … </a:t>
            </a:r>
          </a:p>
          <a:p>
            <a:pPr marL="742950" lvl="1" indent="-285750">
              <a:lnSpc>
                <a:spcPct val="150000"/>
              </a:lnSpc>
              <a:buFont typeface="Arial" panose="020B0604020202020204" pitchFamily="34" charset="0"/>
              <a:buChar char="•"/>
            </a:pPr>
            <a:r>
              <a:rPr lang="en-IN" dirty="0">
                <a:solidFill>
                  <a:srgbClr val="000000"/>
                </a:solidFill>
                <a:latin typeface="Times New Roman" panose="02020603050405020304" pitchFamily="18" charset="0"/>
                <a:cs typeface="Times New Roman" panose="02020603050405020304" pitchFamily="18" charset="0"/>
              </a:rPr>
              <a:t>Carried out Search/ Investigation </a:t>
            </a:r>
          </a:p>
          <a:p>
            <a:pPr marL="742950" lvl="1" indent="-285750">
              <a:lnSpc>
                <a:spcPct val="150000"/>
              </a:lnSpc>
              <a:buFont typeface="Arial" panose="020B0604020202020204" pitchFamily="34" charset="0"/>
              <a:buChar char="•"/>
            </a:pPr>
            <a:r>
              <a:rPr lang="en-IN" dirty="0">
                <a:solidFill>
                  <a:srgbClr val="000000"/>
                </a:solidFill>
                <a:latin typeface="Times New Roman" panose="02020603050405020304" pitchFamily="18" charset="0"/>
                <a:cs typeface="Times New Roman" panose="02020603050405020304" pitchFamily="18" charset="0"/>
              </a:rPr>
              <a:t>Passed the order u/s 74</a:t>
            </a:r>
          </a:p>
          <a:p>
            <a:pPr algn="just">
              <a:lnSpc>
                <a:spcPct val="150000"/>
              </a:lnSpc>
            </a:pPr>
            <a:endParaRPr lang="en-US" dirty="0">
              <a:latin typeface="Times New Roman" panose="02020603050405020304" pitchFamily="18" charset="0"/>
              <a:cs typeface="Times New Roman" panose="02020603050405020304" pitchFamily="18" charset="0"/>
            </a:endParaRPr>
          </a:p>
          <a:p>
            <a:pPr>
              <a:lnSpc>
                <a:spcPct val="150000"/>
              </a:lnSpc>
            </a:pPr>
            <a:r>
              <a:rPr lang="en-IN" sz="1800" i="1" dirty="0">
                <a:effectLst/>
                <a:latin typeface="Times New Roman" panose="02020603050405020304" pitchFamily="18" charset="0"/>
                <a:cs typeface="Times New Roman" panose="02020603050405020304" pitchFamily="18" charset="0"/>
              </a:rPr>
              <a:t>“6. Prima facie, according to us, there would be a likelihood of bias, if the person, who carried out the search and seizure operation, is also empowered to conduct the adjudication proceedings.”</a:t>
            </a:r>
            <a:br>
              <a:rPr lang="en-IN" sz="1800" i="1" dirty="0">
                <a:effectLst/>
                <a:latin typeface="Times New Roman" panose="02020603050405020304" pitchFamily="18" charset="0"/>
                <a:cs typeface="Times New Roman" panose="02020603050405020304" pitchFamily="18" charset="0"/>
              </a:rPr>
            </a:br>
            <a:endParaRPr lang="en-IN" i="1"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755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IN"/>
              <a:t>@Jatin_Harjai</a:t>
            </a:r>
          </a:p>
        </p:txBody>
      </p:sp>
      <p:sp>
        <p:nvSpPr>
          <p:cNvPr id="6451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557213" indent="-214313">
              <a:spcBef>
                <a:spcPts val="75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2pPr>
            <a:lvl3pPr marL="857250" indent="-171450">
              <a:spcBef>
                <a:spcPts val="750"/>
              </a:spcBef>
              <a:buClr>
                <a:schemeClr val="accent1"/>
              </a:buClr>
              <a:buSzPct val="80000"/>
              <a:buFont typeface="Wingdings 3" panose="05040102010807070707" pitchFamily="18" charset="2"/>
              <a:buChar char=""/>
              <a:defRPr sz="1050">
                <a:solidFill>
                  <a:srgbClr val="404040"/>
                </a:solidFill>
                <a:latin typeface="Times New Roman" panose="02020603050405020304" pitchFamily="18" charset="0"/>
              </a:defRPr>
            </a:lvl3pPr>
            <a:lvl4pPr marL="12001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4pPr>
            <a:lvl5pPr marL="1543050" indent="-171450">
              <a:spcBef>
                <a:spcPts val="750"/>
              </a:spcBef>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5pPr>
            <a:lvl6pPr marL="18859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6pPr>
            <a:lvl7pPr marL="22288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7pPr>
            <a:lvl8pPr marL="25717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8pPr>
            <a:lvl9pPr marL="2914650" indent="-171450" eaLnBrk="0" fontAlgn="base" hangingPunct="0">
              <a:spcBef>
                <a:spcPts val="750"/>
              </a:spcBef>
              <a:spcAft>
                <a:spcPct val="0"/>
              </a:spcAft>
              <a:buClr>
                <a:schemeClr val="accent1"/>
              </a:buClr>
              <a:buSzPct val="80000"/>
              <a:buFont typeface="Wingdings 3" panose="05040102010807070707" pitchFamily="18" charset="2"/>
              <a:buChar char=""/>
              <a:defRPr sz="900">
                <a:solidFill>
                  <a:srgbClr val="404040"/>
                </a:solidFill>
                <a:latin typeface="Times New Roman" panose="02020603050405020304" pitchFamily="18" charset="0"/>
              </a:defRPr>
            </a:lvl9pPr>
          </a:lstStyle>
          <a:p>
            <a:pPr>
              <a:spcBef>
                <a:spcPct val="0"/>
              </a:spcBef>
              <a:buClrTx/>
              <a:buSzTx/>
              <a:buFontTx/>
              <a:buNone/>
            </a:pPr>
            <a:fld id="{9ED28DEE-32E6-4325-8DD8-0F6066562093}" type="slidenum">
              <a:rPr lang="en-IN" altLang="en-US">
                <a:solidFill>
                  <a:schemeClr val="bg1"/>
                </a:solidFill>
              </a:rPr>
              <a:pPr>
                <a:spcBef>
                  <a:spcPct val="0"/>
                </a:spcBef>
                <a:buClrTx/>
                <a:buSzTx/>
                <a:buFontTx/>
                <a:buNone/>
              </a:pPr>
              <a:t>24</a:t>
            </a:fld>
            <a:endParaRPr lang="en-IN" altLang="en-US">
              <a:solidFill>
                <a:schemeClr val="bg1"/>
              </a:solidFill>
            </a:endParaRPr>
          </a:p>
        </p:txBody>
      </p:sp>
      <p:sp>
        <p:nvSpPr>
          <p:cNvPr id="3" name="Date Placeholder 2">
            <a:extLst>
              <a:ext uri="{FF2B5EF4-FFF2-40B4-BE49-F238E27FC236}">
                <a16:creationId xmlns:a16="http://schemas.microsoft.com/office/drawing/2014/main" id="{5496F2F7-0EE6-174F-AA17-1C8AF2A5BDB1}"/>
              </a:ext>
            </a:extLst>
          </p:cNvPr>
          <p:cNvSpPr>
            <a:spLocks noGrp="1"/>
          </p:cNvSpPr>
          <p:nvPr>
            <p:ph type="dt" sz="half" idx="10"/>
          </p:nvPr>
        </p:nvSpPr>
        <p:spPr/>
        <p:txBody>
          <a:bodyPr/>
          <a:lstStyle/>
          <a:p>
            <a:pPr>
              <a:defRPr/>
            </a:pPr>
            <a:fld id="{57CAD680-A956-364F-8C61-4B2F70C0BDEF}" type="datetime1">
              <a:rPr lang="en-IN" smtClean="0"/>
              <a:t>18/12/22</a:t>
            </a:fld>
            <a:endParaRPr lang="en-IN"/>
          </a:p>
        </p:txBody>
      </p:sp>
      <p:sp>
        <p:nvSpPr>
          <p:cNvPr id="7" name="Rectangle 6">
            <a:extLst>
              <a:ext uri="{FF2B5EF4-FFF2-40B4-BE49-F238E27FC236}">
                <a16:creationId xmlns:a16="http://schemas.microsoft.com/office/drawing/2014/main" id="{38007E1A-E655-11BD-8F8F-208BF95820C2}"/>
              </a:ext>
            </a:extLst>
          </p:cNvPr>
          <p:cNvSpPr/>
          <p:nvPr/>
        </p:nvSpPr>
        <p:spPr>
          <a:xfrm>
            <a:off x="1118143" y="2510139"/>
            <a:ext cx="6907725" cy="1015663"/>
          </a:xfrm>
          <a:prstGeom prst="rect">
            <a:avLst/>
          </a:prstGeom>
          <a:noFill/>
        </p:spPr>
        <p:txBody>
          <a:bodyPr wrap="none" lIns="91440" tIns="45720" rIns="91440" bIns="45720">
            <a:spAutoFit/>
          </a:bodyPr>
          <a:lstStyle/>
          <a:p>
            <a:pPr algn="ctr"/>
            <a:r>
              <a:rPr lang="en-GB" sz="6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Audi Alteram Partem</a:t>
            </a:r>
          </a:p>
        </p:txBody>
      </p:sp>
    </p:spTree>
    <p:extLst>
      <p:ext uri="{BB962C8B-B14F-4D97-AF65-F5344CB8AC3E}">
        <p14:creationId xmlns:p14="http://schemas.microsoft.com/office/powerpoint/2010/main" val="593159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25</a:t>
            </a:fld>
            <a:endParaRPr lang="en-US" dirty="0"/>
          </a:p>
        </p:txBody>
      </p:sp>
      <p:sp>
        <p:nvSpPr>
          <p:cNvPr id="9" name="Date Placeholder 8"/>
          <p:cNvSpPr>
            <a:spLocks noGrp="1"/>
          </p:cNvSpPr>
          <p:nvPr>
            <p:ph type="dt" sz="half" idx="10"/>
          </p:nvPr>
        </p:nvSpPr>
        <p:spPr/>
        <p:txBody>
          <a:bodyPr/>
          <a:lstStyle/>
          <a:p>
            <a:fld id="{626500B0-5303-D44A-AF13-E8329D3F7ED9}" type="datetime1">
              <a:rPr lang="en-IN" smtClean="0"/>
              <a:t>18/12/22</a:t>
            </a:fld>
            <a:endParaRPr lang="en-US" dirty="0"/>
          </a:p>
        </p:txBody>
      </p:sp>
      <p:sp>
        <p:nvSpPr>
          <p:cNvPr id="2" name="Footer Placeholder 1"/>
          <p:cNvSpPr>
            <a:spLocks noGrp="1"/>
          </p:cNvSpPr>
          <p:nvPr>
            <p:ph type="ftr" sz="quarter" idx="11"/>
          </p:nvPr>
        </p:nvSpPr>
        <p:spPr/>
        <p:txBody>
          <a:bodyPr/>
          <a:lstStyle/>
          <a:p>
            <a:r>
              <a:rPr lang="en-US"/>
              <a:t>@Jatin_Harjai</a:t>
            </a:r>
            <a:endParaRPr lang="en-US" dirty="0"/>
          </a:p>
        </p:txBody>
      </p:sp>
      <p:sp>
        <p:nvSpPr>
          <p:cNvPr id="11" name="TextBox 10">
            <a:extLst>
              <a:ext uri="{FF2B5EF4-FFF2-40B4-BE49-F238E27FC236}">
                <a16:creationId xmlns:a16="http://schemas.microsoft.com/office/drawing/2014/main" id="{83D95B99-3A6F-5142-A08D-E45BAEB1BE80}"/>
              </a:ext>
            </a:extLst>
          </p:cNvPr>
          <p:cNvSpPr txBox="1"/>
          <p:nvPr/>
        </p:nvSpPr>
        <p:spPr>
          <a:xfrm>
            <a:off x="-15875" y="-20678"/>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t>From Statute </a:t>
            </a:r>
          </a:p>
        </p:txBody>
      </p:sp>
      <p:sp>
        <p:nvSpPr>
          <p:cNvPr id="4" name="Rectangle 3">
            <a:extLst>
              <a:ext uri="{FF2B5EF4-FFF2-40B4-BE49-F238E27FC236}">
                <a16:creationId xmlns:a16="http://schemas.microsoft.com/office/drawing/2014/main" id="{1624092F-904E-7A1C-92C9-93DBB6FB2F30}"/>
              </a:ext>
            </a:extLst>
          </p:cNvPr>
          <p:cNvSpPr/>
          <p:nvPr/>
        </p:nvSpPr>
        <p:spPr>
          <a:xfrm>
            <a:off x="145775" y="671691"/>
            <a:ext cx="8982350" cy="5443991"/>
          </a:xfrm>
          <a:prstGeom prst="rect">
            <a:avLst/>
          </a:prstGeom>
        </p:spPr>
        <p:txBody>
          <a:bodyPr wrap="square">
            <a:spAutoFit/>
          </a:bodyPr>
          <a:lstStyle/>
          <a:p>
            <a:pPr marL="285750" indent="-285750" algn="just">
              <a:lnSpc>
                <a:spcPct val="150000"/>
              </a:lnSpc>
              <a:buFont typeface="Wingdings" pitchFamily="2" charset="2"/>
              <a:buChar char="v"/>
            </a:pPr>
            <a:r>
              <a:rPr lang="en-US" dirty="0">
                <a:latin typeface="Times New Roman" panose="02020603050405020304" pitchFamily="18" charset="0"/>
                <a:cs typeface="Times New Roman" panose="02020603050405020304" pitchFamily="18" charset="0"/>
              </a:rPr>
              <a:t>Sec. 73/74(1) of CGST Act</a:t>
            </a:r>
          </a:p>
          <a:p>
            <a:pPr marL="742950" lvl="1" indent="-285750" algn="just">
              <a:lnSpc>
                <a:spcPct val="150000"/>
              </a:lnSpc>
              <a:buFont typeface="Wingdings" pitchFamily="2" charset="2"/>
              <a:buChar char="v"/>
            </a:pPr>
            <a:r>
              <a:rPr lang="en-US" dirty="0">
                <a:latin typeface="Times New Roman" panose="02020603050405020304" pitchFamily="18" charset="0"/>
                <a:cs typeface="Times New Roman" panose="02020603050405020304" pitchFamily="18" charset="0"/>
              </a:rPr>
              <a:t>Show Cause Notice </a:t>
            </a:r>
          </a:p>
          <a:p>
            <a:pPr marL="285750" indent="-285750" algn="just">
              <a:lnSpc>
                <a:spcPct val="150000"/>
              </a:lnSpc>
              <a:buFont typeface="Wingdings" pitchFamily="2" charset="2"/>
              <a:buChar char="v"/>
            </a:pP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itchFamily="2" charset="2"/>
              <a:buChar char="v"/>
            </a:pPr>
            <a:r>
              <a:rPr lang="en-US" dirty="0">
                <a:latin typeface="Times New Roman" panose="02020603050405020304" pitchFamily="18" charset="0"/>
                <a:cs typeface="Times New Roman" panose="02020603050405020304" pitchFamily="18" charset="0"/>
              </a:rPr>
              <a:t>Rule 142 (1)(a) of CGST Rules</a:t>
            </a:r>
          </a:p>
          <a:p>
            <a:pPr marL="742950" lvl="1" indent="-285750" algn="just">
              <a:lnSpc>
                <a:spcPct val="150000"/>
              </a:lnSpc>
              <a:buFont typeface="Wingdings" pitchFamily="2" charset="2"/>
              <a:buChar char="v"/>
            </a:pPr>
            <a:r>
              <a:rPr lang="en-US" dirty="0">
                <a:latin typeface="Times New Roman" panose="02020603050405020304" pitchFamily="18" charset="0"/>
                <a:cs typeface="Times New Roman" panose="02020603050405020304" pitchFamily="18" charset="0"/>
              </a:rPr>
              <a:t>Summary of SCN in DRC – 01 </a:t>
            </a:r>
          </a:p>
          <a:p>
            <a:pPr marL="742950" lvl="1" indent="-285750" algn="just">
              <a:lnSpc>
                <a:spcPct val="150000"/>
              </a:lnSpc>
              <a:buFont typeface="Wingdings" pitchFamily="2" charset="2"/>
              <a:buChar char="v"/>
            </a:pP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itchFamily="2" charset="2"/>
              <a:buChar char="v"/>
            </a:pPr>
            <a:r>
              <a:rPr lang="en-US" dirty="0">
                <a:latin typeface="Times New Roman" panose="02020603050405020304" pitchFamily="18" charset="0"/>
                <a:cs typeface="Times New Roman" panose="02020603050405020304" pitchFamily="18" charset="0"/>
              </a:rPr>
              <a:t>Rule 142 (1A)</a:t>
            </a:r>
          </a:p>
          <a:p>
            <a:pPr marL="742950" lvl="1" indent="-285750" algn="just">
              <a:lnSpc>
                <a:spcPct val="150000"/>
              </a:lnSpc>
              <a:buFont typeface="Wingdings" pitchFamily="2" charset="2"/>
              <a:buChar char="v"/>
            </a:pPr>
            <a:r>
              <a:rPr lang="en-US" dirty="0">
                <a:latin typeface="Times New Roman" panose="02020603050405020304" pitchFamily="18" charset="0"/>
                <a:cs typeface="Times New Roman" panose="02020603050405020304" pitchFamily="18" charset="0"/>
              </a:rPr>
              <a:t>Pre-SCN Consultation  </a:t>
            </a:r>
          </a:p>
          <a:p>
            <a:pPr marL="285750" indent="-285750" algn="just">
              <a:lnSpc>
                <a:spcPct val="150000"/>
              </a:lnSpc>
              <a:buFont typeface="Wingdings" pitchFamily="2" charset="2"/>
              <a:buChar char="v"/>
            </a:pP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itchFamily="2" charset="2"/>
              <a:buChar char="v"/>
            </a:pPr>
            <a:r>
              <a:rPr lang="en-US" dirty="0">
                <a:latin typeface="Times New Roman" panose="02020603050405020304" pitchFamily="18" charset="0"/>
                <a:cs typeface="Times New Roman" panose="02020603050405020304" pitchFamily="18" charset="0"/>
              </a:rPr>
              <a:t>Pre SCN Enquiry: </a:t>
            </a:r>
          </a:p>
          <a:p>
            <a:pPr marL="742950" lvl="1" indent="-285750" algn="just">
              <a:lnSpc>
                <a:spcPct val="150000"/>
              </a:lnSpc>
              <a:buFont typeface="Wingdings" pitchFamily="2" charset="2"/>
              <a:buChar char="v"/>
            </a:pPr>
            <a:r>
              <a:rPr lang="en-US" dirty="0">
                <a:latin typeface="Times New Roman" panose="02020603050405020304" pitchFamily="18" charset="0"/>
                <a:cs typeface="Times New Roman" panose="02020603050405020304" pitchFamily="18" charset="0"/>
              </a:rPr>
              <a:t>Sec. 61</a:t>
            </a:r>
          </a:p>
          <a:p>
            <a:pPr marL="742950" lvl="1" indent="-285750" algn="just">
              <a:lnSpc>
                <a:spcPct val="150000"/>
              </a:lnSpc>
              <a:buFont typeface="Wingdings" pitchFamily="2" charset="2"/>
              <a:buChar char="v"/>
            </a:pPr>
            <a:r>
              <a:rPr lang="en-US" dirty="0">
                <a:latin typeface="Times New Roman" panose="02020603050405020304" pitchFamily="18" charset="0"/>
                <a:cs typeface="Times New Roman" panose="02020603050405020304" pitchFamily="18" charset="0"/>
              </a:rPr>
              <a:t>Sec. 70</a:t>
            </a:r>
          </a:p>
          <a:p>
            <a:pPr marL="742950" lvl="1" indent="-285750" algn="just">
              <a:lnSpc>
                <a:spcPct val="150000"/>
              </a:lnSpc>
              <a:buFont typeface="Wingdings" pitchFamily="2" charset="2"/>
              <a:buChar char="v"/>
            </a:pPr>
            <a:r>
              <a:rPr lang="en-US" dirty="0">
                <a:latin typeface="Times New Roman" panose="02020603050405020304" pitchFamily="18" charset="0"/>
                <a:cs typeface="Times New Roman" panose="02020603050405020304" pitchFamily="18" charset="0"/>
              </a:rPr>
              <a:t>Rule 71 </a:t>
            </a:r>
          </a:p>
        </p:txBody>
      </p:sp>
      <p:sp>
        <p:nvSpPr>
          <p:cNvPr id="5" name="Action Button: Return 4">
            <a:hlinkClick r:id="rId3" action="ppaction://hlinksldjump" highlightClick="1"/>
            <a:extLst>
              <a:ext uri="{FF2B5EF4-FFF2-40B4-BE49-F238E27FC236}">
                <a16:creationId xmlns:a16="http://schemas.microsoft.com/office/drawing/2014/main" id="{AA683FAF-D937-8639-7348-B11DC940C958}"/>
              </a:ext>
            </a:extLst>
          </p:cNvPr>
          <p:cNvSpPr/>
          <p:nvPr/>
        </p:nvSpPr>
        <p:spPr>
          <a:xfrm>
            <a:off x="8750461" y="5960963"/>
            <a:ext cx="377664" cy="35881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377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26</a:t>
            </a:fld>
            <a:endParaRPr lang="en-US" dirty="0"/>
          </a:p>
        </p:txBody>
      </p:sp>
      <p:sp>
        <p:nvSpPr>
          <p:cNvPr id="7" name="Date Placeholder 6"/>
          <p:cNvSpPr>
            <a:spLocks noGrp="1"/>
          </p:cNvSpPr>
          <p:nvPr>
            <p:ph type="dt" sz="half" idx="10"/>
          </p:nvPr>
        </p:nvSpPr>
        <p:spPr/>
        <p:txBody>
          <a:bodyPr/>
          <a:lstStyle/>
          <a:p>
            <a:fld id="{DE5798C9-535B-A14E-9234-3900A4D71EF0}" type="datetime1">
              <a:rPr lang="en-IN" smtClean="0"/>
              <a:t>17/12/22</a:t>
            </a:fld>
            <a:endParaRPr lang="en-US" dirty="0"/>
          </a:p>
        </p:txBody>
      </p:sp>
      <p:pic>
        <p:nvPicPr>
          <p:cNvPr id="5" name="Picture 4">
            <a:extLst>
              <a:ext uri="{FF2B5EF4-FFF2-40B4-BE49-F238E27FC236}">
                <a16:creationId xmlns:a16="http://schemas.microsoft.com/office/drawing/2014/main" id="{D6AA42B8-550C-1EF8-94D9-558BC5A16E7A}"/>
              </a:ext>
            </a:extLst>
          </p:cNvPr>
          <p:cNvPicPr>
            <a:picLocks noChangeAspect="1"/>
          </p:cNvPicPr>
          <p:nvPr/>
        </p:nvPicPr>
        <p:blipFill rotWithShape="1">
          <a:blip r:embed="rId3"/>
          <a:srcRect l="4099"/>
          <a:stretch/>
        </p:blipFill>
        <p:spPr>
          <a:xfrm>
            <a:off x="20" y="11151"/>
            <a:ext cx="9143980" cy="6345044"/>
          </a:xfrm>
          <a:prstGeom prst="rect">
            <a:avLst/>
          </a:prstGeom>
        </p:spPr>
      </p:pic>
    </p:spTree>
    <p:extLst>
      <p:ext uri="{BB962C8B-B14F-4D97-AF65-F5344CB8AC3E}">
        <p14:creationId xmlns:p14="http://schemas.microsoft.com/office/powerpoint/2010/main" val="866985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27</a:t>
            </a:fld>
            <a:endParaRPr lang="en-US" dirty="0"/>
          </a:p>
        </p:txBody>
      </p:sp>
      <p:sp>
        <p:nvSpPr>
          <p:cNvPr id="7" name="Date Placeholder 6"/>
          <p:cNvSpPr>
            <a:spLocks noGrp="1"/>
          </p:cNvSpPr>
          <p:nvPr>
            <p:ph type="dt" sz="half" idx="10"/>
          </p:nvPr>
        </p:nvSpPr>
        <p:spPr/>
        <p:txBody>
          <a:bodyPr/>
          <a:lstStyle/>
          <a:p>
            <a:fld id="{CC18F81D-8F73-FB42-B9A7-845B44F8D4C1}" type="datetime1">
              <a:rPr lang="en-IN" smtClean="0"/>
              <a:t>17/12/22</a:t>
            </a:fld>
            <a:endParaRPr lang="en-US" dirty="0"/>
          </a:p>
        </p:txBody>
      </p:sp>
      <p:sp>
        <p:nvSpPr>
          <p:cNvPr id="2" name="Footer Placeholder 1"/>
          <p:cNvSpPr>
            <a:spLocks noGrp="1"/>
          </p:cNvSpPr>
          <p:nvPr>
            <p:ph type="ftr" sz="quarter" idx="11"/>
          </p:nvPr>
        </p:nvSpPr>
        <p:spPr/>
        <p:txBody>
          <a:bodyPr/>
          <a:lstStyle/>
          <a:p>
            <a:r>
              <a:rPr lang="en-US"/>
              <a:t>@Jatin_Harjai                                                                          JHA Legal</a:t>
            </a:r>
            <a:endParaRPr lang="en-US" dirty="0"/>
          </a:p>
        </p:txBody>
      </p:sp>
      <p:sp>
        <p:nvSpPr>
          <p:cNvPr id="20" name="TextBox 19">
            <a:extLst>
              <a:ext uri="{FF2B5EF4-FFF2-40B4-BE49-F238E27FC236}">
                <a16:creationId xmlns:a16="http://schemas.microsoft.com/office/drawing/2014/main" id="{87A13254-722A-D043-A74E-6878096DC9DF}"/>
              </a:ext>
            </a:extLst>
          </p:cNvPr>
          <p:cNvSpPr txBox="1"/>
          <p:nvPr/>
        </p:nvSpPr>
        <p:spPr>
          <a:xfrm>
            <a:off x="0" y="0"/>
            <a:ext cx="91440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t>Constitutional Aspects</a:t>
            </a:r>
          </a:p>
        </p:txBody>
      </p:sp>
      <p:sp>
        <p:nvSpPr>
          <p:cNvPr id="5" name="TextBox 4">
            <a:extLst>
              <a:ext uri="{FF2B5EF4-FFF2-40B4-BE49-F238E27FC236}">
                <a16:creationId xmlns:a16="http://schemas.microsoft.com/office/drawing/2014/main" id="{D090EA93-6715-36B2-2ECE-AF213C5AE9C9}"/>
              </a:ext>
            </a:extLst>
          </p:cNvPr>
          <p:cNvSpPr txBox="1"/>
          <p:nvPr/>
        </p:nvSpPr>
        <p:spPr>
          <a:xfrm>
            <a:off x="256478" y="907362"/>
            <a:ext cx="8697951" cy="5028492"/>
          </a:xfrm>
          <a:prstGeom prst="rect">
            <a:avLst/>
          </a:prstGeom>
          <a:noFill/>
        </p:spPr>
        <p:txBody>
          <a:bodyPr wrap="square" rtlCol="0">
            <a:spAutoFit/>
          </a:bodyPr>
          <a:lstStyle/>
          <a:p>
            <a:pPr algn="just">
              <a:lnSpc>
                <a:spcPct val="150000"/>
              </a:lnSpc>
            </a:pPr>
            <a:r>
              <a:rPr lang="en-US" b="1" dirty="0">
                <a:latin typeface="Times New Roman" panose="02020603050405020304" pitchFamily="18" charset="0"/>
                <a:cs typeface="Times New Roman" panose="02020603050405020304" pitchFamily="18" charset="0"/>
              </a:rPr>
              <a:t>Article 265: </a:t>
            </a:r>
          </a:p>
          <a:p>
            <a:pPr algn="just">
              <a:lnSpc>
                <a:spcPct val="150000"/>
              </a:lnSpc>
            </a:pPr>
            <a:r>
              <a:rPr lang="en-US" dirty="0">
                <a:latin typeface="Times New Roman" panose="02020603050405020304" pitchFamily="18" charset="0"/>
                <a:cs typeface="Times New Roman" panose="02020603050405020304" pitchFamily="18" charset="0"/>
              </a:rPr>
              <a:t>No Tax shall be levied or collected except by authority of law.</a:t>
            </a:r>
          </a:p>
          <a:p>
            <a:pPr algn="just">
              <a:lnSpc>
                <a:spcPct val="150000"/>
              </a:lnSpc>
            </a:pPr>
            <a:endParaRPr lang="en-US"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a:p>
            <a:pPr algn="just">
              <a:lnSpc>
                <a:spcPct val="150000"/>
              </a:lnSpc>
            </a:pPr>
            <a:r>
              <a:rPr lang="en-US" b="1" dirty="0">
                <a:latin typeface="Times New Roman" panose="02020603050405020304" pitchFamily="18" charset="0"/>
                <a:cs typeface="Times New Roman" panose="02020603050405020304" pitchFamily="18" charset="0"/>
              </a:rPr>
              <a:t>Hukum Chand </a:t>
            </a:r>
            <a:r>
              <a:rPr lang="en-US" b="1" dirty="0" err="1">
                <a:latin typeface="Times New Roman" panose="02020603050405020304" pitchFamily="18" charset="0"/>
                <a:cs typeface="Times New Roman" panose="02020603050405020304" pitchFamily="18" charset="0"/>
              </a:rPr>
              <a:t>Shyam</a:t>
            </a:r>
            <a:r>
              <a:rPr lang="en-US" b="1" dirty="0">
                <a:latin typeface="Times New Roman" panose="02020603050405020304" pitchFamily="18" charset="0"/>
                <a:cs typeface="Times New Roman" panose="02020603050405020304" pitchFamily="18" charset="0"/>
              </a:rPr>
              <a:t> Lal</a:t>
            </a:r>
            <a:r>
              <a:rPr lang="en-US" dirty="0">
                <a:latin typeface="Times New Roman" panose="02020603050405020304" pitchFamily="18" charset="0"/>
                <a:cs typeface="Times New Roman" panose="02020603050405020304" pitchFamily="18" charset="0"/>
              </a:rPr>
              <a:t> Vs. UOI &amp; Others </a:t>
            </a:r>
          </a:p>
          <a:p>
            <a:pPr algn="just">
              <a:lnSpc>
                <a:spcPct val="150000"/>
              </a:lnSpc>
            </a:pPr>
            <a:r>
              <a:rPr lang="en-US" dirty="0">
                <a:latin typeface="Times New Roman" panose="02020603050405020304" pitchFamily="18" charset="0"/>
                <a:cs typeface="Times New Roman" panose="02020603050405020304" pitchFamily="18" charset="0"/>
              </a:rPr>
              <a:t>[(1976) 2 SCC 128 (SC)]</a:t>
            </a:r>
          </a:p>
          <a:p>
            <a:pPr algn="just">
              <a:lnSpc>
                <a:spcPct val="150000"/>
              </a:lnSpc>
            </a:pPr>
            <a:r>
              <a:rPr lang="en-IN" dirty="0">
                <a:latin typeface="Times New Roman" panose="02020603050405020304" pitchFamily="18" charset="0"/>
                <a:cs typeface="Times New Roman" panose="02020603050405020304" pitchFamily="18" charset="0"/>
              </a:rPr>
              <a:t>It is well settled that where a power is required to be exercised by certain authority in a certain way, it should be exercised in that manner or not at all, and all other modes of performance are necessarily forbidden. It is all the more necessary to observe this rule where power is of a drastic nature and its exercise in a mode other than the one provided will be violative of the fundamental principles of natural justice. </a:t>
            </a:r>
            <a:endParaRPr lang="en-US"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455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28</a:t>
            </a:fld>
            <a:endParaRPr lang="en-US" dirty="0"/>
          </a:p>
        </p:txBody>
      </p:sp>
      <p:sp>
        <p:nvSpPr>
          <p:cNvPr id="7" name="Date Placeholder 6"/>
          <p:cNvSpPr>
            <a:spLocks noGrp="1"/>
          </p:cNvSpPr>
          <p:nvPr>
            <p:ph type="dt" sz="half" idx="10"/>
          </p:nvPr>
        </p:nvSpPr>
        <p:spPr/>
        <p:txBody>
          <a:bodyPr/>
          <a:lstStyle/>
          <a:p>
            <a:fld id="{3AFFB2F5-36D0-564C-AA57-2F6D34259CDA}" type="datetime1">
              <a:rPr lang="en-IN" smtClean="0"/>
              <a:t>17/12/22</a:t>
            </a:fld>
            <a:endParaRPr lang="en-US" dirty="0"/>
          </a:p>
        </p:txBody>
      </p:sp>
      <p:sp>
        <p:nvSpPr>
          <p:cNvPr id="10" name="TextBox 9"/>
          <p:cNvSpPr txBox="1"/>
          <p:nvPr/>
        </p:nvSpPr>
        <p:spPr>
          <a:xfrm>
            <a:off x="0" y="0"/>
            <a:ext cx="91440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t>Statutory Provisions – Recovery  </a:t>
            </a:r>
          </a:p>
        </p:txBody>
      </p:sp>
      <p:sp>
        <p:nvSpPr>
          <p:cNvPr id="5" name="Rectangle 4">
            <a:extLst>
              <a:ext uri="{FF2B5EF4-FFF2-40B4-BE49-F238E27FC236}">
                <a16:creationId xmlns:a16="http://schemas.microsoft.com/office/drawing/2014/main" id="{AB491C5C-B344-CE43-BDE6-76B2F3631ABE}"/>
              </a:ext>
            </a:extLst>
          </p:cNvPr>
          <p:cNvSpPr/>
          <p:nvPr/>
        </p:nvSpPr>
        <p:spPr>
          <a:xfrm>
            <a:off x="336549" y="735549"/>
            <a:ext cx="8470902" cy="1704506"/>
          </a:xfrm>
          <a:prstGeom prst="rect">
            <a:avLst/>
          </a:prstGeom>
        </p:spPr>
        <p:txBody>
          <a:bodyPr wrap="square">
            <a:spAutoFit/>
          </a:bodyPr>
          <a:lstStyle/>
          <a:p>
            <a:pPr algn="just">
              <a:lnSpc>
                <a:spcPct val="150000"/>
              </a:lnSpc>
            </a:pPr>
            <a:r>
              <a:rPr lang="en-IN" b="1" dirty="0">
                <a:latin typeface="Times New Roman" panose="02020603050405020304" pitchFamily="18" charset="0"/>
                <a:cs typeface="Times New Roman" panose="02020603050405020304" pitchFamily="18" charset="0"/>
              </a:rPr>
              <a:t>Sec. 79. Recovery of Tax </a:t>
            </a:r>
          </a:p>
          <a:p>
            <a:pPr algn="just">
              <a:lnSpc>
                <a:spcPct val="150000"/>
              </a:lnSpc>
            </a:pPr>
            <a:r>
              <a:rPr lang="en-IN" dirty="0">
                <a:latin typeface="Times New Roman" panose="02020603050405020304" pitchFamily="18" charset="0"/>
                <a:cs typeface="Times New Roman" panose="02020603050405020304" pitchFamily="18" charset="0"/>
              </a:rPr>
              <a:t>(</a:t>
            </a:r>
            <a:r>
              <a:rPr lang="en-IN" i="1" dirty="0">
                <a:latin typeface="Times New Roman" panose="02020603050405020304" pitchFamily="18" charset="0"/>
                <a:cs typeface="Times New Roman" panose="02020603050405020304" pitchFamily="18" charset="0"/>
              </a:rPr>
              <a:t>1</a:t>
            </a:r>
            <a:r>
              <a:rPr lang="en-IN" dirty="0">
                <a:latin typeface="Times New Roman" panose="02020603050405020304" pitchFamily="18" charset="0"/>
                <a:cs typeface="Times New Roman" panose="02020603050405020304" pitchFamily="18" charset="0"/>
              </a:rPr>
              <a:t>) Where any </a:t>
            </a:r>
            <a:r>
              <a:rPr lang="en-IN" u="sng" dirty="0">
                <a:latin typeface="Times New Roman" panose="02020603050405020304" pitchFamily="18" charset="0"/>
                <a:cs typeface="Times New Roman" panose="02020603050405020304" pitchFamily="18" charset="0"/>
              </a:rPr>
              <a:t>amount payable </a:t>
            </a:r>
            <a:r>
              <a:rPr lang="en-IN" dirty="0">
                <a:latin typeface="Times New Roman" panose="02020603050405020304" pitchFamily="18" charset="0"/>
                <a:cs typeface="Times New Roman" panose="02020603050405020304" pitchFamily="18" charset="0"/>
              </a:rPr>
              <a:t>by a person to the Government under any of the provisions of this Act or the rules made thereunder is not paid, the proper officer shall proceed to recover the amount by one or more of the following modes, namely:…… </a:t>
            </a:r>
          </a:p>
        </p:txBody>
      </p:sp>
      <p:sp>
        <p:nvSpPr>
          <p:cNvPr id="4" name="Cloud 3">
            <a:extLst>
              <a:ext uri="{FF2B5EF4-FFF2-40B4-BE49-F238E27FC236}">
                <a16:creationId xmlns:a16="http://schemas.microsoft.com/office/drawing/2014/main" id="{D5AC47B5-F5FB-9842-9EF0-C09A439F60D7}"/>
              </a:ext>
            </a:extLst>
          </p:cNvPr>
          <p:cNvSpPr/>
          <p:nvPr/>
        </p:nvSpPr>
        <p:spPr>
          <a:xfrm>
            <a:off x="822961" y="2665927"/>
            <a:ext cx="6602383" cy="3181081"/>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When amount becomes payable ? </a:t>
            </a:r>
          </a:p>
          <a:p>
            <a:pPr marL="285750" indent="-285750">
              <a:buFontTx/>
              <a:buChar char="-"/>
            </a:pPr>
            <a:r>
              <a:rPr lang="en-US" dirty="0">
                <a:solidFill>
                  <a:schemeClr val="tx1"/>
                </a:solidFill>
                <a:latin typeface="Times New Roman" panose="02020603050405020304" pitchFamily="18" charset="0"/>
                <a:cs typeface="Times New Roman" panose="02020603050405020304" pitchFamily="18" charset="0"/>
              </a:rPr>
              <a:t>At the stage of enquiry Or </a:t>
            </a:r>
          </a:p>
          <a:p>
            <a:pPr marL="285750" indent="-285750">
              <a:buFontTx/>
              <a:buChar char="-"/>
            </a:pPr>
            <a:r>
              <a:rPr lang="en-US" dirty="0">
                <a:solidFill>
                  <a:schemeClr val="tx1"/>
                </a:solidFill>
                <a:latin typeface="Times New Roman" panose="02020603050405020304" pitchFamily="18" charset="0"/>
                <a:cs typeface="Times New Roman" panose="02020603050405020304" pitchFamily="18" charset="0"/>
              </a:rPr>
              <a:t>On passing of adjudication order ? </a:t>
            </a:r>
          </a:p>
        </p:txBody>
      </p:sp>
    </p:spTree>
    <p:extLst>
      <p:ext uri="{BB962C8B-B14F-4D97-AF65-F5344CB8AC3E}">
        <p14:creationId xmlns:p14="http://schemas.microsoft.com/office/powerpoint/2010/main" val="1829067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29</a:t>
            </a:fld>
            <a:endParaRPr lang="en-US" dirty="0"/>
          </a:p>
        </p:txBody>
      </p:sp>
      <p:sp>
        <p:nvSpPr>
          <p:cNvPr id="7" name="Date Placeholder 6"/>
          <p:cNvSpPr>
            <a:spLocks noGrp="1"/>
          </p:cNvSpPr>
          <p:nvPr>
            <p:ph type="dt" sz="half" idx="10"/>
          </p:nvPr>
        </p:nvSpPr>
        <p:spPr/>
        <p:txBody>
          <a:bodyPr/>
          <a:lstStyle/>
          <a:p>
            <a:fld id="{AAE22AF4-17C6-274C-B219-2B8BE064F465}" type="datetime1">
              <a:rPr lang="en-IN" smtClean="0"/>
              <a:t>17/12/22</a:t>
            </a:fld>
            <a:endParaRPr lang="en-US" dirty="0"/>
          </a:p>
        </p:txBody>
      </p:sp>
      <p:sp>
        <p:nvSpPr>
          <p:cNvPr id="10" name="TextBox 9"/>
          <p:cNvSpPr txBox="1"/>
          <p:nvPr/>
        </p:nvSpPr>
        <p:spPr>
          <a:xfrm>
            <a:off x="0" y="0"/>
            <a:ext cx="91440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t>Statutory Provisions – Determination  </a:t>
            </a:r>
          </a:p>
        </p:txBody>
      </p:sp>
      <p:sp>
        <p:nvSpPr>
          <p:cNvPr id="8" name="Rectangle 7">
            <a:extLst>
              <a:ext uri="{FF2B5EF4-FFF2-40B4-BE49-F238E27FC236}">
                <a16:creationId xmlns:a16="http://schemas.microsoft.com/office/drawing/2014/main" id="{324B3FF6-0F74-404F-927D-76903079DA2E}"/>
              </a:ext>
            </a:extLst>
          </p:cNvPr>
          <p:cNvSpPr/>
          <p:nvPr/>
        </p:nvSpPr>
        <p:spPr>
          <a:xfrm>
            <a:off x="336549" y="3211718"/>
            <a:ext cx="8470902" cy="1711366"/>
          </a:xfrm>
          <a:prstGeom prst="rect">
            <a:avLst/>
          </a:prstGeom>
        </p:spPr>
        <p:txBody>
          <a:bodyPr wrap="square">
            <a:spAutoFit/>
          </a:bodyPr>
          <a:lstStyle/>
          <a:p>
            <a:pPr>
              <a:lnSpc>
                <a:spcPct val="150000"/>
              </a:lnSpc>
            </a:pPr>
            <a:r>
              <a:rPr lang="en-IN" b="1" dirty="0">
                <a:latin typeface="Times New Roman" panose="02020603050405020304" pitchFamily="18" charset="0"/>
                <a:cs typeface="Times New Roman" panose="02020603050405020304" pitchFamily="18" charset="0"/>
              </a:rPr>
              <a:t>Sec. 78 Initiation of recovery proceedings. </a:t>
            </a:r>
          </a:p>
          <a:p>
            <a:pPr>
              <a:lnSpc>
                <a:spcPct val="150000"/>
              </a:lnSpc>
            </a:pPr>
            <a:r>
              <a:rPr lang="en-IN" dirty="0">
                <a:latin typeface="Times New Roman" panose="02020603050405020304" pitchFamily="18" charset="0"/>
                <a:cs typeface="Times New Roman" panose="02020603050405020304" pitchFamily="18" charset="0"/>
              </a:rPr>
              <a:t>Any amount payable by a taxable person in pursuance of an order passed under this Act </a:t>
            </a:r>
            <a:r>
              <a:rPr lang="en-IN" u="sng" dirty="0">
                <a:latin typeface="Times New Roman" panose="02020603050405020304" pitchFamily="18" charset="0"/>
                <a:cs typeface="Times New Roman" panose="02020603050405020304" pitchFamily="18" charset="0"/>
              </a:rPr>
              <a:t>shall be paid by such person within a period of </a:t>
            </a:r>
            <a:r>
              <a:rPr lang="en-IN" b="1" u="sng" dirty="0">
                <a:latin typeface="Times New Roman" panose="02020603050405020304" pitchFamily="18" charset="0"/>
                <a:cs typeface="Times New Roman" panose="02020603050405020304" pitchFamily="18" charset="0"/>
              </a:rPr>
              <a:t>three months </a:t>
            </a:r>
            <a:r>
              <a:rPr lang="en-IN" u="sng" dirty="0">
                <a:latin typeface="Times New Roman" panose="02020603050405020304" pitchFamily="18" charset="0"/>
                <a:cs typeface="Times New Roman" panose="02020603050405020304" pitchFamily="18" charset="0"/>
              </a:rPr>
              <a:t>from the date of service of such order</a:t>
            </a:r>
            <a:r>
              <a:rPr lang="en-IN" dirty="0">
                <a:latin typeface="Times New Roman" panose="02020603050405020304" pitchFamily="18" charset="0"/>
                <a:cs typeface="Times New Roman" panose="02020603050405020304" pitchFamily="18" charset="0"/>
              </a:rPr>
              <a:t> </a:t>
            </a:r>
            <a:r>
              <a:rPr lang="en-IN" dirty="0">
                <a:solidFill>
                  <a:srgbClr val="FF0000"/>
                </a:solidFill>
                <a:latin typeface="Times New Roman" panose="02020603050405020304" pitchFamily="18" charset="0"/>
                <a:cs typeface="Times New Roman" panose="02020603050405020304" pitchFamily="18" charset="0"/>
              </a:rPr>
              <a:t>failing which recovery proceedings shall be initiated:</a:t>
            </a:r>
            <a:r>
              <a:rPr lang="en-IN" dirty="0">
                <a:latin typeface="Times New Roman" panose="02020603050405020304" pitchFamily="18" charset="0"/>
                <a:cs typeface="Times New Roman" panose="02020603050405020304" pitchFamily="18" charset="0"/>
              </a:rPr>
              <a:t> </a:t>
            </a:r>
          </a:p>
        </p:txBody>
      </p:sp>
      <p:sp>
        <p:nvSpPr>
          <p:cNvPr id="9" name="Rectangle 8">
            <a:extLst>
              <a:ext uri="{FF2B5EF4-FFF2-40B4-BE49-F238E27FC236}">
                <a16:creationId xmlns:a16="http://schemas.microsoft.com/office/drawing/2014/main" id="{6653E3E5-2BCC-BC48-9BB8-F9913BEBB973}"/>
              </a:ext>
            </a:extLst>
          </p:cNvPr>
          <p:cNvSpPr/>
          <p:nvPr/>
        </p:nvSpPr>
        <p:spPr>
          <a:xfrm>
            <a:off x="336549" y="949705"/>
            <a:ext cx="8470902" cy="1711366"/>
          </a:xfrm>
          <a:prstGeom prst="rect">
            <a:avLst/>
          </a:prstGeom>
        </p:spPr>
        <p:txBody>
          <a:bodyPr wrap="square">
            <a:spAutoFit/>
          </a:bodyPr>
          <a:lstStyle/>
          <a:p>
            <a:pPr algn="just">
              <a:lnSpc>
                <a:spcPct val="150000"/>
              </a:lnSpc>
            </a:pPr>
            <a:r>
              <a:rPr lang="en-IN" b="1" dirty="0">
                <a:latin typeface="Times New Roman" panose="02020603050405020304" pitchFamily="18" charset="0"/>
                <a:cs typeface="Times New Roman" panose="02020603050405020304" pitchFamily="18" charset="0"/>
              </a:rPr>
              <a:t>Sec. 74 Determination of Tax</a:t>
            </a:r>
          </a:p>
          <a:p>
            <a:pPr algn="just">
              <a:lnSpc>
                <a:spcPct val="150000"/>
              </a:lnSpc>
            </a:pPr>
            <a:r>
              <a:rPr lang="en-IN" dirty="0">
                <a:latin typeface="Times New Roman" panose="02020603050405020304" pitchFamily="18" charset="0"/>
                <a:cs typeface="Times New Roman" panose="02020603050405020304" pitchFamily="18" charset="0"/>
              </a:rPr>
              <a:t>(</a:t>
            </a:r>
            <a:r>
              <a:rPr lang="en-IN" i="1" dirty="0">
                <a:latin typeface="Times New Roman" panose="02020603050405020304" pitchFamily="18" charset="0"/>
                <a:cs typeface="Times New Roman" panose="02020603050405020304" pitchFamily="18" charset="0"/>
              </a:rPr>
              <a:t>9</a:t>
            </a:r>
            <a:r>
              <a:rPr lang="en-IN" dirty="0">
                <a:latin typeface="Times New Roman" panose="02020603050405020304" pitchFamily="18" charset="0"/>
                <a:cs typeface="Times New Roman" panose="02020603050405020304" pitchFamily="18" charset="0"/>
              </a:rPr>
              <a:t>) The proper officer shall, after considering the representation, if any, made by the person chargeable with tax, determine the amount of tax, interest and penalty </a:t>
            </a:r>
            <a:r>
              <a:rPr lang="en-IN" u="sng" dirty="0">
                <a:latin typeface="Times New Roman" panose="02020603050405020304" pitchFamily="18" charset="0"/>
                <a:cs typeface="Times New Roman" panose="02020603050405020304" pitchFamily="18" charset="0"/>
              </a:rPr>
              <a:t>due</a:t>
            </a:r>
            <a:r>
              <a:rPr lang="en-IN" dirty="0">
                <a:latin typeface="Times New Roman" panose="02020603050405020304" pitchFamily="18" charset="0"/>
                <a:cs typeface="Times New Roman" panose="02020603050405020304" pitchFamily="18" charset="0"/>
              </a:rPr>
              <a:t> from such person and issue an </a:t>
            </a:r>
            <a:r>
              <a:rPr lang="en-IN" b="1" dirty="0">
                <a:latin typeface="Times New Roman" panose="02020603050405020304" pitchFamily="18" charset="0"/>
                <a:cs typeface="Times New Roman" panose="02020603050405020304" pitchFamily="18" charset="0"/>
              </a:rPr>
              <a:t>order</a:t>
            </a:r>
            <a:r>
              <a:rPr lang="en-IN"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91897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DBBC5191-B7D0-1D44-B285-10EF93AC4F12}" type="datetime1">
              <a:rPr lang="en-IN" smtClean="0"/>
              <a:t>17/12/22</a:t>
            </a:fld>
            <a:endParaRPr lang="en-US" dirty="0"/>
          </a:p>
        </p:txBody>
      </p:sp>
      <p:sp>
        <p:nvSpPr>
          <p:cNvPr id="2" name="Footer Placeholder 1"/>
          <p:cNvSpPr>
            <a:spLocks noGrp="1"/>
          </p:cNvSpPr>
          <p:nvPr>
            <p:ph type="ftr" sz="quarter" idx="11"/>
          </p:nvPr>
        </p:nvSpPr>
        <p:spPr/>
        <p:txBody>
          <a:bodyPr/>
          <a:lstStyle/>
          <a:p>
            <a:r>
              <a:rPr lang="en-US"/>
              <a:t>@Jatin_Harjai                                                                          JHA Legal</a:t>
            </a:r>
            <a:endParaRPr lang="en-US" dirty="0"/>
          </a:p>
        </p:txBody>
      </p:sp>
      <p:pic>
        <p:nvPicPr>
          <p:cNvPr id="5" name="Picture 4">
            <a:extLst>
              <a:ext uri="{FF2B5EF4-FFF2-40B4-BE49-F238E27FC236}">
                <a16:creationId xmlns:a16="http://schemas.microsoft.com/office/drawing/2014/main" id="{3FB27426-E125-BC4B-8AF5-07A35F275907}"/>
              </a:ext>
            </a:extLst>
          </p:cNvPr>
          <p:cNvPicPr>
            <a:picLocks noChangeAspect="1"/>
          </p:cNvPicPr>
          <p:nvPr/>
        </p:nvPicPr>
        <p:blipFill>
          <a:blip r:embed="rId3"/>
          <a:stretch>
            <a:fillRect/>
          </a:stretch>
        </p:blipFill>
        <p:spPr>
          <a:xfrm>
            <a:off x="1" y="45156"/>
            <a:ext cx="3444860" cy="2572951"/>
          </a:xfrm>
          <a:prstGeom prst="rect">
            <a:avLst/>
          </a:prstGeom>
        </p:spPr>
      </p:pic>
      <p:pic>
        <p:nvPicPr>
          <p:cNvPr id="6" name="Picture 5">
            <a:extLst>
              <a:ext uri="{FF2B5EF4-FFF2-40B4-BE49-F238E27FC236}">
                <a16:creationId xmlns:a16="http://schemas.microsoft.com/office/drawing/2014/main" id="{DC1338A5-8293-6944-9840-4796980E45EB}"/>
              </a:ext>
            </a:extLst>
          </p:cNvPr>
          <p:cNvPicPr>
            <a:picLocks noChangeAspect="1"/>
          </p:cNvPicPr>
          <p:nvPr/>
        </p:nvPicPr>
        <p:blipFill>
          <a:blip r:embed="rId4"/>
          <a:stretch>
            <a:fillRect/>
          </a:stretch>
        </p:blipFill>
        <p:spPr>
          <a:xfrm>
            <a:off x="6358371" y="0"/>
            <a:ext cx="2849623" cy="2645380"/>
          </a:xfrm>
          <a:prstGeom prst="rect">
            <a:avLst/>
          </a:prstGeom>
        </p:spPr>
      </p:pic>
      <p:graphicFrame>
        <p:nvGraphicFramePr>
          <p:cNvPr id="12" name="Table 12">
            <a:extLst>
              <a:ext uri="{FF2B5EF4-FFF2-40B4-BE49-F238E27FC236}">
                <a16:creationId xmlns:a16="http://schemas.microsoft.com/office/drawing/2014/main" id="{BDB8F6EC-4D29-944B-B15A-09EB0375833B}"/>
              </a:ext>
            </a:extLst>
          </p:cNvPr>
          <p:cNvGraphicFramePr>
            <a:graphicFrameLocks noGrp="1"/>
          </p:cNvGraphicFramePr>
          <p:nvPr/>
        </p:nvGraphicFramePr>
        <p:xfrm>
          <a:off x="3137161" y="2615622"/>
          <a:ext cx="3267536" cy="3708400"/>
        </p:xfrm>
        <a:graphic>
          <a:graphicData uri="http://schemas.openxmlformats.org/drawingml/2006/table">
            <a:tbl>
              <a:tblPr firstRow="1" bandRow="1">
                <a:tableStyleId>{5C22544A-7EE6-4342-B048-85BDC9FD1C3A}</a:tableStyleId>
              </a:tblPr>
              <a:tblGrid>
                <a:gridCol w="3267536">
                  <a:extLst>
                    <a:ext uri="{9D8B030D-6E8A-4147-A177-3AD203B41FA5}">
                      <a16:colId xmlns:a16="http://schemas.microsoft.com/office/drawing/2014/main" val="958402071"/>
                    </a:ext>
                  </a:extLst>
                </a:gridCol>
              </a:tblGrid>
              <a:tr h="370840">
                <a:tc>
                  <a:txBody>
                    <a:bodyPr/>
                    <a:lstStyle/>
                    <a:p>
                      <a:pPr algn="ctr"/>
                      <a:r>
                        <a:rPr lang="en-US" dirty="0">
                          <a:solidFill>
                            <a:schemeClr val="tx1"/>
                          </a:solidFill>
                        </a:rPr>
                        <a:t>How officers understands law !</a:t>
                      </a:r>
                    </a:p>
                  </a:txBody>
                  <a:tcPr>
                    <a:solidFill>
                      <a:srgbClr val="C0694B"/>
                    </a:solidFill>
                  </a:tcPr>
                </a:tc>
                <a:extLst>
                  <a:ext uri="{0D108BD9-81ED-4DB2-BD59-A6C34878D82A}">
                    <a16:rowId xmlns:a16="http://schemas.microsoft.com/office/drawing/2014/main" val="898476498"/>
                  </a:ext>
                </a:extLst>
              </a:tr>
              <a:tr h="370840">
                <a:tc>
                  <a:txBody>
                    <a:bodyPr/>
                    <a:lstStyle/>
                    <a:p>
                      <a:pPr algn="ctr"/>
                      <a:r>
                        <a:rPr lang="en-US" dirty="0">
                          <a:solidFill>
                            <a:schemeClr val="tx1"/>
                          </a:solidFill>
                        </a:rPr>
                        <a:t>Circular</a:t>
                      </a:r>
                    </a:p>
                  </a:txBody>
                  <a:tcPr>
                    <a:noFill/>
                  </a:tcPr>
                </a:tc>
                <a:extLst>
                  <a:ext uri="{0D108BD9-81ED-4DB2-BD59-A6C34878D82A}">
                    <a16:rowId xmlns:a16="http://schemas.microsoft.com/office/drawing/2014/main" val="3861161976"/>
                  </a:ext>
                </a:extLst>
              </a:tr>
              <a:tr h="370840">
                <a:tc>
                  <a:txBody>
                    <a:bodyPr/>
                    <a:lstStyle/>
                    <a:p>
                      <a:pPr algn="ctr"/>
                      <a:r>
                        <a:rPr lang="en-US" dirty="0">
                          <a:solidFill>
                            <a:schemeClr val="tx1"/>
                          </a:solidFill>
                        </a:rPr>
                        <a:t>Press Release</a:t>
                      </a:r>
                    </a:p>
                  </a:txBody>
                  <a:tcPr>
                    <a:noFill/>
                  </a:tcPr>
                </a:tc>
                <a:extLst>
                  <a:ext uri="{0D108BD9-81ED-4DB2-BD59-A6C34878D82A}">
                    <a16:rowId xmlns:a16="http://schemas.microsoft.com/office/drawing/2014/main" val="1210778077"/>
                  </a:ext>
                </a:extLst>
              </a:tr>
              <a:tr h="370840">
                <a:tc>
                  <a:txBody>
                    <a:bodyPr/>
                    <a:lstStyle/>
                    <a:p>
                      <a:pPr algn="ctr"/>
                      <a:r>
                        <a:rPr lang="en-US" dirty="0">
                          <a:solidFill>
                            <a:schemeClr val="tx1"/>
                          </a:solidFill>
                        </a:rPr>
                        <a:t>Guidelines </a:t>
                      </a:r>
                    </a:p>
                  </a:txBody>
                  <a:tcPr>
                    <a:noFill/>
                  </a:tcPr>
                </a:tc>
                <a:extLst>
                  <a:ext uri="{0D108BD9-81ED-4DB2-BD59-A6C34878D82A}">
                    <a16:rowId xmlns:a16="http://schemas.microsoft.com/office/drawing/2014/main" val="3375715349"/>
                  </a:ext>
                </a:extLst>
              </a:tr>
              <a:tr h="370840">
                <a:tc>
                  <a:txBody>
                    <a:bodyPr/>
                    <a:lstStyle/>
                    <a:p>
                      <a:pPr algn="ctr"/>
                      <a:r>
                        <a:rPr lang="en-US" dirty="0">
                          <a:solidFill>
                            <a:schemeClr val="tx1"/>
                          </a:solidFill>
                        </a:rPr>
                        <a:t>Instructions </a:t>
                      </a:r>
                    </a:p>
                  </a:txBody>
                  <a:tcPr>
                    <a:noFill/>
                  </a:tcPr>
                </a:tc>
                <a:extLst>
                  <a:ext uri="{0D108BD9-81ED-4DB2-BD59-A6C34878D82A}">
                    <a16:rowId xmlns:a16="http://schemas.microsoft.com/office/drawing/2014/main" val="2728705604"/>
                  </a:ext>
                </a:extLst>
              </a:tr>
              <a:tr h="370840">
                <a:tc>
                  <a:txBody>
                    <a:bodyPr/>
                    <a:lstStyle/>
                    <a:p>
                      <a:pPr algn="ctr"/>
                      <a:r>
                        <a:rPr lang="en-US" dirty="0">
                          <a:solidFill>
                            <a:schemeClr val="tx1"/>
                          </a:solidFill>
                        </a:rPr>
                        <a:t>FAQ’s</a:t>
                      </a:r>
                    </a:p>
                  </a:txBody>
                  <a:tcPr>
                    <a:noFill/>
                  </a:tcPr>
                </a:tc>
                <a:extLst>
                  <a:ext uri="{0D108BD9-81ED-4DB2-BD59-A6C34878D82A}">
                    <a16:rowId xmlns:a16="http://schemas.microsoft.com/office/drawing/2014/main" val="1867105885"/>
                  </a:ext>
                </a:extLst>
              </a:tr>
              <a:tr h="370840">
                <a:tc>
                  <a:txBody>
                    <a:bodyPr/>
                    <a:lstStyle/>
                    <a:p>
                      <a:pPr algn="ctr"/>
                      <a:r>
                        <a:rPr lang="en-US" dirty="0">
                          <a:solidFill>
                            <a:schemeClr val="tx1"/>
                          </a:solidFill>
                        </a:rPr>
                        <a:t>AR’s</a:t>
                      </a:r>
                    </a:p>
                  </a:txBody>
                  <a:tcPr>
                    <a:noFill/>
                  </a:tcPr>
                </a:tc>
                <a:extLst>
                  <a:ext uri="{0D108BD9-81ED-4DB2-BD59-A6C34878D82A}">
                    <a16:rowId xmlns:a16="http://schemas.microsoft.com/office/drawing/2014/main" val="3906773732"/>
                  </a:ext>
                </a:extLst>
              </a:tr>
              <a:tr h="370840">
                <a:tc>
                  <a:txBody>
                    <a:bodyPr/>
                    <a:lstStyle/>
                    <a:p>
                      <a:pPr algn="ctr"/>
                      <a:r>
                        <a:rPr lang="en-US" dirty="0">
                          <a:solidFill>
                            <a:schemeClr val="tx1"/>
                          </a:solidFill>
                        </a:rPr>
                        <a:t>Trade Notices </a:t>
                      </a:r>
                    </a:p>
                  </a:txBody>
                  <a:tcPr>
                    <a:noFill/>
                  </a:tcPr>
                </a:tc>
                <a:extLst>
                  <a:ext uri="{0D108BD9-81ED-4DB2-BD59-A6C34878D82A}">
                    <a16:rowId xmlns:a16="http://schemas.microsoft.com/office/drawing/2014/main" val="1675708164"/>
                  </a:ext>
                </a:extLst>
              </a:tr>
              <a:tr h="370840">
                <a:tc>
                  <a:txBody>
                    <a:bodyPr/>
                    <a:lstStyle/>
                    <a:p>
                      <a:pPr algn="ctr"/>
                      <a:r>
                        <a:rPr lang="en-US" dirty="0">
                          <a:solidFill>
                            <a:schemeClr val="tx1"/>
                          </a:solidFill>
                        </a:rPr>
                        <a:t>Past experience !</a:t>
                      </a:r>
                    </a:p>
                  </a:txBody>
                  <a:tcPr>
                    <a:noFill/>
                  </a:tcPr>
                </a:tc>
                <a:extLst>
                  <a:ext uri="{0D108BD9-81ED-4DB2-BD59-A6C34878D82A}">
                    <a16:rowId xmlns:a16="http://schemas.microsoft.com/office/drawing/2014/main" val="1009216402"/>
                  </a:ext>
                </a:extLst>
              </a:tr>
              <a:tr h="370840">
                <a:tc>
                  <a:txBody>
                    <a:bodyPr/>
                    <a:lstStyle/>
                    <a:p>
                      <a:pPr algn="ctr"/>
                      <a:r>
                        <a:rPr lang="en-US" dirty="0">
                          <a:solidFill>
                            <a:schemeClr val="tx1"/>
                          </a:solidFill>
                        </a:rPr>
                        <a:t>Revenue Bias !</a:t>
                      </a:r>
                    </a:p>
                  </a:txBody>
                  <a:tcPr>
                    <a:noFill/>
                  </a:tcPr>
                </a:tc>
                <a:extLst>
                  <a:ext uri="{0D108BD9-81ED-4DB2-BD59-A6C34878D82A}">
                    <a16:rowId xmlns:a16="http://schemas.microsoft.com/office/drawing/2014/main" val="1472331394"/>
                  </a:ext>
                </a:extLst>
              </a:tr>
            </a:tbl>
          </a:graphicData>
        </a:graphic>
      </p:graphicFrame>
      <p:graphicFrame>
        <p:nvGraphicFramePr>
          <p:cNvPr id="14" name="Table 13">
            <a:extLst>
              <a:ext uri="{FF2B5EF4-FFF2-40B4-BE49-F238E27FC236}">
                <a16:creationId xmlns:a16="http://schemas.microsoft.com/office/drawing/2014/main" id="{72F612BA-EC58-6F48-9309-EAF631E8A484}"/>
              </a:ext>
            </a:extLst>
          </p:cNvPr>
          <p:cNvGraphicFramePr>
            <a:graphicFrameLocks noGrp="1"/>
          </p:cNvGraphicFramePr>
          <p:nvPr/>
        </p:nvGraphicFramePr>
        <p:xfrm>
          <a:off x="6404696" y="2632055"/>
          <a:ext cx="2775588" cy="3708400"/>
        </p:xfrm>
        <a:graphic>
          <a:graphicData uri="http://schemas.openxmlformats.org/drawingml/2006/table">
            <a:tbl>
              <a:tblPr firstRow="1" bandRow="1">
                <a:tableStyleId>{5C22544A-7EE6-4342-B048-85BDC9FD1C3A}</a:tableStyleId>
              </a:tblPr>
              <a:tblGrid>
                <a:gridCol w="2775588">
                  <a:extLst>
                    <a:ext uri="{9D8B030D-6E8A-4147-A177-3AD203B41FA5}">
                      <a16:colId xmlns:a16="http://schemas.microsoft.com/office/drawing/2014/main" val="1738298562"/>
                    </a:ext>
                  </a:extLst>
                </a:gridCol>
              </a:tblGrid>
              <a:tr h="370840">
                <a:tc>
                  <a:txBody>
                    <a:bodyPr/>
                    <a:lstStyle/>
                    <a:p>
                      <a:pPr algn="ctr"/>
                      <a:r>
                        <a:rPr lang="en-US" dirty="0">
                          <a:solidFill>
                            <a:schemeClr val="tx1"/>
                          </a:solidFill>
                        </a:rPr>
                        <a:t>Whether law is good/ bad?</a:t>
                      </a:r>
                    </a:p>
                  </a:txBody>
                  <a:tcPr>
                    <a:solidFill>
                      <a:schemeClr val="bg2">
                        <a:lumMod val="90000"/>
                      </a:schemeClr>
                    </a:solidFill>
                  </a:tcPr>
                </a:tc>
                <a:extLst>
                  <a:ext uri="{0D108BD9-81ED-4DB2-BD59-A6C34878D82A}">
                    <a16:rowId xmlns:a16="http://schemas.microsoft.com/office/drawing/2014/main" val="3438016958"/>
                  </a:ext>
                </a:extLst>
              </a:tr>
              <a:tr h="370840">
                <a:tc>
                  <a:txBody>
                    <a:bodyPr/>
                    <a:lstStyle/>
                    <a:p>
                      <a:pPr algn="ctr"/>
                      <a:r>
                        <a:rPr lang="en-US" dirty="0">
                          <a:solidFill>
                            <a:schemeClr val="tx1"/>
                          </a:solidFill>
                        </a:rPr>
                        <a:t>Constitution of India </a:t>
                      </a:r>
                    </a:p>
                  </a:txBody>
                  <a:tcPr>
                    <a:noFill/>
                  </a:tcPr>
                </a:tc>
                <a:extLst>
                  <a:ext uri="{0D108BD9-81ED-4DB2-BD59-A6C34878D82A}">
                    <a16:rowId xmlns:a16="http://schemas.microsoft.com/office/drawing/2014/main" val="3418342868"/>
                  </a:ext>
                </a:extLst>
              </a:tr>
              <a:tr h="370840">
                <a:tc>
                  <a:txBody>
                    <a:bodyPr/>
                    <a:lstStyle/>
                    <a:p>
                      <a:pPr algn="ctr"/>
                      <a:r>
                        <a:rPr lang="en-US" dirty="0">
                          <a:solidFill>
                            <a:schemeClr val="tx1"/>
                          </a:solidFill>
                        </a:rPr>
                        <a:t>Only HC/ SC can decide </a:t>
                      </a:r>
                    </a:p>
                  </a:txBody>
                  <a:tcPr>
                    <a:noFill/>
                  </a:tcPr>
                </a:tc>
                <a:extLst>
                  <a:ext uri="{0D108BD9-81ED-4DB2-BD59-A6C34878D82A}">
                    <a16:rowId xmlns:a16="http://schemas.microsoft.com/office/drawing/2014/main" val="3340146271"/>
                  </a:ext>
                </a:extLst>
              </a:tr>
              <a:tr h="370840">
                <a:tc>
                  <a:txBody>
                    <a:bodyPr/>
                    <a:lstStyle/>
                    <a:p>
                      <a:pPr algn="ctr"/>
                      <a:endParaRPr lang="en-US" dirty="0">
                        <a:solidFill>
                          <a:schemeClr val="tx1"/>
                        </a:solidFill>
                      </a:endParaRPr>
                    </a:p>
                  </a:txBody>
                  <a:tcPr>
                    <a:noFill/>
                  </a:tcPr>
                </a:tc>
                <a:extLst>
                  <a:ext uri="{0D108BD9-81ED-4DB2-BD59-A6C34878D82A}">
                    <a16:rowId xmlns:a16="http://schemas.microsoft.com/office/drawing/2014/main" val="364241300"/>
                  </a:ext>
                </a:extLst>
              </a:tr>
              <a:tr h="370840">
                <a:tc>
                  <a:txBody>
                    <a:bodyPr/>
                    <a:lstStyle/>
                    <a:p>
                      <a:pPr algn="ctr"/>
                      <a:endParaRPr lang="en-US" dirty="0">
                        <a:solidFill>
                          <a:schemeClr val="tx1"/>
                        </a:solidFill>
                      </a:endParaRPr>
                    </a:p>
                  </a:txBody>
                  <a:tcPr>
                    <a:noFill/>
                  </a:tcPr>
                </a:tc>
                <a:extLst>
                  <a:ext uri="{0D108BD9-81ED-4DB2-BD59-A6C34878D82A}">
                    <a16:rowId xmlns:a16="http://schemas.microsoft.com/office/drawing/2014/main" val="1949310866"/>
                  </a:ext>
                </a:extLst>
              </a:tr>
              <a:tr h="370840">
                <a:tc>
                  <a:txBody>
                    <a:bodyPr/>
                    <a:lstStyle/>
                    <a:p>
                      <a:pPr algn="ctr"/>
                      <a:endParaRPr lang="en-US" dirty="0">
                        <a:solidFill>
                          <a:schemeClr val="tx1"/>
                        </a:solidFill>
                      </a:endParaRPr>
                    </a:p>
                  </a:txBody>
                  <a:tcPr>
                    <a:noFill/>
                  </a:tcPr>
                </a:tc>
                <a:extLst>
                  <a:ext uri="{0D108BD9-81ED-4DB2-BD59-A6C34878D82A}">
                    <a16:rowId xmlns:a16="http://schemas.microsoft.com/office/drawing/2014/main" val="4229618161"/>
                  </a:ext>
                </a:extLst>
              </a:tr>
              <a:tr h="370840">
                <a:tc>
                  <a:txBody>
                    <a:bodyPr/>
                    <a:lstStyle/>
                    <a:p>
                      <a:pPr algn="ctr"/>
                      <a:endParaRPr lang="en-US" dirty="0">
                        <a:solidFill>
                          <a:schemeClr val="tx1"/>
                        </a:solidFill>
                      </a:endParaRPr>
                    </a:p>
                  </a:txBody>
                  <a:tcPr>
                    <a:noFill/>
                  </a:tcPr>
                </a:tc>
                <a:extLst>
                  <a:ext uri="{0D108BD9-81ED-4DB2-BD59-A6C34878D82A}">
                    <a16:rowId xmlns:a16="http://schemas.microsoft.com/office/drawing/2014/main" val="2374778507"/>
                  </a:ext>
                </a:extLst>
              </a:tr>
              <a:tr h="370840">
                <a:tc>
                  <a:txBody>
                    <a:bodyPr/>
                    <a:lstStyle/>
                    <a:p>
                      <a:pPr algn="ctr"/>
                      <a:endParaRPr lang="en-US" dirty="0">
                        <a:solidFill>
                          <a:schemeClr val="tx1"/>
                        </a:solidFill>
                      </a:endParaRPr>
                    </a:p>
                  </a:txBody>
                  <a:tcPr>
                    <a:noFill/>
                  </a:tcPr>
                </a:tc>
                <a:extLst>
                  <a:ext uri="{0D108BD9-81ED-4DB2-BD59-A6C34878D82A}">
                    <a16:rowId xmlns:a16="http://schemas.microsoft.com/office/drawing/2014/main" val="2445640362"/>
                  </a:ext>
                </a:extLst>
              </a:tr>
              <a:tr h="370840">
                <a:tc>
                  <a:txBody>
                    <a:bodyPr/>
                    <a:lstStyle/>
                    <a:p>
                      <a:pPr algn="ctr"/>
                      <a:endParaRPr lang="en-US" dirty="0">
                        <a:solidFill>
                          <a:schemeClr val="tx1"/>
                        </a:solidFill>
                      </a:endParaRPr>
                    </a:p>
                  </a:txBody>
                  <a:tcPr>
                    <a:noFill/>
                  </a:tcPr>
                </a:tc>
                <a:extLst>
                  <a:ext uri="{0D108BD9-81ED-4DB2-BD59-A6C34878D82A}">
                    <a16:rowId xmlns:a16="http://schemas.microsoft.com/office/drawing/2014/main" val="3335020171"/>
                  </a:ext>
                </a:extLst>
              </a:tr>
              <a:tr h="370840">
                <a:tc>
                  <a:txBody>
                    <a:bodyPr/>
                    <a:lstStyle/>
                    <a:p>
                      <a:pPr algn="ctr"/>
                      <a:endParaRPr lang="en-US" dirty="0">
                        <a:solidFill>
                          <a:schemeClr val="tx1"/>
                        </a:solidFill>
                      </a:endParaRPr>
                    </a:p>
                  </a:txBody>
                  <a:tcPr>
                    <a:noFill/>
                  </a:tcPr>
                </a:tc>
                <a:extLst>
                  <a:ext uri="{0D108BD9-81ED-4DB2-BD59-A6C34878D82A}">
                    <a16:rowId xmlns:a16="http://schemas.microsoft.com/office/drawing/2014/main" val="405443871"/>
                  </a:ext>
                </a:extLst>
              </a:tr>
            </a:tbl>
          </a:graphicData>
        </a:graphic>
      </p:graphicFrame>
      <p:graphicFrame>
        <p:nvGraphicFramePr>
          <p:cNvPr id="15" name="Table 14">
            <a:extLst>
              <a:ext uri="{FF2B5EF4-FFF2-40B4-BE49-F238E27FC236}">
                <a16:creationId xmlns:a16="http://schemas.microsoft.com/office/drawing/2014/main" id="{9A2FC135-FB57-D64F-863D-6A3A7BEA0F61}"/>
              </a:ext>
            </a:extLst>
          </p:cNvPr>
          <p:cNvGraphicFramePr>
            <a:graphicFrameLocks noGrp="1"/>
          </p:cNvGraphicFramePr>
          <p:nvPr/>
        </p:nvGraphicFramePr>
        <p:xfrm>
          <a:off x="0" y="2612291"/>
          <a:ext cx="3149600" cy="3708400"/>
        </p:xfrm>
        <a:graphic>
          <a:graphicData uri="http://schemas.openxmlformats.org/drawingml/2006/table">
            <a:tbl>
              <a:tblPr firstRow="1" bandRow="1">
                <a:tableStyleId>{5C22544A-7EE6-4342-B048-85BDC9FD1C3A}</a:tableStyleId>
              </a:tblPr>
              <a:tblGrid>
                <a:gridCol w="3149600">
                  <a:extLst>
                    <a:ext uri="{9D8B030D-6E8A-4147-A177-3AD203B41FA5}">
                      <a16:colId xmlns:a16="http://schemas.microsoft.com/office/drawing/2014/main" val="276195139"/>
                    </a:ext>
                  </a:extLst>
                </a:gridCol>
              </a:tblGrid>
              <a:tr h="370840">
                <a:tc>
                  <a:txBody>
                    <a:bodyPr/>
                    <a:lstStyle/>
                    <a:p>
                      <a:pPr algn="ctr"/>
                      <a:r>
                        <a:rPr lang="en-US" dirty="0">
                          <a:solidFill>
                            <a:schemeClr val="tx1"/>
                          </a:solidFill>
                        </a:rPr>
                        <a:t>Law </a:t>
                      </a:r>
                    </a:p>
                  </a:txBody>
                  <a:tcPr>
                    <a:solidFill>
                      <a:srgbClr val="00B050"/>
                    </a:solidFill>
                  </a:tcPr>
                </a:tc>
                <a:extLst>
                  <a:ext uri="{0D108BD9-81ED-4DB2-BD59-A6C34878D82A}">
                    <a16:rowId xmlns:a16="http://schemas.microsoft.com/office/drawing/2014/main" val="2033752120"/>
                  </a:ext>
                </a:extLst>
              </a:tr>
              <a:tr h="370840">
                <a:tc>
                  <a:txBody>
                    <a:bodyPr/>
                    <a:lstStyle/>
                    <a:p>
                      <a:pPr algn="ctr"/>
                      <a:r>
                        <a:rPr lang="en-US" dirty="0">
                          <a:solidFill>
                            <a:schemeClr val="tx1"/>
                          </a:solidFill>
                        </a:rPr>
                        <a:t>Act </a:t>
                      </a:r>
                    </a:p>
                  </a:txBody>
                  <a:tcPr>
                    <a:noFill/>
                  </a:tcPr>
                </a:tc>
                <a:extLst>
                  <a:ext uri="{0D108BD9-81ED-4DB2-BD59-A6C34878D82A}">
                    <a16:rowId xmlns:a16="http://schemas.microsoft.com/office/drawing/2014/main" val="3917710527"/>
                  </a:ext>
                </a:extLst>
              </a:tr>
              <a:tr h="370840">
                <a:tc>
                  <a:txBody>
                    <a:bodyPr/>
                    <a:lstStyle/>
                    <a:p>
                      <a:pPr algn="ctr"/>
                      <a:r>
                        <a:rPr lang="en-US" dirty="0">
                          <a:solidFill>
                            <a:schemeClr val="tx1"/>
                          </a:solidFill>
                        </a:rPr>
                        <a:t>Rules </a:t>
                      </a:r>
                    </a:p>
                  </a:txBody>
                  <a:tcPr>
                    <a:noFill/>
                  </a:tcPr>
                </a:tc>
                <a:extLst>
                  <a:ext uri="{0D108BD9-81ED-4DB2-BD59-A6C34878D82A}">
                    <a16:rowId xmlns:a16="http://schemas.microsoft.com/office/drawing/2014/main" val="22145575"/>
                  </a:ext>
                </a:extLst>
              </a:tr>
              <a:tr h="370840">
                <a:tc>
                  <a:txBody>
                    <a:bodyPr/>
                    <a:lstStyle/>
                    <a:p>
                      <a:pPr algn="ctr"/>
                      <a:r>
                        <a:rPr lang="en-US" dirty="0">
                          <a:solidFill>
                            <a:schemeClr val="tx1"/>
                          </a:solidFill>
                        </a:rPr>
                        <a:t>Notifications </a:t>
                      </a:r>
                    </a:p>
                  </a:txBody>
                  <a:tcPr>
                    <a:noFill/>
                  </a:tcPr>
                </a:tc>
                <a:extLst>
                  <a:ext uri="{0D108BD9-81ED-4DB2-BD59-A6C34878D82A}">
                    <a16:rowId xmlns:a16="http://schemas.microsoft.com/office/drawing/2014/main" val="644434520"/>
                  </a:ext>
                </a:extLst>
              </a:tr>
              <a:tr h="370840">
                <a:tc>
                  <a:txBody>
                    <a:bodyPr/>
                    <a:lstStyle/>
                    <a:p>
                      <a:pPr algn="ctr"/>
                      <a:r>
                        <a:rPr lang="en-US" dirty="0">
                          <a:solidFill>
                            <a:schemeClr val="tx1"/>
                          </a:solidFill>
                        </a:rPr>
                        <a:t>ROD – Orders </a:t>
                      </a:r>
                    </a:p>
                  </a:txBody>
                  <a:tcPr>
                    <a:noFill/>
                  </a:tcPr>
                </a:tc>
                <a:extLst>
                  <a:ext uri="{0D108BD9-81ED-4DB2-BD59-A6C34878D82A}">
                    <a16:rowId xmlns:a16="http://schemas.microsoft.com/office/drawing/2014/main" val="870775487"/>
                  </a:ext>
                </a:extLst>
              </a:tr>
              <a:tr h="370840">
                <a:tc>
                  <a:txBody>
                    <a:bodyPr/>
                    <a:lstStyle/>
                    <a:p>
                      <a:pPr algn="ctr"/>
                      <a:r>
                        <a:rPr lang="en-US" dirty="0">
                          <a:solidFill>
                            <a:schemeClr val="tx1"/>
                          </a:solidFill>
                        </a:rPr>
                        <a:t>Judgements of Courts </a:t>
                      </a:r>
                    </a:p>
                  </a:txBody>
                  <a:tcPr>
                    <a:noFill/>
                  </a:tcPr>
                </a:tc>
                <a:extLst>
                  <a:ext uri="{0D108BD9-81ED-4DB2-BD59-A6C34878D82A}">
                    <a16:rowId xmlns:a16="http://schemas.microsoft.com/office/drawing/2014/main" val="1832557432"/>
                  </a:ext>
                </a:extLst>
              </a:tr>
              <a:tr h="370840">
                <a:tc>
                  <a:txBody>
                    <a:bodyPr/>
                    <a:lstStyle/>
                    <a:p>
                      <a:pPr algn="ctr"/>
                      <a:r>
                        <a:rPr lang="en-US" dirty="0">
                          <a:solidFill>
                            <a:schemeClr val="tx1"/>
                          </a:solidFill>
                        </a:rPr>
                        <a:t>AR’s (only for applicant)</a:t>
                      </a:r>
                    </a:p>
                  </a:txBody>
                  <a:tcPr>
                    <a:noFill/>
                  </a:tcPr>
                </a:tc>
                <a:extLst>
                  <a:ext uri="{0D108BD9-81ED-4DB2-BD59-A6C34878D82A}">
                    <a16:rowId xmlns:a16="http://schemas.microsoft.com/office/drawing/2014/main" val="550476900"/>
                  </a:ext>
                </a:extLst>
              </a:tr>
              <a:tr h="370840">
                <a:tc>
                  <a:txBody>
                    <a:bodyPr/>
                    <a:lstStyle/>
                    <a:p>
                      <a:pPr algn="ctr"/>
                      <a:endParaRPr lang="en-US" dirty="0">
                        <a:solidFill>
                          <a:schemeClr val="tx1"/>
                        </a:solidFill>
                      </a:endParaRPr>
                    </a:p>
                  </a:txBody>
                  <a:tcPr>
                    <a:noFill/>
                  </a:tcPr>
                </a:tc>
                <a:extLst>
                  <a:ext uri="{0D108BD9-81ED-4DB2-BD59-A6C34878D82A}">
                    <a16:rowId xmlns:a16="http://schemas.microsoft.com/office/drawing/2014/main" val="3276615797"/>
                  </a:ext>
                </a:extLst>
              </a:tr>
              <a:tr h="370840">
                <a:tc>
                  <a:txBody>
                    <a:bodyPr/>
                    <a:lstStyle/>
                    <a:p>
                      <a:pPr algn="ctr"/>
                      <a:endParaRPr lang="en-US" dirty="0">
                        <a:solidFill>
                          <a:schemeClr val="tx1"/>
                        </a:solidFill>
                      </a:endParaRPr>
                    </a:p>
                  </a:txBody>
                  <a:tcPr>
                    <a:noFill/>
                  </a:tcPr>
                </a:tc>
                <a:extLst>
                  <a:ext uri="{0D108BD9-81ED-4DB2-BD59-A6C34878D82A}">
                    <a16:rowId xmlns:a16="http://schemas.microsoft.com/office/drawing/2014/main" val="484696858"/>
                  </a:ext>
                </a:extLst>
              </a:tr>
              <a:tr h="370840">
                <a:tc>
                  <a:txBody>
                    <a:bodyPr/>
                    <a:lstStyle/>
                    <a:p>
                      <a:pPr algn="ctr"/>
                      <a:endParaRPr lang="en-US" dirty="0">
                        <a:solidFill>
                          <a:schemeClr val="tx1"/>
                        </a:solidFill>
                      </a:endParaRPr>
                    </a:p>
                  </a:txBody>
                  <a:tcPr>
                    <a:noFill/>
                  </a:tcPr>
                </a:tc>
                <a:extLst>
                  <a:ext uri="{0D108BD9-81ED-4DB2-BD59-A6C34878D82A}">
                    <a16:rowId xmlns:a16="http://schemas.microsoft.com/office/drawing/2014/main" val="4188791659"/>
                  </a:ext>
                </a:extLst>
              </a:tr>
            </a:tbl>
          </a:graphicData>
        </a:graphic>
      </p:graphicFrame>
      <p:sp>
        <p:nvSpPr>
          <p:cNvPr id="7" name="Slide Number Placeholder 6">
            <a:extLst>
              <a:ext uri="{FF2B5EF4-FFF2-40B4-BE49-F238E27FC236}">
                <a16:creationId xmlns:a16="http://schemas.microsoft.com/office/drawing/2014/main" id="{EA68D208-DAA1-4B44-AD4B-4824079E0A1C}"/>
              </a:ext>
            </a:extLst>
          </p:cNvPr>
          <p:cNvSpPr>
            <a:spLocks noGrp="1"/>
          </p:cNvSpPr>
          <p:nvPr>
            <p:ph type="sldNum" sz="quarter" idx="12"/>
          </p:nvPr>
        </p:nvSpPr>
        <p:spPr/>
        <p:txBody>
          <a:bodyPr/>
          <a:lstStyle/>
          <a:p>
            <a:fld id="{4FAB73BC-B049-4115-A692-8D63A059BFB8}" type="slidenum">
              <a:rPr lang="en-US" smtClean="0"/>
              <a:t>3</a:t>
            </a:fld>
            <a:endParaRPr lang="en-US" dirty="0"/>
          </a:p>
        </p:txBody>
      </p:sp>
      <p:pic>
        <p:nvPicPr>
          <p:cNvPr id="3" name="Picture 2">
            <a:extLst>
              <a:ext uri="{FF2B5EF4-FFF2-40B4-BE49-F238E27FC236}">
                <a16:creationId xmlns:a16="http://schemas.microsoft.com/office/drawing/2014/main" id="{12A403BD-CFF1-40DA-9B95-FA8653BA5B8C}"/>
              </a:ext>
            </a:extLst>
          </p:cNvPr>
          <p:cNvPicPr>
            <a:picLocks noChangeAspect="1"/>
          </p:cNvPicPr>
          <p:nvPr/>
        </p:nvPicPr>
        <p:blipFill>
          <a:blip r:embed="rId5"/>
          <a:stretch>
            <a:fillRect/>
          </a:stretch>
        </p:blipFill>
        <p:spPr>
          <a:xfrm>
            <a:off x="3164263" y="11875"/>
            <a:ext cx="3240433" cy="2622939"/>
          </a:xfrm>
          <a:prstGeom prst="rect">
            <a:avLst/>
          </a:prstGeom>
        </p:spPr>
      </p:pic>
    </p:spTree>
    <p:extLst>
      <p:ext uri="{BB962C8B-B14F-4D97-AF65-F5344CB8AC3E}">
        <p14:creationId xmlns:p14="http://schemas.microsoft.com/office/powerpoint/2010/main" val="30844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30</a:t>
            </a:fld>
            <a:endParaRPr lang="en-US" dirty="0"/>
          </a:p>
        </p:txBody>
      </p:sp>
      <p:sp>
        <p:nvSpPr>
          <p:cNvPr id="7" name="Date Placeholder 6"/>
          <p:cNvSpPr>
            <a:spLocks noGrp="1"/>
          </p:cNvSpPr>
          <p:nvPr>
            <p:ph type="dt" sz="half" idx="10"/>
          </p:nvPr>
        </p:nvSpPr>
        <p:spPr/>
        <p:txBody>
          <a:bodyPr/>
          <a:lstStyle/>
          <a:p>
            <a:fld id="{613529E9-7774-5C4A-9527-306B04F8C52D}" type="datetime1">
              <a:rPr lang="en-IN" smtClean="0"/>
              <a:t>17/12/22</a:t>
            </a:fld>
            <a:endParaRPr lang="en-US" dirty="0"/>
          </a:p>
        </p:txBody>
      </p:sp>
      <p:sp>
        <p:nvSpPr>
          <p:cNvPr id="10" name="TextBox 9"/>
          <p:cNvSpPr txBox="1"/>
          <p:nvPr/>
        </p:nvSpPr>
        <p:spPr>
          <a:xfrm>
            <a:off x="0" y="0"/>
            <a:ext cx="91440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t>Collection of Tax (Process)  </a:t>
            </a:r>
          </a:p>
        </p:txBody>
      </p:sp>
      <p:graphicFrame>
        <p:nvGraphicFramePr>
          <p:cNvPr id="4" name="Diagram 3">
            <a:extLst>
              <a:ext uri="{FF2B5EF4-FFF2-40B4-BE49-F238E27FC236}">
                <a16:creationId xmlns:a16="http://schemas.microsoft.com/office/drawing/2014/main" id="{83FE88B1-631D-B2BE-B1AF-3BCF14B92664}"/>
              </a:ext>
            </a:extLst>
          </p:cNvPr>
          <p:cNvGraphicFramePr/>
          <p:nvPr>
            <p:extLst>
              <p:ext uri="{D42A27DB-BD31-4B8C-83A1-F6EECF244321}">
                <p14:modId xmlns:p14="http://schemas.microsoft.com/office/powerpoint/2010/main" val="236742860"/>
              </p:ext>
            </p:extLst>
          </p:nvPr>
        </p:nvGraphicFramePr>
        <p:xfrm>
          <a:off x="-1" y="753762"/>
          <a:ext cx="9128125" cy="4831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2796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7" name="Date Placeholder 6"/>
          <p:cNvSpPr>
            <a:spLocks noGrp="1"/>
          </p:cNvSpPr>
          <p:nvPr>
            <p:ph type="dt" sz="half" idx="10"/>
          </p:nvPr>
        </p:nvSpPr>
        <p:spPr/>
        <p:txBody>
          <a:bodyPr/>
          <a:lstStyle/>
          <a:p>
            <a:fld id="{3DE537A7-BF73-5049-8C70-6736AA16E952}" type="datetime1">
              <a:rPr lang="en-IN" smtClean="0"/>
              <a:t>17/12/22</a:t>
            </a:fld>
            <a:endParaRPr lang="en-US" dirty="0"/>
          </a:p>
        </p:txBody>
      </p:sp>
      <p:sp>
        <p:nvSpPr>
          <p:cNvPr id="10" name="TextBox 9"/>
          <p:cNvSpPr txBox="1"/>
          <p:nvPr/>
        </p:nvSpPr>
        <p:spPr>
          <a:xfrm>
            <a:off x="0" y="0"/>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solidFill>
                  <a:schemeClr val="tx1"/>
                </a:solidFill>
              </a:rPr>
              <a:t>Dabur India Ltd. Vs. State of UP – 1990 (49) ELT 3 (SC)</a:t>
            </a:r>
          </a:p>
        </p:txBody>
      </p:sp>
      <p:sp>
        <p:nvSpPr>
          <p:cNvPr id="5" name="Rectangle 4">
            <a:extLst>
              <a:ext uri="{FF2B5EF4-FFF2-40B4-BE49-F238E27FC236}">
                <a16:creationId xmlns:a16="http://schemas.microsoft.com/office/drawing/2014/main" id="{231DFCAB-A0A8-E34E-A4DA-2F7C67AAE36A}"/>
              </a:ext>
            </a:extLst>
          </p:cNvPr>
          <p:cNvSpPr/>
          <p:nvPr/>
        </p:nvSpPr>
        <p:spPr>
          <a:xfrm>
            <a:off x="391163" y="1111488"/>
            <a:ext cx="8468023" cy="4197496"/>
          </a:xfrm>
          <a:prstGeom prst="rect">
            <a:avLst/>
          </a:prstGeom>
        </p:spPr>
        <p:txBody>
          <a:bodyPr wrap="square">
            <a:spAutoFit/>
          </a:bodyPr>
          <a:lstStyle/>
          <a:p>
            <a:pPr algn="just">
              <a:lnSpc>
                <a:spcPct val="150000"/>
              </a:lnSpc>
            </a:pPr>
            <a:r>
              <a:rPr lang="en-IN" dirty="0">
                <a:solidFill>
                  <a:srgbClr val="000000"/>
                </a:solidFill>
                <a:latin typeface="Times New Roman" panose="02020603050405020304" pitchFamily="18" charset="0"/>
                <a:cs typeface="Times New Roman" panose="02020603050405020304" pitchFamily="18" charset="0"/>
              </a:rPr>
              <a:t>Government should not use coercive measures like threatening not to renew the licence to do business in order to recover monies due to it. Only legal steps should be taken for such recovery. "</a:t>
            </a:r>
            <a:r>
              <a:rPr lang="en-IN" b="1" u="sng" dirty="0">
                <a:solidFill>
                  <a:srgbClr val="000000"/>
                </a:solidFill>
                <a:latin typeface="Times New Roman" panose="02020603050405020304" pitchFamily="18" charset="0"/>
                <a:cs typeface="Times New Roman" panose="02020603050405020304" pitchFamily="18" charset="0"/>
              </a:rPr>
              <a:t>We would not like to hear from a litigant in this country that the Government is coercing citizens of this Country to make payment which the litigant is contending not to be leviable</a:t>
            </a:r>
            <a:r>
              <a:rPr lang="en-IN" dirty="0">
                <a:solidFill>
                  <a:srgbClr val="000000"/>
                </a:solidFill>
                <a:latin typeface="Times New Roman" panose="02020603050405020304" pitchFamily="18" charset="0"/>
                <a:cs typeface="Times New Roman" panose="02020603050405020304" pitchFamily="18" charset="0"/>
              </a:rPr>
              <a:t>......If any money is due to the Government, the Government should take steps but not take extra legal steps or manoeuvre. Therefore, we direct that the right of renewal of the petitioner of licence must be judged and attended to in accordance with law and the occasion not utilised to coerce the petitioners to a course of action not warranted by law and procedure."</a:t>
            </a:r>
          </a:p>
          <a:p>
            <a:pPr algn="just">
              <a:lnSpc>
                <a:spcPct val="150000"/>
              </a:lnSpc>
            </a:pPr>
            <a:endParaRPr lang="en-IN" dirty="0">
              <a:solidFill>
                <a:srgbClr val="000000"/>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58E9DC9E-4D52-9517-C3EE-9DE5F38EBE86}"/>
              </a:ext>
            </a:extLst>
          </p:cNvPr>
          <p:cNvSpPr>
            <a:spLocks noGrp="1"/>
          </p:cNvSpPr>
          <p:nvPr>
            <p:ph type="sldNum" sz="quarter" idx="12"/>
          </p:nvPr>
        </p:nvSpPr>
        <p:spPr/>
        <p:txBody>
          <a:bodyPr/>
          <a:lstStyle/>
          <a:p>
            <a:fld id="{4FAB73BC-B049-4115-A692-8D63A059BFB8}" type="slidenum">
              <a:rPr lang="en-US" smtClean="0"/>
              <a:t>31</a:t>
            </a:fld>
            <a:endParaRPr lang="en-US" dirty="0"/>
          </a:p>
        </p:txBody>
      </p:sp>
    </p:spTree>
    <p:extLst>
      <p:ext uri="{BB962C8B-B14F-4D97-AF65-F5344CB8AC3E}">
        <p14:creationId xmlns:p14="http://schemas.microsoft.com/office/powerpoint/2010/main" val="4026937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7" name="Date Placeholder 6"/>
          <p:cNvSpPr>
            <a:spLocks noGrp="1"/>
          </p:cNvSpPr>
          <p:nvPr>
            <p:ph type="dt" sz="half" idx="10"/>
          </p:nvPr>
        </p:nvSpPr>
        <p:spPr/>
        <p:txBody>
          <a:bodyPr/>
          <a:lstStyle/>
          <a:p>
            <a:fld id="{E0229B05-DA86-6B40-B979-DB8AB60AD2F7}" type="datetime1">
              <a:rPr lang="en-IN" smtClean="0"/>
              <a:t>17/12/22</a:t>
            </a:fld>
            <a:endParaRPr lang="en-US" dirty="0"/>
          </a:p>
        </p:txBody>
      </p:sp>
      <p:sp>
        <p:nvSpPr>
          <p:cNvPr id="10" name="TextBox 9"/>
          <p:cNvSpPr txBox="1"/>
          <p:nvPr/>
        </p:nvSpPr>
        <p:spPr>
          <a:xfrm>
            <a:off x="0" y="0"/>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solidFill>
                  <a:schemeClr val="tx1"/>
                </a:solidFill>
              </a:rPr>
              <a:t>Century Metal Recycling Vs. UOI – 2009 (234) ELT 234 (P&amp;H)</a:t>
            </a:r>
          </a:p>
        </p:txBody>
      </p:sp>
      <p:sp>
        <p:nvSpPr>
          <p:cNvPr id="5" name="Rectangle 4">
            <a:extLst>
              <a:ext uri="{FF2B5EF4-FFF2-40B4-BE49-F238E27FC236}">
                <a16:creationId xmlns:a16="http://schemas.microsoft.com/office/drawing/2014/main" id="{231DFCAB-A0A8-E34E-A4DA-2F7C67AAE36A}"/>
              </a:ext>
            </a:extLst>
          </p:cNvPr>
          <p:cNvSpPr/>
          <p:nvPr/>
        </p:nvSpPr>
        <p:spPr>
          <a:xfrm>
            <a:off x="391163" y="1111488"/>
            <a:ext cx="8468023" cy="2951001"/>
          </a:xfrm>
          <a:prstGeom prst="rect">
            <a:avLst/>
          </a:prstGeom>
        </p:spPr>
        <p:txBody>
          <a:bodyPr wrap="square">
            <a:spAutoFit/>
          </a:bodyPr>
          <a:lstStyle/>
          <a:p>
            <a:pPr algn="just">
              <a:lnSpc>
                <a:spcPct val="150000"/>
              </a:lnSpc>
            </a:pPr>
            <a:r>
              <a:rPr lang="en-IN" dirty="0">
                <a:solidFill>
                  <a:srgbClr val="000000"/>
                </a:solidFill>
                <a:latin typeface="Times New Roman" panose="02020603050405020304" pitchFamily="18" charset="0"/>
                <a:cs typeface="Times New Roman" panose="02020603050405020304" pitchFamily="18" charset="0"/>
              </a:rPr>
              <a:t>As far as the amount deposited by the petitioners is concerned, case of the petitioners is that the same was deposited under coercion. Case of the respondents was that the same was deposited voluntarily. </a:t>
            </a:r>
            <a:r>
              <a:rPr lang="en-IN" u="sng" dirty="0">
                <a:solidFill>
                  <a:srgbClr val="000000"/>
                </a:solidFill>
                <a:latin typeface="Times New Roman" panose="02020603050405020304" pitchFamily="18" charset="0"/>
                <a:cs typeface="Times New Roman" panose="02020603050405020304" pitchFamily="18" charset="0"/>
              </a:rPr>
              <a:t>Whatever be the position, unless there is assessment and demand, the amount deposited by the petitioners cannot be appropriated. No justification has been shown for retaining the amount deposited, except saying that since it was voluntarily deposited.</a:t>
            </a:r>
            <a:r>
              <a:rPr lang="en-IN" dirty="0">
                <a:solidFill>
                  <a:srgbClr val="000000"/>
                </a:solidFill>
                <a:latin typeface="Times New Roman" panose="02020603050405020304" pitchFamily="18" charset="0"/>
                <a:cs typeface="Times New Roman" panose="02020603050405020304" pitchFamily="18" charset="0"/>
              </a:rPr>
              <a:t> In view of this admitted position, the petitioners are entitled to be returned the amount paid.</a:t>
            </a:r>
            <a:endParaRPr lang="en-US"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5D73E1E7-BA34-5AEA-CD43-BF3D09DA359A}"/>
              </a:ext>
            </a:extLst>
          </p:cNvPr>
          <p:cNvSpPr>
            <a:spLocks noGrp="1"/>
          </p:cNvSpPr>
          <p:nvPr>
            <p:ph type="sldNum" sz="quarter" idx="12"/>
          </p:nvPr>
        </p:nvSpPr>
        <p:spPr/>
        <p:txBody>
          <a:bodyPr/>
          <a:lstStyle/>
          <a:p>
            <a:fld id="{4FAB73BC-B049-4115-A692-8D63A059BFB8}" type="slidenum">
              <a:rPr lang="en-US" smtClean="0"/>
              <a:t>32</a:t>
            </a:fld>
            <a:endParaRPr lang="en-US" dirty="0"/>
          </a:p>
        </p:txBody>
      </p:sp>
    </p:spTree>
    <p:extLst>
      <p:ext uri="{BB962C8B-B14F-4D97-AF65-F5344CB8AC3E}">
        <p14:creationId xmlns:p14="http://schemas.microsoft.com/office/powerpoint/2010/main" val="1377309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33</a:t>
            </a:fld>
            <a:endParaRPr lang="en-US" dirty="0"/>
          </a:p>
        </p:txBody>
      </p:sp>
      <p:sp>
        <p:nvSpPr>
          <p:cNvPr id="7" name="Date Placeholder 6"/>
          <p:cNvSpPr>
            <a:spLocks noGrp="1"/>
          </p:cNvSpPr>
          <p:nvPr>
            <p:ph type="dt" sz="half" idx="10"/>
          </p:nvPr>
        </p:nvSpPr>
        <p:spPr/>
        <p:txBody>
          <a:bodyPr/>
          <a:lstStyle/>
          <a:p>
            <a:fld id="{02918BCA-9B2F-1A4A-9AD8-0B0F7AA2BCFB}" type="datetime1">
              <a:rPr lang="en-IN" smtClean="0"/>
              <a:t>17/12/22</a:t>
            </a:fld>
            <a:endParaRPr lang="en-US" dirty="0"/>
          </a:p>
        </p:txBody>
      </p:sp>
      <p:sp>
        <p:nvSpPr>
          <p:cNvPr id="10" name="TextBox 9"/>
          <p:cNvSpPr txBox="1"/>
          <p:nvPr/>
        </p:nvSpPr>
        <p:spPr>
          <a:xfrm>
            <a:off x="0" y="0"/>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solidFill>
                  <a:schemeClr val="tx1"/>
                </a:solidFill>
              </a:rPr>
              <a:t>Bhumi Associates Vs. Union of India (</a:t>
            </a:r>
            <a:r>
              <a:rPr lang="en-US" sz="2800" dirty="0" err="1">
                <a:solidFill>
                  <a:schemeClr val="tx1"/>
                </a:solidFill>
              </a:rPr>
              <a:t>Guj</a:t>
            </a:r>
            <a:r>
              <a:rPr lang="en-US" sz="2800" dirty="0">
                <a:solidFill>
                  <a:schemeClr val="tx1"/>
                </a:solidFill>
              </a:rPr>
              <a:t>. HC)</a:t>
            </a:r>
          </a:p>
        </p:txBody>
      </p:sp>
      <p:sp>
        <p:nvSpPr>
          <p:cNvPr id="4" name="Rectangle 3">
            <a:extLst>
              <a:ext uri="{FF2B5EF4-FFF2-40B4-BE49-F238E27FC236}">
                <a16:creationId xmlns:a16="http://schemas.microsoft.com/office/drawing/2014/main" id="{A70A9F31-A30B-7A49-9682-0C4DB3660696}"/>
              </a:ext>
            </a:extLst>
          </p:cNvPr>
          <p:cNvSpPr/>
          <p:nvPr/>
        </p:nvSpPr>
        <p:spPr>
          <a:xfrm>
            <a:off x="108654" y="837212"/>
            <a:ext cx="8877302" cy="2957861"/>
          </a:xfrm>
          <a:prstGeom prst="rect">
            <a:avLst/>
          </a:prstGeom>
        </p:spPr>
        <p:txBody>
          <a:bodyPr wrap="square">
            <a:spAutoFit/>
          </a:bodyPr>
          <a:lstStyle/>
          <a:p>
            <a:pPr algn="just">
              <a:lnSpc>
                <a:spcPct val="150000"/>
              </a:lnSpc>
            </a:pPr>
            <a:r>
              <a:rPr lang="en-IN" dirty="0">
                <a:latin typeface="Times New Roman" panose="02020603050405020304" pitchFamily="18" charset="0"/>
                <a:cs typeface="Times New Roman" panose="02020603050405020304" pitchFamily="18" charset="0"/>
              </a:rPr>
              <a:t>R/SCA/ 3196/2021 Dt. 16.02.2021</a:t>
            </a:r>
          </a:p>
          <a:p>
            <a:pPr algn="just">
              <a:lnSpc>
                <a:spcPct val="150000"/>
              </a:lnSpc>
            </a:pPr>
            <a:r>
              <a:rPr lang="en-IN" dirty="0">
                <a:latin typeface="Times New Roman" panose="02020603050405020304" pitchFamily="18" charset="0"/>
                <a:cs typeface="Times New Roman" panose="02020603050405020304" pitchFamily="18" charset="0"/>
              </a:rPr>
              <a:t>Directions to CBIC/ CC CT/ CCST to guidelines by suitable Circular/ Instructions: </a:t>
            </a:r>
          </a:p>
          <a:p>
            <a:pPr algn="just">
              <a:lnSpc>
                <a:spcPct val="150000"/>
              </a:lnSpc>
            </a:pPr>
            <a:endParaRPr lang="en-IN" dirty="0">
              <a:latin typeface="Times New Roman" panose="02020603050405020304" pitchFamily="18" charset="0"/>
              <a:cs typeface="Times New Roman" panose="02020603050405020304" pitchFamily="18" charset="0"/>
            </a:endParaRPr>
          </a:p>
          <a:p>
            <a:pPr marL="342900" indent="-342900" algn="just">
              <a:lnSpc>
                <a:spcPct val="150000"/>
              </a:lnSpc>
              <a:buAutoNum type="arabicParenBoth"/>
            </a:pPr>
            <a:r>
              <a:rPr lang="en-IN" b="1" u="sng" dirty="0">
                <a:latin typeface="Times New Roman" panose="02020603050405020304" pitchFamily="18" charset="0"/>
                <a:cs typeface="Times New Roman" panose="02020603050405020304" pitchFamily="18" charset="0"/>
              </a:rPr>
              <a:t>No Recovery by any mode during proceeding u/s 67  under any circumstances</a:t>
            </a:r>
          </a:p>
          <a:p>
            <a:pPr marL="342900" indent="-342900" algn="just">
              <a:lnSpc>
                <a:spcPct val="150000"/>
              </a:lnSpc>
              <a:buAutoNum type="arabicParenBoth"/>
            </a:pPr>
            <a:r>
              <a:rPr lang="en-IN" dirty="0">
                <a:latin typeface="Times New Roman" panose="02020603050405020304" pitchFamily="18" charset="0"/>
                <a:cs typeface="Times New Roman" panose="02020603050405020304" pitchFamily="18" charset="0"/>
              </a:rPr>
              <a:t>Voluntary Payments – Next Day after conclusion of proceedings</a:t>
            </a:r>
          </a:p>
          <a:p>
            <a:pPr marL="342900" indent="-342900" algn="just">
              <a:lnSpc>
                <a:spcPct val="150000"/>
              </a:lnSpc>
              <a:buAutoNum type="arabicParenBoth"/>
            </a:pPr>
            <a:r>
              <a:rPr lang="en-IN" dirty="0">
                <a:latin typeface="Times New Roman" panose="02020603050405020304" pitchFamily="18" charset="0"/>
                <a:cs typeface="Times New Roman" panose="02020603050405020304" pitchFamily="18" charset="0"/>
              </a:rPr>
              <a:t>Facility of filing complaint/ grievance after the end of search proceedings</a:t>
            </a:r>
          </a:p>
          <a:p>
            <a:pPr marL="342900" indent="-342900" algn="just">
              <a:lnSpc>
                <a:spcPct val="150000"/>
              </a:lnSpc>
              <a:buAutoNum type="arabicParenBoth"/>
            </a:pPr>
            <a:r>
              <a:rPr lang="en-IN" dirty="0">
                <a:latin typeface="Times New Roman" panose="02020603050405020304" pitchFamily="18" charset="0"/>
                <a:cs typeface="Times New Roman" panose="02020603050405020304" pitchFamily="18" charset="0"/>
              </a:rPr>
              <a:t>Strict disciplinary action against violating officer</a:t>
            </a:r>
          </a:p>
        </p:txBody>
      </p:sp>
    </p:spTree>
    <p:extLst>
      <p:ext uri="{BB962C8B-B14F-4D97-AF65-F5344CB8AC3E}">
        <p14:creationId xmlns:p14="http://schemas.microsoft.com/office/powerpoint/2010/main" val="2583013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9219CE3-2343-734C-958E-6BD472F3C1CF}" type="datetime1">
              <a:rPr lang="en-IN" smtClean="0"/>
              <a:t>17/12/22</a:t>
            </a:fld>
            <a:endParaRPr lang="en-US" dirty="0"/>
          </a:p>
        </p:txBody>
      </p:sp>
      <p:sp>
        <p:nvSpPr>
          <p:cNvPr id="10" name="TextBox 9"/>
          <p:cNvSpPr txBox="1"/>
          <p:nvPr/>
        </p:nvSpPr>
        <p:spPr>
          <a:xfrm>
            <a:off x="0" y="0"/>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solidFill>
                  <a:schemeClr val="tx1"/>
                </a:solidFill>
              </a:rPr>
              <a:t>Instruction No. 1/2022-23 – Investigation (25.05.2022)</a:t>
            </a:r>
          </a:p>
        </p:txBody>
      </p:sp>
      <p:sp>
        <p:nvSpPr>
          <p:cNvPr id="4" name="Rectangle 3">
            <a:extLst>
              <a:ext uri="{FF2B5EF4-FFF2-40B4-BE49-F238E27FC236}">
                <a16:creationId xmlns:a16="http://schemas.microsoft.com/office/drawing/2014/main" id="{A70A9F31-A30B-7A49-9682-0C4DB3660696}"/>
              </a:ext>
            </a:extLst>
          </p:cNvPr>
          <p:cNvSpPr/>
          <p:nvPr/>
        </p:nvSpPr>
        <p:spPr>
          <a:xfrm>
            <a:off x="108654" y="837212"/>
            <a:ext cx="8877302" cy="4197496"/>
          </a:xfrm>
          <a:prstGeom prst="rect">
            <a:avLst/>
          </a:prstGeom>
        </p:spPr>
        <p:txBody>
          <a:bodyPr wrap="square">
            <a:spAutoFit/>
          </a:bodyPr>
          <a:lstStyle/>
          <a:p>
            <a:pPr algn="just">
              <a:lnSpc>
                <a:spcPct val="150000"/>
              </a:lnSpc>
            </a:pPr>
            <a:endParaRPr lang="en-IN" b="1" dirty="0">
              <a:latin typeface="Times New Roman" panose="02020603050405020304" pitchFamily="18" charset="0"/>
              <a:cs typeface="Times New Roman" panose="02020603050405020304" pitchFamily="18" charset="0"/>
            </a:endParaRPr>
          </a:p>
          <a:p>
            <a:pPr algn="just">
              <a:lnSpc>
                <a:spcPct val="150000"/>
              </a:lnSpc>
            </a:pPr>
            <a:r>
              <a:rPr lang="en-IN" b="1" dirty="0">
                <a:latin typeface="Times New Roman" panose="02020603050405020304" pitchFamily="18" charset="0"/>
                <a:cs typeface="Times New Roman" panose="02020603050405020304" pitchFamily="18" charset="0"/>
              </a:rPr>
              <a:t>Sub.:	Deposit of Tax during the course of Search, Inspection or Investigation: </a:t>
            </a:r>
          </a:p>
          <a:p>
            <a:pPr algn="just">
              <a:lnSpc>
                <a:spcPct val="150000"/>
              </a:lnSpc>
            </a:pPr>
            <a:endParaRPr lang="en-IN" dirty="0">
              <a:latin typeface="Times New Roman" panose="02020603050405020304" pitchFamily="18" charset="0"/>
              <a:cs typeface="Times New Roman" panose="02020603050405020304" pitchFamily="18" charset="0"/>
            </a:endParaRPr>
          </a:p>
          <a:p>
            <a:pPr marL="342900" indent="-342900" algn="just">
              <a:lnSpc>
                <a:spcPct val="150000"/>
              </a:lnSpc>
              <a:buAutoNum type="arabicParenBoth"/>
            </a:pPr>
            <a:r>
              <a:rPr lang="en-IN" dirty="0">
                <a:latin typeface="Times New Roman" panose="02020603050405020304" pitchFamily="18" charset="0"/>
                <a:cs typeface="Times New Roman" panose="02020603050405020304" pitchFamily="18" charset="0"/>
              </a:rPr>
              <a:t>Some taxpayers after voluntarily depositing alleged use of force and coercion by officers;</a:t>
            </a:r>
          </a:p>
          <a:p>
            <a:pPr marL="342900" indent="-342900" algn="just">
              <a:lnSpc>
                <a:spcPct val="150000"/>
              </a:lnSpc>
              <a:buAutoNum type="arabicParenBoth"/>
            </a:pPr>
            <a:r>
              <a:rPr lang="en-IN" dirty="0">
                <a:latin typeface="Times New Roman" panose="02020603050405020304" pitchFamily="18" charset="0"/>
                <a:cs typeface="Times New Roman" panose="02020603050405020304" pitchFamily="18" charset="0"/>
              </a:rPr>
              <a:t>Voluntary Payments done by taxpayers only by using login credentials; </a:t>
            </a:r>
          </a:p>
          <a:p>
            <a:pPr marL="342900" indent="-342900" algn="just">
              <a:lnSpc>
                <a:spcPct val="150000"/>
              </a:lnSpc>
              <a:buAutoNum type="arabicParenBoth"/>
            </a:pPr>
            <a:r>
              <a:rPr lang="en-IN" dirty="0">
                <a:latin typeface="Times New Roman" panose="02020603050405020304" pitchFamily="18" charset="0"/>
                <a:cs typeface="Times New Roman" panose="02020603050405020304" pitchFamily="18" charset="0"/>
              </a:rPr>
              <a:t>Voluntary Payments during are permissible before issue of SCN, it may save taxpayer from higher penalty;</a:t>
            </a:r>
          </a:p>
          <a:p>
            <a:pPr marL="342900" indent="-342900" algn="just">
              <a:lnSpc>
                <a:spcPct val="150000"/>
              </a:lnSpc>
              <a:buAutoNum type="arabicParenBoth"/>
            </a:pPr>
            <a:r>
              <a:rPr lang="en-IN" dirty="0">
                <a:latin typeface="Times New Roman" panose="02020603050405020304" pitchFamily="18" charset="0"/>
                <a:cs typeface="Times New Roman" panose="02020603050405020304" pitchFamily="18" charset="0"/>
              </a:rPr>
              <a:t>Recovery of taxes can be made only after adjudication order is passed (Sec. 79);</a:t>
            </a:r>
          </a:p>
          <a:p>
            <a:pPr marL="342900" indent="-342900" algn="just">
              <a:lnSpc>
                <a:spcPct val="150000"/>
              </a:lnSpc>
              <a:buAutoNum type="arabicParenBoth"/>
            </a:pPr>
            <a:r>
              <a:rPr lang="en-IN" dirty="0">
                <a:latin typeface="Times New Roman" panose="02020603050405020304" pitchFamily="18" charset="0"/>
                <a:cs typeface="Times New Roman" panose="02020603050405020304" pitchFamily="18" charset="0"/>
              </a:rPr>
              <a:t>Law doesn’t stop taxpayer to pay tax liability voluntarily ascertained by him or by tax officers. </a:t>
            </a:r>
          </a:p>
        </p:txBody>
      </p:sp>
      <p:sp>
        <p:nvSpPr>
          <p:cNvPr id="3" name="Footer Placeholder 2">
            <a:extLst>
              <a:ext uri="{FF2B5EF4-FFF2-40B4-BE49-F238E27FC236}">
                <a16:creationId xmlns:a16="http://schemas.microsoft.com/office/drawing/2014/main" id="{5210FBA3-B547-154A-BB70-A5A7D0A0F7B3}"/>
              </a:ext>
            </a:extLst>
          </p:cNvPr>
          <p:cNvSpPr>
            <a:spLocks noGrp="1"/>
          </p:cNvSpPr>
          <p:nvPr>
            <p:ph type="ftr" sz="quarter" idx="11"/>
          </p:nvPr>
        </p:nvSpPr>
        <p:spPr/>
        <p:txBody>
          <a:bodyPr/>
          <a:lstStyle/>
          <a:p>
            <a:r>
              <a:rPr lang="en-US"/>
              <a:t>@Jatin_Harjai                                                                          JHA Legal</a:t>
            </a:r>
            <a:endParaRPr lang="en-US" dirty="0"/>
          </a:p>
        </p:txBody>
      </p:sp>
      <p:sp>
        <p:nvSpPr>
          <p:cNvPr id="2" name="Slide Number Placeholder 1">
            <a:extLst>
              <a:ext uri="{FF2B5EF4-FFF2-40B4-BE49-F238E27FC236}">
                <a16:creationId xmlns:a16="http://schemas.microsoft.com/office/drawing/2014/main" id="{F291CE22-75D0-A1F7-2F4B-7A413B590342}"/>
              </a:ext>
            </a:extLst>
          </p:cNvPr>
          <p:cNvSpPr>
            <a:spLocks noGrp="1"/>
          </p:cNvSpPr>
          <p:nvPr>
            <p:ph type="sldNum" sz="quarter" idx="12"/>
          </p:nvPr>
        </p:nvSpPr>
        <p:spPr/>
        <p:txBody>
          <a:bodyPr/>
          <a:lstStyle/>
          <a:p>
            <a:fld id="{4FAB73BC-B049-4115-A692-8D63A059BFB8}" type="slidenum">
              <a:rPr lang="en-US" smtClean="0"/>
              <a:t>34</a:t>
            </a:fld>
            <a:endParaRPr lang="en-US" dirty="0"/>
          </a:p>
        </p:txBody>
      </p:sp>
    </p:spTree>
    <p:extLst>
      <p:ext uri="{BB962C8B-B14F-4D97-AF65-F5344CB8AC3E}">
        <p14:creationId xmlns:p14="http://schemas.microsoft.com/office/powerpoint/2010/main" val="3098305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35</a:t>
            </a:fld>
            <a:endParaRPr lang="en-US" dirty="0"/>
          </a:p>
        </p:txBody>
      </p:sp>
      <p:sp>
        <p:nvSpPr>
          <p:cNvPr id="7" name="Date Placeholder 6"/>
          <p:cNvSpPr>
            <a:spLocks noGrp="1"/>
          </p:cNvSpPr>
          <p:nvPr>
            <p:ph type="dt" sz="half" idx="10"/>
          </p:nvPr>
        </p:nvSpPr>
        <p:spPr/>
        <p:txBody>
          <a:bodyPr/>
          <a:lstStyle/>
          <a:p>
            <a:fld id="{61D631E9-01E8-FE49-98C4-8315D8B568F1}" type="datetime1">
              <a:rPr lang="en-IN" smtClean="0"/>
              <a:t>17/12/22</a:t>
            </a:fld>
            <a:endParaRPr lang="en-US" dirty="0"/>
          </a:p>
        </p:txBody>
      </p:sp>
      <p:sp>
        <p:nvSpPr>
          <p:cNvPr id="10" name="TextBox 9"/>
          <p:cNvSpPr txBox="1"/>
          <p:nvPr/>
        </p:nvSpPr>
        <p:spPr>
          <a:xfrm>
            <a:off x="0" y="0"/>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err="1">
                <a:solidFill>
                  <a:schemeClr val="tx1"/>
                </a:solidFill>
              </a:rPr>
              <a:t>Nandhi</a:t>
            </a:r>
            <a:r>
              <a:rPr lang="en-US" sz="2800" dirty="0">
                <a:solidFill>
                  <a:schemeClr val="tx1"/>
                </a:solidFill>
              </a:rPr>
              <a:t> </a:t>
            </a:r>
            <a:r>
              <a:rPr lang="en-US" sz="2800" dirty="0" err="1">
                <a:solidFill>
                  <a:schemeClr val="tx1"/>
                </a:solidFill>
              </a:rPr>
              <a:t>Dhall</a:t>
            </a:r>
            <a:r>
              <a:rPr lang="en-US" sz="2800" dirty="0">
                <a:solidFill>
                  <a:schemeClr val="tx1"/>
                </a:solidFill>
              </a:rPr>
              <a:t> Mills India Pvt. Ltd. Vs. SIO &amp; </a:t>
            </a:r>
            <a:r>
              <a:rPr lang="en-US" sz="2800" dirty="0" err="1">
                <a:solidFill>
                  <a:schemeClr val="tx1"/>
                </a:solidFill>
              </a:rPr>
              <a:t>Ors</a:t>
            </a:r>
            <a:r>
              <a:rPr lang="en-US" sz="2800" dirty="0">
                <a:solidFill>
                  <a:schemeClr val="tx1"/>
                </a:solidFill>
              </a:rPr>
              <a:t> (Mad. HC)</a:t>
            </a:r>
          </a:p>
        </p:txBody>
      </p:sp>
      <p:sp>
        <p:nvSpPr>
          <p:cNvPr id="4" name="Rectangle 3">
            <a:extLst>
              <a:ext uri="{FF2B5EF4-FFF2-40B4-BE49-F238E27FC236}">
                <a16:creationId xmlns:a16="http://schemas.microsoft.com/office/drawing/2014/main" id="{A70A9F31-A30B-7A49-9682-0C4DB3660696}"/>
              </a:ext>
            </a:extLst>
          </p:cNvPr>
          <p:cNvSpPr/>
          <p:nvPr/>
        </p:nvSpPr>
        <p:spPr>
          <a:xfrm>
            <a:off x="83254" y="494312"/>
            <a:ext cx="8946446" cy="5909310"/>
          </a:xfrm>
          <a:prstGeom prst="rect">
            <a:avLst/>
          </a:prstGeom>
        </p:spPr>
        <p:txBody>
          <a:bodyPr wrap="square">
            <a:spAutoFit/>
          </a:bodyPr>
          <a:lstStyle/>
          <a:p>
            <a:pPr algn="just">
              <a:lnSpc>
                <a:spcPct val="150000"/>
              </a:lnSpc>
            </a:pPr>
            <a:r>
              <a:rPr lang="en-IN" dirty="0">
                <a:latin typeface="Times New Roman" panose="02020603050405020304" pitchFamily="18" charset="0"/>
                <a:cs typeface="Times New Roman" panose="02020603050405020304" pitchFamily="18" charset="0"/>
              </a:rPr>
              <a:t>WP No. 5192 of 2020, Dt. 07.04.2021</a:t>
            </a:r>
          </a:p>
          <a:p>
            <a:pPr algn="just">
              <a:lnSpc>
                <a:spcPct val="150000"/>
              </a:lnSpc>
            </a:pPr>
            <a:r>
              <a:rPr lang="en-IN" b="1" dirty="0">
                <a:latin typeface="Times New Roman" panose="02020603050405020304" pitchFamily="18" charset="0"/>
                <a:cs typeface="Times New Roman" panose="02020603050405020304" pitchFamily="18" charset="0"/>
              </a:rPr>
              <a:t>Facts</a:t>
            </a:r>
            <a:r>
              <a:rPr lang="en-IN" dirty="0">
                <a:latin typeface="Times New Roman" panose="02020603050405020304" pitchFamily="18" charset="0"/>
                <a:cs typeface="Times New Roman" panose="02020603050405020304" pitchFamily="18" charset="0"/>
              </a:rPr>
              <a:t>: </a:t>
            </a:r>
          </a:p>
          <a:p>
            <a:pPr marL="285750" indent="-285750" algn="just">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Manufacturer of Food Grains/ </a:t>
            </a:r>
            <a:r>
              <a:rPr lang="en-IN" dirty="0" err="1">
                <a:latin typeface="Times New Roman" panose="02020603050405020304" pitchFamily="18" charset="0"/>
                <a:cs typeface="Times New Roman" panose="02020603050405020304" pitchFamily="18" charset="0"/>
              </a:rPr>
              <a:t>Dhaal</a:t>
            </a:r>
            <a:r>
              <a:rPr lang="en-IN" dirty="0">
                <a:latin typeface="Times New Roman" panose="02020603050405020304" pitchFamily="18" charset="0"/>
                <a:cs typeface="Times New Roman" panose="02020603050405020304" pitchFamily="18" charset="0"/>
              </a:rPr>
              <a:t>, Registered as well as UR brands </a:t>
            </a:r>
          </a:p>
          <a:p>
            <a:pPr marL="285750" indent="-285750" algn="just">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During Investigation tax payer agree to deposit the amount in 8 instalments, two of which has been paid, after that retraction. </a:t>
            </a:r>
          </a:p>
          <a:p>
            <a:pPr algn="just">
              <a:lnSpc>
                <a:spcPct val="150000"/>
              </a:lnSpc>
            </a:pPr>
            <a:r>
              <a:rPr lang="en-IN" b="1" dirty="0">
                <a:latin typeface="Times New Roman" panose="02020603050405020304" pitchFamily="18" charset="0"/>
                <a:cs typeface="Times New Roman" panose="02020603050405020304" pitchFamily="18" charset="0"/>
              </a:rPr>
              <a:t>Observations:</a:t>
            </a:r>
          </a:p>
          <a:p>
            <a:pPr algn="just"/>
            <a:r>
              <a:rPr lang="en-IN" i="1" dirty="0"/>
              <a:t>The basis of this argument is flawed as I am not in agreement with the submission that Section 74(5) is a statutory sanction for advance tax payment, pending final determination in assessment. In my view, this is contrary to the scheme of assessment under Section 74, as I have noticed in paragraphs 12 to 16 above.</a:t>
            </a:r>
          </a:p>
          <a:p>
            <a:pPr algn="just"/>
            <a:endParaRPr lang="en-IN" i="1" dirty="0"/>
          </a:p>
          <a:p>
            <a:pPr algn="just"/>
            <a:r>
              <a:rPr lang="en-IN" i="1" dirty="0"/>
              <a:t>The ratio of the decisions relied by the petitioner and several more besides, are to the effect that no collection can be insisted upon prior to a final determination of liability being made. These decisions, in my view, still hold the field. </a:t>
            </a:r>
          </a:p>
          <a:p>
            <a:pPr algn="just"/>
            <a:endParaRPr lang="en-IN" i="1" dirty="0"/>
          </a:p>
          <a:p>
            <a:pPr algn="just"/>
            <a:r>
              <a:rPr lang="en-IN" i="1" dirty="0"/>
              <a:t>Merely because an </a:t>
            </a:r>
            <a:r>
              <a:rPr lang="en-IN" i="1" dirty="0" err="1"/>
              <a:t>assessee</a:t>
            </a:r>
            <a:r>
              <a:rPr lang="en-IN" i="1" dirty="0"/>
              <a:t> has, under the stress of investigation, signed a statement admitting tax liability and d has also made a few payments as per the statement, cannot lead to self-assessment or self-ascertainment….</a:t>
            </a:r>
            <a:endParaRPr lang="en-IN" i="1" dirty="0">
              <a:effectLst/>
            </a:endParaRPr>
          </a:p>
        </p:txBody>
      </p:sp>
    </p:spTree>
    <p:extLst>
      <p:ext uri="{BB962C8B-B14F-4D97-AF65-F5344CB8AC3E}">
        <p14:creationId xmlns:p14="http://schemas.microsoft.com/office/powerpoint/2010/main" val="3431523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36</a:t>
            </a:fld>
            <a:endParaRPr lang="en-US" dirty="0"/>
          </a:p>
        </p:txBody>
      </p:sp>
      <p:sp>
        <p:nvSpPr>
          <p:cNvPr id="7" name="Date Placeholder 6"/>
          <p:cNvSpPr>
            <a:spLocks noGrp="1"/>
          </p:cNvSpPr>
          <p:nvPr>
            <p:ph type="dt" sz="half" idx="10"/>
          </p:nvPr>
        </p:nvSpPr>
        <p:spPr/>
        <p:txBody>
          <a:bodyPr/>
          <a:lstStyle/>
          <a:p>
            <a:fld id="{8001A433-238F-8741-9963-BF2A2573FC58}" type="datetime1">
              <a:rPr lang="en-IN" smtClean="0"/>
              <a:t>17/12/22</a:t>
            </a:fld>
            <a:endParaRPr lang="en-US" dirty="0"/>
          </a:p>
        </p:txBody>
      </p:sp>
      <p:sp>
        <p:nvSpPr>
          <p:cNvPr id="10" name="TextBox 9"/>
          <p:cNvSpPr txBox="1"/>
          <p:nvPr/>
        </p:nvSpPr>
        <p:spPr>
          <a:xfrm>
            <a:off x="0" y="0"/>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solidFill>
                  <a:schemeClr val="tx1"/>
                </a:solidFill>
              </a:rPr>
              <a:t>Deem Distributor Pvt. Ltd. Vs. UOI (Tel. HC)</a:t>
            </a:r>
          </a:p>
        </p:txBody>
      </p:sp>
      <p:sp>
        <p:nvSpPr>
          <p:cNvPr id="4" name="Rectangle 3">
            <a:extLst>
              <a:ext uri="{FF2B5EF4-FFF2-40B4-BE49-F238E27FC236}">
                <a16:creationId xmlns:a16="http://schemas.microsoft.com/office/drawing/2014/main" id="{A70A9F31-A30B-7A49-9682-0C4DB3660696}"/>
              </a:ext>
            </a:extLst>
          </p:cNvPr>
          <p:cNvSpPr/>
          <p:nvPr/>
        </p:nvSpPr>
        <p:spPr>
          <a:xfrm>
            <a:off x="122296" y="553108"/>
            <a:ext cx="8836174" cy="5909310"/>
          </a:xfrm>
          <a:prstGeom prst="rect">
            <a:avLst/>
          </a:prstGeom>
        </p:spPr>
        <p:txBody>
          <a:bodyPr wrap="square">
            <a:spAutoFit/>
          </a:bodyPr>
          <a:lstStyle/>
          <a:p>
            <a:pPr algn="just"/>
            <a:r>
              <a:rPr lang="en-IN" dirty="0">
                <a:latin typeface="Times New Roman" panose="02020603050405020304" pitchFamily="18" charset="0"/>
                <a:cs typeface="Times New Roman" panose="02020603050405020304" pitchFamily="18" charset="0"/>
              </a:rPr>
              <a:t>WP No. 7063/2021 Dt. 03.08.2021</a:t>
            </a:r>
          </a:p>
          <a:p>
            <a:pPr algn="just"/>
            <a:endParaRPr lang="en-IN" dirty="0">
              <a:latin typeface="Times New Roman" panose="02020603050405020304" pitchFamily="18" charset="0"/>
              <a:cs typeface="Times New Roman" panose="02020603050405020304" pitchFamily="18" charset="0"/>
            </a:endParaRPr>
          </a:p>
          <a:p>
            <a:pPr algn="just"/>
            <a:r>
              <a:rPr lang="en-IN" b="1" dirty="0">
                <a:latin typeface="Times New Roman" panose="02020603050405020304" pitchFamily="18" charset="0"/>
                <a:cs typeface="Times New Roman" panose="02020603050405020304" pitchFamily="18" charset="0"/>
              </a:rPr>
              <a:t>Facts: </a:t>
            </a:r>
          </a:p>
          <a:p>
            <a:pPr marL="285750" indent="-285750"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Allegation by </a:t>
            </a:r>
            <a:r>
              <a:rPr lang="en-IN" dirty="0" err="1">
                <a:latin typeface="Times New Roman" panose="02020603050405020304" pitchFamily="18" charset="0"/>
                <a:cs typeface="Times New Roman" panose="02020603050405020304" pitchFamily="18" charset="0"/>
              </a:rPr>
              <a:t>deptt</a:t>
            </a:r>
            <a:r>
              <a:rPr lang="en-IN" dirty="0">
                <a:latin typeface="Times New Roman" panose="02020603050405020304" pitchFamily="18" charset="0"/>
                <a:cs typeface="Times New Roman" panose="02020603050405020304" pitchFamily="18" charset="0"/>
              </a:rPr>
              <a:t>: </a:t>
            </a:r>
            <a:r>
              <a:rPr lang="en-IN" dirty="0" err="1">
                <a:latin typeface="Times New Roman" panose="02020603050405020304" pitchFamily="18" charset="0"/>
                <a:cs typeface="Times New Roman" panose="02020603050405020304" pitchFamily="18" charset="0"/>
              </a:rPr>
              <a:t>Availment</a:t>
            </a:r>
            <a:r>
              <a:rPr lang="en-IN" dirty="0">
                <a:latin typeface="Times New Roman" panose="02020603050405020304" pitchFamily="18" charset="0"/>
                <a:cs typeface="Times New Roman" panose="02020603050405020304" pitchFamily="18" charset="0"/>
              </a:rPr>
              <a:t> of ITC on the basis of invoices which were issued by fictitious firms who are issuing fake invoices. </a:t>
            </a:r>
          </a:p>
          <a:p>
            <a:pPr marL="285750" indent="-285750"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During investigation taxpayer paid INR 35 Lacs </a:t>
            </a:r>
          </a:p>
          <a:p>
            <a:pPr marL="285750" indent="-285750" algn="just">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Taxpayer was further advised to pay INR 1.17 Cr.  </a:t>
            </a:r>
          </a:p>
          <a:p>
            <a:pPr marL="285750" indent="-285750" algn="just">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a:p>
            <a:pPr algn="just"/>
            <a:r>
              <a:rPr lang="en-IN" b="1" dirty="0">
                <a:latin typeface="Times New Roman" panose="02020603050405020304" pitchFamily="18" charset="0"/>
                <a:cs typeface="Times New Roman" panose="02020603050405020304" pitchFamily="18" charset="0"/>
              </a:rPr>
              <a:t>Observations:</a:t>
            </a:r>
            <a:endParaRPr lang="en-IN"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v"/>
            </a:pPr>
            <a:r>
              <a:rPr lang="en-IN" i="1" dirty="0">
                <a:latin typeface="Times New Roman" panose="02020603050405020304" pitchFamily="18" charset="0"/>
                <a:cs typeface="Times New Roman" panose="02020603050405020304" pitchFamily="18" charset="0"/>
              </a:rPr>
              <a:t>In our opinion, sub-Section (5) of Section 74 of the Act gives a choice to the tax payer to make any payment, if he is so chooses, but it does not confer any power on the respondents to make a demand as if there has been a determination of liability of the </a:t>
            </a:r>
            <a:r>
              <a:rPr lang="en-IN" i="1" dirty="0" err="1">
                <a:latin typeface="Times New Roman" panose="02020603050405020304" pitchFamily="18" charset="0"/>
                <a:cs typeface="Times New Roman" panose="02020603050405020304" pitchFamily="18" charset="0"/>
              </a:rPr>
              <a:t>Assessee</a:t>
            </a:r>
            <a:r>
              <a:rPr lang="en-IN" i="1" dirty="0">
                <a:latin typeface="Times New Roman" panose="02020603050405020304" pitchFamily="18" charset="0"/>
                <a:cs typeface="Times New Roman" panose="02020603050405020304" pitchFamily="18" charset="0"/>
              </a:rPr>
              <a:t> and demand tax along with interest and penalty. </a:t>
            </a:r>
          </a:p>
          <a:p>
            <a:pPr marL="285750" indent="-285750" algn="just">
              <a:buFont typeface="Wingdings" pitchFamily="2" charset="2"/>
              <a:buChar char="v"/>
            </a:pPr>
            <a:endParaRPr lang="en-IN" i="1"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v"/>
            </a:pPr>
            <a:r>
              <a:rPr lang="en-IN" i="1" dirty="0">
                <a:latin typeface="Times New Roman" panose="02020603050405020304" pitchFamily="18" charset="0"/>
                <a:cs typeface="Times New Roman" panose="02020603050405020304" pitchFamily="18" charset="0"/>
              </a:rPr>
              <a:t>Before ascertainment of liability, the 4th respondent could not have issued the letter dt.25.04.2019 to the petitioner asking him immediately reverse the input tax credit of Rs.1,52,35,820/- allegedly availed. </a:t>
            </a:r>
          </a:p>
          <a:p>
            <a:pPr marL="285750" indent="-285750" algn="just">
              <a:buFont typeface="Wingdings" pitchFamily="2" charset="2"/>
              <a:buChar char="v"/>
            </a:pPr>
            <a:endParaRPr lang="en-IN" i="1"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v"/>
            </a:pPr>
            <a:r>
              <a:rPr lang="en-IN" i="1" dirty="0">
                <a:latin typeface="Times New Roman" panose="02020603050405020304" pitchFamily="18" charset="0"/>
                <a:cs typeface="Times New Roman" panose="02020603050405020304" pitchFamily="18" charset="0"/>
              </a:rPr>
              <a:t>Also no advisory jurisdiction is conferred on the respondents to issue any 'advises' of the nature issued to the petitioner by 3rd respondent on 22.1.2021 asking him to pay Rs.1,17,35,822/-. </a:t>
            </a:r>
          </a:p>
        </p:txBody>
      </p:sp>
    </p:spTree>
    <p:extLst>
      <p:ext uri="{BB962C8B-B14F-4D97-AF65-F5344CB8AC3E}">
        <p14:creationId xmlns:p14="http://schemas.microsoft.com/office/powerpoint/2010/main" val="733760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37</a:t>
            </a:fld>
            <a:endParaRPr lang="en-US" dirty="0"/>
          </a:p>
        </p:txBody>
      </p:sp>
      <p:sp>
        <p:nvSpPr>
          <p:cNvPr id="7" name="Date Placeholder 6"/>
          <p:cNvSpPr>
            <a:spLocks noGrp="1"/>
          </p:cNvSpPr>
          <p:nvPr>
            <p:ph type="dt" sz="half" idx="10"/>
          </p:nvPr>
        </p:nvSpPr>
        <p:spPr/>
        <p:txBody>
          <a:bodyPr/>
          <a:lstStyle/>
          <a:p>
            <a:fld id="{5EC334D1-0398-5B44-BF08-32F4AD797387}" type="datetime1">
              <a:rPr lang="en-IN" smtClean="0"/>
              <a:t>17/12/22</a:t>
            </a:fld>
            <a:endParaRPr lang="en-US" dirty="0"/>
          </a:p>
        </p:txBody>
      </p:sp>
      <p:sp>
        <p:nvSpPr>
          <p:cNvPr id="10" name="TextBox 9"/>
          <p:cNvSpPr txBox="1"/>
          <p:nvPr/>
        </p:nvSpPr>
        <p:spPr>
          <a:xfrm>
            <a:off x="0" y="0"/>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solidFill>
                  <a:schemeClr val="tx1"/>
                </a:solidFill>
              </a:rPr>
              <a:t>Deem Distributor Pvt. Ltd. Vs. UOI (Tel. HC)</a:t>
            </a:r>
          </a:p>
        </p:txBody>
      </p:sp>
      <p:sp>
        <p:nvSpPr>
          <p:cNvPr id="4" name="Rectangle 3">
            <a:extLst>
              <a:ext uri="{FF2B5EF4-FFF2-40B4-BE49-F238E27FC236}">
                <a16:creationId xmlns:a16="http://schemas.microsoft.com/office/drawing/2014/main" id="{A70A9F31-A30B-7A49-9682-0C4DB3660696}"/>
              </a:ext>
            </a:extLst>
          </p:cNvPr>
          <p:cNvSpPr/>
          <p:nvPr/>
        </p:nvSpPr>
        <p:spPr>
          <a:xfrm>
            <a:off x="201808" y="751889"/>
            <a:ext cx="8740384" cy="1477328"/>
          </a:xfrm>
          <a:prstGeom prst="rect">
            <a:avLst/>
          </a:prstGeom>
        </p:spPr>
        <p:txBody>
          <a:bodyPr wrap="square">
            <a:spAutoFit/>
          </a:bodyPr>
          <a:lstStyle/>
          <a:p>
            <a:pPr marL="285750" indent="-285750" algn="just">
              <a:buFont typeface="Wingdings" pitchFamily="2" charset="2"/>
              <a:buChar char="v"/>
            </a:pPr>
            <a:r>
              <a:rPr lang="en-IN" i="1" dirty="0">
                <a:latin typeface="Times New Roman" panose="02020603050405020304" pitchFamily="18" charset="0"/>
                <a:cs typeface="Times New Roman" panose="02020603050405020304" pitchFamily="18" charset="0"/>
              </a:rPr>
              <a:t>In our opinion, no tax demand can be issued or raised when investigation is still in progress. The respondents cannot be allowed to put the cart before the horse and collect any tax, interest or penalty before they determine, in an enquiry, after putting the petitioner/</a:t>
            </a:r>
            <a:r>
              <a:rPr lang="en-IN" i="1" dirty="0" err="1">
                <a:latin typeface="Times New Roman" panose="02020603050405020304" pitchFamily="18" charset="0"/>
                <a:cs typeface="Times New Roman" panose="02020603050405020304" pitchFamily="18" charset="0"/>
              </a:rPr>
              <a:t>assessee</a:t>
            </a:r>
            <a:r>
              <a:rPr lang="en-IN" i="1" dirty="0">
                <a:latin typeface="Times New Roman" panose="02020603050405020304" pitchFamily="18" charset="0"/>
                <a:cs typeface="Times New Roman" panose="02020603050405020304" pitchFamily="18" charset="0"/>
              </a:rPr>
              <a:t> of notice, and we are of the opinion that their action is wholly arbitrary and without jurisdiction. </a:t>
            </a:r>
          </a:p>
        </p:txBody>
      </p:sp>
      <p:pic>
        <p:nvPicPr>
          <p:cNvPr id="5" name="Picture 4">
            <a:extLst>
              <a:ext uri="{FF2B5EF4-FFF2-40B4-BE49-F238E27FC236}">
                <a16:creationId xmlns:a16="http://schemas.microsoft.com/office/drawing/2014/main" id="{A5788964-8923-4043-B7FC-CA72697331BE}"/>
              </a:ext>
            </a:extLst>
          </p:cNvPr>
          <p:cNvPicPr>
            <a:picLocks noChangeAspect="1"/>
          </p:cNvPicPr>
          <p:nvPr/>
        </p:nvPicPr>
        <p:blipFill>
          <a:blip r:embed="rId3"/>
          <a:stretch>
            <a:fillRect/>
          </a:stretch>
        </p:blipFill>
        <p:spPr>
          <a:xfrm>
            <a:off x="1597550" y="2239156"/>
            <a:ext cx="5948900" cy="3930523"/>
          </a:xfrm>
          <a:prstGeom prst="rect">
            <a:avLst/>
          </a:prstGeom>
        </p:spPr>
      </p:pic>
    </p:spTree>
    <p:extLst>
      <p:ext uri="{BB962C8B-B14F-4D97-AF65-F5344CB8AC3E}">
        <p14:creationId xmlns:p14="http://schemas.microsoft.com/office/powerpoint/2010/main" val="2671524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38</a:t>
            </a:fld>
            <a:endParaRPr lang="en-US" dirty="0"/>
          </a:p>
        </p:txBody>
      </p:sp>
      <p:sp>
        <p:nvSpPr>
          <p:cNvPr id="7" name="Date Placeholder 6"/>
          <p:cNvSpPr>
            <a:spLocks noGrp="1"/>
          </p:cNvSpPr>
          <p:nvPr>
            <p:ph type="dt" sz="half" idx="10"/>
          </p:nvPr>
        </p:nvSpPr>
        <p:spPr/>
        <p:txBody>
          <a:bodyPr/>
          <a:lstStyle/>
          <a:p>
            <a:fld id="{F989331A-8C65-704A-A528-E7334C663A73}" type="datetime1">
              <a:rPr lang="en-IN" smtClean="0"/>
              <a:t>17/12/22</a:t>
            </a:fld>
            <a:endParaRPr lang="en-US" dirty="0"/>
          </a:p>
        </p:txBody>
      </p:sp>
      <p:sp>
        <p:nvSpPr>
          <p:cNvPr id="10" name="TextBox 9"/>
          <p:cNvSpPr txBox="1"/>
          <p:nvPr/>
        </p:nvSpPr>
        <p:spPr>
          <a:xfrm>
            <a:off x="0" y="0"/>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err="1">
                <a:solidFill>
                  <a:schemeClr val="tx1"/>
                </a:solidFill>
              </a:rPr>
              <a:t>Bundl</a:t>
            </a:r>
            <a:r>
              <a:rPr lang="en-US" sz="2800" dirty="0">
                <a:solidFill>
                  <a:schemeClr val="tx1"/>
                </a:solidFill>
              </a:rPr>
              <a:t> Technologies Pvt. Ltd. Vs. UOI</a:t>
            </a:r>
          </a:p>
        </p:txBody>
      </p:sp>
      <p:sp>
        <p:nvSpPr>
          <p:cNvPr id="8" name="Rectangle 7">
            <a:extLst>
              <a:ext uri="{FF2B5EF4-FFF2-40B4-BE49-F238E27FC236}">
                <a16:creationId xmlns:a16="http://schemas.microsoft.com/office/drawing/2014/main" id="{A770F40D-A10F-C942-809C-C711288921B4}"/>
              </a:ext>
            </a:extLst>
          </p:cNvPr>
          <p:cNvSpPr/>
          <p:nvPr/>
        </p:nvSpPr>
        <p:spPr>
          <a:xfrm>
            <a:off x="189570" y="553108"/>
            <a:ext cx="8768899" cy="5859489"/>
          </a:xfrm>
          <a:prstGeom prst="rect">
            <a:avLst/>
          </a:prstGeom>
        </p:spPr>
        <p:txBody>
          <a:bodyPr wrap="square">
            <a:spAutoFit/>
          </a:bodyPr>
          <a:lstStyle/>
          <a:p>
            <a:pPr algn="ctr">
              <a:lnSpc>
                <a:spcPct val="150000"/>
              </a:lnSpc>
            </a:pPr>
            <a:r>
              <a:rPr lang="en-IN" b="1" u="sng" dirty="0">
                <a:latin typeface="Times New Roman" panose="02020603050405020304" pitchFamily="18" charset="0"/>
                <a:cs typeface="Times New Roman" panose="02020603050405020304" pitchFamily="18" charset="0"/>
              </a:rPr>
              <a:t>Writ Appeal No. 1274/2021, Karnataka High Court, Order Dated 03.03.2022</a:t>
            </a:r>
            <a:endParaRPr lang="en-IN" b="1" u="sng"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IN" i="1" dirty="0">
                <a:latin typeface="Times New Roman" panose="02020603050405020304" pitchFamily="18" charset="0"/>
                <a:cs typeface="Times New Roman" panose="02020603050405020304" pitchFamily="18" charset="0"/>
              </a:rPr>
              <a:t>31. The submission by the company that Green Finch is neither a non existent entity nor that the company has rightly availed input tax credit is concerned need not be adverted to in this proceeding, as the same is pending investigation. Article 265 of the Constitution mandates that collection of tax has to be by the authority of law. If tax is collected without any authority of law, the same would amount to depriving a person of his property without any authority of law and would infringe his right under Article 300A of the Constitution of India as well. In the instant case, the only provision which permits deposit of an amount during pendency of an investigation is section 74(5) of CGST Act, which is not attracted in the fact situation of the case. Therefore, it is evident that amount has been collected from Company in violation of Article 265 and 300-A of the Constitution. Therefore, the contention of the Department that amount under deposit be made subject to the outcome of the pending investigation cannot be accepted. The Department, therefore, is liable to refund the amount to the Company.”</a:t>
            </a:r>
            <a:r>
              <a:rPr lang="en-IN" dirty="0">
                <a:latin typeface="Times New Roman" panose="02020603050405020304" pitchFamily="18" charset="0"/>
                <a:cs typeface="Times New Roman" panose="02020603050405020304" pitchFamily="18" charset="0"/>
              </a:rPr>
              <a:t> </a:t>
            </a:r>
          </a:p>
        </p:txBody>
      </p:sp>
      <p:sp>
        <p:nvSpPr>
          <p:cNvPr id="4" name="Action Button: Return 3">
            <a:hlinkClick r:id="rId3" action="ppaction://hlinksldjump" highlightClick="1"/>
            <a:extLst>
              <a:ext uri="{FF2B5EF4-FFF2-40B4-BE49-F238E27FC236}">
                <a16:creationId xmlns:a16="http://schemas.microsoft.com/office/drawing/2014/main" id="{A9C77C28-758C-1315-1665-90C198D8776A}"/>
              </a:ext>
            </a:extLst>
          </p:cNvPr>
          <p:cNvSpPr/>
          <p:nvPr/>
        </p:nvSpPr>
        <p:spPr>
          <a:xfrm>
            <a:off x="8750461" y="5960963"/>
            <a:ext cx="377664" cy="35881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914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83E20E-4E81-514C-9951-40B3960FFB09}"/>
              </a:ext>
            </a:extLst>
          </p:cNvPr>
          <p:cNvPicPr>
            <a:picLocks noChangeAspect="1"/>
          </p:cNvPicPr>
          <p:nvPr/>
        </p:nvPicPr>
        <p:blipFill rotWithShape="1">
          <a:blip r:embed="rId3"/>
          <a:srcRect l="17978" r="6671"/>
          <a:stretch/>
        </p:blipFill>
        <p:spPr>
          <a:xfrm>
            <a:off x="20" y="10"/>
            <a:ext cx="9143980" cy="6340632"/>
          </a:xfrm>
          <a:prstGeom prst="rect">
            <a:avLst/>
          </a:prstGeom>
        </p:spPr>
      </p:pic>
      <p:sp>
        <p:nvSpPr>
          <p:cNvPr id="7" name="Date Placeholder 6"/>
          <p:cNvSpPr>
            <a:spLocks noGrp="1"/>
          </p:cNvSpPr>
          <p:nvPr>
            <p:ph type="dt" sz="half" idx="10"/>
          </p:nvPr>
        </p:nvSpPr>
        <p:spPr>
          <a:xfrm>
            <a:off x="822960" y="6459785"/>
            <a:ext cx="1854203" cy="365125"/>
          </a:xfrm>
        </p:spPr>
        <p:txBody>
          <a:bodyPr>
            <a:normAutofit/>
          </a:bodyPr>
          <a:lstStyle/>
          <a:p>
            <a:pPr>
              <a:spcAft>
                <a:spcPts val="600"/>
              </a:spcAft>
            </a:pPr>
            <a:fld id="{4D885598-93EA-BE49-85F7-7DB78E1C1A56}" type="datetime1">
              <a:rPr lang="en-IN" smtClean="0"/>
              <a:t>17/12/22</a:t>
            </a:fld>
            <a:endParaRPr lang="en-US"/>
          </a:p>
        </p:txBody>
      </p:sp>
      <p:sp>
        <p:nvSpPr>
          <p:cNvPr id="2" name="Footer Placeholder 1"/>
          <p:cNvSpPr>
            <a:spLocks noGrp="1"/>
          </p:cNvSpPr>
          <p:nvPr>
            <p:ph type="ftr" sz="quarter" idx="11"/>
          </p:nvPr>
        </p:nvSpPr>
        <p:spPr>
          <a:xfrm>
            <a:off x="2764638" y="6459785"/>
            <a:ext cx="3617103" cy="365125"/>
          </a:xfrm>
        </p:spPr>
        <p:txBody>
          <a:bodyPr>
            <a:normAutofit/>
          </a:bodyPr>
          <a:lstStyle/>
          <a:p>
            <a:pPr>
              <a:spcAft>
                <a:spcPts val="600"/>
              </a:spcAft>
            </a:pPr>
            <a:r>
              <a:rPr lang="en-US"/>
              <a:t>@Jatin_Harjai                                                                          JHA Legal</a:t>
            </a:r>
          </a:p>
        </p:txBody>
      </p:sp>
      <p:sp>
        <p:nvSpPr>
          <p:cNvPr id="3" name="Slide Number Placeholder 2"/>
          <p:cNvSpPr>
            <a:spLocks noGrp="1"/>
          </p:cNvSpPr>
          <p:nvPr>
            <p:ph type="sldNum" sz="quarter" idx="12"/>
          </p:nvPr>
        </p:nvSpPr>
        <p:spPr>
          <a:xfrm>
            <a:off x="7425343" y="6459785"/>
            <a:ext cx="984019" cy="365125"/>
          </a:xfrm>
        </p:spPr>
        <p:txBody>
          <a:bodyPr>
            <a:normAutofit/>
          </a:bodyPr>
          <a:lstStyle/>
          <a:p>
            <a:pPr>
              <a:spcAft>
                <a:spcPts val="600"/>
              </a:spcAft>
            </a:pPr>
            <a:fld id="{4FAB73BC-B049-4115-A692-8D63A059BFB8}" type="slidenum">
              <a:rPr lang="en-US" smtClean="0"/>
              <a:pPr>
                <a:spcAft>
                  <a:spcPts val="600"/>
                </a:spcAft>
              </a:pPr>
              <a:t>39</a:t>
            </a:fld>
            <a:endParaRPr lang="en-US"/>
          </a:p>
        </p:txBody>
      </p:sp>
    </p:spTree>
    <p:extLst>
      <p:ext uri="{BB962C8B-B14F-4D97-AF65-F5344CB8AC3E}">
        <p14:creationId xmlns:p14="http://schemas.microsoft.com/office/powerpoint/2010/main" val="109583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4</a:t>
            </a:fld>
            <a:endParaRPr lang="en-US" dirty="0"/>
          </a:p>
        </p:txBody>
      </p:sp>
      <p:sp>
        <p:nvSpPr>
          <p:cNvPr id="4" name="Slide Number Placeholder 3"/>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smtClean="0">
                <a:latin typeface="Bookman Old Style" pitchFamily="18" charset="0"/>
              </a:rPr>
              <a:pPr/>
              <a:t>4</a:t>
            </a:fld>
            <a:endParaRPr lang="en-US">
              <a:latin typeface="Bookman Old Style" pitchFamily="18" charset="0"/>
            </a:endParaRPr>
          </a:p>
        </p:txBody>
      </p:sp>
      <p:sp>
        <p:nvSpPr>
          <p:cNvPr id="9" name="Date Placeholder 8"/>
          <p:cNvSpPr>
            <a:spLocks noGrp="1"/>
          </p:cNvSpPr>
          <p:nvPr>
            <p:ph type="dt" sz="half" idx="10"/>
          </p:nvPr>
        </p:nvSpPr>
        <p:spPr/>
        <p:txBody>
          <a:bodyPr/>
          <a:lstStyle/>
          <a:p>
            <a:fld id="{5F966FBC-E4A8-274F-88C8-57238952777E}" type="datetime1">
              <a:rPr lang="en-IN" smtClean="0"/>
              <a:t>17/12/22</a:t>
            </a:fld>
            <a:endParaRPr lang="en-US" dirty="0"/>
          </a:p>
        </p:txBody>
      </p:sp>
      <p:sp>
        <p:nvSpPr>
          <p:cNvPr id="2" name="Footer Placeholder 1"/>
          <p:cNvSpPr>
            <a:spLocks noGrp="1"/>
          </p:cNvSpPr>
          <p:nvPr>
            <p:ph type="ftr" sz="quarter" idx="11"/>
          </p:nvPr>
        </p:nvSpPr>
        <p:spPr/>
        <p:txBody>
          <a:bodyPr/>
          <a:lstStyle/>
          <a:p>
            <a:r>
              <a:rPr lang="en-US"/>
              <a:t>@Jatin_Harjai                                                                          JHA Legal</a:t>
            </a:r>
            <a:endParaRPr lang="en-US" dirty="0"/>
          </a:p>
        </p:txBody>
      </p:sp>
      <p:sp>
        <p:nvSpPr>
          <p:cNvPr id="8" name="TextBox 7">
            <a:extLst>
              <a:ext uri="{FF2B5EF4-FFF2-40B4-BE49-F238E27FC236}">
                <a16:creationId xmlns:a16="http://schemas.microsoft.com/office/drawing/2014/main" id="{D2801543-33A5-0D42-ACC9-C8982EAC000A}"/>
              </a:ext>
            </a:extLst>
          </p:cNvPr>
          <p:cNvSpPr txBox="1"/>
          <p:nvPr/>
        </p:nvSpPr>
        <p:spPr>
          <a:xfrm>
            <a:off x="0" y="-13275"/>
            <a:ext cx="91440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t>Jurisprudence</a:t>
            </a:r>
          </a:p>
        </p:txBody>
      </p:sp>
      <p:sp>
        <p:nvSpPr>
          <p:cNvPr id="34" name="Rectangle 33">
            <a:extLst>
              <a:ext uri="{FF2B5EF4-FFF2-40B4-BE49-F238E27FC236}">
                <a16:creationId xmlns:a16="http://schemas.microsoft.com/office/drawing/2014/main" id="{9BDC09F8-7766-F548-83D9-1BFCCDBDA8A3}"/>
              </a:ext>
            </a:extLst>
          </p:cNvPr>
          <p:cNvSpPr/>
          <p:nvPr/>
        </p:nvSpPr>
        <p:spPr>
          <a:xfrm>
            <a:off x="5666476" y="2474592"/>
            <a:ext cx="1293586" cy="2939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id="{F73A1F14-32B6-555F-8C89-C4DEAAE2607A}"/>
              </a:ext>
            </a:extLst>
          </p:cNvPr>
          <p:cNvSpPr txBox="1"/>
          <p:nvPr/>
        </p:nvSpPr>
        <p:spPr>
          <a:xfrm>
            <a:off x="190498" y="544690"/>
            <a:ext cx="8811987" cy="5864875"/>
          </a:xfrm>
          <a:prstGeom prst="rect">
            <a:avLst/>
          </a:prstGeom>
          <a:noFill/>
        </p:spPr>
        <p:txBody>
          <a:bodyPr wrap="square">
            <a:spAutoFit/>
          </a:bodyPr>
          <a:lstStyle/>
          <a:p>
            <a:pPr>
              <a:lnSpc>
                <a:spcPct val="150000"/>
              </a:lnSpc>
            </a:pPr>
            <a:r>
              <a:rPr lang="en-IN" sz="2000" b="1" dirty="0">
                <a:latin typeface="Times New Roman" panose="02020603050405020304" pitchFamily="18" charset="0"/>
                <a:cs typeface="Times New Roman" panose="02020603050405020304" pitchFamily="18" charset="0"/>
              </a:rPr>
              <a:t>Bengal Iron Corporation Vs. Commercial Taxes Officers</a:t>
            </a:r>
          </a:p>
          <a:p>
            <a:pPr>
              <a:lnSpc>
                <a:spcPct val="150000"/>
              </a:lnSpc>
            </a:pPr>
            <a:r>
              <a:rPr lang="en-IN" dirty="0">
                <a:latin typeface="Times New Roman" panose="02020603050405020304" pitchFamily="18" charset="0"/>
                <a:cs typeface="Times New Roman" panose="02020603050405020304" pitchFamily="18" charset="0"/>
              </a:rPr>
              <a:t>[1994 Supp. 1 SCC 310] </a:t>
            </a:r>
            <a:endParaRPr lang="en-IN" sz="1800" b="1" dirty="0">
              <a:effectLst/>
              <a:latin typeface="Times New Roman" panose="02020603050405020304" pitchFamily="18" charset="0"/>
              <a:cs typeface="Times New Roman" panose="02020603050405020304" pitchFamily="18" charset="0"/>
            </a:endParaRPr>
          </a:p>
          <a:p>
            <a:pPr algn="just">
              <a:lnSpc>
                <a:spcPct val="150000"/>
              </a:lnSpc>
            </a:pPr>
            <a:r>
              <a:rPr lang="en-IN" dirty="0">
                <a:latin typeface="Times New Roman" panose="02020603050405020304" pitchFamily="18" charset="0"/>
                <a:cs typeface="Times New Roman" panose="02020603050405020304" pitchFamily="18" charset="0"/>
              </a:rPr>
              <a:t>So far as clarifications/circulars issued by the Central Government and/or State Government are concerned, they represent merely their understanding of the statutory provisions. They are not binding upon the courts. It is true that those clarifications and circulars were communicated to the concerned dealers but even so nothing prevents the State from recovering the tax, if in truth such tax was leviable according to law. </a:t>
            </a:r>
            <a:r>
              <a:rPr lang="en-IN" u="sng" dirty="0">
                <a:latin typeface="Times New Roman" panose="02020603050405020304" pitchFamily="18" charset="0"/>
                <a:cs typeface="Times New Roman" panose="02020603050405020304" pitchFamily="18" charset="0"/>
              </a:rPr>
              <a:t>There can be no estoppel against the statute. The understanding of the Government, whether in favour or against the </a:t>
            </a:r>
            <a:r>
              <a:rPr lang="en-IN" u="sng" dirty="0" err="1">
                <a:latin typeface="Times New Roman" panose="02020603050405020304" pitchFamily="18" charset="0"/>
                <a:cs typeface="Times New Roman" panose="02020603050405020304" pitchFamily="18" charset="0"/>
              </a:rPr>
              <a:t>assessee</a:t>
            </a:r>
            <a:r>
              <a:rPr lang="en-IN" u="sng" dirty="0">
                <a:latin typeface="Times New Roman" panose="02020603050405020304" pitchFamily="18" charset="0"/>
                <a:cs typeface="Times New Roman" panose="02020603050405020304" pitchFamily="18" charset="0"/>
              </a:rPr>
              <a:t>, is nothing more than its understanding and opinion.</a:t>
            </a:r>
            <a:r>
              <a:rPr lang="en-IN" dirty="0">
                <a:latin typeface="Times New Roman" panose="02020603050405020304" pitchFamily="18" charset="0"/>
                <a:cs typeface="Times New Roman" panose="02020603050405020304" pitchFamily="18" charset="0"/>
              </a:rPr>
              <a:t> ….. </a:t>
            </a:r>
            <a:r>
              <a:rPr lang="en-IN" u="sng" dirty="0">
                <a:latin typeface="Times New Roman" panose="02020603050405020304" pitchFamily="18" charset="0"/>
                <a:cs typeface="Times New Roman" panose="02020603050405020304" pitchFamily="18" charset="0"/>
              </a:rPr>
              <a:t>While acting in quasi-judicial capacity, they are bound by law and not by any administrative instructions, opinions, clarifications or circulars.</a:t>
            </a:r>
            <a:r>
              <a:rPr lang="en-IN" dirty="0">
                <a:latin typeface="Times New Roman" panose="02020603050405020304" pitchFamily="18" charset="0"/>
                <a:cs typeface="Times New Roman" panose="02020603050405020304" pitchFamily="18" charset="0"/>
              </a:rPr>
              <a:t> Law is what is declared by this Court and the High Court — to wit, it is for this Court and the High Court to declare what does a particular provision of statute say, and not for the executive. Of course, the Parliament/Legislature never speaks or explains what does a provision enacted by it mean. </a:t>
            </a:r>
            <a:endParaRPr lang="en-IN" sz="1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179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40</a:t>
            </a:fld>
            <a:endParaRPr lang="en-US" dirty="0"/>
          </a:p>
        </p:txBody>
      </p:sp>
      <p:sp>
        <p:nvSpPr>
          <p:cNvPr id="7" name="Date Placeholder 6"/>
          <p:cNvSpPr>
            <a:spLocks noGrp="1"/>
          </p:cNvSpPr>
          <p:nvPr>
            <p:ph type="dt" sz="half" idx="10"/>
          </p:nvPr>
        </p:nvSpPr>
        <p:spPr/>
        <p:txBody>
          <a:bodyPr/>
          <a:lstStyle/>
          <a:p>
            <a:fld id="{5F5DECF9-C9FE-E348-998A-CBBA956960EF}" type="datetime1">
              <a:rPr lang="en-IN" smtClean="0"/>
              <a:t>17/12/22</a:t>
            </a:fld>
            <a:endParaRPr lang="en-US" dirty="0"/>
          </a:p>
        </p:txBody>
      </p:sp>
      <p:sp>
        <p:nvSpPr>
          <p:cNvPr id="10" name="TextBox 9"/>
          <p:cNvSpPr txBox="1"/>
          <p:nvPr/>
        </p:nvSpPr>
        <p:spPr>
          <a:xfrm>
            <a:off x="0" y="0"/>
            <a:ext cx="91440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t>Statutory Provisions – Provisional Attachment  </a:t>
            </a:r>
          </a:p>
        </p:txBody>
      </p:sp>
      <p:sp>
        <p:nvSpPr>
          <p:cNvPr id="4" name="Rectangle 3">
            <a:extLst>
              <a:ext uri="{FF2B5EF4-FFF2-40B4-BE49-F238E27FC236}">
                <a16:creationId xmlns:a16="http://schemas.microsoft.com/office/drawing/2014/main" id="{A70A9F31-A30B-7A49-9682-0C4DB3660696}"/>
              </a:ext>
            </a:extLst>
          </p:cNvPr>
          <p:cNvSpPr/>
          <p:nvPr/>
        </p:nvSpPr>
        <p:spPr>
          <a:xfrm>
            <a:off x="336549" y="926850"/>
            <a:ext cx="8470902" cy="3730317"/>
          </a:xfrm>
          <a:prstGeom prst="rect">
            <a:avLst/>
          </a:prstGeom>
        </p:spPr>
        <p:txBody>
          <a:bodyPr wrap="square">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Sec. 83 – Provisional Attachment</a:t>
            </a:r>
            <a:endParaRPr lang="en-IN" sz="2000" dirty="0">
              <a:latin typeface="Times New Roman" panose="02020603050405020304" pitchFamily="18" charset="0"/>
              <a:cs typeface="Times New Roman" panose="02020603050405020304" pitchFamily="18" charset="0"/>
            </a:endParaRPr>
          </a:p>
          <a:p>
            <a:pPr algn="just">
              <a:lnSpc>
                <a:spcPct val="150000"/>
              </a:lnSpc>
            </a:pPr>
            <a:r>
              <a:rPr lang="en-IN" sz="2000" dirty="0">
                <a:latin typeface="Times New Roman" panose="02020603050405020304" pitchFamily="18" charset="0"/>
                <a:cs typeface="Times New Roman" panose="02020603050405020304" pitchFamily="18" charset="0"/>
              </a:rPr>
              <a:t>(1) Where during the pendency of any proceedings under section 62 or section 63 or section 64 or section 67 or section 73 or section 74, the </a:t>
            </a:r>
            <a:r>
              <a:rPr lang="en-IN" sz="2000" u="sng" dirty="0">
                <a:latin typeface="Times New Roman" panose="02020603050405020304" pitchFamily="18" charset="0"/>
                <a:cs typeface="Times New Roman" panose="02020603050405020304" pitchFamily="18" charset="0"/>
              </a:rPr>
              <a:t>Commissioner</a:t>
            </a:r>
            <a:r>
              <a:rPr lang="en-IN" sz="2000" dirty="0">
                <a:latin typeface="Times New Roman" panose="02020603050405020304" pitchFamily="18" charset="0"/>
                <a:cs typeface="Times New Roman" panose="02020603050405020304" pitchFamily="18" charset="0"/>
              </a:rPr>
              <a:t> is of the opinion that </a:t>
            </a:r>
            <a:r>
              <a:rPr lang="en-IN" sz="2000" b="1" dirty="0">
                <a:latin typeface="Times New Roman" panose="02020603050405020304" pitchFamily="18" charset="0"/>
                <a:cs typeface="Times New Roman" panose="02020603050405020304" pitchFamily="18" charset="0"/>
              </a:rPr>
              <a:t>for the purpose of protecting the interest of the Government revenue, it is necessary so to do</a:t>
            </a:r>
            <a:r>
              <a:rPr lang="en-IN" sz="2000" dirty="0">
                <a:latin typeface="Times New Roman" panose="02020603050405020304" pitchFamily="18" charset="0"/>
                <a:cs typeface="Times New Roman" panose="02020603050405020304" pitchFamily="18" charset="0"/>
              </a:rPr>
              <a:t>, he may, by order in writing attach provisionally any property, including bank account, belonging to the taxable person in such manner as may be prescribed. </a:t>
            </a:r>
          </a:p>
          <a:p>
            <a:pPr algn="just">
              <a:lnSpc>
                <a:spcPct val="150000"/>
              </a:lnSpc>
            </a:pP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940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41</a:t>
            </a:fld>
            <a:endParaRPr lang="en-US" dirty="0"/>
          </a:p>
        </p:txBody>
      </p:sp>
      <p:sp>
        <p:nvSpPr>
          <p:cNvPr id="7" name="Date Placeholder 6"/>
          <p:cNvSpPr>
            <a:spLocks noGrp="1"/>
          </p:cNvSpPr>
          <p:nvPr>
            <p:ph type="dt" sz="half" idx="10"/>
          </p:nvPr>
        </p:nvSpPr>
        <p:spPr/>
        <p:txBody>
          <a:bodyPr/>
          <a:lstStyle/>
          <a:p>
            <a:fld id="{A193D197-FB53-5E47-BFC8-C763685CB01C}" type="datetime1">
              <a:rPr lang="en-IN" smtClean="0"/>
              <a:t>17/12/22</a:t>
            </a:fld>
            <a:endParaRPr lang="en-US" dirty="0"/>
          </a:p>
        </p:txBody>
      </p:sp>
      <p:sp>
        <p:nvSpPr>
          <p:cNvPr id="10" name="TextBox 9"/>
          <p:cNvSpPr txBox="1"/>
          <p:nvPr/>
        </p:nvSpPr>
        <p:spPr>
          <a:xfrm>
            <a:off x="0" y="0"/>
            <a:ext cx="9144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Remark Flour Mills Pvt. Ltd. Vs. State of Gujrat – Dt. 19.04.2018 </a:t>
            </a:r>
          </a:p>
        </p:txBody>
      </p:sp>
      <p:sp>
        <p:nvSpPr>
          <p:cNvPr id="4" name="Rectangle 3">
            <a:extLst>
              <a:ext uri="{FF2B5EF4-FFF2-40B4-BE49-F238E27FC236}">
                <a16:creationId xmlns:a16="http://schemas.microsoft.com/office/drawing/2014/main" id="{A70A9F31-A30B-7A49-9682-0C4DB3660696}"/>
              </a:ext>
            </a:extLst>
          </p:cNvPr>
          <p:cNvSpPr/>
          <p:nvPr/>
        </p:nvSpPr>
        <p:spPr>
          <a:xfrm>
            <a:off x="322116" y="791950"/>
            <a:ext cx="8470902" cy="4204356"/>
          </a:xfrm>
          <a:prstGeom prst="rect">
            <a:avLst/>
          </a:prstGeom>
        </p:spPr>
        <p:txBody>
          <a:bodyPr wrap="square">
            <a:spAutoFit/>
          </a:bodyPr>
          <a:lstStyle/>
          <a:p>
            <a:pPr algn="just">
              <a:lnSpc>
                <a:spcPct val="150000"/>
              </a:lnSpc>
            </a:pPr>
            <a:r>
              <a:rPr lang="en-IN" dirty="0"/>
              <a:t> … </a:t>
            </a:r>
            <a:r>
              <a:rPr lang="en-IN" u="sng" dirty="0"/>
              <a:t>The petitioner's opposition to the points raised by the Department would require a detailed scrutiny and examination of materials </a:t>
            </a:r>
            <a:r>
              <a:rPr lang="en-IN" dirty="0"/>
              <a:t>not fully before us. In any case, we do not intend to bypass the assessment proceedings. Suffice it to say that at this stage to pass an order of provisional attachment would neither be permissible nor be proper. To reiterate, </a:t>
            </a:r>
            <a:r>
              <a:rPr lang="en-IN" b="1" dirty="0"/>
              <a:t>when the petitioner's classification on the basis of which the tax has so far been collected, cannot be stated to be without any basis nor can it be stated that the petitioner has no prima facie case, and </a:t>
            </a:r>
            <a:r>
              <a:rPr lang="en-IN" b="1" u="sng" dirty="0"/>
              <a:t>when the assessment proceedings are yet to be completed, resorting to such extreme power of attachment</a:t>
            </a:r>
            <a:r>
              <a:rPr lang="en-IN" b="1" dirty="0"/>
              <a:t> without anything further to suggest that the liability if ultimately finalized, the petitioner will not pay, would simply not be permissible. </a:t>
            </a:r>
            <a:endParaRPr lang="en-IN" sz="2000" b="1" dirty="0"/>
          </a:p>
        </p:txBody>
      </p:sp>
    </p:spTree>
    <p:extLst>
      <p:ext uri="{BB962C8B-B14F-4D97-AF65-F5344CB8AC3E}">
        <p14:creationId xmlns:p14="http://schemas.microsoft.com/office/powerpoint/2010/main" val="1668688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42</a:t>
            </a:fld>
            <a:endParaRPr lang="en-US" dirty="0"/>
          </a:p>
        </p:txBody>
      </p:sp>
      <p:sp>
        <p:nvSpPr>
          <p:cNvPr id="7" name="Date Placeholder 6"/>
          <p:cNvSpPr>
            <a:spLocks noGrp="1"/>
          </p:cNvSpPr>
          <p:nvPr>
            <p:ph type="dt" sz="half" idx="10"/>
          </p:nvPr>
        </p:nvSpPr>
        <p:spPr/>
        <p:txBody>
          <a:bodyPr/>
          <a:lstStyle/>
          <a:p>
            <a:fld id="{4154B58A-9626-9F4E-AB54-3530FB5755CD}" type="datetime1">
              <a:rPr lang="en-IN" smtClean="0"/>
              <a:t>17/12/22</a:t>
            </a:fld>
            <a:endParaRPr lang="en-US" dirty="0"/>
          </a:p>
        </p:txBody>
      </p:sp>
      <p:sp>
        <p:nvSpPr>
          <p:cNvPr id="10" name="TextBox 9"/>
          <p:cNvSpPr txBox="1"/>
          <p:nvPr/>
        </p:nvSpPr>
        <p:spPr>
          <a:xfrm>
            <a:off x="0" y="0"/>
            <a:ext cx="9144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Radha Krishan Industries (SC) – Dt. 20.04.2021 </a:t>
            </a:r>
          </a:p>
        </p:txBody>
      </p:sp>
      <p:sp>
        <p:nvSpPr>
          <p:cNvPr id="4" name="Rectangle 3">
            <a:extLst>
              <a:ext uri="{FF2B5EF4-FFF2-40B4-BE49-F238E27FC236}">
                <a16:creationId xmlns:a16="http://schemas.microsoft.com/office/drawing/2014/main" id="{A70A9F31-A30B-7A49-9682-0C4DB3660696}"/>
              </a:ext>
            </a:extLst>
          </p:cNvPr>
          <p:cNvSpPr/>
          <p:nvPr/>
        </p:nvSpPr>
        <p:spPr>
          <a:xfrm>
            <a:off x="322116" y="791950"/>
            <a:ext cx="8470902" cy="4342856"/>
          </a:xfrm>
          <a:prstGeom prst="rect">
            <a:avLst/>
          </a:prstGeom>
        </p:spPr>
        <p:txBody>
          <a:bodyPr wrap="square">
            <a:spAutoFit/>
          </a:bodyPr>
          <a:lstStyle/>
          <a:p>
            <a:pPr algn="just"/>
            <a:r>
              <a:rPr lang="en-IN" dirty="0">
                <a:latin typeface="Times New Roman" panose="02020603050405020304" pitchFamily="18" charset="0"/>
                <a:cs typeface="Times New Roman" panose="02020603050405020304" pitchFamily="18" charset="0"/>
              </a:rPr>
              <a:t>(iv) The power to order a provisional attachment of the property of the taxable person including a bank account is </a:t>
            </a:r>
            <a:r>
              <a:rPr lang="en-IN" b="1" dirty="0">
                <a:latin typeface="Times New Roman" panose="02020603050405020304" pitchFamily="18" charset="0"/>
                <a:cs typeface="Times New Roman" panose="02020603050405020304" pitchFamily="18" charset="0"/>
              </a:rPr>
              <a:t>draconian in nature </a:t>
            </a:r>
            <a:r>
              <a:rPr lang="en-IN" dirty="0">
                <a:latin typeface="Times New Roman" panose="02020603050405020304" pitchFamily="18" charset="0"/>
                <a:cs typeface="Times New Roman" panose="02020603050405020304" pitchFamily="18" charset="0"/>
              </a:rPr>
              <a:t>and the conditions which are prescribed by the statute for a valid exercise of the power must be strictly fulfilled; </a:t>
            </a:r>
          </a:p>
          <a:p>
            <a:pPr algn="just"/>
            <a:endParaRPr lang="en-IN"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(v) The exercise of the power for ordering a provisional attachment must be preceded by the formation of an opinion by the Commissioner that it is necessary so to do for the purpose` of protecting the interest of the government revenue. Before ordering a provisional attachment the Commissioner must form an opinion on the basis of tangible material that the </a:t>
            </a:r>
            <a:r>
              <a:rPr lang="en-IN" dirty="0" err="1">
                <a:latin typeface="Times New Roman" panose="02020603050405020304" pitchFamily="18" charset="0"/>
                <a:cs typeface="Times New Roman" panose="02020603050405020304" pitchFamily="18" charset="0"/>
              </a:rPr>
              <a:t>assessee</a:t>
            </a:r>
            <a:r>
              <a:rPr lang="en-IN" dirty="0">
                <a:latin typeface="Times New Roman" panose="02020603050405020304" pitchFamily="18" charset="0"/>
                <a:cs typeface="Times New Roman" panose="02020603050405020304" pitchFamily="18" charset="0"/>
              </a:rPr>
              <a:t> is likely to defeat the demand, if any, and that therefore, it is necessary so to do for the purpose of protecting the interest of the government revenue. </a:t>
            </a:r>
          </a:p>
          <a:p>
            <a:pPr algn="just"/>
            <a:endParaRPr lang="en-IN"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(vi) </a:t>
            </a:r>
            <a:r>
              <a:rPr lang="en-IN" u="sng" dirty="0">
                <a:latin typeface="Times New Roman" panose="02020603050405020304" pitchFamily="18" charset="0"/>
                <a:cs typeface="Times New Roman" panose="02020603050405020304" pitchFamily="18" charset="0"/>
              </a:rPr>
              <a:t>The expression “necessary so to do for protecting the government revenue” implicates that the interests of the government revenue cannot be protected without ordering a provisional attachment; </a:t>
            </a:r>
          </a:p>
          <a:p>
            <a:pPr algn="just">
              <a:lnSpc>
                <a:spcPct val="150000"/>
              </a:lnSpc>
            </a:pP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6607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43</a:t>
            </a:fld>
            <a:endParaRPr lang="en-US" dirty="0"/>
          </a:p>
        </p:txBody>
      </p:sp>
      <p:sp>
        <p:nvSpPr>
          <p:cNvPr id="7" name="Date Placeholder 6"/>
          <p:cNvSpPr>
            <a:spLocks noGrp="1"/>
          </p:cNvSpPr>
          <p:nvPr>
            <p:ph type="dt" sz="half" idx="10"/>
          </p:nvPr>
        </p:nvSpPr>
        <p:spPr/>
        <p:txBody>
          <a:bodyPr/>
          <a:lstStyle/>
          <a:p>
            <a:fld id="{B623CF4C-E04C-C841-9FC0-54A118AA4E02}" type="datetime1">
              <a:rPr lang="en-IN" smtClean="0"/>
              <a:t>17/12/22</a:t>
            </a:fld>
            <a:endParaRPr lang="en-US" dirty="0"/>
          </a:p>
        </p:txBody>
      </p:sp>
      <p:sp>
        <p:nvSpPr>
          <p:cNvPr id="10" name="TextBox 9"/>
          <p:cNvSpPr txBox="1"/>
          <p:nvPr/>
        </p:nvSpPr>
        <p:spPr>
          <a:xfrm>
            <a:off x="0" y="0"/>
            <a:ext cx="9144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Roshni Sana Jaiswal Vs. Comm. of State Tax (Del. HC)</a:t>
            </a:r>
          </a:p>
        </p:txBody>
      </p:sp>
      <p:sp>
        <p:nvSpPr>
          <p:cNvPr id="8" name="Rectangle 7">
            <a:extLst>
              <a:ext uri="{FF2B5EF4-FFF2-40B4-BE49-F238E27FC236}">
                <a16:creationId xmlns:a16="http://schemas.microsoft.com/office/drawing/2014/main" id="{D697401B-53D0-F242-BDF3-56C3656729D2}"/>
              </a:ext>
            </a:extLst>
          </p:cNvPr>
          <p:cNvSpPr/>
          <p:nvPr/>
        </p:nvSpPr>
        <p:spPr>
          <a:xfrm>
            <a:off x="281354" y="860074"/>
            <a:ext cx="8693834" cy="4801314"/>
          </a:xfrm>
          <a:prstGeom prst="rect">
            <a:avLst/>
          </a:prstGeom>
        </p:spPr>
        <p:txBody>
          <a:bodyPr wrap="square">
            <a:spAutoFit/>
          </a:bodyPr>
          <a:lstStyle/>
          <a:p>
            <a:pPr algn="just">
              <a:lnSpc>
                <a:spcPct val="150000"/>
              </a:lnSpc>
            </a:pPr>
            <a:r>
              <a:rPr lang="en-IN" dirty="0">
                <a:latin typeface="Times New Roman" panose="02020603050405020304" pitchFamily="18" charset="0"/>
                <a:cs typeface="Times New Roman" panose="02020603050405020304" pitchFamily="18" charset="0"/>
              </a:rPr>
              <a:t>WP(C) No. 2348 of 2020, Dt. 12.05.2021</a:t>
            </a:r>
          </a:p>
          <a:p>
            <a:pPr algn="just">
              <a:lnSpc>
                <a:spcPct val="150000"/>
              </a:lnSpc>
            </a:pPr>
            <a:r>
              <a:rPr lang="en-IN" b="1" dirty="0">
                <a:latin typeface="Times New Roman" panose="02020603050405020304" pitchFamily="18" charset="0"/>
                <a:cs typeface="Times New Roman" panose="02020603050405020304" pitchFamily="18" charset="0"/>
              </a:rPr>
              <a:t>Facts</a:t>
            </a:r>
            <a:r>
              <a:rPr lang="en-IN" dirty="0">
                <a:latin typeface="Times New Roman" panose="02020603050405020304" pitchFamily="18" charset="0"/>
                <a:cs typeface="Times New Roman" panose="02020603050405020304" pitchFamily="18" charset="0"/>
              </a:rPr>
              <a:t>: </a:t>
            </a:r>
          </a:p>
          <a:p>
            <a:pPr marL="285750" indent="-285750" algn="just">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Investigation against ‘</a:t>
            </a:r>
            <a:r>
              <a:rPr lang="en-IN" dirty="0" err="1">
                <a:latin typeface="Times New Roman" panose="02020603050405020304" pitchFamily="18" charset="0"/>
                <a:cs typeface="Times New Roman" panose="02020603050405020304" pitchFamily="18" charset="0"/>
              </a:rPr>
              <a:t>Milkfood</a:t>
            </a:r>
            <a:r>
              <a:rPr lang="en-IN" dirty="0">
                <a:latin typeface="Times New Roman" panose="02020603050405020304" pitchFamily="18" charset="0"/>
                <a:cs typeface="Times New Roman" panose="02020603050405020304" pitchFamily="18" charset="0"/>
              </a:rPr>
              <a:t> Ltd.’, petitioner is Director cum Share Holder, Providing Strategic guidance and working as mentor/ advisor. </a:t>
            </a:r>
          </a:p>
          <a:p>
            <a:pPr marL="285750" indent="-285750" algn="just">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Allegation – Fake Invoices. Many Bank Accounts attached, along with that of petitioner.</a:t>
            </a:r>
          </a:p>
          <a:p>
            <a:pPr algn="just">
              <a:lnSpc>
                <a:spcPct val="150000"/>
              </a:lnSpc>
            </a:pPr>
            <a:r>
              <a:rPr lang="en-IN" b="1" dirty="0">
                <a:latin typeface="Times New Roman" panose="02020603050405020304" pitchFamily="18" charset="0"/>
                <a:cs typeface="Times New Roman" panose="02020603050405020304" pitchFamily="18" charset="0"/>
              </a:rPr>
              <a:t>Observations:</a:t>
            </a:r>
          </a:p>
          <a:p>
            <a:pPr algn="just"/>
            <a:r>
              <a:rPr lang="en-IN" i="1" dirty="0">
                <a:latin typeface="Times New Roman" panose="02020603050405020304" pitchFamily="18" charset="0"/>
                <a:cs typeface="Times New Roman" panose="02020603050405020304" pitchFamily="18" charset="0"/>
              </a:rPr>
              <a:t>Subsection 1 of Section 83 of the Act in no uncertain terms states that provisional attachment can be ordered only qua property, including bank account, belonging to the taxable person. Furthermore, the definition of the “taxable person”, as set out in Section 2(107) of the Act3, provides that only that person can be a taxable person, who is registered or liable to be registered as per the Act. It is not even the case of the respondent that the petitioner is either registered or was liable to be registered, in terms of the provisions of Section 2(107) of the Act. Therefore, according to us, the proceedings must fail on this score alone. </a:t>
            </a:r>
          </a:p>
        </p:txBody>
      </p:sp>
    </p:spTree>
    <p:extLst>
      <p:ext uri="{BB962C8B-B14F-4D97-AF65-F5344CB8AC3E}">
        <p14:creationId xmlns:p14="http://schemas.microsoft.com/office/powerpoint/2010/main" val="807389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44</a:t>
            </a:fld>
            <a:endParaRPr lang="en-US" dirty="0"/>
          </a:p>
        </p:txBody>
      </p:sp>
      <p:sp>
        <p:nvSpPr>
          <p:cNvPr id="7" name="Date Placeholder 6"/>
          <p:cNvSpPr>
            <a:spLocks noGrp="1"/>
          </p:cNvSpPr>
          <p:nvPr>
            <p:ph type="dt" sz="half" idx="10"/>
          </p:nvPr>
        </p:nvSpPr>
        <p:spPr/>
        <p:txBody>
          <a:bodyPr/>
          <a:lstStyle/>
          <a:p>
            <a:fld id="{A2F23EB3-C5A7-F749-8328-F00082980D46}" type="datetime1">
              <a:rPr lang="en-IN" smtClean="0"/>
              <a:t>17/12/22</a:t>
            </a:fld>
            <a:endParaRPr lang="en-US" dirty="0"/>
          </a:p>
        </p:txBody>
      </p:sp>
      <p:sp>
        <p:nvSpPr>
          <p:cNvPr id="10" name="TextBox 9"/>
          <p:cNvSpPr txBox="1"/>
          <p:nvPr/>
        </p:nvSpPr>
        <p:spPr>
          <a:xfrm>
            <a:off x="0" y="0"/>
            <a:ext cx="9144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Opinion for Provisional Attachment – Can delegation be there ? </a:t>
            </a:r>
          </a:p>
        </p:txBody>
      </p:sp>
      <p:sp>
        <p:nvSpPr>
          <p:cNvPr id="4" name="Rectangle 3">
            <a:extLst>
              <a:ext uri="{FF2B5EF4-FFF2-40B4-BE49-F238E27FC236}">
                <a16:creationId xmlns:a16="http://schemas.microsoft.com/office/drawing/2014/main" id="{A70A9F31-A30B-7A49-9682-0C4DB3660696}"/>
              </a:ext>
            </a:extLst>
          </p:cNvPr>
          <p:cNvSpPr/>
          <p:nvPr/>
        </p:nvSpPr>
        <p:spPr>
          <a:xfrm>
            <a:off x="189633" y="686574"/>
            <a:ext cx="8764734" cy="3373359"/>
          </a:xfrm>
          <a:prstGeom prst="rect">
            <a:avLst/>
          </a:prstGeom>
        </p:spPr>
        <p:txBody>
          <a:bodyPr wrap="square">
            <a:spAutoFit/>
          </a:bodyPr>
          <a:lstStyle/>
          <a:p>
            <a:pPr algn="just">
              <a:lnSpc>
                <a:spcPct val="150000"/>
              </a:lnSpc>
            </a:pPr>
            <a:r>
              <a:rPr lang="en-IN" b="1" dirty="0">
                <a:latin typeface="Times New Roman" panose="02020603050405020304" pitchFamily="18" charset="0"/>
                <a:cs typeface="Times New Roman" panose="02020603050405020304" pitchFamily="18" charset="0"/>
              </a:rPr>
              <a:t>Sec. 83. Provisional attachment to protect revenue in certain cases</a:t>
            </a:r>
          </a:p>
          <a:p>
            <a:pPr algn="just">
              <a:lnSpc>
                <a:spcPct val="150000"/>
              </a:lnSpc>
            </a:pPr>
            <a:r>
              <a:rPr lang="en-IN" dirty="0">
                <a:latin typeface="Times New Roman" panose="02020603050405020304" pitchFamily="18" charset="0"/>
                <a:cs typeface="Times New Roman" panose="02020603050405020304" pitchFamily="18" charset="0"/>
              </a:rPr>
              <a:t>(</a:t>
            </a:r>
            <a:r>
              <a:rPr lang="en-IN" i="1" dirty="0">
                <a:latin typeface="Times New Roman" panose="02020603050405020304" pitchFamily="18" charset="0"/>
                <a:cs typeface="Times New Roman" panose="02020603050405020304" pitchFamily="18" charset="0"/>
              </a:rPr>
              <a:t>1</a:t>
            </a:r>
            <a:r>
              <a:rPr lang="en-IN" dirty="0">
                <a:latin typeface="Times New Roman" panose="02020603050405020304" pitchFamily="18" charset="0"/>
                <a:cs typeface="Times New Roman" panose="02020603050405020304" pitchFamily="18" charset="0"/>
              </a:rPr>
              <a:t>) Where during the pendency of any proceedings under section 62 or section 63 or section 64 or section 67 or section 73 or section 74, the </a:t>
            </a:r>
            <a:r>
              <a:rPr lang="en-IN" b="1" u="sng" dirty="0">
                <a:latin typeface="Times New Roman" panose="02020603050405020304" pitchFamily="18" charset="0"/>
                <a:cs typeface="Times New Roman" panose="02020603050405020304" pitchFamily="18" charset="0"/>
              </a:rPr>
              <a:t>Commissioner is of the opinion</a:t>
            </a:r>
            <a:r>
              <a:rPr lang="en-IN" dirty="0">
                <a:latin typeface="Times New Roman" panose="02020603050405020304" pitchFamily="18" charset="0"/>
                <a:cs typeface="Times New Roman" panose="02020603050405020304" pitchFamily="18" charset="0"/>
              </a:rPr>
              <a:t> that for the purpose of protecting the interest of the Government revenue, it is necessary so to do, he may, by order in writing attach provisionally any property, including bank account, belonging to the taxable person in such manner as may be prescribed.</a:t>
            </a:r>
          </a:p>
          <a:p>
            <a:pPr algn="just">
              <a:lnSpc>
                <a:spcPct val="150000"/>
              </a:lnSpc>
            </a:pPr>
            <a:r>
              <a:rPr lang="en-IN" dirty="0">
                <a:latin typeface="Times New Roman" panose="02020603050405020304" pitchFamily="18" charset="0"/>
                <a:cs typeface="Times New Roman" panose="02020603050405020304" pitchFamily="18" charset="0"/>
              </a:rPr>
              <a:t>(</a:t>
            </a:r>
            <a:r>
              <a:rPr lang="en-IN" i="1" dirty="0">
                <a:latin typeface="Times New Roman" panose="02020603050405020304" pitchFamily="18" charset="0"/>
                <a:cs typeface="Times New Roman" panose="02020603050405020304" pitchFamily="18" charset="0"/>
              </a:rPr>
              <a:t>2</a:t>
            </a:r>
            <a:r>
              <a:rPr lang="en-IN" dirty="0">
                <a:latin typeface="Times New Roman" panose="02020603050405020304" pitchFamily="18" charset="0"/>
                <a:cs typeface="Times New Roman" panose="02020603050405020304" pitchFamily="18" charset="0"/>
              </a:rPr>
              <a:t>) Every such provisional attachment shall </a:t>
            </a:r>
            <a:r>
              <a:rPr lang="en-IN" b="1" dirty="0">
                <a:latin typeface="Times New Roman" panose="02020603050405020304" pitchFamily="18" charset="0"/>
                <a:cs typeface="Times New Roman" panose="02020603050405020304" pitchFamily="18" charset="0"/>
              </a:rPr>
              <a:t>cease</a:t>
            </a:r>
            <a:r>
              <a:rPr lang="en-IN" dirty="0">
                <a:latin typeface="Times New Roman" panose="02020603050405020304" pitchFamily="18" charset="0"/>
                <a:cs typeface="Times New Roman" panose="02020603050405020304" pitchFamily="18" charset="0"/>
              </a:rPr>
              <a:t> to have effect after the expiry of a period of </a:t>
            </a:r>
            <a:r>
              <a:rPr lang="en-IN" b="1" dirty="0">
                <a:latin typeface="Times New Roman" panose="02020603050405020304" pitchFamily="18" charset="0"/>
                <a:cs typeface="Times New Roman" panose="02020603050405020304" pitchFamily="18" charset="0"/>
              </a:rPr>
              <a:t>one year</a:t>
            </a:r>
            <a:r>
              <a:rPr lang="en-IN" dirty="0">
                <a:latin typeface="Times New Roman" panose="02020603050405020304" pitchFamily="18" charset="0"/>
                <a:cs typeface="Times New Roman" panose="02020603050405020304" pitchFamily="18" charset="0"/>
              </a:rPr>
              <a:t> from the date of the order made under sub-section (</a:t>
            </a:r>
            <a:r>
              <a:rPr lang="en-IN" i="1" dirty="0">
                <a:latin typeface="Times New Roman" panose="02020603050405020304" pitchFamily="18" charset="0"/>
                <a:cs typeface="Times New Roman" panose="02020603050405020304" pitchFamily="18" charset="0"/>
              </a:rPr>
              <a:t>1</a:t>
            </a:r>
            <a:r>
              <a:rPr lang="en-IN" dirty="0">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68B084FA-C9F4-9B44-970A-61AA87C68FC4}"/>
              </a:ext>
            </a:extLst>
          </p:cNvPr>
          <p:cNvSpPr/>
          <p:nvPr/>
        </p:nvSpPr>
        <p:spPr>
          <a:xfrm>
            <a:off x="172972" y="4446270"/>
            <a:ext cx="8764734" cy="923330"/>
          </a:xfrm>
          <a:prstGeom prst="rect">
            <a:avLst/>
          </a:prstGeom>
        </p:spPr>
        <p:txBody>
          <a:bodyPr wrap="square">
            <a:spAutoFit/>
          </a:bodyPr>
          <a:lstStyle/>
          <a:p>
            <a:pPr algn="just"/>
            <a:r>
              <a:rPr lang="en-IN" b="1" dirty="0">
                <a:latin typeface="Times New Roman" panose="02020603050405020304" pitchFamily="18" charset="0"/>
                <a:cs typeface="Times New Roman" panose="02020603050405020304" pitchFamily="18" charset="0"/>
              </a:rPr>
              <a:t>Sec. 5(</a:t>
            </a:r>
            <a:r>
              <a:rPr lang="en-IN" b="1" i="1" dirty="0">
                <a:latin typeface="Times New Roman" panose="02020603050405020304" pitchFamily="18" charset="0"/>
                <a:cs typeface="Times New Roman" panose="02020603050405020304" pitchFamily="18" charset="0"/>
              </a:rPr>
              <a:t>3</a:t>
            </a:r>
            <a:r>
              <a:rPr lang="en-IN" b="1" dirty="0">
                <a:latin typeface="Times New Roman" panose="02020603050405020304" pitchFamily="18" charset="0"/>
                <a:cs typeface="Times New Roman" panose="02020603050405020304" pitchFamily="18" charset="0"/>
              </a:rPr>
              <a:t>)</a:t>
            </a:r>
            <a:r>
              <a:rPr lang="en-IN" dirty="0">
                <a:latin typeface="Times New Roman" panose="02020603050405020304" pitchFamily="18" charset="0"/>
                <a:cs typeface="Times New Roman" panose="02020603050405020304" pitchFamily="18" charset="0"/>
              </a:rPr>
              <a:t> The Commissioner may, subject to such conditions and limitations as may be specified in this behalf by him, delegate his powers to any other officer who is subordinate to him. </a:t>
            </a:r>
          </a:p>
        </p:txBody>
      </p:sp>
    </p:spTree>
    <p:extLst>
      <p:ext uri="{BB962C8B-B14F-4D97-AF65-F5344CB8AC3E}">
        <p14:creationId xmlns:p14="http://schemas.microsoft.com/office/powerpoint/2010/main" val="3845730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45</a:t>
            </a:fld>
            <a:endParaRPr lang="en-US" dirty="0"/>
          </a:p>
        </p:txBody>
      </p:sp>
      <p:sp>
        <p:nvSpPr>
          <p:cNvPr id="7" name="Date Placeholder 6"/>
          <p:cNvSpPr>
            <a:spLocks noGrp="1"/>
          </p:cNvSpPr>
          <p:nvPr>
            <p:ph type="dt" sz="half" idx="10"/>
          </p:nvPr>
        </p:nvSpPr>
        <p:spPr/>
        <p:txBody>
          <a:bodyPr/>
          <a:lstStyle/>
          <a:p>
            <a:fld id="{2C9230A9-8756-744C-BBF5-3CFA4109AE7E}" type="datetime1">
              <a:rPr lang="en-IN" smtClean="0"/>
              <a:t>17/12/22</a:t>
            </a:fld>
            <a:endParaRPr lang="en-US" dirty="0"/>
          </a:p>
        </p:txBody>
      </p:sp>
      <p:sp>
        <p:nvSpPr>
          <p:cNvPr id="10" name="TextBox 9"/>
          <p:cNvSpPr txBox="1"/>
          <p:nvPr/>
        </p:nvSpPr>
        <p:spPr>
          <a:xfrm>
            <a:off x="0" y="0"/>
            <a:ext cx="9144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Delegation of powers for Provisional Attachment</a:t>
            </a:r>
          </a:p>
        </p:txBody>
      </p:sp>
      <p:pic>
        <p:nvPicPr>
          <p:cNvPr id="6" name="Picture 5" descr="A screenshot of a cell phone&#10;&#10;Description automatically generated">
            <a:extLst>
              <a:ext uri="{FF2B5EF4-FFF2-40B4-BE49-F238E27FC236}">
                <a16:creationId xmlns:a16="http://schemas.microsoft.com/office/drawing/2014/main" id="{B6032D68-9070-7F49-8A5B-4A7A7822F8D5}"/>
              </a:ext>
            </a:extLst>
          </p:cNvPr>
          <p:cNvPicPr>
            <a:picLocks noChangeAspect="1"/>
          </p:cNvPicPr>
          <p:nvPr/>
        </p:nvPicPr>
        <p:blipFill>
          <a:blip r:embed="rId3"/>
          <a:stretch>
            <a:fillRect/>
          </a:stretch>
        </p:blipFill>
        <p:spPr>
          <a:xfrm>
            <a:off x="0" y="708660"/>
            <a:ext cx="9144000" cy="5406389"/>
          </a:xfrm>
          <a:prstGeom prst="rect">
            <a:avLst/>
          </a:prstGeom>
        </p:spPr>
      </p:pic>
    </p:spTree>
    <p:extLst>
      <p:ext uri="{BB962C8B-B14F-4D97-AF65-F5344CB8AC3E}">
        <p14:creationId xmlns:p14="http://schemas.microsoft.com/office/powerpoint/2010/main" val="2818476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46</a:t>
            </a:fld>
            <a:endParaRPr lang="en-US" dirty="0"/>
          </a:p>
        </p:txBody>
      </p:sp>
      <p:sp>
        <p:nvSpPr>
          <p:cNvPr id="7" name="Date Placeholder 6"/>
          <p:cNvSpPr>
            <a:spLocks noGrp="1"/>
          </p:cNvSpPr>
          <p:nvPr>
            <p:ph type="dt" sz="half" idx="10"/>
          </p:nvPr>
        </p:nvSpPr>
        <p:spPr/>
        <p:txBody>
          <a:bodyPr/>
          <a:lstStyle/>
          <a:p>
            <a:fld id="{D3FAD0B9-C1A5-DB44-95ED-AD8B8C87131D}" type="datetime1">
              <a:rPr lang="en-IN" smtClean="0"/>
              <a:t>17/12/22</a:t>
            </a:fld>
            <a:endParaRPr lang="en-US" dirty="0"/>
          </a:p>
        </p:txBody>
      </p:sp>
      <p:sp>
        <p:nvSpPr>
          <p:cNvPr id="10" name="TextBox 9"/>
          <p:cNvSpPr txBox="1"/>
          <p:nvPr/>
        </p:nvSpPr>
        <p:spPr>
          <a:xfrm>
            <a:off x="0" y="0"/>
            <a:ext cx="9144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Statutory Provisions</a:t>
            </a:r>
          </a:p>
        </p:txBody>
      </p:sp>
      <p:sp>
        <p:nvSpPr>
          <p:cNvPr id="9" name="Rectangle 8">
            <a:extLst>
              <a:ext uri="{FF2B5EF4-FFF2-40B4-BE49-F238E27FC236}">
                <a16:creationId xmlns:a16="http://schemas.microsoft.com/office/drawing/2014/main" id="{33B29E57-5CB8-434F-B3AA-E1A3C2D042AF}"/>
              </a:ext>
            </a:extLst>
          </p:cNvPr>
          <p:cNvSpPr/>
          <p:nvPr/>
        </p:nvSpPr>
        <p:spPr>
          <a:xfrm>
            <a:off x="189633" y="946654"/>
            <a:ext cx="8764734" cy="2585323"/>
          </a:xfrm>
          <a:prstGeom prst="rect">
            <a:avLst/>
          </a:prstGeom>
        </p:spPr>
        <p:txBody>
          <a:bodyPr wrap="square">
            <a:spAutoFit/>
          </a:bodyPr>
          <a:lstStyle/>
          <a:p>
            <a:pPr algn="just"/>
            <a:r>
              <a:rPr lang="en-IN" b="1" dirty="0">
                <a:latin typeface="Times New Roman" panose="02020603050405020304" pitchFamily="18" charset="0"/>
                <a:cs typeface="Times New Roman" panose="02020603050405020304" pitchFamily="18" charset="0"/>
              </a:rPr>
              <a:t>Sec. 168(</a:t>
            </a:r>
            <a:r>
              <a:rPr lang="en-IN" b="1" i="1" dirty="0">
                <a:latin typeface="Times New Roman" panose="02020603050405020304" pitchFamily="18" charset="0"/>
                <a:cs typeface="Times New Roman" panose="02020603050405020304" pitchFamily="18" charset="0"/>
              </a:rPr>
              <a:t>2</a:t>
            </a:r>
            <a:r>
              <a:rPr lang="en-IN" b="1" dirty="0">
                <a:latin typeface="Times New Roman" panose="02020603050405020304" pitchFamily="18" charset="0"/>
                <a:cs typeface="Times New Roman" panose="02020603050405020304" pitchFamily="18" charset="0"/>
              </a:rPr>
              <a:t>) of </a:t>
            </a:r>
            <a:r>
              <a:rPr lang="en-IN" b="1" u="sng" dirty="0">
                <a:latin typeface="Times New Roman" panose="02020603050405020304" pitchFamily="18" charset="0"/>
                <a:cs typeface="Times New Roman" panose="02020603050405020304" pitchFamily="18" charset="0"/>
              </a:rPr>
              <a:t>CGST Act </a:t>
            </a:r>
          </a:p>
          <a:p>
            <a:pPr algn="just"/>
            <a:endParaRPr lang="en-IN"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The Commissioner specified in clause (91) of section 2, sub-section </a:t>
            </a:r>
            <a:r>
              <a:rPr lang="en-IN" b="1" dirty="0">
                <a:latin typeface="Times New Roman" panose="02020603050405020304" pitchFamily="18" charset="0"/>
                <a:cs typeface="Times New Roman" panose="02020603050405020304" pitchFamily="18" charset="0"/>
              </a:rPr>
              <a:t>(</a:t>
            </a:r>
            <a:r>
              <a:rPr lang="en-IN" b="1" i="1" dirty="0">
                <a:latin typeface="Times New Roman" panose="02020603050405020304" pitchFamily="18" charset="0"/>
                <a:cs typeface="Times New Roman" panose="02020603050405020304" pitchFamily="18" charset="0"/>
              </a:rPr>
              <a:t>3</a:t>
            </a:r>
            <a:r>
              <a:rPr lang="en-IN" b="1" dirty="0">
                <a:latin typeface="Times New Roman" panose="02020603050405020304" pitchFamily="18" charset="0"/>
                <a:cs typeface="Times New Roman" panose="02020603050405020304" pitchFamily="18" charset="0"/>
              </a:rPr>
              <a:t>) of section 5</a:t>
            </a:r>
            <a:r>
              <a:rPr lang="en-IN" dirty="0">
                <a:latin typeface="Times New Roman" panose="02020603050405020304" pitchFamily="18" charset="0"/>
                <a:cs typeface="Times New Roman" panose="02020603050405020304" pitchFamily="18" charset="0"/>
              </a:rPr>
              <a:t>, clause (</a:t>
            </a:r>
            <a:r>
              <a:rPr lang="en-IN" i="1" dirty="0">
                <a:latin typeface="Times New Roman" panose="02020603050405020304" pitchFamily="18" charset="0"/>
                <a:cs typeface="Times New Roman" panose="02020603050405020304" pitchFamily="18" charset="0"/>
              </a:rPr>
              <a:t>b</a:t>
            </a:r>
            <a:r>
              <a:rPr lang="en-IN" dirty="0">
                <a:latin typeface="Times New Roman" panose="02020603050405020304" pitchFamily="18" charset="0"/>
                <a:cs typeface="Times New Roman" panose="02020603050405020304" pitchFamily="18" charset="0"/>
              </a:rPr>
              <a:t>) of sub-section (</a:t>
            </a:r>
            <a:r>
              <a:rPr lang="en-IN" i="1" dirty="0">
                <a:latin typeface="Times New Roman" panose="02020603050405020304" pitchFamily="18" charset="0"/>
                <a:cs typeface="Times New Roman" panose="02020603050405020304" pitchFamily="18" charset="0"/>
              </a:rPr>
              <a:t>9</a:t>
            </a:r>
            <a:r>
              <a:rPr lang="en-IN" dirty="0">
                <a:latin typeface="Times New Roman" panose="02020603050405020304" pitchFamily="18" charset="0"/>
                <a:cs typeface="Times New Roman" panose="02020603050405020304" pitchFamily="18" charset="0"/>
              </a:rPr>
              <a:t>) of section 25, sub-sections (</a:t>
            </a:r>
            <a:r>
              <a:rPr lang="en-IN" i="1" dirty="0">
                <a:latin typeface="Times New Roman" panose="02020603050405020304" pitchFamily="18" charset="0"/>
                <a:cs typeface="Times New Roman" panose="02020603050405020304" pitchFamily="18" charset="0"/>
              </a:rPr>
              <a:t>3</a:t>
            </a:r>
            <a:r>
              <a:rPr lang="en-IN" dirty="0">
                <a:latin typeface="Times New Roman" panose="02020603050405020304" pitchFamily="18" charset="0"/>
                <a:cs typeface="Times New Roman" panose="02020603050405020304" pitchFamily="18" charset="0"/>
              </a:rPr>
              <a:t>) and (</a:t>
            </a:r>
            <a:r>
              <a:rPr lang="en-IN" i="1" dirty="0">
                <a:latin typeface="Times New Roman" panose="02020603050405020304" pitchFamily="18" charset="0"/>
                <a:cs typeface="Times New Roman" panose="02020603050405020304" pitchFamily="18" charset="0"/>
              </a:rPr>
              <a:t>4</a:t>
            </a:r>
            <a:r>
              <a:rPr lang="en-IN" dirty="0">
                <a:latin typeface="Times New Roman" panose="02020603050405020304" pitchFamily="18" charset="0"/>
                <a:cs typeface="Times New Roman" panose="02020603050405020304" pitchFamily="18" charset="0"/>
              </a:rPr>
              <a:t>) of section 35, sub-section (</a:t>
            </a:r>
            <a:r>
              <a:rPr lang="en-IN" i="1" dirty="0">
                <a:latin typeface="Times New Roman" panose="02020603050405020304" pitchFamily="18" charset="0"/>
                <a:cs typeface="Times New Roman" panose="02020603050405020304" pitchFamily="18" charset="0"/>
              </a:rPr>
              <a:t>1</a:t>
            </a:r>
            <a:r>
              <a:rPr lang="en-IN" dirty="0">
                <a:latin typeface="Times New Roman" panose="02020603050405020304" pitchFamily="18" charset="0"/>
                <a:cs typeface="Times New Roman" panose="02020603050405020304" pitchFamily="18" charset="0"/>
              </a:rPr>
              <a:t>) of section 37, sub-section (</a:t>
            </a:r>
            <a:r>
              <a:rPr lang="en-IN" i="1" dirty="0">
                <a:latin typeface="Times New Roman" panose="02020603050405020304" pitchFamily="18" charset="0"/>
                <a:cs typeface="Times New Roman" panose="02020603050405020304" pitchFamily="18" charset="0"/>
              </a:rPr>
              <a:t>2</a:t>
            </a:r>
            <a:r>
              <a:rPr lang="en-IN" dirty="0">
                <a:latin typeface="Times New Roman" panose="02020603050405020304" pitchFamily="18" charset="0"/>
                <a:cs typeface="Times New Roman" panose="02020603050405020304" pitchFamily="18" charset="0"/>
              </a:rPr>
              <a:t>) of section 38, sub-section (</a:t>
            </a:r>
            <a:r>
              <a:rPr lang="en-IN" i="1" dirty="0">
                <a:latin typeface="Times New Roman" panose="02020603050405020304" pitchFamily="18" charset="0"/>
                <a:cs typeface="Times New Roman" panose="02020603050405020304" pitchFamily="18" charset="0"/>
              </a:rPr>
              <a:t>6</a:t>
            </a:r>
            <a:r>
              <a:rPr lang="en-IN" dirty="0">
                <a:latin typeface="Times New Roman" panose="02020603050405020304" pitchFamily="18" charset="0"/>
                <a:cs typeface="Times New Roman" panose="02020603050405020304" pitchFamily="18" charset="0"/>
              </a:rPr>
              <a:t>) of section 39, sub-section (</a:t>
            </a:r>
            <a:r>
              <a:rPr lang="en-IN" i="1" dirty="0">
                <a:latin typeface="Times New Roman" panose="02020603050405020304" pitchFamily="18" charset="0"/>
                <a:cs typeface="Times New Roman" panose="02020603050405020304" pitchFamily="18" charset="0"/>
              </a:rPr>
              <a:t>5</a:t>
            </a:r>
            <a:r>
              <a:rPr lang="en-IN" dirty="0">
                <a:latin typeface="Times New Roman" panose="02020603050405020304" pitchFamily="18" charset="0"/>
                <a:cs typeface="Times New Roman" panose="02020603050405020304" pitchFamily="18" charset="0"/>
              </a:rPr>
              <a:t>) of section 66, sub-section (</a:t>
            </a:r>
            <a:r>
              <a:rPr lang="en-IN" i="1" dirty="0">
                <a:latin typeface="Times New Roman" panose="02020603050405020304" pitchFamily="18" charset="0"/>
                <a:cs typeface="Times New Roman" panose="02020603050405020304" pitchFamily="18" charset="0"/>
              </a:rPr>
              <a:t>1</a:t>
            </a:r>
            <a:r>
              <a:rPr lang="en-IN" dirty="0">
                <a:latin typeface="Times New Roman" panose="02020603050405020304" pitchFamily="18" charset="0"/>
                <a:cs typeface="Times New Roman" panose="02020603050405020304" pitchFamily="18" charset="0"/>
              </a:rPr>
              <a:t>) of section 143, sub-section (</a:t>
            </a:r>
            <a:r>
              <a:rPr lang="en-IN" i="1" dirty="0">
                <a:latin typeface="Times New Roman" panose="02020603050405020304" pitchFamily="18" charset="0"/>
                <a:cs typeface="Times New Roman" panose="02020603050405020304" pitchFamily="18" charset="0"/>
              </a:rPr>
              <a:t>1</a:t>
            </a:r>
            <a:r>
              <a:rPr lang="en-IN" dirty="0">
                <a:latin typeface="Times New Roman" panose="02020603050405020304" pitchFamily="18" charset="0"/>
                <a:cs typeface="Times New Roman" panose="02020603050405020304" pitchFamily="18" charset="0"/>
              </a:rPr>
              <a:t>) of section 151, clause (</a:t>
            </a:r>
            <a:r>
              <a:rPr lang="en-IN" i="1" dirty="0">
                <a:latin typeface="Times New Roman" panose="02020603050405020304" pitchFamily="18" charset="0"/>
                <a:cs typeface="Times New Roman" panose="02020603050405020304" pitchFamily="18" charset="0"/>
              </a:rPr>
              <a:t>l</a:t>
            </a:r>
            <a:r>
              <a:rPr lang="en-IN" dirty="0">
                <a:latin typeface="Times New Roman" panose="02020603050405020304" pitchFamily="18" charset="0"/>
                <a:cs typeface="Times New Roman" panose="02020603050405020304" pitchFamily="18" charset="0"/>
              </a:rPr>
              <a:t>) of sub-section (</a:t>
            </a:r>
            <a:r>
              <a:rPr lang="en-IN" i="1" dirty="0">
                <a:latin typeface="Times New Roman" panose="02020603050405020304" pitchFamily="18" charset="0"/>
                <a:cs typeface="Times New Roman" panose="02020603050405020304" pitchFamily="18" charset="0"/>
              </a:rPr>
              <a:t>3</a:t>
            </a:r>
            <a:r>
              <a:rPr lang="en-IN" dirty="0">
                <a:latin typeface="Times New Roman" panose="02020603050405020304" pitchFamily="18" charset="0"/>
                <a:cs typeface="Times New Roman" panose="02020603050405020304" pitchFamily="18" charset="0"/>
              </a:rPr>
              <a:t>) of section 158 and section 167 shall mean a </a:t>
            </a:r>
            <a:r>
              <a:rPr lang="en-IN" b="1" u="sng" dirty="0">
                <a:latin typeface="Times New Roman" panose="02020603050405020304" pitchFamily="18" charset="0"/>
                <a:cs typeface="Times New Roman" panose="02020603050405020304" pitchFamily="18" charset="0"/>
              </a:rPr>
              <a:t>Commissioner or Joint Secretary posted in the Board </a:t>
            </a:r>
            <a:r>
              <a:rPr lang="en-IN" dirty="0">
                <a:latin typeface="Times New Roman" panose="02020603050405020304" pitchFamily="18" charset="0"/>
                <a:cs typeface="Times New Roman" panose="02020603050405020304" pitchFamily="18" charset="0"/>
              </a:rPr>
              <a:t>and such Commissioner or Joint Secretary shall exercise the powers specified in the said sections with the approval of the Board.</a:t>
            </a:r>
          </a:p>
        </p:txBody>
      </p:sp>
      <p:sp>
        <p:nvSpPr>
          <p:cNvPr id="4" name="Cloud 3">
            <a:extLst>
              <a:ext uri="{FF2B5EF4-FFF2-40B4-BE49-F238E27FC236}">
                <a16:creationId xmlns:a16="http://schemas.microsoft.com/office/drawing/2014/main" id="{E144DDF9-F385-EB42-9504-61D07A8997F0}"/>
              </a:ext>
            </a:extLst>
          </p:cNvPr>
          <p:cNvSpPr/>
          <p:nvPr/>
        </p:nvSpPr>
        <p:spPr>
          <a:xfrm>
            <a:off x="4894729" y="3966882"/>
            <a:ext cx="2702859" cy="16674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 such corresponding provision in SGST.</a:t>
            </a:r>
          </a:p>
        </p:txBody>
      </p:sp>
    </p:spTree>
    <p:extLst>
      <p:ext uri="{BB962C8B-B14F-4D97-AF65-F5344CB8AC3E}">
        <p14:creationId xmlns:p14="http://schemas.microsoft.com/office/powerpoint/2010/main" val="121505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47</a:t>
            </a:fld>
            <a:endParaRPr lang="en-US" dirty="0"/>
          </a:p>
        </p:txBody>
      </p:sp>
      <p:sp>
        <p:nvSpPr>
          <p:cNvPr id="7" name="Date Placeholder 6"/>
          <p:cNvSpPr>
            <a:spLocks noGrp="1"/>
          </p:cNvSpPr>
          <p:nvPr>
            <p:ph type="dt" sz="half" idx="10"/>
          </p:nvPr>
        </p:nvSpPr>
        <p:spPr/>
        <p:txBody>
          <a:bodyPr/>
          <a:lstStyle/>
          <a:p>
            <a:fld id="{EA9082D2-5C9B-674C-96BC-597B7116886A}" type="datetime1">
              <a:rPr lang="en-IN" smtClean="0"/>
              <a:t>17/12/22</a:t>
            </a:fld>
            <a:endParaRPr lang="en-US" dirty="0"/>
          </a:p>
        </p:txBody>
      </p:sp>
      <p:sp>
        <p:nvSpPr>
          <p:cNvPr id="10" name="TextBox 9"/>
          <p:cNvSpPr txBox="1"/>
          <p:nvPr/>
        </p:nvSpPr>
        <p:spPr>
          <a:xfrm>
            <a:off x="0" y="0"/>
            <a:ext cx="9144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IN" sz="2800" dirty="0" err="1"/>
              <a:t>Valerius</a:t>
            </a:r>
            <a:r>
              <a:rPr lang="en-IN" sz="2800" dirty="0"/>
              <a:t> Industries Vs. UOI – </a:t>
            </a:r>
            <a:r>
              <a:rPr lang="en-IN" sz="2800" dirty="0" err="1"/>
              <a:t>Guj</a:t>
            </a:r>
            <a:r>
              <a:rPr lang="en-IN" sz="2800" dirty="0"/>
              <a:t> HC – 28.08.2019</a:t>
            </a:r>
            <a:endParaRPr lang="en-IN" sz="3600" dirty="0">
              <a:effectLst/>
            </a:endParaRPr>
          </a:p>
        </p:txBody>
      </p:sp>
      <p:sp>
        <p:nvSpPr>
          <p:cNvPr id="9" name="Rectangle 8">
            <a:extLst>
              <a:ext uri="{FF2B5EF4-FFF2-40B4-BE49-F238E27FC236}">
                <a16:creationId xmlns:a16="http://schemas.microsoft.com/office/drawing/2014/main" id="{33B29E57-5CB8-434F-B3AA-E1A3C2D042AF}"/>
              </a:ext>
            </a:extLst>
          </p:cNvPr>
          <p:cNvSpPr/>
          <p:nvPr/>
        </p:nvSpPr>
        <p:spPr>
          <a:xfrm>
            <a:off x="75332" y="590306"/>
            <a:ext cx="8988658" cy="5678478"/>
          </a:xfrm>
          <a:prstGeom prst="rect">
            <a:avLst/>
          </a:prstGeom>
        </p:spPr>
        <p:txBody>
          <a:bodyPr wrap="square">
            <a:spAutoFit/>
          </a:bodyPr>
          <a:lstStyle/>
          <a:p>
            <a:pPr algn="just"/>
            <a:r>
              <a:rPr lang="en-IN" sz="1650" dirty="0">
                <a:latin typeface="Times New Roman" panose="02020603050405020304" pitchFamily="18" charset="0"/>
                <a:cs typeface="Times New Roman" panose="02020603050405020304" pitchFamily="18" charset="0"/>
              </a:rPr>
              <a:t>Para 30: </a:t>
            </a:r>
            <a:r>
              <a:rPr lang="en-IN" sz="1650" b="1" dirty="0">
                <a:latin typeface="Times New Roman" panose="02020603050405020304" pitchFamily="18" charset="0"/>
                <a:cs typeface="Times New Roman" panose="02020603050405020304" pitchFamily="18" charset="0"/>
              </a:rPr>
              <a:t>The comparison of the provisions of the State GST Act and the CGST would indicate that there is a vast difference between the two</a:t>
            </a:r>
            <a:r>
              <a:rPr lang="en-IN" sz="1650" dirty="0">
                <a:latin typeface="Times New Roman" panose="02020603050405020304" pitchFamily="18" charset="0"/>
                <a:cs typeface="Times New Roman" panose="02020603050405020304" pitchFamily="18" charset="0"/>
              </a:rPr>
              <a:t>. Section 168(2) of the CGST Act clarifies that the Commissioner specified in sub-section (3) of Section 5 shall mean a Commissioner or Joint Secretary posted in the Board and such Commissioner or Joint Secretary shall exercise the powers specified in the said section with the approval of the Board. Thus, the distinguishing feature is that so far as the CGST Act is concerned, the power of delegation under Section 5(3) of the Act therein is with the Commissioner in the Board and not the Commissioner of the Central Tax. Whereas, so far as Section 5(3) of the State GST Act is concerned, the Commissioner would be the Commissioner of the State Tax</a:t>
            </a:r>
            <a:r>
              <a:rPr lang="en-IN" sz="1650" u="sng" dirty="0">
                <a:latin typeface="Times New Roman" panose="02020603050405020304" pitchFamily="18" charset="0"/>
                <a:cs typeface="Times New Roman" panose="02020603050405020304" pitchFamily="18" charset="0"/>
              </a:rPr>
              <a:t>. If the provisions of the CGST Act would have been applicable to the facts of the present case, then there would have been no difficulty at all in quashing the order passed by the Commissioner of the State Tax delegating his power of Section 83 to the subordinate officers on the ground that the same is without jurisdiction</a:t>
            </a:r>
            <a:r>
              <a:rPr lang="en-IN" sz="1650" dirty="0">
                <a:latin typeface="Times New Roman" panose="02020603050405020304" pitchFamily="18" charset="0"/>
                <a:cs typeface="Times New Roman" panose="02020603050405020304" pitchFamily="18" charset="0"/>
              </a:rPr>
              <a:t>. …</a:t>
            </a:r>
          </a:p>
          <a:p>
            <a:pPr algn="just"/>
            <a:endParaRPr lang="en-IN" sz="1650" dirty="0">
              <a:latin typeface="Times New Roman" panose="02020603050405020304" pitchFamily="18" charset="0"/>
              <a:cs typeface="Times New Roman" panose="02020603050405020304" pitchFamily="18" charset="0"/>
            </a:endParaRPr>
          </a:p>
          <a:p>
            <a:pPr algn="just"/>
            <a:r>
              <a:rPr lang="en-IN" sz="1650" dirty="0">
                <a:latin typeface="Times New Roman" panose="02020603050405020304" pitchFamily="18" charset="0"/>
                <a:cs typeface="Times New Roman" panose="02020603050405020304" pitchFamily="18" charset="0"/>
              </a:rPr>
              <a:t>Para 35. In the case in hand, Section 83 makes it abundantly clear that it is the Commissioner’s opinion which is relevant. </a:t>
            </a:r>
            <a:r>
              <a:rPr lang="en-IN" sz="1650" b="1" dirty="0">
                <a:latin typeface="Times New Roman" panose="02020603050405020304" pitchFamily="18" charset="0"/>
                <a:cs typeface="Times New Roman" panose="02020603050405020304" pitchFamily="18" charset="0"/>
              </a:rPr>
              <a:t>The Legislature has thought fit to confer this power upon the Commissioner</a:t>
            </a:r>
            <a:r>
              <a:rPr lang="en-IN" sz="1650" dirty="0">
                <a:latin typeface="Times New Roman" panose="02020603050405020304" pitchFamily="18" charset="0"/>
                <a:cs typeface="Times New Roman" panose="02020603050405020304" pitchFamily="18" charset="0"/>
              </a:rPr>
              <a:t>. Whether such power conferred upon the Commissioner by the legislature could have been delegated to the three subordinate officers referred to above by virtue of the order dated 15th January, 2018 passed in exercise of power under sub-section (3) of Section 5 read with clause 19 of Section 2 of the Act and the rules framed thereunder. In our opinion, the answer has to be in the negative. Although there is no specific challenge to the order dated 15th January, 2015 passed by the Commissioner of State Tax delegating his power under Section 83 to the subordinate officers, yet, we are of the view that by virtue of such order, such impugned order of provisional attachment cannot be defended. </a:t>
            </a:r>
            <a:endParaRPr lang="en-IN" sz="165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597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48</a:t>
            </a:fld>
            <a:endParaRPr lang="en-US" dirty="0"/>
          </a:p>
        </p:txBody>
      </p:sp>
      <p:sp>
        <p:nvSpPr>
          <p:cNvPr id="7" name="Date Placeholder 6"/>
          <p:cNvSpPr>
            <a:spLocks noGrp="1"/>
          </p:cNvSpPr>
          <p:nvPr>
            <p:ph type="dt" sz="half" idx="10"/>
          </p:nvPr>
        </p:nvSpPr>
        <p:spPr/>
        <p:txBody>
          <a:bodyPr/>
          <a:lstStyle/>
          <a:p>
            <a:fld id="{EE3B333E-7391-234D-B57A-3DB936779817}" type="datetime1">
              <a:rPr lang="en-IN" smtClean="0"/>
              <a:t>17/12/22</a:t>
            </a:fld>
            <a:endParaRPr lang="en-US" dirty="0"/>
          </a:p>
        </p:txBody>
      </p:sp>
      <p:sp>
        <p:nvSpPr>
          <p:cNvPr id="10" name="TextBox 9"/>
          <p:cNvSpPr txBox="1"/>
          <p:nvPr/>
        </p:nvSpPr>
        <p:spPr>
          <a:xfrm>
            <a:off x="0" y="0"/>
            <a:ext cx="9144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Radha Krishan Industries (SC) – Dt. 20.04.2021 </a:t>
            </a:r>
          </a:p>
        </p:txBody>
      </p:sp>
      <p:sp>
        <p:nvSpPr>
          <p:cNvPr id="4" name="Rectangle 3">
            <a:extLst>
              <a:ext uri="{FF2B5EF4-FFF2-40B4-BE49-F238E27FC236}">
                <a16:creationId xmlns:a16="http://schemas.microsoft.com/office/drawing/2014/main" id="{A70A9F31-A30B-7A49-9682-0C4DB3660696}"/>
              </a:ext>
            </a:extLst>
          </p:cNvPr>
          <p:cNvSpPr/>
          <p:nvPr/>
        </p:nvSpPr>
        <p:spPr>
          <a:xfrm>
            <a:off x="322116" y="791950"/>
            <a:ext cx="8470902" cy="1891287"/>
          </a:xfrm>
          <a:prstGeom prst="rect">
            <a:avLst/>
          </a:prstGeom>
        </p:spPr>
        <p:txBody>
          <a:bodyPr wrap="square">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FFT: Remedy against provisional attachment ? </a:t>
            </a:r>
            <a:endParaRPr lang="en-IN" sz="2000" dirty="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v"/>
            </a:pPr>
            <a:r>
              <a:rPr lang="en-IN" sz="2000" dirty="0">
                <a:latin typeface="Times New Roman" panose="02020603050405020304" pitchFamily="18" charset="0"/>
                <a:cs typeface="Times New Roman" panose="02020603050405020304" pitchFamily="18" charset="0"/>
              </a:rPr>
              <a:t>Appeal to Appellate Authority ? </a:t>
            </a:r>
          </a:p>
          <a:p>
            <a:pPr marL="342900" indent="-342900" algn="just">
              <a:lnSpc>
                <a:spcPct val="150000"/>
              </a:lnSpc>
              <a:buFont typeface="Wingdings" pitchFamily="2" charset="2"/>
              <a:buChar char="v"/>
            </a:pPr>
            <a:r>
              <a:rPr lang="en-IN" sz="2000" dirty="0">
                <a:latin typeface="Times New Roman" panose="02020603050405020304" pitchFamily="18" charset="0"/>
                <a:cs typeface="Times New Roman" panose="02020603050405020304" pitchFamily="18" charset="0"/>
              </a:rPr>
              <a:t>Appeal to GST Tribunal ? </a:t>
            </a:r>
          </a:p>
          <a:p>
            <a:pPr marL="342900" indent="-342900" algn="just">
              <a:lnSpc>
                <a:spcPct val="150000"/>
              </a:lnSpc>
              <a:buFont typeface="Wingdings" pitchFamily="2" charset="2"/>
              <a:buChar char="v"/>
            </a:pPr>
            <a:r>
              <a:rPr lang="en-IN" sz="2000" dirty="0">
                <a:latin typeface="Times New Roman" panose="02020603050405020304" pitchFamily="18" charset="0"/>
                <a:cs typeface="Times New Roman" panose="02020603050405020304" pitchFamily="18" charset="0"/>
              </a:rPr>
              <a:t>Writ under Article 32/ 226 ? </a:t>
            </a:r>
          </a:p>
        </p:txBody>
      </p:sp>
      <p:sp>
        <p:nvSpPr>
          <p:cNvPr id="5" name="Rectangle 4">
            <a:extLst>
              <a:ext uri="{FF2B5EF4-FFF2-40B4-BE49-F238E27FC236}">
                <a16:creationId xmlns:a16="http://schemas.microsoft.com/office/drawing/2014/main" id="{1658CEAF-DDD5-5F40-ABA0-9D449C61163F}"/>
              </a:ext>
            </a:extLst>
          </p:cNvPr>
          <p:cNvSpPr/>
          <p:nvPr/>
        </p:nvSpPr>
        <p:spPr>
          <a:xfrm>
            <a:off x="322116" y="2980765"/>
            <a:ext cx="8563976" cy="3170099"/>
          </a:xfrm>
          <a:prstGeom prst="rect">
            <a:avLst/>
          </a:prstGeom>
        </p:spPr>
        <p:txBody>
          <a:bodyPr wrap="square">
            <a:spAutoFit/>
          </a:bodyPr>
          <a:lstStyle/>
          <a:p>
            <a:pPr marL="514350" indent="-514350" algn="just">
              <a:buAutoNum type="romanLcParenBoth"/>
            </a:pPr>
            <a:r>
              <a:rPr lang="en-IN" sz="2000" i="1" dirty="0">
                <a:latin typeface="Times New Roman" panose="02020603050405020304" pitchFamily="18" charset="0"/>
                <a:cs typeface="Times New Roman" panose="02020603050405020304" pitchFamily="18" charset="0"/>
              </a:rPr>
              <a:t> The Joint Commissioner while ordering a provisional attachment under section 83 was acting as a delegate of the Commissioner in pursuance of the delegation effected under Section 5(3) and an appeal against the order of provisional attachment was not available under Section 107 (1);</a:t>
            </a:r>
          </a:p>
          <a:p>
            <a:pPr marL="514350" indent="-514350" algn="just">
              <a:buAutoNum type="romanLcParenBoth"/>
            </a:pPr>
            <a:endParaRPr lang="en-IN" sz="2000" i="1" dirty="0">
              <a:latin typeface="Times New Roman" panose="02020603050405020304" pitchFamily="18" charset="0"/>
              <a:cs typeface="Times New Roman" panose="02020603050405020304" pitchFamily="18" charset="0"/>
            </a:endParaRPr>
          </a:p>
          <a:p>
            <a:pPr marL="514350" indent="-514350" algn="just">
              <a:buAutoNum type="romanLcParenBoth"/>
            </a:pPr>
            <a:r>
              <a:rPr lang="en-IN" sz="2000" i="1" dirty="0">
                <a:latin typeface="Times New Roman" panose="02020603050405020304" pitchFamily="18" charset="0"/>
                <a:cs typeface="Times New Roman" panose="02020603050405020304" pitchFamily="18" charset="0"/>
              </a:rPr>
              <a:t>The writ petition before the High Court under Article 226 of the Constitution challenging the order of provisional attachment was maintainable; </a:t>
            </a:r>
          </a:p>
          <a:p>
            <a:pPr marL="514350" indent="-514350" algn="just">
              <a:buAutoNum type="romanLcParenBoth"/>
            </a:pPr>
            <a:endParaRPr lang="en-IN" sz="2000" i="1" dirty="0">
              <a:latin typeface="Times New Roman" panose="02020603050405020304" pitchFamily="18" charset="0"/>
              <a:cs typeface="Times New Roman" panose="02020603050405020304" pitchFamily="18" charset="0"/>
            </a:endParaRPr>
          </a:p>
          <a:p>
            <a:pPr marL="514350" indent="-514350" algn="just">
              <a:buAutoNum type="romanLcParenBoth"/>
            </a:pPr>
            <a:r>
              <a:rPr lang="en-IN" sz="2000" i="1" dirty="0">
                <a:latin typeface="Times New Roman" panose="02020603050405020304" pitchFamily="18" charset="0"/>
                <a:cs typeface="Times New Roman" panose="02020603050405020304" pitchFamily="18" charset="0"/>
              </a:rPr>
              <a:t>The High Court has erred in dismissing the writ petition on the ground that it was not maintainable; </a:t>
            </a:r>
            <a:endParaRPr lang="en-IN" sz="2000" i="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05235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49</a:t>
            </a:fld>
            <a:endParaRPr lang="en-US" dirty="0"/>
          </a:p>
        </p:txBody>
      </p:sp>
      <p:sp>
        <p:nvSpPr>
          <p:cNvPr id="7" name="Date Placeholder 6"/>
          <p:cNvSpPr>
            <a:spLocks noGrp="1"/>
          </p:cNvSpPr>
          <p:nvPr>
            <p:ph type="dt" sz="half" idx="10"/>
          </p:nvPr>
        </p:nvSpPr>
        <p:spPr/>
        <p:txBody>
          <a:bodyPr/>
          <a:lstStyle/>
          <a:p>
            <a:fld id="{EE3B333E-7391-234D-B57A-3DB936779817}" type="datetime1">
              <a:rPr lang="en-IN" smtClean="0"/>
              <a:t>17/12/22</a:t>
            </a:fld>
            <a:endParaRPr lang="en-US" dirty="0"/>
          </a:p>
        </p:txBody>
      </p:sp>
      <p:sp>
        <p:nvSpPr>
          <p:cNvPr id="10" name="TextBox 9"/>
          <p:cNvSpPr txBox="1"/>
          <p:nvPr/>
        </p:nvSpPr>
        <p:spPr>
          <a:xfrm>
            <a:off x="0" y="0"/>
            <a:ext cx="9144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Can CC/ OD Account be Provisionally Attached ? </a:t>
            </a:r>
          </a:p>
        </p:txBody>
      </p:sp>
      <p:sp>
        <p:nvSpPr>
          <p:cNvPr id="4" name="Rectangle 3">
            <a:extLst>
              <a:ext uri="{FF2B5EF4-FFF2-40B4-BE49-F238E27FC236}">
                <a16:creationId xmlns:a16="http://schemas.microsoft.com/office/drawing/2014/main" id="{A70A9F31-A30B-7A49-9682-0C4DB3660696}"/>
              </a:ext>
            </a:extLst>
          </p:cNvPr>
          <p:cNvSpPr/>
          <p:nvPr/>
        </p:nvSpPr>
        <p:spPr>
          <a:xfrm>
            <a:off x="322116" y="791950"/>
            <a:ext cx="8470902" cy="498663"/>
          </a:xfrm>
          <a:prstGeom prst="rect">
            <a:avLst/>
          </a:prstGeom>
        </p:spPr>
        <p:txBody>
          <a:bodyPr wrap="square">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Banking Regulation Act, 1949</a:t>
            </a:r>
            <a:endParaRPr lang="en-IN" sz="2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2D6DF2BB-279E-1E88-6B15-93C57960092A}"/>
              </a:ext>
            </a:extLst>
          </p:cNvPr>
          <p:cNvSpPr/>
          <p:nvPr/>
        </p:nvSpPr>
        <p:spPr>
          <a:xfrm>
            <a:off x="322116" y="1659207"/>
            <a:ext cx="8470902" cy="1477328"/>
          </a:xfrm>
          <a:prstGeom prst="rect">
            <a:avLst/>
          </a:prstGeom>
        </p:spPr>
        <p:txBody>
          <a:bodyPr wrap="square">
            <a:spAutoFit/>
          </a:bodyPr>
          <a:lstStyle/>
          <a:p>
            <a:pPr algn="just"/>
            <a:r>
              <a:rPr lang="en-IN" b="1" dirty="0">
                <a:latin typeface="Times New Roman" panose="02020603050405020304" pitchFamily="18" charset="0"/>
                <a:cs typeface="Times New Roman" panose="02020603050405020304" pitchFamily="18" charset="0"/>
              </a:rPr>
              <a:t>Manish Scrap Traders</a:t>
            </a:r>
            <a:r>
              <a:rPr lang="en-IN" dirty="0">
                <a:latin typeface="Times New Roman" panose="02020603050405020304" pitchFamily="18" charset="0"/>
                <a:cs typeface="Times New Roman" panose="02020603050405020304" pitchFamily="18" charset="0"/>
              </a:rPr>
              <a:t> Vs Principal Commissioner </a:t>
            </a:r>
          </a:p>
          <a:p>
            <a:pPr algn="just"/>
            <a:r>
              <a:rPr lang="en-IN" dirty="0">
                <a:latin typeface="Times New Roman" panose="02020603050405020304" pitchFamily="18" charset="0"/>
                <a:cs typeface="Times New Roman" panose="02020603050405020304" pitchFamily="18" charset="0"/>
              </a:rPr>
              <a:t>(</a:t>
            </a:r>
            <a:r>
              <a:rPr lang="en-IN" dirty="0" err="1">
                <a:latin typeface="Times New Roman" panose="02020603050405020304" pitchFamily="18" charset="0"/>
                <a:cs typeface="Times New Roman" panose="02020603050405020304" pitchFamily="18" charset="0"/>
              </a:rPr>
              <a:t>Guj</a:t>
            </a:r>
            <a:r>
              <a:rPr lang="en-IN" dirty="0">
                <a:latin typeface="Times New Roman" panose="02020603050405020304" pitchFamily="18" charset="0"/>
                <a:cs typeface="Times New Roman" panose="02020603050405020304" pitchFamily="18" charset="0"/>
              </a:rPr>
              <a:t>. High Court) - 12.01.2022</a:t>
            </a:r>
          </a:p>
          <a:p>
            <a:pPr algn="just"/>
            <a:endParaRPr lang="en-IN"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The law is well-settled that a cash credit account of the </a:t>
            </a:r>
            <a:r>
              <a:rPr lang="en-IN" dirty="0" err="1">
                <a:latin typeface="Times New Roman" panose="02020603050405020304" pitchFamily="18" charset="0"/>
                <a:cs typeface="Times New Roman" panose="02020603050405020304" pitchFamily="18" charset="0"/>
              </a:rPr>
              <a:t>assessee</a:t>
            </a:r>
            <a:r>
              <a:rPr lang="en-IN" dirty="0">
                <a:latin typeface="Times New Roman" panose="02020603050405020304" pitchFamily="18" charset="0"/>
                <a:cs typeface="Times New Roman" panose="02020603050405020304" pitchFamily="18" charset="0"/>
              </a:rPr>
              <a:t> cannot be provisionally attached in exercise of powers under Section 83 of the CGST Act. </a:t>
            </a:r>
            <a:endParaRPr lang="en-IN"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1666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5</a:t>
            </a:fld>
            <a:endParaRPr lang="en-US" dirty="0"/>
          </a:p>
        </p:txBody>
      </p:sp>
      <p:sp>
        <p:nvSpPr>
          <p:cNvPr id="4" name="Slide Number Placeholder 3"/>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smtClean="0">
                <a:latin typeface="Bookman Old Style" pitchFamily="18" charset="0"/>
              </a:rPr>
              <a:pPr/>
              <a:t>5</a:t>
            </a:fld>
            <a:endParaRPr lang="en-US">
              <a:latin typeface="Bookman Old Style" pitchFamily="18" charset="0"/>
            </a:endParaRPr>
          </a:p>
        </p:txBody>
      </p:sp>
      <p:sp>
        <p:nvSpPr>
          <p:cNvPr id="9" name="Date Placeholder 8"/>
          <p:cNvSpPr>
            <a:spLocks noGrp="1"/>
          </p:cNvSpPr>
          <p:nvPr>
            <p:ph type="dt" sz="half" idx="10"/>
          </p:nvPr>
        </p:nvSpPr>
        <p:spPr/>
        <p:txBody>
          <a:bodyPr/>
          <a:lstStyle/>
          <a:p>
            <a:fld id="{8CFF236C-202A-F54F-821F-1BE8EAD6A933}" type="datetime1">
              <a:rPr lang="en-IN" smtClean="0"/>
              <a:t>17/12/22</a:t>
            </a:fld>
            <a:endParaRPr lang="en-US" dirty="0"/>
          </a:p>
        </p:txBody>
      </p:sp>
      <p:sp>
        <p:nvSpPr>
          <p:cNvPr id="2" name="Footer Placeholder 1"/>
          <p:cNvSpPr>
            <a:spLocks noGrp="1"/>
          </p:cNvSpPr>
          <p:nvPr>
            <p:ph type="ftr" sz="quarter" idx="11"/>
          </p:nvPr>
        </p:nvSpPr>
        <p:spPr/>
        <p:txBody>
          <a:bodyPr/>
          <a:lstStyle/>
          <a:p>
            <a:r>
              <a:rPr lang="en-US"/>
              <a:t>@Jatin_Harjai                                                                          JHA Legal</a:t>
            </a:r>
            <a:endParaRPr lang="en-US" dirty="0"/>
          </a:p>
        </p:txBody>
      </p:sp>
      <p:sp>
        <p:nvSpPr>
          <p:cNvPr id="8" name="TextBox 7">
            <a:extLst>
              <a:ext uri="{FF2B5EF4-FFF2-40B4-BE49-F238E27FC236}">
                <a16:creationId xmlns:a16="http://schemas.microsoft.com/office/drawing/2014/main" id="{D2801543-33A5-0D42-ACC9-C8982EAC000A}"/>
              </a:ext>
            </a:extLst>
          </p:cNvPr>
          <p:cNvSpPr txBox="1"/>
          <p:nvPr/>
        </p:nvSpPr>
        <p:spPr>
          <a:xfrm>
            <a:off x="0" y="-13275"/>
            <a:ext cx="91440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t>Jurisprudence</a:t>
            </a:r>
          </a:p>
        </p:txBody>
      </p:sp>
      <p:sp>
        <p:nvSpPr>
          <p:cNvPr id="34" name="Rectangle 33">
            <a:extLst>
              <a:ext uri="{FF2B5EF4-FFF2-40B4-BE49-F238E27FC236}">
                <a16:creationId xmlns:a16="http://schemas.microsoft.com/office/drawing/2014/main" id="{9BDC09F8-7766-F548-83D9-1BFCCDBDA8A3}"/>
              </a:ext>
            </a:extLst>
          </p:cNvPr>
          <p:cNvSpPr/>
          <p:nvPr/>
        </p:nvSpPr>
        <p:spPr>
          <a:xfrm>
            <a:off x="5666476" y="2474592"/>
            <a:ext cx="1293586" cy="2939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id="{F73A1F14-32B6-555F-8C89-C4DEAAE2607A}"/>
              </a:ext>
            </a:extLst>
          </p:cNvPr>
          <p:cNvSpPr txBox="1"/>
          <p:nvPr/>
        </p:nvSpPr>
        <p:spPr>
          <a:xfrm>
            <a:off x="190498" y="544690"/>
            <a:ext cx="8811987" cy="5490157"/>
          </a:xfrm>
          <a:prstGeom prst="rect">
            <a:avLst/>
          </a:prstGeom>
          <a:noFill/>
        </p:spPr>
        <p:txBody>
          <a:bodyPr wrap="square">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CIT Vs. Anjum M.H. </a:t>
            </a:r>
            <a:r>
              <a:rPr lang="en-IN" sz="2000" b="1" dirty="0" err="1">
                <a:latin typeface="Times New Roman" panose="02020603050405020304" pitchFamily="18" charset="0"/>
                <a:cs typeface="Times New Roman" panose="02020603050405020304" pitchFamily="18" charset="0"/>
              </a:rPr>
              <a:t>Ghaswala</a:t>
            </a:r>
            <a:endParaRPr lang="en-IN" sz="2000" b="1" dirty="0">
              <a:latin typeface="Times New Roman" panose="02020603050405020304" pitchFamily="18" charset="0"/>
              <a:cs typeface="Times New Roman" panose="02020603050405020304" pitchFamily="18" charset="0"/>
            </a:endParaRPr>
          </a:p>
          <a:p>
            <a:pPr algn="just">
              <a:lnSpc>
                <a:spcPct val="150000"/>
              </a:lnSpc>
            </a:pPr>
            <a:r>
              <a:rPr lang="en-IN" b="1" dirty="0">
                <a:latin typeface="Times New Roman" panose="02020603050405020304" pitchFamily="18" charset="0"/>
                <a:cs typeface="Times New Roman" panose="02020603050405020304" pitchFamily="18" charset="0"/>
              </a:rPr>
              <a:t>[(2002) 1 SCC 633 (SC)]</a:t>
            </a:r>
          </a:p>
          <a:p>
            <a:pPr algn="just">
              <a:lnSpc>
                <a:spcPct val="150000"/>
              </a:lnSpc>
            </a:pPr>
            <a:endParaRPr lang="en-IN" dirty="0">
              <a:latin typeface="Times New Roman" panose="02020603050405020304" pitchFamily="18" charset="0"/>
              <a:cs typeface="Times New Roman" panose="02020603050405020304" pitchFamily="18" charset="0"/>
            </a:endParaRPr>
          </a:p>
          <a:p>
            <a:pPr algn="just">
              <a:lnSpc>
                <a:spcPct val="150000"/>
              </a:lnSpc>
            </a:pPr>
            <a:r>
              <a:rPr lang="en-IN" i="1" dirty="0">
                <a:latin typeface="Times New Roman" panose="02020603050405020304" pitchFamily="18" charset="0"/>
                <a:cs typeface="Times New Roman" panose="02020603050405020304" pitchFamily="18" charset="0"/>
              </a:rPr>
              <a:t>Shri </a:t>
            </a:r>
            <a:r>
              <a:rPr lang="en-IN" i="1" dirty="0" err="1">
                <a:latin typeface="Times New Roman" panose="02020603050405020304" pitchFamily="18" charset="0"/>
                <a:cs typeface="Times New Roman" panose="02020603050405020304" pitchFamily="18" charset="0"/>
              </a:rPr>
              <a:t>Ramamurti</a:t>
            </a:r>
            <a:r>
              <a:rPr lang="en-IN" i="1" dirty="0">
                <a:latin typeface="Times New Roman" panose="02020603050405020304" pitchFamily="18" charset="0"/>
                <a:cs typeface="Times New Roman" panose="02020603050405020304" pitchFamily="18" charset="0"/>
              </a:rPr>
              <a:t>, learned Senior Counsel appearing for some of the respondents placed strong reliance on the press release dated 21-5-1996 issued by the Board in support of the contentions raised on behalf of the respondents. It is true that by this press release the Board had interpreted the provisions of the Act in a particular manner. </a:t>
            </a:r>
            <a:r>
              <a:rPr lang="en-IN" i="1" u="sng" dirty="0">
                <a:latin typeface="Times New Roman" panose="02020603050405020304" pitchFamily="18" charset="0"/>
                <a:cs typeface="Times New Roman" panose="02020603050405020304" pitchFamily="18" charset="0"/>
              </a:rPr>
              <a:t>Be that as it may, we would like to make it clear that every clarificatory note or press release issued by the Board does not have the statutory force like the circulars issued by the Board under Section 119 of the Act. It is only those circulars issued by the Board under the provisions of Section 119 of the Act, will have the statutory force and will be binding on every income tax authority.</a:t>
            </a:r>
            <a:r>
              <a:rPr lang="en-IN" i="1" dirty="0">
                <a:latin typeface="Times New Roman" panose="02020603050405020304" pitchFamily="18" charset="0"/>
                <a:cs typeface="Times New Roman" panose="02020603050405020304" pitchFamily="18" charset="0"/>
              </a:rPr>
              <a:t> Therefore, the press release relied upon by Shri </a:t>
            </a:r>
            <a:r>
              <a:rPr lang="en-IN" i="1" dirty="0" err="1">
                <a:latin typeface="Times New Roman" panose="02020603050405020304" pitchFamily="18" charset="0"/>
                <a:cs typeface="Times New Roman" panose="02020603050405020304" pitchFamily="18" charset="0"/>
              </a:rPr>
              <a:t>Ramamurti</a:t>
            </a:r>
            <a:r>
              <a:rPr lang="en-IN" i="1" dirty="0">
                <a:latin typeface="Times New Roman" panose="02020603050405020304" pitchFamily="18" charset="0"/>
                <a:cs typeface="Times New Roman" panose="02020603050405020304" pitchFamily="18" charset="0"/>
              </a:rPr>
              <a:t> not being a circular issued under Section 119 of the Act will not be of any assistance to the respondents in support of their contentions.</a:t>
            </a:r>
          </a:p>
        </p:txBody>
      </p:sp>
    </p:spTree>
    <p:extLst>
      <p:ext uri="{BB962C8B-B14F-4D97-AF65-F5344CB8AC3E}">
        <p14:creationId xmlns:p14="http://schemas.microsoft.com/office/powerpoint/2010/main" val="29754160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@Jatin_Harjai                                                                          JHA Legal</a:t>
            </a:r>
            <a:endParaRPr lang="en-US" dirty="0"/>
          </a:p>
        </p:txBody>
      </p:sp>
      <p:sp>
        <p:nvSpPr>
          <p:cNvPr id="5" name="TextBox 4"/>
          <p:cNvSpPr txBox="1"/>
          <p:nvPr/>
        </p:nvSpPr>
        <p:spPr>
          <a:xfrm>
            <a:off x="0" y="0"/>
            <a:ext cx="91440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t>Finance Act 2021</a:t>
            </a:r>
          </a:p>
        </p:txBody>
      </p:sp>
      <p:sp>
        <p:nvSpPr>
          <p:cNvPr id="6" name="Date Placeholder 5"/>
          <p:cNvSpPr>
            <a:spLocks noGrp="1"/>
          </p:cNvSpPr>
          <p:nvPr>
            <p:ph type="dt" sz="half" idx="10"/>
          </p:nvPr>
        </p:nvSpPr>
        <p:spPr/>
        <p:txBody>
          <a:bodyPr/>
          <a:lstStyle/>
          <a:p>
            <a:fld id="{47A36E47-87A6-3949-ACCF-63AABF583725}" type="datetime1">
              <a:rPr lang="en-IN" smtClean="0"/>
              <a:t>17/12/22</a:t>
            </a:fld>
            <a:endParaRPr lang="en-US" dirty="0"/>
          </a:p>
        </p:txBody>
      </p:sp>
      <p:sp>
        <p:nvSpPr>
          <p:cNvPr id="7" name="Rectangle 6">
            <a:extLst>
              <a:ext uri="{FF2B5EF4-FFF2-40B4-BE49-F238E27FC236}">
                <a16:creationId xmlns:a16="http://schemas.microsoft.com/office/drawing/2014/main" id="{DE87FE4A-2E7F-DD40-B6DC-BF506CCE2A15}"/>
              </a:ext>
            </a:extLst>
          </p:cNvPr>
          <p:cNvSpPr/>
          <p:nvPr/>
        </p:nvSpPr>
        <p:spPr>
          <a:xfrm>
            <a:off x="69060" y="694271"/>
            <a:ext cx="8945986" cy="5632311"/>
          </a:xfrm>
          <a:prstGeom prst="rect">
            <a:avLst/>
          </a:prstGeom>
        </p:spPr>
        <p:txBody>
          <a:bodyPr wrap="square">
            <a:spAutoFit/>
          </a:bodyPr>
          <a:lstStyle/>
          <a:p>
            <a:pPr algn="just"/>
            <a:r>
              <a:rPr lang="en-IN" b="1" dirty="0">
                <a:latin typeface="Times New Roman" panose="02020603050405020304" pitchFamily="18" charset="0"/>
                <a:cs typeface="Times New Roman" panose="02020603050405020304" pitchFamily="18" charset="0"/>
              </a:rPr>
              <a:t>106. Amendment in Sec. 83 – Provisional Attachment</a:t>
            </a:r>
          </a:p>
          <a:p>
            <a:pPr algn="just"/>
            <a:endParaRPr lang="en-IN" b="1" dirty="0">
              <a:latin typeface="Times New Roman" panose="02020603050405020304" pitchFamily="18" charset="0"/>
              <a:cs typeface="Times New Roman" panose="02020603050405020304" pitchFamily="18" charset="0"/>
            </a:endParaRPr>
          </a:p>
          <a:p>
            <a:pPr algn="just"/>
            <a:r>
              <a:rPr lang="en-IN" b="1" dirty="0">
                <a:latin typeface="Times New Roman" panose="02020603050405020304" pitchFamily="18" charset="0"/>
                <a:cs typeface="Times New Roman" panose="02020603050405020304" pitchFamily="18" charset="0"/>
              </a:rPr>
              <a:t>Existing  </a:t>
            </a:r>
          </a:p>
          <a:p>
            <a:pPr algn="just"/>
            <a:r>
              <a:rPr lang="en-IN" i="1" dirty="0">
                <a:latin typeface="Times New Roman" panose="02020603050405020304" pitchFamily="18" charset="0"/>
                <a:cs typeface="Times New Roman" panose="02020603050405020304" pitchFamily="18" charset="0"/>
              </a:rPr>
              <a:t>(1) Where during the pendency of any proceedings under section 62 or section 63 or section 64 or section 67 or section 73 or section 74, the </a:t>
            </a:r>
            <a:r>
              <a:rPr lang="en-IN" i="1" u="sng" dirty="0">
                <a:latin typeface="Times New Roman" panose="02020603050405020304" pitchFamily="18" charset="0"/>
                <a:cs typeface="Times New Roman" panose="02020603050405020304" pitchFamily="18" charset="0"/>
              </a:rPr>
              <a:t>Commissioner</a:t>
            </a:r>
            <a:r>
              <a:rPr lang="en-IN" i="1" dirty="0">
                <a:latin typeface="Times New Roman" panose="02020603050405020304" pitchFamily="18" charset="0"/>
                <a:cs typeface="Times New Roman" panose="02020603050405020304" pitchFamily="18" charset="0"/>
              </a:rPr>
              <a:t> is of the opinion that </a:t>
            </a:r>
            <a:r>
              <a:rPr lang="en-IN" b="1" i="1" dirty="0">
                <a:latin typeface="Times New Roman" panose="02020603050405020304" pitchFamily="18" charset="0"/>
                <a:cs typeface="Times New Roman" panose="02020603050405020304" pitchFamily="18" charset="0"/>
              </a:rPr>
              <a:t>for the purpose of protecting the interest of the Government revenue, it is necessary so to do</a:t>
            </a:r>
            <a:r>
              <a:rPr lang="en-IN" i="1" dirty="0">
                <a:latin typeface="Times New Roman" panose="02020603050405020304" pitchFamily="18" charset="0"/>
                <a:cs typeface="Times New Roman" panose="02020603050405020304" pitchFamily="18" charset="0"/>
              </a:rPr>
              <a:t>, he may, by order in writing attach provisionally any property, including bank account, belonging to the taxable person in such manner as may be prescribed. </a:t>
            </a:r>
          </a:p>
          <a:p>
            <a:pPr algn="just"/>
            <a:endParaRPr lang="en-IN" dirty="0">
              <a:latin typeface="Times New Roman" panose="02020603050405020304" pitchFamily="18" charset="0"/>
              <a:cs typeface="Times New Roman" panose="02020603050405020304" pitchFamily="18" charset="0"/>
            </a:endParaRPr>
          </a:p>
          <a:p>
            <a:pPr algn="just"/>
            <a:r>
              <a:rPr lang="en-IN" b="1" dirty="0">
                <a:latin typeface="Times New Roman" panose="02020603050405020304" pitchFamily="18" charset="0"/>
                <a:cs typeface="Times New Roman" panose="02020603050405020304" pitchFamily="18" charset="0"/>
              </a:rPr>
              <a:t>Proposed </a:t>
            </a:r>
          </a:p>
          <a:p>
            <a:pPr algn="just"/>
            <a:r>
              <a:rPr lang="en-IN" dirty="0">
                <a:latin typeface="Times New Roman" panose="02020603050405020304" pitchFamily="18" charset="0"/>
                <a:cs typeface="Times New Roman" panose="02020603050405020304" pitchFamily="18" charset="0"/>
              </a:rPr>
              <a:t>(1) Where, after the initiation of any proceeding under </a:t>
            </a:r>
            <a:r>
              <a:rPr lang="en-IN" b="1" u="sng" dirty="0">
                <a:latin typeface="Times New Roman" panose="02020603050405020304" pitchFamily="18" charset="0"/>
                <a:cs typeface="Times New Roman" panose="02020603050405020304" pitchFamily="18" charset="0"/>
              </a:rPr>
              <a:t>Chapter XII, Chapter XIV or Chapter XV</a:t>
            </a:r>
            <a:r>
              <a:rPr lang="en-IN" dirty="0">
                <a:latin typeface="Times New Roman" panose="02020603050405020304" pitchFamily="18" charset="0"/>
                <a:cs typeface="Times New Roman" panose="02020603050405020304" pitchFamily="18" charset="0"/>
              </a:rPr>
              <a:t>, the Commissioner is of the opinion that for the purpose of protecting the interest of the Government revenue it is necessary so to do, he may, by order in writing, attach provisionally, any property, including bank account, belonging to the taxable person or any person specified in sub-section (1A) of section 122, in such manner as may be prescribed.”. </a:t>
            </a:r>
          </a:p>
          <a:p>
            <a:pPr algn="just"/>
            <a:endParaRPr lang="en-IN" dirty="0">
              <a:latin typeface="Times New Roman" panose="02020603050405020304" pitchFamily="18" charset="0"/>
              <a:cs typeface="Times New Roman" panose="02020603050405020304" pitchFamily="18" charset="0"/>
            </a:endParaRPr>
          </a:p>
          <a:p>
            <a:pPr algn="just"/>
            <a:r>
              <a:rPr lang="en-IN" b="1" dirty="0">
                <a:latin typeface="Times New Roman" panose="02020603050405020304" pitchFamily="18" charset="0"/>
                <a:cs typeface="Times New Roman" panose="02020603050405020304" pitchFamily="18" charset="0"/>
              </a:rPr>
              <a:t>Memorandum: </a:t>
            </a:r>
            <a:r>
              <a:rPr lang="en-IN" dirty="0">
                <a:latin typeface="Times New Roman" panose="02020603050405020304" pitchFamily="18" charset="0"/>
                <a:cs typeface="Times New Roman" panose="02020603050405020304" pitchFamily="18" charset="0"/>
              </a:rPr>
              <a:t>Section 83 of the CGST Act is being amended so as to provide that provisional attachment shall remain valid for the entire period starting from the initiation of any proceeding under Chapter XII, Chapter XIV or Chapter XV till the expiry of a period of one year from the date of order made thereunder.</a:t>
            </a:r>
          </a:p>
        </p:txBody>
      </p:sp>
      <p:sp>
        <p:nvSpPr>
          <p:cNvPr id="3" name="Slide Number Placeholder 2">
            <a:extLst>
              <a:ext uri="{FF2B5EF4-FFF2-40B4-BE49-F238E27FC236}">
                <a16:creationId xmlns:a16="http://schemas.microsoft.com/office/drawing/2014/main" id="{3548FFD2-5B79-E347-BC2D-021FA15FACA7}"/>
              </a:ext>
            </a:extLst>
          </p:cNvPr>
          <p:cNvSpPr>
            <a:spLocks noGrp="1"/>
          </p:cNvSpPr>
          <p:nvPr>
            <p:ph type="sldNum" sz="quarter" idx="12"/>
          </p:nvPr>
        </p:nvSpPr>
        <p:spPr/>
        <p:txBody>
          <a:bodyPr/>
          <a:lstStyle/>
          <a:p>
            <a:fld id="{4FAB73BC-B049-4115-A692-8D63A059BFB8}" type="slidenum">
              <a:rPr lang="en-US" smtClean="0"/>
              <a:t>50</a:t>
            </a:fld>
            <a:endParaRPr lang="en-US" dirty="0"/>
          </a:p>
        </p:txBody>
      </p:sp>
      <p:sp>
        <p:nvSpPr>
          <p:cNvPr id="4" name="Action Button: Return 3">
            <a:hlinkClick r:id="rId3" action="ppaction://hlinksldjump" highlightClick="1"/>
            <a:extLst>
              <a:ext uri="{FF2B5EF4-FFF2-40B4-BE49-F238E27FC236}">
                <a16:creationId xmlns:a16="http://schemas.microsoft.com/office/drawing/2014/main" id="{170659A1-71D5-BB9F-D33C-6F29B43F9684}"/>
              </a:ext>
            </a:extLst>
          </p:cNvPr>
          <p:cNvSpPr/>
          <p:nvPr/>
        </p:nvSpPr>
        <p:spPr>
          <a:xfrm>
            <a:off x="8750461" y="5960963"/>
            <a:ext cx="377664" cy="35881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828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27" y="716661"/>
            <a:ext cx="7886700" cy="994172"/>
          </a:xfrm>
        </p:spPr>
        <p:txBody>
          <a:bodyPr>
            <a:normAutofit fontScale="90000"/>
          </a:bodyPr>
          <a:lstStyle/>
          <a:p>
            <a:r>
              <a:rPr lang="en-US" dirty="0"/>
              <a:t>GST World ®</a:t>
            </a:r>
            <a:br>
              <a:rPr lang="en-US" dirty="0"/>
            </a:br>
            <a:r>
              <a:rPr lang="en-US" sz="2400" dirty="0"/>
              <a:t>One Nation One Tax One Market</a:t>
            </a:r>
            <a:endParaRPr lang="en-US" dirty="0"/>
          </a:p>
        </p:txBody>
      </p:sp>
      <p:sp>
        <p:nvSpPr>
          <p:cNvPr id="3" name="Date Placeholder 2"/>
          <p:cNvSpPr>
            <a:spLocks noGrp="1"/>
          </p:cNvSpPr>
          <p:nvPr>
            <p:ph type="dt" sz="half" idx="10"/>
          </p:nvPr>
        </p:nvSpPr>
        <p:spPr/>
        <p:txBody>
          <a:bodyPr/>
          <a:lstStyle/>
          <a:p>
            <a:fld id="{BA302F88-5031-C54D-8510-BD06DE095E5C}" type="datetime1">
              <a:rPr lang="en-IN" smtClean="0"/>
              <a:t>17/12/22</a:t>
            </a:fld>
            <a:endParaRPr lang="en-US" dirty="0"/>
          </a:p>
        </p:txBody>
      </p:sp>
      <p:sp>
        <p:nvSpPr>
          <p:cNvPr id="4" name="Footer Placeholder 3"/>
          <p:cNvSpPr>
            <a:spLocks noGrp="1"/>
          </p:cNvSpPr>
          <p:nvPr>
            <p:ph type="ftr" sz="quarter" idx="11"/>
          </p:nvPr>
        </p:nvSpPr>
        <p:spPr/>
        <p:txBody>
          <a:bodyPr/>
          <a:lstStyle/>
          <a:p>
            <a:r>
              <a:rPr lang="en-US"/>
              <a:t>@Jatin_Harjai                                                                          JHA Legal</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51</a:t>
            </a:fld>
            <a:endParaRPr lang="en-US" dirty="0"/>
          </a:p>
        </p:txBody>
      </p:sp>
      <p:pic>
        <p:nvPicPr>
          <p:cNvPr id="6" name="Picture 5">
            <a:extLst>
              <a:ext uri="{FF2B5EF4-FFF2-40B4-BE49-F238E27FC236}">
                <a16:creationId xmlns:a16="http://schemas.microsoft.com/office/drawing/2014/main" id="{C5965D2B-CF7B-B24A-809A-5A2C60A42236}"/>
              </a:ext>
            </a:extLst>
          </p:cNvPr>
          <p:cNvPicPr>
            <a:picLocks noChangeAspect="1"/>
          </p:cNvPicPr>
          <p:nvPr/>
        </p:nvPicPr>
        <p:blipFill rotWithShape="1">
          <a:blip r:embed="rId3"/>
          <a:srcRect b="11327"/>
          <a:stretch/>
        </p:blipFill>
        <p:spPr>
          <a:xfrm>
            <a:off x="822961" y="2444750"/>
            <a:ext cx="4260850" cy="3143250"/>
          </a:xfrm>
          <a:prstGeom prst="rect">
            <a:avLst/>
          </a:prstGeom>
        </p:spPr>
      </p:pic>
      <p:pic>
        <p:nvPicPr>
          <p:cNvPr id="10" name="Picture 9">
            <a:extLst>
              <a:ext uri="{FF2B5EF4-FFF2-40B4-BE49-F238E27FC236}">
                <a16:creationId xmlns:a16="http://schemas.microsoft.com/office/drawing/2014/main" id="{720717A9-54E8-B24C-AC8E-F12E5C80C8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138" y="1854756"/>
            <a:ext cx="3997586" cy="3021984"/>
          </a:xfrm>
          <a:prstGeom prst="rect">
            <a:avLst/>
          </a:prstGeom>
        </p:spPr>
      </p:pic>
      <p:sp>
        <p:nvSpPr>
          <p:cNvPr id="11" name="Text Box 7">
            <a:extLst>
              <a:ext uri="{FF2B5EF4-FFF2-40B4-BE49-F238E27FC236}">
                <a16:creationId xmlns:a16="http://schemas.microsoft.com/office/drawing/2014/main" id="{2FF6BA24-7DC8-FD40-9636-CBCAFFFEE4FB}"/>
              </a:ext>
            </a:extLst>
          </p:cNvPr>
          <p:cNvSpPr txBox="1">
            <a:spLocks noChangeArrowheads="1"/>
          </p:cNvSpPr>
          <p:nvPr/>
        </p:nvSpPr>
        <p:spPr bwMode="auto">
          <a:xfrm>
            <a:off x="5049154" y="4240769"/>
            <a:ext cx="3962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9900" indent="-469900">
              <a:lnSpc>
                <a:spcPct val="120000"/>
              </a:lnSpc>
              <a:spcBef>
                <a:spcPts val="1000"/>
              </a:spcBef>
              <a:buClr>
                <a:schemeClr val="tx1"/>
              </a:buClr>
              <a:buFont typeface="Arial" charset="0"/>
              <a:buChar char="•"/>
              <a:defRPr sz="2000">
                <a:solidFill>
                  <a:schemeClr val="tx1"/>
                </a:solidFill>
                <a:latin typeface="Tw Cen MT" charset="0"/>
              </a:defRPr>
            </a:lvl1pPr>
            <a:lvl2pPr marL="742950" indent="-285750">
              <a:lnSpc>
                <a:spcPct val="120000"/>
              </a:lnSpc>
              <a:spcBef>
                <a:spcPts val="500"/>
              </a:spcBef>
              <a:buClr>
                <a:schemeClr val="tx1"/>
              </a:buClr>
              <a:buFont typeface="Arial" charset="0"/>
              <a:buChar char="•"/>
              <a:defRPr>
                <a:solidFill>
                  <a:schemeClr val="tx1"/>
                </a:solidFill>
                <a:latin typeface="Tw Cen MT" charset="0"/>
              </a:defRPr>
            </a:lvl2pPr>
            <a:lvl3pPr marL="1143000" indent="-228600">
              <a:lnSpc>
                <a:spcPct val="120000"/>
              </a:lnSpc>
              <a:spcBef>
                <a:spcPts val="500"/>
              </a:spcBef>
              <a:buClr>
                <a:schemeClr val="tx1"/>
              </a:buClr>
              <a:buFont typeface="Arial" charset="0"/>
              <a:buChar char="•"/>
              <a:defRPr sz="1600">
                <a:solidFill>
                  <a:schemeClr val="tx1"/>
                </a:solidFill>
                <a:latin typeface="Tw Cen MT" charset="0"/>
              </a:defRPr>
            </a:lvl3pPr>
            <a:lvl4pPr marL="1600200" indent="-228600">
              <a:lnSpc>
                <a:spcPct val="120000"/>
              </a:lnSpc>
              <a:spcBef>
                <a:spcPts val="500"/>
              </a:spcBef>
              <a:buClr>
                <a:schemeClr val="tx1"/>
              </a:buClr>
              <a:buFont typeface="Arial" charset="0"/>
              <a:buChar char="•"/>
              <a:defRPr sz="1400">
                <a:solidFill>
                  <a:schemeClr val="tx1"/>
                </a:solidFill>
                <a:latin typeface="Tw Cen MT" charset="0"/>
              </a:defRPr>
            </a:lvl4pPr>
            <a:lvl5pPr marL="2057400" indent="-228600">
              <a:lnSpc>
                <a:spcPct val="120000"/>
              </a:lnSpc>
              <a:spcBef>
                <a:spcPts val="500"/>
              </a:spcBef>
              <a:buClr>
                <a:schemeClr val="tx1"/>
              </a:buClr>
              <a:buFont typeface="Arial" charset="0"/>
              <a:buChar char="•"/>
              <a:defRPr sz="1400">
                <a:solidFill>
                  <a:schemeClr val="tx1"/>
                </a:solidFill>
                <a:latin typeface="Tw Cen MT" charset="0"/>
              </a:defRPr>
            </a:lvl5pPr>
            <a:lvl6pPr marL="2514600" indent="-228600" eaLnBrk="0" fontAlgn="base" hangingPunct="0">
              <a:lnSpc>
                <a:spcPct val="120000"/>
              </a:lnSpc>
              <a:spcBef>
                <a:spcPts val="500"/>
              </a:spcBef>
              <a:spcAft>
                <a:spcPct val="0"/>
              </a:spcAft>
              <a:buClr>
                <a:schemeClr val="tx1"/>
              </a:buClr>
              <a:buFont typeface="Arial" charset="0"/>
              <a:buChar char="•"/>
              <a:defRPr sz="1400">
                <a:solidFill>
                  <a:schemeClr val="tx1"/>
                </a:solidFill>
                <a:latin typeface="Tw Cen MT" charset="0"/>
              </a:defRPr>
            </a:lvl6pPr>
            <a:lvl7pPr marL="2971800" indent="-228600" eaLnBrk="0" fontAlgn="base" hangingPunct="0">
              <a:lnSpc>
                <a:spcPct val="120000"/>
              </a:lnSpc>
              <a:spcBef>
                <a:spcPts val="500"/>
              </a:spcBef>
              <a:spcAft>
                <a:spcPct val="0"/>
              </a:spcAft>
              <a:buClr>
                <a:schemeClr val="tx1"/>
              </a:buClr>
              <a:buFont typeface="Arial" charset="0"/>
              <a:buChar char="•"/>
              <a:defRPr sz="1400">
                <a:solidFill>
                  <a:schemeClr val="tx1"/>
                </a:solidFill>
                <a:latin typeface="Tw Cen MT" charset="0"/>
              </a:defRPr>
            </a:lvl7pPr>
            <a:lvl8pPr marL="3429000" indent="-228600" eaLnBrk="0" fontAlgn="base" hangingPunct="0">
              <a:lnSpc>
                <a:spcPct val="120000"/>
              </a:lnSpc>
              <a:spcBef>
                <a:spcPts val="500"/>
              </a:spcBef>
              <a:spcAft>
                <a:spcPct val="0"/>
              </a:spcAft>
              <a:buClr>
                <a:schemeClr val="tx1"/>
              </a:buClr>
              <a:buFont typeface="Arial" charset="0"/>
              <a:buChar char="•"/>
              <a:defRPr sz="1400">
                <a:solidFill>
                  <a:schemeClr val="tx1"/>
                </a:solidFill>
                <a:latin typeface="Tw Cen MT" charset="0"/>
              </a:defRPr>
            </a:lvl8pPr>
            <a:lvl9pPr marL="3886200" indent="-228600" eaLnBrk="0" fontAlgn="base" hangingPunct="0">
              <a:lnSpc>
                <a:spcPct val="120000"/>
              </a:lnSpc>
              <a:spcBef>
                <a:spcPts val="500"/>
              </a:spcBef>
              <a:spcAft>
                <a:spcPct val="0"/>
              </a:spcAft>
              <a:buClr>
                <a:schemeClr val="tx1"/>
              </a:buClr>
              <a:buFont typeface="Arial" charset="0"/>
              <a:buChar char="•"/>
              <a:defRPr sz="1400">
                <a:solidFill>
                  <a:schemeClr val="tx1"/>
                </a:solidFill>
                <a:latin typeface="Tw Cen MT" charset="0"/>
              </a:defRPr>
            </a:lvl9pPr>
          </a:lstStyle>
          <a:p>
            <a:pPr marL="325900" algn="r">
              <a:lnSpc>
                <a:spcPct val="100000"/>
              </a:lnSpc>
              <a:spcBef>
                <a:spcPts val="0"/>
              </a:spcBef>
              <a:buClrTx/>
              <a:buFont typeface="Wingdings" charset="2"/>
              <a:buNone/>
            </a:pPr>
            <a:endParaRPr lang="en-US" altLang="en-US" sz="1800" b="1" dirty="0">
              <a:latin typeface="Arial" charset="0"/>
            </a:endParaRPr>
          </a:p>
          <a:p>
            <a:pPr marL="325900" algn="r">
              <a:lnSpc>
                <a:spcPct val="100000"/>
              </a:lnSpc>
              <a:spcBef>
                <a:spcPts val="0"/>
              </a:spcBef>
              <a:buClrTx/>
              <a:buFont typeface="Wingdings" charset="2"/>
              <a:buNone/>
            </a:pPr>
            <a:r>
              <a:rPr lang="en-US" altLang="en-US" sz="1800" b="1" dirty="0" err="1">
                <a:latin typeface="Arial" charset="0"/>
              </a:rPr>
              <a:t>Jatin</a:t>
            </a:r>
            <a:r>
              <a:rPr lang="en-US" altLang="en-US" sz="1800" b="1" dirty="0">
                <a:latin typeface="Arial" charset="0"/>
              </a:rPr>
              <a:t> </a:t>
            </a:r>
            <a:r>
              <a:rPr lang="en-US" altLang="en-US" sz="1800" b="1" dirty="0" err="1">
                <a:latin typeface="Arial" charset="0"/>
              </a:rPr>
              <a:t>Harjai</a:t>
            </a:r>
            <a:r>
              <a:rPr lang="en-US" altLang="en-US" sz="1800" b="1" dirty="0">
                <a:latin typeface="Arial" charset="0"/>
              </a:rPr>
              <a:t> FCA</a:t>
            </a:r>
          </a:p>
          <a:p>
            <a:pPr marL="325900" algn="r">
              <a:lnSpc>
                <a:spcPct val="100000"/>
              </a:lnSpc>
              <a:spcBef>
                <a:spcPts val="0"/>
              </a:spcBef>
              <a:buClrTx/>
              <a:buFont typeface="Wingdings" charset="2"/>
              <a:buNone/>
            </a:pPr>
            <a:r>
              <a:rPr lang="en-US" altLang="en-US" sz="1800" b="1" dirty="0">
                <a:latin typeface="Arial" charset="0"/>
              </a:rPr>
              <a:t>Advocate</a:t>
            </a:r>
          </a:p>
          <a:p>
            <a:pPr marL="325900" algn="r">
              <a:lnSpc>
                <a:spcPct val="100000"/>
              </a:lnSpc>
              <a:spcBef>
                <a:spcPts val="0"/>
              </a:spcBef>
              <a:buClrTx/>
              <a:buFont typeface="Wingdings" charset="2"/>
              <a:buNone/>
            </a:pPr>
            <a:r>
              <a:rPr lang="en-US" altLang="en-US" sz="1800" dirty="0">
                <a:latin typeface="Arial" charset="0"/>
              </a:rPr>
              <a:t>+91 97994 94482</a:t>
            </a:r>
          </a:p>
          <a:p>
            <a:pPr marL="325900" algn="r">
              <a:lnSpc>
                <a:spcPct val="100000"/>
              </a:lnSpc>
              <a:spcBef>
                <a:spcPts val="0"/>
              </a:spcBef>
              <a:buClrTx/>
              <a:buFont typeface="Wingdings" charset="2"/>
              <a:buNone/>
            </a:pPr>
            <a:r>
              <a:rPr lang="en-US" altLang="en-US" sz="1800" dirty="0" err="1">
                <a:latin typeface="Arial" charset="0"/>
              </a:rPr>
              <a:t>jatin.harjai@icloud.com</a:t>
            </a:r>
            <a:endParaRPr lang="en-US" altLang="en-US" sz="1800" dirty="0">
              <a:latin typeface="Arial" charset="0"/>
            </a:endParaRPr>
          </a:p>
          <a:p>
            <a:pPr marL="325900" algn="r">
              <a:lnSpc>
                <a:spcPct val="100000"/>
              </a:lnSpc>
              <a:spcBef>
                <a:spcPts val="0"/>
              </a:spcBef>
              <a:buClrTx/>
              <a:buFont typeface="Wingdings" charset="2"/>
              <a:buNone/>
            </a:pPr>
            <a:endParaRPr lang="en-US" altLang="en-US" sz="1800" b="1" dirty="0">
              <a:latin typeface="Arial" charset="0"/>
            </a:endParaRPr>
          </a:p>
          <a:p>
            <a:pPr marL="325900" algn="r">
              <a:lnSpc>
                <a:spcPct val="100000"/>
              </a:lnSpc>
              <a:spcBef>
                <a:spcPts val="0"/>
              </a:spcBef>
              <a:buClrTx/>
              <a:buFont typeface="Wingdings" charset="2"/>
              <a:buNone/>
            </a:pPr>
            <a:r>
              <a:rPr lang="en-US" altLang="en-US" sz="1800" b="1" dirty="0">
                <a:latin typeface="Arial" charset="0"/>
              </a:rPr>
              <a:t>@</a:t>
            </a:r>
            <a:r>
              <a:rPr lang="en-US" altLang="en-US" sz="1800" b="1" dirty="0" err="1">
                <a:latin typeface="Arial" charset="0"/>
              </a:rPr>
              <a:t>Jatin_Harjai</a:t>
            </a:r>
            <a:endParaRPr lang="en-US" altLang="en-US" sz="1800" b="1" dirty="0">
              <a:latin typeface="Arial" charset="0"/>
            </a:endParaRPr>
          </a:p>
        </p:txBody>
      </p:sp>
      <p:pic>
        <p:nvPicPr>
          <p:cNvPr id="12" name="Picture 11">
            <a:extLst>
              <a:ext uri="{FF2B5EF4-FFF2-40B4-BE49-F238E27FC236}">
                <a16:creationId xmlns:a16="http://schemas.microsoft.com/office/drawing/2014/main" id="{2967A79B-FA31-1B40-BE4C-B9C7C07F91BE}"/>
              </a:ext>
            </a:extLst>
          </p:cNvPr>
          <p:cNvPicPr>
            <a:picLocks noChangeAspect="1"/>
          </p:cNvPicPr>
          <p:nvPr/>
        </p:nvPicPr>
        <p:blipFill>
          <a:blip r:embed="rId5"/>
          <a:stretch>
            <a:fillRect/>
          </a:stretch>
        </p:blipFill>
        <p:spPr>
          <a:xfrm>
            <a:off x="7010412" y="5947388"/>
            <a:ext cx="304776" cy="288302"/>
          </a:xfrm>
          <a:prstGeom prst="rect">
            <a:avLst/>
          </a:prstGeom>
        </p:spPr>
      </p:pic>
      <p:pic>
        <p:nvPicPr>
          <p:cNvPr id="13" name="Picture 12">
            <a:extLst>
              <a:ext uri="{FF2B5EF4-FFF2-40B4-BE49-F238E27FC236}">
                <a16:creationId xmlns:a16="http://schemas.microsoft.com/office/drawing/2014/main" id="{EF4B5CA4-B73A-F648-93E1-3A8B9D0A0E0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181600" y="206629"/>
            <a:ext cx="3115879" cy="1504204"/>
          </a:xfrm>
          <a:prstGeom prst="rect">
            <a:avLst/>
          </a:prstGeom>
        </p:spPr>
      </p:pic>
    </p:spTree>
    <p:extLst>
      <p:ext uri="{BB962C8B-B14F-4D97-AF65-F5344CB8AC3E}">
        <p14:creationId xmlns:p14="http://schemas.microsoft.com/office/powerpoint/2010/main" val="179914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6</a:t>
            </a:fld>
            <a:endParaRPr lang="en-US" dirty="0"/>
          </a:p>
        </p:txBody>
      </p:sp>
      <p:sp>
        <p:nvSpPr>
          <p:cNvPr id="4" name="Slide Number Placeholder 3"/>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smtClean="0">
                <a:latin typeface="Bookman Old Style" pitchFamily="18" charset="0"/>
              </a:rPr>
              <a:pPr/>
              <a:t>6</a:t>
            </a:fld>
            <a:endParaRPr lang="en-US">
              <a:latin typeface="Bookman Old Style" pitchFamily="18" charset="0"/>
            </a:endParaRPr>
          </a:p>
        </p:txBody>
      </p:sp>
      <p:sp>
        <p:nvSpPr>
          <p:cNvPr id="9" name="Date Placeholder 8"/>
          <p:cNvSpPr>
            <a:spLocks noGrp="1"/>
          </p:cNvSpPr>
          <p:nvPr>
            <p:ph type="dt" sz="half" idx="10"/>
          </p:nvPr>
        </p:nvSpPr>
        <p:spPr/>
        <p:txBody>
          <a:bodyPr/>
          <a:lstStyle/>
          <a:p>
            <a:fld id="{7C9A1070-FC1E-4947-BD18-1C7950FB25DF}" type="datetime1">
              <a:rPr lang="en-IN" smtClean="0"/>
              <a:t>17/12/22</a:t>
            </a:fld>
            <a:endParaRPr lang="en-US" dirty="0"/>
          </a:p>
        </p:txBody>
      </p:sp>
      <p:sp>
        <p:nvSpPr>
          <p:cNvPr id="2" name="Footer Placeholder 1"/>
          <p:cNvSpPr>
            <a:spLocks noGrp="1"/>
          </p:cNvSpPr>
          <p:nvPr>
            <p:ph type="ftr" sz="quarter" idx="11"/>
          </p:nvPr>
        </p:nvSpPr>
        <p:spPr/>
        <p:txBody>
          <a:bodyPr/>
          <a:lstStyle/>
          <a:p>
            <a:r>
              <a:rPr lang="en-US"/>
              <a:t>@Jatin_Harjai                                                                          JHA Legal</a:t>
            </a:r>
            <a:endParaRPr lang="en-US" dirty="0"/>
          </a:p>
        </p:txBody>
      </p:sp>
      <p:sp>
        <p:nvSpPr>
          <p:cNvPr id="8" name="TextBox 7">
            <a:extLst>
              <a:ext uri="{FF2B5EF4-FFF2-40B4-BE49-F238E27FC236}">
                <a16:creationId xmlns:a16="http://schemas.microsoft.com/office/drawing/2014/main" id="{D2801543-33A5-0D42-ACC9-C8982EAC000A}"/>
              </a:ext>
            </a:extLst>
          </p:cNvPr>
          <p:cNvSpPr txBox="1"/>
          <p:nvPr/>
        </p:nvSpPr>
        <p:spPr>
          <a:xfrm>
            <a:off x="0" y="-13275"/>
            <a:ext cx="91440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t>Jurisprudence</a:t>
            </a:r>
          </a:p>
        </p:txBody>
      </p:sp>
      <p:sp>
        <p:nvSpPr>
          <p:cNvPr id="34" name="Rectangle 33">
            <a:extLst>
              <a:ext uri="{FF2B5EF4-FFF2-40B4-BE49-F238E27FC236}">
                <a16:creationId xmlns:a16="http://schemas.microsoft.com/office/drawing/2014/main" id="{9BDC09F8-7766-F548-83D9-1BFCCDBDA8A3}"/>
              </a:ext>
            </a:extLst>
          </p:cNvPr>
          <p:cNvSpPr/>
          <p:nvPr/>
        </p:nvSpPr>
        <p:spPr>
          <a:xfrm>
            <a:off x="5666476" y="2474592"/>
            <a:ext cx="1293586" cy="2939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id="{F73A1F14-32B6-555F-8C89-C4DEAAE2607A}"/>
              </a:ext>
            </a:extLst>
          </p:cNvPr>
          <p:cNvSpPr txBox="1"/>
          <p:nvPr/>
        </p:nvSpPr>
        <p:spPr>
          <a:xfrm>
            <a:off x="190498" y="544690"/>
            <a:ext cx="8811987" cy="5074659"/>
          </a:xfrm>
          <a:prstGeom prst="rect">
            <a:avLst/>
          </a:prstGeom>
          <a:noFill/>
        </p:spPr>
        <p:txBody>
          <a:bodyPr wrap="square">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Suchitra Components Ltd. Vs Commissioner Of Central Excise, Guntur</a:t>
            </a:r>
          </a:p>
          <a:p>
            <a:pPr algn="just">
              <a:lnSpc>
                <a:spcPct val="150000"/>
              </a:lnSpc>
            </a:pPr>
            <a:r>
              <a:rPr lang="en-IN" dirty="0">
                <a:latin typeface="Times New Roman" panose="02020603050405020304" pitchFamily="18" charset="0"/>
                <a:cs typeface="Times New Roman" panose="02020603050405020304" pitchFamily="18" charset="0"/>
              </a:rPr>
              <a:t>[(2006) 12 SCC 452]</a:t>
            </a:r>
            <a:endParaRPr lang="en-IN" b="1" dirty="0">
              <a:latin typeface="Times New Roman" panose="02020603050405020304" pitchFamily="18" charset="0"/>
              <a:cs typeface="Times New Roman" panose="02020603050405020304" pitchFamily="18" charset="0"/>
            </a:endParaRPr>
          </a:p>
          <a:p>
            <a:pPr algn="just">
              <a:lnSpc>
                <a:spcPct val="150000"/>
              </a:lnSpc>
            </a:pPr>
            <a:endParaRPr lang="en-IN" dirty="0">
              <a:latin typeface="Times New Roman" panose="02020603050405020304" pitchFamily="18" charset="0"/>
              <a:cs typeface="Times New Roman" panose="02020603050405020304" pitchFamily="18" charset="0"/>
            </a:endParaRPr>
          </a:p>
          <a:p>
            <a:pPr algn="just">
              <a:lnSpc>
                <a:spcPct val="150000"/>
              </a:lnSpc>
            </a:pPr>
            <a:r>
              <a:rPr lang="en-IN" i="1" dirty="0">
                <a:latin typeface="Times New Roman" panose="02020603050405020304" pitchFamily="18" charset="0"/>
                <a:cs typeface="Times New Roman" panose="02020603050405020304" pitchFamily="18" charset="0"/>
              </a:rPr>
              <a:t>We have heard Mr. A.R. Madhav Rao, learned Counsel for the appellant and Mr. K. Radhakrishna, learned Senior Counsel for the respondent. We have perused the orders passed by the lower Authorities and also of the Tribunal. The point raised by the learned Counsel for the appellant is covered by the recent judgment of this Court in Civil Appeal No. 4488 of 2005, Commissioner of Central Excise, Bangalore v. </a:t>
            </a:r>
            <a:r>
              <a:rPr lang="en-IN" b="1" i="1" dirty="0">
                <a:latin typeface="Times New Roman" panose="02020603050405020304" pitchFamily="18" charset="0"/>
                <a:cs typeface="Times New Roman" panose="02020603050405020304" pitchFamily="18" charset="0"/>
              </a:rPr>
              <a:t>Mysore Electricals Industries Ltd. </a:t>
            </a:r>
            <a:r>
              <a:rPr lang="en-IN" i="1" dirty="0">
                <a:latin typeface="Times New Roman" panose="02020603050405020304" pitchFamily="18" charset="0"/>
                <a:cs typeface="Times New Roman" panose="02020603050405020304" pitchFamily="18" charset="0"/>
              </a:rPr>
              <a:t>reported in MANU/SC/8687/2006 : 2006(204)ELT517(SC) . In the said Judgment, this Court held that </a:t>
            </a:r>
            <a:r>
              <a:rPr lang="en-IN" i="1" u="sng" dirty="0">
                <a:latin typeface="Times New Roman" panose="02020603050405020304" pitchFamily="18" charset="0"/>
                <a:cs typeface="Times New Roman" panose="02020603050405020304" pitchFamily="18" charset="0"/>
              </a:rPr>
              <a:t>a beneficial circular has to be applied retrospectively while oppressive circular has to be applied prospectively. Thus, when the circular is against the </a:t>
            </a:r>
            <a:r>
              <a:rPr lang="en-IN" i="1" u="sng" dirty="0" err="1">
                <a:latin typeface="Times New Roman" panose="02020603050405020304" pitchFamily="18" charset="0"/>
                <a:cs typeface="Times New Roman" panose="02020603050405020304" pitchFamily="18" charset="0"/>
              </a:rPr>
              <a:t>assessee</a:t>
            </a:r>
            <a:r>
              <a:rPr lang="en-IN" i="1" u="sng" dirty="0">
                <a:latin typeface="Times New Roman" panose="02020603050405020304" pitchFamily="18" charset="0"/>
                <a:cs typeface="Times New Roman" panose="02020603050405020304" pitchFamily="18" charset="0"/>
              </a:rPr>
              <a:t>, they have right to claim enforcement of the same prospectively.</a:t>
            </a:r>
          </a:p>
        </p:txBody>
      </p:sp>
    </p:spTree>
    <p:extLst>
      <p:ext uri="{BB962C8B-B14F-4D97-AF65-F5344CB8AC3E}">
        <p14:creationId xmlns:p14="http://schemas.microsoft.com/office/powerpoint/2010/main" val="261798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7</a:t>
            </a:fld>
            <a:endParaRPr lang="en-US" dirty="0"/>
          </a:p>
        </p:txBody>
      </p:sp>
      <p:sp>
        <p:nvSpPr>
          <p:cNvPr id="4" name="Slide Number Placeholder 3"/>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smtClean="0">
                <a:latin typeface="Bookman Old Style" pitchFamily="18" charset="0"/>
              </a:rPr>
              <a:pPr/>
              <a:t>7</a:t>
            </a:fld>
            <a:endParaRPr lang="en-US">
              <a:latin typeface="Bookman Old Style" pitchFamily="18" charset="0"/>
            </a:endParaRPr>
          </a:p>
        </p:txBody>
      </p:sp>
      <p:sp>
        <p:nvSpPr>
          <p:cNvPr id="9" name="Date Placeholder 8"/>
          <p:cNvSpPr>
            <a:spLocks noGrp="1"/>
          </p:cNvSpPr>
          <p:nvPr>
            <p:ph type="dt" sz="half" idx="10"/>
          </p:nvPr>
        </p:nvSpPr>
        <p:spPr/>
        <p:txBody>
          <a:bodyPr/>
          <a:lstStyle/>
          <a:p>
            <a:fld id="{782C3A54-43C6-8C4C-A6F7-82C8EEF667E9}" type="datetime1">
              <a:rPr lang="en-IN" smtClean="0"/>
              <a:t>17/12/22</a:t>
            </a:fld>
            <a:endParaRPr lang="en-US" dirty="0"/>
          </a:p>
        </p:txBody>
      </p:sp>
      <p:sp>
        <p:nvSpPr>
          <p:cNvPr id="2" name="Footer Placeholder 1"/>
          <p:cNvSpPr>
            <a:spLocks noGrp="1"/>
          </p:cNvSpPr>
          <p:nvPr>
            <p:ph type="ftr" sz="quarter" idx="11"/>
          </p:nvPr>
        </p:nvSpPr>
        <p:spPr/>
        <p:txBody>
          <a:bodyPr/>
          <a:lstStyle/>
          <a:p>
            <a:r>
              <a:rPr lang="en-US"/>
              <a:t>@Jatin_Harjai                                                                          JHA Legal</a:t>
            </a:r>
            <a:endParaRPr lang="en-US" dirty="0"/>
          </a:p>
        </p:txBody>
      </p:sp>
      <p:sp>
        <p:nvSpPr>
          <p:cNvPr id="8" name="TextBox 7">
            <a:extLst>
              <a:ext uri="{FF2B5EF4-FFF2-40B4-BE49-F238E27FC236}">
                <a16:creationId xmlns:a16="http://schemas.microsoft.com/office/drawing/2014/main" id="{D2801543-33A5-0D42-ACC9-C8982EAC000A}"/>
              </a:ext>
            </a:extLst>
          </p:cNvPr>
          <p:cNvSpPr txBox="1"/>
          <p:nvPr/>
        </p:nvSpPr>
        <p:spPr>
          <a:xfrm>
            <a:off x="0" y="-13275"/>
            <a:ext cx="91440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t>From Statute</a:t>
            </a:r>
          </a:p>
        </p:txBody>
      </p:sp>
      <p:sp>
        <p:nvSpPr>
          <p:cNvPr id="34" name="Rectangle 33">
            <a:extLst>
              <a:ext uri="{FF2B5EF4-FFF2-40B4-BE49-F238E27FC236}">
                <a16:creationId xmlns:a16="http://schemas.microsoft.com/office/drawing/2014/main" id="{9BDC09F8-7766-F548-83D9-1BFCCDBDA8A3}"/>
              </a:ext>
            </a:extLst>
          </p:cNvPr>
          <p:cNvSpPr/>
          <p:nvPr/>
        </p:nvSpPr>
        <p:spPr>
          <a:xfrm>
            <a:off x="5666476" y="2474592"/>
            <a:ext cx="1293586" cy="2939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TextBox 5">
            <a:extLst>
              <a:ext uri="{FF2B5EF4-FFF2-40B4-BE49-F238E27FC236}">
                <a16:creationId xmlns:a16="http://schemas.microsoft.com/office/drawing/2014/main" id="{E8D022A0-6B3A-3FA0-C8D4-08D2482624FA}"/>
              </a:ext>
            </a:extLst>
          </p:cNvPr>
          <p:cNvSpPr txBox="1"/>
          <p:nvPr/>
        </p:nvSpPr>
        <p:spPr>
          <a:xfrm>
            <a:off x="255813" y="904931"/>
            <a:ext cx="8474529" cy="2687146"/>
          </a:xfrm>
          <a:prstGeom prst="rect">
            <a:avLst/>
          </a:prstGeom>
          <a:noFill/>
        </p:spPr>
        <p:txBody>
          <a:bodyPr wrap="square">
            <a:spAutoFit/>
          </a:bodyPr>
          <a:lstStyle/>
          <a:p>
            <a:pPr algn="just"/>
            <a:r>
              <a:rPr lang="en-IN" b="1" dirty="0"/>
              <a:t>Sec. 168. Power to issue instructions or directions. </a:t>
            </a:r>
          </a:p>
          <a:p>
            <a:pPr algn="just"/>
            <a:endParaRPr lang="en-IN" sz="1800" b="1" dirty="0">
              <a:effectLst/>
              <a:latin typeface="Times" pitchFamily="2" charset="0"/>
            </a:endParaRPr>
          </a:p>
          <a:p>
            <a:pPr algn="just">
              <a:lnSpc>
                <a:spcPct val="150000"/>
              </a:lnSpc>
            </a:pPr>
            <a:r>
              <a:rPr lang="en-IN" sz="1800" i="1" dirty="0">
                <a:effectLst/>
                <a:latin typeface="Times" pitchFamily="2" charset="0"/>
              </a:rPr>
              <a:t>(1) The Board may, if it considers it necessary or expedient so to do for the purpose of uniformity in the implementation of this Act, issue such </a:t>
            </a:r>
            <a:r>
              <a:rPr lang="en-IN" sz="1800" b="1" i="1" dirty="0">
                <a:effectLst/>
                <a:latin typeface="Times" pitchFamily="2" charset="0"/>
              </a:rPr>
              <a:t>orders</a:t>
            </a:r>
            <a:r>
              <a:rPr lang="en-IN" sz="1800" i="1" dirty="0">
                <a:effectLst/>
                <a:latin typeface="Times" pitchFamily="2" charset="0"/>
              </a:rPr>
              <a:t>, </a:t>
            </a:r>
            <a:r>
              <a:rPr lang="en-IN" sz="1800" b="1" i="1" dirty="0">
                <a:effectLst/>
                <a:latin typeface="Times" pitchFamily="2" charset="0"/>
              </a:rPr>
              <a:t>instructions</a:t>
            </a:r>
            <a:r>
              <a:rPr lang="en-IN" sz="1800" i="1" dirty="0">
                <a:effectLst/>
                <a:latin typeface="Times" pitchFamily="2" charset="0"/>
              </a:rPr>
              <a:t> or </a:t>
            </a:r>
            <a:r>
              <a:rPr lang="en-IN" sz="1800" b="1" i="1" dirty="0">
                <a:effectLst/>
                <a:latin typeface="Times" pitchFamily="2" charset="0"/>
              </a:rPr>
              <a:t>directions</a:t>
            </a:r>
            <a:r>
              <a:rPr lang="en-IN" sz="1800" i="1" dirty="0">
                <a:effectLst/>
                <a:latin typeface="Times" pitchFamily="2" charset="0"/>
              </a:rPr>
              <a:t> to the central tax officers as it may deem fit, and thereupon </a:t>
            </a:r>
            <a:r>
              <a:rPr lang="en-IN" sz="1800" i="1" u="sng" dirty="0">
                <a:effectLst/>
                <a:latin typeface="Times" pitchFamily="2" charset="0"/>
              </a:rPr>
              <a:t>all such officers and all other persons employed in the implementation of this Act shall observe and follow such orders, instructions or directions.</a:t>
            </a:r>
            <a:r>
              <a:rPr lang="en-IN" sz="1800" i="1" dirty="0">
                <a:effectLst/>
                <a:latin typeface="Times" pitchFamily="2" charset="0"/>
              </a:rPr>
              <a:t> </a:t>
            </a:r>
            <a:endParaRPr lang="en-IN" i="1" dirty="0"/>
          </a:p>
        </p:txBody>
      </p:sp>
    </p:spTree>
    <p:extLst>
      <p:ext uri="{BB962C8B-B14F-4D97-AF65-F5344CB8AC3E}">
        <p14:creationId xmlns:p14="http://schemas.microsoft.com/office/powerpoint/2010/main" val="408486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t>8</a:t>
            </a:fld>
            <a:endParaRPr lang="en-US" dirty="0"/>
          </a:p>
        </p:txBody>
      </p:sp>
      <p:sp>
        <p:nvSpPr>
          <p:cNvPr id="4" name="Slide Number Placeholder 3"/>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smtClean="0">
                <a:latin typeface="Bookman Old Style" pitchFamily="18" charset="0"/>
              </a:rPr>
              <a:pPr/>
              <a:t>8</a:t>
            </a:fld>
            <a:endParaRPr lang="en-US">
              <a:latin typeface="Bookman Old Style" pitchFamily="18" charset="0"/>
            </a:endParaRPr>
          </a:p>
        </p:txBody>
      </p:sp>
      <p:sp>
        <p:nvSpPr>
          <p:cNvPr id="9" name="Date Placeholder 8"/>
          <p:cNvSpPr>
            <a:spLocks noGrp="1"/>
          </p:cNvSpPr>
          <p:nvPr>
            <p:ph type="dt" sz="half" idx="10"/>
          </p:nvPr>
        </p:nvSpPr>
        <p:spPr/>
        <p:txBody>
          <a:bodyPr/>
          <a:lstStyle/>
          <a:p>
            <a:fld id="{96870B4E-15CD-9346-BE01-3738AF362DC8}" type="datetime1">
              <a:rPr lang="en-IN" smtClean="0"/>
              <a:t>17/12/22</a:t>
            </a:fld>
            <a:endParaRPr lang="en-US" dirty="0"/>
          </a:p>
        </p:txBody>
      </p:sp>
      <p:sp>
        <p:nvSpPr>
          <p:cNvPr id="2" name="Footer Placeholder 1"/>
          <p:cNvSpPr>
            <a:spLocks noGrp="1"/>
          </p:cNvSpPr>
          <p:nvPr>
            <p:ph type="ftr" sz="quarter" idx="11"/>
          </p:nvPr>
        </p:nvSpPr>
        <p:spPr/>
        <p:txBody>
          <a:bodyPr/>
          <a:lstStyle/>
          <a:p>
            <a:r>
              <a:rPr lang="en-US"/>
              <a:t>@Jatin_Harjai                                                                          JHA Legal</a:t>
            </a:r>
            <a:endParaRPr lang="en-US" dirty="0"/>
          </a:p>
        </p:txBody>
      </p:sp>
      <p:sp>
        <p:nvSpPr>
          <p:cNvPr id="8" name="TextBox 7">
            <a:extLst>
              <a:ext uri="{FF2B5EF4-FFF2-40B4-BE49-F238E27FC236}">
                <a16:creationId xmlns:a16="http://schemas.microsoft.com/office/drawing/2014/main" id="{D2801543-33A5-0D42-ACC9-C8982EAC000A}"/>
              </a:ext>
            </a:extLst>
          </p:cNvPr>
          <p:cNvSpPr txBox="1"/>
          <p:nvPr/>
        </p:nvSpPr>
        <p:spPr>
          <a:xfrm>
            <a:off x="0" y="-13275"/>
            <a:ext cx="91440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a:t>Jurisprudence</a:t>
            </a:r>
          </a:p>
        </p:txBody>
      </p:sp>
      <p:sp>
        <p:nvSpPr>
          <p:cNvPr id="34" name="Rectangle 33">
            <a:extLst>
              <a:ext uri="{FF2B5EF4-FFF2-40B4-BE49-F238E27FC236}">
                <a16:creationId xmlns:a16="http://schemas.microsoft.com/office/drawing/2014/main" id="{9BDC09F8-7766-F548-83D9-1BFCCDBDA8A3}"/>
              </a:ext>
            </a:extLst>
          </p:cNvPr>
          <p:cNvSpPr/>
          <p:nvPr/>
        </p:nvSpPr>
        <p:spPr>
          <a:xfrm>
            <a:off x="5666476" y="2474592"/>
            <a:ext cx="1293586" cy="2939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id="{F73A1F14-32B6-555F-8C89-C4DEAAE2607A}"/>
              </a:ext>
            </a:extLst>
          </p:cNvPr>
          <p:cNvSpPr txBox="1"/>
          <p:nvPr/>
        </p:nvSpPr>
        <p:spPr>
          <a:xfrm>
            <a:off x="190498" y="762405"/>
            <a:ext cx="8637815" cy="5074659"/>
          </a:xfrm>
          <a:prstGeom prst="rect">
            <a:avLst/>
          </a:prstGeom>
          <a:noFill/>
        </p:spPr>
        <p:txBody>
          <a:bodyPr wrap="square">
            <a:spAutoFit/>
          </a:bodyPr>
          <a:lstStyle/>
          <a:p>
            <a:pPr>
              <a:lnSpc>
                <a:spcPct val="150000"/>
              </a:lnSpc>
            </a:pPr>
            <a:r>
              <a:rPr lang="en-IN" sz="2000" b="1" dirty="0" err="1">
                <a:latin typeface="Times New Roman" panose="02020603050405020304" pitchFamily="18" charset="0"/>
                <a:cs typeface="Times New Roman" panose="02020603050405020304" pitchFamily="18" charset="0"/>
              </a:rPr>
              <a:t>Sirpur</a:t>
            </a:r>
            <a:r>
              <a:rPr lang="en-IN" sz="2000" b="1" dirty="0">
                <a:latin typeface="Times New Roman" panose="02020603050405020304" pitchFamily="18" charset="0"/>
                <a:cs typeface="Times New Roman" panose="02020603050405020304" pitchFamily="18" charset="0"/>
              </a:rPr>
              <a:t> Paper Mill Limited vs. The Commissioner of Wealth Tax </a:t>
            </a:r>
          </a:p>
          <a:p>
            <a:pPr>
              <a:lnSpc>
                <a:spcPct val="150000"/>
              </a:lnSpc>
            </a:pPr>
            <a:r>
              <a:rPr lang="en-IN" dirty="0">
                <a:latin typeface="Times New Roman" panose="02020603050405020304" pitchFamily="18" charset="0"/>
                <a:cs typeface="Times New Roman" panose="02020603050405020304" pitchFamily="18" charset="0"/>
              </a:rPr>
              <a:t>[1971 SCR (1) 304] </a:t>
            </a:r>
          </a:p>
          <a:p>
            <a:pPr>
              <a:lnSpc>
                <a:spcPct val="150000"/>
              </a:lnSpc>
            </a:pPr>
            <a:endParaRPr lang="en-IN" sz="1800" b="1" dirty="0">
              <a:effectLst/>
              <a:latin typeface="Times New Roman" panose="02020603050405020304" pitchFamily="18" charset="0"/>
              <a:cs typeface="Times New Roman" panose="02020603050405020304" pitchFamily="18" charset="0"/>
            </a:endParaRPr>
          </a:p>
          <a:p>
            <a:pPr algn="just">
              <a:lnSpc>
                <a:spcPct val="150000"/>
              </a:lnSpc>
            </a:pPr>
            <a:r>
              <a:rPr lang="en-IN" sz="1800" b="1" dirty="0">
                <a:effectLst/>
                <a:latin typeface="Times New Roman" panose="02020603050405020304" pitchFamily="18" charset="0"/>
                <a:cs typeface="Times New Roman" panose="02020603050405020304" pitchFamily="18" charset="0"/>
              </a:rPr>
              <a:t>It enacts that no orders, instructions or directions shall be given by the Board so as to interfere with the discretion of the Appellate Assistant Commissioner of Wealth Tax in the exercise of his appellate functions. It does not, however, imply that the Board may give any directions or instructions to the Wealth Tax Officer or to the Commissioner in exercise of his quasi-judicial function. </a:t>
            </a:r>
            <a:r>
              <a:rPr lang="en-IN" sz="1800" dirty="0">
                <a:effectLst/>
                <a:latin typeface="Times New Roman" panose="02020603050405020304" pitchFamily="18" charset="0"/>
                <a:cs typeface="Times New Roman" panose="02020603050405020304" pitchFamily="18" charset="0"/>
              </a:rPr>
              <a:t>Such an interpretation would be plainly contrary to the scheme of the Act and the nature of the power conferred upon the authorities 'invested with quasi-judicial power. The Commissioner appears, in our judgment,' to have wholly misapprehended the true character of the jurisdiction with which he is by the Act entrusted and has surrendered his judgment to the directions of the Board of Revenue. </a:t>
            </a:r>
          </a:p>
        </p:txBody>
      </p:sp>
      <p:sp>
        <p:nvSpPr>
          <p:cNvPr id="5" name="Action Button: Return 4">
            <a:hlinkClick r:id="rId3" action="ppaction://hlinksldjump" highlightClick="1"/>
            <a:extLst>
              <a:ext uri="{FF2B5EF4-FFF2-40B4-BE49-F238E27FC236}">
                <a16:creationId xmlns:a16="http://schemas.microsoft.com/office/drawing/2014/main" id="{EA0EBC1B-D53D-4F6A-5AEF-8C6FC59925D1}"/>
              </a:ext>
            </a:extLst>
          </p:cNvPr>
          <p:cNvSpPr/>
          <p:nvPr/>
        </p:nvSpPr>
        <p:spPr>
          <a:xfrm>
            <a:off x="8750461" y="5960963"/>
            <a:ext cx="377664" cy="35881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060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6AC7E2-9B28-B8AD-D6F4-880797B808E3}"/>
              </a:ext>
            </a:extLst>
          </p:cNvPr>
          <p:cNvPicPr>
            <a:picLocks noChangeAspect="1"/>
          </p:cNvPicPr>
          <p:nvPr/>
        </p:nvPicPr>
        <p:blipFill rotWithShape="1">
          <a:blip r:embed="rId3"/>
          <a:srcRect l="16776" r="4269" b="1"/>
          <a:stretch/>
        </p:blipFill>
        <p:spPr>
          <a:xfrm>
            <a:off x="20" y="10"/>
            <a:ext cx="9143980" cy="6340632"/>
          </a:xfrm>
          <a:prstGeom prst="rect">
            <a:avLst/>
          </a:prstGeom>
        </p:spPr>
      </p:pic>
      <p:sp>
        <p:nvSpPr>
          <p:cNvPr id="7" name="Date Placeholder 6"/>
          <p:cNvSpPr>
            <a:spLocks noGrp="1"/>
          </p:cNvSpPr>
          <p:nvPr>
            <p:ph type="dt" sz="half" idx="10"/>
          </p:nvPr>
        </p:nvSpPr>
        <p:spPr>
          <a:xfrm>
            <a:off x="822960" y="6459785"/>
            <a:ext cx="1854203" cy="365125"/>
          </a:xfrm>
        </p:spPr>
        <p:txBody>
          <a:bodyPr>
            <a:normAutofit/>
          </a:bodyPr>
          <a:lstStyle/>
          <a:p>
            <a:pPr>
              <a:spcAft>
                <a:spcPts val="600"/>
              </a:spcAft>
            </a:pPr>
            <a:fld id="{818B7E83-9B3F-4342-9BFD-3390A8377741}" type="datetime1">
              <a:rPr lang="en-IN" smtClean="0"/>
              <a:t>18/12/22</a:t>
            </a:fld>
            <a:endParaRPr lang="en-US"/>
          </a:p>
        </p:txBody>
      </p:sp>
      <p:sp>
        <p:nvSpPr>
          <p:cNvPr id="3" name="Footer Placeholder 2">
            <a:extLst>
              <a:ext uri="{FF2B5EF4-FFF2-40B4-BE49-F238E27FC236}">
                <a16:creationId xmlns:a16="http://schemas.microsoft.com/office/drawing/2014/main" id="{3B635FCD-714C-4349-8AEF-55337E41420B}"/>
              </a:ext>
            </a:extLst>
          </p:cNvPr>
          <p:cNvSpPr>
            <a:spLocks noGrp="1"/>
          </p:cNvSpPr>
          <p:nvPr>
            <p:ph type="ftr" sz="quarter" idx="11"/>
          </p:nvPr>
        </p:nvSpPr>
        <p:spPr>
          <a:xfrm>
            <a:off x="2764638" y="6459785"/>
            <a:ext cx="3617103" cy="365125"/>
          </a:xfrm>
        </p:spPr>
        <p:txBody>
          <a:bodyPr>
            <a:normAutofit/>
          </a:bodyPr>
          <a:lstStyle/>
          <a:p>
            <a:pPr>
              <a:spcAft>
                <a:spcPts val="600"/>
              </a:spcAft>
            </a:pPr>
            <a:r>
              <a:rPr lang="en-US"/>
              <a:t>@Jatin_Harjai                                                                          JHA Legal</a:t>
            </a:r>
          </a:p>
        </p:txBody>
      </p:sp>
      <p:sp>
        <p:nvSpPr>
          <p:cNvPr id="2" name="Slide Number Placeholder 1">
            <a:extLst>
              <a:ext uri="{FF2B5EF4-FFF2-40B4-BE49-F238E27FC236}">
                <a16:creationId xmlns:a16="http://schemas.microsoft.com/office/drawing/2014/main" id="{78CA7F13-A817-AD24-D1CF-C5B1697AD8EF}"/>
              </a:ext>
            </a:extLst>
          </p:cNvPr>
          <p:cNvSpPr>
            <a:spLocks noGrp="1"/>
          </p:cNvSpPr>
          <p:nvPr>
            <p:ph type="sldNum" sz="quarter" idx="12"/>
          </p:nvPr>
        </p:nvSpPr>
        <p:spPr>
          <a:xfrm>
            <a:off x="7425343" y="6459785"/>
            <a:ext cx="984019" cy="365125"/>
          </a:xfrm>
        </p:spPr>
        <p:txBody>
          <a:bodyPr>
            <a:normAutofit/>
          </a:bodyPr>
          <a:lstStyle/>
          <a:p>
            <a:pPr>
              <a:spcAft>
                <a:spcPts val="600"/>
              </a:spcAft>
            </a:pPr>
            <a:fld id="{4FAB73BC-B049-4115-A692-8D63A059BFB8}" type="slidenum">
              <a:rPr lang="en-US" smtClean="0"/>
              <a:pPr>
                <a:spcAft>
                  <a:spcPts val="600"/>
                </a:spcAft>
              </a:pPr>
              <a:t>9</a:t>
            </a:fld>
            <a:endParaRPr lang="en-US"/>
          </a:p>
        </p:txBody>
      </p:sp>
    </p:spTree>
    <p:extLst>
      <p:ext uri="{BB962C8B-B14F-4D97-AF65-F5344CB8AC3E}">
        <p14:creationId xmlns:p14="http://schemas.microsoft.com/office/powerpoint/2010/main" val="268233289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31737</TotalTime>
  <Words>7629</Words>
  <Application>Microsoft Macintosh PowerPoint</Application>
  <PresentationFormat>On-screen Show (4:3)</PresentationFormat>
  <Paragraphs>738</Paragraphs>
  <Slides>51</Slides>
  <Notes>51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Bookman Old Style</vt:lpstr>
      <vt:lpstr>Calibri</vt:lpstr>
      <vt:lpstr>Calibri Light</vt:lpstr>
      <vt:lpstr>HelveticaNeue</vt:lpstr>
      <vt:lpstr>Times</vt:lpstr>
      <vt:lpstr>Times New Roman</vt:lpstr>
      <vt:lpstr>Wingdings</vt:lpstr>
      <vt:lpstr>Wingdings 3</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GST World ® One Nation One Tax One Market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GST - Impact on Auto Dealers</dc:title>
  <dc:subject/>
  <dc:creator>Jatin Harjai</dc:creator>
  <cp:keywords/>
  <dc:description/>
  <cp:lastModifiedBy>Jatin Harjai</cp:lastModifiedBy>
  <cp:revision>794</cp:revision>
  <cp:lastPrinted>2022-12-03T06:50:18Z</cp:lastPrinted>
  <dcterms:created xsi:type="dcterms:W3CDTF">2016-11-26T15:19:14Z</dcterms:created>
  <dcterms:modified xsi:type="dcterms:W3CDTF">2022-12-18T07:23:58Z</dcterms:modified>
  <cp:category/>
</cp:coreProperties>
</file>