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1" r:id="rId3"/>
    <p:sldId id="286" r:id="rId4"/>
    <p:sldId id="287" r:id="rId5"/>
    <p:sldId id="289" r:id="rId6"/>
    <p:sldId id="302" r:id="rId7"/>
    <p:sldId id="291" r:id="rId8"/>
    <p:sldId id="292" r:id="rId9"/>
    <p:sldId id="266" r:id="rId10"/>
    <p:sldId id="267" r:id="rId11"/>
    <p:sldId id="268" r:id="rId12"/>
    <p:sldId id="269" r:id="rId13"/>
    <p:sldId id="293" r:id="rId14"/>
    <p:sldId id="294" r:id="rId15"/>
    <p:sldId id="295" r:id="rId16"/>
    <p:sldId id="296" r:id="rId17"/>
    <p:sldId id="297" r:id="rId18"/>
    <p:sldId id="298" r:id="rId19"/>
    <p:sldId id="299" r:id="rId20"/>
    <p:sldId id="256" r:id="rId21"/>
    <p:sldId id="257" r:id="rId22"/>
    <p:sldId id="260" r:id="rId23"/>
    <p:sldId id="261" r:id="rId24"/>
    <p:sldId id="279" r:id="rId25"/>
    <p:sldId id="270" r:id="rId26"/>
    <p:sldId id="271" r:id="rId27"/>
    <p:sldId id="272" r:id="rId28"/>
    <p:sldId id="273" r:id="rId29"/>
    <p:sldId id="274" r:id="rId30"/>
    <p:sldId id="275" r:id="rId31"/>
    <p:sldId id="276" r:id="rId32"/>
    <p:sldId id="277" r:id="rId33"/>
    <p:sldId id="278" r:id="rId34"/>
    <p:sldId id="262" r:id="rId35"/>
    <p:sldId id="263" r:id="rId36"/>
    <p:sldId id="264" r:id="rId37"/>
    <p:sldId id="30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4597F5-6223-4D58-A852-D52C007B4830}"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IN"/>
        </a:p>
      </dgm:t>
    </dgm:pt>
    <dgm:pt modelId="{9DAA5DBB-10A2-4242-820D-3E472F1F6D20}">
      <dgm:prSet phldrT="[Text]"/>
      <dgm:spPr/>
      <dgm:t>
        <a:bodyPr/>
        <a:lstStyle/>
        <a:p>
          <a:r>
            <a:rPr lang="en-US" dirty="0"/>
            <a:t>Semi-Colon</a:t>
          </a:r>
          <a:endParaRPr lang="en-IN" dirty="0"/>
        </a:p>
      </dgm:t>
    </dgm:pt>
    <dgm:pt modelId="{65D30495-CA3D-4655-AC39-FD1B277F6952}" type="parTrans" cxnId="{CC60A520-C526-4B5C-81DE-4BC100C488E9}">
      <dgm:prSet/>
      <dgm:spPr/>
      <dgm:t>
        <a:bodyPr/>
        <a:lstStyle/>
        <a:p>
          <a:endParaRPr lang="en-IN"/>
        </a:p>
      </dgm:t>
    </dgm:pt>
    <dgm:pt modelId="{4FC10C00-788B-4DD3-87D9-E3BABCB6CB6D}" type="sibTrans" cxnId="{CC60A520-C526-4B5C-81DE-4BC100C488E9}">
      <dgm:prSet/>
      <dgm:spPr/>
      <dgm:t>
        <a:bodyPr/>
        <a:lstStyle/>
        <a:p>
          <a:endParaRPr lang="en-IN"/>
        </a:p>
      </dgm:t>
    </dgm:pt>
    <dgm:pt modelId="{1A96F4B8-ACCE-4BD9-959A-1CF1D9060334}">
      <dgm:prSet phldrT="[Text]"/>
      <dgm:spPr/>
      <dgm:t>
        <a:bodyPr/>
        <a:lstStyle/>
        <a:p>
          <a:r>
            <a:rPr lang="en-IN" dirty="0"/>
            <a:t>Occurs at the end of phrase</a:t>
          </a:r>
        </a:p>
      </dgm:t>
    </dgm:pt>
    <dgm:pt modelId="{B9B842D9-3D6E-4D17-9C7F-E2BAF411D79F}" type="parTrans" cxnId="{EB3FBCE4-DC59-4D93-AFD5-0839FCDA4549}">
      <dgm:prSet/>
      <dgm:spPr/>
      <dgm:t>
        <a:bodyPr/>
        <a:lstStyle/>
        <a:p>
          <a:endParaRPr lang="en-IN"/>
        </a:p>
      </dgm:t>
    </dgm:pt>
    <dgm:pt modelId="{961442F9-5C60-4261-8F7D-A51A472EFDCD}" type="sibTrans" cxnId="{EB3FBCE4-DC59-4D93-AFD5-0839FCDA4549}">
      <dgm:prSet/>
      <dgm:spPr/>
      <dgm:t>
        <a:bodyPr/>
        <a:lstStyle/>
        <a:p>
          <a:endParaRPr lang="en-IN"/>
        </a:p>
      </dgm:t>
    </dgm:pt>
    <dgm:pt modelId="{C20A6FF7-830C-4B99-8480-DFB0390E7292}">
      <dgm:prSet phldrT="[Text]"/>
      <dgm:spPr/>
      <dgm:t>
        <a:bodyPr/>
        <a:lstStyle/>
        <a:p>
          <a:r>
            <a:rPr lang="en-IN" dirty="0"/>
            <a:t>Comma</a:t>
          </a:r>
        </a:p>
      </dgm:t>
    </dgm:pt>
    <dgm:pt modelId="{C4973A18-8908-42FD-892B-7A90EBEC18C5}" type="parTrans" cxnId="{E9413366-79B4-4108-AE8D-EE9F24DB9A2E}">
      <dgm:prSet/>
      <dgm:spPr/>
      <dgm:t>
        <a:bodyPr/>
        <a:lstStyle/>
        <a:p>
          <a:endParaRPr lang="en-IN"/>
        </a:p>
      </dgm:t>
    </dgm:pt>
    <dgm:pt modelId="{8D033255-CB3D-42DC-8E59-2C3766A21525}" type="sibTrans" cxnId="{E9413366-79B4-4108-AE8D-EE9F24DB9A2E}">
      <dgm:prSet/>
      <dgm:spPr/>
      <dgm:t>
        <a:bodyPr/>
        <a:lstStyle/>
        <a:p>
          <a:endParaRPr lang="en-IN"/>
        </a:p>
      </dgm:t>
    </dgm:pt>
    <dgm:pt modelId="{B40E7421-9E54-454A-BE42-1A43434EA78B}">
      <dgm:prSet phldrT="[Text]"/>
      <dgm:spPr/>
      <dgm:t>
        <a:bodyPr/>
        <a:lstStyle/>
        <a:p>
          <a:r>
            <a:rPr lang="en-IN" dirty="0"/>
            <a:t>Occurs in a sentence</a:t>
          </a:r>
        </a:p>
      </dgm:t>
    </dgm:pt>
    <dgm:pt modelId="{0BE40DCC-29F2-430F-AE83-7F5C9F5A7D07}" type="parTrans" cxnId="{FDF97E15-5443-4C63-8730-D9C6BC8AB484}">
      <dgm:prSet/>
      <dgm:spPr/>
      <dgm:t>
        <a:bodyPr/>
        <a:lstStyle/>
        <a:p>
          <a:endParaRPr lang="en-IN"/>
        </a:p>
      </dgm:t>
    </dgm:pt>
    <dgm:pt modelId="{860A9EC5-9C8E-4154-8C9D-86A2CF0CDA66}" type="sibTrans" cxnId="{FDF97E15-5443-4C63-8730-D9C6BC8AB484}">
      <dgm:prSet/>
      <dgm:spPr/>
      <dgm:t>
        <a:bodyPr/>
        <a:lstStyle/>
        <a:p>
          <a:endParaRPr lang="en-IN"/>
        </a:p>
      </dgm:t>
    </dgm:pt>
    <dgm:pt modelId="{A9B9C58E-BA9A-41F4-AD04-4F08A7AA1BF9}" type="pres">
      <dgm:prSet presAssocID="{3E4597F5-6223-4D58-A852-D52C007B4830}" presName="diagram" presStyleCnt="0">
        <dgm:presLayoutVars>
          <dgm:chPref val="1"/>
          <dgm:dir/>
          <dgm:animOne val="branch"/>
          <dgm:animLvl val="lvl"/>
          <dgm:resizeHandles/>
        </dgm:presLayoutVars>
      </dgm:prSet>
      <dgm:spPr/>
    </dgm:pt>
    <dgm:pt modelId="{59E21E71-A442-4F10-8996-C508FA0D3FA1}" type="pres">
      <dgm:prSet presAssocID="{9DAA5DBB-10A2-4242-820D-3E472F1F6D20}" presName="root" presStyleCnt="0"/>
      <dgm:spPr/>
    </dgm:pt>
    <dgm:pt modelId="{7046245A-8175-4506-A30E-B6B363B723C8}" type="pres">
      <dgm:prSet presAssocID="{9DAA5DBB-10A2-4242-820D-3E472F1F6D20}" presName="rootComposite" presStyleCnt="0"/>
      <dgm:spPr/>
    </dgm:pt>
    <dgm:pt modelId="{BB065A14-6DBF-43BE-A11F-1DCBEEB3A01B}" type="pres">
      <dgm:prSet presAssocID="{9DAA5DBB-10A2-4242-820D-3E472F1F6D20}" presName="rootText" presStyleLbl="node1" presStyleIdx="0" presStyleCnt="2" custScaleX="151138"/>
      <dgm:spPr/>
    </dgm:pt>
    <dgm:pt modelId="{4CCC34C5-A691-48D6-B5E2-EF25B2297624}" type="pres">
      <dgm:prSet presAssocID="{9DAA5DBB-10A2-4242-820D-3E472F1F6D20}" presName="rootConnector" presStyleLbl="node1" presStyleIdx="0" presStyleCnt="2"/>
      <dgm:spPr/>
    </dgm:pt>
    <dgm:pt modelId="{42EAEED1-0B3E-4176-A645-914F293D0998}" type="pres">
      <dgm:prSet presAssocID="{9DAA5DBB-10A2-4242-820D-3E472F1F6D20}" presName="childShape" presStyleCnt="0"/>
      <dgm:spPr/>
    </dgm:pt>
    <dgm:pt modelId="{E4D86442-DECC-4DCD-B5AC-7EEC4F3863BB}" type="pres">
      <dgm:prSet presAssocID="{B9B842D9-3D6E-4D17-9C7F-E2BAF411D79F}" presName="Name13" presStyleLbl="parChTrans1D2" presStyleIdx="0" presStyleCnt="2"/>
      <dgm:spPr/>
    </dgm:pt>
    <dgm:pt modelId="{8AFF0AB8-55AE-41E4-A870-E0462180EC3D}" type="pres">
      <dgm:prSet presAssocID="{1A96F4B8-ACCE-4BD9-959A-1CF1D9060334}" presName="childText" presStyleLbl="bgAcc1" presStyleIdx="0" presStyleCnt="2" custScaleX="154289">
        <dgm:presLayoutVars>
          <dgm:bulletEnabled val="1"/>
        </dgm:presLayoutVars>
      </dgm:prSet>
      <dgm:spPr/>
    </dgm:pt>
    <dgm:pt modelId="{B46AE035-2EBE-46F3-83B6-165095E672CE}" type="pres">
      <dgm:prSet presAssocID="{C20A6FF7-830C-4B99-8480-DFB0390E7292}" presName="root" presStyleCnt="0"/>
      <dgm:spPr/>
    </dgm:pt>
    <dgm:pt modelId="{F3DB1EB7-1718-4040-ABBE-3BE4C5F135AE}" type="pres">
      <dgm:prSet presAssocID="{C20A6FF7-830C-4B99-8480-DFB0390E7292}" presName="rootComposite" presStyleCnt="0"/>
      <dgm:spPr/>
    </dgm:pt>
    <dgm:pt modelId="{9FF0D809-FB5A-4D51-80D4-1AEE96E4CD6E}" type="pres">
      <dgm:prSet presAssocID="{C20A6FF7-830C-4B99-8480-DFB0390E7292}" presName="rootText" presStyleLbl="node1" presStyleIdx="1" presStyleCnt="2" custScaleX="140966"/>
      <dgm:spPr/>
    </dgm:pt>
    <dgm:pt modelId="{32704A33-7936-42EE-B449-B9D5B659829A}" type="pres">
      <dgm:prSet presAssocID="{C20A6FF7-830C-4B99-8480-DFB0390E7292}" presName="rootConnector" presStyleLbl="node1" presStyleIdx="1" presStyleCnt="2"/>
      <dgm:spPr/>
    </dgm:pt>
    <dgm:pt modelId="{6C5765CF-2A1B-4009-8387-79D9F5778BE6}" type="pres">
      <dgm:prSet presAssocID="{C20A6FF7-830C-4B99-8480-DFB0390E7292}" presName="childShape" presStyleCnt="0"/>
      <dgm:spPr/>
    </dgm:pt>
    <dgm:pt modelId="{A8F88BC5-03F0-4EC4-90BF-733C89245C3F}" type="pres">
      <dgm:prSet presAssocID="{0BE40DCC-29F2-430F-AE83-7F5C9F5A7D07}" presName="Name13" presStyleLbl="parChTrans1D2" presStyleIdx="1" presStyleCnt="2"/>
      <dgm:spPr/>
    </dgm:pt>
    <dgm:pt modelId="{44742663-A201-48D1-9CCF-8E95017438A1}" type="pres">
      <dgm:prSet presAssocID="{B40E7421-9E54-454A-BE42-1A43434EA78B}" presName="childText" presStyleLbl="bgAcc1" presStyleIdx="1" presStyleCnt="2" custScaleX="154289">
        <dgm:presLayoutVars>
          <dgm:bulletEnabled val="1"/>
        </dgm:presLayoutVars>
      </dgm:prSet>
      <dgm:spPr/>
    </dgm:pt>
  </dgm:ptLst>
  <dgm:cxnLst>
    <dgm:cxn modelId="{FDF97E15-5443-4C63-8730-D9C6BC8AB484}" srcId="{C20A6FF7-830C-4B99-8480-DFB0390E7292}" destId="{B40E7421-9E54-454A-BE42-1A43434EA78B}" srcOrd="0" destOrd="0" parTransId="{0BE40DCC-29F2-430F-AE83-7F5C9F5A7D07}" sibTransId="{860A9EC5-9C8E-4154-8C9D-86A2CF0CDA66}"/>
    <dgm:cxn modelId="{CC60A520-C526-4B5C-81DE-4BC100C488E9}" srcId="{3E4597F5-6223-4D58-A852-D52C007B4830}" destId="{9DAA5DBB-10A2-4242-820D-3E472F1F6D20}" srcOrd="0" destOrd="0" parTransId="{65D30495-CA3D-4655-AC39-FD1B277F6952}" sibTransId="{4FC10C00-788B-4DD3-87D9-E3BABCB6CB6D}"/>
    <dgm:cxn modelId="{1A6DFD43-524D-4DBB-BF20-7A30F13AFDA1}" type="presOf" srcId="{C20A6FF7-830C-4B99-8480-DFB0390E7292}" destId="{32704A33-7936-42EE-B449-B9D5B659829A}" srcOrd="1" destOrd="0" presId="urn:microsoft.com/office/officeart/2005/8/layout/hierarchy3"/>
    <dgm:cxn modelId="{E9413366-79B4-4108-AE8D-EE9F24DB9A2E}" srcId="{3E4597F5-6223-4D58-A852-D52C007B4830}" destId="{C20A6FF7-830C-4B99-8480-DFB0390E7292}" srcOrd="1" destOrd="0" parTransId="{C4973A18-8908-42FD-892B-7A90EBEC18C5}" sibTransId="{8D033255-CB3D-42DC-8E59-2C3766A21525}"/>
    <dgm:cxn modelId="{8B6A397A-6C43-44D4-95C6-51F90755DCFA}" type="presOf" srcId="{B40E7421-9E54-454A-BE42-1A43434EA78B}" destId="{44742663-A201-48D1-9CCF-8E95017438A1}" srcOrd="0" destOrd="0" presId="urn:microsoft.com/office/officeart/2005/8/layout/hierarchy3"/>
    <dgm:cxn modelId="{1F4F4A80-853A-414D-8851-2087D67A83E8}" type="presOf" srcId="{1A96F4B8-ACCE-4BD9-959A-1CF1D9060334}" destId="{8AFF0AB8-55AE-41E4-A870-E0462180EC3D}" srcOrd="0" destOrd="0" presId="urn:microsoft.com/office/officeart/2005/8/layout/hierarchy3"/>
    <dgm:cxn modelId="{2D05DD8B-A391-48F3-A52F-5CF495A30DD2}" type="presOf" srcId="{B9B842D9-3D6E-4D17-9C7F-E2BAF411D79F}" destId="{E4D86442-DECC-4DCD-B5AC-7EEC4F3863BB}" srcOrd="0" destOrd="0" presId="urn:microsoft.com/office/officeart/2005/8/layout/hierarchy3"/>
    <dgm:cxn modelId="{CFF7AA8D-2F02-4719-B396-1096CE0A2C08}" type="presOf" srcId="{9DAA5DBB-10A2-4242-820D-3E472F1F6D20}" destId="{BB065A14-6DBF-43BE-A11F-1DCBEEB3A01B}" srcOrd="0" destOrd="0" presId="urn:microsoft.com/office/officeart/2005/8/layout/hierarchy3"/>
    <dgm:cxn modelId="{04AB148E-A2A9-42EE-AF30-61A11BD7C8D6}" type="presOf" srcId="{9DAA5DBB-10A2-4242-820D-3E472F1F6D20}" destId="{4CCC34C5-A691-48D6-B5E2-EF25B2297624}" srcOrd="1" destOrd="0" presId="urn:microsoft.com/office/officeart/2005/8/layout/hierarchy3"/>
    <dgm:cxn modelId="{C7AB0091-2195-419E-92A2-B9D6F304E9F7}" type="presOf" srcId="{0BE40DCC-29F2-430F-AE83-7F5C9F5A7D07}" destId="{A8F88BC5-03F0-4EC4-90BF-733C89245C3F}" srcOrd="0" destOrd="0" presId="urn:microsoft.com/office/officeart/2005/8/layout/hierarchy3"/>
    <dgm:cxn modelId="{B0697191-FB07-4E8B-97A2-1C83006E222E}" type="presOf" srcId="{C20A6FF7-830C-4B99-8480-DFB0390E7292}" destId="{9FF0D809-FB5A-4D51-80D4-1AEE96E4CD6E}" srcOrd="0" destOrd="0" presId="urn:microsoft.com/office/officeart/2005/8/layout/hierarchy3"/>
    <dgm:cxn modelId="{925A5CAA-9519-4CD9-8DE0-AB3F87DBB957}" type="presOf" srcId="{3E4597F5-6223-4D58-A852-D52C007B4830}" destId="{A9B9C58E-BA9A-41F4-AD04-4F08A7AA1BF9}" srcOrd="0" destOrd="0" presId="urn:microsoft.com/office/officeart/2005/8/layout/hierarchy3"/>
    <dgm:cxn modelId="{EB3FBCE4-DC59-4D93-AFD5-0839FCDA4549}" srcId="{9DAA5DBB-10A2-4242-820D-3E472F1F6D20}" destId="{1A96F4B8-ACCE-4BD9-959A-1CF1D9060334}" srcOrd="0" destOrd="0" parTransId="{B9B842D9-3D6E-4D17-9C7F-E2BAF411D79F}" sibTransId="{961442F9-5C60-4261-8F7D-A51A472EFDCD}"/>
    <dgm:cxn modelId="{151D05D9-5D9A-4081-8492-2918265D1E61}" type="presParOf" srcId="{A9B9C58E-BA9A-41F4-AD04-4F08A7AA1BF9}" destId="{59E21E71-A442-4F10-8996-C508FA0D3FA1}" srcOrd="0" destOrd="0" presId="urn:microsoft.com/office/officeart/2005/8/layout/hierarchy3"/>
    <dgm:cxn modelId="{0CF3B7C8-F329-43F2-8B26-4AFBA0202687}" type="presParOf" srcId="{59E21E71-A442-4F10-8996-C508FA0D3FA1}" destId="{7046245A-8175-4506-A30E-B6B363B723C8}" srcOrd="0" destOrd="0" presId="urn:microsoft.com/office/officeart/2005/8/layout/hierarchy3"/>
    <dgm:cxn modelId="{9D26D734-DAE0-4496-93F2-89FE035B357E}" type="presParOf" srcId="{7046245A-8175-4506-A30E-B6B363B723C8}" destId="{BB065A14-6DBF-43BE-A11F-1DCBEEB3A01B}" srcOrd="0" destOrd="0" presId="urn:microsoft.com/office/officeart/2005/8/layout/hierarchy3"/>
    <dgm:cxn modelId="{77E92712-876A-4AC2-B344-214B590A74ED}" type="presParOf" srcId="{7046245A-8175-4506-A30E-B6B363B723C8}" destId="{4CCC34C5-A691-48D6-B5E2-EF25B2297624}" srcOrd="1" destOrd="0" presId="urn:microsoft.com/office/officeart/2005/8/layout/hierarchy3"/>
    <dgm:cxn modelId="{DA33E389-A8A5-4C36-A8B6-B4994C30E010}" type="presParOf" srcId="{59E21E71-A442-4F10-8996-C508FA0D3FA1}" destId="{42EAEED1-0B3E-4176-A645-914F293D0998}" srcOrd="1" destOrd="0" presId="urn:microsoft.com/office/officeart/2005/8/layout/hierarchy3"/>
    <dgm:cxn modelId="{803D6E06-F52C-4DAF-9289-042DB89CF8BC}" type="presParOf" srcId="{42EAEED1-0B3E-4176-A645-914F293D0998}" destId="{E4D86442-DECC-4DCD-B5AC-7EEC4F3863BB}" srcOrd="0" destOrd="0" presId="urn:microsoft.com/office/officeart/2005/8/layout/hierarchy3"/>
    <dgm:cxn modelId="{353CDB7E-5AAD-4077-9243-AD36E3CD857D}" type="presParOf" srcId="{42EAEED1-0B3E-4176-A645-914F293D0998}" destId="{8AFF0AB8-55AE-41E4-A870-E0462180EC3D}" srcOrd="1" destOrd="0" presId="urn:microsoft.com/office/officeart/2005/8/layout/hierarchy3"/>
    <dgm:cxn modelId="{678A1BF9-85C9-4C35-9380-508508ACF00F}" type="presParOf" srcId="{A9B9C58E-BA9A-41F4-AD04-4F08A7AA1BF9}" destId="{B46AE035-2EBE-46F3-83B6-165095E672CE}" srcOrd="1" destOrd="0" presId="urn:microsoft.com/office/officeart/2005/8/layout/hierarchy3"/>
    <dgm:cxn modelId="{EA8CD233-1F81-457D-BF5B-614590440E98}" type="presParOf" srcId="{B46AE035-2EBE-46F3-83B6-165095E672CE}" destId="{F3DB1EB7-1718-4040-ABBE-3BE4C5F135AE}" srcOrd="0" destOrd="0" presId="urn:microsoft.com/office/officeart/2005/8/layout/hierarchy3"/>
    <dgm:cxn modelId="{02B2B0E1-5EDB-4AC5-866C-A94FB23725EC}" type="presParOf" srcId="{F3DB1EB7-1718-4040-ABBE-3BE4C5F135AE}" destId="{9FF0D809-FB5A-4D51-80D4-1AEE96E4CD6E}" srcOrd="0" destOrd="0" presId="urn:microsoft.com/office/officeart/2005/8/layout/hierarchy3"/>
    <dgm:cxn modelId="{F85FBD85-A72C-4BBE-AFA3-7A0D1A360F85}" type="presParOf" srcId="{F3DB1EB7-1718-4040-ABBE-3BE4C5F135AE}" destId="{32704A33-7936-42EE-B449-B9D5B659829A}" srcOrd="1" destOrd="0" presId="urn:microsoft.com/office/officeart/2005/8/layout/hierarchy3"/>
    <dgm:cxn modelId="{1A81B644-0374-49D9-B8DE-CDC7B6836FAA}" type="presParOf" srcId="{B46AE035-2EBE-46F3-83B6-165095E672CE}" destId="{6C5765CF-2A1B-4009-8387-79D9F5778BE6}" srcOrd="1" destOrd="0" presId="urn:microsoft.com/office/officeart/2005/8/layout/hierarchy3"/>
    <dgm:cxn modelId="{7322FA8F-EED1-4041-A743-930B5F9B2749}" type="presParOf" srcId="{6C5765CF-2A1B-4009-8387-79D9F5778BE6}" destId="{A8F88BC5-03F0-4EC4-90BF-733C89245C3F}" srcOrd="0" destOrd="0" presId="urn:microsoft.com/office/officeart/2005/8/layout/hierarchy3"/>
    <dgm:cxn modelId="{861758F5-D4EB-48DA-A5CE-A928AA9F833A}" type="presParOf" srcId="{6C5765CF-2A1B-4009-8387-79D9F5778BE6}" destId="{44742663-A201-48D1-9CCF-8E95017438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C5389-3D42-43A8-8AEB-CD5A5E71AD61}" type="doc">
      <dgm:prSet loTypeId="urn:microsoft.com/office/officeart/2005/8/layout/chevron2" loCatId="process" qsTypeId="urn:microsoft.com/office/officeart/2005/8/quickstyle/simple1" qsCatId="simple" csTypeId="urn:microsoft.com/office/officeart/2005/8/colors/accent1_3" csCatId="accent1" phldr="1"/>
      <dgm:spPr/>
      <dgm:t>
        <a:bodyPr/>
        <a:lstStyle/>
        <a:p>
          <a:endParaRPr lang="en-IN"/>
        </a:p>
      </dgm:t>
    </dgm:pt>
    <dgm:pt modelId="{FBA8F45B-E7A4-4A4D-A2EF-280CF8E0D470}">
      <dgm:prSet phldrT="[Text]" custT="1"/>
      <dgm:spPr/>
      <dgm:t>
        <a:bodyPr/>
        <a:lstStyle/>
        <a:p>
          <a:endParaRPr lang="en-US" sz="1200" b="1" dirty="0">
            <a:solidFill>
              <a:schemeClr val="tx1"/>
            </a:solidFill>
            <a:latin typeface="+mj-lt"/>
          </a:endParaRPr>
        </a:p>
        <a:p>
          <a:r>
            <a:rPr lang="en-US" sz="1600" b="1" dirty="0">
              <a:solidFill>
                <a:schemeClr val="tx1"/>
              </a:solidFill>
              <a:latin typeface="+mj-lt"/>
              <a:cs typeface="Angsana New" panose="02020603050405020304" pitchFamily="18" charset="-34"/>
            </a:rPr>
            <a:t>Indian Partnership Act, 1932</a:t>
          </a:r>
          <a:endParaRPr lang="en-IN" sz="1600" b="1" dirty="0">
            <a:solidFill>
              <a:schemeClr val="tx1"/>
            </a:solidFill>
            <a:latin typeface="+mj-lt"/>
            <a:cs typeface="Angsana New" panose="02020603050405020304" pitchFamily="18" charset="-34"/>
          </a:endParaRPr>
        </a:p>
      </dgm:t>
    </dgm:pt>
    <dgm:pt modelId="{27386A3B-FB71-4BEE-A581-47FDD466044F}" type="parTrans" cxnId="{8A2283B0-7140-4314-972F-49E1A54074C8}">
      <dgm:prSet/>
      <dgm:spPr/>
      <dgm:t>
        <a:bodyPr/>
        <a:lstStyle/>
        <a:p>
          <a:endParaRPr lang="en-IN"/>
        </a:p>
      </dgm:t>
    </dgm:pt>
    <dgm:pt modelId="{AB9411C5-73EC-432E-8D54-284777AC6A6B}" type="sibTrans" cxnId="{8A2283B0-7140-4314-972F-49E1A54074C8}">
      <dgm:prSet/>
      <dgm:spPr/>
      <dgm:t>
        <a:bodyPr/>
        <a:lstStyle/>
        <a:p>
          <a:endParaRPr lang="en-IN"/>
        </a:p>
      </dgm:t>
    </dgm:pt>
    <dgm:pt modelId="{D1642615-0C63-4D8B-A1D6-67785D4E5726}">
      <dgm:prSet phldrT="[Text]" custT="1"/>
      <dgm:spPr/>
      <dgm:t>
        <a:bodyPr/>
        <a:lstStyle/>
        <a:p>
          <a:pPr algn="just"/>
          <a:r>
            <a:rPr lang="en-US" sz="2800" dirty="0">
              <a:latin typeface="Angsana New" panose="02020603050405020304" pitchFamily="18" charset="-34"/>
              <a:cs typeface="Angsana New" panose="02020603050405020304" pitchFamily="18" charset="-34"/>
            </a:rPr>
            <a:t>Includes definitions of firm, partner, and partnership.</a:t>
          </a:r>
          <a:endParaRPr lang="en-IN" sz="2800" dirty="0">
            <a:latin typeface="Angsana New" panose="02020603050405020304" pitchFamily="18" charset="-34"/>
            <a:cs typeface="Angsana New" panose="02020603050405020304" pitchFamily="18" charset="-34"/>
          </a:endParaRPr>
        </a:p>
      </dgm:t>
    </dgm:pt>
    <dgm:pt modelId="{5CC36217-1C05-4B0A-B16A-ACA3A51DDA7D}" type="parTrans" cxnId="{24F2E08B-B8F9-4720-86AB-C91B143DAAD1}">
      <dgm:prSet/>
      <dgm:spPr/>
      <dgm:t>
        <a:bodyPr/>
        <a:lstStyle/>
        <a:p>
          <a:endParaRPr lang="en-IN"/>
        </a:p>
      </dgm:t>
    </dgm:pt>
    <dgm:pt modelId="{83D4229D-5037-47F3-B045-20FDA6E6EC58}" type="sibTrans" cxnId="{24F2E08B-B8F9-4720-86AB-C91B143DAAD1}">
      <dgm:prSet/>
      <dgm:spPr/>
      <dgm:t>
        <a:bodyPr/>
        <a:lstStyle/>
        <a:p>
          <a:endParaRPr lang="en-IN"/>
        </a:p>
      </dgm:t>
    </dgm:pt>
    <dgm:pt modelId="{7F6C14BC-D2C8-4968-9C41-4824AF2B1A6B}">
      <dgm:prSet phldrT="[Text]" custT="1"/>
      <dgm:spPr/>
      <dgm:t>
        <a:bodyPr/>
        <a:lstStyle/>
        <a:p>
          <a:pPr algn="just"/>
          <a:r>
            <a:rPr lang="en-US" sz="2800" dirty="0">
              <a:latin typeface="Angsana New" panose="02020603050405020304" pitchFamily="18" charset="-34"/>
              <a:cs typeface="Angsana New" panose="02020603050405020304" pitchFamily="18" charset="-34"/>
            </a:rPr>
            <a:t>Also concepts of retirement, dissolution </a:t>
          </a:r>
          <a:r>
            <a:rPr lang="en-US" sz="2800" dirty="0" err="1">
              <a:latin typeface="Angsana New" panose="02020603050405020304" pitchFamily="18" charset="-34"/>
              <a:cs typeface="Angsana New" panose="02020603050405020304" pitchFamily="18" charset="-34"/>
            </a:rPr>
            <a:t>etc</a:t>
          </a:r>
          <a:r>
            <a:rPr lang="en-US" sz="2800" dirty="0">
              <a:latin typeface="Angsana New" panose="02020603050405020304" pitchFamily="18" charset="-34"/>
              <a:cs typeface="Angsana New" panose="02020603050405020304" pitchFamily="18" charset="-34"/>
            </a:rPr>
            <a:t>… are covered here.</a:t>
          </a:r>
          <a:endParaRPr lang="en-IN" sz="2800" dirty="0">
            <a:latin typeface="Angsana New" panose="02020603050405020304" pitchFamily="18" charset="-34"/>
            <a:cs typeface="Angsana New" panose="02020603050405020304" pitchFamily="18" charset="-34"/>
          </a:endParaRPr>
        </a:p>
      </dgm:t>
    </dgm:pt>
    <dgm:pt modelId="{B0A53CC1-234A-4109-AA2F-3AE692CC60F3}" type="parTrans" cxnId="{3EB627DD-919E-4415-8C92-A6E1DEF6A6DB}">
      <dgm:prSet/>
      <dgm:spPr/>
      <dgm:t>
        <a:bodyPr/>
        <a:lstStyle/>
        <a:p>
          <a:endParaRPr lang="en-IN"/>
        </a:p>
      </dgm:t>
    </dgm:pt>
    <dgm:pt modelId="{E62A2C82-491D-4B9C-8680-29C15A074CD9}" type="sibTrans" cxnId="{3EB627DD-919E-4415-8C92-A6E1DEF6A6DB}">
      <dgm:prSet/>
      <dgm:spPr/>
      <dgm:t>
        <a:bodyPr/>
        <a:lstStyle/>
        <a:p>
          <a:endParaRPr lang="en-IN"/>
        </a:p>
      </dgm:t>
    </dgm:pt>
    <dgm:pt modelId="{BE4A24CC-926F-4263-AC18-A69F9F746F7D}">
      <dgm:prSet phldrT="[Text]" custT="1"/>
      <dgm:spPr/>
      <dgm:t>
        <a:bodyPr/>
        <a:lstStyle/>
        <a:p>
          <a:r>
            <a:rPr lang="en-US" sz="2000" b="1" kern="1200" dirty="0">
              <a:solidFill>
                <a:schemeClr val="tx1"/>
              </a:solidFill>
              <a:latin typeface="+mj-lt"/>
              <a:ea typeface="+mn-ea"/>
              <a:cs typeface="Angsana New" panose="02020603050405020304" pitchFamily="18" charset="-34"/>
            </a:rPr>
            <a:t>Points for Drafting Agreement</a:t>
          </a:r>
          <a:endParaRPr lang="en-IN" sz="2000" b="1" kern="1200" dirty="0">
            <a:solidFill>
              <a:schemeClr val="tx1"/>
            </a:solidFill>
            <a:latin typeface="+mj-lt"/>
            <a:ea typeface="+mn-ea"/>
            <a:cs typeface="Angsana New" panose="02020603050405020304" pitchFamily="18" charset="-34"/>
          </a:endParaRPr>
        </a:p>
      </dgm:t>
    </dgm:pt>
    <dgm:pt modelId="{DF799D7B-AAB4-4AB3-B573-F71A6C9B6DA1}" type="parTrans" cxnId="{2039ACF5-BFAD-491A-A0BB-9E2A830F440D}">
      <dgm:prSet/>
      <dgm:spPr/>
      <dgm:t>
        <a:bodyPr/>
        <a:lstStyle/>
        <a:p>
          <a:endParaRPr lang="en-IN"/>
        </a:p>
      </dgm:t>
    </dgm:pt>
    <dgm:pt modelId="{8E994281-DEFD-4EE3-BDC9-AB935D9A747A}" type="sibTrans" cxnId="{2039ACF5-BFAD-491A-A0BB-9E2A830F440D}">
      <dgm:prSet/>
      <dgm:spPr/>
      <dgm:t>
        <a:bodyPr/>
        <a:lstStyle/>
        <a:p>
          <a:endParaRPr lang="en-IN"/>
        </a:p>
      </dgm:t>
    </dgm:pt>
    <dgm:pt modelId="{B108E8F9-5E51-4F65-A66B-A670EFD589E3}">
      <dgm:prSet phldrT="[Text]" custT="1"/>
      <dgm:spPr/>
      <dgm:t>
        <a:bodyPr/>
        <a:lstStyle/>
        <a:p>
          <a:pPr algn="just"/>
          <a:r>
            <a:rPr lang="en-US" sz="2400" dirty="0">
              <a:latin typeface="Angsana New" panose="02020603050405020304" pitchFamily="18" charset="-34"/>
              <a:cs typeface="Angsana New" panose="02020603050405020304" pitchFamily="18" charset="-34"/>
            </a:rPr>
            <a:t>Issues such as capacity of partner, payment of remuneration/interest to partner, who can be a working partner </a:t>
          </a:r>
          <a:r>
            <a:rPr lang="en-US" sz="2400" dirty="0" err="1">
              <a:latin typeface="Angsana New" panose="02020603050405020304" pitchFamily="18" charset="-34"/>
              <a:cs typeface="Angsana New" panose="02020603050405020304" pitchFamily="18" charset="-34"/>
            </a:rPr>
            <a:t>etc</a:t>
          </a:r>
          <a:r>
            <a:rPr lang="en-US" sz="2400" dirty="0">
              <a:latin typeface="Angsana New" panose="02020603050405020304" pitchFamily="18" charset="-34"/>
              <a:cs typeface="Angsana New" panose="02020603050405020304" pitchFamily="18" charset="-34"/>
            </a:rPr>
            <a:t>…</a:t>
          </a:r>
          <a:endParaRPr lang="en-IN" sz="2400" dirty="0">
            <a:latin typeface="Angsana New" panose="02020603050405020304" pitchFamily="18" charset="-34"/>
            <a:cs typeface="Angsana New" panose="02020603050405020304" pitchFamily="18" charset="-34"/>
          </a:endParaRPr>
        </a:p>
      </dgm:t>
    </dgm:pt>
    <dgm:pt modelId="{3D719629-F56A-42C7-9796-08570A825B9F}" type="parTrans" cxnId="{E1C7A7CA-AE25-42AB-AFB7-15969BE6FCCD}">
      <dgm:prSet/>
      <dgm:spPr/>
      <dgm:t>
        <a:bodyPr/>
        <a:lstStyle/>
        <a:p>
          <a:endParaRPr lang="en-IN"/>
        </a:p>
      </dgm:t>
    </dgm:pt>
    <dgm:pt modelId="{E49FF8BE-75D0-4A15-A350-19256FB6BCEC}" type="sibTrans" cxnId="{E1C7A7CA-AE25-42AB-AFB7-15969BE6FCCD}">
      <dgm:prSet/>
      <dgm:spPr/>
      <dgm:t>
        <a:bodyPr/>
        <a:lstStyle/>
        <a:p>
          <a:endParaRPr lang="en-IN"/>
        </a:p>
      </dgm:t>
    </dgm:pt>
    <dgm:pt modelId="{D1F5E7E9-9B2E-4E24-AD52-6702A7C77E9E}">
      <dgm:prSet phldrT="[Text]"/>
      <dgm:spPr/>
      <dgm:t>
        <a:bodyPr/>
        <a:lstStyle/>
        <a:p>
          <a:r>
            <a:rPr lang="en-US" dirty="0">
              <a:solidFill>
                <a:schemeClr val="tx1"/>
              </a:solidFill>
              <a:latin typeface="+mj-lt"/>
            </a:rPr>
            <a:t>Sections of I.T Act</a:t>
          </a:r>
          <a:endParaRPr lang="en-IN" dirty="0">
            <a:solidFill>
              <a:schemeClr val="tx1"/>
            </a:solidFill>
            <a:latin typeface="+mj-lt"/>
          </a:endParaRPr>
        </a:p>
      </dgm:t>
    </dgm:pt>
    <dgm:pt modelId="{52130517-A9BF-4F08-B4E9-8CBA32429C3C}" type="parTrans" cxnId="{99D8ABFE-CDEA-4EBD-9836-D512C48E0305}">
      <dgm:prSet/>
      <dgm:spPr/>
      <dgm:t>
        <a:bodyPr/>
        <a:lstStyle/>
        <a:p>
          <a:endParaRPr lang="en-IN"/>
        </a:p>
      </dgm:t>
    </dgm:pt>
    <dgm:pt modelId="{0B89CF33-9B31-4BE5-B978-11860B8A883E}" type="sibTrans" cxnId="{99D8ABFE-CDEA-4EBD-9836-D512C48E0305}">
      <dgm:prSet/>
      <dgm:spPr/>
      <dgm:t>
        <a:bodyPr/>
        <a:lstStyle/>
        <a:p>
          <a:endParaRPr lang="en-IN"/>
        </a:p>
      </dgm:t>
    </dgm:pt>
    <dgm:pt modelId="{C5D002E2-64AA-4056-8551-16D18EA153AA}">
      <dgm:prSet phldrT="[Text]" custT="1"/>
      <dgm:spPr/>
      <dgm:t>
        <a:bodyPr/>
        <a:lstStyle/>
        <a:p>
          <a:pPr algn="just"/>
          <a:r>
            <a:rPr lang="en-US" sz="2400" kern="1200" dirty="0">
              <a:solidFill>
                <a:prstClr val="black">
                  <a:hueOff val="0"/>
                  <a:satOff val="0"/>
                  <a:lumOff val="0"/>
                  <a:alphaOff val="0"/>
                </a:prstClr>
              </a:solidFill>
              <a:latin typeface="Angsana New" panose="02020603050405020304" pitchFamily="18" charset="-34"/>
              <a:ea typeface="+mn-ea"/>
              <a:cs typeface="Angsana New" panose="02020603050405020304" pitchFamily="18" charset="-34"/>
            </a:rPr>
            <a:t>Chapter XVI, Section. 45(4), 40(b) of the Income Tax Act,1961 </a:t>
          </a:r>
          <a:endParaRPr lang="en-IN" sz="2400" kern="1200" dirty="0">
            <a:solidFill>
              <a:prstClr val="black">
                <a:hueOff val="0"/>
                <a:satOff val="0"/>
                <a:lumOff val="0"/>
                <a:alphaOff val="0"/>
              </a:prstClr>
            </a:solidFill>
            <a:latin typeface="Angsana New" panose="02020603050405020304" pitchFamily="18" charset="-34"/>
            <a:ea typeface="+mn-ea"/>
            <a:cs typeface="Angsana New" panose="02020603050405020304" pitchFamily="18" charset="-34"/>
          </a:endParaRPr>
        </a:p>
      </dgm:t>
    </dgm:pt>
    <dgm:pt modelId="{83F2A821-F495-4B61-8563-A9578BD5FFD3}" type="parTrans" cxnId="{A725490F-2AA2-43D1-80C2-57D2D7E32FBD}">
      <dgm:prSet/>
      <dgm:spPr/>
      <dgm:t>
        <a:bodyPr/>
        <a:lstStyle/>
        <a:p>
          <a:endParaRPr lang="en-IN"/>
        </a:p>
      </dgm:t>
    </dgm:pt>
    <dgm:pt modelId="{DF589E77-C4A7-461B-980D-AA6F779852F2}" type="sibTrans" cxnId="{A725490F-2AA2-43D1-80C2-57D2D7E32FBD}">
      <dgm:prSet/>
      <dgm:spPr/>
      <dgm:t>
        <a:bodyPr/>
        <a:lstStyle/>
        <a:p>
          <a:endParaRPr lang="en-IN"/>
        </a:p>
      </dgm:t>
    </dgm:pt>
    <dgm:pt modelId="{C422463C-0737-4948-ACBF-4BC46C5ADFF0}">
      <dgm:prSet phldrT="[Text]" custT="1"/>
      <dgm:spPr/>
      <dgm:t>
        <a:bodyPr/>
        <a:lstStyle/>
        <a:p>
          <a:pPr algn="just"/>
          <a:r>
            <a:rPr lang="en-US" sz="2400" kern="1200" dirty="0">
              <a:solidFill>
                <a:prstClr val="black">
                  <a:hueOff val="0"/>
                  <a:satOff val="0"/>
                  <a:lumOff val="0"/>
                  <a:alphaOff val="0"/>
                </a:prstClr>
              </a:solidFill>
              <a:latin typeface="Angsana New" panose="02020603050405020304" pitchFamily="18" charset="-34"/>
              <a:ea typeface="+mn-ea"/>
              <a:cs typeface="Angsana New" panose="02020603050405020304" pitchFamily="18" charset="-34"/>
            </a:rPr>
            <a:t>Some of these provisions may be at variance with partnership law, but would yet prevail.</a:t>
          </a:r>
          <a:endParaRPr lang="en-IN" sz="2400" kern="1200" dirty="0">
            <a:solidFill>
              <a:prstClr val="black">
                <a:hueOff val="0"/>
                <a:satOff val="0"/>
                <a:lumOff val="0"/>
                <a:alphaOff val="0"/>
              </a:prstClr>
            </a:solidFill>
            <a:latin typeface="Angsana New" panose="02020603050405020304" pitchFamily="18" charset="-34"/>
            <a:ea typeface="+mn-ea"/>
            <a:cs typeface="Angsana New" panose="02020603050405020304" pitchFamily="18" charset="-34"/>
          </a:endParaRPr>
        </a:p>
      </dgm:t>
    </dgm:pt>
    <dgm:pt modelId="{E1935258-D368-4203-9C6A-E8576A397861}" type="parTrans" cxnId="{D2A657F3-9015-4EF5-99E0-97991D8B5E29}">
      <dgm:prSet/>
      <dgm:spPr/>
      <dgm:t>
        <a:bodyPr/>
        <a:lstStyle/>
        <a:p>
          <a:endParaRPr lang="en-IN"/>
        </a:p>
      </dgm:t>
    </dgm:pt>
    <dgm:pt modelId="{A1D4012F-3D65-4679-80E3-EFAACDBC1DE0}" type="sibTrans" cxnId="{D2A657F3-9015-4EF5-99E0-97991D8B5E29}">
      <dgm:prSet/>
      <dgm:spPr/>
      <dgm:t>
        <a:bodyPr/>
        <a:lstStyle/>
        <a:p>
          <a:endParaRPr lang="en-IN"/>
        </a:p>
      </dgm:t>
    </dgm:pt>
    <dgm:pt modelId="{534A9D27-4FD8-48BE-B67F-26F29F7A966D}" type="pres">
      <dgm:prSet presAssocID="{12AC5389-3D42-43A8-8AEB-CD5A5E71AD61}" presName="linearFlow" presStyleCnt="0">
        <dgm:presLayoutVars>
          <dgm:dir/>
          <dgm:animLvl val="lvl"/>
          <dgm:resizeHandles val="exact"/>
        </dgm:presLayoutVars>
      </dgm:prSet>
      <dgm:spPr/>
    </dgm:pt>
    <dgm:pt modelId="{A8C46809-D618-4BB5-B841-621C0D359E6E}" type="pres">
      <dgm:prSet presAssocID="{FBA8F45B-E7A4-4A4D-A2EF-280CF8E0D470}" presName="composite" presStyleCnt="0"/>
      <dgm:spPr/>
    </dgm:pt>
    <dgm:pt modelId="{A31F55D7-F625-4371-9FE1-30157A1BC677}" type="pres">
      <dgm:prSet presAssocID="{FBA8F45B-E7A4-4A4D-A2EF-280CF8E0D470}" presName="parentText" presStyleLbl="alignNode1" presStyleIdx="0" presStyleCnt="3" custLinFactNeighborY="0">
        <dgm:presLayoutVars>
          <dgm:chMax val="1"/>
          <dgm:bulletEnabled val="1"/>
        </dgm:presLayoutVars>
      </dgm:prSet>
      <dgm:spPr/>
    </dgm:pt>
    <dgm:pt modelId="{E3DF61D8-A0D7-4D07-900F-28F8674CFBBA}" type="pres">
      <dgm:prSet presAssocID="{FBA8F45B-E7A4-4A4D-A2EF-280CF8E0D470}" presName="descendantText" presStyleLbl="alignAcc1" presStyleIdx="0" presStyleCnt="3" custScaleY="149190">
        <dgm:presLayoutVars>
          <dgm:bulletEnabled val="1"/>
        </dgm:presLayoutVars>
      </dgm:prSet>
      <dgm:spPr/>
    </dgm:pt>
    <dgm:pt modelId="{3F891FA5-E93C-47DB-8D0C-6C0CE42DF476}" type="pres">
      <dgm:prSet presAssocID="{AB9411C5-73EC-432E-8D54-284777AC6A6B}" presName="sp" presStyleCnt="0"/>
      <dgm:spPr/>
    </dgm:pt>
    <dgm:pt modelId="{DCBD123E-125B-4276-B7D2-F0E387199148}" type="pres">
      <dgm:prSet presAssocID="{BE4A24CC-926F-4263-AC18-A69F9F746F7D}" presName="composite" presStyleCnt="0"/>
      <dgm:spPr/>
    </dgm:pt>
    <dgm:pt modelId="{8B871A38-40E8-42C6-9848-742762D963E3}" type="pres">
      <dgm:prSet presAssocID="{BE4A24CC-926F-4263-AC18-A69F9F746F7D}" presName="parentText" presStyleLbl="alignNode1" presStyleIdx="1" presStyleCnt="3" custLinFactNeighborY="0">
        <dgm:presLayoutVars>
          <dgm:chMax val="1"/>
          <dgm:bulletEnabled val="1"/>
        </dgm:presLayoutVars>
      </dgm:prSet>
      <dgm:spPr/>
    </dgm:pt>
    <dgm:pt modelId="{3C05F9A1-C925-4F8D-9DEC-FB2F67C3C8B8}" type="pres">
      <dgm:prSet presAssocID="{BE4A24CC-926F-4263-AC18-A69F9F746F7D}" presName="descendantText" presStyleLbl="alignAcc1" presStyleIdx="1" presStyleCnt="3" custScaleY="151394">
        <dgm:presLayoutVars>
          <dgm:bulletEnabled val="1"/>
        </dgm:presLayoutVars>
      </dgm:prSet>
      <dgm:spPr/>
    </dgm:pt>
    <dgm:pt modelId="{2FE8A49F-C417-4E79-8568-55FC87384E7A}" type="pres">
      <dgm:prSet presAssocID="{8E994281-DEFD-4EE3-BDC9-AB935D9A747A}" presName="sp" presStyleCnt="0"/>
      <dgm:spPr/>
    </dgm:pt>
    <dgm:pt modelId="{3ED161EA-3E95-487A-99DA-929266E42274}" type="pres">
      <dgm:prSet presAssocID="{D1F5E7E9-9B2E-4E24-AD52-6702A7C77E9E}" presName="composite" presStyleCnt="0"/>
      <dgm:spPr/>
    </dgm:pt>
    <dgm:pt modelId="{ADE09450-AD5D-48DB-9123-0F07289B28B0}" type="pres">
      <dgm:prSet presAssocID="{D1F5E7E9-9B2E-4E24-AD52-6702A7C77E9E}" presName="parentText" presStyleLbl="alignNode1" presStyleIdx="2" presStyleCnt="3" custLinFactNeighborY="0">
        <dgm:presLayoutVars>
          <dgm:chMax val="1"/>
          <dgm:bulletEnabled val="1"/>
        </dgm:presLayoutVars>
      </dgm:prSet>
      <dgm:spPr/>
    </dgm:pt>
    <dgm:pt modelId="{D69E0189-895E-451B-8993-6DF5E101539B}" type="pres">
      <dgm:prSet presAssocID="{D1F5E7E9-9B2E-4E24-AD52-6702A7C77E9E}" presName="descendantText" presStyleLbl="alignAcc1" presStyleIdx="2" presStyleCnt="3" custScaleY="177325">
        <dgm:presLayoutVars>
          <dgm:bulletEnabled val="1"/>
        </dgm:presLayoutVars>
      </dgm:prSet>
      <dgm:spPr/>
    </dgm:pt>
  </dgm:ptLst>
  <dgm:cxnLst>
    <dgm:cxn modelId="{4072FF0E-104C-44FA-9C1C-2AE7F3ACE871}" type="presOf" srcId="{C5D002E2-64AA-4056-8551-16D18EA153AA}" destId="{D69E0189-895E-451B-8993-6DF5E101539B}" srcOrd="0" destOrd="0" presId="urn:microsoft.com/office/officeart/2005/8/layout/chevron2"/>
    <dgm:cxn modelId="{A725490F-2AA2-43D1-80C2-57D2D7E32FBD}" srcId="{D1F5E7E9-9B2E-4E24-AD52-6702A7C77E9E}" destId="{C5D002E2-64AA-4056-8551-16D18EA153AA}" srcOrd="0" destOrd="0" parTransId="{83F2A821-F495-4B61-8563-A9578BD5FFD3}" sibTransId="{DF589E77-C4A7-461B-980D-AA6F779852F2}"/>
    <dgm:cxn modelId="{1D687511-250B-430E-AA3B-C2DC8681598D}" type="presOf" srcId="{BE4A24CC-926F-4263-AC18-A69F9F746F7D}" destId="{8B871A38-40E8-42C6-9848-742762D963E3}" srcOrd="0" destOrd="0" presId="urn:microsoft.com/office/officeart/2005/8/layout/chevron2"/>
    <dgm:cxn modelId="{DE3B5A1E-9F13-449C-85EE-EC21FE692447}" type="presOf" srcId="{B108E8F9-5E51-4F65-A66B-A670EFD589E3}" destId="{3C05F9A1-C925-4F8D-9DEC-FB2F67C3C8B8}" srcOrd="0" destOrd="0" presId="urn:microsoft.com/office/officeart/2005/8/layout/chevron2"/>
    <dgm:cxn modelId="{D19E1B22-89EB-4888-8E1B-9B9F8FCCA848}" type="presOf" srcId="{7F6C14BC-D2C8-4968-9C41-4824AF2B1A6B}" destId="{E3DF61D8-A0D7-4D07-900F-28F8674CFBBA}" srcOrd="0" destOrd="1" presId="urn:microsoft.com/office/officeart/2005/8/layout/chevron2"/>
    <dgm:cxn modelId="{8FD2F75C-607D-4435-A78F-300419ED11F4}" type="presOf" srcId="{D1642615-0C63-4D8B-A1D6-67785D4E5726}" destId="{E3DF61D8-A0D7-4D07-900F-28F8674CFBBA}" srcOrd="0" destOrd="0" presId="urn:microsoft.com/office/officeart/2005/8/layout/chevron2"/>
    <dgm:cxn modelId="{15BCFE52-09A5-4245-9368-8C37A8DB11D2}" type="presOf" srcId="{12AC5389-3D42-43A8-8AEB-CD5A5E71AD61}" destId="{534A9D27-4FD8-48BE-B67F-26F29F7A966D}" srcOrd="0" destOrd="0" presId="urn:microsoft.com/office/officeart/2005/8/layout/chevron2"/>
    <dgm:cxn modelId="{D4551588-05BA-4BA9-A1B0-240E09A5394E}" type="presOf" srcId="{C422463C-0737-4948-ACBF-4BC46C5ADFF0}" destId="{D69E0189-895E-451B-8993-6DF5E101539B}" srcOrd="0" destOrd="1" presId="urn:microsoft.com/office/officeart/2005/8/layout/chevron2"/>
    <dgm:cxn modelId="{24F2E08B-B8F9-4720-86AB-C91B143DAAD1}" srcId="{FBA8F45B-E7A4-4A4D-A2EF-280CF8E0D470}" destId="{D1642615-0C63-4D8B-A1D6-67785D4E5726}" srcOrd="0" destOrd="0" parTransId="{5CC36217-1C05-4B0A-B16A-ACA3A51DDA7D}" sibTransId="{83D4229D-5037-47F3-B045-20FDA6E6EC58}"/>
    <dgm:cxn modelId="{ECB40398-E52F-4E5B-A663-E1DD8ABA7737}" type="presOf" srcId="{FBA8F45B-E7A4-4A4D-A2EF-280CF8E0D470}" destId="{A31F55D7-F625-4371-9FE1-30157A1BC677}" srcOrd="0" destOrd="0" presId="urn:microsoft.com/office/officeart/2005/8/layout/chevron2"/>
    <dgm:cxn modelId="{8A2283B0-7140-4314-972F-49E1A54074C8}" srcId="{12AC5389-3D42-43A8-8AEB-CD5A5E71AD61}" destId="{FBA8F45B-E7A4-4A4D-A2EF-280CF8E0D470}" srcOrd="0" destOrd="0" parTransId="{27386A3B-FB71-4BEE-A581-47FDD466044F}" sibTransId="{AB9411C5-73EC-432E-8D54-284777AC6A6B}"/>
    <dgm:cxn modelId="{B5D65FC5-2527-4BFC-A601-56249223FF66}" type="presOf" srcId="{D1F5E7E9-9B2E-4E24-AD52-6702A7C77E9E}" destId="{ADE09450-AD5D-48DB-9123-0F07289B28B0}" srcOrd="0" destOrd="0" presId="urn:microsoft.com/office/officeart/2005/8/layout/chevron2"/>
    <dgm:cxn modelId="{E1C7A7CA-AE25-42AB-AFB7-15969BE6FCCD}" srcId="{BE4A24CC-926F-4263-AC18-A69F9F746F7D}" destId="{B108E8F9-5E51-4F65-A66B-A670EFD589E3}" srcOrd="0" destOrd="0" parTransId="{3D719629-F56A-42C7-9796-08570A825B9F}" sibTransId="{E49FF8BE-75D0-4A15-A350-19256FB6BCEC}"/>
    <dgm:cxn modelId="{3EB627DD-919E-4415-8C92-A6E1DEF6A6DB}" srcId="{FBA8F45B-E7A4-4A4D-A2EF-280CF8E0D470}" destId="{7F6C14BC-D2C8-4968-9C41-4824AF2B1A6B}" srcOrd="1" destOrd="0" parTransId="{B0A53CC1-234A-4109-AA2F-3AE692CC60F3}" sibTransId="{E62A2C82-491D-4B9C-8680-29C15A074CD9}"/>
    <dgm:cxn modelId="{D2A657F3-9015-4EF5-99E0-97991D8B5E29}" srcId="{D1F5E7E9-9B2E-4E24-AD52-6702A7C77E9E}" destId="{C422463C-0737-4948-ACBF-4BC46C5ADFF0}" srcOrd="1" destOrd="0" parTransId="{E1935258-D368-4203-9C6A-E8576A397861}" sibTransId="{A1D4012F-3D65-4679-80E3-EFAACDBC1DE0}"/>
    <dgm:cxn modelId="{2039ACF5-BFAD-491A-A0BB-9E2A830F440D}" srcId="{12AC5389-3D42-43A8-8AEB-CD5A5E71AD61}" destId="{BE4A24CC-926F-4263-AC18-A69F9F746F7D}" srcOrd="1" destOrd="0" parTransId="{DF799D7B-AAB4-4AB3-B573-F71A6C9B6DA1}" sibTransId="{8E994281-DEFD-4EE3-BDC9-AB935D9A747A}"/>
    <dgm:cxn modelId="{99D8ABFE-CDEA-4EBD-9836-D512C48E0305}" srcId="{12AC5389-3D42-43A8-8AEB-CD5A5E71AD61}" destId="{D1F5E7E9-9B2E-4E24-AD52-6702A7C77E9E}" srcOrd="2" destOrd="0" parTransId="{52130517-A9BF-4F08-B4E9-8CBA32429C3C}" sibTransId="{0B89CF33-9B31-4BE5-B978-11860B8A883E}"/>
    <dgm:cxn modelId="{3997DEC8-74CC-4B33-B185-A636E28007ED}" type="presParOf" srcId="{534A9D27-4FD8-48BE-B67F-26F29F7A966D}" destId="{A8C46809-D618-4BB5-B841-621C0D359E6E}" srcOrd="0" destOrd="0" presId="urn:microsoft.com/office/officeart/2005/8/layout/chevron2"/>
    <dgm:cxn modelId="{8CCD9B1A-C3BA-4394-8193-32A62EE4D4A0}" type="presParOf" srcId="{A8C46809-D618-4BB5-B841-621C0D359E6E}" destId="{A31F55D7-F625-4371-9FE1-30157A1BC677}" srcOrd="0" destOrd="0" presId="urn:microsoft.com/office/officeart/2005/8/layout/chevron2"/>
    <dgm:cxn modelId="{776B0950-BA5F-433A-ADDB-70267527B88F}" type="presParOf" srcId="{A8C46809-D618-4BB5-B841-621C0D359E6E}" destId="{E3DF61D8-A0D7-4D07-900F-28F8674CFBBA}" srcOrd="1" destOrd="0" presId="urn:microsoft.com/office/officeart/2005/8/layout/chevron2"/>
    <dgm:cxn modelId="{0E979D40-C3E3-46D6-9D10-33978BC46314}" type="presParOf" srcId="{534A9D27-4FD8-48BE-B67F-26F29F7A966D}" destId="{3F891FA5-E93C-47DB-8D0C-6C0CE42DF476}" srcOrd="1" destOrd="0" presId="urn:microsoft.com/office/officeart/2005/8/layout/chevron2"/>
    <dgm:cxn modelId="{2E6A0D68-A3B5-4067-9537-42538B4F8111}" type="presParOf" srcId="{534A9D27-4FD8-48BE-B67F-26F29F7A966D}" destId="{DCBD123E-125B-4276-B7D2-F0E387199148}" srcOrd="2" destOrd="0" presId="urn:microsoft.com/office/officeart/2005/8/layout/chevron2"/>
    <dgm:cxn modelId="{19636A2D-216D-4DBA-A77B-00AFA940E5BD}" type="presParOf" srcId="{DCBD123E-125B-4276-B7D2-F0E387199148}" destId="{8B871A38-40E8-42C6-9848-742762D963E3}" srcOrd="0" destOrd="0" presId="urn:microsoft.com/office/officeart/2005/8/layout/chevron2"/>
    <dgm:cxn modelId="{C65692EA-1B59-4217-8EDF-80ED09678F80}" type="presParOf" srcId="{DCBD123E-125B-4276-B7D2-F0E387199148}" destId="{3C05F9A1-C925-4F8D-9DEC-FB2F67C3C8B8}" srcOrd="1" destOrd="0" presId="urn:microsoft.com/office/officeart/2005/8/layout/chevron2"/>
    <dgm:cxn modelId="{E035D921-C51F-48A7-85BE-6CE827BFCD91}" type="presParOf" srcId="{534A9D27-4FD8-48BE-B67F-26F29F7A966D}" destId="{2FE8A49F-C417-4E79-8568-55FC87384E7A}" srcOrd="3" destOrd="0" presId="urn:microsoft.com/office/officeart/2005/8/layout/chevron2"/>
    <dgm:cxn modelId="{93B60BBE-0C02-4552-85C3-5B3A2C6796B3}" type="presParOf" srcId="{534A9D27-4FD8-48BE-B67F-26F29F7A966D}" destId="{3ED161EA-3E95-487A-99DA-929266E42274}" srcOrd="4" destOrd="0" presId="urn:microsoft.com/office/officeart/2005/8/layout/chevron2"/>
    <dgm:cxn modelId="{13131C7A-1405-44AB-A4CC-834771EDDD94}" type="presParOf" srcId="{3ED161EA-3E95-487A-99DA-929266E42274}" destId="{ADE09450-AD5D-48DB-9123-0F07289B28B0}" srcOrd="0" destOrd="0" presId="urn:microsoft.com/office/officeart/2005/8/layout/chevron2"/>
    <dgm:cxn modelId="{F0767288-BFAF-4C9C-BA57-295DEB18EF72}" type="presParOf" srcId="{3ED161EA-3E95-487A-99DA-929266E42274}" destId="{D69E0189-895E-451B-8993-6DF5E101539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979735-A9C4-421B-ADDD-35CD8872291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N"/>
        </a:p>
      </dgm:t>
    </dgm:pt>
    <dgm:pt modelId="{3790B23E-32C8-4BB3-BC7C-D0336FFEC0AC}">
      <dgm:prSet phldrT="[Text]" custT="1"/>
      <dgm:spPr/>
      <dgm:t>
        <a:bodyPr/>
        <a:lstStyle/>
        <a:p>
          <a:r>
            <a:rPr lang="en-US" sz="3600" dirty="0">
              <a:latin typeface="Angsana New" panose="02020603050405020304" pitchFamily="18" charset="-34"/>
              <a:cs typeface="Angsana New" panose="02020603050405020304" pitchFamily="18" charset="-34"/>
            </a:rPr>
            <a:t>Hindu Succession Act, 1956</a:t>
          </a:r>
          <a:endParaRPr lang="en-IN" sz="3600" dirty="0">
            <a:latin typeface="Angsana New" panose="02020603050405020304" pitchFamily="18" charset="-34"/>
            <a:cs typeface="Angsana New" panose="02020603050405020304" pitchFamily="18" charset="-34"/>
          </a:endParaRPr>
        </a:p>
      </dgm:t>
    </dgm:pt>
    <dgm:pt modelId="{E2FA5071-AF85-4BB9-821A-4D58B90ABCD6}" type="parTrans" cxnId="{44011A00-90E9-4D16-91E1-1D37080402E3}">
      <dgm:prSet/>
      <dgm:spPr/>
      <dgm:t>
        <a:bodyPr/>
        <a:lstStyle/>
        <a:p>
          <a:endParaRPr lang="en-IN"/>
        </a:p>
      </dgm:t>
    </dgm:pt>
    <dgm:pt modelId="{47843323-4D9E-4FFA-B18B-EFA92AB6BAE2}" type="sibTrans" cxnId="{44011A00-90E9-4D16-91E1-1D37080402E3}">
      <dgm:prSet/>
      <dgm:spPr/>
      <dgm:t>
        <a:bodyPr/>
        <a:lstStyle/>
        <a:p>
          <a:endParaRPr lang="en-IN"/>
        </a:p>
      </dgm:t>
    </dgm:pt>
    <dgm:pt modelId="{7C0216A6-CD72-4430-814C-0D3B14490CD7}">
      <dgm:prSet phldrT="[Text]" custT="1"/>
      <dgm:spPr/>
      <dgm:t>
        <a:bodyPr/>
        <a:lstStyle/>
        <a:p>
          <a:r>
            <a:rPr lang="en-US" sz="3600" dirty="0">
              <a:latin typeface="Angsana New" panose="02020603050405020304" pitchFamily="18" charset="-34"/>
              <a:cs typeface="Angsana New" panose="02020603050405020304" pitchFamily="18" charset="-34"/>
            </a:rPr>
            <a:t>Hindu Law of Wills</a:t>
          </a:r>
          <a:endParaRPr lang="en-IN" sz="3600" dirty="0">
            <a:latin typeface="Angsana New" panose="02020603050405020304" pitchFamily="18" charset="-34"/>
            <a:cs typeface="Angsana New" panose="02020603050405020304" pitchFamily="18" charset="-34"/>
          </a:endParaRPr>
        </a:p>
      </dgm:t>
    </dgm:pt>
    <dgm:pt modelId="{4505C870-1E0B-4396-838E-A6C612FB002B}" type="parTrans" cxnId="{6290D28B-3835-433B-B1C8-0DAF638F5EA8}">
      <dgm:prSet/>
      <dgm:spPr/>
      <dgm:t>
        <a:bodyPr/>
        <a:lstStyle/>
        <a:p>
          <a:endParaRPr lang="en-IN"/>
        </a:p>
      </dgm:t>
    </dgm:pt>
    <dgm:pt modelId="{15613970-2F5C-4175-9510-0B0B7CEA6C9F}" type="sibTrans" cxnId="{6290D28B-3835-433B-B1C8-0DAF638F5EA8}">
      <dgm:prSet/>
      <dgm:spPr/>
      <dgm:t>
        <a:bodyPr/>
        <a:lstStyle/>
        <a:p>
          <a:endParaRPr lang="en-IN"/>
        </a:p>
      </dgm:t>
    </dgm:pt>
    <dgm:pt modelId="{D3FD060F-970F-4C2A-A59F-FB5B5B3014AF}">
      <dgm:prSet phldrT="[Text]" custT="1"/>
      <dgm:spPr/>
      <dgm:t>
        <a:bodyPr/>
        <a:lstStyle/>
        <a:p>
          <a:r>
            <a:rPr lang="en-US" sz="3600" dirty="0">
              <a:latin typeface="Angsana New" panose="02020603050405020304" pitchFamily="18" charset="-34"/>
              <a:cs typeface="Angsana New" panose="02020603050405020304" pitchFamily="18" charset="-34"/>
            </a:rPr>
            <a:t>Indian Succession Act</a:t>
          </a:r>
          <a:endParaRPr lang="en-IN" sz="3600" dirty="0">
            <a:latin typeface="Angsana New" panose="02020603050405020304" pitchFamily="18" charset="-34"/>
            <a:cs typeface="Angsana New" panose="02020603050405020304" pitchFamily="18" charset="-34"/>
          </a:endParaRPr>
        </a:p>
      </dgm:t>
    </dgm:pt>
    <dgm:pt modelId="{5471A9E1-8103-414F-BED4-23176820F5BF}" type="parTrans" cxnId="{35EDF9F1-2589-4DE3-AC06-934F56BAB9DA}">
      <dgm:prSet/>
      <dgm:spPr/>
      <dgm:t>
        <a:bodyPr/>
        <a:lstStyle/>
        <a:p>
          <a:endParaRPr lang="en-IN"/>
        </a:p>
      </dgm:t>
    </dgm:pt>
    <dgm:pt modelId="{274AA3C9-6F5B-4465-8619-15328C4AB5B0}" type="sibTrans" cxnId="{35EDF9F1-2589-4DE3-AC06-934F56BAB9DA}">
      <dgm:prSet/>
      <dgm:spPr/>
      <dgm:t>
        <a:bodyPr/>
        <a:lstStyle/>
        <a:p>
          <a:endParaRPr lang="en-IN"/>
        </a:p>
      </dgm:t>
    </dgm:pt>
    <dgm:pt modelId="{172A10EE-4C05-4A1C-BBF3-3512EB0752B0}" type="pres">
      <dgm:prSet presAssocID="{15979735-A9C4-421B-ADDD-35CD88722914}" presName="Name0" presStyleCnt="0">
        <dgm:presLayoutVars>
          <dgm:chMax val="7"/>
          <dgm:chPref val="7"/>
          <dgm:dir/>
        </dgm:presLayoutVars>
      </dgm:prSet>
      <dgm:spPr/>
    </dgm:pt>
    <dgm:pt modelId="{2FB4650B-33A7-465A-A0B4-157F7929222E}" type="pres">
      <dgm:prSet presAssocID="{15979735-A9C4-421B-ADDD-35CD88722914}" presName="Name1" presStyleCnt="0"/>
      <dgm:spPr/>
    </dgm:pt>
    <dgm:pt modelId="{4867CB79-804C-476D-8539-BD83280A3CB4}" type="pres">
      <dgm:prSet presAssocID="{15979735-A9C4-421B-ADDD-35CD88722914}" presName="cycle" presStyleCnt="0"/>
      <dgm:spPr/>
    </dgm:pt>
    <dgm:pt modelId="{A2A8C780-315B-4A7F-84B2-81F219D3C530}" type="pres">
      <dgm:prSet presAssocID="{15979735-A9C4-421B-ADDD-35CD88722914}" presName="srcNode" presStyleLbl="node1" presStyleIdx="0" presStyleCnt="3"/>
      <dgm:spPr/>
    </dgm:pt>
    <dgm:pt modelId="{DA7589DA-DFBC-43C5-884A-974BF042856C}" type="pres">
      <dgm:prSet presAssocID="{15979735-A9C4-421B-ADDD-35CD88722914}" presName="conn" presStyleLbl="parChTrans1D2" presStyleIdx="0" presStyleCnt="1"/>
      <dgm:spPr/>
    </dgm:pt>
    <dgm:pt modelId="{88823E76-0340-48D2-B25F-D504B8C33E1E}" type="pres">
      <dgm:prSet presAssocID="{15979735-A9C4-421B-ADDD-35CD88722914}" presName="extraNode" presStyleLbl="node1" presStyleIdx="0" presStyleCnt="3"/>
      <dgm:spPr/>
    </dgm:pt>
    <dgm:pt modelId="{1075CF56-D5FA-497F-AF22-9B965DAB79BF}" type="pres">
      <dgm:prSet presAssocID="{15979735-A9C4-421B-ADDD-35CD88722914}" presName="dstNode" presStyleLbl="node1" presStyleIdx="0" presStyleCnt="3"/>
      <dgm:spPr/>
    </dgm:pt>
    <dgm:pt modelId="{31929A4D-64FC-4BD0-8067-1A3C107B267D}" type="pres">
      <dgm:prSet presAssocID="{3790B23E-32C8-4BB3-BC7C-D0336FFEC0AC}" presName="text_1" presStyleLbl="node1" presStyleIdx="0" presStyleCnt="3">
        <dgm:presLayoutVars>
          <dgm:bulletEnabled val="1"/>
        </dgm:presLayoutVars>
      </dgm:prSet>
      <dgm:spPr/>
    </dgm:pt>
    <dgm:pt modelId="{E0B899E5-4737-47AB-985E-B1C55F592E48}" type="pres">
      <dgm:prSet presAssocID="{3790B23E-32C8-4BB3-BC7C-D0336FFEC0AC}" presName="accent_1" presStyleCnt="0"/>
      <dgm:spPr/>
    </dgm:pt>
    <dgm:pt modelId="{41B8D548-D169-4BC7-BC86-1A2071788351}" type="pres">
      <dgm:prSet presAssocID="{3790B23E-32C8-4BB3-BC7C-D0336FFEC0AC}" presName="accentRepeatNode" presStyleLbl="solidFgAcc1" presStyleIdx="0" presStyleCnt="3"/>
      <dgm:spPr/>
    </dgm:pt>
    <dgm:pt modelId="{0F760C02-F4CD-4C3B-B301-1684FD022FF1}" type="pres">
      <dgm:prSet presAssocID="{7C0216A6-CD72-4430-814C-0D3B14490CD7}" presName="text_2" presStyleLbl="node1" presStyleIdx="1" presStyleCnt="3">
        <dgm:presLayoutVars>
          <dgm:bulletEnabled val="1"/>
        </dgm:presLayoutVars>
      </dgm:prSet>
      <dgm:spPr/>
    </dgm:pt>
    <dgm:pt modelId="{34AE6F54-01DF-40C4-BA1C-4B15ACF5801D}" type="pres">
      <dgm:prSet presAssocID="{7C0216A6-CD72-4430-814C-0D3B14490CD7}" presName="accent_2" presStyleCnt="0"/>
      <dgm:spPr/>
    </dgm:pt>
    <dgm:pt modelId="{003A2BD6-339F-4D66-9B45-D53ED51E4D0C}" type="pres">
      <dgm:prSet presAssocID="{7C0216A6-CD72-4430-814C-0D3B14490CD7}" presName="accentRepeatNode" presStyleLbl="solidFgAcc1" presStyleIdx="1" presStyleCnt="3"/>
      <dgm:spPr/>
    </dgm:pt>
    <dgm:pt modelId="{B4690D8A-315D-40FF-B022-85F9E7DB03A4}" type="pres">
      <dgm:prSet presAssocID="{D3FD060F-970F-4C2A-A59F-FB5B5B3014AF}" presName="text_3" presStyleLbl="node1" presStyleIdx="2" presStyleCnt="3">
        <dgm:presLayoutVars>
          <dgm:bulletEnabled val="1"/>
        </dgm:presLayoutVars>
      </dgm:prSet>
      <dgm:spPr/>
    </dgm:pt>
    <dgm:pt modelId="{9A2F9695-E5BE-4C06-8DFA-C775F4375164}" type="pres">
      <dgm:prSet presAssocID="{D3FD060F-970F-4C2A-A59F-FB5B5B3014AF}" presName="accent_3" presStyleCnt="0"/>
      <dgm:spPr/>
    </dgm:pt>
    <dgm:pt modelId="{C2F61A71-BAD0-44D7-87DA-D26D3EA0C03E}" type="pres">
      <dgm:prSet presAssocID="{D3FD060F-970F-4C2A-A59F-FB5B5B3014AF}" presName="accentRepeatNode" presStyleLbl="solidFgAcc1" presStyleIdx="2" presStyleCnt="3"/>
      <dgm:spPr/>
    </dgm:pt>
  </dgm:ptLst>
  <dgm:cxnLst>
    <dgm:cxn modelId="{44011A00-90E9-4D16-91E1-1D37080402E3}" srcId="{15979735-A9C4-421B-ADDD-35CD88722914}" destId="{3790B23E-32C8-4BB3-BC7C-D0336FFEC0AC}" srcOrd="0" destOrd="0" parTransId="{E2FA5071-AF85-4BB9-821A-4D58B90ABCD6}" sibTransId="{47843323-4D9E-4FFA-B18B-EFA92AB6BAE2}"/>
    <dgm:cxn modelId="{A3AB1415-C986-4564-90AF-BF43E8B59C45}" type="presOf" srcId="{15979735-A9C4-421B-ADDD-35CD88722914}" destId="{172A10EE-4C05-4A1C-BBF3-3512EB0752B0}" srcOrd="0" destOrd="0" presId="urn:microsoft.com/office/officeart/2008/layout/VerticalCurvedList"/>
    <dgm:cxn modelId="{6290D28B-3835-433B-B1C8-0DAF638F5EA8}" srcId="{15979735-A9C4-421B-ADDD-35CD88722914}" destId="{7C0216A6-CD72-4430-814C-0D3B14490CD7}" srcOrd="1" destOrd="0" parTransId="{4505C870-1E0B-4396-838E-A6C612FB002B}" sibTransId="{15613970-2F5C-4175-9510-0B0B7CEA6C9F}"/>
    <dgm:cxn modelId="{9A7A2FB3-53B3-4FE9-9007-BE5634FBF748}" type="presOf" srcId="{D3FD060F-970F-4C2A-A59F-FB5B5B3014AF}" destId="{B4690D8A-315D-40FF-B022-85F9E7DB03A4}" srcOrd="0" destOrd="0" presId="urn:microsoft.com/office/officeart/2008/layout/VerticalCurvedList"/>
    <dgm:cxn modelId="{FE0D34CD-71F5-4BC5-9320-29BC4C66FC39}" type="presOf" srcId="{47843323-4D9E-4FFA-B18B-EFA92AB6BAE2}" destId="{DA7589DA-DFBC-43C5-884A-974BF042856C}" srcOrd="0" destOrd="0" presId="urn:microsoft.com/office/officeart/2008/layout/VerticalCurvedList"/>
    <dgm:cxn modelId="{20C988E2-EC43-4879-8E65-5CDA10D5F277}" type="presOf" srcId="{7C0216A6-CD72-4430-814C-0D3B14490CD7}" destId="{0F760C02-F4CD-4C3B-B301-1684FD022FF1}" srcOrd="0" destOrd="0" presId="urn:microsoft.com/office/officeart/2008/layout/VerticalCurvedList"/>
    <dgm:cxn modelId="{E64797E5-F527-447E-9ADC-301EC89F3612}" type="presOf" srcId="{3790B23E-32C8-4BB3-BC7C-D0336FFEC0AC}" destId="{31929A4D-64FC-4BD0-8067-1A3C107B267D}" srcOrd="0" destOrd="0" presId="urn:microsoft.com/office/officeart/2008/layout/VerticalCurvedList"/>
    <dgm:cxn modelId="{35EDF9F1-2589-4DE3-AC06-934F56BAB9DA}" srcId="{15979735-A9C4-421B-ADDD-35CD88722914}" destId="{D3FD060F-970F-4C2A-A59F-FB5B5B3014AF}" srcOrd="2" destOrd="0" parTransId="{5471A9E1-8103-414F-BED4-23176820F5BF}" sibTransId="{274AA3C9-6F5B-4465-8619-15328C4AB5B0}"/>
    <dgm:cxn modelId="{99777DE6-4422-4823-93B0-1D01BCCA4F46}" type="presParOf" srcId="{172A10EE-4C05-4A1C-BBF3-3512EB0752B0}" destId="{2FB4650B-33A7-465A-A0B4-157F7929222E}" srcOrd="0" destOrd="0" presId="urn:microsoft.com/office/officeart/2008/layout/VerticalCurvedList"/>
    <dgm:cxn modelId="{244CD70F-D360-4DAF-844C-125ACD6C1A8A}" type="presParOf" srcId="{2FB4650B-33A7-465A-A0B4-157F7929222E}" destId="{4867CB79-804C-476D-8539-BD83280A3CB4}" srcOrd="0" destOrd="0" presId="urn:microsoft.com/office/officeart/2008/layout/VerticalCurvedList"/>
    <dgm:cxn modelId="{15372415-4DAB-4C17-AB84-8FCCB6018284}" type="presParOf" srcId="{4867CB79-804C-476D-8539-BD83280A3CB4}" destId="{A2A8C780-315B-4A7F-84B2-81F219D3C530}" srcOrd="0" destOrd="0" presId="urn:microsoft.com/office/officeart/2008/layout/VerticalCurvedList"/>
    <dgm:cxn modelId="{3E65ACD6-87E7-4B50-8A9C-5272159A6B79}" type="presParOf" srcId="{4867CB79-804C-476D-8539-BD83280A3CB4}" destId="{DA7589DA-DFBC-43C5-884A-974BF042856C}" srcOrd="1" destOrd="0" presId="urn:microsoft.com/office/officeart/2008/layout/VerticalCurvedList"/>
    <dgm:cxn modelId="{2306443A-3187-47A9-BCAF-2BDDC9C84961}" type="presParOf" srcId="{4867CB79-804C-476D-8539-BD83280A3CB4}" destId="{88823E76-0340-48D2-B25F-D504B8C33E1E}" srcOrd="2" destOrd="0" presId="urn:microsoft.com/office/officeart/2008/layout/VerticalCurvedList"/>
    <dgm:cxn modelId="{F61CB294-3F36-4AC8-8CC4-694E593830E3}" type="presParOf" srcId="{4867CB79-804C-476D-8539-BD83280A3CB4}" destId="{1075CF56-D5FA-497F-AF22-9B965DAB79BF}" srcOrd="3" destOrd="0" presId="urn:microsoft.com/office/officeart/2008/layout/VerticalCurvedList"/>
    <dgm:cxn modelId="{8528F6F4-0483-4F21-AB53-D7E739991F13}" type="presParOf" srcId="{2FB4650B-33A7-465A-A0B4-157F7929222E}" destId="{31929A4D-64FC-4BD0-8067-1A3C107B267D}" srcOrd="1" destOrd="0" presId="urn:microsoft.com/office/officeart/2008/layout/VerticalCurvedList"/>
    <dgm:cxn modelId="{1537392D-11E9-40A0-83FA-97BD716561B1}" type="presParOf" srcId="{2FB4650B-33A7-465A-A0B4-157F7929222E}" destId="{E0B899E5-4737-47AB-985E-B1C55F592E48}" srcOrd="2" destOrd="0" presId="urn:microsoft.com/office/officeart/2008/layout/VerticalCurvedList"/>
    <dgm:cxn modelId="{48A546A8-4C36-4B83-BE2F-578C07EA1BAA}" type="presParOf" srcId="{E0B899E5-4737-47AB-985E-B1C55F592E48}" destId="{41B8D548-D169-4BC7-BC86-1A2071788351}" srcOrd="0" destOrd="0" presId="urn:microsoft.com/office/officeart/2008/layout/VerticalCurvedList"/>
    <dgm:cxn modelId="{A8446F77-CC82-484F-9498-D13DE5DEAC73}" type="presParOf" srcId="{2FB4650B-33A7-465A-A0B4-157F7929222E}" destId="{0F760C02-F4CD-4C3B-B301-1684FD022FF1}" srcOrd="3" destOrd="0" presId="urn:microsoft.com/office/officeart/2008/layout/VerticalCurvedList"/>
    <dgm:cxn modelId="{A37537B5-9658-4CEB-826F-3788B4A9AA5C}" type="presParOf" srcId="{2FB4650B-33A7-465A-A0B4-157F7929222E}" destId="{34AE6F54-01DF-40C4-BA1C-4B15ACF5801D}" srcOrd="4" destOrd="0" presId="urn:microsoft.com/office/officeart/2008/layout/VerticalCurvedList"/>
    <dgm:cxn modelId="{27704D2E-793F-4898-B68A-27A58A07B251}" type="presParOf" srcId="{34AE6F54-01DF-40C4-BA1C-4B15ACF5801D}" destId="{003A2BD6-339F-4D66-9B45-D53ED51E4D0C}" srcOrd="0" destOrd="0" presId="urn:microsoft.com/office/officeart/2008/layout/VerticalCurvedList"/>
    <dgm:cxn modelId="{1BD3C1F3-EC05-4967-90D3-6F84FBC7A5D7}" type="presParOf" srcId="{2FB4650B-33A7-465A-A0B4-157F7929222E}" destId="{B4690D8A-315D-40FF-B022-85F9E7DB03A4}" srcOrd="5" destOrd="0" presId="urn:microsoft.com/office/officeart/2008/layout/VerticalCurvedList"/>
    <dgm:cxn modelId="{FD62F61F-33E4-44D6-B7D9-5E72C2D25F71}" type="presParOf" srcId="{2FB4650B-33A7-465A-A0B4-157F7929222E}" destId="{9A2F9695-E5BE-4C06-8DFA-C775F4375164}" srcOrd="6" destOrd="0" presId="urn:microsoft.com/office/officeart/2008/layout/VerticalCurvedList"/>
    <dgm:cxn modelId="{D6044475-5EF3-4A0A-A8B9-1DD438E337B4}" type="presParOf" srcId="{9A2F9695-E5BE-4C06-8DFA-C775F4375164}" destId="{C2F61A71-BAD0-44D7-87DA-D26D3EA0C0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10AA9D-8124-46BD-BAE2-AB711BC0F41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1651444C-D0A2-4995-86FA-8DD812C50317}">
      <dgm:prSet phldrT="[Text]" custT="1"/>
      <dgm:spPr/>
      <dgm:t>
        <a:bodyPr/>
        <a:lstStyle/>
        <a:p>
          <a:r>
            <a:rPr lang="en-US" sz="2800" dirty="0">
              <a:latin typeface="Angsana New" panose="02020603050405020304" pitchFamily="18" charset="-34"/>
              <a:cs typeface="Angsana New" panose="02020603050405020304" pitchFamily="18" charset="-34"/>
            </a:rPr>
            <a:t>General Clauses Act</a:t>
          </a:r>
          <a:endParaRPr lang="en-IN" sz="2800" dirty="0">
            <a:latin typeface="Angsana New" panose="02020603050405020304" pitchFamily="18" charset="-34"/>
            <a:cs typeface="Angsana New" panose="02020603050405020304" pitchFamily="18" charset="-34"/>
          </a:endParaRPr>
        </a:p>
      </dgm:t>
    </dgm:pt>
    <dgm:pt modelId="{B0D32F2F-3218-4685-8599-075DF2D820F7}" type="parTrans" cxnId="{BE701059-6021-4612-A1C3-A074124D72D7}">
      <dgm:prSet/>
      <dgm:spPr/>
      <dgm:t>
        <a:bodyPr/>
        <a:lstStyle/>
        <a:p>
          <a:endParaRPr lang="en-IN" sz="1400"/>
        </a:p>
      </dgm:t>
    </dgm:pt>
    <dgm:pt modelId="{D76A0506-8D38-4293-9A11-474B900593A5}" type="sibTrans" cxnId="{BE701059-6021-4612-A1C3-A074124D72D7}">
      <dgm:prSet/>
      <dgm:spPr/>
      <dgm:t>
        <a:bodyPr/>
        <a:lstStyle/>
        <a:p>
          <a:endParaRPr lang="en-IN" sz="1400"/>
        </a:p>
      </dgm:t>
    </dgm:pt>
    <dgm:pt modelId="{7A11F0AA-BA8F-42E4-9A9B-F8EC2510B298}">
      <dgm:prSet phldrT="[Text]" custT="1"/>
      <dgm:spPr/>
      <dgm:t>
        <a:bodyPr/>
        <a:lstStyle/>
        <a:p>
          <a:pPr marL="0" lvl="0" indent="0" algn="ctr" defTabSz="1600200">
            <a:lnSpc>
              <a:spcPct val="90000"/>
            </a:lnSpc>
            <a:spcBef>
              <a:spcPct val="0"/>
            </a:spcBef>
            <a:spcAft>
              <a:spcPct val="35000"/>
            </a:spcAft>
            <a:buNone/>
          </a:pPr>
          <a:r>
            <a:rPr lang="en-US" sz="2800" kern="1200" dirty="0">
              <a:solidFill>
                <a:prstClr val="white"/>
              </a:solidFill>
              <a:latin typeface="Angsana New" panose="02020603050405020304" pitchFamily="18" charset="-34"/>
              <a:ea typeface="+mn-ea"/>
              <a:cs typeface="Angsana New" panose="02020603050405020304" pitchFamily="18" charset="-34"/>
            </a:rPr>
            <a:t>Indian Evidence Act</a:t>
          </a:r>
          <a:endParaRPr lang="en-IN" sz="2800" kern="1200" dirty="0">
            <a:solidFill>
              <a:prstClr val="white"/>
            </a:solidFill>
            <a:latin typeface="Angsana New" panose="02020603050405020304" pitchFamily="18" charset="-34"/>
            <a:ea typeface="+mn-ea"/>
            <a:cs typeface="Angsana New" panose="02020603050405020304" pitchFamily="18" charset="-34"/>
          </a:endParaRPr>
        </a:p>
      </dgm:t>
    </dgm:pt>
    <dgm:pt modelId="{C8BF9D90-8AE9-4AF3-AF1D-A08031C6FD3F}" type="parTrans" cxnId="{0B344736-40A6-4E4A-A377-9D751786AF29}">
      <dgm:prSet/>
      <dgm:spPr/>
      <dgm:t>
        <a:bodyPr/>
        <a:lstStyle/>
        <a:p>
          <a:endParaRPr lang="en-IN" sz="1400"/>
        </a:p>
      </dgm:t>
    </dgm:pt>
    <dgm:pt modelId="{BDB5DCEC-A58F-4053-9D48-C12579188009}" type="sibTrans" cxnId="{0B344736-40A6-4E4A-A377-9D751786AF29}">
      <dgm:prSet/>
      <dgm:spPr/>
      <dgm:t>
        <a:bodyPr/>
        <a:lstStyle/>
        <a:p>
          <a:endParaRPr lang="en-IN" sz="1400"/>
        </a:p>
      </dgm:t>
    </dgm:pt>
    <dgm:pt modelId="{6BA16BEA-1CCD-4386-996A-60677D753876}">
      <dgm:prSet phldrT="[Text]" custT="1"/>
      <dgm:spPr/>
      <dgm:t>
        <a:bodyPr/>
        <a:lstStyle/>
        <a:p>
          <a:pPr marL="0" lvl="0" indent="0" algn="ctr" defTabSz="1600200">
            <a:lnSpc>
              <a:spcPct val="90000"/>
            </a:lnSpc>
            <a:spcBef>
              <a:spcPct val="0"/>
            </a:spcBef>
            <a:spcAft>
              <a:spcPct val="35000"/>
            </a:spcAft>
            <a:buNone/>
          </a:pPr>
          <a:r>
            <a:rPr lang="en-US" sz="2800" kern="1200" dirty="0">
              <a:solidFill>
                <a:prstClr val="white"/>
              </a:solidFill>
              <a:latin typeface="Angsana New" panose="02020603050405020304" pitchFamily="18" charset="-34"/>
              <a:ea typeface="+mn-ea"/>
              <a:cs typeface="Angsana New" panose="02020603050405020304" pitchFamily="18" charset="-34"/>
            </a:rPr>
            <a:t>Civil Procedure Code</a:t>
          </a:r>
          <a:endParaRPr lang="en-IN" sz="2800" kern="1200" dirty="0">
            <a:solidFill>
              <a:prstClr val="white"/>
            </a:solidFill>
            <a:latin typeface="Angsana New" panose="02020603050405020304" pitchFamily="18" charset="-34"/>
            <a:ea typeface="+mn-ea"/>
            <a:cs typeface="Angsana New" panose="02020603050405020304" pitchFamily="18" charset="-34"/>
          </a:endParaRPr>
        </a:p>
      </dgm:t>
    </dgm:pt>
    <dgm:pt modelId="{66AECB7A-0338-41B0-9655-9B5F8EF4200C}" type="parTrans" cxnId="{30D40D37-BE2E-42ED-9B42-5A88F3E0836A}">
      <dgm:prSet/>
      <dgm:spPr/>
      <dgm:t>
        <a:bodyPr/>
        <a:lstStyle/>
        <a:p>
          <a:endParaRPr lang="en-IN" sz="1400"/>
        </a:p>
      </dgm:t>
    </dgm:pt>
    <dgm:pt modelId="{8BE41A6D-33F5-45A7-9A66-057AEB0777B7}" type="sibTrans" cxnId="{30D40D37-BE2E-42ED-9B42-5A88F3E0836A}">
      <dgm:prSet/>
      <dgm:spPr/>
      <dgm:t>
        <a:bodyPr/>
        <a:lstStyle/>
        <a:p>
          <a:endParaRPr lang="en-IN" sz="1400"/>
        </a:p>
      </dgm:t>
    </dgm:pt>
    <dgm:pt modelId="{0EB466BF-8EE9-4C74-9E4B-DFD5B8E5ED9A}">
      <dgm:prSet phldrT="[Text]" custT="1"/>
      <dgm:spPr/>
      <dgm:t>
        <a:bodyPr/>
        <a:lstStyle/>
        <a:p>
          <a:pPr marL="0" lvl="0" indent="0" algn="ctr" defTabSz="1600200">
            <a:lnSpc>
              <a:spcPct val="90000"/>
            </a:lnSpc>
            <a:spcBef>
              <a:spcPct val="0"/>
            </a:spcBef>
            <a:spcAft>
              <a:spcPct val="35000"/>
            </a:spcAft>
            <a:buNone/>
          </a:pPr>
          <a:r>
            <a:rPr lang="en-US" sz="2800" kern="1200" dirty="0">
              <a:solidFill>
                <a:prstClr val="white"/>
              </a:solidFill>
              <a:latin typeface="Angsana New" panose="02020603050405020304" pitchFamily="18" charset="-34"/>
              <a:ea typeface="+mn-ea"/>
              <a:cs typeface="Angsana New" panose="02020603050405020304" pitchFamily="18" charset="-34"/>
            </a:rPr>
            <a:t>Information Technology Act</a:t>
          </a:r>
          <a:endParaRPr lang="en-IN" sz="2800" kern="1200" dirty="0">
            <a:solidFill>
              <a:prstClr val="white"/>
            </a:solidFill>
            <a:latin typeface="Angsana New" panose="02020603050405020304" pitchFamily="18" charset="-34"/>
            <a:ea typeface="+mn-ea"/>
            <a:cs typeface="Angsana New" panose="02020603050405020304" pitchFamily="18" charset="-34"/>
          </a:endParaRPr>
        </a:p>
      </dgm:t>
    </dgm:pt>
    <dgm:pt modelId="{8ABD035B-61E2-4D88-AA15-44AFB279DDB0}" type="parTrans" cxnId="{8B70D588-30C2-4570-B20D-93576DDC1A70}">
      <dgm:prSet/>
      <dgm:spPr/>
      <dgm:t>
        <a:bodyPr/>
        <a:lstStyle/>
        <a:p>
          <a:endParaRPr lang="en-IN" sz="1400"/>
        </a:p>
      </dgm:t>
    </dgm:pt>
    <dgm:pt modelId="{A1C72541-D888-4CAC-B6AB-C690F3383C58}" type="sibTrans" cxnId="{8B70D588-30C2-4570-B20D-93576DDC1A70}">
      <dgm:prSet/>
      <dgm:spPr/>
      <dgm:t>
        <a:bodyPr/>
        <a:lstStyle/>
        <a:p>
          <a:endParaRPr lang="en-IN" sz="1400"/>
        </a:p>
      </dgm:t>
    </dgm:pt>
    <dgm:pt modelId="{2C67427F-C5D6-4B55-B65E-57BEDFFCC38B}">
      <dgm:prSet phldrT="[Text]" custT="1"/>
      <dgm:spPr/>
      <dgm:t>
        <a:bodyPr/>
        <a:lstStyle/>
        <a:p>
          <a:pPr marL="0" lvl="0" indent="0" algn="ctr" defTabSz="1600200">
            <a:lnSpc>
              <a:spcPct val="90000"/>
            </a:lnSpc>
            <a:spcBef>
              <a:spcPct val="0"/>
            </a:spcBef>
            <a:spcAft>
              <a:spcPct val="35000"/>
            </a:spcAft>
            <a:buNone/>
          </a:pPr>
          <a:r>
            <a:rPr lang="en-US" sz="2800" kern="1200" dirty="0">
              <a:solidFill>
                <a:prstClr val="white"/>
              </a:solidFill>
              <a:latin typeface="Angsana New" panose="02020603050405020304" pitchFamily="18" charset="-34"/>
              <a:ea typeface="+mn-ea"/>
              <a:cs typeface="Angsana New" panose="02020603050405020304" pitchFamily="18" charset="-34"/>
            </a:rPr>
            <a:t>Intellectual Property Rights</a:t>
          </a:r>
          <a:endParaRPr lang="en-IN" sz="2800" kern="1200" dirty="0">
            <a:solidFill>
              <a:prstClr val="white"/>
            </a:solidFill>
            <a:latin typeface="Angsana New" panose="02020603050405020304" pitchFamily="18" charset="-34"/>
            <a:ea typeface="+mn-ea"/>
            <a:cs typeface="Angsana New" panose="02020603050405020304" pitchFamily="18" charset="-34"/>
          </a:endParaRPr>
        </a:p>
      </dgm:t>
    </dgm:pt>
    <dgm:pt modelId="{8383854A-A746-4D99-9FC7-F5EDBD389784}" type="parTrans" cxnId="{6D706E13-0D0B-49DE-9466-51F827728B61}">
      <dgm:prSet/>
      <dgm:spPr/>
      <dgm:t>
        <a:bodyPr/>
        <a:lstStyle/>
        <a:p>
          <a:endParaRPr lang="en-IN" sz="1400"/>
        </a:p>
      </dgm:t>
    </dgm:pt>
    <dgm:pt modelId="{A897853D-8E8F-4954-A39A-DFB1FC201FDB}" type="sibTrans" cxnId="{6D706E13-0D0B-49DE-9466-51F827728B61}">
      <dgm:prSet/>
      <dgm:spPr/>
      <dgm:t>
        <a:bodyPr/>
        <a:lstStyle/>
        <a:p>
          <a:endParaRPr lang="en-IN" sz="1400"/>
        </a:p>
      </dgm:t>
    </dgm:pt>
    <dgm:pt modelId="{5786B13D-9921-4981-B2D2-C62C639FCCFC}">
      <dgm:prSet custT="1"/>
      <dgm:spPr/>
      <dgm:t>
        <a:bodyPr/>
        <a:lstStyle/>
        <a:p>
          <a:pPr marL="0" lvl="0" indent="0" algn="ctr" defTabSz="1600200">
            <a:lnSpc>
              <a:spcPct val="90000"/>
            </a:lnSpc>
            <a:spcBef>
              <a:spcPct val="0"/>
            </a:spcBef>
            <a:spcAft>
              <a:spcPct val="35000"/>
            </a:spcAft>
            <a:buNone/>
          </a:pPr>
          <a:r>
            <a:rPr lang="en-US" sz="2800" kern="1200" dirty="0">
              <a:solidFill>
                <a:prstClr val="white"/>
              </a:solidFill>
              <a:latin typeface="Angsana New" panose="02020603050405020304" pitchFamily="18" charset="-34"/>
              <a:ea typeface="+mn-ea"/>
              <a:cs typeface="Angsana New" panose="02020603050405020304" pitchFamily="18" charset="-34"/>
            </a:rPr>
            <a:t>SEBI Regulations</a:t>
          </a:r>
        </a:p>
      </dgm:t>
    </dgm:pt>
    <dgm:pt modelId="{BF426916-0C43-421C-A60F-D4618B356E0F}" type="sibTrans" cxnId="{6605EEFE-A5B1-4F57-A97E-4761B2A59A51}">
      <dgm:prSet/>
      <dgm:spPr/>
      <dgm:t>
        <a:bodyPr/>
        <a:lstStyle/>
        <a:p>
          <a:endParaRPr lang="en-IN" sz="1400"/>
        </a:p>
      </dgm:t>
    </dgm:pt>
    <dgm:pt modelId="{F667B0C6-DA58-46B8-A2F1-7FA58689E372}" type="parTrans" cxnId="{6605EEFE-A5B1-4F57-A97E-4761B2A59A51}">
      <dgm:prSet/>
      <dgm:spPr/>
      <dgm:t>
        <a:bodyPr/>
        <a:lstStyle/>
        <a:p>
          <a:endParaRPr lang="en-IN" sz="1400"/>
        </a:p>
      </dgm:t>
    </dgm:pt>
    <dgm:pt modelId="{85E02750-6B53-4931-A813-A1D80D77F22C}">
      <dgm:prSet custT="1"/>
      <dgm:spPr/>
      <dgm:t>
        <a:bodyPr/>
        <a:lstStyle/>
        <a:p>
          <a:pPr marL="0" lvl="0" indent="0" algn="ctr" defTabSz="1600200">
            <a:lnSpc>
              <a:spcPct val="90000"/>
            </a:lnSpc>
            <a:spcBef>
              <a:spcPct val="0"/>
            </a:spcBef>
            <a:spcAft>
              <a:spcPct val="35000"/>
            </a:spcAft>
            <a:buNone/>
          </a:pPr>
          <a:r>
            <a:rPr lang="en-US" sz="2800" kern="1200" dirty="0">
              <a:solidFill>
                <a:prstClr val="white"/>
              </a:solidFill>
              <a:latin typeface="Angsana New" panose="02020603050405020304" pitchFamily="18" charset="-34"/>
              <a:ea typeface="+mn-ea"/>
              <a:cs typeface="Angsana New" panose="02020603050405020304" pitchFamily="18" charset="-34"/>
            </a:rPr>
            <a:t>MSME Law</a:t>
          </a:r>
          <a:endParaRPr lang="en-IN" sz="2800" kern="1200" dirty="0">
            <a:solidFill>
              <a:prstClr val="white"/>
            </a:solidFill>
            <a:latin typeface="Angsana New" panose="02020603050405020304" pitchFamily="18" charset="-34"/>
            <a:ea typeface="+mn-ea"/>
            <a:cs typeface="Angsana New" panose="02020603050405020304" pitchFamily="18" charset="-34"/>
          </a:endParaRPr>
        </a:p>
      </dgm:t>
    </dgm:pt>
    <dgm:pt modelId="{C9DAE873-6C18-4CD1-AD70-6DAF32601C4C}" type="parTrans" cxnId="{6180593C-B6DE-4524-8049-F5CE490344B0}">
      <dgm:prSet/>
      <dgm:spPr/>
      <dgm:t>
        <a:bodyPr/>
        <a:lstStyle/>
        <a:p>
          <a:endParaRPr lang="en-IN" sz="1400"/>
        </a:p>
      </dgm:t>
    </dgm:pt>
    <dgm:pt modelId="{2B8582EA-4012-423E-9D22-47C0C7CB52D4}" type="sibTrans" cxnId="{6180593C-B6DE-4524-8049-F5CE490344B0}">
      <dgm:prSet/>
      <dgm:spPr/>
      <dgm:t>
        <a:bodyPr/>
        <a:lstStyle/>
        <a:p>
          <a:endParaRPr lang="en-IN" sz="1400"/>
        </a:p>
      </dgm:t>
    </dgm:pt>
    <dgm:pt modelId="{C8D4211C-490A-46D8-B194-50734F2855F8}" type="pres">
      <dgm:prSet presAssocID="{5310AA9D-8124-46BD-BAE2-AB711BC0F41E}" presName="diagram" presStyleCnt="0">
        <dgm:presLayoutVars>
          <dgm:dir/>
          <dgm:resizeHandles val="exact"/>
        </dgm:presLayoutVars>
      </dgm:prSet>
      <dgm:spPr/>
    </dgm:pt>
    <dgm:pt modelId="{1105C554-3F68-4031-B274-15B8C770300B}" type="pres">
      <dgm:prSet presAssocID="{1651444C-D0A2-4995-86FA-8DD812C50317}" presName="node" presStyleLbl="node1" presStyleIdx="0" presStyleCnt="7" custLinFactNeighborX="-36968" custLinFactNeighborY="16990">
        <dgm:presLayoutVars>
          <dgm:bulletEnabled val="1"/>
        </dgm:presLayoutVars>
      </dgm:prSet>
      <dgm:spPr/>
    </dgm:pt>
    <dgm:pt modelId="{76DFCE59-7235-4053-96D8-BB39FA5ACBB8}" type="pres">
      <dgm:prSet presAssocID="{D76A0506-8D38-4293-9A11-474B900593A5}" presName="sibTrans" presStyleCnt="0"/>
      <dgm:spPr/>
    </dgm:pt>
    <dgm:pt modelId="{18EEF859-7481-4E85-839B-1561227FAC68}" type="pres">
      <dgm:prSet presAssocID="{7A11F0AA-BA8F-42E4-9A9B-F8EC2510B298}" presName="node" presStyleLbl="node1" presStyleIdx="1" presStyleCnt="7" custLinFactNeighborX="-3881" custLinFactNeighborY="20241">
        <dgm:presLayoutVars>
          <dgm:bulletEnabled val="1"/>
        </dgm:presLayoutVars>
      </dgm:prSet>
      <dgm:spPr/>
    </dgm:pt>
    <dgm:pt modelId="{E2724D65-F3E0-4D1A-B843-2BD9AB9095B9}" type="pres">
      <dgm:prSet presAssocID="{BDB5DCEC-A58F-4053-9D48-C12579188009}" presName="sibTrans" presStyleCnt="0"/>
      <dgm:spPr/>
    </dgm:pt>
    <dgm:pt modelId="{CAD86BEB-47C3-401E-ADB9-8881D6BF9216}" type="pres">
      <dgm:prSet presAssocID="{6BA16BEA-1CCD-4386-996A-60677D753876}" presName="node" presStyleLbl="node1" presStyleIdx="2" presStyleCnt="7" custLinFactNeighborX="-62" custLinFactNeighborY="19846">
        <dgm:presLayoutVars>
          <dgm:bulletEnabled val="1"/>
        </dgm:presLayoutVars>
      </dgm:prSet>
      <dgm:spPr/>
    </dgm:pt>
    <dgm:pt modelId="{3D70E9C7-EFF1-4BA6-AE60-E915B15AC11E}" type="pres">
      <dgm:prSet presAssocID="{8BE41A6D-33F5-45A7-9A66-057AEB0777B7}" presName="sibTrans" presStyleCnt="0"/>
      <dgm:spPr/>
    </dgm:pt>
    <dgm:pt modelId="{C2CD58A0-8F13-4639-A1E9-DBCE33CDE40C}" type="pres">
      <dgm:prSet presAssocID="{0EB466BF-8EE9-4C74-9E4B-DFD5B8E5ED9A}" presName="node" presStyleLbl="node1" presStyleIdx="3" presStyleCnt="7" custScaleX="90627" custScaleY="86951" custLinFactY="9091" custLinFactNeighborX="-7033" custLinFactNeighborY="100000">
        <dgm:presLayoutVars>
          <dgm:bulletEnabled val="1"/>
        </dgm:presLayoutVars>
      </dgm:prSet>
      <dgm:spPr/>
    </dgm:pt>
    <dgm:pt modelId="{61B59FA9-F114-467B-8437-084B49D16680}" type="pres">
      <dgm:prSet presAssocID="{A1C72541-D888-4CAC-B6AB-C690F3383C58}" presName="sibTrans" presStyleCnt="0"/>
      <dgm:spPr/>
    </dgm:pt>
    <dgm:pt modelId="{7976FF2D-23EC-4C2E-8B9A-866A4F82F66C}" type="pres">
      <dgm:prSet presAssocID="{2C67427F-C5D6-4B55-B65E-57BEDFFCC38B}" presName="node" presStyleLbl="node1" presStyleIdx="4" presStyleCnt="7" custScaleY="93159" custLinFactNeighborX="488" custLinFactNeighborY="14950">
        <dgm:presLayoutVars>
          <dgm:bulletEnabled val="1"/>
        </dgm:presLayoutVars>
      </dgm:prSet>
      <dgm:spPr/>
    </dgm:pt>
    <dgm:pt modelId="{8DDD25E5-F7D4-4448-8B8C-A0282DCEABE2}" type="pres">
      <dgm:prSet presAssocID="{A897853D-8E8F-4954-A39A-DFB1FC201FDB}" presName="sibTrans" presStyleCnt="0"/>
      <dgm:spPr/>
    </dgm:pt>
    <dgm:pt modelId="{F56EB181-839B-453E-8C60-38E037A61943}" type="pres">
      <dgm:prSet presAssocID="{5786B13D-9921-4981-B2D2-C62C639FCCFC}" presName="node" presStyleLbl="node1" presStyleIdx="5" presStyleCnt="7" custLinFactNeighborX="-62" custLinFactNeighborY="16483">
        <dgm:presLayoutVars>
          <dgm:bulletEnabled val="1"/>
        </dgm:presLayoutVars>
      </dgm:prSet>
      <dgm:spPr/>
    </dgm:pt>
    <dgm:pt modelId="{9E4FE0FA-6220-4F5B-B426-32549F413D2A}" type="pres">
      <dgm:prSet presAssocID="{BF426916-0C43-421C-A60F-D4618B356E0F}" presName="sibTrans" presStyleCnt="0"/>
      <dgm:spPr/>
    </dgm:pt>
    <dgm:pt modelId="{5BC6B224-0A16-4AB9-955B-2C7776263376}" type="pres">
      <dgm:prSet presAssocID="{85E02750-6B53-4931-A813-A1D80D77F22C}" presName="node" presStyleLbl="node1" presStyleIdx="6" presStyleCnt="7" custScaleX="95976" custScaleY="85690" custLinFactX="-22192" custLinFactNeighborX="-100000" custLinFactNeighborY="-99981">
        <dgm:presLayoutVars>
          <dgm:bulletEnabled val="1"/>
        </dgm:presLayoutVars>
      </dgm:prSet>
      <dgm:spPr/>
    </dgm:pt>
  </dgm:ptLst>
  <dgm:cxnLst>
    <dgm:cxn modelId="{75457301-58D3-44B7-8E0C-525A4C693C71}" type="presOf" srcId="{85E02750-6B53-4931-A813-A1D80D77F22C}" destId="{5BC6B224-0A16-4AB9-955B-2C7776263376}" srcOrd="0" destOrd="0" presId="urn:microsoft.com/office/officeart/2005/8/layout/default"/>
    <dgm:cxn modelId="{7025B30C-DDE2-48FA-A5AE-C167777FD5CA}" type="presOf" srcId="{0EB466BF-8EE9-4C74-9E4B-DFD5B8E5ED9A}" destId="{C2CD58A0-8F13-4639-A1E9-DBCE33CDE40C}" srcOrd="0" destOrd="0" presId="urn:microsoft.com/office/officeart/2005/8/layout/default"/>
    <dgm:cxn modelId="{6D706E13-0D0B-49DE-9466-51F827728B61}" srcId="{5310AA9D-8124-46BD-BAE2-AB711BC0F41E}" destId="{2C67427F-C5D6-4B55-B65E-57BEDFFCC38B}" srcOrd="4" destOrd="0" parTransId="{8383854A-A746-4D99-9FC7-F5EDBD389784}" sibTransId="{A897853D-8E8F-4954-A39A-DFB1FC201FDB}"/>
    <dgm:cxn modelId="{69CA3B27-7BD7-4990-8341-FF0B3CAB9628}" type="presOf" srcId="{1651444C-D0A2-4995-86FA-8DD812C50317}" destId="{1105C554-3F68-4031-B274-15B8C770300B}" srcOrd="0" destOrd="0" presId="urn:microsoft.com/office/officeart/2005/8/layout/default"/>
    <dgm:cxn modelId="{0B344736-40A6-4E4A-A377-9D751786AF29}" srcId="{5310AA9D-8124-46BD-BAE2-AB711BC0F41E}" destId="{7A11F0AA-BA8F-42E4-9A9B-F8EC2510B298}" srcOrd="1" destOrd="0" parTransId="{C8BF9D90-8AE9-4AF3-AF1D-A08031C6FD3F}" sibTransId="{BDB5DCEC-A58F-4053-9D48-C12579188009}"/>
    <dgm:cxn modelId="{30D40D37-BE2E-42ED-9B42-5A88F3E0836A}" srcId="{5310AA9D-8124-46BD-BAE2-AB711BC0F41E}" destId="{6BA16BEA-1CCD-4386-996A-60677D753876}" srcOrd="2" destOrd="0" parTransId="{66AECB7A-0338-41B0-9655-9B5F8EF4200C}" sibTransId="{8BE41A6D-33F5-45A7-9A66-057AEB0777B7}"/>
    <dgm:cxn modelId="{6180593C-B6DE-4524-8049-F5CE490344B0}" srcId="{5310AA9D-8124-46BD-BAE2-AB711BC0F41E}" destId="{85E02750-6B53-4931-A813-A1D80D77F22C}" srcOrd="6" destOrd="0" parTransId="{C9DAE873-6C18-4CD1-AD70-6DAF32601C4C}" sibTransId="{2B8582EA-4012-423E-9D22-47C0C7CB52D4}"/>
    <dgm:cxn modelId="{736C5B63-16D8-462C-A281-4A10F45DB74B}" type="presOf" srcId="{7A11F0AA-BA8F-42E4-9A9B-F8EC2510B298}" destId="{18EEF859-7481-4E85-839B-1561227FAC68}" srcOrd="0" destOrd="0" presId="urn:microsoft.com/office/officeart/2005/8/layout/default"/>
    <dgm:cxn modelId="{BE701059-6021-4612-A1C3-A074124D72D7}" srcId="{5310AA9D-8124-46BD-BAE2-AB711BC0F41E}" destId="{1651444C-D0A2-4995-86FA-8DD812C50317}" srcOrd="0" destOrd="0" parTransId="{B0D32F2F-3218-4685-8599-075DF2D820F7}" sibTransId="{D76A0506-8D38-4293-9A11-474B900593A5}"/>
    <dgm:cxn modelId="{8B70D588-30C2-4570-B20D-93576DDC1A70}" srcId="{5310AA9D-8124-46BD-BAE2-AB711BC0F41E}" destId="{0EB466BF-8EE9-4C74-9E4B-DFD5B8E5ED9A}" srcOrd="3" destOrd="0" parTransId="{8ABD035B-61E2-4D88-AA15-44AFB279DDB0}" sibTransId="{A1C72541-D888-4CAC-B6AB-C690F3383C58}"/>
    <dgm:cxn modelId="{D97F628B-E3D2-40C9-80EB-BFA14859CF2A}" type="presOf" srcId="{5310AA9D-8124-46BD-BAE2-AB711BC0F41E}" destId="{C8D4211C-490A-46D8-B194-50734F2855F8}" srcOrd="0" destOrd="0" presId="urn:microsoft.com/office/officeart/2005/8/layout/default"/>
    <dgm:cxn modelId="{30B75390-7A3A-477F-8C19-BED6E5EFCB41}" type="presOf" srcId="{6BA16BEA-1CCD-4386-996A-60677D753876}" destId="{CAD86BEB-47C3-401E-ADB9-8881D6BF9216}" srcOrd="0" destOrd="0" presId="urn:microsoft.com/office/officeart/2005/8/layout/default"/>
    <dgm:cxn modelId="{EC488A97-B594-47F1-9869-2E834E7439BF}" type="presOf" srcId="{5786B13D-9921-4981-B2D2-C62C639FCCFC}" destId="{F56EB181-839B-453E-8C60-38E037A61943}" srcOrd="0" destOrd="0" presId="urn:microsoft.com/office/officeart/2005/8/layout/default"/>
    <dgm:cxn modelId="{75DBC7D4-B5A3-4D35-A236-EEDE22058A23}" type="presOf" srcId="{2C67427F-C5D6-4B55-B65E-57BEDFFCC38B}" destId="{7976FF2D-23EC-4C2E-8B9A-866A4F82F66C}" srcOrd="0" destOrd="0" presId="urn:microsoft.com/office/officeart/2005/8/layout/default"/>
    <dgm:cxn modelId="{6605EEFE-A5B1-4F57-A97E-4761B2A59A51}" srcId="{5310AA9D-8124-46BD-BAE2-AB711BC0F41E}" destId="{5786B13D-9921-4981-B2D2-C62C639FCCFC}" srcOrd="5" destOrd="0" parTransId="{F667B0C6-DA58-46B8-A2F1-7FA58689E372}" sibTransId="{BF426916-0C43-421C-A60F-D4618B356E0F}"/>
    <dgm:cxn modelId="{FD79A708-AD74-4C4A-B185-AD207B04D3B5}" type="presParOf" srcId="{C8D4211C-490A-46D8-B194-50734F2855F8}" destId="{1105C554-3F68-4031-B274-15B8C770300B}" srcOrd="0" destOrd="0" presId="urn:microsoft.com/office/officeart/2005/8/layout/default"/>
    <dgm:cxn modelId="{5AE0A3D1-A9CB-4E35-B455-8074C2F3CB01}" type="presParOf" srcId="{C8D4211C-490A-46D8-B194-50734F2855F8}" destId="{76DFCE59-7235-4053-96D8-BB39FA5ACBB8}" srcOrd="1" destOrd="0" presId="urn:microsoft.com/office/officeart/2005/8/layout/default"/>
    <dgm:cxn modelId="{ADD2B0EE-3621-4C19-B3BF-28E1A56BE6AC}" type="presParOf" srcId="{C8D4211C-490A-46D8-B194-50734F2855F8}" destId="{18EEF859-7481-4E85-839B-1561227FAC68}" srcOrd="2" destOrd="0" presId="urn:microsoft.com/office/officeart/2005/8/layout/default"/>
    <dgm:cxn modelId="{467AB996-49D8-471F-930F-6292ADD210DD}" type="presParOf" srcId="{C8D4211C-490A-46D8-B194-50734F2855F8}" destId="{E2724D65-F3E0-4D1A-B843-2BD9AB9095B9}" srcOrd="3" destOrd="0" presId="urn:microsoft.com/office/officeart/2005/8/layout/default"/>
    <dgm:cxn modelId="{46ED9667-E3FB-4199-AD51-9383884B4A40}" type="presParOf" srcId="{C8D4211C-490A-46D8-B194-50734F2855F8}" destId="{CAD86BEB-47C3-401E-ADB9-8881D6BF9216}" srcOrd="4" destOrd="0" presId="urn:microsoft.com/office/officeart/2005/8/layout/default"/>
    <dgm:cxn modelId="{FB6CA7B3-C988-424A-91FB-6A23E91230F5}" type="presParOf" srcId="{C8D4211C-490A-46D8-B194-50734F2855F8}" destId="{3D70E9C7-EFF1-4BA6-AE60-E915B15AC11E}" srcOrd="5" destOrd="0" presId="urn:microsoft.com/office/officeart/2005/8/layout/default"/>
    <dgm:cxn modelId="{28C6C2F8-DA67-493D-9729-E3B94612E52C}" type="presParOf" srcId="{C8D4211C-490A-46D8-B194-50734F2855F8}" destId="{C2CD58A0-8F13-4639-A1E9-DBCE33CDE40C}" srcOrd="6" destOrd="0" presId="urn:microsoft.com/office/officeart/2005/8/layout/default"/>
    <dgm:cxn modelId="{149FC49D-B42A-4935-958B-E0A42929AB96}" type="presParOf" srcId="{C8D4211C-490A-46D8-B194-50734F2855F8}" destId="{61B59FA9-F114-467B-8437-084B49D16680}" srcOrd="7" destOrd="0" presId="urn:microsoft.com/office/officeart/2005/8/layout/default"/>
    <dgm:cxn modelId="{02452E85-36EA-46A2-A4E8-3D775B1B82AE}" type="presParOf" srcId="{C8D4211C-490A-46D8-B194-50734F2855F8}" destId="{7976FF2D-23EC-4C2E-8B9A-866A4F82F66C}" srcOrd="8" destOrd="0" presId="urn:microsoft.com/office/officeart/2005/8/layout/default"/>
    <dgm:cxn modelId="{30B5D392-4CB1-4A14-9263-67158E7197EF}" type="presParOf" srcId="{C8D4211C-490A-46D8-B194-50734F2855F8}" destId="{8DDD25E5-F7D4-4448-8B8C-A0282DCEABE2}" srcOrd="9" destOrd="0" presId="urn:microsoft.com/office/officeart/2005/8/layout/default"/>
    <dgm:cxn modelId="{1CF0BFC3-C6F8-40BC-87D0-53D03C526515}" type="presParOf" srcId="{C8D4211C-490A-46D8-B194-50734F2855F8}" destId="{F56EB181-839B-453E-8C60-38E037A61943}" srcOrd="10" destOrd="0" presId="urn:microsoft.com/office/officeart/2005/8/layout/default"/>
    <dgm:cxn modelId="{3A047024-AFD9-40EA-88C3-CAC958D7E250}" type="presParOf" srcId="{C8D4211C-490A-46D8-B194-50734F2855F8}" destId="{9E4FE0FA-6220-4F5B-B426-32549F413D2A}" srcOrd="11" destOrd="0" presId="urn:microsoft.com/office/officeart/2005/8/layout/default"/>
    <dgm:cxn modelId="{70069081-2593-4B95-BDE5-CD86B6A2439C}" type="presParOf" srcId="{C8D4211C-490A-46D8-B194-50734F2855F8}" destId="{5BC6B224-0A16-4AB9-955B-2C7776263376}"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CE759E-DE0D-4939-A84A-E696234CCB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25C00BC5-9F8A-43BB-BD16-B44DB01BCA39}">
      <dgm:prSet phldrT="[Text]" custT="1"/>
      <dgm:spPr/>
      <dgm:t>
        <a:bodyPr/>
        <a:lstStyle/>
        <a:p>
          <a:r>
            <a:rPr lang="en-US" sz="4000" dirty="0">
              <a:latin typeface="Angsana New" panose="02020603050405020304" pitchFamily="18" charset="-34"/>
              <a:cs typeface="Angsana New" panose="02020603050405020304" pitchFamily="18" charset="-34"/>
            </a:rPr>
            <a:t>Benami </a:t>
          </a:r>
          <a:endParaRPr lang="en-IN" sz="4000" dirty="0">
            <a:latin typeface="Angsana New" panose="02020603050405020304" pitchFamily="18" charset="-34"/>
            <a:cs typeface="Angsana New" panose="02020603050405020304" pitchFamily="18" charset="-34"/>
          </a:endParaRPr>
        </a:p>
      </dgm:t>
    </dgm:pt>
    <dgm:pt modelId="{788A7245-6FED-490B-A997-8FD859C93502}" type="parTrans" cxnId="{501066BA-3816-4996-8219-98AF19EB08E6}">
      <dgm:prSet/>
      <dgm:spPr/>
      <dgm:t>
        <a:bodyPr/>
        <a:lstStyle/>
        <a:p>
          <a:endParaRPr lang="en-IN"/>
        </a:p>
      </dgm:t>
    </dgm:pt>
    <dgm:pt modelId="{4DC20E5D-78CC-4798-B7D1-B2CF26B7CFA2}" type="sibTrans" cxnId="{501066BA-3816-4996-8219-98AF19EB08E6}">
      <dgm:prSet/>
      <dgm:spPr/>
      <dgm:t>
        <a:bodyPr/>
        <a:lstStyle/>
        <a:p>
          <a:endParaRPr lang="en-IN"/>
        </a:p>
      </dgm:t>
    </dgm:pt>
    <dgm:pt modelId="{7D928E21-359C-493E-975A-428C7D4FC08C}">
      <dgm:prSet phldrT="[Text]"/>
      <dgm:spPr/>
      <dgm:t>
        <a:bodyPr/>
        <a:lstStyle/>
        <a:p>
          <a:r>
            <a:rPr lang="en-US" dirty="0">
              <a:solidFill>
                <a:schemeClr val="accent1">
                  <a:lumMod val="40000"/>
                  <a:lumOff val="60000"/>
                </a:schemeClr>
              </a:solidFill>
            </a:rPr>
            <a:t>A</a:t>
          </a:r>
          <a:endParaRPr lang="en-IN" dirty="0">
            <a:solidFill>
              <a:schemeClr val="accent1">
                <a:lumMod val="40000"/>
                <a:lumOff val="60000"/>
              </a:schemeClr>
            </a:solidFill>
          </a:endParaRPr>
        </a:p>
      </dgm:t>
    </dgm:pt>
    <dgm:pt modelId="{83CB21D5-6DF7-4F2E-B070-3E19D1CFEDA9}" type="parTrans" cxnId="{E68AF423-8A37-4821-84F2-2D0013E294AE}">
      <dgm:prSet/>
      <dgm:spPr/>
      <dgm:t>
        <a:bodyPr/>
        <a:lstStyle/>
        <a:p>
          <a:endParaRPr lang="en-IN"/>
        </a:p>
      </dgm:t>
    </dgm:pt>
    <dgm:pt modelId="{96E23110-70AF-462F-868F-B557FFA2A208}" type="sibTrans" cxnId="{E68AF423-8A37-4821-84F2-2D0013E294AE}">
      <dgm:prSet/>
      <dgm:spPr/>
      <dgm:t>
        <a:bodyPr/>
        <a:lstStyle/>
        <a:p>
          <a:endParaRPr lang="en-IN"/>
        </a:p>
      </dgm:t>
    </dgm:pt>
    <dgm:pt modelId="{6C78D398-AF42-47A6-8882-760CA063C794}">
      <dgm:prSet phldrT="[Text]" custT="1"/>
      <dgm:spPr/>
      <dgm:t>
        <a:bodyPr/>
        <a:lstStyle/>
        <a:p>
          <a:pPr marL="0" lvl="0" indent="0" algn="l" defTabSz="1600200">
            <a:lnSpc>
              <a:spcPct val="90000"/>
            </a:lnSpc>
            <a:spcBef>
              <a:spcPct val="0"/>
            </a:spcBef>
            <a:spcAft>
              <a:spcPct val="35000"/>
            </a:spcAft>
            <a:buNone/>
          </a:pPr>
          <a:endParaRPr lang="en-US" sz="3600" kern="1200" dirty="0">
            <a:solidFill>
              <a:prstClr val="white"/>
            </a:solidFill>
            <a:latin typeface="Angsana New" panose="02020603050405020304" pitchFamily="18" charset="-34"/>
            <a:ea typeface="+mn-ea"/>
            <a:cs typeface="Angsana New" panose="02020603050405020304" pitchFamily="18" charset="-34"/>
          </a:endParaRPr>
        </a:p>
        <a:p>
          <a:pPr marL="0" lvl="0" indent="0" algn="l" defTabSz="1600200">
            <a:lnSpc>
              <a:spcPct val="90000"/>
            </a:lnSpc>
            <a:spcBef>
              <a:spcPct val="0"/>
            </a:spcBef>
            <a:spcAft>
              <a:spcPct val="35000"/>
            </a:spcAft>
            <a:buNone/>
          </a:pPr>
          <a:r>
            <a:rPr lang="en-US" sz="4000" kern="1200" dirty="0">
              <a:solidFill>
                <a:prstClr val="white"/>
              </a:solidFill>
              <a:latin typeface="Angsana New" panose="02020603050405020304" pitchFamily="18" charset="-34"/>
              <a:ea typeface="+mn-ea"/>
              <a:cs typeface="Angsana New" panose="02020603050405020304" pitchFamily="18" charset="-34"/>
            </a:rPr>
            <a:t>Money Laundering</a:t>
          </a:r>
        </a:p>
        <a:p>
          <a:pPr marL="0" lvl="0" algn="l" defTabSz="1600200">
            <a:lnSpc>
              <a:spcPct val="90000"/>
            </a:lnSpc>
            <a:spcBef>
              <a:spcPct val="0"/>
            </a:spcBef>
            <a:spcAft>
              <a:spcPct val="35000"/>
            </a:spcAft>
            <a:buNone/>
          </a:pPr>
          <a:endParaRPr lang="en-IN" sz="2700" kern="1200" dirty="0"/>
        </a:p>
      </dgm:t>
    </dgm:pt>
    <dgm:pt modelId="{BFEA3DD8-3173-4C0B-8EB8-DE230AAD6B37}" type="sibTrans" cxnId="{04697BEC-9EFF-4664-9BF3-F9B8EF8CB9CC}">
      <dgm:prSet/>
      <dgm:spPr/>
      <dgm:t>
        <a:bodyPr/>
        <a:lstStyle/>
        <a:p>
          <a:endParaRPr lang="en-IN"/>
        </a:p>
      </dgm:t>
    </dgm:pt>
    <dgm:pt modelId="{68491F64-A76F-4A16-B571-23DC396F87EF}" type="parTrans" cxnId="{04697BEC-9EFF-4664-9BF3-F9B8EF8CB9CC}">
      <dgm:prSet/>
      <dgm:spPr/>
      <dgm:t>
        <a:bodyPr/>
        <a:lstStyle/>
        <a:p>
          <a:endParaRPr lang="en-IN"/>
        </a:p>
      </dgm:t>
    </dgm:pt>
    <dgm:pt modelId="{FB559C68-5D6E-4264-B7E1-917B0497C6F3}">
      <dgm:prSet phldrT="[Text]"/>
      <dgm:spPr/>
      <dgm:t>
        <a:bodyPr/>
        <a:lstStyle/>
        <a:p>
          <a:endParaRPr lang="en-IN" dirty="0"/>
        </a:p>
      </dgm:t>
    </dgm:pt>
    <dgm:pt modelId="{AFC00804-1EC9-4F97-8C45-3731BC2E7014}" type="parTrans" cxnId="{7549067A-2F6D-4962-8EC9-E67A726CF712}">
      <dgm:prSet/>
      <dgm:spPr/>
      <dgm:t>
        <a:bodyPr/>
        <a:lstStyle/>
        <a:p>
          <a:endParaRPr lang="en-IN"/>
        </a:p>
      </dgm:t>
    </dgm:pt>
    <dgm:pt modelId="{B865AB5B-EA96-4223-8234-D059FB91FC00}" type="sibTrans" cxnId="{7549067A-2F6D-4962-8EC9-E67A726CF712}">
      <dgm:prSet/>
      <dgm:spPr/>
      <dgm:t>
        <a:bodyPr/>
        <a:lstStyle/>
        <a:p>
          <a:endParaRPr lang="en-IN"/>
        </a:p>
      </dgm:t>
    </dgm:pt>
    <dgm:pt modelId="{2311A266-1352-4296-878F-4B316E60DC18}" type="pres">
      <dgm:prSet presAssocID="{44CE759E-DE0D-4939-A84A-E696234CCB06}" presName="linear" presStyleCnt="0">
        <dgm:presLayoutVars>
          <dgm:animLvl val="lvl"/>
          <dgm:resizeHandles val="exact"/>
        </dgm:presLayoutVars>
      </dgm:prSet>
      <dgm:spPr/>
    </dgm:pt>
    <dgm:pt modelId="{457621AE-3C43-439E-A28C-D253B0A570BE}" type="pres">
      <dgm:prSet presAssocID="{25C00BC5-9F8A-43BB-BD16-B44DB01BCA39}" presName="parentText" presStyleLbl="node1" presStyleIdx="0" presStyleCnt="2" custScaleY="102737" custLinFactY="-61186" custLinFactNeighborY="-100000">
        <dgm:presLayoutVars>
          <dgm:chMax val="0"/>
          <dgm:bulletEnabled val="1"/>
        </dgm:presLayoutVars>
      </dgm:prSet>
      <dgm:spPr/>
    </dgm:pt>
    <dgm:pt modelId="{4DFF440F-BAF5-4292-BC1B-8803AE09F74D}" type="pres">
      <dgm:prSet presAssocID="{25C00BC5-9F8A-43BB-BD16-B44DB01BCA39}" presName="childText" presStyleLbl="revTx" presStyleIdx="0" presStyleCnt="1">
        <dgm:presLayoutVars>
          <dgm:bulletEnabled val="1"/>
        </dgm:presLayoutVars>
      </dgm:prSet>
      <dgm:spPr/>
    </dgm:pt>
    <dgm:pt modelId="{3D681CC9-30ED-43AC-8743-DBAF4D13C894}" type="pres">
      <dgm:prSet presAssocID="{6C78D398-AF42-47A6-8882-760CA063C794}" presName="parentText" presStyleLbl="node1" presStyleIdx="1" presStyleCnt="2">
        <dgm:presLayoutVars>
          <dgm:chMax val="0"/>
          <dgm:bulletEnabled val="1"/>
        </dgm:presLayoutVars>
      </dgm:prSet>
      <dgm:spPr/>
    </dgm:pt>
  </dgm:ptLst>
  <dgm:cxnLst>
    <dgm:cxn modelId="{B7E17403-54C1-44A1-8DBD-AD762BC64230}" type="presOf" srcId="{7D928E21-359C-493E-975A-428C7D4FC08C}" destId="{4DFF440F-BAF5-4292-BC1B-8803AE09F74D}" srcOrd="0" destOrd="0" presId="urn:microsoft.com/office/officeart/2005/8/layout/vList2"/>
    <dgm:cxn modelId="{A7574F0E-FF02-42E6-ADC5-44156CA7AEA8}" type="presOf" srcId="{6C78D398-AF42-47A6-8882-760CA063C794}" destId="{3D681CC9-30ED-43AC-8743-DBAF4D13C894}" srcOrd="0" destOrd="0" presId="urn:microsoft.com/office/officeart/2005/8/layout/vList2"/>
    <dgm:cxn modelId="{E68AF423-8A37-4821-84F2-2D0013E294AE}" srcId="{25C00BC5-9F8A-43BB-BD16-B44DB01BCA39}" destId="{7D928E21-359C-493E-975A-428C7D4FC08C}" srcOrd="0" destOrd="0" parTransId="{83CB21D5-6DF7-4F2E-B070-3E19D1CFEDA9}" sibTransId="{96E23110-70AF-462F-868F-B557FFA2A208}"/>
    <dgm:cxn modelId="{3313E731-0C1F-4D37-8B03-30B215FF8AC3}" type="presOf" srcId="{44CE759E-DE0D-4939-A84A-E696234CCB06}" destId="{2311A266-1352-4296-878F-4B316E60DC18}" srcOrd="0" destOrd="0" presId="urn:microsoft.com/office/officeart/2005/8/layout/vList2"/>
    <dgm:cxn modelId="{255E825B-0726-41BC-8F5D-689776159344}" type="presOf" srcId="{25C00BC5-9F8A-43BB-BD16-B44DB01BCA39}" destId="{457621AE-3C43-439E-A28C-D253B0A570BE}" srcOrd="0" destOrd="0" presId="urn:microsoft.com/office/officeart/2005/8/layout/vList2"/>
    <dgm:cxn modelId="{7549067A-2F6D-4962-8EC9-E67A726CF712}" srcId="{25C00BC5-9F8A-43BB-BD16-B44DB01BCA39}" destId="{FB559C68-5D6E-4264-B7E1-917B0497C6F3}" srcOrd="1" destOrd="0" parTransId="{AFC00804-1EC9-4F97-8C45-3731BC2E7014}" sibTransId="{B865AB5B-EA96-4223-8234-D059FB91FC00}"/>
    <dgm:cxn modelId="{090C92AC-3094-4E27-9BDD-583A4B311CE1}" type="presOf" srcId="{FB559C68-5D6E-4264-B7E1-917B0497C6F3}" destId="{4DFF440F-BAF5-4292-BC1B-8803AE09F74D}" srcOrd="0" destOrd="1" presId="urn:microsoft.com/office/officeart/2005/8/layout/vList2"/>
    <dgm:cxn modelId="{501066BA-3816-4996-8219-98AF19EB08E6}" srcId="{44CE759E-DE0D-4939-A84A-E696234CCB06}" destId="{25C00BC5-9F8A-43BB-BD16-B44DB01BCA39}" srcOrd="0" destOrd="0" parTransId="{788A7245-6FED-490B-A997-8FD859C93502}" sibTransId="{4DC20E5D-78CC-4798-B7D1-B2CF26B7CFA2}"/>
    <dgm:cxn modelId="{04697BEC-9EFF-4664-9BF3-F9B8EF8CB9CC}" srcId="{44CE759E-DE0D-4939-A84A-E696234CCB06}" destId="{6C78D398-AF42-47A6-8882-760CA063C794}" srcOrd="1" destOrd="0" parTransId="{68491F64-A76F-4A16-B571-23DC396F87EF}" sibTransId="{BFEA3DD8-3173-4C0B-8EB8-DE230AAD6B37}"/>
    <dgm:cxn modelId="{777DFB8A-5BE2-4F6A-BFEF-5AA669FCA5FE}" type="presParOf" srcId="{2311A266-1352-4296-878F-4B316E60DC18}" destId="{457621AE-3C43-439E-A28C-D253B0A570BE}" srcOrd="0" destOrd="0" presId="urn:microsoft.com/office/officeart/2005/8/layout/vList2"/>
    <dgm:cxn modelId="{AE8C9D05-78C9-4937-8A31-CA3B953DDD69}" type="presParOf" srcId="{2311A266-1352-4296-878F-4B316E60DC18}" destId="{4DFF440F-BAF5-4292-BC1B-8803AE09F74D}" srcOrd="1" destOrd="0" presId="urn:microsoft.com/office/officeart/2005/8/layout/vList2"/>
    <dgm:cxn modelId="{ECEDBFE9-32C7-4555-A1D7-F4DD9A60DF26}" type="presParOf" srcId="{2311A266-1352-4296-878F-4B316E60DC18}" destId="{3D681CC9-30ED-43AC-8743-DBAF4D13C89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65A14-6DBF-43BE-A11F-1DCBEEB3A01B}">
      <dsp:nvSpPr>
        <dsp:cNvPr id="0" name=""/>
        <dsp:cNvSpPr/>
      </dsp:nvSpPr>
      <dsp:spPr>
        <a:xfrm>
          <a:off x="5126" y="1266967"/>
          <a:ext cx="3500338" cy="11579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r>
            <a:rPr lang="en-US" sz="5400" kern="1200" dirty="0"/>
            <a:t>Semi-Colon</a:t>
          </a:r>
          <a:endParaRPr lang="en-IN" sz="5400" kern="1200" dirty="0"/>
        </a:p>
      </dsp:txBody>
      <dsp:txXfrm>
        <a:off x="39042" y="1300883"/>
        <a:ext cx="3432506" cy="1090162"/>
      </dsp:txXfrm>
    </dsp:sp>
    <dsp:sp modelId="{E4D86442-DECC-4DCD-B5AC-7EEC4F3863BB}">
      <dsp:nvSpPr>
        <dsp:cNvPr id="0" name=""/>
        <dsp:cNvSpPr/>
      </dsp:nvSpPr>
      <dsp:spPr>
        <a:xfrm>
          <a:off x="355160" y="2424961"/>
          <a:ext cx="350033" cy="868495"/>
        </a:xfrm>
        <a:custGeom>
          <a:avLst/>
          <a:gdLst/>
          <a:ahLst/>
          <a:cxnLst/>
          <a:rect l="0" t="0" r="0" b="0"/>
          <a:pathLst>
            <a:path>
              <a:moveTo>
                <a:pt x="0" y="0"/>
              </a:moveTo>
              <a:lnTo>
                <a:pt x="0" y="868495"/>
              </a:lnTo>
              <a:lnTo>
                <a:pt x="350033" y="8684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FF0AB8-55AE-41E4-A870-E0462180EC3D}">
      <dsp:nvSpPr>
        <dsp:cNvPr id="0" name=""/>
        <dsp:cNvSpPr/>
      </dsp:nvSpPr>
      <dsp:spPr>
        <a:xfrm>
          <a:off x="705194" y="2714460"/>
          <a:ext cx="2858652" cy="11579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IN" sz="3500" kern="1200" dirty="0"/>
            <a:t>Occurs at the end of phrase</a:t>
          </a:r>
        </a:p>
      </dsp:txBody>
      <dsp:txXfrm>
        <a:off x="739110" y="2748376"/>
        <a:ext cx="2790820" cy="1090162"/>
      </dsp:txXfrm>
    </dsp:sp>
    <dsp:sp modelId="{9FF0D809-FB5A-4D51-80D4-1AEE96E4CD6E}">
      <dsp:nvSpPr>
        <dsp:cNvPr id="0" name=""/>
        <dsp:cNvSpPr/>
      </dsp:nvSpPr>
      <dsp:spPr>
        <a:xfrm>
          <a:off x="4084462" y="1266967"/>
          <a:ext cx="3264756" cy="11579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r>
            <a:rPr lang="en-IN" sz="5400" kern="1200" dirty="0"/>
            <a:t>Comma</a:t>
          </a:r>
        </a:p>
      </dsp:txBody>
      <dsp:txXfrm>
        <a:off x="4118378" y="1300883"/>
        <a:ext cx="3196924" cy="1090162"/>
      </dsp:txXfrm>
    </dsp:sp>
    <dsp:sp modelId="{A8F88BC5-03F0-4EC4-90BF-733C89245C3F}">
      <dsp:nvSpPr>
        <dsp:cNvPr id="0" name=""/>
        <dsp:cNvSpPr/>
      </dsp:nvSpPr>
      <dsp:spPr>
        <a:xfrm>
          <a:off x="4410938" y="2424961"/>
          <a:ext cx="326475" cy="868495"/>
        </a:xfrm>
        <a:custGeom>
          <a:avLst/>
          <a:gdLst/>
          <a:ahLst/>
          <a:cxnLst/>
          <a:rect l="0" t="0" r="0" b="0"/>
          <a:pathLst>
            <a:path>
              <a:moveTo>
                <a:pt x="0" y="0"/>
              </a:moveTo>
              <a:lnTo>
                <a:pt x="0" y="868495"/>
              </a:lnTo>
              <a:lnTo>
                <a:pt x="326475" y="8684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742663-A201-48D1-9CCF-8E95017438A1}">
      <dsp:nvSpPr>
        <dsp:cNvPr id="0" name=""/>
        <dsp:cNvSpPr/>
      </dsp:nvSpPr>
      <dsp:spPr>
        <a:xfrm>
          <a:off x="4737413" y="2714460"/>
          <a:ext cx="2858652" cy="11579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IN" sz="3500" kern="1200" dirty="0"/>
            <a:t>Occurs in a sentence</a:t>
          </a:r>
        </a:p>
      </dsp:txBody>
      <dsp:txXfrm>
        <a:off x="4771329" y="2748376"/>
        <a:ext cx="2790820" cy="1090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F55D7-F625-4371-9FE1-30157A1BC677}">
      <dsp:nvSpPr>
        <dsp:cNvPr id="0" name=""/>
        <dsp:cNvSpPr/>
      </dsp:nvSpPr>
      <dsp:spPr>
        <a:xfrm rot="5400000">
          <a:off x="-214616" y="447179"/>
          <a:ext cx="1430776" cy="1001543"/>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b="1" kern="1200" dirty="0">
            <a:solidFill>
              <a:schemeClr val="tx1"/>
            </a:solidFill>
            <a:latin typeface="+mj-lt"/>
          </a:endParaRPr>
        </a:p>
        <a:p>
          <a:pPr marL="0" lvl="0" indent="0" algn="ctr" defTabSz="533400">
            <a:lnSpc>
              <a:spcPct val="90000"/>
            </a:lnSpc>
            <a:spcBef>
              <a:spcPct val="0"/>
            </a:spcBef>
            <a:spcAft>
              <a:spcPct val="35000"/>
            </a:spcAft>
            <a:buNone/>
          </a:pPr>
          <a:r>
            <a:rPr lang="en-US" sz="1600" b="1" kern="1200" dirty="0">
              <a:solidFill>
                <a:schemeClr val="tx1"/>
              </a:solidFill>
              <a:latin typeface="+mj-lt"/>
              <a:cs typeface="Angsana New" panose="02020603050405020304" pitchFamily="18" charset="-34"/>
            </a:rPr>
            <a:t>Indian Partnership Act, 1932</a:t>
          </a:r>
          <a:endParaRPr lang="en-IN" sz="1600" b="1" kern="1200" dirty="0">
            <a:solidFill>
              <a:schemeClr val="tx1"/>
            </a:solidFill>
            <a:latin typeface="+mj-lt"/>
            <a:cs typeface="Angsana New" panose="02020603050405020304" pitchFamily="18" charset="-34"/>
          </a:endParaRPr>
        </a:p>
      </dsp:txBody>
      <dsp:txXfrm rot="-5400000">
        <a:off x="1" y="733335"/>
        <a:ext cx="1001543" cy="429233"/>
      </dsp:txXfrm>
    </dsp:sp>
    <dsp:sp modelId="{E3DF61D8-A0D7-4D07-900F-28F8674CFBBA}">
      <dsp:nvSpPr>
        <dsp:cNvPr id="0" name=""/>
        <dsp:cNvSpPr/>
      </dsp:nvSpPr>
      <dsp:spPr>
        <a:xfrm rot="5400000">
          <a:off x="5064469" y="-4059218"/>
          <a:ext cx="1388203" cy="9514056"/>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kern="1200" dirty="0">
              <a:latin typeface="Angsana New" panose="02020603050405020304" pitchFamily="18" charset="-34"/>
              <a:cs typeface="Angsana New" panose="02020603050405020304" pitchFamily="18" charset="-34"/>
            </a:rPr>
            <a:t>Includes definitions of firm, partner, and partnership.</a:t>
          </a:r>
          <a:endParaRPr lang="en-IN" sz="2800" kern="1200" dirty="0">
            <a:latin typeface="Angsana New" panose="02020603050405020304" pitchFamily="18" charset="-34"/>
            <a:cs typeface="Angsana New" panose="02020603050405020304" pitchFamily="18" charset="-34"/>
          </a:endParaRPr>
        </a:p>
        <a:p>
          <a:pPr marL="285750" lvl="1" indent="-285750" algn="just" defTabSz="1244600">
            <a:lnSpc>
              <a:spcPct val="90000"/>
            </a:lnSpc>
            <a:spcBef>
              <a:spcPct val="0"/>
            </a:spcBef>
            <a:spcAft>
              <a:spcPct val="15000"/>
            </a:spcAft>
            <a:buChar char="•"/>
          </a:pPr>
          <a:r>
            <a:rPr lang="en-US" sz="2800" kern="1200" dirty="0">
              <a:latin typeface="Angsana New" panose="02020603050405020304" pitchFamily="18" charset="-34"/>
              <a:cs typeface="Angsana New" panose="02020603050405020304" pitchFamily="18" charset="-34"/>
            </a:rPr>
            <a:t>Also concepts of retirement, dissolution </a:t>
          </a:r>
          <a:r>
            <a:rPr lang="en-US" sz="2800" kern="1200" dirty="0" err="1">
              <a:latin typeface="Angsana New" panose="02020603050405020304" pitchFamily="18" charset="-34"/>
              <a:cs typeface="Angsana New" panose="02020603050405020304" pitchFamily="18" charset="-34"/>
            </a:rPr>
            <a:t>etc</a:t>
          </a:r>
          <a:r>
            <a:rPr lang="en-US" sz="2800" kern="1200" dirty="0">
              <a:latin typeface="Angsana New" panose="02020603050405020304" pitchFamily="18" charset="-34"/>
              <a:cs typeface="Angsana New" panose="02020603050405020304" pitchFamily="18" charset="-34"/>
            </a:rPr>
            <a:t>… are covered here.</a:t>
          </a:r>
          <a:endParaRPr lang="en-IN" sz="2800" kern="1200" dirty="0">
            <a:latin typeface="Angsana New" panose="02020603050405020304" pitchFamily="18" charset="-34"/>
            <a:cs typeface="Angsana New" panose="02020603050405020304" pitchFamily="18" charset="-34"/>
          </a:endParaRPr>
        </a:p>
      </dsp:txBody>
      <dsp:txXfrm rot="-5400000">
        <a:off x="1001543" y="71474"/>
        <a:ext cx="9446290" cy="1252671"/>
      </dsp:txXfrm>
    </dsp:sp>
    <dsp:sp modelId="{8B871A38-40E8-42C6-9848-742762D963E3}">
      <dsp:nvSpPr>
        <dsp:cNvPr id="0" name=""/>
        <dsp:cNvSpPr/>
      </dsp:nvSpPr>
      <dsp:spPr>
        <a:xfrm rot="5400000">
          <a:off x="-214616" y="1957541"/>
          <a:ext cx="1430776" cy="1001543"/>
        </a:xfrm>
        <a:prstGeom prst="chevron">
          <a:avLst/>
        </a:prstGeom>
        <a:solidFill>
          <a:schemeClr val="accent1">
            <a:shade val="80000"/>
            <a:hueOff val="174641"/>
            <a:satOff val="-3128"/>
            <a:lumOff val="13293"/>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mj-lt"/>
              <a:ea typeface="+mn-ea"/>
              <a:cs typeface="Angsana New" panose="02020603050405020304" pitchFamily="18" charset="-34"/>
            </a:rPr>
            <a:t>Points for Drafting Agreement</a:t>
          </a:r>
          <a:endParaRPr lang="en-IN" sz="2000" b="1" kern="1200" dirty="0">
            <a:solidFill>
              <a:schemeClr val="tx1"/>
            </a:solidFill>
            <a:latin typeface="+mj-lt"/>
            <a:ea typeface="+mn-ea"/>
            <a:cs typeface="Angsana New" panose="02020603050405020304" pitchFamily="18" charset="-34"/>
          </a:endParaRPr>
        </a:p>
      </dsp:txBody>
      <dsp:txXfrm rot="-5400000">
        <a:off x="1" y="2243697"/>
        <a:ext cx="1001543" cy="429233"/>
      </dsp:txXfrm>
    </dsp:sp>
    <dsp:sp modelId="{3C05F9A1-C925-4F8D-9DEC-FB2F67C3C8B8}">
      <dsp:nvSpPr>
        <dsp:cNvPr id="0" name=""/>
        <dsp:cNvSpPr/>
      </dsp:nvSpPr>
      <dsp:spPr>
        <a:xfrm rot="5400000">
          <a:off x="5054586" y="-2549101"/>
          <a:ext cx="1407971" cy="9514056"/>
        </a:xfrm>
        <a:prstGeom prst="round2SameRect">
          <a:avLst/>
        </a:prstGeom>
        <a:solidFill>
          <a:schemeClr val="lt1">
            <a:alpha val="90000"/>
            <a:hueOff val="0"/>
            <a:satOff val="0"/>
            <a:lumOff val="0"/>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a:latin typeface="Angsana New" panose="02020603050405020304" pitchFamily="18" charset="-34"/>
              <a:cs typeface="Angsana New" panose="02020603050405020304" pitchFamily="18" charset="-34"/>
            </a:rPr>
            <a:t>Issues such as capacity of partner, payment of remuneration/interest to partner, who can be a working partner </a:t>
          </a:r>
          <a:r>
            <a:rPr lang="en-US" sz="2400" kern="1200" dirty="0" err="1">
              <a:latin typeface="Angsana New" panose="02020603050405020304" pitchFamily="18" charset="-34"/>
              <a:cs typeface="Angsana New" panose="02020603050405020304" pitchFamily="18" charset="-34"/>
            </a:rPr>
            <a:t>etc</a:t>
          </a:r>
          <a:r>
            <a:rPr lang="en-US" sz="2400" kern="1200" dirty="0">
              <a:latin typeface="Angsana New" panose="02020603050405020304" pitchFamily="18" charset="-34"/>
              <a:cs typeface="Angsana New" panose="02020603050405020304" pitchFamily="18" charset="-34"/>
            </a:rPr>
            <a:t>…</a:t>
          </a:r>
          <a:endParaRPr lang="en-IN" sz="2400" kern="1200" dirty="0">
            <a:latin typeface="Angsana New" panose="02020603050405020304" pitchFamily="18" charset="-34"/>
            <a:cs typeface="Angsana New" panose="02020603050405020304" pitchFamily="18" charset="-34"/>
          </a:endParaRPr>
        </a:p>
      </dsp:txBody>
      <dsp:txXfrm rot="-5400000">
        <a:off x="1001544" y="1572672"/>
        <a:ext cx="9445325" cy="1270509"/>
      </dsp:txXfrm>
    </dsp:sp>
    <dsp:sp modelId="{ADE09450-AD5D-48DB-9123-0F07289B28B0}">
      <dsp:nvSpPr>
        <dsp:cNvPr id="0" name=""/>
        <dsp:cNvSpPr/>
      </dsp:nvSpPr>
      <dsp:spPr>
        <a:xfrm rot="5400000">
          <a:off x="-214616" y="3588483"/>
          <a:ext cx="1430776" cy="1001543"/>
        </a:xfrm>
        <a:prstGeom prst="chevron">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j-lt"/>
            </a:rPr>
            <a:t>Sections of I.T Act</a:t>
          </a:r>
          <a:endParaRPr lang="en-IN" sz="1400" kern="1200" dirty="0">
            <a:solidFill>
              <a:schemeClr val="tx1"/>
            </a:solidFill>
            <a:latin typeface="+mj-lt"/>
          </a:endParaRPr>
        </a:p>
      </dsp:txBody>
      <dsp:txXfrm rot="-5400000">
        <a:off x="1" y="3874639"/>
        <a:ext cx="1001543" cy="429233"/>
      </dsp:txXfrm>
    </dsp:sp>
    <dsp:sp modelId="{D69E0189-895E-451B-8993-6DF5E101539B}">
      <dsp:nvSpPr>
        <dsp:cNvPr id="0" name=""/>
        <dsp:cNvSpPr/>
      </dsp:nvSpPr>
      <dsp:spPr>
        <a:xfrm rot="5400000">
          <a:off x="4934006" y="-918159"/>
          <a:ext cx="1649130" cy="9514056"/>
        </a:xfrm>
        <a:prstGeom prst="round2SameRect">
          <a:avLst/>
        </a:prstGeom>
        <a:solidFill>
          <a:schemeClr val="lt1">
            <a:alpha val="90000"/>
            <a:hueOff val="0"/>
            <a:satOff val="0"/>
            <a:lumOff val="0"/>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Angsana New" panose="02020603050405020304" pitchFamily="18" charset="-34"/>
              <a:ea typeface="+mn-ea"/>
              <a:cs typeface="Angsana New" panose="02020603050405020304" pitchFamily="18" charset="-34"/>
            </a:rPr>
            <a:t>Chapter XVI, Section. 45(4), 40(b) of the Income Tax Act,1961 </a:t>
          </a:r>
          <a:endParaRPr lang="en-IN" sz="2400" kern="1200" dirty="0">
            <a:solidFill>
              <a:prstClr val="black">
                <a:hueOff val="0"/>
                <a:satOff val="0"/>
                <a:lumOff val="0"/>
                <a:alphaOff val="0"/>
              </a:prstClr>
            </a:solidFill>
            <a:latin typeface="Angsana New" panose="02020603050405020304" pitchFamily="18" charset="-34"/>
            <a:ea typeface="+mn-ea"/>
            <a:cs typeface="Angsana New" panose="02020603050405020304" pitchFamily="18" charset="-34"/>
          </a:endParaRPr>
        </a:p>
        <a:p>
          <a:pPr marL="228600" lvl="1" indent="-228600" algn="just"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Angsana New" panose="02020603050405020304" pitchFamily="18" charset="-34"/>
              <a:ea typeface="+mn-ea"/>
              <a:cs typeface="Angsana New" panose="02020603050405020304" pitchFamily="18" charset="-34"/>
            </a:rPr>
            <a:t>Some of these provisions may be at variance with partnership law, but would yet prevail.</a:t>
          </a:r>
          <a:endParaRPr lang="en-IN" sz="2400" kern="1200" dirty="0">
            <a:solidFill>
              <a:prstClr val="black">
                <a:hueOff val="0"/>
                <a:satOff val="0"/>
                <a:lumOff val="0"/>
                <a:alphaOff val="0"/>
              </a:prstClr>
            </a:solidFill>
            <a:latin typeface="Angsana New" panose="02020603050405020304" pitchFamily="18" charset="-34"/>
            <a:ea typeface="+mn-ea"/>
            <a:cs typeface="Angsana New" panose="02020603050405020304" pitchFamily="18" charset="-34"/>
          </a:endParaRPr>
        </a:p>
      </dsp:txBody>
      <dsp:txXfrm rot="-5400000">
        <a:off x="1001543" y="3094808"/>
        <a:ext cx="9433552" cy="14881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589DA-DFBC-43C5-884A-974BF042856C}">
      <dsp:nvSpPr>
        <dsp:cNvPr id="0" name=""/>
        <dsp:cNvSpPr/>
      </dsp:nvSpPr>
      <dsp:spPr>
        <a:xfrm>
          <a:off x="-2588127" y="-399411"/>
          <a:ext cx="3089585" cy="3089585"/>
        </a:xfrm>
        <a:prstGeom prst="blockArc">
          <a:avLst>
            <a:gd name="adj1" fmla="val 18900000"/>
            <a:gd name="adj2" fmla="val 2700000"/>
            <a:gd name="adj3" fmla="val 69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929A4D-64FC-4BD0-8067-1A3C107B267D}">
      <dsp:nvSpPr>
        <dsp:cNvPr id="0" name=""/>
        <dsp:cNvSpPr/>
      </dsp:nvSpPr>
      <dsp:spPr>
        <a:xfrm>
          <a:off x="322390" y="229076"/>
          <a:ext cx="9740206" cy="458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59"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Angsana New" panose="02020603050405020304" pitchFamily="18" charset="-34"/>
              <a:cs typeface="Angsana New" panose="02020603050405020304" pitchFamily="18" charset="-34"/>
            </a:rPr>
            <a:t>Hindu Succession Act, 1956</a:t>
          </a:r>
          <a:endParaRPr lang="en-IN" sz="3600" kern="1200" dirty="0">
            <a:latin typeface="Angsana New" panose="02020603050405020304" pitchFamily="18" charset="-34"/>
            <a:cs typeface="Angsana New" panose="02020603050405020304" pitchFamily="18" charset="-34"/>
          </a:endParaRPr>
        </a:p>
      </dsp:txBody>
      <dsp:txXfrm>
        <a:off x="322390" y="229076"/>
        <a:ext cx="9740206" cy="458152"/>
      </dsp:txXfrm>
    </dsp:sp>
    <dsp:sp modelId="{41B8D548-D169-4BC7-BC86-1A2071788351}">
      <dsp:nvSpPr>
        <dsp:cNvPr id="0" name=""/>
        <dsp:cNvSpPr/>
      </dsp:nvSpPr>
      <dsp:spPr>
        <a:xfrm>
          <a:off x="36044" y="171807"/>
          <a:ext cx="572690" cy="57269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760C02-F4CD-4C3B-B301-1684FD022FF1}">
      <dsp:nvSpPr>
        <dsp:cNvPr id="0" name=""/>
        <dsp:cNvSpPr/>
      </dsp:nvSpPr>
      <dsp:spPr>
        <a:xfrm>
          <a:off x="488928" y="916305"/>
          <a:ext cx="9573668" cy="458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59"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Angsana New" panose="02020603050405020304" pitchFamily="18" charset="-34"/>
              <a:cs typeface="Angsana New" panose="02020603050405020304" pitchFamily="18" charset="-34"/>
            </a:rPr>
            <a:t>Hindu Law of Wills</a:t>
          </a:r>
          <a:endParaRPr lang="en-IN" sz="3600" kern="1200" dirty="0">
            <a:latin typeface="Angsana New" panose="02020603050405020304" pitchFamily="18" charset="-34"/>
            <a:cs typeface="Angsana New" panose="02020603050405020304" pitchFamily="18" charset="-34"/>
          </a:endParaRPr>
        </a:p>
      </dsp:txBody>
      <dsp:txXfrm>
        <a:off x="488928" y="916305"/>
        <a:ext cx="9573668" cy="458152"/>
      </dsp:txXfrm>
    </dsp:sp>
    <dsp:sp modelId="{003A2BD6-339F-4D66-9B45-D53ED51E4D0C}">
      <dsp:nvSpPr>
        <dsp:cNvPr id="0" name=""/>
        <dsp:cNvSpPr/>
      </dsp:nvSpPr>
      <dsp:spPr>
        <a:xfrm>
          <a:off x="202583" y="859036"/>
          <a:ext cx="572690" cy="57269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690D8A-315D-40FF-B022-85F9E7DB03A4}">
      <dsp:nvSpPr>
        <dsp:cNvPr id="0" name=""/>
        <dsp:cNvSpPr/>
      </dsp:nvSpPr>
      <dsp:spPr>
        <a:xfrm>
          <a:off x="322390" y="1603534"/>
          <a:ext cx="9740206" cy="4581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59"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Angsana New" panose="02020603050405020304" pitchFamily="18" charset="-34"/>
              <a:cs typeface="Angsana New" panose="02020603050405020304" pitchFamily="18" charset="-34"/>
            </a:rPr>
            <a:t>Indian Succession Act</a:t>
          </a:r>
          <a:endParaRPr lang="en-IN" sz="3600" kern="1200" dirty="0">
            <a:latin typeface="Angsana New" panose="02020603050405020304" pitchFamily="18" charset="-34"/>
            <a:cs typeface="Angsana New" panose="02020603050405020304" pitchFamily="18" charset="-34"/>
          </a:endParaRPr>
        </a:p>
      </dsp:txBody>
      <dsp:txXfrm>
        <a:off x="322390" y="1603534"/>
        <a:ext cx="9740206" cy="458152"/>
      </dsp:txXfrm>
    </dsp:sp>
    <dsp:sp modelId="{C2F61A71-BAD0-44D7-87DA-D26D3EA0C03E}">
      <dsp:nvSpPr>
        <dsp:cNvPr id="0" name=""/>
        <dsp:cNvSpPr/>
      </dsp:nvSpPr>
      <dsp:spPr>
        <a:xfrm>
          <a:off x="36044" y="1546265"/>
          <a:ext cx="572690" cy="57269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5C554-3F68-4031-B274-15B8C770300B}">
      <dsp:nvSpPr>
        <dsp:cNvPr id="0" name=""/>
        <dsp:cNvSpPr/>
      </dsp:nvSpPr>
      <dsp:spPr>
        <a:xfrm>
          <a:off x="0" y="284546"/>
          <a:ext cx="2757241" cy="1654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ngsana New" panose="02020603050405020304" pitchFamily="18" charset="-34"/>
              <a:cs typeface="Angsana New" panose="02020603050405020304" pitchFamily="18" charset="-34"/>
            </a:rPr>
            <a:t>General Clauses Act</a:t>
          </a:r>
          <a:endParaRPr lang="en-IN" sz="2800" kern="1200" dirty="0">
            <a:latin typeface="Angsana New" panose="02020603050405020304" pitchFamily="18" charset="-34"/>
            <a:cs typeface="Angsana New" panose="02020603050405020304" pitchFamily="18" charset="-34"/>
          </a:endParaRPr>
        </a:p>
      </dsp:txBody>
      <dsp:txXfrm>
        <a:off x="0" y="284546"/>
        <a:ext cx="2757241" cy="1654344"/>
      </dsp:txXfrm>
    </dsp:sp>
    <dsp:sp modelId="{18EEF859-7481-4E85-839B-1561227FAC68}">
      <dsp:nvSpPr>
        <dsp:cNvPr id="0" name=""/>
        <dsp:cNvSpPr/>
      </dsp:nvSpPr>
      <dsp:spPr>
        <a:xfrm>
          <a:off x="3031835" y="338329"/>
          <a:ext cx="2757241" cy="1654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600200">
            <a:lnSpc>
              <a:spcPct val="90000"/>
            </a:lnSpc>
            <a:spcBef>
              <a:spcPct val="0"/>
            </a:spcBef>
            <a:spcAft>
              <a:spcPct val="35000"/>
            </a:spcAft>
            <a:buNone/>
          </a:pPr>
          <a:r>
            <a:rPr lang="en-US" sz="2800" kern="1200" dirty="0">
              <a:solidFill>
                <a:prstClr val="white"/>
              </a:solidFill>
              <a:latin typeface="Angsana New" panose="02020603050405020304" pitchFamily="18" charset="-34"/>
              <a:ea typeface="+mn-ea"/>
              <a:cs typeface="Angsana New" panose="02020603050405020304" pitchFamily="18" charset="-34"/>
            </a:rPr>
            <a:t>Indian Evidence Act</a:t>
          </a:r>
          <a:endParaRPr lang="en-IN" sz="2800" kern="1200" dirty="0">
            <a:solidFill>
              <a:prstClr val="white"/>
            </a:solidFill>
            <a:latin typeface="Angsana New" panose="02020603050405020304" pitchFamily="18" charset="-34"/>
            <a:ea typeface="+mn-ea"/>
            <a:cs typeface="Angsana New" panose="02020603050405020304" pitchFamily="18" charset="-34"/>
          </a:endParaRPr>
        </a:p>
      </dsp:txBody>
      <dsp:txXfrm>
        <a:off x="3031835" y="338329"/>
        <a:ext cx="2757241" cy="1654344"/>
      </dsp:txXfrm>
    </dsp:sp>
    <dsp:sp modelId="{CAD86BEB-47C3-401E-ADB9-8881D6BF9216}">
      <dsp:nvSpPr>
        <dsp:cNvPr id="0" name=""/>
        <dsp:cNvSpPr/>
      </dsp:nvSpPr>
      <dsp:spPr>
        <a:xfrm>
          <a:off x="6170099" y="331794"/>
          <a:ext cx="2757241" cy="1654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600200">
            <a:lnSpc>
              <a:spcPct val="90000"/>
            </a:lnSpc>
            <a:spcBef>
              <a:spcPct val="0"/>
            </a:spcBef>
            <a:spcAft>
              <a:spcPct val="35000"/>
            </a:spcAft>
            <a:buNone/>
          </a:pPr>
          <a:r>
            <a:rPr lang="en-US" sz="2800" kern="1200" dirty="0">
              <a:solidFill>
                <a:prstClr val="white"/>
              </a:solidFill>
              <a:latin typeface="Angsana New" panose="02020603050405020304" pitchFamily="18" charset="-34"/>
              <a:ea typeface="+mn-ea"/>
              <a:cs typeface="Angsana New" panose="02020603050405020304" pitchFamily="18" charset="-34"/>
            </a:rPr>
            <a:t>Civil Procedure Code</a:t>
          </a:r>
          <a:endParaRPr lang="en-IN" sz="2800" kern="1200" dirty="0">
            <a:solidFill>
              <a:prstClr val="white"/>
            </a:solidFill>
            <a:latin typeface="Angsana New" panose="02020603050405020304" pitchFamily="18" charset="-34"/>
            <a:ea typeface="+mn-ea"/>
            <a:cs typeface="Angsana New" panose="02020603050405020304" pitchFamily="18" charset="-34"/>
          </a:endParaRPr>
        </a:p>
      </dsp:txBody>
      <dsp:txXfrm>
        <a:off x="6170099" y="331794"/>
        <a:ext cx="2757241" cy="1654344"/>
      </dsp:txXfrm>
    </dsp:sp>
    <dsp:sp modelId="{C2CD58A0-8F13-4639-A1E9-DBCE33CDE40C}">
      <dsp:nvSpPr>
        <dsp:cNvPr id="0" name=""/>
        <dsp:cNvSpPr/>
      </dsp:nvSpPr>
      <dsp:spPr>
        <a:xfrm>
          <a:off x="41179" y="3846221"/>
          <a:ext cx="2498805" cy="14384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600200">
            <a:lnSpc>
              <a:spcPct val="90000"/>
            </a:lnSpc>
            <a:spcBef>
              <a:spcPct val="0"/>
            </a:spcBef>
            <a:spcAft>
              <a:spcPct val="35000"/>
            </a:spcAft>
            <a:buNone/>
          </a:pPr>
          <a:r>
            <a:rPr lang="en-US" sz="2800" kern="1200" dirty="0">
              <a:solidFill>
                <a:prstClr val="white"/>
              </a:solidFill>
              <a:latin typeface="Angsana New" panose="02020603050405020304" pitchFamily="18" charset="-34"/>
              <a:ea typeface="+mn-ea"/>
              <a:cs typeface="Angsana New" panose="02020603050405020304" pitchFamily="18" charset="-34"/>
            </a:rPr>
            <a:t>Information Technology Act</a:t>
          </a:r>
          <a:endParaRPr lang="en-IN" sz="2800" kern="1200" dirty="0">
            <a:solidFill>
              <a:prstClr val="white"/>
            </a:solidFill>
            <a:latin typeface="Angsana New" panose="02020603050405020304" pitchFamily="18" charset="-34"/>
            <a:ea typeface="+mn-ea"/>
            <a:cs typeface="Angsana New" panose="02020603050405020304" pitchFamily="18" charset="-34"/>
          </a:endParaRPr>
        </a:p>
      </dsp:txBody>
      <dsp:txXfrm>
        <a:off x="41179" y="3846221"/>
        <a:ext cx="2498805" cy="1438469"/>
      </dsp:txXfrm>
    </dsp:sp>
    <dsp:sp modelId="{7976FF2D-23EC-4C2E-8B9A-866A4F82F66C}">
      <dsp:nvSpPr>
        <dsp:cNvPr id="0" name=""/>
        <dsp:cNvSpPr/>
      </dsp:nvSpPr>
      <dsp:spPr>
        <a:xfrm>
          <a:off x="3023080" y="2237453"/>
          <a:ext cx="2757241" cy="15411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600200">
            <a:lnSpc>
              <a:spcPct val="90000"/>
            </a:lnSpc>
            <a:spcBef>
              <a:spcPct val="0"/>
            </a:spcBef>
            <a:spcAft>
              <a:spcPct val="35000"/>
            </a:spcAft>
            <a:buNone/>
          </a:pPr>
          <a:r>
            <a:rPr lang="en-US" sz="2800" kern="1200" dirty="0">
              <a:solidFill>
                <a:prstClr val="white"/>
              </a:solidFill>
              <a:latin typeface="Angsana New" panose="02020603050405020304" pitchFamily="18" charset="-34"/>
              <a:ea typeface="+mn-ea"/>
              <a:cs typeface="Angsana New" panose="02020603050405020304" pitchFamily="18" charset="-34"/>
            </a:rPr>
            <a:t>Intellectual Property Rights</a:t>
          </a:r>
          <a:endParaRPr lang="en-IN" sz="2800" kern="1200" dirty="0">
            <a:solidFill>
              <a:prstClr val="white"/>
            </a:solidFill>
            <a:latin typeface="Angsana New" panose="02020603050405020304" pitchFamily="18" charset="-34"/>
            <a:ea typeface="+mn-ea"/>
            <a:cs typeface="Angsana New" panose="02020603050405020304" pitchFamily="18" charset="-34"/>
          </a:endParaRPr>
        </a:p>
      </dsp:txBody>
      <dsp:txXfrm>
        <a:off x="3023080" y="2237453"/>
        <a:ext cx="2757241" cy="1541171"/>
      </dsp:txXfrm>
    </dsp:sp>
    <dsp:sp modelId="{F56EB181-839B-453E-8C60-38E037A61943}">
      <dsp:nvSpPr>
        <dsp:cNvPr id="0" name=""/>
        <dsp:cNvSpPr/>
      </dsp:nvSpPr>
      <dsp:spPr>
        <a:xfrm>
          <a:off x="6040881" y="2206228"/>
          <a:ext cx="2757241" cy="1654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600200">
            <a:lnSpc>
              <a:spcPct val="90000"/>
            </a:lnSpc>
            <a:spcBef>
              <a:spcPct val="0"/>
            </a:spcBef>
            <a:spcAft>
              <a:spcPct val="35000"/>
            </a:spcAft>
            <a:buNone/>
          </a:pPr>
          <a:r>
            <a:rPr lang="en-US" sz="2800" kern="1200" dirty="0">
              <a:solidFill>
                <a:prstClr val="white"/>
              </a:solidFill>
              <a:latin typeface="Angsana New" panose="02020603050405020304" pitchFamily="18" charset="-34"/>
              <a:ea typeface="+mn-ea"/>
              <a:cs typeface="Angsana New" panose="02020603050405020304" pitchFamily="18" charset="-34"/>
            </a:rPr>
            <a:t>SEBI Regulations</a:t>
          </a:r>
        </a:p>
      </dsp:txBody>
      <dsp:txXfrm>
        <a:off x="6040881" y="2206228"/>
        <a:ext cx="2757241" cy="1654344"/>
      </dsp:txXfrm>
    </dsp:sp>
    <dsp:sp modelId="{5BC6B224-0A16-4AB9-955B-2C7776263376}">
      <dsp:nvSpPr>
        <dsp:cNvPr id="0" name=""/>
        <dsp:cNvSpPr/>
      </dsp:nvSpPr>
      <dsp:spPr>
        <a:xfrm>
          <a:off x="0" y="2209580"/>
          <a:ext cx="2646290" cy="1417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600200">
            <a:lnSpc>
              <a:spcPct val="90000"/>
            </a:lnSpc>
            <a:spcBef>
              <a:spcPct val="0"/>
            </a:spcBef>
            <a:spcAft>
              <a:spcPct val="35000"/>
            </a:spcAft>
            <a:buNone/>
          </a:pPr>
          <a:r>
            <a:rPr lang="en-US" sz="2800" kern="1200" dirty="0">
              <a:solidFill>
                <a:prstClr val="white"/>
              </a:solidFill>
              <a:latin typeface="Angsana New" panose="02020603050405020304" pitchFamily="18" charset="-34"/>
              <a:ea typeface="+mn-ea"/>
              <a:cs typeface="Angsana New" panose="02020603050405020304" pitchFamily="18" charset="-34"/>
            </a:rPr>
            <a:t>MSME Law</a:t>
          </a:r>
          <a:endParaRPr lang="en-IN" sz="2800" kern="1200" dirty="0">
            <a:solidFill>
              <a:prstClr val="white"/>
            </a:solidFill>
            <a:latin typeface="Angsana New" panose="02020603050405020304" pitchFamily="18" charset="-34"/>
            <a:ea typeface="+mn-ea"/>
            <a:cs typeface="Angsana New" panose="02020603050405020304" pitchFamily="18" charset="-34"/>
          </a:endParaRPr>
        </a:p>
      </dsp:txBody>
      <dsp:txXfrm>
        <a:off x="0" y="2209580"/>
        <a:ext cx="2646290" cy="14176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621AE-3C43-439E-A28C-D253B0A570BE}">
      <dsp:nvSpPr>
        <dsp:cNvPr id="0" name=""/>
        <dsp:cNvSpPr/>
      </dsp:nvSpPr>
      <dsp:spPr>
        <a:xfrm>
          <a:off x="0" y="0"/>
          <a:ext cx="8128000" cy="12404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Angsana New" panose="02020603050405020304" pitchFamily="18" charset="-34"/>
              <a:cs typeface="Angsana New" panose="02020603050405020304" pitchFamily="18" charset="-34"/>
            </a:rPr>
            <a:t>Benami </a:t>
          </a:r>
          <a:endParaRPr lang="en-IN" sz="4000" kern="1200" dirty="0">
            <a:latin typeface="Angsana New" panose="02020603050405020304" pitchFamily="18" charset="-34"/>
            <a:cs typeface="Angsana New" panose="02020603050405020304" pitchFamily="18" charset="-34"/>
          </a:endParaRPr>
        </a:p>
      </dsp:txBody>
      <dsp:txXfrm>
        <a:off x="60552" y="60552"/>
        <a:ext cx="8006896" cy="1119319"/>
      </dsp:txXfrm>
    </dsp:sp>
    <dsp:sp modelId="{4DFF440F-BAF5-4292-BC1B-8803AE09F74D}">
      <dsp:nvSpPr>
        <dsp:cNvPr id="0" name=""/>
        <dsp:cNvSpPr/>
      </dsp:nvSpPr>
      <dsp:spPr>
        <a:xfrm>
          <a:off x="0" y="1257125"/>
          <a:ext cx="8128000" cy="6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6350" rIns="35560" bIns="6350" numCol="1" spcCol="1270" anchor="t" anchorCtr="0">
          <a:noAutofit/>
        </a:bodyPr>
        <a:lstStyle/>
        <a:p>
          <a:pPr marL="57150" lvl="1" indent="-57150" algn="l" defTabSz="177800">
            <a:lnSpc>
              <a:spcPct val="90000"/>
            </a:lnSpc>
            <a:spcBef>
              <a:spcPct val="0"/>
            </a:spcBef>
            <a:spcAft>
              <a:spcPct val="20000"/>
            </a:spcAft>
            <a:buChar char="•"/>
          </a:pPr>
          <a:r>
            <a:rPr lang="en-US" sz="400" kern="1200" dirty="0">
              <a:solidFill>
                <a:schemeClr val="accent1">
                  <a:lumMod val="40000"/>
                  <a:lumOff val="60000"/>
                </a:schemeClr>
              </a:solidFill>
            </a:rPr>
            <a:t>A</a:t>
          </a:r>
          <a:endParaRPr lang="en-IN" sz="400" kern="1200" dirty="0">
            <a:solidFill>
              <a:schemeClr val="accent1">
                <a:lumMod val="40000"/>
                <a:lumOff val="60000"/>
              </a:schemeClr>
            </a:solidFill>
          </a:endParaRPr>
        </a:p>
        <a:p>
          <a:pPr marL="57150" lvl="1" indent="-57150" algn="l" defTabSz="177800">
            <a:lnSpc>
              <a:spcPct val="90000"/>
            </a:lnSpc>
            <a:spcBef>
              <a:spcPct val="0"/>
            </a:spcBef>
            <a:spcAft>
              <a:spcPct val="20000"/>
            </a:spcAft>
            <a:buChar char="•"/>
          </a:pPr>
          <a:endParaRPr lang="en-IN" sz="400" kern="1200" dirty="0"/>
        </a:p>
      </dsp:txBody>
      <dsp:txXfrm>
        <a:off x="0" y="1257125"/>
        <a:ext cx="8128000" cy="66762"/>
      </dsp:txXfrm>
    </dsp:sp>
    <dsp:sp modelId="{3D681CC9-30ED-43AC-8743-DBAF4D13C894}">
      <dsp:nvSpPr>
        <dsp:cNvPr id="0" name=""/>
        <dsp:cNvSpPr/>
      </dsp:nvSpPr>
      <dsp:spPr>
        <a:xfrm>
          <a:off x="0" y="1323887"/>
          <a:ext cx="8128000" cy="12073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US" sz="3600" kern="1200" dirty="0">
            <a:solidFill>
              <a:prstClr val="white"/>
            </a:solidFill>
            <a:latin typeface="Angsana New" panose="02020603050405020304" pitchFamily="18" charset="-34"/>
            <a:ea typeface="+mn-ea"/>
            <a:cs typeface="Angsana New" panose="02020603050405020304" pitchFamily="18" charset="-34"/>
          </a:endParaRPr>
        </a:p>
        <a:p>
          <a:pPr marL="0" lvl="0" indent="0" algn="l" defTabSz="1600200">
            <a:lnSpc>
              <a:spcPct val="90000"/>
            </a:lnSpc>
            <a:spcBef>
              <a:spcPct val="0"/>
            </a:spcBef>
            <a:spcAft>
              <a:spcPct val="35000"/>
            </a:spcAft>
            <a:buNone/>
          </a:pPr>
          <a:r>
            <a:rPr lang="en-US" sz="4000" kern="1200" dirty="0">
              <a:solidFill>
                <a:prstClr val="white"/>
              </a:solidFill>
              <a:latin typeface="Angsana New" panose="02020603050405020304" pitchFamily="18" charset="-34"/>
              <a:ea typeface="+mn-ea"/>
              <a:cs typeface="Angsana New" panose="02020603050405020304" pitchFamily="18" charset="-34"/>
            </a:rPr>
            <a:t>Money Laundering</a:t>
          </a:r>
        </a:p>
        <a:p>
          <a:pPr marL="0" lvl="0" algn="l" defTabSz="1600200">
            <a:lnSpc>
              <a:spcPct val="90000"/>
            </a:lnSpc>
            <a:spcBef>
              <a:spcPct val="0"/>
            </a:spcBef>
            <a:spcAft>
              <a:spcPct val="35000"/>
            </a:spcAft>
            <a:buNone/>
          </a:pPr>
          <a:endParaRPr lang="en-IN" sz="2700" kern="1200" dirty="0"/>
        </a:p>
      </dsp:txBody>
      <dsp:txXfrm>
        <a:off x="58939" y="1382826"/>
        <a:ext cx="8010122" cy="10894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ACC1-47EB-69A3-5FC6-E0053A906B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7559477-EC5B-6D9D-6F83-72E282B49D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7AA059E-DDD2-B0EA-A2E7-116A6F05FF4F}"/>
              </a:ext>
            </a:extLst>
          </p:cNvPr>
          <p:cNvSpPr>
            <a:spLocks noGrp="1"/>
          </p:cNvSpPr>
          <p:nvPr>
            <p:ph type="dt" sz="half" idx="10"/>
          </p:nvPr>
        </p:nvSpPr>
        <p:spPr/>
        <p:txBody>
          <a:bodyPr/>
          <a:lstStyle/>
          <a:p>
            <a:fld id="{2A2136BC-0316-46DA-97F7-3001337CE16A}" type="datetimeFigureOut">
              <a:rPr lang="en-IN" smtClean="0"/>
              <a:t>11-02-2023</a:t>
            </a:fld>
            <a:endParaRPr lang="en-IN"/>
          </a:p>
        </p:txBody>
      </p:sp>
      <p:sp>
        <p:nvSpPr>
          <p:cNvPr id="5" name="Footer Placeholder 4">
            <a:extLst>
              <a:ext uri="{FF2B5EF4-FFF2-40B4-BE49-F238E27FC236}">
                <a16:creationId xmlns:a16="http://schemas.microsoft.com/office/drawing/2014/main" id="{54C2C93A-F04D-464B-8833-F06B5D81E74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CD0022B-04B0-C506-82DC-332C45BC70D6}"/>
              </a:ext>
            </a:extLst>
          </p:cNvPr>
          <p:cNvSpPr>
            <a:spLocks noGrp="1"/>
          </p:cNvSpPr>
          <p:nvPr>
            <p:ph type="sldNum" sz="quarter" idx="12"/>
          </p:nvPr>
        </p:nvSpPr>
        <p:spPr/>
        <p:txBody>
          <a:bodyPr/>
          <a:lstStyle/>
          <a:p>
            <a:fld id="{949AB92D-FF8D-4967-AB34-BB357E2BFD81}" type="slidenum">
              <a:rPr lang="en-IN" smtClean="0"/>
              <a:t>‹#›</a:t>
            </a:fld>
            <a:endParaRPr lang="en-IN"/>
          </a:p>
        </p:txBody>
      </p:sp>
    </p:spTree>
    <p:extLst>
      <p:ext uri="{BB962C8B-B14F-4D97-AF65-F5344CB8AC3E}">
        <p14:creationId xmlns:p14="http://schemas.microsoft.com/office/powerpoint/2010/main" val="89493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D902-AA19-650E-1740-FF587AEFDAD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CA55F35-9D0F-D243-50A2-9D959DEEBC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0954C5A-0CF2-9F40-CFCC-E857FB71BC74}"/>
              </a:ext>
            </a:extLst>
          </p:cNvPr>
          <p:cNvSpPr>
            <a:spLocks noGrp="1"/>
          </p:cNvSpPr>
          <p:nvPr>
            <p:ph type="dt" sz="half" idx="10"/>
          </p:nvPr>
        </p:nvSpPr>
        <p:spPr/>
        <p:txBody>
          <a:bodyPr/>
          <a:lstStyle/>
          <a:p>
            <a:fld id="{2A2136BC-0316-46DA-97F7-3001337CE16A}" type="datetimeFigureOut">
              <a:rPr lang="en-IN" smtClean="0"/>
              <a:t>11-02-2023</a:t>
            </a:fld>
            <a:endParaRPr lang="en-IN"/>
          </a:p>
        </p:txBody>
      </p:sp>
      <p:sp>
        <p:nvSpPr>
          <p:cNvPr id="5" name="Footer Placeholder 4">
            <a:extLst>
              <a:ext uri="{FF2B5EF4-FFF2-40B4-BE49-F238E27FC236}">
                <a16:creationId xmlns:a16="http://schemas.microsoft.com/office/drawing/2014/main" id="{E9EA2149-DDEA-EE18-1DBA-3730220692F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8E977C7-C2BC-3235-60A7-BD311D3DCA9D}"/>
              </a:ext>
            </a:extLst>
          </p:cNvPr>
          <p:cNvSpPr>
            <a:spLocks noGrp="1"/>
          </p:cNvSpPr>
          <p:nvPr>
            <p:ph type="sldNum" sz="quarter" idx="12"/>
          </p:nvPr>
        </p:nvSpPr>
        <p:spPr/>
        <p:txBody>
          <a:bodyPr/>
          <a:lstStyle/>
          <a:p>
            <a:fld id="{949AB92D-FF8D-4967-AB34-BB357E2BFD81}" type="slidenum">
              <a:rPr lang="en-IN" smtClean="0"/>
              <a:t>‹#›</a:t>
            </a:fld>
            <a:endParaRPr lang="en-IN"/>
          </a:p>
        </p:txBody>
      </p:sp>
    </p:spTree>
    <p:extLst>
      <p:ext uri="{BB962C8B-B14F-4D97-AF65-F5344CB8AC3E}">
        <p14:creationId xmlns:p14="http://schemas.microsoft.com/office/powerpoint/2010/main" val="4259363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E1D46A-E759-A4FD-A504-0AC5B7A6F5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CAC8DB4-344F-BA1B-E84D-7E2FB484E1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090BBCE-A6C7-C220-B43E-F33F5FB2D1F1}"/>
              </a:ext>
            </a:extLst>
          </p:cNvPr>
          <p:cNvSpPr>
            <a:spLocks noGrp="1"/>
          </p:cNvSpPr>
          <p:nvPr>
            <p:ph type="dt" sz="half" idx="10"/>
          </p:nvPr>
        </p:nvSpPr>
        <p:spPr/>
        <p:txBody>
          <a:bodyPr/>
          <a:lstStyle/>
          <a:p>
            <a:fld id="{2A2136BC-0316-46DA-97F7-3001337CE16A}" type="datetimeFigureOut">
              <a:rPr lang="en-IN" smtClean="0"/>
              <a:t>11-02-2023</a:t>
            </a:fld>
            <a:endParaRPr lang="en-IN"/>
          </a:p>
        </p:txBody>
      </p:sp>
      <p:sp>
        <p:nvSpPr>
          <p:cNvPr id="5" name="Footer Placeholder 4">
            <a:extLst>
              <a:ext uri="{FF2B5EF4-FFF2-40B4-BE49-F238E27FC236}">
                <a16:creationId xmlns:a16="http://schemas.microsoft.com/office/drawing/2014/main" id="{3C22FBC8-C749-7828-759D-5415EAAEF74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E83BA9B-0A60-A9BF-9EDB-1A5C28A8C3BC}"/>
              </a:ext>
            </a:extLst>
          </p:cNvPr>
          <p:cNvSpPr>
            <a:spLocks noGrp="1"/>
          </p:cNvSpPr>
          <p:nvPr>
            <p:ph type="sldNum" sz="quarter" idx="12"/>
          </p:nvPr>
        </p:nvSpPr>
        <p:spPr/>
        <p:txBody>
          <a:bodyPr/>
          <a:lstStyle/>
          <a:p>
            <a:fld id="{949AB92D-FF8D-4967-AB34-BB357E2BFD81}" type="slidenum">
              <a:rPr lang="en-IN" smtClean="0"/>
              <a:t>‹#›</a:t>
            </a:fld>
            <a:endParaRPr lang="en-IN"/>
          </a:p>
        </p:txBody>
      </p:sp>
    </p:spTree>
    <p:extLst>
      <p:ext uri="{BB962C8B-B14F-4D97-AF65-F5344CB8AC3E}">
        <p14:creationId xmlns:p14="http://schemas.microsoft.com/office/powerpoint/2010/main" val="2014542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C53C5-6BF8-93AF-1B14-10C94749D14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2B4E3E3-272F-5AF5-2D79-873F078F96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A1D3458-E07C-A304-AA64-78F18CCF57B5}"/>
              </a:ext>
            </a:extLst>
          </p:cNvPr>
          <p:cNvSpPr>
            <a:spLocks noGrp="1"/>
          </p:cNvSpPr>
          <p:nvPr>
            <p:ph type="dt" sz="half" idx="10"/>
          </p:nvPr>
        </p:nvSpPr>
        <p:spPr/>
        <p:txBody>
          <a:bodyPr/>
          <a:lstStyle/>
          <a:p>
            <a:fld id="{2A2136BC-0316-46DA-97F7-3001337CE16A}" type="datetimeFigureOut">
              <a:rPr lang="en-IN" smtClean="0"/>
              <a:t>11-02-2023</a:t>
            </a:fld>
            <a:endParaRPr lang="en-IN"/>
          </a:p>
        </p:txBody>
      </p:sp>
      <p:sp>
        <p:nvSpPr>
          <p:cNvPr id="5" name="Footer Placeholder 4">
            <a:extLst>
              <a:ext uri="{FF2B5EF4-FFF2-40B4-BE49-F238E27FC236}">
                <a16:creationId xmlns:a16="http://schemas.microsoft.com/office/drawing/2014/main" id="{4E4CEFED-8751-7085-1FCF-7CF0343AEFB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BB0CBAA-BE0B-F261-1AE2-689B8E120E82}"/>
              </a:ext>
            </a:extLst>
          </p:cNvPr>
          <p:cNvSpPr>
            <a:spLocks noGrp="1"/>
          </p:cNvSpPr>
          <p:nvPr>
            <p:ph type="sldNum" sz="quarter" idx="12"/>
          </p:nvPr>
        </p:nvSpPr>
        <p:spPr/>
        <p:txBody>
          <a:bodyPr/>
          <a:lstStyle/>
          <a:p>
            <a:fld id="{949AB92D-FF8D-4967-AB34-BB357E2BFD81}" type="slidenum">
              <a:rPr lang="en-IN" smtClean="0"/>
              <a:t>‹#›</a:t>
            </a:fld>
            <a:endParaRPr lang="en-IN"/>
          </a:p>
        </p:txBody>
      </p:sp>
    </p:spTree>
    <p:extLst>
      <p:ext uri="{BB962C8B-B14F-4D97-AF65-F5344CB8AC3E}">
        <p14:creationId xmlns:p14="http://schemas.microsoft.com/office/powerpoint/2010/main" val="177437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08BF8-ECA9-5219-E19A-AE1D8F0A61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0A321CC-8940-C4B2-67EF-3A8143FE56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A3FA7E-E6D3-1A59-8733-97D508FE720D}"/>
              </a:ext>
            </a:extLst>
          </p:cNvPr>
          <p:cNvSpPr>
            <a:spLocks noGrp="1"/>
          </p:cNvSpPr>
          <p:nvPr>
            <p:ph type="dt" sz="half" idx="10"/>
          </p:nvPr>
        </p:nvSpPr>
        <p:spPr/>
        <p:txBody>
          <a:bodyPr/>
          <a:lstStyle/>
          <a:p>
            <a:fld id="{2A2136BC-0316-46DA-97F7-3001337CE16A}" type="datetimeFigureOut">
              <a:rPr lang="en-IN" smtClean="0"/>
              <a:t>11-02-2023</a:t>
            </a:fld>
            <a:endParaRPr lang="en-IN"/>
          </a:p>
        </p:txBody>
      </p:sp>
      <p:sp>
        <p:nvSpPr>
          <p:cNvPr id="5" name="Footer Placeholder 4">
            <a:extLst>
              <a:ext uri="{FF2B5EF4-FFF2-40B4-BE49-F238E27FC236}">
                <a16:creationId xmlns:a16="http://schemas.microsoft.com/office/drawing/2014/main" id="{DAF8EEA9-9E7E-C017-6BD4-1C4DE7FF93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18C023D-2EE3-C690-2637-CD4A98BAF1AA}"/>
              </a:ext>
            </a:extLst>
          </p:cNvPr>
          <p:cNvSpPr>
            <a:spLocks noGrp="1"/>
          </p:cNvSpPr>
          <p:nvPr>
            <p:ph type="sldNum" sz="quarter" idx="12"/>
          </p:nvPr>
        </p:nvSpPr>
        <p:spPr/>
        <p:txBody>
          <a:bodyPr/>
          <a:lstStyle/>
          <a:p>
            <a:fld id="{949AB92D-FF8D-4967-AB34-BB357E2BFD81}" type="slidenum">
              <a:rPr lang="en-IN" smtClean="0"/>
              <a:t>‹#›</a:t>
            </a:fld>
            <a:endParaRPr lang="en-IN"/>
          </a:p>
        </p:txBody>
      </p:sp>
    </p:spTree>
    <p:extLst>
      <p:ext uri="{BB962C8B-B14F-4D97-AF65-F5344CB8AC3E}">
        <p14:creationId xmlns:p14="http://schemas.microsoft.com/office/powerpoint/2010/main" val="316857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83759-C879-CC7A-57D5-19E2DC33410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577F07B-1D7C-46E2-A98A-13E218C7C3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DB37FC9-9EBB-4C74-CC74-3FD73AC35F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8C1D980-B815-27D4-5F20-0147EA7DCD08}"/>
              </a:ext>
            </a:extLst>
          </p:cNvPr>
          <p:cNvSpPr>
            <a:spLocks noGrp="1"/>
          </p:cNvSpPr>
          <p:nvPr>
            <p:ph type="dt" sz="half" idx="10"/>
          </p:nvPr>
        </p:nvSpPr>
        <p:spPr/>
        <p:txBody>
          <a:bodyPr/>
          <a:lstStyle/>
          <a:p>
            <a:fld id="{2A2136BC-0316-46DA-97F7-3001337CE16A}" type="datetimeFigureOut">
              <a:rPr lang="en-IN" smtClean="0"/>
              <a:t>11-02-2023</a:t>
            </a:fld>
            <a:endParaRPr lang="en-IN"/>
          </a:p>
        </p:txBody>
      </p:sp>
      <p:sp>
        <p:nvSpPr>
          <p:cNvPr id="6" name="Footer Placeholder 5">
            <a:extLst>
              <a:ext uri="{FF2B5EF4-FFF2-40B4-BE49-F238E27FC236}">
                <a16:creationId xmlns:a16="http://schemas.microsoft.com/office/drawing/2014/main" id="{11BC6F0C-0661-056D-C533-81BA58EE38B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813888B-D7DB-0B21-2B11-A48E603AB83A}"/>
              </a:ext>
            </a:extLst>
          </p:cNvPr>
          <p:cNvSpPr>
            <a:spLocks noGrp="1"/>
          </p:cNvSpPr>
          <p:nvPr>
            <p:ph type="sldNum" sz="quarter" idx="12"/>
          </p:nvPr>
        </p:nvSpPr>
        <p:spPr/>
        <p:txBody>
          <a:bodyPr/>
          <a:lstStyle/>
          <a:p>
            <a:fld id="{949AB92D-FF8D-4967-AB34-BB357E2BFD81}" type="slidenum">
              <a:rPr lang="en-IN" smtClean="0"/>
              <a:t>‹#›</a:t>
            </a:fld>
            <a:endParaRPr lang="en-IN"/>
          </a:p>
        </p:txBody>
      </p:sp>
    </p:spTree>
    <p:extLst>
      <p:ext uri="{BB962C8B-B14F-4D97-AF65-F5344CB8AC3E}">
        <p14:creationId xmlns:p14="http://schemas.microsoft.com/office/powerpoint/2010/main" val="33405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0D13-ACB6-9EC3-E391-D12033BB81B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673B1B7-F601-1541-2C40-98217C735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FC71CA-39C1-8DA6-7D3D-F77C656638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440AF40-3980-F78A-AFBA-15D1291290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EB8BF8-B3AB-3B4C-1902-4DC3A825BF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FF2A937-B8F4-E2B7-52E5-4B27CF6C78B4}"/>
              </a:ext>
            </a:extLst>
          </p:cNvPr>
          <p:cNvSpPr>
            <a:spLocks noGrp="1"/>
          </p:cNvSpPr>
          <p:nvPr>
            <p:ph type="dt" sz="half" idx="10"/>
          </p:nvPr>
        </p:nvSpPr>
        <p:spPr/>
        <p:txBody>
          <a:bodyPr/>
          <a:lstStyle/>
          <a:p>
            <a:fld id="{2A2136BC-0316-46DA-97F7-3001337CE16A}" type="datetimeFigureOut">
              <a:rPr lang="en-IN" smtClean="0"/>
              <a:t>11-02-2023</a:t>
            </a:fld>
            <a:endParaRPr lang="en-IN"/>
          </a:p>
        </p:txBody>
      </p:sp>
      <p:sp>
        <p:nvSpPr>
          <p:cNvPr id="8" name="Footer Placeholder 7">
            <a:extLst>
              <a:ext uri="{FF2B5EF4-FFF2-40B4-BE49-F238E27FC236}">
                <a16:creationId xmlns:a16="http://schemas.microsoft.com/office/drawing/2014/main" id="{E5AD1F59-A757-CA2A-EE21-5D43310DD71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5F09ED8-AE66-4FDD-2255-427ACCBE06D7}"/>
              </a:ext>
            </a:extLst>
          </p:cNvPr>
          <p:cNvSpPr>
            <a:spLocks noGrp="1"/>
          </p:cNvSpPr>
          <p:nvPr>
            <p:ph type="sldNum" sz="quarter" idx="12"/>
          </p:nvPr>
        </p:nvSpPr>
        <p:spPr/>
        <p:txBody>
          <a:bodyPr/>
          <a:lstStyle/>
          <a:p>
            <a:fld id="{949AB92D-FF8D-4967-AB34-BB357E2BFD81}" type="slidenum">
              <a:rPr lang="en-IN" smtClean="0"/>
              <a:t>‹#›</a:t>
            </a:fld>
            <a:endParaRPr lang="en-IN"/>
          </a:p>
        </p:txBody>
      </p:sp>
    </p:spTree>
    <p:extLst>
      <p:ext uri="{BB962C8B-B14F-4D97-AF65-F5344CB8AC3E}">
        <p14:creationId xmlns:p14="http://schemas.microsoft.com/office/powerpoint/2010/main" val="426205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D0D41-5796-D6B8-3D77-D84020A1F54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75F5D37-48C3-BCCC-5C1D-C102C3841BFB}"/>
              </a:ext>
            </a:extLst>
          </p:cNvPr>
          <p:cNvSpPr>
            <a:spLocks noGrp="1"/>
          </p:cNvSpPr>
          <p:nvPr>
            <p:ph type="dt" sz="half" idx="10"/>
          </p:nvPr>
        </p:nvSpPr>
        <p:spPr/>
        <p:txBody>
          <a:bodyPr/>
          <a:lstStyle/>
          <a:p>
            <a:fld id="{2A2136BC-0316-46DA-97F7-3001337CE16A}" type="datetimeFigureOut">
              <a:rPr lang="en-IN" smtClean="0"/>
              <a:t>11-02-2023</a:t>
            </a:fld>
            <a:endParaRPr lang="en-IN"/>
          </a:p>
        </p:txBody>
      </p:sp>
      <p:sp>
        <p:nvSpPr>
          <p:cNvPr id="4" name="Footer Placeholder 3">
            <a:extLst>
              <a:ext uri="{FF2B5EF4-FFF2-40B4-BE49-F238E27FC236}">
                <a16:creationId xmlns:a16="http://schemas.microsoft.com/office/drawing/2014/main" id="{9F144B7A-7E96-9480-ED9E-E30292E9B3A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5969D7F-F6BB-2253-D975-FD51AD7A623D}"/>
              </a:ext>
            </a:extLst>
          </p:cNvPr>
          <p:cNvSpPr>
            <a:spLocks noGrp="1"/>
          </p:cNvSpPr>
          <p:nvPr>
            <p:ph type="sldNum" sz="quarter" idx="12"/>
          </p:nvPr>
        </p:nvSpPr>
        <p:spPr/>
        <p:txBody>
          <a:bodyPr/>
          <a:lstStyle/>
          <a:p>
            <a:fld id="{949AB92D-FF8D-4967-AB34-BB357E2BFD81}" type="slidenum">
              <a:rPr lang="en-IN" smtClean="0"/>
              <a:t>‹#›</a:t>
            </a:fld>
            <a:endParaRPr lang="en-IN"/>
          </a:p>
        </p:txBody>
      </p:sp>
    </p:spTree>
    <p:extLst>
      <p:ext uri="{BB962C8B-B14F-4D97-AF65-F5344CB8AC3E}">
        <p14:creationId xmlns:p14="http://schemas.microsoft.com/office/powerpoint/2010/main" val="329325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AE92AE-A674-4BD2-F5D2-9FA21D7DDD29}"/>
              </a:ext>
            </a:extLst>
          </p:cNvPr>
          <p:cNvSpPr>
            <a:spLocks noGrp="1"/>
          </p:cNvSpPr>
          <p:nvPr>
            <p:ph type="dt" sz="half" idx="10"/>
          </p:nvPr>
        </p:nvSpPr>
        <p:spPr/>
        <p:txBody>
          <a:bodyPr/>
          <a:lstStyle/>
          <a:p>
            <a:fld id="{2A2136BC-0316-46DA-97F7-3001337CE16A}" type="datetimeFigureOut">
              <a:rPr lang="en-IN" smtClean="0"/>
              <a:t>11-02-2023</a:t>
            </a:fld>
            <a:endParaRPr lang="en-IN"/>
          </a:p>
        </p:txBody>
      </p:sp>
      <p:sp>
        <p:nvSpPr>
          <p:cNvPr id="3" name="Footer Placeholder 2">
            <a:extLst>
              <a:ext uri="{FF2B5EF4-FFF2-40B4-BE49-F238E27FC236}">
                <a16:creationId xmlns:a16="http://schemas.microsoft.com/office/drawing/2014/main" id="{9C8FB215-295D-A0D1-531E-F2BF5D32D1F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DB07D28-38BB-21FC-5781-BC5423B72104}"/>
              </a:ext>
            </a:extLst>
          </p:cNvPr>
          <p:cNvSpPr>
            <a:spLocks noGrp="1"/>
          </p:cNvSpPr>
          <p:nvPr>
            <p:ph type="sldNum" sz="quarter" idx="12"/>
          </p:nvPr>
        </p:nvSpPr>
        <p:spPr/>
        <p:txBody>
          <a:bodyPr/>
          <a:lstStyle/>
          <a:p>
            <a:fld id="{949AB92D-FF8D-4967-AB34-BB357E2BFD81}" type="slidenum">
              <a:rPr lang="en-IN" smtClean="0"/>
              <a:t>‹#›</a:t>
            </a:fld>
            <a:endParaRPr lang="en-IN"/>
          </a:p>
        </p:txBody>
      </p:sp>
    </p:spTree>
    <p:extLst>
      <p:ext uri="{BB962C8B-B14F-4D97-AF65-F5344CB8AC3E}">
        <p14:creationId xmlns:p14="http://schemas.microsoft.com/office/powerpoint/2010/main" val="70244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F394C-CFC3-F345-55EE-B5862D8D36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10E77BB-1877-6F3A-6C03-10ED63A1EB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6B4D752-38CE-CB39-1C82-C58CCFE27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CE912-CCA0-F1F4-B6DB-C10D67E78DA8}"/>
              </a:ext>
            </a:extLst>
          </p:cNvPr>
          <p:cNvSpPr>
            <a:spLocks noGrp="1"/>
          </p:cNvSpPr>
          <p:nvPr>
            <p:ph type="dt" sz="half" idx="10"/>
          </p:nvPr>
        </p:nvSpPr>
        <p:spPr/>
        <p:txBody>
          <a:bodyPr/>
          <a:lstStyle/>
          <a:p>
            <a:fld id="{2A2136BC-0316-46DA-97F7-3001337CE16A}" type="datetimeFigureOut">
              <a:rPr lang="en-IN" smtClean="0"/>
              <a:t>11-02-2023</a:t>
            </a:fld>
            <a:endParaRPr lang="en-IN"/>
          </a:p>
        </p:txBody>
      </p:sp>
      <p:sp>
        <p:nvSpPr>
          <p:cNvPr id="6" name="Footer Placeholder 5">
            <a:extLst>
              <a:ext uri="{FF2B5EF4-FFF2-40B4-BE49-F238E27FC236}">
                <a16:creationId xmlns:a16="http://schemas.microsoft.com/office/drawing/2014/main" id="{9A91BF81-F7D9-4A98-9816-D547D65B84A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9236690-54E5-0877-1E3E-0275803BD0CD}"/>
              </a:ext>
            </a:extLst>
          </p:cNvPr>
          <p:cNvSpPr>
            <a:spLocks noGrp="1"/>
          </p:cNvSpPr>
          <p:nvPr>
            <p:ph type="sldNum" sz="quarter" idx="12"/>
          </p:nvPr>
        </p:nvSpPr>
        <p:spPr/>
        <p:txBody>
          <a:bodyPr/>
          <a:lstStyle/>
          <a:p>
            <a:fld id="{949AB92D-FF8D-4967-AB34-BB357E2BFD81}" type="slidenum">
              <a:rPr lang="en-IN" smtClean="0"/>
              <a:t>‹#›</a:t>
            </a:fld>
            <a:endParaRPr lang="en-IN"/>
          </a:p>
        </p:txBody>
      </p:sp>
    </p:spTree>
    <p:extLst>
      <p:ext uri="{BB962C8B-B14F-4D97-AF65-F5344CB8AC3E}">
        <p14:creationId xmlns:p14="http://schemas.microsoft.com/office/powerpoint/2010/main" val="1731503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2FA2B-A563-F7E0-5CBB-7C1B2B1038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FC8DF1D-7EA6-31F8-6894-444EEB1CE2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E391AE1-C101-9E32-AFB1-C64F4C30F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CA823C-503C-6DF2-F207-E9EE6B3D320E}"/>
              </a:ext>
            </a:extLst>
          </p:cNvPr>
          <p:cNvSpPr>
            <a:spLocks noGrp="1"/>
          </p:cNvSpPr>
          <p:nvPr>
            <p:ph type="dt" sz="half" idx="10"/>
          </p:nvPr>
        </p:nvSpPr>
        <p:spPr/>
        <p:txBody>
          <a:bodyPr/>
          <a:lstStyle/>
          <a:p>
            <a:fld id="{2A2136BC-0316-46DA-97F7-3001337CE16A}" type="datetimeFigureOut">
              <a:rPr lang="en-IN" smtClean="0"/>
              <a:t>11-02-2023</a:t>
            </a:fld>
            <a:endParaRPr lang="en-IN"/>
          </a:p>
        </p:txBody>
      </p:sp>
      <p:sp>
        <p:nvSpPr>
          <p:cNvPr id="6" name="Footer Placeholder 5">
            <a:extLst>
              <a:ext uri="{FF2B5EF4-FFF2-40B4-BE49-F238E27FC236}">
                <a16:creationId xmlns:a16="http://schemas.microsoft.com/office/drawing/2014/main" id="{5B985C47-E54F-AE1C-0D64-F896D13F0BB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2DE1C1B-D1F4-A4EE-BE2E-B79A2AD59951}"/>
              </a:ext>
            </a:extLst>
          </p:cNvPr>
          <p:cNvSpPr>
            <a:spLocks noGrp="1"/>
          </p:cNvSpPr>
          <p:nvPr>
            <p:ph type="sldNum" sz="quarter" idx="12"/>
          </p:nvPr>
        </p:nvSpPr>
        <p:spPr/>
        <p:txBody>
          <a:bodyPr/>
          <a:lstStyle/>
          <a:p>
            <a:fld id="{949AB92D-FF8D-4967-AB34-BB357E2BFD81}" type="slidenum">
              <a:rPr lang="en-IN" smtClean="0"/>
              <a:t>‹#›</a:t>
            </a:fld>
            <a:endParaRPr lang="en-IN"/>
          </a:p>
        </p:txBody>
      </p:sp>
    </p:spTree>
    <p:extLst>
      <p:ext uri="{BB962C8B-B14F-4D97-AF65-F5344CB8AC3E}">
        <p14:creationId xmlns:p14="http://schemas.microsoft.com/office/powerpoint/2010/main" val="1564379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chemeClr val="bg1">
                <a:alpha val="64000"/>
                <a:lumMod val="42000"/>
                <a:lumOff val="58000"/>
              </a:schemeClr>
            </a:gs>
            <a:gs pos="69000">
              <a:schemeClr val="accent1">
                <a:lumMod val="45000"/>
                <a:lumOff val="55000"/>
              </a:schemeClr>
            </a:gs>
            <a:gs pos="85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D79658-17E8-A676-5AC5-3E96BF41B1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67C3051-A767-1224-F3C1-076CC0847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5FBA3D7-325C-3D82-A24F-15E92511DB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136BC-0316-46DA-97F7-3001337CE16A}" type="datetimeFigureOut">
              <a:rPr lang="en-IN" smtClean="0"/>
              <a:t>11-02-2023</a:t>
            </a:fld>
            <a:endParaRPr lang="en-IN"/>
          </a:p>
        </p:txBody>
      </p:sp>
      <p:sp>
        <p:nvSpPr>
          <p:cNvPr id="5" name="Footer Placeholder 4">
            <a:extLst>
              <a:ext uri="{FF2B5EF4-FFF2-40B4-BE49-F238E27FC236}">
                <a16:creationId xmlns:a16="http://schemas.microsoft.com/office/drawing/2014/main" id="{2F105311-BE5C-7DE4-D3FB-6A3207C09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0AAAA56-AC38-F4AF-3EE5-36DC05E2B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AB92D-FF8D-4967-AB34-BB357E2BFD81}" type="slidenum">
              <a:rPr lang="en-IN" smtClean="0"/>
              <a:t>‹#›</a:t>
            </a:fld>
            <a:endParaRPr lang="en-IN"/>
          </a:p>
        </p:txBody>
      </p:sp>
    </p:spTree>
    <p:extLst>
      <p:ext uri="{BB962C8B-B14F-4D97-AF65-F5344CB8AC3E}">
        <p14:creationId xmlns:p14="http://schemas.microsoft.com/office/powerpoint/2010/main" val="4222129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2D47-023F-76CF-FB3B-E1EDC265A42A}"/>
              </a:ext>
            </a:extLst>
          </p:cNvPr>
          <p:cNvSpPr>
            <a:spLocks noGrp="1"/>
          </p:cNvSpPr>
          <p:nvPr>
            <p:ph type="ctrTitle"/>
          </p:nvPr>
        </p:nvSpPr>
        <p:spPr>
          <a:xfrm>
            <a:off x="1111348" y="3910009"/>
            <a:ext cx="9556652" cy="1283212"/>
          </a:xfrm>
        </p:spPr>
        <p:txBody>
          <a:bodyPr>
            <a:normAutofit fontScale="90000"/>
          </a:bodyPr>
          <a:lstStyle/>
          <a:p>
            <a:pPr>
              <a:lnSpc>
                <a:spcPct val="150000"/>
              </a:lnSpc>
            </a:pPr>
            <a:r>
              <a:rPr lang="en-US" b="1" i="1" u="sng" dirty="0">
                <a:solidFill>
                  <a:schemeClr val="tx2"/>
                </a:solidFill>
                <a:latin typeface="Maiandra GD" panose="020E0502030308020204" pitchFamily="34" charset="0"/>
              </a:rPr>
              <a:t>RELEVANCE OF INTERPRETATION GUIDE AND ALLIED LAWS IN INCOME TAX ACT ,1961</a:t>
            </a:r>
            <a:endParaRPr lang="en-IN" b="1" dirty="0">
              <a:latin typeface="Maiandra GD" panose="020E0502030308020204" pitchFamily="34" charset="0"/>
            </a:endParaRPr>
          </a:p>
        </p:txBody>
      </p:sp>
      <p:sp>
        <p:nvSpPr>
          <p:cNvPr id="6" name="TextBox 5">
            <a:extLst>
              <a:ext uri="{FF2B5EF4-FFF2-40B4-BE49-F238E27FC236}">
                <a16:creationId xmlns:a16="http://schemas.microsoft.com/office/drawing/2014/main" id="{F1B57984-1162-4205-C018-9A635A156742}"/>
              </a:ext>
            </a:extLst>
          </p:cNvPr>
          <p:cNvSpPr txBox="1"/>
          <p:nvPr/>
        </p:nvSpPr>
        <p:spPr>
          <a:xfrm>
            <a:off x="8083826" y="6056243"/>
            <a:ext cx="3644348" cy="461665"/>
          </a:xfrm>
          <a:prstGeom prst="rect">
            <a:avLst/>
          </a:prstGeom>
          <a:noFill/>
        </p:spPr>
        <p:txBody>
          <a:bodyPr wrap="square" rtlCol="0">
            <a:spAutoFit/>
          </a:bodyPr>
          <a:lstStyle/>
          <a:p>
            <a:r>
              <a:rPr lang="en-IN" sz="2400" dirty="0">
                <a:latin typeface="Garamond" panose="02020404030301010803" pitchFamily="18" charset="0"/>
              </a:rPr>
              <a:t>- By CA. Deepak M. Rindani</a:t>
            </a:r>
          </a:p>
        </p:txBody>
      </p:sp>
    </p:spTree>
    <p:extLst>
      <p:ext uri="{BB962C8B-B14F-4D97-AF65-F5344CB8AC3E}">
        <p14:creationId xmlns:p14="http://schemas.microsoft.com/office/powerpoint/2010/main" val="1162767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6137"/>
          </a:xfrm>
        </p:spPr>
        <p:txBody>
          <a:bodyPr>
            <a:normAutofit/>
          </a:bodyPr>
          <a:lstStyle/>
          <a:p>
            <a:pPr algn="ctr"/>
            <a:r>
              <a:rPr lang="en-US" sz="3200" b="1" i="1" u="sng" dirty="0">
                <a:solidFill>
                  <a:srgbClr val="0070C0"/>
                </a:solidFill>
              </a:rPr>
              <a:t>Amendments</a:t>
            </a:r>
            <a:endParaRPr lang="en-US" b="1" i="1" u="sng" dirty="0">
              <a:solidFill>
                <a:srgbClr val="0070C0"/>
              </a:solidFill>
            </a:endParaRPr>
          </a:p>
        </p:txBody>
      </p:sp>
      <p:sp>
        <p:nvSpPr>
          <p:cNvPr id="3" name="Content Placeholder 2"/>
          <p:cNvSpPr>
            <a:spLocks noGrp="1"/>
          </p:cNvSpPr>
          <p:nvPr>
            <p:ph idx="1"/>
          </p:nvPr>
        </p:nvSpPr>
        <p:spPr>
          <a:xfrm>
            <a:off x="838200" y="1254369"/>
            <a:ext cx="10515600" cy="4922594"/>
          </a:xfrm>
        </p:spPr>
        <p:txBody>
          <a:bodyPr>
            <a:noAutofit/>
          </a:bodyPr>
          <a:lstStyle/>
          <a:p>
            <a:r>
              <a:rPr lang="en-US" dirty="0"/>
              <a:t>Prospective     :  operates for future time</a:t>
            </a:r>
          </a:p>
          <a:p>
            <a:pPr marL="0" indent="0">
              <a:buNone/>
            </a:pPr>
            <a:r>
              <a:rPr lang="en-US" dirty="0"/>
              <a:t>                                e.g. next F. Y.</a:t>
            </a:r>
          </a:p>
          <a:p>
            <a:r>
              <a:rPr lang="en-US" dirty="0"/>
              <a:t>Retrospective :  operates backwards in time and affects prior rights </a:t>
            </a:r>
          </a:p>
          <a:p>
            <a:pPr marL="0" indent="0">
              <a:buNone/>
            </a:pPr>
            <a:r>
              <a:rPr lang="en-US" dirty="0"/>
              <a:t>                                e.g.  S. 9</a:t>
            </a:r>
          </a:p>
          <a:p>
            <a:pPr marL="0" indent="0">
              <a:buNone/>
            </a:pPr>
            <a:r>
              <a:rPr lang="en-US" dirty="0"/>
              <a:t>                                e.g.  </a:t>
            </a:r>
            <a:r>
              <a:rPr lang="en-US" dirty="0" err="1"/>
              <a:t>edu</a:t>
            </a:r>
            <a:r>
              <a:rPr lang="en-US" dirty="0"/>
              <a:t>. </a:t>
            </a:r>
            <a:r>
              <a:rPr lang="en-US" dirty="0" err="1"/>
              <a:t>cess</a:t>
            </a:r>
            <a:endParaRPr lang="en-US" dirty="0"/>
          </a:p>
          <a:p>
            <a:pPr marL="0" indent="0"/>
            <a:r>
              <a:rPr lang="en-US" dirty="0"/>
              <a:t> Retroactive     : operates forwarded but based on situation that occurred</a:t>
            </a:r>
          </a:p>
          <a:p>
            <a:pPr marL="0" indent="0">
              <a:buNone/>
            </a:pPr>
            <a:r>
              <a:rPr lang="en-US" dirty="0"/>
              <a:t>                              earlier to amendment</a:t>
            </a:r>
          </a:p>
          <a:p>
            <a:pPr marL="0" indent="0">
              <a:buNone/>
            </a:pPr>
            <a:r>
              <a:rPr lang="en-US" dirty="0"/>
              <a:t>                               e.g. 2</a:t>
            </a:r>
            <a:r>
              <a:rPr lang="en-US" baseline="30000" dirty="0"/>
              <a:t>nd</a:t>
            </a:r>
            <a:r>
              <a:rPr lang="en-US" dirty="0"/>
              <a:t> proviso to S.12AA amended from 01-10-2014</a:t>
            </a:r>
          </a:p>
          <a:p>
            <a:pPr marL="0" indent="0">
              <a:buNone/>
            </a:pPr>
            <a:r>
              <a:rPr lang="en-US" dirty="0"/>
              <a:t>                               (applied to pending assessments)</a:t>
            </a:r>
          </a:p>
          <a:p>
            <a:pPr marL="0" indent="0">
              <a:buNone/>
            </a:pPr>
            <a:r>
              <a:rPr lang="en-US" dirty="0"/>
              <a:t>                               e.g. S. 50B reg. slump sale rules of valuation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i="1" u="sng" dirty="0">
                <a:solidFill>
                  <a:srgbClr val="0070C0"/>
                </a:solidFill>
              </a:rPr>
              <a:t>How to read and find the right a judgment /precedent</a:t>
            </a:r>
            <a:endParaRPr lang="en-US" sz="3400" b="1" i="1" dirty="0"/>
          </a:p>
        </p:txBody>
      </p:sp>
      <p:sp>
        <p:nvSpPr>
          <p:cNvPr id="3" name="Content Placeholder 2"/>
          <p:cNvSpPr>
            <a:spLocks noGrp="1"/>
          </p:cNvSpPr>
          <p:nvPr>
            <p:ph idx="1"/>
          </p:nvPr>
        </p:nvSpPr>
        <p:spPr/>
        <p:txBody>
          <a:bodyPr>
            <a:normAutofit fontScale="47500" lnSpcReduction="20000"/>
          </a:bodyPr>
          <a:lstStyle/>
          <a:p>
            <a:pPr>
              <a:lnSpc>
                <a:spcPct val="170000"/>
              </a:lnSpc>
            </a:pPr>
            <a:r>
              <a:rPr lang="en-US" sz="4400" dirty="0"/>
              <a:t>Judicial Hierarchy</a:t>
            </a:r>
          </a:p>
          <a:p>
            <a:pPr>
              <a:lnSpc>
                <a:spcPct val="170000"/>
              </a:lnSpc>
            </a:pPr>
            <a:r>
              <a:rPr lang="en-US" sz="4400" dirty="0"/>
              <a:t>Question/ground of appeal</a:t>
            </a:r>
          </a:p>
          <a:p>
            <a:pPr>
              <a:lnSpc>
                <a:spcPct val="170000"/>
              </a:lnSpc>
            </a:pPr>
            <a:r>
              <a:rPr lang="en-US" sz="4400" dirty="0"/>
              <a:t>Ratio/finding/reasoning/arguments advanced facts of that case </a:t>
            </a:r>
          </a:p>
          <a:p>
            <a:pPr>
              <a:lnSpc>
                <a:spcPct val="170000"/>
              </a:lnSpc>
            </a:pPr>
            <a:r>
              <a:rPr lang="en-US" sz="4400" dirty="0"/>
              <a:t>Issue/ provision of law not argued or not considered or higher authority judgment not noted</a:t>
            </a:r>
          </a:p>
          <a:p>
            <a:pPr>
              <a:lnSpc>
                <a:spcPct val="170000"/>
              </a:lnSpc>
              <a:buNone/>
            </a:pPr>
            <a:r>
              <a:rPr lang="en-US" sz="4400" dirty="0"/>
              <a:t>    (‘sub </a:t>
            </a:r>
            <a:r>
              <a:rPr lang="en-US" sz="4400" dirty="0" err="1"/>
              <a:t>silentio</a:t>
            </a:r>
            <a:r>
              <a:rPr lang="en-US" sz="4400" dirty="0"/>
              <a:t>’ order)</a:t>
            </a:r>
          </a:p>
          <a:p>
            <a:pPr>
              <a:lnSpc>
                <a:spcPct val="170000"/>
              </a:lnSpc>
            </a:pPr>
            <a:r>
              <a:rPr lang="en-US" sz="4400" dirty="0"/>
              <a:t> Approved/Affirmed/overruled/Disapproved/Relied upon/referred to/distinguished/Reversed/followed/Impliedly overruled</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b="1" i="1" u="sng" dirty="0">
                <a:solidFill>
                  <a:srgbClr val="0070C0"/>
                </a:solidFill>
              </a:rPr>
              <a:t>Binding Precedents</a:t>
            </a:r>
            <a:endParaRPr lang="en-US" sz="3800" b="1" i="1" dirty="0"/>
          </a:p>
        </p:txBody>
      </p:sp>
      <p:sp>
        <p:nvSpPr>
          <p:cNvPr id="3" name="Content Placeholder 2"/>
          <p:cNvSpPr>
            <a:spLocks noGrp="1"/>
          </p:cNvSpPr>
          <p:nvPr>
            <p:ph idx="1"/>
          </p:nvPr>
        </p:nvSpPr>
        <p:spPr/>
        <p:txBody>
          <a:bodyPr>
            <a:normAutofit lnSpcReduction="10000"/>
          </a:bodyPr>
          <a:lstStyle/>
          <a:p>
            <a:pPr>
              <a:buNone/>
            </a:pPr>
            <a:r>
              <a:rPr lang="en-US" sz="3000" u="sng" dirty="0"/>
              <a:t>Judicial Hierarchy and discipline</a:t>
            </a:r>
          </a:p>
          <a:p>
            <a:pPr>
              <a:buNone/>
            </a:pPr>
            <a:endParaRPr lang="en-US" sz="1400" dirty="0"/>
          </a:p>
          <a:p>
            <a:pPr>
              <a:buNone/>
            </a:pPr>
            <a:r>
              <a:rPr lang="en-US" dirty="0"/>
              <a:t>SC                 :  Act 141 : law of Land</a:t>
            </a:r>
          </a:p>
          <a:p>
            <a:pPr>
              <a:buNone/>
            </a:pPr>
            <a:r>
              <a:rPr lang="en-US" dirty="0"/>
              <a:t>State HCs    :  - Jurisdictional</a:t>
            </a:r>
          </a:p>
          <a:p>
            <a:pPr>
              <a:buNone/>
            </a:pPr>
            <a:r>
              <a:rPr lang="en-US" dirty="0"/>
              <a:t>                        - others</a:t>
            </a:r>
          </a:p>
          <a:p>
            <a:pPr>
              <a:buNone/>
            </a:pPr>
            <a:r>
              <a:rPr lang="en-US" dirty="0"/>
              <a:t>                        - conflicting orders</a:t>
            </a:r>
          </a:p>
          <a:p>
            <a:pPr>
              <a:buNone/>
            </a:pPr>
            <a:r>
              <a:rPr lang="en-US" dirty="0"/>
              <a:t>Tribunal      :  - coordinate bench</a:t>
            </a:r>
          </a:p>
          <a:p>
            <a:pPr>
              <a:buNone/>
            </a:pPr>
            <a:r>
              <a:rPr lang="en-US" dirty="0"/>
              <a:t>                        - others</a:t>
            </a:r>
          </a:p>
          <a:p>
            <a:pPr>
              <a:buNone/>
            </a:pPr>
            <a:r>
              <a:rPr lang="en-US" dirty="0"/>
              <a:t>Other lower Appellate Authorities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57275"/>
          </a:xfrm>
        </p:spPr>
        <p:txBody>
          <a:bodyPr>
            <a:normAutofit/>
          </a:bodyPr>
          <a:lstStyle/>
          <a:p>
            <a:r>
              <a:rPr lang="en-US" sz="3200" b="1" u="sng" dirty="0"/>
              <a:t>Comma</a:t>
            </a:r>
          </a:p>
        </p:txBody>
      </p:sp>
      <p:sp>
        <p:nvSpPr>
          <p:cNvPr id="3" name="Content Placeholder 2"/>
          <p:cNvSpPr>
            <a:spLocks noGrp="1"/>
          </p:cNvSpPr>
          <p:nvPr>
            <p:ph idx="1"/>
          </p:nvPr>
        </p:nvSpPr>
        <p:spPr>
          <a:xfrm>
            <a:off x="838200" y="1349829"/>
            <a:ext cx="10515600" cy="4827134"/>
          </a:xfrm>
        </p:spPr>
        <p:txBody>
          <a:bodyPr/>
          <a:lstStyle/>
          <a:p>
            <a:r>
              <a:rPr lang="en-US" dirty="0"/>
              <a:t>S. 194C (1) for paying any sum to a resident…</a:t>
            </a:r>
          </a:p>
          <a:p>
            <a:pPr>
              <a:buNone/>
            </a:pPr>
            <a:r>
              <a:rPr lang="en-US" dirty="0"/>
              <a:t>     - no comma after ‘sum’</a:t>
            </a:r>
          </a:p>
          <a:p>
            <a:pPr>
              <a:buNone/>
            </a:pPr>
            <a:endParaRPr lang="en-US" dirty="0"/>
          </a:p>
          <a:p>
            <a:pPr>
              <a:buNone/>
            </a:pPr>
            <a:r>
              <a:rPr lang="en-US" sz="3200" b="1" u="sng" dirty="0">
                <a:latin typeface="+mj-lt"/>
                <a:ea typeface="+mj-ea"/>
                <a:cs typeface="+mj-cs"/>
              </a:rPr>
              <a:t>S. 115JB</a:t>
            </a:r>
          </a:p>
          <a:p>
            <a:pPr>
              <a:buNone/>
            </a:pPr>
            <a:endParaRPr lang="en-US" sz="2600" u="sng" dirty="0">
              <a:latin typeface="+mj-lt"/>
              <a:ea typeface="+mj-ea"/>
              <a:cs typeface="+mj-cs"/>
            </a:endParaRPr>
          </a:p>
          <a:p>
            <a:pPr marL="514350" indent="-514350" algn="just">
              <a:buAutoNum type="arabicParenBoth"/>
            </a:pPr>
            <a:r>
              <a:rPr lang="en-US" sz="2600" dirty="0">
                <a:latin typeface="+mj-lt"/>
                <a:ea typeface="+mj-ea"/>
                <a:cs typeface="+mj-cs"/>
              </a:rPr>
              <a:t>Notwithstanding anything contained in any other provisions of this   act, where in the case of an </a:t>
            </a:r>
            <a:r>
              <a:rPr lang="en-US" sz="2600" dirty="0" err="1">
                <a:latin typeface="+mj-lt"/>
                <a:ea typeface="+mj-ea"/>
                <a:cs typeface="+mj-cs"/>
              </a:rPr>
              <a:t>assessee</a:t>
            </a:r>
            <a:r>
              <a:rPr lang="en-US" sz="2600" dirty="0">
                <a:latin typeface="+mj-lt"/>
                <a:ea typeface="+mj-ea"/>
                <a:cs typeface="+mj-cs"/>
              </a:rPr>
              <a:t>, being a company, the income-tax, payable on the total income as computer under this act, in respect of any previous year…, is less than..</a:t>
            </a:r>
            <a:r>
              <a:rPr lang="en-US" sz="2600" u="sng" dirty="0">
                <a:latin typeface="+mj-lt"/>
                <a:ea typeface="+mj-ea"/>
                <a:cs typeface="+mj-cs"/>
              </a:rPr>
              <a:t> </a:t>
            </a:r>
          </a:p>
          <a:p>
            <a:pPr marL="514350" indent="-514350" algn="just">
              <a:buNone/>
            </a:pPr>
            <a:r>
              <a:rPr lang="en-US" sz="2600" u="sng" dirty="0">
                <a:solidFill>
                  <a:srgbClr val="0070C0"/>
                </a:solidFill>
                <a:latin typeface="+mj-lt"/>
                <a:ea typeface="+mj-ea"/>
                <a:cs typeface="+mj-cs"/>
              </a:rPr>
              <a:t> </a:t>
            </a:r>
          </a:p>
          <a:p>
            <a:pPr>
              <a:buNone/>
            </a:pPr>
            <a:endParaRPr lang="en-US" sz="2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u="sng" dirty="0"/>
              <a:t>S.40A(7)(b):</a:t>
            </a:r>
          </a:p>
        </p:txBody>
      </p:sp>
      <p:sp>
        <p:nvSpPr>
          <p:cNvPr id="3" name="Content Placeholder 2"/>
          <p:cNvSpPr>
            <a:spLocks noGrp="1"/>
          </p:cNvSpPr>
          <p:nvPr>
            <p:ph idx="1"/>
          </p:nvPr>
        </p:nvSpPr>
        <p:spPr/>
        <p:txBody>
          <a:bodyPr>
            <a:normAutofit/>
          </a:bodyPr>
          <a:lstStyle/>
          <a:p>
            <a:pPr algn="just"/>
            <a:r>
              <a:rPr lang="en-US" dirty="0"/>
              <a:t>…. contribution towards accrued gratuity fund, or for the purpose of payment of any gratuity, that has become payable during the previous year…</a:t>
            </a:r>
          </a:p>
          <a:p>
            <a:pPr marL="457200" lvl="1" indent="0" algn="just">
              <a:buNone/>
            </a:pPr>
            <a:r>
              <a:rPr lang="en-US" sz="2800" dirty="0"/>
              <a:t> → later part qualifies both the earlier parts, not just letter parts.</a:t>
            </a:r>
          </a:p>
        </p:txBody>
      </p:sp>
    </p:spTree>
    <p:extLst>
      <p:ext uri="{BB962C8B-B14F-4D97-AF65-F5344CB8AC3E}">
        <p14:creationId xmlns:p14="http://schemas.microsoft.com/office/powerpoint/2010/main" val="3674864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8077-864A-2CB0-BE5D-94B227B40835}"/>
              </a:ext>
            </a:extLst>
          </p:cNvPr>
          <p:cNvSpPr>
            <a:spLocks noGrp="1"/>
          </p:cNvSpPr>
          <p:nvPr>
            <p:ph type="title"/>
          </p:nvPr>
        </p:nvSpPr>
        <p:spPr>
          <a:xfrm>
            <a:off x="518887" y="0"/>
            <a:ext cx="10515600" cy="1325563"/>
          </a:xfrm>
        </p:spPr>
        <p:txBody>
          <a:bodyPr>
            <a:normAutofit/>
          </a:bodyPr>
          <a:lstStyle/>
          <a:p>
            <a:r>
              <a:rPr lang="en-US" sz="2400" b="1" u="sng" dirty="0"/>
              <a:t>Contd</a:t>
            </a:r>
            <a:r>
              <a:rPr lang="en-US" sz="3600" b="1" u="sng" dirty="0"/>
              <a:t>.</a:t>
            </a:r>
            <a:endParaRPr lang="en-IN" sz="3600" b="1" u="sng" dirty="0"/>
          </a:p>
        </p:txBody>
      </p:sp>
      <p:sp>
        <p:nvSpPr>
          <p:cNvPr id="3" name="Rectangle 2"/>
          <p:cNvSpPr/>
          <p:nvPr/>
        </p:nvSpPr>
        <p:spPr>
          <a:xfrm>
            <a:off x="411307" y="1063177"/>
            <a:ext cx="10985515" cy="5431743"/>
          </a:xfrm>
          <a:prstGeom prst="rect">
            <a:avLst/>
          </a:prstGeom>
        </p:spPr>
        <p:txBody>
          <a:bodyPr wrap="square">
            <a:spAutoFit/>
          </a:bodyPr>
          <a:lstStyle/>
          <a:p>
            <a:pPr lvl="0" algn="just">
              <a:lnSpc>
                <a:spcPct val="150000"/>
              </a:lnSpc>
              <a:buFont typeface="Arial" pitchFamily="34" charset="0"/>
              <a:buChar char="•"/>
            </a:pPr>
            <a:r>
              <a:rPr lang="en-US" sz="2600" dirty="0">
                <a:latin typeface="+mj-lt"/>
              </a:rPr>
              <a:t> Tribunal held:</a:t>
            </a:r>
          </a:p>
          <a:p>
            <a:pPr lvl="1" algn="just">
              <a:lnSpc>
                <a:spcPct val="150000"/>
              </a:lnSpc>
            </a:pPr>
            <a:r>
              <a:rPr lang="en-US" sz="2600" dirty="0">
                <a:latin typeface="+mj-lt"/>
              </a:rPr>
              <a:t>the term payable is only a cannot be read as meaning positive figure of        tax because there is a comma before the word ‘less’; hence zero tax companies are also hit by sec.115JB</a:t>
            </a:r>
          </a:p>
          <a:p>
            <a:pPr marL="457200" lvl="0" indent="-457200" algn="just">
              <a:lnSpc>
                <a:spcPct val="150000"/>
              </a:lnSpc>
              <a:buFont typeface="Arial" pitchFamily="34" charset="0"/>
              <a:buChar char="•"/>
            </a:pPr>
            <a:r>
              <a:rPr lang="en-US" sz="2600" dirty="0">
                <a:latin typeface="+mj-lt"/>
              </a:rPr>
              <a:t>‘for the purposes of business of construction, manufacture or production of [anyone or more articles or things specified in list in the fifth schedule]’</a:t>
            </a:r>
          </a:p>
          <a:p>
            <a:pPr marL="457200" lvl="0" indent="-457200" algn="just">
              <a:lnSpc>
                <a:spcPct val="150000"/>
              </a:lnSpc>
              <a:buFont typeface="Arial" pitchFamily="34" charset="0"/>
              <a:buChar char="•"/>
            </a:pPr>
            <a:r>
              <a:rPr lang="en-US" sz="2600" dirty="0">
                <a:latin typeface="+mj-lt"/>
              </a:rPr>
              <a:t>Bracketed part applies to all three purposes and not to production only.</a:t>
            </a:r>
          </a:p>
          <a:p>
            <a:pPr marL="457200" lvl="0" indent="-457200" algn="just">
              <a:lnSpc>
                <a:spcPct val="150000"/>
              </a:lnSpc>
              <a:buFont typeface="Arial" pitchFamily="34" charset="0"/>
              <a:buChar char="•"/>
            </a:pPr>
            <a:r>
              <a:rPr lang="en-US" sz="2600" dirty="0">
                <a:latin typeface="+mj-lt"/>
              </a:rPr>
              <a:t>‘comma’ and ‘or’ are used as separators of all three purposes and activities</a:t>
            </a:r>
          </a:p>
          <a:p>
            <a:pPr marL="457200" lvl="0" indent="-457200" algn="just">
              <a:lnSpc>
                <a:spcPct val="150000"/>
              </a:lnSpc>
              <a:buFont typeface="Arial" pitchFamily="34" charset="0"/>
              <a:buChar char="•"/>
            </a:pPr>
            <a:r>
              <a:rPr lang="en-US" sz="2600" dirty="0">
                <a:latin typeface="+mj-lt"/>
              </a:rPr>
              <a:t>Comma here does not treat three activities distinctly or separately</a:t>
            </a:r>
          </a:p>
        </p:txBody>
      </p:sp>
    </p:spTree>
    <p:extLst>
      <p:ext uri="{BB962C8B-B14F-4D97-AF65-F5344CB8AC3E}">
        <p14:creationId xmlns:p14="http://schemas.microsoft.com/office/powerpoint/2010/main" val="2979906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8472"/>
            <a:ext cx="10515600" cy="1057275"/>
          </a:xfrm>
        </p:spPr>
        <p:txBody>
          <a:bodyPr>
            <a:normAutofit/>
          </a:bodyPr>
          <a:lstStyle/>
          <a:p>
            <a:pPr algn="ctr"/>
            <a:r>
              <a:rPr lang="en-US" b="1" u="sng" dirty="0">
                <a:solidFill>
                  <a:srgbClr val="0070C0"/>
                </a:solidFill>
              </a:rPr>
              <a:t>SEMI – COLON VS. COMMA</a:t>
            </a:r>
          </a:p>
        </p:txBody>
      </p:sp>
      <p:graphicFrame>
        <p:nvGraphicFramePr>
          <p:cNvPr id="5" name="Diagram 4">
            <a:extLst>
              <a:ext uri="{FF2B5EF4-FFF2-40B4-BE49-F238E27FC236}">
                <a16:creationId xmlns:a16="http://schemas.microsoft.com/office/drawing/2014/main" id="{F125596A-6793-7F9B-EB09-8B2E1EF0D983}"/>
              </a:ext>
            </a:extLst>
          </p:cNvPr>
          <p:cNvGraphicFramePr/>
          <p:nvPr>
            <p:extLst>
              <p:ext uri="{D42A27DB-BD31-4B8C-83A1-F6EECF244321}">
                <p14:modId xmlns:p14="http://schemas.microsoft.com/office/powerpoint/2010/main" val="45819149"/>
              </p:ext>
            </p:extLst>
          </p:nvPr>
        </p:nvGraphicFramePr>
        <p:xfrm>
          <a:off x="2494529" y="1511560"/>
          <a:ext cx="7601193" cy="5139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8445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8077-864A-2CB0-BE5D-94B227B40835}"/>
              </a:ext>
            </a:extLst>
          </p:cNvPr>
          <p:cNvSpPr>
            <a:spLocks noGrp="1"/>
          </p:cNvSpPr>
          <p:nvPr>
            <p:ph type="title"/>
          </p:nvPr>
        </p:nvSpPr>
        <p:spPr/>
        <p:txBody>
          <a:bodyPr>
            <a:normAutofit/>
          </a:bodyPr>
          <a:lstStyle/>
          <a:p>
            <a:r>
              <a:rPr lang="en-US" sz="3200" b="1" u="sng" dirty="0"/>
              <a:t>Specific provision prevails over general provisions</a:t>
            </a:r>
            <a:r>
              <a:rPr lang="en-US" sz="3600" b="1" u="sng" dirty="0"/>
              <a:t>:</a:t>
            </a:r>
            <a:br>
              <a:rPr lang="en-US" sz="3600" b="1" u="sng" dirty="0"/>
            </a:br>
            <a:endParaRPr lang="en-IN" sz="3600" b="1" u="sng" dirty="0"/>
          </a:p>
        </p:txBody>
      </p:sp>
      <p:sp>
        <p:nvSpPr>
          <p:cNvPr id="3" name="Rectangle 2"/>
          <p:cNvSpPr/>
          <p:nvPr/>
        </p:nvSpPr>
        <p:spPr>
          <a:xfrm>
            <a:off x="887169" y="1219200"/>
            <a:ext cx="10985515" cy="5755422"/>
          </a:xfrm>
          <a:prstGeom prst="rect">
            <a:avLst/>
          </a:prstGeom>
        </p:spPr>
        <p:txBody>
          <a:bodyPr wrap="square">
            <a:spAutoFit/>
          </a:bodyPr>
          <a:lstStyle/>
          <a:p>
            <a:r>
              <a:rPr lang="en-US" sz="2800" dirty="0"/>
              <a:t>Sec.45(4) vs. Sec.50C</a:t>
            </a:r>
          </a:p>
          <a:p>
            <a:r>
              <a:rPr lang="en-US" sz="2800" dirty="0"/>
              <a:t>Sec.143(1)(a)(ii) vs. Sec.143(1)(a)(v)</a:t>
            </a:r>
          </a:p>
          <a:p>
            <a:endParaRPr lang="en-US" sz="2800" dirty="0"/>
          </a:p>
          <a:p>
            <a:endParaRPr lang="en-US" sz="2800" dirty="0"/>
          </a:p>
          <a:p>
            <a:r>
              <a:rPr lang="en-US" sz="3200" b="1" u="sng" dirty="0">
                <a:latin typeface="+mj-lt"/>
                <a:ea typeface="+mj-ea"/>
                <a:cs typeface="+mj-cs"/>
              </a:rPr>
              <a:t>General Clauses Act, 1897</a:t>
            </a:r>
          </a:p>
          <a:p>
            <a:pPr marL="457200" indent="-457200">
              <a:buFont typeface="Wingdings" pitchFamily="2" charset="2"/>
              <a:buChar char="q"/>
            </a:pPr>
            <a:r>
              <a:rPr lang="en-US" sz="3200" b="1" dirty="0">
                <a:latin typeface="+mj-lt"/>
                <a:ea typeface="+mj-ea"/>
                <a:cs typeface="+mj-cs"/>
              </a:rPr>
              <a:t>‘</a:t>
            </a:r>
            <a:r>
              <a:rPr lang="en-US" sz="2600" dirty="0">
                <a:latin typeface="+mj-lt"/>
                <a:ea typeface="+mj-ea"/>
                <a:cs typeface="+mj-cs"/>
              </a:rPr>
              <a:t>month’                                       : British calendar month</a:t>
            </a:r>
          </a:p>
          <a:p>
            <a:pPr marL="914400" lvl="1" indent="-457200">
              <a:buFont typeface="Wingdings" pitchFamily="2" charset="2"/>
              <a:buChar char="Ø"/>
            </a:pPr>
            <a:r>
              <a:rPr lang="en-US" sz="2600" dirty="0">
                <a:latin typeface="+mj-lt"/>
                <a:ea typeface="+mj-ea"/>
                <a:cs typeface="+mj-cs"/>
              </a:rPr>
              <a:t>‘to calculate number of days :- exclude first day</a:t>
            </a:r>
          </a:p>
          <a:p>
            <a:pPr lvl="1"/>
            <a:r>
              <a:rPr lang="en-US" sz="2600" dirty="0">
                <a:latin typeface="+mj-lt"/>
                <a:ea typeface="+mj-ea"/>
                <a:cs typeface="+mj-cs"/>
              </a:rPr>
              <a:t>     between two days                 - include last day</a:t>
            </a:r>
          </a:p>
          <a:p>
            <a:pPr lvl="1"/>
            <a:r>
              <a:rPr lang="en-US" sz="2600" dirty="0">
                <a:latin typeface="+mj-lt"/>
                <a:ea typeface="+mj-ea"/>
                <a:cs typeface="+mj-cs"/>
              </a:rPr>
              <a:t>                                                   - last day court/office closed-next  working                    closed- next working day</a:t>
            </a:r>
          </a:p>
          <a:p>
            <a:endParaRPr lang="en-US" sz="3200" dirty="0">
              <a:latin typeface="+mj-lt"/>
              <a:ea typeface="+mj-ea"/>
              <a:cs typeface="+mj-cs"/>
            </a:endParaRPr>
          </a:p>
          <a:p>
            <a:br>
              <a:rPr lang="en-US" sz="2800" dirty="0"/>
            </a:br>
            <a:endParaRPr lang="en-US" sz="2800" dirty="0"/>
          </a:p>
        </p:txBody>
      </p:sp>
      <p:sp>
        <p:nvSpPr>
          <p:cNvPr id="5" name="Rectangle 4"/>
          <p:cNvSpPr/>
          <p:nvPr/>
        </p:nvSpPr>
        <p:spPr>
          <a:xfrm>
            <a:off x="5899472" y="3244334"/>
            <a:ext cx="184731" cy="646331"/>
          </a:xfrm>
          <a:prstGeom prst="rect">
            <a:avLst/>
          </a:prstGeom>
        </p:spPr>
        <p:txBody>
          <a:bodyPr wrap="none">
            <a:spAutoFit/>
          </a:bodyPr>
          <a:lstStyle/>
          <a:p>
            <a:endParaRPr lang="en-US" dirty="0"/>
          </a:p>
          <a:p>
            <a:endParaRPr lang="en-US" dirty="0"/>
          </a:p>
        </p:txBody>
      </p:sp>
    </p:spTree>
    <p:extLst>
      <p:ext uri="{BB962C8B-B14F-4D97-AF65-F5344CB8AC3E}">
        <p14:creationId xmlns:p14="http://schemas.microsoft.com/office/powerpoint/2010/main" val="4122545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Gender</a:t>
            </a:r>
          </a:p>
        </p:txBody>
      </p:sp>
      <p:sp>
        <p:nvSpPr>
          <p:cNvPr id="3" name="Content Placeholder 2"/>
          <p:cNvSpPr>
            <a:spLocks noGrp="1"/>
          </p:cNvSpPr>
          <p:nvPr>
            <p:ph idx="1"/>
          </p:nvPr>
        </p:nvSpPr>
        <p:spPr/>
        <p:txBody>
          <a:bodyPr/>
          <a:lstStyle/>
          <a:p>
            <a:pPr>
              <a:buFontTx/>
              <a:buChar char="-"/>
            </a:pPr>
            <a:r>
              <a:rPr lang="en-US" dirty="0">
                <a:latin typeface="+mj-lt"/>
              </a:rPr>
              <a:t>Masculine includes feminine</a:t>
            </a:r>
          </a:p>
          <a:p>
            <a:pPr marL="0" indent="0">
              <a:buNone/>
            </a:pPr>
            <a:r>
              <a:rPr lang="en-US" dirty="0">
                <a:latin typeface="+mj-lt"/>
              </a:rPr>
              <a:t>  (under specified ; e.g. Sec.88C for women only)</a:t>
            </a:r>
          </a:p>
          <a:p>
            <a:pPr marL="0" indent="0">
              <a:buNone/>
            </a:pPr>
            <a:endParaRPr lang="en-US" b="1" u="sng" dirty="0">
              <a:latin typeface="+mj-lt"/>
            </a:endParaRPr>
          </a:p>
          <a:p>
            <a:pPr marL="0" indent="0">
              <a:buNone/>
            </a:pPr>
            <a:r>
              <a:rPr lang="en-US" b="1" u="sng" dirty="0">
                <a:latin typeface="+mj-lt"/>
              </a:rPr>
              <a:t>Number</a:t>
            </a:r>
          </a:p>
          <a:p>
            <a:pPr>
              <a:buFontTx/>
              <a:buChar char="-"/>
            </a:pPr>
            <a:r>
              <a:rPr lang="en-US" dirty="0">
                <a:latin typeface="+mj-lt"/>
              </a:rPr>
              <a:t>Singular includes plural</a:t>
            </a:r>
          </a:p>
          <a:p>
            <a:pPr>
              <a:buFontTx/>
              <a:buChar char="-"/>
            </a:pPr>
            <a:r>
              <a:rPr lang="en-US" dirty="0">
                <a:latin typeface="+mj-lt"/>
              </a:rPr>
              <a:t>‘a’, ‘any’, ‘one’ </a:t>
            </a:r>
          </a:p>
          <a:p>
            <a:pPr>
              <a:buFontTx/>
              <a:buChar char="-"/>
            </a:pPr>
            <a:r>
              <a:rPr lang="en-US" dirty="0">
                <a:latin typeface="+mj-lt"/>
              </a:rPr>
              <a:t>‘a house’ equals ‘any’ number of houses</a:t>
            </a:r>
          </a:p>
          <a:p>
            <a:pPr>
              <a:buFontTx/>
              <a:buChar char="-"/>
            </a:pPr>
            <a:r>
              <a:rPr lang="en-US" dirty="0">
                <a:latin typeface="+mj-lt"/>
              </a:rPr>
              <a:t>‘one house’ means single house </a:t>
            </a:r>
          </a:p>
          <a:p>
            <a:pPr marL="0" indent="0">
              <a:buNone/>
            </a:pPr>
            <a:endParaRPr lang="en-US" dirty="0">
              <a:latin typeface="+mj-lt"/>
            </a:endParaRPr>
          </a:p>
        </p:txBody>
      </p:sp>
    </p:spTree>
    <p:extLst>
      <p:ext uri="{BB962C8B-B14F-4D97-AF65-F5344CB8AC3E}">
        <p14:creationId xmlns:p14="http://schemas.microsoft.com/office/powerpoint/2010/main" val="2620078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‘Operation’ of Act vs. ‘Commencement’ of Act</a:t>
            </a:r>
          </a:p>
        </p:txBody>
      </p:sp>
      <p:sp>
        <p:nvSpPr>
          <p:cNvPr id="3" name="Content Placeholder 2"/>
          <p:cNvSpPr>
            <a:spLocks noGrp="1"/>
          </p:cNvSpPr>
          <p:nvPr>
            <p:ph idx="1"/>
          </p:nvPr>
        </p:nvSpPr>
        <p:spPr/>
        <p:txBody>
          <a:bodyPr/>
          <a:lstStyle/>
          <a:p>
            <a:r>
              <a:rPr lang="en-US" dirty="0"/>
              <a:t> Version of a Statute-</a:t>
            </a:r>
          </a:p>
          <a:p>
            <a:pPr marL="0" indent="0">
              <a:buNone/>
            </a:pPr>
            <a:r>
              <a:rPr lang="en-US" dirty="0"/>
              <a:t>    - English version prevails in event of a conflict between two versions </a:t>
            </a:r>
          </a:p>
        </p:txBody>
      </p:sp>
    </p:spTree>
    <p:extLst>
      <p:ext uri="{BB962C8B-B14F-4D97-AF65-F5344CB8AC3E}">
        <p14:creationId xmlns:p14="http://schemas.microsoft.com/office/powerpoint/2010/main" val="25171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8077-864A-2CB0-BE5D-94B227B40835}"/>
              </a:ext>
            </a:extLst>
          </p:cNvPr>
          <p:cNvSpPr>
            <a:spLocks noGrp="1"/>
          </p:cNvSpPr>
          <p:nvPr>
            <p:ph type="title"/>
          </p:nvPr>
        </p:nvSpPr>
        <p:spPr/>
        <p:txBody>
          <a:bodyPr>
            <a:normAutofit/>
          </a:bodyPr>
          <a:lstStyle/>
          <a:p>
            <a:pPr algn="ctr"/>
            <a:r>
              <a:rPr lang="en-US" sz="3600" b="1" u="sng" dirty="0">
                <a:solidFill>
                  <a:schemeClr val="accent1">
                    <a:lumMod val="75000"/>
                  </a:schemeClr>
                </a:solidFill>
                <a:latin typeface="Garamond" panose="02020404030301010803" pitchFamily="18" charset="0"/>
              </a:rPr>
              <a:t>Income-tax Act, 1961</a:t>
            </a:r>
            <a:br>
              <a:rPr lang="en-US" sz="3600" b="1" u="sng" dirty="0">
                <a:solidFill>
                  <a:schemeClr val="accent1">
                    <a:lumMod val="75000"/>
                  </a:schemeClr>
                </a:solidFill>
                <a:latin typeface="Garamond" panose="02020404030301010803" pitchFamily="18" charset="0"/>
              </a:rPr>
            </a:br>
            <a:r>
              <a:rPr lang="en-US" sz="3600" b="1" u="sng" dirty="0">
                <a:solidFill>
                  <a:schemeClr val="accent1">
                    <a:lumMod val="75000"/>
                  </a:schemeClr>
                </a:solidFill>
                <a:latin typeface="Garamond" panose="02020404030301010803" pitchFamily="18" charset="0"/>
              </a:rPr>
              <a:t>Guide to Interpretation</a:t>
            </a:r>
            <a:endParaRPr lang="en-IN" sz="3600" b="1" u="sng" dirty="0">
              <a:solidFill>
                <a:schemeClr val="accent1">
                  <a:lumMod val="75000"/>
                </a:schemeClr>
              </a:solidFill>
              <a:latin typeface="Garamond" panose="02020404030301010803" pitchFamily="18" charset="0"/>
            </a:endParaRPr>
          </a:p>
        </p:txBody>
      </p:sp>
      <p:graphicFrame>
        <p:nvGraphicFramePr>
          <p:cNvPr id="3" name="Table 10">
            <a:extLst>
              <a:ext uri="{FF2B5EF4-FFF2-40B4-BE49-F238E27FC236}">
                <a16:creationId xmlns:a16="http://schemas.microsoft.com/office/drawing/2014/main" id="{D1C09258-CDB0-A039-2164-72D15DB171E5}"/>
              </a:ext>
            </a:extLst>
          </p:cNvPr>
          <p:cNvGraphicFramePr>
            <a:graphicFrameLocks noGrp="1"/>
          </p:cNvGraphicFramePr>
          <p:nvPr>
            <p:extLst>
              <p:ext uri="{D42A27DB-BD31-4B8C-83A1-F6EECF244321}">
                <p14:modId xmlns:p14="http://schemas.microsoft.com/office/powerpoint/2010/main" val="1564517662"/>
              </p:ext>
            </p:extLst>
          </p:nvPr>
        </p:nvGraphicFramePr>
        <p:xfrm>
          <a:off x="901148" y="1690688"/>
          <a:ext cx="10452652" cy="4720250"/>
        </p:xfrm>
        <a:graphic>
          <a:graphicData uri="http://schemas.openxmlformats.org/drawingml/2006/table">
            <a:tbl>
              <a:tblPr firstRow="1" bandRow="1">
                <a:tableStyleId>{FABFCF23-3B69-468F-B69F-88F6DE6A72F2}</a:tableStyleId>
              </a:tblPr>
              <a:tblGrid>
                <a:gridCol w="10452652">
                  <a:extLst>
                    <a:ext uri="{9D8B030D-6E8A-4147-A177-3AD203B41FA5}">
                      <a16:colId xmlns:a16="http://schemas.microsoft.com/office/drawing/2014/main" val="4252850552"/>
                    </a:ext>
                  </a:extLst>
                </a:gridCol>
              </a:tblGrid>
              <a:tr h="871301">
                <a:tc>
                  <a:txBody>
                    <a:bodyPr/>
                    <a:lstStyle/>
                    <a:p>
                      <a:pPr algn="ctr">
                        <a:lnSpc>
                          <a:spcPct val="150000"/>
                        </a:lnSpc>
                      </a:pPr>
                      <a:r>
                        <a:rPr lang="en-IN" sz="2800" dirty="0"/>
                        <a:t>Preface</a:t>
                      </a:r>
                      <a:endParaRPr lang="en-IN" sz="2800" i="1" dirty="0">
                        <a:latin typeface="+mj-lt"/>
                      </a:endParaRPr>
                    </a:p>
                  </a:txBody>
                  <a:tcPr/>
                </a:tc>
                <a:extLst>
                  <a:ext uri="{0D108BD9-81ED-4DB2-BD59-A6C34878D82A}">
                    <a16:rowId xmlns:a16="http://schemas.microsoft.com/office/drawing/2014/main" val="1388195937"/>
                  </a:ext>
                </a:extLst>
              </a:tr>
              <a:tr h="1282983">
                <a:tc>
                  <a:txBody>
                    <a:bodyPr/>
                    <a:lstStyle/>
                    <a:p>
                      <a:pPr marL="342900" indent="-342900">
                        <a:buFont typeface="Wingdings" panose="05000000000000000000" pitchFamily="2" charset="2"/>
                        <a:buChar char="q"/>
                      </a:pPr>
                      <a:r>
                        <a:rPr lang="en-IN" sz="2400" kern="1200" dirty="0">
                          <a:solidFill>
                            <a:schemeClr val="tx1"/>
                          </a:solidFill>
                        </a:rPr>
                        <a:t> </a:t>
                      </a:r>
                      <a:r>
                        <a:rPr lang="en-US" sz="2400" dirty="0">
                          <a:solidFill>
                            <a:schemeClr val="tx1"/>
                          </a:solidFill>
                        </a:rPr>
                        <a:t>Language is an imperfect instrument for the expression of human thought</a:t>
                      </a:r>
                    </a:p>
                    <a:p>
                      <a:pPr marL="0" indent="0">
                        <a:buFont typeface="Wingdings" panose="05000000000000000000" pitchFamily="2" charset="2"/>
                        <a:buNone/>
                      </a:pPr>
                      <a:r>
                        <a:rPr lang="en-US" sz="2400" dirty="0">
                          <a:solidFill>
                            <a:schemeClr val="tx1"/>
                          </a:solidFill>
                        </a:rPr>
                        <a:t>      [K.P. Varghese 131 ITR 597-SC]</a:t>
                      </a:r>
                    </a:p>
                  </a:txBody>
                  <a:tcPr/>
                </a:tc>
                <a:extLst>
                  <a:ext uri="{0D108BD9-81ED-4DB2-BD59-A6C34878D82A}">
                    <a16:rowId xmlns:a16="http://schemas.microsoft.com/office/drawing/2014/main" val="3321703488"/>
                  </a:ext>
                </a:extLst>
              </a:tr>
              <a:tr h="1282983">
                <a:tc>
                  <a:txBody>
                    <a:bodyPr/>
                    <a:lstStyle/>
                    <a:p>
                      <a:pPr marL="342900" indent="-342900">
                        <a:buFont typeface="Wingdings" panose="05000000000000000000" pitchFamily="2" charset="2"/>
                        <a:buChar char="q"/>
                      </a:pPr>
                      <a:r>
                        <a:rPr lang="en-US" sz="2400" dirty="0">
                          <a:solidFill>
                            <a:schemeClr val="tx1"/>
                          </a:solidFill>
                        </a:rPr>
                        <a:t> ‘Income-tax law is a national disgrace’</a:t>
                      </a:r>
                    </a:p>
                    <a:p>
                      <a:pPr marL="0" indent="0">
                        <a:buFont typeface="Wingdings" panose="05000000000000000000" pitchFamily="2" charset="2"/>
                        <a:buNone/>
                      </a:pPr>
                      <a:r>
                        <a:rPr lang="en-US" sz="2400" dirty="0">
                          <a:solidFill>
                            <a:schemeClr val="tx1"/>
                          </a:solidFill>
                        </a:rPr>
                        <a:t>			            	-Palkhivala</a:t>
                      </a:r>
                    </a:p>
                  </a:txBody>
                  <a:tcPr/>
                </a:tc>
                <a:extLst>
                  <a:ext uri="{0D108BD9-81ED-4DB2-BD59-A6C34878D82A}">
                    <a16:rowId xmlns:a16="http://schemas.microsoft.com/office/drawing/2014/main" val="4041073927"/>
                  </a:ext>
                </a:extLst>
              </a:tr>
              <a:tr h="1282983">
                <a:tc>
                  <a:txBody>
                    <a:bodyPr/>
                    <a:lstStyle/>
                    <a:p>
                      <a:pPr marL="342900" indent="-342900">
                        <a:buFont typeface="Wingdings" panose="05000000000000000000" pitchFamily="2" charset="2"/>
                        <a:buChar char="q"/>
                      </a:pPr>
                      <a:r>
                        <a:rPr lang="en-IN" sz="2400" kern="1200" dirty="0">
                          <a:solidFill>
                            <a:schemeClr val="tx1"/>
                          </a:solidFill>
                        </a:rPr>
                        <a:t> </a:t>
                      </a:r>
                      <a:r>
                        <a:rPr lang="en-US" sz="2400" dirty="0">
                          <a:solidFill>
                            <a:schemeClr val="tx1"/>
                          </a:solidFill>
                        </a:rPr>
                        <a:t>How to describe and identify a legislation</a:t>
                      </a:r>
                    </a:p>
                    <a:p>
                      <a:pPr marL="0" indent="0">
                        <a:buFont typeface="Wingdings" panose="05000000000000000000" pitchFamily="2" charset="2"/>
                        <a:buNone/>
                      </a:pPr>
                      <a:r>
                        <a:rPr lang="en-US" sz="2400" dirty="0">
                          <a:solidFill>
                            <a:schemeClr val="tx1"/>
                          </a:solidFill>
                        </a:rPr>
                        <a:t>       - By exact name and style mentioned in the enactment	</a:t>
                      </a:r>
                    </a:p>
                  </a:txBody>
                  <a:tcPr/>
                </a:tc>
                <a:extLst>
                  <a:ext uri="{0D108BD9-81ED-4DB2-BD59-A6C34878D82A}">
                    <a16:rowId xmlns:a16="http://schemas.microsoft.com/office/drawing/2014/main" val="2997989785"/>
                  </a:ext>
                </a:extLst>
              </a:tr>
            </a:tbl>
          </a:graphicData>
        </a:graphic>
      </p:graphicFrame>
    </p:spTree>
    <p:extLst>
      <p:ext uri="{BB962C8B-B14F-4D97-AF65-F5344CB8AC3E}">
        <p14:creationId xmlns:p14="http://schemas.microsoft.com/office/powerpoint/2010/main" val="1949730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2D47-023F-76CF-FB3B-E1EDC265A42A}"/>
              </a:ext>
            </a:extLst>
          </p:cNvPr>
          <p:cNvSpPr>
            <a:spLocks noGrp="1"/>
          </p:cNvSpPr>
          <p:nvPr>
            <p:ph type="ctrTitle"/>
          </p:nvPr>
        </p:nvSpPr>
        <p:spPr>
          <a:xfrm>
            <a:off x="1317674" y="2478774"/>
            <a:ext cx="9556652" cy="1283212"/>
          </a:xfrm>
        </p:spPr>
        <p:txBody>
          <a:bodyPr>
            <a:normAutofit fontScale="90000"/>
          </a:bodyPr>
          <a:lstStyle/>
          <a:p>
            <a:r>
              <a:rPr lang="en-US" b="1" i="1" u="sng" dirty="0">
                <a:solidFill>
                  <a:schemeClr val="tx2"/>
                </a:solidFill>
                <a:latin typeface="Maiandra GD" panose="020E0502030308020204" pitchFamily="34" charset="0"/>
              </a:rPr>
              <a:t>Income Tax Act – Relevance of Allied Laws </a:t>
            </a:r>
            <a:endParaRPr lang="en-IN" b="1" dirty="0">
              <a:latin typeface="Maiandra GD" panose="020E0502030308020204" pitchFamily="34" charset="0"/>
            </a:endParaRPr>
          </a:p>
        </p:txBody>
      </p:sp>
    </p:spTree>
    <p:extLst>
      <p:ext uri="{BB962C8B-B14F-4D97-AF65-F5344CB8AC3E}">
        <p14:creationId xmlns:p14="http://schemas.microsoft.com/office/powerpoint/2010/main" val="1348284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8077-864A-2CB0-BE5D-94B227B40835}"/>
              </a:ext>
            </a:extLst>
          </p:cNvPr>
          <p:cNvSpPr>
            <a:spLocks noGrp="1"/>
          </p:cNvSpPr>
          <p:nvPr>
            <p:ph type="title"/>
          </p:nvPr>
        </p:nvSpPr>
        <p:spPr/>
        <p:txBody>
          <a:bodyPr>
            <a:normAutofit/>
          </a:bodyPr>
          <a:lstStyle/>
          <a:p>
            <a:pPr algn="ctr"/>
            <a:r>
              <a:rPr lang="en-US" sz="4000" b="1" i="1" u="sng" dirty="0">
                <a:solidFill>
                  <a:schemeClr val="tx2"/>
                </a:solidFill>
              </a:rPr>
              <a:t>Introduction:</a:t>
            </a:r>
            <a:endParaRPr lang="en-IN" sz="4000" b="1" i="1" u="sng" dirty="0">
              <a:solidFill>
                <a:schemeClr val="tx2"/>
              </a:solidFill>
            </a:endParaRPr>
          </a:p>
        </p:txBody>
      </p:sp>
      <p:sp>
        <p:nvSpPr>
          <p:cNvPr id="3" name="Content Placeholder 2">
            <a:extLst>
              <a:ext uri="{FF2B5EF4-FFF2-40B4-BE49-F238E27FC236}">
                <a16:creationId xmlns:a16="http://schemas.microsoft.com/office/drawing/2014/main" id="{7B72D694-C25E-756A-73A6-6FF9055E705F}"/>
              </a:ext>
            </a:extLst>
          </p:cNvPr>
          <p:cNvSpPr>
            <a:spLocks noGrp="1"/>
          </p:cNvSpPr>
          <p:nvPr>
            <p:ph idx="1"/>
          </p:nvPr>
        </p:nvSpPr>
        <p:spPr/>
        <p:txBody>
          <a:bodyPr>
            <a:normAutofit/>
          </a:bodyPr>
          <a:lstStyle/>
          <a:p>
            <a:endParaRPr lang="en-US" sz="3600" dirty="0">
              <a:latin typeface="Angsana New" panose="02020603050405020304" pitchFamily="18" charset="-34"/>
              <a:cs typeface="Angsana New" panose="02020603050405020304" pitchFamily="18" charset="-34"/>
            </a:endParaRPr>
          </a:p>
          <a:p>
            <a:pPr marL="360363" indent="-360363" algn="just">
              <a:buFont typeface="Wingdings" panose="05000000000000000000" pitchFamily="2" charset="2"/>
              <a:buChar char="§"/>
            </a:pPr>
            <a:r>
              <a:rPr lang="en-US" sz="3600" dirty="0">
                <a:latin typeface="Angsana New" panose="02020603050405020304" pitchFamily="18" charset="-34"/>
                <a:cs typeface="Angsana New" panose="02020603050405020304" pitchFamily="18" charset="-34"/>
              </a:rPr>
              <a:t>   The Income Tax Act, 1961 (“I.T Act”)</a:t>
            </a:r>
          </a:p>
          <a:p>
            <a:pPr marL="0" indent="0" algn="just">
              <a:buNone/>
            </a:pPr>
            <a:endParaRPr lang="en-US" sz="3600" dirty="0">
              <a:latin typeface="Angsana New" panose="02020603050405020304" pitchFamily="18" charset="-34"/>
              <a:cs typeface="Angsana New" panose="02020603050405020304" pitchFamily="18" charset="-34"/>
            </a:endParaRPr>
          </a:p>
          <a:p>
            <a:pPr marL="622300" indent="-622300" algn="just">
              <a:buFont typeface="Wingdings" panose="05000000000000000000" pitchFamily="2" charset="2"/>
              <a:buChar char="§"/>
            </a:pPr>
            <a:r>
              <a:rPr lang="en-US" sz="3600" dirty="0">
                <a:latin typeface="Angsana New" panose="02020603050405020304" pitchFamily="18" charset="-34"/>
                <a:cs typeface="Angsana New" panose="02020603050405020304" pitchFamily="18" charset="-34"/>
              </a:rPr>
              <a:t>Contains references to ‘Allied Laws’</a:t>
            </a:r>
          </a:p>
          <a:p>
            <a:pPr algn="just">
              <a:buFont typeface="Wingdings" panose="05000000000000000000" pitchFamily="2" charset="2"/>
              <a:buChar char="q"/>
            </a:pPr>
            <a:endParaRPr lang="en-US" sz="3600" dirty="0">
              <a:latin typeface="Angsana New" panose="02020603050405020304" pitchFamily="18" charset="-34"/>
              <a:cs typeface="Angsana New" panose="02020603050405020304" pitchFamily="18" charset="-34"/>
            </a:endParaRPr>
          </a:p>
          <a:p>
            <a:pPr marL="719138" indent="-719138" algn="just">
              <a:buFont typeface="Wingdings" panose="05000000000000000000" pitchFamily="2" charset="2"/>
              <a:buChar char="§"/>
            </a:pPr>
            <a:r>
              <a:rPr lang="en-US" sz="3600" dirty="0">
                <a:latin typeface="Angsana New" panose="02020603050405020304" pitchFamily="18" charset="-34"/>
                <a:cs typeface="Angsana New" panose="02020603050405020304" pitchFamily="18" charset="-34"/>
              </a:rPr>
              <a:t>Requisite understanding of the provisions of such other legislations</a:t>
            </a:r>
            <a:endParaRPr lang="en-IN" sz="36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578377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8077-864A-2CB0-BE5D-94B227B40835}"/>
              </a:ext>
            </a:extLst>
          </p:cNvPr>
          <p:cNvSpPr>
            <a:spLocks noGrp="1"/>
          </p:cNvSpPr>
          <p:nvPr>
            <p:ph type="title"/>
          </p:nvPr>
        </p:nvSpPr>
        <p:spPr/>
        <p:txBody>
          <a:bodyPr>
            <a:normAutofit/>
          </a:bodyPr>
          <a:lstStyle/>
          <a:p>
            <a:pPr algn="ctr"/>
            <a:r>
              <a:rPr lang="en-US" sz="4000" b="1" i="1" u="sng" dirty="0">
                <a:solidFill>
                  <a:schemeClr val="tx2"/>
                </a:solidFill>
              </a:rPr>
              <a:t>Definitions from other statutes</a:t>
            </a:r>
            <a:r>
              <a:rPr lang="en-US" sz="4000" b="1" u="sng" dirty="0"/>
              <a:t>:</a:t>
            </a:r>
            <a:endParaRPr lang="en-IN" sz="4000" b="1" u="sng" dirty="0"/>
          </a:p>
        </p:txBody>
      </p:sp>
      <p:sp>
        <p:nvSpPr>
          <p:cNvPr id="3" name="Content Placeholder 2">
            <a:extLst>
              <a:ext uri="{FF2B5EF4-FFF2-40B4-BE49-F238E27FC236}">
                <a16:creationId xmlns:a16="http://schemas.microsoft.com/office/drawing/2014/main" id="{B21BC114-67AC-F8AF-DDE0-9C8217942416}"/>
              </a:ext>
            </a:extLst>
          </p:cNvPr>
          <p:cNvSpPr>
            <a:spLocks noGrp="1"/>
          </p:cNvSpPr>
          <p:nvPr>
            <p:ph idx="1"/>
          </p:nvPr>
        </p:nvSpPr>
        <p:spPr/>
        <p:txBody>
          <a:bodyPr>
            <a:noAutofit/>
          </a:bodyPr>
          <a:lstStyle/>
          <a:p>
            <a:pPr algn="just"/>
            <a:endParaRPr lang="en-US" dirty="0">
              <a:latin typeface="Angsana New" panose="02020603050405020304" pitchFamily="18" charset="-34"/>
              <a:cs typeface="Angsana New" panose="02020603050405020304" pitchFamily="18" charset="-34"/>
            </a:endParaRPr>
          </a:p>
          <a:p>
            <a:pPr marL="719138" indent="-622300" algn="just">
              <a:buFont typeface="Wingdings" panose="05000000000000000000" pitchFamily="2" charset="2"/>
              <a:buChar char="§"/>
            </a:pPr>
            <a:r>
              <a:rPr lang="en-US" dirty="0">
                <a:latin typeface="Angsana New" panose="02020603050405020304" pitchFamily="18" charset="-34"/>
                <a:cs typeface="Angsana New" panose="02020603050405020304" pitchFamily="18" charset="-34"/>
              </a:rPr>
              <a:t>As per jurisprudence, words occurring in statute should be understood in the context of the objects and intent of concerned statute as well as in particular context  in which they occur.</a:t>
            </a:r>
          </a:p>
          <a:p>
            <a:pPr marL="0" indent="0" algn="just">
              <a:buNone/>
            </a:pPr>
            <a:endParaRPr lang="en-US" dirty="0">
              <a:latin typeface="Angsana New" panose="02020603050405020304" pitchFamily="18" charset="-34"/>
              <a:cs typeface="Angsana New" panose="02020603050405020304" pitchFamily="18" charset="-34"/>
            </a:endParaRPr>
          </a:p>
          <a:p>
            <a:pPr marL="719138" indent="-719138" algn="just">
              <a:buFont typeface="Wingdings" panose="05000000000000000000" pitchFamily="2" charset="2"/>
              <a:buChar char="§"/>
            </a:pPr>
            <a:r>
              <a:rPr lang="en-IN" dirty="0">
                <a:latin typeface="Angsana New" panose="02020603050405020304" pitchFamily="18" charset="-34"/>
                <a:cs typeface="Angsana New" panose="02020603050405020304" pitchFamily="18" charset="-34"/>
              </a:rPr>
              <a:t>Definitions given in other statutes cannot ordinarily be imported unless where I.T. Act itself, says that words have been given meaning assigned to them in a different statutes.</a:t>
            </a:r>
          </a:p>
        </p:txBody>
      </p:sp>
    </p:spTree>
    <p:extLst>
      <p:ext uri="{BB962C8B-B14F-4D97-AF65-F5344CB8AC3E}">
        <p14:creationId xmlns:p14="http://schemas.microsoft.com/office/powerpoint/2010/main" val="1778676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8077-864A-2CB0-BE5D-94B227B40835}"/>
              </a:ext>
            </a:extLst>
          </p:cNvPr>
          <p:cNvSpPr>
            <a:spLocks noGrp="1"/>
          </p:cNvSpPr>
          <p:nvPr>
            <p:ph type="title"/>
          </p:nvPr>
        </p:nvSpPr>
        <p:spPr/>
        <p:txBody>
          <a:bodyPr>
            <a:normAutofit/>
          </a:bodyPr>
          <a:lstStyle/>
          <a:p>
            <a:pPr algn="ctr"/>
            <a:r>
              <a:rPr lang="en-US" sz="4000" b="1" i="1" u="sng" dirty="0">
                <a:solidFill>
                  <a:schemeClr val="tx2"/>
                </a:solidFill>
              </a:rPr>
              <a:t>Amendment of I.T. Act by other statutes:</a:t>
            </a:r>
            <a:endParaRPr lang="en-IN" sz="4000" b="1" i="1" u="sng" dirty="0">
              <a:solidFill>
                <a:schemeClr val="tx2"/>
              </a:solidFill>
            </a:endParaRPr>
          </a:p>
        </p:txBody>
      </p:sp>
      <p:sp>
        <p:nvSpPr>
          <p:cNvPr id="3" name="Content Placeholder 2">
            <a:extLst>
              <a:ext uri="{FF2B5EF4-FFF2-40B4-BE49-F238E27FC236}">
                <a16:creationId xmlns:a16="http://schemas.microsoft.com/office/drawing/2014/main" id="{36448CCA-8557-789F-C606-F89C98098B29}"/>
              </a:ext>
            </a:extLst>
          </p:cNvPr>
          <p:cNvSpPr>
            <a:spLocks noGrp="1"/>
          </p:cNvSpPr>
          <p:nvPr>
            <p:ph idx="1"/>
          </p:nvPr>
        </p:nvSpPr>
        <p:spPr>
          <a:xfrm>
            <a:off x="537882" y="1825624"/>
            <a:ext cx="11093824" cy="5032375"/>
          </a:xfrm>
        </p:spPr>
        <p:txBody>
          <a:bodyPr>
            <a:noAutofit/>
          </a:bodyPr>
          <a:lstStyle/>
          <a:p>
            <a:endParaRPr lang="en-US" dirty="0">
              <a:latin typeface="+mj-lt"/>
              <a:cs typeface="Angsana New" panose="02020603050405020304" pitchFamily="18" charset="-34"/>
            </a:endParaRPr>
          </a:p>
          <a:p>
            <a:pPr marL="719138" indent="-544513" algn="just">
              <a:buFont typeface="Wingdings" panose="05000000000000000000" pitchFamily="2" charset="2"/>
              <a:buChar char="§"/>
            </a:pPr>
            <a:r>
              <a:rPr lang="en-US" dirty="0">
                <a:latin typeface="+mj-lt"/>
                <a:cs typeface="Angsana New" panose="02020603050405020304" pitchFamily="18" charset="-34"/>
              </a:rPr>
              <a:t>Other central laws have also been enacted by Parliament which resulted into amendment of Income Tax Act. Few Instances noteworthy to context are: </a:t>
            </a:r>
          </a:p>
          <a:p>
            <a:pPr marL="895350" indent="-273050" defTabSz="808038">
              <a:lnSpc>
                <a:spcPct val="110000"/>
              </a:lnSpc>
            </a:pPr>
            <a:r>
              <a:rPr lang="en-US" dirty="0">
                <a:latin typeface="+mj-lt"/>
                <a:cs typeface="Angsana New" panose="02020603050405020304" pitchFamily="18" charset="-34"/>
              </a:rPr>
              <a:t>  Sec. 10AA of IT Act by amending Special Economic Zones Act, 2005</a:t>
            </a:r>
          </a:p>
          <a:p>
            <a:pPr marL="895350" indent="-273050">
              <a:tabLst>
                <a:tab pos="895350" algn="l"/>
              </a:tabLst>
            </a:pPr>
            <a:r>
              <a:rPr lang="en-US" dirty="0">
                <a:latin typeface="+mj-lt"/>
                <a:cs typeface="Angsana New" panose="02020603050405020304" pitchFamily="18" charset="-34"/>
              </a:rPr>
              <a:t>  Sec. 32 of Unit Trust of India Act, 1963</a:t>
            </a:r>
          </a:p>
          <a:p>
            <a:pPr marL="895350" indent="-273050"/>
            <a:r>
              <a:rPr lang="en-US" dirty="0">
                <a:latin typeface="+mj-lt"/>
                <a:cs typeface="Angsana New" panose="02020603050405020304" pitchFamily="18" charset="-34"/>
              </a:rPr>
              <a:t>  Sec. 22 of the IT Act RRBs shall be deemed to be co-operative societies</a:t>
            </a:r>
          </a:p>
          <a:p>
            <a:pPr marL="895350" indent="-273050"/>
            <a:r>
              <a:rPr lang="en-US" dirty="0">
                <a:latin typeface="+mj-lt"/>
                <a:cs typeface="Angsana New" panose="02020603050405020304" pitchFamily="18" charset="-34"/>
              </a:rPr>
              <a:t>  Sec. 2 of the United Nations (Privileges &amp; Immunities) Act, 1947</a:t>
            </a:r>
          </a:p>
          <a:p>
            <a:pPr marL="808038" indent="-185738"/>
            <a:r>
              <a:rPr lang="en-US" dirty="0">
                <a:latin typeface="+mj-lt"/>
                <a:cs typeface="Angsana New" panose="02020603050405020304" pitchFamily="18" charset="-34"/>
              </a:rPr>
              <a:t>   Sub-sec (2A) of Sec. 45 of the IT Act</a:t>
            </a:r>
          </a:p>
        </p:txBody>
      </p:sp>
    </p:spTree>
    <p:extLst>
      <p:ext uri="{BB962C8B-B14F-4D97-AF65-F5344CB8AC3E}">
        <p14:creationId xmlns:p14="http://schemas.microsoft.com/office/powerpoint/2010/main" val="2121859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AD16-502D-B303-B94B-1D229DA029CE}"/>
              </a:ext>
            </a:extLst>
          </p:cNvPr>
          <p:cNvSpPr>
            <a:spLocks noGrp="1"/>
          </p:cNvSpPr>
          <p:nvPr>
            <p:ph type="title"/>
          </p:nvPr>
        </p:nvSpPr>
        <p:spPr/>
        <p:txBody>
          <a:bodyPr/>
          <a:lstStyle/>
          <a:p>
            <a:r>
              <a:rPr lang="en-US" sz="4400" b="1" i="1" u="sng" dirty="0">
                <a:solidFill>
                  <a:schemeClr val="tx2"/>
                </a:solidFill>
              </a:rPr>
              <a:t>Amendment of I.T. Act by other statutes: Contd.</a:t>
            </a:r>
            <a:endParaRPr lang="en-IN" dirty="0"/>
          </a:p>
        </p:txBody>
      </p:sp>
      <p:sp>
        <p:nvSpPr>
          <p:cNvPr id="3" name="Content Placeholder 2">
            <a:extLst>
              <a:ext uri="{FF2B5EF4-FFF2-40B4-BE49-F238E27FC236}">
                <a16:creationId xmlns:a16="http://schemas.microsoft.com/office/drawing/2014/main" id="{F6F36BE7-E891-AA0B-E555-94F029F4FBFE}"/>
              </a:ext>
            </a:extLst>
          </p:cNvPr>
          <p:cNvSpPr>
            <a:spLocks noGrp="1"/>
          </p:cNvSpPr>
          <p:nvPr>
            <p:ph idx="1"/>
          </p:nvPr>
        </p:nvSpPr>
        <p:spPr>
          <a:xfrm>
            <a:off x="847531" y="1825625"/>
            <a:ext cx="10515600" cy="4351338"/>
          </a:xfrm>
        </p:spPr>
        <p:txBody>
          <a:bodyPr>
            <a:normAutofit fontScale="92500"/>
          </a:bodyPr>
          <a:lstStyle/>
          <a:p>
            <a:pPr marL="895350" indent="-273050">
              <a:lnSpc>
                <a:spcPct val="150000"/>
              </a:lnSpc>
            </a:pPr>
            <a:r>
              <a:rPr lang="en-US" sz="3600" dirty="0">
                <a:latin typeface="Angsana New" panose="02020603050405020304" pitchFamily="18" charset="-34"/>
                <a:cs typeface="Angsana New" panose="02020603050405020304" pitchFamily="18" charset="-34"/>
              </a:rPr>
              <a:t>Securities and Contracts Regulations Act </a:t>
            </a:r>
          </a:p>
          <a:p>
            <a:pPr marL="895350" indent="-273050">
              <a:lnSpc>
                <a:spcPct val="150000"/>
              </a:lnSpc>
            </a:pPr>
            <a:r>
              <a:rPr lang="en-US" sz="3600" dirty="0">
                <a:latin typeface="Angsana New" panose="02020603050405020304" pitchFamily="18" charset="-34"/>
                <a:cs typeface="Angsana New" panose="02020603050405020304" pitchFamily="18" charset="-34"/>
              </a:rPr>
              <a:t>Benami Law ,</a:t>
            </a:r>
          </a:p>
          <a:p>
            <a:pPr marL="895350" indent="-273050">
              <a:lnSpc>
                <a:spcPct val="150000"/>
              </a:lnSpc>
            </a:pPr>
            <a:r>
              <a:rPr lang="en-US" sz="3600" dirty="0">
                <a:latin typeface="Angsana New" panose="02020603050405020304" pitchFamily="18" charset="-34"/>
                <a:cs typeface="Angsana New" panose="02020603050405020304" pitchFamily="18" charset="-34"/>
              </a:rPr>
              <a:t>Money Laundering Act</a:t>
            </a:r>
          </a:p>
          <a:p>
            <a:pPr marL="895350" indent="-273050">
              <a:lnSpc>
                <a:spcPct val="150000"/>
              </a:lnSpc>
            </a:pPr>
            <a:r>
              <a:rPr lang="en-US" sz="3600" dirty="0">
                <a:latin typeface="Angsana New" panose="02020603050405020304" pitchFamily="18" charset="-34"/>
                <a:cs typeface="Angsana New" panose="02020603050405020304" pitchFamily="18" charset="-34"/>
              </a:rPr>
              <a:t>RBI Act and the B. R. Act</a:t>
            </a:r>
          </a:p>
          <a:p>
            <a:pPr marL="895350" indent="-273050">
              <a:lnSpc>
                <a:spcPct val="150000"/>
              </a:lnSpc>
            </a:pPr>
            <a:r>
              <a:rPr lang="en-US" sz="3600" dirty="0">
                <a:latin typeface="Angsana New" panose="02020603050405020304" pitchFamily="18" charset="-34"/>
                <a:cs typeface="Angsana New" panose="02020603050405020304" pitchFamily="18" charset="-34"/>
              </a:rPr>
              <a:t>RFCTLARR Act, 2013</a:t>
            </a:r>
            <a:endParaRPr lang="en-IN" sz="36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939989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8077-864A-2CB0-BE5D-94B227B40835}"/>
              </a:ext>
            </a:extLst>
          </p:cNvPr>
          <p:cNvSpPr>
            <a:spLocks noGrp="1"/>
          </p:cNvSpPr>
          <p:nvPr>
            <p:ph type="title"/>
          </p:nvPr>
        </p:nvSpPr>
        <p:spPr/>
        <p:txBody>
          <a:bodyPr>
            <a:normAutofit/>
          </a:bodyPr>
          <a:lstStyle/>
          <a:p>
            <a:pPr algn="ctr"/>
            <a:r>
              <a:rPr lang="en-US" sz="4000" b="1" i="1" u="sng" dirty="0">
                <a:solidFill>
                  <a:schemeClr val="tx2"/>
                </a:solidFill>
              </a:rPr>
              <a:t>Constitution of India:</a:t>
            </a:r>
            <a:endParaRPr lang="en-IN" sz="4000" b="1" i="1" u="sng" dirty="0">
              <a:solidFill>
                <a:schemeClr val="tx2"/>
              </a:solidFill>
            </a:endParaRPr>
          </a:p>
        </p:txBody>
      </p:sp>
      <p:sp>
        <p:nvSpPr>
          <p:cNvPr id="3" name="Content Placeholder 2">
            <a:extLst>
              <a:ext uri="{FF2B5EF4-FFF2-40B4-BE49-F238E27FC236}">
                <a16:creationId xmlns:a16="http://schemas.microsoft.com/office/drawing/2014/main" id="{A155345C-CAA2-4135-5FE3-076ACFF286F0}"/>
              </a:ext>
            </a:extLst>
          </p:cNvPr>
          <p:cNvSpPr>
            <a:spLocks noGrp="1"/>
          </p:cNvSpPr>
          <p:nvPr>
            <p:ph idx="1"/>
          </p:nvPr>
        </p:nvSpPr>
        <p:spPr>
          <a:xfrm>
            <a:off x="838200" y="1825624"/>
            <a:ext cx="10515600" cy="4830669"/>
          </a:xfrm>
        </p:spPr>
        <p:txBody>
          <a:bodyPr>
            <a:normAutofit/>
          </a:bodyPr>
          <a:lstStyle/>
          <a:p>
            <a:pPr>
              <a:buFont typeface="Wingdings" panose="05000000000000000000" pitchFamily="2" charset="2"/>
              <a:buChar char="q"/>
            </a:pPr>
            <a:endParaRPr lang="en-US" sz="1200" dirty="0">
              <a:latin typeface="+mj-lt"/>
            </a:endParaRPr>
          </a:p>
          <a:p>
            <a:pPr marL="982663" indent="-447675">
              <a:buFont typeface="Wingdings" panose="05000000000000000000" pitchFamily="2" charset="2"/>
              <a:buChar char="§"/>
            </a:pPr>
            <a:r>
              <a:rPr lang="en-US" sz="3200" dirty="0">
                <a:latin typeface="+mj-lt"/>
                <a:cs typeface="Angsana New" panose="02020603050405020304" pitchFamily="18" charset="-34"/>
              </a:rPr>
              <a:t>The Constitution of our country is the fountainhead of the rule of law and as far as validity all the laws of the land are concerned.</a:t>
            </a:r>
          </a:p>
          <a:p>
            <a:pPr marL="0" indent="0">
              <a:buNone/>
            </a:pPr>
            <a:endParaRPr lang="en-US" sz="3200" dirty="0">
              <a:latin typeface="+mj-lt"/>
              <a:cs typeface="Angsana New" panose="02020603050405020304" pitchFamily="18" charset="-34"/>
            </a:endParaRPr>
          </a:p>
          <a:p>
            <a:pPr marL="1079500" indent="-546100">
              <a:buFont typeface="Wingdings" panose="05000000000000000000" pitchFamily="2" charset="2"/>
              <a:buChar char="§"/>
              <a:tabLst>
                <a:tab pos="1079500" algn="l"/>
              </a:tabLst>
            </a:pPr>
            <a:r>
              <a:rPr lang="en-US" sz="3200" dirty="0">
                <a:latin typeface="+mj-lt"/>
                <a:cs typeface="Angsana New" panose="02020603050405020304" pitchFamily="18" charset="-34"/>
              </a:rPr>
              <a:t>“India” is defined in Sec. 2(25A) of the IT Act.</a:t>
            </a:r>
          </a:p>
          <a:p>
            <a:pPr marL="0" indent="0">
              <a:buNone/>
            </a:pPr>
            <a:endParaRPr lang="en-US" sz="3200" dirty="0">
              <a:latin typeface="+mj-lt"/>
              <a:cs typeface="Angsana New" panose="02020603050405020304" pitchFamily="18" charset="-34"/>
            </a:endParaRPr>
          </a:p>
          <a:p>
            <a:pPr marL="895350" indent="-447675">
              <a:buFont typeface="Wingdings" panose="05000000000000000000" pitchFamily="2" charset="2"/>
              <a:buChar char="§"/>
            </a:pPr>
            <a:r>
              <a:rPr lang="en-US" sz="3200" dirty="0">
                <a:latin typeface="+mj-lt"/>
                <a:cs typeface="Angsana New" panose="02020603050405020304" pitchFamily="18" charset="-34"/>
              </a:rPr>
              <a:t>Articles 12, 32, 141, 226, 289n and 290 of the Constitution of India</a:t>
            </a:r>
            <a:r>
              <a:rPr lang="en-US" sz="1600" dirty="0">
                <a:latin typeface="+mj-lt"/>
                <a:cs typeface="Angsana New" panose="02020603050405020304" pitchFamily="18" charset="-34"/>
              </a:rPr>
              <a:t> </a:t>
            </a:r>
            <a:r>
              <a:rPr lang="en-US" sz="3200" dirty="0">
                <a:latin typeface="+mj-lt"/>
                <a:cs typeface="Angsana New" panose="02020603050405020304" pitchFamily="18" charset="-34"/>
              </a:rPr>
              <a:t>are relevant.</a:t>
            </a:r>
          </a:p>
        </p:txBody>
      </p:sp>
    </p:spTree>
    <p:extLst>
      <p:ext uri="{BB962C8B-B14F-4D97-AF65-F5344CB8AC3E}">
        <p14:creationId xmlns:p14="http://schemas.microsoft.com/office/powerpoint/2010/main" val="3900088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8077-864A-2CB0-BE5D-94B227B40835}"/>
              </a:ext>
            </a:extLst>
          </p:cNvPr>
          <p:cNvSpPr>
            <a:spLocks noGrp="1"/>
          </p:cNvSpPr>
          <p:nvPr>
            <p:ph type="title"/>
          </p:nvPr>
        </p:nvSpPr>
        <p:spPr/>
        <p:txBody>
          <a:bodyPr>
            <a:normAutofit/>
          </a:bodyPr>
          <a:lstStyle/>
          <a:p>
            <a:pPr algn="ctr"/>
            <a:r>
              <a:rPr lang="en-US" sz="4000" b="1" i="1" u="sng" dirty="0">
                <a:solidFill>
                  <a:schemeClr val="tx2"/>
                </a:solidFill>
              </a:rPr>
              <a:t>Law of Limitation and Condonation of Delay:</a:t>
            </a:r>
            <a:endParaRPr lang="en-IN" sz="4000" b="1" i="1" u="sng" dirty="0">
              <a:solidFill>
                <a:schemeClr val="tx2"/>
              </a:solidFill>
            </a:endParaRPr>
          </a:p>
        </p:txBody>
      </p:sp>
      <p:sp>
        <p:nvSpPr>
          <p:cNvPr id="3" name="Content Placeholder 2">
            <a:extLst>
              <a:ext uri="{FF2B5EF4-FFF2-40B4-BE49-F238E27FC236}">
                <a16:creationId xmlns:a16="http://schemas.microsoft.com/office/drawing/2014/main" id="{E56E6E3B-EE6A-5D1E-E457-5FAFE6A10B4F}"/>
              </a:ext>
            </a:extLst>
          </p:cNvPr>
          <p:cNvSpPr>
            <a:spLocks noGrp="1"/>
          </p:cNvSpPr>
          <p:nvPr>
            <p:ph idx="1"/>
          </p:nvPr>
        </p:nvSpPr>
        <p:spPr>
          <a:xfrm>
            <a:off x="537882" y="1825625"/>
            <a:ext cx="11093824" cy="4938246"/>
          </a:xfrm>
        </p:spPr>
        <p:txBody>
          <a:bodyPr>
            <a:normAutofit/>
          </a:bodyPr>
          <a:lstStyle/>
          <a:p>
            <a:pPr marL="895350" indent="-447675" algn="just">
              <a:buFont typeface="Wingdings" panose="05000000000000000000" pitchFamily="2" charset="2"/>
              <a:buChar char="§"/>
            </a:pPr>
            <a:r>
              <a:rPr lang="en-US" sz="3600" dirty="0">
                <a:latin typeface="+mj-lt"/>
                <a:cs typeface="Angsana New" panose="02020603050405020304" pitchFamily="18" charset="-34"/>
              </a:rPr>
              <a:t>Courts have taken into account the law of limitation for delay in filing of applications, appeals etc. under the direct tax laws should be condoned or not; </a:t>
            </a:r>
            <a:br>
              <a:rPr lang="en-US" sz="3600" dirty="0">
                <a:latin typeface="+mj-lt"/>
                <a:cs typeface="Angsana New" panose="02020603050405020304" pitchFamily="18" charset="-34"/>
              </a:rPr>
            </a:br>
            <a:endParaRPr lang="en-US" sz="3600" dirty="0">
              <a:latin typeface="+mj-lt"/>
              <a:cs typeface="Angsana New" panose="02020603050405020304" pitchFamily="18" charset="-34"/>
            </a:endParaRPr>
          </a:p>
          <a:p>
            <a:pPr marL="895350" indent="-447675" algn="just">
              <a:buFont typeface="Wingdings" panose="05000000000000000000" pitchFamily="2" charset="2"/>
              <a:buChar char="§"/>
            </a:pPr>
            <a:r>
              <a:rPr lang="en-US" sz="3600" dirty="0">
                <a:latin typeface="+mj-lt"/>
                <a:cs typeface="Angsana New" panose="02020603050405020304" pitchFamily="18" charset="-34"/>
              </a:rPr>
              <a:t>Collector, Land Acquisition vs </a:t>
            </a:r>
            <a:r>
              <a:rPr lang="en-US" sz="3600" dirty="0" err="1">
                <a:latin typeface="+mj-lt"/>
                <a:cs typeface="Angsana New" panose="02020603050405020304" pitchFamily="18" charset="-34"/>
              </a:rPr>
              <a:t>Mst</a:t>
            </a:r>
            <a:r>
              <a:rPr lang="en-US" sz="3600" dirty="0">
                <a:latin typeface="+mj-lt"/>
                <a:cs typeface="Angsana New" panose="02020603050405020304" pitchFamily="18" charset="-34"/>
              </a:rPr>
              <a:t>. </a:t>
            </a:r>
            <a:r>
              <a:rPr lang="en-US" sz="3600" dirty="0" err="1">
                <a:latin typeface="+mj-lt"/>
                <a:cs typeface="Angsana New" panose="02020603050405020304" pitchFamily="18" charset="-34"/>
              </a:rPr>
              <a:t>Katiji</a:t>
            </a:r>
            <a:r>
              <a:rPr lang="en-US" sz="3600" dirty="0">
                <a:latin typeface="+mj-lt"/>
                <a:cs typeface="Angsana New" panose="02020603050405020304" pitchFamily="18" charset="-34"/>
              </a:rPr>
              <a:t> (1987) 167 ITR 471 (SC) held that limitation law should be liberally construed. </a:t>
            </a:r>
          </a:p>
          <a:p>
            <a:pPr marL="0" indent="0" algn="just">
              <a:buNone/>
            </a:pPr>
            <a:endParaRPr lang="en-US" dirty="0">
              <a:latin typeface="+mj-lt"/>
              <a:cs typeface="Angsana New" panose="02020603050405020304" pitchFamily="18" charset="-34"/>
            </a:endParaRPr>
          </a:p>
          <a:p>
            <a:pPr>
              <a:buFont typeface="Wingdings" panose="05000000000000000000" pitchFamily="2" charset="2"/>
              <a:buChar char="q"/>
            </a:pPr>
            <a:endParaRPr lang="en-IN" dirty="0">
              <a:latin typeface="+mj-lt"/>
              <a:cs typeface="Angsana New" panose="02020603050405020304" pitchFamily="18" charset="-34"/>
            </a:endParaRPr>
          </a:p>
        </p:txBody>
      </p:sp>
    </p:spTree>
    <p:extLst>
      <p:ext uri="{BB962C8B-B14F-4D97-AF65-F5344CB8AC3E}">
        <p14:creationId xmlns:p14="http://schemas.microsoft.com/office/powerpoint/2010/main" val="4260791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8077-864A-2CB0-BE5D-94B227B40835}"/>
              </a:ext>
            </a:extLst>
          </p:cNvPr>
          <p:cNvSpPr>
            <a:spLocks noGrp="1"/>
          </p:cNvSpPr>
          <p:nvPr>
            <p:ph type="title"/>
          </p:nvPr>
        </p:nvSpPr>
        <p:spPr/>
        <p:txBody>
          <a:bodyPr>
            <a:normAutofit/>
          </a:bodyPr>
          <a:lstStyle/>
          <a:p>
            <a:pPr algn="ctr"/>
            <a:r>
              <a:rPr lang="en-US" sz="4000" b="1" i="1" u="sng" dirty="0">
                <a:solidFill>
                  <a:schemeClr val="tx2"/>
                </a:solidFill>
              </a:rPr>
              <a:t>Importance of principles of Natural Justice:</a:t>
            </a:r>
            <a:endParaRPr lang="en-IN" sz="4000" b="1" i="1" u="sng" dirty="0">
              <a:solidFill>
                <a:schemeClr val="tx2"/>
              </a:solidFill>
            </a:endParaRPr>
          </a:p>
        </p:txBody>
      </p:sp>
      <p:sp>
        <p:nvSpPr>
          <p:cNvPr id="3" name="Content Placeholder 2">
            <a:extLst>
              <a:ext uri="{FF2B5EF4-FFF2-40B4-BE49-F238E27FC236}">
                <a16:creationId xmlns:a16="http://schemas.microsoft.com/office/drawing/2014/main" id="{E8C4A7F6-D5C6-38E8-1F32-8833F795BE67}"/>
              </a:ext>
            </a:extLst>
          </p:cNvPr>
          <p:cNvSpPr>
            <a:spLocks noGrp="1"/>
          </p:cNvSpPr>
          <p:nvPr>
            <p:ph idx="1"/>
          </p:nvPr>
        </p:nvSpPr>
        <p:spPr>
          <a:xfrm>
            <a:off x="497541" y="1825624"/>
            <a:ext cx="10856259" cy="4857563"/>
          </a:xfrm>
        </p:spPr>
        <p:txBody>
          <a:bodyPr>
            <a:normAutofit/>
          </a:bodyPr>
          <a:lstStyle/>
          <a:p>
            <a:pPr marL="0" indent="0" algn="just">
              <a:buNone/>
            </a:pPr>
            <a:endParaRPr lang="en-US" dirty="0">
              <a:latin typeface="+mj-lt"/>
              <a:cs typeface="Angsana New" panose="02020603050405020304" pitchFamily="18" charset="-34"/>
            </a:endParaRPr>
          </a:p>
          <a:p>
            <a:pPr marL="895350" indent="-447675" algn="just">
              <a:buFont typeface="Wingdings" panose="05000000000000000000" pitchFamily="2" charset="2"/>
              <a:buChar char="§"/>
            </a:pPr>
            <a:r>
              <a:rPr lang="en-US" dirty="0">
                <a:latin typeface="+mj-lt"/>
                <a:cs typeface="Angsana New" panose="02020603050405020304" pitchFamily="18" charset="-34"/>
              </a:rPr>
              <a:t>Most important and applied principles of jurisprudence. </a:t>
            </a:r>
          </a:p>
          <a:p>
            <a:pPr marL="895350" indent="-447675" algn="just">
              <a:buFont typeface="Wingdings" panose="05000000000000000000" pitchFamily="2" charset="2"/>
              <a:buChar char="§"/>
            </a:pPr>
            <a:r>
              <a:rPr lang="en-US" dirty="0">
                <a:latin typeface="+mj-lt"/>
                <a:cs typeface="Angsana New" panose="02020603050405020304" pitchFamily="18" charset="-34"/>
              </a:rPr>
              <a:t>Two pillars : one, nobody shall be condemned unheard and </a:t>
            </a:r>
          </a:p>
          <a:p>
            <a:pPr marL="895350" indent="-447675" algn="just">
              <a:buFont typeface="Wingdings" panose="05000000000000000000" pitchFamily="2" charset="2"/>
              <a:buChar char="§"/>
            </a:pPr>
            <a:r>
              <a:rPr lang="en-US" dirty="0">
                <a:latin typeface="+mj-lt"/>
                <a:cs typeface="Angsana New" panose="02020603050405020304" pitchFamily="18" charset="-34"/>
              </a:rPr>
              <a:t>Two, nobody shall be judge of his own case..</a:t>
            </a:r>
          </a:p>
          <a:p>
            <a:pPr marL="895350" indent="-447675" algn="just">
              <a:buFont typeface="Wingdings" panose="05000000000000000000" pitchFamily="2" charset="2"/>
              <a:buChar char="§"/>
            </a:pPr>
            <a:r>
              <a:rPr lang="en-US" dirty="0">
                <a:latin typeface="+mj-lt"/>
                <a:cs typeface="Angsana New" panose="02020603050405020304" pitchFamily="18" charset="-34"/>
              </a:rPr>
              <a:t>Third, judicial authorities must assign reasons for decisions in their orders.</a:t>
            </a:r>
          </a:p>
          <a:p>
            <a:pPr marL="895350" indent="-447675" algn="just">
              <a:buFont typeface="Wingdings" panose="05000000000000000000" pitchFamily="2" charset="2"/>
              <a:buChar char="§"/>
            </a:pPr>
            <a:r>
              <a:rPr lang="en-US" dirty="0">
                <a:latin typeface="+mj-lt"/>
                <a:cs typeface="Angsana New" panose="02020603050405020304" pitchFamily="18" charset="-34"/>
              </a:rPr>
              <a:t>Opportunity for hearing to a tax payer should be a reasonable opportunity</a:t>
            </a:r>
          </a:p>
          <a:p>
            <a:pPr marL="895350" indent="-447675" algn="just">
              <a:buFont typeface="Wingdings" panose="05000000000000000000" pitchFamily="2" charset="2"/>
              <a:buChar char="§"/>
            </a:pPr>
            <a:r>
              <a:rPr lang="en-US" dirty="0">
                <a:latin typeface="+mj-lt"/>
                <a:cs typeface="Angsana New" panose="02020603050405020304" pitchFamily="18" charset="-34"/>
              </a:rPr>
              <a:t>(2006) 287 ITR 91 (SC) – Rajesh Kumar &amp; </a:t>
            </a:r>
            <a:r>
              <a:rPr lang="en-US" dirty="0" err="1">
                <a:latin typeface="+mj-lt"/>
                <a:cs typeface="Angsana New" panose="02020603050405020304" pitchFamily="18" charset="-34"/>
              </a:rPr>
              <a:t>Ors</a:t>
            </a:r>
            <a:r>
              <a:rPr lang="en-US" dirty="0">
                <a:latin typeface="+mj-lt"/>
                <a:cs typeface="Angsana New" panose="02020603050405020304" pitchFamily="18" charset="-34"/>
              </a:rPr>
              <a:t>. </a:t>
            </a:r>
          </a:p>
          <a:p>
            <a:pPr marL="0" indent="0">
              <a:buNone/>
            </a:pPr>
            <a:endParaRPr lang="en-IN" dirty="0">
              <a:latin typeface="+mj-lt"/>
              <a:cs typeface="Angsana New" panose="02020603050405020304" pitchFamily="18" charset="-34"/>
            </a:endParaRPr>
          </a:p>
        </p:txBody>
      </p:sp>
    </p:spTree>
    <p:extLst>
      <p:ext uri="{BB962C8B-B14F-4D97-AF65-F5344CB8AC3E}">
        <p14:creationId xmlns:p14="http://schemas.microsoft.com/office/powerpoint/2010/main" val="3514765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8077-864A-2CB0-BE5D-94B227B40835}"/>
              </a:ext>
            </a:extLst>
          </p:cNvPr>
          <p:cNvSpPr>
            <a:spLocks noGrp="1"/>
          </p:cNvSpPr>
          <p:nvPr>
            <p:ph type="title"/>
          </p:nvPr>
        </p:nvSpPr>
        <p:spPr/>
        <p:txBody>
          <a:bodyPr>
            <a:normAutofit/>
          </a:bodyPr>
          <a:lstStyle/>
          <a:p>
            <a:pPr algn="ctr"/>
            <a:r>
              <a:rPr lang="en-US" sz="3600" b="1" i="1" u="sng" dirty="0">
                <a:solidFill>
                  <a:schemeClr val="tx2"/>
                </a:solidFill>
              </a:rPr>
              <a:t>Tax Implications of certain receipts and liabilities:</a:t>
            </a:r>
            <a:endParaRPr lang="en-IN" sz="3600" b="1" i="1" u="sng" dirty="0">
              <a:solidFill>
                <a:schemeClr val="tx2"/>
              </a:solidFill>
            </a:endParaRPr>
          </a:p>
        </p:txBody>
      </p:sp>
      <p:sp>
        <p:nvSpPr>
          <p:cNvPr id="3" name="Content Placeholder 2">
            <a:extLst>
              <a:ext uri="{FF2B5EF4-FFF2-40B4-BE49-F238E27FC236}">
                <a16:creationId xmlns:a16="http://schemas.microsoft.com/office/drawing/2014/main" id="{92D85841-3CDF-C657-DC8B-A6DF240E0FBC}"/>
              </a:ext>
            </a:extLst>
          </p:cNvPr>
          <p:cNvSpPr>
            <a:spLocks noGrp="1"/>
          </p:cNvSpPr>
          <p:nvPr>
            <p:ph idx="1"/>
          </p:nvPr>
        </p:nvSpPr>
        <p:spPr>
          <a:xfrm>
            <a:off x="524435" y="1690688"/>
            <a:ext cx="11335871" cy="5005946"/>
          </a:xfrm>
        </p:spPr>
        <p:txBody>
          <a:bodyPr>
            <a:normAutofit/>
          </a:bodyPr>
          <a:lstStyle/>
          <a:p>
            <a:pPr marL="0" indent="0">
              <a:buNone/>
            </a:pPr>
            <a:r>
              <a:rPr lang="en-US" sz="3200" dirty="0">
                <a:latin typeface="+mj-lt"/>
                <a:cs typeface="Angsana New" panose="02020603050405020304" pitchFamily="18" charset="-34"/>
              </a:rPr>
              <a:t> </a:t>
            </a:r>
          </a:p>
          <a:p>
            <a:pPr marL="895350" indent="-447675">
              <a:buFont typeface="Wingdings" panose="05000000000000000000" pitchFamily="2" charset="2"/>
              <a:buChar char="§"/>
            </a:pPr>
            <a:r>
              <a:rPr lang="en-US" sz="3600" dirty="0">
                <a:latin typeface="+mj-lt"/>
                <a:cs typeface="Angsana New" panose="02020603050405020304" pitchFamily="18" charset="-34"/>
              </a:rPr>
              <a:t>Receipts/Liabilities/Payments on account of events occurring under the other laws.</a:t>
            </a:r>
          </a:p>
          <a:p>
            <a:pPr marL="895350" indent="-447675">
              <a:buFont typeface="Wingdings" panose="05000000000000000000" pitchFamily="2" charset="2"/>
              <a:buChar char="§"/>
            </a:pPr>
            <a:r>
              <a:rPr lang="en-US" sz="3600" dirty="0">
                <a:latin typeface="+mj-lt"/>
                <a:cs typeface="Angsana New" panose="02020603050405020304" pitchFamily="18" charset="-34"/>
              </a:rPr>
              <a:t>Respective laws to be examined</a:t>
            </a:r>
          </a:p>
          <a:p>
            <a:pPr marL="895350" indent="-447675">
              <a:buFont typeface="Wingdings" panose="05000000000000000000" pitchFamily="2" charset="2"/>
              <a:buChar char="§"/>
            </a:pPr>
            <a:r>
              <a:rPr lang="en-US" sz="3600" dirty="0">
                <a:latin typeface="+mj-lt"/>
                <a:cs typeface="Angsana New" panose="02020603050405020304" pitchFamily="18" charset="-34"/>
              </a:rPr>
              <a:t>Instances are receipts are duty drawback, compensation, insurance, claims, subsidies, interest etc. </a:t>
            </a:r>
          </a:p>
          <a:p>
            <a:pPr marL="895350" indent="-447675">
              <a:buFont typeface="Wingdings" panose="05000000000000000000" pitchFamily="2" charset="2"/>
              <a:buChar char="§"/>
            </a:pPr>
            <a:r>
              <a:rPr lang="en-US" sz="3600" dirty="0" err="1">
                <a:latin typeface="+mj-lt"/>
                <a:cs typeface="Angsana New" panose="02020603050405020304" pitchFamily="18" charset="-34"/>
              </a:rPr>
              <a:t>Eg</a:t>
            </a:r>
            <a:r>
              <a:rPr lang="en-US" sz="3600" dirty="0">
                <a:latin typeface="+mj-lt"/>
                <a:cs typeface="Angsana New" panose="02020603050405020304" pitchFamily="18" charset="-34"/>
              </a:rPr>
              <a:t>: Interest payable under </a:t>
            </a:r>
            <a:r>
              <a:rPr lang="en-US" sz="3600">
                <a:latin typeface="+mj-lt"/>
                <a:cs typeface="Angsana New" panose="02020603050405020304" pitchFamily="18" charset="-34"/>
              </a:rPr>
              <a:t>VAT Laws</a:t>
            </a:r>
            <a:endParaRPr lang="en-US" sz="3600" dirty="0">
              <a:latin typeface="+mj-lt"/>
              <a:cs typeface="Angsana New" panose="02020603050405020304" pitchFamily="18" charset="-34"/>
            </a:endParaRPr>
          </a:p>
        </p:txBody>
      </p:sp>
    </p:spTree>
    <p:extLst>
      <p:ext uri="{BB962C8B-B14F-4D97-AF65-F5344CB8AC3E}">
        <p14:creationId xmlns:p14="http://schemas.microsoft.com/office/powerpoint/2010/main" val="2634664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8077-864A-2CB0-BE5D-94B227B40835}"/>
              </a:ext>
            </a:extLst>
          </p:cNvPr>
          <p:cNvSpPr>
            <a:spLocks noGrp="1"/>
          </p:cNvSpPr>
          <p:nvPr>
            <p:ph type="title"/>
          </p:nvPr>
        </p:nvSpPr>
        <p:spPr/>
        <p:txBody>
          <a:bodyPr>
            <a:normAutofit/>
          </a:bodyPr>
          <a:lstStyle/>
          <a:p>
            <a:pPr algn="ctr"/>
            <a:r>
              <a:rPr lang="en-US" sz="4000" b="1" i="1" u="sng" dirty="0">
                <a:solidFill>
                  <a:schemeClr val="tx2"/>
                </a:solidFill>
              </a:rPr>
              <a:t>Book Profit u/s 115JB and Companies Act:</a:t>
            </a:r>
            <a:endParaRPr lang="en-IN" sz="4000" b="1" i="1" u="sng" dirty="0">
              <a:solidFill>
                <a:schemeClr val="tx2"/>
              </a:solidFill>
            </a:endParaRPr>
          </a:p>
        </p:txBody>
      </p:sp>
      <p:sp>
        <p:nvSpPr>
          <p:cNvPr id="3" name="Content Placeholder 2">
            <a:extLst>
              <a:ext uri="{FF2B5EF4-FFF2-40B4-BE49-F238E27FC236}">
                <a16:creationId xmlns:a16="http://schemas.microsoft.com/office/drawing/2014/main" id="{EF19BD15-06D5-5145-B8A1-A0FE1DCDAB90}"/>
              </a:ext>
            </a:extLst>
          </p:cNvPr>
          <p:cNvSpPr>
            <a:spLocks noGrp="1"/>
          </p:cNvSpPr>
          <p:nvPr>
            <p:ph idx="1"/>
          </p:nvPr>
        </p:nvSpPr>
        <p:spPr>
          <a:xfrm>
            <a:off x="537881" y="1825625"/>
            <a:ext cx="11053483" cy="4667250"/>
          </a:xfrm>
        </p:spPr>
        <p:txBody>
          <a:bodyPr>
            <a:normAutofit/>
          </a:bodyPr>
          <a:lstStyle/>
          <a:p>
            <a:pPr marL="0" indent="0">
              <a:buNone/>
            </a:pPr>
            <a:r>
              <a:rPr lang="en-US" dirty="0">
                <a:latin typeface="+mj-lt"/>
                <a:cs typeface="Angsana New" panose="02020603050405020304" pitchFamily="18" charset="-34"/>
              </a:rPr>
              <a:t> </a:t>
            </a:r>
          </a:p>
          <a:p>
            <a:pPr>
              <a:buFont typeface="Wingdings" panose="05000000000000000000" pitchFamily="2" charset="2"/>
              <a:buChar char="q"/>
            </a:pPr>
            <a:r>
              <a:rPr lang="en-US" dirty="0">
                <a:latin typeface="+mj-lt"/>
                <a:cs typeface="Angsana New" panose="02020603050405020304" pitchFamily="18" charset="-34"/>
              </a:rPr>
              <a:t>For the purpose of this section, the book profit is arrived as per provisions of schedule VI to the Companies Act, 1956.</a:t>
            </a:r>
          </a:p>
          <a:p>
            <a:pPr marL="0" indent="0">
              <a:buNone/>
            </a:pPr>
            <a:endParaRPr lang="en-US" dirty="0">
              <a:latin typeface="+mj-lt"/>
              <a:cs typeface="Angsana New" panose="02020603050405020304" pitchFamily="18" charset="-34"/>
            </a:endParaRPr>
          </a:p>
          <a:p>
            <a:pPr>
              <a:buFont typeface="Wingdings" panose="05000000000000000000" pitchFamily="2" charset="2"/>
              <a:buChar char="q"/>
            </a:pPr>
            <a:r>
              <a:rPr lang="en-US" dirty="0">
                <a:latin typeface="+mj-lt"/>
                <a:cs typeface="Angsana New" panose="02020603050405020304" pitchFamily="18" charset="-34"/>
              </a:rPr>
              <a:t> However Income Tax Department makes attempt to arrive at its own book profit which may be different from the book profit as specified above. In this context Supreme Court has ruled that the book profit computed under Companies Act is binding on the A.O and the same cannot be altered.</a:t>
            </a:r>
            <a:endParaRPr lang="en-IN" dirty="0">
              <a:latin typeface="+mj-lt"/>
              <a:cs typeface="Angsana New" panose="02020603050405020304" pitchFamily="18" charset="-34"/>
            </a:endParaRPr>
          </a:p>
        </p:txBody>
      </p:sp>
    </p:spTree>
    <p:extLst>
      <p:ext uri="{BB962C8B-B14F-4D97-AF65-F5344CB8AC3E}">
        <p14:creationId xmlns:p14="http://schemas.microsoft.com/office/powerpoint/2010/main" val="3425238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0">
            <a:extLst>
              <a:ext uri="{FF2B5EF4-FFF2-40B4-BE49-F238E27FC236}">
                <a16:creationId xmlns:a16="http://schemas.microsoft.com/office/drawing/2014/main" id="{D1C09258-CDB0-A039-2164-72D15DB171E5}"/>
              </a:ext>
            </a:extLst>
          </p:cNvPr>
          <p:cNvGraphicFramePr>
            <a:graphicFrameLocks noGrp="1"/>
          </p:cNvGraphicFramePr>
          <p:nvPr>
            <p:extLst>
              <p:ext uri="{D42A27DB-BD31-4B8C-83A1-F6EECF244321}">
                <p14:modId xmlns:p14="http://schemas.microsoft.com/office/powerpoint/2010/main" val="2483385916"/>
              </p:ext>
            </p:extLst>
          </p:nvPr>
        </p:nvGraphicFramePr>
        <p:xfrm>
          <a:off x="768625" y="384312"/>
          <a:ext cx="10429462" cy="5669972"/>
        </p:xfrm>
        <a:graphic>
          <a:graphicData uri="http://schemas.openxmlformats.org/drawingml/2006/table">
            <a:tbl>
              <a:tblPr firstRow="1" bandRow="1">
                <a:tableStyleId>{FABFCF23-3B69-468F-B69F-88F6DE6A72F2}</a:tableStyleId>
              </a:tblPr>
              <a:tblGrid>
                <a:gridCol w="10429462">
                  <a:extLst>
                    <a:ext uri="{9D8B030D-6E8A-4147-A177-3AD203B41FA5}">
                      <a16:colId xmlns:a16="http://schemas.microsoft.com/office/drawing/2014/main" val="4252850552"/>
                    </a:ext>
                  </a:extLst>
                </a:gridCol>
              </a:tblGrid>
              <a:tr h="695387">
                <a:tc>
                  <a:txBody>
                    <a:bodyPr/>
                    <a:lstStyle/>
                    <a:p>
                      <a:pPr algn="l">
                        <a:lnSpc>
                          <a:spcPct val="150000"/>
                        </a:lnSpc>
                      </a:pPr>
                      <a:r>
                        <a:rPr lang="en-US" sz="2800" b="1" u="sng" dirty="0">
                          <a:solidFill>
                            <a:schemeClr val="bg1"/>
                          </a:solidFill>
                          <a:latin typeface="+mj-lt"/>
                        </a:rPr>
                        <a:t>S.1. Short Title</a:t>
                      </a:r>
                      <a:endParaRPr lang="en-IN" sz="2800" i="1" dirty="0">
                        <a:solidFill>
                          <a:schemeClr val="bg1"/>
                        </a:solidFill>
                        <a:latin typeface="+mj-lt"/>
                      </a:endParaRPr>
                    </a:p>
                  </a:txBody>
                  <a:tcPr/>
                </a:tc>
                <a:extLst>
                  <a:ext uri="{0D108BD9-81ED-4DB2-BD59-A6C34878D82A}">
                    <a16:rowId xmlns:a16="http://schemas.microsoft.com/office/drawing/2014/main" val="1388195937"/>
                  </a:ext>
                </a:extLst>
              </a:tr>
              <a:tr h="542092">
                <a:tc>
                  <a:txBody>
                    <a:bodyPr/>
                    <a:lstStyle/>
                    <a:p>
                      <a:pPr marL="342900" lvl="0" indent="-342900" algn="just">
                        <a:buFont typeface="Wingdings" panose="05000000000000000000" pitchFamily="2" charset="2"/>
                        <a:buChar char="q"/>
                      </a:pPr>
                      <a:r>
                        <a:rPr lang="en-IN" sz="2100" kern="1200" dirty="0">
                          <a:solidFill>
                            <a:schemeClr val="tx1"/>
                          </a:solidFill>
                          <a:latin typeface="+mj-lt"/>
                        </a:rPr>
                        <a:t> </a:t>
                      </a:r>
                      <a:r>
                        <a:rPr lang="en-US" sz="2100" dirty="0">
                          <a:solidFill>
                            <a:schemeClr val="tx1"/>
                          </a:solidFill>
                          <a:latin typeface="+mj-lt"/>
                        </a:rPr>
                        <a:t>Income-tax Act, 1961</a:t>
                      </a:r>
                    </a:p>
                  </a:txBody>
                  <a:tcPr/>
                </a:tc>
                <a:extLst>
                  <a:ext uri="{0D108BD9-81ED-4DB2-BD59-A6C34878D82A}">
                    <a16:rowId xmlns:a16="http://schemas.microsoft.com/office/drawing/2014/main" val="3321703488"/>
                  </a:ext>
                </a:extLst>
              </a:tr>
              <a:tr h="1015627">
                <a:tc>
                  <a:txBody>
                    <a:bodyPr/>
                    <a:lstStyle/>
                    <a:p>
                      <a:pPr marL="342900" lvl="0" indent="-342900" algn="just">
                        <a:buFont typeface="Wingdings" panose="05000000000000000000" pitchFamily="2" charset="2"/>
                        <a:buChar char="q"/>
                      </a:pPr>
                      <a:r>
                        <a:rPr lang="en-US" sz="2100" dirty="0">
                          <a:solidFill>
                            <a:schemeClr val="tx1"/>
                          </a:solidFill>
                          <a:latin typeface="+mj-lt"/>
                        </a:rPr>
                        <a:t> Wealth-tax Act, 1957</a:t>
                      </a:r>
                    </a:p>
                    <a:p>
                      <a:pPr marL="0" lvl="0" indent="0" algn="just">
                        <a:buFont typeface="Wingdings" panose="05000000000000000000" pitchFamily="2" charset="2"/>
                        <a:buNone/>
                      </a:pPr>
                      <a:r>
                        <a:rPr lang="en-US" sz="2100" dirty="0">
                          <a:solidFill>
                            <a:schemeClr val="tx1"/>
                          </a:solidFill>
                          <a:latin typeface="+mj-lt"/>
                        </a:rPr>
                        <a:t>       - an act to consolidate Income-tax and Super-tax</a:t>
                      </a:r>
                    </a:p>
                  </a:txBody>
                  <a:tcPr/>
                </a:tc>
                <a:extLst>
                  <a:ext uri="{0D108BD9-81ED-4DB2-BD59-A6C34878D82A}">
                    <a16:rowId xmlns:a16="http://schemas.microsoft.com/office/drawing/2014/main" val="4041073927"/>
                  </a:ext>
                </a:extLst>
              </a:tr>
              <a:tr h="582860">
                <a:tc>
                  <a:txBody>
                    <a:bodyPr/>
                    <a:lstStyle/>
                    <a:p>
                      <a:pPr marL="342900" lvl="0" indent="-342900" algn="just">
                        <a:buFont typeface="Wingdings" panose="05000000000000000000" pitchFamily="2" charset="2"/>
                        <a:buChar char="q"/>
                      </a:pPr>
                      <a:r>
                        <a:rPr lang="en-IN" sz="2100" kern="1200" dirty="0">
                          <a:solidFill>
                            <a:schemeClr val="tx1"/>
                          </a:solidFill>
                          <a:latin typeface="+mj-lt"/>
                        </a:rPr>
                        <a:t> </a:t>
                      </a:r>
                      <a:r>
                        <a:rPr lang="en-US" sz="2100" dirty="0">
                          <a:solidFill>
                            <a:schemeClr val="tx1"/>
                          </a:solidFill>
                          <a:latin typeface="+mj-lt"/>
                        </a:rPr>
                        <a:t>Income-tax Rules, 1962	</a:t>
                      </a:r>
                    </a:p>
                  </a:txBody>
                  <a:tcPr/>
                </a:tc>
                <a:extLst>
                  <a:ext uri="{0D108BD9-81ED-4DB2-BD59-A6C34878D82A}">
                    <a16:rowId xmlns:a16="http://schemas.microsoft.com/office/drawing/2014/main" val="2997989785"/>
                  </a:ext>
                </a:extLst>
              </a:tr>
              <a:tr h="556592">
                <a:tc>
                  <a:txBody>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100" dirty="0">
                          <a:solidFill>
                            <a:schemeClr val="tx1"/>
                          </a:solidFill>
                          <a:latin typeface="+mj-lt"/>
                        </a:rPr>
                        <a:t>Amendment Act</a:t>
                      </a:r>
                    </a:p>
                    <a:p>
                      <a:pPr marL="342900" lvl="0" indent="-342900" algn="just">
                        <a:buFont typeface="Wingdings" panose="05000000000000000000" pitchFamily="2" charset="2"/>
                        <a:buChar char="q"/>
                      </a:pPr>
                      <a:endParaRPr lang="en-US" sz="2100" dirty="0">
                        <a:solidFill>
                          <a:schemeClr val="tx1"/>
                        </a:solidFill>
                        <a:latin typeface="+mj-lt"/>
                      </a:endParaRPr>
                    </a:p>
                  </a:txBody>
                  <a:tcPr/>
                </a:tc>
                <a:extLst>
                  <a:ext uri="{0D108BD9-81ED-4DB2-BD59-A6C34878D82A}">
                    <a16:rowId xmlns:a16="http://schemas.microsoft.com/office/drawing/2014/main" val="1134327238"/>
                  </a:ext>
                </a:extLst>
              </a:tr>
              <a:tr h="2102486">
                <a:tc>
                  <a:txBody>
                    <a:bodyPr/>
                    <a:lstStyle/>
                    <a:p>
                      <a:pPr marL="457200" lvl="0" indent="-457200" algn="just">
                        <a:buFont typeface="Wingdings" panose="05000000000000000000" pitchFamily="2" charset="2"/>
                        <a:buChar char="q"/>
                      </a:pPr>
                      <a:r>
                        <a:rPr lang="en-US" sz="2100" dirty="0">
                          <a:solidFill>
                            <a:schemeClr val="tx1"/>
                          </a:solidFill>
                          <a:latin typeface="+mj-lt"/>
                        </a:rPr>
                        <a:t>Announcing Act</a:t>
                      </a:r>
                    </a:p>
                    <a:p>
                      <a:pPr marL="457200" lvl="1" indent="0" algn="just">
                        <a:buFont typeface="Wingdings" panose="05000000000000000000" pitchFamily="2" charset="2"/>
                        <a:buNone/>
                      </a:pPr>
                      <a:r>
                        <a:rPr lang="en-US" sz="2100" dirty="0">
                          <a:solidFill>
                            <a:schemeClr val="tx1"/>
                          </a:solidFill>
                          <a:latin typeface="+mj-lt"/>
                        </a:rPr>
                        <a:t>- Canada    :  Income Tax Act</a:t>
                      </a:r>
                    </a:p>
                    <a:p>
                      <a:pPr marL="457200" lvl="1" indent="0" algn="just">
                        <a:buFont typeface="Wingdings" panose="05000000000000000000" pitchFamily="2" charset="2"/>
                        <a:buNone/>
                      </a:pPr>
                      <a:r>
                        <a:rPr lang="en-US" sz="2100" dirty="0">
                          <a:solidFill>
                            <a:schemeClr val="tx1"/>
                          </a:solidFill>
                          <a:latin typeface="+mj-lt"/>
                        </a:rPr>
                        <a:t>- Australia :   Income Tax Assessment Act, 1997</a:t>
                      </a:r>
                    </a:p>
                    <a:p>
                      <a:pPr marL="457200" lvl="1" indent="0" algn="just">
                        <a:buFont typeface="Wingdings" panose="05000000000000000000" pitchFamily="2" charset="2"/>
                        <a:buNone/>
                      </a:pPr>
                      <a:r>
                        <a:rPr lang="en-US" sz="2100" dirty="0">
                          <a:solidFill>
                            <a:schemeClr val="tx1"/>
                          </a:solidFill>
                          <a:latin typeface="+mj-lt"/>
                        </a:rPr>
                        <a:t>- UK            :   Income Tax Act, 2007</a:t>
                      </a:r>
                    </a:p>
                    <a:p>
                      <a:pPr marL="457200" lvl="1" indent="0" algn="just">
                        <a:buFont typeface="Wingdings" panose="05000000000000000000" pitchFamily="2" charset="2"/>
                        <a:buNone/>
                      </a:pPr>
                      <a:r>
                        <a:rPr lang="en-US" sz="2100" dirty="0">
                          <a:solidFill>
                            <a:schemeClr val="tx1"/>
                          </a:solidFill>
                          <a:latin typeface="+mj-lt"/>
                        </a:rPr>
                        <a:t>- Pakistan  :   Income Tax Ordinance, 2001</a:t>
                      </a:r>
                    </a:p>
                    <a:p>
                      <a:pPr marL="0" lvl="0" indent="0" algn="just">
                        <a:buFont typeface="Wingdings" panose="05000000000000000000" pitchFamily="2" charset="2"/>
                        <a:buNone/>
                      </a:pPr>
                      <a:r>
                        <a:rPr lang="en-US" sz="2100" dirty="0">
                          <a:solidFill>
                            <a:schemeClr val="tx1"/>
                          </a:solidFill>
                          <a:latin typeface="+mj-lt"/>
                        </a:rPr>
                        <a:t>                            Income-tax Rules, 2002.    </a:t>
                      </a:r>
                    </a:p>
                  </a:txBody>
                  <a:tcPr/>
                </a:tc>
                <a:extLst>
                  <a:ext uri="{0D108BD9-81ED-4DB2-BD59-A6C34878D82A}">
                    <a16:rowId xmlns:a16="http://schemas.microsoft.com/office/drawing/2014/main" val="3148517584"/>
                  </a:ext>
                </a:extLst>
              </a:tr>
            </a:tbl>
          </a:graphicData>
        </a:graphic>
      </p:graphicFrame>
    </p:spTree>
    <p:extLst>
      <p:ext uri="{BB962C8B-B14F-4D97-AF65-F5344CB8AC3E}">
        <p14:creationId xmlns:p14="http://schemas.microsoft.com/office/powerpoint/2010/main" val="775137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8077-864A-2CB0-BE5D-94B227B40835}"/>
              </a:ext>
            </a:extLst>
          </p:cNvPr>
          <p:cNvSpPr>
            <a:spLocks noGrp="1"/>
          </p:cNvSpPr>
          <p:nvPr>
            <p:ph type="title"/>
          </p:nvPr>
        </p:nvSpPr>
        <p:spPr/>
        <p:txBody>
          <a:bodyPr>
            <a:normAutofit/>
          </a:bodyPr>
          <a:lstStyle/>
          <a:p>
            <a:pPr algn="ctr"/>
            <a:r>
              <a:rPr lang="en-US" sz="4000" b="1" i="1" u="sng" dirty="0">
                <a:solidFill>
                  <a:schemeClr val="tx2"/>
                </a:solidFill>
              </a:rPr>
              <a:t>Implications of Power of Attorney:</a:t>
            </a:r>
            <a:endParaRPr lang="en-IN" sz="4000" b="1" i="1" u="sng" dirty="0">
              <a:solidFill>
                <a:schemeClr val="tx2"/>
              </a:solidFill>
            </a:endParaRPr>
          </a:p>
        </p:txBody>
      </p:sp>
      <p:sp>
        <p:nvSpPr>
          <p:cNvPr id="3" name="Content Placeholder 2">
            <a:extLst>
              <a:ext uri="{FF2B5EF4-FFF2-40B4-BE49-F238E27FC236}">
                <a16:creationId xmlns:a16="http://schemas.microsoft.com/office/drawing/2014/main" id="{AB9889EB-3D37-D91A-203D-B80710C6FAA4}"/>
              </a:ext>
            </a:extLst>
          </p:cNvPr>
          <p:cNvSpPr>
            <a:spLocks noGrp="1"/>
          </p:cNvSpPr>
          <p:nvPr>
            <p:ph idx="1"/>
          </p:nvPr>
        </p:nvSpPr>
        <p:spPr>
          <a:xfrm>
            <a:off x="838200" y="1344706"/>
            <a:ext cx="10515600" cy="5419165"/>
          </a:xfrm>
        </p:spPr>
        <p:txBody>
          <a:bodyPr>
            <a:normAutofit fontScale="92500" lnSpcReduction="10000"/>
          </a:bodyPr>
          <a:lstStyle/>
          <a:p>
            <a:pPr marL="0" indent="0">
              <a:buNone/>
            </a:pPr>
            <a:r>
              <a:rPr lang="en-US" sz="3200" dirty="0">
                <a:latin typeface="+mj-lt"/>
                <a:cs typeface="Angsana New" panose="02020603050405020304" pitchFamily="18" charset="-34"/>
              </a:rPr>
              <a:t>  </a:t>
            </a:r>
          </a:p>
          <a:p>
            <a:pPr algn="just">
              <a:buFont typeface="Wingdings" panose="05000000000000000000" pitchFamily="2" charset="2"/>
              <a:buChar char="q"/>
            </a:pPr>
            <a:r>
              <a:rPr lang="en-US" sz="3200" dirty="0">
                <a:latin typeface="+mj-lt"/>
                <a:cs typeface="Angsana New" panose="02020603050405020304" pitchFamily="18" charset="-34"/>
              </a:rPr>
              <a:t> Granting of power is governed by </a:t>
            </a:r>
            <a:r>
              <a:rPr lang="en-US" sz="3200" b="1" u="sng" dirty="0">
                <a:latin typeface="+mj-lt"/>
                <a:cs typeface="Angsana New" panose="02020603050405020304" pitchFamily="18" charset="-34"/>
              </a:rPr>
              <a:t>The Power of Attorney Act, 1882.</a:t>
            </a:r>
            <a:r>
              <a:rPr lang="en-US" sz="3200" dirty="0">
                <a:latin typeface="+mj-lt"/>
                <a:cs typeface="Angsana New" panose="02020603050405020304" pitchFamily="18" charset="-34"/>
              </a:rPr>
              <a:t>  Interestingly , the POA Act does not spell out the pre-requisites of a ‘valid’ power.</a:t>
            </a:r>
          </a:p>
          <a:p>
            <a:pPr marL="0" indent="0" algn="just">
              <a:buNone/>
            </a:pPr>
            <a:endParaRPr lang="en-US" sz="1800" dirty="0">
              <a:latin typeface="+mj-lt"/>
              <a:cs typeface="Angsana New" panose="02020603050405020304" pitchFamily="18" charset="-34"/>
            </a:endParaRPr>
          </a:p>
          <a:p>
            <a:pPr algn="just">
              <a:buFont typeface="Wingdings" panose="05000000000000000000" pitchFamily="2" charset="2"/>
              <a:buChar char="q"/>
            </a:pPr>
            <a:r>
              <a:rPr lang="en-US" sz="3200" dirty="0">
                <a:latin typeface="+mj-lt"/>
                <a:cs typeface="Angsana New" panose="02020603050405020304" pitchFamily="18" charset="-34"/>
              </a:rPr>
              <a:t> It would appear from the definition given in </a:t>
            </a:r>
            <a:r>
              <a:rPr lang="en-US" sz="3200" b="1" u="sng" dirty="0">
                <a:latin typeface="+mj-lt"/>
                <a:cs typeface="Angsana New" panose="02020603050405020304" pitchFamily="18" charset="-34"/>
              </a:rPr>
              <a:t>The Indian Stamp Act, 1899</a:t>
            </a:r>
            <a:r>
              <a:rPr lang="en-US" sz="3200" dirty="0">
                <a:latin typeface="+mj-lt"/>
                <a:cs typeface="Angsana New" panose="02020603050405020304" pitchFamily="18" charset="-34"/>
              </a:rPr>
              <a:t> that the instrument granting power should either specifically empower the other person to sign the return of income/wealth or it should be a general power.</a:t>
            </a:r>
          </a:p>
          <a:p>
            <a:pPr marL="0" indent="0" algn="just">
              <a:buNone/>
            </a:pPr>
            <a:endParaRPr lang="en-US" sz="1800" dirty="0">
              <a:latin typeface="+mj-lt"/>
              <a:cs typeface="Angsana New" panose="02020603050405020304" pitchFamily="18" charset="-34"/>
            </a:endParaRPr>
          </a:p>
          <a:p>
            <a:pPr algn="just">
              <a:buFont typeface="Wingdings" panose="05000000000000000000" pitchFamily="2" charset="2"/>
              <a:buChar char="q"/>
            </a:pPr>
            <a:r>
              <a:rPr lang="en-US" sz="3200" dirty="0">
                <a:latin typeface="+mj-lt"/>
                <a:cs typeface="Angsana New" panose="02020603050405020304" pitchFamily="18" charset="-34"/>
              </a:rPr>
              <a:t> It becomes pertinent to view this in the context of limitations of the authority of an authorized representative, more so in respect of receipt of notices and admissions on behalf of client. </a:t>
            </a:r>
          </a:p>
          <a:p>
            <a:pPr>
              <a:buFont typeface="Wingdings" panose="05000000000000000000" pitchFamily="2" charset="2"/>
              <a:buChar char="q"/>
            </a:pPr>
            <a:endParaRPr lang="en-IN" sz="3200" dirty="0">
              <a:latin typeface="+mj-lt"/>
              <a:cs typeface="Angsana New" panose="02020603050405020304" pitchFamily="18" charset="-34"/>
            </a:endParaRPr>
          </a:p>
        </p:txBody>
      </p:sp>
    </p:spTree>
    <p:extLst>
      <p:ext uri="{BB962C8B-B14F-4D97-AF65-F5344CB8AC3E}">
        <p14:creationId xmlns:p14="http://schemas.microsoft.com/office/powerpoint/2010/main" val="1945733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8077-864A-2CB0-BE5D-94B227B40835}"/>
              </a:ext>
            </a:extLst>
          </p:cNvPr>
          <p:cNvSpPr>
            <a:spLocks noGrp="1"/>
          </p:cNvSpPr>
          <p:nvPr>
            <p:ph type="title"/>
          </p:nvPr>
        </p:nvSpPr>
        <p:spPr/>
        <p:txBody>
          <a:bodyPr>
            <a:normAutofit/>
          </a:bodyPr>
          <a:lstStyle/>
          <a:p>
            <a:pPr algn="ctr"/>
            <a:r>
              <a:rPr lang="en-US" sz="2400" b="1" i="1" u="sng" dirty="0">
                <a:solidFill>
                  <a:schemeClr val="tx2"/>
                </a:solidFill>
                <a:latin typeface="Calibri Light (Headings)"/>
              </a:rPr>
              <a:t>Partnership Laws</a:t>
            </a:r>
            <a:endParaRPr lang="en-IN" sz="2400" b="1" i="1" u="sng" dirty="0">
              <a:solidFill>
                <a:schemeClr val="tx2"/>
              </a:solidFill>
              <a:latin typeface="Calibri Light (Headings)"/>
            </a:endParaRPr>
          </a:p>
        </p:txBody>
      </p:sp>
      <p:sp>
        <p:nvSpPr>
          <p:cNvPr id="3" name="Content Placeholder 2">
            <a:extLst>
              <a:ext uri="{FF2B5EF4-FFF2-40B4-BE49-F238E27FC236}">
                <a16:creationId xmlns:a16="http://schemas.microsoft.com/office/drawing/2014/main" id="{FEC00873-B9EE-F29D-0584-AD7E5DD088CF}"/>
              </a:ext>
            </a:extLst>
          </p:cNvPr>
          <p:cNvSpPr>
            <a:spLocks noGrp="1"/>
          </p:cNvSpPr>
          <p:nvPr>
            <p:ph idx="1"/>
          </p:nvPr>
        </p:nvSpPr>
        <p:spPr>
          <a:xfrm>
            <a:off x="510987" y="1519518"/>
            <a:ext cx="11107271" cy="4973357"/>
          </a:xfrm>
        </p:spPr>
        <p:txBody>
          <a:bodyPr>
            <a:normAutofit/>
          </a:bodyPr>
          <a:lstStyle/>
          <a:p>
            <a:pPr marL="0" indent="0">
              <a:buNone/>
            </a:pPr>
            <a:endParaRPr lang="en-US" sz="2000" dirty="0">
              <a:latin typeface="Calibri Light (Headings)"/>
              <a:cs typeface="Angsana New" panose="02020603050405020304" pitchFamily="18" charset="-34"/>
            </a:endParaRPr>
          </a:p>
          <a:p>
            <a:pPr marL="0" indent="0">
              <a:buNone/>
            </a:pPr>
            <a:r>
              <a:rPr lang="en-US" sz="2000" dirty="0">
                <a:latin typeface="Calibri Light (Headings)"/>
                <a:cs typeface="Angsana New" panose="02020603050405020304" pitchFamily="18" charset="-34"/>
              </a:rPr>
              <a:t> </a:t>
            </a:r>
          </a:p>
          <a:p>
            <a:pPr marL="0" indent="0">
              <a:buNone/>
            </a:pPr>
            <a:endParaRPr lang="en-IN" sz="2000" dirty="0">
              <a:latin typeface="Calibri Light (Headings)"/>
              <a:cs typeface="Angsana New" panose="02020603050405020304" pitchFamily="18" charset="-34"/>
            </a:endParaRPr>
          </a:p>
        </p:txBody>
      </p:sp>
      <p:graphicFrame>
        <p:nvGraphicFramePr>
          <p:cNvPr id="4" name="Diagram 3">
            <a:extLst>
              <a:ext uri="{FF2B5EF4-FFF2-40B4-BE49-F238E27FC236}">
                <a16:creationId xmlns:a16="http://schemas.microsoft.com/office/drawing/2014/main" id="{F14B7FB3-06D0-C678-14D6-32C1BE3A0F86}"/>
              </a:ext>
            </a:extLst>
          </p:cNvPr>
          <p:cNvGraphicFramePr/>
          <p:nvPr>
            <p:extLst>
              <p:ext uri="{D42A27DB-BD31-4B8C-83A1-F6EECF244321}">
                <p14:modId xmlns:p14="http://schemas.microsoft.com/office/powerpoint/2010/main" val="2555942797"/>
              </p:ext>
            </p:extLst>
          </p:nvPr>
        </p:nvGraphicFramePr>
        <p:xfrm>
          <a:off x="838200" y="1855694"/>
          <a:ext cx="10515600" cy="4808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9333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8077-864A-2CB0-BE5D-94B227B40835}"/>
              </a:ext>
            </a:extLst>
          </p:cNvPr>
          <p:cNvSpPr>
            <a:spLocks noGrp="1"/>
          </p:cNvSpPr>
          <p:nvPr>
            <p:ph type="title"/>
          </p:nvPr>
        </p:nvSpPr>
        <p:spPr/>
        <p:txBody>
          <a:bodyPr>
            <a:normAutofit/>
          </a:bodyPr>
          <a:lstStyle/>
          <a:p>
            <a:pPr algn="ctr"/>
            <a:r>
              <a:rPr lang="en-US" sz="3600" b="1" i="1" u="sng" dirty="0">
                <a:solidFill>
                  <a:schemeClr val="tx2"/>
                </a:solidFill>
              </a:rPr>
              <a:t>Other Fiscal Statutes:</a:t>
            </a:r>
            <a:endParaRPr lang="en-IN" sz="3600" b="1" i="1" u="sng" dirty="0">
              <a:solidFill>
                <a:schemeClr val="tx2"/>
              </a:solidFill>
            </a:endParaRPr>
          </a:p>
        </p:txBody>
      </p:sp>
      <p:sp>
        <p:nvSpPr>
          <p:cNvPr id="3" name="Content Placeholder 2">
            <a:extLst>
              <a:ext uri="{FF2B5EF4-FFF2-40B4-BE49-F238E27FC236}">
                <a16:creationId xmlns:a16="http://schemas.microsoft.com/office/drawing/2014/main" id="{F0CD913E-2646-E5C0-A198-5278E976F49C}"/>
              </a:ext>
            </a:extLst>
          </p:cNvPr>
          <p:cNvSpPr>
            <a:spLocks noGrp="1"/>
          </p:cNvSpPr>
          <p:nvPr>
            <p:ph idx="1"/>
          </p:nvPr>
        </p:nvSpPr>
        <p:spPr>
          <a:xfrm>
            <a:off x="838200" y="1825624"/>
            <a:ext cx="10515600" cy="4884457"/>
          </a:xfrm>
        </p:spPr>
        <p:txBody>
          <a:bodyPr>
            <a:normAutofit fontScale="40000" lnSpcReduction="20000"/>
          </a:bodyPr>
          <a:lstStyle/>
          <a:p>
            <a:pPr>
              <a:buFont typeface="Wingdings" panose="05000000000000000000" pitchFamily="2" charset="2"/>
              <a:buChar char="q"/>
            </a:pPr>
            <a:endParaRPr lang="en-US" sz="3600" dirty="0">
              <a:latin typeface="+mj-lt"/>
              <a:cs typeface="Angsana New" panose="02020603050405020304" pitchFamily="18" charset="-34"/>
            </a:endParaRPr>
          </a:p>
          <a:p>
            <a:pPr algn="just">
              <a:buFont typeface="Wingdings" panose="05000000000000000000" pitchFamily="2" charset="2"/>
              <a:buChar char="q"/>
            </a:pPr>
            <a:r>
              <a:rPr lang="en-US" sz="7200" dirty="0">
                <a:latin typeface="+mj-lt"/>
                <a:cs typeface="Angsana New" panose="02020603050405020304" pitchFamily="18" charset="-34"/>
              </a:rPr>
              <a:t> It consists of enactments concerning GST, excise and customs which apply to business transactions.</a:t>
            </a:r>
          </a:p>
          <a:p>
            <a:pPr algn="just">
              <a:buFont typeface="Wingdings" panose="05000000000000000000" pitchFamily="2" charset="2"/>
              <a:buChar char="q"/>
            </a:pPr>
            <a:endParaRPr lang="en-US" sz="7200" dirty="0">
              <a:latin typeface="+mj-lt"/>
              <a:cs typeface="Angsana New" panose="02020603050405020304" pitchFamily="18" charset="-34"/>
            </a:endParaRPr>
          </a:p>
          <a:p>
            <a:pPr algn="just">
              <a:buFont typeface="Wingdings" panose="05000000000000000000" pitchFamily="2" charset="2"/>
              <a:buChar char="q"/>
            </a:pPr>
            <a:r>
              <a:rPr lang="en-US" sz="7200" dirty="0">
                <a:latin typeface="+mj-lt"/>
                <a:cs typeface="Angsana New" panose="02020603050405020304" pitchFamily="18" charset="-34"/>
              </a:rPr>
              <a:t> Theses laws provides their own meaning of expressions like turnover, manufacture, exports, work contract, goods, valuation etc.. Of which some may overlap with direct taxes concepts.</a:t>
            </a:r>
          </a:p>
          <a:p>
            <a:pPr>
              <a:buFont typeface="Wingdings" panose="05000000000000000000" pitchFamily="2" charset="2"/>
              <a:buChar char="q"/>
            </a:pPr>
            <a:endParaRPr lang="en-US" sz="7200" dirty="0">
              <a:latin typeface="+mj-lt"/>
              <a:cs typeface="Angsana New" panose="02020603050405020304" pitchFamily="18" charset="-34"/>
            </a:endParaRPr>
          </a:p>
          <a:p>
            <a:pPr>
              <a:buFont typeface="Wingdings" panose="05000000000000000000" pitchFamily="2" charset="2"/>
              <a:buChar char="q"/>
            </a:pPr>
            <a:r>
              <a:rPr lang="en-US" sz="7200" dirty="0">
                <a:latin typeface="+mj-lt"/>
                <a:cs typeface="Angsana New" panose="02020603050405020304" pitchFamily="18" charset="-34"/>
              </a:rPr>
              <a:t> Although both operate in their separate fields, in practice, actions under one are dovetailed with tax incidence under other fiscal levies.</a:t>
            </a:r>
          </a:p>
          <a:p>
            <a:pPr marL="0" indent="0">
              <a:buNone/>
            </a:pPr>
            <a:endParaRPr lang="en-US" sz="3600" dirty="0">
              <a:latin typeface="+mj-lt"/>
              <a:cs typeface="Angsana New" panose="02020603050405020304" pitchFamily="18" charset="-34"/>
            </a:endParaRPr>
          </a:p>
          <a:p>
            <a:pPr marL="0" indent="0">
              <a:buNone/>
            </a:pPr>
            <a:r>
              <a:rPr lang="en-US" sz="3600" dirty="0">
                <a:latin typeface="+mj-lt"/>
                <a:cs typeface="Angsana New" panose="02020603050405020304" pitchFamily="18" charset="-34"/>
              </a:rPr>
              <a:t> </a:t>
            </a:r>
          </a:p>
          <a:p>
            <a:pPr>
              <a:buFont typeface="Wingdings" panose="05000000000000000000" pitchFamily="2" charset="2"/>
              <a:buChar char="q"/>
            </a:pPr>
            <a:endParaRPr lang="en-IN" sz="3600" dirty="0">
              <a:latin typeface="+mj-lt"/>
              <a:cs typeface="Angsana New" panose="02020603050405020304" pitchFamily="18" charset="-34"/>
            </a:endParaRPr>
          </a:p>
        </p:txBody>
      </p:sp>
    </p:spTree>
    <p:extLst>
      <p:ext uri="{BB962C8B-B14F-4D97-AF65-F5344CB8AC3E}">
        <p14:creationId xmlns:p14="http://schemas.microsoft.com/office/powerpoint/2010/main" val="2308080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8077-864A-2CB0-BE5D-94B227B40835}"/>
              </a:ext>
            </a:extLst>
          </p:cNvPr>
          <p:cNvSpPr>
            <a:spLocks noGrp="1"/>
          </p:cNvSpPr>
          <p:nvPr>
            <p:ph type="title"/>
          </p:nvPr>
        </p:nvSpPr>
        <p:spPr/>
        <p:txBody>
          <a:bodyPr>
            <a:normAutofit/>
          </a:bodyPr>
          <a:lstStyle/>
          <a:p>
            <a:pPr algn="ctr"/>
            <a:r>
              <a:rPr lang="en-US" sz="4000" b="1" i="1" u="sng" dirty="0">
                <a:solidFill>
                  <a:schemeClr val="tx2"/>
                </a:solidFill>
              </a:rPr>
              <a:t>Property Laws:</a:t>
            </a:r>
            <a:endParaRPr lang="en-IN" sz="4000" b="1" i="1" u="sng" dirty="0">
              <a:solidFill>
                <a:schemeClr val="tx2"/>
              </a:solidFill>
            </a:endParaRPr>
          </a:p>
        </p:txBody>
      </p:sp>
      <p:sp>
        <p:nvSpPr>
          <p:cNvPr id="3" name="Content Placeholder 2">
            <a:extLst>
              <a:ext uri="{FF2B5EF4-FFF2-40B4-BE49-F238E27FC236}">
                <a16:creationId xmlns:a16="http://schemas.microsoft.com/office/drawing/2014/main" id="{E069AA98-71CE-F17B-B0D2-AC487A7800A1}"/>
              </a:ext>
            </a:extLst>
          </p:cNvPr>
          <p:cNvSpPr>
            <a:spLocks noGrp="1"/>
          </p:cNvSpPr>
          <p:nvPr>
            <p:ph idx="1"/>
          </p:nvPr>
        </p:nvSpPr>
        <p:spPr>
          <a:xfrm>
            <a:off x="838200" y="1825624"/>
            <a:ext cx="10515600" cy="4803775"/>
          </a:xfrm>
        </p:spPr>
        <p:txBody>
          <a:bodyPr>
            <a:normAutofit fontScale="92500" lnSpcReduction="10000"/>
          </a:bodyPr>
          <a:lstStyle/>
          <a:p>
            <a:pPr>
              <a:buFont typeface="Wingdings" panose="05000000000000000000" pitchFamily="2" charset="2"/>
              <a:buChar char="q"/>
            </a:pPr>
            <a:r>
              <a:rPr lang="en-US" sz="3600" dirty="0">
                <a:latin typeface="+mj-lt"/>
                <a:cs typeface="Angsana New" panose="02020603050405020304" pitchFamily="18" charset="-34"/>
              </a:rPr>
              <a:t>Emergence of newer business avenues triggered issues concerning transfer, possession and ownership of properties etc..</a:t>
            </a:r>
          </a:p>
          <a:p>
            <a:pPr>
              <a:buFont typeface="Wingdings" panose="05000000000000000000" pitchFamily="2" charset="2"/>
              <a:buChar char="q"/>
            </a:pPr>
            <a:endParaRPr lang="en-US" sz="3600" dirty="0">
              <a:latin typeface="+mj-lt"/>
              <a:cs typeface="Angsana New" panose="02020603050405020304" pitchFamily="18" charset="-34"/>
            </a:endParaRPr>
          </a:p>
          <a:p>
            <a:pPr>
              <a:buFont typeface="Wingdings" panose="05000000000000000000" pitchFamily="2" charset="2"/>
              <a:buChar char="q"/>
            </a:pPr>
            <a:r>
              <a:rPr lang="en-US" sz="3600" dirty="0">
                <a:latin typeface="+mj-lt"/>
                <a:cs typeface="Angsana New" panose="02020603050405020304" pitchFamily="18" charset="-34"/>
              </a:rPr>
              <a:t> On all such issues, wherever the I.T / W.T Act are silent, provisions of property laws will have to be referred to.</a:t>
            </a:r>
          </a:p>
          <a:p>
            <a:pPr>
              <a:buFont typeface="Wingdings" panose="05000000000000000000" pitchFamily="2" charset="2"/>
              <a:buChar char="q"/>
            </a:pPr>
            <a:endParaRPr lang="en-US" sz="3600" dirty="0">
              <a:latin typeface="+mj-lt"/>
              <a:cs typeface="Angsana New" panose="02020603050405020304" pitchFamily="18" charset="-34"/>
            </a:endParaRPr>
          </a:p>
          <a:p>
            <a:pPr>
              <a:buFont typeface="Wingdings" panose="05000000000000000000" pitchFamily="2" charset="2"/>
              <a:buChar char="q"/>
            </a:pPr>
            <a:r>
              <a:rPr lang="en-US" sz="3600" dirty="0">
                <a:latin typeface="+mj-lt"/>
                <a:cs typeface="Angsana New" panose="02020603050405020304" pitchFamily="18" charset="-34"/>
              </a:rPr>
              <a:t>Relevant property laws are : </a:t>
            </a:r>
            <a:r>
              <a:rPr lang="en-US" sz="3600" b="1" u="sng" dirty="0">
                <a:latin typeface="+mj-lt"/>
                <a:cs typeface="Angsana New" panose="02020603050405020304" pitchFamily="18" charset="-34"/>
              </a:rPr>
              <a:t>Transfer of Property Act, Benami Prohibition Act, Stamp Act, Registration Act, 1908 , RERA etc..</a:t>
            </a:r>
            <a:endParaRPr lang="en-IN" sz="3600" b="1" u="sng" dirty="0">
              <a:latin typeface="+mj-lt"/>
              <a:cs typeface="Angsana New" panose="02020603050405020304" pitchFamily="18" charset="-34"/>
            </a:endParaRPr>
          </a:p>
        </p:txBody>
      </p:sp>
    </p:spTree>
    <p:extLst>
      <p:ext uri="{BB962C8B-B14F-4D97-AF65-F5344CB8AC3E}">
        <p14:creationId xmlns:p14="http://schemas.microsoft.com/office/powerpoint/2010/main" val="1345262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8077-864A-2CB0-BE5D-94B227B40835}"/>
              </a:ext>
            </a:extLst>
          </p:cNvPr>
          <p:cNvSpPr>
            <a:spLocks noGrp="1"/>
          </p:cNvSpPr>
          <p:nvPr>
            <p:ph type="title"/>
          </p:nvPr>
        </p:nvSpPr>
        <p:spPr/>
        <p:txBody>
          <a:bodyPr>
            <a:normAutofit/>
          </a:bodyPr>
          <a:lstStyle/>
          <a:p>
            <a:pPr algn="ctr"/>
            <a:r>
              <a:rPr lang="en-US" sz="4000" b="1" i="1" u="sng" dirty="0">
                <a:solidFill>
                  <a:schemeClr val="tx2"/>
                </a:solidFill>
              </a:rPr>
              <a:t>Personal Laws:</a:t>
            </a:r>
            <a:endParaRPr lang="en-IN" sz="4000" b="1" i="1" u="sng" dirty="0">
              <a:solidFill>
                <a:schemeClr val="tx2"/>
              </a:solidFill>
            </a:endParaRPr>
          </a:p>
        </p:txBody>
      </p:sp>
      <p:graphicFrame>
        <p:nvGraphicFramePr>
          <p:cNvPr id="13" name="Content Placeholder 12">
            <a:extLst>
              <a:ext uri="{FF2B5EF4-FFF2-40B4-BE49-F238E27FC236}">
                <a16:creationId xmlns:a16="http://schemas.microsoft.com/office/drawing/2014/main" id="{F2438029-784B-A132-5D80-8BA6D47534EE}"/>
              </a:ext>
            </a:extLst>
          </p:cNvPr>
          <p:cNvGraphicFramePr>
            <a:graphicFrameLocks noGrp="1"/>
          </p:cNvGraphicFramePr>
          <p:nvPr>
            <p:ph idx="1"/>
          </p:nvPr>
        </p:nvGraphicFramePr>
        <p:xfrm>
          <a:off x="1465728" y="3886199"/>
          <a:ext cx="10089777" cy="229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04DB2FDC-9077-4378-1978-FE24293B65A5}"/>
              </a:ext>
            </a:extLst>
          </p:cNvPr>
          <p:cNvSpPr txBox="1"/>
          <p:nvPr/>
        </p:nvSpPr>
        <p:spPr>
          <a:xfrm>
            <a:off x="1344705" y="1866235"/>
            <a:ext cx="10210800" cy="1844416"/>
          </a:xfrm>
          <a:prstGeom prst="rect">
            <a:avLst/>
          </a:prstGeom>
          <a:noFill/>
        </p:spPr>
        <p:txBody>
          <a:bodyPr wrap="square">
            <a:spAutoFit/>
          </a:bodyPr>
          <a:lstStyle/>
          <a:p>
            <a:pPr marL="0" marR="0">
              <a:lnSpc>
                <a:spcPct val="107000"/>
              </a:lnSpc>
              <a:spcBef>
                <a:spcPts val="0"/>
              </a:spcBef>
              <a:spcAft>
                <a:spcPts val="800"/>
              </a:spcAft>
            </a:pPr>
            <a:r>
              <a:rPr lang="en-US" sz="3600" dirty="0">
                <a:effectLst/>
                <a:latin typeface="+mj-lt"/>
                <a:ea typeface="Calibri" panose="020F0502020204030204" pitchFamily="34" charset="0"/>
                <a:cs typeface="Angsana New" panose="02020603050405020304" pitchFamily="18" charset="-34"/>
              </a:rPr>
              <a:t>Thorough understanding of Hindu Law cannot be separated from tax laws as Hindus and HUF are separate person under direct tax laws.</a:t>
            </a:r>
            <a:endParaRPr lang="en-IN" sz="3600" dirty="0">
              <a:effectLst/>
              <a:latin typeface="+mj-lt"/>
              <a:ea typeface="Calibri" panose="020F0502020204030204" pitchFamily="34" charset="0"/>
              <a:cs typeface="Angsana New" panose="02020603050405020304" pitchFamily="18" charset="-34"/>
            </a:endParaRPr>
          </a:p>
        </p:txBody>
      </p:sp>
    </p:spTree>
    <p:extLst>
      <p:ext uri="{BB962C8B-B14F-4D97-AF65-F5344CB8AC3E}">
        <p14:creationId xmlns:p14="http://schemas.microsoft.com/office/powerpoint/2010/main" val="1950606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8077-864A-2CB0-BE5D-94B227B40835}"/>
              </a:ext>
            </a:extLst>
          </p:cNvPr>
          <p:cNvSpPr>
            <a:spLocks noGrp="1"/>
          </p:cNvSpPr>
          <p:nvPr>
            <p:ph type="title"/>
          </p:nvPr>
        </p:nvSpPr>
        <p:spPr/>
        <p:txBody>
          <a:bodyPr>
            <a:normAutofit/>
          </a:bodyPr>
          <a:lstStyle/>
          <a:p>
            <a:pPr algn="ctr"/>
            <a:r>
              <a:rPr lang="en-US" sz="4000" b="1" i="1" u="sng" dirty="0">
                <a:solidFill>
                  <a:schemeClr val="tx2"/>
                </a:solidFill>
              </a:rPr>
              <a:t>Some Other Laws:</a:t>
            </a:r>
            <a:endParaRPr lang="en-IN" sz="4000" b="1" i="1" u="sng" dirty="0">
              <a:solidFill>
                <a:schemeClr val="tx2"/>
              </a:solidFill>
            </a:endParaRPr>
          </a:p>
        </p:txBody>
      </p:sp>
      <p:graphicFrame>
        <p:nvGraphicFramePr>
          <p:cNvPr id="3" name="Diagram 2">
            <a:extLst>
              <a:ext uri="{FF2B5EF4-FFF2-40B4-BE49-F238E27FC236}">
                <a16:creationId xmlns:a16="http://schemas.microsoft.com/office/drawing/2014/main" id="{670AF859-D015-4B8D-3EF4-D220FA599AD4}"/>
              </a:ext>
            </a:extLst>
          </p:cNvPr>
          <p:cNvGraphicFramePr/>
          <p:nvPr>
            <p:extLst>
              <p:ext uri="{D42A27DB-BD31-4B8C-83A1-F6EECF244321}">
                <p14:modId xmlns:p14="http://schemas.microsoft.com/office/powerpoint/2010/main" val="3579733303"/>
              </p:ext>
            </p:extLst>
          </p:nvPr>
        </p:nvGraphicFramePr>
        <p:xfrm>
          <a:off x="2031999" y="1573306"/>
          <a:ext cx="9034929" cy="5284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227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8077-864A-2CB0-BE5D-94B227B40835}"/>
              </a:ext>
            </a:extLst>
          </p:cNvPr>
          <p:cNvSpPr>
            <a:spLocks noGrp="1"/>
          </p:cNvSpPr>
          <p:nvPr>
            <p:ph type="title"/>
          </p:nvPr>
        </p:nvSpPr>
        <p:spPr>
          <a:xfrm>
            <a:off x="542365" y="1387101"/>
            <a:ext cx="10515600" cy="1325563"/>
          </a:xfrm>
        </p:spPr>
        <p:txBody>
          <a:bodyPr>
            <a:normAutofit/>
          </a:bodyPr>
          <a:lstStyle/>
          <a:p>
            <a:pPr algn="ctr"/>
            <a:r>
              <a:rPr lang="en-US" sz="4000" b="1" i="1" u="sng" dirty="0">
                <a:solidFill>
                  <a:schemeClr val="tx2"/>
                </a:solidFill>
              </a:rPr>
              <a:t>Interplay with other Laws:</a:t>
            </a:r>
            <a:endParaRPr lang="en-IN" sz="4000" b="1" i="1" u="sng" dirty="0">
              <a:solidFill>
                <a:schemeClr val="tx2"/>
              </a:solidFill>
            </a:endParaRPr>
          </a:p>
        </p:txBody>
      </p:sp>
      <p:graphicFrame>
        <p:nvGraphicFramePr>
          <p:cNvPr id="4" name="Diagram 3">
            <a:extLst>
              <a:ext uri="{FF2B5EF4-FFF2-40B4-BE49-F238E27FC236}">
                <a16:creationId xmlns:a16="http://schemas.microsoft.com/office/drawing/2014/main" id="{1382479E-B74F-132E-2244-7420A3CF2C3F}"/>
              </a:ext>
            </a:extLst>
          </p:cNvPr>
          <p:cNvGraphicFramePr/>
          <p:nvPr/>
        </p:nvGraphicFramePr>
        <p:xfrm>
          <a:off x="1884083" y="2871353"/>
          <a:ext cx="8128000" cy="2547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7884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0DFBF-28B5-726C-B909-7FB11763C111}"/>
              </a:ext>
            </a:extLst>
          </p:cNvPr>
          <p:cNvSpPr>
            <a:spLocks noGrp="1"/>
          </p:cNvSpPr>
          <p:nvPr>
            <p:ph type="title"/>
          </p:nvPr>
        </p:nvSpPr>
        <p:spPr>
          <a:xfrm>
            <a:off x="-702366" y="1920747"/>
            <a:ext cx="10515600" cy="2538106"/>
          </a:xfrm>
        </p:spPr>
        <p:txBody>
          <a:bodyPr/>
          <a:lstStyle/>
          <a:p>
            <a:pPr algn="ctr"/>
            <a:r>
              <a:rPr lang="en-IN" sz="6000" dirty="0">
                <a:latin typeface="Algerian" panose="04020705040A02060702" pitchFamily="82" charset="0"/>
              </a:rPr>
              <a:t>TEA - BREAK</a:t>
            </a:r>
            <a:r>
              <a:rPr lang="en-IN" dirty="0">
                <a:latin typeface="Algerian" panose="04020705040A02060702" pitchFamily="82" charset="0"/>
              </a:rPr>
              <a:t> </a:t>
            </a:r>
          </a:p>
        </p:txBody>
      </p:sp>
      <mc:AlternateContent xmlns:mc="http://schemas.openxmlformats.org/markup-compatibility/2006">
        <mc:Choice xmlns:am3d="http://schemas.microsoft.com/office/drawing/2017/model3d" Requires="am3d">
          <p:graphicFrame>
            <p:nvGraphicFramePr>
              <p:cNvPr id="3" name="3D Model 2" descr="Coffee Up With Saucer And Spoon">
                <a:extLst>
                  <a:ext uri="{FF2B5EF4-FFF2-40B4-BE49-F238E27FC236}">
                    <a16:creationId xmlns:a16="http://schemas.microsoft.com/office/drawing/2014/main" id="{C7EA42AC-5DB9-000B-3F0E-9A4C66A600D9}"/>
                  </a:ext>
                </a:extLst>
              </p:cNvPr>
              <p:cNvGraphicFramePr/>
              <p:nvPr>
                <p:extLst>
                  <p:ext uri="{D42A27DB-BD31-4B8C-83A1-F6EECF244321}">
                    <p14:modId xmlns:p14="http://schemas.microsoft.com/office/powerpoint/2010/main" val="1334715650"/>
                  </p:ext>
                </p:extLst>
              </p:nvPr>
            </p:nvGraphicFramePr>
            <p:xfrm>
              <a:off x="6352430" y="2551041"/>
              <a:ext cx="3860357" cy="1715152"/>
            </p:xfrm>
            <a:graphic>
              <a:graphicData uri="http://schemas.microsoft.com/office/drawing/2017/model3d">
                <am3d:model3d r:embed="rId2">
                  <am3d:spPr>
                    <a:xfrm>
                      <a:off x="0" y="0"/>
                      <a:ext cx="3860357" cy="1715152"/>
                    </a:xfrm>
                    <a:prstGeom prst="rect">
                      <a:avLst/>
                    </a:prstGeom>
                  </am3d:spPr>
                  <am3d:camera>
                    <am3d:pos x="0" y="0" z="63660068"/>
                    <am3d:up dx="0" dy="36000000" dz="0"/>
                    <am3d:lookAt x="0" y="0" z="0"/>
                    <am3d:perspective fov="2700000"/>
                  </am3d:camera>
                  <am3d:trans>
                    <am3d:meterPerModelUnit n="6822465" d="1000000"/>
                    <am3d:preTrans dx="2894" dy="0" dz="0"/>
                    <am3d:scale>
                      <am3d:sx n="1000000" d="1000000"/>
                      <am3d:sy n="1000000" d="1000000"/>
                      <am3d:sz n="1000000" d="1000000"/>
                    </am3d:scale>
                    <am3d:rot/>
                    <am3d:postTrans dx="0" dy="0" dz="0"/>
                  </am3d:trans>
                  <am3d:raster rName="Office3DRenderer" rVer="16.0.8326">
                    <am3d:blip r:embed="rId3"/>
                  </am3d:raster>
                  <am3d:objViewport viewportSz="526056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descr="Coffee Up With Saucer And Spoon">
                <a:extLst>
                  <a:ext uri="{FF2B5EF4-FFF2-40B4-BE49-F238E27FC236}">
                    <a16:creationId xmlns:a16="http://schemas.microsoft.com/office/drawing/2014/main" id="{C7EA42AC-5DB9-000B-3F0E-9A4C66A600D9}"/>
                  </a:ext>
                </a:extLst>
              </p:cNvPr>
              <p:cNvPicPr>
                <a:picLocks noGrp="1" noRot="1" noChangeAspect="1" noMove="1" noResize="1" noEditPoints="1" noAdjustHandles="1" noChangeArrowheads="1" noChangeShapeType="1" noCrop="1"/>
              </p:cNvPicPr>
              <p:nvPr/>
            </p:nvPicPr>
            <p:blipFill>
              <a:blip r:embed="rId3"/>
              <a:stretch>
                <a:fillRect/>
              </a:stretch>
            </p:blipFill>
            <p:spPr>
              <a:xfrm>
                <a:off x="6352430" y="2551041"/>
                <a:ext cx="3860357" cy="1715152"/>
              </a:xfrm>
              <a:prstGeom prst="rect">
                <a:avLst/>
              </a:prstGeom>
            </p:spPr>
          </p:pic>
        </mc:Fallback>
      </mc:AlternateContent>
    </p:spTree>
    <p:extLst>
      <p:ext uri="{BB962C8B-B14F-4D97-AF65-F5344CB8AC3E}">
        <p14:creationId xmlns:p14="http://schemas.microsoft.com/office/powerpoint/2010/main" val="1735312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0">
            <a:extLst>
              <a:ext uri="{FF2B5EF4-FFF2-40B4-BE49-F238E27FC236}">
                <a16:creationId xmlns:a16="http://schemas.microsoft.com/office/drawing/2014/main" id="{D1C09258-CDB0-A039-2164-72D15DB171E5}"/>
              </a:ext>
            </a:extLst>
          </p:cNvPr>
          <p:cNvGraphicFramePr>
            <a:graphicFrameLocks noGrp="1"/>
          </p:cNvGraphicFramePr>
          <p:nvPr>
            <p:extLst>
              <p:ext uri="{D42A27DB-BD31-4B8C-83A1-F6EECF244321}">
                <p14:modId xmlns:p14="http://schemas.microsoft.com/office/powerpoint/2010/main" val="758387407"/>
              </p:ext>
            </p:extLst>
          </p:nvPr>
        </p:nvGraphicFramePr>
        <p:xfrm>
          <a:off x="881269" y="1000946"/>
          <a:ext cx="10429462" cy="4856107"/>
        </p:xfrm>
        <a:graphic>
          <a:graphicData uri="http://schemas.openxmlformats.org/drawingml/2006/table">
            <a:tbl>
              <a:tblPr firstRow="1" bandRow="1">
                <a:tableStyleId>{BDBED569-4797-4DF1-A0F4-6AAB3CD982D8}</a:tableStyleId>
              </a:tblPr>
              <a:tblGrid>
                <a:gridCol w="10429462">
                  <a:extLst>
                    <a:ext uri="{9D8B030D-6E8A-4147-A177-3AD203B41FA5}">
                      <a16:colId xmlns:a16="http://schemas.microsoft.com/office/drawing/2014/main" val="4252850552"/>
                    </a:ext>
                  </a:extLst>
                </a:gridCol>
              </a:tblGrid>
              <a:tr h="542092">
                <a:tc>
                  <a:txBody>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IN" sz="2100" b="0" kern="1200" dirty="0">
                          <a:solidFill>
                            <a:schemeClr val="tx1"/>
                          </a:solidFill>
                        </a:rPr>
                        <a:t> </a:t>
                      </a:r>
                      <a:r>
                        <a:rPr lang="en-US" sz="2400" b="0" dirty="0">
                          <a:solidFill>
                            <a:schemeClr val="tx1"/>
                          </a:solidFill>
                        </a:rPr>
                        <a:t>Section            : S.2 Sec.</a:t>
                      </a:r>
                    </a:p>
                    <a:p>
                      <a:pPr marL="342900" lvl="0" indent="-342900" algn="just">
                        <a:buFont typeface="Wingdings" panose="05000000000000000000" pitchFamily="2" charset="2"/>
                        <a:buChar char="q"/>
                      </a:pPr>
                      <a:endParaRPr lang="en-US" sz="2100" b="0" dirty="0">
                        <a:solidFill>
                          <a:schemeClr val="tx1"/>
                        </a:solidFill>
                        <a:latin typeface="+mj-lt"/>
                      </a:endParaRPr>
                    </a:p>
                  </a:txBody>
                  <a:tcPr/>
                </a:tc>
                <a:extLst>
                  <a:ext uri="{0D108BD9-81ED-4DB2-BD59-A6C34878D82A}">
                    <a16:rowId xmlns:a16="http://schemas.microsoft.com/office/drawing/2014/main" val="3321703488"/>
                  </a:ext>
                </a:extLst>
              </a:tr>
              <a:tr h="1015627">
                <a:tc>
                  <a:txBody>
                    <a:bodyPr/>
                    <a:lstStyle/>
                    <a:p>
                      <a:pPr marL="342900" lvl="0" indent="-342900" algn="just">
                        <a:buFont typeface="Wingdings" panose="05000000000000000000" pitchFamily="2" charset="2"/>
                        <a:buChar char="q"/>
                      </a:pPr>
                      <a:r>
                        <a:rPr lang="en-US" sz="2100" b="0" dirty="0">
                          <a:solidFill>
                            <a:schemeClr val="tx1"/>
                          </a:solidFill>
                        </a:rPr>
                        <a:t> </a:t>
                      </a:r>
                      <a:r>
                        <a:rPr lang="en-US" sz="2400" b="0" dirty="0">
                          <a:solidFill>
                            <a:schemeClr val="tx1"/>
                          </a:solidFill>
                        </a:rPr>
                        <a:t>Sub-Sections  : S.2(2)</a:t>
                      </a:r>
                    </a:p>
                    <a:p>
                      <a:pPr marL="0" lvl="0" indent="0" algn="just">
                        <a:buFont typeface="Wingdings" panose="05000000000000000000" pitchFamily="2" charset="2"/>
                        <a:buNone/>
                      </a:pPr>
                      <a:r>
                        <a:rPr lang="en-US" sz="2400" b="0" dirty="0">
                          <a:solidFill>
                            <a:schemeClr val="tx1"/>
                          </a:solidFill>
                        </a:rPr>
                        <a:t>  (related)</a:t>
                      </a:r>
                    </a:p>
                  </a:txBody>
                  <a:tcPr/>
                </a:tc>
                <a:extLst>
                  <a:ext uri="{0D108BD9-81ED-4DB2-BD59-A6C34878D82A}">
                    <a16:rowId xmlns:a16="http://schemas.microsoft.com/office/drawing/2014/main" val="4041073927"/>
                  </a:ext>
                </a:extLst>
              </a:tr>
              <a:tr h="582860">
                <a:tc>
                  <a:txBody>
                    <a:bodyPr/>
                    <a:lstStyle/>
                    <a:p>
                      <a:pPr marL="342900" lvl="0" indent="-342900" algn="just">
                        <a:buFont typeface="Wingdings" panose="05000000000000000000" pitchFamily="2" charset="2"/>
                        <a:buChar char="q"/>
                      </a:pPr>
                      <a:r>
                        <a:rPr lang="en-IN" sz="2100" b="0" kern="1200" dirty="0">
                          <a:solidFill>
                            <a:schemeClr val="tx1"/>
                          </a:solidFill>
                        </a:rPr>
                        <a:t> </a:t>
                      </a:r>
                      <a:r>
                        <a:rPr lang="en-US" sz="2400" b="0" dirty="0">
                          <a:solidFill>
                            <a:schemeClr val="tx1"/>
                          </a:solidFill>
                        </a:rPr>
                        <a:t>Clause              : 2(2)(a) or 2(2)(</a:t>
                      </a:r>
                      <a:r>
                        <a:rPr lang="en-US" sz="2400" b="0" dirty="0" err="1">
                          <a:solidFill>
                            <a:schemeClr val="tx1"/>
                          </a:solidFill>
                        </a:rPr>
                        <a:t>i</a:t>
                      </a:r>
                      <a:r>
                        <a:rPr lang="en-US" sz="2400" b="0" dirty="0">
                          <a:solidFill>
                            <a:schemeClr val="tx1"/>
                          </a:solidFill>
                        </a:rPr>
                        <a:t>)</a:t>
                      </a:r>
                    </a:p>
                    <a:p>
                      <a:pPr marL="0" lvl="0" indent="0" algn="just">
                        <a:buFont typeface="Wingdings" panose="05000000000000000000" pitchFamily="2" charset="2"/>
                        <a:buNone/>
                      </a:pPr>
                      <a:r>
                        <a:rPr lang="en-US" sz="2400" b="0" dirty="0">
                          <a:solidFill>
                            <a:schemeClr val="tx1"/>
                          </a:solidFill>
                        </a:rPr>
                        <a:t>   (independent)  10(1) → Clause not a ‘Sub-Section’</a:t>
                      </a:r>
                    </a:p>
                    <a:p>
                      <a:pPr marL="0" lvl="0" indent="0" algn="just">
                        <a:buFont typeface="Wingdings" panose="05000000000000000000" pitchFamily="2" charset="2"/>
                        <a:buNone/>
                      </a:pPr>
                      <a:r>
                        <a:rPr lang="en-US" sz="2400" b="0" dirty="0">
                          <a:solidFill>
                            <a:schemeClr val="tx1"/>
                          </a:solidFill>
                        </a:rPr>
                        <a:t>                               10(23C)</a:t>
                      </a:r>
                      <a:r>
                        <a:rPr lang="en-US" sz="2100" b="0" dirty="0">
                          <a:solidFill>
                            <a:schemeClr val="tx1"/>
                          </a:solidFill>
                        </a:rPr>
                        <a:t>	</a:t>
                      </a:r>
                      <a:endParaRPr lang="en-US" sz="2100" b="0" dirty="0">
                        <a:solidFill>
                          <a:schemeClr val="tx1"/>
                        </a:solidFill>
                        <a:latin typeface="+mj-lt"/>
                      </a:endParaRPr>
                    </a:p>
                  </a:txBody>
                  <a:tcPr/>
                </a:tc>
                <a:extLst>
                  <a:ext uri="{0D108BD9-81ED-4DB2-BD59-A6C34878D82A}">
                    <a16:rowId xmlns:a16="http://schemas.microsoft.com/office/drawing/2014/main" val="2997989785"/>
                  </a:ext>
                </a:extLst>
              </a:tr>
              <a:tr h="556592">
                <a:tc>
                  <a:txBody>
                    <a:bodyPr/>
                    <a:lstStyle/>
                    <a:p>
                      <a:pPr marL="342900" lvl="0" indent="-342900" algn="just">
                        <a:buFont typeface="Wingdings" panose="05000000000000000000" pitchFamily="2" charset="2"/>
                        <a:buChar char="q"/>
                      </a:pPr>
                      <a:r>
                        <a:rPr lang="en-US" sz="2400" b="0" dirty="0">
                          <a:solidFill>
                            <a:schemeClr val="tx1"/>
                          </a:solidFill>
                        </a:rPr>
                        <a:t> S.9B  (1) Where a specified person….</a:t>
                      </a:r>
                    </a:p>
                    <a:p>
                      <a:pPr marL="0" lvl="0" indent="0" algn="just">
                        <a:buFont typeface="Wingdings" panose="05000000000000000000" pitchFamily="2" charset="2"/>
                        <a:buNone/>
                      </a:pPr>
                      <a:r>
                        <a:rPr lang="en-US" sz="2400" b="0" dirty="0">
                          <a:solidFill>
                            <a:schemeClr val="tx1"/>
                          </a:solidFill>
                        </a:rPr>
                        <a:t>                (2) Any Profits…</a:t>
                      </a:r>
                    </a:p>
                    <a:p>
                      <a:pPr marL="0" lvl="0" indent="0" algn="just">
                        <a:buFont typeface="Wingdings" panose="05000000000000000000" pitchFamily="2" charset="2"/>
                        <a:buNone/>
                      </a:pPr>
                      <a:r>
                        <a:rPr lang="en-US" sz="2400" b="0" dirty="0">
                          <a:solidFill>
                            <a:schemeClr val="tx1"/>
                          </a:solidFill>
                        </a:rPr>
                        <a:t>                   (</a:t>
                      </a:r>
                      <a:r>
                        <a:rPr lang="en-US" sz="2400" b="0" dirty="0" err="1">
                          <a:solidFill>
                            <a:schemeClr val="tx1"/>
                          </a:solidFill>
                        </a:rPr>
                        <a:t>i</a:t>
                      </a:r>
                      <a:r>
                        <a:rPr lang="en-US" sz="2400" b="0" dirty="0">
                          <a:solidFill>
                            <a:schemeClr val="tx1"/>
                          </a:solidFill>
                        </a:rPr>
                        <a:t>) deemed to be…</a:t>
                      </a:r>
                    </a:p>
                    <a:p>
                      <a:pPr marL="0" lvl="0" indent="0" algn="just">
                        <a:buFont typeface="Wingdings" panose="05000000000000000000" pitchFamily="2" charset="2"/>
                        <a:buNone/>
                      </a:pPr>
                      <a:r>
                        <a:rPr lang="en-US" sz="2400" b="0" dirty="0">
                          <a:solidFill>
                            <a:schemeClr val="tx1"/>
                          </a:solidFill>
                        </a:rPr>
                        <a:t>                   (ii) chargeable …</a:t>
                      </a:r>
                    </a:p>
                    <a:p>
                      <a:pPr marL="342900" lvl="0" indent="-342900" algn="just">
                        <a:buFont typeface="Wingdings" panose="05000000000000000000" pitchFamily="2" charset="2"/>
                        <a:buChar char="q"/>
                      </a:pPr>
                      <a:endParaRPr lang="en-US" sz="2100" b="0" dirty="0">
                        <a:solidFill>
                          <a:schemeClr val="tx1"/>
                        </a:solidFill>
                        <a:latin typeface="+mj-lt"/>
                      </a:endParaRPr>
                    </a:p>
                  </a:txBody>
                  <a:tcPr/>
                </a:tc>
                <a:extLst>
                  <a:ext uri="{0D108BD9-81ED-4DB2-BD59-A6C34878D82A}">
                    <a16:rowId xmlns:a16="http://schemas.microsoft.com/office/drawing/2014/main" val="1134327238"/>
                  </a:ext>
                </a:extLst>
              </a:tr>
            </a:tbl>
          </a:graphicData>
        </a:graphic>
      </p:graphicFrame>
    </p:spTree>
    <p:extLst>
      <p:ext uri="{BB962C8B-B14F-4D97-AF65-F5344CB8AC3E}">
        <p14:creationId xmlns:p14="http://schemas.microsoft.com/office/powerpoint/2010/main" val="1484162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0">
            <a:extLst>
              <a:ext uri="{FF2B5EF4-FFF2-40B4-BE49-F238E27FC236}">
                <a16:creationId xmlns:a16="http://schemas.microsoft.com/office/drawing/2014/main" id="{D1C09258-CDB0-A039-2164-72D15DB171E5}"/>
              </a:ext>
            </a:extLst>
          </p:cNvPr>
          <p:cNvGraphicFramePr>
            <a:graphicFrameLocks noGrp="1"/>
          </p:cNvGraphicFramePr>
          <p:nvPr/>
        </p:nvGraphicFramePr>
        <p:xfrm>
          <a:off x="702365" y="189376"/>
          <a:ext cx="10204173" cy="6479247"/>
        </p:xfrm>
        <a:graphic>
          <a:graphicData uri="http://schemas.openxmlformats.org/drawingml/2006/table">
            <a:tbl>
              <a:tblPr firstRow="1" bandRow="1">
                <a:tableStyleId>{FABFCF23-3B69-468F-B69F-88F6DE6A72F2}</a:tableStyleId>
              </a:tblPr>
              <a:tblGrid>
                <a:gridCol w="10204173">
                  <a:extLst>
                    <a:ext uri="{9D8B030D-6E8A-4147-A177-3AD203B41FA5}">
                      <a16:colId xmlns:a16="http://schemas.microsoft.com/office/drawing/2014/main" val="4252850552"/>
                    </a:ext>
                  </a:extLst>
                </a:gridCol>
              </a:tblGrid>
              <a:tr h="784490">
                <a:tc>
                  <a:txBody>
                    <a:bodyPr/>
                    <a:lstStyle/>
                    <a:p>
                      <a:pPr algn="ctr">
                        <a:lnSpc>
                          <a:spcPct val="150000"/>
                        </a:lnSpc>
                      </a:pPr>
                      <a:r>
                        <a:rPr lang="en-IN" sz="2800" dirty="0"/>
                        <a:t>Proviso</a:t>
                      </a:r>
                      <a:endParaRPr lang="en-IN" sz="2800" i="1" dirty="0">
                        <a:latin typeface="+mj-lt"/>
                      </a:endParaRPr>
                    </a:p>
                  </a:txBody>
                  <a:tcPr/>
                </a:tc>
                <a:extLst>
                  <a:ext uri="{0D108BD9-81ED-4DB2-BD59-A6C34878D82A}">
                    <a16:rowId xmlns:a16="http://schemas.microsoft.com/office/drawing/2014/main" val="1388195937"/>
                  </a:ext>
                </a:extLst>
              </a:tr>
              <a:tr h="1155154">
                <a:tc>
                  <a:txBody>
                    <a:bodyPr/>
                    <a:lstStyle/>
                    <a:p>
                      <a:pPr marL="342900" lvl="0" indent="-342900" algn="just">
                        <a:lnSpc>
                          <a:spcPct val="150000"/>
                        </a:lnSpc>
                        <a:buFont typeface="Wingdings" panose="05000000000000000000" pitchFamily="2" charset="2"/>
                        <a:buChar char="q"/>
                      </a:pPr>
                      <a:r>
                        <a:rPr lang="en-IN" sz="2400" kern="1200" dirty="0">
                          <a:solidFill>
                            <a:schemeClr val="tx1"/>
                          </a:solidFill>
                        </a:rPr>
                        <a:t> </a:t>
                      </a:r>
                      <a:r>
                        <a:rPr lang="en-US" sz="2400" dirty="0">
                          <a:solidFill>
                            <a:schemeClr val="tx1"/>
                          </a:solidFill>
                        </a:rPr>
                        <a:t>It qualifies main provision</a:t>
                      </a:r>
                    </a:p>
                  </a:txBody>
                  <a:tcPr/>
                </a:tc>
                <a:extLst>
                  <a:ext uri="{0D108BD9-81ED-4DB2-BD59-A6C34878D82A}">
                    <a16:rowId xmlns:a16="http://schemas.microsoft.com/office/drawing/2014/main" val="3321703488"/>
                  </a:ext>
                </a:extLst>
              </a:tr>
              <a:tr h="1155154">
                <a:tc>
                  <a:txBody>
                    <a:bodyPr/>
                    <a:lstStyle/>
                    <a:p>
                      <a:pPr marL="342900" lvl="0" indent="-342900" algn="just">
                        <a:lnSpc>
                          <a:spcPct val="150000"/>
                        </a:lnSpc>
                        <a:buFont typeface="Wingdings" panose="05000000000000000000" pitchFamily="2" charset="2"/>
                        <a:buChar char="q"/>
                      </a:pPr>
                      <a:r>
                        <a:rPr lang="en-US" sz="2400" dirty="0"/>
                        <a:t>It puts condition to operate main provision by making an exception</a:t>
                      </a:r>
                    </a:p>
                  </a:txBody>
                  <a:tcPr/>
                </a:tc>
                <a:extLst>
                  <a:ext uri="{0D108BD9-81ED-4DB2-BD59-A6C34878D82A}">
                    <a16:rowId xmlns:a16="http://schemas.microsoft.com/office/drawing/2014/main" val="4041073927"/>
                  </a:ext>
                </a:extLst>
              </a:tr>
              <a:tr h="1763222">
                <a:tc>
                  <a:txBody>
                    <a:bodyPr/>
                    <a:lstStyle/>
                    <a:p>
                      <a:pPr marL="342900" lvl="0" indent="-342900">
                        <a:lnSpc>
                          <a:spcPct val="150000"/>
                        </a:lnSpc>
                        <a:buFont typeface="Wingdings" panose="05000000000000000000" pitchFamily="2" charset="2"/>
                        <a:buChar char="q"/>
                      </a:pPr>
                      <a:r>
                        <a:rPr lang="en-US" sz="2400" dirty="0"/>
                        <a:t>It must relate to main provision </a:t>
                      </a:r>
                    </a:p>
                    <a:p>
                      <a:pPr marL="800100" lvl="1" indent="-342900">
                        <a:lnSpc>
                          <a:spcPct val="150000"/>
                        </a:lnSpc>
                        <a:buFont typeface="Wingdings" panose="05000000000000000000" pitchFamily="2" charset="2"/>
                        <a:buChar char="q"/>
                      </a:pPr>
                      <a:r>
                        <a:rPr lang="en-US" sz="2400" dirty="0"/>
                        <a:t>Provided that – 1</a:t>
                      </a:r>
                      <a:r>
                        <a:rPr lang="en-US" sz="2400" baseline="30000" dirty="0"/>
                        <a:t>st</a:t>
                      </a:r>
                      <a:endParaRPr lang="en-US" sz="2400" dirty="0"/>
                    </a:p>
                    <a:p>
                      <a:pPr marL="800100" lvl="1" indent="-342900">
                        <a:lnSpc>
                          <a:spcPct val="150000"/>
                        </a:lnSpc>
                        <a:buFont typeface="Wingdings" panose="05000000000000000000" pitchFamily="2" charset="2"/>
                        <a:buChar char="q"/>
                      </a:pPr>
                      <a:r>
                        <a:rPr lang="en-US" sz="2400" dirty="0"/>
                        <a:t>Provided further that – 2</a:t>
                      </a:r>
                      <a:r>
                        <a:rPr lang="en-US" sz="2400" baseline="30000" dirty="0"/>
                        <a:t>nd</a:t>
                      </a:r>
                      <a:endParaRPr lang="en-US" sz="2400" dirty="0"/>
                    </a:p>
                    <a:p>
                      <a:pPr marL="800100" lvl="1" indent="-342900">
                        <a:lnSpc>
                          <a:spcPct val="150000"/>
                        </a:lnSpc>
                        <a:buFont typeface="Wingdings" panose="05000000000000000000" pitchFamily="2" charset="2"/>
                        <a:buChar char="q"/>
                      </a:pPr>
                      <a:r>
                        <a:rPr lang="en-US" sz="2400" dirty="0"/>
                        <a:t>Provided also that – 3</a:t>
                      </a:r>
                      <a:r>
                        <a:rPr lang="en-US" sz="2400" baseline="30000" dirty="0"/>
                        <a:t>rd</a:t>
                      </a:r>
                    </a:p>
                  </a:txBody>
                  <a:tcPr/>
                </a:tc>
                <a:extLst>
                  <a:ext uri="{0D108BD9-81ED-4DB2-BD59-A6C34878D82A}">
                    <a16:rowId xmlns:a16="http://schemas.microsoft.com/office/drawing/2014/main" val="704368706"/>
                  </a:ext>
                </a:extLst>
              </a:tr>
              <a:tr h="1155154">
                <a:tc>
                  <a:txBody>
                    <a:bodyPr/>
                    <a:lstStyle/>
                    <a:p>
                      <a:pPr marL="342900" indent="-342900">
                        <a:lnSpc>
                          <a:spcPct val="150000"/>
                        </a:lnSpc>
                        <a:buFont typeface="Wingdings" panose="05000000000000000000" pitchFamily="2" charset="2"/>
                        <a:buChar char="q"/>
                      </a:pPr>
                      <a:r>
                        <a:rPr lang="en-US" sz="2400" dirty="0"/>
                        <a:t>S.10(23C) → more than 28 provisos  </a:t>
                      </a:r>
                      <a:endParaRPr lang="en-US" sz="2400" baseline="30000" dirty="0"/>
                    </a:p>
                  </a:txBody>
                  <a:tcPr/>
                </a:tc>
                <a:extLst>
                  <a:ext uri="{0D108BD9-81ED-4DB2-BD59-A6C34878D82A}">
                    <a16:rowId xmlns:a16="http://schemas.microsoft.com/office/drawing/2014/main" val="2997989785"/>
                  </a:ext>
                </a:extLst>
              </a:tr>
            </a:tbl>
          </a:graphicData>
        </a:graphic>
      </p:graphicFrame>
    </p:spTree>
    <p:extLst>
      <p:ext uri="{BB962C8B-B14F-4D97-AF65-F5344CB8AC3E}">
        <p14:creationId xmlns:p14="http://schemas.microsoft.com/office/powerpoint/2010/main" val="2831216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0">
            <a:extLst>
              <a:ext uri="{FF2B5EF4-FFF2-40B4-BE49-F238E27FC236}">
                <a16:creationId xmlns:a16="http://schemas.microsoft.com/office/drawing/2014/main" id="{D1C09258-CDB0-A039-2164-72D15DB171E5}"/>
              </a:ext>
            </a:extLst>
          </p:cNvPr>
          <p:cNvGraphicFramePr>
            <a:graphicFrameLocks noGrp="1"/>
          </p:cNvGraphicFramePr>
          <p:nvPr>
            <p:extLst>
              <p:ext uri="{D42A27DB-BD31-4B8C-83A1-F6EECF244321}">
                <p14:modId xmlns:p14="http://schemas.microsoft.com/office/powerpoint/2010/main" val="3903147369"/>
              </p:ext>
            </p:extLst>
          </p:nvPr>
        </p:nvGraphicFramePr>
        <p:xfrm>
          <a:off x="702365" y="189376"/>
          <a:ext cx="10204173" cy="3128364"/>
        </p:xfrm>
        <a:graphic>
          <a:graphicData uri="http://schemas.openxmlformats.org/drawingml/2006/table">
            <a:tbl>
              <a:tblPr firstRow="1" bandRow="1">
                <a:tableStyleId>{FABFCF23-3B69-468F-B69F-88F6DE6A72F2}</a:tableStyleId>
              </a:tblPr>
              <a:tblGrid>
                <a:gridCol w="10204173">
                  <a:extLst>
                    <a:ext uri="{9D8B030D-6E8A-4147-A177-3AD203B41FA5}">
                      <a16:colId xmlns:a16="http://schemas.microsoft.com/office/drawing/2014/main" val="4252850552"/>
                    </a:ext>
                  </a:extLst>
                </a:gridCol>
              </a:tblGrid>
              <a:tr h="784490">
                <a:tc>
                  <a:txBody>
                    <a:bodyPr/>
                    <a:lstStyle/>
                    <a:p>
                      <a:pPr marL="0" indent="0" algn="ctr">
                        <a:lnSpc>
                          <a:spcPct val="150000"/>
                        </a:lnSpc>
                        <a:buFont typeface="Wingdings" panose="05000000000000000000" pitchFamily="2" charset="2"/>
                        <a:buNone/>
                      </a:pPr>
                      <a:r>
                        <a:rPr lang="en-US" sz="3200" i="1" dirty="0">
                          <a:latin typeface="+mj-lt"/>
                        </a:rPr>
                        <a:t>E</a:t>
                      </a:r>
                      <a:r>
                        <a:rPr lang="en-IN" sz="3200" i="1" dirty="0">
                          <a:latin typeface="+mj-lt"/>
                        </a:rPr>
                        <a:t>xplanation</a:t>
                      </a:r>
                    </a:p>
                  </a:txBody>
                  <a:tcPr/>
                </a:tc>
                <a:extLst>
                  <a:ext uri="{0D108BD9-81ED-4DB2-BD59-A6C34878D82A}">
                    <a16:rowId xmlns:a16="http://schemas.microsoft.com/office/drawing/2014/main" val="1388195937"/>
                  </a:ext>
                </a:extLst>
              </a:tr>
              <a:tr h="1155154">
                <a:tc>
                  <a:txBody>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IN" sz="2400" kern="1200" dirty="0">
                          <a:solidFill>
                            <a:schemeClr val="tx1"/>
                          </a:solidFill>
                        </a:rPr>
                        <a:t> </a:t>
                      </a:r>
                      <a:r>
                        <a:rPr lang="en-US" sz="2400" dirty="0"/>
                        <a:t>Clarifies a Section/Sub-sec. /Clause</a:t>
                      </a:r>
                    </a:p>
                    <a:p>
                      <a:pPr marL="342900" lvl="0" indent="-342900" algn="just">
                        <a:lnSpc>
                          <a:spcPct val="150000"/>
                        </a:lnSpc>
                        <a:buFont typeface="Wingdings" panose="05000000000000000000" pitchFamily="2" charset="2"/>
                        <a:buChar char="q"/>
                      </a:pPr>
                      <a:endParaRPr lang="en-US" sz="2400" dirty="0">
                        <a:solidFill>
                          <a:schemeClr val="tx1"/>
                        </a:solidFill>
                      </a:endParaRPr>
                    </a:p>
                  </a:txBody>
                  <a:tcPr/>
                </a:tc>
                <a:extLst>
                  <a:ext uri="{0D108BD9-81ED-4DB2-BD59-A6C34878D82A}">
                    <a16:rowId xmlns:a16="http://schemas.microsoft.com/office/drawing/2014/main" val="3321703488"/>
                  </a:ext>
                </a:extLst>
              </a:tr>
              <a:tr h="1155154">
                <a:tc>
                  <a:txBody>
                    <a:bodyPr/>
                    <a:lstStyle/>
                    <a:p>
                      <a:pPr marL="457200" lvl="0" indent="-457200" algn="just">
                        <a:buFont typeface="Wingdings" panose="05000000000000000000" pitchFamily="2" charset="2"/>
                        <a:buChar char="q"/>
                      </a:pPr>
                      <a:r>
                        <a:rPr lang="en-US" sz="2400" dirty="0"/>
                        <a:t>Positioning of an explanation</a:t>
                      </a:r>
                    </a:p>
                    <a:p>
                      <a:pPr marL="914400" lvl="1" indent="-457200" algn="just">
                        <a:buFont typeface="Wingdings" panose="05000000000000000000" pitchFamily="2" charset="2"/>
                        <a:buChar char="q"/>
                      </a:pPr>
                      <a:r>
                        <a:rPr lang="en-US" sz="2400" dirty="0"/>
                        <a:t> in-between section</a:t>
                      </a:r>
                    </a:p>
                    <a:p>
                      <a:pPr marL="914400" lvl="1" indent="-457200" algn="just">
                        <a:buFont typeface="Wingdings" panose="05000000000000000000" pitchFamily="2" charset="2"/>
                        <a:buChar char="q"/>
                      </a:pPr>
                      <a:r>
                        <a:rPr lang="en-US" sz="2400" dirty="0"/>
                        <a:t> at end of section </a:t>
                      </a:r>
                    </a:p>
                  </a:txBody>
                  <a:tcPr/>
                </a:tc>
                <a:extLst>
                  <a:ext uri="{0D108BD9-81ED-4DB2-BD59-A6C34878D82A}">
                    <a16:rowId xmlns:a16="http://schemas.microsoft.com/office/drawing/2014/main" val="4041073927"/>
                  </a:ext>
                </a:extLst>
              </a:tr>
            </a:tbl>
          </a:graphicData>
        </a:graphic>
      </p:graphicFrame>
      <p:graphicFrame>
        <p:nvGraphicFramePr>
          <p:cNvPr id="2" name="Table 10">
            <a:extLst>
              <a:ext uri="{FF2B5EF4-FFF2-40B4-BE49-F238E27FC236}">
                <a16:creationId xmlns:a16="http://schemas.microsoft.com/office/drawing/2014/main" id="{F1E442DB-364A-4DDA-9920-0E4058FA1811}"/>
              </a:ext>
            </a:extLst>
          </p:cNvPr>
          <p:cNvGraphicFramePr>
            <a:graphicFrameLocks noGrp="1"/>
          </p:cNvGraphicFramePr>
          <p:nvPr>
            <p:extLst>
              <p:ext uri="{D42A27DB-BD31-4B8C-83A1-F6EECF244321}">
                <p14:modId xmlns:p14="http://schemas.microsoft.com/office/powerpoint/2010/main" val="3336894580"/>
              </p:ext>
            </p:extLst>
          </p:nvPr>
        </p:nvGraphicFramePr>
        <p:xfrm>
          <a:off x="702365" y="3993776"/>
          <a:ext cx="10204173" cy="1939644"/>
        </p:xfrm>
        <a:graphic>
          <a:graphicData uri="http://schemas.openxmlformats.org/drawingml/2006/table">
            <a:tbl>
              <a:tblPr firstRow="1" bandRow="1">
                <a:tableStyleId>{FABFCF23-3B69-468F-B69F-88F6DE6A72F2}</a:tableStyleId>
              </a:tblPr>
              <a:tblGrid>
                <a:gridCol w="10204173">
                  <a:extLst>
                    <a:ext uri="{9D8B030D-6E8A-4147-A177-3AD203B41FA5}">
                      <a16:colId xmlns:a16="http://schemas.microsoft.com/office/drawing/2014/main" val="4252850552"/>
                    </a:ext>
                  </a:extLst>
                </a:gridCol>
              </a:tblGrid>
              <a:tr h="784490">
                <a:tc>
                  <a:txBody>
                    <a:bodyPr/>
                    <a:lstStyle/>
                    <a:p>
                      <a:pPr marL="0" indent="0" algn="ctr">
                        <a:lnSpc>
                          <a:spcPct val="150000"/>
                        </a:lnSpc>
                        <a:buFont typeface="Wingdings" panose="05000000000000000000" pitchFamily="2" charset="2"/>
                        <a:buNone/>
                      </a:pPr>
                      <a:r>
                        <a:rPr lang="en-US" sz="3200" i="1" dirty="0">
                          <a:latin typeface="+mj-lt"/>
                        </a:rPr>
                        <a:t>Rules</a:t>
                      </a:r>
                      <a:endParaRPr lang="en-IN" sz="3200" i="1" dirty="0">
                        <a:latin typeface="+mj-lt"/>
                      </a:endParaRPr>
                    </a:p>
                  </a:txBody>
                  <a:tcPr/>
                </a:tc>
                <a:extLst>
                  <a:ext uri="{0D108BD9-81ED-4DB2-BD59-A6C34878D82A}">
                    <a16:rowId xmlns:a16="http://schemas.microsoft.com/office/drawing/2014/main" val="1388195937"/>
                  </a:ext>
                </a:extLst>
              </a:tr>
              <a:tr h="1155154">
                <a:tc>
                  <a:txBody>
                    <a:bodyPr/>
                    <a:lstStyle/>
                    <a:p>
                      <a:r>
                        <a:rPr lang="en-IN" sz="2400" kern="1200" dirty="0">
                          <a:solidFill>
                            <a:schemeClr val="tx1"/>
                          </a:solidFill>
                        </a:rPr>
                        <a:t> </a:t>
                      </a:r>
                      <a:r>
                        <a:rPr lang="en-US" sz="2400" dirty="0"/>
                        <a:t>Procedure/ mode to implement &amp; enforce the Act.</a:t>
                      </a:r>
                    </a:p>
                  </a:txBody>
                  <a:tcPr/>
                </a:tc>
                <a:extLst>
                  <a:ext uri="{0D108BD9-81ED-4DB2-BD59-A6C34878D82A}">
                    <a16:rowId xmlns:a16="http://schemas.microsoft.com/office/drawing/2014/main" val="3321703488"/>
                  </a:ext>
                </a:extLst>
              </a:tr>
            </a:tbl>
          </a:graphicData>
        </a:graphic>
      </p:graphicFrame>
    </p:spTree>
    <p:extLst>
      <p:ext uri="{BB962C8B-B14F-4D97-AF65-F5344CB8AC3E}">
        <p14:creationId xmlns:p14="http://schemas.microsoft.com/office/powerpoint/2010/main" val="3221274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8077-864A-2CB0-BE5D-94B227B40835}"/>
              </a:ext>
            </a:extLst>
          </p:cNvPr>
          <p:cNvSpPr>
            <a:spLocks noGrp="1"/>
          </p:cNvSpPr>
          <p:nvPr>
            <p:ph type="title"/>
          </p:nvPr>
        </p:nvSpPr>
        <p:spPr/>
        <p:txBody>
          <a:bodyPr>
            <a:normAutofit/>
          </a:bodyPr>
          <a:lstStyle/>
          <a:p>
            <a:pPr algn="ctr"/>
            <a:r>
              <a:rPr lang="en-US" sz="3200" b="1" i="1" u="sng" dirty="0">
                <a:solidFill>
                  <a:schemeClr val="accent1">
                    <a:lumMod val="75000"/>
                  </a:schemeClr>
                </a:solidFill>
              </a:rPr>
              <a:t>Definitions</a:t>
            </a:r>
            <a:br>
              <a:rPr lang="en-US" sz="3600" b="1" u="sng" dirty="0">
                <a:solidFill>
                  <a:schemeClr val="accent1">
                    <a:lumMod val="75000"/>
                  </a:schemeClr>
                </a:solidFill>
              </a:rPr>
            </a:br>
            <a:endParaRPr lang="en-IN" sz="3600" b="1" u="sng" dirty="0">
              <a:solidFill>
                <a:schemeClr val="accent1">
                  <a:lumMod val="75000"/>
                </a:schemeClr>
              </a:solidFill>
            </a:endParaRPr>
          </a:p>
        </p:txBody>
      </p:sp>
      <p:sp>
        <p:nvSpPr>
          <p:cNvPr id="3" name="Rectangle 2"/>
          <p:cNvSpPr/>
          <p:nvPr/>
        </p:nvSpPr>
        <p:spPr>
          <a:xfrm>
            <a:off x="838200" y="1061749"/>
            <a:ext cx="10985515" cy="5657831"/>
          </a:xfrm>
          <a:prstGeom prst="rect">
            <a:avLst/>
          </a:prstGeom>
        </p:spPr>
        <p:txBody>
          <a:bodyPr wrap="square">
            <a:spAutoFit/>
          </a:bodyPr>
          <a:lstStyle/>
          <a:p>
            <a:pPr lvl="0" algn="just">
              <a:lnSpc>
                <a:spcPct val="150000"/>
              </a:lnSpc>
              <a:buFont typeface="Arial" pitchFamily="34" charset="0"/>
              <a:buChar char="•"/>
            </a:pPr>
            <a:r>
              <a:rPr lang="en-US" sz="2800" i="1" dirty="0"/>
              <a:t>  </a:t>
            </a:r>
            <a:r>
              <a:rPr lang="en-US" sz="2800" i="1" u="sng" dirty="0"/>
              <a:t>Exhaustive</a:t>
            </a:r>
          </a:p>
          <a:p>
            <a:pPr lvl="1" algn="just">
              <a:lnSpc>
                <a:spcPct val="150000"/>
              </a:lnSpc>
            </a:pPr>
            <a:r>
              <a:rPr lang="en-US" sz="2800" dirty="0"/>
              <a:t>→ means S.2(23A): Foreign Company</a:t>
            </a:r>
          </a:p>
          <a:p>
            <a:pPr lvl="0" algn="just">
              <a:lnSpc>
                <a:spcPct val="150000"/>
              </a:lnSpc>
              <a:buFont typeface="Arial" pitchFamily="34" charset="0"/>
              <a:buChar char="•"/>
            </a:pPr>
            <a:r>
              <a:rPr lang="en-US" sz="2800" i="1" dirty="0"/>
              <a:t> </a:t>
            </a:r>
            <a:r>
              <a:rPr lang="en-US" sz="2800" i="1" u="sng" dirty="0"/>
              <a:t>Inclusive</a:t>
            </a:r>
          </a:p>
          <a:p>
            <a:pPr lvl="1" algn="just">
              <a:lnSpc>
                <a:spcPct val="150000"/>
              </a:lnSpc>
            </a:pPr>
            <a:r>
              <a:rPr lang="en-US" sz="2800" dirty="0"/>
              <a:t>→ includes {income- S.2(24)}</a:t>
            </a:r>
          </a:p>
          <a:p>
            <a:pPr lvl="0" algn="just">
              <a:lnSpc>
                <a:spcPct val="150000"/>
              </a:lnSpc>
            </a:pPr>
            <a:endParaRPr lang="en-US" sz="1200" dirty="0"/>
          </a:p>
          <a:p>
            <a:pPr lvl="0" algn="just">
              <a:lnSpc>
                <a:spcPct val="150000"/>
              </a:lnSpc>
              <a:buFont typeface="Arial" pitchFamily="34" charset="0"/>
              <a:buChar char="•"/>
            </a:pPr>
            <a:r>
              <a:rPr lang="en-US" sz="2800" i="1" dirty="0"/>
              <a:t>  </a:t>
            </a:r>
            <a:r>
              <a:rPr lang="en-US" sz="2800" i="1" u="sng" dirty="0"/>
              <a:t>Exclusive</a:t>
            </a:r>
          </a:p>
          <a:p>
            <a:pPr lvl="1" algn="just">
              <a:lnSpc>
                <a:spcPct val="150000"/>
              </a:lnSpc>
            </a:pPr>
            <a:r>
              <a:rPr lang="en-US" sz="2800" dirty="0"/>
              <a:t>→ but ‘does not include’  S.2(14): ‘Capital Asset’</a:t>
            </a:r>
            <a:endParaRPr lang="en-US" sz="2800" baseline="30000" dirty="0"/>
          </a:p>
          <a:p>
            <a:pPr>
              <a:lnSpc>
                <a:spcPct val="150000"/>
              </a:lnSpc>
            </a:pPr>
            <a:endParaRPr lang="en-US" sz="1200" baseline="30000" dirty="0"/>
          </a:p>
          <a:p>
            <a:pPr>
              <a:lnSpc>
                <a:spcPct val="150000"/>
              </a:lnSpc>
              <a:buFont typeface="Arial" pitchFamily="34" charset="0"/>
              <a:buChar char="•"/>
            </a:pPr>
            <a:r>
              <a:rPr lang="en-US" sz="2800" i="1" dirty="0"/>
              <a:t> </a:t>
            </a:r>
            <a:r>
              <a:rPr lang="en-US" sz="2800" i="1" u="sng" dirty="0"/>
              <a:t>Combined</a:t>
            </a:r>
          </a:p>
          <a:p>
            <a:pPr lvl="1">
              <a:lnSpc>
                <a:spcPct val="150000"/>
              </a:lnSpc>
            </a:pPr>
            <a:r>
              <a:rPr lang="en-US" sz="2800" dirty="0"/>
              <a:t>→ means…and </a:t>
            </a:r>
            <a:r>
              <a:rPr lang="en-US" sz="2800" baseline="30000" dirty="0"/>
              <a:t> </a:t>
            </a:r>
            <a:r>
              <a:rPr lang="en-US" sz="2800" dirty="0"/>
              <a:t>includes…</a:t>
            </a:r>
          </a:p>
        </p:txBody>
      </p:sp>
      <p:sp>
        <p:nvSpPr>
          <p:cNvPr id="5" name="Rectangle 4"/>
          <p:cNvSpPr/>
          <p:nvPr/>
        </p:nvSpPr>
        <p:spPr>
          <a:xfrm>
            <a:off x="5899472" y="3244334"/>
            <a:ext cx="184731" cy="646331"/>
          </a:xfrm>
          <a:prstGeom prst="rect">
            <a:avLst/>
          </a:prstGeom>
        </p:spPr>
        <p:txBody>
          <a:bodyPr wrap="none">
            <a:spAutoFit/>
          </a:bodyPr>
          <a:lstStyle/>
          <a:p>
            <a:endParaRPr lang="en-US" dirty="0"/>
          </a:p>
          <a:p>
            <a:endParaRPr lang="en-US" dirty="0"/>
          </a:p>
        </p:txBody>
      </p:sp>
    </p:spTree>
    <p:extLst>
      <p:ext uri="{BB962C8B-B14F-4D97-AF65-F5344CB8AC3E}">
        <p14:creationId xmlns:p14="http://schemas.microsoft.com/office/powerpoint/2010/main" val="1393279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8077-864A-2CB0-BE5D-94B227B40835}"/>
              </a:ext>
            </a:extLst>
          </p:cNvPr>
          <p:cNvSpPr>
            <a:spLocks noGrp="1"/>
          </p:cNvSpPr>
          <p:nvPr>
            <p:ph type="title"/>
          </p:nvPr>
        </p:nvSpPr>
        <p:spPr>
          <a:xfrm>
            <a:off x="641672" y="0"/>
            <a:ext cx="10515600" cy="900953"/>
          </a:xfrm>
        </p:spPr>
        <p:txBody>
          <a:bodyPr>
            <a:normAutofit/>
          </a:bodyPr>
          <a:lstStyle/>
          <a:p>
            <a:pPr algn="ctr"/>
            <a:r>
              <a:rPr lang="en-US" sz="3200" b="1" i="1" u="sng" dirty="0">
                <a:solidFill>
                  <a:schemeClr val="accent1">
                    <a:lumMod val="75000"/>
                  </a:schemeClr>
                </a:solidFill>
              </a:rPr>
              <a:t>Certain phrases</a:t>
            </a:r>
            <a:endParaRPr lang="en-IN" sz="3600" b="1" u="sng" dirty="0">
              <a:solidFill>
                <a:schemeClr val="accent1">
                  <a:lumMod val="75000"/>
                </a:schemeClr>
              </a:solidFill>
            </a:endParaRPr>
          </a:p>
        </p:txBody>
      </p:sp>
      <p:sp>
        <p:nvSpPr>
          <p:cNvPr id="3" name="Rectangle 2"/>
          <p:cNvSpPr/>
          <p:nvPr/>
        </p:nvSpPr>
        <p:spPr>
          <a:xfrm>
            <a:off x="927510" y="732202"/>
            <a:ext cx="10985515" cy="6186309"/>
          </a:xfrm>
          <a:prstGeom prst="rect">
            <a:avLst/>
          </a:prstGeom>
        </p:spPr>
        <p:txBody>
          <a:bodyPr wrap="square">
            <a:spAutoFit/>
          </a:bodyPr>
          <a:lstStyle/>
          <a:p>
            <a:pPr lvl="0" algn="just">
              <a:buFont typeface="Arial" pitchFamily="34" charset="0"/>
              <a:buChar char="•"/>
            </a:pPr>
            <a:r>
              <a:rPr lang="en-US" sz="2800" dirty="0"/>
              <a:t> </a:t>
            </a:r>
            <a:r>
              <a:rPr lang="en-US" sz="2300" dirty="0"/>
              <a:t>Notwithstanding anything contained in….</a:t>
            </a:r>
          </a:p>
          <a:p>
            <a:pPr lvl="1" algn="just">
              <a:buFontTx/>
              <a:buChar char="-"/>
            </a:pPr>
            <a:r>
              <a:rPr lang="en-US" sz="2300" dirty="0"/>
              <a:t> Overrides any other provision</a:t>
            </a:r>
          </a:p>
          <a:p>
            <a:pPr lvl="1" algn="just"/>
            <a:r>
              <a:rPr lang="en-US" sz="2300" dirty="0"/>
              <a:t>(Non obstante clause) – S.40</a:t>
            </a:r>
          </a:p>
          <a:p>
            <a:pPr lvl="1" algn="just"/>
            <a:endParaRPr lang="en-US" sz="2300" dirty="0"/>
          </a:p>
          <a:p>
            <a:pPr algn="just">
              <a:buFont typeface="Arial" pitchFamily="34" charset="0"/>
              <a:buChar char="•"/>
            </a:pPr>
            <a:r>
              <a:rPr lang="en-US" sz="2300" dirty="0"/>
              <a:t> ‘ Subject to provisions of…’</a:t>
            </a:r>
          </a:p>
          <a:p>
            <a:pPr lvl="1" algn="just"/>
            <a:r>
              <a:rPr lang="en-US" sz="2300" dirty="0"/>
              <a:t>- Specific reference to other provision.</a:t>
            </a:r>
          </a:p>
          <a:p>
            <a:pPr lvl="1" algn="just">
              <a:buFontTx/>
              <a:buChar char="-"/>
            </a:pPr>
            <a:r>
              <a:rPr lang="en-US" sz="2300" dirty="0"/>
              <a:t>Both be read together</a:t>
            </a:r>
          </a:p>
          <a:p>
            <a:pPr lvl="1" algn="just">
              <a:buFontTx/>
              <a:buChar char="-"/>
            </a:pPr>
            <a:r>
              <a:rPr lang="en-US" sz="2300" dirty="0"/>
              <a:t>S.10(2): income from HUF is subject to S.64(2) on clubbing</a:t>
            </a:r>
          </a:p>
          <a:p>
            <a:pPr lvl="1" algn="just">
              <a:buFontTx/>
              <a:buChar char="-"/>
            </a:pPr>
            <a:endParaRPr lang="en-US" sz="2300" dirty="0"/>
          </a:p>
          <a:p>
            <a:pPr algn="just">
              <a:buFont typeface="Arial" pitchFamily="34" charset="0"/>
              <a:buChar char="•"/>
            </a:pPr>
            <a:r>
              <a:rPr lang="en-US" sz="2300" dirty="0"/>
              <a:t> “ Save as otherwise provided in this act…”</a:t>
            </a:r>
          </a:p>
          <a:p>
            <a:pPr lvl="1" algn="just">
              <a:buFontTx/>
              <a:buChar char="-"/>
            </a:pPr>
            <a:r>
              <a:rPr lang="en-US" sz="2300" dirty="0"/>
              <a:t>S.14: Head of income and computation</a:t>
            </a:r>
          </a:p>
          <a:p>
            <a:pPr lvl="1" algn="just"/>
            <a:r>
              <a:rPr lang="en-US" sz="2300" dirty="0"/>
              <a:t>(S.14 to be applied w/o disturbing any other provision, </a:t>
            </a:r>
          </a:p>
          <a:p>
            <a:pPr lvl="1" algn="just"/>
            <a:r>
              <a:rPr lang="en-US" sz="2300" dirty="0"/>
              <a:t> say Sec. 8, 54 etc.)</a:t>
            </a:r>
          </a:p>
          <a:p>
            <a:pPr lvl="1" algn="just"/>
            <a:endParaRPr lang="en-US" sz="2300" dirty="0"/>
          </a:p>
          <a:p>
            <a:pPr algn="just">
              <a:buFont typeface="Arial" pitchFamily="34" charset="0"/>
              <a:buChar char="•"/>
            </a:pPr>
            <a:r>
              <a:rPr lang="en-US" sz="2300" dirty="0"/>
              <a:t> “Without prejudice to…”</a:t>
            </a:r>
          </a:p>
          <a:p>
            <a:pPr algn="just"/>
            <a:r>
              <a:rPr lang="en-US" sz="2300" dirty="0"/>
              <a:t>      - not to be affected by any other provision in same section/clause</a:t>
            </a:r>
          </a:p>
          <a:p>
            <a:pPr algn="just"/>
            <a:r>
              <a:rPr lang="en-US" sz="2300" dirty="0"/>
              <a:t>         e.g. Sec.- 12AA(4)</a:t>
            </a:r>
          </a:p>
        </p:txBody>
      </p:sp>
      <p:sp>
        <p:nvSpPr>
          <p:cNvPr id="5" name="Rectangle 4"/>
          <p:cNvSpPr/>
          <p:nvPr/>
        </p:nvSpPr>
        <p:spPr>
          <a:xfrm>
            <a:off x="5899472" y="3244334"/>
            <a:ext cx="184731" cy="646331"/>
          </a:xfrm>
          <a:prstGeom prst="rect">
            <a:avLst/>
          </a:prstGeom>
        </p:spPr>
        <p:txBody>
          <a:bodyPr wrap="none">
            <a:spAutoFit/>
          </a:bodyPr>
          <a:lstStyle/>
          <a:p>
            <a:endParaRPr lang="en-US" dirty="0"/>
          </a:p>
          <a:p>
            <a:endParaRPr lang="en-US" dirty="0"/>
          </a:p>
        </p:txBody>
      </p:sp>
    </p:spTree>
    <p:extLst>
      <p:ext uri="{BB962C8B-B14F-4D97-AF65-F5344CB8AC3E}">
        <p14:creationId xmlns:p14="http://schemas.microsoft.com/office/powerpoint/2010/main" val="1238943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i="1" u="sng" dirty="0">
                <a:solidFill>
                  <a:schemeClr val="accent1">
                    <a:lumMod val="75000"/>
                  </a:schemeClr>
                </a:solidFill>
              </a:rPr>
              <a:t>Common – Principles – Guide of / to</a:t>
            </a:r>
            <a:br>
              <a:rPr lang="en-US" sz="3200" b="1" i="1" u="sng" dirty="0">
                <a:solidFill>
                  <a:schemeClr val="accent1">
                    <a:lumMod val="75000"/>
                  </a:schemeClr>
                </a:solidFill>
              </a:rPr>
            </a:br>
            <a:r>
              <a:rPr lang="en-US" sz="3200" b="1" i="1" u="sng" dirty="0">
                <a:solidFill>
                  <a:schemeClr val="accent1">
                    <a:lumMod val="75000"/>
                  </a:schemeClr>
                </a:solidFill>
              </a:rPr>
              <a:t>Interpretation of Fiscal Statute:</a:t>
            </a:r>
            <a:endParaRPr lang="en-US" sz="3200" i="1" dirty="0"/>
          </a:p>
        </p:txBody>
      </p:sp>
      <p:sp>
        <p:nvSpPr>
          <p:cNvPr id="3" name="Content Placeholder 2"/>
          <p:cNvSpPr>
            <a:spLocks noGrp="1"/>
          </p:cNvSpPr>
          <p:nvPr>
            <p:ph idx="1"/>
          </p:nvPr>
        </p:nvSpPr>
        <p:spPr>
          <a:xfrm>
            <a:off x="838200" y="1825624"/>
            <a:ext cx="10515600" cy="4926867"/>
          </a:xfrm>
        </p:spPr>
        <p:txBody>
          <a:bodyPr>
            <a:normAutofit fontScale="70000" lnSpcReduction="20000"/>
          </a:bodyPr>
          <a:lstStyle/>
          <a:p>
            <a:pPr algn="just">
              <a:buFont typeface="Wingdings" panose="05000000000000000000" pitchFamily="2" charset="2"/>
              <a:buChar char="q"/>
            </a:pPr>
            <a:r>
              <a:rPr lang="en-US" sz="3800" dirty="0"/>
              <a:t>Preamble of the Act</a:t>
            </a:r>
          </a:p>
          <a:p>
            <a:pPr algn="just">
              <a:buFont typeface="Wingdings" panose="05000000000000000000" pitchFamily="2" charset="2"/>
              <a:buChar char="q"/>
            </a:pPr>
            <a:r>
              <a:rPr lang="en-US" sz="3800" dirty="0"/>
              <a:t>Object &amp; Reasons</a:t>
            </a:r>
          </a:p>
          <a:p>
            <a:pPr algn="just">
              <a:buFont typeface="Wingdings" panose="05000000000000000000" pitchFamily="2" charset="2"/>
              <a:buChar char="q"/>
            </a:pPr>
            <a:r>
              <a:rPr lang="en-US" sz="3800" dirty="0"/>
              <a:t>Intention of Legislature </a:t>
            </a:r>
          </a:p>
          <a:p>
            <a:pPr marL="0" indent="0" algn="just">
              <a:buNone/>
            </a:pPr>
            <a:r>
              <a:rPr lang="en-US" sz="3800" dirty="0"/>
              <a:t> – </a:t>
            </a:r>
            <a:r>
              <a:rPr lang="en-US" sz="3800" dirty="0" err="1"/>
              <a:t>Expl</a:t>
            </a:r>
            <a:r>
              <a:rPr lang="en-US" sz="3800" dirty="0"/>
              <a:t>. Memorandum</a:t>
            </a:r>
          </a:p>
          <a:p>
            <a:pPr algn="just">
              <a:buFont typeface="Wingdings" panose="05000000000000000000" pitchFamily="2" charset="2"/>
              <a:buChar char="q"/>
            </a:pPr>
            <a:r>
              <a:rPr lang="en-US" sz="3800" dirty="0"/>
              <a:t>Headings, Titles</a:t>
            </a:r>
          </a:p>
          <a:p>
            <a:pPr>
              <a:buFont typeface="Wingdings" panose="05000000000000000000" pitchFamily="2" charset="2"/>
              <a:buChar char="q"/>
            </a:pPr>
            <a:r>
              <a:rPr lang="en-US" sz="3800" dirty="0"/>
              <a:t>Content</a:t>
            </a:r>
          </a:p>
          <a:p>
            <a:pPr>
              <a:buFont typeface="Wingdings" panose="05000000000000000000" pitchFamily="2" charset="2"/>
              <a:buChar char="q"/>
            </a:pPr>
            <a:r>
              <a:rPr lang="en-US" sz="3800" dirty="0"/>
              <a:t>Literal, Harmonious, Strict, Liberal construction of statute</a:t>
            </a:r>
          </a:p>
          <a:p>
            <a:pPr>
              <a:buFont typeface="Wingdings" panose="05000000000000000000" pitchFamily="2" charset="2"/>
              <a:buChar char="q"/>
            </a:pPr>
            <a:r>
              <a:rPr lang="en-US" sz="3800" dirty="0"/>
              <a:t>Purposive</a:t>
            </a:r>
          </a:p>
          <a:p>
            <a:pPr>
              <a:buFont typeface="Wingdings" panose="05000000000000000000" pitchFamily="2" charset="2"/>
              <a:buChar char="q"/>
            </a:pPr>
            <a:r>
              <a:rPr lang="en-US" sz="3800" dirty="0"/>
              <a:t>Punctuation marks</a:t>
            </a:r>
          </a:p>
          <a:p>
            <a:pPr>
              <a:buFont typeface="Wingdings" panose="05000000000000000000" pitchFamily="2" charset="2"/>
              <a:buChar char="q"/>
            </a:pPr>
            <a:r>
              <a:rPr lang="en-US" sz="3800" dirty="0"/>
              <a:t>Circulars</a:t>
            </a:r>
          </a:p>
          <a:p>
            <a:pPr>
              <a:buFont typeface="Wingdings" panose="05000000000000000000" pitchFamily="2" charset="2"/>
              <a:buChar char="q"/>
            </a:pPr>
            <a:r>
              <a:rPr lang="en-US" sz="3800" dirty="0"/>
              <a:t>FM’s speech</a:t>
            </a:r>
          </a:p>
          <a:p>
            <a:pPr marL="0" indent="0">
              <a:buNone/>
            </a:pPr>
            <a:r>
              <a:rPr lang="en-US" dirty="0">
                <a:solidFill>
                  <a:schemeClr val="accent1"/>
                </a:solidFill>
              </a:rPr>
              <a:t>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2225</Words>
  <Application>Microsoft Office PowerPoint</Application>
  <PresentationFormat>Widescreen</PresentationFormat>
  <Paragraphs>273</Paragraphs>
  <Slides>37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Algerian</vt:lpstr>
      <vt:lpstr>Angsana New</vt:lpstr>
      <vt:lpstr>Arial</vt:lpstr>
      <vt:lpstr>Calibri</vt:lpstr>
      <vt:lpstr>Calibri Light</vt:lpstr>
      <vt:lpstr>Calibri Light (Headings)</vt:lpstr>
      <vt:lpstr>Garamond</vt:lpstr>
      <vt:lpstr>Maiandra GD</vt:lpstr>
      <vt:lpstr>Wingdings</vt:lpstr>
      <vt:lpstr>Office Theme</vt:lpstr>
      <vt:lpstr>RELEVANCE OF INTERPRETATION GUIDE AND ALLIED LAWS IN INCOME TAX ACT ,1961</vt:lpstr>
      <vt:lpstr>Income-tax Act, 1961 Guide to Interpretation</vt:lpstr>
      <vt:lpstr>PowerPoint Presentation</vt:lpstr>
      <vt:lpstr>PowerPoint Presentation</vt:lpstr>
      <vt:lpstr>PowerPoint Presentation</vt:lpstr>
      <vt:lpstr>PowerPoint Presentation</vt:lpstr>
      <vt:lpstr>Definitions </vt:lpstr>
      <vt:lpstr>Certain phrases</vt:lpstr>
      <vt:lpstr>Common – Principles – Guide of / to Interpretation of Fiscal Statute:</vt:lpstr>
      <vt:lpstr>Amendments</vt:lpstr>
      <vt:lpstr>How to read and find the right a judgment /precedent</vt:lpstr>
      <vt:lpstr>Binding Precedents</vt:lpstr>
      <vt:lpstr>Comma</vt:lpstr>
      <vt:lpstr>S.40A(7)(b):</vt:lpstr>
      <vt:lpstr>Contd.</vt:lpstr>
      <vt:lpstr>SEMI – COLON VS. COMMA</vt:lpstr>
      <vt:lpstr>Specific provision prevails over general provisions: </vt:lpstr>
      <vt:lpstr>Gender</vt:lpstr>
      <vt:lpstr>‘Operation’ of Act vs. ‘Commencement’ of Act</vt:lpstr>
      <vt:lpstr>Income Tax Act – Relevance of Allied Laws </vt:lpstr>
      <vt:lpstr>Introduction:</vt:lpstr>
      <vt:lpstr>Definitions from other statutes:</vt:lpstr>
      <vt:lpstr>Amendment of I.T. Act by other statutes:</vt:lpstr>
      <vt:lpstr>Amendment of I.T. Act by other statutes: Contd.</vt:lpstr>
      <vt:lpstr>Constitution of India:</vt:lpstr>
      <vt:lpstr>Law of Limitation and Condonation of Delay:</vt:lpstr>
      <vt:lpstr>Importance of principles of Natural Justice:</vt:lpstr>
      <vt:lpstr>Tax Implications of certain receipts and liabilities:</vt:lpstr>
      <vt:lpstr>Book Profit u/s 115JB and Companies Act:</vt:lpstr>
      <vt:lpstr>Implications of Power of Attorney:</vt:lpstr>
      <vt:lpstr>Partnership Laws</vt:lpstr>
      <vt:lpstr>Other Fiscal Statutes:</vt:lpstr>
      <vt:lpstr>Property Laws:</vt:lpstr>
      <vt:lpstr>Personal Laws:</vt:lpstr>
      <vt:lpstr>Some Other Laws:</vt:lpstr>
      <vt:lpstr>Interplay with other Laws:</vt:lpstr>
      <vt:lpstr>TEA - BREAK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 Firms, AOP &amp; BOI :</dc:title>
  <dc:creator>D M Rindani</dc:creator>
  <cp:lastModifiedBy>RAJKOT BRANCH OF WIRC OF ICAI</cp:lastModifiedBy>
  <cp:revision>36</cp:revision>
  <dcterms:created xsi:type="dcterms:W3CDTF">2022-05-27T12:56:50Z</dcterms:created>
  <dcterms:modified xsi:type="dcterms:W3CDTF">2023-02-11T10:47:24Z</dcterms:modified>
</cp:coreProperties>
</file>