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xml" ContentType="application/vnd.openxmlformats-officedocument.presentationml.tags+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28"/>
  </p:notesMasterIdLst>
  <p:handoutMasterIdLst>
    <p:handoutMasterId r:id="rId129"/>
  </p:handoutMasterIdLst>
  <p:sldIdLst>
    <p:sldId id="1135" r:id="rId2"/>
    <p:sldId id="1136" r:id="rId3"/>
    <p:sldId id="902" r:id="rId4"/>
    <p:sldId id="752" r:id="rId5"/>
    <p:sldId id="1027" r:id="rId6"/>
    <p:sldId id="1028" r:id="rId7"/>
    <p:sldId id="1029" r:id="rId8"/>
    <p:sldId id="1030" r:id="rId9"/>
    <p:sldId id="1013" r:id="rId10"/>
    <p:sldId id="1015" r:id="rId11"/>
    <p:sldId id="1138" r:id="rId12"/>
    <p:sldId id="898" r:id="rId13"/>
    <p:sldId id="590" r:id="rId14"/>
    <p:sldId id="591" r:id="rId15"/>
    <p:sldId id="780" r:id="rId16"/>
    <p:sldId id="593" r:id="rId17"/>
    <p:sldId id="717" r:id="rId18"/>
    <p:sldId id="1063" r:id="rId19"/>
    <p:sldId id="741" r:id="rId20"/>
    <p:sldId id="781" r:id="rId21"/>
    <p:sldId id="782" r:id="rId22"/>
    <p:sldId id="783" r:id="rId23"/>
    <p:sldId id="1064" r:id="rId24"/>
    <p:sldId id="1065" r:id="rId25"/>
    <p:sldId id="838" r:id="rId26"/>
    <p:sldId id="1139" r:id="rId27"/>
    <p:sldId id="924" r:id="rId28"/>
    <p:sldId id="939" r:id="rId29"/>
    <p:sldId id="940" r:id="rId30"/>
    <p:sldId id="941" r:id="rId31"/>
    <p:sldId id="840" r:id="rId32"/>
    <p:sldId id="842" r:id="rId33"/>
    <p:sldId id="923" r:id="rId34"/>
    <p:sldId id="1066" r:id="rId35"/>
    <p:sldId id="1067" r:id="rId36"/>
    <p:sldId id="936" r:id="rId37"/>
    <p:sldId id="937" r:id="rId38"/>
    <p:sldId id="1068" r:id="rId39"/>
    <p:sldId id="925" r:id="rId40"/>
    <p:sldId id="1075" r:id="rId41"/>
    <p:sldId id="789" r:id="rId42"/>
    <p:sldId id="394" r:id="rId43"/>
    <p:sldId id="603" r:id="rId44"/>
    <p:sldId id="1069" r:id="rId45"/>
    <p:sldId id="911" r:id="rId46"/>
    <p:sldId id="1072" r:id="rId47"/>
    <p:sldId id="1073" r:id="rId48"/>
    <p:sldId id="1074" r:id="rId49"/>
    <p:sldId id="1161" r:id="rId50"/>
    <p:sldId id="1185" r:id="rId51"/>
    <p:sldId id="467" r:id="rId52"/>
    <p:sldId id="820" r:id="rId53"/>
    <p:sldId id="468" r:id="rId54"/>
    <p:sldId id="1152" r:id="rId55"/>
    <p:sldId id="1153" r:id="rId56"/>
    <p:sldId id="561" r:id="rId57"/>
    <p:sldId id="469" r:id="rId58"/>
    <p:sldId id="1156" r:id="rId59"/>
    <p:sldId id="1155" r:id="rId60"/>
    <p:sldId id="1154" r:id="rId61"/>
    <p:sldId id="484" r:id="rId62"/>
    <p:sldId id="1157" r:id="rId63"/>
    <p:sldId id="486" r:id="rId64"/>
    <p:sldId id="821" r:id="rId65"/>
    <p:sldId id="473" r:id="rId66"/>
    <p:sldId id="1158" r:id="rId67"/>
    <p:sldId id="476" r:id="rId68"/>
    <p:sldId id="706" r:id="rId69"/>
    <p:sldId id="823" r:id="rId70"/>
    <p:sldId id="851" r:id="rId71"/>
    <p:sldId id="488" r:id="rId72"/>
    <p:sldId id="824" r:id="rId73"/>
    <p:sldId id="1170" r:id="rId74"/>
    <p:sldId id="1171" r:id="rId75"/>
    <p:sldId id="1163" r:id="rId76"/>
    <p:sldId id="575" r:id="rId77"/>
    <p:sldId id="574" r:id="rId78"/>
    <p:sldId id="830" r:id="rId79"/>
    <p:sldId id="831" r:id="rId80"/>
    <p:sldId id="832" r:id="rId81"/>
    <p:sldId id="623" r:id="rId82"/>
    <p:sldId id="833" r:id="rId83"/>
    <p:sldId id="834" r:id="rId84"/>
    <p:sldId id="626" r:id="rId85"/>
    <p:sldId id="835" r:id="rId86"/>
    <p:sldId id="628" r:id="rId87"/>
    <p:sldId id="1189" r:id="rId88"/>
    <p:sldId id="1190" r:id="rId89"/>
    <p:sldId id="1191" r:id="rId90"/>
    <p:sldId id="1192" r:id="rId91"/>
    <p:sldId id="1193" r:id="rId92"/>
    <p:sldId id="1194" r:id="rId93"/>
    <p:sldId id="1195" r:id="rId94"/>
    <p:sldId id="1196" r:id="rId95"/>
    <p:sldId id="1197" r:id="rId96"/>
    <p:sldId id="1179" r:id="rId97"/>
    <p:sldId id="951" r:id="rId98"/>
    <p:sldId id="1024" r:id="rId99"/>
    <p:sldId id="914" r:id="rId100"/>
    <p:sldId id="915" r:id="rId101"/>
    <p:sldId id="916" r:id="rId102"/>
    <p:sldId id="917" r:id="rId103"/>
    <p:sldId id="1054" r:id="rId104"/>
    <p:sldId id="918" r:id="rId105"/>
    <p:sldId id="919" r:id="rId106"/>
    <p:sldId id="1033" r:id="rId107"/>
    <p:sldId id="920" r:id="rId108"/>
    <p:sldId id="921" r:id="rId109"/>
    <p:sldId id="922" r:id="rId110"/>
    <p:sldId id="926" r:id="rId111"/>
    <p:sldId id="927" r:id="rId112"/>
    <p:sldId id="928" r:id="rId113"/>
    <p:sldId id="929" r:id="rId114"/>
    <p:sldId id="930" r:id="rId115"/>
    <p:sldId id="931" r:id="rId116"/>
    <p:sldId id="932" r:id="rId117"/>
    <p:sldId id="933" r:id="rId118"/>
    <p:sldId id="934" r:id="rId119"/>
    <p:sldId id="935" r:id="rId120"/>
    <p:sldId id="938" r:id="rId121"/>
    <p:sldId id="942" r:id="rId122"/>
    <p:sldId id="943" r:id="rId123"/>
    <p:sldId id="1050" r:id="rId124"/>
    <p:sldId id="1051" r:id="rId125"/>
    <p:sldId id="1052" r:id="rId126"/>
    <p:sldId id="701" r:id="rId12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orient="horz" pos="4065" userDrawn="1">
          <p15:clr>
            <a:srgbClr val="A4A3A4"/>
          </p15:clr>
        </p15:guide>
        <p15:guide id="3" orient="horz" pos="3339" userDrawn="1">
          <p15:clr>
            <a:srgbClr val="A4A3A4"/>
          </p15:clr>
        </p15:guide>
        <p15:guide id="4" orient="horz" pos="2432" userDrawn="1">
          <p15:clr>
            <a:srgbClr val="A4A3A4"/>
          </p15:clr>
        </p15:guide>
        <p15:guide id="5" orient="horz" pos="3067" userDrawn="1">
          <p15:clr>
            <a:srgbClr val="A4A3A4"/>
          </p15:clr>
        </p15:guide>
        <p15:guide id="6" pos="39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2616"/>
    <a:srgbClr val="F7FBC5"/>
    <a:srgbClr val="F1F896"/>
    <a:srgbClr val="EEF16F"/>
    <a:srgbClr val="E33D21"/>
    <a:srgbClr val="DCF8D8"/>
    <a:srgbClr val="E6E6E6"/>
    <a:srgbClr val="F0F5FA"/>
    <a:srgbClr val="FFE3CC"/>
    <a:srgbClr val="F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9626" autoAdjust="0"/>
  </p:normalViewPr>
  <p:slideViewPr>
    <p:cSldViewPr>
      <p:cViewPr varScale="1">
        <p:scale>
          <a:sx n="63" d="100"/>
          <a:sy n="63" d="100"/>
        </p:scale>
        <p:origin x="396" y="56"/>
      </p:cViewPr>
      <p:guideLst>
        <p:guide orient="horz" pos="845"/>
        <p:guide orient="horz" pos="4065"/>
        <p:guide orient="horz" pos="3339"/>
        <p:guide orient="horz" pos="2432"/>
        <p:guide orient="horz" pos="3067"/>
        <p:guide pos="393"/>
        <p:guide pos="7227"/>
      </p:guideLst>
    </p:cSldViewPr>
  </p:slideViewPr>
  <p:outlineViewPr>
    <p:cViewPr>
      <p:scale>
        <a:sx n="33" d="100"/>
        <a:sy n="33" d="100"/>
      </p:scale>
      <p:origin x="0" y="3894"/>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92"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handoutMaster" Target="handoutMasters/handout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Audit%20&amp;%20Assurance\Audit%20Aids\Mails\Bank%20Audit%20PPT\2023\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udit%20&amp;%20Assurance\Audit%20Aids\Mails\Bank%20Audit%20PPT\2023\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udit%20&amp;%20Assurance\Audit%20Aids\Mails\Bank%20Audit%20PPT\2023\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udit%20&amp;%20Assurance\Audit%20Aids\Mails\Bank%20Audit%20PPT\2023\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GNPA!$B$5</c:f>
              <c:strCache>
                <c:ptCount val="1"/>
                <c:pt idx="0">
                  <c:v>Sep -20</c:v>
                </c:pt>
              </c:strCache>
            </c:strRef>
          </c:tx>
          <c:spPr>
            <a:solidFill>
              <a:schemeClr val="accent1">
                <a:lumMod val="40000"/>
                <a:lumOff val="60000"/>
              </a:schemeClr>
            </a:solidFill>
            <a:ln>
              <a:solidFill>
                <a:schemeClr val="tx1"/>
              </a:solidFill>
            </a:ln>
            <a:effectLst/>
          </c:spPr>
          <c:invertIfNegative val="0"/>
          <c:cat>
            <c:strRef>
              <c:f>GNPA!$C$4:$F$4</c:f>
              <c:strCache>
                <c:ptCount val="4"/>
                <c:pt idx="0">
                  <c:v>PSB's</c:v>
                </c:pt>
                <c:pt idx="1">
                  <c:v>PVBs</c:v>
                </c:pt>
                <c:pt idx="2">
                  <c:v>FBs</c:v>
                </c:pt>
                <c:pt idx="3">
                  <c:v>All SCBs</c:v>
                </c:pt>
              </c:strCache>
            </c:strRef>
          </c:cat>
          <c:val>
            <c:numRef>
              <c:f>GNPA!$C$5:$F$5</c:f>
              <c:numCache>
                <c:formatCode>0.00%</c:formatCode>
                <c:ptCount val="4"/>
                <c:pt idx="0">
                  <c:v>9.7000000000000003E-2</c:v>
                </c:pt>
                <c:pt idx="1">
                  <c:v>4.5999999999999999E-2</c:v>
                </c:pt>
                <c:pt idx="2">
                  <c:v>2.5000000000000001E-2</c:v>
                </c:pt>
                <c:pt idx="3">
                  <c:v>7.4999999999999997E-2</c:v>
                </c:pt>
              </c:numCache>
            </c:numRef>
          </c:val>
          <c:extLst>
            <c:ext xmlns:c16="http://schemas.microsoft.com/office/drawing/2014/chart" uri="{C3380CC4-5D6E-409C-BE32-E72D297353CC}">
              <c16:uniqueId val="{00000000-D4F4-4490-8185-EA31C7086160}"/>
            </c:ext>
          </c:extLst>
        </c:ser>
        <c:ser>
          <c:idx val="1"/>
          <c:order val="1"/>
          <c:tx>
            <c:strRef>
              <c:f>GNPA!$B$6</c:f>
              <c:strCache>
                <c:ptCount val="1"/>
                <c:pt idx="0">
                  <c:v>Mar - 21</c:v>
                </c:pt>
              </c:strCache>
            </c:strRef>
          </c:tx>
          <c:spPr>
            <a:solidFill>
              <a:schemeClr val="accent3">
                <a:lumMod val="60000"/>
                <a:lumOff val="40000"/>
              </a:schemeClr>
            </a:solidFill>
            <a:ln>
              <a:solidFill>
                <a:schemeClr val="tx1"/>
              </a:solidFill>
            </a:ln>
            <a:effectLst/>
          </c:spPr>
          <c:invertIfNegative val="0"/>
          <c:cat>
            <c:strRef>
              <c:f>GNPA!$C$4:$F$4</c:f>
              <c:strCache>
                <c:ptCount val="4"/>
                <c:pt idx="0">
                  <c:v>PSB's</c:v>
                </c:pt>
                <c:pt idx="1">
                  <c:v>PVBs</c:v>
                </c:pt>
                <c:pt idx="2">
                  <c:v>FBs</c:v>
                </c:pt>
                <c:pt idx="3">
                  <c:v>All SCBs</c:v>
                </c:pt>
              </c:strCache>
            </c:strRef>
          </c:cat>
          <c:val>
            <c:numRef>
              <c:f>GNPA!$C$6:$F$6</c:f>
              <c:numCache>
                <c:formatCode>0.00%</c:formatCode>
                <c:ptCount val="4"/>
                <c:pt idx="0">
                  <c:v>9.5000000000000001E-2</c:v>
                </c:pt>
                <c:pt idx="1">
                  <c:v>4.8000000000000001E-2</c:v>
                </c:pt>
                <c:pt idx="2">
                  <c:v>2.4E-2</c:v>
                </c:pt>
                <c:pt idx="3">
                  <c:v>7.4999999999999997E-2</c:v>
                </c:pt>
              </c:numCache>
            </c:numRef>
          </c:val>
          <c:extLst>
            <c:ext xmlns:c16="http://schemas.microsoft.com/office/drawing/2014/chart" uri="{C3380CC4-5D6E-409C-BE32-E72D297353CC}">
              <c16:uniqueId val="{00000001-D4F4-4490-8185-EA31C7086160}"/>
            </c:ext>
          </c:extLst>
        </c:ser>
        <c:ser>
          <c:idx val="2"/>
          <c:order val="2"/>
          <c:tx>
            <c:strRef>
              <c:f>GNPA!$B$7</c:f>
              <c:strCache>
                <c:ptCount val="1"/>
                <c:pt idx="0">
                  <c:v>Mar - 22</c:v>
                </c:pt>
              </c:strCache>
            </c:strRef>
          </c:tx>
          <c:spPr>
            <a:solidFill>
              <a:srgbClr val="EEF16F"/>
            </a:solidFill>
            <a:ln>
              <a:solidFill>
                <a:schemeClr val="tx1"/>
              </a:solidFill>
            </a:ln>
            <a:effectLst/>
          </c:spPr>
          <c:invertIfNegative val="0"/>
          <c:cat>
            <c:strRef>
              <c:f>GNPA!$C$4:$F$4</c:f>
              <c:strCache>
                <c:ptCount val="4"/>
                <c:pt idx="0">
                  <c:v>PSB's</c:v>
                </c:pt>
                <c:pt idx="1">
                  <c:v>PVBs</c:v>
                </c:pt>
                <c:pt idx="2">
                  <c:v>FBs</c:v>
                </c:pt>
                <c:pt idx="3">
                  <c:v>All SCBs</c:v>
                </c:pt>
              </c:strCache>
            </c:strRef>
          </c:cat>
          <c:val>
            <c:numRef>
              <c:f>GNPA!$C$7:$F$7</c:f>
              <c:numCache>
                <c:formatCode>0.00%</c:formatCode>
                <c:ptCount val="4"/>
                <c:pt idx="0">
                  <c:v>7.5999999999999998E-2</c:v>
                </c:pt>
                <c:pt idx="1">
                  <c:v>3.6999999999999998E-2</c:v>
                </c:pt>
                <c:pt idx="2">
                  <c:v>2.8000000000000001E-2</c:v>
                </c:pt>
                <c:pt idx="3">
                  <c:v>5.8999999999999997E-2</c:v>
                </c:pt>
              </c:numCache>
            </c:numRef>
          </c:val>
          <c:extLst>
            <c:ext xmlns:c16="http://schemas.microsoft.com/office/drawing/2014/chart" uri="{C3380CC4-5D6E-409C-BE32-E72D297353CC}">
              <c16:uniqueId val="{00000002-D4F4-4490-8185-EA31C7086160}"/>
            </c:ext>
          </c:extLst>
        </c:ser>
        <c:ser>
          <c:idx val="3"/>
          <c:order val="3"/>
          <c:tx>
            <c:strRef>
              <c:f>GNPA!$B$8</c:f>
              <c:strCache>
                <c:ptCount val="1"/>
                <c:pt idx="0">
                  <c:v>Sep-22</c:v>
                </c:pt>
              </c:strCache>
            </c:strRef>
          </c:tx>
          <c:spPr>
            <a:solidFill>
              <a:schemeClr val="accent6">
                <a:lumMod val="60000"/>
                <a:lumOff val="40000"/>
              </a:schemeClr>
            </a:solidFill>
            <a:ln>
              <a:solidFill>
                <a:sysClr val="windowText" lastClr="000000"/>
              </a:solidFill>
            </a:ln>
            <a:effectLst/>
          </c:spPr>
          <c:invertIfNegative val="0"/>
          <c:cat>
            <c:strRef>
              <c:f>GNPA!$C$4:$F$4</c:f>
              <c:strCache>
                <c:ptCount val="4"/>
                <c:pt idx="0">
                  <c:v>PSB's</c:v>
                </c:pt>
                <c:pt idx="1">
                  <c:v>PVBs</c:v>
                </c:pt>
                <c:pt idx="2">
                  <c:v>FBs</c:v>
                </c:pt>
                <c:pt idx="3">
                  <c:v>All SCBs</c:v>
                </c:pt>
              </c:strCache>
            </c:strRef>
          </c:cat>
          <c:val>
            <c:numRef>
              <c:f>GNPA!$C$8:$F$8</c:f>
              <c:numCache>
                <c:formatCode>0.00%</c:formatCode>
                <c:ptCount val="4"/>
                <c:pt idx="0">
                  <c:v>6.8000000000000005E-2</c:v>
                </c:pt>
                <c:pt idx="1">
                  <c:v>0.03</c:v>
                </c:pt>
                <c:pt idx="2">
                  <c:v>2.1999999999999999E-2</c:v>
                </c:pt>
                <c:pt idx="3">
                  <c:v>4.5999999999999999E-2</c:v>
                </c:pt>
              </c:numCache>
            </c:numRef>
          </c:val>
          <c:extLst>
            <c:ext xmlns:c16="http://schemas.microsoft.com/office/drawing/2014/chart" uri="{C3380CC4-5D6E-409C-BE32-E72D297353CC}">
              <c16:uniqueId val="{00000003-D4F4-4490-8185-EA31C7086160}"/>
            </c:ext>
          </c:extLst>
        </c:ser>
        <c:dLbls>
          <c:showLegendKey val="0"/>
          <c:showVal val="0"/>
          <c:showCatName val="0"/>
          <c:showSerName val="0"/>
          <c:showPercent val="0"/>
          <c:showBubbleSize val="0"/>
        </c:dLbls>
        <c:gapWidth val="199"/>
        <c:axId val="976713503"/>
        <c:axId val="976721407"/>
      </c:barChart>
      <c:catAx>
        <c:axId val="97671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976721407"/>
        <c:crosses val="autoZero"/>
        <c:auto val="1"/>
        <c:lblAlgn val="ctr"/>
        <c:lblOffset val="100"/>
        <c:noMultiLvlLbl val="0"/>
      </c:catAx>
      <c:valAx>
        <c:axId val="976721407"/>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9767135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ysClr val="windowText" lastClr="000000"/>
          </a:solidFill>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PCA!$B$7</c:f>
              <c:strCache>
                <c:ptCount val="1"/>
                <c:pt idx="0">
                  <c:v>Mar - 20</c:v>
                </c:pt>
              </c:strCache>
            </c:strRef>
          </c:tx>
          <c:spPr>
            <a:solidFill>
              <a:schemeClr val="accent5">
                <a:lumMod val="20000"/>
                <a:lumOff val="80000"/>
              </a:schemeClr>
            </a:solidFill>
            <a:ln>
              <a:solidFill>
                <a:schemeClr val="tx1"/>
              </a:solidFill>
            </a:ln>
            <a:effectLst/>
          </c:spPr>
          <c:invertIfNegative val="0"/>
          <c:cat>
            <c:strRef>
              <c:f>PCA!$C$6:$F$6</c:f>
              <c:strCache>
                <c:ptCount val="4"/>
                <c:pt idx="0">
                  <c:v>PSB's</c:v>
                </c:pt>
                <c:pt idx="1">
                  <c:v>PVBs</c:v>
                </c:pt>
                <c:pt idx="2">
                  <c:v>FBs</c:v>
                </c:pt>
                <c:pt idx="3">
                  <c:v>All SCBs</c:v>
                </c:pt>
              </c:strCache>
            </c:strRef>
          </c:cat>
          <c:val>
            <c:numRef>
              <c:f>PCA!$C$7:$F$7</c:f>
              <c:numCache>
                <c:formatCode>0.00%</c:formatCode>
                <c:ptCount val="4"/>
                <c:pt idx="0">
                  <c:v>0.64200000000000002</c:v>
                </c:pt>
                <c:pt idx="1">
                  <c:v>0.72599999999999998</c:v>
                </c:pt>
                <c:pt idx="2">
                  <c:v>0.79599999999999993</c:v>
                </c:pt>
                <c:pt idx="3">
                  <c:v>0.66200000000000003</c:v>
                </c:pt>
              </c:numCache>
            </c:numRef>
          </c:val>
          <c:extLst>
            <c:ext xmlns:c16="http://schemas.microsoft.com/office/drawing/2014/chart" uri="{C3380CC4-5D6E-409C-BE32-E72D297353CC}">
              <c16:uniqueId val="{00000000-FC2C-4678-A7B0-5174ADDC0668}"/>
            </c:ext>
          </c:extLst>
        </c:ser>
        <c:ser>
          <c:idx val="1"/>
          <c:order val="1"/>
          <c:tx>
            <c:strRef>
              <c:f>PCA!$B$8</c:f>
              <c:strCache>
                <c:ptCount val="1"/>
                <c:pt idx="0">
                  <c:v>Sep -20</c:v>
                </c:pt>
              </c:strCache>
            </c:strRef>
          </c:tx>
          <c:spPr>
            <a:solidFill>
              <a:schemeClr val="accent2">
                <a:lumMod val="60000"/>
                <a:lumOff val="40000"/>
              </a:schemeClr>
            </a:solidFill>
            <a:ln>
              <a:solidFill>
                <a:schemeClr val="tx1"/>
              </a:solidFill>
            </a:ln>
            <a:effectLst/>
          </c:spPr>
          <c:invertIfNegative val="0"/>
          <c:cat>
            <c:strRef>
              <c:f>PCA!$C$6:$F$6</c:f>
              <c:strCache>
                <c:ptCount val="4"/>
                <c:pt idx="0">
                  <c:v>PSB's</c:v>
                </c:pt>
                <c:pt idx="1">
                  <c:v>PVBs</c:v>
                </c:pt>
                <c:pt idx="2">
                  <c:v>FBs</c:v>
                </c:pt>
                <c:pt idx="3">
                  <c:v>All SCBs</c:v>
                </c:pt>
              </c:strCache>
            </c:strRef>
          </c:cat>
          <c:val>
            <c:numRef>
              <c:f>PCA!$C$8:$F$8</c:f>
              <c:numCache>
                <c:formatCode>0.00%</c:formatCode>
                <c:ptCount val="4"/>
                <c:pt idx="0">
                  <c:v>0.70499999999999996</c:v>
                </c:pt>
                <c:pt idx="1">
                  <c:v>0.78299999999999992</c:v>
                </c:pt>
                <c:pt idx="2">
                  <c:v>0.82900000000000007</c:v>
                </c:pt>
                <c:pt idx="3">
                  <c:v>0.72400000000000009</c:v>
                </c:pt>
              </c:numCache>
            </c:numRef>
          </c:val>
          <c:extLst>
            <c:ext xmlns:c16="http://schemas.microsoft.com/office/drawing/2014/chart" uri="{C3380CC4-5D6E-409C-BE32-E72D297353CC}">
              <c16:uniqueId val="{00000001-FC2C-4678-A7B0-5174ADDC0668}"/>
            </c:ext>
          </c:extLst>
        </c:ser>
        <c:ser>
          <c:idx val="2"/>
          <c:order val="2"/>
          <c:tx>
            <c:strRef>
              <c:f>PCA!$B$9</c:f>
              <c:strCache>
                <c:ptCount val="1"/>
                <c:pt idx="0">
                  <c:v>Mar - 21</c:v>
                </c:pt>
              </c:strCache>
            </c:strRef>
          </c:tx>
          <c:spPr>
            <a:solidFill>
              <a:schemeClr val="accent3">
                <a:lumMod val="60000"/>
                <a:lumOff val="40000"/>
              </a:schemeClr>
            </a:solidFill>
            <a:ln>
              <a:solidFill>
                <a:schemeClr val="tx1"/>
              </a:solidFill>
            </a:ln>
            <a:effectLst/>
          </c:spPr>
          <c:invertIfNegative val="0"/>
          <c:cat>
            <c:strRef>
              <c:f>PCA!$C$6:$F$6</c:f>
              <c:strCache>
                <c:ptCount val="4"/>
                <c:pt idx="0">
                  <c:v>PSB's</c:v>
                </c:pt>
                <c:pt idx="1">
                  <c:v>PVBs</c:v>
                </c:pt>
                <c:pt idx="2">
                  <c:v>FBs</c:v>
                </c:pt>
                <c:pt idx="3">
                  <c:v>All SCBs</c:v>
                </c:pt>
              </c:strCache>
            </c:strRef>
          </c:cat>
          <c:val>
            <c:numRef>
              <c:f>PCA!$C$9:$F$9</c:f>
              <c:numCache>
                <c:formatCode>0.00%</c:formatCode>
                <c:ptCount val="4"/>
                <c:pt idx="0">
                  <c:v>0.68400000000000005</c:v>
                </c:pt>
                <c:pt idx="1">
                  <c:v>0.35175879396984927</c:v>
                </c:pt>
                <c:pt idx="2">
                  <c:v>0.752</c:v>
                </c:pt>
                <c:pt idx="3">
                  <c:v>0.68900000000000006</c:v>
                </c:pt>
              </c:numCache>
            </c:numRef>
          </c:val>
          <c:extLst>
            <c:ext xmlns:c16="http://schemas.microsoft.com/office/drawing/2014/chart" uri="{C3380CC4-5D6E-409C-BE32-E72D297353CC}">
              <c16:uniqueId val="{00000002-FC2C-4678-A7B0-5174ADDC0668}"/>
            </c:ext>
          </c:extLst>
        </c:ser>
        <c:ser>
          <c:idx val="3"/>
          <c:order val="3"/>
          <c:tx>
            <c:strRef>
              <c:f>PCA!$B$10</c:f>
              <c:strCache>
                <c:ptCount val="1"/>
                <c:pt idx="0">
                  <c:v>Sep-22</c:v>
                </c:pt>
              </c:strCache>
            </c:strRef>
          </c:tx>
          <c:spPr>
            <a:solidFill>
              <a:schemeClr val="accent4">
                <a:lumMod val="60000"/>
                <a:lumOff val="40000"/>
              </a:schemeClr>
            </a:solidFill>
            <a:ln>
              <a:solidFill>
                <a:sysClr val="windowText" lastClr="000000"/>
              </a:solidFill>
            </a:ln>
            <a:effectLst/>
          </c:spPr>
          <c:invertIfNegative val="0"/>
          <c:cat>
            <c:strRef>
              <c:f>PCA!$C$6:$F$6</c:f>
              <c:strCache>
                <c:ptCount val="4"/>
                <c:pt idx="0">
                  <c:v>PSB's</c:v>
                </c:pt>
                <c:pt idx="1">
                  <c:v>PVBs</c:v>
                </c:pt>
                <c:pt idx="2">
                  <c:v>FBs</c:v>
                </c:pt>
                <c:pt idx="3">
                  <c:v>All SCBs</c:v>
                </c:pt>
              </c:strCache>
            </c:strRef>
          </c:cat>
          <c:val>
            <c:numRef>
              <c:f>PCA!$C$10:$F$10</c:f>
              <c:numCache>
                <c:formatCode>0.00%</c:formatCode>
                <c:ptCount val="4"/>
                <c:pt idx="0">
                  <c:v>0.6</c:v>
                </c:pt>
                <c:pt idx="1">
                  <c:v>0.74</c:v>
                </c:pt>
                <c:pt idx="2">
                  <c:v>0.82</c:v>
                </c:pt>
                <c:pt idx="3">
                  <c:v>0.68900000000000006</c:v>
                </c:pt>
              </c:numCache>
            </c:numRef>
          </c:val>
          <c:extLst>
            <c:ext xmlns:c16="http://schemas.microsoft.com/office/drawing/2014/chart" uri="{C3380CC4-5D6E-409C-BE32-E72D297353CC}">
              <c16:uniqueId val="{00000003-FC2C-4678-A7B0-5174ADDC0668}"/>
            </c:ext>
          </c:extLst>
        </c:ser>
        <c:dLbls>
          <c:showLegendKey val="0"/>
          <c:showVal val="0"/>
          <c:showCatName val="0"/>
          <c:showSerName val="0"/>
          <c:showPercent val="0"/>
          <c:showBubbleSize val="0"/>
        </c:dLbls>
        <c:gapWidth val="199"/>
        <c:axId val="611308928"/>
        <c:axId val="611309584"/>
      </c:barChart>
      <c:catAx>
        <c:axId val="61130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611309584"/>
        <c:crosses val="autoZero"/>
        <c:auto val="1"/>
        <c:lblAlgn val="ctr"/>
        <c:lblOffset val="100"/>
        <c:noMultiLvlLbl val="0"/>
      </c:catAx>
      <c:valAx>
        <c:axId val="6113095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611308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sz="1800" b="1">
          <a:solidFill>
            <a:sysClr val="windowText" lastClr="000000"/>
          </a:solidFill>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'Growth in SMA''s NPA;s'!$C$5</c:f>
              <c:strCache>
                <c:ptCount val="1"/>
                <c:pt idx="0">
                  <c:v>Dec-21</c:v>
                </c:pt>
              </c:strCache>
            </c:strRef>
          </c:tx>
          <c:spPr>
            <a:solidFill>
              <a:schemeClr val="accent1"/>
            </a:solidFill>
            <a:ln>
              <a:noFill/>
            </a:ln>
            <a:effectLst/>
          </c:spPr>
          <c:invertIfNegative val="0"/>
          <c:dLbls>
            <c:dLbl>
              <c:idx val="0"/>
              <c:tx>
                <c:rich>
                  <a:bodyPr/>
                  <a:lstStyle/>
                  <a:p>
                    <a:r>
                      <a:rPr lang="en-US" baseline="0"/>
                      <a:t> </a:t>
                    </a:r>
                    <a:fld id="{DC130F0F-8D1E-4DB6-82C8-7DFD3215214F}"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AC-4D1F-8613-381FCC1C4D72}"/>
                </c:ext>
              </c:extLst>
            </c:dLbl>
            <c:dLbl>
              <c:idx val="1"/>
              <c:tx>
                <c:rich>
                  <a:bodyPr/>
                  <a:lstStyle/>
                  <a:p>
                    <a:fld id="{B4BD8C93-3471-4201-9E6B-23F066FB7BFE}"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AC-4D1F-8613-381FCC1C4D72}"/>
                </c:ext>
              </c:extLst>
            </c:dLbl>
            <c:dLbl>
              <c:idx val="2"/>
              <c:tx>
                <c:rich>
                  <a:bodyPr/>
                  <a:lstStyle/>
                  <a:p>
                    <a:fld id="{1A320814-A6A7-4008-9630-EC51EE531829}"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AAC-4D1F-8613-381FCC1C4D72}"/>
                </c:ext>
              </c:extLst>
            </c:dLbl>
            <c:dLbl>
              <c:idx val="3"/>
              <c:layout>
                <c:manualLayout>
                  <c:x val="-6.9444444444444448E-2"/>
                  <c:y val="-0.27777777777777779"/>
                </c:manualLayout>
              </c:layout>
              <c:tx>
                <c:rich>
                  <a:bodyPr/>
                  <a:lstStyle/>
                  <a:p>
                    <a:fld id="{9D7967A2-C653-4875-8D13-6E36FA99ACEB}"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AAC-4D1F-8613-381FCC1C4D7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'Growth in SMA''s NPA;s'!$B$6:$B$9</c:f>
              <c:strCache>
                <c:ptCount val="4"/>
                <c:pt idx="0">
                  <c:v>SMA 0</c:v>
                </c:pt>
                <c:pt idx="1">
                  <c:v>SMA 1</c:v>
                </c:pt>
                <c:pt idx="2">
                  <c:v>SMA 2</c:v>
                </c:pt>
                <c:pt idx="3">
                  <c:v>NPA</c:v>
                </c:pt>
              </c:strCache>
            </c:strRef>
          </c:cat>
          <c:val>
            <c:numRef>
              <c:f>'Growth in SMA''s NPA;s'!$C$6:$C$9</c:f>
              <c:numCache>
                <c:formatCode>0.00%</c:formatCode>
                <c:ptCount val="4"/>
                <c:pt idx="0">
                  <c:v>1.236</c:v>
                </c:pt>
                <c:pt idx="1">
                  <c:v>0.76</c:v>
                </c:pt>
                <c:pt idx="2">
                  <c:v>-0.47699999999999998</c:v>
                </c:pt>
                <c:pt idx="3">
                  <c:v>-3.6999999999999998E-2</c:v>
                </c:pt>
              </c:numCache>
            </c:numRef>
          </c:val>
          <c:extLst>
            <c:ext xmlns:c16="http://schemas.microsoft.com/office/drawing/2014/chart" uri="{C3380CC4-5D6E-409C-BE32-E72D297353CC}">
              <c16:uniqueId val="{00000004-0AAC-4D1F-8613-381FCC1C4D72}"/>
            </c:ext>
          </c:extLst>
        </c:ser>
        <c:ser>
          <c:idx val="1"/>
          <c:order val="1"/>
          <c:tx>
            <c:strRef>
              <c:f>'Growth in SMA''s NPA;s'!$D$5</c:f>
              <c:strCache>
                <c:ptCount val="1"/>
                <c:pt idx="0">
                  <c:v>Mar-22</c:v>
                </c:pt>
              </c:strCache>
            </c:strRef>
          </c:tx>
          <c:spPr>
            <a:solidFill>
              <a:schemeClr val="accent2"/>
            </a:solidFill>
            <a:ln>
              <a:noFill/>
            </a:ln>
            <a:effectLst/>
          </c:spPr>
          <c:invertIfNegative val="0"/>
          <c:dLbls>
            <c:dLbl>
              <c:idx val="0"/>
              <c:tx>
                <c:rich>
                  <a:bodyPr/>
                  <a:lstStyle/>
                  <a:p>
                    <a:fld id="{673F81C8-EE67-4B36-8D78-08FCEDC70AAA}"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AAC-4D1F-8613-381FCC1C4D72}"/>
                </c:ext>
              </c:extLst>
            </c:dLbl>
            <c:dLbl>
              <c:idx val="1"/>
              <c:tx>
                <c:rich>
                  <a:bodyPr/>
                  <a:lstStyle/>
                  <a:p>
                    <a:fld id="{EDDD9EE4-76E2-40E0-8FE9-A16F02FA81F3}"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AAC-4D1F-8613-381FCC1C4D72}"/>
                </c:ext>
              </c:extLst>
            </c:dLbl>
            <c:dLbl>
              <c:idx val="2"/>
              <c:layout>
                <c:manualLayout>
                  <c:x val="5.5555555555555552E-2"/>
                  <c:y val="8.4875562720133283E-17"/>
                </c:manualLayout>
              </c:layout>
              <c:tx>
                <c:rich>
                  <a:bodyPr/>
                  <a:lstStyle/>
                  <a:p>
                    <a:fld id="{2EC4C54E-97D7-4F69-A3E9-AF0A75DB180E}"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AAC-4D1F-8613-381FCC1C4D72}"/>
                </c:ext>
              </c:extLst>
            </c:dLbl>
            <c:dLbl>
              <c:idx val="3"/>
              <c:layout>
                <c:manualLayout>
                  <c:x val="2.2222222222222119E-2"/>
                  <c:y val="-0.20370370370370369"/>
                </c:manualLayout>
              </c:layout>
              <c:tx>
                <c:rich>
                  <a:bodyPr/>
                  <a:lstStyle/>
                  <a:p>
                    <a:fld id="{476F59FF-FAE4-4E69-98C0-8B45D0856E01}"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0AAC-4D1F-8613-381FCC1C4D7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'Growth in SMA''s NPA;s'!$B$6:$B$9</c:f>
              <c:strCache>
                <c:ptCount val="4"/>
                <c:pt idx="0">
                  <c:v>SMA 0</c:v>
                </c:pt>
                <c:pt idx="1">
                  <c:v>SMA 1</c:v>
                </c:pt>
                <c:pt idx="2">
                  <c:v>SMA 2</c:v>
                </c:pt>
                <c:pt idx="3">
                  <c:v>NPA</c:v>
                </c:pt>
              </c:strCache>
            </c:strRef>
          </c:cat>
          <c:val>
            <c:numRef>
              <c:f>'Growth in SMA''s NPA;s'!$D$6:$D$9</c:f>
              <c:numCache>
                <c:formatCode>0.00%</c:formatCode>
                <c:ptCount val="4"/>
                <c:pt idx="0">
                  <c:v>0.29599999999999999</c:v>
                </c:pt>
                <c:pt idx="1">
                  <c:v>0.36699999999999999</c:v>
                </c:pt>
                <c:pt idx="2">
                  <c:v>-0.55500000000000005</c:v>
                </c:pt>
                <c:pt idx="3">
                  <c:v>-3.5000000000000003E-2</c:v>
                </c:pt>
              </c:numCache>
            </c:numRef>
          </c:val>
          <c:extLst>
            <c:ext xmlns:c16="http://schemas.microsoft.com/office/drawing/2014/chart" uri="{C3380CC4-5D6E-409C-BE32-E72D297353CC}">
              <c16:uniqueId val="{00000009-0AAC-4D1F-8613-381FCC1C4D72}"/>
            </c:ext>
          </c:extLst>
        </c:ser>
        <c:dLbls>
          <c:showLegendKey val="0"/>
          <c:showVal val="0"/>
          <c:showCatName val="0"/>
          <c:showSerName val="0"/>
          <c:showPercent val="0"/>
          <c:showBubbleSize val="0"/>
        </c:dLbls>
        <c:gapWidth val="219"/>
        <c:overlap val="-27"/>
        <c:axId val="973639295"/>
        <c:axId val="973656351"/>
      </c:barChart>
      <c:catAx>
        <c:axId val="97363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973656351"/>
        <c:crosses val="autoZero"/>
        <c:auto val="1"/>
        <c:lblAlgn val="ctr"/>
        <c:lblOffset val="100"/>
        <c:noMultiLvlLbl val="0"/>
      </c:catAx>
      <c:valAx>
        <c:axId val="9736563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973639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ysClr val="windowText" lastClr="000000"/>
          </a:solidFill>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Frauds!$C$5</c:f>
              <c:strCache>
                <c:ptCount val="1"/>
                <c:pt idx="0">
                  <c:v>No. of Frauds</c:v>
                </c:pt>
              </c:strCache>
            </c:strRef>
          </c:tx>
          <c:spPr>
            <a:solidFill>
              <a:schemeClr val="accent1">
                <a:lumMod val="40000"/>
                <a:lumOff val="60000"/>
              </a:schemeClr>
            </a:solidFill>
            <a:ln>
              <a:solidFill>
                <a:sysClr val="windowText" lastClr="000000"/>
              </a:solidFill>
            </a:ln>
            <a:effectLst/>
          </c:spPr>
          <c:invertIfNegative val="0"/>
          <c:dLbls>
            <c:dLbl>
              <c:idx val="0"/>
              <c:tx>
                <c:rich>
                  <a:bodyPr/>
                  <a:lstStyle/>
                  <a:p>
                    <a:fld id="{9E5DAF47-2DB9-48AF-B797-F168605B0FF7}"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79-4CA9-A5DC-5D49A094C804}"/>
                </c:ext>
              </c:extLst>
            </c:dLbl>
            <c:dLbl>
              <c:idx val="1"/>
              <c:tx>
                <c:rich>
                  <a:bodyPr/>
                  <a:lstStyle/>
                  <a:p>
                    <a:fld id="{574D0BCF-D565-4288-BA97-73DF38B0A4CF}"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79-4CA9-A5DC-5D49A094C804}"/>
                </c:ext>
              </c:extLst>
            </c:dLbl>
            <c:dLbl>
              <c:idx val="2"/>
              <c:tx>
                <c:rich>
                  <a:bodyPr/>
                  <a:lstStyle/>
                  <a:p>
                    <a:fld id="{F0AF0A61-E873-4CC8-B980-CF1301220CC4}"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79-4CA9-A5DC-5D49A094C804}"/>
                </c:ext>
              </c:extLst>
            </c:dLbl>
            <c:dLbl>
              <c:idx val="3"/>
              <c:tx>
                <c:rich>
                  <a:bodyPr/>
                  <a:lstStyle/>
                  <a:p>
                    <a:fld id="{FE906D96-7EB9-4FE4-9C04-094754057487}"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79-4CA9-A5DC-5D49A094C80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Frauds!$B$6:$B$9</c:f>
              <c:strCache>
                <c:ptCount val="4"/>
                <c:pt idx="0">
                  <c:v>2019-20</c:v>
                </c:pt>
                <c:pt idx="1">
                  <c:v>2020-21</c:v>
                </c:pt>
                <c:pt idx="2">
                  <c:v>2021-22</c:v>
                </c:pt>
                <c:pt idx="3">
                  <c:v>Apr 22 - Sep 22</c:v>
                </c:pt>
              </c:strCache>
            </c:strRef>
          </c:cat>
          <c:val>
            <c:numRef>
              <c:f>Frauds!$C$6:$C$9</c:f>
              <c:numCache>
                <c:formatCode>General</c:formatCode>
                <c:ptCount val="4"/>
                <c:pt idx="0">
                  <c:v>8702</c:v>
                </c:pt>
                <c:pt idx="1">
                  <c:v>7358</c:v>
                </c:pt>
                <c:pt idx="2">
                  <c:v>9102</c:v>
                </c:pt>
                <c:pt idx="3">
                  <c:v>5406</c:v>
                </c:pt>
              </c:numCache>
            </c:numRef>
          </c:val>
          <c:extLst>
            <c:ext xmlns:c16="http://schemas.microsoft.com/office/drawing/2014/chart" uri="{C3380CC4-5D6E-409C-BE32-E72D297353CC}">
              <c16:uniqueId val="{00000004-2279-4CA9-A5DC-5D49A094C804}"/>
            </c:ext>
          </c:extLst>
        </c:ser>
        <c:ser>
          <c:idx val="1"/>
          <c:order val="1"/>
          <c:tx>
            <c:strRef>
              <c:f>Frauds!$D$5</c:f>
              <c:strCache>
                <c:ptCount val="1"/>
                <c:pt idx="0">
                  <c:v>Amount Involved</c:v>
                </c:pt>
              </c:strCache>
            </c:strRef>
          </c:tx>
          <c:spPr>
            <a:solidFill>
              <a:schemeClr val="accent2">
                <a:lumMod val="20000"/>
                <a:lumOff val="80000"/>
              </a:schemeClr>
            </a:solidFill>
            <a:ln>
              <a:solidFill>
                <a:sysClr val="windowText" lastClr="000000"/>
              </a:solidFill>
            </a:ln>
            <a:effectLst/>
          </c:spPr>
          <c:invertIfNegative val="0"/>
          <c:dLbls>
            <c:dLbl>
              <c:idx val="0"/>
              <c:tx>
                <c:rich>
                  <a:bodyPr/>
                  <a:lstStyle/>
                  <a:p>
                    <a:fld id="{4B7D4A9E-5932-4CE4-B4DC-AE3EE9A27D6E}"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79-4CA9-A5DC-5D49A094C804}"/>
                </c:ext>
              </c:extLst>
            </c:dLbl>
            <c:dLbl>
              <c:idx val="1"/>
              <c:tx>
                <c:rich>
                  <a:bodyPr/>
                  <a:lstStyle/>
                  <a:p>
                    <a:fld id="{8A98B132-D0E6-440E-923A-3AA1CDFDA95D}"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279-4CA9-A5DC-5D49A094C804}"/>
                </c:ext>
              </c:extLst>
            </c:dLbl>
            <c:dLbl>
              <c:idx val="2"/>
              <c:tx>
                <c:rich>
                  <a:bodyPr/>
                  <a:lstStyle/>
                  <a:p>
                    <a:fld id="{3981C6A8-A334-4726-A3D1-18711CC3B5D9}"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279-4CA9-A5DC-5D49A094C804}"/>
                </c:ext>
              </c:extLst>
            </c:dLbl>
            <c:dLbl>
              <c:idx val="3"/>
              <c:tx>
                <c:rich>
                  <a:bodyPr/>
                  <a:lstStyle/>
                  <a:p>
                    <a:fld id="{CE3BAED6-AFAF-45AB-BD1D-70949C505830}" type="VALUE">
                      <a:rPr lang="en-US" baseline="0"/>
                      <a:pPr/>
                      <a:t>[VALUE]</a:t>
                    </a:fld>
                    <a:endParaRPr lang="en-IN"/>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279-4CA9-A5DC-5D49A094C804}"/>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ysClr val="windowText" lastClr="000000"/>
                    </a:solidFill>
                    <a:latin typeface="Trebuchet MS" panose="020B06030202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Frauds!$B$6:$B$9</c:f>
              <c:strCache>
                <c:ptCount val="4"/>
                <c:pt idx="0">
                  <c:v>2019-20</c:v>
                </c:pt>
                <c:pt idx="1">
                  <c:v>2020-21</c:v>
                </c:pt>
                <c:pt idx="2">
                  <c:v>2021-22</c:v>
                </c:pt>
                <c:pt idx="3">
                  <c:v>Apr 22 - Sep 22</c:v>
                </c:pt>
              </c:strCache>
            </c:strRef>
          </c:cat>
          <c:val>
            <c:numRef>
              <c:f>Frauds!$D$6:$D$9</c:f>
              <c:numCache>
                <c:formatCode>General</c:formatCode>
                <c:ptCount val="4"/>
                <c:pt idx="0">
                  <c:v>185000</c:v>
                </c:pt>
                <c:pt idx="1">
                  <c:v>137000</c:v>
                </c:pt>
                <c:pt idx="2">
                  <c:v>60389</c:v>
                </c:pt>
                <c:pt idx="3">
                  <c:v>19485</c:v>
                </c:pt>
              </c:numCache>
            </c:numRef>
          </c:val>
          <c:extLst>
            <c:ext xmlns:c16="http://schemas.microsoft.com/office/drawing/2014/chart" uri="{C3380CC4-5D6E-409C-BE32-E72D297353CC}">
              <c16:uniqueId val="{00000009-2279-4CA9-A5DC-5D49A094C804}"/>
            </c:ext>
          </c:extLst>
        </c:ser>
        <c:dLbls>
          <c:showLegendKey val="0"/>
          <c:showVal val="0"/>
          <c:showCatName val="0"/>
          <c:showSerName val="0"/>
          <c:showPercent val="0"/>
          <c:showBubbleSize val="0"/>
        </c:dLbls>
        <c:gapWidth val="219"/>
        <c:overlap val="-27"/>
        <c:axId val="575581384"/>
        <c:axId val="575584992"/>
      </c:barChart>
      <c:catAx>
        <c:axId val="57558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rebuchet MS" panose="020B0603020202020204" pitchFamily="34" charset="0"/>
                <a:ea typeface="+mn-ea"/>
                <a:cs typeface="+mn-cs"/>
              </a:defRPr>
            </a:pPr>
            <a:endParaRPr lang="en-US"/>
          </a:p>
        </c:txPr>
        <c:crossAx val="575584992"/>
        <c:crosses val="autoZero"/>
        <c:auto val="1"/>
        <c:lblAlgn val="ctr"/>
        <c:lblOffset val="100"/>
        <c:noMultiLvlLbl val="0"/>
      </c:catAx>
      <c:valAx>
        <c:axId val="57558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Trebuchet MS" panose="020B0603020202020204" pitchFamily="34" charset="0"/>
                <a:ea typeface="+mn-ea"/>
                <a:cs typeface="+mn-cs"/>
              </a:defRPr>
            </a:pPr>
            <a:endParaRPr lang="en-US"/>
          </a:p>
        </c:txPr>
        <c:crossAx val="575581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b="1">
          <a:solidFill>
            <a:sysClr val="windowText" lastClr="000000"/>
          </a:solidFill>
          <a:latin typeface="Trebuchet MS" panose="020B06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ED7A6D-3852-44CD-B083-0D40E39C6723}" type="doc">
      <dgm:prSet loTypeId="urn:microsoft.com/office/officeart/2005/8/layout/vList3#1" loCatId="list" qsTypeId="urn:microsoft.com/office/officeart/2005/8/quickstyle/3d1" qsCatId="3D" csTypeId="urn:microsoft.com/office/officeart/2005/8/colors/colorful5" csCatId="colorful" phldr="1"/>
      <dgm:spPr/>
    </dgm:pt>
    <dgm:pt modelId="{4738EF3F-0BDF-4263-87B9-CE73B53A9DB7}">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dgm:spPr>
      <dgm:t>
        <a:bodyPr/>
        <a:lstStyle/>
        <a:p>
          <a:pPr algn="just"/>
          <a:r>
            <a:rPr lang="en-IN" sz="2400" b="1" dirty="0">
              <a:solidFill>
                <a:srgbClr val="FF0000"/>
              </a:solidFill>
              <a:latin typeface="Candara" panose="020E0502030303020204" pitchFamily="34" charset="0"/>
              <a:ea typeface="Cambria" panose="02040503050406030204" pitchFamily="18" charset="0"/>
            </a:rPr>
            <a:t>RBI Master Circular on IRAC of 01</a:t>
          </a:r>
          <a:r>
            <a:rPr lang="en-IN" sz="2400" b="1" baseline="30000" dirty="0">
              <a:solidFill>
                <a:srgbClr val="FF0000"/>
              </a:solidFill>
              <a:latin typeface="Candara" panose="020E0502030303020204" pitchFamily="34" charset="0"/>
              <a:ea typeface="Cambria" panose="02040503050406030204" pitchFamily="18" charset="0"/>
            </a:rPr>
            <a:t>st</a:t>
          </a:r>
          <a:r>
            <a:rPr lang="en-IN" sz="2400" b="1" dirty="0">
              <a:solidFill>
                <a:srgbClr val="FF0000"/>
              </a:solidFill>
              <a:latin typeface="Candara" panose="020E0502030303020204" pitchFamily="34" charset="0"/>
              <a:ea typeface="Cambria" panose="02040503050406030204" pitchFamily="18" charset="0"/>
            </a:rPr>
            <a:t> April 2022 : </a:t>
          </a:r>
          <a:r>
            <a:rPr lang="en-IN" sz="2400" b="1" dirty="0">
              <a:solidFill>
                <a:schemeClr val="tx1"/>
              </a:solidFill>
              <a:latin typeface="Candara" panose="020E0502030303020204" pitchFamily="34" charset="0"/>
              <a:ea typeface="Cambria" panose="02040503050406030204" pitchFamily="18" charset="0"/>
            </a:rPr>
            <a:t>RBI consolidated various circulars issued post RBI MC of 01</a:t>
          </a:r>
          <a:r>
            <a:rPr lang="en-IN" sz="2400" b="1" baseline="30000" dirty="0">
              <a:solidFill>
                <a:schemeClr val="tx1"/>
              </a:solidFill>
              <a:latin typeface="Candara" panose="020E0502030303020204" pitchFamily="34" charset="0"/>
              <a:ea typeface="Cambria" panose="02040503050406030204" pitchFamily="18" charset="0"/>
            </a:rPr>
            <a:t>st</a:t>
          </a:r>
          <a:r>
            <a:rPr lang="en-IN" sz="2400" b="1" dirty="0">
              <a:solidFill>
                <a:schemeClr val="tx1"/>
              </a:solidFill>
              <a:latin typeface="Candara" panose="020E0502030303020204" pitchFamily="34" charset="0"/>
              <a:ea typeface="Cambria" panose="02040503050406030204" pitchFamily="18" charset="0"/>
            </a:rPr>
            <a:t> July 2015/ 01</a:t>
          </a:r>
          <a:r>
            <a:rPr lang="en-IN" sz="2400" b="1" baseline="30000" dirty="0">
              <a:solidFill>
                <a:schemeClr val="tx1"/>
              </a:solidFill>
              <a:latin typeface="Candara" panose="020E0502030303020204" pitchFamily="34" charset="0"/>
              <a:ea typeface="Cambria" panose="02040503050406030204" pitchFamily="18" charset="0"/>
            </a:rPr>
            <a:t>st</a:t>
          </a:r>
          <a:r>
            <a:rPr lang="en-IN" sz="2400" b="1" dirty="0">
              <a:solidFill>
                <a:schemeClr val="tx1"/>
              </a:solidFill>
              <a:latin typeface="Candara" panose="020E0502030303020204" pitchFamily="34" charset="0"/>
              <a:ea typeface="Cambria" panose="02040503050406030204" pitchFamily="18" charset="0"/>
            </a:rPr>
            <a:t> October 2021 </a:t>
          </a:r>
          <a:r>
            <a:rPr lang="en-IN" sz="2400" b="1" dirty="0" err="1">
              <a:solidFill>
                <a:schemeClr val="tx1"/>
              </a:solidFill>
              <a:latin typeface="Candara" panose="020E0502030303020204" pitchFamily="34" charset="0"/>
              <a:ea typeface="Cambria" panose="02040503050406030204" pitchFamily="18" charset="0"/>
            </a:rPr>
            <a:t>upto</a:t>
          </a:r>
          <a:r>
            <a:rPr lang="en-IN" sz="2400" b="1" dirty="0">
              <a:solidFill>
                <a:schemeClr val="tx1"/>
              </a:solidFill>
              <a:latin typeface="Candara" panose="020E0502030303020204" pitchFamily="34" charset="0"/>
              <a:ea typeface="Cambria" panose="02040503050406030204" pitchFamily="18" charset="0"/>
            </a:rPr>
            <a:t> 31</a:t>
          </a:r>
          <a:r>
            <a:rPr lang="en-IN" sz="2400" b="1" baseline="30000" dirty="0">
              <a:solidFill>
                <a:schemeClr val="tx1"/>
              </a:solidFill>
              <a:latin typeface="Candara" panose="020E0502030303020204" pitchFamily="34" charset="0"/>
              <a:ea typeface="Cambria" panose="02040503050406030204" pitchFamily="18" charset="0"/>
            </a:rPr>
            <a:t>st</a:t>
          </a:r>
          <a:r>
            <a:rPr lang="en-IN" sz="2400" b="1" dirty="0">
              <a:solidFill>
                <a:schemeClr val="tx1"/>
              </a:solidFill>
              <a:latin typeface="Candara" panose="020E0502030303020204" pitchFamily="34" charset="0"/>
              <a:ea typeface="Cambria" panose="02040503050406030204" pitchFamily="18" charset="0"/>
            </a:rPr>
            <a:t> March 2022.</a:t>
          </a:r>
          <a:endParaRPr lang="en-US" sz="2400" b="1" dirty="0">
            <a:solidFill>
              <a:schemeClr val="tx1"/>
            </a:solidFill>
            <a:effectLst/>
            <a:latin typeface="Candara" panose="020E0502030303020204" pitchFamily="34" charset="0"/>
            <a:ea typeface="Cambria" panose="02040503050406030204" pitchFamily="18" charset="0"/>
          </a:endParaRPr>
        </a:p>
      </dgm:t>
    </dgm:pt>
    <dgm:pt modelId="{97AD793C-1C21-4269-8263-84BA6BD59016}" type="parTrans" cxnId="{10F9348E-0E11-49FB-AC17-79FFB6A7C564}">
      <dgm:prSet/>
      <dgm:spPr/>
      <dgm:t>
        <a:bodyPr/>
        <a:lstStyle/>
        <a:p>
          <a:endParaRPr lang="en-US"/>
        </a:p>
      </dgm:t>
    </dgm:pt>
    <dgm:pt modelId="{2D32693E-F5AF-46BA-A270-3E2F055A59A9}" type="sibTrans" cxnId="{10F9348E-0E11-49FB-AC17-79FFB6A7C564}">
      <dgm:prSet/>
      <dgm:spPr/>
      <dgm:t>
        <a:bodyPr/>
        <a:lstStyle/>
        <a:p>
          <a:endParaRPr lang="en-US"/>
        </a:p>
      </dgm:t>
    </dgm:pt>
    <dgm:pt modelId="{D5B5620C-798B-445C-94CE-96959775D078}">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dgm:spPr>
      <dgm:t>
        <a:bodyPr/>
        <a:lstStyle/>
        <a:p>
          <a:pPr algn="just"/>
          <a:r>
            <a:rPr lang="en-IN" sz="2400" b="1" dirty="0">
              <a:latin typeface="Candara" panose="020E0502030303020204" pitchFamily="34" charset="0"/>
              <a:ea typeface="Cambria" panose="02040503050406030204" pitchFamily="18" charset="0"/>
            </a:rPr>
            <a:t>RBI focus on </a:t>
          </a:r>
          <a:r>
            <a:rPr lang="en-IN" sz="2400" b="1" u="sng" dirty="0">
              <a:solidFill>
                <a:srgbClr val="0070C0"/>
              </a:solidFill>
              <a:latin typeface="Candara" panose="020E0502030303020204" pitchFamily="34" charset="0"/>
              <a:ea typeface="Cambria" panose="02040503050406030204" pitchFamily="18" charset="0"/>
            </a:rPr>
            <a:t>NPA automation</a:t>
          </a:r>
          <a:r>
            <a:rPr lang="en-IN" sz="2400" b="1" dirty="0">
              <a:latin typeface="Candara" panose="020E0502030303020204" pitchFamily="34" charset="0"/>
              <a:ea typeface="Cambria" panose="02040503050406030204" pitchFamily="18" charset="0"/>
            </a:rPr>
            <a:t>, Inter office accounts review, Whistle Blower mechanism and IFC.</a:t>
          </a:r>
        </a:p>
      </dgm:t>
    </dgm:pt>
    <dgm:pt modelId="{3AE6691E-4189-4465-BCFB-EA6CE975382F}" type="parTrans" cxnId="{CE24AB03-22EA-47AD-BE60-535E71EB8921}">
      <dgm:prSet/>
      <dgm:spPr/>
      <dgm:t>
        <a:bodyPr/>
        <a:lstStyle/>
        <a:p>
          <a:endParaRPr lang="en-US"/>
        </a:p>
      </dgm:t>
    </dgm:pt>
    <dgm:pt modelId="{32921CCD-6DC8-4582-B93F-57F81D2521BC}" type="sibTrans" cxnId="{CE24AB03-22EA-47AD-BE60-535E71EB8921}">
      <dgm:prSet/>
      <dgm:spPr/>
      <dgm:t>
        <a:bodyPr/>
        <a:lstStyle/>
        <a:p>
          <a:endParaRPr lang="en-US"/>
        </a:p>
      </dgm:t>
    </dgm:pt>
    <dgm:pt modelId="{F6A0A2F2-5CDF-4120-ACBE-C3994693469D}">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dgm:spPr>
      <dgm:t>
        <a:bodyPr/>
        <a:lstStyle/>
        <a:p>
          <a:pPr algn="just"/>
          <a:r>
            <a:rPr lang="en-US" sz="2400" b="1" dirty="0">
              <a:latin typeface="Candara" panose="020E0502030303020204" pitchFamily="34" charset="0"/>
              <a:ea typeface="Cambria" panose="02040503050406030204" pitchFamily="18" charset="0"/>
            </a:rPr>
            <a:t>RBIs continued expectations with respect to </a:t>
          </a:r>
          <a:r>
            <a:rPr lang="en-US" sz="2400" b="1" dirty="0">
              <a:solidFill>
                <a:srgbClr val="FF0000"/>
              </a:solidFill>
              <a:latin typeface="Candara" panose="020E0502030303020204" pitchFamily="34" charset="0"/>
              <a:ea typeface="Cambria" panose="02040503050406030204" pitchFamily="18" charset="0"/>
            </a:rPr>
            <a:t>EWS (Early Warning System) </a:t>
          </a:r>
          <a:r>
            <a:rPr lang="en-US" sz="2400" b="1" dirty="0">
              <a:latin typeface="Candara" panose="020E0502030303020204" pitchFamily="34" charset="0"/>
              <a:ea typeface="Cambria" panose="02040503050406030204" pitchFamily="18" charset="0"/>
            </a:rPr>
            <a:t>and fraud management system.</a:t>
          </a:r>
          <a:endParaRPr lang="en-US" sz="2400" b="1" dirty="0">
            <a:solidFill>
              <a:schemeClr val="tx1"/>
            </a:solidFill>
            <a:effectLst/>
            <a:latin typeface="Candara" panose="020E0502030303020204" pitchFamily="34" charset="0"/>
            <a:ea typeface="Cambria" panose="02040503050406030204" pitchFamily="18" charset="0"/>
          </a:endParaRPr>
        </a:p>
      </dgm:t>
    </dgm:pt>
    <dgm:pt modelId="{C0F2C01C-DBBA-44C5-8AC2-76E88F355718}" type="parTrans" cxnId="{21F3E31A-7E9B-49B8-8196-5B1B335A7E32}">
      <dgm:prSet/>
      <dgm:spPr/>
      <dgm:t>
        <a:bodyPr/>
        <a:lstStyle/>
        <a:p>
          <a:endParaRPr lang="en-IN"/>
        </a:p>
      </dgm:t>
    </dgm:pt>
    <dgm:pt modelId="{4340F675-5062-4322-8906-C64D352BA0B0}" type="sibTrans" cxnId="{21F3E31A-7E9B-49B8-8196-5B1B335A7E32}">
      <dgm:prSet/>
      <dgm:spPr/>
      <dgm:t>
        <a:bodyPr/>
        <a:lstStyle/>
        <a:p>
          <a:endParaRPr lang="en-IN"/>
        </a:p>
      </dgm:t>
    </dgm:pt>
    <dgm:pt modelId="{7C58A15B-33D3-4F07-B121-62A86BEA8A6B}" type="pres">
      <dgm:prSet presAssocID="{B2ED7A6D-3852-44CD-B083-0D40E39C6723}" presName="linearFlow" presStyleCnt="0">
        <dgm:presLayoutVars>
          <dgm:dir/>
          <dgm:resizeHandles val="exact"/>
        </dgm:presLayoutVars>
      </dgm:prSet>
      <dgm:spPr/>
    </dgm:pt>
    <dgm:pt modelId="{31F71BA0-9A32-4B1B-B58B-7B42EF3B3719}" type="pres">
      <dgm:prSet presAssocID="{4738EF3F-0BDF-4263-87B9-CE73B53A9DB7}" presName="composite" presStyleCnt="0"/>
      <dgm:spPr/>
    </dgm:pt>
    <dgm:pt modelId="{7AEA9E8E-B06E-4B4A-90AC-36848F5A82B3}" type="pres">
      <dgm:prSet presAssocID="{4738EF3F-0BDF-4263-87B9-CE73B53A9DB7}" presName="imgShp" presStyleLbl="fgImgPlace1" presStyleIdx="0" presStyleCnt="3" custLinFactX="-30912" custLinFactNeighborX="-100000" custLinFactNeighborY="1873">
        <dgm:style>
          <a:lnRef idx="1">
            <a:schemeClr val="dk1"/>
          </a:lnRef>
          <a:fillRef idx="2">
            <a:schemeClr val="dk1"/>
          </a:fillRef>
          <a:effectRef idx="1">
            <a:schemeClr val="dk1"/>
          </a:effectRef>
          <a:fontRef idx="minor">
            <a:schemeClr val="dk1"/>
          </a:fontRef>
        </dgm:style>
      </dgm:prSet>
      <dgm:spPr>
        <a:solidFill>
          <a:schemeClr val="bg1">
            <a:lumMod val="95000"/>
          </a:schemeClr>
        </a:solidFill>
        <a:ln>
          <a:noFill/>
        </a:ln>
      </dgm:spPr>
    </dgm:pt>
    <dgm:pt modelId="{6413AB51-C55A-48CF-B408-ECC576FE4855}" type="pres">
      <dgm:prSet presAssocID="{4738EF3F-0BDF-4263-87B9-CE73B53A9DB7}" presName="txShp" presStyleLbl="node1" presStyleIdx="0" presStyleCnt="3" custScaleX="132262" custScaleY="130767" custLinFactNeighborX="585">
        <dgm:presLayoutVars>
          <dgm:bulletEnabled val="1"/>
        </dgm:presLayoutVars>
      </dgm:prSet>
      <dgm:spPr/>
    </dgm:pt>
    <dgm:pt modelId="{F59AE889-166D-4D29-9D27-5A758764495A}" type="pres">
      <dgm:prSet presAssocID="{2D32693E-F5AF-46BA-A270-3E2F055A59A9}" presName="spacing" presStyleCnt="0"/>
      <dgm:spPr/>
    </dgm:pt>
    <dgm:pt modelId="{E2178112-3676-4C67-8A57-A4813B7D533C}" type="pres">
      <dgm:prSet presAssocID="{F6A0A2F2-5CDF-4120-ACBE-C3994693469D}" presName="composite" presStyleCnt="0"/>
      <dgm:spPr/>
    </dgm:pt>
    <dgm:pt modelId="{F3A2210D-6A9A-4146-A613-CA6A3BE1C5E9}" type="pres">
      <dgm:prSet presAssocID="{F6A0A2F2-5CDF-4120-ACBE-C3994693469D}" presName="imgShp" presStyleLbl="fgImgPlace1" presStyleIdx="1" presStyleCnt="3" custLinFactX="-28208" custLinFactNeighborX="-100000" custLinFactNeighborY="-6352"/>
      <dgm:spPr>
        <a:solidFill>
          <a:schemeClr val="bg1">
            <a:lumMod val="95000"/>
          </a:schemeClr>
        </a:solidFill>
      </dgm:spPr>
    </dgm:pt>
    <dgm:pt modelId="{2FB3A2F7-0488-47ED-A959-D0B3EF5F926F}" type="pres">
      <dgm:prSet presAssocID="{F6A0A2F2-5CDF-4120-ACBE-C3994693469D}" presName="txShp" presStyleLbl="node1" presStyleIdx="1" presStyleCnt="3" custScaleX="132262" custLinFactNeighborX="585">
        <dgm:presLayoutVars>
          <dgm:bulletEnabled val="1"/>
        </dgm:presLayoutVars>
      </dgm:prSet>
      <dgm:spPr/>
    </dgm:pt>
    <dgm:pt modelId="{A28BA0D9-F765-4CBC-A676-7F07B3415D9C}" type="pres">
      <dgm:prSet presAssocID="{4340F675-5062-4322-8906-C64D352BA0B0}" presName="spacing" presStyleCnt="0"/>
      <dgm:spPr/>
    </dgm:pt>
    <dgm:pt modelId="{2AAF3176-BC6B-4C84-B351-72E8B06177B9}" type="pres">
      <dgm:prSet presAssocID="{D5B5620C-798B-445C-94CE-96959775D078}" presName="composite" presStyleCnt="0"/>
      <dgm:spPr/>
    </dgm:pt>
    <dgm:pt modelId="{91F8AAC7-FBCB-4D3C-9124-92EEB1AC624B}" type="pres">
      <dgm:prSet presAssocID="{D5B5620C-798B-445C-94CE-96959775D078}" presName="imgShp" presStyleLbl="fgImgPlace1" presStyleIdx="2" presStyleCnt="3" custLinFactNeighborX="-87675" custLinFactNeighborY="-4208">
        <dgm:style>
          <a:lnRef idx="1">
            <a:schemeClr val="dk1"/>
          </a:lnRef>
          <a:fillRef idx="2">
            <a:schemeClr val="dk1"/>
          </a:fillRef>
          <a:effectRef idx="1">
            <a:schemeClr val="dk1"/>
          </a:effectRef>
          <a:fontRef idx="minor">
            <a:schemeClr val="dk1"/>
          </a:fontRef>
        </dgm:style>
      </dgm:prSet>
      <dgm:spPr>
        <a:solidFill>
          <a:schemeClr val="bg1">
            <a:lumMod val="95000"/>
          </a:schemeClr>
        </a:solidFill>
        <a:ln>
          <a:noFill/>
        </a:ln>
      </dgm:spPr>
    </dgm:pt>
    <dgm:pt modelId="{B6ABEB1D-00B8-4F44-8BBD-6296EA6318B2}" type="pres">
      <dgm:prSet presAssocID="{D5B5620C-798B-445C-94CE-96959775D078}" presName="txShp" presStyleLbl="node1" presStyleIdx="2" presStyleCnt="3" custScaleX="133307" custLinFactNeighborX="-160" custLinFactNeighborY="-5045">
        <dgm:presLayoutVars>
          <dgm:bulletEnabled val="1"/>
        </dgm:presLayoutVars>
      </dgm:prSet>
      <dgm:spPr/>
    </dgm:pt>
  </dgm:ptLst>
  <dgm:cxnLst>
    <dgm:cxn modelId="{CE24AB03-22EA-47AD-BE60-535E71EB8921}" srcId="{B2ED7A6D-3852-44CD-B083-0D40E39C6723}" destId="{D5B5620C-798B-445C-94CE-96959775D078}" srcOrd="2" destOrd="0" parTransId="{3AE6691E-4189-4465-BCFB-EA6CE975382F}" sibTransId="{32921CCD-6DC8-4582-B93F-57F81D2521BC}"/>
    <dgm:cxn modelId="{21F3E31A-7E9B-49B8-8196-5B1B335A7E32}" srcId="{B2ED7A6D-3852-44CD-B083-0D40E39C6723}" destId="{F6A0A2F2-5CDF-4120-ACBE-C3994693469D}" srcOrd="1" destOrd="0" parTransId="{C0F2C01C-DBBA-44C5-8AC2-76E88F355718}" sibTransId="{4340F675-5062-4322-8906-C64D352BA0B0}"/>
    <dgm:cxn modelId="{C6321F1D-EFB9-41E9-AA2C-10E3FDC7836E}" type="presOf" srcId="{F6A0A2F2-5CDF-4120-ACBE-C3994693469D}" destId="{2FB3A2F7-0488-47ED-A959-D0B3EF5F926F}" srcOrd="0" destOrd="0" presId="urn:microsoft.com/office/officeart/2005/8/layout/vList3#1"/>
    <dgm:cxn modelId="{7CEBCD86-3A33-444E-8355-977EC1D68B90}" type="presOf" srcId="{4738EF3F-0BDF-4263-87B9-CE73B53A9DB7}" destId="{6413AB51-C55A-48CF-B408-ECC576FE4855}" srcOrd="0" destOrd="0" presId="urn:microsoft.com/office/officeart/2005/8/layout/vList3#1"/>
    <dgm:cxn modelId="{10F9348E-0E11-49FB-AC17-79FFB6A7C564}" srcId="{B2ED7A6D-3852-44CD-B083-0D40E39C6723}" destId="{4738EF3F-0BDF-4263-87B9-CE73B53A9DB7}" srcOrd="0" destOrd="0" parTransId="{97AD793C-1C21-4269-8263-84BA6BD59016}" sibTransId="{2D32693E-F5AF-46BA-A270-3E2F055A59A9}"/>
    <dgm:cxn modelId="{9F25E59B-BF9D-4A35-81B0-E3249B98AA5A}" type="presOf" srcId="{B2ED7A6D-3852-44CD-B083-0D40E39C6723}" destId="{7C58A15B-33D3-4F07-B121-62A86BEA8A6B}" srcOrd="0" destOrd="0" presId="urn:microsoft.com/office/officeart/2005/8/layout/vList3#1"/>
    <dgm:cxn modelId="{763CD6BD-32E9-4126-8B3A-89F0C9198165}" type="presOf" srcId="{D5B5620C-798B-445C-94CE-96959775D078}" destId="{B6ABEB1D-00B8-4F44-8BBD-6296EA6318B2}" srcOrd="0" destOrd="0" presId="urn:microsoft.com/office/officeart/2005/8/layout/vList3#1"/>
    <dgm:cxn modelId="{C5EA0957-9D8E-40B2-A131-F9703E483A0F}" type="presParOf" srcId="{7C58A15B-33D3-4F07-B121-62A86BEA8A6B}" destId="{31F71BA0-9A32-4B1B-B58B-7B42EF3B3719}" srcOrd="0" destOrd="0" presId="urn:microsoft.com/office/officeart/2005/8/layout/vList3#1"/>
    <dgm:cxn modelId="{FF931266-9E08-48AD-81FC-D8132F6516AC}" type="presParOf" srcId="{31F71BA0-9A32-4B1B-B58B-7B42EF3B3719}" destId="{7AEA9E8E-B06E-4B4A-90AC-36848F5A82B3}" srcOrd="0" destOrd="0" presId="urn:microsoft.com/office/officeart/2005/8/layout/vList3#1"/>
    <dgm:cxn modelId="{FDEA05BA-6115-432C-BB30-608C877272F3}" type="presParOf" srcId="{31F71BA0-9A32-4B1B-B58B-7B42EF3B3719}" destId="{6413AB51-C55A-48CF-B408-ECC576FE4855}" srcOrd="1" destOrd="0" presId="urn:microsoft.com/office/officeart/2005/8/layout/vList3#1"/>
    <dgm:cxn modelId="{C8477D53-6DFE-447C-A8F6-F491A9DA7D8D}" type="presParOf" srcId="{7C58A15B-33D3-4F07-B121-62A86BEA8A6B}" destId="{F59AE889-166D-4D29-9D27-5A758764495A}" srcOrd="1" destOrd="0" presId="urn:microsoft.com/office/officeart/2005/8/layout/vList3#1"/>
    <dgm:cxn modelId="{0EC9B6F3-0ED5-4F22-BB1D-918196379407}" type="presParOf" srcId="{7C58A15B-33D3-4F07-B121-62A86BEA8A6B}" destId="{E2178112-3676-4C67-8A57-A4813B7D533C}" srcOrd="2" destOrd="0" presId="urn:microsoft.com/office/officeart/2005/8/layout/vList3#1"/>
    <dgm:cxn modelId="{9ECD8C0E-6E65-40A9-BFF0-524E2FDA17ED}" type="presParOf" srcId="{E2178112-3676-4C67-8A57-A4813B7D533C}" destId="{F3A2210D-6A9A-4146-A613-CA6A3BE1C5E9}" srcOrd="0" destOrd="0" presId="urn:microsoft.com/office/officeart/2005/8/layout/vList3#1"/>
    <dgm:cxn modelId="{3DC25BEF-A028-46E2-B988-FD9B3A2C5D9C}" type="presParOf" srcId="{E2178112-3676-4C67-8A57-A4813B7D533C}" destId="{2FB3A2F7-0488-47ED-A959-D0B3EF5F926F}" srcOrd="1" destOrd="0" presId="urn:microsoft.com/office/officeart/2005/8/layout/vList3#1"/>
    <dgm:cxn modelId="{A5538A57-9175-4FDF-988A-815528C37DFD}" type="presParOf" srcId="{7C58A15B-33D3-4F07-B121-62A86BEA8A6B}" destId="{A28BA0D9-F765-4CBC-A676-7F07B3415D9C}" srcOrd="3" destOrd="0" presId="urn:microsoft.com/office/officeart/2005/8/layout/vList3#1"/>
    <dgm:cxn modelId="{4DFC28DF-F395-4170-8E87-8B7E4CED1269}" type="presParOf" srcId="{7C58A15B-33D3-4F07-B121-62A86BEA8A6B}" destId="{2AAF3176-BC6B-4C84-B351-72E8B06177B9}" srcOrd="4" destOrd="0" presId="urn:microsoft.com/office/officeart/2005/8/layout/vList3#1"/>
    <dgm:cxn modelId="{BE37CF9E-41F5-407C-BD10-FC0E0067C100}" type="presParOf" srcId="{2AAF3176-BC6B-4C84-B351-72E8B06177B9}" destId="{91F8AAC7-FBCB-4D3C-9124-92EEB1AC624B}" srcOrd="0" destOrd="0" presId="urn:microsoft.com/office/officeart/2005/8/layout/vList3#1"/>
    <dgm:cxn modelId="{869D1EE0-1B0C-4231-A32B-5212A28261A5}" type="presParOf" srcId="{2AAF3176-BC6B-4C84-B351-72E8B06177B9}" destId="{B6ABEB1D-00B8-4F44-8BBD-6296EA6318B2}"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D7A6D-3852-44CD-B083-0D40E39C6723}" type="doc">
      <dgm:prSet loTypeId="urn:microsoft.com/office/officeart/2005/8/layout/vList3#1" loCatId="list" qsTypeId="urn:microsoft.com/office/officeart/2005/8/quickstyle/3d1" qsCatId="3D" csTypeId="urn:microsoft.com/office/officeart/2005/8/colors/colorful5" csCatId="colorful" phldr="1"/>
      <dgm:spPr/>
    </dgm:pt>
    <dgm:pt modelId="{F462F628-47DF-4437-BCA8-98E48D528F73}">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dgm:spPr>
      <dgm:t>
        <a:bodyPr/>
        <a:lstStyle/>
        <a:p>
          <a:pPr algn="just"/>
          <a:r>
            <a:rPr lang="en-IN" sz="2400" b="1" dirty="0">
              <a:latin typeface="Candara" panose="020E0502030303020204" pitchFamily="34" charset="0"/>
              <a:ea typeface="Cambria" panose="02040503050406030204" pitchFamily="18" charset="0"/>
            </a:rPr>
            <a:t>IT Skill gap of Auditors </a:t>
          </a:r>
          <a:r>
            <a:rPr lang="en-IN" sz="2400" b="1" dirty="0" err="1">
              <a:latin typeface="Candara" panose="020E0502030303020204" pitchFamily="34" charset="0"/>
              <a:ea typeface="Cambria" panose="02040503050406030204" pitchFamily="18" charset="0"/>
            </a:rPr>
            <a:t>wrt</a:t>
          </a:r>
          <a:r>
            <a:rPr lang="en-IN" sz="2400" b="1" dirty="0">
              <a:latin typeface="Candara" panose="020E0502030303020204" pitchFamily="34" charset="0"/>
              <a:ea typeface="Cambria" panose="02040503050406030204" pitchFamily="18" charset="0"/>
            </a:rPr>
            <a:t> Digital platform loans, AI empowered algorithms, Block Chain technology in LC, BG, CBDC (Central Bank Digital Currency) and New Age Auditing trends (Forensic, Agile Auditing etc)</a:t>
          </a:r>
        </a:p>
      </dgm:t>
    </dgm:pt>
    <dgm:pt modelId="{0F80073B-E7A0-4E0C-95DA-E717537AE556}" type="parTrans" cxnId="{1BCC8A4D-B145-4C5E-8AE4-44BFF0C49566}">
      <dgm:prSet/>
      <dgm:spPr/>
      <dgm:t>
        <a:bodyPr/>
        <a:lstStyle/>
        <a:p>
          <a:endParaRPr lang="en-US" sz="2400"/>
        </a:p>
      </dgm:t>
    </dgm:pt>
    <dgm:pt modelId="{A7238210-B246-438F-B240-D51067FF72C6}" type="sibTrans" cxnId="{1BCC8A4D-B145-4C5E-8AE4-44BFF0C49566}">
      <dgm:prSet/>
      <dgm:spPr/>
      <dgm:t>
        <a:bodyPr/>
        <a:lstStyle/>
        <a:p>
          <a:endParaRPr lang="en-US" sz="2400"/>
        </a:p>
      </dgm:t>
    </dgm:pt>
    <dgm:pt modelId="{D5B5620C-798B-445C-94CE-96959775D078}">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dgm:spPr>
      <dgm:t>
        <a:bodyPr/>
        <a:lstStyle/>
        <a:p>
          <a:pPr algn="just"/>
          <a:r>
            <a:rPr lang="en-US" sz="2400" b="1" dirty="0">
              <a:latin typeface="Candara" panose="020E0502030303020204" pitchFamily="34" charset="0"/>
              <a:ea typeface="Cambria" panose="02040503050406030204" pitchFamily="18" charset="0"/>
            </a:rPr>
            <a:t>Audit of Auditors by the regulator, Press, Government and Public - an ongoing process.</a:t>
          </a:r>
          <a:endParaRPr lang="en-IN" sz="2400" b="1" dirty="0">
            <a:latin typeface="Candara" panose="020E0502030303020204" pitchFamily="34" charset="0"/>
            <a:ea typeface="Cambria" panose="02040503050406030204" pitchFamily="18" charset="0"/>
          </a:endParaRPr>
        </a:p>
      </dgm:t>
    </dgm:pt>
    <dgm:pt modelId="{32921CCD-6DC8-4582-B93F-57F81D2521BC}" type="sibTrans" cxnId="{CE24AB03-22EA-47AD-BE60-535E71EB8921}">
      <dgm:prSet/>
      <dgm:spPr/>
      <dgm:t>
        <a:bodyPr/>
        <a:lstStyle/>
        <a:p>
          <a:endParaRPr lang="en-US" sz="2400"/>
        </a:p>
      </dgm:t>
    </dgm:pt>
    <dgm:pt modelId="{3AE6691E-4189-4465-BCFB-EA6CE975382F}" type="parTrans" cxnId="{CE24AB03-22EA-47AD-BE60-535E71EB8921}">
      <dgm:prSet/>
      <dgm:spPr/>
      <dgm:t>
        <a:bodyPr/>
        <a:lstStyle/>
        <a:p>
          <a:endParaRPr lang="en-US" sz="2400"/>
        </a:p>
      </dgm:t>
    </dgm:pt>
    <dgm:pt modelId="{274F5C4C-7C2A-4259-899F-3112E79B60FB}">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dgm:spPr>
      <dgm:t>
        <a:bodyPr/>
        <a:lstStyle/>
        <a:p>
          <a:pPr algn="just"/>
          <a:r>
            <a:rPr lang="en-IN" sz="2200" b="1" dirty="0">
              <a:latin typeface="Candara" panose="020E0502030303020204" pitchFamily="34" charset="0"/>
              <a:ea typeface="Cambria" panose="02040503050406030204" pitchFamily="18" charset="0"/>
            </a:rPr>
            <a:t>Min coverage of 70% FB and NFB credit exposure for FY 2022-23. Effective FY 2023-24 banks given discretion to decide business coverage for SBA as per their BD policy.</a:t>
          </a:r>
          <a:r>
            <a:rPr lang="en-IN" sz="2200" b="1" dirty="0">
              <a:solidFill>
                <a:srgbClr val="0070C0"/>
              </a:solidFill>
              <a:latin typeface="Candara" panose="020E0502030303020204" pitchFamily="34" charset="0"/>
              <a:ea typeface="Cambria" panose="02040503050406030204" pitchFamily="18" charset="0"/>
            </a:rPr>
            <a:t> Not more than 2 branches to be allotted to each SBA. </a:t>
          </a:r>
          <a:r>
            <a:rPr lang="en-IN" sz="2200" b="1" dirty="0">
              <a:solidFill>
                <a:schemeClr val="tx1"/>
              </a:solidFill>
              <a:latin typeface="Candara" panose="020E0502030303020204" pitchFamily="34" charset="0"/>
              <a:ea typeface="Cambria" panose="02040503050406030204" pitchFamily="18" charset="0"/>
            </a:rPr>
            <a:t>RBI letter of 06</a:t>
          </a:r>
          <a:r>
            <a:rPr lang="en-IN" sz="2200" b="1" baseline="30000" dirty="0">
              <a:solidFill>
                <a:schemeClr val="tx1"/>
              </a:solidFill>
              <a:latin typeface="Candara" panose="020E0502030303020204" pitchFamily="34" charset="0"/>
              <a:ea typeface="Cambria" panose="02040503050406030204" pitchFamily="18" charset="0"/>
            </a:rPr>
            <a:t>th</a:t>
          </a:r>
          <a:r>
            <a:rPr lang="en-IN" sz="2200" b="1" dirty="0">
              <a:solidFill>
                <a:schemeClr val="tx1"/>
              </a:solidFill>
              <a:latin typeface="Candara" panose="020E0502030303020204" pitchFamily="34" charset="0"/>
              <a:ea typeface="Cambria" panose="02040503050406030204" pitchFamily="18" charset="0"/>
            </a:rPr>
            <a:t> March 2023. </a:t>
          </a:r>
        </a:p>
      </dgm:t>
    </dgm:pt>
    <dgm:pt modelId="{002EEBAF-139D-4D1C-AF98-038A3A0EB622}" type="parTrans" cxnId="{A14CD8B4-BD5C-4187-852B-81B297C6C4F1}">
      <dgm:prSet/>
      <dgm:spPr/>
      <dgm:t>
        <a:bodyPr/>
        <a:lstStyle/>
        <a:p>
          <a:endParaRPr lang="en-IN" sz="2400"/>
        </a:p>
      </dgm:t>
    </dgm:pt>
    <dgm:pt modelId="{F34EE7B2-CE97-4621-A11E-1A7E0B81C644}" type="sibTrans" cxnId="{A14CD8B4-BD5C-4187-852B-81B297C6C4F1}">
      <dgm:prSet/>
      <dgm:spPr/>
      <dgm:t>
        <a:bodyPr/>
        <a:lstStyle/>
        <a:p>
          <a:endParaRPr lang="en-IN" sz="2400"/>
        </a:p>
      </dgm:t>
    </dgm:pt>
    <dgm:pt modelId="{7C58A15B-33D3-4F07-B121-62A86BEA8A6B}" type="pres">
      <dgm:prSet presAssocID="{B2ED7A6D-3852-44CD-B083-0D40E39C6723}" presName="linearFlow" presStyleCnt="0">
        <dgm:presLayoutVars>
          <dgm:dir/>
          <dgm:resizeHandles val="exact"/>
        </dgm:presLayoutVars>
      </dgm:prSet>
      <dgm:spPr/>
    </dgm:pt>
    <dgm:pt modelId="{EFE326B4-A83B-4379-8246-A458EA8BF71C}" type="pres">
      <dgm:prSet presAssocID="{F462F628-47DF-4437-BCA8-98E48D528F73}" presName="composite" presStyleCnt="0"/>
      <dgm:spPr/>
    </dgm:pt>
    <dgm:pt modelId="{CBA32068-7B8B-4869-A7A4-DE4EB08A721C}" type="pres">
      <dgm:prSet presAssocID="{F462F628-47DF-4437-BCA8-98E48D528F73}" presName="imgShp" presStyleLbl="fgImgPlace1" presStyleIdx="0" presStyleCnt="3" custScaleX="100005" custLinFactX="-20754" custLinFactNeighborX="-100000" custLinFactNeighborY="-9327">
        <dgm:style>
          <a:lnRef idx="1">
            <a:schemeClr val="dk1"/>
          </a:lnRef>
          <a:fillRef idx="2">
            <a:schemeClr val="dk1"/>
          </a:fillRef>
          <a:effectRef idx="1">
            <a:schemeClr val="dk1"/>
          </a:effectRef>
          <a:fontRef idx="minor">
            <a:schemeClr val="dk1"/>
          </a:fontRef>
        </dgm:style>
      </dgm:prSet>
      <dgm:spPr>
        <a:solidFill>
          <a:schemeClr val="bg1">
            <a:lumMod val="95000"/>
          </a:schemeClr>
        </a:solidFill>
      </dgm:spPr>
    </dgm:pt>
    <dgm:pt modelId="{447A1861-2DF7-4245-AE6B-7D3325EDE239}" type="pres">
      <dgm:prSet presAssocID="{F462F628-47DF-4437-BCA8-98E48D528F73}" presName="txShp" presStyleLbl="node1" presStyleIdx="0" presStyleCnt="3" custScaleX="132382" custLinFactNeighborX="160" custLinFactNeighborY="1928">
        <dgm:presLayoutVars>
          <dgm:bulletEnabled val="1"/>
        </dgm:presLayoutVars>
      </dgm:prSet>
      <dgm:spPr/>
    </dgm:pt>
    <dgm:pt modelId="{696BECDD-5855-41BB-8199-D7CC8CD59E08}" type="pres">
      <dgm:prSet presAssocID="{A7238210-B246-438F-B240-D51067FF72C6}" presName="spacing" presStyleCnt="0"/>
      <dgm:spPr/>
    </dgm:pt>
    <dgm:pt modelId="{C76C97D0-C61E-4130-9C0B-6384430D6713}" type="pres">
      <dgm:prSet presAssocID="{274F5C4C-7C2A-4259-899F-3112E79B60FB}" presName="composite" presStyleCnt="0"/>
      <dgm:spPr/>
    </dgm:pt>
    <dgm:pt modelId="{E91DB219-F4E5-41A3-8959-57322E7D0410}" type="pres">
      <dgm:prSet presAssocID="{274F5C4C-7C2A-4259-899F-3112E79B60FB}" presName="imgShp" presStyleLbl="fgImgPlace1" presStyleIdx="1" presStyleCnt="3" custScaleX="100005" custLinFactX="-19596" custLinFactNeighborX="-100000" custLinFactNeighborY="-4006">
        <dgm:style>
          <a:lnRef idx="1">
            <a:schemeClr val="dk1"/>
          </a:lnRef>
          <a:fillRef idx="2">
            <a:schemeClr val="dk1"/>
          </a:fillRef>
          <a:effectRef idx="1">
            <a:schemeClr val="dk1"/>
          </a:effectRef>
          <a:fontRef idx="minor">
            <a:schemeClr val="dk1"/>
          </a:fontRef>
        </dgm:style>
      </dgm:prSet>
      <dgm:spPr>
        <a:solidFill>
          <a:schemeClr val="bg1">
            <a:lumMod val="95000"/>
          </a:schemeClr>
        </a:solidFill>
      </dgm:spPr>
    </dgm:pt>
    <dgm:pt modelId="{9C4B4EF8-BAC6-4657-98FA-68795AB1E160}" type="pres">
      <dgm:prSet presAssocID="{274F5C4C-7C2A-4259-899F-3112E79B60FB}" presName="txShp" presStyleLbl="node1" presStyleIdx="1" presStyleCnt="3" custScaleX="132382" custLinFactNeighborX="160" custLinFactNeighborY="1928">
        <dgm:presLayoutVars>
          <dgm:bulletEnabled val="1"/>
        </dgm:presLayoutVars>
      </dgm:prSet>
      <dgm:spPr/>
    </dgm:pt>
    <dgm:pt modelId="{5C25EE23-C83A-4734-8AB9-6BA67819190A}" type="pres">
      <dgm:prSet presAssocID="{F34EE7B2-CE97-4621-A11E-1A7E0B81C644}" presName="spacing" presStyleCnt="0"/>
      <dgm:spPr/>
    </dgm:pt>
    <dgm:pt modelId="{2AAF3176-BC6B-4C84-B351-72E8B06177B9}" type="pres">
      <dgm:prSet presAssocID="{D5B5620C-798B-445C-94CE-96959775D078}" presName="composite" presStyleCnt="0"/>
      <dgm:spPr/>
    </dgm:pt>
    <dgm:pt modelId="{91F8AAC7-FBCB-4D3C-9124-92EEB1AC624B}" type="pres">
      <dgm:prSet presAssocID="{D5B5620C-798B-445C-94CE-96959775D078}" presName="imgShp" presStyleLbl="fgImgPlace1" presStyleIdx="2" presStyleCnt="3" custLinFactX="-19598" custLinFactNeighborX="-100000" custLinFactNeighborY="-11874">
        <dgm:style>
          <a:lnRef idx="1">
            <a:schemeClr val="dk1"/>
          </a:lnRef>
          <a:fillRef idx="2">
            <a:schemeClr val="dk1"/>
          </a:fillRef>
          <a:effectRef idx="1">
            <a:schemeClr val="dk1"/>
          </a:effectRef>
          <a:fontRef idx="minor">
            <a:schemeClr val="dk1"/>
          </a:fontRef>
        </dgm:style>
      </dgm:prSet>
      <dgm:spPr>
        <a:solidFill>
          <a:schemeClr val="bg1">
            <a:lumMod val="95000"/>
          </a:schemeClr>
        </a:solidFill>
      </dgm:spPr>
    </dgm:pt>
    <dgm:pt modelId="{B6ABEB1D-00B8-4F44-8BBD-6296EA6318B2}" type="pres">
      <dgm:prSet presAssocID="{D5B5620C-798B-445C-94CE-96959775D078}" presName="txShp" presStyleLbl="node1" presStyleIdx="2" presStyleCnt="3" custScaleX="133307" custLinFactNeighborX="320" custLinFactNeighborY="-618">
        <dgm:presLayoutVars>
          <dgm:bulletEnabled val="1"/>
        </dgm:presLayoutVars>
      </dgm:prSet>
      <dgm:spPr/>
    </dgm:pt>
  </dgm:ptLst>
  <dgm:cxnLst>
    <dgm:cxn modelId="{CE24AB03-22EA-47AD-BE60-535E71EB8921}" srcId="{B2ED7A6D-3852-44CD-B083-0D40E39C6723}" destId="{D5B5620C-798B-445C-94CE-96959775D078}" srcOrd="2" destOrd="0" parTransId="{3AE6691E-4189-4465-BCFB-EA6CE975382F}" sibTransId="{32921CCD-6DC8-4582-B93F-57F81D2521BC}"/>
    <dgm:cxn modelId="{23578848-0713-43F7-AA86-9B01E72FD1D9}" type="presOf" srcId="{274F5C4C-7C2A-4259-899F-3112E79B60FB}" destId="{9C4B4EF8-BAC6-4657-98FA-68795AB1E160}" srcOrd="0" destOrd="0" presId="urn:microsoft.com/office/officeart/2005/8/layout/vList3#1"/>
    <dgm:cxn modelId="{1BCC8A4D-B145-4C5E-8AE4-44BFF0C49566}" srcId="{B2ED7A6D-3852-44CD-B083-0D40E39C6723}" destId="{F462F628-47DF-4437-BCA8-98E48D528F73}" srcOrd="0" destOrd="0" parTransId="{0F80073B-E7A0-4E0C-95DA-E717537AE556}" sibTransId="{A7238210-B246-438F-B240-D51067FF72C6}"/>
    <dgm:cxn modelId="{9F25E59B-BF9D-4A35-81B0-E3249B98AA5A}" type="presOf" srcId="{B2ED7A6D-3852-44CD-B083-0D40E39C6723}" destId="{7C58A15B-33D3-4F07-B121-62A86BEA8A6B}" srcOrd="0" destOrd="0" presId="urn:microsoft.com/office/officeart/2005/8/layout/vList3#1"/>
    <dgm:cxn modelId="{7C792AA4-0D42-4910-9E22-1FDE707E61DA}" type="presOf" srcId="{F462F628-47DF-4437-BCA8-98E48D528F73}" destId="{447A1861-2DF7-4245-AE6B-7D3325EDE239}" srcOrd="0" destOrd="0" presId="urn:microsoft.com/office/officeart/2005/8/layout/vList3#1"/>
    <dgm:cxn modelId="{A14CD8B4-BD5C-4187-852B-81B297C6C4F1}" srcId="{B2ED7A6D-3852-44CD-B083-0D40E39C6723}" destId="{274F5C4C-7C2A-4259-899F-3112E79B60FB}" srcOrd="1" destOrd="0" parTransId="{002EEBAF-139D-4D1C-AF98-038A3A0EB622}" sibTransId="{F34EE7B2-CE97-4621-A11E-1A7E0B81C644}"/>
    <dgm:cxn modelId="{763CD6BD-32E9-4126-8B3A-89F0C9198165}" type="presOf" srcId="{D5B5620C-798B-445C-94CE-96959775D078}" destId="{B6ABEB1D-00B8-4F44-8BBD-6296EA6318B2}" srcOrd="0" destOrd="0" presId="urn:microsoft.com/office/officeart/2005/8/layout/vList3#1"/>
    <dgm:cxn modelId="{2974B466-5007-4CA3-B3AC-147728B221BD}" type="presParOf" srcId="{7C58A15B-33D3-4F07-B121-62A86BEA8A6B}" destId="{EFE326B4-A83B-4379-8246-A458EA8BF71C}" srcOrd="0" destOrd="0" presId="urn:microsoft.com/office/officeart/2005/8/layout/vList3#1"/>
    <dgm:cxn modelId="{49779728-E567-45EC-8142-E94C3FC00112}" type="presParOf" srcId="{EFE326B4-A83B-4379-8246-A458EA8BF71C}" destId="{CBA32068-7B8B-4869-A7A4-DE4EB08A721C}" srcOrd="0" destOrd="0" presId="urn:microsoft.com/office/officeart/2005/8/layout/vList3#1"/>
    <dgm:cxn modelId="{7D87D344-97DF-4099-B873-0570AACB5167}" type="presParOf" srcId="{EFE326B4-A83B-4379-8246-A458EA8BF71C}" destId="{447A1861-2DF7-4245-AE6B-7D3325EDE239}" srcOrd="1" destOrd="0" presId="urn:microsoft.com/office/officeart/2005/8/layout/vList3#1"/>
    <dgm:cxn modelId="{BAA44C71-7018-4D15-BA8D-88B28AC6D75B}" type="presParOf" srcId="{7C58A15B-33D3-4F07-B121-62A86BEA8A6B}" destId="{696BECDD-5855-41BB-8199-D7CC8CD59E08}" srcOrd="1" destOrd="0" presId="urn:microsoft.com/office/officeart/2005/8/layout/vList3#1"/>
    <dgm:cxn modelId="{86AABB3B-1FC3-4BBA-8C06-08449787D1A9}" type="presParOf" srcId="{7C58A15B-33D3-4F07-B121-62A86BEA8A6B}" destId="{C76C97D0-C61E-4130-9C0B-6384430D6713}" srcOrd="2" destOrd="0" presId="urn:microsoft.com/office/officeart/2005/8/layout/vList3#1"/>
    <dgm:cxn modelId="{45F12506-E178-4820-B747-EE39741D6E62}" type="presParOf" srcId="{C76C97D0-C61E-4130-9C0B-6384430D6713}" destId="{E91DB219-F4E5-41A3-8959-57322E7D0410}" srcOrd="0" destOrd="0" presId="urn:microsoft.com/office/officeart/2005/8/layout/vList3#1"/>
    <dgm:cxn modelId="{65F24A3C-1DD4-4283-BFFF-E8D1D9A5E145}" type="presParOf" srcId="{C76C97D0-C61E-4130-9C0B-6384430D6713}" destId="{9C4B4EF8-BAC6-4657-98FA-68795AB1E160}" srcOrd="1" destOrd="0" presId="urn:microsoft.com/office/officeart/2005/8/layout/vList3#1"/>
    <dgm:cxn modelId="{9FACBCD7-DD0D-4746-B84C-3C5A981F890E}" type="presParOf" srcId="{7C58A15B-33D3-4F07-B121-62A86BEA8A6B}" destId="{5C25EE23-C83A-4734-8AB9-6BA67819190A}" srcOrd="3" destOrd="0" presId="urn:microsoft.com/office/officeart/2005/8/layout/vList3#1"/>
    <dgm:cxn modelId="{4DFC28DF-F395-4170-8E87-8B7E4CED1269}" type="presParOf" srcId="{7C58A15B-33D3-4F07-B121-62A86BEA8A6B}" destId="{2AAF3176-BC6B-4C84-B351-72E8B06177B9}" srcOrd="4" destOrd="0" presId="urn:microsoft.com/office/officeart/2005/8/layout/vList3#1"/>
    <dgm:cxn modelId="{BE37CF9E-41F5-407C-BD10-FC0E0067C100}" type="presParOf" srcId="{2AAF3176-BC6B-4C84-B351-72E8B06177B9}" destId="{91F8AAC7-FBCB-4D3C-9124-92EEB1AC624B}" srcOrd="0" destOrd="0" presId="urn:microsoft.com/office/officeart/2005/8/layout/vList3#1"/>
    <dgm:cxn modelId="{869D1EE0-1B0C-4231-A32B-5212A28261A5}" type="presParOf" srcId="{2AAF3176-BC6B-4C84-B351-72E8B06177B9}" destId="{B6ABEB1D-00B8-4F44-8BBD-6296EA6318B2}"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D3904-6F86-4D02-BDE3-2C4F1C0E3A73}"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69273F47-0EDB-4FD1-9229-377357507AE4}">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230</a:t>
          </a:r>
          <a:endParaRPr lang="en-US" sz="3000" dirty="0">
            <a:solidFill>
              <a:schemeClr val="tx1"/>
            </a:solidFill>
          </a:endParaRPr>
        </a:p>
      </dgm:t>
    </dgm:pt>
    <dgm:pt modelId="{869A7AA6-ACA0-406A-910C-81DA9F9E6B8A}" type="parTrans" cxnId="{899C74DC-87CB-401F-B9AC-6D2386178DF7}">
      <dgm:prSet/>
      <dgm:spPr/>
      <dgm:t>
        <a:bodyPr/>
        <a:lstStyle/>
        <a:p>
          <a:endParaRPr lang="en-US"/>
        </a:p>
      </dgm:t>
    </dgm:pt>
    <dgm:pt modelId="{4E7882A7-B232-4F3A-A693-1B9C6A29951B}" type="sibTrans" cxnId="{899C74DC-87CB-401F-B9AC-6D2386178DF7}">
      <dgm:prSet/>
      <dgm:spPr/>
      <dgm:t>
        <a:bodyPr/>
        <a:lstStyle/>
        <a:p>
          <a:endParaRPr lang="en-US"/>
        </a:p>
      </dgm:t>
    </dgm:pt>
    <dgm:pt modelId="{9EB03221-C28A-4BAF-A422-87781E534AB8}">
      <dgm:prSet phldrT="[Text]" custT="1"/>
      <dgm:spPr>
        <a:solidFill>
          <a:schemeClr val="bg1">
            <a:lumMod val="95000"/>
            <a:alpha val="90000"/>
          </a:schemeClr>
        </a:solidFill>
      </dgm:spPr>
      <dgm:t>
        <a:bodyPr/>
        <a:lstStyle/>
        <a:p>
          <a:pPr algn="just">
            <a:buNone/>
          </a:pPr>
          <a:r>
            <a:rPr lang="en-US" sz="3000" b="1" dirty="0">
              <a:solidFill>
                <a:schemeClr val="accent5">
                  <a:lumMod val="50000"/>
                </a:schemeClr>
              </a:solidFill>
              <a:latin typeface="Candara" pitchFamily="34" charset="0"/>
            </a:rPr>
            <a:t>Documentation</a:t>
          </a:r>
          <a:endParaRPr lang="en-US" sz="3000" dirty="0">
            <a:solidFill>
              <a:schemeClr val="accent5">
                <a:lumMod val="50000"/>
              </a:schemeClr>
            </a:solidFill>
          </a:endParaRPr>
        </a:p>
      </dgm:t>
    </dgm:pt>
    <dgm:pt modelId="{2C940598-4907-43B4-AD9B-5BC2F2B7BEA1}" type="parTrans" cxnId="{3EB1438F-49BF-4737-AA00-9445AF4FD4C4}">
      <dgm:prSet/>
      <dgm:spPr/>
      <dgm:t>
        <a:bodyPr/>
        <a:lstStyle/>
        <a:p>
          <a:endParaRPr lang="en-US"/>
        </a:p>
      </dgm:t>
    </dgm:pt>
    <dgm:pt modelId="{434C83D6-F2F5-486B-BB6B-7196DC28C9E8}" type="sibTrans" cxnId="{3EB1438F-49BF-4737-AA00-9445AF4FD4C4}">
      <dgm:prSet/>
      <dgm:spPr/>
      <dgm:t>
        <a:bodyPr/>
        <a:lstStyle/>
        <a:p>
          <a:endParaRPr lang="en-US"/>
        </a:p>
      </dgm:t>
    </dgm:pt>
    <dgm:pt modelId="{A63673CA-EA26-4437-9F56-DD5D7DADFF9A}">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240</a:t>
          </a:r>
          <a:endParaRPr lang="en-US" sz="3000" dirty="0">
            <a:solidFill>
              <a:schemeClr val="tx1"/>
            </a:solidFill>
          </a:endParaRPr>
        </a:p>
      </dgm:t>
    </dgm:pt>
    <dgm:pt modelId="{F4739BF5-A4CD-4632-8EC1-A6EF9E08D428}" type="parTrans" cxnId="{8F0E8E32-6E3C-47F2-B60E-3D4A6A509E99}">
      <dgm:prSet/>
      <dgm:spPr/>
      <dgm:t>
        <a:bodyPr/>
        <a:lstStyle/>
        <a:p>
          <a:endParaRPr lang="en-US"/>
        </a:p>
      </dgm:t>
    </dgm:pt>
    <dgm:pt modelId="{E05AADF8-6B9E-4461-A2ED-F4948356706C}" type="sibTrans" cxnId="{8F0E8E32-6E3C-47F2-B60E-3D4A6A509E99}">
      <dgm:prSet/>
      <dgm:spPr/>
      <dgm:t>
        <a:bodyPr/>
        <a:lstStyle/>
        <a:p>
          <a:endParaRPr lang="en-US"/>
        </a:p>
      </dgm:t>
    </dgm:pt>
    <dgm:pt modelId="{505754AB-7FB7-4984-88A9-FC432EE271AE}">
      <dgm:prSet phldrT="[Text]" custT="1"/>
      <dgm:spPr>
        <a:solidFill>
          <a:schemeClr val="bg1">
            <a:lumMod val="95000"/>
            <a:alpha val="90000"/>
          </a:schemeClr>
        </a:solidFill>
      </dgm:spPr>
      <dgm:t>
        <a:bodyPr/>
        <a:lstStyle/>
        <a:p>
          <a:pPr marL="0" indent="0" algn="just">
            <a:buNone/>
          </a:pPr>
          <a:r>
            <a:rPr lang="en-US" sz="3000" b="1" dirty="0">
              <a:solidFill>
                <a:schemeClr val="accent5">
                  <a:lumMod val="50000"/>
                </a:schemeClr>
              </a:solidFill>
              <a:latin typeface="Candara" pitchFamily="34" charset="0"/>
            </a:rPr>
            <a:t>Auditor’s responsibilities relating to Fraud in an audit of FS </a:t>
          </a:r>
          <a:endParaRPr lang="en-US" sz="3000" dirty="0">
            <a:solidFill>
              <a:schemeClr val="accent5">
                <a:lumMod val="50000"/>
              </a:schemeClr>
            </a:solidFill>
          </a:endParaRPr>
        </a:p>
      </dgm:t>
    </dgm:pt>
    <dgm:pt modelId="{A63FDF08-65D4-4C6C-BD00-2C3BAED68214}" type="parTrans" cxnId="{F070A567-E0C5-44C0-9544-45669A9F9252}">
      <dgm:prSet/>
      <dgm:spPr/>
      <dgm:t>
        <a:bodyPr/>
        <a:lstStyle/>
        <a:p>
          <a:endParaRPr lang="en-US"/>
        </a:p>
      </dgm:t>
    </dgm:pt>
    <dgm:pt modelId="{619DAA66-10AA-43FC-9932-1B574DFDF0F7}" type="sibTrans" cxnId="{F070A567-E0C5-44C0-9544-45669A9F9252}">
      <dgm:prSet/>
      <dgm:spPr/>
      <dgm:t>
        <a:bodyPr/>
        <a:lstStyle/>
        <a:p>
          <a:endParaRPr lang="en-US"/>
        </a:p>
      </dgm:t>
    </dgm:pt>
    <dgm:pt modelId="{21BC8D78-56B1-4868-AE34-DBCD7EDAAB54}">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320</a:t>
          </a:r>
          <a:endParaRPr lang="en-US" sz="3000" dirty="0">
            <a:solidFill>
              <a:schemeClr val="tx1"/>
            </a:solidFill>
          </a:endParaRPr>
        </a:p>
      </dgm:t>
    </dgm:pt>
    <dgm:pt modelId="{C0746042-C5E2-410B-B298-6D76548D9DCE}" type="parTrans" cxnId="{21B4097C-B4CD-4525-A4B4-D0948333BE98}">
      <dgm:prSet/>
      <dgm:spPr/>
      <dgm:t>
        <a:bodyPr/>
        <a:lstStyle/>
        <a:p>
          <a:endParaRPr lang="en-US"/>
        </a:p>
      </dgm:t>
    </dgm:pt>
    <dgm:pt modelId="{398A69AC-47A2-4E65-B112-EACB016759CD}" type="sibTrans" cxnId="{21B4097C-B4CD-4525-A4B4-D0948333BE98}">
      <dgm:prSet/>
      <dgm:spPr/>
      <dgm:t>
        <a:bodyPr/>
        <a:lstStyle/>
        <a:p>
          <a:endParaRPr lang="en-US"/>
        </a:p>
      </dgm:t>
    </dgm:pt>
    <dgm:pt modelId="{3AA162C5-C6A8-48A8-A3D5-0720E5518093}">
      <dgm:prSet phldrT="[Text]" custT="1"/>
      <dgm:spPr>
        <a:solidFill>
          <a:schemeClr val="bg1">
            <a:lumMod val="95000"/>
            <a:alpha val="90000"/>
          </a:schemeClr>
        </a:solidFill>
      </dgm:spPr>
      <dgm:t>
        <a:bodyPr/>
        <a:lstStyle/>
        <a:p>
          <a:pPr marL="0" indent="0" algn="just">
            <a:buNone/>
          </a:pPr>
          <a:r>
            <a:rPr lang="en-US" sz="3000" b="1" dirty="0">
              <a:solidFill>
                <a:schemeClr val="accent5">
                  <a:lumMod val="50000"/>
                </a:schemeClr>
              </a:solidFill>
              <a:latin typeface="Candara" pitchFamily="34" charset="0"/>
            </a:rPr>
            <a:t>Materiality in planning and performing an audit</a:t>
          </a:r>
          <a:endParaRPr lang="en-US" sz="3000" dirty="0">
            <a:solidFill>
              <a:schemeClr val="accent5">
                <a:lumMod val="50000"/>
              </a:schemeClr>
            </a:solidFill>
          </a:endParaRPr>
        </a:p>
      </dgm:t>
    </dgm:pt>
    <dgm:pt modelId="{EEB860BC-36FC-48B8-92EB-AF27751B029C}" type="parTrans" cxnId="{0546FAA4-3C77-4892-A452-364DA8D5E174}">
      <dgm:prSet/>
      <dgm:spPr/>
      <dgm:t>
        <a:bodyPr/>
        <a:lstStyle/>
        <a:p>
          <a:endParaRPr lang="en-US"/>
        </a:p>
      </dgm:t>
    </dgm:pt>
    <dgm:pt modelId="{1E80DC96-0935-4BA8-89CA-707C6AEFAD0E}" type="sibTrans" cxnId="{0546FAA4-3C77-4892-A452-364DA8D5E174}">
      <dgm:prSet/>
      <dgm:spPr/>
      <dgm:t>
        <a:bodyPr/>
        <a:lstStyle/>
        <a:p>
          <a:endParaRPr lang="en-US"/>
        </a:p>
      </dgm:t>
    </dgm:pt>
    <dgm:pt modelId="{76CD6B19-644D-4D8E-806D-6BF5548F800C}">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520</a:t>
          </a:r>
          <a:endParaRPr lang="en-US" sz="3000" dirty="0">
            <a:solidFill>
              <a:schemeClr val="tx1"/>
            </a:solidFill>
          </a:endParaRPr>
        </a:p>
      </dgm:t>
    </dgm:pt>
    <dgm:pt modelId="{38E22D4B-4D73-40F7-B871-B27133FC2E49}" type="parTrans" cxnId="{0021B566-86F7-4332-A1FA-054EFA1B666A}">
      <dgm:prSet/>
      <dgm:spPr/>
      <dgm:t>
        <a:bodyPr/>
        <a:lstStyle/>
        <a:p>
          <a:endParaRPr lang="en-US"/>
        </a:p>
      </dgm:t>
    </dgm:pt>
    <dgm:pt modelId="{89553A41-6F58-40EF-84E5-9A14361EE814}" type="sibTrans" cxnId="{0021B566-86F7-4332-A1FA-054EFA1B666A}">
      <dgm:prSet/>
      <dgm:spPr/>
      <dgm:t>
        <a:bodyPr/>
        <a:lstStyle/>
        <a:p>
          <a:endParaRPr lang="en-US"/>
        </a:p>
      </dgm:t>
    </dgm:pt>
    <dgm:pt modelId="{7A6210AC-5C90-4AF9-8191-466DD3B29AD2}">
      <dgm:prSet phldrT="[Text]" custT="1"/>
      <dgm:spPr>
        <a:solidFill>
          <a:schemeClr val="bg1">
            <a:lumMod val="95000"/>
            <a:alpha val="90000"/>
          </a:schemeClr>
        </a:solidFill>
      </dgm:spPr>
      <dgm:t>
        <a:bodyPr/>
        <a:lstStyle/>
        <a:p>
          <a:pPr algn="just">
            <a:buNone/>
          </a:pPr>
          <a:r>
            <a:rPr lang="en-US" sz="3000" b="1" dirty="0">
              <a:solidFill>
                <a:schemeClr val="accent5">
                  <a:lumMod val="50000"/>
                </a:schemeClr>
              </a:solidFill>
              <a:latin typeface="Candara" pitchFamily="34" charset="0"/>
            </a:rPr>
            <a:t>Analytical Procedures</a:t>
          </a:r>
          <a:endParaRPr lang="en-US" sz="3000" dirty="0">
            <a:solidFill>
              <a:schemeClr val="accent5">
                <a:lumMod val="50000"/>
              </a:schemeClr>
            </a:solidFill>
          </a:endParaRPr>
        </a:p>
      </dgm:t>
    </dgm:pt>
    <dgm:pt modelId="{F038EC22-174B-481B-A4A4-DB30801A4545}" type="parTrans" cxnId="{6160B651-949E-4704-A0CC-7B6F1FFC82E6}">
      <dgm:prSet/>
      <dgm:spPr/>
      <dgm:t>
        <a:bodyPr/>
        <a:lstStyle/>
        <a:p>
          <a:endParaRPr lang="en-US"/>
        </a:p>
      </dgm:t>
    </dgm:pt>
    <dgm:pt modelId="{2EC11A56-7118-466E-8DE9-06C405498E84}" type="sibTrans" cxnId="{6160B651-949E-4704-A0CC-7B6F1FFC82E6}">
      <dgm:prSet/>
      <dgm:spPr/>
      <dgm:t>
        <a:bodyPr/>
        <a:lstStyle/>
        <a:p>
          <a:endParaRPr lang="en-US"/>
        </a:p>
      </dgm:t>
    </dgm:pt>
    <dgm:pt modelId="{702BD525-FE79-4FD1-AEF0-7C8D33355B99}" type="pres">
      <dgm:prSet presAssocID="{C85D3904-6F86-4D02-BDE3-2C4F1C0E3A73}" presName="Name0" presStyleCnt="0">
        <dgm:presLayoutVars>
          <dgm:dir/>
          <dgm:animLvl val="lvl"/>
          <dgm:resizeHandles val="exact"/>
        </dgm:presLayoutVars>
      </dgm:prSet>
      <dgm:spPr/>
    </dgm:pt>
    <dgm:pt modelId="{3D853DFE-EE5D-4CC9-A100-964C9CECE98F}" type="pres">
      <dgm:prSet presAssocID="{69273F47-0EDB-4FD1-9229-377357507AE4}" presName="linNode" presStyleCnt="0"/>
      <dgm:spPr/>
    </dgm:pt>
    <dgm:pt modelId="{95E49234-C1C8-4003-A9BB-25D684277A09}" type="pres">
      <dgm:prSet presAssocID="{69273F47-0EDB-4FD1-9229-377357507AE4}" presName="parentText" presStyleLbl="node1" presStyleIdx="0" presStyleCnt="4" custScaleY="42670">
        <dgm:presLayoutVars>
          <dgm:chMax val="1"/>
          <dgm:bulletEnabled val="1"/>
        </dgm:presLayoutVars>
      </dgm:prSet>
      <dgm:spPr/>
    </dgm:pt>
    <dgm:pt modelId="{E7D2F5E1-5ED8-481F-B203-4CD723929CEF}" type="pres">
      <dgm:prSet presAssocID="{69273F47-0EDB-4FD1-9229-377357507AE4}" presName="descendantText" presStyleLbl="alignAccFollowNode1" presStyleIdx="0" presStyleCnt="4" custScaleY="52550" custLinFactNeighborX="0" custLinFactNeighborY="0">
        <dgm:presLayoutVars>
          <dgm:bulletEnabled val="1"/>
        </dgm:presLayoutVars>
      </dgm:prSet>
      <dgm:spPr/>
    </dgm:pt>
    <dgm:pt modelId="{59BA2823-3F72-4954-B3D7-ACF89629AA0A}" type="pres">
      <dgm:prSet presAssocID="{4E7882A7-B232-4F3A-A693-1B9C6A29951B}" presName="sp" presStyleCnt="0"/>
      <dgm:spPr/>
    </dgm:pt>
    <dgm:pt modelId="{F541E907-C877-4CA9-A97E-33A8A6C8A35C}" type="pres">
      <dgm:prSet presAssocID="{A63673CA-EA26-4437-9F56-DD5D7DADFF9A}" presName="linNode" presStyleCnt="0"/>
      <dgm:spPr/>
    </dgm:pt>
    <dgm:pt modelId="{4ECA0604-348C-441F-93DD-BEDFB3B9BA15}" type="pres">
      <dgm:prSet presAssocID="{A63673CA-EA26-4437-9F56-DD5D7DADFF9A}" presName="parentText" presStyleLbl="node1" presStyleIdx="1" presStyleCnt="4" custScaleY="45952">
        <dgm:presLayoutVars>
          <dgm:chMax val="1"/>
          <dgm:bulletEnabled val="1"/>
        </dgm:presLayoutVars>
      </dgm:prSet>
      <dgm:spPr/>
    </dgm:pt>
    <dgm:pt modelId="{D4B5122D-13F5-4D47-8877-3505EA51FB4D}" type="pres">
      <dgm:prSet presAssocID="{A63673CA-EA26-4437-9F56-DD5D7DADFF9A}" presName="descendantText" presStyleLbl="alignAccFollowNode1" presStyleIdx="1" presStyleCnt="4" custScaleY="66147" custLinFactNeighborX="0" custLinFactNeighborY="0">
        <dgm:presLayoutVars>
          <dgm:bulletEnabled val="1"/>
        </dgm:presLayoutVars>
      </dgm:prSet>
      <dgm:spPr/>
    </dgm:pt>
    <dgm:pt modelId="{F840694F-85C4-4ACF-94E3-3CBFF731D0EF}" type="pres">
      <dgm:prSet presAssocID="{E05AADF8-6B9E-4461-A2ED-F4948356706C}" presName="sp" presStyleCnt="0"/>
      <dgm:spPr/>
    </dgm:pt>
    <dgm:pt modelId="{F5F1E913-19B6-46B6-9D1B-E169DB6D6887}" type="pres">
      <dgm:prSet presAssocID="{76CD6B19-644D-4D8E-806D-6BF5548F800C}" presName="linNode" presStyleCnt="0"/>
      <dgm:spPr/>
    </dgm:pt>
    <dgm:pt modelId="{4634068D-E571-4391-B263-3EF78333D76A}" type="pres">
      <dgm:prSet presAssocID="{76CD6B19-644D-4D8E-806D-6BF5548F800C}" presName="parentText" presStyleLbl="node1" presStyleIdx="2" presStyleCnt="4" custAng="0" custScaleY="50281">
        <dgm:presLayoutVars>
          <dgm:chMax val="1"/>
          <dgm:bulletEnabled val="1"/>
        </dgm:presLayoutVars>
      </dgm:prSet>
      <dgm:spPr/>
    </dgm:pt>
    <dgm:pt modelId="{19DF4C87-C32C-4A43-BA9F-4158763C95EE}" type="pres">
      <dgm:prSet presAssocID="{76CD6B19-644D-4D8E-806D-6BF5548F800C}" presName="descendantText" presStyleLbl="alignAccFollowNode1" presStyleIdx="2" presStyleCnt="4" custScaleY="60862" custLinFactNeighborX="0" custLinFactNeighborY="2213">
        <dgm:presLayoutVars>
          <dgm:bulletEnabled val="1"/>
        </dgm:presLayoutVars>
      </dgm:prSet>
      <dgm:spPr/>
    </dgm:pt>
    <dgm:pt modelId="{3E326780-A5B4-4253-9313-7732DD82D943}" type="pres">
      <dgm:prSet presAssocID="{89553A41-6F58-40EF-84E5-9A14361EE814}" presName="sp" presStyleCnt="0"/>
      <dgm:spPr/>
    </dgm:pt>
    <dgm:pt modelId="{16236F3E-2CAB-48F6-A64F-84BA6E366A22}" type="pres">
      <dgm:prSet presAssocID="{21BC8D78-56B1-4868-AE34-DBCD7EDAAB54}" presName="linNode" presStyleCnt="0"/>
      <dgm:spPr/>
    </dgm:pt>
    <dgm:pt modelId="{9601226F-2F41-46DA-A885-CB159611750E}" type="pres">
      <dgm:prSet presAssocID="{21BC8D78-56B1-4868-AE34-DBCD7EDAAB54}" presName="parentText" presStyleLbl="node1" presStyleIdx="3" presStyleCnt="4" custScaleY="41830">
        <dgm:presLayoutVars>
          <dgm:chMax val="1"/>
          <dgm:bulletEnabled val="1"/>
        </dgm:presLayoutVars>
      </dgm:prSet>
      <dgm:spPr/>
    </dgm:pt>
    <dgm:pt modelId="{745304E4-656F-4FC8-840B-3C5945D181CC}" type="pres">
      <dgm:prSet presAssocID="{21BC8D78-56B1-4868-AE34-DBCD7EDAAB54}" presName="descendantText" presStyleLbl="alignAccFollowNode1" presStyleIdx="3" presStyleCnt="4" custScaleY="55314" custLinFactNeighborX="0" custLinFactNeighborY="57">
        <dgm:presLayoutVars>
          <dgm:bulletEnabled val="1"/>
        </dgm:presLayoutVars>
      </dgm:prSet>
      <dgm:spPr/>
    </dgm:pt>
  </dgm:ptLst>
  <dgm:cxnLst>
    <dgm:cxn modelId="{17951412-144F-4B30-B46B-B683A11629B6}" type="presOf" srcId="{76CD6B19-644D-4D8E-806D-6BF5548F800C}" destId="{4634068D-E571-4391-B263-3EF78333D76A}" srcOrd="0" destOrd="0" presId="urn:microsoft.com/office/officeart/2005/8/layout/vList5"/>
    <dgm:cxn modelId="{89164A16-0CBA-4B1A-AC71-6C26DC980891}" type="presOf" srcId="{505754AB-7FB7-4984-88A9-FC432EE271AE}" destId="{D4B5122D-13F5-4D47-8877-3505EA51FB4D}" srcOrd="0" destOrd="0" presId="urn:microsoft.com/office/officeart/2005/8/layout/vList5"/>
    <dgm:cxn modelId="{8F0E8E32-6E3C-47F2-B60E-3D4A6A509E99}" srcId="{C85D3904-6F86-4D02-BDE3-2C4F1C0E3A73}" destId="{A63673CA-EA26-4437-9F56-DD5D7DADFF9A}" srcOrd="1" destOrd="0" parTransId="{F4739BF5-A4CD-4632-8EC1-A6EF9E08D428}" sibTransId="{E05AADF8-6B9E-4461-A2ED-F4948356706C}"/>
    <dgm:cxn modelId="{76316143-3A1D-4B51-B416-5F69C749ACD3}" type="presOf" srcId="{9EB03221-C28A-4BAF-A422-87781E534AB8}" destId="{E7D2F5E1-5ED8-481F-B203-4CD723929CEF}" srcOrd="0" destOrd="0" presId="urn:microsoft.com/office/officeart/2005/8/layout/vList5"/>
    <dgm:cxn modelId="{0021B566-86F7-4332-A1FA-054EFA1B666A}" srcId="{C85D3904-6F86-4D02-BDE3-2C4F1C0E3A73}" destId="{76CD6B19-644D-4D8E-806D-6BF5548F800C}" srcOrd="2" destOrd="0" parTransId="{38E22D4B-4D73-40F7-B871-B27133FC2E49}" sibTransId="{89553A41-6F58-40EF-84E5-9A14361EE814}"/>
    <dgm:cxn modelId="{F070A567-E0C5-44C0-9544-45669A9F9252}" srcId="{A63673CA-EA26-4437-9F56-DD5D7DADFF9A}" destId="{505754AB-7FB7-4984-88A9-FC432EE271AE}" srcOrd="0" destOrd="0" parTransId="{A63FDF08-65D4-4C6C-BD00-2C3BAED68214}" sibTransId="{619DAA66-10AA-43FC-9932-1B574DFDF0F7}"/>
    <dgm:cxn modelId="{6160B651-949E-4704-A0CC-7B6F1FFC82E6}" srcId="{76CD6B19-644D-4D8E-806D-6BF5548F800C}" destId="{7A6210AC-5C90-4AF9-8191-466DD3B29AD2}" srcOrd="0" destOrd="0" parTransId="{F038EC22-174B-481B-A4A4-DB30801A4545}" sibTransId="{2EC11A56-7118-466E-8DE9-06C405498E84}"/>
    <dgm:cxn modelId="{C0CFA976-186F-4D7B-8DE0-0421B907A409}" type="presOf" srcId="{21BC8D78-56B1-4868-AE34-DBCD7EDAAB54}" destId="{9601226F-2F41-46DA-A885-CB159611750E}" srcOrd="0" destOrd="0" presId="urn:microsoft.com/office/officeart/2005/8/layout/vList5"/>
    <dgm:cxn modelId="{21B4097C-B4CD-4525-A4B4-D0948333BE98}" srcId="{C85D3904-6F86-4D02-BDE3-2C4F1C0E3A73}" destId="{21BC8D78-56B1-4868-AE34-DBCD7EDAAB54}" srcOrd="3" destOrd="0" parTransId="{C0746042-C5E2-410B-B298-6D76548D9DCE}" sibTransId="{398A69AC-47A2-4E65-B112-EACB016759CD}"/>
    <dgm:cxn modelId="{3EB1438F-49BF-4737-AA00-9445AF4FD4C4}" srcId="{69273F47-0EDB-4FD1-9229-377357507AE4}" destId="{9EB03221-C28A-4BAF-A422-87781E534AB8}" srcOrd="0" destOrd="0" parTransId="{2C940598-4907-43B4-AD9B-5BC2F2B7BEA1}" sibTransId="{434C83D6-F2F5-486B-BB6B-7196DC28C9E8}"/>
    <dgm:cxn modelId="{BA013094-B03E-4B33-A938-38C9F271425A}" type="presOf" srcId="{C85D3904-6F86-4D02-BDE3-2C4F1C0E3A73}" destId="{702BD525-FE79-4FD1-AEF0-7C8D33355B99}" srcOrd="0" destOrd="0" presId="urn:microsoft.com/office/officeart/2005/8/layout/vList5"/>
    <dgm:cxn modelId="{2F8080A4-9E19-462F-AC23-5FEAC70A3952}" type="presOf" srcId="{A63673CA-EA26-4437-9F56-DD5D7DADFF9A}" destId="{4ECA0604-348C-441F-93DD-BEDFB3B9BA15}" srcOrd="0" destOrd="0" presId="urn:microsoft.com/office/officeart/2005/8/layout/vList5"/>
    <dgm:cxn modelId="{0546FAA4-3C77-4892-A452-364DA8D5E174}" srcId="{21BC8D78-56B1-4868-AE34-DBCD7EDAAB54}" destId="{3AA162C5-C6A8-48A8-A3D5-0720E5518093}" srcOrd="0" destOrd="0" parTransId="{EEB860BC-36FC-48B8-92EB-AF27751B029C}" sibTransId="{1E80DC96-0935-4BA8-89CA-707C6AEFAD0E}"/>
    <dgm:cxn modelId="{91262ECE-693D-4920-BDA1-1EB3E6EECBC0}" type="presOf" srcId="{3AA162C5-C6A8-48A8-A3D5-0720E5518093}" destId="{745304E4-656F-4FC8-840B-3C5945D181CC}" srcOrd="0" destOrd="0" presId="urn:microsoft.com/office/officeart/2005/8/layout/vList5"/>
    <dgm:cxn modelId="{899C74DC-87CB-401F-B9AC-6D2386178DF7}" srcId="{C85D3904-6F86-4D02-BDE3-2C4F1C0E3A73}" destId="{69273F47-0EDB-4FD1-9229-377357507AE4}" srcOrd="0" destOrd="0" parTransId="{869A7AA6-ACA0-406A-910C-81DA9F9E6B8A}" sibTransId="{4E7882A7-B232-4F3A-A693-1B9C6A29951B}"/>
    <dgm:cxn modelId="{38B2BCE1-AB5B-4609-8B43-7454DD093262}" type="presOf" srcId="{69273F47-0EDB-4FD1-9229-377357507AE4}" destId="{95E49234-C1C8-4003-A9BB-25D684277A09}" srcOrd="0" destOrd="0" presId="urn:microsoft.com/office/officeart/2005/8/layout/vList5"/>
    <dgm:cxn modelId="{51A8FDE8-4E7F-4FA0-840C-76D9558CA075}" type="presOf" srcId="{7A6210AC-5C90-4AF9-8191-466DD3B29AD2}" destId="{19DF4C87-C32C-4A43-BA9F-4158763C95EE}" srcOrd="0" destOrd="0" presId="urn:microsoft.com/office/officeart/2005/8/layout/vList5"/>
    <dgm:cxn modelId="{9B636202-49F9-4066-A4DA-2F613E7749D6}" type="presParOf" srcId="{702BD525-FE79-4FD1-AEF0-7C8D33355B99}" destId="{3D853DFE-EE5D-4CC9-A100-964C9CECE98F}" srcOrd="0" destOrd="0" presId="urn:microsoft.com/office/officeart/2005/8/layout/vList5"/>
    <dgm:cxn modelId="{C2415637-B9C7-4424-8E5E-482FD7E10BE8}" type="presParOf" srcId="{3D853DFE-EE5D-4CC9-A100-964C9CECE98F}" destId="{95E49234-C1C8-4003-A9BB-25D684277A09}" srcOrd="0" destOrd="0" presId="urn:microsoft.com/office/officeart/2005/8/layout/vList5"/>
    <dgm:cxn modelId="{7386EB9A-8B49-4743-A06D-E613A121A692}" type="presParOf" srcId="{3D853DFE-EE5D-4CC9-A100-964C9CECE98F}" destId="{E7D2F5E1-5ED8-481F-B203-4CD723929CEF}" srcOrd="1" destOrd="0" presId="urn:microsoft.com/office/officeart/2005/8/layout/vList5"/>
    <dgm:cxn modelId="{F7274472-14EC-4DCD-BC58-B98651148915}" type="presParOf" srcId="{702BD525-FE79-4FD1-AEF0-7C8D33355B99}" destId="{59BA2823-3F72-4954-B3D7-ACF89629AA0A}" srcOrd="1" destOrd="0" presId="urn:microsoft.com/office/officeart/2005/8/layout/vList5"/>
    <dgm:cxn modelId="{205AA771-74D9-4E03-B8FB-759F86C1DEC4}" type="presParOf" srcId="{702BD525-FE79-4FD1-AEF0-7C8D33355B99}" destId="{F541E907-C877-4CA9-A97E-33A8A6C8A35C}" srcOrd="2" destOrd="0" presId="urn:microsoft.com/office/officeart/2005/8/layout/vList5"/>
    <dgm:cxn modelId="{80D3B729-7318-4C3B-B3D7-2AB69EF03C77}" type="presParOf" srcId="{F541E907-C877-4CA9-A97E-33A8A6C8A35C}" destId="{4ECA0604-348C-441F-93DD-BEDFB3B9BA15}" srcOrd="0" destOrd="0" presId="urn:microsoft.com/office/officeart/2005/8/layout/vList5"/>
    <dgm:cxn modelId="{41107F1F-D22D-4ECE-BE9E-88BB252F5C06}" type="presParOf" srcId="{F541E907-C877-4CA9-A97E-33A8A6C8A35C}" destId="{D4B5122D-13F5-4D47-8877-3505EA51FB4D}" srcOrd="1" destOrd="0" presId="urn:microsoft.com/office/officeart/2005/8/layout/vList5"/>
    <dgm:cxn modelId="{3C784FC3-DAEF-444D-8110-086DF39F86D7}" type="presParOf" srcId="{702BD525-FE79-4FD1-AEF0-7C8D33355B99}" destId="{F840694F-85C4-4ACF-94E3-3CBFF731D0EF}" srcOrd="3" destOrd="0" presId="urn:microsoft.com/office/officeart/2005/8/layout/vList5"/>
    <dgm:cxn modelId="{C29F5DCC-1801-4C8E-B2E8-AA2A02980FDC}" type="presParOf" srcId="{702BD525-FE79-4FD1-AEF0-7C8D33355B99}" destId="{F5F1E913-19B6-46B6-9D1B-E169DB6D6887}" srcOrd="4" destOrd="0" presId="urn:microsoft.com/office/officeart/2005/8/layout/vList5"/>
    <dgm:cxn modelId="{238489CD-627F-4D05-A7C1-AA0AB82CC3CF}" type="presParOf" srcId="{F5F1E913-19B6-46B6-9D1B-E169DB6D6887}" destId="{4634068D-E571-4391-B263-3EF78333D76A}" srcOrd="0" destOrd="0" presId="urn:microsoft.com/office/officeart/2005/8/layout/vList5"/>
    <dgm:cxn modelId="{DD8134B1-5568-44E4-81BF-023ACC340EC6}" type="presParOf" srcId="{F5F1E913-19B6-46B6-9D1B-E169DB6D6887}" destId="{19DF4C87-C32C-4A43-BA9F-4158763C95EE}" srcOrd="1" destOrd="0" presId="urn:microsoft.com/office/officeart/2005/8/layout/vList5"/>
    <dgm:cxn modelId="{7575A3DD-A168-4E7E-99F6-9173E3CD47D2}" type="presParOf" srcId="{702BD525-FE79-4FD1-AEF0-7C8D33355B99}" destId="{3E326780-A5B4-4253-9313-7732DD82D943}" srcOrd="5" destOrd="0" presId="urn:microsoft.com/office/officeart/2005/8/layout/vList5"/>
    <dgm:cxn modelId="{EE58A6D3-3903-4851-AB0B-4E39555F0D6A}" type="presParOf" srcId="{702BD525-FE79-4FD1-AEF0-7C8D33355B99}" destId="{16236F3E-2CAB-48F6-A64F-84BA6E366A22}" srcOrd="6" destOrd="0" presId="urn:microsoft.com/office/officeart/2005/8/layout/vList5"/>
    <dgm:cxn modelId="{815357AE-B08D-48FC-95FC-09535C3BC6A9}" type="presParOf" srcId="{16236F3E-2CAB-48F6-A64F-84BA6E366A22}" destId="{9601226F-2F41-46DA-A885-CB159611750E}" srcOrd="0" destOrd="0" presId="urn:microsoft.com/office/officeart/2005/8/layout/vList5"/>
    <dgm:cxn modelId="{A5CAF34E-1F80-43A9-914B-2DE2A10C4FE3}" type="presParOf" srcId="{16236F3E-2CAB-48F6-A64F-84BA6E366A22}" destId="{745304E4-656F-4FC8-840B-3C5945D181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5D3904-6F86-4D02-BDE3-2C4F1C0E3A73}"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69273F47-0EDB-4FD1-9229-377357507AE4}">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IN" sz="3000" b="1" dirty="0">
              <a:solidFill>
                <a:schemeClr val="tx1"/>
              </a:solidFill>
              <a:latin typeface="Copperplate Gothic Bold" pitchFamily="34" charset="0"/>
            </a:rPr>
            <a:t>SA 500</a:t>
          </a:r>
        </a:p>
      </dgm:t>
    </dgm:pt>
    <dgm:pt modelId="{869A7AA6-ACA0-406A-910C-81DA9F9E6B8A}" type="parTrans" cxnId="{899C74DC-87CB-401F-B9AC-6D2386178DF7}">
      <dgm:prSet/>
      <dgm:spPr/>
      <dgm:t>
        <a:bodyPr/>
        <a:lstStyle/>
        <a:p>
          <a:endParaRPr lang="en-US"/>
        </a:p>
      </dgm:t>
    </dgm:pt>
    <dgm:pt modelId="{4E7882A7-B232-4F3A-A693-1B9C6A29951B}" type="sibTrans" cxnId="{899C74DC-87CB-401F-B9AC-6D2386178DF7}">
      <dgm:prSet/>
      <dgm:spPr/>
      <dgm:t>
        <a:bodyPr/>
        <a:lstStyle/>
        <a:p>
          <a:endParaRPr lang="en-US"/>
        </a:p>
      </dgm:t>
    </dgm:pt>
    <dgm:pt modelId="{9EB03221-C28A-4BAF-A422-87781E534AB8}">
      <dgm:prSet phldrT="[Text]" custT="1"/>
      <dgm:spPr>
        <a:solidFill>
          <a:schemeClr val="bg1">
            <a:lumMod val="95000"/>
            <a:alpha val="90000"/>
          </a:schemeClr>
        </a:solidFill>
      </dgm:spPr>
      <dgm:t>
        <a:bodyPr/>
        <a:lstStyle/>
        <a:p>
          <a:pPr>
            <a:buNone/>
          </a:pPr>
          <a:r>
            <a:rPr lang="en-US" sz="3000" b="1" kern="1200" dirty="0">
              <a:solidFill>
                <a:schemeClr val="accent5">
                  <a:lumMod val="50000"/>
                </a:schemeClr>
              </a:solidFill>
              <a:latin typeface="Candara" pitchFamily="34" charset="0"/>
              <a:ea typeface="+mn-ea"/>
              <a:cs typeface="+mn-cs"/>
            </a:rPr>
            <a:t>Audit Evidence</a:t>
          </a:r>
        </a:p>
      </dgm:t>
    </dgm:pt>
    <dgm:pt modelId="{2C940598-4907-43B4-AD9B-5BC2F2B7BEA1}" type="parTrans" cxnId="{3EB1438F-49BF-4737-AA00-9445AF4FD4C4}">
      <dgm:prSet/>
      <dgm:spPr/>
      <dgm:t>
        <a:bodyPr/>
        <a:lstStyle/>
        <a:p>
          <a:endParaRPr lang="en-US"/>
        </a:p>
      </dgm:t>
    </dgm:pt>
    <dgm:pt modelId="{434C83D6-F2F5-486B-BB6B-7196DC28C9E8}" type="sibTrans" cxnId="{3EB1438F-49BF-4737-AA00-9445AF4FD4C4}">
      <dgm:prSet/>
      <dgm:spPr/>
      <dgm:t>
        <a:bodyPr/>
        <a:lstStyle/>
        <a:p>
          <a:endParaRPr lang="en-US"/>
        </a:p>
      </dgm:t>
    </dgm:pt>
    <dgm:pt modelId="{A63673CA-EA26-4437-9F56-DD5D7DADFF9A}">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505</a:t>
          </a:r>
          <a:endParaRPr lang="en-US" sz="3000" dirty="0">
            <a:solidFill>
              <a:schemeClr val="tx1"/>
            </a:solidFill>
          </a:endParaRPr>
        </a:p>
      </dgm:t>
    </dgm:pt>
    <dgm:pt modelId="{F4739BF5-A4CD-4632-8EC1-A6EF9E08D428}" type="parTrans" cxnId="{8F0E8E32-6E3C-47F2-B60E-3D4A6A509E99}">
      <dgm:prSet/>
      <dgm:spPr/>
      <dgm:t>
        <a:bodyPr/>
        <a:lstStyle/>
        <a:p>
          <a:endParaRPr lang="en-US"/>
        </a:p>
      </dgm:t>
    </dgm:pt>
    <dgm:pt modelId="{E05AADF8-6B9E-4461-A2ED-F4948356706C}" type="sibTrans" cxnId="{8F0E8E32-6E3C-47F2-B60E-3D4A6A509E99}">
      <dgm:prSet/>
      <dgm:spPr/>
      <dgm:t>
        <a:bodyPr/>
        <a:lstStyle/>
        <a:p>
          <a:endParaRPr lang="en-US"/>
        </a:p>
      </dgm:t>
    </dgm:pt>
    <dgm:pt modelId="{505754AB-7FB7-4984-88A9-FC432EE271AE}">
      <dgm:prSet phldrT="[Text]" custT="1"/>
      <dgm:spPr>
        <a:solidFill>
          <a:schemeClr val="bg1">
            <a:lumMod val="95000"/>
            <a:alpha val="90000"/>
          </a:schemeClr>
        </a:solidFill>
      </dgm:spPr>
      <dgm:t>
        <a:bodyPr/>
        <a:lstStyle/>
        <a:p>
          <a:pPr algn="just">
            <a:buNone/>
          </a:pPr>
          <a:r>
            <a:rPr lang="en-US" sz="3000" b="1" dirty="0">
              <a:solidFill>
                <a:schemeClr val="accent5">
                  <a:lumMod val="50000"/>
                </a:schemeClr>
              </a:solidFill>
              <a:latin typeface="Candara" pitchFamily="34" charset="0"/>
            </a:rPr>
            <a:t>External Confirmation</a:t>
          </a:r>
          <a:endParaRPr lang="en-US" sz="3000" dirty="0">
            <a:solidFill>
              <a:schemeClr val="accent5">
                <a:lumMod val="50000"/>
              </a:schemeClr>
            </a:solidFill>
          </a:endParaRPr>
        </a:p>
      </dgm:t>
    </dgm:pt>
    <dgm:pt modelId="{A63FDF08-65D4-4C6C-BD00-2C3BAED68214}" type="parTrans" cxnId="{F070A567-E0C5-44C0-9544-45669A9F9252}">
      <dgm:prSet/>
      <dgm:spPr/>
      <dgm:t>
        <a:bodyPr/>
        <a:lstStyle/>
        <a:p>
          <a:endParaRPr lang="en-US"/>
        </a:p>
      </dgm:t>
    </dgm:pt>
    <dgm:pt modelId="{619DAA66-10AA-43FC-9932-1B574DFDF0F7}" type="sibTrans" cxnId="{F070A567-E0C5-44C0-9544-45669A9F9252}">
      <dgm:prSet/>
      <dgm:spPr/>
      <dgm:t>
        <a:bodyPr/>
        <a:lstStyle/>
        <a:p>
          <a:endParaRPr lang="en-US"/>
        </a:p>
      </dgm:t>
    </dgm:pt>
    <dgm:pt modelId="{21BC8D78-56B1-4868-AE34-DBCD7EDAAB54}">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530</a:t>
          </a:r>
          <a:endParaRPr lang="en-US" sz="3000" dirty="0">
            <a:solidFill>
              <a:schemeClr val="tx1"/>
            </a:solidFill>
          </a:endParaRPr>
        </a:p>
      </dgm:t>
    </dgm:pt>
    <dgm:pt modelId="{C0746042-C5E2-410B-B298-6D76548D9DCE}" type="parTrans" cxnId="{21B4097C-B4CD-4525-A4B4-D0948333BE98}">
      <dgm:prSet/>
      <dgm:spPr/>
      <dgm:t>
        <a:bodyPr/>
        <a:lstStyle/>
        <a:p>
          <a:endParaRPr lang="en-US"/>
        </a:p>
      </dgm:t>
    </dgm:pt>
    <dgm:pt modelId="{398A69AC-47A2-4E65-B112-EACB016759CD}" type="sibTrans" cxnId="{21B4097C-B4CD-4525-A4B4-D0948333BE98}">
      <dgm:prSet/>
      <dgm:spPr/>
      <dgm:t>
        <a:bodyPr/>
        <a:lstStyle/>
        <a:p>
          <a:endParaRPr lang="en-US"/>
        </a:p>
      </dgm:t>
    </dgm:pt>
    <dgm:pt modelId="{3AA162C5-C6A8-48A8-A3D5-0720E5518093}">
      <dgm:prSet phldrT="[Text]" custT="1"/>
      <dgm:spPr>
        <a:solidFill>
          <a:schemeClr val="bg1">
            <a:lumMod val="95000"/>
            <a:alpha val="90000"/>
          </a:schemeClr>
        </a:solidFill>
      </dgm:spPr>
      <dgm:t>
        <a:bodyPr/>
        <a:lstStyle/>
        <a:p>
          <a:pPr algn="just">
            <a:buNone/>
          </a:pPr>
          <a:r>
            <a:rPr lang="en-US" sz="3000" b="1" dirty="0">
              <a:solidFill>
                <a:schemeClr val="accent5">
                  <a:lumMod val="50000"/>
                </a:schemeClr>
              </a:solidFill>
              <a:latin typeface="Candara" pitchFamily="34" charset="0"/>
            </a:rPr>
            <a:t>Audit Sampling</a:t>
          </a:r>
          <a:endParaRPr lang="en-US" sz="3000" dirty="0">
            <a:solidFill>
              <a:schemeClr val="accent5">
                <a:lumMod val="50000"/>
              </a:schemeClr>
            </a:solidFill>
          </a:endParaRPr>
        </a:p>
      </dgm:t>
    </dgm:pt>
    <dgm:pt modelId="{EEB860BC-36FC-48B8-92EB-AF27751B029C}" type="parTrans" cxnId="{0546FAA4-3C77-4892-A452-364DA8D5E174}">
      <dgm:prSet/>
      <dgm:spPr/>
      <dgm:t>
        <a:bodyPr/>
        <a:lstStyle/>
        <a:p>
          <a:endParaRPr lang="en-US"/>
        </a:p>
      </dgm:t>
    </dgm:pt>
    <dgm:pt modelId="{1E80DC96-0935-4BA8-89CA-707C6AEFAD0E}" type="sibTrans" cxnId="{0546FAA4-3C77-4892-A452-364DA8D5E174}">
      <dgm:prSet/>
      <dgm:spPr/>
      <dgm:t>
        <a:bodyPr/>
        <a:lstStyle/>
        <a:p>
          <a:endParaRPr lang="en-US"/>
        </a:p>
      </dgm:t>
    </dgm:pt>
    <dgm:pt modelId="{76CD6B19-644D-4D8E-806D-6BF5548F800C}">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260</a:t>
          </a:r>
          <a:endParaRPr lang="en-US" sz="3000" dirty="0">
            <a:solidFill>
              <a:schemeClr val="tx1"/>
            </a:solidFill>
          </a:endParaRPr>
        </a:p>
      </dgm:t>
    </dgm:pt>
    <dgm:pt modelId="{38E22D4B-4D73-40F7-B871-B27133FC2E49}" type="parTrans" cxnId="{0021B566-86F7-4332-A1FA-054EFA1B666A}">
      <dgm:prSet/>
      <dgm:spPr/>
      <dgm:t>
        <a:bodyPr/>
        <a:lstStyle/>
        <a:p>
          <a:endParaRPr lang="en-US"/>
        </a:p>
      </dgm:t>
    </dgm:pt>
    <dgm:pt modelId="{89553A41-6F58-40EF-84E5-9A14361EE814}" type="sibTrans" cxnId="{0021B566-86F7-4332-A1FA-054EFA1B666A}">
      <dgm:prSet/>
      <dgm:spPr/>
      <dgm:t>
        <a:bodyPr/>
        <a:lstStyle/>
        <a:p>
          <a:endParaRPr lang="en-US"/>
        </a:p>
      </dgm:t>
    </dgm:pt>
    <dgm:pt modelId="{7A6210AC-5C90-4AF9-8191-466DD3B29AD2}">
      <dgm:prSet phldrT="[Text]" custT="1"/>
      <dgm:spPr>
        <a:solidFill>
          <a:schemeClr val="bg1">
            <a:lumMod val="95000"/>
            <a:alpha val="90000"/>
          </a:schemeClr>
        </a:solidFill>
      </dgm:spPr>
      <dgm:t>
        <a:bodyPr/>
        <a:lstStyle/>
        <a:p>
          <a:pPr marL="0" indent="0" algn="just">
            <a:buNone/>
          </a:pPr>
          <a:r>
            <a:rPr lang="en-US" sz="3000" b="1" dirty="0">
              <a:solidFill>
                <a:schemeClr val="accent5">
                  <a:lumMod val="50000"/>
                </a:schemeClr>
              </a:solidFill>
              <a:latin typeface="Candara" pitchFamily="34" charset="0"/>
            </a:rPr>
            <a:t>Communication with those charged with governance</a:t>
          </a:r>
          <a:endParaRPr lang="en-US" sz="3000" dirty="0">
            <a:solidFill>
              <a:schemeClr val="accent5">
                <a:lumMod val="50000"/>
              </a:schemeClr>
            </a:solidFill>
          </a:endParaRPr>
        </a:p>
      </dgm:t>
    </dgm:pt>
    <dgm:pt modelId="{F038EC22-174B-481B-A4A4-DB30801A4545}" type="parTrans" cxnId="{6160B651-949E-4704-A0CC-7B6F1FFC82E6}">
      <dgm:prSet/>
      <dgm:spPr/>
      <dgm:t>
        <a:bodyPr/>
        <a:lstStyle/>
        <a:p>
          <a:endParaRPr lang="en-US"/>
        </a:p>
      </dgm:t>
    </dgm:pt>
    <dgm:pt modelId="{2EC11A56-7118-466E-8DE9-06C405498E84}" type="sibTrans" cxnId="{6160B651-949E-4704-A0CC-7B6F1FFC82E6}">
      <dgm:prSet/>
      <dgm:spPr/>
      <dgm:t>
        <a:bodyPr/>
        <a:lstStyle/>
        <a:p>
          <a:endParaRPr lang="en-US"/>
        </a:p>
      </dgm:t>
    </dgm:pt>
    <dgm:pt modelId="{702BD525-FE79-4FD1-AEF0-7C8D33355B99}" type="pres">
      <dgm:prSet presAssocID="{C85D3904-6F86-4D02-BDE3-2C4F1C0E3A73}" presName="Name0" presStyleCnt="0">
        <dgm:presLayoutVars>
          <dgm:dir/>
          <dgm:animLvl val="lvl"/>
          <dgm:resizeHandles val="exact"/>
        </dgm:presLayoutVars>
      </dgm:prSet>
      <dgm:spPr/>
    </dgm:pt>
    <dgm:pt modelId="{3D853DFE-EE5D-4CC9-A100-964C9CECE98F}" type="pres">
      <dgm:prSet presAssocID="{69273F47-0EDB-4FD1-9229-377357507AE4}" presName="linNode" presStyleCnt="0"/>
      <dgm:spPr/>
    </dgm:pt>
    <dgm:pt modelId="{95E49234-C1C8-4003-A9BB-25D684277A09}" type="pres">
      <dgm:prSet presAssocID="{69273F47-0EDB-4FD1-9229-377357507AE4}" presName="parentText" presStyleLbl="node1" presStyleIdx="0" presStyleCnt="4" custScaleY="42670" custLinFactNeighborY="0">
        <dgm:presLayoutVars>
          <dgm:chMax val="1"/>
          <dgm:bulletEnabled val="1"/>
        </dgm:presLayoutVars>
      </dgm:prSet>
      <dgm:spPr/>
    </dgm:pt>
    <dgm:pt modelId="{E7D2F5E1-5ED8-481F-B203-4CD723929CEF}" type="pres">
      <dgm:prSet presAssocID="{69273F47-0EDB-4FD1-9229-377357507AE4}" presName="descendantText" presStyleLbl="alignAccFollowNode1" presStyleIdx="0" presStyleCnt="4" custScaleY="52550" custLinFactNeighborY="0">
        <dgm:presLayoutVars>
          <dgm:bulletEnabled val="1"/>
        </dgm:presLayoutVars>
      </dgm:prSet>
      <dgm:spPr/>
    </dgm:pt>
    <dgm:pt modelId="{59BA2823-3F72-4954-B3D7-ACF89629AA0A}" type="pres">
      <dgm:prSet presAssocID="{4E7882A7-B232-4F3A-A693-1B9C6A29951B}" presName="sp" presStyleCnt="0"/>
      <dgm:spPr/>
    </dgm:pt>
    <dgm:pt modelId="{F541E907-C877-4CA9-A97E-33A8A6C8A35C}" type="pres">
      <dgm:prSet presAssocID="{A63673CA-EA26-4437-9F56-DD5D7DADFF9A}" presName="linNode" presStyleCnt="0"/>
      <dgm:spPr/>
    </dgm:pt>
    <dgm:pt modelId="{4ECA0604-348C-441F-93DD-BEDFB3B9BA15}" type="pres">
      <dgm:prSet presAssocID="{A63673CA-EA26-4437-9F56-DD5D7DADFF9A}" presName="parentText" presStyleLbl="node1" presStyleIdx="1" presStyleCnt="4" custScaleY="45952" custLinFactNeighborY="0">
        <dgm:presLayoutVars>
          <dgm:chMax val="1"/>
          <dgm:bulletEnabled val="1"/>
        </dgm:presLayoutVars>
      </dgm:prSet>
      <dgm:spPr/>
    </dgm:pt>
    <dgm:pt modelId="{D4B5122D-13F5-4D47-8877-3505EA51FB4D}" type="pres">
      <dgm:prSet presAssocID="{A63673CA-EA26-4437-9F56-DD5D7DADFF9A}" presName="descendantText" presStyleLbl="alignAccFollowNode1" presStyleIdx="1" presStyleCnt="4" custScaleY="66147" custLinFactNeighborY="0">
        <dgm:presLayoutVars>
          <dgm:bulletEnabled val="1"/>
        </dgm:presLayoutVars>
      </dgm:prSet>
      <dgm:spPr/>
    </dgm:pt>
    <dgm:pt modelId="{F840694F-85C4-4ACF-94E3-3CBFF731D0EF}" type="pres">
      <dgm:prSet presAssocID="{E05AADF8-6B9E-4461-A2ED-F4948356706C}" presName="sp" presStyleCnt="0"/>
      <dgm:spPr/>
    </dgm:pt>
    <dgm:pt modelId="{F5F1E913-19B6-46B6-9D1B-E169DB6D6887}" type="pres">
      <dgm:prSet presAssocID="{76CD6B19-644D-4D8E-806D-6BF5548F800C}" presName="linNode" presStyleCnt="0"/>
      <dgm:spPr/>
    </dgm:pt>
    <dgm:pt modelId="{4634068D-E571-4391-B263-3EF78333D76A}" type="pres">
      <dgm:prSet presAssocID="{76CD6B19-644D-4D8E-806D-6BF5548F800C}" presName="parentText" presStyleLbl="node1" presStyleIdx="2" presStyleCnt="4" custAng="0" custScaleY="50281" custLinFactNeighborY="0">
        <dgm:presLayoutVars>
          <dgm:chMax val="1"/>
          <dgm:bulletEnabled val="1"/>
        </dgm:presLayoutVars>
      </dgm:prSet>
      <dgm:spPr/>
    </dgm:pt>
    <dgm:pt modelId="{19DF4C87-C32C-4A43-BA9F-4158763C95EE}" type="pres">
      <dgm:prSet presAssocID="{76CD6B19-644D-4D8E-806D-6BF5548F800C}" presName="descendantText" presStyleLbl="alignAccFollowNode1" presStyleIdx="2" presStyleCnt="4" custScaleY="60862" custLinFactNeighborY="2213">
        <dgm:presLayoutVars>
          <dgm:bulletEnabled val="1"/>
        </dgm:presLayoutVars>
      </dgm:prSet>
      <dgm:spPr/>
    </dgm:pt>
    <dgm:pt modelId="{3E326780-A5B4-4253-9313-7732DD82D943}" type="pres">
      <dgm:prSet presAssocID="{89553A41-6F58-40EF-84E5-9A14361EE814}" presName="sp" presStyleCnt="0"/>
      <dgm:spPr/>
    </dgm:pt>
    <dgm:pt modelId="{16236F3E-2CAB-48F6-A64F-84BA6E366A22}" type="pres">
      <dgm:prSet presAssocID="{21BC8D78-56B1-4868-AE34-DBCD7EDAAB54}" presName="linNode" presStyleCnt="0"/>
      <dgm:spPr/>
    </dgm:pt>
    <dgm:pt modelId="{9601226F-2F41-46DA-A885-CB159611750E}" type="pres">
      <dgm:prSet presAssocID="{21BC8D78-56B1-4868-AE34-DBCD7EDAAB54}" presName="parentText" presStyleLbl="node1" presStyleIdx="3" presStyleCnt="4" custScaleY="41830" custLinFactNeighborY="0">
        <dgm:presLayoutVars>
          <dgm:chMax val="1"/>
          <dgm:bulletEnabled val="1"/>
        </dgm:presLayoutVars>
      </dgm:prSet>
      <dgm:spPr/>
    </dgm:pt>
    <dgm:pt modelId="{745304E4-656F-4FC8-840B-3C5945D181CC}" type="pres">
      <dgm:prSet presAssocID="{21BC8D78-56B1-4868-AE34-DBCD7EDAAB54}" presName="descendantText" presStyleLbl="alignAccFollowNode1" presStyleIdx="3" presStyleCnt="4" custScaleY="55314" custLinFactNeighborY="57">
        <dgm:presLayoutVars>
          <dgm:bulletEnabled val="1"/>
        </dgm:presLayoutVars>
      </dgm:prSet>
      <dgm:spPr/>
    </dgm:pt>
  </dgm:ptLst>
  <dgm:cxnLst>
    <dgm:cxn modelId="{17951412-144F-4B30-B46B-B683A11629B6}" type="presOf" srcId="{76CD6B19-644D-4D8E-806D-6BF5548F800C}" destId="{4634068D-E571-4391-B263-3EF78333D76A}" srcOrd="0" destOrd="0" presId="urn:microsoft.com/office/officeart/2005/8/layout/vList5"/>
    <dgm:cxn modelId="{89164A16-0CBA-4B1A-AC71-6C26DC980891}" type="presOf" srcId="{505754AB-7FB7-4984-88A9-FC432EE271AE}" destId="{D4B5122D-13F5-4D47-8877-3505EA51FB4D}" srcOrd="0" destOrd="0" presId="urn:microsoft.com/office/officeart/2005/8/layout/vList5"/>
    <dgm:cxn modelId="{8F0E8E32-6E3C-47F2-B60E-3D4A6A509E99}" srcId="{C85D3904-6F86-4D02-BDE3-2C4F1C0E3A73}" destId="{A63673CA-EA26-4437-9F56-DD5D7DADFF9A}" srcOrd="1" destOrd="0" parTransId="{F4739BF5-A4CD-4632-8EC1-A6EF9E08D428}" sibTransId="{E05AADF8-6B9E-4461-A2ED-F4948356706C}"/>
    <dgm:cxn modelId="{76316143-3A1D-4B51-B416-5F69C749ACD3}" type="presOf" srcId="{9EB03221-C28A-4BAF-A422-87781E534AB8}" destId="{E7D2F5E1-5ED8-481F-B203-4CD723929CEF}" srcOrd="0" destOrd="0" presId="urn:microsoft.com/office/officeart/2005/8/layout/vList5"/>
    <dgm:cxn modelId="{0021B566-86F7-4332-A1FA-054EFA1B666A}" srcId="{C85D3904-6F86-4D02-BDE3-2C4F1C0E3A73}" destId="{76CD6B19-644D-4D8E-806D-6BF5548F800C}" srcOrd="2" destOrd="0" parTransId="{38E22D4B-4D73-40F7-B871-B27133FC2E49}" sibTransId="{89553A41-6F58-40EF-84E5-9A14361EE814}"/>
    <dgm:cxn modelId="{F070A567-E0C5-44C0-9544-45669A9F9252}" srcId="{A63673CA-EA26-4437-9F56-DD5D7DADFF9A}" destId="{505754AB-7FB7-4984-88A9-FC432EE271AE}" srcOrd="0" destOrd="0" parTransId="{A63FDF08-65D4-4C6C-BD00-2C3BAED68214}" sibTransId="{619DAA66-10AA-43FC-9932-1B574DFDF0F7}"/>
    <dgm:cxn modelId="{6160B651-949E-4704-A0CC-7B6F1FFC82E6}" srcId="{76CD6B19-644D-4D8E-806D-6BF5548F800C}" destId="{7A6210AC-5C90-4AF9-8191-466DD3B29AD2}" srcOrd="0" destOrd="0" parTransId="{F038EC22-174B-481B-A4A4-DB30801A4545}" sibTransId="{2EC11A56-7118-466E-8DE9-06C405498E84}"/>
    <dgm:cxn modelId="{C0CFA976-186F-4D7B-8DE0-0421B907A409}" type="presOf" srcId="{21BC8D78-56B1-4868-AE34-DBCD7EDAAB54}" destId="{9601226F-2F41-46DA-A885-CB159611750E}" srcOrd="0" destOrd="0" presId="urn:microsoft.com/office/officeart/2005/8/layout/vList5"/>
    <dgm:cxn modelId="{21B4097C-B4CD-4525-A4B4-D0948333BE98}" srcId="{C85D3904-6F86-4D02-BDE3-2C4F1C0E3A73}" destId="{21BC8D78-56B1-4868-AE34-DBCD7EDAAB54}" srcOrd="3" destOrd="0" parTransId="{C0746042-C5E2-410B-B298-6D76548D9DCE}" sibTransId="{398A69AC-47A2-4E65-B112-EACB016759CD}"/>
    <dgm:cxn modelId="{3EB1438F-49BF-4737-AA00-9445AF4FD4C4}" srcId="{69273F47-0EDB-4FD1-9229-377357507AE4}" destId="{9EB03221-C28A-4BAF-A422-87781E534AB8}" srcOrd="0" destOrd="0" parTransId="{2C940598-4907-43B4-AD9B-5BC2F2B7BEA1}" sibTransId="{434C83D6-F2F5-486B-BB6B-7196DC28C9E8}"/>
    <dgm:cxn modelId="{BA013094-B03E-4B33-A938-38C9F271425A}" type="presOf" srcId="{C85D3904-6F86-4D02-BDE3-2C4F1C0E3A73}" destId="{702BD525-FE79-4FD1-AEF0-7C8D33355B99}" srcOrd="0" destOrd="0" presId="urn:microsoft.com/office/officeart/2005/8/layout/vList5"/>
    <dgm:cxn modelId="{2F8080A4-9E19-462F-AC23-5FEAC70A3952}" type="presOf" srcId="{A63673CA-EA26-4437-9F56-DD5D7DADFF9A}" destId="{4ECA0604-348C-441F-93DD-BEDFB3B9BA15}" srcOrd="0" destOrd="0" presId="urn:microsoft.com/office/officeart/2005/8/layout/vList5"/>
    <dgm:cxn modelId="{0546FAA4-3C77-4892-A452-364DA8D5E174}" srcId="{21BC8D78-56B1-4868-AE34-DBCD7EDAAB54}" destId="{3AA162C5-C6A8-48A8-A3D5-0720E5518093}" srcOrd="0" destOrd="0" parTransId="{EEB860BC-36FC-48B8-92EB-AF27751B029C}" sibTransId="{1E80DC96-0935-4BA8-89CA-707C6AEFAD0E}"/>
    <dgm:cxn modelId="{91262ECE-693D-4920-BDA1-1EB3E6EECBC0}" type="presOf" srcId="{3AA162C5-C6A8-48A8-A3D5-0720E5518093}" destId="{745304E4-656F-4FC8-840B-3C5945D181CC}" srcOrd="0" destOrd="0" presId="urn:microsoft.com/office/officeart/2005/8/layout/vList5"/>
    <dgm:cxn modelId="{899C74DC-87CB-401F-B9AC-6D2386178DF7}" srcId="{C85D3904-6F86-4D02-BDE3-2C4F1C0E3A73}" destId="{69273F47-0EDB-4FD1-9229-377357507AE4}" srcOrd="0" destOrd="0" parTransId="{869A7AA6-ACA0-406A-910C-81DA9F9E6B8A}" sibTransId="{4E7882A7-B232-4F3A-A693-1B9C6A29951B}"/>
    <dgm:cxn modelId="{38B2BCE1-AB5B-4609-8B43-7454DD093262}" type="presOf" srcId="{69273F47-0EDB-4FD1-9229-377357507AE4}" destId="{95E49234-C1C8-4003-A9BB-25D684277A09}" srcOrd="0" destOrd="0" presId="urn:microsoft.com/office/officeart/2005/8/layout/vList5"/>
    <dgm:cxn modelId="{51A8FDE8-4E7F-4FA0-840C-76D9558CA075}" type="presOf" srcId="{7A6210AC-5C90-4AF9-8191-466DD3B29AD2}" destId="{19DF4C87-C32C-4A43-BA9F-4158763C95EE}" srcOrd="0" destOrd="0" presId="urn:microsoft.com/office/officeart/2005/8/layout/vList5"/>
    <dgm:cxn modelId="{9B636202-49F9-4066-A4DA-2F613E7749D6}" type="presParOf" srcId="{702BD525-FE79-4FD1-AEF0-7C8D33355B99}" destId="{3D853DFE-EE5D-4CC9-A100-964C9CECE98F}" srcOrd="0" destOrd="0" presId="urn:microsoft.com/office/officeart/2005/8/layout/vList5"/>
    <dgm:cxn modelId="{C2415637-B9C7-4424-8E5E-482FD7E10BE8}" type="presParOf" srcId="{3D853DFE-EE5D-4CC9-A100-964C9CECE98F}" destId="{95E49234-C1C8-4003-A9BB-25D684277A09}" srcOrd="0" destOrd="0" presId="urn:microsoft.com/office/officeart/2005/8/layout/vList5"/>
    <dgm:cxn modelId="{7386EB9A-8B49-4743-A06D-E613A121A692}" type="presParOf" srcId="{3D853DFE-EE5D-4CC9-A100-964C9CECE98F}" destId="{E7D2F5E1-5ED8-481F-B203-4CD723929CEF}" srcOrd="1" destOrd="0" presId="urn:microsoft.com/office/officeart/2005/8/layout/vList5"/>
    <dgm:cxn modelId="{F7274472-14EC-4DCD-BC58-B98651148915}" type="presParOf" srcId="{702BD525-FE79-4FD1-AEF0-7C8D33355B99}" destId="{59BA2823-3F72-4954-B3D7-ACF89629AA0A}" srcOrd="1" destOrd="0" presId="urn:microsoft.com/office/officeart/2005/8/layout/vList5"/>
    <dgm:cxn modelId="{205AA771-74D9-4E03-B8FB-759F86C1DEC4}" type="presParOf" srcId="{702BD525-FE79-4FD1-AEF0-7C8D33355B99}" destId="{F541E907-C877-4CA9-A97E-33A8A6C8A35C}" srcOrd="2" destOrd="0" presId="urn:microsoft.com/office/officeart/2005/8/layout/vList5"/>
    <dgm:cxn modelId="{80D3B729-7318-4C3B-B3D7-2AB69EF03C77}" type="presParOf" srcId="{F541E907-C877-4CA9-A97E-33A8A6C8A35C}" destId="{4ECA0604-348C-441F-93DD-BEDFB3B9BA15}" srcOrd="0" destOrd="0" presId="urn:microsoft.com/office/officeart/2005/8/layout/vList5"/>
    <dgm:cxn modelId="{41107F1F-D22D-4ECE-BE9E-88BB252F5C06}" type="presParOf" srcId="{F541E907-C877-4CA9-A97E-33A8A6C8A35C}" destId="{D4B5122D-13F5-4D47-8877-3505EA51FB4D}" srcOrd="1" destOrd="0" presId="urn:microsoft.com/office/officeart/2005/8/layout/vList5"/>
    <dgm:cxn modelId="{3C784FC3-DAEF-444D-8110-086DF39F86D7}" type="presParOf" srcId="{702BD525-FE79-4FD1-AEF0-7C8D33355B99}" destId="{F840694F-85C4-4ACF-94E3-3CBFF731D0EF}" srcOrd="3" destOrd="0" presId="urn:microsoft.com/office/officeart/2005/8/layout/vList5"/>
    <dgm:cxn modelId="{C29F5DCC-1801-4C8E-B2E8-AA2A02980FDC}" type="presParOf" srcId="{702BD525-FE79-4FD1-AEF0-7C8D33355B99}" destId="{F5F1E913-19B6-46B6-9D1B-E169DB6D6887}" srcOrd="4" destOrd="0" presId="urn:microsoft.com/office/officeart/2005/8/layout/vList5"/>
    <dgm:cxn modelId="{238489CD-627F-4D05-A7C1-AA0AB82CC3CF}" type="presParOf" srcId="{F5F1E913-19B6-46B6-9D1B-E169DB6D6887}" destId="{4634068D-E571-4391-B263-3EF78333D76A}" srcOrd="0" destOrd="0" presId="urn:microsoft.com/office/officeart/2005/8/layout/vList5"/>
    <dgm:cxn modelId="{DD8134B1-5568-44E4-81BF-023ACC340EC6}" type="presParOf" srcId="{F5F1E913-19B6-46B6-9D1B-E169DB6D6887}" destId="{19DF4C87-C32C-4A43-BA9F-4158763C95EE}" srcOrd="1" destOrd="0" presId="urn:microsoft.com/office/officeart/2005/8/layout/vList5"/>
    <dgm:cxn modelId="{7575A3DD-A168-4E7E-99F6-9173E3CD47D2}" type="presParOf" srcId="{702BD525-FE79-4FD1-AEF0-7C8D33355B99}" destId="{3E326780-A5B4-4253-9313-7732DD82D943}" srcOrd="5" destOrd="0" presId="urn:microsoft.com/office/officeart/2005/8/layout/vList5"/>
    <dgm:cxn modelId="{EE58A6D3-3903-4851-AB0B-4E39555F0D6A}" type="presParOf" srcId="{702BD525-FE79-4FD1-AEF0-7C8D33355B99}" destId="{16236F3E-2CAB-48F6-A64F-84BA6E366A22}" srcOrd="6" destOrd="0" presId="urn:microsoft.com/office/officeart/2005/8/layout/vList5"/>
    <dgm:cxn modelId="{815357AE-B08D-48FC-95FC-09535C3BC6A9}" type="presParOf" srcId="{16236F3E-2CAB-48F6-A64F-84BA6E366A22}" destId="{9601226F-2F41-46DA-A885-CB159611750E}" srcOrd="0" destOrd="0" presId="urn:microsoft.com/office/officeart/2005/8/layout/vList5"/>
    <dgm:cxn modelId="{A5CAF34E-1F80-43A9-914B-2DE2A10C4FE3}" type="presParOf" srcId="{16236F3E-2CAB-48F6-A64F-84BA6E366A22}" destId="{745304E4-656F-4FC8-840B-3C5945D181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5D3904-6F86-4D02-BDE3-2C4F1C0E3A73}"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69273F47-0EDB-4FD1-9229-377357507AE4}">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IN" sz="3000" b="1" dirty="0">
              <a:solidFill>
                <a:schemeClr val="tx1"/>
              </a:solidFill>
              <a:latin typeface="Copperplate Gothic Bold" pitchFamily="34" charset="0"/>
            </a:rPr>
            <a:t>SA 580</a:t>
          </a:r>
        </a:p>
      </dgm:t>
    </dgm:pt>
    <dgm:pt modelId="{869A7AA6-ACA0-406A-910C-81DA9F9E6B8A}" type="parTrans" cxnId="{899C74DC-87CB-401F-B9AC-6D2386178DF7}">
      <dgm:prSet/>
      <dgm:spPr/>
      <dgm:t>
        <a:bodyPr/>
        <a:lstStyle/>
        <a:p>
          <a:endParaRPr lang="en-US" sz="3000"/>
        </a:p>
      </dgm:t>
    </dgm:pt>
    <dgm:pt modelId="{4E7882A7-B232-4F3A-A693-1B9C6A29951B}" type="sibTrans" cxnId="{899C74DC-87CB-401F-B9AC-6D2386178DF7}">
      <dgm:prSet/>
      <dgm:spPr/>
      <dgm:t>
        <a:bodyPr/>
        <a:lstStyle/>
        <a:p>
          <a:endParaRPr lang="en-US" sz="3000"/>
        </a:p>
      </dgm:t>
    </dgm:pt>
    <dgm:pt modelId="{9EB03221-C28A-4BAF-A422-87781E534AB8}">
      <dgm:prSet phldrT="[Text]" custT="1"/>
      <dgm:spPr>
        <a:solidFill>
          <a:schemeClr val="bg1">
            <a:lumMod val="95000"/>
            <a:alpha val="90000"/>
          </a:schemeClr>
        </a:solidFill>
      </dgm:spPr>
      <dgm:t>
        <a:bodyPr/>
        <a:lstStyle/>
        <a:p>
          <a:pPr>
            <a:buNone/>
          </a:pPr>
          <a:r>
            <a:rPr lang="en-US" sz="3000" b="1" kern="1200" dirty="0">
              <a:solidFill>
                <a:schemeClr val="accent5">
                  <a:lumMod val="50000"/>
                </a:schemeClr>
              </a:solidFill>
              <a:latin typeface="Candara" pitchFamily="34" charset="0"/>
              <a:ea typeface="+mn-ea"/>
              <a:cs typeface="+mn-cs"/>
            </a:rPr>
            <a:t>Written Representation</a:t>
          </a:r>
        </a:p>
      </dgm:t>
    </dgm:pt>
    <dgm:pt modelId="{2C940598-4907-43B4-AD9B-5BC2F2B7BEA1}" type="parTrans" cxnId="{3EB1438F-49BF-4737-AA00-9445AF4FD4C4}">
      <dgm:prSet/>
      <dgm:spPr/>
      <dgm:t>
        <a:bodyPr/>
        <a:lstStyle/>
        <a:p>
          <a:endParaRPr lang="en-US" sz="3000"/>
        </a:p>
      </dgm:t>
    </dgm:pt>
    <dgm:pt modelId="{434C83D6-F2F5-486B-BB6B-7196DC28C9E8}" type="sibTrans" cxnId="{3EB1438F-49BF-4737-AA00-9445AF4FD4C4}">
      <dgm:prSet/>
      <dgm:spPr/>
      <dgm:t>
        <a:bodyPr/>
        <a:lstStyle/>
        <a:p>
          <a:endParaRPr lang="en-US" sz="3000"/>
        </a:p>
      </dgm:t>
    </dgm:pt>
    <dgm:pt modelId="{A63673CA-EA26-4437-9F56-DD5D7DADFF9A}">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610</a:t>
          </a:r>
          <a:endParaRPr lang="en-US" sz="3000" dirty="0">
            <a:solidFill>
              <a:schemeClr val="tx1"/>
            </a:solidFill>
          </a:endParaRPr>
        </a:p>
      </dgm:t>
    </dgm:pt>
    <dgm:pt modelId="{F4739BF5-A4CD-4632-8EC1-A6EF9E08D428}" type="parTrans" cxnId="{8F0E8E32-6E3C-47F2-B60E-3D4A6A509E99}">
      <dgm:prSet/>
      <dgm:spPr/>
      <dgm:t>
        <a:bodyPr/>
        <a:lstStyle/>
        <a:p>
          <a:endParaRPr lang="en-US" sz="3000"/>
        </a:p>
      </dgm:t>
    </dgm:pt>
    <dgm:pt modelId="{E05AADF8-6B9E-4461-A2ED-F4948356706C}" type="sibTrans" cxnId="{8F0E8E32-6E3C-47F2-B60E-3D4A6A509E99}">
      <dgm:prSet/>
      <dgm:spPr/>
      <dgm:t>
        <a:bodyPr/>
        <a:lstStyle/>
        <a:p>
          <a:endParaRPr lang="en-US" sz="3000"/>
        </a:p>
      </dgm:t>
    </dgm:pt>
    <dgm:pt modelId="{505754AB-7FB7-4984-88A9-FC432EE271AE}">
      <dgm:prSet phldrT="[Text]" custT="1"/>
      <dgm:spPr>
        <a:solidFill>
          <a:schemeClr val="bg1">
            <a:lumMod val="95000"/>
            <a:alpha val="90000"/>
          </a:schemeClr>
        </a:solidFill>
      </dgm:spPr>
      <dgm:t>
        <a:bodyPr/>
        <a:lstStyle/>
        <a:p>
          <a:pPr algn="just">
            <a:buNone/>
          </a:pPr>
          <a:r>
            <a:rPr lang="en-US" sz="3000" b="1" dirty="0">
              <a:solidFill>
                <a:schemeClr val="accent5">
                  <a:lumMod val="50000"/>
                </a:schemeClr>
              </a:solidFill>
              <a:latin typeface="Candara" pitchFamily="34" charset="0"/>
            </a:rPr>
            <a:t>Using the work of Internal Auditors</a:t>
          </a:r>
          <a:endParaRPr lang="en-US" sz="3000" dirty="0">
            <a:solidFill>
              <a:schemeClr val="accent5">
                <a:lumMod val="50000"/>
              </a:schemeClr>
            </a:solidFill>
          </a:endParaRPr>
        </a:p>
      </dgm:t>
    </dgm:pt>
    <dgm:pt modelId="{A63FDF08-65D4-4C6C-BD00-2C3BAED68214}" type="parTrans" cxnId="{F070A567-E0C5-44C0-9544-45669A9F9252}">
      <dgm:prSet/>
      <dgm:spPr/>
      <dgm:t>
        <a:bodyPr/>
        <a:lstStyle/>
        <a:p>
          <a:endParaRPr lang="en-US" sz="3000"/>
        </a:p>
      </dgm:t>
    </dgm:pt>
    <dgm:pt modelId="{619DAA66-10AA-43FC-9932-1B574DFDF0F7}" type="sibTrans" cxnId="{F070A567-E0C5-44C0-9544-45669A9F9252}">
      <dgm:prSet/>
      <dgm:spPr/>
      <dgm:t>
        <a:bodyPr/>
        <a:lstStyle/>
        <a:p>
          <a:endParaRPr lang="en-US" sz="3000"/>
        </a:p>
      </dgm:t>
    </dgm:pt>
    <dgm:pt modelId="{76CD6B19-644D-4D8E-806D-6BF5548F800C}">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210</a:t>
          </a:r>
          <a:endParaRPr lang="en-US" sz="3000" dirty="0">
            <a:solidFill>
              <a:schemeClr val="tx1"/>
            </a:solidFill>
          </a:endParaRPr>
        </a:p>
      </dgm:t>
    </dgm:pt>
    <dgm:pt modelId="{38E22D4B-4D73-40F7-B871-B27133FC2E49}" type="parTrans" cxnId="{0021B566-86F7-4332-A1FA-054EFA1B666A}">
      <dgm:prSet/>
      <dgm:spPr/>
      <dgm:t>
        <a:bodyPr/>
        <a:lstStyle/>
        <a:p>
          <a:endParaRPr lang="en-US" sz="3000"/>
        </a:p>
      </dgm:t>
    </dgm:pt>
    <dgm:pt modelId="{89553A41-6F58-40EF-84E5-9A14361EE814}" type="sibTrans" cxnId="{0021B566-86F7-4332-A1FA-054EFA1B666A}">
      <dgm:prSet/>
      <dgm:spPr/>
      <dgm:t>
        <a:bodyPr/>
        <a:lstStyle/>
        <a:p>
          <a:endParaRPr lang="en-US" sz="3000"/>
        </a:p>
      </dgm:t>
    </dgm:pt>
    <dgm:pt modelId="{7A6210AC-5C90-4AF9-8191-466DD3B29AD2}">
      <dgm:prSet phldrT="[Text]" custT="1"/>
      <dgm:spPr>
        <a:solidFill>
          <a:schemeClr val="bg1">
            <a:lumMod val="95000"/>
            <a:alpha val="90000"/>
          </a:schemeClr>
        </a:solidFill>
      </dgm:spPr>
      <dgm:t>
        <a:bodyPr/>
        <a:lstStyle/>
        <a:p>
          <a:pPr marL="0" indent="0" algn="just">
            <a:buNone/>
          </a:pPr>
          <a:r>
            <a:rPr lang="en-GB" sz="3000" b="1" dirty="0">
              <a:solidFill>
                <a:schemeClr val="accent5">
                  <a:lumMod val="50000"/>
                </a:schemeClr>
              </a:solidFill>
              <a:latin typeface="Candara" pitchFamily="34" charset="0"/>
            </a:rPr>
            <a:t>Agreeing the Terms of Audit Engagements</a:t>
          </a:r>
          <a:endParaRPr lang="en-US" sz="3000" dirty="0">
            <a:solidFill>
              <a:schemeClr val="accent5">
                <a:lumMod val="50000"/>
              </a:schemeClr>
            </a:solidFill>
          </a:endParaRPr>
        </a:p>
      </dgm:t>
    </dgm:pt>
    <dgm:pt modelId="{F038EC22-174B-481B-A4A4-DB30801A4545}" type="parTrans" cxnId="{6160B651-949E-4704-A0CC-7B6F1FFC82E6}">
      <dgm:prSet/>
      <dgm:spPr/>
      <dgm:t>
        <a:bodyPr/>
        <a:lstStyle/>
        <a:p>
          <a:endParaRPr lang="en-US" sz="3000"/>
        </a:p>
      </dgm:t>
    </dgm:pt>
    <dgm:pt modelId="{2EC11A56-7118-466E-8DE9-06C405498E84}" type="sibTrans" cxnId="{6160B651-949E-4704-A0CC-7B6F1FFC82E6}">
      <dgm:prSet/>
      <dgm:spPr/>
      <dgm:t>
        <a:bodyPr/>
        <a:lstStyle/>
        <a:p>
          <a:endParaRPr lang="en-US" sz="3000"/>
        </a:p>
      </dgm:t>
    </dgm:pt>
    <dgm:pt modelId="{702BD525-FE79-4FD1-AEF0-7C8D33355B99}" type="pres">
      <dgm:prSet presAssocID="{C85D3904-6F86-4D02-BDE3-2C4F1C0E3A73}" presName="Name0" presStyleCnt="0">
        <dgm:presLayoutVars>
          <dgm:dir/>
          <dgm:animLvl val="lvl"/>
          <dgm:resizeHandles val="exact"/>
        </dgm:presLayoutVars>
      </dgm:prSet>
      <dgm:spPr/>
    </dgm:pt>
    <dgm:pt modelId="{3D853DFE-EE5D-4CC9-A100-964C9CECE98F}" type="pres">
      <dgm:prSet presAssocID="{69273F47-0EDB-4FD1-9229-377357507AE4}" presName="linNode" presStyleCnt="0"/>
      <dgm:spPr/>
    </dgm:pt>
    <dgm:pt modelId="{95E49234-C1C8-4003-A9BB-25D684277A09}" type="pres">
      <dgm:prSet presAssocID="{69273F47-0EDB-4FD1-9229-377357507AE4}" presName="parentText" presStyleLbl="node1" presStyleIdx="0" presStyleCnt="3" custScaleY="42670" custLinFactNeighborX="422" custLinFactNeighborY="-1451">
        <dgm:presLayoutVars>
          <dgm:chMax val="1"/>
          <dgm:bulletEnabled val="1"/>
        </dgm:presLayoutVars>
      </dgm:prSet>
      <dgm:spPr/>
    </dgm:pt>
    <dgm:pt modelId="{E7D2F5E1-5ED8-481F-B203-4CD723929CEF}" type="pres">
      <dgm:prSet presAssocID="{69273F47-0EDB-4FD1-9229-377357507AE4}" presName="descendantText" presStyleLbl="alignAccFollowNode1" presStyleIdx="0" presStyleCnt="3" custScaleY="52550" custLinFactNeighborY="-537">
        <dgm:presLayoutVars>
          <dgm:bulletEnabled val="1"/>
        </dgm:presLayoutVars>
      </dgm:prSet>
      <dgm:spPr/>
    </dgm:pt>
    <dgm:pt modelId="{59BA2823-3F72-4954-B3D7-ACF89629AA0A}" type="pres">
      <dgm:prSet presAssocID="{4E7882A7-B232-4F3A-A693-1B9C6A29951B}" presName="sp" presStyleCnt="0"/>
      <dgm:spPr/>
    </dgm:pt>
    <dgm:pt modelId="{F541E907-C877-4CA9-A97E-33A8A6C8A35C}" type="pres">
      <dgm:prSet presAssocID="{A63673CA-EA26-4437-9F56-DD5D7DADFF9A}" presName="linNode" presStyleCnt="0"/>
      <dgm:spPr/>
    </dgm:pt>
    <dgm:pt modelId="{4ECA0604-348C-441F-93DD-BEDFB3B9BA15}" type="pres">
      <dgm:prSet presAssocID="{A63673CA-EA26-4437-9F56-DD5D7DADFF9A}" presName="parentText" presStyleLbl="node1" presStyleIdx="1" presStyleCnt="3" custScaleY="45952" custLinFactNeighborX="422" custLinFactNeighborY="-1687">
        <dgm:presLayoutVars>
          <dgm:chMax val="1"/>
          <dgm:bulletEnabled val="1"/>
        </dgm:presLayoutVars>
      </dgm:prSet>
      <dgm:spPr/>
    </dgm:pt>
    <dgm:pt modelId="{D4B5122D-13F5-4D47-8877-3505EA51FB4D}" type="pres">
      <dgm:prSet presAssocID="{A63673CA-EA26-4437-9F56-DD5D7DADFF9A}" presName="descendantText" presStyleLbl="alignAccFollowNode1" presStyleIdx="1" presStyleCnt="3" custScaleY="66147" custLinFactNeighborY="0">
        <dgm:presLayoutVars>
          <dgm:bulletEnabled val="1"/>
        </dgm:presLayoutVars>
      </dgm:prSet>
      <dgm:spPr/>
    </dgm:pt>
    <dgm:pt modelId="{F840694F-85C4-4ACF-94E3-3CBFF731D0EF}" type="pres">
      <dgm:prSet presAssocID="{E05AADF8-6B9E-4461-A2ED-F4948356706C}" presName="sp" presStyleCnt="0"/>
      <dgm:spPr/>
    </dgm:pt>
    <dgm:pt modelId="{F5F1E913-19B6-46B6-9D1B-E169DB6D6887}" type="pres">
      <dgm:prSet presAssocID="{76CD6B19-644D-4D8E-806D-6BF5548F800C}" presName="linNode" presStyleCnt="0"/>
      <dgm:spPr/>
    </dgm:pt>
    <dgm:pt modelId="{4634068D-E571-4391-B263-3EF78333D76A}" type="pres">
      <dgm:prSet presAssocID="{76CD6B19-644D-4D8E-806D-6BF5548F800C}" presName="parentText" presStyleLbl="node1" presStyleIdx="2" presStyleCnt="3" custAng="0" custScaleY="50281">
        <dgm:presLayoutVars>
          <dgm:chMax val="1"/>
          <dgm:bulletEnabled val="1"/>
        </dgm:presLayoutVars>
      </dgm:prSet>
      <dgm:spPr/>
    </dgm:pt>
    <dgm:pt modelId="{19DF4C87-C32C-4A43-BA9F-4158763C95EE}" type="pres">
      <dgm:prSet presAssocID="{76CD6B19-644D-4D8E-806D-6BF5548F800C}" presName="descendantText" presStyleLbl="alignAccFollowNode1" presStyleIdx="2" presStyleCnt="3" custScaleY="60862" custLinFactNeighborY="1138">
        <dgm:presLayoutVars>
          <dgm:bulletEnabled val="1"/>
        </dgm:presLayoutVars>
      </dgm:prSet>
      <dgm:spPr/>
    </dgm:pt>
  </dgm:ptLst>
  <dgm:cxnLst>
    <dgm:cxn modelId="{17951412-144F-4B30-B46B-B683A11629B6}" type="presOf" srcId="{76CD6B19-644D-4D8E-806D-6BF5548F800C}" destId="{4634068D-E571-4391-B263-3EF78333D76A}" srcOrd="0" destOrd="0" presId="urn:microsoft.com/office/officeart/2005/8/layout/vList5"/>
    <dgm:cxn modelId="{89164A16-0CBA-4B1A-AC71-6C26DC980891}" type="presOf" srcId="{505754AB-7FB7-4984-88A9-FC432EE271AE}" destId="{D4B5122D-13F5-4D47-8877-3505EA51FB4D}" srcOrd="0" destOrd="0" presId="urn:microsoft.com/office/officeart/2005/8/layout/vList5"/>
    <dgm:cxn modelId="{8F0E8E32-6E3C-47F2-B60E-3D4A6A509E99}" srcId="{C85D3904-6F86-4D02-BDE3-2C4F1C0E3A73}" destId="{A63673CA-EA26-4437-9F56-DD5D7DADFF9A}" srcOrd="1" destOrd="0" parTransId="{F4739BF5-A4CD-4632-8EC1-A6EF9E08D428}" sibTransId="{E05AADF8-6B9E-4461-A2ED-F4948356706C}"/>
    <dgm:cxn modelId="{76316143-3A1D-4B51-B416-5F69C749ACD3}" type="presOf" srcId="{9EB03221-C28A-4BAF-A422-87781E534AB8}" destId="{E7D2F5E1-5ED8-481F-B203-4CD723929CEF}" srcOrd="0" destOrd="0" presId="urn:microsoft.com/office/officeart/2005/8/layout/vList5"/>
    <dgm:cxn modelId="{0021B566-86F7-4332-A1FA-054EFA1B666A}" srcId="{C85D3904-6F86-4D02-BDE3-2C4F1C0E3A73}" destId="{76CD6B19-644D-4D8E-806D-6BF5548F800C}" srcOrd="2" destOrd="0" parTransId="{38E22D4B-4D73-40F7-B871-B27133FC2E49}" sibTransId="{89553A41-6F58-40EF-84E5-9A14361EE814}"/>
    <dgm:cxn modelId="{F070A567-E0C5-44C0-9544-45669A9F9252}" srcId="{A63673CA-EA26-4437-9F56-DD5D7DADFF9A}" destId="{505754AB-7FB7-4984-88A9-FC432EE271AE}" srcOrd="0" destOrd="0" parTransId="{A63FDF08-65D4-4C6C-BD00-2C3BAED68214}" sibTransId="{619DAA66-10AA-43FC-9932-1B574DFDF0F7}"/>
    <dgm:cxn modelId="{6160B651-949E-4704-A0CC-7B6F1FFC82E6}" srcId="{76CD6B19-644D-4D8E-806D-6BF5548F800C}" destId="{7A6210AC-5C90-4AF9-8191-466DD3B29AD2}" srcOrd="0" destOrd="0" parTransId="{F038EC22-174B-481B-A4A4-DB30801A4545}" sibTransId="{2EC11A56-7118-466E-8DE9-06C405498E84}"/>
    <dgm:cxn modelId="{3EB1438F-49BF-4737-AA00-9445AF4FD4C4}" srcId="{69273F47-0EDB-4FD1-9229-377357507AE4}" destId="{9EB03221-C28A-4BAF-A422-87781E534AB8}" srcOrd="0" destOrd="0" parTransId="{2C940598-4907-43B4-AD9B-5BC2F2B7BEA1}" sibTransId="{434C83D6-F2F5-486B-BB6B-7196DC28C9E8}"/>
    <dgm:cxn modelId="{BA013094-B03E-4B33-A938-38C9F271425A}" type="presOf" srcId="{C85D3904-6F86-4D02-BDE3-2C4F1C0E3A73}" destId="{702BD525-FE79-4FD1-AEF0-7C8D33355B99}" srcOrd="0" destOrd="0" presId="urn:microsoft.com/office/officeart/2005/8/layout/vList5"/>
    <dgm:cxn modelId="{2F8080A4-9E19-462F-AC23-5FEAC70A3952}" type="presOf" srcId="{A63673CA-EA26-4437-9F56-DD5D7DADFF9A}" destId="{4ECA0604-348C-441F-93DD-BEDFB3B9BA15}" srcOrd="0" destOrd="0" presId="urn:microsoft.com/office/officeart/2005/8/layout/vList5"/>
    <dgm:cxn modelId="{899C74DC-87CB-401F-B9AC-6D2386178DF7}" srcId="{C85D3904-6F86-4D02-BDE3-2C4F1C0E3A73}" destId="{69273F47-0EDB-4FD1-9229-377357507AE4}" srcOrd="0" destOrd="0" parTransId="{869A7AA6-ACA0-406A-910C-81DA9F9E6B8A}" sibTransId="{4E7882A7-B232-4F3A-A693-1B9C6A29951B}"/>
    <dgm:cxn modelId="{38B2BCE1-AB5B-4609-8B43-7454DD093262}" type="presOf" srcId="{69273F47-0EDB-4FD1-9229-377357507AE4}" destId="{95E49234-C1C8-4003-A9BB-25D684277A09}" srcOrd="0" destOrd="0" presId="urn:microsoft.com/office/officeart/2005/8/layout/vList5"/>
    <dgm:cxn modelId="{51A8FDE8-4E7F-4FA0-840C-76D9558CA075}" type="presOf" srcId="{7A6210AC-5C90-4AF9-8191-466DD3B29AD2}" destId="{19DF4C87-C32C-4A43-BA9F-4158763C95EE}" srcOrd="0" destOrd="0" presId="urn:microsoft.com/office/officeart/2005/8/layout/vList5"/>
    <dgm:cxn modelId="{9B636202-49F9-4066-A4DA-2F613E7749D6}" type="presParOf" srcId="{702BD525-FE79-4FD1-AEF0-7C8D33355B99}" destId="{3D853DFE-EE5D-4CC9-A100-964C9CECE98F}" srcOrd="0" destOrd="0" presId="urn:microsoft.com/office/officeart/2005/8/layout/vList5"/>
    <dgm:cxn modelId="{C2415637-B9C7-4424-8E5E-482FD7E10BE8}" type="presParOf" srcId="{3D853DFE-EE5D-4CC9-A100-964C9CECE98F}" destId="{95E49234-C1C8-4003-A9BB-25D684277A09}" srcOrd="0" destOrd="0" presId="urn:microsoft.com/office/officeart/2005/8/layout/vList5"/>
    <dgm:cxn modelId="{7386EB9A-8B49-4743-A06D-E613A121A692}" type="presParOf" srcId="{3D853DFE-EE5D-4CC9-A100-964C9CECE98F}" destId="{E7D2F5E1-5ED8-481F-B203-4CD723929CEF}" srcOrd="1" destOrd="0" presId="urn:microsoft.com/office/officeart/2005/8/layout/vList5"/>
    <dgm:cxn modelId="{F7274472-14EC-4DCD-BC58-B98651148915}" type="presParOf" srcId="{702BD525-FE79-4FD1-AEF0-7C8D33355B99}" destId="{59BA2823-3F72-4954-B3D7-ACF89629AA0A}" srcOrd="1" destOrd="0" presId="urn:microsoft.com/office/officeart/2005/8/layout/vList5"/>
    <dgm:cxn modelId="{205AA771-74D9-4E03-B8FB-759F86C1DEC4}" type="presParOf" srcId="{702BD525-FE79-4FD1-AEF0-7C8D33355B99}" destId="{F541E907-C877-4CA9-A97E-33A8A6C8A35C}" srcOrd="2" destOrd="0" presId="urn:microsoft.com/office/officeart/2005/8/layout/vList5"/>
    <dgm:cxn modelId="{80D3B729-7318-4C3B-B3D7-2AB69EF03C77}" type="presParOf" srcId="{F541E907-C877-4CA9-A97E-33A8A6C8A35C}" destId="{4ECA0604-348C-441F-93DD-BEDFB3B9BA15}" srcOrd="0" destOrd="0" presId="urn:microsoft.com/office/officeart/2005/8/layout/vList5"/>
    <dgm:cxn modelId="{41107F1F-D22D-4ECE-BE9E-88BB252F5C06}" type="presParOf" srcId="{F541E907-C877-4CA9-A97E-33A8A6C8A35C}" destId="{D4B5122D-13F5-4D47-8877-3505EA51FB4D}" srcOrd="1" destOrd="0" presId="urn:microsoft.com/office/officeart/2005/8/layout/vList5"/>
    <dgm:cxn modelId="{3C784FC3-DAEF-444D-8110-086DF39F86D7}" type="presParOf" srcId="{702BD525-FE79-4FD1-AEF0-7C8D33355B99}" destId="{F840694F-85C4-4ACF-94E3-3CBFF731D0EF}" srcOrd="3" destOrd="0" presId="urn:microsoft.com/office/officeart/2005/8/layout/vList5"/>
    <dgm:cxn modelId="{C29F5DCC-1801-4C8E-B2E8-AA2A02980FDC}" type="presParOf" srcId="{702BD525-FE79-4FD1-AEF0-7C8D33355B99}" destId="{F5F1E913-19B6-46B6-9D1B-E169DB6D6887}" srcOrd="4" destOrd="0" presId="urn:microsoft.com/office/officeart/2005/8/layout/vList5"/>
    <dgm:cxn modelId="{238489CD-627F-4D05-A7C1-AA0AB82CC3CF}" type="presParOf" srcId="{F5F1E913-19B6-46B6-9D1B-E169DB6D6887}" destId="{4634068D-E571-4391-B263-3EF78333D76A}" srcOrd="0" destOrd="0" presId="urn:microsoft.com/office/officeart/2005/8/layout/vList5"/>
    <dgm:cxn modelId="{DD8134B1-5568-44E4-81BF-023ACC340EC6}" type="presParOf" srcId="{F5F1E913-19B6-46B6-9D1B-E169DB6D6887}" destId="{19DF4C87-C32C-4A43-BA9F-4158763C95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5D3904-6F86-4D02-BDE3-2C4F1C0E3A73}"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69273F47-0EDB-4FD1-9229-377357507AE4}">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IN" sz="3000" b="1" dirty="0">
              <a:solidFill>
                <a:schemeClr val="tx1"/>
              </a:solidFill>
              <a:latin typeface="Copperplate Gothic Bold" pitchFamily="34" charset="0"/>
            </a:rPr>
            <a:t>SA 700</a:t>
          </a:r>
        </a:p>
      </dgm:t>
    </dgm:pt>
    <dgm:pt modelId="{869A7AA6-ACA0-406A-910C-81DA9F9E6B8A}" type="parTrans" cxnId="{899C74DC-87CB-401F-B9AC-6D2386178DF7}">
      <dgm:prSet/>
      <dgm:spPr/>
      <dgm:t>
        <a:bodyPr/>
        <a:lstStyle/>
        <a:p>
          <a:endParaRPr lang="en-US"/>
        </a:p>
      </dgm:t>
    </dgm:pt>
    <dgm:pt modelId="{4E7882A7-B232-4F3A-A693-1B9C6A29951B}" type="sibTrans" cxnId="{899C74DC-87CB-401F-B9AC-6D2386178DF7}">
      <dgm:prSet/>
      <dgm:spPr/>
      <dgm:t>
        <a:bodyPr/>
        <a:lstStyle/>
        <a:p>
          <a:endParaRPr lang="en-US"/>
        </a:p>
      </dgm:t>
    </dgm:pt>
    <dgm:pt modelId="{9EB03221-C28A-4BAF-A422-87781E534AB8}">
      <dgm:prSet phldrT="[Text]" custT="1"/>
      <dgm:spPr>
        <a:solidFill>
          <a:schemeClr val="bg1">
            <a:lumMod val="95000"/>
            <a:alpha val="90000"/>
          </a:schemeClr>
        </a:solidFill>
      </dgm:spPr>
      <dgm:t>
        <a:bodyPr/>
        <a:lstStyle/>
        <a:p>
          <a:pPr marL="0" indent="0" algn="just">
            <a:buNone/>
          </a:pPr>
          <a:r>
            <a:rPr lang="en-US" sz="2600" b="1" kern="1200" dirty="0">
              <a:solidFill>
                <a:schemeClr val="accent5">
                  <a:lumMod val="50000"/>
                </a:schemeClr>
              </a:solidFill>
              <a:latin typeface="Candara" pitchFamily="34" charset="0"/>
              <a:ea typeface="+mn-ea"/>
              <a:cs typeface="+mn-cs"/>
            </a:rPr>
            <a:t>Forming an opinion and reporting on Financial Statements</a:t>
          </a:r>
        </a:p>
      </dgm:t>
    </dgm:pt>
    <dgm:pt modelId="{2C940598-4907-43B4-AD9B-5BC2F2B7BEA1}" type="parTrans" cxnId="{3EB1438F-49BF-4737-AA00-9445AF4FD4C4}">
      <dgm:prSet/>
      <dgm:spPr/>
      <dgm:t>
        <a:bodyPr/>
        <a:lstStyle/>
        <a:p>
          <a:endParaRPr lang="en-US"/>
        </a:p>
      </dgm:t>
    </dgm:pt>
    <dgm:pt modelId="{434C83D6-F2F5-486B-BB6B-7196DC28C9E8}" type="sibTrans" cxnId="{3EB1438F-49BF-4737-AA00-9445AF4FD4C4}">
      <dgm:prSet/>
      <dgm:spPr/>
      <dgm:t>
        <a:bodyPr/>
        <a:lstStyle/>
        <a:p>
          <a:endParaRPr lang="en-US"/>
        </a:p>
      </dgm:t>
    </dgm:pt>
    <dgm:pt modelId="{A63673CA-EA26-4437-9F56-DD5D7DADFF9A}">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701</a:t>
          </a:r>
          <a:endParaRPr lang="en-US" sz="3000" dirty="0">
            <a:solidFill>
              <a:schemeClr val="tx1"/>
            </a:solidFill>
          </a:endParaRPr>
        </a:p>
      </dgm:t>
    </dgm:pt>
    <dgm:pt modelId="{F4739BF5-A4CD-4632-8EC1-A6EF9E08D428}" type="parTrans" cxnId="{8F0E8E32-6E3C-47F2-B60E-3D4A6A509E99}">
      <dgm:prSet/>
      <dgm:spPr/>
      <dgm:t>
        <a:bodyPr/>
        <a:lstStyle/>
        <a:p>
          <a:endParaRPr lang="en-US"/>
        </a:p>
      </dgm:t>
    </dgm:pt>
    <dgm:pt modelId="{E05AADF8-6B9E-4461-A2ED-F4948356706C}" type="sibTrans" cxnId="{8F0E8E32-6E3C-47F2-B60E-3D4A6A509E99}">
      <dgm:prSet/>
      <dgm:spPr/>
      <dgm:t>
        <a:bodyPr/>
        <a:lstStyle/>
        <a:p>
          <a:endParaRPr lang="en-US"/>
        </a:p>
      </dgm:t>
    </dgm:pt>
    <dgm:pt modelId="{505754AB-7FB7-4984-88A9-FC432EE271AE}">
      <dgm:prSet phldrT="[Text]" custT="1"/>
      <dgm:spPr>
        <a:solidFill>
          <a:schemeClr val="bg1">
            <a:lumMod val="95000"/>
            <a:alpha val="90000"/>
          </a:schemeClr>
        </a:solidFill>
      </dgm:spPr>
      <dgm:t>
        <a:bodyPr/>
        <a:lstStyle/>
        <a:p>
          <a:pPr marL="0" indent="0" algn="just">
            <a:buNone/>
          </a:pPr>
          <a:r>
            <a:rPr lang="en-US" sz="2600" b="1" dirty="0">
              <a:solidFill>
                <a:schemeClr val="accent5">
                  <a:lumMod val="50000"/>
                </a:schemeClr>
              </a:solidFill>
              <a:latin typeface="Candara" pitchFamily="34" charset="0"/>
            </a:rPr>
            <a:t>Communicating Key Audit Matters in the Independent Auditor’s Report</a:t>
          </a:r>
          <a:endParaRPr lang="en-US" sz="2600" dirty="0">
            <a:solidFill>
              <a:schemeClr val="accent5">
                <a:lumMod val="50000"/>
              </a:schemeClr>
            </a:solidFill>
          </a:endParaRPr>
        </a:p>
      </dgm:t>
    </dgm:pt>
    <dgm:pt modelId="{A63FDF08-65D4-4C6C-BD00-2C3BAED68214}" type="parTrans" cxnId="{F070A567-E0C5-44C0-9544-45669A9F9252}">
      <dgm:prSet/>
      <dgm:spPr/>
      <dgm:t>
        <a:bodyPr/>
        <a:lstStyle/>
        <a:p>
          <a:endParaRPr lang="en-US"/>
        </a:p>
      </dgm:t>
    </dgm:pt>
    <dgm:pt modelId="{619DAA66-10AA-43FC-9932-1B574DFDF0F7}" type="sibTrans" cxnId="{F070A567-E0C5-44C0-9544-45669A9F9252}">
      <dgm:prSet/>
      <dgm:spPr/>
      <dgm:t>
        <a:bodyPr/>
        <a:lstStyle/>
        <a:p>
          <a:endParaRPr lang="en-US"/>
        </a:p>
      </dgm:t>
    </dgm:pt>
    <dgm:pt modelId="{21BC8D78-56B1-4868-AE34-DBCD7EDAAB54}">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706</a:t>
          </a:r>
          <a:endParaRPr lang="en-US" sz="3000" dirty="0">
            <a:solidFill>
              <a:schemeClr val="tx1"/>
            </a:solidFill>
          </a:endParaRPr>
        </a:p>
      </dgm:t>
    </dgm:pt>
    <dgm:pt modelId="{C0746042-C5E2-410B-B298-6D76548D9DCE}" type="parTrans" cxnId="{21B4097C-B4CD-4525-A4B4-D0948333BE98}">
      <dgm:prSet/>
      <dgm:spPr/>
      <dgm:t>
        <a:bodyPr/>
        <a:lstStyle/>
        <a:p>
          <a:endParaRPr lang="en-US"/>
        </a:p>
      </dgm:t>
    </dgm:pt>
    <dgm:pt modelId="{398A69AC-47A2-4E65-B112-EACB016759CD}" type="sibTrans" cxnId="{21B4097C-B4CD-4525-A4B4-D0948333BE98}">
      <dgm:prSet/>
      <dgm:spPr/>
      <dgm:t>
        <a:bodyPr/>
        <a:lstStyle/>
        <a:p>
          <a:endParaRPr lang="en-US"/>
        </a:p>
      </dgm:t>
    </dgm:pt>
    <dgm:pt modelId="{3AA162C5-C6A8-48A8-A3D5-0720E5518093}">
      <dgm:prSet phldrT="[Text]" custT="1"/>
      <dgm:spPr>
        <a:solidFill>
          <a:schemeClr val="bg1">
            <a:lumMod val="95000"/>
            <a:alpha val="90000"/>
          </a:schemeClr>
        </a:solidFill>
      </dgm:spPr>
      <dgm:t>
        <a:bodyPr/>
        <a:lstStyle/>
        <a:p>
          <a:pPr marL="0" indent="0" algn="just">
            <a:buNone/>
          </a:pPr>
          <a:r>
            <a:rPr lang="en-US" sz="2600" b="1" dirty="0">
              <a:solidFill>
                <a:schemeClr val="accent5">
                  <a:lumMod val="50000"/>
                </a:schemeClr>
              </a:solidFill>
              <a:latin typeface="Candara" pitchFamily="34" charset="0"/>
            </a:rPr>
            <a:t>Emphasis of matter paragraphs and other matter paragraphs in the Independent Auditor’s Report</a:t>
          </a:r>
          <a:endParaRPr lang="en-US" sz="2600" dirty="0">
            <a:solidFill>
              <a:schemeClr val="accent5">
                <a:lumMod val="50000"/>
              </a:schemeClr>
            </a:solidFill>
          </a:endParaRPr>
        </a:p>
      </dgm:t>
    </dgm:pt>
    <dgm:pt modelId="{EEB860BC-36FC-48B8-92EB-AF27751B029C}" type="parTrans" cxnId="{0546FAA4-3C77-4892-A452-364DA8D5E174}">
      <dgm:prSet/>
      <dgm:spPr/>
      <dgm:t>
        <a:bodyPr/>
        <a:lstStyle/>
        <a:p>
          <a:endParaRPr lang="en-US"/>
        </a:p>
      </dgm:t>
    </dgm:pt>
    <dgm:pt modelId="{1E80DC96-0935-4BA8-89CA-707C6AEFAD0E}" type="sibTrans" cxnId="{0546FAA4-3C77-4892-A452-364DA8D5E174}">
      <dgm:prSet/>
      <dgm:spPr/>
      <dgm:t>
        <a:bodyPr/>
        <a:lstStyle/>
        <a:p>
          <a:endParaRPr lang="en-US"/>
        </a:p>
      </dgm:t>
    </dgm:pt>
    <dgm:pt modelId="{76CD6B19-644D-4D8E-806D-6BF5548F800C}">
      <dgm:prSet phldrT="[Text]" custT="1">
        <dgm:style>
          <a:lnRef idx="1">
            <a:schemeClr val="accent1"/>
          </a:lnRef>
          <a:fillRef idx="2">
            <a:schemeClr val="accent1"/>
          </a:fillRef>
          <a:effectRef idx="1">
            <a:schemeClr val="accent1"/>
          </a:effectRef>
          <a:fontRef idx="minor">
            <a:schemeClr val="dk1"/>
          </a:fontRef>
        </dgm:style>
      </dgm:prSet>
      <dgm:spPr>
        <a:solidFill>
          <a:srgbClr val="F3FEFF"/>
        </a:solidFill>
        <a:ln>
          <a:solidFill>
            <a:schemeClr val="tx1"/>
          </a:solidFill>
        </a:ln>
      </dgm:spPr>
      <dgm:t>
        <a:bodyPr/>
        <a:lstStyle/>
        <a:p>
          <a:r>
            <a:rPr lang="en-US" sz="3000" b="1" dirty="0">
              <a:solidFill>
                <a:schemeClr val="tx1"/>
              </a:solidFill>
              <a:latin typeface="Copperplate Gothic Bold" pitchFamily="34" charset="0"/>
            </a:rPr>
            <a:t>SA 705</a:t>
          </a:r>
          <a:endParaRPr lang="en-US" sz="3000" dirty="0">
            <a:solidFill>
              <a:schemeClr val="tx1"/>
            </a:solidFill>
          </a:endParaRPr>
        </a:p>
      </dgm:t>
    </dgm:pt>
    <dgm:pt modelId="{38E22D4B-4D73-40F7-B871-B27133FC2E49}" type="parTrans" cxnId="{0021B566-86F7-4332-A1FA-054EFA1B666A}">
      <dgm:prSet/>
      <dgm:spPr/>
      <dgm:t>
        <a:bodyPr/>
        <a:lstStyle/>
        <a:p>
          <a:endParaRPr lang="en-US"/>
        </a:p>
      </dgm:t>
    </dgm:pt>
    <dgm:pt modelId="{89553A41-6F58-40EF-84E5-9A14361EE814}" type="sibTrans" cxnId="{0021B566-86F7-4332-A1FA-054EFA1B666A}">
      <dgm:prSet/>
      <dgm:spPr/>
      <dgm:t>
        <a:bodyPr/>
        <a:lstStyle/>
        <a:p>
          <a:endParaRPr lang="en-US"/>
        </a:p>
      </dgm:t>
    </dgm:pt>
    <dgm:pt modelId="{7A6210AC-5C90-4AF9-8191-466DD3B29AD2}">
      <dgm:prSet phldrT="[Text]" custT="1"/>
      <dgm:spPr>
        <a:solidFill>
          <a:schemeClr val="bg1">
            <a:lumMod val="95000"/>
            <a:alpha val="90000"/>
          </a:schemeClr>
        </a:solidFill>
      </dgm:spPr>
      <dgm:t>
        <a:bodyPr/>
        <a:lstStyle/>
        <a:p>
          <a:pPr marL="0" indent="0" algn="just">
            <a:buNone/>
          </a:pPr>
          <a:r>
            <a:rPr lang="en-US" sz="2600" b="1" dirty="0">
              <a:solidFill>
                <a:schemeClr val="accent5">
                  <a:lumMod val="50000"/>
                </a:schemeClr>
              </a:solidFill>
              <a:latin typeface="Candara" pitchFamily="34" charset="0"/>
            </a:rPr>
            <a:t>Modifications to the Opinion in the Independent Auditor’s Report</a:t>
          </a:r>
          <a:endParaRPr lang="en-US" sz="2600" dirty="0">
            <a:solidFill>
              <a:schemeClr val="accent5">
                <a:lumMod val="50000"/>
              </a:schemeClr>
            </a:solidFill>
          </a:endParaRPr>
        </a:p>
      </dgm:t>
    </dgm:pt>
    <dgm:pt modelId="{F038EC22-174B-481B-A4A4-DB30801A4545}" type="parTrans" cxnId="{6160B651-949E-4704-A0CC-7B6F1FFC82E6}">
      <dgm:prSet/>
      <dgm:spPr/>
      <dgm:t>
        <a:bodyPr/>
        <a:lstStyle/>
        <a:p>
          <a:endParaRPr lang="en-US"/>
        </a:p>
      </dgm:t>
    </dgm:pt>
    <dgm:pt modelId="{2EC11A56-7118-466E-8DE9-06C405498E84}" type="sibTrans" cxnId="{6160B651-949E-4704-A0CC-7B6F1FFC82E6}">
      <dgm:prSet/>
      <dgm:spPr/>
      <dgm:t>
        <a:bodyPr/>
        <a:lstStyle/>
        <a:p>
          <a:endParaRPr lang="en-US"/>
        </a:p>
      </dgm:t>
    </dgm:pt>
    <dgm:pt modelId="{702BD525-FE79-4FD1-AEF0-7C8D33355B99}" type="pres">
      <dgm:prSet presAssocID="{C85D3904-6F86-4D02-BDE3-2C4F1C0E3A73}" presName="Name0" presStyleCnt="0">
        <dgm:presLayoutVars>
          <dgm:dir/>
          <dgm:animLvl val="lvl"/>
          <dgm:resizeHandles val="exact"/>
        </dgm:presLayoutVars>
      </dgm:prSet>
      <dgm:spPr/>
    </dgm:pt>
    <dgm:pt modelId="{3D853DFE-EE5D-4CC9-A100-964C9CECE98F}" type="pres">
      <dgm:prSet presAssocID="{69273F47-0EDB-4FD1-9229-377357507AE4}" presName="linNode" presStyleCnt="0"/>
      <dgm:spPr/>
    </dgm:pt>
    <dgm:pt modelId="{95E49234-C1C8-4003-A9BB-25D684277A09}" type="pres">
      <dgm:prSet presAssocID="{69273F47-0EDB-4FD1-9229-377357507AE4}" presName="parentText" presStyleLbl="node1" presStyleIdx="0" presStyleCnt="4" custScaleY="42670" custLinFactNeighborY="515">
        <dgm:presLayoutVars>
          <dgm:chMax val="1"/>
          <dgm:bulletEnabled val="1"/>
        </dgm:presLayoutVars>
      </dgm:prSet>
      <dgm:spPr/>
    </dgm:pt>
    <dgm:pt modelId="{E7D2F5E1-5ED8-481F-B203-4CD723929CEF}" type="pres">
      <dgm:prSet presAssocID="{69273F47-0EDB-4FD1-9229-377357507AE4}" presName="descendantText" presStyleLbl="alignAccFollowNode1" presStyleIdx="0" presStyleCnt="4" custScaleY="52550" custLinFactNeighborX="959" custLinFactNeighborY="63">
        <dgm:presLayoutVars>
          <dgm:bulletEnabled val="1"/>
        </dgm:presLayoutVars>
      </dgm:prSet>
      <dgm:spPr/>
    </dgm:pt>
    <dgm:pt modelId="{59BA2823-3F72-4954-B3D7-ACF89629AA0A}" type="pres">
      <dgm:prSet presAssocID="{4E7882A7-B232-4F3A-A693-1B9C6A29951B}" presName="sp" presStyleCnt="0"/>
      <dgm:spPr/>
    </dgm:pt>
    <dgm:pt modelId="{F541E907-C877-4CA9-A97E-33A8A6C8A35C}" type="pres">
      <dgm:prSet presAssocID="{A63673CA-EA26-4437-9F56-DD5D7DADFF9A}" presName="linNode" presStyleCnt="0"/>
      <dgm:spPr/>
    </dgm:pt>
    <dgm:pt modelId="{4ECA0604-348C-441F-93DD-BEDFB3B9BA15}" type="pres">
      <dgm:prSet presAssocID="{A63673CA-EA26-4437-9F56-DD5D7DADFF9A}" presName="parentText" presStyleLbl="node1" presStyleIdx="1" presStyleCnt="4" custScaleY="45952" custLinFactNeighborY="-395">
        <dgm:presLayoutVars>
          <dgm:chMax val="1"/>
          <dgm:bulletEnabled val="1"/>
        </dgm:presLayoutVars>
      </dgm:prSet>
      <dgm:spPr/>
    </dgm:pt>
    <dgm:pt modelId="{D4B5122D-13F5-4D47-8877-3505EA51FB4D}" type="pres">
      <dgm:prSet presAssocID="{A63673CA-EA26-4437-9F56-DD5D7DADFF9A}" presName="descendantText" presStyleLbl="alignAccFollowNode1" presStyleIdx="1" presStyleCnt="4" custScaleY="66147" custLinFactNeighborX="0" custLinFactNeighborY="0">
        <dgm:presLayoutVars>
          <dgm:bulletEnabled val="1"/>
        </dgm:presLayoutVars>
      </dgm:prSet>
      <dgm:spPr/>
    </dgm:pt>
    <dgm:pt modelId="{F840694F-85C4-4ACF-94E3-3CBFF731D0EF}" type="pres">
      <dgm:prSet presAssocID="{E05AADF8-6B9E-4461-A2ED-F4948356706C}" presName="sp" presStyleCnt="0"/>
      <dgm:spPr/>
    </dgm:pt>
    <dgm:pt modelId="{F5F1E913-19B6-46B6-9D1B-E169DB6D6887}" type="pres">
      <dgm:prSet presAssocID="{76CD6B19-644D-4D8E-806D-6BF5548F800C}" presName="linNode" presStyleCnt="0"/>
      <dgm:spPr/>
    </dgm:pt>
    <dgm:pt modelId="{4634068D-E571-4391-B263-3EF78333D76A}" type="pres">
      <dgm:prSet presAssocID="{76CD6B19-644D-4D8E-806D-6BF5548F800C}" presName="parentText" presStyleLbl="node1" presStyleIdx="2" presStyleCnt="4" custAng="0" custScaleY="50281" custLinFactNeighborY="-395">
        <dgm:presLayoutVars>
          <dgm:chMax val="1"/>
          <dgm:bulletEnabled val="1"/>
        </dgm:presLayoutVars>
      </dgm:prSet>
      <dgm:spPr/>
    </dgm:pt>
    <dgm:pt modelId="{19DF4C87-C32C-4A43-BA9F-4158763C95EE}" type="pres">
      <dgm:prSet presAssocID="{76CD6B19-644D-4D8E-806D-6BF5548F800C}" presName="descendantText" presStyleLbl="alignAccFollowNode1" presStyleIdx="2" presStyleCnt="4" custScaleY="60862" custLinFactNeighborX="-145" custLinFactNeighborY="2994">
        <dgm:presLayoutVars>
          <dgm:bulletEnabled val="1"/>
        </dgm:presLayoutVars>
      </dgm:prSet>
      <dgm:spPr/>
    </dgm:pt>
    <dgm:pt modelId="{3E326780-A5B4-4253-9313-7732DD82D943}" type="pres">
      <dgm:prSet presAssocID="{89553A41-6F58-40EF-84E5-9A14361EE814}" presName="sp" presStyleCnt="0"/>
      <dgm:spPr/>
    </dgm:pt>
    <dgm:pt modelId="{16236F3E-2CAB-48F6-A64F-84BA6E366A22}" type="pres">
      <dgm:prSet presAssocID="{21BC8D78-56B1-4868-AE34-DBCD7EDAAB54}" presName="linNode" presStyleCnt="0"/>
      <dgm:spPr/>
    </dgm:pt>
    <dgm:pt modelId="{9601226F-2F41-46DA-A885-CB159611750E}" type="pres">
      <dgm:prSet presAssocID="{21BC8D78-56B1-4868-AE34-DBCD7EDAAB54}" presName="parentText" presStyleLbl="node1" presStyleIdx="3" presStyleCnt="4" custScaleY="41830" custLinFactNeighborY="561">
        <dgm:presLayoutVars>
          <dgm:chMax val="1"/>
          <dgm:bulletEnabled val="1"/>
        </dgm:presLayoutVars>
      </dgm:prSet>
      <dgm:spPr/>
    </dgm:pt>
    <dgm:pt modelId="{745304E4-656F-4FC8-840B-3C5945D181CC}" type="pres">
      <dgm:prSet presAssocID="{21BC8D78-56B1-4868-AE34-DBCD7EDAAB54}" presName="descendantText" presStyleLbl="alignAccFollowNode1" presStyleIdx="3" presStyleCnt="4" custScaleY="55314" custLinFactNeighborY="57">
        <dgm:presLayoutVars>
          <dgm:bulletEnabled val="1"/>
        </dgm:presLayoutVars>
      </dgm:prSet>
      <dgm:spPr/>
    </dgm:pt>
  </dgm:ptLst>
  <dgm:cxnLst>
    <dgm:cxn modelId="{17951412-144F-4B30-B46B-B683A11629B6}" type="presOf" srcId="{76CD6B19-644D-4D8E-806D-6BF5548F800C}" destId="{4634068D-E571-4391-B263-3EF78333D76A}" srcOrd="0" destOrd="0" presId="urn:microsoft.com/office/officeart/2005/8/layout/vList5"/>
    <dgm:cxn modelId="{89164A16-0CBA-4B1A-AC71-6C26DC980891}" type="presOf" srcId="{505754AB-7FB7-4984-88A9-FC432EE271AE}" destId="{D4B5122D-13F5-4D47-8877-3505EA51FB4D}" srcOrd="0" destOrd="0" presId="urn:microsoft.com/office/officeart/2005/8/layout/vList5"/>
    <dgm:cxn modelId="{8F0E8E32-6E3C-47F2-B60E-3D4A6A509E99}" srcId="{C85D3904-6F86-4D02-BDE3-2C4F1C0E3A73}" destId="{A63673CA-EA26-4437-9F56-DD5D7DADFF9A}" srcOrd="1" destOrd="0" parTransId="{F4739BF5-A4CD-4632-8EC1-A6EF9E08D428}" sibTransId="{E05AADF8-6B9E-4461-A2ED-F4948356706C}"/>
    <dgm:cxn modelId="{76316143-3A1D-4B51-B416-5F69C749ACD3}" type="presOf" srcId="{9EB03221-C28A-4BAF-A422-87781E534AB8}" destId="{E7D2F5E1-5ED8-481F-B203-4CD723929CEF}" srcOrd="0" destOrd="0" presId="urn:microsoft.com/office/officeart/2005/8/layout/vList5"/>
    <dgm:cxn modelId="{0021B566-86F7-4332-A1FA-054EFA1B666A}" srcId="{C85D3904-6F86-4D02-BDE3-2C4F1C0E3A73}" destId="{76CD6B19-644D-4D8E-806D-6BF5548F800C}" srcOrd="2" destOrd="0" parTransId="{38E22D4B-4D73-40F7-B871-B27133FC2E49}" sibTransId="{89553A41-6F58-40EF-84E5-9A14361EE814}"/>
    <dgm:cxn modelId="{F070A567-E0C5-44C0-9544-45669A9F9252}" srcId="{A63673CA-EA26-4437-9F56-DD5D7DADFF9A}" destId="{505754AB-7FB7-4984-88A9-FC432EE271AE}" srcOrd="0" destOrd="0" parTransId="{A63FDF08-65D4-4C6C-BD00-2C3BAED68214}" sibTransId="{619DAA66-10AA-43FC-9932-1B574DFDF0F7}"/>
    <dgm:cxn modelId="{6160B651-949E-4704-A0CC-7B6F1FFC82E6}" srcId="{76CD6B19-644D-4D8E-806D-6BF5548F800C}" destId="{7A6210AC-5C90-4AF9-8191-466DD3B29AD2}" srcOrd="0" destOrd="0" parTransId="{F038EC22-174B-481B-A4A4-DB30801A4545}" sibTransId="{2EC11A56-7118-466E-8DE9-06C405498E84}"/>
    <dgm:cxn modelId="{C0CFA976-186F-4D7B-8DE0-0421B907A409}" type="presOf" srcId="{21BC8D78-56B1-4868-AE34-DBCD7EDAAB54}" destId="{9601226F-2F41-46DA-A885-CB159611750E}" srcOrd="0" destOrd="0" presId="urn:microsoft.com/office/officeart/2005/8/layout/vList5"/>
    <dgm:cxn modelId="{21B4097C-B4CD-4525-A4B4-D0948333BE98}" srcId="{C85D3904-6F86-4D02-BDE3-2C4F1C0E3A73}" destId="{21BC8D78-56B1-4868-AE34-DBCD7EDAAB54}" srcOrd="3" destOrd="0" parTransId="{C0746042-C5E2-410B-B298-6D76548D9DCE}" sibTransId="{398A69AC-47A2-4E65-B112-EACB016759CD}"/>
    <dgm:cxn modelId="{3EB1438F-49BF-4737-AA00-9445AF4FD4C4}" srcId="{69273F47-0EDB-4FD1-9229-377357507AE4}" destId="{9EB03221-C28A-4BAF-A422-87781E534AB8}" srcOrd="0" destOrd="0" parTransId="{2C940598-4907-43B4-AD9B-5BC2F2B7BEA1}" sibTransId="{434C83D6-F2F5-486B-BB6B-7196DC28C9E8}"/>
    <dgm:cxn modelId="{BA013094-B03E-4B33-A938-38C9F271425A}" type="presOf" srcId="{C85D3904-6F86-4D02-BDE3-2C4F1C0E3A73}" destId="{702BD525-FE79-4FD1-AEF0-7C8D33355B99}" srcOrd="0" destOrd="0" presId="urn:microsoft.com/office/officeart/2005/8/layout/vList5"/>
    <dgm:cxn modelId="{2F8080A4-9E19-462F-AC23-5FEAC70A3952}" type="presOf" srcId="{A63673CA-EA26-4437-9F56-DD5D7DADFF9A}" destId="{4ECA0604-348C-441F-93DD-BEDFB3B9BA15}" srcOrd="0" destOrd="0" presId="urn:microsoft.com/office/officeart/2005/8/layout/vList5"/>
    <dgm:cxn modelId="{0546FAA4-3C77-4892-A452-364DA8D5E174}" srcId="{21BC8D78-56B1-4868-AE34-DBCD7EDAAB54}" destId="{3AA162C5-C6A8-48A8-A3D5-0720E5518093}" srcOrd="0" destOrd="0" parTransId="{EEB860BC-36FC-48B8-92EB-AF27751B029C}" sibTransId="{1E80DC96-0935-4BA8-89CA-707C6AEFAD0E}"/>
    <dgm:cxn modelId="{91262ECE-693D-4920-BDA1-1EB3E6EECBC0}" type="presOf" srcId="{3AA162C5-C6A8-48A8-A3D5-0720E5518093}" destId="{745304E4-656F-4FC8-840B-3C5945D181CC}" srcOrd="0" destOrd="0" presId="urn:microsoft.com/office/officeart/2005/8/layout/vList5"/>
    <dgm:cxn modelId="{899C74DC-87CB-401F-B9AC-6D2386178DF7}" srcId="{C85D3904-6F86-4D02-BDE3-2C4F1C0E3A73}" destId="{69273F47-0EDB-4FD1-9229-377357507AE4}" srcOrd="0" destOrd="0" parTransId="{869A7AA6-ACA0-406A-910C-81DA9F9E6B8A}" sibTransId="{4E7882A7-B232-4F3A-A693-1B9C6A29951B}"/>
    <dgm:cxn modelId="{38B2BCE1-AB5B-4609-8B43-7454DD093262}" type="presOf" srcId="{69273F47-0EDB-4FD1-9229-377357507AE4}" destId="{95E49234-C1C8-4003-A9BB-25D684277A09}" srcOrd="0" destOrd="0" presId="urn:microsoft.com/office/officeart/2005/8/layout/vList5"/>
    <dgm:cxn modelId="{51A8FDE8-4E7F-4FA0-840C-76D9558CA075}" type="presOf" srcId="{7A6210AC-5C90-4AF9-8191-466DD3B29AD2}" destId="{19DF4C87-C32C-4A43-BA9F-4158763C95EE}" srcOrd="0" destOrd="0" presId="urn:microsoft.com/office/officeart/2005/8/layout/vList5"/>
    <dgm:cxn modelId="{9B636202-49F9-4066-A4DA-2F613E7749D6}" type="presParOf" srcId="{702BD525-FE79-4FD1-AEF0-7C8D33355B99}" destId="{3D853DFE-EE5D-4CC9-A100-964C9CECE98F}" srcOrd="0" destOrd="0" presId="urn:microsoft.com/office/officeart/2005/8/layout/vList5"/>
    <dgm:cxn modelId="{C2415637-B9C7-4424-8E5E-482FD7E10BE8}" type="presParOf" srcId="{3D853DFE-EE5D-4CC9-A100-964C9CECE98F}" destId="{95E49234-C1C8-4003-A9BB-25D684277A09}" srcOrd="0" destOrd="0" presId="urn:microsoft.com/office/officeart/2005/8/layout/vList5"/>
    <dgm:cxn modelId="{7386EB9A-8B49-4743-A06D-E613A121A692}" type="presParOf" srcId="{3D853DFE-EE5D-4CC9-A100-964C9CECE98F}" destId="{E7D2F5E1-5ED8-481F-B203-4CD723929CEF}" srcOrd="1" destOrd="0" presId="urn:microsoft.com/office/officeart/2005/8/layout/vList5"/>
    <dgm:cxn modelId="{F7274472-14EC-4DCD-BC58-B98651148915}" type="presParOf" srcId="{702BD525-FE79-4FD1-AEF0-7C8D33355B99}" destId="{59BA2823-3F72-4954-B3D7-ACF89629AA0A}" srcOrd="1" destOrd="0" presId="urn:microsoft.com/office/officeart/2005/8/layout/vList5"/>
    <dgm:cxn modelId="{205AA771-74D9-4E03-B8FB-759F86C1DEC4}" type="presParOf" srcId="{702BD525-FE79-4FD1-AEF0-7C8D33355B99}" destId="{F541E907-C877-4CA9-A97E-33A8A6C8A35C}" srcOrd="2" destOrd="0" presId="urn:microsoft.com/office/officeart/2005/8/layout/vList5"/>
    <dgm:cxn modelId="{80D3B729-7318-4C3B-B3D7-2AB69EF03C77}" type="presParOf" srcId="{F541E907-C877-4CA9-A97E-33A8A6C8A35C}" destId="{4ECA0604-348C-441F-93DD-BEDFB3B9BA15}" srcOrd="0" destOrd="0" presId="urn:microsoft.com/office/officeart/2005/8/layout/vList5"/>
    <dgm:cxn modelId="{41107F1F-D22D-4ECE-BE9E-88BB252F5C06}" type="presParOf" srcId="{F541E907-C877-4CA9-A97E-33A8A6C8A35C}" destId="{D4B5122D-13F5-4D47-8877-3505EA51FB4D}" srcOrd="1" destOrd="0" presId="urn:microsoft.com/office/officeart/2005/8/layout/vList5"/>
    <dgm:cxn modelId="{3C784FC3-DAEF-444D-8110-086DF39F86D7}" type="presParOf" srcId="{702BD525-FE79-4FD1-AEF0-7C8D33355B99}" destId="{F840694F-85C4-4ACF-94E3-3CBFF731D0EF}" srcOrd="3" destOrd="0" presId="urn:microsoft.com/office/officeart/2005/8/layout/vList5"/>
    <dgm:cxn modelId="{C29F5DCC-1801-4C8E-B2E8-AA2A02980FDC}" type="presParOf" srcId="{702BD525-FE79-4FD1-AEF0-7C8D33355B99}" destId="{F5F1E913-19B6-46B6-9D1B-E169DB6D6887}" srcOrd="4" destOrd="0" presId="urn:microsoft.com/office/officeart/2005/8/layout/vList5"/>
    <dgm:cxn modelId="{238489CD-627F-4D05-A7C1-AA0AB82CC3CF}" type="presParOf" srcId="{F5F1E913-19B6-46B6-9D1B-E169DB6D6887}" destId="{4634068D-E571-4391-B263-3EF78333D76A}" srcOrd="0" destOrd="0" presId="urn:microsoft.com/office/officeart/2005/8/layout/vList5"/>
    <dgm:cxn modelId="{DD8134B1-5568-44E4-81BF-023ACC340EC6}" type="presParOf" srcId="{F5F1E913-19B6-46B6-9D1B-E169DB6D6887}" destId="{19DF4C87-C32C-4A43-BA9F-4158763C95EE}" srcOrd="1" destOrd="0" presId="urn:microsoft.com/office/officeart/2005/8/layout/vList5"/>
    <dgm:cxn modelId="{7575A3DD-A168-4E7E-99F6-9173E3CD47D2}" type="presParOf" srcId="{702BD525-FE79-4FD1-AEF0-7C8D33355B99}" destId="{3E326780-A5B4-4253-9313-7732DD82D943}" srcOrd="5" destOrd="0" presId="urn:microsoft.com/office/officeart/2005/8/layout/vList5"/>
    <dgm:cxn modelId="{EE58A6D3-3903-4851-AB0B-4E39555F0D6A}" type="presParOf" srcId="{702BD525-FE79-4FD1-AEF0-7C8D33355B99}" destId="{16236F3E-2CAB-48F6-A64F-84BA6E366A22}" srcOrd="6" destOrd="0" presId="urn:microsoft.com/office/officeart/2005/8/layout/vList5"/>
    <dgm:cxn modelId="{815357AE-B08D-48FC-95FC-09535C3BC6A9}" type="presParOf" srcId="{16236F3E-2CAB-48F6-A64F-84BA6E366A22}" destId="{9601226F-2F41-46DA-A885-CB159611750E}" srcOrd="0" destOrd="0" presId="urn:microsoft.com/office/officeart/2005/8/layout/vList5"/>
    <dgm:cxn modelId="{A5CAF34E-1F80-43A9-914B-2DE2A10C4FE3}" type="presParOf" srcId="{16236F3E-2CAB-48F6-A64F-84BA6E366A22}" destId="{745304E4-656F-4FC8-840B-3C5945D181C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6125F1-A029-4A10-B36D-52DE87ECCB21}"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IN"/>
        </a:p>
      </dgm:t>
    </dgm:pt>
    <dgm:pt modelId="{5330D669-E30C-469C-A805-ACFDC882202B}">
      <dgm:prSet phldrT="[Text]" custT="1"/>
      <dgm:spPr>
        <a:solidFill>
          <a:schemeClr val="accent4">
            <a:lumMod val="20000"/>
            <a:lumOff val="80000"/>
          </a:schemeClr>
        </a:solidFill>
        <a:ln>
          <a:solidFill>
            <a:schemeClr val="tx1"/>
          </a:solidFill>
        </a:ln>
      </dgm:spPr>
      <dgm:t>
        <a:bodyPr/>
        <a:lstStyle/>
        <a:p>
          <a:r>
            <a:rPr lang="en-US" sz="2400" b="1" dirty="0">
              <a:solidFill>
                <a:schemeClr val="accent5">
                  <a:lumMod val="50000"/>
                </a:schemeClr>
              </a:solidFill>
              <a:latin typeface="Cambria" panose="02040503050406030204" pitchFamily="18" charset="0"/>
              <a:ea typeface="Cambria" panose="02040503050406030204" pitchFamily="18" charset="0"/>
            </a:rPr>
            <a:t>Whether Advances have been reviewed and mapped with the Early Warning Signals (EWS) as listed in Annexure II of the Master Direction on Frauds </a:t>
          </a:r>
          <a:endParaRPr lang="en-IN" sz="2400" b="1" dirty="0">
            <a:solidFill>
              <a:schemeClr val="accent5">
                <a:lumMod val="50000"/>
              </a:schemeClr>
            </a:solidFill>
            <a:latin typeface="Cambria" panose="02040503050406030204" pitchFamily="18" charset="0"/>
            <a:ea typeface="Cambria" panose="02040503050406030204" pitchFamily="18" charset="0"/>
          </a:endParaRPr>
        </a:p>
      </dgm:t>
    </dgm:pt>
    <dgm:pt modelId="{1709F48E-8784-4479-A407-B4E3DB3EEBBC}" type="parTrans" cxnId="{9F352CF2-8F1F-4907-B3F4-AE77914CBE6C}">
      <dgm:prSet/>
      <dgm:spPr/>
      <dgm:t>
        <a:bodyPr/>
        <a:lstStyle/>
        <a:p>
          <a:endParaRPr lang="en-IN"/>
        </a:p>
      </dgm:t>
    </dgm:pt>
    <dgm:pt modelId="{A8F172A5-96BC-438C-BEE2-9984EED4F5D1}" type="sibTrans" cxnId="{9F352CF2-8F1F-4907-B3F4-AE77914CBE6C}">
      <dgm:prSet/>
      <dgm:spPr/>
      <dgm:t>
        <a:bodyPr/>
        <a:lstStyle/>
        <a:p>
          <a:endParaRPr lang="en-IN"/>
        </a:p>
      </dgm:t>
    </dgm:pt>
    <dgm:pt modelId="{04BBF944-52A9-4405-9E5B-8EDED2ADC2C6}">
      <dgm:prSet phldrT="[Text]" custT="1"/>
      <dgm:spPr>
        <a:solidFill>
          <a:schemeClr val="accent3">
            <a:lumMod val="20000"/>
            <a:lumOff val="80000"/>
          </a:schemeClr>
        </a:solidFill>
        <a:ln>
          <a:solidFill>
            <a:schemeClr val="tx1"/>
          </a:solidFill>
        </a:ln>
      </dgm:spPr>
      <dgm:t>
        <a:bodyPr/>
        <a:lstStyle/>
        <a:p>
          <a:r>
            <a:rPr lang="en-US" sz="2400" b="1" dirty="0">
              <a:solidFill>
                <a:srgbClr val="FF0000"/>
              </a:solidFill>
              <a:latin typeface="Cambria" panose="02040503050406030204" pitchFamily="18" charset="0"/>
              <a:ea typeface="Cambria" panose="02040503050406030204" pitchFamily="18" charset="0"/>
            </a:rPr>
            <a:t>Tabulate and report in the </a:t>
          </a:r>
          <a:r>
            <a:rPr lang="en-US" sz="2400" b="1" dirty="0">
              <a:solidFill>
                <a:srgbClr val="0070C0"/>
              </a:solidFill>
              <a:latin typeface="Cambria" panose="02040503050406030204" pitchFamily="18" charset="0"/>
              <a:ea typeface="Cambria" panose="02040503050406030204" pitchFamily="18" charset="0"/>
            </a:rPr>
            <a:t>LFAR</a:t>
          </a:r>
          <a:r>
            <a:rPr lang="en-US" sz="2400" b="1" dirty="0">
              <a:solidFill>
                <a:srgbClr val="FF0000"/>
              </a:solidFill>
              <a:latin typeface="Cambria" panose="02040503050406030204" pitchFamily="18" charset="0"/>
              <a:ea typeface="Cambria" panose="02040503050406030204" pitchFamily="18" charset="0"/>
            </a:rPr>
            <a:t> unless the EWS are material and the account needs to be reported as </a:t>
          </a:r>
          <a:r>
            <a:rPr lang="en-US" sz="2400" b="1" dirty="0">
              <a:solidFill>
                <a:srgbClr val="0070C0"/>
              </a:solidFill>
              <a:latin typeface="Cambria" panose="02040503050406030204" pitchFamily="18" charset="0"/>
              <a:ea typeface="Cambria" panose="02040503050406030204" pitchFamily="18" charset="0"/>
            </a:rPr>
            <a:t>FRAUD BY AUDITORS</a:t>
          </a:r>
          <a:endParaRPr lang="en-IN" sz="2400" b="1" dirty="0">
            <a:solidFill>
              <a:srgbClr val="0070C0"/>
            </a:solidFill>
            <a:latin typeface="Cambria" panose="02040503050406030204" pitchFamily="18" charset="0"/>
            <a:ea typeface="Cambria" panose="02040503050406030204" pitchFamily="18" charset="0"/>
          </a:endParaRPr>
        </a:p>
      </dgm:t>
    </dgm:pt>
    <dgm:pt modelId="{6EF879A0-BB93-4229-BAFC-9F3D780D1BC9}" type="parTrans" cxnId="{D927EFBB-98C0-4C9E-9EDF-9AF94644FE46}">
      <dgm:prSet/>
      <dgm:spPr/>
      <dgm:t>
        <a:bodyPr/>
        <a:lstStyle/>
        <a:p>
          <a:endParaRPr lang="en-IN"/>
        </a:p>
      </dgm:t>
    </dgm:pt>
    <dgm:pt modelId="{DE994A04-48F6-4004-A704-AF12FAE69080}" type="sibTrans" cxnId="{D927EFBB-98C0-4C9E-9EDF-9AF94644FE46}">
      <dgm:prSet/>
      <dgm:spPr/>
      <dgm:t>
        <a:bodyPr/>
        <a:lstStyle/>
        <a:p>
          <a:endParaRPr lang="en-IN"/>
        </a:p>
      </dgm:t>
    </dgm:pt>
    <dgm:pt modelId="{81E8AB62-1967-45A7-9553-99E19E4CE0C2}">
      <dgm:prSet phldrT="[Text]" custT="1"/>
      <dgm:spPr>
        <a:solidFill>
          <a:schemeClr val="bg1">
            <a:lumMod val="95000"/>
          </a:schemeClr>
        </a:solidFill>
        <a:ln>
          <a:solidFill>
            <a:schemeClr val="tx1"/>
          </a:solidFill>
        </a:ln>
      </dgm:spPr>
      <dgm:t>
        <a:bodyPr/>
        <a:lstStyle/>
        <a:p>
          <a:pPr>
            <a:buFont typeface="Wingdings" panose="05000000000000000000" pitchFamily="2" charset="2"/>
            <a:buNone/>
          </a:pPr>
          <a:r>
            <a:rPr lang="en-US" sz="2400" b="1" dirty="0">
              <a:solidFill>
                <a:schemeClr val="accent5">
                  <a:lumMod val="50000"/>
                </a:schemeClr>
              </a:solidFill>
              <a:latin typeface="Cambria" panose="02040503050406030204" pitchFamily="18" charset="0"/>
              <a:ea typeface="Cambria" panose="02040503050406030204" pitchFamily="18" charset="0"/>
            </a:rPr>
            <a:t>Also refer to “Early Signals of Fraud in Banking Sector” issued by ICAI</a:t>
          </a:r>
          <a:endParaRPr lang="en-IN" sz="2400" b="1" dirty="0">
            <a:solidFill>
              <a:schemeClr val="accent5">
                <a:lumMod val="50000"/>
              </a:schemeClr>
            </a:solidFill>
            <a:latin typeface="Cambria" panose="02040503050406030204" pitchFamily="18" charset="0"/>
            <a:ea typeface="Cambria" panose="02040503050406030204" pitchFamily="18" charset="0"/>
          </a:endParaRPr>
        </a:p>
      </dgm:t>
    </dgm:pt>
    <dgm:pt modelId="{B51A2D21-102A-417C-A905-AC8B0C41A73D}" type="parTrans" cxnId="{EA0F0BAD-7B3D-4AC1-A602-4B0702837587}">
      <dgm:prSet/>
      <dgm:spPr/>
      <dgm:t>
        <a:bodyPr/>
        <a:lstStyle/>
        <a:p>
          <a:endParaRPr lang="en-IN"/>
        </a:p>
      </dgm:t>
    </dgm:pt>
    <dgm:pt modelId="{E64F52CC-C1CC-4EEA-B93E-4A1AB757DB0C}" type="sibTrans" cxnId="{EA0F0BAD-7B3D-4AC1-A602-4B0702837587}">
      <dgm:prSet/>
      <dgm:spPr/>
      <dgm:t>
        <a:bodyPr/>
        <a:lstStyle/>
        <a:p>
          <a:endParaRPr lang="en-IN"/>
        </a:p>
      </dgm:t>
    </dgm:pt>
    <dgm:pt modelId="{18E98F0D-07C4-4E58-856F-5686F7E4D734}" type="pres">
      <dgm:prSet presAssocID="{C16125F1-A029-4A10-B36D-52DE87ECCB21}" presName="Name0" presStyleCnt="0">
        <dgm:presLayoutVars>
          <dgm:dir/>
          <dgm:resizeHandles val="exact"/>
        </dgm:presLayoutVars>
      </dgm:prSet>
      <dgm:spPr/>
    </dgm:pt>
    <dgm:pt modelId="{B5DAAA39-82A8-4AA8-9DCE-C5791E508116}" type="pres">
      <dgm:prSet presAssocID="{5330D669-E30C-469C-A805-ACFDC882202B}" presName="node" presStyleLbl="node1" presStyleIdx="0" presStyleCnt="3" custLinFactNeighborX="-512" custLinFactNeighborY="0">
        <dgm:presLayoutVars>
          <dgm:bulletEnabled val="1"/>
        </dgm:presLayoutVars>
      </dgm:prSet>
      <dgm:spPr/>
    </dgm:pt>
    <dgm:pt modelId="{01AAEE96-532C-419F-A592-6DD5DCF53A68}" type="pres">
      <dgm:prSet presAssocID="{A8F172A5-96BC-438C-BEE2-9984EED4F5D1}" presName="sibTrans" presStyleCnt="0"/>
      <dgm:spPr/>
    </dgm:pt>
    <dgm:pt modelId="{FB57EE8B-2F95-4777-B5E6-196E1A4ADEA2}" type="pres">
      <dgm:prSet presAssocID="{04BBF944-52A9-4405-9E5B-8EDED2ADC2C6}" presName="node" presStyleLbl="node1" presStyleIdx="1" presStyleCnt="3" custLinFactNeighborX="1">
        <dgm:presLayoutVars>
          <dgm:bulletEnabled val="1"/>
        </dgm:presLayoutVars>
      </dgm:prSet>
      <dgm:spPr/>
    </dgm:pt>
    <dgm:pt modelId="{CD4443A1-8EEA-4FB3-84F7-B9D6E3F3B1EB}" type="pres">
      <dgm:prSet presAssocID="{DE994A04-48F6-4004-A704-AF12FAE69080}" presName="sibTrans" presStyleCnt="0"/>
      <dgm:spPr/>
    </dgm:pt>
    <dgm:pt modelId="{B3A84338-87C9-46DC-AAB6-81325188B7A5}" type="pres">
      <dgm:prSet presAssocID="{81E8AB62-1967-45A7-9553-99E19E4CE0C2}" presName="node" presStyleLbl="node1" presStyleIdx="2" presStyleCnt="3" custScaleX="95994" custScaleY="85714" custLinFactNeighborX="-6987" custLinFactNeighborY="-1786">
        <dgm:presLayoutVars>
          <dgm:bulletEnabled val="1"/>
        </dgm:presLayoutVars>
      </dgm:prSet>
      <dgm:spPr/>
    </dgm:pt>
  </dgm:ptLst>
  <dgm:cxnLst>
    <dgm:cxn modelId="{30F9AC25-A9B3-40CD-9065-471C30D4AA9D}" type="presOf" srcId="{81E8AB62-1967-45A7-9553-99E19E4CE0C2}" destId="{B3A84338-87C9-46DC-AAB6-81325188B7A5}" srcOrd="0" destOrd="0" presId="urn:microsoft.com/office/officeart/2005/8/layout/hList6"/>
    <dgm:cxn modelId="{1019443D-1F60-4C46-A73E-134106BA5A21}" type="presOf" srcId="{C16125F1-A029-4A10-B36D-52DE87ECCB21}" destId="{18E98F0D-07C4-4E58-856F-5686F7E4D734}" srcOrd="0" destOrd="0" presId="urn:microsoft.com/office/officeart/2005/8/layout/hList6"/>
    <dgm:cxn modelId="{A41D7B94-7752-4A95-B94B-070FDEAB217B}" type="presOf" srcId="{5330D669-E30C-469C-A805-ACFDC882202B}" destId="{B5DAAA39-82A8-4AA8-9DCE-C5791E508116}" srcOrd="0" destOrd="0" presId="urn:microsoft.com/office/officeart/2005/8/layout/hList6"/>
    <dgm:cxn modelId="{043A9E9C-DBB2-4CDF-9F67-F58EC5B66160}" type="presOf" srcId="{04BBF944-52A9-4405-9E5B-8EDED2ADC2C6}" destId="{FB57EE8B-2F95-4777-B5E6-196E1A4ADEA2}" srcOrd="0" destOrd="0" presId="urn:microsoft.com/office/officeart/2005/8/layout/hList6"/>
    <dgm:cxn modelId="{EA0F0BAD-7B3D-4AC1-A602-4B0702837587}" srcId="{C16125F1-A029-4A10-B36D-52DE87ECCB21}" destId="{81E8AB62-1967-45A7-9553-99E19E4CE0C2}" srcOrd="2" destOrd="0" parTransId="{B51A2D21-102A-417C-A905-AC8B0C41A73D}" sibTransId="{E64F52CC-C1CC-4EEA-B93E-4A1AB757DB0C}"/>
    <dgm:cxn modelId="{D927EFBB-98C0-4C9E-9EDF-9AF94644FE46}" srcId="{C16125F1-A029-4A10-B36D-52DE87ECCB21}" destId="{04BBF944-52A9-4405-9E5B-8EDED2ADC2C6}" srcOrd="1" destOrd="0" parTransId="{6EF879A0-BB93-4229-BAFC-9F3D780D1BC9}" sibTransId="{DE994A04-48F6-4004-A704-AF12FAE69080}"/>
    <dgm:cxn modelId="{9F352CF2-8F1F-4907-B3F4-AE77914CBE6C}" srcId="{C16125F1-A029-4A10-B36D-52DE87ECCB21}" destId="{5330D669-E30C-469C-A805-ACFDC882202B}" srcOrd="0" destOrd="0" parTransId="{1709F48E-8784-4479-A407-B4E3DB3EEBBC}" sibTransId="{A8F172A5-96BC-438C-BEE2-9984EED4F5D1}"/>
    <dgm:cxn modelId="{AC19FBD5-31B5-44DC-B496-D2E525B267B1}" type="presParOf" srcId="{18E98F0D-07C4-4E58-856F-5686F7E4D734}" destId="{B5DAAA39-82A8-4AA8-9DCE-C5791E508116}" srcOrd="0" destOrd="0" presId="urn:microsoft.com/office/officeart/2005/8/layout/hList6"/>
    <dgm:cxn modelId="{C1A5094B-76DA-4EF0-9B82-622E9192A443}" type="presParOf" srcId="{18E98F0D-07C4-4E58-856F-5686F7E4D734}" destId="{01AAEE96-532C-419F-A592-6DD5DCF53A68}" srcOrd="1" destOrd="0" presId="urn:microsoft.com/office/officeart/2005/8/layout/hList6"/>
    <dgm:cxn modelId="{F5BF6A53-8627-4D9F-8412-A385907636F0}" type="presParOf" srcId="{18E98F0D-07C4-4E58-856F-5686F7E4D734}" destId="{FB57EE8B-2F95-4777-B5E6-196E1A4ADEA2}" srcOrd="2" destOrd="0" presId="urn:microsoft.com/office/officeart/2005/8/layout/hList6"/>
    <dgm:cxn modelId="{F622B527-CB16-410F-A14B-D2F45A9DB195}" type="presParOf" srcId="{18E98F0D-07C4-4E58-856F-5686F7E4D734}" destId="{CD4443A1-8EEA-4FB3-84F7-B9D6E3F3B1EB}" srcOrd="3" destOrd="0" presId="urn:microsoft.com/office/officeart/2005/8/layout/hList6"/>
    <dgm:cxn modelId="{DEBAFADF-BFDC-43E9-B069-69C0D7BF313C}" type="presParOf" srcId="{18E98F0D-07C4-4E58-856F-5686F7E4D734}" destId="{B3A84338-87C9-46DC-AAB6-81325188B7A5}"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4A911B-AED4-41C2-BEF4-13ED030C00A1}" type="doc">
      <dgm:prSet loTypeId="urn:microsoft.com/office/officeart/2005/8/layout/venn1" loCatId="relationship" qsTypeId="urn:microsoft.com/office/officeart/2005/8/quickstyle/simple3" qsCatId="simple" csTypeId="urn:microsoft.com/office/officeart/2005/8/colors/accent0_3" csCatId="mainScheme" phldr="1"/>
      <dgm:spPr/>
      <dgm:t>
        <a:bodyPr/>
        <a:lstStyle/>
        <a:p>
          <a:endParaRPr lang="en-IN"/>
        </a:p>
      </dgm:t>
    </dgm:pt>
    <dgm:pt modelId="{6D7C37F7-2494-4A81-8807-BF082A278DAC}">
      <dgm:prSet phldrT="[Text]" custT="1"/>
      <dgm:spPr/>
      <dgm:t>
        <a:bodyPr/>
        <a:lstStyle/>
        <a:p>
          <a:r>
            <a:rPr lang="en-US" sz="2800" b="1" dirty="0">
              <a:solidFill>
                <a:schemeClr val="accent5">
                  <a:lumMod val="50000"/>
                </a:schemeClr>
              </a:solidFill>
              <a:effectLst/>
              <a:latin typeface="Candara" pitchFamily="34" charset="0"/>
            </a:rPr>
            <a:t>Branch Audit </a:t>
          </a:r>
          <a:r>
            <a:rPr lang="en-US" sz="2800" b="1" dirty="0" err="1">
              <a:solidFill>
                <a:schemeClr val="accent5">
                  <a:lumMod val="50000"/>
                </a:schemeClr>
              </a:solidFill>
              <a:effectLst/>
              <a:latin typeface="Candara" pitchFamily="34" charset="0"/>
            </a:rPr>
            <a:t>Programme</a:t>
          </a:r>
          <a:endParaRPr lang="en-US" sz="2800" b="1" dirty="0">
            <a:solidFill>
              <a:schemeClr val="accent5">
                <a:lumMod val="50000"/>
              </a:schemeClr>
            </a:solidFill>
            <a:effectLst/>
            <a:latin typeface="Candara" pitchFamily="34" charset="0"/>
          </a:endParaRPr>
        </a:p>
      </dgm:t>
    </dgm:pt>
    <dgm:pt modelId="{43BB2EDC-5B46-4399-891E-9CB6E1F3CB6F}" type="parTrans" cxnId="{3214CDB8-95FB-4B0D-AFF5-A621C194C725}">
      <dgm:prSet/>
      <dgm:spPr/>
      <dgm:t>
        <a:bodyPr/>
        <a:lstStyle/>
        <a:p>
          <a:endParaRPr lang="en-US"/>
        </a:p>
      </dgm:t>
    </dgm:pt>
    <dgm:pt modelId="{712D51B6-3EBC-4A6E-83EB-232C05C0077E}" type="sibTrans" cxnId="{3214CDB8-95FB-4B0D-AFF5-A621C194C725}">
      <dgm:prSet/>
      <dgm:spPr/>
      <dgm:t>
        <a:bodyPr/>
        <a:lstStyle/>
        <a:p>
          <a:endParaRPr lang="en-US"/>
        </a:p>
      </dgm:t>
    </dgm:pt>
    <dgm:pt modelId="{D81FD81E-67BF-4030-8F2F-8350D6E4B983}">
      <dgm:prSet phldrT="[Text]" custT="1"/>
      <dgm:spPr/>
      <dgm:t>
        <a:bodyPr/>
        <a:lstStyle/>
        <a:p>
          <a:r>
            <a:rPr lang="en-US" sz="2800" b="1" dirty="0">
              <a:solidFill>
                <a:schemeClr val="accent5">
                  <a:lumMod val="50000"/>
                </a:schemeClr>
              </a:solidFill>
              <a:effectLst/>
              <a:latin typeface="Candara" pitchFamily="34" charset="0"/>
            </a:rPr>
            <a:t>Bank’s Closing Circular/ instructions</a:t>
          </a:r>
        </a:p>
      </dgm:t>
    </dgm:pt>
    <dgm:pt modelId="{0809CCE1-9558-4556-9563-45E26BA8FC35}" type="parTrans" cxnId="{C8F1E034-6E22-4DE4-AF9C-D7849ADC2591}">
      <dgm:prSet/>
      <dgm:spPr/>
      <dgm:t>
        <a:bodyPr/>
        <a:lstStyle/>
        <a:p>
          <a:endParaRPr lang="en-US"/>
        </a:p>
      </dgm:t>
    </dgm:pt>
    <dgm:pt modelId="{57AFD7A8-8BEC-4D8E-AEFA-F71FEEA16847}" type="sibTrans" cxnId="{C8F1E034-6E22-4DE4-AF9C-D7849ADC2591}">
      <dgm:prSet/>
      <dgm:spPr/>
      <dgm:t>
        <a:bodyPr/>
        <a:lstStyle/>
        <a:p>
          <a:endParaRPr lang="en-US"/>
        </a:p>
      </dgm:t>
    </dgm:pt>
    <dgm:pt modelId="{C9B220FA-151E-4999-8C05-ECBCB7B29F1F}">
      <dgm:prSet phldrT="[Text]" custT="1"/>
      <dgm:spPr/>
      <dgm:t>
        <a:bodyPr/>
        <a:lstStyle/>
        <a:p>
          <a:r>
            <a:rPr lang="en-US" sz="2800" b="1" dirty="0">
              <a:solidFill>
                <a:schemeClr val="accent5">
                  <a:lumMod val="50000"/>
                </a:schemeClr>
              </a:solidFill>
              <a:effectLst/>
              <a:latin typeface="Candara" pitchFamily="34" charset="0"/>
            </a:rPr>
            <a:t>RBI Master circular / Master Directions/ PR/ FAQ/ </a:t>
          </a:r>
          <a:r>
            <a:rPr lang="en-US" sz="2800" b="1" dirty="0" err="1">
              <a:solidFill>
                <a:schemeClr val="accent5">
                  <a:lumMod val="50000"/>
                </a:schemeClr>
              </a:solidFill>
              <a:effectLst/>
              <a:latin typeface="Candara" pitchFamily="34" charset="0"/>
            </a:rPr>
            <a:t>etc</a:t>
          </a:r>
          <a:endParaRPr lang="en-US" sz="2800" b="1" dirty="0">
            <a:solidFill>
              <a:schemeClr val="accent5">
                <a:lumMod val="50000"/>
              </a:schemeClr>
            </a:solidFill>
            <a:effectLst/>
            <a:latin typeface="Candara" pitchFamily="34" charset="0"/>
          </a:endParaRPr>
        </a:p>
      </dgm:t>
    </dgm:pt>
    <dgm:pt modelId="{290AF89F-C8B6-43BD-AC35-7358E3ED76E9}" type="parTrans" cxnId="{8C87DB42-D01B-4ECA-B2F6-CEACE393CB29}">
      <dgm:prSet/>
      <dgm:spPr/>
      <dgm:t>
        <a:bodyPr/>
        <a:lstStyle/>
        <a:p>
          <a:endParaRPr lang="en-US"/>
        </a:p>
      </dgm:t>
    </dgm:pt>
    <dgm:pt modelId="{9AE3FE22-CF8B-4A54-B3E3-E821298E4E58}" type="sibTrans" cxnId="{8C87DB42-D01B-4ECA-B2F6-CEACE393CB29}">
      <dgm:prSet/>
      <dgm:spPr/>
      <dgm:t>
        <a:bodyPr/>
        <a:lstStyle/>
        <a:p>
          <a:endParaRPr lang="en-US"/>
        </a:p>
      </dgm:t>
    </dgm:pt>
    <dgm:pt modelId="{C1729C1C-8377-422B-8C10-EC2F3DF7F6EA}">
      <dgm:prSet phldrT="[Text]" custT="1"/>
      <dgm:spPr/>
      <dgm:t>
        <a:bodyPr/>
        <a:lstStyle/>
        <a:p>
          <a:r>
            <a:rPr lang="en-US" sz="2800" b="1" dirty="0">
              <a:solidFill>
                <a:schemeClr val="accent5">
                  <a:lumMod val="50000"/>
                </a:schemeClr>
              </a:solidFill>
              <a:effectLst/>
              <a:latin typeface="Candara" pitchFamily="34" charset="0"/>
            </a:rPr>
            <a:t>CBS Codes &amp; Utility reports</a:t>
          </a:r>
        </a:p>
      </dgm:t>
    </dgm:pt>
    <dgm:pt modelId="{4983918D-3E3F-4F26-8CE4-A870546D196D}" type="parTrans" cxnId="{629D7FD2-CADE-476B-ABD2-A84C49DDCF71}">
      <dgm:prSet/>
      <dgm:spPr/>
      <dgm:t>
        <a:bodyPr/>
        <a:lstStyle/>
        <a:p>
          <a:endParaRPr lang="en-US"/>
        </a:p>
      </dgm:t>
    </dgm:pt>
    <dgm:pt modelId="{3F5D4194-54F8-49B3-B94F-415C4B12D5F8}" type="sibTrans" cxnId="{629D7FD2-CADE-476B-ABD2-A84C49DDCF71}">
      <dgm:prSet/>
      <dgm:spPr/>
      <dgm:t>
        <a:bodyPr/>
        <a:lstStyle/>
        <a:p>
          <a:endParaRPr lang="en-US"/>
        </a:p>
      </dgm:t>
    </dgm:pt>
    <dgm:pt modelId="{29BD3597-2FA9-412A-A56B-45C50852306E}">
      <dgm:prSet phldrT="[Text]" custT="1"/>
      <dgm:spPr/>
      <dgm:t>
        <a:bodyPr/>
        <a:lstStyle/>
        <a:p>
          <a:r>
            <a:rPr lang="en-US" sz="2800" b="1" dirty="0">
              <a:solidFill>
                <a:schemeClr val="accent5">
                  <a:lumMod val="50000"/>
                </a:schemeClr>
              </a:solidFill>
              <a:effectLst/>
              <a:latin typeface="Candara" pitchFamily="34" charset="0"/>
            </a:rPr>
            <a:t>RBI Circulars issued during the year/ </a:t>
          </a:r>
          <a:r>
            <a:rPr lang="en-US" sz="2800" b="1" dirty="0">
              <a:solidFill>
                <a:srgbClr val="FF0000"/>
              </a:solidFill>
              <a:effectLst/>
              <a:latin typeface="Candara" pitchFamily="34" charset="0"/>
            </a:rPr>
            <a:t>ICAI GN on Bank Audit</a:t>
          </a:r>
        </a:p>
      </dgm:t>
    </dgm:pt>
    <dgm:pt modelId="{D1471B0B-5D02-4FCF-96EC-F80831E210F5}" type="parTrans" cxnId="{AC450223-9968-4A76-A908-8FBCD510F3E0}">
      <dgm:prSet/>
      <dgm:spPr/>
      <dgm:t>
        <a:bodyPr/>
        <a:lstStyle/>
        <a:p>
          <a:endParaRPr lang="en-US"/>
        </a:p>
      </dgm:t>
    </dgm:pt>
    <dgm:pt modelId="{9A9135BB-8239-4609-953D-FE46803F24E9}" type="sibTrans" cxnId="{AC450223-9968-4A76-A908-8FBCD510F3E0}">
      <dgm:prSet/>
      <dgm:spPr/>
      <dgm:t>
        <a:bodyPr/>
        <a:lstStyle/>
        <a:p>
          <a:endParaRPr lang="en-US"/>
        </a:p>
      </dgm:t>
    </dgm:pt>
    <dgm:pt modelId="{7227196B-17BA-4C71-9D30-A12C406B2691}">
      <dgm:prSet phldrT="[Text]" custT="1"/>
      <dgm:spPr/>
      <dgm:t>
        <a:bodyPr/>
        <a:lstStyle/>
        <a:p>
          <a:pPr algn="ctr"/>
          <a:r>
            <a:rPr lang="en-US" sz="2600" b="1" dirty="0">
              <a:solidFill>
                <a:schemeClr val="accent5">
                  <a:lumMod val="50000"/>
                </a:schemeClr>
              </a:solidFill>
              <a:effectLst/>
              <a:latin typeface="Candara" pitchFamily="34" charset="0"/>
            </a:rPr>
            <a:t>Other Audit Aids (Letter heads/ Stamps/Digital Signatures etc.</a:t>
          </a:r>
        </a:p>
      </dgm:t>
    </dgm:pt>
    <dgm:pt modelId="{0BC8CC2A-ADE5-4C60-BC67-8E6359649397}" type="parTrans" cxnId="{6DB0F87C-6464-464C-BB84-5337EAA465C6}">
      <dgm:prSet/>
      <dgm:spPr/>
      <dgm:t>
        <a:bodyPr/>
        <a:lstStyle/>
        <a:p>
          <a:endParaRPr lang="en-US"/>
        </a:p>
      </dgm:t>
    </dgm:pt>
    <dgm:pt modelId="{956DF44A-D3A3-48E6-B700-FED03BD0C05A}" type="sibTrans" cxnId="{6DB0F87C-6464-464C-BB84-5337EAA465C6}">
      <dgm:prSet/>
      <dgm:spPr/>
      <dgm:t>
        <a:bodyPr/>
        <a:lstStyle/>
        <a:p>
          <a:endParaRPr lang="en-US"/>
        </a:p>
      </dgm:t>
    </dgm:pt>
    <dgm:pt modelId="{851F4E7A-A737-4142-BDB2-A44564A0E943}">
      <dgm:prSet phldrT="[Text]" custT="1"/>
      <dgm:spPr/>
      <dgm:t>
        <a:bodyPr/>
        <a:lstStyle/>
        <a:p>
          <a:r>
            <a:rPr lang="en-US" sz="2600" b="1" dirty="0">
              <a:solidFill>
                <a:schemeClr val="accent5">
                  <a:lumMod val="50000"/>
                </a:schemeClr>
              </a:solidFill>
              <a:effectLst/>
              <a:latin typeface="Candara" pitchFamily="34" charset="0"/>
            </a:rPr>
            <a:t>Previous year audit file (in case of same bank)</a:t>
          </a:r>
        </a:p>
      </dgm:t>
    </dgm:pt>
    <dgm:pt modelId="{3C5FCF1E-C2F1-4DD6-BEBB-521D4E533F72}" type="parTrans" cxnId="{0193A80E-52BF-4BA0-8F80-813FC1D232E6}">
      <dgm:prSet/>
      <dgm:spPr/>
      <dgm:t>
        <a:bodyPr/>
        <a:lstStyle/>
        <a:p>
          <a:endParaRPr lang="en-IN"/>
        </a:p>
      </dgm:t>
    </dgm:pt>
    <dgm:pt modelId="{FBD57CC9-F89E-44AE-BF19-3B439E79CF7A}" type="sibTrans" cxnId="{0193A80E-52BF-4BA0-8F80-813FC1D232E6}">
      <dgm:prSet/>
      <dgm:spPr/>
      <dgm:t>
        <a:bodyPr/>
        <a:lstStyle/>
        <a:p>
          <a:endParaRPr lang="en-IN"/>
        </a:p>
      </dgm:t>
    </dgm:pt>
    <dgm:pt modelId="{17FB3653-1AD5-49D8-B52E-7ACDB56DFC3D}" type="pres">
      <dgm:prSet presAssocID="{404A911B-AED4-41C2-BEF4-13ED030C00A1}" presName="compositeShape" presStyleCnt="0">
        <dgm:presLayoutVars>
          <dgm:chMax val="7"/>
          <dgm:dir/>
          <dgm:resizeHandles val="exact"/>
        </dgm:presLayoutVars>
      </dgm:prSet>
      <dgm:spPr/>
    </dgm:pt>
    <dgm:pt modelId="{38933EA2-A316-4421-B967-0A9F87620F53}" type="pres">
      <dgm:prSet presAssocID="{6D7C37F7-2494-4A81-8807-BF082A278DAC}" presName="circ1" presStyleLbl="vennNode1" presStyleIdx="0" presStyleCnt="7"/>
      <dgm:spPr/>
    </dgm:pt>
    <dgm:pt modelId="{1DEBAE14-F870-4B39-A9B1-A6CA8B311894}" type="pres">
      <dgm:prSet presAssocID="{6D7C37F7-2494-4A81-8807-BF082A278DAC}" presName="circ1Tx" presStyleLbl="revTx" presStyleIdx="0" presStyleCnt="0" custScaleX="136272" custScaleY="79348" custLinFactX="-21626" custLinFactY="199249" custLinFactNeighborX="-100000" custLinFactNeighborY="200000">
        <dgm:presLayoutVars>
          <dgm:chMax val="0"/>
          <dgm:chPref val="0"/>
          <dgm:bulletEnabled val="1"/>
        </dgm:presLayoutVars>
      </dgm:prSet>
      <dgm:spPr/>
    </dgm:pt>
    <dgm:pt modelId="{5040FCF6-EA52-4140-BF23-780527DC65CA}" type="pres">
      <dgm:prSet presAssocID="{D81FD81E-67BF-4030-8F2F-8350D6E4B983}" presName="circ2" presStyleLbl="vennNode1" presStyleIdx="1" presStyleCnt="7"/>
      <dgm:spPr/>
    </dgm:pt>
    <dgm:pt modelId="{5E981666-F101-4C85-A9B7-179FBCD34A92}" type="pres">
      <dgm:prSet presAssocID="{D81FD81E-67BF-4030-8F2F-8350D6E4B983}" presName="circ2Tx" presStyleLbl="revTx" presStyleIdx="0" presStyleCnt="0" custScaleX="201733" custLinFactNeighborX="42921" custLinFactNeighborY="-14712">
        <dgm:presLayoutVars>
          <dgm:chMax val="0"/>
          <dgm:chPref val="0"/>
          <dgm:bulletEnabled val="1"/>
        </dgm:presLayoutVars>
      </dgm:prSet>
      <dgm:spPr/>
    </dgm:pt>
    <dgm:pt modelId="{CBDCDB91-5644-4063-ACB1-BC627006C9BC}" type="pres">
      <dgm:prSet presAssocID="{C9B220FA-151E-4999-8C05-ECBCB7B29F1F}" presName="circ3" presStyleLbl="vennNode1" presStyleIdx="2" presStyleCnt="7"/>
      <dgm:spPr/>
    </dgm:pt>
    <dgm:pt modelId="{71F98DA9-C099-4EDD-9AA0-5E57F54D3892}" type="pres">
      <dgm:prSet presAssocID="{C9B220FA-151E-4999-8C05-ECBCB7B29F1F}" presName="circ3Tx" presStyleLbl="revTx" presStyleIdx="0" presStyleCnt="0" custScaleX="198091" custLinFactNeighborX="52330" custLinFactNeighborY="4654">
        <dgm:presLayoutVars>
          <dgm:chMax val="0"/>
          <dgm:chPref val="0"/>
          <dgm:bulletEnabled val="1"/>
        </dgm:presLayoutVars>
      </dgm:prSet>
      <dgm:spPr/>
    </dgm:pt>
    <dgm:pt modelId="{2D67197F-ADB5-4FC4-B04F-C51D54307768}" type="pres">
      <dgm:prSet presAssocID="{C1729C1C-8377-422B-8C10-EC2F3DF7F6EA}" presName="circ4" presStyleLbl="vennNode1" presStyleIdx="3" presStyleCnt="7"/>
      <dgm:spPr/>
    </dgm:pt>
    <dgm:pt modelId="{9CA9A94E-593F-4401-A5F1-458D2765AB89}" type="pres">
      <dgm:prSet presAssocID="{C1729C1C-8377-422B-8C10-EC2F3DF7F6EA}" presName="circ4Tx" presStyleLbl="revTx" presStyleIdx="0" presStyleCnt="0" custScaleX="113801" custLinFactNeighborX="-10358" custLinFactNeighborY="1304">
        <dgm:presLayoutVars>
          <dgm:chMax val="0"/>
          <dgm:chPref val="0"/>
          <dgm:bulletEnabled val="1"/>
        </dgm:presLayoutVars>
      </dgm:prSet>
      <dgm:spPr/>
    </dgm:pt>
    <dgm:pt modelId="{4F31C18F-6235-4226-8802-97906270A672}" type="pres">
      <dgm:prSet presAssocID="{851F4E7A-A737-4142-BDB2-A44564A0E943}" presName="circ5" presStyleLbl="vennNode1" presStyleIdx="4" presStyleCnt="7"/>
      <dgm:spPr/>
    </dgm:pt>
    <dgm:pt modelId="{6B6785E2-48F4-47E8-AA3F-E9407A5590C8}" type="pres">
      <dgm:prSet presAssocID="{851F4E7A-A737-4142-BDB2-A44564A0E943}" presName="circ5Tx" presStyleLbl="revTx" presStyleIdx="0" presStyleCnt="0" custScaleX="196748" custScaleY="86883" custLinFactY="-164013" custLinFactNeighborX="90336" custLinFactNeighborY="-200000">
        <dgm:presLayoutVars>
          <dgm:chMax val="0"/>
          <dgm:chPref val="0"/>
          <dgm:bulletEnabled val="1"/>
        </dgm:presLayoutVars>
      </dgm:prSet>
      <dgm:spPr/>
    </dgm:pt>
    <dgm:pt modelId="{903D07C7-4A40-4C9A-ABFD-EF7109B8031F}" type="pres">
      <dgm:prSet presAssocID="{29BD3597-2FA9-412A-A56B-45C50852306E}" presName="circ6" presStyleLbl="vennNode1" presStyleIdx="5" presStyleCnt="7"/>
      <dgm:spPr/>
    </dgm:pt>
    <dgm:pt modelId="{B3DC0937-C7CB-4B7C-A89B-EF57EFB7EF1D}" type="pres">
      <dgm:prSet presAssocID="{29BD3597-2FA9-412A-A56B-45C50852306E}" presName="circ6Tx" presStyleLbl="revTx" presStyleIdx="0" presStyleCnt="0" custScaleX="167896" custLinFactNeighborX="-51003" custLinFactNeighborY="8769">
        <dgm:presLayoutVars>
          <dgm:chMax val="0"/>
          <dgm:chPref val="0"/>
          <dgm:bulletEnabled val="1"/>
        </dgm:presLayoutVars>
      </dgm:prSet>
      <dgm:spPr/>
    </dgm:pt>
    <dgm:pt modelId="{1A9BEA08-1B73-40EE-9DFE-9D4F5FA98FB1}" type="pres">
      <dgm:prSet presAssocID="{7227196B-17BA-4C71-9D30-A12C406B2691}" presName="circ7" presStyleLbl="vennNode1" presStyleIdx="6" presStyleCnt="7"/>
      <dgm:spPr/>
    </dgm:pt>
    <dgm:pt modelId="{9AC5F94D-4D9B-4C1A-829F-4256F34C0D22}" type="pres">
      <dgm:prSet presAssocID="{7227196B-17BA-4C71-9D30-A12C406B2691}" presName="circ7Tx" presStyleLbl="revTx" presStyleIdx="0" presStyleCnt="0" custScaleX="215333" custLinFactNeighborX="-50006" custLinFactNeighborY="-8237">
        <dgm:presLayoutVars>
          <dgm:chMax val="0"/>
          <dgm:chPref val="0"/>
          <dgm:bulletEnabled val="1"/>
        </dgm:presLayoutVars>
      </dgm:prSet>
      <dgm:spPr/>
    </dgm:pt>
  </dgm:ptLst>
  <dgm:cxnLst>
    <dgm:cxn modelId="{0193A80E-52BF-4BA0-8F80-813FC1D232E6}" srcId="{404A911B-AED4-41C2-BEF4-13ED030C00A1}" destId="{851F4E7A-A737-4142-BDB2-A44564A0E943}" srcOrd="4" destOrd="0" parTransId="{3C5FCF1E-C2F1-4DD6-BEBB-521D4E533F72}" sibTransId="{FBD57CC9-F89E-44AE-BF19-3B439E79CF7A}"/>
    <dgm:cxn modelId="{808B4318-5214-4CF0-AFD6-FAE8ABBDB301}" type="presOf" srcId="{404A911B-AED4-41C2-BEF4-13ED030C00A1}" destId="{17FB3653-1AD5-49D8-B52E-7ACDB56DFC3D}" srcOrd="0" destOrd="0" presId="urn:microsoft.com/office/officeart/2005/8/layout/venn1"/>
    <dgm:cxn modelId="{AC450223-9968-4A76-A908-8FBCD510F3E0}" srcId="{404A911B-AED4-41C2-BEF4-13ED030C00A1}" destId="{29BD3597-2FA9-412A-A56B-45C50852306E}" srcOrd="5" destOrd="0" parTransId="{D1471B0B-5D02-4FCF-96EC-F80831E210F5}" sibTransId="{9A9135BB-8239-4609-953D-FE46803F24E9}"/>
    <dgm:cxn modelId="{C8F1E034-6E22-4DE4-AF9C-D7849ADC2591}" srcId="{404A911B-AED4-41C2-BEF4-13ED030C00A1}" destId="{D81FD81E-67BF-4030-8F2F-8350D6E4B983}" srcOrd="1" destOrd="0" parTransId="{0809CCE1-9558-4556-9563-45E26BA8FC35}" sibTransId="{57AFD7A8-8BEC-4D8E-AEFA-F71FEEA16847}"/>
    <dgm:cxn modelId="{8C87DB42-D01B-4ECA-B2F6-CEACE393CB29}" srcId="{404A911B-AED4-41C2-BEF4-13ED030C00A1}" destId="{C9B220FA-151E-4999-8C05-ECBCB7B29F1F}" srcOrd="2" destOrd="0" parTransId="{290AF89F-C8B6-43BD-AC35-7358E3ED76E9}" sibTransId="{9AE3FE22-CF8B-4A54-B3E3-E821298E4E58}"/>
    <dgm:cxn modelId="{571D4F4B-FCFF-4544-B508-4F2E55FE4B84}" type="presOf" srcId="{C1729C1C-8377-422B-8C10-EC2F3DF7F6EA}" destId="{9CA9A94E-593F-4401-A5F1-458D2765AB89}" srcOrd="0" destOrd="0" presId="urn:microsoft.com/office/officeart/2005/8/layout/venn1"/>
    <dgm:cxn modelId="{4614997A-CA46-45AE-AC3A-92068C5F25BC}" type="presOf" srcId="{C9B220FA-151E-4999-8C05-ECBCB7B29F1F}" destId="{71F98DA9-C099-4EDD-9AA0-5E57F54D3892}" srcOrd="0" destOrd="0" presId="urn:microsoft.com/office/officeart/2005/8/layout/venn1"/>
    <dgm:cxn modelId="{6DB0F87C-6464-464C-BB84-5337EAA465C6}" srcId="{404A911B-AED4-41C2-BEF4-13ED030C00A1}" destId="{7227196B-17BA-4C71-9D30-A12C406B2691}" srcOrd="6" destOrd="0" parTransId="{0BC8CC2A-ADE5-4C60-BC67-8E6359649397}" sibTransId="{956DF44A-D3A3-48E6-B700-FED03BD0C05A}"/>
    <dgm:cxn modelId="{53A44B98-8F9F-40CB-983A-8875CD5EF730}" type="presOf" srcId="{6D7C37F7-2494-4A81-8807-BF082A278DAC}" destId="{1DEBAE14-F870-4B39-A9B1-A6CA8B311894}" srcOrd="0" destOrd="0" presId="urn:microsoft.com/office/officeart/2005/8/layout/venn1"/>
    <dgm:cxn modelId="{3214CDB8-95FB-4B0D-AFF5-A621C194C725}" srcId="{404A911B-AED4-41C2-BEF4-13ED030C00A1}" destId="{6D7C37F7-2494-4A81-8807-BF082A278DAC}" srcOrd="0" destOrd="0" parTransId="{43BB2EDC-5B46-4399-891E-9CB6E1F3CB6F}" sibTransId="{712D51B6-3EBC-4A6E-83EB-232C05C0077E}"/>
    <dgm:cxn modelId="{0F7BF2BB-29DC-49C0-AB23-BB06E8172F90}" type="presOf" srcId="{D81FD81E-67BF-4030-8F2F-8350D6E4B983}" destId="{5E981666-F101-4C85-A9B7-179FBCD34A92}" srcOrd="0" destOrd="0" presId="urn:microsoft.com/office/officeart/2005/8/layout/venn1"/>
    <dgm:cxn modelId="{629D7FD2-CADE-476B-ABD2-A84C49DDCF71}" srcId="{404A911B-AED4-41C2-BEF4-13ED030C00A1}" destId="{C1729C1C-8377-422B-8C10-EC2F3DF7F6EA}" srcOrd="3" destOrd="0" parTransId="{4983918D-3E3F-4F26-8CE4-A870546D196D}" sibTransId="{3F5D4194-54F8-49B3-B94F-415C4B12D5F8}"/>
    <dgm:cxn modelId="{3FB6EAE5-1C55-425A-9145-C6B418E5055B}" type="presOf" srcId="{7227196B-17BA-4C71-9D30-A12C406B2691}" destId="{9AC5F94D-4D9B-4C1A-829F-4256F34C0D22}" srcOrd="0" destOrd="0" presId="urn:microsoft.com/office/officeart/2005/8/layout/venn1"/>
    <dgm:cxn modelId="{0174FBEE-EC94-4079-B797-E4134667830B}" type="presOf" srcId="{29BD3597-2FA9-412A-A56B-45C50852306E}" destId="{B3DC0937-C7CB-4B7C-A89B-EF57EFB7EF1D}" srcOrd="0" destOrd="0" presId="urn:microsoft.com/office/officeart/2005/8/layout/venn1"/>
    <dgm:cxn modelId="{798441FA-DC1D-4D2B-962E-17A9F0D58F61}" type="presOf" srcId="{851F4E7A-A737-4142-BDB2-A44564A0E943}" destId="{6B6785E2-48F4-47E8-AA3F-E9407A5590C8}" srcOrd="0" destOrd="0" presId="urn:microsoft.com/office/officeart/2005/8/layout/venn1"/>
    <dgm:cxn modelId="{FB231CA6-5F13-46FA-897C-7592A2FC2293}" type="presParOf" srcId="{17FB3653-1AD5-49D8-B52E-7ACDB56DFC3D}" destId="{38933EA2-A316-4421-B967-0A9F87620F53}" srcOrd="0" destOrd="0" presId="urn:microsoft.com/office/officeart/2005/8/layout/venn1"/>
    <dgm:cxn modelId="{9274C5FD-4CC3-41FD-AD08-9C79C9CE6774}" type="presParOf" srcId="{17FB3653-1AD5-49D8-B52E-7ACDB56DFC3D}" destId="{1DEBAE14-F870-4B39-A9B1-A6CA8B311894}" srcOrd="1" destOrd="0" presId="urn:microsoft.com/office/officeart/2005/8/layout/venn1"/>
    <dgm:cxn modelId="{58CEF2C3-B64D-4378-89C4-B8B1BC70F04B}" type="presParOf" srcId="{17FB3653-1AD5-49D8-B52E-7ACDB56DFC3D}" destId="{5040FCF6-EA52-4140-BF23-780527DC65CA}" srcOrd="2" destOrd="0" presId="urn:microsoft.com/office/officeart/2005/8/layout/venn1"/>
    <dgm:cxn modelId="{42FA3FC5-3E2B-4163-9AB3-683712EB456E}" type="presParOf" srcId="{17FB3653-1AD5-49D8-B52E-7ACDB56DFC3D}" destId="{5E981666-F101-4C85-A9B7-179FBCD34A92}" srcOrd="3" destOrd="0" presId="urn:microsoft.com/office/officeart/2005/8/layout/venn1"/>
    <dgm:cxn modelId="{41E3E2FB-0F24-40F4-8E48-28884679210A}" type="presParOf" srcId="{17FB3653-1AD5-49D8-B52E-7ACDB56DFC3D}" destId="{CBDCDB91-5644-4063-ACB1-BC627006C9BC}" srcOrd="4" destOrd="0" presId="urn:microsoft.com/office/officeart/2005/8/layout/venn1"/>
    <dgm:cxn modelId="{1148A6AE-B0C3-4180-B7B9-DC568F826402}" type="presParOf" srcId="{17FB3653-1AD5-49D8-B52E-7ACDB56DFC3D}" destId="{71F98DA9-C099-4EDD-9AA0-5E57F54D3892}" srcOrd="5" destOrd="0" presId="urn:microsoft.com/office/officeart/2005/8/layout/venn1"/>
    <dgm:cxn modelId="{A9B41907-1109-4358-8847-8FBB881AE445}" type="presParOf" srcId="{17FB3653-1AD5-49D8-B52E-7ACDB56DFC3D}" destId="{2D67197F-ADB5-4FC4-B04F-C51D54307768}" srcOrd="6" destOrd="0" presId="urn:microsoft.com/office/officeart/2005/8/layout/venn1"/>
    <dgm:cxn modelId="{121926F0-EE5C-42E7-AD26-AE3B977AC99F}" type="presParOf" srcId="{17FB3653-1AD5-49D8-B52E-7ACDB56DFC3D}" destId="{9CA9A94E-593F-4401-A5F1-458D2765AB89}" srcOrd="7" destOrd="0" presId="urn:microsoft.com/office/officeart/2005/8/layout/venn1"/>
    <dgm:cxn modelId="{BFD6700D-8CCE-4E99-B62E-795C168ED0C9}" type="presParOf" srcId="{17FB3653-1AD5-49D8-B52E-7ACDB56DFC3D}" destId="{4F31C18F-6235-4226-8802-97906270A672}" srcOrd="8" destOrd="0" presId="urn:microsoft.com/office/officeart/2005/8/layout/venn1"/>
    <dgm:cxn modelId="{2771A04A-62D3-4F4F-A25D-E0E95943E150}" type="presParOf" srcId="{17FB3653-1AD5-49D8-B52E-7ACDB56DFC3D}" destId="{6B6785E2-48F4-47E8-AA3F-E9407A5590C8}" srcOrd="9" destOrd="0" presId="urn:microsoft.com/office/officeart/2005/8/layout/venn1"/>
    <dgm:cxn modelId="{A8E962BC-F6E2-4BFB-9017-93AA89B467DD}" type="presParOf" srcId="{17FB3653-1AD5-49D8-B52E-7ACDB56DFC3D}" destId="{903D07C7-4A40-4C9A-ABFD-EF7109B8031F}" srcOrd="10" destOrd="0" presId="urn:microsoft.com/office/officeart/2005/8/layout/venn1"/>
    <dgm:cxn modelId="{30601B2E-0A3E-484B-8FCF-E32CF6CB3E78}" type="presParOf" srcId="{17FB3653-1AD5-49D8-B52E-7ACDB56DFC3D}" destId="{B3DC0937-C7CB-4B7C-A89B-EF57EFB7EF1D}" srcOrd="11" destOrd="0" presId="urn:microsoft.com/office/officeart/2005/8/layout/venn1"/>
    <dgm:cxn modelId="{2E1CDC1D-C62B-4878-91C9-2BB312EBEDB6}" type="presParOf" srcId="{17FB3653-1AD5-49D8-B52E-7ACDB56DFC3D}" destId="{1A9BEA08-1B73-40EE-9DFE-9D4F5FA98FB1}" srcOrd="12" destOrd="0" presId="urn:microsoft.com/office/officeart/2005/8/layout/venn1"/>
    <dgm:cxn modelId="{E3DAA42A-3E0C-493E-8890-CE11A2BEE5A3}" type="presParOf" srcId="{17FB3653-1AD5-49D8-B52E-7ACDB56DFC3D}" destId="{9AC5F94D-4D9B-4C1A-829F-4256F34C0D22}" srcOrd="13"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3AB51-C55A-48CF-B408-ECC576FE4855}">
      <dsp:nvSpPr>
        <dsp:cNvPr id="0" name=""/>
        <dsp:cNvSpPr/>
      </dsp:nvSpPr>
      <dsp:spPr>
        <a:xfrm rot="10800000">
          <a:off x="761446" y="1069"/>
          <a:ext cx="10445004" cy="1699382"/>
        </a:xfrm>
        <a:prstGeom prst="homePlate">
          <a:avLst/>
        </a:prstGeom>
        <a:solidFill>
          <a:srgbClr val="F3FE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73065" tIns="91440" rIns="170688" bIns="91440" numCol="1" spcCol="1270" anchor="ctr" anchorCtr="0">
          <a:noAutofit/>
        </a:bodyPr>
        <a:lstStyle/>
        <a:p>
          <a:pPr marL="0" lvl="0" indent="0" algn="just" defTabSz="1066800">
            <a:lnSpc>
              <a:spcPct val="90000"/>
            </a:lnSpc>
            <a:spcBef>
              <a:spcPct val="0"/>
            </a:spcBef>
            <a:spcAft>
              <a:spcPct val="35000"/>
            </a:spcAft>
            <a:buNone/>
          </a:pPr>
          <a:r>
            <a:rPr lang="en-IN" sz="2400" b="1" kern="1200" dirty="0">
              <a:solidFill>
                <a:srgbClr val="FF0000"/>
              </a:solidFill>
              <a:latin typeface="Candara" panose="020E0502030303020204" pitchFamily="34" charset="0"/>
              <a:ea typeface="Cambria" panose="02040503050406030204" pitchFamily="18" charset="0"/>
            </a:rPr>
            <a:t>RBI Master Circular on IRAC of 01</a:t>
          </a:r>
          <a:r>
            <a:rPr lang="en-IN" sz="2400" b="1" kern="1200" baseline="30000" dirty="0">
              <a:solidFill>
                <a:srgbClr val="FF0000"/>
              </a:solidFill>
              <a:latin typeface="Candara" panose="020E0502030303020204" pitchFamily="34" charset="0"/>
              <a:ea typeface="Cambria" panose="02040503050406030204" pitchFamily="18" charset="0"/>
            </a:rPr>
            <a:t>st</a:t>
          </a:r>
          <a:r>
            <a:rPr lang="en-IN" sz="2400" b="1" kern="1200" dirty="0">
              <a:solidFill>
                <a:srgbClr val="FF0000"/>
              </a:solidFill>
              <a:latin typeface="Candara" panose="020E0502030303020204" pitchFamily="34" charset="0"/>
              <a:ea typeface="Cambria" panose="02040503050406030204" pitchFamily="18" charset="0"/>
            </a:rPr>
            <a:t> April 2022 : </a:t>
          </a:r>
          <a:r>
            <a:rPr lang="en-IN" sz="2400" b="1" kern="1200" dirty="0">
              <a:solidFill>
                <a:schemeClr val="tx1"/>
              </a:solidFill>
              <a:latin typeface="Candara" panose="020E0502030303020204" pitchFamily="34" charset="0"/>
              <a:ea typeface="Cambria" panose="02040503050406030204" pitchFamily="18" charset="0"/>
            </a:rPr>
            <a:t>RBI consolidated various circulars issued post RBI MC of 01</a:t>
          </a:r>
          <a:r>
            <a:rPr lang="en-IN" sz="2400" b="1" kern="1200" baseline="30000" dirty="0">
              <a:solidFill>
                <a:schemeClr val="tx1"/>
              </a:solidFill>
              <a:latin typeface="Candara" panose="020E0502030303020204" pitchFamily="34" charset="0"/>
              <a:ea typeface="Cambria" panose="02040503050406030204" pitchFamily="18" charset="0"/>
            </a:rPr>
            <a:t>st</a:t>
          </a:r>
          <a:r>
            <a:rPr lang="en-IN" sz="2400" b="1" kern="1200" dirty="0">
              <a:solidFill>
                <a:schemeClr val="tx1"/>
              </a:solidFill>
              <a:latin typeface="Candara" panose="020E0502030303020204" pitchFamily="34" charset="0"/>
              <a:ea typeface="Cambria" panose="02040503050406030204" pitchFamily="18" charset="0"/>
            </a:rPr>
            <a:t> July 2015/ 01</a:t>
          </a:r>
          <a:r>
            <a:rPr lang="en-IN" sz="2400" b="1" kern="1200" baseline="30000" dirty="0">
              <a:solidFill>
                <a:schemeClr val="tx1"/>
              </a:solidFill>
              <a:latin typeface="Candara" panose="020E0502030303020204" pitchFamily="34" charset="0"/>
              <a:ea typeface="Cambria" panose="02040503050406030204" pitchFamily="18" charset="0"/>
            </a:rPr>
            <a:t>st</a:t>
          </a:r>
          <a:r>
            <a:rPr lang="en-IN" sz="2400" b="1" kern="1200" dirty="0">
              <a:solidFill>
                <a:schemeClr val="tx1"/>
              </a:solidFill>
              <a:latin typeface="Candara" panose="020E0502030303020204" pitchFamily="34" charset="0"/>
              <a:ea typeface="Cambria" panose="02040503050406030204" pitchFamily="18" charset="0"/>
            </a:rPr>
            <a:t> October 2021 </a:t>
          </a:r>
          <a:r>
            <a:rPr lang="en-IN" sz="2400" b="1" kern="1200" dirty="0" err="1">
              <a:solidFill>
                <a:schemeClr val="tx1"/>
              </a:solidFill>
              <a:latin typeface="Candara" panose="020E0502030303020204" pitchFamily="34" charset="0"/>
              <a:ea typeface="Cambria" panose="02040503050406030204" pitchFamily="18" charset="0"/>
            </a:rPr>
            <a:t>upto</a:t>
          </a:r>
          <a:r>
            <a:rPr lang="en-IN" sz="2400" b="1" kern="1200" dirty="0">
              <a:solidFill>
                <a:schemeClr val="tx1"/>
              </a:solidFill>
              <a:latin typeface="Candara" panose="020E0502030303020204" pitchFamily="34" charset="0"/>
              <a:ea typeface="Cambria" panose="02040503050406030204" pitchFamily="18" charset="0"/>
            </a:rPr>
            <a:t> 31</a:t>
          </a:r>
          <a:r>
            <a:rPr lang="en-IN" sz="2400" b="1" kern="1200" baseline="30000" dirty="0">
              <a:solidFill>
                <a:schemeClr val="tx1"/>
              </a:solidFill>
              <a:latin typeface="Candara" panose="020E0502030303020204" pitchFamily="34" charset="0"/>
              <a:ea typeface="Cambria" panose="02040503050406030204" pitchFamily="18" charset="0"/>
            </a:rPr>
            <a:t>st</a:t>
          </a:r>
          <a:r>
            <a:rPr lang="en-IN" sz="2400" b="1" kern="1200" dirty="0">
              <a:solidFill>
                <a:schemeClr val="tx1"/>
              </a:solidFill>
              <a:latin typeface="Candara" panose="020E0502030303020204" pitchFamily="34" charset="0"/>
              <a:ea typeface="Cambria" panose="02040503050406030204" pitchFamily="18" charset="0"/>
            </a:rPr>
            <a:t> March 2022.</a:t>
          </a:r>
          <a:endParaRPr lang="en-US" sz="2400" b="1" kern="1200" dirty="0">
            <a:solidFill>
              <a:schemeClr val="tx1"/>
            </a:solidFill>
            <a:effectLst/>
            <a:latin typeface="Candara" panose="020E0502030303020204" pitchFamily="34" charset="0"/>
            <a:ea typeface="Cambria" panose="02040503050406030204" pitchFamily="18" charset="0"/>
          </a:endParaRPr>
        </a:p>
      </dsp:txBody>
      <dsp:txXfrm rot="10800000">
        <a:off x="1186291" y="1069"/>
        <a:ext cx="10020159" cy="1699382"/>
      </dsp:txXfrm>
    </dsp:sp>
    <dsp:sp modelId="{7AEA9E8E-B06E-4B4A-90AC-36848F5A82B3}">
      <dsp:nvSpPr>
        <dsp:cNvPr id="0" name=""/>
        <dsp:cNvSpPr/>
      </dsp:nvSpPr>
      <dsp:spPr>
        <a:xfrm>
          <a:off x="0" y="225325"/>
          <a:ext cx="1299549" cy="1299549"/>
        </a:xfrm>
        <a:prstGeom prst="ellipse">
          <a:avLst/>
        </a:prstGeom>
        <a:solidFill>
          <a:schemeClr val="bg1">
            <a:lumMod val="9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flat" dir="t"/>
        </a:scene3d>
        <a:sp3d z="127000"/>
      </dsp:spPr>
      <dsp:style>
        <a:lnRef idx="1">
          <a:schemeClr val="dk1"/>
        </a:lnRef>
        <a:fillRef idx="2">
          <a:schemeClr val="dk1"/>
        </a:fillRef>
        <a:effectRef idx="1">
          <a:schemeClr val="dk1"/>
        </a:effectRef>
        <a:fontRef idx="minor">
          <a:schemeClr val="dk1"/>
        </a:fontRef>
      </dsp:style>
    </dsp:sp>
    <dsp:sp modelId="{2FB3A2F7-0488-47ED-A959-D0B3EF5F926F}">
      <dsp:nvSpPr>
        <dsp:cNvPr id="0" name=""/>
        <dsp:cNvSpPr/>
      </dsp:nvSpPr>
      <dsp:spPr>
        <a:xfrm rot="10800000">
          <a:off x="761446" y="2088376"/>
          <a:ext cx="10445004" cy="1299549"/>
        </a:xfrm>
        <a:prstGeom prst="homePlate">
          <a:avLst/>
        </a:prstGeom>
        <a:solidFill>
          <a:srgbClr val="F3FE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73065" tIns="91440" rIns="170688"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latin typeface="Candara" panose="020E0502030303020204" pitchFamily="34" charset="0"/>
              <a:ea typeface="Cambria" panose="02040503050406030204" pitchFamily="18" charset="0"/>
            </a:rPr>
            <a:t>RBIs continued expectations with respect to </a:t>
          </a:r>
          <a:r>
            <a:rPr lang="en-US" sz="2400" b="1" kern="1200" dirty="0">
              <a:solidFill>
                <a:srgbClr val="FF0000"/>
              </a:solidFill>
              <a:latin typeface="Candara" panose="020E0502030303020204" pitchFamily="34" charset="0"/>
              <a:ea typeface="Cambria" panose="02040503050406030204" pitchFamily="18" charset="0"/>
            </a:rPr>
            <a:t>EWS (Early Warning System) </a:t>
          </a:r>
          <a:r>
            <a:rPr lang="en-US" sz="2400" b="1" kern="1200" dirty="0">
              <a:latin typeface="Candara" panose="020E0502030303020204" pitchFamily="34" charset="0"/>
              <a:ea typeface="Cambria" panose="02040503050406030204" pitchFamily="18" charset="0"/>
            </a:rPr>
            <a:t>and fraud management system.</a:t>
          </a:r>
          <a:endParaRPr lang="en-US" sz="2400" b="1" kern="1200" dirty="0">
            <a:solidFill>
              <a:schemeClr val="tx1"/>
            </a:solidFill>
            <a:effectLst/>
            <a:latin typeface="Candara" panose="020E0502030303020204" pitchFamily="34" charset="0"/>
            <a:ea typeface="Cambria" panose="02040503050406030204" pitchFamily="18" charset="0"/>
          </a:endParaRPr>
        </a:p>
      </dsp:txBody>
      <dsp:txXfrm rot="10800000">
        <a:off x="1086333" y="2088376"/>
        <a:ext cx="10120117" cy="1299549"/>
      </dsp:txXfrm>
    </dsp:sp>
    <dsp:sp modelId="{F3A2210D-6A9A-4146-A613-CA6A3BE1C5E9}">
      <dsp:nvSpPr>
        <dsp:cNvPr id="0" name=""/>
        <dsp:cNvSpPr/>
      </dsp:nvSpPr>
      <dsp:spPr>
        <a:xfrm>
          <a:off x="0" y="2005829"/>
          <a:ext cx="1299549" cy="1299549"/>
        </a:xfrm>
        <a:prstGeom prst="ellipse">
          <a:avLst/>
        </a:prstGeom>
        <a:solidFill>
          <a:schemeClr val="bg1">
            <a:lumMod val="95000"/>
          </a:schemeClr>
        </a:soli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ABEB1D-00B8-4F44-8BBD-6296EA6318B2}">
      <dsp:nvSpPr>
        <dsp:cNvPr id="0" name=""/>
        <dsp:cNvSpPr/>
      </dsp:nvSpPr>
      <dsp:spPr>
        <a:xfrm rot="10800000">
          <a:off x="661349" y="3710289"/>
          <a:ext cx="10527530" cy="1299549"/>
        </a:xfrm>
        <a:prstGeom prst="homePlate">
          <a:avLst/>
        </a:prstGeom>
        <a:solidFill>
          <a:srgbClr val="F3FE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73065" tIns="91440" rIns="170688" bIns="91440" numCol="1" spcCol="1270" anchor="ctr" anchorCtr="0">
          <a:noAutofit/>
        </a:bodyPr>
        <a:lstStyle/>
        <a:p>
          <a:pPr marL="0" lvl="0" indent="0" algn="just" defTabSz="1066800">
            <a:lnSpc>
              <a:spcPct val="90000"/>
            </a:lnSpc>
            <a:spcBef>
              <a:spcPct val="0"/>
            </a:spcBef>
            <a:spcAft>
              <a:spcPct val="35000"/>
            </a:spcAft>
            <a:buNone/>
          </a:pPr>
          <a:r>
            <a:rPr lang="en-IN" sz="2400" b="1" kern="1200" dirty="0">
              <a:latin typeface="Candara" panose="020E0502030303020204" pitchFamily="34" charset="0"/>
              <a:ea typeface="Cambria" panose="02040503050406030204" pitchFamily="18" charset="0"/>
            </a:rPr>
            <a:t>RBI focus on </a:t>
          </a:r>
          <a:r>
            <a:rPr lang="en-IN" sz="2400" b="1" u="sng" kern="1200" dirty="0">
              <a:solidFill>
                <a:srgbClr val="0070C0"/>
              </a:solidFill>
              <a:latin typeface="Candara" panose="020E0502030303020204" pitchFamily="34" charset="0"/>
              <a:ea typeface="Cambria" panose="02040503050406030204" pitchFamily="18" charset="0"/>
            </a:rPr>
            <a:t>NPA automation</a:t>
          </a:r>
          <a:r>
            <a:rPr lang="en-IN" sz="2400" b="1" kern="1200" dirty="0">
              <a:latin typeface="Candara" panose="020E0502030303020204" pitchFamily="34" charset="0"/>
              <a:ea typeface="Cambria" panose="02040503050406030204" pitchFamily="18" charset="0"/>
            </a:rPr>
            <a:t>, Inter office accounts review, Whistle Blower mechanism and IFC.</a:t>
          </a:r>
        </a:p>
      </dsp:txBody>
      <dsp:txXfrm rot="10800000">
        <a:off x="986236" y="3710289"/>
        <a:ext cx="10202643" cy="1299549"/>
      </dsp:txXfrm>
    </dsp:sp>
    <dsp:sp modelId="{91F8AAC7-FBCB-4D3C-9124-92EEB1AC624B}">
      <dsp:nvSpPr>
        <dsp:cNvPr id="0" name=""/>
        <dsp:cNvSpPr/>
      </dsp:nvSpPr>
      <dsp:spPr>
        <a:xfrm>
          <a:off x="199991" y="3721166"/>
          <a:ext cx="1299549" cy="1299549"/>
        </a:xfrm>
        <a:prstGeom prst="ellipse">
          <a:avLst/>
        </a:prstGeom>
        <a:solidFill>
          <a:schemeClr val="bg1">
            <a:lumMod val="95000"/>
          </a:schemeClr>
        </a:solidFill>
        <a:ln w="9525" cap="flat" cmpd="sng" algn="ctr">
          <a:noFill/>
          <a:prstDash val="solid"/>
        </a:ln>
        <a:effectLst>
          <a:outerShdw blurRad="40000" dist="20000" dir="5400000" rotWithShape="0">
            <a:srgbClr val="000000">
              <a:alpha val="38000"/>
            </a:srgbClr>
          </a:outerShdw>
        </a:effectLst>
        <a:scene3d>
          <a:camera prst="orthographicFront"/>
          <a:lightRig rig="flat" dir="t"/>
        </a:scene3d>
        <a:sp3d z="127000"/>
      </dsp:spPr>
      <dsp:style>
        <a:lnRef idx="1">
          <a:schemeClr val="dk1"/>
        </a:lnRef>
        <a:fillRef idx="2">
          <a:schemeClr val="dk1"/>
        </a:fillRef>
        <a:effectRef idx="1">
          <a:schemeClr val="dk1"/>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A1861-2DF7-4245-AE6B-7D3325EDE239}">
      <dsp:nvSpPr>
        <dsp:cNvPr id="0" name=""/>
        <dsp:cNvSpPr/>
      </dsp:nvSpPr>
      <dsp:spPr>
        <a:xfrm rot="10800000">
          <a:off x="714577" y="29233"/>
          <a:ext cx="10330617" cy="1374369"/>
        </a:xfrm>
        <a:prstGeom prst="homePlate">
          <a:avLst/>
        </a:prstGeom>
        <a:solidFill>
          <a:srgbClr val="F3FE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6059" tIns="91440" rIns="170688" bIns="91440" numCol="1" spcCol="1270" anchor="ctr" anchorCtr="0">
          <a:noAutofit/>
        </a:bodyPr>
        <a:lstStyle/>
        <a:p>
          <a:pPr marL="0" lvl="0" indent="0" algn="just" defTabSz="1066800">
            <a:lnSpc>
              <a:spcPct val="90000"/>
            </a:lnSpc>
            <a:spcBef>
              <a:spcPct val="0"/>
            </a:spcBef>
            <a:spcAft>
              <a:spcPct val="35000"/>
            </a:spcAft>
            <a:buNone/>
          </a:pPr>
          <a:r>
            <a:rPr lang="en-IN" sz="2400" b="1" kern="1200" dirty="0">
              <a:latin typeface="Candara" panose="020E0502030303020204" pitchFamily="34" charset="0"/>
              <a:ea typeface="Cambria" panose="02040503050406030204" pitchFamily="18" charset="0"/>
            </a:rPr>
            <a:t>IT Skill gap of Auditors </a:t>
          </a:r>
          <a:r>
            <a:rPr lang="en-IN" sz="2400" b="1" kern="1200" dirty="0" err="1">
              <a:latin typeface="Candara" panose="020E0502030303020204" pitchFamily="34" charset="0"/>
              <a:ea typeface="Cambria" panose="02040503050406030204" pitchFamily="18" charset="0"/>
            </a:rPr>
            <a:t>wrt</a:t>
          </a:r>
          <a:r>
            <a:rPr lang="en-IN" sz="2400" b="1" kern="1200" dirty="0">
              <a:latin typeface="Candara" panose="020E0502030303020204" pitchFamily="34" charset="0"/>
              <a:ea typeface="Cambria" panose="02040503050406030204" pitchFamily="18" charset="0"/>
            </a:rPr>
            <a:t> Digital platform loans, AI empowered algorithms, Block Chain technology in LC, BG, CBDC (Central Bank Digital Currency) and New Age Auditing trends (Forensic, Agile Auditing etc)</a:t>
          </a:r>
        </a:p>
      </dsp:txBody>
      <dsp:txXfrm rot="10800000">
        <a:off x="1058169" y="29233"/>
        <a:ext cx="9987025" cy="1374369"/>
      </dsp:txXfrm>
    </dsp:sp>
    <dsp:sp modelId="{CBA32068-7B8B-4869-A7A4-DE4EB08A721C}">
      <dsp:nvSpPr>
        <dsp:cNvPr id="0" name=""/>
        <dsp:cNvSpPr/>
      </dsp:nvSpPr>
      <dsp:spPr>
        <a:xfrm>
          <a:off x="0" y="0"/>
          <a:ext cx="1374438" cy="1374369"/>
        </a:xfrm>
        <a:prstGeom prst="ellipse">
          <a:avLst/>
        </a:prstGeom>
        <a:solidFill>
          <a:schemeClr val="bg1">
            <a:lumMod val="95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27000"/>
      </dsp:spPr>
      <dsp:style>
        <a:lnRef idx="1">
          <a:schemeClr val="dk1"/>
        </a:lnRef>
        <a:fillRef idx="2">
          <a:schemeClr val="dk1"/>
        </a:fillRef>
        <a:effectRef idx="1">
          <a:schemeClr val="dk1"/>
        </a:effectRef>
        <a:fontRef idx="minor">
          <a:schemeClr val="dk1"/>
        </a:fontRef>
      </dsp:style>
    </dsp:sp>
    <dsp:sp modelId="{9C4B4EF8-BAC6-4657-98FA-68795AB1E160}">
      <dsp:nvSpPr>
        <dsp:cNvPr id="0" name=""/>
        <dsp:cNvSpPr/>
      </dsp:nvSpPr>
      <dsp:spPr>
        <a:xfrm rot="10800000">
          <a:off x="714577" y="1813863"/>
          <a:ext cx="10330617" cy="1374369"/>
        </a:xfrm>
        <a:prstGeom prst="homePlate">
          <a:avLst/>
        </a:prstGeom>
        <a:solidFill>
          <a:srgbClr val="F3FE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6059" tIns="83820" rIns="156464" bIns="83820" numCol="1" spcCol="1270" anchor="ctr" anchorCtr="0">
          <a:noAutofit/>
        </a:bodyPr>
        <a:lstStyle/>
        <a:p>
          <a:pPr marL="0" lvl="0" indent="0" algn="just" defTabSz="977900">
            <a:lnSpc>
              <a:spcPct val="90000"/>
            </a:lnSpc>
            <a:spcBef>
              <a:spcPct val="0"/>
            </a:spcBef>
            <a:spcAft>
              <a:spcPct val="35000"/>
            </a:spcAft>
            <a:buNone/>
          </a:pPr>
          <a:r>
            <a:rPr lang="en-IN" sz="2200" b="1" kern="1200" dirty="0">
              <a:latin typeface="Candara" panose="020E0502030303020204" pitchFamily="34" charset="0"/>
              <a:ea typeface="Cambria" panose="02040503050406030204" pitchFamily="18" charset="0"/>
            </a:rPr>
            <a:t>Min coverage of 70% FB and NFB credit exposure for FY 2022-23. Effective FY 2023-24 banks given discretion to decide business coverage for SBA as per their BD policy.</a:t>
          </a:r>
          <a:r>
            <a:rPr lang="en-IN" sz="2200" b="1" kern="1200" dirty="0">
              <a:solidFill>
                <a:srgbClr val="0070C0"/>
              </a:solidFill>
              <a:latin typeface="Candara" panose="020E0502030303020204" pitchFamily="34" charset="0"/>
              <a:ea typeface="Cambria" panose="02040503050406030204" pitchFamily="18" charset="0"/>
            </a:rPr>
            <a:t> Not more than 2 branches to be allotted to each SBA. </a:t>
          </a:r>
          <a:r>
            <a:rPr lang="en-IN" sz="2200" b="1" kern="1200" dirty="0">
              <a:solidFill>
                <a:schemeClr val="tx1"/>
              </a:solidFill>
              <a:latin typeface="Candara" panose="020E0502030303020204" pitchFamily="34" charset="0"/>
              <a:ea typeface="Cambria" panose="02040503050406030204" pitchFamily="18" charset="0"/>
            </a:rPr>
            <a:t>RBI letter of 06</a:t>
          </a:r>
          <a:r>
            <a:rPr lang="en-IN" sz="2200" b="1" kern="1200" baseline="30000" dirty="0">
              <a:solidFill>
                <a:schemeClr val="tx1"/>
              </a:solidFill>
              <a:latin typeface="Candara" panose="020E0502030303020204" pitchFamily="34" charset="0"/>
              <a:ea typeface="Cambria" panose="02040503050406030204" pitchFamily="18" charset="0"/>
            </a:rPr>
            <a:t>th</a:t>
          </a:r>
          <a:r>
            <a:rPr lang="en-IN" sz="2200" b="1" kern="1200" dirty="0">
              <a:solidFill>
                <a:schemeClr val="tx1"/>
              </a:solidFill>
              <a:latin typeface="Candara" panose="020E0502030303020204" pitchFamily="34" charset="0"/>
              <a:ea typeface="Cambria" panose="02040503050406030204" pitchFamily="18" charset="0"/>
            </a:rPr>
            <a:t> March 2023. </a:t>
          </a:r>
        </a:p>
      </dsp:txBody>
      <dsp:txXfrm rot="10800000">
        <a:off x="1058169" y="1813863"/>
        <a:ext cx="9987025" cy="1374369"/>
      </dsp:txXfrm>
    </dsp:sp>
    <dsp:sp modelId="{E91DB219-F4E5-41A3-8959-57322E7D0410}">
      <dsp:nvSpPr>
        <dsp:cNvPr id="0" name=""/>
        <dsp:cNvSpPr/>
      </dsp:nvSpPr>
      <dsp:spPr>
        <a:xfrm>
          <a:off x="0" y="1732307"/>
          <a:ext cx="1374438" cy="1374369"/>
        </a:xfrm>
        <a:prstGeom prst="ellipse">
          <a:avLst/>
        </a:prstGeom>
        <a:solidFill>
          <a:schemeClr val="bg1">
            <a:lumMod val="95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27000"/>
      </dsp:spPr>
      <dsp:style>
        <a:lnRef idx="1">
          <a:schemeClr val="dk1"/>
        </a:lnRef>
        <a:fillRef idx="2">
          <a:schemeClr val="dk1"/>
        </a:fillRef>
        <a:effectRef idx="1">
          <a:schemeClr val="dk1"/>
        </a:effectRef>
        <a:fontRef idx="minor">
          <a:schemeClr val="dk1"/>
        </a:fontRef>
      </dsp:style>
    </dsp:sp>
    <dsp:sp modelId="{B6ABEB1D-00B8-4F44-8BBD-6296EA6318B2}">
      <dsp:nvSpPr>
        <dsp:cNvPr id="0" name=""/>
        <dsp:cNvSpPr/>
      </dsp:nvSpPr>
      <dsp:spPr>
        <a:xfrm rot="10800000">
          <a:off x="690971" y="3563500"/>
          <a:ext cx="10402801" cy="1374369"/>
        </a:xfrm>
        <a:prstGeom prst="homePlate">
          <a:avLst/>
        </a:prstGeom>
        <a:solidFill>
          <a:srgbClr val="F3FE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06059" tIns="91440" rIns="170688" bIns="91440" numCol="1" spcCol="1270" anchor="ctr" anchorCtr="0">
          <a:noAutofit/>
        </a:bodyPr>
        <a:lstStyle/>
        <a:p>
          <a:pPr marL="0" lvl="0" indent="0" algn="just" defTabSz="1066800">
            <a:lnSpc>
              <a:spcPct val="90000"/>
            </a:lnSpc>
            <a:spcBef>
              <a:spcPct val="0"/>
            </a:spcBef>
            <a:spcAft>
              <a:spcPct val="35000"/>
            </a:spcAft>
            <a:buNone/>
          </a:pPr>
          <a:r>
            <a:rPr lang="en-US" sz="2400" b="1" kern="1200" dirty="0">
              <a:latin typeface="Candara" panose="020E0502030303020204" pitchFamily="34" charset="0"/>
              <a:ea typeface="Cambria" panose="02040503050406030204" pitchFamily="18" charset="0"/>
            </a:rPr>
            <a:t>Audit of Auditors by the regulator, Press, Government and Public - an ongoing process.</a:t>
          </a:r>
          <a:endParaRPr lang="en-IN" sz="2400" b="1" kern="1200" dirty="0">
            <a:latin typeface="Candara" panose="020E0502030303020204" pitchFamily="34" charset="0"/>
            <a:ea typeface="Cambria" panose="02040503050406030204" pitchFamily="18" charset="0"/>
          </a:endParaRPr>
        </a:p>
      </dsp:txBody>
      <dsp:txXfrm rot="10800000">
        <a:off x="1034563" y="3563500"/>
        <a:ext cx="10059209" cy="1374369"/>
      </dsp:txXfrm>
    </dsp:sp>
    <dsp:sp modelId="{91F8AAC7-FBCB-4D3C-9124-92EEB1AC624B}">
      <dsp:nvSpPr>
        <dsp:cNvPr id="0" name=""/>
        <dsp:cNvSpPr/>
      </dsp:nvSpPr>
      <dsp:spPr>
        <a:xfrm>
          <a:off x="0" y="3408801"/>
          <a:ext cx="1374369" cy="1374369"/>
        </a:xfrm>
        <a:prstGeom prst="ellipse">
          <a:avLst/>
        </a:prstGeom>
        <a:solidFill>
          <a:schemeClr val="bg1">
            <a:lumMod val="95000"/>
          </a:schemeClr>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27000"/>
      </dsp:spPr>
      <dsp:style>
        <a:lnRef idx="1">
          <a:schemeClr val="dk1"/>
        </a:lnRef>
        <a:fillRef idx="2">
          <a:schemeClr val="dk1"/>
        </a:fillRef>
        <a:effectRef idx="1">
          <a:schemeClr val="dk1"/>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2F5E1-5ED8-481F-B203-4CD723929CEF}">
      <dsp:nvSpPr>
        <dsp:cNvPr id="0" name=""/>
        <dsp:cNvSpPr/>
      </dsp:nvSpPr>
      <dsp:spPr>
        <a:xfrm rot="5400000">
          <a:off x="6886734" y="-2954994"/>
          <a:ext cx="1045906" cy="6973824"/>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rPr>
            <a:t>Documentation</a:t>
          </a:r>
          <a:endParaRPr lang="en-US" sz="3000" kern="1200" dirty="0">
            <a:solidFill>
              <a:schemeClr val="accent5">
                <a:lumMod val="50000"/>
              </a:schemeClr>
            </a:solidFill>
          </a:endParaRPr>
        </a:p>
      </dsp:txBody>
      <dsp:txXfrm rot="-5400000">
        <a:off x="3922776" y="60021"/>
        <a:ext cx="6922767" cy="943792"/>
      </dsp:txXfrm>
    </dsp:sp>
    <dsp:sp modelId="{95E49234-C1C8-4003-A9BB-25D684277A09}">
      <dsp:nvSpPr>
        <dsp:cNvPr id="0" name=""/>
        <dsp:cNvSpPr/>
      </dsp:nvSpPr>
      <dsp:spPr>
        <a:xfrm>
          <a:off x="0" y="1127"/>
          <a:ext cx="3922776" cy="1061580"/>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230</a:t>
          </a:r>
          <a:endParaRPr lang="en-US" sz="3000" kern="1200" dirty="0">
            <a:solidFill>
              <a:schemeClr val="tx1"/>
            </a:solidFill>
          </a:endParaRPr>
        </a:p>
      </dsp:txBody>
      <dsp:txXfrm>
        <a:off x="51822" y="52949"/>
        <a:ext cx="3819132" cy="957936"/>
      </dsp:txXfrm>
    </dsp:sp>
    <dsp:sp modelId="{D4B5122D-13F5-4D47-8877-3505EA51FB4D}">
      <dsp:nvSpPr>
        <dsp:cNvPr id="0" name=""/>
        <dsp:cNvSpPr/>
      </dsp:nvSpPr>
      <dsp:spPr>
        <a:xfrm rot="5400000">
          <a:off x="6751423" y="-1641545"/>
          <a:ext cx="1316528" cy="6973824"/>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rPr>
            <a:t>Auditor’s responsibilities relating to Fraud in an audit of FS </a:t>
          </a:r>
          <a:endParaRPr lang="en-US" sz="3000" kern="1200" dirty="0">
            <a:solidFill>
              <a:schemeClr val="accent5">
                <a:lumMod val="50000"/>
              </a:schemeClr>
            </a:solidFill>
          </a:endParaRPr>
        </a:p>
      </dsp:txBody>
      <dsp:txXfrm rot="-5400000">
        <a:off x="3922775" y="1251371"/>
        <a:ext cx="6909556" cy="1187992"/>
      </dsp:txXfrm>
    </dsp:sp>
    <dsp:sp modelId="{4ECA0604-348C-441F-93DD-BEDFB3B9BA15}">
      <dsp:nvSpPr>
        <dsp:cNvPr id="0" name=""/>
        <dsp:cNvSpPr/>
      </dsp:nvSpPr>
      <dsp:spPr>
        <a:xfrm>
          <a:off x="0" y="1273750"/>
          <a:ext cx="3922776" cy="1143232"/>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240</a:t>
          </a:r>
          <a:endParaRPr lang="en-US" sz="3000" kern="1200" dirty="0">
            <a:solidFill>
              <a:schemeClr val="tx1"/>
            </a:solidFill>
          </a:endParaRPr>
        </a:p>
      </dsp:txBody>
      <dsp:txXfrm>
        <a:off x="55808" y="1329558"/>
        <a:ext cx="3811160" cy="1031616"/>
      </dsp:txXfrm>
    </dsp:sp>
    <dsp:sp modelId="{19DF4C87-C32C-4A43-BA9F-4158763C95EE}">
      <dsp:nvSpPr>
        <dsp:cNvPr id="0" name=""/>
        <dsp:cNvSpPr/>
      </dsp:nvSpPr>
      <dsp:spPr>
        <a:xfrm rot="5400000">
          <a:off x="6804017" y="-189374"/>
          <a:ext cx="1211341" cy="6973824"/>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rPr>
            <a:t>Analytical Procedures</a:t>
          </a:r>
          <a:endParaRPr lang="en-US" sz="3000" kern="1200" dirty="0">
            <a:solidFill>
              <a:schemeClr val="accent5">
                <a:lumMod val="50000"/>
              </a:schemeClr>
            </a:solidFill>
          </a:endParaRPr>
        </a:p>
      </dsp:txBody>
      <dsp:txXfrm rot="-5400000">
        <a:off x="3922776" y="2751000"/>
        <a:ext cx="6914691" cy="1093075"/>
      </dsp:txXfrm>
    </dsp:sp>
    <dsp:sp modelId="{4634068D-E571-4391-B263-3EF78333D76A}">
      <dsp:nvSpPr>
        <dsp:cNvPr id="0" name=""/>
        <dsp:cNvSpPr/>
      </dsp:nvSpPr>
      <dsp:spPr>
        <a:xfrm>
          <a:off x="0" y="2628025"/>
          <a:ext cx="3922776" cy="1250933"/>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520</a:t>
          </a:r>
          <a:endParaRPr lang="en-US" sz="3000" kern="1200" dirty="0">
            <a:solidFill>
              <a:schemeClr val="tx1"/>
            </a:solidFill>
          </a:endParaRPr>
        </a:p>
      </dsp:txBody>
      <dsp:txXfrm>
        <a:off x="61066" y="2689091"/>
        <a:ext cx="3800644" cy="1128801"/>
      </dsp:txXfrm>
    </dsp:sp>
    <dsp:sp modelId="{745304E4-656F-4FC8-840B-3C5945D181CC}">
      <dsp:nvSpPr>
        <dsp:cNvPr id="0" name=""/>
        <dsp:cNvSpPr/>
      </dsp:nvSpPr>
      <dsp:spPr>
        <a:xfrm rot="5400000">
          <a:off x="6859228" y="1068027"/>
          <a:ext cx="1100918" cy="6973824"/>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rPr>
            <a:t>Materiality in planning and performing an audit</a:t>
          </a:r>
          <a:endParaRPr lang="en-US" sz="3000" kern="1200" dirty="0">
            <a:solidFill>
              <a:schemeClr val="accent5">
                <a:lumMod val="50000"/>
              </a:schemeClr>
            </a:solidFill>
          </a:endParaRPr>
        </a:p>
      </dsp:txBody>
      <dsp:txXfrm rot="-5400000">
        <a:off x="3922775" y="4058222"/>
        <a:ext cx="6920082" cy="993434"/>
      </dsp:txXfrm>
    </dsp:sp>
    <dsp:sp modelId="{9601226F-2F41-46DA-A885-CB159611750E}">
      <dsp:nvSpPr>
        <dsp:cNvPr id="0" name=""/>
        <dsp:cNvSpPr/>
      </dsp:nvSpPr>
      <dsp:spPr>
        <a:xfrm>
          <a:off x="0" y="4033471"/>
          <a:ext cx="3922776" cy="1040682"/>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320</a:t>
          </a:r>
          <a:endParaRPr lang="en-US" sz="3000" kern="1200" dirty="0">
            <a:solidFill>
              <a:schemeClr val="tx1"/>
            </a:solidFill>
          </a:endParaRPr>
        </a:p>
      </dsp:txBody>
      <dsp:txXfrm>
        <a:off x="50802" y="4084273"/>
        <a:ext cx="3821172" cy="939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2F5E1-5ED8-481F-B203-4CD723929CEF}">
      <dsp:nvSpPr>
        <dsp:cNvPr id="0" name=""/>
        <dsp:cNvSpPr/>
      </dsp:nvSpPr>
      <dsp:spPr>
        <a:xfrm rot="5400000">
          <a:off x="6988878" y="-3005327"/>
          <a:ext cx="1037617" cy="7066058"/>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ea typeface="+mn-ea"/>
              <a:cs typeface="+mn-cs"/>
            </a:rPr>
            <a:t>Audit Evidence</a:t>
          </a:r>
        </a:p>
      </dsp:txBody>
      <dsp:txXfrm rot="-5400000">
        <a:off x="3974658" y="59545"/>
        <a:ext cx="7015406" cy="936313"/>
      </dsp:txXfrm>
    </dsp:sp>
    <dsp:sp modelId="{95E49234-C1C8-4003-A9BB-25D684277A09}">
      <dsp:nvSpPr>
        <dsp:cNvPr id="0" name=""/>
        <dsp:cNvSpPr/>
      </dsp:nvSpPr>
      <dsp:spPr>
        <a:xfrm>
          <a:off x="0" y="1118"/>
          <a:ext cx="3974658" cy="1053166"/>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IN" sz="3000" b="1" kern="1200" dirty="0">
              <a:solidFill>
                <a:schemeClr val="tx1"/>
              </a:solidFill>
              <a:latin typeface="Copperplate Gothic Bold" pitchFamily="34" charset="0"/>
            </a:rPr>
            <a:t>SA 500</a:t>
          </a:r>
        </a:p>
      </dsp:txBody>
      <dsp:txXfrm>
        <a:off x="51411" y="52529"/>
        <a:ext cx="3871836" cy="950344"/>
      </dsp:txXfrm>
    </dsp:sp>
    <dsp:sp modelId="{D4B5122D-13F5-4D47-8877-3505EA51FB4D}">
      <dsp:nvSpPr>
        <dsp:cNvPr id="0" name=""/>
        <dsp:cNvSpPr/>
      </dsp:nvSpPr>
      <dsp:spPr>
        <a:xfrm rot="5400000">
          <a:off x="6854640" y="-1702288"/>
          <a:ext cx="1306094" cy="7066058"/>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rPr>
            <a:t>External Confirmation</a:t>
          </a:r>
          <a:endParaRPr lang="en-US" sz="3000" kern="1200" dirty="0">
            <a:solidFill>
              <a:schemeClr val="accent5">
                <a:lumMod val="50000"/>
              </a:schemeClr>
            </a:solidFill>
          </a:endParaRPr>
        </a:p>
      </dsp:txBody>
      <dsp:txXfrm rot="-5400000">
        <a:off x="3974658" y="1241452"/>
        <a:ext cx="7002300" cy="1178578"/>
      </dsp:txXfrm>
    </dsp:sp>
    <dsp:sp modelId="{4ECA0604-348C-441F-93DD-BEDFB3B9BA15}">
      <dsp:nvSpPr>
        <dsp:cNvPr id="0" name=""/>
        <dsp:cNvSpPr/>
      </dsp:nvSpPr>
      <dsp:spPr>
        <a:xfrm>
          <a:off x="0" y="1263654"/>
          <a:ext cx="3974658" cy="1134171"/>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505</a:t>
          </a:r>
          <a:endParaRPr lang="en-US" sz="3000" kern="1200" dirty="0">
            <a:solidFill>
              <a:schemeClr val="tx1"/>
            </a:solidFill>
          </a:endParaRPr>
        </a:p>
      </dsp:txBody>
      <dsp:txXfrm>
        <a:off x="55366" y="1319020"/>
        <a:ext cx="3863926" cy="1023439"/>
      </dsp:txXfrm>
    </dsp:sp>
    <dsp:sp modelId="{19DF4C87-C32C-4A43-BA9F-4158763C95EE}">
      <dsp:nvSpPr>
        <dsp:cNvPr id="0" name=""/>
        <dsp:cNvSpPr/>
      </dsp:nvSpPr>
      <dsp:spPr>
        <a:xfrm rot="5400000">
          <a:off x="6906817" y="-261627"/>
          <a:ext cx="1201740" cy="7066058"/>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rPr>
            <a:t>Communication with those charged with governance</a:t>
          </a:r>
          <a:endParaRPr lang="en-US" sz="3000" kern="1200" dirty="0">
            <a:solidFill>
              <a:schemeClr val="accent5">
                <a:lumMod val="50000"/>
              </a:schemeClr>
            </a:solidFill>
          </a:endParaRPr>
        </a:p>
      </dsp:txBody>
      <dsp:txXfrm rot="-5400000">
        <a:off x="3974658" y="2729196"/>
        <a:ext cx="7007394" cy="1084412"/>
      </dsp:txXfrm>
    </dsp:sp>
    <dsp:sp modelId="{4634068D-E571-4391-B263-3EF78333D76A}">
      <dsp:nvSpPr>
        <dsp:cNvPr id="0" name=""/>
        <dsp:cNvSpPr/>
      </dsp:nvSpPr>
      <dsp:spPr>
        <a:xfrm>
          <a:off x="0" y="2607196"/>
          <a:ext cx="3974658" cy="1241018"/>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260</a:t>
          </a:r>
          <a:endParaRPr lang="en-US" sz="3000" kern="1200" dirty="0">
            <a:solidFill>
              <a:schemeClr val="tx1"/>
            </a:solidFill>
          </a:endParaRPr>
        </a:p>
      </dsp:txBody>
      <dsp:txXfrm>
        <a:off x="60582" y="2667778"/>
        <a:ext cx="3853494" cy="1119854"/>
      </dsp:txXfrm>
    </dsp:sp>
    <dsp:sp modelId="{745304E4-656F-4FC8-840B-3C5945D181CC}">
      <dsp:nvSpPr>
        <dsp:cNvPr id="0" name=""/>
        <dsp:cNvSpPr/>
      </dsp:nvSpPr>
      <dsp:spPr>
        <a:xfrm rot="5400000">
          <a:off x="6961590" y="985808"/>
          <a:ext cx="1092193" cy="7066058"/>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rPr>
            <a:t>Audit Sampling</a:t>
          </a:r>
          <a:endParaRPr lang="en-US" sz="3000" kern="1200" dirty="0">
            <a:solidFill>
              <a:schemeClr val="accent5">
                <a:lumMod val="50000"/>
              </a:schemeClr>
            </a:solidFill>
          </a:endParaRPr>
        </a:p>
      </dsp:txBody>
      <dsp:txXfrm rot="-5400000">
        <a:off x="3974658" y="4026056"/>
        <a:ext cx="7012742" cy="985561"/>
      </dsp:txXfrm>
    </dsp:sp>
    <dsp:sp modelId="{9601226F-2F41-46DA-A885-CB159611750E}">
      <dsp:nvSpPr>
        <dsp:cNvPr id="0" name=""/>
        <dsp:cNvSpPr/>
      </dsp:nvSpPr>
      <dsp:spPr>
        <a:xfrm>
          <a:off x="0" y="4001502"/>
          <a:ext cx="3974658" cy="1032434"/>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530</a:t>
          </a:r>
          <a:endParaRPr lang="en-US" sz="3000" kern="1200" dirty="0">
            <a:solidFill>
              <a:schemeClr val="tx1"/>
            </a:solidFill>
          </a:endParaRPr>
        </a:p>
      </dsp:txBody>
      <dsp:txXfrm>
        <a:off x="50399" y="4051901"/>
        <a:ext cx="3873860" cy="931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2F5E1-5ED8-481F-B203-4CD723929CEF}">
      <dsp:nvSpPr>
        <dsp:cNvPr id="0" name=""/>
        <dsp:cNvSpPr/>
      </dsp:nvSpPr>
      <dsp:spPr>
        <a:xfrm rot="5400000">
          <a:off x="6825646" y="-2850988"/>
          <a:ext cx="1364081" cy="7066058"/>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ea typeface="+mn-ea"/>
              <a:cs typeface="+mn-cs"/>
            </a:rPr>
            <a:t>Written Representation</a:t>
          </a:r>
        </a:p>
      </dsp:txBody>
      <dsp:txXfrm rot="-5400000">
        <a:off x="3974658" y="66589"/>
        <a:ext cx="6999469" cy="1230903"/>
      </dsp:txXfrm>
    </dsp:sp>
    <dsp:sp modelId="{95E49234-C1C8-4003-A9BB-25D684277A09}">
      <dsp:nvSpPr>
        <dsp:cNvPr id="0" name=""/>
        <dsp:cNvSpPr/>
      </dsp:nvSpPr>
      <dsp:spPr>
        <a:xfrm>
          <a:off x="29818" y="0"/>
          <a:ext cx="3974658" cy="1384523"/>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IN" sz="3000" b="1" kern="1200" dirty="0">
              <a:solidFill>
                <a:schemeClr val="tx1"/>
              </a:solidFill>
              <a:latin typeface="Copperplate Gothic Bold" pitchFamily="34" charset="0"/>
            </a:rPr>
            <a:t>SA 580</a:t>
          </a:r>
        </a:p>
      </dsp:txBody>
      <dsp:txXfrm>
        <a:off x="97405" y="67587"/>
        <a:ext cx="3839484" cy="1249349"/>
      </dsp:txXfrm>
    </dsp:sp>
    <dsp:sp modelId="{D4B5122D-13F5-4D47-8877-3505EA51FB4D}">
      <dsp:nvSpPr>
        <dsp:cNvPr id="0" name=""/>
        <dsp:cNvSpPr/>
      </dsp:nvSpPr>
      <dsp:spPr>
        <a:xfrm rot="5400000">
          <a:off x="6649172" y="-1124039"/>
          <a:ext cx="1717030" cy="7066058"/>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333500">
            <a:lnSpc>
              <a:spcPct val="90000"/>
            </a:lnSpc>
            <a:spcBef>
              <a:spcPct val="0"/>
            </a:spcBef>
            <a:spcAft>
              <a:spcPct val="15000"/>
            </a:spcAft>
            <a:buNone/>
          </a:pPr>
          <a:r>
            <a:rPr lang="en-US" sz="3000" b="1" kern="1200" dirty="0">
              <a:solidFill>
                <a:schemeClr val="accent5">
                  <a:lumMod val="50000"/>
                </a:schemeClr>
              </a:solidFill>
              <a:latin typeface="Candara" pitchFamily="34" charset="0"/>
            </a:rPr>
            <a:t>Using the work of Internal Auditors</a:t>
          </a:r>
          <a:endParaRPr lang="en-US" sz="3000" kern="1200" dirty="0">
            <a:solidFill>
              <a:schemeClr val="accent5">
                <a:lumMod val="50000"/>
              </a:schemeClr>
            </a:solidFill>
          </a:endParaRPr>
        </a:p>
      </dsp:txBody>
      <dsp:txXfrm rot="-5400000">
        <a:off x="3974658" y="1634293"/>
        <a:ext cx="6982240" cy="1549394"/>
      </dsp:txXfrm>
    </dsp:sp>
    <dsp:sp modelId="{4ECA0604-348C-441F-93DD-BEDFB3B9BA15}">
      <dsp:nvSpPr>
        <dsp:cNvPr id="0" name=""/>
        <dsp:cNvSpPr/>
      </dsp:nvSpPr>
      <dsp:spPr>
        <a:xfrm>
          <a:off x="29818" y="1608743"/>
          <a:ext cx="3974658" cy="1491015"/>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610</a:t>
          </a:r>
          <a:endParaRPr lang="en-US" sz="3000" kern="1200" dirty="0">
            <a:solidFill>
              <a:schemeClr val="tx1"/>
            </a:solidFill>
          </a:endParaRPr>
        </a:p>
      </dsp:txBody>
      <dsp:txXfrm>
        <a:off x="102603" y="1681528"/>
        <a:ext cx="3829088" cy="1345445"/>
      </dsp:txXfrm>
    </dsp:sp>
    <dsp:sp modelId="{19DF4C87-C32C-4A43-BA9F-4158763C95EE}">
      <dsp:nvSpPr>
        <dsp:cNvPr id="0" name=""/>
        <dsp:cNvSpPr/>
      </dsp:nvSpPr>
      <dsp:spPr>
        <a:xfrm rot="5400000">
          <a:off x="6717765" y="741983"/>
          <a:ext cx="1579843" cy="7066058"/>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1333500">
            <a:lnSpc>
              <a:spcPct val="90000"/>
            </a:lnSpc>
            <a:spcBef>
              <a:spcPct val="0"/>
            </a:spcBef>
            <a:spcAft>
              <a:spcPct val="15000"/>
            </a:spcAft>
            <a:buNone/>
          </a:pPr>
          <a:r>
            <a:rPr lang="en-GB" sz="3000" b="1" kern="1200" dirty="0">
              <a:solidFill>
                <a:schemeClr val="accent5">
                  <a:lumMod val="50000"/>
                </a:schemeClr>
              </a:solidFill>
              <a:latin typeface="Candara" pitchFamily="34" charset="0"/>
            </a:rPr>
            <a:t>Agreeing the Terms of Audit Engagements</a:t>
          </a:r>
          <a:endParaRPr lang="en-US" sz="3000" kern="1200" dirty="0">
            <a:solidFill>
              <a:schemeClr val="accent5">
                <a:lumMod val="50000"/>
              </a:schemeClr>
            </a:solidFill>
          </a:endParaRPr>
        </a:p>
      </dsp:txBody>
      <dsp:txXfrm rot="-5400000">
        <a:off x="3974658" y="3562212"/>
        <a:ext cx="6988936" cy="1425599"/>
      </dsp:txXfrm>
    </dsp:sp>
    <dsp:sp modelId="{4634068D-E571-4391-B263-3EF78333D76A}">
      <dsp:nvSpPr>
        <dsp:cNvPr id="0" name=""/>
        <dsp:cNvSpPr/>
      </dsp:nvSpPr>
      <dsp:spPr>
        <a:xfrm>
          <a:off x="0" y="3429740"/>
          <a:ext cx="3974658" cy="1631479"/>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210</a:t>
          </a:r>
          <a:endParaRPr lang="en-US" sz="3000" kern="1200" dirty="0">
            <a:solidFill>
              <a:schemeClr val="tx1"/>
            </a:solidFill>
          </a:endParaRPr>
        </a:p>
      </dsp:txBody>
      <dsp:txXfrm>
        <a:off x="79642" y="3509382"/>
        <a:ext cx="3815374" cy="1472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2F5E1-5ED8-481F-B203-4CD723929CEF}">
      <dsp:nvSpPr>
        <dsp:cNvPr id="0" name=""/>
        <dsp:cNvSpPr/>
      </dsp:nvSpPr>
      <dsp:spPr>
        <a:xfrm rot="5400000">
          <a:off x="7412699" y="-3205538"/>
          <a:ext cx="1030296" cy="7461504"/>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1155700">
            <a:lnSpc>
              <a:spcPct val="90000"/>
            </a:lnSpc>
            <a:spcBef>
              <a:spcPct val="0"/>
            </a:spcBef>
            <a:spcAft>
              <a:spcPct val="15000"/>
            </a:spcAft>
            <a:buNone/>
          </a:pPr>
          <a:r>
            <a:rPr lang="en-US" sz="2600" b="1" kern="1200" dirty="0">
              <a:solidFill>
                <a:schemeClr val="accent5">
                  <a:lumMod val="50000"/>
                </a:schemeClr>
              </a:solidFill>
              <a:latin typeface="Candara" pitchFamily="34" charset="0"/>
              <a:ea typeface="+mn-ea"/>
              <a:cs typeface="+mn-cs"/>
            </a:rPr>
            <a:t>Forming an opinion and reporting on Financial Statements</a:t>
          </a:r>
        </a:p>
      </dsp:txBody>
      <dsp:txXfrm rot="-5400000">
        <a:off x="4197096" y="60360"/>
        <a:ext cx="7411209" cy="929706"/>
      </dsp:txXfrm>
    </dsp:sp>
    <dsp:sp modelId="{95E49234-C1C8-4003-A9BB-25D684277A09}">
      <dsp:nvSpPr>
        <dsp:cNvPr id="0" name=""/>
        <dsp:cNvSpPr/>
      </dsp:nvSpPr>
      <dsp:spPr>
        <a:xfrm>
          <a:off x="0" y="13731"/>
          <a:ext cx="4197096" cy="1045735"/>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IN" sz="3000" b="1" kern="1200" dirty="0">
              <a:solidFill>
                <a:schemeClr val="tx1"/>
              </a:solidFill>
              <a:latin typeface="Copperplate Gothic Bold" pitchFamily="34" charset="0"/>
            </a:rPr>
            <a:t>SA 700</a:t>
          </a:r>
        </a:p>
      </dsp:txBody>
      <dsp:txXfrm>
        <a:off x="51049" y="64780"/>
        <a:ext cx="4094998" cy="943637"/>
      </dsp:txXfrm>
    </dsp:sp>
    <dsp:sp modelId="{D4B5122D-13F5-4D47-8877-3505EA51FB4D}">
      <dsp:nvSpPr>
        <dsp:cNvPr id="0" name=""/>
        <dsp:cNvSpPr/>
      </dsp:nvSpPr>
      <dsp:spPr>
        <a:xfrm rot="5400000">
          <a:off x="7279408" y="-1912928"/>
          <a:ext cx="1296879" cy="7461504"/>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1155700">
            <a:lnSpc>
              <a:spcPct val="90000"/>
            </a:lnSpc>
            <a:spcBef>
              <a:spcPct val="0"/>
            </a:spcBef>
            <a:spcAft>
              <a:spcPct val="15000"/>
            </a:spcAft>
            <a:buNone/>
          </a:pPr>
          <a:r>
            <a:rPr lang="en-US" sz="2600" b="1" kern="1200" dirty="0">
              <a:solidFill>
                <a:schemeClr val="accent5">
                  <a:lumMod val="50000"/>
                </a:schemeClr>
              </a:solidFill>
              <a:latin typeface="Candara" pitchFamily="34" charset="0"/>
            </a:rPr>
            <a:t>Communicating Key Audit Matters in the Independent Auditor’s Report</a:t>
          </a:r>
          <a:endParaRPr lang="en-US" sz="2600" kern="1200" dirty="0">
            <a:solidFill>
              <a:schemeClr val="accent5">
                <a:lumMod val="50000"/>
              </a:schemeClr>
            </a:solidFill>
          </a:endParaRPr>
        </a:p>
      </dsp:txBody>
      <dsp:txXfrm rot="-5400000">
        <a:off x="4197096" y="1232692"/>
        <a:ext cx="7398196" cy="1170263"/>
      </dsp:txXfrm>
    </dsp:sp>
    <dsp:sp modelId="{4ECA0604-348C-441F-93DD-BEDFB3B9BA15}">
      <dsp:nvSpPr>
        <dsp:cNvPr id="0" name=""/>
        <dsp:cNvSpPr/>
      </dsp:nvSpPr>
      <dsp:spPr>
        <a:xfrm>
          <a:off x="0" y="1245058"/>
          <a:ext cx="4197096" cy="1126169"/>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701</a:t>
          </a:r>
          <a:endParaRPr lang="en-US" sz="3000" kern="1200" dirty="0">
            <a:solidFill>
              <a:schemeClr val="tx1"/>
            </a:solidFill>
          </a:endParaRPr>
        </a:p>
      </dsp:txBody>
      <dsp:txXfrm>
        <a:off x="54975" y="1300033"/>
        <a:ext cx="4087146" cy="1016219"/>
      </dsp:txXfrm>
    </dsp:sp>
    <dsp:sp modelId="{19DF4C87-C32C-4A43-BA9F-4158763C95EE}">
      <dsp:nvSpPr>
        <dsp:cNvPr id="0" name=""/>
        <dsp:cNvSpPr/>
      </dsp:nvSpPr>
      <dsp:spPr>
        <a:xfrm rot="5400000">
          <a:off x="7325131" y="-467119"/>
          <a:ext cx="1193261" cy="7461504"/>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1155700">
            <a:lnSpc>
              <a:spcPct val="90000"/>
            </a:lnSpc>
            <a:spcBef>
              <a:spcPct val="0"/>
            </a:spcBef>
            <a:spcAft>
              <a:spcPct val="15000"/>
            </a:spcAft>
            <a:buNone/>
          </a:pPr>
          <a:r>
            <a:rPr lang="en-US" sz="2600" b="1" kern="1200" dirty="0">
              <a:solidFill>
                <a:schemeClr val="accent5">
                  <a:lumMod val="50000"/>
                </a:schemeClr>
              </a:solidFill>
              <a:latin typeface="Candara" pitchFamily="34" charset="0"/>
            </a:rPr>
            <a:t>Modifications to the Opinion in the Independent Auditor’s Report</a:t>
          </a:r>
          <a:endParaRPr lang="en-US" sz="2600" kern="1200" dirty="0">
            <a:solidFill>
              <a:schemeClr val="accent5">
                <a:lumMod val="50000"/>
              </a:schemeClr>
            </a:solidFill>
          </a:endParaRPr>
        </a:p>
      </dsp:txBody>
      <dsp:txXfrm rot="-5400000">
        <a:off x="4191010" y="2725252"/>
        <a:ext cx="7403254" cy="1076761"/>
      </dsp:txXfrm>
    </dsp:sp>
    <dsp:sp modelId="{4634068D-E571-4391-B263-3EF78333D76A}">
      <dsp:nvSpPr>
        <dsp:cNvPr id="0" name=""/>
        <dsp:cNvSpPr/>
      </dsp:nvSpPr>
      <dsp:spPr>
        <a:xfrm>
          <a:off x="0" y="2579120"/>
          <a:ext cx="4197096" cy="1232262"/>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705</a:t>
          </a:r>
          <a:endParaRPr lang="en-US" sz="3000" kern="1200" dirty="0">
            <a:solidFill>
              <a:schemeClr val="tx1"/>
            </a:solidFill>
          </a:endParaRPr>
        </a:p>
      </dsp:txBody>
      <dsp:txXfrm>
        <a:off x="60154" y="2639274"/>
        <a:ext cx="4076788" cy="1111954"/>
      </dsp:txXfrm>
    </dsp:sp>
    <dsp:sp modelId="{745304E4-656F-4FC8-840B-3C5945D181CC}">
      <dsp:nvSpPr>
        <dsp:cNvPr id="0" name=""/>
        <dsp:cNvSpPr/>
      </dsp:nvSpPr>
      <dsp:spPr>
        <a:xfrm rot="5400000">
          <a:off x="7385604" y="756203"/>
          <a:ext cx="1084487" cy="7461504"/>
        </a:xfrm>
        <a:prstGeom prst="round2SameRect">
          <a:avLst/>
        </a:prstGeom>
        <a:solidFill>
          <a:schemeClr val="bg1">
            <a:lumMod val="95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1155700">
            <a:lnSpc>
              <a:spcPct val="90000"/>
            </a:lnSpc>
            <a:spcBef>
              <a:spcPct val="0"/>
            </a:spcBef>
            <a:spcAft>
              <a:spcPct val="15000"/>
            </a:spcAft>
            <a:buNone/>
          </a:pPr>
          <a:r>
            <a:rPr lang="en-US" sz="2600" b="1" kern="1200" dirty="0">
              <a:solidFill>
                <a:schemeClr val="accent5">
                  <a:lumMod val="50000"/>
                </a:schemeClr>
              </a:solidFill>
              <a:latin typeface="Candara" pitchFamily="34" charset="0"/>
            </a:rPr>
            <a:t>Emphasis of matter paragraphs and other matter paragraphs in the Independent Auditor’s Report</a:t>
          </a:r>
          <a:endParaRPr lang="en-US" sz="2600" kern="1200" dirty="0">
            <a:solidFill>
              <a:schemeClr val="accent5">
                <a:lumMod val="50000"/>
              </a:schemeClr>
            </a:solidFill>
          </a:endParaRPr>
        </a:p>
      </dsp:txBody>
      <dsp:txXfrm rot="-5400000">
        <a:off x="4197096" y="3997651"/>
        <a:ext cx="7408564" cy="978607"/>
      </dsp:txXfrm>
    </dsp:sp>
    <dsp:sp modelId="{9601226F-2F41-46DA-A885-CB159611750E}">
      <dsp:nvSpPr>
        <dsp:cNvPr id="0" name=""/>
        <dsp:cNvSpPr/>
      </dsp:nvSpPr>
      <dsp:spPr>
        <a:xfrm>
          <a:off x="0" y="3987018"/>
          <a:ext cx="4197096" cy="1025149"/>
        </a:xfrm>
        <a:prstGeom prst="roundRect">
          <a:avLst/>
        </a:prstGeom>
        <a:solidFill>
          <a:srgbClr val="F3FEFF"/>
        </a:solidFill>
        <a:ln w="9525" cap="flat" cmpd="sng" algn="ctr">
          <a:solidFill>
            <a:schemeClr val="tx1"/>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latin typeface="Copperplate Gothic Bold" pitchFamily="34" charset="0"/>
            </a:rPr>
            <a:t>SA 706</a:t>
          </a:r>
          <a:endParaRPr lang="en-US" sz="3000" kern="1200" dirty="0">
            <a:solidFill>
              <a:schemeClr val="tx1"/>
            </a:solidFill>
          </a:endParaRPr>
        </a:p>
      </dsp:txBody>
      <dsp:txXfrm>
        <a:off x="50044" y="4037062"/>
        <a:ext cx="4097008" cy="9250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AAA39-82A8-4AA8-9DCE-C5791E508116}">
      <dsp:nvSpPr>
        <dsp:cNvPr id="0" name=""/>
        <dsp:cNvSpPr/>
      </dsp:nvSpPr>
      <dsp:spPr>
        <a:xfrm rot="16200000">
          <a:off x="-380050" y="383121"/>
          <a:ext cx="4267201" cy="3500958"/>
        </a:xfrm>
        <a:prstGeom prst="flowChartManualOperation">
          <a:avLst/>
        </a:prstGeom>
        <a:solidFill>
          <a:schemeClr val="accent4">
            <a:lumMod val="20000"/>
            <a:lumOff val="80000"/>
          </a:schemeClr>
        </a:solidFill>
        <a:ln>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5">
                  <a:lumMod val="50000"/>
                </a:schemeClr>
              </a:solidFill>
              <a:latin typeface="Cambria" panose="02040503050406030204" pitchFamily="18" charset="0"/>
              <a:ea typeface="Cambria" panose="02040503050406030204" pitchFamily="18" charset="0"/>
            </a:rPr>
            <a:t>Whether Advances have been reviewed and mapped with the Early Warning Signals (EWS) as listed in Annexure II of the Master Direction on Frauds </a:t>
          </a:r>
          <a:endParaRPr lang="en-IN" sz="2400" b="1" kern="1200" dirty="0">
            <a:solidFill>
              <a:schemeClr val="accent5">
                <a:lumMod val="50000"/>
              </a:schemeClr>
            </a:solidFill>
            <a:latin typeface="Cambria" panose="02040503050406030204" pitchFamily="18" charset="0"/>
            <a:ea typeface="Cambria" panose="02040503050406030204" pitchFamily="18" charset="0"/>
          </a:endParaRPr>
        </a:p>
      </dsp:txBody>
      <dsp:txXfrm rot="5400000">
        <a:off x="3072" y="853439"/>
        <a:ext cx="3500958" cy="2560321"/>
      </dsp:txXfrm>
    </dsp:sp>
    <dsp:sp modelId="{FB57EE8B-2F95-4777-B5E6-196E1A4ADEA2}">
      <dsp:nvSpPr>
        <dsp:cNvPr id="0" name=""/>
        <dsp:cNvSpPr/>
      </dsp:nvSpPr>
      <dsp:spPr>
        <a:xfrm rot="16200000">
          <a:off x="3384826" y="383121"/>
          <a:ext cx="4267201" cy="3500958"/>
        </a:xfrm>
        <a:prstGeom prst="flowChartManualOperation">
          <a:avLst/>
        </a:prstGeom>
        <a:solidFill>
          <a:schemeClr val="accent3">
            <a:lumMod val="20000"/>
            <a:lumOff val="80000"/>
          </a:schemeClr>
        </a:solidFill>
        <a:ln>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Cambria" panose="02040503050406030204" pitchFamily="18" charset="0"/>
              <a:ea typeface="Cambria" panose="02040503050406030204" pitchFamily="18" charset="0"/>
            </a:rPr>
            <a:t>Tabulate and report in the </a:t>
          </a:r>
          <a:r>
            <a:rPr lang="en-US" sz="2400" b="1" kern="1200" dirty="0">
              <a:solidFill>
                <a:srgbClr val="0070C0"/>
              </a:solidFill>
              <a:latin typeface="Cambria" panose="02040503050406030204" pitchFamily="18" charset="0"/>
              <a:ea typeface="Cambria" panose="02040503050406030204" pitchFamily="18" charset="0"/>
            </a:rPr>
            <a:t>LFAR</a:t>
          </a:r>
          <a:r>
            <a:rPr lang="en-US" sz="2400" b="1" kern="1200" dirty="0">
              <a:solidFill>
                <a:srgbClr val="FF0000"/>
              </a:solidFill>
              <a:latin typeface="Cambria" panose="02040503050406030204" pitchFamily="18" charset="0"/>
              <a:ea typeface="Cambria" panose="02040503050406030204" pitchFamily="18" charset="0"/>
            </a:rPr>
            <a:t> unless the EWS are material and the account needs to be reported as </a:t>
          </a:r>
          <a:r>
            <a:rPr lang="en-US" sz="2400" b="1" kern="1200" dirty="0">
              <a:solidFill>
                <a:srgbClr val="0070C0"/>
              </a:solidFill>
              <a:latin typeface="Cambria" panose="02040503050406030204" pitchFamily="18" charset="0"/>
              <a:ea typeface="Cambria" panose="02040503050406030204" pitchFamily="18" charset="0"/>
            </a:rPr>
            <a:t>FRAUD BY AUDITORS</a:t>
          </a:r>
          <a:endParaRPr lang="en-IN" sz="2400" b="1" kern="1200" dirty="0">
            <a:solidFill>
              <a:srgbClr val="0070C0"/>
            </a:solidFill>
            <a:latin typeface="Cambria" panose="02040503050406030204" pitchFamily="18" charset="0"/>
            <a:ea typeface="Cambria" panose="02040503050406030204" pitchFamily="18" charset="0"/>
          </a:endParaRPr>
        </a:p>
      </dsp:txBody>
      <dsp:txXfrm rot="5400000">
        <a:off x="3767948" y="853439"/>
        <a:ext cx="3500958" cy="2560321"/>
      </dsp:txXfrm>
    </dsp:sp>
    <dsp:sp modelId="{B3A84338-87C9-46DC-AAB6-81325188B7A5}">
      <dsp:nvSpPr>
        <dsp:cNvPr id="0" name=""/>
        <dsp:cNvSpPr/>
      </dsp:nvSpPr>
      <dsp:spPr>
        <a:xfrm rot="16200000">
          <a:off x="7364690" y="377033"/>
          <a:ext cx="3657588" cy="3360710"/>
        </a:xfrm>
        <a:prstGeom prst="flowChartManualOperation">
          <a:avLst/>
        </a:prstGeom>
        <a:solidFill>
          <a:schemeClr val="bg1">
            <a:lumMod val="95000"/>
          </a:schemeClr>
        </a:solidFill>
        <a:ln>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US" sz="2400" b="1" kern="1200" dirty="0">
              <a:solidFill>
                <a:schemeClr val="accent5">
                  <a:lumMod val="50000"/>
                </a:schemeClr>
              </a:solidFill>
              <a:latin typeface="Cambria" panose="02040503050406030204" pitchFamily="18" charset="0"/>
              <a:ea typeface="Cambria" panose="02040503050406030204" pitchFamily="18" charset="0"/>
            </a:rPr>
            <a:t>Also refer to “Early Signals of Fraud in Banking Sector” issued by ICAI</a:t>
          </a:r>
          <a:endParaRPr lang="en-IN" sz="2400" b="1" kern="1200" dirty="0">
            <a:solidFill>
              <a:schemeClr val="accent5">
                <a:lumMod val="50000"/>
              </a:schemeClr>
            </a:solidFill>
            <a:latin typeface="Cambria" panose="02040503050406030204" pitchFamily="18" charset="0"/>
            <a:ea typeface="Cambria" panose="02040503050406030204" pitchFamily="18" charset="0"/>
          </a:endParaRPr>
        </a:p>
      </dsp:txBody>
      <dsp:txXfrm rot="5400000">
        <a:off x="7513129" y="960112"/>
        <a:ext cx="3360710" cy="2194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33EA2-A316-4421-B967-0A9F87620F53}">
      <dsp:nvSpPr>
        <dsp:cNvPr id="0" name=""/>
        <dsp:cNvSpPr/>
      </dsp:nvSpPr>
      <dsp:spPr>
        <a:xfrm>
          <a:off x="4658520" y="1265730"/>
          <a:ext cx="1690030" cy="1690237"/>
        </a:xfrm>
        <a:prstGeom prst="ellipse">
          <a:avLst/>
        </a:prstGeom>
        <a:gradFill rotWithShape="0">
          <a:gsLst>
            <a:gs pos="0">
              <a:schemeClr val="dk2">
                <a:alpha val="50000"/>
                <a:hueOff val="0"/>
                <a:satOff val="0"/>
                <a:lumOff val="0"/>
                <a:alphaOff val="0"/>
                <a:tint val="50000"/>
                <a:satMod val="300000"/>
              </a:schemeClr>
            </a:gs>
            <a:gs pos="35000">
              <a:schemeClr val="dk2">
                <a:alpha val="50000"/>
                <a:hueOff val="0"/>
                <a:satOff val="0"/>
                <a:lumOff val="0"/>
                <a:alphaOff val="0"/>
                <a:tint val="37000"/>
                <a:satMod val="300000"/>
              </a:schemeClr>
            </a:gs>
            <a:gs pos="100000">
              <a:schemeClr val="dk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1DEBAE14-F870-4B39-A9B1-A6CA8B311894}">
      <dsp:nvSpPr>
        <dsp:cNvPr id="0" name=""/>
        <dsp:cNvSpPr/>
      </dsp:nvSpPr>
      <dsp:spPr>
        <a:xfrm>
          <a:off x="1828807" y="4191002"/>
          <a:ext cx="2638898" cy="8222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50000"/>
                </a:schemeClr>
              </a:solidFill>
              <a:effectLst/>
              <a:latin typeface="Candara" pitchFamily="34" charset="0"/>
            </a:rPr>
            <a:t>Branch Audit </a:t>
          </a:r>
          <a:r>
            <a:rPr lang="en-US" sz="2800" b="1" kern="1200" dirty="0" err="1">
              <a:solidFill>
                <a:schemeClr val="accent5">
                  <a:lumMod val="50000"/>
                </a:schemeClr>
              </a:solidFill>
              <a:effectLst/>
              <a:latin typeface="Candara" pitchFamily="34" charset="0"/>
            </a:rPr>
            <a:t>Programme</a:t>
          </a:r>
          <a:endParaRPr lang="en-US" sz="2800" b="1" kern="1200" dirty="0">
            <a:solidFill>
              <a:schemeClr val="accent5">
                <a:lumMod val="50000"/>
              </a:schemeClr>
            </a:solidFill>
            <a:effectLst/>
            <a:latin typeface="Candara" pitchFamily="34" charset="0"/>
          </a:endParaRPr>
        </a:p>
      </dsp:txBody>
      <dsp:txXfrm>
        <a:off x="1828807" y="4191002"/>
        <a:ext cx="2638898" cy="822299"/>
      </dsp:txXfrm>
    </dsp:sp>
    <dsp:sp modelId="{5040FCF6-EA52-4140-BF23-780527DC65CA}">
      <dsp:nvSpPr>
        <dsp:cNvPr id="0" name=""/>
        <dsp:cNvSpPr/>
      </dsp:nvSpPr>
      <dsp:spPr>
        <a:xfrm>
          <a:off x="5154262" y="1504083"/>
          <a:ext cx="1690030" cy="1690237"/>
        </a:xfrm>
        <a:prstGeom prst="ellipse">
          <a:avLst/>
        </a:prstGeom>
        <a:gradFill rotWithShape="0">
          <a:gsLst>
            <a:gs pos="0">
              <a:schemeClr val="dk2">
                <a:alpha val="50000"/>
                <a:hueOff val="0"/>
                <a:satOff val="0"/>
                <a:lumOff val="0"/>
                <a:alphaOff val="0"/>
                <a:tint val="50000"/>
                <a:satMod val="300000"/>
              </a:schemeClr>
            </a:gs>
            <a:gs pos="35000">
              <a:schemeClr val="dk2">
                <a:alpha val="50000"/>
                <a:hueOff val="0"/>
                <a:satOff val="0"/>
                <a:lumOff val="0"/>
                <a:alphaOff val="0"/>
                <a:tint val="37000"/>
                <a:satMod val="300000"/>
              </a:schemeClr>
            </a:gs>
            <a:gs pos="100000">
              <a:schemeClr val="dk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5E981666-F101-4C85-A9B7-179FBCD34A92}">
      <dsp:nvSpPr>
        <dsp:cNvPr id="0" name=""/>
        <dsp:cNvSpPr/>
      </dsp:nvSpPr>
      <dsp:spPr>
        <a:xfrm>
          <a:off x="6907259" y="763289"/>
          <a:ext cx="3693462" cy="11399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50000"/>
                </a:schemeClr>
              </a:solidFill>
              <a:effectLst/>
              <a:latin typeface="Candara" pitchFamily="34" charset="0"/>
            </a:rPr>
            <a:t>Bank’s Closing Circular/ instructions</a:t>
          </a:r>
        </a:p>
      </dsp:txBody>
      <dsp:txXfrm>
        <a:off x="6907259" y="763289"/>
        <a:ext cx="3693462" cy="1139952"/>
      </dsp:txXfrm>
    </dsp:sp>
    <dsp:sp modelId="{CBDCDB91-5644-4063-ACB1-BC627006C9BC}">
      <dsp:nvSpPr>
        <dsp:cNvPr id="0" name=""/>
        <dsp:cNvSpPr/>
      </dsp:nvSpPr>
      <dsp:spPr>
        <a:xfrm>
          <a:off x="5276085" y="2040379"/>
          <a:ext cx="1690030" cy="1690237"/>
        </a:xfrm>
        <a:prstGeom prst="ellipse">
          <a:avLst/>
        </a:prstGeom>
        <a:gradFill rotWithShape="0">
          <a:gsLst>
            <a:gs pos="0">
              <a:schemeClr val="dk2">
                <a:alpha val="50000"/>
                <a:hueOff val="0"/>
                <a:satOff val="0"/>
                <a:lumOff val="0"/>
                <a:alphaOff val="0"/>
                <a:tint val="50000"/>
                <a:satMod val="300000"/>
              </a:schemeClr>
            </a:gs>
            <a:gs pos="35000">
              <a:schemeClr val="dk2">
                <a:alpha val="50000"/>
                <a:hueOff val="0"/>
                <a:satOff val="0"/>
                <a:lumOff val="0"/>
                <a:alphaOff val="0"/>
                <a:tint val="37000"/>
                <a:satMod val="300000"/>
              </a:schemeClr>
            </a:gs>
            <a:gs pos="100000">
              <a:schemeClr val="dk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71F98DA9-C099-4EDD-9AA0-5E57F54D3892}">
      <dsp:nvSpPr>
        <dsp:cNvPr id="0" name=""/>
        <dsp:cNvSpPr/>
      </dsp:nvSpPr>
      <dsp:spPr>
        <a:xfrm>
          <a:off x="7287753" y="2438517"/>
          <a:ext cx="3557036" cy="12176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50000"/>
                </a:schemeClr>
              </a:solidFill>
              <a:effectLst/>
              <a:latin typeface="Candara" pitchFamily="34" charset="0"/>
            </a:rPr>
            <a:t>RBI Master circular / Master Directions/ PR/ FAQ/ </a:t>
          </a:r>
          <a:r>
            <a:rPr lang="en-US" sz="2800" b="1" kern="1200" dirty="0" err="1">
              <a:solidFill>
                <a:schemeClr val="accent5">
                  <a:lumMod val="50000"/>
                </a:schemeClr>
              </a:solidFill>
              <a:effectLst/>
              <a:latin typeface="Candara" pitchFamily="34" charset="0"/>
            </a:rPr>
            <a:t>etc</a:t>
          </a:r>
          <a:endParaRPr lang="en-US" sz="2800" b="1" kern="1200" dirty="0">
            <a:solidFill>
              <a:schemeClr val="accent5">
                <a:lumMod val="50000"/>
              </a:schemeClr>
            </a:solidFill>
            <a:effectLst/>
            <a:latin typeface="Candara" pitchFamily="34" charset="0"/>
          </a:endParaRPr>
        </a:p>
      </dsp:txBody>
      <dsp:txXfrm>
        <a:off x="7287753" y="2438517"/>
        <a:ext cx="3557036" cy="1217676"/>
      </dsp:txXfrm>
    </dsp:sp>
    <dsp:sp modelId="{2D67197F-ADB5-4FC4-B04F-C51D54307768}">
      <dsp:nvSpPr>
        <dsp:cNvPr id="0" name=""/>
        <dsp:cNvSpPr/>
      </dsp:nvSpPr>
      <dsp:spPr>
        <a:xfrm>
          <a:off x="4933150" y="2470452"/>
          <a:ext cx="1690030" cy="1690237"/>
        </a:xfrm>
        <a:prstGeom prst="ellipse">
          <a:avLst/>
        </a:prstGeom>
        <a:gradFill rotWithShape="0">
          <a:gsLst>
            <a:gs pos="0">
              <a:schemeClr val="dk2">
                <a:alpha val="50000"/>
                <a:hueOff val="0"/>
                <a:satOff val="0"/>
                <a:lumOff val="0"/>
                <a:alphaOff val="0"/>
                <a:tint val="50000"/>
                <a:satMod val="300000"/>
              </a:schemeClr>
            </a:gs>
            <a:gs pos="35000">
              <a:schemeClr val="dk2">
                <a:alpha val="50000"/>
                <a:hueOff val="0"/>
                <a:satOff val="0"/>
                <a:lumOff val="0"/>
                <a:alphaOff val="0"/>
                <a:tint val="37000"/>
                <a:satMod val="300000"/>
              </a:schemeClr>
            </a:gs>
            <a:gs pos="100000">
              <a:schemeClr val="dk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CA9A94E-593F-4401-A5F1-458D2765AB89}">
      <dsp:nvSpPr>
        <dsp:cNvPr id="0" name=""/>
        <dsp:cNvSpPr/>
      </dsp:nvSpPr>
      <dsp:spPr>
        <a:xfrm>
          <a:off x="6119968" y="4028577"/>
          <a:ext cx="2203748" cy="11140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50000"/>
                </a:schemeClr>
              </a:solidFill>
              <a:effectLst/>
              <a:latin typeface="Candara" pitchFamily="34" charset="0"/>
            </a:rPr>
            <a:t>CBS Codes &amp; Utility reports</a:t>
          </a:r>
        </a:p>
      </dsp:txBody>
      <dsp:txXfrm>
        <a:off x="6119968" y="4028577"/>
        <a:ext cx="2203748" cy="1114044"/>
      </dsp:txXfrm>
    </dsp:sp>
    <dsp:sp modelId="{4F31C18F-6235-4226-8802-97906270A672}">
      <dsp:nvSpPr>
        <dsp:cNvPr id="0" name=""/>
        <dsp:cNvSpPr/>
      </dsp:nvSpPr>
      <dsp:spPr>
        <a:xfrm>
          <a:off x="4383890" y="2470452"/>
          <a:ext cx="1690030" cy="1690237"/>
        </a:xfrm>
        <a:prstGeom prst="ellipse">
          <a:avLst/>
        </a:prstGeom>
        <a:gradFill rotWithShape="0">
          <a:gsLst>
            <a:gs pos="0">
              <a:schemeClr val="dk2">
                <a:alpha val="50000"/>
                <a:hueOff val="0"/>
                <a:satOff val="0"/>
                <a:lumOff val="0"/>
                <a:alphaOff val="0"/>
                <a:tint val="50000"/>
                <a:satMod val="300000"/>
              </a:schemeClr>
            </a:gs>
            <a:gs pos="35000">
              <a:schemeClr val="dk2">
                <a:alpha val="50000"/>
                <a:hueOff val="0"/>
                <a:satOff val="0"/>
                <a:lumOff val="0"/>
                <a:alphaOff val="0"/>
                <a:tint val="37000"/>
                <a:satMod val="300000"/>
              </a:schemeClr>
            </a:gs>
            <a:gs pos="100000">
              <a:schemeClr val="dk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6B6785E2-48F4-47E8-AA3F-E9407A5590C8}">
      <dsp:nvSpPr>
        <dsp:cNvPr id="0" name=""/>
        <dsp:cNvSpPr/>
      </dsp:nvSpPr>
      <dsp:spPr>
        <a:xfrm>
          <a:off x="3428991" y="31850"/>
          <a:ext cx="3810012" cy="9679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5">
                  <a:lumMod val="50000"/>
                </a:schemeClr>
              </a:solidFill>
              <a:effectLst/>
              <a:latin typeface="Candara" pitchFamily="34" charset="0"/>
            </a:rPr>
            <a:t>Previous year audit file (in case of same bank)</a:t>
          </a:r>
        </a:p>
      </dsp:txBody>
      <dsp:txXfrm>
        <a:off x="3428991" y="31850"/>
        <a:ext cx="3810012" cy="967914"/>
      </dsp:txXfrm>
    </dsp:sp>
    <dsp:sp modelId="{903D07C7-4A40-4C9A-ABFD-EF7109B8031F}">
      <dsp:nvSpPr>
        <dsp:cNvPr id="0" name=""/>
        <dsp:cNvSpPr/>
      </dsp:nvSpPr>
      <dsp:spPr>
        <a:xfrm>
          <a:off x="4040955" y="2040379"/>
          <a:ext cx="1690030" cy="1690237"/>
        </a:xfrm>
        <a:prstGeom prst="ellipse">
          <a:avLst/>
        </a:prstGeom>
        <a:gradFill rotWithShape="0">
          <a:gsLst>
            <a:gs pos="0">
              <a:schemeClr val="dk2">
                <a:alpha val="50000"/>
                <a:hueOff val="0"/>
                <a:satOff val="0"/>
                <a:lumOff val="0"/>
                <a:alphaOff val="0"/>
                <a:tint val="50000"/>
                <a:satMod val="300000"/>
              </a:schemeClr>
            </a:gs>
            <a:gs pos="35000">
              <a:schemeClr val="dk2">
                <a:alpha val="50000"/>
                <a:hueOff val="0"/>
                <a:satOff val="0"/>
                <a:lumOff val="0"/>
                <a:alphaOff val="0"/>
                <a:tint val="37000"/>
                <a:satMod val="300000"/>
              </a:schemeClr>
            </a:gs>
            <a:gs pos="100000">
              <a:schemeClr val="dk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B3DC0937-C7CB-4B7C-A89B-EF57EFB7EF1D}">
      <dsp:nvSpPr>
        <dsp:cNvPr id="0" name=""/>
        <dsp:cNvSpPr/>
      </dsp:nvSpPr>
      <dsp:spPr>
        <a:xfrm>
          <a:off x="457209" y="2488624"/>
          <a:ext cx="3014837" cy="12176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50000"/>
                </a:schemeClr>
              </a:solidFill>
              <a:effectLst/>
              <a:latin typeface="Candara" pitchFamily="34" charset="0"/>
            </a:rPr>
            <a:t>RBI Circulars issued during the year/ </a:t>
          </a:r>
          <a:r>
            <a:rPr lang="en-US" sz="2800" b="1" kern="1200" dirty="0">
              <a:solidFill>
                <a:srgbClr val="FF0000"/>
              </a:solidFill>
              <a:effectLst/>
              <a:latin typeface="Candara" pitchFamily="34" charset="0"/>
            </a:rPr>
            <a:t>ICAI GN on Bank Audit</a:t>
          </a:r>
        </a:p>
      </dsp:txBody>
      <dsp:txXfrm>
        <a:off x="457209" y="2488624"/>
        <a:ext cx="3014837" cy="1217676"/>
      </dsp:txXfrm>
    </dsp:sp>
    <dsp:sp modelId="{1A9BEA08-1B73-40EE-9DFE-9D4F5FA98FB1}">
      <dsp:nvSpPr>
        <dsp:cNvPr id="0" name=""/>
        <dsp:cNvSpPr/>
      </dsp:nvSpPr>
      <dsp:spPr>
        <a:xfrm>
          <a:off x="4162778" y="1504083"/>
          <a:ext cx="1690030" cy="1690237"/>
        </a:xfrm>
        <a:prstGeom prst="ellipse">
          <a:avLst/>
        </a:prstGeom>
        <a:gradFill rotWithShape="0">
          <a:gsLst>
            <a:gs pos="0">
              <a:schemeClr val="dk2">
                <a:alpha val="50000"/>
                <a:hueOff val="0"/>
                <a:satOff val="0"/>
                <a:lumOff val="0"/>
                <a:alphaOff val="0"/>
                <a:tint val="50000"/>
                <a:satMod val="300000"/>
              </a:schemeClr>
            </a:gs>
            <a:gs pos="35000">
              <a:schemeClr val="dk2">
                <a:alpha val="50000"/>
                <a:hueOff val="0"/>
                <a:satOff val="0"/>
                <a:lumOff val="0"/>
                <a:alphaOff val="0"/>
                <a:tint val="37000"/>
                <a:satMod val="300000"/>
              </a:schemeClr>
            </a:gs>
            <a:gs pos="100000">
              <a:schemeClr val="dk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AC5F94D-4D9B-4C1A-829F-4256F34C0D22}">
      <dsp:nvSpPr>
        <dsp:cNvPr id="0" name=""/>
        <dsp:cNvSpPr/>
      </dsp:nvSpPr>
      <dsp:spPr>
        <a:xfrm>
          <a:off x="152134" y="837100"/>
          <a:ext cx="3942459" cy="11399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5">
                  <a:lumMod val="50000"/>
                </a:schemeClr>
              </a:solidFill>
              <a:effectLst/>
              <a:latin typeface="Candara" pitchFamily="34" charset="0"/>
            </a:rPr>
            <a:t>Other Audit Aids (Letter heads/ Stamps/Digital Signatures etc.</a:t>
          </a:r>
        </a:p>
      </dsp:txBody>
      <dsp:txXfrm>
        <a:off x="152134" y="837100"/>
        <a:ext cx="3942459" cy="1139952"/>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3177" tIns="46589" rIns="93177" bIns="46589" rtlCol="0"/>
          <a:lstStyle>
            <a:lvl1pPr algn="r">
              <a:defRPr sz="1200"/>
            </a:lvl1pPr>
          </a:lstStyle>
          <a:p>
            <a:fld id="{B509D02D-4A8F-4E6E-9E30-6E024F720E07}" type="datetimeFigureOut">
              <a:rPr lang="en-US" smtClean="0"/>
              <a:pPr/>
              <a:t>3/26/2023</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3177" tIns="46589" rIns="93177" bIns="46589" rtlCol="0" anchor="b"/>
          <a:lstStyle>
            <a:lvl1pPr algn="r">
              <a:defRPr sz="1200"/>
            </a:lvl1pPr>
          </a:lstStyle>
          <a:p>
            <a:fld id="{1D5D93C5-910E-4D18-9742-6F7BEDE5F74A}" type="slidenum">
              <a:rPr lang="en-US" smtClean="0"/>
              <a:pPr/>
              <a:t>‹#›</a:t>
            </a:fld>
            <a:endParaRPr lang="en-US" dirty="0"/>
          </a:p>
        </p:txBody>
      </p:sp>
    </p:spTree>
    <p:extLst>
      <p:ext uri="{BB962C8B-B14F-4D97-AF65-F5344CB8AC3E}">
        <p14:creationId xmlns:p14="http://schemas.microsoft.com/office/powerpoint/2010/main" val="1697849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D0924A87-D741-4B9D-BE8E-7A5CFF7AEEDC}" type="datetimeFigureOut">
              <a:rPr lang="en-US" smtClean="0"/>
              <a:pPr/>
              <a:t>3/26/2023</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5A6A9D9A-CF8D-450A-8662-08FAC0300478}" type="slidenum">
              <a:rPr lang="en-US" smtClean="0"/>
              <a:pPr/>
              <a:t>‹#›</a:t>
            </a:fld>
            <a:endParaRPr lang="en-US" dirty="0"/>
          </a:p>
        </p:txBody>
      </p:sp>
    </p:spTree>
    <p:extLst>
      <p:ext uri="{BB962C8B-B14F-4D97-AF65-F5344CB8AC3E}">
        <p14:creationId xmlns:p14="http://schemas.microsoft.com/office/powerpoint/2010/main" val="404558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2486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51</a:t>
            </a:fld>
            <a:endParaRPr lang="en-US" dirty="0"/>
          </a:p>
        </p:txBody>
      </p:sp>
    </p:spTree>
    <p:extLst>
      <p:ext uri="{BB962C8B-B14F-4D97-AF65-F5344CB8AC3E}">
        <p14:creationId xmlns:p14="http://schemas.microsoft.com/office/powerpoint/2010/main" val="398993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53</a:t>
            </a:fld>
            <a:endParaRPr lang="en-US" dirty="0"/>
          </a:p>
        </p:txBody>
      </p:sp>
    </p:spTree>
    <p:extLst>
      <p:ext uri="{BB962C8B-B14F-4D97-AF65-F5344CB8AC3E}">
        <p14:creationId xmlns:p14="http://schemas.microsoft.com/office/powerpoint/2010/main" val="398993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54</a:t>
            </a:fld>
            <a:endParaRPr lang="en-US" dirty="0"/>
          </a:p>
        </p:txBody>
      </p:sp>
    </p:spTree>
    <p:extLst>
      <p:ext uri="{BB962C8B-B14F-4D97-AF65-F5344CB8AC3E}">
        <p14:creationId xmlns:p14="http://schemas.microsoft.com/office/powerpoint/2010/main" val="302150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55</a:t>
            </a:fld>
            <a:endParaRPr lang="en-US" dirty="0"/>
          </a:p>
        </p:txBody>
      </p:sp>
    </p:spTree>
    <p:extLst>
      <p:ext uri="{BB962C8B-B14F-4D97-AF65-F5344CB8AC3E}">
        <p14:creationId xmlns:p14="http://schemas.microsoft.com/office/powerpoint/2010/main" val="4242813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57</a:t>
            </a:fld>
            <a:endParaRPr lang="en-US" dirty="0"/>
          </a:p>
        </p:txBody>
      </p:sp>
    </p:spTree>
    <p:extLst>
      <p:ext uri="{BB962C8B-B14F-4D97-AF65-F5344CB8AC3E}">
        <p14:creationId xmlns:p14="http://schemas.microsoft.com/office/powerpoint/2010/main" val="398993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58</a:t>
            </a:fld>
            <a:endParaRPr lang="en-US" dirty="0"/>
          </a:p>
        </p:txBody>
      </p:sp>
    </p:spTree>
    <p:extLst>
      <p:ext uri="{BB962C8B-B14F-4D97-AF65-F5344CB8AC3E}">
        <p14:creationId xmlns:p14="http://schemas.microsoft.com/office/powerpoint/2010/main" val="3480069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59</a:t>
            </a:fld>
            <a:endParaRPr lang="en-US" dirty="0"/>
          </a:p>
        </p:txBody>
      </p:sp>
    </p:spTree>
    <p:extLst>
      <p:ext uri="{BB962C8B-B14F-4D97-AF65-F5344CB8AC3E}">
        <p14:creationId xmlns:p14="http://schemas.microsoft.com/office/powerpoint/2010/main" val="1464587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60</a:t>
            </a:fld>
            <a:endParaRPr lang="en-US" dirty="0"/>
          </a:p>
        </p:txBody>
      </p:sp>
    </p:spTree>
    <p:extLst>
      <p:ext uri="{BB962C8B-B14F-4D97-AF65-F5344CB8AC3E}">
        <p14:creationId xmlns:p14="http://schemas.microsoft.com/office/powerpoint/2010/main" val="729885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62</a:t>
            </a:fld>
            <a:endParaRPr lang="en-US" dirty="0"/>
          </a:p>
        </p:txBody>
      </p:sp>
    </p:spTree>
    <p:extLst>
      <p:ext uri="{BB962C8B-B14F-4D97-AF65-F5344CB8AC3E}">
        <p14:creationId xmlns:p14="http://schemas.microsoft.com/office/powerpoint/2010/main" val="936587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379413" y="684213"/>
            <a:ext cx="6100762" cy="3432175"/>
          </a:xfrm>
          <a:ln/>
        </p:spPr>
      </p:sp>
      <p:sp>
        <p:nvSpPr>
          <p:cNvPr id="163843" name="Rectangle 3"/>
          <p:cNvSpPr>
            <a:spLocks noGrp="1" noChangeArrowheads="1"/>
          </p:cNvSpPr>
          <p:nvPr>
            <p:ph type="body" idx="1"/>
          </p:nvPr>
        </p:nvSpPr>
        <p:spPr>
          <a:xfrm>
            <a:off x="914400" y="4343400"/>
            <a:ext cx="5029200" cy="4116388"/>
          </a:xfrm>
          <a:noFill/>
          <a:ln/>
        </p:spPr>
        <p:txBody>
          <a:bodyPr/>
          <a:lstStyle/>
          <a:p>
            <a:pPr algn="just" eaLnBrk="1" hangingPunct="1"/>
            <a:r>
              <a:rPr lang="en-US" dirty="0">
                <a:latin typeface="Comic Sans MS" pitchFamily="66" charset="0"/>
                <a:cs typeface="Times New Roman" pitchFamily="18" charset="0"/>
              </a:rPr>
              <a:t>Where there is potential threats of recovery due to erosion in the value of the security or non availability of security and existence of other factors, frauds committed by borrowers etc. the account </a:t>
            </a:r>
            <a:r>
              <a:rPr lang="en-US" b="1" dirty="0">
                <a:latin typeface="Comic Sans MS" pitchFamily="66" charset="0"/>
                <a:cs typeface="Times New Roman" pitchFamily="18" charset="0"/>
              </a:rPr>
              <a:t>should be straight away classified as doubtful asset or loss asset as appropriate, irrespective of the period for which it has remained as NPA. </a:t>
            </a:r>
            <a:endParaRPr lang="en-US" dirty="0">
              <a:latin typeface="Comic Sans MS" pitchFamily="66" charset="0"/>
              <a:cs typeface="Times New Roman" pitchFamily="18" charset="0"/>
            </a:endParaRPr>
          </a:p>
          <a:p>
            <a:pPr algn="just" eaLnBrk="1" hangingPunct="1"/>
            <a:r>
              <a:rPr lang="en-US" dirty="0">
                <a:cs typeface="Times New Roman" pitchFamily="18" charset="0"/>
              </a:rPr>
              <a:t> </a:t>
            </a:r>
            <a:endParaRPr lang="en-US" dirty="0">
              <a:latin typeface="Comic Sans MS" pitchFamily="66" charset="0"/>
              <a:cs typeface="Times New Roman" pitchFamily="18" charset="0"/>
            </a:endParaRPr>
          </a:p>
          <a:p>
            <a:pPr algn="just" eaLnBrk="1" hangingPunct="1"/>
            <a:r>
              <a:rPr lang="en-US" b="1" dirty="0">
                <a:latin typeface="Comic Sans MS" pitchFamily="66" charset="0"/>
                <a:cs typeface="Times New Roman" pitchFamily="18" charset="0"/>
              </a:rPr>
              <a:t>When an account becomes NPA</a:t>
            </a:r>
            <a:r>
              <a:rPr lang="en-US" dirty="0">
                <a:latin typeface="Comic Sans MS" pitchFamily="66" charset="0"/>
                <a:cs typeface="Times New Roman" pitchFamily="18" charset="0"/>
              </a:rPr>
              <a:t> and the realizable value of </a:t>
            </a:r>
            <a:r>
              <a:rPr lang="en-US" b="1" dirty="0">
                <a:latin typeface="Comic Sans MS" pitchFamily="66" charset="0"/>
                <a:cs typeface="Times New Roman" pitchFamily="18" charset="0"/>
              </a:rPr>
              <a:t>security is less than 50%</a:t>
            </a:r>
            <a:r>
              <a:rPr lang="en-US" dirty="0">
                <a:latin typeface="Comic Sans MS" pitchFamily="66" charset="0"/>
                <a:cs typeface="Times New Roman" pitchFamily="18" charset="0"/>
              </a:rPr>
              <a:t> of the value assessed by the Branch or accepted by RBI at the time of last RBI inspection, as the case may be, the account should be classified straight away as Doubtful Debts. </a:t>
            </a:r>
          </a:p>
          <a:p>
            <a:pPr algn="just" eaLnBrk="1" hangingPunct="1"/>
            <a:endParaRPr lang="en-US" dirty="0">
              <a:latin typeface="Comic Sans MS" pitchFamily="66" charset="0"/>
              <a:cs typeface="Times New Roman" pitchFamily="18" charset="0"/>
            </a:endParaRPr>
          </a:p>
          <a:p>
            <a:pPr algn="just" eaLnBrk="1" hangingPunct="1"/>
            <a:r>
              <a:rPr lang="en-US" b="1" dirty="0">
                <a:latin typeface="Comic Sans MS" pitchFamily="66" charset="0"/>
                <a:cs typeface="Times New Roman" pitchFamily="18" charset="0"/>
              </a:rPr>
              <a:t>RBI has clarified that such a situation is called </a:t>
            </a:r>
            <a:r>
              <a:rPr lang="en-US" dirty="0">
                <a:latin typeface="Comic Sans MS" pitchFamily="66" charset="0"/>
                <a:cs typeface="Times New Roman" pitchFamily="18" charset="0"/>
              </a:rPr>
              <a:t>erosion in the value of security.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720458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64</a:t>
            </a:fld>
            <a:endParaRPr lang="en-US" dirty="0"/>
          </a:p>
        </p:txBody>
      </p:sp>
    </p:spTree>
    <p:extLst>
      <p:ext uri="{BB962C8B-B14F-4D97-AF65-F5344CB8AC3E}">
        <p14:creationId xmlns:p14="http://schemas.microsoft.com/office/powerpoint/2010/main" val="2776374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379413" y="684213"/>
            <a:ext cx="6100762" cy="3432175"/>
          </a:xfrm>
          <a:ln/>
        </p:spPr>
      </p:sp>
      <p:sp>
        <p:nvSpPr>
          <p:cNvPr id="188419" name="Rectangle 3"/>
          <p:cNvSpPr>
            <a:spLocks noGrp="1" noChangeArrowheads="1"/>
          </p:cNvSpPr>
          <p:nvPr>
            <p:ph type="body" idx="1"/>
          </p:nvPr>
        </p:nvSpPr>
        <p:spPr>
          <a:xfrm>
            <a:off x="914400" y="4343400"/>
            <a:ext cx="5029200" cy="4116388"/>
          </a:xfrm>
          <a:noFill/>
          <a:ln/>
        </p:spPr>
        <p:txBody>
          <a:bodyPr/>
          <a:lstStyle/>
          <a:p>
            <a:pPr eaLnBrk="1" hangingPunct="1">
              <a:buFontTx/>
              <a:buChar char="•"/>
            </a:pPr>
            <a:r>
              <a:rPr lang="en-US"/>
              <a:t>Banks have a tendency to not accrue normal expenses – because of their accounting policies of 12 months expenditure.</a:t>
            </a:r>
          </a:p>
          <a:p>
            <a:pPr eaLnBrk="1" hangingPunct="1"/>
            <a:endParaRPr lang="en-US"/>
          </a:p>
          <a:p>
            <a:pPr eaLnBrk="1" hangingPunct="1">
              <a:buFontTx/>
              <a:buChar char="•"/>
            </a:pPr>
            <a:r>
              <a:rPr lang="en-US"/>
              <a:t>A reading of the accounting policy of the bank should constitute one of the first steps in bank audits. As per AS-1 the major accounting policies should form part of the final accounts- some banks have started printing the same behind the BS/PL of the branch returns.</a:t>
            </a:r>
          </a:p>
          <a:p>
            <a:pPr eaLnBrk="1" hangingPunct="1">
              <a:buFontTx/>
              <a:buChar char="•"/>
            </a:pPr>
            <a:endParaRPr lang="en-US"/>
          </a:p>
          <a:p>
            <a:pPr eaLnBrk="1" hangingPunct="1">
              <a:buFontTx/>
              <a:buChar char="•"/>
            </a:pPr>
            <a:r>
              <a:rPr lang="en-US"/>
              <a:t>Apart from framing this years MOC’s the auditor would also need to ensure that the previous years MOC’s have been accounted for. </a:t>
            </a:r>
          </a:p>
          <a:p>
            <a:pPr eaLnBrk="1" hangingPunct="1"/>
            <a:endParaRPr lang="en-US"/>
          </a:p>
          <a:p>
            <a:pPr eaLnBrk="1" hangingPunct="1">
              <a:buFontTx/>
              <a:buChar char="•"/>
            </a:pPr>
            <a:r>
              <a:rPr lang="en-US"/>
              <a:t>CROSS SELLING- is a new business which signifies the competition banks are facing- accounting of such commission needs to be as per the Accounting policy of the bank- refer the closing circular of the bank.</a:t>
            </a:r>
          </a:p>
          <a:p>
            <a:pPr eaLnBrk="1" hangingPunct="1">
              <a:buFontTx/>
              <a:buChar char="•"/>
            </a:pPr>
            <a:endParaRPr lang="en-US"/>
          </a:p>
          <a:p>
            <a:pPr eaLnBrk="1" hangingPunct="1">
              <a:buFontTx/>
              <a:buChar char="•"/>
            </a:pPr>
            <a:endParaRPr lang="en-US"/>
          </a:p>
          <a:p>
            <a:pPr eaLnBrk="1" hangingPunct="1">
              <a:buFontTx/>
              <a:buChar cha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379413" y="684213"/>
            <a:ext cx="6100762" cy="3432175"/>
          </a:xfrm>
          <a:ln/>
        </p:spPr>
      </p:sp>
      <p:sp>
        <p:nvSpPr>
          <p:cNvPr id="188419" name="Rectangle 3"/>
          <p:cNvSpPr>
            <a:spLocks noGrp="1" noChangeArrowheads="1"/>
          </p:cNvSpPr>
          <p:nvPr>
            <p:ph type="body" idx="1"/>
          </p:nvPr>
        </p:nvSpPr>
        <p:spPr>
          <a:xfrm>
            <a:off x="914400" y="4343400"/>
            <a:ext cx="5029200" cy="4116388"/>
          </a:xfrm>
          <a:noFill/>
          <a:ln/>
        </p:spPr>
        <p:txBody>
          <a:bodyPr/>
          <a:lstStyle/>
          <a:p>
            <a:pPr eaLnBrk="1" hangingPunct="1">
              <a:buFontTx/>
              <a:buChar char="•"/>
            </a:pPr>
            <a:r>
              <a:rPr lang="en-US"/>
              <a:t>Banks have a tendency to not accrue normal expenses – because of their accounting policies of 12 months expenditure.</a:t>
            </a:r>
          </a:p>
          <a:p>
            <a:pPr eaLnBrk="1" hangingPunct="1"/>
            <a:endParaRPr lang="en-US"/>
          </a:p>
          <a:p>
            <a:pPr eaLnBrk="1" hangingPunct="1">
              <a:buFontTx/>
              <a:buChar char="•"/>
            </a:pPr>
            <a:r>
              <a:rPr lang="en-US"/>
              <a:t>A reading of the accounting policy of the bank should constitute one of the first steps in bank audits. As per AS-1 the major accounting policies should form part of the final accounts- some banks have started printing the same behind the BS/PL of the branch returns.</a:t>
            </a:r>
          </a:p>
          <a:p>
            <a:pPr eaLnBrk="1" hangingPunct="1">
              <a:buFontTx/>
              <a:buChar char="•"/>
            </a:pPr>
            <a:endParaRPr lang="en-US"/>
          </a:p>
          <a:p>
            <a:pPr eaLnBrk="1" hangingPunct="1">
              <a:buFontTx/>
              <a:buChar char="•"/>
            </a:pPr>
            <a:r>
              <a:rPr lang="en-US"/>
              <a:t>Apart from framing this years MOC’s the auditor would also need to ensure that the previous years MOC’s have been accounted for. </a:t>
            </a:r>
          </a:p>
          <a:p>
            <a:pPr eaLnBrk="1" hangingPunct="1"/>
            <a:endParaRPr lang="en-US"/>
          </a:p>
          <a:p>
            <a:pPr eaLnBrk="1" hangingPunct="1">
              <a:buFontTx/>
              <a:buChar char="•"/>
            </a:pPr>
            <a:r>
              <a:rPr lang="en-US"/>
              <a:t>CROSS SELLING- is a new business which signifies the competition banks are facing- accounting of such commission needs to be as per the Accounting policy of the bank- refer the closing circular of the bank.</a:t>
            </a:r>
          </a:p>
          <a:p>
            <a:pPr eaLnBrk="1" hangingPunct="1">
              <a:buFontTx/>
              <a:buChar char="•"/>
            </a:pPr>
            <a:endParaRPr lang="en-US"/>
          </a:p>
          <a:p>
            <a:pPr eaLnBrk="1" hangingPunct="1">
              <a:buFontTx/>
              <a:buChar char="•"/>
            </a:pPr>
            <a:endParaRPr lang="en-US"/>
          </a:p>
          <a:p>
            <a:pPr eaLnBrk="1" hangingPunct="1">
              <a:buFontTx/>
              <a:buChar char="•"/>
            </a:pPr>
            <a:endParaRPr lang="en-US"/>
          </a:p>
        </p:txBody>
      </p:sp>
    </p:spTree>
    <p:extLst>
      <p:ext uri="{BB962C8B-B14F-4D97-AF65-F5344CB8AC3E}">
        <p14:creationId xmlns:p14="http://schemas.microsoft.com/office/powerpoint/2010/main" val="2359296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379413" y="684213"/>
            <a:ext cx="6100762" cy="3432175"/>
          </a:xfrm>
          <a:ln/>
        </p:spPr>
      </p:sp>
      <p:sp>
        <p:nvSpPr>
          <p:cNvPr id="188419" name="Rectangle 3"/>
          <p:cNvSpPr>
            <a:spLocks noGrp="1" noChangeArrowheads="1"/>
          </p:cNvSpPr>
          <p:nvPr>
            <p:ph type="body" idx="1"/>
          </p:nvPr>
        </p:nvSpPr>
        <p:spPr>
          <a:xfrm>
            <a:off x="914400" y="4343400"/>
            <a:ext cx="5029200" cy="4116388"/>
          </a:xfrm>
          <a:noFill/>
          <a:ln/>
        </p:spPr>
        <p:txBody>
          <a:bodyPr/>
          <a:lstStyle/>
          <a:p>
            <a:pPr eaLnBrk="1" hangingPunct="1">
              <a:buFontTx/>
              <a:buChar char="•"/>
            </a:pPr>
            <a:r>
              <a:rPr lang="en-US"/>
              <a:t>Banks have a tendency to not accrue normal expenses – because of their accounting policies of 12 months expenditure.</a:t>
            </a:r>
          </a:p>
          <a:p>
            <a:pPr eaLnBrk="1" hangingPunct="1"/>
            <a:endParaRPr lang="en-US"/>
          </a:p>
          <a:p>
            <a:pPr eaLnBrk="1" hangingPunct="1">
              <a:buFontTx/>
              <a:buChar char="•"/>
            </a:pPr>
            <a:r>
              <a:rPr lang="en-US"/>
              <a:t>A reading of the accounting policy of the bank should constitute one of the first steps in bank audits. As per AS-1 the major accounting policies should form part of the final accounts- some banks have started printing the same behind the BS/PL of the branch returns.</a:t>
            </a:r>
          </a:p>
          <a:p>
            <a:pPr eaLnBrk="1" hangingPunct="1">
              <a:buFontTx/>
              <a:buChar char="•"/>
            </a:pPr>
            <a:endParaRPr lang="en-US"/>
          </a:p>
          <a:p>
            <a:pPr eaLnBrk="1" hangingPunct="1">
              <a:buFontTx/>
              <a:buChar char="•"/>
            </a:pPr>
            <a:r>
              <a:rPr lang="en-US"/>
              <a:t>Apart from framing this years MOC’s the auditor would also need to ensure that the previous years MOC’s have been accounted for. </a:t>
            </a:r>
          </a:p>
          <a:p>
            <a:pPr eaLnBrk="1" hangingPunct="1"/>
            <a:endParaRPr lang="en-US"/>
          </a:p>
          <a:p>
            <a:pPr eaLnBrk="1" hangingPunct="1">
              <a:buFontTx/>
              <a:buChar char="•"/>
            </a:pPr>
            <a:r>
              <a:rPr lang="en-US"/>
              <a:t>CROSS SELLING- is a new business which signifies the competition banks are facing- accounting of such commission needs to be as per the Accounting policy of the bank- refer the closing circular of the bank.</a:t>
            </a:r>
          </a:p>
          <a:p>
            <a:pPr eaLnBrk="1" hangingPunct="1">
              <a:buFontTx/>
              <a:buChar char="•"/>
            </a:pPr>
            <a:endParaRPr lang="en-US"/>
          </a:p>
          <a:p>
            <a:pPr eaLnBrk="1" hangingPunct="1">
              <a:buFontTx/>
              <a:buChar char="•"/>
            </a:pPr>
            <a:endParaRPr lang="en-US"/>
          </a:p>
          <a:p>
            <a:pPr eaLnBrk="1" hangingPunct="1">
              <a:buFontTx/>
              <a:buChar cha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379413" y="684213"/>
            <a:ext cx="6100762" cy="3432175"/>
          </a:xfrm>
          <a:ln/>
        </p:spPr>
      </p:sp>
      <p:sp>
        <p:nvSpPr>
          <p:cNvPr id="189443" name="Rectangle 3"/>
          <p:cNvSpPr>
            <a:spLocks noGrp="1" noChangeArrowheads="1"/>
          </p:cNvSpPr>
          <p:nvPr>
            <p:ph type="body" idx="1"/>
          </p:nvPr>
        </p:nvSpPr>
        <p:spPr>
          <a:xfrm>
            <a:off x="914400" y="4343400"/>
            <a:ext cx="5029200" cy="4116388"/>
          </a:xfrm>
          <a:noFill/>
          <a:ln/>
        </p:spPr>
        <p:txBody>
          <a:bodyPr/>
          <a:lstStyle/>
          <a:p>
            <a:pPr eaLnBrk="1" hangingPunct="1">
              <a:buFontTx/>
              <a:buChar char="•"/>
            </a:pPr>
            <a:r>
              <a:rPr lang="en-US"/>
              <a:t>Banks have a tendency to not accrue normal expenses – because of their accounting policies of 12 months expenditure.</a:t>
            </a:r>
          </a:p>
          <a:p>
            <a:pPr eaLnBrk="1" hangingPunct="1"/>
            <a:endParaRPr lang="en-US"/>
          </a:p>
          <a:p>
            <a:pPr eaLnBrk="1" hangingPunct="1">
              <a:buFontTx/>
              <a:buChar char="•"/>
            </a:pPr>
            <a:r>
              <a:rPr lang="en-US"/>
              <a:t>A reading of the accounting policy of the bank should constitute one of the first steps in bank audits. As per AS-1 the major accounting policies should form part of the final accounts- some banks have started printing the same behind the BS/PL of the branch returns.</a:t>
            </a:r>
          </a:p>
          <a:p>
            <a:pPr eaLnBrk="1" hangingPunct="1">
              <a:buFontTx/>
              <a:buChar char="•"/>
            </a:pPr>
            <a:endParaRPr lang="en-US"/>
          </a:p>
          <a:p>
            <a:pPr eaLnBrk="1" hangingPunct="1">
              <a:buFontTx/>
              <a:buChar char="•"/>
            </a:pPr>
            <a:r>
              <a:rPr lang="en-US"/>
              <a:t>Apart from framing this years MOC’s the auditor would also need to ensure that the previous years MOC’s have been accounted for. </a:t>
            </a:r>
          </a:p>
          <a:p>
            <a:pPr eaLnBrk="1" hangingPunct="1"/>
            <a:endParaRPr lang="en-US"/>
          </a:p>
          <a:p>
            <a:pPr eaLnBrk="1" hangingPunct="1">
              <a:buFontTx/>
              <a:buChar char="•"/>
            </a:pPr>
            <a:r>
              <a:rPr lang="en-US"/>
              <a:t>CROSS SELLING- is a new business which signifies the competition banks are facing- accounting of such commission needs to be as per the Accounting policy of the bank- refer the closing circular of the bank.</a:t>
            </a:r>
          </a:p>
          <a:p>
            <a:pPr eaLnBrk="1" hangingPunct="1">
              <a:buFontTx/>
              <a:buChar char="•"/>
            </a:pPr>
            <a:endParaRPr lang="en-US"/>
          </a:p>
          <a:p>
            <a:pPr eaLnBrk="1" hangingPunct="1">
              <a:buFontTx/>
              <a:buChar char="•"/>
            </a:pPr>
            <a:endParaRPr lang="en-US"/>
          </a:p>
          <a:p>
            <a:pPr eaLnBrk="1" hangingPunct="1">
              <a:buFontTx/>
              <a:buChar cha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69</a:t>
            </a:fld>
            <a:endParaRPr lang="en-US" dirty="0"/>
          </a:p>
        </p:txBody>
      </p:sp>
    </p:spTree>
    <p:extLst>
      <p:ext uri="{BB962C8B-B14F-4D97-AF65-F5344CB8AC3E}">
        <p14:creationId xmlns:p14="http://schemas.microsoft.com/office/powerpoint/2010/main" val="2554442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379413" y="684213"/>
            <a:ext cx="6100762" cy="3432175"/>
          </a:xfrm>
          <a:ln/>
        </p:spPr>
      </p:sp>
      <p:sp>
        <p:nvSpPr>
          <p:cNvPr id="189443" name="Rectangle 3"/>
          <p:cNvSpPr>
            <a:spLocks noGrp="1" noChangeArrowheads="1"/>
          </p:cNvSpPr>
          <p:nvPr>
            <p:ph type="body" idx="1"/>
          </p:nvPr>
        </p:nvSpPr>
        <p:spPr>
          <a:xfrm>
            <a:off x="914400" y="4343400"/>
            <a:ext cx="5029200" cy="4116388"/>
          </a:xfrm>
          <a:noFill/>
          <a:ln/>
        </p:spPr>
        <p:txBody>
          <a:bodyPr/>
          <a:lstStyle/>
          <a:p>
            <a:pPr eaLnBrk="1" hangingPunct="1">
              <a:buFontTx/>
              <a:buChar char="•"/>
            </a:pPr>
            <a:r>
              <a:rPr lang="en-US"/>
              <a:t>Banks have a tendency to not accrue normal expenses – because of their accounting policies of 12 months expenditure.</a:t>
            </a:r>
          </a:p>
          <a:p>
            <a:pPr eaLnBrk="1" hangingPunct="1"/>
            <a:endParaRPr lang="en-US"/>
          </a:p>
          <a:p>
            <a:pPr eaLnBrk="1" hangingPunct="1">
              <a:buFontTx/>
              <a:buChar char="•"/>
            </a:pPr>
            <a:r>
              <a:rPr lang="en-US"/>
              <a:t>A reading of the accounting policy of the bank should constitute one of the first steps in bank audits. As per AS-1 the major accounting policies should form part of the final accounts- some banks have started printing the same behind the BS/PL of the branch returns.</a:t>
            </a:r>
          </a:p>
          <a:p>
            <a:pPr eaLnBrk="1" hangingPunct="1">
              <a:buFontTx/>
              <a:buChar char="•"/>
            </a:pPr>
            <a:endParaRPr lang="en-US"/>
          </a:p>
          <a:p>
            <a:pPr eaLnBrk="1" hangingPunct="1">
              <a:buFontTx/>
              <a:buChar char="•"/>
            </a:pPr>
            <a:r>
              <a:rPr lang="en-US"/>
              <a:t>Apart from framing this years MOC’s the auditor would also need to ensure that the previous years MOC’s have been accounted for. </a:t>
            </a:r>
          </a:p>
          <a:p>
            <a:pPr eaLnBrk="1" hangingPunct="1"/>
            <a:endParaRPr lang="en-US"/>
          </a:p>
          <a:p>
            <a:pPr eaLnBrk="1" hangingPunct="1">
              <a:buFontTx/>
              <a:buChar char="•"/>
            </a:pPr>
            <a:r>
              <a:rPr lang="en-US"/>
              <a:t>CROSS SELLING- is a new business which signifies the competition banks are facing- accounting of such commission needs to be as per the Accounting policy of the bank- refer the closing circular of the bank.</a:t>
            </a:r>
          </a:p>
          <a:p>
            <a:pPr eaLnBrk="1" hangingPunct="1">
              <a:buFontTx/>
              <a:buChar char="•"/>
            </a:pPr>
            <a:endParaRPr lang="en-US"/>
          </a:p>
          <a:p>
            <a:pPr eaLnBrk="1" hangingPunct="1">
              <a:buFontTx/>
              <a:buChar char="•"/>
            </a:pPr>
            <a:endParaRPr lang="en-US"/>
          </a:p>
          <a:p>
            <a:pPr eaLnBrk="1" hangingPunct="1">
              <a:buFontTx/>
              <a:buChar char="•"/>
            </a:pPr>
            <a:endParaRPr lang="en-US"/>
          </a:p>
        </p:txBody>
      </p:sp>
    </p:spTree>
    <p:extLst>
      <p:ext uri="{BB962C8B-B14F-4D97-AF65-F5344CB8AC3E}">
        <p14:creationId xmlns:p14="http://schemas.microsoft.com/office/powerpoint/2010/main" val="982604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71</a:t>
            </a:fld>
            <a:endParaRPr lang="en-US" dirty="0"/>
          </a:p>
        </p:txBody>
      </p:sp>
    </p:spTree>
    <p:extLst>
      <p:ext uri="{BB962C8B-B14F-4D97-AF65-F5344CB8AC3E}">
        <p14:creationId xmlns:p14="http://schemas.microsoft.com/office/powerpoint/2010/main" val="1016112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72</a:t>
            </a:fld>
            <a:endParaRPr lang="en-US" dirty="0"/>
          </a:p>
        </p:txBody>
      </p:sp>
    </p:spTree>
    <p:extLst>
      <p:ext uri="{BB962C8B-B14F-4D97-AF65-F5344CB8AC3E}">
        <p14:creationId xmlns:p14="http://schemas.microsoft.com/office/powerpoint/2010/main" val="1344184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body" idx="1"/>
          </p:nvPr>
        </p:nvSpPr>
        <p:spPr>
          <a:xfrm>
            <a:off x="914400" y="4356100"/>
            <a:ext cx="5029200" cy="4418013"/>
          </a:xfrm>
          <a:noFill/>
          <a:ln/>
        </p:spPr>
        <p:txBody>
          <a:bodyPr lIns="90488" tIns="44450" rIns="90488" bIns="44450"/>
          <a:lstStyle/>
          <a:p>
            <a:pPr eaLnBrk="1" hangingPunct="1">
              <a:buFontTx/>
              <a:buChar char="•"/>
            </a:pPr>
            <a:endParaRPr lang="en-GB" i="1"/>
          </a:p>
        </p:txBody>
      </p:sp>
      <p:sp>
        <p:nvSpPr>
          <p:cNvPr id="215043" name="Rectangle 3"/>
          <p:cNvSpPr>
            <a:spLocks noGrp="1" noRot="1" noChangeAspect="1" noChangeArrowheads="1" noTextEdit="1"/>
          </p:cNvSpPr>
          <p:nvPr>
            <p:ph type="sldImg"/>
          </p:nvPr>
        </p:nvSpPr>
        <p:spPr>
          <a:xfrm>
            <a:off x="393700" y="693738"/>
            <a:ext cx="6070600" cy="3416300"/>
          </a:xfrm>
          <a:ln w="12700" cap="flat">
            <a:solidFill>
              <a:schemeClr val="tx1"/>
            </a:solidFill>
          </a:ln>
        </p:spPr>
      </p:sp>
    </p:spTree>
    <p:extLst>
      <p:ext uri="{BB962C8B-B14F-4D97-AF65-F5344CB8AC3E}">
        <p14:creationId xmlns:p14="http://schemas.microsoft.com/office/powerpoint/2010/main" val="399918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731838"/>
            <a:ext cx="6510338" cy="36623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90797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body" idx="1"/>
          </p:nvPr>
        </p:nvSpPr>
        <p:spPr>
          <a:xfrm>
            <a:off x="914400" y="4356100"/>
            <a:ext cx="5029200" cy="4418013"/>
          </a:xfrm>
          <a:noFill/>
          <a:ln/>
        </p:spPr>
        <p:txBody>
          <a:bodyPr lIns="90488" tIns="44450" rIns="90488" bIns="44450"/>
          <a:lstStyle/>
          <a:p>
            <a:pPr eaLnBrk="1" hangingPunct="1">
              <a:buFontTx/>
              <a:buChar char="•"/>
            </a:pPr>
            <a:endParaRPr lang="en-GB" i="1"/>
          </a:p>
        </p:txBody>
      </p:sp>
      <p:sp>
        <p:nvSpPr>
          <p:cNvPr id="215043" name="Rectangle 3"/>
          <p:cNvSpPr>
            <a:spLocks noGrp="1" noRot="1" noChangeAspect="1" noChangeArrowheads="1" noTextEdit="1"/>
          </p:cNvSpPr>
          <p:nvPr>
            <p:ph type="sldImg"/>
          </p:nvPr>
        </p:nvSpPr>
        <p:spPr>
          <a:xfrm>
            <a:off x="393700" y="693738"/>
            <a:ext cx="6070600" cy="3416300"/>
          </a:xfrm>
          <a:ln w="12700" cap="flat">
            <a:solidFill>
              <a:schemeClr val="tx1"/>
            </a:solidFill>
          </a:ln>
        </p:spPr>
      </p:sp>
    </p:spTree>
    <p:extLst>
      <p:ext uri="{BB962C8B-B14F-4D97-AF65-F5344CB8AC3E}">
        <p14:creationId xmlns:p14="http://schemas.microsoft.com/office/powerpoint/2010/main" val="947032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Slide Image Placeholder 1"/>
          <p:cNvSpPr>
            <a:spLocks noGrp="1" noRot="1" noChangeAspect="1"/>
          </p:cNvSpPr>
          <p:nvPr>
            <p:ph type="sldImg"/>
          </p:nvPr>
        </p:nvSpPr>
        <p:spPr bwMode="auto">
          <a:xfrm>
            <a:off x="69850" y="731838"/>
            <a:ext cx="6510338" cy="3662362"/>
          </a:xfrm>
          <a:noFill/>
          <a:ln>
            <a:solidFill>
              <a:srgbClr val="000000"/>
            </a:solidFill>
            <a:miter lim="800000"/>
            <a:headEnd/>
            <a:tailEnd/>
          </a:ln>
        </p:spPr>
      </p:sp>
      <p:sp>
        <p:nvSpPr>
          <p:cNvPr id="845826" name="Notes Placeholder 2"/>
          <p:cNvSpPr>
            <a:spLocks noGrp="1"/>
          </p:cNvSpPr>
          <p:nvPr>
            <p:ph type="body" idx="1"/>
          </p:nvPr>
        </p:nvSpPr>
        <p:spPr>
          <a:noFill/>
          <a:ln/>
        </p:spPr>
        <p:txBody>
          <a:bodyPr/>
          <a:lstStyle/>
          <a:p>
            <a:endParaRPr lang="en-US"/>
          </a:p>
        </p:txBody>
      </p:sp>
      <p:sp>
        <p:nvSpPr>
          <p:cNvPr id="845827" name="Slide Number Placeholder 3"/>
          <p:cNvSpPr>
            <a:spLocks noGrp="1"/>
          </p:cNvSpPr>
          <p:nvPr>
            <p:ph type="sldNum" sz="quarter" idx="5"/>
          </p:nvPr>
        </p:nvSpPr>
        <p:spPr>
          <a:noFill/>
        </p:spPr>
        <p:txBody>
          <a:bodyPr/>
          <a:lstStyle/>
          <a:p>
            <a:fld id="{A559B68C-5915-4D23-A2C6-5B96549FD7A0}" type="slidenum">
              <a:rPr lang="en-US" smtClean="0"/>
              <a:pPr/>
              <a:t>78</a:t>
            </a:fld>
            <a:endParaRPr lang="en-US"/>
          </a:p>
        </p:txBody>
      </p:sp>
    </p:spTree>
    <p:extLst>
      <p:ext uri="{BB962C8B-B14F-4D97-AF65-F5344CB8AC3E}">
        <p14:creationId xmlns:p14="http://schemas.microsoft.com/office/powerpoint/2010/main" val="365917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731838"/>
            <a:ext cx="6510338" cy="36623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79</a:t>
            </a:fld>
            <a:endParaRPr lang="en-US" dirty="0"/>
          </a:p>
        </p:txBody>
      </p:sp>
    </p:spTree>
    <p:extLst>
      <p:ext uri="{BB962C8B-B14F-4D97-AF65-F5344CB8AC3E}">
        <p14:creationId xmlns:p14="http://schemas.microsoft.com/office/powerpoint/2010/main" val="1137314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731838"/>
            <a:ext cx="6510338" cy="3662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81</a:t>
            </a:fld>
            <a:endParaRPr lang="en-US" dirty="0"/>
          </a:p>
        </p:txBody>
      </p:sp>
    </p:spTree>
    <p:extLst>
      <p:ext uri="{BB962C8B-B14F-4D97-AF65-F5344CB8AC3E}">
        <p14:creationId xmlns:p14="http://schemas.microsoft.com/office/powerpoint/2010/main" val="2142777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731838"/>
            <a:ext cx="6510338" cy="3662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84</a:t>
            </a:fld>
            <a:endParaRPr lang="en-US" dirty="0"/>
          </a:p>
        </p:txBody>
      </p:sp>
    </p:spTree>
    <p:extLst>
      <p:ext uri="{BB962C8B-B14F-4D97-AF65-F5344CB8AC3E}">
        <p14:creationId xmlns:p14="http://schemas.microsoft.com/office/powerpoint/2010/main" val="2142777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 y="731838"/>
            <a:ext cx="6510338" cy="36623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85</a:t>
            </a:fld>
            <a:endParaRPr lang="en-US" dirty="0"/>
          </a:p>
        </p:txBody>
      </p:sp>
    </p:spTree>
    <p:extLst>
      <p:ext uri="{BB962C8B-B14F-4D97-AF65-F5344CB8AC3E}">
        <p14:creationId xmlns:p14="http://schemas.microsoft.com/office/powerpoint/2010/main" val="3555999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body" idx="1"/>
          </p:nvPr>
        </p:nvSpPr>
        <p:spPr>
          <a:xfrm>
            <a:off x="886653" y="4652161"/>
            <a:ext cx="4876593" cy="4718281"/>
          </a:xfrm>
          <a:noFill/>
          <a:ln/>
        </p:spPr>
        <p:txBody>
          <a:bodyPr lIns="90488" tIns="44450" rIns="90488" bIns="44450"/>
          <a:lstStyle/>
          <a:p>
            <a:pPr eaLnBrk="1" hangingPunct="1">
              <a:buFontTx/>
              <a:buChar char="•"/>
            </a:pPr>
            <a:endParaRPr lang="en-GB" i="1"/>
          </a:p>
        </p:txBody>
      </p:sp>
      <p:sp>
        <p:nvSpPr>
          <p:cNvPr id="215043" name="Rectangle 3"/>
          <p:cNvSpPr>
            <a:spLocks noGrp="1" noRot="1" noChangeAspect="1" noChangeArrowheads="1" noTextEdit="1"/>
          </p:cNvSpPr>
          <p:nvPr>
            <p:ph type="sldImg"/>
          </p:nvPr>
        </p:nvSpPr>
        <p:spPr>
          <a:xfrm>
            <a:off x="82550" y="741363"/>
            <a:ext cx="6483350" cy="3648075"/>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82550" y="741363"/>
            <a:ext cx="6483350" cy="3648075"/>
          </a:xfrm>
          <a:ln w="12700" cap="flat">
            <a:solidFill>
              <a:schemeClr val="tx1"/>
            </a:solidFill>
          </a:ln>
        </p:spPr>
      </p:sp>
      <p:sp>
        <p:nvSpPr>
          <p:cNvPr id="135171" name="Text Box 3"/>
          <p:cNvSpPr txBox="1">
            <a:spLocks noChangeArrowheads="1"/>
          </p:cNvSpPr>
          <p:nvPr/>
        </p:nvSpPr>
        <p:spPr bwMode="auto">
          <a:xfrm>
            <a:off x="960541" y="4797293"/>
            <a:ext cx="4581042" cy="459100"/>
          </a:xfrm>
          <a:prstGeom prst="rect">
            <a:avLst/>
          </a:prstGeom>
          <a:noFill/>
          <a:ln w="12700">
            <a:noFill/>
            <a:miter lim="800000"/>
            <a:headEnd/>
            <a:tailEnd/>
          </a:ln>
        </p:spPr>
        <p:txBody>
          <a:bodyPr lIns="90488" tIns="44450" rIns="90488" bIns="44450" anchor="ctr">
            <a:spAutoFit/>
          </a:bodyPr>
          <a:lstStyle/>
          <a:p>
            <a:pPr eaLnBrk="0" hangingPunct="0">
              <a:spcBef>
                <a:spcPct val="50000"/>
              </a:spcBef>
            </a:pPr>
            <a:r>
              <a:rPr lang="en-US" sz="1200" i="1">
                <a:latin typeface="Times New Roman" pitchFamily="18" charset="0"/>
              </a:rPr>
              <a:t>Refer to the 2001 CISA Review Technical Information Manual  pages 20-51 for specifics and details.</a:t>
            </a:r>
            <a:endParaRPr lang="en-US" sz="1200">
              <a:latin typeface="Times New Roman" pitchFamily="18" charset="0"/>
            </a:endParaRPr>
          </a:p>
        </p:txBody>
      </p:sp>
      <p:sp>
        <p:nvSpPr>
          <p:cNvPr id="135172" name="Rectangle 4"/>
          <p:cNvSpPr>
            <a:spLocks noGrp="1" noChangeArrowheads="1"/>
          </p:cNvSpPr>
          <p:nvPr>
            <p:ph type="body" idx="1"/>
          </p:nvPr>
        </p:nvSpPr>
        <p:spPr>
          <a:xfrm>
            <a:off x="886653" y="4638597"/>
            <a:ext cx="4876593" cy="4396156"/>
          </a:xfrm>
          <a:noFill/>
          <a:ln/>
        </p:spPr>
        <p:txBody>
          <a:bodyPr/>
          <a:lstStyle/>
          <a:p>
            <a:pPr eaLnBrk="1" hangingPunct="1">
              <a:buFontTx/>
              <a:buChar char="•"/>
            </a:pPr>
            <a:r>
              <a:rPr lang="en-US" dirty="0"/>
              <a:t>The SHORTCUT APPROACH avoids all back office preparations to land up in the wrong end.</a:t>
            </a:r>
          </a:p>
          <a:p>
            <a:pPr eaLnBrk="1" hangingPunct="1">
              <a:buFontTx/>
              <a:buChar char="•"/>
            </a:pPr>
            <a:endParaRPr lang="en-US" dirty="0"/>
          </a:p>
          <a:p>
            <a:pPr eaLnBrk="1" hangingPunct="1">
              <a:buFontTx/>
              <a:buChar char="•"/>
            </a:pPr>
            <a:r>
              <a:rPr lang="en-US" dirty="0"/>
              <a:t>Back office efforts are the main essence of any assignment – be it bank audit or any other assignment.</a:t>
            </a:r>
          </a:p>
          <a:p>
            <a:pPr eaLnBrk="1" hangingPunct="1">
              <a:buFontTx/>
              <a:buChar char="•"/>
            </a:pPr>
            <a:endParaRPr lang="en-US" dirty="0"/>
          </a:p>
          <a:p>
            <a:pPr eaLnBrk="1" hangingPunct="1">
              <a:buFontTx/>
              <a:buChar char="•"/>
            </a:pPr>
            <a:r>
              <a:rPr lang="en-US" dirty="0"/>
              <a:t>Listed aids are THE most important aids in a BANK AUDIT- these need to be read thoroughly by all the TEAM MEMBERS.- “PRE” AUDIT</a:t>
            </a:r>
          </a:p>
          <a:p>
            <a:pPr eaLnBrk="1" hangingPunct="1">
              <a:buFontTx/>
              <a:buChar char="•"/>
            </a:pPr>
            <a:endParaRPr lang="en-US" dirty="0"/>
          </a:p>
          <a:p>
            <a:pPr eaLnBrk="1" hangingPunct="1">
              <a:buFontTx/>
              <a:buChar char="•"/>
            </a:pPr>
            <a:r>
              <a:rPr lang="en-US" dirty="0"/>
              <a:t>Check lists and the audit </a:t>
            </a:r>
            <a:r>
              <a:rPr lang="en-US" dirty="0" err="1"/>
              <a:t>programme</a:t>
            </a:r>
            <a:r>
              <a:rPr lang="en-US" dirty="0"/>
              <a:t> need to be EVOLVED to suit your AUDIT STYLE.</a:t>
            </a:r>
          </a:p>
          <a:p>
            <a:pPr eaLnBrk="1" hangingPunct="1"/>
            <a:r>
              <a:rPr lang="en-US" dirty="0"/>
              <a:t> </a:t>
            </a:r>
          </a:p>
          <a:p>
            <a:pPr eaLnBrk="1" hangingPunct="1">
              <a:buFontTx/>
              <a:buChar char="•"/>
            </a:pPr>
            <a:r>
              <a:rPr lang="en-US" dirty="0"/>
              <a:t>Selection of the staff members and their training is equally important</a:t>
            </a:r>
          </a:p>
          <a:p>
            <a:pPr eaLnBrk="1" hangingPunct="1"/>
            <a:endParaRPr lang="en-US"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a:p>
            <a:pPr eaLnBrk="1" hangingPunct="1">
              <a:buFontTx/>
              <a:buChar char="•"/>
            </a:pPr>
            <a:endParaRPr lang="en-US" b="1" dirty="0"/>
          </a:p>
        </p:txBody>
      </p:sp>
    </p:spTree>
    <p:extLst>
      <p:ext uri="{BB962C8B-B14F-4D97-AF65-F5344CB8AC3E}">
        <p14:creationId xmlns:p14="http://schemas.microsoft.com/office/powerpoint/2010/main" val="196787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934721" y="4428703"/>
            <a:ext cx="5140960" cy="4491647"/>
          </a:xfrm>
          <a:noFill/>
          <a:ln/>
        </p:spPr>
        <p:txBody>
          <a:bodyPr lIns="90488" tIns="44450" rIns="90488" bIns="44450"/>
          <a:lstStyle/>
          <a:p>
            <a:pPr eaLnBrk="1" hangingPunct="1">
              <a:buFontTx/>
              <a:buChar char="•"/>
            </a:pPr>
            <a:r>
              <a:rPr lang="en-US" dirty="0"/>
              <a:t>A reading of the other relevant circulars issued by RBI would not only help us in getting updated about the changes but would help us in understanding each subject- like Capital Adequacy is an important subject which we as auditors certify.</a:t>
            </a:r>
          </a:p>
          <a:p>
            <a:pPr eaLnBrk="1" hangingPunct="1">
              <a:buFontTx/>
              <a:buChar char="•"/>
            </a:pPr>
            <a:endParaRPr lang="en-US" dirty="0"/>
          </a:p>
          <a:p>
            <a:pPr eaLnBrk="1" hangingPunct="1">
              <a:buFontTx/>
              <a:buChar char="•"/>
            </a:pPr>
            <a:r>
              <a:rPr lang="en-US" dirty="0"/>
              <a:t>Understanding the importance of such subjects would help us completing the assignment more qualitatively.</a:t>
            </a:r>
          </a:p>
          <a:p>
            <a:pPr eaLnBrk="1" hangingPunct="1"/>
            <a:endParaRPr lang="en-US" dirty="0"/>
          </a:p>
        </p:txBody>
      </p:sp>
      <p:sp>
        <p:nvSpPr>
          <p:cNvPr id="140291" name="Rectangle 3"/>
          <p:cNvSpPr>
            <a:spLocks noGrp="1" noRot="1" noChangeAspect="1" noChangeArrowheads="1" noTextEdit="1"/>
          </p:cNvSpPr>
          <p:nvPr>
            <p:ph type="sldImg"/>
          </p:nvPr>
        </p:nvSpPr>
        <p:spPr>
          <a:xfrm>
            <a:off x="417513" y="704850"/>
            <a:ext cx="6175375" cy="3473450"/>
          </a:xfrm>
          <a:ln w="12700" cap="flat">
            <a:solidFill>
              <a:schemeClr val="tx1"/>
            </a:solidFill>
          </a:ln>
        </p:spPr>
      </p:sp>
    </p:spTree>
    <p:extLst>
      <p:ext uri="{BB962C8B-B14F-4D97-AF65-F5344CB8AC3E}">
        <p14:creationId xmlns:p14="http://schemas.microsoft.com/office/powerpoint/2010/main" val="203854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886653" y="4652161"/>
            <a:ext cx="4876593" cy="4718281"/>
          </a:xfrm>
          <a:noFill/>
          <a:ln/>
        </p:spPr>
        <p:txBody>
          <a:bodyPr lIns="90488" tIns="44450" rIns="90488" bIns="44450"/>
          <a:lstStyle/>
          <a:p>
            <a:pPr eaLnBrk="1" hangingPunct="1">
              <a:buFontTx/>
              <a:buChar char="•"/>
            </a:pPr>
            <a:r>
              <a:rPr lang="en-US" dirty="0"/>
              <a:t>A reading of the other relevant circulars issued by RBI would not only help us in getting updated about the changes but would help us in understanding each subject- like Capital Adequacy is an important subject which we as auditors certify.</a:t>
            </a:r>
          </a:p>
          <a:p>
            <a:pPr eaLnBrk="1" hangingPunct="1">
              <a:buFontTx/>
              <a:buChar char="•"/>
            </a:pPr>
            <a:endParaRPr lang="en-US" dirty="0"/>
          </a:p>
          <a:p>
            <a:pPr eaLnBrk="1" hangingPunct="1">
              <a:buFontTx/>
              <a:buChar char="•"/>
            </a:pPr>
            <a:r>
              <a:rPr lang="en-US" dirty="0"/>
              <a:t>Understanding the importance of such subjects would help us completing the assignment more qualitatively.</a:t>
            </a:r>
          </a:p>
          <a:p>
            <a:pPr eaLnBrk="1" hangingPunct="1"/>
            <a:endParaRPr lang="en-US" dirty="0"/>
          </a:p>
        </p:txBody>
      </p:sp>
      <p:sp>
        <p:nvSpPr>
          <p:cNvPr id="140291" name="Rectangle 3"/>
          <p:cNvSpPr>
            <a:spLocks noGrp="1" noRot="1" noChangeAspect="1" noChangeArrowheads="1" noTextEdit="1"/>
          </p:cNvSpPr>
          <p:nvPr>
            <p:ph type="sldImg"/>
          </p:nvPr>
        </p:nvSpPr>
        <p:spPr>
          <a:xfrm>
            <a:off x="82550" y="741363"/>
            <a:ext cx="6483350" cy="3648075"/>
          </a:xfrm>
          <a:ln w="12700" cap="flat">
            <a:solidFill>
              <a:schemeClr val="tx1"/>
            </a:solidFill>
          </a:ln>
        </p:spPr>
      </p:sp>
    </p:spTree>
    <p:extLst>
      <p:ext uri="{BB962C8B-B14F-4D97-AF65-F5344CB8AC3E}">
        <p14:creationId xmlns:p14="http://schemas.microsoft.com/office/powerpoint/2010/main" val="2873460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886653" y="4652161"/>
            <a:ext cx="4876593" cy="4718281"/>
          </a:xfrm>
          <a:noFill/>
          <a:ln/>
        </p:spPr>
        <p:txBody>
          <a:bodyPr lIns="90488" tIns="44450" rIns="90488" bIns="44450"/>
          <a:lstStyle/>
          <a:p>
            <a:pPr eaLnBrk="1" hangingPunct="1">
              <a:buFontTx/>
              <a:buChar char="•"/>
            </a:pPr>
            <a:r>
              <a:rPr lang="en-US" dirty="0"/>
              <a:t>A reading of the other relevant circulars issued by RBI would not only help us in getting updated about the changes but would help us in understanding each subject- like Capital Adequacy is an important subject which we as auditors certify.</a:t>
            </a:r>
          </a:p>
          <a:p>
            <a:pPr eaLnBrk="1" hangingPunct="1">
              <a:buFontTx/>
              <a:buChar char="•"/>
            </a:pPr>
            <a:endParaRPr lang="en-US" dirty="0"/>
          </a:p>
          <a:p>
            <a:pPr eaLnBrk="1" hangingPunct="1">
              <a:buFontTx/>
              <a:buChar char="•"/>
            </a:pPr>
            <a:r>
              <a:rPr lang="en-US" dirty="0"/>
              <a:t>Understanding the importance of such subjects would help us completing the assignment more qualitatively.</a:t>
            </a:r>
          </a:p>
          <a:p>
            <a:pPr eaLnBrk="1" hangingPunct="1"/>
            <a:endParaRPr lang="en-US" dirty="0"/>
          </a:p>
        </p:txBody>
      </p:sp>
      <p:sp>
        <p:nvSpPr>
          <p:cNvPr id="140291" name="Rectangle 3"/>
          <p:cNvSpPr>
            <a:spLocks noGrp="1" noRot="1" noChangeAspect="1" noChangeArrowheads="1" noTextEdit="1"/>
          </p:cNvSpPr>
          <p:nvPr>
            <p:ph type="sldImg"/>
          </p:nvPr>
        </p:nvSpPr>
        <p:spPr>
          <a:xfrm>
            <a:off x="82550" y="741363"/>
            <a:ext cx="6483350" cy="3648075"/>
          </a:xfrm>
          <a:ln w="12700" cap="flat">
            <a:solidFill>
              <a:schemeClr val="tx1"/>
            </a:solidFill>
          </a:ln>
        </p:spPr>
      </p:sp>
    </p:spTree>
    <p:extLst>
      <p:ext uri="{BB962C8B-B14F-4D97-AF65-F5344CB8AC3E}">
        <p14:creationId xmlns:p14="http://schemas.microsoft.com/office/powerpoint/2010/main" val="952348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886653" y="4652161"/>
            <a:ext cx="4876593" cy="4718281"/>
          </a:xfrm>
          <a:noFill/>
          <a:ln/>
        </p:spPr>
        <p:txBody>
          <a:bodyPr lIns="90488" tIns="44450" rIns="90488" bIns="44450"/>
          <a:lstStyle/>
          <a:p>
            <a:pPr eaLnBrk="1" hangingPunct="1">
              <a:buFontTx/>
              <a:buChar char="•"/>
            </a:pPr>
            <a:r>
              <a:rPr lang="en-US" dirty="0"/>
              <a:t>A reading of the other relevant circulars issued by RBI would not only help us in getting updated about the changes but would help us in understanding each subject- like Capital Adequacy is an important subject which we as auditors certify.</a:t>
            </a:r>
          </a:p>
          <a:p>
            <a:pPr eaLnBrk="1" hangingPunct="1">
              <a:buFontTx/>
              <a:buChar char="•"/>
            </a:pPr>
            <a:endParaRPr lang="en-US" dirty="0"/>
          </a:p>
          <a:p>
            <a:pPr eaLnBrk="1" hangingPunct="1">
              <a:buFontTx/>
              <a:buChar char="•"/>
            </a:pPr>
            <a:r>
              <a:rPr lang="en-US" dirty="0"/>
              <a:t>Understanding the importance of such subjects would help us completing the assignment more qualitatively.</a:t>
            </a:r>
          </a:p>
          <a:p>
            <a:pPr eaLnBrk="1" hangingPunct="1"/>
            <a:endParaRPr lang="en-US" dirty="0"/>
          </a:p>
        </p:txBody>
      </p:sp>
      <p:sp>
        <p:nvSpPr>
          <p:cNvPr id="140291" name="Rectangle 3"/>
          <p:cNvSpPr>
            <a:spLocks noGrp="1" noRot="1" noChangeAspect="1" noChangeArrowheads="1" noTextEdit="1"/>
          </p:cNvSpPr>
          <p:nvPr>
            <p:ph type="sldImg"/>
          </p:nvPr>
        </p:nvSpPr>
        <p:spPr>
          <a:xfrm>
            <a:off x="82550" y="741363"/>
            <a:ext cx="6483350" cy="3648075"/>
          </a:xfrm>
          <a:ln w="12700" cap="flat">
            <a:solidFill>
              <a:schemeClr val="tx1"/>
            </a:solidFill>
          </a:ln>
        </p:spPr>
      </p:sp>
    </p:spTree>
    <p:extLst>
      <p:ext uri="{BB962C8B-B14F-4D97-AF65-F5344CB8AC3E}">
        <p14:creationId xmlns:p14="http://schemas.microsoft.com/office/powerpoint/2010/main" val="135022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19E439-0A36-4389-B1D4-036D35E9F4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685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1963" y="6286521"/>
            <a:ext cx="2844800" cy="365125"/>
          </a:xfrm>
        </p:spPr>
        <p:txBody>
          <a:bodyPr/>
          <a:lstStyle/>
          <a:p>
            <a:fld id="{7A4255D7-5C1D-4E7D-81CB-78945EE0B61E}" type="datetime1">
              <a:rPr lang="en-US" smtClean="0"/>
              <a:pPr/>
              <a:t>3/26/2023</a:t>
            </a:fld>
            <a:endParaRPr lang="en-US" dirty="0"/>
          </a:p>
        </p:txBody>
      </p:sp>
      <p:sp>
        <p:nvSpPr>
          <p:cNvPr id="5" name="Footer Placeholder 4"/>
          <p:cNvSpPr>
            <a:spLocks noGrp="1"/>
          </p:cNvSpPr>
          <p:nvPr>
            <p:ph type="ftr" sz="quarter" idx="11"/>
          </p:nvPr>
        </p:nvSpPr>
        <p:spPr>
          <a:xfrm>
            <a:off x="4165600" y="5300664"/>
            <a:ext cx="3860800" cy="365125"/>
          </a:xfrm>
          <a:prstGeom prst="rect">
            <a:avLst/>
          </a:prstGeom>
        </p:spPr>
        <p:txBody>
          <a:bodyPr/>
          <a:lstStyle>
            <a:lvl1pPr>
              <a:defRPr sz="2000" b="1"/>
            </a:lvl1pPr>
          </a:lstStyle>
          <a:p>
            <a:r>
              <a:rPr lang="en-US"/>
              <a:t>Agarwal &amp; Saxena, Chartered Accountants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39014-B8FC-4D60-B37D-493DAC23B28A}" type="datetime1">
              <a:rPr lang="en-US" smtClean="0"/>
              <a:pPr/>
              <a:t>3/26/2023</a:t>
            </a:fld>
            <a:endParaRPr lang="en-US" dirty="0"/>
          </a:p>
        </p:txBody>
      </p:sp>
      <p:sp>
        <p:nvSpPr>
          <p:cNvPr id="5" name="Footer Placeholder 4"/>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4EE5EC-51D6-41AD-9B31-3D8DF4406B78}" type="datetime1">
              <a:rPr lang="en-US" smtClean="0"/>
              <a:pPr/>
              <a:t>3/26/2023</a:t>
            </a:fld>
            <a:endParaRPr lang="en-US" dirty="0"/>
          </a:p>
        </p:txBody>
      </p:sp>
      <p:sp>
        <p:nvSpPr>
          <p:cNvPr id="5" name="Footer Placeholder 4"/>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00" y="2700001"/>
            <a:ext cx="11232000" cy="430887"/>
          </a:xfrm>
        </p:spPr>
        <p:txBody>
          <a:bodyPr lIns="0" tIns="0" rIns="0" bIns="0" anchor="t" anchorCtr="0">
            <a:spAutoFit/>
          </a:bodyPr>
          <a:lstStyle>
            <a:lvl1pPr algn="l">
              <a:defRPr sz="2800" b="0">
                <a:solidFill>
                  <a:schemeClr val="accent1"/>
                </a:solidFill>
                <a:latin typeface="+mj-lt"/>
              </a:defRPr>
            </a:lvl1pPr>
          </a:lstStyle>
          <a:p>
            <a:r>
              <a:rPr lang="en-US"/>
              <a:t>Click to edit Master title style</a:t>
            </a:r>
            <a:endParaRPr lang="en-GB" dirty="0"/>
          </a:p>
        </p:txBody>
      </p:sp>
      <p:sp>
        <p:nvSpPr>
          <p:cNvPr id="3" name="Subtitle 2"/>
          <p:cNvSpPr>
            <a:spLocks noGrp="1"/>
          </p:cNvSpPr>
          <p:nvPr>
            <p:ph type="subTitle" idx="1"/>
          </p:nvPr>
        </p:nvSpPr>
        <p:spPr>
          <a:xfrm>
            <a:off x="480000" y="5400001"/>
            <a:ext cx="7200000" cy="276999"/>
          </a:xfrm>
        </p:spPr>
        <p:txBody>
          <a:bodyPr lIns="0" tIns="0" rIns="0" bIns="0">
            <a:spAutoFit/>
          </a:bodyPr>
          <a:lstStyle>
            <a:lvl1pPr marL="0" indent="0" algn="l">
              <a:buNone/>
              <a:defRPr sz="1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20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80000" y="2160001"/>
            <a:ext cx="11232000" cy="800219"/>
          </a:xfrm>
        </p:spPr>
        <p:txBody>
          <a:bodyPr vert="horz" wrap="square" lIns="0" tIns="0" rIns="0" bIns="0" rtlCol="0" anchor="t" anchorCtr="0">
            <a:spAutoFit/>
          </a:bodyPr>
          <a:lstStyle>
            <a:lvl1pPr algn="l" defTabSz="914400" rtl="0" eaLnBrk="1" latinLnBrk="0" hangingPunct="1">
              <a:spcBef>
                <a:spcPct val="0"/>
              </a:spcBef>
              <a:buNone/>
              <a:defRPr lang="en-GB" sz="5200" b="0" kern="1200" dirty="0" smtClean="0">
                <a:solidFill>
                  <a:schemeClr val="bg1"/>
                </a:solidFill>
                <a:latin typeface="+mj-lt"/>
                <a:ea typeface="+mj-ea"/>
                <a:cs typeface="+mj-cs"/>
              </a:defRPr>
            </a:lvl1pPr>
          </a:lstStyle>
          <a:p>
            <a:r>
              <a:rPr lang="en-US"/>
              <a:t>Click to edit Master title style</a:t>
            </a:r>
            <a:endParaRPr lang="en-GB" dirty="0"/>
          </a:p>
        </p:txBody>
      </p:sp>
      <p:sp>
        <p:nvSpPr>
          <p:cNvPr id="10" name="Slide Number Placeholder 9"/>
          <p:cNvSpPr>
            <a:spLocks noGrp="1"/>
          </p:cNvSpPr>
          <p:nvPr>
            <p:ph type="sldNum" sz="quarter" idx="10"/>
          </p:nvPr>
        </p:nvSpPr>
        <p:spPr/>
        <p:txBody>
          <a:bodyPr/>
          <a:lstStyle>
            <a:lvl1pPr>
              <a:defRPr>
                <a:solidFill>
                  <a:schemeClr val="bg1"/>
                </a:solidFill>
              </a:defRPr>
            </a:lvl1pPr>
          </a:lstStyle>
          <a:p>
            <a:fld id="{313880FF-B11A-4FA9-B5CC-7226C1B8517C}" type="slidenum">
              <a:rPr lang="en-GB" smtClean="0">
                <a:solidFill>
                  <a:srgbClr val="FFFFFF"/>
                </a:solidFill>
              </a:rPr>
              <a:pPr/>
              <a:t>‹#›</a:t>
            </a:fld>
            <a:endParaRPr lang="en-GB" dirty="0">
              <a:solidFill>
                <a:srgbClr val="FFFFFF"/>
              </a:solidFill>
            </a:endParaRPr>
          </a:p>
        </p:txBody>
      </p:sp>
      <p:sp>
        <p:nvSpPr>
          <p:cNvPr id="11" name="Footer Placeholder 10"/>
          <p:cNvSpPr>
            <a:spLocks noGrp="1"/>
          </p:cNvSpPr>
          <p:nvPr>
            <p:ph type="ftr" sz="quarter" idx="11"/>
          </p:nvPr>
        </p:nvSpPr>
        <p:spPr>
          <a:xfrm>
            <a:off x="960000" y="6570001"/>
            <a:ext cx="7200000" cy="123111"/>
          </a:xfrm>
          <a:prstGeom prst="rect">
            <a:avLst/>
          </a:prstGeom>
        </p:spPr>
        <p:txBody>
          <a:bodyPr/>
          <a:lstStyle>
            <a:lvl1pPr>
              <a:defRPr>
                <a:solidFill>
                  <a:schemeClr val="bg1"/>
                </a:solidFill>
              </a:defRPr>
            </a:lvl1pPr>
          </a:lstStyle>
          <a:p>
            <a:r>
              <a:rPr lang="en-GB">
                <a:solidFill>
                  <a:srgbClr val="FFFFFF"/>
                </a:solidFill>
              </a:rPr>
              <a:t>Deloitte</a:t>
            </a:r>
            <a:endParaRPr lang="en-GB" dirty="0">
              <a:solidFill>
                <a:srgbClr val="FFFFFF"/>
              </a:solidFill>
            </a:endParaRPr>
          </a:p>
        </p:txBody>
      </p:sp>
    </p:spTree>
    <p:extLst>
      <p:ext uri="{BB962C8B-B14F-4D97-AF65-F5344CB8AC3E}">
        <p14:creationId xmlns:p14="http://schemas.microsoft.com/office/powerpoint/2010/main" val="3155749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00" y="1170000"/>
            <a:ext cx="4560000" cy="1292662"/>
          </a:xfrm>
        </p:spPr>
        <p:txBody>
          <a:bodyPr vert="horz" wrap="square" lIns="0" tIns="0" rIns="0" bIns="0" rtlCol="0" anchor="t" anchorCtr="0">
            <a:spAutoFit/>
          </a:bodyPr>
          <a:lstStyle>
            <a:lvl1pPr algn="l" defTabSz="914400" rtl="0" eaLnBrk="1" latinLnBrk="0" hangingPunct="1">
              <a:spcBef>
                <a:spcPct val="0"/>
              </a:spcBef>
              <a:buNone/>
              <a:defRPr lang="en-GB" sz="4200" b="0" kern="1200" dirty="0" smtClean="0">
                <a:solidFill>
                  <a:schemeClr val="accent1"/>
                </a:solidFill>
                <a:latin typeface="+mj-lt"/>
                <a:ea typeface="+mj-ea"/>
                <a:cs typeface="+mj-cs"/>
              </a:defRPr>
            </a:lvl1pPr>
          </a:lstStyle>
          <a:p>
            <a:r>
              <a:rPr lang="en-US"/>
              <a:t>Click to edit Master title style</a:t>
            </a:r>
            <a:endParaRPr lang="en-GB" dirty="0"/>
          </a:p>
        </p:txBody>
      </p:sp>
      <p:sp>
        <p:nvSpPr>
          <p:cNvPr id="3" name="Picture Placeholder 2"/>
          <p:cNvSpPr>
            <a:spLocks noGrp="1"/>
          </p:cNvSpPr>
          <p:nvPr>
            <p:ph type="pic" idx="1"/>
          </p:nvPr>
        </p:nvSpPr>
        <p:spPr>
          <a:xfrm>
            <a:off x="5160000" y="360000"/>
            <a:ext cx="6552000" cy="603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9" name="Date Placeholder 3"/>
          <p:cNvSpPr txBox="1">
            <a:spLocks/>
          </p:cNvSpPr>
          <p:nvPr userDrawn="1"/>
        </p:nvSpPr>
        <p:spPr>
          <a:xfrm>
            <a:off x="9411697" y="6570001"/>
            <a:ext cx="2300309" cy="123111"/>
          </a:xfrm>
          <a:prstGeom prst="rect">
            <a:avLst/>
          </a:prstGeom>
        </p:spPr>
        <p:txBody>
          <a:bodyPr vert="horz" wrap="none" lIns="0" tIns="0" rIns="0" bIns="0" rtlCol="0" anchor="t" anchorCtr="0">
            <a:sp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a:defRPr/>
            </a:pPr>
            <a:r>
              <a:rPr lang="en-GB" sz="800" dirty="0">
                <a:solidFill>
                  <a:srgbClr val="002776"/>
                </a:solidFill>
              </a:rPr>
              <a:t>©2010 Deloitte Touche Tohmatsu India Private Limited</a:t>
            </a:r>
          </a:p>
        </p:txBody>
      </p:sp>
      <p:sp>
        <p:nvSpPr>
          <p:cNvPr id="10" name="Slide Number Placeholder 9"/>
          <p:cNvSpPr>
            <a:spLocks noGrp="1"/>
          </p:cNvSpPr>
          <p:nvPr>
            <p:ph type="sldNum" sz="quarter" idx="10"/>
          </p:nvPr>
        </p:nvSpPr>
        <p:spPr>
          <a:xfrm>
            <a:off x="480000" y="6570001"/>
            <a:ext cx="480000" cy="123111"/>
          </a:xfrm>
        </p:spPr>
        <p:txBody>
          <a:bodyPr/>
          <a:lstStyle/>
          <a:p>
            <a:fld id="{313880FF-B11A-4FA9-B5CC-7226C1B8517C}" type="slidenum">
              <a:rPr lang="en-GB" smtClean="0">
                <a:solidFill>
                  <a:srgbClr val="002776"/>
                </a:solidFill>
              </a:rPr>
              <a:pPr/>
              <a:t>‹#›</a:t>
            </a:fld>
            <a:endParaRPr lang="en-GB" dirty="0">
              <a:solidFill>
                <a:srgbClr val="002776"/>
              </a:solidFill>
            </a:endParaRPr>
          </a:p>
        </p:txBody>
      </p:sp>
      <p:sp>
        <p:nvSpPr>
          <p:cNvPr id="11" name="Footer Placeholder 10"/>
          <p:cNvSpPr>
            <a:spLocks noGrp="1"/>
          </p:cNvSpPr>
          <p:nvPr>
            <p:ph type="ftr" sz="quarter" idx="11"/>
          </p:nvPr>
        </p:nvSpPr>
        <p:spPr>
          <a:xfrm>
            <a:off x="666712" y="6734890"/>
            <a:ext cx="7200000" cy="123111"/>
          </a:xfrm>
          <a:prstGeom prst="rect">
            <a:avLst/>
          </a:prstGeom>
        </p:spPr>
        <p:txBody>
          <a:bodyPr/>
          <a:lstStyle/>
          <a:p>
            <a:r>
              <a:rPr lang="en-GB">
                <a:solidFill>
                  <a:srgbClr val="002776"/>
                </a:solidFill>
              </a:rPr>
              <a:t>Deloitte</a:t>
            </a:r>
            <a:endParaRPr lang="en-GB" dirty="0">
              <a:solidFill>
                <a:srgbClr val="002776"/>
              </a:solidFill>
            </a:endParaRPr>
          </a:p>
        </p:txBody>
      </p:sp>
    </p:spTree>
    <p:extLst>
      <p:ext uri="{BB962C8B-B14F-4D97-AF65-F5344CB8AC3E}">
        <p14:creationId xmlns:p14="http://schemas.microsoft.com/office/powerpoint/2010/main" val="2811926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20" name="Text Placeholder 19"/>
          <p:cNvSpPr>
            <a:spLocks noGrp="1"/>
          </p:cNvSpPr>
          <p:nvPr>
            <p:ph type="body" sz="quarter" idx="14"/>
          </p:nvPr>
        </p:nvSpPr>
        <p:spPr>
          <a:xfrm>
            <a:off x="494400" y="1810800"/>
            <a:ext cx="11184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93485" y="6407835"/>
            <a:ext cx="10079297" cy="252000"/>
          </a:xfrm>
          <a:prstGeom prst="rect">
            <a:avLst/>
          </a:prstGeom>
        </p:spPr>
        <p:txBody>
          <a:bodyPr vert="horz" lIns="0" tIns="0" rIns="0" bIns="0" rtlCol="0" anchor="ctr" anchorCtr="0"/>
          <a:lstStyle>
            <a:lvl1pPr algn="l">
              <a:defRPr sz="800" b="0">
                <a:solidFill>
                  <a:srgbClr val="8C8C8C"/>
                </a:solidFill>
              </a:defRPr>
            </a:lvl1pPr>
          </a:lstStyle>
          <a:p>
            <a:r>
              <a:rPr lang="en-US"/>
              <a:t>© 2015 Deloitte Touché Tohmatsu India Private Limited</a:t>
            </a:r>
            <a:endParaRPr lang="en-US" dirty="0"/>
          </a:p>
        </p:txBody>
      </p:sp>
      <p:sp>
        <p:nvSpPr>
          <p:cNvPr id="6"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cxnSp>
        <p:nvCxnSpPr>
          <p:cNvPr id="3" name="Straight Connector 2"/>
          <p:cNvCxnSpPr/>
          <p:nvPr userDrawn="1"/>
        </p:nvCxnSpPr>
        <p:spPr>
          <a:xfrm>
            <a:off x="508000" y="762000"/>
            <a:ext cx="11176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774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914ACBE7-E4AD-4B3C-9D76-F4052960977C}" type="datetime1">
              <a:rPr lang="en-US" smtClean="0"/>
              <a:pPr/>
              <a:t>3/26/2023</a:t>
            </a:fld>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0"/>
            <a:ext cx="111360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3378846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850"/>
            <a:ext cx="109728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09600" y="1935164"/>
            <a:ext cx="53848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935164"/>
            <a:ext cx="53848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a:defRPr/>
            </a:lvl1pPr>
          </a:lstStyle>
          <a:p>
            <a:pPr>
              <a:defRPr/>
            </a:pPr>
            <a:fld id="{1E4EFE75-0B80-4CAA-A6A4-7BBF2E9905BE}" type="datetime1">
              <a:rPr lang="en-US" smtClean="0"/>
              <a:pPr>
                <a:defRPr/>
              </a:pPr>
              <a:t>3/26/2023</a:t>
            </a:fld>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pPr>
              <a:defRPr/>
            </a:pPr>
            <a:r>
              <a:rPr lang="en-IN"/>
              <a:t>Seminar on Bank Audit conducted by Aligarh branch of CIRC of ICAI on 28th March 2016              CA Anil K. Saxena BSc; FCA; DISA(ICAI), Kanpur </a:t>
            </a:r>
            <a:endParaRPr lang="en-US" b="0" i="0" dirty="0"/>
          </a:p>
        </p:txBody>
      </p:sp>
      <p:sp>
        <p:nvSpPr>
          <p:cNvPr id="7" name="Slide Number Placeholder 6"/>
          <p:cNvSpPr>
            <a:spLocks noGrp="1"/>
          </p:cNvSpPr>
          <p:nvPr>
            <p:ph type="sldNum" sz="quarter" idx="12"/>
          </p:nvPr>
        </p:nvSpPr>
        <p:spPr>
          <a:xfrm>
            <a:off x="8737600" y="6324600"/>
            <a:ext cx="3149600" cy="381000"/>
          </a:xfrm>
          <a:prstGeom prst="rect">
            <a:avLst/>
          </a:prstGeom>
        </p:spPr>
        <p:txBody>
          <a:bodyPr/>
          <a:lstStyle>
            <a:lvl1pPr>
              <a:defRPr/>
            </a:lvl1pPr>
          </a:lstStyle>
          <a:p>
            <a:pPr>
              <a:defRPr/>
            </a:pPr>
            <a:fld id="{0176C1F2-587E-42C9-B506-53C0D6E30F46}" type="slidenum">
              <a:rPr lang="en-US"/>
              <a:pPr>
                <a:defRPr/>
              </a:pPr>
              <a:t>‹#›</a:t>
            </a:fld>
            <a:endParaRPr lang="en-US" dirty="0"/>
          </a:p>
        </p:txBody>
      </p:sp>
    </p:spTree>
    <p:extLst>
      <p:ext uri="{BB962C8B-B14F-4D97-AF65-F5344CB8AC3E}">
        <p14:creationId xmlns:p14="http://schemas.microsoft.com/office/powerpoint/2010/main" val="3830025008"/>
      </p:ext>
    </p:extLst>
  </p:cSld>
  <p:clrMapOvr>
    <a:masterClrMapping/>
  </p:clrMapOvr>
  <p:transition spd="med">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300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p>
            <a:r>
              <a:rPr lang="en-US"/>
              <a:t>Click to edit Master title style</a:t>
            </a:r>
            <a:endParaRPr lang="en-GB" dirty="0"/>
          </a:p>
        </p:txBody>
      </p:sp>
      <p:sp>
        <p:nvSpPr>
          <p:cNvPr id="20" name="Text Placeholder 19"/>
          <p:cNvSpPr>
            <a:spLocks noGrp="1"/>
          </p:cNvSpPr>
          <p:nvPr>
            <p:ph type="body" sz="quarter" idx="14"/>
          </p:nvPr>
        </p:nvSpPr>
        <p:spPr>
          <a:xfrm>
            <a:off x="494400" y="1810800"/>
            <a:ext cx="11184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93485" y="6407835"/>
            <a:ext cx="10079297" cy="252000"/>
          </a:xfrm>
          <a:prstGeom prst="rect">
            <a:avLst/>
          </a:prstGeom>
        </p:spPr>
        <p:txBody>
          <a:bodyPr vert="horz" lIns="0" tIns="0" rIns="0" bIns="0" rtlCol="0" anchor="ctr" anchorCtr="0"/>
          <a:lstStyle>
            <a:lvl1pPr algn="l">
              <a:defRPr sz="800" b="0">
                <a:solidFill>
                  <a:srgbClr val="8C8C8C"/>
                </a:solidFill>
              </a:defRPr>
            </a:lvl1pPr>
          </a:lstStyle>
          <a:p>
            <a:r>
              <a:rPr lang="en-GB"/>
              <a:t>Member Firms and DTTL: Insert appropriate copyright (Go Header &amp; Footer to edit this text)</a:t>
            </a:r>
            <a:endParaRPr lang="en-GB" dirty="0"/>
          </a:p>
        </p:txBody>
      </p:sp>
      <p:sp>
        <p:nvSpPr>
          <p:cNvPr id="6" name="Slide Number Placeholder 7"/>
          <p:cNvSpPr>
            <a:spLocks noGrp="1"/>
          </p:cNvSpPr>
          <p:nvPr>
            <p:ph type="sldNum" sz="quarter" idx="4"/>
          </p:nvPr>
        </p:nvSpPr>
        <p:spPr>
          <a:xfrm>
            <a:off x="10629328" y="6407835"/>
            <a:ext cx="1056117"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9276404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8822D1-4D2F-49F5-9CB7-AACA62E39720}" type="datetime1">
              <a:rPr lang="en-US" smtClean="0"/>
              <a:pPr/>
              <a:t>3/26/2023</a:t>
            </a:fld>
            <a:endParaRPr lang="en-US" dirty="0"/>
          </a:p>
        </p:txBody>
      </p:sp>
      <p:sp>
        <p:nvSpPr>
          <p:cNvPr id="5" name="Footer Placeholder 4"/>
          <p:cNvSpPr>
            <a:spLocks noGrp="1"/>
          </p:cNvSpPr>
          <p:nvPr>
            <p:ph type="ftr" sz="quarter" idx="11"/>
          </p:nvPr>
        </p:nvSpPr>
        <p:spPr>
          <a:xfrm>
            <a:off x="4165600" y="5300664"/>
            <a:ext cx="3860800" cy="365125"/>
          </a:xfrm>
          <a:prstGeom prst="rect">
            <a:avLst/>
          </a:prstGeom>
        </p:spPr>
        <p:txBody>
          <a:bodyPr/>
          <a:lstStyle>
            <a:lvl1pPr>
              <a:defRPr sz="2400" b="1"/>
            </a:lvl1pPr>
          </a:lstStyle>
          <a:p>
            <a:r>
              <a:rPr lang="en-US"/>
              <a:t>Agarwal &amp; Saxena</a:t>
            </a:r>
            <a:endParaRPr lang="en-US" dirty="0"/>
          </a:p>
        </p:txBody>
      </p:sp>
      <p:sp>
        <p:nvSpPr>
          <p:cNvPr id="6" name="Slide Number Placeholder 5"/>
          <p:cNvSpPr>
            <a:spLocks noGrp="1"/>
          </p:cNvSpPr>
          <p:nvPr>
            <p:ph type="sldNum" sz="quarter" idx="12"/>
          </p:nvPr>
        </p:nvSpPr>
        <p:spPr/>
        <p:txBody>
          <a:bodyPr/>
          <a:lstStyle>
            <a:lvl1pPr>
              <a:defRPr>
                <a:latin typeface="Candara" panose="020E050203030302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E9A4F-4BDB-484C-804B-C24391D62E82}" type="datetime1">
              <a:rPr lang="en-US" smtClean="0"/>
              <a:pPr/>
              <a:t>3/26/2023</a:t>
            </a:fld>
            <a:endParaRPr lang="en-US" dirty="0"/>
          </a:p>
        </p:txBody>
      </p:sp>
      <p:sp>
        <p:nvSpPr>
          <p:cNvPr id="5" name="Footer Placeholder 4"/>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3D084C-43E0-4A4A-AEB9-482B931759A9}" type="datetime1">
              <a:rPr lang="en-US" smtClean="0"/>
              <a:pPr/>
              <a:t>3/26/2023</a:t>
            </a:fld>
            <a:endParaRPr lang="en-US" dirty="0"/>
          </a:p>
        </p:txBody>
      </p:sp>
      <p:sp>
        <p:nvSpPr>
          <p:cNvPr id="6" name="Footer Placeholder 5"/>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AC09B4-2E98-455A-946E-6BAC13456DD1}" type="datetime1">
              <a:rPr lang="en-US" smtClean="0"/>
              <a:pPr/>
              <a:t>3/26/2023</a:t>
            </a:fld>
            <a:endParaRPr lang="en-US" dirty="0"/>
          </a:p>
        </p:txBody>
      </p:sp>
      <p:sp>
        <p:nvSpPr>
          <p:cNvPr id="8" name="Footer Placeholder 7"/>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C91815-18DC-48E9-84CA-5DD2675BC45B}" type="datetime1">
              <a:rPr lang="en-US" smtClean="0"/>
              <a:pPr/>
              <a:t>3/26/2023</a:t>
            </a:fld>
            <a:endParaRPr lang="en-US" dirty="0"/>
          </a:p>
        </p:txBody>
      </p:sp>
      <p:sp>
        <p:nvSpPr>
          <p:cNvPr id="4" name="Footer Placeholder 3"/>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8CC31-8DD5-4967-B38C-2909F3B47069}" type="datetime1">
              <a:rPr lang="en-US" smtClean="0"/>
              <a:pPr/>
              <a:t>3/26/2023</a:t>
            </a:fld>
            <a:endParaRPr lang="en-US" dirty="0"/>
          </a:p>
        </p:txBody>
      </p:sp>
      <p:sp>
        <p:nvSpPr>
          <p:cNvPr id="3" name="Footer Placeholder 2"/>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08BF23-5DF4-4890-A16C-BD3C3B06AFF3}" type="datetime1">
              <a:rPr lang="en-US" smtClean="0"/>
              <a:pPr/>
              <a:t>3/26/2023</a:t>
            </a:fld>
            <a:endParaRPr lang="en-US" dirty="0"/>
          </a:p>
        </p:txBody>
      </p:sp>
      <p:sp>
        <p:nvSpPr>
          <p:cNvPr id="6" name="Footer Placeholder 5"/>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E2465-9A40-44DE-B093-846032DC144B}" type="datetime1">
              <a:rPr lang="en-US" smtClean="0"/>
              <a:pPr/>
              <a:t>3/26/2023</a:t>
            </a:fld>
            <a:endParaRPr lang="en-US" dirty="0"/>
          </a:p>
        </p:txBody>
      </p:sp>
      <p:sp>
        <p:nvSpPr>
          <p:cNvPr id="6" name="Footer Placeholder 5"/>
          <p:cNvSpPr>
            <a:spLocks noGrp="1"/>
          </p:cNvSpPr>
          <p:nvPr>
            <p:ph type="ftr" sz="quarter" idx="11"/>
          </p:nvPr>
        </p:nvSpPr>
        <p:spPr>
          <a:xfrm>
            <a:off x="4165600" y="5300664"/>
            <a:ext cx="3860800" cy="365125"/>
          </a:xfrm>
          <a:prstGeom prst="rect">
            <a:avLst/>
          </a:prstGeom>
        </p:spPr>
        <p:txBody>
          <a:bodyPr/>
          <a:lstStyle/>
          <a:p>
            <a:r>
              <a:rPr lang="en-US"/>
              <a:t>Agarwal &amp; Saxena, Chartered Accountants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08192"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ACBE7-E4AD-4B3C-9D76-F4052960977C}" type="datetime1">
              <a:rPr lang="en-US" smtClean="0"/>
              <a:pPr/>
              <a:t>3/26/2023</a:t>
            </a:fld>
            <a:endParaRPr lang="en-US" dirty="0"/>
          </a:p>
        </p:txBody>
      </p:sp>
      <p:sp>
        <p:nvSpPr>
          <p:cNvPr id="6" name="Slide Number Placeholder 5"/>
          <p:cNvSpPr>
            <a:spLocks noGrp="1"/>
          </p:cNvSpPr>
          <p:nvPr>
            <p:ph type="sldNum" sz="quarter" idx="4"/>
          </p:nvPr>
        </p:nvSpPr>
        <p:spPr>
          <a:xfrm>
            <a:off x="8489987" y="6350048"/>
            <a:ext cx="3225803" cy="436539"/>
          </a:xfrm>
          <a:prstGeom prst="rect">
            <a:avLst/>
          </a:prstGeom>
        </p:spPr>
        <p:txBody>
          <a:bodyPr vert="horz" lIns="91440" tIns="45720" rIns="91440" bIns="45720" rtlCol="0" anchor="ctr"/>
          <a:lstStyle>
            <a:lvl1pPr algn="r">
              <a:defRPr sz="1200">
                <a:solidFill>
                  <a:srgbClr val="002060"/>
                </a:solidFill>
                <a:latin typeface="Candara" panose="020E0502030303020204" pitchFamily="34" charset="0"/>
              </a:defRPr>
            </a:lvl1pPr>
          </a:lstStyle>
          <a:p>
            <a:fld id="{B6F15528-21DE-4FAA-801E-634DDDAF4B2B}" type="slidenum">
              <a:rPr lang="en-US" smtClean="0"/>
              <a:pPr/>
              <a:t>‹#›</a:t>
            </a:fld>
            <a:endParaRPr lang="en-US" sz="1800" b="1" dirty="0">
              <a:latin typeface="Trebuchet MS" pitchFamily="34" charset="0"/>
            </a:endParaRPr>
          </a:p>
        </p:txBody>
      </p:sp>
      <p:cxnSp>
        <p:nvCxnSpPr>
          <p:cNvPr id="8" name="Straight Connector 7"/>
          <p:cNvCxnSpPr/>
          <p:nvPr userDrawn="1"/>
        </p:nvCxnSpPr>
        <p:spPr>
          <a:xfrm>
            <a:off x="609600" y="990600"/>
            <a:ext cx="10972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3524232" y="6429396"/>
            <a:ext cx="5491811" cy="216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b="1" dirty="0">
                <a:solidFill>
                  <a:srgbClr val="002060"/>
                </a:solidFill>
                <a:latin typeface="Trebuchet MS" pitchFamily="34" charset="0"/>
              </a:rPr>
              <a:t>Anil </a:t>
            </a:r>
            <a:r>
              <a:rPr lang="en-US" sz="1800" b="1">
                <a:solidFill>
                  <a:srgbClr val="002060"/>
                </a:solidFill>
                <a:latin typeface="Trebuchet MS" pitchFamily="34" charset="0"/>
              </a:rPr>
              <a:t>K Saxena</a:t>
            </a:r>
            <a:r>
              <a:rPr lang="en-US" sz="1800" b="1" baseline="0">
                <a:solidFill>
                  <a:srgbClr val="002060"/>
                </a:solidFill>
                <a:latin typeface="Trebuchet MS" pitchFamily="34" charset="0"/>
              </a:rPr>
              <a:t>, </a:t>
            </a:r>
            <a:r>
              <a:rPr lang="en-US" sz="1800" b="1">
                <a:solidFill>
                  <a:srgbClr val="002060"/>
                </a:solidFill>
                <a:latin typeface="Trebuchet MS" pitchFamily="34" charset="0"/>
              </a:rPr>
              <a:t>Agarwal &amp; Saxena</a:t>
            </a:r>
            <a:endParaRPr lang="en-US" sz="1800" b="1" baseline="0" dirty="0">
              <a:solidFill>
                <a:srgbClr val="002060"/>
              </a:solidFill>
              <a:latin typeface="Trebuchet MS" pitchFamily="34" charset="0"/>
            </a:endParaRPr>
          </a:p>
        </p:txBody>
      </p:sp>
      <p:cxnSp>
        <p:nvCxnSpPr>
          <p:cNvPr id="11" name="Straight Connector 10"/>
          <p:cNvCxnSpPr/>
          <p:nvPr userDrawn="1"/>
        </p:nvCxnSpPr>
        <p:spPr>
          <a:xfrm>
            <a:off x="666712" y="6357958"/>
            <a:ext cx="1095382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5" r:id="rId13"/>
    <p:sldLayoutId id="2147483681" r:id="rId14"/>
    <p:sldLayoutId id="2147483684" r:id="rId15"/>
    <p:sldLayoutId id="2147483685" r:id="rId16"/>
    <p:sldLayoutId id="2147483686" r:id="rId17"/>
    <p:sldLayoutId id="2147483687" r:id="rId18"/>
    <p:sldLayoutId id="2147483688" r:id="rId19"/>
  </p:sldLayoutIdLst>
  <p:hf hdr="0" ftr="0" dt="0"/>
  <p:txStyles>
    <p:title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www.rbi.org.in/"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www.rbi.org.in/"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hyperlink" Target="http://www.rbi.org.in/"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hyperlink" Target="http://www.rbi.org.in/"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9.xml"/><Relationship Id="rId5" Type="http://schemas.openxmlformats.org/officeDocument/2006/relationships/image" Target="../media/image23.jpeg"/><Relationship Id="rId4" Type="http://schemas.openxmlformats.org/officeDocument/2006/relationships/image" Target="../media/image22.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4.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notesSlide" Target="../notesSlides/notesSlide27.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slideLayout" Target="../slideLayouts/slideLayout1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image" Target="../media/image24.emf"/><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notesSlide" Target="../notesSlides/notesSlide28.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slideLayout" Target="../slideLayouts/slideLayout19.xml"/><Relationship Id="rId2" Type="http://schemas.openxmlformats.org/officeDocument/2006/relationships/tags" Target="../tags/tag30.xml"/><Relationship Id="rId16" Type="http://schemas.openxmlformats.org/officeDocument/2006/relationships/image" Target="../media/image25.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24.emf"/><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oleObject" Target="../embeddings/oleObject1.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40.xml"/><Relationship Id="rId4" Type="http://schemas.openxmlformats.org/officeDocument/2006/relationships/oleObject" Target="../embeddings/oleObject2.bin"/></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oleObject" Target="../embeddings/oleObject3.bin"/><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notesSlide" Target="../notesSlides/notesSlide33.xml"/><Relationship Id="rId5" Type="http://schemas.openxmlformats.org/officeDocument/2006/relationships/slideLayout" Target="../slideLayouts/slideLayout19.xml"/><Relationship Id="rId4" Type="http://schemas.openxmlformats.org/officeDocument/2006/relationships/tags" Target="../tags/tag4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oleObject" Target="../embeddings/oleObject4.bin"/><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34.xml"/><Relationship Id="rId5" Type="http://schemas.openxmlformats.org/officeDocument/2006/relationships/slideLayout" Target="../slideLayouts/slideLayout19.xml"/><Relationship Id="rId4" Type="http://schemas.openxmlformats.org/officeDocument/2006/relationships/tags" Target="../tags/tag48.xml"/></Relationships>
</file>

<file path=ppt/slides/_rels/slide85.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oleObject" Target="../embeddings/oleObject4.bin"/><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35.xml"/><Relationship Id="rId5" Type="http://schemas.openxmlformats.org/officeDocument/2006/relationships/slideLayout" Target="../slideLayouts/slideLayout19.xml"/><Relationship Id="rId4" Type="http://schemas.openxmlformats.org/officeDocument/2006/relationships/tags" Target="../tags/tag5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8.png"/><Relationship Id="rId4" Type="http://schemas.openxmlformats.org/officeDocument/2006/relationships/diagramQuickStyle" Target="../diagrams/quickStyle1.xml"/><Relationship Id="rId9" Type="http://schemas.microsoft.com/office/2007/relationships/hdphoto" Target="../media/hdphoto1.wdp"/></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Simple Powerpoint Background Images - Architecture - 1366x768 Wallpaper -  teahub.io">
            <a:extLst>
              <a:ext uri="{FF2B5EF4-FFF2-40B4-BE49-F238E27FC236}">
                <a16:creationId xmlns:a16="http://schemas.microsoft.com/office/drawing/2014/main" id="{977FAEF1-6104-D2F5-DB16-3B468BA8F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C6FA86E-FDEB-4F88-A335-F7927625174E}"/>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
        <p:nvSpPr>
          <p:cNvPr id="4" name="Rectangle 3">
            <a:extLst>
              <a:ext uri="{FF2B5EF4-FFF2-40B4-BE49-F238E27FC236}">
                <a16:creationId xmlns:a16="http://schemas.microsoft.com/office/drawing/2014/main" id="{947EE465-660E-CF11-F153-9F8303DEC298}"/>
              </a:ext>
            </a:extLst>
          </p:cNvPr>
          <p:cNvSpPr/>
          <p:nvPr/>
        </p:nvSpPr>
        <p:spPr>
          <a:xfrm>
            <a:off x="533400" y="457200"/>
            <a:ext cx="11125200" cy="3970318"/>
          </a:xfrm>
          <a:prstGeom prst="rect">
            <a:avLst/>
          </a:prstGeom>
          <a:noFill/>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GB" sz="3600" b="1" dirty="0">
                <a:solidFill>
                  <a:schemeClr val="accent5">
                    <a:lumMod val="50000"/>
                  </a:schemeClr>
                </a:solidFill>
                <a:latin typeface="Cambria" panose="02040503050406030204" pitchFamily="18" charset="0"/>
                <a:ea typeface="Cambria" panose="02040503050406030204" pitchFamily="18" charset="0"/>
              </a:rPr>
              <a:t>Full day Conference on Bank Branch Audit</a:t>
            </a:r>
          </a:p>
          <a:p>
            <a:pPr algn="ctr"/>
            <a:r>
              <a:rPr lang="en-GB" sz="3600" b="1" dirty="0">
                <a:solidFill>
                  <a:schemeClr val="accent5">
                    <a:lumMod val="50000"/>
                  </a:schemeClr>
                </a:solidFill>
                <a:latin typeface="Cambria" panose="02040503050406030204" pitchFamily="18" charset="0"/>
                <a:ea typeface="Cambria" panose="02040503050406030204" pitchFamily="18" charset="0"/>
              </a:rPr>
              <a:t> </a:t>
            </a:r>
          </a:p>
          <a:p>
            <a:pPr algn="ctr"/>
            <a:r>
              <a:rPr lang="en-GB" sz="3600" b="1" dirty="0">
                <a:solidFill>
                  <a:schemeClr val="accent5">
                    <a:lumMod val="50000"/>
                  </a:schemeClr>
                </a:solidFill>
                <a:latin typeface="Cambria" panose="02040503050406030204" pitchFamily="18" charset="0"/>
                <a:ea typeface="Cambria" panose="02040503050406030204" pitchFamily="18" charset="0"/>
              </a:rPr>
              <a:t>“Smart Planning, Agricultural Advances, Natural Calamities and LFAR”</a:t>
            </a:r>
          </a:p>
          <a:p>
            <a:pPr algn="ctr"/>
            <a:endParaRPr lang="en-GB" sz="3600" b="1" dirty="0">
              <a:solidFill>
                <a:schemeClr val="accent5">
                  <a:lumMod val="50000"/>
                </a:schemeClr>
              </a:solidFill>
              <a:latin typeface="Cambria" panose="02040503050406030204" pitchFamily="18" charset="0"/>
              <a:ea typeface="Cambria" panose="02040503050406030204" pitchFamily="18" charset="0"/>
            </a:endParaRPr>
          </a:p>
          <a:p>
            <a:pPr algn="ctr"/>
            <a:r>
              <a:rPr lang="en-GB" sz="3600" b="1" dirty="0">
                <a:solidFill>
                  <a:schemeClr val="accent5">
                    <a:lumMod val="50000"/>
                  </a:schemeClr>
                </a:solidFill>
                <a:latin typeface="Cambria" panose="02040503050406030204" pitchFamily="18" charset="0"/>
                <a:ea typeface="Cambria" panose="02040503050406030204" pitchFamily="18" charset="0"/>
              </a:rPr>
              <a:t>Rajkot Branch of CIRC of ICAI</a:t>
            </a:r>
          </a:p>
          <a:p>
            <a:pPr algn="ctr"/>
            <a:r>
              <a:rPr lang="en-GB" sz="3600" b="1" dirty="0">
                <a:solidFill>
                  <a:schemeClr val="accent5">
                    <a:lumMod val="50000"/>
                  </a:schemeClr>
                </a:solidFill>
                <a:latin typeface="Cambria" panose="02040503050406030204" pitchFamily="18" charset="0"/>
                <a:ea typeface="Cambria" panose="02040503050406030204" pitchFamily="18" charset="0"/>
              </a:rPr>
              <a:t>Sunday, 26</a:t>
            </a:r>
            <a:r>
              <a:rPr lang="en-GB" sz="3600" b="1" baseline="30000" dirty="0">
                <a:solidFill>
                  <a:schemeClr val="accent5">
                    <a:lumMod val="50000"/>
                  </a:schemeClr>
                </a:solidFill>
                <a:latin typeface="Cambria" panose="02040503050406030204" pitchFamily="18" charset="0"/>
                <a:ea typeface="Cambria" panose="02040503050406030204" pitchFamily="18" charset="0"/>
              </a:rPr>
              <a:t>th</a:t>
            </a:r>
            <a:r>
              <a:rPr lang="en-GB" sz="3600" b="1" dirty="0">
                <a:solidFill>
                  <a:schemeClr val="accent5">
                    <a:lumMod val="50000"/>
                  </a:schemeClr>
                </a:solidFill>
                <a:latin typeface="Cambria" panose="02040503050406030204" pitchFamily="18" charset="0"/>
                <a:ea typeface="Cambria" panose="02040503050406030204" pitchFamily="18" charset="0"/>
              </a:rPr>
              <a:t> March 2023</a:t>
            </a:r>
          </a:p>
        </p:txBody>
      </p:sp>
      <p:pic>
        <p:nvPicPr>
          <p:cNvPr id="5" name="Picture 2" descr="Bank Audits | Bank Audit Services in Kerala | Auditing Services">
            <a:extLst>
              <a:ext uri="{FF2B5EF4-FFF2-40B4-BE49-F238E27FC236}">
                <a16:creationId xmlns:a16="http://schemas.microsoft.com/office/drawing/2014/main" id="{1B3258B4-78A4-7833-3E7F-8709A18D5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731223"/>
            <a:ext cx="6140413" cy="1786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randombar(horizontal)">
                                      <p:cBhvr>
                                        <p:cTn id="7" dur="500"/>
                                        <p:tgtEl>
                                          <p:spTgt spid="104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89987" y="6421461"/>
            <a:ext cx="3225803" cy="43653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47" name="Rectangle 46"/>
          <p:cNvSpPr/>
          <p:nvPr/>
        </p:nvSpPr>
        <p:spPr>
          <a:xfrm>
            <a:off x="4238612" y="1841177"/>
            <a:ext cx="4500594" cy="861774"/>
          </a:xfrm>
          <a:prstGeom prst="rect">
            <a:avLst/>
          </a:prstGeom>
        </p:spPr>
        <p:txBody>
          <a:bodyPr wrap="square"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white"/>
                </a:solidFill>
                <a:effectLst/>
                <a:uLnTx/>
                <a:uFillTx/>
                <a:latin typeface="Candara" pitchFamily="34" charset="0"/>
                <a:ea typeface="+mn-ea"/>
                <a:cs typeface="+mn-cs"/>
              </a:rPr>
              <a:t>Demonetisation of SBNs 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white"/>
                </a:solidFill>
                <a:effectLst/>
                <a:uLnTx/>
                <a:uFillTx/>
                <a:latin typeface="Candara" pitchFamily="34" charset="0"/>
                <a:ea typeface="+mn-ea"/>
                <a:cs typeface="+mn-cs"/>
              </a:rPr>
              <a:t> 08</a:t>
            </a:r>
            <a:r>
              <a:rPr kumimoji="0" lang="en-IN" sz="2800" b="1" i="0" u="none" strike="noStrike" kern="1200" cap="none" spc="0" normalizeH="0" baseline="30000" noProof="0" dirty="0">
                <a:ln>
                  <a:noFill/>
                </a:ln>
                <a:solidFill>
                  <a:prstClr val="white"/>
                </a:solidFill>
                <a:effectLst/>
                <a:uLnTx/>
                <a:uFillTx/>
                <a:latin typeface="Candara" pitchFamily="34" charset="0"/>
                <a:ea typeface="+mn-ea"/>
                <a:cs typeface="+mn-cs"/>
              </a:rPr>
              <a:t>th</a:t>
            </a:r>
            <a:r>
              <a:rPr kumimoji="0" lang="en-IN" sz="2800" b="1" i="0" u="none" strike="noStrike" kern="1200" cap="none" spc="0" normalizeH="0" baseline="0" noProof="0" dirty="0">
                <a:ln>
                  <a:noFill/>
                </a:ln>
                <a:solidFill>
                  <a:prstClr val="white"/>
                </a:solidFill>
                <a:effectLst/>
                <a:uLnTx/>
                <a:uFillTx/>
                <a:latin typeface="Candara" pitchFamily="34" charset="0"/>
                <a:ea typeface="+mn-ea"/>
                <a:cs typeface="+mn-cs"/>
              </a:rPr>
              <a:t> November 2016 </a:t>
            </a:r>
            <a:endParaRPr kumimoji="0" lang="en-US" sz="2800" b="1" i="0" u="none" strike="noStrike" kern="1200" cap="none" spc="0" normalizeH="0" baseline="0" noProof="0" dirty="0">
              <a:ln>
                <a:noFill/>
              </a:ln>
              <a:solidFill>
                <a:prstClr val="white"/>
              </a:solidFill>
              <a:effectLst/>
              <a:uLnTx/>
              <a:uFillTx/>
              <a:latin typeface="Candara" pitchFamily="34" charset="0"/>
              <a:ea typeface="+mn-ea"/>
              <a:cs typeface="+mn-cs"/>
            </a:endParaRPr>
          </a:p>
        </p:txBody>
      </p:sp>
      <p:graphicFrame>
        <p:nvGraphicFramePr>
          <p:cNvPr id="8" name="Diagram 7">
            <a:extLst>
              <a:ext uri="{FF2B5EF4-FFF2-40B4-BE49-F238E27FC236}">
                <a16:creationId xmlns:a16="http://schemas.microsoft.com/office/drawing/2014/main" id="{C1929C18-2822-4A03-B026-CE96ED6AB3E2}"/>
              </a:ext>
            </a:extLst>
          </p:cNvPr>
          <p:cNvGraphicFramePr/>
          <p:nvPr>
            <p:extLst>
              <p:ext uri="{D42A27DB-BD31-4B8C-83A1-F6EECF244321}">
                <p14:modId xmlns:p14="http://schemas.microsoft.com/office/powerpoint/2010/main" val="1245296124"/>
              </p:ext>
            </p:extLst>
          </p:nvPr>
        </p:nvGraphicFramePr>
        <p:xfrm>
          <a:off x="228600" y="1146900"/>
          <a:ext cx="11734800" cy="494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17" descr="C:\Users\jsauvageau\Desktop\Untitled-2.png">
            <a:extLst>
              <a:ext uri="{FF2B5EF4-FFF2-40B4-BE49-F238E27FC236}">
                <a16:creationId xmlns:a16="http://schemas.microsoft.com/office/drawing/2014/main" id="{A62C275C-1DFF-4183-BCCE-F79F7F5E988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819" y="1631757"/>
            <a:ext cx="720071" cy="5581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jsauvageau\Desktop\1.png">
            <a:extLst>
              <a:ext uri="{FF2B5EF4-FFF2-40B4-BE49-F238E27FC236}">
                <a16:creationId xmlns:a16="http://schemas.microsoft.com/office/drawing/2014/main" id="{03047E86-3757-4F7A-8050-E3C587A3EC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819" y="5037943"/>
            <a:ext cx="715970" cy="6429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jsauvageau\Desktop\4.png">
            <a:extLst>
              <a:ext uri="{FF2B5EF4-FFF2-40B4-BE49-F238E27FC236}">
                <a16:creationId xmlns:a16="http://schemas.microsoft.com/office/drawing/2014/main" id="{C381BE68-7956-4ACD-8CF6-6E31996C3813}"/>
              </a:ext>
            </a:extLst>
          </p:cNvPr>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81810" y="3331417"/>
            <a:ext cx="731577" cy="71120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80EA5E3-8A6C-47DD-907A-CC4B5A410D1A}"/>
              </a:ext>
            </a:extLst>
          </p:cNvPr>
          <p:cNvSpPr txBox="1">
            <a:spLocks/>
          </p:cNvSpPr>
          <p:nvPr/>
        </p:nvSpPr>
        <p:spPr>
          <a:xfrm>
            <a:off x="481810" y="218732"/>
            <a:ext cx="11100590" cy="86836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What made news during 2023??</a:t>
            </a:r>
            <a:endParaRPr kumimoji="0" lang="en-US" sz="40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317860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Graphic spid="8" grpId="0">
        <p:bldAsOne/>
      </p:bldGraphic>
      <p:bldP spid="1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100</a:t>
            </a:fld>
            <a:endParaRPr lang="en-US" dirty="0"/>
          </a:p>
        </p:txBody>
      </p:sp>
      <p:sp>
        <p:nvSpPr>
          <p:cNvPr id="6" name="Rectangle 5">
            <a:extLst>
              <a:ext uri="{FF2B5EF4-FFF2-40B4-BE49-F238E27FC236}">
                <a16:creationId xmlns:a16="http://schemas.microsoft.com/office/drawing/2014/main" id="{50D36BEE-685C-4E6F-A427-ED6144D76180}"/>
              </a:ext>
            </a:extLst>
          </p:cNvPr>
          <p:cNvSpPr/>
          <p:nvPr/>
        </p:nvSpPr>
        <p:spPr>
          <a:xfrm>
            <a:off x="510748" y="1049044"/>
            <a:ext cx="11170504" cy="553998"/>
          </a:xfrm>
          <a:prstGeom prst="rect">
            <a:avLst/>
          </a:prstGeom>
          <a:solidFill>
            <a:schemeClr val="bg1"/>
          </a:solidFill>
          <a:ln>
            <a:no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sz="3000" b="1" dirty="0">
                <a:ln>
                  <a:solidFill>
                    <a:srgbClr val="C00000"/>
                  </a:solidFill>
                </a:ln>
                <a:solidFill>
                  <a:srgbClr val="C00000"/>
                </a:solidFill>
                <a:latin typeface="Candara" panose="020E0502030303020204" pitchFamily="34" charset="0"/>
              </a:rPr>
              <a:t>MODIFIED PARA</a:t>
            </a:r>
            <a:r>
              <a:rPr lang="en-US" sz="3000" b="1" dirty="0">
                <a:ln>
                  <a:solidFill>
                    <a:srgbClr val="C00000"/>
                  </a:solidFill>
                </a:ln>
                <a:solidFill>
                  <a:srgbClr val="C00000"/>
                </a:solidFill>
                <a:effectLst>
                  <a:outerShdw blurRad="38100" dist="38100" dir="2700000" algn="tl">
                    <a:srgbClr val="000000">
                      <a:alpha val="43137"/>
                    </a:srgbClr>
                  </a:outerShdw>
                </a:effectLst>
                <a:latin typeface="Candara" panose="020E0502030303020204" pitchFamily="34" charset="0"/>
              </a:rPr>
              <a:t> : (b)(iii)</a:t>
            </a: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30046" y="279759"/>
            <a:ext cx="11029990" cy="584775"/>
          </a:xfrm>
          <a:prstGeom prst="rect">
            <a:avLst/>
          </a:prstGeom>
        </p:spPr>
        <p:txBody>
          <a:bodyPr>
            <a:normAutofit fontScale="70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 Assets 2. Balance with RBI, SBI &amp; other banks</a:t>
            </a:r>
          </a:p>
        </p:txBody>
      </p:sp>
      <p:sp>
        <p:nvSpPr>
          <p:cNvPr id="7" name="TextBox 6">
            <a:extLst>
              <a:ext uri="{FF2B5EF4-FFF2-40B4-BE49-F238E27FC236}">
                <a16:creationId xmlns:a16="http://schemas.microsoft.com/office/drawing/2014/main" id="{0440BC37-3188-4B08-9C8C-BC3FA213C2E3}"/>
              </a:ext>
            </a:extLst>
          </p:cNvPr>
          <p:cNvSpPr txBox="1"/>
          <p:nvPr/>
        </p:nvSpPr>
        <p:spPr>
          <a:xfrm>
            <a:off x="1035148" y="2263591"/>
            <a:ext cx="4139878" cy="1569660"/>
          </a:xfrm>
          <a:prstGeom prst="rect">
            <a:avLst/>
          </a:prstGeom>
          <a:noFill/>
          <a:ln>
            <a:solidFill>
              <a:schemeClr val="tx1"/>
            </a:solidFill>
          </a:ln>
        </p:spPr>
        <p:txBody>
          <a:bodyPr wrap="square">
            <a:spAutoFit/>
          </a:bodyPr>
          <a:lstStyle/>
          <a:p>
            <a:pPr algn="ctr"/>
            <a:r>
              <a:rPr lang="en-US" sz="2400" b="1" dirty="0">
                <a:latin typeface="Candara" panose="020E0502030303020204" pitchFamily="34" charset="0"/>
                <a:ea typeface="Cambria" panose="02040503050406030204" pitchFamily="18" charset="0"/>
                <a:cs typeface="Arial" panose="020B0604020202020204" pitchFamily="34" charset="0"/>
              </a:rPr>
              <a:t>D</a:t>
            </a:r>
            <a:r>
              <a:rPr lang="en-US" sz="2400" b="1" dirty="0">
                <a:effectLst/>
                <a:latin typeface="Candara" panose="020E0502030303020204" pitchFamily="34" charset="0"/>
                <a:ea typeface="Cambria" panose="02040503050406030204" pitchFamily="18" charset="0"/>
                <a:cs typeface="Arial" panose="020B0604020202020204" pitchFamily="34" charset="0"/>
              </a:rPr>
              <a:t>etails of old outstanding entries pending to be reconciled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for more than 6 months </a:t>
            </a:r>
            <a:r>
              <a:rPr lang="en-US" sz="2400" b="1" dirty="0">
                <a:effectLst/>
                <a:latin typeface="Candara" panose="020E0502030303020204" pitchFamily="34" charset="0"/>
                <a:ea typeface="Cambria" panose="02040503050406030204" pitchFamily="18" charset="0"/>
                <a:cs typeface="Arial" panose="020B0604020202020204" pitchFamily="34" charset="0"/>
              </a:rPr>
              <a:t>was required</a:t>
            </a:r>
            <a:endParaRPr lang="en-IN" sz="2400" b="1" dirty="0">
              <a:latin typeface="Candara" panose="020E0502030303020204" pitchFamily="34" charset="0"/>
              <a:ea typeface="Cambria" panose="02040503050406030204" pitchFamily="18" charset="0"/>
            </a:endParaRPr>
          </a:p>
        </p:txBody>
      </p:sp>
      <p:sp>
        <p:nvSpPr>
          <p:cNvPr id="10" name="TextBox 9">
            <a:extLst>
              <a:ext uri="{FF2B5EF4-FFF2-40B4-BE49-F238E27FC236}">
                <a16:creationId xmlns:a16="http://schemas.microsoft.com/office/drawing/2014/main" id="{46F7AEA0-6F37-4058-B120-D22901CCD749}"/>
              </a:ext>
            </a:extLst>
          </p:cNvPr>
          <p:cNvSpPr txBox="1"/>
          <p:nvPr/>
        </p:nvSpPr>
        <p:spPr>
          <a:xfrm>
            <a:off x="5980595" y="2263591"/>
            <a:ext cx="4139878" cy="1569660"/>
          </a:xfrm>
          <a:prstGeom prst="rect">
            <a:avLst/>
          </a:prstGeom>
          <a:noFill/>
          <a:ln>
            <a:solidFill>
              <a:schemeClr val="tx1"/>
            </a:solidFill>
          </a:ln>
        </p:spPr>
        <p:txBody>
          <a:bodyPr wrap="square">
            <a:spAutoFit/>
          </a:bodyPr>
          <a:lstStyle/>
          <a:p>
            <a:pPr algn="ctr"/>
            <a:r>
              <a:rPr lang="en-US" sz="2400" b="1" dirty="0">
                <a:effectLst/>
                <a:latin typeface="Candara" panose="020E0502030303020204" pitchFamily="34" charset="0"/>
                <a:ea typeface="Cambria" panose="02040503050406030204" pitchFamily="18" charset="0"/>
                <a:cs typeface="Arial" panose="020B0604020202020204" pitchFamily="34" charset="0"/>
              </a:rPr>
              <a:t>Details of old outstanding entries pending to be reconciled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for more than 15 days</a:t>
            </a:r>
            <a:r>
              <a:rPr lang="en-US" sz="2400" b="1" dirty="0">
                <a:effectLst/>
                <a:latin typeface="Candara" panose="020E0502030303020204" pitchFamily="34" charset="0"/>
                <a:ea typeface="Cambria" panose="02040503050406030204" pitchFamily="18" charset="0"/>
                <a:cs typeface="Arial" panose="020B0604020202020204" pitchFamily="34" charset="0"/>
              </a:rPr>
              <a:t> is required</a:t>
            </a:r>
            <a:endParaRPr lang="en-IN" sz="2400" b="1" dirty="0">
              <a:latin typeface="Candara" panose="020E0502030303020204" pitchFamily="34" charset="0"/>
              <a:ea typeface="Cambria" panose="02040503050406030204" pitchFamily="18" charset="0"/>
            </a:endParaRPr>
          </a:p>
        </p:txBody>
      </p:sp>
      <p:sp>
        <p:nvSpPr>
          <p:cNvPr id="11" name="TextBox 10">
            <a:extLst>
              <a:ext uri="{FF2B5EF4-FFF2-40B4-BE49-F238E27FC236}">
                <a16:creationId xmlns:a16="http://schemas.microsoft.com/office/drawing/2014/main" id="{EA093C77-E2E0-469A-8C3E-E65D98B7954C}"/>
              </a:ext>
            </a:extLst>
          </p:cNvPr>
          <p:cNvSpPr txBox="1"/>
          <p:nvPr/>
        </p:nvSpPr>
        <p:spPr>
          <a:xfrm>
            <a:off x="1035148" y="1680841"/>
            <a:ext cx="4139878" cy="492443"/>
          </a:xfrm>
          <a:prstGeom prst="rect">
            <a:avLst/>
          </a:prstGeom>
          <a:solidFill>
            <a:schemeClr val="bg1">
              <a:lumMod val="85000"/>
            </a:schemeClr>
          </a:solidFill>
          <a:ln>
            <a:solidFill>
              <a:schemeClr val="tx1"/>
            </a:solidFill>
          </a:ln>
        </p:spPr>
        <p:txBody>
          <a:bodyPr wrap="square">
            <a:spAutoFit/>
          </a:bodyPr>
          <a:lstStyle/>
          <a:p>
            <a:pPr algn="ctr"/>
            <a:r>
              <a:rPr lang="en-US" sz="2600" b="1" dirty="0">
                <a:latin typeface="Candara" panose="020E0502030303020204" pitchFamily="34" charset="0"/>
                <a:ea typeface="Cambria" panose="02040503050406030204" pitchFamily="18" charset="0"/>
              </a:rPr>
              <a:t>Old LFAR</a:t>
            </a:r>
            <a:endParaRPr lang="en-IN" sz="2600" b="1" dirty="0">
              <a:latin typeface="Candara" panose="020E0502030303020204" pitchFamily="34" charset="0"/>
              <a:ea typeface="Cambria" panose="02040503050406030204" pitchFamily="18" charset="0"/>
            </a:endParaRPr>
          </a:p>
        </p:txBody>
      </p:sp>
      <p:sp>
        <p:nvSpPr>
          <p:cNvPr id="12" name="TextBox 11">
            <a:extLst>
              <a:ext uri="{FF2B5EF4-FFF2-40B4-BE49-F238E27FC236}">
                <a16:creationId xmlns:a16="http://schemas.microsoft.com/office/drawing/2014/main" id="{22116BE8-6096-412F-A0D3-947862B4932F}"/>
              </a:ext>
            </a:extLst>
          </p:cNvPr>
          <p:cNvSpPr txBox="1"/>
          <p:nvPr/>
        </p:nvSpPr>
        <p:spPr>
          <a:xfrm>
            <a:off x="5980595" y="1668468"/>
            <a:ext cx="4139878" cy="492443"/>
          </a:xfrm>
          <a:prstGeom prst="rect">
            <a:avLst/>
          </a:prstGeom>
          <a:solidFill>
            <a:schemeClr val="bg1">
              <a:lumMod val="85000"/>
            </a:schemeClr>
          </a:solidFill>
          <a:ln>
            <a:solidFill>
              <a:schemeClr val="tx1"/>
            </a:solidFill>
          </a:ln>
        </p:spPr>
        <p:txBody>
          <a:bodyPr wrap="square">
            <a:spAutoFit/>
          </a:bodyPr>
          <a:lstStyle/>
          <a:p>
            <a:pPr algn="ctr"/>
            <a:r>
              <a:rPr lang="en-US" sz="2600" b="1" dirty="0">
                <a:latin typeface="Candara" panose="020E0502030303020204" pitchFamily="34" charset="0"/>
                <a:ea typeface="Cambria" panose="02040503050406030204" pitchFamily="18" charset="0"/>
              </a:rPr>
              <a:t>LFAR 2021</a:t>
            </a:r>
            <a:endParaRPr lang="en-IN" sz="2600" b="1" dirty="0">
              <a:latin typeface="Candara" panose="020E0502030303020204" pitchFamily="34" charset="0"/>
              <a:ea typeface="Cambria" panose="02040503050406030204" pitchFamily="18" charset="0"/>
            </a:endParaRPr>
          </a:p>
        </p:txBody>
      </p:sp>
      <p:sp>
        <p:nvSpPr>
          <p:cNvPr id="13" name="Rectangle 12">
            <a:extLst>
              <a:ext uri="{FF2B5EF4-FFF2-40B4-BE49-F238E27FC236}">
                <a16:creationId xmlns:a16="http://schemas.microsoft.com/office/drawing/2014/main" id="{0E955A24-BAC5-4C09-AB46-96F7D07D04EB}"/>
              </a:ext>
            </a:extLst>
          </p:cNvPr>
          <p:cNvSpPr/>
          <p:nvPr/>
        </p:nvSpPr>
        <p:spPr>
          <a:xfrm>
            <a:off x="555837" y="3923558"/>
            <a:ext cx="11170504" cy="553998"/>
          </a:xfrm>
          <a:prstGeom prst="rect">
            <a:avLst/>
          </a:prstGeom>
          <a:solidFill>
            <a:schemeClr val="bg1"/>
          </a:solidFill>
          <a:ln>
            <a:no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sz="3000" b="1" dirty="0">
                <a:ln>
                  <a:solidFill>
                    <a:srgbClr val="C00000"/>
                  </a:solidFill>
                </a:ln>
                <a:solidFill>
                  <a:srgbClr val="C00000"/>
                </a:solidFill>
                <a:latin typeface="Candara" panose="020E0502030303020204" pitchFamily="34" charset="0"/>
              </a:rPr>
              <a:t>NEW PARA</a:t>
            </a:r>
            <a:r>
              <a:rPr lang="en-US" sz="3000" b="1" dirty="0">
                <a:ln>
                  <a:solidFill>
                    <a:srgbClr val="C00000"/>
                  </a:solidFill>
                </a:ln>
                <a:solidFill>
                  <a:srgbClr val="C00000"/>
                </a:solidFill>
                <a:effectLst>
                  <a:outerShdw blurRad="38100" dist="38100" dir="2700000" algn="tl">
                    <a:srgbClr val="000000">
                      <a:alpha val="43137"/>
                    </a:srgbClr>
                  </a:outerShdw>
                </a:effectLst>
                <a:latin typeface="Candara" panose="020E0502030303020204" pitchFamily="34" charset="0"/>
              </a:rPr>
              <a:t> : (b)(iv)</a:t>
            </a:r>
          </a:p>
        </p:txBody>
      </p:sp>
      <p:sp>
        <p:nvSpPr>
          <p:cNvPr id="14" name="TextBox 13">
            <a:extLst>
              <a:ext uri="{FF2B5EF4-FFF2-40B4-BE49-F238E27FC236}">
                <a16:creationId xmlns:a16="http://schemas.microsoft.com/office/drawing/2014/main" id="{BAF27ED9-D87D-4CBC-AA0C-21563826CAA6}"/>
              </a:ext>
            </a:extLst>
          </p:cNvPr>
          <p:cNvSpPr txBox="1"/>
          <p:nvPr/>
        </p:nvSpPr>
        <p:spPr>
          <a:xfrm>
            <a:off x="588661" y="4594038"/>
            <a:ext cx="11014677" cy="1569660"/>
          </a:xfrm>
          <a:prstGeom prst="rect">
            <a:avLst/>
          </a:prstGeom>
          <a:noFill/>
          <a:ln>
            <a:noFill/>
          </a:ln>
        </p:spPr>
        <p:txBody>
          <a:bodyPr wrap="square">
            <a:spAutoFit/>
          </a:bodyPr>
          <a:lstStyle/>
          <a:p>
            <a:pPr algn="just"/>
            <a:r>
              <a:rPr lang="en-US" sz="2400" b="1" dirty="0">
                <a:effectLst/>
                <a:latin typeface="Candara" panose="020E0502030303020204" pitchFamily="34" charset="0"/>
                <a:ea typeface="Times New Roman" panose="02020603050405020304" pitchFamily="18" charset="0"/>
                <a:cs typeface="Arial" panose="020B0604020202020204" pitchFamily="34" charset="0"/>
              </a:rPr>
              <a:t>Where the branch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maintains an account with RBI </a:t>
            </a:r>
            <a:r>
              <a:rPr lang="en-US" sz="2400" b="1" dirty="0">
                <a:latin typeface="Candara" panose="020E0502030303020204" pitchFamily="34" charset="0"/>
                <a:ea typeface="Times New Roman" panose="02020603050405020304" pitchFamily="18" charset="0"/>
                <a:cs typeface="Arial" panose="020B0604020202020204" pitchFamily="34" charset="0"/>
              </a:rPr>
              <a:t>: Details of </a:t>
            </a:r>
            <a:r>
              <a:rPr lang="en-US" sz="2400" b="1" dirty="0">
                <a:effectLst/>
                <a:latin typeface="Candara" panose="020E0502030303020204" pitchFamily="34" charset="0"/>
                <a:ea typeface="Times New Roman" panose="02020603050405020304" pitchFamily="18" charset="0"/>
                <a:cs typeface="Arial" panose="020B0604020202020204" pitchFamily="34" charset="0"/>
              </a:rPr>
              <a:t>Entries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originated prior to, but communicated/ recorded after the year end in relation to currency chest operations</a:t>
            </a:r>
            <a:r>
              <a:rPr lang="en-US" sz="2400" b="1" dirty="0">
                <a:effectLst/>
                <a:latin typeface="Candara" panose="020E0502030303020204" pitchFamily="34" charset="0"/>
                <a:ea typeface="Times New Roman" panose="02020603050405020304" pitchFamily="18" charset="0"/>
                <a:cs typeface="Arial" panose="020B0604020202020204" pitchFamily="34" charset="0"/>
              </a:rPr>
              <a:t> at the branch/ other link branches, involving deposits into/ withdrawals from the currency chest attached to such branches</a:t>
            </a:r>
            <a:endParaRPr lang="en-IN" sz="2400" b="1" dirty="0">
              <a:latin typeface="Candara" panose="020E0502030303020204" pitchFamily="34" charset="0"/>
            </a:endParaRPr>
          </a:p>
        </p:txBody>
      </p:sp>
    </p:spTree>
    <p:extLst>
      <p:ext uri="{BB962C8B-B14F-4D97-AF65-F5344CB8AC3E}">
        <p14:creationId xmlns:p14="http://schemas.microsoft.com/office/powerpoint/2010/main" val="22345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101</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45286" y="239255"/>
            <a:ext cx="11029990" cy="643117"/>
          </a:xfrm>
          <a:prstGeom prst="rect">
            <a:avLst/>
          </a:prstGeom>
        </p:spPr>
        <p:txBody>
          <a:bodyPr>
            <a:normAutofit fontScale="70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 Assets 3. Money-at-call and Short Notice</a:t>
            </a:r>
          </a:p>
        </p:txBody>
      </p:sp>
      <p:sp>
        <p:nvSpPr>
          <p:cNvPr id="7" name="TextBox 6">
            <a:extLst>
              <a:ext uri="{FF2B5EF4-FFF2-40B4-BE49-F238E27FC236}">
                <a16:creationId xmlns:a16="http://schemas.microsoft.com/office/drawing/2014/main" id="{0440BC37-3188-4B08-9C8C-BC3FA213C2E3}"/>
              </a:ext>
            </a:extLst>
          </p:cNvPr>
          <p:cNvSpPr txBox="1"/>
          <p:nvPr/>
        </p:nvSpPr>
        <p:spPr>
          <a:xfrm>
            <a:off x="545286" y="1775580"/>
            <a:ext cx="11022956" cy="1261884"/>
          </a:xfrm>
          <a:prstGeom prst="rect">
            <a:avLst/>
          </a:prstGeom>
          <a:noFill/>
          <a:ln>
            <a:noFill/>
          </a:ln>
        </p:spPr>
        <p:txBody>
          <a:bodyPr wrap="square">
            <a:spAutoFit/>
          </a:bodyPr>
          <a:lstStyle/>
          <a:p>
            <a:pPr algn="just"/>
            <a:r>
              <a:rPr lang="en-US" sz="2800" b="1" dirty="0">
                <a:effectLst/>
                <a:latin typeface="Candara" panose="020E0502030303020204" pitchFamily="34" charset="0"/>
                <a:ea typeface="Cambria" panose="02040503050406030204" pitchFamily="18" charset="0"/>
                <a:cs typeface="Arial" panose="020B0604020202020204" pitchFamily="34" charset="0"/>
              </a:rPr>
              <a:t>(b) Has the year-end balance been duly confirmed and reconciled?</a:t>
            </a:r>
          </a:p>
          <a:p>
            <a:pPr algn="just"/>
            <a:endParaRPr lang="en-US" sz="2000" b="1" dirty="0">
              <a:latin typeface="Candara" panose="020E0502030303020204" pitchFamily="34" charset="0"/>
              <a:ea typeface="Cambria" panose="02040503050406030204" pitchFamily="18" charset="0"/>
              <a:cs typeface="Arial" panose="020B0604020202020204" pitchFamily="34" charset="0"/>
            </a:endParaRPr>
          </a:p>
          <a:p>
            <a:pPr algn="just"/>
            <a:r>
              <a:rPr lang="en-US" sz="2800" b="1" dirty="0">
                <a:latin typeface="Candara" panose="020E0502030303020204" pitchFamily="34" charset="0"/>
                <a:ea typeface="Cambria" panose="02040503050406030204" pitchFamily="18" charset="0"/>
              </a:rPr>
              <a:t>(c) Has interest accrued up to the year-end been properly recorded?</a:t>
            </a:r>
            <a:endParaRPr lang="en-IN" sz="2800" b="1" dirty="0">
              <a:latin typeface="Candara" panose="020E0502030303020204" pitchFamily="34" charset="0"/>
              <a:ea typeface="Cambria" panose="02040503050406030204" pitchFamily="18" charset="0"/>
            </a:endParaRPr>
          </a:p>
        </p:txBody>
      </p:sp>
      <p:sp>
        <p:nvSpPr>
          <p:cNvPr id="13" name="Title 1">
            <a:extLst>
              <a:ext uri="{FF2B5EF4-FFF2-40B4-BE49-F238E27FC236}">
                <a16:creationId xmlns:a16="http://schemas.microsoft.com/office/drawing/2014/main" id="{4933F9DF-F478-4DB1-84CF-049C6A16B2B4}"/>
              </a:ext>
            </a:extLst>
          </p:cNvPr>
          <p:cNvSpPr txBox="1">
            <a:spLocks/>
          </p:cNvSpPr>
          <p:nvPr/>
        </p:nvSpPr>
        <p:spPr>
          <a:xfrm>
            <a:off x="287215" y="3266230"/>
            <a:ext cx="11410990" cy="79289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2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endParaRPr>
          </a:p>
        </p:txBody>
      </p:sp>
      <p:cxnSp>
        <p:nvCxnSpPr>
          <p:cNvPr id="14" name="Straight Connector 13">
            <a:extLst>
              <a:ext uri="{FF2B5EF4-FFF2-40B4-BE49-F238E27FC236}">
                <a16:creationId xmlns:a16="http://schemas.microsoft.com/office/drawing/2014/main" id="{6A5D29BF-2DC2-4420-9E5F-65C2A42A4F6F}"/>
              </a:ext>
            </a:extLst>
          </p:cNvPr>
          <p:cNvCxnSpPr>
            <a:cxnSpLocks/>
          </p:cNvCxnSpPr>
          <p:nvPr/>
        </p:nvCxnSpPr>
        <p:spPr>
          <a:xfrm>
            <a:off x="545286" y="4016143"/>
            <a:ext cx="11022956"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8C43708-5980-4577-983A-B725E992670C}"/>
              </a:ext>
            </a:extLst>
          </p:cNvPr>
          <p:cNvSpPr/>
          <p:nvPr/>
        </p:nvSpPr>
        <p:spPr>
          <a:xfrm>
            <a:off x="471512" y="4164240"/>
            <a:ext cx="11170504" cy="584775"/>
          </a:xfrm>
          <a:prstGeom prst="rect">
            <a:avLst/>
          </a:prstGeom>
          <a:solidFill>
            <a:schemeClr val="bg1"/>
          </a:solidFill>
          <a:ln>
            <a:no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just">
              <a:tabLst>
                <a:tab pos="2236788" algn="l"/>
                <a:tab pos="2601913" algn="l"/>
              </a:tabLst>
            </a:pPr>
            <a:endParaRPr lang="en-US" sz="3200" dirty="0">
              <a:ln>
                <a:solidFill>
                  <a:srgbClr val="C00000"/>
                </a:solidFill>
              </a:ln>
              <a:solidFill>
                <a:srgbClr val="C00000"/>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42000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102</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42905" y="145372"/>
            <a:ext cx="11029990" cy="792892"/>
          </a:xfrm>
          <a:prstGeom prst="rect">
            <a:avLst/>
          </a:prstGeom>
        </p:spPr>
        <p:txBody>
          <a:bodyPr>
            <a:normAutofit fontScale="925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 Assets 5. Advances</a:t>
            </a:r>
          </a:p>
        </p:txBody>
      </p:sp>
      <p:sp>
        <p:nvSpPr>
          <p:cNvPr id="2" name="Rectangle 1">
            <a:extLst>
              <a:ext uri="{FF2B5EF4-FFF2-40B4-BE49-F238E27FC236}">
                <a16:creationId xmlns:a16="http://schemas.microsoft.com/office/drawing/2014/main" id="{23FBE8AA-7192-49FE-B075-D3AD8AE73929}"/>
              </a:ext>
            </a:extLst>
          </p:cNvPr>
          <p:cNvSpPr/>
          <p:nvPr/>
        </p:nvSpPr>
        <p:spPr>
          <a:xfrm>
            <a:off x="228600" y="1062414"/>
            <a:ext cx="10134600" cy="436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effectLst>
                  <a:outerShdw blurRad="38100" dist="38100" dir="2700000" algn="tl">
                    <a:srgbClr val="000000">
                      <a:alpha val="43137"/>
                    </a:srgbClr>
                  </a:outerShdw>
                </a:effectLst>
                <a:latin typeface="Candara" panose="020E0502030303020204" pitchFamily="34" charset="0"/>
              </a:rPr>
              <a:t>CHANGE IN THRESHOLD OF LARGE ADVACES :</a:t>
            </a:r>
            <a:endParaRPr lang="en-IN" sz="2400" b="1" dirty="0">
              <a:solidFill>
                <a:srgbClr val="C00000"/>
              </a:solidFill>
              <a:effectLst>
                <a:outerShdw blurRad="38100" dist="38100" dir="2700000" algn="tl">
                  <a:srgbClr val="000000">
                    <a:alpha val="43137"/>
                  </a:srgbClr>
                </a:outerShdw>
              </a:effectLst>
              <a:latin typeface="Candara" panose="020E0502030303020204" pitchFamily="34" charset="0"/>
            </a:endParaRPr>
          </a:p>
        </p:txBody>
      </p:sp>
      <p:sp>
        <p:nvSpPr>
          <p:cNvPr id="8" name="TextBox 7">
            <a:extLst>
              <a:ext uri="{FF2B5EF4-FFF2-40B4-BE49-F238E27FC236}">
                <a16:creationId xmlns:a16="http://schemas.microsoft.com/office/drawing/2014/main" id="{A422505F-DFAC-4C25-9630-43576D637415}"/>
              </a:ext>
            </a:extLst>
          </p:cNvPr>
          <p:cNvSpPr txBox="1"/>
          <p:nvPr/>
        </p:nvSpPr>
        <p:spPr>
          <a:xfrm>
            <a:off x="325902" y="1559497"/>
            <a:ext cx="5562600" cy="492443"/>
          </a:xfrm>
          <a:prstGeom prst="rect">
            <a:avLst/>
          </a:prstGeom>
          <a:solidFill>
            <a:schemeClr val="bg1">
              <a:lumMod val="85000"/>
            </a:schemeClr>
          </a:solidFill>
          <a:ln>
            <a:solidFill>
              <a:schemeClr val="tx1"/>
            </a:solidFill>
          </a:ln>
        </p:spPr>
        <p:txBody>
          <a:bodyPr wrap="square">
            <a:spAutoFit/>
          </a:bodyPr>
          <a:lstStyle/>
          <a:p>
            <a:pPr algn="ctr"/>
            <a:r>
              <a:rPr lang="en-US" sz="2600" b="1" dirty="0">
                <a:latin typeface="Candara" panose="020E0502030303020204" pitchFamily="34" charset="0"/>
                <a:ea typeface="Cambria" panose="02040503050406030204" pitchFamily="18" charset="0"/>
              </a:rPr>
              <a:t>Old LFAR</a:t>
            </a:r>
            <a:endParaRPr lang="en-IN" sz="2600" b="1" dirty="0">
              <a:latin typeface="Candara" panose="020E0502030303020204" pitchFamily="34" charset="0"/>
              <a:ea typeface="Cambria" panose="02040503050406030204" pitchFamily="18" charset="0"/>
            </a:endParaRPr>
          </a:p>
        </p:txBody>
      </p:sp>
      <p:sp>
        <p:nvSpPr>
          <p:cNvPr id="9" name="TextBox 8">
            <a:extLst>
              <a:ext uri="{FF2B5EF4-FFF2-40B4-BE49-F238E27FC236}">
                <a16:creationId xmlns:a16="http://schemas.microsoft.com/office/drawing/2014/main" id="{5F4865D9-9F09-4195-87CC-E4D4E54BA09E}"/>
              </a:ext>
            </a:extLst>
          </p:cNvPr>
          <p:cNvSpPr txBox="1"/>
          <p:nvPr/>
        </p:nvSpPr>
        <p:spPr>
          <a:xfrm>
            <a:off x="6188359" y="1559496"/>
            <a:ext cx="5562600" cy="492443"/>
          </a:xfrm>
          <a:prstGeom prst="rect">
            <a:avLst/>
          </a:prstGeom>
          <a:solidFill>
            <a:schemeClr val="bg1">
              <a:lumMod val="85000"/>
            </a:schemeClr>
          </a:solidFill>
          <a:ln>
            <a:solidFill>
              <a:schemeClr val="tx1"/>
            </a:solidFill>
          </a:ln>
        </p:spPr>
        <p:txBody>
          <a:bodyPr wrap="square">
            <a:spAutoFit/>
          </a:bodyPr>
          <a:lstStyle/>
          <a:p>
            <a:pPr algn="ctr"/>
            <a:r>
              <a:rPr lang="en-US" sz="2600" b="1" dirty="0">
                <a:latin typeface="Candara" panose="020E0502030303020204" pitchFamily="34" charset="0"/>
                <a:ea typeface="Cambria" panose="02040503050406030204" pitchFamily="18" charset="0"/>
              </a:rPr>
              <a:t>LFAR 2021</a:t>
            </a:r>
            <a:endParaRPr lang="en-IN" sz="2600" b="1" dirty="0">
              <a:latin typeface="Candara" panose="020E0502030303020204" pitchFamily="34" charset="0"/>
              <a:ea typeface="Cambria" panose="02040503050406030204" pitchFamily="18" charset="0"/>
            </a:endParaRPr>
          </a:p>
        </p:txBody>
      </p:sp>
      <p:sp>
        <p:nvSpPr>
          <p:cNvPr id="10" name="TextBox 9">
            <a:extLst>
              <a:ext uri="{FF2B5EF4-FFF2-40B4-BE49-F238E27FC236}">
                <a16:creationId xmlns:a16="http://schemas.microsoft.com/office/drawing/2014/main" id="{AF779B36-F5D6-42E0-8E9A-1E73800B7496}"/>
              </a:ext>
            </a:extLst>
          </p:cNvPr>
          <p:cNvSpPr txBox="1"/>
          <p:nvPr/>
        </p:nvSpPr>
        <p:spPr>
          <a:xfrm>
            <a:off x="325902" y="2059082"/>
            <a:ext cx="5562600" cy="1569660"/>
          </a:xfrm>
          <a:prstGeom prst="rect">
            <a:avLst/>
          </a:prstGeom>
          <a:noFill/>
          <a:ln>
            <a:solidFill>
              <a:schemeClr val="tx1"/>
            </a:solidFill>
          </a:ln>
        </p:spPr>
        <p:txBody>
          <a:bodyPr wrap="square">
            <a:spAutoFit/>
          </a:bodyPr>
          <a:lstStyle/>
          <a:p>
            <a:pPr algn="ctr"/>
            <a:r>
              <a:rPr lang="en-US" sz="2400" b="1" dirty="0">
                <a:latin typeface="Candara" panose="020E0502030303020204" pitchFamily="34" charset="0"/>
                <a:ea typeface="Cambria" panose="02040503050406030204" pitchFamily="18" charset="0"/>
                <a:cs typeface="Arial" panose="020B0604020202020204" pitchFamily="34" charset="0"/>
              </a:rPr>
              <a:t>LARGE ADVANCES : OS Amount in excess of </a:t>
            </a:r>
            <a:r>
              <a:rPr lang="en-US" sz="2400" b="1" dirty="0">
                <a:solidFill>
                  <a:schemeClr val="accent1"/>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10% of the aggregate advances or Rs. 2 Crore</a:t>
            </a:r>
            <a:r>
              <a:rPr lang="en-US" sz="2400" b="1" dirty="0">
                <a:latin typeface="Candara" panose="020E0502030303020204" pitchFamily="34" charset="0"/>
                <a:ea typeface="Cambria" panose="02040503050406030204" pitchFamily="18" charset="0"/>
                <a:cs typeface="Arial" panose="020B0604020202020204" pitchFamily="34" charset="0"/>
              </a:rPr>
              <a:t>, whichever is less</a:t>
            </a:r>
          </a:p>
          <a:p>
            <a:pPr algn="ctr"/>
            <a:endParaRPr lang="en-IN" sz="2400" b="1" dirty="0">
              <a:latin typeface="Candara" panose="020E0502030303020204" pitchFamily="34" charset="0"/>
              <a:ea typeface="Cambria" panose="02040503050406030204" pitchFamily="18" charset="0"/>
            </a:endParaRPr>
          </a:p>
        </p:txBody>
      </p:sp>
      <p:sp>
        <p:nvSpPr>
          <p:cNvPr id="11" name="TextBox 10">
            <a:extLst>
              <a:ext uri="{FF2B5EF4-FFF2-40B4-BE49-F238E27FC236}">
                <a16:creationId xmlns:a16="http://schemas.microsoft.com/office/drawing/2014/main" id="{2594FB48-33C6-49E4-B53D-CB967517F2D5}"/>
              </a:ext>
            </a:extLst>
          </p:cNvPr>
          <p:cNvSpPr txBox="1"/>
          <p:nvPr/>
        </p:nvSpPr>
        <p:spPr>
          <a:xfrm>
            <a:off x="6188359" y="2059082"/>
            <a:ext cx="5562600" cy="1569660"/>
          </a:xfrm>
          <a:prstGeom prst="rect">
            <a:avLst/>
          </a:prstGeom>
          <a:noFill/>
          <a:ln>
            <a:solidFill>
              <a:schemeClr val="tx1"/>
            </a:solidFill>
          </a:ln>
        </p:spPr>
        <p:txBody>
          <a:bodyPr wrap="square">
            <a:spAutoFit/>
          </a:bodyPr>
          <a:lstStyle/>
          <a:p>
            <a:pPr algn="ctr"/>
            <a:r>
              <a:rPr lang="en-US" sz="2400" b="1" dirty="0">
                <a:latin typeface="Candara" panose="020E0502030303020204" pitchFamily="34" charset="0"/>
                <a:ea typeface="Cambria" panose="02040503050406030204" pitchFamily="18" charset="0"/>
                <a:cs typeface="Arial" panose="020B0604020202020204" pitchFamily="34" charset="0"/>
              </a:rPr>
              <a:t>LARGE ADVANCES : OS Amount in excess of </a:t>
            </a:r>
            <a:r>
              <a:rPr lang="en-US" sz="2400" b="1" dirty="0">
                <a:solidFill>
                  <a:schemeClr val="accent1"/>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10% of fund-based and </a:t>
            </a:r>
            <a:r>
              <a:rPr lang="en-US" sz="2400" b="1" dirty="0">
                <a:solidFill>
                  <a:srgbClr val="C00000"/>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non-fund-based </a:t>
            </a:r>
            <a:r>
              <a:rPr lang="en-US" sz="2400" b="1" dirty="0">
                <a:solidFill>
                  <a:schemeClr val="accent1"/>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advances or Rs. 10 Crores</a:t>
            </a:r>
            <a:r>
              <a:rPr lang="en-US" sz="2400" b="1" dirty="0">
                <a:latin typeface="Candara" panose="020E0502030303020204" pitchFamily="34" charset="0"/>
                <a:ea typeface="Cambria" panose="02040503050406030204" pitchFamily="18" charset="0"/>
                <a:cs typeface="Arial" panose="020B0604020202020204" pitchFamily="34" charset="0"/>
              </a:rPr>
              <a:t>, whichever is less</a:t>
            </a:r>
            <a:endParaRPr lang="en-IN" sz="2400" b="1" dirty="0">
              <a:latin typeface="Candara" panose="020E0502030303020204" pitchFamily="34" charset="0"/>
              <a:ea typeface="Cambria" panose="02040503050406030204" pitchFamily="18" charset="0"/>
            </a:endParaRPr>
          </a:p>
        </p:txBody>
      </p:sp>
      <p:cxnSp>
        <p:nvCxnSpPr>
          <p:cNvPr id="12" name="Straight Arrow Connector 11">
            <a:extLst>
              <a:ext uri="{FF2B5EF4-FFF2-40B4-BE49-F238E27FC236}">
                <a16:creationId xmlns:a16="http://schemas.microsoft.com/office/drawing/2014/main" id="{B074A080-3F52-4190-88DC-E4EFA67561B8}"/>
              </a:ext>
            </a:extLst>
          </p:cNvPr>
          <p:cNvCxnSpPr>
            <a:cxnSpLocks/>
            <a:stCxn id="11" idx="2"/>
          </p:cNvCxnSpPr>
          <p:nvPr/>
        </p:nvCxnSpPr>
        <p:spPr>
          <a:xfrm>
            <a:off x="8969659" y="3628742"/>
            <a:ext cx="0" cy="3336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9E0B0D9-5D40-4B66-AF29-C717F7276BBB}"/>
              </a:ext>
            </a:extLst>
          </p:cNvPr>
          <p:cNvSpPr txBox="1"/>
          <p:nvPr/>
        </p:nvSpPr>
        <p:spPr>
          <a:xfrm>
            <a:off x="325902" y="3988415"/>
            <a:ext cx="11472698" cy="830997"/>
          </a:xfrm>
          <a:prstGeom prst="rect">
            <a:avLst/>
          </a:prstGeom>
          <a:noFill/>
          <a:ln>
            <a:solidFill>
              <a:schemeClr val="tx1"/>
            </a:solidFill>
          </a:ln>
        </p:spPr>
        <p:txBody>
          <a:bodyPr wrap="square">
            <a:spAutoFit/>
          </a:bodyPr>
          <a:lstStyle/>
          <a:p>
            <a:pPr algn="just"/>
            <a:r>
              <a:rPr lang="en-US" sz="2400" b="1" dirty="0">
                <a:latin typeface="Candara" panose="020E0502030303020204" pitchFamily="34" charset="0"/>
                <a:ea typeface="Cambria" panose="02040503050406030204" pitchFamily="18" charset="0"/>
                <a:cs typeface="Arial" panose="020B0604020202020204" pitchFamily="34" charset="0"/>
              </a:rPr>
              <a:t>For all account above threshold : </a:t>
            </a:r>
            <a:r>
              <a:rPr lang="en-US" sz="2400" b="1" dirty="0">
                <a:solidFill>
                  <a:srgbClr val="C00000"/>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TRANSACTION AUDIT </a:t>
            </a:r>
            <a:r>
              <a:rPr lang="en-US" sz="2400" b="1" dirty="0">
                <a:latin typeface="Candara" panose="020E0502030303020204" pitchFamily="34" charset="0"/>
                <a:ea typeface="Cambria" panose="02040503050406030204" pitchFamily="18" charset="0"/>
                <a:cs typeface="Arial" panose="020B0604020202020204" pitchFamily="34" charset="0"/>
              </a:rPr>
              <a:t>/ account specific details to be seen and commented ; Below threshold : </a:t>
            </a:r>
            <a:r>
              <a:rPr lang="en-US" sz="2400" b="1" dirty="0">
                <a:solidFill>
                  <a:srgbClr val="C00000"/>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PROCESS AUDIT </a:t>
            </a:r>
            <a:endParaRPr lang="en-IN" sz="2400" b="1" dirty="0">
              <a:solidFill>
                <a:srgbClr val="C00000"/>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endParaRPr>
          </a:p>
        </p:txBody>
      </p:sp>
      <p:sp>
        <p:nvSpPr>
          <p:cNvPr id="13" name="TextBox 12">
            <a:extLst>
              <a:ext uri="{FF2B5EF4-FFF2-40B4-BE49-F238E27FC236}">
                <a16:creationId xmlns:a16="http://schemas.microsoft.com/office/drawing/2014/main" id="{D64F3BB2-B08A-4BBD-B9CE-B6017DDAEC4F}"/>
              </a:ext>
            </a:extLst>
          </p:cNvPr>
          <p:cNvSpPr txBox="1"/>
          <p:nvPr/>
        </p:nvSpPr>
        <p:spPr>
          <a:xfrm>
            <a:off x="294673" y="5014875"/>
            <a:ext cx="11472698" cy="1200329"/>
          </a:xfrm>
          <a:prstGeom prst="rect">
            <a:avLst/>
          </a:prstGeom>
          <a:noFill/>
          <a:ln>
            <a:solidFill>
              <a:schemeClr val="accent2">
                <a:lumMod val="20000"/>
                <a:lumOff val="80000"/>
              </a:schemeClr>
            </a:solidFill>
          </a:ln>
          <a:effectLst>
            <a:glow rad="101600">
              <a:schemeClr val="accent1">
                <a:satMod val="175000"/>
                <a:alpha val="40000"/>
              </a:schemeClr>
            </a:glow>
          </a:effectLst>
        </p:spPr>
        <p:txBody>
          <a:bodyPr wrap="square">
            <a:spAutoFit/>
          </a:bodyPr>
          <a:lstStyle/>
          <a:p>
            <a:pPr algn="ctr"/>
            <a:r>
              <a:rPr lang="en-US" sz="2400" b="1" i="1" u="sng" dirty="0">
                <a:latin typeface="Candara" panose="020E0502030303020204" pitchFamily="34" charset="0"/>
                <a:ea typeface="Cambria" panose="02040503050406030204" pitchFamily="18" charset="0"/>
                <a:cs typeface="Arial" panose="020B0604020202020204" pitchFamily="34" charset="0"/>
              </a:rPr>
              <a:t>Auditors would now need to check </a:t>
            </a:r>
            <a:r>
              <a:rPr lang="en-US" sz="2400" b="1" i="1" u="sng" dirty="0">
                <a:solidFill>
                  <a:srgbClr val="FF0000"/>
                </a:solidFill>
                <a:latin typeface="Candara" panose="020E0502030303020204" pitchFamily="34" charset="0"/>
                <a:ea typeface="Cambria" panose="02040503050406030204" pitchFamily="18" charset="0"/>
                <a:cs typeface="Arial" panose="020B0604020202020204" pitchFamily="34" charset="0"/>
              </a:rPr>
              <a:t>“All Large Advances” </a:t>
            </a:r>
            <a:r>
              <a:rPr lang="en-US" sz="2400" b="1" i="1" u="sng" dirty="0">
                <a:solidFill>
                  <a:schemeClr val="tx2"/>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(Materiality : SA 320 only with respect to transaction audit of such Advances BUT Audit Sampling SA 530 in selecting Large advances not allowed)</a:t>
            </a:r>
            <a:endParaRPr lang="en-IN" sz="2400" b="1" i="1" u="sng" dirty="0">
              <a:solidFill>
                <a:srgbClr val="FF0000"/>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endParaRPr>
          </a:p>
        </p:txBody>
      </p:sp>
    </p:spTree>
    <p:extLst>
      <p:ext uri="{BB962C8B-B14F-4D97-AF65-F5344CB8AC3E}">
        <p14:creationId xmlns:p14="http://schemas.microsoft.com/office/powerpoint/2010/main" val="25278004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103</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42905" y="145372"/>
            <a:ext cx="11029990" cy="792892"/>
          </a:xfrm>
          <a:prstGeom prst="rect">
            <a:avLst/>
          </a:prstGeom>
        </p:spPr>
        <p:txBody>
          <a:bodyPr>
            <a:normAutofit fontScale="925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 Assets 5. Advances</a:t>
            </a:r>
          </a:p>
        </p:txBody>
      </p:sp>
      <p:sp>
        <p:nvSpPr>
          <p:cNvPr id="13" name="TextBox 12">
            <a:extLst>
              <a:ext uri="{FF2B5EF4-FFF2-40B4-BE49-F238E27FC236}">
                <a16:creationId xmlns:a16="http://schemas.microsoft.com/office/drawing/2014/main" id="{D64F3BB2-B08A-4BBD-B9CE-B6017DDAEC4F}"/>
              </a:ext>
            </a:extLst>
          </p:cNvPr>
          <p:cNvSpPr txBox="1"/>
          <p:nvPr/>
        </p:nvSpPr>
        <p:spPr>
          <a:xfrm>
            <a:off x="614352" y="1650791"/>
            <a:ext cx="10963296" cy="4401205"/>
          </a:xfrm>
          <a:prstGeom prst="rect">
            <a:avLst/>
          </a:prstGeom>
          <a:noFill/>
          <a:ln>
            <a:noFill/>
          </a:ln>
          <a:effectLst>
            <a:glow rad="101600">
              <a:schemeClr val="accent1">
                <a:satMod val="175000"/>
                <a:alpha val="40000"/>
              </a:schemeClr>
            </a:glow>
          </a:effectLst>
        </p:spPr>
        <p:txBody>
          <a:bodyPr wrap="square">
            <a:spAutoFit/>
          </a:bodyPr>
          <a:lstStyle/>
          <a:p>
            <a:pPr marL="457200" indent="-457200" algn="just">
              <a:buFont typeface="Wingdings" panose="05000000000000000000" pitchFamily="2" charset="2"/>
              <a:buChar char="ü"/>
            </a:pPr>
            <a:r>
              <a:rPr lang="en-US" sz="2800" b="1" i="1" dirty="0">
                <a:latin typeface="Candara" panose="020E0502030303020204" pitchFamily="34" charset="0"/>
                <a:ea typeface="Cambria" panose="02040503050406030204" pitchFamily="18" charset="0"/>
                <a:cs typeface="Arial" panose="020B0604020202020204" pitchFamily="34" charset="0"/>
              </a:rPr>
              <a:t>For all accounts above the threshold, the transaction audit/ account specific details to be seen and commented, whereas below the threshold, the process needs to be checked and commented upon. Comments of the branch auditor on advances with significant adverse features, which might need attention of the management/ Statutory Central Auditors, should be appended to the LFAR</a:t>
            </a:r>
          </a:p>
          <a:p>
            <a:pPr marL="457200" indent="-457200" algn="just">
              <a:buFont typeface="Wingdings" panose="05000000000000000000" pitchFamily="2" charset="2"/>
              <a:buChar char="ü"/>
            </a:pPr>
            <a:endParaRPr lang="en-US" sz="2800" b="1" i="1" dirty="0">
              <a:solidFill>
                <a:srgbClr val="FF0000"/>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endParaRPr>
          </a:p>
          <a:p>
            <a:pPr marL="457200" indent="-457200" algn="just">
              <a:buFont typeface="Wingdings" panose="05000000000000000000" pitchFamily="2" charset="2"/>
              <a:buChar char="ü"/>
            </a:pPr>
            <a:r>
              <a:rPr lang="en-US" sz="2800" b="1" i="1" dirty="0">
                <a:solidFill>
                  <a:srgbClr val="FF0000"/>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The critical comments based on the review of the above and other test check should be given in respective paragraphs as give in the LFAR</a:t>
            </a:r>
            <a:endParaRPr lang="en-IN" sz="2800" b="1" i="1" dirty="0">
              <a:solidFill>
                <a:srgbClr val="FF0000"/>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endParaRPr>
          </a:p>
        </p:txBody>
      </p:sp>
    </p:spTree>
    <p:extLst>
      <p:ext uri="{BB962C8B-B14F-4D97-AF65-F5344CB8AC3E}">
        <p14:creationId xmlns:p14="http://schemas.microsoft.com/office/powerpoint/2010/main" val="8894251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104</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455504" y="71414"/>
            <a:ext cx="11260286" cy="844004"/>
          </a:xfrm>
          <a:prstGeom prst="rect">
            <a:avLst/>
          </a:prstGeom>
        </p:spPr>
        <p:txBody>
          <a:bodyPr>
            <a:normAutofit fontScale="5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lang="en-US" sz="5400" b="1" dirty="0">
                <a:solidFill>
                  <a:schemeClr val="accent1"/>
                </a:solidFill>
              </a:rPr>
              <a:t>I. A</a:t>
            </a:r>
            <a:r>
              <a:rPr kumimoji="0" lang="en-US" sz="5400" b="1" i="0" u="none" strike="noStrike" kern="1200" cap="none" spc="0" normalizeH="0" baseline="0" noProof="0" dirty="0" err="1">
                <a:ln>
                  <a:noFill/>
                </a:ln>
                <a:solidFill>
                  <a:schemeClr val="accent1"/>
                </a:solidFill>
                <a:effectLst/>
                <a:uLnTx/>
                <a:uFillTx/>
                <a:latin typeface="Candara" panose="020E0502030303020204" pitchFamily="34" charset="0"/>
                <a:ea typeface="+mj-ea"/>
                <a:cs typeface="+mj-cs"/>
              </a:rPr>
              <a:t>ssets</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5. Advances</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a) List of Accounts Examined</a:t>
            </a:r>
          </a:p>
          <a:p>
            <a:pPr marR="0" lvl="0" algn="ctr" defTabSz="914400" rtl="0" eaLnBrk="1" fontAlgn="auto" latinLnBrk="0" hangingPunct="1">
              <a:lnSpc>
                <a:spcPct val="100000"/>
              </a:lnSpc>
              <a:spcBef>
                <a:spcPct val="0"/>
              </a:spcBef>
              <a:spcAft>
                <a:spcPts val="0"/>
              </a:spcAft>
              <a:buClrTx/>
              <a:buSzTx/>
              <a:tabLst/>
              <a:defRPr/>
            </a:pPr>
            <a:endParaRPr kumimoji="0" lang="en-US" sz="26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endParaRPr>
          </a:p>
        </p:txBody>
      </p:sp>
      <p:sp>
        <p:nvSpPr>
          <p:cNvPr id="2" name="Rectangle 1">
            <a:extLst>
              <a:ext uri="{FF2B5EF4-FFF2-40B4-BE49-F238E27FC236}">
                <a16:creationId xmlns:a16="http://schemas.microsoft.com/office/drawing/2014/main" id="{23FBE8AA-7192-49FE-B075-D3AD8AE73929}"/>
              </a:ext>
            </a:extLst>
          </p:cNvPr>
          <p:cNvSpPr/>
          <p:nvPr/>
        </p:nvSpPr>
        <p:spPr>
          <a:xfrm>
            <a:off x="304800" y="1144772"/>
            <a:ext cx="10134600" cy="436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effectLst>
                  <a:outerShdw blurRad="38100" dist="38100" dir="2700000" algn="tl">
                    <a:srgbClr val="000000">
                      <a:alpha val="43137"/>
                    </a:srgbClr>
                  </a:outerShdw>
                </a:effectLst>
                <a:latin typeface="Candara" panose="020E0502030303020204" pitchFamily="34" charset="0"/>
              </a:rPr>
              <a:t>Details of all accounts examined has to be given in the table below :</a:t>
            </a:r>
            <a:endParaRPr lang="en-IN" sz="2400" b="1" dirty="0">
              <a:solidFill>
                <a:srgbClr val="C00000"/>
              </a:solidFill>
              <a:effectLst>
                <a:outerShdw blurRad="38100" dist="38100" dir="2700000" algn="tl">
                  <a:srgbClr val="000000">
                    <a:alpha val="43137"/>
                  </a:srgbClr>
                </a:outerShdw>
              </a:effectLst>
              <a:latin typeface="Candara" panose="020E0502030303020204" pitchFamily="34" charset="0"/>
            </a:endParaRPr>
          </a:p>
        </p:txBody>
      </p:sp>
      <p:graphicFrame>
        <p:nvGraphicFramePr>
          <p:cNvPr id="3" name="Table 2">
            <a:extLst>
              <a:ext uri="{FF2B5EF4-FFF2-40B4-BE49-F238E27FC236}">
                <a16:creationId xmlns:a16="http://schemas.microsoft.com/office/drawing/2014/main" id="{9705D85E-4714-4BF0-9FB2-15500E7421BF}"/>
              </a:ext>
            </a:extLst>
          </p:cNvPr>
          <p:cNvGraphicFramePr>
            <a:graphicFrameLocks noGrp="1"/>
          </p:cNvGraphicFramePr>
          <p:nvPr/>
        </p:nvGraphicFramePr>
        <p:xfrm>
          <a:off x="423852" y="1810666"/>
          <a:ext cx="11463349" cy="3980532"/>
        </p:xfrm>
        <a:graphic>
          <a:graphicData uri="http://schemas.openxmlformats.org/drawingml/2006/table">
            <a:tbl>
              <a:tblPr firstRow="1" firstCol="1" bandRow="1">
                <a:tableStyleId>{9D7B26C5-4107-4FEC-AEDC-1716B250A1EF}</a:tableStyleId>
              </a:tblPr>
              <a:tblGrid>
                <a:gridCol w="3157548">
                  <a:extLst>
                    <a:ext uri="{9D8B030D-6E8A-4147-A177-3AD203B41FA5}">
                      <a16:colId xmlns:a16="http://schemas.microsoft.com/office/drawing/2014/main" val="1104808834"/>
                    </a:ext>
                  </a:extLst>
                </a:gridCol>
                <a:gridCol w="1828800">
                  <a:extLst>
                    <a:ext uri="{9D8B030D-6E8A-4147-A177-3AD203B41FA5}">
                      <a16:colId xmlns:a16="http://schemas.microsoft.com/office/drawing/2014/main" val="297883084"/>
                    </a:ext>
                  </a:extLst>
                </a:gridCol>
                <a:gridCol w="2057400">
                  <a:extLst>
                    <a:ext uri="{9D8B030D-6E8A-4147-A177-3AD203B41FA5}">
                      <a16:colId xmlns:a16="http://schemas.microsoft.com/office/drawing/2014/main" val="2468113003"/>
                    </a:ext>
                  </a:extLst>
                </a:gridCol>
                <a:gridCol w="2667000">
                  <a:extLst>
                    <a:ext uri="{9D8B030D-6E8A-4147-A177-3AD203B41FA5}">
                      <a16:colId xmlns:a16="http://schemas.microsoft.com/office/drawing/2014/main" val="49254216"/>
                    </a:ext>
                  </a:extLst>
                </a:gridCol>
                <a:gridCol w="1752601">
                  <a:extLst>
                    <a:ext uri="{9D8B030D-6E8A-4147-A177-3AD203B41FA5}">
                      <a16:colId xmlns:a16="http://schemas.microsoft.com/office/drawing/2014/main" val="4258905323"/>
                    </a:ext>
                  </a:extLst>
                </a:gridCol>
              </a:tblGrid>
              <a:tr h="1326844">
                <a:tc>
                  <a:txBody>
                    <a:bodyPr/>
                    <a:lstStyle/>
                    <a:p>
                      <a:pPr algn="ctr"/>
                      <a:r>
                        <a:rPr lang="en-US" sz="2400" b="1" dirty="0">
                          <a:effectLst/>
                          <a:latin typeface="Candara" panose="020E0502030303020204" pitchFamily="34" charset="0"/>
                        </a:rPr>
                        <a:t>Account No.</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b="1" dirty="0">
                          <a:effectLst/>
                          <a:latin typeface="Candara" panose="020E0502030303020204" pitchFamily="34" charset="0"/>
                        </a:rPr>
                        <a:t>Account Name</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b="1" dirty="0">
                          <a:effectLst/>
                          <a:latin typeface="Candara" panose="020E0502030303020204" pitchFamily="34" charset="0"/>
                        </a:rPr>
                        <a:t>Balance as at year end – funded</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b="1" dirty="0">
                          <a:effectLst/>
                          <a:latin typeface="Candara" panose="020E0502030303020204" pitchFamily="34" charset="0"/>
                        </a:rPr>
                        <a:t>Balance as at the year end – Non funded</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400" b="1" dirty="0">
                          <a:effectLst/>
                          <a:latin typeface="Candara" panose="020E0502030303020204" pitchFamily="34" charset="0"/>
                        </a:rPr>
                        <a:t>Total</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33973731"/>
                  </a:ext>
                </a:extLst>
              </a:tr>
              <a:tr h="442281">
                <a:tc>
                  <a:txBody>
                    <a:bodyPr/>
                    <a:lstStyle/>
                    <a:p>
                      <a:pPr algn="just"/>
                      <a:r>
                        <a:rPr lang="en-US" sz="2400" b="1" dirty="0">
                          <a:effectLst/>
                          <a:latin typeface="Candara" panose="020E0502030303020204" pitchFamily="34" charset="0"/>
                        </a:rPr>
                        <a:t> </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b="1">
                          <a:effectLst/>
                          <a:latin typeface="Candara" panose="020E0502030303020204" pitchFamily="34" charset="0"/>
                        </a:rPr>
                        <a:t> </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b="1">
                          <a:effectLst/>
                          <a:latin typeface="Candara" panose="020E0502030303020204" pitchFamily="34" charset="0"/>
                        </a:rPr>
                        <a:t> </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b="1">
                          <a:effectLst/>
                          <a:latin typeface="Candara" panose="020E0502030303020204" pitchFamily="34" charset="0"/>
                        </a:rPr>
                        <a:t> </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b="1" dirty="0">
                          <a:effectLst/>
                          <a:latin typeface="Candara" panose="020E0502030303020204" pitchFamily="34" charset="0"/>
                        </a:rPr>
                        <a:t> </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4937404"/>
                  </a:ext>
                </a:extLst>
              </a:tr>
              <a:tr h="442281">
                <a:tc>
                  <a:txBody>
                    <a:bodyPr/>
                    <a:lstStyle/>
                    <a:p>
                      <a:pPr algn="just"/>
                      <a:r>
                        <a:rPr lang="en-US" sz="2400" b="1" dirty="0">
                          <a:effectLst/>
                          <a:latin typeface="Candara" panose="020E0502030303020204" pitchFamily="34" charset="0"/>
                        </a:rPr>
                        <a:t>Total</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b="1" dirty="0">
                          <a:effectLst/>
                          <a:latin typeface="Candara" panose="020E0502030303020204" pitchFamily="34" charset="0"/>
                        </a:rPr>
                        <a:t> </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effectLst/>
                          <a:latin typeface="Candara" panose="020E0502030303020204" pitchFamily="34" charset="0"/>
                        </a:rPr>
                        <a:t>A</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a:effectLst/>
                          <a:latin typeface="Candara" panose="020E0502030303020204" pitchFamily="34" charset="0"/>
                        </a:rPr>
                        <a:t>B</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effectLst/>
                          <a:latin typeface="Candara" panose="020E0502030303020204" pitchFamily="34" charset="0"/>
                        </a:rPr>
                        <a:t>C=A+B</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0881392"/>
                  </a:ext>
                </a:extLst>
              </a:tr>
              <a:tr h="884563">
                <a:tc>
                  <a:txBody>
                    <a:bodyPr/>
                    <a:lstStyle/>
                    <a:p>
                      <a:pPr algn="just"/>
                      <a:r>
                        <a:rPr lang="en-US" sz="2400" b="1">
                          <a:effectLst/>
                          <a:latin typeface="Candara" panose="020E0502030303020204" pitchFamily="34" charset="0"/>
                        </a:rPr>
                        <a:t>Total Outstanding of the branch</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b="1" dirty="0">
                          <a:effectLst/>
                          <a:latin typeface="Candara" panose="020E0502030303020204" pitchFamily="34" charset="0"/>
                        </a:rPr>
                        <a:t> </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effectLst/>
                          <a:latin typeface="Candara" panose="020E0502030303020204" pitchFamily="34" charset="0"/>
                        </a:rPr>
                        <a:t>X</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effectLst/>
                          <a:latin typeface="Candara" panose="020E0502030303020204" pitchFamily="34" charset="0"/>
                        </a:rPr>
                        <a:t>Y</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a:effectLst/>
                          <a:latin typeface="Candara" panose="020E0502030303020204" pitchFamily="34" charset="0"/>
                        </a:rPr>
                        <a:t>Z=X+Y</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9405343"/>
                  </a:ext>
                </a:extLst>
              </a:tr>
              <a:tr h="884563">
                <a:tc>
                  <a:txBody>
                    <a:bodyPr/>
                    <a:lstStyle/>
                    <a:p>
                      <a:pPr algn="just"/>
                      <a:r>
                        <a:rPr lang="en-US" sz="2400" b="1">
                          <a:effectLst/>
                          <a:latin typeface="Candara" panose="020E0502030303020204" pitchFamily="34" charset="0"/>
                        </a:rPr>
                        <a:t>Percentage examined</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400" b="1">
                          <a:effectLst/>
                          <a:latin typeface="Candara" panose="020E0502030303020204" pitchFamily="34" charset="0"/>
                        </a:rPr>
                        <a:t> </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a:effectLst/>
                          <a:latin typeface="Candara" panose="020E0502030303020204" pitchFamily="34" charset="0"/>
                        </a:rPr>
                        <a:t>A as % of X</a:t>
                      </a:r>
                      <a:endParaRPr lang="en-IN" sz="2400" b="1">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effectLst/>
                          <a:latin typeface="Candara" panose="020E0502030303020204" pitchFamily="34" charset="0"/>
                        </a:rPr>
                        <a:t>B as % of Y</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1" dirty="0">
                          <a:effectLst/>
                          <a:latin typeface="Candara" panose="020E0502030303020204" pitchFamily="34" charset="0"/>
                        </a:rPr>
                        <a:t>C as % of Z</a:t>
                      </a:r>
                      <a:endParaRPr lang="en-IN" sz="2400" b="1" dirty="0">
                        <a:effectLst/>
                        <a:latin typeface="Candara" panose="020E050203030302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4632963"/>
                  </a:ext>
                </a:extLst>
              </a:tr>
            </a:tbl>
          </a:graphicData>
        </a:graphic>
      </p:graphicFrame>
    </p:spTree>
    <p:extLst>
      <p:ext uri="{BB962C8B-B14F-4D97-AF65-F5344CB8AC3E}">
        <p14:creationId xmlns:p14="http://schemas.microsoft.com/office/powerpoint/2010/main" val="14800999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105</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42905" y="71413"/>
            <a:ext cx="11029990" cy="866851"/>
          </a:xfrm>
          <a:prstGeom prst="rect">
            <a:avLst/>
          </a:prstGeom>
        </p:spPr>
        <p:txBody>
          <a:bodyPr>
            <a:normAutofit fontScale="5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LFAR I. Assets 5. Advances </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b) Credit Appraisal</a:t>
            </a:r>
          </a:p>
        </p:txBody>
      </p:sp>
      <p:sp>
        <p:nvSpPr>
          <p:cNvPr id="13" name="TextBox 12">
            <a:extLst>
              <a:ext uri="{FF2B5EF4-FFF2-40B4-BE49-F238E27FC236}">
                <a16:creationId xmlns:a16="http://schemas.microsoft.com/office/drawing/2014/main" id="{497F8E87-F914-4205-B1BC-81CDC7E75B54}"/>
              </a:ext>
            </a:extLst>
          </p:cNvPr>
          <p:cNvSpPr txBox="1"/>
          <p:nvPr/>
        </p:nvSpPr>
        <p:spPr>
          <a:xfrm>
            <a:off x="507345" y="1219200"/>
            <a:ext cx="11029990" cy="4216539"/>
          </a:xfrm>
          <a:prstGeom prst="rect">
            <a:avLst/>
          </a:prstGeom>
          <a:noFill/>
          <a:ln>
            <a:noFill/>
          </a:ln>
        </p:spPr>
        <p:txBody>
          <a:bodyPr wrap="square">
            <a:spAutoFit/>
          </a:bodyPr>
          <a:lstStyle/>
          <a:p>
            <a:pPr lvl="0" algn="just">
              <a:spcAft>
                <a:spcPts val="0"/>
              </a:spcAft>
            </a:pPr>
            <a:r>
              <a:rPr lang="en-US" sz="2800" b="1" dirty="0">
                <a:effectLst/>
                <a:latin typeface="Candara" panose="020E0502030303020204" pitchFamily="34" charset="0"/>
                <a:ea typeface="Times New Roman" panose="02020603050405020304" pitchFamily="18" charset="0"/>
                <a:cs typeface="Arial" panose="020B0604020202020204" pitchFamily="34" charset="0"/>
              </a:rPr>
              <a:t>(b)(ii) Have you come across cases of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quick mortality in accounts</a:t>
            </a:r>
            <a:r>
              <a:rPr lang="en-US" sz="2800" b="1" dirty="0">
                <a:effectLst/>
                <a:latin typeface="Candara" panose="020E0502030303020204" pitchFamily="34" charset="0"/>
                <a:ea typeface="Times New Roman" panose="02020603050405020304" pitchFamily="18" charset="0"/>
                <a:cs typeface="Arial" panose="020B0604020202020204" pitchFamily="34" charset="0"/>
              </a:rPr>
              <a:t>, where the facility became non-performing within a period of 12 months from the date of first sanction? Details of such accounts may be provided in following manner:-</a:t>
            </a:r>
          </a:p>
          <a:p>
            <a:pPr marL="534988" lvl="0" algn="just">
              <a:spcAft>
                <a:spcPts val="0"/>
              </a:spcAft>
            </a:pPr>
            <a:r>
              <a:rPr lang="en-US" sz="2800" b="1" dirty="0">
                <a:effectLst/>
                <a:latin typeface="Candara" panose="020E0502030303020204" pitchFamily="34" charset="0"/>
                <a:ea typeface="Times New Roman" panose="02020603050405020304" pitchFamily="18" charset="0"/>
                <a:cs typeface="Arial" panose="020B0604020202020204" pitchFamily="34" charset="0"/>
              </a:rPr>
              <a:t>• Account No.</a:t>
            </a:r>
          </a:p>
          <a:p>
            <a:pPr marL="534988" lvl="0" algn="just">
              <a:spcAft>
                <a:spcPts val="0"/>
              </a:spcAft>
            </a:pPr>
            <a:r>
              <a:rPr lang="en-US" sz="2800" b="1" dirty="0">
                <a:effectLst/>
                <a:latin typeface="Candara" panose="020E0502030303020204" pitchFamily="34" charset="0"/>
                <a:ea typeface="Times New Roman" panose="02020603050405020304" pitchFamily="18" charset="0"/>
                <a:cs typeface="Arial" panose="020B0604020202020204" pitchFamily="34" charset="0"/>
              </a:rPr>
              <a:t>• Account Name</a:t>
            </a:r>
          </a:p>
          <a:p>
            <a:pPr marL="534988" lvl="0" algn="just">
              <a:spcAft>
                <a:spcPts val="0"/>
              </a:spcAft>
            </a:pPr>
            <a:r>
              <a:rPr lang="en-US" sz="2800" b="1" dirty="0">
                <a:effectLst/>
                <a:latin typeface="Candara" panose="020E0502030303020204" pitchFamily="34" charset="0"/>
                <a:ea typeface="Times New Roman" panose="02020603050405020304" pitchFamily="18" charset="0"/>
                <a:cs typeface="Arial" panose="020B0604020202020204" pitchFamily="34" charset="0"/>
              </a:rPr>
              <a:t>• Balance as at year end</a:t>
            </a:r>
          </a:p>
          <a:p>
            <a:pPr marL="534988" lvl="0" algn="just">
              <a:spcAft>
                <a:spcPts val="0"/>
              </a:spcAft>
            </a:pPr>
            <a:endParaRPr lang="en-US" sz="1600" b="1" dirty="0">
              <a:latin typeface="Candara" panose="020E0502030303020204" pitchFamily="34" charset="0"/>
              <a:cs typeface="Arial" panose="020B0604020202020204" pitchFamily="34" charset="0"/>
            </a:endParaRPr>
          </a:p>
          <a:p>
            <a:pPr lvl="0" algn="just">
              <a:spcAft>
                <a:spcPts val="0"/>
              </a:spcAft>
            </a:pPr>
            <a:r>
              <a:rPr lang="en-US" sz="2800" b="1" dirty="0">
                <a:latin typeface="Candara" panose="020E0502030303020204" pitchFamily="34" charset="0"/>
              </a:rPr>
              <a:t>(b)(iii) Whether in </a:t>
            </a:r>
            <a:r>
              <a:rPr lang="en-US" sz="2800" b="1" dirty="0" err="1">
                <a:latin typeface="Candara" panose="020E0502030303020204" pitchFamily="34" charset="0"/>
              </a:rPr>
              <a:t>borrowal</a:t>
            </a:r>
            <a:r>
              <a:rPr lang="en-US" sz="2800" b="1" dirty="0">
                <a:latin typeface="Candara" panose="020E0502030303020204" pitchFamily="34" charset="0"/>
              </a:rPr>
              <a:t> accounts the applicable interest rate is correctly fed into the system?</a:t>
            </a:r>
            <a:endParaRPr lang="en-US" sz="1600" b="1" dirty="0">
              <a:latin typeface="Candara" panose="020E0502030303020204" pitchFamily="34" charset="0"/>
            </a:endParaRPr>
          </a:p>
        </p:txBody>
      </p:sp>
    </p:spTree>
    <p:extLst>
      <p:ext uri="{BB962C8B-B14F-4D97-AF65-F5344CB8AC3E}">
        <p14:creationId xmlns:p14="http://schemas.microsoft.com/office/powerpoint/2010/main" val="20732371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106</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42905" y="0"/>
            <a:ext cx="11029990" cy="938264"/>
          </a:xfrm>
          <a:prstGeom prst="rect">
            <a:avLst/>
          </a:prstGeom>
        </p:spPr>
        <p:txBody>
          <a:bodyPr>
            <a:normAutofit fontScale="62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lang="en-US" sz="5400" b="1" dirty="0">
                <a:solidFill>
                  <a:schemeClr val="accent1"/>
                </a:solidFill>
              </a:rPr>
              <a:t>I. A</a:t>
            </a:r>
            <a:r>
              <a:rPr kumimoji="0" lang="en-US" sz="5400" b="1" i="0" u="none" strike="noStrike" kern="1200" cap="none" spc="0" normalizeH="0" baseline="0" noProof="0" dirty="0" err="1">
                <a:ln>
                  <a:noFill/>
                </a:ln>
                <a:solidFill>
                  <a:schemeClr val="accent1"/>
                </a:solidFill>
                <a:effectLst/>
                <a:uLnTx/>
                <a:uFillTx/>
                <a:latin typeface="Candara" panose="020E0502030303020204" pitchFamily="34" charset="0"/>
                <a:ea typeface="+mj-ea"/>
                <a:cs typeface="+mj-cs"/>
              </a:rPr>
              <a:t>ssets</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5. Advances</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b) Credit Appraisal</a:t>
            </a:r>
          </a:p>
        </p:txBody>
      </p:sp>
      <p:sp>
        <p:nvSpPr>
          <p:cNvPr id="13" name="TextBox 12">
            <a:extLst>
              <a:ext uri="{FF2B5EF4-FFF2-40B4-BE49-F238E27FC236}">
                <a16:creationId xmlns:a16="http://schemas.microsoft.com/office/drawing/2014/main" id="{497F8E87-F914-4205-B1BC-81CDC7E75B54}"/>
              </a:ext>
            </a:extLst>
          </p:cNvPr>
          <p:cNvSpPr txBox="1"/>
          <p:nvPr/>
        </p:nvSpPr>
        <p:spPr>
          <a:xfrm>
            <a:off x="381000" y="1295400"/>
            <a:ext cx="10887095" cy="3754874"/>
          </a:xfrm>
          <a:prstGeom prst="rect">
            <a:avLst/>
          </a:prstGeom>
          <a:noFill/>
          <a:ln>
            <a:noFill/>
          </a:ln>
        </p:spPr>
        <p:txBody>
          <a:bodyPr wrap="square">
            <a:spAutoFit/>
          </a:bodyPr>
          <a:lstStyle/>
          <a:p>
            <a:pPr lvl="0" algn="just">
              <a:spcAft>
                <a:spcPts val="0"/>
              </a:spcAft>
            </a:pPr>
            <a:r>
              <a:rPr lang="en-US" sz="2600" b="1" dirty="0">
                <a:solidFill>
                  <a:schemeClr val="tx2"/>
                </a:solidFill>
                <a:effectLst>
                  <a:outerShdw blurRad="38100" dist="38100" dir="2700000" algn="tl">
                    <a:srgbClr val="000000">
                      <a:alpha val="43137"/>
                    </a:srgbClr>
                  </a:outerShdw>
                </a:effectLst>
                <a:latin typeface="Candara" panose="020E0502030303020204" pitchFamily="34" charset="0"/>
              </a:rPr>
              <a:t>(b)(iv) Whether Interest rate is reviewed periodically </a:t>
            </a:r>
            <a:r>
              <a:rPr lang="en-US" sz="2600" b="1" dirty="0">
                <a:latin typeface="Candara" panose="020E0502030303020204" pitchFamily="34" charset="0"/>
              </a:rPr>
              <a:t>as per the guidelines as applicable to floating rate loans linked to MCLR/ EBLR (External Benchmark Lending Rate) ?</a:t>
            </a:r>
          </a:p>
          <a:p>
            <a:pPr marL="457200" lvl="0" indent="-457200" algn="just">
              <a:spcAft>
                <a:spcPts val="0"/>
              </a:spcAft>
              <a:buFont typeface="Arial" panose="020B0604020202020204" pitchFamily="34" charset="0"/>
              <a:buChar char="•"/>
            </a:pPr>
            <a:endParaRPr lang="en-US" sz="1500" b="1" dirty="0">
              <a:latin typeface="Candara" panose="020E0502030303020204" pitchFamily="34" charset="0"/>
            </a:endParaRPr>
          </a:p>
          <a:p>
            <a:pPr lvl="0" algn="just">
              <a:spcAft>
                <a:spcPts val="0"/>
              </a:spcAft>
            </a:pPr>
            <a:r>
              <a:rPr lang="en-US" sz="2600" b="1" dirty="0">
                <a:latin typeface="Candara" panose="020E0502030303020204" pitchFamily="34" charset="0"/>
              </a:rPr>
              <a:t>(b)(v) Have you come across cases of </a:t>
            </a:r>
            <a:r>
              <a:rPr lang="en-US" sz="2600" b="1" dirty="0">
                <a:solidFill>
                  <a:schemeClr val="tx2"/>
                </a:solidFill>
                <a:effectLst>
                  <a:outerShdw blurRad="38100" dist="38100" dir="2700000" algn="tl">
                    <a:srgbClr val="000000">
                      <a:alpha val="43137"/>
                    </a:srgbClr>
                  </a:outerShdw>
                </a:effectLst>
                <a:latin typeface="Candara" panose="020E0502030303020204" pitchFamily="34" charset="0"/>
              </a:rPr>
              <a:t>FREQUENT RENEWAL/ ROLLOVER</a:t>
            </a:r>
            <a:r>
              <a:rPr lang="en-US" sz="2600" b="1" dirty="0">
                <a:latin typeface="Candara" panose="020E0502030303020204" pitchFamily="34" charset="0"/>
              </a:rPr>
              <a:t> of short-term loans? If Yes, give details of such accounts</a:t>
            </a:r>
          </a:p>
          <a:p>
            <a:pPr marL="457200" lvl="0" indent="-457200" algn="just">
              <a:spcAft>
                <a:spcPts val="0"/>
              </a:spcAft>
              <a:buFont typeface="Arial" panose="020B0604020202020204" pitchFamily="34" charset="0"/>
              <a:buChar char="•"/>
            </a:pPr>
            <a:endParaRPr lang="en-US" sz="1500" b="1" dirty="0">
              <a:latin typeface="Candara" panose="020E0502030303020204" pitchFamily="34" charset="0"/>
            </a:endParaRPr>
          </a:p>
          <a:p>
            <a:pPr marL="457200" lvl="0" indent="-457200" algn="just">
              <a:spcAft>
                <a:spcPts val="0"/>
              </a:spcAft>
              <a:buFont typeface="Arial" panose="020B0604020202020204" pitchFamily="34" charset="0"/>
              <a:buChar char="•"/>
            </a:pPr>
            <a:r>
              <a:rPr lang="en-US" sz="2600" b="1" dirty="0">
                <a:solidFill>
                  <a:schemeClr val="tx2"/>
                </a:solidFill>
                <a:effectLst>
                  <a:outerShdw blurRad="38100" dist="38100" dir="2700000" algn="tl">
                    <a:srgbClr val="000000">
                      <a:alpha val="43137"/>
                    </a:srgbClr>
                  </a:outerShdw>
                </a:effectLst>
                <a:latin typeface="Candara" panose="020E0502030303020204" pitchFamily="34" charset="0"/>
              </a:rPr>
              <a:t>Correct and valid credit rating</a:t>
            </a:r>
            <a:r>
              <a:rPr lang="en-US" sz="2600" b="1" dirty="0">
                <a:latin typeface="Candara" panose="020E0502030303020204" pitchFamily="34" charset="0"/>
              </a:rPr>
              <a:t> of the credit facilities of bank’s borrowers from ARBI accredited Credit Rating Agencies has been fed into the system ?</a:t>
            </a:r>
            <a:endParaRPr lang="en-IN" sz="2600" b="1" dirty="0">
              <a:latin typeface="Candara" panose="020E0502030303020204" pitchFamily="34" charset="0"/>
            </a:endParaRPr>
          </a:p>
        </p:txBody>
      </p:sp>
    </p:spTree>
    <p:extLst>
      <p:ext uri="{BB962C8B-B14F-4D97-AF65-F5344CB8AC3E}">
        <p14:creationId xmlns:p14="http://schemas.microsoft.com/office/powerpoint/2010/main" val="26737314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107</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457200" y="71414"/>
            <a:ext cx="11029990" cy="831072"/>
          </a:xfrm>
          <a:prstGeom prst="rect">
            <a:avLst/>
          </a:prstGeom>
        </p:spPr>
        <p:txBody>
          <a:bodyPr>
            <a:normAutofit fontScale="4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lang="en-US" sz="5400" b="1" dirty="0">
                <a:solidFill>
                  <a:schemeClr val="accent1"/>
                </a:solidFill>
              </a:rPr>
              <a:t>I. A</a:t>
            </a:r>
            <a:r>
              <a:rPr kumimoji="0" lang="en-US" sz="5400" b="1" i="0" u="none" strike="noStrike" kern="1200" cap="none" spc="0" normalizeH="0" baseline="0" noProof="0" dirty="0" err="1">
                <a:ln>
                  <a:noFill/>
                </a:ln>
                <a:solidFill>
                  <a:schemeClr val="accent1"/>
                </a:solidFill>
                <a:effectLst/>
                <a:uLnTx/>
                <a:uFillTx/>
                <a:latin typeface="Candara" panose="020E0502030303020204" pitchFamily="34" charset="0"/>
                <a:ea typeface="+mj-ea"/>
                <a:cs typeface="+mj-cs"/>
              </a:rPr>
              <a:t>ssets</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5. Advances </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c) Sanctioning/ Disbursement</a:t>
            </a:r>
          </a:p>
        </p:txBody>
      </p:sp>
      <p:sp>
        <p:nvSpPr>
          <p:cNvPr id="13" name="TextBox 12">
            <a:extLst>
              <a:ext uri="{FF2B5EF4-FFF2-40B4-BE49-F238E27FC236}">
                <a16:creationId xmlns:a16="http://schemas.microsoft.com/office/drawing/2014/main" id="{497F8E87-F914-4205-B1BC-81CDC7E75B54}"/>
              </a:ext>
            </a:extLst>
          </p:cNvPr>
          <p:cNvSpPr txBox="1"/>
          <p:nvPr/>
        </p:nvSpPr>
        <p:spPr>
          <a:xfrm>
            <a:off x="457200" y="1295400"/>
            <a:ext cx="11172887" cy="4401205"/>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(c)(</a:t>
            </a:r>
            <a:r>
              <a:rPr lang="en-US" sz="2800" b="1" dirty="0" err="1">
                <a:latin typeface="Candara" panose="020E0502030303020204" pitchFamily="34" charset="0"/>
                <a:ea typeface="Times New Roman" panose="02020603050405020304" pitchFamily="18" charset="0"/>
                <a:cs typeface="Arial" panose="020B0604020202020204" pitchFamily="34" charset="0"/>
              </a:rPr>
              <a:t>i</a:t>
            </a:r>
            <a:r>
              <a:rPr lang="en-US" sz="2800" b="1" dirty="0">
                <a:latin typeface="Candara" panose="020E0502030303020204" pitchFamily="34" charset="0"/>
                <a:ea typeface="Times New Roman" panose="02020603050405020304" pitchFamily="18" charset="0"/>
                <a:cs typeface="Arial" panose="020B0604020202020204" pitchFamily="34" charset="0"/>
              </a:rPr>
              <a:t>) In the cases examined by you, have you come across instances of:</a:t>
            </a:r>
          </a:p>
          <a:p>
            <a:pPr lvl="0" algn="just">
              <a:spcAft>
                <a:spcPts val="0"/>
              </a:spcAft>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(a) credit facilities having been sanctioned beyond the delegated authority or limit fixed for the branch? </a:t>
            </a:r>
            <a:r>
              <a:rPr lang="en-US" sz="2800" b="1" dirty="0">
                <a:solidFill>
                  <a:srgbClr val="F62616"/>
                </a:solidFill>
                <a:latin typeface="Candara" panose="020E0502030303020204" pitchFamily="34" charset="0"/>
                <a:ea typeface="Times New Roman" panose="02020603050405020304" pitchFamily="18" charset="0"/>
                <a:cs typeface="Arial" panose="020B0604020202020204" pitchFamily="34" charset="0"/>
              </a:rPr>
              <a:t>(Audit Report – Report on other legal and Regulatory Requirements)</a:t>
            </a:r>
          </a:p>
          <a:p>
            <a:pPr lvl="0" algn="just">
              <a:spcAft>
                <a:spcPts val="0"/>
              </a:spcAft>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(b)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Are such cases promptly reported to higher authorities?</a:t>
            </a:r>
          </a:p>
          <a:p>
            <a:pPr lvl="0" algn="just">
              <a:spcAft>
                <a:spcPts val="0"/>
              </a:spcAft>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(c)(iii)Did the bank provide loans to companies for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buy-back of shares/ securities</a:t>
            </a:r>
            <a:r>
              <a:rPr lang="en-US" sz="2800" b="1" dirty="0">
                <a:latin typeface="Candara" panose="020E0502030303020204" pitchFamily="34" charset="0"/>
                <a:ea typeface="Times New Roman" panose="02020603050405020304" pitchFamily="18" charset="0"/>
                <a:cs typeface="Arial" panose="020B0604020202020204" pitchFamily="34" charset="0"/>
              </a:rPr>
              <a:t>?</a:t>
            </a:r>
            <a:endParaRPr lang="en-US" sz="2800" b="1" dirty="0">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6497424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108</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457200" y="261336"/>
            <a:ext cx="11029990" cy="641149"/>
          </a:xfrm>
          <a:prstGeom prst="rect">
            <a:avLst/>
          </a:prstGeom>
        </p:spPr>
        <p:txBody>
          <a:bodyPr>
            <a:normAutofit fontScale="5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 Assets 5. Advances e) Review/ Monitoring/ Supervision</a:t>
            </a:r>
          </a:p>
        </p:txBody>
      </p:sp>
      <p:sp>
        <p:nvSpPr>
          <p:cNvPr id="13" name="TextBox 12">
            <a:extLst>
              <a:ext uri="{FF2B5EF4-FFF2-40B4-BE49-F238E27FC236}">
                <a16:creationId xmlns:a16="http://schemas.microsoft.com/office/drawing/2014/main" id="{497F8E87-F914-4205-B1BC-81CDC7E75B54}"/>
              </a:ext>
            </a:extLst>
          </p:cNvPr>
          <p:cNvSpPr txBox="1"/>
          <p:nvPr/>
        </p:nvSpPr>
        <p:spPr>
          <a:xfrm>
            <a:off x="542903" y="1295400"/>
            <a:ext cx="11172887" cy="4031873"/>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(e)(ii)(b) Is the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Drawing Power </a:t>
            </a:r>
            <a:r>
              <a:rPr lang="en-US" sz="2800" b="1" dirty="0">
                <a:latin typeface="Candara" panose="020E0502030303020204" pitchFamily="34" charset="0"/>
                <a:ea typeface="Times New Roman" panose="02020603050405020304" pitchFamily="18" charset="0"/>
                <a:cs typeface="Arial" panose="020B0604020202020204" pitchFamily="34" charset="0"/>
              </a:rPr>
              <a:t>properly computed?</a:t>
            </a:r>
          </a:p>
          <a:p>
            <a:pPr marL="457200" lvl="0" indent="-457200" algn="just">
              <a:spcAft>
                <a:spcPts val="0"/>
              </a:spcAft>
              <a:buFont typeface="Arial" panose="020B0604020202020204" pitchFamily="34" charset="0"/>
              <a:buChar char="•"/>
            </a:pPr>
            <a:endParaRPr lang="en-US" sz="15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(e)(ii)(c) </a:t>
            </a:r>
            <a:r>
              <a:rPr lang="en-US" sz="2800" b="1" dirty="0">
                <a:latin typeface="Candara" panose="020E0502030303020204" pitchFamily="34" charset="0"/>
                <a:cs typeface="Arial" panose="020B0604020202020204" pitchFamily="34" charset="0"/>
              </a:rPr>
              <a:t>Whether the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latest audited financial statements</a:t>
            </a:r>
            <a:r>
              <a:rPr lang="en-US" sz="2800" b="1" dirty="0">
                <a:latin typeface="Candara" panose="020E0502030303020204" pitchFamily="34" charset="0"/>
                <a:cs typeface="Arial" panose="020B0604020202020204" pitchFamily="34" charset="0"/>
              </a:rPr>
              <a:t> are obtained for accounts reviewed/ renewed during the year?</a:t>
            </a:r>
          </a:p>
          <a:p>
            <a:pPr marL="457200" lvl="0" indent="-457200" algn="just">
              <a:spcAft>
                <a:spcPts val="0"/>
              </a:spcAft>
              <a:buFont typeface="Arial" panose="020B0604020202020204" pitchFamily="34" charset="0"/>
              <a:buChar char="•"/>
            </a:pPr>
            <a:endParaRPr lang="en-US" sz="1500" b="1" dirty="0">
              <a:latin typeface="Candara" panose="020E0502030303020204" pitchFamily="34" charset="0"/>
              <a:cs typeface="Arial" panose="020B0604020202020204" pitchFamily="34" charset="0"/>
            </a:endParaRPr>
          </a:p>
          <a:p>
            <a:pPr lvl="0" algn="just">
              <a:spcAft>
                <a:spcPts val="0"/>
              </a:spcAft>
            </a:pPr>
            <a:r>
              <a:rPr lang="en-US" sz="2800" b="1" dirty="0">
                <a:latin typeface="Candara" panose="020E0502030303020204" pitchFamily="34" charset="0"/>
                <a:cs typeface="Arial" panose="020B0604020202020204" pitchFamily="34" charset="0"/>
              </a:rPr>
              <a:t>(e)(iii)(c) Details of :</a:t>
            </a:r>
          </a:p>
          <a:p>
            <a:pPr marL="450850" lvl="0" algn="just">
              <a:spcAft>
                <a:spcPts val="0"/>
              </a:spcAft>
            </a:pPr>
            <a:endParaRPr lang="en-US" sz="1500" b="1" dirty="0">
              <a:latin typeface="Candara" panose="020E0502030303020204" pitchFamily="34" charset="0"/>
              <a:cs typeface="Arial" panose="020B0604020202020204" pitchFamily="34" charset="0"/>
            </a:endParaRPr>
          </a:p>
          <a:p>
            <a:pPr marL="1435100" lvl="0" indent="-342900" algn="just">
              <a:spcAft>
                <a:spcPts val="0"/>
              </a:spcAft>
              <a:buFont typeface="Wingdings" panose="05000000000000000000" pitchFamily="2" charset="2"/>
              <a:buChar char="ü"/>
            </a:pPr>
            <a:r>
              <a:rPr lang="en-US" sz="2800" b="1" dirty="0">
                <a:solidFill>
                  <a:schemeClr val="tx2"/>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Cases where stock audit was required but was not conducted</a:t>
            </a:r>
          </a:p>
          <a:p>
            <a:pPr marL="1435100" lvl="0" indent="-342900" algn="just">
              <a:spcAft>
                <a:spcPts val="0"/>
              </a:spcAft>
              <a:buFont typeface="Wingdings" panose="05000000000000000000" pitchFamily="2" charset="2"/>
              <a:buChar char="ü"/>
            </a:pPr>
            <a:endParaRPr lang="en-US" sz="1500" b="1" dirty="0">
              <a:solidFill>
                <a:schemeClr val="tx2"/>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endParaRPr>
          </a:p>
          <a:p>
            <a:pPr marL="1435100" lvl="0" indent="-342900" algn="just">
              <a:spcAft>
                <a:spcPts val="0"/>
              </a:spcAft>
              <a:buFont typeface="Wingdings" panose="05000000000000000000" pitchFamily="2" charset="2"/>
              <a:buChar char="ü"/>
            </a:pPr>
            <a:r>
              <a:rPr lang="en-US" sz="2800" b="1" dirty="0">
                <a:solidFill>
                  <a:schemeClr val="tx2"/>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Where stock audit was conducted but no action was taken on adverse features</a:t>
            </a:r>
          </a:p>
        </p:txBody>
      </p:sp>
    </p:spTree>
    <p:extLst>
      <p:ext uri="{BB962C8B-B14F-4D97-AF65-F5344CB8AC3E}">
        <p14:creationId xmlns:p14="http://schemas.microsoft.com/office/powerpoint/2010/main" val="14233761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109</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457200" y="261336"/>
            <a:ext cx="11029990" cy="641149"/>
          </a:xfrm>
          <a:prstGeom prst="rect">
            <a:avLst/>
          </a:prstGeom>
        </p:spPr>
        <p:txBody>
          <a:bodyPr>
            <a:normAutofit fontScale="5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 Assets 5. Advances e) Review/ Monitoring/ Supervision</a:t>
            </a:r>
          </a:p>
        </p:txBody>
      </p:sp>
      <p:sp>
        <p:nvSpPr>
          <p:cNvPr id="13" name="TextBox 12">
            <a:extLst>
              <a:ext uri="{FF2B5EF4-FFF2-40B4-BE49-F238E27FC236}">
                <a16:creationId xmlns:a16="http://schemas.microsoft.com/office/drawing/2014/main" id="{497F8E87-F914-4205-B1BC-81CDC7E75B54}"/>
              </a:ext>
            </a:extLst>
          </p:cNvPr>
          <p:cNvSpPr txBox="1"/>
          <p:nvPr/>
        </p:nvSpPr>
        <p:spPr>
          <a:xfrm>
            <a:off x="509556" y="1295400"/>
            <a:ext cx="11172887" cy="3970318"/>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(e)(v) Does the branch have on its record,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a due diligence report in the form and manner required by RBI</a:t>
            </a:r>
            <a:r>
              <a:rPr lang="en-US" sz="2800" b="1" dirty="0">
                <a:latin typeface="Candara" panose="020E0502030303020204" pitchFamily="34" charset="0"/>
                <a:ea typeface="Times New Roman" panose="02020603050405020304" pitchFamily="18" charset="0"/>
                <a:cs typeface="Arial" panose="020B0604020202020204" pitchFamily="34" charset="0"/>
              </a:rPr>
              <a:t> for </a:t>
            </a:r>
            <a:r>
              <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advances under consortium and multiple banking arrangements</a:t>
            </a:r>
            <a:r>
              <a:rPr lang="en-US" sz="2800" b="1" dirty="0">
                <a:latin typeface="Candara" panose="020E0502030303020204" pitchFamily="34" charset="0"/>
                <a:ea typeface="Times New Roman" panose="02020603050405020304" pitchFamily="18" charset="0"/>
                <a:cs typeface="Arial" panose="020B0604020202020204" pitchFamily="34" charset="0"/>
              </a:rPr>
              <a:t>.</a:t>
            </a:r>
          </a:p>
          <a:p>
            <a:pPr lvl="0" algn="just">
              <a:spcAft>
                <a:spcPts val="0"/>
              </a:spcAft>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marL="457200" lvl="0" indent="-457200" algn="just">
              <a:spcAft>
                <a:spcPts val="0"/>
              </a:spcAft>
              <a:buFont typeface="Arial" panose="020B0604020202020204" pitchFamily="34" charset="0"/>
              <a:buChar char="•"/>
            </a:pPr>
            <a:r>
              <a:rPr lang="en-US" sz="2800" b="1" dirty="0">
                <a:latin typeface="Candara" panose="020E0502030303020204" pitchFamily="34" charset="0"/>
                <a:ea typeface="Times New Roman" panose="02020603050405020304" pitchFamily="18" charset="0"/>
                <a:cs typeface="Arial" panose="020B0604020202020204" pitchFamily="34" charset="0"/>
              </a:rPr>
              <a:t>Give the list of accounts where such certificate/report is not obtained or not available on record</a:t>
            </a:r>
          </a:p>
          <a:p>
            <a:pPr lvl="0" algn="just">
              <a:spcAft>
                <a:spcPts val="0"/>
              </a:spcAft>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marL="457200" lvl="0" indent="-457200" algn="just">
              <a:spcAft>
                <a:spcPts val="0"/>
              </a:spcAft>
              <a:buFont typeface="Arial" panose="020B0604020202020204" pitchFamily="34" charset="0"/>
              <a:buChar char="•"/>
            </a:pPr>
            <a:r>
              <a:rPr lang="en-US" sz="2800" b="1" dirty="0">
                <a:latin typeface="Candara" panose="020E0502030303020204" pitchFamily="34" charset="0"/>
                <a:ea typeface="Times New Roman" panose="02020603050405020304" pitchFamily="18" charset="0"/>
                <a:cs typeface="Arial" panose="020B0604020202020204" pitchFamily="34" charset="0"/>
              </a:rPr>
              <a:t>In case, the branch is not the lead bank,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copy of certificate/ report should be obtained from lead bank for review and record</a:t>
            </a:r>
          </a:p>
        </p:txBody>
      </p:sp>
    </p:spTree>
    <p:extLst>
      <p:ext uri="{BB962C8B-B14F-4D97-AF65-F5344CB8AC3E}">
        <p14:creationId xmlns:p14="http://schemas.microsoft.com/office/powerpoint/2010/main" val="173394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Freeform 6">
            <a:extLst>
              <a:ext uri="{FF2B5EF4-FFF2-40B4-BE49-F238E27FC236}">
                <a16:creationId xmlns:a16="http://schemas.microsoft.com/office/drawing/2014/main" id="{7B84D84F-198B-4683-BBDF-D716E10CFCDD}"/>
              </a:ext>
            </a:extLst>
          </p:cNvPr>
          <p:cNvSpPr>
            <a:spLocks noChangeAspect="1" noEditPoints="1"/>
          </p:cNvSpPr>
          <p:nvPr/>
        </p:nvSpPr>
        <p:spPr bwMode="auto">
          <a:xfrm>
            <a:off x="10058401" y="1210282"/>
            <a:ext cx="1524000" cy="4965234"/>
          </a:xfrm>
          <a:custGeom>
            <a:avLst/>
            <a:gdLst>
              <a:gd name="T0" fmla="*/ 752 w 796"/>
              <a:gd name="T1" fmla="*/ 568 h 1642"/>
              <a:gd name="T2" fmla="*/ 679 w 796"/>
              <a:gd name="T3" fmla="*/ 472 h 1642"/>
              <a:gd name="T4" fmla="*/ 666 w 796"/>
              <a:gd name="T5" fmla="*/ 407 h 1642"/>
              <a:gd name="T6" fmla="*/ 725 w 796"/>
              <a:gd name="T7" fmla="*/ 235 h 1642"/>
              <a:gd name="T8" fmla="*/ 735 w 796"/>
              <a:gd name="T9" fmla="*/ 232 h 1642"/>
              <a:gd name="T10" fmla="*/ 715 w 796"/>
              <a:gd name="T11" fmla="*/ 158 h 1642"/>
              <a:gd name="T12" fmla="*/ 715 w 796"/>
              <a:gd name="T13" fmla="*/ 159 h 1642"/>
              <a:gd name="T14" fmla="*/ 704 w 796"/>
              <a:gd name="T15" fmla="*/ 107 h 1642"/>
              <a:gd name="T16" fmla="*/ 676 w 796"/>
              <a:gd name="T17" fmla="*/ 77 h 1642"/>
              <a:gd name="T18" fmla="*/ 655 w 796"/>
              <a:gd name="T19" fmla="*/ 60 h 1642"/>
              <a:gd name="T20" fmla="*/ 461 w 796"/>
              <a:gd name="T21" fmla="*/ 8 h 1642"/>
              <a:gd name="T22" fmla="*/ 402 w 796"/>
              <a:gd name="T23" fmla="*/ 32 h 1642"/>
              <a:gd name="T24" fmla="*/ 400 w 796"/>
              <a:gd name="T25" fmla="*/ 66 h 1642"/>
              <a:gd name="T26" fmla="*/ 362 w 796"/>
              <a:gd name="T27" fmla="*/ 104 h 1642"/>
              <a:gd name="T28" fmla="*/ 310 w 796"/>
              <a:gd name="T29" fmla="*/ 152 h 1642"/>
              <a:gd name="T30" fmla="*/ 306 w 796"/>
              <a:gd name="T31" fmla="*/ 204 h 1642"/>
              <a:gd name="T32" fmla="*/ 279 w 796"/>
              <a:gd name="T33" fmla="*/ 248 h 1642"/>
              <a:gd name="T34" fmla="*/ 183 w 796"/>
              <a:gd name="T35" fmla="*/ 391 h 1642"/>
              <a:gd name="T36" fmla="*/ 151 w 796"/>
              <a:gd name="T37" fmla="*/ 433 h 1642"/>
              <a:gd name="T38" fmla="*/ 99 w 796"/>
              <a:gd name="T39" fmla="*/ 478 h 1642"/>
              <a:gd name="T40" fmla="*/ 63 w 796"/>
              <a:gd name="T41" fmla="*/ 621 h 1642"/>
              <a:gd name="T42" fmla="*/ 71 w 796"/>
              <a:gd name="T43" fmla="*/ 714 h 1642"/>
              <a:gd name="T44" fmla="*/ 89 w 796"/>
              <a:gd name="T45" fmla="*/ 859 h 1642"/>
              <a:gd name="T46" fmla="*/ 27 w 796"/>
              <a:gd name="T47" fmla="*/ 987 h 1642"/>
              <a:gd name="T48" fmla="*/ 107 w 796"/>
              <a:gd name="T49" fmla="*/ 1179 h 1642"/>
              <a:gd name="T50" fmla="*/ 64 w 796"/>
              <a:gd name="T51" fmla="*/ 1341 h 1642"/>
              <a:gd name="T52" fmla="*/ 0 w 796"/>
              <a:gd name="T53" fmla="*/ 1642 h 1642"/>
              <a:gd name="T54" fmla="*/ 635 w 796"/>
              <a:gd name="T55" fmla="*/ 1308 h 1642"/>
              <a:gd name="T56" fmla="*/ 653 w 796"/>
              <a:gd name="T57" fmla="*/ 1154 h 1642"/>
              <a:gd name="T58" fmla="*/ 763 w 796"/>
              <a:gd name="T59" fmla="*/ 874 h 1642"/>
              <a:gd name="T60" fmla="*/ 361 w 796"/>
              <a:gd name="T61" fmla="*/ 517 h 1642"/>
              <a:gd name="T62" fmla="*/ 357 w 796"/>
              <a:gd name="T63" fmla="*/ 566 h 1642"/>
              <a:gd name="T64" fmla="*/ 233 w 796"/>
              <a:gd name="T65" fmla="*/ 730 h 1642"/>
              <a:gd name="T66" fmla="*/ 235 w 796"/>
              <a:gd name="T67" fmla="*/ 519 h 1642"/>
              <a:gd name="T68" fmla="*/ 225 w 796"/>
              <a:gd name="T69" fmla="*/ 443 h 1642"/>
              <a:gd name="T70" fmla="*/ 215 w 796"/>
              <a:gd name="T71" fmla="*/ 408 h 1642"/>
              <a:gd name="T72" fmla="*/ 299 w 796"/>
              <a:gd name="T73" fmla="*/ 273 h 1642"/>
              <a:gd name="T74" fmla="*/ 347 w 796"/>
              <a:gd name="T75" fmla="*/ 362 h 1642"/>
              <a:gd name="T76" fmla="*/ 405 w 796"/>
              <a:gd name="T77" fmla="*/ 478 h 1642"/>
              <a:gd name="T78" fmla="*/ 361 w 796"/>
              <a:gd name="T79" fmla="*/ 51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1642">
                <a:moveTo>
                  <a:pt x="791" y="712"/>
                </a:moveTo>
                <a:cubicBezTo>
                  <a:pt x="790" y="664"/>
                  <a:pt x="776" y="594"/>
                  <a:pt x="752" y="568"/>
                </a:cubicBezTo>
                <a:cubicBezTo>
                  <a:pt x="735" y="553"/>
                  <a:pt x="719" y="530"/>
                  <a:pt x="708" y="517"/>
                </a:cubicBezTo>
                <a:cubicBezTo>
                  <a:pt x="704" y="507"/>
                  <a:pt x="679" y="475"/>
                  <a:pt x="679" y="472"/>
                </a:cubicBezTo>
                <a:cubicBezTo>
                  <a:pt x="684" y="470"/>
                  <a:pt x="688" y="464"/>
                  <a:pt x="688" y="464"/>
                </a:cubicBezTo>
                <a:cubicBezTo>
                  <a:pt x="688" y="464"/>
                  <a:pt x="668" y="421"/>
                  <a:pt x="666" y="407"/>
                </a:cubicBezTo>
                <a:cubicBezTo>
                  <a:pt x="663" y="403"/>
                  <a:pt x="650" y="398"/>
                  <a:pt x="645" y="398"/>
                </a:cubicBezTo>
                <a:cubicBezTo>
                  <a:pt x="655" y="386"/>
                  <a:pt x="710" y="292"/>
                  <a:pt x="725" y="235"/>
                </a:cubicBezTo>
                <a:cubicBezTo>
                  <a:pt x="725" y="241"/>
                  <a:pt x="725" y="247"/>
                  <a:pt x="725" y="251"/>
                </a:cubicBezTo>
                <a:cubicBezTo>
                  <a:pt x="723" y="261"/>
                  <a:pt x="728" y="249"/>
                  <a:pt x="735" y="232"/>
                </a:cubicBezTo>
                <a:cubicBezTo>
                  <a:pt x="743" y="212"/>
                  <a:pt x="716" y="158"/>
                  <a:pt x="716" y="158"/>
                </a:cubicBezTo>
                <a:cubicBezTo>
                  <a:pt x="715" y="158"/>
                  <a:pt x="715" y="158"/>
                  <a:pt x="715" y="158"/>
                </a:cubicBezTo>
                <a:cubicBezTo>
                  <a:pt x="716" y="160"/>
                  <a:pt x="716" y="161"/>
                  <a:pt x="716" y="162"/>
                </a:cubicBezTo>
                <a:cubicBezTo>
                  <a:pt x="716" y="161"/>
                  <a:pt x="715" y="160"/>
                  <a:pt x="715" y="159"/>
                </a:cubicBezTo>
                <a:cubicBezTo>
                  <a:pt x="715" y="158"/>
                  <a:pt x="715" y="158"/>
                  <a:pt x="715" y="158"/>
                </a:cubicBezTo>
                <a:cubicBezTo>
                  <a:pt x="711" y="133"/>
                  <a:pt x="706" y="112"/>
                  <a:pt x="704" y="107"/>
                </a:cubicBezTo>
                <a:cubicBezTo>
                  <a:pt x="697" y="94"/>
                  <a:pt x="678" y="64"/>
                  <a:pt x="678" y="64"/>
                </a:cubicBezTo>
                <a:cubicBezTo>
                  <a:pt x="676" y="77"/>
                  <a:pt x="676" y="77"/>
                  <a:pt x="676" y="77"/>
                </a:cubicBezTo>
                <a:cubicBezTo>
                  <a:pt x="649" y="40"/>
                  <a:pt x="649" y="40"/>
                  <a:pt x="649" y="40"/>
                </a:cubicBezTo>
                <a:cubicBezTo>
                  <a:pt x="655" y="60"/>
                  <a:pt x="655" y="60"/>
                  <a:pt x="655" y="60"/>
                </a:cubicBezTo>
                <a:cubicBezTo>
                  <a:pt x="655" y="60"/>
                  <a:pt x="630" y="38"/>
                  <a:pt x="586" y="19"/>
                </a:cubicBezTo>
                <a:cubicBezTo>
                  <a:pt x="541" y="0"/>
                  <a:pt x="461" y="8"/>
                  <a:pt x="461" y="8"/>
                </a:cubicBezTo>
                <a:cubicBezTo>
                  <a:pt x="461" y="8"/>
                  <a:pt x="472" y="11"/>
                  <a:pt x="487" y="16"/>
                </a:cubicBezTo>
                <a:cubicBezTo>
                  <a:pt x="441" y="20"/>
                  <a:pt x="402" y="32"/>
                  <a:pt x="402" y="32"/>
                </a:cubicBezTo>
                <a:cubicBezTo>
                  <a:pt x="409" y="53"/>
                  <a:pt x="409" y="53"/>
                  <a:pt x="409" y="53"/>
                </a:cubicBezTo>
                <a:cubicBezTo>
                  <a:pt x="409" y="53"/>
                  <a:pt x="388" y="64"/>
                  <a:pt x="400" y="66"/>
                </a:cubicBezTo>
                <a:cubicBezTo>
                  <a:pt x="405" y="66"/>
                  <a:pt x="409" y="68"/>
                  <a:pt x="412" y="70"/>
                </a:cubicBezTo>
                <a:cubicBezTo>
                  <a:pt x="390" y="82"/>
                  <a:pt x="367" y="98"/>
                  <a:pt x="362" y="104"/>
                </a:cubicBezTo>
                <a:cubicBezTo>
                  <a:pt x="359" y="107"/>
                  <a:pt x="353" y="130"/>
                  <a:pt x="347" y="134"/>
                </a:cubicBezTo>
                <a:cubicBezTo>
                  <a:pt x="341" y="138"/>
                  <a:pt x="310" y="152"/>
                  <a:pt x="310" y="152"/>
                </a:cubicBezTo>
                <a:cubicBezTo>
                  <a:pt x="310" y="152"/>
                  <a:pt x="294" y="164"/>
                  <a:pt x="295" y="172"/>
                </a:cubicBezTo>
                <a:cubicBezTo>
                  <a:pt x="296" y="180"/>
                  <a:pt x="306" y="204"/>
                  <a:pt x="306" y="204"/>
                </a:cubicBezTo>
                <a:cubicBezTo>
                  <a:pt x="302" y="212"/>
                  <a:pt x="299" y="221"/>
                  <a:pt x="299" y="221"/>
                </a:cubicBezTo>
                <a:cubicBezTo>
                  <a:pt x="299" y="221"/>
                  <a:pt x="291" y="227"/>
                  <a:pt x="279" y="248"/>
                </a:cubicBezTo>
                <a:cubicBezTo>
                  <a:pt x="267" y="269"/>
                  <a:pt x="208" y="378"/>
                  <a:pt x="208" y="378"/>
                </a:cubicBezTo>
                <a:cubicBezTo>
                  <a:pt x="208" y="378"/>
                  <a:pt x="183" y="363"/>
                  <a:pt x="183" y="391"/>
                </a:cubicBezTo>
                <a:cubicBezTo>
                  <a:pt x="181" y="406"/>
                  <a:pt x="178" y="419"/>
                  <a:pt x="178" y="419"/>
                </a:cubicBezTo>
                <a:cubicBezTo>
                  <a:pt x="178" y="419"/>
                  <a:pt x="155" y="416"/>
                  <a:pt x="151" y="433"/>
                </a:cubicBezTo>
                <a:cubicBezTo>
                  <a:pt x="146" y="437"/>
                  <a:pt x="125" y="457"/>
                  <a:pt x="125" y="457"/>
                </a:cubicBezTo>
                <a:cubicBezTo>
                  <a:pt x="117" y="457"/>
                  <a:pt x="102" y="468"/>
                  <a:pt x="99" y="478"/>
                </a:cubicBezTo>
                <a:cubicBezTo>
                  <a:pt x="92" y="482"/>
                  <a:pt x="49" y="528"/>
                  <a:pt x="49" y="560"/>
                </a:cubicBezTo>
                <a:cubicBezTo>
                  <a:pt x="54" y="584"/>
                  <a:pt x="63" y="621"/>
                  <a:pt x="63" y="621"/>
                </a:cubicBezTo>
                <a:cubicBezTo>
                  <a:pt x="63" y="621"/>
                  <a:pt x="59" y="618"/>
                  <a:pt x="59" y="633"/>
                </a:cubicBezTo>
                <a:cubicBezTo>
                  <a:pt x="62" y="651"/>
                  <a:pt x="76" y="702"/>
                  <a:pt x="71" y="714"/>
                </a:cubicBezTo>
                <a:cubicBezTo>
                  <a:pt x="54" y="729"/>
                  <a:pt x="29" y="747"/>
                  <a:pt x="29" y="747"/>
                </a:cubicBezTo>
                <a:cubicBezTo>
                  <a:pt x="29" y="747"/>
                  <a:pt x="84" y="843"/>
                  <a:pt x="89" y="859"/>
                </a:cubicBezTo>
                <a:cubicBezTo>
                  <a:pt x="93" y="873"/>
                  <a:pt x="94" y="890"/>
                  <a:pt x="94" y="890"/>
                </a:cubicBezTo>
                <a:cubicBezTo>
                  <a:pt x="75" y="905"/>
                  <a:pt x="33" y="942"/>
                  <a:pt x="27" y="987"/>
                </a:cubicBezTo>
                <a:cubicBezTo>
                  <a:pt x="28" y="1021"/>
                  <a:pt x="30" y="1060"/>
                  <a:pt x="30" y="1060"/>
                </a:cubicBezTo>
                <a:cubicBezTo>
                  <a:pt x="30" y="1060"/>
                  <a:pt x="111" y="1134"/>
                  <a:pt x="107" y="1179"/>
                </a:cubicBezTo>
                <a:cubicBezTo>
                  <a:pt x="106" y="1192"/>
                  <a:pt x="106" y="1192"/>
                  <a:pt x="106" y="1192"/>
                </a:cubicBezTo>
                <a:cubicBezTo>
                  <a:pt x="106" y="1192"/>
                  <a:pt x="63" y="1296"/>
                  <a:pt x="64" y="1341"/>
                </a:cubicBezTo>
                <a:cubicBezTo>
                  <a:pt x="58" y="1377"/>
                  <a:pt x="33" y="1475"/>
                  <a:pt x="30" y="1487"/>
                </a:cubicBezTo>
                <a:cubicBezTo>
                  <a:pt x="27" y="1499"/>
                  <a:pt x="0" y="1634"/>
                  <a:pt x="0" y="1642"/>
                </a:cubicBezTo>
                <a:cubicBezTo>
                  <a:pt x="660" y="1642"/>
                  <a:pt x="660" y="1642"/>
                  <a:pt x="660" y="1642"/>
                </a:cubicBezTo>
                <a:cubicBezTo>
                  <a:pt x="660" y="1642"/>
                  <a:pt x="668" y="1402"/>
                  <a:pt x="635" y="1308"/>
                </a:cubicBezTo>
                <a:cubicBezTo>
                  <a:pt x="645" y="1275"/>
                  <a:pt x="656" y="1252"/>
                  <a:pt x="647" y="1213"/>
                </a:cubicBezTo>
                <a:cubicBezTo>
                  <a:pt x="654" y="1190"/>
                  <a:pt x="656" y="1173"/>
                  <a:pt x="653" y="1154"/>
                </a:cubicBezTo>
                <a:cubicBezTo>
                  <a:pt x="666" y="1130"/>
                  <a:pt x="677" y="1075"/>
                  <a:pt x="685" y="1062"/>
                </a:cubicBezTo>
                <a:cubicBezTo>
                  <a:pt x="692" y="1040"/>
                  <a:pt x="756" y="885"/>
                  <a:pt x="763" y="874"/>
                </a:cubicBezTo>
                <a:cubicBezTo>
                  <a:pt x="770" y="863"/>
                  <a:pt x="796" y="788"/>
                  <a:pt x="791" y="712"/>
                </a:cubicBezTo>
                <a:close/>
                <a:moveTo>
                  <a:pt x="361" y="517"/>
                </a:moveTo>
                <a:cubicBezTo>
                  <a:pt x="362" y="523"/>
                  <a:pt x="373" y="547"/>
                  <a:pt x="373" y="547"/>
                </a:cubicBezTo>
                <a:cubicBezTo>
                  <a:pt x="373" y="547"/>
                  <a:pt x="380" y="562"/>
                  <a:pt x="357" y="566"/>
                </a:cubicBezTo>
                <a:cubicBezTo>
                  <a:pt x="334" y="576"/>
                  <a:pt x="278" y="645"/>
                  <a:pt x="263" y="675"/>
                </a:cubicBezTo>
                <a:cubicBezTo>
                  <a:pt x="248" y="705"/>
                  <a:pt x="233" y="730"/>
                  <a:pt x="233" y="730"/>
                </a:cubicBezTo>
                <a:cubicBezTo>
                  <a:pt x="233" y="730"/>
                  <a:pt x="208" y="616"/>
                  <a:pt x="209" y="597"/>
                </a:cubicBezTo>
                <a:cubicBezTo>
                  <a:pt x="215" y="583"/>
                  <a:pt x="235" y="519"/>
                  <a:pt x="235" y="519"/>
                </a:cubicBezTo>
                <a:cubicBezTo>
                  <a:pt x="235" y="519"/>
                  <a:pt x="239" y="513"/>
                  <a:pt x="229" y="492"/>
                </a:cubicBezTo>
                <a:cubicBezTo>
                  <a:pt x="225" y="482"/>
                  <a:pt x="222" y="451"/>
                  <a:pt x="225" y="443"/>
                </a:cubicBezTo>
                <a:cubicBezTo>
                  <a:pt x="228" y="435"/>
                  <a:pt x="236" y="424"/>
                  <a:pt x="218" y="419"/>
                </a:cubicBezTo>
                <a:cubicBezTo>
                  <a:pt x="216" y="414"/>
                  <a:pt x="215" y="408"/>
                  <a:pt x="215" y="408"/>
                </a:cubicBezTo>
                <a:cubicBezTo>
                  <a:pt x="292" y="262"/>
                  <a:pt x="292" y="262"/>
                  <a:pt x="292" y="262"/>
                </a:cubicBezTo>
                <a:cubicBezTo>
                  <a:pt x="299" y="273"/>
                  <a:pt x="299" y="273"/>
                  <a:pt x="299" y="273"/>
                </a:cubicBezTo>
                <a:cubicBezTo>
                  <a:pt x="299" y="273"/>
                  <a:pt x="272" y="300"/>
                  <a:pt x="287" y="328"/>
                </a:cubicBezTo>
                <a:cubicBezTo>
                  <a:pt x="298" y="340"/>
                  <a:pt x="333" y="346"/>
                  <a:pt x="347" y="362"/>
                </a:cubicBezTo>
                <a:cubicBezTo>
                  <a:pt x="358" y="372"/>
                  <a:pt x="393" y="393"/>
                  <a:pt x="393" y="428"/>
                </a:cubicBezTo>
                <a:cubicBezTo>
                  <a:pt x="399" y="452"/>
                  <a:pt x="405" y="478"/>
                  <a:pt x="405" y="478"/>
                </a:cubicBezTo>
                <a:cubicBezTo>
                  <a:pt x="367" y="501"/>
                  <a:pt x="367" y="501"/>
                  <a:pt x="367" y="501"/>
                </a:cubicBezTo>
                <a:cubicBezTo>
                  <a:pt x="367" y="501"/>
                  <a:pt x="360" y="511"/>
                  <a:pt x="361" y="51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1">
            <a:extLst>
              <a:ext uri="{FF2B5EF4-FFF2-40B4-BE49-F238E27FC236}">
                <a16:creationId xmlns:a16="http://schemas.microsoft.com/office/drawing/2014/main" id="{A979859B-EA6F-261D-DB2E-A0F4B5C2B43D}"/>
              </a:ext>
            </a:extLst>
          </p:cNvPr>
          <p:cNvSpPr txBox="1">
            <a:spLocks/>
          </p:cNvSpPr>
          <p:nvPr/>
        </p:nvSpPr>
        <p:spPr>
          <a:xfrm>
            <a:off x="3079787" y="2286000"/>
            <a:ext cx="5410200" cy="1247675"/>
          </a:xfrm>
          <a:prstGeom prst="rect">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800" b="1" dirty="0">
                <a:solidFill>
                  <a:schemeClr val="bg1"/>
                </a:solidFill>
                <a:latin typeface="Cambria" panose="02040503050406030204" pitchFamily="18" charset="0"/>
                <a:ea typeface="Cambria" panose="02040503050406030204" pitchFamily="18" charset="0"/>
              </a:rPr>
              <a:t>Smart Planning</a:t>
            </a:r>
          </a:p>
        </p:txBody>
      </p:sp>
      <p:pic>
        <p:nvPicPr>
          <p:cNvPr id="4" name="Picture 6" descr="How To Make a Plan in 5 Steps 🗺">
            <a:extLst>
              <a:ext uri="{FF2B5EF4-FFF2-40B4-BE49-F238E27FC236}">
                <a16:creationId xmlns:a16="http://schemas.microsoft.com/office/drawing/2014/main" id="{50A931AF-1649-C2A0-08CF-F689E1688C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810000"/>
            <a:ext cx="2590800" cy="211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8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110</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62567"/>
            <a:ext cx="11887200" cy="831072"/>
          </a:xfrm>
          <a:prstGeom prst="rect">
            <a:avLst/>
          </a:prstGeom>
        </p:spPr>
        <p:txBody>
          <a:bodyPr>
            <a:normAutofit fontScale="4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lang="en-US" sz="5400" b="1" dirty="0">
                <a:solidFill>
                  <a:schemeClr val="accent1"/>
                </a:solidFill>
              </a:rPr>
              <a:t>I. A</a:t>
            </a:r>
            <a:r>
              <a:rPr kumimoji="0" lang="en-US" sz="5400" b="1" i="0" u="none" strike="noStrike" kern="1200" cap="none" spc="0" normalizeH="0" baseline="0" noProof="0" dirty="0" err="1">
                <a:ln>
                  <a:noFill/>
                </a:ln>
                <a:solidFill>
                  <a:schemeClr val="accent1"/>
                </a:solidFill>
                <a:effectLst/>
                <a:uLnTx/>
                <a:uFillTx/>
                <a:latin typeface="Candara" panose="020E0502030303020204" pitchFamily="34" charset="0"/>
                <a:ea typeface="+mj-ea"/>
                <a:cs typeface="+mj-cs"/>
              </a:rPr>
              <a:t>ssets</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5. Advances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f) Asset Classification, </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Provisioning of Advances and Resolution of Stressed Assets</a:t>
            </a:r>
          </a:p>
        </p:txBody>
      </p:sp>
      <p:sp>
        <p:nvSpPr>
          <p:cNvPr id="6" name="TextBox 5">
            <a:extLst>
              <a:ext uri="{FF2B5EF4-FFF2-40B4-BE49-F238E27FC236}">
                <a16:creationId xmlns:a16="http://schemas.microsoft.com/office/drawing/2014/main" id="{962A6CCB-399F-4D4E-9CAE-089523640532}"/>
              </a:ext>
            </a:extLst>
          </p:cNvPr>
          <p:cNvSpPr txBox="1"/>
          <p:nvPr/>
        </p:nvSpPr>
        <p:spPr>
          <a:xfrm>
            <a:off x="381000" y="1259175"/>
            <a:ext cx="11182390" cy="4339650"/>
          </a:xfrm>
          <a:prstGeom prst="rect">
            <a:avLst/>
          </a:prstGeom>
          <a:noFill/>
          <a:ln>
            <a:noFill/>
          </a:ln>
        </p:spPr>
        <p:txBody>
          <a:bodyPr wrap="square">
            <a:spAutoFit/>
          </a:bodyPr>
          <a:lstStyle/>
          <a:p>
            <a:pPr lvl="0" algn="just">
              <a:spcAft>
                <a:spcPts val="0"/>
              </a:spcAft>
            </a:pPr>
            <a:r>
              <a:rPr lang="en-US" sz="3200" b="1" dirty="0">
                <a:latin typeface="Candara" panose="020E0502030303020204" pitchFamily="34" charset="0"/>
                <a:ea typeface="Times New Roman" panose="02020603050405020304" pitchFamily="18" charset="0"/>
                <a:cs typeface="Arial" panose="020B0604020202020204" pitchFamily="34" charset="0"/>
              </a:rPr>
              <a:t>(f)(</a:t>
            </a:r>
            <a:r>
              <a:rPr lang="en-US" sz="3200" b="1" dirty="0" err="1">
                <a:latin typeface="Candara" panose="020E0502030303020204" pitchFamily="34" charset="0"/>
                <a:ea typeface="Times New Roman" panose="02020603050405020304" pitchFamily="18" charset="0"/>
                <a:cs typeface="Arial" panose="020B0604020202020204" pitchFamily="34" charset="0"/>
              </a:rPr>
              <a:t>i</a:t>
            </a:r>
            <a:r>
              <a:rPr lang="en-US" sz="3200" b="1" dirty="0">
                <a:latin typeface="Candara" panose="020E0502030303020204" pitchFamily="34" charset="0"/>
                <a:ea typeface="Times New Roman" panose="02020603050405020304" pitchFamily="18" charset="0"/>
                <a:cs typeface="Arial" panose="020B0604020202020204" pitchFamily="34" charset="0"/>
              </a:rPr>
              <a:t>)(e) List of accounts (with outstanding in excess of Rs. 10.00 crore) which have </a:t>
            </a:r>
            <a:r>
              <a:rPr lang="en-US" sz="32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either been downgraded or upgraded with regard to their classification</a:t>
            </a:r>
            <a:r>
              <a:rPr lang="en-US" sz="3200" b="1" dirty="0">
                <a:latin typeface="Candara" panose="020E0502030303020204" pitchFamily="34" charset="0"/>
                <a:ea typeface="Times New Roman" panose="02020603050405020304" pitchFamily="18" charset="0"/>
                <a:cs typeface="Arial" panose="020B0604020202020204" pitchFamily="34" charset="0"/>
              </a:rPr>
              <a:t> as Non-Performing Asset or Standard Asset during the year and the reason thereof.</a:t>
            </a:r>
          </a:p>
          <a:p>
            <a:pPr marL="457200" lvl="0" indent="-457200" algn="just">
              <a:spcAft>
                <a:spcPts val="0"/>
              </a:spcAft>
              <a:buFont typeface="Arial" panose="020B0604020202020204" pitchFamily="34" charset="0"/>
              <a:buChar char="•"/>
            </a:pPr>
            <a:endParaRPr lang="en-US" sz="32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3200" b="1" dirty="0">
                <a:latin typeface="Candara" panose="020E0502030303020204" pitchFamily="34" charset="0"/>
                <a:ea typeface="Times New Roman" panose="02020603050405020304" pitchFamily="18" charset="0"/>
                <a:cs typeface="Arial" panose="020B0604020202020204" pitchFamily="34" charset="0"/>
              </a:rPr>
              <a:t>(f)(</a:t>
            </a:r>
            <a:r>
              <a:rPr lang="en-US" sz="3200" b="1" dirty="0" err="1">
                <a:latin typeface="Candara" panose="020E0502030303020204" pitchFamily="34" charset="0"/>
                <a:ea typeface="Times New Roman" panose="02020603050405020304" pitchFamily="18" charset="0"/>
                <a:cs typeface="Arial" panose="020B0604020202020204" pitchFamily="34" charset="0"/>
              </a:rPr>
              <a:t>i</a:t>
            </a:r>
            <a:r>
              <a:rPr lang="en-US" sz="3200" b="1" dirty="0">
                <a:latin typeface="Candara" panose="020E0502030303020204" pitchFamily="34" charset="0"/>
                <a:ea typeface="Times New Roman" panose="02020603050405020304" pitchFamily="18" charset="0"/>
                <a:cs typeface="Arial" panose="020B0604020202020204" pitchFamily="34" charset="0"/>
              </a:rPr>
              <a:t>)(f) Whether RBI guidelines on income recognition and provisioning have been followed?</a:t>
            </a:r>
          </a:p>
          <a:p>
            <a:pPr marL="457200" lvl="0" indent="-457200" algn="just">
              <a:spcAft>
                <a:spcPts val="0"/>
              </a:spcAft>
              <a:buFont typeface="Wingdings" panose="05000000000000000000" pitchFamily="2" charset="2"/>
              <a:buChar char="Ø"/>
            </a:pPr>
            <a:endParaRPr lang="en-US" sz="2600" b="1" dirty="0">
              <a:latin typeface="Candara" panose="020E0502030303020204" pitchFamily="34" charset="0"/>
              <a:ea typeface="Times New Roman" panose="02020603050405020304" pitchFamily="18" charset="0"/>
              <a:cs typeface="Arial" panose="020B0604020202020204" pitchFamily="34" charset="0"/>
            </a:endParaRPr>
          </a:p>
          <a:p>
            <a:pPr marL="457200" lvl="0" indent="-457200" algn="just">
              <a:spcAft>
                <a:spcPts val="0"/>
              </a:spcAft>
              <a:buFont typeface="Wingdings" panose="05000000000000000000" pitchFamily="2" charset="2"/>
              <a:buChar char="Ø"/>
            </a:pPr>
            <a:endParaRPr lang="en-US" sz="2600" b="1" dirty="0">
              <a:latin typeface="Candara" panose="020E0502030303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306817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2ECDE5-92ED-479B-9084-E9B7028AF1ED}"/>
              </a:ext>
            </a:extLst>
          </p:cNvPr>
          <p:cNvSpPr>
            <a:spLocks noGrp="1"/>
          </p:cNvSpPr>
          <p:nvPr>
            <p:ph type="sldNum" sz="quarter" idx="12"/>
          </p:nvPr>
        </p:nvSpPr>
        <p:spPr/>
        <p:txBody>
          <a:bodyPr/>
          <a:lstStyle/>
          <a:p>
            <a:fld id="{B6F15528-21DE-4FAA-801E-634DDDAF4B2B}" type="slidenum">
              <a:rPr lang="en-US" smtClean="0"/>
              <a:pPr/>
              <a:t>111</a:t>
            </a:fld>
            <a:endParaRPr lang="en-US" dirty="0"/>
          </a:p>
        </p:txBody>
      </p:sp>
      <p:sp>
        <p:nvSpPr>
          <p:cNvPr id="4" name="TextBox 3">
            <a:extLst>
              <a:ext uri="{FF2B5EF4-FFF2-40B4-BE49-F238E27FC236}">
                <a16:creationId xmlns:a16="http://schemas.microsoft.com/office/drawing/2014/main" id="{1E51FC2F-8039-426B-9037-5533FF4DEBB8}"/>
              </a:ext>
            </a:extLst>
          </p:cNvPr>
          <p:cNvSpPr txBox="1"/>
          <p:nvPr/>
        </p:nvSpPr>
        <p:spPr>
          <a:xfrm>
            <a:off x="457200" y="1295400"/>
            <a:ext cx="10972800" cy="4093428"/>
          </a:xfrm>
          <a:prstGeom prst="rect">
            <a:avLst/>
          </a:prstGeom>
          <a:noFill/>
          <a:ln>
            <a:noFill/>
          </a:ln>
        </p:spPr>
        <p:txBody>
          <a:bodyPr wrap="square">
            <a:spAutoFit/>
          </a:bodyPr>
          <a:lstStyle/>
          <a:p>
            <a:pPr algn="just"/>
            <a:r>
              <a:rPr lang="en-US" sz="2600" b="1" dirty="0">
                <a:latin typeface="Candara" panose="020E0502030303020204" pitchFamily="34" charset="0"/>
                <a:ea typeface="Times New Roman" panose="02020603050405020304" pitchFamily="18" charset="0"/>
                <a:cs typeface="Arial" panose="020B0604020202020204" pitchFamily="34" charset="0"/>
              </a:rPr>
              <a:t>(f)(ii)(a) Whether the branch has </a:t>
            </a:r>
            <a:r>
              <a:rPr lang="en-US" sz="26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reported accounts restructured or rephased </a:t>
            </a:r>
            <a:r>
              <a:rPr lang="en-US" sz="2600" b="1" dirty="0">
                <a:latin typeface="Candara" panose="020E0502030303020204" pitchFamily="34" charset="0"/>
                <a:ea typeface="Times New Roman" panose="02020603050405020304" pitchFamily="18" charset="0"/>
                <a:cs typeface="Arial" panose="020B0604020202020204" pitchFamily="34" charset="0"/>
              </a:rPr>
              <a:t>during the year to Controlling Authority of the bank?</a:t>
            </a:r>
          </a:p>
          <a:p>
            <a:pPr marL="457200" lvl="0" indent="-457200" algn="just">
              <a:spcAft>
                <a:spcPts val="0"/>
              </a:spcAft>
              <a:buFont typeface="Arial" panose="020B0604020202020204" pitchFamily="34" charset="0"/>
              <a:buChar char="•"/>
            </a:pPr>
            <a:endParaRPr lang="en-US" sz="26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600" b="1" dirty="0">
                <a:latin typeface="Candara" panose="020E0502030303020204" pitchFamily="34" charset="0"/>
                <a:ea typeface="Times New Roman" panose="02020603050405020304" pitchFamily="18" charset="0"/>
                <a:cs typeface="Arial" panose="020B0604020202020204" pitchFamily="34" charset="0"/>
              </a:rPr>
              <a:t>(f)(ii)(b) Whether the </a:t>
            </a:r>
            <a:r>
              <a:rPr lang="en-US" sz="26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RBI Guidelines for restructuring</a:t>
            </a:r>
            <a:r>
              <a:rPr lang="en-US" sz="2600" b="1" dirty="0">
                <a:latin typeface="Candara" panose="020E0502030303020204" pitchFamily="34" charset="0"/>
                <a:ea typeface="Times New Roman" panose="02020603050405020304" pitchFamily="18" charset="0"/>
                <a:cs typeface="Arial" panose="020B0604020202020204" pitchFamily="34" charset="0"/>
              </a:rPr>
              <a:t> on all such cases have been followed?</a:t>
            </a:r>
          </a:p>
          <a:p>
            <a:pPr marL="457200" lvl="0" indent="-457200" algn="just">
              <a:spcAft>
                <a:spcPts val="0"/>
              </a:spcAft>
              <a:buFont typeface="Arial" panose="020B0604020202020204" pitchFamily="34" charset="0"/>
              <a:buChar char="•"/>
            </a:pPr>
            <a:endParaRPr lang="en-US" sz="26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600" b="1" dirty="0">
                <a:latin typeface="Candara" panose="020E0502030303020204" pitchFamily="34" charset="0"/>
                <a:ea typeface="Times New Roman" panose="02020603050405020304" pitchFamily="18" charset="0"/>
                <a:cs typeface="Arial" panose="020B0604020202020204" pitchFamily="34" charset="0"/>
              </a:rPr>
              <a:t>(f)(ii)(c) Whether the branch complies with the </a:t>
            </a:r>
            <a:r>
              <a:rPr lang="en-US" sz="26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regulatory stance for resolution of stressed assets</a:t>
            </a:r>
            <a:r>
              <a:rPr lang="en-US" sz="2600" b="1" dirty="0">
                <a:latin typeface="Candara" panose="020E0502030303020204" pitchFamily="34" charset="0"/>
                <a:ea typeface="Times New Roman" panose="02020603050405020304" pitchFamily="18" charset="0"/>
                <a:cs typeface="Arial" panose="020B0604020202020204" pitchFamily="34" charset="0"/>
              </a:rPr>
              <a:t>, including the compliance with board approved policies in this regard, tracking/ reporting of defaults for resolution purposed among others?</a:t>
            </a:r>
          </a:p>
        </p:txBody>
      </p:sp>
      <p:sp>
        <p:nvSpPr>
          <p:cNvPr id="5" name="Title 1">
            <a:extLst>
              <a:ext uri="{FF2B5EF4-FFF2-40B4-BE49-F238E27FC236}">
                <a16:creationId xmlns:a16="http://schemas.microsoft.com/office/drawing/2014/main" id="{9D6720EC-AB26-4253-9C7A-CC5ACE5DF1E9}"/>
              </a:ext>
            </a:extLst>
          </p:cNvPr>
          <p:cNvSpPr txBox="1">
            <a:spLocks/>
          </p:cNvSpPr>
          <p:nvPr/>
        </p:nvSpPr>
        <p:spPr>
          <a:xfrm>
            <a:off x="152400" y="114489"/>
            <a:ext cx="11887200" cy="831072"/>
          </a:xfrm>
          <a:prstGeom prst="rect">
            <a:avLst/>
          </a:prstGeom>
        </p:spPr>
        <p:txBody>
          <a:bodyPr>
            <a:normAutofit fontScale="4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lang="en-US" sz="5400" b="1" dirty="0">
                <a:solidFill>
                  <a:schemeClr val="accent1"/>
                </a:solidFill>
              </a:rPr>
              <a:t> I. A</a:t>
            </a:r>
            <a:r>
              <a:rPr kumimoji="0" lang="en-US" sz="5400" b="1" i="0" u="none" strike="noStrike" kern="1200" cap="none" spc="0" normalizeH="0" baseline="0" noProof="0" dirty="0" err="1">
                <a:ln>
                  <a:noFill/>
                </a:ln>
                <a:solidFill>
                  <a:schemeClr val="accent1"/>
                </a:solidFill>
                <a:effectLst/>
                <a:uLnTx/>
                <a:uFillTx/>
                <a:latin typeface="Candara" panose="020E0502030303020204" pitchFamily="34" charset="0"/>
                <a:ea typeface="+mj-ea"/>
                <a:cs typeface="+mj-cs"/>
              </a:rPr>
              <a:t>ssets</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5. Advances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f) Asset Classification,</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 Provisioning of Advances and Resolution of Stressed Assets</a:t>
            </a:r>
          </a:p>
        </p:txBody>
      </p:sp>
    </p:spTree>
    <p:extLst>
      <p:ext uri="{BB962C8B-B14F-4D97-AF65-F5344CB8AC3E}">
        <p14:creationId xmlns:p14="http://schemas.microsoft.com/office/powerpoint/2010/main" val="41956235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2ECDE5-92ED-479B-9084-E9B7028AF1ED}"/>
              </a:ext>
            </a:extLst>
          </p:cNvPr>
          <p:cNvSpPr>
            <a:spLocks noGrp="1"/>
          </p:cNvSpPr>
          <p:nvPr>
            <p:ph type="sldNum" sz="quarter" idx="12"/>
          </p:nvPr>
        </p:nvSpPr>
        <p:spPr/>
        <p:txBody>
          <a:bodyPr/>
          <a:lstStyle/>
          <a:p>
            <a:fld id="{B6F15528-21DE-4FAA-801E-634DDDAF4B2B}" type="slidenum">
              <a:rPr lang="en-US" smtClean="0"/>
              <a:pPr/>
              <a:t>112</a:t>
            </a:fld>
            <a:endParaRPr lang="en-US" dirty="0"/>
          </a:p>
        </p:txBody>
      </p:sp>
      <p:sp>
        <p:nvSpPr>
          <p:cNvPr id="4" name="TextBox 3">
            <a:extLst>
              <a:ext uri="{FF2B5EF4-FFF2-40B4-BE49-F238E27FC236}">
                <a16:creationId xmlns:a16="http://schemas.microsoft.com/office/drawing/2014/main" id="{1E51FC2F-8039-426B-9037-5533FF4DEBB8}"/>
              </a:ext>
            </a:extLst>
          </p:cNvPr>
          <p:cNvSpPr txBox="1"/>
          <p:nvPr/>
        </p:nvSpPr>
        <p:spPr>
          <a:xfrm>
            <a:off x="381000" y="1219200"/>
            <a:ext cx="10972800" cy="4247317"/>
          </a:xfrm>
          <a:prstGeom prst="rect">
            <a:avLst/>
          </a:prstGeom>
          <a:noFill/>
          <a:ln>
            <a:noFill/>
          </a:ln>
        </p:spPr>
        <p:txBody>
          <a:bodyPr wrap="square">
            <a:spAutoFit/>
          </a:bodyPr>
          <a:lstStyle/>
          <a:p>
            <a:pPr algn="just"/>
            <a:r>
              <a:rPr lang="en-US" sz="2400" b="1" dirty="0">
                <a:latin typeface="Candara" panose="020E0502030303020204" pitchFamily="34" charset="0"/>
                <a:ea typeface="Times New Roman" panose="02020603050405020304" pitchFamily="18" charset="0"/>
                <a:cs typeface="Arial" panose="020B0604020202020204" pitchFamily="34" charset="0"/>
              </a:rPr>
              <a:t>(f)(iii)(a) Whether the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upgradations in non-performing advances </a:t>
            </a:r>
            <a:r>
              <a:rPr lang="en-US" sz="2400" b="1" dirty="0">
                <a:latin typeface="Candara" panose="020E0502030303020204" pitchFamily="34" charset="0"/>
                <a:ea typeface="Times New Roman" panose="02020603050405020304" pitchFamily="18" charset="0"/>
                <a:cs typeface="Arial" panose="020B0604020202020204" pitchFamily="34" charset="0"/>
              </a:rPr>
              <a:t>is in line with norms of Reserve Bank of India</a:t>
            </a:r>
          </a:p>
          <a:p>
            <a:pPr algn="just"/>
            <a:endParaRPr lang="en-US" sz="1500" b="1" dirty="0">
              <a:latin typeface="Candara" panose="020E0502030303020204" pitchFamily="34" charset="0"/>
              <a:ea typeface="Times New Roman" panose="02020603050405020304" pitchFamily="18" charset="0"/>
              <a:cs typeface="Arial" panose="020B0604020202020204" pitchFamily="34" charset="0"/>
            </a:endParaRPr>
          </a:p>
          <a:p>
            <a:pPr algn="just"/>
            <a:r>
              <a:rPr lang="en-US" sz="2400" b="1" dirty="0">
                <a:latin typeface="Candara" panose="020E0502030303020204" pitchFamily="34" charset="0"/>
                <a:ea typeface="Times New Roman" panose="02020603050405020304" pitchFamily="18" charset="0"/>
                <a:cs typeface="Arial" panose="020B0604020202020204" pitchFamily="34" charset="0"/>
              </a:rPr>
              <a:t>(f)(iii)(b) Where the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auditor disagrees with upgradation of accounts</a:t>
            </a:r>
            <a:r>
              <a:rPr lang="en-US" sz="2400" b="1" dirty="0">
                <a:latin typeface="Candara" panose="020E0502030303020204" pitchFamily="34" charset="0"/>
                <a:ea typeface="Times New Roman" panose="02020603050405020304" pitchFamily="18" charset="0"/>
                <a:cs typeface="Arial" panose="020B0604020202020204" pitchFamily="34" charset="0"/>
              </a:rPr>
              <a:t>? If yes, give reasons thereof.</a:t>
            </a:r>
          </a:p>
          <a:p>
            <a:pPr algn="just"/>
            <a:endParaRPr lang="en-US" sz="1500" b="1" dirty="0">
              <a:latin typeface="Candara" panose="020E0502030303020204" pitchFamily="34" charset="0"/>
              <a:ea typeface="Times New Roman" panose="02020603050405020304" pitchFamily="18" charset="0"/>
              <a:cs typeface="Arial" panose="020B0604020202020204" pitchFamily="34" charset="0"/>
            </a:endParaRPr>
          </a:p>
          <a:p>
            <a:pPr algn="just"/>
            <a:r>
              <a:rPr lang="en-US" sz="2400" b="1" dirty="0">
                <a:latin typeface="Candara" panose="020E0502030303020204" pitchFamily="34" charset="0"/>
                <a:ea typeface="Times New Roman" panose="02020603050405020304" pitchFamily="18" charset="0"/>
                <a:cs typeface="Arial" panose="020B0604020202020204" pitchFamily="34" charset="0"/>
              </a:rPr>
              <a:t>(f)(v) Whether there are any accounts wherein process under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IBC is mandated but not initiated by the branch</a:t>
            </a:r>
            <a:r>
              <a:rPr lang="en-US" sz="2400" b="1" dirty="0">
                <a:latin typeface="Candara" panose="020E0502030303020204" pitchFamily="34" charset="0"/>
                <a:ea typeface="Times New Roman" panose="02020603050405020304" pitchFamily="18" charset="0"/>
                <a:cs typeface="Arial" panose="020B0604020202020204" pitchFamily="34" charset="0"/>
              </a:rPr>
              <a:t>?</a:t>
            </a:r>
          </a:p>
          <a:p>
            <a:pPr algn="just"/>
            <a:endParaRPr lang="en-US" sz="2400" b="1" i="1" dirty="0">
              <a:solidFill>
                <a:schemeClr val="tx2"/>
              </a:solidFill>
              <a:latin typeface="Candara" panose="020E0502030303020204" pitchFamily="34" charset="0"/>
              <a:ea typeface="Times New Roman" panose="02020603050405020304" pitchFamily="18" charset="0"/>
              <a:cs typeface="Arial" panose="020B0604020202020204" pitchFamily="34" charset="0"/>
            </a:endParaRPr>
          </a:p>
          <a:p>
            <a:pPr algn="just"/>
            <a:r>
              <a:rPr lang="en-US" sz="2400" b="1" i="1" dirty="0">
                <a:solidFill>
                  <a:schemeClr val="tx2"/>
                </a:solidFill>
                <a:latin typeface="Candara" panose="020E0502030303020204" pitchFamily="34" charset="0"/>
                <a:ea typeface="Times New Roman" panose="02020603050405020304" pitchFamily="18" charset="0"/>
                <a:cs typeface="Arial" panose="020B0604020202020204" pitchFamily="34" charset="0"/>
              </a:rPr>
              <a:t>Whether there are any borrowers at the branch against whom the process of IBC is initiated by any of the creditors including bank? If yes, list of such accounts and comment on the adequacy of provision made thereto to be provided?</a:t>
            </a:r>
          </a:p>
        </p:txBody>
      </p:sp>
      <p:sp>
        <p:nvSpPr>
          <p:cNvPr id="5" name="Title 1">
            <a:extLst>
              <a:ext uri="{FF2B5EF4-FFF2-40B4-BE49-F238E27FC236}">
                <a16:creationId xmlns:a16="http://schemas.microsoft.com/office/drawing/2014/main" id="{9D6720EC-AB26-4253-9C7A-CC5ACE5DF1E9}"/>
              </a:ext>
            </a:extLst>
          </p:cNvPr>
          <p:cNvSpPr txBox="1">
            <a:spLocks/>
          </p:cNvSpPr>
          <p:nvPr/>
        </p:nvSpPr>
        <p:spPr>
          <a:xfrm>
            <a:off x="152400" y="114489"/>
            <a:ext cx="11887200" cy="831072"/>
          </a:xfrm>
          <a:prstGeom prst="rect">
            <a:avLst/>
          </a:prstGeom>
        </p:spPr>
        <p:txBody>
          <a:bodyPr>
            <a:normAutofit fontScale="4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lang="en-US" sz="5400" b="1" dirty="0">
                <a:solidFill>
                  <a:schemeClr val="accent1"/>
                </a:solidFill>
              </a:rPr>
              <a:t>I. As</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sets 5. Advances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f) Asset Classification, </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Provisioning of Advances and Resolution of Stressed Assets</a:t>
            </a:r>
          </a:p>
        </p:txBody>
      </p:sp>
    </p:spTree>
    <p:extLst>
      <p:ext uri="{BB962C8B-B14F-4D97-AF65-F5344CB8AC3E}">
        <p14:creationId xmlns:p14="http://schemas.microsoft.com/office/powerpoint/2010/main" val="17397613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113</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118838"/>
            <a:ext cx="11887200" cy="831072"/>
          </a:xfrm>
          <a:prstGeom prst="rect">
            <a:avLst/>
          </a:prstGeom>
        </p:spPr>
        <p:txBody>
          <a:bodyPr>
            <a:normAutofit fontScale="4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lang="en-US" sz="5400" b="1" dirty="0">
                <a:solidFill>
                  <a:schemeClr val="accent1"/>
                </a:solidFill>
              </a:rPr>
              <a:t>I. A</a:t>
            </a:r>
            <a:r>
              <a:rPr kumimoji="0" lang="en-US" sz="5400" b="1" i="0" u="none" strike="noStrike" kern="1200" cap="none" spc="0" normalizeH="0" baseline="0" noProof="0" dirty="0" err="1">
                <a:ln>
                  <a:noFill/>
                </a:ln>
                <a:solidFill>
                  <a:schemeClr val="accent1"/>
                </a:solidFill>
                <a:effectLst/>
                <a:uLnTx/>
                <a:uFillTx/>
                <a:latin typeface="Candara" panose="020E0502030303020204" pitchFamily="34" charset="0"/>
                <a:ea typeface="+mj-ea"/>
                <a:cs typeface="+mj-cs"/>
              </a:rPr>
              <a:t>ssets</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5. Advances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f) Asset Classification,</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Provisioning of Advances and Resolution of Stressed Assets</a:t>
            </a:r>
          </a:p>
        </p:txBody>
      </p:sp>
      <p:sp>
        <p:nvSpPr>
          <p:cNvPr id="6" name="TextBox 5">
            <a:extLst>
              <a:ext uri="{FF2B5EF4-FFF2-40B4-BE49-F238E27FC236}">
                <a16:creationId xmlns:a16="http://schemas.microsoft.com/office/drawing/2014/main" id="{962A6CCB-399F-4D4E-9CAE-089523640532}"/>
              </a:ext>
            </a:extLst>
          </p:cNvPr>
          <p:cNvSpPr txBox="1"/>
          <p:nvPr/>
        </p:nvSpPr>
        <p:spPr>
          <a:xfrm>
            <a:off x="381000" y="1219200"/>
            <a:ext cx="11182390" cy="3108543"/>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(f)(vi)(a) Have appropriate </a:t>
            </a:r>
            <a:r>
              <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claims for credit guarantee (ECGC and others)</a:t>
            </a:r>
            <a:r>
              <a:rPr lang="en-US" sz="2800" b="1" dirty="0">
                <a:latin typeface="Candara" panose="020E0502030303020204" pitchFamily="34" charset="0"/>
                <a:ea typeface="Times New Roman" panose="02020603050405020304" pitchFamily="18" charset="0"/>
                <a:cs typeface="Arial" panose="020B0604020202020204" pitchFamily="34" charset="0"/>
              </a:rPr>
              <a:t>, if any, been duly lodged and settled?</a:t>
            </a:r>
          </a:p>
          <a:p>
            <a:pPr marL="457200" lvl="0" indent="-457200" algn="just">
              <a:spcAft>
                <a:spcPts val="0"/>
              </a:spcAft>
              <a:buFont typeface="Arial" panose="020B0604020202020204" pitchFamily="34" charset="0"/>
              <a:buChar char="•"/>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(f)(vi)(b) </a:t>
            </a:r>
            <a:r>
              <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Give details of claims rejected?</a:t>
            </a:r>
          </a:p>
          <a:p>
            <a:pPr marL="457200" lvl="0" indent="-457200" algn="just">
              <a:spcAft>
                <a:spcPts val="0"/>
              </a:spcAft>
              <a:buFont typeface="Arial" panose="020B0604020202020204" pitchFamily="34" charset="0"/>
              <a:buChar char="•"/>
            </a:pPr>
            <a:endPar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(f)(vi)(c) </a:t>
            </a:r>
            <a:r>
              <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Whether the rejection is appropriately considered while determining the provisioning requirements</a:t>
            </a:r>
          </a:p>
        </p:txBody>
      </p:sp>
    </p:spTree>
    <p:extLst>
      <p:ext uri="{BB962C8B-B14F-4D97-AF65-F5344CB8AC3E}">
        <p14:creationId xmlns:p14="http://schemas.microsoft.com/office/powerpoint/2010/main" val="39391258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114</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71413"/>
            <a:ext cx="11887200" cy="844845"/>
          </a:xfrm>
          <a:prstGeom prst="rect">
            <a:avLst/>
          </a:prstGeom>
        </p:spPr>
        <p:txBody>
          <a:bodyPr>
            <a:normAutofit fontScale="5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lang="en-US" sz="5400" b="1" dirty="0">
                <a:solidFill>
                  <a:schemeClr val="accent1"/>
                </a:solidFill>
              </a:rPr>
              <a:t>I. A</a:t>
            </a:r>
            <a:r>
              <a:rPr kumimoji="0" lang="en-US" sz="5400" b="1" i="0" u="none" strike="noStrike" kern="1200" cap="none" spc="0" normalizeH="0" baseline="0" noProof="0" dirty="0" err="1">
                <a:ln>
                  <a:noFill/>
                </a:ln>
                <a:solidFill>
                  <a:schemeClr val="accent1"/>
                </a:solidFill>
                <a:effectLst/>
                <a:uLnTx/>
                <a:uFillTx/>
                <a:latin typeface="Candara" panose="020E0502030303020204" pitchFamily="34" charset="0"/>
                <a:ea typeface="+mj-ea"/>
                <a:cs typeface="+mj-cs"/>
              </a:rPr>
              <a:t>ssets</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5. Advances</a:t>
            </a:r>
          </a:p>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lang="en-US" sz="5400" b="1" dirty="0">
                <a:solidFill>
                  <a:srgbClr val="FF0000"/>
                </a:solidFill>
              </a:rPr>
              <a:t>g</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 Non fund based facilities</a:t>
            </a:r>
          </a:p>
        </p:txBody>
      </p:sp>
      <p:sp>
        <p:nvSpPr>
          <p:cNvPr id="6" name="TextBox 5">
            <a:extLst>
              <a:ext uri="{FF2B5EF4-FFF2-40B4-BE49-F238E27FC236}">
                <a16:creationId xmlns:a16="http://schemas.microsoft.com/office/drawing/2014/main" id="{962A6CCB-399F-4D4E-9CAE-089523640532}"/>
              </a:ext>
            </a:extLst>
          </p:cNvPr>
          <p:cNvSpPr txBox="1"/>
          <p:nvPr/>
        </p:nvSpPr>
        <p:spPr>
          <a:xfrm>
            <a:off x="533400" y="1524000"/>
            <a:ext cx="10953791" cy="2308324"/>
          </a:xfrm>
          <a:prstGeom prst="rect">
            <a:avLst/>
          </a:prstGeom>
          <a:noFill/>
          <a:ln>
            <a:noFill/>
          </a:ln>
        </p:spPr>
        <p:txBody>
          <a:bodyPr wrap="square">
            <a:spAutoFit/>
          </a:bodyPr>
          <a:lstStyle/>
          <a:p>
            <a:pPr lvl="0" algn="just">
              <a:spcAft>
                <a:spcPts val="0"/>
              </a:spcAft>
            </a:pPr>
            <a:r>
              <a:rPr lang="en-US" sz="3600" b="1" dirty="0">
                <a:latin typeface="Candara" panose="020E0502030303020204" pitchFamily="34" charset="0"/>
                <a:ea typeface="Times New Roman" panose="02020603050405020304" pitchFamily="18" charset="0"/>
                <a:cs typeface="Arial" panose="020B0604020202020204" pitchFamily="34" charset="0"/>
              </a:rPr>
              <a:t>(g)(iii) List of instances where </a:t>
            </a:r>
            <a:r>
              <a:rPr lang="en-US" sz="36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interchangeability between fund based and non-fund-based facilities was allowed</a:t>
            </a:r>
            <a:r>
              <a:rPr lang="en-US" sz="3600" b="1" dirty="0">
                <a:latin typeface="Candara" panose="020E0502030303020204" pitchFamily="34" charset="0"/>
                <a:ea typeface="Times New Roman" panose="02020603050405020304" pitchFamily="18" charset="0"/>
                <a:cs typeface="Arial" panose="020B0604020202020204" pitchFamily="34" charset="0"/>
              </a:rPr>
              <a:t> subsequent to devolvement of LC/ invocation of BG</a:t>
            </a:r>
          </a:p>
        </p:txBody>
      </p:sp>
    </p:spTree>
    <p:extLst>
      <p:ext uri="{BB962C8B-B14F-4D97-AF65-F5344CB8AC3E}">
        <p14:creationId xmlns:p14="http://schemas.microsoft.com/office/powerpoint/2010/main" val="193067359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115</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236182"/>
            <a:ext cx="11887200" cy="680076"/>
          </a:xfrm>
          <a:prstGeom prst="rect">
            <a:avLst/>
          </a:prstGeom>
        </p:spPr>
        <p:txBody>
          <a:bodyPr>
            <a:normAutofit fontScale="8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 Assets 6. Other Assets</a:t>
            </a:r>
            <a:endPar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endParaRPr>
          </a:p>
        </p:txBody>
      </p:sp>
      <p:sp>
        <p:nvSpPr>
          <p:cNvPr id="7" name="TextBox 6">
            <a:extLst>
              <a:ext uri="{FF2B5EF4-FFF2-40B4-BE49-F238E27FC236}">
                <a16:creationId xmlns:a16="http://schemas.microsoft.com/office/drawing/2014/main" id="{A6B10A16-6C31-448E-A186-3796C14F8DEA}"/>
              </a:ext>
            </a:extLst>
          </p:cNvPr>
          <p:cNvSpPr txBox="1"/>
          <p:nvPr/>
        </p:nvSpPr>
        <p:spPr>
          <a:xfrm>
            <a:off x="458625" y="1371600"/>
            <a:ext cx="10953791" cy="584775"/>
          </a:xfrm>
          <a:prstGeom prst="rect">
            <a:avLst/>
          </a:prstGeom>
          <a:noFill/>
          <a:ln>
            <a:noFill/>
          </a:ln>
        </p:spPr>
        <p:txBody>
          <a:bodyPr wrap="square">
            <a:spAutoFit/>
          </a:bodyPr>
          <a:lstStyle/>
          <a:p>
            <a:pPr lvl="0" algn="just">
              <a:spcAft>
                <a:spcPts val="0"/>
              </a:spcAft>
            </a:pPr>
            <a:r>
              <a:rPr lang="en-US" sz="3200" b="1" dirty="0">
                <a:latin typeface="Candara" panose="020E0502030303020204" pitchFamily="34" charset="0"/>
                <a:ea typeface="Times New Roman" panose="02020603050405020304" pitchFamily="18" charset="0"/>
                <a:cs typeface="Arial" panose="020B0604020202020204" pitchFamily="34" charset="0"/>
              </a:rPr>
              <a:t>a) Suspense/ Sundry Accounts </a:t>
            </a:r>
          </a:p>
        </p:txBody>
      </p:sp>
      <p:sp>
        <p:nvSpPr>
          <p:cNvPr id="9" name="TextBox 8">
            <a:extLst>
              <a:ext uri="{FF2B5EF4-FFF2-40B4-BE49-F238E27FC236}">
                <a16:creationId xmlns:a16="http://schemas.microsoft.com/office/drawing/2014/main" id="{F67A7421-D5F4-41A8-A35C-4F52AE68B712}"/>
              </a:ext>
            </a:extLst>
          </p:cNvPr>
          <p:cNvSpPr txBox="1"/>
          <p:nvPr/>
        </p:nvSpPr>
        <p:spPr>
          <a:xfrm>
            <a:off x="619104" y="2133600"/>
            <a:ext cx="10953791" cy="2062103"/>
          </a:xfrm>
          <a:prstGeom prst="rect">
            <a:avLst/>
          </a:prstGeom>
          <a:noFill/>
          <a:ln>
            <a:noFill/>
          </a:ln>
        </p:spPr>
        <p:txBody>
          <a:bodyPr wrap="square">
            <a:spAutoFit/>
          </a:bodyPr>
          <a:lstStyle/>
          <a:p>
            <a:pPr lvl="0" algn="just">
              <a:spcAft>
                <a:spcPts val="0"/>
              </a:spcAft>
            </a:pPr>
            <a:r>
              <a:rPr lang="en-US" sz="3200" b="1" dirty="0">
                <a:latin typeface="Candara" panose="020E0502030303020204" pitchFamily="34" charset="0"/>
                <a:ea typeface="Times New Roman" panose="02020603050405020304" pitchFamily="18" charset="0"/>
                <a:cs typeface="Arial" panose="020B0604020202020204" pitchFamily="34" charset="0"/>
              </a:rPr>
              <a:t>(ii) Did your test check indicate any unusual items in Suspense accounts? If so, report their nature and the amounts involved. </a:t>
            </a:r>
            <a:r>
              <a:rPr lang="en-US" sz="3200" b="1" dirty="0">
                <a:solidFill>
                  <a:srgbClr val="FF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Are there any </a:t>
            </a:r>
            <a:r>
              <a:rPr lang="en-US" sz="3200" b="1" dirty="0">
                <a:solidFill>
                  <a:srgbClr val="0070C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intangible items</a:t>
            </a:r>
            <a:r>
              <a:rPr lang="en-US" sz="3200" b="1" dirty="0">
                <a:solidFill>
                  <a:srgbClr val="FF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 under this head e.g. losses not provided/ pending investigation?</a:t>
            </a:r>
          </a:p>
        </p:txBody>
      </p:sp>
    </p:spTree>
    <p:extLst>
      <p:ext uri="{BB962C8B-B14F-4D97-AF65-F5344CB8AC3E}">
        <p14:creationId xmlns:p14="http://schemas.microsoft.com/office/powerpoint/2010/main" val="32520885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116</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236182"/>
            <a:ext cx="11887200" cy="680076"/>
          </a:xfrm>
          <a:prstGeom prst="rect">
            <a:avLst/>
          </a:prstGeom>
        </p:spPr>
        <p:txBody>
          <a:bodyPr>
            <a:normAutofit fontScale="8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II. Liabilities </a:t>
            </a:r>
            <a:r>
              <a:rPr lang="en-US" sz="5400" b="1" dirty="0">
                <a:solidFill>
                  <a:schemeClr val="accent1"/>
                </a:solidFill>
              </a:rPr>
              <a:t>1</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Deposits</a:t>
            </a:r>
            <a:endPar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endParaRPr>
          </a:p>
        </p:txBody>
      </p:sp>
      <p:sp>
        <p:nvSpPr>
          <p:cNvPr id="9" name="TextBox 8">
            <a:extLst>
              <a:ext uri="{FF2B5EF4-FFF2-40B4-BE49-F238E27FC236}">
                <a16:creationId xmlns:a16="http://schemas.microsoft.com/office/drawing/2014/main" id="{F67A7421-D5F4-41A8-A35C-4F52AE68B712}"/>
              </a:ext>
            </a:extLst>
          </p:cNvPr>
          <p:cNvSpPr txBox="1"/>
          <p:nvPr/>
        </p:nvSpPr>
        <p:spPr>
          <a:xfrm>
            <a:off x="314178" y="1656438"/>
            <a:ext cx="11429999" cy="830997"/>
          </a:xfrm>
          <a:prstGeom prst="rect">
            <a:avLst/>
          </a:prstGeom>
          <a:noFill/>
          <a:ln>
            <a:noFill/>
          </a:ln>
        </p:spPr>
        <p:txBody>
          <a:bodyPr wrap="square">
            <a:spAutoFit/>
          </a:bodyPr>
          <a:lstStyle/>
          <a:p>
            <a:pPr lvl="0" algn="just">
              <a:spcAft>
                <a:spcPts val="0"/>
              </a:spcAft>
            </a:pPr>
            <a:r>
              <a:rPr lang="en-US" sz="2400" b="1" dirty="0">
                <a:latin typeface="Candara" panose="020E0502030303020204" pitchFamily="34" charset="0"/>
                <a:ea typeface="Times New Roman" panose="02020603050405020304" pitchFamily="18" charset="0"/>
                <a:cs typeface="Arial" panose="020B0604020202020204" pitchFamily="34" charset="0"/>
              </a:rPr>
              <a:t>(a) Does the bank have a system of identification of </a:t>
            </a:r>
            <a:r>
              <a:rPr lang="en-US" sz="2400" b="1" dirty="0">
                <a:solidFill>
                  <a:srgbClr val="FF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dormant</a:t>
            </a:r>
            <a:r>
              <a:rPr lang="en-US" sz="2400" b="1" dirty="0">
                <a:latin typeface="Candara" panose="020E0502030303020204" pitchFamily="34" charset="0"/>
                <a:ea typeface="Times New Roman" panose="02020603050405020304" pitchFamily="18" charset="0"/>
                <a:cs typeface="Arial" panose="020B0604020202020204" pitchFamily="34" charset="0"/>
              </a:rPr>
              <a:t>/ inoperative accounts and </a:t>
            </a:r>
            <a:r>
              <a:rPr lang="en-US" sz="2400" b="1" dirty="0">
                <a:solidFill>
                  <a:srgbClr val="FF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internal controls</a:t>
            </a:r>
            <a:r>
              <a:rPr lang="en-US" sz="2400" b="1" dirty="0">
                <a:latin typeface="Candara" panose="020E0502030303020204" pitchFamily="34" charset="0"/>
                <a:ea typeface="Times New Roman" panose="02020603050405020304" pitchFamily="18" charset="0"/>
                <a:cs typeface="Arial" panose="020B0604020202020204" pitchFamily="34" charset="0"/>
              </a:rPr>
              <a:t> with regard to operations in such accounts?</a:t>
            </a:r>
            <a:endParaRPr lang="en-US" sz="2400" b="1" dirty="0">
              <a:solidFill>
                <a:srgbClr val="FF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endParaRPr>
          </a:p>
        </p:txBody>
      </p:sp>
      <p:sp>
        <p:nvSpPr>
          <p:cNvPr id="10" name="Rectangle 9">
            <a:extLst>
              <a:ext uri="{FF2B5EF4-FFF2-40B4-BE49-F238E27FC236}">
                <a16:creationId xmlns:a16="http://schemas.microsoft.com/office/drawing/2014/main" id="{CB650636-015F-4584-B1F9-E8A0C5A47B4A}"/>
              </a:ext>
            </a:extLst>
          </p:cNvPr>
          <p:cNvSpPr/>
          <p:nvPr/>
        </p:nvSpPr>
        <p:spPr>
          <a:xfrm>
            <a:off x="267286" y="2602219"/>
            <a:ext cx="11096686"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effectLst>
                  <a:outerShdw blurRad="38100" dist="38100" dir="2700000" algn="tl">
                    <a:srgbClr val="000000">
                      <a:alpha val="43137"/>
                    </a:srgbClr>
                  </a:outerShdw>
                </a:effectLst>
                <a:latin typeface="Candara" panose="020E0502030303020204" pitchFamily="34" charset="0"/>
              </a:rPr>
              <a:t>New PARAs: </a:t>
            </a:r>
          </a:p>
        </p:txBody>
      </p:sp>
      <p:sp>
        <p:nvSpPr>
          <p:cNvPr id="11" name="TextBox 10">
            <a:extLst>
              <a:ext uri="{FF2B5EF4-FFF2-40B4-BE49-F238E27FC236}">
                <a16:creationId xmlns:a16="http://schemas.microsoft.com/office/drawing/2014/main" id="{94AB7073-D67B-498A-B6BB-36BABC5DC7A1}"/>
              </a:ext>
            </a:extLst>
          </p:cNvPr>
          <p:cNvSpPr txBox="1"/>
          <p:nvPr/>
        </p:nvSpPr>
        <p:spPr>
          <a:xfrm>
            <a:off x="304800" y="3147513"/>
            <a:ext cx="11582399" cy="2862322"/>
          </a:xfrm>
          <a:prstGeom prst="rect">
            <a:avLst/>
          </a:prstGeom>
          <a:noFill/>
          <a:ln>
            <a:noFill/>
          </a:ln>
        </p:spPr>
        <p:txBody>
          <a:bodyPr wrap="square">
            <a:spAutoFit/>
          </a:bodyPr>
          <a:lstStyle/>
          <a:p>
            <a:pPr lvl="0" algn="just">
              <a:spcAft>
                <a:spcPts val="0"/>
              </a:spcAft>
            </a:pPr>
            <a:r>
              <a:rPr lang="en-US" sz="2400" b="1" dirty="0">
                <a:latin typeface="Candara" panose="020E0502030303020204" pitchFamily="34" charset="0"/>
                <a:ea typeface="Times New Roman" panose="02020603050405020304" pitchFamily="18" charset="0"/>
                <a:cs typeface="Arial" panose="020B0604020202020204" pitchFamily="34" charset="0"/>
              </a:rPr>
              <a:t>(c) Whether the Scheme </a:t>
            </a:r>
            <a:r>
              <a:rPr lang="en-US" sz="2400" b="1" dirty="0">
                <a:solidFill>
                  <a:srgbClr val="C0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of automatic renewal of deposits applied to FCNR(B)</a:t>
            </a:r>
            <a:r>
              <a:rPr lang="en-US" sz="2400" b="1" dirty="0">
                <a:latin typeface="Candara" panose="020E0502030303020204" pitchFamily="34" charset="0"/>
                <a:ea typeface="Times New Roman" panose="02020603050405020304" pitchFamily="18" charset="0"/>
                <a:cs typeface="Arial" panose="020B0604020202020204" pitchFamily="34" charset="0"/>
              </a:rPr>
              <a:t> deposits? Where such deposits have been renewed, report whether the branch has satisfied itself as to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the ‘non-resident status’ of the depositor </a:t>
            </a:r>
            <a:r>
              <a:rPr lang="en-US" sz="2400" b="1" dirty="0">
                <a:latin typeface="Candara" panose="020E0502030303020204" pitchFamily="34" charset="0"/>
                <a:ea typeface="Times New Roman" panose="02020603050405020304" pitchFamily="18" charset="0"/>
                <a:cs typeface="Arial" panose="020B0604020202020204" pitchFamily="34" charset="0"/>
              </a:rPr>
              <a:t>and whether the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renewal is made as per the applicable regulatory guidelines</a:t>
            </a:r>
            <a:r>
              <a:rPr lang="en-US" sz="2400" b="1" dirty="0">
                <a:latin typeface="Candara" panose="020E0502030303020204" pitchFamily="34" charset="0"/>
                <a:ea typeface="Times New Roman" panose="02020603050405020304" pitchFamily="18" charset="0"/>
                <a:cs typeface="Arial" panose="020B0604020202020204" pitchFamily="34" charset="0"/>
              </a:rPr>
              <a:t> and the original receipts/ soft copy have been dispatched.</a:t>
            </a:r>
          </a:p>
          <a:p>
            <a:pPr marL="457200" lvl="0" indent="-457200" algn="just">
              <a:spcAft>
                <a:spcPts val="0"/>
              </a:spcAft>
              <a:buFont typeface="Arial" panose="020B0604020202020204" pitchFamily="34" charset="0"/>
              <a:buChar char="•"/>
            </a:pPr>
            <a:endParaRPr lang="en-US" sz="1200" b="1" dirty="0">
              <a:solidFill>
                <a:srgbClr val="FF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400" b="1" dirty="0">
                <a:latin typeface="Candara" panose="020E0502030303020204" pitchFamily="34" charset="0"/>
                <a:ea typeface="Times New Roman" panose="02020603050405020304" pitchFamily="18" charset="0"/>
                <a:cs typeface="Arial" panose="020B0604020202020204" pitchFamily="34" charset="0"/>
              </a:rPr>
              <a:t>(d) Is the branch complying with the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regulations on minimum balance requirement and levy of charges</a:t>
            </a:r>
            <a:r>
              <a:rPr lang="en-US" sz="2400" b="1" dirty="0">
                <a:latin typeface="Candara" panose="020E0502030303020204" pitchFamily="34" charset="0"/>
                <a:ea typeface="Times New Roman" panose="02020603050405020304" pitchFamily="18" charset="0"/>
                <a:cs typeface="Arial" panose="020B0604020202020204" pitchFamily="34" charset="0"/>
              </a:rPr>
              <a:t> on non-maintenance of minimum balance in individual savings account?</a:t>
            </a:r>
          </a:p>
        </p:txBody>
      </p:sp>
    </p:spTree>
    <p:extLst>
      <p:ext uri="{BB962C8B-B14F-4D97-AF65-F5344CB8AC3E}">
        <p14:creationId xmlns:p14="http://schemas.microsoft.com/office/powerpoint/2010/main" val="2641197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117</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236182"/>
            <a:ext cx="11887200" cy="680076"/>
          </a:xfrm>
          <a:prstGeom prst="rect">
            <a:avLst/>
          </a:prstGeom>
        </p:spPr>
        <p:txBody>
          <a:bodyPr>
            <a:normAutofit fontScale="8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II. Liabilities </a:t>
            </a:r>
            <a:r>
              <a:rPr lang="en-US" sz="5400" b="1" dirty="0">
                <a:solidFill>
                  <a:schemeClr val="accent1"/>
                </a:solidFill>
              </a:rPr>
              <a:t>1</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Deposits</a:t>
            </a:r>
            <a:endPar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endParaRPr>
          </a:p>
        </p:txBody>
      </p:sp>
      <p:sp>
        <p:nvSpPr>
          <p:cNvPr id="12" name="Title 1">
            <a:extLst>
              <a:ext uri="{FF2B5EF4-FFF2-40B4-BE49-F238E27FC236}">
                <a16:creationId xmlns:a16="http://schemas.microsoft.com/office/drawing/2014/main" id="{13C651E7-4C28-49B8-9F3F-4550C593C788}"/>
              </a:ext>
            </a:extLst>
          </p:cNvPr>
          <p:cNvSpPr txBox="1">
            <a:spLocks/>
          </p:cNvSpPr>
          <p:nvPr/>
        </p:nvSpPr>
        <p:spPr>
          <a:xfrm>
            <a:off x="152400" y="1298086"/>
            <a:ext cx="11887200" cy="680076"/>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II. Liabilities </a:t>
            </a:r>
            <a:r>
              <a:rPr lang="en-US" sz="5400" b="1" dirty="0">
                <a:solidFill>
                  <a:schemeClr val="accent1"/>
                </a:solidFill>
              </a:rPr>
              <a:t>1</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Bills Payable, Sundry Deposits </a:t>
            </a:r>
            <a:r>
              <a:rPr kumimoji="0" lang="en-US" sz="5400" b="1" i="0" u="none" strike="noStrike" kern="1200" cap="none" spc="0" normalizeH="0" baseline="0" noProof="0" dirty="0" err="1">
                <a:ln>
                  <a:noFill/>
                </a:ln>
                <a:solidFill>
                  <a:schemeClr val="accent1"/>
                </a:solidFill>
                <a:effectLst/>
                <a:uLnTx/>
                <a:uFillTx/>
                <a:latin typeface="Candara" panose="020E0502030303020204" pitchFamily="34" charset="0"/>
                <a:ea typeface="+mj-ea"/>
                <a:cs typeface="+mj-cs"/>
              </a:rPr>
              <a:t>etc</a:t>
            </a:r>
            <a:endPar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endParaRPr>
          </a:p>
        </p:txBody>
      </p:sp>
      <p:cxnSp>
        <p:nvCxnSpPr>
          <p:cNvPr id="13" name="Straight Connector 12">
            <a:extLst>
              <a:ext uri="{FF2B5EF4-FFF2-40B4-BE49-F238E27FC236}">
                <a16:creationId xmlns:a16="http://schemas.microsoft.com/office/drawing/2014/main" id="{1625B015-2079-4C50-A79F-C760DF5E694C}"/>
              </a:ext>
            </a:extLst>
          </p:cNvPr>
          <p:cNvCxnSpPr>
            <a:cxnSpLocks/>
          </p:cNvCxnSpPr>
          <p:nvPr/>
        </p:nvCxnSpPr>
        <p:spPr>
          <a:xfrm>
            <a:off x="584522" y="3657600"/>
            <a:ext cx="11022956" cy="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1F52A9F-40F8-4E59-A43F-CF57C36D4B32}"/>
              </a:ext>
            </a:extLst>
          </p:cNvPr>
          <p:cNvSpPr/>
          <p:nvPr/>
        </p:nvSpPr>
        <p:spPr>
          <a:xfrm>
            <a:off x="626725" y="3816077"/>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rgbClr val="C00000"/>
              </a:solidFill>
              <a:effectLst>
                <a:outerShdw blurRad="38100" dist="38100" dir="2700000" algn="tl">
                  <a:srgbClr val="000000">
                    <a:alpha val="43137"/>
                  </a:srgbClr>
                </a:outerShdw>
              </a:effectLst>
              <a:latin typeface="Candara" panose="020E0502030303020204" pitchFamily="34" charset="0"/>
            </a:endParaRPr>
          </a:p>
        </p:txBody>
      </p:sp>
      <p:sp>
        <p:nvSpPr>
          <p:cNvPr id="15" name="TextBox 14">
            <a:extLst>
              <a:ext uri="{FF2B5EF4-FFF2-40B4-BE49-F238E27FC236}">
                <a16:creationId xmlns:a16="http://schemas.microsoft.com/office/drawing/2014/main" id="{AC37A314-8688-448C-9CD8-DFBD18EBC995}"/>
              </a:ext>
            </a:extLst>
          </p:cNvPr>
          <p:cNvSpPr txBox="1"/>
          <p:nvPr/>
        </p:nvSpPr>
        <p:spPr>
          <a:xfrm>
            <a:off x="584522" y="2304785"/>
            <a:ext cx="11049000" cy="954107"/>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(b) Does your test check indicate any unusual items </a:t>
            </a:r>
            <a:r>
              <a:rPr lang="en-US" sz="2800" b="1" u="sng" dirty="0">
                <a:solidFill>
                  <a:srgbClr val="F62616"/>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or material withdrawals or debits</a:t>
            </a:r>
            <a:r>
              <a:rPr lang="en-US" sz="2800" b="1" dirty="0">
                <a:latin typeface="Candara" panose="020E0502030303020204" pitchFamily="34" charset="0"/>
                <a:ea typeface="Times New Roman" panose="02020603050405020304" pitchFamily="18" charset="0"/>
                <a:cs typeface="Arial" panose="020B0604020202020204" pitchFamily="34" charset="0"/>
              </a:rPr>
              <a:t> in these accounts?</a:t>
            </a:r>
          </a:p>
        </p:txBody>
      </p:sp>
    </p:spTree>
    <p:extLst>
      <p:ext uri="{BB962C8B-B14F-4D97-AF65-F5344CB8AC3E}">
        <p14:creationId xmlns:p14="http://schemas.microsoft.com/office/powerpoint/2010/main" val="37858498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118</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236182"/>
            <a:ext cx="11887200" cy="680076"/>
          </a:xfrm>
          <a:prstGeom prst="rect">
            <a:avLst/>
          </a:prstGeom>
        </p:spPr>
        <p:txBody>
          <a:bodyPr>
            <a:normAutofit fontScale="8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III. Profit and Loss Account</a:t>
            </a:r>
            <a:endPar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endParaRPr>
          </a:p>
        </p:txBody>
      </p:sp>
      <p:sp>
        <p:nvSpPr>
          <p:cNvPr id="14" name="Rectangle 13">
            <a:extLst>
              <a:ext uri="{FF2B5EF4-FFF2-40B4-BE49-F238E27FC236}">
                <a16:creationId xmlns:a16="http://schemas.microsoft.com/office/drawing/2014/main" id="{61F52A9F-40F8-4E59-A43F-CF57C36D4B32}"/>
              </a:ext>
            </a:extLst>
          </p:cNvPr>
          <p:cNvSpPr/>
          <p:nvPr/>
        </p:nvSpPr>
        <p:spPr>
          <a:xfrm>
            <a:off x="381000" y="1371600"/>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rgbClr val="C00000"/>
              </a:solidFill>
              <a:effectLst>
                <a:outerShdw blurRad="38100" dist="38100" dir="2700000" algn="tl">
                  <a:srgbClr val="000000">
                    <a:alpha val="43137"/>
                  </a:srgbClr>
                </a:outerShdw>
              </a:effectLst>
              <a:latin typeface="Candara" panose="020E0502030303020204" pitchFamily="34" charset="0"/>
            </a:endParaRPr>
          </a:p>
        </p:txBody>
      </p:sp>
      <p:sp>
        <p:nvSpPr>
          <p:cNvPr id="15" name="TextBox 14">
            <a:extLst>
              <a:ext uri="{FF2B5EF4-FFF2-40B4-BE49-F238E27FC236}">
                <a16:creationId xmlns:a16="http://schemas.microsoft.com/office/drawing/2014/main" id="{AC37A314-8688-448C-9CD8-DFBD18EBC995}"/>
              </a:ext>
            </a:extLst>
          </p:cNvPr>
          <p:cNvSpPr txBox="1"/>
          <p:nvPr/>
        </p:nvSpPr>
        <p:spPr>
          <a:xfrm>
            <a:off x="381000" y="2057400"/>
            <a:ext cx="11018393" cy="3539430"/>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(d) Does the bank have a system of estimating and providing interest accrued on overdue/matured/ </a:t>
            </a:r>
            <a:r>
              <a:rPr lang="en-US" sz="2800" b="1" dirty="0">
                <a:solidFill>
                  <a:srgbClr val="F62616"/>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unpaid/ unclaimed</a:t>
            </a:r>
            <a:r>
              <a:rPr lang="en-US" sz="2800" b="1" dirty="0">
                <a:latin typeface="Candara" panose="020E0502030303020204" pitchFamily="34" charset="0"/>
                <a:ea typeface="Times New Roman" panose="02020603050405020304" pitchFamily="18" charset="0"/>
                <a:cs typeface="Arial" panose="020B0604020202020204" pitchFamily="34" charset="0"/>
              </a:rPr>
              <a:t> term deposits </a:t>
            </a:r>
            <a:r>
              <a:rPr lang="en-US" sz="2800" b="1" u="sng" dirty="0">
                <a:solidFill>
                  <a:srgbClr val="F62616"/>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including in respect of deceased depositors </a:t>
            </a:r>
            <a:r>
              <a:rPr lang="en-US" sz="2800" b="1" u="sng"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(interest shall be paid)</a:t>
            </a:r>
            <a:r>
              <a:rPr lang="en-US" sz="2800" b="1" u="sng" dirty="0">
                <a:solidFill>
                  <a:srgbClr val="F62616"/>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a:t>
            </a:r>
          </a:p>
          <a:p>
            <a:pPr marL="457200" lvl="0" indent="-457200" algn="just">
              <a:spcAft>
                <a:spcPts val="0"/>
              </a:spcAft>
              <a:buFont typeface="Arial" panose="020B0604020202020204" pitchFamily="34" charset="0"/>
              <a:buChar char="•"/>
            </a:pPr>
            <a:endParaRPr lang="en-US" sz="2800" b="1" u="sng" dirty="0">
              <a:solidFill>
                <a:srgbClr val="F62616"/>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(e) Are there any divergent trends in major items of income and expenditure, </a:t>
            </a:r>
            <a:r>
              <a:rPr lang="en-US" sz="2800" b="1" dirty="0">
                <a:solidFill>
                  <a:srgbClr val="FF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in comparison with corresponding previous year</a:t>
            </a:r>
            <a:r>
              <a:rPr lang="en-US" sz="2800" b="1" dirty="0">
                <a:latin typeface="Candara" panose="020E0502030303020204" pitchFamily="34" charset="0"/>
                <a:ea typeface="Times New Roman" panose="02020603050405020304" pitchFamily="18" charset="0"/>
                <a:cs typeface="Arial" panose="020B0604020202020204" pitchFamily="34" charset="0"/>
              </a:rPr>
              <a:t>, which are not satisfactorily explained by the branch? If, so the same may be reported.  </a:t>
            </a:r>
          </a:p>
        </p:txBody>
      </p:sp>
    </p:spTree>
    <p:extLst>
      <p:ext uri="{BB962C8B-B14F-4D97-AF65-F5344CB8AC3E}">
        <p14:creationId xmlns:p14="http://schemas.microsoft.com/office/powerpoint/2010/main" val="25252938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119</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2362200" y="236182"/>
            <a:ext cx="7543800" cy="680076"/>
          </a:xfrm>
          <a:prstGeom prst="rect">
            <a:avLst/>
          </a:prstGeom>
        </p:spPr>
        <p:txBody>
          <a:bodyPr>
            <a:normAutofit fontScale="5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40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III. </a:t>
            </a:r>
            <a:r>
              <a:rPr lang="en-US" sz="4000" b="1" dirty="0">
                <a:solidFill>
                  <a:schemeClr val="accent1"/>
                </a:solidFill>
              </a:rPr>
              <a:t>GENERAL </a:t>
            </a:r>
            <a:r>
              <a:rPr lang="en-US" sz="4000" b="1" dirty="0">
                <a:solidFill>
                  <a:srgbClr val="FF0000"/>
                </a:solidFill>
              </a:rPr>
              <a:t>1. GOLD/ BULLION/ SECURITY ITEMS</a:t>
            </a:r>
            <a:endParaRPr kumimoji="0" lang="en-US" sz="40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endParaRPr>
          </a:p>
        </p:txBody>
      </p:sp>
      <p:sp>
        <p:nvSpPr>
          <p:cNvPr id="14" name="Rectangle 13">
            <a:extLst>
              <a:ext uri="{FF2B5EF4-FFF2-40B4-BE49-F238E27FC236}">
                <a16:creationId xmlns:a16="http://schemas.microsoft.com/office/drawing/2014/main" id="{61F52A9F-40F8-4E59-A43F-CF57C36D4B32}"/>
              </a:ext>
            </a:extLst>
          </p:cNvPr>
          <p:cNvSpPr/>
          <p:nvPr/>
        </p:nvSpPr>
        <p:spPr>
          <a:xfrm>
            <a:off x="381000" y="1192420"/>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rgbClr val="C00000"/>
              </a:solidFill>
              <a:effectLst>
                <a:outerShdw blurRad="38100" dist="38100" dir="2700000" algn="tl">
                  <a:srgbClr val="000000">
                    <a:alpha val="43137"/>
                  </a:srgbClr>
                </a:outerShdw>
              </a:effectLst>
              <a:latin typeface="Candara" panose="020E0502030303020204" pitchFamily="34" charset="0"/>
            </a:endParaRPr>
          </a:p>
        </p:txBody>
      </p:sp>
      <p:sp>
        <p:nvSpPr>
          <p:cNvPr id="15" name="TextBox 14">
            <a:extLst>
              <a:ext uri="{FF2B5EF4-FFF2-40B4-BE49-F238E27FC236}">
                <a16:creationId xmlns:a16="http://schemas.microsoft.com/office/drawing/2014/main" id="{AC37A314-8688-448C-9CD8-DFBD18EBC995}"/>
              </a:ext>
            </a:extLst>
          </p:cNvPr>
          <p:cNvSpPr txBox="1"/>
          <p:nvPr/>
        </p:nvSpPr>
        <p:spPr>
          <a:xfrm>
            <a:off x="381000" y="1714157"/>
            <a:ext cx="11018393" cy="4524315"/>
          </a:xfrm>
          <a:prstGeom prst="rect">
            <a:avLst/>
          </a:prstGeom>
          <a:noFill/>
          <a:ln>
            <a:noFill/>
          </a:ln>
        </p:spPr>
        <p:txBody>
          <a:bodyPr wrap="square">
            <a:spAutoFit/>
          </a:bodyPr>
          <a:lstStyle/>
          <a:p>
            <a:pPr lvl="0" algn="just">
              <a:spcAft>
                <a:spcPts val="0"/>
              </a:spcAft>
            </a:pPr>
            <a:r>
              <a:rPr lang="en-US" sz="2400" b="1" dirty="0">
                <a:latin typeface="Candara" panose="020E0502030303020204" pitchFamily="34" charset="0"/>
                <a:ea typeface="Times New Roman" panose="02020603050405020304" pitchFamily="18" charset="0"/>
                <a:cs typeface="Arial" panose="020B0604020202020204" pitchFamily="34" charset="0"/>
              </a:rPr>
              <a:t>(a) Does the system ensure that gold/ bullion is in effective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joint custody</a:t>
            </a:r>
            <a:r>
              <a:rPr lang="en-US" sz="2400" b="1" dirty="0">
                <a:latin typeface="Candara" panose="020E0502030303020204" pitchFamily="34" charset="0"/>
                <a:ea typeface="Times New Roman" panose="02020603050405020304" pitchFamily="18" charset="0"/>
                <a:cs typeface="Arial" panose="020B0604020202020204" pitchFamily="34" charset="0"/>
              </a:rPr>
              <a:t> of two or more officials as per the controlling authorities of the bank?</a:t>
            </a:r>
            <a:endParaRPr lang="en-US" sz="2400" b="1" u="sng" dirty="0">
              <a:solidFill>
                <a:srgbClr val="F62616"/>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endParaRPr>
          </a:p>
          <a:p>
            <a:pPr marL="457200" lvl="0" indent="-457200" algn="just">
              <a:spcAft>
                <a:spcPts val="0"/>
              </a:spcAft>
              <a:buFont typeface="Arial" panose="020B0604020202020204" pitchFamily="34" charset="0"/>
              <a:buChar char="•"/>
            </a:pPr>
            <a:endParaRPr lang="en-US" sz="24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400" b="1" dirty="0">
                <a:latin typeface="Candara" panose="020E0502030303020204" pitchFamily="34" charset="0"/>
                <a:ea typeface="Times New Roman" panose="02020603050405020304" pitchFamily="18" charset="0"/>
                <a:cs typeface="Arial" panose="020B0604020202020204" pitchFamily="34" charset="0"/>
              </a:rPr>
              <a:t>(b) Does the branch maintain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adequate records for receipt, issues and balances </a:t>
            </a:r>
            <a:r>
              <a:rPr lang="en-US" sz="2400" b="1" dirty="0">
                <a:latin typeface="Candara" panose="020E0502030303020204" pitchFamily="34" charset="0"/>
                <a:ea typeface="Times New Roman" panose="02020603050405020304" pitchFamily="18" charset="0"/>
                <a:cs typeface="Arial" panose="020B0604020202020204" pitchFamily="34" charset="0"/>
              </a:rPr>
              <a:t>of gold/ bullion and updated regularly? Does the</a:t>
            </a:r>
            <a:r>
              <a:rPr lang="en-US" sz="2400" b="1" i="1" dirty="0">
                <a:solidFill>
                  <a:schemeClr val="tx2"/>
                </a:solidFill>
                <a:latin typeface="Candara" panose="020E0502030303020204" pitchFamily="34" charset="0"/>
                <a:ea typeface="Times New Roman" panose="02020603050405020304" pitchFamily="18" charset="0"/>
                <a:cs typeface="Arial" panose="020B0604020202020204" pitchFamily="34" charset="0"/>
              </a:rPr>
              <a:t> </a:t>
            </a:r>
            <a:r>
              <a:rPr lang="en-US" sz="2400" b="1" i="1" dirty="0">
                <a:latin typeface="Candara" panose="020E0502030303020204" pitchFamily="34" charset="0"/>
                <a:ea typeface="Times New Roman" panose="02020603050405020304" pitchFamily="18" charset="0"/>
                <a:cs typeface="Arial" panose="020B0604020202020204" pitchFamily="34" charset="0"/>
              </a:rPr>
              <a:t>periodic verification reveal any excess/ shortage of stocks as compared to book records and if any discrepancies observed have been promptly reported to the controlling authorities of the bank ?</a:t>
            </a:r>
          </a:p>
          <a:p>
            <a:pPr marL="457200" lvl="0" indent="-457200" algn="just">
              <a:spcAft>
                <a:spcPts val="0"/>
              </a:spcAft>
              <a:buFont typeface="Arial" panose="020B0604020202020204" pitchFamily="34" charset="0"/>
              <a:buChar char="•"/>
            </a:pPr>
            <a:endParaRPr lang="en-US" sz="24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400" b="1" dirty="0">
                <a:latin typeface="Candara" panose="020E0502030303020204" pitchFamily="34" charset="0"/>
                <a:ea typeface="Times New Roman" panose="02020603050405020304" pitchFamily="18" charset="0"/>
                <a:cs typeface="Arial" panose="020B0604020202020204" pitchFamily="34" charset="0"/>
              </a:rPr>
              <a:t>(c) Does the system of the Bank ensure adequate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internal control over issue and custody of security items ? </a:t>
            </a:r>
            <a:r>
              <a:rPr lang="en-US" sz="24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(Term Deposit Receipts, Drafts, Pay Orders, Cheque Books, </a:t>
            </a:r>
            <a:r>
              <a:rPr lang="en-US" sz="2400" b="1" dirty="0" err="1">
                <a:solidFill>
                  <a:srgbClr val="FF0000"/>
                </a:solidFill>
                <a:latin typeface="Candara" panose="020E0502030303020204" pitchFamily="34" charset="0"/>
                <a:ea typeface="Times New Roman" panose="02020603050405020304" pitchFamily="18" charset="0"/>
                <a:cs typeface="Arial" panose="020B0604020202020204" pitchFamily="34" charset="0"/>
              </a:rPr>
              <a:t>Traveller’s</a:t>
            </a:r>
            <a:r>
              <a:rPr lang="en-US" sz="24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 Cheques, Gift Cheques, </a:t>
            </a:r>
            <a:r>
              <a:rPr lang="en-US" sz="2400" b="1" dirty="0" err="1">
                <a:solidFill>
                  <a:srgbClr val="FF0000"/>
                </a:solidFill>
                <a:latin typeface="Candara" panose="020E0502030303020204" pitchFamily="34" charset="0"/>
                <a:ea typeface="Times New Roman" panose="02020603050405020304" pitchFamily="18" charset="0"/>
                <a:cs typeface="Arial" panose="020B0604020202020204" pitchFamily="34" charset="0"/>
              </a:rPr>
              <a:t>etc</a:t>
            </a:r>
            <a:r>
              <a:rPr lang="en-US" sz="24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 </a:t>
            </a:r>
            <a:r>
              <a:rPr lang="en-US" sz="2400" b="1" dirty="0">
                <a:latin typeface="Candara" panose="020E0502030303020204" pitchFamily="34" charset="0"/>
                <a:ea typeface="Times New Roman" panose="02020603050405020304" pitchFamily="18" charset="0"/>
                <a:cs typeface="Arial" panose="020B0604020202020204" pitchFamily="34" charset="0"/>
              </a:rPr>
              <a:t>Whether the system is being followed by the branch? Have you come across cases of missing/lost items?</a:t>
            </a:r>
          </a:p>
        </p:txBody>
      </p:sp>
    </p:spTree>
    <p:extLst>
      <p:ext uri="{BB962C8B-B14F-4D97-AF65-F5344CB8AC3E}">
        <p14:creationId xmlns:p14="http://schemas.microsoft.com/office/powerpoint/2010/main" val="155348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7"/>
          <p:cNvSpPr txBox="1">
            <a:spLocks/>
          </p:cNvSpPr>
          <p:nvPr/>
        </p:nvSpPr>
        <p:spPr>
          <a:xfrm>
            <a:off x="11277600" y="6420086"/>
            <a:ext cx="6096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176C1F2-587E-42C9-B506-53C0D6E30F46}" type="slidenum">
              <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8" name="Title 1">
            <a:extLst>
              <a:ext uri="{FF2B5EF4-FFF2-40B4-BE49-F238E27FC236}">
                <a16:creationId xmlns:a16="http://schemas.microsoft.com/office/drawing/2014/main" id="{836C13F9-DE87-4BD6-854A-A54034055CF4}"/>
              </a:ext>
            </a:extLst>
          </p:cNvPr>
          <p:cNvSpPr txBox="1">
            <a:spLocks/>
          </p:cNvSpPr>
          <p:nvPr/>
        </p:nvSpPr>
        <p:spPr>
          <a:xfrm>
            <a:off x="618860" y="285514"/>
            <a:ext cx="11049000" cy="721108"/>
          </a:xfrm>
          <a:prstGeom prst="rect">
            <a:avLst/>
          </a:prstGeom>
        </p:spPr>
        <p:txBody>
          <a:bodyPr>
            <a:normAutofit fontScale="925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ndara" panose="020E0502030303020204" pitchFamily="34" charset="0"/>
                <a:ea typeface="+mj-ea"/>
                <a:cs typeface="+mj-cs"/>
              </a:rPr>
              <a:t>Smart Planning : </a:t>
            </a:r>
            <a:r>
              <a:rPr kumimoji="0" lang="en-US" sz="40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Branch Audit – Take a Macro Look!</a:t>
            </a:r>
          </a:p>
        </p:txBody>
      </p:sp>
      <p:sp>
        <p:nvSpPr>
          <p:cNvPr id="2" name="Cloud 1">
            <a:extLst>
              <a:ext uri="{FF2B5EF4-FFF2-40B4-BE49-F238E27FC236}">
                <a16:creationId xmlns:a16="http://schemas.microsoft.com/office/drawing/2014/main" id="{43FBEEEF-834E-0183-D02C-6F3D354C5123}"/>
              </a:ext>
            </a:extLst>
          </p:cNvPr>
          <p:cNvSpPr/>
          <p:nvPr/>
        </p:nvSpPr>
        <p:spPr>
          <a:xfrm>
            <a:off x="8654143" y="1092454"/>
            <a:ext cx="2623457" cy="1798019"/>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w="0"/>
                <a:solidFill>
                  <a:srgbClr val="4F81BD"/>
                </a:solidFill>
                <a:effectLst/>
                <a:uLnTx/>
                <a:uFillTx/>
                <a:latin typeface="Candara" panose="020E0502030303020204" pitchFamily="34" charset="0"/>
                <a:ea typeface="+mn-ea"/>
                <a:cs typeface="+mn-cs"/>
              </a:rPr>
              <a:t>Advances</a:t>
            </a:r>
            <a:endParaRPr kumimoji="0" lang="en-IN"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3" name="Cloud 2">
            <a:extLst>
              <a:ext uri="{FF2B5EF4-FFF2-40B4-BE49-F238E27FC236}">
                <a16:creationId xmlns:a16="http://schemas.microsoft.com/office/drawing/2014/main" id="{DF3C8007-82F7-497C-A741-BDDC412C0261}"/>
              </a:ext>
            </a:extLst>
          </p:cNvPr>
          <p:cNvSpPr/>
          <p:nvPr/>
        </p:nvSpPr>
        <p:spPr>
          <a:xfrm>
            <a:off x="402771" y="1178286"/>
            <a:ext cx="2623457" cy="1798019"/>
          </a:xfrm>
          <a:prstGeom prst="cloud">
            <a:avLst/>
          </a:prstGeom>
          <a:solidFill>
            <a:schemeClr val="accent3">
              <a:lumMod val="20000"/>
              <a:lumOff val="80000"/>
            </a:schemeClr>
          </a:solidFill>
          <a:ln w="3175">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w="0"/>
                <a:solidFill>
                  <a:srgbClr val="4F81BD"/>
                </a:solidFill>
                <a:effectLst/>
                <a:uLnTx/>
                <a:uFillTx/>
                <a:latin typeface="Candara" panose="020E0502030303020204" pitchFamily="34" charset="0"/>
                <a:ea typeface="+mn-ea"/>
                <a:cs typeface="+mn-cs"/>
              </a:rPr>
              <a:t>Balance Sheet</a:t>
            </a:r>
            <a:endParaRPr kumimoji="0" lang="en-IN"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4" name="Cloud 3">
            <a:extLst>
              <a:ext uri="{FF2B5EF4-FFF2-40B4-BE49-F238E27FC236}">
                <a16:creationId xmlns:a16="http://schemas.microsoft.com/office/drawing/2014/main" id="{3954133A-575E-4100-7F09-5F1A518321D1}"/>
              </a:ext>
            </a:extLst>
          </p:cNvPr>
          <p:cNvSpPr/>
          <p:nvPr/>
        </p:nvSpPr>
        <p:spPr>
          <a:xfrm>
            <a:off x="3566694" y="1465830"/>
            <a:ext cx="2623457" cy="1798019"/>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w="0"/>
                <a:solidFill>
                  <a:srgbClr val="4F81BD"/>
                </a:solidFill>
                <a:effectLst/>
                <a:uLnTx/>
                <a:uFillTx/>
                <a:latin typeface="Candara" panose="020E0502030303020204" pitchFamily="34" charset="0"/>
                <a:ea typeface="+mn-ea"/>
                <a:cs typeface="+mn-cs"/>
              </a:rPr>
              <a:t>Profit &amp; Loss</a:t>
            </a:r>
            <a:endParaRPr kumimoji="0" lang="en-IN"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5" name="Cloud 4">
            <a:extLst>
              <a:ext uri="{FF2B5EF4-FFF2-40B4-BE49-F238E27FC236}">
                <a16:creationId xmlns:a16="http://schemas.microsoft.com/office/drawing/2014/main" id="{67906D2E-0C41-E186-4F87-9DF1C7A47CE6}"/>
              </a:ext>
            </a:extLst>
          </p:cNvPr>
          <p:cNvSpPr/>
          <p:nvPr/>
        </p:nvSpPr>
        <p:spPr>
          <a:xfrm>
            <a:off x="6365828" y="2415815"/>
            <a:ext cx="2623457" cy="1798019"/>
          </a:xfrm>
          <a:prstGeom prst="cloud">
            <a:avLst/>
          </a:prstGeom>
          <a:solidFill>
            <a:schemeClr val="accent6">
              <a:lumMod val="20000"/>
              <a:lumOff val="80000"/>
            </a:schemeClr>
          </a:solidFill>
          <a:ln w="3175">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w="0"/>
                <a:solidFill>
                  <a:srgbClr val="4F81BD"/>
                </a:solidFill>
                <a:effectLst/>
                <a:uLnTx/>
                <a:uFillTx/>
                <a:latin typeface="Candara" panose="020E0502030303020204" pitchFamily="34" charset="0"/>
                <a:ea typeface="+mn-ea"/>
                <a:cs typeface="+mn-cs"/>
              </a:rPr>
              <a:t>LFAR</a:t>
            </a:r>
            <a:endParaRPr kumimoji="0" lang="en-IN"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6" name="Cloud 5">
            <a:extLst>
              <a:ext uri="{FF2B5EF4-FFF2-40B4-BE49-F238E27FC236}">
                <a16:creationId xmlns:a16="http://schemas.microsoft.com/office/drawing/2014/main" id="{077142B5-7C24-A075-38DA-8350E0B98407}"/>
              </a:ext>
            </a:extLst>
          </p:cNvPr>
          <p:cNvSpPr/>
          <p:nvPr/>
        </p:nvSpPr>
        <p:spPr>
          <a:xfrm>
            <a:off x="3380016" y="4213834"/>
            <a:ext cx="3516084" cy="1798019"/>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w="0"/>
                <a:solidFill>
                  <a:srgbClr val="4F81BD"/>
                </a:solidFill>
                <a:effectLst/>
                <a:uLnTx/>
                <a:uFillTx/>
                <a:latin typeface="Candara" panose="020E0502030303020204" pitchFamily="34" charset="0"/>
                <a:ea typeface="+mn-ea"/>
                <a:cs typeface="+mn-cs"/>
              </a:rPr>
              <a:t>Certificates</a:t>
            </a:r>
            <a:endParaRPr kumimoji="0" lang="en-IN"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7" name="Cloud 6">
            <a:extLst>
              <a:ext uri="{FF2B5EF4-FFF2-40B4-BE49-F238E27FC236}">
                <a16:creationId xmlns:a16="http://schemas.microsoft.com/office/drawing/2014/main" id="{A7417DCD-D7D8-A5BC-B164-3F8C6624D3B1}"/>
              </a:ext>
            </a:extLst>
          </p:cNvPr>
          <p:cNvSpPr/>
          <p:nvPr/>
        </p:nvSpPr>
        <p:spPr>
          <a:xfrm>
            <a:off x="9067802" y="3723057"/>
            <a:ext cx="2623457" cy="1798019"/>
          </a:xfrm>
          <a:prstGeom prst="cloud">
            <a:avLst/>
          </a:prstGeom>
          <a:solidFill>
            <a:schemeClr val="accent3">
              <a:lumMod val="20000"/>
              <a:lumOff val="80000"/>
            </a:schemeClr>
          </a:solidFill>
          <a:ln w="3175">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w="0"/>
                <a:solidFill>
                  <a:srgbClr val="4F81BD"/>
                </a:solidFill>
                <a:effectLst/>
                <a:uLnTx/>
                <a:uFillTx/>
                <a:latin typeface="Candara" panose="020E0502030303020204" pitchFamily="34" charset="0"/>
                <a:ea typeface="+mn-ea"/>
                <a:cs typeface="+mn-cs"/>
              </a:rPr>
              <a:t>Tax Audit</a:t>
            </a:r>
            <a:endParaRPr kumimoji="0" lang="en-IN"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9" name="Cloud 8">
            <a:extLst>
              <a:ext uri="{FF2B5EF4-FFF2-40B4-BE49-F238E27FC236}">
                <a16:creationId xmlns:a16="http://schemas.microsoft.com/office/drawing/2014/main" id="{91296AF4-0C62-5244-32D3-FD760D0FADBF}"/>
              </a:ext>
            </a:extLst>
          </p:cNvPr>
          <p:cNvSpPr/>
          <p:nvPr/>
        </p:nvSpPr>
        <p:spPr>
          <a:xfrm>
            <a:off x="368724" y="3429000"/>
            <a:ext cx="3065951" cy="1798019"/>
          </a:xfrm>
          <a:prstGeom prst="cloud">
            <a:avLst/>
          </a:prstGeom>
          <a:solidFill>
            <a:schemeClr val="accent6">
              <a:lumMod val="20000"/>
              <a:lumOff val="80000"/>
            </a:schemeClr>
          </a:solidFill>
          <a:ln w="3175">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w="0"/>
                <a:solidFill>
                  <a:srgbClr val="4F81BD"/>
                </a:solidFill>
                <a:effectLst/>
                <a:uLnTx/>
                <a:uFillTx/>
                <a:latin typeface="Candara" panose="020E0502030303020204" pitchFamily="34" charset="0"/>
                <a:ea typeface="+mn-ea"/>
                <a:cs typeface="+mn-cs"/>
              </a:rPr>
              <a:t>Other Statements</a:t>
            </a:r>
            <a:endParaRPr kumimoji="0" lang="en-IN" sz="2000" b="1"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Tree>
    <p:extLst>
      <p:ext uri="{BB962C8B-B14F-4D97-AF65-F5344CB8AC3E}">
        <p14:creationId xmlns:p14="http://schemas.microsoft.com/office/powerpoint/2010/main" val="44957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 grpId="0" animBg="1"/>
      <p:bldP spid="3" grpId="0" animBg="1"/>
      <p:bldP spid="4" grpId="0" animBg="1"/>
      <p:bldP spid="5" grpId="0" animBg="1"/>
      <p:bldP spid="6" grpId="0" animBg="1"/>
      <p:bldP spid="7" grpId="0" animBg="1"/>
      <p:bldP spid="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120</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925647" y="336556"/>
            <a:ext cx="9372600" cy="515400"/>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40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III. </a:t>
            </a:r>
            <a:r>
              <a:rPr lang="en-US" sz="4000" b="1" dirty="0">
                <a:solidFill>
                  <a:schemeClr val="accent1"/>
                </a:solidFill>
              </a:rPr>
              <a:t>GENERAL 3. INTER BRANCH ACCOUNTS</a:t>
            </a:r>
          </a:p>
        </p:txBody>
      </p:sp>
      <p:sp>
        <p:nvSpPr>
          <p:cNvPr id="14" name="Rectangle 13">
            <a:extLst>
              <a:ext uri="{FF2B5EF4-FFF2-40B4-BE49-F238E27FC236}">
                <a16:creationId xmlns:a16="http://schemas.microsoft.com/office/drawing/2014/main" id="{61F52A9F-40F8-4E59-A43F-CF57C36D4B32}"/>
              </a:ext>
            </a:extLst>
          </p:cNvPr>
          <p:cNvSpPr/>
          <p:nvPr/>
        </p:nvSpPr>
        <p:spPr>
          <a:xfrm>
            <a:off x="381000" y="1192420"/>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rgbClr val="C00000"/>
              </a:solidFill>
              <a:effectLst>
                <a:outerShdw blurRad="38100" dist="38100" dir="2700000" algn="tl">
                  <a:srgbClr val="000000">
                    <a:alpha val="43137"/>
                  </a:srgbClr>
                </a:outerShdw>
              </a:effectLst>
              <a:latin typeface="Candara" panose="020E0502030303020204" pitchFamily="34" charset="0"/>
            </a:endParaRPr>
          </a:p>
        </p:txBody>
      </p:sp>
      <p:sp>
        <p:nvSpPr>
          <p:cNvPr id="15" name="TextBox 14">
            <a:extLst>
              <a:ext uri="{FF2B5EF4-FFF2-40B4-BE49-F238E27FC236}">
                <a16:creationId xmlns:a16="http://schemas.microsoft.com/office/drawing/2014/main" id="{AC37A314-8688-448C-9CD8-DFBD18EBC995}"/>
              </a:ext>
            </a:extLst>
          </p:cNvPr>
          <p:cNvSpPr txBox="1"/>
          <p:nvPr/>
        </p:nvSpPr>
        <p:spPr>
          <a:xfrm>
            <a:off x="381000" y="1936959"/>
            <a:ext cx="11018393" cy="2616101"/>
          </a:xfrm>
          <a:prstGeom prst="rect">
            <a:avLst/>
          </a:prstGeom>
          <a:noFill/>
          <a:ln>
            <a:noFill/>
          </a:ln>
        </p:spPr>
        <p:txBody>
          <a:bodyPr wrap="square">
            <a:spAutoFit/>
          </a:bodyPr>
          <a:lstStyle/>
          <a:p>
            <a:pPr marL="457200" lvl="0" indent="-457200" algn="just">
              <a:spcAft>
                <a:spcPts val="0"/>
              </a:spcAft>
              <a:buFont typeface="Arial" panose="020B0604020202020204" pitchFamily="34" charset="0"/>
              <a:buChar char="•"/>
            </a:pPr>
            <a:r>
              <a:rPr lang="en-US" sz="3200" b="1" dirty="0">
                <a:latin typeface="Candara" panose="020E0502030303020204" pitchFamily="34" charset="0"/>
                <a:ea typeface="Times New Roman" panose="02020603050405020304" pitchFamily="18" charset="0"/>
                <a:cs typeface="Arial" panose="020B0604020202020204" pitchFamily="34" charset="0"/>
              </a:rPr>
              <a:t>Does the branch expeditiously comply with/ respond to the communications from the designated cell / Head Office as regards unmatched transactions? As at the year-end are there any </a:t>
            </a:r>
            <a:r>
              <a:rPr lang="en-US" sz="3200" b="1" dirty="0" err="1">
                <a:latin typeface="Candara" panose="020E0502030303020204" pitchFamily="34" charset="0"/>
                <a:ea typeface="Times New Roman" panose="02020603050405020304" pitchFamily="18" charset="0"/>
                <a:cs typeface="Arial" panose="020B0604020202020204" pitchFamily="34" charset="0"/>
              </a:rPr>
              <a:t>unresponded</a:t>
            </a:r>
            <a:r>
              <a:rPr lang="en-US" sz="3200" b="1" dirty="0">
                <a:latin typeface="Candara" panose="020E0502030303020204" pitchFamily="34" charset="0"/>
                <a:ea typeface="Times New Roman" panose="02020603050405020304" pitchFamily="18" charset="0"/>
                <a:cs typeface="Arial" panose="020B0604020202020204" pitchFamily="34" charset="0"/>
              </a:rPr>
              <a:t> / </a:t>
            </a:r>
            <a:r>
              <a:rPr lang="en-US" sz="3200" b="1" dirty="0" err="1">
                <a:latin typeface="Candara" panose="020E0502030303020204" pitchFamily="34" charset="0"/>
                <a:ea typeface="Times New Roman" panose="02020603050405020304" pitchFamily="18" charset="0"/>
                <a:cs typeface="Arial" panose="020B0604020202020204" pitchFamily="34" charset="0"/>
              </a:rPr>
              <a:t>uncomplied</a:t>
            </a:r>
            <a:r>
              <a:rPr lang="en-US" sz="3200" b="1" dirty="0">
                <a:latin typeface="Candara" panose="020E0502030303020204" pitchFamily="34" charset="0"/>
                <a:ea typeface="Times New Roman" panose="02020603050405020304" pitchFamily="18" charset="0"/>
                <a:cs typeface="Arial" panose="020B0604020202020204" pitchFamily="34" charset="0"/>
              </a:rPr>
              <a:t> queries or communications </a:t>
            </a:r>
            <a:r>
              <a:rPr lang="en-US" sz="3600" b="1" u="sng" dirty="0">
                <a:solidFill>
                  <a:srgbClr val="FF0000"/>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beyond 7 days</a:t>
            </a:r>
            <a:r>
              <a:rPr lang="en-US" sz="3200" b="1" dirty="0">
                <a:latin typeface="Candara" panose="020E0502030303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8559912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121</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783077" y="331682"/>
            <a:ext cx="9601200" cy="525818"/>
          </a:xfrm>
          <a:prstGeom prst="rect">
            <a:avLst/>
          </a:prstGeom>
        </p:spPr>
        <p:txBody>
          <a:bodyPr>
            <a:normAutofit fontScale="85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40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III. </a:t>
            </a:r>
            <a:r>
              <a:rPr lang="en-US" sz="4000" b="1" dirty="0">
                <a:solidFill>
                  <a:schemeClr val="accent1"/>
                </a:solidFill>
              </a:rPr>
              <a:t>GENERAL 5. </a:t>
            </a:r>
            <a:r>
              <a:rPr lang="en-US" sz="4000" b="1" dirty="0">
                <a:solidFill>
                  <a:srgbClr val="FF0000"/>
                </a:solidFill>
              </a:rPr>
              <a:t>KYC/ AML GUIDELINES</a:t>
            </a:r>
          </a:p>
        </p:txBody>
      </p:sp>
      <p:sp>
        <p:nvSpPr>
          <p:cNvPr id="14" name="Rectangle 13">
            <a:extLst>
              <a:ext uri="{FF2B5EF4-FFF2-40B4-BE49-F238E27FC236}">
                <a16:creationId xmlns:a16="http://schemas.microsoft.com/office/drawing/2014/main" id="{61F52A9F-40F8-4E59-A43F-CF57C36D4B32}"/>
              </a:ext>
            </a:extLst>
          </p:cNvPr>
          <p:cNvSpPr/>
          <p:nvPr/>
        </p:nvSpPr>
        <p:spPr>
          <a:xfrm>
            <a:off x="381000" y="1192420"/>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rgbClr val="C00000"/>
              </a:solidFill>
              <a:effectLst>
                <a:outerShdw blurRad="38100" dist="38100" dir="2700000" algn="tl">
                  <a:srgbClr val="000000">
                    <a:alpha val="43137"/>
                  </a:srgbClr>
                </a:outerShdw>
              </a:effectLst>
              <a:latin typeface="Candara" panose="020E0502030303020204" pitchFamily="34" charset="0"/>
            </a:endParaRPr>
          </a:p>
        </p:txBody>
      </p:sp>
      <p:sp>
        <p:nvSpPr>
          <p:cNvPr id="15" name="TextBox 14">
            <a:extLst>
              <a:ext uri="{FF2B5EF4-FFF2-40B4-BE49-F238E27FC236}">
                <a16:creationId xmlns:a16="http://schemas.microsoft.com/office/drawing/2014/main" id="{AC37A314-8688-448C-9CD8-DFBD18EBC995}"/>
              </a:ext>
            </a:extLst>
          </p:cNvPr>
          <p:cNvSpPr txBox="1"/>
          <p:nvPr/>
        </p:nvSpPr>
        <p:spPr>
          <a:xfrm>
            <a:off x="414997" y="1925867"/>
            <a:ext cx="11029991" cy="3477875"/>
          </a:xfrm>
          <a:prstGeom prst="rect">
            <a:avLst/>
          </a:prstGeom>
          <a:noFill/>
          <a:ln>
            <a:noFill/>
          </a:ln>
        </p:spPr>
        <p:txBody>
          <a:bodyPr wrap="square">
            <a:spAutoFit/>
          </a:bodyPr>
          <a:lstStyle/>
          <a:p>
            <a:pPr marL="457200" lvl="0" indent="-457200" algn="just">
              <a:spcAft>
                <a:spcPts val="0"/>
              </a:spcAft>
              <a:buFont typeface="Arial" panose="020B0604020202020204" pitchFamily="34" charset="0"/>
              <a:buChar char="•"/>
            </a:pPr>
            <a:r>
              <a:rPr lang="en-US" sz="3200" b="1" dirty="0">
                <a:latin typeface="Candara" panose="020E0502030303020204" pitchFamily="34" charset="0"/>
                <a:ea typeface="Times New Roman" panose="02020603050405020304" pitchFamily="18" charset="0"/>
                <a:cs typeface="Arial" panose="020B0604020202020204" pitchFamily="34" charset="0"/>
              </a:rPr>
              <a:t>Whether the branch has </a:t>
            </a:r>
            <a:r>
              <a:rPr lang="en-US" sz="3200" b="1" dirty="0">
                <a:solidFill>
                  <a:schemeClr val="accent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adequate systems and processes</a:t>
            </a:r>
            <a:r>
              <a:rPr lang="en-US" sz="3200" b="1" dirty="0">
                <a:latin typeface="Candara" panose="020E0502030303020204" pitchFamily="34" charset="0"/>
                <a:ea typeface="Times New Roman" panose="02020603050405020304" pitchFamily="18" charset="0"/>
                <a:cs typeface="Arial" panose="020B0604020202020204" pitchFamily="34" charset="0"/>
              </a:rPr>
              <a:t>, as required, to ensure adherence to KYC/ AML guidelines towards prevention of </a:t>
            </a:r>
            <a:r>
              <a:rPr lang="en-US" sz="3200" b="1" dirty="0">
                <a:solidFill>
                  <a:schemeClr val="accent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money laundering and terrorist financing</a:t>
            </a:r>
          </a:p>
          <a:p>
            <a:pPr marL="457200" lvl="0" indent="-457200" algn="just">
              <a:spcAft>
                <a:spcPts val="0"/>
              </a:spcAft>
              <a:buFont typeface="Arial" panose="020B0604020202020204" pitchFamily="34" charset="0"/>
              <a:buChar char="•"/>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marL="457200" lvl="0" indent="-457200" algn="just">
              <a:spcAft>
                <a:spcPts val="0"/>
              </a:spcAft>
              <a:buFont typeface="Arial" panose="020B0604020202020204" pitchFamily="34" charset="0"/>
              <a:buChar char="•"/>
            </a:pPr>
            <a:r>
              <a:rPr lang="en-US" sz="3200" b="1" dirty="0">
                <a:latin typeface="Candara" panose="020E0502030303020204" pitchFamily="34" charset="0"/>
                <a:ea typeface="Times New Roman" panose="02020603050405020304" pitchFamily="18" charset="0"/>
                <a:cs typeface="Arial" panose="020B0604020202020204" pitchFamily="34" charset="0"/>
              </a:rPr>
              <a:t>Whether the branch followed the </a:t>
            </a:r>
            <a:r>
              <a:rPr lang="en-US" sz="3200" b="1" dirty="0">
                <a:solidFill>
                  <a:schemeClr val="accent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KYC/ AML guidelines based on the test check carried out by the branch auditors</a:t>
            </a:r>
          </a:p>
        </p:txBody>
      </p:sp>
    </p:spTree>
    <p:extLst>
      <p:ext uri="{BB962C8B-B14F-4D97-AF65-F5344CB8AC3E}">
        <p14:creationId xmlns:p14="http://schemas.microsoft.com/office/powerpoint/2010/main" val="38569021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122</a:t>
            </a:fld>
            <a:endParaRPr lang="en-US" dirty="0"/>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685800" y="260928"/>
            <a:ext cx="9601200" cy="658289"/>
          </a:xfrm>
          <a:prstGeom prst="rect">
            <a:avLst/>
          </a:prstGeom>
        </p:spPr>
        <p:txBody>
          <a:bodyPr>
            <a:normAutofit fontScale="70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a:t>
            </a:r>
            <a:r>
              <a:rPr kumimoji="0" lang="en-US" sz="40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III. </a:t>
            </a:r>
            <a:r>
              <a:rPr lang="en-US" sz="4000" b="1" dirty="0">
                <a:solidFill>
                  <a:schemeClr val="accent1"/>
                </a:solidFill>
              </a:rPr>
              <a:t>GENERAL 5. </a:t>
            </a:r>
            <a:r>
              <a:rPr lang="en-US" sz="4000" b="1" dirty="0">
                <a:solidFill>
                  <a:srgbClr val="FF0000"/>
                </a:solidFill>
              </a:rPr>
              <a:t>MANAGEMENT INFORMATION SYSTEM</a:t>
            </a:r>
          </a:p>
        </p:txBody>
      </p:sp>
      <p:sp>
        <p:nvSpPr>
          <p:cNvPr id="14" name="Rectangle 13">
            <a:extLst>
              <a:ext uri="{FF2B5EF4-FFF2-40B4-BE49-F238E27FC236}">
                <a16:creationId xmlns:a16="http://schemas.microsoft.com/office/drawing/2014/main" id="{61F52A9F-40F8-4E59-A43F-CF57C36D4B32}"/>
              </a:ext>
            </a:extLst>
          </p:cNvPr>
          <p:cNvSpPr/>
          <p:nvPr/>
        </p:nvSpPr>
        <p:spPr>
          <a:xfrm>
            <a:off x="414997" y="1219200"/>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rgbClr val="C00000"/>
              </a:solidFill>
              <a:effectLst>
                <a:outerShdw blurRad="38100" dist="38100" dir="2700000" algn="tl">
                  <a:srgbClr val="000000">
                    <a:alpha val="43137"/>
                  </a:srgbClr>
                </a:outerShdw>
              </a:effectLst>
              <a:latin typeface="Candara" panose="020E0502030303020204" pitchFamily="34" charset="0"/>
            </a:endParaRPr>
          </a:p>
        </p:txBody>
      </p:sp>
      <p:sp>
        <p:nvSpPr>
          <p:cNvPr id="15" name="TextBox 14">
            <a:extLst>
              <a:ext uri="{FF2B5EF4-FFF2-40B4-BE49-F238E27FC236}">
                <a16:creationId xmlns:a16="http://schemas.microsoft.com/office/drawing/2014/main" id="{AC37A314-8688-448C-9CD8-DFBD18EBC995}"/>
              </a:ext>
            </a:extLst>
          </p:cNvPr>
          <p:cNvSpPr txBox="1"/>
          <p:nvPr/>
        </p:nvSpPr>
        <p:spPr>
          <a:xfrm>
            <a:off x="414997" y="1925867"/>
            <a:ext cx="11029991" cy="2554545"/>
          </a:xfrm>
          <a:prstGeom prst="rect">
            <a:avLst/>
          </a:prstGeom>
          <a:noFill/>
          <a:ln>
            <a:noFill/>
          </a:ln>
        </p:spPr>
        <p:txBody>
          <a:bodyPr wrap="square">
            <a:spAutoFit/>
          </a:bodyPr>
          <a:lstStyle/>
          <a:p>
            <a:pPr lvl="0" algn="just">
              <a:spcAft>
                <a:spcPts val="0"/>
              </a:spcAft>
            </a:pPr>
            <a:r>
              <a:rPr lang="en-US" sz="3200" b="1" dirty="0">
                <a:latin typeface="Candara" panose="020E0502030303020204" pitchFamily="34" charset="0"/>
                <a:ea typeface="Times New Roman" panose="02020603050405020304" pitchFamily="18" charset="0"/>
                <a:cs typeface="Arial" panose="020B0604020202020204" pitchFamily="34" charset="0"/>
              </a:rPr>
              <a:t>(a) Whether the branch has proper systems and procedures to ensure data integrity relating to all data inputs which are to be used for MIS at corporate office level and for supervisory reporting purposes. Have you come across any instances where data integrity was compromised?</a:t>
            </a:r>
            <a:endParaRPr lang="en-US" sz="3200" b="1" dirty="0">
              <a:solidFill>
                <a:schemeClr val="accent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4463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A1A4F3-34DB-40D1-BBDB-B8545369A810}"/>
              </a:ext>
            </a:extLst>
          </p:cNvPr>
          <p:cNvSpPr>
            <a:spLocks noGrp="1"/>
          </p:cNvSpPr>
          <p:nvPr>
            <p:ph type="sldNum" sz="quarter" idx="12"/>
          </p:nvPr>
        </p:nvSpPr>
        <p:spPr/>
        <p:txBody>
          <a:bodyPr/>
          <a:lstStyle/>
          <a:p>
            <a:fld id="{B6F15528-21DE-4FAA-801E-634DDDAF4B2B}" type="slidenum">
              <a:rPr lang="en-US" smtClean="0"/>
              <a:pPr/>
              <a:t>123</a:t>
            </a:fld>
            <a:endParaRPr lang="en-US" dirty="0"/>
          </a:p>
        </p:txBody>
      </p:sp>
      <p:sp>
        <p:nvSpPr>
          <p:cNvPr id="3" name="Title 1">
            <a:extLst>
              <a:ext uri="{FF2B5EF4-FFF2-40B4-BE49-F238E27FC236}">
                <a16:creationId xmlns:a16="http://schemas.microsoft.com/office/drawing/2014/main" id="{7CF96B5B-BE22-4633-827B-CE0B5E26F02E}"/>
              </a:ext>
            </a:extLst>
          </p:cNvPr>
          <p:cNvSpPr txBox="1">
            <a:spLocks/>
          </p:cNvSpPr>
          <p:nvPr/>
        </p:nvSpPr>
        <p:spPr>
          <a:xfrm>
            <a:off x="152400" y="179911"/>
            <a:ext cx="11887200" cy="680076"/>
          </a:xfrm>
          <a:prstGeom prst="rect">
            <a:avLst/>
          </a:prstGeom>
        </p:spPr>
        <p:txBody>
          <a:bodyPr>
            <a:normAutofit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Changes in A</a:t>
            </a:r>
            <a:r>
              <a:rPr lang="en-US" sz="4000" b="1" dirty="0" err="1">
                <a:solidFill>
                  <a:schemeClr val="accent1"/>
                </a:solidFill>
              </a:rPr>
              <a:t>ppendix</a:t>
            </a:r>
            <a:r>
              <a:rPr lang="en-US" sz="4000" b="1" dirty="0">
                <a:solidFill>
                  <a:schemeClr val="accent1"/>
                </a:solidFill>
              </a:rPr>
              <a:t> to LFAR</a:t>
            </a:r>
            <a:endParaRPr lang="en-US" sz="4000" b="1" dirty="0">
              <a:solidFill>
                <a:srgbClr val="FF0000"/>
              </a:solidFill>
            </a:endParaRPr>
          </a:p>
        </p:txBody>
      </p:sp>
      <p:sp>
        <p:nvSpPr>
          <p:cNvPr id="5" name="Rectangle 4">
            <a:extLst>
              <a:ext uri="{FF2B5EF4-FFF2-40B4-BE49-F238E27FC236}">
                <a16:creationId xmlns:a16="http://schemas.microsoft.com/office/drawing/2014/main" id="{91198056-19B8-417F-8252-4D707E1A5302}"/>
              </a:ext>
            </a:extLst>
          </p:cNvPr>
          <p:cNvSpPr/>
          <p:nvPr/>
        </p:nvSpPr>
        <p:spPr>
          <a:xfrm>
            <a:off x="405619" y="1117140"/>
            <a:ext cx="11182390" cy="1379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C00000"/>
                </a:solidFill>
                <a:effectLst>
                  <a:outerShdw blurRad="38100" dist="38100" dir="2700000" algn="tl">
                    <a:srgbClr val="000000">
                      <a:alpha val="43137"/>
                    </a:srgbClr>
                  </a:outerShdw>
                </a:effectLst>
                <a:latin typeface="Candara" panose="020E0502030303020204" pitchFamily="34" charset="0"/>
              </a:rPr>
              <a:t>(A) For Branches dealing in Foreign Exchange Transactions – New Paras : </a:t>
            </a:r>
            <a:r>
              <a:rPr lang="en-US" sz="2800" b="1" dirty="0">
                <a:solidFill>
                  <a:schemeClr val="tx1"/>
                </a:solidFill>
                <a:latin typeface="Candara" panose="020E0502030303020204" pitchFamily="34" charset="0"/>
                <a:ea typeface="Times New Roman" panose="02020603050405020304" pitchFamily="18" charset="0"/>
                <a:cs typeface="Arial" panose="020B0604020202020204" pitchFamily="34" charset="0"/>
              </a:rPr>
              <a:t>Nostro Accounts</a:t>
            </a:r>
            <a:endParaRPr lang="en-US" sz="2800" b="1" dirty="0">
              <a:solidFill>
                <a:schemeClr val="tx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89BBD048-4541-4712-82C3-C3ADDDF258F1}"/>
              </a:ext>
            </a:extLst>
          </p:cNvPr>
          <p:cNvSpPr txBox="1"/>
          <p:nvPr/>
        </p:nvSpPr>
        <p:spPr>
          <a:xfrm>
            <a:off x="405619" y="2676378"/>
            <a:ext cx="11029991" cy="3108543"/>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(c) Are there any dormant/ closed Nostro Accounts for which balances continue to exist ?</a:t>
            </a:r>
          </a:p>
          <a:p>
            <a:pPr lvl="0" algn="just">
              <a:spcAft>
                <a:spcPts val="0"/>
              </a:spcAft>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(d) Have the Nostro balances been converted at year end at the rates of exchange as prescribed by controlling authorities?</a:t>
            </a:r>
          </a:p>
          <a:p>
            <a:pPr lvl="0" algn="just">
              <a:spcAft>
                <a:spcPts val="0"/>
              </a:spcAft>
            </a:pPr>
            <a:endParaRPr lang="en-US" sz="2800" b="1" dirty="0">
              <a:latin typeface="Candara" panose="020E0502030303020204" pitchFamily="34" charset="0"/>
              <a:ea typeface="Times New Roman" panose="02020603050405020304" pitchFamily="18" charset="0"/>
              <a:cs typeface="Arial" panose="020B0604020202020204" pitchFamily="34" charset="0"/>
            </a:endParaRPr>
          </a:p>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(e) In case, any matter deserves special attention of the management ?</a:t>
            </a:r>
          </a:p>
        </p:txBody>
      </p:sp>
    </p:spTree>
    <p:extLst>
      <p:ext uri="{BB962C8B-B14F-4D97-AF65-F5344CB8AC3E}">
        <p14:creationId xmlns:p14="http://schemas.microsoft.com/office/powerpoint/2010/main" val="13921439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A1A4F3-34DB-40D1-BBDB-B8545369A810}"/>
              </a:ext>
            </a:extLst>
          </p:cNvPr>
          <p:cNvSpPr>
            <a:spLocks noGrp="1"/>
          </p:cNvSpPr>
          <p:nvPr>
            <p:ph type="sldNum" sz="quarter" idx="12"/>
          </p:nvPr>
        </p:nvSpPr>
        <p:spPr/>
        <p:txBody>
          <a:bodyPr/>
          <a:lstStyle/>
          <a:p>
            <a:fld id="{B6F15528-21DE-4FAA-801E-634DDDAF4B2B}" type="slidenum">
              <a:rPr lang="en-US" smtClean="0"/>
              <a:pPr/>
              <a:t>124</a:t>
            </a:fld>
            <a:endParaRPr lang="en-US" dirty="0"/>
          </a:p>
        </p:txBody>
      </p:sp>
      <p:sp>
        <p:nvSpPr>
          <p:cNvPr id="3" name="Title 1">
            <a:extLst>
              <a:ext uri="{FF2B5EF4-FFF2-40B4-BE49-F238E27FC236}">
                <a16:creationId xmlns:a16="http://schemas.microsoft.com/office/drawing/2014/main" id="{7CF96B5B-BE22-4633-827B-CE0B5E26F02E}"/>
              </a:ext>
            </a:extLst>
          </p:cNvPr>
          <p:cNvSpPr txBox="1">
            <a:spLocks/>
          </p:cNvSpPr>
          <p:nvPr/>
        </p:nvSpPr>
        <p:spPr>
          <a:xfrm>
            <a:off x="152400" y="179911"/>
            <a:ext cx="11887200" cy="680076"/>
          </a:xfrm>
          <a:prstGeom prst="rect">
            <a:avLst/>
          </a:prstGeom>
        </p:spPr>
        <p:txBody>
          <a:bodyPr>
            <a:normAutofit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Changes in A</a:t>
            </a:r>
            <a:r>
              <a:rPr lang="en-US" sz="4000" b="1" dirty="0" err="1">
                <a:solidFill>
                  <a:schemeClr val="accent1"/>
                </a:solidFill>
              </a:rPr>
              <a:t>ppendix</a:t>
            </a:r>
            <a:r>
              <a:rPr lang="en-US" sz="4000" b="1" dirty="0">
                <a:solidFill>
                  <a:schemeClr val="accent1"/>
                </a:solidFill>
              </a:rPr>
              <a:t> to LFAR</a:t>
            </a:r>
            <a:endParaRPr lang="en-US" sz="4000" b="1" dirty="0">
              <a:solidFill>
                <a:srgbClr val="FF0000"/>
              </a:solidFill>
            </a:endParaRPr>
          </a:p>
        </p:txBody>
      </p:sp>
      <p:sp>
        <p:nvSpPr>
          <p:cNvPr id="5" name="Rectangle 4">
            <a:extLst>
              <a:ext uri="{FF2B5EF4-FFF2-40B4-BE49-F238E27FC236}">
                <a16:creationId xmlns:a16="http://schemas.microsoft.com/office/drawing/2014/main" id="{91198056-19B8-417F-8252-4D707E1A5302}"/>
              </a:ext>
            </a:extLst>
          </p:cNvPr>
          <p:cNvSpPr/>
          <p:nvPr/>
        </p:nvSpPr>
        <p:spPr>
          <a:xfrm>
            <a:off x="558016" y="1143000"/>
            <a:ext cx="11029991" cy="1379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C00000"/>
                </a:solidFill>
                <a:effectLst>
                  <a:outerShdw blurRad="38100" dist="38100" dir="2700000" algn="tl">
                    <a:srgbClr val="000000">
                      <a:alpha val="43137"/>
                    </a:srgbClr>
                  </a:outerShdw>
                </a:effectLst>
                <a:latin typeface="Candara" panose="020E0502030303020204" pitchFamily="34" charset="0"/>
              </a:rPr>
              <a:t>(C) For Branches dealing in recovery of Non-Performing assets such as Asset Recovery Branches – Modified Para :</a:t>
            </a:r>
            <a:endParaRPr lang="en-US" sz="2800" b="1" dirty="0">
              <a:solidFill>
                <a:schemeClr val="tx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89BBD048-4541-4712-82C3-C3ADDDF258F1}"/>
              </a:ext>
            </a:extLst>
          </p:cNvPr>
          <p:cNvSpPr txBox="1"/>
          <p:nvPr/>
        </p:nvSpPr>
        <p:spPr>
          <a:xfrm>
            <a:off x="558016" y="2676378"/>
            <a:ext cx="10877594" cy="954107"/>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(1) Information to be obtained from management for borrowers with o/s of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Rs. 10 Crores </a:t>
            </a:r>
            <a:r>
              <a:rPr lang="en-US" sz="2800" b="1" strike="sngStrike" dirty="0">
                <a:solidFill>
                  <a:srgbClr val="F62616"/>
                </a:solidFill>
                <a:latin typeface="Candara" panose="020E0502030303020204" pitchFamily="34" charset="0"/>
                <a:ea typeface="Times New Roman" panose="02020603050405020304" pitchFamily="18" charset="0"/>
                <a:cs typeface="Arial" panose="020B0604020202020204" pitchFamily="34" charset="0"/>
              </a:rPr>
              <a:t>Rs. 2 Crores </a:t>
            </a:r>
            <a:r>
              <a:rPr lang="en-US" sz="2800" b="1" dirty="0">
                <a:latin typeface="Candara" panose="020E0502030303020204" pitchFamily="34" charset="0"/>
                <a:ea typeface="Times New Roman" panose="02020603050405020304" pitchFamily="18" charset="0"/>
                <a:cs typeface="Arial" panose="020B0604020202020204" pitchFamily="34" charset="0"/>
              </a:rPr>
              <a:t>and above</a:t>
            </a:r>
          </a:p>
        </p:txBody>
      </p:sp>
      <p:sp>
        <p:nvSpPr>
          <p:cNvPr id="7" name="TextBox 6">
            <a:extLst>
              <a:ext uri="{FF2B5EF4-FFF2-40B4-BE49-F238E27FC236}">
                <a16:creationId xmlns:a16="http://schemas.microsoft.com/office/drawing/2014/main" id="{5C689751-DC19-4551-A05A-C5DEB44B5A13}"/>
              </a:ext>
            </a:extLst>
          </p:cNvPr>
          <p:cNvSpPr txBox="1"/>
          <p:nvPr/>
        </p:nvSpPr>
        <p:spPr>
          <a:xfrm>
            <a:off x="558015" y="4036159"/>
            <a:ext cx="10877594" cy="954107"/>
          </a:xfrm>
          <a:prstGeom prst="rect">
            <a:avLst/>
          </a:prstGeom>
          <a:noFill/>
          <a:ln>
            <a:noFill/>
          </a:ln>
        </p:spPr>
        <p:txBody>
          <a:bodyPr wrap="square">
            <a:spAutoFit/>
          </a:bodyPr>
          <a:lstStyle/>
          <a:p>
            <a:pPr lvl="0" algn="just">
              <a:spcAft>
                <a:spcPts val="0"/>
              </a:spcAft>
            </a:pPr>
            <a:r>
              <a:rPr lang="en-US" sz="2800" b="1" dirty="0">
                <a:latin typeface="Candara" panose="020E0502030303020204" pitchFamily="34" charset="0"/>
                <a:ea typeface="Times New Roman" panose="02020603050405020304" pitchFamily="18" charset="0"/>
                <a:cs typeface="Arial" panose="020B0604020202020204" pitchFamily="34" charset="0"/>
              </a:rPr>
              <a:t>(2) List of accounts which have been upgraded from Non- Performing to Standard with o/s in excess of </a:t>
            </a:r>
            <a:r>
              <a:rPr lang="en-US" sz="2800" b="1" dirty="0">
                <a:solidFill>
                  <a:schemeClr val="tx2"/>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rPr>
              <a:t>Rs. 10 Crores </a:t>
            </a:r>
            <a:r>
              <a:rPr lang="en-US" sz="2800" b="1" strike="sngStrike" dirty="0">
                <a:solidFill>
                  <a:srgbClr val="F62616"/>
                </a:solidFill>
                <a:latin typeface="Candara" panose="020E0502030303020204" pitchFamily="34" charset="0"/>
                <a:ea typeface="Times New Roman" panose="02020603050405020304" pitchFamily="18" charset="0"/>
                <a:cs typeface="Arial" panose="020B0604020202020204" pitchFamily="34" charset="0"/>
              </a:rPr>
              <a:t>Rs. 2 Crores</a:t>
            </a:r>
          </a:p>
        </p:txBody>
      </p:sp>
    </p:spTree>
    <p:extLst>
      <p:ext uri="{BB962C8B-B14F-4D97-AF65-F5344CB8AC3E}">
        <p14:creationId xmlns:p14="http://schemas.microsoft.com/office/powerpoint/2010/main" val="15249521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A1A4F3-34DB-40D1-BBDB-B8545369A810}"/>
              </a:ext>
            </a:extLst>
          </p:cNvPr>
          <p:cNvSpPr>
            <a:spLocks noGrp="1"/>
          </p:cNvSpPr>
          <p:nvPr>
            <p:ph type="sldNum" sz="quarter" idx="12"/>
          </p:nvPr>
        </p:nvSpPr>
        <p:spPr/>
        <p:txBody>
          <a:bodyPr/>
          <a:lstStyle/>
          <a:p>
            <a:fld id="{B6F15528-21DE-4FAA-801E-634DDDAF4B2B}" type="slidenum">
              <a:rPr lang="en-US" smtClean="0"/>
              <a:pPr/>
              <a:t>125</a:t>
            </a:fld>
            <a:endParaRPr lang="en-US" dirty="0"/>
          </a:p>
        </p:txBody>
      </p:sp>
      <p:sp>
        <p:nvSpPr>
          <p:cNvPr id="3" name="Title 1">
            <a:extLst>
              <a:ext uri="{FF2B5EF4-FFF2-40B4-BE49-F238E27FC236}">
                <a16:creationId xmlns:a16="http://schemas.microsoft.com/office/drawing/2014/main" id="{7CF96B5B-BE22-4633-827B-CE0B5E26F02E}"/>
              </a:ext>
            </a:extLst>
          </p:cNvPr>
          <p:cNvSpPr txBox="1">
            <a:spLocks/>
          </p:cNvSpPr>
          <p:nvPr/>
        </p:nvSpPr>
        <p:spPr>
          <a:xfrm>
            <a:off x="152400" y="179911"/>
            <a:ext cx="11887200" cy="680076"/>
          </a:xfrm>
          <a:prstGeom prst="rect">
            <a:avLst/>
          </a:prstGeom>
        </p:spPr>
        <p:txBody>
          <a:bodyPr>
            <a:normAutofit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Changes in A</a:t>
            </a:r>
            <a:r>
              <a:rPr lang="en-US" sz="4000" b="1" dirty="0" err="1">
                <a:solidFill>
                  <a:schemeClr val="accent1"/>
                </a:solidFill>
              </a:rPr>
              <a:t>ppendix</a:t>
            </a:r>
            <a:r>
              <a:rPr lang="en-US" sz="4000" b="1" dirty="0">
                <a:solidFill>
                  <a:schemeClr val="accent1"/>
                </a:solidFill>
              </a:rPr>
              <a:t> to LFAR</a:t>
            </a:r>
            <a:endParaRPr lang="en-US" sz="4000" b="1" dirty="0">
              <a:solidFill>
                <a:srgbClr val="FF0000"/>
              </a:solidFill>
            </a:endParaRPr>
          </a:p>
        </p:txBody>
      </p:sp>
      <p:sp>
        <p:nvSpPr>
          <p:cNvPr id="5" name="Rectangle 4">
            <a:extLst>
              <a:ext uri="{FF2B5EF4-FFF2-40B4-BE49-F238E27FC236}">
                <a16:creationId xmlns:a16="http://schemas.microsoft.com/office/drawing/2014/main" id="{91198056-19B8-417F-8252-4D707E1A5302}"/>
              </a:ext>
            </a:extLst>
          </p:cNvPr>
          <p:cNvSpPr/>
          <p:nvPr/>
        </p:nvSpPr>
        <p:spPr>
          <a:xfrm>
            <a:off x="558016" y="1143000"/>
            <a:ext cx="11029991" cy="1379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C00000"/>
                </a:solidFill>
                <a:effectLst>
                  <a:outerShdw blurRad="38100" dist="38100" dir="2700000" algn="tl">
                    <a:srgbClr val="000000">
                      <a:alpha val="43137"/>
                    </a:srgbClr>
                  </a:outerShdw>
                </a:effectLst>
                <a:latin typeface="Candara" panose="020E0502030303020204" pitchFamily="34" charset="0"/>
              </a:rPr>
              <a:t>(C) For Branches dealing in recovery of Non-Performing assets such as Asset Recovery Branches – New Details Required:</a:t>
            </a:r>
            <a:endParaRPr lang="en-US" sz="2800" b="1" dirty="0">
              <a:solidFill>
                <a:schemeClr val="tx1"/>
              </a:solidFill>
              <a:effectLst>
                <a:outerShdw blurRad="38100" dist="38100" dir="2700000" algn="tl">
                  <a:srgbClr val="000000">
                    <a:alpha val="43137"/>
                  </a:srgbClr>
                </a:outerShdw>
              </a:effectLst>
              <a:latin typeface="Candara" panose="020E0502030303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89BBD048-4541-4712-82C3-C3ADDDF258F1}"/>
              </a:ext>
            </a:extLst>
          </p:cNvPr>
          <p:cNvSpPr txBox="1"/>
          <p:nvPr/>
        </p:nvSpPr>
        <p:spPr>
          <a:xfrm>
            <a:off x="685800" y="2522852"/>
            <a:ext cx="10439400" cy="3539430"/>
          </a:xfrm>
          <a:prstGeom prst="rect">
            <a:avLst/>
          </a:prstGeom>
          <a:noFill/>
          <a:ln>
            <a:noFill/>
          </a:ln>
        </p:spPr>
        <p:txBody>
          <a:bodyPr wrap="square">
            <a:spAutoFit/>
          </a:bodyPr>
          <a:lstStyle/>
          <a:p>
            <a:pPr marL="1147762" lvl="0" indent="-514350" algn="just">
              <a:spcAft>
                <a:spcPts val="0"/>
              </a:spcAft>
              <a:buFont typeface="+mj-lt"/>
              <a:buAutoNum type="arabicPeriod" startAt="4"/>
              <a:tabLst>
                <a:tab pos="266700" algn="l"/>
                <a:tab pos="633413" algn="l"/>
                <a:tab pos="1082675" algn="l"/>
              </a:tabLst>
            </a:pPr>
            <a:r>
              <a:rPr lang="en-US" sz="2800" b="1" dirty="0">
                <a:latin typeface="Candara" panose="020E0502030303020204" pitchFamily="34" charset="0"/>
                <a:ea typeface="Times New Roman" panose="02020603050405020304" pitchFamily="18" charset="0"/>
                <a:cs typeface="Arial" panose="020B0604020202020204" pitchFamily="34" charset="0"/>
              </a:rPr>
              <a:t>Age wise analysis of the recovery suits filed and pending may be furnished, </a:t>
            </a:r>
            <a:r>
              <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for last 3 years along with latest status (Year, No. of accounts, amount)</a:t>
            </a:r>
          </a:p>
          <a:p>
            <a:pPr marL="1147762" lvl="0" indent="-514350" algn="just">
              <a:spcAft>
                <a:spcPts val="0"/>
              </a:spcAft>
              <a:buFont typeface="+mj-lt"/>
              <a:buAutoNum type="arabicPeriod" startAt="4"/>
              <a:tabLst>
                <a:tab pos="266700" algn="l"/>
                <a:tab pos="633413" algn="l"/>
                <a:tab pos="1082675" algn="l"/>
              </a:tabLst>
            </a:pPr>
            <a:endPar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endParaRPr>
          </a:p>
          <a:p>
            <a:pPr marL="1147762" lvl="0" indent="-514350" algn="just">
              <a:spcAft>
                <a:spcPts val="0"/>
              </a:spcAft>
              <a:buFont typeface="+mj-lt"/>
              <a:buAutoNum type="arabicPeriod" startAt="4"/>
              <a:tabLst>
                <a:tab pos="266700" algn="l"/>
                <a:tab pos="633413" algn="l"/>
                <a:tab pos="1082675" algn="l"/>
              </a:tabLst>
            </a:pPr>
            <a:r>
              <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Age-wise analysis of decrees obtained and not executed</a:t>
            </a:r>
          </a:p>
          <a:p>
            <a:pPr marL="1147762" lvl="0" indent="-514350" algn="just">
              <a:spcAft>
                <a:spcPts val="0"/>
              </a:spcAft>
              <a:buFont typeface="+mj-lt"/>
              <a:buAutoNum type="arabicPeriod" startAt="4"/>
              <a:tabLst>
                <a:tab pos="266700" algn="l"/>
                <a:tab pos="633413" algn="l"/>
                <a:tab pos="1082675" algn="l"/>
              </a:tabLst>
            </a:pPr>
            <a:endPar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endParaRPr>
          </a:p>
          <a:p>
            <a:pPr marL="1147762" lvl="0" indent="-514350" algn="just">
              <a:spcAft>
                <a:spcPts val="0"/>
              </a:spcAft>
              <a:buFont typeface="+mj-lt"/>
              <a:buAutoNum type="arabicPeriod" startAt="4"/>
              <a:tabLst>
                <a:tab pos="266700" algn="l"/>
                <a:tab pos="633413" algn="l"/>
                <a:tab pos="1082675" algn="l"/>
              </a:tabLst>
            </a:pPr>
            <a:r>
              <a:rPr lang="en-US" sz="2800" b="1" dirty="0">
                <a:solidFill>
                  <a:srgbClr val="FF0000"/>
                </a:solidFill>
                <a:latin typeface="Candara" panose="020E0502030303020204" pitchFamily="34" charset="0"/>
                <a:ea typeface="Times New Roman" panose="02020603050405020304" pitchFamily="18" charset="0"/>
                <a:cs typeface="Arial" panose="020B0604020202020204" pitchFamily="34" charset="0"/>
              </a:rPr>
              <a:t>Particulars of recoveries which are pending for appropriation as on year-end with reasons</a:t>
            </a:r>
          </a:p>
        </p:txBody>
      </p:sp>
    </p:spTree>
    <p:extLst>
      <p:ext uri="{BB962C8B-B14F-4D97-AF65-F5344CB8AC3E}">
        <p14:creationId xmlns:p14="http://schemas.microsoft.com/office/powerpoint/2010/main" val="3396695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126</a:t>
            </a:fld>
            <a:endParaRPr lang="en-US" dirty="0">
              <a:solidFill>
                <a:prstClr val="black">
                  <a:tint val="75000"/>
                </a:prstClr>
              </a:solidFill>
            </a:endParaRPr>
          </a:p>
        </p:txBody>
      </p:sp>
      <p:sp>
        <p:nvSpPr>
          <p:cNvPr id="31" name="Title 1"/>
          <p:cNvSpPr txBox="1">
            <a:spLocks/>
          </p:cNvSpPr>
          <p:nvPr/>
        </p:nvSpPr>
        <p:spPr>
          <a:xfrm>
            <a:off x="589902" y="8199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r>
              <a:rPr lang="en-US" dirty="0">
                <a:solidFill>
                  <a:prstClr val="black"/>
                </a:solidFill>
              </a:rPr>
              <a:t>Contact</a:t>
            </a:r>
          </a:p>
        </p:txBody>
      </p:sp>
      <p:grpSp>
        <p:nvGrpSpPr>
          <p:cNvPr id="2" name="Group 2"/>
          <p:cNvGrpSpPr/>
          <p:nvPr/>
        </p:nvGrpSpPr>
        <p:grpSpPr>
          <a:xfrm>
            <a:off x="566607" y="1182716"/>
            <a:ext cx="6751830" cy="4435789"/>
            <a:chOff x="1928014" y="1247841"/>
            <a:chExt cx="4995084" cy="4176912"/>
          </a:xfrm>
        </p:grpSpPr>
        <p:sp>
          <p:nvSpPr>
            <p:cNvPr id="35" name="Text Placeholder 7"/>
            <p:cNvSpPr txBox="1">
              <a:spLocks/>
            </p:cNvSpPr>
            <p:nvPr/>
          </p:nvSpPr>
          <p:spPr>
            <a:xfrm>
              <a:off x="1928014" y="4329492"/>
              <a:ext cx="3820532" cy="1095261"/>
            </a:xfrm>
            <a:prstGeom prst="rect">
              <a:avLst/>
            </a:prstGeom>
            <a:ln>
              <a:noFill/>
            </a:ln>
          </p:spPr>
          <p:txBody>
            <a:bodyPr lIns="0" tIns="45716" rIns="91432" bIns="45716"/>
            <a:lstStyle>
              <a:lvl1pPr marL="0" indent="0" algn="l" defTabSz="1018824" rtl="0" eaLnBrk="1" latinLnBrk="0" hangingPunct="1">
                <a:spcBef>
                  <a:spcPts val="0"/>
                </a:spcBef>
                <a:spcAft>
                  <a:spcPts val="334"/>
                </a:spcAft>
                <a:buFont typeface="Arial" pitchFamily="34" charset="0"/>
                <a:buNone/>
                <a:defRPr lang="en-US" sz="1400" kern="1200" dirty="0" smtClean="0">
                  <a:solidFill>
                    <a:schemeClr val="accent1"/>
                  </a:solidFill>
                  <a:latin typeface="+mn-lt"/>
                  <a:ea typeface="+mj-ea"/>
                  <a:cs typeface="+mj-cs"/>
                </a:defRPr>
              </a:lvl1pPr>
              <a:lvl2pPr marL="203412" indent="-203412" algn="l" defTabSz="1018824" rtl="0" eaLnBrk="1" latinLnBrk="0" hangingPunct="1">
                <a:spcBef>
                  <a:spcPts val="0"/>
                </a:spcBef>
                <a:spcAft>
                  <a:spcPts val="334"/>
                </a:spcAft>
                <a:buFont typeface="Arial" pitchFamily="34" charset="0"/>
                <a:buChar char="•"/>
                <a:defRPr lang="en-US" sz="1400" kern="1200" dirty="0" smtClean="0">
                  <a:solidFill>
                    <a:schemeClr val="accent1"/>
                  </a:solidFill>
                  <a:latin typeface="+mn-lt"/>
                  <a:ea typeface="+mj-ea"/>
                  <a:cs typeface="+mj-cs"/>
                </a:defRPr>
              </a:lvl2pPr>
              <a:lvl3pPr marL="397979" indent="-194567" algn="l" defTabSz="1018824" rtl="0" eaLnBrk="1" latinLnBrk="0" hangingPunct="1">
                <a:spcBef>
                  <a:spcPts val="0"/>
                </a:spcBef>
                <a:spcAft>
                  <a:spcPts val="334"/>
                </a:spcAft>
                <a:buFont typeface="Arial" pitchFamily="34" charset="0"/>
                <a:buChar char="‒"/>
                <a:defRPr lang="en-US" sz="1400" kern="1200" dirty="0" smtClean="0">
                  <a:solidFill>
                    <a:schemeClr val="accent1"/>
                  </a:solidFill>
                  <a:latin typeface="+mn-lt"/>
                  <a:ea typeface="+mj-ea"/>
                  <a:cs typeface="+mj-cs"/>
                </a:defRPr>
              </a:lvl3pPr>
              <a:lvl4pPr marL="601389" indent="-203412" algn="l" defTabSz="1018824" rtl="0" eaLnBrk="1" latinLnBrk="0" hangingPunct="1">
                <a:spcBef>
                  <a:spcPts val="0"/>
                </a:spcBef>
                <a:spcAft>
                  <a:spcPts val="334"/>
                </a:spcAft>
                <a:buFont typeface="Arial" pitchFamily="34" charset="0"/>
                <a:buChar char="•"/>
                <a:defRPr lang="en-US" sz="1400" kern="1200" dirty="0" smtClean="0">
                  <a:solidFill>
                    <a:schemeClr val="accent1"/>
                  </a:solidFill>
                  <a:latin typeface="+mn-lt"/>
                  <a:ea typeface="+mj-ea"/>
                  <a:cs typeface="+mj-cs"/>
                </a:defRPr>
              </a:lvl4pPr>
              <a:lvl5pPr marL="794188" indent="-192799" algn="l" defTabSz="1018824" rtl="0" eaLnBrk="1" latinLnBrk="0" hangingPunct="1">
                <a:spcBef>
                  <a:spcPts val="0"/>
                </a:spcBef>
                <a:spcAft>
                  <a:spcPts val="334"/>
                </a:spcAft>
                <a:buFont typeface="Arial" pitchFamily="34" charset="0"/>
                <a:buChar char="‒"/>
                <a:defRPr lang="en-GB" sz="1400" kern="1200" baseline="0" dirty="0" smtClean="0">
                  <a:solidFill>
                    <a:schemeClr val="accent1"/>
                  </a:solidFill>
                  <a:latin typeface="+mn-lt"/>
                  <a:ea typeface="+mj-ea"/>
                  <a:cs typeface="+mj-cs"/>
                </a:defRPr>
              </a:lvl5pPr>
              <a:lvl6pPr marL="997599" indent="-203412" algn="l" defTabSz="1018824" rtl="0" eaLnBrk="1" latinLnBrk="0" hangingPunct="1">
                <a:spcBef>
                  <a:spcPts val="0"/>
                </a:spcBef>
                <a:spcAft>
                  <a:spcPts val="334"/>
                </a:spcAft>
                <a:buFont typeface="Arial" pitchFamily="34" charset="0"/>
                <a:buChar char="•"/>
                <a:defRPr sz="1800" kern="1200" baseline="0">
                  <a:solidFill>
                    <a:schemeClr val="accent1"/>
                  </a:solidFill>
                  <a:latin typeface="+mn-lt"/>
                  <a:ea typeface="+mn-ea"/>
                  <a:cs typeface="+mn-cs"/>
                </a:defRPr>
              </a:lvl6pPr>
              <a:lvl7pPr marL="1202779" indent="-205180"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7pPr>
              <a:lvl8pPr marL="1395578" indent="-192799"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8pPr>
              <a:lvl9pPr marL="1598988" indent="-203412" algn="l" defTabSz="1018824" rtl="0" eaLnBrk="1" latinLnBrk="0" hangingPunct="1">
                <a:spcBef>
                  <a:spcPts val="0"/>
                </a:spcBef>
                <a:spcAft>
                  <a:spcPts val="334"/>
                </a:spcAft>
                <a:buFont typeface="Arial" pitchFamily="34" charset="0"/>
                <a:buChar char="‒"/>
                <a:defRPr sz="1600" kern="1200">
                  <a:solidFill>
                    <a:schemeClr val="accent1"/>
                  </a:solidFill>
                  <a:latin typeface="+mn-lt"/>
                  <a:ea typeface="+mn-ea"/>
                  <a:cs typeface="+mn-cs"/>
                </a:defRPr>
              </a:lvl9pPr>
            </a:lstStyle>
            <a:p>
              <a:r>
                <a:rPr sz="2400" b="1" dirty="0">
                  <a:solidFill>
                    <a:schemeClr val="tx2">
                      <a:lumMod val="75000"/>
                    </a:schemeClr>
                  </a:solidFill>
                  <a:latin typeface="Candara" panose="020E0502030303020204" pitchFamily="34" charset="0"/>
                </a:rPr>
                <a:t>CA Anil K. Saxena</a:t>
              </a:r>
            </a:p>
            <a:p>
              <a:pPr marL="0" lvl="1" indent="0">
                <a:buNone/>
              </a:pPr>
              <a:r>
                <a:rPr sz="1800" b="1" dirty="0">
                  <a:solidFill>
                    <a:schemeClr val="accent1">
                      <a:lumMod val="75000"/>
                    </a:schemeClr>
                  </a:solidFill>
                  <a:latin typeface="Candara" panose="020E0502030303020204" pitchFamily="34" charset="0"/>
                </a:rPr>
                <a:t>Senior Partner, Agarwal &amp; Saxena </a:t>
              </a:r>
            </a:p>
            <a:p>
              <a:pPr marL="0" lvl="1" indent="0">
                <a:buNone/>
              </a:pPr>
              <a:r>
                <a:rPr sz="1600" b="1" dirty="0" err="1">
                  <a:solidFill>
                    <a:schemeClr val="accent1">
                      <a:lumMod val="75000"/>
                    </a:schemeClr>
                  </a:solidFill>
                  <a:latin typeface="Candara" panose="020E0502030303020204" pitchFamily="34" charset="0"/>
                </a:rPr>
                <a:t>B.Sc</a:t>
              </a:r>
              <a:r>
                <a:rPr sz="1600" b="1" dirty="0">
                  <a:solidFill>
                    <a:schemeClr val="accent1">
                      <a:lumMod val="75000"/>
                    </a:schemeClr>
                  </a:solidFill>
                  <a:latin typeface="Candara" panose="020E0502030303020204" pitchFamily="34" charset="0"/>
                </a:rPr>
                <a:t>, FCA, DISA (ICAI)</a:t>
              </a:r>
            </a:p>
          </p:txBody>
        </p:sp>
        <p:pic>
          <p:nvPicPr>
            <p:cNvPr id="37" name="Picture 36" descr="26.emf"/>
            <p:cNvPicPr>
              <a:picLocks noChangeAspect="1"/>
            </p:cNvPicPr>
            <p:nvPr/>
          </p:nvPicPr>
          <p:blipFill>
            <a:blip r:embed="rId2" cstate="print">
              <a:duotone>
                <a:prstClr val="black"/>
                <a:schemeClr val="tx2">
                  <a:tint val="45000"/>
                  <a:satMod val="400000"/>
                </a:schemeClr>
              </a:duotone>
            </a:blip>
            <a:stretch>
              <a:fillRect/>
            </a:stretch>
          </p:blipFill>
          <p:spPr>
            <a:xfrm>
              <a:off x="3585872" y="1965465"/>
              <a:ext cx="466342" cy="306622"/>
            </a:xfrm>
            <a:prstGeom prst="rect">
              <a:avLst/>
            </a:prstGeom>
            <a:ln>
              <a:noFill/>
            </a:ln>
          </p:spPr>
        </p:pic>
        <p:sp>
          <p:nvSpPr>
            <p:cNvPr id="39" name="Freeform 383"/>
            <p:cNvSpPr>
              <a:spLocks noEditPoints="1"/>
            </p:cNvSpPr>
            <p:nvPr/>
          </p:nvSpPr>
          <p:spPr bwMode="auto">
            <a:xfrm>
              <a:off x="3633951" y="1272812"/>
              <a:ext cx="374941" cy="406090"/>
            </a:xfrm>
            <a:custGeom>
              <a:avLst/>
              <a:gdLst>
                <a:gd name="T0" fmla="*/ 238 w 293"/>
                <a:gd name="T1" fmla="*/ 288 h 288"/>
                <a:gd name="T2" fmla="*/ 225 w 293"/>
                <a:gd name="T3" fmla="*/ 287 h 288"/>
                <a:gd name="T4" fmla="*/ 82 w 293"/>
                <a:gd name="T5" fmla="*/ 210 h 288"/>
                <a:gd name="T6" fmla="*/ 6 w 293"/>
                <a:gd name="T7" fmla="*/ 67 h 288"/>
                <a:gd name="T8" fmla="*/ 18 w 293"/>
                <a:gd name="T9" fmla="*/ 26 h 288"/>
                <a:gd name="T10" fmla="*/ 20 w 293"/>
                <a:gd name="T11" fmla="*/ 23 h 288"/>
                <a:gd name="T12" fmla="*/ 47 w 293"/>
                <a:gd name="T13" fmla="*/ 1 h 288"/>
                <a:gd name="T14" fmla="*/ 47 w 293"/>
                <a:gd name="T15" fmla="*/ 1 h 288"/>
                <a:gd name="T16" fmla="*/ 76 w 293"/>
                <a:gd name="T17" fmla="*/ 9 h 288"/>
                <a:gd name="T18" fmla="*/ 125 w 293"/>
                <a:gd name="T19" fmla="*/ 71 h 288"/>
                <a:gd name="T20" fmla="*/ 123 w 293"/>
                <a:gd name="T21" fmla="*/ 80 h 288"/>
                <a:gd name="T22" fmla="*/ 99 w 293"/>
                <a:gd name="T23" fmla="*/ 104 h 288"/>
                <a:gd name="T24" fmla="*/ 106 w 293"/>
                <a:gd name="T25" fmla="*/ 116 h 288"/>
                <a:gd name="T26" fmla="*/ 138 w 293"/>
                <a:gd name="T27" fmla="*/ 155 h 288"/>
                <a:gd name="T28" fmla="*/ 177 w 293"/>
                <a:gd name="T29" fmla="*/ 186 h 288"/>
                <a:gd name="T30" fmla="*/ 189 w 293"/>
                <a:gd name="T31" fmla="*/ 193 h 288"/>
                <a:gd name="T32" fmla="*/ 213 w 293"/>
                <a:gd name="T33" fmla="*/ 170 h 288"/>
                <a:gd name="T34" fmla="*/ 222 w 293"/>
                <a:gd name="T35" fmla="*/ 167 h 288"/>
                <a:gd name="T36" fmla="*/ 284 w 293"/>
                <a:gd name="T37" fmla="*/ 216 h 288"/>
                <a:gd name="T38" fmla="*/ 291 w 293"/>
                <a:gd name="T39" fmla="*/ 244 h 288"/>
                <a:gd name="T40" fmla="*/ 291 w 293"/>
                <a:gd name="T41" fmla="*/ 244 h 288"/>
                <a:gd name="T42" fmla="*/ 269 w 293"/>
                <a:gd name="T43" fmla="*/ 272 h 288"/>
                <a:gd name="T44" fmla="*/ 266 w 293"/>
                <a:gd name="T45" fmla="*/ 275 h 288"/>
                <a:gd name="T46" fmla="*/ 238 w 293"/>
                <a:gd name="T47" fmla="*/ 288 h 288"/>
                <a:gd name="T48" fmla="*/ 53 w 293"/>
                <a:gd name="T49" fmla="*/ 22 h 288"/>
                <a:gd name="T50" fmla="*/ 36 w 293"/>
                <a:gd name="T51" fmla="*/ 38 h 288"/>
                <a:gd name="T52" fmla="*/ 33 w 293"/>
                <a:gd name="T53" fmla="*/ 41 h 288"/>
                <a:gd name="T54" fmla="*/ 27 w 293"/>
                <a:gd name="T55" fmla="*/ 63 h 288"/>
                <a:gd name="T56" fmla="*/ 27 w 293"/>
                <a:gd name="T57" fmla="*/ 65 h 288"/>
                <a:gd name="T58" fmla="*/ 97 w 293"/>
                <a:gd name="T59" fmla="*/ 195 h 288"/>
                <a:gd name="T60" fmla="*/ 228 w 293"/>
                <a:gd name="T61" fmla="*/ 266 h 288"/>
                <a:gd name="T62" fmla="*/ 229 w 293"/>
                <a:gd name="T63" fmla="*/ 266 h 288"/>
                <a:gd name="T64" fmla="*/ 251 w 293"/>
                <a:gd name="T65" fmla="*/ 259 h 288"/>
                <a:gd name="T66" fmla="*/ 255 w 293"/>
                <a:gd name="T67" fmla="*/ 256 h 288"/>
                <a:gd name="T68" fmla="*/ 270 w 293"/>
                <a:gd name="T69" fmla="*/ 240 h 288"/>
                <a:gd name="T70" fmla="*/ 224 w 293"/>
                <a:gd name="T71" fmla="*/ 189 h 288"/>
                <a:gd name="T72" fmla="*/ 198 w 293"/>
                <a:gd name="T73" fmla="*/ 215 h 288"/>
                <a:gd name="T74" fmla="*/ 184 w 293"/>
                <a:gd name="T75" fmla="*/ 216 h 288"/>
                <a:gd name="T76" fmla="*/ 166 w 293"/>
                <a:gd name="T77" fmla="*/ 204 h 288"/>
                <a:gd name="T78" fmla="*/ 122 w 293"/>
                <a:gd name="T79" fmla="*/ 170 h 288"/>
                <a:gd name="T80" fmla="*/ 88 w 293"/>
                <a:gd name="T81" fmla="*/ 127 h 288"/>
                <a:gd name="T82" fmla="*/ 76 w 293"/>
                <a:gd name="T83" fmla="*/ 108 h 288"/>
                <a:gd name="T84" fmla="*/ 78 w 293"/>
                <a:gd name="T85" fmla="*/ 95 h 288"/>
                <a:gd name="T86" fmla="*/ 104 w 293"/>
                <a:gd name="T87" fmla="*/ 69 h 288"/>
                <a:gd name="T88" fmla="*/ 53 w 293"/>
                <a:gd name="T89" fmla="*/ 2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88">
                  <a:moveTo>
                    <a:pt x="238" y="288"/>
                  </a:moveTo>
                  <a:cubicBezTo>
                    <a:pt x="234" y="288"/>
                    <a:pt x="230" y="288"/>
                    <a:pt x="225" y="287"/>
                  </a:cubicBezTo>
                  <a:cubicBezTo>
                    <a:pt x="216" y="286"/>
                    <a:pt x="144" y="275"/>
                    <a:pt x="82" y="210"/>
                  </a:cubicBezTo>
                  <a:cubicBezTo>
                    <a:pt x="17" y="148"/>
                    <a:pt x="7" y="76"/>
                    <a:pt x="6" y="67"/>
                  </a:cubicBezTo>
                  <a:cubicBezTo>
                    <a:pt x="0" y="44"/>
                    <a:pt x="9" y="35"/>
                    <a:pt x="18" y="26"/>
                  </a:cubicBezTo>
                  <a:cubicBezTo>
                    <a:pt x="20" y="23"/>
                    <a:pt x="20" y="23"/>
                    <a:pt x="20" y="23"/>
                  </a:cubicBezTo>
                  <a:cubicBezTo>
                    <a:pt x="30" y="13"/>
                    <a:pt x="36" y="4"/>
                    <a:pt x="47" y="1"/>
                  </a:cubicBezTo>
                  <a:cubicBezTo>
                    <a:pt x="47" y="1"/>
                    <a:pt x="47" y="1"/>
                    <a:pt x="47" y="1"/>
                  </a:cubicBezTo>
                  <a:cubicBezTo>
                    <a:pt x="47" y="0"/>
                    <a:pt x="58" y="0"/>
                    <a:pt x="76" y="9"/>
                  </a:cubicBezTo>
                  <a:cubicBezTo>
                    <a:pt x="103" y="23"/>
                    <a:pt x="121" y="45"/>
                    <a:pt x="125" y="71"/>
                  </a:cubicBezTo>
                  <a:cubicBezTo>
                    <a:pt x="126" y="74"/>
                    <a:pt x="125" y="77"/>
                    <a:pt x="123" y="80"/>
                  </a:cubicBezTo>
                  <a:cubicBezTo>
                    <a:pt x="99" y="104"/>
                    <a:pt x="99" y="104"/>
                    <a:pt x="99" y="104"/>
                  </a:cubicBezTo>
                  <a:cubicBezTo>
                    <a:pt x="102" y="108"/>
                    <a:pt x="104" y="112"/>
                    <a:pt x="106" y="116"/>
                  </a:cubicBezTo>
                  <a:cubicBezTo>
                    <a:pt x="114" y="127"/>
                    <a:pt x="119" y="136"/>
                    <a:pt x="138" y="155"/>
                  </a:cubicBezTo>
                  <a:cubicBezTo>
                    <a:pt x="156" y="174"/>
                    <a:pt x="165" y="179"/>
                    <a:pt x="177" y="186"/>
                  </a:cubicBezTo>
                  <a:cubicBezTo>
                    <a:pt x="180" y="188"/>
                    <a:pt x="184" y="191"/>
                    <a:pt x="189" y="193"/>
                  </a:cubicBezTo>
                  <a:cubicBezTo>
                    <a:pt x="213" y="170"/>
                    <a:pt x="213" y="170"/>
                    <a:pt x="213" y="170"/>
                  </a:cubicBezTo>
                  <a:cubicBezTo>
                    <a:pt x="215" y="167"/>
                    <a:pt x="218" y="166"/>
                    <a:pt x="222" y="167"/>
                  </a:cubicBezTo>
                  <a:cubicBezTo>
                    <a:pt x="248" y="170"/>
                    <a:pt x="270" y="188"/>
                    <a:pt x="284" y="216"/>
                  </a:cubicBezTo>
                  <a:cubicBezTo>
                    <a:pt x="290" y="229"/>
                    <a:pt x="293" y="239"/>
                    <a:pt x="291" y="244"/>
                  </a:cubicBezTo>
                  <a:cubicBezTo>
                    <a:pt x="291" y="244"/>
                    <a:pt x="291" y="244"/>
                    <a:pt x="291" y="244"/>
                  </a:cubicBezTo>
                  <a:cubicBezTo>
                    <a:pt x="289" y="253"/>
                    <a:pt x="280" y="262"/>
                    <a:pt x="269" y="272"/>
                  </a:cubicBezTo>
                  <a:cubicBezTo>
                    <a:pt x="266" y="275"/>
                    <a:pt x="266" y="275"/>
                    <a:pt x="266" y="275"/>
                  </a:cubicBezTo>
                  <a:cubicBezTo>
                    <a:pt x="259" y="281"/>
                    <a:pt x="252" y="288"/>
                    <a:pt x="238" y="288"/>
                  </a:cubicBezTo>
                  <a:close/>
                  <a:moveTo>
                    <a:pt x="53" y="22"/>
                  </a:moveTo>
                  <a:cubicBezTo>
                    <a:pt x="48" y="25"/>
                    <a:pt x="40" y="34"/>
                    <a:pt x="36" y="38"/>
                  </a:cubicBezTo>
                  <a:cubicBezTo>
                    <a:pt x="33" y="41"/>
                    <a:pt x="33" y="41"/>
                    <a:pt x="33" y="41"/>
                  </a:cubicBezTo>
                  <a:cubicBezTo>
                    <a:pt x="26" y="49"/>
                    <a:pt x="24" y="51"/>
                    <a:pt x="27" y="63"/>
                  </a:cubicBezTo>
                  <a:cubicBezTo>
                    <a:pt x="27" y="64"/>
                    <a:pt x="27" y="64"/>
                    <a:pt x="27" y="65"/>
                  </a:cubicBezTo>
                  <a:cubicBezTo>
                    <a:pt x="27" y="65"/>
                    <a:pt x="35" y="136"/>
                    <a:pt x="97" y="195"/>
                  </a:cubicBezTo>
                  <a:cubicBezTo>
                    <a:pt x="157" y="258"/>
                    <a:pt x="227" y="265"/>
                    <a:pt x="228" y="266"/>
                  </a:cubicBezTo>
                  <a:cubicBezTo>
                    <a:pt x="228" y="266"/>
                    <a:pt x="229" y="266"/>
                    <a:pt x="229" y="266"/>
                  </a:cubicBezTo>
                  <a:cubicBezTo>
                    <a:pt x="242" y="269"/>
                    <a:pt x="244" y="267"/>
                    <a:pt x="251" y="259"/>
                  </a:cubicBezTo>
                  <a:cubicBezTo>
                    <a:pt x="255" y="256"/>
                    <a:pt x="255" y="256"/>
                    <a:pt x="255" y="256"/>
                  </a:cubicBezTo>
                  <a:cubicBezTo>
                    <a:pt x="258" y="253"/>
                    <a:pt x="267" y="244"/>
                    <a:pt x="270" y="240"/>
                  </a:cubicBezTo>
                  <a:cubicBezTo>
                    <a:pt x="267" y="230"/>
                    <a:pt x="255" y="197"/>
                    <a:pt x="224" y="189"/>
                  </a:cubicBezTo>
                  <a:cubicBezTo>
                    <a:pt x="198" y="215"/>
                    <a:pt x="198" y="215"/>
                    <a:pt x="198" y="215"/>
                  </a:cubicBezTo>
                  <a:cubicBezTo>
                    <a:pt x="194" y="218"/>
                    <a:pt x="188" y="219"/>
                    <a:pt x="184" y="216"/>
                  </a:cubicBezTo>
                  <a:cubicBezTo>
                    <a:pt x="177" y="211"/>
                    <a:pt x="171" y="207"/>
                    <a:pt x="166" y="204"/>
                  </a:cubicBezTo>
                  <a:cubicBezTo>
                    <a:pt x="154" y="197"/>
                    <a:pt x="143" y="190"/>
                    <a:pt x="122" y="170"/>
                  </a:cubicBezTo>
                  <a:cubicBezTo>
                    <a:pt x="102" y="149"/>
                    <a:pt x="96" y="139"/>
                    <a:pt x="88" y="127"/>
                  </a:cubicBezTo>
                  <a:cubicBezTo>
                    <a:pt x="85" y="121"/>
                    <a:pt x="81" y="116"/>
                    <a:pt x="76" y="108"/>
                  </a:cubicBezTo>
                  <a:cubicBezTo>
                    <a:pt x="73" y="104"/>
                    <a:pt x="74" y="98"/>
                    <a:pt x="78" y="95"/>
                  </a:cubicBezTo>
                  <a:cubicBezTo>
                    <a:pt x="104" y="69"/>
                    <a:pt x="104" y="69"/>
                    <a:pt x="104" y="69"/>
                  </a:cubicBezTo>
                  <a:cubicBezTo>
                    <a:pt x="96" y="38"/>
                    <a:pt x="62" y="25"/>
                    <a:pt x="53" y="22"/>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7" name="Rectangle 6"/>
            <p:cNvSpPr/>
            <p:nvPr/>
          </p:nvSpPr>
          <p:spPr>
            <a:xfrm>
              <a:off x="4217162" y="1247841"/>
              <a:ext cx="2705936" cy="376759"/>
            </a:xfrm>
            <a:prstGeom prst="rect">
              <a:avLst/>
            </a:prstGeom>
            <a:ln>
              <a:noFill/>
            </a:ln>
          </p:spPr>
          <p:txBody>
            <a:bodyPr wrap="square">
              <a:spAutoFit/>
            </a:bodyPr>
            <a:lstStyle/>
            <a:p>
              <a:r>
                <a:rPr lang="en-US" sz="2000" b="1" dirty="0">
                  <a:solidFill>
                    <a:schemeClr val="tx2"/>
                  </a:solidFill>
                  <a:latin typeface="Candara" panose="020E0502030303020204" pitchFamily="34" charset="0"/>
                </a:rPr>
                <a:t>+91-9839112626 </a:t>
              </a:r>
            </a:p>
          </p:txBody>
        </p:sp>
        <p:sp>
          <p:nvSpPr>
            <p:cNvPr id="8" name="Rectangle 7"/>
            <p:cNvSpPr/>
            <p:nvPr/>
          </p:nvSpPr>
          <p:spPr>
            <a:xfrm>
              <a:off x="4217162" y="1934192"/>
              <a:ext cx="2705936" cy="376759"/>
            </a:xfrm>
            <a:prstGeom prst="rect">
              <a:avLst/>
            </a:prstGeom>
            <a:ln>
              <a:noFill/>
            </a:ln>
          </p:spPr>
          <p:txBody>
            <a:bodyPr wrap="square">
              <a:spAutoFit/>
            </a:bodyPr>
            <a:lstStyle/>
            <a:p>
              <a:r>
                <a:rPr lang="en-US" sz="2000" b="1" dirty="0">
                  <a:solidFill>
                    <a:schemeClr val="tx2"/>
                  </a:solidFill>
                  <a:latin typeface="Candara" panose="020E0502030303020204" pitchFamily="34" charset="0"/>
                </a:rPr>
                <a:t>anilk.saxena@agasax.com</a:t>
              </a:r>
            </a:p>
          </p:txBody>
        </p:sp>
      </p:grpSp>
      <p:grpSp>
        <p:nvGrpSpPr>
          <p:cNvPr id="3" name="Group 13"/>
          <p:cNvGrpSpPr/>
          <p:nvPr/>
        </p:nvGrpSpPr>
        <p:grpSpPr>
          <a:xfrm>
            <a:off x="738917" y="5500807"/>
            <a:ext cx="10799916" cy="845868"/>
            <a:chOff x="492455" y="1341050"/>
            <a:chExt cx="3885694" cy="518676"/>
          </a:xfrm>
          <a:solidFill>
            <a:schemeClr val="tx2">
              <a:lumMod val="50000"/>
            </a:schemeClr>
          </a:solidFill>
        </p:grpSpPr>
        <p:grpSp>
          <p:nvGrpSpPr>
            <p:cNvPr id="5" name="Group 14"/>
            <p:cNvGrpSpPr/>
            <p:nvPr/>
          </p:nvGrpSpPr>
          <p:grpSpPr>
            <a:xfrm flipH="1">
              <a:off x="3937915" y="1602572"/>
              <a:ext cx="440234" cy="257154"/>
              <a:chOff x="393699" y="2340303"/>
              <a:chExt cx="440234" cy="257154"/>
            </a:xfrm>
            <a:grpFill/>
          </p:grpSpPr>
          <p:sp>
            <p:nvSpPr>
              <p:cNvPr id="21" name="Chevron 10"/>
              <p:cNvSpPr/>
              <p:nvPr/>
            </p:nvSpPr>
            <p:spPr>
              <a:xfrm>
                <a:off x="393699" y="2340303"/>
                <a:ext cx="431597" cy="176688"/>
              </a:xfrm>
              <a:custGeom>
                <a:avLst/>
                <a:gdLst>
                  <a:gd name="connsiteX0" fmla="*/ 0 w 497434"/>
                  <a:gd name="connsiteY0" fmla="*/ 0 h 365760"/>
                  <a:gd name="connsiteX1" fmla="*/ 314554 w 497434"/>
                  <a:gd name="connsiteY1" fmla="*/ 0 h 365760"/>
                  <a:gd name="connsiteX2" fmla="*/ 497434 w 497434"/>
                  <a:gd name="connsiteY2" fmla="*/ 182880 h 365760"/>
                  <a:gd name="connsiteX3" fmla="*/ 314554 w 497434"/>
                  <a:gd name="connsiteY3" fmla="*/ 365760 h 365760"/>
                  <a:gd name="connsiteX4" fmla="*/ 0 w 497434"/>
                  <a:gd name="connsiteY4" fmla="*/ 365760 h 365760"/>
                  <a:gd name="connsiteX5" fmla="*/ 182880 w 497434"/>
                  <a:gd name="connsiteY5" fmla="*/ 182880 h 365760"/>
                  <a:gd name="connsiteX6" fmla="*/ 0 w 497434"/>
                  <a:gd name="connsiteY6" fmla="*/ 0 h 365760"/>
                  <a:gd name="connsiteX0" fmla="*/ 0 w 321869"/>
                  <a:gd name="connsiteY0" fmla="*/ 0 h 365760"/>
                  <a:gd name="connsiteX1" fmla="*/ 314554 w 321869"/>
                  <a:gd name="connsiteY1" fmla="*/ 0 h 365760"/>
                  <a:gd name="connsiteX2" fmla="*/ 321869 w 321869"/>
                  <a:gd name="connsiteY2" fmla="*/ 146304 h 365760"/>
                  <a:gd name="connsiteX3" fmla="*/ 314554 w 321869"/>
                  <a:gd name="connsiteY3" fmla="*/ 365760 h 365760"/>
                  <a:gd name="connsiteX4" fmla="*/ 0 w 321869"/>
                  <a:gd name="connsiteY4" fmla="*/ 365760 h 365760"/>
                  <a:gd name="connsiteX5" fmla="*/ 182880 w 321869"/>
                  <a:gd name="connsiteY5" fmla="*/ 182880 h 365760"/>
                  <a:gd name="connsiteX6" fmla="*/ 0 w 321869"/>
                  <a:gd name="connsiteY6" fmla="*/ 0 h 365760"/>
                  <a:gd name="connsiteX0" fmla="*/ 0 w 431597"/>
                  <a:gd name="connsiteY0" fmla="*/ 0 h 365760"/>
                  <a:gd name="connsiteX1" fmla="*/ 314554 w 431597"/>
                  <a:gd name="connsiteY1" fmla="*/ 0 h 365760"/>
                  <a:gd name="connsiteX2" fmla="*/ 321869 w 431597"/>
                  <a:gd name="connsiteY2" fmla="*/ 146304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 name="connsiteX0" fmla="*/ 0 w 431597"/>
                  <a:gd name="connsiteY0" fmla="*/ 0 h 365760"/>
                  <a:gd name="connsiteX1" fmla="*/ 314554 w 431597"/>
                  <a:gd name="connsiteY1" fmla="*/ 0 h 365760"/>
                  <a:gd name="connsiteX2" fmla="*/ 321869 w 431597"/>
                  <a:gd name="connsiteY2" fmla="*/ 263348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97" h="365760">
                    <a:moveTo>
                      <a:pt x="0" y="0"/>
                    </a:moveTo>
                    <a:lnTo>
                      <a:pt x="314554" y="0"/>
                    </a:lnTo>
                    <a:lnTo>
                      <a:pt x="321869" y="263348"/>
                    </a:lnTo>
                    <a:lnTo>
                      <a:pt x="431597" y="365760"/>
                    </a:lnTo>
                    <a:lnTo>
                      <a:pt x="0" y="365760"/>
                    </a:lnTo>
                    <a:lnTo>
                      <a:pt x="182880" y="182880"/>
                    </a:lnTo>
                    <a:lnTo>
                      <a:pt x="0" y="0"/>
                    </a:lnTo>
                    <a:close/>
                  </a:path>
                </a:pathLst>
              </a:custGeom>
              <a:grpFill/>
              <a:ln w="12700" cap="flat" cmpd="sng" algn="ctr">
                <a:noFill/>
                <a:prstDash val="solid"/>
              </a:ln>
              <a:effectLst/>
            </p:spPr>
            <p:txBody>
              <a:bodyPr lIns="36000" tIns="36000" rIns="36000" bIns="36000" rtlCol="0" anchor="ctr">
                <a:spAutoFit/>
              </a:bodyPr>
              <a:lstStyle/>
              <a:p>
                <a:pPr algn="ctr">
                  <a:defRPr/>
                </a:pPr>
                <a:endParaRPr lang="en-US" sz="1400" kern="0" dirty="0" err="1">
                  <a:solidFill>
                    <a:schemeClr val="bg1"/>
                  </a:solidFill>
                  <a:latin typeface="Arial"/>
                </a:endParaRPr>
              </a:p>
            </p:txBody>
          </p:sp>
          <p:sp>
            <p:nvSpPr>
              <p:cNvPr id="22" name="Freeform 21"/>
              <p:cNvSpPr/>
              <p:nvPr/>
            </p:nvSpPr>
            <p:spPr>
              <a:xfrm>
                <a:off x="716890" y="2420769"/>
                <a:ext cx="117043" cy="176688"/>
              </a:xfrm>
              <a:custGeom>
                <a:avLst/>
                <a:gdLst>
                  <a:gd name="connsiteX0" fmla="*/ 109728 w 117043"/>
                  <a:gd name="connsiteY0" fmla="*/ 190195 h 190195"/>
                  <a:gd name="connsiteX1" fmla="*/ 117043 w 117043"/>
                  <a:gd name="connsiteY1" fmla="*/ 0 h 190195"/>
                  <a:gd name="connsiteX2" fmla="*/ 0 w 117043"/>
                  <a:gd name="connsiteY2" fmla="*/ 95098 h 190195"/>
                  <a:gd name="connsiteX3" fmla="*/ 109728 w 117043"/>
                  <a:gd name="connsiteY3" fmla="*/ 190195 h 190195"/>
                </a:gdLst>
                <a:ahLst/>
                <a:cxnLst>
                  <a:cxn ang="0">
                    <a:pos x="connsiteX0" y="connsiteY0"/>
                  </a:cxn>
                  <a:cxn ang="0">
                    <a:pos x="connsiteX1" y="connsiteY1"/>
                  </a:cxn>
                  <a:cxn ang="0">
                    <a:pos x="connsiteX2" y="connsiteY2"/>
                  </a:cxn>
                  <a:cxn ang="0">
                    <a:pos x="connsiteX3" y="connsiteY3"/>
                  </a:cxn>
                </a:cxnLst>
                <a:rect l="l" t="t" r="r" b="b"/>
                <a:pathLst>
                  <a:path w="117043" h="190195">
                    <a:moveTo>
                      <a:pt x="109728" y="190195"/>
                    </a:moveTo>
                    <a:lnTo>
                      <a:pt x="117043" y="0"/>
                    </a:lnTo>
                    <a:lnTo>
                      <a:pt x="0" y="95098"/>
                    </a:lnTo>
                    <a:lnTo>
                      <a:pt x="109728" y="190195"/>
                    </a:lnTo>
                    <a:close/>
                  </a:path>
                </a:pathLst>
              </a:custGeom>
              <a:grpFill/>
              <a:ln w="12700" cap="flat" cmpd="sng" algn="ctr">
                <a:noFill/>
                <a:prstDash val="solid"/>
              </a:ln>
              <a:effectLst/>
            </p:spPr>
            <p:txBody>
              <a:bodyPr lIns="36000" tIns="36000" rIns="36000" bIns="36000" rtlCol="0" anchor="ctr">
                <a:spAutoFit/>
              </a:bodyPr>
              <a:lstStyle/>
              <a:p>
                <a:pPr algn="ctr">
                  <a:defRPr/>
                </a:pPr>
                <a:endParaRPr lang="en-US" sz="1400" kern="0" dirty="0" err="1">
                  <a:solidFill>
                    <a:schemeClr val="bg1"/>
                  </a:solidFill>
                  <a:latin typeface="Arial"/>
                </a:endParaRPr>
              </a:p>
            </p:txBody>
          </p:sp>
        </p:grpSp>
        <p:grpSp>
          <p:nvGrpSpPr>
            <p:cNvPr id="6" name="Group 15"/>
            <p:cNvGrpSpPr/>
            <p:nvPr/>
          </p:nvGrpSpPr>
          <p:grpSpPr>
            <a:xfrm>
              <a:off x="492455" y="1602572"/>
              <a:ext cx="440234" cy="257154"/>
              <a:chOff x="393699" y="2340303"/>
              <a:chExt cx="440234" cy="257154"/>
            </a:xfrm>
            <a:grpFill/>
          </p:grpSpPr>
          <p:sp>
            <p:nvSpPr>
              <p:cNvPr id="19" name="Chevron 10"/>
              <p:cNvSpPr/>
              <p:nvPr/>
            </p:nvSpPr>
            <p:spPr>
              <a:xfrm>
                <a:off x="393699" y="2340303"/>
                <a:ext cx="431597" cy="176688"/>
              </a:xfrm>
              <a:custGeom>
                <a:avLst/>
                <a:gdLst>
                  <a:gd name="connsiteX0" fmla="*/ 0 w 497434"/>
                  <a:gd name="connsiteY0" fmla="*/ 0 h 365760"/>
                  <a:gd name="connsiteX1" fmla="*/ 314554 w 497434"/>
                  <a:gd name="connsiteY1" fmla="*/ 0 h 365760"/>
                  <a:gd name="connsiteX2" fmla="*/ 497434 w 497434"/>
                  <a:gd name="connsiteY2" fmla="*/ 182880 h 365760"/>
                  <a:gd name="connsiteX3" fmla="*/ 314554 w 497434"/>
                  <a:gd name="connsiteY3" fmla="*/ 365760 h 365760"/>
                  <a:gd name="connsiteX4" fmla="*/ 0 w 497434"/>
                  <a:gd name="connsiteY4" fmla="*/ 365760 h 365760"/>
                  <a:gd name="connsiteX5" fmla="*/ 182880 w 497434"/>
                  <a:gd name="connsiteY5" fmla="*/ 182880 h 365760"/>
                  <a:gd name="connsiteX6" fmla="*/ 0 w 497434"/>
                  <a:gd name="connsiteY6" fmla="*/ 0 h 365760"/>
                  <a:gd name="connsiteX0" fmla="*/ 0 w 321869"/>
                  <a:gd name="connsiteY0" fmla="*/ 0 h 365760"/>
                  <a:gd name="connsiteX1" fmla="*/ 314554 w 321869"/>
                  <a:gd name="connsiteY1" fmla="*/ 0 h 365760"/>
                  <a:gd name="connsiteX2" fmla="*/ 321869 w 321869"/>
                  <a:gd name="connsiteY2" fmla="*/ 146304 h 365760"/>
                  <a:gd name="connsiteX3" fmla="*/ 314554 w 321869"/>
                  <a:gd name="connsiteY3" fmla="*/ 365760 h 365760"/>
                  <a:gd name="connsiteX4" fmla="*/ 0 w 321869"/>
                  <a:gd name="connsiteY4" fmla="*/ 365760 h 365760"/>
                  <a:gd name="connsiteX5" fmla="*/ 182880 w 321869"/>
                  <a:gd name="connsiteY5" fmla="*/ 182880 h 365760"/>
                  <a:gd name="connsiteX6" fmla="*/ 0 w 321869"/>
                  <a:gd name="connsiteY6" fmla="*/ 0 h 365760"/>
                  <a:gd name="connsiteX0" fmla="*/ 0 w 431597"/>
                  <a:gd name="connsiteY0" fmla="*/ 0 h 365760"/>
                  <a:gd name="connsiteX1" fmla="*/ 314554 w 431597"/>
                  <a:gd name="connsiteY1" fmla="*/ 0 h 365760"/>
                  <a:gd name="connsiteX2" fmla="*/ 321869 w 431597"/>
                  <a:gd name="connsiteY2" fmla="*/ 146304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 name="connsiteX0" fmla="*/ 0 w 431597"/>
                  <a:gd name="connsiteY0" fmla="*/ 0 h 365760"/>
                  <a:gd name="connsiteX1" fmla="*/ 314554 w 431597"/>
                  <a:gd name="connsiteY1" fmla="*/ 0 h 365760"/>
                  <a:gd name="connsiteX2" fmla="*/ 321869 w 431597"/>
                  <a:gd name="connsiteY2" fmla="*/ 263348 h 365760"/>
                  <a:gd name="connsiteX3" fmla="*/ 431597 w 431597"/>
                  <a:gd name="connsiteY3" fmla="*/ 365760 h 365760"/>
                  <a:gd name="connsiteX4" fmla="*/ 0 w 431597"/>
                  <a:gd name="connsiteY4" fmla="*/ 365760 h 365760"/>
                  <a:gd name="connsiteX5" fmla="*/ 182880 w 431597"/>
                  <a:gd name="connsiteY5" fmla="*/ 182880 h 365760"/>
                  <a:gd name="connsiteX6" fmla="*/ 0 w 431597"/>
                  <a:gd name="connsiteY6" fmla="*/ 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97" h="365760">
                    <a:moveTo>
                      <a:pt x="0" y="0"/>
                    </a:moveTo>
                    <a:lnTo>
                      <a:pt x="314554" y="0"/>
                    </a:lnTo>
                    <a:lnTo>
                      <a:pt x="321869" y="263348"/>
                    </a:lnTo>
                    <a:lnTo>
                      <a:pt x="431597" y="365760"/>
                    </a:lnTo>
                    <a:lnTo>
                      <a:pt x="0" y="365760"/>
                    </a:lnTo>
                    <a:lnTo>
                      <a:pt x="182880" y="182880"/>
                    </a:lnTo>
                    <a:lnTo>
                      <a:pt x="0" y="0"/>
                    </a:lnTo>
                    <a:close/>
                  </a:path>
                </a:pathLst>
              </a:custGeom>
              <a:grpFill/>
              <a:ln w="12700" cap="flat" cmpd="sng" algn="ctr">
                <a:noFill/>
                <a:prstDash val="solid"/>
              </a:ln>
              <a:effectLst/>
            </p:spPr>
            <p:txBody>
              <a:bodyPr lIns="36000" tIns="36000" rIns="36000" bIns="36000" rtlCol="0" anchor="ctr">
                <a:spAutoFit/>
              </a:bodyPr>
              <a:lstStyle/>
              <a:p>
                <a:pPr algn="ctr">
                  <a:defRPr/>
                </a:pPr>
                <a:endParaRPr lang="en-US" sz="1400" kern="0" dirty="0" err="1">
                  <a:solidFill>
                    <a:schemeClr val="bg1"/>
                  </a:solidFill>
                  <a:latin typeface="Arial"/>
                </a:endParaRPr>
              </a:p>
            </p:txBody>
          </p:sp>
          <p:sp>
            <p:nvSpPr>
              <p:cNvPr id="20" name="Freeform 19"/>
              <p:cNvSpPr/>
              <p:nvPr/>
            </p:nvSpPr>
            <p:spPr>
              <a:xfrm>
                <a:off x="716890" y="2420769"/>
                <a:ext cx="117043" cy="176688"/>
              </a:xfrm>
              <a:custGeom>
                <a:avLst/>
                <a:gdLst>
                  <a:gd name="connsiteX0" fmla="*/ 109728 w 117043"/>
                  <a:gd name="connsiteY0" fmla="*/ 190195 h 190195"/>
                  <a:gd name="connsiteX1" fmla="*/ 117043 w 117043"/>
                  <a:gd name="connsiteY1" fmla="*/ 0 h 190195"/>
                  <a:gd name="connsiteX2" fmla="*/ 0 w 117043"/>
                  <a:gd name="connsiteY2" fmla="*/ 95098 h 190195"/>
                  <a:gd name="connsiteX3" fmla="*/ 109728 w 117043"/>
                  <a:gd name="connsiteY3" fmla="*/ 190195 h 190195"/>
                </a:gdLst>
                <a:ahLst/>
                <a:cxnLst>
                  <a:cxn ang="0">
                    <a:pos x="connsiteX0" y="connsiteY0"/>
                  </a:cxn>
                  <a:cxn ang="0">
                    <a:pos x="connsiteX1" y="connsiteY1"/>
                  </a:cxn>
                  <a:cxn ang="0">
                    <a:pos x="connsiteX2" y="connsiteY2"/>
                  </a:cxn>
                  <a:cxn ang="0">
                    <a:pos x="connsiteX3" y="connsiteY3"/>
                  </a:cxn>
                </a:cxnLst>
                <a:rect l="l" t="t" r="r" b="b"/>
                <a:pathLst>
                  <a:path w="117043" h="190195">
                    <a:moveTo>
                      <a:pt x="109728" y="190195"/>
                    </a:moveTo>
                    <a:lnTo>
                      <a:pt x="117043" y="0"/>
                    </a:lnTo>
                    <a:lnTo>
                      <a:pt x="0" y="95098"/>
                    </a:lnTo>
                    <a:lnTo>
                      <a:pt x="109728" y="190195"/>
                    </a:lnTo>
                    <a:close/>
                  </a:path>
                </a:pathLst>
              </a:custGeom>
              <a:grpFill/>
              <a:ln w="12700" cap="flat" cmpd="sng" algn="ctr">
                <a:noFill/>
                <a:prstDash val="solid"/>
              </a:ln>
              <a:effectLst/>
            </p:spPr>
            <p:txBody>
              <a:bodyPr lIns="36000" tIns="36000" rIns="36000" bIns="36000" rtlCol="0" anchor="ctr">
                <a:spAutoFit/>
              </a:bodyPr>
              <a:lstStyle/>
              <a:p>
                <a:pPr algn="ctr">
                  <a:defRPr/>
                </a:pPr>
                <a:endParaRPr lang="en-US" sz="1400" kern="0" dirty="0" err="1">
                  <a:solidFill>
                    <a:schemeClr val="bg1"/>
                  </a:solidFill>
                  <a:latin typeface="Arial"/>
                </a:endParaRPr>
              </a:p>
            </p:txBody>
          </p:sp>
        </p:grpSp>
        <p:sp>
          <p:nvSpPr>
            <p:cNvPr id="17" name="Rectangle 16"/>
            <p:cNvSpPr/>
            <p:nvPr/>
          </p:nvSpPr>
          <p:spPr>
            <a:xfrm>
              <a:off x="805688" y="1376363"/>
              <a:ext cx="3257906" cy="395022"/>
            </a:xfrm>
            <a:prstGeom prst="rect">
              <a:avLst/>
            </a:prstGeom>
            <a:grpFill/>
            <a:ln w="6350" cap="flat" cmpd="sng" algn="ctr">
              <a:solidFill>
                <a:srgbClr val="002776">
                  <a:lumMod val="20000"/>
                  <a:lumOff val="80000"/>
                </a:srgbClr>
              </a:solidFill>
              <a:prstDash val="solid"/>
            </a:ln>
            <a:effectLst/>
          </p:spPr>
          <p:txBody>
            <a:bodyPr lIns="36000" tIns="36000" rIns="36000" bIns="36000" rtlCol="0" anchor="ctr">
              <a:noAutofit/>
            </a:bodyPr>
            <a:lstStyle/>
            <a:p>
              <a:pPr algn="ctr">
                <a:defRPr/>
              </a:pPr>
              <a:endParaRPr lang="en-US" sz="1400" kern="0" dirty="0" err="1">
                <a:solidFill>
                  <a:schemeClr val="bg1"/>
                </a:solidFill>
                <a:latin typeface="Arial"/>
              </a:endParaRPr>
            </a:p>
          </p:txBody>
        </p:sp>
        <p:sp>
          <p:nvSpPr>
            <p:cNvPr id="18" name="TextBox 17"/>
            <p:cNvSpPr txBox="1"/>
            <p:nvPr/>
          </p:nvSpPr>
          <p:spPr>
            <a:xfrm>
              <a:off x="914400" y="1341050"/>
              <a:ext cx="3060091" cy="440903"/>
            </a:xfrm>
            <a:prstGeom prst="rect">
              <a:avLst/>
            </a:prstGeom>
            <a:grpFill/>
          </p:spPr>
          <p:txBody>
            <a:bodyPr wrap="square" lIns="36000" tIns="36000" rIns="36000" bIns="36000" rtlCol="0">
              <a:spAutoFit/>
            </a:bodyPr>
            <a:lstStyle/>
            <a:p>
              <a:pPr algn="ctr">
                <a:defRPr/>
              </a:pPr>
              <a:r>
                <a:rPr lang="en-US" sz="2400" b="1" kern="0" dirty="0">
                  <a:solidFill>
                    <a:schemeClr val="bg1"/>
                  </a:solidFill>
                  <a:latin typeface="Candara" panose="020E0502030303020204" pitchFamily="34" charset="0"/>
                </a:rPr>
                <a:t>Author of ‘A Practical Guide For Bank Auditors’</a:t>
              </a:r>
            </a:p>
            <a:p>
              <a:pPr algn="ctr">
                <a:defRPr/>
              </a:pPr>
              <a:r>
                <a:rPr lang="en-US" b="1" kern="0" dirty="0">
                  <a:solidFill>
                    <a:schemeClr val="bg1"/>
                  </a:solidFill>
                  <a:latin typeface="Candara" panose="020E0502030303020204" pitchFamily="34" charset="0"/>
                </a:rPr>
                <a:t>Published by </a:t>
              </a:r>
              <a:r>
                <a:rPr lang="en-US" b="1" kern="0" dirty="0" err="1">
                  <a:solidFill>
                    <a:schemeClr val="bg1"/>
                  </a:solidFill>
                  <a:latin typeface="Candara" panose="020E0502030303020204" pitchFamily="34" charset="0"/>
                </a:rPr>
                <a:t>Taxmann</a:t>
              </a:r>
              <a:r>
                <a:rPr lang="en-US" b="1" kern="0" dirty="0">
                  <a:solidFill>
                    <a:schemeClr val="bg1"/>
                  </a:solidFill>
                  <a:latin typeface="Candara" panose="020E0502030303020204" pitchFamily="34" charset="0"/>
                </a:rPr>
                <a:t> (6</a:t>
              </a:r>
              <a:r>
                <a:rPr lang="en-US" b="1" kern="0" baseline="30000" dirty="0">
                  <a:solidFill>
                    <a:schemeClr val="bg1"/>
                  </a:solidFill>
                  <a:latin typeface="Candara" panose="020E0502030303020204" pitchFamily="34" charset="0"/>
                </a:rPr>
                <a:t>th</a:t>
              </a:r>
              <a:r>
                <a:rPr lang="en-US" b="1" kern="0" dirty="0">
                  <a:solidFill>
                    <a:schemeClr val="bg1"/>
                  </a:solidFill>
                  <a:latin typeface="Candara" panose="020E0502030303020204" pitchFamily="34" charset="0"/>
                </a:rPr>
                <a:t> edition – 2023)</a:t>
              </a:r>
            </a:p>
          </p:txBody>
        </p:sp>
      </p:grpSp>
      <p:pic>
        <p:nvPicPr>
          <p:cNvPr id="23" name="Picture 22" descr="images.png"/>
          <p:cNvPicPr>
            <a:picLocks noChangeAspect="1"/>
          </p:cNvPicPr>
          <p:nvPr/>
        </p:nvPicPr>
        <p:blipFill>
          <a:blip r:embed="rId3" cstate="print"/>
          <a:stretch>
            <a:fillRect/>
          </a:stretch>
        </p:blipFill>
        <p:spPr>
          <a:xfrm>
            <a:off x="2807525" y="2493495"/>
            <a:ext cx="571504" cy="500066"/>
          </a:xfrm>
          <a:prstGeom prst="rect">
            <a:avLst/>
          </a:prstGeom>
          <a:ln>
            <a:solidFill>
              <a:schemeClr val="bg1"/>
            </a:solidFill>
          </a:ln>
        </p:spPr>
      </p:pic>
      <p:sp>
        <p:nvSpPr>
          <p:cNvPr id="2054" name="AutoShape 6" descr="Image result for linked in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Image result for linked in imag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Lenovo\Desktop\download.png"/>
          <p:cNvPicPr>
            <a:picLocks noChangeAspect="1" noChangeArrowheads="1"/>
          </p:cNvPicPr>
          <p:nvPr/>
        </p:nvPicPr>
        <p:blipFill>
          <a:blip r:embed="rId4" cstate="print"/>
          <a:srcRect/>
          <a:stretch>
            <a:fillRect/>
          </a:stretch>
        </p:blipFill>
        <p:spPr bwMode="auto">
          <a:xfrm>
            <a:off x="2696193" y="3052006"/>
            <a:ext cx="785818" cy="642942"/>
          </a:xfrm>
          <a:prstGeom prst="rect">
            <a:avLst/>
          </a:prstGeom>
          <a:noFill/>
        </p:spPr>
      </p:pic>
      <p:sp>
        <p:nvSpPr>
          <p:cNvPr id="28" name="Rectangle 27"/>
          <p:cNvSpPr/>
          <p:nvPr/>
        </p:nvSpPr>
        <p:spPr>
          <a:xfrm>
            <a:off x="3672007" y="2462408"/>
            <a:ext cx="3646430" cy="400110"/>
          </a:xfrm>
          <a:prstGeom prst="rect">
            <a:avLst/>
          </a:prstGeom>
          <a:ln>
            <a:noFill/>
          </a:ln>
        </p:spPr>
        <p:txBody>
          <a:bodyPr wrap="square">
            <a:spAutoFit/>
          </a:bodyPr>
          <a:lstStyle/>
          <a:p>
            <a:pPr>
              <a:buNone/>
            </a:pPr>
            <a:r>
              <a:rPr lang="en-US" sz="2000" b="1" dirty="0">
                <a:solidFill>
                  <a:schemeClr val="tx2"/>
                </a:solidFill>
                <a:latin typeface="Candara" panose="020E0502030303020204" pitchFamily="34" charset="0"/>
              </a:rPr>
              <a:t>@aks_iamhuman</a:t>
            </a:r>
          </a:p>
        </p:txBody>
      </p:sp>
      <p:sp>
        <p:nvSpPr>
          <p:cNvPr id="30" name="Rectangle 29"/>
          <p:cNvSpPr/>
          <p:nvPr/>
        </p:nvSpPr>
        <p:spPr>
          <a:xfrm>
            <a:off x="3660837" y="3075057"/>
            <a:ext cx="4332350" cy="707886"/>
          </a:xfrm>
          <a:prstGeom prst="rect">
            <a:avLst/>
          </a:prstGeom>
          <a:ln>
            <a:noFill/>
          </a:ln>
        </p:spPr>
        <p:txBody>
          <a:bodyPr wrap="square">
            <a:spAutoFit/>
          </a:bodyPr>
          <a:lstStyle/>
          <a:p>
            <a:pPr>
              <a:buNone/>
            </a:pPr>
            <a:r>
              <a:rPr lang="en-US" sz="2000" b="1" dirty="0">
                <a:solidFill>
                  <a:schemeClr val="tx2"/>
                </a:solidFill>
                <a:latin typeface="Candara" panose="020E0502030303020204" pitchFamily="34" charset="0"/>
              </a:rPr>
              <a:t>https://www.linkedin.com/in/anil-k-saxena-3240b3b2/</a:t>
            </a:r>
          </a:p>
        </p:txBody>
      </p:sp>
      <p:pic>
        <p:nvPicPr>
          <p:cNvPr id="1026" name="Picture 2" descr="Facebook - Log In or Sign Up">
            <a:extLst>
              <a:ext uri="{FF2B5EF4-FFF2-40B4-BE49-F238E27FC236}">
                <a16:creationId xmlns:a16="http://schemas.microsoft.com/office/drawing/2014/main" id="{BF9623AD-A2CB-47B0-9CC2-09E129210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0391" y="3883267"/>
            <a:ext cx="558637" cy="47177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E85396F9-EFE1-404D-A146-7ED4F321EDA2}"/>
              </a:ext>
            </a:extLst>
          </p:cNvPr>
          <p:cNvSpPr/>
          <p:nvPr/>
        </p:nvSpPr>
        <p:spPr>
          <a:xfrm>
            <a:off x="3607692" y="3803947"/>
            <a:ext cx="4164417" cy="707886"/>
          </a:xfrm>
          <a:prstGeom prst="rect">
            <a:avLst/>
          </a:prstGeom>
          <a:ln>
            <a:noFill/>
          </a:ln>
        </p:spPr>
        <p:txBody>
          <a:bodyPr wrap="square">
            <a:spAutoFit/>
          </a:bodyPr>
          <a:lstStyle/>
          <a:p>
            <a:pPr>
              <a:buNone/>
            </a:pPr>
            <a:r>
              <a:rPr lang="en-US" sz="2000" b="1" dirty="0">
                <a:solidFill>
                  <a:schemeClr val="tx2"/>
                </a:solidFill>
                <a:latin typeface="Candara" panose="020E0502030303020204" pitchFamily="34" charset="0"/>
              </a:rPr>
              <a:t>https://www.facebook.com/anilk.saxena.986</a:t>
            </a:r>
          </a:p>
        </p:txBody>
      </p:sp>
      <p:pic>
        <p:nvPicPr>
          <p:cNvPr id="10" name="Picture 9" descr="A person wearing glasses and a suit&#10;&#10;Description automatically generated with medium confidence">
            <a:extLst>
              <a:ext uri="{FF2B5EF4-FFF2-40B4-BE49-F238E27FC236}">
                <a16:creationId xmlns:a16="http://schemas.microsoft.com/office/drawing/2014/main" id="{F3150E7A-C489-9643-D2A0-B162DDB12F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1095048"/>
            <a:ext cx="2382520" cy="3343079"/>
          </a:xfrm>
          <a:prstGeom prst="rect">
            <a:avLst/>
          </a:prstGeom>
          <a:ln>
            <a:solidFill>
              <a:schemeClr val="tx1"/>
            </a:solidFill>
          </a:ln>
          <a:scene3d>
            <a:camera prst="orthographicFront"/>
            <a:lightRig rig="threePt" dir="t"/>
          </a:scene3d>
          <a:sp3d>
            <a:bevelT/>
          </a:sp3d>
        </p:spPr>
      </p:pic>
      <p:pic>
        <p:nvPicPr>
          <p:cNvPr id="11" name="Picture 2" descr="Product image">
            <a:extLst>
              <a:ext uri="{FF2B5EF4-FFF2-40B4-BE49-F238E27FC236}">
                <a16:creationId xmlns:a16="http://schemas.microsoft.com/office/drawing/2014/main" id="{254BA8DA-24C3-1414-254C-E6C9C09AB0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9578" y="1155733"/>
            <a:ext cx="3225803" cy="4199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10786"/>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0" nodeType="withEffect" nodePh="1">
                                  <p:stCondLst>
                                    <p:cond delay="0"/>
                                  </p:stCondLst>
                                  <p:endCondLst>
                                    <p:cond evt="begin" delay="0">
                                      <p:tn val="20"/>
                                    </p:cond>
                                  </p:endCondLst>
                                  <p:childTnLst>
                                    <p:set>
                                      <p:cBhvr>
                                        <p:cTn id="21" dur="1" fill="hold">
                                          <p:stCondLst>
                                            <p:cond delay="0"/>
                                          </p:stCondLst>
                                        </p:cTn>
                                        <p:tgtEl>
                                          <p:spTgt spid="2054"/>
                                        </p:tgtEl>
                                        <p:attrNameLst>
                                          <p:attrName>style.visibility</p:attrName>
                                        </p:attrNameLst>
                                      </p:cBhvr>
                                      <p:to>
                                        <p:strVal val="visible"/>
                                      </p:to>
                                    </p:set>
                                    <p:animEffect transition="in" filter="randombar(horizontal)">
                                      <p:cBhvr>
                                        <p:cTn id="22" dur="500"/>
                                        <p:tgtEl>
                                          <p:spTgt spid="2054"/>
                                        </p:tgtEl>
                                      </p:cBhvr>
                                    </p:animEffect>
                                  </p:childTnLst>
                                </p:cTn>
                              </p:par>
                              <p:par>
                                <p:cTn id="23" presetID="14" presetClass="entr" presetSubtype="10" fill="hold" grpId="0" nodeType="withEffect" nodePh="1">
                                  <p:stCondLst>
                                    <p:cond delay="0"/>
                                  </p:stCondLst>
                                  <p:endCondLst>
                                    <p:cond evt="begin" delay="0">
                                      <p:tn val="23"/>
                                    </p:cond>
                                  </p:endCondLst>
                                  <p:childTnLst>
                                    <p:set>
                                      <p:cBhvr>
                                        <p:cTn id="24" dur="1" fill="hold">
                                          <p:stCondLst>
                                            <p:cond delay="0"/>
                                          </p:stCondLst>
                                        </p:cTn>
                                        <p:tgtEl>
                                          <p:spTgt spid="2056"/>
                                        </p:tgtEl>
                                        <p:attrNameLst>
                                          <p:attrName>style.visibility</p:attrName>
                                        </p:attrNameLst>
                                      </p:cBhvr>
                                      <p:to>
                                        <p:strVal val="visible"/>
                                      </p:to>
                                    </p:set>
                                    <p:animEffect transition="in" filter="randombar(horizontal)">
                                      <p:cBhvr>
                                        <p:cTn id="25" dur="500"/>
                                        <p:tgtEl>
                                          <p:spTgt spid="2056"/>
                                        </p:tgtEl>
                                      </p:cBhvr>
                                    </p:animEffect>
                                  </p:childTnLst>
                                </p:cTn>
                              </p:par>
                              <p:par>
                                <p:cTn id="26" presetID="14" presetClass="entr" presetSubtype="10" fill="hold" nodeType="withEffect">
                                  <p:stCondLst>
                                    <p:cond delay="0"/>
                                  </p:stCondLst>
                                  <p:childTnLst>
                                    <p:set>
                                      <p:cBhvr>
                                        <p:cTn id="27" dur="1" fill="hold">
                                          <p:stCondLst>
                                            <p:cond delay="0"/>
                                          </p:stCondLst>
                                        </p:cTn>
                                        <p:tgtEl>
                                          <p:spTgt spid="2057"/>
                                        </p:tgtEl>
                                        <p:attrNameLst>
                                          <p:attrName>style.visibility</p:attrName>
                                        </p:attrNameLst>
                                      </p:cBhvr>
                                      <p:to>
                                        <p:strVal val="visible"/>
                                      </p:to>
                                    </p:set>
                                    <p:animEffect transition="in" filter="randombar(horizontal)">
                                      <p:cBhvr>
                                        <p:cTn id="28" dur="500"/>
                                        <p:tgtEl>
                                          <p:spTgt spid="205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randombar(horizontal)">
                                      <p:cBhvr>
                                        <p:cTn id="37" dur="500"/>
                                        <p:tgtEl>
                                          <p:spTgt spid="102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500"/>
                                        <p:tgtEl>
                                          <p:spTgt spid="29"/>
                                        </p:tgtEl>
                                      </p:cBhvr>
                                    </p:animEffect>
                                  </p:childTnLst>
                                </p:cTn>
                              </p:par>
                              <p:par>
                                <p:cTn id="41" presetID="14" presetClass="entr" presetSubtype="1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par>
                                <p:cTn id="44" presetID="14" presetClass="entr" presetSubtype="1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2054" grpId="0"/>
      <p:bldP spid="2056" grpId="0"/>
      <p:bldP spid="28" grpId="0"/>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entagon 9">
            <a:extLst>
              <a:ext uri="{FF2B5EF4-FFF2-40B4-BE49-F238E27FC236}">
                <a16:creationId xmlns:a16="http://schemas.microsoft.com/office/drawing/2014/main" id="{A4986A77-F79E-EB5F-E032-048724C9F83C}"/>
              </a:ext>
            </a:extLst>
          </p:cNvPr>
          <p:cNvSpPr/>
          <p:nvPr/>
        </p:nvSpPr>
        <p:spPr>
          <a:xfrm>
            <a:off x="619375" y="2156031"/>
            <a:ext cx="2649818" cy="921569"/>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98" name="Pentagon 9">
            <a:extLst>
              <a:ext uri="{FF2B5EF4-FFF2-40B4-BE49-F238E27FC236}">
                <a16:creationId xmlns:a16="http://schemas.microsoft.com/office/drawing/2014/main" id="{D09DA4A2-535C-3B8A-5CC5-99A79D829531}"/>
              </a:ext>
            </a:extLst>
          </p:cNvPr>
          <p:cNvSpPr/>
          <p:nvPr/>
        </p:nvSpPr>
        <p:spPr>
          <a:xfrm>
            <a:off x="600081" y="4117022"/>
            <a:ext cx="2649818" cy="921569"/>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99" name="Pentagon 9">
            <a:extLst>
              <a:ext uri="{FF2B5EF4-FFF2-40B4-BE49-F238E27FC236}">
                <a16:creationId xmlns:a16="http://schemas.microsoft.com/office/drawing/2014/main" id="{1DDD9102-5F6A-5E48-3E14-F21604EE6C86}"/>
              </a:ext>
            </a:extLst>
          </p:cNvPr>
          <p:cNvSpPr/>
          <p:nvPr/>
        </p:nvSpPr>
        <p:spPr>
          <a:xfrm>
            <a:off x="551307" y="5156109"/>
            <a:ext cx="2649818" cy="921569"/>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30" name="Slide Number Placeholder 17"/>
          <p:cNvSpPr txBox="1">
            <a:spLocks/>
          </p:cNvSpPr>
          <p:nvPr/>
        </p:nvSpPr>
        <p:spPr>
          <a:xfrm>
            <a:off x="11329878" y="64008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13</a:t>
            </a:fld>
            <a:endParaRPr lang="en-US" sz="1600" b="1" dirty="0">
              <a:solidFill>
                <a:srgbClr val="000000"/>
              </a:solidFill>
              <a:latin typeface="Arial" pitchFamily="34" charset="0"/>
              <a:cs typeface="Arial" pitchFamily="34" charset="0"/>
            </a:endParaRPr>
          </a:p>
        </p:txBody>
      </p:sp>
      <p:sp>
        <p:nvSpPr>
          <p:cNvPr id="32" name="Half Frame 31">
            <a:extLst>
              <a:ext uri="{FF2B5EF4-FFF2-40B4-BE49-F238E27FC236}">
                <a16:creationId xmlns:a16="http://schemas.microsoft.com/office/drawing/2014/main" id="{5DC3E58C-823E-40DB-B6F6-451B39017A69}"/>
              </a:ext>
            </a:extLst>
          </p:cNvPr>
          <p:cNvSpPr/>
          <p:nvPr/>
        </p:nvSpPr>
        <p:spPr>
          <a:xfrm rot="8142470">
            <a:off x="4493169" y="1427176"/>
            <a:ext cx="510074" cy="284585"/>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45" name="Half Frame 44">
            <a:extLst>
              <a:ext uri="{FF2B5EF4-FFF2-40B4-BE49-F238E27FC236}">
                <a16:creationId xmlns:a16="http://schemas.microsoft.com/office/drawing/2014/main" id="{AED56E0D-F08F-4051-88D6-44CFA56DBD56}"/>
              </a:ext>
            </a:extLst>
          </p:cNvPr>
          <p:cNvSpPr/>
          <p:nvPr/>
        </p:nvSpPr>
        <p:spPr>
          <a:xfrm rot="8142470">
            <a:off x="4511371" y="2424275"/>
            <a:ext cx="510074" cy="284585"/>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46" name="Half Frame 45">
            <a:extLst>
              <a:ext uri="{FF2B5EF4-FFF2-40B4-BE49-F238E27FC236}">
                <a16:creationId xmlns:a16="http://schemas.microsoft.com/office/drawing/2014/main" id="{9FDC4A16-83EE-490B-8429-CFA047BD2E8F}"/>
              </a:ext>
            </a:extLst>
          </p:cNvPr>
          <p:cNvSpPr/>
          <p:nvPr/>
        </p:nvSpPr>
        <p:spPr>
          <a:xfrm rot="8142470">
            <a:off x="4493169" y="3478835"/>
            <a:ext cx="510074" cy="284585"/>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47" name="Half Frame 46">
            <a:extLst>
              <a:ext uri="{FF2B5EF4-FFF2-40B4-BE49-F238E27FC236}">
                <a16:creationId xmlns:a16="http://schemas.microsoft.com/office/drawing/2014/main" id="{CF611566-CED4-473A-98B1-78D52D50203C}"/>
              </a:ext>
            </a:extLst>
          </p:cNvPr>
          <p:cNvSpPr/>
          <p:nvPr/>
        </p:nvSpPr>
        <p:spPr>
          <a:xfrm rot="8142470">
            <a:off x="4511372" y="4497736"/>
            <a:ext cx="510074" cy="284585"/>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2"/>
              </a:solidFill>
            </a:endParaRPr>
          </a:p>
        </p:txBody>
      </p:sp>
      <p:sp>
        <p:nvSpPr>
          <p:cNvPr id="48" name="Title 1">
            <a:extLst>
              <a:ext uri="{FF2B5EF4-FFF2-40B4-BE49-F238E27FC236}">
                <a16:creationId xmlns:a16="http://schemas.microsoft.com/office/drawing/2014/main" id="{BF7D9B8C-24A5-4905-BC0D-2A4C1491ABAD}"/>
              </a:ext>
            </a:extLst>
          </p:cNvPr>
          <p:cNvSpPr txBox="1">
            <a:spLocks/>
          </p:cNvSpPr>
          <p:nvPr/>
        </p:nvSpPr>
        <p:spPr>
          <a:xfrm>
            <a:off x="685800" y="103761"/>
            <a:ext cx="10991836" cy="74925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Branch Audit – A Walk Through!</a:t>
            </a:r>
            <a:endParaRPr lang="en-US" sz="4000" b="1" dirty="0">
              <a:solidFill>
                <a:srgbClr val="0070C0"/>
              </a:solidFill>
            </a:endParaRPr>
          </a:p>
        </p:txBody>
      </p:sp>
      <p:sp>
        <p:nvSpPr>
          <p:cNvPr id="66" name="Half Frame 65">
            <a:extLst>
              <a:ext uri="{FF2B5EF4-FFF2-40B4-BE49-F238E27FC236}">
                <a16:creationId xmlns:a16="http://schemas.microsoft.com/office/drawing/2014/main" id="{028B33BF-86AE-472E-8990-07019D152733}"/>
              </a:ext>
            </a:extLst>
          </p:cNvPr>
          <p:cNvSpPr/>
          <p:nvPr/>
        </p:nvSpPr>
        <p:spPr>
          <a:xfrm rot="8142470">
            <a:off x="4482296" y="1387058"/>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67" name="Half Frame 66">
            <a:extLst>
              <a:ext uri="{FF2B5EF4-FFF2-40B4-BE49-F238E27FC236}">
                <a16:creationId xmlns:a16="http://schemas.microsoft.com/office/drawing/2014/main" id="{3DCB1650-FBD0-4A49-A953-CC9878868738}"/>
              </a:ext>
            </a:extLst>
          </p:cNvPr>
          <p:cNvSpPr/>
          <p:nvPr/>
        </p:nvSpPr>
        <p:spPr>
          <a:xfrm rot="8142470">
            <a:off x="4482127" y="2373929"/>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68" name="Half Frame 67">
            <a:extLst>
              <a:ext uri="{FF2B5EF4-FFF2-40B4-BE49-F238E27FC236}">
                <a16:creationId xmlns:a16="http://schemas.microsoft.com/office/drawing/2014/main" id="{3B5ED772-CC2B-4A36-9B1F-B6A5DB0C0F45}"/>
              </a:ext>
            </a:extLst>
          </p:cNvPr>
          <p:cNvSpPr/>
          <p:nvPr/>
        </p:nvSpPr>
        <p:spPr>
          <a:xfrm rot="8142470">
            <a:off x="4546927" y="3463069"/>
            <a:ext cx="477498" cy="226510"/>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69" name="Half Frame 68">
            <a:extLst>
              <a:ext uri="{FF2B5EF4-FFF2-40B4-BE49-F238E27FC236}">
                <a16:creationId xmlns:a16="http://schemas.microsoft.com/office/drawing/2014/main" id="{F538D1ED-1E49-4EEE-845E-DDA7E8B9A641}"/>
              </a:ext>
            </a:extLst>
          </p:cNvPr>
          <p:cNvSpPr/>
          <p:nvPr/>
        </p:nvSpPr>
        <p:spPr>
          <a:xfrm rot="8142470">
            <a:off x="4498384" y="4509680"/>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grpSp>
        <p:nvGrpSpPr>
          <p:cNvPr id="26" name="Group 13">
            <a:extLst>
              <a:ext uri="{FF2B5EF4-FFF2-40B4-BE49-F238E27FC236}">
                <a16:creationId xmlns:a16="http://schemas.microsoft.com/office/drawing/2014/main" id="{17E31EA0-5E5C-CD20-F893-76007CF72CFA}"/>
              </a:ext>
            </a:extLst>
          </p:cNvPr>
          <p:cNvGrpSpPr/>
          <p:nvPr/>
        </p:nvGrpSpPr>
        <p:grpSpPr>
          <a:xfrm>
            <a:off x="580791" y="1084755"/>
            <a:ext cx="10991834" cy="5036861"/>
            <a:chOff x="2039621" y="1776412"/>
            <a:chExt cx="5054280" cy="4555173"/>
          </a:xfrm>
        </p:grpSpPr>
        <p:sp>
          <p:nvSpPr>
            <p:cNvPr id="28" name="Pentagon 12">
              <a:extLst>
                <a:ext uri="{FF2B5EF4-FFF2-40B4-BE49-F238E27FC236}">
                  <a16:creationId xmlns:a16="http://schemas.microsoft.com/office/drawing/2014/main" id="{0671DB0E-DD93-8057-FD2C-087B526FE688}"/>
                </a:ext>
              </a:extLst>
            </p:cNvPr>
            <p:cNvSpPr/>
            <p:nvPr/>
          </p:nvSpPr>
          <p:spPr>
            <a:xfrm flipH="1">
              <a:off x="3167808" y="1776413"/>
              <a:ext cx="3926093"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70" name="Pentagon 9">
              <a:extLst>
                <a:ext uri="{FF2B5EF4-FFF2-40B4-BE49-F238E27FC236}">
                  <a16:creationId xmlns:a16="http://schemas.microsoft.com/office/drawing/2014/main" id="{8F409E29-8B3F-0F71-A093-1E3E2B2B29E8}"/>
                </a:ext>
              </a:extLst>
            </p:cNvPr>
            <p:cNvSpPr/>
            <p:nvPr/>
          </p:nvSpPr>
          <p:spPr>
            <a:xfrm>
              <a:off x="2062145" y="1776412"/>
              <a:ext cx="12184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72" name="Pentagon 12">
              <a:extLst>
                <a:ext uri="{FF2B5EF4-FFF2-40B4-BE49-F238E27FC236}">
                  <a16:creationId xmlns:a16="http://schemas.microsoft.com/office/drawing/2014/main" id="{944CBF2D-B7E4-8780-9922-18EB84F6E77E}"/>
                </a:ext>
              </a:extLst>
            </p:cNvPr>
            <p:cNvSpPr/>
            <p:nvPr/>
          </p:nvSpPr>
          <p:spPr>
            <a:xfrm flipH="1">
              <a:off x="3258063" y="2698274"/>
              <a:ext cx="3835838"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73" name="Pentagon 9">
              <a:extLst>
                <a:ext uri="{FF2B5EF4-FFF2-40B4-BE49-F238E27FC236}">
                  <a16:creationId xmlns:a16="http://schemas.microsoft.com/office/drawing/2014/main" id="{A1C56F21-F0F2-A600-26ED-C70CB7E7551C}"/>
                </a:ext>
              </a:extLst>
            </p:cNvPr>
            <p:cNvSpPr/>
            <p:nvPr/>
          </p:nvSpPr>
          <p:spPr>
            <a:xfrm>
              <a:off x="2039621" y="3620135"/>
              <a:ext cx="1308698"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accent5">
                    <a:lumMod val="50000"/>
                  </a:schemeClr>
                </a:solidFill>
                <a:latin typeface="Candara" panose="020E0502030303020204" pitchFamily="34" charset="0"/>
              </a:endParaRPr>
            </a:p>
          </p:txBody>
        </p:sp>
        <p:sp>
          <p:nvSpPr>
            <p:cNvPr id="74" name="Pentagon 12">
              <a:extLst>
                <a:ext uri="{FF2B5EF4-FFF2-40B4-BE49-F238E27FC236}">
                  <a16:creationId xmlns:a16="http://schemas.microsoft.com/office/drawing/2014/main" id="{5EFE3FFE-FB68-5EB0-32F6-3CF86661AC4D}"/>
                </a:ext>
              </a:extLst>
            </p:cNvPr>
            <p:cNvSpPr/>
            <p:nvPr/>
          </p:nvSpPr>
          <p:spPr>
            <a:xfrm flipH="1">
              <a:off x="3303190" y="3620135"/>
              <a:ext cx="3790711"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accent5">
                    <a:lumMod val="50000"/>
                  </a:schemeClr>
                </a:solidFill>
                <a:latin typeface="Candara" panose="020E0502030303020204" pitchFamily="34" charset="0"/>
              </a:endParaRPr>
            </a:p>
          </p:txBody>
        </p:sp>
        <p:sp>
          <p:nvSpPr>
            <p:cNvPr id="76" name="Pentagon 12">
              <a:extLst>
                <a:ext uri="{FF2B5EF4-FFF2-40B4-BE49-F238E27FC236}">
                  <a16:creationId xmlns:a16="http://schemas.microsoft.com/office/drawing/2014/main" id="{261FD0B5-0F92-DD2A-F999-902C9602BF7B}"/>
                </a:ext>
              </a:extLst>
            </p:cNvPr>
            <p:cNvSpPr/>
            <p:nvPr/>
          </p:nvSpPr>
          <p:spPr>
            <a:xfrm flipH="1">
              <a:off x="3303190" y="4564856"/>
              <a:ext cx="3790711"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accent5">
                    <a:lumMod val="50000"/>
                  </a:schemeClr>
                </a:solidFill>
                <a:latin typeface="Candara" panose="020E0502030303020204" pitchFamily="34" charset="0"/>
              </a:endParaRPr>
            </a:p>
          </p:txBody>
        </p:sp>
        <p:sp>
          <p:nvSpPr>
            <p:cNvPr id="78" name="Pentagon 12">
              <a:extLst>
                <a:ext uri="{FF2B5EF4-FFF2-40B4-BE49-F238E27FC236}">
                  <a16:creationId xmlns:a16="http://schemas.microsoft.com/office/drawing/2014/main" id="{2C404649-2773-BC5B-5479-C5E13167D7B4}"/>
                </a:ext>
              </a:extLst>
            </p:cNvPr>
            <p:cNvSpPr/>
            <p:nvPr/>
          </p:nvSpPr>
          <p:spPr>
            <a:xfrm flipH="1">
              <a:off x="3348318" y="5498148"/>
              <a:ext cx="3745583"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82D5698A-77E4-851B-D0CB-21E44FB31A20}"/>
                </a:ext>
              </a:extLst>
            </p:cNvPr>
            <p:cNvSpPr txBox="1"/>
            <p:nvPr/>
          </p:nvSpPr>
          <p:spPr>
            <a:xfrm>
              <a:off x="2122170" y="2764473"/>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02</a:t>
              </a:r>
            </a:p>
          </p:txBody>
        </p:sp>
        <p:sp>
          <p:nvSpPr>
            <p:cNvPr id="80" name="TextBox 79">
              <a:extLst>
                <a:ext uri="{FF2B5EF4-FFF2-40B4-BE49-F238E27FC236}">
                  <a16:creationId xmlns:a16="http://schemas.microsoft.com/office/drawing/2014/main" id="{58FF81EE-857D-8953-0B15-3818F449C9C5}"/>
                </a:ext>
              </a:extLst>
            </p:cNvPr>
            <p:cNvSpPr txBox="1"/>
            <p:nvPr/>
          </p:nvSpPr>
          <p:spPr>
            <a:xfrm>
              <a:off x="2128303" y="3745957"/>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03</a:t>
              </a:r>
            </a:p>
          </p:txBody>
        </p:sp>
        <p:sp>
          <p:nvSpPr>
            <p:cNvPr id="82" name="TextBox 81">
              <a:extLst>
                <a:ext uri="{FF2B5EF4-FFF2-40B4-BE49-F238E27FC236}">
                  <a16:creationId xmlns:a16="http://schemas.microsoft.com/office/drawing/2014/main" id="{BDEF8DE0-9CB1-DEA4-8392-0D1D6D1E73DF}"/>
                </a:ext>
              </a:extLst>
            </p:cNvPr>
            <p:cNvSpPr txBox="1"/>
            <p:nvPr/>
          </p:nvSpPr>
          <p:spPr>
            <a:xfrm>
              <a:off x="2127205" y="5571105"/>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05</a:t>
              </a:r>
            </a:p>
          </p:txBody>
        </p:sp>
        <p:sp>
          <p:nvSpPr>
            <p:cNvPr id="83" name="Rectangle 82">
              <a:extLst>
                <a:ext uri="{FF2B5EF4-FFF2-40B4-BE49-F238E27FC236}">
                  <a16:creationId xmlns:a16="http://schemas.microsoft.com/office/drawing/2014/main" id="{47554277-6B67-6F7B-A1D8-AE6BD7FA4204}"/>
                </a:ext>
              </a:extLst>
            </p:cNvPr>
            <p:cNvSpPr/>
            <p:nvPr/>
          </p:nvSpPr>
          <p:spPr>
            <a:xfrm>
              <a:off x="4115485" y="1908935"/>
              <a:ext cx="2978416" cy="615553"/>
            </a:xfrm>
            <a:prstGeom prst="rect">
              <a:avLst/>
            </a:prstGeom>
          </p:spPr>
          <p:txBody>
            <a:bodyPr wrap="square" lIns="0" tIns="0" rIns="0" bIns="0">
              <a:noAutofit/>
            </a:bodyPr>
            <a:lstStyle/>
            <a:p>
              <a:pPr algn="just"/>
              <a:r>
                <a:rPr lang="en-US" sz="2500" b="1" dirty="0">
                  <a:solidFill>
                    <a:schemeClr val="tx1">
                      <a:lumMod val="75000"/>
                      <a:lumOff val="25000"/>
                    </a:schemeClr>
                  </a:solidFill>
                  <a:latin typeface="Candara" panose="020E0502030303020204" pitchFamily="34" charset="0"/>
                </a:rPr>
                <a:t>Appointment letter received</a:t>
              </a:r>
            </a:p>
          </p:txBody>
        </p:sp>
        <p:sp>
          <p:nvSpPr>
            <p:cNvPr id="84" name="Rectangle 83">
              <a:extLst>
                <a:ext uri="{FF2B5EF4-FFF2-40B4-BE49-F238E27FC236}">
                  <a16:creationId xmlns:a16="http://schemas.microsoft.com/office/drawing/2014/main" id="{B5FF4125-B222-7951-76E7-D317BB89B51A}"/>
                </a:ext>
              </a:extLst>
            </p:cNvPr>
            <p:cNvSpPr/>
            <p:nvPr/>
          </p:nvSpPr>
          <p:spPr>
            <a:xfrm>
              <a:off x="4115485" y="2796926"/>
              <a:ext cx="2978416" cy="671408"/>
            </a:xfrm>
            <a:prstGeom prst="rect">
              <a:avLst/>
            </a:prstGeom>
          </p:spPr>
          <p:txBody>
            <a:bodyPr wrap="square" lIns="0" tIns="0" rIns="0" bIns="0">
              <a:noAutofit/>
            </a:bodyPr>
            <a:lstStyle/>
            <a:p>
              <a:pPr algn="just"/>
              <a:r>
                <a:rPr lang="en-US" sz="2500" b="1" dirty="0">
                  <a:solidFill>
                    <a:schemeClr val="tx1">
                      <a:lumMod val="75000"/>
                      <a:lumOff val="25000"/>
                    </a:schemeClr>
                  </a:solidFill>
                  <a:latin typeface="Candara" panose="020E0502030303020204" pitchFamily="34" charset="0"/>
                </a:rPr>
                <a:t>Confirm disqualifications – if any </a:t>
              </a:r>
            </a:p>
          </p:txBody>
        </p:sp>
        <p:sp>
          <p:nvSpPr>
            <p:cNvPr id="85" name="Rectangle 84">
              <a:extLst>
                <a:ext uri="{FF2B5EF4-FFF2-40B4-BE49-F238E27FC236}">
                  <a16:creationId xmlns:a16="http://schemas.microsoft.com/office/drawing/2014/main" id="{C02F44B9-EEB6-C619-7810-56D801813CD1}"/>
                </a:ext>
              </a:extLst>
            </p:cNvPr>
            <p:cNvSpPr/>
            <p:nvPr/>
          </p:nvSpPr>
          <p:spPr>
            <a:xfrm>
              <a:off x="4115485" y="3680935"/>
              <a:ext cx="2967397" cy="656504"/>
            </a:xfrm>
            <a:prstGeom prst="rect">
              <a:avLst/>
            </a:prstGeom>
          </p:spPr>
          <p:txBody>
            <a:bodyPr wrap="square" lIns="0" tIns="0" rIns="0" bIns="0">
              <a:noAutofit/>
            </a:bodyPr>
            <a:lstStyle/>
            <a:p>
              <a:pPr algn="just"/>
              <a:r>
                <a:rPr lang="en-US" sz="2500" b="1" dirty="0">
                  <a:solidFill>
                    <a:schemeClr val="tx1">
                      <a:lumMod val="75000"/>
                      <a:lumOff val="25000"/>
                    </a:schemeClr>
                  </a:solidFill>
                  <a:latin typeface="Candara" panose="020E0502030303020204" pitchFamily="34" charset="0"/>
                </a:rPr>
                <a:t>Indebtedness, Independence, Fidelity &amp; Secrecy (Partners &amp; Team) – </a:t>
              </a:r>
              <a:r>
                <a:rPr lang="en-US" sz="2500" b="1" dirty="0">
                  <a:solidFill>
                    <a:srgbClr val="C00000"/>
                  </a:solidFill>
                  <a:effectLst>
                    <a:outerShdw blurRad="38100" dist="38100" dir="2700000" algn="tl">
                      <a:srgbClr val="000000">
                        <a:alpha val="43137"/>
                      </a:srgbClr>
                    </a:outerShdw>
                  </a:effectLst>
                  <a:latin typeface="Candara" panose="020E0502030303020204" pitchFamily="34" charset="0"/>
                </a:rPr>
                <a:t>SQC 1</a:t>
              </a:r>
            </a:p>
          </p:txBody>
        </p:sp>
        <p:sp>
          <p:nvSpPr>
            <p:cNvPr id="86" name="Rectangle 85">
              <a:extLst>
                <a:ext uri="{FF2B5EF4-FFF2-40B4-BE49-F238E27FC236}">
                  <a16:creationId xmlns:a16="http://schemas.microsoft.com/office/drawing/2014/main" id="{452D255A-939B-B2E9-3AB9-E0EDF7BEDB87}"/>
                </a:ext>
              </a:extLst>
            </p:cNvPr>
            <p:cNvSpPr/>
            <p:nvPr/>
          </p:nvSpPr>
          <p:spPr>
            <a:xfrm>
              <a:off x="4115485" y="4650041"/>
              <a:ext cx="2967397" cy="727710"/>
            </a:xfrm>
            <a:prstGeom prst="rect">
              <a:avLst/>
            </a:prstGeom>
            <a:solidFill>
              <a:schemeClr val="accent1">
                <a:lumMod val="20000"/>
                <a:lumOff val="80000"/>
              </a:schemeClr>
            </a:solidFill>
          </p:spPr>
          <p:txBody>
            <a:bodyPr wrap="square" lIns="0" tIns="0" rIns="0" bIns="0">
              <a:noAutofit/>
            </a:bodyPr>
            <a:lstStyle/>
            <a:p>
              <a:pPr algn="just"/>
              <a:r>
                <a:rPr lang="en-US" sz="2500" b="1" dirty="0">
                  <a:solidFill>
                    <a:schemeClr val="tx1">
                      <a:lumMod val="75000"/>
                      <a:lumOff val="25000"/>
                    </a:schemeClr>
                  </a:solidFill>
                  <a:latin typeface="Candara" panose="020E0502030303020204" pitchFamily="34" charset="0"/>
                </a:rPr>
                <a:t>Post NOC from Previous Auditors - Dispatch EL </a:t>
              </a:r>
              <a:r>
                <a:rPr lang="en-US" sz="2500" b="1" dirty="0">
                  <a:solidFill>
                    <a:srgbClr val="C00000"/>
                  </a:solidFill>
                  <a:effectLst>
                    <a:outerShdw blurRad="38100" dist="38100" dir="2700000" algn="tl">
                      <a:srgbClr val="000000">
                        <a:alpha val="43137"/>
                      </a:srgbClr>
                    </a:outerShdw>
                  </a:effectLst>
                  <a:latin typeface="Candara" panose="020E0502030303020204" pitchFamily="34" charset="0"/>
                </a:rPr>
                <a:t>SA-210</a:t>
              </a:r>
              <a:r>
                <a:rPr lang="en-US" sz="2500" b="1" dirty="0">
                  <a:solidFill>
                    <a:schemeClr val="tx1">
                      <a:lumMod val="75000"/>
                      <a:lumOff val="25000"/>
                    </a:schemeClr>
                  </a:solidFill>
                  <a:latin typeface="Candara" panose="020E0502030303020204" pitchFamily="34" charset="0"/>
                </a:rPr>
                <a:t> (Draft)</a:t>
              </a:r>
            </a:p>
          </p:txBody>
        </p:sp>
        <p:sp>
          <p:nvSpPr>
            <p:cNvPr id="87" name="Half Frame 86">
              <a:extLst>
                <a:ext uri="{FF2B5EF4-FFF2-40B4-BE49-F238E27FC236}">
                  <a16:creationId xmlns:a16="http://schemas.microsoft.com/office/drawing/2014/main" id="{7CD848B6-816E-2441-1C7A-2265CC0F316F}"/>
                </a:ext>
              </a:extLst>
            </p:cNvPr>
            <p:cNvSpPr/>
            <p:nvPr/>
          </p:nvSpPr>
          <p:spPr>
            <a:xfrm rot="8142470">
              <a:off x="3801752" y="5762004"/>
              <a:ext cx="234950" cy="25736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88" name="Rectangle 87">
              <a:extLst>
                <a:ext uri="{FF2B5EF4-FFF2-40B4-BE49-F238E27FC236}">
                  <a16:creationId xmlns:a16="http://schemas.microsoft.com/office/drawing/2014/main" id="{D73D691D-45DA-2581-17DF-659AB861474C}"/>
                </a:ext>
              </a:extLst>
            </p:cNvPr>
            <p:cNvSpPr/>
            <p:nvPr/>
          </p:nvSpPr>
          <p:spPr>
            <a:xfrm>
              <a:off x="4115485" y="5564315"/>
              <a:ext cx="2967397" cy="767270"/>
            </a:xfrm>
            <a:prstGeom prst="rect">
              <a:avLst/>
            </a:prstGeom>
          </p:spPr>
          <p:txBody>
            <a:bodyPr wrap="square" lIns="0" tIns="0" rIns="0" bIns="0">
              <a:noAutofit/>
            </a:bodyPr>
            <a:lstStyle/>
            <a:p>
              <a:pPr algn="just"/>
              <a:r>
                <a:rPr lang="en-US" sz="2500" b="1" dirty="0">
                  <a:solidFill>
                    <a:schemeClr val="tx1">
                      <a:lumMod val="75000"/>
                      <a:lumOff val="25000"/>
                    </a:schemeClr>
                  </a:solidFill>
                  <a:latin typeface="Candara" panose="020E0502030303020204" pitchFamily="34" charset="0"/>
                </a:rPr>
                <a:t>Back office preparation – Document Meeting – </a:t>
              </a:r>
              <a:r>
                <a:rPr lang="en-US" sz="2500" b="1" dirty="0">
                  <a:solidFill>
                    <a:srgbClr val="C00000"/>
                  </a:solidFill>
                  <a:effectLst>
                    <a:outerShdw blurRad="38100" dist="38100" dir="2700000" algn="tl">
                      <a:srgbClr val="000000">
                        <a:alpha val="43137"/>
                      </a:srgbClr>
                    </a:outerShdw>
                  </a:effectLst>
                  <a:latin typeface="Candara" panose="020E0502030303020204" pitchFamily="34" charset="0"/>
                </a:rPr>
                <a:t>SA 300</a:t>
              </a:r>
            </a:p>
          </p:txBody>
        </p:sp>
        <p:sp>
          <p:nvSpPr>
            <p:cNvPr id="89" name="TextBox 88">
              <a:extLst>
                <a:ext uri="{FF2B5EF4-FFF2-40B4-BE49-F238E27FC236}">
                  <a16:creationId xmlns:a16="http://schemas.microsoft.com/office/drawing/2014/main" id="{3BA1F532-9B97-585C-BF6C-20A14701284B}"/>
                </a:ext>
              </a:extLst>
            </p:cNvPr>
            <p:cNvSpPr txBox="1"/>
            <p:nvPr/>
          </p:nvSpPr>
          <p:spPr>
            <a:xfrm>
              <a:off x="2135480" y="4659255"/>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04</a:t>
              </a:r>
            </a:p>
          </p:txBody>
        </p:sp>
      </p:grpSp>
      <p:sp>
        <p:nvSpPr>
          <p:cNvPr id="91" name="TextBox 90">
            <a:extLst>
              <a:ext uri="{FF2B5EF4-FFF2-40B4-BE49-F238E27FC236}">
                <a16:creationId xmlns:a16="http://schemas.microsoft.com/office/drawing/2014/main" id="{202CEEBC-E7FC-9EE1-D514-FDEDD36117A9}"/>
              </a:ext>
            </a:extLst>
          </p:cNvPr>
          <p:cNvSpPr txBox="1"/>
          <p:nvPr/>
        </p:nvSpPr>
        <p:spPr>
          <a:xfrm>
            <a:off x="649067" y="1275858"/>
            <a:ext cx="1374066" cy="624908"/>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01</a:t>
            </a:r>
          </a:p>
        </p:txBody>
      </p:sp>
      <p:sp>
        <p:nvSpPr>
          <p:cNvPr id="93" name="Half Frame 92">
            <a:extLst>
              <a:ext uri="{FF2B5EF4-FFF2-40B4-BE49-F238E27FC236}">
                <a16:creationId xmlns:a16="http://schemas.microsoft.com/office/drawing/2014/main" id="{0E64EF07-A192-0350-6931-FDEA656AFDFD}"/>
              </a:ext>
            </a:extLst>
          </p:cNvPr>
          <p:cNvSpPr/>
          <p:nvPr/>
        </p:nvSpPr>
        <p:spPr>
          <a:xfrm rot="8142470">
            <a:off x="4496391" y="4497426"/>
            <a:ext cx="510959" cy="284585"/>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94" name="Half Frame 93">
            <a:extLst>
              <a:ext uri="{FF2B5EF4-FFF2-40B4-BE49-F238E27FC236}">
                <a16:creationId xmlns:a16="http://schemas.microsoft.com/office/drawing/2014/main" id="{DA98BDF9-6368-1BEB-64A0-BA33C8DA57B6}"/>
              </a:ext>
            </a:extLst>
          </p:cNvPr>
          <p:cNvSpPr/>
          <p:nvPr/>
        </p:nvSpPr>
        <p:spPr>
          <a:xfrm rot="8142470">
            <a:off x="4530196" y="3473372"/>
            <a:ext cx="510959" cy="284585"/>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95" name="Half Frame 94">
            <a:extLst>
              <a:ext uri="{FF2B5EF4-FFF2-40B4-BE49-F238E27FC236}">
                <a16:creationId xmlns:a16="http://schemas.microsoft.com/office/drawing/2014/main" id="{0C991A3F-F9B7-3ACF-E50E-82BA22864094}"/>
              </a:ext>
            </a:extLst>
          </p:cNvPr>
          <p:cNvSpPr/>
          <p:nvPr/>
        </p:nvSpPr>
        <p:spPr>
          <a:xfrm rot="8142470">
            <a:off x="4531121" y="2433391"/>
            <a:ext cx="510959" cy="284585"/>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accent5">
                  <a:lumMod val="50000"/>
                </a:schemeClr>
              </a:solidFill>
              <a:latin typeface="Candara" panose="020E0502030303020204" pitchFamily="34" charset="0"/>
            </a:endParaRPr>
          </a:p>
        </p:txBody>
      </p:sp>
      <p:sp>
        <p:nvSpPr>
          <p:cNvPr id="96" name="Half Frame 95">
            <a:extLst>
              <a:ext uri="{FF2B5EF4-FFF2-40B4-BE49-F238E27FC236}">
                <a16:creationId xmlns:a16="http://schemas.microsoft.com/office/drawing/2014/main" id="{150E5A09-5C92-EE7C-59EA-C86930BE7407}"/>
              </a:ext>
            </a:extLst>
          </p:cNvPr>
          <p:cNvSpPr/>
          <p:nvPr/>
        </p:nvSpPr>
        <p:spPr>
          <a:xfrm rot="8142470">
            <a:off x="4538818" y="1415727"/>
            <a:ext cx="510959" cy="284585"/>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accent5">
                  <a:lumMod val="50000"/>
                </a:schemeClr>
              </a:solidFill>
              <a:latin typeface="Candara" panose="020E0502030303020204" pitchFamily="34" charset="0"/>
            </a:endParaRPr>
          </a:p>
        </p:txBody>
      </p:sp>
    </p:spTree>
    <p:extLst>
      <p:ext uri="{BB962C8B-B14F-4D97-AF65-F5344CB8AC3E}">
        <p14:creationId xmlns:p14="http://schemas.microsoft.com/office/powerpoint/2010/main" val="7755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50"/>
                                        <p:tgtEl>
                                          <p:spTgt spid="9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wheel(1)">
                                      <p:cBhvr>
                                        <p:cTn id="10" dur="250"/>
                                        <p:tgtEl>
                                          <p:spTgt spid="9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wheel(1)">
                                      <p:cBhvr>
                                        <p:cTn id="13" dur="250"/>
                                        <p:tgtEl>
                                          <p:spTgt spid="9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250"/>
                                        <p:tgtEl>
                                          <p:spTgt spid="3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heel(1)">
                                      <p:cBhvr>
                                        <p:cTn id="19" dur="250"/>
                                        <p:tgtEl>
                                          <p:spTgt spid="32"/>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heel(1)">
                                      <p:cBhvr>
                                        <p:cTn id="22" dur="250"/>
                                        <p:tgtEl>
                                          <p:spTgt spid="4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heel(1)">
                                      <p:cBhvr>
                                        <p:cTn id="25" dur="250"/>
                                        <p:tgtEl>
                                          <p:spTgt spid="4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heel(1)">
                                      <p:cBhvr>
                                        <p:cTn id="28" dur="250"/>
                                        <p:tgtEl>
                                          <p:spTgt spid="4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heel(1)">
                                      <p:cBhvr>
                                        <p:cTn id="31" dur="250"/>
                                        <p:tgtEl>
                                          <p:spTgt spid="4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heel(1)">
                                      <p:cBhvr>
                                        <p:cTn id="34" dur="250"/>
                                        <p:tgtEl>
                                          <p:spTgt spid="6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heel(1)">
                                      <p:cBhvr>
                                        <p:cTn id="37" dur="250"/>
                                        <p:tgtEl>
                                          <p:spTgt spid="6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heel(1)">
                                      <p:cBhvr>
                                        <p:cTn id="40" dur="250"/>
                                        <p:tgtEl>
                                          <p:spTgt spid="68"/>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heel(1)">
                                      <p:cBhvr>
                                        <p:cTn id="43" dur="250"/>
                                        <p:tgtEl>
                                          <p:spTgt spid="69"/>
                                        </p:tgtEl>
                                      </p:cBhvr>
                                    </p:animEffect>
                                  </p:childTnLst>
                                </p:cTn>
                              </p:par>
                              <p:par>
                                <p:cTn id="44" presetID="21" presetClass="entr" presetSubtype="1"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heel(1)">
                                      <p:cBhvr>
                                        <p:cTn id="46" dur="250"/>
                                        <p:tgtEl>
                                          <p:spTgt spid="26"/>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wheel(1)">
                                      <p:cBhvr>
                                        <p:cTn id="49" dur="250"/>
                                        <p:tgtEl>
                                          <p:spTgt spid="91"/>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animEffect transition="in" filter="wheel(1)">
                                      <p:cBhvr>
                                        <p:cTn id="52" dur="250"/>
                                        <p:tgtEl>
                                          <p:spTgt spid="93"/>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heel(1)">
                                      <p:cBhvr>
                                        <p:cTn id="55" dur="250"/>
                                        <p:tgtEl>
                                          <p:spTgt spid="94"/>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heel(1)">
                                      <p:cBhvr>
                                        <p:cTn id="58" dur="250"/>
                                        <p:tgtEl>
                                          <p:spTgt spid="95"/>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wheel(1)">
                                      <p:cBhvr>
                                        <p:cTn id="61" dur="2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30" grpId="0"/>
      <p:bldP spid="32" grpId="0" animBg="1"/>
      <p:bldP spid="45" grpId="0" animBg="1"/>
      <p:bldP spid="46" grpId="0" animBg="1"/>
      <p:bldP spid="47" grpId="0" animBg="1"/>
      <p:bldP spid="48" grpId="0"/>
      <p:bldP spid="66" grpId="0" animBg="1"/>
      <p:bldP spid="67" grpId="0" animBg="1"/>
      <p:bldP spid="68" grpId="0" animBg="1"/>
      <p:bldP spid="69" grpId="0" animBg="1"/>
      <p:bldP spid="91" grpId="0"/>
      <p:bldP spid="93" grpId="0" animBg="1"/>
      <p:bldP spid="94" grpId="0" animBg="1"/>
      <p:bldP spid="95" grpId="0" animBg="1"/>
      <p:bldP spid="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17"/>
          <p:cNvSpPr txBox="1">
            <a:spLocks/>
          </p:cNvSpPr>
          <p:nvPr/>
        </p:nvSpPr>
        <p:spPr>
          <a:xfrm>
            <a:off x="11277598" y="64008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14</a:t>
            </a:fld>
            <a:endParaRPr lang="en-US" sz="1600" b="1" dirty="0">
              <a:solidFill>
                <a:srgbClr val="000000"/>
              </a:solidFill>
              <a:latin typeface="Arial" pitchFamily="34" charset="0"/>
              <a:cs typeface="Arial" pitchFamily="34" charset="0"/>
            </a:endParaRPr>
          </a:p>
        </p:txBody>
      </p:sp>
      <p:sp>
        <p:nvSpPr>
          <p:cNvPr id="32" name="Title 1">
            <a:extLst>
              <a:ext uri="{FF2B5EF4-FFF2-40B4-BE49-F238E27FC236}">
                <a16:creationId xmlns:a16="http://schemas.microsoft.com/office/drawing/2014/main" id="{FD5415EE-813B-4D4F-AFF5-11FE34F6494A}"/>
              </a:ext>
            </a:extLst>
          </p:cNvPr>
          <p:cNvSpPr txBox="1">
            <a:spLocks/>
          </p:cNvSpPr>
          <p:nvPr/>
        </p:nvSpPr>
        <p:spPr>
          <a:xfrm>
            <a:off x="685800" y="139148"/>
            <a:ext cx="10991836" cy="74925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Branch Audit – A Walk Through!</a:t>
            </a:r>
            <a:endParaRPr lang="en-US" sz="4000" b="1" dirty="0">
              <a:solidFill>
                <a:srgbClr val="0070C0"/>
              </a:solidFill>
            </a:endParaRPr>
          </a:p>
        </p:txBody>
      </p:sp>
      <p:grpSp>
        <p:nvGrpSpPr>
          <p:cNvPr id="34" name="Group 13">
            <a:extLst>
              <a:ext uri="{FF2B5EF4-FFF2-40B4-BE49-F238E27FC236}">
                <a16:creationId xmlns:a16="http://schemas.microsoft.com/office/drawing/2014/main" id="{C8E3C154-66AA-4719-9E01-64E3E20B9F01}"/>
              </a:ext>
            </a:extLst>
          </p:cNvPr>
          <p:cNvGrpSpPr/>
          <p:nvPr/>
        </p:nvGrpSpPr>
        <p:grpSpPr>
          <a:xfrm>
            <a:off x="620238" y="1149529"/>
            <a:ext cx="10972800" cy="5000660"/>
            <a:chOff x="2039620" y="1776413"/>
            <a:chExt cx="5054281" cy="4555172"/>
          </a:xfrm>
        </p:grpSpPr>
        <p:sp>
          <p:nvSpPr>
            <p:cNvPr id="35" name="Pentagon 12">
              <a:extLst>
                <a:ext uri="{FF2B5EF4-FFF2-40B4-BE49-F238E27FC236}">
                  <a16:creationId xmlns:a16="http://schemas.microsoft.com/office/drawing/2014/main" id="{99AEB3B3-A7F1-47C4-99EA-4C0B0DEA7105}"/>
                </a:ext>
              </a:extLst>
            </p:cNvPr>
            <p:cNvSpPr/>
            <p:nvPr/>
          </p:nvSpPr>
          <p:spPr>
            <a:xfrm flipH="1">
              <a:off x="3167808" y="1776413"/>
              <a:ext cx="3926093"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37" name="Pentagon 9">
              <a:extLst>
                <a:ext uri="{FF2B5EF4-FFF2-40B4-BE49-F238E27FC236}">
                  <a16:creationId xmlns:a16="http://schemas.microsoft.com/office/drawing/2014/main" id="{0C2F7F51-1C90-4F23-9B19-A3794CD07169}"/>
                </a:ext>
              </a:extLst>
            </p:cNvPr>
            <p:cNvSpPr/>
            <p:nvPr/>
          </p:nvSpPr>
          <p:spPr>
            <a:xfrm>
              <a:off x="2039621" y="1776413"/>
              <a:ext cx="12184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39" name="Pentagon 9">
              <a:extLst>
                <a:ext uri="{FF2B5EF4-FFF2-40B4-BE49-F238E27FC236}">
                  <a16:creationId xmlns:a16="http://schemas.microsoft.com/office/drawing/2014/main" id="{2C6A6312-C3FD-4FD6-A2E0-0B47DEC722C7}"/>
                </a:ext>
              </a:extLst>
            </p:cNvPr>
            <p:cNvSpPr/>
            <p:nvPr/>
          </p:nvSpPr>
          <p:spPr>
            <a:xfrm>
              <a:off x="2039620" y="2698274"/>
              <a:ext cx="1218442"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1" name="Pentagon 12">
              <a:extLst>
                <a:ext uri="{FF2B5EF4-FFF2-40B4-BE49-F238E27FC236}">
                  <a16:creationId xmlns:a16="http://schemas.microsoft.com/office/drawing/2014/main" id="{65FED5EC-5D5B-40E6-9F52-FB506BE6E610}"/>
                </a:ext>
              </a:extLst>
            </p:cNvPr>
            <p:cNvSpPr/>
            <p:nvPr/>
          </p:nvSpPr>
          <p:spPr>
            <a:xfrm flipH="1">
              <a:off x="3258063" y="2698274"/>
              <a:ext cx="3835838"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49" name="Pentagon 9">
              <a:extLst>
                <a:ext uri="{FF2B5EF4-FFF2-40B4-BE49-F238E27FC236}">
                  <a16:creationId xmlns:a16="http://schemas.microsoft.com/office/drawing/2014/main" id="{9CAE9041-7547-4D25-A74E-D1B913E3D5FD}"/>
                </a:ext>
              </a:extLst>
            </p:cNvPr>
            <p:cNvSpPr/>
            <p:nvPr/>
          </p:nvSpPr>
          <p:spPr>
            <a:xfrm>
              <a:off x="2039621" y="3620135"/>
              <a:ext cx="1308698"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50" name="Pentagon 12">
              <a:extLst>
                <a:ext uri="{FF2B5EF4-FFF2-40B4-BE49-F238E27FC236}">
                  <a16:creationId xmlns:a16="http://schemas.microsoft.com/office/drawing/2014/main" id="{AC43A6CA-2CA2-4855-A34C-69741238FBB7}"/>
                </a:ext>
              </a:extLst>
            </p:cNvPr>
            <p:cNvSpPr/>
            <p:nvPr/>
          </p:nvSpPr>
          <p:spPr>
            <a:xfrm flipH="1">
              <a:off x="3303190" y="3620135"/>
              <a:ext cx="3790711"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51" name="Pentagon 9">
              <a:extLst>
                <a:ext uri="{FF2B5EF4-FFF2-40B4-BE49-F238E27FC236}">
                  <a16:creationId xmlns:a16="http://schemas.microsoft.com/office/drawing/2014/main" id="{08EADBB5-122D-4BD4-8AF5-ED584356CDCB}"/>
                </a:ext>
              </a:extLst>
            </p:cNvPr>
            <p:cNvSpPr/>
            <p:nvPr/>
          </p:nvSpPr>
          <p:spPr>
            <a:xfrm>
              <a:off x="2039620" y="4564856"/>
              <a:ext cx="1308697"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2" name="Pentagon 12">
              <a:extLst>
                <a:ext uri="{FF2B5EF4-FFF2-40B4-BE49-F238E27FC236}">
                  <a16:creationId xmlns:a16="http://schemas.microsoft.com/office/drawing/2014/main" id="{B679BC8D-E70A-4593-88D4-161E9296CC71}"/>
                </a:ext>
              </a:extLst>
            </p:cNvPr>
            <p:cNvSpPr/>
            <p:nvPr/>
          </p:nvSpPr>
          <p:spPr>
            <a:xfrm flipH="1">
              <a:off x="3303190" y="4564856"/>
              <a:ext cx="3790711"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53" name="Pentagon 9">
              <a:extLst>
                <a:ext uri="{FF2B5EF4-FFF2-40B4-BE49-F238E27FC236}">
                  <a16:creationId xmlns:a16="http://schemas.microsoft.com/office/drawing/2014/main" id="{9106EFD6-0DD7-4427-B6D8-DB798309D0ED}"/>
                </a:ext>
              </a:extLst>
            </p:cNvPr>
            <p:cNvSpPr/>
            <p:nvPr/>
          </p:nvSpPr>
          <p:spPr>
            <a:xfrm>
              <a:off x="2039621" y="5498148"/>
              <a:ext cx="1308698"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54" name="Pentagon 12">
              <a:extLst>
                <a:ext uri="{FF2B5EF4-FFF2-40B4-BE49-F238E27FC236}">
                  <a16:creationId xmlns:a16="http://schemas.microsoft.com/office/drawing/2014/main" id="{C77E0695-93A6-492B-BEC4-1948CAA3B70D}"/>
                </a:ext>
              </a:extLst>
            </p:cNvPr>
            <p:cNvSpPr/>
            <p:nvPr/>
          </p:nvSpPr>
          <p:spPr>
            <a:xfrm flipH="1">
              <a:off x="3348318" y="5498148"/>
              <a:ext cx="3745583"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55" name="TextBox 54">
              <a:extLst>
                <a:ext uri="{FF2B5EF4-FFF2-40B4-BE49-F238E27FC236}">
                  <a16:creationId xmlns:a16="http://schemas.microsoft.com/office/drawing/2014/main" id="{32404488-DC46-403B-892B-DAE9E80B5838}"/>
                </a:ext>
              </a:extLst>
            </p:cNvPr>
            <p:cNvSpPr txBox="1"/>
            <p:nvPr/>
          </p:nvSpPr>
          <p:spPr>
            <a:xfrm>
              <a:off x="2122170" y="1834833"/>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06</a:t>
              </a:r>
            </a:p>
          </p:txBody>
        </p:sp>
        <p:sp>
          <p:nvSpPr>
            <p:cNvPr id="56" name="TextBox 55">
              <a:extLst>
                <a:ext uri="{FF2B5EF4-FFF2-40B4-BE49-F238E27FC236}">
                  <a16:creationId xmlns:a16="http://schemas.microsoft.com/office/drawing/2014/main" id="{CAB1BED7-9795-4CFA-B7CD-3EF6CFD73839}"/>
                </a:ext>
              </a:extLst>
            </p:cNvPr>
            <p:cNvSpPr txBox="1"/>
            <p:nvPr/>
          </p:nvSpPr>
          <p:spPr>
            <a:xfrm>
              <a:off x="2122170" y="2764473"/>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07</a:t>
              </a:r>
            </a:p>
          </p:txBody>
        </p:sp>
        <p:sp>
          <p:nvSpPr>
            <p:cNvPr id="57" name="TextBox 56">
              <a:extLst>
                <a:ext uri="{FF2B5EF4-FFF2-40B4-BE49-F238E27FC236}">
                  <a16:creationId xmlns:a16="http://schemas.microsoft.com/office/drawing/2014/main" id="{631AA260-1AEA-4DFF-B58A-68A477F052C3}"/>
                </a:ext>
              </a:extLst>
            </p:cNvPr>
            <p:cNvSpPr txBox="1"/>
            <p:nvPr/>
          </p:nvSpPr>
          <p:spPr>
            <a:xfrm>
              <a:off x="2122170" y="3684715"/>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08</a:t>
              </a:r>
            </a:p>
          </p:txBody>
        </p:sp>
        <p:sp>
          <p:nvSpPr>
            <p:cNvPr id="58" name="TextBox 57">
              <a:extLst>
                <a:ext uri="{FF2B5EF4-FFF2-40B4-BE49-F238E27FC236}">
                  <a16:creationId xmlns:a16="http://schemas.microsoft.com/office/drawing/2014/main" id="{A00D832B-313F-4ABE-BF84-C1756CD8B868}"/>
                </a:ext>
              </a:extLst>
            </p:cNvPr>
            <p:cNvSpPr txBox="1"/>
            <p:nvPr/>
          </p:nvSpPr>
          <p:spPr>
            <a:xfrm>
              <a:off x="2122170" y="4627055"/>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09</a:t>
              </a:r>
            </a:p>
          </p:txBody>
        </p:sp>
        <p:sp>
          <p:nvSpPr>
            <p:cNvPr id="59" name="TextBox 58">
              <a:extLst>
                <a:ext uri="{FF2B5EF4-FFF2-40B4-BE49-F238E27FC236}">
                  <a16:creationId xmlns:a16="http://schemas.microsoft.com/office/drawing/2014/main" id="{EFA8DCB2-6938-46B6-ACC1-25012756A119}"/>
                </a:ext>
              </a:extLst>
            </p:cNvPr>
            <p:cNvSpPr txBox="1"/>
            <p:nvPr/>
          </p:nvSpPr>
          <p:spPr>
            <a:xfrm>
              <a:off x="2122170" y="5564315"/>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10</a:t>
              </a:r>
            </a:p>
          </p:txBody>
        </p:sp>
        <p:sp>
          <p:nvSpPr>
            <p:cNvPr id="60" name="Rectangle 59">
              <a:extLst>
                <a:ext uri="{FF2B5EF4-FFF2-40B4-BE49-F238E27FC236}">
                  <a16:creationId xmlns:a16="http://schemas.microsoft.com/office/drawing/2014/main" id="{89686863-9F36-47DE-A186-1D221337DB34}"/>
                </a:ext>
              </a:extLst>
            </p:cNvPr>
            <p:cNvSpPr/>
            <p:nvPr/>
          </p:nvSpPr>
          <p:spPr>
            <a:xfrm>
              <a:off x="4204998" y="1893186"/>
              <a:ext cx="2875711" cy="615553"/>
            </a:xfrm>
            <a:prstGeom prst="rect">
              <a:avLst/>
            </a:prstGeom>
          </p:spPr>
          <p:txBody>
            <a:bodyPr wrap="square" lIns="0" tIns="0" rIns="0" bIns="0">
              <a:noAutofit/>
            </a:bodyPr>
            <a:lstStyle/>
            <a:p>
              <a:pPr lvl="0" algn="just"/>
              <a:r>
                <a:rPr lang="en-US" sz="2600" b="1" dirty="0">
                  <a:latin typeface="Candara" pitchFamily="34" charset="0"/>
                </a:rPr>
                <a:t>Send enquiry letter to Branch (Draft)</a:t>
              </a:r>
            </a:p>
          </p:txBody>
        </p:sp>
        <p:sp>
          <p:nvSpPr>
            <p:cNvPr id="61" name="Rectangle 60">
              <a:extLst>
                <a:ext uri="{FF2B5EF4-FFF2-40B4-BE49-F238E27FC236}">
                  <a16:creationId xmlns:a16="http://schemas.microsoft.com/office/drawing/2014/main" id="{1D927062-1F6E-4261-B57B-F0F4902D98EC}"/>
                </a:ext>
              </a:extLst>
            </p:cNvPr>
            <p:cNvSpPr/>
            <p:nvPr/>
          </p:nvSpPr>
          <p:spPr>
            <a:xfrm>
              <a:off x="4208028" y="2835519"/>
              <a:ext cx="2885872" cy="728744"/>
            </a:xfrm>
            <a:prstGeom prst="rect">
              <a:avLst/>
            </a:prstGeom>
          </p:spPr>
          <p:txBody>
            <a:bodyPr wrap="square" lIns="0" tIns="0" rIns="0" bIns="0">
              <a:noAutofit/>
            </a:bodyPr>
            <a:lstStyle/>
            <a:p>
              <a:pPr lvl="0"/>
              <a:r>
                <a:rPr lang="en-US" sz="2600" b="1" dirty="0">
                  <a:latin typeface="Candara" pitchFamily="34" charset="0"/>
                </a:rPr>
                <a:t>Team constitution as per Branch Size</a:t>
              </a:r>
            </a:p>
          </p:txBody>
        </p:sp>
        <p:sp>
          <p:nvSpPr>
            <p:cNvPr id="62" name="Rectangle 61">
              <a:extLst>
                <a:ext uri="{FF2B5EF4-FFF2-40B4-BE49-F238E27FC236}">
                  <a16:creationId xmlns:a16="http://schemas.microsoft.com/office/drawing/2014/main" id="{664D6F12-2C4B-4C2D-AE56-772BA305169A}"/>
                </a:ext>
              </a:extLst>
            </p:cNvPr>
            <p:cNvSpPr/>
            <p:nvPr/>
          </p:nvSpPr>
          <p:spPr>
            <a:xfrm>
              <a:off x="4208028" y="3767431"/>
              <a:ext cx="2875711" cy="656504"/>
            </a:xfrm>
            <a:prstGeom prst="rect">
              <a:avLst/>
            </a:prstGeom>
          </p:spPr>
          <p:txBody>
            <a:bodyPr wrap="square" lIns="0" tIns="0" rIns="0" bIns="0">
              <a:noAutofit/>
            </a:bodyPr>
            <a:lstStyle/>
            <a:p>
              <a:pPr lvl="0"/>
              <a:r>
                <a:rPr lang="en-US" sz="2600" b="1" dirty="0">
                  <a:latin typeface="Candara" pitchFamily="34" charset="0"/>
                </a:rPr>
                <a:t>Member A: Advances </a:t>
              </a:r>
              <a:r>
                <a:rPr lang="en-US" sz="2600" b="1" dirty="0">
                  <a:solidFill>
                    <a:schemeClr val="accent1">
                      <a:lumMod val="75000"/>
                    </a:schemeClr>
                  </a:solidFill>
                  <a:effectLst>
                    <a:outerShdw blurRad="38100" dist="38100" dir="2700000" algn="tl">
                      <a:srgbClr val="000000">
                        <a:alpha val="43137"/>
                      </a:srgbClr>
                    </a:outerShdw>
                  </a:effectLst>
                  <a:latin typeface="Candara" pitchFamily="34" charset="0"/>
                </a:rPr>
                <a:t>(IRAC + LFAR)</a:t>
              </a:r>
            </a:p>
          </p:txBody>
        </p:sp>
        <p:sp>
          <p:nvSpPr>
            <p:cNvPr id="63" name="Rectangle 62">
              <a:extLst>
                <a:ext uri="{FF2B5EF4-FFF2-40B4-BE49-F238E27FC236}">
                  <a16:creationId xmlns:a16="http://schemas.microsoft.com/office/drawing/2014/main" id="{D9B59554-D71A-4F75-9436-80E366432975}"/>
                </a:ext>
              </a:extLst>
            </p:cNvPr>
            <p:cNvSpPr/>
            <p:nvPr/>
          </p:nvSpPr>
          <p:spPr>
            <a:xfrm>
              <a:off x="4218189" y="4650041"/>
              <a:ext cx="2875711" cy="615553"/>
            </a:xfrm>
            <a:prstGeom prst="rect">
              <a:avLst/>
            </a:prstGeom>
          </p:spPr>
          <p:txBody>
            <a:bodyPr wrap="square" lIns="0" tIns="0" rIns="0" bIns="0">
              <a:noAutofit/>
            </a:bodyPr>
            <a:lstStyle/>
            <a:p>
              <a:pPr lvl="0"/>
              <a:r>
                <a:rPr lang="en-US" sz="2600" b="1" dirty="0">
                  <a:latin typeface="Candara" pitchFamily="34" charset="0"/>
                </a:rPr>
                <a:t>Member B: Balance Sheet, P/L and other statements</a:t>
              </a:r>
            </a:p>
          </p:txBody>
        </p:sp>
        <p:sp>
          <p:nvSpPr>
            <p:cNvPr id="64" name="Half Frame 63">
              <a:extLst>
                <a:ext uri="{FF2B5EF4-FFF2-40B4-BE49-F238E27FC236}">
                  <a16:creationId xmlns:a16="http://schemas.microsoft.com/office/drawing/2014/main" id="{0B504791-D068-42BF-A1C9-73C5C3E1208C}"/>
                </a:ext>
              </a:extLst>
            </p:cNvPr>
            <p:cNvSpPr/>
            <p:nvPr/>
          </p:nvSpPr>
          <p:spPr>
            <a:xfrm rot="8142470">
              <a:off x="3856007" y="5730260"/>
              <a:ext cx="234950" cy="25736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65" name="Rectangle 64">
              <a:extLst>
                <a:ext uri="{FF2B5EF4-FFF2-40B4-BE49-F238E27FC236}">
                  <a16:creationId xmlns:a16="http://schemas.microsoft.com/office/drawing/2014/main" id="{56636B49-FB79-4FC5-9EA5-31118B99A80F}"/>
                </a:ext>
              </a:extLst>
            </p:cNvPr>
            <p:cNvSpPr/>
            <p:nvPr/>
          </p:nvSpPr>
          <p:spPr>
            <a:xfrm>
              <a:off x="4218189" y="5581343"/>
              <a:ext cx="2875711" cy="615553"/>
            </a:xfrm>
            <a:prstGeom prst="rect">
              <a:avLst/>
            </a:prstGeom>
          </p:spPr>
          <p:txBody>
            <a:bodyPr wrap="square" lIns="0" tIns="0" rIns="0" bIns="0">
              <a:noAutofit/>
            </a:bodyPr>
            <a:lstStyle/>
            <a:p>
              <a:pPr lvl="0"/>
              <a:r>
                <a:rPr lang="en-US" sz="2600" b="1" dirty="0">
                  <a:latin typeface="Candara" pitchFamily="34" charset="0"/>
                </a:rPr>
                <a:t>Member C: Tax Audit &amp; Misc.</a:t>
              </a:r>
            </a:p>
          </p:txBody>
        </p:sp>
        <p:sp>
          <p:nvSpPr>
            <p:cNvPr id="3" name="Rectangle 2">
              <a:extLst>
                <a:ext uri="{FF2B5EF4-FFF2-40B4-BE49-F238E27FC236}">
                  <a16:creationId xmlns:a16="http://schemas.microsoft.com/office/drawing/2014/main" id="{DAF08F26-1ADB-B34A-A5F3-E0D07A99A751}"/>
                </a:ext>
              </a:extLst>
            </p:cNvPr>
            <p:cNvSpPr/>
            <p:nvPr/>
          </p:nvSpPr>
          <p:spPr>
            <a:xfrm>
              <a:off x="4204998" y="1888214"/>
              <a:ext cx="2875711" cy="615553"/>
            </a:xfrm>
            <a:prstGeom prst="rect">
              <a:avLst/>
            </a:prstGeom>
          </p:spPr>
          <p:txBody>
            <a:bodyPr wrap="square" lIns="0" tIns="0" rIns="0" bIns="0">
              <a:noAutofit/>
            </a:bodyPr>
            <a:lstStyle/>
            <a:p>
              <a:pPr lvl="0" algn="just"/>
              <a:r>
                <a:rPr lang="en-US" sz="2600" b="1" dirty="0">
                  <a:solidFill>
                    <a:schemeClr val="tx1">
                      <a:lumMod val="75000"/>
                      <a:lumOff val="25000"/>
                    </a:schemeClr>
                  </a:solidFill>
                  <a:latin typeface="Candara" pitchFamily="34" charset="0"/>
                </a:rPr>
                <a:t>Send enquiry letter to Branch (Draft)</a:t>
              </a:r>
            </a:p>
          </p:txBody>
        </p:sp>
        <p:sp>
          <p:nvSpPr>
            <p:cNvPr id="4" name="Rectangle 3">
              <a:extLst>
                <a:ext uri="{FF2B5EF4-FFF2-40B4-BE49-F238E27FC236}">
                  <a16:creationId xmlns:a16="http://schemas.microsoft.com/office/drawing/2014/main" id="{331A90CE-8D31-E4EC-8112-4C05F361D2F4}"/>
                </a:ext>
              </a:extLst>
            </p:cNvPr>
            <p:cNvSpPr/>
            <p:nvPr/>
          </p:nvSpPr>
          <p:spPr>
            <a:xfrm>
              <a:off x="4208028" y="2830547"/>
              <a:ext cx="2885872" cy="728744"/>
            </a:xfrm>
            <a:prstGeom prst="rect">
              <a:avLst/>
            </a:prstGeom>
          </p:spPr>
          <p:txBody>
            <a:bodyPr wrap="square" lIns="0" tIns="0" rIns="0" bIns="0">
              <a:noAutofit/>
            </a:bodyPr>
            <a:lstStyle/>
            <a:p>
              <a:pPr lvl="0"/>
              <a:r>
                <a:rPr lang="en-US" sz="2600" b="1" dirty="0">
                  <a:solidFill>
                    <a:schemeClr val="tx1">
                      <a:lumMod val="75000"/>
                      <a:lumOff val="25000"/>
                    </a:schemeClr>
                  </a:solidFill>
                  <a:latin typeface="Candara" pitchFamily="34" charset="0"/>
                </a:rPr>
                <a:t>Team constitution as per Branch Size</a:t>
              </a:r>
            </a:p>
          </p:txBody>
        </p:sp>
        <p:sp>
          <p:nvSpPr>
            <p:cNvPr id="5" name="Rectangle 4">
              <a:extLst>
                <a:ext uri="{FF2B5EF4-FFF2-40B4-BE49-F238E27FC236}">
                  <a16:creationId xmlns:a16="http://schemas.microsoft.com/office/drawing/2014/main" id="{8F7F7098-86C8-F842-AE26-4EA50AAD9DE4}"/>
                </a:ext>
              </a:extLst>
            </p:cNvPr>
            <p:cNvSpPr/>
            <p:nvPr/>
          </p:nvSpPr>
          <p:spPr>
            <a:xfrm>
              <a:off x="4208028" y="3762459"/>
              <a:ext cx="2875711" cy="656504"/>
            </a:xfrm>
            <a:prstGeom prst="rect">
              <a:avLst/>
            </a:prstGeom>
          </p:spPr>
          <p:txBody>
            <a:bodyPr wrap="square" lIns="0" tIns="0" rIns="0" bIns="0">
              <a:noAutofit/>
            </a:bodyPr>
            <a:lstStyle/>
            <a:p>
              <a:pPr lvl="0"/>
              <a:r>
                <a:rPr lang="en-US" sz="2600" b="1" dirty="0">
                  <a:solidFill>
                    <a:schemeClr val="tx1">
                      <a:lumMod val="75000"/>
                      <a:lumOff val="25000"/>
                    </a:schemeClr>
                  </a:solidFill>
                  <a:latin typeface="Candara" pitchFamily="34" charset="0"/>
                </a:rPr>
                <a:t>Member A: Advances </a:t>
              </a:r>
              <a:r>
                <a:rPr lang="en-US" sz="2600" b="1" dirty="0">
                  <a:solidFill>
                    <a:srgbClr val="C00000"/>
                  </a:solidFill>
                  <a:effectLst>
                    <a:outerShdw blurRad="38100" dist="38100" dir="2700000" algn="tl">
                      <a:srgbClr val="000000">
                        <a:alpha val="43137"/>
                      </a:srgbClr>
                    </a:outerShdw>
                  </a:effectLst>
                  <a:latin typeface="Candara" pitchFamily="34" charset="0"/>
                </a:rPr>
                <a:t>(IRAC + LFAR)</a:t>
              </a:r>
            </a:p>
          </p:txBody>
        </p:sp>
        <p:sp>
          <p:nvSpPr>
            <p:cNvPr id="6" name="Rectangle 5">
              <a:extLst>
                <a:ext uri="{FF2B5EF4-FFF2-40B4-BE49-F238E27FC236}">
                  <a16:creationId xmlns:a16="http://schemas.microsoft.com/office/drawing/2014/main" id="{C8A45C9C-6494-9229-57E3-ED55C634D7A6}"/>
                </a:ext>
              </a:extLst>
            </p:cNvPr>
            <p:cNvSpPr/>
            <p:nvPr/>
          </p:nvSpPr>
          <p:spPr>
            <a:xfrm>
              <a:off x="4218189" y="4645069"/>
              <a:ext cx="2875711" cy="615553"/>
            </a:xfrm>
            <a:prstGeom prst="rect">
              <a:avLst/>
            </a:prstGeom>
          </p:spPr>
          <p:txBody>
            <a:bodyPr wrap="square" lIns="0" tIns="0" rIns="0" bIns="0">
              <a:noAutofit/>
            </a:bodyPr>
            <a:lstStyle/>
            <a:p>
              <a:pPr lvl="0"/>
              <a:r>
                <a:rPr lang="en-US" sz="2600" b="1" dirty="0">
                  <a:solidFill>
                    <a:schemeClr val="tx1">
                      <a:lumMod val="75000"/>
                      <a:lumOff val="25000"/>
                    </a:schemeClr>
                  </a:solidFill>
                  <a:latin typeface="Candara" pitchFamily="34" charset="0"/>
                </a:rPr>
                <a:t>Member B: Balance Sheet, P/L and other statements</a:t>
              </a:r>
            </a:p>
          </p:txBody>
        </p:sp>
        <p:sp>
          <p:nvSpPr>
            <p:cNvPr id="7" name="Rectangle 6">
              <a:extLst>
                <a:ext uri="{FF2B5EF4-FFF2-40B4-BE49-F238E27FC236}">
                  <a16:creationId xmlns:a16="http://schemas.microsoft.com/office/drawing/2014/main" id="{16B8DCDD-B59D-7097-417F-2F7F86D69C25}"/>
                </a:ext>
              </a:extLst>
            </p:cNvPr>
            <p:cNvSpPr/>
            <p:nvPr/>
          </p:nvSpPr>
          <p:spPr>
            <a:xfrm>
              <a:off x="4218189" y="5576372"/>
              <a:ext cx="2875711" cy="615553"/>
            </a:xfrm>
            <a:prstGeom prst="rect">
              <a:avLst/>
            </a:prstGeom>
          </p:spPr>
          <p:txBody>
            <a:bodyPr wrap="square" lIns="0" tIns="0" rIns="0" bIns="0">
              <a:noAutofit/>
            </a:bodyPr>
            <a:lstStyle/>
            <a:p>
              <a:pPr lvl="0"/>
              <a:r>
                <a:rPr lang="en-US" sz="2600" b="1" dirty="0">
                  <a:solidFill>
                    <a:schemeClr val="tx1">
                      <a:lumMod val="75000"/>
                      <a:lumOff val="25000"/>
                    </a:schemeClr>
                  </a:solidFill>
                  <a:latin typeface="Candara" pitchFamily="34" charset="0"/>
                </a:rPr>
                <a:t>Member C: Tax Audit &amp; Misc.</a:t>
              </a:r>
            </a:p>
          </p:txBody>
        </p:sp>
      </p:grpSp>
      <p:sp>
        <p:nvSpPr>
          <p:cNvPr id="8" name="Half Frame 7">
            <a:extLst>
              <a:ext uri="{FF2B5EF4-FFF2-40B4-BE49-F238E27FC236}">
                <a16:creationId xmlns:a16="http://schemas.microsoft.com/office/drawing/2014/main" id="{AC82AB05-1DC8-5C63-B67B-F2AE603C63AF}"/>
              </a:ext>
            </a:extLst>
          </p:cNvPr>
          <p:cNvSpPr/>
          <p:nvPr/>
        </p:nvSpPr>
        <p:spPr>
          <a:xfrm rot="8142470">
            <a:off x="4563599" y="4477109"/>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9" name="Half Frame 8">
            <a:extLst>
              <a:ext uri="{FF2B5EF4-FFF2-40B4-BE49-F238E27FC236}">
                <a16:creationId xmlns:a16="http://schemas.microsoft.com/office/drawing/2014/main" id="{FE8B4C8C-9CC1-845D-B28D-30125AC57A39}"/>
              </a:ext>
            </a:extLst>
          </p:cNvPr>
          <p:cNvSpPr/>
          <p:nvPr/>
        </p:nvSpPr>
        <p:spPr>
          <a:xfrm rot="8142470">
            <a:off x="4563597" y="3463255"/>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10" name="Half Frame 9">
            <a:extLst>
              <a:ext uri="{FF2B5EF4-FFF2-40B4-BE49-F238E27FC236}">
                <a16:creationId xmlns:a16="http://schemas.microsoft.com/office/drawing/2014/main" id="{604FF759-66EF-7B0C-605D-83BF1F7E618A}"/>
              </a:ext>
            </a:extLst>
          </p:cNvPr>
          <p:cNvSpPr/>
          <p:nvPr/>
        </p:nvSpPr>
        <p:spPr>
          <a:xfrm rot="8142470">
            <a:off x="4563597" y="2434150"/>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11" name="Half Frame 10">
            <a:extLst>
              <a:ext uri="{FF2B5EF4-FFF2-40B4-BE49-F238E27FC236}">
                <a16:creationId xmlns:a16="http://schemas.microsoft.com/office/drawing/2014/main" id="{63514DB4-D3A4-E4F3-0CD6-EACF9797FF29}"/>
              </a:ext>
            </a:extLst>
          </p:cNvPr>
          <p:cNvSpPr/>
          <p:nvPr/>
        </p:nvSpPr>
        <p:spPr>
          <a:xfrm rot="8142470">
            <a:off x="4563598" y="1490658"/>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Tree>
    <p:extLst>
      <p:ext uri="{BB962C8B-B14F-4D97-AF65-F5344CB8AC3E}">
        <p14:creationId xmlns:p14="http://schemas.microsoft.com/office/powerpoint/2010/main" val="377213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randombar(horizontal)">
                                      <p:cBhvr>
                                        <p:cTn id="10" dur="500"/>
                                        <p:tgtEl>
                                          <p:spTgt spid="32"/>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609598" y="1310008"/>
            <a:ext cx="10972800" cy="4404992"/>
            <a:chOff x="2039620" y="1776413"/>
            <a:chExt cx="5054281" cy="2677159"/>
          </a:xfrm>
        </p:grpSpPr>
        <p:sp>
          <p:nvSpPr>
            <p:cNvPr id="15" name="Pentagon 12"/>
            <p:cNvSpPr/>
            <p:nvPr/>
          </p:nvSpPr>
          <p:spPr>
            <a:xfrm flipH="1">
              <a:off x="3167808" y="1776413"/>
              <a:ext cx="3926093"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1">
                    <a:lumMod val="85000"/>
                    <a:lumOff val="15000"/>
                  </a:schemeClr>
                </a:solidFill>
              </a:endParaRPr>
            </a:p>
          </p:txBody>
        </p:sp>
        <p:sp>
          <p:nvSpPr>
            <p:cNvPr id="16" name="Pentagon 9"/>
            <p:cNvSpPr/>
            <p:nvPr/>
          </p:nvSpPr>
          <p:spPr>
            <a:xfrm>
              <a:off x="2039620" y="1776413"/>
              <a:ext cx="1218443"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7" name="Pentagon 9"/>
            <p:cNvSpPr/>
            <p:nvPr/>
          </p:nvSpPr>
          <p:spPr>
            <a:xfrm>
              <a:off x="2039620" y="2698274"/>
              <a:ext cx="1218442"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8" name="Pentagon 12"/>
            <p:cNvSpPr/>
            <p:nvPr/>
          </p:nvSpPr>
          <p:spPr>
            <a:xfrm flipH="1">
              <a:off x="3258063" y="2698274"/>
              <a:ext cx="3835838"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9" name="Pentagon 9"/>
            <p:cNvSpPr/>
            <p:nvPr/>
          </p:nvSpPr>
          <p:spPr>
            <a:xfrm>
              <a:off x="2039621" y="3620135"/>
              <a:ext cx="1308698"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20" name="Pentagon 12"/>
            <p:cNvSpPr/>
            <p:nvPr/>
          </p:nvSpPr>
          <p:spPr>
            <a:xfrm flipH="1">
              <a:off x="3303190" y="3620135"/>
              <a:ext cx="3790711"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dirty="0">
                <a:solidFill>
                  <a:schemeClr val="tx2"/>
                </a:solidFill>
              </a:endParaRPr>
            </a:p>
          </p:txBody>
        </p:sp>
        <p:sp>
          <p:nvSpPr>
            <p:cNvPr id="25" name="TextBox 24"/>
            <p:cNvSpPr txBox="1"/>
            <p:nvPr/>
          </p:nvSpPr>
          <p:spPr>
            <a:xfrm>
              <a:off x="2122170" y="1834833"/>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11</a:t>
              </a:r>
            </a:p>
          </p:txBody>
        </p:sp>
        <p:sp>
          <p:nvSpPr>
            <p:cNvPr id="27" name="TextBox 26"/>
            <p:cNvSpPr txBox="1"/>
            <p:nvPr/>
          </p:nvSpPr>
          <p:spPr>
            <a:xfrm>
              <a:off x="2122170" y="2764473"/>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12</a:t>
              </a:r>
            </a:p>
          </p:txBody>
        </p:sp>
        <p:sp>
          <p:nvSpPr>
            <p:cNvPr id="29" name="TextBox 28"/>
            <p:cNvSpPr txBox="1"/>
            <p:nvPr/>
          </p:nvSpPr>
          <p:spPr>
            <a:xfrm>
              <a:off x="2122170" y="3684715"/>
              <a:ext cx="631825" cy="565146"/>
            </a:xfrm>
            <a:prstGeom prst="rect">
              <a:avLst/>
            </a:prstGeom>
            <a:noFill/>
          </p:spPr>
          <p:txBody>
            <a:bodyPr wrap="square" lIns="0" tIns="0" rIns="0" bIns="0" rtlCol="0" anchor="ctr" anchorCtr="0">
              <a:noAutofit/>
            </a:bodyPr>
            <a:lstStyle/>
            <a:p>
              <a:pPr algn="ctr"/>
              <a:r>
                <a:rPr lang="en-US" sz="3200" b="1" dirty="0">
                  <a:solidFill>
                    <a:schemeClr val="accent5">
                      <a:lumMod val="50000"/>
                    </a:schemeClr>
                  </a:solidFill>
                  <a:effectLst>
                    <a:outerShdw blurRad="38100" dist="38100" dir="2700000" algn="tl">
                      <a:srgbClr val="000000">
                        <a:alpha val="43137"/>
                      </a:srgbClr>
                    </a:outerShdw>
                  </a:effectLst>
                  <a:latin typeface="Candara" panose="020E0502030303020204" pitchFamily="34" charset="0"/>
                </a:rPr>
                <a:t>13</a:t>
              </a:r>
            </a:p>
          </p:txBody>
        </p:sp>
        <p:sp>
          <p:nvSpPr>
            <p:cNvPr id="36" name="Rectangle 35"/>
            <p:cNvSpPr/>
            <p:nvPr/>
          </p:nvSpPr>
          <p:spPr>
            <a:xfrm>
              <a:off x="4208028" y="2066125"/>
              <a:ext cx="2875711" cy="615553"/>
            </a:xfrm>
            <a:prstGeom prst="rect">
              <a:avLst/>
            </a:prstGeom>
          </p:spPr>
          <p:txBody>
            <a:bodyPr wrap="square" lIns="0" tIns="0" rIns="0" bIns="0">
              <a:noAutofit/>
            </a:bodyPr>
            <a:lstStyle/>
            <a:p>
              <a:pPr lvl="0" algn="just"/>
              <a:r>
                <a:rPr lang="en-US" sz="2600" b="1" dirty="0">
                  <a:latin typeface="Candara" pitchFamily="34" charset="0"/>
                </a:rPr>
                <a:t>Obtain SA-580 MRL (Draft)</a:t>
              </a:r>
            </a:p>
          </p:txBody>
        </p:sp>
        <p:sp>
          <p:nvSpPr>
            <p:cNvPr id="38" name="Rectangle 37"/>
            <p:cNvSpPr/>
            <p:nvPr/>
          </p:nvSpPr>
          <p:spPr>
            <a:xfrm>
              <a:off x="4190941" y="2891391"/>
              <a:ext cx="2885872" cy="728744"/>
            </a:xfrm>
            <a:prstGeom prst="rect">
              <a:avLst/>
            </a:prstGeom>
          </p:spPr>
          <p:txBody>
            <a:bodyPr wrap="square" lIns="0" tIns="0" rIns="0" bIns="0">
              <a:noAutofit/>
            </a:bodyPr>
            <a:lstStyle/>
            <a:p>
              <a:pPr lvl="0"/>
              <a:r>
                <a:rPr lang="en-US" sz="2600" b="1" dirty="0">
                  <a:solidFill>
                    <a:schemeClr val="tx1">
                      <a:lumMod val="85000"/>
                      <a:lumOff val="15000"/>
                    </a:schemeClr>
                  </a:solidFill>
                  <a:latin typeface="Candara" pitchFamily="34" charset="0"/>
                </a:rPr>
                <a:t>Sign specified Statements &amp; Certificates </a:t>
              </a:r>
              <a:r>
                <a:rPr lang="en-US" sz="2600" b="1" dirty="0">
                  <a:solidFill>
                    <a:srgbClr val="FF0000"/>
                  </a:solidFill>
                  <a:latin typeface="Candara" pitchFamily="34" charset="0"/>
                </a:rPr>
                <a:t>only as per appointment letter </a:t>
              </a:r>
              <a:r>
                <a:rPr lang="en-US" sz="2600" b="1" dirty="0">
                  <a:solidFill>
                    <a:schemeClr val="tx1">
                      <a:lumMod val="85000"/>
                      <a:lumOff val="15000"/>
                    </a:schemeClr>
                  </a:solidFill>
                  <a:latin typeface="Candara" pitchFamily="34" charset="0"/>
                </a:rPr>
                <a:t>with UDIN </a:t>
              </a:r>
            </a:p>
          </p:txBody>
        </p:sp>
        <p:sp>
          <p:nvSpPr>
            <p:cNvPr id="40" name="Rectangle 39"/>
            <p:cNvSpPr/>
            <p:nvPr/>
          </p:nvSpPr>
          <p:spPr>
            <a:xfrm>
              <a:off x="4190941" y="3724828"/>
              <a:ext cx="2875711" cy="656504"/>
            </a:xfrm>
            <a:prstGeom prst="rect">
              <a:avLst/>
            </a:prstGeom>
          </p:spPr>
          <p:txBody>
            <a:bodyPr wrap="square" lIns="0" tIns="0" rIns="0" bIns="0">
              <a:noAutofit/>
            </a:bodyPr>
            <a:lstStyle/>
            <a:p>
              <a:pPr lvl="0"/>
              <a:r>
                <a:rPr lang="en-US" sz="2600" b="1" dirty="0">
                  <a:latin typeface="Candara" pitchFamily="34" charset="0"/>
                </a:rPr>
                <a:t>Issue Audit Report –</a:t>
              </a:r>
              <a:r>
                <a:rPr lang="en-US" sz="2600" b="1" dirty="0">
                  <a:solidFill>
                    <a:srgbClr val="C00000"/>
                  </a:solidFill>
                  <a:effectLst>
                    <a:outerShdw blurRad="38100" dist="38100" dir="2700000" algn="tl">
                      <a:srgbClr val="000000">
                        <a:alpha val="43137"/>
                      </a:srgbClr>
                    </a:outerShdw>
                  </a:effectLst>
                  <a:latin typeface="Candara" pitchFamily="34" charset="0"/>
                </a:rPr>
                <a:t> SA 700, 701, 705, 706 </a:t>
              </a:r>
              <a:r>
                <a:rPr lang="en-US" sz="2600" b="1" dirty="0" err="1">
                  <a:solidFill>
                    <a:srgbClr val="C00000"/>
                  </a:solidFill>
                  <a:effectLst>
                    <a:outerShdw blurRad="38100" dist="38100" dir="2700000" algn="tl">
                      <a:srgbClr val="000000">
                        <a:alpha val="43137"/>
                      </a:srgbClr>
                    </a:outerShdw>
                  </a:effectLst>
                  <a:latin typeface="Candara" pitchFamily="34" charset="0"/>
                </a:rPr>
                <a:t>etc</a:t>
              </a:r>
              <a:r>
                <a:rPr lang="en-US" sz="2600" b="1" dirty="0">
                  <a:solidFill>
                    <a:srgbClr val="C00000"/>
                  </a:solidFill>
                  <a:effectLst>
                    <a:outerShdw blurRad="38100" dist="38100" dir="2700000" algn="tl">
                      <a:srgbClr val="000000">
                        <a:alpha val="43137"/>
                      </a:srgbClr>
                    </a:outerShdw>
                  </a:effectLst>
                  <a:latin typeface="Candara" pitchFamily="34" charset="0"/>
                </a:rPr>
                <a:t> (Revised)</a:t>
              </a:r>
            </a:p>
          </p:txBody>
        </p:sp>
      </p:grpSp>
      <p:sp>
        <p:nvSpPr>
          <p:cNvPr id="30" name="Slide Number Placeholder 17"/>
          <p:cNvSpPr txBox="1">
            <a:spLocks/>
          </p:cNvSpPr>
          <p:nvPr/>
        </p:nvSpPr>
        <p:spPr>
          <a:xfrm>
            <a:off x="11277598" y="64008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15</a:t>
            </a:fld>
            <a:endParaRPr lang="en-US" sz="1600" b="1" dirty="0">
              <a:solidFill>
                <a:srgbClr val="000000"/>
              </a:solidFill>
              <a:latin typeface="Arial" pitchFamily="34" charset="0"/>
              <a:cs typeface="Arial" pitchFamily="34" charset="0"/>
            </a:endParaRPr>
          </a:p>
        </p:txBody>
      </p:sp>
      <p:sp>
        <p:nvSpPr>
          <p:cNvPr id="32" name="Title 1">
            <a:extLst>
              <a:ext uri="{FF2B5EF4-FFF2-40B4-BE49-F238E27FC236}">
                <a16:creationId xmlns:a16="http://schemas.microsoft.com/office/drawing/2014/main" id="{FD5415EE-813B-4D4F-AFF5-11FE34F6494A}"/>
              </a:ext>
            </a:extLst>
          </p:cNvPr>
          <p:cNvSpPr txBox="1">
            <a:spLocks/>
          </p:cNvSpPr>
          <p:nvPr/>
        </p:nvSpPr>
        <p:spPr>
          <a:xfrm>
            <a:off x="685800" y="139148"/>
            <a:ext cx="10991836" cy="74925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Branch Audit – A Walk Through!</a:t>
            </a:r>
            <a:endParaRPr lang="en-US" sz="4000" b="1" dirty="0">
              <a:solidFill>
                <a:srgbClr val="0070C0"/>
              </a:solidFill>
            </a:endParaRPr>
          </a:p>
        </p:txBody>
      </p:sp>
      <p:sp>
        <p:nvSpPr>
          <p:cNvPr id="45" name="Half Frame 44">
            <a:extLst>
              <a:ext uri="{FF2B5EF4-FFF2-40B4-BE49-F238E27FC236}">
                <a16:creationId xmlns:a16="http://schemas.microsoft.com/office/drawing/2014/main" id="{6F46C487-9D42-4B2B-8C0E-BE11E0A47AE2}"/>
              </a:ext>
            </a:extLst>
          </p:cNvPr>
          <p:cNvSpPr/>
          <p:nvPr/>
        </p:nvSpPr>
        <p:spPr>
          <a:xfrm rot="8142470">
            <a:off x="4544289" y="1924646"/>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46" name="Half Frame 45">
            <a:extLst>
              <a:ext uri="{FF2B5EF4-FFF2-40B4-BE49-F238E27FC236}">
                <a16:creationId xmlns:a16="http://schemas.microsoft.com/office/drawing/2014/main" id="{D10AE9B3-3125-40C8-A305-47E79A89B9A9}"/>
              </a:ext>
            </a:extLst>
          </p:cNvPr>
          <p:cNvSpPr/>
          <p:nvPr/>
        </p:nvSpPr>
        <p:spPr>
          <a:xfrm rot="8142470">
            <a:off x="4547603" y="3287731"/>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
        <p:nvSpPr>
          <p:cNvPr id="47" name="Half Frame 46">
            <a:extLst>
              <a:ext uri="{FF2B5EF4-FFF2-40B4-BE49-F238E27FC236}">
                <a16:creationId xmlns:a16="http://schemas.microsoft.com/office/drawing/2014/main" id="{A58AD004-E269-4E36-A64A-017199157B69}"/>
              </a:ext>
            </a:extLst>
          </p:cNvPr>
          <p:cNvSpPr/>
          <p:nvPr/>
        </p:nvSpPr>
        <p:spPr>
          <a:xfrm rot="8142470">
            <a:off x="4547605" y="4773599"/>
            <a:ext cx="510074" cy="28253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2"/>
              </a:solidFill>
            </a:endParaRPr>
          </a:p>
        </p:txBody>
      </p:sp>
    </p:spTree>
    <p:extLst>
      <p:ext uri="{BB962C8B-B14F-4D97-AF65-F5344CB8AC3E}">
        <p14:creationId xmlns:p14="http://schemas.microsoft.com/office/powerpoint/2010/main" val="29887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anim calcmode="lin" valueType="num">
                                      <p:cBhvr>
                                        <p:cTn id="23" dur="500" fill="hold"/>
                                        <p:tgtEl>
                                          <p:spTgt spid="45"/>
                                        </p:tgtEl>
                                        <p:attrNameLst>
                                          <p:attrName>ppt_x</p:attrName>
                                        </p:attrNameLst>
                                      </p:cBhvr>
                                      <p:tavLst>
                                        <p:tav tm="0">
                                          <p:val>
                                            <p:strVal val="#ppt_x"/>
                                          </p:val>
                                        </p:tav>
                                        <p:tav tm="100000">
                                          <p:val>
                                            <p:strVal val="#ppt_x"/>
                                          </p:val>
                                        </p:tav>
                                      </p:tavLst>
                                    </p:anim>
                                    <p:anim calcmode="lin" valueType="num">
                                      <p:cBhvr>
                                        <p:cTn id="24" dur="500" fill="hold"/>
                                        <p:tgtEl>
                                          <p:spTgt spid="4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strVal val="#ppt_x"/>
                                          </p:val>
                                        </p:tav>
                                        <p:tav tm="100000">
                                          <p:val>
                                            <p:strVal val="#ppt_x"/>
                                          </p:val>
                                        </p:tav>
                                      </p:tavLst>
                                    </p:anim>
                                    <p:anim calcmode="lin" valueType="num">
                                      <p:cBhvr>
                                        <p:cTn id="29" dur="500" fill="hold"/>
                                        <p:tgtEl>
                                          <p:spTgt spid="4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45" grpId="0" animBg="1"/>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5"/>
          <p:cNvSpPr txBox="1">
            <a:spLocks/>
          </p:cNvSpPr>
          <p:nvPr>
            <p:custDataLst>
              <p:tags r:id="rId1"/>
            </p:custDataLst>
          </p:nvPr>
        </p:nvSpPr>
        <p:spPr>
          <a:xfrm>
            <a:off x="1298933" y="5419598"/>
            <a:ext cx="10248086" cy="63818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lgn="ctr">
              <a:spcBef>
                <a:spcPts val="600"/>
              </a:spcBef>
              <a:buNone/>
            </a:pPr>
            <a:endParaRPr sz="1100" b="1" dirty="0">
              <a:solidFill>
                <a:schemeClr val="accent5">
                  <a:lumMod val="50000"/>
                </a:schemeClr>
              </a:solidFill>
              <a:latin typeface="Candara" pitchFamily="34" charset="0"/>
              <a:cs typeface="Tahoma" pitchFamily="34" charset="0"/>
            </a:endParaRPr>
          </a:p>
          <a:p>
            <a:pPr algn="ctr"/>
            <a:r>
              <a:rPr sz="2800" b="1" dirty="0">
                <a:solidFill>
                  <a:schemeClr val="accent5">
                    <a:lumMod val="50000"/>
                  </a:schemeClr>
                </a:solidFill>
                <a:latin typeface="Candara" pitchFamily="34" charset="0"/>
                <a:cs typeface="Tahoma" pitchFamily="34" charset="0"/>
              </a:rPr>
              <a:t>Identify Staff with necessary skill sets</a:t>
            </a:r>
          </a:p>
          <a:p>
            <a:pPr marL="274320" lvl="1" indent="-274320" algn="ctr">
              <a:spcBef>
                <a:spcPts val="600"/>
              </a:spcBef>
              <a:buNone/>
            </a:pPr>
            <a:endParaRPr lang="en-US" sz="1100" b="1" dirty="0">
              <a:solidFill>
                <a:schemeClr val="accent5">
                  <a:lumMod val="50000"/>
                </a:schemeClr>
              </a:solidFill>
              <a:latin typeface="Candara" pitchFamily="34" charset="0"/>
            </a:endParaRPr>
          </a:p>
        </p:txBody>
      </p:sp>
      <p:sp>
        <p:nvSpPr>
          <p:cNvPr id="24" name="Slide Number Placeholder 17"/>
          <p:cNvSpPr txBox="1">
            <a:spLocks/>
          </p:cNvSpPr>
          <p:nvPr/>
        </p:nvSpPr>
        <p:spPr>
          <a:xfrm>
            <a:off x="11255471" y="6326320"/>
            <a:ext cx="609600" cy="304800"/>
          </a:xfrm>
          <a:prstGeom prst="rect">
            <a:avLst/>
          </a:prstGeom>
        </p:spPr>
        <p:txBody>
          <a:bodyPr/>
          <a:lstStyle/>
          <a:p>
            <a:pPr fontAlgn="base">
              <a:spcBef>
                <a:spcPct val="0"/>
              </a:spcBef>
              <a:spcAft>
                <a:spcPct val="0"/>
              </a:spcAft>
              <a:defRPr/>
            </a:pPr>
            <a:fld id="{0176C1F2-587E-42C9-B506-53C0D6E30F46}" type="slidenum">
              <a:rPr lang="en-US" sz="1600" b="1">
                <a:latin typeface="Arial" pitchFamily="34" charset="0"/>
                <a:cs typeface="Arial" pitchFamily="34" charset="0"/>
              </a:rPr>
              <a:pPr fontAlgn="base">
                <a:spcBef>
                  <a:spcPct val="0"/>
                </a:spcBef>
                <a:spcAft>
                  <a:spcPct val="0"/>
                </a:spcAft>
                <a:defRPr/>
              </a:pPr>
              <a:t>16</a:t>
            </a:fld>
            <a:endParaRPr lang="en-US" sz="1600" b="1" dirty="0">
              <a:latin typeface="Arial" pitchFamily="34" charset="0"/>
              <a:cs typeface="Arial" pitchFamily="34" charset="0"/>
            </a:endParaRPr>
          </a:p>
        </p:txBody>
      </p:sp>
      <p:sp>
        <p:nvSpPr>
          <p:cNvPr id="25" name="Text Placeholder 5"/>
          <p:cNvSpPr txBox="1">
            <a:spLocks/>
          </p:cNvSpPr>
          <p:nvPr>
            <p:custDataLst>
              <p:tags r:id="rId2"/>
            </p:custDataLst>
          </p:nvPr>
        </p:nvSpPr>
        <p:spPr>
          <a:xfrm>
            <a:off x="1312185" y="4487799"/>
            <a:ext cx="10248086" cy="66326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lgn="ctr">
              <a:spcBef>
                <a:spcPts val="600"/>
              </a:spcBef>
              <a:buNone/>
            </a:pPr>
            <a:endParaRPr sz="1100" b="1" dirty="0">
              <a:solidFill>
                <a:schemeClr val="accent5">
                  <a:lumMod val="50000"/>
                </a:schemeClr>
              </a:solidFill>
              <a:latin typeface="Candara" pitchFamily="34" charset="0"/>
              <a:cs typeface="Tahoma" pitchFamily="34" charset="0"/>
            </a:endParaRPr>
          </a:p>
          <a:p>
            <a:pPr algn="ctr"/>
            <a:r>
              <a:rPr sz="2800" b="1" dirty="0">
                <a:solidFill>
                  <a:schemeClr val="accent5">
                    <a:lumMod val="50000"/>
                  </a:schemeClr>
                </a:solidFill>
                <a:latin typeface="Candara" pitchFamily="34" charset="0"/>
                <a:cs typeface="Tahoma" pitchFamily="34" charset="0"/>
              </a:rPr>
              <a:t>RBI Master Directions, Circulars, Press Releases</a:t>
            </a:r>
          </a:p>
          <a:p>
            <a:pPr marL="274320" lvl="1" indent="-274320" algn="ctr">
              <a:spcBef>
                <a:spcPts val="600"/>
              </a:spcBef>
              <a:buNone/>
            </a:pPr>
            <a:endParaRPr lang="en-US" sz="1100" b="1" dirty="0">
              <a:solidFill>
                <a:schemeClr val="accent5">
                  <a:lumMod val="50000"/>
                </a:schemeClr>
              </a:solidFill>
              <a:latin typeface="Candara" pitchFamily="34" charset="0"/>
            </a:endParaRPr>
          </a:p>
        </p:txBody>
      </p:sp>
      <p:sp>
        <p:nvSpPr>
          <p:cNvPr id="26" name="Text Placeholder 5"/>
          <p:cNvSpPr txBox="1">
            <a:spLocks/>
          </p:cNvSpPr>
          <p:nvPr>
            <p:custDataLst>
              <p:tags r:id="rId3"/>
            </p:custDataLst>
          </p:nvPr>
        </p:nvSpPr>
        <p:spPr>
          <a:xfrm>
            <a:off x="1328750" y="3426392"/>
            <a:ext cx="10248086" cy="66326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lgn="ctr">
              <a:spcBef>
                <a:spcPts val="600"/>
              </a:spcBef>
              <a:buNone/>
            </a:pPr>
            <a:endParaRPr sz="1100" b="1" dirty="0">
              <a:solidFill>
                <a:schemeClr val="accent5">
                  <a:lumMod val="50000"/>
                </a:schemeClr>
              </a:solidFill>
              <a:latin typeface="Candara" pitchFamily="34" charset="0"/>
              <a:cs typeface="Tahoma" pitchFamily="34" charset="0"/>
            </a:endParaRPr>
          </a:p>
          <a:p>
            <a:pPr marL="539496" lvl="2" indent="-265176" algn="ctr">
              <a:spcBef>
                <a:spcPts val="600"/>
              </a:spcBef>
              <a:buNone/>
            </a:pPr>
            <a:r>
              <a:rPr sz="2800" b="1" dirty="0">
                <a:solidFill>
                  <a:schemeClr val="accent5">
                    <a:lumMod val="50000"/>
                  </a:schemeClr>
                </a:solidFill>
                <a:latin typeface="Candara" pitchFamily="34" charset="0"/>
                <a:cs typeface="Tahoma" pitchFamily="34" charset="0"/>
              </a:rPr>
              <a:t>Banks Closing Instructions</a:t>
            </a:r>
          </a:p>
          <a:p>
            <a:pPr marL="274320" lvl="1" indent="-274320" algn="ctr">
              <a:spcBef>
                <a:spcPts val="600"/>
              </a:spcBef>
              <a:buNone/>
            </a:pPr>
            <a:endParaRPr lang="en-US" sz="1100" b="1" dirty="0">
              <a:solidFill>
                <a:schemeClr val="accent5">
                  <a:lumMod val="50000"/>
                </a:schemeClr>
              </a:solidFill>
              <a:latin typeface="Candara" pitchFamily="34" charset="0"/>
            </a:endParaRPr>
          </a:p>
        </p:txBody>
      </p:sp>
      <p:sp>
        <p:nvSpPr>
          <p:cNvPr id="27" name="Text Placeholder 5"/>
          <p:cNvSpPr txBox="1">
            <a:spLocks/>
          </p:cNvSpPr>
          <p:nvPr>
            <p:custDataLst>
              <p:tags r:id="rId4"/>
            </p:custDataLst>
          </p:nvPr>
        </p:nvSpPr>
        <p:spPr>
          <a:xfrm>
            <a:off x="1329545" y="2287580"/>
            <a:ext cx="10248086" cy="81654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538163" lvl="2" indent="-417513" algn="ctr">
              <a:spcBef>
                <a:spcPts val="0"/>
              </a:spcBef>
              <a:buNone/>
              <a:tabLst>
                <a:tab pos="1258888" algn="l"/>
                <a:tab pos="1423988" algn="l"/>
                <a:tab pos="1544638" algn="l"/>
              </a:tabLst>
            </a:pPr>
            <a:r>
              <a:rPr lang="en-GB" sz="2800" b="1" dirty="0">
                <a:solidFill>
                  <a:schemeClr val="accent5">
                    <a:lumMod val="50000"/>
                  </a:schemeClr>
                </a:solidFill>
                <a:latin typeface="Candara" pitchFamily="34" charset="0"/>
              </a:rPr>
              <a:t>Statements, Certificates etc – Which and how many to be s/d?</a:t>
            </a:r>
            <a:endParaRPr lang="en-US" sz="1100" b="1" dirty="0">
              <a:solidFill>
                <a:schemeClr val="accent5">
                  <a:lumMod val="50000"/>
                </a:schemeClr>
              </a:solidFill>
              <a:latin typeface="Candara" pitchFamily="34" charset="0"/>
            </a:endParaRPr>
          </a:p>
        </p:txBody>
      </p:sp>
      <p:sp>
        <p:nvSpPr>
          <p:cNvPr id="28" name="Text Placeholder 5"/>
          <p:cNvSpPr txBox="1">
            <a:spLocks/>
          </p:cNvSpPr>
          <p:nvPr>
            <p:custDataLst>
              <p:tags r:id="rId5"/>
            </p:custDataLst>
          </p:nvPr>
        </p:nvSpPr>
        <p:spPr>
          <a:xfrm>
            <a:off x="1329545" y="1142984"/>
            <a:ext cx="10248086" cy="66837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539496" lvl="2" indent="-265176" algn="ctr">
              <a:spcBef>
                <a:spcPts val="0"/>
              </a:spcBef>
              <a:buNone/>
            </a:pPr>
            <a:r>
              <a:rPr lang="en-GB" sz="2800" b="1" dirty="0">
                <a:solidFill>
                  <a:schemeClr val="accent5">
                    <a:lumMod val="50000"/>
                  </a:schemeClr>
                </a:solidFill>
                <a:latin typeface="Candara" pitchFamily="34" charset="0"/>
              </a:rPr>
              <a:t>Branch Appointment letter – Terms etc.</a:t>
            </a:r>
            <a:endParaRPr lang="en-US" sz="1100" b="1" dirty="0">
              <a:solidFill>
                <a:schemeClr val="accent5">
                  <a:lumMod val="50000"/>
                </a:schemeClr>
              </a:solidFill>
              <a:latin typeface="Candara" pitchFamily="34" charset="0"/>
            </a:endParaRPr>
          </a:p>
        </p:txBody>
      </p:sp>
      <p:cxnSp>
        <p:nvCxnSpPr>
          <p:cNvPr id="44" name="Straight Connector 43"/>
          <p:cNvCxnSpPr/>
          <p:nvPr/>
        </p:nvCxnSpPr>
        <p:spPr>
          <a:xfrm rot="5400000">
            <a:off x="-1563695" y="3549665"/>
            <a:ext cx="4357718" cy="1588"/>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615164" y="1370806"/>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615164" y="2585252"/>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615164" y="3756434"/>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615164" y="4799830"/>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a:off x="615164" y="5728524"/>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3C68C87F-7F89-4C08-8356-9CB8E5E78DFA}"/>
              </a:ext>
            </a:extLst>
          </p:cNvPr>
          <p:cNvSpPr txBox="1">
            <a:spLocks/>
          </p:cNvSpPr>
          <p:nvPr/>
        </p:nvSpPr>
        <p:spPr>
          <a:xfrm>
            <a:off x="614370" y="201212"/>
            <a:ext cx="10991836" cy="721108"/>
          </a:xfrm>
          <a:prstGeom prst="rect">
            <a:avLst/>
          </a:prstGeom>
        </p:spPr>
        <p:txBody>
          <a:bodyPr>
            <a:normAutofit fontScale="62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Agenda for Pre – Audit Meeting – Read and discuss thoroughly!</a:t>
            </a:r>
            <a:endParaRPr lang="en-US" sz="4000" b="1" dirty="0">
              <a:solidFill>
                <a:srgbClr val="0070C0"/>
              </a:solidFill>
            </a:endParaRPr>
          </a:p>
          <a:p>
            <a:pPr algn="ctr"/>
            <a:endParaRPr lang="en-US" sz="4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5" grpId="0" animBg="1"/>
      <p:bldP spid="26" grpId="0" animBg="1"/>
      <p:bldP spid="27" grpId="0" animBg="1"/>
      <p:bldP spid="28"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79133" y="3298195"/>
            <a:ext cx="2633734" cy="261610"/>
          </a:xfrm>
          <a:prstGeom prst="rect">
            <a:avLst/>
          </a:prstGeom>
        </p:spPr>
        <p:txBody>
          <a:bodyPr wrap="none">
            <a:spAutoFit/>
          </a:bodyPr>
          <a:lstStyle/>
          <a:p>
            <a:pPr marL="539496" lvl="2" indent="-265176">
              <a:spcBef>
                <a:spcPts val="600"/>
              </a:spcBef>
            </a:pPr>
            <a:r>
              <a:rPr lang="en-US" sz="1100" dirty="0">
                <a:solidFill>
                  <a:schemeClr val="bg1"/>
                </a:solidFill>
              </a:rPr>
              <a:t>This is second level bullet dummy text</a:t>
            </a:r>
          </a:p>
        </p:txBody>
      </p:sp>
      <p:sp>
        <p:nvSpPr>
          <p:cNvPr id="24" name="Slide Number Placeholder 17"/>
          <p:cNvSpPr txBox="1">
            <a:spLocks/>
          </p:cNvSpPr>
          <p:nvPr/>
        </p:nvSpPr>
        <p:spPr>
          <a:xfrm>
            <a:off x="11277600" y="6412615"/>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17</a:t>
            </a:fld>
            <a:endParaRPr lang="en-US" sz="1600" b="1" dirty="0">
              <a:solidFill>
                <a:srgbClr val="000000"/>
              </a:solidFill>
              <a:latin typeface="Arial" pitchFamily="34" charset="0"/>
              <a:cs typeface="Arial" pitchFamily="34" charset="0"/>
            </a:endParaRPr>
          </a:p>
        </p:txBody>
      </p:sp>
      <p:sp>
        <p:nvSpPr>
          <p:cNvPr id="25" name="Text Placeholder 5"/>
          <p:cNvSpPr txBox="1">
            <a:spLocks/>
          </p:cNvSpPr>
          <p:nvPr>
            <p:custDataLst>
              <p:tags r:id="rId1"/>
            </p:custDataLst>
          </p:nvPr>
        </p:nvSpPr>
        <p:spPr>
          <a:xfrm>
            <a:off x="1258910" y="5060635"/>
            <a:ext cx="10387766" cy="85195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lgn="ctr">
              <a:spcBef>
                <a:spcPts val="600"/>
              </a:spcBef>
              <a:buNone/>
            </a:pPr>
            <a:endParaRPr sz="2400" b="1" dirty="0">
              <a:solidFill>
                <a:schemeClr val="accent5">
                  <a:lumMod val="50000"/>
                </a:schemeClr>
              </a:solidFill>
              <a:effectLst>
                <a:outerShdw blurRad="38100" dist="38100" dir="2700000" algn="tl">
                  <a:srgbClr val="000000">
                    <a:alpha val="43137"/>
                  </a:srgbClr>
                </a:outerShdw>
              </a:effectLst>
              <a:latin typeface="Candara" pitchFamily="34" charset="0"/>
              <a:cs typeface="Tahoma" pitchFamily="34" charset="0"/>
            </a:endParaRPr>
          </a:p>
          <a:p>
            <a:pPr algn="ctr">
              <a:defRPr/>
            </a:pPr>
            <a:r>
              <a:rPr sz="2400" b="1" dirty="0">
                <a:solidFill>
                  <a:schemeClr val="accent5">
                    <a:lumMod val="50000"/>
                  </a:schemeClr>
                </a:solidFill>
                <a:latin typeface="Candara" pitchFamily="34" charset="0"/>
                <a:cs typeface="Arial" charset="0"/>
              </a:rPr>
              <a:t>Non identification of Control Risk weakness – Operational &amp; Credit</a:t>
            </a:r>
          </a:p>
          <a:p>
            <a:pPr marL="274320" lvl="1" indent="-274320" algn="ctr">
              <a:spcBef>
                <a:spcPts val="600"/>
              </a:spcBef>
              <a:buNone/>
            </a:pPr>
            <a:endParaRPr lang="en-US" sz="2400" b="1" dirty="0">
              <a:solidFill>
                <a:schemeClr val="accent5">
                  <a:lumMod val="50000"/>
                </a:schemeClr>
              </a:solidFill>
              <a:latin typeface="Candara" pitchFamily="34" charset="0"/>
            </a:endParaRPr>
          </a:p>
        </p:txBody>
      </p:sp>
      <p:sp>
        <p:nvSpPr>
          <p:cNvPr id="26" name="Text Placeholder 5"/>
          <p:cNvSpPr txBox="1">
            <a:spLocks/>
          </p:cNvSpPr>
          <p:nvPr>
            <p:custDataLst>
              <p:tags r:id="rId2"/>
            </p:custDataLst>
          </p:nvPr>
        </p:nvSpPr>
        <p:spPr>
          <a:xfrm>
            <a:off x="1259704" y="3934246"/>
            <a:ext cx="10387766" cy="71438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lgn="ctr">
              <a:spcBef>
                <a:spcPts val="600"/>
              </a:spcBef>
              <a:buNone/>
            </a:pPr>
            <a:endParaRPr sz="2400" b="1" dirty="0">
              <a:solidFill>
                <a:schemeClr val="accent5">
                  <a:lumMod val="50000"/>
                </a:schemeClr>
              </a:solidFill>
              <a:effectLst>
                <a:outerShdw blurRad="38100" dist="38100" dir="2700000" algn="tl">
                  <a:srgbClr val="000000">
                    <a:alpha val="43137"/>
                  </a:srgbClr>
                </a:outerShdw>
              </a:effectLst>
              <a:latin typeface="Candara" pitchFamily="34" charset="0"/>
              <a:cs typeface="Tahoma" pitchFamily="34" charset="0"/>
            </a:endParaRPr>
          </a:p>
          <a:p>
            <a:pPr algn="ctr">
              <a:defRPr/>
            </a:pPr>
            <a:r>
              <a:rPr lang="fr-FR" sz="2400" b="1" dirty="0">
                <a:solidFill>
                  <a:srgbClr val="FF0000"/>
                </a:solidFill>
                <a:latin typeface="Candara" pitchFamily="34" charset="0"/>
                <a:cs typeface="Arial" charset="0"/>
              </a:rPr>
              <a:t>Risk of RBI RBS/AFI divergence/ ICAI DC</a:t>
            </a:r>
          </a:p>
          <a:p>
            <a:pPr marL="274320" lvl="1" indent="-274320" algn="ctr">
              <a:spcBef>
                <a:spcPts val="600"/>
              </a:spcBef>
              <a:buNone/>
            </a:pPr>
            <a:endParaRPr lang="en-US" sz="2400" b="1" dirty="0">
              <a:solidFill>
                <a:schemeClr val="accent5">
                  <a:lumMod val="50000"/>
                </a:schemeClr>
              </a:solidFill>
              <a:latin typeface="Candara" pitchFamily="34" charset="0"/>
            </a:endParaRPr>
          </a:p>
        </p:txBody>
      </p:sp>
      <p:sp>
        <p:nvSpPr>
          <p:cNvPr id="27" name="Text Placeholder 5"/>
          <p:cNvSpPr txBox="1">
            <a:spLocks/>
          </p:cNvSpPr>
          <p:nvPr>
            <p:custDataLst>
              <p:tags r:id="rId3"/>
            </p:custDataLst>
          </p:nvPr>
        </p:nvSpPr>
        <p:spPr>
          <a:xfrm>
            <a:off x="1259704" y="2522531"/>
            <a:ext cx="10387766" cy="90646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defRPr/>
            </a:pPr>
            <a:endParaRPr lang="fr-FR" sz="2400" b="1" dirty="0">
              <a:solidFill>
                <a:schemeClr val="accent5">
                  <a:lumMod val="50000"/>
                </a:schemeClr>
              </a:solidFill>
              <a:latin typeface="Candara" pitchFamily="34" charset="0"/>
              <a:cs typeface="Tahoma" pitchFamily="34" charset="0"/>
            </a:endParaRPr>
          </a:p>
          <a:p>
            <a:pPr algn="ctr">
              <a:defRPr/>
            </a:pPr>
            <a:r>
              <a:rPr lang="fr-FR" sz="2400" b="1" dirty="0">
                <a:solidFill>
                  <a:schemeClr val="accent5">
                    <a:lumMod val="50000"/>
                  </a:schemeClr>
                </a:solidFill>
                <a:latin typeface="Candara" pitchFamily="34" charset="0"/>
                <a:cs typeface="Tahoma" pitchFamily="34" charset="0"/>
              </a:rPr>
              <a:t>Risk of non-compliance - RBI Master Directions, Circulars, </a:t>
            </a:r>
            <a:r>
              <a:rPr lang="fr-FR" sz="2400" b="1" dirty="0" err="1">
                <a:solidFill>
                  <a:schemeClr val="accent5">
                    <a:lumMod val="50000"/>
                  </a:schemeClr>
                </a:solidFill>
                <a:latin typeface="Candara" pitchFamily="34" charset="0"/>
                <a:cs typeface="Tahoma" pitchFamily="34" charset="0"/>
              </a:rPr>
              <a:t>etc</a:t>
            </a:r>
            <a:r>
              <a:rPr lang="fr-FR" sz="2400" b="1" dirty="0">
                <a:solidFill>
                  <a:schemeClr val="accent5">
                    <a:lumMod val="50000"/>
                  </a:schemeClr>
                </a:solidFill>
                <a:latin typeface="Candara" pitchFamily="34" charset="0"/>
                <a:cs typeface="Tahoma" pitchFamily="34" charset="0"/>
              </a:rPr>
              <a:t> and Banks/ </a:t>
            </a:r>
            <a:r>
              <a:rPr lang="fr-FR" sz="2400" b="1" dirty="0" err="1">
                <a:solidFill>
                  <a:schemeClr val="accent5">
                    <a:lumMod val="50000"/>
                  </a:schemeClr>
                </a:solidFill>
                <a:latin typeface="Candara" pitchFamily="34" charset="0"/>
                <a:cs typeface="Tahoma" pitchFamily="34" charset="0"/>
              </a:rPr>
              <a:t>SCAs</a:t>
            </a:r>
            <a:r>
              <a:rPr lang="fr-FR" sz="2400" b="1" dirty="0">
                <a:solidFill>
                  <a:schemeClr val="accent5">
                    <a:lumMod val="50000"/>
                  </a:schemeClr>
                </a:solidFill>
                <a:latin typeface="Candara" pitchFamily="34" charset="0"/>
                <a:cs typeface="Tahoma" pitchFamily="34" charset="0"/>
              </a:rPr>
              <a:t> Closing instructions </a:t>
            </a:r>
            <a:r>
              <a:rPr lang="fr-FR" sz="2400" b="1" dirty="0" err="1">
                <a:solidFill>
                  <a:schemeClr val="accent5">
                    <a:lumMod val="50000"/>
                  </a:schemeClr>
                </a:solidFill>
                <a:latin typeface="Candara" pitchFamily="34" charset="0"/>
                <a:cs typeface="Tahoma" pitchFamily="34" charset="0"/>
              </a:rPr>
              <a:t>etc</a:t>
            </a:r>
            <a:endParaRPr lang="fr-FR" sz="2400" b="1" dirty="0">
              <a:solidFill>
                <a:schemeClr val="accent5">
                  <a:lumMod val="50000"/>
                </a:schemeClr>
              </a:solidFill>
              <a:latin typeface="Candara" pitchFamily="34" charset="0"/>
              <a:cs typeface="Tahoma" pitchFamily="34" charset="0"/>
            </a:endParaRPr>
          </a:p>
          <a:p>
            <a:pPr marL="274320" lvl="1" indent="-274320" algn="ctr">
              <a:spcBef>
                <a:spcPts val="600"/>
              </a:spcBef>
            </a:pPr>
            <a:endParaRPr lang="fr-FR" sz="2400" b="1" dirty="0">
              <a:solidFill>
                <a:schemeClr val="accent5">
                  <a:lumMod val="50000"/>
                </a:schemeClr>
              </a:solidFill>
              <a:latin typeface="Candara" pitchFamily="34" charset="0"/>
            </a:endParaRPr>
          </a:p>
        </p:txBody>
      </p:sp>
      <p:sp>
        <p:nvSpPr>
          <p:cNvPr id="28" name="Text Placeholder 5"/>
          <p:cNvSpPr txBox="1">
            <a:spLocks/>
          </p:cNvSpPr>
          <p:nvPr>
            <p:custDataLst>
              <p:tags r:id="rId4"/>
            </p:custDataLst>
          </p:nvPr>
        </p:nvSpPr>
        <p:spPr>
          <a:xfrm>
            <a:off x="1259704" y="1296972"/>
            <a:ext cx="10387766" cy="71438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lIns="91440" tIns="36000" rIns="36000" bIns="36000"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274320" lvl="1" indent="-274320" algn="ctr">
              <a:spcBef>
                <a:spcPts val="600"/>
              </a:spcBef>
              <a:buNone/>
            </a:pPr>
            <a:r>
              <a:rPr lang="en-IN" sz="2400" b="1" dirty="0">
                <a:solidFill>
                  <a:schemeClr val="accent5">
                    <a:lumMod val="50000"/>
                  </a:schemeClr>
                </a:solidFill>
                <a:latin typeface="Candara" pitchFamily="34" charset="0"/>
                <a:cs typeface="Arial" charset="0"/>
              </a:rPr>
              <a:t>Risk of incorrect</a:t>
            </a:r>
            <a:r>
              <a:rPr sz="2400" b="1" dirty="0">
                <a:solidFill>
                  <a:schemeClr val="accent5">
                    <a:lumMod val="50000"/>
                  </a:schemeClr>
                </a:solidFill>
                <a:latin typeface="Candara" pitchFamily="34" charset="0"/>
                <a:cs typeface="Arial" charset="0"/>
              </a:rPr>
              <a:t> attestation/ reporting</a:t>
            </a:r>
          </a:p>
        </p:txBody>
      </p:sp>
      <p:cxnSp>
        <p:nvCxnSpPr>
          <p:cNvPr id="44" name="Straight Connector 43"/>
          <p:cNvCxnSpPr>
            <a:cxnSpLocks/>
          </p:cNvCxnSpPr>
          <p:nvPr/>
        </p:nvCxnSpPr>
        <p:spPr>
          <a:xfrm>
            <a:off x="544530" y="1641607"/>
            <a:ext cx="0" cy="3832900"/>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545324" y="1641607"/>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a:xfrm>
            <a:off x="545324" y="2950187"/>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545324" y="4254224"/>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545324" y="5473713"/>
            <a:ext cx="71438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5" name="Title 1">
            <a:extLst>
              <a:ext uri="{FF2B5EF4-FFF2-40B4-BE49-F238E27FC236}">
                <a16:creationId xmlns:a16="http://schemas.microsoft.com/office/drawing/2014/main" id="{BAAD2F33-F5D3-48DB-9E52-8B523A4EF079}"/>
              </a:ext>
            </a:extLst>
          </p:cNvPr>
          <p:cNvSpPr txBox="1">
            <a:spLocks/>
          </p:cNvSpPr>
          <p:nvPr/>
        </p:nvSpPr>
        <p:spPr>
          <a:xfrm>
            <a:off x="544530" y="233791"/>
            <a:ext cx="10904506" cy="721108"/>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a:t>
            </a:r>
            <a:r>
              <a:rPr lang="en-US" sz="4000" b="1" dirty="0">
                <a:solidFill>
                  <a:srgbClr val="0070C0"/>
                </a:solidFill>
              </a:rPr>
              <a:t>Consequential Risks in Bank Branch Audits?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fill="hold"/>
                                        <p:tgtEl>
                                          <p:spTgt spid="50"/>
                                        </p:tgtEl>
                                        <p:attrNameLst>
                                          <p:attrName>ppt_x</p:attrName>
                                        </p:attrNameLst>
                                      </p:cBhvr>
                                      <p:tavLst>
                                        <p:tav tm="0">
                                          <p:val>
                                            <p:strVal val="#ppt_x"/>
                                          </p:val>
                                        </p:tav>
                                        <p:tav tm="100000">
                                          <p:val>
                                            <p:strVal val="#ppt_x"/>
                                          </p:val>
                                        </p:tav>
                                      </p:tavLst>
                                    </p:anim>
                                    <p:anim calcmode="lin" valueType="num">
                                      <p:cBhvr additive="base">
                                        <p:cTn id="48" dur="500" fill="hold"/>
                                        <p:tgtEl>
                                          <p:spTgt spid="5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25" grpId="0" animBg="1"/>
      <p:bldP spid="26" grpId="0" animBg="1"/>
      <p:bldP spid="27" grpId="0" animBg="1"/>
      <p:bldP spid="28"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609601" y="1331884"/>
            <a:ext cx="8874926" cy="4764115"/>
            <a:chOff x="374650" y="2000241"/>
            <a:chExt cx="6197615" cy="3163235"/>
          </a:xfrm>
        </p:grpSpPr>
        <p:cxnSp>
          <p:nvCxnSpPr>
            <p:cNvPr id="7" name="Straight Connector 6"/>
            <p:cNvCxnSpPr/>
            <p:nvPr/>
          </p:nvCxnSpPr>
          <p:spPr>
            <a:xfrm rot="10800000">
              <a:off x="374650" y="3574714"/>
              <a:ext cx="6197614" cy="1588"/>
            </a:xfrm>
            <a:prstGeom prst="line">
              <a:avLst/>
            </a:prstGeom>
            <a:noFill/>
            <a:ln w="38100" cap="flat" cmpd="sng" algn="ctr">
              <a:solidFill>
                <a:schemeClr val="accent4">
                  <a:lumMod val="60000"/>
                  <a:lumOff val="40000"/>
                </a:schemeClr>
              </a:solidFill>
              <a:prstDash val="solid"/>
            </a:ln>
            <a:effectLst/>
          </p:spPr>
        </p:cxnSp>
        <p:cxnSp>
          <p:nvCxnSpPr>
            <p:cNvPr id="8" name="Straight Connector 7"/>
            <p:cNvCxnSpPr/>
            <p:nvPr/>
          </p:nvCxnSpPr>
          <p:spPr>
            <a:xfrm rot="10800000">
              <a:off x="394370" y="4108005"/>
              <a:ext cx="3744000" cy="1588"/>
            </a:xfrm>
            <a:prstGeom prst="line">
              <a:avLst/>
            </a:prstGeom>
            <a:noFill/>
            <a:ln w="38100" cap="flat" cmpd="sng" algn="ctr">
              <a:solidFill>
                <a:schemeClr val="accent4">
                  <a:lumMod val="60000"/>
                  <a:lumOff val="40000"/>
                </a:schemeClr>
              </a:solidFill>
              <a:prstDash val="solid"/>
            </a:ln>
            <a:effectLst/>
          </p:spPr>
        </p:cxnSp>
        <p:cxnSp>
          <p:nvCxnSpPr>
            <p:cNvPr id="9" name="Straight Connector 8"/>
            <p:cNvCxnSpPr/>
            <p:nvPr/>
          </p:nvCxnSpPr>
          <p:spPr>
            <a:xfrm rot="10800000">
              <a:off x="394370" y="4634946"/>
              <a:ext cx="4176000" cy="1588"/>
            </a:xfrm>
            <a:prstGeom prst="line">
              <a:avLst/>
            </a:prstGeom>
            <a:noFill/>
            <a:ln w="38100" cap="flat" cmpd="sng" algn="ctr">
              <a:solidFill>
                <a:schemeClr val="accent4">
                  <a:lumMod val="60000"/>
                  <a:lumOff val="40000"/>
                </a:schemeClr>
              </a:solidFill>
              <a:prstDash val="solid"/>
            </a:ln>
            <a:effectLst/>
          </p:spPr>
        </p:cxnSp>
        <p:cxnSp>
          <p:nvCxnSpPr>
            <p:cNvPr id="10" name="Straight Connector 9"/>
            <p:cNvCxnSpPr/>
            <p:nvPr/>
          </p:nvCxnSpPr>
          <p:spPr>
            <a:xfrm rot="10800000">
              <a:off x="394370" y="5161888"/>
              <a:ext cx="4716000" cy="1588"/>
            </a:xfrm>
            <a:prstGeom prst="line">
              <a:avLst/>
            </a:prstGeom>
            <a:noFill/>
            <a:ln w="38100" cap="flat" cmpd="sng" algn="ctr">
              <a:solidFill>
                <a:schemeClr val="accent4">
                  <a:lumMod val="60000"/>
                  <a:lumOff val="40000"/>
                </a:schemeClr>
              </a:solidFill>
              <a:prstDash val="solid"/>
            </a:ln>
            <a:effectLst/>
          </p:spPr>
        </p:cxnSp>
        <p:cxnSp>
          <p:nvCxnSpPr>
            <p:cNvPr id="11" name="Straight Connector 10"/>
            <p:cNvCxnSpPr/>
            <p:nvPr/>
          </p:nvCxnSpPr>
          <p:spPr>
            <a:xfrm rot="10800000">
              <a:off x="394370" y="2000241"/>
              <a:ext cx="4716000" cy="1588"/>
            </a:xfrm>
            <a:prstGeom prst="line">
              <a:avLst/>
            </a:prstGeom>
            <a:noFill/>
            <a:ln w="38100" cap="flat" cmpd="sng" algn="ctr">
              <a:solidFill>
                <a:schemeClr val="accent4">
                  <a:lumMod val="60000"/>
                  <a:lumOff val="40000"/>
                </a:schemeClr>
              </a:solidFill>
              <a:prstDash val="solid"/>
            </a:ln>
            <a:effectLst/>
          </p:spPr>
        </p:cxnSp>
        <p:cxnSp>
          <p:nvCxnSpPr>
            <p:cNvPr id="12" name="Straight Connector 11"/>
            <p:cNvCxnSpPr/>
            <p:nvPr/>
          </p:nvCxnSpPr>
          <p:spPr>
            <a:xfrm rot="10800000">
              <a:off x="394370" y="2527182"/>
              <a:ext cx="4176000" cy="1588"/>
            </a:xfrm>
            <a:prstGeom prst="line">
              <a:avLst/>
            </a:prstGeom>
            <a:noFill/>
            <a:ln w="38100" cap="flat" cmpd="sng" algn="ctr">
              <a:solidFill>
                <a:schemeClr val="accent4">
                  <a:lumMod val="60000"/>
                  <a:lumOff val="40000"/>
                </a:schemeClr>
              </a:solidFill>
              <a:prstDash val="solid"/>
            </a:ln>
            <a:effectLst/>
          </p:spPr>
        </p:cxnSp>
        <p:cxnSp>
          <p:nvCxnSpPr>
            <p:cNvPr id="13" name="Straight Connector 12"/>
            <p:cNvCxnSpPr/>
            <p:nvPr/>
          </p:nvCxnSpPr>
          <p:spPr>
            <a:xfrm rot="10800000">
              <a:off x="394370" y="3054123"/>
              <a:ext cx="3744000" cy="1588"/>
            </a:xfrm>
            <a:prstGeom prst="line">
              <a:avLst/>
            </a:prstGeom>
            <a:noFill/>
            <a:ln w="38100" cap="flat" cmpd="sng" algn="ctr">
              <a:solidFill>
                <a:schemeClr val="accent4">
                  <a:lumMod val="60000"/>
                  <a:lumOff val="40000"/>
                </a:schemeClr>
              </a:solidFill>
              <a:prstDash val="solid"/>
            </a:ln>
            <a:effectLst/>
          </p:spPr>
        </p:cxnSp>
        <p:cxnSp>
          <p:nvCxnSpPr>
            <p:cNvPr id="14" name="Straight Connector 13"/>
            <p:cNvCxnSpPr/>
            <p:nvPr/>
          </p:nvCxnSpPr>
          <p:spPr>
            <a:xfrm rot="16200000" flipH="1">
              <a:off x="5052228" y="2053424"/>
              <a:ext cx="1573209" cy="1466865"/>
            </a:xfrm>
            <a:prstGeom prst="line">
              <a:avLst/>
            </a:prstGeom>
            <a:noFill/>
            <a:ln w="38100" cap="flat" cmpd="sng" algn="ctr">
              <a:solidFill>
                <a:schemeClr val="accent4">
                  <a:lumMod val="60000"/>
                  <a:lumOff val="40000"/>
                </a:schemeClr>
              </a:solidFill>
              <a:prstDash val="solid"/>
            </a:ln>
            <a:effectLst/>
          </p:spPr>
        </p:cxnSp>
        <p:cxnSp>
          <p:nvCxnSpPr>
            <p:cNvPr id="15" name="Straight Connector 14"/>
            <p:cNvCxnSpPr/>
            <p:nvPr/>
          </p:nvCxnSpPr>
          <p:spPr>
            <a:xfrm rot="5400000" flipH="1" flipV="1">
              <a:off x="5042702" y="3629813"/>
              <a:ext cx="1585911" cy="1473215"/>
            </a:xfrm>
            <a:prstGeom prst="line">
              <a:avLst/>
            </a:prstGeom>
            <a:noFill/>
            <a:ln w="38100" cap="flat" cmpd="sng" algn="ctr">
              <a:solidFill>
                <a:schemeClr val="accent4">
                  <a:lumMod val="60000"/>
                  <a:lumOff val="40000"/>
                </a:schemeClr>
              </a:solidFill>
              <a:prstDash val="solid"/>
            </a:ln>
            <a:effectLst/>
          </p:spPr>
        </p:cxnSp>
        <p:cxnSp>
          <p:nvCxnSpPr>
            <p:cNvPr id="16" name="Straight Connector 15"/>
            <p:cNvCxnSpPr/>
            <p:nvPr/>
          </p:nvCxnSpPr>
          <p:spPr>
            <a:xfrm>
              <a:off x="4568825" y="2527303"/>
              <a:ext cx="1074746" cy="1046159"/>
            </a:xfrm>
            <a:prstGeom prst="line">
              <a:avLst/>
            </a:prstGeom>
            <a:noFill/>
            <a:ln w="38100" cap="flat" cmpd="sng" algn="ctr">
              <a:solidFill>
                <a:schemeClr val="accent4">
                  <a:lumMod val="60000"/>
                  <a:lumOff val="40000"/>
                </a:schemeClr>
              </a:solidFill>
              <a:prstDash val="solid"/>
            </a:ln>
            <a:effectLst/>
          </p:spPr>
        </p:cxnSp>
        <p:cxnSp>
          <p:nvCxnSpPr>
            <p:cNvPr id="17" name="Straight Connector 16"/>
            <p:cNvCxnSpPr/>
            <p:nvPr/>
          </p:nvCxnSpPr>
          <p:spPr>
            <a:xfrm>
              <a:off x="4137025" y="3054350"/>
              <a:ext cx="577851" cy="519113"/>
            </a:xfrm>
            <a:prstGeom prst="line">
              <a:avLst/>
            </a:prstGeom>
            <a:noFill/>
            <a:ln w="38100" cap="flat" cmpd="sng" algn="ctr">
              <a:solidFill>
                <a:schemeClr val="accent4">
                  <a:lumMod val="60000"/>
                  <a:lumOff val="40000"/>
                </a:schemeClr>
              </a:solidFill>
              <a:prstDash val="solid"/>
            </a:ln>
            <a:effectLst/>
          </p:spPr>
        </p:cxnSp>
        <p:cxnSp>
          <p:nvCxnSpPr>
            <p:cNvPr id="18" name="Straight Connector 17"/>
            <p:cNvCxnSpPr/>
            <p:nvPr/>
          </p:nvCxnSpPr>
          <p:spPr>
            <a:xfrm flipV="1">
              <a:off x="4127500" y="3573464"/>
              <a:ext cx="587376" cy="531811"/>
            </a:xfrm>
            <a:prstGeom prst="line">
              <a:avLst/>
            </a:prstGeom>
            <a:noFill/>
            <a:ln w="38100" cap="flat" cmpd="sng" algn="ctr">
              <a:solidFill>
                <a:schemeClr val="accent4">
                  <a:lumMod val="60000"/>
                  <a:lumOff val="40000"/>
                </a:schemeClr>
              </a:solidFill>
              <a:prstDash val="solid"/>
            </a:ln>
            <a:effectLst/>
          </p:spPr>
        </p:cxnSp>
        <p:cxnSp>
          <p:nvCxnSpPr>
            <p:cNvPr id="19" name="Straight Connector 18"/>
            <p:cNvCxnSpPr/>
            <p:nvPr/>
          </p:nvCxnSpPr>
          <p:spPr>
            <a:xfrm flipV="1">
              <a:off x="4572000" y="3573464"/>
              <a:ext cx="1071570" cy="1065211"/>
            </a:xfrm>
            <a:prstGeom prst="line">
              <a:avLst/>
            </a:prstGeom>
            <a:noFill/>
            <a:ln w="38100" cap="flat" cmpd="sng" algn="ctr">
              <a:solidFill>
                <a:schemeClr val="accent4">
                  <a:lumMod val="60000"/>
                  <a:lumOff val="40000"/>
                </a:schemeClr>
              </a:solidFill>
              <a:prstDash val="solid"/>
            </a:ln>
            <a:effectLst/>
          </p:spPr>
        </p:cxnSp>
      </p:grpSp>
      <p:sp>
        <p:nvSpPr>
          <p:cNvPr id="20" name="Oval 19"/>
          <p:cNvSpPr/>
          <p:nvPr/>
        </p:nvSpPr>
        <p:spPr>
          <a:xfrm>
            <a:off x="9519842" y="2165935"/>
            <a:ext cx="2291158" cy="2786082"/>
          </a:xfrm>
          <a:prstGeom prst="ellipse">
            <a:avLst/>
          </a:prstGeom>
          <a:solidFill>
            <a:schemeClr val="accent4">
              <a:lumMod val="20000"/>
              <a:lumOff val="80000"/>
            </a:schemeClr>
          </a:solidFill>
          <a:ln w="19050">
            <a:solidFill>
              <a:schemeClr val="accent4"/>
            </a:solidFill>
          </a:ln>
          <a:effectLst/>
        </p:spPr>
        <p:style>
          <a:lnRef idx="1">
            <a:schemeClr val="accent1"/>
          </a:lnRef>
          <a:fillRef idx="2">
            <a:schemeClr val="accent1"/>
          </a:fillRef>
          <a:effectRef idx="1">
            <a:schemeClr val="accent1"/>
          </a:effectRef>
          <a:fontRef idx="minor">
            <a:schemeClr val="dk1"/>
          </a:fontRef>
        </p:style>
        <p:txBody>
          <a:bodyPr lIns="0" rIns="0" rtlCol="0" anchor="ctr"/>
          <a:lstStyle/>
          <a:p>
            <a:pPr algn="ctr">
              <a:defRPr/>
            </a:pPr>
            <a:r>
              <a:rPr lang="en-GB" sz="2400" b="1" kern="0" dirty="0">
                <a:solidFill>
                  <a:schemeClr val="tx1"/>
                </a:solidFill>
                <a:latin typeface="Candara" pitchFamily="34" charset="0"/>
              </a:rPr>
              <a:t>Ensure Compliance</a:t>
            </a:r>
          </a:p>
        </p:txBody>
      </p:sp>
      <p:sp>
        <p:nvSpPr>
          <p:cNvPr id="21" name="TextBox 20"/>
          <p:cNvSpPr txBox="1"/>
          <p:nvPr/>
        </p:nvSpPr>
        <p:spPr>
          <a:xfrm>
            <a:off x="676092" y="1523603"/>
            <a:ext cx="3768722" cy="523220"/>
          </a:xfrm>
          <a:prstGeom prst="rect">
            <a:avLst/>
          </a:prstGeom>
          <a:noFill/>
        </p:spPr>
        <p:txBody>
          <a:bodyPr wrap="square" lIns="0" rIns="0" rtlCol="0">
            <a:spAutoFit/>
          </a:bodyPr>
          <a:lstStyle/>
          <a:p>
            <a:pPr>
              <a:defRPr/>
            </a:pPr>
            <a:r>
              <a:rPr lang="en-GB" sz="2800" b="1" dirty="0">
                <a:solidFill>
                  <a:schemeClr val="accent5">
                    <a:lumMod val="75000"/>
                  </a:schemeClr>
                </a:solidFill>
                <a:latin typeface="Candara" pitchFamily="34" charset="0"/>
                <a:cs typeface="Tahoma" pitchFamily="34" charset="0"/>
              </a:rPr>
              <a:t>SQC -1 </a:t>
            </a:r>
          </a:p>
        </p:txBody>
      </p:sp>
      <p:sp>
        <p:nvSpPr>
          <p:cNvPr id="22" name="TextBox 21"/>
          <p:cNvSpPr txBox="1"/>
          <p:nvPr/>
        </p:nvSpPr>
        <p:spPr>
          <a:xfrm>
            <a:off x="676092" y="3123129"/>
            <a:ext cx="3956028" cy="523220"/>
          </a:xfrm>
          <a:prstGeom prst="rect">
            <a:avLst/>
          </a:prstGeom>
          <a:noFill/>
        </p:spPr>
        <p:txBody>
          <a:bodyPr wrap="square" lIns="0" rIns="0" rtlCol="0">
            <a:spAutoFit/>
          </a:bodyPr>
          <a:lstStyle/>
          <a:p>
            <a:pPr algn="just"/>
            <a:r>
              <a:rPr lang="en-US" sz="2800" b="1" dirty="0">
                <a:solidFill>
                  <a:schemeClr val="accent5">
                    <a:lumMod val="75000"/>
                  </a:schemeClr>
                </a:solidFill>
                <a:latin typeface="Candara" pitchFamily="34" charset="0"/>
                <a:cs typeface="Tahoma" pitchFamily="34" charset="0"/>
              </a:rPr>
              <a:t>GN on Bank Audit 2023</a:t>
            </a:r>
          </a:p>
        </p:txBody>
      </p:sp>
      <p:sp>
        <p:nvSpPr>
          <p:cNvPr id="23" name="TextBox 22"/>
          <p:cNvSpPr txBox="1"/>
          <p:nvPr/>
        </p:nvSpPr>
        <p:spPr>
          <a:xfrm>
            <a:off x="664343" y="2364963"/>
            <a:ext cx="3768722" cy="523220"/>
          </a:xfrm>
          <a:prstGeom prst="rect">
            <a:avLst/>
          </a:prstGeom>
          <a:noFill/>
        </p:spPr>
        <p:txBody>
          <a:bodyPr wrap="square" lIns="0" rIns="0" rtlCol="0">
            <a:spAutoFit/>
          </a:bodyPr>
          <a:lstStyle/>
          <a:p>
            <a:pPr>
              <a:defRPr/>
            </a:pPr>
            <a:r>
              <a:rPr lang="en-US" sz="2800" b="1" dirty="0">
                <a:solidFill>
                  <a:schemeClr val="accent1">
                    <a:lumMod val="75000"/>
                  </a:schemeClr>
                </a:solidFill>
                <a:latin typeface="Candara" pitchFamily="34" charset="0"/>
                <a:cs typeface="Tahoma" pitchFamily="34" charset="0"/>
              </a:rPr>
              <a:t>Important SAs</a:t>
            </a:r>
          </a:p>
        </p:txBody>
      </p:sp>
      <p:sp>
        <p:nvSpPr>
          <p:cNvPr id="28" name="TextBox 27"/>
          <p:cNvSpPr txBox="1"/>
          <p:nvPr/>
        </p:nvSpPr>
        <p:spPr>
          <a:xfrm>
            <a:off x="637943" y="5507136"/>
            <a:ext cx="4643470" cy="523220"/>
          </a:xfrm>
          <a:prstGeom prst="rect">
            <a:avLst/>
          </a:prstGeom>
          <a:noFill/>
        </p:spPr>
        <p:txBody>
          <a:bodyPr wrap="square" lIns="0" rIns="0" rtlCol="0">
            <a:spAutoFit/>
          </a:bodyPr>
          <a:lstStyle/>
          <a:p>
            <a:pPr algn="just"/>
            <a:r>
              <a:rPr lang="en-US" sz="2800" b="1" dirty="0">
                <a:solidFill>
                  <a:schemeClr val="accent1">
                    <a:lumMod val="75000"/>
                  </a:schemeClr>
                </a:solidFill>
                <a:latin typeface="Candara" pitchFamily="34" charset="0"/>
                <a:cs typeface="Tahoma" pitchFamily="34" charset="0"/>
              </a:rPr>
              <a:t>RBI regulations</a:t>
            </a:r>
          </a:p>
        </p:txBody>
      </p:sp>
      <p:sp>
        <p:nvSpPr>
          <p:cNvPr id="29" name="Rectangle 28"/>
          <p:cNvSpPr/>
          <p:nvPr/>
        </p:nvSpPr>
        <p:spPr>
          <a:xfrm>
            <a:off x="563096" y="4721185"/>
            <a:ext cx="6261667" cy="461665"/>
          </a:xfrm>
          <a:prstGeom prst="rect">
            <a:avLst/>
          </a:prstGeom>
        </p:spPr>
        <p:txBody>
          <a:bodyPr wrap="square">
            <a:spAutoFit/>
          </a:bodyPr>
          <a:lstStyle/>
          <a:p>
            <a:pPr algn="just"/>
            <a:r>
              <a:rPr lang="en-US" sz="2400" b="1" dirty="0">
                <a:solidFill>
                  <a:schemeClr val="accent5">
                    <a:lumMod val="75000"/>
                  </a:schemeClr>
                </a:solidFill>
                <a:latin typeface="Candara" pitchFamily="34" charset="0"/>
                <a:cs typeface="Tahoma" pitchFamily="34" charset="0"/>
              </a:rPr>
              <a:t>Quality Review and Peer Review requirements</a:t>
            </a:r>
          </a:p>
        </p:txBody>
      </p:sp>
      <p:sp>
        <p:nvSpPr>
          <p:cNvPr id="30" name="TextBox 29"/>
          <p:cNvSpPr txBox="1"/>
          <p:nvPr/>
        </p:nvSpPr>
        <p:spPr>
          <a:xfrm>
            <a:off x="637839" y="3873679"/>
            <a:ext cx="4643470" cy="523220"/>
          </a:xfrm>
          <a:prstGeom prst="rect">
            <a:avLst/>
          </a:prstGeom>
          <a:noFill/>
        </p:spPr>
        <p:txBody>
          <a:bodyPr wrap="square" lIns="0" rIns="0" rtlCol="0">
            <a:spAutoFit/>
          </a:bodyPr>
          <a:lstStyle/>
          <a:p>
            <a:pPr algn="just"/>
            <a:r>
              <a:rPr lang="en-US" sz="2800" b="1" dirty="0">
                <a:solidFill>
                  <a:schemeClr val="accent1">
                    <a:lumMod val="75000"/>
                  </a:schemeClr>
                </a:solidFill>
                <a:latin typeface="Candara" pitchFamily="34" charset="0"/>
                <a:cs typeface="Tahoma" pitchFamily="34" charset="0"/>
              </a:rPr>
              <a:t>AS/ Technical Standards</a:t>
            </a:r>
          </a:p>
        </p:txBody>
      </p:sp>
      <p:sp>
        <p:nvSpPr>
          <p:cNvPr id="25" name="Slide Number Placeholder 17"/>
          <p:cNvSpPr txBox="1">
            <a:spLocks/>
          </p:cNvSpPr>
          <p:nvPr/>
        </p:nvSpPr>
        <p:spPr>
          <a:xfrm>
            <a:off x="11277600" y="65532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18</a:t>
            </a:fld>
            <a:endParaRPr lang="en-US" sz="1600" b="1" dirty="0">
              <a:solidFill>
                <a:srgbClr val="000000"/>
              </a:solidFill>
              <a:latin typeface="Arial" pitchFamily="34" charset="0"/>
              <a:cs typeface="Arial" pitchFamily="34" charset="0"/>
            </a:endParaRPr>
          </a:p>
        </p:txBody>
      </p:sp>
      <p:sp>
        <p:nvSpPr>
          <p:cNvPr id="26" name="Title 1">
            <a:extLst>
              <a:ext uri="{FF2B5EF4-FFF2-40B4-BE49-F238E27FC236}">
                <a16:creationId xmlns:a16="http://schemas.microsoft.com/office/drawing/2014/main" id="{FC6EB788-C9DA-4669-8D49-EBD6EDB3AE15}"/>
              </a:ext>
            </a:extLst>
          </p:cNvPr>
          <p:cNvSpPr txBox="1">
            <a:spLocks/>
          </p:cNvSpPr>
          <p:nvPr/>
        </p:nvSpPr>
        <p:spPr>
          <a:xfrm>
            <a:off x="609600" y="191653"/>
            <a:ext cx="10972800" cy="721108"/>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a:t>
            </a:r>
            <a:r>
              <a:rPr lang="en-US" sz="4000" b="1" dirty="0">
                <a:solidFill>
                  <a:srgbClr val="0070C0"/>
                </a:solidFill>
              </a:rPr>
              <a:t>Ensure your Audit Procedures comply with…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8" grpId="0"/>
      <p:bldP spid="29" grpId="0"/>
      <p:bldP spid="30"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3" name="Diagram 2"/>
          <p:cNvGraphicFramePr/>
          <p:nvPr/>
        </p:nvGraphicFramePr>
        <p:xfrm>
          <a:off x="647700" y="1066800"/>
          <a:ext cx="10896600" cy="510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4403A274-A8C8-4BD9-9DA7-A93BC4C86319}"/>
              </a:ext>
            </a:extLst>
          </p:cNvPr>
          <p:cNvSpPr txBox="1">
            <a:spLocks/>
          </p:cNvSpPr>
          <p:nvPr/>
        </p:nvSpPr>
        <p:spPr>
          <a:xfrm>
            <a:off x="647700" y="228600"/>
            <a:ext cx="10972800" cy="721108"/>
          </a:xfrm>
          <a:prstGeom prst="rect">
            <a:avLst/>
          </a:prstGeom>
        </p:spPr>
        <p:txBody>
          <a:bodyPr>
            <a:normAutofit fontScale="850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Compliance with </a:t>
            </a:r>
            <a:r>
              <a:rPr lang="en-US" sz="4000" b="1" dirty="0">
                <a:solidFill>
                  <a:srgbClr val="0070C0"/>
                </a:solidFill>
              </a:rPr>
              <a:t>Standards on Auditing</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19" name="Rectangle 18">
            <a:extLst>
              <a:ext uri="{FF2B5EF4-FFF2-40B4-BE49-F238E27FC236}">
                <a16:creationId xmlns:a16="http://schemas.microsoft.com/office/drawing/2014/main" id="{DE4290D4-D144-22F0-7520-083793DF894C}"/>
              </a:ext>
            </a:extLst>
          </p:cNvPr>
          <p:cNvSpPr/>
          <p:nvPr/>
        </p:nvSpPr>
        <p:spPr>
          <a:xfrm>
            <a:off x="643942" y="1359749"/>
            <a:ext cx="3276600" cy="792892"/>
          </a:xfrm>
          <a:prstGeom prst="rect">
            <a:avLst/>
          </a:prstGeom>
          <a:solidFill>
            <a:schemeClr val="bg1">
              <a:lumMod val="9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C00000"/>
                </a:solidFill>
                <a:latin typeface="Cambria" panose="02040503050406030204" pitchFamily="18" charset="0"/>
                <a:ea typeface="Cambria" panose="02040503050406030204" pitchFamily="18" charset="0"/>
              </a:rPr>
              <a:t>1. </a:t>
            </a:r>
            <a:r>
              <a:rPr lang="en-US" sz="2200" b="1" dirty="0">
                <a:solidFill>
                  <a:schemeClr val="tx2">
                    <a:lumMod val="75000"/>
                  </a:schemeClr>
                </a:solidFill>
                <a:latin typeface="Cambria" panose="02040503050406030204" pitchFamily="18" charset="0"/>
                <a:ea typeface="Cambria" panose="02040503050406030204" pitchFamily="18" charset="0"/>
              </a:rPr>
              <a:t>Introduction</a:t>
            </a:r>
          </a:p>
        </p:txBody>
      </p:sp>
      <p:pic>
        <p:nvPicPr>
          <p:cNvPr id="1030" name="Picture 6" descr="How To Make a Plan in 5 Steps 🗺">
            <a:extLst>
              <a:ext uri="{FF2B5EF4-FFF2-40B4-BE49-F238E27FC236}">
                <a16:creationId xmlns:a16="http://schemas.microsoft.com/office/drawing/2014/main" id="{30FAFA0B-5C54-4A9D-CD9B-78A2D6A7D9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796" y="4200584"/>
            <a:ext cx="2870580" cy="16209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3. Execute effectively and efficiently - The Will To Change">
            <a:extLst>
              <a:ext uri="{FF2B5EF4-FFF2-40B4-BE49-F238E27FC236}">
                <a16:creationId xmlns:a16="http://schemas.microsoft.com/office/drawing/2014/main" id="{ECF6FEF9-F2E5-293B-351D-4B6EDCE5F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265" y="4375219"/>
            <a:ext cx="2933700" cy="14463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FD2AE16-05CB-D5AA-E545-AE45F737BD3C}"/>
              </a:ext>
            </a:extLst>
          </p:cNvPr>
          <p:cNvSpPr/>
          <p:nvPr/>
        </p:nvSpPr>
        <p:spPr>
          <a:xfrm>
            <a:off x="8237005" y="1353264"/>
            <a:ext cx="3276600" cy="799377"/>
          </a:xfrm>
          <a:prstGeom prst="rect">
            <a:avLst/>
          </a:prstGeom>
          <a:solidFill>
            <a:schemeClr val="bg1">
              <a:lumMod val="9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C00000"/>
                </a:solidFill>
                <a:latin typeface="Cambria" panose="02040503050406030204" pitchFamily="18" charset="0"/>
                <a:ea typeface="Cambria" panose="02040503050406030204" pitchFamily="18" charset="0"/>
              </a:rPr>
              <a:t>3. </a:t>
            </a:r>
            <a:r>
              <a:rPr lang="en-US" sz="2200" b="1" dirty="0">
                <a:solidFill>
                  <a:schemeClr val="tx2">
                    <a:lumMod val="75000"/>
                  </a:schemeClr>
                </a:solidFill>
                <a:latin typeface="Cambria" panose="02040503050406030204" pitchFamily="18" charset="0"/>
                <a:ea typeface="Cambria" panose="02040503050406030204" pitchFamily="18" charset="0"/>
              </a:rPr>
              <a:t>Agricultural Advances</a:t>
            </a:r>
          </a:p>
        </p:txBody>
      </p:sp>
      <p:sp>
        <p:nvSpPr>
          <p:cNvPr id="7" name="Rectangle 6">
            <a:extLst>
              <a:ext uri="{FF2B5EF4-FFF2-40B4-BE49-F238E27FC236}">
                <a16:creationId xmlns:a16="http://schemas.microsoft.com/office/drawing/2014/main" id="{3D7A9606-A4B7-A34A-E7C9-7280CEA849E3}"/>
              </a:ext>
            </a:extLst>
          </p:cNvPr>
          <p:cNvSpPr/>
          <p:nvPr/>
        </p:nvSpPr>
        <p:spPr>
          <a:xfrm>
            <a:off x="649211" y="2873969"/>
            <a:ext cx="3276600" cy="792892"/>
          </a:xfrm>
          <a:prstGeom prst="rect">
            <a:avLst/>
          </a:prstGeom>
          <a:solidFill>
            <a:schemeClr val="bg1">
              <a:lumMod val="9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C00000"/>
                </a:solidFill>
                <a:latin typeface="Cambria" panose="02040503050406030204" pitchFamily="18" charset="0"/>
                <a:ea typeface="Cambria" panose="02040503050406030204" pitchFamily="18" charset="0"/>
              </a:rPr>
              <a:t>4.</a:t>
            </a:r>
            <a:r>
              <a:rPr lang="en-GB" sz="2200" b="1" dirty="0">
                <a:solidFill>
                  <a:schemeClr val="tx2">
                    <a:lumMod val="75000"/>
                  </a:schemeClr>
                </a:solidFill>
                <a:latin typeface="Cambria" panose="02040503050406030204" pitchFamily="18" charset="0"/>
                <a:ea typeface="Cambria" panose="02040503050406030204" pitchFamily="18" charset="0"/>
              </a:rPr>
              <a:t> Restructuring Natural Calamities</a:t>
            </a:r>
          </a:p>
        </p:txBody>
      </p:sp>
      <p:sp>
        <p:nvSpPr>
          <p:cNvPr id="8" name="Rectangle 7">
            <a:extLst>
              <a:ext uri="{FF2B5EF4-FFF2-40B4-BE49-F238E27FC236}">
                <a16:creationId xmlns:a16="http://schemas.microsoft.com/office/drawing/2014/main" id="{D3B11B36-B56D-BB5C-7C56-5423710E348B}"/>
              </a:ext>
            </a:extLst>
          </p:cNvPr>
          <p:cNvSpPr/>
          <p:nvPr/>
        </p:nvSpPr>
        <p:spPr>
          <a:xfrm>
            <a:off x="4443108" y="1359749"/>
            <a:ext cx="3276600" cy="792892"/>
          </a:xfrm>
          <a:prstGeom prst="rect">
            <a:avLst/>
          </a:prstGeom>
          <a:solidFill>
            <a:schemeClr val="bg1">
              <a:lumMod val="9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C00000"/>
                </a:solidFill>
                <a:latin typeface="Cambria" panose="02040503050406030204" pitchFamily="18" charset="0"/>
                <a:ea typeface="Cambria" panose="02040503050406030204" pitchFamily="18" charset="0"/>
              </a:rPr>
              <a:t>2. </a:t>
            </a:r>
            <a:r>
              <a:rPr lang="en-US" sz="2200" b="1" dirty="0">
                <a:solidFill>
                  <a:schemeClr val="tx2">
                    <a:lumMod val="75000"/>
                  </a:schemeClr>
                </a:solidFill>
                <a:latin typeface="Cambria" panose="02040503050406030204" pitchFamily="18" charset="0"/>
                <a:ea typeface="Cambria" panose="02040503050406030204" pitchFamily="18" charset="0"/>
              </a:rPr>
              <a:t>Smart Planning</a:t>
            </a:r>
          </a:p>
        </p:txBody>
      </p:sp>
      <p:sp>
        <p:nvSpPr>
          <p:cNvPr id="11" name="Rectangle 10">
            <a:extLst>
              <a:ext uri="{FF2B5EF4-FFF2-40B4-BE49-F238E27FC236}">
                <a16:creationId xmlns:a16="http://schemas.microsoft.com/office/drawing/2014/main" id="{1A42B49A-5CF1-DA46-DBAC-1D9B3DA4490E}"/>
              </a:ext>
            </a:extLst>
          </p:cNvPr>
          <p:cNvSpPr/>
          <p:nvPr/>
        </p:nvSpPr>
        <p:spPr>
          <a:xfrm>
            <a:off x="8253218" y="2873886"/>
            <a:ext cx="3294496" cy="792892"/>
          </a:xfrm>
          <a:prstGeom prst="rect">
            <a:avLst/>
          </a:prstGeom>
          <a:solidFill>
            <a:schemeClr val="bg1">
              <a:lumMod val="9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C00000"/>
                </a:solidFill>
                <a:latin typeface="Cambria" panose="02040503050406030204" pitchFamily="18" charset="0"/>
                <a:ea typeface="Cambria" panose="02040503050406030204" pitchFamily="18" charset="0"/>
              </a:rPr>
              <a:t>6.</a:t>
            </a:r>
            <a:r>
              <a:rPr lang="en-GB" sz="2200" b="1" dirty="0">
                <a:solidFill>
                  <a:schemeClr val="tx2">
                    <a:lumMod val="75000"/>
                  </a:schemeClr>
                </a:solidFill>
                <a:latin typeface="Cambria" panose="02040503050406030204" pitchFamily="18" charset="0"/>
                <a:ea typeface="Cambria" panose="02040503050406030204" pitchFamily="18" charset="0"/>
              </a:rPr>
              <a:t> LFAR</a:t>
            </a:r>
          </a:p>
        </p:txBody>
      </p:sp>
      <p:sp>
        <p:nvSpPr>
          <p:cNvPr id="13" name="Title 1">
            <a:extLst>
              <a:ext uri="{FF2B5EF4-FFF2-40B4-BE49-F238E27FC236}">
                <a16:creationId xmlns:a16="http://schemas.microsoft.com/office/drawing/2014/main" id="{8603B731-98BC-3D28-BBC5-4F06FA2882F9}"/>
              </a:ext>
            </a:extLst>
          </p:cNvPr>
          <p:cNvSpPr txBox="1">
            <a:spLocks/>
          </p:cNvSpPr>
          <p:nvPr/>
        </p:nvSpPr>
        <p:spPr>
          <a:xfrm>
            <a:off x="545286" y="190616"/>
            <a:ext cx="11029990" cy="79289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AGENDA</a:t>
            </a:r>
            <a:endPar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endParaRPr>
          </a:p>
        </p:txBody>
      </p:sp>
      <p:sp>
        <p:nvSpPr>
          <p:cNvPr id="5" name="Rectangle 4">
            <a:extLst>
              <a:ext uri="{FF2B5EF4-FFF2-40B4-BE49-F238E27FC236}">
                <a16:creationId xmlns:a16="http://schemas.microsoft.com/office/drawing/2014/main" id="{F66CE97B-B680-7846-9EC6-4F5FB5B099C0}"/>
              </a:ext>
            </a:extLst>
          </p:cNvPr>
          <p:cNvSpPr/>
          <p:nvPr/>
        </p:nvSpPr>
        <p:spPr>
          <a:xfrm>
            <a:off x="4457700" y="2873969"/>
            <a:ext cx="3276600" cy="792892"/>
          </a:xfrm>
          <a:prstGeom prst="rect">
            <a:avLst/>
          </a:prstGeom>
          <a:solidFill>
            <a:schemeClr val="bg1">
              <a:lumMod val="9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C00000"/>
                </a:solidFill>
                <a:latin typeface="Cambria" panose="02040503050406030204" pitchFamily="18" charset="0"/>
                <a:ea typeface="Cambria" panose="02040503050406030204" pitchFamily="18" charset="0"/>
              </a:rPr>
              <a:t>5.</a:t>
            </a:r>
            <a:r>
              <a:rPr lang="en-GB" sz="2200" b="1" dirty="0">
                <a:solidFill>
                  <a:schemeClr val="tx2">
                    <a:lumMod val="75000"/>
                  </a:schemeClr>
                </a:solidFill>
                <a:latin typeface="Cambria" panose="02040503050406030204" pitchFamily="18" charset="0"/>
                <a:ea typeface="Cambria" panose="02040503050406030204" pitchFamily="18" charset="0"/>
              </a:rPr>
              <a:t> Interest Subvention</a:t>
            </a:r>
          </a:p>
        </p:txBody>
      </p:sp>
    </p:spTree>
    <p:extLst>
      <p:ext uri="{BB962C8B-B14F-4D97-AF65-F5344CB8AC3E}">
        <p14:creationId xmlns:p14="http://schemas.microsoft.com/office/powerpoint/2010/main" val="35313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randombar(horizontal)">
                                      <p:cBhvr>
                                        <p:cTn id="13" dur="500"/>
                                        <p:tgtEl>
                                          <p:spTgt spid="1030"/>
                                        </p:tgtEl>
                                      </p:cBhvr>
                                    </p:animEffect>
                                  </p:childTnLst>
                                </p:cTn>
                              </p:par>
                              <p:par>
                                <p:cTn id="14" presetID="14" presetClass="entr" presetSubtype="1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randombar(horizontal)">
                                      <p:cBhvr>
                                        <p:cTn id="16" dur="500"/>
                                        <p:tgtEl>
                                          <p:spTgt spid="103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3" grpId="0" animBg="1"/>
      <p:bldP spid="7" grpId="0" animBg="1"/>
      <p:bldP spid="8" grpId="0" animBg="1"/>
      <p:bldP spid="11" grpId="0" animBg="1"/>
      <p:bldP spid="13"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3" name="Diagram 2"/>
          <p:cNvGraphicFramePr/>
          <p:nvPr/>
        </p:nvGraphicFramePr>
        <p:xfrm>
          <a:off x="503583" y="1183465"/>
          <a:ext cx="11040717" cy="5064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4403A274-A8C8-4BD9-9DA7-A93BC4C86319}"/>
              </a:ext>
            </a:extLst>
          </p:cNvPr>
          <p:cNvSpPr txBox="1">
            <a:spLocks/>
          </p:cNvSpPr>
          <p:nvPr/>
        </p:nvSpPr>
        <p:spPr>
          <a:xfrm>
            <a:off x="647700" y="228600"/>
            <a:ext cx="10972800" cy="721108"/>
          </a:xfrm>
          <a:prstGeom prst="rect">
            <a:avLst/>
          </a:prstGeom>
        </p:spPr>
        <p:txBody>
          <a:bodyPr>
            <a:normAutofit fontScale="850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Compliance with </a:t>
            </a:r>
            <a:r>
              <a:rPr lang="en-US" sz="4000" b="1" dirty="0">
                <a:solidFill>
                  <a:srgbClr val="0070C0"/>
                </a:solidFill>
              </a:rPr>
              <a:t>Standards on Auditing`</a:t>
            </a:r>
          </a:p>
        </p:txBody>
      </p:sp>
    </p:spTree>
    <p:extLst>
      <p:ext uri="{BB962C8B-B14F-4D97-AF65-F5344CB8AC3E}">
        <p14:creationId xmlns:p14="http://schemas.microsoft.com/office/powerpoint/2010/main" val="193814639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p:sp>
        <p:nvSpPr>
          <p:cNvPr id="5" name="Title 1">
            <a:extLst>
              <a:ext uri="{FF2B5EF4-FFF2-40B4-BE49-F238E27FC236}">
                <a16:creationId xmlns:a16="http://schemas.microsoft.com/office/drawing/2014/main" id="{4403A274-A8C8-4BD9-9DA7-A93BC4C86319}"/>
              </a:ext>
            </a:extLst>
          </p:cNvPr>
          <p:cNvSpPr txBox="1">
            <a:spLocks/>
          </p:cNvSpPr>
          <p:nvPr/>
        </p:nvSpPr>
        <p:spPr>
          <a:xfrm>
            <a:off x="647700" y="228600"/>
            <a:ext cx="10972800" cy="721108"/>
          </a:xfrm>
          <a:prstGeom prst="rect">
            <a:avLst/>
          </a:prstGeom>
        </p:spPr>
        <p:txBody>
          <a:bodyPr>
            <a:normAutofit fontScale="850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a:t>
            </a:r>
            <a:r>
              <a:rPr lang="en-GB" sz="4000" b="1" dirty="0">
                <a:solidFill>
                  <a:srgbClr val="0070C0"/>
                </a:solidFill>
              </a:rPr>
              <a:t> : Compliance with </a:t>
            </a:r>
            <a:r>
              <a:rPr lang="en-US" sz="4000" b="1" dirty="0">
                <a:solidFill>
                  <a:srgbClr val="0070C0"/>
                </a:solidFill>
              </a:rPr>
              <a:t>Standards on Auditing</a:t>
            </a:r>
          </a:p>
        </p:txBody>
      </p:sp>
      <p:graphicFrame>
        <p:nvGraphicFramePr>
          <p:cNvPr id="4" name="Diagram 3">
            <a:extLst>
              <a:ext uri="{FF2B5EF4-FFF2-40B4-BE49-F238E27FC236}">
                <a16:creationId xmlns:a16="http://schemas.microsoft.com/office/drawing/2014/main" id="{0FD1445D-04AB-8000-2F77-B8029EDE1118}"/>
              </a:ext>
            </a:extLst>
          </p:cNvPr>
          <p:cNvGraphicFramePr/>
          <p:nvPr/>
        </p:nvGraphicFramePr>
        <p:xfrm>
          <a:off x="503583" y="1107264"/>
          <a:ext cx="11040717" cy="5064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97325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5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dirty="0"/>
          </a:p>
        </p:txBody>
      </p:sp>
      <p:graphicFrame>
        <p:nvGraphicFramePr>
          <p:cNvPr id="3" name="Diagram 2"/>
          <p:cNvGraphicFramePr/>
          <p:nvPr/>
        </p:nvGraphicFramePr>
        <p:xfrm>
          <a:off x="304801" y="1143000"/>
          <a:ext cx="116586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4403A274-A8C8-4BD9-9DA7-A93BC4C86319}"/>
              </a:ext>
            </a:extLst>
          </p:cNvPr>
          <p:cNvSpPr txBox="1">
            <a:spLocks/>
          </p:cNvSpPr>
          <p:nvPr/>
        </p:nvSpPr>
        <p:spPr>
          <a:xfrm>
            <a:off x="609600" y="228600"/>
            <a:ext cx="10972800" cy="721108"/>
          </a:xfrm>
          <a:prstGeom prst="rect">
            <a:avLst/>
          </a:prstGeom>
        </p:spPr>
        <p:txBody>
          <a:bodyPr>
            <a:normAutofit fontScale="850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000" b="1" dirty="0">
                <a:solidFill>
                  <a:srgbClr val="C00000"/>
                </a:solidFill>
              </a:rPr>
              <a:t>Smart Planning </a:t>
            </a:r>
            <a:r>
              <a:rPr lang="en-GB" sz="4000" b="1" dirty="0">
                <a:solidFill>
                  <a:srgbClr val="0070C0"/>
                </a:solidFill>
              </a:rPr>
              <a:t>: Compliance with </a:t>
            </a:r>
            <a:r>
              <a:rPr lang="en-US" sz="4000" b="1" dirty="0">
                <a:solidFill>
                  <a:srgbClr val="0070C0"/>
                </a:solidFill>
              </a:rPr>
              <a:t>Standards on Auditing</a:t>
            </a:r>
          </a:p>
        </p:txBody>
      </p:sp>
    </p:spTree>
    <p:extLst>
      <p:ext uri="{BB962C8B-B14F-4D97-AF65-F5344CB8AC3E}">
        <p14:creationId xmlns:p14="http://schemas.microsoft.com/office/powerpoint/2010/main" val="160575255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p:cNvSpPr/>
          <p:nvPr/>
        </p:nvSpPr>
        <p:spPr>
          <a:xfrm rot="16200000">
            <a:off x="-32624" y="2507855"/>
            <a:ext cx="5118894" cy="2209801"/>
          </a:xfrm>
          <a:prstGeom prst="trapezoid">
            <a:avLst>
              <a:gd name="adj" fmla="val 115866"/>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36000" bIns="36000" rtlCol="0" anchor="ctr"/>
          <a:lstStyle/>
          <a:p>
            <a:pPr algn="ctr"/>
            <a:r>
              <a:rPr lang="en-US" b="1" dirty="0">
                <a:solidFill>
                  <a:schemeClr val="tx2"/>
                </a:solidFill>
                <a:latin typeface="Rupee Foradian"/>
                <a:cs typeface="Tahoma" pitchFamily="34" charset="0"/>
              </a:rPr>
              <a:t>Two important documents to be obtained other than documents to ensure SAE</a:t>
            </a:r>
          </a:p>
          <a:p>
            <a:pPr algn="ctr"/>
            <a:endParaRPr lang="en-GB" sz="1400" dirty="0"/>
          </a:p>
        </p:txBody>
      </p:sp>
      <p:sp>
        <p:nvSpPr>
          <p:cNvPr id="10" name="Text Placeholder 3"/>
          <p:cNvSpPr txBox="1">
            <a:spLocks noChangeArrowheads="1"/>
          </p:cNvSpPr>
          <p:nvPr>
            <p:custDataLst>
              <p:tags r:id="rId1"/>
            </p:custDataLst>
          </p:nvPr>
        </p:nvSpPr>
        <p:spPr bwMode="auto">
          <a:xfrm>
            <a:off x="3810000" y="1053308"/>
            <a:ext cx="7772400" cy="5118894"/>
          </a:xfrm>
          <a:prstGeom prst="rect">
            <a:avLst/>
          </a:prstGeom>
          <a:noFill/>
          <a:ln>
            <a:miter lim="800000"/>
            <a:headEnd/>
            <a:tailEnd/>
          </a:ln>
        </p:spPr>
        <p:txBody>
          <a:bodyPr vert="horz" wrap="square" lIns="36000" tIns="36000" rIns="36000" bIns="36000" numCol="1" anchor="t" anchorCtr="0" compatLnSpc="1">
            <a:prstTxWarp prst="textNoShape">
              <a:avLst/>
            </a:prstTxWarp>
          </a:bodyPr>
          <a:lstStyle/>
          <a:p>
            <a:pPr algn="just"/>
            <a:endParaRPr lang="en-GB" sz="2800" b="1" dirty="0">
              <a:effectLst>
                <a:outerShdw blurRad="38100" dist="38100" dir="2700000" algn="tl">
                  <a:srgbClr val="000000">
                    <a:alpha val="43137"/>
                  </a:srgbClr>
                </a:outerShdw>
              </a:effectLst>
              <a:latin typeface="Candara" panose="020E0502030303020204" pitchFamily="34" charset="0"/>
            </a:endParaRPr>
          </a:p>
          <a:p>
            <a:pPr marL="457200" indent="-457200" algn="just">
              <a:buFont typeface="Wingdings" panose="05000000000000000000" pitchFamily="2" charset="2"/>
              <a:buChar char="Ø"/>
            </a:pPr>
            <a:r>
              <a:rPr lang="en-GB" sz="2800" b="1" dirty="0">
                <a:solidFill>
                  <a:schemeClr val="accent5">
                    <a:lumMod val="50000"/>
                  </a:schemeClr>
                </a:solidFill>
                <a:latin typeface="Candara" panose="020E0502030303020204" pitchFamily="34" charset="0"/>
              </a:rPr>
              <a:t>STATEMENT OF ACCOUNTS </a:t>
            </a:r>
            <a:r>
              <a:rPr lang="en-GB" sz="2800" b="1" dirty="0">
                <a:solidFill>
                  <a:srgbClr val="002060"/>
                </a:solidFill>
                <a:latin typeface="Candara" panose="020E0502030303020204" pitchFamily="34" charset="0"/>
              </a:rPr>
              <a:t>of all the Borrowers accounts </a:t>
            </a:r>
            <a:r>
              <a:rPr lang="en-GB" sz="2800" b="1" dirty="0">
                <a:solidFill>
                  <a:srgbClr val="C00000"/>
                </a:solidFill>
                <a:latin typeface="Candara" panose="020E0502030303020204" pitchFamily="34" charset="0"/>
              </a:rPr>
              <a:t>DOWNGRADED</a:t>
            </a:r>
            <a:r>
              <a:rPr lang="en-GB" sz="2800" b="1" dirty="0">
                <a:solidFill>
                  <a:srgbClr val="002060"/>
                </a:solidFill>
                <a:latin typeface="Candara" panose="020E0502030303020204" pitchFamily="34" charset="0"/>
              </a:rPr>
              <a:t> vide MOC by the Audit team – </a:t>
            </a:r>
            <a:r>
              <a:rPr lang="en-GB" sz="2800" b="1" dirty="0">
                <a:solidFill>
                  <a:srgbClr val="C00000"/>
                </a:solidFill>
                <a:latin typeface="Candara" panose="020E0502030303020204" pitchFamily="34" charset="0"/>
              </a:rPr>
              <a:t>document detailed reasons for classifying as NPA with regulatory reference. </a:t>
            </a:r>
            <a:r>
              <a:rPr lang="en-GB" sz="2800" b="1" dirty="0">
                <a:solidFill>
                  <a:srgbClr val="0070C0"/>
                </a:solidFill>
                <a:latin typeface="Candara" panose="020E0502030303020204" pitchFamily="34" charset="0"/>
              </a:rPr>
              <a:t>(DOCUMENT 1)</a:t>
            </a:r>
            <a:endParaRPr lang="en-GB" sz="2800" b="1" dirty="0">
              <a:solidFill>
                <a:srgbClr val="C00000"/>
              </a:solidFill>
              <a:latin typeface="Candara" panose="020E0502030303020204" pitchFamily="34" charset="0"/>
            </a:endParaRPr>
          </a:p>
          <a:p>
            <a:pPr marL="457200" indent="-457200" algn="just">
              <a:buFont typeface="Wingdings" panose="05000000000000000000" pitchFamily="2" charset="2"/>
              <a:buChar char="Ø"/>
            </a:pPr>
            <a:endParaRPr lang="en-GB" sz="2800" b="1" dirty="0">
              <a:solidFill>
                <a:srgbClr val="FF0000"/>
              </a:solidFill>
              <a:latin typeface="Candara" panose="020E0502030303020204" pitchFamily="34" charset="0"/>
            </a:endParaRPr>
          </a:p>
          <a:p>
            <a:pPr marL="457200" indent="-457200" algn="just">
              <a:buFont typeface="Wingdings" panose="05000000000000000000" pitchFamily="2" charset="2"/>
              <a:buChar char="Ø"/>
            </a:pPr>
            <a:endParaRPr lang="en-GB" sz="2800" b="1" dirty="0">
              <a:solidFill>
                <a:srgbClr val="FF0000"/>
              </a:solidFill>
              <a:latin typeface="Candara" panose="020E0502030303020204" pitchFamily="34" charset="0"/>
            </a:endParaRPr>
          </a:p>
          <a:p>
            <a:pPr marL="457200" indent="-457200" algn="just">
              <a:buFont typeface="Wingdings" panose="05000000000000000000" pitchFamily="2" charset="2"/>
              <a:buChar char="Ø"/>
            </a:pPr>
            <a:r>
              <a:rPr lang="en-GB" sz="2800" b="1" dirty="0">
                <a:solidFill>
                  <a:schemeClr val="accent5">
                    <a:lumMod val="50000"/>
                  </a:schemeClr>
                </a:solidFill>
                <a:latin typeface="Candara" panose="020E0502030303020204" pitchFamily="34" charset="0"/>
              </a:rPr>
              <a:t>STATEMENT OF ACCOUNTS </a:t>
            </a:r>
            <a:r>
              <a:rPr lang="en-GB" sz="2800" b="1" dirty="0">
                <a:solidFill>
                  <a:srgbClr val="002060"/>
                </a:solidFill>
                <a:latin typeface="Candara" panose="020E0502030303020204" pitchFamily="34" charset="0"/>
              </a:rPr>
              <a:t>of all potential NPAs which were </a:t>
            </a:r>
            <a:r>
              <a:rPr lang="en-GB" sz="2800" b="1" dirty="0">
                <a:solidFill>
                  <a:srgbClr val="C00000"/>
                </a:solidFill>
                <a:latin typeface="Candara" panose="020E0502030303020204" pitchFamily="34" charset="0"/>
              </a:rPr>
              <a:t>NOT CLASSIFIED </a:t>
            </a:r>
            <a:r>
              <a:rPr lang="en-GB" sz="2800" b="1" dirty="0">
                <a:solidFill>
                  <a:srgbClr val="002060"/>
                </a:solidFill>
                <a:latin typeface="Candara" panose="020E0502030303020204" pitchFamily="34" charset="0"/>
              </a:rPr>
              <a:t>as NPA – </a:t>
            </a:r>
            <a:r>
              <a:rPr lang="en-GB" sz="2800" b="1" dirty="0">
                <a:solidFill>
                  <a:srgbClr val="C00000"/>
                </a:solidFill>
                <a:latin typeface="Candara" panose="020E0502030303020204" pitchFamily="34" charset="0"/>
              </a:rPr>
              <a:t>document reasons of not issuing MOC with regulatory reference. </a:t>
            </a:r>
            <a:r>
              <a:rPr lang="en-GB" sz="2800" b="1" dirty="0">
                <a:solidFill>
                  <a:srgbClr val="0070C0"/>
                </a:solidFill>
                <a:latin typeface="Candara" panose="020E0502030303020204" pitchFamily="34" charset="0"/>
              </a:rPr>
              <a:t>(DOCUMENT 2)</a:t>
            </a:r>
            <a:endParaRPr lang="en-GB" sz="2800" b="1" dirty="0">
              <a:solidFill>
                <a:srgbClr val="C00000"/>
              </a:solidFill>
              <a:latin typeface="Candara" panose="020E0502030303020204" pitchFamily="34" charset="0"/>
            </a:endParaRPr>
          </a:p>
        </p:txBody>
      </p:sp>
      <p:sp>
        <p:nvSpPr>
          <p:cNvPr id="9" name="Slide Number Placeholder 17"/>
          <p:cNvSpPr txBox="1">
            <a:spLocks/>
          </p:cNvSpPr>
          <p:nvPr/>
        </p:nvSpPr>
        <p:spPr>
          <a:xfrm>
            <a:off x="11277600" y="6487372"/>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23</a:t>
            </a:fld>
            <a:endParaRPr lang="en-US" sz="1600" b="1" dirty="0">
              <a:solidFill>
                <a:srgbClr val="000000"/>
              </a:solidFill>
              <a:latin typeface="Arial" pitchFamily="34" charset="0"/>
              <a:cs typeface="Arial" pitchFamily="34" charset="0"/>
            </a:endParaRPr>
          </a:p>
        </p:txBody>
      </p:sp>
      <p:sp>
        <p:nvSpPr>
          <p:cNvPr id="12" name="Title 1">
            <a:extLst>
              <a:ext uri="{FF2B5EF4-FFF2-40B4-BE49-F238E27FC236}">
                <a16:creationId xmlns:a16="http://schemas.microsoft.com/office/drawing/2014/main" id="{3BE903CF-620E-4307-BBED-CCF241D0337B}"/>
              </a:ext>
            </a:extLst>
          </p:cNvPr>
          <p:cNvSpPr txBox="1">
            <a:spLocks/>
          </p:cNvSpPr>
          <p:nvPr/>
        </p:nvSpPr>
        <p:spPr>
          <a:xfrm>
            <a:off x="609600" y="218228"/>
            <a:ext cx="10972800" cy="721108"/>
          </a:xfrm>
          <a:prstGeom prst="rect">
            <a:avLst/>
          </a:prstGeom>
        </p:spPr>
        <p:txBody>
          <a:bodyPr>
            <a:normAutofit fontScale="925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4000" b="1" dirty="0">
                <a:solidFill>
                  <a:srgbClr val="C00000"/>
                </a:solidFill>
              </a:rPr>
              <a:t>Smart Planning </a:t>
            </a:r>
            <a:r>
              <a:rPr lang="en-US" sz="4000" b="1" dirty="0">
                <a:solidFill>
                  <a:srgbClr val="0070C0"/>
                </a:solidFill>
              </a:rPr>
              <a:t>: SA 230 : Two Important Documents!</a:t>
            </a:r>
          </a:p>
        </p:txBody>
      </p:sp>
      <p:pic>
        <p:nvPicPr>
          <p:cNvPr id="920578" name="Picture 2" descr="Image result for document">
            <a:extLst>
              <a:ext uri="{FF2B5EF4-FFF2-40B4-BE49-F238E27FC236}">
                <a16:creationId xmlns:a16="http://schemas.microsoft.com/office/drawing/2014/main" id="{08A6CE6A-6481-4872-BCA3-3BBD7329E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12393"/>
            <a:ext cx="1000721" cy="1000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0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7"/>
          <p:cNvSpPr txBox="1">
            <a:spLocks/>
          </p:cNvSpPr>
          <p:nvPr/>
        </p:nvSpPr>
        <p:spPr>
          <a:xfrm>
            <a:off x="11277600" y="6487372"/>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24</a:t>
            </a:fld>
            <a:endParaRPr lang="en-US" sz="1600" b="1" dirty="0">
              <a:solidFill>
                <a:srgbClr val="000000"/>
              </a:solidFill>
              <a:latin typeface="Arial" pitchFamily="34" charset="0"/>
              <a:cs typeface="Arial" pitchFamily="34" charset="0"/>
            </a:endParaRPr>
          </a:p>
        </p:txBody>
      </p:sp>
      <p:sp>
        <p:nvSpPr>
          <p:cNvPr id="12" name="Title 1">
            <a:extLst>
              <a:ext uri="{FF2B5EF4-FFF2-40B4-BE49-F238E27FC236}">
                <a16:creationId xmlns:a16="http://schemas.microsoft.com/office/drawing/2014/main" id="{3BE903CF-620E-4307-BBED-CCF241D0337B}"/>
              </a:ext>
            </a:extLst>
          </p:cNvPr>
          <p:cNvSpPr txBox="1">
            <a:spLocks/>
          </p:cNvSpPr>
          <p:nvPr/>
        </p:nvSpPr>
        <p:spPr>
          <a:xfrm>
            <a:off x="609600" y="218228"/>
            <a:ext cx="10972800" cy="72110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4000" b="1" dirty="0">
                <a:solidFill>
                  <a:srgbClr val="C00000"/>
                </a:solidFill>
              </a:rPr>
              <a:t>Smart Planning </a:t>
            </a:r>
            <a:r>
              <a:rPr lang="en-US" sz="4000" b="1" dirty="0">
                <a:solidFill>
                  <a:srgbClr val="0070C0"/>
                </a:solidFill>
              </a:rPr>
              <a:t>: Pre-Sign Off Checklist </a:t>
            </a:r>
          </a:p>
        </p:txBody>
      </p:sp>
      <p:sp>
        <p:nvSpPr>
          <p:cNvPr id="2" name="Rectangle 1">
            <a:extLst>
              <a:ext uri="{FF2B5EF4-FFF2-40B4-BE49-F238E27FC236}">
                <a16:creationId xmlns:a16="http://schemas.microsoft.com/office/drawing/2014/main" id="{71226642-5E60-4315-88BB-5F562C713E5B}"/>
              </a:ext>
            </a:extLst>
          </p:cNvPr>
          <p:cNvSpPr/>
          <p:nvPr/>
        </p:nvSpPr>
        <p:spPr>
          <a:xfrm>
            <a:off x="2514600" y="1143000"/>
            <a:ext cx="7162800" cy="914400"/>
          </a:xfrm>
          <a:prstGeom prst="rect">
            <a:avLst/>
          </a:prstGeom>
          <a:solidFill>
            <a:srgbClr val="F3FE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accent5">
                    <a:lumMod val="50000"/>
                  </a:schemeClr>
                </a:solidFill>
                <a:latin typeface="Candara" panose="020E0502030303020204" pitchFamily="34" charset="0"/>
              </a:rPr>
              <a:t>Relevant for the Signing Partner</a:t>
            </a:r>
          </a:p>
        </p:txBody>
      </p:sp>
      <p:cxnSp>
        <p:nvCxnSpPr>
          <p:cNvPr id="4" name="Straight Arrow Connector 3">
            <a:extLst>
              <a:ext uri="{FF2B5EF4-FFF2-40B4-BE49-F238E27FC236}">
                <a16:creationId xmlns:a16="http://schemas.microsoft.com/office/drawing/2014/main" id="{F87FE7E8-4A7D-4BEF-A602-CAC2168B1033}"/>
              </a:ext>
            </a:extLst>
          </p:cNvPr>
          <p:cNvCxnSpPr>
            <a:cxnSpLocks/>
            <a:stCxn id="2" idx="2"/>
          </p:cNvCxnSpPr>
          <p:nvPr/>
        </p:nvCxnSpPr>
        <p:spPr>
          <a:xfrm>
            <a:off x="6096000" y="2057400"/>
            <a:ext cx="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BEF6509-768A-4BE3-AC14-C4FA92B62A79}"/>
              </a:ext>
            </a:extLst>
          </p:cNvPr>
          <p:cNvSpPr/>
          <p:nvPr/>
        </p:nvSpPr>
        <p:spPr>
          <a:xfrm>
            <a:off x="4724402" y="2819400"/>
            <a:ext cx="2743196" cy="60960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chemeClr val="accent5">
                    <a:lumMod val="50000"/>
                  </a:schemeClr>
                </a:solidFill>
                <a:latin typeface="Candara" panose="020E0502030303020204" pitchFamily="34" charset="0"/>
              </a:rPr>
              <a:t>To Ensure</a:t>
            </a:r>
          </a:p>
        </p:txBody>
      </p:sp>
      <p:sp>
        <p:nvSpPr>
          <p:cNvPr id="16" name="Rectangle 15">
            <a:extLst>
              <a:ext uri="{FF2B5EF4-FFF2-40B4-BE49-F238E27FC236}">
                <a16:creationId xmlns:a16="http://schemas.microsoft.com/office/drawing/2014/main" id="{31FB8EA9-55BB-44C1-AE9B-FB12209DAEBA}"/>
              </a:ext>
            </a:extLst>
          </p:cNvPr>
          <p:cNvSpPr/>
          <p:nvPr/>
        </p:nvSpPr>
        <p:spPr>
          <a:xfrm>
            <a:off x="2171700" y="4343400"/>
            <a:ext cx="7848600" cy="1752599"/>
          </a:xfrm>
          <a:prstGeom prst="rect">
            <a:avLst/>
          </a:prstGeom>
          <a:solidFill>
            <a:srgbClr val="FEE8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accent5">
                    <a:lumMod val="50000"/>
                  </a:schemeClr>
                </a:solidFill>
                <a:latin typeface="Candara" panose="020E0502030303020204" pitchFamily="34" charset="0"/>
              </a:rPr>
              <a:t>All </a:t>
            </a:r>
            <a:r>
              <a:rPr lang="en-IN" sz="3200" b="1" dirty="0">
                <a:solidFill>
                  <a:srgbClr val="C00000"/>
                </a:solidFill>
                <a:latin typeface="Candara" panose="020E0502030303020204" pitchFamily="34" charset="0"/>
              </a:rPr>
              <a:t>risks/ departments </a:t>
            </a:r>
            <a:r>
              <a:rPr lang="en-IN" sz="3200" b="1" dirty="0">
                <a:solidFill>
                  <a:schemeClr val="accent5">
                    <a:lumMod val="50000"/>
                  </a:schemeClr>
                </a:solidFill>
                <a:latin typeface="Candara" panose="020E0502030303020204" pitchFamily="34" charset="0"/>
              </a:rPr>
              <a:t>have been covered during the course of audit by the team members.</a:t>
            </a:r>
          </a:p>
        </p:txBody>
      </p:sp>
      <p:cxnSp>
        <p:nvCxnSpPr>
          <p:cNvPr id="17" name="Straight Arrow Connector 16">
            <a:extLst>
              <a:ext uri="{FF2B5EF4-FFF2-40B4-BE49-F238E27FC236}">
                <a16:creationId xmlns:a16="http://schemas.microsoft.com/office/drawing/2014/main" id="{1CC56407-2F06-4EA0-BD34-65B0A8EE1F90}"/>
              </a:ext>
            </a:extLst>
          </p:cNvPr>
          <p:cNvCxnSpPr>
            <a:cxnSpLocks/>
          </p:cNvCxnSpPr>
          <p:nvPr/>
        </p:nvCxnSpPr>
        <p:spPr>
          <a:xfrm>
            <a:off x="6096000" y="3429000"/>
            <a:ext cx="0" cy="8382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08666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 grpId="0" animBg="1"/>
      <p:bldP spid="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37" name="Rectangle 36"/>
          <p:cNvSpPr/>
          <p:nvPr/>
        </p:nvSpPr>
        <p:spPr>
          <a:xfrm>
            <a:off x="914400" y="1281040"/>
            <a:ext cx="3699878" cy="2107421"/>
          </a:xfrm>
          <a:prstGeom prst="rect">
            <a:avLst/>
          </a:prstGeom>
          <a:solidFill>
            <a:schemeClr val="bg1">
              <a:lumMod val="95000"/>
            </a:schemeClr>
          </a:solidFill>
          <a:ln w="317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lumMod val="75000"/>
                  </a:srgbClr>
                </a:solidFill>
                <a:effectLst/>
                <a:uLnTx/>
                <a:uFillTx/>
                <a:latin typeface="Candara" pitchFamily="34" charset="0"/>
                <a:ea typeface="+mn-ea"/>
                <a:cs typeface="+mn-cs"/>
              </a:rPr>
              <a:t>Obtain list of RFA Accounts from the branch </a:t>
            </a:r>
            <a:r>
              <a:rPr kumimoji="0" lang="en-US" sz="2400" b="1" i="0" u="none" strike="noStrike" kern="1200" cap="none" spc="0" normalizeH="0" baseline="0" noProof="0" dirty="0">
                <a:ln>
                  <a:noFill/>
                </a:ln>
                <a:solidFill>
                  <a:srgbClr val="FF0000"/>
                </a:solidFill>
                <a:effectLst/>
                <a:uLnTx/>
                <a:uFillTx/>
                <a:latin typeface="Candara" pitchFamily="34" charset="0"/>
                <a:ea typeface="+mn-ea"/>
                <a:cs typeface="+mn-cs"/>
              </a:rPr>
              <a:t>(Exposure &gt;= Rs 50 crore)</a:t>
            </a:r>
            <a:r>
              <a:rPr kumimoji="0" lang="en-US" sz="2400" b="1" i="0" u="none" strike="noStrike" kern="1200" cap="none" spc="0" normalizeH="0" baseline="0" noProof="0" dirty="0">
                <a:ln>
                  <a:noFill/>
                </a:ln>
                <a:solidFill>
                  <a:srgbClr val="1F497D">
                    <a:lumMod val="75000"/>
                  </a:srgbClr>
                </a:solidFill>
                <a:effectLst/>
                <a:uLnTx/>
                <a:uFillTx/>
                <a:latin typeface="Candara" pitchFamily="34" charset="0"/>
                <a:ea typeface="+mn-ea"/>
                <a:cs typeface="+mn-cs"/>
              </a:rPr>
              <a:t> For exposure &lt; Rs 50 crore bank specific</a:t>
            </a:r>
            <a:r>
              <a:rPr kumimoji="0" lang="en-US" sz="2800" b="1" i="0" u="none" strike="noStrike" kern="1200" cap="none" spc="0" normalizeH="0" baseline="0" noProof="0" dirty="0">
                <a:ln>
                  <a:noFill/>
                </a:ln>
                <a:solidFill>
                  <a:srgbClr val="1F497D">
                    <a:lumMod val="75000"/>
                  </a:srgbClr>
                </a:solidFill>
                <a:effectLst/>
                <a:uLnTx/>
                <a:uFillTx/>
                <a:latin typeface="Candara" pitchFamily="34" charset="0"/>
                <a:ea typeface="+mn-ea"/>
                <a:cs typeface="+mn-cs"/>
              </a:rPr>
              <a:t> </a:t>
            </a:r>
          </a:p>
        </p:txBody>
      </p:sp>
      <p:sp>
        <p:nvSpPr>
          <p:cNvPr id="39" name="Rectangle 38"/>
          <p:cNvSpPr/>
          <p:nvPr/>
        </p:nvSpPr>
        <p:spPr>
          <a:xfrm>
            <a:off x="7520240" y="1297931"/>
            <a:ext cx="3699878" cy="2107421"/>
          </a:xfrm>
          <a:prstGeom prst="rect">
            <a:avLst/>
          </a:prstGeom>
          <a:solidFill>
            <a:schemeClr val="bg1">
              <a:lumMod val="95000"/>
            </a:schemeClr>
          </a:solidFill>
          <a:ln w="317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1F497D">
                    <a:lumMod val="75000"/>
                  </a:srgbClr>
                </a:solidFill>
                <a:latin typeface="Candara" pitchFamily="34" charset="0"/>
              </a:rPr>
              <a:t>Where </a:t>
            </a:r>
            <a:r>
              <a:rPr kumimoji="0" lang="en-US" sz="2400" b="1" i="0" u="none" strike="noStrike" kern="1200" cap="none" spc="0" normalizeH="0" baseline="0" noProof="0" dirty="0">
                <a:ln>
                  <a:noFill/>
                </a:ln>
                <a:solidFill>
                  <a:srgbClr val="1F497D">
                    <a:lumMod val="75000"/>
                  </a:srgbClr>
                </a:solidFill>
                <a:effectLst/>
                <a:uLnTx/>
                <a:uFillTx/>
                <a:latin typeface="Candara" pitchFamily="34" charset="0"/>
                <a:ea typeface="+mn-ea"/>
                <a:cs typeface="+mn-cs"/>
              </a:rPr>
              <a:t>RED FLAG has not been </a:t>
            </a:r>
            <a:r>
              <a:rPr kumimoji="0" lang="en-US" sz="2400" b="1" i="0" u="none" strike="noStrike" kern="1200" cap="none" spc="0" normalizeH="0" baseline="0" noProof="0" dirty="0">
                <a:ln>
                  <a:noFill/>
                </a:ln>
                <a:solidFill>
                  <a:srgbClr val="E3391D"/>
                </a:solidFill>
                <a:effectLst/>
                <a:uLnTx/>
                <a:uFillTx/>
                <a:latin typeface="Candara" pitchFamily="34" charset="0"/>
                <a:ea typeface="+mn-ea"/>
                <a:cs typeface="+mn-cs"/>
              </a:rPr>
              <a:t>removed within 6 months</a:t>
            </a:r>
            <a:r>
              <a:rPr kumimoji="0" lang="en-US" sz="2400" b="1" i="0" u="none" strike="noStrike" kern="1200" cap="none" spc="0" normalizeH="0" baseline="0" noProof="0" dirty="0">
                <a:ln>
                  <a:noFill/>
                </a:ln>
                <a:solidFill>
                  <a:srgbClr val="1F497D">
                    <a:lumMod val="75000"/>
                  </a:srgbClr>
                </a:solidFill>
                <a:effectLst/>
                <a:uLnTx/>
                <a:uFillTx/>
                <a:latin typeface="Candara" pitchFamily="34" charset="0"/>
                <a:ea typeface="+mn-ea"/>
                <a:cs typeface="+mn-cs"/>
              </a:rPr>
              <a:t>, whether the same has been reported as a </a:t>
            </a:r>
            <a:r>
              <a:rPr kumimoji="0" lang="en-US" sz="2400" b="1" i="0" u="none" strike="noStrike" kern="1200" cap="none" spc="0" normalizeH="0" baseline="0" noProof="0" dirty="0">
                <a:ln>
                  <a:noFill/>
                </a:ln>
                <a:solidFill>
                  <a:srgbClr val="C0504D">
                    <a:lumMod val="75000"/>
                  </a:srgbClr>
                </a:solidFill>
                <a:effectLst/>
                <a:uLnTx/>
                <a:uFillTx/>
                <a:latin typeface="Candara" pitchFamily="34" charset="0"/>
                <a:ea typeface="+mn-ea"/>
                <a:cs typeface="+mn-cs"/>
              </a:rPr>
              <a:t>SUSPECTED FRAUD or FRAUD</a:t>
            </a:r>
          </a:p>
        </p:txBody>
      </p:sp>
      <p:sp>
        <p:nvSpPr>
          <p:cNvPr id="50" name="Rectangle 49"/>
          <p:cNvSpPr/>
          <p:nvPr/>
        </p:nvSpPr>
        <p:spPr>
          <a:xfrm>
            <a:off x="914400" y="4002186"/>
            <a:ext cx="3699878" cy="2097471"/>
          </a:xfrm>
          <a:prstGeom prst="rect">
            <a:avLst/>
          </a:prstGeom>
          <a:solidFill>
            <a:schemeClr val="bg1">
              <a:lumMod val="95000"/>
            </a:schemeClr>
          </a:solidFill>
          <a:ln w="317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97D">
                    <a:lumMod val="75000"/>
                  </a:srgbClr>
                </a:solidFill>
                <a:effectLst/>
                <a:uLnTx/>
                <a:uFillTx/>
                <a:latin typeface="Calibri"/>
                <a:ea typeface="+mn-ea"/>
                <a:cs typeface="+mn-cs"/>
              </a:rPr>
              <a:t> </a:t>
            </a:r>
            <a:r>
              <a:rPr kumimoji="0" lang="en-US" sz="2400" b="1" i="0" u="none" strike="noStrike" kern="1200" cap="none" spc="0" normalizeH="0" baseline="0" noProof="0" dirty="0">
                <a:ln>
                  <a:noFill/>
                </a:ln>
                <a:solidFill>
                  <a:srgbClr val="1F497D">
                    <a:lumMod val="75000"/>
                  </a:srgbClr>
                </a:solidFill>
                <a:effectLst/>
                <a:uLnTx/>
                <a:uFillTx/>
                <a:latin typeface="Candara" pitchFamily="34" charset="0"/>
                <a:ea typeface="+mn-ea"/>
                <a:cs typeface="+mn-cs"/>
              </a:rPr>
              <a:t>Obtain list of all accounts flagged as RFA by other banks but have </a:t>
            </a:r>
            <a:r>
              <a:rPr kumimoji="0" lang="en-US" sz="2400" b="1" i="0" u="none" strike="noStrike" kern="1200" cap="none" spc="0" normalizeH="0" baseline="0" noProof="0" dirty="0">
                <a:ln>
                  <a:noFill/>
                </a:ln>
                <a:solidFill>
                  <a:srgbClr val="C0504D">
                    <a:lumMod val="75000"/>
                  </a:srgbClr>
                </a:solidFill>
                <a:effectLst/>
                <a:uLnTx/>
                <a:uFillTx/>
                <a:latin typeface="Candara" pitchFamily="34" charset="0"/>
                <a:ea typeface="+mn-ea"/>
                <a:cs typeface="+mn-cs"/>
              </a:rPr>
              <a:t>not been flagged as RFA by the Bank</a:t>
            </a:r>
            <a:endParaRPr kumimoji="0" lang="en-US" sz="2000" b="1" i="0" u="none" strike="noStrike" kern="1200" cap="none" spc="0" normalizeH="0" baseline="0" noProof="0" dirty="0">
              <a:ln>
                <a:noFill/>
              </a:ln>
              <a:solidFill>
                <a:srgbClr val="C0504D">
                  <a:lumMod val="75000"/>
                </a:srgbClr>
              </a:solidFill>
              <a:effectLst/>
              <a:uLnTx/>
              <a:uFillTx/>
              <a:latin typeface="Candara" pitchFamily="34" charset="0"/>
              <a:ea typeface="+mn-ea"/>
              <a:cs typeface="+mn-cs"/>
            </a:endParaRPr>
          </a:p>
        </p:txBody>
      </p:sp>
      <p:sp>
        <p:nvSpPr>
          <p:cNvPr id="51" name="Rectangle 50"/>
          <p:cNvSpPr/>
          <p:nvPr/>
        </p:nvSpPr>
        <p:spPr>
          <a:xfrm>
            <a:off x="7520240" y="3984990"/>
            <a:ext cx="3733008" cy="2097470"/>
          </a:xfrm>
          <a:prstGeom prst="rect">
            <a:avLst/>
          </a:prstGeom>
          <a:solidFill>
            <a:schemeClr val="bg1">
              <a:lumMod val="95000"/>
            </a:schemeClr>
          </a:solidFill>
          <a:ln w="3175">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lumMod val="75000"/>
                  </a:srgbClr>
                </a:solidFill>
                <a:effectLst/>
                <a:uLnTx/>
                <a:uFillTx/>
                <a:latin typeface="Candara" pitchFamily="34" charset="0"/>
                <a:ea typeface="+mn-ea"/>
                <a:cs typeface="+mn-cs"/>
              </a:rPr>
              <a:t>In 100% of such advances, review them akin to a forensic audit to identify </a:t>
            </a:r>
            <a:r>
              <a:rPr kumimoji="0" lang="en-US" sz="2400" b="1" i="0" u="none" strike="noStrike" kern="1200" cap="none" spc="0" normalizeH="0" baseline="0" noProof="0" dirty="0">
                <a:ln>
                  <a:noFill/>
                </a:ln>
                <a:solidFill>
                  <a:srgbClr val="C0504D">
                    <a:lumMod val="75000"/>
                  </a:srgbClr>
                </a:solidFill>
                <a:effectLst/>
                <a:uLnTx/>
                <a:uFillTx/>
                <a:latin typeface="Candara" pitchFamily="34" charset="0"/>
                <a:ea typeface="+mn-ea"/>
                <a:cs typeface="+mn-cs"/>
              </a:rPr>
              <a:t>possible frauds / NPA </a:t>
            </a:r>
          </a:p>
        </p:txBody>
      </p:sp>
      <p:cxnSp>
        <p:nvCxnSpPr>
          <p:cNvPr id="6" name="Straight Connector 5">
            <a:extLst>
              <a:ext uri="{FF2B5EF4-FFF2-40B4-BE49-F238E27FC236}">
                <a16:creationId xmlns:a16="http://schemas.microsoft.com/office/drawing/2014/main" id="{76C45A47-EA57-47A5-8E7F-84619905B3FE}"/>
              </a:ext>
            </a:extLst>
          </p:cNvPr>
          <p:cNvCxnSpPr/>
          <p:nvPr/>
        </p:nvCxnSpPr>
        <p:spPr>
          <a:xfrm>
            <a:off x="6016564" y="2351641"/>
            <a:ext cx="0" cy="279636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8A056C-2291-4073-92E1-3A719C3243C1}"/>
              </a:ext>
            </a:extLst>
          </p:cNvPr>
          <p:cNvCxnSpPr>
            <a:cxnSpLocks/>
            <a:endCxn id="37" idx="3"/>
          </p:cNvCxnSpPr>
          <p:nvPr/>
        </p:nvCxnSpPr>
        <p:spPr>
          <a:xfrm flipH="1">
            <a:off x="4614278" y="2334750"/>
            <a:ext cx="1402286" cy="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0433A0-4B33-434A-85D8-57E765F2AFA3}"/>
              </a:ext>
            </a:extLst>
          </p:cNvPr>
          <p:cNvCxnSpPr>
            <a:cxnSpLocks/>
          </p:cNvCxnSpPr>
          <p:nvPr/>
        </p:nvCxnSpPr>
        <p:spPr>
          <a:xfrm flipH="1">
            <a:off x="6016564" y="5148002"/>
            <a:ext cx="1503676"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F1ED98-7940-4DC5-AD2C-1A54799BF028}"/>
              </a:ext>
            </a:extLst>
          </p:cNvPr>
          <p:cNvCxnSpPr>
            <a:cxnSpLocks/>
          </p:cNvCxnSpPr>
          <p:nvPr/>
        </p:nvCxnSpPr>
        <p:spPr>
          <a:xfrm flipH="1">
            <a:off x="5909678" y="2334750"/>
            <a:ext cx="1610562"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D9FA04-CEB1-4FB7-BE07-808BDC83851B}"/>
              </a:ext>
            </a:extLst>
          </p:cNvPr>
          <p:cNvCxnSpPr>
            <a:cxnSpLocks/>
          </p:cNvCxnSpPr>
          <p:nvPr/>
        </p:nvCxnSpPr>
        <p:spPr>
          <a:xfrm flipH="1">
            <a:off x="4614278" y="5148002"/>
            <a:ext cx="1503676"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299A3EB-DE2B-4577-A0B2-529F3E076A4A}"/>
              </a:ext>
            </a:extLst>
          </p:cNvPr>
          <p:cNvCxnSpPr>
            <a:cxnSpLocks/>
          </p:cNvCxnSpPr>
          <p:nvPr/>
        </p:nvCxnSpPr>
        <p:spPr>
          <a:xfrm>
            <a:off x="2764339" y="3395402"/>
            <a:ext cx="0" cy="57963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EB0994-4AB8-4E22-A97E-29AFC162B8DE}"/>
              </a:ext>
            </a:extLst>
          </p:cNvPr>
          <p:cNvCxnSpPr>
            <a:cxnSpLocks/>
          </p:cNvCxnSpPr>
          <p:nvPr/>
        </p:nvCxnSpPr>
        <p:spPr>
          <a:xfrm>
            <a:off x="9441805" y="3422548"/>
            <a:ext cx="0" cy="552492"/>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2D1B1B59-B840-4C23-BD69-7BA5F328D996}"/>
              </a:ext>
            </a:extLst>
          </p:cNvPr>
          <p:cNvSpPr txBox="1">
            <a:spLocks/>
          </p:cNvSpPr>
          <p:nvPr/>
        </p:nvSpPr>
        <p:spPr>
          <a:xfrm>
            <a:off x="609600" y="147214"/>
            <a:ext cx="10972800" cy="721108"/>
          </a:xfrm>
          <a:prstGeom prst="rect">
            <a:avLst/>
          </a:prstGeom>
        </p:spPr>
        <p:txBody>
          <a:bodyPr>
            <a:no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Candara" panose="020E0502030303020204" pitchFamily="34" charset="0"/>
                <a:ea typeface="+mj-ea"/>
                <a:cs typeface="+mj-cs"/>
              </a:rPr>
              <a:t>Smart Planning </a:t>
            </a:r>
            <a:r>
              <a:rPr kumimoji="0" lang="en-US" sz="26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 Pre Sign Off Checklist to include </a:t>
            </a:r>
            <a:r>
              <a:rPr kumimoji="0" lang="en-US" sz="2600" b="1" i="0" u="none" strike="noStrike" kern="1200" cap="none" spc="0" normalizeH="0" baseline="0" noProof="0" dirty="0">
                <a:ln>
                  <a:noFill/>
                </a:ln>
                <a:solidFill>
                  <a:srgbClr val="E3391D"/>
                </a:solidFill>
                <a:effectLst/>
                <a:uLnTx/>
                <a:uFillTx/>
                <a:latin typeface="Candara" panose="020E0502030303020204" pitchFamily="34" charset="0"/>
                <a:ea typeface="+mj-ea"/>
                <a:cs typeface="+mj-cs"/>
              </a:rPr>
              <a:t>check for RFA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(Red Flagged Accounts)</a:t>
            </a:r>
          </a:p>
        </p:txBody>
      </p:sp>
    </p:spTree>
    <p:extLst>
      <p:ext uri="{BB962C8B-B14F-4D97-AF65-F5344CB8AC3E}">
        <p14:creationId xmlns:p14="http://schemas.microsoft.com/office/powerpoint/2010/main" val="32495040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arn(inVertical)">
                                      <p:cBhvr>
                                        <p:cTn id="16" dur="500"/>
                                        <p:tgtEl>
                                          <p:spTgt spid="5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barn(inVertical)">
                                      <p:cBhvr>
                                        <p:cTn id="19" dur="500"/>
                                        <p:tgtEl>
                                          <p:spTgt spid="51"/>
                                        </p:tgtEl>
                                      </p:cBhvr>
                                    </p:animEffect>
                                  </p:childTnLst>
                                </p:cTn>
                              </p:par>
                              <p:par>
                                <p:cTn id="20" presetID="16" presetClass="entr" presetSubtype="2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animBg="1"/>
      <p:bldP spid="39" grpId="0" animBg="1"/>
      <p:bldP spid="50" grpId="0" animBg="1"/>
      <p:bldP spid="51"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17"/>
          <p:cNvSpPr txBox="1">
            <a:spLocks/>
          </p:cNvSpPr>
          <p:nvPr/>
        </p:nvSpPr>
        <p:spPr>
          <a:xfrm>
            <a:off x="11277599" y="6450219"/>
            <a:ext cx="6096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176C1F2-587E-42C9-B506-53C0D6E30F46}" type="slidenum">
              <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2" name="Diagram 1">
            <a:extLst>
              <a:ext uri="{FF2B5EF4-FFF2-40B4-BE49-F238E27FC236}">
                <a16:creationId xmlns:a16="http://schemas.microsoft.com/office/drawing/2014/main" id="{8CB3B2D4-31C4-4BFE-B47C-449E316992BC}"/>
              </a:ext>
            </a:extLst>
          </p:cNvPr>
          <p:cNvGraphicFramePr/>
          <p:nvPr/>
        </p:nvGraphicFramePr>
        <p:xfrm>
          <a:off x="685798" y="1143000"/>
          <a:ext cx="10896601" cy="4267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6445D864-C0A6-75E3-B027-6D3462D63A6A}"/>
              </a:ext>
            </a:extLst>
          </p:cNvPr>
          <p:cNvSpPr txBox="1">
            <a:spLocks/>
          </p:cNvSpPr>
          <p:nvPr/>
        </p:nvSpPr>
        <p:spPr>
          <a:xfrm>
            <a:off x="609600" y="147214"/>
            <a:ext cx="10972800" cy="721108"/>
          </a:xfrm>
          <a:prstGeom prst="rect">
            <a:avLst/>
          </a:prstGeom>
        </p:spPr>
        <p:txBody>
          <a:bodyPr>
            <a:no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ndara" panose="020E0502030303020204" pitchFamily="34" charset="0"/>
                <a:ea typeface="+mj-ea"/>
                <a:cs typeface="+mj-cs"/>
              </a:rPr>
              <a:t>Smart Planning </a:t>
            </a:r>
            <a:r>
              <a:rPr kumimoji="0" lang="en-US" sz="28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 </a:t>
            </a:r>
            <a:r>
              <a:rPr kumimoji="0" lang="en-US" sz="26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Pre-Sign Off Checklist to include </a:t>
            </a:r>
            <a:r>
              <a:rPr kumimoji="0" lang="en-US" sz="2600" b="1" i="0" u="none" strike="noStrike" kern="1200" cap="none" spc="0" normalizeH="0" baseline="0" noProof="0" dirty="0">
                <a:ln>
                  <a:noFill/>
                </a:ln>
                <a:solidFill>
                  <a:srgbClr val="E3391D"/>
                </a:solidFill>
                <a:effectLst/>
                <a:uLnTx/>
                <a:uFillTx/>
                <a:latin typeface="Candara" panose="020E0502030303020204" pitchFamily="34" charset="0"/>
                <a:ea typeface="+mj-ea"/>
                <a:cs typeface="+mj-cs"/>
              </a:rPr>
              <a:t>check for EWS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(Early Warning Signals)</a:t>
            </a:r>
          </a:p>
        </p:txBody>
      </p:sp>
    </p:spTree>
    <p:extLst>
      <p:ext uri="{BB962C8B-B14F-4D97-AF65-F5344CB8AC3E}">
        <p14:creationId xmlns:p14="http://schemas.microsoft.com/office/powerpoint/2010/main" val="4185128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heel(1)">
                                      <p:cBhvr>
                                        <p:cTn id="7" dur="500"/>
                                        <p:tgtEl>
                                          <p:spTgt spid="7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5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Graphic spid="2" grpId="0">
        <p:bldAsOne/>
      </p:bldGraphic>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457200" y="71414"/>
            <a:ext cx="11029990" cy="831072"/>
          </a:xfrm>
          <a:prstGeom prst="rect">
            <a:avLst/>
          </a:prstGeom>
        </p:spPr>
        <p:txBody>
          <a:bodyPr>
            <a:no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LFAR</a:t>
            </a:r>
          </a:p>
          <a:p>
            <a:pPr marR="0" lvl="0" algn="ctr" defTabSz="914400" rtl="0" eaLnBrk="1" fontAlgn="auto" latinLnBrk="0" hangingPunct="1">
              <a:lnSpc>
                <a:spcPct val="100000"/>
              </a:lnSpc>
              <a:spcBef>
                <a:spcPct val="0"/>
              </a:spcBef>
              <a:spcAft>
                <a:spcPts val="0"/>
              </a:spcAft>
              <a:buClrTx/>
              <a:buSzTx/>
              <a:tabLst/>
              <a:defRPr/>
            </a:pPr>
            <a:r>
              <a:rPr kumimoji="0" lang="en-US" sz="28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Para I&gt; Assets 5. Advances e) Review/ Monitoring/ Supervision</a:t>
            </a:r>
          </a:p>
        </p:txBody>
      </p:sp>
      <p:sp>
        <p:nvSpPr>
          <p:cNvPr id="13" name="TextBox 12">
            <a:extLst>
              <a:ext uri="{FF2B5EF4-FFF2-40B4-BE49-F238E27FC236}">
                <a16:creationId xmlns:a16="http://schemas.microsoft.com/office/drawing/2014/main" id="{497F8E87-F914-4205-B1BC-81CDC7E75B54}"/>
              </a:ext>
            </a:extLst>
          </p:cNvPr>
          <p:cNvSpPr txBox="1"/>
          <p:nvPr/>
        </p:nvSpPr>
        <p:spPr>
          <a:xfrm>
            <a:off x="198120" y="2675420"/>
            <a:ext cx="11887200" cy="3785652"/>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1F497D"/>
                </a:solidFill>
                <a:effectLst/>
                <a:uLnTx/>
                <a:uFillTx/>
                <a:latin typeface="Candara" panose="020E0502030303020204" pitchFamily="34" charset="0"/>
                <a:ea typeface="Times New Roman" panose="02020603050405020304" pitchFamily="18" charset="0"/>
                <a:cs typeface="Arial" panose="020B0604020202020204" pitchFamily="34" charset="0"/>
              </a:rPr>
              <a:t>Additional Audit Procedures </a:t>
            </a: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List of RFA Accounts from the branch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Whether RED FLAG </a:t>
            </a:r>
            <a:r>
              <a:rPr kumimoji="0" lang="en-US" sz="2400" b="1" i="0" u="none" strike="noStrike" kern="1200" cap="none" spc="0" normalizeH="0" baseline="0" noProof="0" dirty="0">
                <a:ln>
                  <a:noFill/>
                </a:ln>
                <a:solidFill>
                  <a:srgbClr val="FF0000"/>
                </a:solidFill>
                <a:effectLst/>
                <a:uLnTx/>
                <a:uFillTx/>
                <a:latin typeface="Candara" panose="020E0502030303020204" pitchFamily="34" charset="0"/>
                <a:ea typeface="Times New Roman" panose="02020603050405020304" pitchFamily="18" charset="0"/>
                <a:cs typeface="Arial" panose="020B0604020202020204" pitchFamily="34" charset="0"/>
              </a:rPr>
              <a:t>removed within 6 months? </a:t>
            </a: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If not, whether reported as a </a:t>
            </a:r>
            <a:r>
              <a:rPr kumimoji="0" lang="en-US" sz="2400" b="1" i="0" u="none" strike="noStrike" kern="1200" cap="none" spc="0" normalizeH="0" baseline="0" noProof="0" dirty="0">
                <a:ln>
                  <a:noFill/>
                </a:ln>
                <a:solidFill>
                  <a:srgbClr val="C0504D">
                    <a:lumMod val="75000"/>
                  </a:srgbClr>
                </a:solidFill>
                <a:effectLst/>
                <a:uLnTx/>
                <a:uFillTx/>
                <a:latin typeface="Candara" panose="020E0502030303020204" pitchFamily="34" charset="0"/>
                <a:ea typeface="Times New Roman" panose="02020603050405020304" pitchFamily="18" charset="0"/>
                <a:cs typeface="Arial" panose="020B0604020202020204" pitchFamily="34" charset="0"/>
              </a:rPr>
              <a:t>SUSPECTED FRAUD or FRAUD – and consequently provided for </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Obtain the list of all accounts flagged as RFA by other banks but </a:t>
            </a:r>
            <a:r>
              <a:rPr kumimoji="0" lang="en-US" sz="2400" b="1" i="0" u="none" strike="noStrike" kern="1200" cap="none" spc="0" normalizeH="0" baseline="0" noProof="0" dirty="0">
                <a:ln>
                  <a:noFill/>
                </a:ln>
                <a:solidFill>
                  <a:srgbClr val="C0504D">
                    <a:lumMod val="75000"/>
                  </a:srgbClr>
                </a:solidFill>
                <a:effectLst/>
                <a:uLnTx/>
                <a:uFillTx/>
                <a:latin typeface="Candara" panose="020E0502030303020204" pitchFamily="34" charset="0"/>
                <a:ea typeface="Times New Roman" panose="02020603050405020304" pitchFamily="18" charset="0"/>
                <a:cs typeface="Arial" panose="020B0604020202020204" pitchFamily="34" charset="0"/>
              </a:rPr>
              <a:t>not flagged as RFA by the Bank – Verify CRILC Reports</a:t>
            </a:r>
          </a:p>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100% of such cases - ensure that the accounts are reviewed in line of a forensic audit to identify </a:t>
            </a:r>
            <a:r>
              <a:rPr kumimoji="0" lang="en-US" sz="2400" b="1" i="0" u="none" strike="noStrike" kern="1200" cap="none" spc="0" normalizeH="0" baseline="0" noProof="0" dirty="0">
                <a:ln>
                  <a:noFill/>
                </a:ln>
                <a:solidFill>
                  <a:srgbClr val="C0504D">
                    <a:lumMod val="75000"/>
                  </a:srgbClr>
                </a:solidFill>
                <a:effectLst/>
                <a:uLnTx/>
                <a:uFillTx/>
                <a:latin typeface="Candara" panose="020E0502030303020204" pitchFamily="34" charset="0"/>
                <a:ea typeface="Times New Roman" panose="02020603050405020304" pitchFamily="18" charset="0"/>
                <a:cs typeface="Arial" panose="020B0604020202020204" pitchFamily="34" charset="0"/>
              </a:rPr>
              <a:t>possible frauds / NPA and provided for </a:t>
            </a:r>
          </a:p>
        </p:txBody>
      </p:sp>
      <p:sp>
        <p:nvSpPr>
          <p:cNvPr id="6" name="TextBox 5">
            <a:extLst>
              <a:ext uri="{FF2B5EF4-FFF2-40B4-BE49-F238E27FC236}">
                <a16:creationId xmlns:a16="http://schemas.microsoft.com/office/drawing/2014/main" id="{962A6CCB-399F-4D4E-9CAE-089523640532}"/>
              </a:ext>
            </a:extLst>
          </p:cNvPr>
          <p:cNvSpPr txBox="1"/>
          <p:nvPr/>
        </p:nvSpPr>
        <p:spPr>
          <a:xfrm>
            <a:off x="152400" y="1180056"/>
            <a:ext cx="11887200" cy="1200329"/>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(e)(viii) Whether the branch has any </a:t>
            </a:r>
            <a:r>
              <a:rPr kumimoji="0" lang="en-US" sz="24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red-flagged account (Total exposure of Rs 50 crore and above) </a:t>
            </a:r>
            <a:r>
              <a:rPr kumimoji="0" lang="en-US" sz="2400" b="1" i="1"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If yes, whether any deviations were observed related to compliance of bank’s policy related with Red Flagged Accounts?</a:t>
            </a:r>
          </a:p>
        </p:txBody>
      </p:sp>
      <p:pic>
        <p:nvPicPr>
          <p:cNvPr id="3" name="Picture 2">
            <a:extLst>
              <a:ext uri="{FF2B5EF4-FFF2-40B4-BE49-F238E27FC236}">
                <a16:creationId xmlns:a16="http://schemas.microsoft.com/office/drawing/2014/main" id="{2A565828-9435-CE58-CB25-A155A26F8A19}"/>
              </a:ext>
            </a:extLst>
          </p:cNvPr>
          <p:cNvPicPr>
            <a:picLocks noChangeAspect="1"/>
          </p:cNvPicPr>
          <p:nvPr/>
        </p:nvPicPr>
        <p:blipFill>
          <a:blip r:embed="rId2"/>
          <a:stretch>
            <a:fillRect/>
          </a:stretch>
        </p:blipFill>
        <p:spPr>
          <a:xfrm>
            <a:off x="468904" y="3209525"/>
            <a:ext cx="11254191" cy="438950"/>
          </a:xfrm>
          <a:prstGeom prst="rect">
            <a:avLst/>
          </a:prstGeom>
        </p:spPr>
      </p:pic>
    </p:spTree>
    <p:extLst>
      <p:ext uri="{BB962C8B-B14F-4D97-AF65-F5344CB8AC3E}">
        <p14:creationId xmlns:p14="http://schemas.microsoft.com/office/powerpoint/2010/main" val="2766819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236182"/>
            <a:ext cx="11887200" cy="680076"/>
          </a:xfrm>
          <a:prstGeom prst="rect">
            <a:avLst/>
          </a:prstGeom>
        </p:spPr>
        <p:txBody>
          <a:bodyPr>
            <a:normAutofit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LFAR PARA III. GENERAL 4. FRAUDS</a:t>
            </a:r>
          </a:p>
        </p:txBody>
      </p:sp>
      <p:sp>
        <p:nvSpPr>
          <p:cNvPr id="14" name="Rectangle 13">
            <a:extLst>
              <a:ext uri="{FF2B5EF4-FFF2-40B4-BE49-F238E27FC236}">
                <a16:creationId xmlns:a16="http://schemas.microsoft.com/office/drawing/2014/main" id="{61F52A9F-40F8-4E59-A43F-CF57C36D4B32}"/>
              </a:ext>
            </a:extLst>
          </p:cNvPr>
          <p:cNvSpPr/>
          <p:nvPr/>
        </p:nvSpPr>
        <p:spPr>
          <a:xfrm>
            <a:off x="381000" y="1192420"/>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ndara" panose="020E0502030303020204" pitchFamily="34" charset="0"/>
                <a:ea typeface="+mn-ea"/>
                <a:cs typeface="+mn-cs"/>
              </a:rPr>
              <a:t>NEW PARAs :</a:t>
            </a:r>
          </a:p>
        </p:txBody>
      </p:sp>
      <p:sp>
        <p:nvSpPr>
          <p:cNvPr id="15" name="TextBox 14">
            <a:extLst>
              <a:ext uri="{FF2B5EF4-FFF2-40B4-BE49-F238E27FC236}">
                <a16:creationId xmlns:a16="http://schemas.microsoft.com/office/drawing/2014/main" id="{AC37A314-8688-448C-9CD8-DFBD18EBC995}"/>
              </a:ext>
            </a:extLst>
          </p:cNvPr>
          <p:cNvSpPr txBox="1"/>
          <p:nvPr/>
        </p:nvSpPr>
        <p:spPr>
          <a:xfrm>
            <a:off x="368105" y="1886950"/>
            <a:ext cx="11029991" cy="4154984"/>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Furnish particulars of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a:t>
            </a:r>
            <a:r>
              <a:rPr kumimoji="0" lang="en-US" sz="2400" b="1" i="0" u="none" strike="noStrike" kern="1200" cap="none" spc="0" normalizeH="0" baseline="0" noProof="0" dirty="0" err="1">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a:t>
            </a: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Frauds detected/ classified but </a:t>
            </a:r>
            <a:r>
              <a:rPr kumimoji="0" lang="en-US" sz="24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confirmation of reporting to RBI </a:t>
            </a: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not available on record at branch</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(ii) Whether any </a:t>
            </a:r>
            <a:r>
              <a:rPr kumimoji="0" lang="en-US" sz="2400" b="1" i="0" u="none" strike="noStrike" kern="1200" cap="none" spc="0" normalizeH="0" baseline="0" noProof="0" dirty="0">
                <a:ln>
                  <a:noFill/>
                </a:ln>
                <a:solidFill>
                  <a:srgbClr val="1F497D"/>
                </a:solidFill>
                <a:effectLst/>
                <a:uLnTx/>
                <a:uFillTx/>
                <a:latin typeface="Candara" panose="020E0502030303020204" pitchFamily="34" charset="0"/>
                <a:ea typeface="Times New Roman" panose="02020603050405020304" pitchFamily="18" charset="0"/>
                <a:cs typeface="Arial" panose="020B0604020202020204" pitchFamily="34" charset="0"/>
              </a:rPr>
              <a:t>suspected or likely fraud cases are reported by branch to higher office during the year</a:t>
            </a: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If yes, provide the details thereof related to status of </a:t>
            </a:r>
            <a:r>
              <a:rPr kumimoji="0" lang="en-US" sz="2400" b="1" i="0" u="none" strike="noStrike" kern="1200" cap="none" spc="0" normalizeH="0" baseline="0" noProof="0" dirty="0">
                <a:ln>
                  <a:noFill/>
                </a:ln>
                <a:solidFill>
                  <a:srgbClr val="F62616"/>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investigation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(iv) </a:t>
            </a: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Whether the system of Early Warning Framework is working effectively and, as required the </a:t>
            </a:r>
            <a:r>
              <a:rPr kumimoji="0" lang="en-US" sz="2400" b="1" i="0" u="none" strike="noStrike" kern="1200" cap="none" spc="0" normalizeH="0" baseline="0" noProof="0" dirty="0">
                <a:ln>
                  <a:noFill/>
                </a:ln>
                <a:solidFill>
                  <a:srgbClr val="F62616"/>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early warning signals</a:t>
            </a: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from the </a:t>
            </a:r>
            <a:r>
              <a:rPr kumimoji="0" lang="en-US" sz="2400" b="1" i="0" u="none" strike="noStrike" kern="1200" cap="none" spc="0" normalizeH="0" baseline="0" noProof="0" dirty="0">
                <a:ln>
                  <a:noFill/>
                </a:ln>
                <a:solidFill>
                  <a:srgbClr val="F62616"/>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basis for classifying an account as RFA</a:t>
            </a:r>
          </a:p>
        </p:txBody>
      </p:sp>
    </p:spTree>
    <p:extLst>
      <p:ext uri="{BB962C8B-B14F-4D97-AF65-F5344CB8AC3E}">
        <p14:creationId xmlns:p14="http://schemas.microsoft.com/office/powerpoint/2010/main" val="2567612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236182"/>
            <a:ext cx="11887200" cy="680076"/>
          </a:xfrm>
          <a:prstGeom prst="rect">
            <a:avLst/>
          </a:prstGeom>
        </p:spPr>
        <p:txBody>
          <a:bodyPr>
            <a:normAutofit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LFAR PARA III. GENERAL 4. FRAUDS</a:t>
            </a:r>
          </a:p>
        </p:txBody>
      </p:sp>
      <p:sp>
        <p:nvSpPr>
          <p:cNvPr id="14" name="Rectangle 13">
            <a:extLst>
              <a:ext uri="{FF2B5EF4-FFF2-40B4-BE49-F238E27FC236}">
                <a16:creationId xmlns:a16="http://schemas.microsoft.com/office/drawing/2014/main" id="{61F52A9F-40F8-4E59-A43F-CF57C36D4B32}"/>
              </a:ext>
            </a:extLst>
          </p:cNvPr>
          <p:cNvSpPr/>
          <p:nvPr/>
        </p:nvSpPr>
        <p:spPr>
          <a:xfrm>
            <a:off x="350520" y="1101589"/>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ndara" panose="020E0502030303020204" pitchFamily="34" charset="0"/>
                <a:ea typeface="+mn-ea"/>
                <a:cs typeface="+mn-cs"/>
              </a:rPr>
              <a:t>NEW PARAs Continued… :</a:t>
            </a:r>
          </a:p>
        </p:txBody>
      </p:sp>
      <p:sp>
        <p:nvSpPr>
          <p:cNvPr id="15" name="TextBox 14">
            <a:extLst>
              <a:ext uri="{FF2B5EF4-FFF2-40B4-BE49-F238E27FC236}">
                <a16:creationId xmlns:a16="http://schemas.microsoft.com/office/drawing/2014/main" id="{AC37A314-8688-448C-9CD8-DFBD18EBC995}"/>
              </a:ext>
            </a:extLst>
          </p:cNvPr>
          <p:cNvSpPr txBox="1"/>
          <p:nvPr/>
        </p:nvSpPr>
        <p:spPr>
          <a:xfrm>
            <a:off x="350520" y="1801155"/>
            <a:ext cx="11029991" cy="4285789"/>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(iii) In respect of fraud, based on your overall observation, comments on the </a:t>
            </a:r>
            <a:r>
              <a:rPr kumimoji="0" lang="en-US" sz="2400" b="1" i="0" u="none" strike="noStrike" kern="1200" cap="none" spc="0" normalizeH="0" baseline="0" noProof="0" dirty="0">
                <a:ln>
                  <a:noFill/>
                </a:ln>
                <a:solidFill>
                  <a:srgbClr val="F62616"/>
                </a:solidFill>
                <a:effectLst/>
                <a:uLnTx/>
                <a:uFillTx/>
                <a:latin typeface="Candara" panose="020E0502030303020204" pitchFamily="34" charset="0"/>
                <a:ea typeface="Times New Roman" panose="02020603050405020304" pitchFamily="18" charset="0"/>
                <a:cs typeface="Arial" panose="020B0604020202020204" pitchFamily="34" charset="0"/>
              </a:rPr>
              <a:t>potential risk areas </a:t>
            </a:r>
            <a:r>
              <a:rPr kumimoji="0" lang="en-US" sz="24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which might lead to </a:t>
            </a: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perpetuation of fraud. Examples:  </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050" b="1" i="0"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endParaRPr>
          </a:p>
          <a:p>
            <a:pPr marL="7080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rPr>
              <a:t>falsification of accounts</a:t>
            </a:r>
          </a:p>
          <a:p>
            <a:pPr marL="7080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6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7080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rPr>
              <a:t>false representation by the borrower</a:t>
            </a:r>
          </a:p>
          <a:p>
            <a:pPr marL="7080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6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7080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rPr>
              <a:t>misappropriation of funds especially through related party/ shell company transactions; </a:t>
            </a:r>
          </a:p>
          <a:p>
            <a:pPr marL="7080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6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7080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rPr>
              <a:t>forgery and fabrication of financial documents like invoices, debtor lists, stock statements, trade credit documents, shipping bills, work orders and encumbrance certificates and avail credit;</a:t>
            </a:r>
          </a:p>
        </p:txBody>
      </p:sp>
    </p:spTree>
    <p:extLst>
      <p:ext uri="{BB962C8B-B14F-4D97-AF65-F5344CB8AC3E}">
        <p14:creationId xmlns:p14="http://schemas.microsoft.com/office/powerpoint/2010/main" val="238661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6" name="Rectangle 5">
            <a:extLst>
              <a:ext uri="{FF2B5EF4-FFF2-40B4-BE49-F238E27FC236}">
                <a16:creationId xmlns:a16="http://schemas.microsoft.com/office/drawing/2014/main" id="{50D36BEE-685C-4E6F-A427-ED6144D76180}"/>
              </a:ext>
            </a:extLst>
          </p:cNvPr>
          <p:cNvSpPr/>
          <p:nvPr/>
        </p:nvSpPr>
        <p:spPr>
          <a:xfrm>
            <a:off x="545286" y="1305341"/>
            <a:ext cx="11170505" cy="3816429"/>
          </a:xfrm>
          <a:prstGeom prst="rect">
            <a:avLst/>
          </a:prstGeom>
          <a:solidFill>
            <a:schemeClr val="bg1"/>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n-US" b="1" i="1" dirty="0">
              <a:solidFill>
                <a:schemeClr val="tx2">
                  <a:lumMod val="50000"/>
                </a:schemeClr>
              </a:solidFill>
              <a:latin typeface="Cambria" panose="02040503050406030204" pitchFamily="18" charset="0"/>
              <a:ea typeface="Cambria" panose="02040503050406030204" pitchFamily="18" charset="0"/>
            </a:endParaRPr>
          </a:p>
          <a:p>
            <a:pPr algn="ctr"/>
            <a:r>
              <a:rPr lang="en-US" altLang="en-US" sz="2800" i="1" dirty="0">
                <a:latin typeface="Cambria" panose="02040503050406030204" pitchFamily="18" charset="0"/>
                <a:ea typeface="Cambria" panose="02040503050406030204" pitchFamily="18" charset="0"/>
                <a:cs typeface="Times New Roman" pitchFamily="18" charset="0"/>
              </a:rPr>
              <a:t>The views expressed in this presentation are my personal views and should not be construed to be the views of either the ICAI or my firm Agarwal &amp; Saxena, Chartered Accountants.</a:t>
            </a:r>
          </a:p>
          <a:p>
            <a:pPr algn="ctr"/>
            <a:br>
              <a:rPr lang="en-US" altLang="en-US" sz="2800" i="1" dirty="0">
                <a:latin typeface="Cambria" panose="02040503050406030204" pitchFamily="18" charset="0"/>
                <a:ea typeface="Cambria" panose="02040503050406030204" pitchFamily="18" charset="0"/>
                <a:cs typeface="Times New Roman" pitchFamily="18" charset="0"/>
              </a:rPr>
            </a:br>
            <a:r>
              <a:rPr lang="en-US" altLang="en-US" sz="2800" i="1" dirty="0">
                <a:latin typeface="Cambria" panose="02040503050406030204" pitchFamily="18" charset="0"/>
                <a:ea typeface="Cambria" panose="02040503050406030204" pitchFamily="18" charset="0"/>
                <a:cs typeface="Times New Roman" pitchFamily="18" charset="0"/>
              </a:rPr>
              <a:t>These views do not and shall not be considered as a professional advice.</a:t>
            </a:r>
          </a:p>
          <a:p>
            <a:pPr algn="ctr"/>
            <a:br>
              <a:rPr lang="en-US" altLang="en-US" sz="2800" i="1" dirty="0">
                <a:latin typeface="Cambria" panose="02040503050406030204" pitchFamily="18" charset="0"/>
                <a:ea typeface="Cambria" panose="02040503050406030204" pitchFamily="18" charset="0"/>
                <a:cs typeface="Times New Roman" pitchFamily="18" charset="0"/>
              </a:rPr>
            </a:br>
            <a:r>
              <a:rPr lang="en-US" altLang="en-US" sz="2800" b="1" i="1" dirty="0">
                <a:latin typeface="Cambria" panose="02040503050406030204" pitchFamily="18" charset="0"/>
                <a:ea typeface="Cambria" panose="02040503050406030204" pitchFamily="18" charset="0"/>
                <a:cs typeface="Times New Roman" pitchFamily="18" charset="0"/>
              </a:rPr>
              <a:t>No part of this presentation maybe reproduced or copied in any form or by any means without my written permission.</a:t>
            </a:r>
            <a:endParaRPr lang="en-US" sz="2800" b="1" i="1" dirty="0">
              <a:solidFill>
                <a:schemeClr val="tx2">
                  <a:lumMod val="75000"/>
                </a:schemeClr>
              </a:solidFill>
              <a:latin typeface="Cambria" panose="02040503050406030204" pitchFamily="18" charset="0"/>
              <a:ea typeface="Cambria" panose="02040503050406030204" pitchFamily="18" charset="0"/>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45286" y="190616"/>
            <a:ext cx="11029990" cy="79289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DISCLAIMER</a:t>
            </a:r>
            <a:endPar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endParaRPr>
          </a:p>
        </p:txBody>
      </p:sp>
    </p:spTree>
    <p:extLst>
      <p:ext uri="{BB962C8B-B14F-4D97-AF65-F5344CB8AC3E}">
        <p14:creationId xmlns:p14="http://schemas.microsoft.com/office/powerpoint/2010/main" val="115233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756261-FFCD-4AEB-9E71-8AE2FEA7FE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5" name="TextBox 4">
            <a:extLst>
              <a:ext uri="{FF2B5EF4-FFF2-40B4-BE49-F238E27FC236}">
                <a16:creationId xmlns:a16="http://schemas.microsoft.com/office/drawing/2014/main" id="{E9A27E6E-1C12-4943-9AA9-161A45CA1840}"/>
              </a:ext>
            </a:extLst>
          </p:cNvPr>
          <p:cNvSpPr txBox="1"/>
          <p:nvPr/>
        </p:nvSpPr>
        <p:spPr>
          <a:xfrm>
            <a:off x="152400" y="1025513"/>
            <a:ext cx="11887200" cy="5324535"/>
          </a:xfrm>
          <a:prstGeom prst="rect">
            <a:avLst/>
          </a:prstGeom>
          <a:noFill/>
          <a:ln>
            <a:noFill/>
          </a:ln>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rPr>
              <a:t>Use of current accounts outside consortium where </a:t>
            </a:r>
            <a:r>
              <a:rPr kumimoji="0" lang="en-US" sz="2800" b="1" i="1" u="none" strike="noStrike" kern="1200" cap="none" spc="0" normalizeH="0" baseline="0" noProof="0" dirty="0">
                <a:ln>
                  <a:noFill/>
                </a:ln>
                <a:solidFill>
                  <a:srgbClr val="FF0000"/>
                </a:solidFill>
                <a:effectLst/>
                <a:uLnTx/>
                <a:uFillTx/>
                <a:latin typeface="Candara" panose="020E0502030303020204" pitchFamily="34" charset="0"/>
                <a:ea typeface="Times New Roman" panose="02020603050405020304" pitchFamily="18" charset="0"/>
                <a:cs typeface="Arial" panose="020B0604020202020204" pitchFamily="34" charset="0"/>
              </a:rPr>
              <a:t>Trust and Retention Account (TRA)</a:t>
            </a: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Times New Roman" panose="02020603050405020304" pitchFamily="18" charset="0"/>
                <a:cs typeface="Arial" panose="020B0604020202020204" pitchFamily="34" charset="0"/>
              </a:rPr>
              <a:t> is maintained, to divert funds; </a:t>
            </a:r>
            <a:endParaRPr kumimoji="0" lang="en-US" sz="2800" b="1" i="1"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5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rPr>
              <a:t>List of Debtors/ Creditors which were being </a:t>
            </a:r>
            <a:r>
              <a:rPr kumimoji="0" lang="en-US" sz="2800" b="1" i="1" u="none" strike="noStrike" kern="1200" cap="none" spc="0" normalizeH="0" baseline="0" noProof="0" dirty="0">
                <a:ln>
                  <a:noFill/>
                </a:ln>
                <a:solidFill>
                  <a:srgbClr val="FF0000"/>
                </a:solidFill>
                <a:effectLst/>
                <a:uLnTx/>
                <a:uFillTx/>
                <a:latin typeface="Candara" panose="020E0502030303020204" pitchFamily="34" charset="0"/>
                <a:ea typeface="+mn-ea"/>
                <a:cs typeface="Arial" panose="020B0604020202020204" pitchFamily="34" charset="0"/>
              </a:rPr>
              <a:t>fabricated and receivables were not followed up/ write off of debt of related parties</a:t>
            </a: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5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rPr>
              <a:t>Fake export/ shipping bill, </a:t>
            </a:r>
            <a:r>
              <a:rPr kumimoji="0" lang="en-US" sz="2800" b="1" i="1" u="none" strike="noStrike" kern="1200" cap="none" spc="0" normalizeH="0" baseline="0" noProof="0" dirty="0" err="1">
                <a:ln>
                  <a:noFill/>
                </a:ln>
                <a:solidFill>
                  <a:srgbClr val="4F81BD"/>
                </a:solidFill>
                <a:effectLst/>
                <a:uLnTx/>
                <a:uFillTx/>
                <a:latin typeface="Candara" panose="020E0502030303020204" pitchFamily="34" charset="0"/>
                <a:ea typeface="+mn-ea"/>
                <a:cs typeface="Arial" panose="020B0604020202020204" pitchFamily="34" charset="0"/>
              </a:rPr>
              <a:t>etc</a:t>
            </a: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5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rPr>
              <a:t>Over statements of invoice amounts, stock statements, shipping bills, turnover;</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5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1" u="none" strike="noStrike" kern="1200" cap="none" spc="0" normalizeH="0" baseline="0" noProof="0" dirty="0">
                <a:ln>
                  <a:noFill/>
                </a:ln>
                <a:solidFill>
                  <a:srgbClr val="4F81BD"/>
                </a:solidFill>
                <a:effectLst/>
                <a:uLnTx/>
                <a:uFillTx/>
                <a:latin typeface="Candara" panose="020E0502030303020204" pitchFamily="34" charset="0"/>
                <a:ea typeface="+mn-ea"/>
                <a:cs typeface="Arial" panose="020B0604020202020204" pitchFamily="34" charset="0"/>
              </a:rPr>
              <a:t>fly by night operations – including the cases where vendors, related/ associate parties, manufacturing units etc. aren’t available on the registered addresses; Round Tripping of funds, etc.</a:t>
            </a:r>
          </a:p>
        </p:txBody>
      </p:sp>
      <p:sp>
        <p:nvSpPr>
          <p:cNvPr id="6" name="Title 1">
            <a:extLst>
              <a:ext uri="{FF2B5EF4-FFF2-40B4-BE49-F238E27FC236}">
                <a16:creationId xmlns:a16="http://schemas.microsoft.com/office/drawing/2014/main" id="{F3BFA128-7E24-475D-B5E2-F6A59941F902}"/>
              </a:ext>
            </a:extLst>
          </p:cNvPr>
          <p:cNvSpPr txBox="1">
            <a:spLocks/>
          </p:cNvSpPr>
          <p:nvPr/>
        </p:nvSpPr>
        <p:spPr>
          <a:xfrm>
            <a:off x="152400" y="236182"/>
            <a:ext cx="11887200" cy="680076"/>
          </a:xfrm>
          <a:prstGeom prst="rect">
            <a:avLst/>
          </a:prstGeom>
        </p:spPr>
        <p:txBody>
          <a:bodyPr>
            <a:normAutofit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LFAR PARA III. GENERAL 4. FRAUDS</a:t>
            </a:r>
          </a:p>
        </p:txBody>
      </p:sp>
    </p:spTree>
    <p:extLst>
      <p:ext uri="{BB962C8B-B14F-4D97-AF65-F5344CB8AC3E}">
        <p14:creationId xmlns:p14="http://schemas.microsoft.com/office/powerpoint/2010/main" val="181987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dirty="0"/>
          </a:p>
        </p:txBody>
      </p:sp>
      <p:sp>
        <p:nvSpPr>
          <p:cNvPr id="15" name="Title 1">
            <a:extLst>
              <a:ext uri="{FF2B5EF4-FFF2-40B4-BE49-F238E27FC236}">
                <a16:creationId xmlns:a16="http://schemas.microsoft.com/office/drawing/2014/main" id="{2D1B1B59-B840-4C23-BD69-7BA5F328D996}"/>
              </a:ext>
            </a:extLst>
          </p:cNvPr>
          <p:cNvSpPr txBox="1">
            <a:spLocks/>
          </p:cNvSpPr>
          <p:nvPr/>
        </p:nvSpPr>
        <p:spPr>
          <a:xfrm>
            <a:off x="609600" y="136740"/>
            <a:ext cx="10972800" cy="721108"/>
          </a:xfrm>
          <a:prstGeom prst="rect">
            <a:avLst/>
          </a:prstGeom>
          <a:noFill/>
        </p:spPr>
        <p:txBody>
          <a:bodyPr>
            <a:no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2400" b="1" dirty="0">
                <a:solidFill>
                  <a:srgbClr val="C00000"/>
                </a:solidFill>
              </a:rPr>
              <a:t>Smart Planning </a:t>
            </a:r>
            <a:r>
              <a:rPr lang="en-US" sz="2400" b="1" dirty="0">
                <a:solidFill>
                  <a:srgbClr val="0070C0"/>
                </a:solidFill>
              </a:rPr>
              <a:t>: </a:t>
            </a:r>
            <a:r>
              <a:rPr lang="en-US" sz="2600" b="1" dirty="0">
                <a:solidFill>
                  <a:srgbClr val="0070C0"/>
                </a:solidFill>
              </a:rPr>
              <a:t>Pre-Sign Off Checklist to include </a:t>
            </a:r>
            <a:r>
              <a:rPr lang="en-US" sz="2600" b="1" dirty="0">
                <a:solidFill>
                  <a:srgbClr val="E3391D"/>
                </a:solidFill>
              </a:rPr>
              <a:t>check for CFR</a:t>
            </a:r>
          </a:p>
          <a:p>
            <a:pPr algn="ctr"/>
            <a:r>
              <a:rPr lang="en-US" sz="2600" b="1" dirty="0">
                <a:solidFill>
                  <a:srgbClr val="0070C0"/>
                </a:solidFill>
              </a:rPr>
              <a:t>(Central Fraud Registry)</a:t>
            </a:r>
          </a:p>
        </p:txBody>
      </p:sp>
      <p:sp>
        <p:nvSpPr>
          <p:cNvPr id="6" name="Freeform 3">
            <a:extLst>
              <a:ext uri="{FF2B5EF4-FFF2-40B4-BE49-F238E27FC236}">
                <a16:creationId xmlns:a16="http://schemas.microsoft.com/office/drawing/2014/main" id="{038D0225-FF28-445F-9031-AF8F20041E27}"/>
              </a:ext>
            </a:extLst>
          </p:cNvPr>
          <p:cNvSpPr>
            <a:spLocks/>
          </p:cNvSpPr>
          <p:nvPr/>
        </p:nvSpPr>
        <p:spPr bwMode="blackWhite">
          <a:xfrm>
            <a:off x="3193091" y="5194846"/>
            <a:ext cx="561975" cy="836883"/>
          </a:xfrm>
          <a:custGeom>
            <a:avLst/>
            <a:gdLst>
              <a:gd name="T0" fmla="*/ 0 w 321"/>
              <a:gd name="T1" fmla="*/ 2147483647 h 241"/>
              <a:gd name="T2" fmla="*/ 2147483647 w 321"/>
              <a:gd name="T3" fmla="*/ 2147483647 h 241"/>
              <a:gd name="T4" fmla="*/ 2147483647 w 321"/>
              <a:gd name="T5" fmla="*/ 0 h 241"/>
              <a:gd name="T6" fmla="*/ 0 w 321"/>
              <a:gd name="T7" fmla="*/ 2147483647 h 241"/>
              <a:gd name="T8" fmla="*/ 0 60000 65536"/>
              <a:gd name="T9" fmla="*/ 0 60000 65536"/>
              <a:gd name="T10" fmla="*/ 0 60000 65536"/>
              <a:gd name="T11" fmla="*/ 0 60000 65536"/>
              <a:gd name="T12" fmla="*/ 0 w 321"/>
              <a:gd name="T13" fmla="*/ 0 h 241"/>
              <a:gd name="T14" fmla="*/ 321 w 321"/>
              <a:gd name="T15" fmla="*/ 241 h 241"/>
            </a:gdLst>
            <a:ahLst/>
            <a:cxnLst>
              <a:cxn ang="T8">
                <a:pos x="T0" y="T1"/>
              </a:cxn>
              <a:cxn ang="T9">
                <a:pos x="T2" y="T3"/>
              </a:cxn>
              <a:cxn ang="T10">
                <a:pos x="T4" y="T5"/>
              </a:cxn>
              <a:cxn ang="T11">
                <a:pos x="T6" y="T7"/>
              </a:cxn>
            </a:cxnLst>
            <a:rect l="T12" t="T13" r="T14" b="T15"/>
            <a:pathLst>
              <a:path w="321" h="241">
                <a:moveTo>
                  <a:pt x="0" y="240"/>
                </a:moveTo>
                <a:lnTo>
                  <a:pt x="320" y="240"/>
                </a:lnTo>
                <a:lnTo>
                  <a:pt x="160" y="0"/>
                </a:lnTo>
                <a:lnTo>
                  <a:pt x="0" y="240"/>
                </a:lnTo>
              </a:path>
            </a:pathLst>
          </a:custGeom>
          <a:solidFill>
            <a:schemeClr val="bg1">
              <a:lumMod val="50000"/>
            </a:schemeClr>
          </a:solidFill>
          <a:ln w="12700" cap="rnd">
            <a:noFill/>
            <a:round/>
            <a:headEnd/>
            <a:tailEnd/>
          </a:ln>
        </p:spPr>
        <p:txBody>
          <a:bodyPr lIns="36000" tIns="36000" rIns="36000" bIns="36000"/>
          <a:lstStyle/>
          <a:p>
            <a:pPr>
              <a:defRPr/>
            </a:pPr>
            <a:endParaRPr lang="en-US" dirty="0"/>
          </a:p>
        </p:txBody>
      </p:sp>
      <p:sp>
        <p:nvSpPr>
          <p:cNvPr id="7" name="Freeform 4">
            <a:extLst>
              <a:ext uri="{FF2B5EF4-FFF2-40B4-BE49-F238E27FC236}">
                <a16:creationId xmlns:a16="http://schemas.microsoft.com/office/drawing/2014/main" id="{C74B4D07-9F19-4BAA-A298-ED383871BCE1}"/>
              </a:ext>
            </a:extLst>
          </p:cNvPr>
          <p:cNvSpPr>
            <a:spLocks/>
          </p:cNvSpPr>
          <p:nvPr/>
        </p:nvSpPr>
        <p:spPr bwMode="blackWhite">
          <a:xfrm>
            <a:off x="716910" y="4426870"/>
            <a:ext cx="5370103" cy="1359160"/>
          </a:xfrm>
          <a:custGeom>
            <a:avLst/>
            <a:gdLst>
              <a:gd name="T0" fmla="*/ 2147483647 w 2599"/>
              <a:gd name="T1" fmla="*/ 0 h 704"/>
              <a:gd name="T2" fmla="*/ 0 w 2599"/>
              <a:gd name="T3" fmla="*/ 2147483647 h 704"/>
              <a:gd name="T4" fmla="*/ 2147483647 w 2599"/>
              <a:gd name="T5" fmla="*/ 2147483647 h 704"/>
              <a:gd name="T6" fmla="*/ 2147483647 w 2599"/>
              <a:gd name="T7" fmla="*/ 2147483647 h 704"/>
              <a:gd name="T8" fmla="*/ 2147483647 w 2599"/>
              <a:gd name="T9" fmla="*/ 0 h 704"/>
              <a:gd name="T10" fmla="*/ 0 60000 65536"/>
              <a:gd name="T11" fmla="*/ 0 60000 65536"/>
              <a:gd name="T12" fmla="*/ 0 60000 65536"/>
              <a:gd name="T13" fmla="*/ 0 60000 65536"/>
              <a:gd name="T14" fmla="*/ 0 60000 65536"/>
              <a:gd name="T15" fmla="*/ 0 w 2599"/>
              <a:gd name="T16" fmla="*/ 0 h 704"/>
              <a:gd name="T17" fmla="*/ 2599 w 2599"/>
              <a:gd name="T18" fmla="*/ 704 h 704"/>
            </a:gdLst>
            <a:ahLst/>
            <a:cxnLst>
              <a:cxn ang="T10">
                <a:pos x="T0" y="T1"/>
              </a:cxn>
              <a:cxn ang="T11">
                <a:pos x="T2" y="T3"/>
              </a:cxn>
              <a:cxn ang="T12">
                <a:pos x="T4" y="T5"/>
              </a:cxn>
              <a:cxn ang="T13">
                <a:pos x="T6" y="T7"/>
              </a:cxn>
              <a:cxn ang="T14">
                <a:pos x="T8" y="T9"/>
              </a:cxn>
            </a:cxnLst>
            <a:rect l="T15" t="T16" r="T17" b="T18"/>
            <a:pathLst>
              <a:path w="2599" h="704">
                <a:moveTo>
                  <a:pt x="16" y="0"/>
                </a:moveTo>
                <a:lnTo>
                  <a:pt x="0" y="72"/>
                </a:lnTo>
                <a:lnTo>
                  <a:pt x="2582" y="703"/>
                </a:lnTo>
                <a:lnTo>
                  <a:pt x="2598" y="631"/>
                </a:lnTo>
                <a:lnTo>
                  <a:pt x="16" y="0"/>
                </a:lnTo>
              </a:path>
            </a:pathLst>
          </a:custGeom>
          <a:solidFill>
            <a:schemeClr val="bg1">
              <a:lumMod val="50000"/>
            </a:schemeClr>
          </a:solidFill>
          <a:ln w="12700" cap="rnd">
            <a:noFill/>
            <a:round/>
            <a:headEnd/>
            <a:tailEnd/>
          </a:ln>
        </p:spPr>
        <p:txBody>
          <a:bodyPr lIns="36000" tIns="36000" rIns="36000" bIns="36000"/>
          <a:lstStyle/>
          <a:p>
            <a:pPr>
              <a:defRPr/>
            </a:pPr>
            <a:endParaRPr lang="en-US" dirty="0"/>
          </a:p>
        </p:txBody>
      </p:sp>
      <p:sp>
        <p:nvSpPr>
          <p:cNvPr id="8" name="Oval 7">
            <a:extLst>
              <a:ext uri="{FF2B5EF4-FFF2-40B4-BE49-F238E27FC236}">
                <a16:creationId xmlns:a16="http://schemas.microsoft.com/office/drawing/2014/main" id="{EE12A09D-BDF7-49FF-97FE-32399CD56053}"/>
              </a:ext>
            </a:extLst>
          </p:cNvPr>
          <p:cNvSpPr>
            <a:spLocks noChangeArrowheads="1"/>
          </p:cNvSpPr>
          <p:nvPr/>
        </p:nvSpPr>
        <p:spPr bwMode="blackWhite">
          <a:xfrm>
            <a:off x="6285491" y="5110306"/>
            <a:ext cx="338138" cy="355600"/>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path path="circle">
              <a:fillToRect l="100000" b="100000"/>
            </a:path>
            <a:tileRect t="-100000" r="-100000"/>
          </a:gradFill>
          <a:ln w="12700">
            <a:solidFill>
              <a:schemeClr val="bg1"/>
            </a:solidFill>
            <a:round/>
            <a:headEnd/>
            <a:tailEnd/>
          </a:ln>
        </p:spPr>
        <p:txBody>
          <a:bodyPr wrap="none" lIns="36000" tIns="36000" rIns="36000" bIns="36000" anchor="ctr"/>
          <a:lstStyle/>
          <a:p>
            <a:pPr algn="ctr"/>
            <a:endParaRPr lang="en-US" sz="1400"/>
          </a:p>
        </p:txBody>
      </p:sp>
      <p:sp>
        <p:nvSpPr>
          <p:cNvPr id="9" name="Rectangle 8">
            <a:extLst>
              <a:ext uri="{FF2B5EF4-FFF2-40B4-BE49-F238E27FC236}">
                <a16:creationId xmlns:a16="http://schemas.microsoft.com/office/drawing/2014/main" id="{4A1F3E7F-31C9-4870-9C0D-3A9118FDA752}"/>
              </a:ext>
            </a:extLst>
          </p:cNvPr>
          <p:cNvSpPr/>
          <p:nvPr/>
        </p:nvSpPr>
        <p:spPr>
          <a:xfrm>
            <a:off x="6592203" y="3554104"/>
            <a:ext cx="5093242" cy="2246769"/>
          </a:xfrm>
          <a:prstGeom prst="rect">
            <a:avLst/>
          </a:prstGeom>
          <a:ln>
            <a:noFill/>
          </a:ln>
          <a:effectLst/>
        </p:spPr>
        <p:txBody>
          <a:bodyPr wrap="square">
            <a:spAutoFit/>
          </a:bodyPr>
          <a:lstStyle/>
          <a:p>
            <a:pPr algn="ctr"/>
            <a:r>
              <a:rPr lang="en-US" sz="2800" b="1" dirty="0">
                <a:solidFill>
                  <a:srgbClr val="002060"/>
                </a:solidFill>
                <a:latin typeface="Candara" pitchFamily="34" charset="0"/>
                <a:cs typeface="Tahoma" pitchFamily="34" charset="0"/>
              </a:rPr>
              <a:t>For selected borrowers with </a:t>
            </a:r>
            <a:r>
              <a:rPr lang="en-US" sz="2800" b="1" dirty="0">
                <a:solidFill>
                  <a:srgbClr val="C00000"/>
                </a:solidFill>
                <a:latin typeface="Candara" pitchFamily="34" charset="0"/>
                <a:cs typeface="Tahoma" pitchFamily="34" charset="0"/>
              </a:rPr>
              <a:t>limits of Rs 100 lacs and above</a:t>
            </a:r>
            <a:r>
              <a:rPr lang="en-US" sz="2800" b="1" dirty="0">
                <a:solidFill>
                  <a:srgbClr val="002060"/>
                </a:solidFill>
                <a:latin typeface="Candara" pitchFamily="34" charset="0"/>
                <a:cs typeface="Tahoma" pitchFamily="34" charset="0"/>
              </a:rPr>
              <a:t>, take screen shots/ proof by visiting the CFR portal and documenting the same</a:t>
            </a:r>
            <a:endParaRPr lang="en-US" sz="2800" b="1" dirty="0">
              <a:solidFill>
                <a:schemeClr val="accent1">
                  <a:lumMod val="75000"/>
                </a:schemeClr>
              </a:solidFill>
              <a:latin typeface="Candara" pitchFamily="34" charset="0"/>
              <a:cs typeface="Tahoma" pitchFamily="34" charset="0"/>
            </a:endParaRPr>
          </a:p>
        </p:txBody>
      </p:sp>
      <p:sp>
        <p:nvSpPr>
          <p:cNvPr id="10" name="Arc 6">
            <a:extLst>
              <a:ext uri="{FF2B5EF4-FFF2-40B4-BE49-F238E27FC236}">
                <a16:creationId xmlns:a16="http://schemas.microsoft.com/office/drawing/2014/main" id="{67D4E7F2-9BF9-40DE-B336-E50932DA96AE}"/>
              </a:ext>
            </a:extLst>
          </p:cNvPr>
          <p:cNvSpPr>
            <a:spLocks/>
          </p:cNvSpPr>
          <p:nvPr/>
        </p:nvSpPr>
        <p:spPr bwMode="blackWhite">
          <a:xfrm rot="10800000">
            <a:off x="5040969" y="5300076"/>
            <a:ext cx="1244522" cy="325650"/>
          </a:xfrm>
          <a:custGeom>
            <a:avLst/>
            <a:gdLst>
              <a:gd name="T0" fmla="*/ 0 w 20759"/>
              <a:gd name="T1" fmla="*/ 2147483647 h 20020"/>
              <a:gd name="T2" fmla="*/ 2147483647 w 20759"/>
              <a:gd name="T3" fmla="*/ 0 h 20020"/>
              <a:gd name="T4" fmla="*/ 2147483647 w 20759"/>
              <a:gd name="T5" fmla="*/ 2147483647 h 20020"/>
              <a:gd name="T6" fmla="*/ 0 60000 65536"/>
              <a:gd name="T7" fmla="*/ 0 60000 65536"/>
              <a:gd name="T8" fmla="*/ 0 60000 65536"/>
              <a:gd name="T9" fmla="*/ 0 w 20759"/>
              <a:gd name="T10" fmla="*/ 0 h 20020"/>
              <a:gd name="T11" fmla="*/ 20759 w 20759"/>
              <a:gd name="T12" fmla="*/ 20020 h 20020"/>
            </a:gdLst>
            <a:ahLst/>
            <a:cxnLst>
              <a:cxn ang="T6">
                <a:pos x="T0" y="T1"/>
              </a:cxn>
              <a:cxn ang="T7">
                <a:pos x="T2" y="T3"/>
              </a:cxn>
              <a:cxn ang="T8">
                <a:pos x="T4" y="T5"/>
              </a:cxn>
            </a:cxnLst>
            <a:rect l="T9" t="T10" r="T11" b="T12"/>
            <a:pathLst>
              <a:path w="20759" h="20020" fill="none" extrusionOk="0">
                <a:moveTo>
                  <a:pt x="0" y="14051"/>
                </a:moveTo>
                <a:cubicBezTo>
                  <a:pt x="1834" y="7672"/>
                  <a:pt x="6499" y="2491"/>
                  <a:pt x="12650" y="-1"/>
                </a:cubicBezTo>
              </a:path>
              <a:path w="20759" h="20020" stroke="0" extrusionOk="0">
                <a:moveTo>
                  <a:pt x="0" y="14051"/>
                </a:moveTo>
                <a:cubicBezTo>
                  <a:pt x="1834" y="7672"/>
                  <a:pt x="6499" y="2491"/>
                  <a:pt x="12650" y="-1"/>
                </a:cubicBezTo>
                <a:lnTo>
                  <a:pt x="20759" y="20020"/>
                </a:lnTo>
                <a:close/>
              </a:path>
            </a:pathLst>
          </a:custGeom>
          <a:noFill/>
          <a:ln w="28575" cap="rnd">
            <a:solidFill>
              <a:srgbClr val="8C8C8C"/>
            </a:solidFill>
            <a:prstDash val="sysDot"/>
            <a:round/>
            <a:headEnd type="none" w="sm" len="sm"/>
            <a:tailEnd type="none" w="sm" len="sm"/>
          </a:ln>
        </p:spPr>
        <p:txBody>
          <a:bodyPr wrap="none" lIns="36000" tIns="36000" rIns="36000" bIns="36000" anchor="ctr"/>
          <a:lstStyle/>
          <a:p>
            <a:pPr algn="ctr">
              <a:defRPr/>
            </a:pPr>
            <a:endParaRPr lang="en-US" sz="1400" dirty="0"/>
          </a:p>
        </p:txBody>
      </p:sp>
      <p:sp>
        <p:nvSpPr>
          <p:cNvPr id="11" name="Arc 6">
            <a:extLst>
              <a:ext uri="{FF2B5EF4-FFF2-40B4-BE49-F238E27FC236}">
                <a16:creationId xmlns:a16="http://schemas.microsoft.com/office/drawing/2014/main" id="{1EFB056A-1384-4BAB-9D9A-8A04A21C5094}"/>
              </a:ext>
            </a:extLst>
          </p:cNvPr>
          <p:cNvSpPr>
            <a:spLocks/>
          </p:cNvSpPr>
          <p:nvPr/>
        </p:nvSpPr>
        <p:spPr bwMode="blackWhite">
          <a:xfrm rot="18480939">
            <a:off x="874939" y="2788222"/>
            <a:ext cx="1810099" cy="1732354"/>
          </a:xfrm>
          <a:custGeom>
            <a:avLst/>
            <a:gdLst>
              <a:gd name="T0" fmla="*/ 0 w 20759"/>
              <a:gd name="T1" fmla="*/ 2147483647 h 20020"/>
              <a:gd name="T2" fmla="*/ 2147483647 w 20759"/>
              <a:gd name="T3" fmla="*/ 0 h 20020"/>
              <a:gd name="T4" fmla="*/ 2147483647 w 20759"/>
              <a:gd name="T5" fmla="*/ 2147483647 h 20020"/>
              <a:gd name="T6" fmla="*/ 0 60000 65536"/>
              <a:gd name="T7" fmla="*/ 0 60000 65536"/>
              <a:gd name="T8" fmla="*/ 0 60000 65536"/>
              <a:gd name="T9" fmla="*/ 0 w 20759"/>
              <a:gd name="T10" fmla="*/ 0 h 20020"/>
              <a:gd name="T11" fmla="*/ 20759 w 20759"/>
              <a:gd name="T12" fmla="*/ 20020 h 20020"/>
            </a:gdLst>
            <a:ahLst/>
            <a:cxnLst>
              <a:cxn ang="T6">
                <a:pos x="T0" y="T1"/>
              </a:cxn>
              <a:cxn ang="T7">
                <a:pos x="T2" y="T3"/>
              </a:cxn>
              <a:cxn ang="T8">
                <a:pos x="T4" y="T5"/>
              </a:cxn>
            </a:cxnLst>
            <a:rect l="T9" t="T10" r="T11" b="T12"/>
            <a:pathLst>
              <a:path w="20759" h="20020" fill="none" extrusionOk="0">
                <a:moveTo>
                  <a:pt x="0" y="14051"/>
                </a:moveTo>
                <a:cubicBezTo>
                  <a:pt x="1834" y="7672"/>
                  <a:pt x="6499" y="2491"/>
                  <a:pt x="12650" y="-1"/>
                </a:cubicBezTo>
              </a:path>
              <a:path w="20759" h="20020" stroke="0" extrusionOk="0">
                <a:moveTo>
                  <a:pt x="0" y="14051"/>
                </a:moveTo>
                <a:cubicBezTo>
                  <a:pt x="1834" y="7672"/>
                  <a:pt x="6499" y="2491"/>
                  <a:pt x="12650" y="-1"/>
                </a:cubicBezTo>
                <a:lnTo>
                  <a:pt x="20759" y="20020"/>
                </a:lnTo>
                <a:close/>
              </a:path>
            </a:pathLst>
          </a:custGeom>
          <a:noFill/>
          <a:ln w="28575" cap="rnd">
            <a:solidFill>
              <a:srgbClr val="8C8C8C"/>
            </a:solidFill>
            <a:prstDash val="sysDot"/>
            <a:round/>
            <a:headEnd type="none" w="sm" len="sm"/>
            <a:tailEnd type="none" w="sm" len="sm"/>
          </a:ln>
        </p:spPr>
        <p:txBody>
          <a:bodyPr wrap="none" lIns="36000" tIns="36000" rIns="36000" bIns="36000" anchor="ctr"/>
          <a:lstStyle/>
          <a:p>
            <a:pPr algn="ctr">
              <a:defRPr/>
            </a:pPr>
            <a:endParaRPr lang="en-US" sz="1400" dirty="0"/>
          </a:p>
        </p:txBody>
      </p:sp>
      <p:sp>
        <p:nvSpPr>
          <p:cNvPr id="12" name="Rectangle 8">
            <a:extLst>
              <a:ext uri="{FF2B5EF4-FFF2-40B4-BE49-F238E27FC236}">
                <a16:creationId xmlns:a16="http://schemas.microsoft.com/office/drawing/2014/main" id="{73E3C81F-1162-4B66-9835-996A927192BE}"/>
              </a:ext>
            </a:extLst>
          </p:cNvPr>
          <p:cNvSpPr>
            <a:spLocks noChangeArrowheads="1"/>
          </p:cNvSpPr>
          <p:nvPr/>
        </p:nvSpPr>
        <p:spPr bwMode="auto">
          <a:xfrm>
            <a:off x="1580973" y="1186690"/>
            <a:ext cx="3786214" cy="2119417"/>
          </a:xfrm>
          <a:prstGeom prst="rect">
            <a:avLst/>
          </a:prstGeom>
          <a:noFill/>
          <a:ln w="9525">
            <a:noFill/>
            <a:miter lim="800000"/>
            <a:headEnd/>
            <a:tailEnd/>
          </a:ln>
          <a:effectLst/>
        </p:spPr>
        <p:txBody>
          <a:bodyPr wrap="square" lIns="36000" tIns="36000" rIns="36000" bIns="36000">
            <a:spAutoFit/>
          </a:bodyPr>
          <a:lstStyle/>
          <a:p>
            <a:pPr algn="ctr" defTabSz="787400">
              <a:lnSpc>
                <a:spcPct val="95000"/>
              </a:lnSpc>
              <a:spcBef>
                <a:spcPct val="80000"/>
              </a:spcBef>
              <a:buClr>
                <a:schemeClr val="tx1"/>
              </a:buClr>
            </a:pPr>
            <a:r>
              <a:rPr lang="en-US" sz="2800" b="1" dirty="0">
                <a:solidFill>
                  <a:schemeClr val="bg2">
                    <a:lumMod val="25000"/>
                  </a:schemeClr>
                </a:solidFill>
                <a:latin typeface="Candara" pitchFamily="34" charset="0"/>
                <a:cs typeface="Tahoma" pitchFamily="34" charset="0"/>
              </a:rPr>
              <a:t>Has the branch used CFR  for Credit appraisal in respect of granting new facilities or renewal of facilities?</a:t>
            </a:r>
          </a:p>
        </p:txBody>
      </p:sp>
      <p:sp>
        <p:nvSpPr>
          <p:cNvPr id="13" name="Oval 7">
            <a:extLst>
              <a:ext uri="{FF2B5EF4-FFF2-40B4-BE49-F238E27FC236}">
                <a16:creationId xmlns:a16="http://schemas.microsoft.com/office/drawing/2014/main" id="{A14DEC01-FFA7-4486-8D1A-743AC40DE65A}"/>
              </a:ext>
            </a:extLst>
          </p:cNvPr>
          <p:cNvSpPr>
            <a:spLocks noChangeArrowheads="1"/>
          </p:cNvSpPr>
          <p:nvPr/>
        </p:nvSpPr>
        <p:spPr bwMode="blackWhite">
          <a:xfrm>
            <a:off x="1143001" y="2570981"/>
            <a:ext cx="338138" cy="355600"/>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path path="circle">
              <a:fillToRect l="100000" b="100000"/>
            </a:path>
            <a:tileRect t="-100000" r="-100000"/>
          </a:gradFill>
          <a:ln w="12700">
            <a:solidFill>
              <a:schemeClr val="bg1"/>
            </a:solidFill>
            <a:round/>
            <a:headEnd/>
            <a:tailEnd/>
          </a:ln>
        </p:spPr>
        <p:txBody>
          <a:bodyPr wrap="none" lIns="36000" tIns="36000" rIns="36000" bIns="36000" anchor="ctr"/>
          <a:lstStyle/>
          <a:p>
            <a:pPr algn="ctr"/>
            <a:endParaRPr lang="en-US" sz="1400"/>
          </a:p>
        </p:txBody>
      </p:sp>
    </p:spTree>
    <p:extLst>
      <p:ext uri="{BB962C8B-B14F-4D97-AF65-F5344CB8AC3E}">
        <p14:creationId xmlns:p14="http://schemas.microsoft.com/office/powerpoint/2010/main" val="12302273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6" grpId="0" animBg="1"/>
      <p:bldP spid="7" grpId="0" animBg="1"/>
      <p:bldP spid="8" grpId="0" animBg="1"/>
      <p:bldP spid="9" grpId="0"/>
      <p:bldP spid="10" grpId="0" animBg="1"/>
      <p:bldP spid="11" grpId="0" animBg="1"/>
      <p:bldP spid="12"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E2F37-24A1-47E3-99BC-5D00FD9CB5B5}"/>
              </a:ext>
            </a:extLst>
          </p:cNvPr>
          <p:cNvSpPr>
            <a:spLocks noGrp="1"/>
          </p:cNvSpPr>
          <p:nvPr>
            <p:ph type="sldNum" sz="quarter" idx="12"/>
          </p:nvPr>
        </p:nvSpPr>
        <p:spPr/>
        <p:txBody>
          <a:bodyPr/>
          <a:lstStyle/>
          <a:p>
            <a:fld id="{B6F15528-21DE-4FAA-801E-634DDDAF4B2B}" type="slidenum">
              <a:rPr lang="en-US" smtClean="0"/>
              <a:pPr/>
              <a:t>32</a:t>
            </a:fld>
            <a:endParaRPr lang="en-US" dirty="0"/>
          </a:p>
        </p:txBody>
      </p:sp>
      <p:sp>
        <p:nvSpPr>
          <p:cNvPr id="6" name="Title 1">
            <a:extLst>
              <a:ext uri="{FF2B5EF4-FFF2-40B4-BE49-F238E27FC236}">
                <a16:creationId xmlns:a16="http://schemas.microsoft.com/office/drawing/2014/main" id="{5BEA1ACC-E471-4E0F-A3A4-5CD469D937B0}"/>
              </a:ext>
            </a:extLst>
          </p:cNvPr>
          <p:cNvSpPr txBox="1">
            <a:spLocks/>
          </p:cNvSpPr>
          <p:nvPr/>
        </p:nvSpPr>
        <p:spPr>
          <a:xfrm>
            <a:off x="609600" y="349489"/>
            <a:ext cx="10972800" cy="721108"/>
          </a:xfrm>
          <a:prstGeom prst="rect">
            <a:avLst/>
          </a:prstGeom>
          <a:noFill/>
        </p:spPr>
        <p:txBody>
          <a:bodyPr>
            <a:no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2400" b="1" dirty="0">
                <a:solidFill>
                  <a:srgbClr val="C00000"/>
                </a:solidFill>
              </a:rPr>
              <a:t>Smart Planning </a:t>
            </a:r>
            <a:r>
              <a:rPr lang="en-US" sz="2400" b="1" dirty="0">
                <a:solidFill>
                  <a:srgbClr val="0070C0"/>
                </a:solidFill>
              </a:rPr>
              <a:t>: </a:t>
            </a:r>
            <a:r>
              <a:rPr lang="en-US" sz="2600" b="1" dirty="0">
                <a:solidFill>
                  <a:srgbClr val="0070C0"/>
                </a:solidFill>
              </a:rPr>
              <a:t>Pre-Sign Off Checklist to include </a:t>
            </a:r>
            <a:r>
              <a:rPr lang="en-US" sz="2600" b="1" dirty="0">
                <a:solidFill>
                  <a:srgbClr val="E3391D"/>
                </a:solidFill>
              </a:rPr>
              <a:t>check for CERSAI</a:t>
            </a:r>
          </a:p>
        </p:txBody>
      </p:sp>
      <p:sp>
        <p:nvSpPr>
          <p:cNvPr id="9" name="AutoShape 5">
            <a:extLst>
              <a:ext uri="{FF2B5EF4-FFF2-40B4-BE49-F238E27FC236}">
                <a16:creationId xmlns:a16="http://schemas.microsoft.com/office/drawing/2014/main" id="{25A78057-B11E-469D-B5DC-DE60C6625E12}"/>
              </a:ext>
            </a:extLst>
          </p:cNvPr>
          <p:cNvSpPr>
            <a:spLocks noChangeArrowheads="1"/>
          </p:cNvSpPr>
          <p:nvPr/>
        </p:nvSpPr>
        <p:spPr bwMode="auto">
          <a:xfrm rot="-5400000">
            <a:off x="8041898" y="2310973"/>
            <a:ext cx="4313923" cy="2719317"/>
          </a:xfrm>
          <a:custGeom>
            <a:avLst/>
            <a:gdLst>
              <a:gd name="T0" fmla="*/ 353288952 w 21600"/>
              <a:gd name="T1" fmla="*/ 66790009 h 21600"/>
              <a:gd name="T2" fmla="*/ 179884086 w 21600"/>
              <a:gd name="T3" fmla="*/ 133579940 h 21600"/>
              <a:gd name="T4" fmla="*/ 6479221 w 21600"/>
              <a:gd name="T5" fmla="*/ 66790009 h 21600"/>
              <a:gd name="T6" fmla="*/ 179884086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bg1">
              <a:lumMod val="95000"/>
            </a:schemeClr>
          </a:solidFill>
          <a:ln w="12700">
            <a:solidFill>
              <a:schemeClr val="bg1"/>
            </a:solidFill>
            <a:miter lim="800000"/>
            <a:headEnd/>
            <a:tailEnd/>
          </a:ln>
          <a:effectLst>
            <a:outerShdw blurRad="50800" dist="38100" dir="2700000" algn="tl" rotWithShape="0">
              <a:prstClr val="black">
                <a:alpha val="40000"/>
              </a:prstClr>
            </a:outerShdw>
          </a:effectLst>
        </p:spPr>
        <p:txBody>
          <a:bodyPr vert="vert" lIns="36000" tIns="36000" rIns="36000" bIns="36000" anchor="ctr"/>
          <a:lstStyle/>
          <a:p>
            <a:pPr algn="ctr">
              <a:defRPr/>
            </a:pPr>
            <a:r>
              <a:rPr lang="en-US" sz="2600" b="1" dirty="0">
                <a:solidFill>
                  <a:srgbClr val="002060"/>
                </a:solidFill>
                <a:latin typeface="Candara" pitchFamily="34" charset="0"/>
                <a:cs typeface="Andalus" pitchFamily="18" charset="-78"/>
              </a:rPr>
              <a:t>CERSAI is applicable to both moveable and immoveable properties</a:t>
            </a:r>
            <a:endParaRPr lang="en-US" altLang="ja-JP" sz="2600" b="1" dirty="0">
              <a:solidFill>
                <a:srgbClr val="313131"/>
              </a:solidFill>
              <a:latin typeface="Candara" pitchFamily="34" charset="0"/>
              <a:ea typeface="ＭＳ Ｐゴシック" pitchFamily="50" charset="-128"/>
              <a:cs typeface="Andalus" pitchFamily="18" charset="-78"/>
            </a:endParaRPr>
          </a:p>
        </p:txBody>
      </p:sp>
      <p:sp>
        <p:nvSpPr>
          <p:cNvPr id="10" name="AutoShape 7">
            <a:extLst>
              <a:ext uri="{FF2B5EF4-FFF2-40B4-BE49-F238E27FC236}">
                <a16:creationId xmlns:a16="http://schemas.microsoft.com/office/drawing/2014/main" id="{675B6FC1-E41C-4DBB-BA13-BED5C0A9866B}"/>
              </a:ext>
            </a:extLst>
          </p:cNvPr>
          <p:cNvSpPr>
            <a:spLocks noChangeArrowheads="1"/>
          </p:cNvSpPr>
          <p:nvPr/>
        </p:nvSpPr>
        <p:spPr bwMode="auto">
          <a:xfrm rot="-5400000">
            <a:off x="151759" y="1800588"/>
            <a:ext cx="4970933" cy="386957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rgbClr val="F3FEFF"/>
          </a:solidFill>
          <a:ln w="12700">
            <a:solidFill>
              <a:schemeClr val="bg1"/>
            </a:solidFill>
            <a:miter lim="800000"/>
            <a:headEnd/>
            <a:tailEnd/>
          </a:ln>
          <a:effectLst>
            <a:outerShdw blurRad="50800" dist="38100" dir="2700000" algn="tl" rotWithShape="0">
              <a:prstClr val="black">
                <a:alpha val="40000"/>
              </a:prstClr>
            </a:outerShdw>
          </a:effectLst>
        </p:spPr>
        <p:txBody>
          <a:bodyPr vert="vert" lIns="36000" tIns="36000" rIns="36000" bIns="36000" anchor="ctr"/>
          <a:lstStyle/>
          <a:p>
            <a:pPr algn="ctr"/>
            <a:r>
              <a:rPr lang="en-US" sz="2600" b="1" dirty="0">
                <a:solidFill>
                  <a:srgbClr val="002060"/>
                </a:solidFill>
                <a:latin typeface="Candara" pitchFamily="34" charset="0"/>
                <a:cs typeface="Times New Roman" pitchFamily="18" charset="0"/>
              </a:rPr>
              <a:t>Map all NPAs where Collaterals have been taken as Security with the CERSAI portal to ensure existence of the same as on date of audit</a:t>
            </a:r>
          </a:p>
        </p:txBody>
      </p:sp>
      <p:sp>
        <p:nvSpPr>
          <p:cNvPr id="13" name="AutoShape 6">
            <a:extLst>
              <a:ext uri="{FF2B5EF4-FFF2-40B4-BE49-F238E27FC236}">
                <a16:creationId xmlns:a16="http://schemas.microsoft.com/office/drawing/2014/main" id="{75AB196A-D6BA-9D60-B8DC-D1E2C70035DD}"/>
              </a:ext>
            </a:extLst>
          </p:cNvPr>
          <p:cNvSpPr>
            <a:spLocks noChangeArrowheads="1"/>
          </p:cNvSpPr>
          <p:nvPr/>
        </p:nvSpPr>
        <p:spPr bwMode="auto">
          <a:xfrm rot="-5400000">
            <a:off x="4305310" y="1866890"/>
            <a:ext cx="4648200" cy="365761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rgbClr val="FEE8F0"/>
          </a:solidFill>
          <a:ln w="12700">
            <a:solidFill>
              <a:schemeClr val="bg1"/>
            </a:solidFill>
            <a:miter lim="800000"/>
            <a:headEnd/>
            <a:tailEnd/>
          </a:ln>
          <a:effectLst>
            <a:outerShdw blurRad="50800" dist="38100" dir="2700000" algn="tl" rotWithShape="0">
              <a:prstClr val="black">
                <a:alpha val="40000"/>
              </a:prstClr>
            </a:outerShdw>
          </a:effectLst>
        </p:spPr>
        <p:txBody>
          <a:bodyPr vert="vert" lIns="36000" tIns="36000" rIns="36000" bIns="36000" anchor="ctr"/>
          <a:lstStyle/>
          <a:p>
            <a:pPr algn="ctr">
              <a:lnSpc>
                <a:spcPct val="90000"/>
              </a:lnSpc>
            </a:pPr>
            <a:r>
              <a:rPr lang="en-US" sz="2600" b="1" dirty="0">
                <a:solidFill>
                  <a:srgbClr val="002060"/>
                </a:solidFill>
                <a:latin typeface="Candara" pitchFamily="34" charset="0"/>
                <a:cs typeface="Times New Roman" pitchFamily="18" charset="0"/>
              </a:rPr>
              <a:t>Take print outs of the same as proof and document the same</a:t>
            </a:r>
          </a:p>
        </p:txBody>
      </p:sp>
    </p:spTree>
    <p:extLst>
      <p:ext uri="{BB962C8B-B14F-4D97-AF65-F5344CB8AC3E}">
        <p14:creationId xmlns:p14="http://schemas.microsoft.com/office/powerpoint/2010/main" val="7144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anim calcmode="lin" valueType="num">
                                      <p:cBhvr>
                                        <p:cTn id="13" dur="250" fill="hold"/>
                                        <p:tgtEl>
                                          <p:spTgt spid="6"/>
                                        </p:tgtEl>
                                        <p:attrNameLst>
                                          <p:attrName>ppt_x</p:attrName>
                                        </p:attrNameLst>
                                      </p:cBhvr>
                                      <p:tavLst>
                                        <p:tav tm="0">
                                          <p:val>
                                            <p:strVal val="#ppt_x"/>
                                          </p:val>
                                        </p:tav>
                                        <p:tav tm="100000">
                                          <p:val>
                                            <p:strVal val="#ppt_x"/>
                                          </p:val>
                                        </p:tav>
                                      </p:tavLst>
                                    </p:anim>
                                    <p:anim calcmode="lin" valueType="num">
                                      <p:cBhvr>
                                        <p:cTn id="14" dur="2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50"/>
                                        <p:tgtEl>
                                          <p:spTgt spid="10"/>
                                        </p:tgtEl>
                                      </p:cBhvr>
                                    </p:animEffect>
                                    <p:anim calcmode="lin" valueType="num">
                                      <p:cBhvr>
                                        <p:cTn id="23" dur="250" fill="hold"/>
                                        <p:tgtEl>
                                          <p:spTgt spid="10"/>
                                        </p:tgtEl>
                                        <p:attrNameLst>
                                          <p:attrName>ppt_x</p:attrName>
                                        </p:attrNameLst>
                                      </p:cBhvr>
                                      <p:tavLst>
                                        <p:tav tm="0">
                                          <p:val>
                                            <p:strVal val="#ppt_x"/>
                                          </p:val>
                                        </p:tav>
                                        <p:tav tm="100000">
                                          <p:val>
                                            <p:strVal val="#ppt_x"/>
                                          </p:val>
                                        </p:tav>
                                      </p:tavLst>
                                    </p:anim>
                                    <p:anim calcmode="lin" valueType="num">
                                      <p:cBhvr>
                                        <p:cTn id="24" dur="25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10"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457200" y="261336"/>
            <a:ext cx="11029990" cy="641149"/>
          </a:xfrm>
          <a:prstGeom prst="rect">
            <a:avLst/>
          </a:prstGeom>
        </p:spPr>
        <p:txBody>
          <a:bodyPr>
            <a:normAutofit fontScale="4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LFAR Para I. Assets 5. Advances e) Review/ Monitoring/ Supervision</a:t>
            </a:r>
          </a:p>
        </p:txBody>
      </p:sp>
      <p:sp>
        <p:nvSpPr>
          <p:cNvPr id="13" name="TextBox 12">
            <a:extLst>
              <a:ext uri="{FF2B5EF4-FFF2-40B4-BE49-F238E27FC236}">
                <a16:creationId xmlns:a16="http://schemas.microsoft.com/office/drawing/2014/main" id="{497F8E87-F914-4205-B1BC-81CDC7E75B54}"/>
              </a:ext>
            </a:extLst>
          </p:cNvPr>
          <p:cNvSpPr txBox="1"/>
          <p:nvPr/>
        </p:nvSpPr>
        <p:spPr>
          <a:xfrm>
            <a:off x="397139" y="1143000"/>
            <a:ext cx="11172887" cy="3539430"/>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(e)(vi) Whether there is a </a:t>
            </a:r>
            <a:r>
              <a:rPr kumimoji="0" lang="en-US" sz="2800" b="1" i="1"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substantial deterioration in value of security</a:t>
            </a:r>
            <a:r>
              <a:rPr kumimoji="0" lang="en-US" sz="2800" b="1" i="1"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during financial year as per latest valuation report in comparison with earlier valuation report on record? </a:t>
            </a:r>
            <a:r>
              <a:rPr kumimoji="0" lang="en-US" sz="2800" b="1" i="1" u="none" strike="noStrike" kern="1200" cap="none" spc="0" normalizeH="0" baseline="0" noProof="0" dirty="0">
                <a:ln>
                  <a:noFill/>
                </a:ln>
                <a:solidFill>
                  <a:srgbClr val="F62616"/>
                </a:solidFill>
                <a:effectLst/>
                <a:uLnTx/>
                <a:uFillTx/>
                <a:latin typeface="Candara" panose="020E0502030303020204" pitchFamily="34" charset="0"/>
                <a:ea typeface="Times New Roman" panose="02020603050405020304" pitchFamily="18" charset="0"/>
                <a:cs typeface="Arial" panose="020B0604020202020204" pitchFamily="34" charset="0"/>
              </a:rPr>
              <a:t>(50% or more???)</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1F497D"/>
                </a:solidFill>
                <a:effectLst/>
                <a:uLnTx/>
                <a:uFillTx/>
                <a:latin typeface="Candara" panose="020E0502030303020204" pitchFamily="34" charset="0"/>
                <a:ea typeface="Times New Roman" panose="02020603050405020304" pitchFamily="18" charset="0"/>
                <a:cs typeface="Arial" panose="020B0604020202020204" pitchFamily="34" charset="0"/>
              </a:rPr>
              <a:t>Additional Audit Procedure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Map all NPAs where Collaterals have been taken as Security with the </a:t>
            </a:r>
            <a:r>
              <a:rPr kumimoji="0" lang="en-US"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CERSAI portal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to ensure existence of the same as on date of audit</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92489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9E2F37-24A1-47E3-99BC-5D00FD9CB5B5}"/>
              </a:ext>
            </a:extLst>
          </p:cNvPr>
          <p:cNvSpPr>
            <a:spLocks noGrp="1"/>
          </p:cNvSpPr>
          <p:nvPr>
            <p:ph type="sldNum" sz="quarter" idx="12"/>
          </p:nvPr>
        </p:nvSpPr>
        <p:spPr/>
        <p:txBody>
          <a:bodyPr/>
          <a:lstStyle/>
          <a:p>
            <a:fld id="{B6F15528-21DE-4FAA-801E-634DDDAF4B2B}" type="slidenum">
              <a:rPr lang="en-US" smtClean="0"/>
              <a:pPr/>
              <a:t>34</a:t>
            </a:fld>
            <a:endParaRPr lang="en-US" dirty="0"/>
          </a:p>
        </p:txBody>
      </p:sp>
      <p:sp>
        <p:nvSpPr>
          <p:cNvPr id="6" name="Title 1">
            <a:extLst>
              <a:ext uri="{FF2B5EF4-FFF2-40B4-BE49-F238E27FC236}">
                <a16:creationId xmlns:a16="http://schemas.microsoft.com/office/drawing/2014/main" id="{5BEA1ACC-E471-4E0F-A3A4-5CD469D937B0}"/>
              </a:ext>
            </a:extLst>
          </p:cNvPr>
          <p:cNvSpPr txBox="1">
            <a:spLocks/>
          </p:cNvSpPr>
          <p:nvPr/>
        </p:nvSpPr>
        <p:spPr>
          <a:xfrm>
            <a:off x="609600" y="136740"/>
            <a:ext cx="10972800" cy="721108"/>
          </a:xfrm>
          <a:prstGeom prst="rect">
            <a:avLst/>
          </a:prstGeom>
          <a:noFill/>
        </p:spPr>
        <p:txBody>
          <a:bodyPr>
            <a:no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2400" b="1" dirty="0">
                <a:solidFill>
                  <a:srgbClr val="C00000"/>
                </a:solidFill>
              </a:rPr>
              <a:t>Smart Planning </a:t>
            </a:r>
            <a:r>
              <a:rPr lang="en-US" sz="2400" b="1" dirty="0">
                <a:solidFill>
                  <a:srgbClr val="0070C0"/>
                </a:solidFill>
              </a:rPr>
              <a:t>: </a:t>
            </a:r>
            <a:r>
              <a:rPr lang="en-US" sz="2600" b="1" dirty="0">
                <a:solidFill>
                  <a:srgbClr val="0070C0"/>
                </a:solidFill>
              </a:rPr>
              <a:t>Pre-Sign Off Checklist to include </a:t>
            </a:r>
            <a:r>
              <a:rPr lang="en-US" sz="2600" b="1" dirty="0">
                <a:solidFill>
                  <a:srgbClr val="E3391D"/>
                </a:solidFill>
              </a:rPr>
              <a:t>check for LEI</a:t>
            </a:r>
          </a:p>
          <a:p>
            <a:pPr algn="ctr"/>
            <a:r>
              <a:rPr lang="en-US" sz="2600" b="1" dirty="0">
                <a:solidFill>
                  <a:srgbClr val="0070C0"/>
                </a:solidFill>
              </a:rPr>
              <a:t>(Legal Entity Identifier)</a:t>
            </a:r>
          </a:p>
        </p:txBody>
      </p:sp>
      <p:sp>
        <p:nvSpPr>
          <p:cNvPr id="9" name="Text Placeholder 5">
            <a:extLst>
              <a:ext uri="{FF2B5EF4-FFF2-40B4-BE49-F238E27FC236}">
                <a16:creationId xmlns:a16="http://schemas.microsoft.com/office/drawing/2014/main" id="{56393A65-E740-4B2C-B7E1-ED08B2996465}"/>
              </a:ext>
            </a:extLst>
          </p:cNvPr>
          <p:cNvSpPr txBox="1">
            <a:spLocks/>
          </p:cNvSpPr>
          <p:nvPr/>
        </p:nvSpPr>
        <p:spPr>
          <a:xfrm>
            <a:off x="7318514" y="2229668"/>
            <a:ext cx="4177748" cy="2438401"/>
          </a:xfrm>
          <a:prstGeom prst="rect">
            <a:avLst/>
          </a:prstGeom>
          <a:solidFill>
            <a:schemeClr val="bg1"/>
          </a:solidFill>
          <a:ln w="12700">
            <a:solidFill>
              <a:srgbClr val="B4B4B4"/>
            </a:solidFill>
          </a:ln>
        </p:spPr>
        <p:txBody>
          <a:bodyPr wrap="square" lIns="91440" tIns="91440" rIns="9144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r>
              <a:rPr lang="en-US" sz="2400" b="1" dirty="0">
                <a:latin typeface="Candara" pitchFamily="34" charset="0"/>
              </a:rPr>
              <a:t>If not, </a:t>
            </a:r>
            <a:r>
              <a:rPr lang="en-US" sz="2400" b="1" dirty="0">
                <a:solidFill>
                  <a:srgbClr val="C00000"/>
                </a:solidFill>
                <a:latin typeface="Candara" pitchFamily="34" charset="0"/>
              </a:rPr>
              <a:t>list all such entities for LFAR reporting </a:t>
            </a:r>
            <a:r>
              <a:rPr lang="en-US" sz="2400" b="1" dirty="0">
                <a:latin typeface="Candara" pitchFamily="34" charset="0"/>
              </a:rPr>
              <a:t>and also in case the same has expired and is pending renewal as at 31.03.2023</a:t>
            </a:r>
            <a:endParaRPr lang="en-IN" sz="2400" b="1" dirty="0">
              <a:latin typeface="Candara" pitchFamily="34" charset="0"/>
            </a:endParaRPr>
          </a:p>
        </p:txBody>
      </p:sp>
      <p:sp>
        <p:nvSpPr>
          <p:cNvPr id="10" name="Trapezoid 9">
            <a:extLst>
              <a:ext uri="{FF2B5EF4-FFF2-40B4-BE49-F238E27FC236}">
                <a16:creationId xmlns:a16="http://schemas.microsoft.com/office/drawing/2014/main" id="{B51F5D95-B11F-43ED-B092-FBF4BF78D7A6}"/>
              </a:ext>
            </a:extLst>
          </p:cNvPr>
          <p:cNvSpPr/>
          <p:nvPr/>
        </p:nvSpPr>
        <p:spPr>
          <a:xfrm rot="5400000">
            <a:off x="5204284" y="3133869"/>
            <a:ext cx="3657600" cy="630000"/>
          </a:xfrm>
          <a:prstGeom prst="trapezoid">
            <a:avLst>
              <a:gd name="adj" fmla="val 98866"/>
            </a:avLst>
          </a:prstGeom>
          <a:solidFill>
            <a:srgbClr val="D6F5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a:p>
        </p:txBody>
      </p:sp>
      <p:sp>
        <p:nvSpPr>
          <p:cNvPr id="11" name="Text Placeholder 5">
            <a:extLst>
              <a:ext uri="{FF2B5EF4-FFF2-40B4-BE49-F238E27FC236}">
                <a16:creationId xmlns:a16="http://schemas.microsoft.com/office/drawing/2014/main" id="{ACF0A8F5-6B8F-4D9A-896D-FADFAA8B5818}"/>
              </a:ext>
            </a:extLst>
          </p:cNvPr>
          <p:cNvSpPr txBox="1">
            <a:spLocks/>
          </p:cNvSpPr>
          <p:nvPr/>
        </p:nvSpPr>
        <p:spPr>
          <a:xfrm>
            <a:off x="639170" y="1616719"/>
            <a:ext cx="6078914" cy="3624556"/>
          </a:xfrm>
          <a:prstGeom prst="rect">
            <a:avLst/>
          </a:prstGeom>
          <a:solidFill>
            <a:schemeClr val="bg1"/>
          </a:solidFill>
          <a:ln w="12700">
            <a:solidFill>
              <a:srgbClr val="B4B4B4"/>
            </a:solidFill>
          </a:ln>
        </p:spPr>
        <p:txBody>
          <a:bodyPr wrap="square" lIns="91440" tIns="91440" rIns="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endParaRPr lang="en-US" sz="2800" b="1" dirty="0">
              <a:latin typeface="Candara" pitchFamily="34" charset="0"/>
            </a:endParaRPr>
          </a:p>
          <a:p>
            <a:pPr algn="ctr"/>
            <a:r>
              <a:rPr lang="en-US" sz="2800" b="1" dirty="0">
                <a:latin typeface="Candara" pitchFamily="34" charset="0"/>
              </a:rPr>
              <a:t>Ensure that all borrowers with</a:t>
            </a:r>
          </a:p>
          <a:p>
            <a:pPr algn="ctr"/>
            <a:r>
              <a:rPr lang="en-US" sz="2800" b="1" dirty="0">
                <a:latin typeface="Candara" pitchFamily="34" charset="0"/>
              </a:rPr>
              <a:t> </a:t>
            </a:r>
            <a:r>
              <a:rPr lang="en-US" sz="2800" b="1" dirty="0">
                <a:solidFill>
                  <a:srgbClr val="C00000"/>
                </a:solidFill>
                <a:latin typeface="Candara" pitchFamily="34" charset="0"/>
              </a:rPr>
              <a:t>limits of Rs 100 crore and above have been </a:t>
            </a:r>
            <a:r>
              <a:rPr lang="en-US" sz="2800" b="1" dirty="0">
                <a:latin typeface="Candara" pitchFamily="34" charset="0"/>
              </a:rPr>
              <a:t>registered as a LEI (Legal Entity Identifier) in terms of the RBI guidelines as at 31.03.2023</a:t>
            </a:r>
            <a:endParaRPr lang="en-IN" sz="2800" b="1" dirty="0">
              <a:latin typeface="Candara" pitchFamily="34" charset="0"/>
            </a:endParaRPr>
          </a:p>
        </p:txBody>
      </p:sp>
    </p:spTree>
    <p:extLst>
      <p:ext uri="{BB962C8B-B14F-4D97-AF65-F5344CB8AC3E}">
        <p14:creationId xmlns:p14="http://schemas.microsoft.com/office/powerpoint/2010/main" val="68397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38200" y="1351508"/>
            <a:ext cx="10515600" cy="4154984"/>
          </a:xfrm>
          <a:prstGeom prst="rect">
            <a:avLst/>
          </a:prstGeom>
          <a:noFill/>
        </p:spPr>
        <p:txBody>
          <a:bodyPr wrap="square" lIns="0" rIns="0" rtlCol="0">
            <a:spAutoFit/>
          </a:bodyPr>
          <a:lstStyle/>
          <a:p>
            <a:pPr algn="ctr">
              <a:defRPr/>
            </a:pPr>
            <a:r>
              <a:rPr lang="en-US" sz="4400" b="1" dirty="0">
                <a:solidFill>
                  <a:schemeClr val="tx2">
                    <a:lumMod val="50000"/>
                  </a:schemeClr>
                </a:solidFill>
                <a:latin typeface="Candara" pitchFamily="34" charset="0"/>
                <a:cs typeface="Tahoma" pitchFamily="34" charset="0"/>
              </a:rPr>
              <a:t>Review Exception reports as at the year end and a few days prior to that t0o</a:t>
            </a:r>
          </a:p>
          <a:p>
            <a:pPr algn="ctr">
              <a:defRPr/>
            </a:pPr>
            <a:endParaRPr lang="en-US" sz="4400" b="1" dirty="0">
              <a:solidFill>
                <a:schemeClr val="tx2">
                  <a:lumMod val="50000"/>
                </a:schemeClr>
              </a:solidFill>
              <a:latin typeface="Candara" pitchFamily="34" charset="0"/>
              <a:cs typeface="Tahoma" pitchFamily="34" charset="0"/>
            </a:endParaRPr>
          </a:p>
          <a:p>
            <a:pPr algn="ctr">
              <a:defRPr/>
            </a:pPr>
            <a:r>
              <a:rPr lang="en-US" sz="4400" b="1" dirty="0">
                <a:solidFill>
                  <a:schemeClr val="tx2">
                    <a:lumMod val="50000"/>
                  </a:schemeClr>
                </a:solidFill>
                <a:latin typeface="Candara" pitchFamily="34" charset="0"/>
                <a:cs typeface="Tahoma" pitchFamily="34" charset="0"/>
              </a:rPr>
              <a:t> </a:t>
            </a:r>
            <a:r>
              <a:rPr lang="en-US" sz="4400" b="1" dirty="0">
                <a:solidFill>
                  <a:schemeClr val="tx2">
                    <a:lumMod val="60000"/>
                    <a:lumOff val="40000"/>
                  </a:schemeClr>
                </a:solidFill>
                <a:latin typeface="Candara" pitchFamily="34" charset="0"/>
                <a:cs typeface="Tahoma" pitchFamily="34" charset="0"/>
              </a:rPr>
              <a:t>Rule out any irregularity which requires adjustment in the financial statements by way of an MOC</a:t>
            </a:r>
            <a:endParaRPr lang="en-GB" sz="4400" b="1" dirty="0">
              <a:solidFill>
                <a:schemeClr val="tx2">
                  <a:lumMod val="60000"/>
                  <a:lumOff val="40000"/>
                </a:schemeClr>
              </a:solidFill>
              <a:latin typeface="Candara" pitchFamily="34" charset="0"/>
              <a:cs typeface="Tahoma" pitchFamily="34" charset="0"/>
            </a:endParaRPr>
          </a:p>
        </p:txBody>
      </p:sp>
      <p:sp>
        <p:nvSpPr>
          <p:cNvPr id="25" name="Slide Number Placeholder 17"/>
          <p:cNvSpPr txBox="1">
            <a:spLocks/>
          </p:cNvSpPr>
          <p:nvPr/>
        </p:nvSpPr>
        <p:spPr>
          <a:xfrm>
            <a:off x="11277600" y="65532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35</a:t>
            </a:fld>
            <a:endParaRPr lang="en-US" sz="1600" b="1" dirty="0">
              <a:solidFill>
                <a:srgbClr val="000000"/>
              </a:solidFill>
              <a:latin typeface="Arial" pitchFamily="34" charset="0"/>
              <a:cs typeface="Arial" pitchFamily="34" charset="0"/>
            </a:endParaRPr>
          </a:p>
        </p:txBody>
      </p:sp>
      <p:sp>
        <p:nvSpPr>
          <p:cNvPr id="5" name="Title 1">
            <a:extLst>
              <a:ext uri="{FF2B5EF4-FFF2-40B4-BE49-F238E27FC236}">
                <a16:creationId xmlns:a16="http://schemas.microsoft.com/office/drawing/2014/main" id="{88F59797-0F8E-457C-BD41-E94EC7690885}"/>
              </a:ext>
            </a:extLst>
          </p:cNvPr>
          <p:cNvSpPr txBox="1">
            <a:spLocks/>
          </p:cNvSpPr>
          <p:nvPr/>
        </p:nvSpPr>
        <p:spPr>
          <a:xfrm>
            <a:off x="609600" y="58366"/>
            <a:ext cx="10972800" cy="721108"/>
          </a:xfrm>
          <a:prstGeom prst="rect">
            <a:avLst/>
          </a:prstGeom>
          <a:noFill/>
        </p:spPr>
        <p:txBody>
          <a:bodyPr>
            <a:no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2800" b="1" dirty="0">
                <a:solidFill>
                  <a:srgbClr val="C00000"/>
                </a:solidFill>
              </a:rPr>
              <a:t>Smart Planning </a:t>
            </a:r>
            <a:r>
              <a:rPr lang="en-US" sz="2800" b="1" dirty="0">
                <a:solidFill>
                  <a:srgbClr val="0070C0"/>
                </a:solidFill>
              </a:rPr>
              <a:t>: Pre-Sign Off Checklist to include </a:t>
            </a:r>
            <a:r>
              <a:rPr lang="en-US" sz="2800" b="1" dirty="0">
                <a:solidFill>
                  <a:srgbClr val="E3391D"/>
                </a:solidFill>
              </a:rPr>
              <a:t>check for Exception Reports</a:t>
            </a:r>
          </a:p>
        </p:txBody>
      </p:sp>
    </p:spTree>
    <p:extLst>
      <p:ext uri="{BB962C8B-B14F-4D97-AF65-F5344CB8AC3E}">
        <p14:creationId xmlns:p14="http://schemas.microsoft.com/office/powerpoint/2010/main" val="27779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236182"/>
            <a:ext cx="11887200" cy="680076"/>
          </a:xfrm>
          <a:prstGeom prst="rect">
            <a:avLst/>
          </a:prstGeom>
        </p:spPr>
        <p:txBody>
          <a:bodyPr>
            <a:normAutofit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LFAR Para III. GENERAL 2. BOOKS &amp; RECORDS</a:t>
            </a:r>
          </a:p>
        </p:txBody>
      </p:sp>
      <p:sp>
        <p:nvSpPr>
          <p:cNvPr id="14" name="Rectangle 13">
            <a:extLst>
              <a:ext uri="{FF2B5EF4-FFF2-40B4-BE49-F238E27FC236}">
                <a16:creationId xmlns:a16="http://schemas.microsoft.com/office/drawing/2014/main" id="{61F52A9F-40F8-4E59-A43F-CF57C36D4B32}"/>
              </a:ext>
            </a:extLst>
          </p:cNvPr>
          <p:cNvSpPr/>
          <p:nvPr/>
        </p:nvSpPr>
        <p:spPr>
          <a:xfrm>
            <a:off x="381000" y="1192420"/>
            <a:ext cx="11182390" cy="410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ndara" panose="020E0502030303020204" pitchFamily="34" charset="0"/>
              <a:ea typeface="+mn-ea"/>
              <a:cs typeface="+mn-cs"/>
            </a:endParaRPr>
          </a:p>
        </p:txBody>
      </p:sp>
      <p:sp>
        <p:nvSpPr>
          <p:cNvPr id="15" name="TextBox 14">
            <a:extLst>
              <a:ext uri="{FF2B5EF4-FFF2-40B4-BE49-F238E27FC236}">
                <a16:creationId xmlns:a16="http://schemas.microsoft.com/office/drawing/2014/main" id="{AC37A314-8688-448C-9CD8-DFBD18EBC995}"/>
              </a:ext>
            </a:extLst>
          </p:cNvPr>
          <p:cNvSpPr txBox="1"/>
          <p:nvPr/>
        </p:nvSpPr>
        <p:spPr>
          <a:xfrm>
            <a:off x="381000" y="1764827"/>
            <a:ext cx="11018393" cy="4401205"/>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(a) Whether there are any software/ systems (manual or otherwise) used at branch which are </a:t>
            </a:r>
            <a:r>
              <a:rPr kumimoji="0" lang="en-US"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not integrated with the CBS</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If yes, give details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(b)(</a:t>
            </a:r>
            <a:r>
              <a:rPr kumimoji="0" lang="en-US" sz="2800" b="1" i="0" u="none" strike="noStrike" kern="1200" cap="none" spc="0" normalizeH="0" baseline="0" noProof="0" dirty="0" err="1">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In case the branch has been subjected to </a:t>
            </a:r>
            <a:r>
              <a:rPr kumimoji="0" lang="en-US"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IS Audit</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whether there are any </a:t>
            </a:r>
            <a:r>
              <a:rPr kumimoji="0" lang="en-US"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adverse features reported and have a direct bearing on the branch accounts and are pending compliance</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 If yes, give details</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(b)(ii) Whether branch is </a:t>
            </a:r>
            <a:r>
              <a:rPr kumimoji="0" lang="en-US"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generating, and verifying </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exception reports</a:t>
            </a:r>
            <a:r>
              <a:rPr kumimoji="0" lang="en-US"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at the periodicity as prescribed by the bank</a:t>
            </a:r>
          </a:p>
        </p:txBody>
      </p:sp>
    </p:spTree>
    <p:extLst>
      <p:ext uri="{BB962C8B-B14F-4D97-AF65-F5344CB8AC3E}">
        <p14:creationId xmlns:p14="http://schemas.microsoft.com/office/powerpoint/2010/main" val="3283088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236182"/>
            <a:ext cx="11887200" cy="680076"/>
          </a:xfrm>
          <a:prstGeom prst="rect">
            <a:avLst/>
          </a:prstGeom>
        </p:spPr>
        <p:txBody>
          <a:bodyPr>
            <a:normAutofit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srgbClr val="4F81BD"/>
                </a:solidFill>
                <a:effectLst/>
                <a:uLnTx/>
                <a:uFillTx/>
                <a:latin typeface="Candara" panose="020E0502030303020204" pitchFamily="34" charset="0"/>
                <a:ea typeface="+mj-ea"/>
                <a:cs typeface="+mj-cs"/>
              </a:rPr>
              <a:t>LFAr</a:t>
            </a:r>
            <a:r>
              <a:rPr kumimoji="0" lang="en-US" sz="40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 Para III. GENERAL 2. BOOKS &amp; RECORDS</a:t>
            </a:r>
          </a:p>
        </p:txBody>
      </p:sp>
      <p:sp>
        <p:nvSpPr>
          <p:cNvPr id="15" name="TextBox 14">
            <a:extLst>
              <a:ext uri="{FF2B5EF4-FFF2-40B4-BE49-F238E27FC236}">
                <a16:creationId xmlns:a16="http://schemas.microsoft.com/office/drawing/2014/main" id="{AC37A314-8688-448C-9CD8-DFBD18EBC995}"/>
              </a:ext>
            </a:extLst>
          </p:cNvPr>
          <p:cNvSpPr txBox="1"/>
          <p:nvPr/>
        </p:nvSpPr>
        <p:spPr>
          <a:xfrm>
            <a:off x="586803" y="1219200"/>
            <a:ext cx="11018393" cy="4770537"/>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(b)(iii) Whether the </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system warrants expeditious compliance of daily exception reports</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and whether there are any major observations pending such compliance at the year end.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(b)(iv) Whether </a:t>
            </a:r>
            <a:r>
              <a:rPr kumimoji="0" lang="en-US" sz="2800" b="1" i="0" u="none" strike="noStrike" kern="1200" cap="none" spc="0" normalizeH="0" baseline="0" noProof="0" dirty="0">
                <a:ln>
                  <a:noFill/>
                </a:ln>
                <a:solidFill>
                  <a:srgbClr val="1F497D"/>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procedures have been laid out for manual intervention to system generated data and proper authentication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of the related transactions arising there from along with </a:t>
            </a:r>
            <a:r>
              <a:rPr kumimoji="0" lang="en-US" sz="2800" b="1" i="0" u="none" strike="noStrike" kern="1200" cap="none" spc="0" normalizeH="0" baseline="0" noProof="0" dirty="0">
                <a:ln>
                  <a:noFill/>
                </a:ln>
                <a:solidFill>
                  <a:srgbClr val="F62616"/>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proper audit trail of manual intervention</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has been obtained</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(b)(v) Furnish Your comments on </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data integrity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(including data entry, checking correctness/ integrity of data, no back ended strategies etc.) which is used for MIS at HO/ CO level.</a:t>
            </a:r>
          </a:p>
        </p:txBody>
      </p:sp>
    </p:spTree>
    <p:extLst>
      <p:ext uri="{BB962C8B-B14F-4D97-AF65-F5344CB8AC3E}">
        <p14:creationId xmlns:p14="http://schemas.microsoft.com/office/powerpoint/2010/main" val="3200575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838200" y="1143000"/>
            <a:ext cx="10515600" cy="4832092"/>
          </a:xfrm>
          <a:prstGeom prst="rect">
            <a:avLst/>
          </a:prstGeom>
          <a:noFill/>
        </p:spPr>
        <p:txBody>
          <a:bodyPr wrap="square" lIns="0" rIns="0" rtlCol="0">
            <a:spAutoFit/>
          </a:bodyPr>
          <a:lstStyle/>
          <a:p>
            <a:pPr algn="ctr">
              <a:defRPr/>
            </a:pPr>
            <a:r>
              <a:rPr lang="en-US" sz="4400" b="1" dirty="0">
                <a:solidFill>
                  <a:schemeClr val="tx2">
                    <a:lumMod val="50000"/>
                  </a:schemeClr>
                </a:solidFill>
                <a:latin typeface="Candara" pitchFamily="34" charset="0"/>
                <a:cs typeface="Tahoma" pitchFamily="34" charset="0"/>
              </a:rPr>
              <a:t>Review selected stressed accounts and seek the CRILC report as on date </a:t>
            </a:r>
          </a:p>
          <a:p>
            <a:pPr algn="ctr">
              <a:defRPr/>
            </a:pPr>
            <a:endParaRPr lang="en-US" sz="4400" b="1" dirty="0">
              <a:solidFill>
                <a:schemeClr val="tx2">
                  <a:lumMod val="60000"/>
                  <a:lumOff val="40000"/>
                </a:schemeClr>
              </a:solidFill>
              <a:latin typeface="Candara" pitchFamily="34" charset="0"/>
              <a:cs typeface="Tahoma" pitchFamily="34" charset="0"/>
            </a:endParaRPr>
          </a:p>
          <a:p>
            <a:pPr algn="ctr">
              <a:defRPr/>
            </a:pPr>
            <a:r>
              <a:rPr lang="en-US" sz="4400" b="1" dirty="0">
                <a:solidFill>
                  <a:schemeClr val="accent5">
                    <a:lumMod val="50000"/>
                  </a:schemeClr>
                </a:solidFill>
                <a:latin typeface="Candara" pitchFamily="34" charset="0"/>
                <a:cs typeface="Tahoma" pitchFamily="34" charset="0"/>
              </a:rPr>
              <a:t>for possible SMA-0, SMA-01, and, SMA-02 </a:t>
            </a:r>
            <a:r>
              <a:rPr lang="en-US" sz="4400" b="1" dirty="0">
                <a:solidFill>
                  <a:schemeClr val="tx2">
                    <a:lumMod val="50000"/>
                  </a:schemeClr>
                </a:solidFill>
                <a:latin typeface="Candara" pitchFamily="34" charset="0"/>
                <a:cs typeface="Tahoma" pitchFamily="34" charset="0"/>
              </a:rPr>
              <a:t>classification for further review and </a:t>
            </a:r>
          </a:p>
          <a:p>
            <a:pPr algn="ctr">
              <a:defRPr/>
            </a:pPr>
            <a:endParaRPr lang="en-US" sz="4400" b="1" dirty="0">
              <a:solidFill>
                <a:schemeClr val="tx2">
                  <a:lumMod val="50000"/>
                </a:schemeClr>
              </a:solidFill>
              <a:latin typeface="Candara" pitchFamily="34" charset="0"/>
              <a:cs typeface="Tahoma" pitchFamily="34" charset="0"/>
            </a:endParaRPr>
          </a:p>
          <a:p>
            <a:pPr algn="ctr">
              <a:defRPr/>
            </a:pPr>
            <a:r>
              <a:rPr lang="en-US" sz="4400" b="1" dirty="0">
                <a:solidFill>
                  <a:schemeClr val="accent5">
                    <a:lumMod val="50000"/>
                  </a:schemeClr>
                </a:solidFill>
                <a:latin typeface="Candara" pitchFamily="34" charset="0"/>
                <a:cs typeface="Tahoma" pitchFamily="34" charset="0"/>
              </a:rPr>
              <a:t>possible MOC/ NPA </a:t>
            </a:r>
            <a:r>
              <a:rPr lang="en-US" sz="4400" b="1" dirty="0">
                <a:solidFill>
                  <a:schemeClr val="tx2">
                    <a:lumMod val="50000"/>
                  </a:schemeClr>
                </a:solidFill>
                <a:latin typeface="Candara" pitchFamily="34" charset="0"/>
                <a:cs typeface="Tahoma" pitchFamily="34" charset="0"/>
              </a:rPr>
              <a:t>classification.</a:t>
            </a:r>
            <a:endParaRPr lang="en-GB" sz="4400" b="1" dirty="0">
              <a:solidFill>
                <a:schemeClr val="tx2">
                  <a:lumMod val="60000"/>
                  <a:lumOff val="40000"/>
                </a:schemeClr>
              </a:solidFill>
              <a:latin typeface="Candara" pitchFamily="34" charset="0"/>
              <a:cs typeface="Tahoma" pitchFamily="34" charset="0"/>
            </a:endParaRPr>
          </a:p>
        </p:txBody>
      </p:sp>
      <p:sp>
        <p:nvSpPr>
          <p:cNvPr id="25" name="Slide Number Placeholder 17"/>
          <p:cNvSpPr txBox="1">
            <a:spLocks/>
          </p:cNvSpPr>
          <p:nvPr/>
        </p:nvSpPr>
        <p:spPr>
          <a:xfrm>
            <a:off x="11277600" y="65532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38</a:t>
            </a:fld>
            <a:endParaRPr lang="en-US" sz="1600" b="1" dirty="0">
              <a:solidFill>
                <a:srgbClr val="000000"/>
              </a:solidFill>
              <a:latin typeface="Arial" pitchFamily="34" charset="0"/>
              <a:cs typeface="Arial" pitchFamily="34" charset="0"/>
            </a:endParaRPr>
          </a:p>
        </p:txBody>
      </p:sp>
      <p:sp>
        <p:nvSpPr>
          <p:cNvPr id="5" name="Title 1">
            <a:extLst>
              <a:ext uri="{FF2B5EF4-FFF2-40B4-BE49-F238E27FC236}">
                <a16:creationId xmlns:a16="http://schemas.microsoft.com/office/drawing/2014/main" id="{88F59797-0F8E-457C-BD41-E94EC7690885}"/>
              </a:ext>
            </a:extLst>
          </p:cNvPr>
          <p:cNvSpPr txBox="1">
            <a:spLocks/>
          </p:cNvSpPr>
          <p:nvPr/>
        </p:nvSpPr>
        <p:spPr>
          <a:xfrm>
            <a:off x="152400" y="136740"/>
            <a:ext cx="11734800" cy="853860"/>
          </a:xfrm>
          <a:prstGeom prst="rect">
            <a:avLst/>
          </a:prstGeom>
          <a:noFill/>
        </p:spPr>
        <p:txBody>
          <a:bodyPr>
            <a:no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2800" b="1" dirty="0">
                <a:solidFill>
                  <a:srgbClr val="C00000"/>
                </a:solidFill>
              </a:rPr>
              <a:t>Smart Planning </a:t>
            </a:r>
            <a:r>
              <a:rPr lang="en-US" sz="2800" b="1" dirty="0">
                <a:solidFill>
                  <a:srgbClr val="0070C0"/>
                </a:solidFill>
              </a:rPr>
              <a:t>: Pre-Sign Off Checklist to include </a:t>
            </a:r>
            <a:r>
              <a:rPr lang="en-US" sz="2800" b="1" dirty="0">
                <a:solidFill>
                  <a:srgbClr val="E3391D"/>
                </a:solidFill>
              </a:rPr>
              <a:t>check for CRILC Reports</a:t>
            </a:r>
          </a:p>
        </p:txBody>
      </p:sp>
    </p:spTree>
    <p:extLst>
      <p:ext uri="{BB962C8B-B14F-4D97-AF65-F5344CB8AC3E}">
        <p14:creationId xmlns:p14="http://schemas.microsoft.com/office/powerpoint/2010/main" val="369529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152400" y="118838"/>
            <a:ext cx="11887200" cy="831072"/>
          </a:xfrm>
          <a:prstGeom prst="rect">
            <a:avLst/>
          </a:prstGeom>
        </p:spPr>
        <p:txBody>
          <a:bodyPr>
            <a:normAutofit fontScale="4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R="0" lvl="0" algn="ctr" defTabSz="914400" rtl="0" eaLnBrk="1" fontAlgn="auto" latinLnBrk="0" hangingPunct="1">
              <a:lnSpc>
                <a:spcPct val="100000"/>
              </a:lnSpc>
              <a:spcBef>
                <a:spcPct val="0"/>
              </a:spcBef>
              <a:spcAft>
                <a:spcPts val="0"/>
              </a:spcAft>
              <a:buClrTx/>
              <a:buSzTx/>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 </a:t>
            </a:r>
            <a:r>
              <a:rPr kumimoji="0" lang="en-US" sz="54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Para </a:t>
            </a:r>
            <a:r>
              <a:rPr kumimoji="0" lang="en-US" sz="5400" b="1" i="0" u="none" strike="noStrike" kern="1200" cap="none" spc="0" normalizeH="0" baseline="0" noProof="0" dirty="0" err="1">
                <a:ln>
                  <a:noFill/>
                </a:ln>
                <a:solidFill>
                  <a:srgbClr val="4F81BD"/>
                </a:solidFill>
                <a:effectLst/>
                <a:uLnTx/>
                <a:uFillTx/>
                <a:latin typeface="Candara" panose="020E0502030303020204" pitchFamily="34" charset="0"/>
                <a:ea typeface="+mj-ea"/>
                <a:cs typeface="+mj-cs"/>
              </a:rPr>
              <a:t>I.Assets</a:t>
            </a:r>
            <a:r>
              <a:rPr kumimoji="0" lang="en-US" sz="5400" b="1" i="0" u="none" strike="noStrike" kern="1200" cap="none" spc="0" normalizeH="0" baseline="0" noProof="0" dirty="0">
                <a:ln>
                  <a:noFill/>
                </a:ln>
                <a:solidFill>
                  <a:srgbClr val="4F81BD"/>
                </a:solidFill>
                <a:effectLst/>
                <a:uLnTx/>
                <a:uFillTx/>
                <a:latin typeface="Candara" panose="020E0502030303020204" pitchFamily="34" charset="0"/>
                <a:ea typeface="+mj-ea"/>
                <a:cs typeface="+mj-cs"/>
              </a:rPr>
              <a:t> 5. Advances </a:t>
            </a: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f) Asset Classification,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Provisioning of Advances and Resolution of Stressed Assets</a:t>
            </a:r>
          </a:p>
        </p:txBody>
      </p:sp>
      <p:sp>
        <p:nvSpPr>
          <p:cNvPr id="6" name="TextBox 5">
            <a:extLst>
              <a:ext uri="{FF2B5EF4-FFF2-40B4-BE49-F238E27FC236}">
                <a16:creationId xmlns:a16="http://schemas.microsoft.com/office/drawing/2014/main" id="{962A6CCB-399F-4D4E-9CAE-089523640532}"/>
              </a:ext>
            </a:extLst>
          </p:cNvPr>
          <p:cNvSpPr txBox="1"/>
          <p:nvPr/>
        </p:nvSpPr>
        <p:spPr>
          <a:xfrm>
            <a:off x="391160" y="1295400"/>
            <a:ext cx="11334790" cy="4031873"/>
          </a:xfrm>
          <a:prstGeom prst="rect">
            <a:avLst/>
          </a:prstGeom>
          <a:noFill/>
          <a:ln>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(f)(</a:t>
            </a:r>
            <a:r>
              <a:rPr kumimoji="0" lang="en-US" sz="2800" b="1" i="0" u="none" strike="noStrike" kern="1200" cap="none" spc="0" normalizeH="0" baseline="0" noProof="0" dirty="0" err="1">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)(a) Has the branch identified and classified advances into standard/ substandard/doubtful/loss assets </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through the computer system, without manual intervention?</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(f)(</a:t>
            </a:r>
            <a:r>
              <a:rPr kumimoji="0" lang="en-US" sz="3200" b="1" i="0" u="none" strike="noStrike" kern="1200" cap="none" spc="0" normalizeH="0" baseline="0" noProof="0" dirty="0" err="1">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i</a:t>
            </a:r>
            <a:r>
              <a:rPr kumimoji="0" lang="en-US" sz="32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)(c) </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Whether the branch is following the system of classifying the account into SMA-0, SMA-1, and SMA-2</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Whether the auditor disagrees with the branch classification of advances into standard </a:t>
            </a:r>
            <a:r>
              <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ndara" panose="020E0502030303020204" pitchFamily="34" charset="0"/>
                <a:ea typeface="Times New Roman" panose="02020603050405020304" pitchFamily="18" charset="0"/>
                <a:cs typeface="Arial" panose="020B0604020202020204" pitchFamily="34" charset="0"/>
              </a:rPr>
              <a:t>(Including SMA-0, SMA-1, SMA-2) </a:t>
            </a:r>
            <a:r>
              <a:rPr kumimoji="0" lang="en-US" sz="2800" b="1" i="0" u="none" strike="noStrike" kern="1200" cap="none" spc="0" normalizeH="0" baseline="0" noProof="0" dirty="0">
                <a:ln>
                  <a:noFill/>
                </a:ln>
                <a:solidFill>
                  <a:prstClr val="black"/>
                </a:solidFill>
                <a:effectLst/>
                <a:uLnTx/>
                <a:uFillTx/>
                <a:latin typeface="Candara" panose="020E0502030303020204" pitchFamily="34" charset="0"/>
                <a:ea typeface="Times New Roman" panose="02020603050405020304" pitchFamily="18" charset="0"/>
                <a:cs typeface="Arial" panose="020B0604020202020204" pitchFamily="34" charset="0"/>
              </a:rPr>
              <a:t>/ substandard / doubtful/loss assets, the details of such advances, with reasons should be given</a:t>
            </a:r>
          </a:p>
        </p:txBody>
      </p:sp>
    </p:spTree>
    <p:extLst>
      <p:ext uri="{BB962C8B-B14F-4D97-AF65-F5344CB8AC3E}">
        <p14:creationId xmlns:p14="http://schemas.microsoft.com/office/powerpoint/2010/main" val="23282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Freeform 6">
            <a:extLst>
              <a:ext uri="{FF2B5EF4-FFF2-40B4-BE49-F238E27FC236}">
                <a16:creationId xmlns:a16="http://schemas.microsoft.com/office/drawing/2014/main" id="{7B84D84F-198B-4683-BBDF-D716E10CFCDD}"/>
              </a:ext>
            </a:extLst>
          </p:cNvPr>
          <p:cNvSpPr>
            <a:spLocks noChangeAspect="1" noEditPoints="1"/>
          </p:cNvSpPr>
          <p:nvPr/>
        </p:nvSpPr>
        <p:spPr bwMode="auto">
          <a:xfrm>
            <a:off x="10058401" y="1210282"/>
            <a:ext cx="1524000" cy="4965234"/>
          </a:xfrm>
          <a:custGeom>
            <a:avLst/>
            <a:gdLst>
              <a:gd name="T0" fmla="*/ 752 w 796"/>
              <a:gd name="T1" fmla="*/ 568 h 1642"/>
              <a:gd name="T2" fmla="*/ 679 w 796"/>
              <a:gd name="T3" fmla="*/ 472 h 1642"/>
              <a:gd name="T4" fmla="*/ 666 w 796"/>
              <a:gd name="T5" fmla="*/ 407 h 1642"/>
              <a:gd name="T6" fmla="*/ 725 w 796"/>
              <a:gd name="T7" fmla="*/ 235 h 1642"/>
              <a:gd name="T8" fmla="*/ 735 w 796"/>
              <a:gd name="T9" fmla="*/ 232 h 1642"/>
              <a:gd name="T10" fmla="*/ 715 w 796"/>
              <a:gd name="T11" fmla="*/ 158 h 1642"/>
              <a:gd name="T12" fmla="*/ 715 w 796"/>
              <a:gd name="T13" fmla="*/ 159 h 1642"/>
              <a:gd name="T14" fmla="*/ 704 w 796"/>
              <a:gd name="T15" fmla="*/ 107 h 1642"/>
              <a:gd name="T16" fmla="*/ 676 w 796"/>
              <a:gd name="T17" fmla="*/ 77 h 1642"/>
              <a:gd name="T18" fmla="*/ 655 w 796"/>
              <a:gd name="T19" fmla="*/ 60 h 1642"/>
              <a:gd name="T20" fmla="*/ 461 w 796"/>
              <a:gd name="T21" fmla="*/ 8 h 1642"/>
              <a:gd name="T22" fmla="*/ 402 w 796"/>
              <a:gd name="T23" fmla="*/ 32 h 1642"/>
              <a:gd name="T24" fmla="*/ 400 w 796"/>
              <a:gd name="T25" fmla="*/ 66 h 1642"/>
              <a:gd name="T26" fmla="*/ 362 w 796"/>
              <a:gd name="T27" fmla="*/ 104 h 1642"/>
              <a:gd name="T28" fmla="*/ 310 w 796"/>
              <a:gd name="T29" fmla="*/ 152 h 1642"/>
              <a:gd name="T30" fmla="*/ 306 w 796"/>
              <a:gd name="T31" fmla="*/ 204 h 1642"/>
              <a:gd name="T32" fmla="*/ 279 w 796"/>
              <a:gd name="T33" fmla="*/ 248 h 1642"/>
              <a:gd name="T34" fmla="*/ 183 w 796"/>
              <a:gd name="T35" fmla="*/ 391 h 1642"/>
              <a:gd name="T36" fmla="*/ 151 w 796"/>
              <a:gd name="T37" fmla="*/ 433 h 1642"/>
              <a:gd name="T38" fmla="*/ 99 w 796"/>
              <a:gd name="T39" fmla="*/ 478 h 1642"/>
              <a:gd name="T40" fmla="*/ 63 w 796"/>
              <a:gd name="T41" fmla="*/ 621 h 1642"/>
              <a:gd name="T42" fmla="*/ 71 w 796"/>
              <a:gd name="T43" fmla="*/ 714 h 1642"/>
              <a:gd name="T44" fmla="*/ 89 w 796"/>
              <a:gd name="T45" fmla="*/ 859 h 1642"/>
              <a:gd name="T46" fmla="*/ 27 w 796"/>
              <a:gd name="T47" fmla="*/ 987 h 1642"/>
              <a:gd name="T48" fmla="*/ 107 w 796"/>
              <a:gd name="T49" fmla="*/ 1179 h 1642"/>
              <a:gd name="T50" fmla="*/ 64 w 796"/>
              <a:gd name="T51" fmla="*/ 1341 h 1642"/>
              <a:gd name="T52" fmla="*/ 0 w 796"/>
              <a:gd name="T53" fmla="*/ 1642 h 1642"/>
              <a:gd name="T54" fmla="*/ 635 w 796"/>
              <a:gd name="T55" fmla="*/ 1308 h 1642"/>
              <a:gd name="T56" fmla="*/ 653 w 796"/>
              <a:gd name="T57" fmla="*/ 1154 h 1642"/>
              <a:gd name="T58" fmla="*/ 763 w 796"/>
              <a:gd name="T59" fmla="*/ 874 h 1642"/>
              <a:gd name="T60" fmla="*/ 361 w 796"/>
              <a:gd name="T61" fmla="*/ 517 h 1642"/>
              <a:gd name="T62" fmla="*/ 357 w 796"/>
              <a:gd name="T63" fmla="*/ 566 h 1642"/>
              <a:gd name="T64" fmla="*/ 233 w 796"/>
              <a:gd name="T65" fmla="*/ 730 h 1642"/>
              <a:gd name="T66" fmla="*/ 235 w 796"/>
              <a:gd name="T67" fmla="*/ 519 h 1642"/>
              <a:gd name="T68" fmla="*/ 225 w 796"/>
              <a:gd name="T69" fmla="*/ 443 h 1642"/>
              <a:gd name="T70" fmla="*/ 215 w 796"/>
              <a:gd name="T71" fmla="*/ 408 h 1642"/>
              <a:gd name="T72" fmla="*/ 299 w 796"/>
              <a:gd name="T73" fmla="*/ 273 h 1642"/>
              <a:gd name="T74" fmla="*/ 347 w 796"/>
              <a:gd name="T75" fmla="*/ 362 h 1642"/>
              <a:gd name="T76" fmla="*/ 405 w 796"/>
              <a:gd name="T77" fmla="*/ 478 h 1642"/>
              <a:gd name="T78" fmla="*/ 361 w 796"/>
              <a:gd name="T79" fmla="*/ 51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1642">
                <a:moveTo>
                  <a:pt x="791" y="712"/>
                </a:moveTo>
                <a:cubicBezTo>
                  <a:pt x="790" y="664"/>
                  <a:pt x="776" y="594"/>
                  <a:pt x="752" y="568"/>
                </a:cubicBezTo>
                <a:cubicBezTo>
                  <a:pt x="735" y="553"/>
                  <a:pt x="719" y="530"/>
                  <a:pt x="708" y="517"/>
                </a:cubicBezTo>
                <a:cubicBezTo>
                  <a:pt x="704" y="507"/>
                  <a:pt x="679" y="475"/>
                  <a:pt x="679" y="472"/>
                </a:cubicBezTo>
                <a:cubicBezTo>
                  <a:pt x="684" y="470"/>
                  <a:pt x="688" y="464"/>
                  <a:pt x="688" y="464"/>
                </a:cubicBezTo>
                <a:cubicBezTo>
                  <a:pt x="688" y="464"/>
                  <a:pt x="668" y="421"/>
                  <a:pt x="666" y="407"/>
                </a:cubicBezTo>
                <a:cubicBezTo>
                  <a:pt x="663" y="403"/>
                  <a:pt x="650" y="398"/>
                  <a:pt x="645" y="398"/>
                </a:cubicBezTo>
                <a:cubicBezTo>
                  <a:pt x="655" y="386"/>
                  <a:pt x="710" y="292"/>
                  <a:pt x="725" y="235"/>
                </a:cubicBezTo>
                <a:cubicBezTo>
                  <a:pt x="725" y="241"/>
                  <a:pt x="725" y="247"/>
                  <a:pt x="725" y="251"/>
                </a:cubicBezTo>
                <a:cubicBezTo>
                  <a:pt x="723" y="261"/>
                  <a:pt x="728" y="249"/>
                  <a:pt x="735" y="232"/>
                </a:cubicBezTo>
                <a:cubicBezTo>
                  <a:pt x="743" y="212"/>
                  <a:pt x="716" y="158"/>
                  <a:pt x="716" y="158"/>
                </a:cubicBezTo>
                <a:cubicBezTo>
                  <a:pt x="715" y="158"/>
                  <a:pt x="715" y="158"/>
                  <a:pt x="715" y="158"/>
                </a:cubicBezTo>
                <a:cubicBezTo>
                  <a:pt x="716" y="160"/>
                  <a:pt x="716" y="161"/>
                  <a:pt x="716" y="162"/>
                </a:cubicBezTo>
                <a:cubicBezTo>
                  <a:pt x="716" y="161"/>
                  <a:pt x="715" y="160"/>
                  <a:pt x="715" y="159"/>
                </a:cubicBezTo>
                <a:cubicBezTo>
                  <a:pt x="715" y="158"/>
                  <a:pt x="715" y="158"/>
                  <a:pt x="715" y="158"/>
                </a:cubicBezTo>
                <a:cubicBezTo>
                  <a:pt x="711" y="133"/>
                  <a:pt x="706" y="112"/>
                  <a:pt x="704" y="107"/>
                </a:cubicBezTo>
                <a:cubicBezTo>
                  <a:pt x="697" y="94"/>
                  <a:pt x="678" y="64"/>
                  <a:pt x="678" y="64"/>
                </a:cubicBezTo>
                <a:cubicBezTo>
                  <a:pt x="676" y="77"/>
                  <a:pt x="676" y="77"/>
                  <a:pt x="676" y="77"/>
                </a:cubicBezTo>
                <a:cubicBezTo>
                  <a:pt x="649" y="40"/>
                  <a:pt x="649" y="40"/>
                  <a:pt x="649" y="40"/>
                </a:cubicBezTo>
                <a:cubicBezTo>
                  <a:pt x="655" y="60"/>
                  <a:pt x="655" y="60"/>
                  <a:pt x="655" y="60"/>
                </a:cubicBezTo>
                <a:cubicBezTo>
                  <a:pt x="655" y="60"/>
                  <a:pt x="630" y="38"/>
                  <a:pt x="586" y="19"/>
                </a:cubicBezTo>
                <a:cubicBezTo>
                  <a:pt x="541" y="0"/>
                  <a:pt x="461" y="8"/>
                  <a:pt x="461" y="8"/>
                </a:cubicBezTo>
                <a:cubicBezTo>
                  <a:pt x="461" y="8"/>
                  <a:pt x="472" y="11"/>
                  <a:pt x="487" y="16"/>
                </a:cubicBezTo>
                <a:cubicBezTo>
                  <a:pt x="441" y="20"/>
                  <a:pt x="402" y="32"/>
                  <a:pt x="402" y="32"/>
                </a:cubicBezTo>
                <a:cubicBezTo>
                  <a:pt x="409" y="53"/>
                  <a:pt x="409" y="53"/>
                  <a:pt x="409" y="53"/>
                </a:cubicBezTo>
                <a:cubicBezTo>
                  <a:pt x="409" y="53"/>
                  <a:pt x="388" y="64"/>
                  <a:pt x="400" y="66"/>
                </a:cubicBezTo>
                <a:cubicBezTo>
                  <a:pt x="405" y="66"/>
                  <a:pt x="409" y="68"/>
                  <a:pt x="412" y="70"/>
                </a:cubicBezTo>
                <a:cubicBezTo>
                  <a:pt x="390" y="82"/>
                  <a:pt x="367" y="98"/>
                  <a:pt x="362" y="104"/>
                </a:cubicBezTo>
                <a:cubicBezTo>
                  <a:pt x="359" y="107"/>
                  <a:pt x="353" y="130"/>
                  <a:pt x="347" y="134"/>
                </a:cubicBezTo>
                <a:cubicBezTo>
                  <a:pt x="341" y="138"/>
                  <a:pt x="310" y="152"/>
                  <a:pt x="310" y="152"/>
                </a:cubicBezTo>
                <a:cubicBezTo>
                  <a:pt x="310" y="152"/>
                  <a:pt x="294" y="164"/>
                  <a:pt x="295" y="172"/>
                </a:cubicBezTo>
                <a:cubicBezTo>
                  <a:pt x="296" y="180"/>
                  <a:pt x="306" y="204"/>
                  <a:pt x="306" y="204"/>
                </a:cubicBezTo>
                <a:cubicBezTo>
                  <a:pt x="302" y="212"/>
                  <a:pt x="299" y="221"/>
                  <a:pt x="299" y="221"/>
                </a:cubicBezTo>
                <a:cubicBezTo>
                  <a:pt x="299" y="221"/>
                  <a:pt x="291" y="227"/>
                  <a:pt x="279" y="248"/>
                </a:cubicBezTo>
                <a:cubicBezTo>
                  <a:pt x="267" y="269"/>
                  <a:pt x="208" y="378"/>
                  <a:pt x="208" y="378"/>
                </a:cubicBezTo>
                <a:cubicBezTo>
                  <a:pt x="208" y="378"/>
                  <a:pt x="183" y="363"/>
                  <a:pt x="183" y="391"/>
                </a:cubicBezTo>
                <a:cubicBezTo>
                  <a:pt x="181" y="406"/>
                  <a:pt x="178" y="419"/>
                  <a:pt x="178" y="419"/>
                </a:cubicBezTo>
                <a:cubicBezTo>
                  <a:pt x="178" y="419"/>
                  <a:pt x="155" y="416"/>
                  <a:pt x="151" y="433"/>
                </a:cubicBezTo>
                <a:cubicBezTo>
                  <a:pt x="146" y="437"/>
                  <a:pt x="125" y="457"/>
                  <a:pt x="125" y="457"/>
                </a:cubicBezTo>
                <a:cubicBezTo>
                  <a:pt x="117" y="457"/>
                  <a:pt x="102" y="468"/>
                  <a:pt x="99" y="478"/>
                </a:cubicBezTo>
                <a:cubicBezTo>
                  <a:pt x="92" y="482"/>
                  <a:pt x="49" y="528"/>
                  <a:pt x="49" y="560"/>
                </a:cubicBezTo>
                <a:cubicBezTo>
                  <a:pt x="54" y="584"/>
                  <a:pt x="63" y="621"/>
                  <a:pt x="63" y="621"/>
                </a:cubicBezTo>
                <a:cubicBezTo>
                  <a:pt x="63" y="621"/>
                  <a:pt x="59" y="618"/>
                  <a:pt x="59" y="633"/>
                </a:cubicBezTo>
                <a:cubicBezTo>
                  <a:pt x="62" y="651"/>
                  <a:pt x="76" y="702"/>
                  <a:pt x="71" y="714"/>
                </a:cubicBezTo>
                <a:cubicBezTo>
                  <a:pt x="54" y="729"/>
                  <a:pt x="29" y="747"/>
                  <a:pt x="29" y="747"/>
                </a:cubicBezTo>
                <a:cubicBezTo>
                  <a:pt x="29" y="747"/>
                  <a:pt x="84" y="843"/>
                  <a:pt x="89" y="859"/>
                </a:cubicBezTo>
                <a:cubicBezTo>
                  <a:pt x="93" y="873"/>
                  <a:pt x="94" y="890"/>
                  <a:pt x="94" y="890"/>
                </a:cubicBezTo>
                <a:cubicBezTo>
                  <a:pt x="75" y="905"/>
                  <a:pt x="33" y="942"/>
                  <a:pt x="27" y="987"/>
                </a:cubicBezTo>
                <a:cubicBezTo>
                  <a:pt x="28" y="1021"/>
                  <a:pt x="30" y="1060"/>
                  <a:pt x="30" y="1060"/>
                </a:cubicBezTo>
                <a:cubicBezTo>
                  <a:pt x="30" y="1060"/>
                  <a:pt x="111" y="1134"/>
                  <a:pt x="107" y="1179"/>
                </a:cubicBezTo>
                <a:cubicBezTo>
                  <a:pt x="106" y="1192"/>
                  <a:pt x="106" y="1192"/>
                  <a:pt x="106" y="1192"/>
                </a:cubicBezTo>
                <a:cubicBezTo>
                  <a:pt x="106" y="1192"/>
                  <a:pt x="63" y="1296"/>
                  <a:pt x="64" y="1341"/>
                </a:cubicBezTo>
                <a:cubicBezTo>
                  <a:pt x="58" y="1377"/>
                  <a:pt x="33" y="1475"/>
                  <a:pt x="30" y="1487"/>
                </a:cubicBezTo>
                <a:cubicBezTo>
                  <a:pt x="27" y="1499"/>
                  <a:pt x="0" y="1634"/>
                  <a:pt x="0" y="1642"/>
                </a:cubicBezTo>
                <a:cubicBezTo>
                  <a:pt x="660" y="1642"/>
                  <a:pt x="660" y="1642"/>
                  <a:pt x="660" y="1642"/>
                </a:cubicBezTo>
                <a:cubicBezTo>
                  <a:pt x="660" y="1642"/>
                  <a:pt x="668" y="1402"/>
                  <a:pt x="635" y="1308"/>
                </a:cubicBezTo>
                <a:cubicBezTo>
                  <a:pt x="645" y="1275"/>
                  <a:pt x="656" y="1252"/>
                  <a:pt x="647" y="1213"/>
                </a:cubicBezTo>
                <a:cubicBezTo>
                  <a:pt x="654" y="1190"/>
                  <a:pt x="656" y="1173"/>
                  <a:pt x="653" y="1154"/>
                </a:cubicBezTo>
                <a:cubicBezTo>
                  <a:pt x="666" y="1130"/>
                  <a:pt x="677" y="1075"/>
                  <a:pt x="685" y="1062"/>
                </a:cubicBezTo>
                <a:cubicBezTo>
                  <a:pt x="692" y="1040"/>
                  <a:pt x="756" y="885"/>
                  <a:pt x="763" y="874"/>
                </a:cubicBezTo>
                <a:cubicBezTo>
                  <a:pt x="770" y="863"/>
                  <a:pt x="796" y="788"/>
                  <a:pt x="791" y="712"/>
                </a:cubicBezTo>
                <a:close/>
                <a:moveTo>
                  <a:pt x="361" y="517"/>
                </a:moveTo>
                <a:cubicBezTo>
                  <a:pt x="362" y="523"/>
                  <a:pt x="373" y="547"/>
                  <a:pt x="373" y="547"/>
                </a:cubicBezTo>
                <a:cubicBezTo>
                  <a:pt x="373" y="547"/>
                  <a:pt x="380" y="562"/>
                  <a:pt x="357" y="566"/>
                </a:cubicBezTo>
                <a:cubicBezTo>
                  <a:pt x="334" y="576"/>
                  <a:pt x="278" y="645"/>
                  <a:pt x="263" y="675"/>
                </a:cubicBezTo>
                <a:cubicBezTo>
                  <a:pt x="248" y="705"/>
                  <a:pt x="233" y="730"/>
                  <a:pt x="233" y="730"/>
                </a:cubicBezTo>
                <a:cubicBezTo>
                  <a:pt x="233" y="730"/>
                  <a:pt x="208" y="616"/>
                  <a:pt x="209" y="597"/>
                </a:cubicBezTo>
                <a:cubicBezTo>
                  <a:pt x="215" y="583"/>
                  <a:pt x="235" y="519"/>
                  <a:pt x="235" y="519"/>
                </a:cubicBezTo>
                <a:cubicBezTo>
                  <a:pt x="235" y="519"/>
                  <a:pt x="239" y="513"/>
                  <a:pt x="229" y="492"/>
                </a:cubicBezTo>
                <a:cubicBezTo>
                  <a:pt x="225" y="482"/>
                  <a:pt x="222" y="451"/>
                  <a:pt x="225" y="443"/>
                </a:cubicBezTo>
                <a:cubicBezTo>
                  <a:pt x="228" y="435"/>
                  <a:pt x="236" y="424"/>
                  <a:pt x="218" y="419"/>
                </a:cubicBezTo>
                <a:cubicBezTo>
                  <a:pt x="216" y="414"/>
                  <a:pt x="215" y="408"/>
                  <a:pt x="215" y="408"/>
                </a:cubicBezTo>
                <a:cubicBezTo>
                  <a:pt x="292" y="262"/>
                  <a:pt x="292" y="262"/>
                  <a:pt x="292" y="262"/>
                </a:cubicBezTo>
                <a:cubicBezTo>
                  <a:pt x="299" y="273"/>
                  <a:pt x="299" y="273"/>
                  <a:pt x="299" y="273"/>
                </a:cubicBezTo>
                <a:cubicBezTo>
                  <a:pt x="299" y="273"/>
                  <a:pt x="272" y="300"/>
                  <a:pt x="287" y="328"/>
                </a:cubicBezTo>
                <a:cubicBezTo>
                  <a:pt x="298" y="340"/>
                  <a:pt x="333" y="346"/>
                  <a:pt x="347" y="362"/>
                </a:cubicBezTo>
                <a:cubicBezTo>
                  <a:pt x="358" y="372"/>
                  <a:pt x="393" y="393"/>
                  <a:pt x="393" y="428"/>
                </a:cubicBezTo>
                <a:cubicBezTo>
                  <a:pt x="399" y="452"/>
                  <a:pt x="405" y="478"/>
                  <a:pt x="405" y="478"/>
                </a:cubicBezTo>
                <a:cubicBezTo>
                  <a:pt x="367" y="501"/>
                  <a:pt x="367" y="501"/>
                  <a:pt x="367" y="501"/>
                </a:cubicBezTo>
                <a:cubicBezTo>
                  <a:pt x="367" y="501"/>
                  <a:pt x="360" y="511"/>
                  <a:pt x="361" y="51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1">
            <a:extLst>
              <a:ext uri="{FF2B5EF4-FFF2-40B4-BE49-F238E27FC236}">
                <a16:creationId xmlns:a16="http://schemas.microsoft.com/office/drawing/2014/main" id="{A3C3F27A-B6C1-41E4-62B7-8646F17B1A6E}"/>
              </a:ext>
            </a:extLst>
          </p:cNvPr>
          <p:cNvSpPr txBox="1">
            <a:spLocks/>
          </p:cNvSpPr>
          <p:nvPr/>
        </p:nvSpPr>
        <p:spPr>
          <a:xfrm>
            <a:off x="3115347" y="2590800"/>
            <a:ext cx="5410200" cy="1112259"/>
          </a:xfrm>
          <a:prstGeom prst="rect">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800" b="1" dirty="0">
                <a:solidFill>
                  <a:schemeClr val="bg1"/>
                </a:solidFill>
                <a:latin typeface="Cambria" panose="02040503050406030204" pitchFamily="18" charset="0"/>
                <a:ea typeface="Cambria" panose="02040503050406030204" pitchFamily="18" charset="0"/>
              </a:rPr>
              <a:t>Introduction</a:t>
            </a:r>
          </a:p>
        </p:txBody>
      </p:sp>
      <p:pic>
        <p:nvPicPr>
          <p:cNvPr id="3" name="Picture 2" descr="Judging/Introduction - 2021.igem.org">
            <a:extLst>
              <a:ext uri="{FF2B5EF4-FFF2-40B4-BE49-F238E27FC236}">
                <a16:creationId xmlns:a16="http://schemas.microsoft.com/office/drawing/2014/main" id="{6669E3EF-808F-593C-0C87-D21954C2CA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267200"/>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54"/>
          <p:cNvSpPr/>
          <p:nvPr/>
        </p:nvSpPr>
        <p:spPr>
          <a:xfrm>
            <a:off x="4294274" y="1335009"/>
            <a:ext cx="1135380"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56" name="Freeform 55"/>
          <p:cNvSpPr/>
          <p:nvPr/>
        </p:nvSpPr>
        <p:spPr>
          <a:xfrm>
            <a:off x="3369830" y="2011614"/>
            <a:ext cx="1135380"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57" name="Freeform 56"/>
          <p:cNvSpPr/>
          <p:nvPr/>
        </p:nvSpPr>
        <p:spPr>
          <a:xfrm>
            <a:off x="3247162" y="2678364"/>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63" name="Freeform 62"/>
          <p:cNvSpPr/>
          <p:nvPr/>
        </p:nvSpPr>
        <p:spPr>
          <a:xfrm>
            <a:off x="2301088" y="2665504"/>
            <a:ext cx="1248653"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64" name="Freeform 63"/>
          <p:cNvSpPr/>
          <p:nvPr/>
        </p:nvSpPr>
        <p:spPr>
          <a:xfrm>
            <a:off x="2292506" y="3342381"/>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65" name="Freeform 64"/>
          <p:cNvSpPr/>
          <p:nvPr/>
        </p:nvSpPr>
        <p:spPr>
          <a:xfrm>
            <a:off x="1349222" y="3314636"/>
            <a:ext cx="1248653" cy="187452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69" name="Freeform 68"/>
          <p:cNvSpPr/>
          <p:nvPr/>
        </p:nvSpPr>
        <p:spPr>
          <a:xfrm>
            <a:off x="1358353" y="3983767"/>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71" name="Freeform 70"/>
          <p:cNvSpPr/>
          <p:nvPr/>
        </p:nvSpPr>
        <p:spPr>
          <a:xfrm>
            <a:off x="527774" y="3969002"/>
            <a:ext cx="1135380" cy="179070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790700">
                <a:moveTo>
                  <a:pt x="403860" y="0"/>
                </a:moveTo>
                <a:lnTo>
                  <a:pt x="403860" y="0"/>
                </a:lnTo>
                <a:lnTo>
                  <a:pt x="0" y="1744980"/>
                </a:lnTo>
                <a:lnTo>
                  <a:pt x="777240" y="1790700"/>
                </a:lnTo>
                <a:lnTo>
                  <a:pt x="1135380" y="15240"/>
                </a:lnTo>
                <a:lnTo>
                  <a:pt x="40386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72" name="Rectangle 71"/>
          <p:cNvSpPr/>
          <p:nvPr/>
        </p:nvSpPr>
        <p:spPr>
          <a:xfrm>
            <a:off x="6744312" y="5466558"/>
            <a:ext cx="4739219" cy="369332"/>
          </a:xfrm>
          <a:prstGeom prst="rect">
            <a:avLst/>
          </a:prstGeom>
        </p:spPr>
        <p:txBody>
          <a:bodyPr wrap="square" lIns="0" tIns="0" rIns="0" bIns="0">
            <a:spAutoFit/>
          </a:bodyPr>
          <a:lstStyle/>
          <a:p>
            <a:pPr lvl="0" algn="just"/>
            <a:r>
              <a:rPr lang="en-US" sz="2400" b="1" dirty="0">
                <a:solidFill>
                  <a:schemeClr val="accent5">
                    <a:lumMod val="50000"/>
                  </a:schemeClr>
                </a:solidFill>
                <a:latin typeface="Candara" pitchFamily="34" charset="0"/>
              </a:rPr>
              <a:t>Loans balance file – TL</a:t>
            </a:r>
          </a:p>
        </p:txBody>
      </p:sp>
      <p:sp>
        <p:nvSpPr>
          <p:cNvPr id="73" name="Rectangle 72"/>
          <p:cNvSpPr/>
          <p:nvPr/>
        </p:nvSpPr>
        <p:spPr>
          <a:xfrm>
            <a:off x="6744312" y="4620143"/>
            <a:ext cx="4401151" cy="369332"/>
          </a:xfrm>
          <a:prstGeom prst="rect">
            <a:avLst/>
          </a:prstGeom>
        </p:spPr>
        <p:txBody>
          <a:bodyPr wrap="square" lIns="0" tIns="0" rIns="0" bIns="0">
            <a:spAutoFit/>
          </a:bodyPr>
          <a:lstStyle/>
          <a:p>
            <a:pPr lvl="0" algn="just"/>
            <a:r>
              <a:rPr lang="en-US" sz="2400" b="1" dirty="0">
                <a:solidFill>
                  <a:schemeClr val="accent5">
                    <a:lumMod val="50000"/>
                  </a:schemeClr>
                </a:solidFill>
                <a:latin typeface="Candara" pitchFamily="34" charset="0"/>
              </a:rPr>
              <a:t>CC_OD balance file </a:t>
            </a:r>
          </a:p>
        </p:txBody>
      </p:sp>
      <p:sp>
        <p:nvSpPr>
          <p:cNvPr id="76" name="Rectangle 75"/>
          <p:cNvSpPr/>
          <p:nvPr/>
        </p:nvSpPr>
        <p:spPr>
          <a:xfrm>
            <a:off x="6744312" y="3822819"/>
            <a:ext cx="4685686" cy="369332"/>
          </a:xfrm>
          <a:prstGeom prst="rect">
            <a:avLst/>
          </a:prstGeom>
        </p:spPr>
        <p:txBody>
          <a:bodyPr wrap="square" lIns="0" tIns="0" rIns="0" bIns="0">
            <a:spAutoFit/>
          </a:bodyPr>
          <a:lstStyle/>
          <a:p>
            <a:pPr lvl="0" algn="just"/>
            <a:r>
              <a:rPr lang="en-US" sz="2400" b="1" dirty="0">
                <a:solidFill>
                  <a:schemeClr val="accent5">
                    <a:lumMod val="50000"/>
                  </a:schemeClr>
                </a:solidFill>
                <a:latin typeface="Candara" pitchFamily="34" charset="0"/>
              </a:rPr>
              <a:t>LAOPI (Overdue TL)</a:t>
            </a:r>
          </a:p>
        </p:txBody>
      </p:sp>
      <p:sp>
        <p:nvSpPr>
          <p:cNvPr id="77" name="Rectangle 76"/>
          <p:cNvSpPr/>
          <p:nvPr/>
        </p:nvSpPr>
        <p:spPr>
          <a:xfrm>
            <a:off x="6744312" y="2900136"/>
            <a:ext cx="4685687" cy="369332"/>
          </a:xfrm>
          <a:prstGeom prst="rect">
            <a:avLst/>
          </a:prstGeom>
        </p:spPr>
        <p:txBody>
          <a:bodyPr wrap="square" lIns="0" tIns="0" rIns="0" bIns="0">
            <a:spAutoFit/>
          </a:bodyPr>
          <a:lstStyle/>
          <a:p>
            <a:pPr lvl="0" algn="just"/>
            <a:r>
              <a:rPr lang="en-US" sz="2400" b="1" dirty="0">
                <a:solidFill>
                  <a:schemeClr val="accent5">
                    <a:lumMod val="50000"/>
                  </a:schemeClr>
                </a:solidFill>
                <a:latin typeface="Candara" pitchFamily="34" charset="0"/>
              </a:rPr>
              <a:t>JOTRPT- Advances/ Deposits </a:t>
            </a:r>
            <a:endParaRPr lang="en-US" sz="1200" b="1" dirty="0">
              <a:solidFill>
                <a:schemeClr val="accent5">
                  <a:lumMod val="50000"/>
                </a:schemeClr>
              </a:solidFill>
              <a:latin typeface="Candara" pitchFamily="34" charset="0"/>
            </a:endParaRPr>
          </a:p>
        </p:txBody>
      </p:sp>
      <p:grpSp>
        <p:nvGrpSpPr>
          <p:cNvPr id="2" name="Group 79"/>
          <p:cNvGrpSpPr/>
          <p:nvPr/>
        </p:nvGrpSpPr>
        <p:grpSpPr>
          <a:xfrm>
            <a:off x="5077699" y="3007652"/>
            <a:ext cx="1245584" cy="365760"/>
            <a:chOff x="4953973" y="3370420"/>
            <a:chExt cx="706551" cy="365760"/>
          </a:xfrm>
          <a:solidFill>
            <a:schemeClr val="tx2">
              <a:lumMod val="75000"/>
            </a:schemeClr>
          </a:solidFill>
        </p:grpSpPr>
        <p:sp>
          <p:nvSpPr>
            <p:cNvPr id="81" name="Right Arrow 1"/>
            <p:cNvSpPr/>
            <p:nvPr/>
          </p:nvSpPr>
          <p:spPr>
            <a:xfrm>
              <a:off x="4953973" y="3370420"/>
              <a:ext cx="706551" cy="36576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82" name="Right Arrow 1"/>
            <p:cNvSpPr/>
            <p:nvPr/>
          </p:nvSpPr>
          <p:spPr>
            <a:xfrm rot="10800000" flipH="1" flipV="1">
              <a:off x="5478145" y="3549116"/>
              <a:ext cx="181104" cy="187064"/>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grpSp>
        <p:nvGrpSpPr>
          <p:cNvPr id="3" name="Group 82"/>
          <p:cNvGrpSpPr/>
          <p:nvPr/>
        </p:nvGrpSpPr>
        <p:grpSpPr>
          <a:xfrm>
            <a:off x="4183625" y="3842674"/>
            <a:ext cx="2137411" cy="365760"/>
            <a:chOff x="4953973" y="3370420"/>
            <a:chExt cx="706551" cy="365760"/>
          </a:xfrm>
          <a:solidFill>
            <a:schemeClr val="tx2">
              <a:lumMod val="75000"/>
            </a:schemeClr>
          </a:solidFill>
        </p:grpSpPr>
        <p:sp>
          <p:nvSpPr>
            <p:cNvPr id="84" name="Right Arrow 1"/>
            <p:cNvSpPr/>
            <p:nvPr/>
          </p:nvSpPr>
          <p:spPr>
            <a:xfrm>
              <a:off x="4953973" y="3370420"/>
              <a:ext cx="706551" cy="36576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85" name="Right Arrow 1"/>
            <p:cNvSpPr/>
            <p:nvPr/>
          </p:nvSpPr>
          <p:spPr>
            <a:xfrm rot="10800000" flipH="1" flipV="1">
              <a:off x="5478145" y="3549116"/>
              <a:ext cx="181104" cy="187064"/>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grpSp>
        <p:nvGrpSpPr>
          <p:cNvPr id="4" name="Group 85"/>
          <p:cNvGrpSpPr/>
          <p:nvPr/>
        </p:nvGrpSpPr>
        <p:grpSpPr>
          <a:xfrm>
            <a:off x="3072656" y="4626113"/>
            <a:ext cx="3244523" cy="365760"/>
            <a:chOff x="4953973" y="3370420"/>
            <a:chExt cx="706551" cy="365760"/>
          </a:xfrm>
          <a:solidFill>
            <a:schemeClr val="tx2">
              <a:lumMod val="75000"/>
            </a:schemeClr>
          </a:solidFill>
        </p:grpSpPr>
        <p:sp>
          <p:nvSpPr>
            <p:cNvPr id="87" name="Right Arrow 1"/>
            <p:cNvSpPr/>
            <p:nvPr/>
          </p:nvSpPr>
          <p:spPr>
            <a:xfrm>
              <a:off x="4953973" y="3370420"/>
              <a:ext cx="706551" cy="36576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90" name="Right Arrow 1"/>
            <p:cNvSpPr/>
            <p:nvPr/>
          </p:nvSpPr>
          <p:spPr>
            <a:xfrm rot="10800000" flipH="1" flipV="1">
              <a:off x="5478145" y="3549116"/>
              <a:ext cx="181104" cy="187064"/>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grpSp>
        <p:nvGrpSpPr>
          <p:cNvPr id="5" name="Group 90"/>
          <p:cNvGrpSpPr/>
          <p:nvPr/>
        </p:nvGrpSpPr>
        <p:grpSpPr>
          <a:xfrm>
            <a:off x="1548480" y="5472528"/>
            <a:ext cx="4739219" cy="365760"/>
            <a:chOff x="4953973" y="3370420"/>
            <a:chExt cx="706551" cy="365760"/>
          </a:xfrm>
          <a:solidFill>
            <a:schemeClr val="tx2">
              <a:lumMod val="75000"/>
            </a:schemeClr>
          </a:solidFill>
        </p:grpSpPr>
        <p:sp>
          <p:nvSpPr>
            <p:cNvPr id="92" name="Right Arrow 1"/>
            <p:cNvSpPr/>
            <p:nvPr/>
          </p:nvSpPr>
          <p:spPr>
            <a:xfrm>
              <a:off x="4953973" y="3370420"/>
              <a:ext cx="706551" cy="36576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93" name="Right Arrow 1"/>
            <p:cNvSpPr/>
            <p:nvPr/>
          </p:nvSpPr>
          <p:spPr>
            <a:xfrm rot="10800000" flipH="1" flipV="1">
              <a:off x="5478145" y="3549116"/>
              <a:ext cx="181104" cy="187064"/>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sp>
        <p:nvSpPr>
          <p:cNvPr id="94" name="Freeform 93"/>
          <p:cNvSpPr/>
          <p:nvPr/>
        </p:nvSpPr>
        <p:spPr>
          <a:xfrm>
            <a:off x="4194525" y="2031790"/>
            <a:ext cx="860021"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97" name="Rectangle 96"/>
          <p:cNvSpPr/>
          <p:nvPr/>
        </p:nvSpPr>
        <p:spPr>
          <a:xfrm>
            <a:off x="6744312" y="1847668"/>
            <a:ext cx="4990486" cy="369332"/>
          </a:xfrm>
          <a:prstGeom prst="rect">
            <a:avLst/>
          </a:prstGeom>
        </p:spPr>
        <p:txBody>
          <a:bodyPr wrap="square" lIns="0" tIns="0" rIns="0" bIns="0">
            <a:spAutoFit/>
          </a:bodyPr>
          <a:lstStyle/>
          <a:p>
            <a:pPr lvl="0" algn="just"/>
            <a:r>
              <a:rPr lang="en-US" sz="2400" b="1" dirty="0">
                <a:solidFill>
                  <a:schemeClr val="accent5">
                    <a:lumMod val="50000"/>
                  </a:schemeClr>
                </a:solidFill>
                <a:latin typeface="Candara" pitchFamily="34" charset="0"/>
              </a:rPr>
              <a:t>Trial Balances  – 2 FY’s</a:t>
            </a:r>
          </a:p>
        </p:txBody>
      </p:sp>
      <p:grpSp>
        <p:nvGrpSpPr>
          <p:cNvPr id="6" name="Group 97"/>
          <p:cNvGrpSpPr/>
          <p:nvPr/>
        </p:nvGrpSpPr>
        <p:grpSpPr>
          <a:xfrm>
            <a:off x="5799111" y="1953825"/>
            <a:ext cx="706551" cy="365760"/>
            <a:chOff x="4953973" y="3370420"/>
            <a:chExt cx="706551" cy="365760"/>
          </a:xfrm>
          <a:solidFill>
            <a:schemeClr val="tx2">
              <a:lumMod val="75000"/>
            </a:schemeClr>
          </a:solidFill>
        </p:grpSpPr>
        <p:sp>
          <p:nvSpPr>
            <p:cNvPr id="101" name="Right Arrow 1"/>
            <p:cNvSpPr/>
            <p:nvPr/>
          </p:nvSpPr>
          <p:spPr>
            <a:xfrm>
              <a:off x="4953973" y="3370420"/>
              <a:ext cx="706551" cy="36576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102" name="Right Arrow 1"/>
            <p:cNvSpPr/>
            <p:nvPr/>
          </p:nvSpPr>
          <p:spPr>
            <a:xfrm rot="10800000" flipH="1" flipV="1">
              <a:off x="5478145" y="3549116"/>
              <a:ext cx="181104" cy="187064"/>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sp>
        <p:nvSpPr>
          <p:cNvPr id="103" name="Freeform 102"/>
          <p:cNvSpPr/>
          <p:nvPr/>
        </p:nvSpPr>
        <p:spPr>
          <a:xfrm>
            <a:off x="5128292" y="1339869"/>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5">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nvGrpSpPr>
          <p:cNvPr id="7" name="Group 417"/>
          <p:cNvGrpSpPr>
            <a:grpSpLocks noChangeAspect="1"/>
          </p:cNvGrpSpPr>
          <p:nvPr/>
        </p:nvGrpSpPr>
        <p:grpSpPr bwMode="auto">
          <a:xfrm>
            <a:off x="2333718" y="4682424"/>
            <a:ext cx="367631" cy="368712"/>
            <a:chOff x="2725" y="1609"/>
            <a:chExt cx="340" cy="341"/>
          </a:xfrm>
          <a:solidFill>
            <a:schemeClr val="bg1"/>
          </a:solidFill>
        </p:grpSpPr>
        <p:sp>
          <p:nvSpPr>
            <p:cNvPr id="117" name="Freeform 418"/>
            <p:cNvSpPr>
              <a:spLocks noEditPoints="1"/>
            </p:cNvSpPr>
            <p:nvPr/>
          </p:nvSpPr>
          <p:spPr bwMode="auto">
            <a:xfrm>
              <a:off x="2725" y="1609"/>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8" name="Freeform 419"/>
            <p:cNvSpPr>
              <a:spLocks noEditPoints="1"/>
            </p:cNvSpPr>
            <p:nvPr/>
          </p:nvSpPr>
          <p:spPr bwMode="auto">
            <a:xfrm>
              <a:off x="2817" y="1673"/>
              <a:ext cx="156" cy="213"/>
            </a:xfrm>
            <a:custGeom>
              <a:avLst/>
              <a:gdLst>
                <a:gd name="T0" fmla="*/ 25 w 235"/>
                <a:gd name="T1" fmla="*/ 189 h 320"/>
                <a:gd name="T2" fmla="*/ 25 w 235"/>
                <a:gd name="T3" fmla="*/ 173 h 320"/>
                <a:gd name="T4" fmla="*/ 40 w 235"/>
                <a:gd name="T5" fmla="*/ 173 h 320"/>
                <a:gd name="T6" fmla="*/ 107 w 235"/>
                <a:gd name="T7" fmla="*/ 241 h 320"/>
                <a:gd name="T8" fmla="*/ 107 w 235"/>
                <a:gd name="T9" fmla="*/ 10 h 320"/>
                <a:gd name="T10" fmla="*/ 118 w 235"/>
                <a:gd name="T11" fmla="*/ 0 h 320"/>
                <a:gd name="T12" fmla="*/ 128 w 235"/>
                <a:gd name="T13" fmla="*/ 10 h 320"/>
                <a:gd name="T14" fmla="*/ 128 w 235"/>
                <a:gd name="T15" fmla="*/ 241 h 320"/>
                <a:gd name="T16" fmla="*/ 195 w 235"/>
                <a:gd name="T17" fmla="*/ 173 h 320"/>
                <a:gd name="T18" fmla="*/ 211 w 235"/>
                <a:gd name="T19" fmla="*/ 173 h 320"/>
                <a:gd name="T20" fmla="*/ 211 w 235"/>
                <a:gd name="T21" fmla="*/ 189 h 320"/>
                <a:gd name="T22" fmla="*/ 125 w 235"/>
                <a:gd name="T23" fmla="*/ 274 h 320"/>
                <a:gd name="T24" fmla="*/ 122 w 235"/>
                <a:gd name="T25" fmla="*/ 276 h 320"/>
                <a:gd name="T26" fmla="*/ 118 w 235"/>
                <a:gd name="T27" fmla="*/ 277 h 320"/>
                <a:gd name="T28" fmla="*/ 114 w 235"/>
                <a:gd name="T29" fmla="*/ 276 h 320"/>
                <a:gd name="T30" fmla="*/ 110 w 235"/>
                <a:gd name="T31" fmla="*/ 274 h 320"/>
                <a:gd name="T32" fmla="*/ 25 w 235"/>
                <a:gd name="T33" fmla="*/ 189 h 320"/>
                <a:gd name="T34" fmla="*/ 224 w 235"/>
                <a:gd name="T35" fmla="*/ 256 h 320"/>
                <a:gd name="T36" fmla="*/ 214 w 235"/>
                <a:gd name="T37" fmla="*/ 266 h 320"/>
                <a:gd name="T38" fmla="*/ 214 w 235"/>
                <a:gd name="T39" fmla="*/ 298 h 320"/>
                <a:gd name="T40" fmla="*/ 22 w 235"/>
                <a:gd name="T41" fmla="*/ 298 h 320"/>
                <a:gd name="T42" fmla="*/ 22 w 235"/>
                <a:gd name="T43" fmla="*/ 266 h 320"/>
                <a:gd name="T44" fmla="*/ 11 w 235"/>
                <a:gd name="T45" fmla="*/ 256 h 320"/>
                <a:gd name="T46" fmla="*/ 0 w 235"/>
                <a:gd name="T47" fmla="*/ 266 h 320"/>
                <a:gd name="T48" fmla="*/ 0 w 235"/>
                <a:gd name="T49" fmla="*/ 309 h 320"/>
                <a:gd name="T50" fmla="*/ 11 w 235"/>
                <a:gd name="T51" fmla="*/ 320 h 320"/>
                <a:gd name="T52" fmla="*/ 224 w 235"/>
                <a:gd name="T53" fmla="*/ 320 h 320"/>
                <a:gd name="T54" fmla="*/ 235 w 235"/>
                <a:gd name="T55" fmla="*/ 309 h 320"/>
                <a:gd name="T56" fmla="*/ 235 w 235"/>
                <a:gd name="T57" fmla="*/ 266 h 320"/>
                <a:gd name="T58" fmla="*/ 224 w 235"/>
                <a:gd name="T59"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5" h="320">
                  <a:moveTo>
                    <a:pt x="25" y="189"/>
                  </a:moveTo>
                  <a:cubicBezTo>
                    <a:pt x="21" y="184"/>
                    <a:pt x="21" y="178"/>
                    <a:pt x="25" y="173"/>
                  </a:cubicBezTo>
                  <a:cubicBezTo>
                    <a:pt x="29" y="169"/>
                    <a:pt x="36" y="169"/>
                    <a:pt x="40" y="173"/>
                  </a:cubicBezTo>
                  <a:cubicBezTo>
                    <a:pt x="107" y="241"/>
                    <a:pt x="107" y="241"/>
                    <a:pt x="107" y="241"/>
                  </a:cubicBezTo>
                  <a:cubicBezTo>
                    <a:pt x="107" y="10"/>
                    <a:pt x="107" y="10"/>
                    <a:pt x="107" y="10"/>
                  </a:cubicBezTo>
                  <a:cubicBezTo>
                    <a:pt x="107" y="4"/>
                    <a:pt x="112" y="0"/>
                    <a:pt x="118" y="0"/>
                  </a:cubicBezTo>
                  <a:cubicBezTo>
                    <a:pt x="124" y="0"/>
                    <a:pt x="128" y="4"/>
                    <a:pt x="128" y="10"/>
                  </a:cubicBezTo>
                  <a:cubicBezTo>
                    <a:pt x="128" y="241"/>
                    <a:pt x="128" y="241"/>
                    <a:pt x="128" y="241"/>
                  </a:cubicBezTo>
                  <a:cubicBezTo>
                    <a:pt x="195" y="173"/>
                    <a:pt x="195" y="173"/>
                    <a:pt x="195" y="173"/>
                  </a:cubicBezTo>
                  <a:cubicBezTo>
                    <a:pt x="200" y="169"/>
                    <a:pt x="206" y="169"/>
                    <a:pt x="211" y="173"/>
                  </a:cubicBezTo>
                  <a:cubicBezTo>
                    <a:pt x="215" y="178"/>
                    <a:pt x="215" y="184"/>
                    <a:pt x="211" y="189"/>
                  </a:cubicBezTo>
                  <a:cubicBezTo>
                    <a:pt x="125" y="274"/>
                    <a:pt x="125" y="274"/>
                    <a:pt x="125" y="274"/>
                  </a:cubicBezTo>
                  <a:cubicBezTo>
                    <a:pt x="124" y="275"/>
                    <a:pt x="123" y="276"/>
                    <a:pt x="122" y="276"/>
                  </a:cubicBezTo>
                  <a:cubicBezTo>
                    <a:pt x="120" y="277"/>
                    <a:pt x="119" y="277"/>
                    <a:pt x="118" y="277"/>
                  </a:cubicBezTo>
                  <a:cubicBezTo>
                    <a:pt x="116" y="277"/>
                    <a:pt x="115" y="277"/>
                    <a:pt x="114" y="276"/>
                  </a:cubicBezTo>
                  <a:cubicBezTo>
                    <a:pt x="112" y="276"/>
                    <a:pt x="111" y="275"/>
                    <a:pt x="110" y="274"/>
                  </a:cubicBezTo>
                  <a:lnTo>
                    <a:pt x="25" y="189"/>
                  </a:lnTo>
                  <a:close/>
                  <a:moveTo>
                    <a:pt x="224" y="256"/>
                  </a:moveTo>
                  <a:cubicBezTo>
                    <a:pt x="218" y="256"/>
                    <a:pt x="214" y="260"/>
                    <a:pt x="214" y="266"/>
                  </a:cubicBezTo>
                  <a:cubicBezTo>
                    <a:pt x="214" y="298"/>
                    <a:pt x="214" y="298"/>
                    <a:pt x="214" y="298"/>
                  </a:cubicBezTo>
                  <a:cubicBezTo>
                    <a:pt x="22" y="298"/>
                    <a:pt x="22" y="298"/>
                    <a:pt x="22" y="298"/>
                  </a:cubicBezTo>
                  <a:cubicBezTo>
                    <a:pt x="22" y="266"/>
                    <a:pt x="22" y="266"/>
                    <a:pt x="22" y="266"/>
                  </a:cubicBezTo>
                  <a:cubicBezTo>
                    <a:pt x="22" y="260"/>
                    <a:pt x="17" y="256"/>
                    <a:pt x="11" y="256"/>
                  </a:cubicBezTo>
                  <a:cubicBezTo>
                    <a:pt x="5" y="256"/>
                    <a:pt x="0" y="260"/>
                    <a:pt x="0" y="266"/>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266"/>
                    <a:pt x="235" y="266"/>
                    <a:pt x="235" y="266"/>
                  </a:cubicBezTo>
                  <a:cubicBezTo>
                    <a:pt x="235" y="260"/>
                    <a:pt x="230" y="256"/>
                    <a:pt x="224" y="2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10" name="Group 828"/>
          <p:cNvGrpSpPr>
            <a:grpSpLocks noChangeAspect="1"/>
          </p:cNvGrpSpPr>
          <p:nvPr/>
        </p:nvGrpSpPr>
        <p:grpSpPr bwMode="auto">
          <a:xfrm>
            <a:off x="4619060" y="1544106"/>
            <a:ext cx="370763" cy="369676"/>
            <a:chOff x="5042" y="3019"/>
            <a:chExt cx="341" cy="340"/>
          </a:xfrm>
          <a:solidFill>
            <a:schemeClr val="bg1">
              <a:lumMod val="85000"/>
            </a:schemeClr>
          </a:solidFill>
        </p:grpSpPr>
        <p:sp>
          <p:nvSpPr>
            <p:cNvPr id="66" name="Freeform 829"/>
            <p:cNvSpPr>
              <a:spLocks noEditPoints="1"/>
            </p:cNvSpPr>
            <p:nvPr/>
          </p:nvSpPr>
          <p:spPr bwMode="auto">
            <a:xfrm>
              <a:off x="5226" y="3139"/>
              <a:ext cx="72" cy="156"/>
            </a:xfrm>
            <a:custGeom>
              <a:avLst/>
              <a:gdLst>
                <a:gd name="T0" fmla="*/ 74 w 107"/>
                <a:gd name="T1" fmla="*/ 8 h 235"/>
                <a:gd name="T2" fmla="*/ 64 w 107"/>
                <a:gd name="T3" fmla="*/ 0 h 235"/>
                <a:gd name="T4" fmla="*/ 43 w 107"/>
                <a:gd name="T5" fmla="*/ 0 h 235"/>
                <a:gd name="T6" fmla="*/ 32 w 107"/>
                <a:gd name="T7" fmla="*/ 8 h 235"/>
                <a:gd name="T8" fmla="*/ 0 w 107"/>
                <a:gd name="T9" fmla="*/ 136 h 235"/>
                <a:gd name="T10" fmla="*/ 2 w 107"/>
                <a:gd name="T11" fmla="*/ 145 h 235"/>
                <a:gd name="T12" fmla="*/ 11 w 107"/>
                <a:gd name="T13" fmla="*/ 149 h 235"/>
                <a:gd name="T14" fmla="*/ 21 w 107"/>
                <a:gd name="T15" fmla="*/ 149 h 235"/>
                <a:gd name="T16" fmla="*/ 21 w 107"/>
                <a:gd name="T17" fmla="*/ 224 h 235"/>
                <a:gd name="T18" fmla="*/ 32 w 107"/>
                <a:gd name="T19" fmla="*/ 235 h 235"/>
                <a:gd name="T20" fmla="*/ 43 w 107"/>
                <a:gd name="T21" fmla="*/ 224 h 235"/>
                <a:gd name="T22" fmla="*/ 43 w 107"/>
                <a:gd name="T23" fmla="*/ 149 h 235"/>
                <a:gd name="T24" fmla="*/ 64 w 107"/>
                <a:gd name="T25" fmla="*/ 149 h 235"/>
                <a:gd name="T26" fmla="*/ 64 w 107"/>
                <a:gd name="T27" fmla="*/ 224 h 235"/>
                <a:gd name="T28" fmla="*/ 75 w 107"/>
                <a:gd name="T29" fmla="*/ 235 h 235"/>
                <a:gd name="T30" fmla="*/ 85 w 107"/>
                <a:gd name="T31" fmla="*/ 224 h 235"/>
                <a:gd name="T32" fmla="*/ 85 w 107"/>
                <a:gd name="T33" fmla="*/ 149 h 235"/>
                <a:gd name="T34" fmla="*/ 96 w 107"/>
                <a:gd name="T35" fmla="*/ 149 h 235"/>
                <a:gd name="T36" fmla="*/ 104 w 107"/>
                <a:gd name="T37" fmla="*/ 145 h 235"/>
                <a:gd name="T38" fmla="*/ 106 w 107"/>
                <a:gd name="T39" fmla="*/ 136 h 235"/>
                <a:gd name="T40" fmla="*/ 74 w 107"/>
                <a:gd name="T41" fmla="*/ 8 h 235"/>
                <a:gd name="T42" fmla="*/ 51 w 107"/>
                <a:gd name="T43" fmla="*/ 21 h 235"/>
                <a:gd name="T44" fmla="*/ 56 w 107"/>
                <a:gd name="T45" fmla="*/ 21 h 235"/>
                <a:gd name="T46" fmla="*/ 82 w 107"/>
                <a:gd name="T47" fmla="*/ 128 h 235"/>
                <a:gd name="T48" fmla="*/ 24 w 107"/>
                <a:gd name="T49" fmla="*/ 128 h 235"/>
                <a:gd name="T50" fmla="*/ 51 w 107"/>
                <a:gd name="T51" fmla="*/ 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235">
                  <a:moveTo>
                    <a:pt x="74" y="8"/>
                  </a:moveTo>
                  <a:cubicBezTo>
                    <a:pt x="73" y="3"/>
                    <a:pt x="69" y="0"/>
                    <a:pt x="64" y="0"/>
                  </a:cubicBezTo>
                  <a:cubicBezTo>
                    <a:pt x="43" y="0"/>
                    <a:pt x="43" y="0"/>
                    <a:pt x="43" y="0"/>
                  </a:cubicBezTo>
                  <a:cubicBezTo>
                    <a:pt x="38" y="0"/>
                    <a:pt x="34" y="3"/>
                    <a:pt x="32" y="8"/>
                  </a:cubicBezTo>
                  <a:cubicBezTo>
                    <a:pt x="0" y="136"/>
                    <a:pt x="0" y="136"/>
                    <a:pt x="0" y="136"/>
                  </a:cubicBezTo>
                  <a:cubicBezTo>
                    <a:pt x="0" y="139"/>
                    <a:pt x="0" y="143"/>
                    <a:pt x="2" y="145"/>
                  </a:cubicBezTo>
                  <a:cubicBezTo>
                    <a:pt x="4" y="148"/>
                    <a:pt x="7" y="149"/>
                    <a:pt x="11" y="149"/>
                  </a:cubicBezTo>
                  <a:cubicBezTo>
                    <a:pt x="21" y="149"/>
                    <a:pt x="21" y="149"/>
                    <a:pt x="21" y="149"/>
                  </a:cubicBezTo>
                  <a:cubicBezTo>
                    <a:pt x="21" y="224"/>
                    <a:pt x="21" y="224"/>
                    <a:pt x="21" y="224"/>
                  </a:cubicBezTo>
                  <a:cubicBezTo>
                    <a:pt x="21" y="230"/>
                    <a:pt x="26" y="235"/>
                    <a:pt x="32" y="235"/>
                  </a:cubicBezTo>
                  <a:cubicBezTo>
                    <a:pt x="38" y="235"/>
                    <a:pt x="43" y="230"/>
                    <a:pt x="43" y="224"/>
                  </a:cubicBezTo>
                  <a:cubicBezTo>
                    <a:pt x="43" y="149"/>
                    <a:pt x="43" y="149"/>
                    <a:pt x="43" y="149"/>
                  </a:cubicBezTo>
                  <a:cubicBezTo>
                    <a:pt x="64" y="149"/>
                    <a:pt x="64" y="149"/>
                    <a:pt x="64" y="149"/>
                  </a:cubicBezTo>
                  <a:cubicBezTo>
                    <a:pt x="64" y="224"/>
                    <a:pt x="64" y="224"/>
                    <a:pt x="64" y="224"/>
                  </a:cubicBezTo>
                  <a:cubicBezTo>
                    <a:pt x="64" y="230"/>
                    <a:pt x="69" y="235"/>
                    <a:pt x="75" y="235"/>
                  </a:cubicBezTo>
                  <a:cubicBezTo>
                    <a:pt x="81" y="235"/>
                    <a:pt x="85" y="230"/>
                    <a:pt x="85" y="224"/>
                  </a:cubicBezTo>
                  <a:cubicBezTo>
                    <a:pt x="85" y="149"/>
                    <a:pt x="85" y="149"/>
                    <a:pt x="85" y="149"/>
                  </a:cubicBezTo>
                  <a:cubicBezTo>
                    <a:pt x="96" y="149"/>
                    <a:pt x="96" y="149"/>
                    <a:pt x="96" y="149"/>
                  </a:cubicBezTo>
                  <a:cubicBezTo>
                    <a:pt x="99" y="149"/>
                    <a:pt x="102" y="148"/>
                    <a:pt x="104" y="145"/>
                  </a:cubicBezTo>
                  <a:cubicBezTo>
                    <a:pt x="106" y="143"/>
                    <a:pt x="107" y="139"/>
                    <a:pt x="106" y="136"/>
                  </a:cubicBezTo>
                  <a:lnTo>
                    <a:pt x="74" y="8"/>
                  </a:lnTo>
                  <a:close/>
                  <a:moveTo>
                    <a:pt x="51" y="21"/>
                  </a:moveTo>
                  <a:cubicBezTo>
                    <a:pt x="56" y="21"/>
                    <a:pt x="56" y="21"/>
                    <a:pt x="56" y="21"/>
                  </a:cubicBezTo>
                  <a:cubicBezTo>
                    <a:pt x="82" y="128"/>
                    <a:pt x="82" y="128"/>
                    <a:pt x="82" y="128"/>
                  </a:cubicBezTo>
                  <a:cubicBezTo>
                    <a:pt x="24" y="128"/>
                    <a:pt x="24" y="128"/>
                    <a:pt x="24" y="128"/>
                  </a:cubicBezTo>
                  <a:lnTo>
                    <a:pt x="51"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7" name="Freeform 830"/>
            <p:cNvSpPr>
              <a:spLocks noEditPoints="1"/>
            </p:cNvSpPr>
            <p:nvPr/>
          </p:nvSpPr>
          <p:spPr bwMode="auto">
            <a:xfrm>
              <a:off x="5240"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8" name="Freeform 831"/>
            <p:cNvSpPr>
              <a:spLocks noEditPoints="1"/>
            </p:cNvSpPr>
            <p:nvPr/>
          </p:nvSpPr>
          <p:spPr bwMode="auto">
            <a:xfrm>
              <a:off x="5127" y="3139"/>
              <a:ext cx="71" cy="156"/>
            </a:xfrm>
            <a:custGeom>
              <a:avLst/>
              <a:gdLst>
                <a:gd name="T0" fmla="*/ 96 w 106"/>
                <a:gd name="T1" fmla="*/ 0 h 235"/>
                <a:gd name="T2" fmla="*/ 10 w 106"/>
                <a:gd name="T3" fmla="*/ 0 h 235"/>
                <a:gd name="T4" fmla="*/ 0 w 106"/>
                <a:gd name="T5" fmla="*/ 11 h 235"/>
                <a:gd name="T6" fmla="*/ 0 w 106"/>
                <a:gd name="T7" fmla="*/ 117 h 235"/>
                <a:gd name="T8" fmla="*/ 10 w 106"/>
                <a:gd name="T9" fmla="*/ 128 h 235"/>
                <a:gd name="T10" fmla="*/ 21 w 106"/>
                <a:gd name="T11" fmla="*/ 128 h 235"/>
                <a:gd name="T12" fmla="*/ 21 w 106"/>
                <a:gd name="T13" fmla="*/ 224 h 235"/>
                <a:gd name="T14" fmla="*/ 32 w 106"/>
                <a:gd name="T15" fmla="*/ 235 h 235"/>
                <a:gd name="T16" fmla="*/ 42 w 106"/>
                <a:gd name="T17" fmla="*/ 224 h 235"/>
                <a:gd name="T18" fmla="*/ 42 w 106"/>
                <a:gd name="T19" fmla="*/ 128 h 235"/>
                <a:gd name="T20" fmla="*/ 64 w 106"/>
                <a:gd name="T21" fmla="*/ 128 h 235"/>
                <a:gd name="T22" fmla="*/ 64 w 106"/>
                <a:gd name="T23" fmla="*/ 224 h 235"/>
                <a:gd name="T24" fmla="*/ 74 w 106"/>
                <a:gd name="T25" fmla="*/ 235 h 235"/>
                <a:gd name="T26" fmla="*/ 85 w 106"/>
                <a:gd name="T27" fmla="*/ 224 h 235"/>
                <a:gd name="T28" fmla="*/ 85 w 106"/>
                <a:gd name="T29" fmla="*/ 128 h 235"/>
                <a:gd name="T30" fmla="*/ 96 w 106"/>
                <a:gd name="T31" fmla="*/ 128 h 235"/>
                <a:gd name="T32" fmla="*/ 106 w 106"/>
                <a:gd name="T33" fmla="*/ 117 h 235"/>
                <a:gd name="T34" fmla="*/ 106 w 106"/>
                <a:gd name="T35" fmla="*/ 11 h 235"/>
                <a:gd name="T36" fmla="*/ 96 w 106"/>
                <a:gd name="T37" fmla="*/ 0 h 235"/>
                <a:gd name="T38" fmla="*/ 85 w 106"/>
                <a:gd name="T39" fmla="*/ 107 h 235"/>
                <a:gd name="T40" fmla="*/ 21 w 106"/>
                <a:gd name="T41" fmla="*/ 107 h 235"/>
                <a:gd name="T42" fmla="*/ 21 w 106"/>
                <a:gd name="T43" fmla="*/ 21 h 235"/>
                <a:gd name="T44" fmla="*/ 85 w 106"/>
                <a:gd name="T45" fmla="*/ 21 h 235"/>
                <a:gd name="T46" fmla="*/ 85 w 106"/>
                <a:gd name="T47" fmla="*/ 10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235">
                  <a:moveTo>
                    <a:pt x="96" y="0"/>
                  </a:moveTo>
                  <a:cubicBezTo>
                    <a:pt x="10" y="0"/>
                    <a:pt x="10" y="0"/>
                    <a:pt x="10" y="0"/>
                  </a:cubicBezTo>
                  <a:cubicBezTo>
                    <a:pt x="4" y="0"/>
                    <a:pt x="0" y="5"/>
                    <a:pt x="0" y="11"/>
                  </a:cubicBezTo>
                  <a:cubicBezTo>
                    <a:pt x="0" y="117"/>
                    <a:pt x="0" y="117"/>
                    <a:pt x="0" y="117"/>
                  </a:cubicBezTo>
                  <a:cubicBezTo>
                    <a:pt x="0" y="123"/>
                    <a:pt x="4" y="128"/>
                    <a:pt x="10" y="128"/>
                  </a:cubicBezTo>
                  <a:cubicBezTo>
                    <a:pt x="21" y="128"/>
                    <a:pt x="21" y="128"/>
                    <a:pt x="21" y="128"/>
                  </a:cubicBezTo>
                  <a:cubicBezTo>
                    <a:pt x="21" y="224"/>
                    <a:pt x="21" y="224"/>
                    <a:pt x="21" y="224"/>
                  </a:cubicBezTo>
                  <a:cubicBezTo>
                    <a:pt x="21" y="230"/>
                    <a:pt x="26" y="235"/>
                    <a:pt x="32" y="235"/>
                  </a:cubicBezTo>
                  <a:cubicBezTo>
                    <a:pt x="38" y="235"/>
                    <a:pt x="42" y="230"/>
                    <a:pt x="42" y="224"/>
                  </a:cubicBezTo>
                  <a:cubicBezTo>
                    <a:pt x="42" y="128"/>
                    <a:pt x="42" y="128"/>
                    <a:pt x="42" y="128"/>
                  </a:cubicBezTo>
                  <a:cubicBezTo>
                    <a:pt x="64" y="128"/>
                    <a:pt x="64" y="128"/>
                    <a:pt x="64" y="128"/>
                  </a:cubicBezTo>
                  <a:cubicBezTo>
                    <a:pt x="64" y="224"/>
                    <a:pt x="64" y="224"/>
                    <a:pt x="64" y="224"/>
                  </a:cubicBezTo>
                  <a:cubicBezTo>
                    <a:pt x="64" y="230"/>
                    <a:pt x="68" y="235"/>
                    <a:pt x="74" y="235"/>
                  </a:cubicBezTo>
                  <a:cubicBezTo>
                    <a:pt x="80" y="235"/>
                    <a:pt x="85" y="230"/>
                    <a:pt x="85" y="224"/>
                  </a:cubicBezTo>
                  <a:cubicBezTo>
                    <a:pt x="85" y="128"/>
                    <a:pt x="85" y="128"/>
                    <a:pt x="85" y="128"/>
                  </a:cubicBezTo>
                  <a:cubicBezTo>
                    <a:pt x="96" y="128"/>
                    <a:pt x="96" y="128"/>
                    <a:pt x="96" y="128"/>
                  </a:cubicBezTo>
                  <a:cubicBezTo>
                    <a:pt x="102" y="128"/>
                    <a:pt x="106" y="123"/>
                    <a:pt x="106" y="117"/>
                  </a:cubicBezTo>
                  <a:cubicBezTo>
                    <a:pt x="106" y="11"/>
                    <a:pt x="106" y="11"/>
                    <a:pt x="106" y="11"/>
                  </a:cubicBezTo>
                  <a:cubicBezTo>
                    <a:pt x="106" y="5"/>
                    <a:pt x="102" y="0"/>
                    <a:pt x="96" y="0"/>
                  </a:cubicBezTo>
                  <a:close/>
                  <a:moveTo>
                    <a:pt x="85" y="107"/>
                  </a:moveTo>
                  <a:cubicBezTo>
                    <a:pt x="21" y="107"/>
                    <a:pt x="21" y="107"/>
                    <a:pt x="21" y="107"/>
                  </a:cubicBezTo>
                  <a:cubicBezTo>
                    <a:pt x="21" y="21"/>
                    <a:pt x="21" y="21"/>
                    <a:pt x="21" y="21"/>
                  </a:cubicBezTo>
                  <a:cubicBezTo>
                    <a:pt x="85" y="21"/>
                    <a:pt x="85" y="21"/>
                    <a:pt x="85" y="21"/>
                  </a:cubicBezTo>
                  <a:lnTo>
                    <a:pt x="85" y="10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0" name="Freeform 832"/>
            <p:cNvSpPr>
              <a:spLocks noEditPoints="1"/>
            </p:cNvSpPr>
            <p:nvPr/>
          </p:nvSpPr>
          <p:spPr bwMode="auto">
            <a:xfrm>
              <a:off x="5141" y="3083"/>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4" name="Freeform 833"/>
            <p:cNvSpPr>
              <a:spLocks noEditPoints="1"/>
            </p:cNvSpPr>
            <p:nvPr/>
          </p:nvSpPr>
          <p:spPr bwMode="auto">
            <a:xfrm>
              <a:off x="5042" y="3019"/>
              <a:ext cx="341"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75" name="Slide Number Placeholder 17"/>
          <p:cNvSpPr txBox="1">
            <a:spLocks/>
          </p:cNvSpPr>
          <p:nvPr/>
        </p:nvSpPr>
        <p:spPr>
          <a:xfrm>
            <a:off x="11277599" y="6450219"/>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40</a:t>
            </a:fld>
            <a:endParaRPr lang="en-US" sz="1600" b="1" dirty="0">
              <a:solidFill>
                <a:srgbClr val="000000"/>
              </a:solidFill>
              <a:latin typeface="Arial" pitchFamily="34" charset="0"/>
              <a:cs typeface="Arial" pitchFamily="34" charset="0"/>
            </a:endParaRPr>
          </a:p>
        </p:txBody>
      </p:sp>
      <p:sp>
        <p:nvSpPr>
          <p:cNvPr id="52" name="Title 1">
            <a:extLst>
              <a:ext uri="{FF2B5EF4-FFF2-40B4-BE49-F238E27FC236}">
                <a16:creationId xmlns:a16="http://schemas.microsoft.com/office/drawing/2014/main" id="{0AFA6CA9-108B-43BD-A06E-2F15180A5A58}"/>
              </a:ext>
            </a:extLst>
          </p:cNvPr>
          <p:cNvSpPr txBox="1">
            <a:spLocks/>
          </p:cNvSpPr>
          <p:nvPr/>
        </p:nvSpPr>
        <p:spPr>
          <a:xfrm>
            <a:off x="430520" y="255381"/>
            <a:ext cx="11151879" cy="72110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4000" b="1" dirty="0">
                <a:solidFill>
                  <a:srgbClr val="C00000"/>
                </a:solidFill>
              </a:rPr>
              <a:t>Smart Planning Tips </a:t>
            </a:r>
            <a:r>
              <a:rPr lang="en-US" sz="4000" b="1" dirty="0">
                <a:solidFill>
                  <a:srgbClr val="0070C0"/>
                </a:solidFill>
              </a:rPr>
              <a:t>: Seek and obtain data!</a:t>
            </a:r>
          </a:p>
        </p:txBody>
      </p:sp>
      <p:sp>
        <p:nvSpPr>
          <p:cNvPr id="8" name="Freeform 70">
            <a:extLst>
              <a:ext uri="{FF2B5EF4-FFF2-40B4-BE49-F238E27FC236}">
                <a16:creationId xmlns:a16="http://schemas.microsoft.com/office/drawing/2014/main" id="{C4FB4B8C-3B04-700E-E1AA-262E79F3357E}"/>
              </a:ext>
            </a:extLst>
          </p:cNvPr>
          <p:cNvSpPr/>
          <p:nvPr/>
        </p:nvSpPr>
        <p:spPr>
          <a:xfrm>
            <a:off x="365574" y="3983767"/>
            <a:ext cx="1248653" cy="1790700"/>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790700">
                <a:moveTo>
                  <a:pt x="403860" y="0"/>
                </a:moveTo>
                <a:lnTo>
                  <a:pt x="403860" y="0"/>
                </a:lnTo>
                <a:lnTo>
                  <a:pt x="0" y="1744980"/>
                </a:lnTo>
                <a:lnTo>
                  <a:pt x="777240" y="1790700"/>
                </a:lnTo>
                <a:lnTo>
                  <a:pt x="1135380" y="15240"/>
                </a:lnTo>
                <a:lnTo>
                  <a:pt x="403860" y="0"/>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Tree>
    <p:extLst>
      <p:ext uri="{BB962C8B-B14F-4D97-AF65-F5344CB8AC3E}">
        <p14:creationId xmlns:p14="http://schemas.microsoft.com/office/powerpoint/2010/main" val="839788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500"/>
                                        <p:tgtEl>
                                          <p:spTgt spid="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fade">
                                      <p:cBhvr>
                                        <p:cTn id="58" dur="500"/>
                                        <p:tgtEl>
                                          <p:spTgt spid="97"/>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3"/>
                                        </p:tgtEl>
                                        <p:attrNameLst>
                                          <p:attrName>style.visibility</p:attrName>
                                        </p:attrNameLst>
                                      </p:cBhvr>
                                      <p:to>
                                        <p:strVal val="visible"/>
                                      </p:to>
                                    </p:set>
                                    <p:animEffect transition="in" filter="fade">
                                      <p:cBhvr>
                                        <p:cTn id="64" dur="500"/>
                                        <p:tgtEl>
                                          <p:spTgt spid="103"/>
                                        </p:tgtEl>
                                      </p:cBhvr>
                                    </p:animEffect>
                                  </p:childTnLst>
                                </p:cTn>
                              </p:par>
                              <p:par>
                                <p:cTn id="65" presetID="10"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63" grpId="0" animBg="1"/>
      <p:bldP spid="64" grpId="0" animBg="1"/>
      <p:bldP spid="65" grpId="0" animBg="1"/>
      <p:bldP spid="69" grpId="0" animBg="1"/>
      <p:bldP spid="71" grpId="0" animBg="1"/>
      <p:bldP spid="72" grpId="0"/>
      <p:bldP spid="73" grpId="0"/>
      <p:bldP spid="76" grpId="0"/>
      <p:bldP spid="77" grpId="0"/>
      <p:bldP spid="94" grpId="0" animBg="1"/>
      <p:bldP spid="97" grpId="0"/>
      <p:bldP spid="103" grpId="0" animBg="1"/>
      <p:bldP spid="75" grpId="0"/>
      <p:bldP spid="52"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68">
            <a:extLst>
              <a:ext uri="{FF2B5EF4-FFF2-40B4-BE49-F238E27FC236}">
                <a16:creationId xmlns:a16="http://schemas.microsoft.com/office/drawing/2014/main" id="{152A9E06-3F74-4ED5-9BED-CC8BF428ABD4}"/>
              </a:ext>
            </a:extLst>
          </p:cNvPr>
          <p:cNvSpPr/>
          <p:nvPr/>
        </p:nvSpPr>
        <p:spPr>
          <a:xfrm>
            <a:off x="2312432" y="2400884"/>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39" name="Freeform 64">
            <a:extLst>
              <a:ext uri="{FF2B5EF4-FFF2-40B4-BE49-F238E27FC236}">
                <a16:creationId xmlns:a16="http://schemas.microsoft.com/office/drawing/2014/main" id="{17AFBA0F-448C-4088-BDC9-FC98580B2434}"/>
              </a:ext>
            </a:extLst>
          </p:cNvPr>
          <p:cNvSpPr/>
          <p:nvPr/>
        </p:nvSpPr>
        <p:spPr>
          <a:xfrm>
            <a:off x="1477411" y="2400884"/>
            <a:ext cx="1135380" cy="2211586"/>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69" name="Freeform 68"/>
          <p:cNvSpPr/>
          <p:nvPr/>
        </p:nvSpPr>
        <p:spPr>
          <a:xfrm>
            <a:off x="1357755" y="3399938"/>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71" name="Freeform 70"/>
          <p:cNvSpPr/>
          <p:nvPr/>
        </p:nvSpPr>
        <p:spPr>
          <a:xfrm>
            <a:off x="534111" y="3399938"/>
            <a:ext cx="1135380" cy="2176094"/>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790700">
                <a:moveTo>
                  <a:pt x="403860" y="0"/>
                </a:moveTo>
                <a:lnTo>
                  <a:pt x="403860" y="0"/>
                </a:lnTo>
                <a:lnTo>
                  <a:pt x="0" y="1744980"/>
                </a:lnTo>
                <a:lnTo>
                  <a:pt x="777240" y="1790700"/>
                </a:lnTo>
                <a:lnTo>
                  <a:pt x="1135380" y="15240"/>
                </a:lnTo>
                <a:lnTo>
                  <a:pt x="40386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72" name="Rectangle 71"/>
          <p:cNvSpPr/>
          <p:nvPr/>
        </p:nvSpPr>
        <p:spPr>
          <a:xfrm>
            <a:off x="4864774" y="5304166"/>
            <a:ext cx="6826373" cy="861774"/>
          </a:xfrm>
          <a:prstGeom prst="rect">
            <a:avLst/>
          </a:prstGeom>
          <a:ln>
            <a:noFill/>
          </a:ln>
        </p:spPr>
        <p:txBody>
          <a:bodyPr wrap="square" lIns="0" tIns="0" rIns="0" bIns="0">
            <a:spAutoFit/>
          </a:bodyPr>
          <a:lstStyle/>
          <a:p>
            <a:pPr lvl="0" algn="ctr"/>
            <a:r>
              <a:rPr lang="en-US" sz="2800" b="1" dirty="0">
                <a:solidFill>
                  <a:srgbClr val="C00000"/>
                </a:solidFill>
                <a:latin typeface="Candara" panose="020E0502030303020204" pitchFamily="34" charset="0"/>
              </a:rPr>
              <a:t>General Ledger Balances (GLB) for current and previous year – Data </a:t>
            </a:r>
          </a:p>
        </p:txBody>
      </p:sp>
      <p:sp>
        <p:nvSpPr>
          <p:cNvPr id="73" name="Rectangle 72"/>
          <p:cNvSpPr/>
          <p:nvPr/>
        </p:nvSpPr>
        <p:spPr>
          <a:xfrm>
            <a:off x="4974341" y="3782354"/>
            <a:ext cx="6686989" cy="430887"/>
          </a:xfrm>
          <a:prstGeom prst="rect">
            <a:avLst/>
          </a:prstGeom>
          <a:ln>
            <a:noFill/>
          </a:ln>
        </p:spPr>
        <p:txBody>
          <a:bodyPr wrap="square" lIns="0" tIns="0" rIns="0" bIns="0">
            <a:spAutoFit/>
          </a:bodyPr>
          <a:lstStyle/>
          <a:p>
            <a:pPr lvl="0" algn="ctr"/>
            <a:r>
              <a:rPr lang="en-IN" sz="2800" b="1" dirty="0">
                <a:solidFill>
                  <a:srgbClr val="FF0000"/>
                </a:solidFill>
                <a:latin typeface="Candara" pitchFamily="34" charset="0"/>
              </a:rPr>
              <a:t>Email ids for External Confirmation</a:t>
            </a:r>
          </a:p>
        </p:txBody>
      </p:sp>
      <p:sp>
        <p:nvSpPr>
          <p:cNvPr id="76" name="Rectangle 75"/>
          <p:cNvSpPr/>
          <p:nvPr/>
        </p:nvSpPr>
        <p:spPr>
          <a:xfrm>
            <a:off x="5082816" y="2185439"/>
            <a:ext cx="6455105" cy="430887"/>
          </a:xfrm>
          <a:prstGeom prst="rect">
            <a:avLst/>
          </a:prstGeom>
          <a:ln>
            <a:noFill/>
          </a:ln>
        </p:spPr>
        <p:txBody>
          <a:bodyPr wrap="square" lIns="0" tIns="0" rIns="0" bIns="0">
            <a:spAutoFit/>
          </a:bodyPr>
          <a:lstStyle/>
          <a:p>
            <a:pPr lvl="0" algn="ctr"/>
            <a:r>
              <a:rPr lang="en-US" sz="2800" b="1" dirty="0">
                <a:solidFill>
                  <a:srgbClr val="0070C0"/>
                </a:solidFill>
                <a:latin typeface="Candara" panose="020E0502030303020204" pitchFamily="34" charset="0"/>
              </a:rPr>
              <a:t>Enquiry letter as per draft </a:t>
            </a:r>
          </a:p>
        </p:txBody>
      </p:sp>
      <p:grpSp>
        <p:nvGrpSpPr>
          <p:cNvPr id="3" name="Group 85"/>
          <p:cNvGrpSpPr/>
          <p:nvPr/>
        </p:nvGrpSpPr>
        <p:grpSpPr>
          <a:xfrm>
            <a:off x="3560966" y="3797684"/>
            <a:ext cx="1444263" cy="365760"/>
            <a:chOff x="4953973" y="3370420"/>
            <a:chExt cx="706551" cy="365760"/>
          </a:xfrm>
          <a:solidFill>
            <a:schemeClr val="tx2">
              <a:lumMod val="75000"/>
            </a:schemeClr>
          </a:solidFill>
        </p:grpSpPr>
        <p:sp>
          <p:nvSpPr>
            <p:cNvPr id="87" name="Right Arrow 1"/>
            <p:cNvSpPr/>
            <p:nvPr/>
          </p:nvSpPr>
          <p:spPr>
            <a:xfrm>
              <a:off x="4953973" y="3370420"/>
              <a:ext cx="706551" cy="36576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90" name="Right Arrow 1"/>
            <p:cNvSpPr/>
            <p:nvPr/>
          </p:nvSpPr>
          <p:spPr>
            <a:xfrm rot="10800000" flipH="1" flipV="1">
              <a:off x="5478145" y="3549116"/>
              <a:ext cx="181104" cy="187064"/>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grpSp>
        <p:nvGrpSpPr>
          <p:cNvPr id="4" name="Group 90"/>
          <p:cNvGrpSpPr/>
          <p:nvPr/>
        </p:nvGrpSpPr>
        <p:grpSpPr>
          <a:xfrm>
            <a:off x="2232241" y="5294493"/>
            <a:ext cx="2674095" cy="365760"/>
            <a:chOff x="4953973" y="3370420"/>
            <a:chExt cx="706551" cy="365760"/>
          </a:xfrm>
          <a:solidFill>
            <a:schemeClr val="tx2">
              <a:lumMod val="75000"/>
            </a:schemeClr>
          </a:solidFill>
        </p:grpSpPr>
        <p:sp>
          <p:nvSpPr>
            <p:cNvPr id="92" name="Right Arrow 1"/>
            <p:cNvSpPr/>
            <p:nvPr/>
          </p:nvSpPr>
          <p:spPr>
            <a:xfrm>
              <a:off x="4953973" y="3370420"/>
              <a:ext cx="706551" cy="36576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93" name="Right Arrow 1"/>
            <p:cNvSpPr/>
            <p:nvPr/>
          </p:nvSpPr>
          <p:spPr>
            <a:xfrm rot="10800000" flipH="1" flipV="1">
              <a:off x="5478145" y="3549116"/>
              <a:ext cx="181104" cy="187064"/>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sp>
        <p:nvSpPr>
          <p:cNvPr id="110" name="Freeform 109"/>
          <p:cNvSpPr>
            <a:spLocks noChangeAspect="1" noEditPoints="1"/>
          </p:cNvSpPr>
          <p:nvPr/>
        </p:nvSpPr>
        <p:spPr bwMode="auto">
          <a:xfrm>
            <a:off x="2488715" y="3004659"/>
            <a:ext cx="368051" cy="368152"/>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 name="T20" fmla="*/ 413 w 512"/>
              <a:gd name="T21" fmla="*/ 370 h 512"/>
              <a:gd name="T22" fmla="*/ 413 w 512"/>
              <a:gd name="T23" fmla="*/ 355 h 512"/>
              <a:gd name="T24" fmla="*/ 263 w 512"/>
              <a:gd name="T25" fmla="*/ 205 h 512"/>
              <a:gd name="T26" fmla="*/ 248 w 512"/>
              <a:gd name="T27" fmla="*/ 205 h 512"/>
              <a:gd name="T28" fmla="*/ 99 w 512"/>
              <a:gd name="T29" fmla="*/ 355 h 512"/>
              <a:gd name="T30" fmla="*/ 99 w 512"/>
              <a:gd name="T31" fmla="*/ 370 h 512"/>
              <a:gd name="T32" fmla="*/ 114 w 512"/>
              <a:gd name="T33" fmla="*/ 370 h 512"/>
              <a:gd name="T34" fmla="*/ 256 w 512"/>
              <a:gd name="T35" fmla="*/ 228 h 512"/>
              <a:gd name="T36" fmla="*/ 397 w 512"/>
              <a:gd name="T37" fmla="*/ 370 h 512"/>
              <a:gd name="T38" fmla="*/ 405 w 512"/>
              <a:gd name="T39" fmla="*/ 373 h 512"/>
              <a:gd name="T40" fmla="*/ 413 w 512"/>
              <a:gd name="T41" fmla="*/ 370 h 512"/>
              <a:gd name="T42" fmla="*/ 413 w 512"/>
              <a:gd name="T43" fmla="*/ 263 h 512"/>
              <a:gd name="T44" fmla="*/ 413 w 512"/>
              <a:gd name="T45" fmla="*/ 248 h 512"/>
              <a:gd name="T46" fmla="*/ 263 w 512"/>
              <a:gd name="T47" fmla="*/ 99 h 512"/>
              <a:gd name="T48" fmla="*/ 248 w 512"/>
              <a:gd name="T49" fmla="*/ 99 h 512"/>
              <a:gd name="T50" fmla="*/ 99 w 512"/>
              <a:gd name="T51" fmla="*/ 248 h 512"/>
              <a:gd name="T52" fmla="*/ 99 w 512"/>
              <a:gd name="T53" fmla="*/ 263 h 512"/>
              <a:gd name="T54" fmla="*/ 114 w 512"/>
              <a:gd name="T55" fmla="*/ 263 h 512"/>
              <a:gd name="T56" fmla="*/ 256 w 512"/>
              <a:gd name="T57" fmla="*/ 121 h 512"/>
              <a:gd name="T58" fmla="*/ 397 w 512"/>
              <a:gd name="T59" fmla="*/ 263 h 512"/>
              <a:gd name="T60" fmla="*/ 405 w 512"/>
              <a:gd name="T61" fmla="*/ 266 h 512"/>
              <a:gd name="T62" fmla="*/ 413 w 512"/>
              <a:gd name="T6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3" y="370"/>
                </a:moveTo>
                <a:cubicBezTo>
                  <a:pt x="417" y="366"/>
                  <a:pt x="417" y="359"/>
                  <a:pt x="413" y="355"/>
                </a:cubicBezTo>
                <a:cubicBezTo>
                  <a:pt x="263" y="205"/>
                  <a:pt x="263" y="205"/>
                  <a:pt x="263" y="205"/>
                </a:cubicBezTo>
                <a:cubicBezTo>
                  <a:pt x="259" y="201"/>
                  <a:pt x="252" y="201"/>
                  <a:pt x="248" y="205"/>
                </a:cubicBezTo>
                <a:cubicBezTo>
                  <a:pt x="99" y="355"/>
                  <a:pt x="99" y="355"/>
                  <a:pt x="99" y="355"/>
                </a:cubicBezTo>
                <a:cubicBezTo>
                  <a:pt x="95" y="359"/>
                  <a:pt x="95" y="366"/>
                  <a:pt x="99" y="370"/>
                </a:cubicBezTo>
                <a:cubicBezTo>
                  <a:pt x="103" y="374"/>
                  <a:pt x="110" y="374"/>
                  <a:pt x="114" y="370"/>
                </a:cubicBezTo>
                <a:cubicBezTo>
                  <a:pt x="256" y="228"/>
                  <a:pt x="256" y="228"/>
                  <a:pt x="256" y="228"/>
                </a:cubicBezTo>
                <a:cubicBezTo>
                  <a:pt x="397" y="370"/>
                  <a:pt x="397" y="370"/>
                  <a:pt x="397" y="370"/>
                </a:cubicBezTo>
                <a:cubicBezTo>
                  <a:pt x="400" y="372"/>
                  <a:pt x="402" y="373"/>
                  <a:pt x="405" y="373"/>
                </a:cubicBezTo>
                <a:cubicBezTo>
                  <a:pt x="408" y="373"/>
                  <a:pt x="410" y="372"/>
                  <a:pt x="413" y="370"/>
                </a:cubicBezTo>
                <a:close/>
                <a:moveTo>
                  <a:pt x="413" y="263"/>
                </a:moveTo>
                <a:cubicBezTo>
                  <a:pt x="417" y="259"/>
                  <a:pt x="417" y="252"/>
                  <a:pt x="413" y="248"/>
                </a:cubicBezTo>
                <a:cubicBezTo>
                  <a:pt x="263" y="99"/>
                  <a:pt x="263" y="99"/>
                  <a:pt x="263" y="99"/>
                </a:cubicBezTo>
                <a:cubicBezTo>
                  <a:pt x="259" y="95"/>
                  <a:pt x="252" y="95"/>
                  <a:pt x="248" y="99"/>
                </a:cubicBezTo>
                <a:cubicBezTo>
                  <a:pt x="99" y="248"/>
                  <a:pt x="99" y="248"/>
                  <a:pt x="99" y="248"/>
                </a:cubicBezTo>
                <a:cubicBezTo>
                  <a:pt x="95" y="252"/>
                  <a:pt x="95" y="259"/>
                  <a:pt x="99" y="263"/>
                </a:cubicBezTo>
                <a:cubicBezTo>
                  <a:pt x="103" y="267"/>
                  <a:pt x="110" y="267"/>
                  <a:pt x="114" y="263"/>
                </a:cubicBezTo>
                <a:cubicBezTo>
                  <a:pt x="256" y="121"/>
                  <a:pt x="256" y="121"/>
                  <a:pt x="256" y="121"/>
                </a:cubicBezTo>
                <a:cubicBezTo>
                  <a:pt x="397" y="263"/>
                  <a:pt x="397" y="263"/>
                  <a:pt x="397" y="263"/>
                </a:cubicBezTo>
                <a:cubicBezTo>
                  <a:pt x="400" y="265"/>
                  <a:pt x="402" y="266"/>
                  <a:pt x="405" y="266"/>
                </a:cubicBezTo>
                <a:cubicBezTo>
                  <a:pt x="408" y="266"/>
                  <a:pt x="410" y="265"/>
                  <a:pt x="413" y="2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5" name="Group 499"/>
          <p:cNvGrpSpPr>
            <a:grpSpLocks noChangeAspect="1"/>
          </p:cNvGrpSpPr>
          <p:nvPr/>
        </p:nvGrpSpPr>
        <p:grpSpPr bwMode="auto">
          <a:xfrm>
            <a:off x="3433351" y="2272945"/>
            <a:ext cx="370106" cy="369021"/>
            <a:chOff x="5800" y="1938"/>
            <a:chExt cx="341" cy="340"/>
          </a:xfrm>
          <a:solidFill>
            <a:schemeClr val="bg1"/>
          </a:solidFill>
        </p:grpSpPr>
        <p:sp>
          <p:nvSpPr>
            <p:cNvPr id="112" name="Freeform 500"/>
            <p:cNvSpPr>
              <a:spLocks noEditPoints="1"/>
            </p:cNvSpPr>
            <p:nvPr/>
          </p:nvSpPr>
          <p:spPr bwMode="auto">
            <a:xfrm>
              <a:off x="5800" y="193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3" name="Freeform 501"/>
            <p:cNvSpPr>
              <a:spLocks noEditPoints="1"/>
            </p:cNvSpPr>
            <p:nvPr/>
          </p:nvSpPr>
          <p:spPr bwMode="auto">
            <a:xfrm>
              <a:off x="5879" y="2016"/>
              <a:ext cx="183" cy="184"/>
            </a:xfrm>
            <a:custGeom>
              <a:avLst/>
              <a:gdLst>
                <a:gd name="T0" fmla="*/ 10 w 275"/>
                <a:gd name="T1" fmla="*/ 0 h 278"/>
                <a:gd name="T2" fmla="*/ 0 w 275"/>
                <a:gd name="T3" fmla="*/ 267 h 278"/>
                <a:gd name="T4" fmla="*/ 264 w 275"/>
                <a:gd name="T5" fmla="*/ 278 h 278"/>
                <a:gd name="T6" fmla="*/ 275 w 275"/>
                <a:gd name="T7" fmla="*/ 11 h 278"/>
                <a:gd name="T8" fmla="*/ 254 w 275"/>
                <a:gd name="T9" fmla="*/ 256 h 278"/>
                <a:gd name="T10" fmla="*/ 21 w 275"/>
                <a:gd name="T11" fmla="*/ 21 h 278"/>
                <a:gd name="T12" fmla="*/ 254 w 275"/>
                <a:gd name="T13" fmla="*/ 256 h 278"/>
                <a:gd name="T14" fmla="*/ 116 w 275"/>
                <a:gd name="T15" fmla="*/ 128 h 278"/>
                <a:gd name="T16" fmla="*/ 127 w 275"/>
                <a:gd name="T17" fmla="*/ 53 h 278"/>
                <a:gd name="T18" fmla="*/ 52 w 275"/>
                <a:gd name="T19" fmla="*/ 43 h 278"/>
                <a:gd name="T20" fmla="*/ 42 w 275"/>
                <a:gd name="T21" fmla="*/ 117 h 278"/>
                <a:gd name="T22" fmla="*/ 63 w 275"/>
                <a:gd name="T23" fmla="*/ 64 h 278"/>
                <a:gd name="T24" fmla="*/ 106 w 275"/>
                <a:gd name="T25" fmla="*/ 107 h 278"/>
                <a:gd name="T26" fmla="*/ 63 w 275"/>
                <a:gd name="T27" fmla="*/ 64 h 278"/>
                <a:gd name="T28" fmla="*/ 116 w 275"/>
                <a:gd name="T29" fmla="*/ 235 h 278"/>
                <a:gd name="T30" fmla="*/ 127 w 275"/>
                <a:gd name="T31" fmla="*/ 160 h 278"/>
                <a:gd name="T32" fmla="*/ 52 w 275"/>
                <a:gd name="T33" fmla="*/ 149 h 278"/>
                <a:gd name="T34" fmla="*/ 42 w 275"/>
                <a:gd name="T35" fmla="*/ 224 h 278"/>
                <a:gd name="T36" fmla="*/ 63 w 275"/>
                <a:gd name="T37" fmla="*/ 171 h 278"/>
                <a:gd name="T38" fmla="*/ 106 w 275"/>
                <a:gd name="T39" fmla="*/ 213 h 278"/>
                <a:gd name="T40" fmla="*/ 63 w 275"/>
                <a:gd name="T41" fmla="*/ 171 h 278"/>
                <a:gd name="T42" fmla="*/ 223 w 275"/>
                <a:gd name="T43" fmla="*/ 128 h 278"/>
                <a:gd name="T44" fmla="*/ 234 w 275"/>
                <a:gd name="T45" fmla="*/ 53 h 278"/>
                <a:gd name="T46" fmla="*/ 159 w 275"/>
                <a:gd name="T47" fmla="*/ 43 h 278"/>
                <a:gd name="T48" fmla="*/ 148 w 275"/>
                <a:gd name="T49" fmla="*/ 117 h 278"/>
                <a:gd name="T50" fmla="*/ 170 w 275"/>
                <a:gd name="T51" fmla="*/ 64 h 278"/>
                <a:gd name="T52" fmla="*/ 212 w 275"/>
                <a:gd name="T53" fmla="*/ 107 h 278"/>
                <a:gd name="T54" fmla="*/ 170 w 275"/>
                <a:gd name="T55" fmla="*/ 64 h 278"/>
                <a:gd name="T56" fmla="*/ 148 w 275"/>
                <a:gd name="T57" fmla="*/ 160 h 278"/>
                <a:gd name="T58" fmla="*/ 223 w 275"/>
                <a:gd name="T59" fmla="*/ 149 h 278"/>
                <a:gd name="T60" fmla="*/ 223 w 275"/>
                <a:gd name="T61" fmla="*/ 171 h 278"/>
                <a:gd name="T62" fmla="*/ 170 w 275"/>
                <a:gd name="T63" fmla="*/ 224 h 278"/>
                <a:gd name="T64" fmla="*/ 148 w 275"/>
                <a:gd name="T65" fmla="*/ 224 h 278"/>
                <a:gd name="T66" fmla="*/ 234 w 275"/>
                <a:gd name="T67" fmla="*/ 224 h 278"/>
                <a:gd name="T68" fmla="*/ 191 w 275"/>
                <a:gd name="T69" fmla="*/ 235 h 278"/>
                <a:gd name="T70" fmla="*/ 191 w 275"/>
                <a:gd name="T71" fmla="*/ 213 h 278"/>
                <a:gd name="T72" fmla="*/ 212 w 275"/>
                <a:gd name="T73" fmla="*/ 192 h 278"/>
                <a:gd name="T74" fmla="*/ 234 w 275"/>
                <a:gd name="T75" fmla="*/ 192 h 278"/>
                <a:gd name="T76" fmla="*/ 84 w 275"/>
                <a:gd name="T77" fmla="*/ 96 h 278"/>
                <a:gd name="T78" fmla="*/ 84 w 275"/>
                <a:gd name="T79" fmla="*/ 75 h 278"/>
                <a:gd name="T80" fmla="*/ 95 w 275"/>
                <a:gd name="T81" fmla="*/ 192 h 278"/>
                <a:gd name="T82" fmla="*/ 74 w 275"/>
                <a:gd name="T83" fmla="*/ 192 h 278"/>
                <a:gd name="T84" fmla="*/ 95 w 275"/>
                <a:gd name="T85" fmla="*/ 192 h 278"/>
                <a:gd name="T86" fmla="*/ 191 w 275"/>
                <a:gd name="T87" fmla="*/ 96 h 278"/>
                <a:gd name="T88" fmla="*/ 191 w 275"/>
                <a:gd name="T89" fmla="*/ 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5" h="278">
                  <a:moveTo>
                    <a:pt x="264" y="0"/>
                  </a:moveTo>
                  <a:cubicBezTo>
                    <a:pt x="10" y="0"/>
                    <a:pt x="10" y="0"/>
                    <a:pt x="10" y="0"/>
                  </a:cubicBezTo>
                  <a:cubicBezTo>
                    <a:pt x="4" y="0"/>
                    <a:pt x="0" y="5"/>
                    <a:pt x="0" y="11"/>
                  </a:cubicBezTo>
                  <a:cubicBezTo>
                    <a:pt x="0" y="267"/>
                    <a:pt x="0" y="267"/>
                    <a:pt x="0" y="267"/>
                  </a:cubicBezTo>
                  <a:cubicBezTo>
                    <a:pt x="0" y="273"/>
                    <a:pt x="4" y="278"/>
                    <a:pt x="10" y="278"/>
                  </a:cubicBezTo>
                  <a:cubicBezTo>
                    <a:pt x="264" y="278"/>
                    <a:pt x="264" y="278"/>
                    <a:pt x="264" y="278"/>
                  </a:cubicBezTo>
                  <a:cubicBezTo>
                    <a:pt x="270" y="278"/>
                    <a:pt x="275" y="273"/>
                    <a:pt x="275" y="267"/>
                  </a:cubicBezTo>
                  <a:cubicBezTo>
                    <a:pt x="275" y="11"/>
                    <a:pt x="275" y="11"/>
                    <a:pt x="275" y="11"/>
                  </a:cubicBezTo>
                  <a:cubicBezTo>
                    <a:pt x="275" y="5"/>
                    <a:pt x="270" y="0"/>
                    <a:pt x="264" y="0"/>
                  </a:cubicBezTo>
                  <a:close/>
                  <a:moveTo>
                    <a:pt x="254" y="256"/>
                  </a:moveTo>
                  <a:cubicBezTo>
                    <a:pt x="21" y="256"/>
                    <a:pt x="21" y="256"/>
                    <a:pt x="21" y="256"/>
                  </a:cubicBezTo>
                  <a:cubicBezTo>
                    <a:pt x="21" y="21"/>
                    <a:pt x="21" y="21"/>
                    <a:pt x="21" y="21"/>
                  </a:cubicBezTo>
                  <a:cubicBezTo>
                    <a:pt x="254" y="21"/>
                    <a:pt x="254" y="21"/>
                    <a:pt x="254" y="21"/>
                  </a:cubicBezTo>
                  <a:lnTo>
                    <a:pt x="254" y="256"/>
                  </a:lnTo>
                  <a:close/>
                  <a:moveTo>
                    <a:pt x="52" y="128"/>
                  </a:moveTo>
                  <a:cubicBezTo>
                    <a:pt x="116" y="128"/>
                    <a:pt x="116" y="128"/>
                    <a:pt x="116" y="128"/>
                  </a:cubicBezTo>
                  <a:cubicBezTo>
                    <a:pt x="122" y="128"/>
                    <a:pt x="127" y="123"/>
                    <a:pt x="127" y="117"/>
                  </a:cubicBezTo>
                  <a:cubicBezTo>
                    <a:pt x="127" y="53"/>
                    <a:pt x="127" y="53"/>
                    <a:pt x="127" y="53"/>
                  </a:cubicBezTo>
                  <a:cubicBezTo>
                    <a:pt x="127" y="47"/>
                    <a:pt x="122" y="43"/>
                    <a:pt x="116" y="43"/>
                  </a:cubicBezTo>
                  <a:cubicBezTo>
                    <a:pt x="52" y="43"/>
                    <a:pt x="52" y="43"/>
                    <a:pt x="52" y="43"/>
                  </a:cubicBezTo>
                  <a:cubicBezTo>
                    <a:pt x="46" y="43"/>
                    <a:pt x="42" y="47"/>
                    <a:pt x="42" y="53"/>
                  </a:cubicBezTo>
                  <a:cubicBezTo>
                    <a:pt x="42" y="117"/>
                    <a:pt x="42" y="117"/>
                    <a:pt x="42" y="117"/>
                  </a:cubicBezTo>
                  <a:cubicBezTo>
                    <a:pt x="42" y="123"/>
                    <a:pt x="46" y="128"/>
                    <a:pt x="52" y="128"/>
                  </a:cubicBezTo>
                  <a:close/>
                  <a:moveTo>
                    <a:pt x="63" y="64"/>
                  </a:moveTo>
                  <a:cubicBezTo>
                    <a:pt x="106" y="64"/>
                    <a:pt x="106" y="64"/>
                    <a:pt x="106" y="64"/>
                  </a:cubicBezTo>
                  <a:cubicBezTo>
                    <a:pt x="106" y="107"/>
                    <a:pt x="106" y="107"/>
                    <a:pt x="106" y="107"/>
                  </a:cubicBezTo>
                  <a:cubicBezTo>
                    <a:pt x="63" y="107"/>
                    <a:pt x="63" y="107"/>
                    <a:pt x="63" y="107"/>
                  </a:cubicBezTo>
                  <a:lnTo>
                    <a:pt x="63" y="64"/>
                  </a:lnTo>
                  <a:close/>
                  <a:moveTo>
                    <a:pt x="52" y="235"/>
                  </a:moveTo>
                  <a:cubicBezTo>
                    <a:pt x="116" y="235"/>
                    <a:pt x="116" y="235"/>
                    <a:pt x="116" y="235"/>
                  </a:cubicBezTo>
                  <a:cubicBezTo>
                    <a:pt x="122" y="235"/>
                    <a:pt x="127" y="230"/>
                    <a:pt x="127" y="224"/>
                  </a:cubicBezTo>
                  <a:cubicBezTo>
                    <a:pt x="127" y="160"/>
                    <a:pt x="127" y="160"/>
                    <a:pt x="127" y="160"/>
                  </a:cubicBezTo>
                  <a:cubicBezTo>
                    <a:pt x="127" y="154"/>
                    <a:pt x="122" y="149"/>
                    <a:pt x="116" y="149"/>
                  </a:cubicBezTo>
                  <a:cubicBezTo>
                    <a:pt x="52" y="149"/>
                    <a:pt x="52" y="149"/>
                    <a:pt x="52" y="149"/>
                  </a:cubicBezTo>
                  <a:cubicBezTo>
                    <a:pt x="46" y="149"/>
                    <a:pt x="42" y="154"/>
                    <a:pt x="42" y="160"/>
                  </a:cubicBezTo>
                  <a:cubicBezTo>
                    <a:pt x="42" y="224"/>
                    <a:pt x="42" y="224"/>
                    <a:pt x="42" y="224"/>
                  </a:cubicBezTo>
                  <a:cubicBezTo>
                    <a:pt x="42" y="230"/>
                    <a:pt x="46" y="235"/>
                    <a:pt x="52" y="235"/>
                  </a:cubicBezTo>
                  <a:close/>
                  <a:moveTo>
                    <a:pt x="63" y="171"/>
                  </a:moveTo>
                  <a:cubicBezTo>
                    <a:pt x="106" y="171"/>
                    <a:pt x="106" y="171"/>
                    <a:pt x="106" y="171"/>
                  </a:cubicBezTo>
                  <a:cubicBezTo>
                    <a:pt x="106" y="213"/>
                    <a:pt x="106" y="213"/>
                    <a:pt x="106" y="213"/>
                  </a:cubicBezTo>
                  <a:cubicBezTo>
                    <a:pt x="63" y="213"/>
                    <a:pt x="63" y="213"/>
                    <a:pt x="63" y="213"/>
                  </a:cubicBezTo>
                  <a:lnTo>
                    <a:pt x="63" y="171"/>
                  </a:lnTo>
                  <a:close/>
                  <a:moveTo>
                    <a:pt x="159" y="128"/>
                  </a:moveTo>
                  <a:cubicBezTo>
                    <a:pt x="223" y="128"/>
                    <a:pt x="223" y="128"/>
                    <a:pt x="223" y="128"/>
                  </a:cubicBezTo>
                  <a:cubicBezTo>
                    <a:pt x="229" y="128"/>
                    <a:pt x="234" y="123"/>
                    <a:pt x="234" y="117"/>
                  </a:cubicBezTo>
                  <a:cubicBezTo>
                    <a:pt x="234" y="53"/>
                    <a:pt x="234" y="53"/>
                    <a:pt x="234" y="53"/>
                  </a:cubicBezTo>
                  <a:cubicBezTo>
                    <a:pt x="234" y="47"/>
                    <a:pt x="229" y="43"/>
                    <a:pt x="223" y="43"/>
                  </a:cubicBezTo>
                  <a:cubicBezTo>
                    <a:pt x="159" y="43"/>
                    <a:pt x="159" y="43"/>
                    <a:pt x="159" y="43"/>
                  </a:cubicBezTo>
                  <a:cubicBezTo>
                    <a:pt x="153" y="43"/>
                    <a:pt x="148" y="47"/>
                    <a:pt x="148" y="53"/>
                  </a:cubicBezTo>
                  <a:cubicBezTo>
                    <a:pt x="148" y="117"/>
                    <a:pt x="148" y="117"/>
                    <a:pt x="148" y="117"/>
                  </a:cubicBezTo>
                  <a:cubicBezTo>
                    <a:pt x="148" y="123"/>
                    <a:pt x="153" y="128"/>
                    <a:pt x="159" y="128"/>
                  </a:cubicBezTo>
                  <a:close/>
                  <a:moveTo>
                    <a:pt x="170" y="64"/>
                  </a:moveTo>
                  <a:cubicBezTo>
                    <a:pt x="212" y="64"/>
                    <a:pt x="212" y="64"/>
                    <a:pt x="212" y="64"/>
                  </a:cubicBezTo>
                  <a:cubicBezTo>
                    <a:pt x="212" y="107"/>
                    <a:pt x="212" y="107"/>
                    <a:pt x="212" y="107"/>
                  </a:cubicBezTo>
                  <a:cubicBezTo>
                    <a:pt x="170" y="107"/>
                    <a:pt x="170" y="107"/>
                    <a:pt x="170" y="107"/>
                  </a:cubicBezTo>
                  <a:lnTo>
                    <a:pt x="170" y="64"/>
                  </a:lnTo>
                  <a:close/>
                  <a:moveTo>
                    <a:pt x="148" y="224"/>
                  </a:moveTo>
                  <a:cubicBezTo>
                    <a:pt x="148" y="160"/>
                    <a:pt x="148" y="160"/>
                    <a:pt x="148" y="160"/>
                  </a:cubicBezTo>
                  <a:cubicBezTo>
                    <a:pt x="148" y="154"/>
                    <a:pt x="153" y="149"/>
                    <a:pt x="159" y="149"/>
                  </a:cubicBezTo>
                  <a:cubicBezTo>
                    <a:pt x="223" y="149"/>
                    <a:pt x="223" y="149"/>
                    <a:pt x="223" y="149"/>
                  </a:cubicBezTo>
                  <a:cubicBezTo>
                    <a:pt x="229" y="149"/>
                    <a:pt x="234" y="154"/>
                    <a:pt x="234" y="160"/>
                  </a:cubicBezTo>
                  <a:cubicBezTo>
                    <a:pt x="234" y="166"/>
                    <a:pt x="229" y="171"/>
                    <a:pt x="223" y="171"/>
                  </a:cubicBezTo>
                  <a:cubicBezTo>
                    <a:pt x="170" y="171"/>
                    <a:pt x="170" y="171"/>
                    <a:pt x="170" y="171"/>
                  </a:cubicBezTo>
                  <a:cubicBezTo>
                    <a:pt x="170" y="224"/>
                    <a:pt x="170" y="224"/>
                    <a:pt x="170" y="224"/>
                  </a:cubicBezTo>
                  <a:cubicBezTo>
                    <a:pt x="170" y="230"/>
                    <a:pt x="165" y="235"/>
                    <a:pt x="159" y="235"/>
                  </a:cubicBezTo>
                  <a:cubicBezTo>
                    <a:pt x="153" y="235"/>
                    <a:pt x="148" y="230"/>
                    <a:pt x="148" y="224"/>
                  </a:cubicBezTo>
                  <a:close/>
                  <a:moveTo>
                    <a:pt x="234" y="192"/>
                  </a:moveTo>
                  <a:cubicBezTo>
                    <a:pt x="234" y="224"/>
                    <a:pt x="234" y="224"/>
                    <a:pt x="234" y="224"/>
                  </a:cubicBezTo>
                  <a:cubicBezTo>
                    <a:pt x="234" y="230"/>
                    <a:pt x="229" y="235"/>
                    <a:pt x="223" y="235"/>
                  </a:cubicBezTo>
                  <a:cubicBezTo>
                    <a:pt x="191" y="235"/>
                    <a:pt x="191" y="235"/>
                    <a:pt x="191" y="235"/>
                  </a:cubicBezTo>
                  <a:cubicBezTo>
                    <a:pt x="185" y="235"/>
                    <a:pt x="180" y="230"/>
                    <a:pt x="180" y="224"/>
                  </a:cubicBezTo>
                  <a:cubicBezTo>
                    <a:pt x="180" y="218"/>
                    <a:pt x="185" y="213"/>
                    <a:pt x="191" y="213"/>
                  </a:cubicBezTo>
                  <a:cubicBezTo>
                    <a:pt x="212" y="213"/>
                    <a:pt x="212" y="213"/>
                    <a:pt x="212" y="213"/>
                  </a:cubicBezTo>
                  <a:cubicBezTo>
                    <a:pt x="212" y="192"/>
                    <a:pt x="212" y="192"/>
                    <a:pt x="212" y="192"/>
                  </a:cubicBezTo>
                  <a:cubicBezTo>
                    <a:pt x="212" y="186"/>
                    <a:pt x="217" y="181"/>
                    <a:pt x="223" y="181"/>
                  </a:cubicBezTo>
                  <a:cubicBezTo>
                    <a:pt x="229" y="181"/>
                    <a:pt x="234" y="186"/>
                    <a:pt x="234" y="192"/>
                  </a:cubicBezTo>
                  <a:close/>
                  <a:moveTo>
                    <a:pt x="95" y="85"/>
                  </a:moveTo>
                  <a:cubicBezTo>
                    <a:pt x="95" y="91"/>
                    <a:pt x="90" y="96"/>
                    <a:pt x="84" y="96"/>
                  </a:cubicBezTo>
                  <a:cubicBezTo>
                    <a:pt x="78" y="96"/>
                    <a:pt x="74" y="91"/>
                    <a:pt x="74" y="85"/>
                  </a:cubicBezTo>
                  <a:cubicBezTo>
                    <a:pt x="74" y="79"/>
                    <a:pt x="78" y="75"/>
                    <a:pt x="84" y="75"/>
                  </a:cubicBezTo>
                  <a:cubicBezTo>
                    <a:pt x="90" y="75"/>
                    <a:pt x="95" y="79"/>
                    <a:pt x="95" y="85"/>
                  </a:cubicBezTo>
                  <a:close/>
                  <a:moveTo>
                    <a:pt x="95" y="192"/>
                  </a:moveTo>
                  <a:cubicBezTo>
                    <a:pt x="95" y="198"/>
                    <a:pt x="90" y="203"/>
                    <a:pt x="84" y="203"/>
                  </a:cubicBezTo>
                  <a:cubicBezTo>
                    <a:pt x="78" y="203"/>
                    <a:pt x="74" y="198"/>
                    <a:pt x="74" y="192"/>
                  </a:cubicBezTo>
                  <a:cubicBezTo>
                    <a:pt x="74" y="186"/>
                    <a:pt x="78" y="181"/>
                    <a:pt x="84" y="181"/>
                  </a:cubicBezTo>
                  <a:cubicBezTo>
                    <a:pt x="90" y="181"/>
                    <a:pt x="95" y="186"/>
                    <a:pt x="95" y="192"/>
                  </a:cubicBezTo>
                  <a:close/>
                  <a:moveTo>
                    <a:pt x="202" y="85"/>
                  </a:moveTo>
                  <a:cubicBezTo>
                    <a:pt x="202" y="91"/>
                    <a:pt x="197" y="96"/>
                    <a:pt x="191" y="96"/>
                  </a:cubicBezTo>
                  <a:cubicBezTo>
                    <a:pt x="185" y="96"/>
                    <a:pt x="180" y="91"/>
                    <a:pt x="180" y="85"/>
                  </a:cubicBezTo>
                  <a:cubicBezTo>
                    <a:pt x="180" y="79"/>
                    <a:pt x="185" y="75"/>
                    <a:pt x="191" y="75"/>
                  </a:cubicBezTo>
                  <a:cubicBezTo>
                    <a:pt x="197" y="75"/>
                    <a:pt x="202" y="79"/>
                    <a:pt x="202" y="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6" name="Group 192"/>
          <p:cNvGrpSpPr>
            <a:grpSpLocks noChangeAspect="1"/>
          </p:cNvGrpSpPr>
          <p:nvPr/>
        </p:nvGrpSpPr>
        <p:grpSpPr bwMode="auto">
          <a:xfrm>
            <a:off x="4381448" y="1776345"/>
            <a:ext cx="367041" cy="367041"/>
            <a:chOff x="378" y="713"/>
            <a:chExt cx="340" cy="340"/>
          </a:xfrm>
          <a:solidFill>
            <a:schemeClr val="bg1"/>
          </a:solidFill>
        </p:grpSpPr>
        <p:sp>
          <p:nvSpPr>
            <p:cNvPr id="115" name="Freeform 193"/>
            <p:cNvSpPr>
              <a:spLocks noEditPoints="1"/>
            </p:cNvSpPr>
            <p:nvPr/>
          </p:nvSpPr>
          <p:spPr bwMode="auto">
            <a:xfrm>
              <a:off x="378" y="71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2" name="Freeform 194"/>
            <p:cNvSpPr>
              <a:spLocks noEditPoints="1"/>
            </p:cNvSpPr>
            <p:nvPr/>
          </p:nvSpPr>
          <p:spPr bwMode="auto">
            <a:xfrm>
              <a:off x="442" y="812"/>
              <a:ext cx="212" cy="15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30" name="Slide Number Placeholder 17"/>
          <p:cNvSpPr txBox="1">
            <a:spLocks/>
          </p:cNvSpPr>
          <p:nvPr/>
        </p:nvSpPr>
        <p:spPr>
          <a:xfrm>
            <a:off x="11265365" y="6454834"/>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41</a:t>
            </a:fld>
            <a:endParaRPr lang="en-US" sz="1600" b="1" dirty="0">
              <a:solidFill>
                <a:srgbClr val="000000"/>
              </a:solidFill>
              <a:latin typeface="Arial" pitchFamily="34" charset="0"/>
              <a:cs typeface="Arial" pitchFamily="34" charset="0"/>
            </a:endParaRPr>
          </a:p>
        </p:txBody>
      </p:sp>
      <p:sp>
        <p:nvSpPr>
          <p:cNvPr id="32" name="Title 1">
            <a:extLst>
              <a:ext uri="{FF2B5EF4-FFF2-40B4-BE49-F238E27FC236}">
                <a16:creationId xmlns:a16="http://schemas.microsoft.com/office/drawing/2014/main" id="{F0C1E3CE-B40E-4397-AC02-C6B7BF6723C3}"/>
              </a:ext>
            </a:extLst>
          </p:cNvPr>
          <p:cNvSpPr txBox="1">
            <a:spLocks/>
          </p:cNvSpPr>
          <p:nvPr/>
        </p:nvSpPr>
        <p:spPr>
          <a:xfrm>
            <a:off x="511505" y="250766"/>
            <a:ext cx="10972800" cy="72110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4000" b="1" dirty="0">
                <a:solidFill>
                  <a:srgbClr val="C00000"/>
                </a:solidFill>
              </a:rPr>
              <a:t>Smart Planning Tips </a:t>
            </a:r>
            <a:r>
              <a:rPr lang="en-US" sz="4000" b="1" dirty="0">
                <a:solidFill>
                  <a:srgbClr val="0070C0"/>
                </a:solidFill>
              </a:rPr>
              <a:t>: Seek data from branch!</a:t>
            </a:r>
          </a:p>
        </p:txBody>
      </p:sp>
      <p:sp>
        <p:nvSpPr>
          <p:cNvPr id="40" name="Freeform 68">
            <a:extLst>
              <a:ext uri="{FF2B5EF4-FFF2-40B4-BE49-F238E27FC236}">
                <a16:creationId xmlns:a16="http://schemas.microsoft.com/office/drawing/2014/main" id="{EC3B2C50-637E-41AB-937C-5EA813DDB9DE}"/>
              </a:ext>
            </a:extLst>
          </p:cNvPr>
          <p:cNvSpPr/>
          <p:nvPr/>
        </p:nvSpPr>
        <p:spPr>
          <a:xfrm>
            <a:off x="3255662" y="1437188"/>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nvGrpSpPr>
          <p:cNvPr id="41" name="Group 85">
            <a:extLst>
              <a:ext uri="{FF2B5EF4-FFF2-40B4-BE49-F238E27FC236}">
                <a16:creationId xmlns:a16="http://schemas.microsoft.com/office/drawing/2014/main" id="{4B4367E2-1522-4096-BD41-168C33F75724}"/>
              </a:ext>
            </a:extLst>
          </p:cNvPr>
          <p:cNvGrpSpPr/>
          <p:nvPr/>
        </p:nvGrpSpPr>
        <p:grpSpPr>
          <a:xfrm>
            <a:off x="4037665" y="2292061"/>
            <a:ext cx="1250606" cy="365760"/>
            <a:chOff x="4953973" y="3370420"/>
            <a:chExt cx="706551" cy="365760"/>
          </a:xfrm>
          <a:solidFill>
            <a:schemeClr val="tx2">
              <a:lumMod val="75000"/>
            </a:schemeClr>
          </a:solidFill>
        </p:grpSpPr>
        <p:sp>
          <p:nvSpPr>
            <p:cNvPr id="42" name="Right Arrow 1">
              <a:extLst>
                <a:ext uri="{FF2B5EF4-FFF2-40B4-BE49-F238E27FC236}">
                  <a16:creationId xmlns:a16="http://schemas.microsoft.com/office/drawing/2014/main" id="{4D74D5B4-33F2-42D2-9E23-C62257A22968}"/>
                </a:ext>
              </a:extLst>
            </p:cNvPr>
            <p:cNvSpPr/>
            <p:nvPr/>
          </p:nvSpPr>
          <p:spPr>
            <a:xfrm>
              <a:off x="4953973" y="3370420"/>
              <a:ext cx="706551" cy="365760"/>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2750" h="2185987">
                  <a:moveTo>
                    <a:pt x="0" y="272177"/>
                  </a:moveTo>
                  <a:lnTo>
                    <a:pt x="3129757" y="272177"/>
                  </a:lnTo>
                  <a:lnTo>
                    <a:pt x="3129757" y="0"/>
                  </a:lnTo>
                  <a:lnTo>
                    <a:pt x="4222750" y="1092994"/>
                  </a:lnTo>
                  <a:lnTo>
                    <a:pt x="3129757" y="2185987"/>
                  </a:lnTo>
                  <a:lnTo>
                    <a:pt x="3137377" y="1067990"/>
                  </a:lnTo>
                  <a:lnTo>
                    <a:pt x="1219200" y="1067990"/>
                  </a:lnTo>
                  <a:lnTo>
                    <a:pt x="0" y="27217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43" name="Right Arrow 1">
              <a:extLst>
                <a:ext uri="{FF2B5EF4-FFF2-40B4-BE49-F238E27FC236}">
                  <a16:creationId xmlns:a16="http://schemas.microsoft.com/office/drawing/2014/main" id="{94829BB9-A414-4DC2-B31B-3BBC492F898C}"/>
                </a:ext>
              </a:extLst>
            </p:cNvPr>
            <p:cNvSpPr/>
            <p:nvPr/>
          </p:nvSpPr>
          <p:spPr>
            <a:xfrm rot="10800000" flipH="1" flipV="1">
              <a:off x="5478145" y="3549116"/>
              <a:ext cx="181104" cy="187064"/>
            </a:xfrm>
            <a:custGeom>
              <a:avLst/>
              <a:gdLst>
                <a:gd name="connsiteX0" fmla="*/ 0 w 3994150"/>
                <a:gd name="connsiteY0" fmla="*/ 546497 h 2185987"/>
                <a:gd name="connsiteX1" fmla="*/ 2901157 w 3994150"/>
                <a:gd name="connsiteY1" fmla="*/ 5464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8777 w 3994150"/>
                <a:gd name="connsiteY1" fmla="*/ 27979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54649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546497 h 2185987"/>
                <a:gd name="connsiteX0" fmla="*/ 0 w 3994150"/>
                <a:gd name="connsiteY0" fmla="*/ 32551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0 w 3994150"/>
                <a:gd name="connsiteY7" fmla="*/ 32551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1157 w 3994150"/>
                <a:gd name="connsiteY5" fmla="*/ 16394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639490 h 2185987"/>
                <a:gd name="connsiteX7" fmla="*/ 7620 w 3994150"/>
                <a:gd name="connsiteY7" fmla="*/ 256937 h 2185987"/>
                <a:gd name="connsiteX0" fmla="*/ 7620 w 3994150"/>
                <a:gd name="connsiteY0" fmla="*/ 256937 h 2185987"/>
                <a:gd name="connsiteX1" fmla="*/ 2901157 w 3994150"/>
                <a:gd name="connsiteY1" fmla="*/ 272177 h 2185987"/>
                <a:gd name="connsiteX2" fmla="*/ 2901157 w 3994150"/>
                <a:gd name="connsiteY2" fmla="*/ 0 h 2185987"/>
                <a:gd name="connsiteX3" fmla="*/ 3994150 w 3994150"/>
                <a:gd name="connsiteY3" fmla="*/ 1092994 h 2185987"/>
                <a:gd name="connsiteX4" fmla="*/ 2901157 w 3994150"/>
                <a:gd name="connsiteY4" fmla="*/ 2185987 h 2185987"/>
                <a:gd name="connsiteX5" fmla="*/ 2908777 w 3994150"/>
                <a:gd name="connsiteY5" fmla="*/ 1067990 h 2185987"/>
                <a:gd name="connsiteX6" fmla="*/ 0 w 3994150"/>
                <a:gd name="connsiteY6" fmla="*/ 1075610 h 2185987"/>
                <a:gd name="connsiteX7" fmla="*/ 7620 w 3994150"/>
                <a:gd name="connsiteY7" fmla="*/ 256937 h 2185987"/>
                <a:gd name="connsiteX0" fmla="*/ 0 w 4268470"/>
                <a:gd name="connsiteY0" fmla="*/ 249317 h 2185987"/>
                <a:gd name="connsiteX1" fmla="*/ 3175477 w 4268470"/>
                <a:gd name="connsiteY1" fmla="*/ 272177 h 2185987"/>
                <a:gd name="connsiteX2" fmla="*/ 3175477 w 4268470"/>
                <a:gd name="connsiteY2" fmla="*/ 0 h 2185987"/>
                <a:gd name="connsiteX3" fmla="*/ 4268470 w 4268470"/>
                <a:gd name="connsiteY3" fmla="*/ 1092994 h 2185987"/>
                <a:gd name="connsiteX4" fmla="*/ 3175477 w 4268470"/>
                <a:gd name="connsiteY4" fmla="*/ 2185987 h 2185987"/>
                <a:gd name="connsiteX5" fmla="*/ 3183097 w 4268470"/>
                <a:gd name="connsiteY5" fmla="*/ 1067990 h 2185987"/>
                <a:gd name="connsiteX6" fmla="*/ 274320 w 4268470"/>
                <a:gd name="connsiteY6" fmla="*/ 1075610 h 2185987"/>
                <a:gd name="connsiteX7" fmla="*/ 0 w 4268470"/>
                <a:gd name="connsiteY7" fmla="*/ 24931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228600 w 4222750"/>
                <a:gd name="connsiteY6" fmla="*/ 1075610 h 2185987"/>
                <a:gd name="connsiteX7" fmla="*/ 0 w 4222750"/>
                <a:gd name="connsiteY7" fmla="*/ 272177 h 2185987"/>
                <a:gd name="connsiteX0" fmla="*/ 0 w 4222750"/>
                <a:gd name="connsiteY0" fmla="*/ 272177 h 2185987"/>
                <a:gd name="connsiteX1" fmla="*/ 3129757 w 4222750"/>
                <a:gd name="connsiteY1" fmla="*/ 272177 h 2185987"/>
                <a:gd name="connsiteX2" fmla="*/ 3129757 w 4222750"/>
                <a:gd name="connsiteY2" fmla="*/ 0 h 2185987"/>
                <a:gd name="connsiteX3" fmla="*/ 4222750 w 4222750"/>
                <a:gd name="connsiteY3" fmla="*/ 1092994 h 2185987"/>
                <a:gd name="connsiteX4" fmla="*/ 3129757 w 4222750"/>
                <a:gd name="connsiteY4" fmla="*/ 2185987 h 2185987"/>
                <a:gd name="connsiteX5" fmla="*/ 3137377 w 4222750"/>
                <a:gd name="connsiteY5" fmla="*/ 1067990 h 2185987"/>
                <a:gd name="connsiteX6" fmla="*/ 1219200 w 4222750"/>
                <a:gd name="connsiteY6" fmla="*/ 1067990 h 2185987"/>
                <a:gd name="connsiteX7" fmla="*/ 0 w 4222750"/>
                <a:gd name="connsiteY7" fmla="*/ 272177 h 2185987"/>
                <a:gd name="connsiteX0" fmla="*/ 0 w 3003550"/>
                <a:gd name="connsiteY0" fmla="*/ 1067990 h 2185987"/>
                <a:gd name="connsiteX1" fmla="*/ 1910557 w 3003550"/>
                <a:gd name="connsiteY1" fmla="*/ 272177 h 2185987"/>
                <a:gd name="connsiteX2" fmla="*/ 1910557 w 3003550"/>
                <a:gd name="connsiteY2" fmla="*/ 0 h 2185987"/>
                <a:gd name="connsiteX3" fmla="*/ 3003550 w 3003550"/>
                <a:gd name="connsiteY3" fmla="*/ 1092994 h 2185987"/>
                <a:gd name="connsiteX4" fmla="*/ 1910557 w 3003550"/>
                <a:gd name="connsiteY4" fmla="*/ 2185987 h 2185987"/>
                <a:gd name="connsiteX5" fmla="*/ 1918177 w 3003550"/>
                <a:gd name="connsiteY5" fmla="*/ 1067990 h 2185987"/>
                <a:gd name="connsiteX6" fmla="*/ 0 w 3003550"/>
                <a:gd name="connsiteY6" fmla="*/ 1067990 h 2185987"/>
                <a:gd name="connsiteX0" fmla="*/ 7620 w 1092993"/>
                <a:gd name="connsiteY0" fmla="*/ 1067990 h 2185987"/>
                <a:gd name="connsiteX1" fmla="*/ 0 w 1092993"/>
                <a:gd name="connsiteY1" fmla="*/ 272177 h 2185987"/>
                <a:gd name="connsiteX2" fmla="*/ 0 w 1092993"/>
                <a:gd name="connsiteY2" fmla="*/ 0 h 2185987"/>
                <a:gd name="connsiteX3" fmla="*/ 1092993 w 1092993"/>
                <a:gd name="connsiteY3" fmla="*/ 1092994 h 2185987"/>
                <a:gd name="connsiteX4" fmla="*/ 0 w 1092993"/>
                <a:gd name="connsiteY4" fmla="*/ 2185987 h 2185987"/>
                <a:gd name="connsiteX5" fmla="*/ 7620 w 1092993"/>
                <a:gd name="connsiteY5" fmla="*/ 1067990 h 2185987"/>
                <a:gd name="connsiteX0" fmla="*/ 7620 w 1092993"/>
                <a:gd name="connsiteY0" fmla="*/ 1067990 h 2185987"/>
                <a:gd name="connsiteX1" fmla="*/ 0 w 1092993"/>
                <a:gd name="connsiteY1" fmla="*/ 0 h 2185987"/>
                <a:gd name="connsiteX2" fmla="*/ 1092993 w 1092993"/>
                <a:gd name="connsiteY2" fmla="*/ 1092994 h 2185987"/>
                <a:gd name="connsiteX3" fmla="*/ 0 w 1092993"/>
                <a:gd name="connsiteY3" fmla="*/ 2185987 h 2185987"/>
                <a:gd name="connsiteX4" fmla="*/ 7620 w 1092993"/>
                <a:gd name="connsiteY4" fmla="*/ 1067990 h 2185987"/>
                <a:gd name="connsiteX0" fmla="*/ 7620 w 1092993"/>
                <a:gd name="connsiteY0" fmla="*/ 0 h 1117997"/>
                <a:gd name="connsiteX1" fmla="*/ 1092993 w 1092993"/>
                <a:gd name="connsiteY1" fmla="*/ 25004 h 1117997"/>
                <a:gd name="connsiteX2" fmla="*/ 0 w 1092993"/>
                <a:gd name="connsiteY2" fmla="*/ 1117997 h 1117997"/>
                <a:gd name="connsiteX3" fmla="*/ 7620 w 1092993"/>
                <a:gd name="connsiteY3" fmla="*/ 0 h 1117997"/>
              </a:gdLst>
              <a:ahLst/>
              <a:cxnLst>
                <a:cxn ang="0">
                  <a:pos x="connsiteX0" y="connsiteY0"/>
                </a:cxn>
                <a:cxn ang="0">
                  <a:pos x="connsiteX1" y="connsiteY1"/>
                </a:cxn>
                <a:cxn ang="0">
                  <a:pos x="connsiteX2" y="connsiteY2"/>
                </a:cxn>
                <a:cxn ang="0">
                  <a:pos x="connsiteX3" y="connsiteY3"/>
                </a:cxn>
              </a:cxnLst>
              <a:rect l="l" t="t" r="r" b="b"/>
              <a:pathLst>
                <a:path w="1092993" h="1117997">
                  <a:moveTo>
                    <a:pt x="7620" y="0"/>
                  </a:moveTo>
                  <a:lnTo>
                    <a:pt x="1092993" y="25004"/>
                  </a:lnTo>
                  <a:lnTo>
                    <a:pt x="0" y="1117997"/>
                  </a:lnTo>
                  <a:lnTo>
                    <a:pt x="762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grpSp>
      <p:sp>
        <p:nvSpPr>
          <p:cNvPr id="65" name="Freeform 64"/>
          <p:cNvSpPr/>
          <p:nvPr/>
        </p:nvSpPr>
        <p:spPr>
          <a:xfrm>
            <a:off x="2431866" y="1424946"/>
            <a:ext cx="1135380" cy="2211586"/>
          </a:xfrm>
          <a:custGeom>
            <a:avLst/>
            <a:gdLst>
              <a:gd name="connsiteX0" fmla="*/ 403860 w 1135380"/>
              <a:gd name="connsiteY0" fmla="*/ 0 h 1790700"/>
              <a:gd name="connsiteX1" fmla="*/ 403860 w 1135380"/>
              <a:gd name="connsiteY1" fmla="*/ 0 h 1790700"/>
              <a:gd name="connsiteX2" fmla="*/ 0 w 1135380"/>
              <a:gd name="connsiteY2" fmla="*/ 1744980 h 1790700"/>
              <a:gd name="connsiteX3" fmla="*/ 777240 w 1135380"/>
              <a:gd name="connsiteY3" fmla="*/ 1790700 h 1790700"/>
              <a:gd name="connsiteX4" fmla="*/ 1135380 w 1135380"/>
              <a:gd name="connsiteY4" fmla="*/ 15240 h 1790700"/>
              <a:gd name="connsiteX5" fmla="*/ 403860 w 1135380"/>
              <a:gd name="connsiteY5" fmla="*/ 0 h 1790700"/>
              <a:gd name="connsiteX0" fmla="*/ 403860 w 1135380"/>
              <a:gd name="connsiteY0" fmla="*/ 0 h 1874520"/>
              <a:gd name="connsiteX1" fmla="*/ 403860 w 1135380"/>
              <a:gd name="connsiteY1" fmla="*/ 0 h 1874520"/>
              <a:gd name="connsiteX2" fmla="*/ 0 w 1135380"/>
              <a:gd name="connsiteY2" fmla="*/ 1744980 h 1874520"/>
              <a:gd name="connsiteX3" fmla="*/ 670560 w 1135380"/>
              <a:gd name="connsiteY3" fmla="*/ 1874520 h 1874520"/>
              <a:gd name="connsiteX4" fmla="*/ 1135380 w 1135380"/>
              <a:gd name="connsiteY4" fmla="*/ 15240 h 1874520"/>
              <a:gd name="connsiteX5" fmla="*/ 403860 w 1135380"/>
              <a:gd name="connsiteY5" fmla="*/ 0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 h="1874520">
                <a:moveTo>
                  <a:pt x="403860" y="0"/>
                </a:moveTo>
                <a:lnTo>
                  <a:pt x="403860" y="0"/>
                </a:lnTo>
                <a:lnTo>
                  <a:pt x="0" y="1744980"/>
                </a:lnTo>
                <a:lnTo>
                  <a:pt x="670560" y="1874520"/>
                </a:lnTo>
                <a:lnTo>
                  <a:pt x="1135380" y="15240"/>
                </a:lnTo>
                <a:lnTo>
                  <a:pt x="403860" y="0"/>
                </a:lnTo>
                <a:close/>
              </a:path>
            </a:pathLst>
          </a:cu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
        <p:nvSpPr>
          <p:cNvPr id="31" name="Freeform 68">
            <a:extLst>
              <a:ext uri="{FF2B5EF4-FFF2-40B4-BE49-F238E27FC236}">
                <a16:creationId xmlns:a16="http://schemas.microsoft.com/office/drawing/2014/main" id="{8FF40CDF-9FD2-4393-A2B6-10368FB5765D}"/>
              </a:ext>
            </a:extLst>
          </p:cNvPr>
          <p:cNvSpPr/>
          <p:nvPr/>
        </p:nvSpPr>
        <p:spPr>
          <a:xfrm>
            <a:off x="2312362" y="2400883"/>
            <a:ext cx="782003" cy="1212532"/>
          </a:xfrm>
          <a:custGeom>
            <a:avLst/>
            <a:gdLst>
              <a:gd name="connsiteX0" fmla="*/ 266700 w 731520"/>
              <a:gd name="connsiteY0" fmla="*/ 0 h 1196340"/>
              <a:gd name="connsiteX1" fmla="*/ 731520 w 731520"/>
              <a:gd name="connsiteY1" fmla="*/ 1196340 h 1196340"/>
              <a:gd name="connsiteX2" fmla="*/ 0 w 731520"/>
              <a:gd name="connsiteY2" fmla="*/ 1196340 h 1196340"/>
              <a:gd name="connsiteX3" fmla="*/ 266700 w 731520"/>
              <a:gd name="connsiteY3" fmla="*/ 0 h 1196340"/>
              <a:gd name="connsiteX0" fmla="*/ 266700 w 739140"/>
              <a:gd name="connsiteY0" fmla="*/ 0 h 1226820"/>
              <a:gd name="connsiteX1" fmla="*/ 739140 w 739140"/>
              <a:gd name="connsiteY1" fmla="*/ 1226820 h 1226820"/>
              <a:gd name="connsiteX2" fmla="*/ 0 w 739140"/>
              <a:gd name="connsiteY2" fmla="*/ 1196340 h 1226820"/>
              <a:gd name="connsiteX3" fmla="*/ 266700 w 739140"/>
              <a:gd name="connsiteY3" fmla="*/ 0 h 1226820"/>
              <a:gd name="connsiteX0" fmla="*/ 266700 w 753428"/>
              <a:gd name="connsiteY0" fmla="*/ 0 h 1241107"/>
              <a:gd name="connsiteX1" fmla="*/ 753428 w 753428"/>
              <a:gd name="connsiteY1" fmla="*/ 1241107 h 1241107"/>
              <a:gd name="connsiteX2" fmla="*/ 0 w 753428"/>
              <a:gd name="connsiteY2" fmla="*/ 1196340 h 1241107"/>
              <a:gd name="connsiteX3" fmla="*/ 266700 w 753428"/>
              <a:gd name="connsiteY3" fmla="*/ 0 h 1241107"/>
              <a:gd name="connsiteX0" fmla="*/ 266700 w 758190"/>
              <a:gd name="connsiteY0" fmla="*/ 0 h 1226819"/>
              <a:gd name="connsiteX1" fmla="*/ 758190 w 758190"/>
              <a:gd name="connsiteY1" fmla="*/ 1226819 h 1226819"/>
              <a:gd name="connsiteX2" fmla="*/ 0 w 758190"/>
              <a:gd name="connsiteY2" fmla="*/ 1196340 h 1226819"/>
              <a:gd name="connsiteX3" fmla="*/ 266700 w 758190"/>
              <a:gd name="connsiteY3" fmla="*/ 0 h 1226819"/>
              <a:gd name="connsiteX0" fmla="*/ 278607 w 758190"/>
              <a:gd name="connsiteY0" fmla="*/ 0 h 1212532"/>
              <a:gd name="connsiteX1" fmla="*/ 758190 w 758190"/>
              <a:gd name="connsiteY1" fmla="*/ 1212532 h 1212532"/>
              <a:gd name="connsiteX2" fmla="*/ 0 w 758190"/>
              <a:gd name="connsiteY2" fmla="*/ 1182053 h 1212532"/>
              <a:gd name="connsiteX3" fmla="*/ 278607 w 758190"/>
              <a:gd name="connsiteY3" fmla="*/ 0 h 1212532"/>
              <a:gd name="connsiteX0" fmla="*/ 302420 w 782003"/>
              <a:gd name="connsiteY0" fmla="*/ 0 h 1212532"/>
              <a:gd name="connsiteX1" fmla="*/ 782003 w 782003"/>
              <a:gd name="connsiteY1" fmla="*/ 1212532 h 1212532"/>
              <a:gd name="connsiteX2" fmla="*/ 0 w 782003"/>
              <a:gd name="connsiteY2" fmla="*/ 1184434 h 1212532"/>
              <a:gd name="connsiteX3" fmla="*/ 302420 w 782003"/>
              <a:gd name="connsiteY3" fmla="*/ 0 h 1212532"/>
            </a:gdLst>
            <a:ahLst/>
            <a:cxnLst>
              <a:cxn ang="0">
                <a:pos x="connsiteX0" y="connsiteY0"/>
              </a:cxn>
              <a:cxn ang="0">
                <a:pos x="connsiteX1" y="connsiteY1"/>
              </a:cxn>
              <a:cxn ang="0">
                <a:pos x="connsiteX2" y="connsiteY2"/>
              </a:cxn>
              <a:cxn ang="0">
                <a:pos x="connsiteX3" y="connsiteY3"/>
              </a:cxn>
            </a:cxnLst>
            <a:rect l="l" t="t" r="r" b="b"/>
            <a:pathLst>
              <a:path w="782003" h="1212532">
                <a:moveTo>
                  <a:pt x="302420" y="0"/>
                </a:moveTo>
                <a:lnTo>
                  <a:pt x="782003" y="1212532"/>
                </a:lnTo>
                <a:lnTo>
                  <a:pt x="0" y="1184434"/>
                </a:lnTo>
                <a:lnTo>
                  <a:pt x="302420" y="0"/>
                </a:lnTo>
                <a:close/>
              </a:path>
            </a:pathLst>
          </a:cu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rgbClr val="44546A"/>
              </a:solidFill>
            </a:endParaRPr>
          </a:p>
        </p:txBody>
      </p:sp>
    </p:spTree>
    <p:extLst>
      <p:ext uri="{BB962C8B-B14F-4D97-AF65-F5344CB8AC3E}">
        <p14:creationId xmlns:p14="http://schemas.microsoft.com/office/powerpoint/2010/main" val="36374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ppt_x"/>
                                          </p:val>
                                        </p:tav>
                                        <p:tav tm="100000">
                                          <p:val>
                                            <p:strVal val="#ppt_x"/>
                                          </p:val>
                                        </p:tav>
                                      </p:tavLst>
                                    </p:anim>
                                    <p:anim calcmode="lin" valueType="num">
                                      <p:cBhvr additive="base">
                                        <p:cTn id="32" dur="500" fill="hold"/>
                                        <p:tgtEl>
                                          <p:spTgt spid="7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0"/>
                                        </p:tgtEl>
                                        <p:attrNameLst>
                                          <p:attrName>style.visibility</p:attrName>
                                        </p:attrNameLst>
                                      </p:cBhvr>
                                      <p:to>
                                        <p:strVal val="visible"/>
                                      </p:to>
                                    </p:set>
                                    <p:anim calcmode="lin" valueType="num">
                                      <p:cBhvr additive="base">
                                        <p:cTn id="43" dur="500" fill="hold"/>
                                        <p:tgtEl>
                                          <p:spTgt spid="110"/>
                                        </p:tgtEl>
                                        <p:attrNameLst>
                                          <p:attrName>ppt_x</p:attrName>
                                        </p:attrNameLst>
                                      </p:cBhvr>
                                      <p:tavLst>
                                        <p:tav tm="0">
                                          <p:val>
                                            <p:strVal val="#ppt_x"/>
                                          </p:val>
                                        </p:tav>
                                        <p:tav tm="100000">
                                          <p:val>
                                            <p:strVal val="#ppt_x"/>
                                          </p:val>
                                        </p:tav>
                                      </p:tavLst>
                                    </p:anim>
                                    <p:anim calcmode="lin" valueType="num">
                                      <p:cBhvr additive="base">
                                        <p:cTn id="44" dur="500" fill="hold"/>
                                        <p:tgtEl>
                                          <p:spTgt spid="11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ppt_x"/>
                                          </p:val>
                                        </p:tav>
                                        <p:tav tm="100000">
                                          <p:val>
                                            <p:strVal val="#ppt_x"/>
                                          </p:val>
                                        </p:tav>
                                      </p:tavLst>
                                    </p:anim>
                                    <p:anim calcmode="lin" valueType="num">
                                      <p:cBhvr additive="base">
                                        <p:cTn id="64" dur="500" fill="hold"/>
                                        <p:tgtEl>
                                          <p:spTgt spid="4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ppt_x"/>
                                          </p:val>
                                        </p:tav>
                                        <p:tav tm="100000">
                                          <p:val>
                                            <p:strVal val="#ppt_x"/>
                                          </p:val>
                                        </p:tav>
                                      </p:tavLst>
                                    </p:anim>
                                    <p:anim calcmode="lin" valueType="num">
                                      <p:cBhvr additive="base">
                                        <p:cTn id="68" dur="500" fill="hold"/>
                                        <p:tgtEl>
                                          <p:spTgt spid="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500" fill="hold"/>
                                        <p:tgtEl>
                                          <p:spTgt spid="65"/>
                                        </p:tgtEl>
                                        <p:attrNameLst>
                                          <p:attrName>ppt_x</p:attrName>
                                        </p:attrNameLst>
                                      </p:cBhvr>
                                      <p:tavLst>
                                        <p:tav tm="0">
                                          <p:val>
                                            <p:strVal val="#ppt_x"/>
                                          </p:val>
                                        </p:tav>
                                        <p:tav tm="100000">
                                          <p:val>
                                            <p:strVal val="#ppt_x"/>
                                          </p:val>
                                        </p:tav>
                                      </p:tavLst>
                                    </p:anim>
                                    <p:anim calcmode="lin" valueType="num">
                                      <p:cBhvr additive="base">
                                        <p:cTn id="72" dur="500" fill="hold"/>
                                        <p:tgtEl>
                                          <p:spTgt spid="6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69" grpId="0" animBg="1"/>
      <p:bldP spid="71" grpId="0" animBg="1"/>
      <p:bldP spid="72" grpId="0"/>
      <p:bldP spid="73" grpId="0"/>
      <p:bldP spid="76" grpId="0"/>
      <p:bldP spid="110" grpId="0" animBg="1"/>
      <p:bldP spid="30" grpId="0"/>
      <p:bldP spid="32" grpId="0"/>
      <p:bldP spid="40" grpId="0" animBg="1"/>
      <p:bldP spid="65" grpId="0" animBg="1"/>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Slide Number Placeholder 17"/>
          <p:cNvSpPr txBox="1">
            <a:spLocks/>
          </p:cNvSpPr>
          <p:nvPr/>
        </p:nvSpPr>
        <p:spPr>
          <a:xfrm>
            <a:off x="11277600" y="6448318"/>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42</a:t>
            </a:fld>
            <a:endParaRPr lang="en-US" sz="1600" b="1" dirty="0">
              <a:solidFill>
                <a:srgbClr val="000000"/>
              </a:solidFill>
              <a:latin typeface="Arial" pitchFamily="34" charset="0"/>
              <a:cs typeface="Arial" pitchFamily="34" charset="0"/>
            </a:endParaRPr>
          </a:p>
        </p:txBody>
      </p:sp>
      <p:sp>
        <p:nvSpPr>
          <p:cNvPr id="5" name="Title 1">
            <a:extLst>
              <a:ext uri="{FF2B5EF4-FFF2-40B4-BE49-F238E27FC236}">
                <a16:creationId xmlns:a16="http://schemas.microsoft.com/office/drawing/2014/main" id="{E5448A56-5186-4760-BC5F-DAE04C82C2B2}"/>
              </a:ext>
            </a:extLst>
          </p:cNvPr>
          <p:cNvSpPr txBox="1">
            <a:spLocks/>
          </p:cNvSpPr>
          <p:nvPr/>
        </p:nvSpPr>
        <p:spPr>
          <a:xfrm>
            <a:off x="457200" y="262577"/>
            <a:ext cx="10972800" cy="721108"/>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4000" b="1" dirty="0">
                <a:solidFill>
                  <a:srgbClr val="C00000"/>
                </a:solidFill>
              </a:rPr>
              <a:t>Smart Planning </a:t>
            </a:r>
            <a:r>
              <a:rPr lang="en-US" sz="4000" b="1" dirty="0">
                <a:solidFill>
                  <a:srgbClr val="0070C0"/>
                </a:solidFill>
              </a:rPr>
              <a:t>: Things you need to carry to the branch….</a:t>
            </a:r>
          </a:p>
        </p:txBody>
      </p:sp>
      <p:graphicFrame>
        <p:nvGraphicFramePr>
          <p:cNvPr id="4" name="Content Placeholder 6">
            <a:extLst>
              <a:ext uri="{FF2B5EF4-FFF2-40B4-BE49-F238E27FC236}">
                <a16:creationId xmlns:a16="http://schemas.microsoft.com/office/drawing/2014/main" id="{D2DB60FA-DF82-6A45-0CC8-D3CA8E2756A5}"/>
              </a:ext>
            </a:extLst>
          </p:cNvPr>
          <p:cNvGraphicFramePr>
            <a:graphicFrameLocks noGrp="1"/>
          </p:cNvGraphicFramePr>
          <p:nvPr>
            <p:ph idx="1"/>
          </p:nvPr>
        </p:nvGraphicFramePr>
        <p:xfrm>
          <a:off x="609600" y="1066800"/>
          <a:ext cx="10972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37156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Graphic spid="4"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txBox="1">
            <a:spLocks/>
          </p:cNvSpPr>
          <p:nvPr>
            <p:custDataLst>
              <p:tags r:id="rId1"/>
            </p:custDataLst>
          </p:nvPr>
        </p:nvSpPr>
        <p:spPr>
          <a:xfrm>
            <a:off x="609601" y="1052736"/>
            <a:ext cx="4890051" cy="5214974"/>
          </a:xfrm>
          <a:prstGeom prst="homePlate">
            <a:avLst>
              <a:gd name="adj" fmla="val 8173"/>
            </a:avLst>
          </a:prstGeom>
          <a:solidFill>
            <a:schemeClr val="bg1"/>
          </a:solidFill>
          <a:ln w="28575">
            <a:solidFill>
              <a:srgbClr val="B4B4B4"/>
            </a:solidFill>
          </a:ln>
        </p:spPr>
        <p:txBody>
          <a:bodyPr wrap="square" lIns="182880" tIns="137160" rIns="27432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342900" indent="-342900" algn="just">
              <a:lnSpc>
                <a:spcPct val="90000"/>
              </a:lnSpc>
              <a:buFont typeface="Arial" panose="020B0604020202020204" pitchFamily="34" charset="0"/>
              <a:buChar char="•"/>
              <a:defRPr/>
            </a:pPr>
            <a:r>
              <a:rPr lang="en-GB" sz="2400" b="1" i="1" dirty="0">
                <a:latin typeface="Candara" pitchFamily="34" charset="0"/>
              </a:rPr>
              <a:t>RBI issued a number of Master Circulars during the year after a long gap during which period Master Directions were being issued.</a:t>
            </a:r>
          </a:p>
          <a:p>
            <a:pPr algn="just">
              <a:lnSpc>
                <a:spcPct val="90000"/>
              </a:lnSpc>
              <a:defRPr/>
            </a:pPr>
            <a:endParaRPr lang="en-GB" sz="2400" b="1" i="1" dirty="0">
              <a:latin typeface="Candara" pitchFamily="34" charset="0"/>
            </a:endParaRPr>
          </a:p>
          <a:p>
            <a:pPr marL="342900" indent="-342900" algn="just">
              <a:lnSpc>
                <a:spcPct val="90000"/>
              </a:lnSpc>
              <a:buFont typeface="Arial" panose="020B0604020202020204" pitchFamily="34" charset="0"/>
              <a:buChar char="•"/>
              <a:defRPr/>
            </a:pPr>
            <a:r>
              <a:rPr lang="en-GB" sz="2400" b="1" i="1" dirty="0">
                <a:latin typeface="Candara" pitchFamily="34" charset="0"/>
              </a:rPr>
              <a:t>Earlier after 2016, RBI had started issuing Master Directions on subjects to consolidate various circulars etc, thereon and no Master Circulars were issued during this period.</a:t>
            </a:r>
          </a:p>
          <a:p>
            <a:pPr algn="just">
              <a:lnSpc>
                <a:spcPct val="90000"/>
              </a:lnSpc>
              <a:defRPr/>
            </a:pPr>
            <a:endParaRPr sz="2400" dirty="0">
              <a:solidFill>
                <a:srgbClr val="002060"/>
              </a:solidFill>
              <a:latin typeface="Candara" pitchFamily="34" charset="0"/>
              <a:cs typeface="Tahoma" pitchFamily="34" charset="0"/>
            </a:endParaRPr>
          </a:p>
          <a:p>
            <a:pPr>
              <a:spcBef>
                <a:spcPts val="600"/>
              </a:spcBef>
            </a:pPr>
            <a:endParaRPr lang="en-US" sz="1100" dirty="0">
              <a:solidFill>
                <a:srgbClr val="313131"/>
              </a:solidFill>
            </a:endParaRPr>
          </a:p>
        </p:txBody>
      </p:sp>
      <p:sp>
        <p:nvSpPr>
          <p:cNvPr id="11" name="Text Placeholder 5"/>
          <p:cNvSpPr txBox="1">
            <a:spLocks/>
          </p:cNvSpPr>
          <p:nvPr/>
        </p:nvSpPr>
        <p:spPr>
          <a:xfrm flipH="1">
            <a:off x="6248400" y="1052736"/>
            <a:ext cx="5333998" cy="5233784"/>
          </a:xfrm>
          <a:prstGeom prst="homePlate">
            <a:avLst>
              <a:gd name="adj" fmla="val 8173"/>
            </a:avLst>
          </a:prstGeom>
          <a:solidFill>
            <a:schemeClr val="bg1"/>
          </a:solidFill>
          <a:ln w="28575">
            <a:solidFill>
              <a:srgbClr val="B4B4B4"/>
            </a:solidFill>
          </a:ln>
        </p:spPr>
        <p:txBody>
          <a:bodyPr wrap="square" lIns="274320" tIns="137160" rIns="27432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just"/>
            <a:r>
              <a:rPr lang="en-GB" sz="2400" b="1" i="1" dirty="0">
                <a:latin typeface="Candara" pitchFamily="34" charset="0"/>
              </a:rPr>
              <a:t>Members to refer to www.rbi.org.on for: </a:t>
            </a:r>
          </a:p>
          <a:p>
            <a:pPr algn="just"/>
            <a:endParaRPr lang="en-IN" sz="1200" b="1" i="1" dirty="0">
              <a:latin typeface="Candara" pitchFamily="34" charset="0"/>
            </a:endParaRPr>
          </a:p>
          <a:p>
            <a:pPr algn="just">
              <a:buFont typeface="Arial" pitchFamily="34" charset="0"/>
              <a:buChar char="•"/>
            </a:pPr>
            <a:r>
              <a:rPr lang="en-IN" sz="2400" b="1" i="1" dirty="0">
                <a:solidFill>
                  <a:schemeClr val="bg2">
                    <a:lumMod val="25000"/>
                  </a:schemeClr>
                </a:solidFill>
                <a:latin typeface="Candara" pitchFamily="34" charset="0"/>
              </a:rPr>
              <a:t>RBI Master Circulars</a:t>
            </a:r>
          </a:p>
          <a:p>
            <a:pPr algn="just">
              <a:buFont typeface="Arial" pitchFamily="34" charset="0"/>
              <a:buChar char="•"/>
            </a:pPr>
            <a:endParaRPr lang="en-IN" sz="1100" b="1" i="1" dirty="0">
              <a:solidFill>
                <a:schemeClr val="bg2">
                  <a:lumMod val="25000"/>
                </a:schemeClr>
              </a:solidFill>
              <a:latin typeface="Candara" pitchFamily="34" charset="0"/>
            </a:endParaRPr>
          </a:p>
          <a:p>
            <a:pPr algn="just">
              <a:buFont typeface="Arial" pitchFamily="34" charset="0"/>
              <a:buChar char="•"/>
            </a:pPr>
            <a:r>
              <a:rPr lang="en-IN" sz="2400" b="1" i="1" dirty="0">
                <a:solidFill>
                  <a:schemeClr val="bg2">
                    <a:lumMod val="25000"/>
                  </a:schemeClr>
                </a:solidFill>
                <a:latin typeface="Candara" pitchFamily="34" charset="0"/>
              </a:rPr>
              <a:t>RBI Master Direction</a:t>
            </a:r>
          </a:p>
          <a:p>
            <a:pPr algn="just">
              <a:buFont typeface="Arial" pitchFamily="34" charset="0"/>
              <a:buChar char="•"/>
            </a:pPr>
            <a:endParaRPr lang="en-IN" sz="1100" b="1" i="1" dirty="0">
              <a:solidFill>
                <a:schemeClr val="bg2">
                  <a:lumMod val="25000"/>
                </a:schemeClr>
              </a:solidFill>
              <a:latin typeface="Candara" pitchFamily="34" charset="0"/>
            </a:endParaRPr>
          </a:p>
          <a:p>
            <a:pPr algn="just">
              <a:buFont typeface="Arial" pitchFamily="34" charset="0"/>
              <a:buChar char="•"/>
            </a:pPr>
            <a:r>
              <a:rPr lang="en-IN" sz="2400" b="1" i="1" dirty="0">
                <a:solidFill>
                  <a:schemeClr val="bg2">
                    <a:lumMod val="25000"/>
                  </a:schemeClr>
                </a:solidFill>
                <a:latin typeface="Candara" pitchFamily="34" charset="0"/>
              </a:rPr>
              <a:t>Circulars</a:t>
            </a:r>
          </a:p>
          <a:p>
            <a:pPr algn="just">
              <a:buFont typeface="Arial" pitchFamily="34" charset="0"/>
              <a:buChar char="•"/>
            </a:pPr>
            <a:endParaRPr lang="en-IN" sz="1100" b="1" i="1" dirty="0">
              <a:solidFill>
                <a:schemeClr val="bg2">
                  <a:lumMod val="25000"/>
                </a:schemeClr>
              </a:solidFill>
              <a:latin typeface="Candara" pitchFamily="34" charset="0"/>
            </a:endParaRPr>
          </a:p>
          <a:p>
            <a:pPr algn="just">
              <a:buFont typeface="Arial" pitchFamily="34" charset="0"/>
              <a:buChar char="•"/>
            </a:pPr>
            <a:r>
              <a:rPr lang="en-IN" sz="2400" b="1" i="1" dirty="0">
                <a:solidFill>
                  <a:schemeClr val="bg2">
                    <a:lumMod val="25000"/>
                  </a:schemeClr>
                </a:solidFill>
                <a:latin typeface="Candara" pitchFamily="34" charset="0"/>
              </a:rPr>
              <a:t>Press Releases</a:t>
            </a:r>
          </a:p>
          <a:p>
            <a:pPr algn="just">
              <a:buFont typeface="Arial" pitchFamily="34" charset="0"/>
              <a:buChar char="•"/>
            </a:pPr>
            <a:endParaRPr lang="en-IN" sz="1100" b="1" i="1" dirty="0">
              <a:solidFill>
                <a:schemeClr val="bg2">
                  <a:lumMod val="25000"/>
                </a:schemeClr>
              </a:solidFill>
              <a:latin typeface="Candara" pitchFamily="34" charset="0"/>
            </a:endParaRPr>
          </a:p>
          <a:p>
            <a:pPr algn="just">
              <a:buFont typeface="Arial" pitchFamily="34" charset="0"/>
              <a:buChar char="•"/>
            </a:pPr>
            <a:r>
              <a:rPr lang="en-IN" sz="2400" b="1" i="1" dirty="0">
                <a:solidFill>
                  <a:schemeClr val="bg2">
                    <a:lumMod val="25000"/>
                  </a:schemeClr>
                </a:solidFill>
                <a:latin typeface="Candara" pitchFamily="34" charset="0"/>
              </a:rPr>
              <a:t> FAQs </a:t>
            </a:r>
          </a:p>
          <a:p>
            <a:pPr algn="just">
              <a:buFont typeface="Arial" pitchFamily="34" charset="0"/>
              <a:buChar char="•"/>
            </a:pPr>
            <a:endParaRPr lang="en-IN" sz="1200" b="1" i="1" dirty="0">
              <a:solidFill>
                <a:schemeClr val="bg2">
                  <a:lumMod val="25000"/>
                </a:schemeClr>
              </a:solidFill>
              <a:latin typeface="Candara" pitchFamily="34" charset="0"/>
            </a:endParaRPr>
          </a:p>
          <a:p>
            <a:pPr algn="just"/>
            <a:r>
              <a:rPr lang="en-IN" sz="2400" b="1" i="1" dirty="0">
                <a:latin typeface="Candara" pitchFamily="34" charset="0"/>
              </a:rPr>
              <a:t>wherever they wish to seek further clarifications on any matter/subject.</a:t>
            </a:r>
            <a:endParaRPr lang="en-US" sz="2400" b="1" i="1" dirty="0">
              <a:solidFill>
                <a:srgbClr val="313131"/>
              </a:solidFill>
              <a:latin typeface="Candara" pitchFamily="34" charset="0"/>
            </a:endParaRPr>
          </a:p>
        </p:txBody>
      </p:sp>
      <p:sp>
        <p:nvSpPr>
          <p:cNvPr id="10" name="Oval 9"/>
          <p:cNvSpPr>
            <a:spLocks noChangeArrowheads="1"/>
          </p:cNvSpPr>
          <p:nvPr>
            <p:custDataLst>
              <p:tags r:id="rId2"/>
            </p:custDataLst>
          </p:nvPr>
        </p:nvSpPr>
        <p:spPr bwMode="auto">
          <a:xfrm>
            <a:off x="5225954" y="3101829"/>
            <a:ext cx="1296144" cy="1440160"/>
          </a:xfrm>
          <a:prstGeom prst="ellipse">
            <a:avLst/>
          </a:prstGeom>
          <a:solidFill>
            <a:schemeClr val="accent1">
              <a:lumMod val="20000"/>
              <a:lumOff val="80000"/>
            </a:schemeClr>
          </a:solidFill>
          <a:ln w="6350" algn="ctr">
            <a:solidFill>
              <a:schemeClr val="bg1"/>
            </a:solidFill>
            <a:round/>
            <a:headEnd/>
            <a:tailEnd/>
          </a:ln>
        </p:spPr>
        <p:txBody>
          <a:bodyPr lIns="36000" tIns="36000" rIns="36000" bIns="36000" anchor="ctr"/>
          <a:lstStyle/>
          <a:p>
            <a:pPr algn="ctr">
              <a:defRPr/>
            </a:pPr>
            <a:endParaRPr lang="en-US" dirty="0">
              <a:solidFill>
                <a:schemeClr val="bg1"/>
              </a:solidFill>
              <a:ea typeface="ＭＳ Ｐゴシック" pitchFamily="50" charset="-128"/>
            </a:endParaRPr>
          </a:p>
        </p:txBody>
      </p:sp>
      <p:pic>
        <p:nvPicPr>
          <p:cNvPr id="12" name="Picture 11" descr="111.emf"/>
          <p:cNvPicPr>
            <a:picLocks noChangeAspect="1"/>
          </p:cNvPicPr>
          <p:nvPr/>
        </p:nvPicPr>
        <p:blipFill>
          <a:blip r:embed="rId4" cstate="print"/>
          <a:stretch>
            <a:fillRect/>
          </a:stretch>
        </p:blipFill>
        <p:spPr>
          <a:xfrm>
            <a:off x="5481117" y="3374767"/>
            <a:ext cx="785818" cy="785818"/>
          </a:xfrm>
          <a:prstGeom prst="rect">
            <a:avLst/>
          </a:prstGeom>
        </p:spPr>
      </p:pic>
      <p:sp>
        <p:nvSpPr>
          <p:cNvPr id="13" name="Slide Number Placeholder 17"/>
          <p:cNvSpPr txBox="1">
            <a:spLocks/>
          </p:cNvSpPr>
          <p:nvPr/>
        </p:nvSpPr>
        <p:spPr>
          <a:xfrm>
            <a:off x="11277598" y="6422989"/>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43</a:t>
            </a:fld>
            <a:endParaRPr lang="en-US" sz="1600" b="1" dirty="0">
              <a:solidFill>
                <a:srgbClr val="000000"/>
              </a:solidFill>
              <a:latin typeface="Arial" pitchFamily="34" charset="0"/>
              <a:cs typeface="Arial" pitchFamily="34" charset="0"/>
            </a:endParaRPr>
          </a:p>
        </p:txBody>
      </p:sp>
      <p:sp>
        <p:nvSpPr>
          <p:cNvPr id="15" name="Title 1">
            <a:extLst>
              <a:ext uri="{FF2B5EF4-FFF2-40B4-BE49-F238E27FC236}">
                <a16:creationId xmlns:a16="http://schemas.microsoft.com/office/drawing/2014/main" id="{AA301A90-650F-4714-BA14-281A8286EC9C}"/>
              </a:ext>
            </a:extLst>
          </p:cNvPr>
          <p:cNvSpPr txBox="1">
            <a:spLocks/>
          </p:cNvSpPr>
          <p:nvPr/>
        </p:nvSpPr>
        <p:spPr>
          <a:xfrm>
            <a:off x="762000" y="195159"/>
            <a:ext cx="10972800" cy="721108"/>
          </a:xfrm>
          <a:prstGeom prst="rect">
            <a:avLst/>
          </a:prstGeom>
        </p:spPr>
        <p:txBody>
          <a:bodyPr>
            <a:normAutofit fontScale="70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4000" b="1" dirty="0">
                <a:solidFill>
                  <a:srgbClr val="C00000"/>
                </a:solidFill>
              </a:rPr>
              <a:t>Smart Planning </a:t>
            </a:r>
            <a:r>
              <a:rPr lang="en-US" sz="4000" b="1" dirty="0">
                <a:solidFill>
                  <a:srgbClr val="0070C0"/>
                </a:solidFill>
              </a:rPr>
              <a:t>: Read and understand all relevant RBI Regulations!!</a:t>
            </a:r>
          </a:p>
        </p:txBody>
      </p:sp>
    </p:spTree>
    <p:extLst>
      <p:ext uri="{BB962C8B-B14F-4D97-AF65-F5344CB8AC3E}">
        <p14:creationId xmlns:p14="http://schemas.microsoft.com/office/powerpoint/2010/main" val="30068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5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5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5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500"/>
                                        <p:tgtEl>
                                          <p:spTgt spid="1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13" grpId="0"/>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p:cNvSpPr txBox="1">
            <a:spLocks/>
          </p:cNvSpPr>
          <p:nvPr/>
        </p:nvSpPr>
        <p:spPr>
          <a:xfrm>
            <a:off x="304800" y="1943100"/>
            <a:ext cx="4414789" cy="2895600"/>
          </a:xfrm>
          <a:prstGeom prst="rect">
            <a:avLst/>
          </a:prstGeom>
          <a:solidFill>
            <a:schemeClr val="bg1"/>
          </a:solidFill>
          <a:ln w="12700">
            <a:solidFill>
              <a:srgbClr val="B4B4B4"/>
            </a:solidFill>
          </a:ln>
        </p:spPr>
        <p:txBody>
          <a:bodyPr wrap="square" lIns="91440" tIns="91440" rIns="9144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spcBef>
                <a:spcPts val="0"/>
              </a:spcBef>
            </a:pPr>
            <a:r>
              <a:rPr lang="en-IN" sz="2800" b="1" dirty="0">
                <a:latin typeface="Candara" pitchFamily="34" charset="0"/>
              </a:rPr>
              <a:t>RBI issued a </a:t>
            </a:r>
            <a:r>
              <a:rPr lang="en-IN" sz="2800" b="1" dirty="0">
                <a:solidFill>
                  <a:srgbClr val="C00000"/>
                </a:solidFill>
                <a:latin typeface="Candara" pitchFamily="34" charset="0"/>
              </a:rPr>
              <a:t>Master Circular on IRAC norms on 01.10.2021 after 01.07.2015.  </a:t>
            </a:r>
          </a:p>
          <a:p>
            <a:pPr algn="ctr">
              <a:spcBef>
                <a:spcPts val="0"/>
              </a:spcBef>
            </a:pPr>
            <a:endParaRPr lang="en-IN" sz="2800" b="1" dirty="0">
              <a:solidFill>
                <a:srgbClr val="0070C0"/>
              </a:solidFill>
              <a:latin typeface="Candara" pitchFamily="34" charset="0"/>
            </a:endParaRPr>
          </a:p>
          <a:p>
            <a:pPr algn="ctr">
              <a:spcBef>
                <a:spcPts val="0"/>
              </a:spcBef>
            </a:pPr>
            <a:r>
              <a:rPr lang="en-IN" sz="2800" b="1" dirty="0">
                <a:solidFill>
                  <a:srgbClr val="0070C0"/>
                </a:solidFill>
                <a:latin typeface="Candara" pitchFamily="34" charset="0"/>
              </a:rPr>
              <a:t>MC on IRAC revised on 01.04.2022</a:t>
            </a:r>
          </a:p>
        </p:txBody>
      </p:sp>
      <p:sp>
        <p:nvSpPr>
          <p:cNvPr id="12" name="Trapezoid 11"/>
          <p:cNvSpPr/>
          <p:nvPr/>
        </p:nvSpPr>
        <p:spPr>
          <a:xfrm rot="16200000">
            <a:off x="2880846" y="3024761"/>
            <a:ext cx="4490884" cy="813393"/>
          </a:xfrm>
          <a:prstGeom prst="trapezoid">
            <a:avLst>
              <a:gd name="adj" fmla="val 98866"/>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400"/>
          </a:p>
        </p:txBody>
      </p:sp>
      <p:sp>
        <p:nvSpPr>
          <p:cNvPr id="13" name="Text Placeholder 5"/>
          <p:cNvSpPr txBox="1">
            <a:spLocks/>
          </p:cNvSpPr>
          <p:nvPr/>
        </p:nvSpPr>
        <p:spPr>
          <a:xfrm>
            <a:off x="5532983" y="1181100"/>
            <a:ext cx="6078914" cy="4495800"/>
          </a:xfrm>
          <a:prstGeom prst="rect">
            <a:avLst/>
          </a:prstGeom>
          <a:solidFill>
            <a:schemeClr val="bg1"/>
          </a:solidFill>
          <a:ln w="12700">
            <a:solidFill>
              <a:srgbClr val="B4B4B4"/>
            </a:solidFill>
          </a:ln>
        </p:spPr>
        <p:txBody>
          <a:bodyPr wrap="square" lIns="91440" tIns="91440" rIns="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just"/>
            <a:endParaRPr lang="en-IN" sz="2400" b="1" dirty="0">
              <a:latin typeface="Candara" pitchFamily="34" charset="0"/>
            </a:endParaRPr>
          </a:p>
          <a:p>
            <a:pPr algn="ctr"/>
            <a:r>
              <a:rPr lang="en-IN" sz="2800" b="1" dirty="0">
                <a:latin typeface="Candara" pitchFamily="34" charset="0"/>
              </a:rPr>
              <a:t>The contents of RBI Master circular on Prudential norms on IRAC pertaining to Advances </a:t>
            </a:r>
            <a:r>
              <a:rPr lang="en-IN" sz="3600" b="1" dirty="0">
                <a:solidFill>
                  <a:srgbClr val="C00000"/>
                </a:solidFill>
                <a:latin typeface="Candara" pitchFamily="34" charset="0"/>
              </a:rPr>
              <a:t>(DOR.STR.REC.4/21.04.048/2022-23 dated </a:t>
            </a:r>
            <a:r>
              <a:rPr lang="en-IN" sz="3600" b="1" dirty="0">
                <a:solidFill>
                  <a:srgbClr val="C00000"/>
                </a:solidFill>
                <a:effectLst>
                  <a:outerShdw blurRad="38100" dist="38100" dir="2700000" algn="tl">
                    <a:srgbClr val="000000">
                      <a:alpha val="43137"/>
                    </a:srgbClr>
                  </a:outerShdw>
                </a:effectLst>
                <a:latin typeface="Candara" pitchFamily="34" charset="0"/>
              </a:rPr>
              <a:t>April 01, 2022</a:t>
            </a:r>
            <a:r>
              <a:rPr lang="en-IN" sz="3600" b="1" dirty="0">
                <a:solidFill>
                  <a:srgbClr val="C00000"/>
                </a:solidFill>
                <a:latin typeface="Candara" pitchFamily="34" charset="0"/>
              </a:rPr>
              <a:t>) </a:t>
            </a:r>
            <a:r>
              <a:rPr lang="en-IN" sz="2800" b="1" dirty="0">
                <a:latin typeface="Candara" pitchFamily="34" charset="0"/>
              </a:rPr>
              <a:t>would be applicable for branch audits for the year ending 31</a:t>
            </a:r>
            <a:r>
              <a:rPr lang="en-IN" sz="2800" b="1" baseline="30000" dirty="0">
                <a:latin typeface="Candara" pitchFamily="34" charset="0"/>
              </a:rPr>
              <a:t>st</a:t>
            </a:r>
            <a:r>
              <a:rPr lang="en-IN" sz="2800" b="1" dirty="0">
                <a:latin typeface="Candara" pitchFamily="34" charset="0"/>
              </a:rPr>
              <a:t> March 2023.</a:t>
            </a:r>
          </a:p>
        </p:txBody>
      </p:sp>
      <p:sp>
        <p:nvSpPr>
          <p:cNvPr id="8" name="Slide Number Placeholder 17"/>
          <p:cNvSpPr txBox="1">
            <a:spLocks/>
          </p:cNvSpPr>
          <p:nvPr/>
        </p:nvSpPr>
        <p:spPr>
          <a:xfrm>
            <a:off x="11277600" y="64770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44</a:t>
            </a:fld>
            <a:endParaRPr lang="en-US" sz="1600" b="1" dirty="0">
              <a:solidFill>
                <a:srgbClr val="000000"/>
              </a:solidFill>
              <a:latin typeface="Arial" pitchFamily="34" charset="0"/>
              <a:cs typeface="Arial" pitchFamily="34" charset="0"/>
            </a:endParaRPr>
          </a:p>
        </p:txBody>
      </p:sp>
      <p:sp>
        <p:nvSpPr>
          <p:cNvPr id="9" name="Title 1">
            <a:extLst>
              <a:ext uri="{FF2B5EF4-FFF2-40B4-BE49-F238E27FC236}">
                <a16:creationId xmlns:a16="http://schemas.microsoft.com/office/drawing/2014/main" id="{D4246F9E-425A-4E81-AC99-6C626819F01E}"/>
              </a:ext>
            </a:extLst>
          </p:cNvPr>
          <p:cNvSpPr txBox="1">
            <a:spLocks/>
          </p:cNvSpPr>
          <p:nvPr/>
        </p:nvSpPr>
        <p:spPr>
          <a:xfrm>
            <a:off x="622852" y="228600"/>
            <a:ext cx="10959548" cy="721108"/>
          </a:xfrm>
          <a:prstGeom prst="rect">
            <a:avLst/>
          </a:prstGeom>
        </p:spPr>
        <p:txBody>
          <a:bodyPr>
            <a:normAutofit fontScale="700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4000" b="1" dirty="0">
                <a:solidFill>
                  <a:srgbClr val="C00000"/>
                </a:solidFill>
              </a:rPr>
              <a:t>Smart Planning </a:t>
            </a:r>
            <a:r>
              <a:rPr lang="en-US" sz="4000" b="1" dirty="0">
                <a:solidFill>
                  <a:srgbClr val="0070C0"/>
                </a:solidFill>
              </a:rPr>
              <a:t>: Mother of Bank Branch Audit – MC on IRAC Norms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5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500"/>
                                        <p:tgtEl>
                                          <p:spTgt spid="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5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p:cNvSpPr>
          <p:nvPr>
            <p:ph type="body" sz="half" idx="1"/>
          </p:nvPr>
        </p:nvSpPr>
        <p:spPr>
          <a:xfrm>
            <a:off x="596348" y="1143000"/>
            <a:ext cx="10959548" cy="380999"/>
          </a:xfrm>
          <a:noFill/>
        </p:spPr>
        <p:txBody>
          <a:bodyPr vert="horz" lIns="90488" tIns="44450" rIns="90488" bIns="44450" rtlCol="0">
            <a:normAutofit fontScale="92500" lnSpcReduction="20000"/>
          </a:bodyPr>
          <a:lstStyle/>
          <a:p>
            <a:pPr>
              <a:lnSpc>
                <a:spcPct val="50000"/>
              </a:lnSpc>
              <a:spcAft>
                <a:spcPct val="50000"/>
              </a:spcAft>
              <a:buNone/>
            </a:pPr>
            <a:r>
              <a:rPr lang="en-US" sz="2400" dirty="0">
                <a:solidFill>
                  <a:srgbClr val="000000"/>
                </a:solidFill>
              </a:rPr>
              <a:t>RBI website </a:t>
            </a:r>
            <a:r>
              <a:rPr lang="en-US" sz="2400" dirty="0"/>
              <a:t>(</a:t>
            </a:r>
            <a:r>
              <a:rPr lang="en-US" sz="2400" dirty="0">
                <a:solidFill>
                  <a:srgbClr val="FF0000"/>
                </a:solidFill>
                <a:hlinkClick r:id="rId3">
                  <a:extLst>
                    <a:ext uri="{A12FA001-AC4F-418D-AE19-62706E023703}">
                      <ahyp:hlinkClr xmlns:ahyp="http://schemas.microsoft.com/office/drawing/2018/hyperlinkcolor" val="tx"/>
                    </a:ext>
                  </a:extLst>
                </a:hlinkClick>
              </a:rPr>
              <a:t>www.rbi.org.in</a:t>
            </a:r>
            <a:r>
              <a:rPr lang="en-US" sz="2400" dirty="0">
                <a:solidFill>
                  <a:srgbClr val="9900CC"/>
                </a:solidFill>
              </a:rPr>
              <a:t>)</a:t>
            </a:r>
          </a:p>
          <a:p>
            <a:pPr>
              <a:lnSpc>
                <a:spcPct val="50000"/>
              </a:lnSpc>
              <a:spcAft>
                <a:spcPct val="50000"/>
              </a:spcAft>
              <a:buNone/>
            </a:pPr>
            <a:endParaRPr lang="en-US" sz="2000" dirty="0">
              <a:effectLst>
                <a:outerShdw blurRad="38100" dist="38100" dir="2700000" algn="tl">
                  <a:srgbClr val="000000">
                    <a:alpha val="43137"/>
                  </a:srgbClr>
                </a:outerShdw>
              </a:effectLst>
              <a:latin typeface="Rupee Foradian"/>
            </a:endParaRPr>
          </a:p>
          <a:p>
            <a:pPr>
              <a:spcAft>
                <a:spcPct val="50000"/>
              </a:spcAft>
              <a:buNone/>
            </a:pPr>
            <a:endParaRPr lang="en-US" b="1" dirty="0">
              <a:latin typeface="Comic Sans MS" pitchFamily="66" charset="0"/>
            </a:endParaRPr>
          </a:p>
        </p:txBody>
      </p:sp>
      <p:graphicFrame>
        <p:nvGraphicFramePr>
          <p:cNvPr id="103474" name="Group 50"/>
          <p:cNvGraphicFramePr>
            <a:graphicFrameLocks noGrp="1"/>
          </p:cNvGraphicFramePr>
          <p:nvPr>
            <p:ph sz="half" idx="2"/>
          </p:nvPr>
        </p:nvGraphicFramePr>
        <p:xfrm>
          <a:off x="616227" y="1600200"/>
          <a:ext cx="10939670" cy="4617720"/>
        </p:xfrm>
        <a:graphic>
          <a:graphicData uri="http://schemas.openxmlformats.org/drawingml/2006/table">
            <a:tbl>
              <a:tblPr/>
              <a:tblGrid>
                <a:gridCol w="8886613">
                  <a:extLst>
                    <a:ext uri="{9D8B030D-6E8A-4147-A177-3AD203B41FA5}">
                      <a16:colId xmlns:a16="http://schemas.microsoft.com/office/drawing/2014/main" val="20000"/>
                    </a:ext>
                  </a:extLst>
                </a:gridCol>
                <a:gridCol w="2053057">
                  <a:extLst>
                    <a:ext uri="{9D8B030D-6E8A-4147-A177-3AD203B41FA5}">
                      <a16:colId xmlns:a16="http://schemas.microsoft.com/office/drawing/2014/main" val="20001"/>
                    </a:ext>
                  </a:extLst>
                </a:gridCol>
              </a:tblGrid>
              <a:tr h="970923">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2400" b="1" i="0" u="none" strike="noStrike" kern="1200" cap="none" normalizeH="0" baseline="0" dirty="0">
                          <a:ln>
                            <a:noFill/>
                          </a:ln>
                          <a:solidFill>
                            <a:schemeClr val="tx1"/>
                          </a:solidFill>
                          <a:effectLst/>
                          <a:latin typeface="Candara" pitchFamily="34" charset="0"/>
                          <a:ea typeface="+mn-ea"/>
                          <a:cs typeface="+mn-cs"/>
                        </a:rPr>
                        <a:t>Master Circular on SHG-Bank Linkage Programme (RBI/2022-23/2 FIDD.CO.FID.BC.No.1/12.1.033/2022-23)</a:t>
                      </a:r>
                      <a:endParaRPr kumimoji="0" lang="en-US" sz="2400" b="1" i="0" u="none" strike="noStrike" kern="1200" cap="none" normalizeH="0" baseline="0" dirty="0">
                        <a:ln>
                          <a:noFill/>
                        </a:ln>
                        <a:solidFill>
                          <a:schemeClr val="tx1"/>
                        </a:solidFill>
                        <a:effectLst/>
                        <a:latin typeface="Candara"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i="0" u="none" strike="noStrike" cap="none" normalizeH="0" baseline="0" dirty="0">
                          <a:ln>
                            <a:noFill/>
                          </a:ln>
                          <a:solidFill>
                            <a:schemeClr val="tx1"/>
                          </a:solidFill>
                          <a:effectLst/>
                          <a:latin typeface="Candara" pitchFamily="34" charset="0"/>
                        </a:rPr>
                        <a:t>April 01 , 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0923">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kern="1200" cap="none" normalizeH="0" baseline="0" dirty="0">
                          <a:ln>
                            <a:noFill/>
                          </a:ln>
                          <a:solidFill>
                            <a:srgbClr val="0070C0"/>
                          </a:solidFill>
                          <a:effectLst/>
                          <a:latin typeface="Candara" pitchFamily="34" charset="0"/>
                          <a:ea typeface="+mn-ea"/>
                          <a:cs typeface="+mn-cs"/>
                        </a:rPr>
                        <a:t>Master Circular – Housing Finance (R</a:t>
                      </a:r>
                      <a:r>
                        <a:rPr kumimoji="0" lang="pt-BR" sz="2400" b="1" i="0" u="none" strike="noStrike" kern="1200" cap="none" normalizeH="0" baseline="0" dirty="0">
                          <a:ln>
                            <a:noFill/>
                          </a:ln>
                          <a:solidFill>
                            <a:srgbClr val="0070C0"/>
                          </a:solidFill>
                          <a:effectLst/>
                          <a:latin typeface="Candara" pitchFamily="34" charset="0"/>
                          <a:ea typeface="+mn-ea"/>
                          <a:cs typeface="+mn-cs"/>
                        </a:rPr>
                        <a:t>BI/2022-23/16 DOR.CRE.REC.No.6/8.12.001/2022-23</a:t>
                      </a:r>
                      <a:endParaRPr kumimoji="0" lang="en-US" sz="2400" b="1" i="0" u="none" strike="noStrike" kern="1200" cap="none" normalizeH="0" baseline="0" dirty="0">
                        <a:ln>
                          <a:noFill/>
                        </a:ln>
                        <a:solidFill>
                          <a:srgbClr val="0070C0"/>
                        </a:solidFill>
                        <a:effectLst/>
                        <a:latin typeface="Candara"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i="0" u="none" strike="noStrike" cap="none" normalizeH="0" baseline="0" dirty="0">
                          <a:ln>
                            <a:noFill/>
                          </a:ln>
                          <a:solidFill>
                            <a:srgbClr val="0070C0"/>
                          </a:solidFill>
                          <a:effectLst/>
                          <a:latin typeface="Candara" pitchFamily="34" charset="0"/>
                        </a:rPr>
                        <a:t>April 01, 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7640">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2400" b="1" i="0" u="none" strike="noStrike" cap="none" normalizeH="0" baseline="0" dirty="0">
                          <a:ln>
                            <a:noFill/>
                          </a:ln>
                          <a:solidFill>
                            <a:schemeClr val="accent5">
                              <a:lumMod val="10000"/>
                            </a:schemeClr>
                          </a:solidFill>
                          <a:effectLst/>
                          <a:latin typeface="Candara" pitchFamily="34" charset="0"/>
                        </a:rPr>
                        <a:t>Master Circular - Bank Finance to Non-Banking Financial Companies (NBFCs)</a:t>
                      </a:r>
                      <a:endParaRPr kumimoji="0" lang="en-US" sz="2400" b="1" i="0" u="none" strike="noStrike" cap="none" normalizeH="0" baseline="0" dirty="0">
                        <a:ln>
                          <a:noFill/>
                        </a:ln>
                        <a:solidFill>
                          <a:schemeClr val="accent5">
                            <a:lumMod val="10000"/>
                          </a:schemeClr>
                        </a:solidFill>
                        <a:effectLst/>
                        <a:latin typeface="Candar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i="0" u="none" strike="noStrike" cap="none" normalizeH="0" baseline="0" dirty="0">
                          <a:ln>
                            <a:noFill/>
                          </a:ln>
                          <a:solidFill>
                            <a:schemeClr val="accent5">
                              <a:lumMod val="25000"/>
                            </a:schemeClr>
                          </a:solidFill>
                          <a:effectLst/>
                          <a:latin typeface="Candara" pitchFamily="34" charset="0"/>
                        </a:rPr>
                        <a:t>April 01, 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4194">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rgbClr val="0070C0"/>
                          </a:solidFill>
                          <a:effectLst/>
                          <a:latin typeface="Candara" pitchFamily="34" charset="0"/>
                        </a:rPr>
                        <a:t>Master Circular – Basel III Capital Regulations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i="0" u="none" strike="noStrike" cap="none" normalizeH="0" baseline="0" dirty="0">
                          <a:ln>
                            <a:noFill/>
                          </a:ln>
                          <a:solidFill>
                            <a:srgbClr val="0070C0"/>
                          </a:solidFill>
                          <a:effectLst/>
                          <a:latin typeface="Candara" pitchFamily="34" charset="0"/>
                        </a:rPr>
                        <a:t>April 01, 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0923">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GB" sz="2400" b="1" i="0" u="none" strike="noStrike" cap="none" normalizeH="0" baseline="0" dirty="0">
                          <a:ln>
                            <a:noFill/>
                          </a:ln>
                          <a:solidFill>
                            <a:schemeClr val="accent5">
                              <a:lumMod val="10000"/>
                            </a:schemeClr>
                          </a:solidFill>
                          <a:effectLst/>
                          <a:latin typeface="Candara" pitchFamily="34" charset="0"/>
                        </a:rPr>
                        <a:t>Consolidated Circular on Opening of Current Accounts  and CC/OD Accounts by Banks (R</a:t>
                      </a:r>
                      <a:r>
                        <a:rPr kumimoji="0" lang="fr-FR" sz="2400" b="1" i="0" u="none" strike="noStrike" cap="none" normalizeH="0" baseline="0" dirty="0">
                          <a:ln>
                            <a:noFill/>
                          </a:ln>
                          <a:solidFill>
                            <a:schemeClr val="accent5">
                              <a:lumMod val="10000"/>
                            </a:schemeClr>
                          </a:solidFill>
                          <a:effectLst/>
                          <a:latin typeface="Candara" pitchFamily="34" charset="0"/>
                        </a:rPr>
                        <a:t>BI/2022-23/27 DOR.CRE.REC.23/21.8.008/2022-23)</a:t>
                      </a:r>
                      <a:endParaRPr kumimoji="0" lang="en-US" sz="2400" b="1" i="0" u="none" strike="noStrike" cap="none" normalizeH="0" baseline="0" dirty="0">
                        <a:ln>
                          <a:noFill/>
                        </a:ln>
                        <a:solidFill>
                          <a:schemeClr val="accent5">
                            <a:lumMod val="10000"/>
                          </a:schemeClr>
                        </a:solidFill>
                        <a:effectLst/>
                        <a:latin typeface="Candar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000" b="1" i="0" u="none" strike="noStrike" cap="none" normalizeH="0" baseline="0" dirty="0">
                          <a:ln>
                            <a:noFill/>
                          </a:ln>
                          <a:solidFill>
                            <a:schemeClr val="accent5">
                              <a:lumMod val="25000"/>
                            </a:schemeClr>
                          </a:solidFill>
                          <a:effectLst/>
                          <a:latin typeface="Candara" pitchFamily="34" charset="0"/>
                        </a:rPr>
                        <a:t>April 19, 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1623363"/>
                  </a:ext>
                </a:extLst>
              </a:tr>
            </a:tbl>
          </a:graphicData>
        </a:graphic>
      </p:graphicFrame>
      <p:sp>
        <p:nvSpPr>
          <p:cNvPr id="25" name="Slide Number Placeholder 17"/>
          <p:cNvSpPr txBox="1">
            <a:spLocks/>
          </p:cNvSpPr>
          <p:nvPr/>
        </p:nvSpPr>
        <p:spPr>
          <a:xfrm>
            <a:off x="11270974" y="6354416"/>
            <a:ext cx="6096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176C1F2-587E-42C9-B506-53C0D6E30F46}" type="slidenum">
              <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itle 1">
            <a:extLst>
              <a:ext uri="{FF2B5EF4-FFF2-40B4-BE49-F238E27FC236}">
                <a16:creationId xmlns:a16="http://schemas.microsoft.com/office/drawing/2014/main" id="{E9134350-8805-4D53-953F-518A67617031}"/>
              </a:ext>
            </a:extLst>
          </p:cNvPr>
          <p:cNvSpPr txBox="1">
            <a:spLocks/>
          </p:cNvSpPr>
          <p:nvPr/>
        </p:nvSpPr>
        <p:spPr>
          <a:xfrm>
            <a:off x="616226" y="198784"/>
            <a:ext cx="10959548" cy="721108"/>
          </a:xfrm>
          <a:prstGeom prst="rect">
            <a:avLst/>
          </a:prstGeom>
        </p:spPr>
        <p:txBody>
          <a:bodyPr>
            <a:normAutofit fontScale="925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Candara" panose="020E0502030303020204" pitchFamily="34" charset="0"/>
                <a:ea typeface="+mj-ea"/>
                <a:cs typeface="+mj-cs"/>
              </a:rPr>
              <a:t>Smart Planning </a:t>
            </a:r>
            <a:r>
              <a:rPr kumimoji="0" lang="en-US"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 Important Circulars issued during the FY 2022-23</a:t>
            </a:r>
          </a:p>
        </p:txBody>
      </p:sp>
    </p:spTree>
    <p:extLst>
      <p:ext uri="{BB962C8B-B14F-4D97-AF65-F5344CB8AC3E}">
        <p14:creationId xmlns:p14="http://schemas.microsoft.com/office/powerpoint/2010/main" val="25392629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randombar(horizontal)">
                                      <p:cBhvr>
                                        <p:cTn id="7" dur="500"/>
                                        <p:tgtEl>
                                          <p:spTgt spid="10342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3474"/>
                                        </p:tgtEl>
                                        <p:attrNameLst>
                                          <p:attrName>style.visibility</p:attrName>
                                        </p:attrNameLst>
                                      </p:cBhvr>
                                      <p:to>
                                        <p:strVal val="visible"/>
                                      </p:to>
                                    </p:set>
                                    <p:animEffect transition="in" filter="randombar(horizontal)">
                                      <p:cBhvr>
                                        <p:cTn id="10" dur="500"/>
                                        <p:tgtEl>
                                          <p:spTgt spid="10347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2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p:cNvSpPr>
          <p:nvPr>
            <p:ph type="body" sz="half" idx="1"/>
          </p:nvPr>
        </p:nvSpPr>
        <p:spPr>
          <a:xfrm>
            <a:off x="596348" y="1143000"/>
            <a:ext cx="10959548" cy="380999"/>
          </a:xfrm>
          <a:noFill/>
        </p:spPr>
        <p:txBody>
          <a:bodyPr vert="horz" lIns="90488" tIns="44450" rIns="90488" bIns="44450" rtlCol="0">
            <a:normAutofit fontScale="92500" lnSpcReduction="20000"/>
          </a:bodyPr>
          <a:lstStyle/>
          <a:p>
            <a:pPr>
              <a:lnSpc>
                <a:spcPct val="50000"/>
              </a:lnSpc>
              <a:spcAft>
                <a:spcPct val="50000"/>
              </a:spcAft>
              <a:buNone/>
            </a:pPr>
            <a:r>
              <a:rPr lang="en-US" sz="2400" dirty="0">
                <a:solidFill>
                  <a:srgbClr val="000000"/>
                </a:solidFill>
              </a:rPr>
              <a:t>RBI website </a:t>
            </a:r>
            <a:r>
              <a:rPr lang="en-US" sz="2400" dirty="0"/>
              <a:t>(</a:t>
            </a:r>
            <a:r>
              <a:rPr lang="en-US" sz="2400" dirty="0">
                <a:solidFill>
                  <a:srgbClr val="FF0000"/>
                </a:solidFill>
                <a:hlinkClick r:id="rId3">
                  <a:extLst>
                    <a:ext uri="{A12FA001-AC4F-418D-AE19-62706E023703}">
                      <ahyp:hlinkClr xmlns:ahyp="http://schemas.microsoft.com/office/drawing/2018/hyperlinkcolor" val="tx"/>
                    </a:ext>
                  </a:extLst>
                </a:hlinkClick>
              </a:rPr>
              <a:t>www.rbi.org.in</a:t>
            </a:r>
            <a:r>
              <a:rPr lang="en-US" sz="2400" dirty="0">
                <a:solidFill>
                  <a:srgbClr val="9900CC"/>
                </a:solidFill>
              </a:rPr>
              <a:t>)</a:t>
            </a:r>
          </a:p>
          <a:p>
            <a:pPr>
              <a:lnSpc>
                <a:spcPct val="50000"/>
              </a:lnSpc>
              <a:spcAft>
                <a:spcPct val="50000"/>
              </a:spcAft>
              <a:buNone/>
            </a:pPr>
            <a:endParaRPr lang="en-US" sz="2000" dirty="0">
              <a:effectLst>
                <a:outerShdw blurRad="38100" dist="38100" dir="2700000" algn="tl">
                  <a:srgbClr val="000000">
                    <a:alpha val="43137"/>
                  </a:srgbClr>
                </a:outerShdw>
              </a:effectLst>
              <a:latin typeface="Rupee Foradian"/>
            </a:endParaRPr>
          </a:p>
          <a:p>
            <a:pPr>
              <a:spcAft>
                <a:spcPct val="50000"/>
              </a:spcAft>
              <a:buNone/>
            </a:pPr>
            <a:endParaRPr lang="en-US" b="1" dirty="0">
              <a:latin typeface="Comic Sans MS" pitchFamily="66" charset="0"/>
            </a:endParaRPr>
          </a:p>
        </p:txBody>
      </p:sp>
      <p:graphicFrame>
        <p:nvGraphicFramePr>
          <p:cNvPr id="103474" name="Group 50"/>
          <p:cNvGraphicFramePr>
            <a:graphicFrameLocks noGrp="1"/>
          </p:cNvGraphicFramePr>
          <p:nvPr>
            <p:ph sz="half" idx="2"/>
          </p:nvPr>
        </p:nvGraphicFramePr>
        <p:xfrm>
          <a:off x="596348" y="1333499"/>
          <a:ext cx="10959548" cy="4930037"/>
        </p:xfrm>
        <a:graphic>
          <a:graphicData uri="http://schemas.openxmlformats.org/drawingml/2006/table">
            <a:tbl>
              <a:tblPr/>
              <a:tblGrid>
                <a:gridCol w="7557052">
                  <a:extLst>
                    <a:ext uri="{9D8B030D-6E8A-4147-A177-3AD203B41FA5}">
                      <a16:colId xmlns:a16="http://schemas.microsoft.com/office/drawing/2014/main" val="20000"/>
                    </a:ext>
                  </a:extLst>
                </a:gridCol>
                <a:gridCol w="3402496">
                  <a:extLst>
                    <a:ext uri="{9D8B030D-6E8A-4147-A177-3AD203B41FA5}">
                      <a16:colId xmlns:a16="http://schemas.microsoft.com/office/drawing/2014/main" val="20001"/>
                    </a:ext>
                  </a:extLst>
                </a:gridCol>
              </a:tblGrid>
              <a:tr h="1077365">
                <a:tc>
                  <a:txBody>
                    <a:bodyPr/>
                    <a:lstStyle/>
                    <a:p>
                      <a:pPr algn="just"/>
                      <a:r>
                        <a:rPr kumimoji="0" lang="en-IN" sz="2200" b="1" i="0" u="none" strike="noStrike" kern="1200" cap="none" normalizeH="0" baseline="0" dirty="0">
                          <a:ln>
                            <a:noFill/>
                          </a:ln>
                          <a:solidFill>
                            <a:schemeClr val="accent5">
                              <a:lumMod val="10000"/>
                            </a:schemeClr>
                          </a:solidFill>
                          <a:effectLst/>
                          <a:latin typeface="Candara" pitchFamily="34" charset="0"/>
                          <a:ea typeface="+mn-ea"/>
                          <a:cs typeface="+mn-cs"/>
                        </a:rPr>
                        <a:t>Master Direction – Know Your Customer (KYC) Direction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IN" sz="2200" b="1" i="0" u="none" strike="noStrike" kern="1200" cap="none" normalizeH="0" baseline="0" dirty="0">
                          <a:ln>
                            <a:noFill/>
                          </a:ln>
                          <a:solidFill>
                            <a:schemeClr val="accent5">
                              <a:lumMod val="10000"/>
                            </a:schemeClr>
                          </a:solidFill>
                          <a:effectLst/>
                          <a:latin typeface="Candara" pitchFamily="34" charset="0"/>
                          <a:ea typeface="+mn-ea"/>
                          <a:cs typeface="+mn-cs"/>
                        </a:rPr>
                        <a:t>February 25, 2016</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IN" sz="2200" b="1" i="0" u="none" strike="noStrike" kern="1200" cap="none" normalizeH="0" baseline="0" dirty="0">
                          <a:ln>
                            <a:noFill/>
                          </a:ln>
                          <a:solidFill>
                            <a:srgbClr val="C00000"/>
                          </a:solidFill>
                          <a:effectLst/>
                          <a:latin typeface="Candara" pitchFamily="34" charset="0"/>
                          <a:ea typeface="+mn-ea"/>
                          <a:cs typeface="+mn-cs"/>
                        </a:rPr>
                        <a:t>(Updated as of May 10, 2021)</a:t>
                      </a:r>
                      <a:endParaRPr kumimoji="0" lang="en-US" sz="2200" b="1" i="0" u="none" strike="noStrike" cap="none" normalizeH="0" baseline="0" dirty="0">
                        <a:ln>
                          <a:noFill/>
                        </a:ln>
                        <a:solidFill>
                          <a:srgbClr val="C00000"/>
                        </a:solidFill>
                        <a:effectLst/>
                        <a:latin typeface="Candar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extLst>
                  <a:ext uri="{0D108BD9-81ED-4DB2-BD59-A6C34878D82A}">
                    <a16:rowId xmlns:a16="http://schemas.microsoft.com/office/drawing/2014/main" val="10000"/>
                  </a:ext>
                </a:extLst>
              </a:tr>
              <a:tr h="1077365">
                <a:tc>
                  <a:txBody>
                    <a:bodyPr/>
                    <a:lstStyle/>
                    <a:p>
                      <a:pPr algn="just"/>
                      <a:r>
                        <a:rPr kumimoji="0" lang="en-IN" sz="2200" b="1" i="0" u="none" strike="noStrike" kern="1200" cap="none" normalizeH="0" baseline="0" dirty="0">
                          <a:ln>
                            <a:noFill/>
                          </a:ln>
                          <a:solidFill>
                            <a:schemeClr val="accent5">
                              <a:lumMod val="10000"/>
                            </a:schemeClr>
                          </a:solidFill>
                          <a:effectLst/>
                          <a:latin typeface="Candara" pitchFamily="34" charset="0"/>
                          <a:ea typeface="+mn-ea"/>
                          <a:cs typeface="+mn-cs"/>
                        </a:rPr>
                        <a:t>Master Directions on Frauds – Classification and Reporting by commercial banks and select FIs</a:t>
                      </a:r>
                      <a:endParaRPr kumimoji="0" lang="en-US" sz="2200" b="1" i="0" u="none" strike="noStrike" kern="1200" cap="none" normalizeH="0" baseline="0" dirty="0">
                        <a:ln>
                          <a:noFill/>
                        </a:ln>
                        <a:solidFill>
                          <a:schemeClr val="accent5">
                            <a:lumMod val="10000"/>
                          </a:schemeClr>
                        </a:solidFill>
                        <a:effectLst/>
                        <a:latin typeface="Candara"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a:ln>
                            <a:noFill/>
                          </a:ln>
                          <a:solidFill>
                            <a:schemeClr val="accent5">
                              <a:lumMod val="25000"/>
                            </a:schemeClr>
                          </a:solidFill>
                          <a:effectLst/>
                          <a:latin typeface="Candara" pitchFamily="34" charset="0"/>
                        </a:rPr>
                        <a:t>July 1, 2016</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a:ln>
                            <a:noFill/>
                          </a:ln>
                          <a:solidFill>
                            <a:srgbClr val="C00000"/>
                          </a:solidFill>
                          <a:effectLst/>
                          <a:latin typeface="Candara" pitchFamily="34" charset="0"/>
                        </a:rPr>
                        <a:t>(Updated July 03, 2017)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705082">
                <a:tc>
                  <a:txBody>
                    <a:bodyPr/>
                    <a:lstStyle/>
                    <a:p>
                      <a:pPr algn="just"/>
                      <a:r>
                        <a:rPr kumimoji="0" lang="en-IN" sz="2200" b="1" i="0" u="none" strike="noStrike" kern="1200" cap="none" normalizeH="0" baseline="0" dirty="0">
                          <a:ln>
                            <a:noFill/>
                          </a:ln>
                          <a:solidFill>
                            <a:schemeClr val="accent5">
                              <a:lumMod val="10000"/>
                            </a:schemeClr>
                          </a:solidFill>
                          <a:effectLst/>
                          <a:latin typeface="Candara" pitchFamily="34" charset="0"/>
                          <a:ea typeface="+mn-ea"/>
                          <a:cs typeface="+mn-cs"/>
                        </a:rPr>
                        <a:t>Master Direction – Regional Rural Banks - Priority Sector Lending – Targets and classification</a:t>
                      </a:r>
                      <a:endParaRPr kumimoji="0" lang="en-US" sz="2200" b="1" i="0" u="none" strike="noStrike" kern="1200" cap="none" normalizeH="0" baseline="0" dirty="0">
                        <a:ln>
                          <a:noFill/>
                        </a:ln>
                        <a:solidFill>
                          <a:schemeClr val="accent5">
                            <a:lumMod val="10000"/>
                          </a:schemeClr>
                        </a:solidFill>
                        <a:effectLst/>
                        <a:latin typeface="Candara"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a:ln>
                            <a:noFill/>
                          </a:ln>
                          <a:solidFill>
                            <a:schemeClr val="accent5">
                              <a:lumMod val="25000"/>
                            </a:schemeClr>
                          </a:solidFill>
                          <a:effectLst/>
                          <a:latin typeface="Candara" pitchFamily="34" charset="0"/>
                        </a:rPr>
                        <a:t>September 04, 2020</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IN" sz="2200" b="1" i="0" u="none" strike="noStrike" kern="1200" cap="none" normalizeH="0" baseline="0" dirty="0">
                          <a:ln>
                            <a:noFill/>
                          </a:ln>
                          <a:solidFill>
                            <a:srgbClr val="C00000"/>
                          </a:solidFill>
                          <a:effectLst/>
                          <a:latin typeface="Candara" pitchFamily="34" charset="0"/>
                          <a:ea typeface="+mn-ea"/>
                          <a:cs typeface="+mn-cs"/>
                        </a:rPr>
                        <a:t>(Updated as of October 20, 2022)</a:t>
                      </a:r>
                      <a:endParaRPr kumimoji="0" lang="en-US" sz="2200" b="1" i="0" u="none" strike="noStrike" cap="none" normalizeH="0" baseline="0" dirty="0">
                        <a:ln>
                          <a:noFill/>
                        </a:ln>
                        <a:solidFill>
                          <a:srgbClr val="C00000"/>
                        </a:solidFill>
                        <a:effectLst/>
                        <a:latin typeface="Candar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extLst>
                  <a:ext uri="{0D108BD9-81ED-4DB2-BD59-A6C34878D82A}">
                    <a16:rowId xmlns:a16="http://schemas.microsoft.com/office/drawing/2014/main" val="10002"/>
                  </a:ext>
                </a:extLst>
              </a:tr>
              <a:tr h="747492">
                <a:tc>
                  <a:txBody>
                    <a:bodyPr/>
                    <a:lstStyle/>
                    <a:p>
                      <a:pPr algn="just"/>
                      <a:r>
                        <a:rPr kumimoji="0" lang="en-IN" sz="2200" b="1" i="0" u="none" strike="noStrike" kern="1200" cap="none" normalizeH="0" baseline="0" dirty="0">
                          <a:ln>
                            <a:noFill/>
                          </a:ln>
                          <a:solidFill>
                            <a:schemeClr val="accent5">
                              <a:lumMod val="10000"/>
                            </a:schemeClr>
                          </a:solidFill>
                          <a:effectLst/>
                          <a:latin typeface="Candara" pitchFamily="34" charset="0"/>
                          <a:ea typeface="+mn-ea"/>
                          <a:cs typeface="+mn-cs"/>
                        </a:rPr>
                        <a:t>Master Direction – Reserve Bank of India (Relief Measures by Banks in areas affected by natural calamities)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a:ln>
                            <a:noFill/>
                          </a:ln>
                          <a:solidFill>
                            <a:schemeClr val="accent5">
                              <a:lumMod val="25000"/>
                            </a:schemeClr>
                          </a:solidFill>
                          <a:effectLst/>
                          <a:latin typeface="Candara" pitchFamily="34" charset="0"/>
                        </a:rPr>
                        <a:t>October 17, 2018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734545">
                <a:tc>
                  <a:txBody>
                    <a:bodyPr/>
                    <a:lstStyle/>
                    <a:p>
                      <a:pPr algn="just"/>
                      <a:r>
                        <a:rPr kumimoji="0" lang="en-IN" sz="2200" b="1" i="0" u="none" strike="noStrike" kern="1200" cap="none" normalizeH="0" baseline="0" dirty="0">
                          <a:ln>
                            <a:noFill/>
                          </a:ln>
                          <a:solidFill>
                            <a:schemeClr val="accent5">
                              <a:lumMod val="10000"/>
                            </a:schemeClr>
                          </a:solidFill>
                          <a:effectLst/>
                          <a:latin typeface="Candara" pitchFamily="34" charset="0"/>
                          <a:ea typeface="+mn-ea"/>
                          <a:cs typeface="+mn-cs"/>
                        </a:rPr>
                        <a:t>Master Direction on Lending to MSME Sector</a:t>
                      </a:r>
                      <a:endParaRPr kumimoji="0" lang="en-US" sz="2200" b="1" i="0" u="none" strike="noStrike" cap="none" normalizeH="0" baseline="0" dirty="0">
                        <a:ln>
                          <a:noFill/>
                        </a:ln>
                        <a:solidFill>
                          <a:schemeClr val="accent5">
                            <a:lumMod val="10000"/>
                          </a:schemeClr>
                        </a:solidFill>
                        <a:effectLst/>
                        <a:latin typeface="Candar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200" b="1" i="0" u="none" strike="noStrike" cap="none" normalizeH="0" baseline="0" dirty="0">
                          <a:ln>
                            <a:noFill/>
                          </a:ln>
                          <a:solidFill>
                            <a:schemeClr val="accent5">
                              <a:lumMod val="25000"/>
                            </a:schemeClr>
                          </a:solidFill>
                          <a:effectLst/>
                          <a:latin typeface="Candara" pitchFamily="34" charset="0"/>
                        </a:rPr>
                        <a:t>July 24, 2017 </a:t>
                      </a:r>
                      <a:r>
                        <a:rPr kumimoji="0" lang="en-US" sz="2200" b="1" i="0" u="none" strike="noStrike" cap="none" normalizeH="0" baseline="0" dirty="0">
                          <a:ln>
                            <a:noFill/>
                          </a:ln>
                          <a:solidFill>
                            <a:srgbClr val="C00000"/>
                          </a:solidFill>
                          <a:effectLst/>
                          <a:latin typeface="Candara" pitchFamily="34" charset="0"/>
                        </a:rPr>
                        <a:t>(Updated as on July 29, 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extLst>
                  <a:ext uri="{0D108BD9-81ED-4DB2-BD59-A6C34878D82A}">
                    <a16:rowId xmlns:a16="http://schemas.microsoft.com/office/drawing/2014/main" val="10004"/>
                  </a:ext>
                </a:extLst>
              </a:tr>
            </a:tbl>
          </a:graphicData>
        </a:graphic>
      </p:graphicFrame>
      <p:sp>
        <p:nvSpPr>
          <p:cNvPr id="25" name="Slide Number Placeholder 17"/>
          <p:cNvSpPr txBox="1">
            <a:spLocks/>
          </p:cNvSpPr>
          <p:nvPr/>
        </p:nvSpPr>
        <p:spPr>
          <a:xfrm>
            <a:off x="11270974" y="6429694"/>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46</a:t>
            </a:fld>
            <a:endParaRPr lang="en-US" sz="1600" b="1" dirty="0">
              <a:solidFill>
                <a:srgbClr val="000000"/>
              </a:solidFill>
              <a:latin typeface="Arial" pitchFamily="34" charset="0"/>
              <a:cs typeface="Arial" pitchFamily="34" charset="0"/>
            </a:endParaRPr>
          </a:p>
        </p:txBody>
      </p:sp>
      <p:sp>
        <p:nvSpPr>
          <p:cNvPr id="7" name="Title 1">
            <a:extLst>
              <a:ext uri="{FF2B5EF4-FFF2-40B4-BE49-F238E27FC236}">
                <a16:creationId xmlns:a16="http://schemas.microsoft.com/office/drawing/2014/main" id="{6AF42F29-9487-4437-BC34-06C0E86B453D}"/>
              </a:ext>
            </a:extLst>
          </p:cNvPr>
          <p:cNvSpPr txBox="1">
            <a:spLocks/>
          </p:cNvSpPr>
          <p:nvPr/>
        </p:nvSpPr>
        <p:spPr>
          <a:xfrm>
            <a:off x="616226" y="241837"/>
            <a:ext cx="10959548" cy="721108"/>
          </a:xfrm>
          <a:prstGeom prst="rect">
            <a:avLst/>
          </a:prstGeom>
        </p:spPr>
        <p:txBody>
          <a:bodyPr>
            <a:normAutofit fontScale="925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C00000"/>
                </a:solidFill>
              </a:rPr>
              <a:t>Smart Planning </a:t>
            </a:r>
            <a:r>
              <a:rPr lang="en-US" sz="3600" b="1" dirty="0">
                <a:solidFill>
                  <a:srgbClr val="0070C0"/>
                </a:solidFill>
              </a:rPr>
              <a:t>: Important Master Directions for reference</a:t>
            </a:r>
          </a:p>
        </p:txBody>
      </p:sp>
    </p:spTree>
    <p:extLst>
      <p:ext uri="{BB962C8B-B14F-4D97-AF65-F5344CB8AC3E}">
        <p14:creationId xmlns:p14="http://schemas.microsoft.com/office/powerpoint/2010/main" val="189013916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randombar(horizontal)">
                                      <p:cBhvr>
                                        <p:cTn id="7" dur="500"/>
                                        <p:tgtEl>
                                          <p:spTgt spid="10342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3474"/>
                                        </p:tgtEl>
                                        <p:attrNameLst>
                                          <p:attrName>style.visibility</p:attrName>
                                        </p:attrNameLst>
                                      </p:cBhvr>
                                      <p:to>
                                        <p:strVal val="visible"/>
                                      </p:to>
                                    </p:set>
                                    <p:animEffect transition="in" filter="randombar(horizontal)">
                                      <p:cBhvr>
                                        <p:cTn id="10" dur="500"/>
                                        <p:tgtEl>
                                          <p:spTgt spid="10347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2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p:cNvSpPr>
          <p:nvPr>
            <p:ph type="body" sz="half" idx="1"/>
          </p:nvPr>
        </p:nvSpPr>
        <p:spPr>
          <a:xfrm>
            <a:off x="576470" y="1258382"/>
            <a:ext cx="10959548" cy="380999"/>
          </a:xfrm>
          <a:noFill/>
        </p:spPr>
        <p:txBody>
          <a:bodyPr vert="horz" lIns="90488" tIns="44450" rIns="90488" bIns="44450" rtlCol="0">
            <a:normAutofit fontScale="92500" lnSpcReduction="20000"/>
          </a:bodyPr>
          <a:lstStyle/>
          <a:p>
            <a:pPr>
              <a:lnSpc>
                <a:spcPct val="50000"/>
              </a:lnSpc>
              <a:spcAft>
                <a:spcPct val="50000"/>
              </a:spcAft>
              <a:buNone/>
            </a:pPr>
            <a:r>
              <a:rPr lang="en-US" sz="2400" dirty="0">
                <a:solidFill>
                  <a:srgbClr val="000000"/>
                </a:solidFill>
              </a:rPr>
              <a:t>RBI website </a:t>
            </a:r>
            <a:r>
              <a:rPr lang="en-US" sz="2400" dirty="0"/>
              <a:t>(</a:t>
            </a:r>
            <a:r>
              <a:rPr lang="en-US" sz="2400" dirty="0">
                <a:solidFill>
                  <a:srgbClr val="FF0000"/>
                </a:solidFill>
                <a:hlinkClick r:id="rId3">
                  <a:extLst>
                    <a:ext uri="{A12FA001-AC4F-418D-AE19-62706E023703}">
                      <ahyp:hlinkClr xmlns:ahyp="http://schemas.microsoft.com/office/drawing/2018/hyperlinkcolor" val="tx"/>
                    </a:ext>
                  </a:extLst>
                </a:hlinkClick>
              </a:rPr>
              <a:t>www.rbi.org.in</a:t>
            </a:r>
            <a:r>
              <a:rPr lang="en-US" sz="2400" dirty="0">
                <a:solidFill>
                  <a:srgbClr val="9900CC"/>
                </a:solidFill>
              </a:rPr>
              <a:t>)</a:t>
            </a:r>
          </a:p>
          <a:p>
            <a:pPr>
              <a:lnSpc>
                <a:spcPct val="50000"/>
              </a:lnSpc>
              <a:spcAft>
                <a:spcPct val="50000"/>
              </a:spcAft>
              <a:buNone/>
            </a:pPr>
            <a:endParaRPr lang="en-US" sz="2000" dirty="0">
              <a:effectLst>
                <a:outerShdw blurRad="38100" dist="38100" dir="2700000" algn="tl">
                  <a:srgbClr val="000000">
                    <a:alpha val="43137"/>
                  </a:srgbClr>
                </a:outerShdw>
              </a:effectLst>
              <a:latin typeface="Rupee Foradian"/>
            </a:endParaRPr>
          </a:p>
          <a:p>
            <a:pPr>
              <a:spcAft>
                <a:spcPct val="50000"/>
              </a:spcAft>
              <a:buNone/>
            </a:pPr>
            <a:endParaRPr lang="en-US" b="1" dirty="0">
              <a:latin typeface="Comic Sans MS" pitchFamily="66" charset="0"/>
            </a:endParaRPr>
          </a:p>
        </p:txBody>
      </p:sp>
      <p:graphicFrame>
        <p:nvGraphicFramePr>
          <p:cNvPr id="103474" name="Group 50"/>
          <p:cNvGraphicFramePr>
            <a:graphicFrameLocks noGrp="1"/>
          </p:cNvGraphicFramePr>
          <p:nvPr>
            <p:ph sz="half" idx="2"/>
          </p:nvPr>
        </p:nvGraphicFramePr>
        <p:xfrm>
          <a:off x="576470" y="1673119"/>
          <a:ext cx="11082130" cy="4315968"/>
        </p:xfrm>
        <a:graphic>
          <a:graphicData uri="http://schemas.openxmlformats.org/drawingml/2006/table">
            <a:tbl>
              <a:tblPr/>
              <a:tblGrid>
                <a:gridCol w="6826417">
                  <a:extLst>
                    <a:ext uri="{9D8B030D-6E8A-4147-A177-3AD203B41FA5}">
                      <a16:colId xmlns:a16="http://schemas.microsoft.com/office/drawing/2014/main" val="20000"/>
                    </a:ext>
                  </a:extLst>
                </a:gridCol>
                <a:gridCol w="4255713">
                  <a:extLst>
                    <a:ext uri="{9D8B030D-6E8A-4147-A177-3AD203B41FA5}">
                      <a16:colId xmlns:a16="http://schemas.microsoft.com/office/drawing/2014/main" val="20001"/>
                    </a:ext>
                  </a:extLst>
                </a:gridCol>
              </a:tblGrid>
              <a:tr h="665205">
                <a:tc>
                  <a:txBody>
                    <a:bodyPr/>
                    <a:lstStyle/>
                    <a:p>
                      <a:pPr algn="just"/>
                      <a:r>
                        <a:rPr kumimoji="0" lang="en-IN" sz="2400" b="1" i="0" u="none" strike="noStrike" kern="1200" cap="none" normalizeH="0" baseline="0" dirty="0">
                          <a:ln>
                            <a:noFill/>
                          </a:ln>
                          <a:solidFill>
                            <a:schemeClr val="accent5">
                              <a:lumMod val="10000"/>
                            </a:schemeClr>
                          </a:solidFill>
                          <a:effectLst/>
                          <a:latin typeface="Candara" pitchFamily="34" charset="0"/>
                          <a:ea typeface="+mn-ea"/>
                          <a:cs typeface="+mn-cs"/>
                        </a:rPr>
                        <a:t>Master Direction – Reserve Bank (Interest rates on Advances) 2016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2400" b="1" i="0" u="none" strike="noStrike" cap="none" normalizeH="0" baseline="0" dirty="0">
                          <a:ln>
                            <a:noFill/>
                          </a:ln>
                          <a:solidFill>
                            <a:schemeClr val="accent5">
                              <a:lumMod val="25000"/>
                            </a:schemeClr>
                          </a:solidFill>
                          <a:effectLst/>
                          <a:latin typeface="Candara" pitchFamily="34" charset="0"/>
                        </a:rPr>
                        <a:t>March 03, 2016</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2400" b="1" i="0" u="none" strike="noStrike" cap="none" normalizeH="0" baseline="0" dirty="0">
                          <a:ln>
                            <a:noFill/>
                          </a:ln>
                          <a:solidFill>
                            <a:srgbClr val="C00000"/>
                          </a:solidFill>
                          <a:effectLst/>
                          <a:latin typeface="Candara" pitchFamily="34" charset="0"/>
                        </a:rPr>
                        <a:t>(Updated as on June 10, 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extLst>
                  <a:ext uri="{0D108BD9-81ED-4DB2-BD59-A6C34878D82A}">
                    <a16:rowId xmlns:a16="http://schemas.microsoft.com/office/drawing/2014/main" val="10002"/>
                  </a:ext>
                </a:extLst>
              </a:tr>
              <a:tr h="8078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normalizeH="0" baseline="0" dirty="0">
                          <a:ln>
                            <a:noFill/>
                          </a:ln>
                          <a:solidFill>
                            <a:schemeClr val="accent5">
                              <a:lumMod val="10000"/>
                            </a:schemeClr>
                          </a:solidFill>
                          <a:effectLst/>
                          <a:latin typeface="Candara" pitchFamily="34" charset="0"/>
                          <a:ea typeface="+mn-ea"/>
                          <a:cs typeface="+mn-cs"/>
                        </a:rPr>
                        <a:t>Master Direction on RBI (Interest rate on Deposits) Directions, 2016</a:t>
                      </a:r>
                      <a:endParaRPr kumimoji="0" lang="en-US" sz="2400" b="1" i="0" u="none" strike="noStrike" kern="1200" cap="none" normalizeH="0" baseline="0" dirty="0">
                        <a:ln>
                          <a:noFill/>
                        </a:ln>
                        <a:solidFill>
                          <a:schemeClr val="accent5">
                            <a:lumMod val="10000"/>
                          </a:schemeClr>
                        </a:solidFill>
                        <a:effectLst/>
                        <a:latin typeface="Candara"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US" sz="2400" b="1" i="0" u="none" strike="noStrike" cap="none" normalizeH="0" baseline="0" dirty="0">
                          <a:ln>
                            <a:noFill/>
                          </a:ln>
                          <a:solidFill>
                            <a:schemeClr val="accent5">
                              <a:lumMod val="25000"/>
                            </a:schemeClr>
                          </a:solidFill>
                          <a:effectLst/>
                          <a:latin typeface="Candara" pitchFamily="34" charset="0"/>
                        </a:rPr>
                        <a:t>March 03, 2016</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defRPr/>
                      </a:pPr>
                      <a:r>
                        <a:rPr kumimoji="0" lang="en-IN" sz="2400" b="1" i="0" u="none" strike="noStrike" kern="1200" cap="none" normalizeH="0" baseline="0" dirty="0">
                          <a:ln>
                            <a:noFill/>
                          </a:ln>
                          <a:solidFill>
                            <a:srgbClr val="C00000"/>
                          </a:solidFill>
                          <a:effectLst/>
                          <a:latin typeface="Candara" pitchFamily="34" charset="0"/>
                          <a:ea typeface="+mn-ea"/>
                          <a:cs typeface="+mn-cs"/>
                        </a:rPr>
                        <a:t>(Updated as on September 16, 2022)</a:t>
                      </a:r>
                      <a:endParaRPr kumimoji="0" lang="en-US" sz="2400" b="1" i="0" u="none" strike="noStrike" cap="none" normalizeH="0" baseline="0" dirty="0">
                        <a:ln>
                          <a:noFill/>
                        </a:ln>
                        <a:solidFill>
                          <a:srgbClr val="C00000"/>
                        </a:solidFill>
                        <a:effectLst/>
                        <a:latin typeface="Candar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793841">
                <a:tc>
                  <a:txBody>
                    <a:bodyPr/>
                    <a:lstStyle/>
                    <a:p>
                      <a:pPr algn="just"/>
                      <a:r>
                        <a:rPr kumimoji="0" lang="en-IN" sz="2400" b="1" i="0" u="none" strike="noStrike" kern="1200" cap="none" normalizeH="0" baseline="0" dirty="0">
                          <a:ln>
                            <a:noFill/>
                          </a:ln>
                          <a:solidFill>
                            <a:schemeClr val="accent5">
                              <a:lumMod val="10000"/>
                            </a:schemeClr>
                          </a:solidFill>
                          <a:effectLst/>
                          <a:latin typeface="Candara" pitchFamily="34" charset="0"/>
                          <a:ea typeface="+mn-ea"/>
                          <a:cs typeface="+mn-cs"/>
                        </a:rPr>
                        <a:t>Master Direction on Lending to MSME Sector</a:t>
                      </a:r>
                      <a:endParaRPr kumimoji="0" lang="en-US" sz="2400" b="1" i="0" u="none" strike="noStrike" cap="none" normalizeH="0" baseline="0" dirty="0">
                        <a:ln>
                          <a:noFill/>
                        </a:ln>
                        <a:solidFill>
                          <a:schemeClr val="accent5">
                            <a:lumMod val="10000"/>
                          </a:schemeClr>
                        </a:solidFill>
                        <a:effectLst/>
                        <a:latin typeface="Candar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chemeClr val="accent5">
                              <a:lumMod val="25000"/>
                            </a:schemeClr>
                          </a:solidFill>
                          <a:effectLst/>
                          <a:latin typeface="Candara" pitchFamily="34" charset="0"/>
                        </a:rPr>
                        <a:t>July 24, 2017</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rgbClr val="C00000"/>
                          </a:solidFill>
                          <a:effectLst/>
                          <a:latin typeface="Candara" pitchFamily="34" charset="0"/>
                        </a:rPr>
                        <a:t>(Updated as on July 29, 2022)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extLst>
                  <a:ext uri="{0D108BD9-81ED-4DB2-BD59-A6C34878D82A}">
                    <a16:rowId xmlns:a16="http://schemas.microsoft.com/office/drawing/2014/main" val="10004"/>
                  </a:ext>
                </a:extLst>
              </a:tr>
              <a:tr h="793841">
                <a:tc>
                  <a:txBody>
                    <a:bodyPr/>
                    <a:lstStyle/>
                    <a:p>
                      <a:pPr algn="just"/>
                      <a:r>
                        <a:rPr kumimoji="0" lang="en-US" sz="2400" b="1" i="0" u="none" strike="noStrike" cap="none" normalizeH="0" baseline="0" dirty="0">
                          <a:ln>
                            <a:noFill/>
                          </a:ln>
                          <a:solidFill>
                            <a:srgbClr val="FF0000"/>
                          </a:solidFill>
                          <a:effectLst/>
                          <a:latin typeface="Candara" pitchFamily="34" charset="0"/>
                        </a:rPr>
                        <a:t>Master Direction on Financial Statements - Presentation and Disclosures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rgbClr val="FF0000"/>
                          </a:solidFill>
                          <a:effectLst/>
                          <a:latin typeface="Candara" pitchFamily="34" charset="0"/>
                        </a:rPr>
                        <a:t>August 30, 2021</a:t>
                      </a: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rgbClr val="FF0000"/>
                          </a:solidFill>
                          <a:effectLst/>
                          <a:latin typeface="Candara" pitchFamily="34" charset="0"/>
                        </a:rPr>
                        <a:t>(Updated as on February 20, 2023)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283021490"/>
                  </a:ext>
                </a:extLst>
              </a:tr>
            </a:tbl>
          </a:graphicData>
        </a:graphic>
      </p:graphicFrame>
      <p:sp>
        <p:nvSpPr>
          <p:cNvPr id="25" name="Slide Number Placeholder 17"/>
          <p:cNvSpPr txBox="1">
            <a:spLocks/>
          </p:cNvSpPr>
          <p:nvPr/>
        </p:nvSpPr>
        <p:spPr>
          <a:xfrm>
            <a:off x="11270974" y="6463763"/>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47</a:t>
            </a:fld>
            <a:endParaRPr lang="en-US" sz="1600" b="1" dirty="0">
              <a:solidFill>
                <a:srgbClr val="000000"/>
              </a:solidFill>
              <a:latin typeface="Arial" pitchFamily="34" charset="0"/>
              <a:cs typeface="Arial" pitchFamily="34" charset="0"/>
            </a:endParaRPr>
          </a:p>
        </p:txBody>
      </p:sp>
      <p:sp>
        <p:nvSpPr>
          <p:cNvPr id="7" name="Title 1">
            <a:extLst>
              <a:ext uri="{FF2B5EF4-FFF2-40B4-BE49-F238E27FC236}">
                <a16:creationId xmlns:a16="http://schemas.microsoft.com/office/drawing/2014/main" id="{6AF42F29-9487-4437-BC34-06C0E86B453D}"/>
              </a:ext>
            </a:extLst>
          </p:cNvPr>
          <p:cNvSpPr txBox="1">
            <a:spLocks/>
          </p:cNvSpPr>
          <p:nvPr/>
        </p:nvSpPr>
        <p:spPr>
          <a:xfrm>
            <a:off x="616226" y="241837"/>
            <a:ext cx="10959548" cy="721108"/>
          </a:xfrm>
          <a:prstGeom prst="rect">
            <a:avLst/>
          </a:prstGeom>
        </p:spPr>
        <p:txBody>
          <a:bodyPr>
            <a:normAutofit fontScale="925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C00000"/>
                </a:solidFill>
              </a:rPr>
              <a:t>Smart Planning </a:t>
            </a:r>
            <a:r>
              <a:rPr lang="en-US" sz="3600" b="1" dirty="0">
                <a:solidFill>
                  <a:srgbClr val="0070C0"/>
                </a:solidFill>
              </a:rPr>
              <a:t>: Important Master Directions for reference</a:t>
            </a:r>
          </a:p>
        </p:txBody>
      </p:sp>
    </p:spTree>
    <p:extLst>
      <p:ext uri="{BB962C8B-B14F-4D97-AF65-F5344CB8AC3E}">
        <p14:creationId xmlns:p14="http://schemas.microsoft.com/office/powerpoint/2010/main" val="390310106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randombar(horizontal)">
                                      <p:cBhvr>
                                        <p:cTn id="7" dur="500"/>
                                        <p:tgtEl>
                                          <p:spTgt spid="10342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3474"/>
                                        </p:tgtEl>
                                        <p:attrNameLst>
                                          <p:attrName>style.visibility</p:attrName>
                                        </p:attrNameLst>
                                      </p:cBhvr>
                                      <p:to>
                                        <p:strVal val="visible"/>
                                      </p:to>
                                    </p:set>
                                    <p:animEffect transition="in" filter="randombar(horizontal)">
                                      <p:cBhvr>
                                        <p:cTn id="10" dur="500"/>
                                        <p:tgtEl>
                                          <p:spTgt spid="10347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P spid="2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 name="Slide Number Placeholder 17"/>
          <p:cNvSpPr txBox="1">
            <a:spLocks/>
          </p:cNvSpPr>
          <p:nvPr/>
        </p:nvSpPr>
        <p:spPr>
          <a:xfrm>
            <a:off x="11345516" y="6317974"/>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48</a:t>
            </a:fld>
            <a:endParaRPr lang="en-US" sz="1600" b="1" dirty="0">
              <a:solidFill>
                <a:srgbClr val="000000"/>
              </a:solidFill>
              <a:latin typeface="Arial" pitchFamily="34" charset="0"/>
              <a:cs typeface="Arial" pitchFamily="34" charset="0"/>
            </a:endParaRPr>
          </a:p>
        </p:txBody>
      </p:sp>
      <p:graphicFrame>
        <p:nvGraphicFramePr>
          <p:cNvPr id="6" name="Group 50">
            <a:extLst>
              <a:ext uri="{FF2B5EF4-FFF2-40B4-BE49-F238E27FC236}">
                <a16:creationId xmlns:a16="http://schemas.microsoft.com/office/drawing/2014/main" id="{0325DFD3-F199-4CFA-A96E-7B6327A36C0A}"/>
              </a:ext>
            </a:extLst>
          </p:cNvPr>
          <p:cNvGraphicFramePr>
            <a:graphicFrameLocks/>
          </p:cNvGraphicFramePr>
          <p:nvPr/>
        </p:nvGraphicFramePr>
        <p:xfrm>
          <a:off x="469269" y="4620018"/>
          <a:ext cx="11053969" cy="944880"/>
        </p:xfrm>
        <a:graphic>
          <a:graphicData uri="http://schemas.openxmlformats.org/drawingml/2006/table">
            <a:tbl>
              <a:tblPr/>
              <a:tblGrid>
                <a:gridCol w="11053969">
                  <a:extLst>
                    <a:ext uri="{9D8B030D-6E8A-4147-A177-3AD203B41FA5}">
                      <a16:colId xmlns:a16="http://schemas.microsoft.com/office/drawing/2014/main" val="20000"/>
                    </a:ext>
                  </a:extLst>
                </a:gridCol>
              </a:tblGrid>
              <a:tr h="917232">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800" b="1" i="0" u="none" strike="noStrike" cap="none" normalizeH="0" baseline="0" dirty="0">
                          <a:ln>
                            <a:noFill/>
                          </a:ln>
                          <a:solidFill>
                            <a:srgbClr val="0070C0"/>
                          </a:solidFill>
                          <a:effectLst/>
                          <a:latin typeface="Candara" pitchFamily="34" charset="0"/>
                        </a:rPr>
                        <a:t>Index on Circulars available on RBI website and Guidance Note on Bank Audit 2023 – download and tabulate for reference and record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 name="Rectangle 3">
            <a:extLst>
              <a:ext uri="{FF2B5EF4-FFF2-40B4-BE49-F238E27FC236}">
                <a16:creationId xmlns:a16="http://schemas.microsoft.com/office/drawing/2014/main" id="{D16D3541-2523-4EB7-8EEA-F82C697B3141}"/>
              </a:ext>
            </a:extLst>
          </p:cNvPr>
          <p:cNvSpPr>
            <a:spLocks noGrp="1"/>
          </p:cNvSpPr>
          <p:nvPr>
            <p:ph type="body" sz="half" idx="1"/>
          </p:nvPr>
        </p:nvSpPr>
        <p:spPr>
          <a:xfrm>
            <a:off x="596348" y="1143000"/>
            <a:ext cx="10959548" cy="380999"/>
          </a:xfrm>
          <a:noFill/>
        </p:spPr>
        <p:txBody>
          <a:bodyPr vert="horz" lIns="90488" tIns="44450" rIns="90488" bIns="44450" rtlCol="0">
            <a:normAutofit fontScale="92500" lnSpcReduction="20000"/>
          </a:bodyPr>
          <a:lstStyle/>
          <a:p>
            <a:pPr>
              <a:lnSpc>
                <a:spcPct val="50000"/>
              </a:lnSpc>
              <a:spcAft>
                <a:spcPct val="50000"/>
              </a:spcAft>
              <a:buNone/>
            </a:pPr>
            <a:r>
              <a:rPr lang="en-US" sz="2400" dirty="0">
                <a:solidFill>
                  <a:srgbClr val="000000"/>
                </a:solidFill>
              </a:rPr>
              <a:t>RBI website </a:t>
            </a:r>
            <a:r>
              <a:rPr lang="en-US" sz="2400" dirty="0"/>
              <a:t>(</a:t>
            </a:r>
            <a:r>
              <a:rPr lang="en-US" sz="2400" dirty="0">
                <a:solidFill>
                  <a:srgbClr val="FF0000"/>
                </a:solidFill>
                <a:hlinkClick r:id="rId3">
                  <a:extLst>
                    <a:ext uri="{A12FA001-AC4F-418D-AE19-62706E023703}">
                      <ahyp:hlinkClr xmlns:ahyp="http://schemas.microsoft.com/office/drawing/2018/hyperlinkcolor" val="tx"/>
                    </a:ext>
                  </a:extLst>
                </a:hlinkClick>
              </a:rPr>
              <a:t>www.rbi.org.in</a:t>
            </a:r>
            <a:r>
              <a:rPr lang="en-US" sz="2400" dirty="0"/>
              <a:t>)</a:t>
            </a:r>
          </a:p>
          <a:p>
            <a:pPr>
              <a:lnSpc>
                <a:spcPct val="50000"/>
              </a:lnSpc>
              <a:spcAft>
                <a:spcPct val="50000"/>
              </a:spcAft>
              <a:buNone/>
            </a:pPr>
            <a:endParaRPr lang="en-US" sz="2000" dirty="0">
              <a:effectLst>
                <a:outerShdw blurRad="38100" dist="38100" dir="2700000" algn="tl">
                  <a:srgbClr val="000000">
                    <a:alpha val="43137"/>
                  </a:srgbClr>
                </a:outerShdw>
              </a:effectLst>
              <a:latin typeface="Rupee Foradian"/>
            </a:endParaRPr>
          </a:p>
          <a:p>
            <a:pPr>
              <a:spcAft>
                <a:spcPct val="50000"/>
              </a:spcAft>
              <a:buNone/>
            </a:pPr>
            <a:endParaRPr lang="en-US" b="1" dirty="0">
              <a:latin typeface="Comic Sans MS" pitchFamily="66" charset="0"/>
            </a:endParaRPr>
          </a:p>
        </p:txBody>
      </p:sp>
      <p:graphicFrame>
        <p:nvGraphicFramePr>
          <p:cNvPr id="9" name="Group 50">
            <a:extLst>
              <a:ext uri="{FF2B5EF4-FFF2-40B4-BE49-F238E27FC236}">
                <a16:creationId xmlns:a16="http://schemas.microsoft.com/office/drawing/2014/main" id="{1F80A4CF-D7E5-4B54-BAF2-E393DD2B8ABF}"/>
              </a:ext>
            </a:extLst>
          </p:cNvPr>
          <p:cNvGraphicFramePr>
            <a:graphicFrameLocks/>
          </p:cNvGraphicFramePr>
          <p:nvPr/>
        </p:nvGraphicFramePr>
        <p:xfrm>
          <a:off x="574575" y="1550423"/>
          <a:ext cx="11053969" cy="2453754"/>
        </p:xfrm>
        <a:graphic>
          <a:graphicData uri="http://schemas.openxmlformats.org/drawingml/2006/table">
            <a:tbl>
              <a:tblPr/>
              <a:tblGrid>
                <a:gridCol w="8313868">
                  <a:extLst>
                    <a:ext uri="{9D8B030D-6E8A-4147-A177-3AD203B41FA5}">
                      <a16:colId xmlns:a16="http://schemas.microsoft.com/office/drawing/2014/main" val="20000"/>
                    </a:ext>
                  </a:extLst>
                </a:gridCol>
                <a:gridCol w="2740101">
                  <a:extLst>
                    <a:ext uri="{9D8B030D-6E8A-4147-A177-3AD203B41FA5}">
                      <a16:colId xmlns:a16="http://schemas.microsoft.com/office/drawing/2014/main" val="20001"/>
                    </a:ext>
                  </a:extLst>
                </a:gridCol>
              </a:tblGrid>
              <a:tr h="659377">
                <a:tc>
                  <a:txBody>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chemeClr val="accent5">
                              <a:lumMod val="10000"/>
                            </a:schemeClr>
                          </a:solidFill>
                          <a:effectLst/>
                          <a:latin typeface="Candara" pitchFamily="34" charset="0"/>
                        </a:rPr>
                        <a:t>FAQs on MSME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chemeClr val="accent5">
                              <a:lumMod val="25000"/>
                            </a:schemeClr>
                          </a:solidFill>
                          <a:effectLst/>
                          <a:latin typeface="Candara" pitchFamily="34" charset="0"/>
                        </a:rPr>
                        <a:t>Updated as on </a:t>
                      </a:r>
                      <a:r>
                        <a:rPr kumimoji="0" lang="en-US" sz="2400" b="1" i="0" u="none" strike="noStrike" cap="none" normalizeH="0" baseline="0" dirty="0">
                          <a:ln>
                            <a:noFill/>
                          </a:ln>
                          <a:solidFill>
                            <a:srgbClr val="FF0000"/>
                          </a:solidFill>
                          <a:effectLst/>
                          <a:latin typeface="Candara" pitchFamily="34" charset="0"/>
                        </a:rPr>
                        <a:t>October 1, 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EFF"/>
                    </a:solidFill>
                  </a:tcPr>
                </a:tc>
                <a:extLst>
                  <a:ext uri="{0D108BD9-81ED-4DB2-BD59-A6C34878D82A}">
                    <a16:rowId xmlns:a16="http://schemas.microsoft.com/office/drawing/2014/main" val="10002"/>
                  </a:ext>
                </a:extLst>
              </a:tr>
              <a:tr h="720337">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chemeClr val="accent5">
                              <a:lumMod val="10000"/>
                            </a:schemeClr>
                          </a:solidFill>
                          <a:effectLst/>
                          <a:latin typeface="Candara" pitchFamily="34" charset="0"/>
                        </a:rPr>
                        <a:t>FAQs on Priority Sector Lending – Targets and Classification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chemeClr val="accent5">
                              <a:lumMod val="25000"/>
                            </a:schemeClr>
                          </a:solidFill>
                          <a:effectLst/>
                          <a:latin typeface="Candara" pitchFamily="34" charset="0"/>
                        </a:rPr>
                        <a:t>Updated as on November 09, 2021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807834">
                <a:tc>
                  <a:txBody>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a:ln>
                            <a:noFill/>
                          </a:ln>
                          <a:solidFill>
                            <a:schemeClr val="accent5">
                              <a:lumMod val="10000"/>
                            </a:schemeClr>
                          </a:solidFill>
                          <a:effectLst/>
                          <a:latin typeface="Candara" pitchFamily="34" charset="0"/>
                        </a:rPr>
                        <a:t>FAQs on UDIN available on udin.icai.org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itchFamily="18" charset="2"/>
                        <a:buNone/>
                        <a:tabLst/>
                      </a:pPr>
                      <a:endParaRPr kumimoji="0" lang="en-US" sz="2400" b="1" i="0" u="none" strike="noStrike" cap="none" normalizeH="0" baseline="0" dirty="0">
                        <a:ln>
                          <a:noFill/>
                        </a:ln>
                        <a:solidFill>
                          <a:schemeClr val="accent5">
                            <a:lumMod val="25000"/>
                          </a:schemeClr>
                        </a:solidFill>
                        <a:effectLst/>
                        <a:latin typeface="Candar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16166447"/>
                  </a:ext>
                </a:extLst>
              </a:tr>
            </a:tbl>
          </a:graphicData>
        </a:graphic>
      </p:graphicFrame>
      <p:sp>
        <p:nvSpPr>
          <p:cNvPr id="11" name="Title 1">
            <a:extLst>
              <a:ext uri="{FF2B5EF4-FFF2-40B4-BE49-F238E27FC236}">
                <a16:creationId xmlns:a16="http://schemas.microsoft.com/office/drawing/2014/main" id="{46E4C683-FC97-4B65-BEBC-C64D0032EAE7}"/>
              </a:ext>
            </a:extLst>
          </p:cNvPr>
          <p:cNvSpPr txBox="1">
            <a:spLocks/>
          </p:cNvSpPr>
          <p:nvPr/>
        </p:nvSpPr>
        <p:spPr>
          <a:xfrm>
            <a:off x="596347" y="228600"/>
            <a:ext cx="10959548" cy="72110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4000" b="1" dirty="0">
                <a:solidFill>
                  <a:srgbClr val="C00000"/>
                </a:solidFill>
              </a:rPr>
              <a:t>Smart Planning </a:t>
            </a:r>
            <a:r>
              <a:rPr lang="en-US" sz="4000" b="1" dirty="0">
                <a:solidFill>
                  <a:srgbClr val="0070C0"/>
                </a:solidFill>
              </a:rPr>
              <a:t>: Important FAQs</a:t>
            </a:r>
          </a:p>
        </p:txBody>
      </p:sp>
    </p:spTree>
    <p:extLst>
      <p:ext uri="{BB962C8B-B14F-4D97-AF65-F5344CB8AC3E}">
        <p14:creationId xmlns:p14="http://schemas.microsoft.com/office/powerpoint/2010/main" val="21420319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3" dur="500"/>
                                        <p:tgtEl>
                                          <p:spTgt spid="8">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build="p"/>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dirty="0"/>
          </a:p>
        </p:txBody>
      </p:sp>
      <p:sp>
        <p:nvSpPr>
          <p:cNvPr id="6" name="Freeform 6">
            <a:extLst>
              <a:ext uri="{FF2B5EF4-FFF2-40B4-BE49-F238E27FC236}">
                <a16:creationId xmlns:a16="http://schemas.microsoft.com/office/drawing/2014/main" id="{7B84D84F-198B-4683-BBDF-D716E10CFCDD}"/>
              </a:ext>
            </a:extLst>
          </p:cNvPr>
          <p:cNvSpPr>
            <a:spLocks noChangeAspect="1" noEditPoints="1"/>
          </p:cNvSpPr>
          <p:nvPr/>
        </p:nvSpPr>
        <p:spPr bwMode="auto">
          <a:xfrm>
            <a:off x="10058401" y="1210282"/>
            <a:ext cx="1524000" cy="4965234"/>
          </a:xfrm>
          <a:custGeom>
            <a:avLst/>
            <a:gdLst>
              <a:gd name="T0" fmla="*/ 752 w 796"/>
              <a:gd name="T1" fmla="*/ 568 h 1642"/>
              <a:gd name="T2" fmla="*/ 679 w 796"/>
              <a:gd name="T3" fmla="*/ 472 h 1642"/>
              <a:gd name="T4" fmla="*/ 666 w 796"/>
              <a:gd name="T5" fmla="*/ 407 h 1642"/>
              <a:gd name="T6" fmla="*/ 725 w 796"/>
              <a:gd name="T7" fmla="*/ 235 h 1642"/>
              <a:gd name="T8" fmla="*/ 735 w 796"/>
              <a:gd name="T9" fmla="*/ 232 h 1642"/>
              <a:gd name="T10" fmla="*/ 715 w 796"/>
              <a:gd name="T11" fmla="*/ 158 h 1642"/>
              <a:gd name="T12" fmla="*/ 715 w 796"/>
              <a:gd name="T13" fmla="*/ 159 h 1642"/>
              <a:gd name="T14" fmla="*/ 704 w 796"/>
              <a:gd name="T15" fmla="*/ 107 h 1642"/>
              <a:gd name="T16" fmla="*/ 676 w 796"/>
              <a:gd name="T17" fmla="*/ 77 h 1642"/>
              <a:gd name="T18" fmla="*/ 655 w 796"/>
              <a:gd name="T19" fmla="*/ 60 h 1642"/>
              <a:gd name="T20" fmla="*/ 461 w 796"/>
              <a:gd name="T21" fmla="*/ 8 h 1642"/>
              <a:gd name="T22" fmla="*/ 402 w 796"/>
              <a:gd name="T23" fmla="*/ 32 h 1642"/>
              <a:gd name="T24" fmla="*/ 400 w 796"/>
              <a:gd name="T25" fmla="*/ 66 h 1642"/>
              <a:gd name="T26" fmla="*/ 362 w 796"/>
              <a:gd name="T27" fmla="*/ 104 h 1642"/>
              <a:gd name="T28" fmla="*/ 310 w 796"/>
              <a:gd name="T29" fmla="*/ 152 h 1642"/>
              <a:gd name="T30" fmla="*/ 306 w 796"/>
              <a:gd name="T31" fmla="*/ 204 h 1642"/>
              <a:gd name="T32" fmla="*/ 279 w 796"/>
              <a:gd name="T33" fmla="*/ 248 h 1642"/>
              <a:gd name="T34" fmla="*/ 183 w 796"/>
              <a:gd name="T35" fmla="*/ 391 h 1642"/>
              <a:gd name="T36" fmla="*/ 151 w 796"/>
              <a:gd name="T37" fmla="*/ 433 h 1642"/>
              <a:gd name="T38" fmla="*/ 99 w 796"/>
              <a:gd name="T39" fmla="*/ 478 h 1642"/>
              <a:gd name="T40" fmla="*/ 63 w 796"/>
              <a:gd name="T41" fmla="*/ 621 h 1642"/>
              <a:gd name="T42" fmla="*/ 71 w 796"/>
              <a:gd name="T43" fmla="*/ 714 h 1642"/>
              <a:gd name="T44" fmla="*/ 89 w 796"/>
              <a:gd name="T45" fmla="*/ 859 h 1642"/>
              <a:gd name="T46" fmla="*/ 27 w 796"/>
              <a:gd name="T47" fmla="*/ 987 h 1642"/>
              <a:gd name="T48" fmla="*/ 107 w 796"/>
              <a:gd name="T49" fmla="*/ 1179 h 1642"/>
              <a:gd name="T50" fmla="*/ 64 w 796"/>
              <a:gd name="T51" fmla="*/ 1341 h 1642"/>
              <a:gd name="T52" fmla="*/ 0 w 796"/>
              <a:gd name="T53" fmla="*/ 1642 h 1642"/>
              <a:gd name="T54" fmla="*/ 635 w 796"/>
              <a:gd name="T55" fmla="*/ 1308 h 1642"/>
              <a:gd name="T56" fmla="*/ 653 w 796"/>
              <a:gd name="T57" fmla="*/ 1154 h 1642"/>
              <a:gd name="T58" fmla="*/ 763 w 796"/>
              <a:gd name="T59" fmla="*/ 874 h 1642"/>
              <a:gd name="T60" fmla="*/ 361 w 796"/>
              <a:gd name="T61" fmla="*/ 517 h 1642"/>
              <a:gd name="T62" fmla="*/ 357 w 796"/>
              <a:gd name="T63" fmla="*/ 566 h 1642"/>
              <a:gd name="T64" fmla="*/ 233 w 796"/>
              <a:gd name="T65" fmla="*/ 730 h 1642"/>
              <a:gd name="T66" fmla="*/ 235 w 796"/>
              <a:gd name="T67" fmla="*/ 519 h 1642"/>
              <a:gd name="T68" fmla="*/ 225 w 796"/>
              <a:gd name="T69" fmla="*/ 443 h 1642"/>
              <a:gd name="T70" fmla="*/ 215 w 796"/>
              <a:gd name="T71" fmla="*/ 408 h 1642"/>
              <a:gd name="T72" fmla="*/ 299 w 796"/>
              <a:gd name="T73" fmla="*/ 273 h 1642"/>
              <a:gd name="T74" fmla="*/ 347 w 796"/>
              <a:gd name="T75" fmla="*/ 362 h 1642"/>
              <a:gd name="T76" fmla="*/ 405 w 796"/>
              <a:gd name="T77" fmla="*/ 478 h 1642"/>
              <a:gd name="T78" fmla="*/ 361 w 796"/>
              <a:gd name="T79" fmla="*/ 51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1642">
                <a:moveTo>
                  <a:pt x="791" y="712"/>
                </a:moveTo>
                <a:cubicBezTo>
                  <a:pt x="790" y="664"/>
                  <a:pt x="776" y="594"/>
                  <a:pt x="752" y="568"/>
                </a:cubicBezTo>
                <a:cubicBezTo>
                  <a:pt x="735" y="553"/>
                  <a:pt x="719" y="530"/>
                  <a:pt x="708" y="517"/>
                </a:cubicBezTo>
                <a:cubicBezTo>
                  <a:pt x="704" y="507"/>
                  <a:pt x="679" y="475"/>
                  <a:pt x="679" y="472"/>
                </a:cubicBezTo>
                <a:cubicBezTo>
                  <a:pt x="684" y="470"/>
                  <a:pt x="688" y="464"/>
                  <a:pt x="688" y="464"/>
                </a:cubicBezTo>
                <a:cubicBezTo>
                  <a:pt x="688" y="464"/>
                  <a:pt x="668" y="421"/>
                  <a:pt x="666" y="407"/>
                </a:cubicBezTo>
                <a:cubicBezTo>
                  <a:pt x="663" y="403"/>
                  <a:pt x="650" y="398"/>
                  <a:pt x="645" y="398"/>
                </a:cubicBezTo>
                <a:cubicBezTo>
                  <a:pt x="655" y="386"/>
                  <a:pt x="710" y="292"/>
                  <a:pt x="725" y="235"/>
                </a:cubicBezTo>
                <a:cubicBezTo>
                  <a:pt x="725" y="241"/>
                  <a:pt x="725" y="247"/>
                  <a:pt x="725" y="251"/>
                </a:cubicBezTo>
                <a:cubicBezTo>
                  <a:pt x="723" y="261"/>
                  <a:pt x="728" y="249"/>
                  <a:pt x="735" y="232"/>
                </a:cubicBezTo>
                <a:cubicBezTo>
                  <a:pt x="743" y="212"/>
                  <a:pt x="716" y="158"/>
                  <a:pt x="716" y="158"/>
                </a:cubicBezTo>
                <a:cubicBezTo>
                  <a:pt x="715" y="158"/>
                  <a:pt x="715" y="158"/>
                  <a:pt x="715" y="158"/>
                </a:cubicBezTo>
                <a:cubicBezTo>
                  <a:pt x="716" y="160"/>
                  <a:pt x="716" y="161"/>
                  <a:pt x="716" y="162"/>
                </a:cubicBezTo>
                <a:cubicBezTo>
                  <a:pt x="716" y="161"/>
                  <a:pt x="715" y="160"/>
                  <a:pt x="715" y="159"/>
                </a:cubicBezTo>
                <a:cubicBezTo>
                  <a:pt x="715" y="158"/>
                  <a:pt x="715" y="158"/>
                  <a:pt x="715" y="158"/>
                </a:cubicBezTo>
                <a:cubicBezTo>
                  <a:pt x="711" y="133"/>
                  <a:pt x="706" y="112"/>
                  <a:pt x="704" y="107"/>
                </a:cubicBezTo>
                <a:cubicBezTo>
                  <a:pt x="697" y="94"/>
                  <a:pt x="678" y="64"/>
                  <a:pt x="678" y="64"/>
                </a:cubicBezTo>
                <a:cubicBezTo>
                  <a:pt x="676" y="77"/>
                  <a:pt x="676" y="77"/>
                  <a:pt x="676" y="77"/>
                </a:cubicBezTo>
                <a:cubicBezTo>
                  <a:pt x="649" y="40"/>
                  <a:pt x="649" y="40"/>
                  <a:pt x="649" y="40"/>
                </a:cubicBezTo>
                <a:cubicBezTo>
                  <a:pt x="655" y="60"/>
                  <a:pt x="655" y="60"/>
                  <a:pt x="655" y="60"/>
                </a:cubicBezTo>
                <a:cubicBezTo>
                  <a:pt x="655" y="60"/>
                  <a:pt x="630" y="38"/>
                  <a:pt x="586" y="19"/>
                </a:cubicBezTo>
                <a:cubicBezTo>
                  <a:pt x="541" y="0"/>
                  <a:pt x="461" y="8"/>
                  <a:pt x="461" y="8"/>
                </a:cubicBezTo>
                <a:cubicBezTo>
                  <a:pt x="461" y="8"/>
                  <a:pt x="472" y="11"/>
                  <a:pt x="487" y="16"/>
                </a:cubicBezTo>
                <a:cubicBezTo>
                  <a:pt x="441" y="20"/>
                  <a:pt x="402" y="32"/>
                  <a:pt x="402" y="32"/>
                </a:cubicBezTo>
                <a:cubicBezTo>
                  <a:pt x="409" y="53"/>
                  <a:pt x="409" y="53"/>
                  <a:pt x="409" y="53"/>
                </a:cubicBezTo>
                <a:cubicBezTo>
                  <a:pt x="409" y="53"/>
                  <a:pt x="388" y="64"/>
                  <a:pt x="400" y="66"/>
                </a:cubicBezTo>
                <a:cubicBezTo>
                  <a:pt x="405" y="66"/>
                  <a:pt x="409" y="68"/>
                  <a:pt x="412" y="70"/>
                </a:cubicBezTo>
                <a:cubicBezTo>
                  <a:pt x="390" y="82"/>
                  <a:pt x="367" y="98"/>
                  <a:pt x="362" y="104"/>
                </a:cubicBezTo>
                <a:cubicBezTo>
                  <a:pt x="359" y="107"/>
                  <a:pt x="353" y="130"/>
                  <a:pt x="347" y="134"/>
                </a:cubicBezTo>
                <a:cubicBezTo>
                  <a:pt x="341" y="138"/>
                  <a:pt x="310" y="152"/>
                  <a:pt x="310" y="152"/>
                </a:cubicBezTo>
                <a:cubicBezTo>
                  <a:pt x="310" y="152"/>
                  <a:pt x="294" y="164"/>
                  <a:pt x="295" y="172"/>
                </a:cubicBezTo>
                <a:cubicBezTo>
                  <a:pt x="296" y="180"/>
                  <a:pt x="306" y="204"/>
                  <a:pt x="306" y="204"/>
                </a:cubicBezTo>
                <a:cubicBezTo>
                  <a:pt x="302" y="212"/>
                  <a:pt x="299" y="221"/>
                  <a:pt x="299" y="221"/>
                </a:cubicBezTo>
                <a:cubicBezTo>
                  <a:pt x="299" y="221"/>
                  <a:pt x="291" y="227"/>
                  <a:pt x="279" y="248"/>
                </a:cubicBezTo>
                <a:cubicBezTo>
                  <a:pt x="267" y="269"/>
                  <a:pt x="208" y="378"/>
                  <a:pt x="208" y="378"/>
                </a:cubicBezTo>
                <a:cubicBezTo>
                  <a:pt x="208" y="378"/>
                  <a:pt x="183" y="363"/>
                  <a:pt x="183" y="391"/>
                </a:cubicBezTo>
                <a:cubicBezTo>
                  <a:pt x="181" y="406"/>
                  <a:pt x="178" y="419"/>
                  <a:pt x="178" y="419"/>
                </a:cubicBezTo>
                <a:cubicBezTo>
                  <a:pt x="178" y="419"/>
                  <a:pt x="155" y="416"/>
                  <a:pt x="151" y="433"/>
                </a:cubicBezTo>
                <a:cubicBezTo>
                  <a:pt x="146" y="437"/>
                  <a:pt x="125" y="457"/>
                  <a:pt x="125" y="457"/>
                </a:cubicBezTo>
                <a:cubicBezTo>
                  <a:pt x="117" y="457"/>
                  <a:pt x="102" y="468"/>
                  <a:pt x="99" y="478"/>
                </a:cubicBezTo>
                <a:cubicBezTo>
                  <a:pt x="92" y="482"/>
                  <a:pt x="49" y="528"/>
                  <a:pt x="49" y="560"/>
                </a:cubicBezTo>
                <a:cubicBezTo>
                  <a:pt x="54" y="584"/>
                  <a:pt x="63" y="621"/>
                  <a:pt x="63" y="621"/>
                </a:cubicBezTo>
                <a:cubicBezTo>
                  <a:pt x="63" y="621"/>
                  <a:pt x="59" y="618"/>
                  <a:pt x="59" y="633"/>
                </a:cubicBezTo>
                <a:cubicBezTo>
                  <a:pt x="62" y="651"/>
                  <a:pt x="76" y="702"/>
                  <a:pt x="71" y="714"/>
                </a:cubicBezTo>
                <a:cubicBezTo>
                  <a:pt x="54" y="729"/>
                  <a:pt x="29" y="747"/>
                  <a:pt x="29" y="747"/>
                </a:cubicBezTo>
                <a:cubicBezTo>
                  <a:pt x="29" y="747"/>
                  <a:pt x="84" y="843"/>
                  <a:pt x="89" y="859"/>
                </a:cubicBezTo>
                <a:cubicBezTo>
                  <a:pt x="93" y="873"/>
                  <a:pt x="94" y="890"/>
                  <a:pt x="94" y="890"/>
                </a:cubicBezTo>
                <a:cubicBezTo>
                  <a:pt x="75" y="905"/>
                  <a:pt x="33" y="942"/>
                  <a:pt x="27" y="987"/>
                </a:cubicBezTo>
                <a:cubicBezTo>
                  <a:pt x="28" y="1021"/>
                  <a:pt x="30" y="1060"/>
                  <a:pt x="30" y="1060"/>
                </a:cubicBezTo>
                <a:cubicBezTo>
                  <a:pt x="30" y="1060"/>
                  <a:pt x="111" y="1134"/>
                  <a:pt x="107" y="1179"/>
                </a:cubicBezTo>
                <a:cubicBezTo>
                  <a:pt x="106" y="1192"/>
                  <a:pt x="106" y="1192"/>
                  <a:pt x="106" y="1192"/>
                </a:cubicBezTo>
                <a:cubicBezTo>
                  <a:pt x="106" y="1192"/>
                  <a:pt x="63" y="1296"/>
                  <a:pt x="64" y="1341"/>
                </a:cubicBezTo>
                <a:cubicBezTo>
                  <a:pt x="58" y="1377"/>
                  <a:pt x="33" y="1475"/>
                  <a:pt x="30" y="1487"/>
                </a:cubicBezTo>
                <a:cubicBezTo>
                  <a:pt x="27" y="1499"/>
                  <a:pt x="0" y="1634"/>
                  <a:pt x="0" y="1642"/>
                </a:cubicBezTo>
                <a:cubicBezTo>
                  <a:pt x="660" y="1642"/>
                  <a:pt x="660" y="1642"/>
                  <a:pt x="660" y="1642"/>
                </a:cubicBezTo>
                <a:cubicBezTo>
                  <a:pt x="660" y="1642"/>
                  <a:pt x="668" y="1402"/>
                  <a:pt x="635" y="1308"/>
                </a:cubicBezTo>
                <a:cubicBezTo>
                  <a:pt x="645" y="1275"/>
                  <a:pt x="656" y="1252"/>
                  <a:pt x="647" y="1213"/>
                </a:cubicBezTo>
                <a:cubicBezTo>
                  <a:pt x="654" y="1190"/>
                  <a:pt x="656" y="1173"/>
                  <a:pt x="653" y="1154"/>
                </a:cubicBezTo>
                <a:cubicBezTo>
                  <a:pt x="666" y="1130"/>
                  <a:pt x="677" y="1075"/>
                  <a:pt x="685" y="1062"/>
                </a:cubicBezTo>
                <a:cubicBezTo>
                  <a:pt x="692" y="1040"/>
                  <a:pt x="756" y="885"/>
                  <a:pt x="763" y="874"/>
                </a:cubicBezTo>
                <a:cubicBezTo>
                  <a:pt x="770" y="863"/>
                  <a:pt x="796" y="788"/>
                  <a:pt x="791" y="712"/>
                </a:cubicBezTo>
                <a:close/>
                <a:moveTo>
                  <a:pt x="361" y="517"/>
                </a:moveTo>
                <a:cubicBezTo>
                  <a:pt x="362" y="523"/>
                  <a:pt x="373" y="547"/>
                  <a:pt x="373" y="547"/>
                </a:cubicBezTo>
                <a:cubicBezTo>
                  <a:pt x="373" y="547"/>
                  <a:pt x="380" y="562"/>
                  <a:pt x="357" y="566"/>
                </a:cubicBezTo>
                <a:cubicBezTo>
                  <a:pt x="334" y="576"/>
                  <a:pt x="278" y="645"/>
                  <a:pt x="263" y="675"/>
                </a:cubicBezTo>
                <a:cubicBezTo>
                  <a:pt x="248" y="705"/>
                  <a:pt x="233" y="730"/>
                  <a:pt x="233" y="730"/>
                </a:cubicBezTo>
                <a:cubicBezTo>
                  <a:pt x="233" y="730"/>
                  <a:pt x="208" y="616"/>
                  <a:pt x="209" y="597"/>
                </a:cubicBezTo>
                <a:cubicBezTo>
                  <a:pt x="215" y="583"/>
                  <a:pt x="235" y="519"/>
                  <a:pt x="235" y="519"/>
                </a:cubicBezTo>
                <a:cubicBezTo>
                  <a:pt x="235" y="519"/>
                  <a:pt x="239" y="513"/>
                  <a:pt x="229" y="492"/>
                </a:cubicBezTo>
                <a:cubicBezTo>
                  <a:pt x="225" y="482"/>
                  <a:pt x="222" y="451"/>
                  <a:pt x="225" y="443"/>
                </a:cubicBezTo>
                <a:cubicBezTo>
                  <a:pt x="228" y="435"/>
                  <a:pt x="236" y="424"/>
                  <a:pt x="218" y="419"/>
                </a:cubicBezTo>
                <a:cubicBezTo>
                  <a:pt x="216" y="414"/>
                  <a:pt x="215" y="408"/>
                  <a:pt x="215" y="408"/>
                </a:cubicBezTo>
                <a:cubicBezTo>
                  <a:pt x="292" y="262"/>
                  <a:pt x="292" y="262"/>
                  <a:pt x="292" y="262"/>
                </a:cubicBezTo>
                <a:cubicBezTo>
                  <a:pt x="299" y="273"/>
                  <a:pt x="299" y="273"/>
                  <a:pt x="299" y="273"/>
                </a:cubicBezTo>
                <a:cubicBezTo>
                  <a:pt x="299" y="273"/>
                  <a:pt x="272" y="300"/>
                  <a:pt x="287" y="328"/>
                </a:cubicBezTo>
                <a:cubicBezTo>
                  <a:pt x="298" y="340"/>
                  <a:pt x="333" y="346"/>
                  <a:pt x="347" y="362"/>
                </a:cubicBezTo>
                <a:cubicBezTo>
                  <a:pt x="358" y="372"/>
                  <a:pt x="393" y="393"/>
                  <a:pt x="393" y="428"/>
                </a:cubicBezTo>
                <a:cubicBezTo>
                  <a:pt x="399" y="452"/>
                  <a:pt x="405" y="478"/>
                  <a:pt x="405" y="478"/>
                </a:cubicBezTo>
                <a:cubicBezTo>
                  <a:pt x="367" y="501"/>
                  <a:pt x="367" y="501"/>
                  <a:pt x="367" y="501"/>
                </a:cubicBezTo>
                <a:cubicBezTo>
                  <a:pt x="367" y="501"/>
                  <a:pt x="360" y="511"/>
                  <a:pt x="361" y="51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1">
            <a:extLst>
              <a:ext uri="{FF2B5EF4-FFF2-40B4-BE49-F238E27FC236}">
                <a16:creationId xmlns:a16="http://schemas.microsoft.com/office/drawing/2014/main" id="{A83A4F12-9F9E-18DD-D86C-831862F33AE4}"/>
              </a:ext>
            </a:extLst>
          </p:cNvPr>
          <p:cNvSpPr txBox="1">
            <a:spLocks/>
          </p:cNvSpPr>
          <p:nvPr/>
        </p:nvSpPr>
        <p:spPr>
          <a:xfrm>
            <a:off x="3200400" y="2057400"/>
            <a:ext cx="5410200" cy="1247675"/>
          </a:xfrm>
          <a:prstGeom prst="rect">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800" b="1" dirty="0">
                <a:solidFill>
                  <a:schemeClr val="bg1"/>
                </a:solidFill>
              </a:rPr>
              <a:t>Agricultural Advances</a:t>
            </a:r>
          </a:p>
        </p:txBody>
      </p:sp>
      <p:pic>
        <p:nvPicPr>
          <p:cNvPr id="4098" name="Picture 2" descr="How is tech revolutionising the agricultural sector? – EURACTIV.com">
            <a:extLst>
              <a:ext uri="{FF2B5EF4-FFF2-40B4-BE49-F238E27FC236}">
                <a16:creationId xmlns:a16="http://schemas.microsoft.com/office/drawing/2014/main" id="{AD6178AB-9C20-0185-D812-C8DA2195C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75799"/>
            <a:ext cx="3581400" cy="201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0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E17369-D1AA-436B-AA2C-980352C43017}"/>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6" name="Title 1">
            <a:extLst>
              <a:ext uri="{FF2B5EF4-FFF2-40B4-BE49-F238E27FC236}">
                <a16:creationId xmlns:a16="http://schemas.microsoft.com/office/drawing/2014/main" id="{0D88A85A-7172-4C36-9158-8AB5D5E3E26C}"/>
              </a:ext>
            </a:extLst>
          </p:cNvPr>
          <p:cNvSpPr txBox="1">
            <a:spLocks/>
          </p:cNvSpPr>
          <p:nvPr/>
        </p:nvSpPr>
        <p:spPr>
          <a:xfrm>
            <a:off x="547468" y="116490"/>
            <a:ext cx="11029990" cy="79289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3500" b="1" dirty="0">
                <a:solidFill>
                  <a:srgbClr val="0070C0"/>
                </a:solidFill>
              </a:rPr>
              <a:t>SCB’s GNPA Ratio</a:t>
            </a:r>
            <a:endParaRPr lang="en-US" sz="4000" b="1" dirty="0">
              <a:solidFill>
                <a:srgbClr val="0070C0"/>
              </a:solidFill>
            </a:endParaRPr>
          </a:p>
        </p:txBody>
      </p:sp>
      <p:graphicFrame>
        <p:nvGraphicFramePr>
          <p:cNvPr id="4" name="Chart 3">
            <a:extLst>
              <a:ext uri="{FF2B5EF4-FFF2-40B4-BE49-F238E27FC236}">
                <a16:creationId xmlns:a16="http://schemas.microsoft.com/office/drawing/2014/main" id="{5176D50E-832E-AE9D-EB5F-952775D93DDB}"/>
              </a:ext>
            </a:extLst>
          </p:cNvPr>
          <p:cNvGraphicFramePr>
            <a:graphicFrameLocks/>
          </p:cNvGraphicFramePr>
          <p:nvPr>
            <p:extLst>
              <p:ext uri="{D42A27DB-BD31-4B8C-83A1-F6EECF244321}">
                <p14:modId xmlns:p14="http://schemas.microsoft.com/office/powerpoint/2010/main" val="242872973"/>
              </p:ext>
            </p:extLst>
          </p:nvPr>
        </p:nvGraphicFramePr>
        <p:xfrm>
          <a:off x="609600" y="1219200"/>
          <a:ext cx="10967858"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25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5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17"/>
          <p:cNvSpPr txBox="1">
            <a:spLocks/>
          </p:cNvSpPr>
          <p:nvPr/>
        </p:nvSpPr>
        <p:spPr>
          <a:xfrm>
            <a:off x="11049000" y="6422711"/>
            <a:ext cx="6096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176C1F2-587E-42C9-B506-53C0D6E30F46}" type="slidenum">
              <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50</a:t>
            </a:fld>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9" name="Title 1">
            <a:extLst>
              <a:ext uri="{FF2B5EF4-FFF2-40B4-BE49-F238E27FC236}">
                <a16:creationId xmlns:a16="http://schemas.microsoft.com/office/drawing/2014/main" id="{59EB56F8-5FF9-4B3A-B7FB-67832463507B}"/>
              </a:ext>
            </a:extLst>
          </p:cNvPr>
          <p:cNvSpPr txBox="1">
            <a:spLocks/>
          </p:cNvSpPr>
          <p:nvPr/>
        </p:nvSpPr>
        <p:spPr>
          <a:xfrm>
            <a:off x="609600" y="264138"/>
            <a:ext cx="10972800" cy="674723"/>
          </a:xfrm>
          <a:prstGeom prst="rect">
            <a:avLst/>
          </a:prstGeom>
        </p:spPr>
        <p:txBody>
          <a:bodyPr>
            <a:normAutofit fontScale="850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Smart Execution : Agricultural Advances – Clear all confusions!</a:t>
            </a:r>
          </a:p>
        </p:txBody>
      </p:sp>
      <p:sp>
        <p:nvSpPr>
          <p:cNvPr id="2" name="Cloud 1">
            <a:extLst>
              <a:ext uri="{FF2B5EF4-FFF2-40B4-BE49-F238E27FC236}">
                <a16:creationId xmlns:a16="http://schemas.microsoft.com/office/drawing/2014/main" id="{25BCBE6C-51E8-5C98-AA99-D5D79349A7F1}"/>
              </a:ext>
            </a:extLst>
          </p:cNvPr>
          <p:cNvSpPr/>
          <p:nvPr/>
        </p:nvSpPr>
        <p:spPr>
          <a:xfrm>
            <a:off x="759459" y="4611509"/>
            <a:ext cx="2821941" cy="1408291"/>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Mono Cropping Farmers/ Loans</a:t>
            </a:r>
          </a:p>
        </p:txBody>
      </p:sp>
      <p:sp>
        <p:nvSpPr>
          <p:cNvPr id="3" name="Cloud 2">
            <a:extLst>
              <a:ext uri="{FF2B5EF4-FFF2-40B4-BE49-F238E27FC236}">
                <a16:creationId xmlns:a16="http://schemas.microsoft.com/office/drawing/2014/main" id="{366611A0-91D7-D4D0-8B5D-031A08138EF9}"/>
              </a:ext>
            </a:extLst>
          </p:cNvPr>
          <p:cNvSpPr/>
          <p:nvPr/>
        </p:nvSpPr>
        <p:spPr>
          <a:xfrm>
            <a:off x="596899" y="2975381"/>
            <a:ext cx="2517141" cy="1461911"/>
          </a:xfrm>
          <a:prstGeom prst="cloud">
            <a:avLst/>
          </a:prstGeom>
          <a:solidFill>
            <a:srgbClr val="F1F896"/>
          </a:solidFill>
          <a:ln w="3175">
            <a:solidFill>
              <a:srgbClr val="FFC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Kharif Crop/ Kharif Season</a:t>
            </a:r>
          </a:p>
        </p:txBody>
      </p:sp>
      <p:sp>
        <p:nvSpPr>
          <p:cNvPr id="7" name="Cloud 6">
            <a:extLst>
              <a:ext uri="{FF2B5EF4-FFF2-40B4-BE49-F238E27FC236}">
                <a16:creationId xmlns:a16="http://schemas.microsoft.com/office/drawing/2014/main" id="{C7B92DEC-F7D0-9094-2F2A-F3D05CE73962}"/>
              </a:ext>
            </a:extLst>
          </p:cNvPr>
          <p:cNvSpPr/>
          <p:nvPr/>
        </p:nvSpPr>
        <p:spPr>
          <a:xfrm>
            <a:off x="4024878" y="1295400"/>
            <a:ext cx="2362201" cy="1143000"/>
          </a:xfrm>
          <a:prstGeom prst="cloud">
            <a:avLst/>
          </a:prstGeom>
          <a:solidFill>
            <a:srgbClr val="F1F896"/>
          </a:solidFill>
          <a:ln w="3175">
            <a:solidFill>
              <a:srgbClr val="FFC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Short duration Crops</a:t>
            </a:r>
          </a:p>
        </p:txBody>
      </p:sp>
      <p:sp>
        <p:nvSpPr>
          <p:cNvPr id="12" name="Cloud 11">
            <a:extLst>
              <a:ext uri="{FF2B5EF4-FFF2-40B4-BE49-F238E27FC236}">
                <a16:creationId xmlns:a16="http://schemas.microsoft.com/office/drawing/2014/main" id="{E8329CC7-4549-0BFB-4F88-978B8B2CAE0A}"/>
              </a:ext>
            </a:extLst>
          </p:cNvPr>
          <p:cNvSpPr/>
          <p:nvPr/>
        </p:nvSpPr>
        <p:spPr>
          <a:xfrm>
            <a:off x="4343399" y="4495800"/>
            <a:ext cx="2133601" cy="1143000"/>
          </a:xfrm>
          <a:prstGeom prst="cloud">
            <a:avLst/>
          </a:prstGeom>
          <a:solidFill>
            <a:srgbClr val="F1F896"/>
          </a:solidFill>
          <a:ln w="3175">
            <a:solidFill>
              <a:srgbClr val="FFC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Long duration Crops</a:t>
            </a:r>
            <a:endParaRPr kumimoji="0" lang="en-IN" sz="2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20" name="Cloud 19">
            <a:extLst>
              <a:ext uri="{FF2B5EF4-FFF2-40B4-BE49-F238E27FC236}">
                <a16:creationId xmlns:a16="http://schemas.microsoft.com/office/drawing/2014/main" id="{17E2EB5F-A4C7-D054-BDB8-A09A870283FD}"/>
              </a:ext>
            </a:extLst>
          </p:cNvPr>
          <p:cNvSpPr/>
          <p:nvPr/>
        </p:nvSpPr>
        <p:spPr>
          <a:xfrm>
            <a:off x="7020559" y="1188632"/>
            <a:ext cx="1981200" cy="1143000"/>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Cropping period</a:t>
            </a:r>
            <a:endParaRPr kumimoji="0" lang="en-IN" sz="2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21" name="Cloud 20">
            <a:extLst>
              <a:ext uri="{FF2B5EF4-FFF2-40B4-BE49-F238E27FC236}">
                <a16:creationId xmlns:a16="http://schemas.microsoft.com/office/drawing/2014/main" id="{4245A803-E89F-ABCE-DE92-C2C2AAA17778}"/>
              </a:ext>
            </a:extLst>
          </p:cNvPr>
          <p:cNvSpPr/>
          <p:nvPr/>
        </p:nvSpPr>
        <p:spPr>
          <a:xfrm>
            <a:off x="8610600" y="3181025"/>
            <a:ext cx="2618741" cy="1143000"/>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End date of Rabi/ Kharif season</a:t>
            </a:r>
            <a:endParaRPr kumimoji="0" lang="en-IN" sz="2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22" name="Cloud 21">
            <a:extLst>
              <a:ext uri="{FF2B5EF4-FFF2-40B4-BE49-F238E27FC236}">
                <a16:creationId xmlns:a16="http://schemas.microsoft.com/office/drawing/2014/main" id="{361E04B8-2605-2730-71AD-2EA3CB611B4E}"/>
              </a:ext>
            </a:extLst>
          </p:cNvPr>
          <p:cNvSpPr/>
          <p:nvPr/>
        </p:nvSpPr>
        <p:spPr>
          <a:xfrm>
            <a:off x="6207488" y="2996261"/>
            <a:ext cx="2133601" cy="1143000"/>
          </a:xfrm>
          <a:prstGeom prst="cloud">
            <a:avLst/>
          </a:prstGeom>
          <a:solidFill>
            <a:srgbClr val="F1F896"/>
          </a:solidFill>
          <a:ln w="3175">
            <a:solidFill>
              <a:srgbClr val="FFC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Harvesting period</a:t>
            </a:r>
            <a:endParaRPr kumimoji="0" lang="en-IN" sz="2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23" name="Cloud 22">
            <a:extLst>
              <a:ext uri="{FF2B5EF4-FFF2-40B4-BE49-F238E27FC236}">
                <a16:creationId xmlns:a16="http://schemas.microsoft.com/office/drawing/2014/main" id="{F081B69C-DD60-F5F5-466A-C6D3AB22736A}"/>
              </a:ext>
            </a:extLst>
          </p:cNvPr>
          <p:cNvSpPr/>
          <p:nvPr/>
        </p:nvSpPr>
        <p:spPr>
          <a:xfrm>
            <a:off x="845186" y="1127142"/>
            <a:ext cx="2285999" cy="1555715"/>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Rabi Crops/ Rabi Season</a:t>
            </a:r>
          </a:p>
        </p:txBody>
      </p:sp>
      <p:sp>
        <p:nvSpPr>
          <p:cNvPr id="24" name="Cloud 23">
            <a:extLst>
              <a:ext uri="{FF2B5EF4-FFF2-40B4-BE49-F238E27FC236}">
                <a16:creationId xmlns:a16="http://schemas.microsoft.com/office/drawing/2014/main" id="{FC3A5068-80A0-2170-8B61-DCC191C770AA}"/>
              </a:ext>
            </a:extLst>
          </p:cNvPr>
          <p:cNvSpPr/>
          <p:nvPr/>
        </p:nvSpPr>
        <p:spPr>
          <a:xfrm>
            <a:off x="6900153" y="4744154"/>
            <a:ext cx="2237741" cy="1143000"/>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Due date of repayment</a:t>
            </a:r>
            <a:endParaRPr kumimoji="0" lang="en-IN" sz="2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25" name="Cloud 24">
            <a:extLst>
              <a:ext uri="{FF2B5EF4-FFF2-40B4-BE49-F238E27FC236}">
                <a16:creationId xmlns:a16="http://schemas.microsoft.com/office/drawing/2014/main" id="{E4DC610F-32EA-0FFB-F724-6E768D2C4477}"/>
              </a:ext>
            </a:extLst>
          </p:cNvPr>
          <p:cNvSpPr/>
          <p:nvPr/>
        </p:nvSpPr>
        <p:spPr>
          <a:xfrm>
            <a:off x="3241312" y="2682857"/>
            <a:ext cx="2743201" cy="1295400"/>
          </a:xfrm>
          <a:prstGeom prst="cloud">
            <a:avLst/>
          </a:prstGeom>
          <a:solidFill>
            <a:schemeClr val="accent5">
              <a:lumMod val="20000"/>
              <a:lumOff val="80000"/>
            </a:schemeClr>
          </a:solidFill>
          <a:ln w="3175">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Multi Cropping farmers/ loans</a:t>
            </a:r>
          </a:p>
        </p:txBody>
      </p:sp>
      <p:sp>
        <p:nvSpPr>
          <p:cNvPr id="26" name="Cloud 25">
            <a:extLst>
              <a:ext uri="{FF2B5EF4-FFF2-40B4-BE49-F238E27FC236}">
                <a16:creationId xmlns:a16="http://schemas.microsoft.com/office/drawing/2014/main" id="{6B19F085-40EF-81FE-6C8D-0A2DF5283C66}"/>
              </a:ext>
            </a:extLst>
          </p:cNvPr>
          <p:cNvSpPr/>
          <p:nvPr/>
        </p:nvSpPr>
        <p:spPr>
          <a:xfrm>
            <a:off x="8963659" y="1738281"/>
            <a:ext cx="2618741" cy="1143000"/>
          </a:xfrm>
          <a:prstGeom prst="cloud">
            <a:avLst/>
          </a:prstGeom>
          <a:solidFill>
            <a:srgbClr val="F1F896"/>
          </a:solidFill>
          <a:ln w="3175">
            <a:solidFill>
              <a:srgbClr val="FFC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Indirect Agricultural activities</a:t>
            </a:r>
            <a:endParaRPr kumimoji="0" lang="en-IN" sz="2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
        <p:nvSpPr>
          <p:cNvPr id="27" name="Cloud 26">
            <a:extLst>
              <a:ext uri="{FF2B5EF4-FFF2-40B4-BE49-F238E27FC236}">
                <a16:creationId xmlns:a16="http://schemas.microsoft.com/office/drawing/2014/main" id="{A6BC6D65-1035-3568-B352-E24D176AF3CC}"/>
              </a:ext>
            </a:extLst>
          </p:cNvPr>
          <p:cNvSpPr/>
          <p:nvPr/>
        </p:nvSpPr>
        <p:spPr>
          <a:xfrm>
            <a:off x="9405266" y="4744154"/>
            <a:ext cx="1981200" cy="1143000"/>
          </a:xfrm>
          <a:prstGeom prst="cloud">
            <a:avLst/>
          </a:prstGeom>
          <a:solidFill>
            <a:srgbClr val="F1F896"/>
          </a:solidFill>
          <a:ln w="3175">
            <a:solidFill>
              <a:srgbClr val="FFC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Allied activities</a:t>
            </a:r>
            <a:endParaRPr kumimoji="0" lang="en-IN" sz="2000" b="0" i="0" u="none" strike="noStrike" kern="1200" cap="none" spc="0" normalizeH="0" baseline="0" noProof="0" dirty="0">
              <a:ln>
                <a:noFill/>
              </a:ln>
              <a:solidFill>
                <a:prstClr val="white"/>
              </a:solidFill>
              <a:effectLst/>
              <a:uLnTx/>
              <a:uFillTx/>
              <a:latin typeface="Candara" panose="020E0502030303020204" pitchFamily="34" charset="0"/>
              <a:ea typeface="+mn-ea"/>
              <a:cs typeface="+mn-cs"/>
            </a:endParaRPr>
          </a:p>
        </p:txBody>
      </p:sp>
    </p:spTree>
    <p:extLst>
      <p:ext uri="{BB962C8B-B14F-4D97-AF65-F5344CB8AC3E}">
        <p14:creationId xmlns:p14="http://schemas.microsoft.com/office/powerpoint/2010/main" val="1236732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500"/>
                                        <p:tgtEl>
                                          <p:spTgt spid="4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5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500"/>
                                        <p:tgtEl>
                                          <p:spTgt spid="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500"/>
                                        <p:tgtEl>
                                          <p:spTgt spid="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500"/>
                                        <p:tgtEl>
                                          <p:spTgt spid="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5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500"/>
                                        <p:tgtEl>
                                          <p:spTgt spid="2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500"/>
                                        <p:tgtEl>
                                          <p:spTgt spid="2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500"/>
                                        <p:tgtEl>
                                          <p:spTgt spid="2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ircle(in)">
                                      <p:cBhvr>
                                        <p:cTn id="34" dur="500"/>
                                        <p:tgtEl>
                                          <p:spTgt spid="2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500"/>
                                        <p:tgtEl>
                                          <p:spTgt spid="2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circle(in)">
                                      <p:cBhvr>
                                        <p:cTn id="40" dur="500"/>
                                        <p:tgtEl>
                                          <p:spTgt spid="2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circle(in)">
                                      <p:cBhvr>
                                        <p:cTn id="43" dur="500"/>
                                        <p:tgtEl>
                                          <p:spTgt spid="2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P spid="2" grpId="0" animBg="1"/>
      <p:bldP spid="3" grpId="0" animBg="1"/>
      <p:bldP spid="7" grpId="0" animBg="1"/>
      <p:bldP spid="12"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AutoShape 8"/>
          <p:cNvCxnSpPr>
            <a:cxnSpLocks noChangeShapeType="1"/>
            <a:stCxn id="4" idx="3"/>
            <a:endCxn id="5" idx="1"/>
          </p:cNvCxnSpPr>
          <p:nvPr/>
        </p:nvCxnSpPr>
        <p:spPr bwMode="auto">
          <a:xfrm flipV="1">
            <a:off x="2971799" y="1983586"/>
            <a:ext cx="1428465" cy="1326674"/>
          </a:xfrm>
          <a:prstGeom prst="bentConnector3">
            <a:avLst>
              <a:gd name="adj1" fmla="val 50000"/>
            </a:avLst>
          </a:prstGeom>
          <a:noFill/>
          <a:ln w="12700">
            <a:solidFill>
              <a:schemeClr val="tx1"/>
            </a:solidFill>
            <a:miter lim="800000"/>
            <a:headEnd type="none" w="sm" len="sm"/>
            <a:tailEnd type="none" w="sm" len="sm"/>
          </a:ln>
        </p:spPr>
      </p:cxnSp>
      <p:cxnSp>
        <p:nvCxnSpPr>
          <p:cNvPr id="10" name="AutoShape 9"/>
          <p:cNvCxnSpPr>
            <a:cxnSpLocks noChangeShapeType="1"/>
            <a:stCxn id="4" idx="3"/>
            <a:endCxn id="6" idx="1"/>
          </p:cNvCxnSpPr>
          <p:nvPr/>
        </p:nvCxnSpPr>
        <p:spPr bwMode="auto">
          <a:xfrm>
            <a:off x="2971799" y="3310260"/>
            <a:ext cx="1406522" cy="1550673"/>
          </a:xfrm>
          <a:prstGeom prst="bentConnector3">
            <a:avLst>
              <a:gd name="adj1" fmla="val 50000"/>
            </a:avLst>
          </a:prstGeom>
          <a:noFill/>
          <a:ln w="12700">
            <a:solidFill>
              <a:schemeClr val="tx1"/>
            </a:solidFill>
            <a:miter lim="800000"/>
            <a:headEnd type="none" w="sm" len="sm"/>
            <a:tailEnd type="none" w="sm" len="sm"/>
          </a:ln>
        </p:spPr>
      </p:cxnSp>
      <p:cxnSp>
        <p:nvCxnSpPr>
          <p:cNvPr id="11" name="AutoShape 10"/>
          <p:cNvCxnSpPr>
            <a:cxnSpLocks noChangeShapeType="1"/>
            <a:stCxn id="6" idx="3"/>
            <a:endCxn id="8" idx="1"/>
          </p:cNvCxnSpPr>
          <p:nvPr/>
        </p:nvCxnSpPr>
        <p:spPr bwMode="auto">
          <a:xfrm flipV="1">
            <a:off x="6781798" y="4305296"/>
            <a:ext cx="1219202" cy="555637"/>
          </a:xfrm>
          <a:prstGeom prst="bentConnector3">
            <a:avLst>
              <a:gd name="adj1" fmla="val 50000"/>
            </a:avLst>
          </a:prstGeom>
          <a:noFill/>
          <a:ln w="12700">
            <a:solidFill>
              <a:schemeClr val="tx1"/>
            </a:solidFill>
            <a:miter lim="800000"/>
            <a:headEnd type="none" w="sm" len="sm"/>
            <a:tailEnd type="none" w="sm" len="sm"/>
          </a:ln>
        </p:spPr>
      </p:cxnSp>
      <p:cxnSp>
        <p:nvCxnSpPr>
          <p:cNvPr id="15" name="AutoShape 14"/>
          <p:cNvCxnSpPr>
            <a:cxnSpLocks noChangeShapeType="1"/>
            <a:stCxn id="5" idx="3"/>
            <a:endCxn id="14" idx="1"/>
          </p:cNvCxnSpPr>
          <p:nvPr/>
        </p:nvCxnSpPr>
        <p:spPr bwMode="auto">
          <a:xfrm flipV="1">
            <a:off x="6781799" y="1643050"/>
            <a:ext cx="1219201" cy="340536"/>
          </a:xfrm>
          <a:prstGeom prst="bentConnector3">
            <a:avLst>
              <a:gd name="adj1" fmla="val 50000"/>
            </a:avLst>
          </a:prstGeom>
          <a:noFill/>
          <a:ln w="12700">
            <a:solidFill>
              <a:schemeClr val="tx1"/>
            </a:solidFill>
            <a:miter lim="800000"/>
            <a:headEnd type="none" w="sm" len="sm"/>
            <a:tailEnd type="none" w="sm" len="sm"/>
          </a:ln>
        </p:spPr>
      </p:cxnSp>
      <p:cxnSp>
        <p:nvCxnSpPr>
          <p:cNvPr id="16" name="AutoShape 15"/>
          <p:cNvCxnSpPr>
            <a:cxnSpLocks noChangeShapeType="1"/>
            <a:stCxn id="5" idx="3"/>
            <a:endCxn id="13" idx="1"/>
          </p:cNvCxnSpPr>
          <p:nvPr/>
        </p:nvCxnSpPr>
        <p:spPr bwMode="auto">
          <a:xfrm>
            <a:off x="6781799" y="1983586"/>
            <a:ext cx="1222357" cy="945348"/>
          </a:xfrm>
          <a:prstGeom prst="bentConnector3">
            <a:avLst>
              <a:gd name="adj1" fmla="val 50000"/>
            </a:avLst>
          </a:prstGeom>
          <a:noFill/>
          <a:ln w="12700">
            <a:solidFill>
              <a:schemeClr val="tx1"/>
            </a:solidFill>
            <a:miter lim="800000"/>
            <a:headEnd type="none" w="sm" len="sm"/>
            <a:tailEnd type="none" w="sm" len="sm"/>
          </a:ln>
        </p:spPr>
      </p:cxnSp>
      <p:cxnSp>
        <p:nvCxnSpPr>
          <p:cNvPr id="18" name="AutoShape 25"/>
          <p:cNvCxnSpPr>
            <a:cxnSpLocks noChangeShapeType="1"/>
            <a:stCxn id="6" idx="3"/>
            <a:endCxn id="17" idx="1"/>
          </p:cNvCxnSpPr>
          <p:nvPr/>
        </p:nvCxnSpPr>
        <p:spPr bwMode="auto">
          <a:xfrm>
            <a:off x="6781798" y="4860933"/>
            <a:ext cx="1219201" cy="815083"/>
          </a:xfrm>
          <a:prstGeom prst="bentConnector3">
            <a:avLst>
              <a:gd name="adj1" fmla="val 50000"/>
            </a:avLst>
          </a:prstGeom>
          <a:noFill/>
          <a:ln w="12700">
            <a:solidFill>
              <a:schemeClr val="tx1"/>
            </a:solidFill>
            <a:miter lim="800000"/>
            <a:headEnd type="none" w="sm" len="sm"/>
            <a:tailEnd type="none" w="sm" len="sm"/>
          </a:ln>
        </p:spPr>
      </p:cxnSp>
      <p:sp>
        <p:nvSpPr>
          <p:cNvPr id="4" name="Rectangle 3"/>
          <p:cNvSpPr>
            <a:spLocks noChangeArrowheads="1"/>
          </p:cNvSpPr>
          <p:nvPr/>
        </p:nvSpPr>
        <p:spPr bwMode="auto">
          <a:xfrm>
            <a:off x="648342" y="2703037"/>
            <a:ext cx="2323457" cy="1214446"/>
          </a:xfrm>
          <a:prstGeom prst="rect">
            <a:avLst/>
          </a:prstGeom>
          <a:solidFill>
            <a:schemeClr val="bg1">
              <a:lumMod val="8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defRPr/>
            </a:pPr>
            <a:r>
              <a:rPr lang="en-US" altLang="ja-JP" sz="2800" b="1" dirty="0">
                <a:latin typeface="Candara" pitchFamily="34" charset="0"/>
                <a:ea typeface="ＭＳ Ｐゴシック" pitchFamily="50" charset="-128"/>
              </a:rPr>
              <a:t>Agricultural Advances </a:t>
            </a:r>
          </a:p>
        </p:txBody>
      </p:sp>
      <p:sp>
        <p:nvSpPr>
          <p:cNvPr id="5" name="Rectangle 4"/>
          <p:cNvSpPr>
            <a:spLocks noChangeArrowheads="1"/>
          </p:cNvSpPr>
          <p:nvPr/>
        </p:nvSpPr>
        <p:spPr bwMode="auto">
          <a:xfrm>
            <a:off x="4400264" y="1328735"/>
            <a:ext cx="2381535" cy="1309701"/>
          </a:xfrm>
          <a:prstGeom prst="rect">
            <a:avLst/>
          </a:prstGeom>
          <a:solidFill>
            <a:schemeClr val="accent1">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800" b="1" dirty="0">
                <a:latin typeface="Candara" pitchFamily="34" charset="0"/>
              </a:rPr>
              <a:t>SHORT DURATION CROPS</a:t>
            </a:r>
          </a:p>
        </p:txBody>
      </p:sp>
      <p:sp>
        <p:nvSpPr>
          <p:cNvPr id="6" name="Rectangle 5"/>
          <p:cNvSpPr>
            <a:spLocks noChangeArrowheads="1"/>
          </p:cNvSpPr>
          <p:nvPr/>
        </p:nvSpPr>
        <p:spPr bwMode="auto">
          <a:xfrm>
            <a:off x="4378321" y="4078286"/>
            <a:ext cx="2403477" cy="1565293"/>
          </a:xfrm>
          <a:prstGeom prst="rect">
            <a:avLst/>
          </a:prstGeom>
          <a:solidFill>
            <a:schemeClr val="accent1">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800" b="1" dirty="0">
                <a:latin typeface="Candara" pitchFamily="34" charset="0"/>
              </a:rPr>
              <a:t>LONG</a:t>
            </a:r>
          </a:p>
          <a:p>
            <a:pPr lvl="0" algn="ctr"/>
            <a:r>
              <a:rPr lang="en-US" sz="2800" b="1" dirty="0">
                <a:latin typeface="Candara" pitchFamily="34" charset="0"/>
              </a:rPr>
              <a:t>DURATION CROPS</a:t>
            </a:r>
          </a:p>
        </p:txBody>
      </p:sp>
      <p:sp>
        <p:nvSpPr>
          <p:cNvPr id="8" name="Rectangle 7"/>
          <p:cNvSpPr>
            <a:spLocks noChangeArrowheads="1"/>
          </p:cNvSpPr>
          <p:nvPr/>
        </p:nvSpPr>
        <p:spPr bwMode="auto">
          <a:xfrm>
            <a:off x="8001000" y="3698073"/>
            <a:ext cx="3542658" cy="1214446"/>
          </a:xfrm>
          <a:prstGeom prst="rect">
            <a:avLst/>
          </a:prstGeom>
          <a:solidFill>
            <a:srgbClr val="DDF7FB"/>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800" b="1" dirty="0">
                <a:latin typeface="Candara" pitchFamily="34" charset="0"/>
              </a:rPr>
              <a:t>Crop Season &gt; 1 year</a:t>
            </a:r>
            <a:endParaRPr lang="en-IN" sz="2800" b="1" dirty="0">
              <a:latin typeface="Candara" pitchFamily="34" charset="0"/>
            </a:endParaRPr>
          </a:p>
        </p:txBody>
      </p:sp>
      <p:sp>
        <p:nvSpPr>
          <p:cNvPr id="13" name="Rectangle 12"/>
          <p:cNvSpPr>
            <a:spLocks noChangeArrowheads="1"/>
          </p:cNvSpPr>
          <p:nvPr/>
        </p:nvSpPr>
        <p:spPr bwMode="auto">
          <a:xfrm>
            <a:off x="8004156" y="2357430"/>
            <a:ext cx="3578243" cy="1143008"/>
          </a:xfrm>
          <a:prstGeom prst="rect">
            <a:avLst/>
          </a:prstGeom>
          <a:solidFill>
            <a:srgbClr val="FFF7FA"/>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800" b="1" dirty="0">
                <a:solidFill>
                  <a:srgbClr val="FF0000"/>
                </a:solidFill>
                <a:latin typeface="Candara" pitchFamily="34" charset="0"/>
              </a:rPr>
              <a:t>NPA when </a:t>
            </a:r>
            <a:r>
              <a:rPr lang="en-US" sz="2800" b="1" dirty="0">
                <a:latin typeface="Candara" pitchFamily="34" charset="0"/>
              </a:rPr>
              <a:t>Overdue for </a:t>
            </a:r>
            <a:r>
              <a:rPr lang="en-US" sz="2800" b="1" dirty="0">
                <a:effectLst>
                  <a:outerShdw blurRad="38100" dist="38100" dir="2700000" algn="tl">
                    <a:srgbClr val="000000">
                      <a:alpha val="43137"/>
                    </a:srgbClr>
                  </a:outerShdw>
                </a:effectLst>
                <a:latin typeface="Candara" pitchFamily="34" charset="0"/>
              </a:rPr>
              <a:t>Two</a:t>
            </a:r>
            <a:r>
              <a:rPr lang="en-US" sz="2800" b="1" dirty="0">
                <a:latin typeface="Candara" pitchFamily="34" charset="0"/>
              </a:rPr>
              <a:t> Crop Seasons</a:t>
            </a:r>
          </a:p>
        </p:txBody>
      </p:sp>
      <p:sp>
        <p:nvSpPr>
          <p:cNvPr id="14" name="Rectangle 13"/>
          <p:cNvSpPr>
            <a:spLocks noChangeArrowheads="1"/>
          </p:cNvSpPr>
          <p:nvPr/>
        </p:nvSpPr>
        <p:spPr bwMode="auto">
          <a:xfrm>
            <a:off x="8001000" y="1071546"/>
            <a:ext cx="3581400" cy="1143008"/>
          </a:xfrm>
          <a:prstGeom prst="rect">
            <a:avLst/>
          </a:prstGeom>
          <a:solidFill>
            <a:srgbClr val="DDF7FB"/>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800" b="1" dirty="0">
                <a:latin typeface="Candara" pitchFamily="34" charset="0"/>
              </a:rPr>
              <a:t>(Crop Season &lt; 1 year)</a:t>
            </a:r>
            <a:endParaRPr lang="en-IN" sz="2800" dirty="0">
              <a:latin typeface="Candara" pitchFamily="34" charset="0"/>
            </a:endParaRPr>
          </a:p>
        </p:txBody>
      </p:sp>
      <p:sp>
        <p:nvSpPr>
          <p:cNvPr id="17" name="Rectangle 24"/>
          <p:cNvSpPr>
            <a:spLocks noChangeArrowheads="1"/>
          </p:cNvSpPr>
          <p:nvPr/>
        </p:nvSpPr>
        <p:spPr bwMode="auto">
          <a:xfrm>
            <a:off x="8000999" y="5104512"/>
            <a:ext cx="3542657" cy="1143008"/>
          </a:xfrm>
          <a:prstGeom prst="rect">
            <a:avLst/>
          </a:prstGeom>
          <a:solidFill>
            <a:srgbClr val="FFF7FA"/>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800" b="1" dirty="0">
                <a:solidFill>
                  <a:srgbClr val="FF0000"/>
                </a:solidFill>
                <a:latin typeface="Candara" pitchFamily="34" charset="0"/>
              </a:rPr>
              <a:t>NPA when </a:t>
            </a:r>
            <a:r>
              <a:rPr lang="en-US" sz="2800" b="1" dirty="0">
                <a:latin typeface="Candara" pitchFamily="34" charset="0"/>
              </a:rPr>
              <a:t>Overdue for </a:t>
            </a:r>
            <a:r>
              <a:rPr lang="en-US" sz="2800" b="1" dirty="0">
                <a:effectLst>
                  <a:outerShdw blurRad="38100" dist="38100" dir="2700000" algn="tl">
                    <a:srgbClr val="000000">
                      <a:alpha val="43137"/>
                    </a:srgbClr>
                  </a:outerShdw>
                </a:effectLst>
                <a:latin typeface="Candara" pitchFamily="34" charset="0"/>
              </a:rPr>
              <a:t>One</a:t>
            </a:r>
            <a:r>
              <a:rPr lang="en-US" sz="2800" b="1" dirty="0">
                <a:latin typeface="Candara" pitchFamily="34" charset="0"/>
              </a:rPr>
              <a:t> Crop Season</a:t>
            </a:r>
          </a:p>
        </p:txBody>
      </p:sp>
      <p:sp>
        <p:nvSpPr>
          <p:cNvPr id="41" name="Slide Number Placeholder 17"/>
          <p:cNvSpPr txBox="1">
            <a:spLocks/>
          </p:cNvSpPr>
          <p:nvPr/>
        </p:nvSpPr>
        <p:spPr>
          <a:xfrm>
            <a:off x="11049000" y="6422711"/>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51</a:t>
            </a:fld>
            <a:endParaRPr lang="en-US" sz="1600" b="1" dirty="0">
              <a:solidFill>
                <a:srgbClr val="000000"/>
              </a:solidFill>
              <a:latin typeface="Arial" pitchFamily="34" charset="0"/>
              <a:cs typeface="Arial" pitchFamily="34" charset="0"/>
            </a:endParaRPr>
          </a:p>
        </p:txBody>
      </p:sp>
      <p:sp>
        <p:nvSpPr>
          <p:cNvPr id="116" name="TextBox 115"/>
          <p:cNvSpPr txBox="1"/>
          <p:nvPr/>
        </p:nvSpPr>
        <p:spPr>
          <a:xfrm>
            <a:off x="626271" y="3978196"/>
            <a:ext cx="2345527" cy="2308324"/>
          </a:xfrm>
          <a:prstGeom prst="rect">
            <a:avLst/>
          </a:prstGeom>
          <a:noFill/>
        </p:spPr>
        <p:txBody>
          <a:bodyPr wrap="square" rtlCol="0">
            <a:spAutoFit/>
          </a:bodyPr>
          <a:lstStyle/>
          <a:p>
            <a:pPr algn="just"/>
            <a:r>
              <a:rPr lang="en-US" sz="2400" b="1" i="1" dirty="0">
                <a:solidFill>
                  <a:srgbClr val="FF0000"/>
                </a:solidFill>
                <a:latin typeface="Candara" pitchFamily="34" charset="0"/>
              </a:rPr>
              <a:t>(State level Bankers Committee to decide crop season of each crop)</a:t>
            </a:r>
          </a:p>
        </p:txBody>
      </p:sp>
      <p:sp>
        <p:nvSpPr>
          <p:cNvPr id="19" name="Title 1">
            <a:extLst>
              <a:ext uri="{FF2B5EF4-FFF2-40B4-BE49-F238E27FC236}">
                <a16:creationId xmlns:a16="http://schemas.microsoft.com/office/drawing/2014/main" id="{59EB56F8-5FF9-4B3A-B7FB-67832463507B}"/>
              </a:ext>
            </a:extLst>
          </p:cNvPr>
          <p:cNvSpPr txBox="1">
            <a:spLocks/>
          </p:cNvSpPr>
          <p:nvPr/>
        </p:nvSpPr>
        <p:spPr>
          <a:xfrm>
            <a:off x="609600" y="264138"/>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Short and Long Duration Crops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randombar(horizontal)">
                                      <p:cBhvr>
                                        <p:cTn id="46" dur="500"/>
                                        <p:tgtEl>
                                          <p:spTgt spid="4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animEffect transition="in" filter="randombar(horizontal)">
                                      <p:cBhvr>
                                        <p:cTn id="49" dur="500"/>
                                        <p:tgtEl>
                                          <p:spTgt spid="116"/>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3" grpId="0" animBg="1"/>
      <p:bldP spid="14" grpId="0" animBg="1"/>
      <p:bldP spid="17" grpId="0" animBg="1"/>
      <p:bldP spid="41" grpId="0"/>
      <p:bldP spid="116"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C1FF5B-EA4A-4D10-B7E3-39CF934AAC9A}"/>
              </a:ext>
            </a:extLst>
          </p:cNvPr>
          <p:cNvSpPr>
            <a:spLocks noGrp="1"/>
          </p:cNvSpPr>
          <p:nvPr>
            <p:ph type="sldNum" sz="quarter" idx="4"/>
          </p:nvPr>
        </p:nvSpPr>
        <p:spPr/>
        <p:txBody>
          <a:bodyPr/>
          <a:lstStyle/>
          <a:p>
            <a:fld id="{95CC1D26-A9BD-4BDE-BDD9-08EDBAE96860}" type="slidenum">
              <a:rPr lang="en-GB" smtClean="0"/>
              <a:pPr/>
              <a:t>52</a:t>
            </a:fld>
            <a:endParaRPr lang="en-GB" dirty="0"/>
          </a:p>
        </p:txBody>
      </p:sp>
      <p:pic>
        <p:nvPicPr>
          <p:cNvPr id="6" name="Picture 5">
            <a:extLst>
              <a:ext uri="{FF2B5EF4-FFF2-40B4-BE49-F238E27FC236}">
                <a16:creationId xmlns:a16="http://schemas.microsoft.com/office/drawing/2014/main" id="{254EB2B1-6363-40CA-8A7E-34762F2D1AE9}"/>
              </a:ext>
            </a:extLst>
          </p:cNvPr>
          <p:cNvPicPr>
            <a:picLocks noChangeAspect="1"/>
          </p:cNvPicPr>
          <p:nvPr/>
        </p:nvPicPr>
        <p:blipFill>
          <a:blip r:embed="rId2"/>
          <a:stretch>
            <a:fillRect/>
          </a:stretch>
        </p:blipFill>
        <p:spPr>
          <a:xfrm>
            <a:off x="762000" y="1082040"/>
            <a:ext cx="5334000" cy="5029200"/>
          </a:xfrm>
          <a:prstGeom prst="rect">
            <a:avLst/>
          </a:prstGeom>
        </p:spPr>
      </p:pic>
      <p:pic>
        <p:nvPicPr>
          <p:cNvPr id="7" name="Picture 6">
            <a:extLst>
              <a:ext uri="{FF2B5EF4-FFF2-40B4-BE49-F238E27FC236}">
                <a16:creationId xmlns:a16="http://schemas.microsoft.com/office/drawing/2014/main" id="{13FA8FAF-1D76-4F11-A45D-4F6B1FCD1D40}"/>
              </a:ext>
            </a:extLst>
          </p:cNvPr>
          <p:cNvPicPr>
            <a:picLocks noChangeAspect="1"/>
          </p:cNvPicPr>
          <p:nvPr/>
        </p:nvPicPr>
        <p:blipFill>
          <a:blip r:embed="rId3"/>
          <a:stretch>
            <a:fillRect/>
          </a:stretch>
        </p:blipFill>
        <p:spPr>
          <a:xfrm>
            <a:off x="6449361" y="1159861"/>
            <a:ext cx="5236084" cy="4953000"/>
          </a:xfrm>
          <a:prstGeom prst="rect">
            <a:avLst/>
          </a:prstGeom>
        </p:spPr>
      </p:pic>
      <p:sp>
        <p:nvSpPr>
          <p:cNvPr id="8" name="Title 1">
            <a:extLst>
              <a:ext uri="{FF2B5EF4-FFF2-40B4-BE49-F238E27FC236}">
                <a16:creationId xmlns:a16="http://schemas.microsoft.com/office/drawing/2014/main" id="{72E08DD8-CAFB-409F-89D9-22595A15CFC4}"/>
              </a:ext>
            </a:extLst>
          </p:cNvPr>
          <p:cNvSpPr txBox="1">
            <a:spLocks/>
          </p:cNvSpPr>
          <p:nvPr/>
        </p:nvSpPr>
        <p:spPr>
          <a:xfrm>
            <a:off x="609600" y="98603"/>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Rabi &amp; Kharif Crops</a:t>
            </a:r>
          </a:p>
        </p:txBody>
      </p:sp>
      <p:pic>
        <p:nvPicPr>
          <p:cNvPr id="6146" name="Picture 2" descr="9 Impressive Health Benefits of Barley">
            <a:extLst>
              <a:ext uri="{FF2B5EF4-FFF2-40B4-BE49-F238E27FC236}">
                <a16:creationId xmlns:a16="http://schemas.microsoft.com/office/drawing/2014/main" id="{46DBCC40-DE77-1DAF-698E-ECE34D7F57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199" y="4713051"/>
            <a:ext cx="2328153"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97D19A7-E55B-4CCD-A6FF-E8481C666F8F}"/>
              </a:ext>
            </a:extLst>
          </p:cNvPr>
          <p:cNvSpPr/>
          <p:nvPr/>
        </p:nvSpPr>
        <p:spPr>
          <a:xfrm>
            <a:off x="7086600" y="5867400"/>
            <a:ext cx="1409700" cy="188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latin typeface="Candara" panose="020E0502030303020204" pitchFamily="34" charset="0"/>
              </a:rPr>
              <a:t>Barley</a:t>
            </a:r>
          </a:p>
        </p:txBody>
      </p:sp>
      <p:pic>
        <p:nvPicPr>
          <p:cNvPr id="6148" name="Picture 4" descr="3 Main Types of Peas for Your Garden">
            <a:extLst>
              <a:ext uri="{FF2B5EF4-FFF2-40B4-BE49-F238E27FC236}">
                <a16:creationId xmlns:a16="http://schemas.microsoft.com/office/drawing/2014/main" id="{12CF43FF-B6BA-40C3-23D1-DFC8373D8F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2600" y="4713050"/>
            <a:ext cx="2133600" cy="11543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F3A2ACD-F37A-CE15-E199-1E77CE488C23}"/>
              </a:ext>
            </a:extLst>
          </p:cNvPr>
          <p:cNvSpPr/>
          <p:nvPr/>
        </p:nvSpPr>
        <p:spPr>
          <a:xfrm>
            <a:off x="9734550" y="5919040"/>
            <a:ext cx="1409700" cy="199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tx1"/>
                </a:solidFill>
                <a:latin typeface="Candara" panose="020E0502030303020204" pitchFamily="34" charset="0"/>
              </a:rPr>
              <a:t>Pea</a:t>
            </a:r>
          </a:p>
        </p:txBody>
      </p:sp>
    </p:spTree>
    <p:extLst>
      <p:ext uri="{BB962C8B-B14F-4D97-AF65-F5344CB8AC3E}">
        <p14:creationId xmlns:p14="http://schemas.microsoft.com/office/powerpoint/2010/main" val="2422805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randombar(horizontal)">
                                      <p:cBhvr>
                                        <p:cTn id="19" dur="500"/>
                                        <p:tgtEl>
                                          <p:spTgt spid="614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par>
                                <p:cTn id="23" presetID="14" presetClass="entr" presetSubtype="10" fill="hold" nodeType="with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randombar(horizontal)">
                                      <p:cBhvr>
                                        <p:cTn id="25" dur="500"/>
                                        <p:tgtEl>
                                          <p:spTgt spid="614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3001510"/>
            <a:ext cx="2438399" cy="928693"/>
          </a:xfrm>
          <a:prstGeom prst="rect">
            <a:avLst/>
          </a:prstGeom>
          <a:solidFill>
            <a:schemeClr val="bg1">
              <a:lumMod val="8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defRPr/>
            </a:pPr>
            <a:r>
              <a:rPr lang="en-US" altLang="ja-JP" sz="2800" b="1" dirty="0">
                <a:latin typeface="Candara" pitchFamily="34" charset="0"/>
                <a:ea typeface="ＭＳ Ｐゴシック" pitchFamily="50" charset="-128"/>
              </a:rPr>
              <a:t>Agricultural Advances </a:t>
            </a:r>
          </a:p>
        </p:txBody>
      </p:sp>
      <p:sp>
        <p:nvSpPr>
          <p:cNvPr id="5" name="Rectangle 4"/>
          <p:cNvSpPr>
            <a:spLocks noChangeArrowheads="1"/>
          </p:cNvSpPr>
          <p:nvPr/>
        </p:nvSpPr>
        <p:spPr bwMode="auto">
          <a:xfrm>
            <a:off x="3918257" y="1606092"/>
            <a:ext cx="1993890" cy="3719528"/>
          </a:xfrm>
          <a:prstGeom prst="rect">
            <a:avLst/>
          </a:prstGeom>
          <a:solidFill>
            <a:schemeClr val="accent1">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3600" b="1" dirty="0">
                <a:solidFill>
                  <a:srgbClr val="0070C0"/>
                </a:solidFill>
                <a:latin typeface="Candara" pitchFamily="34" charset="0"/>
              </a:rPr>
              <a:t>RABI SEASON</a:t>
            </a:r>
          </a:p>
        </p:txBody>
      </p:sp>
      <p:sp>
        <p:nvSpPr>
          <p:cNvPr id="8" name="Rectangle 7"/>
          <p:cNvSpPr>
            <a:spLocks noChangeArrowheads="1"/>
          </p:cNvSpPr>
          <p:nvPr/>
        </p:nvSpPr>
        <p:spPr bwMode="auto">
          <a:xfrm>
            <a:off x="6733548" y="3125498"/>
            <a:ext cx="4843457" cy="893873"/>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Rabi Season ends </a:t>
            </a:r>
            <a:r>
              <a:rPr lang="en-US" sz="2400" b="1" dirty="0">
                <a:latin typeface="Candara" panose="020E0502030303020204" pitchFamily="34" charset="0"/>
              </a:rPr>
              <a:t>: 30</a:t>
            </a:r>
            <a:r>
              <a:rPr lang="en-US" sz="2400" b="1" baseline="30000" dirty="0">
                <a:latin typeface="Candara" panose="020E0502030303020204" pitchFamily="34" charset="0"/>
              </a:rPr>
              <a:t>th</a:t>
            </a:r>
            <a:r>
              <a:rPr lang="en-US" sz="2400" b="1" dirty="0">
                <a:latin typeface="Candara" panose="020E0502030303020204" pitchFamily="34" charset="0"/>
              </a:rPr>
              <a:t> June</a:t>
            </a:r>
            <a:endParaRPr lang="en-US" sz="2400" b="1" dirty="0">
              <a:solidFill>
                <a:srgbClr val="0070C0"/>
              </a:solidFill>
              <a:latin typeface="Candara" panose="020E0502030303020204" pitchFamily="34" charset="0"/>
            </a:endParaRPr>
          </a:p>
        </p:txBody>
      </p:sp>
      <p:sp>
        <p:nvSpPr>
          <p:cNvPr id="13" name="Rectangle 12"/>
          <p:cNvSpPr>
            <a:spLocks noChangeArrowheads="1"/>
          </p:cNvSpPr>
          <p:nvPr/>
        </p:nvSpPr>
        <p:spPr bwMode="auto">
          <a:xfrm>
            <a:off x="6738941" y="2087530"/>
            <a:ext cx="4843458" cy="833441"/>
          </a:xfrm>
          <a:prstGeom prst="rect">
            <a:avLst/>
          </a:prstGeom>
          <a:solidFill>
            <a:srgbClr val="FFF7FA"/>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Harvesting period </a:t>
            </a:r>
            <a:r>
              <a:rPr lang="en-US" sz="2400" b="1" dirty="0">
                <a:latin typeface="Candara" panose="020E0502030303020204" pitchFamily="34" charset="0"/>
              </a:rPr>
              <a:t>: April to June</a:t>
            </a:r>
            <a:endParaRPr lang="en-US" sz="2400" b="1" dirty="0">
              <a:solidFill>
                <a:srgbClr val="0070C0"/>
              </a:solidFill>
              <a:latin typeface="Candara" panose="020E0502030303020204" pitchFamily="34" charset="0"/>
            </a:endParaRPr>
          </a:p>
        </p:txBody>
      </p:sp>
      <p:sp>
        <p:nvSpPr>
          <p:cNvPr id="14" name="Rectangle 13"/>
          <p:cNvSpPr>
            <a:spLocks noChangeArrowheads="1"/>
          </p:cNvSpPr>
          <p:nvPr/>
        </p:nvSpPr>
        <p:spPr bwMode="auto">
          <a:xfrm>
            <a:off x="6733548" y="1011650"/>
            <a:ext cx="4843458" cy="821197"/>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400" b="1" dirty="0">
                <a:solidFill>
                  <a:srgbClr val="FF0000"/>
                </a:solidFill>
                <a:latin typeface="Candara" panose="020E0502030303020204" pitchFamily="34" charset="0"/>
              </a:rPr>
              <a:t>Cropping period </a:t>
            </a:r>
            <a:r>
              <a:rPr lang="en-US" sz="2400" b="1" dirty="0">
                <a:latin typeface="Candara" panose="020E0502030303020204" pitchFamily="34" charset="0"/>
              </a:rPr>
              <a:t>: October to December</a:t>
            </a:r>
          </a:p>
        </p:txBody>
      </p:sp>
      <p:sp>
        <p:nvSpPr>
          <p:cNvPr id="17" name="Rectangle 24"/>
          <p:cNvSpPr>
            <a:spLocks noChangeArrowheads="1"/>
          </p:cNvSpPr>
          <p:nvPr/>
        </p:nvSpPr>
        <p:spPr bwMode="auto">
          <a:xfrm>
            <a:off x="6736964" y="4291457"/>
            <a:ext cx="4843457" cy="893873"/>
          </a:xfrm>
          <a:prstGeom prst="rect">
            <a:avLst/>
          </a:prstGeom>
          <a:solidFill>
            <a:srgbClr val="FFF7FA"/>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Due date for repayment </a:t>
            </a:r>
            <a:r>
              <a:rPr lang="en-US" sz="2400" b="1" dirty="0">
                <a:latin typeface="Candara" panose="020E0502030303020204" pitchFamily="34" charset="0"/>
              </a:rPr>
              <a:t>: </a:t>
            </a:r>
            <a:r>
              <a:rPr lang="en-US" sz="2400" b="1" dirty="0">
                <a:solidFill>
                  <a:srgbClr val="0070C0"/>
                </a:solidFill>
                <a:latin typeface="Candara" panose="020E0502030303020204" pitchFamily="34" charset="0"/>
              </a:rPr>
              <a:t>1 Year from the date of first drawl</a:t>
            </a:r>
          </a:p>
        </p:txBody>
      </p:sp>
      <p:sp>
        <p:nvSpPr>
          <p:cNvPr id="41" name="Slide Number Placeholder 17"/>
          <p:cNvSpPr txBox="1">
            <a:spLocks/>
          </p:cNvSpPr>
          <p:nvPr/>
        </p:nvSpPr>
        <p:spPr>
          <a:xfrm>
            <a:off x="10972798" y="6396231"/>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53</a:t>
            </a:fld>
            <a:endParaRPr lang="en-US" sz="1600" b="1" dirty="0">
              <a:solidFill>
                <a:srgbClr val="000000"/>
              </a:solidFill>
              <a:latin typeface="Arial" pitchFamily="34" charset="0"/>
              <a:cs typeface="Arial" pitchFamily="34" charset="0"/>
            </a:endParaRPr>
          </a:p>
        </p:txBody>
      </p:sp>
      <p:sp>
        <p:nvSpPr>
          <p:cNvPr id="31" name="TextBox 30"/>
          <p:cNvSpPr txBox="1"/>
          <p:nvPr/>
        </p:nvSpPr>
        <p:spPr>
          <a:xfrm>
            <a:off x="628691" y="4016276"/>
            <a:ext cx="2430427" cy="2308324"/>
          </a:xfrm>
          <a:prstGeom prst="rect">
            <a:avLst/>
          </a:prstGeom>
          <a:noFill/>
        </p:spPr>
        <p:txBody>
          <a:bodyPr wrap="square" rtlCol="0">
            <a:spAutoFit/>
          </a:bodyPr>
          <a:lstStyle/>
          <a:p>
            <a:pPr algn="just"/>
            <a:r>
              <a:rPr lang="en-US" sz="2400" b="1" i="1" dirty="0">
                <a:solidFill>
                  <a:srgbClr val="E3391D"/>
                </a:solidFill>
                <a:latin typeface="Candara" pitchFamily="34" charset="0"/>
              </a:rPr>
              <a:t>(State level Bankers Committee to decide crop season of each crop)</a:t>
            </a:r>
          </a:p>
        </p:txBody>
      </p:sp>
      <p:sp>
        <p:nvSpPr>
          <p:cNvPr id="19" name="Title 1">
            <a:extLst>
              <a:ext uri="{FF2B5EF4-FFF2-40B4-BE49-F238E27FC236}">
                <a16:creationId xmlns:a16="http://schemas.microsoft.com/office/drawing/2014/main" id="{83AC5038-326C-4BA9-8D2D-793FEFAE29D7}"/>
              </a:ext>
            </a:extLst>
          </p:cNvPr>
          <p:cNvSpPr txBox="1">
            <a:spLocks/>
          </p:cNvSpPr>
          <p:nvPr/>
        </p:nvSpPr>
        <p:spPr>
          <a:xfrm>
            <a:off x="609600" y="156969"/>
            <a:ext cx="10972800" cy="674723"/>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Rabi Season Crops – Things to remember </a:t>
            </a:r>
          </a:p>
        </p:txBody>
      </p:sp>
      <p:sp>
        <p:nvSpPr>
          <p:cNvPr id="22" name="Rectangle 21">
            <a:extLst>
              <a:ext uri="{FF2B5EF4-FFF2-40B4-BE49-F238E27FC236}">
                <a16:creationId xmlns:a16="http://schemas.microsoft.com/office/drawing/2014/main" id="{E650C3AC-8678-8080-EEBF-95DCEA42FFE7}"/>
              </a:ext>
            </a:extLst>
          </p:cNvPr>
          <p:cNvSpPr>
            <a:spLocks noChangeArrowheads="1"/>
          </p:cNvSpPr>
          <p:nvPr/>
        </p:nvSpPr>
        <p:spPr bwMode="auto">
          <a:xfrm>
            <a:off x="6740172" y="5399888"/>
            <a:ext cx="4843457" cy="893873"/>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Rabi Crops </a:t>
            </a:r>
            <a:r>
              <a:rPr lang="en-US" sz="2400" b="1" dirty="0">
                <a:latin typeface="Candara" panose="020E0502030303020204" pitchFamily="34" charset="0"/>
              </a:rPr>
              <a:t>: Wheat, Barley, Peas, Gram</a:t>
            </a:r>
            <a:endParaRPr lang="en-US" sz="2400" b="1" dirty="0">
              <a:solidFill>
                <a:srgbClr val="0070C0"/>
              </a:solidFill>
              <a:latin typeface="Candara" panose="020E0502030303020204" pitchFamily="34" charset="0"/>
            </a:endParaRPr>
          </a:p>
        </p:txBody>
      </p:sp>
      <p:cxnSp>
        <p:nvCxnSpPr>
          <p:cNvPr id="60" name="Straight Arrow Connector 59">
            <a:extLst>
              <a:ext uri="{FF2B5EF4-FFF2-40B4-BE49-F238E27FC236}">
                <a16:creationId xmlns:a16="http://schemas.microsoft.com/office/drawing/2014/main" id="{FCA8A223-1D24-E943-A4C2-3A213F7946A2}"/>
              </a:ext>
            </a:extLst>
          </p:cNvPr>
          <p:cNvCxnSpPr>
            <a:cxnSpLocks/>
            <a:stCxn id="5" idx="3"/>
            <a:endCxn id="14" idx="1"/>
          </p:cNvCxnSpPr>
          <p:nvPr/>
        </p:nvCxnSpPr>
        <p:spPr>
          <a:xfrm flipV="1">
            <a:off x="5912147" y="1422249"/>
            <a:ext cx="821401" cy="20436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58D68BA-C39C-6FE8-1EC2-55C8E535428D}"/>
              </a:ext>
            </a:extLst>
          </p:cNvPr>
          <p:cNvCxnSpPr>
            <a:stCxn id="5" idx="3"/>
            <a:endCxn id="22" idx="1"/>
          </p:cNvCxnSpPr>
          <p:nvPr/>
        </p:nvCxnSpPr>
        <p:spPr>
          <a:xfrm>
            <a:off x="5912147" y="3465856"/>
            <a:ext cx="828025" cy="2380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AD6FD46-9872-5871-4B59-63385C13A71E}"/>
              </a:ext>
            </a:extLst>
          </p:cNvPr>
          <p:cNvCxnSpPr>
            <a:stCxn id="5" idx="3"/>
            <a:endCxn id="13" idx="1"/>
          </p:cNvCxnSpPr>
          <p:nvPr/>
        </p:nvCxnSpPr>
        <p:spPr>
          <a:xfrm flipV="1">
            <a:off x="5912147" y="2504251"/>
            <a:ext cx="826794" cy="9616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790658F-657D-9455-CEBA-87447E063CB3}"/>
              </a:ext>
            </a:extLst>
          </p:cNvPr>
          <p:cNvCxnSpPr>
            <a:cxnSpLocks/>
            <a:stCxn id="5" idx="3"/>
            <a:endCxn id="17" idx="1"/>
          </p:cNvCxnSpPr>
          <p:nvPr/>
        </p:nvCxnSpPr>
        <p:spPr>
          <a:xfrm>
            <a:off x="5912147" y="3465856"/>
            <a:ext cx="824817" cy="12725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5FA46EA-35F6-F500-C55D-4A8E98B2FDC8}"/>
              </a:ext>
            </a:extLst>
          </p:cNvPr>
          <p:cNvCxnSpPr>
            <a:cxnSpLocks/>
            <a:stCxn id="5" idx="3"/>
          </p:cNvCxnSpPr>
          <p:nvPr/>
        </p:nvCxnSpPr>
        <p:spPr>
          <a:xfrm>
            <a:off x="5912147" y="3465856"/>
            <a:ext cx="85913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DA52EDB-34ED-3016-BA72-AF57B276262E}"/>
              </a:ext>
            </a:extLst>
          </p:cNvPr>
          <p:cNvCxnSpPr>
            <a:stCxn id="4" idx="3"/>
            <a:endCxn id="5" idx="1"/>
          </p:cNvCxnSpPr>
          <p:nvPr/>
        </p:nvCxnSpPr>
        <p:spPr>
          <a:xfrm flipV="1">
            <a:off x="3047999" y="3465856"/>
            <a:ext cx="870258"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randombar(horizontal)">
                                      <p:cBhvr>
                                        <p:cTn id="37" dur="500"/>
                                        <p:tgtEl>
                                          <p:spTgt spid="60"/>
                                        </p:tgtEl>
                                      </p:cBhvr>
                                    </p:animEffect>
                                  </p:childTnLst>
                                </p:cTn>
                              </p:par>
                              <p:par>
                                <p:cTn id="38" presetID="14" presetClass="entr" presetSubtype="1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par>
                                <p:cTn id="41" presetID="14" presetClass="entr" presetSubtype="1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randombar(horizontal)">
                                      <p:cBhvr>
                                        <p:cTn id="43" dur="500"/>
                                        <p:tgtEl>
                                          <p:spTgt spid="65"/>
                                        </p:tgtEl>
                                      </p:cBhvr>
                                    </p:animEffect>
                                  </p:childTnLst>
                                </p:cTn>
                              </p:par>
                              <p:par>
                                <p:cTn id="44" presetID="14" presetClass="entr" presetSubtype="1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randombar(horizontal)">
                                      <p:cBhvr>
                                        <p:cTn id="46" dur="500"/>
                                        <p:tgtEl>
                                          <p:spTgt spid="67"/>
                                        </p:tgtEl>
                                      </p:cBhvr>
                                    </p:animEffect>
                                  </p:childTnLst>
                                </p:cTn>
                              </p:par>
                              <p:par>
                                <p:cTn id="47" presetID="14" presetClass="entr" presetSubtype="1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randombar(horizontal)">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14" grpId="0" animBg="1"/>
      <p:bldP spid="17" grpId="0" animBg="1"/>
      <p:bldP spid="41" grpId="0"/>
      <p:bldP spid="31" grpId="0"/>
      <p:bldP spid="19" grpId="0"/>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3001510"/>
            <a:ext cx="2438399" cy="928693"/>
          </a:xfrm>
          <a:prstGeom prst="rect">
            <a:avLst/>
          </a:prstGeom>
          <a:solidFill>
            <a:schemeClr val="bg1">
              <a:lumMod val="8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defRPr/>
            </a:pPr>
            <a:r>
              <a:rPr lang="en-US" altLang="ja-JP" sz="2800" b="1" dirty="0">
                <a:latin typeface="Candara" pitchFamily="34" charset="0"/>
                <a:ea typeface="ＭＳ Ｐゴシック" pitchFamily="50" charset="-128"/>
              </a:rPr>
              <a:t>Agricultural Advances </a:t>
            </a:r>
          </a:p>
        </p:txBody>
      </p:sp>
      <p:sp>
        <p:nvSpPr>
          <p:cNvPr id="5" name="Rectangle 4"/>
          <p:cNvSpPr>
            <a:spLocks noChangeArrowheads="1"/>
          </p:cNvSpPr>
          <p:nvPr/>
        </p:nvSpPr>
        <p:spPr bwMode="auto">
          <a:xfrm>
            <a:off x="3918257" y="1606092"/>
            <a:ext cx="1993890" cy="3719528"/>
          </a:xfrm>
          <a:prstGeom prst="rect">
            <a:avLst/>
          </a:prstGeom>
          <a:solidFill>
            <a:schemeClr val="accent1">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3600" b="1" dirty="0">
                <a:solidFill>
                  <a:srgbClr val="0070C0"/>
                </a:solidFill>
                <a:latin typeface="Candara" pitchFamily="34" charset="0"/>
              </a:rPr>
              <a:t>KHARIF SEASON</a:t>
            </a:r>
          </a:p>
        </p:txBody>
      </p:sp>
      <p:sp>
        <p:nvSpPr>
          <p:cNvPr id="8" name="Rectangle 7"/>
          <p:cNvSpPr>
            <a:spLocks noChangeArrowheads="1"/>
          </p:cNvSpPr>
          <p:nvPr/>
        </p:nvSpPr>
        <p:spPr bwMode="auto">
          <a:xfrm>
            <a:off x="6733548" y="3125498"/>
            <a:ext cx="4843457" cy="893873"/>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Kharif Season ends </a:t>
            </a:r>
            <a:r>
              <a:rPr lang="en-US" sz="2400" b="1" dirty="0">
                <a:latin typeface="Candara" panose="020E0502030303020204" pitchFamily="34" charset="0"/>
              </a:rPr>
              <a:t>: 31</a:t>
            </a:r>
            <a:r>
              <a:rPr lang="en-US" sz="2400" b="1" baseline="30000" dirty="0">
                <a:latin typeface="Candara" panose="020E0502030303020204" pitchFamily="34" charset="0"/>
              </a:rPr>
              <a:t>st</a:t>
            </a:r>
            <a:r>
              <a:rPr lang="en-US" sz="2400" b="1" dirty="0">
                <a:latin typeface="Candara" panose="020E0502030303020204" pitchFamily="34" charset="0"/>
              </a:rPr>
              <a:t> December</a:t>
            </a:r>
            <a:endParaRPr lang="en-US" sz="2400" b="1" dirty="0">
              <a:solidFill>
                <a:srgbClr val="0070C0"/>
              </a:solidFill>
              <a:latin typeface="Candara" panose="020E0502030303020204" pitchFamily="34" charset="0"/>
            </a:endParaRPr>
          </a:p>
        </p:txBody>
      </p:sp>
      <p:sp>
        <p:nvSpPr>
          <p:cNvPr id="13" name="Rectangle 12"/>
          <p:cNvSpPr>
            <a:spLocks noChangeArrowheads="1"/>
          </p:cNvSpPr>
          <p:nvPr/>
        </p:nvSpPr>
        <p:spPr bwMode="auto">
          <a:xfrm>
            <a:off x="6738941" y="2087530"/>
            <a:ext cx="4843458" cy="833441"/>
          </a:xfrm>
          <a:prstGeom prst="rect">
            <a:avLst/>
          </a:prstGeom>
          <a:solidFill>
            <a:srgbClr val="FFF7FA"/>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Harvesting period </a:t>
            </a:r>
            <a:r>
              <a:rPr lang="en-US" sz="2400" b="1" dirty="0">
                <a:latin typeface="Candara" panose="020E0502030303020204" pitchFamily="34" charset="0"/>
              </a:rPr>
              <a:t>: October to December</a:t>
            </a:r>
            <a:endParaRPr lang="en-US" sz="2400" b="1" dirty="0">
              <a:solidFill>
                <a:srgbClr val="0070C0"/>
              </a:solidFill>
              <a:latin typeface="Candara" panose="020E0502030303020204" pitchFamily="34" charset="0"/>
            </a:endParaRPr>
          </a:p>
        </p:txBody>
      </p:sp>
      <p:sp>
        <p:nvSpPr>
          <p:cNvPr id="14" name="Rectangle 13"/>
          <p:cNvSpPr>
            <a:spLocks noChangeArrowheads="1"/>
          </p:cNvSpPr>
          <p:nvPr/>
        </p:nvSpPr>
        <p:spPr bwMode="auto">
          <a:xfrm>
            <a:off x="6733548" y="1011650"/>
            <a:ext cx="4843458" cy="821197"/>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400" b="1" dirty="0">
                <a:solidFill>
                  <a:srgbClr val="FF0000"/>
                </a:solidFill>
                <a:latin typeface="Candara" panose="020E0502030303020204" pitchFamily="34" charset="0"/>
              </a:rPr>
              <a:t>Cropping period </a:t>
            </a:r>
            <a:r>
              <a:rPr lang="en-US" sz="2400" b="1" dirty="0">
                <a:latin typeface="Candara" panose="020E0502030303020204" pitchFamily="34" charset="0"/>
              </a:rPr>
              <a:t>: June to September</a:t>
            </a:r>
          </a:p>
        </p:txBody>
      </p:sp>
      <p:sp>
        <p:nvSpPr>
          <p:cNvPr id="17" name="Rectangle 24"/>
          <p:cNvSpPr>
            <a:spLocks noChangeArrowheads="1"/>
          </p:cNvSpPr>
          <p:nvPr/>
        </p:nvSpPr>
        <p:spPr bwMode="auto">
          <a:xfrm>
            <a:off x="6736964" y="4291457"/>
            <a:ext cx="4843457" cy="893873"/>
          </a:xfrm>
          <a:prstGeom prst="rect">
            <a:avLst/>
          </a:prstGeom>
          <a:solidFill>
            <a:srgbClr val="FFF7FA"/>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Due date for repayment </a:t>
            </a:r>
            <a:r>
              <a:rPr lang="en-US" sz="2400" b="1" dirty="0">
                <a:latin typeface="Candara" panose="020E0502030303020204" pitchFamily="34" charset="0"/>
              </a:rPr>
              <a:t>: </a:t>
            </a:r>
            <a:r>
              <a:rPr lang="en-US" sz="2400" b="1" dirty="0">
                <a:solidFill>
                  <a:srgbClr val="0070C0"/>
                </a:solidFill>
                <a:latin typeface="Candara" panose="020E0502030303020204" pitchFamily="34" charset="0"/>
              </a:rPr>
              <a:t>1 Year from the date of first drawl</a:t>
            </a:r>
          </a:p>
        </p:txBody>
      </p:sp>
      <p:sp>
        <p:nvSpPr>
          <p:cNvPr id="41" name="Slide Number Placeholder 17"/>
          <p:cNvSpPr txBox="1">
            <a:spLocks/>
          </p:cNvSpPr>
          <p:nvPr/>
        </p:nvSpPr>
        <p:spPr>
          <a:xfrm>
            <a:off x="10972798" y="6396231"/>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54</a:t>
            </a:fld>
            <a:endParaRPr lang="en-US" sz="1600" b="1" dirty="0">
              <a:solidFill>
                <a:srgbClr val="000000"/>
              </a:solidFill>
              <a:latin typeface="Arial" pitchFamily="34" charset="0"/>
              <a:cs typeface="Arial" pitchFamily="34" charset="0"/>
            </a:endParaRPr>
          </a:p>
        </p:txBody>
      </p:sp>
      <p:sp>
        <p:nvSpPr>
          <p:cNvPr id="31" name="TextBox 30"/>
          <p:cNvSpPr txBox="1"/>
          <p:nvPr/>
        </p:nvSpPr>
        <p:spPr>
          <a:xfrm>
            <a:off x="628691" y="4016276"/>
            <a:ext cx="2430427" cy="2308324"/>
          </a:xfrm>
          <a:prstGeom prst="rect">
            <a:avLst/>
          </a:prstGeom>
          <a:noFill/>
        </p:spPr>
        <p:txBody>
          <a:bodyPr wrap="square" rtlCol="0">
            <a:spAutoFit/>
          </a:bodyPr>
          <a:lstStyle/>
          <a:p>
            <a:pPr algn="just"/>
            <a:r>
              <a:rPr lang="en-US" sz="2400" b="1" i="1" dirty="0">
                <a:solidFill>
                  <a:srgbClr val="E3391D"/>
                </a:solidFill>
                <a:latin typeface="Candara" pitchFamily="34" charset="0"/>
              </a:rPr>
              <a:t>(State level Bankers Committee to decide crop season of each crop)</a:t>
            </a:r>
          </a:p>
        </p:txBody>
      </p:sp>
      <p:sp>
        <p:nvSpPr>
          <p:cNvPr id="19" name="Title 1">
            <a:extLst>
              <a:ext uri="{FF2B5EF4-FFF2-40B4-BE49-F238E27FC236}">
                <a16:creationId xmlns:a16="http://schemas.microsoft.com/office/drawing/2014/main" id="{83AC5038-326C-4BA9-8D2D-793FEFAE29D7}"/>
              </a:ext>
            </a:extLst>
          </p:cNvPr>
          <p:cNvSpPr txBox="1">
            <a:spLocks/>
          </p:cNvSpPr>
          <p:nvPr/>
        </p:nvSpPr>
        <p:spPr>
          <a:xfrm>
            <a:off x="609600" y="156969"/>
            <a:ext cx="10972800" cy="674723"/>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Kharif Season Crops – Things to remember </a:t>
            </a:r>
          </a:p>
        </p:txBody>
      </p:sp>
      <p:sp>
        <p:nvSpPr>
          <p:cNvPr id="22" name="Rectangle 21">
            <a:extLst>
              <a:ext uri="{FF2B5EF4-FFF2-40B4-BE49-F238E27FC236}">
                <a16:creationId xmlns:a16="http://schemas.microsoft.com/office/drawing/2014/main" id="{E650C3AC-8678-8080-EEBF-95DCEA42FFE7}"/>
              </a:ext>
            </a:extLst>
          </p:cNvPr>
          <p:cNvSpPr>
            <a:spLocks noChangeArrowheads="1"/>
          </p:cNvSpPr>
          <p:nvPr/>
        </p:nvSpPr>
        <p:spPr bwMode="auto">
          <a:xfrm>
            <a:off x="6740172" y="5399888"/>
            <a:ext cx="4843457" cy="893873"/>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Rabi Crops </a:t>
            </a:r>
            <a:r>
              <a:rPr lang="en-US" sz="2400" b="1" dirty="0">
                <a:latin typeface="Candara" panose="020E0502030303020204" pitchFamily="34" charset="0"/>
              </a:rPr>
              <a:t>: Paddy, Maize, Moong, </a:t>
            </a:r>
            <a:r>
              <a:rPr lang="en-US" sz="2400" b="1" dirty="0" err="1">
                <a:latin typeface="Candara" panose="020E0502030303020204" pitchFamily="34" charset="0"/>
              </a:rPr>
              <a:t>Arhar</a:t>
            </a:r>
            <a:endParaRPr lang="en-US" sz="2400" b="1" dirty="0">
              <a:solidFill>
                <a:srgbClr val="0070C0"/>
              </a:solidFill>
              <a:latin typeface="Candara" panose="020E0502030303020204" pitchFamily="34" charset="0"/>
            </a:endParaRPr>
          </a:p>
        </p:txBody>
      </p:sp>
      <p:cxnSp>
        <p:nvCxnSpPr>
          <p:cNvPr id="60" name="Straight Arrow Connector 59">
            <a:extLst>
              <a:ext uri="{FF2B5EF4-FFF2-40B4-BE49-F238E27FC236}">
                <a16:creationId xmlns:a16="http://schemas.microsoft.com/office/drawing/2014/main" id="{FCA8A223-1D24-E943-A4C2-3A213F7946A2}"/>
              </a:ext>
            </a:extLst>
          </p:cNvPr>
          <p:cNvCxnSpPr>
            <a:cxnSpLocks/>
            <a:stCxn id="5" idx="3"/>
            <a:endCxn id="14" idx="1"/>
          </p:cNvCxnSpPr>
          <p:nvPr/>
        </p:nvCxnSpPr>
        <p:spPr>
          <a:xfrm flipV="1">
            <a:off x="5912147" y="1422249"/>
            <a:ext cx="821401" cy="20436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58D68BA-C39C-6FE8-1EC2-55C8E535428D}"/>
              </a:ext>
            </a:extLst>
          </p:cNvPr>
          <p:cNvCxnSpPr>
            <a:stCxn id="5" idx="3"/>
            <a:endCxn id="22" idx="1"/>
          </p:cNvCxnSpPr>
          <p:nvPr/>
        </p:nvCxnSpPr>
        <p:spPr>
          <a:xfrm>
            <a:off x="5912147" y="3465856"/>
            <a:ext cx="828025" cy="23809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AD6FD46-9872-5871-4B59-63385C13A71E}"/>
              </a:ext>
            </a:extLst>
          </p:cNvPr>
          <p:cNvCxnSpPr>
            <a:stCxn id="5" idx="3"/>
            <a:endCxn id="13" idx="1"/>
          </p:cNvCxnSpPr>
          <p:nvPr/>
        </p:nvCxnSpPr>
        <p:spPr>
          <a:xfrm flipV="1">
            <a:off x="5912147" y="2504251"/>
            <a:ext cx="826794" cy="9616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790658F-657D-9455-CEBA-87447E063CB3}"/>
              </a:ext>
            </a:extLst>
          </p:cNvPr>
          <p:cNvCxnSpPr>
            <a:cxnSpLocks/>
            <a:stCxn id="5" idx="3"/>
            <a:endCxn id="17" idx="1"/>
          </p:cNvCxnSpPr>
          <p:nvPr/>
        </p:nvCxnSpPr>
        <p:spPr>
          <a:xfrm>
            <a:off x="5912147" y="3465856"/>
            <a:ext cx="824817" cy="12725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5FA46EA-35F6-F500-C55D-4A8E98B2FDC8}"/>
              </a:ext>
            </a:extLst>
          </p:cNvPr>
          <p:cNvCxnSpPr>
            <a:cxnSpLocks/>
            <a:stCxn id="5" idx="3"/>
          </p:cNvCxnSpPr>
          <p:nvPr/>
        </p:nvCxnSpPr>
        <p:spPr>
          <a:xfrm>
            <a:off x="5912147" y="3465856"/>
            <a:ext cx="8214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DA52EDB-34ED-3016-BA72-AF57B276262E}"/>
              </a:ext>
            </a:extLst>
          </p:cNvPr>
          <p:cNvCxnSpPr>
            <a:stCxn id="4" idx="3"/>
            <a:endCxn id="5" idx="1"/>
          </p:cNvCxnSpPr>
          <p:nvPr/>
        </p:nvCxnSpPr>
        <p:spPr>
          <a:xfrm flipV="1">
            <a:off x="3047999" y="3465856"/>
            <a:ext cx="870258"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465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randombar(horizontal)">
                                      <p:cBhvr>
                                        <p:cTn id="37" dur="500"/>
                                        <p:tgtEl>
                                          <p:spTgt spid="60"/>
                                        </p:tgtEl>
                                      </p:cBhvr>
                                    </p:animEffect>
                                  </p:childTnLst>
                                </p:cTn>
                              </p:par>
                              <p:par>
                                <p:cTn id="38" presetID="14" presetClass="entr" presetSubtype="1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par>
                                <p:cTn id="41" presetID="14" presetClass="entr" presetSubtype="1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randombar(horizontal)">
                                      <p:cBhvr>
                                        <p:cTn id="43" dur="500"/>
                                        <p:tgtEl>
                                          <p:spTgt spid="65"/>
                                        </p:tgtEl>
                                      </p:cBhvr>
                                    </p:animEffect>
                                  </p:childTnLst>
                                </p:cTn>
                              </p:par>
                              <p:par>
                                <p:cTn id="44" presetID="14" presetClass="entr" presetSubtype="1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randombar(horizontal)">
                                      <p:cBhvr>
                                        <p:cTn id="46" dur="500"/>
                                        <p:tgtEl>
                                          <p:spTgt spid="67"/>
                                        </p:tgtEl>
                                      </p:cBhvr>
                                    </p:animEffect>
                                  </p:childTnLst>
                                </p:cTn>
                              </p:par>
                              <p:par>
                                <p:cTn id="47" presetID="14" presetClass="entr" presetSubtype="10"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randombar(horizontal)">
                                      <p:cBhvr>
                                        <p:cTn id="49" dur="500"/>
                                        <p:tgtEl>
                                          <p:spTgt spid="71"/>
                                        </p:tgtEl>
                                      </p:cBhvr>
                                    </p:animEffect>
                                  </p:childTnLst>
                                </p:cTn>
                              </p:par>
                              <p:par>
                                <p:cTn id="50" presetID="14" presetClass="entr" presetSubtype="1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randombar(horizontal)">
                                      <p:cBhvr>
                                        <p:cTn id="5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14" grpId="0" animBg="1"/>
      <p:bldP spid="17" grpId="0" animBg="1"/>
      <p:bldP spid="41" grpId="0"/>
      <p:bldP spid="31" grpId="0"/>
      <p:bldP spid="19" grpId="0"/>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3001510"/>
            <a:ext cx="2438399" cy="928693"/>
          </a:xfrm>
          <a:prstGeom prst="rect">
            <a:avLst/>
          </a:prstGeom>
          <a:solidFill>
            <a:schemeClr val="bg1">
              <a:lumMod val="8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defRPr/>
            </a:pPr>
            <a:r>
              <a:rPr lang="en-US" altLang="ja-JP" sz="2800" b="1" dirty="0">
                <a:latin typeface="Candara" pitchFamily="34" charset="0"/>
                <a:ea typeface="ＭＳ Ｐゴシック" pitchFamily="50" charset="-128"/>
              </a:rPr>
              <a:t>Agricultural Advances </a:t>
            </a:r>
          </a:p>
        </p:txBody>
      </p:sp>
      <p:sp>
        <p:nvSpPr>
          <p:cNvPr id="5" name="Rectangle 4"/>
          <p:cNvSpPr>
            <a:spLocks noChangeArrowheads="1"/>
          </p:cNvSpPr>
          <p:nvPr/>
        </p:nvSpPr>
        <p:spPr bwMode="auto">
          <a:xfrm>
            <a:off x="3918257" y="1606092"/>
            <a:ext cx="1993890" cy="3719528"/>
          </a:xfrm>
          <a:prstGeom prst="rect">
            <a:avLst/>
          </a:prstGeom>
          <a:solidFill>
            <a:schemeClr val="accent1">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3600" b="1" dirty="0">
                <a:solidFill>
                  <a:srgbClr val="0070C0"/>
                </a:solidFill>
                <a:latin typeface="Candara" pitchFamily="34" charset="0"/>
              </a:rPr>
              <a:t>SUMMER SEASON</a:t>
            </a:r>
          </a:p>
          <a:p>
            <a:pPr lvl="0" algn="ctr"/>
            <a:r>
              <a:rPr lang="en-US" sz="3600" b="1" dirty="0">
                <a:solidFill>
                  <a:srgbClr val="FF0000"/>
                </a:solidFill>
                <a:latin typeface="Candara" pitchFamily="34" charset="0"/>
              </a:rPr>
              <a:t>(Between Rabi and Kharif Crops)</a:t>
            </a:r>
          </a:p>
        </p:txBody>
      </p:sp>
      <p:sp>
        <p:nvSpPr>
          <p:cNvPr id="8" name="Rectangle 7"/>
          <p:cNvSpPr>
            <a:spLocks noChangeArrowheads="1"/>
          </p:cNvSpPr>
          <p:nvPr/>
        </p:nvSpPr>
        <p:spPr bwMode="auto">
          <a:xfrm>
            <a:off x="6691131" y="3639869"/>
            <a:ext cx="4843457" cy="893873"/>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latin typeface="Candara" panose="020E0502030303020204" pitchFamily="34" charset="0"/>
              </a:rPr>
              <a:t>Farmers use this period to increase productivity</a:t>
            </a:r>
            <a:endParaRPr lang="en-US" sz="2400" b="1" dirty="0">
              <a:solidFill>
                <a:srgbClr val="0070C0"/>
              </a:solidFill>
              <a:latin typeface="Candara" panose="020E0502030303020204" pitchFamily="34" charset="0"/>
            </a:endParaRPr>
          </a:p>
        </p:txBody>
      </p:sp>
      <p:sp>
        <p:nvSpPr>
          <p:cNvPr id="13" name="Rectangle 12"/>
          <p:cNvSpPr>
            <a:spLocks noChangeArrowheads="1"/>
          </p:cNvSpPr>
          <p:nvPr/>
        </p:nvSpPr>
        <p:spPr bwMode="auto">
          <a:xfrm>
            <a:off x="6714987" y="2615316"/>
            <a:ext cx="4843458" cy="833441"/>
          </a:xfrm>
          <a:prstGeom prst="rect">
            <a:avLst/>
          </a:prstGeom>
          <a:solidFill>
            <a:srgbClr val="FFF7FA"/>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Banks do not sanction loans for these Crops / summer Season</a:t>
            </a:r>
            <a:endParaRPr lang="en-US" sz="2400" b="1" dirty="0">
              <a:solidFill>
                <a:srgbClr val="0070C0"/>
              </a:solidFill>
              <a:latin typeface="Candara" panose="020E0502030303020204" pitchFamily="34" charset="0"/>
            </a:endParaRPr>
          </a:p>
        </p:txBody>
      </p:sp>
      <p:sp>
        <p:nvSpPr>
          <p:cNvPr id="14" name="Rectangle 13"/>
          <p:cNvSpPr>
            <a:spLocks noChangeArrowheads="1"/>
          </p:cNvSpPr>
          <p:nvPr/>
        </p:nvSpPr>
        <p:spPr bwMode="auto">
          <a:xfrm>
            <a:off x="6714987" y="1451405"/>
            <a:ext cx="4843458" cy="821197"/>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400" b="1" dirty="0">
                <a:solidFill>
                  <a:srgbClr val="FF0000"/>
                </a:solidFill>
                <a:latin typeface="Candara" panose="020E0502030303020204" pitchFamily="34" charset="0"/>
              </a:rPr>
              <a:t>Cropping to Harvesting period </a:t>
            </a:r>
            <a:r>
              <a:rPr lang="en-US" sz="2400" b="1" dirty="0">
                <a:latin typeface="Candara" panose="020E0502030303020204" pitchFamily="34" charset="0"/>
              </a:rPr>
              <a:t>: March to June</a:t>
            </a:r>
          </a:p>
        </p:txBody>
      </p:sp>
      <p:sp>
        <p:nvSpPr>
          <p:cNvPr id="41" name="Slide Number Placeholder 17"/>
          <p:cNvSpPr txBox="1">
            <a:spLocks/>
          </p:cNvSpPr>
          <p:nvPr/>
        </p:nvSpPr>
        <p:spPr>
          <a:xfrm>
            <a:off x="10972798" y="6396231"/>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55</a:t>
            </a:fld>
            <a:endParaRPr lang="en-US" sz="1600" b="1" dirty="0">
              <a:solidFill>
                <a:srgbClr val="000000"/>
              </a:solidFill>
              <a:latin typeface="Arial" pitchFamily="34" charset="0"/>
              <a:cs typeface="Arial" pitchFamily="34" charset="0"/>
            </a:endParaRPr>
          </a:p>
        </p:txBody>
      </p:sp>
      <p:sp>
        <p:nvSpPr>
          <p:cNvPr id="31" name="TextBox 30"/>
          <p:cNvSpPr txBox="1"/>
          <p:nvPr/>
        </p:nvSpPr>
        <p:spPr>
          <a:xfrm>
            <a:off x="628691" y="4016276"/>
            <a:ext cx="2430427" cy="2308324"/>
          </a:xfrm>
          <a:prstGeom prst="rect">
            <a:avLst/>
          </a:prstGeom>
          <a:noFill/>
        </p:spPr>
        <p:txBody>
          <a:bodyPr wrap="square" rtlCol="0">
            <a:spAutoFit/>
          </a:bodyPr>
          <a:lstStyle/>
          <a:p>
            <a:pPr algn="just"/>
            <a:r>
              <a:rPr lang="en-US" sz="2400" b="1" i="1" dirty="0">
                <a:solidFill>
                  <a:srgbClr val="E3391D"/>
                </a:solidFill>
                <a:latin typeface="Candara" pitchFamily="34" charset="0"/>
              </a:rPr>
              <a:t>(State level Bankers Committee to decide crop season of each crop)</a:t>
            </a:r>
          </a:p>
        </p:txBody>
      </p:sp>
      <p:sp>
        <p:nvSpPr>
          <p:cNvPr id="19" name="Title 1">
            <a:extLst>
              <a:ext uri="{FF2B5EF4-FFF2-40B4-BE49-F238E27FC236}">
                <a16:creationId xmlns:a16="http://schemas.microsoft.com/office/drawing/2014/main" id="{83AC5038-326C-4BA9-8D2D-793FEFAE29D7}"/>
              </a:ext>
            </a:extLst>
          </p:cNvPr>
          <p:cNvSpPr txBox="1">
            <a:spLocks/>
          </p:cNvSpPr>
          <p:nvPr/>
        </p:nvSpPr>
        <p:spPr>
          <a:xfrm>
            <a:off x="609600" y="156969"/>
            <a:ext cx="10972800" cy="674723"/>
          </a:xfrm>
          <a:prstGeom prst="rect">
            <a:avLst/>
          </a:prstGeom>
        </p:spPr>
        <p:txBody>
          <a:bodyPr>
            <a:normAutofit fontScale="925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Zaid Crops – Things to remember </a:t>
            </a:r>
          </a:p>
        </p:txBody>
      </p:sp>
      <p:sp>
        <p:nvSpPr>
          <p:cNvPr id="22" name="Rectangle 21">
            <a:extLst>
              <a:ext uri="{FF2B5EF4-FFF2-40B4-BE49-F238E27FC236}">
                <a16:creationId xmlns:a16="http://schemas.microsoft.com/office/drawing/2014/main" id="{E650C3AC-8678-8080-EEBF-95DCEA42FFE7}"/>
              </a:ext>
            </a:extLst>
          </p:cNvPr>
          <p:cNvSpPr>
            <a:spLocks noChangeArrowheads="1"/>
          </p:cNvSpPr>
          <p:nvPr/>
        </p:nvSpPr>
        <p:spPr bwMode="auto">
          <a:xfrm>
            <a:off x="6714988" y="4773042"/>
            <a:ext cx="4843457" cy="1187226"/>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anose="020E0502030303020204" pitchFamily="34" charset="0"/>
              </a:rPr>
              <a:t>Zaid Crops </a:t>
            </a:r>
            <a:r>
              <a:rPr lang="en-US" sz="2400" b="1" dirty="0">
                <a:latin typeface="Candara" panose="020E0502030303020204" pitchFamily="34" charset="0"/>
              </a:rPr>
              <a:t>: Cucumber, Water melon, Muskmelon </a:t>
            </a:r>
            <a:endParaRPr lang="en-US" sz="2400" b="1" dirty="0">
              <a:solidFill>
                <a:srgbClr val="0070C0"/>
              </a:solidFill>
              <a:latin typeface="Candara" panose="020E0502030303020204" pitchFamily="34" charset="0"/>
            </a:endParaRPr>
          </a:p>
        </p:txBody>
      </p:sp>
      <p:cxnSp>
        <p:nvCxnSpPr>
          <p:cNvPr id="60" name="Straight Arrow Connector 59">
            <a:extLst>
              <a:ext uri="{FF2B5EF4-FFF2-40B4-BE49-F238E27FC236}">
                <a16:creationId xmlns:a16="http://schemas.microsoft.com/office/drawing/2014/main" id="{FCA8A223-1D24-E943-A4C2-3A213F7946A2}"/>
              </a:ext>
            </a:extLst>
          </p:cNvPr>
          <p:cNvCxnSpPr>
            <a:cxnSpLocks/>
            <a:stCxn id="5" idx="3"/>
            <a:endCxn id="14" idx="1"/>
          </p:cNvCxnSpPr>
          <p:nvPr/>
        </p:nvCxnSpPr>
        <p:spPr>
          <a:xfrm flipV="1">
            <a:off x="5912147" y="1862004"/>
            <a:ext cx="802840" cy="16038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58D68BA-C39C-6FE8-1EC2-55C8E535428D}"/>
              </a:ext>
            </a:extLst>
          </p:cNvPr>
          <p:cNvCxnSpPr>
            <a:cxnSpLocks/>
            <a:stCxn id="5" idx="3"/>
            <a:endCxn id="22" idx="1"/>
          </p:cNvCxnSpPr>
          <p:nvPr/>
        </p:nvCxnSpPr>
        <p:spPr>
          <a:xfrm>
            <a:off x="5912147" y="3465856"/>
            <a:ext cx="802841" cy="1900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AD6FD46-9872-5871-4B59-63385C13A71E}"/>
              </a:ext>
            </a:extLst>
          </p:cNvPr>
          <p:cNvCxnSpPr>
            <a:stCxn id="5" idx="3"/>
            <a:endCxn id="13" idx="1"/>
          </p:cNvCxnSpPr>
          <p:nvPr/>
        </p:nvCxnSpPr>
        <p:spPr>
          <a:xfrm flipV="1">
            <a:off x="5912147" y="3032037"/>
            <a:ext cx="802840" cy="4338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5FA46EA-35F6-F500-C55D-4A8E98B2FDC8}"/>
              </a:ext>
            </a:extLst>
          </p:cNvPr>
          <p:cNvCxnSpPr>
            <a:cxnSpLocks/>
            <a:stCxn id="5" idx="3"/>
            <a:endCxn id="8" idx="1"/>
          </p:cNvCxnSpPr>
          <p:nvPr/>
        </p:nvCxnSpPr>
        <p:spPr>
          <a:xfrm>
            <a:off x="5912147" y="3465856"/>
            <a:ext cx="778984" cy="6209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DA52EDB-34ED-3016-BA72-AF57B276262E}"/>
              </a:ext>
            </a:extLst>
          </p:cNvPr>
          <p:cNvCxnSpPr>
            <a:stCxn id="4" idx="3"/>
            <a:endCxn id="5" idx="1"/>
          </p:cNvCxnSpPr>
          <p:nvPr/>
        </p:nvCxnSpPr>
        <p:spPr>
          <a:xfrm flipV="1">
            <a:off x="3047999" y="3465856"/>
            <a:ext cx="870258"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811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par>
                                <p:cTn id="32" presetID="14" presetClass="entr" presetSubtype="1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randombar(horizontal)">
                                      <p:cBhvr>
                                        <p:cTn id="34" dur="500"/>
                                        <p:tgtEl>
                                          <p:spTgt spid="60"/>
                                        </p:tgtEl>
                                      </p:cBhvr>
                                    </p:animEffect>
                                  </p:childTnLst>
                                </p:cTn>
                              </p:par>
                              <p:par>
                                <p:cTn id="35" presetID="14" presetClass="entr" presetSubtype="1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randombar(horizontal)">
                                      <p:cBhvr>
                                        <p:cTn id="37" dur="500"/>
                                        <p:tgtEl>
                                          <p:spTgt spid="63"/>
                                        </p:tgtEl>
                                      </p:cBhvr>
                                    </p:animEffect>
                                  </p:childTnLst>
                                </p:cTn>
                              </p:par>
                              <p:par>
                                <p:cTn id="38" presetID="14" presetClass="entr" presetSubtype="1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randombar(horizontal)">
                                      <p:cBhvr>
                                        <p:cTn id="40" dur="500"/>
                                        <p:tgtEl>
                                          <p:spTgt spid="65"/>
                                        </p:tgtEl>
                                      </p:cBhvr>
                                    </p:animEffect>
                                  </p:childTnLst>
                                </p:cTn>
                              </p:par>
                              <p:par>
                                <p:cTn id="41" presetID="14" presetClass="entr" presetSubtype="1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randombar(horizontal)">
                                      <p:cBhvr>
                                        <p:cTn id="43" dur="500"/>
                                        <p:tgtEl>
                                          <p:spTgt spid="71"/>
                                        </p:tgtEl>
                                      </p:cBhvr>
                                    </p:animEffect>
                                  </p:childTnLst>
                                </p:cTn>
                              </p:par>
                              <p:par>
                                <p:cTn id="44" presetID="14" presetClass="entr" presetSubtype="10"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randombar(horizontal)">
                                      <p:cBhvr>
                                        <p:cTn id="4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animBg="1"/>
      <p:bldP spid="14" grpId="0" animBg="1"/>
      <p:bldP spid="41" grpId="0"/>
      <p:bldP spid="31" grpId="0"/>
      <p:bldP spid="19" grpId="0"/>
      <p:bldP spid="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95CC1D26-A9BD-4BDE-BDD9-08EDBAE96860}" type="slidenum">
              <a:rPr lang="en-GB" smtClean="0"/>
              <a:pPr/>
              <a:t>56</a:t>
            </a:fld>
            <a:endParaRPr lang="en-GB" dirty="0"/>
          </a:p>
        </p:txBody>
      </p:sp>
      <p:pic>
        <p:nvPicPr>
          <p:cNvPr id="15" name="Picture 14" descr="cotton.jpg"/>
          <p:cNvPicPr>
            <a:picLocks noChangeAspect="1"/>
          </p:cNvPicPr>
          <p:nvPr/>
        </p:nvPicPr>
        <p:blipFill>
          <a:blip r:embed="rId2" cstate="print"/>
          <a:stretch>
            <a:fillRect/>
          </a:stretch>
        </p:blipFill>
        <p:spPr>
          <a:xfrm>
            <a:off x="773870" y="1159502"/>
            <a:ext cx="3036130" cy="2269497"/>
          </a:xfrm>
          <a:prstGeom prst="rect">
            <a:avLst/>
          </a:prstGeom>
        </p:spPr>
      </p:pic>
      <p:pic>
        <p:nvPicPr>
          <p:cNvPr id="16" name="Picture 15" descr="maize.jpg"/>
          <p:cNvPicPr>
            <a:picLocks noChangeAspect="1"/>
          </p:cNvPicPr>
          <p:nvPr/>
        </p:nvPicPr>
        <p:blipFill>
          <a:blip r:embed="rId3" cstate="print"/>
          <a:stretch>
            <a:fillRect/>
          </a:stretch>
        </p:blipFill>
        <p:spPr>
          <a:xfrm>
            <a:off x="763182" y="3857628"/>
            <a:ext cx="3030359" cy="2265517"/>
          </a:xfrm>
          <a:prstGeom prst="rect">
            <a:avLst/>
          </a:prstGeom>
        </p:spPr>
      </p:pic>
      <p:pic>
        <p:nvPicPr>
          <p:cNvPr id="17" name="Picture 16" descr="millet.jpg"/>
          <p:cNvPicPr>
            <a:picLocks noChangeAspect="1"/>
          </p:cNvPicPr>
          <p:nvPr/>
        </p:nvPicPr>
        <p:blipFill>
          <a:blip r:embed="rId4" cstate="print"/>
          <a:stretch>
            <a:fillRect/>
          </a:stretch>
        </p:blipFill>
        <p:spPr>
          <a:xfrm>
            <a:off x="6576791" y="1159501"/>
            <a:ext cx="3019671" cy="2269497"/>
          </a:xfrm>
          <a:prstGeom prst="rect">
            <a:avLst/>
          </a:prstGeom>
        </p:spPr>
      </p:pic>
      <p:pic>
        <p:nvPicPr>
          <p:cNvPr id="18" name="Picture 17" descr="paddy.jpg"/>
          <p:cNvPicPr>
            <a:picLocks noChangeAspect="1"/>
          </p:cNvPicPr>
          <p:nvPr/>
        </p:nvPicPr>
        <p:blipFill>
          <a:blip r:embed="rId5" cstate="print"/>
          <a:stretch>
            <a:fillRect/>
          </a:stretch>
        </p:blipFill>
        <p:spPr>
          <a:xfrm>
            <a:off x="6554045" y="3812786"/>
            <a:ext cx="3019671" cy="2269496"/>
          </a:xfrm>
          <a:prstGeom prst="rect">
            <a:avLst/>
          </a:prstGeom>
        </p:spPr>
      </p:pic>
      <p:sp>
        <p:nvSpPr>
          <p:cNvPr id="19" name="TextBox 18"/>
          <p:cNvSpPr txBox="1"/>
          <p:nvPr/>
        </p:nvSpPr>
        <p:spPr>
          <a:xfrm>
            <a:off x="3984300" y="1910467"/>
            <a:ext cx="1428760" cy="461665"/>
          </a:xfrm>
          <a:prstGeom prst="rect">
            <a:avLst/>
          </a:prstGeom>
          <a:noFill/>
          <a:ln>
            <a:noFill/>
          </a:ln>
        </p:spPr>
        <p:txBody>
          <a:bodyPr wrap="square" rtlCol="0">
            <a:spAutoFit/>
          </a:bodyPr>
          <a:lstStyle/>
          <a:p>
            <a:pPr algn="ctr"/>
            <a:r>
              <a:rPr lang="en-US" sz="2400" b="1" dirty="0">
                <a:latin typeface="Candara" pitchFamily="34" charset="0"/>
              </a:rPr>
              <a:t>COTTON</a:t>
            </a:r>
          </a:p>
        </p:txBody>
      </p:sp>
      <p:sp>
        <p:nvSpPr>
          <p:cNvPr id="20" name="TextBox 19"/>
          <p:cNvSpPr txBox="1"/>
          <p:nvPr/>
        </p:nvSpPr>
        <p:spPr>
          <a:xfrm>
            <a:off x="4001552" y="4485869"/>
            <a:ext cx="1428760" cy="461665"/>
          </a:xfrm>
          <a:prstGeom prst="rect">
            <a:avLst/>
          </a:prstGeom>
          <a:noFill/>
          <a:ln>
            <a:noFill/>
          </a:ln>
        </p:spPr>
        <p:txBody>
          <a:bodyPr wrap="square" rtlCol="0">
            <a:spAutoFit/>
          </a:bodyPr>
          <a:lstStyle/>
          <a:p>
            <a:pPr algn="ctr"/>
            <a:r>
              <a:rPr lang="en-US" sz="2400" b="1" dirty="0">
                <a:latin typeface="Candara" pitchFamily="34" charset="0"/>
              </a:rPr>
              <a:t>MAIZE</a:t>
            </a:r>
          </a:p>
        </p:txBody>
      </p:sp>
      <p:sp>
        <p:nvSpPr>
          <p:cNvPr id="21" name="TextBox 20"/>
          <p:cNvSpPr txBox="1"/>
          <p:nvPr/>
        </p:nvSpPr>
        <p:spPr>
          <a:xfrm>
            <a:off x="10074241" y="1910467"/>
            <a:ext cx="1428760" cy="461665"/>
          </a:xfrm>
          <a:prstGeom prst="rect">
            <a:avLst/>
          </a:prstGeom>
          <a:noFill/>
          <a:ln>
            <a:noFill/>
          </a:ln>
        </p:spPr>
        <p:txBody>
          <a:bodyPr wrap="square" rtlCol="0">
            <a:spAutoFit/>
          </a:bodyPr>
          <a:lstStyle/>
          <a:p>
            <a:pPr algn="ctr"/>
            <a:r>
              <a:rPr lang="en-US" sz="2400" b="1" dirty="0">
                <a:latin typeface="Candara" pitchFamily="34" charset="0"/>
              </a:rPr>
              <a:t>MILLET</a:t>
            </a:r>
          </a:p>
        </p:txBody>
      </p:sp>
      <p:sp>
        <p:nvSpPr>
          <p:cNvPr id="22" name="TextBox 21"/>
          <p:cNvSpPr txBox="1"/>
          <p:nvPr/>
        </p:nvSpPr>
        <p:spPr>
          <a:xfrm>
            <a:off x="10071966" y="4255036"/>
            <a:ext cx="1428760" cy="461665"/>
          </a:xfrm>
          <a:prstGeom prst="rect">
            <a:avLst/>
          </a:prstGeom>
          <a:noFill/>
          <a:ln>
            <a:noFill/>
          </a:ln>
        </p:spPr>
        <p:txBody>
          <a:bodyPr wrap="square" rtlCol="0">
            <a:spAutoFit/>
          </a:bodyPr>
          <a:lstStyle/>
          <a:p>
            <a:pPr algn="ctr"/>
            <a:r>
              <a:rPr lang="en-US" sz="2400" b="1" dirty="0">
                <a:latin typeface="Candara" pitchFamily="34" charset="0"/>
              </a:rPr>
              <a:t>PADDY</a:t>
            </a:r>
          </a:p>
        </p:txBody>
      </p:sp>
      <p:sp>
        <p:nvSpPr>
          <p:cNvPr id="12" name="Title 1">
            <a:extLst>
              <a:ext uri="{FF2B5EF4-FFF2-40B4-BE49-F238E27FC236}">
                <a16:creationId xmlns:a16="http://schemas.microsoft.com/office/drawing/2014/main" id="{431B2526-0D2C-4C86-B59D-3F294A811CEE}"/>
              </a:ext>
            </a:extLst>
          </p:cNvPr>
          <p:cNvSpPr txBox="1">
            <a:spLocks/>
          </p:cNvSpPr>
          <p:nvPr/>
        </p:nvSpPr>
        <p:spPr>
          <a:xfrm>
            <a:off x="538162" y="266932"/>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Kharif Season – Ends 31</a:t>
            </a:r>
            <a:r>
              <a:rPr lang="en-US" sz="3600" b="1" baseline="30000" dirty="0">
                <a:solidFill>
                  <a:srgbClr val="0070C0"/>
                </a:solidFill>
              </a:rPr>
              <a:t>st</a:t>
            </a:r>
            <a:r>
              <a:rPr lang="en-US" sz="3600" b="1" dirty="0">
                <a:solidFill>
                  <a:srgbClr val="0070C0"/>
                </a:solidFill>
              </a:rPr>
              <a:t> December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3048000"/>
            <a:ext cx="2133600" cy="1095381"/>
          </a:xfrm>
          <a:prstGeom prst="rect">
            <a:avLst/>
          </a:prstGeom>
          <a:solidFill>
            <a:schemeClr val="bg1">
              <a:lumMod val="8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defRPr/>
            </a:pPr>
            <a:r>
              <a:rPr lang="en-US" altLang="ja-JP" sz="2800" b="1" dirty="0">
                <a:latin typeface="Candara" pitchFamily="34" charset="0"/>
                <a:ea typeface="ＭＳ Ｐゴシック" pitchFamily="50" charset="-128"/>
              </a:rPr>
              <a:t>Agricultural Advances </a:t>
            </a:r>
          </a:p>
        </p:txBody>
      </p:sp>
      <p:sp>
        <p:nvSpPr>
          <p:cNvPr id="5" name="Rectangle 4"/>
          <p:cNvSpPr>
            <a:spLocks noChangeArrowheads="1"/>
          </p:cNvSpPr>
          <p:nvPr/>
        </p:nvSpPr>
        <p:spPr bwMode="auto">
          <a:xfrm>
            <a:off x="3657600" y="1071546"/>
            <a:ext cx="2298690" cy="5024454"/>
          </a:xfrm>
          <a:prstGeom prst="rect">
            <a:avLst/>
          </a:prstGeom>
          <a:solidFill>
            <a:schemeClr val="bg1">
              <a:lumMod val="9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800" b="1" dirty="0">
                <a:latin typeface="Candara" pitchFamily="34" charset="0"/>
              </a:rPr>
              <a:t>Mono Cropping farmers / </a:t>
            </a:r>
            <a:r>
              <a:rPr lang="en-US" sz="2800" b="1" dirty="0">
                <a:solidFill>
                  <a:srgbClr val="FF0000"/>
                </a:solidFill>
                <a:latin typeface="Candara" pitchFamily="34" charset="0"/>
              </a:rPr>
              <a:t>Mono Crop loans</a:t>
            </a:r>
          </a:p>
        </p:txBody>
      </p:sp>
      <p:sp>
        <p:nvSpPr>
          <p:cNvPr id="13" name="Rectangle 12"/>
          <p:cNvSpPr>
            <a:spLocks noChangeArrowheads="1"/>
          </p:cNvSpPr>
          <p:nvPr/>
        </p:nvSpPr>
        <p:spPr bwMode="auto">
          <a:xfrm>
            <a:off x="7096132" y="2844801"/>
            <a:ext cx="4562468" cy="1477267"/>
          </a:xfrm>
          <a:prstGeom prst="rect">
            <a:avLst/>
          </a:prstGeom>
          <a:solidFill>
            <a:schemeClr val="accent6">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itchFamily="34" charset="0"/>
              </a:rPr>
              <a:t>Due date for repayment </a:t>
            </a:r>
            <a:r>
              <a:rPr lang="en-US" sz="2400" b="1" dirty="0">
                <a:latin typeface="Candara" pitchFamily="34" charset="0"/>
              </a:rPr>
              <a:t>: One year from date of first drawl depending on type of Crop</a:t>
            </a:r>
          </a:p>
        </p:txBody>
      </p:sp>
      <p:sp>
        <p:nvSpPr>
          <p:cNvPr id="14" name="Rectangle 13"/>
          <p:cNvSpPr>
            <a:spLocks noChangeArrowheads="1"/>
          </p:cNvSpPr>
          <p:nvPr/>
        </p:nvSpPr>
        <p:spPr bwMode="auto">
          <a:xfrm>
            <a:off x="7096132" y="1106011"/>
            <a:ext cx="4562468" cy="1167053"/>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latin typeface="Candara" pitchFamily="34" charset="0"/>
              </a:rPr>
              <a:t>Farmer grows only in ONE SEASON i.e. Kharif or Rabi Season</a:t>
            </a:r>
          </a:p>
        </p:txBody>
      </p:sp>
      <p:sp>
        <p:nvSpPr>
          <p:cNvPr id="41"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57</a:t>
            </a:fld>
            <a:endParaRPr lang="en-US" sz="1600" b="1" dirty="0">
              <a:solidFill>
                <a:srgbClr val="000000"/>
              </a:solidFill>
              <a:latin typeface="Arial" pitchFamily="34" charset="0"/>
              <a:cs typeface="Arial" pitchFamily="34" charset="0"/>
            </a:endParaRPr>
          </a:p>
        </p:txBody>
      </p:sp>
      <p:sp>
        <p:nvSpPr>
          <p:cNvPr id="20" name="Title 1">
            <a:extLst>
              <a:ext uri="{FF2B5EF4-FFF2-40B4-BE49-F238E27FC236}">
                <a16:creationId xmlns:a16="http://schemas.microsoft.com/office/drawing/2014/main" id="{68A1565C-C8DD-4A49-9F4F-3220363BB0AA}"/>
              </a:ext>
            </a:extLst>
          </p:cNvPr>
          <p:cNvSpPr txBox="1">
            <a:spLocks/>
          </p:cNvSpPr>
          <p:nvPr/>
        </p:nvSpPr>
        <p:spPr>
          <a:xfrm>
            <a:off x="752472" y="276519"/>
            <a:ext cx="10972800" cy="674723"/>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Mono Cropping farmers/ Mono Crop loans</a:t>
            </a:r>
          </a:p>
        </p:txBody>
      </p:sp>
      <p:sp>
        <p:nvSpPr>
          <p:cNvPr id="2" name="Rectangle 1">
            <a:extLst>
              <a:ext uri="{FF2B5EF4-FFF2-40B4-BE49-F238E27FC236}">
                <a16:creationId xmlns:a16="http://schemas.microsoft.com/office/drawing/2014/main" id="{E5F14AA8-408F-69C2-29F4-E1A96FE957B5}"/>
              </a:ext>
            </a:extLst>
          </p:cNvPr>
          <p:cNvSpPr>
            <a:spLocks noChangeArrowheads="1"/>
          </p:cNvSpPr>
          <p:nvPr/>
        </p:nvSpPr>
        <p:spPr bwMode="auto">
          <a:xfrm>
            <a:off x="7010400" y="4715118"/>
            <a:ext cx="4562468" cy="1298578"/>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itchFamily="34" charset="0"/>
              </a:rPr>
              <a:t>IRAC norms </a:t>
            </a:r>
            <a:r>
              <a:rPr lang="en-US" sz="2400" b="1" dirty="0">
                <a:latin typeface="Candara" pitchFamily="34" charset="0"/>
              </a:rPr>
              <a:t>: Two Crop seasons would mean </a:t>
            </a:r>
            <a:r>
              <a:rPr lang="en-US" sz="2400" b="1" dirty="0">
                <a:solidFill>
                  <a:srgbClr val="FF0000"/>
                </a:solidFill>
                <a:latin typeface="Candara" pitchFamily="34" charset="0"/>
              </a:rPr>
              <a:t>TWO RABI SEASONS</a:t>
            </a:r>
            <a:r>
              <a:rPr lang="en-US" sz="2400" b="1" dirty="0">
                <a:latin typeface="Candara" pitchFamily="34" charset="0"/>
              </a:rPr>
              <a:t> or </a:t>
            </a:r>
            <a:r>
              <a:rPr lang="en-US" sz="2400" b="1" dirty="0">
                <a:solidFill>
                  <a:srgbClr val="FF0000"/>
                </a:solidFill>
                <a:latin typeface="Candara" pitchFamily="34" charset="0"/>
              </a:rPr>
              <a:t>TWO KHARIF SEASONS</a:t>
            </a:r>
          </a:p>
        </p:txBody>
      </p:sp>
      <p:cxnSp>
        <p:nvCxnSpPr>
          <p:cNvPr id="7" name="Straight Arrow Connector 6">
            <a:extLst>
              <a:ext uri="{FF2B5EF4-FFF2-40B4-BE49-F238E27FC236}">
                <a16:creationId xmlns:a16="http://schemas.microsoft.com/office/drawing/2014/main" id="{63725343-0980-F154-6E38-9C644B7BC3A9}"/>
              </a:ext>
            </a:extLst>
          </p:cNvPr>
          <p:cNvCxnSpPr>
            <a:stCxn id="5" idx="3"/>
            <a:endCxn id="14" idx="1"/>
          </p:cNvCxnSpPr>
          <p:nvPr/>
        </p:nvCxnSpPr>
        <p:spPr>
          <a:xfrm flipV="1">
            <a:off x="5956290" y="1689538"/>
            <a:ext cx="1139842" cy="18942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EE3781C-250C-FCC8-038C-CD42C7CEE3D9}"/>
              </a:ext>
            </a:extLst>
          </p:cNvPr>
          <p:cNvCxnSpPr>
            <a:cxnSpLocks/>
            <a:stCxn id="5" idx="3"/>
            <a:endCxn id="13" idx="1"/>
          </p:cNvCxnSpPr>
          <p:nvPr/>
        </p:nvCxnSpPr>
        <p:spPr>
          <a:xfrm flipV="1">
            <a:off x="5956290" y="3583435"/>
            <a:ext cx="1139842" cy="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AA951B5-A64C-E0F4-2E17-3DC5941B4C88}"/>
              </a:ext>
            </a:extLst>
          </p:cNvPr>
          <p:cNvCxnSpPr>
            <a:stCxn id="5" idx="3"/>
            <a:endCxn id="2" idx="1"/>
          </p:cNvCxnSpPr>
          <p:nvPr/>
        </p:nvCxnSpPr>
        <p:spPr>
          <a:xfrm>
            <a:off x="5956290" y="3583773"/>
            <a:ext cx="1054110" cy="17806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6C79E9C-6EC3-31AC-66EB-6373BC09B04E}"/>
              </a:ext>
            </a:extLst>
          </p:cNvPr>
          <p:cNvCxnSpPr>
            <a:cxnSpLocks/>
            <a:stCxn id="4" idx="3"/>
            <a:endCxn id="5" idx="1"/>
          </p:cNvCxnSpPr>
          <p:nvPr/>
        </p:nvCxnSpPr>
        <p:spPr>
          <a:xfrm flipV="1">
            <a:off x="2743200" y="3583773"/>
            <a:ext cx="914400" cy="119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P spid="41" grpId="0"/>
      <p:bldP spid="20" grpId="0"/>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3048001"/>
            <a:ext cx="2133600" cy="1095380"/>
          </a:xfrm>
          <a:prstGeom prst="rect">
            <a:avLst/>
          </a:prstGeom>
          <a:solidFill>
            <a:schemeClr val="bg1">
              <a:lumMod val="8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defRPr/>
            </a:pPr>
            <a:r>
              <a:rPr lang="en-US" altLang="ja-JP" sz="2800" b="1" dirty="0">
                <a:latin typeface="Candara" pitchFamily="34" charset="0"/>
                <a:ea typeface="ＭＳ Ｐゴシック" pitchFamily="50" charset="-128"/>
              </a:rPr>
              <a:t>Agricultural Advances </a:t>
            </a:r>
          </a:p>
        </p:txBody>
      </p:sp>
      <p:sp>
        <p:nvSpPr>
          <p:cNvPr id="5" name="Rectangle 4"/>
          <p:cNvSpPr>
            <a:spLocks noChangeArrowheads="1"/>
          </p:cNvSpPr>
          <p:nvPr/>
        </p:nvSpPr>
        <p:spPr bwMode="auto">
          <a:xfrm>
            <a:off x="3657600" y="1071546"/>
            <a:ext cx="2298690" cy="5024454"/>
          </a:xfrm>
          <a:prstGeom prst="rect">
            <a:avLst/>
          </a:prstGeom>
          <a:solidFill>
            <a:schemeClr val="bg1">
              <a:lumMod val="9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800" b="1" dirty="0">
                <a:latin typeface="Candara" pitchFamily="34" charset="0"/>
              </a:rPr>
              <a:t>Multi Cropping farmers / </a:t>
            </a:r>
            <a:r>
              <a:rPr lang="en-US" sz="2800" b="1" dirty="0">
                <a:solidFill>
                  <a:srgbClr val="FF0000"/>
                </a:solidFill>
                <a:latin typeface="Candara" pitchFamily="34" charset="0"/>
              </a:rPr>
              <a:t>Multi Crop loans</a:t>
            </a:r>
          </a:p>
        </p:txBody>
      </p:sp>
      <p:sp>
        <p:nvSpPr>
          <p:cNvPr id="13" name="Rectangle 12"/>
          <p:cNvSpPr>
            <a:spLocks noChangeArrowheads="1"/>
          </p:cNvSpPr>
          <p:nvPr/>
        </p:nvSpPr>
        <p:spPr bwMode="auto">
          <a:xfrm>
            <a:off x="7096132" y="2844801"/>
            <a:ext cx="4562468" cy="1477267"/>
          </a:xfrm>
          <a:prstGeom prst="rect">
            <a:avLst/>
          </a:prstGeom>
          <a:solidFill>
            <a:schemeClr val="accent6">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itchFamily="34" charset="0"/>
              </a:rPr>
              <a:t>Due date for repayment </a:t>
            </a:r>
            <a:r>
              <a:rPr lang="en-US" sz="2400" b="1" dirty="0">
                <a:latin typeface="Candara" pitchFamily="34" charset="0"/>
              </a:rPr>
              <a:t>: One year from date of first drawl depending on type of Crop</a:t>
            </a:r>
          </a:p>
        </p:txBody>
      </p:sp>
      <p:sp>
        <p:nvSpPr>
          <p:cNvPr id="14" name="Rectangle 13"/>
          <p:cNvSpPr>
            <a:spLocks noChangeArrowheads="1"/>
          </p:cNvSpPr>
          <p:nvPr/>
        </p:nvSpPr>
        <p:spPr bwMode="auto">
          <a:xfrm>
            <a:off x="7096132" y="1106011"/>
            <a:ext cx="4562468" cy="1167053"/>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latin typeface="Candara" pitchFamily="34" charset="0"/>
              </a:rPr>
              <a:t>Farmer grows in BOTH SEASONS i.e. Kharif and Rabi Season</a:t>
            </a:r>
          </a:p>
        </p:txBody>
      </p:sp>
      <p:sp>
        <p:nvSpPr>
          <p:cNvPr id="41"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58</a:t>
            </a:fld>
            <a:endParaRPr lang="en-US" sz="1600" b="1" dirty="0">
              <a:solidFill>
                <a:srgbClr val="000000"/>
              </a:solidFill>
              <a:latin typeface="Arial" pitchFamily="34" charset="0"/>
              <a:cs typeface="Arial" pitchFamily="34" charset="0"/>
            </a:endParaRPr>
          </a:p>
        </p:txBody>
      </p:sp>
      <p:sp>
        <p:nvSpPr>
          <p:cNvPr id="20" name="Title 1">
            <a:extLst>
              <a:ext uri="{FF2B5EF4-FFF2-40B4-BE49-F238E27FC236}">
                <a16:creationId xmlns:a16="http://schemas.microsoft.com/office/drawing/2014/main" id="{68A1565C-C8DD-4A49-9F4F-3220363BB0AA}"/>
              </a:ext>
            </a:extLst>
          </p:cNvPr>
          <p:cNvSpPr txBox="1">
            <a:spLocks/>
          </p:cNvSpPr>
          <p:nvPr/>
        </p:nvSpPr>
        <p:spPr>
          <a:xfrm>
            <a:off x="752472" y="276519"/>
            <a:ext cx="10972800" cy="674723"/>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Multi Cropping farmers/ Multi Crop loans</a:t>
            </a:r>
          </a:p>
        </p:txBody>
      </p:sp>
      <p:sp>
        <p:nvSpPr>
          <p:cNvPr id="2" name="Rectangle 1">
            <a:extLst>
              <a:ext uri="{FF2B5EF4-FFF2-40B4-BE49-F238E27FC236}">
                <a16:creationId xmlns:a16="http://schemas.microsoft.com/office/drawing/2014/main" id="{E5F14AA8-408F-69C2-29F4-E1A96FE957B5}"/>
              </a:ext>
            </a:extLst>
          </p:cNvPr>
          <p:cNvSpPr>
            <a:spLocks noChangeArrowheads="1"/>
          </p:cNvSpPr>
          <p:nvPr/>
        </p:nvSpPr>
        <p:spPr bwMode="auto">
          <a:xfrm>
            <a:off x="7010400" y="4715118"/>
            <a:ext cx="4562468" cy="1457082"/>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itchFamily="34" charset="0"/>
              </a:rPr>
              <a:t>IRAC norms </a:t>
            </a:r>
            <a:r>
              <a:rPr lang="en-US" sz="2400" b="1" dirty="0">
                <a:latin typeface="Candara" pitchFamily="34" charset="0"/>
              </a:rPr>
              <a:t>: Two Crop seasons would mean</a:t>
            </a:r>
            <a:r>
              <a:rPr lang="en-US" sz="2400" b="1" dirty="0">
                <a:solidFill>
                  <a:srgbClr val="FF0000"/>
                </a:solidFill>
                <a:latin typeface="Candara" pitchFamily="34" charset="0"/>
              </a:rPr>
              <a:t> RABI &amp; KHARIF SEASONS</a:t>
            </a:r>
            <a:r>
              <a:rPr lang="en-US" sz="2400" b="1" dirty="0">
                <a:latin typeface="Candara" pitchFamily="34" charset="0"/>
              </a:rPr>
              <a:t> or </a:t>
            </a:r>
            <a:r>
              <a:rPr lang="en-US" sz="2400" b="1" dirty="0">
                <a:solidFill>
                  <a:srgbClr val="FF0000"/>
                </a:solidFill>
                <a:latin typeface="Candara" pitchFamily="34" charset="0"/>
              </a:rPr>
              <a:t>KHARIF &amp; RABI SEASONS</a:t>
            </a:r>
          </a:p>
        </p:txBody>
      </p:sp>
      <p:cxnSp>
        <p:nvCxnSpPr>
          <p:cNvPr id="7" name="Straight Arrow Connector 6">
            <a:extLst>
              <a:ext uri="{FF2B5EF4-FFF2-40B4-BE49-F238E27FC236}">
                <a16:creationId xmlns:a16="http://schemas.microsoft.com/office/drawing/2014/main" id="{63725343-0980-F154-6E38-9C644B7BC3A9}"/>
              </a:ext>
            </a:extLst>
          </p:cNvPr>
          <p:cNvCxnSpPr>
            <a:stCxn id="5" idx="3"/>
            <a:endCxn id="14" idx="1"/>
          </p:cNvCxnSpPr>
          <p:nvPr/>
        </p:nvCxnSpPr>
        <p:spPr>
          <a:xfrm flipV="1">
            <a:off x="5956290" y="1689538"/>
            <a:ext cx="1139842" cy="18942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EE3781C-250C-FCC8-038C-CD42C7CEE3D9}"/>
              </a:ext>
            </a:extLst>
          </p:cNvPr>
          <p:cNvCxnSpPr>
            <a:cxnSpLocks/>
            <a:stCxn id="5" idx="3"/>
            <a:endCxn id="13" idx="1"/>
          </p:cNvCxnSpPr>
          <p:nvPr/>
        </p:nvCxnSpPr>
        <p:spPr>
          <a:xfrm flipV="1">
            <a:off x="5956290" y="3583435"/>
            <a:ext cx="1139842" cy="3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AA951B5-A64C-E0F4-2E17-3DC5941B4C88}"/>
              </a:ext>
            </a:extLst>
          </p:cNvPr>
          <p:cNvCxnSpPr>
            <a:cxnSpLocks/>
            <a:stCxn id="5" idx="3"/>
            <a:endCxn id="2" idx="1"/>
          </p:cNvCxnSpPr>
          <p:nvPr/>
        </p:nvCxnSpPr>
        <p:spPr>
          <a:xfrm>
            <a:off x="5956290" y="3583773"/>
            <a:ext cx="1054110" cy="185988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6C79E9C-6EC3-31AC-66EB-6373BC09B04E}"/>
              </a:ext>
            </a:extLst>
          </p:cNvPr>
          <p:cNvCxnSpPr>
            <a:cxnSpLocks/>
            <a:stCxn id="4" idx="3"/>
            <a:endCxn id="5" idx="1"/>
          </p:cNvCxnSpPr>
          <p:nvPr/>
        </p:nvCxnSpPr>
        <p:spPr>
          <a:xfrm flipV="1">
            <a:off x="2743200" y="3583773"/>
            <a:ext cx="914400" cy="119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444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P spid="41" grpId="0"/>
      <p:bldP spid="20" grpId="0"/>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59</a:t>
            </a:fld>
            <a:endParaRPr lang="en-US" sz="1600" b="1" dirty="0">
              <a:solidFill>
                <a:srgbClr val="000000"/>
              </a:solidFill>
              <a:latin typeface="Arial" pitchFamily="34" charset="0"/>
              <a:cs typeface="Arial" pitchFamily="34" charset="0"/>
            </a:endParaRPr>
          </a:p>
        </p:txBody>
      </p:sp>
      <p:sp>
        <p:nvSpPr>
          <p:cNvPr id="20" name="Title 1">
            <a:extLst>
              <a:ext uri="{FF2B5EF4-FFF2-40B4-BE49-F238E27FC236}">
                <a16:creationId xmlns:a16="http://schemas.microsoft.com/office/drawing/2014/main" id="{68A1565C-C8DD-4A49-9F4F-3220363BB0AA}"/>
              </a:ext>
            </a:extLst>
          </p:cNvPr>
          <p:cNvSpPr txBox="1">
            <a:spLocks/>
          </p:cNvSpPr>
          <p:nvPr/>
        </p:nvSpPr>
        <p:spPr>
          <a:xfrm>
            <a:off x="752472" y="276519"/>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A Summary</a:t>
            </a:r>
          </a:p>
        </p:txBody>
      </p:sp>
      <p:graphicFrame>
        <p:nvGraphicFramePr>
          <p:cNvPr id="2" name="Table 2">
            <a:extLst>
              <a:ext uri="{FF2B5EF4-FFF2-40B4-BE49-F238E27FC236}">
                <a16:creationId xmlns:a16="http://schemas.microsoft.com/office/drawing/2014/main" id="{EC617DD0-B001-1E70-6D7D-8BAAE8C63A43}"/>
              </a:ext>
            </a:extLst>
          </p:cNvPr>
          <p:cNvGraphicFramePr>
            <a:graphicFrameLocks noGrp="1"/>
          </p:cNvGraphicFramePr>
          <p:nvPr/>
        </p:nvGraphicFramePr>
        <p:xfrm>
          <a:off x="609600" y="1066800"/>
          <a:ext cx="10972800" cy="504745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542164108"/>
                    </a:ext>
                  </a:extLst>
                </a:gridCol>
                <a:gridCol w="2743200">
                  <a:extLst>
                    <a:ext uri="{9D8B030D-6E8A-4147-A177-3AD203B41FA5}">
                      <a16:colId xmlns:a16="http://schemas.microsoft.com/office/drawing/2014/main" val="171497216"/>
                    </a:ext>
                  </a:extLst>
                </a:gridCol>
                <a:gridCol w="2743200">
                  <a:extLst>
                    <a:ext uri="{9D8B030D-6E8A-4147-A177-3AD203B41FA5}">
                      <a16:colId xmlns:a16="http://schemas.microsoft.com/office/drawing/2014/main" val="788105550"/>
                    </a:ext>
                  </a:extLst>
                </a:gridCol>
                <a:gridCol w="2743200">
                  <a:extLst>
                    <a:ext uri="{9D8B030D-6E8A-4147-A177-3AD203B41FA5}">
                      <a16:colId xmlns:a16="http://schemas.microsoft.com/office/drawing/2014/main" val="3635273627"/>
                    </a:ext>
                  </a:extLst>
                </a:gridCol>
              </a:tblGrid>
              <a:tr h="530148">
                <a:tc>
                  <a:txBody>
                    <a:bodyPr/>
                    <a:lstStyle/>
                    <a:p>
                      <a:pPr algn="ctr"/>
                      <a:r>
                        <a:rPr lang="en-IN" sz="2200" b="1" dirty="0">
                          <a:solidFill>
                            <a:schemeClr val="tx1"/>
                          </a:solidFill>
                          <a:latin typeface="Candara" panose="020E0502030303020204" pitchFamily="34"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IN" sz="2200" b="1" dirty="0">
                          <a:solidFill>
                            <a:schemeClr val="tx1"/>
                          </a:solidFill>
                          <a:latin typeface="Candara" panose="020E0502030303020204" pitchFamily="34" charset="0"/>
                        </a:rPr>
                        <a:t>Rabi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IN" sz="2200" b="1" dirty="0">
                          <a:solidFill>
                            <a:schemeClr val="tx1"/>
                          </a:solidFill>
                          <a:latin typeface="Candara" panose="020E0502030303020204" pitchFamily="34" charset="0"/>
                        </a:rPr>
                        <a:t>Kharif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IN" sz="2200" b="1" dirty="0">
                          <a:solidFill>
                            <a:schemeClr val="tx1"/>
                          </a:solidFill>
                          <a:latin typeface="Candara" panose="020E0502030303020204" pitchFamily="34" charset="0"/>
                        </a:rPr>
                        <a:t>Summer Season (Zaid)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758624269"/>
                  </a:ext>
                </a:extLst>
              </a:tr>
              <a:tr h="1524000">
                <a:tc>
                  <a:txBody>
                    <a:bodyPr/>
                    <a:lstStyle/>
                    <a:p>
                      <a:r>
                        <a:rPr lang="en-IN" sz="2400" b="1" dirty="0">
                          <a:solidFill>
                            <a:srgbClr val="FF0000"/>
                          </a:solidFill>
                          <a:latin typeface="Candara" panose="020E0502030303020204" pitchFamily="34" charset="0"/>
                        </a:rPr>
                        <a:t>Cropping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October to December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June/ July to August/ September (onset of monsoon)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March to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6529667"/>
                  </a:ext>
                </a:extLst>
              </a:tr>
              <a:tr h="1524000">
                <a:tc>
                  <a:txBody>
                    <a:bodyPr/>
                    <a:lstStyle/>
                    <a:p>
                      <a:r>
                        <a:rPr lang="en-IN" sz="2400" b="1" dirty="0">
                          <a:solidFill>
                            <a:srgbClr val="FF0000"/>
                          </a:solidFill>
                          <a:latin typeface="Candara" panose="020E0502030303020204" pitchFamily="34" charset="0"/>
                        </a:rPr>
                        <a:t>Harvesting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April to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September/ October to October to December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Summer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4314540"/>
                  </a:ext>
                </a:extLst>
              </a:tr>
              <a:tr h="1176493">
                <a:tc>
                  <a:txBody>
                    <a:bodyPr/>
                    <a:lstStyle/>
                    <a:p>
                      <a:r>
                        <a:rPr lang="en-IN" sz="2400" b="1" dirty="0">
                          <a:solidFill>
                            <a:srgbClr val="FF0000"/>
                          </a:solidFill>
                          <a:latin typeface="Candara" panose="020E0502030303020204" pitchFamily="34" charset="0"/>
                        </a:rPr>
                        <a:t>Water 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Rains/ Irrigation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Monsoon rains/ Irrigation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2400" b="1" dirty="0">
                          <a:solidFill>
                            <a:srgbClr val="002060"/>
                          </a:solidFill>
                          <a:latin typeface="Candara" panose="020E0502030303020204" pitchFamily="34" charset="0"/>
                        </a:rPr>
                        <a:t>Irrigation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2374464"/>
                  </a:ext>
                </a:extLst>
              </a:tr>
            </a:tbl>
          </a:graphicData>
        </a:graphic>
      </p:graphicFrame>
    </p:spTree>
    <p:extLst>
      <p:ext uri="{BB962C8B-B14F-4D97-AF65-F5344CB8AC3E}">
        <p14:creationId xmlns:p14="http://schemas.microsoft.com/office/powerpoint/2010/main" val="2221846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FD7B39-7736-4135-BDDF-1FB2A139BEAE}"/>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4" name="Title 1">
            <a:extLst>
              <a:ext uri="{FF2B5EF4-FFF2-40B4-BE49-F238E27FC236}">
                <a16:creationId xmlns:a16="http://schemas.microsoft.com/office/drawing/2014/main" id="{E2F8105F-D17C-4441-B68E-F4566DD54C0C}"/>
              </a:ext>
            </a:extLst>
          </p:cNvPr>
          <p:cNvSpPr txBox="1">
            <a:spLocks/>
          </p:cNvSpPr>
          <p:nvPr/>
        </p:nvSpPr>
        <p:spPr>
          <a:xfrm>
            <a:off x="547468" y="165128"/>
            <a:ext cx="11029990" cy="79289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3500" b="1" dirty="0">
                <a:solidFill>
                  <a:srgbClr val="0070C0"/>
                </a:solidFill>
              </a:rPr>
              <a:t>Provision Coverage Ratio</a:t>
            </a:r>
            <a:endParaRPr lang="en-US" sz="4000" b="1" dirty="0">
              <a:solidFill>
                <a:srgbClr val="0070C0"/>
              </a:solidFill>
            </a:endParaRPr>
          </a:p>
        </p:txBody>
      </p:sp>
      <p:graphicFrame>
        <p:nvGraphicFramePr>
          <p:cNvPr id="6" name="Chart 5">
            <a:extLst>
              <a:ext uri="{FF2B5EF4-FFF2-40B4-BE49-F238E27FC236}">
                <a16:creationId xmlns:a16="http://schemas.microsoft.com/office/drawing/2014/main" id="{13B31621-6106-49AD-9265-9CE2F3892ABE}"/>
              </a:ext>
            </a:extLst>
          </p:cNvPr>
          <p:cNvGraphicFramePr>
            <a:graphicFrameLocks/>
          </p:cNvGraphicFramePr>
          <p:nvPr>
            <p:extLst>
              <p:ext uri="{D42A27DB-BD31-4B8C-83A1-F6EECF244321}">
                <p14:modId xmlns:p14="http://schemas.microsoft.com/office/powerpoint/2010/main" val="1561105053"/>
              </p:ext>
            </p:extLst>
          </p:nvPr>
        </p:nvGraphicFramePr>
        <p:xfrm>
          <a:off x="762000" y="1219200"/>
          <a:ext cx="10815458"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098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5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6"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60</a:t>
            </a:fld>
            <a:endParaRPr lang="en-US" sz="1600" b="1" dirty="0">
              <a:solidFill>
                <a:srgbClr val="000000"/>
              </a:solidFill>
              <a:latin typeface="Arial" pitchFamily="34" charset="0"/>
              <a:cs typeface="Arial" pitchFamily="34" charset="0"/>
            </a:endParaRPr>
          </a:p>
        </p:txBody>
      </p:sp>
      <p:sp>
        <p:nvSpPr>
          <p:cNvPr id="20" name="Title 1">
            <a:extLst>
              <a:ext uri="{FF2B5EF4-FFF2-40B4-BE49-F238E27FC236}">
                <a16:creationId xmlns:a16="http://schemas.microsoft.com/office/drawing/2014/main" id="{68A1565C-C8DD-4A49-9F4F-3220363BB0AA}"/>
              </a:ext>
            </a:extLst>
          </p:cNvPr>
          <p:cNvSpPr txBox="1">
            <a:spLocks/>
          </p:cNvSpPr>
          <p:nvPr/>
        </p:nvSpPr>
        <p:spPr>
          <a:xfrm>
            <a:off x="752472" y="276519"/>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 – A Summary</a:t>
            </a:r>
          </a:p>
        </p:txBody>
      </p:sp>
      <p:graphicFrame>
        <p:nvGraphicFramePr>
          <p:cNvPr id="2" name="Table 2">
            <a:extLst>
              <a:ext uri="{FF2B5EF4-FFF2-40B4-BE49-F238E27FC236}">
                <a16:creationId xmlns:a16="http://schemas.microsoft.com/office/drawing/2014/main" id="{EC617DD0-B001-1E70-6D7D-8BAAE8C63A43}"/>
              </a:ext>
            </a:extLst>
          </p:cNvPr>
          <p:cNvGraphicFramePr>
            <a:graphicFrameLocks noGrp="1"/>
          </p:cNvGraphicFramePr>
          <p:nvPr/>
        </p:nvGraphicFramePr>
        <p:xfrm>
          <a:off x="609600" y="1066800"/>
          <a:ext cx="10972800" cy="4282440"/>
        </p:xfrm>
        <a:graphic>
          <a:graphicData uri="http://schemas.openxmlformats.org/drawingml/2006/table">
            <a:tbl>
              <a:tblPr firstRow="1" bandRow="1">
                <a:tableStyleId>{5C22544A-7EE6-4342-B048-85BDC9FD1C3A}</a:tableStyleId>
              </a:tblPr>
              <a:tblGrid>
                <a:gridCol w="1389888">
                  <a:extLst>
                    <a:ext uri="{9D8B030D-6E8A-4147-A177-3AD203B41FA5}">
                      <a16:colId xmlns:a16="http://schemas.microsoft.com/office/drawing/2014/main" val="3542164108"/>
                    </a:ext>
                  </a:extLst>
                </a:gridCol>
                <a:gridCol w="2414016">
                  <a:extLst>
                    <a:ext uri="{9D8B030D-6E8A-4147-A177-3AD203B41FA5}">
                      <a16:colId xmlns:a16="http://schemas.microsoft.com/office/drawing/2014/main" val="171497216"/>
                    </a:ext>
                  </a:extLst>
                </a:gridCol>
                <a:gridCol w="4425696">
                  <a:extLst>
                    <a:ext uri="{9D8B030D-6E8A-4147-A177-3AD203B41FA5}">
                      <a16:colId xmlns:a16="http://schemas.microsoft.com/office/drawing/2014/main" val="788105550"/>
                    </a:ext>
                  </a:extLst>
                </a:gridCol>
                <a:gridCol w="2743200">
                  <a:extLst>
                    <a:ext uri="{9D8B030D-6E8A-4147-A177-3AD203B41FA5}">
                      <a16:colId xmlns:a16="http://schemas.microsoft.com/office/drawing/2014/main" val="3635273627"/>
                    </a:ext>
                  </a:extLst>
                </a:gridCol>
              </a:tblGrid>
              <a:tr h="678617">
                <a:tc>
                  <a:txBody>
                    <a:bodyPr/>
                    <a:lstStyle/>
                    <a:p>
                      <a:pPr algn="ctr"/>
                      <a:r>
                        <a:rPr lang="en-IN" sz="2000" b="1" dirty="0">
                          <a:solidFill>
                            <a:schemeClr val="tx1"/>
                          </a:solidFill>
                          <a:latin typeface="Candara" panose="020E0502030303020204" pitchFamily="34" charset="0"/>
                        </a:rPr>
                        <a:t>Particulars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IN" sz="2000" b="1" dirty="0">
                          <a:solidFill>
                            <a:schemeClr val="tx1"/>
                          </a:solidFill>
                          <a:latin typeface="Candara" panose="020E0502030303020204" pitchFamily="34" charset="0"/>
                        </a:rPr>
                        <a:t>Rabi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IN" sz="2000" b="1" dirty="0">
                          <a:solidFill>
                            <a:schemeClr val="tx1"/>
                          </a:solidFill>
                          <a:latin typeface="Candara" panose="020E0502030303020204" pitchFamily="34" charset="0"/>
                        </a:rPr>
                        <a:t>Kharif Season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IN" sz="2000" b="1" dirty="0">
                          <a:solidFill>
                            <a:schemeClr val="tx1"/>
                          </a:solidFill>
                          <a:latin typeface="Candara" panose="020E0502030303020204" pitchFamily="34" charset="0"/>
                        </a:rPr>
                        <a:t>Summer Season (Zaid)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58624269"/>
                  </a:ext>
                </a:extLst>
              </a:tr>
              <a:tr h="1988383">
                <a:tc>
                  <a:txBody>
                    <a:bodyPr/>
                    <a:lstStyle/>
                    <a:p>
                      <a:r>
                        <a:rPr lang="en-IN" sz="2000" b="1" dirty="0">
                          <a:solidFill>
                            <a:srgbClr val="FF0000"/>
                          </a:solidFill>
                          <a:latin typeface="Candara" panose="020E0502030303020204" pitchFamily="34" charset="0"/>
                        </a:rPr>
                        <a:t>Crops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IN" sz="2000" b="1" dirty="0">
                          <a:solidFill>
                            <a:srgbClr val="002060"/>
                          </a:solidFill>
                          <a:latin typeface="Candara" panose="020E0502030303020204" pitchFamily="34" charset="0"/>
                        </a:rPr>
                        <a:t>Wheat, Barley, Pea, Gram, Mustard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IN" sz="2000" b="1" dirty="0">
                          <a:solidFill>
                            <a:srgbClr val="002060"/>
                          </a:solidFill>
                          <a:latin typeface="Candara" panose="020E0502030303020204" pitchFamily="34" charset="0"/>
                        </a:rPr>
                        <a:t>Paddy, Maize, Jowar, Bajra, </a:t>
                      </a:r>
                      <a:r>
                        <a:rPr lang="en-IN" sz="2000" b="1" dirty="0" err="1">
                          <a:solidFill>
                            <a:srgbClr val="002060"/>
                          </a:solidFill>
                          <a:latin typeface="Candara" panose="020E0502030303020204" pitchFamily="34" charset="0"/>
                        </a:rPr>
                        <a:t>Arhar</a:t>
                      </a:r>
                      <a:r>
                        <a:rPr lang="en-IN" sz="2000" b="1" dirty="0">
                          <a:solidFill>
                            <a:srgbClr val="002060"/>
                          </a:solidFill>
                          <a:latin typeface="Candara" panose="020E0502030303020204" pitchFamily="34" charset="0"/>
                        </a:rPr>
                        <a:t>, Moong, Urad, Cotton, Jute, Groundnut, Soyabean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IN" sz="2000" b="1" dirty="0">
                          <a:solidFill>
                            <a:srgbClr val="002060"/>
                          </a:solidFill>
                          <a:latin typeface="Candara" panose="020E0502030303020204" pitchFamily="34" charset="0"/>
                        </a:rPr>
                        <a:t>Watermelon, Muskmelon, Cucumber, Vegetables, fodder crops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1769646"/>
                  </a:ext>
                </a:extLst>
              </a:tr>
              <a:tr h="836651">
                <a:tc>
                  <a:txBody>
                    <a:bodyPr/>
                    <a:lstStyle/>
                    <a:p>
                      <a:r>
                        <a:rPr lang="en-IN" sz="2000" b="1" dirty="0">
                          <a:solidFill>
                            <a:srgbClr val="FF0000"/>
                          </a:solidFill>
                          <a:latin typeface="Candara" panose="020E0502030303020204" pitchFamily="34" charset="0"/>
                        </a:rPr>
                        <a:t>Places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IN" sz="2000" b="1" dirty="0">
                          <a:solidFill>
                            <a:srgbClr val="002060"/>
                          </a:solidFill>
                          <a:latin typeface="Candara" panose="020E0502030303020204" pitchFamily="34" charset="0"/>
                        </a:rPr>
                        <a:t>Punjab, Haryana, Himachal Pradesh, J&amp;K, Uttarakhand, Uttar Pradesh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IN" sz="2000" b="1" dirty="0">
                          <a:solidFill>
                            <a:srgbClr val="002060"/>
                          </a:solidFill>
                          <a:latin typeface="Candara" panose="020E0502030303020204" pitchFamily="34" charset="0"/>
                        </a:rPr>
                        <a:t>Assam, West Bengal, Coastal regions of Odisha, Andhra Pradesh, Telangana, Tamil Nadu, Kerala, Maharashtra (</a:t>
                      </a:r>
                      <a:r>
                        <a:rPr lang="en-IN" sz="2000" b="1" dirty="0" err="1">
                          <a:solidFill>
                            <a:srgbClr val="002060"/>
                          </a:solidFill>
                          <a:latin typeface="Candara" panose="020E0502030303020204" pitchFamily="34" charset="0"/>
                        </a:rPr>
                        <a:t>konkan</a:t>
                      </a:r>
                      <a:r>
                        <a:rPr lang="en-IN" sz="2000" b="1" dirty="0">
                          <a:solidFill>
                            <a:srgbClr val="002060"/>
                          </a:solidFill>
                          <a:latin typeface="Candara" panose="020E0502030303020204" pitchFamily="34" charset="0"/>
                        </a:rPr>
                        <a:t> coast), Punjab, Haryana, Uttar Pradesh, Bihar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IN" sz="2000" b="1" dirty="0">
                          <a:solidFill>
                            <a:srgbClr val="002060"/>
                          </a:solidFill>
                          <a:latin typeface="Candara" panose="020E0502030303020204" pitchFamily="34" charset="0"/>
                        </a:rPr>
                        <a:t>Punjab, Haryana, Tamil Nadu, Haryana and Uttar Pradesh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0075701"/>
                  </a:ext>
                </a:extLst>
              </a:tr>
            </a:tbl>
          </a:graphicData>
        </a:graphic>
      </p:graphicFrame>
    </p:spTree>
    <p:extLst>
      <p:ext uri="{BB962C8B-B14F-4D97-AF65-F5344CB8AC3E}">
        <p14:creationId xmlns:p14="http://schemas.microsoft.com/office/powerpoint/2010/main" val="1532248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txBox="1">
            <a:spLocks/>
          </p:cNvSpPr>
          <p:nvPr>
            <p:custDataLst>
              <p:tags r:id="rId1"/>
            </p:custDataLst>
          </p:nvPr>
        </p:nvSpPr>
        <p:spPr>
          <a:xfrm>
            <a:off x="517533" y="1600200"/>
            <a:ext cx="4767259" cy="4267200"/>
          </a:xfrm>
          <a:prstGeom prst="homePlate">
            <a:avLst>
              <a:gd name="adj" fmla="val 8173"/>
            </a:avLst>
          </a:prstGeom>
          <a:solidFill>
            <a:schemeClr val="bg1">
              <a:lumMod val="95000"/>
            </a:schemeClr>
          </a:solidFill>
          <a:ln w="12700">
            <a:noFill/>
          </a:ln>
          <a:effectLst>
            <a:outerShdw blurRad="50800" dist="38100" dir="2700000" algn="tl" rotWithShape="0">
              <a:prstClr val="black">
                <a:alpha val="40000"/>
              </a:prstClr>
            </a:outerShdw>
          </a:effectLst>
        </p:spPr>
        <p:txBody>
          <a:bodyPr wrap="square" lIns="182880" tIns="137160" rIns="27432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just">
              <a:buNone/>
            </a:pPr>
            <a:endParaRPr lang="en-IN" sz="2800" b="1" dirty="0">
              <a:solidFill>
                <a:srgbClr val="FF0000"/>
              </a:solidFill>
              <a:latin typeface="Candara" pitchFamily="34" charset="0"/>
            </a:endParaRPr>
          </a:p>
          <a:p>
            <a:pPr algn="just">
              <a:buNone/>
            </a:pPr>
            <a:r>
              <a:rPr lang="en-IN" sz="2800" b="1" dirty="0">
                <a:solidFill>
                  <a:srgbClr val="FF0000"/>
                </a:solidFill>
                <a:latin typeface="Candara" pitchFamily="34" charset="0"/>
              </a:rPr>
              <a:t>Annexure “2”</a:t>
            </a:r>
            <a:r>
              <a:rPr lang="en-IN" sz="2800" b="1" dirty="0">
                <a:latin typeface="Candara" pitchFamily="34" charset="0"/>
              </a:rPr>
              <a:t> </a:t>
            </a:r>
            <a:r>
              <a:rPr lang="en-IN" sz="2800" b="1" dirty="0">
                <a:solidFill>
                  <a:srgbClr val="000000"/>
                </a:solidFill>
                <a:latin typeface="Candara" pitchFamily="34" charset="0"/>
              </a:rPr>
              <a:t>to the extant </a:t>
            </a:r>
            <a:r>
              <a:rPr lang="en-IN" sz="2800" b="1" dirty="0">
                <a:solidFill>
                  <a:srgbClr val="0000FF"/>
                </a:solidFill>
                <a:latin typeface="Candara" pitchFamily="34" charset="0"/>
              </a:rPr>
              <a:t>“RBI MC” </a:t>
            </a:r>
            <a:r>
              <a:rPr lang="en-IN" sz="2800" b="1" dirty="0">
                <a:solidFill>
                  <a:srgbClr val="000000"/>
                </a:solidFill>
                <a:latin typeface="Candara" pitchFamily="34" charset="0"/>
              </a:rPr>
              <a:t>lists out instances of </a:t>
            </a:r>
            <a:r>
              <a:rPr lang="en-IN" sz="2800" b="1" dirty="0">
                <a:solidFill>
                  <a:srgbClr val="0000FF"/>
                </a:solidFill>
                <a:latin typeface="Candara" pitchFamily="34" charset="0"/>
              </a:rPr>
              <a:t>“Direct Agriculture Advances” </a:t>
            </a:r>
            <a:r>
              <a:rPr lang="en-IN" sz="2800" b="1" dirty="0">
                <a:solidFill>
                  <a:srgbClr val="000000"/>
                </a:solidFill>
                <a:latin typeface="Candara" pitchFamily="34" charset="0"/>
              </a:rPr>
              <a:t>where NPA norms relating to Agriculture advances are applicable</a:t>
            </a:r>
          </a:p>
          <a:p>
            <a:pPr algn="just">
              <a:buNone/>
            </a:pPr>
            <a:endParaRPr sz="2800" b="1" dirty="0">
              <a:solidFill>
                <a:srgbClr val="0000FF"/>
              </a:solidFill>
              <a:latin typeface="Candara" pitchFamily="34" charset="0"/>
            </a:endParaRPr>
          </a:p>
          <a:p>
            <a:pPr>
              <a:spcBef>
                <a:spcPts val="600"/>
              </a:spcBef>
            </a:pPr>
            <a:endParaRPr lang="en-US" sz="1100" b="1" dirty="0">
              <a:solidFill>
                <a:srgbClr val="313131"/>
              </a:solidFill>
              <a:latin typeface="Candara" pitchFamily="34" charset="0"/>
            </a:endParaRPr>
          </a:p>
        </p:txBody>
      </p:sp>
      <p:sp>
        <p:nvSpPr>
          <p:cNvPr id="8" name="Text Placeholder 5"/>
          <p:cNvSpPr txBox="1">
            <a:spLocks/>
          </p:cNvSpPr>
          <p:nvPr/>
        </p:nvSpPr>
        <p:spPr>
          <a:xfrm flipH="1">
            <a:off x="6381752" y="1600200"/>
            <a:ext cx="5124448" cy="4267200"/>
          </a:xfrm>
          <a:prstGeom prst="homePlate">
            <a:avLst>
              <a:gd name="adj" fmla="val 8173"/>
            </a:avLst>
          </a:prstGeom>
          <a:solidFill>
            <a:srgbClr val="F3FEFF"/>
          </a:solidFill>
          <a:ln w="12700">
            <a:noFill/>
          </a:ln>
          <a:effectLst>
            <a:outerShdw blurRad="50800" dist="38100" dir="2700000" algn="tl" rotWithShape="0">
              <a:prstClr val="black">
                <a:alpha val="40000"/>
              </a:prstClr>
            </a:outerShdw>
          </a:effectLst>
        </p:spPr>
        <p:txBody>
          <a:bodyPr wrap="square" lIns="274320" tIns="137160" rIns="27432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just">
              <a:buNone/>
            </a:pPr>
            <a:endParaRPr lang="en-IN" sz="2800" b="1" dirty="0">
              <a:solidFill>
                <a:srgbClr val="000000"/>
              </a:solidFill>
              <a:latin typeface="Candara" pitchFamily="34" charset="0"/>
            </a:endParaRPr>
          </a:p>
          <a:p>
            <a:pPr algn="just">
              <a:buNone/>
            </a:pPr>
            <a:r>
              <a:rPr lang="en-IN" sz="2800" b="1" dirty="0">
                <a:solidFill>
                  <a:srgbClr val="000000"/>
                </a:solidFill>
                <a:latin typeface="Candara" pitchFamily="34" charset="0"/>
              </a:rPr>
              <a:t>Such relaxed NPA norms do not however apply to any other Agricultural Advances</a:t>
            </a:r>
            <a:r>
              <a:rPr lang="en-IN" sz="2800" b="1" dirty="0">
                <a:latin typeface="Candara" pitchFamily="34" charset="0"/>
              </a:rPr>
              <a:t> (</a:t>
            </a:r>
            <a:r>
              <a:rPr lang="en-IN" sz="2800" b="1" dirty="0">
                <a:solidFill>
                  <a:srgbClr val="0000FF"/>
                </a:solidFill>
                <a:latin typeface="Candara" pitchFamily="34" charset="0"/>
              </a:rPr>
              <a:t>other than those specified in Annexure 2</a:t>
            </a:r>
            <a:r>
              <a:rPr lang="en-IN" sz="2800" b="1" dirty="0">
                <a:latin typeface="Candara" pitchFamily="34" charset="0"/>
              </a:rPr>
              <a:t>) </a:t>
            </a:r>
            <a:r>
              <a:rPr lang="en-IN" sz="2800" b="1" dirty="0">
                <a:solidFill>
                  <a:srgbClr val="000000"/>
                </a:solidFill>
                <a:latin typeface="Candara" pitchFamily="34" charset="0"/>
              </a:rPr>
              <a:t>whether styled as “</a:t>
            </a:r>
            <a:r>
              <a:rPr lang="en-IN" sz="2800" b="1" dirty="0">
                <a:solidFill>
                  <a:srgbClr val="FF0000"/>
                </a:solidFill>
                <a:latin typeface="Candara" pitchFamily="34" charset="0"/>
              </a:rPr>
              <a:t>Allied” or “Indirect” Agricultural Advances</a:t>
            </a:r>
            <a:endParaRPr sz="2800" b="1" dirty="0">
              <a:solidFill>
                <a:srgbClr val="0000FF"/>
              </a:solidFill>
              <a:latin typeface="Candara" pitchFamily="34" charset="0"/>
            </a:endParaRPr>
          </a:p>
        </p:txBody>
      </p:sp>
      <p:sp>
        <p:nvSpPr>
          <p:cNvPr id="9" name="Oval 8"/>
          <p:cNvSpPr>
            <a:spLocks noChangeArrowheads="1"/>
          </p:cNvSpPr>
          <p:nvPr>
            <p:custDataLst>
              <p:tags r:id="rId2"/>
            </p:custDataLst>
          </p:nvPr>
        </p:nvSpPr>
        <p:spPr bwMode="auto">
          <a:xfrm>
            <a:off x="5284790" y="3048000"/>
            <a:ext cx="1454153" cy="1548000"/>
          </a:xfrm>
          <a:prstGeom prst="ellipse">
            <a:avLst/>
          </a:prstGeom>
          <a:solidFill>
            <a:srgbClr val="D6F5F6"/>
          </a:solidFill>
          <a:ln w="6350" algn="ctr">
            <a:solidFill>
              <a:schemeClr val="bg1"/>
            </a:solidFill>
            <a:round/>
            <a:headEnd/>
            <a:tailEnd/>
          </a:ln>
        </p:spPr>
        <p:txBody>
          <a:bodyPr lIns="36000" tIns="36000" rIns="36000" bIns="36000" anchor="ctr"/>
          <a:lstStyle/>
          <a:p>
            <a:pPr algn="ctr">
              <a:defRPr/>
            </a:pPr>
            <a:endParaRPr lang="en-US" dirty="0">
              <a:solidFill>
                <a:schemeClr val="bg1"/>
              </a:solidFill>
              <a:ea typeface="ＭＳ Ｐゴシック" pitchFamily="50" charset="-128"/>
            </a:endParaRPr>
          </a:p>
        </p:txBody>
      </p:sp>
      <p:pic>
        <p:nvPicPr>
          <p:cNvPr id="10" name="Picture 9" descr="111.emf"/>
          <p:cNvPicPr>
            <a:picLocks noChangeAspect="1"/>
          </p:cNvPicPr>
          <p:nvPr/>
        </p:nvPicPr>
        <p:blipFill>
          <a:blip r:embed="rId4" cstate="print">
            <a:duotone>
              <a:schemeClr val="accent1">
                <a:shade val="45000"/>
                <a:satMod val="135000"/>
              </a:schemeClr>
              <a:prstClr val="white"/>
            </a:duotone>
          </a:blip>
          <a:stretch>
            <a:fillRect/>
          </a:stretch>
        </p:blipFill>
        <p:spPr>
          <a:xfrm>
            <a:off x="5595934" y="3321843"/>
            <a:ext cx="785818" cy="785818"/>
          </a:xfrm>
          <a:prstGeom prst="rect">
            <a:avLst/>
          </a:prstGeom>
        </p:spPr>
      </p:pic>
      <p:sp>
        <p:nvSpPr>
          <p:cNvPr id="11"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61</a:t>
            </a:fld>
            <a:endParaRPr lang="en-US" sz="1600" b="1" dirty="0">
              <a:solidFill>
                <a:srgbClr val="000000"/>
              </a:solidFill>
              <a:latin typeface="Arial" pitchFamily="34" charset="0"/>
              <a:cs typeface="Arial" pitchFamily="34" charset="0"/>
            </a:endParaRPr>
          </a:p>
        </p:txBody>
      </p:sp>
      <p:sp>
        <p:nvSpPr>
          <p:cNvPr id="12" name="Title 1">
            <a:extLst>
              <a:ext uri="{FF2B5EF4-FFF2-40B4-BE49-F238E27FC236}">
                <a16:creationId xmlns:a16="http://schemas.microsoft.com/office/drawing/2014/main" id="{FBFC4175-5E12-4EEE-967D-B67FA4DD0AB7}"/>
              </a:ext>
            </a:extLst>
          </p:cNvPr>
          <p:cNvSpPr txBox="1">
            <a:spLocks/>
          </p:cNvSpPr>
          <p:nvPr/>
        </p:nvSpPr>
        <p:spPr>
          <a:xfrm>
            <a:off x="685800" y="228600"/>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Direct and Indirect/ Allied Agricultural Advances</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3048001"/>
            <a:ext cx="2133600" cy="1095380"/>
          </a:xfrm>
          <a:prstGeom prst="rect">
            <a:avLst/>
          </a:prstGeom>
          <a:solidFill>
            <a:schemeClr val="bg1">
              <a:lumMod val="8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defRPr/>
            </a:pPr>
            <a:r>
              <a:rPr lang="en-US" altLang="ja-JP" sz="2800" b="1" dirty="0">
                <a:latin typeface="Candara" pitchFamily="34" charset="0"/>
                <a:ea typeface="ＭＳ Ｐゴシック" pitchFamily="50" charset="-128"/>
              </a:rPr>
              <a:t>Agricultural Advances </a:t>
            </a:r>
          </a:p>
        </p:txBody>
      </p:sp>
      <p:sp>
        <p:nvSpPr>
          <p:cNvPr id="5" name="Rectangle 4"/>
          <p:cNvSpPr>
            <a:spLocks noChangeArrowheads="1"/>
          </p:cNvSpPr>
          <p:nvPr/>
        </p:nvSpPr>
        <p:spPr bwMode="auto">
          <a:xfrm>
            <a:off x="3657600" y="1071546"/>
            <a:ext cx="2298690" cy="5024454"/>
          </a:xfrm>
          <a:prstGeom prst="rect">
            <a:avLst/>
          </a:prstGeom>
          <a:solidFill>
            <a:schemeClr val="bg1">
              <a:lumMod val="95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lvl="0" algn="ctr"/>
            <a:r>
              <a:rPr lang="en-US" sz="2800" b="1" dirty="0">
                <a:latin typeface="Candara" pitchFamily="34" charset="0"/>
              </a:rPr>
              <a:t>When will </a:t>
            </a:r>
            <a:r>
              <a:rPr lang="en-US" sz="2800" b="1" dirty="0">
                <a:solidFill>
                  <a:srgbClr val="FF0000"/>
                </a:solidFill>
                <a:latin typeface="Candara" pitchFamily="34" charset="0"/>
              </a:rPr>
              <a:t>90 days norms apply?</a:t>
            </a:r>
          </a:p>
        </p:txBody>
      </p:sp>
      <p:sp>
        <p:nvSpPr>
          <p:cNvPr id="13" name="Rectangle 12"/>
          <p:cNvSpPr>
            <a:spLocks noChangeArrowheads="1"/>
          </p:cNvSpPr>
          <p:nvPr/>
        </p:nvSpPr>
        <p:spPr bwMode="auto">
          <a:xfrm>
            <a:off x="7096132" y="2392585"/>
            <a:ext cx="4562468" cy="1477267"/>
          </a:xfrm>
          <a:prstGeom prst="rect">
            <a:avLst/>
          </a:prstGeom>
          <a:solidFill>
            <a:schemeClr val="accent6">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itchFamily="34" charset="0"/>
              </a:rPr>
              <a:t>Allied Agricultural </a:t>
            </a:r>
            <a:r>
              <a:rPr lang="en-US" sz="2400" b="1" dirty="0" err="1">
                <a:solidFill>
                  <a:srgbClr val="FF0000"/>
                </a:solidFill>
                <a:latin typeface="Candara" pitchFamily="34" charset="0"/>
              </a:rPr>
              <a:t>activites</a:t>
            </a:r>
            <a:r>
              <a:rPr lang="en-US" sz="2400" b="1" dirty="0">
                <a:solidFill>
                  <a:srgbClr val="FF0000"/>
                </a:solidFill>
                <a:latin typeface="Candara" pitchFamily="34" charset="0"/>
              </a:rPr>
              <a:t> </a:t>
            </a:r>
            <a:r>
              <a:rPr lang="en-US" sz="2400" b="1" dirty="0">
                <a:latin typeface="Candara" pitchFamily="34" charset="0"/>
              </a:rPr>
              <a:t>: Dairy, animal husbandry, poultry, bee keeping, sericulture (</a:t>
            </a:r>
            <a:r>
              <a:rPr lang="en-US" sz="2400" b="1" dirty="0" err="1">
                <a:latin typeface="Candara" pitchFamily="34" charset="0"/>
              </a:rPr>
              <a:t>upto</a:t>
            </a:r>
            <a:r>
              <a:rPr lang="en-US" sz="2400" b="1" dirty="0">
                <a:latin typeface="Candara" pitchFamily="34" charset="0"/>
              </a:rPr>
              <a:t> cocoon stage)</a:t>
            </a:r>
          </a:p>
        </p:txBody>
      </p:sp>
      <p:sp>
        <p:nvSpPr>
          <p:cNvPr id="14" name="Rectangle 13"/>
          <p:cNvSpPr>
            <a:spLocks noChangeArrowheads="1"/>
          </p:cNvSpPr>
          <p:nvPr/>
        </p:nvSpPr>
        <p:spPr bwMode="auto">
          <a:xfrm>
            <a:off x="7096132" y="1073867"/>
            <a:ext cx="4562468" cy="1167053"/>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latin typeface="Candara" pitchFamily="34" charset="0"/>
              </a:rPr>
              <a:t>Loans for activities other than those listed in Annexure “2” to RBI MC 01.04.2022</a:t>
            </a:r>
          </a:p>
        </p:txBody>
      </p:sp>
      <p:sp>
        <p:nvSpPr>
          <p:cNvPr id="41"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62</a:t>
            </a:fld>
            <a:endParaRPr lang="en-US" sz="1600" b="1" dirty="0">
              <a:solidFill>
                <a:srgbClr val="000000"/>
              </a:solidFill>
              <a:latin typeface="Arial" pitchFamily="34" charset="0"/>
              <a:cs typeface="Arial" pitchFamily="34" charset="0"/>
            </a:endParaRPr>
          </a:p>
        </p:txBody>
      </p:sp>
      <p:sp>
        <p:nvSpPr>
          <p:cNvPr id="20" name="Title 1">
            <a:extLst>
              <a:ext uri="{FF2B5EF4-FFF2-40B4-BE49-F238E27FC236}">
                <a16:creationId xmlns:a16="http://schemas.microsoft.com/office/drawing/2014/main" id="{68A1565C-C8DD-4A49-9F4F-3220363BB0AA}"/>
              </a:ext>
            </a:extLst>
          </p:cNvPr>
          <p:cNvSpPr txBox="1">
            <a:spLocks/>
          </p:cNvSpPr>
          <p:nvPr/>
        </p:nvSpPr>
        <p:spPr>
          <a:xfrm>
            <a:off x="752472" y="276519"/>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90 days NPA norms to Agricultural activities??</a:t>
            </a:r>
          </a:p>
        </p:txBody>
      </p:sp>
      <p:sp>
        <p:nvSpPr>
          <p:cNvPr id="2" name="Rectangle 1">
            <a:extLst>
              <a:ext uri="{FF2B5EF4-FFF2-40B4-BE49-F238E27FC236}">
                <a16:creationId xmlns:a16="http://schemas.microsoft.com/office/drawing/2014/main" id="{E5F14AA8-408F-69C2-29F4-E1A96FE957B5}"/>
              </a:ext>
            </a:extLst>
          </p:cNvPr>
          <p:cNvSpPr>
            <a:spLocks noChangeArrowheads="1"/>
          </p:cNvSpPr>
          <p:nvPr/>
        </p:nvSpPr>
        <p:spPr bwMode="auto">
          <a:xfrm>
            <a:off x="7075812" y="4070732"/>
            <a:ext cx="4562468" cy="1129874"/>
          </a:xfrm>
          <a:prstGeom prst="rect">
            <a:avLst/>
          </a:prstGeom>
          <a:solidFill>
            <a:srgbClr val="F3FEFF"/>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itchFamily="34" charset="0"/>
              </a:rPr>
              <a:t>Indirect Agricultural loans and Terms loans </a:t>
            </a:r>
            <a:r>
              <a:rPr lang="en-US" sz="2400" b="1" dirty="0">
                <a:latin typeface="Candara" pitchFamily="34" charset="0"/>
              </a:rPr>
              <a:t>: Advances to NON AGRICULTURISTS</a:t>
            </a:r>
            <a:endParaRPr lang="en-US" sz="2400" b="1" dirty="0">
              <a:solidFill>
                <a:srgbClr val="FF0000"/>
              </a:solidFill>
              <a:latin typeface="Candara" pitchFamily="34" charset="0"/>
            </a:endParaRPr>
          </a:p>
        </p:txBody>
      </p:sp>
      <p:cxnSp>
        <p:nvCxnSpPr>
          <p:cNvPr id="7" name="Straight Arrow Connector 6">
            <a:extLst>
              <a:ext uri="{FF2B5EF4-FFF2-40B4-BE49-F238E27FC236}">
                <a16:creationId xmlns:a16="http://schemas.microsoft.com/office/drawing/2014/main" id="{63725343-0980-F154-6E38-9C644B7BC3A9}"/>
              </a:ext>
            </a:extLst>
          </p:cNvPr>
          <p:cNvCxnSpPr>
            <a:stCxn id="5" idx="3"/>
            <a:endCxn id="14" idx="1"/>
          </p:cNvCxnSpPr>
          <p:nvPr/>
        </p:nvCxnSpPr>
        <p:spPr>
          <a:xfrm flipV="1">
            <a:off x="5956290" y="1657394"/>
            <a:ext cx="1139842" cy="19263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EE3781C-250C-FCC8-038C-CD42C7CEE3D9}"/>
              </a:ext>
            </a:extLst>
          </p:cNvPr>
          <p:cNvCxnSpPr>
            <a:cxnSpLocks/>
            <a:stCxn id="5" idx="3"/>
            <a:endCxn id="13" idx="1"/>
          </p:cNvCxnSpPr>
          <p:nvPr/>
        </p:nvCxnSpPr>
        <p:spPr>
          <a:xfrm flipV="1">
            <a:off x="5956290" y="3131219"/>
            <a:ext cx="1139842" cy="4525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AA951B5-A64C-E0F4-2E17-3DC5941B4C88}"/>
              </a:ext>
            </a:extLst>
          </p:cNvPr>
          <p:cNvCxnSpPr>
            <a:cxnSpLocks/>
            <a:stCxn id="5" idx="3"/>
            <a:endCxn id="2" idx="1"/>
          </p:cNvCxnSpPr>
          <p:nvPr/>
        </p:nvCxnSpPr>
        <p:spPr>
          <a:xfrm>
            <a:off x="5956290" y="3583773"/>
            <a:ext cx="1119522" cy="105189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6C79E9C-6EC3-31AC-66EB-6373BC09B04E}"/>
              </a:ext>
            </a:extLst>
          </p:cNvPr>
          <p:cNvCxnSpPr>
            <a:cxnSpLocks/>
            <a:stCxn id="4" idx="3"/>
            <a:endCxn id="5" idx="1"/>
          </p:cNvCxnSpPr>
          <p:nvPr/>
        </p:nvCxnSpPr>
        <p:spPr>
          <a:xfrm flipV="1">
            <a:off x="2743200" y="3583773"/>
            <a:ext cx="914400" cy="119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FB7BC5B-22F9-7F62-D036-E6D5CC68FDF1}"/>
              </a:ext>
            </a:extLst>
          </p:cNvPr>
          <p:cNvSpPr>
            <a:spLocks noChangeArrowheads="1"/>
          </p:cNvSpPr>
          <p:nvPr/>
        </p:nvSpPr>
        <p:spPr bwMode="auto">
          <a:xfrm>
            <a:off x="7096132" y="5335446"/>
            <a:ext cx="4562468" cy="912954"/>
          </a:xfrm>
          <a:prstGeom prst="rect">
            <a:avLst/>
          </a:prstGeom>
          <a:solidFill>
            <a:schemeClr val="accent6">
              <a:lumMod val="20000"/>
              <a:lumOff val="80000"/>
            </a:schemeClr>
          </a:solidFill>
          <a:ln w="12700" algn="ctr">
            <a:solidFill>
              <a:schemeClr val="bg1"/>
            </a:solidFill>
            <a:miter lim="800000"/>
            <a:headEnd type="none" w="sm" len="sm"/>
            <a:tailEnd type="none" w="sm" len="sm"/>
          </a:ln>
          <a:effectLst>
            <a:outerShdw blurRad="50800" dist="38100" dir="2700000" algn="tl" rotWithShape="0">
              <a:prstClr val="black">
                <a:alpha val="40000"/>
              </a:prstClr>
            </a:outerShdw>
          </a:effectLst>
        </p:spPr>
        <p:txBody>
          <a:bodyPr wrap="square" lIns="36000" tIns="36000" rIns="36000" bIns="36000" anchor="ctr">
            <a:noAutofit/>
          </a:bodyPr>
          <a:lstStyle/>
          <a:p>
            <a:pPr algn="ctr"/>
            <a:r>
              <a:rPr lang="en-US" sz="2400" b="1" dirty="0">
                <a:solidFill>
                  <a:srgbClr val="FF0000"/>
                </a:solidFill>
                <a:latin typeface="Candara" pitchFamily="34" charset="0"/>
              </a:rPr>
              <a:t>Loans to Fisheries</a:t>
            </a:r>
            <a:endParaRPr lang="en-US" sz="2400" b="1" dirty="0">
              <a:latin typeface="Candara" pitchFamily="34" charset="0"/>
            </a:endParaRPr>
          </a:p>
        </p:txBody>
      </p:sp>
      <p:cxnSp>
        <p:nvCxnSpPr>
          <p:cNvPr id="17" name="Straight Arrow Connector 16">
            <a:extLst>
              <a:ext uri="{FF2B5EF4-FFF2-40B4-BE49-F238E27FC236}">
                <a16:creationId xmlns:a16="http://schemas.microsoft.com/office/drawing/2014/main" id="{32F1B70A-75A1-8122-8899-72863B1A0176}"/>
              </a:ext>
            </a:extLst>
          </p:cNvPr>
          <p:cNvCxnSpPr>
            <a:stCxn id="5" idx="3"/>
            <a:endCxn id="15" idx="1"/>
          </p:cNvCxnSpPr>
          <p:nvPr/>
        </p:nvCxnSpPr>
        <p:spPr>
          <a:xfrm>
            <a:off x="5956290" y="3583773"/>
            <a:ext cx="1139842" cy="22081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59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randombar(horizontal)">
                                      <p:cBhvr>
                                        <p:cTn id="19" dur="500"/>
                                        <p:tgtEl>
                                          <p:spTgt spid="4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par>
                                <p:cTn id="32" presetID="14" presetClass="entr" presetSubtype="1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randombar(horizontal)">
                                      <p:cBhvr>
                                        <p:cTn id="34" dur="500"/>
                                        <p:tgtEl>
                                          <p:spTgt spid="22"/>
                                        </p:tgtEl>
                                      </p:cBhvr>
                                    </p:animEffect>
                                  </p:childTnLst>
                                </p:cTn>
                              </p:par>
                              <p:par>
                                <p:cTn id="35" presetID="14"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P spid="41" grpId="0"/>
      <p:bldP spid="20" grpId="0"/>
      <p:bldP spid="2"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63</a:t>
            </a:fld>
            <a:endParaRPr lang="en-US" sz="1600" b="1" dirty="0">
              <a:solidFill>
                <a:srgbClr val="000000"/>
              </a:solidFill>
              <a:latin typeface="Arial" pitchFamily="34" charset="0"/>
              <a:cs typeface="Arial" pitchFamily="34" charset="0"/>
            </a:endParaRPr>
          </a:p>
        </p:txBody>
      </p:sp>
      <p:grpSp>
        <p:nvGrpSpPr>
          <p:cNvPr id="2" name="Group 15"/>
          <p:cNvGrpSpPr>
            <a:grpSpLocks/>
          </p:cNvGrpSpPr>
          <p:nvPr>
            <p:custDataLst>
              <p:tags r:id="rId1"/>
            </p:custDataLst>
          </p:nvPr>
        </p:nvGrpSpPr>
        <p:grpSpPr bwMode="auto">
          <a:xfrm>
            <a:off x="3618012" y="2600759"/>
            <a:ext cx="3621097" cy="3048000"/>
            <a:chOff x="2574925" y="2636838"/>
            <a:chExt cx="2544763" cy="3048000"/>
          </a:xfrm>
        </p:grpSpPr>
        <p:sp>
          <p:nvSpPr>
            <p:cNvPr id="9" name="Arc 5"/>
            <p:cNvSpPr>
              <a:spLocks/>
            </p:cNvSpPr>
            <p:nvPr/>
          </p:nvSpPr>
          <p:spPr bwMode="auto">
            <a:xfrm>
              <a:off x="2574925" y="4278313"/>
              <a:ext cx="854558" cy="1406525"/>
            </a:xfrm>
            <a:custGeom>
              <a:avLst/>
              <a:gdLst>
                <a:gd name="T0" fmla="*/ 0 w 28334"/>
                <a:gd name="T1" fmla="*/ 791053597 h 21600"/>
                <a:gd name="T2" fmla="*/ 444155411 w 28334"/>
                <a:gd name="T3" fmla="*/ 2147483647 h 21600"/>
                <a:gd name="T4" fmla="*/ 105663734 w 28334"/>
                <a:gd name="T5" fmla="*/ 2147483647 h 21600"/>
                <a:gd name="T6" fmla="*/ 0 60000 65536"/>
                <a:gd name="T7" fmla="*/ 0 60000 65536"/>
                <a:gd name="T8" fmla="*/ 0 60000 65536"/>
                <a:gd name="T9" fmla="*/ 0 w 28334"/>
                <a:gd name="T10" fmla="*/ 0 h 21600"/>
                <a:gd name="T11" fmla="*/ 28334 w 28334"/>
                <a:gd name="T12" fmla="*/ 21600 h 21600"/>
              </a:gdLst>
              <a:ahLst/>
              <a:cxnLst>
                <a:cxn ang="T6">
                  <a:pos x="T0" y="T1"/>
                </a:cxn>
                <a:cxn ang="T7">
                  <a:pos x="T2" y="T3"/>
                </a:cxn>
                <a:cxn ang="T8">
                  <a:pos x="T4" y="T5"/>
                </a:cxn>
              </a:cxnLst>
              <a:rect l="T9" t="T10" r="T11" b="T12"/>
              <a:pathLst>
                <a:path w="28334" h="21600" fill="none" extrusionOk="0">
                  <a:moveTo>
                    <a:pt x="-1" y="1076"/>
                  </a:moveTo>
                  <a:cubicBezTo>
                    <a:pt x="2173" y="363"/>
                    <a:pt x="4446" y="-1"/>
                    <a:pt x="6734" y="0"/>
                  </a:cubicBezTo>
                  <a:cubicBezTo>
                    <a:pt x="18663" y="0"/>
                    <a:pt x="28334" y="9670"/>
                    <a:pt x="28334" y="21600"/>
                  </a:cubicBezTo>
                </a:path>
                <a:path w="28334" h="21600" stroke="0" extrusionOk="0">
                  <a:moveTo>
                    <a:pt x="-1" y="1076"/>
                  </a:moveTo>
                  <a:cubicBezTo>
                    <a:pt x="2173" y="363"/>
                    <a:pt x="4446" y="-1"/>
                    <a:pt x="6734" y="0"/>
                  </a:cubicBezTo>
                  <a:cubicBezTo>
                    <a:pt x="18663" y="0"/>
                    <a:pt x="28334" y="9670"/>
                    <a:pt x="28334" y="21600"/>
                  </a:cubicBezTo>
                  <a:lnTo>
                    <a:pt x="6734" y="21600"/>
                  </a:lnTo>
                  <a:close/>
                </a:path>
              </a:pathLst>
            </a:custGeom>
            <a:noFill/>
            <a:ln w="28575" cap="rnd">
              <a:solidFill>
                <a:srgbClr val="8C8C8C"/>
              </a:solidFill>
              <a:prstDash val="sysDot"/>
              <a:round/>
              <a:headEnd type="none" w="sm" len="sm"/>
              <a:tailEnd type="none" w="sm" len="sm"/>
            </a:ln>
          </p:spPr>
          <p:txBody>
            <a:bodyPr wrap="none" anchor="ctr"/>
            <a:lstStyle/>
            <a:p>
              <a:pPr algn="ctr">
                <a:defRPr/>
              </a:pPr>
              <a:endParaRPr lang="en-US" sz="1400" dirty="0"/>
            </a:p>
          </p:txBody>
        </p:sp>
        <p:sp>
          <p:nvSpPr>
            <p:cNvPr id="11" name="Arc 6"/>
            <p:cNvSpPr>
              <a:spLocks/>
            </p:cNvSpPr>
            <p:nvPr/>
          </p:nvSpPr>
          <p:spPr bwMode="auto">
            <a:xfrm>
              <a:off x="3429483" y="2636838"/>
              <a:ext cx="1690205" cy="3048000"/>
            </a:xfrm>
            <a:custGeom>
              <a:avLst/>
              <a:gdLst>
                <a:gd name="T0" fmla="*/ 0 w 28293"/>
                <a:gd name="T1" fmla="*/ 2147483647 h 21600"/>
                <a:gd name="T2" fmla="*/ 2147483647 w 28293"/>
                <a:gd name="T3" fmla="*/ 2147483647 h 21600"/>
                <a:gd name="T4" fmla="*/ 2147483647 w 28293"/>
                <a:gd name="T5" fmla="*/ 2147483647 h 21600"/>
                <a:gd name="T6" fmla="*/ 0 60000 65536"/>
                <a:gd name="T7" fmla="*/ 0 60000 65536"/>
                <a:gd name="T8" fmla="*/ 0 60000 65536"/>
                <a:gd name="T9" fmla="*/ 0 w 28293"/>
                <a:gd name="T10" fmla="*/ 0 h 21600"/>
                <a:gd name="T11" fmla="*/ 28293 w 28293"/>
                <a:gd name="T12" fmla="*/ 21600 h 21600"/>
              </a:gdLst>
              <a:ahLst/>
              <a:cxnLst>
                <a:cxn ang="T6">
                  <a:pos x="T0" y="T1"/>
                </a:cxn>
                <a:cxn ang="T7">
                  <a:pos x="T2" y="T3"/>
                </a:cxn>
                <a:cxn ang="T8">
                  <a:pos x="T4" y="T5"/>
                </a:cxn>
              </a:cxnLst>
              <a:rect l="T9" t="T10" r="T11" b="T12"/>
              <a:pathLst>
                <a:path w="28293" h="21600" fill="none" extrusionOk="0">
                  <a:moveTo>
                    <a:pt x="0" y="21544"/>
                  </a:moveTo>
                  <a:cubicBezTo>
                    <a:pt x="30" y="9636"/>
                    <a:pt x="9692" y="-1"/>
                    <a:pt x="21600" y="0"/>
                  </a:cubicBezTo>
                  <a:cubicBezTo>
                    <a:pt x="23873" y="0"/>
                    <a:pt x="26131" y="358"/>
                    <a:pt x="28292" y="1063"/>
                  </a:cubicBezTo>
                </a:path>
                <a:path w="28293" h="21600" stroke="0" extrusionOk="0">
                  <a:moveTo>
                    <a:pt x="0" y="21544"/>
                  </a:moveTo>
                  <a:cubicBezTo>
                    <a:pt x="30" y="9636"/>
                    <a:pt x="9692" y="-1"/>
                    <a:pt x="21600" y="0"/>
                  </a:cubicBezTo>
                  <a:cubicBezTo>
                    <a:pt x="23873" y="0"/>
                    <a:pt x="26131" y="358"/>
                    <a:pt x="28292" y="1063"/>
                  </a:cubicBezTo>
                  <a:lnTo>
                    <a:pt x="21600" y="21600"/>
                  </a:lnTo>
                  <a:close/>
                </a:path>
              </a:pathLst>
            </a:custGeom>
            <a:noFill/>
            <a:ln w="28575" cap="rnd">
              <a:solidFill>
                <a:srgbClr val="8C8C8C"/>
              </a:solidFill>
              <a:prstDash val="sysDot"/>
              <a:round/>
              <a:headEnd type="none" w="sm" len="sm"/>
              <a:tailEnd type="none" w="sm" len="sm"/>
            </a:ln>
          </p:spPr>
          <p:txBody>
            <a:bodyPr wrap="none" anchor="ctr"/>
            <a:lstStyle/>
            <a:p>
              <a:pPr algn="ctr">
                <a:defRPr/>
              </a:pPr>
              <a:endParaRPr lang="en-US" sz="1400" dirty="0"/>
            </a:p>
          </p:txBody>
        </p:sp>
      </p:grpSp>
      <p:sp>
        <p:nvSpPr>
          <p:cNvPr id="12" name="Text Placeholder 5"/>
          <p:cNvSpPr txBox="1">
            <a:spLocks/>
          </p:cNvSpPr>
          <p:nvPr/>
        </p:nvSpPr>
        <p:spPr>
          <a:xfrm>
            <a:off x="7388695" y="3234015"/>
            <a:ext cx="3621097" cy="2773363"/>
          </a:xfrm>
          <a:prstGeom prst="rect">
            <a:avLst/>
          </a:prstGeom>
          <a:noFill/>
          <a:ln w="12700">
            <a:noFill/>
          </a:ln>
        </p:spPr>
        <p:txBody>
          <a:bodyPr wrap="square" lIns="9144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defRPr/>
            </a:pPr>
            <a:r>
              <a:rPr lang="en-IN" sz="2800" b="1" dirty="0">
                <a:solidFill>
                  <a:srgbClr val="000000"/>
                </a:solidFill>
                <a:latin typeface="Candara" pitchFamily="34" charset="0"/>
              </a:rPr>
              <a:t>Golden Jubilee Rural Housing Finance Scheme</a:t>
            </a:r>
            <a:endParaRPr sz="2800" b="1" dirty="0">
              <a:solidFill>
                <a:srgbClr val="002060"/>
              </a:solidFill>
              <a:effectLst>
                <a:outerShdw blurRad="38100" dist="38100" dir="2700000" algn="tl">
                  <a:srgbClr val="000000">
                    <a:alpha val="43137"/>
                  </a:srgbClr>
                </a:outerShdw>
              </a:effectLst>
              <a:latin typeface="Candara" pitchFamily="34" charset="0"/>
              <a:cs typeface="Times New Roman" pitchFamily="18" charset="0"/>
            </a:endParaRPr>
          </a:p>
        </p:txBody>
      </p:sp>
      <p:sp>
        <p:nvSpPr>
          <p:cNvPr id="13" name="Oval 3"/>
          <p:cNvSpPr>
            <a:spLocks noChangeArrowheads="1"/>
          </p:cNvSpPr>
          <p:nvPr>
            <p:custDataLst>
              <p:tags r:id="rId2"/>
            </p:custDataLst>
          </p:nvPr>
        </p:nvSpPr>
        <p:spPr bwMode="auto">
          <a:xfrm>
            <a:off x="7239109" y="2701387"/>
            <a:ext cx="432000" cy="432000"/>
          </a:xfrm>
          <a:prstGeom prst="ellipse">
            <a:avLst/>
          </a:prstGeom>
          <a:solidFill>
            <a:schemeClr val="tx2">
              <a:lumMod val="60000"/>
              <a:lumOff val="40000"/>
            </a:schemeClr>
          </a:solidFill>
          <a:ln w="9525">
            <a:solidFill>
              <a:schemeClr val="bg1"/>
            </a:solidFill>
            <a:round/>
            <a:headEnd/>
            <a:tailEnd/>
          </a:ln>
          <a:effectLst>
            <a:outerShdw blurRad="50800" dist="38100" dir="16200000" rotWithShape="0">
              <a:prstClr val="black">
                <a:alpha val="40000"/>
              </a:prstClr>
            </a:outerShdw>
          </a:effectLst>
        </p:spPr>
        <p:txBody>
          <a:bodyPr wrap="none" anchor="ctr"/>
          <a:lstStyle/>
          <a:p>
            <a:pPr algn="ctr"/>
            <a:endParaRPr lang="en-US" sz="1400"/>
          </a:p>
        </p:txBody>
      </p:sp>
      <p:sp>
        <p:nvSpPr>
          <p:cNvPr id="14" name="Text Placeholder 5"/>
          <p:cNvSpPr txBox="1">
            <a:spLocks/>
          </p:cNvSpPr>
          <p:nvPr/>
        </p:nvSpPr>
        <p:spPr>
          <a:xfrm>
            <a:off x="838155" y="4600853"/>
            <a:ext cx="3000396" cy="1406525"/>
          </a:xfrm>
          <a:prstGeom prst="rect">
            <a:avLst/>
          </a:prstGeom>
          <a:noFill/>
          <a:ln w="12700">
            <a:noFill/>
          </a:ln>
        </p:spPr>
        <p:txBody>
          <a:bodyPr wrap="square" lIns="91440" tIns="3600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defRPr/>
            </a:pPr>
            <a:r>
              <a:rPr lang="en-IN" sz="2800" b="1" dirty="0">
                <a:solidFill>
                  <a:srgbClr val="000000"/>
                </a:solidFill>
                <a:latin typeface="Candara" pitchFamily="34" charset="0"/>
              </a:rPr>
              <a:t>Indira </a:t>
            </a:r>
            <a:r>
              <a:rPr lang="en-IN" sz="2800" b="1" dirty="0" err="1">
                <a:solidFill>
                  <a:srgbClr val="000000"/>
                </a:solidFill>
                <a:latin typeface="Candara" pitchFamily="34" charset="0"/>
              </a:rPr>
              <a:t>Awas</a:t>
            </a:r>
            <a:r>
              <a:rPr lang="en-IN" sz="2800" b="1" dirty="0">
                <a:solidFill>
                  <a:srgbClr val="000000"/>
                </a:solidFill>
                <a:latin typeface="Candara" pitchFamily="34" charset="0"/>
              </a:rPr>
              <a:t> Yojana/ </a:t>
            </a:r>
            <a:r>
              <a:rPr lang="en-IN" sz="2800" b="1" i="1" dirty="0">
                <a:solidFill>
                  <a:srgbClr val="0070C0"/>
                </a:solidFill>
                <a:latin typeface="Candara" pitchFamily="34" charset="0"/>
              </a:rPr>
              <a:t>Pradhan Mantri Gram </a:t>
            </a:r>
            <a:r>
              <a:rPr lang="en-IN" sz="2800" b="1" i="1" dirty="0" err="1">
                <a:solidFill>
                  <a:srgbClr val="0070C0"/>
                </a:solidFill>
                <a:latin typeface="Candara" pitchFamily="34" charset="0"/>
              </a:rPr>
              <a:t>Awas</a:t>
            </a:r>
            <a:r>
              <a:rPr lang="en-IN" sz="2800" b="1" i="1" dirty="0">
                <a:solidFill>
                  <a:srgbClr val="0070C0"/>
                </a:solidFill>
                <a:latin typeface="Candara" pitchFamily="34" charset="0"/>
              </a:rPr>
              <a:t> Yojana</a:t>
            </a:r>
            <a:endParaRPr sz="2800" b="1" i="1" dirty="0">
              <a:solidFill>
                <a:srgbClr val="0070C0"/>
              </a:solidFill>
              <a:effectLst>
                <a:outerShdw blurRad="38100" dist="38100" dir="2700000" algn="tl">
                  <a:srgbClr val="000000">
                    <a:alpha val="43137"/>
                  </a:srgbClr>
                </a:outerShdw>
              </a:effectLst>
              <a:latin typeface="Candara" pitchFamily="34" charset="0"/>
            </a:endParaRPr>
          </a:p>
        </p:txBody>
      </p:sp>
      <p:sp>
        <p:nvSpPr>
          <p:cNvPr id="15" name="Oval 3"/>
          <p:cNvSpPr>
            <a:spLocks noChangeArrowheads="1"/>
          </p:cNvSpPr>
          <p:nvPr>
            <p:custDataLst>
              <p:tags r:id="rId3"/>
            </p:custDataLst>
          </p:nvPr>
        </p:nvSpPr>
        <p:spPr bwMode="auto">
          <a:xfrm>
            <a:off x="3078906" y="4124759"/>
            <a:ext cx="432000" cy="432000"/>
          </a:xfrm>
          <a:prstGeom prst="ellipse">
            <a:avLst/>
          </a:prstGeom>
          <a:solidFill>
            <a:schemeClr val="tx2">
              <a:lumMod val="60000"/>
              <a:lumOff val="40000"/>
            </a:schemeClr>
          </a:solidFill>
          <a:ln w="9525">
            <a:solidFill>
              <a:schemeClr val="bg1"/>
            </a:solidFill>
            <a:round/>
            <a:headEnd/>
            <a:tailEnd/>
          </a:ln>
          <a:effectLst>
            <a:outerShdw blurRad="50800" dist="38100" dir="16200000" rotWithShape="0">
              <a:prstClr val="black">
                <a:alpha val="40000"/>
              </a:prstClr>
            </a:outerShdw>
          </a:effectLst>
        </p:spPr>
        <p:txBody>
          <a:bodyPr wrap="none" anchor="ctr"/>
          <a:lstStyle/>
          <a:p>
            <a:pPr algn="ctr"/>
            <a:endParaRPr lang="en-US" sz="1400"/>
          </a:p>
        </p:txBody>
      </p:sp>
      <p:sp>
        <p:nvSpPr>
          <p:cNvPr id="17" name="Rectangle 16"/>
          <p:cNvSpPr/>
          <p:nvPr/>
        </p:nvSpPr>
        <p:spPr>
          <a:xfrm>
            <a:off x="533400" y="1071546"/>
            <a:ext cx="10972800" cy="1384995"/>
          </a:xfrm>
          <a:prstGeom prst="rect">
            <a:avLst/>
          </a:prstGeom>
        </p:spPr>
        <p:txBody>
          <a:bodyPr wrap="square">
            <a:spAutoFit/>
          </a:bodyPr>
          <a:lstStyle/>
          <a:p>
            <a:pPr algn="ctr"/>
            <a:r>
              <a:rPr lang="en-IN" sz="2800" dirty="0">
                <a:solidFill>
                  <a:srgbClr val="000000"/>
                </a:solidFill>
                <a:latin typeface="Candara" pitchFamily="34" charset="0"/>
              </a:rPr>
              <a:t>Rural Housing Advances granted to “Agriculturists” under the </a:t>
            </a:r>
            <a:r>
              <a:rPr lang="en-IN" sz="2800" b="1" dirty="0">
                <a:solidFill>
                  <a:srgbClr val="FF0000"/>
                </a:solidFill>
                <a:latin typeface="Candara" pitchFamily="34" charset="0"/>
              </a:rPr>
              <a:t>following schemes</a:t>
            </a:r>
            <a:r>
              <a:rPr lang="en-IN" sz="2800" dirty="0">
                <a:solidFill>
                  <a:srgbClr val="FF0000"/>
                </a:solidFill>
                <a:latin typeface="Candara" pitchFamily="34" charset="0"/>
              </a:rPr>
              <a:t>,</a:t>
            </a:r>
            <a:r>
              <a:rPr lang="en-IN" sz="2800" dirty="0">
                <a:solidFill>
                  <a:srgbClr val="000000"/>
                </a:solidFill>
                <a:latin typeface="Candara" pitchFamily="34" charset="0"/>
              </a:rPr>
              <a:t> banks have been advised to ensure that the </a:t>
            </a:r>
            <a:r>
              <a:rPr lang="en-IN" sz="2800" dirty="0">
                <a:solidFill>
                  <a:srgbClr val="FF0000"/>
                </a:solidFill>
                <a:latin typeface="Candara" pitchFamily="34" charset="0"/>
              </a:rPr>
              <a:t>repayment of interest and instalments are linked to the “crop” cycles</a:t>
            </a:r>
            <a:r>
              <a:rPr lang="en-IN" sz="2800" dirty="0">
                <a:solidFill>
                  <a:srgbClr val="000000"/>
                </a:solidFill>
                <a:latin typeface="Candara" pitchFamily="34" charset="0"/>
              </a:rPr>
              <a:t>:</a:t>
            </a:r>
            <a:endParaRPr lang="en-IN" sz="2800" dirty="0">
              <a:latin typeface="Candara" pitchFamily="34" charset="0"/>
            </a:endParaRPr>
          </a:p>
        </p:txBody>
      </p:sp>
      <p:sp>
        <p:nvSpPr>
          <p:cNvPr id="18" name="Title 1">
            <a:extLst>
              <a:ext uri="{FF2B5EF4-FFF2-40B4-BE49-F238E27FC236}">
                <a16:creationId xmlns:a16="http://schemas.microsoft.com/office/drawing/2014/main" id="{03C98FE7-D87F-4C80-9460-153A118B3505}"/>
              </a:ext>
            </a:extLst>
          </p:cNvPr>
          <p:cNvSpPr txBox="1">
            <a:spLocks/>
          </p:cNvSpPr>
          <p:nvPr/>
        </p:nvSpPr>
        <p:spPr>
          <a:xfrm>
            <a:off x="810859" y="252605"/>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Rural Housing Advances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p:bldP spid="15" grpId="0" animBg="1"/>
      <p:bldP spid="17" grpId="0"/>
      <p:bldP spid="1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7"/>
          <p:cNvSpPr txBox="1">
            <a:spLocks/>
          </p:cNvSpPr>
          <p:nvPr/>
        </p:nvSpPr>
        <p:spPr>
          <a:xfrm>
            <a:off x="11125200" y="6400409"/>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64</a:t>
            </a:fld>
            <a:endParaRPr lang="en-US" sz="1600" b="1" dirty="0">
              <a:solidFill>
                <a:srgbClr val="000000"/>
              </a:solidFill>
              <a:latin typeface="Arial" pitchFamily="34" charset="0"/>
              <a:cs typeface="Arial" pitchFamily="34" charset="0"/>
            </a:endParaRPr>
          </a:p>
        </p:txBody>
      </p:sp>
      <p:sp>
        <p:nvSpPr>
          <p:cNvPr id="9" name="AutoShape 7">
            <a:extLst>
              <a:ext uri="{FF2B5EF4-FFF2-40B4-BE49-F238E27FC236}">
                <a16:creationId xmlns:a16="http://schemas.microsoft.com/office/drawing/2014/main" id="{E475AEEB-9CD7-482D-BCEF-7C848F661121}"/>
              </a:ext>
            </a:extLst>
          </p:cNvPr>
          <p:cNvSpPr>
            <a:spLocks noChangeArrowheads="1"/>
          </p:cNvSpPr>
          <p:nvPr/>
        </p:nvSpPr>
        <p:spPr bwMode="auto">
          <a:xfrm rot="-5400000">
            <a:off x="248244" y="1670840"/>
            <a:ext cx="4938726" cy="38862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rgbClr val="F3FEFF"/>
          </a:solidFill>
          <a:ln w="12700">
            <a:solidFill>
              <a:schemeClr val="bg1"/>
            </a:solidFill>
            <a:miter lim="800000"/>
            <a:headEnd/>
            <a:tailEnd/>
          </a:ln>
          <a:effectLst>
            <a:outerShdw blurRad="50800" dist="38100" dir="2700000" algn="tl" rotWithShape="0">
              <a:prstClr val="black">
                <a:alpha val="40000"/>
              </a:prstClr>
            </a:outerShdw>
          </a:effectLst>
        </p:spPr>
        <p:txBody>
          <a:bodyPr vert="vert" lIns="36000" tIns="36000" rIns="36000" bIns="36000" anchor="ctr"/>
          <a:lstStyle/>
          <a:p>
            <a:pPr algn="ctr"/>
            <a:r>
              <a:rPr lang="en-US" sz="3200" b="1" dirty="0">
                <a:solidFill>
                  <a:srgbClr val="002060"/>
                </a:solidFill>
                <a:latin typeface="Candara" pitchFamily="34" charset="0"/>
                <a:cs typeface="Times New Roman" pitchFamily="18" charset="0"/>
              </a:rPr>
              <a:t>Loans given to “Non-Agriculturists” - normal 90 days delinquency norms will apply</a:t>
            </a:r>
          </a:p>
        </p:txBody>
      </p:sp>
      <p:sp>
        <p:nvSpPr>
          <p:cNvPr id="10" name="AutoShape 5">
            <a:extLst>
              <a:ext uri="{FF2B5EF4-FFF2-40B4-BE49-F238E27FC236}">
                <a16:creationId xmlns:a16="http://schemas.microsoft.com/office/drawing/2014/main" id="{0B87CD15-BA9D-4A40-8C8B-50E095D9EABD}"/>
              </a:ext>
            </a:extLst>
          </p:cNvPr>
          <p:cNvSpPr>
            <a:spLocks noChangeArrowheads="1"/>
          </p:cNvSpPr>
          <p:nvPr/>
        </p:nvSpPr>
        <p:spPr bwMode="auto">
          <a:xfrm rot="-5400000">
            <a:off x="7927598" y="2063783"/>
            <a:ext cx="4313923" cy="3100316"/>
          </a:xfrm>
          <a:custGeom>
            <a:avLst/>
            <a:gdLst>
              <a:gd name="T0" fmla="*/ 353288952 w 21600"/>
              <a:gd name="T1" fmla="*/ 66790009 h 21600"/>
              <a:gd name="T2" fmla="*/ 179884086 w 21600"/>
              <a:gd name="T3" fmla="*/ 133579940 h 21600"/>
              <a:gd name="T4" fmla="*/ 6479221 w 21600"/>
              <a:gd name="T5" fmla="*/ 66790009 h 21600"/>
              <a:gd name="T6" fmla="*/ 179884086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bg1">
              <a:lumMod val="95000"/>
            </a:schemeClr>
          </a:solidFill>
          <a:ln w="12700">
            <a:solidFill>
              <a:schemeClr val="bg1"/>
            </a:solidFill>
            <a:miter lim="800000"/>
            <a:headEnd/>
            <a:tailEnd/>
          </a:ln>
          <a:effectLst>
            <a:outerShdw blurRad="50800" dist="38100" dir="2700000" algn="tl" rotWithShape="0">
              <a:prstClr val="black">
                <a:alpha val="40000"/>
              </a:prstClr>
            </a:outerShdw>
          </a:effectLst>
        </p:spPr>
        <p:txBody>
          <a:bodyPr vert="vert" lIns="36000" tIns="36000" rIns="36000" bIns="36000" anchor="ctr"/>
          <a:lstStyle/>
          <a:p>
            <a:pPr algn="ctr">
              <a:defRPr/>
            </a:pPr>
            <a:endParaRPr lang="en-US" sz="2800" b="1" dirty="0">
              <a:solidFill>
                <a:srgbClr val="002060"/>
              </a:solidFill>
              <a:latin typeface="Candara" pitchFamily="34" charset="0"/>
              <a:cs typeface="Andalus" pitchFamily="18" charset="-78"/>
            </a:endParaRPr>
          </a:p>
          <a:p>
            <a:pPr algn="ctr">
              <a:defRPr/>
            </a:pPr>
            <a:r>
              <a:rPr lang="en-US" sz="2800" b="1" dirty="0">
                <a:solidFill>
                  <a:srgbClr val="002060"/>
                </a:solidFill>
                <a:latin typeface="Candara" pitchFamily="34" charset="0"/>
                <a:cs typeface="Andalus" pitchFamily="18" charset="-78"/>
              </a:rPr>
              <a:t>In case of natural calamities refer to guidelines RBI Circular (Para 4.2.13 (ii) of Master Circular)</a:t>
            </a:r>
          </a:p>
          <a:p>
            <a:pPr algn="ctr">
              <a:defRPr/>
            </a:pPr>
            <a:endParaRPr lang="en-US" sz="2800" b="1" dirty="0">
              <a:solidFill>
                <a:srgbClr val="002060"/>
              </a:solidFill>
              <a:latin typeface="Candara" pitchFamily="34" charset="0"/>
              <a:cs typeface="Andalus" pitchFamily="18" charset="-78"/>
            </a:endParaRPr>
          </a:p>
        </p:txBody>
      </p:sp>
      <p:sp>
        <p:nvSpPr>
          <p:cNvPr id="11" name="AutoShape 6">
            <a:extLst>
              <a:ext uri="{FF2B5EF4-FFF2-40B4-BE49-F238E27FC236}">
                <a16:creationId xmlns:a16="http://schemas.microsoft.com/office/drawing/2014/main" id="{7FBD6E12-6C30-4DAE-BCE5-0B38B93627D4}"/>
              </a:ext>
            </a:extLst>
          </p:cNvPr>
          <p:cNvSpPr>
            <a:spLocks noChangeArrowheads="1"/>
          </p:cNvSpPr>
          <p:nvPr/>
        </p:nvSpPr>
        <p:spPr bwMode="auto">
          <a:xfrm rot="-5400000">
            <a:off x="4267201" y="1695193"/>
            <a:ext cx="4648200" cy="388620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accent6">
              <a:lumMod val="20000"/>
              <a:lumOff val="80000"/>
            </a:schemeClr>
          </a:solidFill>
          <a:ln w="12700">
            <a:solidFill>
              <a:schemeClr val="bg1"/>
            </a:solidFill>
            <a:miter lim="800000"/>
            <a:headEnd/>
            <a:tailEnd/>
          </a:ln>
          <a:effectLst>
            <a:outerShdw blurRad="50800" dist="38100" dir="2700000" algn="tl" rotWithShape="0">
              <a:prstClr val="black">
                <a:alpha val="40000"/>
              </a:prstClr>
            </a:outerShdw>
          </a:effectLst>
        </p:spPr>
        <p:txBody>
          <a:bodyPr vert="vert" lIns="36000" tIns="36000" rIns="36000" bIns="36000" anchor="ctr"/>
          <a:lstStyle/>
          <a:p>
            <a:pPr algn="ctr">
              <a:lnSpc>
                <a:spcPct val="90000"/>
              </a:lnSpc>
            </a:pPr>
            <a:r>
              <a:rPr lang="en-US" sz="2800" b="1" dirty="0">
                <a:solidFill>
                  <a:srgbClr val="002060"/>
                </a:solidFill>
                <a:latin typeface="Candara" pitchFamily="34" charset="0"/>
                <a:cs typeface="Times New Roman" pitchFamily="18" charset="0"/>
              </a:rPr>
              <a:t>Purpose of loan to be “verified” from loan documents/ circular</a:t>
            </a:r>
          </a:p>
        </p:txBody>
      </p:sp>
      <p:sp>
        <p:nvSpPr>
          <p:cNvPr id="13" name="Title 1">
            <a:extLst>
              <a:ext uri="{FF2B5EF4-FFF2-40B4-BE49-F238E27FC236}">
                <a16:creationId xmlns:a16="http://schemas.microsoft.com/office/drawing/2014/main" id="{E11796F5-7227-4EEA-97E3-C9B73DCDBE38}"/>
              </a:ext>
            </a:extLst>
          </p:cNvPr>
          <p:cNvSpPr txBox="1">
            <a:spLocks/>
          </p:cNvSpPr>
          <p:nvPr/>
        </p:nvSpPr>
        <p:spPr>
          <a:xfrm>
            <a:off x="752472" y="276519"/>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Advances</a:t>
            </a:r>
          </a:p>
        </p:txBody>
      </p:sp>
    </p:spTree>
    <p:extLst>
      <p:ext uri="{BB962C8B-B14F-4D97-AF65-F5344CB8AC3E}">
        <p14:creationId xmlns:p14="http://schemas.microsoft.com/office/powerpoint/2010/main" val="3158473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animBg="1"/>
      <p:bldP spid="11" grpId="0" animBg="1"/>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31673691"/>
              </p:ext>
            </p:extLst>
          </p:nvPr>
        </p:nvGraphicFramePr>
        <p:xfrm>
          <a:off x="304800" y="1065058"/>
          <a:ext cx="11582400" cy="5577840"/>
        </p:xfrm>
        <a:graphic>
          <a:graphicData uri="http://schemas.openxmlformats.org/drawingml/2006/table">
            <a:tbl>
              <a:tblPr firstRow="1" bandRow="1">
                <a:tableStyleId>{5C22544A-7EE6-4342-B048-85BDC9FD1C3A}</a:tableStyleId>
              </a:tblPr>
              <a:tblGrid>
                <a:gridCol w="6172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1"/>
                          </a:solidFill>
                          <a:latin typeface="Candara" pitchFamily="34" charset="0"/>
                          <a:ea typeface="+mn-ea"/>
                          <a:cs typeface="+mn-cs"/>
                        </a:rPr>
                        <a:t>Particulars 	</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D6F5F6"/>
                    </a:solidFill>
                  </a:tcPr>
                </a:tc>
                <a:tc>
                  <a:txBody>
                    <a:bodyPr/>
                    <a:lstStyle/>
                    <a:p>
                      <a:pPr algn="ctr"/>
                      <a:r>
                        <a:rPr lang="en-IN" sz="2400" b="1" kern="1200" baseline="0" dirty="0">
                          <a:solidFill>
                            <a:schemeClr val="tx1"/>
                          </a:solidFill>
                          <a:latin typeface="Candara" pitchFamily="34" charset="0"/>
                          <a:ea typeface="+mn-ea"/>
                          <a:cs typeface="+mn-cs"/>
                        </a:rPr>
                        <a:t>       Rabi Season </a:t>
                      </a:r>
                      <a:endParaRPr lang="en-IN" sz="2400" b="1" dirty="0">
                        <a:solidFill>
                          <a:schemeClr val="tx1"/>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D6F5F6"/>
                    </a:solidFill>
                  </a:tcPr>
                </a:tc>
                <a:tc>
                  <a:txBody>
                    <a:bodyPr/>
                    <a:lstStyle/>
                    <a:p>
                      <a:pPr algn="ctr"/>
                      <a:r>
                        <a:rPr lang="en-IN" sz="2400" b="1" kern="1200" baseline="0" dirty="0">
                          <a:solidFill>
                            <a:schemeClr val="tx1"/>
                          </a:solidFill>
                          <a:latin typeface="Candara" pitchFamily="34" charset="0"/>
                          <a:ea typeface="+mn-ea"/>
                          <a:cs typeface="+mn-cs"/>
                        </a:rPr>
                        <a:t>Kharif Season </a:t>
                      </a:r>
                      <a:endParaRPr lang="en-IN" sz="2400" b="1" dirty="0">
                        <a:solidFill>
                          <a:schemeClr val="tx1"/>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D6F5F6"/>
                    </a:solidFill>
                  </a:tcP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Year of sanction </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2400" b="1" dirty="0">
                          <a:solidFill>
                            <a:schemeClr val="tx2">
                              <a:lumMod val="75000"/>
                            </a:schemeClr>
                          </a:solidFill>
                          <a:latin typeface="Candara" pitchFamily="34" charset="0"/>
                        </a:rPr>
                        <a:t>2019-20</a:t>
                      </a:r>
                      <a:endParaRPr lang="en-IN" sz="2400" b="1" dirty="0">
                        <a:solidFill>
                          <a:schemeClr val="tx2">
                            <a:lumMod val="75000"/>
                          </a:schemeClr>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2400" b="1" dirty="0">
                          <a:solidFill>
                            <a:schemeClr val="tx2">
                              <a:lumMod val="75000"/>
                            </a:schemeClr>
                          </a:solidFill>
                          <a:latin typeface="Candara" pitchFamily="34" charset="0"/>
                        </a:rPr>
                        <a:t>2019-20</a:t>
                      </a:r>
                      <a:endParaRPr lang="en-IN" sz="2400" b="1" dirty="0">
                        <a:solidFill>
                          <a:schemeClr val="tx2">
                            <a:lumMod val="75000"/>
                          </a:schemeClr>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just"/>
                      <a:r>
                        <a:rPr lang="en-IN" sz="2400" b="1" kern="1200" baseline="0" dirty="0">
                          <a:solidFill>
                            <a:srgbClr val="000000"/>
                          </a:solidFill>
                          <a:latin typeface="Candara" pitchFamily="34" charset="0"/>
                          <a:ea typeface="+mn-ea"/>
                          <a:cs typeface="+mn-cs"/>
                        </a:rPr>
                        <a:t>Date of first </a:t>
                      </a:r>
                      <a:r>
                        <a:rPr lang="en-IN" sz="2400" b="1" kern="1200" baseline="0" dirty="0" err="1">
                          <a:solidFill>
                            <a:srgbClr val="000000"/>
                          </a:solidFill>
                          <a:latin typeface="Candara" pitchFamily="34" charset="0"/>
                          <a:ea typeface="+mn-ea"/>
                          <a:cs typeface="+mn-cs"/>
                        </a:rPr>
                        <a:t>drawal</a:t>
                      </a:r>
                      <a:r>
                        <a:rPr lang="en-IN" sz="2400" b="1" kern="1200" baseline="0" dirty="0">
                          <a:solidFill>
                            <a:srgbClr val="000000"/>
                          </a:solidFill>
                          <a:latin typeface="Candara" pitchFamily="34" charset="0"/>
                          <a:ea typeface="+mn-ea"/>
                          <a:cs typeface="+mn-cs"/>
                        </a:rPr>
                        <a:t> of the loan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01.10.2019</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01.06.2019</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Due Date of repayment </a:t>
                      </a:r>
                      <a:r>
                        <a:rPr lang="en-IN" sz="2000" b="1" kern="1200" baseline="0" dirty="0">
                          <a:solidFill>
                            <a:srgbClr val="000000"/>
                          </a:solidFill>
                          <a:latin typeface="Candara" pitchFamily="34" charset="0"/>
                          <a:ea typeface="+mn-ea"/>
                          <a:cs typeface="+mn-cs"/>
                        </a:rPr>
                        <a:t>(1 year from </a:t>
                      </a:r>
                      <a:r>
                        <a:rPr lang="en-IN" sz="2000" b="1" kern="1200" baseline="0" dirty="0" err="1">
                          <a:solidFill>
                            <a:srgbClr val="000000"/>
                          </a:solidFill>
                          <a:latin typeface="Candara" pitchFamily="34" charset="0"/>
                          <a:ea typeface="+mn-ea"/>
                          <a:cs typeface="+mn-cs"/>
                        </a:rPr>
                        <a:t>drawal</a:t>
                      </a:r>
                      <a:r>
                        <a:rPr lang="en-IN" sz="2000" b="1" kern="1200" baseline="0" dirty="0">
                          <a:solidFill>
                            <a:srgbClr val="000000"/>
                          </a:solidFill>
                          <a:latin typeface="Candara" pitchFamily="34" charset="0"/>
                          <a:ea typeface="+mn-ea"/>
                          <a:cs typeface="+mn-cs"/>
                        </a:rPr>
                        <a:t> date)</a:t>
                      </a:r>
                      <a:endParaRPr lang="en-IN" sz="2400" b="1" kern="1200" baseline="0" dirty="0">
                        <a:solidFill>
                          <a:srgbClr val="000000"/>
                        </a:solidFill>
                        <a:latin typeface="Candara" pitchFamily="34" charset="0"/>
                        <a:ea typeface="+mn-ea"/>
                        <a:cs typeface="+mn-cs"/>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30.09.2020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31.05.2019</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3"/>
                  </a:ext>
                </a:extLst>
              </a:tr>
              <a:tr h="152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Crop Season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Rabi 2019-20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Kharif 2019-20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4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Season – Cropping to Harvest</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Oct 19 to June 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June 19 to Dec 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65045271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Season Ends</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30</a:t>
                      </a:r>
                      <a:r>
                        <a:rPr lang="en-IN" sz="2400" b="1" kern="1200" baseline="30000" dirty="0">
                          <a:solidFill>
                            <a:schemeClr val="tx2">
                              <a:lumMod val="75000"/>
                            </a:schemeClr>
                          </a:solidFill>
                          <a:latin typeface="Candara" pitchFamily="34" charset="0"/>
                          <a:ea typeface="+mn-ea"/>
                          <a:cs typeface="+mn-cs"/>
                        </a:rPr>
                        <a:t>th</a:t>
                      </a:r>
                      <a:r>
                        <a:rPr lang="en-IN" sz="2400" b="1" kern="1200" baseline="0" dirty="0">
                          <a:solidFill>
                            <a:schemeClr val="tx2">
                              <a:lumMod val="75000"/>
                            </a:schemeClr>
                          </a:solidFill>
                          <a:latin typeface="Candara" pitchFamily="34" charset="0"/>
                          <a:ea typeface="+mn-ea"/>
                          <a:cs typeface="+mn-cs"/>
                        </a:rPr>
                        <a:t> June 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31</a:t>
                      </a:r>
                      <a:r>
                        <a:rPr lang="en-IN" sz="2400" b="1" kern="1200" baseline="30000" dirty="0">
                          <a:solidFill>
                            <a:schemeClr val="tx2">
                              <a:lumMod val="75000"/>
                            </a:schemeClr>
                          </a:solidFill>
                          <a:latin typeface="Candara" pitchFamily="34" charset="0"/>
                          <a:ea typeface="+mn-ea"/>
                          <a:cs typeface="+mn-cs"/>
                        </a:rPr>
                        <a:t>st</a:t>
                      </a:r>
                      <a:r>
                        <a:rPr lang="en-IN" sz="2400" b="1" kern="1200" baseline="0" dirty="0">
                          <a:solidFill>
                            <a:schemeClr val="tx2">
                              <a:lumMod val="75000"/>
                            </a:schemeClr>
                          </a:solidFill>
                          <a:latin typeface="Candara" pitchFamily="34" charset="0"/>
                          <a:ea typeface="+mn-ea"/>
                          <a:cs typeface="+mn-cs"/>
                        </a:rPr>
                        <a:t> Dec 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Add : 1</a:t>
                      </a:r>
                      <a:r>
                        <a:rPr lang="en-IN" sz="2400" b="1" kern="1200" baseline="30000" dirty="0">
                          <a:solidFill>
                            <a:srgbClr val="000000"/>
                          </a:solidFill>
                          <a:latin typeface="Candara" pitchFamily="34" charset="0"/>
                          <a:ea typeface="+mn-ea"/>
                          <a:cs typeface="+mn-cs"/>
                        </a:rPr>
                        <a:t>st</a:t>
                      </a:r>
                      <a:r>
                        <a:rPr lang="en-IN" sz="2400" b="1" kern="1200" baseline="0" dirty="0">
                          <a:solidFill>
                            <a:srgbClr val="000000"/>
                          </a:solidFill>
                          <a:latin typeface="Candara" pitchFamily="34" charset="0"/>
                          <a:ea typeface="+mn-ea"/>
                          <a:cs typeface="+mn-cs"/>
                        </a:rPr>
                        <a:t> Crop Season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Rabi 2020-21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Kharif 2020-21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Add : 2</a:t>
                      </a:r>
                      <a:r>
                        <a:rPr lang="en-IN" sz="2400" b="1" kern="1200" baseline="30000" dirty="0">
                          <a:solidFill>
                            <a:srgbClr val="000000"/>
                          </a:solidFill>
                          <a:latin typeface="Candara" pitchFamily="34" charset="0"/>
                          <a:ea typeface="+mn-ea"/>
                          <a:cs typeface="+mn-cs"/>
                        </a:rPr>
                        <a:t>nd</a:t>
                      </a:r>
                      <a:r>
                        <a:rPr lang="en-IN" sz="2400" b="1" kern="1200" baseline="0" dirty="0">
                          <a:solidFill>
                            <a:srgbClr val="000000"/>
                          </a:solidFill>
                          <a:latin typeface="Candara" pitchFamily="34" charset="0"/>
                          <a:ea typeface="+mn-ea"/>
                          <a:cs typeface="+mn-cs"/>
                        </a:rPr>
                        <a:t> Crop Season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Rabi 2021-22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Kharif 2021-22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FF0000"/>
                          </a:solidFill>
                          <a:latin typeface="Candara" pitchFamily="34" charset="0"/>
                          <a:ea typeface="+mn-ea"/>
                          <a:cs typeface="+mn-cs"/>
                        </a:rPr>
                        <a:t>NPA date</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FF0000"/>
                          </a:solidFill>
                          <a:latin typeface="Candara" pitchFamily="34" charset="0"/>
                          <a:ea typeface="+mn-ea"/>
                          <a:cs typeface="+mn-cs"/>
                        </a:rPr>
                        <a:t>30.06.2022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IN" sz="2400" b="1" dirty="0">
                          <a:solidFill>
                            <a:srgbClr val="E3391D"/>
                          </a:solidFill>
                          <a:latin typeface="Candara" pitchFamily="34" charset="0"/>
                        </a:rPr>
                        <a:t>31.12.2022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70C0"/>
                          </a:solidFill>
                          <a:latin typeface="Candara" pitchFamily="34" charset="0"/>
                          <a:ea typeface="+mn-ea"/>
                          <a:cs typeface="+mn-cs"/>
                        </a:rPr>
                        <a:t>Reason of NPA date – </a:t>
                      </a:r>
                      <a:r>
                        <a:rPr lang="en-IN" sz="2400" b="1" kern="1200" baseline="0" dirty="0">
                          <a:solidFill>
                            <a:srgbClr val="FF0000"/>
                          </a:solidFill>
                          <a:latin typeface="Candara" pitchFamily="34" charset="0"/>
                          <a:ea typeface="+mn-ea"/>
                          <a:cs typeface="+mn-cs"/>
                        </a:rPr>
                        <a:t>Day end process rule</a:t>
                      </a:r>
                      <a:endParaRPr lang="en-IN" sz="2400" b="1" kern="1200" baseline="0" dirty="0">
                        <a:solidFill>
                          <a:srgbClr val="0070C0"/>
                        </a:solidFill>
                        <a:latin typeface="Candara" pitchFamily="34" charset="0"/>
                        <a:ea typeface="+mn-ea"/>
                        <a:cs typeface="+mn-cs"/>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IN" sz="2000" b="1" i="1" dirty="0">
                          <a:solidFill>
                            <a:srgbClr val="E3391D"/>
                          </a:solidFill>
                          <a:latin typeface="Candara" pitchFamily="34" charset="0"/>
                        </a:rPr>
                        <a:t>Since 2</a:t>
                      </a:r>
                      <a:r>
                        <a:rPr lang="en-IN" sz="2000" b="1" i="1" baseline="30000" dirty="0">
                          <a:solidFill>
                            <a:srgbClr val="E3391D"/>
                          </a:solidFill>
                          <a:latin typeface="Candara" pitchFamily="34" charset="0"/>
                        </a:rPr>
                        <a:t>nd</a:t>
                      </a:r>
                      <a:r>
                        <a:rPr lang="en-IN" sz="2000" b="1" i="1" dirty="0">
                          <a:solidFill>
                            <a:srgbClr val="E3391D"/>
                          </a:solidFill>
                          <a:latin typeface="Candara" pitchFamily="34" charset="0"/>
                        </a:rPr>
                        <a:t> crop season ends on 30.06.22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i="1" dirty="0">
                          <a:solidFill>
                            <a:srgbClr val="E3391D"/>
                          </a:solidFill>
                          <a:latin typeface="Candara" pitchFamily="34" charset="0"/>
                        </a:rPr>
                        <a:t>Since 2</a:t>
                      </a:r>
                      <a:r>
                        <a:rPr lang="en-IN" sz="1800" b="1" i="1" baseline="30000" dirty="0">
                          <a:solidFill>
                            <a:srgbClr val="E3391D"/>
                          </a:solidFill>
                          <a:latin typeface="Candara" pitchFamily="34" charset="0"/>
                        </a:rPr>
                        <a:t>nd</a:t>
                      </a:r>
                      <a:r>
                        <a:rPr lang="en-IN" sz="1800" b="1" i="1" dirty="0">
                          <a:solidFill>
                            <a:srgbClr val="E3391D"/>
                          </a:solidFill>
                          <a:latin typeface="Candara" pitchFamily="34" charset="0"/>
                        </a:rPr>
                        <a:t> crop season ends on 31.12.22</a:t>
                      </a:r>
                    </a:p>
                    <a:p>
                      <a:pPr algn="ctr"/>
                      <a:endParaRPr lang="en-IN" sz="2400" b="1" dirty="0">
                        <a:solidFill>
                          <a:srgbClr val="E3391D"/>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191391971"/>
                  </a:ext>
                </a:extLst>
              </a:tr>
            </a:tbl>
          </a:graphicData>
        </a:graphic>
      </p:graphicFrame>
      <p:sp>
        <p:nvSpPr>
          <p:cNvPr id="8" name="Slide Number Placeholder 17"/>
          <p:cNvSpPr txBox="1">
            <a:spLocks/>
          </p:cNvSpPr>
          <p:nvPr/>
        </p:nvSpPr>
        <p:spPr>
          <a:xfrm>
            <a:off x="10991820" y="60960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65</a:t>
            </a:fld>
            <a:endParaRPr lang="en-US" sz="1600" b="1" dirty="0">
              <a:solidFill>
                <a:srgbClr val="000000"/>
              </a:solidFill>
              <a:latin typeface="Arial" pitchFamily="34" charset="0"/>
              <a:cs typeface="Arial" pitchFamily="34" charset="0"/>
            </a:endParaRPr>
          </a:p>
        </p:txBody>
      </p:sp>
      <p:sp>
        <p:nvSpPr>
          <p:cNvPr id="9" name="Title 1">
            <a:extLst>
              <a:ext uri="{FF2B5EF4-FFF2-40B4-BE49-F238E27FC236}">
                <a16:creationId xmlns:a16="http://schemas.microsoft.com/office/drawing/2014/main" id="{B8E3B397-8870-4930-9D7A-00A387340C27}"/>
              </a:ext>
            </a:extLst>
          </p:cNvPr>
          <p:cNvSpPr txBox="1">
            <a:spLocks/>
          </p:cNvSpPr>
          <p:nvPr/>
        </p:nvSpPr>
        <p:spPr>
          <a:xfrm>
            <a:off x="628620" y="93182"/>
            <a:ext cx="10972800" cy="827123"/>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NPA Classification – Short Duration Crops</a:t>
            </a:r>
          </a:p>
          <a:p>
            <a:pPr algn="ctr"/>
            <a:r>
              <a:rPr lang="en-US" sz="3600" b="1" dirty="0">
                <a:solidFill>
                  <a:srgbClr val="0070C0"/>
                </a:solidFill>
              </a:rPr>
              <a:t>Mono Cropping/ Single Cropping farmer loans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47388741"/>
              </p:ext>
            </p:extLst>
          </p:nvPr>
        </p:nvGraphicFramePr>
        <p:xfrm>
          <a:off x="304800" y="1065058"/>
          <a:ext cx="11582400" cy="530352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3581400">
                  <a:extLst>
                    <a:ext uri="{9D8B030D-6E8A-4147-A177-3AD203B41FA5}">
                      <a16:colId xmlns:a16="http://schemas.microsoft.com/office/drawing/2014/main" val="20002"/>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1"/>
                          </a:solidFill>
                          <a:latin typeface="Candara" pitchFamily="34" charset="0"/>
                          <a:ea typeface="+mn-ea"/>
                          <a:cs typeface="+mn-cs"/>
                        </a:rPr>
                        <a:t>Particulars 	</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D6F5F6"/>
                    </a:solidFill>
                  </a:tcPr>
                </a:tc>
                <a:tc>
                  <a:txBody>
                    <a:bodyPr/>
                    <a:lstStyle/>
                    <a:p>
                      <a:pPr algn="ctr"/>
                      <a:r>
                        <a:rPr lang="en-IN" sz="2400" b="1" kern="1200" baseline="0" dirty="0">
                          <a:solidFill>
                            <a:schemeClr val="tx1"/>
                          </a:solidFill>
                          <a:latin typeface="Candara" pitchFamily="34" charset="0"/>
                          <a:ea typeface="+mn-ea"/>
                          <a:cs typeface="+mn-cs"/>
                        </a:rPr>
                        <a:t>       Rabi Season </a:t>
                      </a:r>
                      <a:endParaRPr lang="en-IN" sz="2400" b="1" dirty="0">
                        <a:solidFill>
                          <a:schemeClr val="tx1"/>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D6F5F6"/>
                    </a:solidFill>
                  </a:tcPr>
                </a:tc>
                <a:tc>
                  <a:txBody>
                    <a:bodyPr/>
                    <a:lstStyle/>
                    <a:p>
                      <a:pPr algn="ctr"/>
                      <a:r>
                        <a:rPr lang="en-IN" sz="2400" b="1" kern="1200" baseline="0" dirty="0">
                          <a:solidFill>
                            <a:schemeClr val="tx1"/>
                          </a:solidFill>
                          <a:latin typeface="Candara" pitchFamily="34" charset="0"/>
                          <a:ea typeface="+mn-ea"/>
                          <a:cs typeface="+mn-cs"/>
                        </a:rPr>
                        <a:t>Kharif Season </a:t>
                      </a:r>
                      <a:endParaRPr lang="en-IN" sz="2400" b="1" dirty="0">
                        <a:solidFill>
                          <a:schemeClr val="tx1"/>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D6F5F6"/>
                    </a:solidFill>
                  </a:tcPr>
                </a:tc>
                <a:extLst>
                  <a:ext uri="{0D108BD9-81ED-4DB2-BD59-A6C34878D82A}">
                    <a16:rowId xmlns:a16="http://schemas.microsoft.com/office/drawing/2014/main" val="10000"/>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000000"/>
                          </a:solidFill>
                          <a:latin typeface="Candara" pitchFamily="34" charset="0"/>
                          <a:ea typeface="+mn-ea"/>
                          <a:cs typeface="+mn-cs"/>
                        </a:rPr>
                        <a:t>Year of sanction </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2000" b="1" dirty="0">
                          <a:solidFill>
                            <a:schemeClr val="tx2">
                              <a:lumMod val="75000"/>
                            </a:schemeClr>
                          </a:solidFill>
                          <a:latin typeface="Candara" pitchFamily="34" charset="0"/>
                        </a:rPr>
                        <a:t>2020-21</a:t>
                      </a:r>
                      <a:endParaRPr lang="en-IN" sz="2000" b="1" dirty="0">
                        <a:solidFill>
                          <a:schemeClr val="tx2">
                            <a:lumMod val="75000"/>
                          </a:schemeClr>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2000" b="1" dirty="0">
                          <a:solidFill>
                            <a:schemeClr val="tx2">
                              <a:lumMod val="75000"/>
                            </a:schemeClr>
                          </a:solidFill>
                          <a:latin typeface="Candara" pitchFamily="34" charset="0"/>
                        </a:rPr>
                        <a:t>2020-21</a:t>
                      </a:r>
                      <a:endParaRPr lang="en-IN" sz="2000" b="1" dirty="0">
                        <a:solidFill>
                          <a:schemeClr val="tx2">
                            <a:lumMod val="75000"/>
                          </a:schemeClr>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just"/>
                      <a:r>
                        <a:rPr lang="en-IN" sz="2000" b="1" kern="1200" baseline="0" dirty="0">
                          <a:solidFill>
                            <a:srgbClr val="000000"/>
                          </a:solidFill>
                          <a:latin typeface="Candara" pitchFamily="34" charset="0"/>
                          <a:ea typeface="+mn-ea"/>
                          <a:cs typeface="+mn-cs"/>
                        </a:rPr>
                        <a:t>Date of first </a:t>
                      </a:r>
                      <a:r>
                        <a:rPr lang="en-IN" sz="2000" b="1" kern="1200" baseline="0" dirty="0" err="1">
                          <a:solidFill>
                            <a:srgbClr val="000000"/>
                          </a:solidFill>
                          <a:latin typeface="Candara" pitchFamily="34" charset="0"/>
                          <a:ea typeface="+mn-ea"/>
                          <a:cs typeface="+mn-cs"/>
                        </a:rPr>
                        <a:t>drawal</a:t>
                      </a:r>
                      <a:r>
                        <a:rPr lang="en-IN" sz="2000" b="1" kern="1200" baseline="0" dirty="0">
                          <a:solidFill>
                            <a:srgbClr val="000000"/>
                          </a:solidFill>
                          <a:latin typeface="Candara" pitchFamily="34" charset="0"/>
                          <a:ea typeface="+mn-ea"/>
                          <a:cs typeface="+mn-cs"/>
                        </a:rPr>
                        <a:t> of the loan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01.10.2020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01.07.2020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000000"/>
                          </a:solidFill>
                          <a:latin typeface="Candara" pitchFamily="34" charset="0"/>
                          <a:ea typeface="+mn-ea"/>
                          <a:cs typeface="+mn-cs"/>
                        </a:rPr>
                        <a:t>Due Date of repayment </a:t>
                      </a:r>
                      <a:r>
                        <a:rPr lang="en-IN" sz="1800" b="1" kern="1200" baseline="0" dirty="0">
                          <a:solidFill>
                            <a:srgbClr val="000000"/>
                          </a:solidFill>
                          <a:latin typeface="Candara" pitchFamily="34" charset="0"/>
                          <a:ea typeface="+mn-ea"/>
                          <a:cs typeface="+mn-cs"/>
                        </a:rPr>
                        <a:t>(1 year from </a:t>
                      </a:r>
                      <a:r>
                        <a:rPr lang="en-IN" sz="1800" b="1" kern="1200" baseline="0" dirty="0" err="1">
                          <a:solidFill>
                            <a:srgbClr val="000000"/>
                          </a:solidFill>
                          <a:latin typeface="Candara" pitchFamily="34" charset="0"/>
                          <a:ea typeface="+mn-ea"/>
                          <a:cs typeface="+mn-cs"/>
                        </a:rPr>
                        <a:t>drawal</a:t>
                      </a:r>
                      <a:r>
                        <a:rPr lang="en-IN" sz="1800" b="1" kern="1200" baseline="0" dirty="0">
                          <a:solidFill>
                            <a:srgbClr val="000000"/>
                          </a:solidFill>
                          <a:latin typeface="Candara" pitchFamily="34" charset="0"/>
                          <a:ea typeface="+mn-ea"/>
                          <a:cs typeface="+mn-cs"/>
                        </a:rPr>
                        <a:t> date)</a:t>
                      </a:r>
                      <a:endParaRPr lang="en-IN" sz="2000" b="1" kern="1200" baseline="0" dirty="0">
                        <a:solidFill>
                          <a:srgbClr val="000000"/>
                        </a:solidFill>
                        <a:latin typeface="Candara" pitchFamily="34" charset="0"/>
                        <a:ea typeface="+mn-ea"/>
                        <a:cs typeface="+mn-cs"/>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30.09.2021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30.06.2021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3"/>
                  </a:ext>
                </a:extLst>
              </a:tr>
              <a:tr h="1524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000000"/>
                          </a:solidFill>
                          <a:latin typeface="Candara" pitchFamily="34" charset="0"/>
                          <a:ea typeface="+mn-ea"/>
                          <a:cs typeface="+mn-cs"/>
                        </a:rPr>
                        <a:t>Crop Season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Rabi 2020-21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Kharif 2020-21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4"/>
                  </a:ext>
                </a:extLst>
              </a:tr>
              <a:tr h="304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000000"/>
                          </a:solidFill>
                          <a:latin typeface="Candara" pitchFamily="34" charset="0"/>
                          <a:ea typeface="+mn-ea"/>
                          <a:cs typeface="+mn-cs"/>
                        </a:rPr>
                        <a:t>Season – Cropping to Harvest</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Oct 20 to June 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June 20 to Dec 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65045271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000000"/>
                          </a:solidFill>
                          <a:latin typeface="Candara" pitchFamily="34" charset="0"/>
                          <a:ea typeface="+mn-ea"/>
                          <a:cs typeface="+mn-cs"/>
                        </a:rPr>
                        <a:t>Season Ends</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30</a:t>
                      </a:r>
                      <a:r>
                        <a:rPr lang="en-IN" sz="2000" b="1" kern="1200" baseline="30000" dirty="0">
                          <a:solidFill>
                            <a:schemeClr val="tx2">
                              <a:lumMod val="75000"/>
                            </a:schemeClr>
                          </a:solidFill>
                          <a:latin typeface="Candara" pitchFamily="34" charset="0"/>
                          <a:ea typeface="+mn-ea"/>
                          <a:cs typeface="+mn-cs"/>
                        </a:rPr>
                        <a:t>th</a:t>
                      </a:r>
                      <a:r>
                        <a:rPr lang="en-IN" sz="2000" b="1" kern="1200" baseline="0" dirty="0">
                          <a:solidFill>
                            <a:schemeClr val="tx2">
                              <a:lumMod val="75000"/>
                            </a:schemeClr>
                          </a:solidFill>
                          <a:latin typeface="Candara" pitchFamily="34" charset="0"/>
                          <a:ea typeface="+mn-ea"/>
                          <a:cs typeface="+mn-cs"/>
                        </a:rPr>
                        <a:t> June 2021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31</a:t>
                      </a:r>
                      <a:r>
                        <a:rPr lang="en-IN" sz="2000" b="1" kern="1200" baseline="30000" dirty="0">
                          <a:solidFill>
                            <a:schemeClr val="tx2">
                              <a:lumMod val="75000"/>
                            </a:schemeClr>
                          </a:solidFill>
                          <a:latin typeface="Candara" pitchFamily="34" charset="0"/>
                          <a:ea typeface="+mn-ea"/>
                          <a:cs typeface="+mn-cs"/>
                        </a:rPr>
                        <a:t>st</a:t>
                      </a:r>
                      <a:r>
                        <a:rPr lang="en-IN" sz="2000" b="1" kern="1200" baseline="0" dirty="0">
                          <a:solidFill>
                            <a:schemeClr val="tx2">
                              <a:lumMod val="75000"/>
                            </a:schemeClr>
                          </a:solidFill>
                          <a:latin typeface="Candara" pitchFamily="34" charset="0"/>
                          <a:ea typeface="+mn-ea"/>
                          <a:cs typeface="+mn-cs"/>
                        </a:rPr>
                        <a:t> Dec 2020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000000"/>
                          </a:solidFill>
                          <a:latin typeface="Candara" pitchFamily="34" charset="0"/>
                          <a:ea typeface="+mn-ea"/>
                          <a:cs typeface="+mn-cs"/>
                        </a:rPr>
                        <a:t>Add : 1</a:t>
                      </a:r>
                      <a:r>
                        <a:rPr lang="en-IN" sz="2000" b="1" kern="1200" baseline="30000" dirty="0">
                          <a:solidFill>
                            <a:srgbClr val="000000"/>
                          </a:solidFill>
                          <a:latin typeface="Candara" pitchFamily="34" charset="0"/>
                          <a:ea typeface="+mn-ea"/>
                          <a:cs typeface="+mn-cs"/>
                        </a:rPr>
                        <a:t>st</a:t>
                      </a:r>
                      <a:r>
                        <a:rPr lang="en-IN" sz="2000" b="1" kern="1200" baseline="0" dirty="0">
                          <a:solidFill>
                            <a:srgbClr val="000000"/>
                          </a:solidFill>
                          <a:latin typeface="Candara" pitchFamily="34" charset="0"/>
                          <a:ea typeface="+mn-ea"/>
                          <a:cs typeface="+mn-cs"/>
                        </a:rPr>
                        <a:t> Crop Season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Rabi 2021-22 (Oct 21 to June 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Kharif 2021-22 (June to Dec 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000000"/>
                          </a:solidFill>
                          <a:latin typeface="Candara" pitchFamily="34" charset="0"/>
                          <a:ea typeface="+mn-ea"/>
                          <a:cs typeface="+mn-cs"/>
                        </a:rPr>
                        <a:t>Add : 2</a:t>
                      </a:r>
                      <a:r>
                        <a:rPr lang="en-IN" sz="2000" b="1" kern="1200" baseline="30000" dirty="0">
                          <a:solidFill>
                            <a:srgbClr val="000000"/>
                          </a:solidFill>
                          <a:latin typeface="Candara" pitchFamily="34" charset="0"/>
                          <a:ea typeface="+mn-ea"/>
                          <a:cs typeface="+mn-cs"/>
                        </a:rPr>
                        <a:t>nd</a:t>
                      </a:r>
                      <a:r>
                        <a:rPr lang="en-IN" sz="2000" b="1" kern="1200" baseline="0" dirty="0">
                          <a:solidFill>
                            <a:srgbClr val="000000"/>
                          </a:solidFill>
                          <a:latin typeface="Candara" pitchFamily="34" charset="0"/>
                          <a:ea typeface="+mn-ea"/>
                          <a:cs typeface="+mn-cs"/>
                        </a:rPr>
                        <a:t> Crop Season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Kharif 2022 (June to Dec 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chemeClr val="tx2">
                              <a:lumMod val="75000"/>
                            </a:schemeClr>
                          </a:solidFill>
                          <a:latin typeface="Candara" pitchFamily="34" charset="0"/>
                          <a:ea typeface="+mn-ea"/>
                          <a:cs typeface="+mn-cs"/>
                        </a:rPr>
                        <a:t>Rabi 2021-22 (Oct 21 to June 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FF0000"/>
                          </a:solidFill>
                          <a:latin typeface="Candara" pitchFamily="34" charset="0"/>
                          <a:ea typeface="+mn-ea"/>
                          <a:cs typeface="+mn-cs"/>
                        </a:rPr>
                        <a:t>NPA date</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b="1" kern="1200" baseline="0" dirty="0">
                          <a:solidFill>
                            <a:srgbClr val="FF0000"/>
                          </a:solidFill>
                          <a:latin typeface="Candara" pitchFamily="34" charset="0"/>
                          <a:ea typeface="+mn-ea"/>
                          <a:cs typeface="+mn-cs"/>
                        </a:rPr>
                        <a:t>31.12.2022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IN" sz="2000" b="1" dirty="0">
                          <a:solidFill>
                            <a:srgbClr val="E3391D"/>
                          </a:solidFill>
                          <a:latin typeface="Candara" pitchFamily="34" charset="0"/>
                        </a:rPr>
                        <a:t>30.06.2022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70C0"/>
                          </a:solidFill>
                          <a:latin typeface="Candara" pitchFamily="34" charset="0"/>
                          <a:ea typeface="+mn-ea"/>
                          <a:cs typeface="+mn-cs"/>
                        </a:rPr>
                        <a:t>Reason of NPA date – </a:t>
                      </a:r>
                      <a:r>
                        <a:rPr lang="en-IN" sz="2400" b="1" kern="1200" baseline="0" dirty="0">
                          <a:solidFill>
                            <a:srgbClr val="FF0000"/>
                          </a:solidFill>
                          <a:latin typeface="Candara" pitchFamily="34" charset="0"/>
                          <a:ea typeface="+mn-ea"/>
                          <a:cs typeface="+mn-cs"/>
                        </a:rPr>
                        <a:t>Day end process rule</a:t>
                      </a:r>
                      <a:endParaRPr lang="en-IN" sz="2400" b="1" kern="1200" baseline="0" dirty="0">
                        <a:solidFill>
                          <a:srgbClr val="0070C0"/>
                        </a:solidFill>
                        <a:latin typeface="Candara" pitchFamily="34" charset="0"/>
                        <a:ea typeface="+mn-ea"/>
                        <a:cs typeface="+mn-cs"/>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IN" sz="2000" b="1" i="1" dirty="0">
                          <a:solidFill>
                            <a:srgbClr val="E3391D"/>
                          </a:solidFill>
                          <a:latin typeface="Candara" pitchFamily="34" charset="0"/>
                        </a:rPr>
                        <a:t>Since 2</a:t>
                      </a:r>
                      <a:r>
                        <a:rPr lang="en-IN" sz="2000" b="1" i="1" baseline="30000" dirty="0">
                          <a:solidFill>
                            <a:srgbClr val="E3391D"/>
                          </a:solidFill>
                          <a:latin typeface="Candara" pitchFamily="34" charset="0"/>
                        </a:rPr>
                        <a:t>nd</a:t>
                      </a:r>
                      <a:r>
                        <a:rPr lang="en-IN" sz="2000" b="1" i="1" dirty="0">
                          <a:solidFill>
                            <a:srgbClr val="E3391D"/>
                          </a:solidFill>
                          <a:latin typeface="Candara" pitchFamily="34" charset="0"/>
                        </a:rPr>
                        <a:t> crop season is Kharif which ends on 31.12.22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b="1" i="1" dirty="0">
                          <a:solidFill>
                            <a:srgbClr val="E3391D"/>
                          </a:solidFill>
                          <a:latin typeface="Candara" pitchFamily="34" charset="0"/>
                        </a:rPr>
                        <a:t>Since 2</a:t>
                      </a:r>
                      <a:r>
                        <a:rPr lang="en-IN" sz="1800" b="1" i="1" baseline="30000" dirty="0">
                          <a:solidFill>
                            <a:srgbClr val="E3391D"/>
                          </a:solidFill>
                          <a:latin typeface="Candara" pitchFamily="34" charset="0"/>
                        </a:rPr>
                        <a:t>nd</a:t>
                      </a:r>
                      <a:r>
                        <a:rPr lang="en-IN" sz="1800" b="1" i="1" dirty="0">
                          <a:solidFill>
                            <a:srgbClr val="E3391D"/>
                          </a:solidFill>
                          <a:latin typeface="Candara" pitchFamily="34" charset="0"/>
                        </a:rPr>
                        <a:t> crop season ends on 30.06.22</a:t>
                      </a:r>
                    </a:p>
                    <a:p>
                      <a:pPr algn="ctr"/>
                      <a:endParaRPr lang="en-IN" sz="2400" b="1" dirty="0">
                        <a:solidFill>
                          <a:srgbClr val="E3391D"/>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191391971"/>
                  </a:ext>
                </a:extLst>
              </a:tr>
            </a:tbl>
          </a:graphicData>
        </a:graphic>
      </p:graphicFrame>
      <p:sp>
        <p:nvSpPr>
          <p:cNvPr id="8" name="Slide Number Placeholder 17"/>
          <p:cNvSpPr txBox="1">
            <a:spLocks/>
          </p:cNvSpPr>
          <p:nvPr/>
        </p:nvSpPr>
        <p:spPr>
          <a:xfrm>
            <a:off x="10991820" y="60960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66</a:t>
            </a:fld>
            <a:endParaRPr lang="en-US" sz="1600" b="1" dirty="0">
              <a:solidFill>
                <a:srgbClr val="000000"/>
              </a:solidFill>
              <a:latin typeface="Arial" pitchFamily="34" charset="0"/>
              <a:cs typeface="Arial" pitchFamily="34" charset="0"/>
            </a:endParaRPr>
          </a:p>
        </p:txBody>
      </p:sp>
      <p:sp>
        <p:nvSpPr>
          <p:cNvPr id="9" name="Title 1">
            <a:extLst>
              <a:ext uri="{FF2B5EF4-FFF2-40B4-BE49-F238E27FC236}">
                <a16:creationId xmlns:a16="http://schemas.microsoft.com/office/drawing/2014/main" id="{B8E3B397-8870-4930-9D7A-00A387340C27}"/>
              </a:ext>
            </a:extLst>
          </p:cNvPr>
          <p:cNvSpPr txBox="1">
            <a:spLocks/>
          </p:cNvSpPr>
          <p:nvPr/>
        </p:nvSpPr>
        <p:spPr>
          <a:xfrm>
            <a:off x="628620" y="93182"/>
            <a:ext cx="10972800" cy="827123"/>
          </a:xfrm>
          <a:prstGeom prst="rect">
            <a:avLst/>
          </a:prstGeom>
        </p:spPr>
        <p:txBody>
          <a:bodyPr>
            <a:normAutofit fontScale="77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NPA Classification – Short Duration Crops</a:t>
            </a:r>
          </a:p>
          <a:p>
            <a:pPr algn="ctr"/>
            <a:r>
              <a:rPr lang="en-US" sz="3600" b="1" dirty="0">
                <a:solidFill>
                  <a:srgbClr val="0070C0"/>
                </a:solidFill>
              </a:rPr>
              <a:t>Multi Cropping/ Double Cropping farmer loans</a:t>
            </a:r>
          </a:p>
        </p:txBody>
      </p:sp>
    </p:spTree>
    <p:extLst>
      <p:ext uri="{BB962C8B-B14F-4D97-AF65-F5344CB8AC3E}">
        <p14:creationId xmlns:p14="http://schemas.microsoft.com/office/powerpoint/2010/main" val="15042342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67</a:t>
            </a:fld>
            <a:endParaRPr lang="en-US" sz="1600" b="1" dirty="0">
              <a:solidFill>
                <a:srgbClr val="000000"/>
              </a:solidFill>
              <a:latin typeface="Arial" pitchFamily="34" charset="0"/>
              <a:cs typeface="Arial" pitchFamily="34" charset="0"/>
            </a:endParaRPr>
          </a:p>
        </p:txBody>
      </p:sp>
      <p:sp>
        <p:nvSpPr>
          <p:cNvPr id="5" name="Title 1">
            <a:extLst>
              <a:ext uri="{FF2B5EF4-FFF2-40B4-BE49-F238E27FC236}">
                <a16:creationId xmlns:a16="http://schemas.microsoft.com/office/drawing/2014/main" id="{7B5C8A44-9E18-44EB-8DC5-C0F8DB5A887A}"/>
              </a:ext>
            </a:extLst>
          </p:cNvPr>
          <p:cNvSpPr txBox="1">
            <a:spLocks/>
          </p:cNvSpPr>
          <p:nvPr/>
        </p:nvSpPr>
        <p:spPr>
          <a:xfrm>
            <a:off x="609600" y="228600"/>
            <a:ext cx="10972800" cy="8271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NPA Classification – Long Duration Crops</a:t>
            </a:r>
          </a:p>
        </p:txBody>
      </p:sp>
      <p:graphicFrame>
        <p:nvGraphicFramePr>
          <p:cNvPr id="10" name="Table 9">
            <a:extLst>
              <a:ext uri="{FF2B5EF4-FFF2-40B4-BE49-F238E27FC236}">
                <a16:creationId xmlns:a16="http://schemas.microsoft.com/office/drawing/2014/main" id="{D70203E3-524E-4CF6-BD4F-53FA7CA48161}"/>
              </a:ext>
            </a:extLst>
          </p:cNvPr>
          <p:cNvGraphicFramePr>
            <a:graphicFrameLocks noGrp="1"/>
          </p:cNvGraphicFramePr>
          <p:nvPr>
            <p:extLst>
              <p:ext uri="{D42A27DB-BD31-4B8C-83A1-F6EECF244321}">
                <p14:modId xmlns:p14="http://schemas.microsoft.com/office/powerpoint/2010/main" val="3967522947"/>
              </p:ext>
            </p:extLst>
          </p:nvPr>
        </p:nvGraphicFramePr>
        <p:xfrm>
          <a:off x="609600" y="1055723"/>
          <a:ext cx="10972800" cy="5150884"/>
        </p:xfrm>
        <a:graphic>
          <a:graphicData uri="http://schemas.openxmlformats.org/drawingml/2006/table">
            <a:tbl>
              <a:tblPr firstRow="1" bandRow="1">
                <a:tableStyleId>{5C22544A-7EE6-4342-B048-85BDC9FD1C3A}</a:tableStyleId>
              </a:tblPr>
              <a:tblGrid>
                <a:gridCol w="5009322">
                  <a:extLst>
                    <a:ext uri="{9D8B030D-6E8A-4147-A177-3AD203B41FA5}">
                      <a16:colId xmlns:a16="http://schemas.microsoft.com/office/drawing/2014/main" val="2182922013"/>
                    </a:ext>
                  </a:extLst>
                </a:gridCol>
                <a:gridCol w="5963478">
                  <a:extLst>
                    <a:ext uri="{9D8B030D-6E8A-4147-A177-3AD203B41FA5}">
                      <a16:colId xmlns:a16="http://schemas.microsoft.com/office/drawing/2014/main" val="2755429004"/>
                    </a:ext>
                  </a:extLst>
                </a:gridCol>
              </a:tblGrid>
              <a:tr h="773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1"/>
                          </a:solidFill>
                          <a:latin typeface="Candara" pitchFamily="34" charset="0"/>
                          <a:ea typeface="+mn-ea"/>
                          <a:cs typeface="+mn-cs"/>
                        </a:rPr>
                        <a:t>Particulars 	</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D6F5F6"/>
                    </a:solidFill>
                  </a:tcPr>
                </a:tc>
                <a:tc>
                  <a:txBody>
                    <a:bodyPr/>
                    <a:lstStyle/>
                    <a:p>
                      <a:pPr algn="ctr"/>
                      <a:r>
                        <a:rPr lang="en-IN" sz="2400" b="1" kern="1200" baseline="0" dirty="0">
                          <a:solidFill>
                            <a:schemeClr val="tx1"/>
                          </a:solidFill>
                          <a:latin typeface="Candara" pitchFamily="34" charset="0"/>
                          <a:ea typeface="+mn-ea"/>
                          <a:cs typeface="+mn-cs"/>
                        </a:rPr>
                        <a:t>       Rabi/ Summer Season (Sugarcane)</a:t>
                      </a:r>
                      <a:endParaRPr lang="en-IN" sz="2400" b="1" dirty="0">
                        <a:solidFill>
                          <a:schemeClr val="tx1"/>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rgbClr val="D6F5F6"/>
                    </a:solidFill>
                  </a:tcPr>
                </a:tc>
                <a:extLst>
                  <a:ext uri="{0D108BD9-81ED-4DB2-BD59-A6C34878D82A}">
                    <a16:rowId xmlns:a16="http://schemas.microsoft.com/office/drawing/2014/main" val="4026664457"/>
                  </a:ext>
                </a:extLst>
              </a:tr>
              <a:tr h="6363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Year of sanction of loan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algn="ctr"/>
                      <a:r>
                        <a:rPr lang="en-US" sz="2400" b="1" dirty="0">
                          <a:solidFill>
                            <a:schemeClr val="tx2">
                              <a:lumMod val="75000"/>
                            </a:schemeClr>
                          </a:solidFill>
                          <a:latin typeface="Candara" pitchFamily="34" charset="0"/>
                        </a:rPr>
                        <a:t>2019-20</a:t>
                      </a:r>
                      <a:endParaRPr lang="en-IN" sz="2400" b="1" dirty="0">
                        <a:solidFill>
                          <a:schemeClr val="tx2">
                            <a:lumMod val="75000"/>
                          </a:schemeClr>
                        </a:solidFill>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858011585"/>
                  </a:ext>
                </a:extLst>
              </a:tr>
              <a:tr h="636309">
                <a:tc>
                  <a:txBody>
                    <a:bodyPr/>
                    <a:lstStyle/>
                    <a:p>
                      <a:pPr algn="just"/>
                      <a:r>
                        <a:rPr lang="en-IN" sz="2400" b="1" kern="1200" baseline="0" dirty="0">
                          <a:solidFill>
                            <a:srgbClr val="000000"/>
                          </a:solidFill>
                          <a:latin typeface="Candara" pitchFamily="34" charset="0"/>
                          <a:ea typeface="+mn-ea"/>
                          <a:cs typeface="+mn-cs"/>
                        </a:rPr>
                        <a:t>Cropping Season</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January to December or January to June (Crop maturity period of 12 or 18 months)</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2783194962"/>
                  </a:ext>
                </a:extLst>
              </a:tr>
              <a:tr h="6363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Date of loan disbursement</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01.01.2020</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063500654"/>
                  </a:ext>
                </a:extLst>
              </a:tr>
              <a:tr h="6363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Due date of repayment (12 months or 18 months from date of </a:t>
                      </a:r>
                      <a:r>
                        <a:rPr lang="en-IN" sz="2400" b="1" kern="1200" baseline="0" dirty="0" err="1">
                          <a:solidFill>
                            <a:srgbClr val="000000"/>
                          </a:solidFill>
                          <a:latin typeface="Candara" pitchFamily="34" charset="0"/>
                          <a:ea typeface="+mn-ea"/>
                          <a:cs typeface="+mn-cs"/>
                        </a:rPr>
                        <a:t>drawal</a:t>
                      </a:r>
                      <a:r>
                        <a:rPr lang="en-IN" sz="2400" b="1" kern="1200" baseline="0" dirty="0">
                          <a:solidFill>
                            <a:srgbClr val="000000"/>
                          </a:solidFill>
                          <a:latin typeface="Candara" pitchFamily="34" charset="0"/>
                          <a:ea typeface="+mn-ea"/>
                          <a:cs typeface="+mn-cs"/>
                        </a:rPr>
                        <a:t>)</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31.12.2020 or 30.06.2021</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983229681"/>
                  </a:ext>
                </a:extLst>
              </a:tr>
              <a:tr h="6363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000000"/>
                          </a:solidFill>
                          <a:latin typeface="Candara" pitchFamily="34" charset="0"/>
                          <a:ea typeface="+mn-ea"/>
                          <a:cs typeface="+mn-cs"/>
                        </a:rPr>
                        <a:t>Add: One long duration crop season ending on </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chemeClr val="tx2">
                              <a:lumMod val="75000"/>
                            </a:schemeClr>
                          </a:solidFill>
                          <a:latin typeface="Candara" pitchFamily="34" charset="0"/>
                          <a:ea typeface="+mn-ea"/>
                          <a:cs typeface="+mn-cs"/>
                        </a:rPr>
                        <a:t>31.12.2021 or 30.06.2022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1648090308"/>
                  </a:ext>
                </a:extLst>
              </a:tr>
              <a:tr h="63630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FF0000"/>
                          </a:solidFill>
                          <a:latin typeface="Candara" pitchFamily="34" charset="0"/>
                          <a:ea typeface="+mn-ea"/>
                          <a:cs typeface="+mn-cs"/>
                        </a:rPr>
                        <a:t>Date of NPA – Day end process rule</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1" kern="1200" baseline="0" dirty="0">
                          <a:solidFill>
                            <a:srgbClr val="FF0000"/>
                          </a:solidFill>
                          <a:latin typeface="Candara" pitchFamily="34" charset="0"/>
                          <a:ea typeface="+mn-ea"/>
                          <a:cs typeface="+mn-cs"/>
                        </a:rPr>
                        <a:t>31.12.2021 or 30.06.2022</a:t>
                      </a: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noFill/>
                  </a:tcPr>
                </a:tc>
                <a:extLst>
                  <a:ext uri="{0D108BD9-81ED-4DB2-BD59-A6C34878D82A}">
                    <a16:rowId xmlns:a16="http://schemas.microsoft.com/office/drawing/2014/main" val="3618429775"/>
                  </a:ext>
                </a:extLst>
              </a:tr>
            </a:tbl>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p:cNvSpPr>
          <p:nvPr>
            <p:ph idx="1"/>
          </p:nvPr>
        </p:nvSpPr>
        <p:spPr>
          <a:xfrm>
            <a:off x="609600" y="1340768"/>
            <a:ext cx="11125200" cy="4724400"/>
          </a:xfrm>
          <a:solidFill>
            <a:schemeClr val="bg1"/>
          </a:solidFill>
        </p:spPr>
        <p:txBody>
          <a:bodyPr>
            <a:normAutofit/>
          </a:bodyPr>
          <a:lstStyle/>
          <a:p>
            <a:pPr marL="0" indent="0" algn="ctr">
              <a:buNone/>
            </a:pPr>
            <a:endParaRPr lang="en-US" sz="4800" b="1" dirty="0"/>
          </a:p>
          <a:p>
            <a:pPr marL="0" indent="0" algn="ctr">
              <a:buNone/>
            </a:pPr>
            <a:r>
              <a:rPr lang="en-US" sz="4800" b="1" dirty="0"/>
              <a:t>Auditors to check “cropping season” of specific “crops” in their State with the SLBC decision</a:t>
            </a:r>
          </a:p>
          <a:p>
            <a:pPr marL="609600" indent="-609600" algn="just"/>
            <a:endParaRPr lang="en-US" sz="3600" b="1" dirty="0"/>
          </a:p>
          <a:p>
            <a:pPr marL="609600" indent="-609600" algn="just"/>
            <a:endParaRPr lang="en-US" sz="3600" b="1" dirty="0"/>
          </a:p>
        </p:txBody>
      </p:sp>
      <p:sp>
        <p:nvSpPr>
          <p:cNvPr id="9"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68</a:t>
            </a:fld>
            <a:endParaRPr lang="en-US" sz="1600" b="1" dirty="0">
              <a:solidFill>
                <a:srgbClr val="000000"/>
              </a:solidFill>
              <a:latin typeface="Arial" pitchFamily="34" charset="0"/>
              <a:cs typeface="Arial" pitchFamily="34" charset="0"/>
            </a:endParaRPr>
          </a:p>
        </p:txBody>
      </p:sp>
      <p:sp>
        <p:nvSpPr>
          <p:cNvPr id="5" name="Title 1">
            <a:extLst>
              <a:ext uri="{FF2B5EF4-FFF2-40B4-BE49-F238E27FC236}">
                <a16:creationId xmlns:a16="http://schemas.microsoft.com/office/drawing/2014/main" id="{01B63E60-7901-4078-8101-3487573933D3}"/>
              </a:ext>
            </a:extLst>
          </p:cNvPr>
          <p:cNvSpPr txBox="1">
            <a:spLocks/>
          </p:cNvSpPr>
          <p:nvPr/>
        </p:nvSpPr>
        <p:spPr>
          <a:xfrm>
            <a:off x="609600" y="254213"/>
            <a:ext cx="10972800" cy="8271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Agricultural activities eligible for relaxed NPA norms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6290">
                                            <p:bg/>
                                          </p:spTgt>
                                        </p:tgtEl>
                                        <p:attrNameLst>
                                          <p:attrName>style.visibility</p:attrName>
                                        </p:attrNameLst>
                                      </p:cBhvr>
                                      <p:to>
                                        <p:strVal val="visible"/>
                                      </p:to>
                                    </p:set>
                                    <p:animEffect transition="in" filter="randombar(horizontal)">
                                      <p:cBhvr>
                                        <p:cTn id="7" dur="500"/>
                                        <p:tgtEl>
                                          <p:spTgt spid="396290">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6290">
                                            <p:txEl>
                                              <p:pRg st="1" end="1"/>
                                            </p:txEl>
                                          </p:spTgt>
                                        </p:tgtEl>
                                        <p:attrNameLst>
                                          <p:attrName>style.visibility</p:attrName>
                                        </p:attrNameLst>
                                      </p:cBhvr>
                                      <p:to>
                                        <p:strVal val="visible"/>
                                      </p:to>
                                    </p:set>
                                    <p:animEffect transition="in" filter="randombar(horizontal)">
                                      <p:cBhvr>
                                        <p:cTn id="12" dur="500"/>
                                        <p:tgtEl>
                                          <p:spTgt spid="396290">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0" grpId="0" build="p" animBg="1"/>
      <p:bldP spid="9"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7"/>
          <p:cNvSpPr txBox="1">
            <a:spLocks/>
          </p:cNvSpPr>
          <p:nvPr/>
        </p:nvSpPr>
        <p:spPr>
          <a:xfrm>
            <a:off x="11125200" y="6400409"/>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69</a:t>
            </a:fld>
            <a:endParaRPr lang="en-US" sz="1600" b="1" dirty="0">
              <a:solidFill>
                <a:srgbClr val="000000"/>
              </a:solidFill>
              <a:latin typeface="Arial" pitchFamily="34" charset="0"/>
              <a:cs typeface="Arial" pitchFamily="34" charset="0"/>
            </a:endParaRPr>
          </a:p>
        </p:txBody>
      </p:sp>
      <p:sp>
        <p:nvSpPr>
          <p:cNvPr id="9" name="AutoShape 7">
            <a:extLst>
              <a:ext uri="{FF2B5EF4-FFF2-40B4-BE49-F238E27FC236}">
                <a16:creationId xmlns:a16="http://schemas.microsoft.com/office/drawing/2014/main" id="{E475AEEB-9CD7-482D-BCEF-7C848F661121}"/>
              </a:ext>
            </a:extLst>
          </p:cNvPr>
          <p:cNvSpPr>
            <a:spLocks noChangeArrowheads="1"/>
          </p:cNvSpPr>
          <p:nvPr/>
        </p:nvSpPr>
        <p:spPr bwMode="auto">
          <a:xfrm rot="-5400000">
            <a:off x="895378" y="1231141"/>
            <a:ext cx="4938726" cy="485291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rgbClr val="F3FEFF"/>
          </a:solidFill>
          <a:ln w="12700">
            <a:solidFill>
              <a:schemeClr val="bg1"/>
            </a:solidFill>
            <a:miter lim="800000"/>
            <a:headEnd/>
            <a:tailEnd/>
          </a:ln>
          <a:effectLst>
            <a:outerShdw blurRad="50800" dist="38100" dir="2700000" algn="tl" rotWithShape="0">
              <a:prstClr val="black">
                <a:alpha val="40000"/>
              </a:prstClr>
            </a:outerShdw>
          </a:effectLst>
        </p:spPr>
        <p:txBody>
          <a:bodyPr vert="vert" lIns="36000" tIns="36000" rIns="36000" bIns="36000" anchor="ctr"/>
          <a:lstStyle/>
          <a:p>
            <a:pPr algn="ctr"/>
            <a:r>
              <a:rPr lang="en-US" sz="3200" b="1" dirty="0">
                <a:solidFill>
                  <a:srgbClr val="002060"/>
                </a:solidFill>
                <a:latin typeface="Candara" pitchFamily="34" charset="0"/>
                <a:cs typeface="Times New Roman" pitchFamily="18" charset="0"/>
              </a:rPr>
              <a:t>Loans eligible for “Priority Sector” – as per Master Direction of 07.07.2016 but not in Annexure “2”</a:t>
            </a:r>
          </a:p>
        </p:txBody>
      </p:sp>
      <p:sp>
        <p:nvSpPr>
          <p:cNvPr id="10" name="AutoShape 5">
            <a:extLst>
              <a:ext uri="{FF2B5EF4-FFF2-40B4-BE49-F238E27FC236}">
                <a16:creationId xmlns:a16="http://schemas.microsoft.com/office/drawing/2014/main" id="{0B87CD15-BA9D-4A40-8C8B-50E095D9EABD}"/>
              </a:ext>
            </a:extLst>
          </p:cNvPr>
          <p:cNvSpPr>
            <a:spLocks noChangeArrowheads="1"/>
          </p:cNvSpPr>
          <p:nvPr/>
        </p:nvSpPr>
        <p:spPr bwMode="auto">
          <a:xfrm rot="-5400000">
            <a:off x="6629400" y="1676399"/>
            <a:ext cx="4572001" cy="3962398"/>
          </a:xfrm>
          <a:custGeom>
            <a:avLst/>
            <a:gdLst>
              <a:gd name="T0" fmla="*/ 353288952 w 21600"/>
              <a:gd name="T1" fmla="*/ 66790009 h 21600"/>
              <a:gd name="T2" fmla="*/ 179884086 w 21600"/>
              <a:gd name="T3" fmla="*/ 133579940 h 21600"/>
              <a:gd name="T4" fmla="*/ 6479221 w 21600"/>
              <a:gd name="T5" fmla="*/ 66790009 h 21600"/>
              <a:gd name="T6" fmla="*/ 179884086 w 21600"/>
              <a:gd name="T7" fmla="*/ 0 h 21600"/>
              <a:gd name="T8" fmla="*/ 0 60000 65536"/>
              <a:gd name="T9" fmla="*/ 0 60000 65536"/>
              <a:gd name="T10" fmla="*/ 0 60000 65536"/>
              <a:gd name="T11" fmla="*/ 0 60000 65536"/>
              <a:gd name="T12" fmla="*/ 2189 w 21600"/>
              <a:gd name="T13" fmla="*/ 2189 h 21600"/>
              <a:gd name="T14" fmla="*/ 19411 w 21600"/>
              <a:gd name="T15" fmla="*/ 19411 h 21600"/>
            </a:gdLst>
            <a:ahLst/>
            <a:cxnLst>
              <a:cxn ang="T8">
                <a:pos x="T0" y="T1"/>
              </a:cxn>
              <a:cxn ang="T9">
                <a:pos x="T2" y="T3"/>
              </a:cxn>
              <a:cxn ang="T10">
                <a:pos x="T4" y="T5"/>
              </a:cxn>
              <a:cxn ang="T11">
                <a:pos x="T6" y="T7"/>
              </a:cxn>
            </a:cxnLst>
            <a:rect l="T12" t="T13" r="T14" b="T15"/>
            <a:pathLst>
              <a:path w="21600" h="21600">
                <a:moveTo>
                  <a:pt x="0" y="0"/>
                </a:moveTo>
                <a:lnTo>
                  <a:pt x="778" y="21600"/>
                </a:lnTo>
                <a:lnTo>
                  <a:pt x="20822" y="21600"/>
                </a:lnTo>
                <a:lnTo>
                  <a:pt x="21600" y="0"/>
                </a:lnTo>
                <a:close/>
              </a:path>
            </a:pathLst>
          </a:custGeom>
          <a:solidFill>
            <a:schemeClr val="bg1">
              <a:lumMod val="95000"/>
            </a:schemeClr>
          </a:solidFill>
          <a:ln w="12700">
            <a:solidFill>
              <a:schemeClr val="bg1"/>
            </a:solidFill>
            <a:miter lim="800000"/>
            <a:headEnd/>
            <a:tailEnd/>
          </a:ln>
          <a:effectLst>
            <a:outerShdw blurRad="50800" dist="38100" dir="2700000" algn="tl" rotWithShape="0">
              <a:prstClr val="black">
                <a:alpha val="40000"/>
              </a:prstClr>
            </a:outerShdw>
          </a:effectLst>
        </p:spPr>
        <p:txBody>
          <a:bodyPr vert="vert" lIns="36000" tIns="36000" rIns="36000" bIns="36000" anchor="ctr"/>
          <a:lstStyle/>
          <a:p>
            <a:pPr algn="ctr">
              <a:defRPr/>
            </a:pPr>
            <a:r>
              <a:rPr lang="en-US" sz="2800" b="1" dirty="0">
                <a:solidFill>
                  <a:srgbClr val="002060"/>
                </a:solidFill>
                <a:latin typeface="Candara" pitchFamily="34" charset="0"/>
                <a:cs typeface="Andalus" pitchFamily="18" charset="-78"/>
              </a:rPr>
              <a:t>All Priority Sector loans are NOT NECESSARILY ELIGIBLE FOR RELAXED NPA NORMS</a:t>
            </a:r>
          </a:p>
        </p:txBody>
      </p:sp>
      <p:sp>
        <p:nvSpPr>
          <p:cNvPr id="13" name="Title 1">
            <a:extLst>
              <a:ext uri="{FF2B5EF4-FFF2-40B4-BE49-F238E27FC236}">
                <a16:creationId xmlns:a16="http://schemas.microsoft.com/office/drawing/2014/main" id="{E11796F5-7227-4EEA-97E3-C9B73DCDBE38}"/>
              </a:ext>
            </a:extLst>
          </p:cNvPr>
          <p:cNvSpPr txBox="1">
            <a:spLocks/>
          </p:cNvSpPr>
          <p:nvPr/>
        </p:nvSpPr>
        <p:spPr>
          <a:xfrm>
            <a:off x="752472" y="276519"/>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90 days NPA norms – Priority Sector</a:t>
            </a:r>
          </a:p>
        </p:txBody>
      </p:sp>
    </p:spTree>
    <p:extLst>
      <p:ext uri="{BB962C8B-B14F-4D97-AF65-F5344CB8AC3E}">
        <p14:creationId xmlns:p14="http://schemas.microsoft.com/office/powerpoint/2010/main" val="1531003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FD7B39-7736-4135-BDDF-1FB2A139BEAE}"/>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4" name="Title 1">
            <a:extLst>
              <a:ext uri="{FF2B5EF4-FFF2-40B4-BE49-F238E27FC236}">
                <a16:creationId xmlns:a16="http://schemas.microsoft.com/office/drawing/2014/main" id="{E2F8105F-D17C-4441-B68E-F4566DD54C0C}"/>
              </a:ext>
            </a:extLst>
          </p:cNvPr>
          <p:cNvSpPr txBox="1">
            <a:spLocks/>
          </p:cNvSpPr>
          <p:nvPr/>
        </p:nvSpPr>
        <p:spPr>
          <a:xfrm>
            <a:off x="547468" y="165128"/>
            <a:ext cx="11029990" cy="79289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3500" b="1" dirty="0">
                <a:solidFill>
                  <a:srgbClr val="0070C0"/>
                </a:solidFill>
              </a:rPr>
              <a:t>Growth in SMA’s and NPA’s</a:t>
            </a:r>
            <a:endParaRPr lang="en-US" sz="4000" b="1" dirty="0">
              <a:solidFill>
                <a:srgbClr val="0070C0"/>
              </a:solidFill>
            </a:endParaRPr>
          </a:p>
        </p:txBody>
      </p:sp>
      <p:graphicFrame>
        <p:nvGraphicFramePr>
          <p:cNvPr id="3" name="Chart 2">
            <a:extLst>
              <a:ext uri="{FF2B5EF4-FFF2-40B4-BE49-F238E27FC236}">
                <a16:creationId xmlns:a16="http://schemas.microsoft.com/office/drawing/2014/main" id="{E88E2086-EEB3-1E57-A831-C7F4C7573D82}"/>
              </a:ext>
            </a:extLst>
          </p:cNvPr>
          <p:cNvGraphicFramePr>
            <a:graphicFrameLocks/>
          </p:cNvGraphicFramePr>
          <p:nvPr>
            <p:extLst>
              <p:ext uri="{D42A27DB-BD31-4B8C-83A1-F6EECF244321}">
                <p14:modId xmlns:p14="http://schemas.microsoft.com/office/powerpoint/2010/main" val="1317390567"/>
              </p:ext>
            </p:extLst>
          </p:nvPr>
        </p:nvGraphicFramePr>
        <p:xfrm>
          <a:off x="685800" y="1143000"/>
          <a:ext cx="10891658"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02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5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Grp="1"/>
          </p:cNvSpPr>
          <p:nvPr>
            <p:ph idx="1"/>
          </p:nvPr>
        </p:nvSpPr>
        <p:spPr>
          <a:xfrm>
            <a:off x="762000" y="1343931"/>
            <a:ext cx="10820400" cy="4724400"/>
          </a:xfrm>
          <a:solidFill>
            <a:schemeClr val="bg1"/>
          </a:solidFill>
        </p:spPr>
        <p:txBody>
          <a:bodyPr>
            <a:normAutofit/>
          </a:bodyPr>
          <a:lstStyle/>
          <a:p>
            <a:pPr marL="609600" indent="-609600" algn="ctr">
              <a:buNone/>
            </a:pPr>
            <a:r>
              <a:rPr lang="en-US" sz="3200" dirty="0"/>
              <a:t>Identify all accounts where </a:t>
            </a:r>
            <a:r>
              <a:rPr lang="en-US" sz="3200" b="1" dirty="0">
                <a:solidFill>
                  <a:schemeClr val="tx2">
                    <a:lumMod val="60000"/>
                    <a:lumOff val="40000"/>
                  </a:schemeClr>
                </a:solidFill>
              </a:rPr>
              <a:t>the balance outstanding is either double or more than the sanctioned limit from the data </a:t>
            </a:r>
            <a:r>
              <a:rPr lang="en-US" sz="3200" dirty="0"/>
              <a:t>or loan balance outstanding file as at the year end to identify Potential NPAs. </a:t>
            </a:r>
          </a:p>
          <a:p>
            <a:pPr marL="609600" indent="-609600" algn="ctr">
              <a:buNone/>
            </a:pPr>
            <a:endParaRPr lang="en-US" sz="3200" dirty="0"/>
          </a:p>
          <a:p>
            <a:pPr marL="609600" indent="-609600" algn="ctr">
              <a:buNone/>
            </a:pPr>
            <a:endParaRPr lang="en-US" sz="3200" dirty="0"/>
          </a:p>
          <a:p>
            <a:pPr marL="609600" indent="-609600" algn="ctr">
              <a:buNone/>
            </a:pPr>
            <a:r>
              <a:rPr lang="en-US" sz="3200" b="1" dirty="0"/>
              <a:t>Review can also be extended to those accounts where the said balance is more than 50% of the sanctioned limit</a:t>
            </a:r>
            <a:endParaRPr lang="en-US" sz="3200" b="1" dirty="0">
              <a:solidFill>
                <a:srgbClr val="FF3300"/>
              </a:solidFill>
            </a:endParaRPr>
          </a:p>
        </p:txBody>
      </p:sp>
      <p:sp>
        <p:nvSpPr>
          <p:cNvPr id="9"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70</a:t>
            </a:fld>
            <a:endParaRPr lang="en-US" sz="1600" b="1" dirty="0">
              <a:solidFill>
                <a:srgbClr val="000000"/>
              </a:solidFill>
              <a:latin typeface="Arial" pitchFamily="34" charset="0"/>
              <a:cs typeface="Arial" pitchFamily="34" charset="0"/>
            </a:endParaRPr>
          </a:p>
        </p:txBody>
      </p:sp>
      <p:sp>
        <p:nvSpPr>
          <p:cNvPr id="2" name="Title 1">
            <a:extLst>
              <a:ext uri="{FF2B5EF4-FFF2-40B4-BE49-F238E27FC236}">
                <a16:creationId xmlns:a16="http://schemas.microsoft.com/office/drawing/2014/main" id="{378820FB-EA7A-0674-3908-2A386459D544}"/>
              </a:ext>
            </a:extLst>
          </p:cNvPr>
          <p:cNvSpPr txBox="1">
            <a:spLocks/>
          </p:cNvSpPr>
          <p:nvPr/>
        </p:nvSpPr>
        <p:spPr>
          <a:xfrm>
            <a:off x="609600" y="228600"/>
            <a:ext cx="10972800" cy="8271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ndara" panose="020E0502030303020204" pitchFamily="34" charset="0"/>
                <a:ea typeface="+mj-ea"/>
                <a:cs typeface="+mj-cs"/>
              </a:rPr>
              <a:t>Smart Execution : </a:t>
            </a:r>
            <a:r>
              <a:rPr kumimoji="0" lang="en-US" sz="36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Agricultural Advances</a:t>
            </a:r>
          </a:p>
        </p:txBody>
      </p:sp>
    </p:spTree>
    <p:extLst>
      <p:ext uri="{BB962C8B-B14F-4D97-AF65-F5344CB8AC3E}">
        <p14:creationId xmlns:p14="http://schemas.microsoft.com/office/powerpoint/2010/main" val="177360257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6290">
                                            <p:bg/>
                                          </p:spTgt>
                                        </p:tgtEl>
                                        <p:attrNameLst>
                                          <p:attrName>style.visibility</p:attrName>
                                        </p:attrNameLst>
                                      </p:cBhvr>
                                      <p:to>
                                        <p:strVal val="visible"/>
                                      </p:to>
                                    </p:set>
                                    <p:animEffect transition="in" filter="randombar(horizontal)">
                                      <p:cBhvr>
                                        <p:cTn id="7" dur="500"/>
                                        <p:tgtEl>
                                          <p:spTgt spid="396290">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96290">
                                            <p:txEl>
                                              <p:pRg st="0" end="0"/>
                                            </p:txEl>
                                          </p:spTgt>
                                        </p:tgtEl>
                                        <p:attrNameLst>
                                          <p:attrName>style.visibility</p:attrName>
                                        </p:attrNameLst>
                                      </p:cBhvr>
                                      <p:to>
                                        <p:strVal val="visible"/>
                                      </p:to>
                                    </p:set>
                                    <p:animEffect transition="in" filter="randombar(horizontal)">
                                      <p:cBhvr>
                                        <p:cTn id="12" dur="500"/>
                                        <p:tgtEl>
                                          <p:spTgt spid="3962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96290">
                                            <p:txEl>
                                              <p:pRg st="3" end="3"/>
                                            </p:txEl>
                                          </p:spTgt>
                                        </p:tgtEl>
                                        <p:attrNameLst>
                                          <p:attrName>style.visibility</p:attrName>
                                        </p:attrNameLst>
                                      </p:cBhvr>
                                      <p:to>
                                        <p:strVal val="visible"/>
                                      </p:to>
                                    </p:set>
                                    <p:animEffect transition="in" filter="randombar(horizontal)">
                                      <p:cBhvr>
                                        <p:cTn id="17" dur="500"/>
                                        <p:tgtEl>
                                          <p:spTgt spid="396290">
                                            <p:txEl>
                                              <p:pRg st="3" end="3"/>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0" grpId="0" build="p" animBg="1"/>
      <p:bldP spid="9" grpId="0"/>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name="think-cell Slide" r:id="rId14" imgW="360" imgH="360" progId="">
                  <p:embed/>
                </p:oleObj>
              </mc:Choice>
              <mc:Fallback>
                <p:oleObj name="think-cell Slide" r:id="rId14" imgW="360" imgH="360" progId="">
                  <p:embed/>
                  <p:pic>
                    <p:nvPicPr>
                      <p:cNvPr id="2" name="Objec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25"/>
          <p:cNvGrpSpPr/>
          <p:nvPr>
            <p:custDataLst>
              <p:tags r:id="rId2"/>
            </p:custDataLst>
          </p:nvPr>
        </p:nvGrpSpPr>
        <p:grpSpPr>
          <a:xfrm>
            <a:off x="516014" y="2826332"/>
            <a:ext cx="4803619" cy="2622876"/>
            <a:chOff x="-291940" y="909623"/>
            <a:chExt cx="4595609" cy="3643339"/>
          </a:xfrm>
        </p:grpSpPr>
        <p:sp>
          <p:nvSpPr>
            <p:cNvPr id="27" name="Text Box 10"/>
            <p:cNvSpPr txBox="1">
              <a:spLocks noChangeArrowheads="1"/>
            </p:cNvSpPr>
            <p:nvPr>
              <p:custDataLst>
                <p:tags r:id="rId11"/>
              </p:custDataLst>
            </p:nvPr>
          </p:nvSpPr>
          <p:spPr bwMode="auto">
            <a:xfrm>
              <a:off x="-291940" y="909623"/>
              <a:ext cx="4568976" cy="500066"/>
            </a:xfrm>
            <a:prstGeom prst="rect">
              <a:avLst/>
            </a:prstGeom>
            <a:solidFill>
              <a:srgbClr val="F3FEFF"/>
            </a:solidFill>
            <a:ln w="12700" algn="ctr">
              <a:noFill/>
              <a:miter lim="800000"/>
              <a:headEnd/>
              <a:tailEnd type="none" w="sm" len="med"/>
            </a:ln>
          </p:spPr>
          <p:txBody>
            <a:bodyPr lIns="36000" tIns="36000" rIns="36000" bIns="36000" anchor="ctr" anchorCtr="1"/>
            <a:lstStyle/>
            <a:p>
              <a:pPr defTabSz="957263"/>
              <a:r>
                <a:rPr lang="en-US" sz="2800" b="1" dirty="0">
                  <a:latin typeface="Candara" pitchFamily="34" charset="0"/>
                </a:rPr>
                <a:t>ISSUE</a:t>
              </a:r>
            </a:p>
          </p:txBody>
        </p:sp>
        <p:sp>
          <p:nvSpPr>
            <p:cNvPr id="28" name="Text Placeholder 5"/>
            <p:cNvSpPr txBox="1">
              <a:spLocks/>
            </p:cNvSpPr>
            <p:nvPr/>
          </p:nvSpPr>
          <p:spPr>
            <a:xfrm>
              <a:off x="-265309" y="1409690"/>
              <a:ext cx="4568978" cy="3143272"/>
            </a:xfrm>
            <a:prstGeom prst="rect">
              <a:avLst/>
            </a:prstGeom>
            <a:solidFill>
              <a:schemeClr val="bg1">
                <a:lumMod val="95000"/>
              </a:schemeClr>
            </a:solidFill>
            <a:ln w="12700">
              <a:noFill/>
            </a:ln>
          </p:spPr>
          <p:txBody>
            <a:bodyPr wrap="square" lIns="91440" tIns="9144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lvl="0" algn="just"/>
              <a:r>
                <a:rPr sz="2200" b="1" i="1" dirty="0">
                  <a:solidFill>
                    <a:schemeClr val="tx1">
                      <a:lumMod val="85000"/>
                      <a:lumOff val="15000"/>
                    </a:schemeClr>
                  </a:solidFill>
                  <a:latin typeface="Candara" pitchFamily="34" charset="0"/>
                </a:rPr>
                <a:t>Whether the order of the District Magistrate or other government official(s) in respect of non recovery of Agricultural loans from the farmers would impact the classification of such accounts as NPA?</a:t>
              </a:r>
              <a:endParaRPr lang="en-IN" sz="2200" b="1" i="1" dirty="0">
                <a:solidFill>
                  <a:schemeClr val="tx1">
                    <a:lumMod val="85000"/>
                    <a:lumOff val="15000"/>
                  </a:schemeClr>
                </a:solidFill>
                <a:latin typeface="Candara" pitchFamily="34" charset="0"/>
              </a:endParaRPr>
            </a:p>
          </p:txBody>
        </p:sp>
      </p:grpSp>
      <p:grpSp>
        <p:nvGrpSpPr>
          <p:cNvPr id="11" name="Group 16"/>
          <p:cNvGrpSpPr/>
          <p:nvPr>
            <p:custDataLst>
              <p:tags r:id="rId3"/>
            </p:custDataLst>
          </p:nvPr>
        </p:nvGrpSpPr>
        <p:grpSpPr>
          <a:xfrm>
            <a:off x="6380163" y="1067248"/>
            <a:ext cx="5249436" cy="3428552"/>
            <a:chOff x="240153" y="1163620"/>
            <a:chExt cx="4150871" cy="3378215"/>
          </a:xfrm>
        </p:grpSpPr>
        <p:sp>
          <p:nvSpPr>
            <p:cNvPr id="20" name="Text Box 10"/>
            <p:cNvSpPr txBox="1">
              <a:spLocks noChangeArrowheads="1"/>
            </p:cNvSpPr>
            <p:nvPr>
              <p:custDataLst>
                <p:tags r:id="rId10"/>
              </p:custDataLst>
            </p:nvPr>
          </p:nvSpPr>
          <p:spPr bwMode="auto">
            <a:xfrm>
              <a:off x="240153" y="1163620"/>
              <a:ext cx="4150871" cy="462419"/>
            </a:xfrm>
            <a:prstGeom prst="rect">
              <a:avLst/>
            </a:prstGeom>
            <a:solidFill>
              <a:srgbClr val="F3FEFF"/>
            </a:solidFill>
            <a:ln w="12700" algn="ctr">
              <a:noFill/>
              <a:miter lim="800000"/>
              <a:headEnd/>
              <a:tailEnd type="none" w="sm" len="med"/>
            </a:ln>
          </p:spPr>
          <p:txBody>
            <a:bodyPr lIns="36000" tIns="36000" rIns="36000" bIns="36000" anchor="ctr" anchorCtr="1"/>
            <a:lstStyle/>
            <a:p>
              <a:pPr defTabSz="957263"/>
              <a:r>
                <a:rPr lang="en-US" sz="2800" b="1" dirty="0">
                  <a:latin typeface="Candara" pitchFamily="34" charset="0"/>
                </a:rPr>
                <a:t>ANSWER</a:t>
              </a:r>
            </a:p>
          </p:txBody>
        </p:sp>
        <p:sp>
          <p:nvSpPr>
            <p:cNvPr id="21" name="Text Placeholder 5"/>
            <p:cNvSpPr txBox="1">
              <a:spLocks/>
            </p:cNvSpPr>
            <p:nvPr/>
          </p:nvSpPr>
          <p:spPr>
            <a:xfrm>
              <a:off x="240153" y="1626040"/>
              <a:ext cx="4150870" cy="2915795"/>
            </a:xfrm>
            <a:prstGeom prst="rect">
              <a:avLst/>
            </a:prstGeom>
            <a:solidFill>
              <a:schemeClr val="bg1">
                <a:lumMod val="95000"/>
              </a:schemeClr>
            </a:solidFill>
            <a:ln w="12700">
              <a:noFill/>
            </a:ln>
          </p:spPr>
          <p:txBody>
            <a:bodyPr wrap="square" lIns="91440" tIns="9144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just">
                <a:buFont typeface="Wingdings" pitchFamily="2" charset="2"/>
                <a:buChar char="q"/>
              </a:pPr>
              <a:r>
                <a:rPr sz="2200" b="1" i="1" dirty="0">
                  <a:solidFill>
                    <a:schemeClr val="tx1"/>
                  </a:solidFill>
                  <a:latin typeface="Candara" pitchFamily="34" charset="0"/>
                </a:rPr>
                <a:t>NO</a:t>
              </a:r>
            </a:p>
            <a:p>
              <a:pPr algn="just">
                <a:buFont typeface="Wingdings" pitchFamily="2" charset="2"/>
                <a:buChar char="q"/>
              </a:pPr>
              <a:r>
                <a:rPr sz="2200" b="1" i="1" dirty="0">
                  <a:solidFill>
                    <a:schemeClr val="tx2">
                      <a:lumMod val="60000"/>
                      <a:lumOff val="40000"/>
                    </a:schemeClr>
                  </a:solidFill>
                  <a:latin typeface="Candara" pitchFamily="34" charset="0"/>
                </a:rPr>
                <a:t>Order of government officials are </a:t>
              </a:r>
              <a:r>
                <a:rPr sz="2200" b="1" i="1" dirty="0">
                  <a:solidFill>
                    <a:srgbClr val="FF0000"/>
                  </a:solidFill>
                  <a:latin typeface="Candara" pitchFamily="34" charset="0"/>
                </a:rPr>
                <a:t>only administrative in nature</a:t>
              </a:r>
              <a:r>
                <a:rPr sz="2200" b="1" i="1" dirty="0">
                  <a:solidFill>
                    <a:srgbClr val="0000FF"/>
                  </a:solidFill>
                  <a:latin typeface="Candara" pitchFamily="34" charset="0"/>
                </a:rPr>
                <a:t> </a:t>
              </a:r>
              <a:r>
                <a:rPr sz="2200" b="1" i="1" dirty="0">
                  <a:solidFill>
                    <a:schemeClr val="tx2">
                      <a:lumMod val="60000"/>
                      <a:lumOff val="40000"/>
                    </a:schemeClr>
                  </a:solidFill>
                  <a:latin typeface="Candara" pitchFamily="34" charset="0"/>
                </a:rPr>
                <a:t>and</a:t>
              </a:r>
              <a:r>
                <a:rPr sz="2200" b="1" i="1" dirty="0">
                  <a:solidFill>
                    <a:srgbClr val="0000FF"/>
                  </a:solidFill>
                  <a:latin typeface="Candara" pitchFamily="34" charset="0"/>
                </a:rPr>
                <a:t> </a:t>
              </a:r>
              <a:r>
                <a:rPr sz="2200" b="1" i="1" dirty="0">
                  <a:solidFill>
                    <a:srgbClr val="FF0000"/>
                  </a:solidFill>
                  <a:latin typeface="Candara" pitchFamily="34" charset="0"/>
                </a:rPr>
                <a:t>cannot override</a:t>
              </a:r>
              <a:r>
                <a:rPr sz="2200" b="1" i="1" dirty="0">
                  <a:solidFill>
                    <a:srgbClr val="0000FF"/>
                  </a:solidFill>
                  <a:latin typeface="Candara" pitchFamily="34" charset="0"/>
                </a:rPr>
                <a:t> </a:t>
              </a:r>
              <a:r>
                <a:rPr sz="2200" b="1" i="1" dirty="0">
                  <a:solidFill>
                    <a:schemeClr val="tx2">
                      <a:lumMod val="60000"/>
                      <a:lumOff val="40000"/>
                    </a:schemeClr>
                  </a:solidFill>
                  <a:latin typeface="Candara" pitchFamily="34" charset="0"/>
                </a:rPr>
                <a:t>provisions of the extant RBI circulars on IRAC and provisioning norms</a:t>
              </a:r>
            </a:p>
            <a:p>
              <a:pPr algn="just">
                <a:buFont typeface="Wingdings" pitchFamily="2" charset="2"/>
                <a:buChar char="q"/>
              </a:pPr>
              <a:r>
                <a:rPr sz="2200" b="1" i="1" dirty="0">
                  <a:solidFill>
                    <a:schemeClr val="tx2">
                      <a:lumMod val="60000"/>
                      <a:lumOff val="40000"/>
                    </a:schemeClr>
                  </a:solidFill>
                  <a:latin typeface="Candara" pitchFamily="34" charset="0"/>
                </a:rPr>
                <a:t>Can be retained as “Standard” only on being restructured </a:t>
              </a:r>
              <a:r>
                <a:rPr sz="2200" b="1" i="1" dirty="0">
                  <a:solidFill>
                    <a:schemeClr val="tx1"/>
                  </a:solidFill>
                  <a:latin typeface="Candara" pitchFamily="34" charset="0"/>
                </a:rPr>
                <a:t>UNDER NATURAL CALAMITY.</a:t>
              </a:r>
              <a:endParaRPr lang="en-US" sz="2200" b="1" dirty="0">
                <a:solidFill>
                  <a:schemeClr val="tx1"/>
                </a:solidFill>
                <a:latin typeface="Candara" pitchFamily="34" charset="0"/>
              </a:endParaRPr>
            </a:p>
          </p:txBody>
        </p:sp>
      </p:grpSp>
      <p:sp>
        <p:nvSpPr>
          <p:cNvPr id="5" name="AutoShape 3"/>
          <p:cNvSpPr>
            <a:spLocks noChangeArrowheads="1"/>
          </p:cNvSpPr>
          <p:nvPr>
            <p:custDataLst>
              <p:tags r:id="rId4"/>
            </p:custDataLst>
          </p:nvPr>
        </p:nvSpPr>
        <p:spPr bwMode="auto">
          <a:xfrm flipV="1">
            <a:off x="5761460" y="5449207"/>
            <a:ext cx="945205" cy="7415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772 w 21600"/>
              <a:gd name="T13" fmla="*/ 6772 h 21600"/>
              <a:gd name="T14" fmla="*/ 14828 w 21600"/>
              <a:gd name="T15" fmla="*/ 14828 h 21600"/>
            </a:gdLst>
            <a:ahLst/>
            <a:cxnLst>
              <a:cxn ang="T8">
                <a:pos x="T0" y="T1"/>
              </a:cxn>
              <a:cxn ang="T9">
                <a:pos x="T2" y="T3"/>
              </a:cxn>
              <a:cxn ang="T10">
                <a:pos x="T4" y="T5"/>
              </a:cxn>
              <a:cxn ang="T11">
                <a:pos x="T6" y="T7"/>
              </a:cxn>
            </a:cxnLst>
            <a:rect l="T12" t="T13" r="T14" b="T15"/>
            <a:pathLst>
              <a:path w="21600" h="21600">
                <a:moveTo>
                  <a:pt x="0" y="0"/>
                </a:moveTo>
                <a:lnTo>
                  <a:pt x="9943" y="21600"/>
                </a:lnTo>
                <a:lnTo>
                  <a:pt x="11657" y="21600"/>
                </a:lnTo>
                <a:lnTo>
                  <a:pt x="21600" y="0"/>
                </a:lnTo>
                <a:close/>
              </a:path>
            </a:pathLst>
          </a:custGeom>
          <a:solidFill>
            <a:srgbClr val="8C8C8C"/>
          </a:solidFill>
          <a:ln w="12700">
            <a:solidFill>
              <a:schemeClr val="bg1"/>
            </a:solidFill>
            <a:miter lim="800000"/>
            <a:headEnd/>
            <a:tailEnd/>
          </a:ln>
        </p:spPr>
        <p:txBody>
          <a:bodyPr rot="10800000" wrap="none" lIns="36000" tIns="36000" rIns="36000" bIns="36000" anchor="ctr"/>
          <a:lstStyle/>
          <a:p>
            <a:pPr algn="ctr">
              <a:defRPr/>
            </a:pPr>
            <a:endParaRPr lang="en-US" sz="1400" dirty="0"/>
          </a:p>
        </p:txBody>
      </p:sp>
      <p:sp>
        <p:nvSpPr>
          <p:cNvPr id="6" name="Line 4"/>
          <p:cNvSpPr>
            <a:spLocks noChangeShapeType="1"/>
          </p:cNvSpPr>
          <p:nvPr>
            <p:custDataLst>
              <p:tags r:id="rId5"/>
            </p:custDataLst>
          </p:nvPr>
        </p:nvSpPr>
        <p:spPr bwMode="auto">
          <a:xfrm flipV="1">
            <a:off x="543849" y="5449207"/>
            <a:ext cx="4747945" cy="22859"/>
          </a:xfrm>
          <a:prstGeom prst="line">
            <a:avLst/>
          </a:prstGeom>
          <a:noFill/>
          <a:ln w="57150">
            <a:solidFill>
              <a:schemeClr val="tx1">
                <a:lumMod val="95000"/>
                <a:lumOff val="5000"/>
              </a:schemeClr>
            </a:solidFill>
            <a:round/>
            <a:headEnd type="none" w="sm" len="sm"/>
            <a:tailEnd type="none" w="sm" len="sm"/>
          </a:ln>
        </p:spPr>
        <p:txBody>
          <a:bodyPr wrap="none" lIns="36000" tIns="36000" rIns="36000" bIns="36000" anchor="ctr"/>
          <a:lstStyle/>
          <a:p>
            <a:pPr>
              <a:defRPr/>
            </a:pPr>
            <a:endParaRPr lang="en-US" dirty="0"/>
          </a:p>
        </p:txBody>
      </p:sp>
      <p:sp>
        <p:nvSpPr>
          <p:cNvPr id="7" name="Line 5"/>
          <p:cNvSpPr>
            <a:spLocks noChangeShapeType="1"/>
          </p:cNvSpPr>
          <p:nvPr>
            <p:custDataLst>
              <p:tags r:id="rId6"/>
            </p:custDataLst>
          </p:nvPr>
        </p:nvSpPr>
        <p:spPr bwMode="auto">
          <a:xfrm>
            <a:off x="6380163" y="4495800"/>
            <a:ext cx="5242076" cy="0"/>
          </a:xfrm>
          <a:prstGeom prst="line">
            <a:avLst/>
          </a:prstGeom>
          <a:noFill/>
          <a:ln w="57150">
            <a:solidFill>
              <a:schemeClr val="tx1">
                <a:lumMod val="95000"/>
                <a:lumOff val="5000"/>
              </a:schemeClr>
            </a:solidFill>
            <a:round/>
            <a:headEnd type="none" w="sm" len="sm"/>
            <a:tailEnd type="none" w="sm" len="sm"/>
          </a:ln>
        </p:spPr>
        <p:txBody>
          <a:bodyPr wrap="none" lIns="36000" tIns="36000" rIns="36000" bIns="36000" anchor="ctr"/>
          <a:lstStyle/>
          <a:p>
            <a:pPr>
              <a:defRPr/>
            </a:pPr>
            <a:endParaRPr lang="en-US" dirty="0"/>
          </a:p>
        </p:txBody>
      </p:sp>
      <p:grpSp>
        <p:nvGrpSpPr>
          <p:cNvPr id="12" name="Group 6"/>
          <p:cNvGrpSpPr>
            <a:grpSpLocks/>
          </p:cNvGrpSpPr>
          <p:nvPr>
            <p:custDataLst>
              <p:tags r:id="rId7"/>
            </p:custDataLst>
          </p:nvPr>
        </p:nvGrpSpPr>
        <p:grpSpPr bwMode="auto">
          <a:xfrm>
            <a:off x="3061995" y="4520796"/>
            <a:ext cx="6636336" cy="1669988"/>
            <a:chOff x="1390" y="2928"/>
            <a:chExt cx="2929" cy="933"/>
          </a:xfrm>
        </p:grpSpPr>
        <p:sp>
          <p:nvSpPr>
            <p:cNvPr id="9" name="Freeform 7"/>
            <p:cNvSpPr>
              <a:spLocks/>
            </p:cNvSpPr>
            <p:nvPr/>
          </p:nvSpPr>
          <p:spPr bwMode="auto">
            <a:xfrm>
              <a:off x="1390" y="2928"/>
              <a:ext cx="2929" cy="769"/>
            </a:xfrm>
            <a:custGeom>
              <a:avLst/>
              <a:gdLst>
                <a:gd name="T0" fmla="*/ 0 w 2929"/>
                <a:gd name="T1" fmla="*/ 528 h 769"/>
                <a:gd name="T2" fmla="*/ 0 w 2929"/>
                <a:gd name="T3" fmla="*/ 768 h 769"/>
                <a:gd name="T4" fmla="*/ 2928 w 2929"/>
                <a:gd name="T5" fmla="*/ 240 h 769"/>
                <a:gd name="T6" fmla="*/ 2928 w 2929"/>
                <a:gd name="T7" fmla="*/ 0 h 769"/>
                <a:gd name="T8" fmla="*/ 0 60000 65536"/>
                <a:gd name="T9" fmla="*/ 0 60000 65536"/>
                <a:gd name="T10" fmla="*/ 0 60000 65536"/>
                <a:gd name="T11" fmla="*/ 0 60000 65536"/>
                <a:gd name="T12" fmla="*/ 0 w 2929"/>
                <a:gd name="T13" fmla="*/ 0 h 769"/>
                <a:gd name="T14" fmla="*/ 2929 w 2929"/>
                <a:gd name="T15" fmla="*/ 769 h 769"/>
              </a:gdLst>
              <a:ahLst/>
              <a:cxnLst>
                <a:cxn ang="T8">
                  <a:pos x="T0" y="T1"/>
                </a:cxn>
                <a:cxn ang="T9">
                  <a:pos x="T2" y="T3"/>
                </a:cxn>
                <a:cxn ang="T10">
                  <a:pos x="T4" y="T5"/>
                </a:cxn>
                <a:cxn ang="T11">
                  <a:pos x="T6" y="T7"/>
                </a:cxn>
              </a:cxnLst>
              <a:rect l="T12" t="T13" r="T14" b="T15"/>
              <a:pathLst>
                <a:path w="2929" h="769">
                  <a:moveTo>
                    <a:pt x="0" y="528"/>
                  </a:moveTo>
                  <a:lnTo>
                    <a:pt x="0" y="768"/>
                  </a:lnTo>
                  <a:lnTo>
                    <a:pt x="2928" y="240"/>
                  </a:lnTo>
                  <a:lnTo>
                    <a:pt x="2928" y="0"/>
                  </a:lnTo>
                </a:path>
              </a:pathLst>
            </a:custGeom>
            <a:noFill/>
            <a:ln w="57150" cap="rnd">
              <a:solidFill>
                <a:srgbClr val="8C8C8C"/>
              </a:solidFill>
              <a:round/>
              <a:headEnd type="none" w="sm" len="sm"/>
              <a:tailEnd type="none" w="sm" len="sm"/>
            </a:ln>
          </p:spPr>
          <p:txBody>
            <a:bodyPr lIns="36000" tIns="36000" rIns="36000" bIns="36000"/>
            <a:lstStyle/>
            <a:p>
              <a:pPr>
                <a:defRPr/>
              </a:pPr>
              <a:endParaRPr lang="en-US" dirty="0"/>
            </a:p>
          </p:txBody>
        </p:sp>
        <p:sp>
          <p:nvSpPr>
            <p:cNvPr id="10" name="Line 8"/>
            <p:cNvSpPr>
              <a:spLocks noChangeShapeType="1"/>
            </p:cNvSpPr>
            <p:nvPr/>
          </p:nvSpPr>
          <p:spPr bwMode="auto">
            <a:xfrm rot="20993914" flipV="1">
              <a:off x="2798" y="3458"/>
              <a:ext cx="2" cy="403"/>
            </a:xfrm>
            <a:prstGeom prst="line">
              <a:avLst/>
            </a:prstGeom>
            <a:noFill/>
            <a:ln w="57150">
              <a:solidFill>
                <a:srgbClr val="8C8C8C"/>
              </a:solidFill>
              <a:round/>
              <a:headEnd/>
              <a:tailEnd type="triangle" w="med" len="med"/>
            </a:ln>
          </p:spPr>
          <p:txBody>
            <a:bodyPr wrap="none" lIns="36000" tIns="36000" rIns="36000" bIns="36000" anchor="ctr"/>
            <a:lstStyle/>
            <a:p>
              <a:pPr>
                <a:defRPr/>
              </a:pPr>
              <a:endParaRPr lang="en-US" dirty="0"/>
            </a:p>
          </p:txBody>
        </p:sp>
        <p:sp>
          <p:nvSpPr>
            <p:cNvPr id="18" name="Line 8">
              <a:extLst>
                <a:ext uri="{FF2B5EF4-FFF2-40B4-BE49-F238E27FC236}">
                  <a16:creationId xmlns:a16="http://schemas.microsoft.com/office/drawing/2014/main" id="{4D9B2248-8E52-4FCA-9EE7-C36F73102095}"/>
                </a:ext>
              </a:extLst>
            </p:cNvPr>
            <p:cNvSpPr>
              <a:spLocks noChangeShapeType="1"/>
            </p:cNvSpPr>
            <p:nvPr/>
          </p:nvSpPr>
          <p:spPr bwMode="auto">
            <a:xfrm rot="20993914" flipV="1">
              <a:off x="2789" y="3457"/>
              <a:ext cx="2" cy="403"/>
            </a:xfrm>
            <a:prstGeom prst="line">
              <a:avLst/>
            </a:prstGeom>
            <a:noFill/>
            <a:ln w="57150">
              <a:solidFill>
                <a:srgbClr val="8C8C8C"/>
              </a:solidFill>
              <a:round/>
              <a:headEnd/>
              <a:tailEnd type="triangle" w="med" len="med"/>
            </a:ln>
          </p:spPr>
          <p:txBody>
            <a:bodyPr wrap="none" lIns="36000" tIns="36000" rIns="36000" bIns="36000" anchor="ctr"/>
            <a:lstStyle/>
            <a:p>
              <a:pPr>
                <a:defRPr/>
              </a:pPr>
              <a:endParaRPr lang="en-US" dirty="0"/>
            </a:p>
          </p:txBody>
        </p:sp>
      </p:grpSp>
      <p:sp>
        <p:nvSpPr>
          <p:cNvPr id="23" name="Slide Number Placeholder 17"/>
          <p:cNvSpPr txBox="1">
            <a:spLocks/>
          </p:cNvSpPr>
          <p:nvPr/>
        </p:nvSpPr>
        <p:spPr>
          <a:xfrm>
            <a:off x="11201400" y="6399595"/>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71</a:t>
            </a:fld>
            <a:endParaRPr lang="en-US" sz="1600" b="1" dirty="0">
              <a:solidFill>
                <a:srgbClr val="000000"/>
              </a:solidFill>
              <a:latin typeface="Arial" pitchFamily="34" charset="0"/>
              <a:cs typeface="Arial" pitchFamily="34" charset="0"/>
            </a:endParaRPr>
          </a:p>
        </p:txBody>
      </p:sp>
      <p:sp>
        <p:nvSpPr>
          <p:cNvPr id="17" name="Title 1">
            <a:extLst>
              <a:ext uri="{FF2B5EF4-FFF2-40B4-BE49-F238E27FC236}">
                <a16:creationId xmlns:a16="http://schemas.microsoft.com/office/drawing/2014/main" id="{5F3F4033-1AD3-4113-BEAB-E732DA6F563C}"/>
              </a:ext>
            </a:extLst>
          </p:cNvPr>
          <p:cNvSpPr txBox="1">
            <a:spLocks/>
          </p:cNvSpPr>
          <p:nvPr/>
        </p:nvSpPr>
        <p:spPr>
          <a:xfrm>
            <a:off x="649439" y="306005"/>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lvl="0" algn="ctr">
              <a:defRPr/>
            </a:pPr>
            <a:r>
              <a:rPr lang="en-US" sz="3600" b="1" dirty="0">
                <a:solidFill>
                  <a:srgbClr val="0070C0"/>
                </a:solidFill>
              </a:rPr>
              <a:t>Frequently Asked Questions – Case Study</a:t>
            </a:r>
          </a:p>
        </p:txBody>
      </p:sp>
      <p:grpSp>
        <p:nvGrpSpPr>
          <p:cNvPr id="19" name="Group 25">
            <a:extLst>
              <a:ext uri="{FF2B5EF4-FFF2-40B4-BE49-F238E27FC236}">
                <a16:creationId xmlns:a16="http://schemas.microsoft.com/office/drawing/2014/main" id="{CE273794-BE63-4021-BE75-F29DDE29D63B}"/>
              </a:ext>
            </a:extLst>
          </p:cNvPr>
          <p:cNvGrpSpPr/>
          <p:nvPr>
            <p:custDataLst>
              <p:tags r:id="rId8"/>
            </p:custDataLst>
          </p:nvPr>
        </p:nvGrpSpPr>
        <p:grpSpPr>
          <a:xfrm>
            <a:off x="516011" y="2826331"/>
            <a:ext cx="4803619" cy="2622876"/>
            <a:chOff x="-291940" y="909623"/>
            <a:chExt cx="4595609" cy="3643339"/>
          </a:xfrm>
        </p:grpSpPr>
        <p:sp>
          <p:nvSpPr>
            <p:cNvPr id="24" name="Text Box 10">
              <a:extLst>
                <a:ext uri="{FF2B5EF4-FFF2-40B4-BE49-F238E27FC236}">
                  <a16:creationId xmlns:a16="http://schemas.microsoft.com/office/drawing/2014/main" id="{58D47AA4-0F79-4D0B-A91B-68F48AF52B64}"/>
                </a:ext>
              </a:extLst>
            </p:cNvPr>
            <p:cNvSpPr txBox="1">
              <a:spLocks noChangeArrowheads="1"/>
            </p:cNvSpPr>
            <p:nvPr>
              <p:custDataLst>
                <p:tags r:id="rId9"/>
              </p:custDataLst>
            </p:nvPr>
          </p:nvSpPr>
          <p:spPr bwMode="auto">
            <a:xfrm>
              <a:off x="-291940" y="909623"/>
              <a:ext cx="4568976" cy="500066"/>
            </a:xfrm>
            <a:prstGeom prst="rect">
              <a:avLst/>
            </a:prstGeom>
            <a:solidFill>
              <a:srgbClr val="F3FEFF"/>
            </a:solidFill>
            <a:ln w="12700" algn="ctr">
              <a:noFill/>
              <a:miter lim="800000"/>
              <a:headEnd/>
              <a:tailEnd type="none" w="sm" len="med"/>
            </a:ln>
          </p:spPr>
          <p:txBody>
            <a:bodyPr lIns="36000" tIns="36000" rIns="36000" bIns="36000" anchor="ctr" anchorCtr="1"/>
            <a:lstStyle/>
            <a:p>
              <a:pPr defTabSz="957263"/>
              <a:r>
                <a:rPr lang="en-US" sz="2800" b="1" dirty="0">
                  <a:latin typeface="Candara" pitchFamily="34" charset="0"/>
                </a:rPr>
                <a:t>ISSUE</a:t>
              </a:r>
            </a:p>
          </p:txBody>
        </p:sp>
        <p:sp>
          <p:nvSpPr>
            <p:cNvPr id="25" name="Text Placeholder 5">
              <a:extLst>
                <a:ext uri="{FF2B5EF4-FFF2-40B4-BE49-F238E27FC236}">
                  <a16:creationId xmlns:a16="http://schemas.microsoft.com/office/drawing/2014/main" id="{5B5D46BC-9B6B-469E-B1A4-6BFE40CC3041}"/>
                </a:ext>
              </a:extLst>
            </p:cNvPr>
            <p:cNvSpPr txBox="1">
              <a:spLocks/>
            </p:cNvSpPr>
            <p:nvPr/>
          </p:nvSpPr>
          <p:spPr>
            <a:xfrm>
              <a:off x="-265309" y="1409690"/>
              <a:ext cx="4568978" cy="3143272"/>
            </a:xfrm>
            <a:prstGeom prst="rect">
              <a:avLst/>
            </a:prstGeom>
            <a:solidFill>
              <a:schemeClr val="bg1">
                <a:lumMod val="95000"/>
              </a:schemeClr>
            </a:solidFill>
            <a:ln w="12700">
              <a:noFill/>
            </a:ln>
          </p:spPr>
          <p:txBody>
            <a:bodyPr wrap="square" lIns="91440" tIns="9144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lvl="0" algn="just"/>
              <a:r>
                <a:rPr sz="2200" b="1" i="1" dirty="0">
                  <a:solidFill>
                    <a:schemeClr val="tx1">
                      <a:lumMod val="85000"/>
                      <a:lumOff val="15000"/>
                    </a:schemeClr>
                  </a:solidFill>
                  <a:latin typeface="Candara" pitchFamily="34" charset="0"/>
                </a:rPr>
                <a:t>Whether the order of the District Magistrate or other government official(s) in respect of non recovery of Agricultural loans from the farmers would impact the classification of such accounts as NPA?</a:t>
              </a:r>
              <a:endParaRPr lang="en-IN" sz="2200" b="1" i="1" dirty="0">
                <a:solidFill>
                  <a:schemeClr val="tx1">
                    <a:lumMod val="85000"/>
                    <a:lumOff val="15000"/>
                  </a:schemeClr>
                </a:solidFill>
                <a:latin typeface="Candara"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3" grpId="0"/>
      <p:bldP spid="1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24000" y="0"/>
          <a:ext cx="158750" cy="158750"/>
        </p:xfrm>
        <a:graphic>
          <a:graphicData uri="http://schemas.openxmlformats.org/presentationml/2006/ole">
            <mc:AlternateContent xmlns:mc="http://schemas.openxmlformats.org/markup-compatibility/2006">
              <mc:Choice xmlns:v="urn:schemas-microsoft-com:vml" Requires="v">
                <p:oleObj name="think-cell Slide" r:id="rId14" imgW="360" imgH="360" progId="">
                  <p:embed/>
                </p:oleObj>
              </mc:Choice>
              <mc:Fallback>
                <p:oleObj name="think-cell Slide" r:id="rId14" imgW="360" imgH="360" progId="">
                  <p:embed/>
                  <p:pic>
                    <p:nvPicPr>
                      <p:cNvPr id="2" name="Objec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Group 25"/>
          <p:cNvGrpSpPr/>
          <p:nvPr>
            <p:custDataLst>
              <p:tags r:id="rId2"/>
            </p:custDataLst>
          </p:nvPr>
        </p:nvGrpSpPr>
        <p:grpSpPr>
          <a:xfrm>
            <a:off x="516014" y="2826332"/>
            <a:ext cx="4803619" cy="2622876"/>
            <a:chOff x="-291940" y="909623"/>
            <a:chExt cx="4595609" cy="3643339"/>
          </a:xfrm>
        </p:grpSpPr>
        <p:sp>
          <p:nvSpPr>
            <p:cNvPr id="27" name="Text Box 10"/>
            <p:cNvSpPr txBox="1">
              <a:spLocks noChangeArrowheads="1"/>
            </p:cNvSpPr>
            <p:nvPr>
              <p:custDataLst>
                <p:tags r:id="rId11"/>
              </p:custDataLst>
            </p:nvPr>
          </p:nvSpPr>
          <p:spPr bwMode="auto">
            <a:xfrm>
              <a:off x="-291940" y="909623"/>
              <a:ext cx="4568976" cy="500066"/>
            </a:xfrm>
            <a:prstGeom prst="rect">
              <a:avLst/>
            </a:prstGeom>
            <a:solidFill>
              <a:srgbClr val="F3FEFF"/>
            </a:solidFill>
            <a:ln w="12700" algn="ctr">
              <a:noFill/>
              <a:miter lim="800000"/>
              <a:headEnd/>
              <a:tailEnd type="none" w="sm" len="med"/>
            </a:ln>
          </p:spPr>
          <p:txBody>
            <a:bodyPr lIns="36000" tIns="36000" rIns="36000" bIns="36000" anchor="ctr" anchorCtr="1"/>
            <a:lstStyle/>
            <a:p>
              <a:pPr defTabSz="957263"/>
              <a:r>
                <a:rPr lang="en-US" sz="2800" b="1" dirty="0">
                  <a:latin typeface="Candara" pitchFamily="34" charset="0"/>
                </a:rPr>
                <a:t>ISSUE</a:t>
              </a:r>
            </a:p>
          </p:txBody>
        </p:sp>
        <p:sp>
          <p:nvSpPr>
            <p:cNvPr id="28" name="Text Placeholder 5"/>
            <p:cNvSpPr txBox="1">
              <a:spLocks/>
            </p:cNvSpPr>
            <p:nvPr/>
          </p:nvSpPr>
          <p:spPr>
            <a:xfrm>
              <a:off x="-265309" y="1409690"/>
              <a:ext cx="4568978" cy="3143272"/>
            </a:xfrm>
            <a:prstGeom prst="rect">
              <a:avLst/>
            </a:prstGeom>
            <a:solidFill>
              <a:schemeClr val="bg1">
                <a:lumMod val="95000"/>
              </a:schemeClr>
            </a:solidFill>
            <a:ln w="12700">
              <a:noFill/>
            </a:ln>
          </p:spPr>
          <p:txBody>
            <a:bodyPr wrap="square" lIns="91440" tIns="9144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lvl="0" algn="just"/>
              <a:r>
                <a:rPr sz="2200" b="1" i="1" dirty="0">
                  <a:solidFill>
                    <a:schemeClr val="tx1">
                      <a:lumMod val="85000"/>
                      <a:lumOff val="15000"/>
                    </a:schemeClr>
                  </a:solidFill>
                  <a:latin typeface="Candara" pitchFamily="34" charset="0"/>
                </a:rPr>
                <a:t>Whether the order of the District Magistrate or other government official(s) in respect of non recovery of Agricultural loans from the farmers would impact the classification of such accounts as NPA?</a:t>
              </a:r>
              <a:endParaRPr lang="en-IN" sz="2200" b="1" i="1" dirty="0">
                <a:solidFill>
                  <a:schemeClr val="tx1">
                    <a:lumMod val="85000"/>
                    <a:lumOff val="15000"/>
                  </a:schemeClr>
                </a:solidFill>
                <a:latin typeface="Candara" pitchFamily="34" charset="0"/>
              </a:endParaRPr>
            </a:p>
          </p:txBody>
        </p:sp>
      </p:grpSp>
      <p:grpSp>
        <p:nvGrpSpPr>
          <p:cNvPr id="11" name="Group 16"/>
          <p:cNvGrpSpPr/>
          <p:nvPr>
            <p:custDataLst>
              <p:tags r:id="rId3"/>
            </p:custDataLst>
          </p:nvPr>
        </p:nvGrpSpPr>
        <p:grpSpPr>
          <a:xfrm>
            <a:off x="6380163" y="1067248"/>
            <a:ext cx="5249436" cy="3428552"/>
            <a:chOff x="240153" y="1163620"/>
            <a:chExt cx="4150871" cy="3378215"/>
          </a:xfrm>
        </p:grpSpPr>
        <p:sp>
          <p:nvSpPr>
            <p:cNvPr id="20" name="Text Box 10"/>
            <p:cNvSpPr txBox="1">
              <a:spLocks noChangeArrowheads="1"/>
            </p:cNvSpPr>
            <p:nvPr>
              <p:custDataLst>
                <p:tags r:id="rId10"/>
              </p:custDataLst>
            </p:nvPr>
          </p:nvSpPr>
          <p:spPr bwMode="auto">
            <a:xfrm>
              <a:off x="240153" y="1163620"/>
              <a:ext cx="4150871" cy="462419"/>
            </a:xfrm>
            <a:prstGeom prst="rect">
              <a:avLst/>
            </a:prstGeom>
            <a:solidFill>
              <a:srgbClr val="F3FEFF"/>
            </a:solidFill>
            <a:ln w="12700" algn="ctr">
              <a:noFill/>
              <a:miter lim="800000"/>
              <a:headEnd/>
              <a:tailEnd type="none" w="sm" len="med"/>
            </a:ln>
          </p:spPr>
          <p:txBody>
            <a:bodyPr lIns="36000" tIns="36000" rIns="36000" bIns="36000" anchor="ctr" anchorCtr="1"/>
            <a:lstStyle/>
            <a:p>
              <a:pPr defTabSz="957263"/>
              <a:r>
                <a:rPr lang="en-US" sz="2800" b="1" dirty="0">
                  <a:latin typeface="Candara" pitchFamily="34" charset="0"/>
                </a:rPr>
                <a:t>ANSWER</a:t>
              </a:r>
            </a:p>
          </p:txBody>
        </p:sp>
        <p:sp>
          <p:nvSpPr>
            <p:cNvPr id="21" name="Text Placeholder 5"/>
            <p:cNvSpPr txBox="1">
              <a:spLocks/>
            </p:cNvSpPr>
            <p:nvPr/>
          </p:nvSpPr>
          <p:spPr>
            <a:xfrm>
              <a:off x="240153" y="1626040"/>
              <a:ext cx="4150870" cy="2915795"/>
            </a:xfrm>
            <a:prstGeom prst="rect">
              <a:avLst/>
            </a:prstGeom>
            <a:solidFill>
              <a:schemeClr val="bg1">
                <a:lumMod val="95000"/>
              </a:schemeClr>
            </a:solidFill>
            <a:ln w="12700">
              <a:noFill/>
            </a:ln>
          </p:spPr>
          <p:txBody>
            <a:bodyPr wrap="square" lIns="91440" tIns="9144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just"/>
              <a:r>
                <a:rPr lang="en-US" sz="2200" b="1" dirty="0">
                  <a:solidFill>
                    <a:schemeClr val="tx2">
                      <a:lumMod val="60000"/>
                      <a:lumOff val="40000"/>
                    </a:schemeClr>
                  </a:solidFill>
                  <a:latin typeface="Candara" pitchFamily="34" charset="0"/>
                </a:rPr>
                <a:t>YES. </a:t>
              </a:r>
              <a:r>
                <a:rPr lang="en-US" sz="2200" b="1" dirty="0">
                  <a:solidFill>
                    <a:schemeClr val="tx1"/>
                  </a:solidFill>
                  <a:latin typeface="Candara" pitchFamily="34" charset="0"/>
                </a:rPr>
                <a:t>Agricultural loans would be downgraded on being restructured unless the repayment period/ due dates have been extended on account of </a:t>
              </a:r>
              <a:r>
                <a:rPr lang="en-US" sz="2200" b="1" dirty="0">
                  <a:solidFill>
                    <a:srgbClr val="E3391D"/>
                  </a:solidFill>
                  <a:latin typeface="Candara" pitchFamily="34" charset="0"/>
                </a:rPr>
                <a:t>NATURAL CALAMITIES </a:t>
              </a:r>
              <a:r>
                <a:rPr lang="en-US" sz="2200" b="1" dirty="0">
                  <a:solidFill>
                    <a:schemeClr val="tx1"/>
                  </a:solidFill>
                  <a:latin typeface="Candara" pitchFamily="34" charset="0"/>
                </a:rPr>
                <a:t>as a relief measure. All other cases of restructuring would involve downgrading the asset classification.</a:t>
              </a:r>
            </a:p>
          </p:txBody>
        </p:sp>
      </p:grpSp>
      <p:sp>
        <p:nvSpPr>
          <p:cNvPr id="5" name="AutoShape 3"/>
          <p:cNvSpPr>
            <a:spLocks noChangeArrowheads="1"/>
          </p:cNvSpPr>
          <p:nvPr>
            <p:custDataLst>
              <p:tags r:id="rId4"/>
            </p:custDataLst>
          </p:nvPr>
        </p:nvSpPr>
        <p:spPr bwMode="auto">
          <a:xfrm flipV="1">
            <a:off x="5761460" y="5449207"/>
            <a:ext cx="945205" cy="7415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6772 w 21600"/>
              <a:gd name="T13" fmla="*/ 6772 h 21600"/>
              <a:gd name="T14" fmla="*/ 14828 w 21600"/>
              <a:gd name="T15" fmla="*/ 14828 h 21600"/>
            </a:gdLst>
            <a:ahLst/>
            <a:cxnLst>
              <a:cxn ang="T8">
                <a:pos x="T0" y="T1"/>
              </a:cxn>
              <a:cxn ang="T9">
                <a:pos x="T2" y="T3"/>
              </a:cxn>
              <a:cxn ang="T10">
                <a:pos x="T4" y="T5"/>
              </a:cxn>
              <a:cxn ang="T11">
                <a:pos x="T6" y="T7"/>
              </a:cxn>
            </a:cxnLst>
            <a:rect l="T12" t="T13" r="T14" b="T15"/>
            <a:pathLst>
              <a:path w="21600" h="21600">
                <a:moveTo>
                  <a:pt x="0" y="0"/>
                </a:moveTo>
                <a:lnTo>
                  <a:pt x="9943" y="21600"/>
                </a:lnTo>
                <a:lnTo>
                  <a:pt x="11657" y="21600"/>
                </a:lnTo>
                <a:lnTo>
                  <a:pt x="21600" y="0"/>
                </a:lnTo>
                <a:close/>
              </a:path>
            </a:pathLst>
          </a:custGeom>
          <a:solidFill>
            <a:srgbClr val="8C8C8C"/>
          </a:solidFill>
          <a:ln w="12700">
            <a:solidFill>
              <a:schemeClr val="bg1"/>
            </a:solidFill>
            <a:miter lim="800000"/>
            <a:headEnd/>
            <a:tailEnd/>
          </a:ln>
        </p:spPr>
        <p:txBody>
          <a:bodyPr rot="10800000" wrap="none" lIns="36000" tIns="36000" rIns="36000" bIns="36000" anchor="ctr"/>
          <a:lstStyle/>
          <a:p>
            <a:pPr algn="ctr">
              <a:defRPr/>
            </a:pPr>
            <a:endParaRPr lang="en-US" sz="1400" dirty="0"/>
          </a:p>
        </p:txBody>
      </p:sp>
      <p:sp>
        <p:nvSpPr>
          <p:cNvPr id="6" name="Line 4"/>
          <p:cNvSpPr>
            <a:spLocks noChangeShapeType="1"/>
          </p:cNvSpPr>
          <p:nvPr>
            <p:custDataLst>
              <p:tags r:id="rId5"/>
            </p:custDataLst>
          </p:nvPr>
        </p:nvSpPr>
        <p:spPr bwMode="auto">
          <a:xfrm flipV="1">
            <a:off x="543849" y="5449207"/>
            <a:ext cx="4747945" cy="22859"/>
          </a:xfrm>
          <a:prstGeom prst="line">
            <a:avLst/>
          </a:prstGeom>
          <a:noFill/>
          <a:ln w="57150">
            <a:solidFill>
              <a:schemeClr val="tx1">
                <a:lumMod val="95000"/>
                <a:lumOff val="5000"/>
              </a:schemeClr>
            </a:solidFill>
            <a:round/>
            <a:headEnd type="none" w="sm" len="sm"/>
            <a:tailEnd type="none" w="sm" len="sm"/>
          </a:ln>
        </p:spPr>
        <p:txBody>
          <a:bodyPr wrap="none" lIns="36000" tIns="36000" rIns="36000" bIns="36000" anchor="ctr"/>
          <a:lstStyle/>
          <a:p>
            <a:pPr>
              <a:defRPr/>
            </a:pPr>
            <a:endParaRPr lang="en-US" dirty="0"/>
          </a:p>
        </p:txBody>
      </p:sp>
      <p:sp>
        <p:nvSpPr>
          <p:cNvPr id="7" name="Line 5"/>
          <p:cNvSpPr>
            <a:spLocks noChangeShapeType="1"/>
          </p:cNvSpPr>
          <p:nvPr>
            <p:custDataLst>
              <p:tags r:id="rId6"/>
            </p:custDataLst>
          </p:nvPr>
        </p:nvSpPr>
        <p:spPr bwMode="auto">
          <a:xfrm>
            <a:off x="6380163" y="4495800"/>
            <a:ext cx="5242076" cy="0"/>
          </a:xfrm>
          <a:prstGeom prst="line">
            <a:avLst/>
          </a:prstGeom>
          <a:noFill/>
          <a:ln w="57150">
            <a:solidFill>
              <a:schemeClr val="tx1">
                <a:lumMod val="95000"/>
                <a:lumOff val="5000"/>
              </a:schemeClr>
            </a:solidFill>
            <a:round/>
            <a:headEnd type="none" w="sm" len="sm"/>
            <a:tailEnd type="none" w="sm" len="sm"/>
          </a:ln>
        </p:spPr>
        <p:txBody>
          <a:bodyPr wrap="none" lIns="36000" tIns="36000" rIns="36000" bIns="36000" anchor="ctr"/>
          <a:lstStyle/>
          <a:p>
            <a:pPr>
              <a:defRPr/>
            </a:pPr>
            <a:endParaRPr lang="en-US" dirty="0"/>
          </a:p>
        </p:txBody>
      </p:sp>
      <p:grpSp>
        <p:nvGrpSpPr>
          <p:cNvPr id="12" name="Group 6"/>
          <p:cNvGrpSpPr>
            <a:grpSpLocks/>
          </p:cNvGrpSpPr>
          <p:nvPr>
            <p:custDataLst>
              <p:tags r:id="rId7"/>
            </p:custDataLst>
          </p:nvPr>
        </p:nvGrpSpPr>
        <p:grpSpPr bwMode="auto">
          <a:xfrm>
            <a:off x="3061995" y="4520796"/>
            <a:ext cx="6636336" cy="1669988"/>
            <a:chOff x="1390" y="2928"/>
            <a:chExt cx="2929" cy="933"/>
          </a:xfrm>
        </p:grpSpPr>
        <p:sp>
          <p:nvSpPr>
            <p:cNvPr id="9" name="Freeform 7"/>
            <p:cNvSpPr>
              <a:spLocks/>
            </p:cNvSpPr>
            <p:nvPr/>
          </p:nvSpPr>
          <p:spPr bwMode="auto">
            <a:xfrm>
              <a:off x="1390" y="2928"/>
              <a:ext cx="2929" cy="769"/>
            </a:xfrm>
            <a:custGeom>
              <a:avLst/>
              <a:gdLst>
                <a:gd name="T0" fmla="*/ 0 w 2929"/>
                <a:gd name="T1" fmla="*/ 528 h 769"/>
                <a:gd name="T2" fmla="*/ 0 w 2929"/>
                <a:gd name="T3" fmla="*/ 768 h 769"/>
                <a:gd name="T4" fmla="*/ 2928 w 2929"/>
                <a:gd name="T5" fmla="*/ 240 h 769"/>
                <a:gd name="T6" fmla="*/ 2928 w 2929"/>
                <a:gd name="T7" fmla="*/ 0 h 769"/>
                <a:gd name="T8" fmla="*/ 0 60000 65536"/>
                <a:gd name="T9" fmla="*/ 0 60000 65536"/>
                <a:gd name="T10" fmla="*/ 0 60000 65536"/>
                <a:gd name="T11" fmla="*/ 0 60000 65536"/>
                <a:gd name="T12" fmla="*/ 0 w 2929"/>
                <a:gd name="T13" fmla="*/ 0 h 769"/>
                <a:gd name="T14" fmla="*/ 2929 w 2929"/>
                <a:gd name="T15" fmla="*/ 769 h 769"/>
              </a:gdLst>
              <a:ahLst/>
              <a:cxnLst>
                <a:cxn ang="T8">
                  <a:pos x="T0" y="T1"/>
                </a:cxn>
                <a:cxn ang="T9">
                  <a:pos x="T2" y="T3"/>
                </a:cxn>
                <a:cxn ang="T10">
                  <a:pos x="T4" y="T5"/>
                </a:cxn>
                <a:cxn ang="T11">
                  <a:pos x="T6" y="T7"/>
                </a:cxn>
              </a:cxnLst>
              <a:rect l="T12" t="T13" r="T14" b="T15"/>
              <a:pathLst>
                <a:path w="2929" h="769">
                  <a:moveTo>
                    <a:pt x="0" y="528"/>
                  </a:moveTo>
                  <a:lnTo>
                    <a:pt x="0" y="768"/>
                  </a:lnTo>
                  <a:lnTo>
                    <a:pt x="2928" y="240"/>
                  </a:lnTo>
                  <a:lnTo>
                    <a:pt x="2928" y="0"/>
                  </a:lnTo>
                </a:path>
              </a:pathLst>
            </a:custGeom>
            <a:noFill/>
            <a:ln w="57150" cap="rnd">
              <a:solidFill>
                <a:srgbClr val="8C8C8C"/>
              </a:solidFill>
              <a:round/>
              <a:headEnd type="none" w="sm" len="sm"/>
              <a:tailEnd type="none" w="sm" len="sm"/>
            </a:ln>
          </p:spPr>
          <p:txBody>
            <a:bodyPr lIns="36000" tIns="36000" rIns="36000" bIns="36000"/>
            <a:lstStyle/>
            <a:p>
              <a:pPr>
                <a:defRPr/>
              </a:pPr>
              <a:endParaRPr lang="en-US" dirty="0"/>
            </a:p>
          </p:txBody>
        </p:sp>
        <p:sp>
          <p:nvSpPr>
            <p:cNvPr id="10" name="Line 8"/>
            <p:cNvSpPr>
              <a:spLocks noChangeShapeType="1"/>
            </p:cNvSpPr>
            <p:nvPr/>
          </p:nvSpPr>
          <p:spPr bwMode="auto">
            <a:xfrm rot="20993914" flipV="1">
              <a:off x="2798" y="3458"/>
              <a:ext cx="2" cy="403"/>
            </a:xfrm>
            <a:prstGeom prst="line">
              <a:avLst/>
            </a:prstGeom>
            <a:noFill/>
            <a:ln w="57150">
              <a:solidFill>
                <a:srgbClr val="8C8C8C"/>
              </a:solidFill>
              <a:round/>
              <a:headEnd/>
              <a:tailEnd type="triangle" w="med" len="med"/>
            </a:ln>
          </p:spPr>
          <p:txBody>
            <a:bodyPr wrap="none" lIns="36000" tIns="36000" rIns="36000" bIns="36000" anchor="ctr"/>
            <a:lstStyle/>
            <a:p>
              <a:pPr>
                <a:defRPr/>
              </a:pPr>
              <a:endParaRPr lang="en-US" dirty="0"/>
            </a:p>
          </p:txBody>
        </p:sp>
        <p:sp>
          <p:nvSpPr>
            <p:cNvPr id="18" name="Line 8">
              <a:extLst>
                <a:ext uri="{FF2B5EF4-FFF2-40B4-BE49-F238E27FC236}">
                  <a16:creationId xmlns:a16="http://schemas.microsoft.com/office/drawing/2014/main" id="{4D9B2248-8E52-4FCA-9EE7-C36F73102095}"/>
                </a:ext>
              </a:extLst>
            </p:cNvPr>
            <p:cNvSpPr>
              <a:spLocks noChangeShapeType="1"/>
            </p:cNvSpPr>
            <p:nvPr/>
          </p:nvSpPr>
          <p:spPr bwMode="auto">
            <a:xfrm rot="20993914" flipV="1">
              <a:off x="2789" y="3457"/>
              <a:ext cx="2" cy="403"/>
            </a:xfrm>
            <a:prstGeom prst="line">
              <a:avLst/>
            </a:prstGeom>
            <a:noFill/>
            <a:ln w="57150">
              <a:solidFill>
                <a:srgbClr val="8C8C8C"/>
              </a:solidFill>
              <a:round/>
              <a:headEnd/>
              <a:tailEnd type="triangle" w="med" len="med"/>
            </a:ln>
          </p:spPr>
          <p:txBody>
            <a:bodyPr wrap="none" lIns="36000" tIns="36000" rIns="36000" bIns="36000" anchor="ctr"/>
            <a:lstStyle/>
            <a:p>
              <a:pPr>
                <a:defRPr/>
              </a:pPr>
              <a:endParaRPr lang="en-US" dirty="0"/>
            </a:p>
          </p:txBody>
        </p:sp>
      </p:grpSp>
      <p:sp>
        <p:nvSpPr>
          <p:cNvPr id="23" name="Slide Number Placeholder 17"/>
          <p:cNvSpPr txBox="1">
            <a:spLocks/>
          </p:cNvSpPr>
          <p:nvPr/>
        </p:nvSpPr>
        <p:spPr>
          <a:xfrm>
            <a:off x="11125200" y="6399595"/>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72</a:t>
            </a:fld>
            <a:endParaRPr lang="en-US" sz="1600" b="1" dirty="0">
              <a:solidFill>
                <a:srgbClr val="000000"/>
              </a:solidFill>
              <a:latin typeface="Arial" pitchFamily="34" charset="0"/>
              <a:cs typeface="Arial" pitchFamily="34" charset="0"/>
            </a:endParaRPr>
          </a:p>
        </p:txBody>
      </p:sp>
      <p:sp>
        <p:nvSpPr>
          <p:cNvPr id="17" name="Title 1">
            <a:extLst>
              <a:ext uri="{FF2B5EF4-FFF2-40B4-BE49-F238E27FC236}">
                <a16:creationId xmlns:a16="http://schemas.microsoft.com/office/drawing/2014/main" id="{5F3F4033-1AD3-4113-BEAB-E732DA6F563C}"/>
              </a:ext>
            </a:extLst>
          </p:cNvPr>
          <p:cNvSpPr txBox="1">
            <a:spLocks/>
          </p:cNvSpPr>
          <p:nvPr/>
        </p:nvSpPr>
        <p:spPr>
          <a:xfrm>
            <a:off x="649439" y="306005"/>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lvl="0" algn="ctr">
              <a:defRPr/>
            </a:pPr>
            <a:r>
              <a:rPr lang="en-US" sz="3600" b="1" dirty="0">
                <a:solidFill>
                  <a:srgbClr val="0070C0"/>
                </a:solidFill>
              </a:rPr>
              <a:t>Frequently Asked Questions – Case Study</a:t>
            </a:r>
          </a:p>
        </p:txBody>
      </p:sp>
      <p:grpSp>
        <p:nvGrpSpPr>
          <p:cNvPr id="19" name="Group 25">
            <a:extLst>
              <a:ext uri="{FF2B5EF4-FFF2-40B4-BE49-F238E27FC236}">
                <a16:creationId xmlns:a16="http://schemas.microsoft.com/office/drawing/2014/main" id="{CE273794-BE63-4021-BE75-F29DDE29D63B}"/>
              </a:ext>
            </a:extLst>
          </p:cNvPr>
          <p:cNvGrpSpPr/>
          <p:nvPr>
            <p:custDataLst>
              <p:tags r:id="rId8"/>
            </p:custDataLst>
          </p:nvPr>
        </p:nvGrpSpPr>
        <p:grpSpPr>
          <a:xfrm>
            <a:off x="516011" y="2826331"/>
            <a:ext cx="4803619" cy="2622876"/>
            <a:chOff x="-291940" y="909623"/>
            <a:chExt cx="4595609" cy="3643339"/>
          </a:xfrm>
        </p:grpSpPr>
        <p:sp>
          <p:nvSpPr>
            <p:cNvPr id="24" name="Text Box 10">
              <a:extLst>
                <a:ext uri="{FF2B5EF4-FFF2-40B4-BE49-F238E27FC236}">
                  <a16:creationId xmlns:a16="http://schemas.microsoft.com/office/drawing/2014/main" id="{58D47AA4-0F79-4D0B-A91B-68F48AF52B64}"/>
                </a:ext>
              </a:extLst>
            </p:cNvPr>
            <p:cNvSpPr txBox="1">
              <a:spLocks noChangeArrowheads="1"/>
            </p:cNvSpPr>
            <p:nvPr>
              <p:custDataLst>
                <p:tags r:id="rId9"/>
              </p:custDataLst>
            </p:nvPr>
          </p:nvSpPr>
          <p:spPr bwMode="auto">
            <a:xfrm>
              <a:off x="-291940" y="909623"/>
              <a:ext cx="4568976" cy="500066"/>
            </a:xfrm>
            <a:prstGeom prst="rect">
              <a:avLst/>
            </a:prstGeom>
            <a:solidFill>
              <a:srgbClr val="F3FEFF"/>
            </a:solidFill>
            <a:ln w="12700" algn="ctr">
              <a:noFill/>
              <a:miter lim="800000"/>
              <a:headEnd/>
              <a:tailEnd type="none" w="sm" len="med"/>
            </a:ln>
          </p:spPr>
          <p:txBody>
            <a:bodyPr lIns="36000" tIns="36000" rIns="36000" bIns="36000" anchor="ctr" anchorCtr="1"/>
            <a:lstStyle/>
            <a:p>
              <a:pPr defTabSz="957263"/>
              <a:r>
                <a:rPr lang="en-US" sz="2800" b="1" dirty="0">
                  <a:latin typeface="Candara" pitchFamily="34" charset="0"/>
                </a:rPr>
                <a:t>ISSUE</a:t>
              </a:r>
            </a:p>
          </p:txBody>
        </p:sp>
        <p:sp>
          <p:nvSpPr>
            <p:cNvPr id="25" name="Text Placeholder 5">
              <a:extLst>
                <a:ext uri="{FF2B5EF4-FFF2-40B4-BE49-F238E27FC236}">
                  <a16:creationId xmlns:a16="http://schemas.microsoft.com/office/drawing/2014/main" id="{5B5D46BC-9B6B-469E-B1A4-6BFE40CC3041}"/>
                </a:ext>
              </a:extLst>
            </p:cNvPr>
            <p:cNvSpPr txBox="1">
              <a:spLocks/>
            </p:cNvSpPr>
            <p:nvPr/>
          </p:nvSpPr>
          <p:spPr>
            <a:xfrm>
              <a:off x="-265309" y="1409690"/>
              <a:ext cx="4568978" cy="3143272"/>
            </a:xfrm>
            <a:prstGeom prst="rect">
              <a:avLst/>
            </a:prstGeom>
            <a:solidFill>
              <a:schemeClr val="bg1">
                <a:lumMod val="95000"/>
              </a:schemeClr>
            </a:solidFill>
            <a:ln w="12700">
              <a:noFill/>
            </a:ln>
          </p:spPr>
          <p:txBody>
            <a:bodyPr wrap="square" lIns="91440" tIns="91440" rIns="36000" bIns="36000"/>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lvl="0" algn="just"/>
              <a:r>
                <a:rPr lang="en-US" sz="3200" b="1" i="1" dirty="0">
                  <a:solidFill>
                    <a:schemeClr val="tx1">
                      <a:lumMod val="85000"/>
                      <a:lumOff val="15000"/>
                    </a:schemeClr>
                  </a:solidFill>
                  <a:latin typeface="Candara" pitchFamily="34" charset="0"/>
                </a:rPr>
                <a:t>Whether Agricultural loans need to be downgraded on being restructured?</a:t>
              </a:r>
              <a:endParaRPr lang="en-IN" sz="3200" b="1" i="1" dirty="0">
                <a:solidFill>
                  <a:schemeClr val="tx1">
                    <a:lumMod val="85000"/>
                    <a:lumOff val="15000"/>
                  </a:schemeClr>
                </a:solidFill>
                <a:latin typeface="Candara" pitchFamily="34" charset="0"/>
              </a:endParaRPr>
            </a:p>
          </p:txBody>
        </p:sp>
      </p:grpSp>
      <p:pic>
        <p:nvPicPr>
          <p:cNvPr id="3" name="Picture 2">
            <a:extLst>
              <a:ext uri="{FF2B5EF4-FFF2-40B4-BE49-F238E27FC236}">
                <a16:creationId xmlns:a16="http://schemas.microsoft.com/office/drawing/2014/main" id="{BF88828E-79D3-BAF6-58A8-1BD86EDB3BD2}"/>
              </a:ext>
            </a:extLst>
          </p:cNvPr>
          <p:cNvPicPr>
            <a:picLocks noChangeAspect="1"/>
          </p:cNvPicPr>
          <p:nvPr/>
        </p:nvPicPr>
        <p:blipFill>
          <a:blip r:embed="rId16"/>
          <a:stretch>
            <a:fillRect/>
          </a:stretch>
        </p:blipFill>
        <p:spPr>
          <a:xfrm>
            <a:off x="621317" y="3209525"/>
            <a:ext cx="10949365" cy="438950"/>
          </a:xfrm>
          <a:prstGeom prst="rect">
            <a:avLst/>
          </a:prstGeom>
        </p:spPr>
      </p:pic>
    </p:spTree>
    <p:extLst>
      <p:ext uri="{BB962C8B-B14F-4D97-AF65-F5344CB8AC3E}">
        <p14:creationId xmlns:p14="http://schemas.microsoft.com/office/powerpoint/2010/main" val="301226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3" grpId="0"/>
      <p:bldP spid="17"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38" name="Rectangle 2"/>
          <p:cNvSpPr>
            <a:spLocks noGrp="1"/>
          </p:cNvSpPr>
          <p:nvPr>
            <p:ph idx="1"/>
          </p:nvPr>
        </p:nvSpPr>
        <p:spPr>
          <a:xfrm>
            <a:off x="609600" y="1278174"/>
            <a:ext cx="10972800" cy="1617426"/>
          </a:xfrm>
          <a:solidFill>
            <a:schemeClr val="bg1"/>
          </a:solidFill>
        </p:spPr>
        <p:txBody>
          <a:bodyPr vert="horz" lIns="90488" tIns="44450" rIns="90488" bIns="44450" rtlCol="0">
            <a:normAutofit/>
          </a:bodyPr>
          <a:lstStyle/>
          <a:p>
            <a:pPr marL="0" indent="0" algn="ctr">
              <a:buNone/>
            </a:pPr>
            <a:r>
              <a:rPr lang="en-US" sz="2400" b="1" dirty="0">
                <a:solidFill>
                  <a:srgbClr val="0070C0"/>
                </a:solidFill>
              </a:rPr>
              <a:t>The auditor observes that an Agricultural Term loan for the construction of a </a:t>
            </a:r>
            <a:r>
              <a:rPr lang="en-US" sz="2400" b="1" dirty="0" err="1">
                <a:solidFill>
                  <a:srgbClr val="0070C0"/>
                </a:solidFill>
              </a:rPr>
              <a:t>godown</a:t>
            </a:r>
            <a:r>
              <a:rPr lang="en-US" sz="2400" b="1" dirty="0">
                <a:solidFill>
                  <a:srgbClr val="0070C0"/>
                </a:solidFill>
              </a:rPr>
              <a:t> was overdue since the past 2.5 years on account of non payment of 5 half yearly instalments. Branch justifies the Standard asset classification based on the relaxed delinquency norms applicable to Agriculture loans. Advise</a:t>
            </a:r>
            <a:r>
              <a:rPr lang="en-US" sz="2400" b="1" i="0" u="none" strike="noStrike" baseline="0" dirty="0">
                <a:solidFill>
                  <a:srgbClr val="0070C0"/>
                </a:solidFill>
              </a:rPr>
              <a:t> </a:t>
            </a:r>
            <a:endParaRPr lang="en-US" sz="4000" b="1" dirty="0">
              <a:solidFill>
                <a:srgbClr val="0070C0"/>
              </a:solidFill>
            </a:endParaRPr>
          </a:p>
        </p:txBody>
      </p:sp>
      <p:sp>
        <p:nvSpPr>
          <p:cNvPr id="9" name="Slide Number Placeholder 17"/>
          <p:cNvSpPr txBox="1">
            <a:spLocks/>
          </p:cNvSpPr>
          <p:nvPr/>
        </p:nvSpPr>
        <p:spPr>
          <a:xfrm>
            <a:off x="9906000" y="6324600"/>
            <a:ext cx="6096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176C1F2-587E-42C9-B506-53C0D6E30F46}" type="slidenum">
              <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73</a:t>
            </a:fld>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itle 1">
            <a:extLst>
              <a:ext uri="{FF2B5EF4-FFF2-40B4-BE49-F238E27FC236}">
                <a16:creationId xmlns:a16="http://schemas.microsoft.com/office/drawing/2014/main" id="{0EA340B1-A6B2-4180-8D08-0C8709E1D352}"/>
              </a:ext>
            </a:extLst>
          </p:cNvPr>
          <p:cNvSpPr txBox="1">
            <a:spLocks/>
          </p:cNvSpPr>
          <p:nvPr/>
        </p:nvSpPr>
        <p:spPr>
          <a:xfrm>
            <a:off x="609600" y="228600"/>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Frequently Asked Questions – Case Study</a:t>
            </a:r>
          </a:p>
        </p:txBody>
      </p:sp>
      <p:sp>
        <p:nvSpPr>
          <p:cNvPr id="5" name="Rectangle 2">
            <a:extLst>
              <a:ext uri="{FF2B5EF4-FFF2-40B4-BE49-F238E27FC236}">
                <a16:creationId xmlns:a16="http://schemas.microsoft.com/office/drawing/2014/main" id="{6A78BA8D-D9CB-4C95-9C06-F61F3F5D3528}"/>
              </a:ext>
            </a:extLst>
          </p:cNvPr>
          <p:cNvSpPr txBox="1">
            <a:spLocks/>
          </p:cNvSpPr>
          <p:nvPr/>
        </p:nvSpPr>
        <p:spPr>
          <a:xfrm>
            <a:off x="762000" y="3429000"/>
            <a:ext cx="10972800" cy="2438400"/>
          </a:xfrm>
          <a:prstGeom prst="rect">
            <a:avLst/>
          </a:prstGeom>
          <a:solidFill>
            <a:schemeClr val="bg1"/>
          </a:solidFill>
        </p:spPr>
        <p:txBody>
          <a:bodyPr vert="horz" lIns="90488" tIns="44450" rIns="90488" bIns="44450" rtlCol="0">
            <a:norm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NPA since construction of a </a:t>
            </a:r>
            <a:r>
              <a:rPr kumimoji="0" lang="en-US" sz="3600" b="1" i="0" u="none" strike="noStrike" kern="1200" cap="none" spc="0" normalizeH="0" baseline="0" noProof="0" dirty="0" err="1">
                <a:ln>
                  <a:noFill/>
                </a:ln>
                <a:solidFill>
                  <a:prstClr val="black"/>
                </a:solidFill>
                <a:effectLst/>
                <a:uLnTx/>
                <a:uFillTx/>
                <a:latin typeface="Candara" panose="020E0502030303020204" pitchFamily="34" charset="0"/>
                <a:ea typeface="+mn-ea"/>
                <a:cs typeface="+mn-cs"/>
              </a:rPr>
              <a:t>godown</a:t>
            </a:r>
            <a:r>
              <a:rPr kumimoji="0" lang="en-US" sz="3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is not included in the list of activities eligible for crop season linked asset classification norms as per Annexure 2 to the MC of 01.04.2022. </a:t>
            </a:r>
          </a:p>
        </p:txBody>
      </p:sp>
    </p:spTree>
    <p:extLst>
      <p:ext uri="{BB962C8B-B14F-4D97-AF65-F5344CB8AC3E}">
        <p14:creationId xmlns:p14="http://schemas.microsoft.com/office/powerpoint/2010/main" val="37861183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2738">
                                            <p:bg/>
                                          </p:spTgt>
                                        </p:tgtEl>
                                        <p:attrNameLst>
                                          <p:attrName>style.visibility</p:attrName>
                                        </p:attrNameLst>
                                      </p:cBhvr>
                                      <p:to>
                                        <p:strVal val="visible"/>
                                      </p:to>
                                    </p:set>
                                    <p:anim calcmode="lin" valueType="num">
                                      <p:cBhvr additive="base">
                                        <p:cTn id="11" dur="500" fill="hold"/>
                                        <p:tgtEl>
                                          <p:spTgt spid="372738">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72738">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uiExpand="1" build="p" animBg="1"/>
      <p:bldP spid="6" grpId="0"/>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38" name="Rectangle 2"/>
          <p:cNvSpPr>
            <a:spLocks noGrp="1"/>
          </p:cNvSpPr>
          <p:nvPr>
            <p:ph idx="1"/>
          </p:nvPr>
        </p:nvSpPr>
        <p:spPr>
          <a:xfrm>
            <a:off x="609600" y="1278174"/>
            <a:ext cx="10972800" cy="1617426"/>
          </a:xfrm>
          <a:solidFill>
            <a:schemeClr val="bg1"/>
          </a:solidFill>
        </p:spPr>
        <p:txBody>
          <a:bodyPr vert="horz" lIns="90488" tIns="44450" rIns="90488" bIns="44450" rtlCol="0">
            <a:normAutofit/>
          </a:bodyPr>
          <a:lstStyle/>
          <a:p>
            <a:pPr marL="0" indent="0" algn="ctr">
              <a:buNone/>
            </a:pPr>
            <a:r>
              <a:rPr lang="en-US" sz="2400" b="1" dirty="0">
                <a:solidFill>
                  <a:srgbClr val="0070C0"/>
                </a:solidFill>
              </a:rPr>
              <a:t>Certain KCC accounts in a branch were not renewed within 180 days. The branch however clarifies that the applicable period is 36 months in respect of KCC accounts (12 months plus 2 crop seasons). Advise the auditor</a:t>
            </a:r>
            <a:r>
              <a:rPr lang="en-US" sz="2400" b="1" i="0" u="none" strike="noStrike" baseline="0" dirty="0">
                <a:solidFill>
                  <a:srgbClr val="0070C0"/>
                </a:solidFill>
              </a:rPr>
              <a:t> </a:t>
            </a:r>
            <a:endParaRPr lang="en-US" sz="4000" b="1" dirty="0">
              <a:solidFill>
                <a:srgbClr val="0070C0"/>
              </a:solidFill>
            </a:endParaRPr>
          </a:p>
        </p:txBody>
      </p:sp>
      <p:sp>
        <p:nvSpPr>
          <p:cNvPr id="9" name="Slide Number Placeholder 17"/>
          <p:cNvSpPr txBox="1">
            <a:spLocks/>
          </p:cNvSpPr>
          <p:nvPr/>
        </p:nvSpPr>
        <p:spPr>
          <a:xfrm>
            <a:off x="9906000" y="6324600"/>
            <a:ext cx="609600" cy="3048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176C1F2-587E-42C9-B506-53C0D6E30F46}" type="slidenum">
              <a:rPr kumimoji="0" lang="en-US" sz="1600" b="1"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74</a:t>
            </a:fld>
            <a:endParaRPr kumimoji="0" 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Title 1">
            <a:extLst>
              <a:ext uri="{FF2B5EF4-FFF2-40B4-BE49-F238E27FC236}">
                <a16:creationId xmlns:a16="http://schemas.microsoft.com/office/drawing/2014/main" id="{0EA340B1-A6B2-4180-8D08-0C8709E1D352}"/>
              </a:ext>
            </a:extLst>
          </p:cNvPr>
          <p:cNvSpPr txBox="1">
            <a:spLocks/>
          </p:cNvSpPr>
          <p:nvPr/>
        </p:nvSpPr>
        <p:spPr>
          <a:xfrm>
            <a:off x="609600" y="228600"/>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Frequently Asked Questions – Case Study</a:t>
            </a:r>
          </a:p>
        </p:txBody>
      </p:sp>
      <p:sp>
        <p:nvSpPr>
          <p:cNvPr id="5" name="Rectangle 2">
            <a:extLst>
              <a:ext uri="{FF2B5EF4-FFF2-40B4-BE49-F238E27FC236}">
                <a16:creationId xmlns:a16="http://schemas.microsoft.com/office/drawing/2014/main" id="{6A78BA8D-D9CB-4C95-9C06-F61F3F5D3528}"/>
              </a:ext>
            </a:extLst>
          </p:cNvPr>
          <p:cNvSpPr txBox="1">
            <a:spLocks/>
          </p:cNvSpPr>
          <p:nvPr/>
        </p:nvSpPr>
        <p:spPr>
          <a:xfrm>
            <a:off x="685800" y="2895600"/>
            <a:ext cx="10972800" cy="3197749"/>
          </a:xfrm>
          <a:prstGeom prst="rect">
            <a:avLst/>
          </a:prstGeom>
          <a:solidFill>
            <a:schemeClr val="bg1"/>
          </a:solidFill>
        </p:spPr>
        <p:txBody>
          <a:bodyPr vert="horz" lIns="90488" tIns="44450" rIns="90488" bIns="44450" rtlCol="0">
            <a:normAutofit lnSpcReduction="1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Candara" panose="020E0502030303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Although no specific clarification available, the Branch opinion is justified. </a:t>
            </a:r>
            <a:r>
              <a:rPr kumimoji="0" lang="en-US" sz="3600" b="0" i="1" u="none" strike="noStrike" kern="1200" cap="none" spc="0" normalizeH="0" baseline="0" noProof="0" dirty="0">
                <a:ln>
                  <a:noFill/>
                </a:ln>
                <a:solidFill>
                  <a:prstClr val="black"/>
                </a:solidFill>
                <a:effectLst/>
                <a:uLnTx/>
                <a:uFillTx/>
                <a:latin typeface="Candara" panose="020E0502030303020204" pitchFamily="34" charset="0"/>
                <a:ea typeface="+mn-ea"/>
                <a:cs typeface="+mn-cs"/>
              </a:rPr>
              <a:t>RBI MC on KCC dated July 3, 2017 clarifies that sanction of KCC limits is automatic and is linked to the crop season. KCC limits are also part of Annex 2 of the RBI MC April 1, 2022 and linked to crop season linked asset classification norms. </a:t>
            </a:r>
            <a:r>
              <a:rPr kumimoji="0" lang="en-US" sz="3600" b="1"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p>
        </p:txBody>
      </p:sp>
    </p:spTree>
    <p:extLst>
      <p:ext uri="{BB962C8B-B14F-4D97-AF65-F5344CB8AC3E}">
        <p14:creationId xmlns:p14="http://schemas.microsoft.com/office/powerpoint/2010/main" val="8763280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2738">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anim calcmode="lin" valueType="num">
                                      <p:cBhvr>
                                        <p:cTn id="14" dur="250" fill="hold"/>
                                        <p:tgtEl>
                                          <p:spTgt spid="5"/>
                                        </p:tgtEl>
                                        <p:attrNameLst>
                                          <p:attrName>ppt_x</p:attrName>
                                        </p:attrNameLst>
                                      </p:cBhvr>
                                      <p:tavLst>
                                        <p:tav tm="0">
                                          <p:val>
                                            <p:strVal val="#ppt_x"/>
                                          </p:val>
                                        </p:tav>
                                        <p:tav tm="100000">
                                          <p:val>
                                            <p:strVal val="#ppt_x"/>
                                          </p:val>
                                        </p:tav>
                                      </p:tavLst>
                                    </p:anim>
                                    <p:anim calcmode="lin" valueType="num">
                                      <p:cBhvr>
                                        <p:cTn id="15"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uiExpand="1" build="p" animBg="1"/>
      <p:bldP spid="6" grpId="0"/>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75</a:t>
            </a:fld>
            <a:endParaRPr lang="en-US" dirty="0"/>
          </a:p>
        </p:txBody>
      </p:sp>
      <p:sp>
        <p:nvSpPr>
          <p:cNvPr id="6" name="Freeform 6">
            <a:extLst>
              <a:ext uri="{FF2B5EF4-FFF2-40B4-BE49-F238E27FC236}">
                <a16:creationId xmlns:a16="http://schemas.microsoft.com/office/drawing/2014/main" id="{7B84D84F-198B-4683-BBDF-D716E10CFCDD}"/>
              </a:ext>
            </a:extLst>
          </p:cNvPr>
          <p:cNvSpPr>
            <a:spLocks noChangeAspect="1" noEditPoints="1"/>
          </p:cNvSpPr>
          <p:nvPr/>
        </p:nvSpPr>
        <p:spPr bwMode="auto">
          <a:xfrm>
            <a:off x="10058401" y="1210282"/>
            <a:ext cx="1524000" cy="4965234"/>
          </a:xfrm>
          <a:custGeom>
            <a:avLst/>
            <a:gdLst>
              <a:gd name="T0" fmla="*/ 752 w 796"/>
              <a:gd name="T1" fmla="*/ 568 h 1642"/>
              <a:gd name="T2" fmla="*/ 679 w 796"/>
              <a:gd name="T3" fmla="*/ 472 h 1642"/>
              <a:gd name="T4" fmla="*/ 666 w 796"/>
              <a:gd name="T5" fmla="*/ 407 h 1642"/>
              <a:gd name="T6" fmla="*/ 725 w 796"/>
              <a:gd name="T7" fmla="*/ 235 h 1642"/>
              <a:gd name="T8" fmla="*/ 735 w 796"/>
              <a:gd name="T9" fmla="*/ 232 h 1642"/>
              <a:gd name="T10" fmla="*/ 715 w 796"/>
              <a:gd name="T11" fmla="*/ 158 h 1642"/>
              <a:gd name="T12" fmla="*/ 715 w 796"/>
              <a:gd name="T13" fmla="*/ 159 h 1642"/>
              <a:gd name="T14" fmla="*/ 704 w 796"/>
              <a:gd name="T15" fmla="*/ 107 h 1642"/>
              <a:gd name="T16" fmla="*/ 676 w 796"/>
              <a:gd name="T17" fmla="*/ 77 h 1642"/>
              <a:gd name="T18" fmla="*/ 655 w 796"/>
              <a:gd name="T19" fmla="*/ 60 h 1642"/>
              <a:gd name="T20" fmla="*/ 461 w 796"/>
              <a:gd name="T21" fmla="*/ 8 h 1642"/>
              <a:gd name="T22" fmla="*/ 402 w 796"/>
              <a:gd name="T23" fmla="*/ 32 h 1642"/>
              <a:gd name="T24" fmla="*/ 400 w 796"/>
              <a:gd name="T25" fmla="*/ 66 h 1642"/>
              <a:gd name="T26" fmla="*/ 362 w 796"/>
              <a:gd name="T27" fmla="*/ 104 h 1642"/>
              <a:gd name="T28" fmla="*/ 310 w 796"/>
              <a:gd name="T29" fmla="*/ 152 h 1642"/>
              <a:gd name="T30" fmla="*/ 306 w 796"/>
              <a:gd name="T31" fmla="*/ 204 h 1642"/>
              <a:gd name="T32" fmla="*/ 279 w 796"/>
              <a:gd name="T33" fmla="*/ 248 h 1642"/>
              <a:gd name="T34" fmla="*/ 183 w 796"/>
              <a:gd name="T35" fmla="*/ 391 h 1642"/>
              <a:gd name="T36" fmla="*/ 151 w 796"/>
              <a:gd name="T37" fmla="*/ 433 h 1642"/>
              <a:gd name="T38" fmla="*/ 99 w 796"/>
              <a:gd name="T39" fmla="*/ 478 h 1642"/>
              <a:gd name="T40" fmla="*/ 63 w 796"/>
              <a:gd name="T41" fmla="*/ 621 h 1642"/>
              <a:gd name="T42" fmla="*/ 71 w 796"/>
              <a:gd name="T43" fmla="*/ 714 h 1642"/>
              <a:gd name="T44" fmla="*/ 89 w 796"/>
              <a:gd name="T45" fmla="*/ 859 h 1642"/>
              <a:gd name="T46" fmla="*/ 27 w 796"/>
              <a:gd name="T47" fmla="*/ 987 h 1642"/>
              <a:gd name="T48" fmla="*/ 107 w 796"/>
              <a:gd name="T49" fmla="*/ 1179 h 1642"/>
              <a:gd name="T50" fmla="*/ 64 w 796"/>
              <a:gd name="T51" fmla="*/ 1341 h 1642"/>
              <a:gd name="T52" fmla="*/ 0 w 796"/>
              <a:gd name="T53" fmla="*/ 1642 h 1642"/>
              <a:gd name="T54" fmla="*/ 635 w 796"/>
              <a:gd name="T55" fmla="*/ 1308 h 1642"/>
              <a:gd name="T56" fmla="*/ 653 w 796"/>
              <a:gd name="T57" fmla="*/ 1154 h 1642"/>
              <a:gd name="T58" fmla="*/ 763 w 796"/>
              <a:gd name="T59" fmla="*/ 874 h 1642"/>
              <a:gd name="T60" fmla="*/ 361 w 796"/>
              <a:gd name="T61" fmla="*/ 517 h 1642"/>
              <a:gd name="T62" fmla="*/ 357 w 796"/>
              <a:gd name="T63" fmla="*/ 566 h 1642"/>
              <a:gd name="T64" fmla="*/ 233 w 796"/>
              <a:gd name="T65" fmla="*/ 730 h 1642"/>
              <a:gd name="T66" fmla="*/ 235 w 796"/>
              <a:gd name="T67" fmla="*/ 519 h 1642"/>
              <a:gd name="T68" fmla="*/ 225 w 796"/>
              <a:gd name="T69" fmla="*/ 443 h 1642"/>
              <a:gd name="T70" fmla="*/ 215 w 796"/>
              <a:gd name="T71" fmla="*/ 408 h 1642"/>
              <a:gd name="T72" fmla="*/ 299 w 796"/>
              <a:gd name="T73" fmla="*/ 273 h 1642"/>
              <a:gd name="T74" fmla="*/ 347 w 796"/>
              <a:gd name="T75" fmla="*/ 362 h 1642"/>
              <a:gd name="T76" fmla="*/ 405 w 796"/>
              <a:gd name="T77" fmla="*/ 478 h 1642"/>
              <a:gd name="T78" fmla="*/ 361 w 796"/>
              <a:gd name="T79" fmla="*/ 51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1642">
                <a:moveTo>
                  <a:pt x="791" y="712"/>
                </a:moveTo>
                <a:cubicBezTo>
                  <a:pt x="790" y="664"/>
                  <a:pt x="776" y="594"/>
                  <a:pt x="752" y="568"/>
                </a:cubicBezTo>
                <a:cubicBezTo>
                  <a:pt x="735" y="553"/>
                  <a:pt x="719" y="530"/>
                  <a:pt x="708" y="517"/>
                </a:cubicBezTo>
                <a:cubicBezTo>
                  <a:pt x="704" y="507"/>
                  <a:pt x="679" y="475"/>
                  <a:pt x="679" y="472"/>
                </a:cubicBezTo>
                <a:cubicBezTo>
                  <a:pt x="684" y="470"/>
                  <a:pt x="688" y="464"/>
                  <a:pt x="688" y="464"/>
                </a:cubicBezTo>
                <a:cubicBezTo>
                  <a:pt x="688" y="464"/>
                  <a:pt x="668" y="421"/>
                  <a:pt x="666" y="407"/>
                </a:cubicBezTo>
                <a:cubicBezTo>
                  <a:pt x="663" y="403"/>
                  <a:pt x="650" y="398"/>
                  <a:pt x="645" y="398"/>
                </a:cubicBezTo>
                <a:cubicBezTo>
                  <a:pt x="655" y="386"/>
                  <a:pt x="710" y="292"/>
                  <a:pt x="725" y="235"/>
                </a:cubicBezTo>
                <a:cubicBezTo>
                  <a:pt x="725" y="241"/>
                  <a:pt x="725" y="247"/>
                  <a:pt x="725" y="251"/>
                </a:cubicBezTo>
                <a:cubicBezTo>
                  <a:pt x="723" y="261"/>
                  <a:pt x="728" y="249"/>
                  <a:pt x="735" y="232"/>
                </a:cubicBezTo>
                <a:cubicBezTo>
                  <a:pt x="743" y="212"/>
                  <a:pt x="716" y="158"/>
                  <a:pt x="716" y="158"/>
                </a:cubicBezTo>
                <a:cubicBezTo>
                  <a:pt x="715" y="158"/>
                  <a:pt x="715" y="158"/>
                  <a:pt x="715" y="158"/>
                </a:cubicBezTo>
                <a:cubicBezTo>
                  <a:pt x="716" y="160"/>
                  <a:pt x="716" y="161"/>
                  <a:pt x="716" y="162"/>
                </a:cubicBezTo>
                <a:cubicBezTo>
                  <a:pt x="716" y="161"/>
                  <a:pt x="715" y="160"/>
                  <a:pt x="715" y="159"/>
                </a:cubicBezTo>
                <a:cubicBezTo>
                  <a:pt x="715" y="158"/>
                  <a:pt x="715" y="158"/>
                  <a:pt x="715" y="158"/>
                </a:cubicBezTo>
                <a:cubicBezTo>
                  <a:pt x="711" y="133"/>
                  <a:pt x="706" y="112"/>
                  <a:pt x="704" y="107"/>
                </a:cubicBezTo>
                <a:cubicBezTo>
                  <a:pt x="697" y="94"/>
                  <a:pt x="678" y="64"/>
                  <a:pt x="678" y="64"/>
                </a:cubicBezTo>
                <a:cubicBezTo>
                  <a:pt x="676" y="77"/>
                  <a:pt x="676" y="77"/>
                  <a:pt x="676" y="77"/>
                </a:cubicBezTo>
                <a:cubicBezTo>
                  <a:pt x="649" y="40"/>
                  <a:pt x="649" y="40"/>
                  <a:pt x="649" y="40"/>
                </a:cubicBezTo>
                <a:cubicBezTo>
                  <a:pt x="655" y="60"/>
                  <a:pt x="655" y="60"/>
                  <a:pt x="655" y="60"/>
                </a:cubicBezTo>
                <a:cubicBezTo>
                  <a:pt x="655" y="60"/>
                  <a:pt x="630" y="38"/>
                  <a:pt x="586" y="19"/>
                </a:cubicBezTo>
                <a:cubicBezTo>
                  <a:pt x="541" y="0"/>
                  <a:pt x="461" y="8"/>
                  <a:pt x="461" y="8"/>
                </a:cubicBezTo>
                <a:cubicBezTo>
                  <a:pt x="461" y="8"/>
                  <a:pt x="472" y="11"/>
                  <a:pt x="487" y="16"/>
                </a:cubicBezTo>
                <a:cubicBezTo>
                  <a:pt x="441" y="20"/>
                  <a:pt x="402" y="32"/>
                  <a:pt x="402" y="32"/>
                </a:cubicBezTo>
                <a:cubicBezTo>
                  <a:pt x="409" y="53"/>
                  <a:pt x="409" y="53"/>
                  <a:pt x="409" y="53"/>
                </a:cubicBezTo>
                <a:cubicBezTo>
                  <a:pt x="409" y="53"/>
                  <a:pt x="388" y="64"/>
                  <a:pt x="400" y="66"/>
                </a:cubicBezTo>
                <a:cubicBezTo>
                  <a:pt x="405" y="66"/>
                  <a:pt x="409" y="68"/>
                  <a:pt x="412" y="70"/>
                </a:cubicBezTo>
                <a:cubicBezTo>
                  <a:pt x="390" y="82"/>
                  <a:pt x="367" y="98"/>
                  <a:pt x="362" y="104"/>
                </a:cubicBezTo>
                <a:cubicBezTo>
                  <a:pt x="359" y="107"/>
                  <a:pt x="353" y="130"/>
                  <a:pt x="347" y="134"/>
                </a:cubicBezTo>
                <a:cubicBezTo>
                  <a:pt x="341" y="138"/>
                  <a:pt x="310" y="152"/>
                  <a:pt x="310" y="152"/>
                </a:cubicBezTo>
                <a:cubicBezTo>
                  <a:pt x="310" y="152"/>
                  <a:pt x="294" y="164"/>
                  <a:pt x="295" y="172"/>
                </a:cubicBezTo>
                <a:cubicBezTo>
                  <a:pt x="296" y="180"/>
                  <a:pt x="306" y="204"/>
                  <a:pt x="306" y="204"/>
                </a:cubicBezTo>
                <a:cubicBezTo>
                  <a:pt x="302" y="212"/>
                  <a:pt x="299" y="221"/>
                  <a:pt x="299" y="221"/>
                </a:cubicBezTo>
                <a:cubicBezTo>
                  <a:pt x="299" y="221"/>
                  <a:pt x="291" y="227"/>
                  <a:pt x="279" y="248"/>
                </a:cubicBezTo>
                <a:cubicBezTo>
                  <a:pt x="267" y="269"/>
                  <a:pt x="208" y="378"/>
                  <a:pt x="208" y="378"/>
                </a:cubicBezTo>
                <a:cubicBezTo>
                  <a:pt x="208" y="378"/>
                  <a:pt x="183" y="363"/>
                  <a:pt x="183" y="391"/>
                </a:cubicBezTo>
                <a:cubicBezTo>
                  <a:pt x="181" y="406"/>
                  <a:pt x="178" y="419"/>
                  <a:pt x="178" y="419"/>
                </a:cubicBezTo>
                <a:cubicBezTo>
                  <a:pt x="178" y="419"/>
                  <a:pt x="155" y="416"/>
                  <a:pt x="151" y="433"/>
                </a:cubicBezTo>
                <a:cubicBezTo>
                  <a:pt x="146" y="437"/>
                  <a:pt x="125" y="457"/>
                  <a:pt x="125" y="457"/>
                </a:cubicBezTo>
                <a:cubicBezTo>
                  <a:pt x="117" y="457"/>
                  <a:pt x="102" y="468"/>
                  <a:pt x="99" y="478"/>
                </a:cubicBezTo>
                <a:cubicBezTo>
                  <a:pt x="92" y="482"/>
                  <a:pt x="49" y="528"/>
                  <a:pt x="49" y="560"/>
                </a:cubicBezTo>
                <a:cubicBezTo>
                  <a:pt x="54" y="584"/>
                  <a:pt x="63" y="621"/>
                  <a:pt x="63" y="621"/>
                </a:cubicBezTo>
                <a:cubicBezTo>
                  <a:pt x="63" y="621"/>
                  <a:pt x="59" y="618"/>
                  <a:pt x="59" y="633"/>
                </a:cubicBezTo>
                <a:cubicBezTo>
                  <a:pt x="62" y="651"/>
                  <a:pt x="76" y="702"/>
                  <a:pt x="71" y="714"/>
                </a:cubicBezTo>
                <a:cubicBezTo>
                  <a:pt x="54" y="729"/>
                  <a:pt x="29" y="747"/>
                  <a:pt x="29" y="747"/>
                </a:cubicBezTo>
                <a:cubicBezTo>
                  <a:pt x="29" y="747"/>
                  <a:pt x="84" y="843"/>
                  <a:pt x="89" y="859"/>
                </a:cubicBezTo>
                <a:cubicBezTo>
                  <a:pt x="93" y="873"/>
                  <a:pt x="94" y="890"/>
                  <a:pt x="94" y="890"/>
                </a:cubicBezTo>
                <a:cubicBezTo>
                  <a:pt x="75" y="905"/>
                  <a:pt x="33" y="942"/>
                  <a:pt x="27" y="987"/>
                </a:cubicBezTo>
                <a:cubicBezTo>
                  <a:pt x="28" y="1021"/>
                  <a:pt x="30" y="1060"/>
                  <a:pt x="30" y="1060"/>
                </a:cubicBezTo>
                <a:cubicBezTo>
                  <a:pt x="30" y="1060"/>
                  <a:pt x="111" y="1134"/>
                  <a:pt x="107" y="1179"/>
                </a:cubicBezTo>
                <a:cubicBezTo>
                  <a:pt x="106" y="1192"/>
                  <a:pt x="106" y="1192"/>
                  <a:pt x="106" y="1192"/>
                </a:cubicBezTo>
                <a:cubicBezTo>
                  <a:pt x="106" y="1192"/>
                  <a:pt x="63" y="1296"/>
                  <a:pt x="64" y="1341"/>
                </a:cubicBezTo>
                <a:cubicBezTo>
                  <a:pt x="58" y="1377"/>
                  <a:pt x="33" y="1475"/>
                  <a:pt x="30" y="1487"/>
                </a:cubicBezTo>
                <a:cubicBezTo>
                  <a:pt x="27" y="1499"/>
                  <a:pt x="0" y="1634"/>
                  <a:pt x="0" y="1642"/>
                </a:cubicBezTo>
                <a:cubicBezTo>
                  <a:pt x="660" y="1642"/>
                  <a:pt x="660" y="1642"/>
                  <a:pt x="660" y="1642"/>
                </a:cubicBezTo>
                <a:cubicBezTo>
                  <a:pt x="660" y="1642"/>
                  <a:pt x="668" y="1402"/>
                  <a:pt x="635" y="1308"/>
                </a:cubicBezTo>
                <a:cubicBezTo>
                  <a:pt x="645" y="1275"/>
                  <a:pt x="656" y="1252"/>
                  <a:pt x="647" y="1213"/>
                </a:cubicBezTo>
                <a:cubicBezTo>
                  <a:pt x="654" y="1190"/>
                  <a:pt x="656" y="1173"/>
                  <a:pt x="653" y="1154"/>
                </a:cubicBezTo>
                <a:cubicBezTo>
                  <a:pt x="666" y="1130"/>
                  <a:pt x="677" y="1075"/>
                  <a:pt x="685" y="1062"/>
                </a:cubicBezTo>
                <a:cubicBezTo>
                  <a:pt x="692" y="1040"/>
                  <a:pt x="756" y="885"/>
                  <a:pt x="763" y="874"/>
                </a:cubicBezTo>
                <a:cubicBezTo>
                  <a:pt x="770" y="863"/>
                  <a:pt x="796" y="788"/>
                  <a:pt x="791" y="712"/>
                </a:cubicBezTo>
                <a:close/>
                <a:moveTo>
                  <a:pt x="361" y="517"/>
                </a:moveTo>
                <a:cubicBezTo>
                  <a:pt x="362" y="523"/>
                  <a:pt x="373" y="547"/>
                  <a:pt x="373" y="547"/>
                </a:cubicBezTo>
                <a:cubicBezTo>
                  <a:pt x="373" y="547"/>
                  <a:pt x="380" y="562"/>
                  <a:pt x="357" y="566"/>
                </a:cubicBezTo>
                <a:cubicBezTo>
                  <a:pt x="334" y="576"/>
                  <a:pt x="278" y="645"/>
                  <a:pt x="263" y="675"/>
                </a:cubicBezTo>
                <a:cubicBezTo>
                  <a:pt x="248" y="705"/>
                  <a:pt x="233" y="730"/>
                  <a:pt x="233" y="730"/>
                </a:cubicBezTo>
                <a:cubicBezTo>
                  <a:pt x="233" y="730"/>
                  <a:pt x="208" y="616"/>
                  <a:pt x="209" y="597"/>
                </a:cubicBezTo>
                <a:cubicBezTo>
                  <a:pt x="215" y="583"/>
                  <a:pt x="235" y="519"/>
                  <a:pt x="235" y="519"/>
                </a:cubicBezTo>
                <a:cubicBezTo>
                  <a:pt x="235" y="519"/>
                  <a:pt x="239" y="513"/>
                  <a:pt x="229" y="492"/>
                </a:cubicBezTo>
                <a:cubicBezTo>
                  <a:pt x="225" y="482"/>
                  <a:pt x="222" y="451"/>
                  <a:pt x="225" y="443"/>
                </a:cubicBezTo>
                <a:cubicBezTo>
                  <a:pt x="228" y="435"/>
                  <a:pt x="236" y="424"/>
                  <a:pt x="218" y="419"/>
                </a:cubicBezTo>
                <a:cubicBezTo>
                  <a:pt x="216" y="414"/>
                  <a:pt x="215" y="408"/>
                  <a:pt x="215" y="408"/>
                </a:cubicBezTo>
                <a:cubicBezTo>
                  <a:pt x="292" y="262"/>
                  <a:pt x="292" y="262"/>
                  <a:pt x="292" y="262"/>
                </a:cubicBezTo>
                <a:cubicBezTo>
                  <a:pt x="299" y="273"/>
                  <a:pt x="299" y="273"/>
                  <a:pt x="299" y="273"/>
                </a:cubicBezTo>
                <a:cubicBezTo>
                  <a:pt x="299" y="273"/>
                  <a:pt x="272" y="300"/>
                  <a:pt x="287" y="328"/>
                </a:cubicBezTo>
                <a:cubicBezTo>
                  <a:pt x="298" y="340"/>
                  <a:pt x="333" y="346"/>
                  <a:pt x="347" y="362"/>
                </a:cubicBezTo>
                <a:cubicBezTo>
                  <a:pt x="358" y="372"/>
                  <a:pt x="393" y="393"/>
                  <a:pt x="393" y="428"/>
                </a:cubicBezTo>
                <a:cubicBezTo>
                  <a:pt x="399" y="452"/>
                  <a:pt x="405" y="478"/>
                  <a:pt x="405" y="478"/>
                </a:cubicBezTo>
                <a:cubicBezTo>
                  <a:pt x="367" y="501"/>
                  <a:pt x="367" y="501"/>
                  <a:pt x="367" y="501"/>
                </a:cubicBezTo>
                <a:cubicBezTo>
                  <a:pt x="367" y="501"/>
                  <a:pt x="360" y="511"/>
                  <a:pt x="361" y="51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tle 1">
            <a:extLst>
              <a:ext uri="{FF2B5EF4-FFF2-40B4-BE49-F238E27FC236}">
                <a16:creationId xmlns:a16="http://schemas.microsoft.com/office/drawing/2014/main" id="{02DC5D36-F35A-A949-EB24-02F9A9840CC7}"/>
              </a:ext>
            </a:extLst>
          </p:cNvPr>
          <p:cNvSpPr txBox="1">
            <a:spLocks/>
          </p:cNvSpPr>
          <p:nvPr/>
        </p:nvSpPr>
        <p:spPr>
          <a:xfrm>
            <a:off x="3390900" y="2895600"/>
            <a:ext cx="5410200" cy="1247675"/>
          </a:xfrm>
          <a:prstGeom prst="rect">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800" b="1" dirty="0">
                <a:solidFill>
                  <a:schemeClr val="bg1"/>
                </a:solidFill>
              </a:rPr>
              <a:t>Restructuring – Natural Calamities</a:t>
            </a:r>
          </a:p>
        </p:txBody>
      </p:sp>
    </p:spTree>
    <p:extLst>
      <p:ext uri="{BB962C8B-B14F-4D97-AF65-F5344CB8AC3E}">
        <p14:creationId xmlns:p14="http://schemas.microsoft.com/office/powerpoint/2010/main" val="102704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dirty="0"/>
          </a:p>
        </p:txBody>
      </p:sp>
      <p:sp>
        <p:nvSpPr>
          <p:cNvPr id="7" name="Rectangle 6"/>
          <p:cNvSpPr/>
          <p:nvPr/>
        </p:nvSpPr>
        <p:spPr>
          <a:xfrm>
            <a:off x="638764" y="1087424"/>
            <a:ext cx="10972800" cy="830997"/>
          </a:xfrm>
          <a:prstGeom prst="rect">
            <a:avLst/>
          </a:prstGeom>
        </p:spPr>
        <p:txBody>
          <a:bodyPr wrap="square">
            <a:spAutoFit/>
          </a:bodyPr>
          <a:lstStyle/>
          <a:p>
            <a:pPr algn="ctr"/>
            <a:r>
              <a:rPr lang="en-IN" sz="2400" b="1" dirty="0">
                <a:solidFill>
                  <a:srgbClr val="FF0000"/>
                </a:solidFill>
                <a:latin typeface="Candara" pitchFamily="34" charset="0"/>
              </a:rPr>
              <a:t>Master Direction</a:t>
            </a:r>
            <a:r>
              <a:rPr lang="en-IN" sz="2400" b="1" dirty="0">
                <a:latin typeface="Candara" pitchFamily="34" charset="0"/>
              </a:rPr>
              <a:t> on the relief measures by banks in areas affected by natural calamities (FIDD.Co.FSD.BC.8/05.10.001//2017-18 </a:t>
            </a:r>
            <a:r>
              <a:rPr lang="en-IN" sz="2400" b="1" dirty="0">
                <a:solidFill>
                  <a:srgbClr val="FF0000"/>
                </a:solidFill>
                <a:latin typeface="Candara" pitchFamily="34" charset="0"/>
              </a:rPr>
              <a:t>dated July 3, 2017</a:t>
            </a:r>
            <a:r>
              <a:rPr lang="en-IN" sz="2400" b="1" dirty="0">
                <a:latin typeface="Candara" pitchFamily="34" charset="0"/>
              </a:rPr>
              <a:t>.</a:t>
            </a:r>
          </a:p>
        </p:txBody>
      </p:sp>
      <p:sp>
        <p:nvSpPr>
          <p:cNvPr id="9" name="Rectangle 8"/>
          <p:cNvSpPr/>
          <p:nvPr/>
        </p:nvSpPr>
        <p:spPr>
          <a:xfrm>
            <a:off x="598145" y="2198307"/>
            <a:ext cx="10972800" cy="1200329"/>
          </a:xfrm>
          <a:prstGeom prst="rect">
            <a:avLst/>
          </a:prstGeom>
        </p:spPr>
        <p:txBody>
          <a:bodyPr wrap="square">
            <a:spAutoFit/>
          </a:bodyPr>
          <a:lstStyle/>
          <a:p>
            <a:r>
              <a:rPr lang="en-IN" sz="2400" b="1" dirty="0">
                <a:latin typeface="Candara" pitchFamily="34" charset="0"/>
              </a:rPr>
              <a:t>Natural Calamities – What does it encompass?</a:t>
            </a:r>
          </a:p>
          <a:p>
            <a:pPr algn="just"/>
            <a:r>
              <a:rPr lang="en-IN" sz="2400" dirty="0">
                <a:latin typeface="Candara" pitchFamily="34" charset="0"/>
              </a:rPr>
              <a:t>National Disaster Management Framework recognises 12 types of natural calamities viz. </a:t>
            </a:r>
          </a:p>
        </p:txBody>
      </p:sp>
      <p:graphicFrame>
        <p:nvGraphicFramePr>
          <p:cNvPr id="8" name="Table 7"/>
          <p:cNvGraphicFramePr>
            <a:graphicFrameLocks noGrp="1"/>
          </p:cNvGraphicFramePr>
          <p:nvPr/>
        </p:nvGraphicFramePr>
        <p:xfrm>
          <a:off x="1733590" y="3402119"/>
          <a:ext cx="8991600" cy="2791927"/>
        </p:xfrm>
        <a:graphic>
          <a:graphicData uri="http://schemas.openxmlformats.org/drawingml/2006/table">
            <a:tbl>
              <a:tblPr firstRow="1" bandRow="1">
                <a:effectLst/>
                <a:tableStyleId>{8799B23B-EC83-4686-B30A-512413B5E67A}</a:tableStyleId>
              </a:tblPr>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00066">
                <a:tc>
                  <a:txBody>
                    <a:bodyPr/>
                    <a:lstStyle/>
                    <a:p>
                      <a:pPr marL="342900" indent="-342900">
                        <a:buFont typeface="+mj-lt"/>
                        <a:buAutoNum type="arabicPeriod"/>
                      </a:pPr>
                      <a:r>
                        <a:rPr lang="en-US" sz="2400" b="1" dirty="0">
                          <a:latin typeface="Candara" pitchFamily="34" charset="0"/>
                        </a:rPr>
                        <a:t> Cyclone</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457200" indent="-457200">
                        <a:buFont typeface="+mj-lt"/>
                        <a:buAutoNum type="arabicPeriod" startAt="2"/>
                      </a:pPr>
                      <a:r>
                        <a:rPr lang="en-US" sz="2400" b="1" dirty="0">
                          <a:latin typeface="Candara" pitchFamily="34" charset="0"/>
                        </a:rPr>
                        <a:t> Drought</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200">
                <a:tc>
                  <a:txBody>
                    <a:bodyPr/>
                    <a:lstStyle/>
                    <a:p>
                      <a:pPr marL="457200" indent="-457200">
                        <a:buFont typeface="+mj-lt"/>
                        <a:buAutoNum type="arabicPeriod" startAt="3"/>
                      </a:pPr>
                      <a:r>
                        <a:rPr lang="en-US" sz="2400" b="1" dirty="0">
                          <a:latin typeface="Candara" pitchFamily="34" charset="0"/>
                        </a:rPr>
                        <a:t>Earthquake</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457200" indent="-457200">
                        <a:buFont typeface="+mj-lt"/>
                        <a:buAutoNum type="arabicPeriod" startAt="4"/>
                      </a:pPr>
                      <a:r>
                        <a:rPr lang="en-US" sz="2400" b="1" dirty="0">
                          <a:latin typeface="Candara" pitchFamily="34" charset="0"/>
                        </a:rPr>
                        <a:t> Fire </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200">
                <a:tc>
                  <a:txBody>
                    <a:bodyPr/>
                    <a:lstStyle/>
                    <a:p>
                      <a:pPr marL="457200" indent="-457200">
                        <a:buFont typeface="+mj-lt"/>
                        <a:buAutoNum type="arabicPeriod" startAt="5"/>
                      </a:pPr>
                      <a:r>
                        <a:rPr lang="en-US" sz="2400" b="1" dirty="0">
                          <a:latin typeface="Candara" pitchFamily="34" charset="0"/>
                        </a:rPr>
                        <a:t> Flood</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457200" indent="-457200">
                        <a:buFont typeface="+mj-lt"/>
                        <a:buAutoNum type="arabicPeriod" startAt="6"/>
                      </a:pPr>
                      <a:r>
                        <a:rPr lang="en-US" sz="2400" b="1" dirty="0">
                          <a:latin typeface="Candara" pitchFamily="34" charset="0"/>
                        </a:rPr>
                        <a:t> Tsunami</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000">
                <a:tc>
                  <a:txBody>
                    <a:bodyPr/>
                    <a:lstStyle/>
                    <a:p>
                      <a:pPr marL="457200" indent="-457200">
                        <a:buFont typeface="+mj-lt"/>
                        <a:buAutoNum type="arabicPeriod" startAt="7"/>
                      </a:pPr>
                      <a:r>
                        <a:rPr lang="en-US" sz="2400" b="1" dirty="0">
                          <a:latin typeface="Candara" pitchFamily="34" charset="0"/>
                        </a:rPr>
                        <a:t> Hailstorm</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457200" indent="-457200">
                        <a:buFont typeface="+mj-lt"/>
                        <a:buAutoNum type="arabicPeriod" startAt="8"/>
                      </a:pPr>
                      <a:r>
                        <a:rPr lang="en-US" sz="2400" b="1" dirty="0">
                          <a:latin typeface="Candara" pitchFamily="34" charset="0"/>
                        </a:rPr>
                        <a:t> Landslide</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200">
                <a:tc>
                  <a:txBody>
                    <a:bodyPr/>
                    <a:lstStyle/>
                    <a:p>
                      <a:pPr marL="457200" indent="-457200">
                        <a:buFont typeface="+mj-lt"/>
                        <a:buAutoNum type="arabicPeriod" startAt="9"/>
                      </a:pPr>
                      <a:r>
                        <a:rPr lang="en-US" sz="2400" b="1" dirty="0">
                          <a:latin typeface="Candara" pitchFamily="34" charset="0"/>
                        </a:rPr>
                        <a:t> Avalanche</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457200" indent="-457200">
                        <a:buFont typeface="+mj-lt"/>
                        <a:buAutoNum type="arabicPeriod" startAt="10"/>
                      </a:pPr>
                      <a:r>
                        <a:rPr lang="en-US" sz="2400" b="1" dirty="0">
                          <a:latin typeface="Candara" pitchFamily="34" charset="0"/>
                        </a:rPr>
                        <a:t>Cloud burst</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3061">
                <a:tc>
                  <a:txBody>
                    <a:bodyPr/>
                    <a:lstStyle/>
                    <a:p>
                      <a:pPr marL="457200" indent="-457200">
                        <a:buFont typeface="+mj-lt"/>
                        <a:buAutoNum type="arabicPeriod" startAt="11"/>
                      </a:pPr>
                      <a:r>
                        <a:rPr lang="en-US" sz="2400" b="1" dirty="0">
                          <a:latin typeface="Candara" pitchFamily="34" charset="0"/>
                        </a:rPr>
                        <a:t>Pest</a:t>
                      </a:r>
                      <a:r>
                        <a:rPr lang="en-US" sz="2400" b="1" baseline="0" dirty="0">
                          <a:latin typeface="Candara" pitchFamily="34" charset="0"/>
                        </a:rPr>
                        <a:t> Attack</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tc>
                  <a:txBody>
                    <a:bodyPr/>
                    <a:lstStyle/>
                    <a:p>
                      <a:pPr marL="457200" indent="-457200">
                        <a:buFont typeface="+mj-lt"/>
                        <a:buAutoNum type="arabicPeriod" startAt="12"/>
                      </a:pPr>
                      <a:r>
                        <a:rPr lang="en-US" sz="2400" b="1" dirty="0">
                          <a:latin typeface="Candara" pitchFamily="34" charset="0"/>
                        </a:rPr>
                        <a:t>Cold</a:t>
                      </a:r>
                      <a:r>
                        <a:rPr lang="en-US" sz="2400" b="1" baseline="0" dirty="0">
                          <a:latin typeface="Candara" pitchFamily="34" charset="0"/>
                        </a:rPr>
                        <a:t> Wave/ Frost</a:t>
                      </a:r>
                      <a:endParaRPr lang="en-IN" sz="2400" b="1" dirty="0">
                        <a:latin typeface="Candara" pitchFamily="34" charset="0"/>
                      </a:endParaRPr>
                    </a:p>
                  </a:txBody>
                  <a:tcPr>
                    <a:lnL w="3175" cap="flat" cmpd="sng" algn="ctr">
                      <a:solidFill>
                        <a:schemeClr val="tx1">
                          <a:lumMod val="95000"/>
                          <a:lumOff val="5000"/>
                        </a:schemeClr>
                      </a:solidFill>
                      <a:prstDash val="solid"/>
                      <a:round/>
                      <a:headEnd type="none" w="med" len="med"/>
                      <a:tailEnd type="none" w="med" len="med"/>
                    </a:lnL>
                    <a:lnR w="3175" cap="flat" cmpd="sng" algn="ctr">
                      <a:solidFill>
                        <a:schemeClr val="tx1">
                          <a:lumMod val="95000"/>
                          <a:lumOff val="5000"/>
                        </a:schemeClr>
                      </a:solidFill>
                      <a:prstDash val="solid"/>
                      <a:round/>
                      <a:headEnd type="none" w="med" len="med"/>
                      <a:tailEnd type="none" w="med" len="med"/>
                    </a:lnR>
                    <a:lnT w="3175" cap="flat" cmpd="sng" algn="ctr">
                      <a:solidFill>
                        <a:schemeClr val="tx1">
                          <a:lumMod val="95000"/>
                          <a:lumOff val="5000"/>
                        </a:schemeClr>
                      </a:solidFill>
                      <a:prstDash val="solid"/>
                      <a:round/>
                      <a:headEnd type="none" w="med" len="med"/>
                      <a:tailEnd type="none" w="med" len="med"/>
                    </a:lnT>
                    <a:lnB w="3175" cap="flat" cmpd="sng" algn="ctr">
                      <a:solidFill>
                        <a:schemeClr val="tx1">
                          <a:lumMod val="95000"/>
                          <a:lumOff val="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0" name="Title 1">
            <a:extLst>
              <a:ext uri="{FF2B5EF4-FFF2-40B4-BE49-F238E27FC236}">
                <a16:creationId xmlns:a16="http://schemas.microsoft.com/office/drawing/2014/main" id="{071C9537-37FE-464C-B3C9-C7715F66B46C}"/>
              </a:ext>
            </a:extLst>
          </p:cNvPr>
          <p:cNvSpPr txBox="1">
            <a:spLocks/>
          </p:cNvSpPr>
          <p:nvPr/>
        </p:nvSpPr>
        <p:spPr>
          <a:xfrm>
            <a:off x="742990" y="273793"/>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Restructuring : Natural Calamities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dirty="0"/>
          </a:p>
        </p:txBody>
      </p:sp>
      <p:sp>
        <p:nvSpPr>
          <p:cNvPr id="5" name="Rectangle 4"/>
          <p:cNvSpPr/>
          <p:nvPr/>
        </p:nvSpPr>
        <p:spPr>
          <a:xfrm>
            <a:off x="609600" y="1214423"/>
            <a:ext cx="11106190" cy="4708981"/>
          </a:xfrm>
          <a:prstGeom prst="rect">
            <a:avLst/>
          </a:prstGeom>
        </p:spPr>
        <p:txBody>
          <a:bodyPr wrap="square">
            <a:spAutoFit/>
          </a:bodyPr>
          <a:lstStyle/>
          <a:p>
            <a:pPr marL="457200" indent="-457200" algn="just">
              <a:buFont typeface="Wingdings" panose="05000000000000000000" pitchFamily="2" charset="2"/>
              <a:buChar char="ü"/>
            </a:pPr>
            <a:r>
              <a:rPr lang="en-IN" sz="2800" dirty="0">
                <a:latin typeface="Candara" pitchFamily="34" charset="0"/>
              </a:rPr>
              <a:t> </a:t>
            </a:r>
            <a:r>
              <a:rPr lang="en-IN" sz="3000" dirty="0">
                <a:latin typeface="Candara" pitchFamily="34" charset="0"/>
              </a:rPr>
              <a:t>For 4 calamities </a:t>
            </a:r>
            <a:r>
              <a:rPr lang="en-IN" sz="3000" dirty="0">
                <a:solidFill>
                  <a:schemeClr val="tx2">
                    <a:lumMod val="60000"/>
                    <a:lumOff val="40000"/>
                  </a:schemeClr>
                </a:solidFill>
                <a:latin typeface="Candara" pitchFamily="34" charset="0"/>
              </a:rPr>
              <a:t>i</a:t>
            </a:r>
            <a:r>
              <a:rPr lang="en-IN" sz="3000" b="1" dirty="0">
                <a:solidFill>
                  <a:schemeClr val="tx2">
                    <a:lumMod val="60000"/>
                    <a:lumOff val="40000"/>
                  </a:schemeClr>
                </a:solidFill>
                <a:latin typeface="Candara" pitchFamily="34" charset="0"/>
              </a:rPr>
              <a:t>.e. drought, hailstorms, pest attack and cold wave/ frost, </a:t>
            </a:r>
            <a:r>
              <a:rPr lang="en-IN" sz="3000" dirty="0">
                <a:latin typeface="Candara" pitchFamily="34" charset="0"/>
              </a:rPr>
              <a:t>the Ministry of Agriculture is the nodal ministry.</a:t>
            </a:r>
          </a:p>
          <a:p>
            <a:pPr algn="just"/>
            <a:endParaRPr lang="en-IN" sz="3000" dirty="0">
              <a:latin typeface="Candara" pitchFamily="34" charset="0"/>
            </a:endParaRPr>
          </a:p>
          <a:p>
            <a:pPr marL="457200" indent="-457200" algn="just">
              <a:buFont typeface="Wingdings" panose="05000000000000000000" pitchFamily="2" charset="2"/>
              <a:buChar char="ü"/>
            </a:pPr>
            <a:r>
              <a:rPr lang="en-IN" sz="3000" dirty="0">
                <a:latin typeface="Candara" pitchFamily="34" charset="0"/>
              </a:rPr>
              <a:t>Remaining </a:t>
            </a:r>
            <a:r>
              <a:rPr lang="en-IN" sz="3000" b="1" dirty="0">
                <a:solidFill>
                  <a:schemeClr val="tx2">
                    <a:lumMod val="60000"/>
                    <a:lumOff val="40000"/>
                  </a:schemeClr>
                </a:solidFill>
                <a:latin typeface="Candara" pitchFamily="34" charset="0"/>
              </a:rPr>
              <a:t>8 calamities Ministry of Home Affairs</a:t>
            </a:r>
            <a:r>
              <a:rPr lang="en-IN" sz="3000" dirty="0">
                <a:latin typeface="Candara" pitchFamily="34" charset="0"/>
              </a:rPr>
              <a:t> is required to make appropriate arrangements.</a:t>
            </a:r>
          </a:p>
          <a:p>
            <a:pPr marL="457200" indent="-457200" algn="just">
              <a:buFont typeface="Wingdings" panose="05000000000000000000" pitchFamily="2" charset="2"/>
              <a:buChar char="ü"/>
            </a:pPr>
            <a:endParaRPr lang="en-IN" sz="3000" dirty="0">
              <a:latin typeface="Candara" pitchFamily="34" charset="0"/>
            </a:endParaRPr>
          </a:p>
          <a:p>
            <a:pPr marL="457200" indent="-457200" algn="just">
              <a:buFont typeface="Wingdings" panose="05000000000000000000" pitchFamily="2" charset="2"/>
              <a:buChar char="ü"/>
            </a:pPr>
            <a:r>
              <a:rPr lang="en-IN" sz="3000" dirty="0">
                <a:latin typeface="Candara" pitchFamily="34" charset="0"/>
              </a:rPr>
              <a:t>To ensure that the borrower has been affected by natural calamities, </a:t>
            </a:r>
            <a:r>
              <a:rPr lang="en-IN" sz="3000" b="1" dirty="0">
                <a:solidFill>
                  <a:schemeClr val="tx2">
                    <a:lumMod val="60000"/>
                    <a:lumOff val="40000"/>
                  </a:schemeClr>
                </a:solidFill>
                <a:latin typeface="Candara" pitchFamily="34" charset="0"/>
              </a:rPr>
              <a:t>auditors should confirm the same with the lists of affected villages as may have been issued by the local administration/District Collector/ Government authorities.</a:t>
            </a:r>
          </a:p>
        </p:txBody>
      </p:sp>
      <p:sp>
        <p:nvSpPr>
          <p:cNvPr id="7" name="Title 1">
            <a:extLst>
              <a:ext uri="{FF2B5EF4-FFF2-40B4-BE49-F238E27FC236}">
                <a16:creationId xmlns:a16="http://schemas.microsoft.com/office/drawing/2014/main" id="{1EABB713-EFAF-4F9D-90A5-C4F6B839A797}"/>
              </a:ext>
            </a:extLst>
          </p:cNvPr>
          <p:cNvSpPr txBox="1">
            <a:spLocks/>
          </p:cNvSpPr>
          <p:nvPr/>
        </p:nvSpPr>
        <p:spPr>
          <a:xfrm>
            <a:off x="742990" y="273793"/>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Restructuring : Natural Calamities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1718" name="Rectangle 6" hidden="1"/>
          <p:cNvGraphicFramePr>
            <a:graphicFrameLocks/>
          </p:cNvGraphicFramePr>
          <p:nvPr>
            <p:custDataLst>
              <p:tags r:id="rId1"/>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371718" name="Rectangle 6"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3"/>
          <p:cNvGrpSpPr/>
          <p:nvPr/>
        </p:nvGrpSpPr>
        <p:grpSpPr>
          <a:xfrm>
            <a:off x="990600" y="1044652"/>
            <a:ext cx="7698397" cy="5199583"/>
            <a:chOff x="-1107633" y="1330578"/>
            <a:chExt cx="7698397" cy="5199584"/>
          </a:xfrm>
        </p:grpSpPr>
        <p:grpSp>
          <p:nvGrpSpPr>
            <p:cNvPr id="5" name="Group 119"/>
            <p:cNvGrpSpPr/>
            <p:nvPr/>
          </p:nvGrpSpPr>
          <p:grpSpPr>
            <a:xfrm>
              <a:off x="1912695" y="1330578"/>
              <a:ext cx="3405787" cy="3100241"/>
              <a:chOff x="2545080" y="884753"/>
              <a:chExt cx="3405787" cy="3100241"/>
            </a:xfrm>
          </p:grpSpPr>
          <p:sp>
            <p:nvSpPr>
              <p:cNvPr id="138" name="Rectangle 7"/>
              <p:cNvSpPr/>
              <p:nvPr/>
            </p:nvSpPr>
            <p:spPr>
              <a:xfrm rot="3173193">
                <a:off x="3381406" y="2081738"/>
                <a:ext cx="2820689" cy="426720"/>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426720">
                    <a:moveTo>
                      <a:pt x="0" y="0"/>
                    </a:moveTo>
                    <a:lnTo>
                      <a:pt x="2865120" y="0"/>
                    </a:lnTo>
                    <a:lnTo>
                      <a:pt x="2865120" y="426720"/>
                    </a:lnTo>
                    <a:lnTo>
                      <a:pt x="251466" y="425884"/>
                    </a:lnTo>
                    <a:lnTo>
                      <a:pt x="0" y="0"/>
                    </a:lnTo>
                    <a:close/>
                  </a:path>
                </a:pathLst>
              </a:cu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39" name="Rectangle 9"/>
              <p:cNvSpPr/>
              <p:nvPr/>
            </p:nvSpPr>
            <p:spPr>
              <a:xfrm rot="17989464">
                <a:off x="2197800" y="2133482"/>
                <a:ext cx="2811657" cy="429008"/>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1134 w 2865120"/>
                  <a:gd name="connsiteY2" fmla="*/ 412882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9397 w 2865120"/>
                  <a:gd name="connsiteY2" fmla="*/ 408146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7911 w 2865120"/>
                  <a:gd name="connsiteY2" fmla="*/ 400765 h 426720"/>
                  <a:gd name="connsiteX3" fmla="*/ 0 w 2865120"/>
                  <a:gd name="connsiteY3" fmla="*/ 426720 h 426720"/>
                  <a:gd name="connsiteX4" fmla="*/ 0 w 2865120"/>
                  <a:gd name="connsiteY4" fmla="*/ 0 h 426720"/>
                  <a:gd name="connsiteX0" fmla="*/ 0 w 2832921"/>
                  <a:gd name="connsiteY0" fmla="*/ 3499 h 430219"/>
                  <a:gd name="connsiteX1" fmla="*/ 2832921 w 2832921"/>
                  <a:gd name="connsiteY1" fmla="*/ 0 h 430219"/>
                  <a:gd name="connsiteX2" fmla="*/ 2627911 w 2832921"/>
                  <a:gd name="connsiteY2" fmla="*/ 404264 h 430219"/>
                  <a:gd name="connsiteX3" fmla="*/ 0 w 2832921"/>
                  <a:gd name="connsiteY3" fmla="*/ 430219 h 430219"/>
                  <a:gd name="connsiteX4" fmla="*/ 0 w 2832921"/>
                  <a:gd name="connsiteY4" fmla="*/ 3499 h 430219"/>
                  <a:gd name="connsiteX0" fmla="*/ 0 w 2832921"/>
                  <a:gd name="connsiteY0" fmla="*/ 3499 h 430219"/>
                  <a:gd name="connsiteX1" fmla="*/ 2832921 w 2832921"/>
                  <a:gd name="connsiteY1" fmla="*/ 0 h 430219"/>
                  <a:gd name="connsiteX2" fmla="*/ 2620823 w 2832921"/>
                  <a:gd name="connsiteY2" fmla="*/ 404668 h 430219"/>
                  <a:gd name="connsiteX3" fmla="*/ 0 w 2832921"/>
                  <a:gd name="connsiteY3" fmla="*/ 430219 h 430219"/>
                  <a:gd name="connsiteX4" fmla="*/ 0 w 2832921"/>
                  <a:gd name="connsiteY4" fmla="*/ 3499 h 430219"/>
                  <a:gd name="connsiteX0" fmla="*/ 0 w 2811657"/>
                  <a:gd name="connsiteY0" fmla="*/ 2288 h 429008"/>
                  <a:gd name="connsiteX1" fmla="*/ 2811657 w 2811657"/>
                  <a:gd name="connsiteY1" fmla="*/ 0 h 429008"/>
                  <a:gd name="connsiteX2" fmla="*/ 2620823 w 2811657"/>
                  <a:gd name="connsiteY2" fmla="*/ 403457 h 429008"/>
                  <a:gd name="connsiteX3" fmla="*/ 0 w 2811657"/>
                  <a:gd name="connsiteY3" fmla="*/ 429008 h 429008"/>
                  <a:gd name="connsiteX4" fmla="*/ 0 w 2811657"/>
                  <a:gd name="connsiteY4" fmla="*/ 2288 h 4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57" h="429008">
                    <a:moveTo>
                      <a:pt x="0" y="2288"/>
                    </a:moveTo>
                    <a:lnTo>
                      <a:pt x="2811657" y="0"/>
                    </a:lnTo>
                    <a:lnTo>
                      <a:pt x="2620823" y="403457"/>
                    </a:lnTo>
                    <a:lnTo>
                      <a:pt x="0" y="429008"/>
                    </a:lnTo>
                    <a:lnTo>
                      <a:pt x="0" y="2288"/>
                    </a:lnTo>
                    <a:close/>
                  </a:path>
                </a:pathLst>
              </a:cu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40" name="Rectangle 5"/>
              <p:cNvSpPr/>
              <p:nvPr/>
            </p:nvSpPr>
            <p:spPr>
              <a:xfrm>
                <a:off x="2545080" y="3337561"/>
                <a:ext cx="3121343" cy="431483"/>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41" name="Rectangle 7"/>
              <p:cNvSpPr/>
              <p:nvPr/>
            </p:nvSpPr>
            <p:spPr>
              <a:xfrm rot="3173193">
                <a:off x="5290448" y="3324575"/>
                <a:ext cx="886915" cy="433923"/>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 name="connsiteX0" fmla="*/ 0 w 4498063"/>
                  <a:gd name="connsiteY0" fmla="*/ 7203 h 433923"/>
                  <a:gd name="connsiteX1" fmla="*/ 4498064 w 4498063"/>
                  <a:gd name="connsiteY1" fmla="*/ 0 h 433923"/>
                  <a:gd name="connsiteX2" fmla="*/ 2865120 w 4498063"/>
                  <a:gd name="connsiteY2" fmla="*/ 433923 h 433923"/>
                  <a:gd name="connsiteX3" fmla="*/ 251466 w 4498063"/>
                  <a:gd name="connsiteY3" fmla="*/ 433087 h 433923"/>
                  <a:gd name="connsiteX4" fmla="*/ 0 w 4498063"/>
                  <a:gd name="connsiteY4" fmla="*/ 7203 h 433923"/>
                  <a:gd name="connsiteX0" fmla="*/ 0 w 4498063"/>
                  <a:gd name="connsiteY0" fmla="*/ 7203 h 433923"/>
                  <a:gd name="connsiteX1" fmla="*/ 4498064 w 4498063"/>
                  <a:gd name="connsiteY1" fmla="*/ 0 h 433923"/>
                  <a:gd name="connsiteX2" fmla="*/ 2865120 w 4498063"/>
                  <a:gd name="connsiteY2" fmla="*/ 433923 h 433923"/>
                  <a:gd name="connsiteX3" fmla="*/ 96864 w 4498063"/>
                  <a:gd name="connsiteY3" fmla="*/ 433910 h 433923"/>
                  <a:gd name="connsiteX4" fmla="*/ 0 w 4498063"/>
                  <a:gd name="connsiteY4" fmla="*/ 7203 h 43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3" h="433923">
                    <a:moveTo>
                      <a:pt x="0" y="7203"/>
                    </a:moveTo>
                    <a:lnTo>
                      <a:pt x="4498064" y="0"/>
                    </a:lnTo>
                    <a:lnTo>
                      <a:pt x="2865120" y="433923"/>
                    </a:lnTo>
                    <a:lnTo>
                      <a:pt x="96864" y="433910"/>
                    </a:lnTo>
                    <a:lnTo>
                      <a:pt x="0" y="7203"/>
                    </a:lnTo>
                    <a:close/>
                  </a:path>
                </a:pathLst>
              </a:cu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grpSp>
        <p:sp>
          <p:nvSpPr>
            <p:cNvPr id="121" name="Rectangle 7"/>
            <p:cNvSpPr/>
            <p:nvPr/>
          </p:nvSpPr>
          <p:spPr>
            <a:xfrm rot="18426807" flipV="1">
              <a:off x="4020711" y="4429548"/>
              <a:ext cx="2865120" cy="426720"/>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5120" h="426720">
                  <a:moveTo>
                    <a:pt x="0" y="0"/>
                  </a:moveTo>
                  <a:lnTo>
                    <a:pt x="2865120" y="0"/>
                  </a:lnTo>
                  <a:lnTo>
                    <a:pt x="2865120" y="426720"/>
                  </a:lnTo>
                  <a:lnTo>
                    <a:pt x="251466" y="425884"/>
                  </a:lnTo>
                  <a:lnTo>
                    <a:pt x="0" y="0"/>
                  </a:lnTo>
                  <a:close/>
                </a:path>
              </a:pathLst>
            </a:cu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22" name="Rectangle 9"/>
            <p:cNvSpPr/>
            <p:nvPr/>
          </p:nvSpPr>
          <p:spPr>
            <a:xfrm rot="3610536" flipV="1">
              <a:off x="2837697" y="4405781"/>
              <a:ext cx="2811657" cy="429008"/>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1134 w 2865120"/>
                <a:gd name="connsiteY2" fmla="*/ 412882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9397 w 2865120"/>
                <a:gd name="connsiteY2" fmla="*/ 408146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627911 w 2865120"/>
                <a:gd name="connsiteY2" fmla="*/ 400765 h 426720"/>
                <a:gd name="connsiteX3" fmla="*/ 0 w 2865120"/>
                <a:gd name="connsiteY3" fmla="*/ 426720 h 426720"/>
                <a:gd name="connsiteX4" fmla="*/ 0 w 2865120"/>
                <a:gd name="connsiteY4" fmla="*/ 0 h 426720"/>
                <a:gd name="connsiteX0" fmla="*/ 0 w 2832921"/>
                <a:gd name="connsiteY0" fmla="*/ 3499 h 430219"/>
                <a:gd name="connsiteX1" fmla="*/ 2832921 w 2832921"/>
                <a:gd name="connsiteY1" fmla="*/ 0 h 430219"/>
                <a:gd name="connsiteX2" fmla="*/ 2627911 w 2832921"/>
                <a:gd name="connsiteY2" fmla="*/ 404264 h 430219"/>
                <a:gd name="connsiteX3" fmla="*/ 0 w 2832921"/>
                <a:gd name="connsiteY3" fmla="*/ 430219 h 430219"/>
                <a:gd name="connsiteX4" fmla="*/ 0 w 2832921"/>
                <a:gd name="connsiteY4" fmla="*/ 3499 h 430219"/>
                <a:gd name="connsiteX0" fmla="*/ 0 w 2832921"/>
                <a:gd name="connsiteY0" fmla="*/ 3499 h 430219"/>
                <a:gd name="connsiteX1" fmla="*/ 2832921 w 2832921"/>
                <a:gd name="connsiteY1" fmla="*/ 0 h 430219"/>
                <a:gd name="connsiteX2" fmla="*/ 2620823 w 2832921"/>
                <a:gd name="connsiteY2" fmla="*/ 404668 h 430219"/>
                <a:gd name="connsiteX3" fmla="*/ 0 w 2832921"/>
                <a:gd name="connsiteY3" fmla="*/ 430219 h 430219"/>
                <a:gd name="connsiteX4" fmla="*/ 0 w 2832921"/>
                <a:gd name="connsiteY4" fmla="*/ 3499 h 430219"/>
                <a:gd name="connsiteX0" fmla="*/ 0 w 2811657"/>
                <a:gd name="connsiteY0" fmla="*/ 2288 h 429008"/>
                <a:gd name="connsiteX1" fmla="*/ 2811657 w 2811657"/>
                <a:gd name="connsiteY1" fmla="*/ 0 h 429008"/>
                <a:gd name="connsiteX2" fmla="*/ 2620823 w 2811657"/>
                <a:gd name="connsiteY2" fmla="*/ 403457 h 429008"/>
                <a:gd name="connsiteX3" fmla="*/ 0 w 2811657"/>
                <a:gd name="connsiteY3" fmla="*/ 429008 h 429008"/>
                <a:gd name="connsiteX4" fmla="*/ 0 w 2811657"/>
                <a:gd name="connsiteY4" fmla="*/ 2288 h 42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657" h="429008">
                  <a:moveTo>
                    <a:pt x="0" y="2288"/>
                  </a:moveTo>
                  <a:lnTo>
                    <a:pt x="2811657" y="0"/>
                  </a:lnTo>
                  <a:lnTo>
                    <a:pt x="2620823" y="403457"/>
                  </a:lnTo>
                  <a:lnTo>
                    <a:pt x="0" y="429008"/>
                  </a:lnTo>
                  <a:lnTo>
                    <a:pt x="0" y="2288"/>
                  </a:lnTo>
                  <a:close/>
                </a:path>
              </a:pathLst>
            </a:custGeom>
            <a:solidFill>
              <a:srgbClr val="D6F5F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23" name="Rectangle 5"/>
            <p:cNvSpPr/>
            <p:nvPr/>
          </p:nvSpPr>
          <p:spPr>
            <a:xfrm flipV="1">
              <a:off x="3184977" y="3199227"/>
              <a:ext cx="3121343" cy="431483"/>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24" name="Rectangle 7"/>
            <p:cNvSpPr/>
            <p:nvPr/>
          </p:nvSpPr>
          <p:spPr>
            <a:xfrm rot="18426807" flipV="1">
              <a:off x="5930345" y="3209773"/>
              <a:ext cx="886915" cy="433923"/>
            </a:xfrm>
            <a:custGeom>
              <a:avLst/>
              <a:gdLst>
                <a:gd name="connsiteX0" fmla="*/ 0 w 2865120"/>
                <a:gd name="connsiteY0" fmla="*/ 0 h 426720"/>
                <a:gd name="connsiteX1" fmla="*/ 2865120 w 2865120"/>
                <a:gd name="connsiteY1" fmla="*/ 0 h 426720"/>
                <a:gd name="connsiteX2" fmla="*/ 2865120 w 2865120"/>
                <a:gd name="connsiteY2" fmla="*/ 426720 h 426720"/>
                <a:gd name="connsiteX3" fmla="*/ 0 w 2865120"/>
                <a:gd name="connsiteY3" fmla="*/ 426720 h 426720"/>
                <a:gd name="connsiteX4" fmla="*/ 0 w 2865120"/>
                <a:gd name="connsiteY4" fmla="*/ 0 h 426720"/>
                <a:gd name="connsiteX0" fmla="*/ 0 w 2865120"/>
                <a:gd name="connsiteY0" fmla="*/ 0 h 426720"/>
                <a:gd name="connsiteX1" fmla="*/ 2865120 w 2865120"/>
                <a:gd name="connsiteY1" fmla="*/ 0 h 426720"/>
                <a:gd name="connsiteX2" fmla="*/ 2865120 w 2865120"/>
                <a:gd name="connsiteY2" fmla="*/ 426720 h 426720"/>
                <a:gd name="connsiteX3" fmla="*/ 251466 w 2865120"/>
                <a:gd name="connsiteY3" fmla="*/ 425884 h 426720"/>
                <a:gd name="connsiteX4" fmla="*/ 0 w 2865120"/>
                <a:gd name="connsiteY4" fmla="*/ 0 h 426720"/>
                <a:gd name="connsiteX0" fmla="*/ 0 w 4498063"/>
                <a:gd name="connsiteY0" fmla="*/ 7203 h 433923"/>
                <a:gd name="connsiteX1" fmla="*/ 4498064 w 4498063"/>
                <a:gd name="connsiteY1" fmla="*/ 0 h 433923"/>
                <a:gd name="connsiteX2" fmla="*/ 2865120 w 4498063"/>
                <a:gd name="connsiteY2" fmla="*/ 433923 h 433923"/>
                <a:gd name="connsiteX3" fmla="*/ 251466 w 4498063"/>
                <a:gd name="connsiteY3" fmla="*/ 433087 h 433923"/>
                <a:gd name="connsiteX4" fmla="*/ 0 w 4498063"/>
                <a:gd name="connsiteY4" fmla="*/ 7203 h 433923"/>
                <a:gd name="connsiteX0" fmla="*/ 0 w 4498063"/>
                <a:gd name="connsiteY0" fmla="*/ 7203 h 433923"/>
                <a:gd name="connsiteX1" fmla="*/ 4498064 w 4498063"/>
                <a:gd name="connsiteY1" fmla="*/ 0 h 433923"/>
                <a:gd name="connsiteX2" fmla="*/ 2865120 w 4498063"/>
                <a:gd name="connsiteY2" fmla="*/ 433923 h 433923"/>
                <a:gd name="connsiteX3" fmla="*/ 96864 w 4498063"/>
                <a:gd name="connsiteY3" fmla="*/ 433910 h 433923"/>
                <a:gd name="connsiteX4" fmla="*/ 0 w 4498063"/>
                <a:gd name="connsiteY4" fmla="*/ 7203 h 43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3" h="433923">
                  <a:moveTo>
                    <a:pt x="0" y="7203"/>
                  </a:moveTo>
                  <a:lnTo>
                    <a:pt x="4498064" y="0"/>
                  </a:lnTo>
                  <a:lnTo>
                    <a:pt x="2865120" y="433923"/>
                  </a:lnTo>
                  <a:lnTo>
                    <a:pt x="96864" y="433910"/>
                  </a:lnTo>
                  <a:lnTo>
                    <a:pt x="0" y="7203"/>
                  </a:lnTo>
                  <a:close/>
                </a:path>
              </a:pathLst>
            </a:cu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25" name="Rectangle 5"/>
            <p:cNvSpPr/>
            <p:nvPr/>
          </p:nvSpPr>
          <p:spPr>
            <a:xfrm>
              <a:off x="2464656" y="3783386"/>
              <a:ext cx="1828800" cy="431483"/>
            </a:xfrm>
            <a:custGeom>
              <a:avLst/>
              <a:gdLst>
                <a:gd name="connsiteX0" fmla="*/ 0 w 3040380"/>
                <a:gd name="connsiteY0" fmla="*/ 0 h 426720"/>
                <a:gd name="connsiteX1" fmla="*/ 3040380 w 3040380"/>
                <a:gd name="connsiteY1" fmla="*/ 0 h 426720"/>
                <a:gd name="connsiteX2" fmla="*/ 3040380 w 3040380"/>
                <a:gd name="connsiteY2" fmla="*/ 426720 h 426720"/>
                <a:gd name="connsiteX3" fmla="*/ 0 w 3040380"/>
                <a:gd name="connsiteY3" fmla="*/ 426720 h 426720"/>
                <a:gd name="connsiteX4" fmla="*/ 0 w 3040380"/>
                <a:gd name="connsiteY4" fmla="*/ 0 h 426720"/>
                <a:gd name="connsiteX0" fmla="*/ 228600 w 3040380"/>
                <a:gd name="connsiteY0" fmla="*/ 7620 h 426720"/>
                <a:gd name="connsiteX1" fmla="*/ 3040380 w 3040380"/>
                <a:gd name="connsiteY1" fmla="*/ 0 h 426720"/>
                <a:gd name="connsiteX2" fmla="*/ 3040380 w 3040380"/>
                <a:gd name="connsiteY2" fmla="*/ 426720 h 426720"/>
                <a:gd name="connsiteX3" fmla="*/ 0 w 3040380"/>
                <a:gd name="connsiteY3" fmla="*/ 426720 h 426720"/>
                <a:gd name="connsiteX4" fmla="*/ 228600 w 3040380"/>
                <a:gd name="connsiteY4" fmla="*/ 7620 h 426720"/>
                <a:gd name="connsiteX0" fmla="*/ 247650 w 3040380"/>
                <a:gd name="connsiteY0" fmla="*/ 2858 h 426720"/>
                <a:gd name="connsiteX1" fmla="*/ 3040380 w 3040380"/>
                <a:gd name="connsiteY1" fmla="*/ 0 h 426720"/>
                <a:gd name="connsiteX2" fmla="*/ 3040380 w 3040380"/>
                <a:gd name="connsiteY2" fmla="*/ 426720 h 426720"/>
                <a:gd name="connsiteX3" fmla="*/ 0 w 3040380"/>
                <a:gd name="connsiteY3" fmla="*/ 426720 h 426720"/>
                <a:gd name="connsiteX4" fmla="*/ 247650 w 3040380"/>
                <a:gd name="connsiteY4" fmla="*/ 2858 h 426720"/>
                <a:gd name="connsiteX0" fmla="*/ 245269 w 3040380"/>
                <a:gd name="connsiteY0" fmla="*/ 477 h 426720"/>
                <a:gd name="connsiteX1" fmla="*/ 3040380 w 3040380"/>
                <a:gd name="connsiteY1" fmla="*/ 0 h 426720"/>
                <a:gd name="connsiteX2" fmla="*/ 3040380 w 3040380"/>
                <a:gd name="connsiteY2" fmla="*/ 426720 h 426720"/>
                <a:gd name="connsiteX3" fmla="*/ 0 w 3040380"/>
                <a:gd name="connsiteY3" fmla="*/ 426720 h 426720"/>
                <a:gd name="connsiteX4" fmla="*/ 245269 w 3040380"/>
                <a:gd name="connsiteY4" fmla="*/ 477 h 426720"/>
                <a:gd name="connsiteX0" fmla="*/ 245269 w 3121343"/>
                <a:gd name="connsiteY0" fmla="*/ 477 h 431483"/>
                <a:gd name="connsiteX1" fmla="*/ 3040380 w 3121343"/>
                <a:gd name="connsiteY1" fmla="*/ 0 h 431483"/>
                <a:gd name="connsiteX2" fmla="*/ 3121343 w 3121343"/>
                <a:gd name="connsiteY2" fmla="*/ 431483 h 431483"/>
                <a:gd name="connsiteX3" fmla="*/ 0 w 3121343"/>
                <a:gd name="connsiteY3" fmla="*/ 426720 h 431483"/>
                <a:gd name="connsiteX4" fmla="*/ 245269 w 3121343"/>
                <a:gd name="connsiteY4" fmla="*/ 477 h 431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1343" h="431483">
                  <a:moveTo>
                    <a:pt x="245269" y="477"/>
                  </a:moveTo>
                  <a:lnTo>
                    <a:pt x="3040380" y="0"/>
                  </a:lnTo>
                  <a:lnTo>
                    <a:pt x="3121343" y="431483"/>
                  </a:lnTo>
                  <a:lnTo>
                    <a:pt x="0" y="426720"/>
                  </a:lnTo>
                  <a:lnTo>
                    <a:pt x="245269" y="477"/>
                  </a:lnTo>
                  <a:close/>
                </a:path>
              </a:pathLst>
            </a:cu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err="1">
                <a:solidFill>
                  <a:schemeClr val="tx2"/>
                </a:solidFill>
              </a:endParaRPr>
            </a:p>
          </p:txBody>
        </p:sp>
        <p:sp>
          <p:nvSpPr>
            <p:cNvPr id="135" name="Rectangle 134"/>
            <p:cNvSpPr/>
            <p:nvPr/>
          </p:nvSpPr>
          <p:spPr>
            <a:xfrm>
              <a:off x="-1107633" y="4806613"/>
              <a:ext cx="4535393" cy="1723549"/>
            </a:xfrm>
            <a:prstGeom prst="rect">
              <a:avLst/>
            </a:prstGeom>
          </p:spPr>
          <p:txBody>
            <a:bodyPr wrap="square" lIns="0" tIns="0" rIns="0" bIns="0">
              <a:spAutoFit/>
            </a:bodyPr>
            <a:lstStyle/>
            <a:p>
              <a:pPr algn="just"/>
              <a:r>
                <a:rPr lang="en-US" sz="2800" b="1" dirty="0">
                  <a:solidFill>
                    <a:srgbClr val="002060"/>
                  </a:solidFill>
                  <a:latin typeface="Candara" pitchFamily="34" charset="0"/>
                </a:rPr>
                <a:t>Other Loans – allied activities, rural artisans, traders, micro/ small industrial units</a:t>
              </a:r>
            </a:p>
          </p:txBody>
        </p:sp>
      </p:grpSp>
      <p:sp>
        <p:nvSpPr>
          <p:cNvPr id="31"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78</a:t>
            </a:fld>
            <a:endParaRPr lang="en-US" sz="1600" b="1" dirty="0">
              <a:solidFill>
                <a:srgbClr val="000000"/>
              </a:solidFill>
              <a:latin typeface="Arial" pitchFamily="34" charset="0"/>
              <a:cs typeface="Arial" pitchFamily="34" charset="0"/>
            </a:endParaRPr>
          </a:p>
        </p:txBody>
      </p:sp>
      <p:sp>
        <p:nvSpPr>
          <p:cNvPr id="32" name="Rectangle 31"/>
          <p:cNvSpPr/>
          <p:nvPr/>
        </p:nvSpPr>
        <p:spPr>
          <a:xfrm>
            <a:off x="6759159" y="1057029"/>
            <a:ext cx="4749663" cy="1815882"/>
          </a:xfrm>
          <a:prstGeom prst="rect">
            <a:avLst/>
          </a:prstGeom>
        </p:spPr>
        <p:txBody>
          <a:bodyPr wrap="square">
            <a:spAutoFit/>
          </a:bodyPr>
          <a:lstStyle/>
          <a:p>
            <a:pPr algn="ctr"/>
            <a:r>
              <a:rPr lang="en-US" sz="2800" b="1" dirty="0">
                <a:solidFill>
                  <a:srgbClr val="002060"/>
                </a:solidFill>
                <a:latin typeface="Candara" pitchFamily="34" charset="0"/>
              </a:rPr>
              <a:t>Agricultural loans consisting of  production credit (Crop Loans) and Long term (investment) Credit</a:t>
            </a:r>
            <a:endParaRPr lang="en-US" sz="2800" b="1" dirty="0">
              <a:latin typeface="Candara" pitchFamily="34" charset="0"/>
            </a:endParaRPr>
          </a:p>
        </p:txBody>
      </p:sp>
      <p:sp>
        <p:nvSpPr>
          <p:cNvPr id="18" name="Title 1">
            <a:extLst>
              <a:ext uri="{FF2B5EF4-FFF2-40B4-BE49-F238E27FC236}">
                <a16:creationId xmlns:a16="http://schemas.microsoft.com/office/drawing/2014/main" id="{4934916B-4572-4E8B-82A1-6BF68BEE8E20}"/>
              </a:ext>
            </a:extLst>
          </p:cNvPr>
          <p:cNvSpPr txBox="1">
            <a:spLocks/>
          </p:cNvSpPr>
          <p:nvPr/>
        </p:nvSpPr>
        <p:spPr>
          <a:xfrm>
            <a:off x="661435" y="308168"/>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Natural Calamities : Loan Covered</a:t>
            </a:r>
          </a:p>
        </p:txBody>
      </p:sp>
      <p:sp>
        <p:nvSpPr>
          <p:cNvPr id="19" name="Rectangle 18">
            <a:extLst>
              <a:ext uri="{FF2B5EF4-FFF2-40B4-BE49-F238E27FC236}">
                <a16:creationId xmlns:a16="http://schemas.microsoft.com/office/drawing/2014/main" id="{49552858-37A0-4830-8203-EFD4CD3466BC}"/>
              </a:ext>
            </a:extLst>
          </p:cNvPr>
          <p:cNvSpPr/>
          <p:nvPr/>
        </p:nvSpPr>
        <p:spPr>
          <a:xfrm>
            <a:off x="7946291" y="4185980"/>
            <a:ext cx="3471254" cy="2246769"/>
          </a:xfrm>
          <a:prstGeom prst="rect">
            <a:avLst/>
          </a:prstGeom>
        </p:spPr>
        <p:txBody>
          <a:bodyPr wrap="square">
            <a:spAutoFit/>
          </a:bodyPr>
          <a:lstStyle/>
          <a:p>
            <a:pPr algn="ctr"/>
            <a:r>
              <a:rPr lang="en-US" sz="2800" b="1" dirty="0">
                <a:solidFill>
                  <a:srgbClr val="002060"/>
                </a:solidFill>
                <a:latin typeface="Candara" pitchFamily="34" charset="0"/>
              </a:rPr>
              <a:t>Medium Enterprises - </a:t>
            </a:r>
            <a:r>
              <a:rPr lang="en-US" sz="2800" b="1" dirty="0">
                <a:solidFill>
                  <a:srgbClr val="E3391D"/>
                </a:solidFill>
                <a:latin typeface="Candara" pitchFamily="34" charset="0"/>
              </a:rPr>
              <a:t>depending on severity of loan if decided by SLBC/ DCC </a:t>
            </a:r>
          </a:p>
        </p:txBody>
      </p:sp>
    </p:spTree>
    <p:extLst>
      <p:ext uri="{BB962C8B-B14F-4D97-AF65-F5344CB8AC3E}">
        <p14:creationId xmlns:p14="http://schemas.microsoft.com/office/powerpoint/2010/main" val="2775774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randombar(horizontal)">
                                      <p:cBhvr>
                                        <p:cTn id="10" dur="500"/>
                                        <p:tgtEl>
                                          <p:spTgt spid="3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8" grpId="0"/>
      <p:bldP spid="19"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689868" y="1244945"/>
            <a:ext cx="10806426" cy="800219"/>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lIns="0" tIns="0" rIns="0" bIns="0">
            <a:spAutoFit/>
          </a:bodyPr>
          <a:ls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algn="ctr" defTabSz="914400"/>
            <a:endParaRPr lang="en-US" sz="1200" b="1" dirty="0">
              <a:solidFill>
                <a:srgbClr val="002060"/>
              </a:solidFill>
              <a:latin typeface="Candara" pitchFamily="34" charset="0"/>
              <a:cs typeface="Times New Roman" pitchFamily="18" charset="0"/>
            </a:endParaRPr>
          </a:p>
          <a:p>
            <a:pPr algn="ctr" defTabSz="914400"/>
            <a:r>
              <a:rPr lang="en-US" sz="2800" b="1" dirty="0">
                <a:solidFill>
                  <a:srgbClr val="002060"/>
                </a:solidFill>
                <a:latin typeface="Candara" pitchFamily="34" charset="0"/>
                <a:cs typeface="Times New Roman" pitchFamily="18" charset="0"/>
              </a:rPr>
              <a:t>Conversion into Term Loan of Short - Term Loan</a:t>
            </a:r>
          </a:p>
          <a:p>
            <a:pPr algn="ctr" defTabSz="914400"/>
            <a:endParaRPr lang="en-US" sz="1200" b="1" dirty="0">
              <a:solidFill>
                <a:srgbClr val="002060"/>
              </a:solidFill>
              <a:latin typeface="Candara" pitchFamily="34" charset="0"/>
              <a:cs typeface="Times New Roman" pitchFamily="18" charset="0"/>
            </a:endParaRPr>
          </a:p>
        </p:txBody>
      </p:sp>
      <p:sp>
        <p:nvSpPr>
          <p:cNvPr id="42" name="Rectangle 41"/>
          <p:cNvSpPr/>
          <p:nvPr/>
        </p:nvSpPr>
        <p:spPr>
          <a:xfrm>
            <a:off x="689867" y="2441712"/>
            <a:ext cx="10797327" cy="720197"/>
          </a:xfrm>
          <a:prstGeom prst="rect">
            <a:avLst/>
          </a:prstGeom>
          <a:solidFill>
            <a:srgbClr val="F3FEFF"/>
          </a:solidFill>
          <a:ln>
            <a:noFill/>
          </a:ln>
          <a:effectLst>
            <a:outerShdw blurRad="50800" dist="38100" dir="2700000" algn="tl" rotWithShape="0">
              <a:prstClr val="black">
                <a:alpha val="40000"/>
              </a:prstClr>
            </a:outerShdw>
          </a:effectLst>
        </p:spPr>
        <p:txBody>
          <a:bodyPr wrap="square" lIns="0" tIns="0" rIns="0" bIns="0">
            <a:spAutoFit/>
          </a:bodyPr>
          <a:ls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algn="ctr">
              <a:lnSpc>
                <a:spcPct val="90000"/>
              </a:lnSpc>
            </a:pPr>
            <a:endParaRPr lang="en-US" sz="1200" b="1" dirty="0">
              <a:solidFill>
                <a:srgbClr val="002060"/>
              </a:solidFill>
              <a:latin typeface="Candara" pitchFamily="34" charset="0"/>
              <a:cs typeface="Times New Roman" pitchFamily="18" charset="0"/>
            </a:endParaRPr>
          </a:p>
          <a:p>
            <a:pPr algn="ctr">
              <a:lnSpc>
                <a:spcPct val="90000"/>
              </a:lnSpc>
            </a:pPr>
            <a:r>
              <a:rPr lang="en-US" sz="2800" b="1" dirty="0">
                <a:solidFill>
                  <a:srgbClr val="002060"/>
                </a:solidFill>
                <a:latin typeface="Candara" pitchFamily="34" charset="0"/>
                <a:cs typeface="Times New Roman" pitchFamily="18" charset="0"/>
              </a:rPr>
              <a:t>Conversion into Term Loan of Long - Term Agriculture Loans</a:t>
            </a:r>
          </a:p>
          <a:p>
            <a:pPr algn="ctr">
              <a:lnSpc>
                <a:spcPct val="90000"/>
              </a:lnSpc>
            </a:pPr>
            <a:endParaRPr lang="en-US" sz="1200" b="1" dirty="0">
              <a:solidFill>
                <a:srgbClr val="002060"/>
              </a:solidFill>
              <a:latin typeface="Candara" pitchFamily="34" charset="0"/>
              <a:cs typeface="Times New Roman" pitchFamily="18" charset="0"/>
            </a:endParaRPr>
          </a:p>
        </p:txBody>
      </p:sp>
      <p:sp>
        <p:nvSpPr>
          <p:cNvPr id="96" name="Freeform 557"/>
          <p:cNvSpPr>
            <a:spLocks/>
          </p:cNvSpPr>
          <p:nvPr/>
        </p:nvSpPr>
        <p:spPr bwMode="auto">
          <a:xfrm>
            <a:off x="5994505" y="5155791"/>
            <a:ext cx="222539" cy="36654"/>
          </a:xfrm>
          <a:custGeom>
            <a:avLst/>
            <a:gdLst>
              <a:gd name="T0" fmla="*/ 10 w 128"/>
              <a:gd name="T1" fmla="*/ 21 h 21"/>
              <a:gd name="T2" fmla="*/ 117 w 128"/>
              <a:gd name="T3" fmla="*/ 21 h 21"/>
              <a:gd name="T4" fmla="*/ 128 w 128"/>
              <a:gd name="T5" fmla="*/ 11 h 21"/>
              <a:gd name="T6" fmla="*/ 117 w 128"/>
              <a:gd name="T7" fmla="*/ 0 h 21"/>
              <a:gd name="T8" fmla="*/ 10 w 128"/>
              <a:gd name="T9" fmla="*/ 0 h 21"/>
              <a:gd name="T10" fmla="*/ 0 w 128"/>
              <a:gd name="T11" fmla="*/ 11 h 21"/>
              <a:gd name="T12" fmla="*/ 10 w 12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8" h="21">
                <a:moveTo>
                  <a:pt x="10" y="21"/>
                </a:moveTo>
                <a:cubicBezTo>
                  <a:pt x="117" y="21"/>
                  <a:pt x="117" y="21"/>
                  <a:pt x="117" y="21"/>
                </a:cubicBezTo>
                <a:cubicBezTo>
                  <a:pt x="123" y="21"/>
                  <a:pt x="128" y="17"/>
                  <a:pt x="128" y="11"/>
                </a:cubicBezTo>
                <a:cubicBezTo>
                  <a:pt x="128" y="5"/>
                  <a:pt x="123" y="0"/>
                  <a:pt x="117" y="0"/>
                </a:cubicBezTo>
                <a:cubicBezTo>
                  <a:pt x="10" y="0"/>
                  <a:pt x="10" y="0"/>
                  <a:pt x="10" y="0"/>
                </a:cubicBezTo>
                <a:cubicBezTo>
                  <a:pt x="4" y="0"/>
                  <a:pt x="0" y="5"/>
                  <a:pt x="0" y="11"/>
                </a:cubicBezTo>
                <a:cubicBezTo>
                  <a:pt x="0" y="17"/>
                  <a:pt x="4" y="21"/>
                  <a:pt x="10" y="2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9" name="Freeform 560"/>
          <p:cNvSpPr>
            <a:spLocks/>
          </p:cNvSpPr>
          <p:nvPr/>
        </p:nvSpPr>
        <p:spPr bwMode="auto">
          <a:xfrm>
            <a:off x="5650027" y="5079267"/>
            <a:ext cx="374390" cy="363918"/>
          </a:xfrm>
          <a:custGeom>
            <a:avLst/>
            <a:gdLst>
              <a:gd name="T0" fmla="*/ 209 w 216"/>
              <a:gd name="T1" fmla="*/ 187 h 209"/>
              <a:gd name="T2" fmla="*/ 173 w 216"/>
              <a:gd name="T3" fmla="*/ 179 h 209"/>
              <a:gd name="T4" fmla="*/ 156 w 216"/>
              <a:gd name="T5" fmla="*/ 176 h 209"/>
              <a:gd name="T6" fmla="*/ 145 w 216"/>
              <a:gd name="T7" fmla="*/ 147 h 209"/>
              <a:gd name="T8" fmla="*/ 167 w 216"/>
              <a:gd name="T9" fmla="*/ 96 h 209"/>
              <a:gd name="T10" fmla="*/ 157 w 216"/>
              <a:gd name="T11" fmla="*/ 22 h 209"/>
              <a:gd name="T12" fmla="*/ 109 w 216"/>
              <a:gd name="T13" fmla="*/ 0 h 209"/>
              <a:gd name="T14" fmla="*/ 59 w 216"/>
              <a:gd name="T15" fmla="*/ 22 h 209"/>
              <a:gd name="T16" fmla="*/ 50 w 216"/>
              <a:gd name="T17" fmla="*/ 96 h 209"/>
              <a:gd name="T18" fmla="*/ 72 w 216"/>
              <a:gd name="T19" fmla="*/ 147 h 209"/>
              <a:gd name="T20" fmla="*/ 61 w 216"/>
              <a:gd name="T21" fmla="*/ 176 h 209"/>
              <a:gd name="T22" fmla="*/ 43 w 216"/>
              <a:gd name="T23" fmla="*/ 179 h 209"/>
              <a:gd name="T24" fmla="*/ 7 w 216"/>
              <a:gd name="T25" fmla="*/ 187 h 209"/>
              <a:gd name="T26" fmla="*/ 3 w 216"/>
              <a:gd name="T27" fmla="*/ 202 h 209"/>
              <a:gd name="T28" fmla="*/ 17 w 216"/>
              <a:gd name="T29" fmla="*/ 206 h 209"/>
              <a:gd name="T30" fmla="*/ 45 w 216"/>
              <a:gd name="T31" fmla="*/ 201 h 209"/>
              <a:gd name="T32" fmla="*/ 70 w 216"/>
              <a:gd name="T33" fmla="*/ 196 h 209"/>
              <a:gd name="T34" fmla="*/ 91 w 216"/>
              <a:gd name="T35" fmla="*/ 163 h 209"/>
              <a:gd name="T36" fmla="*/ 90 w 216"/>
              <a:gd name="T37" fmla="*/ 135 h 209"/>
              <a:gd name="T38" fmla="*/ 71 w 216"/>
              <a:gd name="T39" fmla="*/ 91 h 209"/>
              <a:gd name="T40" fmla="*/ 76 w 216"/>
              <a:gd name="T41" fmla="*/ 36 h 209"/>
              <a:gd name="T42" fmla="*/ 109 w 216"/>
              <a:gd name="T43" fmla="*/ 22 h 209"/>
              <a:gd name="T44" fmla="*/ 141 w 216"/>
              <a:gd name="T45" fmla="*/ 36 h 209"/>
              <a:gd name="T46" fmla="*/ 146 w 216"/>
              <a:gd name="T47" fmla="*/ 91 h 209"/>
              <a:gd name="T48" fmla="*/ 127 w 216"/>
              <a:gd name="T49" fmla="*/ 135 h 209"/>
              <a:gd name="T50" fmla="*/ 125 w 216"/>
              <a:gd name="T51" fmla="*/ 163 h 209"/>
              <a:gd name="T52" fmla="*/ 146 w 216"/>
              <a:gd name="T53" fmla="*/ 196 h 209"/>
              <a:gd name="T54" fmla="*/ 171 w 216"/>
              <a:gd name="T55" fmla="*/ 201 h 209"/>
              <a:gd name="T56" fmla="*/ 199 w 216"/>
              <a:gd name="T57" fmla="*/ 206 h 209"/>
              <a:gd name="T58" fmla="*/ 204 w 216"/>
              <a:gd name="T59" fmla="*/ 207 h 209"/>
              <a:gd name="T60" fmla="*/ 214 w 216"/>
              <a:gd name="T61" fmla="*/ 202 h 209"/>
              <a:gd name="T62" fmla="*/ 209 w 216"/>
              <a:gd name="T63" fmla="*/ 18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209">
                <a:moveTo>
                  <a:pt x="209" y="187"/>
                </a:moveTo>
                <a:cubicBezTo>
                  <a:pt x="199" y="182"/>
                  <a:pt x="185" y="180"/>
                  <a:pt x="173" y="179"/>
                </a:cubicBezTo>
                <a:cubicBezTo>
                  <a:pt x="166" y="179"/>
                  <a:pt x="158" y="178"/>
                  <a:pt x="156" y="176"/>
                </a:cubicBezTo>
                <a:cubicBezTo>
                  <a:pt x="149" y="173"/>
                  <a:pt x="143" y="153"/>
                  <a:pt x="145" y="147"/>
                </a:cubicBezTo>
                <a:cubicBezTo>
                  <a:pt x="153" y="134"/>
                  <a:pt x="162" y="114"/>
                  <a:pt x="167" y="96"/>
                </a:cubicBezTo>
                <a:cubicBezTo>
                  <a:pt x="174" y="64"/>
                  <a:pt x="171" y="39"/>
                  <a:pt x="157" y="22"/>
                </a:cubicBezTo>
                <a:cubicBezTo>
                  <a:pt x="139" y="0"/>
                  <a:pt x="109" y="0"/>
                  <a:pt x="109" y="0"/>
                </a:cubicBezTo>
                <a:cubicBezTo>
                  <a:pt x="107" y="0"/>
                  <a:pt x="78" y="0"/>
                  <a:pt x="59" y="22"/>
                </a:cubicBezTo>
                <a:cubicBezTo>
                  <a:pt x="45" y="39"/>
                  <a:pt x="42" y="64"/>
                  <a:pt x="50" y="96"/>
                </a:cubicBezTo>
                <a:cubicBezTo>
                  <a:pt x="54" y="114"/>
                  <a:pt x="63" y="134"/>
                  <a:pt x="72" y="147"/>
                </a:cubicBezTo>
                <a:cubicBezTo>
                  <a:pt x="73" y="153"/>
                  <a:pt x="67" y="173"/>
                  <a:pt x="61" y="176"/>
                </a:cubicBezTo>
                <a:cubicBezTo>
                  <a:pt x="58" y="178"/>
                  <a:pt x="50" y="179"/>
                  <a:pt x="43" y="179"/>
                </a:cubicBezTo>
                <a:cubicBezTo>
                  <a:pt x="31" y="180"/>
                  <a:pt x="18" y="182"/>
                  <a:pt x="7" y="187"/>
                </a:cubicBezTo>
                <a:cubicBezTo>
                  <a:pt x="2" y="190"/>
                  <a:pt x="0" y="196"/>
                  <a:pt x="3" y="202"/>
                </a:cubicBezTo>
                <a:cubicBezTo>
                  <a:pt x="6" y="207"/>
                  <a:pt x="12" y="209"/>
                  <a:pt x="17" y="206"/>
                </a:cubicBezTo>
                <a:cubicBezTo>
                  <a:pt x="24" y="202"/>
                  <a:pt x="35" y="201"/>
                  <a:pt x="45" y="201"/>
                </a:cubicBezTo>
                <a:cubicBezTo>
                  <a:pt x="55" y="200"/>
                  <a:pt x="64" y="199"/>
                  <a:pt x="70" y="196"/>
                </a:cubicBezTo>
                <a:cubicBezTo>
                  <a:pt x="84" y="189"/>
                  <a:pt x="90" y="169"/>
                  <a:pt x="91" y="163"/>
                </a:cubicBezTo>
                <a:cubicBezTo>
                  <a:pt x="93" y="154"/>
                  <a:pt x="95" y="142"/>
                  <a:pt x="90" y="135"/>
                </a:cubicBezTo>
                <a:cubicBezTo>
                  <a:pt x="82" y="125"/>
                  <a:pt x="74" y="106"/>
                  <a:pt x="71" y="91"/>
                </a:cubicBezTo>
                <a:cubicBezTo>
                  <a:pt x="65" y="66"/>
                  <a:pt x="66" y="47"/>
                  <a:pt x="76" y="36"/>
                </a:cubicBezTo>
                <a:cubicBezTo>
                  <a:pt x="87" y="21"/>
                  <a:pt x="108" y="21"/>
                  <a:pt x="109" y="22"/>
                </a:cubicBezTo>
                <a:cubicBezTo>
                  <a:pt x="109" y="21"/>
                  <a:pt x="129" y="21"/>
                  <a:pt x="141" y="36"/>
                </a:cubicBezTo>
                <a:cubicBezTo>
                  <a:pt x="150" y="47"/>
                  <a:pt x="152" y="66"/>
                  <a:pt x="146" y="91"/>
                </a:cubicBezTo>
                <a:cubicBezTo>
                  <a:pt x="142" y="106"/>
                  <a:pt x="134" y="125"/>
                  <a:pt x="127" y="135"/>
                </a:cubicBezTo>
                <a:cubicBezTo>
                  <a:pt x="122" y="142"/>
                  <a:pt x="123" y="154"/>
                  <a:pt x="125" y="163"/>
                </a:cubicBezTo>
                <a:cubicBezTo>
                  <a:pt x="127" y="169"/>
                  <a:pt x="133" y="189"/>
                  <a:pt x="146" y="196"/>
                </a:cubicBezTo>
                <a:cubicBezTo>
                  <a:pt x="153" y="199"/>
                  <a:pt x="161" y="200"/>
                  <a:pt x="171" y="201"/>
                </a:cubicBezTo>
                <a:cubicBezTo>
                  <a:pt x="181" y="201"/>
                  <a:pt x="192" y="202"/>
                  <a:pt x="199" y="206"/>
                </a:cubicBezTo>
                <a:cubicBezTo>
                  <a:pt x="201" y="207"/>
                  <a:pt x="202" y="207"/>
                  <a:pt x="204" y="207"/>
                </a:cubicBezTo>
                <a:cubicBezTo>
                  <a:pt x="208" y="207"/>
                  <a:pt x="212" y="205"/>
                  <a:pt x="214" y="202"/>
                </a:cubicBezTo>
                <a:cubicBezTo>
                  <a:pt x="216" y="196"/>
                  <a:pt x="214" y="190"/>
                  <a:pt x="209" y="18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557"/>
          <p:cNvSpPr>
            <a:spLocks/>
          </p:cNvSpPr>
          <p:nvPr/>
        </p:nvSpPr>
        <p:spPr bwMode="auto">
          <a:xfrm rot="16200000">
            <a:off x="5997897" y="5155791"/>
            <a:ext cx="222539" cy="36654"/>
          </a:xfrm>
          <a:custGeom>
            <a:avLst/>
            <a:gdLst>
              <a:gd name="T0" fmla="*/ 10 w 128"/>
              <a:gd name="T1" fmla="*/ 21 h 21"/>
              <a:gd name="T2" fmla="*/ 117 w 128"/>
              <a:gd name="T3" fmla="*/ 21 h 21"/>
              <a:gd name="T4" fmla="*/ 128 w 128"/>
              <a:gd name="T5" fmla="*/ 11 h 21"/>
              <a:gd name="T6" fmla="*/ 117 w 128"/>
              <a:gd name="T7" fmla="*/ 0 h 21"/>
              <a:gd name="T8" fmla="*/ 10 w 128"/>
              <a:gd name="T9" fmla="*/ 0 h 21"/>
              <a:gd name="T10" fmla="*/ 0 w 128"/>
              <a:gd name="T11" fmla="*/ 11 h 21"/>
              <a:gd name="T12" fmla="*/ 10 w 12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28" h="21">
                <a:moveTo>
                  <a:pt x="10" y="21"/>
                </a:moveTo>
                <a:cubicBezTo>
                  <a:pt x="117" y="21"/>
                  <a:pt x="117" y="21"/>
                  <a:pt x="117" y="21"/>
                </a:cubicBezTo>
                <a:cubicBezTo>
                  <a:pt x="123" y="21"/>
                  <a:pt x="128" y="17"/>
                  <a:pt x="128" y="11"/>
                </a:cubicBezTo>
                <a:cubicBezTo>
                  <a:pt x="128" y="5"/>
                  <a:pt x="123" y="0"/>
                  <a:pt x="117" y="0"/>
                </a:cubicBezTo>
                <a:cubicBezTo>
                  <a:pt x="10" y="0"/>
                  <a:pt x="10" y="0"/>
                  <a:pt x="10" y="0"/>
                </a:cubicBezTo>
                <a:cubicBezTo>
                  <a:pt x="4" y="0"/>
                  <a:pt x="0" y="5"/>
                  <a:pt x="0" y="11"/>
                </a:cubicBezTo>
                <a:cubicBezTo>
                  <a:pt x="0" y="17"/>
                  <a:pt x="4" y="21"/>
                  <a:pt x="10" y="2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Slide Number Placeholder 17"/>
          <p:cNvSpPr txBox="1">
            <a:spLocks/>
          </p:cNvSpPr>
          <p:nvPr/>
        </p:nvSpPr>
        <p:spPr>
          <a:xfrm>
            <a:off x="11103109" y="6426334"/>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79</a:t>
            </a:fld>
            <a:endParaRPr lang="en-US" sz="1600" b="1" dirty="0">
              <a:solidFill>
                <a:srgbClr val="000000"/>
              </a:solidFill>
              <a:latin typeface="Arial" pitchFamily="34" charset="0"/>
              <a:cs typeface="Arial" pitchFamily="34" charset="0"/>
            </a:endParaRPr>
          </a:p>
        </p:txBody>
      </p:sp>
      <p:sp>
        <p:nvSpPr>
          <p:cNvPr id="32" name="Title 1">
            <a:extLst>
              <a:ext uri="{FF2B5EF4-FFF2-40B4-BE49-F238E27FC236}">
                <a16:creationId xmlns:a16="http://schemas.microsoft.com/office/drawing/2014/main" id="{816613DB-3DA5-4BC4-8143-34E8F6483F15}"/>
              </a:ext>
            </a:extLst>
          </p:cNvPr>
          <p:cNvSpPr txBox="1">
            <a:spLocks/>
          </p:cNvSpPr>
          <p:nvPr/>
        </p:nvSpPr>
        <p:spPr>
          <a:xfrm>
            <a:off x="712613" y="279266"/>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Restructuring – Agricultural Loans (Natural Calamities)</a:t>
            </a:r>
          </a:p>
        </p:txBody>
      </p:sp>
      <p:sp>
        <p:nvSpPr>
          <p:cNvPr id="12" name="Rectangle 11">
            <a:extLst>
              <a:ext uri="{FF2B5EF4-FFF2-40B4-BE49-F238E27FC236}">
                <a16:creationId xmlns:a16="http://schemas.microsoft.com/office/drawing/2014/main" id="{856AAA13-0F73-4010-94E3-A374F1216AFE}"/>
              </a:ext>
            </a:extLst>
          </p:cNvPr>
          <p:cNvSpPr/>
          <p:nvPr/>
        </p:nvSpPr>
        <p:spPr>
          <a:xfrm>
            <a:off x="766342" y="3696092"/>
            <a:ext cx="10648994" cy="2585323"/>
          </a:xfrm>
          <a:prstGeom prst="rect">
            <a:avLst/>
          </a:prstGeom>
          <a:noFill/>
          <a:ln>
            <a:noFill/>
          </a:ln>
          <a:effectLst/>
        </p:spPr>
        <p:txBody>
          <a:bodyPr wrap="square" lIns="0" tIns="0" rIns="0" bIns="0">
            <a:spAutoFit/>
          </a:bodyPr>
          <a:lstStyle>
            <a:defPPr>
              <a:defRPr lang="en-US"/>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457200" indent="-457200" algn="just" defTabSz="914400">
              <a:buFont typeface="Wingdings" panose="05000000000000000000" pitchFamily="2" charset="2"/>
              <a:buChar char="ü"/>
            </a:pPr>
            <a:r>
              <a:rPr lang="en-US" sz="2400" b="1" dirty="0">
                <a:solidFill>
                  <a:schemeClr val="tx2">
                    <a:lumMod val="75000"/>
                  </a:schemeClr>
                </a:solidFill>
                <a:latin typeface="Candara" pitchFamily="34" charset="0"/>
                <a:cs typeface="Times New Roman" pitchFamily="18" charset="0"/>
              </a:rPr>
              <a:t>In case of natural calamities where only crop for that year is damaged and productive assets are not damaged – </a:t>
            </a:r>
            <a:r>
              <a:rPr lang="en-US" sz="2400" b="1" dirty="0">
                <a:solidFill>
                  <a:srgbClr val="E3391D"/>
                </a:solidFill>
                <a:latin typeface="Candara" pitchFamily="34" charset="0"/>
                <a:cs typeface="Times New Roman" pitchFamily="18" charset="0"/>
              </a:rPr>
              <a:t>postpone instalment/ interest by ONE YEAR</a:t>
            </a:r>
          </a:p>
          <a:p>
            <a:pPr algn="just" defTabSz="914400"/>
            <a:endParaRPr lang="en-US" sz="2400" b="1" dirty="0">
              <a:solidFill>
                <a:schemeClr val="tx2">
                  <a:lumMod val="75000"/>
                </a:schemeClr>
              </a:solidFill>
              <a:latin typeface="Candara" pitchFamily="34" charset="0"/>
              <a:cs typeface="Times New Roman" pitchFamily="18" charset="0"/>
            </a:endParaRPr>
          </a:p>
          <a:p>
            <a:pPr marL="457200" indent="-457200" algn="just" defTabSz="914400">
              <a:buFont typeface="Wingdings" panose="05000000000000000000" pitchFamily="2" charset="2"/>
              <a:buChar char="ü"/>
            </a:pPr>
            <a:r>
              <a:rPr lang="en-US" sz="2400" b="1" dirty="0">
                <a:solidFill>
                  <a:schemeClr val="tx2">
                    <a:lumMod val="75000"/>
                  </a:schemeClr>
                </a:solidFill>
                <a:latin typeface="Candara" pitchFamily="34" charset="0"/>
                <a:cs typeface="Times New Roman" pitchFamily="18" charset="0"/>
              </a:rPr>
              <a:t>In case of natural calamities where productive assets are partially or totally damaged and the borrower is in need of a new loan. </a:t>
            </a:r>
            <a:r>
              <a:rPr lang="en-US" sz="2400" b="1" dirty="0">
                <a:solidFill>
                  <a:srgbClr val="E3391D"/>
                </a:solidFill>
                <a:latin typeface="Candara" pitchFamily="34" charset="0"/>
                <a:cs typeface="Times New Roman" pitchFamily="18" charset="0"/>
              </a:rPr>
              <a:t>– MAX 5 YEARS</a:t>
            </a:r>
          </a:p>
          <a:p>
            <a:pPr algn="just" defTabSz="914400"/>
            <a:endParaRPr lang="en-US" sz="2400" b="1" dirty="0">
              <a:solidFill>
                <a:schemeClr val="tx2">
                  <a:lumMod val="75000"/>
                </a:schemeClr>
              </a:solidFill>
              <a:latin typeface="Candara" pitchFamily="34" charset="0"/>
              <a:cs typeface="Times New Roman" pitchFamily="18" charset="0"/>
            </a:endParaRPr>
          </a:p>
        </p:txBody>
      </p:sp>
    </p:spTree>
    <p:extLst>
      <p:ext uri="{BB962C8B-B14F-4D97-AF65-F5344CB8AC3E}">
        <p14:creationId xmlns:p14="http://schemas.microsoft.com/office/powerpoint/2010/main" val="4199597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randombar(horizontal)">
                                      <p:cBhvr>
                                        <p:cTn id="10" dur="500"/>
                                        <p:tgtEl>
                                          <p:spTgt spid="4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randombar(horizontal)">
                                      <p:cBhvr>
                                        <p:cTn id="13" dur="500"/>
                                        <p:tgtEl>
                                          <p:spTgt spid="9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randombar(horizontal)">
                                      <p:cBhvr>
                                        <p:cTn id="16" dur="500"/>
                                        <p:tgtEl>
                                          <p:spTgt spid="9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randombar(horizontal)">
                                      <p:cBhvr>
                                        <p:cTn id="19" dur="500"/>
                                        <p:tgtEl>
                                          <p:spTgt spid="10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randombar(horizontal)">
                                      <p:cBhvr>
                                        <p:cTn id="22" dur="500"/>
                                        <p:tgtEl>
                                          <p:spTgt spid="4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P spid="96" grpId="0" animBg="1"/>
      <p:bldP spid="99" grpId="0" animBg="1"/>
      <p:bldP spid="100" grpId="0" animBg="1"/>
      <p:bldP spid="44" grpId="0"/>
      <p:bldP spid="3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FD7B39-7736-4135-BDDF-1FB2A139BEAE}"/>
              </a:ext>
            </a:extLst>
          </p:cNvPr>
          <p:cNvSpPr>
            <a:spLocks noGrp="1"/>
          </p:cNvSpPr>
          <p:nvPr>
            <p:ph type="sldNum" sz="quarter" idx="12"/>
          </p:nvPr>
        </p:nvSpPr>
        <p:spPr/>
        <p:txBody>
          <a:bodyPr/>
          <a:lstStyle/>
          <a:p>
            <a:fld id="{B6F15528-21DE-4FAA-801E-634DDDAF4B2B}" type="slidenum">
              <a:rPr lang="en-US" smtClean="0"/>
              <a:pPr/>
              <a:t>8</a:t>
            </a:fld>
            <a:endParaRPr lang="en-US" dirty="0"/>
          </a:p>
        </p:txBody>
      </p:sp>
      <p:sp>
        <p:nvSpPr>
          <p:cNvPr id="4" name="Title 1">
            <a:extLst>
              <a:ext uri="{FF2B5EF4-FFF2-40B4-BE49-F238E27FC236}">
                <a16:creationId xmlns:a16="http://schemas.microsoft.com/office/drawing/2014/main" id="{E2F8105F-D17C-4441-B68E-F4566DD54C0C}"/>
              </a:ext>
            </a:extLst>
          </p:cNvPr>
          <p:cNvSpPr txBox="1">
            <a:spLocks/>
          </p:cNvSpPr>
          <p:nvPr/>
        </p:nvSpPr>
        <p:spPr>
          <a:xfrm>
            <a:off x="547468" y="165128"/>
            <a:ext cx="11029990" cy="79289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3500" b="1" dirty="0">
                <a:solidFill>
                  <a:srgbClr val="0070C0"/>
                </a:solidFill>
              </a:rPr>
              <a:t>Analysis of Frauds</a:t>
            </a:r>
            <a:endParaRPr lang="en-US" sz="4000" b="1" dirty="0">
              <a:solidFill>
                <a:srgbClr val="0070C0"/>
              </a:solidFill>
            </a:endParaRPr>
          </a:p>
        </p:txBody>
      </p:sp>
      <p:graphicFrame>
        <p:nvGraphicFramePr>
          <p:cNvPr id="6" name="Chart 5">
            <a:extLst>
              <a:ext uri="{FF2B5EF4-FFF2-40B4-BE49-F238E27FC236}">
                <a16:creationId xmlns:a16="http://schemas.microsoft.com/office/drawing/2014/main" id="{4CEC4057-9296-4476-B29A-585B1600E1CB}"/>
              </a:ext>
            </a:extLst>
          </p:cNvPr>
          <p:cNvGraphicFramePr>
            <a:graphicFrameLocks/>
          </p:cNvGraphicFramePr>
          <p:nvPr/>
        </p:nvGraphicFramePr>
        <p:xfrm>
          <a:off x="650171" y="1219200"/>
          <a:ext cx="10891658"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0E100F5-0F3A-24F6-EDB5-7C3C21D2C28D}"/>
              </a:ext>
            </a:extLst>
          </p:cNvPr>
          <p:cNvSpPr txBox="1"/>
          <p:nvPr/>
        </p:nvSpPr>
        <p:spPr>
          <a:xfrm>
            <a:off x="9144000" y="969595"/>
            <a:ext cx="2433458" cy="400110"/>
          </a:xfrm>
          <a:prstGeom prst="rect">
            <a:avLst/>
          </a:prstGeom>
          <a:noFill/>
        </p:spPr>
        <p:txBody>
          <a:bodyPr wrap="square" lIns="0" rIns="0" rtlCol="0">
            <a:spAutoFit/>
          </a:bodyPr>
          <a:lstStyle/>
          <a:p>
            <a:pPr algn="r">
              <a:defRPr/>
            </a:pPr>
            <a:r>
              <a:rPr lang="en-GB" sz="2000" b="1" dirty="0">
                <a:latin typeface="Cambria" panose="02040503050406030204" pitchFamily="18" charset="0"/>
                <a:ea typeface="Cambria" panose="02040503050406030204" pitchFamily="18" charset="0"/>
                <a:cs typeface="Tahoma" pitchFamily="34" charset="0"/>
              </a:rPr>
              <a:t> Amount in crores</a:t>
            </a:r>
          </a:p>
        </p:txBody>
      </p:sp>
    </p:spTree>
    <p:extLst>
      <p:ext uri="{BB962C8B-B14F-4D97-AF65-F5344CB8AC3E}">
        <p14:creationId xmlns:p14="http://schemas.microsoft.com/office/powerpoint/2010/main" val="90360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5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5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6" grpId="0">
        <p:bldAsOne/>
      </p:bldGraphic>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484013" y="1303514"/>
            <a:ext cx="11430000" cy="5012980"/>
            <a:chOff x="2020895" y="1776413"/>
            <a:chExt cx="5073006" cy="2765582"/>
          </a:xfrm>
        </p:grpSpPr>
        <p:sp>
          <p:nvSpPr>
            <p:cNvPr id="15" name="Pentagon 12"/>
            <p:cNvSpPr/>
            <p:nvPr/>
          </p:nvSpPr>
          <p:spPr>
            <a:xfrm flipH="1">
              <a:off x="2736762" y="1776413"/>
              <a:ext cx="4357139"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F3FEF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6" name="Pentagon 9"/>
            <p:cNvSpPr/>
            <p:nvPr/>
          </p:nvSpPr>
          <p:spPr>
            <a:xfrm>
              <a:off x="2039622" y="1776413"/>
              <a:ext cx="740712"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7" name="Pentagon 9"/>
            <p:cNvSpPr/>
            <p:nvPr/>
          </p:nvSpPr>
          <p:spPr>
            <a:xfrm>
              <a:off x="2039621" y="2698273"/>
              <a:ext cx="784285"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8" name="Pentagon 12"/>
            <p:cNvSpPr/>
            <p:nvPr/>
          </p:nvSpPr>
          <p:spPr>
            <a:xfrm flipH="1">
              <a:off x="2780334" y="2698273"/>
              <a:ext cx="4313567"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F3FEF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9" name="Pentagon 9"/>
            <p:cNvSpPr/>
            <p:nvPr/>
          </p:nvSpPr>
          <p:spPr>
            <a:xfrm>
              <a:off x="2039621" y="3620134"/>
              <a:ext cx="827855"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20" name="Pentagon 12"/>
            <p:cNvSpPr/>
            <p:nvPr/>
          </p:nvSpPr>
          <p:spPr>
            <a:xfrm flipH="1">
              <a:off x="2823905" y="3620134"/>
              <a:ext cx="4269996"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F3FEF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27" name="TextBox 26"/>
            <p:cNvSpPr txBox="1"/>
            <p:nvPr/>
          </p:nvSpPr>
          <p:spPr>
            <a:xfrm>
              <a:off x="2020895" y="2749408"/>
              <a:ext cx="631825" cy="565146"/>
            </a:xfrm>
            <a:prstGeom prst="rect">
              <a:avLst/>
            </a:prstGeom>
            <a:noFill/>
            <a:effectLst/>
          </p:spPr>
          <p:txBody>
            <a:bodyPr wrap="square" lIns="0" tIns="0" rIns="0" bIns="0" rtlCol="0" anchor="ctr" anchorCtr="0">
              <a:noAutofit/>
            </a:bodyPr>
            <a:lstStyle/>
            <a:p>
              <a:pPr algn="ctr"/>
              <a:r>
                <a:rPr lang="en-US" sz="3200" b="1" dirty="0">
                  <a:latin typeface="Candara" panose="020E0502030303020204" pitchFamily="34" charset="0"/>
                </a:rPr>
                <a:t>02</a:t>
              </a:r>
            </a:p>
          </p:txBody>
        </p:sp>
        <p:sp>
          <p:nvSpPr>
            <p:cNvPr id="29" name="TextBox 28"/>
            <p:cNvSpPr txBox="1"/>
            <p:nvPr/>
          </p:nvSpPr>
          <p:spPr>
            <a:xfrm>
              <a:off x="2020895" y="3669651"/>
              <a:ext cx="631825" cy="565146"/>
            </a:xfrm>
            <a:prstGeom prst="rect">
              <a:avLst/>
            </a:prstGeom>
            <a:noFill/>
          </p:spPr>
          <p:txBody>
            <a:bodyPr wrap="square" lIns="0" tIns="0" rIns="0" bIns="0" rtlCol="0" anchor="ctr" anchorCtr="0">
              <a:noAutofit/>
            </a:bodyPr>
            <a:lstStyle/>
            <a:p>
              <a:pPr algn="ctr"/>
              <a:r>
                <a:rPr lang="en-US" sz="3200" b="1" dirty="0">
                  <a:latin typeface="Candara" panose="020E0502030303020204" pitchFamily="34" charset="0"/>
                </a:rPr>
                <a:t>03</a:t>
              </a:r>
            </a:p>
          </p:txBody>
        </p:sp>
        <p:sp>
          <p:nvSpPr>
            <p:cNvPr id="36" name="Rectangle 35"/>
            <p:cNvSpPr/>
            <p:nvPr/>
          </p:nvSpPr>
          <p:spPr>
            <a:xfrm>
              <a:off x="3640044" y="1912405"/>
              <a:ext cx="3351884" cy="615553"/>
            </a:xfrm>
            <a:prstGeom prst="rect">
              <a:avLst/>
            </a:prstGeom>
          </p:spPr>
          <p:txBody>
            <a:bodyPr wrap="square" lIns="0" tIns="0" rIns="0" bIns="0">
              <a:noAutofit/>
            </a:bodyPr>
            <a:lstStyle/>
            <a:p>
              <a:pPr algn="ctr"/>
              <a:r>
                <a:rPr lang="en-US" sz="3200" b="1" dirty="0">
                  <a:latin typeface="Candara" pitchFamily="34" charset="0"/>
                </a:rPr>
                <a:t>Loans granted for allied activities</a:t>
              </a:r>
              <a:endParaRPr lang="en-US" sz="3200" b="1" dirty="0">
                <a:solidFill>
                  <a:schemeClr val="tx2">
                    <a:lumMod val="60000"/>
                    <a:lumOff val="40000"/>
                  </a:schemeClr>
                </a:solidFill>
                <a:latin typeface="Candara" pitchFamily="34" charset="0"/>
              </a:endParaRPr>
            </a:p>
          </p:txBody>
        </p:sp>
        <p:sp>
          <p:nvSpPr>
            <p:cNvPr id="37" name="Half Frame 36"/>
            <p:cNvSpPr/>
            <p:nvPr/>
          </p:nvSpPr>
          <p:spPr>
            <a:xfrm rot="8142470">
              <a:off x="3299240" y="2986308"/>
              <a:ext cx="234950" cy="25736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1"/>
                </a:solidFill>
              </a:endParaRPr>
            </a:p>
          </p:txBody>
        </p:sp>
        <p:sp>
          <p:nvSpPr>
            <p:cNvPr id="38" name="Rectangle 37"/>
            <p:cNvSpPr/>
            <p:nvPr/>
          </p:nvSpPr>
          <p:spPr>
            <a:xfrm>
              <a:off x="3646094" y="2745317"/>
              <a:ext cx="3425215" cy="728744"/>
            </a:xfrm>
            <a:prstGeom prst="rect">
              <a:avLst/>
            </a:prstGeom>
            <a:solidFill>
              <a:srgbClr val="F3FEFF"/>
            </a:solidFill>
            <a:effectLst/>
          </p:spPr>
          <p:txBody>
            <a:bodyPr wrap="square" lIns="0" tIns="0" rIns="0" bIns="0">
              <a:noAutofit/>
            </a:bodyPr>
            <a:lstStyle/>
            <a:p>
              <a:pPr algn="ctr"/>
              <a:r>
                <a:rPr lang="en-US" sz="2900" b="1" dirty="0">
                  <a:latin typeface="Candara" pitchFamily="34" charset="0"/>
                </a:rPr>
                <a:t>Loans given to rural artisans, traders, micro/small industrial units;</a:t>
              </a:r>
            </a:p>
          </p:txBody>
        </p:sp>
        <p:sp>
          <p:nvSpPr>
            <p:cNvPr id="39" name="Half Frame 38"/>
            <p:cNvSpPr/>
            <p:nvPr/>
          </p:nvSpPr>
          <p:spPr>
            <a:xfrm rot="8142470">
              <a:off x="3333619" y="3908169"/>
              <a:ext cx="234950" cy="25736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1"/>
                </a:solidFill>
              </a:endParaRPr>
            </a:p>
          </p:txBody>
        </p:sp>
        <p:sp>
          <p:nvSpPr>
            <p:cNvPr id="40" name="Rectangle 39"/>
            <p:cNvSpPr/>
            <p:nvPr/>
          </p:nvSpPr>
          <p:spPr>
            <a:xfrm>
              <a:off x="3626915" y="3755601"/>
              <a:ext cx="3348722" cy="786394"/>
            </a:xfrm>
            <a:prstGeom prst="rect">
              <a:avLst/>
            </a:prstGeom>
          </p:spPr>
          <p:txBody>
            <a:bodyPr wrap="square" lIns="0" tIns="0" rIns="0" bIns="0">
              <a:noAutofit/>
            </a:bodyPr>
            <a:lstStyle/>
            <a:p>
              <a:pPr algn="ctr"/>
              <a:r>
                <a:rPr lang="en-US" sz="2800" b="1" dirty="0">
                  <a:latin typeface="Candara" pitchFamily="34" charset="0"/>
                </a:rPr>
                <a:t>In case of extreme situations, loans granted to medium enterprises. </a:t>
              </a:r>
              <a:r>
                <a:rPr lang="en-US" sz="2800" b="1" dirty="0">
                  <a:solidFill>
                    <a:srgbClr val="E3391D"/>
                  </a:solidFill>
                  <a:latin typeface="Candara" pitchFamily="34" charset="0"/>
                </a:rPr>
                <a:t>(As per decision of SLBC/ DCC)</a:t>
              </a:r>
            </a:p>
          </p:txBody>
        </p:sp>
        <p:sp>
          <p:nvSpPr>
            <p:cNvPr id="22" name="TextBox 21">
              <a:extLst>
                <a:ext uri="{FF2B5EF4-FFF2-40B4-BE49-F238E27FC236}">
                  <a16:creationId xmlns:a16="http://schemas.microsoft.com/office/drawing/2014/main" id="{293F3243-9A9A-49D8-ACF3-F9899F1BD9C7}"/>
                </a:ext>
              </a:extLst>
            </p:cNvPr>
            <p:cNvSpPr txBox="1"/>
            <p:nvPr/>
          </p:nvSpPr>
          <p:spPr>
            <a:xfrm>
              <a:off x="2020895" y="1815229"/>
              <a:ext cx="631825" cy="565146"/>
            </a:xfrm>
            <a:prstGeom prst="rect">
              <a:avLst/>
            </a:prstGeom>
            <a:noFill/>
            <a:effectLst/>
          </p:spPr>
          <p:txBody>
            <a:bodyPr wrap="square" lIns="0" tIns="0" rIns="0" bIns="0" rtlCol="0" anchor="ctr" anchorCtr="0">
              <a:noAutofit/>
            </a:bodyPr>
            <a:lstStyle/>
            <a:p>
              <a:pPr algn="ctr"/>
              <a:r>
                <a:rPr lang="en-US" sz="3200" b="1" dirty="0">
                  <a:latin typeface="Candara" panose="020E0502030303020204" pitchFamily="34" charset="0"/>
                </a:rPr>
                <a:t>01</a:t>
              </a:r>
            </a:p>
          </p:txBody>
        </p:sp>
      </p:grpSp>
      <p:sp>
        <p:nvSpPr>
          <p:cNvPr id="30"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80</a:t>
            </a:fld>
            <a:endParaRPr lang="en-US" sz="1600" b="1" dirty="0">
              <a:solidFill>
                <a:srgbClr val="000000"/>
              </a:solidFill>
              <a:latin typeface="Arial" pitchFamily="34" charset="0"/>
              <a:cs typeface="Arial" pitchFamily="34" charset="0"/>
            </a:endParaRPr>
          </a:p>
        </p:txBody>
      </p:sp>
      <p:sp>
        <p:nvSpPr>
          <p:cNvPr id="42" name="Half Frame 41">
            <a:extLst>
              <a:ext uri="{FF2B5EF4-FFF2-40B4-BE49-F238E27FC236}">
                <a16:creationId xmlns:a16="http://schemas.microsoft.com/office/drawing/2014/main" id="{C27F9D02-A810-4A94-8630-114EF2861F50}"/>
              </a:ext>
            </a:extLst>
          </p:cNvPr>
          <p:cNvSpPr/>
          <p:nvPr/>
        </p:nvSpPr>
        <p:spPr>
          <a:xfrm rot="8142470">
            <a:off x="3426560" y="1736337"/>
            <a:ext cx="513617" cy="437971"/>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1"/>
              </a:solidFill>
            </a:endParaRPr>
          </a:p>
        </p:txBody>
      </p:sp>
      <p:sp>
        <p:nvSpPr>
          <p:cNvPr id="23" name="Title 1">
            <a:extLst>
              <a:ext uri="{FF2B5EF4-FFF2-40B4-BE49-F238E27FC236}">
                <a16:creationId xmlns:a16="http://schemas.microsoft.com/office/drawing/2014/main" id="{D267F650-4309-4B20-816D-5E7C27C9EB51}"/>
              </a:ext>
            </a:extLst>
          </p:cNvPr>
          <p:cNvSpPr txBox="1">
            <a:spLocks/>
          </p:cNvSpPr>
          <p:nvPr/>
        </p:nvSpPr>
        <p:spPr>
          <a:xfrm>
            <a:off x="712613" y="279266"/>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Restructuring – Other Loans (Natural Calamities)</a:t>
            </a:r>
          </a:p>
        </p:txBody>
      </p:sp>
    </p:spTree>
    <p:extLst>
      <p:ext uri="{BB962C8B-B14F-4D97-AF65-F5344CB8AC3E}">
        <p14:creationId xmlns:p14="http://schemas.microsoft.com/office/powerpoint/2010/main" val="5021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randombar(horizontal)">
                                      <p:cBhvr>
                                        <p:cTn id="13" dur="500"/>
                                        <p:tgtEl>
                                          <p:spTgt spid="4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animBg="1"/>
      <p:bldP spid="2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Rectangle 2" hidden="1"/>
          <p:cNvGraphicFramePr>
            <a:graphicFrameLocks/>
          </p:cNvGraphicFramePr>
          <p:nvPr>
            <p:custDataLst>
              <p:tags r:id="rId1"/>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name="think-cell Slide" r:id="rId7" imgW="0" imgH="0" progId="">
                  <p:embed/>
                </p:oleObj>
              </mc:Choice>
              <mc:Fallback>
                <p:oleObj name="think-cell Slide" r:id="rId7" imgW="0" imgH="0" progId="">
                  <p:embed/>
                  <p:pic>
                    <p:nvPicPr>
                      <p:cNvPr id="27853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a:spLocks noChangeArrowheads="1"/>
          </p:cNvSpPr>
          <p:nvPr>
            <p:custDataLst>
              <p:tags r:id="rId2"/>
            </p:custDataLst>
          </p:nvPr>
        </p:nvSpPr>
        <p:spPr bwMode="auto">
          <a:xfrm>
            <a:off x="7184532" y="1245805"/>
            <a:ext cx="4321668" cy="1415422"/>
          </a:xfrm>
          <a:prstGeom prst="rect">
            <a:avLst/>
          </a:prstGeom>
          <a:solidFill>
            <a:schemeClr val="bg1">
              <a:lumMod val="85000"/>
            </a:schemeClr>
          </a:solidFill>
          <a:ln w="12700">
            <a:solidFill>
              <a:schemeClr val="tx1"/>
            </a:solidFill>
            <a:miter lim="800000"/>
            <a:headEnd/>
            <a:tailEnd/>
          </a:ln>
        </p:spPr>
        <p:txBody>
          <a:bodyPr lIns="36000" tIns="36000" rIns="36000" bIns="36000" anchor="ctr"/>
          <a:lstStyle/>
          <a:p>
            <a:pPr algn="ctr"/>
            <a:r>
              <a:rPr lang="en-IN" sz="3200" b="1" dirty="0">
                <a:latin typeface="Candara" panose="020E0502030303020204" pitchFamily="34" charset="0"/>
              </a:rPr>
              <a:t>Additional Collateral Security</a:t>
            </a:r>
            <a:endParaRPr lang="en-IN" sz="3200" b="1" dirty="0">
              <a:solidFill>
                <a:srgbClr val="0000FF"/>
              </a:solidFill>
              <a:effectLst>
                <a:outerShdw blurRad="38100" dist="38100" dir="2700000" algn="tl">
                  <a:srgbClr val="000000">
                    <a:alpha val="43137"/>
                  </a:srgbClr>
                </a:outerShdw>
              </a:effectLst>
              <a:latin typeface="Candara" panose="020E0502030303020204" pitchFamily="34" charset="0"/>
            </a:endParaRPr>
          </a:p>
        </p:txBody>
      </p:sp>
      <p:sp>
        <p:nvSpPr>
          <p:cNvPr id="20" name="Rectangle 5"/>
          <p:cNvSpPr>
            <a:spLocks noChangeArrowheads="1"/>
          </p:cNvSpPr>
          <p:nvPr>
            <p:custDataLst>
              <p:tags r:id="rId3"/>
            </p:custDataLst>
          </p:nvPr>
        </p:nvSpPr>
        <p:spPr bwMode="auto">
          <a:xfrm>
            <a:off x="813178" y="3429000"/>
            <a:ext cx="4210002" cy="1569660"/>
          </a:xfrm>
          <a:prstGeom prst="rect">
            <a:avLst/>
          </a:prstGeom>
          <a:solidFill>
            <a:schemeClr val="accent5">
              <a:lumMod val="20000"/>
              <a:lumOff val="80000"/>
            </a:schemeClr>
          </a:solidFill>
          <a:ln w="12700">
            <a:solidFill>
              <a:schemeClr val="tx1"/>
            </a:solidFill>
            <a:miter lim="800000"/>
            <a:headEnd/>
            <a:tailEnd/>
          </a:ln>
        </p:spPr>
        <p:txBody>
          <a:bodyPr lIns="36000" tIns="36000" rIns="36000" bIns="36000" anchor="ctr"/>
          <a:lstStyle/>
          <a:p>
            <a:pPr algn="ctr"/>
            <a:r>
              <a:rPr lang="en-US" sz="3200" b="1" dirty="0">
                <a:solidFill>
                  <a:schemeClr val="tx2">
                    <a:lumMod val="75000"/>
                  </a:schemeClr>
                </a:solidFill>
                <a:latin typeface="Candara" pitchFamily="34" charset="0"/>
              </a:rPr>
              <a:t>Moratorium Period on Restructuring  </a:t>
            </a:r>
            <a:endParaRPr lang="en-IN" sz="3200" dirty="0">
              <a:solidFill>
                <a:schemeClr val="tx2">
                  <a:lumMod val="75000"/>
                </a:schemeClr>
              </a:solidFill>
              <a:latin typeface="Candara" pitchFamily="34" charset="0"/>
            </a:endParaRPr>
          </a:p>
        </p:txBody>
      </p:sp>
      <p:cxnSp>
        <p:nvCxnSpPr>
          <p:cNvPr id="21" name="AutoShape 6"/>
          <p:cNvCxnSpPr>
            <a:cxnSpLocks noChangeShapeType="1"/>
            <a:stCxn id="20" idx="0"/>
            <a:endCxn id="13" idx="1"/>
          </p:cNvCxnSpPr>
          <p:nvPr>
            <p:custDataLst>
              <p:tags r:id="rId4"/>
            </p:custDataLst>
          </p:nvPr>
        </p:nvCxnSpPr>
        <p:spPr bwMode="auto">
          <a:xfrm rot="5400000" flipH="1" flipV="1">
            <a:off x="4313613" y="558082"/>
            <a:ext cx="1475484" cy="4266353"/>
          </a:xfrm>
          <a:prstGeom prst="bentConnector2">
            <a:avLst/>
          </a:prstGeom>
          <a:noFill/>
          <a:ln w="19050">
            <a:solidFill>
              <a:schemeClr val="tx1"/>
            </a:solidFill>
            <a:miter lim="800000"/>
            <a:headEnd/>
            <a:tailEnd type="triangle" w="med" len="med"/>
          </a:ln>
        </p:spPr>
      </p:cxnSp>
      <p:sp>
        <p:nvSpPr>
          <p:cNvPr id="25" name="Text Placeholder 5"/>
          <p:cNvSpPr txBox="1">
            <a:spLocks/>
          </p:cNvSpPr>
          <p:nvPr/>
        </p:nvSpPr>
        <p:spPr>
          <a:xfrm>
            <a:off x="813178" y="5170821"/>
            <a:ext cx="4000528" cy="738664"/>
          </a:xfrm>
          <a:prstGeom prst="rect">
            <a:avLst/>
          </a:prstGeom>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r>
              <a:rPr lang="en-IN" sz="2400" b="1" dirty="0">
                <a:solidFill>
                  <a:schemeClr val="tx1"/>
                </a:solidFill>
                <a:latin typeface="Candara" pitchFamily="34" charset="0"/>
              </a:rPr>
              <a:t>Minimum moratorium period of at least 1 year</a:t>
            </a:r>
            <a:endParaRPr sz="2400" b="1" dirty="0">
              <a:solidFill>
                <a:schemeClr val="tx1"/>
              </a:solidFill>
              <a:effectLst>
                <a:outerShdw blurRad="38100" dist="38100" dir="2700000" algn="tl">
                  <a:srgbClr val="000000">
                    <a:alpha val="43137"/>
                  </a:srgbClr>
                </a:outerShdw>
              </a:effectLst>
              <a:latin typeface="Candara" pitchFamily="34" charset="0"/>
            </a:endParaRPr>
          </a:p>
        </p:txBody>
      </p:sp>
      <p:sp>
        <p:nvSpPr>
          <p:cNvPr id="28" name="Rectangle 27"/>
          <p:cNvSpPr/>
          <p:nvPr/>
        </p:nvSpPr>
        <p:spPr>
          <a:xfrm>
            <a:off x="7140388" y="2881397"/>
            <a:ext cx="4321668" cy="1569660"/>
          </a:xfrm>
          <a:prstGeom prst="rect">
            <a:avLst/>
          </a:prstGeom>
        </p:spPr>
        <p:txBody>
          <a:bodyPr wrap="square">
            <a:spAutoFit/>
          </a:bodyPr>
          <a:lstStyle/>
          <a:p>
            <a:pPr algn="ctr"/>
            <a:r>
              <a:rPr lang="en-IN" sz="2400" b="1" dirty="0">
                <a:latin typeface="Candara" pitchFamily="34" charset="0"/>
              </a:rPr>
              <a:t>Banks not to insist on additional collateral security for such</a:t>
            </a:r>
          </a:p>
          <a:p>
            <a:pPr algn="ctr"/>
            <a:r>
              <a:rPr lang="en-IN" sz="2400" b="1" dirty="0">
                <a:latin typeface="Candara" pitchFamily="34" charset="0"/>
              </a:rPr>
              <a:t>restructured loans</a:t>
            </a:r>
            <a:endParaRPr lang="en-US" sz="2400" b="1" dirty="0">
              <a:latin typeface="Candara" pitchFamily="34" charset="0"/>
            </a:endParaRPr>
          </a:p>
        </p:txBody>
      </p:sp>
      <p:sp>
        <p:nvSpPr>
          <p:cNvPr id="32"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81</a:t>
            </a:fld>
            <a:endParaRPr lang="en-US" sz="1600" b="1" dirty="0">
              <a:solidFill>
                <a:srgbClr val="000000"/>
              </a:solidFill>
              <a:latin typeface="Arial" pitchFamily="34" charset="0"/>
              <a:cs typeface="Arial" pitchFamily="34" charset="0"/>
            </a:endParaRPr>
          </a:p>
        </p:txBody>
      </p:sp>
      <p:sp>
        <p:nvSpPr>
          <p:cNvPr id="12" name="Title 1">
            <a:extLst>
              <a:ext uri="{FF2B5EF4-FFF2-40B4-BE49-F238E27FC236}">
                <a16:creationId xmlns:a16="http://schemas.microsoft.com/office/drawing/2014/main" id="{0042D368-B5BC-4D5A-9C22-E45564ACC199}"/>
              </a:ext>
            </a:extLst>
          </p:cNvPr>
          <p:cNvSpPr txBox="1">
            <a:spLocks/>
          </p:cNvSpPr>
          <p:nvPr/>
        </p:nvSpPr>
        <p:spPr>
          <a:xfrm>
            <a:off x="742990" y="273793"/>
            <a:ext cx="10972800" cy="674723"/>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Restructuring : Natural Calamities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5" grpId="0"/>
      <p:bldP spid="28" grpId="0"/>
      <p:bldP spid="32" grpId="0"/>
      <p:bldP spid="1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644864" y="1510650"/>
            <a:ext cx="11089936" cy="4555779"/>
            <a:chOff x="2020895" y="1776413"/>
            <a:chExt cx="5073006" cy="2677158"/>
          </a:xfrm>
        </p:grpSpPr>
        <p:sp>
          <p:nvSpPr>
            <p:cNvPr id="15" name="Pentagon 12"/>
            <p:cNvSpPr/>
            <p:nvPr/>
          </p:nvSpPr>
          <p:spPr>
            <a:xfrm flipH="1">
              <a:off x="2736762" y="1776413"/>
              <a:ext cx="4357139"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F3FEF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6" name="Pentagon 9"/>
            <p:cNvSpPr/>
            <p:nvPr/>
          </p:nvSpPr>
          <p:spPr>
            <a:xfrm>
              <a:off x="2039622" y="1776413"/>
              <a:ext cx="740712"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7" name="Pentagon 9"/>
            <p:cNvSpPr/>
            <p:nvPr/>
          </p:nvSpPr>
          <p:spPr>
            <a:xfrm>
              <a:off x="2039621" y="2698273"/>
              <a:ext cx="784285"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8" name="Pentagon 12"/>
            <p:cNvSpPr/>
            <p:nvPr/>
          </p:nvSpPr>
          <p:spPr>
            <a:xfrm flipH="1">
              <a:off x="2780334" y="2698273"/>
              <a:ext cx="4313567"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F3FEF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9" name="Pentagon 9"/>
            <p:cNvSpPr/>
            <p:nvPr/>
          </p:nvSpPr>
          <p:spPr>
            <a:xfrm>
              <a:off x="2039621" y="3620134"/>
              <a:ext cx="827855"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20" name="Pentagon 12"/>
            <p:cNvSpPr/>
            <p:nvPr/>
          </p:nvSpPr>
          <p:spPr>
            <a:xfrm flipH="1">
              <a:off x="2823905" y="3620134"/>
              <a:ext cx="4269996"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F3FEF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27" name="TextBox 26"/>
            <p:cNvSpPr txBox="1"/>
            <p:nvPr/>
          </p:nvSpPr>
          <p:spPr>
            <a:xfrm>
              <a:off x="2020895" y="2749408"/>
              <a:ext cx="631825" cy="565146"/>
            </a:xfrm>
            <a:prstGeom prst="rect">
              <a:avLst/>
            </a:prstGeom>
            <a:noFill/>
            <a:effectLst/>
          </p:spPr>
          <p:txBody>
            <a:bodyPr wrap="square" lIns="0" tIns="0" rIns="0" bIns="0" rtlCol="0" anchor="ctr" anchorCtr="0">
              <a:noAutofit/>
            </a:bodyPr>
            <a:lstStyle/>
            <a:p>
              <a:pPr algn="ctr"/>
              <a:r>
                <a:rPr lang="en-US" sz="3200" b="1" dirty="0">
                  <a:latin typeface="Candara" panose="020E0502030303020204" pitchFamily="34" charset="0"/>
                </a:rPr>
                <a:t>02</a:t>
              </a:r>
            </a:p>
          </p:txBody>
        </p:sp>
        <p:sp>
          <p:nvSpPr>
            <p:cNvPr id="29" name="TextBox 28"/>
            <p:cNvSpPr txBox="1"/>
            <p:nvPr/>
          </p:nvSpPr>
          <p:spPr>
            <a:xfrm>
              <a:off x="2020895" y="3669651"/>
              <a:ext cx="631825" cy="565146"/>
            </a:xfrm>
            <a:prstGeom prst="rect">
              <a:avLst/>
            </a:prstGeom>
            <a:noFill/>
          </p:spPr>
          <p:txBody>
            <a:bodyPr wrap="square" lIns="0" tIns="0" rIns="0" bIns="0" rtlCol="0" anchor="ctr" anchorCtr="0">
              <a:noAutofit/>
            </a:bodyPr>
            <a:lstStyle/>
            <a:p>
              <a:pPr algn="ctr"/>
              <a:r>
                <a:rPr lang="en-US" sz="3200" b="1" dirty="0">
                  <a:latin typeface="Candara" panose="020E0502030303020204" pitchFamily="34" charset="0"/>
                </a:rPr>
                <a:t>03</a:t>
              </a:r>
            </a:p>
          </p:txBody>
        </p:sp>
        <p:sp>
          <p:nvSpPr>
            <p:cNvPr id="36" name="Rectangle 35"/>
            <p:cNvSpPr/>
            <p:nvPr/>
          </p:nvSpPr>
          <p:spPr>
            <a:xfrm>
              <a:off x="3634948" y="1909920"/>
              <a:ext cx="3351884" cy="615553"/>
            </a:xfrm>
            <a:prstGeom prst="rect">
              <a:avLst/>
            </a:prstGeom>
          </p:spPr>
          <p:txBody>
            <a:bodyPr wrap="square" lIns="0" tIns="0" rIns="0" bIns="0">
              <a:noAutofit/>
            </a:bodyPr>
            <a:lstStyle/>
            <a:p>
              <a:pPr algn="ctr"/>
              <a:r>
                <a:rPr lang="en-US" sz="2400" b="1" dirty="0">
                  <a:latin typeface="Candara" pitchFamily="34" charset="0"/>
                </a:rPr>
                <a:t>Classification to </a:t>
              </a:r>
              <a:r>
                <a:rPr lang="en-US" sz="2400" b="1" dirty="0">
                  <a:solidFill>
                    <a:srgbClr val="C00000"/>
                  </a:solidFill>
                  <a:latin typeface="Candara" pitchFamily="34" charset="0"/>
                </a:rPr>
                <a:t>remain the same </a:t>
              </a:r>
              <a:r>
                <a:rPr lang="en-US" sz="2400" b="1" dirty="0">
                  <a:latin typeface="Candara" pitchFamily="34" charset="0"/>
                </a:rPr>
                <a:t>as prevalent at the time of restructuring for a period of 1 year.</a:t>
              </a:r>
            </a:p>
          </p:txBody>
        </p:sp>
        <p:sp>
          <p:nvSpPr>
            <p:cNvPr id="37" name="Half Frame 36"/>
            <p:cNvSpPr/>
            <p:nvPr/>
          </p:nvSpPr>
          <p:spPr>
            <a:xfrm rot="8142470">
              <a:off x="3299240" y="2986308"/>
              <a:ext cx="234950" cy="25736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1"/>
                </a:solidFill>
              </a:endParaRPr>
            </a:p>
          </p:txBody>
        </p:sp>
        <p:sp>
          <p:nvSpPr>
            <p:cNvPr id="38" name="Rectangle 37"/>
            <p:cNvSpPr/>
            <p:nvPr/>
          </p:nvSpPr>
          <p:spPr>
            <a:xfrm>
              <a:off x="3646094" y="2745317"/>
              <a:ext cx="3425215" cy="728744"/>
            </a:xfrm>
            <a:prstGeom prst="rect">
              <a:avLst/>
            </a:prstGeom>
            <a:solidFill>
              <a:srgbClr val="F3FEFF"/>
            </a:solidFill>
            <a:effectLst/>
          </p:spPr>
          <p:txBody>
            <a:bodyPr wrap="square" lIns="0" tIns="0" rIns="0" bIns="0">
              <a:noAutofit/>
            </a:bodyPr>
            <a:lstStyle/>
            <a:p>
              <a:pPr algn="ctr"/>
              <a:r>
                <a:rPr lang="en-US" sz="2400" b="1" dirty="0">
                  <a:latin typeface="Candara" pitchFamily="34" charset="0"/>
                </a:rPr>
                <a:t>Restructured portion of the ST loans &amp; LT loans converted into fresh loans may be treated as current </a:t>
              </a:r>
              <a:r>
                <a:rPr lang="en-US" sz="2400" b="1" dirty="0">
                  <a:solidFill>
                    <a:srgbClr val="C00000"/>
                  </a:solidFill>
                  <a:latin typeface="Candara" pitchFamily="34" charset="0"/>
                </a:rPr>
                <a:t>dues &amp; need not be classified as NPA</a:t>
              </a:r>
            </a:p>
          </p:txBody>
        </p:sp>
        <p:sp>
          <p:nvSpPr>
            <p:cNvPr id="39" name="Half Frame 38"/>
            <p:cNvSpPr/>
            <p:nvPr/>
          </p:nvSpPr>
          <p:spPr>
            <a:xfrm rot="8142470">
              <a:off x="3333619" y="3908169"/>
              <a:ext cx="234950" cy="25736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a:solidFill>
                  <a:schemeClr val="tx1"/>
                </a:solidFill>
              </a:endParaRPr>
            </a:p>
          </p:txBody>
        </p:sp>
        <p:sp>
          <p:nvSpPr>
            <p:cNvPr id="40" name="Rectangle 39"/>
            <p:cNvSpPr/>
            <p:nvPr/>
          </p:nvSpPr>
          <p:spPr>
            <a:xfrm>
              <a:off x="3626915" y="3755601"/>
              <a:ext cx="3348722" cy="656504"/>
            </a:xfrm>
            <a:prstGeom prst="rect">
              <a:avLst/>
            </a:prstGeom>
          </p:spPr>
          <p:txBody>
            <a:bodyPr wrap="square" lIns="0" tIns="0" rIns="0" bIns="0">
              <a:noAutofit/>
            </a:bodyPr>
            <a:lstStyle/>
            <a:p>
              <a:pPr algn="ctr"/>
              <a:r>
                <a:rPr lang="en-US" sz="2400" b="1" dirty="0">
                  <a:latin typeface="Candara" pitchFamily="34" charset="0"/>
                </a:rPr>
                <a:t>Classification would thereafter be governed by the revised terms and conditions. </a:t>
              </a:r>
              <a:r>
                <a:rPr lang="en-US" sz="2400" b="1" dirty="0">
                  <a:solidFill>
                    <a:srgbClr val="C00000"/>
                  </a:solidFill>
                  <a:latin typeface="Candara" pitchFamily="34" charset="0"/>
                </a:rPr>
                <a:t>(Required to make higher provisions)</a:t>
              </a:r>
            </a:p>
          </p:txBody>
        </p:sp>
        <p:sp>
          <p:nvSpPr>
            <p:cNvPr id="22" name="TextBox 21">
              <a:extLst>
                <a:ext uri="{FF2B5EF4-FFF2-40B4-BE49-F238E27FC236}">
                  <a16:creationId xmlns:a16="http://schemas.microsoft.com/office/drawing/2014/main" id="{293F3243-9A9A-49D8-ACF3-F9899F1BD9C7}"/>
                </a:ext>
              </a:extLst>
            </p:cNvPr>
            <p:cNvSpPr txBox="1"/>
            <p:nvPr/>
          </p:nvSpPr>
          <p:spPr>
            <a:xfrm>
              <a:off x="2020895" y="1815229"/>
              <a:ext cx="631825" cy="565146"/>
            </a:xfrm>
            <a:prstGeom prst="rect">
              <a:avLst/>
            </a:prstGeom>
            <a:noFill/>
            <a:effectLst/>
          </p:spPr>
          <p:txBody>
            <a:bodyPr wrap="square" lIns="0" tIns="0" rIns="0" bIns="0" rtlCol="0" anchor="ctr" anchorCtr="0">
              <a:noAutofit/>
            </a:bodyPr>
            <a:lstStyle/>
            <a:p>
              <a:pPr algn="ctr"/>
              <a:r>
                <a:rPr lang="en-US" sz="3200" b="1" dirty="0">
                  <a:latin typeface="Candara" panose="020E0502030303020204" pitchFamily="34" charset="0"/>
                </a:rPr>
                <a:t>01</a:t>
              </a:r>
            </a:p>
          </p:txBody>
        </p:sp>
      </p:grpSp>
      <p:sp>
        <p:nvSpPr>
          <p:cNvPr id="30"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82</a:t>
            </a:fld>
            <a:endParaRPr lang="en-US" sz="1600" b="1" dirty="0">
              <a:solidFill>
                <a:srgbClr val="000000"/>
              </a:solidFill>
              <a:latin typeface="Arial" pitchFamily="34" charset="0"/>
              <a:cs typeface="Arial" pitchFamily="34" charset="0"/>
            </a:endParaRPr>
          </a:p>
        </p:txBody>
      </p:sp>
      <p:sp>
        <p:nvSpPr>
          <p:cNvPr id="42" name="Half Frame 41">
            <a:extLst>
              <a:ext uri="{FF2B5EF4-FFF2-40B4-BE49-F238E27FC236}">
                <a16:creationId xmlns:a16="http://schemas.microsoft.com/office/drawing/2014/main" id="{C27F9D02-A810-4A94-8630-114EF2861F50}"/>
              </a:ext>
            </a:extLst>
          </p:cNvPr>
          <p:cNvSpPr/>
          <p:nvPr/>
        </p:nvSpPr>
        <p:spPr>
          <a:xfrm rot="8142470">
            <a:off x="3433037" y="1929612"/>
            <a:ext cx="513617" cy="437971"/>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1"/>
              </a:solidFill>
            </a:endParaRPr>
          </a:p>
        </p:txBody>
      </p:sp>
      <p:sp>
        <p:nvSpPr>
          <p:cNvPr id="23" name="Title 1">
            <a:extLst>
              <a:ext uri="{FF2B5EF4-FFF2-40B4-BE49-F238E27FC236}">
                <a16:creationId xmlns:a16="http://schemas.microsoft.com/office/drawing/2014/main" id="{D267F650-4309-4B20-816D-5E7C27C9EB51}"/>
              </a:ext>
            </a:extLst>
          </p:cNvPr>
          <p:cNvSpPr txBox="1">
            <a:spLocks/>
          </p:cNvSpPr>
          <p:nvPr/>
        </p:nvSpPr>
        <p:spPr>
          <a:xfrm>
            <a:off x="712613" y="279266"/>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Asset Classification on Restructuring</a:t>
            </a:r>
          </a:p>
        </p:txBody>
      </p:sp>
    </p:spTree>
    <p:extLst>
      <p:ext uri="{BB962C8B-B14F-4D97-AF65-F5344CB8AC3E}">
        <p14:creationId xmlns:p14="http://schemas.microsoft.com/office/powerpoint/2010/main" val="106965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randombar(horizontal)">
                                      <p:cBhvr>
                                        <p:cTn id="13" dur="500"/>
                                        <p:tgtEl>
                                          <p:spTgt spid="4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animBg="1"/>
      <p:bldP spid="2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644864" y="1510650"/>
            <a:ext cx="11089936" cy="4432950"/>
            <a:chOff x="2020895" y="1776413"/>
            <a:chExt cx="5073006" cy="1755297"/>
          </a:xfrm>
        </p:grpSpPr>
        <p:sp>
          <p:nvSpPr>
            <p:cNvPr id="15" name="Pentagon 12"/>
            <p:cNvSpPr/>
            <p:nvPr/>
          </p:nvSpPr>
          <p:spPr>
            <a:xfrm flipH="1">
              <a:off x="2736762" y="1776413"/>
              <a:ext cx="4357139"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F3FEF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6" name="Pentagon 9"/>
            <p:cNvSpPr/>
            <p:nvPr/>
          </p:nvSpPr>
          <p:spPr>
            <a:xfrm>
              <a:off x="2039622" y="1776413"/>
              <a:ext cx="740712"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7" name="Pentagon 9"/>
            <p:cNvSpPr/>
            <p:nvPr/>
          </p:nvSpPr>
          <p:spPr>
            <a:xfrm>
              <a:off x="2039621" y="2698273"/>
              <a:ext cx="784285" cy="833437"/>
            </a:xfrm>
            <a:custGeom>
              <a:avLst/>
              <a:gdLst>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 name="connsiteX0" fmla="*/ 0 w 1998662"/>
                <a:gd name="connsiteY0" fmla="*/ 0 h 833437"/>
                <a:gd name="connsiteX1" fmla="*/ 1330487 w 1998662"/>
                <a:gd name="connsiteY1" fmla="*/ 0 h 833437"/>
                <a:gd name="connsiteX2" fmla="*/ 1998662 w 1998662"/>
                <a:gd name="connsiteY2" fmla="*/ 416719 h 833437"/>
                <a:gd name="connsiteX3" fmla="*/ 1330487 w 1998662"/>
                <a:gd name="connsiteY3" fmla="*/ 833437 h 833437"/>
                <a:gd name="connsiteX4" fmla="*/ 0 w 1998662"/>
                <a:gd name="connsiteY4" fmla="*/ 833437 h 833437"/>
                <a:gd name="connsiteX5" fmla="*/ 0 w 1998662"/>
                <a:gd name="connsiteY5"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8662" h="833437">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8" name="Pentagon 12"/>
            <p:cNvSpPr/>
            <p:nvPr/>
          </p:nvSpPr>
          <p:spPr>
            <a:xfrm flipH="1">
              <a:off x="2780334" y="2698273"/>
              <a:ext cx="4313567" cy="833437"/>
            </a:xfrm>
            <a:custGeom>
              <a:avLst/>
              <a:gdLst>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055620"/>
                <a:gd name="connsiteY0" fmla="*/ 0 h 833437"/>
                <a:gd name="connsiteX1" fmla="*/ 2433159 w 3055620"/>
                <a:gd name="connsiteY1" fmla="*/ 0 h 833437"/>
                <a:gd name="connsiteX2" fmla="*/ 3055620 w 3055620"/>
                <a:gd name="connsiteY2" fmla="*/ 416719 h 833437"/>
                <a:gd name="connsiteX3" fmla="*/ 2433159 w 3055620"/>
                <a:gd name="connsiteY3" fmla="*/ 833437 h 833437"/>
                <a:gd name="connsiteX4" fmla="*/ 0 w 3055620"/>
                <a:gd name="connsiteY4" fmla="*/ 833437 h 833437"/>
                <a:gd name="connsiteX5" fmla="*/ 0 w 305562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15640"/>
                <a:gd name="connsiteY0" fmla="*/ 0 h 833437"/>
                <a:gd name="connsiteX1" fmla="*/ 2433159 w 3215640"/>
                <a:gd name="connsiteY1" fmla="*/ 0 h 833437"/>
                <a:gd name="connsiteX2" fmla="*/ 3215640 w 3215640"/>
                <a:gd name="connsiteY2" fmla="*/ 531019 h 833437"/>
                <a:gd name="connsiteX3" fmla="*/ 2433159 w 3215640"/>
                <a:gd name="connsiteY3" fmla="*/ 833437 h 833437"/>
                <a:gd name="connsiteX4" fmla="*/ 0 w 3215640"/>
                <a:gd name="connsiteY4" fmla="*/ 833437 h 833437"/>
                <a:gd name="connsiteX5" fmla="*/ 0 w 3215640"/>
                <a:gd name="connsiteY5" fmla="*/ 0 h 833437"/>
                <a:gd name="connsiteX0" fmla="*/ 0 w 3234548"/>
                <a:gd name="connsiteY0" fmla="*/ 0 h 833437"/>
                <a:gd name="connsiteX1" fmla="*/ 2433159 w 3234548"/>
                <a:gd name="connsiteY1" fmla="*/ 0 h 833437"/>
                <a:gd name="connsiteX2" fmla="*/ 3215640 w 3234548"/>
                <a:gd name="connsiteY2" fmla="*/ 531019 h 833437"/>
                <a:gd name="connsiteX3" fmla="*/ 2946082 w 3234548"/>
                <a:gd name="connsiteY3" fmla="*/ 668337 h 833437"/>
                <a:gd name="connsiteX4" fmla="*/ 2433159 w 3234548"/>
                <a:gd name="connsiteY4" fmla="*/ 833437 h 833437"/>
                <a:gd name="connsiteX5" fmla="*/ 0 w 3234548"/>
                <a:gd name="connsiteY5" fmla="*/ 833437 h 833437"/>
                <a:gd name="connsiteX6" fmla="*/ 0 w 3234548"/>
                <a:gd name="connsiteY6" fmla="*/ 0 h 833437"/>
                <a:gd name="connsiteX0" fmla="*/ 0 w 3243981"/>
                <a:gd name="connsiteY0" fmla="*/ 0 h 833437"/>
                <a:gd name="connsiteX1" fmla="*/ 2433159 w 3243981"/>
                <a:gd name="connsiteY1" fmla="*/ 0 h 833437"/>
                <a:gd name="connsiteX2" fmla="*/ 3215640 w 3243981"/>
                <a:gd name="connsiteY2" fmla="*/ 531019 h 833437"/>
                <a:gd name="connsiteX3" fmla="*/ 3047682 w 3243981"/>
                <a:gd name="connsiteY3" fmla="*/ 528637 h 833437"/>
                <a:gd name="connsiteX4" fmla="*/ 2433159 w 3243981"/>
                <a:gd name="connsiteY4" fmla="*/ 833437 h 833437"/>
                <a:gd name="connsiteX5" fmla="*/ 0 w 3243981"/>
                <a:gd name="connsiteY5" fmla="*/ 833437 h 833437"/>
                <a:gd name="connsiteX6" fmla="*/ 0 w 3243981"/>
                <a:gd name="connsiteY6" fmla="*/ 0 h 833437"/>
                <a:gd name="connsiteX0" fmla="*/ 0 w 3233439"/>
                <a:gd name="connsiteY0" fmla="*/ 0 h 833437"/>
                <a:gd name="connsiteX1" fmla="*/ 2433159 w 3233439"/>
                <a:gd name="connsiteY1" fmla="*/ 0 h 833437"/>
                <a:gd name="connsiteX2" fmla="*/ 3215640 w 3233439"/>
                <a:gd name="connsiteY2" fmla="*/ 531019 h 833437"/>
                <a:gd name="connsiteX3" fmla="*/ 3047682 w 3233439"/>
                <a:gd name="connsiteY3" fmla="*/ 528637 h 833437"/>
                <a:gd name="connsiteX4" fmla="*/ 2433159 w 3233439"/>
                <a:gd name="connsiteY4" fmla="*/ 833437 h 833437"/>
                <a:gd name="connsiteX5" fmla="*/ 0 w 3233439"/>
                <a:gd name="connsiteY5" fmla="*/ 833437 h 833437"/>
                <a:gd name="connsiteX6" fmla="*/ 0 w 3233439"/>
                <a:gd name="connsiteY6" fmla="*/ 0 h 833437"/>
                <a:gd name="connsiteX0" fmla="*/ 0 w 3215999"/>
                <a:gd name="connsiteY0" fmla="*/ 0 h 833437"/>
                <a:gd name="connsiteX1" fmla="*/ 2433159 w 3215999"/>
                <a:gd name="connsiteY1" fmla="*/ 0 h 833437"/>
                <a:gd name="connsiteX2" fmla="*/ 3215640 w 3215999"/>
                <a:gd name="connsiteY2" fmla="*/ 531019 h 833437"/>
                <a:gd name="connsiteX3" fmla="*/ 3047682 w 3215999"/>
                <a:gd name="connsiteY3" fmla="*/ 528637 h 833437"/>
                <a:gd name="connsiteX4" fmla="*/ 2433159 w 3215999"/>
                <a:gd name="connsiteY4" fmla="*/ 833437 h 833437"/>
                <a:gd name="connsiteX5" fmla="*/ 0 w 3215999"/>
                <a:gd name="connsiteY5" fmla="*/ 833437 h 833437"/>
                <a:gd name="connsiteX6" fmla="*/ 0 w 3215999"/>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5"/>
                <a:gd name="connsiteY0" fmla="*/ 0 h 833437"/>
                <a:gd name="connsiteX1" fmla="*/ 2433159 w 3336505"/>
                <a:gd name="connsiteY1" fmla="*/ 0 h 833437"/>
                <a:gd name="connsiteX2" fmla="*/ 3336290 w 3336505"/>
                <a:gd name="connsiteY2" fmla="*/ 632619 h 833437"/>
                <a:gd name="connsiteX3" fmla="*/ 3047682 w 3336505"/>
                <a:gd name="connsiteY3" fmla="*/ 528637 h 833437"/>
                <a:gd name="connsiteX4" fmla="*/ 2433159 w 3336505"/>
                <a:gd name="connsiteY4" fmla="*/ 833437 h 833437"/>
                <a:gd name="connsiteX5" fmla="*/ 0 w 3336505"/>
                <a:gd name="connsiteY5" fmla="*/ 833437 h 833437"/>
                <a:gd name="connsiteX6" fmla="*/ 0 w 3336505"/>
                <a:gd name="connsiteY6" fmla="*/ 0 h 833437"/>
                <a:gd name="connsiteX0" fmla="*/ 0 w 3336509"/>
                <a:gd name="connsiteY0" fmla="*/ 0 h 833437"/>
                <a:gd name="connsiteX1" fmla="*/ 2433159 w 3336509"/>
                <a:gd name="connsiteY1" fmla="*/ 0 h 833437"/>
                <a:gd name="connsiteX2" fmla="*/ 3336290 w 3336509"/>
                <a:gd name="connsiteY2" fmla="*/ 632619 h 833437"/>
                <a:gd name="connsiteX3" fmla="*/ 3054032 w 3336509"/>
                <a:gd name="connsiteY3" fmla="*/ 522287 h 833437"/>
                <a:gd name="connsiteX4" fmla="*/ 2433159 w 3336509"/>
                <a:gd name="connsiteY4" fmla="*/ 833437 h 833437"/>
                <a:gd name="connsiteX5" fmla="*/ 0 w 3336509"/>
                <a:gd name="connsiteY5" fmla="*/ 833437 h 833437"/>
                <a:gd name="connsiteX6" fmla="*/ 0 w 3336509"/>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336290 w 3336536"/>
                <a:gd name="connsiteY2" fmla="*/ 632619 h 833437"/>
                <a:gd name="connsiteX3" fmla="*/ 3054032 w 3336536"/>
                <a:gd name="connsiteY3" fmla="*/ 522287 h 833437"/>
                <a:gd name="connsiteX4" fmla="*/ 2433159 w 3336536"/>
                <a:gd name="connsiteY4" fmla="*/ 833437 h 833437"/>
                <a:gd name="connsiteX5" fmla="*/ 0 w 3336536"/>
                <a:gd name="connsiteY5" fmla="*/ 833437 h 833437"/>
                <a:gd name="connsiteX6" fmla="*/ 0 w 3336536"/>
                <a:gd name="connsiteY6"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326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36"/>
                <a:gd name="connsiteY0" fmla="*/ 0 h 833437"/>
                <a:gd name="connsiteX1" fmla="*/ 2433159 w 3336536"/>
                <a:gd name="connsiteY1" fmla="*/ 0 h 833437"/>
                <a:gd name="connsiteX2" fmla="*/ 3047681 w 3336536"/>
                <a:gd name="connsiteY2" fmla="*/ 414337 h 833437"/>
                <a:gd name="connsiteX3" fmla="*/ 3336290 w 3336536"/>
                <a:gd name="connsiteY3" fmla="*/ 645319 h 833437"/>
                <a:gd name="connsiteX4" fmla="*/ 3054032 w 3336536"/>
                <a:gd name="connsiteY4" fmla="*/ 522287 h 833437"/>
                <a:gd name="connsiteX5" fmla="*/ 2433159 w 3336536"/>
                <a:gd name="connsiteY5" fmla="*/ 833437 h 833437"/>
                <a:gd name="connsiteX6" fmla="*/ 0 w 3336536"/>
                <a:gd name="connsiteY6" fmla="*/ 833437 h 833437"/>
                <a:gd name="connsiteX7" fmla="*/ 0 w 3336536"/>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 name="connsiteX0" fmla="*/ 0 w 3336594"/>
                <a:gd name="connsiteY0" fmla="*/ 0 h 833437"/>
                <a:gd name="connsiteX1" fmla="*/ 2433159 w 3336594"/>
                <a:gd name="connsiteY1" fmla="*/ 0 h 833437"/>
                <a:gd name="connsiteX2" fmla="*/ 3047681 w 3336594"/>
                <a:gd name="connsiteY2" fmla="*/ 414337 h 833437"/>
                <a:gd name="connsiteX3" fmla="*/ 3336290 w 3336594"/>
                <a:gd name="connsiteY3" fmla="*/ 645319 h 833437"/>
                <a:gd name="connsiteX4" fmla="*/ 3054032 w 3336594"/>
                <a:gd name="connsiteY4" fmla="*/ 522287 h 833437"/>
                <a:gd name="connsiteX5" fmla="*/ 2433159 w 3336594"/>
                <a:gd name="connsiteY5" fmla="*/ 833437 h 833437"/>
                <a:gd name="connsiteX6" fmla="*/ 0 w 3336594"/>
                <a:gd name="connsiteY6" fmla="*/ 833437 h 833437"/>
                <a:gd name="connsiteX7" fmla="*/ 0 w 3336594"/>
                <a:gd name="connsiteY7" fmla="*/ 0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6594" h="833437">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F3FEFF"/>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27" name="TextBox 26"/>
            <p:cNvSpPr txBox="1"/>
            <p:nvPr/>
          </p:nvSpPr>
          <p:spPr>
            <a:xfrm>
              <a:off x="2020895" y="2749408"/>
              <a:ext cx="631825" cy="565146"/>
            </a:xfrm>
            <a:prstGeom prst="rect">
              <a:avLst/>
            </a:prstGeom>
            <a:noFill/>
            <a:effectLst/>
          </p:spPr>
          <p:txBody>
            <a:bodyPr wrap="square" lIns="0" tIns="0" rIns="0" bIns="0" rtlCol="0" anchor="ctr" anchorCtr="0">
              <a:noAutofit/>
            </a:bodyPr>
            <a:lstStyle/>
            <a:p>
              <a:pPr algn="ctr"/>
              <a:r>
                <a:rPr lang="en-US" sz="3200" b="1" dirty="0">
                  <a:latin typeface="Candara" panose="020E0502030303020204" pitchFamily="34" charset="0"/>
                </a:rPr>
                <a:t>05</a:t>
              </a:r>
            </a:p>
          </p:txBody>
        </p:sp>
        <p:sp>
          <p:nvSpPr>
            <p:cNvPr id="36" name="Rectangle 35"/>
            <p:cNvSpPr/>
            <p:nvPr/>
          </p:nvSpPr>
          <p:spPr>
            <a:xfrm>
              <a:off x="3634948" y="1909920"/>
              <a:ext cx="3351884" cy="615553"/>
            </a:xfrm>
            <a:prstGeom prst="rect">
              <a:avLst/>
            </a:prstGeom>
          </p:spPr>
          <p:txBody>
            <a:bodyPr wrap="square" lIns="0" tIns="0" rIns="0" bIns="0">
              <a:noAutofit/>
            </a:bodyPr>
            <a:lstStyle/>
            <a:p>
              <a:pPr algn="ctr"/>
              <a:r>
                <a:rPr lang="en-US" sz="2400" b="1" dirty="0">
                  <a:latin typeface="Candara" pitchFamily="34" charset="0"/>
                </a:rPr>
                <a:t>Classification of the remaining amount due, </a:t>
              </a:r>
              <a:r>
                <a:rPr lang="en-US" sz="2800" b="1" dirty="0">
                  <a:solidFill>
                    <a:srgbClr val="C00000"/>
                  </a:solidFill>
                  <a:latin typeface="Candara" pitchFamily="34" charset="0"/>
                </a:rPr>
                <a:t>not restructured will continue to be governed by the original terms and conditions.</a:t>
              </a:r>
              <a:endParaRPr lang="en-US" sz="2400" b="1" dirty="0">
                <a:solidFill>
                  <a:srgbClr val="C00000"/>
                </a:solidFill>
                <a:latin typeface="Candara" pitchFamily="34" charset="0"/>
              </a:endParaRPr>
            </a:p>
          </p:txBody>
        </p:sp>
        <p:sp>
          <p:nvSpPr>
            <p:cNvPr id="37" name="Half Frame 36"/>
            <p:cNvSpPr/>
            <p:nvPr/>
          </p:nvSpPr>
          <p:spPr>
            <a:xfrm rot="8142470">
              <a:off x="3299240" y="2986308"/>
              <a:ext cx="234950" cy="257369"/>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1"/>
                </a:solidFill>
              </a:endParaRPr>
            </a:p>
          </p:txBody>
        </p:sp>
        <p:sp>
          <p:nvSpPr>
            <p:cNvPr id="38" name="Rectangle 37"/>
            <p:cNvSpPr/>
            <p:nvPr/>
          </p:nvSpPr>
          <p:spPr>
            <a:xfrm>
              <a:off x="3646094" y="2745317"/>
              <a:ext cx="3425215" cy="728744"/>
            </a:xfrm>
            <a:prstGeom prst="rect">
              <a:avLst/>
            </a:prstGeom>
            <a:solidFill>
              <a:srgbClr val="F3FEFF"/>
            </a:solidFill>
            <a:effectLst/>
          </p:spPr>
          <p:txBody>
            <a:bodyPr wrap="square" lIns="0" tIns="0" rIns="0" bIns="0">
              <a:noAutofit/>
            </a:bodyPr>
            <a:lstStyle/>
            <a:p>
              <a:pPr algn="ctr"/>
              <a:r>
                <a:rPr lang="en-US" sz="2800" b="1" dirty="0">
                  <a:latin typeface="Candara" pitchFamily="34" charset="0"/>
                </a:rPr>
                <a:t>Additional finance may be treated as </a:t>
              </a:r>
              <a:r>
                <a:rPr lang="en-US" sz="2800" b="1" dirty="0">
                  <a:solidFill>
                    <a:srgbClr val="C00000"/>
                  </a:solidFill>
                  <a:latin typeface="Candara" pitchFamily="34" charset="0"/>
                </a:rPr>
                <a:t>“standard asset”. </a:t>
              </a:r>
              <a:r>
                <a:rPr lang="en-US" sz="2800" b="1" dirty="0">
                  <a:latin typeface="Candara" pitchFamily="34" charset="0"/>
                </a:rPr>
                <a:t>Future asset classification of the same to be governed by the terms and conditions of the sanction of additional finance</a:t>
              </a:r>
            </a:p>
          </p:txBody>
        </p:sp>
        <p:sp>
          <p:nvSpPr>
            <p:cNvPr id="22" name="TextBox 21">
              <a:extLst>
                <a:ext uri="{FF2B5EF4-FFF2-40B4-BE49-F238E27FC236}">
                  <a16:creationId xmlns:a16="http://schemas.microsoft.com/office/drawing/2014/main" id="{293F3243-9A9A-49D8-ACF3-F9899F1BD9C7}"/>
                </a:ext>
              </a:extLst>
            </p:cNvPr>
            <p:cNvSpPr txBox="1"/>
            <p:nvPr/>
          </p:nvSpPr>
          <p:spPr>
            <a:xfrm>
              <a:off x="2020895" y="1815229"/>
              <a:ext cx="631825" cy="565146"/>
            </a:xfrm>
            <a:prstGeom prst="rect">
              <a:avLst/>
            </a:prstGeom>
            <a:noFill/>
            <a:effectLst/>
          </p:spPr>
          <p:txBody>
            <a:bodyPr wrap="square" lIns="0" tIns="0" rIns="0" bIns="0" rtlCol="0" anchor="ctr" anchorCtr="0">
              <a:noAutofit/>
            </a:bodyPr>
            <a:lstStyle/>
            <a:p>
              <a:pPr algn="ctr"/>
              <a:r>
                <a:rPr lang="en-US" sz="3200" b="1" dirty="0">
                  <a:latin typeface="Candara" panose="020E0502030303020204" pitchFamily="34" charset="0"/>
                </a:rPr>
                <a:t>04</a:t>
              </a:r>
            </a:p>
          </p:txBody>
        </p:sp>
      </p:grpSp>
      <p:sp>
        <p:nvSpPr>
          <p:cNvPr id="30"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83</a:t>
            </a:fld>
            <a:endParaRPr lang="en-US" sz="1600" b="1" dirty="0">
              <a:solidFill>
                <a:srgbClr val="000000"/>
              </a:solidFill>
              <a:latin typeface="Arial" pitchFamily="34" charset="0"/>
              <a:cs typeface="Arial" pitchFamily="34" charset="0"/>
            </a:endParaRPr>
          </a:p>
        </p:txBody>
      </p:sp>
      <p:sp>
        <p:nvSpPr>
          <p:cNvPr id="42" name="Half Frame 41">
            <a:extLst>
              <a:ext uri="{FF2B5EF4-FFF2-40B4-BE49-F238E27FC236}">
                <a16:creationId xmlns:a16="http://schemas.microsoft.com/office/drawing/2014/main" id="{C27F9D02-A810-4A94-8630-114EF2861F50}"/>
              </a:ext>
            </a:extLst>
          </p:cNvPr>
          <p:cNvSpPr/>
          <p:nvPr/>
        </p:nvSpPr>
        <p:spPr>
          <a:xfrm rot="8142470">
            <a:off x="3388797" y="2205398"/>
            <a:ext cx="513617" cy="437971"/>
          </a:xfrm>
          <a:prstGeom prst="halfFrame">
            <a:avLst>
              <a:gd name="adj1" fmla="val 26576"/>
              <a:gd name="adj2" fmla="val 25856"/>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a:solidFill>
                <a:schemeClr val="tx1"/>
              </a:solidFill>
            </a:endParaRPr>
          </a:p>
        </p:txBody>
      </p:sp>
      <p:sp>
        <p:nvSpPr>
          <p:cNvPr id="23" name="Title 1">
            <a:extLst>
              <a:ext uri="{FF2B5EF4-FFF2-40B4-BE49-F238E27FC236}">
                <a16:creationId xmlns:a16="http://schemas.microsoft.com/office/drawing/2014/main" id="{D267F650-4309-4B20-816D-5E7C27C9EB51}"/>
              </a:ext>
            </a:extLst>
          </p:cNvPr>
          <p:cNvSpPr txBox="1">
            <a:spLocks/>
          </p:cNvSpPr>
          <p:nvPr/>
        </p:nvSpPr>
        <p:spPr>
          <a:xfrm>
            <a:off x="712613" y="279266"/>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Asset Classification on Restructuring</a:t>
            </a:r>
          </a:p>
        </p:txBody>
      </p:sp>
    </p:spTree>
    <p:extLst>
      <p:ext uri="{BB962C8B-B14F-4D97-AF65-F5344CB8AC3E}">
        <p14:creationId xmlns:p14="http://schemas.microsoft.com/office/powerpoint/2010/main" val="7403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randombar(horizontal)">
                                      <p:cBhvr>
                                        <p:cTn id="13" dur="500"/>
                                        <p:tgtEl>
                                          <p:spTgt spid="4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animBg="1"/>
      <p:bldP spid="2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Rectangle 2" hidden="1"/>
          <p:cNvGraphicFramePr>
            <a:graphicFrameLocks/>
          </p:cNvGraphicFramePr>
          <p:nvPr>
            <p:custDataLst>
              <p:tags r:id="rId1"/>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name="think-cell Slide" r:id="rId7" imgW="0" imgH="0" progId="">
                  <p:embed/>
                </p:oleObj>
              </mc:Choice>
              <mc:Fallback>
                <p:oleObj name="think-cell Slide" r:id="rId7" imgW="0" imgH="0" progId="">
                  <p:embed/>
                  <p:pic>
                    <p:nvPicPr>
                      <p:cNvPr id="27853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a:spLocks noChangeArrowheads="1"/>
          </p:cNvSpPr>
          <p:nvPr>
            <p:custDataLst>
              <p:tags r:id="rId2"/>
            </p:custDataLst>
          </p:nvPr>
        </p:nvSpPr>
        <p:spPr bwMode="auto">
          <a:xfrm>
            <a:off x="6781800" y="1085706"/>
            <a:ext cx="4794913" cy="1857388"/>
          </a:xfrm>
          <a:prstGeom prst="rect">
            <a:avLst/>
          </a:prstGeom>
          <a:solidFill>
            <a:schemeClr val="bg1">
              <a:lumMod val="85000"/>
            </a:schemeClr>
          </a:solidFill>
          <a:ln w="12700">
            <a:solidFill>
              <a:schemeClr val="tx1"/>
            </a:solidFill>
            <a:miter lim="800000"/>
            <a:headEnd/>
            <a:tailEnd/>
          </a:ln>
          <a:effectLst/>
        </p:spPr>
        <p:txBody>
          <a:bodyPr lIns="36000" tIns="36000" rIns="36000" bIns="36000" anchor="ctr"/>
          <a:lstStyle/>
          <a:p>
            <a:pPr algn="ctr"/>
            <a:r>
              <a:rPr lang="en-IN" sz="3600" b="1" dirty="0">
                <a:latin typeface="Candara" panose="020E0502030303020204" pitchFamily="34" charset="0"/>
              </a:rPr>
              <a:t>In the event of extreme calamity</a:t>
            </a:r>
            <a:endParaRPr lang="en-IN" sz="3600" dirty="0">
              <a:latin typeface="Candara" panose="020E0502030303020204" pitchFamily="34" charset="0"/>
            </a:endParaRPr>
          </a:p>
        </p:txBody>
      </p:sp>
      <p:sp>
        <p:nvSpPr>
          <p:cNvPr id="20" name="Rectangle 5"/>
          <p:cNvSpPr>
            <a:spLocks noChangeArrowheads="1"/>
          </p:cNvSpPr>
          <p:nvPr>
            <p:custDataLst>
              <p:tags r:id="rId3"/>
            </p:custDataLst>
          </p:nvPr>
        </p:nvSpPr>
        <p:spPr bwMode="auto">
          <a:xfrm>
            <a:off x="680112" y="2743200"/>
            <a:ext cx="4343400" cy="1881190"/>
          </a:xfrm>
          <a:prstGeom prst="rect">
            <a:avLst/>
          </a:prstGeom>
          <a:solidFill>
            <a:schemeClr val="accent5">
              <a:lumMod val="20000"/>
              <a:lumOff val="80000"/>
            </a:schemeClr>
          </a:solidFill>
          <a:ln w="12700">
            <a:solidFill>
              <a:schemeClr val="tx1"/>
            </a:solidFill>
            <a:miter lim="800000"/>
            <a:headEnd/>
            <a:tailEnd/>
          </a:ln>
          <a:effectLst/>
        </p:spPr>
        <p:txBody>
          <a:bodyPr lIns="36000" tIns="36000" rIns="36000" bIns="36000" anchor="ctr"/>
          <a:lstStyle/>
          <a:p>
            <a:pPr algn="ctr"/>
            <a:r>
              <a:rPr lang="en-IN" sz="2800" b="1" dirty="0">
                <a:latin typeface="Candara" pitchFamily="34" charset="0"/>
              </a:rPr>
              <a:t>Asset Classification of the restructured accounts as on date of Calamity will continue</a:t>
            </a:r>
          </a:p>
        </p:txBody>
      </p:sp>
      <p:cxnSp>
        <p:nvCxnSpPr>
          <p:cNvPr id="21" name="AutoShape 6"/>
          <p:cNvCxnSpPr>
            <a:cxnSpLocks noChangeShapeType="1"/>
            <a:stCxn id="20" idx="0"/>
          </p:cNvCxnSpPr>
          <p:nvPr>
            <p:custDataLst>
              <p:tags r:id="rId4"/>
            </p:custDataLst>
          </p:nvPr>
        </p:nvCxnSpPr>
        <p:spPr bwMode="auto">
          <a:xfrm rot="5400000" flipH="1" flipV="1">
            <a:off x="4330259" y="291659"/>
            <a:ext cx="973095" cy="3929988"/>
          </a:xfrm>
          <a:prstGeom prst="bentConnector2">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25" name="Text Placeholder 5"/>
          <p:cNvSpPr txBox="1">
            <a:spLocks/>
          </p:cNvSpPr>
          <p:nvPr/>
        </p:nvSpPr>
        <p:spPr>
          <a:xfrm>
            <a:off x="680112" y="4876800"/>
            <a:ext cx="4507173" cy="1107996"/>
          </a:xfrm>
          <a:prstGeom prst="rect">
            <a:avLst/>
          </a:prstGeom>
          <a:effectLst/>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r>
              <a:rPr lang="en-IN" sz="2400" b="1" dirty="0">
                <a:latin typeface="Candara" pitchFamily="34" charset="0"/>
              </a:rPr>
              <a:t>If restructuring is completed within a period of 3 months from the date of natural calamity. </a:t>
            </a:r>
            <a:endParaRPr sz="2400" b="1" dirty="0">
              <a:solidFill>
                <a:schemeClr val="tx1"/>
              </a:solidFill>
              <a:effectLst>
                <a:outerShdw blurRad="38100" dist="38100" dir="2700000" algn="tl">
                  <a:srgbClr val="000000">
                    <a:alpha val="43137"/>
                  </a:srgbClr>
                </a:outerShdw>
              </a:effectLst>
              <a:latin typeface="Candara" pitchFamily="34" charset="0"/>
            </a:endParaRPr>
          </a:p>
        </p:txBody>
      </p:sp>
      <p:sp>
        <p:nvSpPr>
          <p:cNvPr id="28" name="Rectangle 27"/>
          <p:cNvSpPr/>
          <p:nvPr/>
        </p:nvSpPr>
        <p:spPr>
          <a:xfrm>
            <a:off x="6787487" y="3122474"/>
            <a:ext cx="4694895" cy="2308324"/>
          </a:xfrm>
          <a:prstGeom prst="rect">
            <a:avLst/>
          </a:prstGeom>
          <a:effectLst/>
        </p:spPr>
        <p:txBody>
          <a:bodyPr wrap="square">
            <a:spAutoFit/>
          </a:bodyPr>
          <a:lstStyle/>
          <a:p>
            <a:pPr algn="ctr"/>
            <a:r>
              <a:rPr lang="en-IN" sz="2400" b="1" dirty="0">
                <a:latin typeface="Candara" pitchFamily="34" charset="0"/>
              </a:rPr>
              <a:t>SLBC/DCC is of the view</a:t>
            </a:r>
            <a:r>
              <a:rPr lang="en-IN" sz="2400" b="1" dirty="0">
                <a:solidFill>
                  <a:srgbClr val="0000FF"/>
                </a:solidFill>
                <a:effectLst>
                  <a:outerShdw blurRad="38100" dist="38100" dir="2700000" algn="tl">
                    <a:srgbClr val="000000">
                      <a:alpha val="43137"/>
                    </a:srgbClr>
                  </a:outerShdw>
                </a:effectLst>
                <a:latin typeface="Candara" pitchFamily="34" charset="0"/>
              </a:rPr>
              <a:t> </a:t>
            </a:r>
            <a:r>
              <a:rPr lang="en-IN" sz="2400" b="1" dirty="0">
                <a:solidFill>
                  <a:schemeClr val="tx2">
                    <a:lumMod val="75000"/>
                  </a:schemeClr>
                </a:solidFill>
                <a:latin typeface="Candara" pitchFamily="34" charset="0"/>
              </a:rPr>
              <a:t>that if this period will not be sufficient </a:t>
            </a:r>
            <a:r>
              <a:rPr lang="en-IN" sz="2400" b="1" dirty="0">
                <a:latin typeface="Candara" pitchFamily="34" charset="0"/>
              </a:rPr>
              <a:t>for the banking sector to reschedule all the loans, they should immediately approach RBI giving the reasons for seeking extension.</a:t>
            </a:r>
            <a:endParaRPr lang="en-US" sz="2400" b="1" dirty="0">
              <a:latin typeface="Candara" pitchFamily="34" charset="0"/>
            </a:endParaRPr>
          </a:p>
        </p:txBody>
      </p:sp>
      <p:sp>
        <p:nvSpPr>
          <p:cNvPr id="32" name="Slide Number Placeholder 17"/>
          <p:cNvSpPr txBox="1">
            <a:spLocks/>
          </p:cNvSpPr>
          <p:nvPr/>
        </p:nvSpPr>
        <p:spPr>
          <a:xfrm>
            <a:off x="9906000" y="6324600"/>
            <a:ext cx="609600" cy="304800"/>
          </a:xfrm>
          <a:prstGeom prst="rect">
            <a:avLst/>
          </a:prstGeom>
          <a:effectLst/>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84</a:t>
            </a:fld>
            <a:endParaRPr lang="en-US" sz="1600" b="1" dirty="0">
              <a:solidFill>
                <a:srgbClr val="000000"/>
              </a:solidFill>
              <a:latin typeface="Arial" pitchFamily="34" charset="0"/>
              <a:cs typeface="Arial" pitchFamily="34" charset="0"/>
            </a:endParaRPr>
          </a:p>
        </p:txBody>
      </p:sp>
      <p:sp>
        <p:nvSpPr>
          <p:cNvPr id="12" name="Title 1">
            <a:extLst>
              <a:ext uri="{FF2B5EF4-FFF2-40B4-BE49-F238E27FC236}">
                <a16:creationId xmlns:a16="http://schemas.microsoft.com/office/drawing/2014/main" id="{BF2E4726-6115-4FC1-B58F-EDBBAB64EC43}"/>
              </a:ext>
            </a:extLst>
          </p:cNvPr>
          <p:cNvSpPr txBox="1">
            <a:spLocks/>
          </p:cNvSpPr>
          <p:nvPr/>
        </p:nvSpPr>
        <p:spPr>
          <a:xfrm>
            <a:off x="609600" y="259471"/>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Restructuring – Natural Calamities (Conditions 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5" grpId="0"/>
      <p:bldP spid="28" grpId="0"/>
      <p:bldP spid="32"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8530" name="Rectangle 2" hidden="1"/>
          <p:cNvGraphicFramePr>
            <a:graphicFrameLocks/>
          </p:cNvGraphicFramePr>
          <p:nvPr>
            <p:custDataLst>
              <p:tags r:id="rId1"/>
            </p:custDataLst>
          </p:nvPr>
        </p:nvGraphicFramePr>
        <p:xfrm>
          <a:off x="1524000" y="0"/>
          <a:ext cx="146050" cy="158750"/>
        </p:xfrm>
        <a:graphic>
          <a:graphicData uri="http://schemas.openxmlformats.org/presentationml/2006/ole">
            <mc:AlternateContent xmlns:mc="http://schemas.openxmlformats.org/markup-compatibility/2006">
              <mc:Choice xmlns:v="urn:schemas-microsoft-com:vml" Requires="v">
                <p:oleObj name="think-cell Slide" r:id="rId7" imgW="0" imgH="0" progId="">
                  <p:embed/>
                </p:oleObj>
              </mc:Choice>
              <mc:Fallback>
                <p:oleObj name="think-cell Slide" r:id="rId7" imgW="0" imgH="0" progId="">
                  <p:embed/>
                  <p:pic>
                    <p:nvPicPr>
                      <p:cNvPr id="278530" name="Rectangle 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0"/>
                        <a:ext cx="1460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a:spLocks noChangeArrowheads="1"/>
          </p:cNvSpPr>
          <p:nvPr>
            <p:custDataLst>
              <p:tags r:id="rId2"/>
            </p:custDataLst>
          </p:nvPr>
        </p:nvSpPr>
        <p:spPr bwMode="auto">
          <a:xfrm>
            <a:off x="6781800" y="1085706"/>
            <a:ext cx="4794913" cy="1857388"/>
          </a:xfrm>
          <a:prstGeom prst="rect">
            <a:avLst/>
          </a:prstGeom>
          <a:solidFill>
            <a:schemeClr val="bg1">
              <a:lumMod val="85000"/>
            </a:schemeClr>
          </a:solidFill>
          <a:ln w="12700">
            <a:solidFill>
              <a:schemeClr val="tx1"/>
            </a:solidFill>
            <a:miter lim="800000"/>
            <a:headEnd/>
            <a:tailEnd/>
          </a:ln>
          <a:effectLst/>
        </p:spPr>
        <p:txBody>
          <a:bodyPr lIns="36000" tIns="36000" rIns="36000" bIns="36000" anchor="ctr"/>
          <a:lstStyle/>
          <a:p>
            <a:pPr algn="ctr"/>
            <a:r>
              <a:rPr lang="en-IN" sz="4400" b="1" dirty="0">
                <a:solidFill>
                  <a:srgbClr val="C00000"/>
                </a:solidFill>
                <a:latin typeface="Candara" panose="020E0502030303020204" pitchFamily="34" charset="0"/>
              </a:rPr>
              <a:t>Exception</a:t>
            </a:r>
          </a:p>
        </p:txBody>
      </p:sp>
      <p:sp>
        <p:nvSpPr>
          <p:cNvPr id="20" name="Rectangle 5"/>
          <p:cNvSpPr>
            <a:spLocks noChangeArrowheads="1"/>
          </p:cNvSpPr>
          <p:nvPr>
            <p:custDataLst>
              <p:tags r:id="rId3"/>
            </p:custDataLst>
          </p:nvPr>
        </p:nvSpPr>
        <p:spPr bwMode="auto">
          <a:xfrm>
            <a:off x="680112" y="2743200"/>
            <a:ext cx="4343400" cy="1881190"/>
          </a:xfrm>
          <a:prstGeom prst="rect">
            <a:avLst/>
          </a:prstGeom>
          <a:solidFill>
            <a:schemeClr val="accent5">
              <a:lumMod val="20000"/>
              <a:lumOff val="80000"/>
            </a:schemeClr>
          </a:solidFill>
          <a:ln w="12700">
            <a:solidFill>
              <a:schemeClr val="tx1"/>
            </a:solidFill>
            <a:miter lim="800000"/>
            <a:headEnd/>
            <a:tailEnd/>
          </a:ln>
          <a:effectLst/>
        </p:spPr>
        <p:txBody>
          <a:bodyPr lIns="36000" tIns="36000" rIns="36000" bIns="36000" anchor="ctr"/>
          <a:lstStyle/>
          <a:p>
            <a:pPr algn="ctr"/>
            <a:r>
              <a:rPr lang="en-US" sz="2800" b="1" dirty="0">
                <a:latin typeface="Candara" pitchFamily="34" charset="0"/>
              </a:rPr>
              <a:t>Accounts restructured for the second time or more on account of natural Calamities</a:t>
            </a:r>
          </a:p>
        </p:txBody>
      </p:sp>
      <p:cxnSp>
        <p:nvCxnSpPr>
          <p:cNvPr id="21" name="AutoShape 6"/>
          <p:cNvCxnSpPr>
            <a:cxnSpLocks noChangeShapeType="1"/>
            <a:stCxn id="20" idx="0"/>
          </p:cNvCxnSpPr>
          <p:nvPr>
            <p:custDataLst>
              <p:tags r:id="rId4"/>
            </p:custDataLst>
          </p:nvPr>
        </p:nvCxnSpPr>
        <p:spPr bwMode="auto">
          <a:xfrm rot="5400000" flipH="1" flipV="1">
            <a:off x="4330259" y="291659"/>
            <a:ext cx="973095" cy="3929988"/>
          </a:xfrm>
          <a:prstGeom prst="bentConnector2">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25" name="Text Placeholder 5"/>
          <p:cNvSpPr txBox="1">
            <a:spLocks/>
          </p:cNvSpPr>
          <p:nvPr/>
        </p:nvSpPr>
        <p:spPr>
          <a:xfrm>
            <a:off x="680113" y="4876800"/>
            <a:ext cx="4343400" cy="1292662"/>
          </a:xfrm>
          <a:prstGeom prst="rect">
            <a:avLst/>
          </a:prstGeom>
          <a:effectLst/>
        </p:spPr>
        <p:txBody>
          <a:bodyPr wrap="square" lIns="0" tIns="0" rIns="0" bIns="0">
            <a:sp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lgn="ctr"/>
            <a:r>
              <a:rPr lang="en-US" sz="2800" b="1" dirty="0">
                <a:latin typeface="Candara" pitchFamily="34" charset="0"/>
              </a:rPr>
              <a:t>Retain the same asset classification category on restructuring</a:t>
            </a:r>
          </a:p>
        </p:txBody>
      </p:sp>
      <p:sp>
        <p:nvSpPr>
          <p:cNvPr id="28" name="Rectangle 27"/>
          <p:cNvSpPr/>
          <p:nvPr/>
        </p:nvSpPr>
        <p:spPr>
          <a:xfrm>
            <a:off x="6787487" y="3122474"/>
            <a:ext cx="4694895" cy="2677656"/>
          </a:xfrm>
          <a:prstGeom prst="rect">
            <a:avLst/>
          </a:prstGeom>
          <a:effectLst/>
        </p:spPr>
        <p:txBody>
          <a:bodyPr wrap="square">
            <a:spAutoFit/>
          </a:bodyPr>
          <a:lstStyle/>
          <a:p>
            <a:pPr algn="ctr"/>
            <a:r>
              <a:rPr lang="en-US" sz="2800" b="1" dirty="0">
                <a:latin typeface="Candara" pitchFamily="34" charset="0"/>
              </a:rPr>
              <a:t>Any restructuring necessitated on account of </a:t>
            </a:r>
            <a:r>
              <a:rPr lang="en-US" sz="2800" b="1" dirty="0">
                <a:solidFill>
                  <a:srgbClr val="C00000"/>
                </a:solidFill>
                <a:latin typeface="Candara" pitchFamily="34" charset="0"/>
              </a:rPr>
              <a:t>recurrence of </a:t>
            </a:r>
            <a:r>
              <a:rPr lang="en-US" sz="2800" b="1" dirty="0">
                <a:latin typeface="Candara" pitchFamily="34" charset="0"/>
              </a:rPr>
              <a:t>natural calamity would </a:t>
            </a:r>
            <a:r>
              <a:rPr lang="en-US" sz="2800" b="1" dirty="0">
                <a:solidFill>
                  <a:srgbClr val="C00000"/>
                </a:solidFill>
                <a:latin typeface="Candara" pitchFamily="34" charset="0"/>
              </a:rPr>
              <a:t>not</a:t>
            </a:r>
            <a:r>
              <a:rPr lang="en-US" sz="2800" b="1" dirty="0">
                <a:latin typeface="Candara" pitchFamily="34" charset="0"/>
              </a:rPr>
              <a:t> be treated as “second restructuring”.</a:t>
            </a:r>
          </a:p>
        </p:txBody>
      </p:sp>
      <p:sp>
        <p:nvSpPr>
          <p:cNvPr id="32" name="Slide Number Placeholder 17"/>
          <p:cNvSpPr txBox="1">
            <a:spLocks/>
          </p:cNvSpPr>
          <p:nvPr/>
        </p:nvSpPr>
        <p:spPr>
          <a:xfrm>
            <a:off x="9906000" y="6324600"/>
            <a:ext cx="609600" cy="304800"/>
          </a:xfrm>
          <a:prstGeom prst="rect">
            <a:avLst/>
          </a:prstGeom>
          <a:effectLst/>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85</a:t>
            </a:fld>
            <a:endParaRPr lang="en-US" sz="1600" b="1" dirty="0">
              <a:solidFill>
                <a:srgbClr val="000000"/>
              </a:solidFill>
              <a:latin typeface="Arial" pitchFamily="34" charset="0"/>
              <a:cs typeface="Arial" pitchFamily="34" charset="0"/>
            </a:endParaRPr>
          </a:p>
        </p:txBody>
      </p:sp>
      <p:sp>
        <p:nvSpPr>
          <p:cNvPr id="12" name="Title 1">
            <a:extLst>
              <a:ext uri="{FF2B5EF4-FFF2-40B4-BE49-F238E27FC236}">
                <a16:creationId xmlns:a16="http://schemas.microsoft.com/office/drawing/2014/main" id="{BF2E4726-6115-4FC1-B58F-EDBBAB64EC43}"/>
              </a:ext>
            </a:extLst>
          </p:cNvPr>
          <p:cNvSpPr txBox="1">
            <a:spLocks/>
          </p:cNvSpPr>
          <p:nvPr/>
        </p:nvSpPr>
        <p:spPr>
          <a:xfrm>
            <a:off x="609600" y="259471"/>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Restructuring – Natural Calamities (Conditions 2/2)</a:t>
            </a:r>
          </a:p>
        </p:txBody>
      </p:sp>
    </p:spTree>
    <p:extLst>
      <p:ext uri="{BB962C8B-B14F-4D97-AF65-F5344CB8AC3E}">
        <p14:creationId xmlns:p14="http://schemas.microsoft.com/office/powerpoint/2010/main" val="280711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randombar(horizontal)">
                                      <p:cBhvr>
                                        <p:cTn id="19" dur="500"/>
                                        <p:tgtEl>
                                          <p:spTgt spid="2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randombar(horizontal)">
                                      <p:cBhvr>
                                        <p:cTn id="22" dur="500"/>
                                        <p:tgtEl>
                                          <p:spTgt spid="3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5" grpId="0"/>
      <p:bldP spid="28" grpId="0"/>
      <p:bldP spid="32"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38" name="Rectangle 2"/>
          <p:cNvSpPr>
            <a:spLocks noGrp="1"/>
          </p:cNvSpPr>
          <p:nvPr>
            <p:ph idx="1"/>
          </p:nvPr>
        </p:nvSpPr>
        <p:spPr>
          <a:xfrm>
            <a:off x="609600" y="1219200"/>
            <a:ext cx="10972800" cy="5105400"/>
          </a:xfrm>
          <a:solidFill>
            <a:schemeClr val="bg1"/>
          </a:solidFill>
        </p:spPr>
        <p:txBody>
          <a:bodyPr vert="horz" lIns="90488" tIns="44450" rIns="90488" bIns="44450" rtlCol="0">
            <a:normAutofit/>
          </a:bodyPr>
          <a:lstStyle/>
          <a:p>
            <a:pPr marL="0" indent="0" algn="just">
              <a:buNone/>
            </a:pPr>
            <a:endParaRPr lang="en-IN" sz="4000" dirty="0"/>
          </a:p>
          <a:p>
            <a:pPr marL="0" indent="0" algn="ctr">
              <a:buNone/>
            </a:pPr>
            <a:r>
              <a:rPr lang="en-IN" sz="4000" dirty="0"/>
              <a:t>All short term loans, </a:t>
            </a:r>
            <a:r>
              <a:rPr lang="en-IN" sz="4000" b="1" dirty="0">
                <a:solidFill>
                  <a:srgbClr val="C00000"/>
                </a:solidFill>
              </a:rPr>
              <a:t>except those which are overdue at the time of occurrence of the natural calamity</a:t>
            </a:r>
            <a:r>
              <a:rPr lang="en-IN" sz="4000" dirty="0"/>
              <a:t>, are eligible for restructuring/ conversion to term loans</a:t>
            </a:r>
            <a:endParaRPr lang="en-US" sz="3600" b="1" dirty="0"/>
          </a:p>
        </p:txBody>
      </p:sp>
      <p:sp>
        <p:nvSpPr>
          <p:cNvPr id="9" name="Slide Number Placeholder 17"/>
          <p:cNvSpPr txBox="1">
            <a:spLocks/>
          </p:cNvSpPr>
          <p:nvPr/>
        </p:nvSpPr>
        <p:spPr>
          <a:xfrm>
            <a:off x="9906000" y="6324600"/>
            <a:ext cx="609600" cy="304800"/>
          </a:xfrm>
          <a:prstGeom prst="rect">
            <a:avLst/>
          </a:prstGeom>
        </p:spPr>
        <p:txBody>
          <a:bodyPr/>
          <a:lstStyle/>
          <a:p>
            <a:pPr fontAlgn="base">
              <a:spcBef>
                <a:spcPct val="0"/>
              </a:spcBef>
              <a:spcAft>
                <a:spcPct val="0"/>
              </a:spcAft>
              <a:defRPr/>
            </a:pPr>
            <a:fld id="{0176C1F2-587E-42C9-B506-53C0D6E30F46}" type="slidenum">
              <a:rPr lang="en-US" sz="1600" b="1">
                <a:solidFill>
                  <a:srgbClr val="000000"/>
                </a:solidFill>
                <a:latin typeface="Arial" pitchFamily="34" charset="0"/>
                <a:cs typeface="Arial" pitchFamily="34" charset="0"/>
              </a:rPr>
              <a:pPr fontAlgn="base">
                <a:spcBef>
                  <a:spcPct val="0"/>
                </a:spcBef>
                <a:spcAft>
                  <a:spcPct val="0"/>
                </a:spcAft>
                <a:defRPr/>
              </a:pPr>
              <a:t>86</a:t>
            </a:fld>
            <a:endParaRPr lang="en-US" sz="1600" b="1" dirty="0">
              <a:solidFill>
                <a:srgbClr val="000000"/>
              </a:solidFill>
              <a:latin typeface="Arial" pitchFamily="34" charset="0"/>
              <a:cs typeface="Arial" pitchFamily="34" charset="0"/>
            </a:endParaRPr>
          </a:p>
        </p:txBody>
      </p:sp>
      <p:sp>
        <p:nvSpPr>
          <p:cNvPr id="6" name="Title 1">
            <a:extLst>
              <a:ext uri="{FF2B5EF4-FFF2-40B4-BE49-F238E27FC236}">
                <a16:creationId xmlns:a16="http://schemas.microsoft.com/office/drawing/2014/main" id="{0EA340B1-A6B2-4180-8D08-0C8709E1D352}"/>
              </a:ext>
            </a:extLst>
          </p:cNvPr>
          <p:cNvSpPr txBox="1">
            <a:spLocks/>
          </p:cNvSpPr>
          <p:nvPr/>
        </p:nvSpPr>
        <p:spPr>
          <a:xfrm>
            <a:off x="609600" y="26091"/>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Restructuring – Natural Calamities (Other Guidelines)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2738">
                                            <p:bg/>
                                          </p:spTgt>
                                        </p:tgtEl>
                                        <p:attrNameLst>
                                          <p:attrName>style.visibility</p:attrName>
                                        </p:attrNameLst>
                                      </p:cBhvr>
                                      <p:to>
                                        <p:strVal val="visible"/>
                                      </p:to>
                                    </p:set>
                                    <p:animEffect transition="in" filter="randombar(horizontal)">
                                      <p:cBhvr>
                                        <p:cTn id="7" dur="500"/>
                                        <p:tgtEl>
                                          <p:spTgt spid="372738">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72738">
                                            <p:txEl>
                                              <p:pRg st="1" end="1"/>
                                            </p:txEl>
                                          </p:spTgt>
                                        </p:tgtEl>
                                        <p:attrNameLst>
                                          <p:attrName>style.visibility</p:attrName>
                                        </p:attrNameLst>
                                      </p:cBhvr>
                                      <p:to>
                                        <p:strVal val="visible"/>
                                      </p:to>
                                    </p:set>
                                    <p:animEffect transition="in" filter="randombar(horizontal)">
                                      <p:cBhvr>
                                        <p:cTn id="12" dur="500"/>
                                        <p:tgtEl>
                                          <p:spTgt spid="372738">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uild="p" animBg="1"/>
      <p:bldP spid="9" grpId="0"/>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87</a:t>
            </a:fld>
            <a:endParaRPr lang="en-US" dirty="0"/>
          </a:p>
        </p:txBody>
      </p:sp>
      <p:sp>
        <p:nvSpPr>
          <p:cNvPr id="6" name="Freeform 6">
            <a:extLst>
              <a:ext uri="{FF2B5EF4-FFF2-40B4-BE49-F238E27FC236}">
                <a16:creationId xmlns:a16="http://schemas.microsoft.com/office/drawing/2014/main" id="{7B84D84F-198B-4683-BBDF-D716E10CFCDD}"/>
              </a:ext>
            </a:extLst>
          </p:cNvPr>
          <p:cNvSpPr>
            <a:spLocks noChangeAspect="1" noEditPoints="1"/>
          </p:cNvSpPr>
          <p:nvPr/>
        </p:nvSpPr>
        <p:spPr bwMode="auto">
          <a:xfrm>
            <a:off x="10058401" y="1210282"/>
            <a:ext cx="1524000" cy="4965234"/>
          </a:xfrm>
          <a:custGeom>
            <a:avLst/>
            <a:gdLst>
              <a:gd name="T0" fmla="*/ 752 w 796"/>
              <a:gd name="T1" fmla="*/ 568 h 1642"/>
              <a:gd name="T2" fmla="*/ 679 w 796"/>
              <a:gd name="T3" fmla="*/ 472 h 1642"/>
              <a:gd name="T4" fmla="*/ 666 w 796"/>
              <a:gd name="T5" fmla="*/ 407 h 1642"/>
              <a:gd name="T6" fmla="*/ 725 w 796"/>
              <a:gd name="T7" fmla="*/ 235 h 1642"/>
              <a:gd name="T8" fmla="*/ 735 w 796"/>
              <a:gd name="T9" fmla="*/ 232 h 1642"/>
              <a:gd name="T10" fmla="*/ 715 w 796"/>
              <a:gd name="T11" fmla="*/ 158 h 1642"/>
              <a:gd name="T12" fmla="*/ 715 w 796"/>
              <a:gd name="T13" fmla="*/ 159 h 1642"/>
              <a:gd name="T14" fmla="*/ 704 w 796"/>
              <a:gd name="T15" fmla="*/ 107 h 1642"/>
              <a:gd name="T16" fmla="*/ 676 w 796"/>
              <a:gd name="T17" fmla="*/ 77 h 1642"/>
              <a:gd name="T18" fmla="*/ 655 w 796"/>
              <a:gd name="T19" fmla="*/ 60 h 1642"/>
              <a:gd name="T20" fmla="*/ 461 w 796"/>
              <a:gd name="T21" fmla="*/ 8 h 1642"/>
              <a:gd name="T22" fmla="*/ 402 w 796"/>
              <a:gd name="T23" fmla="*/ 32 h 1642"/>
              <a:gd name="T24" fmla="*/ 400 w 796"/>
              <a:gd name="T25" fmla="*/ 66 h 1642"/>
              <a:gd name="T26" fmla="*/ 362 w 796"/>
              <a:gd name="T27" fmla="*/ 104 h 1642"/>
              <a:gd name="T28" fmla="*/ 310 w 796"/>
              <a:gd name="T29" fmla="*/ 152 h 1642"/>
              <a:gd name="T30" fmla="*/ 306 w 796"/>
              <a:gd name="T31" fmla="*/ 204 h 1642"/>
              <a:gd name="T32" fmla="*/ 279 w 796"/>
              <a:gd name="T33" fmla="*/ 248 h 1642"/>
              <a:gd name="T34" fmla="*/ 183 w 796"/>
              <a:gd name="T35" fmla="*/ 391 h 1642"/>
              <a:gd name="T36" fmla="*/ 151 w 796"/>
              <a:gd name="T37" fmla="*/ 433 h 1642"/>
              <a:gd name="T38" fmla="*/ 99 w 796"/>
              <a:gd name="T39" fmla="*/ 478 h 1642"/>
              <a:gd name="T40" fmla="*/ 63 w 796"/>
              <a:gd name="T41" fmla="*/ 621 h 1642"/>
              <a:gd name="T42" fmla="*/ 71 w 796"/>
              <a:gd name="T43" fmla="*/ 714 h 1642"/>
              <a:gd name="T44" fmla="*/ 89 w 796"/>
              <a:gd name="T45" fmla="*/ 859 h 1642"/>
              <a:gd name="T46" fmla="*/ 27 w 796"/>
              <a:gd name="T47" fmla="*/ 987 h 1642"/>
              <a:gd name="T48" fmla="*/ 107 w 796"/>
              <a:gd name="T49" fmla="*/ 1179 h 1642"/>
              <a:gd name="T50" fmla="*/ 64 w 796"/>
              <a:gd name="T51" fmla="*/ 1341 h 1642"/>
              <a:gd name="T52" fmla="*/ 0 w 796"/>
              <a:gd name="T53" fmla="*/ 1642 h 1642"/>
              <a:gd name="T54" fmla="*/ 635 w 796"/>
              <a:gd name="T55" fmla="*/ 1308 h 1642"/>
              <a:gd name="T56" fmla="*/ 653 w 796"/>
              <a:gd name="T57" fmla="*/ 1154 h 1642"/>
              <a:gd name="T58" fmla="*/ 763 w 796"/>
              <a:gd name="T59" fmla="*/ 874 h 1642"/>
              <a:gd name="T60" fmla="*/ 361 w 796"/>
              <a:gd name="T61" fmla="*/ 517 h 1642"/>
              <a:gd name="T62" fmla="*/ 357 w 796"/>
              <a:gd name="T63" fmla="*/ 566 h 1642"/>
              <a:gd name="T64" fmla="*/ 233 w 796"/>
              <a:gd name="T65" fmla="*/ 730 h 1642"/>
              <a:gd name="T66" fmla="*/ 235 w 796"/>
              <a:gd name="T67" fmla="*/ 519 h 1642"/>
              <a:gd name="T68" fmla="*/ 225 w 796"/>
              <a:gd name="T69" fmla="*/ 443 h 1642"/>
              <a:gd name="T70" fmla="*/ 215 w 796"/>
              <a:gd name="T71" fmla="*/ 408 h 1642"/>
              <a:gd name="T72" fmla="*/ 299 w 796"/>
              <a:gd name="T73" fmla="*/ 273 h 1642"/>
              <a:gd name="T74" fmla="*/ 347 w 796"/>
              <a:gd name="T75" fmla="*/ 362 h 1642"/>
              <a:gd name="T76" fmla="*/ 405 w 796"/>
              <a:gd name="T77" fmla="*/ 478 h 1642"/>
              <a:gd name="T78" fmla="*/ 361 w 796"/>
              <a:gd name="T79" fmla="*/ 51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1642">
                <a:moveTo>
                  <a:pt x="791" y="712"/>
                </a:moveTo>
                <a:cubicBezTo>
                  <a:pt x="790" y="664"/>
                  <a:pt x="776" y="594"/>
                  <a:pt x="752" y="568"/>
                </a:cubicBezTo>
                <a:cubicBezTo>
                  <a:pt x="735" y="553"/>
                  <a:pt x="719" y="530"/>
                  <a:pt x="708" y="517"/>
                </a:cubicBezTo>
                <a:cubicBezTo>
                  <a:pt x="704" y="507"/>
                  <a:pt x="679" y="475"/>
                  <a:pt x="679" y="472"/>
                </a:cubicBezTo>
                <a:cubicBezTo>
                  <a:pt x="684" y="470"/>
                  <a:pt x="688" y="464"/>
                  <a:pt x="688" y="464"/>
                </a:cubicBezTo>
                <a:cubicBezTo>
                  <a:pt x="688" y="464"/>
                  <a:pt x="668" y="421"/>
                  <a:pt x="666" y="407"/>
                </a:cubicBezTo>
                <a:cubicBezTo>
                  <a:pt x="663" y="403"/>
                  <a:pt x="650" y="398"/>
                  <a:pt x="645" y="398"/>
                </a:cubicBezTo>
                <a:cubicBezTo>
                  <a:pt x="655" y="386"/>
                  <a:pt x="710" y="292"/>
                  <a:pt x="725" y="235"/>
                </a:cubicBezTo>
                <a:cubicBezTo>
                  <a:pt x="725" y="241"/>
                  <a:pt x="725" y="247"/>
                  <a:pt x="725" y="251"/>
                </a:cubicBezTo>
                <a:cubicBezTo>
                  <a:pt x="723" y="261"/>
                  <a:pt x="728" y="249"/>
                  <a:pt x="735" y="232"/>
                </a:cubicBezTo>
                <a:cubicBezTo>
                  <a:pt x="743" y="212"/>
                  <a:pt x="716" y="158"/>
                  <a:pt x="716" y="158"/>
                </a:cubicBezTo>
                <a:cubicBezTo>
                  <a:pt x="715" y="158"/>
                  <a:pt x="715" y="158"/>
                  <a:pt x="715" y="158"/>
                </a:cubicBezTo>
                <a:cubicBezTo>
                  <a:pt x="716" y="160"/>
                  <a:pt x="716" y="161"/>
                  <a:pt x="716" y="162"/>
                </a:cubicBezTo>
                <a:cubicBezTo>
                  <a:pt x="716" y="161"/>
                  <a:pt x="715" y="160"/>
                  <a:pt x="715" y="159"/>
                </a:cubicBezTo>
                <a:cubicBezTo>
                  <a:pt x="715" y="158"/>
                  <a:pt x="715" y="158"/>
                  <a:pt x="715" y="158"/>
                </a:cubicBezTo>
                <a:cubicBezTo>
                  <a:pt x="711" y="133"/>
                  <a:pt x="706" y="112"/>
                  <a:pt x="704" y="107"/>
                </a:cubicBezTo>
                <a:cubicBezTo>
                  <a:pt x="697" y="94"/>
                  <a:pt x="678" y="64"/>
                  <a:pt x="678" y="64"/>
                </a:cubicBezTo>
                <a:cubicBezTo>
                  <a:pt x="676" y="77"/>
                  <a:pt x="676" y="77"/>
                  <a:pt x="676" y="77"/>
                </a:cubicBezTo>
                <a:cubicBezTo>
                  <a:pt x="649" y="40"/>
                  <a:pt x="649" y="40"/>
                  <a:pt x="649" y="40"/>
                </a:cubicBezTo>
                <a:cubicBezTo>
                  <a:pt x="655" y="60"/>
                  <a:pt x="655" y="60"/>
                  <a:pt x="655" y="60"/>
                </a:cubicBezTo>
                <a:cubicBezTo>
                  <a:pt x="655" y="60"/>
                  <a:pt x="630" y="38"/>
                  <a:pt x="586" y="19"/>
                </a:cubicBezTo>
                <a:cubicBezTo>
                  <a:pt x="541" y="0"/>
                  <a:pt x="461" y="8"/>
                  <a:pt x="461" y="8"/>
                </a:cubicBezTo>
                <a:cubicBezTo>
                  <a:pt x="461" y="8"/>
                  <a:pt x="472" y="11"/>
                  <a:pt x="487" y="16"/>
                </a:cubicBezTo>
                <a:cubicBezTo>
                  <a:pt x="441" y="20"/>
                  <a:pt x="402" y="32"/>
                  <a:pt x="402" y="32"/>
                </a:cubicBezTo>
                <a:cubicBezTo>
                  <a:pt x="409" y="53"/>
                  <a:pt x="409" y="53"/>
                  <a:pt x="409" y="53"/>
                </a:cubicBezTo>
                <a:cubicBezTo>
                  <a:pt x="409" y="53"/>
                  <a:pt x="388" y="64"/>
                  <a:pt x="400" y="66"/>
                </a:cubicBezTo>
                <a:cubicBezTo>
                  <a:pt x="405" y="66"/>
                  <a:pt x="409" y="68"/>
                  <a:pt x="412" y="70"/>
                </a:cubicBezTo>
                <a:cubicBezTo>
                  <a:pt x="390" y="82"/>
                  <a:pt x="367" y="98"/>
                  <a:pt x="362" y="104"/>
                </a:cubicBezTo>
                <a:cubicBezTo>
                  <a:pt x="359" y="107"/>
                  <a:pt x="353" y="130"/>
                  <a:pt x="347" y="134"/>
                </a:cubicBezTo>
                <a:cubicBezTo>
                  <a:pt x="341" y="138"/>
                  <a:pt x="310" y="152"/>
                  <a:pt x="310" y="152"/>
                </a:cubicBezTo>
                <a:cubicBezTo>
                  <a:pt x="310" y="152"/>
                  <a:pt x="294" y="164"/>
                  <a:pt x="295" y="172"/>
                </a:cubicBezTo>
                <a:cubicBezTo>
                  <a:pt x="296" y="180"/>
                  <a:pt x="306" y="204"/>
                  <a:pt x="306" y="204"/>
                </a:cubicBezTo>
                <a:cubicBezTo>
                  <a:pt x="302" y="212"/>
                  <a:pt x="299" y="221"/>
                  <a:pt x="299" y="221"/>
                </a:cubicBezTo>
                <a:cubicBezTo>
                  <a:pt x="299" y="221"/>
                  <a:pt x="291" y="227"/>
                  <a:pt x="279" y="248"/>
                </a:cubicBezTo>
                <a:cubicBezTo>
                  <a:pt x="267" y="269"/>
                  <a:pt x="208" y="378"/>
                  <a:pt x="208" y="378"/>
                </a:cubicBezTo>
                <a:cubicBezTo>
                  <a:pt x="208" y="378"/>
                  <a:pt x="183" y="363"/>
                  <a:pt x="183" y="391"/>
                </a:cubicBezTo>
                <a:cubicBezTo>
                  <a:pt x="181" y="406"/>
                  <a:pt x="178" y="419"/>
                  <a:pt x="178" y="419"/>
                </a:cubicBezTo>
                <a:cubicBezTo>
                  <a:pt x="178" y="419"/>
                  <a:pt x="155" y="416"/>
                  <a:pt x="151" y="433"/>
                </a:cubicBezTo>
                <a:cubicBezTo>
                  <a:pt x="146" y="437"/>
                  <a:pt x="125" y="457"/>
                  <a:pt x="125" y="457"/>
                </a:cubicBezTo>
                <a:cubicBezTo>
                  <a:pt x="117" y="457"/>
                  <a:pt x="102" y="468"/>
                  <a:pt x="99" y="478"/>
                </a:cubicBezTo>
                <a:cubicBezTo>
                  <a:pt x="92" y="482"/>
                  <a:pt x="49" y="528"/>
                  <a:pt x="49" y="560"/>
                </a:cubicBezTo>
                <a:cubicBezTo>
                  <a:pt x="54" y="584"/>
                  <a:pt x="63" y="621"/>
                  <a:pt x="63" y="621"/>
                </a:cubicBezTo>
                <a:cubicBezTo>
                  <a:pt x="63" y="621"/>
                  <a:pt x="59" y="618"/>
                  <a:pt x="59" y="633"/>
                </a:cubicBezTo>
                <a:cubicBezTo>
                  <a:pt x="62" y="651"/>
                  <a:pt x="76" y="702"/>
                  <a:pt x="71" y="714"/>
                </a:cubicBezTo>
                <a:cubicBezTo>
                  <a:pt x="54" y="729"/>
                  <a:pt x="29" y="747"/>
                  <a:pt x="29" y="747"/>
                </a:cubicBezTo>
                <a:cubicBezTo>
                  <a:pt x="29" y="747"/>
                  <a:pt x="84" y="843"/>
                  <a:pt x="89" y="859"/>
                </a:cubicBezTo>
                <a:cubicBezTo>
                  <a:pt x="93" y="873"/>
                  <a:pt x="94" y="890"/>
                  <a:pt x="94" y="890"/>
                </a:cubicBezTo>
                <a:cubicBezTo>
                  <a:pt x="75" y="905"/>
                  <a:pt x="33" y="942"/>
                  <a:pt x="27" y="987"/>
                </a:cubicBezTo>
                <a:cubicBezTo>
                  <a:pt x="28" y="1021"/>
                  <a:pt x="30" y="1060"/>
                  <a:pt x="30" y="1060"/>
                </a:cubicBezTo>
                <a:cubicBezTo>
                  <a:pt x="30" y="1060"/>
                  <a:pt x="111" y="1134"/>
                  <a:pt x="107" y="1179"/>
                </a:cubicBezTo>
                <a:cubicBezTo>
                  <a:pt x="106" y="1192"/>
                  <a:pt x="106" y="1192"/>
                  <a:pt x="106" y="1192"/>
                </a:cubicBezTo>
                <a:cubicBezTo>
                  <a:pt x="106" y="1192"/>
                  <a:pt x="63" y="1296"/>
                  <a:pt x="64" y="1341"/>
                </a:cubicBezTo>
                <a:cubicBezTo>
                  <a:pt x="58" y="1377"/>
                  <a:pt x="33" y="1475"/>
                  <a:pt x="30" y="1487"/>
                </a:cubicBezTo>
                <a:cubicBezTo>
                  <a:pt x="27" y="1499"/>
                  <a:pt x="0" y="1634"/>
                  <a:pt x="0" y="1642"/>
                </a:cubicBezTo>
                <a:cubicBezTo>
                  <a:pt x="660" y="1642"/>
                  <a:pt x="660" y="1642"/>
                  <a:pt x="660" y="1642"/>
                </a:cubicBezTo>
                <a:cubicBezTo>
                  <a:pt x="660" y="1642"/>
                  <a:pt x="668" y="1402"/>
                  <a:pt x="635" y="1308"/>
                </a:cubicBezTo>
                <a:cubicBezTo>
                  <a:pt x="645" y="1275"/>
                  <a:pt x="656" y="1252"/>
                  <a:pt x="647" y="1213"/>
                </a:cubicBezTo>
                <a:cubicBezTo>
                  <a:pt x="654" y="1190"/>
                  <a:pt x="656" y="1173"/>
                  <a:pt x="653" y="1154"/>
                </a:cubicBezTo>
                <a:cubicBezTo>
                  <a:pt x="666" y="1130"/>
                  <a:pt x="677" y="1075"/>
                  <a:pt x="685" y="1062"/>
                </a:cubicBezTo>
                <a:cubicBezTo>
                  <a:pt x="692" y="1040"/>
                  <a:pt x="756" y="885"/>
                  <a:pt x="763" y="874"/>
                </a:cubicBezTo>
                <a:cubicBezTo>
                  <a:pt x="770" y="863"/>
                  <a:pt x="796" y="788"/>
                  <a:pt x="791" y="712"/>
                </a:cubicBezTo>
                <a:close/>
                <a:moveTo>
                  <a:pt x="361" y="517"/>
                </a:moveTo>
                <a:cubicBezTo>
                  <a:pt x="362" y="523"/>
                  <a:pt x="373" y="547"/>
                  <a:pt x="373" y="547"/>
                </a:cubicBezTo>
                <a:cubicBezTo>
                  <a:pt x="373" y="547"/>
                  <a:pt x="380" y="562"/>
                  <a:pt x="357" y="566"/>
                </a:cubicBezTo>
                <a:cubicBezTo>
                  <a:pt x="334" y="576"/>
                  <a:pt x="278" y="645"/>
                  <a:pt x="263" y="675"/>
                </a:cubicBezTo>
                <a:cubicBezTo>
                  <a:pt x="248" y="705"/>
                  <a:pt x="233" y="730"/>
                  <a:pt x="233" y="730"/>
                </a:cubicBezTo>
                <a:cubicBezTo>
                  <a:pt x="233" y="730"/>
                  <a:pt x="208" y="616"/>
                  <a:pt x="209" y="597"/>
                </a:cubicBezTo>
                <a:cubicBezTo>
                  <a:pt x="215" y="583"/>
                  <a:pt x="235" y="519"/>
                  <a:pt x="235" y="519"/>
                </a:cubicBezTo>
                <a:cubicBezTo>
                  <a:pt x="235" y="519"/>
                  <a:pt x="239" y="513"/>
                  <a:pt x="229" y="492"/>
                </a:cubicBezTo>
                <a:cubicBezTo>
                  <a:pt x="225" y="482"/>
                  <a:pt x="222" y="451"/>
                  <a:pt x="225" y="443"/>
                </a:cubicBezTo>
                <a:cubicBezTo>
                  <a:pt x="228" y="435"/>
                  <a:pt x="236" y="424"/>
                  <a:pt x="218" y="419"/>
                </a:cubicBezTo>
                <a:cubicBezTo>
                  <a:pt x="216" y="414"/>
                  <a:pt x="215" y="408"/>
                  <a:pt x="215" y="408"/>
                </a:cubicBezTo>
                <a:cubicBezTo>
                  <a:pt x="292" y="262"/>
                  <a:pt x="292" y="262"/>
                  <a:pt x="292" y="262"/>
                </a:cubicBezTo>
                <a:cubicBezTo>
                  <a:pt x="299" y="273"/>
                  <a:pt x="299" y="273"/>
                  <a:pt x="299" y="273"/>
                </a:cubicBezTo>
                <a:cubicBezTo>
                  <a:pt x="299" y="273"/>
                  <a:pt x="272" y="300"/>
                  <a:pt x="287" y="328"/>
                </a:cubicBezTo>
                <a:cubicBezTo>
                  <a:pt x="298" y="340"/>
                  <a:pt x="333" y="346"/>
                  <a:pt x="347" y="362"/>
                </a:cubicBezTo>
                <a:cubicBezTo>
                  <a:pt x="358" y="372"/>
                  <a:pt x="393" y="393"/>
                  <a:pt x="393" y="428"/>
                </a:cubicBezTo>
                <a:cubicBezTo>
                  <a:pt x="399" y="452"/>
                  <a:pt x="405" y="478"/>
                  <a:pt x="405" y="478"/>
                </a:cubicBezTo>
                <a:cubicBezTo>
                  <a:pt x="367" y="501"/>
                  <a:pt x="367" y="501"/>
                  <a:pt x="367" y="501"/>
                </a:cubicBezTo>
                <a:cubicBezTo>
                  <a:pt x="367" y="501"/>
                  <a:pt x="360" y="511"/>
                  <a:pt x="361" y="51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1">
            <a:extLst>
              <a:ext uri="{FF2B5EF4-FFF2-40B4-BE49-F238E27FC236}">
                <a16:creationId xmlns:a16="http://schemas.microsoft.com/office/drawing/2014/main" id="{8AAB32CB-A235-2319-C5BF-6AEF844A8F77}"/>
              </a:ext>
            </a:extLst>
          </p:cNvPr>
          <p:cNvSpPr txBox="1">
            <a:spLocks/>
          </p:cNvSpPr>
          <p:nvPr/>
        </p:nvSpPr>
        <p:spPr>
          <a:xfrm>
            <a:off x="3238499" y="1867989"/>
            <a:ext cx="5410200" cy="880897"/>
          </a:xfrm>
          <a:prstGeom prst="rect">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800" b="1" dirty="0">
                <a:solidFill>
                  <a:schemeClr val="bg1"/>
                </a:solidFill>
              </a:rPr>
              <a:t>Interest Subvention</a:t>
            </a:r>
          </a:p>
        </p:txBody>
      </p:sp>
      <p:sp>
        <p:nvSpPr>
          <p:cNvPr id="8" name="AutoShape 8" descr="Maharashtra urges restoration of 2% interest subvention scheme for farmers  - The Hindu BusinessLine">
            <a:extLst>
              <a:ext uri="{FF2B5EF4-FFF2-40B4-BE49-F238E27FC236}">
                <a16:creationId xmlns:a16="http://schemas.microsoft.com/office/drawing/2014/main" id="{6167CF04-2B0F-78BC-0F3A-D10D868F15B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9" name="Picture 8">
            <a:extLst>
              <a:ext uri="{FF2B5EF4-FFF2-40B4-BE49-F238E27FC236}">
                <a16:creationId xmlns:a16="http://schemas.microsoft.com/office/drawing/2014/main" id="{5FFF80BC-167A-CC2A-DC8A-9C947A132E17}"/>
              </a:ext>
            </a:extLst>
          </p:cNvPr>
          <p:cNvPicPr>
            <a:picLocks noChangeAspect="1"/>
          </p:cNvPicPr>
          <p:nvPr/>
        </p:nvPicPr>
        <p:blipFill>
          <a:blip r:embed="rId2"/>
          <a:stretch>
            <a:fillRect/>
          </a:stretch>
        </p:blipFill>
        <p:spPr>
          <a:xfrm>
            <a:off x="4235450" y="3355028"/>
            <a:ext cx="3412067" cy="2362200"/>
          </a:xfrm>
          <a:prstGeom prst="rect">
            <a:avLst/>
          </a:prstGeom>
        </p:spPr>
      </p:pic>
    </p:spTree>
    <p:extLst>
      <p:ext uri="{BB962C8B-B14F-4D97-AF65-F5344CB8AC3E}">
        <p14:creationId xmlns:p14="http://schemas.microsoft.com/office/powerpoint/2010/main" val="322460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DE67FC-8A27-0DD6-011C-41AAC7AFF9D7}"/>
              </a:ext>
            </a:extLst>
          </p:cNvPr>
          <p:cNvSpPr>
            <a:spLocks noGrp="1"/>
          </p:cNvSpPr>
          <p:nvPr>
            <p:ph type="sldNum" sz="quarter" idx="12"/>
          </p:nvPr>
        </p:nvSpPr>
        <p:spPr/>
        <p:txBody>
          <a:bodyPr/>
          <a:lstStyle/>
          <a:p>
            <a:fld id="{B6F15528-21DE-4FAA-801E-634DDDAF4B2B}" type="slidenum">
              <a:rPr lang="en-US" smtClean="0"/>
              <a:pPr/>
              <a:t>88</a:t>
            </a:fld>
            <a:endParaRPr lang="en-US" dirty="0"/>
          </a:p>
        </p:txBody>
      </p:sp>
      <p:sp>
        <p:nvSpPr>
          <p:cNvPr id="4" name="Rectangle 3">
            <a:extLst>
              <a:ext uri="{FF2B5EF4-FFF2-40B4-BE49-F238E27FC236}">
                <a16:creationId xmlns:a16="http://schemas.microsoft.com/office/drawing/2014/main" id="{A481F02C-86BD-D023-AD14-2463698BE670}"/>
              </a:ext>
            </a:extLst>
          </p:cNvPr>
          <p:cNvSpPr/>
          <p:nvPr/>
        </p:nvSpPr>
        <p:spPr>
          <a:xfrm>
            <a:off x="609600" y="762000"/>
            <a:ext cx="11049000" cy="762000"/>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accent5">
                    <a:lumMod val="50000"/>
                  </a:schemeClr>
                </a:solidFill>
                <a:latin typeface="Candara" panose="020E0502030303020204" pitchFamily="34" charset="0"/>
              </a:rPr>
              <a:t>RBI/2022-23/139 </a:t>
            </a:r>
            <a:r>
              <a:rPr lang="en-IN" sz="2800" b="1" dirty="0" err="1">
                <a:solidFill>
                  <a:schemeClr val="accent5">
                    <a:lumMod val="50000"/>
                  </a:schemeClr>
                </a:solidFill>
                <a:latin typeface="Candara" panose="020E0502030303020204" pitchFamily="34" charset="0"/>
              </a:rPr>
              <a:t>FIDD.CO.FSD.BC.No</a:t>
            </a:r>
            <a:r>
              <a:rPr lang="en-IN" sz="2800" b="1" dirty="0">
                <a:solidFill>
                  <a:schemeClr val="accent5">
                    <a:lumMod val="50000"/>
                  </a:schemeClr>
                </a:solidFill>
                <a:latin typeface="Candara" panose="020E0502030303020204" pitchFamily="34" charset="0"/>
              </a:rPr>
              <a:t>. 13/05.02.001/2022-23</a:t>
            </a:r>
          </a:p>
        </p:txBody>
      </p:sp>
      <p:sp>
        <p:nvSpPr>
          <p:cNvPr id="5" name="Rectangle 4">
            <a:extLst>
              <a:ext uri="{FF2B5EF4-FFF2-40B4-BE49-F238E27FC236}">
                <a16:creationId xmlns:a16="http://schemas.microsoft.com/office/drawing/2014/main" id="{2C80040A-E4F4-733C-5272-43B1859155B0}"/>
              </a:ext>
            </a:extLst>
          </p:cNvPr>
          <p:cNvSpPr/>
          <p:nvPr/>
        </p:nvSpPr>
        <p:spPr>
          <a:xfrm>
            <a:off x="3505200" y="2438400"/>
            <a:ext cx="5257800" cy="762000"/>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solidFill>
                  <a:schemeClr val="tx1"/>
                </a:solidFill>
                <a:latin typeface="Candara" panose="020E0502030303020204" pitchFamily="34" charset="0"/>
              </a:rPr>
              <a:t>Dated November 23, 2022</a:t>
            </a:r>
          </a:p>
        </p:txBody>
      </p:sp>
      <p:sp>
        <p:nvSpPr>
          <p:cNvPr id="6" name="Rectangle 5">
            <a:extLst>
              <a:ext uri="{FF2B5EF4-FFF2-40B4-BE49-F238E27FC236}">
                <a16:creationId xmlns:a16="http://schemas.microsoft.com/office/drawing/2014/main" id="{F40EF76C-4EC3-ACCB-B38F-6064E93A354E}"/>
              </a:ext>
            </a:extLst>
          </p:cNvPr>
          <p:cNvSpPr/>
          <p:nvPr/>
        </p:nvSpPr>
        <p:spPr>
          <a:xfrm>
            <a:off x="1600200" y="3810000"/>
            <a:ext cx="9144000" cy="1981200"/>
          </a:xfrm>
          <a:prstGeom prst="rect">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u="sng" dirty="0">
                <a:solidFill>
                  <a:srgbClr val="C00000"/>
                </a:solidFill>
                <a:latin typeface="Candara" panose="020E0502030303020204" pitchFamily="34" charset="0"/>
              </a:rPr>
              <a:t>Modified Interest Subvention Scheme for Short Term Loans for Agriculture and Allied Activities availed through Kisan Cash Credit (KCC) during the financial years 2022-23 and 2023-24</a:t>
            </a:r>
          </a:p>
        </p:txBody>
      </p:sp>
      <p:cxnSp>
        <p:nvCxnSpPr>
          <p:cNvPr id="9" name="Straight Arrow Connector 8">
            <a:extLst>
              <a:ext uri="{FF2B5EF4-FFF2-40B4-BE49-F238E27FC236}">
                <a16:creationId xmlns:a16="http://schemas.microsoft.com/office/drawing/2014/main" id="{F4A0BB72-FB59-597C-DDBD-A9C05A20F51E}"/>
              </a:ext>
            </a:extLst>
          </p:cNvPr>
          <p:cNvCxnSpPr>
            <a:cxnSpLocks/>
            <a:stCxn id="4" idx="2"/>
            <a:endCxn id="5" idx="0"/>
          </p:cNvCxnSpPr>
          <p:nvPr/>
        </p:nvCxnSpPr>
        <p:spPr>
          <a:xfrm>
            <a:off x="6134100" y="1524000"/>
            <a:ext cx="0" cy="9144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D9C20CBE-80A8-688D-AE8E-0B77260B5D28}"/>
              </a:ext>
            </a:extLst>
          </p:cNvPr>
          <p:cNvCxnSpPr>
            <a:cxnSpLocks/>
            <a:endCxn id="6" idx="0"/>
          </p:cNvCxnSpPr>
          <p:nvPr/>
        </p:nvCxnSpPr>
        <p:spPr>
          <a:xfrm flipH="1">
            <a:off x="6172200" y="3200400"/>
            <a:ext cx="3243" cy="6096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76431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6B6224-91CA-9DD5-D727-48AFDCBDAD02}"/>
              </a:ext>
            </a:extLst>
          </p:cNvPr>
          <p:cNvSpPr>
            <a:spLocks noGrp="1"/>
          </p:cNvSpPr>
          <p:nvPr>
            <p:ph type="sldNum" sz="quarter" idx="12"/>
          </p:nvPr>
        </p:nvSpPr>
        <p:spPr/>
        <p:txBody>
          <a:bodyPr/>
          <a:lstStyle/>
          <a:p>
            <a:fld id="{B6F15528-21DE-4FAA-801E-634DDDAF4B2B}" type="slidenum">
              <a:rPr lang="en-US" smtClean="0"/>
              <a:pPr/>
              <a:t>89</a:t>
            </a:fld>
            <a:endParaRPr lang="en-US" dirty="0"/>
          </a:p>
        </p:txBody>
      </p:sp>
      <p:sp>
        <p:nvSpPr>
          <p:cNvPr id="3" name="Rectangle 2">
            <a:extLst>
              <a:ext uri="{FF2B5EF4-FFF2-40B4-BE49-F238E27FC236}">
                <a16:creationId xmlns:a16="http://schemas.microsoft.com/office/drawing/2014/main" id="{04F64759-9286-5743-EA86-DA03BC50D690}"/>
              </a:ext>
            </a:extLst>
          </p:cNvPr>
          <p:cNvSpPr/>
          <p:nvPr/>
        </p:nvSpPr>
        <p:spPr>
          <a:xfrm>
            <a:off x="579240" y="1066800"/>
            <a:ext cx="11003159" cy="13716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a:solidFill>
                  <a:schemeClr val="tx1"/>
                </a:solidFill>
                <a:latin typeface="Candara" panose="020E0502030303020204" pitchFamily="34" charset="0"/>
              </a:rPr>
              <a:t>Government of India has approved the continuation of the interest subvention scheme (ISS) with modifications for financial years 2022-23 and 2023-24 with following stipulations :</a:t>
            </a:r>
          </a:p>
        </p:txBody>
      </p:sp>
      <p:sp>
        <p:nvSpPr>
          <p:cNvPr id="4" name="Rectangle 3">
            <a:extLst>
              <a:ext uri="{FF2B5EF4-FFF2-40B4-BE49-F238E27FC236}">
                <a16:creationId xmlns:a16="http://schemas.microsoft.com/office/drawing/2014/main" id="{C57122F8-EA91-B2ED-5143-1BA92E6C1B8A}"/>
              </a:ext>
            </a:extLst>
          </p:cNvPr>
          <p:cNvSpPr/>
          <p:nvPr/>
        </p:nvSpPr>
        <p:spPr>
          <a:xfrm>
            <a:off x="579239" y="2590800"/>
            <a:ext cx="10799959" cy="6858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a:solidFill>
                  <a:schemeClr val="tx2"/>
                </a:solidFill>
                <a:latin typeface="Candara" panose="020E0502030303020204" pitchFamily="34" charset="0"/>
              </a:rPr>
              <a:t>Provide ST Crop loans and ST loans for allied activities </a:t>
            </a:r>
            <a:r>
              <a:rPr lang="en-IN" sz="2400" b="1" dirty="0" err="1">
                <a:solidFill>
                  <a:schemeClr val="tx2"/>
                </a:solidFill>
                <a:latin typeface="Candara" panose="020E0502030303020204" pitchFamily="34" charset="0"/>
              </a:rPr>
              <a:t>upto</a:t>
            </a:r>
            <a:r>
              <a:rPr lang="en-IN" sz="2400" b="1" dirty="0">
                <a:solidFill>
                  <a:schemeClr val="tx2"/>
                </a:solidFill>
                <a:latin typeface="Candara" panose="020E0502030303020204" pitchFamily="34" charset="0"/>
              </a:rPr>
              <a:t> and overall limit of Rs. 3 Lakh to farmers through KCC at concessional interest rate</a:t>
            </a:r>
          </a:p>
        </p:txBody>
      </p:sp>
      <p:graphicFrame>
        <p:nvGraphicFramePr>
          <p:cNvPr id="5" name="Table 5">
            <a:extLst>
              <a:ext uri="{FF2B5EF4-FFF2-40B4-BE49-F238E27FC236}">
                <a16:creationId xmlns:a16="http://schemas.microsoft.com/office/drawing/2014/main" id="{CAB8F5CE-AC77-26BF-4FFD-A1CFFC54694D}"/>
              </a:ext>
            </a:extLst>
          </p:cNvPr>
          <p:cNvGraphicFramePr>
            <a:graphicFrameLocks noGrp="1"/>
          </p:cNvGraphicFramePr>
          <p:nvPr/>
        </p:nvGraphicFramePr>
        <p:xfrm>
          <a:off x="1828799" y="3985284"/>
          <a:ext cx="8127999" cy="165608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3477810722"/>
                    </a:ext>
                  </a:extLst>
                </a:gridCol>
                <a:gridCol w="2709333">
                  <a:extLst>
                    <a:ext uri="{9D8B030D-6E8A-4147-A177-3AD203B41FA5}">
                      <a16:colId xmlns:a16="http://schemas.microsoft.com/office/drawing/2014/main" val="2261993712"/>
                    </a:ext>
                  </a:extLst>
                </a:gridCol>
                <a:gridCol w="2709333">
                  <a:extLst>
                    <a:ext uri="{9D8B030D-6E8A-4147-A177-3AD203B41FA5}">
                      <a16:colId xmlns:a16="http://schemas.microsoft.com/office/drawing/2014/main" val="160250895"/>
                    </a:ext>
                  </a:extLst>
                </a:gridCol>
              </a:tblGrid>
              <a:tr h="370840">
                <a:tc>
                  <a:txBody>
                    <a:bodyPr/>
                    <a:lstStyle/>
                    <a:p>
                      <a:pPr algn="ctr"/>
                      <a:r>
                        <a:rPr lang="en-IN" b="1" dirty="0">
                          <a:latin typeface="Candara" panose="020E0502030303020204" pitchFamily="34" charset="0"/>
                        </a:rPr>
                        <a:t>Financial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b="1" dirty="0">
                          <a:latin typeface="Candara" panose="020E0502030303020204" pitchFamily="34" charset="0"/>
                        </a:rPr>
                        <a:t>Lending rate to farmers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IN" b="1" dirty="0">
                          <a:latin typeface="Candara" panose="020E0502030303020204" pitchFamily="34" charset="0"/>
                        </a:rPr>
                        <a:t>Rate of Interest Subvention</a:t>
                      </a:r>
                      <a:r>
                        <a:rPr lang="en-IN" b="1" baseline="0" dirty="0">
                          <a:latin typeface="Candara" panose="020E0502030303020204" pitchFamily="34" charset="0"/>
                        </a:rPr>
                        <a:t> to Lending Institutions</a:t>
                      </a:r>
                      <a:endParaRPr lang="en-IN" b="1"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45364593"/>
                  </a:ext>
                </a:extLst>
              </a:tr>
              <a:tr h="370840">
                <a:tc>
                  <a:txBody>
                    <a:bodyPr/>
                    <a:lstStyle/>
                    <a:p>
                      <a:pPr algn="ctr"/>
                      <a:r>
                        <a:rPr lang="en-IN" b="1" dirty="0">
                          <a:solidFill>
                            <a:schemeClr val="tx2"/>
                          </a:solidFill>
                          <a:latin typeface="Candara" panose="020E0502030303020204" pitchFamily="34" charset="0"/>
                        </a:rPr>
                        <a:t>20220-23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2"/>
                          </a:solidFill>
                          <a:latin typeface="Candara" panose="020E0502030303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2"/>
                          </a:solidFill>
                          <a:latin typeface="Candara" panose="020E0502030303020204" pitchFamily="34"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3887680"/>
                  </a:ext>
                </a:extLst>
              </a:tr>
              <a:tr h="370840">
                <a:tc>
                  <a:txBody>
                    <a:bodyPr/>
                    <a:lstStyle/>
                    <a:p>
                      <a:pPr algn="ctr"/>
                      <a:r>
                        <a:rPr lang="en-IN" b="1" dirty="0">
                          <a:solidFill>
                            <a:schemeClr val="tx2"/>
                          </a:solidFill>
                          <a:latin typeface="Candara" panose="020E0502030303020204" pitchFamily="34" charset="0"/>
                        </a:rPr>
                        <a:t>2023-24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2"/>
                          </a:solidFill>
                          <a:latin typeface="Candara" panose="020E0502030303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b="1" dirty="0">
                          <a:solidFill>
                            <a:schemeClr val="tx2"/>
                          </a:solidFill>
                          <a:latin typeface="Candara" panose="020E0502030303020204" pitchFamily="34"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264774"/>
                  </a:ext>
                </a:extLst>
              </a:tr>
            </a:tbl>
          </a:graphicData>
        </a:graphic>
      </p:graphicFrame>
      <p:sp>
        <p:nvSpPr>
          <p:cNvPr id="6" name="Title 1">
            <a:extLst>
              <a:ext uri="{FF2B5EF4-FFF2-40B4-BE49-F238E27FC236}">
                <a16:creationId xmlns:a16="http://schemas.microsoft.com/office/drawing/2014/main" id="{BBC11137-BEB7-4892-26BC-ED342F8E2762}"/>
              </a:ext>
            </a:extLst>
          </p:cNvPr>
          <p:cNvSpPr txBox="1">
            <a:spLocks/>
          </p:cNvSpPr>
          <p:nvPr/>
        </p:nvSpPr>
        <p:spPr>
          <a:xfrm>
            <a:off x="406399" y="153221"/>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Interest Subvention</a:t>
            </a:r>
          </a:p>
        </p:txBody>
      </p:sp>
    </p:spTree>
    <p:extLst>
      <p:ext uri="{BB962C8B-B14F-4D97-AF65-F5344CB8AC3E}">
        <p14:creationId xmlns:p14="http://schemas.microsoft.com/office/powerpoint/2010/main" val="2845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anim calcmode="lin" valueType="num">
                                      <p:cBhvr>
                                        <p:cTn id="8" dur="250" fill="hold"/>
                                        <p:tgtEl>
                                          <p:spTgt spid="2"/>
                                        </p:tgtEl>
                                        <p:attrNameLst>
                                          <p:attrName>ppt_x</p:attrName>
                                        </p:attrNameLst>
                                      </p:cBhvr>
                                      <p:tavLst>
                                        <p:tav tm="0">
                                          <p:val>
                                            <p:strVal val="#ppt_x"/>
                                          </p:val>
                                        </p:tav>
                                        <p:tav tm="100000">
                                          <p:val>
                                            <p:strVal val="#ppt_x"/>
                                          </p:val>
                                        </p:tav>
                                      </p:tavLst>
                                    </p:anim>
                                    <p:anim calcmode="lin" valueType="num">
                                      <p:cBhvr>
                                        <p:cTn id="9" dur="2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anim calcmode="lin" valueType="num">
                                      <p:cBhvr>
                                        <p:cTn id="23" dur="250" fill="hold"/>
                                        <p:tgtEl>
                                          <p:spTgt spid="5"/>
                                        </p:tgtEl>
                                        <p:attrNameLst>
                                          <p:attrName>ppt_x</p:attrName>
                                        </p:attrNameLst>
                                      </p:cBhvr>
                                      <p:tavLst>
                                        <p:tav tm="0">
                                          <p:val>
                                            <p:strVal val="#ppt_x"/>
                                          </p:val>
                                        </p:tav>
                                        <p:tav tm="100000">
                                          <p:val>
                                            <p:strVal val="#ppt_x"/>
                                          </p:val>
                                        </p:tav>
                                      </p:tavLst>
                                    </p:anim>
                                    <p:anim calcmode="lin" valueType="num">
                                      <p:cBhvr>
                                        <p:cTn id="24" dur="25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002060"/>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2060"/>
              </a:solidFill>
              <a:effectLst/>
              <a:uLnTx/>
              <a:uFillTx/>
              <a:latin typeface="Candara" panose="020E0502030303020204" pitchFamily="34" charset="0"/>
              <a:ea typeface="+mn-ea"/>
              <a:cs typeface="+mn-cs"/>
            </a:endParaRPr>
          </a:p>
        </p:txBody>
      </p:sp>
      <p:sp>
        <p:nvSpPr>
          <p:cNvPr id="47" name="Rectangle 46"/>
          <p:cNvSpPr/>
          <p:nvPr/>
        </p:nvSpPr>
        <p:spPr>
          <a:xfrm>
            <a:off x="4238612" y="1769764"/>
            <a:ext cx="4500594" cy="861774"/>
          </a:xfrm>
          <a:prstGeom prst="rect">
            <a:avLst/>
          </a:prstGeom>
        </p:spPr>
        <p:txBody>
          <a:bodyPr wrap="square" lIns="0" tIns="0" rIns="0" bIns="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white"/>
                </a:solidFill>
                <a:effectLst/>
                <a:uLnTx/>
                <a:uFillTx/>
                <a:latin typeface="Candara" pitchFamily="34" charset="0"/>
                <a:ea typeface="+mn-ea"/>
                <a:cs typeface="+mn-cs"/>
              </a:rPr>
              <a:t>Demonetisation of SBNs 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dirty="0">
                <a:ln>
                  <a:noFill/>
                </a:ln>
                <a:solidFill>
                  <a:prstClr val="white"/>
                </a:solidFill>
                <a:effectLst/>
                <a:uLnTx/>
                <a:uFillTx/>
                <a:latin typeface="Candara" pitchFamily="34" charset="0"/>
                <a:ea typeface="+mn-ea"/>
                <a:cs typeface="+mn-cs"/>
              </a:rPr>
              <a:t> 08</a:t>
            </a:r>
            <a:r>
              <a:rPr kumimoji="0" lang="en-IN" sz="2800" b="1" i="0" u="none" strike="noStrike" kern="1200" cap="none" spc="0" normalizeH="0" baseline="30000" noProof="0" dirty="0">
                <a:ln>
                  <a:noFill/>
                </a:ln>
                <a:solidFill>
                  <a:prstClr val="white"/>
                </a:solidFill>
                <a:effectLst/>
                <a:uLnTx/>
                <a:uFillTx/>
                <a:latin typeface="Candara" pitchFamily="34" charset="0"/>
                <a:ea typeface="+mn-ea"/>
                <a:cs typeface="+mn-cs"/>
              </a:rPr>
              <a:t>th</a:t>
            </a:r>
            <a:r>
              <a:rPr kumimoji="0" lang="en-IN" sz="2800" b="1" i="0" u="none" strike="noStrike" kern="1200" cap="none" spc="0" normalizeH="0" baseline="0" noProof="0" dirty="0">
                <a:ln>
                  <a:noFill/>
                </a:ln>
                <a:solidFill>
                  <a:prstClr val="white"/>
                </a:solidFill>
                <a:effectLst/>
                <a:uLnTx/>
                <a:uFillTx/>
                <a:latin typeface="Candara" pitchFamily="34" charset="0"/>
                <a:ea typeface="+mn-ea"/>
                <a:cs typeface="+mn-cs"/>
              </a:rPr>
              <a:t> November 2016 </a:t>
            </a:r>
            <a:endParaRPr kumimoji="0" lang="en-US" sz="2800" b="1" i="0" u="none" strike="noStrike" kern="1200" cap="none" spc="0" normalizeH="0" baseline="0" noProof="0" dirty="0">
              <a:ln>
                <a:noFill/>
              </a:ln>
              <a:solidFill>
                <a:prstClr val="white"/>
              </a:solidFill>
              <a:effectLst/>
              <a:uLnTx/>
              <a:uFillTx/>
              <a:latin typeface="Candara" pitchFamily="34" charset="0"/>
              <a:ea typeface="+mn-ea"/>
              <a:cs typeface="+mn-cs"/>
            </a:endParaRPr>
          </a:p>
        </p:txBody>
      </p:sp>
      <p:sp>
        <p:nvSpPr>
          <p:cNvPr id="5" name="Title 1">
            <a:extLst>
              <a:ext uri="{FF2B5EF4-FFF2-40B4-BE49-F238E27FC236}">
                <a16:creationId xmlns:a16="http://schemas.microsoft.com/office/drawing/2014/main" id="{E337A12C-71A6-4D34-A7D0-408D7926D94F}"/>
              </a:ext>
            </a:extLst>
          </p:cNvPr>
          <p:cNvSpPr txBox="1">
            <a:spLocks/>
          </p:cNvSpPr>
          <p:nvPr/>
        </p:nvSpPr>
        <p:spPr>
          <a:xfrm>
            <a:off x="638082" y="203590"/>
            <a:ext cx="10944318" cy="868362"/>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rPr>
              <a:t>What made news during 2023??</a:t>
            </a:r>
            <a:endParaRPr kumimoji="0" lang="en-US" sz="4000" b="1" i="0" u="none" strike="noStrike" kern="1200" cap="none" spc="0" normalizeH="0" baseline="0" noProof="0" dirty="0">
              <a:ln>
                <a:noFill/>
              </a:ln>
              <a:solidFill>
                <a:srgbClr val="0070C0"/>
              </a:solidFill>
              <a:effectLst/>
              <a:uLnTx/>
              <a:uFillTx/>
              <a:latin typeface="Candara" panose="020E0502030303020204" pitchFamily="34" charset="0"/>
              <a:ea typeface="+mj-ea"/>
              <a:cs typeface="+mj-cs"/>
            </a:endParaRPr>
          </a:p>
        </p:txBody>
      </p:sp>
      <p:graphicFrame>
        <p:nvGraphicFramePr>
          <p:cNvPr id="8" name="Diagram 7">
            <a:extLst>
              <a:ext uri="{FF2B5EF4-FFF2-40B4-BE49-F238E27FC236}">
                <a16:creationId xmlns:a16="http://schemas.microsoft.com/office/drawing/2014/main" id="{C1929C18-2822-4A03-B026-CE96ED6AB3E2}"/>
              </a:ext>
            </a:extLst>
          </p:cNvPr>
          <p:cNvGraphicFramePr/>
          <p:nvPr>
            <p:extLst>
              <p:ext uri="{D42A27DB-BD31-4B8C-83A1-F6EECF244321}">
                <p14:modId xmlns:p14="http://schemas.microsoft.com/office/powerpoint/2010/main" val="369608364"/>
              </p:ext>
            </p:extLst>
          </p:nvPr>
        </p:nvGraphicFramePr>
        <p:xfrm>
          <a:off x="316500" y="990600"/>
          <a:ext cx="11875500" cy="5076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9" descr="C:\Users\jsauvageau\Desktop\Untitled-2.png">
            <a:extLst>
              <a:ext uri="{FF2B5EF4-FFF2-40B4-BE49-F238E27FC236}">
                <a16:creationId xmlns:a16="http://schemas.microsoft.com/office/drawing/2014/main" id="{2EEE97C4-F7C5-4FDE-A128-FB84EE7D58D4}"/>
              </a:ext>
            </a:extLst>
          </p:cNvPr>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4350" y="3269093"/>
            <a:ext cx="942249" cy="817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thumbs up green">
            <a:extLst>
              <a:ext uri="{FF2B5EF4-FFF2-40B4-BE49-F238E27FC236}">
                <a16:creationId xmlns:a16="http://schemas.microsoft.com/office/drawing/2014/main" id="{6DDB828D-DD26-4903-B361-CD8C6CE2DF08}"/>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8124" b="92467" l="10000" r="90000">
                        <a14:foregroundMark x1="21848" y1="51699" x2="19022" y2="58493"/>
                        <a14:foregroundMark x1="19022" y1="58493" x2="19022" y2="89660"/>
                        <a14:foregroundMark x1="19022" y1="89660" x2="25109" y2="92614"/>
                        <a14:foregroundMark x1="25109" y1="92614" x2="30978" y2="92614"/>
                        <a14:foregroundMark x1="30978" y1="92614" x2="31957" y2="90399"/>
                        <a14:foregroundMark x1="55109" y1="9749" x2="60543" y2="8124"/>
                        <a14:foregroundMark x1="60543" y1="8124" x2="61630" y2="9749"/>
                      </a14:backgroundRemoval>
                    </a14:imgEffect>
                  </a14:imgLayer>
                </a14:imgProps>
              </a:ext>
              <a:ext uri="{28A0092B-C50C-407E-A947-70E740481C1C}">
                <a14:useLocalDpi xmlns:a14="http://schemas.microsoft.com/office/drawing/2010/main" val="0"/>
              </a:ext>
            </a:extLst>
          </a:blip>
          <a:srcRect/>
          <a:stretch>
            <a:fillRect/>
          </a:stretch>
        </p:blipFill>
        <p:spPr bwMode="auto">
          <a:xfrm>
            <a:off x="468923" y="4930067"/>
            <a:ext cx="1081308" cy="9098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jsauvageau\Desktop\4.png">
            <a:extLst>
              <a:ext uri="{FF2B5EF4-FFF2-40B4-BE49-F238E27FC236}">
                <a16:creationId xmlns:a16="http://schemas.microsoft.com/office/drawing/2014/main" id="{2D41CDF5-FDD2-4A90-AFA1-36D6B4BB5DA4}"/>
              </a:ext>
            </a:extLst>
          </p:cNvPr>
          <p:cNvPicPr>
            <a:picLocks noChangeAspect="1" noChangeArrowheads="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6650" y="1585300"/>
            <a:ext cx="731577" cy="710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13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ppt_x</p:attrName>
                                        </p:attrNameLst>
                                      </p:cBhvr>
                                      <p:tavLst>
                                        <p:tav tm="0">
                                          <p:val>
                                            <p:strVal val="#ppt_x"/>
                                          </p:val>
                                        </p:tav>
                                        <p:tav tm="100000">
                                          <p:val>
                                            <p:strVal val="#ppt_x"/>
                                          </p:val>
                                        </p:tav>
                                      </p:tavLst>
                                    </p:anim>
                                    <p:anim calcmode="lin" valueType="num">
                                      <p:cBhvr>
                                        <p:cTn id="14" dur="5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P spid="5" grpId="0"/>
      <p:bldGraphic spid="8"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3E41B-E68F-7F34-6773-565168C6F3D6}"/>
              </a:ext>
            </a:extLst>
          </p:cNvPr>
          <p:cNvSpPr>
            <a:spLocks noGrp="1"/>
          </p:cNvSpPr>
          <p:nvPr>
            <p:ph type="sldNum" sz="quarter" idx="12"/>
          </p:nvPr>
        </p:nvSpPr>
        <p:spPr/>
        <p:txBody>
          <a:bodyPr/>
          <a:lstStyle/>
          <a:p>
            <a:fld id="{B6F15528-21DE-4FAA-801E-634DDDAF4B2B}" type="slidenum">
              <a:rPr lang="en-US" smtClean="0"/>
              <a:pPr/>
              <a:t>90</a:t>
            </a:fld>
            <a:endParaRPr lang="en-US" dirty="0"/>
          </a:p>
        </p:txBody>
      </p:sp>
      <p:sp>
        <p:nvSpPr>
          <p:cNvPr id="3" name="Rectangle 2">
            <a:extLst>
              <a:ext uri="{FF2B5EF4-FFF2-40B4-BE49-F238E27FC236}">
                <a16:creationId xmlns:a16="http://schemas.microsoft.com/office/drawing/2014/main" id="{717D0ED0-897A-3923-8D8F-1649E10C4E3D}"/>
              </a:ext>
            </a:extLst>
          </p:cNvPr>
          <p:cNvSpPr/>
          <p:nvPr/>
        </p:nvSpPr>
        <p:spPr>
          <a:xfrm>
            <a:off x="6096000" y="1386026"/>
            <a:ext cx="5562600" cy="176953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a:solidFill>
                  <a:schemeClr val="tx2"/>
                </a:solidFill>
                <a:latin typeface="Candara" panose="020E0502030303020204" pitchFamily="34" charset="0"/>
              </a:rPr>
              <a:t>All the short term loans processed in 2022-23 and 2023-24 are required to be brought on </a:t>
            </a:r>
            <a:r>
              <a:rPr lang="en-IN" sz="2400" b="1" dirty="0">
                <a:solidFill>
                  <a:srgbClr val="C00000"/>
                </a:solidFill>
                <a:latin typeface="Candara" panose="020E0502030303020204" pitchFamily="34" charset="0"/>
              </a:rPr>
              <a:t>ISS portal/ DBT </a:t>
            </a:r>
            <a:r>
              <a:rPr lang="en-IN" sz="2400" b="1" dirty="0">
                <a:solidFill>
                  <a:schemeClr val="tx2"/>
                </a:solidFill>
                <a:latin typeface="Candara" panose="020E0502030303020204" pitchFamily="34" charset="0"/>
              </a:rPr>
              <a:t>platform. </a:t>
            </a:r>
          </a:p>
        </p:txBody>
      </p:sp>
      <p:sp>
        <p:nvSpPr>
          <p:cNvPr id="4" name="Title 1">
            <a:extLst>
              <a:ext uri="{FF2B5EF4-FFF2-40B4-BE49-F238E27FC236}">
                <a16:creationId xmlns:a16="http://schemas.microsoft.com/office/drawing/2014/main" id="{84FFB3CE-8392-19A2-DA40-3E7E4FDAAEDC}"/>
              </a:ext>
            </a:extLst>
          </p:cNvPr>
          <p:cNvSpPr txBox="1">
            <a:spLocks/>
          </p:cNvSpPr>
          <p:nvPr/>
        </p:nvSpPr>
        <p:spPr>
          <a:xfrm>
            <a:off x="406399" y="201859"/>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Interest Subvention</a:t>
            </a:r>
          </a:p>
        </p:txBody>
      </p:sp>
      <p:sp>
        <p:nvSpPr>
          <p:cNvPr id="7" name="Rectangle 6">
            <a:extLst>
              <a:ext uri="{FF2B5EF4-FFF2-40B4-BE49-F238E27FC236}">
                <a16:creationId xmlns:a16="http://schemas.microsoft.com/office/drawing/2014/main" id="{BAC897FF-15F3-C0E5-0112-D0A1CD593945}"/>
              </a:ext>
            </a:extLst>
          </p:cNvPr>
          <p:cNvSpPr/>
          <p:nvPr/>
        </p:nvSpPr>
        <p:spPr>
          <a:xfrm>
            <a:off x="914400" y="1371600"/>
            <a:ext cx="4343400" cy="43434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a:solidFill>
                  <a:schemeClr val="tx2"/>
                </a:solidFill>
                <a:latin typeface="Candara" panose="020E0502030303020204" pitchFamily="34" charset="0"/>
              </a:rPr>
              <a:t>An </a:t>
            </a:r>
            <a:r>
              <a:rPr lang="en-IN" sz="2400" b="1" dirty="0">
                <a:solidFill>
                  <a:srgbClr val="C00000"/>
                </a:solidFill>
                <a:latin typeface="Candara" panose="020E0502030303020204" pitchFamily="34" charset="0"/>
              </a:rPr>
              <a:t>additional interest subvention of 3% per annum </a:t>
            </a:r>
            <a:r>
              <a:rPr lang="en-IN" sz="2400" b="1" dirty="0">
                <a:solidFill>
                  <a:schemeClr val="tx2"/>
                </a:solidFill>
                <a:latin typeface="Candara" panose="020E0502030303020204" pitchFamily="34" charset="0"/>
              </a:rPr>
              <a:t>will be provided to farmers repaying in time. This also implies that the farmers repaying </a:t>
            </a:r>
            <a:r>
              <a:rPr lang="en-IN" sz="2400" b="1" dirty="0">
                <a:solidFill>
                  <a:srgbClr val="C00000"/>
                </a:solidFill>
                <a:latin typeface="Candara" panose="020E0502030303020204" pitchFamily="34" charset="0"/>
              </a:rPr>
              <a:t>promptly would get short term crop loans and/or short terms loans</a:t>
            </a:r>
            <a:r>
              <a:rPr lang="en-IN" sz="2400" b="1" dirty="0">
                <a:solidFill>
                  <a:schemeClr val="tx2"/>
                </a:solidFill>
                <a:latin typeface="Candara" panose="020E0502030303020204" pitchFamily="34" charset="0"/>
              </a:rPr>
              <a:t> for animal activities </a:t>
            </a:r>
            <a:r>
              <a:rPr lang="en-IN" sz="2400" b="1" dirty="0">
                <a:solidFill>
                  <a:srgbClr val="C00000"/>
                </a:solidFill>
                <a:latin typeface="Candara" panose="020E0502030303020204" pitchFamily="34" charset="0"/>
              </a:rPr>
              <a:t>@4% </a:t>
            </a:r>
            <a:r>
              <a:rPr lang="en-IN" sz="2400" b="1" dirty="0">
                <a:solidFill>
                  <a:schemeClr val="tx2"/>
                </a:solidFill>
                <a:latin typeface="Candara" panose="020E0502030303020204" pitchFamily="34" charset="0"/>
              </a:rPr>
              <a:t>per annum during FY 2022-23 and 2023-24.</a:t>
            </a:r>
          </a:p>
        </p:txBody>
      </p:sp>
      <p:sp>
        <p:nvSpPr>
          <p:cNvPr id="8" name="Rectangle 7">
            <a:extLst>
              <a:ext uri="{FF2B5EF4-FFF2-40B4-BE49-F238E27FC236}">
                <a16:creationId xmlns:a16="http://schemas.microsoft.com/office/drawing/2014/main" id="{B2220793-8CD7-7D2B-7138-F20AEF3DE956}"/>
              </a:ext>
            </a:extLst>
          </p:cNvPr>
          <p:cNvSpPr/>
          <p:nvPr/>
        </p:nvSpPr>
        <p:spPr>
          <a:xfrm>
            <a:off x="6100864" y="3428998"/>
            <a:ext cx="5562600" cy="2332567"/>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400" b="1" dirty="0">
                <a:solidFill>
                  <a:schemeClr val="tx2"/>
                </a:solidFill>
                <a:latin typeface="Candara" panose="020E0502030303020204" pitchFamily="34" charset="0"/>
              </a:rPr>
              <a:t>Lending institutions are advised to capture and submit </a:t>
            </a:r>
            <a:r>
              <a:rPr lang="en-IN" sz="2400" b="1" dirty="0">
                <a:solidFill>
                  <a:srgbClr val="C00000"/>
                </a:solidFill>
                <a:latin typeface="Candara" panose="020E0502030303020204" pitchFamily="34" charset="0"/>
              </a:rPr>
              <a:t>category-wise date of beneficiaries</a:t>
            </a:r>
            <a:r>
              <a:rPr lang="en-IN" sz="2400" b="1" dirty="0">
                <a:solidFill>
                  <a:schemeClr val="tx2"/>
                </a:solidFill>
                <a:latin typeface="Candara" panose="020E0502030303020204" pitchFamily="34" charset="0"/>
              </a:rPr>
              <a:t> under the Scheme and report the same on the </a:t>
            </a:r>
            <a:r>
              <a:rPr lang="en-IN" sz="2400" b="1" dirty="0">
                <a:solidFill>
                  <a:srgbClr val="C00000"/>
                </a:solidFill>
                <a:latin typeface="Candara" panose="020E0502030303020204" pitchFamily="34" charset="0"/>
              </a:rPr>
              <a:t>ISS portal, individual farmer-wise</a:t>
            </a:r>
            <a:r>
              <a:rPr lang="en-IN" sz="2400" b="1" dirty="0">
                <a:solidFill>
                  <a:schemeClr val="tx2"/>
                </a:solidFill>
                <a:latin typeface="Candara" panose="020E0502030303020204" pitchFamily="34" charset="0"/>
              </a:rPr>
              <a:t>, to </a:t>
            </a:r>
            <a:r>
              <a:rPr lang="en-IN" sz="2400" b="1" dirty="0">
                <a:solidFill>
                  <a:srgbClr val="C00000"/>
                </a:solidFill>
                <a:latin typeface="Candara" panose="020E0502030303020204" pitchFamily="34" charset="0"/>
              </a:rPr>
              <a:t>settle audited claims</a:t>
            </a:r>
            <a:r>
              <a:rPr lang="en-IN" sz="2400" b="1" dirty="0">
                <a:solidFill>
                  <a:schemeClr val="tx2"/>
                </a:solidFill>
                <a:latin typeface="Candara" panose="020E0502030303020204" pitchFamily="34" charset="0"/>
              </a:rPr>
              <a:t> arising from 2022-23 onwards</a:t>
            </a:r>
          </a:p>
        </p:txBody>
      </p:sp>
      <p:cxnSp>
        <p:nvCxnSpPr>
          <p:cNvPr id="10" name="Straight Connector 9">
            <a:extLst>
              <a:ext uri="{FF2B5EF4-FFF2-40B4-BE49-F238E27FC236}">
                <a16:creationId xmlns:a16="http://schemas.microsoft.com/office/drawing/2014/main" id="{E3D65C66-5808-B357-A854-ED372F030A00}"/>
              </a:ext>
            </a:extLst>
          </p:cNvPr>
          <p:cNvCxnSpPr>
            <a:endCxn id="3" idx="1"/>
          </p:cNvCxnSpPr>
          <p:nvPr/>
        </p:nvCxnSpPr>
        <p:spPr>
          <a:xfrm>
            <a:off x="5257800" y="2209800"/>
            <a:ext cx="8382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B638D21-C663-0336-F7CF-9BA4EB76C054}"/>
              </a:ext>
            </a:extLst>
          </p:cNvPr>
          <p:cNvCxnSpPr/>
          <p:nvPr/>
        </p:nvCxnSpPr>
        <p:spPr>
          <a:xfrm>
            <a:off x="5257800" y="4572000"/>
            <a:ext cx="8382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20B912E-386D-429B-EB2E-316C644EE2D2}"/>
              </a:ext>
            </a:extLst>
          </p:cNvPr>
          <p:cNvCxnSpPr>
            <a:cxnSpLocks/>
          </p:cNvCxnSpPr>
          <p:nvPr/>
        </p:nvCxnSpPr>
        <p:spPr>
          <a:xfrm>
            <a:off x="8534400" y="3155559"/>
            <a:ext cx="0" cy="27343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62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7" grpId="0" animBg="1"/>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3E41B-E68F-7F34-6773-565168C6F3D6}"/>
              </a:ext>
            </a:extLst>
          </p:cNvPr>
          <p:cNvSpPr>
            <a:spLocks noGrp="1"/>
          </p:cNvSpPr>
          <p:nvPr>
            <p:ph type="sldNum" sz="quarter" idx="12"/>
          </p:nvPr>
        </p:nvSpPr>
        <p:spPr/>
        <p:txBody>
          <a:bodyPr/>
          <a:lstStyle/>
          <a:p>
            <a:fld id="{B6F15528-21DE-4FAA-801E-634DDDAF4B2B}" type="slidenum">
              <a:rPr lang="en-US" smtClean="0"/>
              <a:pPr/>
              <a:t>91</a:t>
            </a:fld>
            <a:endParaRPr lang="en-US" dirty="0"/>
          </a:p>
        </p:txBody>
      </p:sp>
      <p:sp>
        <p:nvSpPr>
          <p:cNvPr id="4" name="Title 1">
            <a:extLst>
              <a:ext uri="{FF2B5EF4-FFF2-40B4-BE49-F238E27FC236}">
                <a16:creationId xmlns:a16="http://schemas.microsoft.com/office/drawing/2014/main" id="{84FFB3CE-8392-19A2-DA40-3E7E4FDAAEDC}"/>
              </a:ext>
            </a:extLst>
          </p:cNvPr>
          <p:cNvSpPr txBox="1">
            <a:spLocks/>
          </p:cNvSpPr>
          <p:nvPr/>
        </p:nvSpPr>
        <p:spPr>
          <a:xfrm>
            <a:off x="406399" y="201859"/>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Interest Subvention – Illustration I</a:t>
            </a:r>
          </a:p>
        </p:txBody>
      </p:sp>
      <p:sp>
        <p:nvSpPr>
          <p:cNvPr id="7" name="Rectangle 6">
            <a:extLst>
              <a:ext uri="{FF2B5EF4-FFF2-40B4-BE49-F238E27FC236}">
                <a16:creationId xmlns:a16="http://schemas.microsoft.com/office/drawing/2014/main" id="{BAC897FF-15F3-C0E5-0112-D0A1CD593945}"/>
              </a:ext>
            </a:extLst>
          </p:cNvPr>
          <p:cNvSpPr/>
          <p:nvPr/>
        </p:nvSpPr>
        <p:spPr>
          <a:xfrm>
            <a:off x="662291" y="1219200"/>
            <a:ext cx="10461015" cy="1273503"/>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chemeClr val="tx2"/>
                </a:solidFill>
                <a:latin typeface="Candara" panose="020E0502030303020204" pitchFamily="34" charset="0"/>
              </a:rPr>
              <a:t>Overall KCC Limit – Rs. 2.5 Lakhs</a:t>
            </a:r>
          </a:p>
          <a:p>
            <a:pPr algn="just"/>
            <a:r>
              <a:rPr lang="en-IN" sz="2200" b="1" dirty="0">
                <a:solidFill>
                  <a:schemeClr val="tx2"/>
                </a:solidFill>
                <a:latin typeface="Candara" panose="020E0502030303020204" pitchFamily="34" charset="0"/>
              </a:rPr>
              <a:t>Limit under Crop loan – Rs. 1.5 Lakhs</a:t>
            </a:r>
          </a:p>
          <a:p>
            <a:pPr algn="just"/>
            <a:r>
              <a:rPr lang="en-IN" sz="2200" b="1" dirty="0">
                <a:solidFill>
                  <a:schemeClr val="tx2"/>
                </a:solidFill>
                <a:latin typeface="Candara" panose="020E0502030303020204" pitchFamily="34" charset="0"/>
              </a:rPr>
              <a:t>Sub-limit under Animal and/ or Dairy and/or Bee Keeping and/or Fisheries – Rs. 1 Lakh</a:t>
            </a:r>
          </a:p>
        </p:txBody>
      </p:sp>
      <p:sp>
        <p:nvSpPr>
          <p:cNvPr id="5" name="Rectangle 4">
            <a:extLst>
              <a:ext uri="{FF2B5EF4-FFF2-40B4-BE49-F238E27FC236}">
                <a16:creationId xmlns:a16="http://schemas.microsoft.com/office/drawing/2014/main" id="{79CA6382-DCFC-89FF-14E6-C2897DCEF42E}"/>
              </a:ext>
            </a:extLst>
          </p:cNvPr>
          <p:cNvSpPr/>
          <p:nvPr/>
        </p:nvSpPr>
        <p:spPr>
          <a:xfrm>
            <a:off x="685799" y="3276600"/>
            <a:ext cx="10437508" cy="1600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rgbClr val="C00000"/>
                </a:solidFill>
                <a:latin typeface="Candara" panose="020E0502030303020204" pitchFamily="34" charset="0"/>
              </a:rPr>
              <a:t>IS and PRI benefit will be available on overall Rs. 2.5 Lakhs i.e.</a:t>
            </a:r>
          </a:p>
          <a:p>
            <a:pPr algn="just"/>
            <a:endParaRPr lang="en-IN" sz="2200" b="1" dirty="0">
              <a:solidFill>
                <a:srgbClr val="C00000"/>
              </a:solidFill>
              <a:latin typeface="Candara" panose="020E0502030303020204" pitchFamily="34" charset="0"/>
            </a:endParaRPr>
          </a:p>
          <a:p>
            <a:pPr algn="just"/>
            <a:r>
              <a:rPr lang="en-IN" sz="2200" b="1" dirty="0">
                <a:solidFill>
                  <a:srgbClr val="C00000"/>
                </a:solidFill>
                <a:latin typeface="Candara" panose="020E0502030303020204" pitchFamily="34" charset="0"/>
              </a:rPr>
              <a:t>Rs. 1.5 Lakhs – Crop Loan + Rs. 1 Lakh – Animal Husbandry and/or Dairy and/or Bee Keeping and/or Fisheries</a:t>
            </a:r>
          </a:p>
        </p:txBody>
      </p:sp>
      <p:cxnSp>
        <p:nvCxnSpPr>
          <p:cNvPr id="9" name="Straight Arrow Connector 8">
            <a:extLst>
              <a:ext uri="{FF2B5EF4-FFF2-40B4-BE49-F238E27FC236}">
                <a16:creationId xmlns:a16="http://schemas.microsoft.com/office/drawing/2014/main" id="{44D374DC-657C-6BD7-D31E-6943254135A4}"/>
              </a:ext>
            </a:extLst>
          </p:cNvPr>
          <p:cNvCxnSpPr/>
          <p:nvPr/>
        </p:nvCxnSpPr>
        <p:spPr>
          <a:xfrm>
            <a:off x="2133600" y="2492703"/>
            <a:ext cx="0" cy="78389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2DA4049A-CD08-3D6C-EA7B-7F70845B9992}"/>
              </a:ext>
            </a:extLst>
          </p:cNvPr>
          <p:cNvSpPr/>
          <p:nvPr/>
        </p:nvSpPr>
        <p:spPr>
          <a:xfrm>
            <a:off x="694716" y="5267045"/>
            <a:ext cx="966848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b="1" i="1" dirty="0">
                <a:solidFill>
                  <a:schemeClr val="tx1"/>
                </a:solidFill>
                <a:latin typeface="Candara" panose="020E0502030303020204" pitchFamily="34" charset="0"/>
              </a:rPr>
              <a:t>Where IS </a:t>
            </a:r>
            <a:r>
              <a:rPr lang="en-IN" sz="2400" b="1" i="1" dirty="0" err="1">
                <a:solidFill>
                  <a:schemeClr val="tx1"/>
                </a:solidFill>
                <a:latin typeface="Candara" panose="020E0502030303020204" pitchFamily="34" charset="0"/>
              </a:rPr>
              <a:t>is</a:t>
            </a:r>
            <a:r>
              <a:rPr lang="en-IN" sz="2400" b="1" i="1" dirty="0">
                <a:solidFill>
                  <a:schemeClr val="tx1"/>
                </a:solidFill>
                <a:latin typeface="Candara" panose="020E0502030303020204" pitchFamily="34" charset="0"/>
              </a:rPr>
              <a:t> </a:t>
            </a:r>
            <a:r>
              <a:rPr lang="en-IN" sz="2400" b="1" i="1" dirty="0">
                <a:solidFill>
                  <a:schemeClr val="accent1"/>
                </a:solidFill>
                <a:latin typeface="Candara" panose="020E0502030303020204" pitchFamily="34" charset="0"/>
              </a:rPr>
              <a:t>Interest Subvention </a:t>
            </a:r>
            <a:r>
              <a:rPr lang="en-IN" sz="2400" b="1" i="1" dirty="0">
                <a:solidFill>
                  <a:schemeClr val="tx1"/>
                </a:solidFill>
                <a:latin typeface="Candara" panose="020E0502030303020204" pitchFamily="34" charset="0"/>
              </a:rPr>
              <a:t>and PRI is </a:t>
            </a:r>
            <a:r>
              <a:rPr lang="en-IN" sz="2400" b="1" i="1" dirty="0">
                <a:solidFill>
                  <a:schemeClr val="accent1"/>
                </a:solidFill>
                <a:latin typeface="Candara" panose="020E0502030303020204" pitchFamily="34" charset="0"/>
              </a:rPr>
              <a:t>Prompt Repayment Incentive</a:t>
            </a:r>
          </a:p>
        </p:txBody>
      </p:sp>
    </p:spTree>
    <p:extLst>
      <p:ext uri="{BB962C8B-B14F-4D97-AF65-F5344CB8AC3E}">
        <p14:creationId xmlns:p14="http://schemas.microsoft.com/office/powerpoint/2010/main" val="29005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animBg="1"/>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3E41B-E68F-7F34-6773-565168C6F3D6}"/>
              </a:ext>
            </a:extLst>
          </p:cNvPr>
          <p:cNvSpPr>
            <a:spLocks noGrp="1"/>
          </p:cNvSpPr>
          <p:nvPr>
            <p:ph type="sldNum" sz="quarter" idx="12"/>
          </p:nvPr>
        </p:nvSpPr>
        <p:spPr/>
        <p:txBody>
          <a:bodyPr/>
          <a:lstStyle/>
          <a:p>
            <a:fld id="{B6F15528-21DE-4FAA-801E-634DDDAF4B2B}" type="slidenum">
              <a:rPr lang="en-US" smtClean="0"/>
              <a:pPr/>
              <a:t>92</a:t>
            </a:fld>
            <a:endParaRPr lang="en-US" dirty="0"/>
          </a:p>
        </p:txBody>
      </p:sp>
      <p:sp>
        <p:nvSpPr>
          <p:cNvPr id="4" name="Title 1">
            <a:extLst>
              <a:ext uri="{FF2B5EF4-FFF2-40B4-BE49-F238E27FC236}">
                <a16:creationId xmlns:a16="http://schemas.microsoft.com/office/drawing/2014/main" id="{84FFB3CE-8392-19A2-DA40-3E7E4FDAAEDC}"/>
              </a:ext>
            </a:extLst>
          </p:cNvPr>
          <p:cNvSpPr txBox="1">
            <a:spLocks/>
          </p:cNvSpPr>
          <p:nvPr/>
        </p:nvSpPr>
        <p:spPr>
          <a:xfrm>
            <a:off x="406399" y="201859"/>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Interest Subvention – Illustration II</a:t>
            </a:r>
          </a:p>
        </p:txBody>
      </p:sp>
      <p:sp>
        <p:nvSpPr>
          <p:cNvPr id="7" name="Rectangle 6">
            <a:extLst>
              <a:ext uri="{FF2B5EF4-FFF2-40B4-BE49-F238E27FC236}">
                <a16:creationId xmlns:a16="http://schemas.microsoft.com/office/drawing/2014/main" id="{BAC897FF-15F3-C0E5-0112-D0A1CD593945}"/>
              </a:ext>
            </a:extLst>
          </p:cNvPr>
          <p:cNvSpPr/>
          <p:nvPr/>
        </p:nvSpPr>
        <p:spPr>
          <a:xfrm>
            <a:off x="662291" y="1177048"/>
            <a:ext cx="10461015" cy="131565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chemeClr val="tx2"/>
                </a:solidFill>
                <a:latin typeface="Candara" panose="020E0502030303020204" pitchFamily="34" charset="0"/>
              </a:rPr>
              <a:t>Overall KCC Limit – Rs. 3 Lakhs</a:t>
            </a:r>
          </a:p>
          <a:p>
            <a:pPr algn="just"/>
            <a:r>
              <a:rPr lang="en-IN" sz="2200" b="1" dirty="0">
                <a:solidFill>
                  <a:schemeClr val="tx2"/>
                </a:solidFill>
                <a:latin typeface="Candara" panose="020E0502030303020204" pitchFamily="34" charset="0"/>
              </a:rPr>
              <a:t>Limit under Crop loan – Rs. 0.5 Lakhs</a:t>
            </a:r>
          </a:p>
          <a:p>
            <a:pPr algn="just"/>
            <a:r>
              <a:rPr lang="en-IN" sz="2200" b="1" dirty="0">
                <a:solidFill>
                  <a:schemeClr val="tx2"/>
                </a:solidFill>
                <a:latin typeface="Candara" panose="020E0502030303020204" pitchFamily="34" charset="0"/>
              </a:rPr>
              <a:t>Sub-limit under Animal and/ or Dairy and/or Bee Keeping and/or Fisheries – Rs. 2.5 Lakhs</a:t>
            </a:r>
          </a:p>
        </p:txBody>
      </p:sp>
      <p:sp>
        <p:nvSpPr>
          <p:cNvPr id="5" name="Rectangle 4">
            <a:extLst>
              <a:ext uri="{FF2B5EF4-FFF2-40B4-BE49-F238E27FC236}">
                <a16:creationId xmlns:a16="http://schemas.microsoft.com/office/drawing/2014/main" id="{79CA6382-DCFC-89FF-14E6-C2897DCEF42E}"/>
              </a:ext>
            </a:extLst>
          </p:cNvPr>
          <p:cNvSpPr/>
          <p:nvPr/>
        </p:nvSpPr>
        <p:spPr>
          <a:xfrm>
            <a:off x="685799" y="3276600"/>
            <a:ext cx="10437508" cy="1600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rgbClr val="C00000"/>
                </a:solidFill>
                <a:latin typeface="Candara" panose="020E0502030303020204" pitchFamily="34" charset="0"/>
              </a:rPr>
              <a:t>IS and PRI benefit will be available on overall Rs. 2.5 Lakhs i.e.</a:t>
            </a:r>
          </a:p>
          <a:p>
            <a:pPr algn="just"/>
            <a:endParaRPr lang="en-IN" sz="2200" b="1" dirty="0">
              <a:solidFill>
                <a:srgbClr val="C00000"/>
              </a:solidFill>
              <a:latin typeface="Candara" panose="020E0502030303020204" pitchFamily="34" charset="0"/>
            </a:endParaRPr>
          </a:p>
          <a:p>
            <a:pPr algn="just"/>
            <a:r>
              <a:rPr lang="en-IN" sz="2200" b="1" dirty="0">
                <a:solidFill>
                  <a:srgbClr val="C00000"/>
                </a:solidFill>
                <a:latin typeface="Candara" panose="020E0502030303020204" pitchFamily="34" charset="0"/>
              </a:rPr>
              <a:t>Rs. 0.5 Lakhs – Crop Loan + Rs. 2 Lakh – Animal Husbandry and/or Dairy and/or Bee Keeping and/or Fisheries</a:t>
            </a:r>
          </a:p>
        </p:txBody>
      </p:sp>
      <p:cxnSp>
        <p:nvCxnSpPr>
          <p:cNvPr id="9" name="Straight Arrow Connector 8">
            <a:extLst>
              <a:ext uri="{FF2B5EF4-FFF2-40B4-BE49-F238E27FC236}">
                <a16:creationId xmlns:a16="http://schemas.microsoft.com/office/drawing/2014/main" id="{44D374DC-657C-6BD7-D31E-6943254135A4}"/>
              </a:ext>
            </a:extLst>
          </p:cNvPr>
          <p:cNvCxnSpPr/>
          <p:nvPr/>
        </p:nvCxnSpPr>
        <p:spPr>
          <a:xfrm>
            <a:off x="2133600" y="2492703"/>
            <a:ext cx="0" cy="78389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957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3E41B-E68F-7F34-6773-565168C6F3D6}"/>
              </a:ext>
            </a:extLst>
          </p:cNvPr>
          <p:cNvSpPr>
            <a:spLocks noGrp="1"/>
          </p:cNvSpPr>
          <p:nvPr>
            <p:ph type="sldNum" sz="quarter" idx="12"/>
          </p:nvPr>
        </p:nvSpPr>
        <p:spPr/>
        <p:txBody>
          <a:bodyPr/>
          <a:lstStyle/>
          <a:p>
            <a:fld id="{B6F15528-21DE-4FAA-801E-634DDDAF4B2B}" type="slidenum">
              <a:rPr lang="en-US" smtClean="0"/>
              <a:pPr/>
              <a:t>93</a:t>
            </a:fld>
            <a:endParaRPr lang="en-US" dirty="0"/>
          </a:p>
        </p:txBody>
      </p:sp>
      <p:sp>
        <p:nvSpPr>
          <p:cNvPr id="4" name="Title 1">
            <a:extLst>
              <a:ext uri="{FF2B5EF4-FFF2-40B4-BE49-F238E27FC236}">
                <a16:creationId xmlns:a16="http://schemas.microsoft.com/office/drawing/2014/main" id="{84FFB3CE-8392-19A2-DA40-3E7E4FDAAEDC}"/>
              </a:ext>
            </a:extLst>
          </p:cNvPr>
          <p:cNvSpPr txBox="1">
            <a:spLocks/>
          </p:cNvSpPr>
          <p:nvPr/>
        </p:nvSpPr>
        <p:spPr>
          <a:xfrm>
            <a:off x="406399" y="250497"/>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Interest Subvention – Illustration III</a:t>
            </a:r>
          </a:p>
        </p:txBody>
      </p:sp>
      <p:sp>
        <p:nvSpPr>
          <p:cNvPr id="7" name="Rectangle 6">
            <a:extLst>
              <a:ext uri="{FF2B5EF4-FFF2-40B4-BE49-F238E27FC236}">
                <a16:creationId xmlns:a16="http://schemas.microsoft.com/office/drawing/2014/main" id="{BAC897FF-15F3-C0E5-0112-D0A1CD593945}"/>
              </a:ext>
            </a:extLst>
          </p:cNvPr>
          <p:cNvSpPr/>
          <p:nvPr/>
        </p:nvSpPr>
        <p:spPr>
          <a:xfrm>
            <a:off x="662291" y="1177048"/>
            <a:ext cx="10461015" cy="131565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chemeClr val="tx2"/>
                </a:solidFill>
                <a:latin typeface="Candara" panose="020E0502030303020204" pitchFamily="34" charset="0"/>
              </a:rPr>
              <a:t>Overall KCC Limit – Rs. 4 Lakhs</a:t>
            </a:r>
          </a:p>
          <a:p>
            <a:pPr algn="just"/>
            <a:r>
              <a:rPr lang="en-IN" sz="2200" b="1" dirty="0">
                <a:solidFill>
                  <a:schemeClr val="tx2"/>
                </a:solidFill>
                <a:latin typeface="Candara" panose="020E0502030303020204" pitchFamily="34" charset="0"/>
              </a:rPr>
              <a:t>Limit under Crop loan – Rs. 1.75 Lakhs</a:t>
            </a:r>
          </a:p>
          <a:p>
            <a:pPr algn="just"/>
            <a:r>
              <a:rPr lang="en-IN" sz="2200" b="1" dirty="0">
                <a:solidFill>
                  <a:schemeClr val="tx2"/>
                </a:solidFill>
                <a:latin typeface="Candara" panose="020E0502030303020204" pitchFamily="34" charset="0"/>
              </a:rPr>
              <a:t>Sub-limit under Animal and/ or Dairy and/or Bee Keeping and/or Fisheries – Rs. 2.25 Lakh</a:t>
            </a:r>
          </a:p>
        </p:txBody>
      </p:sp>
      <p:sp>
        <p:nvSpPr>
          <p:cNvPr id="5" name="Rectangle 4">
            <a:extLst>
              <a:ext uri="{FF2B5EF4-FFF2-40B4-BE49-F238E27FC236}">
                <a16:creationId xmlns:a16="http://schemas.microsoft.com/office/drawing/2014/main" id="{79CA6382-DCFC-89FF-14E6-C2897DCEF42E}"/>
              </a:ext>
            </a:extLst>
          </p:cNvPr>
          <p:cNvSpPr/>
          <p:nvPr/>
        </p:nvSpPr>
        <p:spPr>
          <a:xfrm>
            <a:off x="685799" y="3276600"/>
            <a:ext cx="10437508" cy="1600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rgbClr val="C00000"/>
                </a:solidFill>
                <a:latin typeface="Candara" panose="020E0502030303020204" pitchFamily="34" charset="0"/>
              </a:rPr>
              <a:t>IS and PRI benefit will be available on overall Rs. 3 Lakh i.e.</a:t>
            </a:r>
          </a:p>
          <a:p>
            <a:pPr algn="just"/>
            <a:endParaRPr lang="en-IN" sz="2200" b="1" dirty="0">
              <a:solidFill>
                <a:srgbClr val="C00000"/>
              </a:solidFill>
              <a:latin typeface="Candara" panose="020E0502030303020204" pitchFamily="34" charset="0"/>
            </a:endParaRPr>
          </a:p>
          <a:p>
            <a:pPr algn="just"/>
            <a:r>
              <a:rPr lang="en-IN" sz="2200" b="1" dirty="0">
                <a:solidFill>
                  <a:srgbClr val="C00000"/>
                </a:solidFill>
                <a:latin typeface="Candara" panose="020E0502030303020204" pitchFamily="34" charset="0"/>
              </a:rPr>
              <a:t>Rs. 1.75 Lakhs – Crop Loan + Rs. 1.25 Lakh – Animal Husbandry and/or Dairy and/or Bee Keeping and/or Fisheries</a:t>
            </a:r>
          </a:p>
        </p:txBody>
      </p:sp>
      <p:cxnSp>
        <p:nvCxnSpPr>
          <p:cNvPr id="9" name="Straight Arrow Connector 8">
            <a:extLst>
              <a:ext uri="{FF2B5EF4-FFF2-40B4-BE49-F238E27FC236}">
                <a16:creationId xmlns:a16="http://schemas.microsoft.com/office/drawing/2014/main" id="{44D374DC-657C-6BD7-D31E-6943254135A4}"/>
              </a:ext>
            </a:extLst>
          </p:cNvPr>
          <p:cNvCxnSpPr/>
          <p:nvPr/>
        </p:nvCxnSpPr>
        <p:spPr>
          <a:xfrm>
            <a:off x="2133600" y="2492703"/>
            <a:ext cx="0" cy="78389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99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3E41B-E68F-7F34-6773-565168C6F3D6}"/>
              </a:ext>
            </a:extLst>
          </p:cNvPr>
          <p:cNvSpPr>
            <a:spLocks noGrp="1"/>
          </p:cNvSpPr>
          <p:nvPr>
            <p:ph type="sldNum" sz="quarter" idx="12"/>
          </p:nvPr>
        </p:nvSpPr>
        <p:spPr/>
        <p:txBody>
          <a:bodyPr/>
          <a:lstStyle/>
          <a:p>
            <a:fld id="{B6F15528-21DE-4FAA-801E-634DDDAF4B2B}" type="slidenum">
              <a:rPr lang="en-US" smtClean="0"/>
              <a:pPr/>
              <a:t>94</a:t>
            </a:fld>
            <a:endParaRPr lang="en-US" dirty="0"/>
          </a:p>
        </p:txBody>
      </p:sp>
      <p:sp>
        <p:nvSpPr>
          <p:cNvPr id="4" name="Title 1">
            <a:extLst>
              <a:ext uri="{FF2B5EF4-FFF2-40B4-BE49-F238E27FC236}">
                <a16:creationId xmlns:a16="http://schemas.microsoft.com/office/drawing/2014/main" id="{84FFB3CE-8392-19A2-DA40-3E7E4FDAAEDC}"/>
              </a:ext>
            </a:extLst>
          </p:cNvPr>
          <p:cNvSpPr txBox="1">
            <a:spLocks/>
          </p:cNvSpPr>
          <p:nvPr/>
        </p:nvSpPr>
        <p:spPr>
          <a:xfrm>
            <a:off x="406399" y="250497"/>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Interest Subvention – Illustration IV</a:t>
            </a:r>
          </a:p>
        </p:txBody>
      </p:sp>
      <p:sp>
        <p:nvSpPr>
          <p:cNvPr id="7" name="Rectangle 6">
            <a:extLst>
              <a:ext uri="{FF2B5EF4-FFF2-40B4-BE49-F238E27FC236}">
                <a16:creationId xmlns:a16="http://schemas.microsoft.com/office/drawing/2014/main" id="{BAC897FF-15F3-C0E5-0112-D0A1CD593945}"/>
              </a:ext>
            </a:extLst>
          </p:cNvPr>
          <p:cNvSpPr/>
          <p:nvPr/>
        </p:nvSpPr>
        <p:spPr>
          <a:xfrm>
            <a:off x="662291" y="1177048"/>
            <a:ext cx="10461015" cy="131565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chemeClr val="tx2"/>
                </a:solidFill>
                <a:latin typeface="Candara" panose="020E0502030303020204" pitchFamily="34" charset="0"/>
              </a:rPr>
              <a:t>Overall KCC Limit – Rs. 4.5 Lakh</a:t>
            </a:r>
          </a:p>
          <a:p>
            <a:pPr algn="just"/>
            <a:r>
              <a:rPr lang="en-IN" sz="2200" b="1" dirty="0">
                <a:solidFill>
                  <a:schemeClr val="tx2"/>
                </a:solidFill>
                <a:latin typeface="Candara" panose="020E0502030303020204" pitchFamily="34" charset="0"/>
              </a:rPr>
              <a:t>Limit under Crop loan – Rs. 2 Lakh</a:t>
            </a:r>
          </a:p>
          <a:p>
            <a:pPr algn="just"/>
            <a:r>
              <a:rPr lang="en-IN" sz="2200" b="1" dirty="0">
                <a:solidFill>
                  <a:schemeClr val="tx2"/>
                </a:solidFill>
                <a:latin typeface="Candara" panose="020E0502030303020204" pitchFamily="34" charset="0"/>
              </a:rPr>
              <a:t>Sub-limit under Animal and/ or Dairy and/or Bee Keeping and/or Fisheries – Rs. 2.5 Lakh</a:t>
            </a:r>
          </a:p>
        </p:txBody>
      </p:sp>
      <p:sp>
        <p:nvSpPr>
          <p:cNvPr id="5" name="Rectangle 4">
            <a:extLst>
              <a:ext uri="{FF2B5EF4-FFF2-40B4-BE49-F238E27FC236}">
                <a16:creationId xmlns:a16="http://schemas.microsoft.com/office/drawing/2014/main" id="{79CA6382-DCFC-89FF-14E6-C2897DCEF42E}"/>
              </a:ext>
            </a:extLst>
          </p:cNvPr>
          <p:cNvSpPr/>
          <p:nvPr/>
        </p:nvSpPr>
        <p:spPr>
          <a:xfrm>
            <a:off x="685799" y="3276600"/>
            <a:ext cx="10437508" cy="1600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rgbClr val="C00000"/>
                </a:solidFill>
                <a:latin typeface="Candara" panose="020E0502030303020204" pitchFamily="34" charset="0"/>
              </a:rPr>
              <a:t>IS and PRI benefit will be available on overall Rs. 3 Lakhs i.e.</a:t>
            </a:r>
          </a:p>
          <a:p>
            <a:pPr algn="just"/>
            <a:endParaRPr lang="en-IN" sz="2200" b="1" dirty="0">
              <a:solidFill>
                <a:srgbClr val="C00000"/>
              </a:solidFill>
              <a:latin typeface="Candara" panose="020E0502030303020204" pitchFamily="34" charset="0"/>
            </a:endParaRPr>
          </a:p>
          <a:p>
            <a:pPr algn="just"/>
            <a:r>
              <a:rPr lang="en-IN" sz="2200" b="1" dirty="0">
                <a:solidFill>
                  <a:srgbClr val="C00000"/>
                </a:solidFill>
                <a:latin typeface="Candara" panose="020E0502030303020204" pitchFamily="34" charset="0"/>
              </a:rPr>
              <a:t>Rs. 2 Lakh – Crop Loan + Rs. 1 Lakh – Animal Husbandry and/or Dairy and/or Bee Keeping and/or Fisheries</a:t>
            </a:r>
          </a:p>
        </p:txBody>
      </p:sp>
      <p:cxnSp>
        <p:nvCxnSpPr>
          <p:cNvPr id="9" name="Straight Arrow Connector 8">
            <a:extLst>
              <a:ext uri="{FF2B5EF4-FFF2-40B4-BE49-F238E27FC236}">
                <a16:creationId xmlns:a16="http://schemas.microsoft.com/office/drawing/2014/main" id="{44D374DC-657C-6BD7-D31E-6943254135A4}"/>
              </a:ext>
            </a:extLst>
          </p:cNvPr>
          <p:cNvCxnSpPr/>
          <p:nvPr/>
        </p:nvCxnSpPr>
        <p:spPr>
          <a:xfrm>
            <a:off x="2133600" y="2492703"/>
            <a:ext cx="0" cy="78389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496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anim calcmode="lin" valueType="num">
                                      <p:cBhvr>
                                        <p:cTn id="13" dur="250" fill="hold"/>
                                        <p:tgtEl>
                                          <p:spTgt spid="7"/>
                                        </p:tgtEl>
                                        <p:attrNameLst>
                                          <p:attrName>ppt_x</p:attrName>
                                        </p:attrNameLst>
                                      </p:cBhvr>
                                      <p:tavLst>
                                        <p:tav tm="0">
                                          <p:val>
                                            <p:strVal val="#ppt_x"/>
                                          </p:val>
                                        </p:tav>
                                        <p:tav tm="100000">
                                          <p:val>
                                            <p:strVal val="#ppt_x"/>
                                          </p:val>
                                        </p:tav>
                                      </p:tavLst>
                                    </p:anim>
                                    <p:anim calcmode="lin" valueType="num">
                                      <p:cBhvr>
                                        <p:cTn id="14" dur="2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anim calcmode="lin" valueType="num">
                                      <p:cBhvr>
                                        <p:cTn id="18" dur="250" fill="hold"/>
                                        <p:tgtEl>
                                          <p:spTgt spid="9"/>
                                        </p:tgtEl>
                                        <p:attrNameLst>
                                          <p:attrName>ppt_x</p:attrName>
                                        </p:attrNameLst>
                                      </p:cBhvr>
                                      <p:tavLst>
                                        <p:tav tm="0">
                                          <p:val>
                                            <p:strVal val="#ppt_x"/>
                                          </p:val>
                                        </p:tav>
                                        <p:tav tm="100000">
                                          <p:val>
                                            <p:strVal val="#ppt_x"/>
                                          </p:val>
                                        </p:tav>
                                      </p:tavLst>
                                    </p:anim>
                                    <p:anim calcmode="lin" valueType="num">
                                      <p:cBhvr>
                                        <p:cTn id="19"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3E41B-E68F-7F34-6773-565168C6F3D6}"/>
              </a:ext>
            </a:extLst>
          </p:cNvPr>
          <p:cNvSpPr>
            <a:spLocks noGrp="1"/>
          </p:cNvSpPr>
          <p:nvPr>
            <p:ph type="sldNum" sz="quarter" idx="12"/>
          </p:nvPr>
        </p:nvSpPr>
        <p:spPr/>
        <p:txBody>
          <a:bodyPr/>
          <a:lstStyle/>
          <a:p>
            <a:fld id="{B6F15528-21DE-4FAA-801E-634DDDAF4B2B}" type="slidenum">
              <a:rPr lang="en-US" smtClean="0"/>
              <a:pPr/>
              <a:t>95</a:t>
            </a:fld>
            <a:endParaRPr lang="en-US" dirty="0"/>
          </a:p>
        </p:txBody>
      </p:sp>
      <p:sp>
        <p:nvSpPr>
          <p:cNvPr id="4" name="Title 1">
            <a:extLst>
              <a:ext uri="{FF2B5EF4-FFF2-40B4-BE49-F238E27FC236}">
                <a16:creationId xmlns:a16="http://schemas.microsoft.com/office/drawing/2014/main" id="{84FFB3CE-8392-19A2-DA40-3E7E4FDAAEDC}"/>
              </a:ext>
            </a:extLst>
          </p:cNvPr>
          <p:cNvSpPr txBox="1">
            <a:spLocks/>
          </p:cNvSpPr>
          <p:nvPr/>
        </p:nvSpPr>
        <p:spPr>
          <a:xfrm>
            <a:off x="406399" y="250497"/>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Interest Subvention – Illustration V</a:t>
            </a:r>
          </a:p>
        </p:txBody>
      </p:sp>
      <p:sp>
        <p:nvSpPr>
          <p:cNvPr id="7" name="Rectangle 6">
            <a:extLst>
              <a:ext uri="{FF2B5EF4-FFF2-40B4-BE49-F238E27FC236}">
                <a16:creationId xmlns:a16="http://schemas.microsoft.com/office/drawing/2014/main" id="{BAC897FF-15F3-C0E5-0112-D0A1CD593945}"/>
              </a:ext>
            </a:extLst>
          </p:cNvPr>
          <p:cNvSpPr/>
          <p:nvPr/>
        </p:nvSpPr>
        <p:spPr>
          <a:xfrm>
            <a:off x="662291" y="1177048"/>
            <a:ext cx="10461015" cy="131565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chemeClr val="tx2"/>
                </a:solidFill>
                <a:latin typeface="Candara" panose="020E0502030303020204" pitchFamily="34" charset="0"/>
              </a:rPr>
              <a:t>Overall KCC Limit – Rs. 4 Lakh</a:t>
            </a:r>
          </a:p>
          <a:p>
            <a:pPr algn="just"/>
            <a:r>
              <a:rPr lang="en-IN" sz="2200" b="1" dirty="0">
                <a:solidFill>
                  <a:schemeClr val="tx2"/>
                </a:solidFill>
                <a:latin typeface="Candara" panose="020E0502030303020204" pitchFamily="34" charset="0"/>
              </a:rPr>
              <a:t>Limit under Crop loan – Rs. 3.15 Lakh</a:t>
            </a:r>
          </a:p>
          <a:p>
            <a:pPr algn="just"/>
            <a:r>
              <a:rPr lang="en-IN" sz="2200" b="1" dirty="0">
                <a:solidFill>
                  <a:schemeClr val="tx2"/>
                </a:solidFill>
                <a:latin typeface="Candara" panose="020E0502030303020204" pitchFamily="34" charset="0"/>
              </a:rPr>
              <a:t>Sub-limit under Animal and/ or Dairy and/or Bee Keeping and/or Fisheries – Rs. 0.85 Lakh</a:t>
            </a:r>
          </a:p>
        </p:txBody>
      </p:sp>
      <p:sp>
        <p:nvSpPr>
          <p:cNvPr id="5" name="Rectangle 4">
            <a:extLst>
              <a:ext uri="{FF2B5EF4-FFF2-40B4-BE49-F238E27FC236}">
                <a16:creationId xmlns:a16="http://schemas.microsoft.com/office/drawing/2014/main" id="{79CA6382-DCFC-89FF-14E6-C2897DCEF42E}"/>
              </a:ext>
            </a:extLst>
          </p:cNvPr>
          <p:cNvSpPr/>
          <p:nvPr/>
        </p:nvSpPr>
        <p:spPr>
          <a:xfrm>
            <a:off x="685799" y="3276600"/>
            <a:ext cx="10437508" cy="16002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rgbClr val="C00000"/>
                </a:solidFill>
                <a:latin typeface="Candara" panose="020E0502030303020204" pitchFamily="34" charset="0"/>
              </a:rPr>
              <a:t>IS and PRI benefit will be available on overall Rs. 3 Lakh for crop loan component only</a:t>
            </a:r>
          </a:p>
        </p:txBody>
      </p:sp>
      <p:cxnSp>
        <p:nvCxnSpPr>
          <p:cNvPr id="9" name="Straight Arrow Connector 8">
            <a:extLst>
              <a:ext uri="{FF2B5EF4-FFF2-40B4-BE49-F238E27FC236}">
                <a16:creationId xmlns:a16="http://schemas.microsoft.com/office/drawing/2014/main" id="{44D374DC-657C-6BD7-D31E-6943254135A4}"/>
              </a:ext>
            </a:extLst>
          </p:cNvPr>
          <p:cNvCxnSpPr/>
          <p:nvPr/>
        </p:nvCxnSpPr>
        <p:spPr>
          <a:xfrm>
            <a:off x="2133600" y="2492703"/>
            <a:ext cx="0" cy="78389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99D2C085-1082-CFDA-C2F1-D0DEAA04C4DE}"/>
              </a:ext>
            </a:extLst>
          </p:cNvPr>
          <p:cNvSpPr txBox="1">
            <a:spLocks/>
          </p:cNvSpPr>
          <p:nvPr/>
        </p:nvSpPr>
        <p:spPr>
          <a:xfrm>
            <a:off x="406400" y="250496"/>
            <a:ext cx="10972800" cy="768958"/>
          </a:xfrm>
          <a:prstGeom prst="rect">
            <a:avLst/>
          </a:prstGeom>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US" sz="3600" b="1" dirty="0">
                <a:solidFill>
                  <a:srgbClr val="0070C0"/>
                </a:solidFill>
              </a:rPr>
              <a:t>Interest Subvention – Illustration V</a:t>
            </a:r>
          </a:p>
        </p:txBody>
      </p:sp>
      <p:sp>
        <p:nvSpPr>
          <p:cNvPr id="6" name="Rectangle 5">
            <a:extLst>
              <a:ext uri="{FF2B5EF4-FFF2-40B4-BE49-F238E27FC236}">
                <a16:creationId xmlns:a16="http://schemas.microsoft.com/office/drawing/2014/main" id="{85E52AF6-6256-D3B3-28C6-8CD1A6F5DFBB}"/>
              </a:ext>
            </a:extLst>
          </p:cNvPr>
          <p:cNvSpPr/>
          <p:nvPr/>
        </p:nvSpPr>
        <p:spPr>
          <a:xfrm>
            <a:off x="662292" y="1177047"/>
            <a:ext cx="10461015" cy="1315656"/>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2200" b="1" dirty="0">
                <a:solidFill>
                  <a:schemeClr val="tx2"/>
                </a:solidFill>
                <a:latin typeface="Candara" panose="020E0502030303020204" pitchFamily="34" charset="0"/>
              </a:rPr>
              <a:t>Overall KCC Limit – Rs. 4 Lakh</a:t>
            </a:r>
          </a:p>
          <a:p>
            <a:pPr algn="just"/>
            <a:r>
              <a:rPr lang="en-IN" sz="2200" b="1" dirty="0">
                <a:solidFill>
                  <a:schemeClr val="tx2"/>
                </a:solidFill>
                <a:latin typeface="Candara" panose="020E0502030303020204" pitchFamily="34" charset="0"/>
              </a:rPr>
              <a:t>Limit under Crop loan – Rs. 3.15 Lakh</a:t>
            </a:r>
          </a:p>
          <a:p>
            <a:pPr algn="just"/>
            <a:r>
              <a:rPr lang="en-IN" sz="2200" b="1" dirty="0">
                <a:solidFill>
                  <a:schemeClr val="tx2"/>
                </a:solidFill>
                <a:latin typeface="Candara" panose="020E0502030303020204" pitchFamily="34" charset="0"/>
              </a:rPr>
              <a:t>Sub-limit under Animal and/ or Dairy and/or Bee Keeping and/or Fisheries – Rs. 0.85 Lakh</a:t>
            </a:r>
          </a:p>
        </p:txBody>
      </p:sp>
    </p:spTree>
    <p:extLst>
      <p:ext uri="{BB962C8B-B14F-4D97-AF65-F5344CB8AC3E}">
        <p14:creationId xmlns:p14="http://schemas.microsoft.com/office/powerpoint/2010/main" val="114545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96</a:t>
            </a:fld>
            <a:endParaRPr lang="en-US" dirty="0"/>
          </a:p>
        </p:txBody>
      </p:sp>
      <p:sp>
        <p:nvSpPr>
          <p:cNvPr id="6" name="Freeform 6">
            <a:extLst>
              <a:ext uri="{FF2B5EF4-FFF2-40B4-BE49-F238E27FC236}">
                <a16:creationId xmlns:a16="http://schemas.microsoft.com/office/drawing/2014/main" id="{7B84D84F-198B-4683-BBDF-D716E10CFCDD}"/>
              </a:ext>
            </a:extLst>
          </p:cNvPr>
          <p:cNvSpPr>
            <a:spLocks noChangeAspect="1" noEditPoints="1"/>
          </p:cNvSpPr>
          <p:nvPr/>
        </p:nvSpPr>
        <p:spPr bwMode="auto">
          <a:xfrm>
            <a:off x="10058401" y="1210282"/>
            <a:ext cx="1524000" cy="4965234"/>
          </a:xfrm>
          <a:custGeom>
            <a:avLst/>
            <a:gdLst>
              <a:gd name="T0" fmla="*/ 752 w 796"/>
              <a:gd name="T1" fmla="*/ 568 h 1642"/>
              <a:gd name="T2" fmla="*/ 679 w 796"/>
              <a:gd name="T3" fmla="*/ 472 h 1642"/>
              <a:gd name="T4" fmla="*/ 666 w 796"/>
              <a:gd name="T5" fmla="*/ 407 h 1642"/>
              <a:gd name="T6" fmla="*/ 725 w 796"/>
              <a:gd name="T7" fmla="*/ 235 h 1642"/>
              <a:gd name="T8" fmla="*/ 735 w 796"/>
              <a:gd name="T9" fmla="*/ 232 h 1642"/>
              <a:gd name="T10" fmla="*/ 715 w 796"/>
              <a:gd name="T11" fmla="*/ 158 h 1642"/>
              <a:gd name="T12" fmla="*/ 715 w 796"/>
              <a:gd name="T13" fmla="*/ 159 h 1642"/>
              <a:gd name="T14" fmla="*/ 704 w 796"/>
              <a:gd name="T15" fmla="*/ 107 h 1642"/>
              <a:gd name="T16" fmla="*/ 676 w 796"/>
              <a:gd name="T17" fmla="*/ 77 h 1642"/>
              <a:gd name="T18" fmla="*/ 655 w 796"/>
              <a:gd name="T19" fmla="*/ 60 h 1642"/>
              <a:gd name="T20" fmla="*/ 461 w 796"/>
              <a:gd name="T21" fmla="*/ 8 h 1642"/>
              <a:gd name="T22" fmla="*/ 402 w 796"/>
              <a:gd name="T23" fmla="*/ 32 h 1642"/>
              <a:gd name="T24" fmla="*/ 400 w 796"/>
              <a:gd name="T25" fmla="*/ 66 h 1642"/>
              <a:gd name="T26" fmla="*/ 362 w 796"/>
              <a:gd name="T27" fmla="*/ 104 h 1642"/>
              <a:gd name="T28" fmla="*/ 310 w 796"/>
              <a:gd name="T29" fmla="*/ 152 h 1642"/>
              <a:gd name="T30" fmla="*/ 306 w 796"/>
              <a:gd name="T31" fmla="*/ 204 h 1642"/>
              <a:gd name="T32" fmla="*/ 279 w 796"/>
              <a:gd name="T33" fmla="*/ 248 h 1642"/>
              <a:gd name="T34" fmla="*/ 183 w 796"/>
              <a:gd name="T35" fmla="*/ 391 h 1642"/>
              <a:gd name="T36" fmla="*/ 151 w 796"/>
              <a:gd name="T37" fmla="*/ 433 h 1642"/>
              <a:gd name="T38" fmla="*/ 99 w 796"/>
              <a:gd name="T39" fmla="*/ 478 h 1642"/>
              <a:gd name="T40" fmla="*/ 63 w 796"/>
              <a:gd name="T41" fmla="*/ 621 h 1642"/>
              <a:gd name="T42" fmla="*/ 71 w 796"/>
              <a:gd name="T43" fmla="*/ 714 h 1642"/>
              <a:gd name="T44" fmla="*/ 89 w 796"/>
              <a:gd name="T45" fmla="*/ 859 h 1642"/>
              <a:gd name="T46" fmla="*/ 27 w 796"/>
              <a:gd name="T47" fmla="*/ 987 h 1642"/>
              <a:gd name="T48" fmla="*/ 107 w 796"/>
              <a:gd name="T49" fmla="*/ 1179 h 1642"/>
              <a:gd name="T50" fmla="*/ 64 w 796"/>
              <a:gd name="T51" fmla="*/ 1341 h 1642"/>
              <a:gd name="T52" fmla="*/ 0 w 796"/>
              <a:gd name="T53" fmla="*/ 1642 h 1642"/>
              <a:gd name="T54" fmla="*/ 635 w 796"/>
              <a:gd name="T55" fmla="*/ 1308 h 1642"/>
              <a:gd name="T56" fmla="*/ 653 w 796"/>
              <a:gd name="T57" fmla="*/ 1154 h 1642"/>
              <a:gd name="T58" fmla="*/ 763 w 796"/>
              <a:gd name="T59" fmla="*/ 874 h 1642"/>
              <a:gd name="T60" fmla="*/ 361 w 796"/>
              <a:gd name="T61" fmla="*/ 517 h 1642"/>
              <a:gd name="T62" fmla="*/ 357 w 796"/>
              <a:gd name="T63" fmla="*/ 566 h 1642"/>
              <a:gd name="T64" fmla="*/ 233 w 796"/>
              <a:gd name="T65" fmla="*/ 730 h 1642"/>
              <a:gd name="T66" fmla="*/ 235 w 796"/>
              <a:gd name="T67" fmla="*/ 519 h 1642"/>
              <a:gd name="T68" fmla="*/ 225 w 796"/>
              <a:gd name="T69" fmla="*/ 443 h 1642"/>
              <a:gd name="T70" fmla="*/ 215 w 796"/>
              <a:gd name="T71" fmla="*/ 408 h 1642"/>
              <a:gd name="T72" fmla="*/ 299 w 796"/>
              <a:gd name="T73" fmla="*/ 273 h 1642"/>
              <a:gd name="T74" fmla="*/ 347 w 796"/>
              <a:gd name="T75" fmla="*/ 362 h 1642"/>
              <a:gd name="T76" fmla="*/ 405 w 796"/>
              <a:gd name="T77" fmla="*/ 478 h 1642"/>
              <a:gd name="T78" fmla="*/ 361 w 796"/>
              <a:gd name="T79" fmla="*/ 517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1642">
                <a:moveTo>
                  <a:pt x="791" y="712"/>
                </a:moveTo>
                <a:cubicBezTo>
                  <a:pt x="790" y="664"/>
                  <a:pt x="776" y="594"/>
                  <a:pt x="752" y="568"/>
                </a:cubicBezTo>
                <a:cubicBezTo>
                  <a:pt x="735" y="553"/>
                  <a:pt x="719" y="530"/>
                  <a:pt x="708" y="517"/>
                </a:cubicBezTo>
                <a:cubicBezTo>
                  <a:pt x="704" y="507"/>
                  <a:pt x="679" y="475"/>
                  <a:pt x="679" y="472"/>
                </a:cubicBezTo>
                <a:cubicBezTo>
                  <a:pt x="684" y="470"/>
                  <a:pt x="688" y="464"/>
                  <a:pt x="688" y="464"/>
                </a:cubicBezTo>
                <a:cubicBezTo>
                  <a:pt x="688" y="464"/>
                  <a:pt x="668" y="421"/>
                  <a:pt x="666" y="407"/>
                </a:cubicBezTo>
                <a:cubicBezTo>
                  <a:pt x="663" y="403"/>
                  <a:pt x="650" y="398"/>
                  <a:pt x="645" y="398"/>
                </a:cubicBezTo>
                <a:cubicBezTo>
                  <a:pt x="655" y="386"/>
                  <a:pt x="710" y="292"/>
                  <a:pt x="725" y="235"/>
                </a:cubicBezTo>
                <a:cubicBezTo>
                  <a:pt x="725" y="241"/>
                  <a:pt x="725" y="247"/>
                  <a:pt x="725" y="251"/>
                </a:cubicBezTo>
                <a:cubicBezTo>
                  <a:pt x="723" y="261"/>
                  <a:pt x="728" y="249"/>
                  <a:pt x="735" y="232"/>
                </a:cubicBezTo>
                <a:cubicBezTo>
                  <a:pt x="743" y="212"/>
                  <a:pt x="716" y="158"/>
                  <a:pt x="716" y="158"/>
                </a:cubicBezTo>
                <a:cubicBezTo>
                  <a:pt x="715" y="158"/>
                  <a:pt x="715" y="158"/>
                  <a:pt x="715" y="158"/>
                </a:cubicBezTo>
                <a:cubicBezTo>
                  <a:pt x="716" y="160"/>
                  <a:pt x="716" y="161"/>
                  <a:pt x="716" y="162"/>
                </a:cubicBezTo>
                <a:cubicBezTo>
                  <a:pt x="716" y="161"/>
                  <a:pt x="715" y="160"/>
                  <a:pt x="715" y="159"/>
                </a:cubicBezTo>
                <a:cubicBezTo>
                  <a:pt x="715" y="158"/>
                  <a:pt x="715" y="158"/>
                  <a:pt x="715" y="158"/>
                </a:cubicBezTo>
                <a:cubicBezTo>
                  <a:pt x="711" y="133"/>
                  <a:pt x="706" y="112"/>
                  <a:pt x="704" y="107"/>
                </a:cubicBezTo>
                <a:cubicBezTo>
                  <a:pt x="697" y="94"/>
                  <a:pt x="678" y="64"/>
                  <a:pt x="678" y="64"/>
                </a:cubicBezTo>
                <a:cubicBezTo>
                  <a:pt x="676" y="77"/>
                  <a:pt x="676" y="77"/>
                  <a:pt x="676" y="77"/>
                </a:cubicBezTo>
                <a:cubicBezTo>
                  <a:pt x="649" y="40"/>
                  <a:pt x="649" y="40"/>
                  <a:pt x="649" y="40"/>
                </a:cubicBezTo>
                <a:cubicBezTo>
                  <a:pt x="655" y="60"/>
                  <a:pt x="655" y="60"/>
                  <a:pt x="655" y="60"/>
                </a:cubicBezTo>
                <a:cubicBezTo>
                  <a:pt x="655" y="60"/>
                  <a:pt x="630" y="38"/>
                  <a:pt x="586" y="19"/>
                </a:cubicBezTo>
                <a:cubicBezTo>
                  <a:pt x="541" y="0"/>
                  <a:pt x="461" y="8"/>
                  <a:pt x="461" y="8"/>
                </a:cubicBezTo>
                <a:cubicBezTo>
                  <a:pt x="461" y="8"/>
                  <a:pt x="472" y="11"/>
                  <a:pt x="487" y="16"/>
                </a:cubicBezTo>
                <a:cubicBezTo>
                  <a:pt x="441" y="20"/>
                  <a:pt x="402" y="32"/>
                  <a:pt x="402" y="32"/>
                </a:cubicBezTo>
                <a:cubicBezTo>
                  <a:pt x="409" y="53"/>
                  <a:pt x="409" y="53"/>
                  <a:pt x="409" y="53"/>
                </a:cubicBezTo>
                <a:cubicBezTo>
                  <a:pt x="409" y="53"/>
                  <a:pt x="388" y="64"/>
                  <a:pt x="400" y="66"/>
                </a:cubicBezTo>
                <a:cubicBezTo>
                  <a:pt x="405" y="66"/>
                  <a:pt x="409" y="68"/>
                  <a:pt x="412" y="70"/>
                </a:cubicBezTo>
                <a:cubicBezTo>
                  <a:pt x="390" y="82"/>
                  <a:pt x="367" y="98"/>
                  <a:pt x="362" y="104"/>
                </a:cubicBezTo>
                <a:cubicBezTo>
                  <a:pt x="359" y="107"/>
                  <a:pt x="353" y="130"/>
                  <a:pt x="347" y="134"/>
                </a:cubicBezTo>
                <a:cubicBezTo>
                  <a:pt x="341" y="138"/>
                  <a:pt x="310" y="152"/>
                  <a:pt x="310" y="152"/>
                </a:cubicBezTo>
                <a:cubicBezTo>
                  <a:pt x="310" y="152"/>
                  <a:pt x="294" y="164"/>
                  <a:pt x="295" y="172"/>
                </a:cubicBezTo>
                <a:cubicBezTo>
                  <a:pt x="296" y="180"/>
                  <a:pt x="306" y="204"/>
                  <a:pt x="306" y="204"/>
                </a:cubicBezTo>
                <a:cubicBezTo>
                  <a:pt x="302" y="212"/>
                  <a:pt x="299" y="221"/>
                  <a:pt x="299" y="221"/>
                </a:cubicBezTo>
                <a:cubicBezTo>
                  <a:pt x="299" y="221"/>
                  <a:pt x="291" y="227"/>
                  <a:pt x="279" y="248"/>
                </a:cubicBezTo>
                <a:cubicBezTo>
                  <a:pt x="267" y="269"/>
                  <a:pt x="208" y="378"/>
                  <a:pt x="208" y="378"/>
                </a:cubicBezTo>
                <a:cubicBezTo>
                  <a:pt x="208" y="378"/>
                  <a:pt x="183" y="363"/>
                  <a:pt x="183" y="391"/>
                </a:cubicBezTo>
                <a:cubicBezTo>
                  <a:pt x="181" y="406"/>
                  <a:pt x="178" y="419"/>
                  <a:pt x="178" y="419"/>
                </a:cubicBezTo>
                <a:cubicBezTo>
                  <a:pt x="178" y="419"/>
                  <a:pt x="155" y="416"/>
                  <a:pt x="151" y="433"/>
                </a:cubicBezTo>
                <a:cubicBezTo>
                  <a:pt x="146" y="437"/>
                  <a:pt x="125" y="457"/>
                  <a:pt x="125" y="457"/>
                </a:cubicBezTo>
                <a:cubicBezTo>
                  <a:pt x="117" y="457"/>
                  <a:pt x="102" y="468"/>
                  <a:pt x="99" y="478"/>
                </a:cubicBezTo>
                <a:cubicBezTo>
                  <a:pt x="92" y="482"/>
                  <a:pt x="49" y="528"/>
                  <a:pt x="49" y="560"/>
                </a:cubicBezTo>
                <a:cubicBezTo>
                  <a:pt x="54" y="584"/>
                  <a:pt x="63" y="621"/>
                  <a:pt x="63" y="621"/>
                </a:cubicBezTo>
                <a:cubicBezTo>
                  <a:pt x="63" y="621"/>
                  <a:pt x="59" y="618"/>
                  <a:pt x="59" y="633"/>
                </a:cubicBezTo>
                <a:cubicBezTo>
                  <a:pt x="62" y="651"/>
                  <a:pt x="76" y="702"/>
                  <a:pt x="71" y="714"/>
                </a:cubicBezTo>
                <a:cubicBezTo>
                  <a:pt x="54" y="729"/>
                  <a:pt x="29" y="747"/>
                  <a:pt x="29" y="747"/>
                </a:cubicBezTo>
                <a:cubicBezTo>
                  <a:pt x="29" y="747"/>
                  <a:pt x="84" y="843"/>
                  <a:pt x="89" y="859"/>
                </a:cubicBezTo>
                <a:cubicBezTo>
                  <a:pt x="93" y="873"/>
                  <a:pt x="94" y="890"/>
                  <a:pt x="94" y="890"/>
                </a:cubicBezTo>
                <a:cubicBezTo>
                  <a:pt x="75" y="905"/>
                  <a:pt x="33" y="942"/>
                  <a:pt x="27" y="987"/>
                </a:cubicBezTo>
                <a:cubicBezTo>
                  <a:pt x="28" y="1021"/>
                  <a:pt x="30" y="1060"/>
                  <a:pt x="30" y="1060"/>
                </a:cubicBezTo>
                <a:cubicBezTo>
                  <a:pt x="30" y="1060"/>
                  <a:pt x="111" y="1134"/>
                  <a:pt x="107" y="1179"/>
                </a:cubicBezTo>
                <a:cubicBezTo>
                  <a:pt x="106" y="1192"/>
                  <a:pt x="106" y="1192"/>
                  <a:pt x="106" y="1192"/>
                </a:cubicBezTo>
                <a:cubicBezTo>
                  <a:pt x="106" y="1192"/>
                  <a:pt x="63" y="1296"/>
                  <a:pt x="64" y="1341"/>
                </a:cubicBezTo>
                <a:cubicBezTo>
                  <a:pt x="58" y="1377"/>
                  <a:pt x="33" y="1475"/>
                  <a:pt x="30" y="1487"/>
                </a:cubicBezTo>
                <a:cubicBezTo>
                  <a:pt x="27" y="1499"/>
                  <a:pt x="0" y="1634"/>
                  <a:pt x="0" y="1642"/>
                </a:cubicBezTo>
                <a:cubicBezTo>
                  <a:pt x="660" y="1642"/>
                  <a:pt x="660" y="1642"/>
                  <a:pt x="660" y="1642"/>
                </a:cubicBezTo>
                <a:cubicBezTo>
                  <a:pt x="660" y="1642"/>
                  <a:pt x="668" y="1402"/>
                  <a:pt x="635" y="1308"/>
                </a:cubicBezTo>
                <a:cubicBezTo>
                  <a:pt x="645" y="1275"/>
                  <a:pt x="656" y="1252"/>
                  <a:pt x="647" y="1213"/>
                </a:cubicBezTo>
                <a:cubicBezTo>
                  <a:pt x="654" y="1190"/>
                  <a:pt x="656" y="1173"/>
                  <a:pt x="653" y="1154"/>
                </a:cubicBezTo>
                <a:cubicBezTo>
                  <a:pt x="666" y="1130"/>
                  <a:pt x="677" y="1075"/>
                  <a:pt x="685" y="1062"/>
                </a:cubicBezTo>
                <a:cubicBezTo>
                  <a:pt x="692" y="1040"/>
                  <a:pt x="756" y="885"/>
                  <a:pt x="763" y="874"/>
                </a:cubicBezTo>
                <a:cubicBezTo>
                  <a:pt x="770" y="863"/>
                  <a:pt x="796" y="788"/>
                  <a:pt x="791" y="712"/>
                </a:cubicBezTo>
                <a:close/>
                <a:moveTo>
                  <a:pt x="361" y="517"/>
                </a:moveTo>
                <a:cubicBezTo>
                  <a:pt x="362" y="523"/>
                  <a:pt x="373" y="547"/>
                  <a:pt x="373" y="547"/>
                </a:cubicBezTo>
                <a:cubicBezTo>
                  <a:pt x="373" y="547"/>
                  <a:pt x="380" y="562"/>
                  <a:pt x="357" y="566"/>
                </a:cubicBezTo>
                <a:cubicBezTo>
                  <a:pt x="334" y="576"/>
                  <a:pt x="278" y="645"/>
                  <a:pt x="263" y="675"/>
                </a:cubicBezTo>
                <a:cubicBezTo>
                  <a:pt x="248" y="705"/>
                  <a:pt x="233" y="730"/>
                  <a:pt x="233" y="730"/>
                </a:cubicBezTo>
                <a:cubicBezTo>
                  <a:pt x="233" y="730"/>
                  <a:pt x="208" y="616"/>
                  <a:pt x="209" y="597"/>
                </a:cubicBezTo>
                <a:cubicBezTo>
                  <a:pt x="215" y="583"/>
                  <a:pt x="235" y="519"/>
                  <a:pt x="235" y="519"/>
                </a:cubicBezTo>
                <a:cubicBezTo>
                  <a:pt x="235" y="519"/>
                  <a:pt x="239" y="513"/>
                  <a:pt x="229" y="492"/>
                </a:cubicBezTo>
                <a:cubicBezTo>
                  <a:pt x="225" y="482"/>
                  <a:pt x="222" y="451"/>
                  <a:pt x="225" y="443"/>
                </a:cubicBezTo>
                <a:cubicBezTo>
                  <a:pt x="228" y="435"/>
                  <a:pt x="236" y="424"/>
                  <a:pt x="218" y="419"/>
                </a:cubicBezTo>
                <a:cubicBezTo>
                  <a:pt x="216" y="414"/>
                  <a:pt x="215" y="408"/>
                  <a:pt x="215" y="408"/>
                </a:cubicBezTo>
                <a:cubicBezTo>
                  <a:pt x="292" y="262"/>
                  <a:pt x="292" y="262"/>
                  <a:pt x="292" y="262"/>
                </a:cubicBezTo>
                <a:cubicBezTo>
                  <a:pt x="299" y="273"/>
                  <a:pt x="299" y="273"/>
                  <a:pt x="299" y="273"/>
                </a:cubicBezTo>
                <a:cubicBezTo>
                  <a:pt x="299" y="273"/>
                  <a:pt x="272" y="300"/>
                  <a:pt x="287" y="328"/>
                </a:cubicBezTo>
                <a:cubicBezTo>
                  <a:pt x="298" y="340"/>
                  <a:pt x="333" y="346"/>
                  <a:pt x="347" y="362"/>
                </a:cubicBezTo>
                <a:cubicBezTo>
                  <a:pt x="358" y="372"/>
                  <a:pt x="393" y="393"/>
                  <a:pt x="393" y="428"/>
                </a:cubicBezTo>
                <a:cubicBezTo>
                  <a:pt x="399" y="452"/>
                  <a:pt x="405" y="478"/>
                  <a:pt x="405" y="478"/>
                </a:cubicBezTo>
                <a:cubicBezTo>
                  <a:pt x="367" y="501"/>
                  <a:pt x="367" y="501"/>
                  <a:pt x="367" y="501"/>
                </a:cubicBezTo>
                <a:cubicBezTo>
                  <a:pt x="367" y="501"/>
                  <a:pt x="360" y="511"/>
                  <a:pt x="361" y="517"/>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le 1">
            <a:extLst>
              <a:ext uri="{FF2B5EF4-FFF2-40B4-BE49-F238E27FC236}">
                <a16:creationId xmlns:a16="http://schemas.microsoft.com/office/drawing/2014/main" id="{8AAB32CB-A235-2319-C5BF-6AEF844A8F77}"/>
              </a:ext>
            </a:extLst>
          </p:cNvPr>
          <p:cNvSpPr txBox="1">
            <a:spLocks/>
          </p:cNvSpPr>
          <p:nvPr/>
        </p:nvSpPr>
        <p:spPr>
          <a:xfrm>
            <a:off x="3276600" y="3124200"/>
            <a:ext cx="5410200" cy="880897"/>
          </a:xfrm>
          <a:prstGeom prst="rect">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algn="ctr"/>
            <a:r>
              <a:rPr lang="en-GB" sz="4800" b="1" dirty="0">
                <a:solidFill>
                  <a:schemeClr val="bg1"/>
                </a:solidFill>
              </a:rPr>
              <a:t>LFAR</a:t>
            </a:r>
          </a:p>
        </p:txBody>
      </p:sp>
    </p:spTree>
    <p:extLst>
      <p:ext uri="{BB962C8B-B14F-4D97-AF65-F5344CB8AC3E}">
        <p14:creationId xmlns:p14="http://schemas.microsoft.com/office/powerpoint/2010/main" val="21879297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97</a:t>
            </a:fld>
            <a:endParaRPr lang="en-US" dirty="0"/>
          </a:p>
        </p:txBody>
      </p:sp>
      <p:sp>
        <p:nvSpPr>
          <p:cNvPr id="6" name="Rectangle 5">
            <a:extLst>
              <a:ext uri="{FF2B5EF4-FFF2-40B4-BE49-F238E27FC236}">
                <a16:creationId xmlns:a16="http://schemas.microsoft.com/office/drawing/2014/main" id="{50D36BEE-685C-4E6F-A427-ED6144D76180}"/>
              </a:ext>
            </a:extLst>
          </p:cNvPr>
          <p:cNvSpPr/>
          <p:nvPr/>
        </p:nvSpPr>
        <p:spPr>
          <a:xfrm>
            <a:off x="228600" y="1289623"/>
            <a:ext cx="3505200" cy="1200329"/>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rgbClr val="F62616"/>
                  </a:solidFill>
                </a:ln>
                <a:solidFill>
                  <a:srgbClr val="F62616"/>
                </a:solidFill>
                <a:latin typeface="Candara" panose="020E0502030303020204" pitchFamily="34" charset="0"/>
              </a:rPr>
              <a:t>LFAR TO BE USED AS AUDIT CHECKLIST/ PROGRAMME</a:t>
            </a: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45286" y="182984"/>
            <a:ext cx="11029990" cy="792892"/>
          </a:xfrm>
          <a:prstGeom prst="rect">
            <a:avLst/>
          </a:prstGeom>
        </p:spPr>
        <p:txBody>
          <a:bodyPr>
            <a:normAutofit fontScale="925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LFAR AT A GLANCE!!</a:t>
            </a:r>
          </a:p>
        </p:txBody>
      </p:sp>
      <p:sp>
        <p:nvSpPr>
          <p:cNvPr id="10" name="Rectangle 9">
            <a:extLst>
              <a:ext uri="{FF2B5EF4-FFF2-40B4-BE49-F238E27FC236}">
                <a16:creationId xmlns:a16="http://schemas.microsoft.com/office/drawing/2014/main" id="{06C42BE1-13C7-4137-915B-F2E625EC50A0}"/>
              </a:ext>
            </a:extLst>
          </p:cNvPr>
          <p:cNvSpPr/>
          <p:nvPr/>
        </p:nvSpPr>
        <p:spPr>
          <a:xfrm>
            <a:off x="228600" y="2971800"/>
            <a:ext cx="3505200" cy="1200329"/>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chemeClr val="tx2"/>
                  </a:solidFill>
                </a:ln>
                <a:solidFill>
                  <a:schemeClr val="tx2"/>
                </a:solidFill>
                <a:latin typeface="Candara" panose="020E0502030303020204" pitchFamily="34" charset="0"/>
              </a:rPr>
              <a:t>REVISED LFAR PARAS WOULD BE TIME CONSUMING</a:t>
            </a:r>
          </a:p>
        </p:txBody>
      </p:sp>
      <p:sp>
        <p:nvSpPr>
          <p:cNvPr id="11" name="Rectangle 10">
            <a:extLst>
              <a:ext uri="{FF2B5EF4-FFF2-40B4-BE49-F238E27FC236}">
                <a16:creationId xmlns:a16="http://schemas.microsoft.com/office/drawing/2014/main" id="{68128037-38BF-4B1B-BFC0-7951335B34EC}"/>
              </a:ext>
            </a:extLst>
          </p:cNvPr>
          <p:cNvSpPr/>
          <p:nvPr/>
        </p:nvSpPr>
        <p:spPr>
          <a:xfrm>
            <a:off x="8105245" y="1287679"/>
            <a:ext cx="3505200" cy="1200329"/>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chemeClr val="tx2">
                      <a:lumMod val="60000"/>
                      <a:lumOff val="40000"/>
                    </a:schemeClr>
                  </a:solidFill>
                </a:ln>
                <a:solidFill>
                  <a:schemeClr val="tx2">
                    <a:lumMod val="60000"/>
                    <a:lumOff val="40000"/>
                  </a:schemeClr>
                </a:solidFill>
                <a:latin typeface="Candara" panose="020E0502030303020204" pitchFamily="34" charset="0"/>
              </a:rPr>
              <a:t>SPECIFIC CONFIRMATIONS IN MRL (SA 580) WRT LFAR </a:t>
            </a:r>
          </a:p>
        </p:txBody>
      </p:sp>
      <p:sp>
        <p:nvSpPr>
          <p:cNvPr id="12" name="Rectangle 11">
            <a:extLst>
              <a:ext uri="{FF2B5EF4-FFF2-40B4-BE49-F238E27FC236}">
                <a16:creationId xmlns:a16="http://schemas.microsoft.com/office/drawing/2014/main" id="{3ADCF7C2-A1CD-4AD8-B03C-0BB6D80894A5}"/>
              </a:ext>
            </a:extLst>
          </p:cNvPr>
          <p:cNvSpPr/>
          <p:nvPr/>
        </p:nvSpPr>
        <p:spPr>
          <a:xfrm>
            <a:off x="4116064" y="1287679"/>
            <a:ext cx="3505200" cy="830997"/>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chemeClr val="accent6">
                      <a:lumMod val="75000"/>
                    </a:schemeClr>
                  </a:solidFill>
                </a:ln>
                <a:solidFill>
                  <a:schemeClr val="accent6">
                    <a:lumMod val="75000"/>
                  </a:schemeClr>
                </a:solidFill>
                <a:latin typeface="Candara" panose="020E0502030303020204" pitchFamily="34" charset="0"/>
              </a:rPr>
              <a:t>DETAILED </a:t>
            </a:r>
          </a:p>
          <a:p>
            <a:pPr algn="ctr"/>
            <a:r>
              <a:rPr lang="en-US" sz="2400" b="1" dirty="0">
                <a:ln>
                  <a:solidFill>
                    <a:schemeClr val="accent6">
                      <a:lumMod val="75000"/>
                    </a:schemeClr>
                  </a:solidFill>
                </a:ln>
                <a:solidFill>
                  <a:schemeClr val="accent6">
                    <a:lumMod val="75000"/>
                  </a:schemeClr>
                </a:solidFill>
                <a:latin typeface="Candara" panose="020E0502030303020204" pitchFamily="34" charset="0"/>
              </a:rPr>
              <a:t>INFORMATION</a:t>
            </a:r>
          </a:p>
        </p:txBody>
      </p:sp>
      <p:sp>
        <p:nvSpPr>
          <p:cNvPr id="13" name="Rectangle 12">
            <a:extLst>
              <a:ext uri="{FF2B5EF4-FFF2-40B4-BE49-F238E27FC236}">
                <a16:creationId xmlns:a16="http://schemas.microsoft.com/office/drawing/2014/main" id="{CEDFF468-0692-4477-9A0D-1A8A0ACB0432}"/>
              </a:ext>
            </a:extLst>
          </p:cNvPr>
          <p:cNvSpPr/>
          <p:nvPr/>
        </p:nvSpPr>
        <p:spPr>
          <a:xfrm>
            <a:off x="228600" y="5200470"/>
            <a:ext cx="3505200" cy="830997"/>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chemeClr val="bg1">
                      <a:lumMod val="50000"/>
                    </a:schemeClr>
                  </a:solidFill>
                </a:ln>
                <a:solidFill>
                  <a:schemeClr val="bg1">
                    <a:lumMod val="50000"/>
                  </a:schemeClr>
                </a:solidFill>
                <a:latin typeface="Candara" panose="020E0502030303020204" pitchFamily="34" charset="0"/>
              </a:rPr>
              <a:t>TRANSACTION AUDIT Vs PROCESS AUDIT</a:t>
            </a:r>
          </a:p>
        </p:txBody>
      </p:sp>
      <p:sp>
        <p:nvSpPr>
          <p:cNvPr id="14" name="Rectangle 13">
            <a:extLst>
              <a:ext uri="{FF2B5EF4-FFF2-40B4-BE49-F238E27FC236}">
                <a16:creationId xmlns:a16="http://schemas.microsoft.com/office/drawing/2014/main" id="{463A4ADB-4E55-4EFE-B6B7-E0A3D617CA0E}"/>
              </a:ext>
            </a:extLst>
          </p:cNvPr>
          <p:cNvSpPr/>
          <p:nvPr/>
        </p:nvSpPr>
        <p:spPr>
          <a:xfrm>
            <a:off x="8201377" y="2971799"/>
            <a:ext cx="3505200" cy="1200329"/>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chemeClr val="accent2">
                      <a:lumMod val="75000"/>
                    </a:schemeClr>
                  </a:solidFill>
                </a:ln>
                <a:solidFill>
                  <a:schemeClr val="accent2">
                    <a:lumMod val="75000"/>
                  </a:schemeClr>
                </a:solidFill>
                <a:latin typeface="Candara" panose="020E0502030303020204" pitchFamily="34" charset="0"/>
              </a:rPr>
              <a:t>COMPULSORY DOCUMENTATION (SA 230) FOR ALL PARAS</a:t>
            </a:r>
          </a:p>
        </p:txBody>
      </p:sp>
      <p:sp>
        <p:nvSpPr>
          <p:cNvPr id="15" name="Rectangle 14">
            <a:extLst>
              <a:ext uri="{FF2B5EF4-FFF2-40B4-BE49-F238E27FC236}">
                <a16:creationId xmlns:a16="http://schemas.microsoft.com/office/drawing/2014/main" id="{26EA1615-979E-42BE-AAC8-CAC92A921D4B}"/>
              </a:ext>
            </a:extLst>
          </p:cNvPr>
          <p:cNvSpPr/>
          <p:nvPr/>
        </p:nvSpPr>
        <p:spPr>
          <a:xfrm>
            <a:off x="4289444" y="5200469"/>
            <a:ext cx="3505200" cy="830997"/>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chemeClr val="accent3">
                      <a:lumMod val="50000"/>
                    </a:schemeClr>
                  </a:solidFill>
                </a:ln>
                <a:solidFill>
                  <a:schemeClr val="accent3">
                    <a:lumMod val="50000"/>
                  </a:schemeClr>
                </a:solidFill>
                <a:latin typeface="Candara" panose="020E0502030303020204" pitchFamily="34" charset="0"/>
              </a:rPr>
              <a:t>ADDITIONAL PARAS BY SCA’s, IF ANY</a:t>
            </a:r>
          </a:p>
        </p:txBody>
      </p:sp>
      <p:sp>
        <p:nvSpPr>
          <p:cNvPr id="16" name="Rectangle 15">
            <a:extLst>
              <a:ext uri="{FF2B5EF4-FFF2-40B4-BE49-F238E27FC236}">
                <a16:creationId xmlns:a16="http://schemas.microsoft.com/office/drawing/2014/main" id="{40BD4B90-C971-4D91-8DE2-0E2AEF7D1B20}"/>
              </a:ext>
            </a:extLst>
          </p:cNvPr>
          <p:cNvSpPr/>
          <p:nvPr/>
        </p:nvSpPr>
        <p:spPr>
          <a:xfrm>
            <a:off x="8287118" y="5200468"/>
            <a:ext cx="3505200" cy="830997"/>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chemeClr val="accent4">
                      <a:lumMod val="75000"/>
                    </a:schemeClr>
                  </a:solidFill>
                </a:ln>
                <a:solidFill>
                  <a:schemeClr val="accent4">
                    <a:lumMod val="75000"/>
                  </a:schemeClr>
                </a:solidFill>
                <a:latin typeface="Candara" panose="020E0502030303020204" pitchFamily="34" charset="0"/>
              </a:rPr>
              <a:t>CBS REPORTS &amp; AUDIT TRAIL</a:t>
            </a:r>
          </a:p>
        </p:txBody>
      </p:sp>
      <p:sp>
        <p:nvSpPr>
          <p:cNvPr id="17" name="Rectangle 16">
            <a:extLst>
              <a:ext uri="{FF2B5EF4-FFF2-40B4-BE49-F238E27FC236}">
                <a16:creationId xmlns:a16="http://schemas.microsoft.com/office/drawing/2014/main" id="{F4831956-90E6-43E8-AB79-D47AD4653544}"/>
              </a:ext>
            </a:extLst>
          </p:cNvPr>
          <p:cNvSpPr/>
          <p:nvPr/>
        </p:nvSpPr>
        <p:spPr>
          <a:xfrm>
            <a:off x="4206195" y="2602468"/>
            <a:ext cx="3505200" cy="1938992"/>
          </a:xfrm>
          <a:prstGeom prst="rect">
            <a:avLst/>
          </a:prstGeom>
          <a:solidFill>
            <a:schemeClr val="bg1"/>
          </a:solidFill>
          <a:ln w="28575">
            <a:solidFill>
              <a:schemeClr val="tx1">
                <a:lumMod val="50000"/>
                <a:lumOff val="50000"/>
              </a:schemeClr>
            </a:solid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lgn="ctr"/>
            <a:r>
              <a:rPr lang="en-US" sz="2400" b="1" dirty="0">
                <a:ln>
                  <a:solidFill>
                    <a:schemeClr val="accent4">
                      <a:lumMod val="75000"/>
                    </a:schemeClr>
                  </a:solidFill>
                </a:ln>
                <a:solidFill>
                  <a:schemeClr val="accent4">
                    <a:lumMod val="75000"/>
                  </a:schemeClr>
                </a:solidFill>
                <a:latin typeface="Candara" panose="020E0502030303020204" pitchFamily="34" charset="0"/>
              </a:rPr>
              <a:t>LFAR ADVERSE OBSERVATIONS TO BE MAPPED TO AUDIT REPORT AND REPORT ON </a:t>
            </a:r>
            <a:r>
              <a:rPr lang="en-US" sz="2400" b="1" dirty="0" err="1">
                <a:ln>
                  <a:solidFill>
                    <a:schemeClr val="accent4">
                      <a:lumMod val="75000"/>
                    </a:schemeClr>
                  </a:solidFill>
                </a:ln>
                <a:solidFill>
                  <a:schemeClr val="accent4">
                    <a:lumMod val="75000"/>
                  </a:schemeClr>
                </a:solidFill>
                <a:latin typeface="Candara" panose="020E0502030303020204" pitchFamily="34" charset="0"/>
              </a:rPr>
              <a:t>IFCoFR</a:t>
            </a:r>
            <a:endParaRPr lang="en-US" sz="2400" b="1" dirty="0">
              <a:ln>
                <a:solidFill>
                  <a:schemeClr val="accent4">
                    <a:lumMod val="75000"/>
                  </a:schemeClr>
                </a:solidFill>
              </a:ln>
              <a:solidFill>
                <a:schemeClr val="accent4">
                  <a:lumMod val="75000"/>
                </a:schemeClr>
              </a:solidFill>
              <a:latin typeface="Candara" panose="020E0502030303020204" pitchFamily="34" charset="0"/>
            </a:endParaRPr>
          </a:p>
        </p:txBody>
      </p:sp>
      <p:sp>
        <p:nvSpPr>
          <p:cNvPr id="18" name="Rectangle 17">
            <a:extLst>
              <a:ext uri="{FF2B5EF4-FFF2-40B4-BE49-F238E27FC236}">
                <a16:creationId xmlns:a16="http://schemas.microsoft.com/office/drawing/2014/main" id="{FB2172DB-C276-442A-8B4D-8F1344044D71}"/>
              </a:ext>
            </a:extLst>
          </p:cNvPr>
          <p:cNvSpPr/>
          <p:nvPr/>
        </p:nvSpPr>
        <p:spPr>
          <a:xfrm>
            <a:off x="228600" y="1287679"/>
            <a:ext cx="3505200" cy="1200329"/>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rgbClr val="F62616"/>
                  </a:solidFill>
                </a:ln>
                <a:solidFill>
                  <a:srgbClr val="F62616"/>
                </a:solidFill>
                <a:latin typeface="Candara" panose="020E0502030303020204" pitchFamily="34" charset="0"/>
              </a:rPr>
              <a:t>LFAR TO BE USED AS AUDIT CHECKLIST/ PROGRAMME</a:t>
            </a:r>
          </a:p>
        </p:txBody>
      </p:sp>
      <p:sp>
        <p:nvSpPr>
          <p:cNvPr id="19" name="Rectangle 18">
            <a:extLst>
              <a:ext uri="{FF2B5EF4-FFF2-40B4-BE49-F238E27FC236}">
                <a16:creationId xmlns:a16="http://schemas.microsoft.com/office/drawing/2014/main" id="{D6C1C546-0A0F-4A23-97BF-185544D5B424}"/>
              </a:ext>
            </a:extLst>
          </p:cNvPr>
          <p:cNvSpPr/>
          <p:nvPr/>
        </p:nvSpPr>
        <p:spPr>
          <a:xfrm>
            <a:off x="228600" y="2969856"/>
            <a:ext cx="3505200" cy="1200329"/>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tx2"/>
                  </a:solidFill>
                </a:ln>
                <a:solidFill>
                  <a:schemeClr val="tx2"/>
                </a:solidFill>
                <a:latin typeface="Candara" panose="020E0502030303020204" pitchFamily="34" charset="0"/>
              </a:rPr>
              <a:t>REVISED LFAR PARAS WOULD BE TIME CONSUMING</a:t>
            </a:r>
          </a:p>
        </p:txBody>
      </p:sp>
      <p:sp>
        <p:nvSpPr>
          <p:cNvPr id="20" name="Rectangle 19">
            <a:extLst>
              <a:ext uri="{FF2B5EF4-FFF2-40B4-BE49-F238E27FC236}">
                <a16:creationId xmlns:a16="http://schemas.microsoft.com/office/drawing/2014/main" id="{A6D8473E-84B7-4A65-AEA4-410351FF8A09}"/>
              </a:ext>
            </a:extLst>
          </p:cNvPr>
          <p:cNvSpPr/>
          <p:nvPr/>
        </p:nvSpPr>
        <p:spPr>
          <a:xfrm>
            <a:off x="8105245" y="1285735"/>
            <a:ext cx="3505200" cy="1200329"/>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tx2">
                      <a:lumMod val="60000"/>
                      <a:lumOff val="40000"/>
                    </a:schemeClr>
                  </a:solidFill>
                </a:ln>
                <a:solidFill>
                  <a:schemeClr val="tx2">
                    <a:lumMod val="60000"/>
                    <a:lumOff val="40000"/>
                  </a:schemeClr>
                </a:solidFill>
                <a:latin typeface="Candara" panose="020E0502030303020204" pitchFamily="34" charset="0"/>
              </a:rPr>
              <a:t>SPECIFIC CONFIRMATIONS IN MRL (SA 580) WRT LFAR </a:t>
            </a:r>
          </a:p>
        </p:txBody>
      </p:sp>
      <p:sp>
        <p:nvSpPr>
          <p:cNvPr id="21" name="Rectangle 20">
            <a:extLst>
              <a:ext uri="{FF2B5EF4-FFF2-40B4-BE49-F238E27FC236}">
                <a16:creationId xmlns:a16="http://schemas.microsoft.com/office/drawing/2014/main" id="{9BDE8B27-0AA0-4BC3-8F0E-9CCE4EB13828}"/>
              </a:ext>
            </a:extLst>
          </p:cNvPr>
          <p:cNvSpPr/>
          <p:nvPr/>
        </p:nvSpPr>
        <p:spPr>
          <a:xfrm>
            <a:off x="4116064" y="1285735"/>
            <a:ext cx="3505200" cy="830997"/>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accent6">
                      <a:lumMod val="75000"/>
                    </a:schemeClr>
                  </a:solidFill>
                </a:ln>
                <a:solidFill>
                  <a:schemeClr val="accent6">
                    <a:lumMod val="75000"/>
                  </a:schemeClr>
                </a:solidFill>
                <a:latin typeface="Candara" panose="020E0502030303020204" pitchFamily="34" charset="0"/>
              </a:rPr>
              <a:t>DETAILED </a:t>
            </a:r>
          </a:p>
          <a:p>
            <a:pPr algn="ctr"/>
            <a:r>
              <a:rPr lang="en-US" sz="2400" b="1" dirty="0">
                <a:ln>
                  <a:solidFill>
                    <a:schemeClr val="accent6">
                      <a:lumMod val="75000"/>
                    </a:schemeClr>
                  </a:solidFill>
                </a:ln>
                <a:solidFill>
                  <a:schemeClr val="accent6">
                    <a:lumMod val="75000"/>
                  </a:schemeClr>
                </a:solidFill>
                <a:latin typeface="Candara" panose="020E0502030303020204" pitchFamily="34" charset="0"/>
              </a:rPr>
              <a:t>INFORMATION</a:t>
            </a:r>
          </a:p>
        </p:txBody>
      </p:sp>
      <p:sp>
        <p:nvSpPr>
          <p:cNvPr id="22" name="Rectangle 21">
            <a:extLst>
              <a:ext uri="{FF2B5EF4-FFF2-40B4-BE49-F238E27FC236}">
                <a16:creationId xmlns:a16="http://schemas.microsoft.com/office/drawing/2014/main" id="{0F516017-ECE1-4B1E-9C01-4106EE0B6571}"/>
              </a:ext>
            </a:extLst>
          </p:cNvPr>
          <p:cNvSpPr/>
          <p:nvPr/>
        </p:nvSpPr>
        <p:spPr>
          <a:xfrm>
            <a:off x="228600" y="5198526"/>
            <a:ext cx="3505200" cy="830997"/>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bg1">
                      <a:lumMod val="50000"/>
                    </a:schemeClr>
                  </a:solidFill>
                </a:ln>
                <a:solidFill>
                  <a:schemeClr val="bg1">
                    <a:lumMod val="50000"/>
                  </a:schemeClr>
                </a:solidFill>
                <a:latin typeface="Candara" panose="020E0502030303020204" pitchFamily="34" charset="0"/>
              </a:rPr>
              <a:t>TRANSACTION AUDIT Vs PROCESS AUDIT</a:t>
            </a:r>
          </a:p>
        </p:txBody>
      </p:sp>
      <p:sp>
        <p:nvSpPr>
          <p:cNvPr id="23" name="Rectangle 22">
            <a:extLst>
              <a:ext uri="{FF2B5EF4-FFF2-40B4-BE49-F238E27FC236}">
                <a16:creationId xmlns:a16="http://schemas.microsoft.com/office/drawing/2014/main" id="{CD6CC851-8485-4E97-884C-849B7AC6A822}"/>
              </a:ext>
            </a:extLst>
          </p:cNvPr>
          <p:cNvSpPr/>
          <p:nvPr/>
        </p:nvSpPr>
        <p:spPr>
          <a:xfrm>
            <a:off x="8201377" y="2969855"/>
            <a:ext cx="3505200" cy="1200329"/>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accent2">
                      <a:lumMod val="75000"/>
                    </a:schemeClr>
                  </a:solidFill>
                </a:ln>
                <a:solidFill>
                  <a:schemeClr val="accent2">
                    <a:lumMod val="75000"/>
                  </a:schemeClr>
                </a:solidFill>
                <a:latin typeface="Candara" panose="020E0502030303020204" pitchFamily="34" charset="0"/>
              </a:rPr>
              <a:t>COMPULSORY DOCUMENTATION (SA 230) FOR ALL PARAS</a:t>
            </a:r>
          </a:p>
        </p:txBody>
      </p:sp>
      <p:sp>
        <p:nvSpPr>
          <p:cNvPr id="24" name="Rectangle 23">
            <a:extLst>
              <a:ext uri="{FF2B5EF4-FFF2-40B4-BE49-F238E27FC236}">
                <a16:creationId xmlns:a16="http://schemas.microsoft.com/office/drawing/2014/main" id="{655FDD85-679C-4934-907B-7C8C7FED2FE0}"/>
              </a:ext>
            </a:extLst>
          </p:cNvPr>
          <p:cNvSpPr/>
          <p:nvPr/>
        </p:nvSpPr>
        <p:spPr>
          <a:xfrm>
            <a:off x="4289444" y="5198525"/>
            <a:ext cx="3505200" cy="830997"/>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accent3">
                      <a:lumMod val="50000"/>
                    </a:schemeClr>
                  </a:solidFill>
                </a:ln>
                <a:solidFill>
                  <a:schemeClr val="accent3">
                    <a:lumMod val="50000"/>
                  </a:schemeClr>
                </a:solidFill>
                <a:latin typeface="Candara" panose="020E0502030303020204" pitchFamily="34" charset="0"/>
              </a:rPr>
              <a:t>ADDITIONAL PARAS BY SCA’s, IF ANY</a:t>
            </a:r>
          </a:p>
        </p:txBody>
      </p:sp>
      <p:sp>
        <p:nvSpPr>
          <p:cNvPr id="25" name="Rectangle 24">
            <a:extLst>
              <a:ext uri="{FF2B5EF4-FFF2-40B4-BE49-F238E27FC236}">
                <a16:creationId xmlns:a16="http://schemas.microsoft.com/office/drawing/2014/main" id="{3280453B-5C9C-4D98-8F35-234162B004F7}"/>
              </a:ext>
            </a:extLst>
          </p:cNvPr>
          <p:cNvSpPr/>
          <p:nvPr/>
        </p:nvSpPr>
        <p:spPr>
          <a:xfrm>
            <a:off x="8287118" y="5198524"/>
            <a:ext cx="3505200" cy="830997"/>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accent4">
                      <a:lumMod val="75000"/>
                    </a:schemeClr>
                  </a:solidFill>
                </a:ln>
                <a:solidFill>
                  <a:schemeClr val="accent4">
                    <a:lumMod val="75000"/>
                  </a:schemeClr>
                </a:solidFill>
                <a:latin typeface="Candara" panose="020E0502030303020204" pitchFamily="34" charset="0"/>
              </a:rPr>
              <a:t>CBS REPORTS &amp; AUDIT TRAIL</a:t>
            </a:r>
          </a:p>
        </p:txBody>
      </p:sp>
      <p:sp>
        <p:nvSpPr>
          <p:cNvPr id="26" name="Rectangle 25">
            <a:extLst>
              <a:ext uri="{FF2B5EF4-FFF2-40B4-BE49-F238E27FC236}">
                <a16:creationId xmlns:a16="http://schemas.microsoft.com/office/drawing/2014/main" id="{D6E18465-162F-4409-831E-D63D80025C54}"/>
              </a:ext>
            </a:extLst>
          </p:cNvPr>
          <p:cNvSpPr/>
          <p:nvPr/>
        </p:nvSpPr>
        <p:spPr>
          <a:xfrm>
            <a:off x="4206195" y="2600524"/>
            <a:ext cx="3505200" cy="1938992"/>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accent4">
                      <a:lumMod val="75000"/>
                    </a:schemeClr>
                  </a:solidFill>
                </a:ln>
                <a:solidFill>
                  <a:schemeClr val="accent4">
                    <a:lumMod val="75000"/>
                  </a:schemeClr>
                </a:solidFill>
                <a:latin typeface="Candara" panose="020E0502030303020204" pitchFamily="34" charset="0"/>
              </a:rPr>
              <a:t>LFAR ADVERSE OBSERVATIONS TO BE MAPPED TO AUDIT REPORT AND REPORT ON </a:t>
            </a:r>
            <a:r>
              <a:rPr lang="en-US" sz="2400" b="1" dirty="0" err="1">
                <a:ln>
                  <a:solidFill>
                    <a:schemeClr val="accent4">
                      <a:lumMod val="75000"/>
                    </a:schemeClr>
                  </a:solidFill>
                </a:ln>
                <a:solidFill>
                  <a:schemeClr val="accent4">
                    <a:lumMod val="75000"/>
                  </a:schemeClr>
                </a:solidFill>
                <a:latin typeface="Candara" panose="020E0502030303020204" pitchFamily="34" charset="0"/>
              </a:rPr>
              <a:t>IFCoFR</a:t>
            </a:r>
            <a:endParaRPr lang="en-US" sz="2400" b="1" dirty="0">
              <a:ln>
                <a:solidFill>
                  <a:schemeClr val="accent4">
                    <a:lumMod val="75000"/>
                  </a:schemeClr>
                </a:solidFill>
              </a:ln>
              <a:solidFill>
                <a:schemeClr val="accent4">
                  <a:lumMod val="75000"/>
                </a:schemeClr>
              </a:solidFill>
              <a:latin typeface="Candara" panose="020E0502030303020204" pitchFamily="34" charset="0"/>
            </a:endParaRPr>
          </a:p>
        </p:txBody>
      </p:sp>
      <p:sp>
        <p:nvSpPr>
          <p:cNvPr id="27" name="Rectangle 26">
            <a:extLst>
              <a:ext uri="{FF2B5EF4-FFF2-40B4-BE49-F238E27FC236}">
                <a16:creationId xmlns:a16="http://schemas.microsoft.com/office/drawing/2014/main" id="{50E16327-38F0-443C-AEFC-D6617216413C}"/>
              </a:ext>
            </a:extLst>
          </p:cNvPr>
          <p:cNvSpPr/>
          <p:nvPr/>
        </p:nvSpPr>
        <p:spPr>
          <a:xfrm>
            <a:off x="228600" y="1287678"/>
            <a:ext cx="3505200" cy="1200329"/>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rgbClr val="F62616"/>
                  </a:solidFill>
                </a:ln>
                <a:solidFill>
                  <a:srgbClr val="F62616"/>
                </a:solidFill>
                <a:latin typeface="Candara" panose="020E0502030303020204" pitchFamily="34" charset="0"/>
              </a:rPr>
              <a:t>LFAR TO BE USED AS AUDIT CHECKLIST/ PROGRAMME</a:t>
            </a:r>
          </a:p>
        </p:txBody>
      </p:sp>
      <p:sp>
        <p:nvSpPr>
          <p:cNvPr id="28" name="Rectangle 27">
            <a:extLst>
              <a:ext uri="{FF2B5EF4-FFF2-40B4-BE49-F238E27FC236}">
                <a16:creationId xmlns:a16="http://schemas.microsoft.com/office/drawing/2014/main" id="{AFB18E3B-4621-42E9-9009-5D6AB7C0CA4D}"/>
              </a:ext>
            </a:extLst>
          </p:cNvPr>
          <p:cNvSpPr/>
          <p:nvPr/>
        </p:nvSpPr>
        <p:spPr>
          <a:xfrm>
            <a:off x="228600" y="2969855"/>
            <a:ext cx="3505200" cy="1200329"/>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tx2"/>
                  </a:solidFill>
                </a:ln>
                <a:solidFill>
                  <a:schemeClr val="tx2"/>
                </a:solidFill>
                <a:latin typeface="Candara" panose="020E0502030303020204" pitchFamily="34" charset="0"/>
              </a:rPr>
              <a:t>REVISED LFAR PARAS WOULD BE TIME CONSUMING</a:t>
            </a:r>
          </a:p>
        </p:txBody>
      </p:sp>
      <p:sp>
        <p:nvSpPr>
          <p:cNvPr id="29" name="Rectangle 28">
            <a:extLst>
              <a:ext uri="{FF2B5EF4-FFF2-40B4-BE49-F238E27FC236}">
                <a16:creationId xmlns:a16="http://schemas.microsoft.com/office/drawing/2014/main" id="{3AE4EC17-E349-4129-8D06-F76A45C2344A}"/>
              </a:ext>
            </a:extLst>
          </p:cNvPr>
          <p:cNvSpPr/>
          <p:nvPr/>
        </p:nvSpPr>
        <p:spPr>
          <a:xfrm>
            <a:off x="8287118" y="5198523"/>
            <a:ext cx="3505200" cy="830997"/>
          </a:xfrm>
          <a:prstGeom prst="rect">
            <a:avLst/>
          </a:prstGeom>
          <a:solidFill>
            <a:schemeClr val="bg1">
              <a:lumMod val="95000"/>
            </a:schemeClr>
          </a:solidFill>
          <a:ln w="28575">
            <a:solidFill>
              <a:schemeClr val="tx1">
                <a:lumMod val="50000"/>
                <a:lumOff val="50000"/>
              </a:schemeClr>
            </a:solidFill>
          </a:ln>
          <a:scene3d>
            <a:camera prst="orthographicFront"/>
            <a:lightRig rig="brightRoom" dir="t"/>
          </a:scene3d>
          <a:sp3d>
            <a:bevelT/>
          </a:sp3d>
        </p:spPr>
        <p:txBody>
          <a:bodyPr wrap="square" lIns="91440" tIns="45720" rIns="91440" bIns="45720">
            <a:spAutoFit/>
            <a:sp3d contourW="6350" prstMaterial="plastic">
              <a:contourClr>
                <a:schemeClr val="accent1">
                  <a:tint val="100000"/>
                  <a:shade val="100000"/>
                  <a:hueMod val="100000"/>
                  <a:satMod val="100000"/>
                </a:schemeClr>
              </a:contourClr>
            </a:sp3d>
          </a:bodyPr>
          <a:lstStyle/>
          <a:p>
            <a:pPr algn="ctr"/>
            <a:r>
              <a:rPr lang="en-US" sz="2400" b="1" dirty="0">
                <a:ln>
                  <a:solidFill>
                    <a:schemeClr val="accent4">
                      <a:lumMod val="75000"/>
                    </a:schemeClr>
                  </a:solidFill>
                </a:ln>
                <a:solidFill>
                  <a:schemeClr val="accent4">
                    <a:lumMod val="75000"/>
                  </a:schemeClr>
                </a:solidFill>
                <a:latin typeface="Candara" panose="020E0502030303020204" pitchFamily="34" charset="0"/>
              </a:rPr>
              <a:t>CBS REPORTS &amp; AUDIT TRAIL</a:t>
            </a:r>
          </a:p>
        </p:txBody>
      </p:sp>
    </p:spTree>
    <p:extLst>
      <p:ext uri="{BB962C8B-B14F-4D97-AF65-F5344CB8AC3E}">
        <p14:creationId xmlns:p14="http://schemas.microsoft.com/office/powerpoint/2010/main" val="367384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randombar(horizontal)">
                                      <p:cBhvr>
                                        <p:cTn id="55" dur="500"/>
                                        <p:tgtEl>
                                          <p:spTgt spid="25"/>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randombar(horizontal)">
                                      <p:cBhvr>
                                        <p:cTn id="61" dur="500"/>
                                        <p:tgtEl>
                                          <p:spTgt spid="27"/>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37A12C-71A6-4D34-A7D0-408D7926D94F}"/>
              </a:ext>
            </a:extLst>
          </p:cNvPr>
          <p:cNvSpPr txBox="1">
            <a:spLocks/>
          </p:cNvSpPr>
          <p:nvPr/>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lvl="0">
              <a:spcAft>
                <a:spcPts val="600"/>
              </a:spcAft>
            </a:pPr>
            <a:r>
              <a:rPr lang="en-US" b="1" kern="1200" dirty="0">
                <a:latin typeface="Candara" panose="020E0502030303020204" pitchFamily="34" charset="0"/>
                <a:ea typeface="+mj-ea"/>
                <a:cs typeface="+mj-cs"/>
              </a:rPr>
              <a:t> </a:t>
            </a:r>
            <a:endParaRPr kumimoji="0" lang="en-US" b="1" i="0" u="none" strike="noStrike" kern="1200" cap="none" spc="0" normalizeH="0" baseline="0" noProof="0" dirty="0">
              <a:ln>
                <a:noFill/>
              </a:ln>
              <a:effectLst/>
              <a:uLnTx/>
              <a:uFillTx/>
              <a:latin typeface="Candara" panose="020E0502030303020204" pitchFamily="34" charset="0"/>
              <a:ea typeface="+mj-ea"/>
              <a:cs typeface="+mj-cs"/>
            </a:endParaRPr>
          </a:p>
        </p:txBody>
      </p:sp>
      <p:sp>
        <p:nvSpPr>
          <p:cNvPr id="47" name="Rectangle 46"/>
          <p:cNvSpPr/>
          <p:nvPr/>
        </p:nvSpPr>
        <p:spPr>
          <a:xfrm>
            <a:off x="5105400" y="1417638"/>
            <a:ext cx="6487553" cy="4525963"/>
          </a:xfrm>
          <a:prstGeom prst="rect">
            <a:avLst/>
          </a:prstGeom>
        </p:spPr>
        <p:txBody>
          <a:bodyPr vert="horz" lIns="91440" tIns="45720" rIns="91440" bIns="45720" rtlCol="0">
            <a:normAutofit/>
          </a:bodyPr>
          <a:lstStyle/>
          <a:p>
            <a:pPr marL="0" marR="0" lvl="0" indent="0" algn="just" fontAlgn="auto">
              <a:spcBef>
                <a:spcPct val="20000"/>
              </a:spcBef>
              <a:spcAft>
                <a:spcPts val="0"/>
              </a:spcAft>
              <a:buClrTx/>
              <a:buSzTx/>
              <a:buFont typeface="Arial" pitchFamily="34" charset="0"/>
              <a:buNone/>
              <a:tabLst/>
              <a:defRPr/>
            </a:pPr>
            <a:r>
              <a:rPr lang="en-US" sz="3200" b="1" kern="1200" dirty="0">
                <a:latin typeface="Candara" panose="020E0502030303020204" pitchFamily="34" charset="0"/>
                <a:ea typeface="+mj-ea"/>
                <a:cs typeface="+mj-cs"/>
              </a:rPr>
              <a:t>Technical Guide on Revised Formats of Long Form Audit Report dated 22</a:t>
            </a:r>
            <a:r>
              <a:rPr lang="en-US" sz="3200" b="1" kern="1200" baseline="30000" dirty="0">
                <a:latin typeface="Candara" panose="020E0502030303020204" pitchFamily="34" charset="0"/>
                <a:ea typeface="+mj-ea"/>
                <a:cs typeface="+mj-cs"/>
              </a:rPr>
              <a:t>nd</a:t>
            </a:r>
            <a:r>
              <a:rPr lang="en-US" sz="3200" b="1" kern="1200" dirty="0">
                <a:latin typeface="Candara" panose="020E0502030303020204" pitchFamily="34" charset="0"/>
                <a:ea typeface="+mj-ea"/>
                <a:cs typeface="+mj-cs"/>
              </a:rPr>
              <a:t> March 2021 issued by ICAI</a:t>
            </a:r>
          </a:p>
          <a:p>
            <a:pPr marL="0" marR="0" lvl="0" indent="0" algn="just" fontAlgn="auto">
              <a:spcBef>
                <a:spcPct val="20000"/>
              </a:spcBef>
              <a:spcAft>
                <a:spcPts val="0"/>
              </a:spcAft>
              <a:buClrTx/>
              <a:buSzTx/>
              <a:buFont typeface="Arial" pitchFamily="34" charset="0"/>
              <a:buNone/>
              <a:tabLst/>
              <a:defRPr/>
            </a:pPr>
            <a:endParaRPr lang="en-US" sz="3200" b="1" kern="1200" dirty="0">
              <a:latin typeface="Candara" panose="020E0502030303020204" pitchFamily="34" charset="0"/>
              <a:ea typeface="+mj-ea"/>
              <a:cs typeface="+mj-cs"/>
            </a:endParaRPr>
          </a:p>
          <a:p>
            <a:pPr marL="457200" marR="0" lvl="0" indent="-457200" algn="just" fontAlgn="auto">
              <a:spcBef>
                <a:spcPct val="20000"/>
              </a:spcBef>
              <a:spcAft>
                <a:spcPts val="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latin typeface="Candara" panose="020E0502030303020204" pitchFamily="34" charset="0"/>
                <a:ea typeface="+mj-ea"/>
                <a:cs typeface="+mj-cs"/>
              </a:rPr>
              <a:t>Section A – LFAR in case of Banks</a:t>
            </a:r>
          </a:p>
          <a:p>
            <a:pPr marL="457200" marR="0" lvl="0" indent="-457200" algn="just" fontAlgn="auto">
              <a:spcBef>
                <a:spcPct val="20000"/>
              </a:spcBef>
              <a:spcAft>
                <a:spcPts val="0"/>
              </a:spcAft>
              <a:buClrTx/>
              <a:buSzTx/>
              <a:buFont typeface="Arial" panose="020B0604020202020204" pitchFamily="34" charset="0"/>
              <a:buChar char="•"/>
              <a:tabLst/>
              <a:defRPr/>
            </a:pPr>
            <a:r>
              <a:rPr lang="en-US" sz="3200" b="1" dirty="0">
                <a:latin typeface="Candara" panose="020E0502030303020204" pitchFamily="34" charset="0"/>
                <a:ea typeface="+mj-ea"/>
                <a:cs typeface="+mj-cs"/>
              </a:rPr>
              <a:t>Section B – LFAR in case of Bank Branches</a:t>
            </a:r>
            <a:endParaRPr kumimoji="0" lang="en-US" sz="3200" b="1" i="0" u="none" strike="noStrike" cap="none" spc="0" normalizeH="0" baseline="0" noProof="0" dirty="0">
              <a:ln>
                <a:noFill/>
              </a:ln>
              <a:effectLst/>
              <a:uLnTx/>
              <a:uFillTx/>
              <a:latin typeface="Candara" panose="020E0502030303020204" pitchFamily="34" charset="0"/>
            </a:endParaRPr>
          </a:p>
        </p:txBody>
      </p:sp>
      <p:sp>
        <p:nvSpPr>
          <p:cNvPr id="4" name="Slide Number Placeholder 3"/>
          <p:cNvSpPr>
            <a:spLocks noGrp="1"/>
          </p:cNvSpPr>
          <p:nvPr>
            <p:ph type="sldNum" sz="quarter" idx="12"/>
          </p:nvPr>
        </p:nvSpPr>
        <p:spPr>
          <a:xfrm>
            <a:off x="8489987" y="6350048"/>
            <a:ext cx="3225803" cy="436539"/>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6F15528-21DE-4FAA-801E-634DDDAF4B2B}"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98</a:t>
            </a:fld>
            <a:endParaRPr kumimoji="0" lang="en-US" b="0" i="0" u="none" strike="noStrike" cap="none" spc="0" normalizeH="0" baseline="0" noProof="0">
              <a:ln>
                <a:noFill/>
              </a:ln>
              <a:effectLst/>
              <a:uLnTx/>
              <a:uFillTx/>
            </a:endParaRPr>
          </a:p>
        </p:txBody>
      </p:sp>
      <p:sp>
        <p:nvSpPr>
          <p:cNvPr id="6" name="Oval 5">
            <a:extLst>
              <a:ext uri="{FF2B5EF4-FFF2-40B4-BE49-F238E27FC236}">
                <a16:creationId xmlns:a16="http://schemas.microsoft.com/office/drawing/2014/main" id="{51E4CA13-4CDB-4050-812E-FBDD30696268}"/>
              </a:ext>
            </a:extLst>
          </p:cNvPr>
          <p:cNvSpPr/>
          <p:nvPr/>
        </p:nvSpPr>
        <p:spPr>
          <a:xfrm>
            <a:off x="304800" y="1455739"/>
            <a:ext cx="4343400" cy="4449761"/>
          </a:xfrm>
          <a:prstGeom prst="ellipse">
            <a:avLst/>
          </a:prstGeom>
          <a:solidFill>
            <a:schemeClr val="bg1">
              <a:lumMod val="95000"/>
            </a:schemeClr>
          </a:solidFill>
          <a:scene3d>
            <a:camera prst="orthographicFront"/>
            <a:lightRig rig="flat" dir="t"/>
          </a:scene3d>
          <a:sp3d z="127000" prstMaterial="plastic">
            <a:bevelT w="88900" h="88900"/>
            <a:bevelB w="88900" h="31750" prst="angle"/>
          </a:sp3d>
        </p:spPr>
        <p:style>
          <a:lnRef idx="1">
            <a:schemeClr val="dk1"/>
          </a:lnRef>
          <a:fillRef idx="2">
            <a:schemeClr val="dk1"/>
          </a:fillRef>
          <a:effectRef idx="1">
            <a:schemeClr val="dk1"/>
          </a:effectRef>
          <a:fontRef idx="minor">
            <a:schemeClr val="lt1">
              <a:hueOff val="0"/>
              <a:satOff val="0"/>
              <a:lumOff val="0"/>
              <a:alphaOff val="0"/>
            </a:schemeClr>
          </a:fontRef>
        </p:style>
      </p:sp>
      <p:pic>
        <p:nvPicPr>
          <p:cNvPr id="8" name="Picture 7" descr="C:\Users\jsauvageau\Desktop\Untitled-2.png">
            <a:extLst>
              <a:ext uri="{FF2B5EF4-FFF2-40B4-BE49-F238E27FC236}">
                <a16:creationId xmlns:a16="http://schemas.microsoft.com/office/drawing/2014/main" id="{E8870885-DE16-42DE-B7EC-2A2FD91066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162176"/>
            <a:ext cx="305269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5251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5B269E-B493-4CBD-97BF-7470F4B717BF}"/>
              </a:ext>
            </a:extLst>
          </p:cNvPr>
          <p:cNvSpPr>
            <a:spLocks noGrp="1"/>
          </p:cNvSpPr>
          <p:nvPr>
            <p:ph type="sldNum" sz="quarter" idx="12"/>
          </p:nvPr>
        </p:nvSpPr>
        <p:spPr/>
        <p:txBody>
          <a:bodyPr/>
          <a:lstStyle/>
          <a:p>
            <a:fld id="{B6F15528-21DE-4FAA-801E-634DDDAF4B2B}" type="slidenum">
              <a:rPr lang="en-US" smtClean="0"/>
              <a:pPr/>
              <a:t>99</a:t>
            </a:fld>
            <a:endParaRPr lang="en-US" dirty="0"/>
          </a:p>
        </p:txBody>
      </p:sp>
      <p:sp>
        <p:nvSpPr>
          <p:cNvPr id="6" name="Rectangle 5">
            <a:extLst>
              <a:ext uri="{FF2B5EF4-FFF2-40B4-BE49-F238E27FC236}">
                <a16:creationId xmlns:a16="http://schemas.microsoft.com/office/drawing/2014/main" id="{50D36BEE-685C-4E6F-A427-ED6144D76180}"/>
              </a:ext>
            </a:extLst>
          </p:cNvPr>
          <p:cNvSpPr/>
          <p:nvPr/>
        </p:nvSpPr>
        <p:spPr>
          <a:xfrm>
            <a:off x="587489" y="1073922"/>
            <a:ext cx="11170504" cy="584775"/>
          </a:xfrm>
          <a:prstGeom prst="rect">
            <a:avLst/>
          </a:prstGeom>
          <a:solidFill>
            <a:schemeClr val="bg1"/>
          </a:solidFill>
          <a:ln>
            <a:noFill/>
          </a:ln>
        </p:spPr>
        <p:txBody>
          <a:bodyPr wrap="square" lIns="91440" tIns="45720" rIns="91440" bIns="45720">
            <a:spAutoFit/>
            <a:scene3d>
              <a:camera prst="orthographicFront"/>
              <a:lightRig rig="brightRoom" dir="t"/>
            </a:scene3d>
            <a:sp3d contourW="6350" prstMaterial="plastic">
              <a:contourClr>
                <a:schemeClr val="accent1">
                  <a:tint val="100000"/>
                  <a:shade val="100000"/>
                  <a:hueMod val="100000"/>
                  <a:satMod val="100000"/>
                </a:schemeClr>
              </a:contourClr>
            </a:sp3d>
          </a:bodyPr>
          <a:lstStyle/>
          <a:p>
            <a:r>
              <a:rPr lang="en-US" sz="3200" b="1" dirty="0">
                <a:ln>
                  <a:solidFill>
                    <a:srgbClr val="C00000"/>
                  </a:solidFill>
                </a:ln>
                <a:solidFill>
                  <a:srgbClr val="C00000"/>
                </a:solidFill>
                <a:latin typeface="Candara" panose="020E0502030303020204" pitchFamily="34" charset="0"/>
              </a:rPr>
              <a:t>NEW PARA</a:t>
            </a:r>
            <a:r>
              <a:rPr lang="en-US" sz="3200" b="1" dirty="0">
                <a:ln>
                  <a:solidFill>
                    <a:srgbClr val="C00000"/>
                  </a:solidFill>
                </a:ln>
                <a:solidFill>
                  <a:srgbClr val="C00000"/>
                </a:solidFill>
                <a:effectLst>
                  <a:outerShdw blurRad="38100" dist="38100" dir="2700000" algn="tl">
                    <a:srgbClr val="000000">
                      <a:alpha val="43137"/>
                    </a:srgbClr>
                  </a:outerShdw>
                </a:effectLst>
                <a:latin typeface="Candara" panose="020E0502030303020204" pitchFamily="34" charset="0"/>
              </a:rPr>
              <a:t> :</a:t>
            </a:r>
            <a:endParaRPr lang="en-US" sz="2400" b="1" dirty="0">
              <a:ln>
                <a:solidFill>
                  <a:srgbClr val="C00000"/>
                </a:solidFill>
              </a:ln>
              <a:solidFill>
                <a:srgbClr val="C00000"/>
              </a:solidFill>
              <a:effectLst>
                <a:outerShdw blurRad="38100" dist="38100" dir="2700000" algn="tl">
                  <a:srgbClr val="000000">
                    <a:alpha val="43137"/>
                  </a:srgbClr>
                </a:outerShdw>
              </a:effectLst>
              <a:latin typeface="Candara" panose="020E0502030303020204" pitchFamily="34" charset="0"/>
            </a:endParaRPr>
          </a:p>
        </p:txBody>
      </p:sp>
      <p:sp>
        <p:nvSpPr>
          <p:cNvPr id="5" name="Title 1">
            <a:extLst>
              <a:ext uri="{FF2B5EF4-FFF2-40B4-BE49-F238E27FC236}">
                <a16:creationId xmlns:a16="http://schemas.microsoft.com/office/drawing/2014/main" id="{1CA0AE55-EB5E-415A-B3D3-6579F3238EE2}"/>
              </a:ext>
            </a:extLst>
          </p:cNvPr>
          <p:cNvSpPr txBox="1">
            <a:spLocks/>
          </p:cNvSpPr>
          <p:nvPr/>
        </p:nvSpPr>
        <p:spPr>
          <a:xfrm>
            <a:off x="545286" y="239255"/>
            <a:ext cx="11029990" cy="792892"/>
          </a:xfrm>
          <a:prstGeom prst="rect">
            <a:avLst/>
          </a:prstGeom>
        </p:spPr>
        <p:txBody>
          <a:bodyPr>
            <a:normAutofit fontScale="92500" lnSpcReduction="10000"/>
          </a:bodyPr>
          <a:lstStyle>
            <a:lvl1pPr algn="l" defTabSz="914400" rtl="0" eaLnBrk="1" latinLnBrk="0" hangingPunct="1">
              <a:spcBef>
                <a:spcPct val="0"/>
              </a:spcBef>
              <a:buNone/>
              <a:defRPr sz="3200" kern="1200">
                <a:solidFill>
                  <a:schemeClr val="tx1"/>
                </a:solidFill>
                <a:latin typeface="Candara" panose="020E0502030303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ndara" panose="020E0502030303020204" pitchFamily="34" charset="0"/>
                <a:ea typeface="+mj-ea"/>
                <a:cs typeface="+mj-cs"/>
              </a:rPr>
              <a:t>LFAR</a:t>
            </a:r>
            <a:r>
              <a:rPr kumimoji="0" lang="en-US" sz="5400" b="1" i="0" u="none" strike="noStrike" kern="1200" cap="none" spc="0" normalizeH="0" baseline="0" noProof="0" dirty="0">
                <a:ln>
                  <a:noFill/>
                </a:ln>
                <a:solidFill>
                  <a:schemeClr val="accent1"/>
                </a:solidFill>
                <a:effectLst/>
                <a:uLnTx/>
                <a:uFillTx/>
                <a:latin typeface="Candara" panose="020E0502030303020204" pitchFamily="34" charset="0"/>
                <a:ea typeface="+mj-ea"/>
                <a:cs typeface="+mj-cs"/>
              </a:rPr>
              <a:t> I. Assets 1. Cash</a:t>
            </a:r>
          </a:p>
        </p:txBody>
      </p:sp>
      <p:sp>
        <p:nvSpPr>
          <p:cNvPr id="7" name="TextBox 6">
            <a:extLst>
              <a:ext uri="{FF2B5EF4-FFF2-40B4-BE49-F238E27FC236}">
                <a16:creationId xmlns:a16="http://schemas.microsoft.com/office/drawing/2014/main" id="{0440BC37-3188-4B08-9C8C-BC3FA213C2E3}"/>
              </a:ext>
            </a:extLst>
          </p:cNvPr>
          <p:cNvSpPr txBox="1"/>
          <p:nvPr/>
        </p:nvSpPr>
        <p:spPr>
          <a:xfrm>
            <a:off x="692834" y="2286000"/>
            <a:ext cx="11022956" cy="2677656"/>
          </a:xfrm>
          <a:prstGeom prst="rect">
            <a:avLst/>
          </a:prstGeom>
          <a:noFill/>
          <a:ln>
            <a:noFill/>
          </a:ln>
        </p:spPr>
        <p:txBody>
          <a:bodyPr wrap="square">
            <a:spAutoFit/>
          </a:bodyPr>
          <a:lstStyle/>
          <a:p>
            <a:pPr algn="just"/>
            <a:r>
              <a:rPr lang="en-US" sz="2400" b="1" dirty="0">
                <a:effectLst/>
                <a:latin typeface="Candara" panose="020E0502030303020204" pitchFamily="34" charset="0"/>
                <a:ea typeface="Cambria" panose="02040503050406030204" pitchFamily="18" charset="0"/>
                <a:cs typeface="Arial" panose="020B0604020202020204" pitchFamily="34" charset="0"/>
              </a:rPr>
              <a:t>(C)(ii)</a:t>
            </a:r>
          </a:p>
          <a:p>
            <a:pPr algn="just"/>
            <a:endParaRPr lang="en-US" sz="2400" b="1" dirty="0">
              <a:latin typeface="Candara" panose="020E0502030303020204" pitchFamily="34" charset="0"/>
              <a:ea typeface="Cambria" panose="02040503050406030204" pitchFamily="18" charset="0"/>
              <a:cs typeface="Arial" panose="020B0604020202020204" pitchFamily="34" charset="0"/>
            </a:endParaRPr>
          </a:p>
          <a:p>
            <a:pPr algn="just"/>
            <a:r>
              <a:rPr lang="en-US" sz="2400" b="1" dirty="0">
                <a:effectLst/>
                <a:latin typeface="Candara" panose="020E0502030303020204" pitchFamily="34" charset="0"/>
                <a:ea typeface="Cambria" panose="02040503050406030204" pitchFamily="18" charset="0"/>
                <a:cs typeface="Arial" panose="020B0604020202020204" pitchFamily="34" charset="0"/>
              </a:rPr>
              <a:t>Does the figure of the </a:t>
            </a:r>
            <a:r>
              <a:rPr lang="en-US" sz="2400" b="1" dirty="0">
                <a:solidFill>
                  <a:schemeClr val="tx2"/>
                </a:solidFill>
                <a:effectLst>
                  <a:outerShdw blurRad="38100" dist="38100" dir="2700000" algn="tl">
                    <a:srgbClr val="000000">
                      <a:alpha val="43137"/>
                    </a:srgbClr>
                  </a:outerShdw>
                </a:effectLst>
                <a:latin typeface="Candara" panose="020E0502030303020204" pitchFamily="34" charset="0"/>
                <a:ea typeface="Cambria" panose="02040503050406030204" pitchFamily="18" charset="0"/>
                <a:cs typeface="Arial" panose="020B0604020202020204" pitchFamily="34" charset="0"/>
              </a:rPr>
              <a:t>balance in the branch books in respect of cash with its ATM(s) tally with the amounts of balances with the respective ATMs</a:t>
            </a:r>
            <a:r>
              <a:rPr lang="en-US" sz="2400" b="1" dirty="0">
                <a:effectLst/>
                <a:latin typeface="Candara" panose="020E0502030303020204" pitchFamily="34" charset="0"/>
                <a:ea typeface="Cambria" panose="02040503050406030204" pitchFamily="18" charset="0"/>
                <a:cs typeface="Arial" panose="020B0604020202020204" pitchFamily="34" charset="0"/>
              </a:rPr>
              <a:t>, based on the year end scrolls generated by the ATMs?</a:t>
            </a:r>
          </a:p>
          <a:p>
            <a:pPr algn="just"/>
            <a:endParaRPr lang="en-US" sz="2400" b="1" dirty="0">
              <a:latin typeface="Candara" panose="020E0502030303020204" pitchFamily="34" charset="0"/>
              <a:ea typeface="Cambria" panose="02040503050406030204" pitchFamily="18" charset="0"/>
              <a:cs typeface="Arial" panose="020B0604020202020204" pitchFamily="34" charset="0"/>
            </a:endParaRPr>
          </a:p>
          <a:p>
            <a:pPr algn="just"/>
            <a:r>
              <a:rPr lang="en-US" sz="2400" b="1" dirty="0">
                <a:effectLst/>
                <a:latin typeface="Candara" panose="020E0502030303020204" pitchFamily="34" charset="0"/>
                <a:ea typeface="Cambria" panose="02040503050406030204" pitchFamily="18" charset="0"/>
                <a:cs typeface="Arial" panose="020B0604020202020204" pitchFamily="34" charset="0"/>
              </a:rPr>
              <a:t>If there is any difference, same should be reported.</a:t>
            </a:r>
            <a:endParaRPr lang="en-IN" sz="2400" b="1" dirty="0">
              <a:latin typeface="Candara" panose="020E0502030303020204" pitchFamily="34" charset="0"/>
              <a:ea typeface="Cambria" panose="02040503050406030204" pitchFamily="18" charset="0"/>
            </a:endParaRPr>
          </a:p>
        </p:txBody>
      </p:sp>
    </p:spTree>
    <p:extLst>
      <p:ext uri="{BB962C8B-B14F-4D97-AF65-F5344CB8AC3E}">
        <p14:creationId xmlns:p14="http://schemas.microsoft.com/office/powerpoint/2010/main" val="405710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JwBj.ZXpUSO18YYB4rJU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KEztrqPu0.ccF8qdOw.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K8.aFC3p0ils54GIHuZ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8KEztrqPu0.ccF8qdOw.L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GK8.aFC3p0ils54GIHuZ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5iI88RpjEGRJa154ZZPw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NwTsWme7kidPlTHnEWw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NwTsWme7kidPlTHnEWw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kcbl8bdvEGuLU6ySl9rM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LLZtLA43VEqP9hD6AHGF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hcO.jd60UGFKzf3rRzas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aP8GTJRZO0uigLClVcBJ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Ag0uWq8970C_5nI7IMyC8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1GkSgtMpMUOOUpKSKXCHR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kcbl8bdvEGuLU6ySl9r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kkcbl8bdvEGuLU6ySl9rM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LZtLA43VEqP9hD6AHGFG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hcO.jd60UGFKzf3rRzas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aP8GTJRZO0uigLClVcBJp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Ag0uWq8970C_5nI7IMyC8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1GkSgtMpMUOOUpKSKXCHR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kkcbl8bdvEGuLU6ySl9rM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0uy9cPoXIka_xjt35BcY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fToHIAxeUCN409zUPYA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o143N_eBf0ehaw0dhb2z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HLx38_2xVUimrBtWY57WW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fToHIAxeUCN409zUPYA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143N_eBf0ehaw0dhb2zw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HLx38_2xVUimrBtWY57WW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fToHIAxeUCN409zUPYAy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o143N_eBf0ehaw0dhb2zw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HLx38_2xVUimrBtWY57W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s_0AzFpXvkCFi5i6J4WK4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a:solidFill>
            <a:schemeClr val="accent1"/>
          </a:solidFill>
        </a:ln>
      </a:spPr>
      <a:bodyPr wrap="square" rtlCol="0">
        <a:spAutoFit/>
      </a:bodyPr>
      <a:lstStyle>
        <a:defPPr>
          <a:defRPr sz="1200" dirty="0" smtClean="0">
            <a:latin typeface="Candar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21153</TotalTime>
  <Words>10134</Words>
  <Application>Microsoft Office PowerPoint</Application>
  <PresentationFormat>Widescreen</PresentationFormat>
  <Paragraphs>1264</Paragraphs>
  <Slides>126</Slides>
  <Notes>36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126</vt:i4>
      </vt:variant>
    </vt:vector>
  </HeadingPairs>
  <TitlesOfParts>
    <vt:vector size="139" baseType="lpstr">
      <vt:lpstr>Arial</vt:lpstr>
      <vt:lpstr>Calibri</vt:lpstr>
      <vt:lpstr>Cambria</vt:lpstr>
      <vt:lpstr>Candara</vt:lpstr>
      <vt:lpstr>Comic Sans MS</vt:lpstr>
      <vt:lpstr>Copperplate Gothic Bold</vt:lpstr>
      <vt:lpstr>Rupee Foradian</vt:lpstr>
      <vt:lpstr>Times New Roman</vt:lpstr>
      <vt:lpstr>Trebuchet MS</vt:lpstr>
      <vt:lpstr>Wingdings</vt:lpstr>
      <vt:lpstr>Wingdings 2</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AGARWAL &amp; SAXENA CHARTERED ACCOUNTANTS</dc:title>
  <dc:creator>Gambhir, Sahiba (IN - Delhi)</dc:creator>
  <cp:lastModifiedBy>Anil K Saxena</cp:lastModifiedBy>
  <cp:revision>1770</cp:revision>
  <cp:lastPrinted>2023-03-14T10:14:44Z</cp:lastPrinted>
  <dcterms:created xsi:type="dcterms:W3CDTF">2006-08-16T00:00:00Z</dcterms:created>
  <dcterms:modified xsi:type="dcterms:W3CDTF">2023-03-26T05:32:24Z</dcterms:modified>
</cp:coreProperties>
</file>