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664" r:id="rId2"/>
  </p:sldMasterIdLst>
  <p:notesMasterIdLst>
    <p:notesMasterId r:id="rId105"/>
  </p:notesMasterIdLst>
  <p:handoutMasterIdLst>
    <p:handoutMasterId r:id="rId106"/>
  </p:handoutMasterIdLst>
  <p:sldIdLst>
    <p:sldId id="591" r:id="rId3"/>
    <p:sldId id="640" r:id="rId4"/>
    <p:sldId id="677" r:id="rId5"/>
    <p:sldId id="751" r:id="rId6"/>
    <p:sldId id="753" r:id="rId7"/>
    <p:sldId id="752" r:id="rId8"/>
    <p:sldId id="771" r:id="rId9"/>
    <p:sldId id="772" r:id="rId10"/>
    <p:sldId id="773" r:id="rId11"/>
    <p:sldId id="774" r:id="rId12"/>
    <p:sldId id="775" r:id="rId13"/>
    <p:sldId id="776" r:id="rId14"/>
    <p:sldId id="777" r:id="rId15"/>
    <p:sldId id="778" r:id="rId16"/>
    <p:sldId id="779" r:id="rId17"/>
    <p:sldId id="780" r:id="rId18"/>
    <p:sldId id="781" r:id="rId19"/>
    <p:sldId id="782" r:id="rId20"/>
    <p:sldId id="783" r:id="rId21"/>
    <p:sldId id="784" r:id="rId22"/>
    <p:sldId id="785" r:id="rId23"/>
    <p:sldId id="786" r:id="rId24"/>
    <p:sldId id="843" r:id="rId25"/>
    <p:sldId id="787" r:id="rId26"/>
    <p:sldId id="842" r:id="rId27"/>
    <p:sldId id="799" r:id="rId28"/>
    <p:sldId id="800" r:id="rId29"/>
    <p:sldId id="801" r:id="rId30"/>
    <p:sldId id="802" r:id="rId31"/>
    <p:sldId id="803" r:id="rId32"/>
    <p:sldId id="804" r:id="rId33"/>
    <p:sldId id="805" r:id="rId34"/>
    <p:sldId id="806" r:id="rId35"/>
    <p:sldId id="807" r:id="rId36"/>
    <p:sldId id="808" r:id="rId37"/>
    <p:sldId id="809" r:id="rId38"/>
    <p:sldId id="810" r:id="rId39"/>
    <p:sldId id="811" r:id="rId40"/>
    <p:sldId id="812" r:id="rId41"/>
    <p:sldId id="813" r:id="rId42"/>
    <p:sldId id="814" r:id="rId43"/>
    <p:sldId id="815" r:id="rId44"/>
    <p:sldId id="816" r:id="rId45"/>
    <p:sldId id="817" r:id="rId46"/>
    <p:sldId id="818" r:id="rId47"/>
    <p:sldId id="819" r:id="rId48"/>
    <p:sldId id="820" r:id="rId49"/>
    <p:sldId id="821" r:id="rId50"/>
    <p:sldId id="822" r:id="rId51"/>
    <p:sldId id="823" r:id="rId52"/>
    <p:sldId id="824" r:id="rId53"/>
    <p:sldId id="825" r:id="rId54"/>
    <p:sldId id="826" r:id="rId55"/>
    <p:sldId id="827" r:id="rId56"/>
    <p:sldId id="828" r:id="rId57"/>
    <p:sldId id="829" r:id="rId58"/>
    <p:sldId id="830" r:id="rId59"/>
    <p:sldId id="831" r:id="rId60"/>
    <p:sldId id="832" r:id="rId61"/>
    <p:sldId id="833" r:id="rId62"/>
    <p:sldId id="834" r:id="rId63"/>
    <p:sldId id="835" r:id="rId64"/>
    <p:sldId id="836" r:id="rId65"/>
    <p:sldId id="837" r:id="rId66"/>
    <p:sldId id="839" r:id="rId67"/>
    <p:sldId id="838" r:id="rId68"/>
    <p:sldId id="840" r:id="rId69"/>
    <p:sldId id="844" r:id="rId70"/>
    <p:sldId id="846" r:id="rId71"/>
    <p:sldId id="847" r:id="rId72"/>
    <p:sldId id="841" r:id="rId73"/>
    <p:sldId id="851" r:id="rId74"/>
    <p:sldId id="852" r:id="rId75"/>
    <p:sldId id="853" r:id="rId76"/>
    <p:sldId id="854" r:id="rId77"/>
    <p:sldId id="855" r:id="rId78"/>
    <p:sldId id="856" r:id="rId79"/>
    <p:sldId id="857" r:id="rId80"/>
    <p:sldId id="850" r:id="rId81"/>
    <p:sldId id="796" r:id="rId82"/>
    <p:sldId id="797" r:id="rId83"/>
    <p:sldId id="798" r:id="rId84"/>
    <p:sldId id="754" r:id="rId85"/>
    <p:sldId id="755" r:id="rId86"/>
    <p:sldId id="756" r:id="rId87"/>
    <p:sldId id="757" r:id="rId88"/>
    <p:sldId id="758" r:id="rId89"/>
    <p:sldId id="759" r:id="rId90"/>
    <p:sldId id="760" r:id="rId91"/>
    <p:sldId id="761" r:id="rId92"/>
    <p:sldId id="762" r:id="rId93"/>
    <p:sldId id="763" r:id="rId94"/>
    <p:sldId id="764" r:id="rId95"/>
    <p:sldId id="765" r:id="rId96"/>
    <p:sldId id="766" r:id="rId97"/>
    <p:sldId id="767" r:id="rId98"/>
    <p:sldId id="768" r:id="rId99"/>
    <p:sldId id="769" r:id="rId100"/>
    <p:sldId id="770" r:id="rId101"/>
    <p:sldId id="705" r:id="rId102"/>
    <p:sldId id="682" r:id="rId103"/>
    <p:sldId id="794" r:id="rId104"/>
  </p:sldIdLst>
  <p:sldSz cx="13817600" cy="7772400"/>
  <p:notesSz cx="7010400" cy="9296400"/>
  <p:defaultTex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orient="horz" pos="4736" userDrawn="1">
          <p15:clr>
            <a:srgbClr val="A4A3A4"/>
          </p15:clr>
        </p15:guide>
        <p15:guide id="3" orient="horz" pos="4265" userDrawn="1">
          <p15:clr>
            <a:srgbClr val="A4A3A4"/>
          </p15:clr>
        </p15:guide>
        <p15:guide id="4" orient="horz" pos="2640" userDrawn="1">
          <p15:clr>
            <a:srgbClr val="A4A3A4"/>
          </p15:clr>
        </p15:guide>
        <p15:guide id="5" orient="horz" pos="2496" userDrawn="1">
          <p15:clr>
            <a:srgbClr val="A4A3A4"/>
          </p15:clr>
        </p15:guide>
        <p15:guide id="6" orient="horz" pos="2889" userDrawn="1">
          <p15:clr>
            <a:srgbClr val="A4A3A4"/>
          </p15:clr>
        </p15:guide>
        <p15:guide id="7" pos="8462" userDrawn="1">
          <p15:clr>
            <a:srgbClr val="A4A3A4"/>
          </p15:clr>
        </p15:guide>
        <p15:guide id="8" pos="196" userDrawn="1">
          <p15:clr>
            <a:srgbClr val="A4A3A4"/>
          </p15:clr>
        </p15:guide>
        <p15:guide id="9" pos="2176" userDrawn="1">
          <p15:clr>
            <a:srgbClr val="A4A3A4"/>
          </p15:clr>
        </p15:guide>
        <p15:guide id="10" pos="5473" userDrawn="1">
          <p15:clr>
            <a:srgbClr val="A4A3A4"/>
          </p15:clr>
        </p15:guide>
        <p15:guide id="11" pos="5209" userDrawn="1">
          <p15:clr>
            <a:srgbClr val="A4A3A4"/>
          </p15:clr>
        </p15:guide>
        <p15:guide id="12" pos="184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t" initials="" lastIdx="1" clrIdx="0"/>
  <p:cmAuthor id="2" name="deepalik"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17F"/>
    <a:srgbClr val="E7D88B"/>
    <a:srgbClr val="DAEBC2"/>
    <a:srgbClr val="FDE5C7"/>
    <a:srgbClr val="C4D6EC"/>
    <a:srgbClr val="CC00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38" autoAdjust="0"/>
    <p:restoredTop sz="94660"/>
  </p:normalViewPr>
  <p:slideViewPr>
    <p:cSldViewPr snapToObjects="1">
      <p:cViewPr varScale="1">
        <p:scale>
          <a:sx n="97" d="100"/>
          <a:sy n="97" d="100"/>
        </p:scale>
        <p:origin x="90" y="216"/>
      </p:cViewPr>
      <p:guideLst>
        <p:guide orient="horz" pos="1296"/>
        <p:guide orient="horz" pos="4736"/>
        <p:guide orient="horz" pos="4265"/>
        <p:guide orient="horz" pos="2640"/>
        <p:guide orient="horz" pos="2496"/>
        <p:guide orient="horz" pos="2889"/>
        <p:guide pos="8462"/>
        <p:guide pos="196"/>
        <p:guide pos="2176"/>
        <p:guide pos="5473"/>
        <p:guide pos="5209"/>
        <p:guide pos="184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21234"/>
    </p:cViewPr>
  </p:sorterViewPr>
  <p:notesViewPr>
    <p:cSldViewPr snapToObjects="1">
      <p:cViewPr varScale="1">
        <p:scale>
          <a:sx n="47" d="100"/>
          <a:sy n="47" d="100"/>
        </p:scale>
        <p:origin x="-1956" y="-10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commentAuthors" Target="commentAuthor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D3E252-BC15-4214-A6FF-392F24D9F162}" type="doc">
      <dgm:prSet loTypeId="urn:microsoft.com/office/officeart/2005/8/layout/venn3" loCatId="relationship" qsTypeId="urn:microsoft.com/office/officeart/2005/8/quickstyle/3d1" qsCatId="3D" csTypeId="urn:microsoft.com/office/officeart/2005/8/colors/colorful4" csCatId="colorful" phldr="1"/>
      <dgm:spPr/>
      <dgm:t>
        <a:bodyPr/>
        <a:lstStyle/>
        <a:p>
          <a:endParaRPr lang="en-US"/>
        </a:p>
      </dgm:t>
    </dgm:pt>
    <dgm:pt modelId="{12955459-AC49-4566-8042-019AF2816C43}">
      <dgm:prSet phldrT="[Text]" custT="1"/>
      <dgm:spPr/>
      <dgm:t>
        <a:bodyPr/>
        <a:lstStyle/>
        <a:p>
          <a:r>
            <a:rPr lang="en-IN" sz="1800" b="1" dirty="0" smtClean="0"/>
            <a:t>Fundamental Analysis</a:t>
          </a:r>
          <a:endParaRPr lang="en-US" sz="1800" b="1" dirty="0"/>
        </a:p>
      </dgm:t>
    </dgm:pt>
    <dgm:pt modelId="{C576DCDD-47C4-4802-9212-D3C2802B496A}" type="parTrans" cxnId="{31DD56D6-FF6B-468D-9CA9-8BB5B5F621ED}">
      <dgm:prSet/>
      <dgm:spPr/>
      <dgm:t>
        <a:bodyPr/>
        <a:lstStyle/>
        <a:p>
          <a:endParaRPr lang="en-US" sz="1600"/>
        </a:p>
      </dgm:t>
    </dgm:pt>
    <dgm:pt modelId="{0D192BAD-87A1-462D-82A7-F33432580D0C}" type="sibTrans" cxnId="{31DD56D6-FF6B-468D-9CA9-8BB5B5F621ED}">
      <dgm:prSet/>
      <dgm:spPr/>
      <dgm:t>
        <a:bodyPr/>
        <a:lstStyle/>
        <a:p>
          <a:endParaRPr lang="en-US" sz="1600"/>
        </a:p>
      </dgm:t>
    </dgm:pt>
    <dgm:pt modelId="{6966EE18-148F-46B0-B068-9ED1F0E41AD6}">
      <dgm:prSet phldrT="[Text]" custT="1"/>
      <dgm:spPr/>
      <dgm:t>
        <a:bodyPr/>
        <a:lstStyle/>
        <a:p>
          <a:r>
            <a:rPr lang="en-IN" sz="1800" b="1" dirty="0" smtClean="0"/>
            <a:t>Technical Analysis</a:t>
          </a:r>
          <a:endParaRPr lang="en-US" sz="1800" b="1" dirty="0"/>
        </a:p>
      </dgm:t>
    </dgm:pt>
    <dgm:pt modelId="{0227B7CB-B00A-4874-B19C-9C1936D42BC6}" type="parTrans" cxnId="{15BFCF21-DC3C-4D3D-AE42-E6F353F270FA}">
      <dgm:prSet/>
      <dgm:spPr/>
      <dgm:t>
        <a:bodyPr/>
        <a:lstStyle/>
        <a:p>
          <a:endParaRPr lang="en-US" sz="1600"/>
        </a:p>
      </dgm:t>
    </dgm:pt>
    <dgm:pt modelId="{FDEFAB38-0E4C-46E0-A13A-39D3C5B1E646}" type="sibTrans" cxnId="{15BFCF21-DC3C-4D3D-AE42-E6F353F270FA}">
      <dgm:prSet/>
      <dgm:spPr/>
      <dgm:t>
        <a:bodyPr/>
        <a:lstStyle/>
        <a:p>
          <a:endParaRPr lang="en-US" sz="1600"/>
        </a:p>
      </dgm:t>
    </dgm:pt>
    <dgm:pt modelId="{E38075D9-1EEC-46A8-92DB-66158CBB148D}">
      <dgm:prSet phldrT="[Text]" custT="1"/>
      <dgm:spPr/>
      <dgm:t>
        <a:bodyPr/>
        <a:lstStyle/>
        <a:p>
          <a:r>
            <a:rPr lang="en-IN" sz="1800" b="1" dirty="0" smtClean="0"/>
            <a:t>Smart </a:t>
          </a:r>
          <a:br>
            <a:rPr lang="en-IN" sz="1800" b="1" dirty="0" smtClean="0"/>
          </a:br>
          <a:r>
            <a:rPr lang="en-IN" sz="1800" b="1" dirty="0" smtClean="0"/>
            <a:t>Money</a:t>
          </a:r>
          <a:endParaRPr lang="en-US" sz="1800" b="1" dirty="0"/>
        </a:p>
      </dgm:t>
    </dgm:pt>
    <dgm:pt modelId="{ED9C6241-FF10-4FE7-AEE9-F21C76DBAD6D}" type="parTrans" cxnId="{C8C601CE-5CBB-4AFD-94F2-32DDD872A9EA}">
      <dgm:prSet/>
      <dgm:spPr/>
      <dgm:t>
        <a:bodyPr/>
        <a:lstStyle/>
        <a:p>
          <a:endParaRPr lang="en-US" sz="1600"/>
        </a:p>
      </dgm:t>
    </dgm:pt>
    <dgm:pt modelId="{0165EE51-613D-4707-A35E-AB3C0F6E8951}" type="sibTrans" cxnId="{C8C601CE-5CBB-4AFD-94F2-32DDD872A9EA}">
      <dgm:prSet/>
      <dgm:spPr/>
      <dgm:t>
        <a:bodyPr/>
        <a:lstStyle/>
        <a:p>
          <a:endParaRPr lang="en-US" sz="1600"/>
        </a:p>
      </dgm:t>
    </dgm:pt>
    <dgm:pt modelId="{5EAB0068-679F-4B6A-99F0-6C1E84A7D3DB}">
      <dgm:prSet phldrT="[Text]" custT="1"/>
      <dgm:spPr/>
      <dgm:t>
        <a:bodyPr/>
        <a:lstStyle/>
        <a:p>
          <a:r>
            <a:rPr lang="en-IN" sz="1800" b="1" dirty="0"/>
            <a:t>Psychology</a:t>
          </a:r>
          <a:endParaRPr lang="en-US" sz="1800" b="1" dirty="0"/>
        </a:p>
      </dgm:t>
    </dgm:pt>
    <dgm:pt modelId="{E1E92068-9091-4A79-A633-39567D4D085C}" type="parTrans" cxnId="{29E34DB0-5BF8-4049-A202-BEE62EB310AE}">
      <dgm:prSet/>
      <dgm:spPr/>
      <dgm:t>
        <a:bodyPr/>
        <a:lstStyle/>
        <a:p>
          <a:endParaRPr lang="en-US" sz="1600"/>
        </a:p>
      </dgm:t>
    </dgm:pt>
    <dgm:pt modelId="{EFA3F7D8-3A97-4965-BD7C-3224D528FFD9}" type="sibTrans" cxnId="{29E34DB0-5BF8-4049-A202-BEE62EB310AE}">
      <dgm:prSet/>
      <dgm:spPr/>
      <dgm:t>
        <a:bodyPr/>
        <a:lstStyle/>
        <a:p>
          <a:endParaRPr lang="en-US" sz="1600"/>
        </a:p>
      </dgm:t>
    </dgm:pt>
    <dgm:pt modelId="{53F3C748-6E71-4CDA-B300-E65484BE60A1}" type="pres">
      <dgm:prSet presAssocID="{36D3E252-BC15-4214-A6FF-392F24D9F162}" presName="Name0" presStyleCnt="0">
        <dgm:presLayoutVars>
          <dgm:dir/>
          <dgm:resizeHandles val="exact"/>
        </dgm:presLayoutVars>
      </dgm:prSet>
      <dgm:spPr/>
      <dgm:t>
        <a:bodyPr/>
        <a:lstStyle/>
        <a:p>
          <a:endParaRPr lang="en-US"/>
        </a:p>
      </dgm:t>
    </dgm:pt>
    <dgm:pt modelId="{F71170A6-6DA3-4D84-B156-74AC9DC2C620}" type="pres">
      <dgm:prSet presAssocID="{12955459-AC49-4566-8042-019AF2816C43}" presName="Name5" presStyleLbl="vennNode1" presStyleIdx="0" presStyleCnt="4">
        <dgm:presLayoutVars>
          <dgm:bulletEnabled val="1"/>
        </dgm:presLayoutVars>
      </dgm:prSet>
      <dgm:spPr/>
      <dgm:t>
        <a:bodyPr/>
        <a:lstStyle/>
        <a:p>
          <a:endParaRPr lang="en-US"/>
        </a:p>
      </dgm:t>
    </dgm:pt>
    <dgm:pt modelId="{98A62D7A-69A2-4AC2-B779-3A5924E55F26}" type="pres">
      <dgm:prSet presAssocID="{0D192BAD-87A1-462D-82A7-F33432580D0C}" presName="space" presStyleCnt="0"/>
      <dgm:spPr/>
      <dgm:t>
        <a:bodyPr/>
        <a:lstStyle/>
        <a:p>
          <a:endParaRPr lang="en-US"/>
        </a:p>
      </dgm:t>
    </dgm:pt>
    <dgm:pt modelId="{D7129636-92AC-4C8F-95B7-2609FC54E95F}" type="pres">
      <dgm:prSet presAssocID="{6966EE18-148F-46B0-B068-9ED1F0E41AD6}" presName="Name5" presStyleLbl="vennNode1" presStyleIdx="1" presStyleCnt="4">
        <dgm:presLayoutVars>
          <dgm:bulletEnabled val="1"/>
        </dgm:presLayoutVars>
      </dgm:prSet>
      <dgm:spPr/>
      <dgm:t>
        <a:bodyPr/>
        <a:lstStyle/>
        <a:p>
          <a:endParaRPr lang="en-US"/>
        </a:p>
      </dgm:t>
    </dgm:pt>
    <dgm:pt modelId="{2576A7EC-41E1-4AA6-8AEF-FB164C4D14CC}" type="pres">
      <dgm:prSet presAssocID="{FDEFAB38-0E4C-46E0-A13A-39D3C5B1E646}" presName="space" presStyleCnt="0"/>
      <dgm:spPr/>
      <dgm:t>
        <a:bodyPr/>
        <a:lstStyle/>
        <a:p>
          <a:endParaRPr lang="en-US"/>
        </a:p>
      </dgm:t>
    </dgm:pt>
    <dgm:pt modelId="{A4B0B2CC-0CA5-484B-AB83-DCF157CF9554}" type="pres">
      <dgm:prSet presAssocID="{E38075D9-1EEC-46A8-92DB-66158CBB148D}" presName="Name5" presStyleLbl="vennNode1" presStyleIdx="2" presStyleCnt="4">
        <dgm:presLayoutVars>
          <dgm:bulletEnabled val="1"/>
        </dgm:presLayoutVars>
      </dgm:prSet>
      <dgm:spPr/>
      <dgm:t>
        <a:bodyPr/>
        <a:lstStyle/>
        <a:p>
          <a:endParaRPr lang="en-US"/>
        </a:p>
      </dgm:t>
    </dgm:pt>
    <dgm:pt modelId="{AA4E9633-F9EB-4928-9943-AD50DFF39EC4}" type="pres">
      <dgm:prSet presAssocID="{0165EE51-613D-4707-A35E-AB3C0F6E8951}" presName="space" presStyleCnt="0"/>
      <dgm:spPr/>
      <dgm:t>
        <a:bodyPr/>
        <a:lstStyle/>
        <a:p>
          <a:endParaRPr lang="en-US"/>
        </a:p>
      </dgm:t>
    </dgm:pt>
    <dgm:pt modelId="{EC5B89C6-CD2B-414A-BCCE-BB06C503F10F}" type="pres">
      <dgm:prSet presAssocID="{5EAB0068-679F-4B6A-99F0-6C1E84A7D3DB}" presName="Name5" presStyleLbl="vennNode1" presStyleIdx="3" presStyleCnt="4">
        <dgm:presLayoutVars>
          <dgm:bulletEnabled val="1"/>
        </dgm:presLayoutVars>
      </dgm:prSet>
      <dgm:spPr/>
      <dgm:t>
        <a:bodyPr/>
        <a:lstStyle/>
        <a:p>
          <a:endParaRPr lang="en-US"/>
        </a:p>
      </dgm:t>
    </dgm:pt>
  </dgm:ptLst>
  <dgm:cxnLst>
    <dgm:cxn modelId="{15BFCF21-DC3C-4D3D-AE42-E6F353F270FA}" srcId="{36D3E252-BC15-4214-A6FF-392F24D9F162}" destId="{6966EE18-148F-46B0-B068-9ED1F0E41AD6}" srcOrd="1" destOrd="0" parTransId="{0227B7CB-B00A-4874-B19C-9C1936D42BC6}" sibTransId="{FDEFAB38-0E4C-46E0-A13A-39D3C5B1E646}"/>
    <dgm:cxn modelId="{29E34DB0-5BF8-4049-A202-BEE62EB310AE}" srcId="{36D3E252-BC15-4214-A6FF-392F24D9F162}" destId="{5EAB0068-679F-4B6A-99F0-6C1E84A7D3DB}" srcOrd="3" destOrd="0" parTransId="{E1E92068-9091-4A79-A633-39567D4D085C}" sibTransId="{EFA3F7D8-3A97-4965-BD7C-3224D528FFD9}"/>
    <dgm:cxn modelId="{B3598B1E-4434-453E-B2CF-4766244B7698}" type="presOf" srcId="{5EAB0068-679F-4B6A-99F0-6C1E84A7D3DB}" destId="{EC5B89C6-CD2B-414A-BCCE-BB06C503F10F}" srcOrd="0" destOrd="0" presId="urn:microsoft.com/office/officeart/2005/8/layout/venn3"/>
    <dgm:cxn modelId="{3A1F504F-54DC-46D9-822C-60E2635B3E6A}" type="presOf" srcId="{E38075D9-1EEC-46A8-92DB-66158CBB148D}" destId="{A4B0B2CC-0CA5-484B-AB83-DCF157CF9554}" srcOrd="0" destOrd="0" presId="urn:microsoft.com/office/officeart/2005/8/layout/venn3"/>
    <dgm:cxn modelId="{83FDD454-5579-4884-A05A-28E75336C745}" type="presOf" srcId="{12955459-AC49-4566-8042-019AF2816C43}" destId="{F71170A6-6DA3-4D84-B156-74AC9DC2C620}" srcOrd="0" destOrd="0" presId="urn:microsoft.com/office/officeart/2005/8/layout/venn3"/>
    <dgm:cxn modelId="{31DD56D6-FF6B-468D-9CA9-8BB5B5F621ED}" srcId="{36D3E252-BC15-4214-A6FF-392F24D9F162}" destId="{12955459-AC49-4566-8042-019AF2816C43}" srcOrd="0" destOrd="0" parTransId="{C576DCDD-47C4-4802-9212-D3C2802B496A}" sibTransId="{0D192BAD-87A1-462D-82A7-F33432580D0C}"/>
    <dgm:cxn modelId="{9911711C-22DC-4D27-A4A1-0D971F8977AA}" type="presOf" srcId="{36D3E252-BC15-4214-A6FF-392F24D9F162}" destId="{53F3C748-6E71-4CDA-B300-E65484BE60A1}" srcOrd="0" destOrd="0" presId="urn:microsoft.com/office/officeart/2005/8/layout/venn3"/>
    <dgm:cxn modelId="{2D6FFF1E-9713-40B2-9B6C-E08288C099D4}" type="presOf" srcId="{6966EE18-148F-46B0-B068-9ED1F0E41AD6}" destId="{D7129636-92AC-4C8F-95B7-2609FC54E95F}" srcOrd="0" destOrd="0" presId="urn:microsoft.com/office/officeart/2005/8/layout/venn3"/>
    <dgm:cxn modelId="{C8C601CE-5CBB-4AFD-94F2-32DDD872A9EA}" srcId="{36D3E252-BC15-4214-A6FF-392F24D9F162}" destId="{E38075D9-1EEC-46A8-92DB-66158CBB148D}" srcOrd="2" destOrd="0" parTransId="{ED9C6241-FF10-4FE7-AEE9-F21C76DBAD6D}" sibTransId="{0165EE51-613D-4707-A35E-AB3C0F6E8951}"/>
    <dgm:cxn modelId="{B61324A7-1535-4D1C-90A1-EC42EA4F619A}" type="presParOf" srcId="{53F3C748-6E71-4CDA-B300-E65484BE60A1}" destId="{F71170A6-6DA3-4D84-B156-74AC9DC2C620}" srcOrd="0" destOrd="0" presId="urn:microsoft.com/office/officeart/2005/8/layout/venn3"/>
    <dgm:cxn modelId="{49619492-DFDF-401F-80A6-37A9CBD0A451}" type="presParOf" srcId="{53F3C748-6E71-4CDA-B300-E65484BE60A1}" destId="{98A62D7A-69A2-4AC2-B779-3A5924E55F26}" srcOrd="1" destOrd="0" presId="urn:microsoft.com/office/officeart/2005/8/layout/venn3"/>
    <dgm:cxn modelId="{BC87D992-274C-4892-B1D3-5E8B9248B3B3}" type="presParOf" srcId="{53F3C748-6E71-4CDA-B300-E65484BE60A1}" destId="{D7129636-92AC-4C8F-95B7-2609FC54E95F}" srcOrd="2" destOrd="0" presId="urn:microsoft.com/office/officeart/2005/8/layout/venn3"/>
    <dgm:cxn modelId="{BBCD9368-146A-43E3-A999-AFE0836DDBA0}" type="presParOf" srcId="{53F3C748-6E71-4CDA-B300-E65484BE60A1}" destId="{2576A7EC-41E1-4AA6-8AEF-FB164C4D14CC}" srcOrd="3" destOrd="0" presId="urn:microsoft.com/office/officeart/2005/8/layout/venn3"/>
    <dgm:cxn modelId="{CB94341C-5AA6-4F15-BB16-27EF318E199B}" type="presParOf" srcId="{53F3C748-6E71-4CDA-B300-E65484BE60A1}" destId="{A4B0B2CC-0CA5-484B-AB83-DCF157CF9554}" srcOrd="4" destOrd="0" presId="urn:microsoft.com/office/officeart/2005/8/layout/venn3"/>
    <dgm:cxn modelId="{F619B67F-8BF9-4B63-9664-6BCD2303D3E3}" type="presParOf" srcId="{53F3C748-6E71-4CDA-B300-E65484BE60A1}" destId="{AA4E9633-F9EB-4928-9943-AD50DFF39EC4}" srcOrd="5" destOrd="0" presId="urn:microsoft.com/office/officeart/2005/8/layout/venn3"/>
    <dgm:cxn modelId="{A85E0AF1-FE97-47AA-BF46-C8CF6203F7BD}" type="presParOf" srcId="{53F3C748-6E71-4CDA-B300-E65484BE60A1}" destId="{EC5B89C6-CD2B-414A-BCCE-BB06C503F10F}"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312D9CD-9424-4E31-8407-A4593ED019E3}"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CFFEBDF5-C6C2-408E-8AFA-A5625FE49527}">
      <dgm:prSet phldrT="[Text]" custT="1"/>
      <dgm:spPr>
        <a:solidFill>
          <a:srgbClr val="002060"/>
        </a:solidFill>
      </dgm:spPr>
      <dgm:t>
        <a:bodyPr/>
        <a:lstStyle/>
        <a:p>
          <a:r>
            <a:rPr lang="en-US" sz="1400" b="1" spc="0" baseline="0" dirty="0">
              <a:latin typeface="+mn-lt"/>
            </a:rPr>
            <a:t>Robust Business</a:t>
          </a:r>
        </a:p>
      </dgm:t>
    </dgm:pt>
    <dgm:pt modelId="{74B6E826-D9E3-4888-AED1-CC783D26B0FF}" type="parTrans" cxnId="{AD56CA14-FAF8-4A91-BB4A-7A369C4C25C9}">
      <dgm:prSet/>
      <dgm:spPr/>
      <dgm:t>
        <a:bodyPr/>
        <a:lstStyle/>
        <a:p>
          <a:endParaRPr lang="en-US" sz="1100" spc="0" baseline="0">
            <a:latin typeface="Avenir LT Std 45 Book" panose="020B0502020203020204"/>
          </a:endParaRPr>
        </a:p>
      </dgm:t>
    </dgm:pt>
    <dgm:pt modelId="{0A2C6A5A-F0F2-4B0E-B892-8ADAC95E973B}" type="sibTrans" cxnId="{AD56CA14-FAF8-4A91-BB4A-7A369C4C25C9}">
      <dgm:prSet/>
      <dgm:spPr/>
      <dgm:t>
        <a:bodyPr/>
        <a:lstStyle/>
        <a:p>
          <a:endParaRPr lang="en-US" sz="1100" spc="0" baseline="0">
            <a:latin typeface="Avenir LT Std 45 Book" panose="020B0502020203020204"/>
          </a:endParaRPr>
        </a:p>
      </dgm:t>
    </dgm:pt>
    <dgm:pt modelId="{1ABE2927-5FA4-483A-8845-F20ADD52DC5C}">
      <dgm:prSet phldrT="[Text]" custT="1"/>
      <dgm:spPr>
        <a:ln>
          <a:solidFill>
            <a:srgbClr val="002060"/>
          </a:solidFill>
        </a:ln>
      </dgm:spPr>
      <dgm: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Pricing Power</a:t>
          </a:r>
          <a:endParaRPr lang="en-US" sz="1200" kern="1200" spc="0" baseline="0" dirty="0">
            <a:solidFill>
              <a:sysClr val="windowText" lastClr="000000"/>
            </a:solidFill>
            <a:latin typeface="+mn-lt"/>
            <a:cs typeface="Arial" panose="020B0604020202020204" pitchFamily="34" charset="0"/>
          </a:endParaRPr>
        </a:p>
      </dgm:t>
    </dgm:pt>
    <dgm:pt modelId="{27598628-F415-4B05-84B7-919CCCD6ADF1}" type="parTrans" cxnId="{22E82D7A-BD87-4405-A9A8-BCE53C47A94F}">
      <dgm:prSet/>
      <dgm:spPr/>
      <dgm:t>
        <a:bodyPr/>
        <a:lstStyle/>
        <a:p>
          <a:endParaRPr lang="en-US" sz="1100" spc="0" baseline="0">
            <a:latin typeface="Avenir LT Std 45 Book" panose="020B0502020203020204"/>
          </a:endParaRPr>
        </a:p>
      </dgm:t>
    </dgm:pt>
    <dgm:pt modelId="{C34F43FF-9CE7-43FD-A151-6798DE4849EC}" type="sibTrans" cxnId="{22E82D7A-BD87-4405-A9A8-BCE53C47A94F}">
      <dgm:prSet/>
      <dgm:spPr/>
      <dgm:t>
        <a:bodyPr/>
        <a:lstStyle/>
        <a:p>
          <a:endParaRPr lang="en-US" sz="1100" spc="0" baseline="0">
            <a:latin typeface="Avenir LT Std 45 Book" panose="020B0502020203020204"/>
          </a:endParaRPr>
        </a:p>
      </dgm:t>
    </dgm:pt>
    <dgm:pt modelId="{BB353B47-EC63-41FA-889C-2669788F9A6C}">
      <dgm:prSet phldrT="[Text]" custT="1"/>
      <dgm:spPr>
        <a:solidFill>
          <a:schemeClr val="accent1">
            <a:lumMod val="40000"/>
            <a:lumOff val="60000"/>
          </a:schemeClr>
        </a:solidFill>
      </dgm:spPr>
      <dgm:t>
        <a:bodyPr/>
        <a:lstStyle/>
        <a:p>
          <a:pPr marL="0" lvl="0" indent="0" algn="l" defTabSz="577850">
            <a:lnSpc>
              <a:spcPct val="90000"/>
            </a:lnSpc>
            <a:spcBef>
              <a:spcPct val="0"/>
            </a:spcBef>
            <a:spcAft>
              <a:spcPct val="35000"/>
            </a:spcAft>
            <a:buNone/>
          </a:pPr>
          <a:r>
            <a:rPr lang="en-IN" sz="1400" b="1" spc="0" baseline="0" dirty="0">
              <a:solidFill>
                <a:schemeClr val="tx1"/>
              </a:solidFill>
              <a:latin typeface="+mn-lt"/>
            </a:rPr>
            <a:t>Good Management </a:t>
          </a:r>
          <a:endParaRPr lang="en-US" sz="1400" b="1" spc="0" baseline="0" dirty="0">
            <a:solidFill>
              <a:schemeClr val="tx1"/>
            </a:solidFill>
            <a:latin typeface="+mn-lt"/>
          </a:endParaRPr>
        </a:p>
      </dgm:t>
    </dgm:pt>
    <dgm:pt modelId="{8A3DC330-281F-4F6A-A159-7D29F22B8B95}" type="parTrans" cxnId="{118B90C2-5BF8-40F5-A829-582214D3F717}">
      <dgm:prSet/>
      <dgm:spPr/>
      <dgm:t>
        <a:bodyPr/>
        <a:lstStyle/>
        <a:p>
          <a:endParaRPr lang="en-US" sz="1100" spc="0" baseline="0">
            <a:latin typeface="Avenir LT Std 45 Book" panose="020B0502020203020204"/>
          </a:endParaRPr>
        </a:p>
      </dgm:t>
    </dgm:pt>
    <dgm:pt modelId="{CB476E48-8E3B-4916-92E6-FD220CE5FB69}" type="sibTrans" cxnId="{118B90C2-5BF8-40F5-A829-582214D3F717}">
      <dgm:prSet/>
      <dgm:spPr/>
      <dgm:t>
        <a:bodyPr/>
        <a:lstStyle/>
        <a:p>
          <a:endParaRPr lang="en-US" sz="1100" spc="0" baseline="0">
            <a:latin typeface="Avenir LT Std 45 Book" panose="020B0502020203020204"/>
          </a:endParaRPr>
        </a:p>
      </dgm:t>
    </dgm:pt>
    <dgm:pt modelId="{F8D18F83-5FD9-440E-8DD0-69063AB5A283}">
      <dgm:prSet phldrT="[Text]" custT="1"/>
      <dgm:spPr>
        <a:ln>
          <a:solidFill>
            <a:schemeClr val="accent5">
              <a:lumMod val="40000"/>
              <a:lumOff val="60000"/>
            </a:schemeClr>
          </a:solidFill>
        </a:ln>
      </dgm:spPr>
      <dgm: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Good Corporate Governance Policies</a:t>
          </a:r>
          <a:endParaRPr lang="en-US" sz="1200" kern="1200" spc="0" baseline="0" dirty="0">
            <a:solidFill>
              <a:sysClr val="windowText" lastClr="000000"/>
            </a:solidFill>
            <a:latin typeface="+mn-lt"/>
            <a:cs typeface="Arial" panose="020B0604020202020204" pitchFamily="34" charset="0"/>
          </a:endParaRPr>
        </a:p>
      </dgm:t>
    </dgm:pt>
    <dgm:pt modelId="{AB703C23-C0F8-4072-A870-0FB35CB180E5}" type="parTrans" cxnId="{30D76EE3-0E36-4645-ADB8-5F182DA299EF}">
      <dgm:prSet/>
      <dgm:spPr/>
      <dgm:t>
        <a:bodyPr/>
        <a:lstStyle/>
        <a:p>
          <a:endParaRPr lang="en-US" sz="1100" spc="0" baseline="0">
            <a:latin typeface="Avenir LT Std 45 Book" panose="020B0502020203020204"/>
          </a:endParaRPr>
        </a:p>
      </dgm:t>
    </dgm:pt>
    <dgm:pt modelId="{242507E9-2EFE-495C-917C-66C1C1B0C257}" type="sibTrans" cxnId="{30D76EE3-0E36-4645-ADB8-5F182DA299EF}">
      <dgm:prSet/>
      <dgm:spPr/>
      <dgm:t>
        <a:bodyPr/>
        <a:lstStyle/>
        <a:p>
          <a:endParaRPr lang="en-US" sz="1100" spc="0" baseline="0">
            <a:latin typeface="Avenir LT Std 45 Book" panose="020B0502020203020204"/>
          </a:endParaRPr>
        </a:p>
      </dgm:t>
    </dgm:pt>
    <dgm:pt modelId="{24786A18-803B-479E-81E2-8FCC561E1E18}">
      <dgm:prSet phldrT="[Text]" custT="1"/>
      <dgm:spPr>
        <a:solidFill>
          <a:schemeClr val="tx2">
            <a:lumMod val="60000"/>
            <a:lumOff val="40000"/>
          </a:schemeClr>
        </a:solidFill>
      </dgm:spPr>
      <dgm:t>
        <a:bodyPr/>
        <a:lstStyle/>
        <a:p>
          <a:r>
            <a:rPr lang="en-US" sz="1400" b="1" spc="0" baseline="0" dirty="0">
              <a:solidFill>
                <a:sysClr val="windowText" lastClr="000000"/>
              </a:solidFill>
              <a:latin typeface="+mn-lt"/>
            </a:rPr>
            <a:t>Strong Operating Parameters</a:t>
          </a:r>
        </a:p>
      </dgm:t>
    </dgm:pt>
    <dgm:pt modelId="{83E14D35-4D49-491C-ACC5-883F1023108F}" type="parTrans" cxnId="{EA700933-4C64-41B4-A732-5078272D29EB}">
      <dgm:prSet/>
      <dgm:spPr/>
      <dgm:t>
        <a:bodyPr/>
        <a:lstStyle/>
        <a:p>
          <a:endParaRPr lang="en-US" sz="1100" spc="0" baseline="0">
            <a:latin typeface="Avenir LT Std 45 Book" panose="020B0502020203020204"/>
          </a:endParaRPr>
        </a:p>
      </dgm:t>
    </dgm:pt>
    <dgm:pt modelId="{2B1F6AA3-9926-48D7-9A30-908CA36B589C}" type="sibTrans" cxnId="{EA700933-4C64-41B4-A732-5078272D29EB}">
      <dgm:prSet/>
      <dgm:spPr/>
      <dgm:t>
        <a:bodyPr/>
        <a:lstStyle/>
        <a:p>
          <a:endParaRPr lang="en-US" sz="1100" spc="0" baseline="0">
            <a:latin typeface="Avenir LT Std 45 Book" panose="020B0502020203020204"/>
          </a:endParaRPr>
        </a:p>
      </dgm:t>
    </dgm:pt>
    <dgm:pt modelId="{2CFFB805-85F1-44AB-9D19-5E15FB52FD21}">
      <dgm:prSet phldrT="[Text]" custT="1"/>
      <dgm:spPr>
        <a:ln>
          <a:solidFill>
            <a:schemeClr val="tx2">
              <a:lumMod val="75000"/>
            </a:schemeClr>
          </a:solidFill>
        </a:ln>
      </dgm:spPr>
      <dgm: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Low Leverage</a:t>
          </a:r>
          <a:endParaRPr lang="en-US" sz="1200" kern="1200" spc="0" baseline="0" dirty="0">
            <a:solidFill>
              <a:sysClr val="windowText" lastClr="000000"/>
            </a:solidFill>
            <a:latin typeface="+mn-lt"/>
            <a:cs typeface="Arial" panose="020B0604020202020204" pitchFamily="34" charset="0"/>
          </a:endParaRPr>
        </a:p>
      </dgm:t>
    </dgm:pt>
    <dgm:pt modelId="{851F8743-2AE4-4659-B663-C27BB55DEBC6}" type="parTrans" cxnId="{6A840879-E32B-4A14-9B19-AB99179B3FD6}">
      <dgm:prSet/>
      <dgm:spPr/>
      <dgm:t>
        <a:bodyPr/>
        <a:lstStyle/>
        <a:p>
          <a:endParaRPr lang="en-US" sz="1100" spc="0" baseline="0">
            <a:latin typeface="Avenir LT Std 45 Book" panose="020B0502020203020204"/>
          </a:endParaRPr>
        </a:p>
      </dgm:t>
    </dgm:pt>
    <dgm:pt modelId="{18737EC5-21DD-4090-AE6F-F309BBD3D5D7}" type="sibTrans" cxnId="{6A840879-E32B-4A14-9B19-AB99179B3FD6}">
      <dgm:prSet/>
      <dgm:spPr/>
      <dgm:t>
        <a:bodyPr/>
        <a:lstStyle/>
        <a:p>
          <a:endParaRPr lang="en-US" sz="1100" spc="0" baseline="0">
            <a:latin typeface="Avenir LT Std 45 Book" panose="020B0502020203020204"/>
          </a:endParaRPr>
        </a:p>
      </dgm:t>
    </dgm:pt>
    <dgm:pt modelId="{091DEEA3-3FCD-491B-8BEA-FE72DA861433}">
      <dgm:prSet phldrT="[Text]" custT="1"/>
      <dgm:spPr>
        <a:ln>
          <a:solidFill>
            <a:srgbClr val="002060"/>
          </a:solidFill>
        </a:ln>
      </dgm:spPr>
      <dgm: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Sectoral Tailwind with Barriers to Entry</a:t>
          </a:r>
          <a:endParaRPr lang="en-US" sz="1200" kern="1200" spc="0" baseline="0" dirty="0">
            <a:solidFill>
              <a:sysClr val="windowText" lastClr="000000"/>
            </a:solidFill>
            <a:latin typeface="+mn-lt"/>
            <a:cs typeface="Arial" panose="020B0604020202020204" pitchFamily="34" charset="0"/>
          </a:endParaRPr>
        </a:p>
      </dgm:t>
    </dgm:pt>
    <dgm:pt modelId="{56AD6C24-5102-4814-A5C2-1D07EB75FC71}" type="parTrans" cxnId="{034DC57B-5D74-470A-B095-D3D56D3AB33E}">
      <dgm:prSet/>
      <dgm:spPr/>
      <dgm:t>
        <a:bodyPr/>
        <a:lstStyle/>
        <a:p>
          <a:endParaRPr lang="en-IN" sz="1400" spc="0" baseline="0"/>
        </a:p>
      </dgm:t>
    </dgm:pt>
    <dgm:pt modelId="{47CA94AB-13C4-4228-941F-31951B6C2E8C}" type="sibTrans" cxnId="{034DC57B-5D74-470A-B095-D3D56D3AB33E}">
      <dgm:prSet/>
      <dgm:spPr/>
      <dgm:t>
        <a:bodyPr/>
        <a:lstStyle/>
        <a:p>
          <a:endParaRPr lang="en-IN" sz="1400" spc="0" baseline="0"/>
        </a:p>
      </dgm:t>
    </dgm:pt>
    <dgm:pt modelId="{A9E685F2-7BA0-4CBC-B02B-AAF277BF933F}">
      <dgm:prSet phldrT="[Text]" custT="1"/>
      <dgm:spPr>
        <a:ln>
          <a:solidFill>
            <a:srgbClr val="002060"/>
          </a:solidFill>
        </a:ln>
      </dgm:spPr>
      <dgm: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Good Brand Reputation</a:t>
          </a:r>
          <a:endParaRPr lang="en-US" sz="1200" kern="1200" spc="0" baseline="0" dirty="0">
            <a:solidFill>
              <a:sysClr val="windowText" lastClr="000000"/>
            </a:solidFill>
            <a:latin typeface="+mn-lt"/>
            <a:cs typeface="Arial" panose="020B0604020202020204" pitchFamily="34" charset="0"/>
          </a:endParaRPr>
        </a:p>
      </dgm:t>
    </dgm:pt>
    <dgm:pt modelId="{D7DF9421-E525-497D-B91F-43DE9505F9E3}" type="parTrans" cxnId="{A276D229-6975-43BF-860F-8F7EE1230269}">
      <dgm:prSet/>
      <dgm:spPr/>
      <dgm:t>
        <a:bodyPr/>
        <a:lstStyle/>
        <a:p>
          <a:endParaRPr lang="en-IN" sz="1400" spc="0" baseline="0"/>
        </a:p>
      </dgm:t>
    </dgm:pt>
    <dgm:pt modelId="{C05B4298-D735-4FF9-B7BA-74EED1596F01}" type="sibTrans" cxnId="{A276D229-6975-43BF-860F-8F7EE1230269}">
      <dgm:prSet/>
      <dgm:spPr/>
      <dgm:t>
        <a:bodyPr/>
        <a:lstStyle/>
        <a:p>
          <a:endParaRPr lang="en-IN" sz="1400" spc="0" baseline="0"/>
        </a:p>
      </dgm:t>
    </dgm:pt>
    <dgm:pt modelId="{7324F1B0-6A96-426A-8EF5-754755DF8798}">
      <dgm:prSet phldrT="[Text]" custT="1"/>
      <dgm:spPr>
        <a:ln>
          <a:solidFill>
            <a:srgbClr val="002060"/>
          </a:solidFill>
        </a:ln>
      </dgm:spPr>
      <dgm: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Large Industry Size</a:t>
          </a:r>
          <a:endParaRPr lang="en-US" sz="1200" kern="1200" spc="0" baseline="0" dirty="0">
            <a:solidFill>
              <a:sysClr val="windowText" lastClr="000000"/>
            </a:solidFill>
            <a:latin typeface="+mn-lt"/>
            <a:cs typeface="Arial" panose="020B0604020202020204" pitchFamily="34" charset="0"/>
          </a:endParaRPr>
        </a:p>
      </dgm:t>
    </dgm:pt>
    <dgm:pt modelId="{7A146D3B-8274-482D-B404-F8B39FFE7DB7}" type="parTrans" cxnId="{FDA62B6A-F12E-489F-93CC-4D1686AC9CD9}">
      <dgm:prSet/>
      <dgm:spPr/>
      <dgm:t>
        <a:bodyPr/>
        <a:lstStyle/>
        <a:p>
          <a:endParaRPr lang="en-IN" sz="1400" spc="0" baseline="0"/>
        </a:p>
      </dgm:t>
    </dgm:pt>
    <dgm:pt modelId="{16A81ED2-8572-4944-A9EB-FF1C97F4DB5F}" type="sibTrans" cxnId="{FDA62B6A-F12E-489F-93CC-4D1686AC9CD9}">
      <dgm:prSet/>
      <dgm:spPr/>
      <dgm:t>
        <a:bodyPr/>
        <a:lstStyle/>
        <a:p>
          <a:endParaRPr lang="en-IN" sz="1400" spc="0" baseline="0"/>
        </a:p>
      </dgm:t>
    </dgm:pt>
    <dgm:pt modelId="{D4C40B46-C128-4FA2-B7DE-C1097EF4B2F2}">
      <dgm:prSet phldrT="[Text]" custT="1"/>
      <dgm:spPr>
        <a:ln>
          <a:solidFill>
            <a:srgbClr val="002060"/>
          </a:solidFill>
        </a:ln>
      </dgm:spPr>
      <dgm: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Innovation</a:t>
          </a:r>
          <a:endParaRPr lang="en-US" sz="1200" kern="1200" spc="0" baseline="0" dirty="0">
            <a:solidFill>
              <a:sysClr val="windowText" lastClr="000000"/>
            </a:solidFill>
            <a:latin typeface="+mn-lt"/>
            <a:cs typeface="Arial" panose="020B0604020202020204" pitchFamily="34" charset="0"/>
          </a:endParaRPr>
        </a:p>
      </dgm:t>
    </dgm:pt>
    <dgm:pt modelId="{1B05C19D-E1EC-4AA7-9A9E-D2C383F9CEB9}" type="parTrans" cxnId="{8905680C-B7C0-40C1-83CD-87EA1354B65A}">
      <dgm:prSet/>
      <dgm:spPr/>
      <dgm:t>
        <a:bodyPr/>
        <a:lstStyle/>
        <a:p>
          <a:endParaRPr lang="en-IN" sz="1400" spc="0" baseline="0"/>
        </a:p>
      </dgm:t>
    </dgm:pt>
    <dgm:pt modelId="{DA0B2BEA-D995-4C57-A60F-71796F187261}" type="sibTrans" cxnId="{8905680C-B7C0-40C1-83CD-87EA1354B65A}">
      <dgm:prSet/>
      <dgm:spPr/>
      <dgm:t>
        <a:bodyPr/>
        <a:lstStyle/>
        <a:p>
          <a:endParaRPr lang="en-IN" sz="1400" spc="0" baseline="0"/>
        </a:p>
      </dgm:t>
    </dgm:pt>
    <dgm:pt modelId="{939FD051-45A5-4014-97D4-ACD6AEAA5109}">
      <dgm:prSet phldrT="[Text]" custT="1"/>
      <dgm:spPr>
        <a:ln>
          <a:solidFill>
            <a:srgbClr val="002060"/>
          </a:solidFill>
        </a:ln>
      </dgm:spPr>
      <dgm: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Strategic Assets</a:t>
          </a:r>
          <a:endParaRPr lang="en-US" sz="1200" kern="1200" spc="0" baseline="0" dirty="0">
            <a:solidFill>
              <a:sysClr val="windowText" lastClr="000000"/>
            </a:solidFill>
            <a:latin typeface="+mn-lt"/>
            <a:cs typeface="Arial" panose="020B0604020202020204" pitchFamily="34" charset="0"/>
          </a:endParaRPr>
        </a:p>
      </dgm:t>
    </dgm:pt>
    <dgm:pt modelId="{6DFBF29B-3259-4E76-B408-7229AB4667E8}" type="parTrans" cxnId="{0BF6A2F8-5A67-4709-A3B2-7448291BE4A7}">
      <dgm:prSet/>
      <dgm:spPr/>
      <dgm:t>
        <a:bodyPr/>
        <a:lstStyle/>
        <a:p>
          <a:endParaRPr lang="en-IN" sz="1400" spc="0" baseline="0"/>
        </a:p>
      </dgm:t>
    </dgm:pt>
    <dgm:pt modelId="{497E4C7C-C139-4AA2-B9FA-653788A060AB}" type="sibTrans" cxnId="{0BF6A2F8-5A67-4709-A3B2-7448291BE4A7}">
      <dgm:prSet/>
      <dgm:spPr/>
      <dgm:t>
        <a:bodyPr/>
        <a:lstStyle/>
        <a:p>
          <a:endParaRPr lang="en-IN" sz="1400" spc="0" baseline="0"/>
        </a:p>
      </dgm:t>
    </dgm:pt>
    <dgm:pt modelId="{FE5164FE-BDF9-4444-B634-F02D6D57B348}">
      <dgm:prSet phldrT="[Text]" custT="1"/>
      <dgm:spPr>
        <a:ln>
          <a:solidFill>
            <a:schemeClr val="accent5">
              <a:lumMod val="40000"/>
              <a:lumOff val="60000"/>
            </a:schemeClr>
          </a:solidFill>
        </a:ln>
      </dgm:spPr>
      <dgm:t>
        <a:bodyPr/>
        <a:lstStyle/>
        <a:p>
          <a:pPr marL="344488" lvl="1" indent="-344488" algn="l" defTabSz="533400">
            <a:lnSpc>
              <a:spcPts val="1600"/>
            </a:lnSpc>
            <a:spcBef>
              <a:spcPct val="0"/>
            </a:spcBef>
            <a:spcAft>
              <a:spcPts val="600"/>
            </a:spcAft>
            <a:buChar char="•"/>
          </a:pPr>
          <a:r>
            <a:rPr lang="en-IN" sz="1200" kern="1200" spc="0" baseline="0">
              <a:solidFill>
                <a:sysClr val="windowText" lastClr="000000"/>
              </a:solidFill>
              <a:latin typeface="+mn-lt"/>
              <a:cs typeface="Arial" panose="020B0604020202020204" pitchFamily="34" charset="0"/>
            </a:rPr>
            <a:t>Strong Parentage</a:t>
          </a:r>
          <a:endParaRPr lang="en-US" sz="1200" kern="1200" spc="0" baseline="0">
            <a:solidFill>
              <a:sysClr val="windowText" lastClr="000000"/>
            </a:solidFill>
            <a:latin typeface="+mn-lt"/>
            <a:cs typeface="Arial" panose="020B0604020202020204" pitchFamily="34" charset="0"/>
          </a:endParaRPr>
        </a:p>
      </dgm:t>
    </dgm:pt>
    <dgm:pt modelId="{472DD4B7-5C38-4063-93CD-53F4665217D6}" type="parTrans" cxnId="{131E3AB6-3B12-4848-BDE7-D6E9EDB598ED}">
      <dgm:prSet/>
      <dgm:spPr/>
      <dgm:t>
        <a:bodyPr/>
        <a:lstStyle/>
        <a:p>
          <a:endParaRPr lang="en-IN" sz="1400" spc="0" baseline="0"/>
        </a:p>
      </dgm:t>
    </dgm:pt>
    <dgm:pt modelId="{1AA65BB2-8B5E-4BE2-BF86-E07FCEED2636}" type="sibTrans" cxnId="{131E3AB6-3B12-4848-BDE7-D6E9EDB598ED}">
      <dgm:prSet/>
      <dgm:spPr/>
      <dgm:t>
        <a:bodyPr/>
        <a:lstStyle/>
        <a:p>
          <a:endParaRPr lang="en-IN" sz="1400" spc="0" baseline="0"/>
        </a:p>
      </dgm:t>
    </dgm:pt>
    <dgm:pt modelId="{39933B01-5817-42B8-B337-1963D493462C}">
      <dgm:prSet phldrT="[Text]" custT="1"/>
      <dgm:spPr>
        <a:ln>
          <a:solidFill>
            <a:schemeClr val="accent5">
              <a:lumMod val="40000"/>
              <a:lumOff val="60000"/>
            </a:schemeClr>
          </a:solidFill>
        </a:ln>
      </dgm:spPr>
      <dgm: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Significant Promoter Holding (with low pledge)</a:t>
          </a:r>
          <a:endParaRPr lang="en-US" sz="1200" kern="1200" spc="0" baseline="0" dirty="0">
            <a:solidFill>
              <a:sysClr val="windowText" lastClr="000000"/>
            </a:solidFill>
            <a:latin typeface="+mn-lt"/>
            <a:cs typeface="Arial" panose="020B0604020202020204" pitchFamily="34" charset="0"/>
          </a:endParaRPr>
        </a:p>
      </dgm:t>
    </dgm:pt>
    <dgm:pt modelId="{5B327840-5BAF-46E5-A49E-D97C9DA72E4B}" type="parTrans" cxnId="{F0CCAA81-997E-4E1B-A22E-977CC8EF4E19}">
      <dgm:prSet/>
      <dgm:spPr/>
      <dgm:t>
        <a:bodyPr/>
        <a:lstStyle/>
        <a:p>
          <a:endParaRPr lang="en-IN" sz="1400" spc="0" baseline="0"/>
        </a:p>
      </dgm:t>
    </dgm:pt>
    <dgm:pt modelId="{B34B1D30-DDB9-4A23-91E5-76D248B65741}" type="sibTrans" cxnId="{F0CCAA81-997E-4E1B-A22E-977CC8EF4E19}">
      <dgm:prSet/>
      <dgm:spPr/>
      <dgm:t>
        <a:bodyPr/>
        <a:lstStyle/>
        <a:p>
          <a:endParaRPr lang="en-IN" sz="1400" spc="0" baseline="0"/>
        </a:p>
      </dgm:t>
    </dgm:pt>
    <dgm:pt modelId="{613769CB-7F52-41C8-AF74-AFD8D54A092B}">
      <dgm:prSet phldrT="[Text]" custT="1"/>
      <dgm:spPr>
        <a:ln>
          <a:solidFill>
            <a:schemeClr val="tx2">
              <a:lumMod val="75000"/>
            </a:schemeClr>
          </a:solidFill>
        </a:ln>
      </dgm:spPr>
      <dgm:t>
        <a:bodyPr/>
        <a:lstStyle/>
        <a:p>
          <a:pPr marL="344488" lvl="1" indent="-344488" algn="l" defTabSz="533400">
            <a:lnSpc>
              <a:spcPts val="1600"/>
            </a:lnSpc>
            <a:spcBef>
              <a:spcPct val="0"/>
            </a:spcBef>
            <a:spcAft>
              <a:spcPts val="600"/>
            </a:spcAft>
          </a:pPr>
          <a:r>
            <a:rPr lang="en-IN" sz="1200" kern="1200" spc="0" baseline="0" dirty="0">
              <a:solidFill>
                <a:sysClr val="windowText" lastClr="000000"/>
              </a:solidFill>
              <a:latin typeface="+mn-lt"/>
              <a:cs typeface="Arial" panose="020B0604020202020204" pitchFamily="34" charset="0"/>
            </a:rPr>
            <a:t>Good Cash Conversion Cycle</a:t>
          </a:r>
          <a:endParaRPr lang="en-US" sz="1200" kern="1200" spc="0" baseline="0" dirty="0">
            <a:solidFill>
              <a:sysClr val="windowText" lastClr="000000"/>
            </a:solidFill>
            <a:latin typeface="+mn-lt"/>
            <a:cs typeface="Arial" panose="020B0604020202020204" pitchFamily="34" charset="0"/>
          </a:endParaRPr>
        </a:p>
      </dgm:t>
    </dgm:pt>
    <dgm:pt modelId="{6EA015D6-05CD-4B74-9189-6EB7D8F9CE7C}" type="parTrans" cxnId="{4FCBBECE-8259-4760-AD2D-E4EF18320E9A}">
      <dgm:prSet/>
      <dgm:spPr/>
      <dgm:t>
        <a:bodyPr/>
        <a:lstStyle/>
        <a:p>
          <a:endParaRPr lang="en-IN" sz="1400" spc="0" baseline="0"/>
        </a:p>
      </dgm:t>
    </dgm:pt>
    <dgm:pt modelId="{C1DC92E2-A1A3-4517-8723-739A8C73A622}" type="sibTrans" cxnId="{4FCBBECE-8259-4760-AD2D-E4EF18320E9A}">
      <dgm:prSet/>
      <dgm:spPr/>
      <dgm:t>
        <a:bodyPr/>
        <a:lstStyle/>
        <a:p>
          <a:endParaRPr lang="en-IN" sz="1400" spc="0" baseline="0"/>
        </a:p>
      </dgm:t>
    </dgm:pt>
    <dgm:pt modelId="{475F6317-8102-4E35-9211-F45C89091EA0}">
      <dgm:prSet phldrT="[Text]" custT="1"/>
      <dgm:spPr>
        <a:ln>
          <a:solidFill>
            <a:schemeClr val="tx2">
              <a:lumMod val="75000"/>
            </a:schemeClr>
          </a:solidFill>
        </a:ln>
      </dgm:spPr>
      <dgm:t>
        <a:bodyPr/>
        <a:lstStyle/>
        <a:p>
          <a:pPr marL="344488" lvl="1" indent="-344488" algn="l" defTabSz="533400">
            <a:lnSpc>
              <a:spcPts val="1600"/>
            </a:lnSpc>
            <a:spcBef>
              <a:spcPct val="0"/>
            </a:spcBef>
            <a:spcAft>
              <a:spcPts val="600"/>
            </a:spcAft>
          </a:pPr>
          <a:r>
            <a:rPr lang="en-IN" sz="1200" kern="1200" spc="0" baseline="0" dirty="0">
              <a:solidFill>
                <a:sysClr val="windowText" lastClr="000000"/>
              </a:solidFill>
              <a:latin typeface="+mn-lt"/>
              <a:cs typeface="Arial" panose="020B0604020202020204" pitchFamily="34" charset="0"/>
            </a:rPr>
            <a:t>High Cash Flow from Operations</a:t>
          </a:r>
          <a:endParaRPr lang="en-US" sz="1200" kern="1200" spc="0" baseline="0" dirty="0">
            <a:solidFill>
              <a:sysClr val="windowText" lastClr="000000"/>
            </a:solidFill>
            <a:latin typeface="+mn-lt"/>
            <a:cs typeface="Arial" panose="020B0604020202020204" pitchFamily="34" charset="0"/>
          </a:endParaRPr>
        </a:p>
      </dgm:t>
    </dgm:pt>
    <dgm:pt modelId="{487B2D81-91F2-42CF-B569-1C376C75DAFA}" type="parTrans" cxnId="{8C5C6FB9-0E32-481B-B6DB-AE628BAC8045}">
      <dgm:prSet/>
      <dgm:spPr/>
      <dgm:t>
        <a:bodyPr/>
        <a:lstStyle/>
        <a:p>
          <a:endParaRPr lang="en-IN" sz="1400" spc="0" baseline="0"/>
        </a:p>
      </dgm:t>
    </dgm:pt>
    <dgm:pt modelId="{7EEE1944-56BD-41AE-8DD3-A833B1FCDD60}" type="sibTrans" cxnId="{8C5C6FB9-0E32-481B-B6DB-AE628BAC8045}">
      <dgm:prSet/>
      <dgm:spPr/>
      <dgm:t>
        <a:bodyPr/>
        <a:lstStyle/>
        <a:p>
          <a:endParaRPr lang="en-IN" sz="1400" spc="0" baseline="0"/>
        </a:p>
      </dgm:t>
    </dgm:pt>
    <dgm:pt modelId="{966DABDF-804B-4D28-B2D9-8F321D25CA43}">
      <dgm:prSet phldrT="[Text]" custT="1"/>
      <dgm:spPr>
        <a:ln>
          <a:solidFill>
            <a:schemeClr val="tx2">
              <a:lumMod val="75000"/>
            </a:schemeClr>
          </a:solidFill>
        </a:ln>
      </dgm:spPr>
      <dgm:t>
        <a:bodyPr/>
        <a:lstStyle/>
        <a:p>
          <a:pPr marL="344488" lvl="1" indent="-344488" algn="l" defTabSz="533400">
            <a:lnSpc>
              <a:spcPts val="1600"/>
            </a:lnSpc>
            <a:spcBef>
              <a:spcPct val="0"/>
            </a:spcBef>
            <a:spcAft>
              <a:spcPts val="600"/>
            </a:spcAft>
          </a:pPr>
          <a:r>
            <a:rPr lang="en-US" sz="1200" kern="1200" spc="0" baseline="0" dirty="0">
              <a:solidFill>
                <a:sysClr val="windowText" lastClr="000000"/>
              </a:solidFill>
              <a:latin typeface="+mn-lt"/>
              <a:cs typeface="Arial" panose="020B0604020202020204" pitchFamily="34" charset="0"/>
            </a:rPr>
            <a:t>Reasonable ROC and ROE</a:t>
          </a:r>
        </a:p>
      </dgm:t>
    </dgm:pt>
    <dgm:pt modelId="{2046E9DE-3BAD-4186-99F4-7DC31EDE8517}" type="parTrans" cxnId="{60317C21-92FB-4F8E-B256-6F9ACC417B0C}">
      <dgm:prSet/>
      <dgm:spPr/>
      <dgm:t>
        <a:bodyPr/>
        <a:lstStyle/>
        <a:p>
          <a:endParaRPr lang="en-IN" sz="1400" spc="0" baseline="0"/>
        </a:p>
      </dgm:t>
    </dgm:pt>
    <dgm:pt modelId="{F2B01BC0-469B-456C-9867-FC3166E75BA6}" type="sibTrans" cxnId="{60317C21-92FB-4F8E-B256-6F9ACC417B0C}">
      <dgm:prSet/>
      <dgm:spPr/>
      <dgm:t>
        <a:bodyPr/>
        <a:lstStyle/>
        <a:p>
          <a:endParaRPr lang="en-IN" sz="1400" spc="0" baseline="0"/>
        </a:p>
      </dgm:t>
    </dgm:pt>
    <dgm:pt modelId="{F0F03A68-EDC6-4B77-8975-7E13601C4BE2}">
      <dgm:prSet phldrT="[Text]" custT="1"/>
      <dgm:spPr>
        <a:ln>
          <a:solidFill>
            <a:schemeClr val="tx2">
              <a:lumMod val="75000"/>
            </a:schemeClr>
          </a:solidFill>
        </a:ln>
      </dgm:spPr>
      <dgm:t>
        <a:bodyPr/>
        <a:lstStyle/>
        <a:p>
          <a:pPr marL="344488" lvl="1" indent="-344488" algn="l" defTabSz="533400">
            <a:lnSpc>
              <a:spcPts val="1600"/>
            </a:lnSpc>
            <a:spcBef>
              <a:spcPct val="0"/>
            </a:spcBef>
            <a:spcAft>
              <a:spcPts val="600"/>
            </a:spcAft>
            <a:buChar char="•"/>
          </a:pPr>
          <a:r>
            <a:rPr lang="en-US" sz="1200" kern="1200" spc="0" baseline="0" dirty="0">
              <a:solidFill>
                <a:sysClr val="windowText" lastClr="000000"/>
              </a:solidFill>
              <a:latin typeface="+mn-lt"/>
              <a:cs typeface="Arial" panose="020B0604020202020204" pitchFamily="34" charset="0"/>
            </a:rPr>
            <a:t>Good Revenue, EBITDA and PAT growth</a:t>
          </a:r>
        </a:p>
      </dgm:t>
    </dgm:pt>
    <dgm:pt modelId="{9FA1F90D-A3C0-4B28-831D-9E0BC298D243}" type="parTrans" cxnId="{EA45DE79-05F3-4843-8326-7635EB54DB56}">
      <dgm:prSet/>
      <dgm:spPr/>
      <dgm:t>
        <a:bodyPr/>
        <a:lstStyle/>
        <a:p>
          <a:endParaRPr lang="en-IN" sz="1400" spc="0" baseline="0"/>
        </a:p>
      </dgm:t>
    </dgm:pt>
    <dgm:pt modelId="{33647497-4FE1-4FD1-BBAF-1BE7B70B448E}" type="sibTrans" cxnId="{EA45DE79-05F3-4843-8326-7635EB54DB56}">
      <dgm:prSet/>
      <dgm:spPr/>
      <dgm:t>
        <a:bodyPr/>
        <a:lstStyle/>
        <a:p>
          <a:endParaRPr lang="en-IN" sz="1400" spc="0" baseline="0"/>
        </a:p>
      </dgm:t>
    </dgm:pt>
    <dgm:pt modelId="{C8F73D24-66B5-4994-B3D5-87CE212D37DE}" type="pres">
      <dgm:prSet presAssocID="{A312D9CD-9424-4E31-8407-A4593ED019E3}" presName="linear" presStyleCnt="0">
        <dgm:presLayoutVars>
          <dgm:dir/>
          <dgm:animLvl val="lvl"/>
          <dgm:resizeHandles val="exact"/>
        </dgm:presLayoutVars>
      </dgm:prSet>
      <dgm:spPr/>
      <dgm:t>
        <a:bodyPr/>
        <a:lstStyle/>
        <a:p>
          <a:endParaRPr lang="en-US"/>
        </a:p>
      </dgm:t>
    </dgm:pt>
    <dgm:pt modelId="{5993D615-6B69-44E9-BFCE-2A156870EF3B}" type="pres">
      <dgm:prSet presAssocID="{CFFEBDF5-C6C2-408E-8AFA-A5625FE49527}" presName="parentLin" presStyleCnt="0"/>
      <dgm:spPr/>
    </dgm:pt>
    <dgm:pt modelId="{61D91C11-238D-4CB5-882C-78DB14BD8170}" type="pres">
      <dgm:prSet presAssocID="{CFFEBDF5-C6C2-408E-8AFA-A5625FE49527}" presName="parentLeftMargin" presStyleLbl="node1" presStyleIdx="0" presStyleCnt="3"/>
      <dgm:spPr/>
      <dgm:t>
        <a:bodyPr/>
        <a:lstStyle/>
        <a:p>
          <a:endParaRPr lang="en-US"/>
        </a:p>
      </dgm:t>
    </dgm:pt>
    <dgm:pt modelId="{6985CF9B-C1A6-4646-BBDA-86CB587954C5}" type="pres">
      <dgm:prSet presAssocID="{CFFEBDF5-C6C2-408E-8AFA-A5625FE49527}" presName="parentText" presStyleLbl="node1" presStyleIdx="0" presStyleCnt="3" custScaleY="82602" custLinFactNeighborX="-8195" custLinFactNeighborY="-8870">
        <dgm:presLayoutVars>
          <dgm:chMax val="0"/>
          <dgm:bulletEnabled val="1"/>
        </dgm:presLayoutVars>
      </dgm:prSet>
      <dgm:spPr/>
      <dgm:t>
        <a:bodyPr/>
        <a:lstStyle/>
        <a:p>
          <a:endParaRPr lang="en-US"/>
        </a:p>
      </dgm:t>
    </dgm:pt>
    <dgm:pt modelId="{65DBE17F-5179-4667-AA54-BDEF9870FD9F}" type="pres">
      <dgm:prSet presAssocID="{CFFEBDF5-C6C2-408E-8AFA-A5625FE49527}" presName="negativeSpace" presStyleCnt="0"/>
      <dgm:spPr/>
    </dgm:pt>
    <dgm:pt modelId="{26E03EF6-04E3-4E32-87AC-3971C26D78AD}" type="pres">
      <dgm:prSet presAssocID="{CFFEBDF5-C6C2-408E-8AFA-A5625FE49527}" presName="childText" presStyleLbl="conFgAcc1" presStyleIdx="0" presStyleCnt="3">
        <dgm:presLayoutVars>
          <dgm:bulletEnabled val="1"/>
        </dgm:presLayoutVars>
      </dgm:prSet>
      <dgm:spPr/>
      <dgm:t>
        <a:bodyPr/>
        <a:lstStyle/>
        <a:p>
          <a:endParaRPr lang="en-US"/>
        </a:p>
      </dgm:t>
    </dgm:pt>
    <dgm:pt modelId="{AC065D8A-F323-48CC-93F4-2F2D1C753F49}" type="pres">
      <dgm:prSet presAssocID="{0A2C6A5A-F0F2-4B0E-B892-8ADAC95E973B}" presName="spaceBetweenRectangles" presStyleCnt="0"/>
      <dgm:spPr/>
    </dgm:pt>
    <dgm:pt modelId="{37E2C48D-93B5-4438-869F-0777FC3B6F80}" type="pres">
      <dgm:prSet presAssocID="{BB353B47-EC63-41FA-889C-2669788F9A6C}" presName="parentLin" presStyleCnt="0"/>
      <dgm:spPr/>
    </dgm:pt>
    <dgm:pt modelId="{EBF3A98A-F844-4C6A-A678-DEC1841FD971}" type="pres">
      <dgm:prSet presAssocID="{BB353B47-EC63-41FA-889C-2669788F9A6C}" presName="parentLeftMargin" presStyleLbl="node1" presStyleIdx="0" presStyleCnt="3"/>
      <dgm:spPr/>
      <dgm:t>
        <a:bodyPr/>
        <a:lstStyle/>
        <a:p>
          <a:endParaRPr lang="en-US"/>
        </a:p>
      </dgm:t>
    </dgm:pt>
    <dgm:pt modelId="{5717992A-29CF-4D66-9C91-9904EF52FA0B}" type="pres">
      <dgm:prSet presAssocID="{BB353B47-EC63-41FA-889C-2669788F9A6C}" presName="parentText" presStyleLbl="node1" presStyleIdx="1" presStyleCnt="3" custScaleY="82602" custLinFactNeighborX="8195" custLinFactNeighborY="-7112">
        <dgm:presLayoutVars>
          <dgm:chMax val="0"/>
          <dgm:bulletEnabled val="1"/>
        </dgm:presLayoutVars>
      </dgm:prSet>
      <dgm:spPr/>
      <dgm:t>
        <a:bodyPr/>
        <a:lstStyle/>
        <a:p>
          <a:endParaRPr lang="en-US"/>
        </a:p>
      </dgm:t>
    </dgm:pt>
    <dgm:pt modelId="{7BC42AE8-F458-493A-A05D-8D6C7A1AD7A9}" type="pres">
      <dgm:prSet presAssocID="{BB353B47-EC63-41FA-889C-2669788F9A6C}" presName="negativeSpace" presStyleCnt="0"/>
      <dgm:spPr/>
    </dgm:pt>
    <dgm:pt modelId="{12201134-A690-42CB-B7EE-D566AE16ED41}" type="pres">
      <dgm:prSet presAssocID="{BB353B47-EC63-41FA-889C-2669788F9A6C}" presName="childText" presStyleLbl="conFgAcc1" presStyleIdx="1" presStyleCnt="3">
        <dgm:presLayoutVars>
          <dgm:bulletEnabled val="1"/>
        </dgm:presLayoutVars>
      </dgm:prSet>
      <dgm:spPr/>
      <dgm:t>
        <a:bodyPr/>
        <a:lstStyle/>
        <a:p>
          <a:endParaRPr lang="en-US"/>
        </a:p>
      </dgm:t>
    </dgm:pt>
    <dgm:pt modelId="{FE540865-940B-47EE-AC4D-DC491894BBE3}" type="pres">
      <dgm:prSet presAssocID="{CB476E48-8E3B-4916-92E6-FD220CE5FB69}" presName="spaceBetweenRectangles" presStyleCnt="0"/>
      <dgm:spPr/>
    </dgm:pt>
    <dgm:pt modelId="{254F2710-8F10-453A-A2D8-C59787973FF4}" type="pres">
      <dgm:prSet presAssocID="{24786A18-803B-479E-81E2-8FCC561E1E18}" presName="parentLin" presStyleCnt="0"/>
      <dgm:spPr/>
    </dgm:pt>
    <dgm:pt modelId="{2B7B03BA-B4CD-4107-B653-D8481F317A35}" type="pres">
      <dgm:prSet presAssocID="{24786A18-803B-479E-81E2-8FCC561E1E18}" presName="parentLeftMargin" presStyleLbl="node1" presStyleIdx="1" presStyleCnt="3"/>
      <dgm:spPr/>
      <dgm:t>
        <a:bodyPr/>
        <a:lstStyle/>
        <a:p>
          <a:endParaRPr lang="en-US"/>
        </a:p>
      </dgm:t>
    </dgm:pt>
    <dgm:pt modelId="{3D5FD772-5971-4982-BE25-E46BB0CC12DC}" type="pres">
      <dgm:prSet presAssocID="{24786A18-803B-479E-81E2-8FCC561E1E18}" presName="parentText" presStyleLbl="node1" presStyleIdx="2" presStyleCnt="3" custScaleY="82602" custLinFactNeighborY="-2846">
        <dgm:presLayoutVars>
          <dgm:chMax val="0"/>
          <dgm:bulletEnabled val="1"/>
        </dgm:presLayoutVars>
      </dgm:prSet>
      <dgm:spPr/>
      <dgm:t>
        <a:bodyPr/>
        <a:lstStyle/>
        <a:p>
          <a:endParaRPr lang="en-US"/>
        </a:p>
      </dgm:t>
    </dgm:pt>
    <dgm:pt modelId="{DD288063-59D0-4CC7-909C-903EC71419E5}" type="pres">
      <dgm:prSet presAssocID="{24786A18-803B-479E-81E2-8FCC561E1E18}" presName="negativeSpace" presStyleCnt="0"/>
      <dgm:spPr/>
    </dgm:pt>
    <dgm:pt modelId="{C741D582-CACA-4A1A-BC3D-F20452CAABFC}" type="pres">
      <dgm:prSet presAssocID="{24786A18-803B-479E-81E2-8FCC561E1E18}" presName="childText" presStyleLbl="conFgAcc1" presStyleIdx="2" presStyleCnt="3" custLinFactNeighborX="-10119" custLinFactNeighborY="-953">
        <dgm:presLayoutVars>
          <dgm:bulletEnabled val="1"/>
        </dgm:presLayoutVars>
      </dgm:prSet>
      <dgm:spPr/>
      <dgm:t>
        <a:bodyPr/>
        <a:lstStyle/>
        <a:p>
          <a:endParaRPr lang="en-US"/>
        </a:p>
      </dgm:t>
    </dgm:pt>
  </dgm:ptLst>
  <dgm:cxnLst>
    <dgm:cxn modelId="{19259FC4-E1FE-47C6-AC9E-36A84BDB02A8}" type="presOf" srcId="{7324F1B0-6A96-426A-8EF5-754755DF8798}" destId="{26E03EF6-04E3-4E32-87AC-3971C26D78AD}" srcOrd="0" destOrd="3" presId="urn:microsoft.com/office/officeart/2005/8/layout/list1"/>
    <dgm:cxn modelId="{EA700933-4C64-41B4-A732-5078272D29EB}" srcId="{A312D9CD-9424-4E31-8407-A4593ED019E3}" destId="{24786A18-803B-479E-81E2-8FCC561E1E18}" srcOrd="2" destOrd="0" parTransId="{83E14D35-4D49-491C-ACC5-883F1023108F}" sibTransId="{2B1F6AA3-9926-48D7-9A30-908CA36B589C}"/>
    <dgm:cxn modelId="{60317C21-92FB-4F8E-B256-6F9ACC417B0C}" srcId="{24786A18-803B-479E-81E2-8FCC561E1E18}" destId="{966DABDF-804B-4D28-B2D9-8F321D25CA43}" srcOrd="3" destOrd="0" parTransId="{2046E9DE-3BAD-4186-99F4-7DC31EDE8517}" sibTransId="{F2B01BC0-469B-456C-9867-FC3166E75BA6}"/>
    <dgm:cxn modelId="{A276D229-6975-43BF-860F-8F7EE1230269}" srcId="{CFFEBDF5-C6C2-408E-8AFA-A5625FE49527}" destId="{A9E685F2-7BA0-4CBC-B02B-AAF277BF933F}" srcOrd="2" destOrd="0" parTransId="{D7DF9421-E525-497D-B91F-43DE9505F9E3}" sibTransId="{C05B4298-D735-4FF9-B7BA-74EED1596F01}"/>
    <dgm:cxn modelId="{8C5C6FB9-0E32-481B-B6DB-AE628BAC8045}" srcId="{24786A18-803B-479E-81E2-8FCC561E1E18}" destId="{475F6317-8102-4E35-9211-F45C89091EA0}" srcOrd="2" destOrd="0" parTransId="{487B2D81-91F2-42CF-B569-1C376C75DAFA}" sibTransId="{7EEE1944-56BD-41AE-8DD3-A833B1FCDD60}"/>
    <dgm:cxn modelId="{4FCBBECE-8259-4760-AD2D-E4EF18320E9A}" srcId="{24786A18-803B-479E-81E2-8FCC561E1E18}" destId="{613769CB-7F52-41C8-AF74-AFD8D54A092B}" srcOrd="1" destOrd="0" parTransId="{6EA015D6-05CD-4B74-9189-6EB7D8F9CE7C}" sibTransId="{C1DC92E2-A1A3-4517-8723-739A8C73A622}"/>
    <dgm:cxn modelId="{30D76EE3-0E36-4645-ADB8-5F182DA299EF}" srcId="{BB353B47-EC63-41FA-889C-2669788F9A6C}" destId="{F8D18F83-5FD9-440E-8DD0-69063AB5A283}" srcOrd="0" destOrd="0" parTransId="{AB703C23-C0F8-4072-A870-0FB35CB180E5}" sibTransId="{242507E9-2EFE-495C-917C-66C1C1B0C257}"/>
    <dgm:cxn modelId="{FB6E0875-020A-4CC0-86B9-8E697C24F55A}" type="presOf" srcId="{FE5164FE-BDF9-4444-B634-F02D6D57B348}" destId="{12201134-A690-42CB-B7EE-D566AE16ED41}" srcOrd="0" destOrd="1" presId="urn:microsoft.com/office/officeart/2005/8/layout/list1"/>
    <dgm:cxn modelId="{EA45DE79-05F3-4843-8326-7635EB54DB56}" srcId="{24786A18-803B-479E-81E2-8FCC561E1E18}" destId="{F0F03A68-EDC6-4B77-8975-7E13601C4BE2}" srcOrd="4" destOrd="0" parTransId="{9FA1F90D-A3C0-4B28-831D-9E0BC298D243}" sibTransId="{33647497-4FE1-4FD1-BBAF-1BE7B70B448E}"/>
    <dgm:cxn modelId="{FDA62B6A-F12E-489F-93CC-4D1686AC9CD9}" srcId="{CFFEBDF5-C6C2-408E-8AFA-A5625FE49527}" destId="{7324F1B0-6A96-426A-8EF5-754755DF8798}" srcOrd="3" destOrd="0" parTransId="{7A146D3B-8274-482D-B404-F8B39FFE7DB7}" sibTransId="{16A81ED2-8572-4944-A9EB-FF1C97F4DB5F}"/>
    <dgm:cxn modelId="{B643E312-E66F-4876-AF12-EF019C8199A6}" type="presOf" srcId="{CFFEBDF5-C6C2-408E-8AFA-A5625FE49527}" destId="{61D91C11-238D-4CB5-882C-78DB14BD8170}" srcOrd="0" destOrd="0" presId="urn:microsoft.com/office/officeart/2005/8/layout/list1"/>
    <dgm:cxn modelId="{007CB828-9018-4EFA-92F3-BF2B83B39651}" type="presOf" srcId="{39933B01-5817-42B8-B337-1963D493462C}" destId="{12201134-A690-42CB-B7EE-D566AE16ED41}" srcOrd="0" destOrd="2" presId="urn:microsoft.com/office/officeart/2005/8/layout/list1"/>
    <dgm:cxn modelId="{C19D3D47-BD9F-42C3-9237-0D3184C36D70}" type="presOf" srcId="{BB353B47-EC63-41FA-889C-2669788F9A6C}" destId="{5717992A-29CF-4D66-9C91-9904EF52FA0B}" srcOrd="1" destOrd="0" presId="urn:microsoft.com/office/officeart/2005/8/layout/list1"/>
    <dgm:cxn modelId="{1095607E-355D-4081-9390-47438862859D}" type="presOf" srcId="{24786A18-803B-479E-81E2-8FCC561E1E18}" destId="{3D5FD772-5971-4982-BE25-E46BB0CC12DC}" srcOrd="1" destOrd="0" presId="urn:microsoft.com/office/officeart/2005/8/layout/list1"/>
    <dgm:cxn modelId="{8905680C-B7C0-40C1-83CD-87EA1354B65A}" srcId="{CFFEBDF5-C6C2-408E-8AFA-A5625FE49527}" destId="{D4C40B46-C128-4FA2-B7DE-C1097EF4B2F2}" srcOrd="4" destOrd="0" parTransId="{1B05C19D-E1EC-4AA7-9A9E-D2C383F9CEB9}" sibTransId="{DA0B2BEA-D995-4C57-A60F-71796F187261}"/>
    <dgm:cxn modelId="{5614BFBA-69A5-4D06-B9E9-9FFB65D2FC21}" type="presOf" srcId="{966DABDF-804B-4D28-B2D9-8F321D25CA43}" destId="{C741D582-CACA-4A1A-BC3D-F20452CAABFC}" srcOrd="0" destOrd="3" presId="urn:microsoft.com/office/officeart/2005/8/layout/list1"/>
    <dgm:cxn modelId="{F0CCAA81-997E-4E1B-A22E-977CC8EF4E19}" srcId="{BB353B47-EC63-41FA-889C-2669788F9A6C}" destId="{39933B01-5817-42B8-B337-1963D493462C}" srcOrd="2" destOrd="0" parTransId="{5B327840-5BAF-46E5-A49E-D97C9DA72E4B}" sibTransId="{B34B1D30-DDB9-4A23-91E5-76D248B65741}"/>
    <dgm:cxn modelId="{43F7AE40-1760-4911-BFAF-FEB3BFD0BAC5}" type="presOf" srcId="{475F6317-8102-4E35-9211-F45C89091EA0}" destId="{C741D582-CACA-4A1A-BC3D-F20452CAABFC}" srcOrd="0" destOrd="2" presId="urn:microsoft.com/office/officeart/2005/8/layout/list1"/>
    <dgm:cxn modelId="{5D593411-4CBC-4C0B-BCA4-85C02C5D9745}" type="presOf" srcId="{091DEEA3-3FCD-491B-8BEA-FE72DA861433}" destId="{26E03EF6-04E3-4E32-87AC-3971C26D78AD}" srcOrd="0" destOrd="1" presId="urn:microsoft.com/office/officeart/2005/8/layout/list1"/>
    <dgm:cxn modelId="{131E3AB6-3B12-4848-BDE7-D6E9EDB598ED}" srcId="{BB353B47-EC63-41FA-889C-2669788F9A6C}" destId="{FE5164FE-BDF9-4444-B634-F02D6D57B348}" srcOrd="1" destOrd="0" parTransId="{472DD4B7-5C38-4063-93CD-53F4665217D6}" sibTransId="{1AA65BB2-8B5E-4BE2-BF86-E07FCEED2636}"/>
    <dgm:cxn modelId="{630CD244-7700-4CBC-AED1-0A7BA6B32DE7}" type="presOf" srcId="{A9E685F2-7BA0-4CBC-B02B-AAF277BF933F}" destId="{26E03EF6-04E3-4E32-87AC-3971C26D78AD}" srcOrd="0" destOrd="2" presId="urn:microsoft.com/office/officeart/2005/8/layout/list1"/>
    <dgm:cxn modelId="{22E82D7A-BD87-4405-A9A8-BCE53C47A94F}" srcId="{CFFEBDF5-C6C2-408E-8AFA-A5625FE49527}" destId="{1ABE2927-5FA4-483A-8845-F20ADD52DC5C}" srcOrd="0" destOrd="0" parTransId="{27598628-F415-4B05-84B7-919CCCD6ADF1}" sibTransId="{C34F43FF-9CE7-43FD-A151-6798DE4849EC}"/>
    <dgm:cxn modelId="{AA7A00FA-27F9-4EA9-B9B6-61241592F67B}" type="presOf" srcId="{D4C40B46-C128-4FA2-B7DE-C1097EF4B2F2}" destId="{26E03EF6-04E3-4E32-87AC-3971C26D78AD}" srcOrd="0" destOrd="4" presId="urn:microsoft.com/office/officeart/2005/8/layout/list1"/>
    <dgm:cxn modelId="{AD56CA14-FAF8-4A91-BB4A-7A369C4C25C9}" srcId="{A312D9CD-9424-4E31-8407-A4593ED019E3}" destId="{CFFEBDF5-C6C2-408E-8AFA-A5625FE49527}" srcOrd="0" destOrd="0" parTransId="{74B6E826-D9E3-4888-AED1-CC783D26B0FF}" sibTransId="{0A2C6A5A-F0F2-4B0E-B892-8ADAC95E973B}"/>
    <dgm:cxn modelId="{2381469E-BE70-40B1-9FA2-98F50AA9C84F}" type="presOf" srcId="{24786A18-803B-479E-81E2-8FCC561E1E18}" destId="{2B7B03BA-B4CD-4107-B653-D8481F317A35}" srcOrd="0" destOrd="0" presId="urn:microsoft.com/office/officeart/2005/8/layout/list1"/>
    <dgm:cxn modelId="{77E84920-B653-4EAC-8112-D3C1C0986479}" type="presOf" srcId="{939FD051-45A5-4014-97D4-ACD6AEAA5109}" destId="{26E03EF6-04E3-4E32-87AC-3971C26D78AD}" srcOrd="0" destOrd="5" presId="urn:microsoft.com/office/officeart/2005/8/layout/list1"/>
    <dgm:cxn modelId="{A63FECF8-2B3E-4576-9FDE-1FAC68698689}" type="presOf" srcId="{613769CB-7F52-41C8-AF74-AFD8D54A092B}" destId="{C741D582-CACA-4A1A-BC3D-F20452CAABFC}" srcOrd="0" destOrd="1" presId="urn:microsoft.com/office/officeart/2005/8/layout/list1"/>
    <dgm:cxn modelId="{118B90C2-5BF8-40F5-A829-582214D3F717}" srcId="{A312D9CD-9424-4E31-8407-A4593ED019E3}" destId="{BB353B47-EC63-41FA-889C-2669788F9A6C}" srcOrd="1" destOrd="0" parTransId="{8A3DC330-281F-4F6A-A159-7D29F22B8B95}" sibTransId="{CB476E48-8E3B-4916-92E6-FD220CE5FB69}"/>
    <dgm:cxn modelId="{6A840879-E32B-4A14-9B19-AB99179B3FD6}" srcId="{24786A18-803B-479E-81E2-8FCC561E1E18}" destId="{2CFFB805-85F1-44AB-9D19-5E15FB52FD21}" srcOrd="0" destOrd="0" parTransId="{851F8743-2AE4-4659-B663-C27BB55DEBC6}" sibTransId="{18737EC5-21DD-4090-AE6F-F309BBD3D5D7}"/>
    <dgm:cxn modelId="{DADF883C-1A90-4E8D-8664-3EA8DA9EF370}" type="presOf" srcId="{CFFEBDF5-C6C2-408E-8AFA-A5625FE49527}" destId="{6985CF9B-C1A6-4646-BBDA-86CB587954C5}" srcOrd="1" destOrd="0" presId="urn:microsoft.com/office/officeart/2005/8/layout/list1"/>
    <dgm:cxn modelId="{034DC57B-5D74-470A-B095-D3D56D3AB33E}" srcId="{CFFEBDF5-C6C2-408E-8AFA-A5625FE49527}" destId="{091DEEA3-3FCD-491B-8BEA-FE72DA861433}" srcOrd="1" destOrd="0" parTransId="{56AD6C24-5102-4814-A5C2-1D07EB75FC71}" sibTransId="{47CA94AB-13C4-4228-941F-31951B6C2E8C}"/>
    <dgm:cxn modelId="{0AC0E156-4809-4D66-B8C5-186CB9A4A18F}" type="presOf" srcId="{1ABE2927-5FA4-483A-8845-F20ADD52DC5C}" destId="{26E03EF6-04E3-4E32-87AC-3971C26D78AD}" srcOrd="0" destOrd="0" presId="urn:microsoft.com/office/officeart/2005/8/layout/list1"/>
    <dgm:cxn modelId="{BD92D6BA-8B84-4A34-855D-24443BB73608}" type="presOf" srcId="{F0F03A68-EDC6-4B77-8975-7E13601C4BE2}" destId="{C741D582-CACA-4A1A-BC3D-F20452CAABFC}" srcOrd="0" destOrd="4" presId="urn:microsoft.com/office/officeart/2005/8/layout/list1"/>
    <dgm:cxn modelId="{F38C1767-4CF2-4E92-A1E1-8A6B0D91C2B6}" type="presOf" srcId="{F8D18F83-5FD9-440E-8DD0-69063AB5A283}" destId="{12201134-A690-42CB-B7EE-D566AE16ED41}" srcOrd="0" destOrd="0" presId="urn:microsoft.com/office/officeart/2005/8/layout/list1"/>
    <dgm:cxn modelId="{5D064F7B-AACF-485E-BDB0-C21003C7448C}" type="presOf" srcId="{2CFFB805-85F1-44AB-9D19-5E15FB52FD21}" destId="{C741D582-CACA-4A1A-BC3D-F20452CAABFC}" srcOrd="0" destOrd="0" presId="urn:microsoft.com/office/officeart/2005/8/layout/list1"/>
    <dgm:cxn modelId="{DDD83D10-69F9-4995-8F22-CEE67C3E8BBC}" type="presOf" srcId="{BB353B47-EC63-41FA-889C-2669788F9A6C}" destId="{EBF3A98A-F844-4C6A-A678-DEC1841FD971}" srcOrd="0" destOrd="0" presId="urn:microsoft.com/office/officeart/2005/8/layout/list1"/>
    <dgm:cxn modelId="{08653BA9-BCFE-406D-BEC9-5DA8F6279B3A}" type="presOf" srcId="{A312D9CD-9424-4E31-8407-A4593ED019E3}" destId="{C8F73D24-66B5-4994-B3D5-87CE212D37DE}" srcOrd="0" destOrd="0" presId="urn:microsoft.com/office/officeart/2005/8/layout/list1"/>
    <dgm:cxn modelId="{0BF6A2F8-5A67-4709-A3B2-7448291BE4A7}" srcId="{CFFEBDF5-C6C2-408E-8AFA-A5625FE49527}" destId="{939FD051-45A5-4014-97D4-ACD6AEAA5109}" srcOrd="5" destOrd="0" parTransId="{6DFBF29B-3259-4E76-B408-7229AB4667E8}" sibTransId="{497E4C7C-C139-4AA2-B9FA-653788A060AB}"/>
    <dgm:cxn modelId="{597F6D7B-F4EF-430A-813C-9A07A69497E8}" type="presParOf" srcId="{C8F73D24-66B5-4994-B3D5-87CE212D37DE}" destId="{5993D615-6B69-44E9-BFCE-2A156870EF3B}" srcOrd="0" destOrd="0" presId="urn:microsoft.com/office/officeart/2005/8/layout/list1"/>
    <dgm:cxn modelId="{4635C093-DD05-41D1-A3B5-18EA1FE4A379}" type="presParOf" srcId="{5993D615-6B69-44E9-BFCE-2A156870EF3B}" destId="{61D91C11-238D-4CB5-882C-78DB14BD8170}" srcOrd="0" destOrd="0" presId="urn:microsoft.com/office/officeart/2005/8/layout/list1"/>
    <dgm:cxn modelId="{BE660042-7105-451E-B6FB-D745E79F5A1E}" type="presParOf" srcId="{5993D615-6B69-44E9-BFCE-2A156870EF3B}" destId="{6985CF9B-C1A6-4646-BBDA-86CB587954C5}" srcOrd="1" destOrd="0" presId="urn:microsoft.com/office/officeart/2005/8/layout/list1"/>
    <dgm:cxn modelId="{515C3BE1-0FEB-43FD-AC68-2B748F623520}" type="presParOf" srcId="{C8F73D24-66B5-4994-B3D5-87CE212D37DE}" destId="{65DBE17F-5179-4667-AA54-BDEF9870FD9F}" srcOrd="1" destOrd="0" presId="urn:microsoft.com/office/officeart/2005/8/layout/list1"/>
    <dgm:cxn modelId="{253BE9D0-FC7C-4466-8C86-38434F6F2124}" type="presParOf" srcId="{C8F73D24-66B5-4994-B3D5-87CE212D37DE}" destId="{26E03EF6-04E3-4E32-87AC-3971C26D78AD}" srcOrd="2" destOrd="0" presId="urn:microsoft.com/office/officeart/2005/8/layout/list1"/>
    <dgm:cxn modelId="{F23D1C0E-9705-4A97-8150-6EE73E8D78A2}" type="presParOf" srcId="{C8F73D24-66B5-4994-B3D5-87CE212D37DE}" destId="{AC065D8A-F323-48CC-93F4-2F2D1C753F49}" srcOrd="3" destOrd="0" presId="urn:microsoft.com/office/officeart/2005/8/layout/list1"/>
    <dgm:cxn modelId="{7BAC2E0B-A868-401E-A33F-7F3343F17366}" type="presParOf" srcId="{C8F73D24-66B5-4994-B3D5-87CE212D37DE}" destId="{37E2C48D-93B5-4438-869F-0777FC3B6F80}" srcOrd="4" destOrd="0" presId="urn:microsoft.com/office/officeart/2005/8/layout/list1"/>
    <dgm:cxn modelId="{0CE77566-3F74-49C0-841E-CBB9BB4D64AC}" type="presParOf" srcId="{37E2C48D-93B5-4438-869F-0777FC3B6F80}" destId="{EBF3A98A-F844-4C6A-A678-DEC1841FD971}" srcOrd="0" destOrd="0" presId="urn:microsoft.com/office/officeart/2005/8/layout/list1"/>
    <dgm:cxn modelId="{F0AAC591-CC6F-465F-A1D5-E60A8A919BDD}" type="presParOf" srcId="{37E2C48D-93B5-4438-869F-0777FC3B6F80}" destId="{5717992A-29CF-4D66-9C91-9904EF52FA0B}" srcOrd="1" destOrd="0" presId="urn:microsoft.com/office/officeart/2005/8/layout/list1"/>
    <dgm:cxn modelId="{688C7BCC-7B69-4CC9-AD32-30133D9AB40B}" type="presParOf" srcId="{C8F73D24-66B5-4994-B3D5-87CE212D37DE}" destId="{7BC42AE8-F458-493A-A05D-8D6C7A1AD7A9}" srcOrd="5" destOrd="0" presId="urn:microsoft.com/office/officeart/2005/8/layout/list1"/>
    <dgm:cxn modelId="{A8E94A25-7E61-43AE-8A3A-780DFB108927}" type="presParOf" srcId="{C8F73D24-66B5-4994-B3D5-87CE212D37DE}" destId="{12201134-A690-42CB-B7EE-D566AE16ED41}" srcOrd="6" destOrd="0" presId="urn:microsoft.com/office/officeart/2005/8/layout/list1"/>
    <dgm:cxn modelId="{B13527F0-501B-441F-A1DE-F602749DAE0D}" type="presParOf" srcId="{C8F73D24-66B5-4994-B3D5-87CE212D37DE}" destId="{FE540865-940B-47EE-AC4D-DC491894BBE3}" srcOrd="7" destOrd="0" presId="urn:microsoft.com/office/officeart/2005/8/layout/list1"/>
    <dgm:cxn modelId="{F1F3570B-955A-408D-A348-1E52A18F6581}" type="presParOf" srcId="{C8F73D24-66B5-4994-B3D5-87CE212D37DE}" destId="{254F2710-8F10-453A-A2D8-C59787973FF4}" srcOrd="8" destOrd="0" presId="urn:microsoft.com/office/officeart/2005/8/layout/list1"/>
    <dgm:cxn modelId="{57610019-E57D-4060-BA92-553CBF82ECFC}" type="presParOf" srcId="{254F2710-8F10-453A-A2D8-C59787973FF4}" destId="{2B7B03BA-B4CD-4107-B653-D8481F317A35}" srcOrd="0" destOrd="0" presId="urn:microsoft.com/office/officeart/2005/8/layout/list1"/>
    <dgm:cxn modelId="{9FB5A74B-6EDE-4BBB-88F1-919A219B1F7B}" type="presParOf" srcId="{254F2710-8F10-453A-A2D8-C59787973FF4}" destId="{3D5FD772-5971-4982-BE25-E46BB0CC12DC}" srcOrd="1" destOrd="0" presId="urn:microsoft.com/office/officeart/2005/8/layout/list1"/>
    <dgm:cxn modelId="{15F3CA25-8682-4B59-B756-E64AB549EDA6}" type="presParOf" srcId="{C8F73D24-66B5-4994-B3D5-87CE212D37DE}" destId="{DD288063-59D0-4CC7-909C-903EC71419E5}" srcOrd="9" destOrd="0" presId="urn:microsoft.com/office/officeart/2005/8/layout/list1"/>
    <dgm:cxn modelId="{80BE1F4F-8FD1-4DCD-AD61-000E4E0C2337}" type="presParOf" srcId="{C8F73D24-66B5-4994-B3D5-87CE212D37DE}" destId="{C741D582-CACA-4A1A-BC3D-F20452CAABF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0E7E6B-0213-4A93-A723-8FE2C96EBBAB}"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E0483FED-FD6A-4430-AE46-C4F4645E7061}">
      <dgm:prSet phldrT="[Text]" custT="1"/>
      <dgm:spPr>
        <a:solidFill>
          <a:srgbClr val="002060"/>
        </a:solidFill>
      </dgm:spPr>
      <dgm:t>
        <a:bodyPr/>
        <a:lstStyle/>
        <a:p>
          <a:pPr marL="396875" indent="-344488"/>
          <a:r>
            <a:rPr lang="en-US" sz="1600" b="1" dirty="0" smtClean="0"/>
            <a:t>Top Down Analysis</a:t>
          </a:r>
          <a:endParaRPr lang="en-US" sz="1600" b="1" dirty="0"/>
        </a:p>
      </dgm:t>
    </dgm:pt>
    <dgm:pt modelId="{E54FD671-202C-46F4-8066-1E228E5333C1}" type="parTrans" cxnId="{469EC20D-41F2-483A-9DA1-7FB8F17C218A}">
      <dgm:prSet/>
      <dgm:spPr/>
      <dgm:t>
        <a:bodyPr/>
        <a:lstStyle/>
        <a:p>
          <a:endParaRPr lang="en-US" sz="1600"/>
        </a:p>
      </dgm:t>
    </dgm:pt>
    <dgm:pt modelId="{D7D1599C-0158-4DBD-8DF9-5F5950CD6495}" type="sibTrans" cxnId="{469EC20D-41F2-483A-9DA1-7FB8F17C218A}">
      <dgm:prSet/>
      <dgm:spPr/>
      <dgm:t>
        <a:bodyPr/>
        <a:lstStyle/>
        <a:p>
          <a:endParaRPr lang="en-US" sz="1600"/>
        </a:p>
      </dgm:t>
    </dgm:pt>
    <dgm:pt modelId="{CE0AB0F7-F09F-4FD6-B130-92571737D54B}">
      <dgm:prSet phldrT="[Text]" custT="1"/>
      <dgm:spPr>
        <a:solidFill>
          <a:srgbClr val="002060"/>
        </a:solidFill>
      </dgm:spPr>
      <dgm:t>
        <a:bodyPr/>
        <a:lstStyle/>
        <a:p>
          <a:pPr marL="396875" indent="-344488"/>
          <a:r>
            <a:rPr lang="en-US" sz="1600" dirty="0" smtClean="0"/>
            <a:t>Monthly Charts</a:t>
          </a:r>
          <a:endParaRPr lang="en-US" sz="1600" dirty="0"/>
        </a:p>
      </dgm:t>
    </dgm:pt>
    <dgm:pt modelId="{21D3FD44-C3CD-49D8-AA67-6BD4DC901117}" type="parTrans" cxnId="{241B7A22-51D3-45BF-8E2C-B2E22120A3D0}">
      <dgm:prSet/>
      <dgm:spPr/>
      <dgm:t>
        <a:bodyPr/>
        <a:lstStyle/>
        <a:p>
          <a:endParaRPr lang="en-US" sz="1600"/>
        </a:p>
      </dgm:t>
    </dgm:pt>
    <dgm:pt modelId="{AFC56731-69C5-4CE7-A5A6-7379222B6A45}" type="sibTrans" cxnId="{241B7A22-51D3-45BF-8E2C-B2E22120A3D0}">
      <dgm:prSet/>
      <dgm:spPr/>
      <dgm:t>
        <a:bodyPr/>
        <a:lstStyle/>
        <a:p>
          <a:endParaRPr lang="en-US" sz="1600"/>
        </a:p>
      </dgm:t>
    </dgm:pt>
    <dgm:pt modelId="{0F501891-9F6B-4B5E-956E-3A0E6D1CE7E1}">
      <dgm:prSet phldrT="[Text]" custT="1"/>
      <dgm:spPr>
        <a:solidFill>
          <a:srgbClr val="002060"/>
        </a:solidFill>
      </dgm:spPr>
      <dgm:t>
        <a:bodyPr/>
        <a:lstStyle/>
        <a:p>
          <a:pPr marL="396875" indent="-344488"/>
          <a:r>
            <a:rPr lang="en-US" sz="1600" dirty="0" smtClean="0"/>
            <a:t>Weekly Charts</a:t>
          </a:r>
          <a:endParaRPr lang="en-US" sz="1600" dirty="0"/>
        </a:p>
      </dgm:t>
    </dgm:pt>
    <dgm:pt modelId="{45F38C92-3D99-4C99-AAAB-9A8CFF26777F}" type="parTrans" cxnId="{D2E4C832-A702-457D-AF3F-022C9AA078F5}">
      <dgm:prSet/>
      <dgm:spPr/>
      <dgm:t>
        <a:bodyPr/>
        <a:lstStyle/>
        <a:p>
          <a:endParaRPr lang="en-US" sz="1600"/>
        </a:p>
      </dgm:t>
    </dgm:pt>
    <dgm:pt modelId="{8A500604-F39C-4C43-B432-FE3162037E0E}" type="sibTrans" cxnId="{D2E4C832-A702-457D-AF3F-022C9AA078F5}">
      <dgm:prSet/>
      <dgm:spPr/>
      <dgm:t>
        <a:bodyPr/>
        <a:lstStyle/>
        <a:p>
          <a:endParaRPr lang="en-US" sz="1600"/>
        </a:p>
      </dgm:t>
    </dgm:pt>
    <dgm:pt modelId="{AD083839-3BE5-4E1D-AF25-CA5BC897B8C4}">
      <dgm:prSet phldrT="[Text]" custT="1"/>
      <dgm:spPr>
        <a:solidFill>
          <a:schemeClr val="accent5">
            <a:lumMod val="40000"/>
            <a:lumOff val="60000"/>
          </a:schemeClr>
        </a:solidFill>
      </dgm:spPr>
      <dgm:t>
        <a:bodyPr/>
        <a:lstStyle/>
        <a:p>
          <a:pPr marL="396875" indent="-344488"/>
          <a:r>
            <a:rPr lang="en-US" sz="1600" b="1" dirty="0" smtClean="0">
              <a:solidFill>
                <a:schemeClr val="tx1"/>
              </a:solidFill>
            </a:rPr>
            <a:t>Identifying</a:t>
          </a:r>
          <a:endParaRPr lang="en-US" sz="1600" b="1" dirty="0">
            <a:solidFill>
              <a:schemeClr val="tx1"/>
            </a:solidFill>
          </a:endParaRPr>
        </a:p>
      </dgm:t>
    </dgm:pt>
    <dgm:pt modelId="{2C845E0B-A801-45E4-B04B-C69A907661AF}" type="parTrans" cxnId="{A324FCB3-3F2D-4909-985D-3CC83B571210}">
      <dgm:prSet/>
      <dgm:spPr/>
      <dgm:t>
        <a:bodyPr/>
        <a:lstStyle/>
        <a:p>
          <a:endParaRPr lang="en-US" sz="1600"/>
        </a:p>
      </dgm:t>
    </dgm:pt>
    <dgm:pt modelId="{52D02C43-A2D2-4FDE-B8B4-B68767C167AB}" type="sibTrans" cxnId="{A324FCB3-3F2D-4909-985D-3CC83B571210}">
      <dgm:prSet/>
      <dgm:spPr/>
      <dgm:t>
        <a:bodyPr/>
        <a:lstStyle/>
        <a:p>
          <a:endParaRPr lang="en-US" sz="1600"/>
        </a:p>
      </dgm:t>
    </dgm:pt>
    <dgm:pt modelId="{AF23AFA6-5EC7-4B24-971A-15DDD1F6AA99}">
      <dgm:prSet phldrT="[Text]" custT="1"/>
      <dgm:spPr>
        <a:solidFill>
          <a:schemeClr val="accent5">
            <a:lumMod val="40000"/>
            <a:lumOff val="60000"/>
          </a:schemeClr>
        </a:solidFill>
      </dgm:spPr>
      <dgm:t>
        <a:bodyPr/>
        <a:lstStyle/>
        <a:p>
          <a:pPr marL="396875" indent="-344488"/>
          <a:r>
            <a:rPr lang="en-US" sz="1600" dirty="0" smtClean="0">
              <a:solidFill>
                <a:schemeClr val="tx1"/>
              </a:solidFill>
            </a:rPr>
            <a:t>Patterns</a:t>
          </a:r>
          <a:endParaRPr lang="en-US" sz="1600" dirty="0">
            <a:solidFill>
              <a:schemeClr val="tx1"/>
            </a:solidFill>
          </a:endParaRPr>
        </a:p>
      </dgm:t>
    </dgm:pt>
    <dgm:pt modelId="{0D82B702-0BA7-4132-B2A6-8C7F14A97187}" type="parTrans" cxnId="{CE951E40-B440-483E-8487-53BC8202B50A}">
      <dgm:prSet/>
      <dgm:spPr/>
      <dgm:t>
        <a:bodyPr/>
        <a:lstStyle/>
        <a:p>
          <a:endParaRPr lang="en-US" sz="1600"/>
        </a:p>
      </dgm:t>
    </dgm:pt>
    <dgm:pt modelId="{9EE20DCC-C0CE-4719-BC0B-3504633F2211}" type="sibTrans" cxnId="{CE951E40-B440-483E-8487-53BC8202B50A}">
      <dgm:prSet/>
      <dgm:spPr/>
      <dgm:t>
        <a:bodyPr/>
        <a:lstStyle/>
        <a:p>
          <a:endParaRPr lang="en-US" sz="1600"/>
        </a:p>
      </dgm:t>
    </dgm:pt>
    <dgm:pt modelId="{AA1E8B2C-0DCA-4D34-B46C-A5D34857A12B}">
      <dgm:prSet phldrT="[Text]" custT="1"/>
      <dgm:spPr>
        <a:solidFill>
          <a:schemeClr val="accent5">
            <a:lumMod val="40000"/>
            <a:lumOff val="60000"/>
          </a:schemeClr>
        </a:solidFill>
      </dgm:spPr>
      <dgm:t>
        <a:bodyPr/>
        <a:lstStyle/>
        <a:p>
          <a:pPr marL="396875" indent="-344488"/>
          <a:r>
            <a:rPr lang="en-US" sz="1600" dirty="0" smtClean="0">
              <a:solidFill>
                <a:schemeClr val="tx1"/>
              </a:solidFill>
            </a:rPr>
            <a:t>Support &amp; Resistance</a:t>
          </a:r>
          <a:endParaRPr lang="en-US" sz="1600" dirty="0">
            <a:solidFill>
              <a:schemeClr val="tx1"/>
            </a:solidFill>
          </a:endParaRPr>
        </a:p>
      </dgm:t>
    </dgm:pt>
    <dgm:pt modelId="{5BA8F966-D2AC-4EDC-98C5-8B2E95D1391B}" type="parTrans" cxnId="{044808D0-820D-4D60-B249-B17F79FC6D96}">
      <dgm:prSet/>
      <dgm:spPr/>
      <dgm:t>
        <a:bodyPr/>
        <a:lstStyle/>
        <a:p>
          <a:endParaRPr lang="en-US" sz="1600"/>
        </a:p>
      </dgm:t>
    </dgm:pt>
    <dgm:pt modelId="{13FAAEC5-999C-4B6E-8BC7-F6C9B808773E}" type="sibTrans" cxnId="{044808D0-820D-4D60-B249-B17F79FC6D96}">
      <dgm:prSet/>
      <dgm:spPr/>
      <dgm:t>
        <a:bodyPr/>
        <a:lstStyle/>
        <a:p>
          <a:endParaRPr lang="en-US" sz="1600"/>
        </a:p>
      </dgm:t>
    </dgm:pt>
    <dgm:pt modelId="{FE6F41D4-3509-4017-87CF-12ABBD488F79}">
      <dgm:prSet phldrT="[Text]" custT="1"/>
      <dgm:spPr>
        <a:solidFill>
          <a:schemeClr val="accent2">
            <a:lumMod val="60000"/>
            <a:lumOff val="40000"/>
          </a:schemeClr>
        </a:solidFill>
      </dgm:spPr>
      <dgm:t>
        <a:bodyPr/>
        <a:lstStyle/>
        <a:p>
          <a:pPr marL="396875" indent="-344488"/>
          <a:r>
            <a:rPr lang="en-US" sz="1600" b="1" dirty="0" smtClean="0">
              <a:solidFill>
                <a:schemeClr val="tx1"/>
              </a:solidFill>
            </a:rPr>
            <a:t>Other Technical Indicators</a:t>
          </a:r>
          <a:endParaRPr lang="en-US" sz="1600" b="1" dirty="0">
            <a:solidFill>
              <a:schemeClr val="tx1"/>
            </a:solidFill>
          </a:endParaRPr>
        </a:p>
      </dgm:t>
    </dgm:pt>
    <dgm:pt modelId="{E58457DD-EB58-4B06-8143-A4139C43DA54}" type="parTrans" cxnId="{CB91BE7E-A39A-4321-AF99-2D19AEDD20B3}">
      <dgm:prSet/>
      <dgm:spPr/>
      <dgm:t>
        <a:bodyPr/>
        <a:lstStyle/>
        <a:p>
          <a:endParaRPr lang="en-US" sz="1600"/>
        </a:p>
      </dgm:t>
    </dgm:pt>
    <dgm:pt modelId="{C7DAA647-C2F3-4788-88F0-398DE13708C7}" type="sibTrans" cxnId="{CB91BE7E-A39A-4321-AF99-2D19AEDD20B3}">
      <dgm:prSet/>
      <dgm:spPr/>
      <dgm:t>
        <a:bodyPr/>
        <a:lstStyle/>
        <a:p>
          <a:endParaRPr lang="en-US" sz="1600"/>
        </a:p>
      </dgm:t>
    </dgm:pt>
    <dgm:pt modelId="{64991327-41E7-472D-B034-B6265B950217}">
      <dgm:prSet phldrT="[Text]" custT="1"/>
      <dgm:spPr>
        <a:solidFill>
          <a:schemeClr val="accent2">
            <a:lumMod val="60000"/>
            <a:lumOff val="40000"/>
          </a:schemeClr>
        </a:solidFill>
      </dgm:spPr>
      <dgm:t>
        <a:bodyPr/>
        <a:lstStyle/>
        <a:p>
          <a:pPr marL="396875" indent="-344488"/>
          <a:r>
            <a:rPr lang="en-US" sz="1600" dirty="0" smtClean="0">
              <a:solidFill>
                <a:schemeClr val="tx1"/>
              </a:solidFill>
            </a:rPr>
            <a:t>Pattern within pattern</a:t>
          </a:r>
          <a:endParaRPr lang="en-US" sz="1600" dirty="0">
            <a:solidFill>
              <a:schemeClr val="tx1"/>
            </a:solidFill>
          </a:endParaRPr>
        </a:p>
      </dgm:t>
    </dgm:pt>
    <dgm:pt modelId="{A3BC057B-E3B6-4B69-A164-8B5A0CA509EF}" type="parTrans" cxnId="{DDCAD1C8-CE2F-4CDC-B8EE-79EB2ABB45DC}">
      <dgm:prSet/>
      <dgm:spPr/>
      <dgm:t>
        <a:bodyPr/>
        <a:lstStyle/>
        <a:p>
          <a:endParaRPr lang="en-US" sz="1600"/>
        </a:p>
      </dgm:t>
    </dgm:pt>
    <dgm:pt modelId="{197DFF4F-959A-43A6-B1DB-EB2DD6D159CA}" type="sibTrans" cxnId="{DDCAD1C8-CE2F-4CDC-B8EE-79EB2ABB45DC}">
      <dgm:prSet/>
      <dgm:spPr/>
      <dgm:t>
        <a:bodyPr/>
        <a:lstStyle/>
        <a:p>
          <a:endParaRPr lang="en-US" sz="1600"/>
        </a:p>
      </dgm:t>
    </dgm:pt>
    <dgm:pt modelId="{49B308B4-981C-45A6-BE75-DCAAF5A9E068}">
      <dgm:prSet phldrT="[Text]" custT="1"/>
      <dgm:spPr>
        <a:solidFill>
          <a:schemeClr val="accent2">
            <a:lumMod val="60000"/>
            <a:lumOff val="40000"/>
          </a:schemeClr>
        </a:solidFill>
      </dgm:spPr>
      <dgm:t>
        <a:bodyPr/>
        <a:lstStyle/>
        <a:p>
          <a:pPr marL="396875" indent="-344488"/>
          <a:r>
            <a:rPr lang="en-US" sz="1600" dirty="0" smtClean="0">
              <a:solidFill>
                <a:schemeClr val="tx1"/>
              </a:solidFill>
            </a:rPr>
            <a:t>Fibonacci Retracements</a:t>
          </a:r>
          <a:endParaRPr lang="en-US" sz="1600" dirty="0">
            <a:solidFill>
              <a:schemeClr val="tx1"/>
            </a:solidFill>
          </a:endParaRPr>
        </a:p>
      </dgm:t>
    </dgm:pt>
    <dgm:pt modelId="{0FED641D-9A66-4AA9-8B2C-BBA09DCE27FC}" type="parTrans" cxnId="{0BEF9428-73AD-4DEE-A63E-18E54330BFB4}">
      <dgm:prSet/>
      <dgm:spPr/>
      <dgm:t>
        <a:bodyPr/>
        <a:lstStyle/>
        <a:p>
          <a:endParaRPr lang="en-US" sz="1600"/>
        </a:p>
      </dgm:t>
    </dgm:pt>
    <dgm:pt modelId="{AB0A0B7B-6B65-4440-B739-F109D20B0145}" type="sibTrans" cxnId="{0BEF9428-73AD-4DEE-A63E-18E54330BFB4}">
      <dgm:prSet/>
      <dgm:spPr/>
      <dgm:t>
        <a:bodyPr/>
        <a:lstStyle/>
        <a:p>
          <a:endParaRPr lang="en-US" sz="1600"/>
        </a:p>
      </dgm:t>
    </dgm:pt>
    <dgm:pt modelId="{95FAF161-A086-4B4F-A791-074BA4D9B045}">
      <dgm:prSet phldrT="[Text]" custT="1"/>
      <dgm:spPr>
        <a:solidFill>
          <a:srgbClr val="002060"/>
        </a:solidFill>
      </dgm:spPr>
      <dgm:t>
        <a:bodyPr/>
        <a:lstStyle/>
        <a:p>
          <a:pPr marL="396875" indent="-344488"/>
          <a:r>
            <a:rPr lang="en-US" sz="1600" dirty="0" smtClean="0"/>
            <a:t>Daily Charts</a:t>
          </a:r>
          <a:endParaRPr lang="en-US" sz="1600" dirty="0"/>
        </a:p>
      </dgm:t>
    </dgm:pt>
    <dgm:pt modelId="{50706A5D-91C3-4C4D-993B-8DF1BB3C7724}" type="parTrans" cxnId="{A337CEBB-43D4-4446-B72B-E9AFB3A74E5E}">
      <dgm:prSet/>
      <dgm:spPr/>
      <dgm:t>
        <a:bodyPr/>
        <a:lstStyle/>
        <a:p>
          <a:endParaRPr lang="en-US" sz="1600"/>
        </a:p>
      </dgm:t>
    </dgm:pt>
    <dgm:pt modelId="{400EE729-0F1D-4734-B5C4-3CF6B14D97D1}" type="sibTrans" cxnId="{A337CEBB-43D4-4446-B72B-E9AFB3A74E5E}">
      <dgm:prSet/>
      <dgm:spPr/>
      <dgm:t>
        <a:bodyPr/>
        <a:lstStyle/>
        <a:p>
          <a:endParaRPr lang="en-US" sz="1600"/>
        </a:p>
      </dgm:t>
    </dgm:pt>
    <dgm:pt modelId="{B9653E0D-5050-4E86-B57B-8CB8649AF435}">
      <dgm:prSet phldrT="[Text]" custT="1"/>
      <dgm:spPr>
        <a:solidFill>
          <a:schemeClr val="accent5">
            <a:lumMod val="40000"/>
            <a:lumOff val="60000"/>
          </a:schemeClr>
        </a:solidFill>
      </dgm:spPr>
      <dgm:t>
        <a:bodyPr/>
        <a:lstStyle/>
        <a:p>
          <a:pPr marL="396875" indent="-344488"/>
          <a:r>
            <a:rPr lang="en-US" sz="1600" dirty="0" smtClean="0">
              <a:solidFill>
                <a:schemeClr val="tx1"/>
              </a:solidFill>
            </a:rPr>
            <a:t>Long term trend-line</a:t>
          </a:r>
          <a:endParaRPr lang="en-US" sz="1600" dirty="0">
            <a:solidFill>
              <a:schemeClr val="tx1"/>
            </a:solidFill>
          </a:endParaRPr>
        </a:p>
      </dgm:t>
    </dgm:pt>
    <dgm:pt modelId="{34A369C9-5EF5-4F88-B97B-A438912E18C3}" type="parTrans" cxnId="{042B2F30-25FA-46D5-90DB-8E13B331F400}">
      <dgm:prSet/>
      <dgm:spPr/>
      <dgm:t>
        <a:bodyPr/>
        <a:lstStyle/>
        <a:p>
          <a:endParaRPr lang="en-US" sz="1600"/>
        </a:p>
      </dgm:t>
    </dgm:pt>
    <dgm:pt modelId="{559DE4C4-7516-4D56-95B3-307C12A3F0A8}" type="sibTrans" cxnId="{042B2F30-25FA-46D5-90DB-8E13B331F400}">
      <dgm:prSet/>
      <dgm:spPr/>
      <dgm:t>
        <a:bodyPr/>
        <a:lstStyle/>
        <a:p>
          <a:endParaRPr lang="en-US" sz="1600"/>
        </a:p>
      </dgm:t>
    </dgm:pt>
    <dgm:pt modelId="{538C5348-AC33-47A5-8509-AE416DAD18BC}">
      <dgm:prSet phldrT="[Text]" custT="1"/>
      <dgm:spPr>
        <a:solidFill>
          <a:schemeClr val="accent5">
            <a:lumMod val="40000"/>
            <a:lumOff val="60000"/>
          </a:schemeClr>
        </a:solidFill>
      </dgm:spPr>
      <dgm:t>
        <a:bodyPr/>
        <a:lstStyle/>
        <a:p>
          <a:pPr marL="396875" indent="-344488"/>
          <a:r>
            <a:rPr lang="en-US" sz="1600" dirty="0" smtClean="0">
              <a:solidFill>
                <a:schemeClr val="tx1"/>
              </a:solidFill>
            </a:rPr>
            <a:t>Volume and Delivery activity</a:t>
          </a:r>
          <a:endParaRPr lang="en-US" sz="1600" dirty="0">
            <a:solidFill>
              <a:schemeClr val="tx1"/>
            </a:solidFill>
          </a:endParaRPr>
        </a:p>
      </dgm:t>
    </dgm:pt>
    <dgm:pt modelId="{1057FFBF-52D9-4E72-8AE5-0D7F55AB0D91}" type="parTrans" cxnId="{C9A348AE-0846-450F-B5D6-7FED944EB0C7}">
      <dgm:prSet/>
      <dgm:spPr/>
      <dgm:t>
        <a:bodyPr/>
        <a:lstStyle/>
        <a:p>
          <a:endParaRPr lang="en-US" sz="1600"/>
        </a:p>
      </dgm:t>
    </dgm:pt>
    <dgm:pt modelId="{6B6C0AFB-96D8-463A-952A-1B4BEF34AB0D}" type="sibTrans" cxnId="{C9A348AE-0846-450F-B5D6-7FED944EB0C7}">
      <dgm:prSet/>
      <dgm:spPr/>
      <dgm:t>
        <a:bodyPr/>
        <a:lstStyle/>
        <a:p>
          <a:endParaRPr lang="en-US" sz="1600"/>
        </a:p>
      </dgm:t>
    </dgm:pt>
    <dgm:pt modelId="{3070CF61-3CC4-461E-B36A-9FAD1C3463E4}">
      <dgm:prSet phldrT="[Text]" custT="1"/>
      <dgm:spPr>
        <a:solidFill>
          <a:schemeClr val="accent2">
            <a:lumMod val="60000"/>
            <a:lumOff val="40000"/>
          </a:schemeClr>
        </a:solidFill>
      </dgm:spPr>
      <dgm:t>
        <a:bodyPr/>
        <a:lstStyle/>
        <a:p>
          <a:pPr marL="396875" indent="-344488"/>
          <a:r>
            <a:rPr lang="en-US" sz="1600" dirty="0" smtClean="0">
              <a:solidFill>
                <a:schemeClr val="tx1"/>
              </a:solidFill>
            </a:rPr>
            <a:t>Averages</a:t>
          </a:r>
          <a:endParaRPr lang="en-US" sz="1600" dirty="0">
            <a:solidFill>
              <a:schemeClr val="tx1"/>
            </a:solidFill>
          </a:endParaRPr>
        </a:p>
      </dgm:t>
    </dgm:pt>
    <dgm:pt modelId="{B714D5EE-CD98-4C59-BA45-90B400809681}" type="parTrans" cxnId="{9F4E7E9B-7949-46E0-814E-B0F2B3888D21}">
      <dgm:prSet/>
      <dgm:spPr/>
      <dgm:t>
        <a:bodyPr/>
        <a:lstStyle/>
        <a:p>
          <a:endParaRPr lang="en-US" sz="1600"/>
        </a:p>
      </dgm:t>
    </dgm:pt>
    <dgm:pt modelId="{5306B482-2390-4A50-979F-D8EE5FEEEBEC}" type="sibTrans" cxnId="{9F4E7E9B-7949-46E0-814E-B0F2B3888D21}">
      <dgm:prSet/>
      <dgm:spPr/>
      <dgm:t>
        <a:bodyPr/>
        <a:lstStyle/>
        <a:p>
          <a:endParaRPr lang="en-US" sz="1600"/>
        </a:p>
      </dgm:t>
    </dgm:pt>
    <dgm:pt modelId="{9B5B08EA-94BD-431B-8E85-FB6518B223AB}">
      <dgm:prSet phldrT="[Text]" custT="1"/>
      <dgm:spPr>
        <a:solidFill>
          <a:schemeClr val="accent2">
            <a:lumMod val="60000"/>
            <a:lumOff val="40000"/>
          </a:schemeClr>
        </a:solidFill>
      </dgm:spPr>
      <dgm:t>
        <a:bodyPr/>
        <a:lstStyle/>
        <a:p>
          <a:pPr marL="396875" indent="-344488"/>
          <a:r>
            <a:rPr lang="en-US" sz="1600" dirty="0" smtClean="0">
              <a:solidFill>
                <a:schemeClr val="tx1"/>
              </a:solidFill>
            </a:rPr>
            <a:t>Indicators</a:t>
          </a:r>
          <a:endParaRPr lang="en-US" sz="1600" dirty="0">
            <a:solidFill>
              <a:schemeClr val="tx1"/>
            </a:solidFill>
          </a:endParaRPr>
        </a:p>
      </dgm:t>
    </dgm:pt>
    <dgm:pt modelId="{EEBDDC1B-AF1C-4EA5-9A56-AB59FB4F52D9}" type="parTrans" cxnId="{73F51E1B-D649-4213-B4A3-DF35F3C3B2B2}">
      <dgm:prSet/>
      <dgm:spPr/>
      <dgm:t>
        <a:bodyPr/>
        <a:lstStyle/>
        <a:p>
          <a:endParaRPr lang="en-US" sz="1600"/>
        </a:p>
      </dgm:t>
    </dgm:pt>
    <dgm:pt modelId="{8634D5B8-D72E-4CFD-932D-63308D6FC45B}" type="sibTrans" cxnId="{73F51E1B-D649-4213-B4A3-DF35F3C3B2B2}">
      <dgm:prSet/>
      <dgm:spPr/>
      <dgm:t>
        <a:bodyPr/>
        <a:lstStyle/>
        <a:p>
          <a:endParaRPr lang="en-US" sz="1600"/>
        </a:p>
      </dgm:t>
    </dgm:pt>
    <dgm:pt modelId="{9883FA0E-F66B-45A2-90C1-5364E0034F07}" type="pres">
      <dgm:prSet presAssocID="{140E7E6B-0213-4A93-A723-8FE2C96EBBAB}" presName="linear" presStyleCnt="0">
        <dgm:presLayoutVars>
          <dgm:dir/>
          <dgm:resizeHandles val="exact"/>
        </dgm:presLayoutVars>
      </dgm:prSet>
      <dgm:spPr/>
      <dgm:t>
        <a:bodyPr/>
        <a:lstStyle/>
        <a:p>
          <a:endParaRPr lang="en-US"/>
        </a:p>
      </dgm:t>
    </dgm:pt>
    <dgm:pt modelId="{E8588A0A-9939-412C-8467-4488898F46D3}" type="pres">
      <dgm:prSet presAssocID="{E0483FED-FD6A-4430-AE46-C4F4645E7061}" presName="comp" presStyleCnt="0"/>
      <dgm:spPr/>
    </dgm:pt>
    <dgm:pt modelId="{C2524804-3D2E-4D1C-84AE-FE8486A95FB3}" type="pres">
      <dgm:prSet presAssocID="{E0483FED-FD6A-4430-AE46-C4F4645E7061}" presName="box" presStyleLbl="node1" presStyleIdx="0" presStyleCnt="3" custLinFactNeighborX="41155"/>
      <dgm:spPr/>
      <dgm:t>
        <a:bodyPr/>
        <a:lstStyle/>
        <a:p>
          <a:endParaRPr lang="en-US"/>
        </a:p>
      </dgm:t>
    </dgm:pt>
    <dgm:pt modelId="{2E53764F-325C-4388-8DA0-1D239DBB36EC}" type="pres">
      <dgm:prSet presAssocID="{E0483FED-FD6A-4430-AE46-C4F4645E7061}" presName="img" presStyleLbl="fgImgPlace1" presStyleIdx="0" presStyleCnt="3"/>
      <dgm:spPr>
        <a:solidFill>
          <a:schemeClr val="accent5">
            <a:lumMod val="60000"/>
            <a:lumOff val="40000"/>
          </a:schemeClr>
        </a:solidFill>
      </dgm:spPr>
    </dgm:pt>
    <dgm:pt modelId="{534449C8-B7FE-41FE-B5A4-1FB97BE062C6}" type="pres">
      <dgm:prSet presAssocID="{E0483FED-FD6A-4430-AE46-C4F4645E7061}" presName="text" presStyleLbl="node1" presStyleIdx="0" presStyleCnt="3">
        <dgm:presLayoutVars>
          <dgm:bulletEnabled val="1"/>
        </dgm:presLayoutVars>
      </dgm:prSet>
      <dgm:spPr/>
      <dgm:t>
        <a:bodyPr/>
        <a:lstStyle/>
        <a:p>
          <a:endParaRPr lang="en-US"/>
        </a:p>
      </dgm:t>
    </dgm:pt>
    <dgm:pt modelId="{8C6CC956-ED43-4C8E-AD46-F3649FEB3148}" type="pres">
      <dgm:prSet presAssocID="{D7D1599C-0158-4DBD-8DF9-5F5950CD6495}" presName="spacer" presStyleCnt="0"/>
      <dgm:spPr/>
    </dgm:pt>
    <dgm:pt modelId="{300073B8-97A6-41D4-A852-6B898DC6E041}" type="pres">
      <dgm:prSet presAssocID="{AD083839-3BE5-4E1D-AF25-CA5BC897B8C4}" presName="comp" presStyleCnt="0"/>
      <dgm:spPr/>
    </dgm:pt>
    <dgm:pt modelId="{571BDE35-7956-4413-BAE7-0F919A728C99}" type="pres">
      <dgm:prSet presAssocID="{AD083839-3BE5-4E1D-AF25-CA5BC897B8C4}" presName="box" presStyleLbl="node1" presStyleIdx="1" presStyleCnt="3"/>
      <dgm:spPr/>
      <dgm:t>
        <a:bodyPr/>
        <a:lstStyle/>
        <a:p>
          <a:endParaRPr lang="en-US"/>
        </a:p>
      </dgm:t>
    </dgm:pt>
    <dgm:pt modelId="{5A9E01EE-BEA0-4E50-9B47-1A23E78D7561}" type="pres">
      <dgm:prSet presAssocID="{AD083839-3BE5-4E1D-AF25-CA5BC897B8C4}" presName="img" presStyleLbl="fgImgPlace1" presStyleIdx="1" presStyleCnt="3"/>
      <dgm:spPr>
        <a:solidFill>
          <a:schemeClr val="accent5">
            <a:lumMod val="20000"/>
            <a:lumOff val="80000"/>
          </a:schemeClr>
        </a:solidFill>
      </dgm:spPr>
    </dgm:pt>
    <dgm:pt modelId="{9B958305-8624-4B86-8347-E891FE668618}" type="pres">
      <dgm:prSet presAssocID="{AD083839-3BE5-4E1D-AF25-CA5BC897B8C4}" presName="text" presStyleLbl="node1" presStyleIdx="1" presStyleCnt="3">
        <dgm:presLayoutVars>
          <dgm:bulletEnabled val="1"/>
        </dgm:presLayoutVars>
      </dgm:prSet>
      <dgm:spPr/>
      <dgm:t>
        <a:bodyPr/>
        <a:lstStyle/>
        <a:p>
          <a:endParaRPr lang="en-US"/>
        </a:p>
      </dgm:t>
    </dgm:pt>
    <dgm:pt modelId="{4221748F-ACED-4876-B568-064E1ACAF323}" type="pres">
      <dgm:prSet presAssocID="{52D02C43-A2D2-4FDE-B8B4-B68767C167AB}" presName="spacer" presStyleCnt="0"/>
      <dgm:spPr/>
    </dgm:pt>
    <dgm:pt modelId="{E7F4E69C-6788-4FA7-B550-48B66339318B}" type="pres">
      <dgm:prSet presAssocID="{FE6F41D4-3509-4017-87CF-12ABBD488F79}" presName="comp" presStyleCnt="0"/>
      <dgm:spPr/>
    </dgm:pt>
    <dgm:pt modelId="{901E7AF7-F949-4A0A-A0B2-4A149EA5A49E}" type="pres">
      <dgm:prSet presAssocID="{FE6F41D4-3509-4017-87CF-12ABBD488F79}" presName="box" presStyleLbl="node1" presStyleIdx="2" presStyleCnt="3"/>
      <dgm:spPr/>
      <dgm:t>
        <a:bodyPr/>
        <a:lstStyle/>
        <a:p>
          <a:endParaRPr lang="en-US"/>
        </a:p>
      </dgm:t>
    </dgm:pt>
    <dgm:pt modelId="{B201B3F3-AF66-482A-B5CD-DB28A9C2E9E2}" type="pres">
      <dgm:prSet presAssocID="{FE6F41D4-3509-4017-87CF-12ABBD488F79}" presName="img" presStyleLbl="fgImgPlace1" presStyleIdx="2" presStyleCnt="3"/>
      <dgm:spPr>
        <a:solidFill>
          <a:schemeClr val="accent6">
            <a:lumMod val="60000"/>
            <a:lumOff val="40000"/>
          </a:schemeClr>
        </a:solidFill>
      </dgm:spPr>
    </dgm:pt>
    <dgm:pt modelId="{C6C0F783-F8EE-47B8-95A8-61DE63B94967}" type="pres">
      <dgm:prSet presAssocID="{FE6F41D4-3509-4017-87CF-12ABBD488F79}" presName="text" presStyleLbl="node1" presStyleIdx="2" presStyleCnt="3">
        <dgm:presLayoutVars>
          <dgm:bulletEnabled val="1"/>
        </dgm:presLayoutVars>
      </dgm:prSet>
      <dgm:spPr/>
      <dgm:t>
        <a:bodyPr/>
        <a:lstStyle/>
        <a:p>
          <a:endParaRPr lang="en-US"/>
        </a:p>
      </dgm:t>
    </dgm:pt>
  </dgm:ptLst>
  <dgm:cxnLst>
    <dgm:cxn modelId="{D2E4C832-A702-457D-AF3F-022C9AA078F5}" srcId="{E0483FED-FD6A-4430-AE46-C4F4645E7061}" destId="{0F501891-9F6B-4B5E-956E-3A0E6D1CE7E1}" srcOrd="1" destOrd="0" parTransId="{45F38C92-3D99-4C99-AAAB-9A8CFF26777F}" sibTransId="{8A500604-F39C-4C43-B432-FE3162037E0E}"/>
    <dgm:cxn modelId="{5038E600-C115-4C4B-B5ED-115FA3C3FAC4}" type="presOf" srcId="{538C5348-AC33-47A5-8509-AE416DAD18BC}" destId="{571BDE35-7956-4413-BAE7-0F919A728C99}" srcOrd="0" destOrd="4" presId="urn:microsoft.com/office/officeart/2005/8/layout/vList4"/>
    <dgm:cxn modelId="{94C58178-0AF8-4500-97E5-BC3052F8FA72}" type="presOf" srcId="{3070CF61-3CC4-461E-B36A-9FAD1C3463E4}" destId="{901E7AF7-F949-4A0A-A0B2-4A149EA5A49E}" srcOrd="0" destOrd="3" presId="urn:microsoft.com/office/officeart/2005/8/layout/vList4"/>
    <dgm:cxn modelId="{044808D0-820D-4D60-B249-B17F79FC6D96}" srcId="{AD083839-3BE5-4E1D-AF25-CA5BC897B8C4}" destId="{AA1E8B2C-0DCA-4D34-B46C-A5D34857A12B}" srcOrd="1" destOrd="0" parTransId="{5BA8F966-D2AC-4EDC-98C5-8B2E95D1391B}" sibTransId="{13FAAEC5-999C-4B6E-8BC7-F6C9B808773E}"/>
    <dgm:cxn modelId="{5D909EEE-68B6-4D8D-9FBD-CA790BC976F4}" type="presOf" srcId="{B9653E0D-5050-4E86-B57B-8CB8649AF435}" destId="{571BDE35-7956-4413-BAE7-0F919A728C99}" srcOrd="0" destOrd="3" presId="urn:microsoft.com/office/officeart/2005/8/layout/vList4"/>
    <dgm:cxn modelId="{485C61BD-40A4-45D6-AA7F-68507AD8C167}" type="presOf" srcId="{140E7E6B-0213-4A93-A723-8FE2C96EBBAB}" destId="{9883FA0E-F66B-45A2-90C1-5364E0034F07}" srcOrd="0" destOrd="0" presId="urn:microsoft.com/office/officeart/2005/8/layout/vList4"/>
    <dgm:cxn modelId="{35E7D169-2DE1-4F98-B193-F1CFABE5EEE5}" type="presOf" srcId="{E0483FED-FD6A-4430-AE46-C4F4645E7061}" destId="{C2524804-3D2E-4D1C-84AE-FE8486A95FB3}" srcOrd="0" destOrd="0" presId="urn:microsoft.com/office/officeart/2005/8/layout/vList4"/>
    <dgm:cxn modelId="{C9A348AE-0846-450F-B5D6-7FED944EB0C7}" srcId="{AD083839-3BE5-4E1D-AF25-CA5BC897B8C4}" destId="{538C5348-AC33-47A5-8509-AE416DAD18BC}" srcOrd="3" destOrd="0" parTransId="{1057FFBF-52D9-4E72-8AE5-0D7F55AB0D91}" sibTransId="{6B6C0AFB-96D8-463A-952A-1B4BEF34AB0D}"/>
    <dgm:cxn modelId="{C8C99358-C7EF-4209-98CA-58D7F4128D90}" type="presOf" srcId="{AD083839-3BE5-4E1D-AF25-CA5BC897B8C4}" destId="{9B958305-8624-4B86-8347-E891FE668618}" srcOrd="1" destOrd="0" presId="urn:microsoft.com/office/officeart/2005/8/layout/vList4"/>
    <dgm:cxn modelId="{042B2F30-25FA-46D5-90DB-8E13B331F400}" srcId="{AD083839-3BE5-4E1D-AF25-CA5BC897B8C4}" destId="{B9653E0D-5050-4E86-B57B-8CB8649AF435}" srcOrd="2" destOrd="0" parTransId="{34A369C9-5EF5-4F88-B97B-A438912E18C3}" sibTransId="{559DE4C4-7516-4D56-95B3-307C12A3F0A8}"/>
    <dgm:cxn modelId="{8C8F79B5-787C-4F95-B9A5-DCB32039EE1C}" type="presOf" srcId="{9B5B08EA-94BD-431B-8E85-FB6518B223AB}" destId="{C6C0F783-F8EE-47B8-95A8-61DE63B94967}" srcOrd="1" destOrd="4" presId="urn:microsoft.com/office/officeart/2005/8/layout/vList4"/>
    <dgm:cxn modelId="{0BEF9428-73AD-4DEE-A63E-18E54330BFB4}" srcId="{FE6F41D4-3509-4017-87CF-12ABBD488F79}" destId="{49B308B4-981C-45A6-BE75-DCAAF5A9E068}" srcOrd="1" destOrd="0" parTransId="{0FED641D-9A66-4AA9-8B2C-BBA09DCE27FC}" sibTransId="{AB0A0B7B-6B65-4440-B739-F109D20B0145}"/>
    <dgm:cxn modelId="{2E6F058D-4E5A-4FEF-82A4-2175A9321AB1}" type="presOf" srcId="{FE6F41D4-3509-4017-87CF-12ABBD488F79}" destId="{C6C0F783-F8EE-47B8-95A8-61DE63B94967}" srcOrd="1" destOrd="0" presId="urn:microsoft.com/office/officeart/2005/8/layout/vList4"/>
    <dgm:cxn modelId="{B159CDC6-C4D7-467D-9FBA-4F52D0A9C774}" type="presOf" srcId="{64991327-41E7-472D-B034-B6265B950217}" destId="{901E7AF7-F949-4A0A-A0B2-4A149EA5A49E}" srcOrd="0" destOrd="1" presId="urn:microsoft.com/office/officeart/2005/8/layout/vList4"/>
    <dgm:cxn modelId="{1D7297EE-4CD9-411E-9465-AF025973D19A}" type="presOf" srcId="{0F501891-9F6B-4B5E-956E-3A0E6D1CE7E1}" destId="{C2524804-3D2E-4D1C-84AE-FE8486A95FB3}" srcOrd="0" destOrd="2" presId="urn:microsoft.com/office/officeart/2005/8/layout/vList4"/>
    <dgm:cxn modelId="{429B3B52-56C3-42F9-B6CD-4466DC90CB8B}" type="presOf" srcId="{FE6F41D4-3509-4017-87CF-12ABBD488F79}" destId="{901E7AF7-F949-4A0A-A0B2-4A149EA5A49E}" srcOrd="0" destOrd="0" presId="urn:microsoft.com/office/officeart/2005/8/layout/vList4"/>
    <dgm:cxn modelId="{9AF939B6-463F-4F95-B159-302384003C75}" type="presOf" srcId="{49B308B4-981C-45A6-BE75-DCAAF5A9E068}" destId="{901E7AF7-F949-4A0A-A0B2-4A149EA5A49E}" srcOrd="0" destOrd="2" presId="urn:microsoft.com/office/officeart/2005/8/layout/vList4"/>
    <dgm:cxn modelId="{2E6DBA2A-649A-49E6-8888-4B19E981C198}" type="presOf" srcId="{AF23AFA6-5EC7-4B24-971A-15DDD1F6AA99}" destId="{9B958305-8624-4B86-8347-E891FE668618}" srcOrd="1" destOrd="1" presId="urn:microsoft.com/office/officeart/2005/8/layout/vList4"/>
    <dgm:cxn modelId="{B9AD011C-D5EE-4B6C-91DF-91790105728B}" type="presOf" srcId="{49B308B4-981C-45A6-BE75-DCAAF5A9E068}" destId="{C6C0F783-F8EE-47B8-95A8-61DE63B94967}" srcOrd="1" destOrd="2" presId="urn:microsoft.com/office/officeart/2005/8/layout/vList4"/>
    <dgm:cxn modelId="{1B3E8BB7-018C-4AE1-AFFF-CD67FDC2A3CF}" type="presOf" srcId="{3070CF61-3CC4-461E-B36A-9FAD1C3463E4}" destId="{C6C0F783-F8EE-47B8-95A8-61DE63B94967}" srcOrd="1" destOrd="3" presId="urn:microsoft.com/office/officeart/2005/8/layout/vList4"/>
    <dgm:cxn modelId="{695010B8-D88B-40BC-9A62-4F1D4C05031E}" type="presOf" srcId="{E0483FED-FD6A-4430-AE46-C4F4645E7061}" destId="{534449C8-B7FE-41FE-B5A4-1FB97BE062C6}" srcOrd="1" destOrd="0" presId="urn:microsoft.com/office/officeart/2005/8/layout/vList4"/>
    <dgm:cxn modelId="{DDCAD1C8-CE2F-4CDC-B8EE-79EB2ABB45DC}" srcId="{FE6F41D4-3509-4017-87CF-12ABBD488F79}" destId="{64991327-41E7-472D-B034-B6265B950217}" srcOrd="0" destOrd="0" parTransId="{A3BC057B-E3B6-4B69-A164-8B5A0CA509EF}" sibTransId="{197DFF4F-959A-43A6-B1DB-EB2DD6D159CA}"/>
    <dgm:cxn modelId="{1094B263-688C-4CB6-818A-54FE1FA97B14}" type="presOf" srcId="{538C5348-AC33-47A5-8509-AE416DAD18BC}" destId="{9B958305-8624-4B86-8347-E891FE668618}" srcOrd="1" destOrd="4" presId="urn:microsoft.com/office/officeart/2005/8/layout/vList4"/>
    <dgm:cxn modelId="{469EC20D-41F2-483A-9DA1-7FB8F17C218A}" srcId="{140E7E6B-0213-4A93-A723-8FE2C96EBBAB}" destId="{E0483FED-FD6A-4430-AE46-C4F4645E7061}" srcOrd="0" destOrd="0" parTransId="{E54FD671-202C-46F4-8066-1E228E5333C1}" sibTransId="{D7D1599C-0158-4DBD-8DF9-5F5950CD6495}"/>
    <dgm:cxn modelId="{6CF5AB65-2C8A-458C-91B8-29BE1C046408}" type="presOf" srcId="{0F501891-9F6B-4B5E-956E-3A0E6D1CE7E1}" destId="{534449C8-B7FE-41FE-B5A4-1FB97BE062C6}" srcOrd="1" destOrd="2" presId="urn:microsoft.com/office/officeart/2005/8/layout/vList4"/>
    <dgm:cxn modelId="{155A0F6E-72EC-4052-90A6-C77B20FAF97B}" type="presOf" srcId="{B9653E0D-5050-4E86-B57B-8CB8649AF435}" destId="{9B958305-8624-4B86-8347-E891FE668618}" srcOrd="1" destOrd="3" presId="urn:microsoft.com/office/officeart/2005/8/layout/vList4"/>
    <dgm:cxn modelId="{A940D34B-17AB-4069-A9B7-AE2A238B2B71}" type="presOf" srcId="{9B5B08EA-94BD-431B-8E85-FB6518B223AB}" destId="{901E7AF7-F949-4A0A-A0B2-4A149EA5A49E}" srcOrd="0" destOrd="4" presId="urn:microsoft.com/office/officeart/2005/8/layout/vList4"/>
    <dgm:cxn modelId="{7AA52CED-648E-4C66-93EB-11D788A188A0}" type="presOf" srcId="{AD083839-3BE5-4E1D-AF25-CA5BC897B8C4}" destId="{571BDE35-7956-4413-BAE7-0F919A728C99}" srcOrd="0" destOrd="0" presId="urn:microsoft.com/office/officeart/2005/8/layout/vList4"/>
    <dgm:cxn modelId="{CE951E40-B440-483E-8487-53BC8202B50A}" srcId="{AD083839-3BE5-4E1D-AF25-CA5BC897B8C4}" destId="{AF23AFA6-5EC7-4B24-971A-15DDD1F6AA99}" srcOrd="0" destOrd="0" parTransId="{0D82B702-0BA7-4132-B2A6-8C7F14A97187}" sibTransId="{9EE20DCC-C0CE-4719-BC0B-3504633F2211}"/>
    <dgm:cxn modelId="{9F4E7E9B-7949-46E0-814E-B0F2B3888D21}" srcId="{FE6F41D4-3509-4017-87CF-12ABBD488F79}" destId="{3070CF61-3CC4-461E-B36A-9FAD1C3463E4}" srcOrd="2" destOrd="0" parTransId="{B714D5EE-CD98-4C59-BA45-90B400809681}" sibTransId="{5306B482-2390-4A50-979F-D8EE5FEEEBEC}"/>
    <dgm:cxn modelId="{2DC08B32-7363-4198-BD66-20786BA2C85D}" type="presOf" srcId="{95FAF161-A086-4B4F-A791-074BA4D9B045}" destId="{C2524804-3D2E-4D1C-84AE-FE8486A95FB3}" srcOrd="0" destOrd="3" presId="urn:microsoft.com/office/officeart/2005/8/layout/vList4"/>
    <dgm:cxn modelId="{EBF6BA37-EC71-4BA6-B9EA-11F52DED427D}" type="presOf" srcId="{64991327-41E7-472D-B034-B6265B950217}" destId="{C6C0F783-F8EE-47B8-95A8-61DE63B94967}" srcOrd="1" destOrd="1" presId="urn:microsoft.com/office/officeart/2005/8/layout/vList4"/>
    <dgm:cxn modelId="{CB91BE7E-A39A-4321-AF99-2D19AEDD20B3}" srcId="{140E7E6B-0213-4A93-A723-8FE2C96EBBAB}" destId="{FE6F41D4-3509-4017-87CF-12ABBD488F79}" srcOrd="2" destOrd="0" parTransId="{E58457DD-EB58-4B06-8143-A4139C43DA54}" sibTransId="{C7DAA647-C2F3-4788-88F0-398DE13708C7}"/>
    <dgm:cxn modelId="{A324FCB3-3F2D-4909-985D-3CC83B571210}" srcId="{140E7E6B-0213-4A93-A723-8FE2C96EBBAB}" destId="{AD083839-3BE5-4E1D-AF25-CA5BC897B8C4}" srcOrd="1" destOrd="0" parTransId="{2C845E0B-A801-45E4-B04B-C69A907661AF}" sibTransId="{52D02C43-A2D2-4FDE-B8B4-B68767C167AB}"/>
    <dgm:cxn modelId="{73F51E1B-D649-4213-B4A3-DF35F3C3B2B2}" srcId="{FE6F41D4-3509-4017-87CF-12ABBD488F79}" destId="{9B5B08EA-94BD-431B-8E85-FB6518B223AB}" srcOrd="3" destOrd="0" parTransId="{EEBDDC1B-AF1C-4EA5-9A56-AB59FB4F52D9}" sibTransId="{8634D5B8-D72E-4CFD-932D-63308D6FC45B}"/>
    <dgm:cxn modelId="{FC403BFE-4AB8-432A-94B2-FFB4CEA821B8}" type="presOf" srcId="{95FAF161-A086-4B4F-A791-074BA4D9B045}" destId="{534449C8-B7FE-41FE-B5A4-1FB97BE062C6}" srcOrd="1" destOrd="3" presId="urn:microsoft.com/office/officeart/2005/8/layout/vList4"/>
    <dgm:cxn modelId="{A337CEBB-43D4-4446-B72B-E9AFB3A74E5E}" srcId="{E0483FED-FD6A-4430-AE46-C4F4645E7061}" destId="{95FAF161-A086-4B4F-A791-074BA4D9B045}" srcOrd="2" destOrd="0" parTransId="{50706A5D-91C3-4C4D-993B-8DF1BB3C7724}" sibTransId="{400EE729-0F1D-4734-B5C4-3CF6B14D97D1}"/>
    <dgm:cxn modelId="{5E2E047B-84F3-4259-84F8-85AF2BD6036A}" type="presOf" srcId="{AA1E8B2C-0DCA-4D34-B46C-A5D34857A12B}" destId="{9B958305-8624-4B86-8347-E891FE668618}" srcOrd="1" destOrd="2" presId="urn:microsoft.com/office/officeart/2005/8/layout/vList4"/>
    <dgm:cxn modelId="{3B6A48B9-8ECF-4928-9F42-E4AD2C26280C}" type="presOf" srcId="{CE0AB0F7-F09F-4FD6-B130-92571737D54B}" destId="{C2524804-3D2E-4D1C-84AE-FE8486A95FB3}" srcOrd="0" destOrd="1" presId="urn:microsoft.com/office/officeart/2005/8/layout/vList4"/>
    <dgm:cxn modelId="{241B7A22-51D3-45BF-8E2C-B2E22120A3D0}" srcId="{E0483FED-FD6A-4430-AE46-C4F4645E7061}" destId="{CE0AB0F7-F09F-4FD6-B130-92571737D54B}" srcOrd="0" destOrd="0" parTransId="{21D3FD44-C3CD-49D8-AA67-6BD4DC901117}" sibTransId="{AFC56731-69C5-4CE7-A5A6-7379222B6A45}"/>
    <dgm:cxn modelId="{0A67A4DB-C99D-4D6A-9DC6-4CA50912D40C}" type="presOf" srcId="{AF23AFA6-5EC7-4B24-971A-15DDD1F6AA99}" destId="{571BDE35-7956-4413-BAE7-0F919A728C99}" srcOrd="0" destOrd="1" presId="urn:microsoft.com/office/officeart/2005/8/layout/vList4"/>
    <dgm:cxn modelId="{669AD625-7290-476A-89B2-A21F251119A9}" type="presOf" srcId="{AA1E8B2C-0DCA-4D34-B46C-A5D34857A12B}" destId="{571BDE35-7956-4413-BAE7-0F919A728C99}" srcOrd="0" destOrd="2" presId="urn:microsoft.com/office/officeart/2005/8/layout/vList4"/>
    <dgm:cxn modelId="{499319D4-A83E-45B9-B05E-53A832F02E86}" type="presOf" srcId="{CE0AB0F7-F09F-4FD6-B130-92571737D54B}" destId="{534449C8-B7FE-41FE-B5A4-1FB97BE062C6}" srcOrd="1" destOrd="1" presId="urn:microsoft.com/office/officeart/2005/8/layout/vList4"/>
    <dgm:cxn modelId="{7A01F890-E4E0-4280-81EB-89234CC12768}" type="presParOf" srcId="{9883FA0E-F66B-45A2-90C1-5364E0034F07}" destId="{E8588A0A-9939-412C-8467-4488898F46D3}" srcOrd="0" destOrd="0" presId="urn:microsoft.com/office/officeart/2005/8/layout/vList4"/>
    <dgm:cxn modelId="{B4325469-E67D-400F-8416-D8446CC38090}" type="presParOf" srcId="{E8588A0A-9939-412C-8467-4488898F46D3}" destId="{C2524804-3D2E-4D1C-84AE-FE8486A95FB3}" srcOrd="0" destOrd="0" presId="urn:microsoft.com/office/officeart/2005/8/layout/vList4"/>
    <dgm:cxn modelId="{587C701E-D7BB-4B63-BB32-DF8AFC424793}" type="presParOf" srcId="{E8588A0A-9939-412C-8467-4488898F46D3}" destId="{2E53764F-325C-4388-8DA0-1D239DBB36EC}" srcOrd="1" destOrd="0" presId="urn:microsoft.com/office/officeart/2005/8/layout/vList4"/>
    <dgm:cxn modelId="{B3D90C03-0A64-4157-B906-CCB88615D9BE}" type="presParOf" srcId="{E8588A0A-9939-412C-8467-4488898F46D3}" destId="{534449C8-B7FE-41FE-B5A4-1FB97BE062C6}" srcOrd="2" destOrd="0" presId="urn:microsoft.com/office/officeart/2005/8/layout/vList4"/>
    <dgm:cxn modelId="{DD24CD08-4171-464B-B9E3-AE7E3C5B5DE9}" type="presParOf" srcId="{9883FA0E-F66B-45A2-90C1-5364E0034F07}" destId="{8C6CC956-ED43-4C8E-AD46-F3649FEB3148}" srcOrd="1" destOrd="0" presId="urn:microsoft.com/office/officeart/2005/8/layout/vList4"/>
    <dgm:cxn modelId="{05750327-E87B-4625-A384-E4D51A87A643}" type="presParOf" srcId="{9883FA0E-F66B-45A2-90C1-5364E0034F07}" destId="{300073B8-97A6-41D4-A852-6B898DC6E041}" srcOrd="2" destOrd="0" presId="urn:microsoft.com/office/officeart/2005/8/layout/vList4"/>
    <dgm:cxn modelId="{80088551-B7E5-46EF-A59A-5F98D7D32B4A}" type="presParOf" srcId="{300073B8-97A6-41D4-A852-6B898DC6E041}" destId="{571BDE35-7956-4413-BAE7-0F919A728C99}" srcOrd="0" destOrd="0" presId="urn:microsoft.com/office/officeart/2005/8/layout/vList4"/>
    <dgm:cxn modelId="{7DB6051F-2B7D-4E1F-AE08-46D55504B682}" type="presParOf" srcId="{300073B8-97A6-41D4-A852-6B898DC6E041}" destId="{5A9E01EE-BEA0-4E50-9B47-1A23E78D7561}" srcOrd="1" destOrd="0" presId="urn:microsoft.com/office/officeart/2005/8/layout/vList4"/>
    <dgm:cxn modelId="{4D343D7C-5B56-4891-905C-5712BD0F3C1B}" type="presParOf" srcId="{300073B8-97A6-41D4-A852-6B898DC6E041}" destId="{9B958305-8624-4B86-8347-E891FE668618}" srcOrd="2" destOrd="0" presId="urn:microsoft.com/office/officeart/2005/8/layout/vList4"/>
    <dgm:cxn modelId="{AFD996F4-5792-479F-BD88-9593F11EB43D}" type="presParOf" srcId="{9883FA0E-F66B-45A2-90C1-5364E0034F07}" destId="{4221748F-ACED-4876-B568-064E1ACAF323}" srcOrd="3" destOrd="0" presId="urn:microsoft.com/office/officeart/2005/8/layout/vList4"/>
    <dgm:cxn modelId="{43D4AC4A-EEFA-4209-A298-980A48065B96}" type="presParOf" srcId="{9883FA0E-F66B-45A2-90C1-5364E0034F07}" destId="{E7F4E69C-6788-4FA7-B550-48B66339318B}" srcOrd="4" destOrd="0" presId="urn:microsoft.com/office/officeart/2005/8/layout/vList4"/>
    <dgm:cxn modelId="{0E933C25-8525-4DCD-8F4E-88F740A8BC53}" type="presParOf" srcId="{E7F4E69C-6788-4FA7-B550-48B66339318B}" destId="{901E7AF7-F949-4A0A-A0B2-4A149EA5A49E}" srcOrd="0" destOrd="0" presId="urn:microsoft.com/office/officeart/2005/8/layout/vList4"/>
    <dgm:cxn modelId="{46A7D3D2-A59B-4E42-97F9-2D4437D3EF91}" type="presParOf" srcId="{E7F4E69C-6788-4FA7-B550-48B66339318B}" destId="{B201B3F3-AF66-482A-B5CD-DB28A9C2E9E2}" srcOrd="1" destOrd="0" presId="urn:microsoft.com/office/officeart/2005/8/layout/vList4"/>
    <dgm:cxn modelId="{607203A7-99FB-4D0C-99A0-23D89B37A59F}" type="presParOf" srcId="{E7F4E69C-6788-4FA7-B550-48B66339318B}" destId="{C6C0F783-F8EE-47B8-95A8-61DE63B9496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C3D0DA-7A5D-454C-99CD-8F93E18F425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8DC1EAF-BCE3-4B6C-B847-89107B5EAFE9}">
      <dgm:prSet phldrT="[Text]" custT="1"/>
      <dgm:spPr>
        <a:solidFill>
          <a:schemeClr val="accent1">
            <a:hueOff val="0"/>
            <a:satOff val="0"/>
            <a:lumOff val="0"/>
            <a:alpha val="90000"/>
          </a:schemeClr>
        </a:solidFill>
      </dgm:spPr>
      <dgm:t>
        <a:bodyPr/>
        <a:lstStyle/>
        <a:p>
          <a:r>
            <a:rPr lang="en-US" sz="1500" b="1" dirty="0" smtClean="0">
              <a:solidFill>
                <a:schemeClr val="bg1"/>
              </a:solidFill>
              <a:cs typeface="Calibri" pitchFamily="34" charset="0"/>
            </a:rPr>
            <a:t>Bullish Patterns: </a:t>
          </a:r>
          <a:r>
            <a:rPr lang="en-US" sz="1500" dirty="0" smtClean="0">
              <a:solidFill>
                <a:schemeClr val="bg1"/>
              </a:solidFill>
              <a:cs typeface="Calibri" pitchFamily="34" charset="0"/>
            </a:rPr>
            <a:t>Rounding bottom, Multi year breakout, Double Bottom, Inverted Head &amp; Shoulders Pattern, etc.</a:t>
          </a:r>
          <a:endParaRPr lang="en-US" sz="1500" dirty="0">
            <a:solidFill>
              <a:schemeClr val="bg1"/>
            </a:solidFill>
          </a:endParaRPr>
        </a:p>
      </dgm:t>
    </dgm:pt>
    <dgm:pt modelId="{2E0ACDCC-61ED-4433-B4AF-D584AE8FE09A}" type="parTrans" cxnId="{DED15D40-70E0-4E14-81CC-3FE480E2CA4A}">
      <dgm:prSet/>
      <dgm:spPr/>
      <dgm:t>
        <a:bodyPr/>
        <a:lstStyle/>
        <a:p>
          <a:endParaRPr lang="en-US" sz="1600"/>
        </a:p>
      </dgm:t>
    </dgm:pt>
    <dgm:pt modelId="{13D7FE38-4D10-44FD-9EBA-37BD32E96BAE}" type="sibTrans" cxnId="{DED15D40-70E0-4E14-81CC-3FE480E2CA4A}">
      <dgm:prSet/>
      <dgm:spPr/>
      <dgm:t>
        <a:bodyPr/>
        <a:lstStyle/>
        <a:p>
          <a:endParaRPr lang="en-US" sz="1600"/>
        </a:p>
      </dgm:t>
    </dgm:pt>
    <dgm:pt modelId="{A4695176-E151-4C15-BFCE-6E7B014DB192}">
      <dgm:prSet phldrT="[Text]" custT="1"/>
      <dgm:spPr>
        <a:solidFill>
          <a:schemeClr val="accent1">
            <a:lumMod val="60000"/>
            <a:lumOff val="40000"/>
            <a:alpha val="90000"/>
          </a:schemeClr>
        </a:solidFill>
      </dgm:spPr>
      <dgm:t>
        <a:bodyPr/>
        <a:lstStyle/>
        <a:p>
          <a:r>
            <a:rPr lang="en-US" sz="1500" b="1" dirty="0" smtClean="0"/>
            <a:t>Comparative strength vs Peers vs Sectors vs Benchmark </a:t>
          </a:r>
        </a:p>
      </dgm:t>
    </dgm:pt>
    <dgm:pt modelId="{5EACBCC5-B442-4B3C-9E6F-C4BCDF261691}" type="parTrans" cxnId="{9110D45C-BB0F-4F9A-9E45-10CA04ABB611}">
      <dgm:prSet/>
      <dgm:spPr/>
      <dgm:t>
        <a:bodyPr/>
        <a:lstStyle/>
        <a:p>
          <a:endParaRPr lang="en-US" sz="1600"/>
        </a:p>
      </dgm:t>
    </dgm:pt>
    <dgm:pt modelId="{49BF5FBB-E0A1-45D3-AD7B-84AB07D17101}" type="sibTrans" cxnId="{9110D45C-BB0F-4F9A-9E45-10CA04ABB611}">
      <dgm:prSet/>
      <dgm:spPr/>
      <dgm:t>
        <a:bodyPr/>
        <a:lstStyle/>
        <a:p>
          <a:endParaRPr lang="en-US" sz="1600"/>
        </a:p>
      </dgm:t>
    </dgm:pt>
    <dgm:pt modelId="{9924CA4F-A149-4302-BC08-C79BA11A49F7}">
      <dgm:prSet phldrT="[Text]" custT="1"/>
      <dgm:spPr>
        <a:solidFill>
          <a:schemeClr val="accent1">
            <a:lumMod val="40000"/>
            <a:lumOff val="60000"/>
            <a:alpha val="90000"/>
          </a:schemeClr>
        </a:solidFill>
      </dgm:spPr>
      <dgm:t>
        <a:bodyPr/>
        <a:lstStyle/>
        <a:p>
          <a:r>
            <a:rPr lang="en-US" sz="1500" b="1" dirty="0" smtClean="0">
              <a:solidFill>
                <a:schemeClr val="tx1"/>
              </a:solidFill>
            </a:rPr>
            <a:t>Pickup in volumes and delivery %</a:t>
          </a:r>
        </a:p>
      </dgm:t>
    </dgm:pt>
    <dgm:pt modelId="{65E5E60C-2606-40A5-AEA8-4B609B0C416C}" type="parTrans" cxnId="{A5C66521-58D8-486A-AFF3-99023B11A763}">
      <dgm:prSet/>
      <dgm:spPr/>
      <dgm:t>
        <a:bodyPr/>
        <a:lstStyle/>
        <a:p>
          <a:endParaRPr lang="en-US" sz="1600"/>
        </a:p>
      </dgm:t>
    </dgm:pt>
    <dgm:pt modelId="{C657412F-D79D-4D03-906C-4357E4D401B1}" type="sibTrans" cxnId="{A5C66521-58D8-486A-AFF3-99023B11A763}">
      <dgm:prSet/>
      <dgm:spPr/>
      <dgm:t>
        <a:bodyPr/>
        <a:lstStyle/>
        <a:p>
          <a:endParaRPr lang="en-US" sz="1600"/>
        </a:p>
      </dgm:t>
    </dgm:pt>
    <dgm:pt modelId="{528FAA8C-DAD2-40D4-9FEF-C1F56AF1F07F}">
      <dgm:prSet phldrT="[Text]" custT="1"/>
      <dgm:spPr>
        <a:solidFill>
          <a:schemeClr val="accent4">
            <a:alpha val="90000"/>
          </a:schemeClr>
        </a:solidFill>
      </dgm:spPr>
      <dgm:t>
        <a:bodyPr/>
        <a:lstStyle/>
        <a:p>
          <a:r>
            <a:rPr lang="en-US" sz="1500" b="1" dirty="0" smtClean="0"/>
            <a:t>Stop loss </a:t>
          </a:r>
          <a:r>
            <a:rPr lang="en-US" sz="1500" dirty="0" smtClean="0"/>
            <a:t>either on time or particular % correction whichever is earlier depending on market cap</a:t>
          </a:r>
        </a:p>
      </dgm:t>
    </dgm:pt>
    <dgm:pt modelId="{1D71C132-7ED6-431E-AB24-685E0F5269A3}" type="parTrans" cxnId="{8E3A634D-2A48-4A8B-BF2F-28631931A5D3}">
      <dgm:prSet/>
      <dgm:spPr/>
      <dgm:t>
        <a:bodyPr/>
        <a:lstStyle/>
        <a:p>
          <a:endParaRPr lang="en-US" sz="1600"/>
        </a:p>
      </dgm:t>
    </dgm:pt>
    <dgm:pt modelId="{D21CC97D-935A-4619-92FA-B6B22AB4B086}" type="sibTrans" cxnId="{8E3A634D-2A48-4A8B-BF2F-28631931A5D3}">
      <dgm:prSet/>
      <dgm:spPr/>
      <dgm:t>
        <a:bodyPr/>
        <a:lstStyle/>
        <a:p>
          <a:endParaRPr lang="en-US" sz="1600"/>
        </a:p>
      </dgm:t>
    </dgm:pt>
    <dgm:pt modelId="{967A143F-ECC5-4752-A8DA-14EFFC466920}">
      <dgm:prSet phldrT="[Text]" custT="1"/>
      <dgm:spPr>
        <a:solidFill>
          <a:schemeClr val="accent2">
            <a:lumMod val="75000"/>
            <a:alpha val="90000"/>
          </a:schemeClr>
        </a:solidFill>
      </dgm:spPr>
      <dgm:t>
        <a:bodyPr/>
        <a:lstStyle/>
        <a:p>
          <a:r>
            <a:rPr lang="en-US" sz="1500" b="1" dirty="0" smtClean="0"/>
            <a:t>Institutional &amp; HNI activity </a:t>
          </a:r>
          <a:r>
            <a:rPr lang="en-US" sz="1500" dirty="0" smtClean="0"/>
            <a:t>- Increase in Bulk &amp; Block  deal</a:t>
          </a:r>
        </a:p>
      </dgm:t>
    </dgm:pt>
    <dgm:pt modelId="{01922F40-6539-4866-B043-C471146786C4}" type="parTrans" cxnId="{831C4EF6-E676-4E65-AA85-A0676CCFCC6C}">
      <dgm:prSet/>
      <dgm:spPr/>
      <dgm:t>
        <a:bodyPr/>
        <a:lstStyle/>
        <a:p>
          <a:endParaRPr lang="en-US" sz="1600"/>
        </a:p>
      </dgm:t>
    </dgm:pt>
    <dgm:pt modelId="{2B0A49A0-7E73-4F16-A4EC-73476D41D4C6}" type="sibTrans" cxnId="{831C4EF6-E676-4E65-AA85-A0676CCFCC6C}">
      <dgm:prSet/>
      <dgm:spPr/>
      <dgm:t>
        <a:bodyPr/>
        <a:lstStyle/>
        <a:p>
          <a:endParaRPr lang="en-US" sz="1600"/>
        </a:p>
      </dgm:t>
    </dgm:pt>
    <dgm:pt modelId="{0F15A611-EECA-42B2-9FB3-9090F3560480}">
      <dgm:prSet phldrT="[Text]" custT="1"/>
      <dgm:spPr>
        <a:solidFill>
          <a:schemeClr val="accent3">
            <a:lumMod val="65000"/>
            <a:lumOff val="35000"/>
            <a:alpha val="90000"/>
          </a:schemeClr>
        </a:solidFill>
      </dgm:spPr>
      <dgm:t>
        <a:bodyPr/>
        <a:lstStyle/>
        <a:p>
          <a:r>
            <a:rPr lang="en-US" sz="1500" b="1" dirty="0" smtClean="0"/>
            <a:t>Liquidity, Index inclusion, Portfolio concentration</a:t>
          </a:r>
        </a:p>
      </dgm:t>
    </dgm:pt>
    <dgm:pt modelId="{EC0B8B45-1E7F-4D38-A44C-EF9A1FC9FEBD}" type="parTrans" cxnId="{684EA2D7-ED46-458F-8816-AF5547263271}">
      <dgm:prSet/>
      <dgm:spPr/>
      <dgm:t>
        <a:bodyPr/>
        <a:lstStyle/>
        <a:p>
          <a:endParaRPr lang="en-US" sz="1600"/>
        </a:p>
      </dgm:t>
    </dgm:pt>
    <dgm:pt modelId="{DEA56C05-2CCE-4CEA-B033-9C85A80FE3A6}" type="sibTrans" cxnId="{684EA2D7-ED46-458F-8816-AF5547263271}">
      <dgm:prSet/>
      <dgm:spPr/>
      <dgm:t>
        <a:bodyPr/>
        <a:lstStyle/>
        <a:p>
          <a:endParaRPr lang="en-US" sz="1600"/>
        </a:p>
      </dgm:t>
    </dgm:pt>
    <dgm:pt modelId="{92BA3D49-FB20-4E86-8274-CCDC3E4BEF4C}">
      <dgm:prSet phldrT="[Text]" custT="1"/>
      <dgm:spPr>
        <a:solidFill>
          <a:schemeClr val="accent3">
            <a:alpha val="90000"/>
          </a:schemeClr>
        </a:solidFill>
      </dgm:spPr>
      <dgm:t>
        <a:bodyPr/>
        <a:lstStyle/>
        <a:p>
          <a:r>
            <a:rPr lang="en-US" sz="1500" b="1" dirty="0" smtClean="0"/>
            <a:t>Buy Value stocks only once momentum sets in otherwise stuck in consolidation</a:t>
          </a:r>
        </a:p>
      </dgm:t>
    </dgm:pt>
    <dgm:pt modelId="{43C2CA8A-93E5-4FD7-82E3-74ACF0A2C186}" type="parTrans" cxnId="{C99A7C8E-36E1-486D-949D-5FB42EB8F49A}">
      <dgm:prSet/>
      <dgm:spPr/>
      <dgm:t>
        <a:bodyPr/>
        <a:lstStyle/>
        <a:p>
          <a:endParaRPr lang="en-US" sz="1600"/>
        </a:p>
      </dgm:t>
    </dgm:pt>
    <dgm:pt modelId="{8469CBBC-EAC3-4E04-87CE-85F0779EDE9E}" type="sibTrans" cxnId="{C99A7C8E-36E1-486D-949D-5FB42EB8F49A}">
      <dgm:prSet/>
      <dgm:spPr/>
      <dgm:t>
        <a:bodyPr/>
        <a:lstStyle/>
        <a:p>
          <a:endParaRPr lang="en-US" sz="1600"/>
        </a:p>
      </dgm:t>
    </dgm:pt>
    <dgm:pt modelId="{E907FE48-0DAE-4CA9-B4BC-A9FE270CFF44}" type="pres">
      <dgm:prSet presAssocID="{23C3D0DA-7A5D-454C-99CD-8F93E18F4250}" presName="Name0" presStyleCnt="0">
        <dgm:presLayoutVars>
          <dgm:chMax val="7"/>
          <dgm:chPref val="7"/>
          <dgm:dir/>
        </dgm:presLayoutVars>
      </dgm:prSet>
      <dgm:spPr/>
      <dgm:t>
        <a:bodyPr/>
        <a:lstStyle/>
        <a:p>
          <a:endParaRPr lang="en-US"/>
        </a:p>
      </dgm:t>
    </dgm:pt>
    <dgm:pt modelId="{3E68911D-6687-4306-A42E-A04106872D62}" type="pres">
      <dgm:prSet presAssocID="{23C3D0DA-7A5D-454C-99CD-8F93E18F4250}" presName="Name1" presStyleCnt="0"/>
      <dgm:spPr/>
    </dgm:pt>
    <dgm:pt modelId="{351A2F46-E703-45CC-8FA5-97853F013B8F}" type="pres">
      <dgm:prSet presAssocID="{23C3D0DA-7A5D-454C-99CD-8F93E18F4250}" presName="cycle" presStyleCnt="0"/>
      <dgm:spPr/>
    </dgm:pt>
    <dgm:pt modelId="{F5742437-A5BC-4E1A-B95F-AD5951491B11}" type="pres">
      <dgm:prSet presAssocID="{23C3D0DA-7A5D-454C-99CD-8F93E18F4250}" presName="srcNode" presStyleLbl="node1" presStyleIdx="0" presStyleCnt="7"/>
      <dgm:spPr/>
    </dgm:pt>
    <dgm:pt modelId="{44739493-6FFA-4103-A678-8135CE82F2FA}" type="pres">
      <dgm:prSet presAssocID="{23C3D0DA-7A5D-454C-99CD-8F93E18F4250}" presName="conn" presStyleLbl="parChTrans1D2" presStyleIdx="0" presStyleCnt="1"/>
      <dgm:spPr/>
      <dgm:t>
        <a:bodyPr/>
        <a:lstStyle/>
        <a:p>
          <a:endParaRPr lang="en-US"/>
        </a:p>
      </dgm:t>
    </dgm:pt>
    <dgm:pt modelId="{B0ED6023-0A87-4F80-86C8-B533D7E6D92A}" type="pres">
      <dgm:prSet presAssocID="{23C3D0DA-7A5D-454C-99CD-8F93E18F4250}" presName="extraNode" presStyleLbl="node1" presStyleIdx="0" presStyleCnt="7"/>
      <dgm:spPr/>
    </dgm:pt>
    <dgm:pt modelId="{19A53DCB-D5DE-48B8-B38F-E2FA562C53C5}" type="pres">
      <dgm:prSet presAssocID="{23C3D0DA-7A5D-454C-99CD-8F93E18F4250}" presName="dstNode" presStyleLbl="node1" presStyleIdx="0" presStyleCnt="7"/>
      <dgm:spPr/>
    </dgm:pt>
    <dgm:pt modelId="{C49A9F15-8075-422C-983B-C17B6475B4CB}" type="pres">
      <dgm:prSet presAssocID="{B8DC1EAF-BCE3-4B6C-B847-89107B5EAFE9}" presName="text_1" presStyleLbl="node1" presStyleIdx="0" presStyleCnt="7">
        <dgm:presLayoutVars>
          <dgm:bulletEnabled val="1"/>
        </dgm:presLayoutVars>
      </dgm:prSet>
      <dgm:spPr/>
      <dgm:t>
        <a:bodyPr/>
        <a:lstStyle/>
        <a:p>
          <a:endParaRPr lang="en-US"/>
        </a:p>
      </dgm:t>
    </dgm:pt>
    <dgm:pt modelId="{AE6052CA-23F8-40B0-A017-A3E66803373F}" type="pres">
      <dgm:prSet presAssocID="{B8DC1EAF-BCE3-4B6C-B847-89107B5EAFE9}" presName="accent_1" presStyleCnt="0"/>
      <dgm:spPr/>
    </dgm:pt>
    <dgm:pt modelId="{3E85D1F7-40D9-48D9-AD07-7AF2B570A342}" type="pres">
      <dgm:prSet presAssocID="{B8DC1EAF-BCE3-4B6C-B847-89107B5EAFE9}" presName="accentRepeatNode" presStyleLbl="solidFgAcc1" presStyleIdx="0" presStyleCnt="7"/>
      <dgm:spPr>
        <a:solidFill>
          <a:srgbClr val="002060"/>
        </a:solidFill>
        <a:ln>
          <a:noFill/>
        </a:ln>
      </dgm:spPr>
    </dgm:pt>
    <dgm:pt modelId="{8F12B431-BE8B-4CA2-9DF9-DAD3D295801C}" type="pres">
      <dgm:prSet presAssocID="{A4695176-E151-4C15-BFCE-6E7B014DB192}" presName="text_2" presStyleLbl="node1" presStyleIdx="1" presStyleCnt="7">
        <dgm:presLayoutVars>
          <dgm:bulletEnabled val="1"/>
        </dgm:presLayoutVars>
      </dgm:prSet>
      <dgm:spPr/>
      <dgm:t>
        <a:bodyPr/>
        <a:lstStyle/>
        <a:p>
          <a:endParaRPr lang="en-US"/>
        </a:p>
      </dgm:t>
    </dgm:pt>
    <dgm:pt modelId="{F5F27ECA-9CC1-419E-92B7-63094B4959B4}" type="pres">
      <dgm:prSet presAssocID="{A4695176-E151-4C15-BFCE-6E7B014DB192}" presName="accent_2" presStyleCnt="0"/>
      <dgm:spPr/>
    </dgm:pt>
    <dgm:pt modelId="{92C5EF94-9EFF-4845-9399-413616575AB7}" type="pres">
      <dgm:prSet presAssocID="{A4695176-E151-4C15-BFCE-6E7B014DB192}" presName="accentRepeatNode" presStyleLbl="solidFgAcc1" presStyleIdx="1" presStyleCnt="7"/>
      <dgm:spPr>
        <a:solidFill>
          <a:schemeClr val="accent1">
            <a:lumMod val="60000"/>
            <a:lumOff val="40000"/>
          </a:schemeClr>
        </a:solidFill>
        <a:ln>
          <a:noFill/>
        </a:ln>
      </dgm:spPr>
    </dgm:pt>
    <dgm:pt modelId="{9B9149FB-EA0B-4454-8D5F-044B57DD4D56}" type="pres">
      <dgm:prSet presAssocID="{9924CA4F-A149-4302-BC08-C79BA11A49F7}" presName="text_3" presStyleLbl="node1" presStyleIdx="2" presStyleCnt="7">
        <dgm:presLayoutVars>
          <dgm:bulletEnabled val="1"/>
        </dgm:presLayoutVars>
      </dgm:prSet>
      <dgm:spPr/>
      <dgm:t>
        <a:bodyPr/>
        <a:lstStyle/>
        <a:p>
          <a:endParaRPr lang="en-US"/>
        </a:p>
      </dgm:t>
    </dgm:pt>
    <dgm:pt modelId="{580FBFF7-98A2-4E11-A35F-99515794CBFA}" type="pres">
      <dgm:prSet presAssocID="{9924CA4F-A149-4302-BC08-C79BA11A49F7}" presName="accent_3" presStyleCnt="0"/>
      <dgm:spPr/>
    </dgm:pt>
    <dgm:pt modelId="{A8298802-CF88-426D-851A-AE93BB48C5FA}" type="pres">
      <dgm:prSet presAssocID="{9924CA4F-A149-4302-BC08-C79BA11A49F7}" presName="accentRepeatNode" presStyleLbl="solidFgAcc1" presStyleIdx="2" presStyleCnt="7"/>
      <dgm:spPr>
        <a:solidFill>
          <a:schemeClr val="accent1">
            <a:lumMod val="40000"/>
            <a:lumOff val="60000"/>
          </a:schemeClr>
        </a:solidFill>
        <a:ln>
          <a:noFill/>
        </a:ln>
      </dgm:spPr>
    </dgm:pt>
    <dgm:pt modelId="{914B244E-E76A-4580-AE7B-A71CBECF95BC}" type="pres">
      <dgm:prSet presAssocID="{967A143F-ECC5-4752-A8DA-14EFFC466920}" presName="text_4" presStyleLbl="node1" presStyleIdx="3" presStyleCnt="7">
        <dgm:presLayoutVars>
          <dgm:bulletEnabled val="1"/>
        </dgm:presLayoutVars>
      </dgm:prSet>
      <dgm:spPr/>
      <dgm:t>
        <a:bodyPr/>
        <a:lstStyle/>
        <a:p>
          <a:endParaRPr lang="en-US"/>
        </a:p>
      </dgm:t>
    </dgm:pt>
    <dgm:pt modelId="{FA03ED89-A9A1-42E3-A731-96E15D9EBED2}" type="pres">
      <dgm:prSet presAssocID="{967A143F-ECC5-4752-A8DA-14EFFC466920}" presName="accent_4" presStyleCnt="0"/>
      <dgm:spPr/>
    </dgm:pt>
    <dgm:pt modelId="{BB3DE270-77A0-4097-B411-CDE5AB726B8A}" type="pres">
      <dgm:prSet presAssocID="{967A143F-ECC5-4752-A8DA-14EFFC466920}" presName="accentRepeatNode" presStyleLbl="solidFgAcc1" presStyleIdx="3" presStyleCnt="7"/>
      <dgm:spPr>
        <a:solidFill>
          <a:schemeClr val="accent2">
            <a:lumMod val="75000"/>
          </a:schemeClr>
        </a:solidFill>
        <a:ln>
          <a:noFill/>
        </a:ln>
      </dgm:spPr>
    </dgm:pt>
    <dgm:pt modelId="{2B130E4D-F867-4596-8302-E1D34FB91374}" type="pres">
      <dgm:prSet presAssocID="{0F15A611-EECA-42B2-9FB3-9090F3560480}" presName="text_5" presStyleLbl="node1" presStyleIdx="4" presStyleCnt="7">
        <dgm:presLayoutVars>
          <dgm:bulletEnabled val="1"/>
        </dgm:presLayoutVars>
      </dgm:prSet>
      <dgm:spPr/>
      <dgm:t>
        <a:bodyPr/>
        <a:lstStyle/>
        <a:p>
          <a:endParaRPr lang="en-US"/>
        </a:p>
      </dgm:t>
    </dgm:pt>
    <dgm:pt modelId="{035DB3DF-912E-4459-940C-D903057295C8}" type="pres">
      <dgm:prSet presAssocID="{0F15A611-EECA-42B2-9FB3-9090F3560480}" presName="accent_5" presStyleCnt="0"/>
      <dgm:spPr/>
    </dgm:pt>
    <dgm:pt modelId="{DE2E765C-63A5-4688-A818-8E7CD19F2A8D}" type="pres">
      <dgm:prSet presAssocID="{0F15A611-EECA-42B2-9FB3-9090F3560480}" presName="accentRepeatNode" presStyleLbl="solidFgAcc1" presStyleIdx="4" presStyleCnt="7"/>
      <dgm:spPr>
        <a:solidFill>
          <a:schemeClr val="accent3">
            <a:lumMod val="65000"/>
            <a:lumOff val="35000"/>
          </a:schemeClr>
        </a:solidFill>
        <a:ln>
          <a:noFill/>
        </a:ln>
      </dgm:spPr>
    </dgm:pt>
    <dgm:pt modelId="{3E6519FE-EFB0-4A6E-BF8D-7117F01BC91B}" type="pres">
      <dgm:prSet presAssocID="{92BA3D49-FB20-4E86-8274-CCDC3E4BEF4C}" presName="text_6" presStyleLbl="node1" presStyleIdx="5" presStyleCnt="7">
        <dgm:presLayoutVars>
          <dgm:bulletEnabled val="1"/>
        </dgm:presLayoutVars>
      </dgm:prSet>
      <dgm:spPr/>
      <dgm:t>
        <a:bodyPr/>
        <a:lstStyle/>
        <a:p>
          <a:endParaRPr lang="en-US"/>
        </a:p>
      </dgm:t>
    </dgm:pt>
    <dgm:pt modelId="{CB11768B-C476-440A-B508-958C2CA7FC3C}" type="pres">
      <dgm:prSet presAssocID="{92BA3D49-FB20-4E86-8274-CCDC3E4BEF4C}" presName="accent_6" presStyleCnt="0"/>
      <dgm:spPr/>
    </dgm:pt>
    <dgm:pt modelId="{BE2B670E-9F98-43D4-B073-11C66D50F0AD}" type="pres">
      <dgm:prSet presAssocID="{92BA3D49-FB20-4E86-8274-CCDC3E4BEF4C}" presName="accentRepeatNode" presStyleLbl="solidFgAcc1" presStyleIdx="5" presStyleCnt="7"/>
      <dgm:spPr>
        <a:solidFill>
          <a:schemeClr val="accent3"/>
        </a:solidFill>
        <a:ln>
          <a:noFill/>
        </a:ln>
      </dgm:spPr>
    </dgm:pt>
    <dgm:pt modelId="{85985244-0673-4113-B24D-83060C058C34}" type="pres">
      <dgm:prSet presAssocID="{528FAA8C-DAD2-40D4-9FEF-C1F56AF1F07F}" presName="text_7" presStyleLbl="node1" presStyleIdx="6" presStyleCnt="7">
        <dgm:presLayoutVars>
          <dgm:bulletEnabled val="1"/>
        </dgm:presLayoutVars>
      </dgm:prSet>
      <dgm:spPr/>
      <dgm:t>
        <a:bodyPr/>
        <a:lstStyle/>
        <a:p>
          <a:endParaRPr lang="en-US"/>
        </a:p>
      </dgm:t>
    </dgm:pt>
    <dgm:pt modelId="{6BE02769-3931-4F7F-8AC0-CFBF628D7080}" type="pres">
      <dgm:prSet presAssocID="{528FAA8C-DAD2-40D4-9FEF-C1F56AF1F07F}" presName="accent_7" presStyleCnt="0"/>
      <dgm:spPr/>
    </dgm:pt>
    <dgm:pt modelId="{A78310CD-499C-429F-9C9D-42EA4544404D}" type="pres">
      <dgm:prSet presAssocID="{528FAA8C-DAD2-40D4-9FEF-C1F56AF1F07F}" presName="accentRepeatNode" presStyleLbl="solidFgAcc1" presStyleIdx="6" presStyleCnt="7"/>
      <dgm:spPr>
        <a:solidFill>
          <a:schemeClr val="accent4"/>
        </a:solidFill>
        <a:ln>
          <a:noFill/>
        </a:ln>
      </dgm:spPr>
    </dgm:pt>
  </dgm:ptLst>
  <dgm:cxnLst>
    <dgm:cxn modelId="{8E3A634D-2A48-4A8B-BF2F-28631931A5D3}" srcId="{23C3D0DA-7A5D-454C-99CD-8F93E18F4250}" destId="{528FAA8C-DAD2-40D4-9FEF-C1F56AF1F07F}" srcOrd="6" destOrd="0" parTransId="{1D71C132-7ED6-431E-AB24-685E0F5269A3}" sibTransId="{D21CC97D-935A-4619-92FA-B6B22AB4B086}"/>
    <dgm:cxn modelId="{EE9D57AA-F8D6-4D67-995C-AC53CCCA1715}" type="presOf" srcId="{0F15A611-EECA-42B2-9FB3-9090F3560480}" destId="{2B130E4D-F867-4596-8302-E1D34FB91374}" srcOrd="0" destOrd="0" presId="urn:microsoft.com/office/officeart/2008/layout/VerticalCurvedList"/>
    <dgm:cxn modelId="{DED15D40-70E0-4E14-81CC-3FE480E2CA4A}" srcId="{23C3D0DA-7A5D-454C-99CD-8F93E18F4250}" destId="{B8DC1EAF-BCE3-4B6C-B847-89107B5EAFE9}" srcOrd="0" destOrd="0" parTransId="{2E0ACDCC-61ED-4433-B4AF-D584AE8FE09A}" sibTransId="{13D7FE38-4D10-44FD-9EBA-37BD32E96BAE}"/>
    <dgm:cxn modelId="{831C4EF6-E676-4E65-AA85-A0676CCFCC6C}" srcId="{23C3D0DA-7A5D-454C-99CD-8F93E18F4250}" destId="{967A143F-ECC5-4752-A8DA-14EFFC466920}" srcOrd="3" destOrd="0" parTransId="{01922F40-6539-4866-B043-C471146786C4}" sibTransId="{2B0A49A0-7E73-4F16-A4EC-73476D41D4C6}"/>
    <dgm:cxn modelId="{684EA2D7-ED46-458F-8816-AF5547263271}" srcId="{23C3D0DA-7A5D-454C-99CD-8F93E18F4250}" destId="{0F15A611-EECA-42B2-9FB3-9090F3560480}" srcOrd="4" destOrd="0" parTransId="{EC0B8B45-1E7F-4D38-A44C-EF9A1FC9FEBD}" sibTransId="{DEA56C05-2CCE-4CEA-B033-9C85A80FE3A6}"/>
    <dgm:cxn modelId="{6117227E-88F1-4EAA-8D68-2890B9547CC1}" type="presOf" srcId="{9924CA4F-A149-4302-BC08-C79BA11A49F7}" destId="{9B9149FB-EA0B-4454-8D5F-044B57DD4D56}" srcOrd="0" destOrd="0" presId="urn:microsoft.com/office/officeart/2008/layout/VerticalCurvedList"/>
    <dgm:cxn modelId="{C99A7C8E-36E1-486D-949D-5FB42EB8F49A}" srcId="{23C3D0DA-7A5D-454C-99CD-8F93E18F4250}" destId="{92BA3D49-FB20-4E86-8274-CCDC3E4BEF4C}" srcOrd="5" destOrd="0" parTransId="{43C2CA8A-93E5-4FD7-82E3-74ACF0A2C186}" sibTransId="{8469CBBC-EAC3-4E04-87CE-85F0779EDE9E}"/>
    <dgm:cxn modelId="{FB230F71-4F79-45A7-993F-42E1262851D0}" type="presOf" srcId="{92BA3D49-FB20-4E86-8274-CCDC3E4BEF4C}" destId="{3E6519FE-EFB0-4A6E-BF8D-7117F01BC91B}" srcOrd="0" destOrd="0" presId="urn:microsoft.com/office/officeart/2008/layout/VerticalCurvedList"/>
    <dgm:cxn modelId="{8D83F8B0-F6A9-4E51-BDAB-8EE9EDF6DE00}" type="presOf" srcId="{A4695176-E151-4C15-BFCE-6E7B014DB192}" destId="{8F12B431-BE8B-4CA2-9DF9-DAD3D295801C}" srcOrd="0" destOrd="0" presId="urn:microsoft.com/office/officeart/2008/layout/VerticalCurvedList"/>
    <dgm:cxn modelId="{E5A4A498-2D47-4278-AF59-EE41772E17A9}" type="presOf" srcId="{528FAA8C-DAD2-40D4-9FEF-C1F56AF1F07F}" destId="{85985244-0673-4113-B24D-83060C058C34}" srcOrd="0" destOrd="0" presId="urn:microsoft.com/office/officeart/2008/layout/VerticalCurvedList"/>
    <dgm:cxn modelId="{12F09850-8BAF-42CD-B3E5-4AC905D10F93}" type="presOf" srcId="{967A143F-ECC5-4752-A8DA-14EFFC466920}" destId="{914B244E-E76A-4580-AE7B-A71CBECF95BC}" srcOrd="0" destOrd="0" presId="urn:microsoft.com/office/officeart/2008/layout/VerticalCurvedList"/>
    <dgm:cxn modelId="{A5C66521-58D8-486A-AFF3-99023B11A763}" srcId="{23C3D0DA-7A5D-454C-99CD-8F93E18F4250}" destId="{9924CA4F-A149-4302-BC08-C79BA11A49F7}" srcOrd="2" destOrd="0" parTransId="{65E5E60C-2606-40A5-AEA8-4B609B0C416C}" sibTransId="{C657412F-D79D-4D03-906C-4357E4D401B1}"/>
    <dgm:cxn modelId="{9110D45C-BB0F-4F9A-9E45-10CA04ABB611}" srcId="{23C3D0DA-7A5D-454C-99CD-8F93E18F4250}" destId="{A4695176-E151-4C15-BFCE-6E7B014DB192}" srcOrd="1" destOrd="0" parTransId="{5EACBCC5-B442-4B3C-9E6F-C4BCDF261691}" sibTransId="{49BF5FBB-E0A1-45D3-AD7B-84AB07D17101}"/>
    <dgm:cxn modelId="{8CA91D1A-5CA4-4282-ADFA-26052A64AAC4}" type="presOf" srcId="{B8DC1EAF-BCE3-4B6C-B847-89107B5EAFE9}" destId="{C49A9F15-8075-422C-983B-C17B6475B4CB}" srcOrd="0" destOrd="0" presId="urn:microsoft.com/office/officeart/2008/layout/VerticalCurvedList"/>
    <dgm:cxn modelId="{02B19A82-0AC6-43DF-93FF-4C45E2C52D02}" type="presOf" srcId="{23C3D0DA-7A5D-454C-99CD-8F93E18F4250}" destId="{E907FE48-0DAE-4CA9-B4BC-A9FE270CFF44}" srcOrd="0" destOrd="0" presId="urn:microsoft.com/office/officeart/2008/layout/VerticalCurvedList"/>
    <dgm:cxn modelId="{9273576B-0B5F-47A9-82B7-791BF0D19974}" type="presOf" srcId="{13D7FE38-4D10-44FD-9EBA-37BD32E96BAE}" destId="{44739493-6FFA-4103-A678-8135CE82F2FA}" srcOrd="0" destOrd="0" presId="urn:microsoft.com/office/officeart/2008/layout/VerticalCurvedList"/>
    <dgm:cxn modelId="{645AD8E4-C3F3-4590-8AE4-2B4C48EF58AF}" type="presParOf" srcId="{E907FE48-0DAE-4CA9-B4BC-A9FE270CFF44}" destId="{3E68911D-6687-4306-A42E-A04106872D62}" srcOrd="0" destOrd="0" presId="urn:microsoft.com/office/officeart/2008/layout/VerticalCurvedList"/>
    <dgm:cxn modelId="{97204BB6-DC6C-483F-AA0C-9453091A2B15}" type="presParOf" srcId="{3E68911D-6687-4306-A42E-A04106872D62}" destId="{351A2F46-E703-45CC-8FA5-97853F013B8F}" srcOrd="0" destOrd="0" presId="urn:microsoft.com/office/officeart/2008/layout/VerticalCurvedList"/>
    <dgm:cxn modelId="{06E60DC7-5792-4BAE-BEE4-15443037C2D1}" type="presParOf" srcId="{351A2F46-E703-45CC-8FA5-97853F013B8F}" destId="{F5742437-A5BC-4E1A-B95F-AD5951491B11}" srcOrd="0" destOrd="0" presId="urn:microsoft.com/office/officeart/2008/layout/VerticalCurvedList"/>
    <dgm:cxn modelId="{5CFBECD3-6D68-48C1-A9C2-BEED5AEC6104}" type="presParOf" srcId="{351A2F46-E703-45CC-8FA5-97853F013B8F}" destId="{44739493-6FFA-4103-A678-8135CE82F2FA}" srcOrd="1" destOrd="0" presId="urn:microsoft.com/office/officeart/2008/layout/VerticalCurvedList"/>
    <dgm:cxn modelId="{2DC4A4BF-67C7-4495-A2BF-791847F84135}" type="presParOf" srcId="{351A2F46-E703-45CC-8FA5-97853F013B8F}" destId="{B0ED6023-0A87-4F80-86C8-B533D7E6D92A}" srcOrd="2" destOrd="0" presId="urn:microsoft.com/office/officeart/2008/layout/VerticalCurvedList"/>
    <dgm:cxn modelId="{2DD08ACA-3D89-4E57-B52D-82B7C30C9EB9}" type="presParOf" srcId="{351A2F46-E703-45CC-8FA5-97853F013B8F}" destId="{19A53DCB-D5DE-48B8-B38F-E2FA562C53C5}" srcOrd="3" destOrd="0" presId="urn:microsoft.com/office/officeart/2008/layout/VerticalCurvedList"/>
    <dgm:cxn modelId="{C691939A-BF6C-40BE-98CA-50685DE1AD8B}" type="presParOf" srcId="{3E68911D-6687-4306-A42E-A04106872D62}" destId="{C49A9F15-8075-422C-983B-C17B6475B4CB}" srcOrd="1" destOrd="0" presId="urn:microsoft.com/office/officeart/2008/layout/VerticalCurvedList"/>
    <dgm:cxn modelId="{E9E40052-7F14-423A-9F95-2AC4DDDE1440}" type="presParOf" srcId="{3E68911D-6687-4306-A42E-A04106872D62}" destId="{AE6052CA-23F8-40B0-A017-A3E66803373F}" srcOrd="2" destOrd="0" presId="urn:microsoft.com/office/officeart/2008/layout/VerticalCurvedList"/>
    <dgm:cxn modelId="{8DE98D01-DE66-4111-9446-56213121C948}" type="presParOf" srcId="{AE6052CA-23F8-40B0-A017-A3E66803373F}" destId="{3E85D1F7-40D9-48D9-AD07-7AF2B570A342}" srcOrd="0" destOrd="0" presId="urn:microsoft.com/office/officeart/2008/layout/VerticalCurvedList"/>
    <dgm:cxn modelId="{9106CB3B-7DCB-40B3-B4C9-27745E09D770}" type="presParOf" srcId="{3E68911D-6687-4306-A42E-A04106872D62}" destId="{8F12B431-BE8B-4CA2-9DF9-DAD3D295801C}" srcOrd="3" destOrd="0" presId="urn:microsoft.com/office/officeart/2008/layout/VerticalCurvedList"/>
    <dgm:cxn modelId="{8FCC4065-8B19-44E1-8FDB-67B0E00A430F}" type="presParOf" srcId="{3E68911D-6687-4306-A42E-A04106872D62}" destId="{F5F27ECA-9CC1-419E-92B7-63094B4959B4}" srcOrd="4" destOrd="0" presId="urn:microsoft.com/office/officeart/2008/layout/VerticalCurvedList"/>
    <dgm:cxn modelId="{97DCF754-9528-4DBC-8E6F-7E80AFB74639}" type="presParOf" srcId="{F5F27ECA-9CC1-419E-92B7-63094B4959B4}" destId="{92C5EF94-9EFF-4845-9399-413616575AB7}" srcOrd="0" destOrd="0" presId="urn:microsoft.com/office/officeart/2008/layout/VerticalCurvedList"/>
    <dgm:cxn modelId="{D7F074F8-E713-461E-9C74-C7FF9CB27D2B}" type="presParOf" srcId="{3E68911D-6687-4306-A42E-A04106872D62}" destId="{9B9149FB-EA0B-4454-8D5F-044B57DD4D56}" srcOrd="5" destOrd="0" presId="urn:microsoft.com/office/officeart/2008/layout/VerticalCurvedList"/>
    <dgm:cxn modelId="{A8C35AAD-5B12-42B7-9546-5EE92B51C178}" type="presParOf" srcId="{3E68911D-6687-4306-A42E-A04106872D62}" destId="{580FBFF7-98A2-4E11-A35F-99515794CBFA}" srcOrd="6" destOrd="0" presId="urn:microsoft.com/office/officeart/2008/layout/VerticalCurvedList"/>
    <dgm:cxn modelId="{4702E3DD-B780-4895-AAD1-953C67A0D7A1}" type="presParOf" srcId="{580FBFF7-98A2-4E11-A35F-99515794CBFA}" destId="{A8298802-CF88-426D-851A-AE93BB48C5FA}" srcOrd="0" destOrd="0" presId="urn:microsoft.com/office/officeart/2008/layout/VerticalCurvedList"/>
    <dgm:cxn modelId="{C70679AC-F35A-4180-9F32-35B1FF34573F}" type="presParOf" srcId="{3E68911D-6687-4306-A42E-A04106872D62}" destId="{914B244E-E76A-4580-AE7B-A71CBECF95BC}" srcOrd="7" destOrd="0" presId="urn:microsoft.com/office/officeart/2008/layout/VerticalCurvedList"/>
    <dgm:cxn modelId="{E63F75D8-79F7-48F9-9422-5D544388A6F2}" type="presParOf" srcId="{3E68911D-6687-4306-A42E-A04106872D62}" destId="{FA03ED89-A9A1-42E3-A731-96E15D9EBED2}" srcOrd="8" destOrd="0" presId="urn:microsoft.com/office/officeart/2008/layout/VerticalCurvedList"/>
    <dgm:cxn modelId="{ED369650-85C8-4E0A-9459-4354C7372D03}" type="presParOf" srcId="{FA03ED89-A9A1-42E3-A731-96E15D9EBED2}" destId="{BB3DE270-77A0-4097-B411-CDE5AB726B8A}" srcOrd="0" destOrd="0" presId="urn:microsoft.com/office/officeart/2008/layout/VerticalCurvedList"/>
    <dgm:cxn modelId="{2FEDAEC9-A1B9-46DC-9363-CB399A91AB5C}" type="presParOf" srcId="{3E68911D-6687-4306-A42E-A04106872D62}" destId="{2B130E4D-F867-4596-8302-E1D34FB91374}" srcOrd="9" destOrd="0" presId="urn:microsoft.com/office/officeart/2008/layout/VerticalCurvedList"/>
    <dgm:cxn modelId="{C20924D7-61DC-475B-AA87-E703E02FA23D}" type="presParOf" srcId="{3E68911D-6687-4306-A42E-A04106872D62}" destId="{035DB3DF-912E-4459-940C-D903057295C8}" srcOrd="10" destOrd="0" presId="urn:microsoft.com/office/officeart/2008/layout/VerticalCurvedList"/>
    <dgm:cxn modelId="{AD406EDE-5999-4103-9D22-6D32719D3E08}" type="presParOf" srcId="{035DB3DF-912E-4459-940C-D903057295C8}" destId="{DE2E765C-63A5-4688-A818-8E7CD19F2A8D}" srcOrd="0" destOrd="0" presId="urn:microsoft.com/office/officeart/2008/layout/VerticalCurvedList"/>
    <dgm:cxn modelId="{EBC17A2C-5F05-4A33-9BCA-1CC6F353DB72}" type="presParOf" srcId="{3E68911D-6687-4306-A42E-A04106872D62}" destId="{3E6519FE-EFB0-4A6E-BF8D-7117F01BC91B}" srcOrd="11" destOrd="0" presId="urn:microsoft.com/office/officeart/2008/layout/VerticalCurvedList"/>
    <dgm:cxn modelId="{E04731CB-6C8B-42B7-A3A7-66DC06958FC6}" type="presParOf" srcId="{3E68911D-6687-4306-A42E-A04106872D62}" destId="{CB11768B-C476-440A-B508-958C2CA7FC3C}" srcOrd="12" destOrd="0" presId="urn:microsoft.com/office/officeart/2008/layout/VerticalCurvedList"/>
    <dgm:cxn modelId="{4AFB38AB-CDE4-41BB-88BC-4DC18D034029}" type="presParOf" srcId="{CB11768B-C476-440A-B508-958C2CA7FC3C}" destId="{BE2B670E-9F98-43D4-B073-11C66D50F0AD}" srcOrd="0" destOrd="0" presId="urn:microsoft.com/office/officeart/2008/layout/VerticalCurvedList"/>
    <dgm:cxn modelId="{2D01CC95-60D4-4D20-BB2E-0F2CD3A7C678}" type="presParOf" srcId="{3E68911D-6687-4306-A42E-A04106872D62}" destId="{85985244-0673-4113-B24D-83060C058C34}" srcOrd="13" destOrd="0" presId="urn:microsoft.com/office/officeart/2008/layout/VerticalCurvedList"/>
    <dgm:cxn modelId="{FDDCEE67-39C1-470A-976C-47E21B403C31}" type="presParOf" srcId="{3E68911D-6687-4306-A42E-A04106872D62}" destId="{6BE02769-3931-4F7F-8AC0-CFBF628D7080}" srcOrd="14" destOrd="0" presId="urn:microsoft.com/office/officeart/2008/layout/VerticalCurvedList"/>
    <dgm:cxn modelId="{01BD3737-CB6E-43E3-B251-77BDF161BE0A}" type="presParOf" srcId="{6BE02769-3931-4F7F-8AC0-CFBF628D7080}" destId="{A78310CD-499C-429F-9C9D-42EA4544404D}"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170A6-6DA3-4D84-B156-74AC9DC2C620}">
      <dsp:nvSpPr>
        <dsp:cNvPr id="0" name=""/>
        <dsp:cNvSpPr/>
      </dsp:nvSpPr>
      <dsp:spPr>
        <a:xfrm>
          <a:off x="2440" y="575641"/>
          <a:ext cx="2448555" cy="2448555"/>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4752" tIns="22860" rIns="134752" bIns="22860" numCol="1" spcCol="1270" anchor="ctr" anchorCtr="0">
          <a:noAutofit/>
        </a:bodyPr>
        <a:lstStyle/>
        <a:p>
          <a:pPr lvl="0" algn="ctr" defTabSz="800100">
            <a:lnSpc>
              <a:spcPct val="90000"/>
            </a:lnSpc>
            <a:spcBef>
              <a:spcPct val="0"/>
            </a:spcBef>
            <a:spcAft>
              <a:spcPct val="35000"/>
            </a:spcAft>
          </a:pPr>
          <a:r>
            <a:rPr lang="en-IN" sz="1800" b="1" kern="1200" dirty="0" smtClean="0"/>
            <a:t>Fundamental Analysis</a:t>
          </a:r>
          <a:endParaRPr lang="en-US" sz="1800" b="1" kern="1200" dirty="0"/>
        </a:p>
      </dsp:txBody>
      <dsp:txXfrm>
        <a:off x="361023" y="934224"/>
        <a:ext cx="1731389" cy="1731389"/>
      </dsp:txXfrm>
    </dsp:sp>
    <dsp:sp modelId="{D7129636-92AC-4C8F-95B7-2609FC54E95F}">
      <dsp:nvSpPr>
        <dsp:cNvPr id="0" name=""/>
        <dsp:cNvSpPr/>
      </dsp:nvSpPr>
      <dsp:spPr>
        <a:xfrm>
          <a:off x="1961284" y="575641"/>
          <a:ext cx="2448555" cy="2448555"/>
        </a:xfrm>
        <a:prstGeom prst="ellipse">
          <a:avLst/>
        </a:prstGeom>
        <a:solidFill>
          <a:schemeClr val="accent4">
            <a:alpha val="50000"/>
            <a:hueOff val="3465231"/>
            <a:satOff val="-15989"/>
            <a:lumOff val="588"/>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4752" tIns="22860" rIns="134752" bIns="22860" numCol="1" spcCol="1270" anchor="ctr" anchorCtr="0">
          <a:noAutofit/>
        </a:bodyPr>
        <a:lstStyle/>
        <a:p>
          <a:pPr lvl="0" algn="ctr" defTabSz="800100">
            <a:lnSpc>
              <a:spcPct val="90000"/>
            </a:lnSpc>
            <a:spcBef>
              <a:spcPct val="0"/>
            </a:spcBef>
            <a:spcAft>
              <a:spcPct val="35000"/>
            </a:spcAft>
          </a:pPr>
          <a:r>
            <a:rPr lang="en-IN" sz="1800" b="1" kern="1200" dirty="0" smtClean="0"/>
            <a:t>Technical Analysis</a:t>
          </a:r>
          <a:endParaRPr lang="en-US" sz="1800" b="1" kern="1200" dirty="0"/>
        </a:p>
      </dsp:txBody>
      <dsp:txXfrm>
        <a:off x="2319867" y="934224"/>
        <a:ext cx="1731389" cy="1731389"/>
      </dsp:txXfrm>
    </dsp:sp>
    <dsp:sp modelId="{A4B0B2CC-0CA5-484B-AB83-DCF157CF9554}">
      <dsp:nvSpPr>
        <dsp:cNvPr id="0" name=""/>
        <dsp:cNvSpPr/>
      </dsp:nvSpPr>
      <dsp:spPr>
        <a:xfrm>
          <a:off x="3920128" y="575641"/>
          <a:ext cx="2448555" cy="2448555"/>
        </a:xfrm>
        <a:prstGeom prst="ellipse">
          <a:avLst/>
        </a:prstGeom>
        <a:solidFill>
          <a:schemeClr val="accent4">
            <a:alpha val="50000"/>
            <a:hueOff val="6930461"/>
            <a:satOff val="-31979"/>
            <a:lumOff val="1177"/>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4752" tIns="22860" rIns="134752" bIns="22860" numCol="1" spcCol="1270" anchor="ctr" anchorCtr="0">
          <a:noAutofit/>
        </a:bodyPr>
        <a:lstStyle/>
        <a:p>
          <a:pPr lvl="0" algn="ctr" defTabSz="800100">
            <a:lnSpc>
              <a:spcPct val="90000"/>
            </a:lnSpc>
            <a:spcBef>
              <a:spcPct val="0"/>
            </a:spcBef>
            <a:spcAft>
              <a:spcPct val="35000"/>
            </a:spcAft>
          </a:pPr>
          <a:r>
            <a:rPr lang="en-IN" sz="1800" b="1" kern="1200" dirty="0" smtClean="0"/>
            <a:t>Smart </a:t>
          </a:r>
          <a:br>
            <a:rPr lang="en-IN" sz="1800" b="1" kern="1200" dirty="0" smtClean="0"/>
          </a:br>
          <a:r>
            <a:rPr lang="en-IN" sz="1800" b="1" kern="1200" dirty="0" smtClean="0"/>
            <a:t>Money</a:t>
          </a:r>
          <a:endParaRPr lang="en-US" sz="1800" b="1" kern="1200" dirty="0"/>
        </a:p>
      </dsp:txBody>
      <dsp:txXfrm>
        <a:off x="4278711" y="934224"/>
        <a:ext cx="1731389" cy="1731389"/>
      </dsp:txXfrm>
    </dsp:sp>
    <dsp:sp modelId="{EC5B89C6-CD2B-414A-BCCE-BB06C503F10F}">
      <dsp:nvSpPr>
        <dsp:cNvPr id="0" name=""/>
        <dsp:cNvSpPr/>
      </dsp:nvSpPr>
      <dsp:spPr>
        <a:xfrm>
          <a:off x="5878972" y="575641"/>
          <a:ext cx="2448555" cy="2448555"/>
        </a:xfrm>
        <a:prstGeom prst="ellipse">
          <a:avLst/>
        </a:prstGeom>
        <a:solidFill>
          <a:schemeClr val="accent4">
            <a:alpha val="50000"/>
            <a:hueOff val="10395692"/>
            <a:satOff val="-47968"/>
            <a:lumOff val="1765"/>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4752" tIns="22860" rIns="134752" bIns="22860" numCol="1" spcCol="1270" anchor="ctr" anchorCtr="0">
          <a:noAutofit/>
        </a:bodyPr>
        <a:lstStyle/>
        <a:p>
          <a:pPr lvl="0" algn="ctr" defTabSz="800100">
            <a:lnSpc>
              <a:spcPct val="90000"/>
            </a:lnSpc>
            <a:spcBef>
              <a:spcPct val="0"/>
            </a:spcBef>
            <a:spcAft>
              <a:spcPct val="35000"/>
            </a:spcAft>
          </a:pPr>
          <a:r>
            <a:rPr lang="en-IN" sz="1800" b="1" kern="1200" dirty="0"/>
            <a:t>Psychology</a:t>
          </a:r>
          <a:endParaRPr lang="en-US" sz="1800" b="1" kern="1200" dirty="0"/>
        </a:p>
      </dsp:txBody>
      <dsp:txXfrm>
        <a:off x="6237555" y="934224"/>
        <a:ext cx="1731389" cy="1731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03EF6-04E3-4E32-87AC-3971C26D78AD}">
      <dsp:nvSpPr>
        <dsp:cNvPr id="0" name=""/>
        <dsp:cNvSpPr/>
      </dsp:nvSpPr>
      <dsp:spPr>
        <a:xfrm>
          <a:off x="0" y="157399"/>
          <a:ext cx="3280594" cy="2066400"/>
        </a:xfrm>
        <a:prstGeom prst="rect">
          <a:avLst/>
        </a:prstGeom>
        <a:solidFill>
          <a:schemeClr val="lt1">
            <a:alpha val="90000"/>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611" tIns="333248" rIns="254611" bIns="85344" numCol="1" spcCol="1270" anchor="t" anchorCtr="0">
          <a:noAutofi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Pricing Power</a:t>
          </a:r>
          <a:endParaRPr lang="en-US" sz="1200" kern="1200" spc="0" baseline="0" dirty="0">
            <a:solidFill>
              <a:sysClr val="windowText" lastClr="000000"/>
            </a:solidFill>
            <a:latin typeface="+mn-lt"/>
            <a:cs typeface="Arial" panose="020B0604020202020204" pitchFamily="34" charset="0"/>
          </a:endParaRPr>
        </a:p>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Sectoral Tailwind with Barriers to Entry</a:t>
          </a:r>
          <a:endParaRPr lang="en-US" sz="1200" kern="1200" spc="0" baseline="0" dirty="0">
            <a:solidFill>
              <a:sysClr val="windowText" lastClr="000000"/>
            </a:solidFill>
            <a:latin typeface="+mn-lt"/>
            <a:cs typeface="Arial" panose="020B0604020202020204" pitchFamily="34" charset="0"/>
          </a:endParaRPr>
        </a:p>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Good Brand Reputation</a:t>
          </a:r>
          <a:endParaRPr lang="en-US" sz="1200" kern="1200" spc="0" baseline="0" dirty="0">
            <a:solidFill>
              <a:sysClr val="windowText" lastClr="000000"/>
            </a:solidFill>
            <a:latin typeface="+mn-lt"/>
            <a:cs typeface="Arial" panose="020B0604020202020204" pitchFamily="34" charset="0"/>
          </a:endParaRPr>
        </a:p>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Large Industry Size</a:t>
          </a:r>
          <a:endParaRPr lang="en-US" sz="1200" kern="1200" spc="0" baseline="0" dirty="0">
            <a:solidFill>
              <a:sysClr val="windowText" lastClr="000000"/>
            </a:solidFill>
            <a:latin typeface="+mn-lt"/>
            <a:cs typeface="Arial" panose="020B0604020202020204" pitchFamily="34" charset="0"/>
          </a:endParaRPr>
        </a:p>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Innovation</a:t>
          </a:r>
          <a:endParaRPr lang="en-US" sz="1200" kern="1200" spc="0" baseline="0" dirty="0">
            <a:solidFill>
              <a:sysClr val="windowText" lastClr="000000"/>
            </a:solidFill>
            <a:latin typeface="+mn-lt"/>
            <a:cs typeface="Arial" panose="020B0604020202020204" pitchFamily="34" charset="0"/>
          </a:endParaRPr>
        </a:p>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Strategic Assets</a:t>
          </a:r>
          <a:endParaRPr lang="en-US" sz="1200" kern="1200" spc="0" baseline="0" dirty="0">
            <a:solidFill>
              <a:sysClr val="windowText" lastClr="000000"/>
            </a:solidFill>
            <a:latin typeface="+mn-lt"/>
            <a:cs typeface="Arial" panose="020B0604020202020204" pitchFamily="34" charset="0"/>
          </a:endParaRPr>
        </a:p>
      </dsp:txBody>
      <dsp:txXfrm>
        <a:off x="0" y="157399"/>
        <a:ext cx="3280594" cy="2066400"/>
      </dsp:txXfrm>
    </dsp:sp>
    <dsp:sp modelId="{6985CF9B-C1A6-4646-BBDA-86CB587954C5}">
      <dsp:nvSpPr>
        <dsp:cNvPr id="0" name=""/>
        <dsp:cNvSpPr/>
      </dsp:nvSpPr>
      <dsp:spPr>
        <a:xfrm>
          <a:off x="150587" y="0"/>
          <a:ext cx="2296415" cy="39014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99" tIns="0" rIns="86799" bIns="0" numCol="1" spcCol="1270" anchor="ctr" anchorCtr="0">
          <a:noAutofit/>
        </a:bodyPr>
        <a:lstStyle/>
        <a:p>
          <a:pPr lvl="0" algn="l" defTabSz="622300">
            <a:lnSpc>
              <a:spcPct val="90000"/>
            </a:lnSpc>
            <a:spcBef>
              <a:spcPct val="0"/>
            </a:spcBef>
            <a:spcAft>
              <a:spcPct val="35000"/>
            </a:spcAft>
          </a:pPr>
          <a:r>
            <a:rPr lang="en-US" sz="1400" b="1" kern="1200" spc="0" baseline="0" dirty="0">
              <a:latin typeface="+mn-lt"/>
            </a:rPr>
            <a:t>Robust Business</a:t>
          </a:r>
        </a:p>
      </dsp:txBody>
      <dsp:txXfrm>
        <a:off x="169632" y="19045"/>
        <a:ext cx="2258325" cy="352055"/>
      </dsp:txXfrm>
    </dsp:sp>
    <dsp:sp modelId="{12201134-A690-42CB-B7EE-D566AE16ED41}">
      <dsp:nvSpPr>
        <dsp:cNvPr id="0" name=""/>
        <dsp:cNvSpPr/>
      </dsp:nvSpPr>
      <dsp:spPr>
        <a:xfrm>
          <a:off x="0" y="2464184"/>
          <a:ext cx="3280594" cy="1386000"/>
        </a:xfrm>
        <a:prstGeom prst="rect">
          <a:avLst/>
        </a:prstGeom>
        <a:solidFill>
          <a:schemeClr val="lt1">
            <a:alpha val="90000"/>
            <a:hueOff val="0"/>
            <a:satOff val="0"/>
            <a:lumOff val="0"/>
            <a:alphaOff val="0"/>
          </a:schemeClr>
        </a:solidFill>
        <a:ln w="12700" cap="flat" cmpd="sng" algn="ctr">
          <a:solidFill>
            <a:schemeClr val="accent5">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611" tIns="333248" rIns="254611" bIns="85344" numCol="1" spcCol="1270" anchor="t" anchorCtr="0">
          <a:noAutofi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Good Corporate Governance Policies</a:t>
          </a:r>
          <a:endParaRPr lang="en-US" sz="1200" kern="1200" spc="0" baseline="0" dirty="0">
            <a:solidFill>
              <a:sysClr val="windowText" lastClr="000000"/>
            </a:solidFill>
            <a:latin typeface="+mn-lt"/>
            <a:cs typeface="Arial" panose="020B0604020202020204" pitchFamily="34" charset="0"/>
          </a:endParaRPr>
        </a:p>
        <a:p>
          <a:pPr marL="344488" lvl="1" indent="-344488" algn="l" defTabSz="533400">
            <a:lnSpc>
              <a:spcPts val="1600"/>
            </a:lnSpc>
            <a:spcBef>
              <a:spcPct val="0"/>
            </a:spcBef>
            <a:spcAft>
              <a:spcPts val="600"/>
            </a:spcAft>
            <a:buChar char="••"/>
          </a:pPr>
          <a:r>
            <a:rPr lang="en-IN" sz="1200" kern="1200" spc="0" baseline="0">
              <a:solidFill>
                <a:sysClr val="windowText" lastClr="000000"/>
              </a:solidFill>
              <a:latin typeface="+mn-lt"/>
              <a:cs typeface="Arial" panose="020B0604020202020204" pitchFamily="34" charset="0"/>
            </a:rPr>
            <a:t>Strong Parentage</a:t>
          </a:r>
          <a:endParaRPr lang="en-US" sz="1200" kern="1200" spc="0" baseline="0">
            <a:solidFill>
              <a:sysClr val="windowText" lastClr="000000"/>
            </a:solidFill>
            <a:latin typeface="+mn-lt"/>
            <a:cs typeface="Arial" panose="020B0604020202020204" pitchFamily="34" charset="0"/>
          </a:endParaRPr>
        </a:p>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Significant Promoter Holding (with low pledge)</a:t>
          </a:r>
          <a:endParaRPr lang="en-US" sz="1200" kern="1200" spc="0" baseline="0" dirty="0">
            <a:solidFill>
              <a:sysClr val="windowText" lastClr="000000"/>
            </a:solidFill>
            <a:latin typeface="+mn-lt"/>
            <a:cs typeface="Arial" panose="020B0604020202020204" pitchFamily="34" charset="0"/>
          </a:endParaRPr>
        </a:p>
      </dsp:txBody>
      <dsp:txXfrm>
        <a:off x="0" y="2464184"/>
        <a:ext cx="3280594" cy="1386000"/>
      </dsp:txXfrm>
    </dsp:sp>
    <dsp:sp modelId="{5717992A-29CF-4D66-9C91-9904EF52FA0B}">
      <dsp:nvSpPr>
        <dsp:cNvPr id="0" name=""/>
        <dsp:cNvSpPr/>
      </dsp:nvSpPr>
      <dsp:spPr>
        <a:xfrm>
          <a:off x="177471" y="2276607"/>
          <a:ext cx="2296415" cy="390145"/>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99" tIns="0" rIns="86799" bIns="0" numCol="1" spcCol="1270" anchor="ctr" anchorCtr="0">
          <a:noAutofit/>
        </a:bodyPr>
        <a:lstStyle/>
        <a:p>
          <a:pPr marL="0" lvl="0" indent="0" algn="l" defTabSz="577850">
            <a:lnSpc>
              <a:spcPct val="90000"/>
            </a:lnSpc>
            <a:spcBef>
              <a:spcPct val="0"/>
            </a:spcBef>
            <a:spcAft>
              <a:spcPct val="35000"/>
            </a:spcAft>
            <a:buNone/>
          </a:pPr>
          <a:r>
            <a:rPr lang="en-IN" sz="1400" b="1" kern="1200" spc="0" baseline="0" dirty="0">
              <a:solidFill>
                <a:schemeClr val="tx1"/>
              </a:solidFill>
              <a:latin typeface="+mn-lt"/>
            </a:rPr>
            <a:t>Good Management </a:t>
          </a:r>
          <a:endParaRPr lang="en-US" sz="1400" b="1" kern="1200" spc="0" baseline="0" dirty="0">
            <a:solidFill>
              <a:schemeClr val="tx1"/>
            </a:solidFill>
            <a:latin typeface="+mn-lt"/>
          </a:endParaRPr>
        </a:p>
      </dsp:txBody>
      <dsp:txXfrm>
        <a:off x="196516" y="2295652"/>
        <a:ext cx="2258325" cy="352055"/>
      </dsp:txXfrm>
    </dsp:sp>
    <dsp:sp modelId="{C741D582-CACA-4A1A-BC3D-F20452CAABFC}">
      <dsp:nvSpPr>
        <dsp:cNvPr id="0" name=""/>
        <dsp:cNvSpPr/>
      </dsp:nvSpPr>
      <dsp:spPr>
        <a:xfrm>
          <a:off x="0" y="4088320"/>
          <a:ext cx="3280594" cy="1764000"/>
        </a:xfrm>
        <a:prstGeom prst="rect">
          <a:avLst/>
        </a:prstGeom>
        <a:solidFill>
          <a:schemeClr val="lt1">
            <a:alpha val="90000"/>
            <a:hueOff val="0"/>
            <a:satOff val="0"/>
            <a:lumOff val="0"/>
            <a:alphaOff val="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611" tIns="333248" rIns="254611" bIns="85344" numCol="1" spcCol="1270" anchor="t" anchorCtr="0">
          <a:noAutofit/>
        </a:bodyPr>
        <a:lstStyle/>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Low Leverage</a:t>
          </a:r>
          <a:endParaRPr lang="en-US" sz="1200" kern="1200" spc="0" baseline="0" dirty="0">
            <a:solidFill>
              <a:sysClr val="windowText" lastClr="000000"/>
            </a:solidFill>
            <a:latin typeface="+mn-lt"/>
            <a:cs typeface="Arial" panose="020B0604020202020204" pitchFamily="34" charset="0"/>
          </a:endParaRPr>
        </a:p>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Good Cash Conversion Cycle</a:t>
          </a:r>
          <a:endParaRPr lang="en-US" sz="1200" kern="1200" spc="0" baseline="0" dirty="0">
            <a:solidFill>
              <a:sysClr val="windowText" lastClr="000000"/>
            </a:solidFill>
            <a:latin typeface="+mn-lt"/>
            <a:cs typeface="Arial" panose="020B0604020202020204" pitchFamily="34" charset="0"/>
          </a:endParaRPr>
        </a:p>
        <a:p>
          <a:pPr marL="344488" lvl="1" indent="-344488" algn="l" defTabSz="533400">
            <a:lnSpc>
              <a:spcPts val="1600"/>
            </a:lnSpc>
            <a:spcBef>
              <a:spcPct val="0"/>
            </a:spcBef>
            <a:spcAft>
              <a:spcPts val="600"/>
            </a:spcAft>
            <a:buChar char="••"/>
          </a:pPr>
          <a:r>
            <a:rPr lang="en-IN" sz="1200" kern="1200" spc="0" baseline="0" dirty="0">
              <a:solidFill>
                <a:sysClr val="windowText" lastClr="000000"/>
              </a:solidFill>
              <a:latin typeface="+mn-lt"/>
              <a:cs typeface="Arial" panose="020B0604020202020204" pitchFamily="34" charset="0"/>
            </a:rPr>
            <a:t>High Cash Flow from Operations</a:t>
          </a:r>
          <a:endParaRPr lang="en-US" sz="1200" kern="1200" spc="0" baseline="0" dirty="0">
            <a:solidFill>
              <a:sysClr val="windowText" lastClr="000000"/>
            </a:solidFill>
            <a:latin typeface="+mn-lt"/>
            <a:cs typeface="Arial" panose="020B0604020202020204" pitchFamily="34" charset="0"/>
          </a:endParaRPr>
        </a:p>
        <a:p>
          <a:pPr marL="344488" lvl="1" indent="-344488" algn="l" defTabSz="533400">
            <a:lnSpc>
              <a:spcPts val="1600"/>
            </a:lnSpc>
            <a:spcBef>
              <a:spcPct val="0"/>
            </a:spcBef>
            <a:spcAft>
              <a:spcPts val="600"/>
            </a:spcAft>
            <a:buChar char="••"/>
          </a:pPr>
          <a:r>
            <a:rPr lang="en-US" sz="1200" kern="1200" spc="0" baseline="0" dirty="0">
              <a:solidFill>
                <a:sysClr val="windowText" lastClr="000000"/>
              </a:solidFill>
              <a:latin typeface="+mn-lt"/>
              <a:cs typeface="Arial" panose="020B0604020202020204" pitchFamily="34" charset="0"/>
            </a:rPr>
            <a:t>Reasonable ROC and ROE</a:t>
          </a:r>
        </a:p>
        <a:p>
          <a:pPr marL="344488" lvl="1" indent="-344488" algn="l" defTabSz="533400">
            <a:lnSpc>
              <a:spcPts val="1600"/>
            </a:lnSpc>
            <a:spcBef>
              <a:spcPct val="0"/>
            </a:spcBef>
            <a:spcAft>
              <a:spcPts val="600"/>
            </a:spcAft>
            <a:buChar char="••"/>
          </a:pPr>
          <a:r>
            <a:rPr lang="en-US" sz="1200" kern="1200" spc="0" baseline="0" dirty="0">
              <a:solidFill>
                <a:sysClr val="windowText" lastClr="000000"/>
              </a:solidFill>
              <a:latin typeface="+mn-lt"/>
              <a:cs typeface="Arial" panose="020B0604020202020204" pitchFamily="34" charset="0"/>
            </a:rPr>
            <a:t>Good Revenue, EBITDA and PAT growth</a:t>
          </a:r>
        </a:p>
      </dsp:txBody>
      <dsp:txXfrm>
        <a:off x="0" y="4088320"/>
        <a:ext cx="3280594" cy="1764000"/>
      </dsp:txXfrm>
    </dsp:sp>
    <dsp:sp modelId="{3D5FD772-5971-4982-BE25-E46BB0CC12DC}">
      <dsp:nvSpPr>
        <dsp:cNvPr id="0" name=""/>
        <dsp:cNvSpPr/>
      </dsp:nvSpPr>
      <dsp:spPr>
        <a:xfrm>
          <a:off x="164029" y="3923142"/>
          <a:ext cx="2296415" cy="390145"/>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99" tIns="0" rIns="86799" bIns="0" numCol="1" spcCol="1270" anchor="ctr" anchorCtr="0">
          <a:noAutofit/>
        </a:bodyPr>
        <a:lstStyle/>
        <a:p>
          <a:pPr lvl="0" algn="l" defTabSz="622300">
            <a:lnSpc>
              <a:spcPct val="90000"/>
            </a:lnSpc>
            <a:spcBef>
              <a:spcPct val="0"/>
            </a:spcBef>
            <a:spcAft>
              <a:spcPct val="35000"/>
            </a:spcAft>
          </a:pPr>
          <a:r>
            <a:rPr lang="en-US" sz="1400" b="1" kern="1200" spc="0" baseline="0" dirty="0">
              <a:solidFill>
                <a:sysClr val="windowText" lastClr="000000"/>
              </a:solidFill>
              <a:latin typeface="+mn-lt"/>
            </a:rPr>
            <a:t>Strong Operating Parameters</a:t>
          </a:r>
        </a:p>
      </dsp:txBody>
      <dsp:txXfrm>
        <a:off x="183074" y="3942187"/>
        <a:ext cx="2258325" cy="352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24804-3D2E-4D1C-84AE-FE8486A95FB3}">
      <dsp:nvSpPr>
        <dsp:cNvPr id="0" name=""/>
        <dsp:cNvSpPr/>
      </dsp:nvSpPr>
      <dsp:spPr>
        <a:xfrm>
          <a:off x="0" y="0"/>
          <a:ext cx="4903199" cy="155736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396875" lvl="0" indent="-344488" algn="l" defTabSz="711200">
            <a:lnSpc>
              <a:spcPct val="90000"/>
            </a:lnSpc>
            <a:spcBef>
              <a:spcPct val="0"/>
            </a:spcBef>
            <a:spcAft>
              <a:spcPct val="35000"/>
            </a:spcAft>
          </a:pPr>
          <a:r>
            <a:rPr lang="en-US" sz="1600" b="1" kern="1200" dirty="0" smtClean="0"/>
            <a:t>Top Down Analysis</a:t>
          </a:r>
          <a:endParaRPr lang="en-US" sz="1600" b="1" kern="1200" dirty="0"/>
        </a:p>
        <a:p>
          <a:pPr marL="396875" lvl="1" indent="-344488" algn="l" defTabSz="711200">
            <a:lnSpc>
              <a:spcPct val="90000"/>
            </a:lnSpc>
            <a:spcBef>
              <a:spcPct val="0"/>
            </a:spcBef>
            <a:spcAft>
              <a:spcPct val="15000"/>
            </a:spcAft>
            <a:buChar char="••"/>
          </a:pPr>
          <a:r>
            <a:rPr lang="en-US" sz="1600" kern="1200" dirty="0" smtClean="0"/>
            <a:t>Monthly Charts</a:t>
          </a:r>
          <a:endParaRPr lang="en-US" sz="1600" kern="1200" dirty="0"/>
        </a:p>
        <a:p>
          <a:pPr marL="396875" lvl="1" indent="-344488" algn="l" defTabSz="711200">
            <a:lnSpc>
              <a:spcPct val="90000"/>
            </a:lnSpc>
            <a:spcBef>
              <a:spcPct val="0"/>
            </a:spcBef>
            <a:spcAft>
              <a:spcPct val="15000"/>
            </a:spcAft>
            <a:buChar char="••"/>
          </a:pPr>
          <a:r>
            <a:rPr lang="en-US" sz="1600" kern="1200" dirty="0" smtClean="0"/>
            <a:t>Weekly Charts</a:t>
          </a:r>
          <a:endParaRPr lang="en-US" sz="1600" kern="1200" dirty="0"/>
        </a:p>
        <a:p>
          <a:pPr marL="396875" lvl="1" indent="-344488" algn="l" defTabSz="711200">
            <a:lnSpc>
              <a:spcPct val="90000"/>
            </a:lnSpc>
            <a:spcBef>
              <a:spcPct val="0"/>
            </a:spcBef>
            <a:spcAft>
              <a:spcPct val="15000"/>
            </a:spcAft>
            <a:buChar char="••"/>
          </a:pPr>
          <a:r>
            <a:rPr lang="en-US" sz="1600" kern="1200" dirty="0" smtClean="0"/>
            <a:t>Daily Charts</a:t>
          </a:r>
          <a:endParaRPr lang="en-US" sz="1600" kern="1200" dirty="0"/>
        </a:p>
      </dsp:txBody>
      <dsp:txXfrm>
        <a:off x="1136376" y="0"/>
        <a:ext cx="3766823" cy="1557364"/>
      </dsp:txXfrm>
    </dsp:sp>
    <dsp:sp modelId="{2E53764F-325C-4388-8DA0-1D239DBB36EC}">
      <dsp:nvSpPr>
        <dsp:cNvPr id="0" name=""/>
        <dsp:cNvSpPr/>
      </dsp:nvSpPr>
      <dsp:spPr>
        <a:xfrm>
          <a:off x="155736" y="155736"/>
          <a:ext cx="980640" cy="124589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1BDE35-7956-4413-BAE7-0F919A728C99}">
      <dsp:nvSpPr>
        <dsp:cNvPr id="0" name=""/>
        <dsp:cNvSpPr/>
      </dsp:nvSpPr>
      <dsp:spPr>
        <a:xfrm>
          <a:off x="0" y="1713100"/>
          <a:ext cx="4903199" cy="1557364"/>
        </a:xfrm>
        <a:prstGeom prst="roundRect">
          <a:avLst>
            <a:gd name="adj" fmla="val 10000"/>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396875" lvl="0" indent="-344488" algn="l" defTabSz="711200">
            <a:lnSpc>
              <a:spcPct val="90000"/>
            </a:lnSpc>
            <a:spcBef>
              <a:spcPct val="0"/>
            </a:spcBef>
            <a:spcAft>
              <a:spcPct val="35000"/>
            </a:spcAft>
          </a:pPr>
          <a:r>
            <a:rPr lang="en-US" sz="1600" b="1" kern="1200" dirty="0" smtClean="0">
              <a:solidFill>
                <a:schemeClr val="tx1"/>
              </a:solidFill>
            </a:rPr>
            <a:t>Identifying</a:t>
          </a:r>
          <a:endParaRPr lang="en-US" sz="1600" b="1" kern="1200" dirty="0">
            <a:solidFill>
              <a:schemeClr val="tx1"/>
            </a:solidFill>
          </a:endParaRPr>
        </a:p>
        <a:p>
          <a:pPr marL="396875" lvl="1" indent="-344488" algn="l" defTabSz="711200">
            <a:lnSpc>
              <a:spcPct val="90000"/>
            </a:lnSpc>
            <a:spcBef>
              <a:spcPct val="0"/>
            </a:spcBef>
            <a:spcAft>
              <a:spcPct val="15000"/>
            </a:spcAft>
            <a:buChar char="••"/>
          </a:pPr>
          <a:r>
            <a:rPr lang="en-US" sz="1600" kern="1200" dirty="0" smtClean="0">
              <a:solidFill>
                <a:schemeClr val="tx1"/>
              </a:solidFill>
            </a:rPr>
            <a:t>Patterns</a:t>
          </a:r>
          <a:endParaRPr lang="en-US" sz="1600" kern="1200" dirty="0">
            <a:solidFill>
              <a:schemeClr val="tx1"/>
            </a:solidFill>
          </a:endParaRPr>
        </a:p>
        <a:p>
          <a:pPr marL="396875" lvl="1" indent="-344488" algn="l" defTabSz="711200">
            <a:lnSpc>
              <a:spcPct val="90000"/>
            </a:lnSpc>
            <a:spcBef>
              <a:spcPct val="0"/>
            </a:spcBef>
            <a:spcAft>
              <a:spcPct val="15000"/>
            </a:spcAft>
            <a:buChar char="••"/>
          </a:pPr>
          <a:r>
            <a:rPr lang="en-US" sz="1600" kern="1200" dirty="0" smtClean="0">
              <a:solidFill>
                <a:schemeClr val="tx1"/>
              </a:solidFill>
            </a:rPr>
            <a:t>Support &amp; Resistance</a:t>
          </a:r>
          <a:endParaRPr lang="en-US" sz="1600" kern="1200" dirty="0">
            <a:solidFill>
              <a:schemeClr val="tx1"/>
            </a:solidFill>
          </a:endParaRPr>
        </a:p>
        <a:p>
          <a:pPr marL="396875" lvl="1" indent="-344488" algn="l" defTabSz="711200">
            <a:lnSpc>
              <a:spcPct val="90000"/>
            </a:lnSpc>
            <a:spcBef>
              <a:spcPct val="0"/>
            </a:spcBef>
            <a:spcAft>
              <a:spcPct val="15000"/>
            </a:spcAft>
            <a:buChar char="••"/>
          </a:pPr>
          <a:r>
            <a:rPr lang="en-US" sz="1600" kern="1200" dirty="0" smtClean="0">
              <a:solidFill>
                <a:schemeClr val="tx1"/>
              </a:solidFill>
            </a:rPr>
            <a:t>Long term trend-line</a:t>
          </a:r>
          <a:endParaRPr lang="en-US" sz="1600" kern="1200" dirty="0">
            <a:solidFill>
              <a:schemeClr val="tx1"/>
            </a:solidFill>
          </a:endParaRPr>
        </a:p>
        <a:p>
          <a:pPr marL="396875" lvl="1" indent="-344488" algn="l" defTabSz="711200">
            <a:lnSpc>
              <a:spcPct val="90000"/>
            </a:lnSpc>
            <a:spcBef>
              <a:spcPct val="0"/>
            </a:spcBef>
            <a:spcAft>
              <a:spcPct val="15000"/>
            </a:spcAft>
            <a:buChar char="••"/>
          </a:pPr>
          <a:r>
            <a:rPr lang="en-US" sz="1600" kern="1200" dirty="0" smtClean="0">
              <a:solidFill>
                <a:schemeClr val="tx1"/>
              </a:solidFill>
            </a:rPr>
            <a:t>Volume and Delivery activity</a:t>
          </a:r>
          <a:endParaRPr lang="en-US" sz="1600" kern="1200" dirty="0">
            <a:solidFill>
              <a:schemeClr val="tx1"/>
            </a:solidFill>
          </a:endParaRPr>
        </a:p>
      </dsp:txBody>
      <dsp:txXfrm>
        <a:off x="1136376" y="1713100"/>
        <a:ext cx="3766823" cy="1557364"/>
      </dsp:txXfrm>
    </dsp:sp>
    <dsp:sp modelId="{5A9E01EE-BEA0-4E50-9B47-1A23E78D7561}">
      <dsp:nvSpPr>
        <dsp:cNvPr id="0" name=""/>
        <dsp:cNvSpPr/>
      </dsp:nvSpPr>
      <dsp:spPr>
        <a:xfrm>
          <a:off x="155736" y="1868837"/>
          <a:ext cx="980640" cy="1245891"/>
        </a:xfrm>
        <a:prstGeom prst="roundRect">
          <a:avLst>
            <a:gd name="adj" fmla="val 1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1E7AF7-F949-4A0A-A0B2-4A149EA5A49E}">
      <dsp:nvSpPr>
        <dsp:cNvPr id="0" name=""/>
        <dsp:cNvSpPr/>
      </dsp:nvSpPr>
      <dsp:spPr>
        <a:xfrm>
          <a:off x="0" y="3426201"/>
          <a:ext cx="4903199" cy="1557364"/>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396875" lvl="0" indent="-344488" algn="l" defTabSz="711200">
            <a:lnSpc>
              <a:spcPct val="90000"/>
            </a:lnSpc>
            <a:spcBef>
              <a:spcPct val="0"/>
            </a:spcBef>
            <a:spcAft>
              <a:spcPct val="35000"/>
            </a:spcAft>
          </a:pPr>
          <a:r>
            <a:rPr lang="en-US" sz="1600" b="1" kern="1200" dirty="0" smtClean="0">
              <a:solidFill>
                <a:schemeClr val="tx1"/>
              </a:solidFill>
            </a:rPr>
            <a:t>Other Technical Indicators</a:t>
          </a:r>
          <a:endParaRPr lang="en-US" sz="1600" b="1" kern="1200" dirty="0">
            <a:solidFill>
              <a:schemeClr val="tx1"/>
            </a:solidFill>
          </a:endParaRPr>
        </a:p>
        <a:p>
          <a:pPr marL="396875" lvl="1" indent="-344488" algn="l" defTabSz="711200">
            <a:lnSpc>
              <a:spcPct val="90000"/>
            </a:lnSpc>
            <a:spcBef>
              <a:spcPct val="0"/>
            </a:spcBef>
            <a:spcAft>
              <a:spcPct val="15000"/>
            </a:spcAft>
            <a:buChar char="••"/>
          </a:pPr>
          <a:r>
            <a:rPr lang="en-US" sz="1600" kern="1200" dirty="0" smtClean="0">
              <a:solidFill>
                <a:schemeClr val="tx1"/>
              </a:solidFill>
            </a:rPr>
            <a:t>Pattern within pattern</a:t>
          </a:r>
          <a:endParaRPr lang="en-US" sz="1600" kern="1200" dirty="0">
            <a:solidFill>
              <a:schemeClr val="tx1"/>
            </a:solidFill>
          </a:endParaRPr>
        </a:p>
        <a:p>
          <a:pPr marL="396875" lvl="1" indent="-344488" algn="l" defTabSz="711200">
            <a:lnSpc>
              <a:spcPct val="90000"/>
            </a:lnSpc>
            <a:spcBef>
              <a:spcPct val="0"/>
            </a:spcBef>
            <a:spcAft>
              <a:spcPct val="15000"/>
            </a:spcAft>
            <a:buChar char="••"/>
          </a:pPr>
          <a:r>
            <a:rPr lang="en-US" sz="1600" kern="1200" dirty="0" smtClean="0">
              <a:solidFill>
                <a:schemeClr val="tx1"/>
              </a:solidFill>
            </a:rPr>
            <a:t>Fibonacci Retracements</a:t>
          </a:r>
          <a:endParaRPr lang="en-US" sz="1600" kern="1200" dirty="0">
            <a:solidFill>
              <a:schemeClr val="tx1"/>
            </a:solidFill>
          </a:endParaRPr>
        </a:p>
        <a:p>
          <a:pPr marL="396875" lvl="1" indent="-344488" algn="l" defTabSz="711200">
            <a:lnSpc>
              <a:spcPct val="90000"/>
            </a:lnSpc>
            <a:spcBef>
              <a:spcPct val="0"/>
            </a:spcBef>
            <a:spcAft>
              <a:spcPct val="15000"/>
            </a:spcAft>
            <a:buChar char="••"/>
          </a:pPr>
          <a:r>
            <a:rPr lang="en-US" sz="1600" kern="1200" dirty="0" smtClean="0">
              <a:solidFill>
                <a:schemeClr val="tx1"/>
              </a:solidFill>
            </a:rPr>
            <a:t>Averages</a:t>
          </a:r>
          <a:endParaRPr lang="en-US" sz="1600" kern="1200" dirty="0">
            <a:solidFill>
              <a:schemeClr val="tx1"/>
            </a:solidFill>
          </a:endParaRPr>
        </a:p>
        <a:p>
          <a:pPr marL="396875" lvl="1" indent="-344488" algn="l" defTabSz="711200">
            <a:lnSpc>
              <a:spcPct val="90000"/>
            </a:lnSpc>
            <a:spcBef>
              <a:spcPct val="0"/>
            </a:spcBef>
            <a:spcAft>
              <a:spcPct val="15000"/>
            </a:spcAft>
            <a:buChar char="••"/>
          </a:pPr>
          <a:r>
            <a:rPr lang="en-US" sz="1600" kern="1200" dirty="0" smtClean="0">
              <a:solidFill>
                <a:schemeClr val="tx1"/>
              </a:solidFill>
            </a:rPr>
            <a:t>Indicators</a:t>
          </a:r>
          <a:endParaRPr lang="en-US" sz="1600" kern="1200" dirty="0">
            <a:solidFill>
              <a:schemeClr val="tx1"/>
            </a:solidFill>
          </a:endParaRPr>
        </a:p>
      </dsp:txBody>
      <dsp:txXfrm>
        <a:off x="1136376" y="3426201"/>
        <a:ext cx="3766823" cy="1557364"/>
      </dsp:txXfrm>
    </dsp:sp>
    <dsp:sp modelId="{B201B3F3-AF66-482A-B5CD-DB28A9C2E9E2}">
      <dsp:nvSpPr>
        <dsp:cNvPr id="0" name=""/>
        <dsp:cNvSpPr/>
      </dsp:nvSpPr>
      <dsp:spPr>
        <a:xfrm>
          <a:off x="155736" y="3581938"/>
          <a:ext cx="980640" cy="1245891"/>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39493-6FFA-4103-A678-8135CE82F2FA}">
      <dsp:nvSpPr>
        <dsp:cNvPr id="0" name=""/>
        <dsp:cNvSpPr/>
      </dsp:nvSpPr>
      <dsp:spPr>
        <a:xfrm>
          <a:off x="-6077526" y="-930522"/>
          <a:ext cx="7239663" cy="7239663"/>
        </a:xfrm>
        <a:prstGeom prst="blockArc">
          <a:avLst>
            <a:gd name="adj1" fmla="val 18900000"/>
            <a:gd name="adj2" fmla="val 2700000"/>
            <a:gd name="adj3" fmla="val 29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9A9F15-8075-422C-983B-C17B6475B4CB}">
      <dsp:nvSpPr>
        <dsp:cNvPr id="0" name=""/>
        <dsp:cNvSpPr/>
      </dsp:nvSpPr>
      <dsp:spPr>
        <a:xfrm>
          <a:off x="377310" y="244512"/>
          <a:ext cx="6413828" cy="488808"/>
        </a:xfrm>
        <a:prstGeom prst="rect">
          <a:avLst/>
        </a:prstGeom>
        <a:solidFill>
          <a:schemeClr val="accent1">
            <a:hueOff val="0"/>
            <a:satOff val="0"/>
            <a:lumOff val="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992"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bg1"/>
              </a:solidFill>
              <a:cs typeface="Calibri" pitchFamily="34" charset="0"/>
            </a:rPr>
            <a:t>Bullish Patterns: </a:t>
          </a:r>
          <a:r>
            <a:rPr lang="en-US" sz="1500" kern="1200" dirty="0" smtClean="0">
              <a:solidFill>
                <a:schemeClr val="bg1"/>
              </a:solidFill>
              <a:cs typeface="Calibri" pitchFamily="34" charset="0"/>
            </a:rPr>
            <a:t>Rounding bottom, Multi year breakout, Double Bottom, Inverted Head &amp; Shoulders Pattern, etc.</a:t>
          </a:r>
          <a:endParaRPr lang="en-US" sz="1500" kern="1200" dirty="0">
            <a:solidFill>
              <a:schemeClr val="bg1"/>
            </a:solidFill>
          </a:endParaRPr>
        </a:p>
      </dsp:txBody>
      <dsp:txXfrm>
        <a:off x="377310" y="244512"/>
        <a:ext cx="6413828" cy="488808"/>
      </dsp:txXfrm>
    </dsp:sp>
    <dsp:sp modelId="{3E85D1F7-40D9-48D9-AD07-7AF2B570A342}">
      <dsp:nvSpPr>
        <dsp:cNvPr id="0" name=""/>
        <dsp:cNvSpPr/>
      </dsp:nvSpPr>
      <dsp:spPr>
        <a:xfrm>
          <a:off x="71804" y="183410"/>
          <a:ext cx="611011" cy="611011"/>
        </a:xfrm>
        <a:prstGeom prst="ellipse">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F12B431-BE8B-4CA2-9DF9-DAD3D295801C}">
      <dsp:nvSpPr>
        <dsp:cNvPr id="0" name=""/>
        <dsp:cNvSpPr/>
      </dsp:nvSpPr>
      <dsp:spPr>
        <a:xfrm>
          <a:off x="819970" y="978155"/>
          <a:ext cx="5971167" cy="488808"/>
        </a:xfrm>
        <a:prstGeom prst="rect">
          <a:avLst/>
        </a:prstGeom>
        <a:solidFill>
          <a:schemeClr val="accent1">
            <a:lumMod val="60000"/>
            <a:lumOff val="4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992"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t>Comparative strength vs Peers vs Sectors vs Benchmark </a:t>
          </a:r>
        </a:p>
      </dsp:txBody>
      <dsp:txXfrm>
        <a:off x="819970" y="978155"/>
        <a:ext cx="5971167" cy="488808"/>
      </dsp:txXfrm>
    </dsp:sp>
    <dsp:sp modelId="{92C5EF94-9EFF-4845-9399-413616575AB7}">
      <dsp:nvSpPr>
        <dsp:cNvPr id="0" name=""/>
        <dsp:cNvSpPr/>
      </dsp:nvSpPr>
      <dsp:spPr>
        <a:xfrm>
          <a:off x="514464" y="917054"/>
          <a:ext cx="611011" cy="611011"/>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B9149FB-EA0B-4454-8D5F-044B57DD4D56}">
      <dsp:nvSpPr>
        <dsp:cNvPr id="0" name=""/>
        <dsp:cNvSpPr/>
      </dsp:nvSpPr>
      <dsp:spPr>
        <a:xfrm>
          <a:off x="1062546" y="1711261"/>
          <a:ext cx="5728592" cy="488808"/>
        </a:xfrm>
        <a:prstGeom prst="rect">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992"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rPr>
            <a:t>Pickup in volumes and delivery %</a:t>
          </a:r>
        </a:p>
      </dsp:txBody>
      <dsp:txXfrm>
        <a:off x="1062546" y="1711261"/>
        <a:ext cx="5728592" cy="488808"/>
      </dsp:txXfrm>
    </dsp:sp>
    <dsp:sp modelId="{A8298802-CF88-426D-851A-AE93BB48C5FA}">
      <dsp:nvSpPr>
        <dsp:cNvPr id="0" name=""/>
        <dsp:cNvSpPr/>
      </dsp:nvSpPr>
      <dsp:spPr>
        <a:xfrm>
          <a:off x="757040" y="1650160"/>
          <a:ext cx="611011" cy="611011"/>
        </a:xfrm>
        <a:prstGeom prst="ellipse">
          <a:avLst/>
        </a:prstGeom>
        <a:solidFill>
          <a:schemeClr val="accent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14B244E-E76A-4580-AE7B-A71CBECF95BC}">
      <dsp:nvSpPr>
        <dsp:cNvPr id="0" name=""/>
        <dsp:cNvSpPr/>
      </dsp:nvSpPr>
      <dsp:spPr>
        <a:xfrm>
          <a:off x="1139998" y="2444905"/>
          <a:ext cx="5651140" cy="488808"/>
        </a:xfrm>
        <a:prstGeom prst="rect">
          <a:avLst/>
        </a:prstGeom>
        <a:solidFill>
          <a:schemeClr val="accent2">
            <a:lumMod val="7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992"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t>Institutional &amp; HNI activity </a:t>
          </a:r>
          <a:r>
            <a:rPr lang="en-US" sz="1500" kern="1200" dirty="0" smtClean="0"/>
            <a:t>- Increase in Bulk &amp; Block  deal</a:t>
          </a:r>
        </a:p>
      </dsp:txBody>
      <dsp:txXfrm>
        <a:off x="1139998" y="2444905"/>
        <a:ext cx="5651140" cy="488808"/>
      </dsp:txXfrm>
    </dsp:sp>
    <dsp:sp modelId="{BB3DE270-77A0-4097-B411-CDE5AB726B8A}">
      <dsp:nvSpPr>
        <dsp:cNvPr id="0" name=""/>
        <dsp:cNvSpPr/>
      </dsp:nvSpPr>
      <dsp:spPr>
        <a:xfrm>
          <a:off x="834492" y="2383803"/>
          <a:ext cx="611011" cy="611011"/>
        </a:xfrm>
        <a:prstGeom prst="ellipse">
          <a:avLst/>
        </a:prstGeom>
        <a:solidFill>
          <a:schemeClr val="accent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B130E4D-F867-4596-8302-E1D34FB91374}">
      <dsp:nvSpPr>
        <dsp:cNvPr id="0" name=""/>
        <dsp:cNvSpPr/>
      </dsp:nvSpPr>
      <dsp:spPr>
        <a:xfrm>
          <a:off x="1062546" y="3178548"/>
          <a:ext cx="5728592" cy="488808"/>
        </a:xfrm>
        <a:prstGeom prst="rect">
          <a:avLst/>
        </a:prstGeom>
        <a:solidFill>
          <a:schemeClr val="accent3">
            <a:lumMod val="65000"/>
            <a:lumOff val="3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992"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t>Liquidity, Index inclusion, Portfolio concentration</a:t>
          </a:r>
        </a:p>
      </dsp:txBody>
      <dsp:txXfrm>
        <a:off x="1062546" y="3178548"/>
        <a:ext cx="5728592" cy="488808"/>
      </dsp:txXfrm>
    </dsp:sp>
    <dsp:sp modelId="{DE2E765C-63A5-4688-A818-8E7CD19F2A8D}">
      <dsp:nvSpPr>
        <dsp:cNvPr id="0" name=""/>
        <dsp:cNvSpPr/>
      </dsp:nvSpPr>
      <dsp:spPr>
        <a:xfrm>
          <a:off x="757040" y="3117447"/>
          <a:ext cx="611011" cy="611011"/>
        </a:xfrm>
        <a:prstGeom prst="ellipse">
          <a:avLst/>
        </a:prstGeom>
        <a:solidFill>
          <a:schemeClr val="accent3">
            <a:lumMod val="65000"/>
            <a:lumOff val="3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6519FE-EFB0-4A6E-BF8D-7117F01BC91B}">
      <dsp:nvSpPr>
        <dsp:cNvPr id="0" name=""/>
        <dsp:cNvSpPr/>
      </dsp:nvSpPr>
      <dsp:spPr>
        <a:xfrm>
          <a:off x="819970" y="3911654"/>
          <a:ext cx="5971167" cy="488808"/>
        </a:xfrm>
        <a:prstGeom prst="rect">
          <a:avLst/>
        </a:prstGeom>
        <a:solidFill>
          <a:schemeClr val="accent3">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992"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t>Buy Value stocks only once momentum sets in otherwise stuck in consolidation</a:t>
          </a:r>
        </a:p>
      </dsp:txBody>
      <dsp:txXfrm>
        <a:off x="819970" y="3911654"/>
        <a:ext cx="5971167" cy="488808"/>
      </dsp:txXfrm>
    </dsp:sp>
    <dsp:sp modelId="{BE2B670E-9F98-43D4-B073-11C66D50F0AD}">
      <dsp:nvSpPr>
        <dsp:cNvPr id="0" name=""/>
        <dsp:cNvSpPr/>
      </dsp:nvSpPr>
      <dsp:spPr>
        <a:xfrm>
          <a:off x="514464" y="3850553"/>
          <a:ext cx="611011" cy="611011"/>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5985244-0673-4113-B24D-83060C058C34}">
      <dsp:nvSpPr>
        <dsp:cNvPr id="0" name=""/>
        <dsp:cNvSpPr/>
      </dsp:nvSpPr>
      <dsp:spPr>
        <a:xfrm>
          <a:off x="377310" y="4645298"/>
          <a:ext cx="6413828" cy="488808"/>
        </a:xfrm>
        <a:prstGeom prst="rect">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992"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t>Stop loss </a:t>
          </a:r>
          <a:r>
            <a:rPr lang="en-US" sz="1500" kern="1200" dirty="0" smtClean="0"/>
            <a:t>either on time or particular % correction whichever is earlier depending on market cap</a:t>
          </a:r>
        </a:p>
      </dsp:txBody>
      <dsp:txXfrm>
        <a:off x="377310" y="4645298"/>
        <a:ext cx="6413828" cy="488808"/>
      </dsp:txXfrm>
    </dsp:sp>
    <dsp:sp modelId="{A78310CD-499C-429F-9C9D-42EA4544404D}">
      <dsp:nvSpPr>
        <dsp:cNvPr id="0" name=""/>
        <dsp:cNvSpPr/>
      </dsp:nvSpPr>
      <dsp:spPr>
        <a:xfrm>
          <a:off x="71804" y="4584196"/>
          <a:ext cx="611011" cy="611011"/>
        </a:xfrm>
        <a:prstGeom prst="ellipse">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74988"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2" tIns="44925" rIns="89852" bIns="44925" numCol="1" anchor="t" anchorCtr="0" compatLnSpc="1">
            <a:prstTxWarp prst="textNoShape">
              <a:avLst/>
            </a:prstTxWarp>
          </a:bodyPr>
          <a:lstStyle>
            <a:lvl1pPr defTabSz="898525">
              <a:defRPr sz="1200">
                <a:latin typeface="Times New Roman" panose="02020603050405020304" pitchFamily="18" charset="0"/>
              </a:defRPr>
            </a:lvl1pPr>
          </a:lstStyle>
          <a:p>
            <a:endParaRPr lang="en-IN" altLang="en-US"/>
          </a:p>
        </p:txBody>
      </p:sp>
      <p:sp>
        <p:nvSpPr>
          <p:cNvPr id="56323" name="Rectangle 3"/>
          <p:cNvSpPr>
            <a:spLocks noGrp="1" noChangeArrowheads="1"/>
          </p:cNvSpPr>
          <p:nvPr>
            <p:ph type="dt" sz="quarter" idx="1"/>
          </p:nvPr>
        </p:nvSpPr>
        <p:spPr bwMode="auto">
          <a:xfrm>
            <a:off x="3975101" y="0"/>
            <a:ext cx="2998788"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2" tIns="44925" rIns="89852" bIns="44925" numCol="1" anchor="t" anchorCtr="0" compatLnSpc="1">
            <a:prstTxWarp prst="textNoShape">
              <a:avLst/>
            </a:prstTxWarp>
          </a:bodyPr>
          <a:lstStyle>
            <a:lvl1pPr algn="r" defTabSz="898525">
              <a:defRPr sz="1200">
                <a:latin typeface="Times New Roman" panose="02020603050405020304" pitchFamily="18" charset="0"/>
              </a:defRPr>
            </a:lvl1pPr>
          </a:lstStyle>
          <a:p>
            <a:endParaRPr lang="en-IN" altLang="en-US"/>
          </a:p>
        </p:txBody>
      </p:sp>
      <p:sp>
        <p:nvSpPr>
          <p:cNvPr id="56324" name="Rectangle 4"/>
          <p:cNvSpPr>
            <a:spLocks noGrp="1" noChangeArrowheads="1"/>
          </p:cNvSpPr>
          <p:nvPr>
            <p:ph type="ftr" sz="quarter" idx="2"/>
          </p:nvPr>
        </p:nvSpPr>
        <p:spPr bwMode="auto">
          <a:xfrm>
            <a:off x="0" y="8807451"/>
            <a:ext cx="307498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2" tIns="44925" rIns="89852" bIns="44925" numCol="1" anchor="b" anchorCtr="0" compatLnSpc="1">
            <a:prstTxWarp prst="textNoShape">
              <a:avLst/>
            </a:prstTxWarp>
          </a:bodyPr>
          <a:lstStyle>
            <a:lvl1pPr defTabSz="898525">
              <a:defRPr sz="1200">
                <a:latin typeface="Times New Roman" panose="02020603050405020304" pitchFamily="18" charset="0"/>
              </a:defRPr>
            </a:lvl1pPr>
          </a:lstStyle>
          <a:p>
            <a:endParaRPr lang="en-IN" altLang="en-US"/>
          </a:p>
        </p:txBody>
      </p:sp>
      <p:sp>
        <p:nvSpPr>
          <p:cNvPr id="56325" name="Rectangle 5"/>
          <p:cNvSpPr>
            <a:spLocks noGrp="1" noChangeArrowheads="1"/>
          </p:cNvSpPr>
          <p:nvPr>
            <p:ph type="sldNum" sz="quarter" idx="3"/>
          </p:nvPr>
        </p:nvSpPr>
        <p:spPr bwMode="auto">
          <a:xfrm>
            <a:off x="3975101" y="8807451"/>
            <a:ext cx="299878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2" tIns="44925" rIns="89852" bIns="44925" numCol="1" anchor="b" anchorCtr="0" compatLnSpc="1">
            <a:prstTxWarp prst="textNoShape">
              <a:avLst/>
            </a:prstTxWarp>
          </a:bodyPr>
          <a:lstStyle>
            <a:lvl1pPr algn="r" defTabSz="898525">
              <a:defRPr sz="1200">
                <a:latin typeface="Times New Roman" panose="02020603050405020304" pitchFamily="18" charset="0"/>
              </a:defRPr>
            </a:lvl1pPr>
          </a:lstStyle>
          <a:p>
            <a:fld id="{5C2F0472-600C-47CC-8705-08EB098F9827}" type="slidenum">
              <a:rPr lang="en-IN" altLang="en-US"/>
              <a:pPr/>
              <a:t>‹#›</a:t>
            </a:fld>
            <a:endParaRPr lang="en-I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53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9" tIns="45776" rIns="91549" bIns="45776" numCol="1" anchor="t" anchorCtr="0" compatLnSpc="1">
            <a:prstTxWarp prst="textNoShape">
              <a:avLst/>
            </a:prstTxWarp>
          </a:bodyPr>
          <a:lstStyle>
            <a:lvl1pPr defTabSz="915988">
              <a:defRPr sz="1200">
                <a:latin typeface="Times New Roman" panose="02020603050405020304" pitchFamily="18" charset="0"/>
              </a:defRPr>
            </a:lvl1pPr>
          </a:lstStyle>
          <a:p>
            <a:endParaRPr lang="en-IN" altLang="en-US"/>
          </a:p>
        </p:txBody>
      </p:sp>
      <p:sp>
        <p:nvSpPr>
          <p:cNvPr id="17411" name="Rectangle 3"/>
          <p:cNvSpPr>
            <a:spLocks noGrp="1" noChangeArrowheads="1"/>
          </p:cNvSpPr>
          <p:nvPr>
            <p:ph type="dt" idx="1"/>
          </p:nvPr>
        </p:nvSpPr>
        <p:spPr bwMode="auto">
          <a:xfrm>
            <a:off x="3946525" y="0"/>
            <a:ext cx="30368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9" tIns="45776" rIns="91549" bIns="45776" numCol="1" anchor="t" anchorCtr="0" compatLnSpc="1">
            <a:prstTxWarp prst="textNoShape">
              <a:avLst/>
            </a:prstTxWarp>
          </a:bodyPr>
          <a:lstStyle>
            <a:lvl1pPr algn="r" defTabSz="915988">
              <a:defRPr sz="1200">
                <a:latin typeface="Times New Roman" panose="02020603050405020304" pitchFamily="18" charset="0"/>
              </a:defRPr>
            </a:lvl1pPr>
          </a:lstStyle>
          <a:p>
            <a:endParaRPr lang="en-IN" altLang="en-US"/>
          </a:p>
        </p:txBody>
      </p:sp>
      <p:sp>
        <p:nvSpPr>
          <p:cNvPr id="17412" name="Rectangle 4"/>
          <p:cNvSpPr>
            <a:spLocks noGrp="1" noRot="1" noChangeAspect="1" noChangeArrowheads="1" noTextEdit="1"/>
          </p:cNvSpPr>
          <p:nvPr>
            <p:ph type="sldImg" idx="2"/>
          </p:nvPr>
        </p:nvSpPr>
        <p:spPr bwMode="auto">
          <a:xfrm>
            <a:off x="409575" y="695325"/>
            <a:ext cx="6169025" cy="3470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09638" y="4395788"/>
            <a:ext cx="5160962"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9" tIns="45776" rIns="91549" bIns="45776" numCol="1" anchor="t" anchorCtr="0" compatLnSpc="1">
            <a:prstTxWarp prst="textNoShape">
              <a:avLst/>
            </a:prstTxWarp>
          </a:bodyPr>
          <a:lstStyle/>
          <a:p>
            <a:pPr lvl="0"/>
            <a:r>
              <a:rPr lang="en-IN" altLang="en-US" smtClean="0"/>
              <a:t>Click to edit Master text styles</a:t>
            </a:r>
          </a:p>
          <a:p>
            <a:pPr lvl="1"/>
            <a:r>
              <a:rPr lang="en-IN" altLang="en-US" smtClean="0"/>
              <a:t>Second level</a:t>
            </a:r>
          </a:p>
          <a:p>
            <a:pPr lvl="2"/>
            <a:r>
              <a:rPr lang="en-IN" altLang="en-US" smtClean="0"/>
              <a:t>Third level</a:t>
            </a:r>
          </a:p>
          <a:p>
            <a:pPr lvl="3"/>
            <a:r>
              <a:rPr lang="en-IN" altLang="en-US" smtClean="0"/>
              <a:t>Fourth level</a:t>
            </a:r>
          </a:p>
          <a:p>
            <a:pPr lvl="4"/>
            <a:r>
              <a:rPr lang="en-IN" altLang="en-US" smtClean="0"/>
              <a:t>Fifth level</a:t>
            </a:r>
          </a:p>
        </p:txBody>
      </p:sp>
      <p:sp>
        <p:nvSpPr>
          <p:cNvPr id="17414" name="Rectangle 6"/>
          <p:cNvSpPr>
            <a:spLocks noGrp="1" noChangeArrowheads="1"/>
          </p:cNvSpPr>
          <p:nvPr>
            <p:ph type="ftr" sz="quarter" idx="4"/>
          </p:nvPr>
        </p:nvSpPr>
        <p:spPr bwMode="auto">
          <a:xfrm>
            <a:off x="0" y="8869363"/>
            <a:ext cx="30353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9" tIns="45776" rIns="91549" bIns="45776" numCol="1" anchor="b" anchorCtr="0" compatLnSpc="1">
            <a:prstTxWarp prst="textNoShape">
              <a:avLst/>
            </a:prstTxWarp>
          </a:bodyPr>
          <a:lstStyle>
            <a:lvl1pPr defTabSz="915988">
              <a:defRPr sz="1200">
                <a:latin typeface="Times New Roman" panose="02020603050405020304" pitchFamily="18" charset="0"/>
              </a:defRPr>
            </a:lvl1pPr>
          </a:lstStyle>
          <a:p>
            <a:endParaRPr lang="en-IN" altLang="en-US"/>
          </a:p>
        </p:txBody>
      </p:sp>
      <p:sp>
        <p:nvSpPr>
          <p:cNvPr id="17415" name="Rectangle 7"/>
          <p:cNvSpPr>
            <a:spLocks noGrp="1" noChangeArrowheads="1"/>
          </p:cNvSpPr>
          <p:nvPr>
            <p:ph type="sldNum" sz="quarter" idx="5"/>
          </p:nvPr>
        </p:nvSpPr>
        <p:spPr bwMode="auto">
          <a:xfrm>
            <a:off x="3946525" y="8869363"/>
            <a:ext cx="30368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9" tIns="45776" rIns="91549" bIns="45776" numCol="1" anchor="b" anchorCtr="0" compatLnSpc="1">
            <a:prstTxWarp prst="textNoShape">
              <a:avLst/>
            </a:prstTxWarp>
          </a:bodyPr>
          <a:lstStyle>
            <a:lvl1pPr algn="r" defTabSz="915988">
              <a:defRPr sz="1200">
                <a:latin typeface="Times New Roman" panose="02020603050405020304" pitchFamily="18" charset="0"/>
              </a:defRPr>
            </a:lvl1pPr>
          </a:lstStyle>
          <a:p>
            <a:fld id="{7F1CA4F5-77E9-4CEC-84B5-F5A782E378E3}" type="slidenum">
              <a:rPr lang="en-IN" altLang="en-US"/>
              <a:pPr/>
              <a:t>‹#›</a:t>
            </a:fld>
            <a:endParaRPr lang="en-I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5</a:t>
            </a:fld>
            <a:endParaRPr lang="en-IN" dirty="0"/>
          </a:p>
        </p:txBody>
      </p:sp>
    </p:spTree>
    <p:extLst>
      <p:ext uri="{BB962C8B-B14F-4D97-AF65-F5344CB8AC3E}">
        <p14:creationId xmlns:p14="http://schemas.microsoft.com/office/powerpoint/2010/main" val="435232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15</a:t>
            </a:fld>
            <a:endParaRPr lang="en-IN" dirty="0"/>
          </a:p>
        </p:txBody>
      </p:sp>
    </p:spTree>
    <p:extLst>
      <p:ext uri="{BB962C8B-B14F-4D97-AF65-F5344CB8AC3E}">
        <p14:creationId xmlns:p14="http://schemas.microsoft.com/office/powerpoint/2010/main" val="2534998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16</a:t>
            </a:fld>
            <a:endParaRPr lang="en-IN" dirty="0"/>
          </a:p>
        </p:txBody>
      </p:sp>
    </p:spTree>
    <p:extLst>
      <p:ext uri="{BB962C8B-B14F-4D97-AF65-F5344CB8AC3E}">
        <p14:creationId xmlns:p14="http://schemas.microsoft.com/office/powerpoint/2010/main" val="45422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17</a:t>
            </a:fld>
            <a:endParaRPr lang="en-IN" dirty="0"/>
          </a:p>
        </p:txBody>
      </p:sp>
    </p:spTree>
    <p:extLst>
      <p:ext uri="{BB962C8B-B14F-4D97-AF65-F5344CB8AC3E}">
        <p14:creationId xmlns:p14="http://schemas.microsoft.com/office/powerpoint/2010/main" val="2013696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18</a:t>
            </a:fld>
            <a:endParaRPr lang="en-IN" dirty="0"/>
          </a:p>
        </p:txBody>
      </p:sp>
    </p:spTree>
    <p:extLst>
      <p:ext uri="{BB962C8B-B14F-4D97-AF65-F5344CB8AC3E}">
        <p14:creationId xmlns:p14="http://schemas.microsoft.com/office/powerpoint/2010/main" val="432344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20</a:t>
            </a:fld>
            <a:endParaRPr lang="en-IN" dirty="0"/>
          </a:p>
        </p:txBody>
      </p:sp>
    </p:spTree>
    <p:extLst>
      <p:ext uri="{BB962C8B-B14F-4D97-AF65-F5344CB8AC3E}">
        <p14:creationId xmlns:p14="http://schemas.microsoft.com/office/powerpoint/2010/main" val="1881841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21</a:t>
            </a:fld>
            <a:endParaRPr lang="en-IN" dirty="0"/>
          </a:p>
        </p:txBody>
      </p:sp>
    </p:spTree>
    <p:extLst>
      <p:ext uri="{BB962C8B-B14F-4D97-AF65-F5344CB8AC3E}">
        <p14:creationId xmlns:p14="http://schemas.microsoft.com/office/powerpoint/2010/main" val="105179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6</a:t>
            </a:fld>
            <a:endParaRPr lang="en-IN" dirty="0"/>
          </a:p>
        </p:txBody>
      </p:sp>
    </p:spTree>
    <p:extLst>
      <p:ext uri="{BB962C8B-B14F-4D97-AF65-F5344CB8AC3E}">
        <p14:creationId xmlns:p14="http://schemas.microsoft.com/office/powerpoint/2010/main" val="127574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8</a:t>
            </a:fld>
            <a:endParaRPr lang="en-IN" dirty="0"/>
          </a:p>
        </p:txBody>
      </p:sp>
    </p:spTree>
    <p:extLst>
      <p:ext uri="{BB962C8B-B14F-4D97-AF65-F5344CB8AC3E}">
        <p14:creationId xmlns:p14="http://schemas.microsoft.com/office/powerpoint/2010/main" val="3794211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9</a:t>
            </a:fld>
            <a:endParaRPr lang="en-IN" dirty="0"/>
          </a:p>
        </p:txBody>
      </p:sp>
    </p:spTree>
    <p:extLst>
      <p:ext uri="{BB962C8B-B14F-4D97-AF65-F5344CB8AC3E}">
        <p14:creationId xmlns:p14="http://schemas.microsoft.com/office/powerpoint/2010/main" val="228100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10</a:t>
            </a:fld>
            <a:endParaRPr lang="en-IN" dirty="0"/>
          </a:p>
        </p:txBody>
      </p:sp>
    </p:spTree>
    <p:extLst>
      <p:ext uri="{BB962C8B-B14F-4D97-AF65-F5344CB8AC3E}">
        <p14:creationId xmlns:p14="http://schemas.microsoft.com/office/powerpoint/2010/main" val="3934657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11</a:t>
            </a:fld>
            <a:endParaRPr lang="en-IN" dirty="0"/>
          </a:p>
        </p:txBody>
      </p:sp>
    </p:spTree>
    <p:extLst>
      <p:ext uri="{BB962C8B-B14F-4D97-AF65-F5344CB8AC3E}">
        <p14:creationId xmlns:p14="http://schemas.microsoft.com/office/powerpoint/2010/main" val="390138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12</a:t>
            </a:fld>
            <a:endParaRPr lang="en-IN" dirty="0"/>
          </a:p>
        </p:txBody>
      </p:sp>
    </p:spTree>
    <p:extLst>
      <p:ext uri="{BB962C8B-B14F-4D97-AF65-F5344CB8AC3E}">
        <p14:creationId xmlns:p14="http://schemas.microsoft.com/office/powerpoint/2010/main" val="2841897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13</a:t>
            </a:fld>
            <a:endParaRPr lang="en-IN" dirty="0"/>
          </a:p>
        </p:txBody>
      </p:sp>
    </p:spTree>
    <p:extLst>
      <p:ext uri="{BB962C8B-B14F-4D97-AF65-F5344CB8AC3E}">
        <p14:creationId xmlns:p14="http://schemas.microsoft.com/office/powerpoint/2010/main" val="1033963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46B08DE-8B62-414C-84A6-B7158B1D010F}" type="slidenum">
              <a:rPr lang="en-IN" smtClean="0"/>
              <a:pPr>
                <a:defRPr/>
              </a:pPr>
              <a:t>14</a:t>
            </a:fld>
            <a:endParaRPr lang="en-IN" dirty="0"/>
          </a:p>
        </p:txBody>
      </p:sp>
    </p:spTree>
    <p:extLst>
      <p:ext uri="{BB962C8B-B14F-4D97-AF65-F5344CB8AC3E}">
        <p14:creationId xmlns:p14="http://schemas.microsoft.com/office/powerpoint/2010/main" val="1194115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9858" name="Rectangle 2"/>
          <p:cNvSpPr>
            <a:spLocks noGrp="1" noChangeArrowheads="1"/>
          </p:cNvSpPr>
          <p:nvPr>
            <p:ph type="ctrTitle"/>
          </p:nvPr>
        </p:nvSpPr>
        <p:spPr>
          <a:xfrm>
            <a:off x="942110" y="5597525"/>
            <a:ext cx="6906620" cy="457200"/>
          </a:xfrm>
          <a:extLst>
            <a:ext uri="{909E8E84-426E-40DD-AFC4-6F175D3DCCD1}">
              <a14:hiddenFill xmlns:a14="http://schemas.microsoft.com/office/drawing/2010/main">
                <a:solidFill>
                  <a:srgbClr val="FFF9D7"/>
                </a:solidFill>
              </a14:hiddenFill>
            </a:ext>
          </a:extLst>
        </p:spPr>
        <p:txBody>
          <a:bodyPr lIns="72926" tIns="72926" rIns="455820" bIns="91172"/>
          <a:lstStyle>
            <a:lvl1pPr>
              <a:defRPr b="1">
                <a:solidFill>
                  <a:srgbClr val="000000"/>
                </a:solidFill>
                <a:effectLst>
                  <a:outerShdw blurRad="38100" dist="38100" dir="2700000" algn="tl">
                    <a:srgbClr val="C0C0C0"/>
                  </a:outerShdw>
                </a:effectLst>
                <a:latin typeface="Arial" panose="020B0604020202020204" pitchFamily="34" charset="0"/>
                <a:ea typeface="ＭＳ Ｐ明朝" pitchFamily="18" charset="-128"/>
              </a:defRPr>
            </a:lvl1pPr>
          </a:lstStyle>
          <a:p>
            <a:pPr lvl="0"/>
            <a:r>
              <a:rPr lang="en-US" altLang="en-US" noProof="0" smtClean="0"/>
              <a:t>Click to edit Master title style</a:t>
            </a:r>
          </a:p>
        </p:txBody>
      </p:sp>
      <p:sp>
        <p:nvSpPr>
          <p:cNvPr id="889859" name="Rectangle 3"/>
          <p:cNvSpPr>
            <a:spLocks noGrp="1" noChangeArrowheads="1"/>
          </p:cNvSpPr>
          <p:nvPr>
            <p:ph type="subTitle" idx="1"/>
          </p:nvPr>
        </p:nvSpPr>
        <p:spPr>
          <a:xfrm>
            <a:off x="942110" y="6278563"/>
            <a:ext cx="6278547" cy="457200"/>
          </a:xfrm>
          <a:extLst>
            <a:ext uri="{909E8E84-426E-40DD-AFC4-6F175D3DCCD1}">
              <a14:hiddenFill xmlns:a14="http://schemas.microsoft.com/office/drawing/2010/main">
                <a:solidFill>
                  <a:srgbClr val="FFF9D7"/>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72926" tIns="72926" rIns="455820" bIns="91172" anchor="ctr"/>
          <a:lstStyle>
            <a:lvl1pPr defTabSz="912813">
              <a:spcAft>
                <a:spcPct val="0"/>
              </a:spcAft>
              <a:defRPr sz="2000">
                <a:solidFill>
                  <a:srgbClr val="000000"/>
                </a:solidFill>
                <a:ea typeface="ＭＳ Ｐ明朝" pitchFamily="18" charset="-128"/>
              </a:defRPr>
            </a:lvl1pPr>
          </a:lstStyle>
          <a:p>
            <a:pPr lvl="0"/>
            <a:r>
              <a:rPr lang="en-US" altLang="en-US" noProof="0" smtClean="0"/>
              <a:t>Click to edit Master subtitle style</a:t>
            </a:r>
          </a:p>
        </p:txBody>
      </p:sp>
      <p:sp>
        <p:nvSpPr>
          <p:cNvPr id="889860" name="Line 4"/>
          <p:cNvSpPr>
            <a:spLocks noChangeShapeType="1"/>
          </p:cNvSpPr>
          <p:nvPr userDrawn="1"/>
        </p:nvSpPr>
        <p:spPr bwMode="auto">
          <a:xfrm>
            <a:off x="7713519" y="1138239"/>
            <a:ext cx="0" cy="5868987"/>
          </a:xfrm>
          <a:prstGeom prst="line">
            <a:avLst/>
          </a:prstGeom>
          <a:noFill/>
          <a:ln w="12700">
            <a:solidFill>
              <a:srgbClr val="1F31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300"/>
          </a:p>
        </p:txBody>
      </p:sp>
      <p:sp>
        <p:nvSpPr>
          <p:cNvPr id="889861" name="Line 5"/>
          <p:cNvSpPr>
            <a:spLocks noChangeShapeType="1"/>
          </p:cNvSpPr>
          <p:nvPr userDrawn="1"/>
        </p:nvSpPr>
        <p:spPr bwMode="auto">
          <a:xfrm>
            <a:off x="0" y="6165850"/>
            <a:ext cx="8697063" cy="0"/>
          </a:xfrm>
          <a:prstGeom prst="line">
            <a:avLst/>
          </a:prstGeom>
          <a:noFill/>
          <a:ln w="12700">
            <a:solidFill>
              <a:srgbClr val="1F31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300"/>
          </a:p>
        </p:txBody>
      </p:sp>
      <p:sp>
        <p:nvSpPr>
          <p:cNvPr id="889862" name="Line 6"/>
          <p:cNvSpPr>
            <a:spLocks noChangeShapeType="1"/>
          </p:cNvSpPr>
          <p:nvPr userDrawn="1"/>
        </p:nvSpPr>
        <p:spPr bwMode="auto">
          <a:xfrm>
            <a:off x="6902258" y="2133600"/>
            <a:ext cx="6915342" cy="0"/>
          </a:xfrm>
          <a:prstGeom prst="line">
            <a:avLst/>
          </a:prstGeom>
          <a:noFill/>
          <a:ln w="12700">
            <a:solidFill>
              <a:srgbClr val="1F31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300"/>
          </a:p>
        </p:txBody>
      </p:sp>
      <p:pic>
        <p:nvPicPr>
          <p:cNvPr id="889863" name="Picture 7" descr="JMF New Logo"/>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20566"/>
          <a:stretch>
            <a:fillRect/>
          </a:stretch>
        </p:blipFill>
        <p:spPr bwMode="auto">
          <a:xfrm>
            <a:off x="8164947" y="1143001"/>
            <a:ext cx="3773054" cy="803275"/>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sz="quarter" idx="10"/>
          </p:nvPr>
        </p:nvSpPr>
        <p:spPr/>
        <p:txBody>
          <a:bodyPr/>
          <a:lstStyle>
            <a:lvl1pPr>
              <a:defRPr/>
            </a:lvl1pPr>
          </a:lstStyle>
          <a:p>
            <a:fld id="{A3AD434E-740D-4BE4-817D-C72BF2A78FFC}" type="slidenum">
              <a:rPr lang="en-IN" altLang="en-US"/>
              <a:pPr/>
              <a:t>‹#›</a:t>
            </a:fld>
            <a:endParaRPr lang="en-IN" altLang="en-US"/>
          </a:p>
        </p:txBody>
      </p:sp>
      <p:sp>
        <p:nvSpPr>
          <p:cNvPr id="5"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406933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12764" y="1160464"/>
            <a:ext cx="2486121" cy="5602287"/>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3452221" y="1160464"/>
            <a:ext cx="7251186" cy="560228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sz="quarter" idx="10"/>
          </p:nvPr>
        </p:nvSpPr>
        <p:spPr/>
        <p:txBody>
          <a:bodyPr/>
          <a:lstStyle>
            <a:lvl1pPr>
              <a:defRPr/>
            </a:lvl1pPr>
          </a:lstStyle>
          <a:p>
            <a:fld id="{9D68AE55-0D4C-4DCD-93C0-EBF76619D6FA}" type="slidenum">
              <a:rPr lang="en-IN" altLang="en-US"/>
              <a:pPr/>
              <a:t>‹#›</a:t>
            </a:fld>
            <a:endParaRPr lang="en-IN" altLang="en-US" dirty="0"/>
          </a:p>
        </p:txBody>
      </p:sp>
      <p:sp>
        <p:nvSpPr>
          <p:cNvPr id="5" name="Rectangle 4"/>
          <p:cNvSpPr/>
          <p:nvPr userDrawn="1"/>
        </p:nvSpPr>
        <p:spPr>
          <a:xfrm>
            <a:off x="2427624" y="7235230"/>
            <a:ext cx="10043776" cy="338554"/>
          </a:xfrm>
          <a:prstGeom prst="rect">
            <a:avLst/>
          </a:prstGeom>
        </p:spPr>
        <p:txBody>
          <a:bodyPr wrap="square">
            <a:spAutoFit/>
          </a:bodyPr>
          <a:lstStyle/>
          <a:p>
            <a:r>
              <a:rPr lang="en-IN" sz="1600" b="0" dirty="0" smtClean="0">
                <a:solidFill>
                  <a:schemeClr val="tx1"/>
                </a:solidFill>
                <a:effectLst/>
                <a:latin typeface="Calibri" panose="020F0502020204030204" pitchFamily="34" charset="0"/>
                <a:ea typeface="Calibri" panose="020F0502020204030204" pitchFamily="34" charset="0"/>
              </a:rPr>
              <a:t>The presentation is intended for educational purposes only and does not replace independent professional judgement</a:t>
            </a:r>
            <a:endParaRPr lang="en-IN" sz="1400" b="0" dirty="0">
              <a:solidFill>
                <a:schemeClr val="tx1"/>
              </a:solidFill>
            </a:endParaRPr>
          </a:p>
        </p:txBody>
      </p:sp>
    </p:spTree>
    <p:extLst>
      <p:ext uri="{BB962C8B-B14F-4D97-AF65-F5344CB8AC3E}">
        <p14:creationId xmlns:p14="http://schemas.microsoft.com/office/powerpoint/2010/main" val="1168563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7200" y="1272011"/>
            <a:ext cx="10363200" cy="2705947"/>
          </a:xfrm>
        </p:spPr>
        <p:txBody>
          <a:bodyPr anchor="b"/>
          <a:lstStyle>
            <a:lvl1pPr algn="ctr">
              <a:defRPr sz="6800"/>
            </a:lvl1pPr>
          </a:lstStyle>
          <a:p>
            <a:r>
              <a:rPr lang="en-US" smtClean="0"/>
              <a:t>Click to edit Master title style</a:t>
            </a:r>
            <a:endParaRPr lang="en-US" dirty="0"/>
          </a:p>
        </p:txBody>
      </p:sp>
      <p:sp>
        <p:nvSpPr>
          <p:cNvPr id="3" name="Subtitle 2"/>
          <p:cNvSpPr>
            <a:spLocks noGrp="1"/>
          </p:cNvSpPr>
          <p:nvPr>
            <p:ph type="subTitle" idx="1"/>
          </p:nvPr>
        </p:nvSpPr>
        <p:spPr>
          <a:xfrm>
            <a:off x="1727200" y="4082310"/>
            <a:ext cx="103632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44CF19-E457-4531-A4F6-4EDC0B3A2858}" type="datetime1">
              <a:rPr lang="en-US" smtClean="0"/>
              <a:t>3/17/2023</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Line 4"/>
          <p:cNvSpPr>
            <a:spLocks noChangeShapeType="1"/>
          </p:cNvSpPr>
          <p:nvPr userDrawn="1"/>
        </p:nvSpPr>
        <p:spPr bwMode="auto">
          <a:xfrm>
            <a:off x="7713519" y="1138239"/>
            <a:ext cx="0" cy="5868987"/>
          </a:xfrm>
          <a:prstGeom prst="line">
            <a:avLst/>
          </a:prstGeom>
          <a:noFill/>
          <a:ln w="12700">
            <a:solidFill>
              <a:srgbClr val="1F31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300"/>
          </a:p>
        </p:txBody>
      </p:sp>
      <p:sp>
        <p:nvSpPr>
          <p:cNvPr id="8" name="Line 5"/>
          <p:cNvSpPr>
            <a:spLocks noChangeShapeType="1"/>
          </p:cNvSpPr>
          <p:nvPr userDrawn="1"/>
        </p:nvSpPr>
        <p:spPr bwMode="auto">
          <a:xfrm>
            <a:off x="0" y="6165850"/>
            <a:ext cx="8697063" cy="0"/>
          </a:xfrm>
          <a:prstGeom prst="line">
            <a:avLst/>
          </a:prstGeom>
          <a:noFill/>
          <a:ln w="12700">
            <a:solidFill>
              <a:srgbClr val="1F31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300"/>
          </a:p>
        </p:txBody>
      </p:sp>
      <p:sp>
        <p:nvSpPr>
          <p:cNvPr id="9" name="Line 6"/>
          <p:cNvSpPr>
            <a:spLocks noChangeShapeType="1"/>
          </p:cNvSpPr>
          <p:nvPr userDrawn="1"/>
        </p:nvSpPr>
        <p:spPr bwMode="auto">
          <a:xfrm>
            <a:off x="6902258" y="2133600"/>
            <a:ext cx="6915342" cy="0"/>
          </a:xfrm>
          <a:prstGeom prst="line">
            <a:avLst/>
          </a:prstGeom>
          <a:noFill/>
          <a:ln w="12700">
            <a:solidFill>
              <a:srgbClr val="1F31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300"/>
          </a:p>
        </p:txBody>
      </p:sp>
      <p:pic>
        <p:nvPicPr>
          <p:cNvPr id="10" name="Picture 7" descr="JMF New Logo"/>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20566"/>
          <a:stretch>
            <a:fillRect/>
          </a:stretch>
        </p:blipFill>
        <p:spPr bwMode="auto">
          <a:xfrm>
            <a:off x="8164946" y="1143001"/>
            <a:ext cx="4710545" cy="803275"/>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p:cNvSpPr txBox="1">
            <a:spLocks/>
          </p:cNvSpPr>
          <p:nvPr userDrawn="1"/>
        </p:nvSpPr>
        <p:spPr>
          <a:xfrm>
            <a:off x="2063558" y="7186453"/>
            <a:ext cx="9677399" cy="413808"/>
          </a:xfrm>
          <a:prstGeom prst="rect">
            <a:avLst/>
          </a:prstGeom>
        </p:spPr>
        <p:txBody>
          <a:bodyPr vert="horz" lIns="91440" tIns="45720" rIns="91440" bIns="45720" rtlCol="0" anchor="ctr"/>
          <a:lstStyle>
            <a:defPPr>
              <a:defRPr lang="en-IN"/>
            </a:defPPr>
            <a:lvl1pPr algn="ctr" rtl="0" eaLnBrk="0" fontAlgn="base" hangingPunct="0">
              <a:spcBef>
                <a:spcPct val="0"/>
              </a:spcBef>
              <a:spcAft>
                <a:spcPct val="0"/>
              </a:spcAft>
              <a:defRPr sz="1360" b="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41462410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8CBC74-FCF8-46F6-B690-F8FB9D686D49}" type="datetime1">
              <a:rPr lang="en-US" smtClean="0"/>
              <a:t>3/17/2023</a:t>
            </a:fld>
            <a:endParaRPr lang="en-US" dirty="0"/>
          </a:p>
        </p:txBody>
      </p:sp>
      <p:sp>
        <p:nvSpPr>
          <p:cNvPr id="6" name="Slide Number Placeholder 5"/>
          <p:cNvSpPr>
            <a:spLocks noGrp="1"/>
          </p:cNvSpPr>
          <p:nvPr>
            <p:ph type="sldNum" sz="quarter" idx="12"/>
          </p:nvPr>
        </p:nvSpPr>
        <p:spPr/>
        <p:txBody>
          <a:bodyPr/>
          <a:lstStyle/>
          <a:p>
            <a:fld id="{E69CEDB4-3830-4433-A557-54AF855A6FFF}" type="slidenum">
              <a:rPr lang="en-IN" altLang="en-US" smtClean="0"/>
              <a:pPr/>
              <a:t>‹#›</a:t>
            </a:fld>
            <a:endParaRPr lang="en-IN" altLang="en-US"/>
          </a:p>
        </p:txBody>
      </p:sp>
      <p:sp>
        <p:nvSpPr>
          <p:cNvPr id="7" name="Footer Placeholder 4"/>
          <p:cNvSpPr txBox="1">
            <a:spLocks/>
          </p:cNvSpPr>
          <p:nvPr userDrawn="1"/>
        </p:nvSpPr>
        <p:spPr>
          <a:xfrm>
            <a:off x="2178666" y="7203864"/>
            <a:ext cx="9677399" cy="413808"/>
          </a:xfrm>
          <a:prstGeom prst="rect">
            <a:avLst/>
          </a:prstGeom>
        </p:spPr>
        <p:txBody>
          <a:bodyPr vert="horz" lIns="91440" tIns="45720" rIns="91440" bIns="45720" rtlCol="0" anchor="ctr"/>
          <a:lstStyle>
            <a:defPPr>
              <a:defRPr lang="en-IN"/>
            </a:defPPr>
            <a:lvl1pPr algn="ctr" rtl="0" eaLnBrk="0" fontAlgn="base" hangingPunct="0">
              <a:spcBef>
                <a:spcPct val="0"/>
              </a:spcBef>
              <a:spcAft>
                <a:spcPct val="0"/>
              </a:spcAft>
              <a:defRPr sz="1360" b="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187395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2763" y="1937704"/>
            <a:ext cx="11917680" cy="3233102"/>
          </a:xfrm>
        </p:spPr>
        <p:txBody>
          <a:bodyPr anchor="b"/>
          <a:lstStyle>
            <a:lvl1pPr>
              <a:defRPr sz="6800"/>
            </a:lvl1pPr>
          </a:lstStyle>
          <a:p>
            <a:r>
              <a:rPr lang="en-US" smtClean="0"/>
              <a:t>Click to edit Master title style</a:t>
            </a:r>
            <a:endParaRPr lang="en-US" dirty="0"/>
          </a:p>
        </p:txBody>
      </p:sp>
      <p:sp>
        <p:nvSpPr>
          <p:cNvPr id="3" name="Text Placeholder 2"/>
          <p:cNvSpPr>
            <a:spLocks noGrp="1"/>
          </p:cNvSpPr>
          <p:nvPr>
            <p:ph type="body" idx="1"/>
          </p:nvPr>
        </p:nvSpPr>
        <p:spPr>
          <a:xfrm>
            <a:off x="942763" y="5201392"/>
            <a:ext cx="11917680" cy="1700212"/>
          </a:xfrm>
        </p:spPr>
        <p:txBody>
          <a:bodyPr/>
          <a:lstStyle>
            <a:lvl1pPr marL="0" indent="0">
              <a:buNone/>
              <a:defRPr sz="2720">
                <a:solidFill>
                  <a:schemeClr val="tx1">
                    <a:tint val="75000"/>
                  </a:schemeClr>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9824BC-07DF-4995-B8D0-82CAAA723EE8}" type="datetime1">
              <a:rPr lang="en-US" smtClean="0"/>
              <a:t>3/17/2023</a:t>
            </a:fld>
            <a:endParaRPr lang="en-US" dirty="0"/>
          </a:p>
        </p:txBody>
      </p:sp>
      <p:sp>
        <p:nvSpPr>
          <p:cNvPr id="5" name="Footer Placeholder 4"/>
          <p:cNvSpPr>
            <a:spLocks noGrp="1"/>
          </p:cNvSpPr>
          <p:nvPr>
            <p:ph type="ftr" sz="quarter" idx="11"/>
          </p:nvPr>
        </p:nvSpPr>
        <p:spPr/>
        <p:txBody>
          <a:bodyPr/>
          <a:lstStyle/>
          <a:p>
            <a:r>
              <a:rPr lang="en-US" smtClean="0"/>
              <a:t>The presentation is intended for educational purposes only and does not replace independent professional judgement</a:t>
            </a:r>
            <a:endParaRPr lang="en-US" dirty="0"/>
          </a:p>
        </p:txBody>
      </p:sp>
      <p:sp>
        <p:nvSpPr>
          <p:cNvPr id="6" name="Slide Number Placeholder 5"/>
          <p:cNvSpPr>
            <a:spLocks noGrp="1"/>
          </p:cNvSpPr>
          <p:nvPr>
            <p:ph type="sldNum" sz="quarter" idx="12"/>
          </p:nvPr>
        </p:nvSpPr>
        <p:spPr/>
        <p:txBody>
          <a:bodyPr/>
          <a:lstStyle/>
          <a:p>
            <a:fld id="{9EF67825-49A2-4F10-A059-D90270BE06B8}" type="slidenum">
              <a:rPr lang="en-IN" altLang="en-US" smtClean="0"/>
              <a:pPr/>
              <a:t>‹#›</a:t>
            </a:fld>
            <a:endParaRPr lang="en-IN" altLang="en-US"/>
          </a:p>
        </p:txBody>
      </p:sp>
    </p:spTree>
    <p:extLst>
      <p:ext uri="{BB962C8B-B14F-4D97-AF65-F5344CB8AC3E}">
        <p14:creationId xmlns:p14="http://schemas.microsoft.com/office/powerpoint/2010/main" val="247166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9960" y="2069042"/>
            <a:ext cx="5872480" cy="49315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995160" y="2069042"/>
            <a:ext cx="5872480" cy="49315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04C0A27-4C3E-4112-92DA-26E2E51BDC54}" type="datetime1">
              <a:rPr lang="en-US" smtClean="0"/>
              <a:t>3/17/2023</a:t>
            </a:fld>
            <a:endParaRPr lang="en-US" dirty="0"/>
          </a:p>
        </p:txBody>
      </p:sp>
      <p:sp>
        <p:nvSpPr>
          <p:cNvPr id="7" name="Slide Number Placeholder 6"/>
          <p:cNvSpPr>
            <a:spLocks noGrp="1"/>
          </p:cNvSpPr>
          <p:nvPr>
            <p:ph type="sldNum" sz="quarter" idx="12"/>
          </p:nvPr>
        </p:nvSpPr>
        <p:spPr/>
        <p:txBody>
          <a:bodyPr/>
          <a:lstStyle/>
          <a:p>
            <a:fld id="{C4041B3A-5CF7-40CC-AF7A-F30366BAEB7B}" type="slidenum">
              <a:rPr lang="en-IN" altLang="en-US" smtClean="0"/>
              <a:pPr/>
              <a:t>‹#›</a:t>
            </a:fld>
            <a:endParaRPr lang="en-IN" altLang="en-US"/>
          </a:p>
        </p:txBody>
      </p:sp>
      <p:sp>
        <p:nvSpPr>
          <p:cNvPr id="8" name="Footer Placeholder 4"/>
          <p:cNvSpPr txBox="1">
            <a:spLocks/>
          </p:cNvSpPr>
          <p:nvPr userDrawn="1"/>
        </p:nvSpPr>
        <p:spPr>
          <a:xfrm>
            <a:off x="2070101" y="7149360"/>
            <a:ext cx="9677399" cy="413808"/>
          </a:xfrm>
          <a:prstGeom prst="rect">
            <a:avLst/>
          </a:prstGeom>
        </p:spPr>
        <p:txBody>
          <a:bodyPr vert="horz" lIns="91440" tIns="45720" rIns="91440" bIns="45720" rtlCol="0" anchor="ctr"/>
          <a:lstStyle>
            <a:defPPr>
              <a:defRPr lang="en-IN"/>
            </a:defPPr>
            <a:lvl1pPr algn="ctr" rtl="0" eaLnBrk="0" fontAlgn="base" hangingPunct="0">
              <a:spcBef>
                <a:spcPct val="0"/>
              </a:spcBef>
              <a:spcAft>
                <a:spcPct val="0"/>
              </a:spcAft>
              <a:defRPr sz="1360" b="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66025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51760" y="413809"/>
            <a:ext cx="11917680" cy="150230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51760" y="1905318"/>
            <a:ext cx="584549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smtClean="0"/>
              <a:t>Edit Master text styles</a:t>
            </a:r>
          </a:p>
        </p:txBody>
      </p:sp>
      <p:sp>
        <p:nvSpPr>
          <p:cNvPr id="4" name="Content Placeholder 3"/>
          <p:cNvSpPr>
            <a:spLocks noGrp="1"/>
          </p:cNvSpPr>
          <p:nvPr>
            <p:ph sz="half" idx="2"/>
          </p:nvPr>
        </p:nvSpPr>
        <p:spPr>
          <a:xfrm>
            <a:off x="951760" y="2839085"/>
            <a:ext cx="5845492" cy="41758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995160" y="1905318"/>
            <a:ext cx="5874280"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smtClean="0"/>
              <a:t>Edit Master text styles</a:t>
            </a:r>
          </a:p>
        </p:txBody>
      </p:sp>
      <p:sp>
        <p:nvSpPr>
          <p:cNvPr id="6" name="Content Placeholder 5"/>
          <p:cNvSpPr>
            <a:spLocks noGrp="1"/>
          </p:cNvSpPr>
          <p:nvPr>
            <p:ph sz="quarter" idx="4"/>
          </p:nvPr>
        </p:nvSpPr>
        <p:spPr>
          <a:xfrm>
            <a:off x="6995160" y="2839085"/>
            <a:ext cx="5874280" cy="41758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BA7E9E-A4EB-488A-87A9-7B4FA672A52A}" type="datetime1">
              <a:rPr lang="en-US" smtClean="0"/>
              <a:t>3/17/2023</a:t>
            </a:fld>
            <a:endParaRPr lang="en-US" dirty="0"/>
          </a:p>
        </p:txBody>
      </p:sp>
      <p:sp>
        <p:nvSpPr>
          <p:cNvPr id="8" name="Footer Placeholder 7"/>
          <p:cNvSpPr>
            <a:spLocks noGrp="1"/>
          </p:cNvSpPr>
          <p:nvPr>
            <p:ph type="ftr" sz="quarter" idx="11"/>
          </p:nvPr>
        </p:nvSpPr>
        <p:spPr/>
        <p:txBody>
          <a:bodyPr/>
          <a:lstStyle/>
          <a:p>
            <a:r>
              <a:rPr lang="en-US" smtClean="0"/>
              <a:t>The presentation is intended for educational purposes only and does not replace independent professional judgement</a:t>
            </a:r>
            <a:endParaRPr lang="en-US" dirty="0"/>
          </a:p>
        </p:txBody>
      </p:sp>
      <p:sp>
        <p:nvSpPr>
          <p:cNvPr id="9" name="Slide Number Placeholder 8"/>
          <p:cNvSpPr>
            <a:spLocks noGrp="1"/>
          </p:cNvSpPr>
          <p:nvPr>
            <p:ph type="sldNum" sz="quarter" idx="12"/>
          </p:nvPr>
        </p:nvSpPr>
        <p:spPr/>
        <p:txBody>
          <a:bodyPr/>
          <a:lstStyle/>
          <a:p>
            <a:fld id="{A2FC4814-6D93-4532-93E8-6995AA9A8EDB}" type="slidenum">
              <a:rPr lang="en-IN" altLang="en-US" smtClean="0"/>
              <a:pPr/>
              <a:t>‹#›</a:t>
            </a:fld>
            <a:endParaRPr lang="en-IN" altLang="en-US"/>
          </a:p>
        </p:txBody>
      </p:sp>
    </p:spTree>
    <p:extLst>
      <p:ext uri="{BB962C8B-B14F-4D97-AF65-F5344CB8AC3E}">
        <p14:creationId xmlns:p14="http://schemas.microsoft.com/office/powerpoint/2010/main" val="120985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DE0BC4-9415-4412-A73C-221CAF6E399B}" type="datetime1">
              <a:rPr lang="en-US" smtClean="0"/>
              <a:t>3/17/2023</a:t>
            </a:fld>
            <a:endParaRPr lang="en-US" dirty="0"/>
          </a:p>
        </p:txBody>
      </p:sp>
      <p:sp>
        <p:nvSpPr>
          <p:cNvPr id="5" name="Slide Number Placeholder 4"/>
          <p:cNvSpPr>
            <a:spLocks noGrp="1"/>
          </p:cNvSpPr>
          <p:nvPr>
            <p:ph type="sldNum" sz="quarter" idx="12"/>
          </p:nvPr>
        </p:nvSpPr>
        <p:spPr/>
        <p:txBody>
          <a:bodyPr/>
          <a:lstStyle/>
          <a:p>
            <a:fld id="{A0D0BCB4-43AB-4F6F-BBE1-E95D6A98CB37}" type="slidenum">
              <a:rPr lang="en-IN" altLang="en-US" smtClean="0"/>
              <a:pPr/>
              <a:t>‹#›</a:t>
            </a:fld>
            <a:endParaRPr lang="en-IN" altLang="en-US"/>
          </a:p>
        </p:txBody>
      </p:sp>
      <p:sp>
        <p:nvSpPr>
          <p:cNvPr id="6" name="Footer Placeholder 4"/>
          <p:cNvSpPr txBox="1">
            <a:spLocks/>
          </p:cNvSpPr>
          <p:nvPr userDrawn="1"/>
        </p:nvSpPr>
        <p:spPr>
          <a:xfrm>
            <a:off x="2101236" y="7203864"/>
            <a:ext cx="9677399" cy="413808"/>
          </a:xfrm>
          <a:prstGeom prst="rect">
            <a:avLst/>
          </a:prstGeom>
        </p:spPr>
        <p:txBody>
          <a:bodyPr vert="horz" lIns="91440" tIns="45720" rIns="91440" bIns="45720" rtlCol="0" anchor="ctr"/>
          <a:lstStyle>
            <a:defPPr>
              <a:defRPr lang="en-IN"/>
            </a:defPPr>
            <a:lvl1pPr algn="ctr" rtl="0" eaLnBrk="0" fontAlgn="base" hangingPunct="0">
              <a:spcBef>
                <a:spcPct val="0"/>
              </a:spcBef>
              <a:spcAft>
                <a:spcPct val="0"/>
              </a:spcAft>
              <a:defRPr sz="1360" b="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2285081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DE1191-D9A1-4DE1-AF73-E7C0A59858BE}" type="datetime1">
              <a:rPr lang="en-US" smtClean="0"/>
              <a:t>3/17/2023</a:t>
            </a:fld>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a:t>
            </a:fld>
            <a:endParaRPr lang="en-IN" altLang="en-US"/>
          </a:p>
        </p:txBody>
      </p:sp>
      <p:sp>
        <p:nvSpPr>
          <p:cNvPr id="5" name="Footer Placeholder 4"/>
          <p:cNvSpPr txBox="1">
            <a:spLocks/>
          </p:cNvSpPr>
          <p:nvPr userDrawn="1"/>
        </p:nvSpPr>
        <p:spPr>
          <a:xfrm>
            <a:off x="2117460" y="7215431"/>
            <a:ext cx="9677399" cy="413808"/>
          </a:xfrm>
          <a:prstGeom prst="rect">
            <a:avLst/>
          </a:prstGeom>
        </p:spPr>
        <p:txBody>
          <a:bodyPr vert="horz" lIns="91440" tIns="45720" rIns="91440" bIns="45720" rtlCol="0" anchor="ctr"/>
          <a:lstStyle>
            <a:defPPr>
              <a:defRPr lang="en-IN"/>
            </a:defPPr>
            <a:lvl1pPr algn="ctr" rtl="0" eaLnBrk="0" fontAlgn="base" hangingPunct="0">
              <a:spcBef>
                <a:spcPct val="0"/>
              </a:spcBef>
              <a:spcAft>
                <a:spcPct val="0"/>
              </a:spcAft>
              <a:defRPr sz="1360" b="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892606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1760" y="518160"/>
            <a:ext cx="4456535" cy="1813560"/>
          </a:xfrm>
        </p:spPr>
        <p:txBody>
          <a:bodyPr anchor="b"/>
          <a:lstStyle>
            <a:lvl1pPr>
              <a:defRPr sz="3627"/>
            </a:lvl1pPr>
          </a:lstStyle>
          <a:p>
            <a:r>
              <a:rPr lang="en-US" smtClean="0"/>
              <a:t>Click to edit Master title style</a:t>
            </a:r>
            <a:endParaRPr lang="en-US" dirty="0"/>
          </a:p>
        </p:txBody>
      </p:sp>
      <p:sp>
        <p:nvSpPr>
          <p:cNvPr id="3" name="Content Placeholder 2"/>
          <p:cNvSpPr>
            <a:spLocks noGrp="1"/>
          </p:cNvSpPr>
          <p:nvPr>
            <p:ph idx="1"/>
          </p:nvPr>
        </p:nvSpPr>
        <p:spPr>
          <a:xfrm>
            <a:off x="5874280" y="1119082"/>
            <a:ext cx="6995160"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51760" y="2331720"/>
            <a:ext cx="4456535"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smtClean="0"/>
              <a:t>Edit Master text styles</a:t>
            </a:r>
          </a:p>
        </p:txBody>
      </p:sp>
      <p:sp>
        <p:nvSpPr>
          <p:cNvPr id="5" name="Date Placeholder 4"/>
          <p:cNvSpPr>
            <a:spLocks noGrp="1"/>
          </p:cNvSpPr>
          <p:nvPr>
            <p:ph type="dt" sz="half" idx="10"/>
          </p:nvPr>
        </p:nvSpPr>
        <p:spPr/>
        <p:txBody>
          <a:bodyPr/>
          <a:lstStyle/>
          <a:p>
            <a:fld id="{E31853A5-CDCC-4AF8-96E6-8CC2D24E5C4D}" type="datetime1">
              <a:rPr lang="en-US" smtClean="0"/>
              <a:t>3/17/2023</a:t>
            </a:fld>
            <a:endParaRPr lang="en-US" dirty="0"/>
          </a:p>
        </p:txBody>
      </p:sp>
      <p:sp>
        <p:nvSpPr>
          <p:cNvPr id="6" name="Footer Placeholder 5"/>
          <p:cNvSpPr>
            <a:spLocks noGrp="1"/>
          </p:cNvSpPr>
          <p:nvPr>
            <p:ph type="ftr" sz="quarter" idx="11"/>
          </p:nvPr>
        </p:nvSpPr>
        <p:spPr/>
        <p:txBody>
          <a:bodyPr/>
          <a:lstStyle/>
          <a:p>
            <a:r>
              <a:rPr lang="en-US" smtClean="0"/>
              <a:t>The presentation is intended for educational purposes only and does not replace independent professional judgement</a:t>
            </a:r>
            <a:endParaRPr lang="en-US" dirty="0"/>
          </a:p>
        </p:txBody>
      </p:sp>
      <p:sp>
        <p:nvSpPr>
          <p:cNvPr id="7" name="Slide Number Placeholder 6"/>
          <p:cNvSpPr>
            <a:spLocks noGrp="1"/>
          </p:cNvSpPr>
          <p:nvPr>
            <p:ph type="sldNum" sz="quarter" idx="12"/>
          </p:nvPr>
        </p:nvSpPr>
        <p:spPr/>
        <p:txBody>
          <a:bodyPr/>
          <a:lstStyle/>
          <a:p>
            <a:fld id="{4D87ADAF-BA9A-4B0F-907B-C6DBB82C712D}" type="slidenum">
              <a:rPr lang="en-IN" altLang="en-US" smtClean="0"/>
              <a:pPr/>
              <a:t>‹#›</a:t>
            </a:fld>
            <a:endParaRPr lang="en-IN" altLang="en-US"/>
          </a:p>
        </p:txBody>
      </p:sp>
    </p:spTree>
    <p:extLst>
      <p:ext uri="{BB962C8B-B14F-4D97-AF65-F5344CB8AC3E}">
        <p14:creationId xmlns:p14="http://schemas.microsoft.com/office/powerpoint/2010/main" val="2154866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sz="quarter" idx="10"/>
          </p:nvPr>
        </p:nvSpPr>
        <p:spPr/>
        <p:txBody>
          <a:bodyPr/>
          <a:lstStyle>
            <a:lvl1pPr>
              <a:defRPr/>
            </a:lvl1pPr>
          </a:lstStyle>
          <a:p>
            <a:fld id="{E69CEDB4-3830-4433-A557-54AF855A6FFF}" type="slidenum">
              <a:rPr lang="en-IN" altLang="en-US"/>
              <a:pPr/>
              <a:t>‹#›</a:t>
            </a:fld>
            <a:endParaRPr lang="en-IN" altLang="en-US"/>
          </a:p>
        </p:txBody>
      </p:sp>
      <p:sp>
        <p:nvSpPr>
          <p:cNvPr id="5"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4182526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1760" y="518160"/>
            <a:ext cx="4456535" cy="1813560"/>
          </a:xfrm>
        </p:spPr>
        <p:txBody>
          <a:bodyPr anchor="b"/>
          <a:lstStyle>
            <a:lvl1pPr>
              <a:defRPr sz="362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874280" y="1119082"/>
            <a:ext cx="6995160"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smtClean="0"/>
              <a:t>Click icon to add picture</a:t>
            </a:r>
            <a:endParaRPr lang="en-US" dirty="0"/>
          </a:p>
        </p:txBody>
      </p:sp>
      <p:sp>
        <p:nvSpPr>
          <p:cNvPr id="4" name="Text Placeholder 3"/>
          <p:cNvSpPr>
            <a:spLocks noGrp="1"/>
          </p:cNvSpPr>
          <p:nvPr>
            <p:ph type="body" sz="half" idx="2"/>
          </p:nvPr>
        </p:nvSpPr>
        <p:spPr>
          <a:xfrm>
            <a:off x="951760" y="2331720"/>
            <a:ext cx="4456535"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smtClean="0"/>
              <a:t>Edit Master text styles</a:t>
            </a:r>
          </a:p>
        </p:txBody>
      </p:sp>
      <p:sp>
        <p:nvSpPr>
          <p:cNvPr id="5" name="Date Placeholder 4"/>
          <p:cNvSpPr>
            <a:spLocks noGrp="1"/>
          </p:cNvSpPr>
          <p:nvPr>
            <p:ph type="dt" sz="half" idx="10"/>
          </p:nvPr>
        </p:nvSpPr>
        <p:spPr/>
        <p:txBody>
          <a:bodyPr/>
          <a:lstStyle/>
          <a:p>
            <a:fld id="{0D36D755-2B11-4F05-8726-59BF5DC7DF22}" type="datetime1">
              <a:rPr lang="en-US" smtClean="0"/>
              <a:t>3/17/2023</a:t>
            </a:fld>
            <a:endParaRPr lang="en-US" dirty="0"/>
          </a:p>
        </p:txBody>
      </p:sp>
      <p:sp>
        <p:nvSpPr>
          <p:cNvPr id="6" name="Footer Placeholder 5"/>
          <p:cNvSpPr>
            <a:spLocks noGrp="1"/>
          </p:cNvSpPr>
          <p:nvPr>
            <p:ph type="ftr" sz="quarter" idx="11"/>
          </p:nvPr>
        </p:nvSpPr>
        <p:spPr/>
        <p:txBody>
          <a:bodyPr/>
          <a:lstStyle/>
          <a:p>
            <a:r>
              <a:rPr lang="en-US" smtClean="0"/>
              <a:t>The presentation is intended for educational purposes only and does not replace independent professional judgement</a:t>
            </a:r>
            <a:endParaRPr lang="en-US" dirty="0"/>
          </a:p>
        </p:txBody>
      </p:sp>
      <p:sp>
        <p:nvSpPr>
          <p:cNvPr id="7" name="Slide Number Placeholder 6"/>
          <p:cNvSpPr>
            <a:spLocks noGrp="1"/>
          </p:cNvSpPr>
          <p:nvPr>
            <p:ph type="sldNum" sz="quarter" idx="12"/>
          </p:nvPr>
        </p:nvSpPr>
        <p:spPr/>
        <p:txBody>
          <a:bodyPr/>
          <a:lstStyle/>
          <a:p>
            <a:fld id="{6847DF60-FCE1-4C4A-BF08-BB133E89FF37}" type="slidenum">
              <a:rPr lang="en-IN" altLang="en-US" smtClean="0"/>
              <a:pPr/>
              <a:t>‹#›</a:t>
            </a:fld>
            <a:endParaRPr lang="en-IN" altLang="en-US"/>
          </a:p>
        </p:txBody>
      </p:sp>
    </p:spTree>
    <p:extLst>
      <p:ext uri="{BB962C8B-B14F-4D97-AF65-F5344CB8AC3E}">
        <p14:creationId xmlns:p14="http://schemas.microsoft.com/office/powerpoint/2010/main" val="928964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7FDF81-A473-4708-BA1F-54BDB3CEEF4D}" type="datetime1">
              <a:rPr lang="en-US" smtClean="0"/>
              <a:t>3/17/2023</a:t>
            </a:fld>
            <a:endParaRPr lang="en-US" dirty="0"/>
          </a:p>
        </p:txBody>
      </p:sp>
      <p:sp>
        <p:nvSpPr>
          <p:cNvPr id="6" name="Slide Number Placeholder 5"/>
          <p:cNvSpPr>
            <a:spLocks noGrp="1"/>
          </p:cNvSpPr>
          <p:nvPr>
            <p:ph type="sldNum" sz="quarter" idx="12"/>
          </p:nvPr>
        </p:nvSpPr>
        <p:spPr/>
        <p:txBody>
          <a:bodyPr/>
          <a:lstStyle/>
          <a:p>
            <a:fld id="{A3AD434E-740D-4BE4-817D-C72BF2A78FFC}" type="slidenum">
              <a:rPr lang="en-IN" altLang="en-US" smtClean="0"/>
              <a:pPr/>
              <a:t>‹#›</a:t>
            </a:fld>
            <a:endParaRPr lang="en-IN" altLang="en-US"/>
          </a:p>
        </p:txBody>
      </p:sp>
      <p:sp>
        <p:nvSpPr>
          <p:cNvPr id="7" name="Footer Placeholder 4"/>
          <p:cNvSpPr txBox="1">
            <a:spLocks/>
          </p:cNvSpPr>
          <p:nvPr userDrawn="1"/>
        </p:nvSpPr>
        <p:spPr>
          <a:xfrm>
            <a:off x="2184401" y="7215431"/>
            <a:ext cx="9677399" cy="413808"/>
          </a:xfrm>
          <a:prstGeom prst="rect">
            <a:avLst/>
          </a:prstGeom>
        </p:spPr>
        <p:txBody>
          <a:bodyPr vert="horz" lIns="91440" tIns="45720" rIns="91440" bIns="45720" rtlCol="0" anchor="ctr"/>
          <a:lstStyle>
            <a:defPPr>
              <a:defRPr lang="en-IN"/>
            </a:defPPr>
            <a:lvl1pPr algn="ctr" rtl="0" eaLnBrk="0" fontAlgn="base" hangingPunct="0">
              <a:spcBef>
                <a:spcPct val="0"/>
              </a:spcBef>
              <a:spcAft>
                <a:spcPct val="0"/>
              </a:spcAft>
              <a:defRPr sz="1360" b="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29546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88220" y="413808"/>
            <a:ext cx="2979420" cy="658675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49960" y="413808"/>
            <a:ext cx="8765540" cy="65867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272BB2-CABC-4B76-82AB-3DF365653BD9}" type="datetime1">
              <a:rPr lang="en-US" smtClean="0"/>
              <a:t>3/17/2023</a:t>
            </a:fld>
            <a:endParaRPr lang="en-US" dirty="0"/>
          </a:p>
        </p:txBody>
      </p:sp>
      <p:sp>
        <p:nvSpPr>
          <p:cNvPr id="6" name="Slide Number Placeholder 5"/>
          <p:cNvSpPr>
            <a:spLocks noGrp="1"/>
          </p:cNvSpPr>
          <p:nvPr>
            <p:ph type="sldNum" sz="quarter" idx="12"/>
          </p:nvPr>
        </p:nvSpPr>
        <p:spPr/>
        <p:txBody>
          <a:bodyPr/>
          <a:lstStyle/>
          <a:p>
            <a:fld id="{9D68AE55-0D4C-4DCD-93C0-EBF76619D6FA}" type="slidenum">
              <a:rPr lang="en-IN" altLang="en-US" smtClean="0"/>
              <a:pPr/>
              <a:t>‹#›</a:t>
            </a:fld>
            <a:endParaRPr lang="en-IN" altLang="en-US"/>
          </a:p>
        </p:txBody>
      </p:sp>
      <p:sp>
        <p:nvSpPr>
          <p:cNvPr id="8" name="Footer Placeholder 4"/>
          <p:cNvSpPr txBox="1">
            <a:spLocks/>
          </p:cNvSpPr>
          <p:nvPr userDrawn="1"/>
        </p:nvSpPr>
        <p:spPr>
          <a:xfrm>
            <a:off x="2184401" y="7215431"/>
            <a:ext cx="9677399" cy="413808"/>
          </a:xfrm>
          <a:prstGeom prst="rect">
            <a:avLst/>
          </a:prstGeom>
        </p:spPr>
        <p:txBody>
          <a:bodyPr vert="horz" lIns="91440" tIns="45720" rIns="91440" bIns="45720" rtlCol="0" anchor="ctr"/>
          <a:lstStyle>
            <a:defPPr>
              <a:defRPr lang="en-IN"/>
            </a:defPPr>
            <a:lvl1pPr algn="ctr" rtl="0" eaLnBrk="0" fontAlgn="base" hangingPunct="0">
              <a:spcBef>
                <a:spcPct val="0"/>
              </a:spcBef>
              <a:spcAft>
                <a:spcPct val="0"/>
              </a:spcAft>
              <a:defRPr sz="1360" b="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586568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Basic">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1FE951B-719B-4DFA-9C18-800320DC6E4F}"/>
              </a:ext>
            </a:extLst>
          </p:cNvPr>
          <p:cNvGraphicFramePr>
            <a:graphicFrameLocks noChangeAspect="1"/>
          </p:cNvGraphicFramePr>
          <p:nvPr userDrawn="1">
            <p:custDataLst>
              <p:tags r:id="rId2"/>
            </p:custDataLst>
            <p:extLst/>
          </p:nvPr>
        </p:nvGraphicFramePr>
        <p:xfrm>
          <a:off x="1800" y="1800"/>
          <a:ext cx="1800" cy="1800"/>
        </p:xfrm>
        <a:graphic>
          <a:graphicData uri="http://schemas.openxmlformats.org/presentationml/2006/ole">
            <mc:AlternateContent xmlns:mc="http://schemas.openxmlformats.org/markup-compatibility/2006">
              <mc:Choice xmlns:v="urn:schemas-microsoft-com:vml" Requires="v">
                <p:oleObj spid="_x0000_s1099" name="think-cell Slide" r:id="rId5" imgW="350" imgH="350" progId="TCLayout.ActiveDocument.1">
                  <p:embed/>
                </p:oleObj>
              </mc:Choice>
              <mc:Fallback>
                <p:oleObj name="think-cell Slide" r:id="rId5" imgW="350" imgH="350" progId="TCLayout.ActiveDocument.1">
                  <p:embed/>
                  <p:pic>
                    <p:nvPicPr>
                      <p:cNvPr id="7" name="Object 6" hidden="1">
                        <a:extLst>
                          <a:ext uri="{FF2B5EF4-FFF2-40B4-BE49-F238E27FC236}">
                            <a16:creationId xmlns:a16="http://schemas.microsoft.com/office/drawing/2014/main" id="{C1FE951B-719B-4DFA-9C18-800320DC6E4F}"/>
                          </a:ext>
                        </a:extLst>
                      </p:cNvPr>
                      <p:cNvPicPr/>
                      <p:nvPr/>
                    </p:nvPicPr>
                    <p:blipFill>
                      <a:blip r:embed="rId6"/>
                      <a:stretch>
                        <a:fillRect/>
                      </a:stretch>
                    </p:blipFill>
                    <p:spPr>
                      <a:xfrm>
                        <a:off x="1800" y="1800"/>
                        <a:ext cx="1800" cy="180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16DF518-8C5F-4DBD-BB28-4871A0E7ED18}"/>
              </a:ext>
            </a:extLst>
          </p:cNvPr>
          <p:cNvSpPr/>
          <p:nvPr userDrawn="1">
            <p:custDataLst>
              <p:tags r:id="rId3"/>
            </p:custDataLst>
          </p:nvPr>
        </p:nvSpPr>
        <p:spPr>
          <a:xfrm>
            <a:off x="0" y="0"/>
            <a:ext cx="179917" cy="179917"/>
          </a:xfrm>
          <a:prstGeom prst="rect">
            <a:avLst/>
          </a:prstGeom>
          <a:solidFill>
            <a:srgbClr val="051C2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833"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3" name="Text Placeholder 2">
            <a:extLst>
              <a:ext uri="{FF2B5EF4-FFF2-40B4-BE49-F238E27FC236}">
                <a16:creationId xmlns:a16="http://schemas.microsoft.com/office/drawing/2014/main" id="{7166D117-F1AB-4847-A6C7-46770630E376}"/>
              </a:ext>
            </a:extLst>
          </p:cNvPr>
          <p:cNvSpPr>
            <a:spLocks noGrp="1"/>
          </p:cNvSpPr>
          <p:nvPr>
            <p:ph type="body" sz="quarter" idx="10" hasCustomPrompt="1"/>
          </p:nvPr>
        </p:nvSpPr>
        <p:spPr>
          <a:xfrm>
            <a:off x="4037334" y="1397953"/>
            <a:ext cx="9436769" cy="538130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196" name="Title 195">
            <a:extLst>
              <a:ext uri="{FF2B5EF4-FFF2-40B4-BE49-F238E27FC236}">
                <a16:creationId xmlns:a16="http://schemas.microsoft.com/office/drawing/2014/main" id="{FE25579C-C4CC-4CD6-B0E0-35C549B7013D}"/>
              </a:ext>
            </a:extLst>
          </p:cNvPr>
          <p:cNvSpPr>
            <a:spLocks noGrp="1"/>
          </p:cNvSpPr>
          <p:nvPr>
            <p:ph type="title"/>
          </p:nvPr>
        </p:nvSpPr>
        <p:spPr>
          <a:xfrm>
            <a:off x="337071" y="3643000"/>
            <a:ext cx="3203690" cy="829056"/>
          </a:xfrm>
        </p:spPr>
        <p:txBody>
          <a:bodyPr>
            <a:noAutofit/>
          </a:bodyPr>
          <a:lstStyle>
            <a:lvl1pPr>
              <a:defRPr>
                <a:solidFill>
                  <a:schemeClr val="tx1"/>
                </a:solidFill>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465F6DB5-A679-4BBB-897A-7B592D5EAB40}"/>
              </a:ext>
            </a:extLst>
          </p:cNvPr>
          <p:cNvCxnSpPr/>
          <p:nvPr userDrawn="1"/>
        </p:nvCxnSpPr>
        <p:spPr>
          <a:xfrm>
            <a:off x="3789047" y="1397953"/>
            <a:ext cx="0" cy="5381307"/>
          </a:xfrm>
          <a:prstGeom prst="line">
            <a:avLst/>
          </a:prstGeom>
          <a:ln w="19050">
            <a:tailEnd type="none"/>
          </a:ln>
        </p:spPr>
        <p:style>
          <a:lnRef idx="1">
            <a:schemeClr val="accent2"/>
          </a:lnRef>
          <a:fillRef idx="0">
            <a:schemeClr val="accent2"/>
          </a:fillRef>
          <a:effectRef idx="0">
            <a:schemeClr val="accent2"/>
          </a:effectRef>
          <a:fontRef idx="minor">
            <a:schemeClr val="tx1"/>
          </a:fontRef>
        </p:style>
      </p:cxnSp>
      <p:sp>
        <p:nvSpPr>
          <p:cNvPr id="8"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
        <p:nvSpPr>
          <p:cNvPr id="9" name="Slide Number Placeholder 5"/>
          <p:cNvSpPr>
            <a:spLocks noGrp="1"/>
          </p:cNvSpPr>
          <p:nvPr>
            <p:ph type="sldNum" sz="quarter" idx="12"/>
          </p:nvPr>
        </p:nvSpPr>
        <p:spPr>
          <a:xfrm>
            <a:off x="9758680" y="7203864"/>
            <a:ext cx="3108960" cy="413808"/>
          </a:xfrm>
        </p:spPr>
        <p:txBody>
          <a:bodyPr/>
          <a:lstStyle/>
          <a:p>
            <a:fld id="{9D68AE55-0D4C-4DCD-93C0-EBF76619D6FA}" type="slidenum">
              <a:rPr lang="en-IN" altLang="en-US" smtClean="0"/>
              <a:pPr/>
              <a:t>‹#›</a:t>
            </a:fld>
            <a:endParaRPr lang="en-IN" altLang="en-US"/>
          </a:p>
        </p:txBody>
      </p:sp>
    </p:spTree>
    <p:extLst>
      <p:ext uri="{BB962C8B-B14F-4D97-AF65-F5344CB8AC3E}">
        <p14:creationId xmlns:p14="http://schemas.microsoft.com/office/powerpoint/2010/main" val="3991973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asic">
    <p:spTree>
      <p:nvGrpSpPr>
        <p:cNvPr id="1" name=""/>
        <p:cNvGrpSpPr/>
        <p:nvPr/>
      </p:nvGrpSpPr>
      <p:grpSpPr>
        <a:xfrm>
          <a:off x="0" y="0"/>
          <a:ext cx="0" cy="0"/>
          <a:chOff x="0" y="0"/>
          <a:chExt cx="0" cy="0"/>
        </a:xfrm>
      </p:grpSpPr>
      <p:sp>
        <p:nvSpPr>
          <p:cNvPr id="4" name="Do not remove" hidden="1"/>
          <p:cNvSpPr/>
          <p:nvPr userDrawn="1">
            <p:custDataLst>
              <p:tags r:id="rId2"/>
            </p:custDataLst>
          </p:nvPr>
        </p:nvSpPr>
        <p:spPr>
          <a:xfrm>
            <a:off x="0" y="0"/>
            <a:ext cx="14393" cy="14393"/>
          </a:xfrm>
          <a:prstGeom prst="octagon">
            <a:avLst/>
          </a:prstGeom>
          <a:noFill/>
          <a:ln w="6350" cap="sq">
            <a:noFill/>
            <a:miter lim="800000"/>
          </a:ln>
          <a:extLst>
            <a:ext uri="{909E8E84-426E-40DD-AFC4-6F175D3DCCD1}">
              <a14:hiddenFill xmlns:a14="http://schemas.microsoft.com/office/drawing/2010/main">
                <a:solidFill>
                  <a:srgbClr val="051C2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lgn="ctr">
              <a:spcBef>
                <a:spcPts val="340"/>
              </a:spcBef>
              <a:spcAft>
                <a:spcPts val="340"/>
              </a:spcAft>
            </a:pPr>
            <a:endParaRPr lang="en-IN" sz="1813" dirty="0" err="1" smtClean="0">
              <a:solidFill>
                <a:schemeClr val="bg1"/>
              </a:solidFill>
            </a:endParaRPr>
          </a:p>
        </p:txBody>
      </p:sp>
      <p:graphicFrame>
        <p:nvGraphicFramePr>
          <p:cNvPr id="7" name="Object 6" hidden="1">
            <a:extLst>
              <a:ext uri="{FF2B5EF4-FFF2-40B4-BE49-F238E27FC236}">
                <a16:creationId xmlns:a16="http://schemas.microsoft.com/office/drawing/2014/main" id="{C1FE951B-719B-4DFA-9C18-800320DC6E4F}"/>
              </a:ext>
            </a:extLst>
          </p:cNvPr>
          <p:cNvGraphicFramePr>
            <a:graphicFrameLocks noChangeAspect="1"/>
          </p:cNvGraphicFramePr>
          <p:nvPr userDrawn="1">
            <p:custDataLst>
              <p:tags r:id="rId3"/>
            </p:custDataLst>
            <p:extLst/>
          </p:nvPr>
        </p:nvGraphicFramePr>
        <p:xfrm>
          <a:off x="1800" y="1800"/>
          <a:ext cx="1800" cy="1800"/>
        </p:xfrm>
        <a:graphic>
          <a:graphicData uri="http://schemas.openxmlformats.org/presentationml/2006/ole">
            <mc:AlternateContent xmlns:mc="http://schemas.openxmlformats.org/markup-compatibility/2006">
              <mc:Choice xmlns:v="urn:schemas-microsoft-com:vml" Requires="v">
                <p:oleObj spid="_x0000_s2119" name="think-cell Slide" r:id="rId6" imgW="350" imgH="350" progId="TCLayout.ActiveDocument.1">
                  <p:embed/>
                </p:oleObj>
              </mc:Choice>
              <mc:Fallback>
                <p:oleObj name="think-cell Slide" r:id="rId6" imgW="350" imgH="350" progId="TCLayout.ActiveDocument.1">
                  <p:embed/>
                  <p:pic>
                    <p:nvPicPr>
                      <p:cNvPr id="7" name="Object 6" hidden="1">
                        <a:extLst>
                          <a:ext uri="{FF2B5EF4-FFF2-40B4-BE49-F238E27FC236}">
                            <a16:creationId xmlns:a16="http://schemas.microsoft.com/office/drawing/2014/main" id="{C1FE951B-719B-4DFA-9C18-800320DC6E4F}"/>
                          </a:ext>
                        </a:extLst>
                      </p:cNvPr>
                      <p:cNvPicPr/>
                      <p:nvPr/>
                    </p:nvPicPr>
                    <p:blipFill>
                      <a:blip r:embed="rId7"/>
                      <a:stretch>
                        <a:fillRect/>
                      </a:stretch>
                    </p:blipFill>
                    <p:spPr>
                      <a:xfrm>
                        <a:off x="1800" y="1800"/>
                        <a:ext cx="1800" cy="180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16DF518-8C5F-4DBD-BB28-4871A0E7ED18}"/>
              </a:ext>
            </a:extLst>
          </p:cNvPr>
          <p:cNvSpPr/>
          <p:nvPr userDrawn="1">
            <p:custDataLst>
              <p:tags r:id="rId4"/>
            </p:custDataLst>
          </p:nvPr>
        </p:nvSpPr>
        <p:spPr>
          <a:xfrm>
            <a:off x="0" y="0"/>
            <a:ext cx="179917" cy="179917"/>
          </a:xfrm>
          <a:prstGeom prst="rect">
            <a:avLst/>
          </a:prstGeom>
          <a:solidFill>
            <a:srgbClr val="051C2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833"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3" name="Text Placeholder 2">
            <a:extLst>
              <a:ext uri="{FF2B5EF4-FFF2-40B4-BE49-F238E27FC236}">
                <a16:creationId xmlns:a16="http://schemas.microsoft.com/office/drawing/2014/main" id="{7166D117-F1AB-4847-A6C7-46770630E376}"/>
              </a:ext>
            </a:extLst>
          </p:cNvPr>
          <p:cNvSpPr>
            <a:spLocks noGrp="1"/>
          </p:cNvSpPr>
          <p:nvPr>
            <p:ph type="body" sz="quarter" idx="10" hasCustomPrompt="1"/>
          </p:nvPr>
        </p:nvSpPr>
        <p:spPr>
          <a:xfrm>
            <a:off x="337069" y="1397953"/>
            <a:ext cx="13137033" cy="5267958"/>
          </a:xfr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194" name="Text Placeholder 2">
            <a:extLst>
              <a:ext uri="{FF2B5EF4-FFF2-40B4-BE49-F238E27FC236}">
                <a16:creationId xmlns:a16="http://schemas.microsoft.com/office/drawing/2014/main" id="{CCA46990-0F91-4E40-81EA-6F99CAF8FBFA}"/>
              </a:ext>
            </a:extLst>
          </p:cNvPr>
          <p:cNvSpPr>
            <a:spLocks noGrp="1"/>
          </p:cNvSpPr>
          <p:nvPr>
            <p:ph type="body" sz="quarter" idx="12" hasCustomPrompt="1"/>
          </p:nvPr>
        </p:nvSpPr>
        <p:spPr>
          <a:xfrm>
            <a:off x="340043" y="6746876"/>
            <a:ext cx="13137033" cy="291464"/>
          </a:xfrm>
        </p:spPr>
        <p:txBody>
          <a:bodyPr anchor="b"/>
          <a:lstStyle>
            <a:lvl1pPr>
              <a:spcBef>
                <a:spcPts val="0"/>
              </a:spcBef>
              <a:spcAft>
                <a:spcPts val="0"/>
              </a:spcAft>
              <a:defRPr sz="907">
                <a:solidFill>
                  <a:schemeClr val="bg2"/>
                </a:solidFill>
              </a:defRPr>
            </a:lvl1pPr>
            <a:lvl2pPr>
              <a:defRPr sz="907"/>
            </a:lvl2pPr>
            <a:lvl3pPr>
              <a:defRPr sz="907"/>
            </a:lvl3pPr>
            <a:lvl4pPr>
              <a:defRPr sz="907"/>
            </a:lvl4pPr>
            <a:lvl5pPr>
              <a:defRPr sz="907"/>
            </a:lvl5pPr>
          </a:lstStyle>
          <a:p>
            <a:pPr lvl="0"/>
            <a:r>
              <a:rPr lang="en-US" dirty="0"/>
              <a:t>*This is the footnote style</a:t>
            </a:r>
          </a:p>
          <a:p>
            <a:pPr lvl="0"/>
            <a:r>
              <a:rPr lang="en-US" dirty="0"/>
              <a:t>SOURCE: Source</a:t>
            </a:r>
          </a:p>
        </p:txBody>
      </p:sp>
      <p:sp>
        <p:nvSpPr>
          <p:cNvPr id="196" name="Title 195">
            <a:extLst>
              <a:ext uri="{FF2B5EF4-FFF2-40B4-BE49-F238E27FC236}">
                <a16:creationId xmlns:a16="http://schemas.microsoft.com/office/drawing/2014/main" id="{FE25579C-C4CC-4CD6-B0E0-35C549B7013D}"/>
              </a:ext>
            </a:extLst>
          </p:cNvPr>
          <p:cNvSpPr>
            <a:spLocks noGrp="1"/>
          </p:cNvSpPr>
          <p:nvPr>
            <p:ph type="title"/>
          </p:nvPr>
        </p:nvSpPr>
        <p:spPr>
          <a:xfrm>
            <a:off x="337069" y="227721"/>
            <a:ext cx="13140007" cy="829056"/>
          </a:xfrm>
        </p:spPr>
        <p:txBody>
          <a:bodyPr>
            <a:noAutofit/>
          </a:bodyPr>
          <a:lstStyle/>
          <a:p>
            <a:r>
              <a:rPr lang="en-US" dirty="0"/>
              <a:t>Click to edit Master title style</a:t>
            </a:r>
          </a:p>
        </p:txBody>
      </p:sp>
      <p:cxnSp>
        <p:nvCxnSpPr>
          <p:cNvPr id="5" name="Straight Connector 4">
            <a:extLst>
              <a:ext uri="{FF2B5EF4-FFF2-40B4-BE49-F238E27FC236}">
                <a16:creationId xmlns:a16="http://schemas.microsoft.com/office/drawing/2014/main" id="{1AF7BE70-84C8-49B4-9F9D-BEBA2AE05766}"/>
              </a:ext>
            </a:extLst>
          </p:cNvPr>
          <p:cNvCxnSpPr/>
          <p:nvPr userDrawn="1"/>
        </p:nvCxnSpPr>
        <p:spPr>
          <a:xfrm>
            <a:off x="340044" y="1225649"/>
            <a:ext cx="13137515" cy="0"/>
          </a:xfrm>
          <a:prstGeom prst="line">
            <a:avLst/>
          </a:prstGeom>
          <a:ln>
            <a:solidFill>
              <a:schemeClr val="bg2">
                <a:lumMod val="60000"/>
                <a:lumOff val="40000"/>
              </a:schemeClr>
            </a:solidFill>
            <a:tailEnd type="none"/>
          </a:ln>
        </p:spPr>
        <p:style>
          <a:lnRef idx="1">
            <a:schemeClr val="accent3"/>
          </a:lnRef>
          <a:fillRef idx="0">
            <a:schemeClr val="accent3"/>
          </a:fillRef>
          <a:effectRef idx="0">
            <a:schemeClr val="accent3"/>
          </a:effectRef>
          <a:fontRef idx="minor">
            <a:schemeClr val="tx1"/>
          </a:fontRef>
        </p:style>
      </p:cxnSp>
      <p:cxnSp>
        <p:nvCxnSpPr>
          <p:cNvPr id="12" name="Straight Connector 11">
            <a:extLst>
              <a:ext uri="{FF2B5EF4-FFF2-40B4-BE49-F238E27FC236}">
                <a16:creationId xmlns:a16="http://schemas.microsoft.com/office/drawing/2014/main" id="{32F6574B-55F7-41BC-A907-C439F61DDD86}"/>
              </a:ext>
            </a:extLst>
          </p:cNvPr>
          <p:cNvCxnSpPr/>
          <p:nvPr userDrawn="1"/>
        </p:nvCxnSpPr>
        <p:spPr>
          <a:xfrm>
            <a:off x="340044" y="7162899"/>
            <a:ext cx="13137515" cy="0"/>
          </a:xfrm>
          <a:prstGeom prst="line">
            <a:avLst/>
          </a:prstGeom>
          <a:ln>
            <a:solidFill>
              <a:schemeClr val="bg2">
                <a:lumMod val="60000"/>
                <a:lumOff val="40000"/>
              </a:schemeClr>
            </a:solidFill>
            <a:tailEnd type="none"/>
          </a:ln>
        </p:spPr>
        <p:style>
          <a:lnRef idx="1">
            <a:schemeClr val="accent3"/>
          </a:lnRef>
          <a:fillRef idx="0">
            <a:schemeClr val="accent3"/>
          </a:fillRef>
          <a:effectRef idx="0">
            <a:schemeClr val="accent3"/>
          </a:effectRef>
          <a:fontRef idx="minor">
            <a:schemeClr val="tx1"/>
          </a:fontRef>
        </p:style>
      </p:cxnSp>
      <p:sp>
        <p:nvSpPr>
          <p:cNvPr id="10" name="Footer Placeholder 4"/>
          <p:cNvSpPr>
            <a:spLocks noGrp="1"/>
          </p:cNvSpPr>
          <p:nvPr>
            <p:ph type="ftr" sz="quarter" idx="3"/>
          </p:nvPr>
        </p:nvSpPr>
        <p:spPr>
          <a:xfrm>
            <a:off x="2066885" y="716791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
        <p:nvSpPr>
          <p:cNvPr id="11" name="Slide Number Placeholder 5"/>
          <p:cNvSpPr>
            <a:spLocks noGrp="1"/>
          </p:cNvSpPr>
          <p:nvPr>
            <p:ph type="sldNum" sz="quarter" idx="13"/>
          </p:nvPr>
        </p:nvSpPr>
        <p:spPr>
          <a:xfrm>
            <a:off x="9758680" y="7203864"/>
            <a:ext cx="3108960" cy="413808"/>
          </a:xfrm>
        </p:spPr>
        <p:txBody>
          <a:bodyPr/>
          <a:lstStyle/>
          <a:p>
            <a:fld id="{9D68AE55-0D4C-4DCD-93C0-EBF76619D6FA}" type="slidenum">
              <a:rPr lang="en-IN" altLang="en-US" smtClean="0"/>
              <a:pPr/>
              <a:t>‹#›</a:t>
            </a:fld>
            <a:endParaRPr lang="en-IN" altLang="en-US"/>
          </a:p>
        </p:txBody>
      </p:sp>
    </p:spTree>
    <p:extLst>
      <p:ext uri="{BB962C8B-B14F-4D97-AF65-F5344CB8AC3E}">
        <p14:creationId xmlns:p14="http://schemas.microsoft.com/office/powerpoint/2010/main" val="1521567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2109" y="1938338"/>
            <a:ext cx="11918117" cy="3232150"/>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942109" y="5200651"/>
            <a:ext cx="11918117" cy="1700213"/>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Slide Number Placeholder 3"/>
          <p:cNvSpPr>
            <a:spLocks noGrp="1"/>
          </p:cNvSpPr>
          <p:nvPr>
            <p:ph type="sldNum" sz="quarter" idx="10"/>
          </p:nvPr>
        </p:nvSpPr>
        <p:spPr/>
        <p:txBody>
          <a:bodyPr/>
          <a:lstStyle>
            <a:lvl1pPr>
              <a:defRPr/>
            </a:lvl1pPr>
          </a:lstStyle>
          <a:p>
            <a:fld id="{9EF67825-49A2-4F10-A059-D90270BE06B8}" type="slidenum">
              <a:rPr lang="en-IN" altLang="en-US"/>
              <a:pPr/>
              <a:t>‹#›</a:t>
            </a:fld>
            <a:endParaRPr lang="en-IN" altLang="en-US"/>
          </a:p>
        </p:txBody>
      </p:sp>
      <p:sp>
        <p:nvSpPr>
          <p:cNvPr id="5"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3534684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3452220" y="2009776"/>
            <a:ext cx="4867564" cy="47529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8529142" y="2009776"/>
            <a:ext cx="4869744" cy="47529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Slide Number Placeholder 4"/>
          <p:cNvSpPr>
            <a:spLocks noGrp="1"/>
          </p:cNvSpPr>
          <p:nvPr>
            <p:ph type="sldNum" sz="quarter" idx="10"/>
          </p:nvPr>
        </p:nvSpPr>
        <p:spPr/>
        <p:txBody>
          <a:bodyPr/>
          <a:lstStyle>
            <a:lvl1pPr>
              <a:defRPr/>
            </a:lvl1pPr>
          </a:lstStyle>
          <a:p>
            <a:fld id="{C4041B3A-5CF7-40CC-AF7A-F30366BAEB7B}" type="slidenum">
              <a:rPr lang="en-IN" altLang="en-US"/>
              <a:pPr/>
              <a:t>‹#›</a:t>
            </a:fld>
            <a:endParaRPr lang="en-IN" altLang="en-US"/>
          </a:p>
        </p:txBody>
      </p:sp>
      <p:sp>
        <p:nvSpPr>
          <p:cNvPr id="6"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3718920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50832" y="414339"/>
            <a:ext cx="11918117" cy="1501775"/>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950832" y="1905000"/>
            <a:ext cx="5846747"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950832" y="2838451"/>
            <a:ext cx="5846747" cy="41767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996032" y="1905000"/>
            <a:ext cx="5872917"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996032" y="2838451"/>
            <a:ext cx="5872917" cy="41767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Slide Number Placeholder 6"/>
          <p:cNvSpPr>
            <a:spLocks noGrp="1"/>
          </p:cNvSpPr>
          <p:nvPr>
            <p:ph type="sldNum" sz="quarter" idx="10"/>
          </p:nvPr>
        </p:nvSpPr>
        <p:spPr/>
        <p:txBody>
          <a:bodyPr/>
          <a:lstStyle>
            <a:lvl1pPr>
              <a:defRPr/>
            </a:lvl1pPr>
          </a:lstStyle>
          <a:p>
            <a:fld id="{A2FC4814-6D93-4532-93E8-6995AA9A8EDB}" type="slidenum">
              <a:rPr lang="en-IN" altLang="en-US"/>
              <a:pPr/>
              <a:t>‹#›</a:t>
            </a:fld>
            <a:endParaRPr lang="en-IN" altLang="en-US"/>
          </a:p>
        </p:txBody>
      </p:sp>
      <p:sp>
        <p:nvSpPr>
          <p:cNvPr id="8" name="Footer Placeholder 4"/>
          <p:cNvSpPr>
            <a:spLocks noGrp="1"/>
          </p:cNvSpPr>
          <p:nvPr>
            <p:ph type="ftr" sz="quarter" idx="11"/>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113893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Slide Number Placeholder 2"/>
          <p:cNvSpPr>
            <a:spLocks noGrp="1"/>
          </p:cNvSpPr>
          <p:nvPr>
            <p:ph type="sldNum" sz="quarter" idx="10"/>
          </p:nvPr>
        </p:nvSpPr>
        <p:spPr/>
        <p:txBody>
          <a:bodyPr/>
          <a:lstStyle>
            <a:lvl1pPr>
              <a:defRPr/>
            </a:lvl1pPr>
          </a:lstStyle>
          <a:p>
            <a:fld id="{A0D0BCB4-43AB-4F6F-BBE1-E95D6A98CB37}" type="slidenum">
              <a:rPr lang="en-IN" altLang="en-US"/>
              <a:pPr/>
              <a:t>‹#›</a:t>
            </a:fld>
            <a:endParaRPr lang="en-IN" altLang="en-US"/>
          </a:p>
        </p:txBody>
      </p:sp>
      <p:sp>
        <p:nvSpPr>
          <p:cNvPr id="4"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969849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C1198CF-4DD5-4AF8-9B06-687D587CF55C}" type="slidenum">
              <a:rPr lang="en-IN" altLang="en-US"/>
              <a:pPr/>
              <a:t>‹#›</a:t>
            </a:fld>
            <a:endParaRPr lang="en-IN" altLang="en-US"/>
          </a:p>
        </p:txBody>
      </p:sp>
      <p:sp>
        <p:nvSpPr>
          <p:cNvPr id="3"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225671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0832" y="517526"/>
            <a:ext cx="4457572" cy="1814513"/>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875098" y="1119188"/>
            <a:ext cx="6993852" cy="55229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950832" y="2332039"/>
            <a:ext cx="4457572"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Slide Number Placeholder 4"/>
          <p:cNvSpPr>
            <a:spLocks noGrp="1"/>
          </p:cNvSpPr>
          <p:nvPr>
            <p:ph type="sldNum" sz="quarter" idx="10"/>
          </p:nvPr>
        </p:nvSpPr>
        <p:spPr/>
        <p:txBody>
          <a:bodyPr/>
          <a:lstStyle>
            <a:lvl1pPr>
              <a:defRPr/>
            </a:lvl1pPr>
          </a:lstStyle>
          <a:p>
            <a:fld id="{4D87ADAF-BA9A-4B0F-907B-C6DBB82C712D}" type="slidenum">
              <a:rPr lang="en-IN" altLang="en-US"/>
              <a:pPr/>
              <a:t>‹#›</a:t>
            </a:fld>
            <a:endParaRPr lang="en-IN" altLang="en-US"/>
          </a:p>
        </p:txBody>
      </p:sp>
      <p:sp>
        <p:nvSpPr>
          <p:cNvPr id="6" name="Footer Placeholder 4"/>
          <p:cNvSpPr>
            <a:spLocks noGrp="1"/>
          </p:cNvSpPr>
          <p:nvPr>
            <p:ph type="ftr" sz="quarter" idx="3"/>
          </p:nvPr>
        </p:nvSpPr>
        <p:spPr>
          <a:xfrm>
            <a:off x="2033640" y="7200683"/>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291207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0832" y="517526"/>
            <a:ext cx="4457572" cy="1814513"/>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875098" y="1119188"/>
            <a:ext cx="6993852" cy="55229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950832" y="2332039"/>
            <a:ext cx="4457572"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Slide Number Placeholder 4"/>
          <p:cNvSpPr>
            <a:spLocks noGrp="1"/>
          </p:cNvSpPr>
          <p:nvPr>
            <p:ph type="sldNum" sz="quarter" idx="10"/>
          </p:nvPr>
        </p:nvSpPr>
        <p:spPr/>
        <p:txBody>
          <a:bodyPr/>
          <a:lstStyle>
            <a:lvl1pPr>
              <a:defRPr/>
            </a:lvl1pPr>
          </a:lstStyle>
          <a:p>
            <a:fld id="{6847DF60-FCE1-4C4A-BF08-BB133E89FF37}" type="slidenum">
              <a:rPr lang="en-IN" altLang="en-US"/>
              <a:pPr/>
              <a:t>‹#›</a:t>
            </a:fld>
            <a:endParaRPr lang="en-IN" altLang="en-US"/>
          </a:p>
        </p:txBody>
      </p:sp>
      <p:sp>
        <p:nvSpPr>
          <p:cNvPr id="6"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168936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bwMode="auto">
          <a:xfrm>
            <a:off x="3454400" y="1160464"/>
            <a:ext cx="9944485" cy="301625"/>
          </a:xfrm>
          <a:prstGeom prst="rect">
            <a:avLst/>
          </a:prstGeom>
          <a:noFill/>
          <a:ln>
            <a:noFill/>
          </a:ln>
          <a:effectLst/>
          <a:extLst>
            <a:ext uri="{909E8E84-426E-40DD-AFC4-6F175D3DCCD1}">
              <a14:hiddenFill xmlns:a14="http://schemas.microsoft.com/office/drawing/2010/main">
                <a:solidFill>
                  <a:srgbClr val="E8DFD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2922" tIns="0" rIns="0" bIns="0" numCol="1" anchor="ctr" anchorCtr="0" compatLnSpc="1">
            <a:prstTxWarp prst="textNoShape">
              <a:avLst/>
            </a:prstTxWarp>
          </a:bodyPr>
          <a:lstStyle/>
          <a:p>
            <a:pPr lvl="0"/>
            <a:r>
              <a:rPr lang="en-IN" altLang="en-US" smtClean="0"/>
              <a:t>Click to edit Master title style</a:t>
            </a:r>
          </a:p>
        </p:txBody>
      </p:sp>
      <p:sp>
        <p:nvSpPr>
          <p:cNvPr id="888835" name="Rectangle 3"/>
          <p:cNvSpPr>
            <a:spLocks noGrp="1" noChangeArrowheads="1"/>
          </p:cNvSpPr>
          <p:nvPr>
            <p:ph type="body" idx="1"/>
          </p:nvPr>
        </p:nvSpPr>
        <p:spPr bwMode="auto">
          <a:xfrm>
            <a:off x="3452221" y="2009776"/>
            <a:ext cx="9946665"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87" tIns="50794" rIns="101587" bIns="50794" numCol="1" anchor="t" anchorCtr="0" compatLnSpc="1">
            <a:prstTxWarp prst="textNoShape">
              <a:avLst/>
            </a:prstTxWarp>
          </a:bodyPr>
          <a:lstStyle/>
          <a:p>
            <a:pPr lvl="0"/>
            <a:r>
              <a:rPr lang="en-IN" altLang="en-US" smtClean="0"/>
              <a:t>Click to edit Master text styles</a:t>
            </a:r>
          </a:p>
          <a:p>
            <a:pPr lvl="1"/>
            <a:r>
              <a:rPr lang="en-IN" altLang="en-US" smtClean="0"/>
              <a:t>Second level</a:t>
            </a:r>
          </a:p>
          <a:p>
            <a:pPr lvl="2"/>
            <a:r>
              <a:rPr lang="en-IN" altLang="en-US" smtClean="0"/>
              <a:t>Third level</a:t>
            </a:r>
          </a:p>
          <a:p>
            <a:pPr lvl="3"/>
            <a:r>
              <a:rPr lang="en-IN" altLang="en-US" smtClean="0"/>
              <a:t>Fourth level</a:t>
            </a:r>
          </a:p>
          <a:p>
            <a:pPr lvl="4"/>
            <a:r>
              <a:rPr lang="en-IN" altLang="en-US" smtClean="0"/>
              <a:t>Fifth level</a:t>
            </a:r>
          </a:p>
        </p:txBody>
      </p:sp>
      <p:sp>
        <p:nvSpPr>
          <p:cNvPr id="888836" name="Rectangle 4"/>
          <p:cNvSpPr>
            <a:spLocks noGrp="1" noChangeArrowheads="1"/>
          </p:cNvSpPr>
          <p:nvPr>
            <p:ph type="sldNum" sz="quarter" idx="4"/>
          </p:nvPr>
        </p:nvSpPr>
        <p:spPr bwMode="auto">
          <a:xfrm>
            <a:off x="10886594" y="7283451"/>
            <a:ext cx="287866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87" tIns="50794" rIns="101587" bIns="50794" numCol="1" anchor="t" anchorCtr="0" compatLnSpc="1">
            <a:prstTxWarp prst="textNoShape">
              <a:avLst/>
            </a:prstTxWarp>
          </a:bodyPr>
          <a:lstStyle>
            <a:lvl1pPr algn="r" defTabSz="1019175">
              <a:defRPr sz="1000"/>
            </a:lvl1pPr>
          </a:lstStyle>
          <a:p>
            <a:fld id="{814407C5-74AA-478E-B1ED-C4818D8D6F1F}" type="slidenum">
              <a:rPr lang="en-IN" altLang="en-US"/>
              <a:pPr/>
              <a:t>‹#›</a:t>
            </a:fld>
            <a:endParaRPr lang="en-IN" altLang="en-US"/>
          </a:p>
        </p:txBody>
      </p:sp>
      <p:pic>
        <p:nvPicPr>
          <p:cNvPr id="888837" name="Picture 5" descr="JMF New Logo"/>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19937"/>
          <a:stretch>
            <a:fillRect/>
          </a:stretch>
        </p:blipFill>
        <p:spPr bwMode="auto">
          <a:xfrm>
            <a:off x="292229" y="7116764"/>
            <a:ext cx="1739772" cy="409575"/>
          </a:xfrm>
          <a:prstGeom prst="rect">
            <a:avLst/>
          </a:prstGeom>
          <a:noFill/>
          <a:extLst>
            <a:ext uri="{909E8E84-426E-40DD-AFC4-6F175D3DCCD1}">
              <a14:hiddenFill xmlns:a14="http://schemas.microsoft.com/office/drawing/2010/main">
                <a:solidFill>
                  <a:srgbClr val="FFFFFF"/>
                </a:solidFill>
              </a14:hiddenFill>
            </a:ext>
          </a:extLst>
        </p:spPr>
      </p:pic>
      <p:sp>
        <p:nvSpPr>
          <p:cNvPr id="888838" name="30922133.25226.7505229"/>
          <p:cNvSpPr>
            <a:spLocks noChangeShapeType="1"/>
          </p:cNvSpPr>
          <p:nvPr userDrawn="1">
            <p:custDataLst>
              <p:tags r:id="rId13"/>
            </p:custDataLst>
          </p:nvPr>
        </p:nvSpPr>
        <p:spPr bwMode="auto">
          <a:xfrm>
            <a:off x="3454400" y="1662113"/>
            <a:ext cx="10363200" cy="0"/>
          </a:xfrm>
          <a:prstGeom prst="line">
            <a:avLst/>
          </a:prstGeom>
          <a:noFill/>
          <a:ln w="25400">
            <a:solidFill>
              <a:srgbClr val="1F31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sz="1300"/>
          </a:p>
        </p:txBody>
      </p:sp>
      <p:sp>
        <p:nvSpPr>
          <p:cNvPr id="888839" name="Line 7"/>
          <p:cNvSpPr>
            <a:spLocks noChangeShapeType="1"/>
          </p:cNvSpPr>
          <p:nvPr userDrawn="1"/>
        </p:nvSpPr>
        <p:spPr bwMode="auto">
          <a:xfrm flipH="1">
            <a:off x="0" y="1662113"/>
            <a:ext cx="2939729" cy="0"/>
          </a:xfrm>
          <a:prstGeom prst="line">
            <a:avLst/>
          </a:prstGeom>
          <a:noFill/>
          <a:ln w="12700">
            <a:solidFill>
              <a:srgbClr val="1F31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300"/>
          </a:p>
        </p:txBody>
      </p:sp>
      <p:sp>
        <p:nvSpPr>
          <p:cNvPr id="888841" name="Rectangle 9"/>
          <p:cNvSpPr>
            <a:spLocks noChangeArrowheads="1"/>
          </p:cNvSpPr>
          <p:nvPr userDrawn="1"/>
        </p:nvSpPr>
        <p:spPr bwMode="auto">
          <a:xfrm>
            <a:off x="1" y="457201"/>
            <a:ext cx="13813238" cy="411163"/>
          </a:xfrm>
          <a:prstGeom prst="rect">
            <a:avLst/>
          </a:prstGeom>
          <a:solidFill>
            <a:srgbClr val="1F31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67" tIns="45532" rIns="91067" bIns="45532" anchor="ctr"/>
          <a:lstStyle>
            <a:lvl1pPr defTabSz="912813">
              <a:defRPr sz="2400">
                <a:solidFill>
                  <a:schemeClr val="tx1"/>
                </a:solidFill>
                <a:latin typeface="Times New Roman" panose="02020603050405020304" pitchFamily="18" charset="0"/>
              </a:defRPr>
            </a:lvl1pPr>
            <a:lvl2pPr marL="455613" defTabSz="912813">
              <a:defRPr sz="2400">
                <a:solidFill>
                  <a:schemeClr val="tx1"/>
                </a:solidFill>
                <a:latin typeface="Times New Roman" panose="02020603050405020304" pitchFamily="18" charset="0"/>
              </a:defRPr>
            </a:lvl2pPr>
            <a:lvl3pPr marL="912813" defTabSz="912813">
              <a:defRPr sz="2400">
                <a:solidFill>
                  <a:schemeClr val="tx1"/>
                </a:solidFill>
                <a:latin typeface="Times New Roman" panose="02020603050405020304" pitchFamily="18" charset="0"/>
              </a:defRPr>
            </a:lvl3pPr>
            <a:lvl4pPr defTabSz="912813">
              <a:defRPr sz="2400">
                <a:solidFill>
                  <a:schemeClr val="tx1"/>
                </a:solidFill>
                <a:latin typeface="Times New Roman" panose="02020603050405020304" pitchFamily="18" charset="0"/>
              </a:defRPr>
            </a:lvl4pPr>
            <a:lvl5pPr defTabSz="912813">
              <a:defRPr sz="2400">
                <a:solidFill>
                  <a:schemeClr val="tx1"/>
                </a:solidFill>
                <a:latin typeface="Times New Roman" panose="02020603050405020304" pitchFamily="18" charset="0"/>
              </a:defRPr>
            </a:lvl5pPr>
            <a:lvl6pPr defTabSz="912813" eaLnBrk="0" fontAlgn="base" hangingPunct="0">
              <a:spcBef>
                <a:spcPct val="0"/>
              </a:spcBef>
              <a:spcAft>
                <a:spcPct val="0"/>
              </a:spcAft>
              <a:defRPr sz="2400">
                <a:solidFill>
                  <a:schemeClr val="tx1"/>
                </a:solidFill>
                <a:latin typeface="Times New Roman" panose="02020603050405020304" pitchFamily="18" charset="0"/>
              </a:defRPr>
            </a:lvl6pPr>
            <a:lvl7pPr defTabSz="912813" eaLnBrk="0" fontAlgn="base" hangingPunct="0">
              <a:spcBef>
                <a:spcPct val="0"/>
              </a:spcBef>
              <a:spcAft>
                <a:spcPct val="0"/>
              </a:spcAft>
              <a:defRPr sz="2400">
                <a:solidFill>
                  <a:schemeClr val="tx1"/>
                </a:solidFill>
                <a:latin typeface="Times New Roman" panose="02020603050405020304" pitchFamily="18" charset="0"/>
              </a:defRPr>
            </a:lvl7pPr>
            <a:lvl8pPr defTabSz="912813" eaLnBrk="0" fontAlgn="base" hangingPunct="0">
              <a:spcBef>
                <a:spcPct val="0"/>
              </a:spcBef>
              <a:spcAft>
                <a:spcPct val="0"/>
              </a:spcAft>
              <a:defRPr sz="2400">
                <a:solidFill>
                  <a:schemeClr val="tx1"/>
                </a:solidFill>
                <a:latin typeface="Times New Roman" panose="02020603050405020304" pitchFamily="18" charset="0"/>
              </a:defRPr>
            </a:lvl8pPr>
            <a:lvl9pPr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000">
              <a:latin typeface="Arial" panose="020B0604020202020204" pitchFamily="34" charset="0"/>
            </a:endParaRPr>
          </a:p>
        </p:txBody>
      </p:sp>
      <p:sp>
        <p:nvSpPr>
          <p:cNvPr id="10"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iming>
    <p:tnLst>
      <p:par>
        <p:cTn id="1" dur="indefinite" restart="never" nodeType="tmRoot"/>
      </p:par>
    </p:tnLst>
  </p:timing>
  <p:hf hdr="0" dt="0"/>
  <p:txStyles>
    <p:titleStyle>
      <a:lvl1pPr algn="l" defTabSz="912813" rtl="0" fontAlgn="base">
        <a:spcBef>
          <a:spcPct val="0"/>
        </a:spcBef>
        <a:spcAft>
          <a:spcPct val="0"/>
        </a:spcAft>
        <a:defRPr sz="2500" kern="1200">
          <a:solidFill>
            <a:schemeClr val="tx1"/>
          </a:solidFill>
          <a:latin typeface="+mj-lt"/>
          <a:ea typeface="+mj-ea"/>
          <a:cs typeface="+mj-cs"/>
        </a:defRPr>
      </a:lvl1pPr>
      <a:lvl2pPr algn="l" defTabSz="912813" rtl="0" fontAlgn="base">
        <a:spcBef>
          <a:spcPct val="0"/>
        </a:spcBef>
        <a:spcAft>
          <a:spcPct val="0"/>
        </a:spcAft>
        <a:defRPr sz="2500">
          <a:solidFill>
            <a:schemeClr val="tx1"/>
          </a:solidFill>
          <a:latin typeface="Arial MT" pitchFamily="50" charset="0"/>
          <a:cs typeface="Arial" panose="020B0604020202020204" pitchFamily="34" charset="0"/>
        </a:defRPr>
      </a:lvl2pPr>
      <a:lvl3pPr algn="l" defTabSz="912813" rtl="0" fontAlgn="base">
        <a:spcBef>
          <a:spcPct val="0"/>
        </a:spcBef>
        <a:spcAft>
          <a:spcPct val="0"/>
        </a:spcAft>
        <a:defRPr sz="2500">
          <a:solidFill>
            <a:schemeClr val="tx1"/>
          </a:solidFill>
          <a:latin typeface="Arial MT" pitchFamily="50" charset="0"/>
          <a:cs typeface="Arial" panose="020B0604020202020204" pitchFamily="34" charset="0"/>
        </a:defRPr>
      </a:lvl3pPr>
      <a:lvl4pPr algn="l" defTabSz="912813" rtl="0" fontAlgn="base">
        <a:spcBef>
          <a:spcPct val="0"/>
        </a:spcBef>
        <a:spcAft>
          <a:spcPct val="0"/>
        </a:spcAft>
        <a:defRPr sz="2500">
          <a:solidFill>
            <a:schemeClr val="tx1"/>
          </a:solidFill>
          <a:latin typeface="Arial MT" pitchFamily="50" charset="0"/>
          <a:cs typeface="Arial" panose="020B0604020202020204" pitchFamily="34" charset="0"/>
        </a:defRPr>
      </a:lvl4pPr>
      <a:lvl5pPr algn="l" defTabSz="912813" rtl="0" fontAlgn="base">
        <a:spcBef>
          <a:spcPct val="0"/>
        </a:spcBef>
        <a:spcAft>
          <a:spcPct val="0"/>
        </a:spcAft>
        <a:defRPr sz="2500">
          <a:solidFill>
            <a:schemeClr val="tx1"/>
          </a:solidFill>
          <a:latin typeface="Arial MT" pitchFamily="50" charset="0"/>
          <a:cs typeface="Arial" panose="020B0604020202020204" pitchFamily="34" charset="0"/>
        </a:defRPr>
      </a:lvl5pPr>
      <a:lvl6pPr marL="457200" algn="l" defTabSz="912813" rtl="0" fontAlgn="base">
        <a:spcBef>
          <a:spcPct val="0"/>
        </a:spcBef>
        <a:spcAft>
          <a:spcPct val="0"/>
        </a:spcAft>
        <a:defRPr sz="2500">
          <a:solidFill>
            <a:schemeClr val="tx1"/>
          </a:solidFill>
          <a:latin typeface="Arial MT" pitchFamily="50" charset="0"/>
          <a:cs typeface="Arial" panose="020B0604020202020204" pitchFamily="34" charset="0"/>
        </a:defRPr>
      </a:lvl6pPr>
      <a:lvl7pPr marL="914400" algn="l" defTabSz="912813" rtl="0" fontAlgn="base">
        <a:spcBef>
          <a:spcPct val="0"/>
        </a:spcBef>
        <a:spcAft>
          <a:spcPct val="0"/>
        </a:spcAft>
        <a:defRPr sz="2500">
          <a:solidFill>
            <a:schemeClr val="tx1"/>
          </a:solidFill>
          <a:latin typeface="Arial MT" pitchFamily="50" charset="0"/>
          <a:cs typeface="Arial" panose="020B0604020202020204" pitchFamily="34" charset="0"/>
        </a:defRPr>
      </a:lvl7pPr>
      <a:lvl8pPr marL="1371600" algn="l" defTabSz="912813" rtl="0" fontAlgn="base">
        <a:spcBef>
          <a:spcPct val="0"/>
        </a:spcBef>
        <a:spcAft>
          <a:spcPct val="0"/>
        </a:spcAft>
        <a:defRPr sz="2500">
          <a:solidFill>
            <a:schemeClr val="tx1"/>
          </a:solidFill>
          <a:latin typeface="Arial MT" pitchFamily="50" charset="0"/>
          <a:cs typeface="Arial" panose="020B0604020202020204" pitchFamily="34" charset="0"/>
        </a:defRPr>
      </a:lvl8pPr>
      <a:lvl9pPr marL="1828800" algn="l" defTabSz="912813" rtl="0" fontAlgn="base">
        <a:spcBef>
          <a:spcPct val="0"/>
        </a:spcBef>
        <a:spcAft>
          <a:spcPct val="0"/>
        </a:spcAft>
        <a:defRPr sz="2500">
          <a:solidFill>
            <a:schemeClr val="tx1"/>
          </a:solidFill>
          <a:latin typeface="Arial MT" pitchFamily="50" charset="0"/>
          <a:cs typeface="Arial" panose="020B0604020202020204" pitchFamily="34" charset="0"/>
        </a:defRPr>
      </a:lvl9pPr>
    </p:titleStyle>
    <p:bodyStyle>
      <a:lvl1pPr algn="l" defTabSz="1019175" rtl="0" fontAlgn="base">
        <a:spcBef>
          <a:spcPct val="0"/>
        </a:spcBef>
        <a:spcAft>
          <a:spcPct val="35000"/>
        </a:spcAft>
        <a:defRPr sz="1200" kern="1200">
          <a:solidFill>
            <a:schemeClr val="tx1"/>
          </a:solidFill>
          <a:latin typeface="+mn-lt"/>
          <a:ea typeface="+mn-ea"/>
          <a:cs typeface="+mn-cs"/>
        </a:defRPr>
      </a:lvl1pPr>
      <a:lvl2pPr marL="171450" indent="-169863" algn="l" defTabSz="1019175" rtl="0" fontAlgn="base">
        <a:spcBef>
          <a:spcPct val="0"/>
        </a:spcBef>
        <a:spcAft>
          <a:spcPct val="35000"/>
        </a:spcAft>
        <a:buChar char="•"/>
        <a:defRPr sz="1200" kern="1200">
          <a:solidFill>
            <a:schemeClr val="tx1"/>
          </a:solidFill>
          <a:latin typeface="+mn-lt"/>
          <a:ea typeface="+mn-ea"/>
          <a:cs typeface="+mn-cs"/>
        </a:defRPr>
      </a:lvl2pPr>
      <a:lvl3pPr marL="342900" indent="-171450" algn="l" defTabSz="1019175" rtl="0" fontAlgn="base">
        <a:spcBef>
          <a:spcPct val="0"/>
        </a:spcBef>
        <a:spcAft>
          <a:spcPct val="35000"/>
        </a:spcAft>
        <a:buChar char="–"/>
        <a:defRPr sz="1200" kern="1200">
          <a:solidFill>
            <a:schemeClr val="tx1"/>
          </a:solidFill>
          <a:latin typeface="+mn-lt"/>
          <a:ea typeface="+mn-ea"/>
          <a:cs typeface="+mn-cs"/>
        </a:defRPr>
      </a:lvl3pPr>
      <a:lvl4pPr marL="566738" indent="-222250" algn="l" defTabSz="1019175" rtl="0" fontAlgn="base">
        <a:spcBef>
          <a:spcPct val="0"/>
        </a:spcBef>
        <a:spcAft>
          <a:spcPct val="35000"/>
        </a:spcAft>
        <a:buChar char="–"/>
        <a:defRPr sz="1200" kern="1200">
          <a:solidFill>
            <a:schemeClr val="tx1"/>
          </a:solidFill>
          <a:latin typeface="+mn-lt"/>
          <a:ea typeface="+mn-ea"/>
          <a:cs typeface="+mn-cs"/>
        </a:defRPr>
      </a:lvl4pPr>
      <a:lvl5pPr marL="742950" indent="-174625" algn="l" defTabSz="1019175" rtl="0" fontAlgn="base">
        <a:spcBef>
          <a:spcPct val="0"/>
        </a:spcBef>
        <a:spcAft>
          <a:spcPct val="35000"/>
        </a:spcAft>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9960" y="413809"/>
            <a:ext cx="11917680" cy="15023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49960" y="2069042"/>
            <a:ext cx="11917680" cy="49315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49960" y="7203864"/>
            <a:ext cx="310896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194AD160-0361-421F-AD61-F015435E06A7}" type="datetime1">
              <a:rPr lang="en-US" smtClean="0"/>
              <a:t>3/17/2023</a:t>
            </a:fld>
            <a:endParaRPr lang="en-US" dirty="0"/>
          </a:p>
        </p:txBody>
      </p:sp>
      <p:sp>
        <p:nvSpPr>
          <p:cNvPr id="5" name="Footer Placeholder 4"/>
          <p:cNvSpPr>
            <a:spLocks noGrp="1"/>
          </p:cNvSpPr>
          <p:nvPr>
            <p:ph type="ftr" sz="quarter" idx="3"/>
          </p:nvPr>
        </p:nvSpPr>
        <p:spPr>
          <a:xfrm>
            <a:off x="2032001" y="7203864"/>
            <a:ext cx="9677399" cy="413808"/>
          </a:xfrm>
          <a:prstGeom prst="rect">
            <a:avLst/>
          </a:prstGeom>
        </p:spPr>
        <p:txBody>
          <a:bodyPr vert="horz" lIns="91440" tIns="45720" rIns="91440" bIns="45720" rtlCol="0" anchor="ctr"/>
          <a:lstStyle>
            <a:lvl1pPr algn="ctr">
              <a:defRPr sz="1360" b="0">
                <a:solidFill>
                  <a:schemeClr val="tx1"/>
                </a:solidFill>
              </a:defRPr>
            </a:lvl1pPr>
          </a:lstStyle>
          <a:p>
            <a:r>
              <a:rPr lang="en-US" dirty="0" smtClean="0"/>
              <a:t>The presentation is intended for educational purposes only and does not replace independent professional judgement</a:t>
            </a:r>
            <a:endParaRPr lang="en-US" dirty="0"/>
          </a:p>
        </p:txBody>
      </p:sp>
      <p:sp>
        <p:nvSpPr>
          <p:cNvPr id="6" name="Slide Number Placeholder 5"/>
          <p:cNvSpPr>
            <a:spLocks noGrp="1"/>
          </p:cNvSpPr>
          <p:nvPr>
            <p:ph type="sldNum" sz="quarter" idx="4"/>
          </p:nvPr>
        </p:nvSpPr>
        <p:spPr>
          <a:xfrm>
            <a:off x="9758680" y="7203864"/>
            <a:ext cx="310896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814407C5-74AA-478E-B1ED-C4818D8D6F1F}" type="slidenum">
              <a:rPr lang="en-IN" altLang="en-US" smtClean="0"/>
              <a:pPr/>
              <a:t>‹#›</a:t>
            </a:fld>
            <a:endParaRPr lang="en-IN" altLang="en-US"/>
          </a:p>
        </p:txBody>
      </p:sp>
      <p:sp>
        <p:nvSpPr>
          <p:cNvPr id="8" name="30922133.25226.7505229"/>
          <p:cNvSpPr>
            <a:spLocks noChangeShapeType="1"/>
          </p:cNvSpPr>
          <p:nvPr userDrawn="1">
            <p:custDataLst>
              <p:tags r:id="rId15"/>
            </p:custDataLst>
          </p:nvPr>
        </p:nvSpPr>
        <p:spPr bwMode="auto">
          <a:xfrm>
            <a:off x="1" y="1662113"/>
            <a:ext cx="13813238" cy="0"/>
          </a:xfrm>
          <a:prstGeom prst="line">
            <a:avLst/>
          </a:prstGeom>
          <a:noFill/>
          <a:ln w="25400">
            <a:solidFill>
              <a:srgbClr val="1F31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sz="1300"/>
          </a:p>
        </p:txBody>
      </p:sp>
      <p:sp>
        <p:nvSpPr>
          <p:cNvPr id="9" name="Line 7"/>
          <p:cNvSpPr>
            <a:spLocks noChangeShapeType="1"/>
          </p:cNvSpPr>
          <p:nvPr userDrawn="1"/>
        </p:nvSpPr>
        <p:spPr bwMode="auto">
          <a:xfrm flipH="1">
            <a:off x="0" y="1662113"/>
            <a:ext cx="2939729" cy="0"/>
          </a:xfrm>
          <a:prstGeom prst="line">
            <a:avLst/>
          </a:prstGeom>
          <a:noFill/>
          <a:ln w="12700">
            <a:solidFill>
              <a:srgbClr val="1F31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sz="1300"/>
          </a:p>
        </p:txBody>
      </p:sp>
      <p:sp>
        <p:nvSpPr>
          <p:cNvPr id="10" name="Rectangle 9"/>
          <p:cNvSpPr>
            <a:spLocks noChangeArrowheads="1"/>
          </p:cNvSpPr>
          <p:nvPr userDrawn="1"/>
        </p:nvSpPr>
        <p:spPr bwMode="auto">
          <a:xfrm>
            <a:off x="1" y="457201"/>
            <a:ext cx="13813238" cy="411163"/>
          </a:xfrm>
          <a:prstGeom prst="rect">
            <a:avLst/>
          </a:prstGeom>
          <a:solidFill>
            <a:srgbClr val="1F31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67" tIns="45532" rIns="91067" bIns="45532" anchor="ctr"/>
          <a:lstStyle>
            <a:lvl1pPr defTabSz="912813">
              <a:defRPr sz="2400">
                <a:solidFill>
                  <a:schemeClr val="tx1"/>
                </a:solidFill>
                <a:latin typeface="Times New Roman" panose="02020603050405020304" pitchFamily="18" charset="0"/>
              </a:defRPr>
            </a:lvl1pPr>
            <a:lvl2pPr marL="455613" defTabSz="912813">
              <a:defRPr sz="2400">
                <a:solidFill>
                  <a:schemeClr val="tx1"/>
                </a:solidFill>
                <a:latin typeface="Times New Roman" panose="02020603050405020304" pitchFamily="18" charset="0"/>
              </a:defRPr>
            </a:lvl2pPr>
            <a:lvl3pPr marL="912813" defTabSz="912813">
              <a:defRPr sz="2400">
                <a:solidFill>
                  <a:schemeClr val="tx1"/>
                </a:solidFill>
                <a:latin typeface="Times New Roman" panose="02020603050405020304" pitchFamily="18" charset="0"/>
              </a:defRPr>
            </a:lvl3pPr>
            <a:lvl4pPr defTabSz="912813">
              <a:defRPr sz="2400">
                <a:solidFill>
                  <a:schemeClr val="tx1"/>
                </a:solidFill>
                <a:latin typeface="Times New Roman" panose="02020603050405020304" pitchFamily="18" charset="0"/>
              </a:defRPr>
            </a:lvl4pPr>
            <a:lvl5pPr defTabSz="912813">
              <a:defRPr sz="2400">
                <a:solidFill>
                  <a:schemeClr val="tx1"/>
                </a:solidFill>
                <a:latin typeface="Times New Roman" panose="02020603050405020304" pitchFamily="18" charset="0"/>
              </a:defRPr>
            </a:lvl5pPr>
            <a:lvl6pPr defTabSz="912813" eaLnBrk="0" fontAlgn="base" hangingPunct="0">
              <a:spcBef>
                <a:spcPct val="0"/>
              </a:spcBef>
              <a:spcAft>
                <a:spcPct val="0"/>
              </a:spcAft>
              <a:defRPr sz="2400">
                <a:solidFill>
                  <a:schemeClr val="tx1"/>
                </a:solidFill>
                <a:latin typeface="Times New Roman" panose="02020603050405020304" pitchFamily="18" charset="0"/>
              </a:defRPr>
            </a:lvl6pPr>
            <a:lvl7pPr defTabSz="912813" eaLnBrk="0" fontAlgn="base" hangingPunct="0">
              <a:spcBef>
                <a:spcPct val="0"/>
              </a:spcBef>
              <a:spcAft>
                <a:spcPct val="0"/>
              </a:spcAft>
              <a:defRPr sz="2400">
                <a:solidFill>
                  <a:schemeClr val="tx1"/>
                </a:solidFill>
                <a:latin typeface="Times New Roman" panose="02020603050405020304" pitchFamily="18" charset="0"/>
              </a:defRPr>
            </a:lvl7pPr>
            <a:lvl8pPr defTabSz="912813" eaLnBrk="0" fontAlgn="base" hangingPunct="0">
              <a:spcBef>
                <a:spcPct val="0"/>
              </a:spcBef>
              <a:spcAft>
                <a:spcPct val="0"/>
              </a:spcAft>
              <a:defRPr sz="2400">
                <a:solidFill>
                  <a:schemeClr val="tx1"/>
                </a:solidFill>
                <a:latin typeface="Times New Roman" panose="02020603050405020304" pitchFamily="18" charset="0"/>
              </a:defRPr>
            </a:lvl8pPr>
            <a:lvl9pPr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000">
              <a:latin typeface="Arial" panose="020B0604020202020204" pitchFamily="34" charset="0"/>
            </a:endParaRPr>
          </a:p>
        </p:txBody>
      </p:sp>
      <p:pic>
        <p:nvPicPr>
          <p:cNvPr id="11" name="Picture 5" descr="JMF New Logo"/>
          <p:cNvPicPr>
            <a:picLocks noChangeAspect="1" noChangeArrowheads="1"/>
          </p:cNvPicPr>
          <p:nvPr userDrawn="1"/>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b="19937"/>
          <a:stretch>
            <a:fillRect/>
          </a:stretch>
        </p:blipFill>
        <p:spPr bwMode="auto">
          <a:xfrm>
            <a:off x="292229" y="7116764"/>
            <a:ext cx="1739772"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04079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iming>
    <p:tnLst>
      <p:par>
        <p:cTn id="1" dur="indefinite" restart="never" nodeType="tmRoot"/>
      </p:par>
    </p:tnLst>
  </p:timing>
  <p:hf hdr="0" dt="0"/>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hyperlink" Target="mailto:Ashish.Chaturmohta@jmfl.com" TargetMode="External"/><Relationship Id="rId2" Type="http://schemas.openxmlformats.org/officeDocument/2006/relationships/hyperlink" Target="https://www.linkedin.com/in/ashishchaturmohta" TargetMode="External"/><Relationship Id="rId1" Type="http://schemas.openxmlformats.org/officeDocument/2006/relationships/slideLayout" Target="../slideLayouts/slideLayout13.xml"/><Relationship Id="rId4" Type="http://schemas.openxmlformats.org/officeDocument/2006/relationships/image" Target="../media/image9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diagramData" Target="../diagrams/data3.xml"/><Relationship Id="rId21" Type="http://schemas.openxmlformats.org/officeDocument/2006/relationships/image" Target="../media/image12.png"/><Relationship Id="rId7" Type="http://schemas.microsoft.com/office/2007/relationships/diagramDrawing" Target="../diagrams/drawing3.xml"/><Relationship Id="rId12" Type="http://schemas.microsoft.com/office/2007/relationships/diagramDrawing" Target="../diagrams/drawing4.xml"/><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7.png"/><Relationship Id="rId23" Type="http://schemas.openxmlformats.org/officeDocument/2006/relationships/image" Target="../media/image14.png"/><Relationship Id="rId10" Type="http://schemas.openxmlformats.org/officeDocument/2006/relationships/diagramQuickStyle" Target="../diagrams/quickStyle4.xml"/><Relationship Id="rId19" Type="http://schemas.microsoft.com/office/2007/relationships/hdphoto" Target="../media/hdphoto1.wdp"/><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6.png"/><Relationship Id="rId22"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CA Ashish Chaturmohta</a:t>
            </a:r>
            <a:endParaRPr lang="en-IN" dirty="0"/>
          </a:p>
        </p:txBody>
      </p:sp>
      <p:sp>
        <p:nvSpPr>
          <p:cNvPr id="3" name="Footer Placeholder 2"/>
          <p:cNvSpPr>
            <a:spLocks noGrp="1"/>
          </p:cNvSpPr>
          <p:nvPr>
            <p:ph type="ftr" sz="quarter" idx="3"/>
          </p:nvPr>
        </p:nvSpPr>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1243238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Rounding Bottom</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10</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2122056" y="1297045"/>
            <a:ext cx="2206053" cy="307777"/>
          </a:xfrm>
          <a:prstGeom prst="rect">
            <a:avLst/>
          </a:prstGeom>
          <a:noFill/>
        </p:spPr>
        <p:txBody>
          <a:bodyPr wrap="none" rtlCol="0">
            <a:spAutoFit/>
          </a:bodyPr>
          <a:lstStyle/>
          <a:p>
            <a:r>
              <a:rPr lang="en-IN" sz="1400" b="1" dirty="0">
                <a:solidFill>
                  <a:srgbClr val="002060"/>
                </a:solidFill>
                <a:latin typeface="+mn-lt"/>
              </a:rPr>
              <a:t>Dabur India – Weekly chart</a:t>
            </a:r>
          </a:p>
        </p:txBody>
      </p:sp>
      <p:cxnSp>
        <p:nvCxnSpPr>
          <p:cNvPr id="11" name="Straight Connector 10"/>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198255" y="1621506"/>
            <a:ext cx="9326880" cy="5465094"/>
            <a:chOff x="528865" y="1034688"/>
            <a:chExt cx="8086272" cy="5321666"/>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65" y="1034688"/>
              <a:ext cx="8086272" cy="5321666"/>
            </a:xfrm>
            <a:prstGeom prst="rect">
              <a:avLst/>
            </a:prstGeom>
          </p:spPr>
        </p:pic>
        <p:sp>
          <p:nvSpPr>
            <p:cNvPr id="19" name="TextBox 18"/>
            <p:cNvSpPr txBox="1"/>
            <p:nvPr/>
          </p:nvSpPr>
          <p:spPr>
            <a:xfrm>
              <a:off x="6137448" y="3915959"/>
              <a:ext cx="1141879" cy="276999"/>
            </a:xfrm>
            <a:prstGeom prst="rect">
              <a:avLst/>
            </a:prstGeom>
            <a:noFill/>
          </p:spPr>
          <p:txBody>
            <a:bodyPr wrap="square" rtlCol="0">
              <a:spAutoFit/>
            </a:bodyPr>
            <a:lstStyle/>
            <a:p>
              <a:r>
                <a:rPr lang="en-US" sz="1200" b="1" dirty="0"/>
                <a:t>Breakout</a:t>
              </a:r>
            </a:p>
          </p:txBody>
        </p:sp>
        <p:sp>
          <p:nvSpPr>
            <p:cNvPr id="20" name="Oval 19">
              <a:extLst>
                <a:ext uri="{FF2B5EF4-FFF2-40B4-BE49-F238E27FC236}">
                  <a16:creationId xmlns:a16="http://schemas.microsoft.com/office/drawing/2014/main" id="{92316EA2-CE20-4E43-A7E8-0C6484155119}"/>
                </a:ext>
              </a:extLst>
            </p:cNvPr>
            <p:cNvSpPr/>
            <p:nvPr/>
          </p:nvSpPr>
          <p:spPr>
            <a:xfrm>
              <a:off x="6279357" y="3183153"/>
              <a:ext cx="94522" cy="796107"/>
            </a:xfrm>
            <a:prstGeom prst="ellipse">
              <a:avLst/>
            </a:prstGeom>
            <a:solidFill>
              <a:schemeClr val="accent2">
                <a:lumMod val="50000"/>
                <a:alpha val="25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p:txBody>
        </p:sp>
        <p:cxnSp>
          <p:nvCxnSpPr>
            <p:cNvPr id="21" name="Straight Connector 20">
              <a:extLst>
                <a:ext uri="{FF2B5EF4-FFF2-40B4-BE49-F238E27FC236}">
                  <a16:creationId xmlns:a16="http://schemas.microsoft.com/office/drawing/2014/main" id="{40420EE0-F609-4BA4-882B-B84E452285F4}"/>
                </a:ext>
              </a:extLst>
            </p:cNvPr>
            <p:cNvCxnSpPr>
              <a:cxnSpLocks/>
            </p:cNvCxnSpPr>
            <p:nvPr/>
          </p:nvCxnSpPr>
          <p:spPr>
            <a:xfrm flipV="1">
              <a:off x="3056965" y="3831587"/>
              <a:ext cx="4258235" cy="16"/>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D93D6A9-BA97-45C9-99CF-061D9731A3FC}"/>
                </a:ext>
              </a:extLst>
            </p:cNvPr>
            <p:cNvSpPr txBox="1"/>
            <p:nvPr/>
          </p:nvSpPr>
          <p:spPr>
            <a:xfrm>
              <a:off x="6259429" y="5401702"/>
              <a:ext cx="1141879" cy="461665"/>
            </a:xfrm>
            <a:prstGeom prst="rect">
              <a:avLst/>
            </a:prstGeom>
            <a:noFill/>
          </p:spPr>
          <p:txBody>
            <a:bodyPr wrap="square" rtlCol="0">
              <a:spAutoFit/>
            </a:bodyPr>
            <a:lstStyle/>
            <a:p>
              <a:r>
                <a:rPr lang="en-US" sz="1200" b="1" dirty="0"/>
                <a:t>Breakout Volume</a:t>
              </a:r>
            </a:p>
          </p:txBody>
        </p:sp>
        <p:sp>
          <p:nvSpPr>
            <p:cNvPr id="23" name="Oval 22">
              <a:extLst>
                <a:ext uri="{FF2B5EF4-FFF2-40B4-BE49-F238E27FC236}">
                  <a16:creationId xmlns:a16="http://schemas.microsoft.com/office/drawing/2014/main" id="{873458D2-640F-413D-BC48-41BF26AEE7A5}"/>
                </a:ext>
              </a:extLst>
            </p:cNvPr>
            <p:cNvSpPr/>
            <p:nvPr/>
          </p:nvSpPr>
          <p:spPr>
            <a:xfrm flipH="1">
              <a:off x="6248400" y="5663347"/>
              <a:ext cx="92156" cy="693007"/>
            </a:xfrm>
            <a:prstGeom prst="ellipse">
              <a:avLst/>
            </a:prstGeom>
            <a:solidFill>
              <a:schemeClr val="accent2">
                <a:lumMod val="50000"/>
                <a:alpha val="25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9CD090D2-457B-4A2B-9AE6-9575EFDF277D}"/>
                </a:ext>
              </a:extLst>
            </p:cNvPr>
            <p:cNvSpPr txBox="1"/>
            <p:nvPr/>
          </p:nvSpPr>
          <p:spPr>
            <a:xfrm>
              <a:off x="4280596" y="3626749"/>
              <a:ext cx="609600" cy="276999"/>
            </a:xfrm>
            <a:prstGeom prst="rect">
              <a:avLst/>
            </a:prstGeom>
            <a:noFill/>
          </p:spPr>
          <p:txBody>
            <a:bodyPr wrap="square" rtlCol="0">
              <a:spAutoFit/>
            </a:bodyPr>
            <a:lstStyle/>
            <a:p>
              <a:r>
                <a:rPr lang="en-US" sz="1200" b="1" dirty="0">
                  <a:solidFill>
                    <a:schemeClr val="accent1">
                      <a:lumMod val="60000"/>
                      <a:lumOff val="40000"/>
                    </a:schemeClr>
                  </a:solidFill>
                </a:rPr>
                <a:t>320</a:t>
              </a:r>
            </a:p>
          </p:txBody>
        </p:sp>
        <p:sp>
          <p:nvSpPr>
            <p:cNvPr id="25" name="TextBox 24">
              <a:extLst>
                <a:ext uri="{FF2B5EF4-FFF2-40B4-BE49-F238E27FC236}">
                  <a16:creationId xmlns:a16="http://schemas.microsoft.com/office/drawing/2014/main" id="{A72C66EB-D1D2-47EC-9815-EBB90ED00E72}"/>
                </a:ext>
              </a:extLst>
            </p:cNvPr>
            <p:cNvSpPr txBox="1"/>
            <p:nvPr/>
          </p:nvSpPr>
          <p:spPr>
            <a:xfrm>
              <a:off x="4280596" y="4637986"/>
              <a:ext cx="609600" cy="276999"/>
            </a:xfrm>
            <a:prstGeom prst="rect">
              <a:avLst/>
            </a:prstGeom>
            <a:noFill/>
          </p:spPr>
          <p:txBody>
            <a:bodyPr wrap="square" rtlCol="0">
              <a:spAutoFit/>
            </a:bodyPr>
            <a:lstStyle/>
            <a:p>
              <a:r>
                <a:rPr lang="en-US" sz="1200" b="1" dirty="0">
                  <a:solidFill>
                    <a:schemeClr val="accent1">
                      <a:lumMod val="60000"/>
                      <a:lumOff val="40000"/>
                    </a:schemeClr>
                  </a:solidFill>
                </a:rPr>
                <a:t>260</a:t>
              </a:r>
            </a:p>
          </p:txBody>
        </p:sp>
        <p:cxnSp>
          <p:nvCxnSpPr>
            <p:cNvPr id="26" name="Straight Arrow Connector 25">
              <a:extLst>
                <a:ext uri="{FF2B5EF4-FFF2-40B4-BE49-F238E27FC236}">
                  <a16:creationId xmlns:a16="http://schemas.microsoft.com/office/drawing/2014/main" id="{C69D91A6-350B-4E80-A655-DEBC1521E640}"/>
                </a:ext>
              </a:extLst>
            </p:cNvPr>
            <p:cNvCxnSpPr>
              <a:cxnSpLocks/>
            </p:cNvCxnSpPr>
            <p:nvPr/>
          </p:nvCxnSpPr>
          <p:spPr>
            <a:xfrm flipV="1">
              <a:off x="4473546" y="3845859"/>
              <a:ext cx="0" cy="765240"/>
            </a:xfrm>
            <a:prstGeom prst="straightConnector1">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370308F-D187-42F9-B091-B1457D295D06}"/>
                </a:ext>
              </a:extLst>
            </p:cNvPr>
            <p:cNvSpPr txBox="1"/>
            <p:nvPr/>
          </p:nvSpPr>
          <p:spPr>
            <a:xfrm>
              <a:off x="4450381" y="3892638"/>
              <a:ext cx="1175083" cy="449549"/>
            </a:xfrm>
            <a:prstGeom prst="rect">
              <a:avLst/>
            </a:prstGeom>
            <a:noFill/>
          </p:spPr>
          <p:txBody>
            <a:bodyPr wrap="square" rtlCol="0">
              <a:spAutoFit/>
            </a:bodyPr>
            <a:lstStyle/>
            <a:p>
              <a:r>
                <a:rPr lang="en-US" sz="1200" b="1" dirty="0"/>
                <a:t>Height =320-260</a:t>
              </a:r>
            </a:p>
            <a:p>
              <a:r>
                <a:rPr lang="en-US" sz="1200" b="1" dirty="0"/>
                <a:t>=60</a:t>
              </a:r>
            </a:p>
          </p:txBody>
        </p:sp>
        <p:cxnSp>
          <p:nvCxnSpPr>
            <p:cNvPr id="29" name="Straight Arrow Connector 28">
              <a:extLst>
                <a:ext uri="{FF2B5EF4-FFF2-40B4-BE49-F238E27FC236}">
                  <a16:creationId xmlns:a16="http://schemas.microsoft.com/office/drawing/2014/main" id="{13E9B457-B253-4389-B10D-718ADA19D7EA}"/>
                </a:ext>
              </a:extLst>
            </p:cNvPr>
            <p:cNvCxnSpPr>
              <a:cxnSpLocks/>
            </p:cNvCxnSpPr>
            <p:nvPr/>
          </p:nvCxnSpPr>
          <p:spPr>
            <a:xfrm flipV="1">
              <a:off x="6096000" y="3020716"/>
              <a:ext cx="0" cy="802826"/>
            </a:xfrm>
            <a:prstGeom prst="straightConnector1">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FBBBF38-F2CF-43C2-9D7C-89BFCBEFCA9C}"/>
                </a:ext>
              </a:extLst>
            </p:cNvPr>
            <p:cNvSpPr txBox="1"/>
            <p:nvPr/>
          </p:nvSpPr>
          <p:spPr>
            <a:xfrm>
              <a:off x="4706470" y="2803682"/>
              <a:ext cx="2559410" cy="276999"/>
            </a:xfrm>
            <a:prstGeom prst="rect">
              <a:avLst/>
            </a:prstGeom>
            <a:noFill/>
          </p:spPr>
          <p:txBody>
            <a:bodyPr wrap="square" rtlCol="0">
              <a:spAutoFit/>
            </a:bodyPr>
            <a:lstStyle/>
            <a:p>
              <a:r>
                <a:rPr lang="en-US" sz="1200" b="1" dirty="0"/>
                <a:t>Target = 320 + 60 = </a:t>
              </a:r>
              <a:r>
                <a:rPr lang="en-US" sz="1200" b="1" dirty="0">
                  <a:solidFill>
                    <a:schemeClr val="accent1">
                      <a:lumMod val="60000"/>
                      <a:lumOff val="40000"/>
                    </a:schemeClr>
                  </a:solidFill>
                </a:rPr>
                <a:t>380</a:t>
              </a:r>
            </a:p>
          </p:txBody>
        </p:sp>
        <p:sp>
          <p:nvSpPr>
            <p:cNvPr id="31" name="Freeform: Shape 6">
              <a:extLst>
                <a:ext uri="{FF2B5EF4-FFF2-40B4-BE49-F238E27FC236}">
                  <a16:creationId xmlns:a16="http://schemas.microsoft.com/office/drawing/2014/main" id="{615E39AF-CCEA-4610-87AF-73E16D2AA36F}"/>
                </a:ext>
              </a:extLst>
            </p:cNvPr>
            <p:cNvSpPr/>
            <p:nvPr/>
          </p:nvSpPr>
          <p:spPr>
            <a:xfrm>
              <a:off x="3074894" y="3845859"/>
              <a:ext cx="3263153" cy="796316"/>
            </a:xfrm>
            <a:custGeom>
              <a:avLst/>
              <a:gdLst>
                <a:gd name="connsiteX0" fmla="*/ 0 w 3263153"/>
                <a:gd name="connsiteY0" fmla="*/ 0 h 796316"/>
                <a:gd name="connsiteX1" fmla="*/ 690282 w 3263153"/>
                <a:gd name="connsiteY1" fmla="*/ 618565 h 796316"/>
                <a:gd name="connsiteX2" fmla="*/ 1828800 w 3263153"/>
                <a:gd name="connsiteY2" fmla="*/ 788894 h 796316"/>
                <a:gd name="connsiteX3" fmla="*/ 2859741 w 3263153"/>
                <a:gd name="connsiteY3" fmla="*/ 430306 h 796316"/>
                <a:gd name="connsiteX4" fmla="*/ 3263153 w 3263153"/>
                <a:gd name="connsiteY4" fmla="*/ 17929 h 796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153" h="796316">
                  <a:moveTo>
                    <a:pt x="0" y="0"/>
                  </a:moveTo>
                  <a:cubicBezTo>
                    <a:pt x="192741" y="243541"/>
                    <a:pt x="385482" y="487083"/>
                    <a:pt x="690282" y="618565"/>
                  </a:cubicBezTo>
                  <a:cubicBezTo>
                    <a:pt x="995082" y="750047"/>
                    <a:pt x="1467224" y="820270"/>
                    <a:pt x="1828800" y="788894"/>
                  </a:cubicBezTo>
                  <a:cubicBezTo>
                    <a:pt x="2190376" y="757518"/>
                    <a:pt x="2620682" y="558800"/>
                    <a:pt x="2859741" y="430306"/>
                  </a:cubicBezTo>
                  <a:cubicBezTo>
                    <a:pt x="3098800" y="301812"/>
                    <a:pt x="3183965" y="38847"/>
                    <a:pt x="3263153" y="17929"/>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2" name="TextBox 31">
              <a:extLst>
                <a:ext uri="{FF2B5EF4-FFF2-40B4-BE49-F238E27FC236}">
                  <a16:creationId xmlns:a16="http://schemas.microsoft.com/office/drawing/2014/main" id="{EA00D10A-179B-404F-A3A9-1BF3C0AF68B5}"/>
                </a:ext>
              </a:extLst>
            </p:cNvPr>
            <p:cNvSpPr txBox="1"/>
            <p:nvPr/>
          </p:nvSpPr>
          <p:spPr>
            <a:xfrm>
              <a:off x="7473256" y="4034316"/>
              <a:ext cx="1141879" cy="461665"/>
            </a:xfrm>
            <a:prstGeom prst="rect">
              <a:avLst/>
            </a:prstGeom>
            <a:noFill/>
          </p:spPr>
          <p:txBody>
            <a:bodyPr wrap="square" rtlCol="0">
              <a:spAutoFit/>
            </a:bodyPr>
            <a:lstStyle/>
            <a:p>
              <a:r>
                <a:rPr lang="en-US" sz="1200" b="1" dirty="0"/>
                <a:t>Retest of breakout level</a:t>
              </a:r>
            </a:p>
          </p:txBody>
        </p:sp>
        <p:cxnSp>
          <p:nvCxnSpPr>
            <p:cNvPr id="33" name="Straight Arrow Connector 32">
              <a:extLst>
                <a:ext uri="{FF2B5EF4-FFF2-40B4-BE49-F238E27FC236}">
                  <a16:creationId xmlns:a16="http://schemas.microsoft.com/office/drawing/2014/main" id="{25A2E8F4-E884-4524-BD49-5E7B3AAC0314}"/>
                </a:ext>
              </a:extLst>
            </p:cNvPr>
            <p:cNvCxnSpPr/>
            <p:nvPr/>
          </p:nvCxnSpPr>
          <p:spPr>
            <a:xfrm flipH="1" flipV="1">
              <a:off x="7279327" y="3839649"/>
              <a:ext cx="340673" cy="222504"/>
            </a:xfrm>
            <a:prstGeom prst="straightConnector1">
              <a:avLst/>
            </a:prstGeom>
            <a:ln>
              <a:solidFill>
                <a:srgbClr val="F06735"/>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3288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71904" y="1972528"/>
            <a:ext cx="7184050" cy="638031"/>
          </a:xfrm>
          <a:prstGeom prst="rect">
            <a:avLst/>
          </a:prstGeom>
          <a:solidFill>
            <a:schemeClr val="bg1"/>
          </a:solidFill>
        </p:spPr>
        <p:txBody>
          <a:bodyPr wrap="square">
            <a:noAutofit/>
          </a:bodyPr>
          <a:lstStyle/>
          <a:p>
            <a:pPr algn="ctr" defTabSz="314325" eaLnBrk="1" fontAlgn="auto" hangingPunct="1">
              <a:spcBef>
                <a:spcPts val="0"/>
              </a:spcBef>
              <a:spcAft>
                <a:spcPts val="0"/>
              </a:spcAft>
            </a:pPr>
            <a:endParaRPr lang="en-US" sz="2475" b="1" dirty="0">
              <a:solidFill>
                <a:srgbClr val="002060"/>
              </a:solidFill>
              <a:latin typeface="Calibri"/>
            </a:endParaRPr>
          </a:p>
        </p:txBody>
      </p:sp>
      <p:sp>
        <p:nvSpPr>
          <p:cNvPr id="15" name="Rectangle 14"/>
          <p:cNvSpPr/>
          <p:nvPr/>
        </p:nvSpPr>
        <p:spPr>
          <a:xfrm>
            <a:off x="2137398" y="1756701"/>
            <a:ext cx="4562768" cy="215828"/>
          </a:xfrm>
          <a:prstGeom prst="rect">
            <a:avLst/>
          </a:prstGeom>
        </p:spPr>
        <p:txBody>
          <a:bodyPr/>
          <a:lstStyle/>
          <a:p>
            <a:pPr defTabSz="754380" eaLnBrk="1" fontAlgn="auto" hangingPunct="1">
              <a:lnSpc>
                <a:spcPct val="90000"/>
              </a:lnSpc>
              <a:spcAft>
                <a:spcPts val="0"/>
              </a:spcAft>
              <a:defRPr/>
            </a:pPr>
            <a:endParaRPr lang="en-US" sz="1100" b="1" dirty="0">
              <a:solidFill>
                <a:srgbClr val="1F317F"/>
              </a:solidFill>
              <a:latin typeface="Lucida Sans" panose="020B0602030504020204" pitchFamily="34" charset="0"/>
            </a:endParaRPr>
          </a:p>
        </p:txBody>
      </p:sp>
      <p:sp>
        <p:nvSpPr>
          <p:cNvPr id="2" name="Rectangle 1"/>
          <p:cNvSpPr/>
          <p:nvPr/>
        </p:nvSpPr>
        <p:spPr>
          <a:xfrm>
            <a:off x="584200" y="422393"/>
            <a:ext cx="9569343" cy="473206"/>
          </a:xfrm>
          <a:prstGeom prst="rect">
            <a:avLst/>
          </a:prstGeom>
          <a:noFill/>
        </p:spPr>
        <p:txBody>
          <a:bodyPr wrap="square">
            <a:spAutoFit/>
          </a:bodyPr>
          <a:lstStyle/>
          <a:p>
            <a:pPr defTabSz="314325" eaLnBrk="1" fontAlgn="auto" hangingPunct="1">
              <a:spcBef>
                <a:spcPts val="0"/>
              </a:spcBef>
              <a:spcAft>
                <a:spcPts val="0"/>
              </a:spcAft>
            </a:pPr>
            <a:r>
              <a:rPr lang="en-US" sz="2475" b="1" dirty="0">
                <a:solidFill>
                  <a:schemeClr val="bg1"/>
                </a:solidFill>
                <a:latin typeface="Calibri"/>
              </a:rPr>
              <a:t>Contact Details</a:t>
            </a:r>
          </a:p>
        </p:txBody>
      </p:sp>
      <p:sp>
        <p:nvSpPr>
          <p:cNvPr id="3" name="TextBox 2"/>
          <p:cNvSpPr txBox="1"/>
          <p:nvPr/>
        </p:nvSpPr>
        <p:spPr>
          <a:xfrm>
            <a:off x="3100831" y="2035841"/>
            <a:ext cx="7198670" cy="4247317"/>
          </a:xfrm>
          <a:prstGeom prst="rect">
            <a:avLst/>
          </a:prstGeom>
          <a:noFill/>
        </p:spPr>
        <p:txBody>
          <a:bodyPr wrap="square" rtlCol="0">
            <a:spAutoFit/>
          </a:bodyPr>
          <a:lstStyle/>
          <a:p>
            <a:pPr defTabSz="314325" eaLnBrk="1" fontAlgn="auto" hangingPunct="1">
              <a:spcBef>
                <a:spcPts val="0"/>
              </a:spcBef>
              <a:spcAft>
                <a:spcPts val="0"/>
              </a:spcAft>
            </a:pPr>
            <a:r>
              <a:rPr lang="en-IN" sz="1500" b="1" dirty="0">
                <a:solidFill>
                  <a:srgbClr val="002060"/>
                </a:solidFill>
                <a:latin typeface="Calibri"/>
              </a:rPr>
              <a:t>Ashish Chaturmohta</a:t>
            </a:r>
          </a:p>
          <a:p>
            <a:pPr defTabSz="314325" eaLnBrk="1" fontAlgn="auto" hangingPunct="1">
              <a:spcBef>
                <a:spcPts val="0"/>
              </a:spcBef>
              <a:spcAft>
                <a:spcPts val="0"/>
              </a:spcAft>
            </a:pPr>
            <a:r>
              <a:rPr lang="en-IN" sz="1500" b="1" dirty="0" smtClean="0">
                <a:solidFill>
                  <a:srgbClr val="002060"/>
                </a:solidFill>
                <a:latin typeface="Calibri"/>
              </a:rPr>
              <a:t>Director, PMS </a:t>
            </a:r>
            <a:r>
              <a:rPr lang="en-IN" sz="1500" b="1" dirty="0">
                <a:solidFill>
                  <a:srgbClr val="002060"/>
                </a:solidFill>
                <a:latin typeface="Calibri"/>
              </a:rPr>
              <a:t>at JM Financial </a:t>
            </a:r>
            <a:r>
              <a:rPr lang="en-IN" sz="1500" b="1" dirty="0" smtClean="0">
                <a:solidFill>
                  <a:srgbClr val="002060"/>
                </a:solidFill>
                <a:latin typeface="Calibri"/>
              </a:rPr>
              <a:t>Services </a:t>
            </a:r>
            <a:r>
              <a:rPr lang="en-IN" sz="1500" b="1" dirty="0">
                <a:solidFill>
                  <a:srgbClr val="002060"/>
                </a:solidFill>
                <a:latin typeface="Calibri"/>
              </a:rPr>
              <a:t>Ltd</a:t>
            </a:r>
          </a:p>
          <a:p>
            <a:pPr defTabSz="314325" eaLnBrk="1" fontAlgn="auto" hangingPunct="1">
              <a:spcBef>
                <a:spcPts val="0"/>
              </a:spcBef>
              <a:spcAft>
                <a:spcPts val="0"/>
              </a:spcAft>
            </a:pPr>
            <a:r>
              <a:rPr lang="en-IN" sz="1500" b="1" dirty="0">
                <a:solidFill>
                  <a:srgbClr val="002060"/>
                </a:solidFill>
                <a:latin typeface="Calibri"/>
              </a:rPr>
              <a:t>Qualified Chartered Accountant </a:t>
            </a:r>
          </a:p>
          <a:p>
            <a:pPr defTabSz="314325" eaLnBrk="1" fontAlgn="auto" hangingPunct="1">
              <a:spcBef>
                <a:spcPts val="0"/>
              </a:spcBef>
              <a:spcAft>
                <a:spcPts val="0"/>
              </a:spcAft>
            </a:pPr>
            <a:endParaRPr lang="en-IN" sz="1500" dirty="0">
              <a:solidFill>
                <a:prstClr val="black"/>
              </a:solidFill>
              <a:latin typeface="Calibri"/>
            </a:endParaRPr>
          </a:p>
          <a:p>
            <a:pPr marL="171450" indent="-171450" defTabSz="314325" eaLnBrk="1" fontAlgn="auto" hangingPunct="1">
              <a:spcBef>
                <a:spcPts val="0"/>
              </a:spcBef>
              <a:spcAft>
                <a:spcPts val="0"/>
              </a:spcAft>
              <a:buFont typeface="Wingdings" panose="05000000000000000000" pitchFamily="2" charset="2"/>
              <a:buChar char="v"/>
            </a:pPr>
            <a:r>
              <a:rPr lang="en-US" sz="1500" b="1" dirty="0">
                <a:solidFill>
                  <a:prstClr val="black"/>
                </a:solidFill>
                <a:latin typeface="Calibri"/>
              </a:rPr>
              <a:t>Twitter Handle : </a:t>
            </a:r>
            <a:r>
              <a:rPr lang="en-US" sz="1500" b="1" dirty="0" smtClean="0">
                <a:solidFill>
                  <a:prstClr val="black"/>
                </a:solidFill>
                <a:latin typeface="Calibri"/>
              </a:rPr>
              <a:t>@</a:t>
            </a:r>
            <a:r>
              <a:rPr lang="en-US" sz="1500" b="1" dirty="0" err="1" smtClean="0">
                <a:solidFill>
                  <a:prstClr val="black"/>
                </a:solidFill>
                <a:latin typeface="Calibri"/>
              </a:rPr>
              <a:t>Ashishchatur</a:t>
            </a:r>
            <a:endParaRPr lang="en-US" sz="1500" b="1" dirty="0">
              <a:solidFill>
                <a:prstClr val="black"/>
              </a:solidFill>
              <a:latin typeface="Calibri"/>
            </a:endParaRPr>
          </a:p>
          <a:p>
            <a:pPr marL="171450" indent="-171450" defTabSz="314325" eaLnBrk="1" fontAlgn="auto" hangingPunct="1">
              <a:spcBef>
                <a:spcPts val="0"/>
              </a:spcBef>
              <a:spcAft>
                <a:spcPts val="0"/>
              </a:spcAft>
              <a:buFont typeface="Wingdings" panose="05000000000000000000" pitchFamily="2" charset="2"/>
              <a:buChar char="v"/>
            </a:pPr>
            <a:endParaRPr lang="en-US" sz="1500" b="1" dirty="0">
              <a:solidFill>
                <a:prstClr val="black"/>
              </a:solidFill>
              <a:latin typeface="Calibri"/>
            </a:endParaRPr>
          </a:p>
          <a:p>
            <a:pPr marL="171450" indent="-171450" defTabSz="314325" eaLnBrk="1" fontAlgn="auto" hangingPunct="1">
              <a:spcBef>
                <a:spcPts val="0"/>
              </a:spcBef>
              <a:spcAft>
                <a:spcPts val="0"/>
              </a:spcAft>
              <a:buFont typeface="Wingdings" panose="05000000000000000000" pitchFamily="2" charset="2"/>
              <a:buChar char="v"/>
            </a:pPr>
            <a:r>
              <a:rPr lang="en-US" sz="1500" b="1" dirty="0">
                <a:solidFill>
                  <a:prstClr val="black"/>
                </a:solidFill>
                <a:latin typeface="Calibri"/>
              </a:rPr>
              <a:t>LinkedIn: </a:t>
            </a:r>
            <a:r>
              <a:rPr lang="en-IN" sz="1500" b="1" dirty="0">
                <a:solidFill>
                  <a:prstClr val="black"/>
                </a:solidFill>
                <a:latin typeface="Calibri"/>
                <a:hlinkClick r:id="rId2"/>
              </a:rPr>
              <a:t>https://www.linkedin.com/in/ashishchaturmohta</a:t>
            </a:r>
            <a:endParaRPr lang="en-US" sz="1500" b="1" dirty="0">
              <a:solidFill>
                <a:prstClr val="black"/>
              </a:solidFill>
              <a:latin typeface="Calibri"/>
            </a:endParaRPr>
          </a:p>
          <a:p>
            <a:pPr marL="171450" indent="-171450" defTabSz="314325" eaLnBrk="1" fontAlgn="auto" hangingPunct="1">
              <a:spcBef>
                <a:spcPts val="0"/>
              </a:spcBef>
              <a:spcAft>
                <a:spcPts val="0"/>
              </a:spcAft>
              <a:buFont typeface="Wingdings" panose="05000000000000000000" pitchFamily="2" charset="2"/>
              <a:buChar char="v"/>
            </a:pPr>
            <a:endParaRPr lang="en-US" sz="1500" b="1" dirty="0">
              <a:solidFill>
                <a:prstClr val="black"/>
              </a:solidFill>
              <a:latin typeface="Calibri"/>
            </a:endParaRPr>
          </a:p>
          <a:p>
            <a:pPr marL="171450" indent="-171450" defTabSz="314325" eaLnBrk="1" fontAlgn="auto" hangingPunct="1">
              <a:spcBef>
                <a:spcPts val="0"/>
              </a:spcBef>
              <a:spcAft>
                <a:spcPts val="0"/>
              </a:spcAft>
              <a:buFont typeface="Wingdings" panose="05000000000000000000" pitchFamily="2" charset="2"/>
              <a:buChar char="v"/>
            </a:pPr>
            <a:r>
              <a:rPr lang="en-US" sz="1500" b="1" dirty="0">
                <a:solidFill>
                  <a:prstClr val="black"/>
                </a:solidFill>
                <a:latin typeface="Calibri"/>
              </a:rPr>
              <a:t>Email : </a:t>
            </a:r>
            <a:r>
              <a:rPr lang="en-US" sz="1500" b="1" dirty="0" smtClean="0">
                <a:solidFill>
                  <a:prstClr val="black"/>
                </a:solidFill>
                <a:latin typeface="Calibri"/>
                <a:hlinkClick r:id="rId3"/>
              </a:rPr>
              <a:t>Ashish.Chaturmohta@jmfl.com</a:t>
            </a:r>
            <a:endParaRPr lang="en-US" sz="1500" b="1" dirty="0">
              <a:solidFill>
                <a:prstClr val="black"/>
              </a:solidFill>
              <a:latin typeface="Calibri"/>
            </a:endParaRPr>
          </a:p>
          <a:p>
            <a:pPr marL="171450" indent="-171450" defTabSz="314325" eaLnBrk="1" fontAlgn="auto" hangingPunct="1">
              <a:spcBef>
                <a:spcPts val="0"/>
              </a:spcBef>
              <a:spcAft>
                <a:spcPts val="0"/>
              </a:spcAft>
              <a:buFont typeface="Wingdings" panose="05000000000000000000" pitchFamily="2" charset="2"/>
              <a:buChar char="v"/>
            </a:pPr>
            <a:endParaRPr lang="en-US" sz="1500" b="1" dirty="0">
              <a:solidFill>
                <a:prstClr val="black"/>
              </a:solidFill>
              <a:latin typeface="Calibri"/>
            </a:endParaRPr>
          </a:p>
          <a:p>
            <a:pPr marL="171450" indent="-171450" defTabSz="314325" eaLnBrk="1" fontAlgn="auto" hangingPunct="1">
              <a:spcBef>
                <a:spcPts val="0"/>
              </a:spcBef>
              <a:spcAft>
                <a:spcPts val="0"/>
              </a:spcAft>
              <a:buFont typeface="Wingdings" panose="05000000000000000000" pitchFamily="2" charset="2"/>
              <a:buChar char="v"/>
            </a:pPr>
            <a:endParaRPr lang="en-US" sz="1500" b="1" dirty="0">
              <a:solidFill>
                <a:prstClr val="black"/>
              </a:solidFill>
              <a:latin typeface="Calibri"/>
            </a:endParaRPr>
          </a:p>
          <a:p>
            <a:pPr marL="171450" indent="-171450" defTabSz="314325" eaLnBrk="1" fontAlgn="auto" hangingPunct="1">
              <a:spcBef>
                <a:spcPts val="0"/>
              </a:spcBef>
              <a:spcAft>
                <a:spcPts val="0"/>
              </a:spcAft>
              <a:buFont typeface="Wingdings" panose="05000000000000000000" pitchFamily="2" charset="2"/>
              <a:buChar char="v"/>
            </a:pPr>
            <a:endParaRPr lang="en-US" sz="1500" b="1" dirty="0">
              <a:solidFill>
                <a:prstClr val="black"/>
              </a:solidFill>
              <a:latin typeface="Calibri"/>
            </a:endParaRPr>
          </a:p>
          <a:p>
            <a:pPr defTabSz="314325" eaLnBrk="1" fontAlgn="auto" hangingPunct="1">
              <a:spcBef>
                <a:spcPts val="0"/>
              </a:spcBef>
              <a:spcAft>
                <a:spcPts val="0"/>
              </a:spcAft>
            </a:pPr>
            <a:endParaRPr lang="en-US" sz="1500" b="1" dirty="0">
              <a:solidFill>
                <a:prstClr val="black"/>
              </a:solidFill>
              <a:latin typeface="Calibri"/>
            </a:endParaRPr>
          </a:p>
          <a:p>
            <a:pPr defTabSz="314325" eaLnBrk="1" fontAlgn="auto" hangingPunct="1">
              <a:spcBef>
                <a:spcPts val="0"/>
              </a:spcBef>
              <a:spcAft>
                <a:spcPts val="0"/>
              </a:spcAft>
            </a:pPr>
            <a:endParaRPr lang="en-US" sz="1500" b="1" dirty="0">
              <a:solidFill>
                <a:prstClr val="black"/>
              </a:solidFill>
              <a:latin typeface="Calibri"/>
            </a:endParaRPr>
          </a:p>
          <a:p>
            <a:pPr defTabSz="314325" eaLnBrk="1" fontAlgn="auto" hangingPunct="1">
              <a:spcBef>
                <a:spcPts val="0"/>
              </a:spcBef>
              <a:spcAft>
                <a:spcPts val="0"/>
              </a:spcAft>
            </a:pPr>
            <a:endParaRPr lang="en-US" sz="1500" b="1" dirty="0">
              <a:solidFill>
                <a:prstClr val="black"/>
              </a:solidFill>
              <a:latin typeface="Calibri"/>
            </a:endParaRPr>
          </a:p>
          <a:p>
            <a:pPr defTabSz="314325" eaLnBrk="1" fontAlgn="auto" hangingPunct="1">
              <a:spcBef>
                <a:spcPts val="0"/>
              </a:spcBef>
              <a:spcAft>
                <a:spcPts val="0"/>
              </a:spcAft>
            </a:pPr>
            <a:endParaRPr lang="en-US" sz="1500" b="1" dirty="0">
              <a:solidFill>
                <a:prstClr val="black"/>
              </a:solidFill>
              <a:latin typeface="Calibri"/>
            </a:endParaRPr>
          </a:p>
          <a:p>
            <a:pPr defTabSz="314325" eaLnBrk="1" fontAlgn="auto" hangingPunct="1">
              <a:spcBef>
                <a:spcPts val="0"/>
              </a:spcBef>
              <a:spcAft>
                <a:spcPts val="0"/>
              </a:spcAft>
            </a:pPr>
            <a:endParaRPr lang="en-IN" sz="1500" b="1" dirty="0">
              <a:solidFill>
                <a:prstClr val="black"/>
              </a:solidFill>
              <a:latin typeface="Calibri"/>
            </a:endParaRPr>
          </a:p>
          <a:p>
            <a:pPr marL="171450" indent="-171450" defTabSz="314325" eaLnBrk="1" fontAlgn="auto" hangingPunct="1">
              <a:spcBef>
                <a:spcPts val="0"/>
              </a:spcBef>
              <a:spcAft>
                <a:spcPts val="0"/>
              </a:spcAft>
              <a:buSzPct val="100000"/>
              <a:buFont typeface="Arial" panose="020B0604020202020204" pitchFamily="34" charset="0"/>
              <a:buChar char="•"/>
            </a:pPr>
            <a:endParaRPr lang="en-IN" sz="1500" dirty="0">
              <a:solidFill>
                <a:prstClr val="black"/>
              </a:solidFill>
              <a:latin typeface="Calibri"/>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944" t="1157" r="5208" b="19761"/>
          <a:stretch/>
        </p:blipFill>
        <p:spPr>
          <a:xfrm>
            <a:off x="595303" y="2035841"/>
            <a:ext cx="2188275" cy="2960824"/>
          </a:xfrm>
          <a:prstGeom prst="rect">
            <a:avLst/>
          </a:prstGeom>
        </p:spPr>
      </p:pic>
      <p:sp>
        <p:nvSpPr>
          <p:cNvPr id="36" name="Slide Number Placeholder 3"/>
          <p:cNvSpPr>
            <a:spLocks noGrp="1"/>
          </p:cNvSpPr>
          <p:nvPr>
            <p:ph type="sldNum" sz="quarter" idx="12"/>
          </p:nvPr>
        </p:nvSpPr>
        <p:spPr>
          <a:xfrm>
            <a:off x="11176001" y="7305262"/>
            <a:ext cx="404813" cy="414337"/>
          </a:xfrm>
        </p:spPr>
        <p:txBody>
          <a:bodyPr/>
          <a:lstStyle/>
          <a:p>
            <a:pPr>
              <a:defRPr/>
            </a:pPr>
            <a:fld id="{20334574-4F10-43C4-9166-0D509A2285C7}" type="slidenum">
              <a:rPr lang="en-US" smtClean="0"/>
              <a:t>100</a:t>
            </a:fld>
            <a:endParaRPr lang="en-US" dirty="0"/>
          </a:p>
        </p:txBody>
      </p:sp>
    </p:spTree>
    <p:extLst>
      <p:ext uri="{BB962C8B-B14F-4D97-AF65-F5344CB8AC3E}">
        <p14:creationId xmlns:p14="http://schemas.microsoft.com/office/powerpoint/2010/main" val="1661556867"/>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1AA972-F730-45B0-B284-6BAA8CD3FCF0}"/>
              </a:ext>
            </a:extLst>
          </p:cNvPr>
          <p:cNvSpPr>
            <a:spLocks noGrp="1"/>
          </p:cNvSpPr>
          <p:nvPr>
            <p:ph type="body" sz="quarter" idx="10"/>
          </p:nvPr>
        </p:nvSpPr>
        <p:spPr>
          <a:xfrm>
            <a:off x="3840316" y="1524000"/>
            <a:ext cx="9436769" cy="5415811"/>
          </a:xfrm>
        </p:spPr>
        <p:txBody>
          <a:bodyPr anchor="t"/>
          <a:lstStyle/>
          <a:p>
            <a:pPr algn="just">
              <a:spcBef>
                <a:spcPts val="0"/>
              </a:spcBef>
            </a:pPr>
            <a:endParaRPr lang="en-US" sz="340" dirty="0"/>
          </a:p>
        </p:txBody>
      </p:sp>
      <p:sp>
        <p:nvSpPr>
          <p:cNvPr id="7" name="Title 6">
            <a:extLst>
              <a:ext uri="{FF2B5EF4-FFF2-40B4-BE49-F238E27FC236}">
                <a16:creationId xmlns:a16="http://schemas.microsoft.com/office/drawing/2014/main" id="{F98224EB-4C8B-4626-A239-769B06711986}"/>
              </a:ext>
            </a:extLst>
          </p:cNvPr>
          <p:cNvSpPr>
            <a:spLocks noGrp="1"/>
          </p:cNvSpPr>
          <p:nvPr>
            <p:ph type="title"/>
          </p:nvPr>
        </p:nvSpPr>
        <p:spPr/>
        <p:txBody>
          <a:bodyPr anchor="ctr">
            <a:noAutofit/>
          </a:bodyPr>
          <a:lstStyle/>
          <a:p>
            <a:r>
              <a:rPr lang="en-IN" dirty="0" smtClean="0">
                <a:solidFill>
                  <a:schemeClr val="tx1">
                    <a:lumMod val="75000"/>
                    <a:lumOff val="25000"/>
                  </a:schemeClr>
                </a:solidFill>
                <a:ea typeface="Roboto" panose="02000000000000000000" pitchFamily="2" charset="0"/>
              </a:rPr>
              <a:t>Disclosure</a:t>
            </a:r>
            <a:endParaRPr lang="en-IN" dirty="0">
              <a:solidFill>
                <a:schemeClr val="tx1">
                  <a:lumMod val="75000"/>
                  <a:lumOff val="25000"/>
                </a:schemeClr>
              </a:solidFill>
              <a:ea typeface="Roboto" panose="020000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4136347"/>
              </p:ext>
            </p:extLst>
          </p:nvPr>
        </p:nvGraphicFramePr>
        <p:xfrm>
          <a:off x="3873910" y="1729214"/>
          <a:ext cx="9067800" cy="5492796"/>
        </p:xfrm>
        <a:graphic>
          <a:graphicData uri="http://schemas.openxmlformats.org/drawingml/2006/table">
            <a:tbl>
              <a:tblPr firstRow="1" firstCol="1" bandRow="1"/>
              <a:tblGrid>
                <a:gridCol w="1670768">
                  <a:extLst>
                    <a:ext uri="{9D8B030D-6E8A-4147-A177-3AD203B41FA5}">
                      <a16:colId xmlns:a16="http://schemas.microsoft.com/office/drawing/2014/main" val="3758380400"/>
                    </a:ext>
                  </a:extLst>
                </a:gridCol>
                <a:gridCol w="7397032">
                  <a:extLst>
                    <a:ext uri="{9D8B030D-6E8A-4147-A177-3AD203B41FA5}">
                      <a16:colId xmlns:a16="http://schemas.microsoft.com/office/drawing/2014/main" val="2819877821"/>
                    </a:ext>
                  </a:extLst>
                </a:gridCol>
              </a:tblGrid>
              <a:tr h="280263">
                <a:tc>
                  <a:txBody>
                    <a:bodyPr/>
                    <a:lstStyle/>
                    <a:p>
                      <a:pPr>
                        <a:lnSpc>
                          <a:spcPct val="105000"/>
                        </a:lnSpc>
                        <a:spcAft>
                          <a:spcPts val="0"/>
                        </a:spcAft>
                      </a:pPr>
                      <a:r>
                        <a:rPr lang="en-IN" sz="1100" b="1">
                          <a:effectLst/>
                          <a:latin typeface="Calibri" panose="020F0502020204030204" pitchFamily="34" charset="0"/>
                          <a:ea typeface="Calibri" panose="020F0502020204030204" pitchFamily="34" charset="0"/>
                        </a:rPr>
                        <a:t>Sebi Registration</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IN" sz="1100">
                          <a:effectLst/>
                          <a:latin typeface="Calibri" panose="020F0502020204030204" pitchFamily="34" charset="0"/>
                          <a:ea typeface="Calibri" panose="020F0502020204030204" pitchFamily="34" charset="0"/>
                        </a:rPr>
                        <a:t> </a:t>
                      </a:r>
                      <a:r>
                        <a:rPr lang="en-IN" sz="1100">
                          <a:solidFill>
                            <a:srgbClr val="000000"/>
                          </a:solidFill>
                          <a:effectLst/>
                          <a:latin typeface="Calibri" panose="020F0502020204030204" pitchFamily="34" charset="0"/>
                          <a:ea typeface="Calibri" panose="020F0502020204030204" pitchFamily="34" charset="0"/>
                        </a:rPr>
                        <a:t>INP000000621</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6099982"/>
                  </a:ext>
                </a:extLst>
              </a:tr>
              <a:tr h="1249381">
                <a:tc>
                  <a:txBody>
                    <a:bodyPr/>
                    <a:lstStyle/>
                    <a:p>
                      <a:pPr>
                        <a:lnSpc>
                          <a:spcPct val="105000"/>
                        </a:lnSpc>
                        <a:spcAft>
                          <a:spcPts val="0"/>
                        </a:spcAft>
                      </a:pPr>
                      <a:r>
                        <a:rPr lang="en-IN" sz="1100" b="1">
                          <a:effectLst/>
                          <a:latin typeface="Calibri" panose="020F0502020204030204" pitchFamily="34" charset="0"/>
                          <a:ea typeface="Calibri" panose="020F0502020204030204" pitchFamily="34" charset="0"/>
                        </a:rPr>
                        <a:t>Securities</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5000"/>
                        </a:lnSpc>
                        <a:spcAft>
                          <a:spcPts val="0"/>
                        </a:spcAft>
                      </a:pPr>
                      <a:r>
                        <a:rPr lang="en-IN" sz="1100" baseline="0" dirty="0" smtClean="0">
                          <a:effectLst/>
                          <a:latin typeface="Calibri" panose="020F0502020204030204" pitchFamily="34" charset="0"/>
                          <a:ea typeface="Calibri" panose="020F0502020204030204" pitchFamily="34" charset="0"/>
                        </a:rPr>
                        <a:t>ABB India Ltd, APL Apollo Tubes Ltd, Asian Paints Ltd, Bata India Ltd, Mrs. </a:t>
                      </a:r>
                      <a:r>
                        <a:rPr lang="en-IN" sz="1100" baseline="0" dirty="0" err="1" smtClean="0">
                          <a:effectLst/>
                          <a:latin typeface="Calibri" panose="020F0502020204030204" pitchFamily="34" charset="0"/>
                          <a:ea typeface="Calibri" panose="020F0502020204030204" pitchFamily="34" charset="0"/>
                        </a:rPr>
                        <a:t>Bectors</a:t>
                      </a:r>
                      <a:r>
                        <a:rPr lang="en-IN" sz="1100" baseline="0" dirty="0" smtClean="0">
                          <a:effectLst/>
                          <a:latin typeface="Calibri" panose="020F0502020204030204" pitchFamily="34" charset="0"/>
                          <a:ea typeface="Calibri" panose="020F0502020204030204" pitchFamily="34" charset="0"/>
                        </a:rPr>
                        <a:t> Food Specialities Ltd, Bharat Electronics Ltd, Cummins India Ltd, Dabur India Ltd, </a:t>
                      </a:r>
                      <a:r>
                        <a:rPr lang="en-IN" sz="1100" baseline="0" dirty="0" err="1" smtClean="0">
                          <a:effectLst/>
                          <a:latin typeface="Calibri" panose="020F0502020204030204" pitchFamily="34" charset="0"/>
                          <a:ea typeface="Calibri" panose="020F0502020204030204" pitchFamily="34" charset="0"/>
                        </a:rPr>
                        <a:t>Devyani</a:t>
                      </a:r>
                      <a:r>
                        <a:rPr lang="en-IN" sz="1100" baseline="0" dirty="0" smtClean="0">
                          <a:effectLst/>
                          <a:latin typeface="Calibri" panose="020F0502020204030204" pitchFamily="34" charset="0"/>
                          <a:ea typeface="Calibri" panose="020F0502020204030204" pitchFamily="34" charset="0"/>
                        </a:rPr>
                        <a:t> International Ltd, </a:t>
                      </a:r>
                      <a:r>
                        <a:rPr lang="en-IN" sz="1100" baseline="0" dirty="0" err="1" smtClean="0">
                          <a:effectLst/>
                          <a:latin typeface="Calibri" panose="020F0502020204030204" pitchFamily="34" charset="0"/>
                          <a:ea typeface="Calibri" panose="020F0502020204030204" pitchFamily="34" charset="0"/>
                        </a:rPr>
                        <a:t>Dewan</a:t>
                      </a:r>
                      <a:r>
                        <a:rPr lang="en-IN" sz="1100" baseline="0" dirty="0" smtClean="0">
                          <a:effectLst/>
                          <a:latin typeface="Calibri" panose="020F0502020204030204" pitchFamily="34" charset="0"/>
                          <a:ea typeface="Calibri" panose="020F0502020204030204" pitchFamily="34" charset="0"/>
                        </a:rPr>
                        <a:t> Housing Finance Corporation Ltd, </a:t>
                      </a:r>
                      <a:r>
                        <a:rPr lang="en-IN" sz="1100" baseline="0" dirty="0" err="1" smtClean="0">
                          <a:effectLst/>
                          <a:latin typeface="Calibri" panose="020F0502020204030204" pitchFamily="34" charset="0"/>
                          <a:ea typeface="Calibri" panose="020F0502020204030204" pitchFamily="34" charset="0"/>
                        </a:rPr>
                        <a:t>Divi's</a:t>
                      </a:r>
                      <a:r>
                        <a:rPr lang="en-IN" sz="1100" baseline="0" dirty="0" smtClean="0">
                          <a:effectLst/>
                          <a:latin typeface="Calibri" panose="020F0502020204030204" pitchFamily="34" charset="0"/>
                          <a:ea typeface="Calibri" panose="020F0502020204030204" pitchFamily="34" charset="0"/>
                        </a:rPr>
                        <a:t> Laboratories Ltd, Edelweiss Financial Services Ltd,  Gland Pharma Ltd, Hindustan Aeronautics Ltd, HDFC Bank Ltd, H.G. Infra Engineering Ltd, Hindalco Industries Ltd, INDIABULLS HOUSING FINANCE Ltd, INFIBEAM AVENUES Ltd, </a:t>
                      </a:r>
                      <a:r>
                        <a:rPr lang="en-IN" sz="1100" baseline="0" dirty="0" err="1" smtClean="0">
                          <a:effectLst/>
                          <a:latin typeface="Calibri" panose="020F0502020204030204" pitchFamily="34" charset="0"/>
                          <a:ea typeface="Calibri" panose="020F0502020204030204" pitchFamily="34" charset="0"/>
                        </a:rPr>
                        <a:t>Kalpataru</a:t>
                      </a:r>
                      <a:r>
                        <a:rPr lang="en-IN" sz="1100" baseline="0" dirty="0" smtClean="0">
                          <a:effectLst/>
                          <a:latin typeface="Calibri" panose="020F0502020204030204" pitchFamily="34" charset="0"/>
                          <a:ea typeface="Calibri" panose="020F0502020204030204" pitchFamily="34" charset="0"/>
                        </a:rPr>
                        <a:t> Power Transmission Ltd, KPIT Technologies Ltd, Dr Lal </a:t>
                      </a:r>
                      <a:r>
                        <a:rPr lang="en-IN" sz="1100" baseline="0" dirty="0" err="1" smtClean="0">
                          <a:effectLst/>
                          <a:latin typeface="Calibri" panose="020F0502020204030204" pitchFamily="34" charset="0"/>
                          <a:ea typeface="Calibri" panose="020F0502020204030204" pitchFamily="34" charset="0"/>
                        </a:rPr>
                        <a:t>Pathlabs</a:t>
                      </a:r>
                      <a:r>
                        <a:rPr lang="en-IN" sz="1100" baseline="0" dirty="0" smtClean="0">
                          <a:effectLst/>
                          <a:latin typeface="Calibri" panose="020F0502020204030204" pitchFamily="34" charset="0"/>
                          <a:ea typeface="Calibri" panose="020F0502020204030204" pitchFamily="34" charset="0"/>
                        </a:rPr>
                        <a:t> Ltd, Linde India Ltd, </a:t>
                      </a:r>
                      <a:r>
                        <a:rPr lang="en-IN" sz="1100" baseline="0" dirty="0" err="1" smtClean="0">
                          <a:effectLst/>
                          <a:latin typeface="Calibri" panose="020F0502020204030204" pitchFamily="34" charset="0"/>
                          <a:ea typeface="Calibri" panose="020F0502020204030204" pitchFamily="34" charset="0"/>
                        </a:rPr>
                        <a:t>Laxmi</a:t>
                      </a:r>
                      <a:r>
                        <a:rPr lang="en-IN" sz="1100" baseline="0" dirty="0" smtClean="0">
                          <a:effectLst/>
                          <a:latin typeface="Calibri" panose="020F0502020204030204" pitchFamily="34" charset="0"/>
                          <a:ea typeface="Calibri" panose="020F0502020204030204" pitchFamily="34" charset="0"/>
                        </a:rPr>
                        <a:t> Organic Industries Ltd, Info Edge(India) Ltd, NTPC Ltd, PC JEWELLER Ltd, POWER GRID CORPORATION OF INDIA Ltd, Sapphire Foods India Ltd, Siemens Ltd, </a:t>
                      </a:r>
                      <a:r>
                        <a:rPr lang="en-IN" sz="1100" baseline="0" dirty="0" err="1" smtClean="0">
                          <a:effectLst/>
                          <a:latin typeface="Calibri" panose="020F0502020204030204" pitchFamily="34" charset="0"/>
                          <a:ea typeface="Calibri" panose="020F0502020204030204" pitchFamily="34" charset="0"/>
                        </a:rPr>
                        <a:t>Sundram</a:t>
                      </a:r>
                      <a:r>
                        <a:rPr lang="en-IN" sz="1100" baseline="0" dirty="0" smtClean="0">
                          <a:effectLst/>
                          <a:latin typeface="Calibri" panose="020F0502020204030204" pitchFamily="34" charset="0"/>
                          <a:ea typeface="Calibri" panose="020F0502020204030204" pitchFamily="34" charset="0"/>
                        </a:rPr>
                        <a:t> Fasteners Ltd, SUN TV NETWORK Ltd, Surya </a:t>
                      </a:r>
                      <a:r>
                        <a:rPr lang="en-IN" sz="1100" baseline="0" dirty="0" err="1" smtClean="0">
                          <a:effectLst/>
                          <a:latin typeface="Calibri" panose="020F0502020204030204" pitchFamily="34" charset="0"/>
                          <a:ea typeface="Calibri" panose="020F0502020204030204" pitchFamily="34" charset="0"/>
                        </a:rPr>
                        <a:t>Roshni</a:t>
                      </a:r>
                      <a:r>
                        <a:rPr lang="en-IN" sz="1100" baseline="0" dirty="0" smtClean="0">
                          <a:effectLst/>
                          <a:latin typeface="Calibri" panose="020F0502020204030204" pitchFamily="34" charset="0"/>
                          <a:ea typeface="Calibri" panose="020F0502020204030204" pitchFamily="34" charset="0"/>
                        </a:rPr>
                        <a:t> Ltd, Tata </a:t>
                      </a:r>
                      <a:r>
                        <a:rPr lang="en-IN" sz="1100" baseline="0" dirty="0" err="1" smtClean="0">
                          <a:effectLst/>
                          <a:latin typeface="Calibri" panose="020F0502020204030204" pitchFamily="34" charset="0"/>
                          <a:ea typeface="Calibri" panose="020F0502020204030204" pitchFamily="34" charset="0"/>
                        </a:rPr>
                        <a:t>Elxsi</a:t>
                      </a:r>
                      <a:r>
                        <a:rPr lang="en-IN" sz="1100" baseline="0" dirty="0" smtClean="0">
                          <a:effectLst/>
                          <a:latin typeface="Calibri" panose="020F0502020204030204" pitchFamily="34" charset="0"/>
                          <a:ea typeface="Calibri" panose="020F0502020204030204" pitchFamily="34" charset="0"/>
                        </a:rPr>
                        <a:t> Ltd, Tata Motors Ltd, Tech Mahindra Ltd, Tech Mahindra Ltd, Titan Company Ltd, </a:t>
                      </a:r>
                      <a:r>
                        <a:rPr lang="en-IN" sz="1100" baseline="0" dirty="0" err="1" smtClean="0">
                          <a:effectLst/>
                          <a:latin typeface="Calibri" panose="020F0502020204030204" pitchFamily="34" charset="0"/>
                          <a:ea typeface="Calibri" panose="020F0502020204030204" pitchFamily="34" charset="0"/>
                        </a:rPr>
                        <a:t>Vakrangee</a:t>
                      </a:r>
                      <a:r>
                        <a:rPr lang="en-IN" sz="1100" baseline="0" dirty="0" smtClean="0">
                          <a:effectLst/>
                          <a:latin typeface="Calibri" panose="020F0502020204030204" pitchFamily="34" charset="0"/>
                          <a:ea typeface="Calibri" panose="020F0502020204030204" pitchFamily="34" charset="0"/>
                        </a:rPr>
                        <a:t> Ltd, Yes Bank Ltd</a:t>
                      </a:r>
                      <a:endParaRPr lang="en-IN"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4204853"/>
                  </a:ext>
                </a:extLst>
              </a:tr>
              <a:tr h="200229">
                <a:tc>
                  <a:txBody>
                    <a:bodyPr/>
                    <a:lstStyle/>
                    <a:p>
                      <a:pPr>
                        <a:lnSpc>
                          <a:spcPct val="105000"/>
                        </a:lnSpc>
                        <a:spcAft>
                          <a:spcPts val="0"/>
                        </a:spcAft>
                      </a:pPr>
                      <a:r>
                        <a:rPr lang="en-IN" sz="1100">
                          <a:effectLst/>
                          <a:latin typeface="Calibri" panose="020F0502020204030204" pitchFamily="34" charset="0"/>
                          <a:ea typeface="Calibri" panose="020F050202020403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IN" sz="1100">
                          <a:effectLst/>
                          <a:latin typeface="Calibri" panose="020F0502020204030204" pitchFamily="34" charset="0"/>
                          <a:ea typeface="Calibri" panose="020F050202020403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8267853"/>
                  </a:ext>
                </a:extLst>
              </a:tr>
              <a:tr h="200229">
                <a:tc>
                  <a:txBody>
                    <a:bodyPr/>
                    <a:lstStyle/>
                    <a:p>
                      <a:pPr>
                        <a:lnSpc>
                          <a:spcPct val="105000"/>
                        </a:lnSpc>
                        <a:spcAft>
                          <a:spcPts val="0"/>
                        </a:spcAft>
                      </a:pPr>
                      <a:r>
                        <a:rPr lang="en-IN" sz="1100" b="1">
                          <a:effectLst/>
                          <a:latin typeface="Calibri" panose="020F0502020204030204" pitchFamily="34" charset="0"/>
                          <a:ea typeface="Calibri" panose="020F0502020204030204" pitchFamily="34" charset="0"/>
                        </a:rPr>
                        <a:t>Financial Interest​</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IN" sz="1100">
                          <a:effectLst/>
                          <a:latin typeface="Calibri" panose="020F0502020204030204" pitchFamily="34" charset="0"/>
                          <a:ea typeface="Calibri" panose="020F050202020403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911602"/>
                  </a:ext>
                </a:extLst>
              </a:tr>
              <a:tr h="200229">
                <a:tc>
                  <a:txBody>
                    <a:bodyPr/>
                    <a:lstStyle/>
                    <a:p>
                      <a:pPr>
                        <a:lnSpc>
                          <a:spcPct val="105000"/>
                        </a:lnSpc>
                        <a:spcAft>
                          <a:spcPts val="0"/>
                        </a:spcAft>
                      </a:pPr>
                      <a:r>
                        <a:rPr lang="en-IN" sz="1100" b="1">
                          <a:effectLst/>
                          <a:latin typeface="Calibri" panose="020F0502020204030204" pitchFamily="34" charset="0"/>
                          <a:ea typeface="Calibri" panose="020F0502020204030204" pitchFamily="34" charset="0"/>
                        </a:rPr>
                        <a:t>Analyst / Fund Manager</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IN" sz="1100" dirty="0" smtClean="0">
                          <a:effectLst/>
                          <a:latin typeface="Calibri" panose="020F0502020204030204" pitchFamily="34" charset="0"/>
                          <a:ea typeface="Calibri" panose="020F0502020204030204" pitchFamily="34" charset="0"/>
                        </a:rPr>
                        <a:t>No</a:t>
                      </a:r>
                      <a:endParaRPr lang="en-IN"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007142"/>
                  </a:ext>
                </a:extLst>
              </a:tr>
              <a:tr h="400459">
                <a:tc>
                  <a:txBody>
                    <a:bodyPr/>
                    <a:lstStyle/>
                    <a:p>
                      <a:pPr>
                        <a:lnSpc>
                          <a:spcPct val="105000"/>
                        </a:lnSpc>
                        <a:spcAft>
                          <a:spcPts val="0"/>
                        </a:spcAft>
                      </a:pPr>
                      <a:r>
                        <a:rPr lang="en-IN" sz="1100" b="1">
                          <a:effectLst/>
                          <a:latin typeface="Calibri" panose="020F0502020204030204" pitchFamily="34" charset="0"/>
                          <a:ea typeface="Calibri" panose="020F0502020204030204" pitchFamily="34" charset="0"/>
                        </a:rPr>
                        <a:t>Analyst's/ Fund Manager Relative</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IN" sz="1100" dirty="0" smtClean="0">
                          <a:effectLst/>
                          <a:latin typeface="Calibri" panose="020F0502020204030204" pitchFamily="34" charset="0"/>
                          <a:ea typeface="Calibri" panose="020F0502020204030204" pitchFamily="34" charset="0"/>
                        </a:rPr>
                        <a:t>No</a:t>
                      </a:r>
                      <a:endParaRPr lang="en-IN"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254633"/>
                  </a:ext>
                </a:extLst>
              </a:tr>
              <a:tr h="1001147">
                <a:tc>
                  <a:txBody>
                    <a:bodyPr/>
                    <a:lstStyle/>
                    <a:p>
                      <a:pPr>
                        <a:lnSpc>
                          <a:spcPct val="105000"/>
                        </a:lnSpc>
                        <a:spcAft>
                          <a:spcPts val="0"/>
                        </a:spcAft>
                      </a:pPr>
                      <a:r>
                        <a:rPr lang="en-IN" sz="1100" b="1">
                          <a:effectLst/>
                          <a:latin typeface="Calibri" panose="020F0502020204030204" pitchFamily="34" charset="0"/>
                          <a:ea typeface="Calibri" panose="020F0502020204030204" pitchFamily="34" charset="0"/>
                        </a:rPr>
                        <a:t>Analyst's / Fund Manager’s Associate / Firm</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5000"/>
                        </a:lnSpc>
                        <a:spcAft>
                          <a:spcPts val="0"/>
                        </a:spcAft>
                      </a:pPr>
                      <a:r>
                        <a:rPr lang="en-IN" sz="1100" dirty="0">
                          <a:effectLst/>
                          <a:latin typeface="Calibri" panose="020F0502020204030204" pitchFamily="34" charset="0"/>
                          <a:ea typeface="Calibri" panose="020F0502020204030204" pitchFamily="34" charset="0"/>
                        </a:rPr>
                        <a:t>Scrips discussed herein above may be part of investment in the Portfolio Management Services offered by JM Financial Services Ltd (JMFS). JMFS and/or its associates might have provided or may provide services in respect of managing/ co‐ managing offerings of securities, corporate finance, investment banking, mergers &amp; acquisitions, broking, financing or any other services to the company(</a:t>
                      </a:r>
                      <a:r>
                        <a:rPr lang="en-IN" sz="1100" dirty="0" err="1">
                          <a:effectLst/>
                          <a:latin typeface="Calibri" panose="020F0502020204030204" pitchFamily="34" charset="0"/>
                          <a:ea typeface="Calibri" panose="020F0502020204030204" pitchFamily="34" charset="0"/>
                        </a:rPr>
                        <a:t>ies</a:t>
                      </a:r>
                      <a:r>
                        <a:rPr lang="en-IN" sz="1100" dirty="0">
                          <a:effectLst/>
                          <a:latin typeface="Calibri" panose="020F0502020204030204" pitchFamily="34" charset="0"/>
                          <a:ea typeface="Calibri" panose="020F0502020204030204" pitchFamily="34" charset="0"/>
                        </a:rPr>
                        <a:t>) covered here in above. JMFS and/or its associates might have received during the past twelve months or may receive compensation from the company(</a:t>
                      </a:r>
                      <a:r>
                        <a:rPr lang="en-IN" sz="1100" dirty="0" err="1">
                          <a:effectLst/>
                          <a:latin typeface="Calibri" panose="020F0502020204030204" pitchFamily="34" charset="0"/>
                          <a:ea typeface="Calibri" panose="020F0502020204030204" pitchFamily="34" charset="0"/>
                        </a:rPr>
                        <a:t>ies</a:t>
                      </a:r>
                      <a:r>
                        <a:rPr lang="en-IN" sz="1100" dirty="0">
                          <a:effectLst/>
                          <a:latin typeface="Calibri" panose="020F0502020204030204" pitchFamily="34" charset="0"/>
                          <a:ea typeface="Calibri" panose="020F0502020204030204" pitchFamily="34" charset="0"/>
                        </a:rPr>
                        <a:t>) covered herein for rendering any of the above services.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9690464"/>
                  </a:ext>
                </a:extLst>
              </a:tr>
              <a:tr h="200229">
                <a:tc>
                  <a:txBody>
                    <a:bodyPr/>
                    <a:lstStyle/>
                    <a:p>
                      <a:pPr>
                        <a:lnSpc>
                          <a:spcPct val="105000"/>
                        </a:lnSpc>
                        <a:spcAft>
                          <a:spcPts val="0"/>
                        </a:spcAft>
                      </a:pPr>
                      <a:r>
                        <a:rPr lang="en-IN" sz="1100">
                          <a:effectLst/>
                          <a:latin typeface="Calibri" panose="020F0502020204030204" pitchFamily="34" charset="0"/>
                          <a:ea typeface="Calibri" panose="020F050202020403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IN" sz="1100">
                          <a:effectLst/>
                          <a:latin typeface="Calibri" panose="020F0502020204030204" pitchFamily="34" charset="0"/>
                          <a:ea typeface="Calibri" panose="020F050202020403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196825"/>
                  </a:ext>
                </a:extLst>
              </a:tr>
              <a:tr h="400459">
                <a:tc>
                  <a:txBody>
                    <a:bodyPr/>
                    <a:lstStyle/>
                    <a:p>
                      <a:pPr>
                        <a:lnSpc>
                          <a:spcPct val="105000"/>
                        </a:lnSpc>
                        <a:spcAft>
                          <a:spcPts val="0"/>
                        </a:spcAft>
                      </a:pPr>
                      <a:r>
                        <a:rPr lang="en-IN" sz="1100" b="1">
                          <a:effectLst/>
                          <a:latin typeface="Calibri" panose="020F0502020204030204" pitchFamily="34" charset="0"/>
                          <a:ea typeface="Calibri" panose="020F0502020204030204" pitchFamily="34" charset="0"/>
                        </a:rPr>
                        <a:t>Financial Interest of 1% or more</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IN" sz="1100">
                          <a:effectLst/>
                          <a:latin typeface="Calibri" panose="020F0502020204030204" pitchFamily="34" charset="0"/>
                          <a:ea typeface="Calibri" panose="020F050202020403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4322717"/>
                  </a:ext>
                </a:extLst>
              </a:tr>
              <a:tr h="200229">
                <a:tc>
                  <a:txBody>
                    <a:bodyPr/>
                    <a:lstStyle/>
                    <a:p>
                      <a:pPr>
                        <a:lnSpc>
                          <a:spcPct val="105000"/>
                        </a:lnSpc>
                        <a:spcAft>
                          <a:spcPts val="0"/>
                        </a:spcAft>
                      </a:pPr>
                      <a:r>
                        <a:rPr lang="en-IN" sz="1100" b="1">
                          <a:effectLst/>
                          <a:latin typeface="Calibri" panose="020F0502020204030204" pitchFamily="34" charset="0"/>
                          <a:ea typeface="Calibri" panose="020F0502020204030204" pitchFamily="34" charset="0"/>
                        </a:rPr>
                        <a:t>Analyst / Fund Manager</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IN" sz="1100" b="0" dirty="0" smtClean="0">
                          <a:effectLst/>
                          <a:latin typeface="Calibri" panose="020F0502020204030204" pitchFamily="34" charset="0"/>
                          <a:ea typeface="Calibri" panose="020F0502020204030204" pitchFamily="34" charset="0"/>
                        </a:rPr>
                        <a:t>No</a:t>
                      </a:r>
                      <a:endParaRPr lang="en-IN" sz="11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640731"/>
                  </a:ext>
                </a:extLst>
              </a:tr>
              <a:tr h="400459">
                <a:tc>
                  <a:txBody>
                    <a:bodyPr/>
                    <a:lstStyle/>
                    <a:p>
                      <a:pPr>
                        <a:lnSpc>
                          <a:spcPct val="105000"/>
                        </a:lnSpc>
                        <a:spcAft>
                          <a:spcPts val="0"/>
                        </a:spcAft>
                      </a:pPr>
                      <a:r>
                        <a:rPr lang="en-IN" sz="1100" b="1">
                          <a:effectLst/>
                          <a:latin typeface="Calibri" panose="020F0502020204030204" pitchFamily="34" charset="0"/>
                          <a:ea typeface="Calibri" panose="020F0502020204030204" pitchFamily="34" charset="0"/>
                        </a:rPr>
                        <a:t>Analyst's/ Fund Manager Relative</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IN" sz="1100" dirty="0" smtClean="0">
                          <a:effectLst/>
                          <a:latin typeface="Calibri" panose="020F0502020204030204" pitchFamily="34" charset="0"/>
                          <a:ea typeface="Calibri" panose="020F0502020204030204" pitchFamily="34" charset="0"/>
                        </a:rPr>
                        <a:t>No</a:t>
                      </a:r>
                      <a:endParaRPr lang="en-IN"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9130891"/>
                  </a:ext>
                </a:extLst>
              </a:tr>
              <a:tr h="600688">
                <a:tc>
                  <a:txBody>
                    <a:bodyPr/>
                    <a:lstStyle/>
                    <a:p>
                      <a:pPr>
                        <a:lnSpc>
                          <a:spcPct val="105000"/>
                        </a:lnSpc>
                        <a:spcAft>
                          <a:spcPts val="0"/>
                        </a:spcAft>
                      </a:pPr>
                      <a:r>
                        <a:rPr lang="en-IN" sz="1100" b="1">
                          <a:effectLst/>
                          <a:latin typeface="Calibri" panose="020F0502020204030204" pitchFamily="34" charset="0"/>
                          <a:ea typeface="Calibri" panose="020F0502020204030204" pitchFamily="34" charset="0"/>
                        </a:rPr>
                        <a:t>Analyst's / Fund Manager’s Associate / Firm</a:t>
                      </a:r>
                      <a:endParaRPr lang="en-IN"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5000"/>
                        </a:lnSpc>
                        <a:spcAft>
                          <a:spcPts val="0"/>
                        </a:spcAft>
                      </a:pPr>
                      <a:r>
                        <a:rPr lang="en-IN" sz="1100" dirty="0">
                          <a:effectLst/>
                          <a:latin typeface="Calibri" panose="020F0502020204030204" pitchFamily="34" charset="0"/>
                          <a:ea typeface="Calibri" panose="020F0502020204030204" pitchFamily="34" charset="0"/>
                        </a:rPr>
                        <a:t>  </a:t>
                      </a:r>
                    </a:p>
                    <a:p>
                      <a:pPr>
                        <a:lnSpc>
                          <a:spcPct val="105000"/>
                        </a:lnSpc>
                        <a:spcAft>
                          <a:spcPts val="0"/>
                        </a:spcAft>
                      </a:pPr>
                      <a:r>
                        <a:rPr lang="en-IN" sz="1100" dirty="0" smtClean="0">
                          <a:effectLst/>
                          <a:latin typeface="Calibri" panose="020F0502020204030204" pitchFamily="34" charset="0"/>
                          <a:ea typeface="Calibri" panose="020F0502020204030204" pitchFamily="34" charset="0"/>
                        </a:rPr>
                        <a:t>No</a:t>
                      </a:r>
                      <a:endParaRPr lang="en-IN"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044133"/>
                  </a:ext>
                </a:extLst>
              </a:tr>
            </a:tbl>
          </a:graphicData>
        </a:graphic>
      </p:graphicFrame>
      <p:sp>
        <p:nvSpPr>
          <p:cNvPr id="3" name="Footer Placeholder 2"/>
          <p:cNvSpPr>
            <a:spLocks noGrp="1"/>
          </p:cNvSpPr>
          <p:nvPr>
            <p:ph type="ftr" sz="quarter" idx="3"/>
          </p:nvPr>
        </p:nvSpPr>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37860485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1AA972-F730-45B0-B284-6BAA8CD3FCF0}"/>
              </a:ext>
            </a:extLst>
          </p:cNvPr>
          <p:cNvSpPr>
            <a:spLocks noGrp="1"/>
          </p:cNvSpPr>
          <p:nvPr>
            <p:ph type="body" sz="quarter" idx="10"/>
          </p:nvPr>
        </p:nvSpPr>
        <p:spPr>
          <a:xfrm>
            <a:off x="3840316" y="1781402"/>
            <a:ext cx="9436769" cy="5381307"/>
          </a:xfrm>
        </p:spPr>
        <p:txBody>
          <a:bodyPr anchor="t"/>
          <a:lstStyle/>
          <a:p>
            <a:pPr algn="just">
              <a:spcBef>
                <a:spcPts val="0"/>
              </a:spcBef>
            </a:pPr>
            <a:r>
              <a:rPr lang="en-US" sz="907" dirty="0"/>
              <a:t>The investment in securities market are subject to market risks, read all the related documents carefully before investing. The information contained herein are strictly confidential and are meant solely for the information of the recipients and shall not be altered in any way, transmitted to, copied or distributed, in part or in whole, to any other person or to the media or reproduced in any form, without prior written consent of JM Financial Services. (“JMFS”). These are views of JM Financial Services Limited – Portfolio Manager. These views are not specific to any investment approach and may change at any time. The contents of this document are for information purpose only. This document/ communication is not an investment advice and must not alone be taken as the basis for an investment decision. This should not be construed as an offer to sell or buy the securities or other financial instruments and/or to avail any services of JMFS. The recipient of this document must read all the product related documents, Portfolio Management Services (PMS) Agreement/ Disclosure Document including all the risk factors mentioned in the respective documents carefully before making any investment. Investments in securities market including, without limitation, investment through portfolio management services (“PMS”) are highly risky and are subject to market risks including, without limitation, price, volatility, liquidity and capital risks. The investors should not make any investments unless they can afford to take the risk of losing their entire investment. All recipients of this document/ communication must apply their independent judgment based on their specific investment objectives and financial position and using own independent legal and tax consultants, advisors, etc. as to the risks and the suitability of such investment to the recipient’s particular circumstances before making any investment or disinvestment decision. The Investor is solely responsible for any action taken based on this document/ communication. JMFS shall not be liable for any direct or indirect losses arising from the use of the information contained in the document and accept no responsibility for statements made otherwise issued or any other source of information received by the investor and investor would be doing so at his/her/its own risk. The information contained herein should not be construed as forecast or promise or guarantee or assurance of any kind. The investors are not being offered any assurance or guaranteed or fixed returns. In rendering this information, JMFS assumed and relied upon, all the information /details that are available at its disposal and/or that are publicly available. JMFS does not warrant the accuracy, reasonableness and/or completeness of any information mentioned in this document. JMFS takes no responsibility of updating any data/information in this document from time to time. JMFS, its affiliates/associates and any of its directors, officers, employees and any other persons associated with this shall not be liable for any loss, damage of any nature, including but not limited to direct, indirect, punitive, special, exemplary, consequential, as also any loss of profit in any way arising from the use of the information given in this document in any manner whatsoever and shall not be liable for updating the same. Past performance of the Portfolio Manager/Fund Manager/Investment Approach is not necessarily indicative of future performance of the Portfolio Manager/Fund Manager/Investment Approach; the actual returns/performance may materially vary from the past performances. The performance related information provided herein above is not verified by Securities and Exchange Board of India (“SEBI”). The investment objectives, allocation mentioned herein are indicative and there are no assurances/guarantee that the same would be achieved. The securities quoted, if any, are exemplary and are not recommendatory. This document/ communication is not directed or intended for distribution to, or use by, any person or entity who is a citizen or resident of or located in any locality, state, country or other jurisdiction, where such distribution, publication, availability or use would be contrary to law, regulation or which would subject JMFS and/or its affiliated company(</a:t>
            </a:r>
            <a:r>
              <a:rPr lang="en-US" sz="907" dirty="0" err="1"/>
              <a:t>ies</a:t>
            </a:r>
            <a:r>
              <a:rPr lang="en-US" sz="907" dirty="0"/>
              <a:t>) to any registration or licensing requirement within such jurisdiction. The securities described herein may or may not be eligible for sale in all jurisdictions or to a certain category of investors. Persons in whose possession this document/ communication may come, are required to inform themselves of and to observe such restrictions.</a:t>
            </a:r>
            <a:endParaRPr lang="en-IN" sz="907" dirty="0"/>
          </a:p>
          <a:p>
            <a:pPr>
              <a:spcBef>
                <a:spcPts val="0"/>
              </a:spcBef>
            </a:pPr>
            <a:r>
              <a:rPr lang="en-US" sz="907" dirty="0"/>
              <a:t> </a:t>
            </a:r>
            <a:endParaRPr lang="en-IN" sz="907" dirty="0"/>
          </a:p>
          <a:p>
            <a:pPr>
              <a:spcBef>
                <a:spcPts val="0"/>
              </a:spcBef>
            </a:pPr>
            <a:r>
              <a:rPr lang="en-US" sz="907" dirty="0"/>
              <a:t>Note:</a:t>
            </a:r>
            <a:endParaRPr lang="en-IN" sz="907" dirty="0"/>
          </a:p>
          <a:p>
            <a:pPr>
              <a:spcBef>
                <a:spcPts val="0"/>
              </a:spcBef>
            </a:pPr>
            <a:r>
              <a:rPr lang="en-US" sz="907" dirty="0"/>
              <a:t>The views and opinion shared in this report is formed by the funds management team, based on the publication / research material / public news accessed by the fund management team.</a:t>
            </a:r>
            <a:endParaRPr lang="en-IN" sz="907" dirty="0"/>
          </a:p>
          <a:p>
            <a:pPr>
              <a:spcBef>
                <a:spcPts val="0"/>
              </a:spcBef>
            </a:pPr>
            <a:r>
              <a:rPr lang="en-US" sz="907" dirty="0"/>
              <a:t> </a:t>
            </a:r>
            <a:endParaRPr lang="en-IN" sz="907" dirty="0"/>
          </a:p>
          <a:p>
            <a:pPr>
              <a:spcBef>
                <a:spcPts val="0"/>
              </a:spcBef>
            </a:pPr>
            <a:r>
              <a:rPr lang="en-US" sz="907" dirty="0"/>
              <a:t>For availing our Portfolio Management Services, you can reach us directly without any intermediation of third party engaged in distribution services, by emailing us at pms.clientservicing@jmfl.com or by calling us on +91 22 5023 7000. </a:t>
            </a:r>
            <a:endParaRPr lang="en-IN" sz="907" dirty="0"/>
          </a:p>
          <a:p>
            <a:pPr>
              <a:spcBef>
                <a:spcPts val="0"/>
              </a:spcBef>
            </a:pPr>
            <a:r>
              <a:rPr lang="en-US" sz="907" dirty="0"/>
              <a:t> </a:t>
            </a:r>
            <a:endParaRPr lang="en-IN" sz="907" dirty="0"/>
          </a:p>
          <a:p>
            <a:pPr>
              <a:spcBef>
                <a:spcPts val="0"/>
              </a:spcBef>
            </a:pPr>
            <a:r>
              <a:rPr lang="en-US" sz="907" dirty="0"/>
              <a:t>JM Financial Services Limited. </a:t>
            </a:r>
            <a:endParaRPr lang="en-IN" sz="907" dirty="0"/>
          </a:p>
          <a:p>
            <a:pPr>
              <a:spcBef>
                <a:spcPts val="0"/>
              </a:spcBef>
            </a:pPr>
            <a:r>
              <a:rPr lang="en-US" sz="907" dirty="0"/>
              <a:t>SEBI Registered Portfolio Manager: INP 000000621</a:t>
            </a:r>
            <a:endParaRPr lang="en-IN" sz="907" dirty="0"/>
          </a:p>
          <a:p>
            <a:pPr>
              <a:spcBef>
                <a:spcPts val="0"/>
              </a:spcBef>
            </a:pPr>
            <a:r>
              <a:rPr lang="en-US" sz="907" dirty="0"/>
              <a:t>Corporate Identity Number: U67120MH1998PLC115415</a:t>
            </a:r>
            <a:endParaRPr lang="en-IN" sz="907" dirty="0"/>
          </a:p>
          <a:p>
            <a:pPr>
              <a:spcBef>
                <a:spcPts val="0"/>
              </a:spcBef>
            </a:pPr>
            <a:r>
              <a:rPr lang="en-US" sz="907" dirty="0"/>
              <a:t>Corp. Office:5th Floor, Cnergy, </a:t>
            </a:r>
            <a:r>
              <a:rPr lang="en-US" sz="907" dirty="0" err="1"/>
              <a:t>Appasaheb</a:t>
            </a:r>
            <a:r>
              <a:rPr lang="en-US" sz="907" dirty="0"/>
              <a:t> </a:t>
            </a:r>
            <a:r>
              <a:rPr lang="en-US" sz="907" dirty="0" err="1"/>
              <a:t>Marathe</a:t>
            </a:r>
            <a:r>
              <a:rPr lang="en-US" sz="907" dirty="0"/>
              <a:t> Marg, </a:t>
            </a:r>
            <a:r>
              <a:rPr lang="en-US" sz="907" dirty="0" err="1"/>
              <a:t>Prabhadevi</a:t>
            </a:r>
            <a:r>
              <a:rPr lang="en-US" sz="907" dirty="0"/>
              <a:t>, Mumbai 400 025. Tel: No.: (91 22) 6704 0404, Facsimile: (91 22) 6704 3136</a:t>
            </a:r>
            <a:endParaRPr lang="en-IN" sz="907" dirty="0"/>
          </a:p>
          <a:p>
            <a:pPr>
              <a:spcBef>
                <a:spcPts val="0"/>
              </a:spcBef>
            </a:pPr>
            <a:r>
              <a:rPr lang="en-US" sz="907" dirty="0"/>
              <a:t>Regd. Office:  7th Floor, Cnergy, </a:t>
            </a:r>
            <a:r>
              <a:rPr lang="en-US" sz="907" dirty="0" err="1"/>
              <a:t>Appasaheb</a:t>
            </a:r>
            <a:r>
              <a:rPr lang="en-US" sz="907" dirty="0"/>
              <a:t> </a:t>
            </a:r>
            <a:r>
              <a:rPr lang="en-US" sz="907" dirty="0" err="1"/>
              <a:t>Marathe</a:t>
            </a:r>
            <a:r>
              <a:rPr lang="en-US" sz="907" dirty="0"/>
              <a:t> Marg, </a:t>
            </a:r>
            <a:r>
              <a:rPr lang="en-US" sz="907" dirty="0" err="1"/>
              <a:t>Prabhadevi</a:t>
            </a:r>
            <a:r>
              <a:rPr lang="en-US" sz="907" dirty="0"/>
              <a:t>, Mumbai 400 025. Tel: No.: (91 22) 6630 3030, Facsimile: (91 22) 6630 3223</a:t>
            </a:r>
            <a:endParaRPr lang="en-IN" sz="907" dirty="0"/>
          </a:p>
          <a:p>
            <a:pPr>
              <a:spcBef>
                <a:spcPts val="0"/>
              </a:spcBef>
            </a:pPr>
            <a:r>
              <a:rPr lang="en-US" sz="907" dirty="0"/>
              <a:t> </a:t>
            </a:r>
            <a:endParaRPr lang="en-IN" sz="907" dirty="0"/>
          </a:p>
          <a:p>
            <a:pPr>
              <a:spcBef>
                <a:spcPts val="0"/>
              </a:spcBef>
            </a:pPr>
            <a:r>
              <a:rPr lang="en-US" sz="907" dirty="0"/>
              <a:t>JMFS Investment Approaches Apex is discretionary portfolio management services (“Managed Account”) offered by the Portfolio Management Services Division of JM Financial Services.</a:t>
            </a:r>
            <a:endParaRPr lang="en-US" sz="340" dirty="0"/>
          </a:p>
        </p:txBody>
      </p:sp>
      <p:sp>
        <p:nvSpPr>
          <p:cNvPr id="7" name="Title 6">
            <a:extLst>
              <a:ext uri="{FF2B5EF4-FFF2-40B4-BE49-F238E27FC236}">
                <a16:creationId xmlns:a16="http://schemas.microsoft.com/office/drawing/2014/main" id="{F98224EB-4C8B-4626-A239-769B06711986}"/>
              </a:ext>
            </a:extLst>
          </p:cNvPr>
          <p:cNvSpPr>
            <a:spLocks noGrp="1"/>
          </p:cNvSpPr>
          <p:nvPr>
            <p:ph type="title"/>
          </p:nvPr>
        </p:nvSpPr>
        <p:spPr/>
        <p:txBody>
          <a:bodyPr anchor="ctr">
            <a:noAutofit/>
          </a:bodyPr>
          <a:lstStyle/>
          <a:p>
            <a:r>
              <a:rPr lang="en-IN" dirty="0" smtClean="0">
                <a:solidFill>
                  <a:schemeClr val="tx1">
                    <a:lumMod val="75000"/>
                    <a:lumOff val="25000"/>
                  </a:schemeClr>
                </a:solidFill>
                <a:ea typeface="Roboto" panose="02000000000000000000" pitchFamily="2" charset="0"/>
              </a:rPr>
              <a:t>Disclaimer</a:t>
            </a:r>
            <a:endParaRPr lang="en-IN" dirty="0">
              <a:solidFill>
                <a:schemeClr val="tx1">
                  <a:lumMod val="75000"/>
                  <a:lumOff val="25000"/>
                </a:schemeClr>
              </a:solidFill>
              <a:ea typeface="Roboto" panose="02000000000000000000" pitchFamily="2" charset="0"/>
            </a:endParaRPr>
          </a:p>
        </p:txBody>
      </p:sp>
      <p:sp>
        <p:nvSpPr>
          <p:cNvPr id="3" name="Footer Placeholder 2"/>
          <p:cNvSpPr>
            <a:spLocks noGrp="1"/>
          </p:cNvSpPr>
          <p:nvPr>
            <p:ph type="ftr" sz="quarter" idx="3"/>
          </p:nvPr>
        </p:nvSpPr>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152819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Cup and Handle</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11</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2122055" y="1297045"/>
            <a:ext cx="2435026" cy="307777"/>
          </a:xfrm>
          <a:prstGeom prst="rect">
            <a:avLst/>
          </a:prstGeom>
          <a:noFill/>
        </p:spPr>
        <p:txBody>
          <a:bodyPr wrap="none" rtlCol="0">
            <a:spAutoFit/>
          </a:bodyPr>
          <a:lstStyle/>
          <a:p>
            <a:r>
              <a:rPr lang="en-IN" sz="1400" b="1" dirty="0">
                <a:solidFill>
                  <a:srgbClr val="002060"/>
                </a:solidFill>
                <a:latin typeface="+mn-lt"/>
              </a:rPr>
              <a:t>Tech Mahindra – Weekly chart</a:t>
            </a:r>
          </a:p>
        </p:txBody>
      </p:sp>
      <p:cxnSp>
        <p:nvCxnSpPr>
          <p:cNvPr id="11" name="Straight Connector 10"/>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198255" y="1604821"/>
            <a:ext cx="9326880" cy="5382084"/>
            <a:chOff x="546793" y="974268"/>
            <a:chExt cx="8140008" cy="5382084"/>
          </a:xfrm>
        </p:grpSpPr>
        <p:pic>
          <p:nvPicPr>
            <p:cNvPr id="16" name="Picture 15">
              <a:extLst>
                <a:ext uri="{FF2B5EF4-FFF2-40B4-BE49-F238E27FC236}">
                  <a16:creationId xmlns:a16="http://schemas.microsoft.com/office/drawing/2014/main" id="{9B466E35-2D55-46B0-9A19-F4935EF38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93" y="974268"/>
              <a:ext cx="8140008" cy="5382084"/>
            </a:xfrm>
            <a:prstGeom prst="rect">
              <a:avLst/>
            </a:prstGeom>
          </p:spPr>
        </p:pic>
        <p:sp>
          <p:nvSpPr>
            <p:cNvPr id="17" name="Freeform: Shape 11">
              <a:extLst>
                <a:ext uri="{FF2B5EF4-FFF2-40B4-BE49-F238E27FC236}">
                  <a16:creationId xmlns:a16="http://schemas.microsoft.com/office/drawing/2014/main" id="{00B64CD8-9F70-492B-B92B-177FAD2FD7C5}"/>
                </a:ext>
              </a:extLst>
            </p:cNvPr>
            <p:cNvSpPr/>
            <p:nvPr/>
          </p:nvSpPr>
          <p:spPr>
            <a:xfrm>
              <a:off x="930303" y="3495466"/>
              <a:ext cx="5486400" cy="1488257"/>
            </a:xfrm>
            <a:custGeom>
              <a:avLst/>
              <a:gdLst>
                <a:gd name="connsiteX0" fmla="*/ 0 w 6463553"/>
                <a:gd name="connsiteY0" fmla="*/ 0 h 2831565"/>
                <a:gd name="connsiteX1" fmla="*/ 654423 w 6463553"/>
                <a:gd name="connsiteY1" fmla="*/ 1846730 h 2831565"/>
                <a:gd name="connsiteX2" fmla="*/ 2626659 w 6463553"/>
                <a:gd name="connsiteY2" fmla="*/ 2823883 h 2831565"/>
                <a:gd name="connsiteX3" fmla="*/ 5396753 w 6463553"/>
                <a:gd name="connsiteY3" fmla="*/ 2196353 h 2831565"/>
                <a:gd name="connsiteX4" fmla="*/ 6463553 w 6463553"/>
                <a:gd name="connsiteY4" fmla="*/ 385483 h 2831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53" h="2831565">
                  <a:moveTo>
                    <a:pt x="0" y="0"/>
                  </a:moveTo>
                  <a:cubicBezTo>
                    <a:pt x="108323" y="688041"/>
                    <a:pt x="216647" y="1376083"/>
                    <a:pt x="654423" y="1846730"/>
                  </a:cubicBezTo>
                  <a:cubicBezTo>
                    <a:pt x="1092200" y="2317377"/>
                    <a:pt x="1836271" y="2765612"/>
                    <a:pt x="2626659" y="2823883"/>
                  </a:cubicBezTo>
                  <a:cubicBezTo>
                    <a:pt x="3417047" y="2882154"/>
                    <a:pt x="4757271" y="2602753"/>
                    <a:pt x="5396753" y="2196353"/>
                  </a:cubicBezTo>
                  <a:cubicBezTo>
                    <a:pt x="6036235" y="1789953"/>
                    <a:pt x="6208059" y="519954"/>
                    <a:pt x="6463553" y="385483"/>
                  </a:cubicBezTo>
                </a:path>
              </a:pathLst>
            </a:custGeom>
            <a:noFill/>
            <a:ln w="15875">
              <a:solidFill>
                <a:srgbClr val="636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Freeform: Shape 12">
              <a:extLst>
                <a:ext uri="{FF2B5EF4-FFF2-40B4-BE49-F238E27FC236}">
                  <a16:creationId xmlns:a16="http://schemas.microsoft.com/office/drawing/2014/main" id="{458FA54F-302C-405A-AECE-CC785DA370F5}"/>
                </a:ext>
              </a:extLst>
            </p:cNvPr>
            <p:cNvSpPr/>
            <p:nvPr/>
          </p:nvSpPr>
          <p:spPr>
            <a:xfrm>
              <a:off x="6408752" y="3558519"/>
              <a:ext cx="762000" cy="639937"/>
            </a:xfrm>
            <a:custGeom>
              <a:avLst/>
              <a:gdLst>
                <a:gd name="connsiteX0" fmla="*/ 0 w 887506"/>
                <a:gd name="connsiteY0" fmla="*/ 188259 h 880872"/>
                <a:gd name="connsiteX1" fmla="*/ 179294 w 887506"/>
                <a:gd name="connsiteY1" fmla="*/ 797859 h 880872"/>
                <a:gd name="connsiteX2" fmla="*/ 528918 w 887506"/>
                <a:gd name="connsiteY2" fmla="*/ 788895 h 880872"/>
                <a:gd name="connsiteX3" fmla="*/ 887506 w 887506"/>
                <a:gd name="connsiteY3" fmla="*/ 0 h 880872"/>
              </a:gdLst>
              <a:ahLst/>
              <a:cxnLst>
                <a:cxn ang="0">
                  <a:pos x="connsiteX0" y="connsiteY0"/>
                </a:cxn>
                <a:cxn ang="0">
                  <a:pos x="connsiteX1" y="connsiteY1"/>
                </a:cxn>
                <a:cxn ang="0">
                  <a:pos x="connsiteX2" y="connsiteY2"/>
                </a:cxn>
                <a:cxn ang="0">
                  <a:pos x="connsiteX3" y="connsiteY3"/>
                </a:cxn>
              </a:cxnLst>
              <a:rect l="l" t="t" r="r" b="b"/>
              <a:pathLst>
                <a:path w="887506" h="880872">
                  <a:moveTo>
                    <a:pt x="0" y="188259"/>
                  </a:moveTo>
                  <a:cubicBezTo>
                    <a:pt x="45570" y="443006"/>
                    <a:pt x="91141" y="697753"/>
                    <a:pt x="179294" y="797859"/>
                  </a:cubicBezTo>
                  <a:cubicBezTo>
                    <a:pt x="267447" y="897965"/>
                    <a:pt x="410883" y="921871"/>
                    <a:pt x="528918" y="788895"/>
                  </a:cubicBezTo>
                  <a:cubicBezTo>
                    <a:pt x="646953" y="655919"/>
                    <a:pt x="767229" y="327959"/>
                    <a:pt x="887506" y="0"/>
                  </a:cubicBezTo>
                </a:path>
              </a:pathLst>
            </a:custGeom>
            <a:noFill/>
            <a:ln w="15875">
              <a:solidFill>
                <a:srgbClr val="636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E232B56A-EE88-46FA-9B40-DE43D2F80E68}"/>
                </a:ext>
              </a:extLst>
            </p:cNvPr>
            <p:cNvSpPr txBox="1"/>
            <p:nvPr/>
          </p:nvSpPr>
          <p:spPr>
            <a:xfrm>
              <a:off x="2841999" y="5009788"/>
              <a:ext cx="831504" cy="307777"/>
            </a:xfrm>
            <a:prstGeom prst="rect">
              <a:avLst/>
            </a:prstGeom>
            <a:noFill/>
          </p:spPr>
          <p:txBody>
            <a:bodyPr wrap="square" rtlCol="0">
              <a:spAutoFit/>
            </a:bodyPr>
            <a:lstStyle/>
            <a:p>
              <a:r>
                <a:rPr lang="en-US" sz="1400" b="1" dirty="0">
                  <a:latin typeface="+mn-lt"/>
                </a:rPr>
                <a:t>CUP</a:t>
              </a:r>
            </a:p>
          </p:txBody>
        </p:sp>
        <p:sp>
          <p:nvSpPr>
            <p:cNvPr id="21" name="TextBox 20">
              <a:extLst>
                <a:ext uri="{FF2B5EF4-FFF2-40B4-BE49-F238E27FC236}">
                  <a16:creationId xmlns:a16="http://schemas.microsoft.com/office/drawing/2014/main" id="{3F577E12-9A6C-4E90-88AD-FCFDCCCC96ED}"/>
                </a:ext>
              </a:extLst>
            </p:cNvPr>
            <p:cNvSpPr txBox="1"/>
            <p:nvPr/>
          </p:nvSpPr>
          <p:spPr>
            <a:xfrm>
              <a:off x="6248399" y="4168028"/>
              <a:ext cx="1212503" cy="307777"/>
            </a:xfrm>
            <a:prstGeom prst="rect">
              <a:avLst/>
            </a:prstGeom>
            <a:noFill/>
          </p:spPr>
          <p:txBody>
            <a:bodyPr wrap="square" rtlCol="0">
              <a:spAutoFit/>
            </a:bodyPr>
            <a:lstStyle/>
            <a:p>
              <a:r>
                <a:rPr lang="en-US" sz="1400" b="1" dirty="0">
                  <a:latin typeface="+mn-lt"/>
                </a:rPr>
                <a:t>HANDLE</a:t>
              </a:r>
            </a:p>
          </p:txBody>
        </p:sp>
        <p:cxnSp>
          <p:nvCxnSpPr>
            <p:cNvPr id="22" name="Straight Connector 21">
              <a:extLst>
                <a:ext uri="{FF2B5EF4-FFF2-40B4-BE49-F238E27FC236}">
                  <a16:creationId xmlns:a16="http://schemas.microsoft.com/office/drawing/2014/main" id="{29561F35-5E00-43D5-99AE-A0F358740F7E}"/>
                </a:ext>
              </a:extLst>
            </p:cNvPr>
            <p:cNvCxnSpPr/>
            <p:nvPr/>
          </p:nvCxnSpPr>
          <p:spPr>
            <a:xfrm>
              <a:off x="546793" y="3421220"/>
              <a:ext cx="7367371" cy="0"/>
            </a:xfrm>
            <a:prstGeom prst="line">
              <a:avLst/>
            </a:prstGeom>
            <a:ln w="12700">
              <a:solidFill>
                <a:srgbClr val="63636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305C0C8-B956-4B29-8C37-8DD23B5647AB}"/>
                </a:ext>
              </a:extLst>
            </p:cNvPr>
            <p:cNvSpPr txBox="1"/>
            <p:nvPr/>
          </p:nvSpPr>
          <p:spPr>
            <a:xfrm>
              <a:off x="1690327" y="3173049"/>
              <a:ext cx="887506" cy="292388"/>
            </a:xfrm>
            <a:prstGeom prst="rect">
              <a:avLst/>
            </a:prstGeom>
            <a:noFill/>
          </p:spPr>
          <p:txBody>
            <a:bodyPr wrap="square" rtlCol="0">
              <a:spAutoFit/>
            </a:bodyPr>
            <a:lstStyle/>
            <a:p>
              <a:r>
                <a:rPr lang="en-US" b="1" dirty="0">
                  <a:latin typeface="+mn-lt"/>
                </a:rPr>
                <a:t>Neckline</a:t>
              </a:r>
            </a:p>
          </p:txBody>
        </p:sp>
        <p:sp>
          <p:nvSpPr>
            <p:cNvPr id="24" name="TextBox 23">
              <a:extLst>
                <a:ext uri="{FF2B5EF4-FFF2-40B4-BE49-F238E27FC236}">
                  <a16:creationId xmlns:a16="http://schemas.microsoft.com/office/drawing/2014/main" id="{CA6F10BA-489B-4B98-B3B3-DF41F160D8D9}"/>
                </a:ext>
              </a:extLst>
            </p:cNvPr>
            <p:cNvSpPr txBox="1"/>
            <p:nvPr/>
          </p:nvSpPr>
          <p:spPr>
            <a:xfrm>
              <a:off x="2874156" y="4718020"/>
              <a:ext cx="634330" cy="261610"/>
            </a:xfrm>
            <a:prstGeom prst="rect">
              <a:avLst/>
            </a:prstGeom>
            <a:noFill/>
          </p:spPr>
          <p:txBody>
            <a:bodyPr wrap="square" rtlCol="0">
              <a:spAutoFit/>
            </a:bodyPr>
            <a:lstStyle/>
            <a:p>
              <a:r>
                <a:rPr lang="en-US" sz="1100" b="1" dirty="0">
                  <a:solidFill>
                    <a:srgbClr val="002060"/>
                  </a:solidFill>
                  <a:latin typeface="+mn-lt"/>
                </a:rPr>
                <a:t>Low 120</a:t>
              </a:r>
            </a:p>
          </p:txBody>
        </p:sp>
        <p:sp>
          <p:nvSpPr>
            <p:cNvPr id="25" name="TextBox 24">
              <a:extLst>
                <a:ext uri="{FF2B5EF4-FFF2-40B4-BE49-F238E27FC236}">
                  <a16:creationId xmlns:a16="http://schemas.microsoft.com/office/drawing/2014/main" id="{3F6B048B-AC4F-4FAD-9BB2-FAAA74D496C8}"/>
                </a:ext>
              </a:extLst>
            </p:cNvPr>
            <p:cNvSpPr txBox="1"/>
            <p:nvPr/>
          </p:nvSpPr>
          <p:spPr>
            <a:xfrm>
              <a:off x="7068621" y="3203827"/>
              <a:ext cx="1249496" cy="261610"/>
            </a:xfrm>
            <a:prstGeom prst="rect">
              <a:avLst/>
            </a:prstGeom>
            <a:noFill/>
          </p:spPr>
          <p:txBody>
            <a:bodyPr wrap="square" rtlCol="0">
              <a:spAutoFit/>
            </a:bodyPr>
            <a:lstStyle/>
            <a:p>
              <a:r>
                <a:rPr lang="en-US" sz="1100" b="1" dirty="0">
                  <a:solidFill>
                    <a:srgbClr val="002060"/>
                  </a:solidFill>
                  <a:latin typeface="+mn-lt"/>
                </a:rPr>
                <a:t>Breakout @290</a:t>
              </a:r>
            </a:p>
          </p:txBody>
        </p:sp>
        <p:sp>
          <p:nvSpPr>
            <p:cNvPr id="26" name="TextBox 25">
              <a:extLst>
                <a:ext uri="{FF2B5EF4-FFF2-40B4-BE49-F238E27FC236}">
                  <a16:creationId xmlns:a16="http://schemas.microsoft.com/office/drawing/2014/main" id="{40B962D9-BB9D-4BE0-A3E4-D37AA23F9F97}"/>
                </a:ext>
              </a:extLst>
            </p:cNvPr>
            <p:cNvSpPr txBox="1"/>
            <p:nvPr/>
          </p:nvSpPr>
          <p:spPr>
            <a:xfrm>
              <a:off x="2896080" y="3435408"/>
              <a:ext cx="995376" cy="600164"/>
            </a:xfrm>
            <a:prstGeom prst="rect">
              <a:avLst/>
            </a:prstGeom>
            <a:noFill/>
          </p:spPr>
          <p:txBody>
            <a:bodyPr wrap="square" rtlCol="0">
              <a:spAutoFit/>
            </a:bodyPr>
            <a:lstStyle/>
            <a:p>
              <a:r>
                <a:rPr lang="en-US" sz="1100" b="1" dirty="0">
                  <a:latin typeface="+mn-lt"/>
                </a:rPr>
                <a:t>Height</a:t>
              </a:r>
            </a:p>
            <a:p>
              <a:r>
                <a:rPr lang="en-US" sz="1100" b="1" dirty="0">
                  <a:latin typeface="+mn-lt"/>
                </a:rPr>
                <a:t>=290-120</a:t>
              </a:r>
            </a:p>
            <a:p>
              <a:r>
                <a:rPr lang="en-US" sz="1100" b="1" dirty="0">
                  <a:latin typeface="+mn-lt"/>
                </a:rPr>
                <a:t>=170</a:t>
              </a:r>
            </a:p>
          </p:txBody>
        </p:sp>
        <p:cxnSp>
          <p:nvCxnSpPr>
            <p:cNvPr id="28" name="Straight Arrow Connector 27">
              <a:extLst>
                <a:ext uri="{FF2B5EF4-FFF2-40B4-BE49-F238E27FC236}">
                  <a16:creationId xmlns:a16="http://schemas.microsoft.com/office/drawing/2014/main" id="{EC0DC29E-DFA9-435A-B441-F4B43BE238A6}"/>
                </a:ext>
              </a:extLst>
            </p:cNvPr>
            <p:cNvCxnSpPr>
              <a:cxnSpLocks/>
            </p:cNvCxnSpPr>
            <p:nvPr/>
          </p:nvCxnSpPr>
          <p:spPr>
            <a:xfrm flipV="1">
              <a:off x="2897797" y="3473443"/>
              <a:ext cx="0" cy="1506187"/>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36944D2-1E52-4A42-852D-B78A40527400}"/>
                </a:ext>
              </a:extLst>
            </p:cNvPr>
            <p:cNvSpPr txBox="1"/>
            <p:nvPr/>
          </p:nvSpPr>
          <p:spPr>
            <a:xfrm>
              <a:off x="5410200" y="1688354"/>
              <a:ext cx="2098314" cy="261610"/>
            </a:xfrm>
            <a:prstGeom prst="rect">
              <a:avLst/>
            </a:prstGeom>
            <a:noFill/>
          </p:spPr>
          <p:txBody>
            <a:bodyPr wrap="square" rtlCol="0">
              <a:spAutoFit/>
            </a:bodyPr>
            <a:lstStyle/>
            <a:p>
              <a:r>
                <a:rPr lang="en-US" sz="1100" b="1" dirty="0">
                  <a:latin typeface="+mn-lt"/>
                </a:rPr>
                <a:t>Target = 290+170 =460</a:t>
              </a:r>
            </a:p>
          </p:txBody>
        </p:sp>
        <p:cxnSp>
          <p:nvCxnSpPr>
            <p:cNvPr id="30" name="Straight Arrow Connector 29">
              <a:extLst>
                <a:ext uri="{FF2B5EF4-FFF2-40B4-BE49-F238E27FC236}">
                  <a16:creationId xmlns:a16="http://schemas.microsoft.com/office/drawing/2014/main" id="{2876E717-0D80-4418-A867-3F22B7BF5354}"/>
                </a:ext>
              </a:extLst>
            </p:cNvPr>
            <p:cNvCxnSpPr>
              <a:cxnSpLocks/>
            </p:cNvCxnSpPr>
            <p:nvPr/>
          </p:nvCxnSpPr>
          <p:spPr>
            <a:xfrm flipV="1">
              <a:off x="6854650" y="1856281"/>
              <a:ext cx="0" cy="157272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62DE9A7-F92B-4D9F-8DBB-6F6E95411B32}"/>
                </a:ext>
              </a:extLst>
            </p:cNvPr>
            <p:cNvSpPr txBox="1"/>
            <p:nvPr/>
          </p:nvSpPr>
          <p:spPr>
            <a:xfrm>
              <a:off x="6564500" y="5351556"/>
              <a:ext cx="1212503" cy="492443"/>
            </a:xfrm>
            <a:prstGeom prst="rect">
              <a:avLst/>
            </a:prstGeom>
            <a:noFill/>
          </p:spPr>
          <p:txBody>
            <a:bodyPr wrap="square" rtlCol="0">
              <a:spAutoFit/>
            </a:bodyPr>
            <a:lstStyle/>
            <a:p>
              <a:r>
                <a:rPr lang="en-US" b="1" dirty="0">
                  <a:solidFill>
                    <a:srgbClr val="00B050"/>
                  </a:solidFill>
                  <a:latin typeface="+mn-lt"/>
                </a:rPr>
                <a:t>Breakout on</a:t>
              </a:r>
            </a:p>
            <a:p>
              <a:r>
                <a:rPr lang="en-US" b="1" dirty="0">
                  <a:solidFill>
                    <a:srgbClr val="00B050"/>
                  </a:solidFill>
                  <a:latin typeface="+mn-lt"/>
                </a:rPr>
                <a:t>High volumes </a:t>
              </a:r>
            </a:p>
          </p:txBody>
        </p:sp>
        <p:sp>
          <p:nvSpPr>
            <p:cNvPr id="32" name="Oval 31">
              <a:extLst>
                <a:ext uri="{FF2B5EF4-FFF2-40B4-BE49-F238E27FC236}">
                  <a16:creationId xmlns:a16="http://schemas.microsoft.com/office/drawing/2014/main" id="{EC86BF4C-29C6-4751-BDC0-07D7DE20E60A}"/>
                </a:ext>
              </a:extLst>
            </p:cNvPr>
            <p:cNvSpPr/>
            <p:nvPr/>
          </p:nvSpPr>
          <p:spPr>
            <a:xfrm>
              <a:off x="7010400" y="5718786"/>
              <a:ext cx="76201" cy="577064"/>
            </a:xfrm>
            <a:prstGeom prst="ellipse">
              <a:avLst/>
            </a:prstGeom>
            <a:solidFill>
              <a:srgbClr val="F06735">
                <a:alpha val="30000"/>
              </a:srgbClr>
            </a:solid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grpSp>
      <p:cxnSp>
        <p:nvCxnSpPr>
          <p:cNvPr id="33" name="Straight Connector 32">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670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Double Bottom</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12</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2122056" y="1297045"/>
            <a:ext cx="2228431" cy="307777"/>
          </a:xfrm>
          <a:prstGeom prst="rect">
            <a:avLst/>
          </a:prstGeom>
          <a:noFill/>
        </p:spPr>
        <p:txBody>
          <a:bodyPr wrap="none" rtlCol="0">
            <a:spAutoFit/>
          </a:bodyPr>
          <a:lstStyle/>
          <a:p>
            <a:r>
              <a:rPr lang="en-IN" sz="1400" b="1" dirty="0">
                <a:solidFill>
                  <a:srgbClr val="002060"/>
                </a:solidFill>
                <a:latin typeface="+mn-lt"/>
              </a:rPr>
              <a:t>Tata Motors – Weekly chart</a:t>
            </a:r>
          </a:p>
        </p:txBody>
      </p:sp>
      <p:cxnSp>
        <p:nvCxnSpPr>
          <p:cNvPr id="11" name="Straight Connector 10"/>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198255" y="1601751"/>
            <a:ext cx="9326880" cy="5484849"/>
            <a:chOff x="528865" y="962704"/>
            <a:chExt cx="8086272" cy="5229296"/>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65" y="962704"/>
              <a:ext cx="8086272" cy="5229296"/>
            </a:xfrm>
            <a:prstGeom prst="rect">
              <a:avLst/>
            </a:prstGeom>
          </p:spPr>
        </p:pic>
        <p:sp>
          <p:nvSpPr>
            <p:cNvPr id="19" name="TextBox 18"/>
            <p:cNvSpPr txBox="1"/>
            <p:nvPr/>
          </p:nvSpPr>
          <p:spPr>
            <a:xfrm>
              <a:off x="3887321" y="3026283"/>
              <a:ext cx="913281" cy="278765"/>
            </a:xfrm>
            <a:prstGeom prst="rect">
              <a:avLst/>
            </a:prstGeom>
            <a:noFill/>
          </p:spPr>
          <p:txBody>
            <a:bodyPr wrap="square" rtlCol="0">
              <a:spAutoFit/>
            </a:bodyPr>
            <a:lstStyle/>
            <a:p>
              <a:r>
                <a:rPr lang="en-US" b="1" dirty="0">
                  <a:latin typeface="+mn-lt"/>
                </a:rPr>
                <a:t>Neckline</a:t>
              </a:r>
            </a:p>
          </p:txBody>
        </p:sp>
        <p:sp>
          <p:nvSpPr>
            <p:cNvPr id="20" name="TextBox 19"/>
            <p:cNvSpPr txBox="1"/>
            <p:nvPr/>
          </p:nvSpPr>
          <p:spPr>
            <a:xfrm>
              <a:off x="3735903" y="4679947"/>
              <a:ext cx="1473666" cy="278765"/>
            </a:xfrm>
            <a:prstGeom prst="rect">
              <a:avLst/>
            </a:prstGeom>
            <a:noFill/>
          </p:spPr>
          <p:txBody>
            <a:bodyPr wrap="square" numCol="2" rtlCol="0">
              <a:spAutoFit/>
            </a:bodyPr>
            <a:lstStyle/>
            <a:p>
              <a:r>
                <a:rPr lang="en-US" b="1" dirty="0">
                  <a:latin typeface="+mn-lt"/>
                </a:rPr>
                <a:t>Bottom#1</a:t>
              </a:r>
            </a:p>
          </p:txBody>
        </p:sp>
        <p:cxnSp>
          <p:nvCxnSpPr>
            <p:cNvPr id="21" name="Straight Connector 20">
              <a:extLst>
                <a:ext uri="{FF2B5EF4-FFF2-40B4-BE49-F238E27FC236}">
                  <a16:creationId xmlns:a16="http://schemas.microsoft.com/office/drawing/2014/main" id="{ECB9C026-2FBA-430A-B1D1-B016F4EF64DB}"/>
                </a:ext>
              </a:extLst>
            </p:cNvPr>
            <p:cNvCxnSpPr>
              <a:cxnSpLocks/>
            </p:cNvCxnSpPr>
            <p:nvPr/>
          </p:nvCxnSpPr>
          <p:spPr>
            <a:xfrm>
              <a:off x="4074431" y="4684429"/>
              <a:ext cx="419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0E706C-D855-454F-8BEA-17DFCE1ED732}"/>
                </a:ext>
              </a:extLst>
            </p:cNvPr>
            <p:cNvCxnSpPr>
              <a:cxnSpLocks/>
            </p:cNvCxnSpPr>
            <p:nvPr/>
          </p:nvCxnSpPr>
          <p:spPr>
            <a:xfrm>
              <a:off x="5233149" y="4679947"/>
              <a:ext cx="5961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892051-6F58-4B31-B1A7-512A07103132}"/>
                </a:ext>
              </a:extLst>
            </p:cNvPr>
            <p:cNvCxnSpPr>
              <a:cxnSpLocks/>
            </p:cNvCxnSpPr>
            <p:nvPr/>
          </p:nvCxnSpPr>
          <p:spPr>
            <a:xfrm>
              <a:off x="3805518" y="3276600"/>
              <a:ext cx="29000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71D5866-2A33-47CE-97C3-7F873E9893C3}"/>
                </a:ext>
              </a:extLst>
            </p:cNvPr>
            <p:cNvSpPr txBox="1"/>
            <p:nvPr/>
          </p:nvSpPr>
          <p:spPr>
            <a:xfrm>
              <a:off x="5874695" y="3082890"/>
              <a:ext cx="609600" cy="249421"/>
            </a:xfrm>
            <a:prstGeom prst="rect">
              <a:avLst/>
            </a:prstGeom>
            <a:noFill/>
          </p:spPr>
          <p:txBody>
            <a:bodyPr wrap="square" rtlCol="0">
              <a:spAutoFit/>
            </a:bodyPr>
            <a:lstStyle/>
            <a:p>
              <a:r>
                <a:rPr lang="en-US" sz="1100" b="1" dirty="0">
                  <a:latin typeface="+mn-lt"/>
                </a:rPr>
                <a:t>430</a:t>
              </a:r>
            </a:p>
          </p:txBody>
        </p:sp>
        <p:sp>
          <p:nvSpPr>
            <p:cNvPr id="25" name="TextBox 24">
              <a:extLst>
                <a:ext uri="{FF2B5EF4-FFF2-40B4-BE49-F238E27FC236}">
                  <a16:creationId xmlns:a16="http://schemas.microsoft.com/office/drawing/2014/main" id="{3FEE6DA6-805A-41B3-8476-3EA8EE96D70E}"/>
                </a:ext>
              </a:extLst>
            </p:cNvPr>
            <p:cNvSpPr txBox="1"/>
            <p:nvPr/>
          </p:nvSpPr>
          <p:spPr>
            <a:xfrm>
              <a:off x="5852881" y="4465012"/>
              <a:ext cx="609600" cy="249421"/>
            </a:xfrm>
            <a:prstGeom prst="rect">
              <a:avLst/>
            </a:prstGeom>
            <a:noFill/>
          </p:spPr>
          <p:txBody>
            <a:bodyPr wrap="square" rtlCol="0">
              <a:spAutoFit/>
            </a:bodyPr>
            <a:lstStyle/>
            <a:p>
              <a:r>
                <a:rPr lang="en-US" sz="1100" b="1" dirty="0">
                  <a:latin typeface="+mn-lt"/>
                </a:rPr>
                <a:t>280</a:t>
              </a:r>
            </a:p>
          </p:txBody>
        </p:sp>
        <p:sp>
          <p:nvSpPr>
            <p:cNvPr id="26" name="TextBox 25">
              <a:extLst>
                <a:ext uri="{FF2B5EF4-FFF2-40B4-BE49-F238E27FC236}">
                  <a16:creationId xmlns:a16="http://schemas.microsoft.com/office/drawing/2014/main" id="{614BA46A-3B18-4C6A-B248-A5BB7C486EDA}"/>
                </a:ext>
              </a:extLst>
            </p:cNvPr>
            <p:cNvSpPr txBox="1"/>
            <p:nvPr/>
          </p:nvSpPr>
          <p:spPr>
            <a:xfrm>
              <a:off x="5056025" y="4639267"/>
              <a:ext cx="1541721" cy="278765"/>
            </a:xfrm>
            <a:prstGeom prst="rect">
              <a:avLst/>
            </a:prstGeom>
            <a:noFill/>
          </p:spPr>
          <p:txBody>
            <a:bodyPr wrap="square" numCol="2" rtlCol="0">
              <a:spAutoFit/>
            </a:bodyPr>
            <a:lstStyle/>
            <a:p>
              <a:r>
                <a:rPr lang="en-US" b="1" dirty="0">
                  <a:latin typeface="+mn-lt"/>
                </a:rPr>
                <a:t>Bottom#2</a:t>
              </a:r>
            </a:p>
          </p:txBody>
        </p:sp>
        <p:sp>
          <p:nvSpPr>
            <p:cNvPr id="28" name="TextBox 27">
              <a:extLst>
                <a:ext uri="{FF2B5EF4-FFF2-40B4-BE49-F238E27FC236}">
                  <a16:creationId xmlns:a16="http://schemas.microsoft.com/office/drawing/2014/main" id="{B1CD85BE-C297-44E4-83AD-2F666C7CD4B6}"/>
                </a:ext>
              </a:extLst>
            </p:cNvPr>
            <p:cNvSpPr txBox="1"/>
            <p:nvPr/>
          </p:nvSpPr>
          <p:spPr>
            <a:xfrm>
              <a:off x="6787401" y="3182780"/>
              <a:ext cx="1466290" cy="278765"/>
            </a:xfrm>
            <a:prstGeom prst="rect">
              <a:avLst/>
            </a:prstGeom>
            <a:noFill/>
          </p:spPr>
          <p:txBody>
            <a:bodyPr wrap="square" rtlCol="0">
              <a:spAutoFit/>
            </a:bodyPr>
            <a:lstStyle/>
            <a:p>
              <a:r>
                <a:rPr lang="en-US" b="1" dirty="0">
                  <a:latin typeface="+mn-lt"/>
                </a:rPr>
                <a:t>Momentum Breakout</a:t>
              </a:r>
            </a:p>
          </p:txBody>
        </p:sp>
        <p:cxnSp>
          <p:nvCxnSpPr>
            <p:cNvPr id="29" name="Straight Arrow Connector 28">
              <a:extLst>
                <a:ext uri="{FF2B5EF4-FFF2-40B4-BE49-F238E27FC236}">
                  <a16:creationId xmlns:a16="http://schemas.microsoft.com/office/drawing/2014/main" id="{09047949-ECB8-4AD1-83F1-DEEDFC117B14}"/>
                </a:ext>
              </a:extLst>
            </p:cNvPr>
            <p:cNvCxnSpPr>
              <a:cxnSpLocks/>
            </p:cNvCxnSpPr>
            <p:nvPr/>
          </p:nvCxnSpPr>
          <p:spPr>
            <a:xfrm flipH="1" flipV="1">
              <a:off x="6587921" y="3374195"/>
              <a:ext cx="422481" cy="548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228C96D-E505-45F3-8AC1-9740324B13C5}"/>
                </a:ext>
              </a:extLst>
            </p:cNvPr>
            <p:cNvSpPr txBox="1"/>
            <p:nvPr/>
          </p:nvSpPr>
          <p:spPr>
            <a:xfrm>
              <a:off x="6861372" y="5264591"/>
              <a:ext cx="1187754" cy="469499"/>
            </a:xfrm>
            <a:prstGeom prst="rect">
              <a:avLst/>
            </a:prstGeom>
            <a:noFill/>
          </p:spPr>
          <p:txBody>
            <a:bodyPr wrap="square" rtlCol="0">
              <a:spAutoFit/>
            </a:bodyPr>
            <a:lstStyle/>
            <a:p>
              <a:r>
                <a:rPr lang="en-US" b="1" dirty="0">
                  <a:solidFill>
                    <a:schemeClr val="accent1">
                      <a:lumMod val="60000"/>
                      <a:lumOff val="40000"/>
                    </a:schemeClr>
                  </a:solidFill>
                  <a:latin typeface="+mn-lt"/>
                </a:rPr>
                <a:t>High volume on Breakout</a:t>
              </a:r>
            </a:p>
          </p:txBody>
        </p:sp>
        <p:cxnSp>
          <p:nvCxnSpPr>
            <p:cNvPr id="31" name="Straight Arrow Connector 30">
              <a:extLst>
                <a:ext uri="{FF2B5EF4-FFF2-40B4-BE49-F238E27FC236}">
                  <a16:creationId xmlns:a16="http://schemas.microsoft.com/office/drawing/2014/main" id="{96DCCCD5-1C26-4837-96B6-C60640C92230}"/>
                </a:ext>
              </a:extLst>
            </p:cNvPr>
            <p:cNvCxnSpPr>
              <a:cxnSpLocks/>
            </p:cNvCxnSpPr>
            <p:nvPr/>
          </p:nvCxnSpPr>
          <p:spPr>
            <a:xfrm flipH="1">
              <a:off x="6570058" y="5431125"/>
              <a:ext cx="303596" cy="15937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A75E7FE-EC63-497A-88F6-86062C2B73AD}"/>
                </a:ext>
              </a:extLst>
            </p:cNvPr>
            <p:cNvCxnSpPr>
              <a:cxnSpLocks/>
            </p:cNvCxnSpPr>
            <p:nvPr/>
          </p:nvCxnSpPr>
          <p:spPr>
            <a:xfrm flipV="1">
              <a:off x="6250668" y="3276601"/>
              <a:ext cx="0" cy="1403346"/>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F1A7F66-979F-4432-BC62-450C4A4025C6}"/>
                </a:ext>
              </a:extLst>
            </p:cNvPr>
            <p:cNvSpPr txBox="1"/>
            <p:nvPr/>
          </p:nvSpPr>
          <p:spPr>
            <a:xfrm>
              <a:off x="6186684" y="3970832"/>
              <a:ext cx="963772" cy="410811"/>
            </a:xfrm>
            <a:prstGeom prst="rect">
              <a:avLst/>
            </a:prstGeom>
            <a:noFill/>
          </p:spPr>
          <p:txBody>
            <a:bodyPr wrap="square" rtlCol="0">
              <a:spAutoFit/>
            </a:bodyPr>
            <a:lstStyle/>
            <a:p>
              <a:r>
                <a:rPr lang="en-US" sz="1100" b="1" dirty="0">
                  <a:latin typeface="+mn-lt"/>
                </a:rPr>
                <a:t>Height =430-280 =150</a:t>
              </a:r>
            </a:p>
          </p:txBody>
        </p:sp>
        <p:cxnSp>
          <p:nvCxnSpPr>
            <p:cNvPr id="34" name="Straight Arrow Connector 33">
              <a:extLst>
                <a:ext uri="{FF2B5EF4-FFF2-40B4-BE49-F238E27FC236}">
                  <a16:creationId xmlns:a16="http://schemas.microsoft.com/office/drawing/2014/main" id="{F5D42F83-5008-44BC-9785-1C9F0E0C24D8}"/>
                </a:ext>
              </a:extLst>
            </p:cNvPr>
            <p:cNvCxnSpPr>
              <a:cxnSpLocks/>
            </p:cNvCxnSpPr>
            <p:nvPr/>
          </p:nvCxnSpPr>
          <p:spPr>
            <a:xfrm flipV="1">
              <a:off x="6248400" y="1901845"/>
              <a:ext cx="0" cy="1416829"/>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D90A895-B43E-41C3-B4F3-BDAE9F105DE6}"/>
                </a:ext>
              </a:extLst>
            </p:cNvPr>
            <p:cNvSpPr txBox="1"/>
            <p:nvPr/>
          </p:nvSpPr>
          <p:spPr>
            <a:xfrm>
              <a:off x="4689086" y="1711243"/>
              <a:ext cx="2098314" cy="249421"/>
            </a:xfrm>
            <a:prstGeom prst="rect">
              <a:avLst/>
            </a:prstGeom>
            <a:noFill/>
          </p:spPr>
          <p:txBody>
            <a:bodyPr wrap="square" rtlCol="0">
              <a:spAutoFit/>
            </a:bodyPr>
            <a:lstStyle/>
            <a:p>
              <a:r>
                <a:rPr lang="en-US" sz="1100" b="1" dirty="0">
                  <a:latin typeface="+mn-lt"/>
                </a:rPr>
                <a:t>Target = 430+150 = </a:t>
              </a:r>
              <a:r>
                <a:rPr lang="en-US" sz="1100" b="1" dirty="0">
                  <a:solidFill>
                    <a:schemeClr val="accent1">
                      <a:lumMod val="60000"/>
                      <a:lumOff val="40000"/>
                    </a:schemeClr>
                  </a:solidFill>
                  <a:latin typeface="+mn-lt"/>
                </a:rPr>
                <a:t>580</a:t>
              </a:r>
            </a:p>
          </p:txBody>
        </p:sp>
        <p:cxnSp>
          <p:nvCxnSpPr>
            <p:cNvPr id="36" name="Straight Connector 35">
              <a:extLst>
                <a:ext uri="{FF2B5EF4-FFF2-40B4-BE49-F238E27FC236}">
                  <a16:creationId xmlns:a16="http://schemas.microsoft.com/office/drawing/2014/main" id="{FAA6E43C-4B3A-4AC9-BEAE-A7825ABC3F80}"/>
                </a:ext>
              </a:extLst>
            </p:cNvPr>
            <p:cNvCxnSpPr>
              <a:cxnSpLocks/>
            </p:cNvCxnSpPr>
            <p:nvPr/>
          </p:nvCxnSpPr>
          <p:spPr>
            <a:xfrm>
              <a:off x="6093607" y="1901843"/>
              <a:ext cx="13875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A575089-DE4D-4584-93A8-F117AF993E1C}"/>
                </a:ext>
              </a:extLst>
            </p:cNvPr>
            <p:cNvSpPr/>
            <p:nvPr/>
          </p:nvSpPr>
          <p:spPr>
            <a:xfrm>
              <a:off x="6499412" y="5315513"/>
              <a:ext cx="76200" cy="755774"/>
            </a:xfrm>
            <a:prstGeom prst="ellipse">
              <a:avLst/>
            </a:prstGeom>
            <a:solidFill>
              <a:srgbClr val="002060">
                <a:alpha val="20000"/>
              </a:srgbClr>
            </a:solid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38" name="Oval 37">
              <a:extLst>
                <a:ext uri="{FF2B5EF4-FFF2-40B4-BE49-F238E27FC236}">
                  <a16:creationId xmlns:a16="http://schemas.microsoft.com/office/drawing/2014/main" id="{81FE9DA7-270F-46F2-8B9F-17B2C2B84D67}"/>
                </a:ext>
              </a:extLst>
            </p:cNvPr>
            <p:cNvSpPr/>
            <p:nvPr/>
          </p:nvSpPr>
          <p:spPr>
            <a:xfrm>
              <a:off x="6462483" y="2919447"/>
              <a:ext cx="135263" cy="755774"/>
            </a:xfrm>
            <a:prstGeom prst="ellipse">
              <a:avLst/>
            </a:prstGeom>
            <a:solidFill>
              <a:srgbClr val="002060">
                <a:alpha val="20000"/>
              </a:srgbClr>
            </a:solid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grpSp>
      <p:cxnSp>
        <p:nvCxnSpPr>
          <p:cNvPr id="39" name="Straight Connector 38">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657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Bullish/Inverted Head and Shoulders</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13</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2122055" y="1297045"/>
            <a:ext cx="2084032" cy="307777"/>
          </a:xfrm>
          <a:prstGeom prst="rect">
            <a:avLst/>
          </a:prstGeom>
          <a:noFill/>
        </p:spPr>
        <p:txBody>
          <a:bodyPr wrap="none" rtlCol="0">
            <a:spAutoFit/>
          </a:bodyPr>
          <a:lstStyle/>
          <a:p>
            <a:r>
              <a:rPr lang="en-IN" sz="1400" b="1" dirty="0">
                <a:solidFill>
                  <a:srgbClr val="002060"/>
                </a:solidFill>
                <a:latin typeface="+mn-lt"/>
              </a:rPr>
              <a:t>Bata India – Weekly chart</a:t>
            </a:r>
          </a:p>
        </p:txBody>
      </p:sp>
      <p:cxnSp>
        <p:nvCxnSpPr>
          <p:cNvPr id="11" name="Straight Connector 10"/>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198255" y="1607624"/>
            <a:ext cx="9326880" cy="5503195"/>
            <a:chOff x="528864" y="651956"/>
            <a:chExt cx="7651220" cy="6068087"/>
          </a:xfrm>
        </p:grpSpPr>
        <p:pic>
          <p:nvPicPr>
            <p:cNvPr id="16" name="Picture 15">
              <a:extLst>
                <a:ext uri="{FF2B5EF4-FFF2-40B4-BE49-F238E27FC236}">
                  <a16:creationId xmlns:a16="http://schemas.microsoft.com/office/drawing/2014/main" id="{71E62ADB-E7FA-4B19-A10C-3D4A3DB25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5" y="651956"/>
              <a:ext cx="7626519" cy="6068087"/>
            </a:xfrm>
            <a:prstGeom prst="rect">
              <a:avLst/>
            </a:prstGeom>
            <a:ln>
              <a:noFill/>
            </a:ln>
          </p:spPr>
        </p:pic>
        <p:sp>
          <p:nvSpPr>
            <p:cNvPr id="17" name="TextBox 16"/>
            <p:cNvSpPr txBox="1"/>
            <p:nvPr/>
          </p:nvSpPr>
          <p:spPr>
            <a:xfrm>
              <a:off x="528864" y="666000"/>
              <a:ext cx="2429880" cy="296704"/>
            </a:xfrm>
            <a:prstGeom prst="rect">
              <a:avLst/>
            </a:prstGeom>
            <a:noFill/>
          </p:spPr>
          <p:txBody>
            <a:bodyPr wrap="none" lIns="0" tIns="0" rIns="0" bIns="0" rtlCol="0">
              <a:noAutofit/>
            </a:bodyPr>
            <a:lstStyle/>
            <a:p>
              <a:endParaRPr lang="en-IN" sz="1600" b="1" kern="0" spc="-30" dirty="0">
                <a:solidFill>
                  <a:srgbClr val="636363"/>
                </a:solidFill>
                <a:latin typeface="+mn-lt"/>
                <a:cs typeface="Arial" panose="020B0604020202020204" pitchFamily="34" charset="0"/>
              </a:endParaRPr>
            </a:p>
          </p:txBody>
        </p:sp>
        <p:cxnSp>
          <p:nvCxnSpPr>
            <p:cNvPr id="19" name="Straight Connector 18"/>
            <p:cNvCxnSpPr>
              <a:cxnSpLocks/>
            </p:cNvCxnSpPr>
            <p:nvPr/>
          </p:nvCxnSpPr>
          <p:spPr>
            <a:xfrm>
              <a:off x="3482857" y="3181444"/>
              <a:ext cx="3662705" cy="4328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16888" y="2907784"/>
              <a:ext cx="1057353" cy="322401"/>
            </a:xfrm>
            <a:prstGeom prst="rect">
              <a:avLst/>
            </a:prstGeom>
            <a:noFill/>
          </p:spPr>
          <p:txBody>
            <a:bodyPr wrap="square" rtlCol="0">
              <a:spAutoFit/>
            </a:bodyPr>
            <a:lstStyle/>
            <a:p>
              <a:r>
                <a:rPr lang="en-US" b="1" dirty="0">
                  <a:latin typeface="+mn-lt"/>
                </a:rPr>
                <a:t>Neckline</a:t>
              </a:r>
            </a:p>
          </p:txBody>
        </p:sp>
        <p:sp>
          <p:nvSpPr>
            <p:cNvPr id="21" name="Arc 20"/>
            <p:cNvSpPr/>
            <p:nvPr/>
          </p:nvSpPr>
          <p:spPr>
            <a:xfrm flipV="1">
              <a:off x="3620691" y="3181443"/>
              <a:ext cx="594996" cy="1199657"/>
            </a:xfrm>
            <a:prstGeom prst="arc">
              <a:avLst>
                <a:gd name="adj1" fmla="val 10293616"/>
                <a:gd name="adj2" fmla="val 18317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flipV="1">
              <a:off x="4215689" y="2362200"/>
              <a:ext cx="1859259" cy="3011406"/>
            </a:xfrm>
            <a:prstGeom prst="arc">
              <a:avLst>
                <a:gd name="adj1" fmla="val 10293616"/>
                <a:gd name="adj2" fmla="val 18317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flipV="1">
              <a:off x="6077654" y="3410706"/>
              <a:ext cx="672744" cy="914397"/>
            </a:xfrm>
            <a:prstGeom prst="arc">
              <a:avLst>
                <a:gd name="adj1" fmla="val 10293616"/>
                <a:gd name="adj2" fmla="val 18317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6194325" y="4398847"/>
              <a:ext cx="951237" cy="542991"/>
            </a:xfrm>
            <a:prstGeom prst="rect">
              <a:avLst/>
            </a:prstGeom>
            <a:noFill/>
          </p:spPr>
          <p:txBody>
            <a:bodyPr wrap="square" rtlCol="0">
              <a:spAutoFit/>
            </a:bodyPr>
            <a:lstStyle/>
            <a:p>
              <a:r>
                <a:rPr lang="en-US" b="1" dirty="0">
                  <a:latin typeface="+mn-lt"/>
                </a:rPr>
                <a:t>Right Shoulder</a:t>
              </a:r>
            </a:p>
          </p:txBody>
        </p:sp>
        <p:sp>
          <p:nvSpPr>
            <p:cNvPr id="25" name="TextBox 24"/>
            <p:cNvSpPr txBox="1"/>
            <p:nvPr/>
          </p:nvSpPr>
          <p:spPr>
            <a:xfrm>
              <a:off x="4755033" y="5380673"/>
              <a:ext cx="951237" cy="322401"/>
            </a:xfrm>
            <a:prstGeom prst="rect">
              <a:avLst/>
            </a:prstGeom>
            <a:noFill/>
          </p:spPr>
          <p:txBody>
            <a:bodyPr wrap="square" rtlCol="0">
              <a:spAutoFit/>
            </a:bodyPr>
            <a:lstStyle/>
            <a:p>
              <a:r>
                <a:rPr lang="en-US" b="1" dirty="0">
                  <a:latin typeface="+mn-lt"/>
                </a:rPr>
                <a:t>Head</a:t>
              </a:r>
            </a:p>
          </p:txBody>
        </p:sp>
        <p:sp>
          <p:nvSpPr>
            <p:cNvPr id="26" name="TextBox 25"/>
            <p:cNvSpPr txBox="1"/>
            <p:nvPr/>
          </p:nvSpPr>
          <p:spPr>
            <a:xfrm>
              <a:off x="3476468" y="4472100"/>
              <a:ext cx="951237" cy="322401"/>
            </a:xfrm>
            <a:prstGeom prst="rect">
              <a:avLst/>
            </a:prstGeom>
            <a:noFill/>
          </p:spPr>
          <p:txBody>
            <a:bodyPr wrap="square" rtlCol="0">
              <a:spAutoFit/>
            </a:bodyPr>
            <a:lstStyle/>
            <a:p>
              <a:r>
                <a:rPr lang="en-US" b="1" dirty="0">
                  <a:latin typeface="+mn-lt"/>
                </a:rPr>
                <a:t>Left Shoulder</a:t>
              </a:r>
            </a:p>
          </p:txBody>
        </p:sp>
        <p:sp>
          <p:nvSpPr>
            <p:cNvPr id="28" name="TextBox 27">
              <a:extLst>
                <a:ext uri="{FF2B5EF4-FFF2-40B4-BE49-F238E27FC236}">
                  <a16:creationId xmlns:a16="http://schemas.microsoft.com/office/drawing/2014/main" id="{0B096712-CEF9-47FC-8AAE-AA429833490D}"/>
                </a:ext>
              </a:extLst>
            </p:cNvPr>
            <p:cNvSpPr txBox="1"/>
            <p:nvPr/>
          </p:nvSpPr>
          <p:spPr>
            <a:xfrm>
              <a:off x="6858439" y="3358679"/>
              <a:ext cx="1057353" cy="322401"/>
            </a:xfrm>
            <a:prstGeom prst="rect">
              <a:avLst/>
            </a:prstGeom>
            <a:noFill/>
          </p:spPr>
          <p:txBody>
            <a:bodyPr wrap="square" rtlCol="0">
              <a:spAutoFit/>
            </a:bodyPr>
            <a:lstStyle/>
            <a:p>
              <a:r>
                <a:rPr lang="en-US" b="1" dirty="0">
                  <a:latin typeface="+mn-lt"/>
                </a:rPr>
                <a:t>Breakout</a:t>
              </a:r>
            </a:p>
          </p:txBody>
        </p:sp>
        <p:cxnSp>
          <p:nvCxnSpPr>
            <p:cNvPr id="29" name="Straight Arrow Connector 28">
              <a:extLst>
                <a:ext uri="{FF2B5EF4-FFF2-40B4-BE49-F238E27FC236}">
                  <a16:creationId xmlns:a16="http://schemas.microsoft.com/office/drawing/2014/main" id="{536A8DBC-9A40-4F86-8AEA-A657067E7954}"/>
                </a:ext>
              </a:extLst>
            </p:cNvPr>
            <p:cNvCxnSpPr>
              <a:cxnSpLocks/>
            </p:cNvCxnSpPr>
            <p:nvPr/>
          </p:nvCxnSpPr>
          <p:spPr>
            <a:xfrm flipV="1">
              <a:off x="5029200" y="3358681"/>
              <a:ext cx="0" cy="1955595"/>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BD2356A-8744-4389-BF22-8C8DEBE064E8}"/>
                </a:ext>
              </a:extLst>
            </p:cNvPr>
            <p:cNvSpPr txBox="1"/>
            <p:nvPr/>
          </p:nvSpPr>
          <p:spPr>
            <a:xfrm>
              <a:off x="4974239" y="3522023"/>
              <a:ext cx="995376" cy="475117"/>
            </a:xfrm>
            <a:prstGeom prst="rect">
              <a:avLst/>
            </a:prstGeom>
            <a:noFill/>
          </p:spPr>
          <p:txBody>
            <a:bodyPr wrap="square" rtlCol="0">
              <a:spAutoFit/>
            </a:bodyPr>
            <a:lstStyle/>
            <a:p>
              <a:r>
                <a:rPr lang="en-US" sz="1100" b="1" dirty="0">
                  <a:latin typeface="+mn-lt"/>
                </a:rPr>
                <a:t>Height =605-400 =205</a:t>
              </a:r>
            </a:p>
          </p:txBody>
        </p:sp>
        <p:cxnSp>
          <p:nvCxnSpPr>
            <p:cNvPr id="31" name="Straight Arrow Connector 30">
              <a:extLst>
                <a:ext uri="{FF2B5EF4-FFF2-40B4-BE49-F238E27FC236}">
                  <a16:creationId xmlns:a16="http://schemas.microsoft.com/office/drawing/2014/main" id="{149505A7-AE5A-43BE-BC90-567897DC7FFE}"/>
                </a:ext>
              </a:extLst>
            </p:cNvPr>
            <p:cNvCxnSpPr>
              <a:cxnSpLocks/>
            </p:cNvCxnSpPr>
            <p:nvPr/>
          </p:nvCxnSpPr>
          <p:spPr>
            <a:xfrm flipV="1">
              <a:off x="6750398" y="1658706"/>
              <a:ext cx="0" cy="1955595"/>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218A9F4-6279-47A2-B504-FF6FC00705D9}"/>
                </a:ext>
              </a:extLst>
            </p:cNvPr>
            <p:cNvSpPr txBox="1"/>
            <p:nvPr/>
          </p:nvSpPr>
          <p:spPr>
            <a:xfrm>
              <a:off x="5580806" y="1478658"/>
              <a:ext cx="1776585" cy="288464"/>
            </a:xfrm>
            <a:prstGeom prst="rect">
              <a:avLst/>
            </a:prstGeom>
            <a:noFill/>
          </p:spPr>
          <p:txBody>
            <a:bodyPr wrap="square" rtlCol="0">
              <a:spAutoFit/>
            </a:bodyPr>
            <a:lstStyle/>
            <a:p>
              <a:r>
                <a:rPr lang="en-US" sz="1100" b="1" dirty="0">
                  <a:latin typeface="+mn-lt"/>
                </a:rPr>
                <a:t>Target = 585+205 =790</a:t>
              </a:r>
            </a:p>
          </p:txBody>
        </p:sp>
        <p:sp>
          <p:nvSpPr>
            <p:cNvPr id="33" name="TextBox 32">
              <a:extLst>
                <a:ext uri="{FF2B5EF4-FFF2-40B4-BE49-F238E27FC236}">
                  <a16:creationId xmlns:a16="http://schemas.microsoft.com/office/drawing/2014/main" id="{991543DE-73BF-47AC-9672-2517B74360AB}"/>
                </a:ext>
              </a:extLst>
            </p:cNvPr>
            <p:cNvSpPr txBox="1"/>
            <p:nvPr/>
          </p:nvSpPr>
          <p:spPr>
            <a:xfrm>
              <a:off x="5762277" y="5682111"/>
              <a:ext cx="1976242" cy="322401"/>
            </a:xfrm>
            <a:prstGeom prst="rect">
              <a:avLst/>
            </a:prstGeom>
            <a:noFill/>
          </p:spPr>
          <p:txBody>
            <a:bodyPr wrap="square" rtlCol="0">
              <a:spAutoFit/>
            </a:bodyPr>
            <a:lstStyle/>
            <a:p>
              <a:r>
                <a:rPr lang="en-US" b="1" dirty="0">
                  <a:solidFill>
                    <a:srgbClr val="FF0000"/>
                  </a:solidFill>
                  <a:latin typeface="+mn-lt"/>
                </a:rPr>
                <a:t>Volumes on breakout</a:t>
              </a:r>
            </a:p>
          </p:txBody>
        </p:sp>
      </p:grpSp>
      <p:cxnSp>
        <p:nvCxnSpPr>
          <p:cNvPr id="34" name="Straight Connector 33">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724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Ascending Triangle</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14</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2122056" y="1297045"/>
            <a:ext cx="2239331" cy="307777"/>
          </a:xfrm>
          <a:prstGeom prst="rect">
            <a:avLst/>
          </a:prstGeom>
          <a:noFill/>
        </p:spPr>
        <p:txBody>
          <a:bodyPr wrap="none" rtlCol="0">
            <a:spAutoFit/>
          </a:bodyPr>
          <a:lstStyle/>
          <a:p>
            <a:r>
              <a:rPr lang="en-IN" sz="1400" b="1" dirty="0">
                <a:solidFill>
                  <a:srgbClr val="002060"/>
                </a:solidFill>
                <a:latin typeface="+mn-lt"/>
              </a:rPr>
              <a:t>Asian Paints – Weekly chart</a:t>
            </a:r>
          </a:p>
        </p:txBody>
      </p:sp>
      <p:cxnSp>
        <p:nvCxnSpPr>
          <p:cNvPr id="11" name="Straight Connector 10"/>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198255" y="1604822"/>
            <a:ext cx="9326880" cy="5481779"/>
            <a:chOff x="457200" y="1003055"/>
            <a:chExt cx="8305800" cy="5353293"/>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03055"/>
              <a:ext cx="8305800" cy="5353293"/>
            </a:xfrm>
            <a:prstGeom prst="rect">
              <a:avLst/>
            </a:prstGeom>
          </p:spPr>
        </p:pic>
        <p:cxnSp>
          <p:nvCxnSpPr>
            <p:cNvPr id="17" name="Straight Arrow Connector 16">
              <a:extLst>
                <a:ext uri="{FF2B5EF4-FFF2-40B4-BE49-F238E27FC236}">
                  <a16:creationId xmlns:a16="http://schemas.microsoft.com/office/drawing/2014/main" id="{02E51552-EBCB-4410-A1DB-BDEC59146AB2}"/>
                </a:ext>
              </a:extLst>
            </p:cNvPr>
            <p:cNvCxnSpPr>
              <a:cxnSpLocks/>
            </p:cNvCxnSpPr>
            <p:nvPr/>
          </p:nvCxnSpPr>
          <p:spPr>
            <a:xfrm flipV="1">
              <a:off x="3657600" y="3505200"/>
              <a:ext cx="3429000" cy="9906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892051-6F58-4B31-B1A7-512A07103132}"/>
                </a:ext>
              </a:extLst>
            </p:cNvPr>
            <p:cNvCxnSpPr>
              <a:cxnSpLocks/>
            </p:cNvCxnSpPr>
            <p:nvPr/>
          </p:nvCxnSpPr>
          <p:spPr>
            <a:xfrm>
              <a:off x="2285999" y="3141335"/>
              <a:ext cx="5029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7C11E46-601A-4BD7-9B19-602187C0F5F7}"/>
                </a:ext>
              </a:extLst>
            </p:cNvPr>
            <p:cNvSpPr txBox="1"/>
            <p:nvPr/>
          </p:nvSpPr>
          <p:spPr>
            <a:xfrm>
              <a:off x="2000641" y="2900017"/>
              <a:ext cx="1450907" cy="292388"/>
            </a:xfrm>
            <a:prstGeom prst="rect">
              <a:avLst/>
            </a:prstGeom>
            <a:noFill/>
          </p:spPr>
          <p:txBody>
            <a:bodyPr wrap="square" rtlCol="0">
              <a:spAutoFit/>
            </a:bodyPr>
            <a:lstStyle/>
            <a:p>
              <a:r>
                <a:rPr lang="en-US" b="1" dirty="0">
                  <a:latin typeface="+mn-lt"/>
                </a:rPr>
                <a:t>Resistance line</a:t>
              </a:r>
            </a:p>
          </p:txBody>
        </p:sp>
        <p:sp>
          <p:nvSpPr>
            <p:cNvPr id="21" name="TextBox 20">
              <a:extLst>
                <a:ext uri="{FF2B5EF4-FFF2-40B4-BE49-F238E27FC236}">
                  <a16:creationId xmlns:a16="http://schemas.microsoft.com/office/drawing/2014/main" id="{2A8F3E74-5987-4A81-83EA-EB16702713F0}"/>
                </a:ext>
              </a:extLst>
            </p:cNvPr>
            <p:cNvSpPr txBox="1"/>
            <p:nvPr/>
          </p:nvSpPr>
          <p:spPr>
            <a:xfrm>
              <a:off x="3410808" y="2948678"/>
              <a:ext cx="609600" cy="261610"/>
            </a:xfrm>
            <a:prstGeom prst="rect">
              <a:avLst/>
            </a:prstGeom>
            <a:noFill/>
          </p:spPr>
          <p:txBody>
            <a:bodyPr wrap="square" rtlCol="0">
              <a:spAutoFit/>
            </a:bodyPr>
            <a:lstStyle/>
            <a:p>
              <a:r>
                <a:rPr lang="en-US" sz="1100" b="1" dirty="0">
                  <a:solidFill>
                    <a:schemeClr val="accent1">
                      <a:lumMod val="60000"/>
                      <a:lumOff val="40000"/>
                    </a:schemeClr>
                  </a:solidFill>
                  <a:latin typeface="+mn-lt"/>
                </a:rPr>
                <a:t>920</a:t>
              </a:r>
            </a:p>
          </p:txBody>
        </p:sp>
        <p:sp>
          <p:nvSpPr>
            <p:cNvPr id="22" name="TextBox 21">
              <a:extLst>
                <a:ext uri="{FF2B5EF4-FFF2-40B4-BE49-F238E27FC236}">
                  <a16:creationId xmlns:a16="http://schemas.microsoft.com/office/drawing/2014/main" id="{04E049DB-096D-4ABD-BB8D-649B050A5147}"/>
                </a:ext>
              </a:extLst>
            </p:cNvPr>
            <p:cNvSpPr txBox="1"/>
            <p:nvPr/>
          </p:nvSpPr>
          <p:spPr>
            <a:xfrm>
              <a:off x="3296508" y="4504683"/>
              <a:ext cx="609600" cy="261610"/>
            </a:xfrm>
            <a:prstGeom prst="rect">
              <a:avLst/>
            </a:prstGeom>
            <a:noFill/>
          </p:spPr>
          <p:txBody>
            <a:bodyPr wrap="square" rtlCol="0">
              <a:spAutoFit/>
            </a:bodyPr>
            <a:lstStyle/>
            <a:p>
              <a:r>
                <a:rPr lang="en-US" sz="1100" b="1" dirty="0">
                  <a:solidFill>
                    <a:schemeClr val="accent1">
                      <a:lumMod val="60000"/>
                      <a:lumOff val="40000"/>
                    </a:schemeClr>
                  </a:solidFill>
                  <a:latin typeface="+mn-lt"/>
                </a:rPr>
                <a:t>700</a:t>
              </a:r>
            </a:p>
          </p:txBody>
        </p:sp>
        <p:cxnSp>
          <p:nvCxnSpPr>
            <p:cNvPr id="23" name="Straight Arrow Connector 22">
              <a:extLst>
                <a:ext uri="{FF2B5EF4-FFF2-40B4-BE49-F238E27FC236}">
                  <a16:creationId xmlns:a16="http://schemas.microsoft.com/office/drawing/2014/main" id="{1A6A31C2-896C-49AA-847D-73EAC98E9FF1}"/>
                </a:ext>
              </a:extLst>
            </p:cNvPr>
            <p:cNvCxnSpPr>
              <a:cxnSpLocks/>
            </p:cNvCxnSpPr>
            <p:nvPr/>
          </p:nvCxnSpPr>
          <p:spPr>
            <a:xfrm flipV="1">
              <a:off x="3554579" y="3152745"/>
              <a:ext cx="0" cy="1403346"/>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C316301-69F4-402C-8EA0-E7ABC3A561B8}"/>
                </a:ext>
              </a:extLst>
            </p:cNvPr>
            <p:cNvSpPr txBox="1"/>
            <p:nvPr/>
          </p:nvSpPr>
          <p:spPr>
            <a:xfrm>
              <a:off x="2370836" y="4098138"/>
              <a:ext cx="963772" cy="261610"/>
            </a:xfrm>
            <a:prstGeom prst="rect">
              <a:avLst/>
            </a:prstGeom>
            <a:noFill/>
          </p:spPr>
          <p:txBody>
            <a:bodyPr wrap="square" rtlCol="0">
              <a:spAutoFit/>
            </a:bodyPr>
            <a:lstStyle/>
            <a:p>
              <a:r>
                <a:rPr lang="en-US" sz="1100" b="1" dirty="0">
                  <a:latin typeface="+mn-lt"/>
                </a:rPr>
                <a:t>Height =220</a:t>
              </a:r>
            </a:p>
          </p:txBody>
        </p:sp>
        <p:cxnSp>
          <p:nvCxnSpPr>
            <p:cNvPr id="25" name="Straight Arrow Connector 24">
              <a:extLst>
                <a:ext uri="{FF2B5EF4-FFF2-40B4-BE49-F238E27FC236}">
                  <a16:creationId xmlns:a16="http://schemas.microsoft.com/office/drawing/2014/main" id="{1F9E4FFE-3C5F-4327-9709-C83F093CCB66}"/>
                </a:ext>
              </a:extLst>
            </p:cNvPr>
            <p:cNvCxnSpPr>
              <a:cxnSpLocks/>
            </p:cNvCxnSpPr>
            <p:nvPr/>
          </p:nvCxnSpPr>
          <p:spPr>
            <a:xfrm flipV="1">
              <a:off x="6705600" y="1848997"/>
              <a:ext cx="0" cy="1286025"/>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0E0B462-1E9A-483C-ADF6-1273B29830BF}"/>
                </a:ext>
              </a:extLst>
            </p:cNvPr>
            <p:cNvSpPr txBox="1"/>
            <p:nvPr/>
          </p:nvSpPr>
          <p:spPr>
            <a:xfrm>
              <a:off x="5060590" y="1660532"/>
              <a:ext cx="2559410" cy="261610"/>
            </a:xfrm>
            <a:prstGeom prst="rect">
              <a:avLst/>
            </a:prstGeom>
            <a:noFill/>
          </p:spPr>
          <p:txBody>
            <a:bodyPr wrap="square" rtlCol="0">
              <a:spAutoFit/>
            </a:bodyPr>
            <a:lstStyle/>
            <a:p>
              <a:r>
                <a:rPr lang="en-US" sz="1100" b="1" dirty="0">
                  <a:latin typeface="+mn-lt"/>
                </a:rPr>
                <a:t>Target = 920 + 220 = </a:t>
              </a:r>
              <a:r>
                <a:rPr lang="en-US" sz="1100" b="1" dirty="0">
                  <a:solidFill>
                    <a:schemeClr val="accent1">
                      <a:lumMod val="60000"/>
                      <a:lumOff val="40000"/>
                    </a:schemeClr>
                  </a:solidFill>
                  <a:latin typeface="+mn-lt"/>
                </a:rPr>
                <a:t>1140</a:t>
              </a:r>
            </a:p>
          </p:txBody>
        </p:sp>
        <p:cxnSp>
          <p:nvCxnSpPr>
            <p:cNvPr id="28" name="Straight Connector 27">
              <a:extLst>
                <a:ext uri="{FF2B5EF4-FFF2-40B4-BE49-F238E27FC236}">
                  <a16:creationId xmlns:a16="http://schemas.microsoft.com/office/drawing/2014/main" id="{A22D6AA6-5C31-4FAE-9A1D-E18A60130138}"/>
                </a:ext>
              </a:extLst>
            </p:cNvPr>
            <p:cNvCxnSpPr>
              <a:cxnSpLocks/>
            </p:cNvCxnSpPr>
            <p:nvPr/>
          </p:nvCxnSpPr>
          <p:spPr>
            <a:xfrm>
              <a:off x="6392804" y="1848997"/>
              <a:ext cx="13875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6F10A0C-AA71-4274-8CF5-C38293343CDE}"/>
                </a:ext>
              </a:extLst>
            </p:cNvPr>
            <p:cNvCxnSpPr>
              <a:cxnSpLocks/>
            </p:cNvCxnSpPr>
            <p:nvPr/>
          </p:nvCxnSpPr>
          <p:spPr>
            <a:xfrm flipV="1">
              <a:off x="2895600" y="3665596"/>
              <a:ext cx="658979" cy="52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413B1E82-9ED1-415A-89AB-B2219C2BEE79}"/>
                </a:ext>
              </a:extLst>
            </p:cNvPr>
            <p:cNvSpPr/>
            <p:nvPr/>
          </p:nvSpPr>
          <p:spPr>
            <a:xfrm flipH="1">
              <a:off x="6705593" y="2948678"/>
              <a:ext cx="247645" cy="404122"/>
            </a:xfrm>
            <a:prstGeom prst="ellipse">
              <a:avLst/>
            </a:prstGeom>
            <a:solidFill>
              <a:srgbClr val="002060">
                <a:alpha val="20000"/>
              </a:srgbClr>
            </a:solid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31" name="TextBox 30">
              <a:extLst>
                <a:ext uri="{FF2B5EF4-FFF2-40B4-BE49-F238E27FC236}">
                  <a16:creationId xmlns:a16="http://schemas.microsoft.com/office/drawing/2014/main" id="{5BFE3C7C-8171-45D1-974B-108FDC67CDD9}"/>
                </a:ext>
              </a:extLst>
            </p:cNvPr>
            <p:cNvSpPr txBox="1"/>
            <p:nvPr/>
          </p:nvSpPr>
          <p:spPr>
            <a:xfrm>
              <a:off x="6881363" y="2936367"/>
              <a:ext cx="1714703" cy="292388"/>
            </a:xfrm>
            <a:prstGeom prst="rect">
              <a:avLst/>
            </a:prstGeom>
            <a:noFill/>
          </p:spPr>
          <p:txBody>
            <a:bodyPr wrap="square" rtlCol="0">
              <a:spAutoFit/>
            </a:bodyPr>
            <a:lstStyle/>
            <a:p>
              <a:r>
                <a:rPr lang="en-US" b="1" dirty="0">
                  <a:latin typeface="+mn-lt"/>
                </a:rPr>
                <a:t>Momentum Breakout</a:t>
              </a:r>
            </a:p>
          </p:txBody>
        </p:sp>
        <p:sp>
          <p:nvSpPr>
            <p:cNvPr id="32" name="TextBox 31">
              <a:extLst>
                <a:ext uri="{FF2B5EF4-FFF2-40B4-BE49-F238E27FC236}">
                  <a16:creationId xmlns:a16="http://schemas.microsoft.com/office/drawing/2014/main" id="{B10B9264-186A-47B4-9E8C-08829D9A0565}"/>
                </a:ext>
              </a:extLst>
            </p:cNvPr>
            <p:cNvSpPr txBox="1"/>
            <p:nvPr/>
          </p:nvSpPr>
          <p:spPr>
            <a:xfrm>
              <a:off x="6591299" y="5435743"/>
              <a:ext cx="2057401" cy="292388"/>
            </a:xfrm>
            <a:prstGeom prst="rect">
              <a:avLst/>
            </a:prstGeom>
            <a:noFill/>
          </p:spPr>
          <p:txBody>
            <a:bodyPr wrap="square" rtlCol="0">
              <a:spAutoFit/>
            </a:bodyPr>
            <a:lstStyle/>
            <a:p>
              <a:r>
                <a:rPr lang="en-US" b="1" dirty="0">
                  <a:latin typeface="+mn-lt"/>
                </a:rPr>
                <a:t>Volume Breakout</a:t>
              </a:r>
            </a:p>
          </p:txBody>
        </p:sp>
        <p:sp>
          <p:nvSpPr>
            <p:cNvPr id="33" name="Oval 32">
              <a:extLst>
                <a:ext uri="{FF2B5EF4-FFF2-40B4-BE49-F238E27FC236}">
                  <a16:creationId xmlns:a16="http://schemas.microsoft.com/office/drawing/2014/main" id="{94157330-C5D5-4A34-9098-FE6A5B27F43E}"/>
                </a:ext>
              </a:extLst>
            </p:cNvPr>
            <p:cNvSpPr/>
            <p:nvPr/>
          </p:nvSpPr>
          <p:spPr>
            <a:xfrm flipH="1">
              <a:off x="6705593" y="5761760"/>
              <a:ext cx="381006" cy="486639"/>
            </a:xfrm>
            <a:prstGeom prst="ellipse">
              <a:avLst/>
            </a:prstGeom>
            <a:solidFill>
              <a:srgbClr val="002060">
                <a:alpha val="20000"/>
              </a:srgbClr>
            </a:solid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grpSp>
      <p:cxnSp>
        <p:nvCxnSpPr>
          <p:cNvPr id="34" name="Straight Connector 33">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89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Rectangle</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15</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2122056" y="1297045"/>
            <a:ext cx="2021515" cy="307777"/>
          </a:xfrm>
          <a:prstGeom prst="rect">
            <a:avLst/>
          </a:prstGeom>
          <a:noFill/>
        </p:spPr>
        <p:txBody>
          <a:bodyPr wrap="none" rtlCol="0">
            <a:spAutoFit/>
          </a:bodyPr>
          <a:lstStyle/>
          <a:p>
            <a:r>
              <a:rPr lang="en-IN" sz="1400" b="1" dirty="0">
                <a:solidFill>
                  <a:srgbClr val="002060"/>
                </a:solidFill>
                <a:latin typeface="+mn-lt"/>
              </a:rPr>
              <a:t>Info Edge – Weekly chart</a:t>
            </a:r>
          </a:p>
        </p:txBody>
      </p:sp>
      <p:cxnSp>
        <p:nvCxnSpPr>
          <p:cNvPr id="11" name="Straight Connector 10"/>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198255" y="1605659"/>
            <a:ext cx="9326880" cy="5480942"/>
            <a:chOff x="528864" y="914400"/>
            <a:chExt cx="8086272" cy="5562599"/>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00" y="914400"/>
              <a:ext cx="8075136" cy="5562599"/>
            </a:xfrm>
            <a:prstGeom prst="rect">
              <a:avLst/>
            </a:prstGeom>
          </p:spPr>
        </p:pic>
        <p:cxnSp>
          <p:nvCxnSpPr>
            <p:cNvPr id="17" name="Straight Connector 16">
              <a:extLst>
                <a:ext uri="{FF2B5EF4-FFF2-40B4-BE49-F238E27FC236}">
                  <a16:creationId xmlns:a16="http://schemas.microsoft.com/office/drawing/2014/main" id="{1A892051-6F58-4B31-B1A7-512A07103132}"/>
                </a:ext>
              </a:extLst>
            </p:cNvPr>
            <p:cNvCxnSpPr>
              <a:cxnSpLocks/>
            </p:cNvCxnSpPr>
            <p:nvPr/>
          </p:nvCxnSpPr>
          <p:spPr>
            <a:xfrm>
              <a:off x="1852162" y="3276600"/>
              <a:ext cx="5029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7C11E46-601A-4BD7-9B19-602187C0F5F7}"/>
                </a:ext>
              </a:extLst>
            </p:cNvPr>
            <p:cNvSpPr txBox="1"/>
            <p:nvPr/>
          </p:nvSpPr>
          <p:spPr>
            <a:xfrm>
              <a:off x="4682236" y="4019778"/>
              <a:ext cx="1450907" cy="296744"/>
            </a:xfrm>
            <a:prstGeom prst="rect">
              <a:avLst/>
            </a:prstGeom>
            <a:noFill/>
          </p:spPr>
          <p:txBody>
            <a:bodyPr wrap="square" rtlCol="0">
              <a:spAutoFit/>
            </a:bodyPr>
            <a:lstStyle/>
            <a:p>
              <a:r>
                <a:rPr lang="en-US" b="1" dirty="0">
                  <a:latin typeface="+mn-lt"/>
                </a:rPr>
                <a:t>Consolidation</a:t>
              </a:r>
            </a:p>
          </p:txBody>
        </p:sp>
        <p:sp>
          <p:nvSpPr>
            <p:cNvPr id="20" name="TextBox 19">
              <a:extLst>
                <a:ext uri="{FF2B5EF4-FFF2-40B4-BE49-F238E27FC236}">
                  <a16:creationId xmlns:a16="http://schemas.microsoft.com/office/drawing/2014/main" id="{2A8F3E74-5987-4A81-83EA-EB16702713F0}"/>
                </a:ext>
              </a:extLst>
            </p:cNvPr>
            <p:cNvSpPr txBox="1"/>
            <p:nvPr/>
          </p:nvSpPr>
          <p:spPr>
            <a:xfrm>
              <a:off x="3796715" y="3097950"/>
              <a:ext cx="609600" cy="265508"/>
            </a:xfrm>
            <a:prstGeom prst="rect">
              <a:avLst/>
            </a:prstGeom>
            <a:noFill/>
          </p:spPr>
          <p:txBody>
            <a:bodyPr wrap="square" rtlCol="0">
              <a:spAutoFit/>
            </a:bodyPr>
            <a:lstStyle/>
            <a:p>
              <a:r>
                <a:rPr lang="en-US" sz="1100" b="1" dirty="0">
                  <a:solidFill>
                    <a:schemeClr val="accent1">
                      <a:lumMod val="60000"/>
                      <a:lumOff val="40000"/>
                    </a:schemeClr>
                  </a:solidFill>
                  <a:latin typeface="+mn-lt"/>
                </a:rPr>
                <a:t>1000</a:t>
              </a:r>
            </a:p>
          </p:txBody>
        </p:sp>
        <p:sp>
          <p:nvSpPr>
            <p:cNvPr id="21" name="TextBox 20">
              <a:extLst>
                <a:ext uri="{FF2B5EF4-FFF2-40B4-BE49-F238E27FC236}">
                  <a16:creationId xmlns:a16="http://schemas.microsoft.com/office/drawing/2014/main" id="{04E049DB-096D-4ABD-BB8D-649B050A5147}"/>
                </a:ext>
              </a:extLst>
            </p:cNvPr>
            <p:cNvSpPr txBox="1"/>
            <p:nvPr/>
          </p:nvSpPr>
          <p:spPr>
            <a:xfrm>
              <a:off x="3859372" y="4103145"/>
              <a:ext cx="609600" cy="265508"/>
            </a:xfrm>
            <a:prstGeom prst="rect">
              <a:avLst/>
            </a:prstGeom>
            <a:noFill/>
          </p:spPr>
          <p:txBody>
            <a:bodyPr wrap="square" rtlCol="0">
              <a:spAutoFit/>
            </a:bodyPr>
            <a:lstStyle/>
            <a:p>
              <a:r>
                <a:rPr lang="en-US" sz="1100" b="1" dirty="0">
                  <a:solidFill>
                    <a:schemeClr val="accent1">
                      <a:lumMod val="60000"/>
                      <a:lumOff val="40000"/>
                    </a:schemeClr>
                  </a:solidFill>
                  <a:latin typeface="+mn-lt"/>
                </a:rPr>
                <a:t>700</a:t>
              </a:r>
            </a:p>
          </p:txBody>
        </p:sp>
        <p:cxnSp>
          <p:nvCxnSpPr>
            <p:cNvPr id="22" name="Straight Arrow Connector 21">
              <a:extLst>
                <a:ext uri="{FF2B5EF4-FFF2-40B4-BE49-F238E27FC236}">
                  <a16:creationId xmlns:a16="http://schemas.microsoft.com/office/drawing/2014/main" id="{1A6A31C2-896C-49AA-847D-73EAC98E9FF1}"/>
                </a:ext>
              </a:extLst>
            </p:cNvPr>
            <p:cNvCxnSpPr>
              <a:cxnSpLocks/>
            </p:cNvCxnSpPr>
            <p:nvPr/>
          </p:nvCxnSpPr>
          <p:spPr>
            <a:xfrm flipV="1">
              <a:off x="4042893" y="3276600"/>
              <a:ext cx="0" cy="76200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C316301-69F4-402C-8EA0-E7ABC3A561B8}"/>
                </a:ext>
              </a:extLst>
            </p:cNvPr>
            <p:cNvSpPr txBox="1"/>
            <p:nvPr/>
          </p:nvSpPr>
          <p:spPr>
            <a:xfrm>
              <a:off x="4020765" y="3343815"/>
              <a:ext cx="1322941" cy="265508"/>
            </a:xfrm>
            <a:prstGeom prst="rect">
              <a:avLst/>
            </a:prstGeom>
            <a:noFill/>
          </p:spPr>
          <p:txBody>
            <a:bodyPr wrap="square" rtlCol="0">
              <a:spAutoFit/>
            </a:bodyPr>
            <a:lstStyle/>
            <a:p>
              <a:r>
                <a:rPr lang="en-US" sz="1100" b="1" dirty="0">
                  <a:latin typeface="+mn-lt"/>
                </a:rPr>
                <a:t>Height =300</a:t>
              </a:r>
            </a:p>
          </p:txBody>
        </p:sp>
        <p:cxnSp>
          <p:nvCxnSpPr>
            <p:cNvPr id="24" name="Straight Arrow Connector 23">
              <a:extLst>
                <a:ext uri="{FF2B5EF4-FFF2-40B4-BE49-F238E27FC236}">
                  <a16:creationId xmlns:a16="http://schemas.microsoft.com/office/drawing/2014/main" id="{1F9E4FFE-3C5F-4327-9709-C83F093CCB66}"/>
                </a:ext>
              </a:extLst>
            </p:cNvPr>
            <p:cNvCxnSpPr>
              <a:cxnSpLocks/>
            </p:cNvCxnSpPr>
            <p:nvPr/>
          </p:nvCxnSpPr>
          <p:spPr>
            <a:xfrm flipV="1">
              <a:off x="4341152" y="2590800"/>
              <a:ext cx="0" cy="685802"/>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0E0B462-1E9A-483C-ADF6-1273B29830BF}"/>
                </a:ext>
              </a:extLst>
            </p:cNvPr>
            <p:cNvSpPr txBox="1"/>
            <p:nvPr/>
          </p:nvSpPr>
          <p:spPr>
            <a:xfrm>
              <a:off x="2741060" y="2341645"/>
              <a:ext cx="2559410" cy="265508"/>
            </a:xfrm>
            <a:prstGeom prst="rect">
              <a:avLst/>
            </a:prstGeom>
            <a:noFill/>
          </p:spPr>
          <p:txBody>
            <a:bodyPr wrap="square" rtlCol="0">
              <a:spAutoFit/>
            </a:bodyPr>
            <a:lstStyle/>
            <a:p>
              <a:r>
                <a:rPr lang="en-US" sz="1100" b="1" dirty="0">
                  <a:latin typeface="+mn-lt"/>
                </a:rPr>
                <a:t>Target = 1000 + 3000 = </a:t>
              </a:r>
              <a:r>
                <a:rPr lang="en-US" sz="1100" b="1" dirty="0">
                  <a:solidFill>
                    <a:schemeClr val="accent1">
                      <a:lumMod val="60000"/>
                      <a:lumOff val="40000"/>
                    </a:schemeClr>
                  </a:solidFill>
                  <a:latin typeface="+mn-lt"/>
                </a:rPr>
                <a:t>1300</a:t>
              </a:r>
            </a:p>
          </p:txBody>
        </p:sp>
        <p:cxnSp>
          <p:nvCxnSpPr>
            <p:cNvPr id="26" name="Straight Connector 25">
              <a:extLst>
                <a:ext uri="{FF2B5EF4-FFF2-40B4-BE49-F238E27FC236}">
                  <a16:creationId xmlns:a16="http://schemas.microsoft.com/office/drawing/2014/main" id="{A22D6AA6-5C31-4FAE-9A1D-E18A60130138}"/>
                </a:ext>
              </a:extLst>
            </p:cNvPr>
            <p:cNvCxnSpPr>
              <a:cxnSpLocks/>
            </p:cNvCxnSpPr>
            <p:nvPr/>
          </p:nvCxnSpPr>
          <p:spPr>
            <a:xfrm>
              <a:off x="4341152" y="2581835"/>
              <a:ext cx="27454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6F10A0C-AA71-4274-8CF5-C38293343CDE}"/>
                </a:ext>
              </a:extLst>
            </p:cNvPr>
            <p:cNvCxnSpPr>
              <a:cxnSpLocks/>
            </p:cNvCxnSpPr>
            <p:nvPr/>
          </p:nvCxnSpPr>
          <p:spPr>
            <a:xfrm flipV="1">
              <a:off x="2895600" y="3665596"/>
              <a:ext cx="658979" cy="52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13B1E82-9ED1-415A-89AB-B2219C2BEE79}"/>
                </a:ext>
              </a:extLst>
            </p:cNvPr>
            <p:cNvSpPr/>
            <p:nvPr/>
          </p:nvSpPr>
          <p:spPr>
            <a:xfrm flipH="1">
              <a:off x="6208059" y="5912296"/>
              <a:ext cx="114302" cy="404122"/>
            </a:xfrm>
            <a:prstGeom prst="ellipse">
              <a:avLst/>
            </a:prstGeom>
            <a:solidFill>
              <a:srgbClr val="F06735">
                <a:alpha val="20000"/>
              </a:srgbClr>
            </a:solid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30" name="TextBox 29">
              <a:extLst>
                <a:ext uri="{FF2B5EF4-FFF2-40B4-BE49-F238E27FC236}">
                  <a16:creationId xmlns:a16="http://schemas.microsoft.com/office/drawing/2014/main" id="{5BFE3C7C-8171-45D1-974B-108FDC67CDD9}"/>
                </a:ext>
              </a:extLst>
            </p:cNvPr>
            <p:cNvSpPr txBox="1"/>
            <p:nvPr/>
          </p:nvSpPr>
          <p:spPr>
            <a:xfrm>
              <a:off x="6244026" y="3402703"/>
              <a:ext cx="2057401" cy="296744"/>
            </a:xfrm>
            <a:prstGeom prst="rect">
              <a:avLst/>
            </a:prstGeom>
            <a:noFill/>
          </p:spPr>
          <p:txBody>
            <a:bodyPr wrap="square" rtlCol="0">
              <a:spAutoFit/>
            </a:bodyPr>
            <a:lstStyle/>
            <a:p>
              <a:r>
                <a:rPr lang="en-US" b="1" dirty="0">
                  <a:latin typeface="+mn-lt"/>
                </a:rPr>
                <a:t>Momentum Breakout</a:t>
              </a:r>
            </a:p>
          </p:txBody>
        </p:sp>
        <p:sp>
          <p:nvSpPr>
            <p:cNvPr id="31" name="TextBox 30">
              <a:extLst>
                <a:ext uri="{FF2B5EF4-FFF2-40B4-BE49-F238E27FC236}">
                  <a16:creationId xmlns:a16="http://schemas.microsoft.com/office/drawing/2014/main" id="{B10B9264-186A-47B4-9E8C-08829D9A0565}"/>
                </a:ext>
              </a:extLst>
            </p:cNvPr>
            <p:cNvSpPr txBox="1"/>
            <p:nvPr/>
          </p:nvSpPr>
          <p:spPr>
            <a:xfrm>
              <a:off x="6057898" y="5574263"/>
              <a:ext cx="2057401" cy="296744"/>
            </a:xfrm>
            <a:prstGeom prst="rect">
              <a:avLst/>
            </a:prstGeom>
            <a:noFill/>
          </p:spPr>
          <p:txBody>
            <a:bodyPr wrap="square" rtlCol="0">
              <a:spAutoFit/>
            </a:bodyPr>
            <a:lstStyle/>
            <a:p>
              <a:r>
                <a:rPr lang="en-US" b="1" dirty="0">
                  <a:latin typeface="+mn-lt"/>
                </a:rPr>
                <a:t>Volume Breakout</a:t>
              </a:r>
            </a:p>
          </p:txBody>
        </p:sp>
        <p:cxnSp>
          <p:nvCxnSpPr>
            <p:cNvPr id="32" name="Straight Connector 31">
              <a:extLst>
                <a:ext uri="{FF2B5EF4-FFF2-40B4-BE49-F238E27FC236}">
                  <a16:creationId xmlns:a16="http://schemas.microsoft.com/office/drawing/2014/main" id="{C8A79EA7-9E01-4A84-83A6-80707CD3F343}"/>
                </a:ext>
              </a:extLst>
            </p:cNvPr>
            <p:cNvCxnSpPr>
              <a:cxnSpLocks/>
            </p:cNvCxnSpPr>
            <p:nvPr/>
          </p:nvCxnSpPr>
          <p:spPr>
            <a:xfrm>
              <a:off x="2217168" y="4038600"/>
              <a:ext cx="4664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16BF01F-1FAC-4A6F-B66C-7DBF7CD2F72D}"/>
                </a:ext>
              </a:extLst>
            </p:cNvPr>
            <p:cNvSpPr txBox="1"/>
            <p:nvPr/>
          </p:nvSpPr>
          <p:spPr>
            <a:xfrm>
              <a:off x="528864" y="3720950"/>
              <a:ext cx="1450907" cy="296744"/>
            </a:xfrm>
            <a:prstGeom prst="rect">
              <a:avLst/>
            </a:prstGeom>
            <a:noFill/>
          </p:spPr>
          <p:txBody>
            <a:bodyPr wrap="square" rtlCol="0">
              <a:spAutoFit/>
            </a:bodyPr>
            <a:lstStyle/>
            <a:p>
              <a:r>
                <a:rPr lang="en-US" b="1" dirty="0">
                  <a:latin typeface="+mn-lt"/>
                </a:rPr>
                <a:t>Up move</a:t>
              </a:r>
            </a:p>
          </p:txBody>
        </p:sp>
        <p:sp>
          <p:nvSpPr>
            <p:cNvPr id="34" name="Oval 33">
              <a:extLst>
                <a:ext uri="{FF2B5EF4-FFF2-40B4-BE49-F238E27FC236}">
                  <a16:creationId xmlns:a16="http://schemas.microsoft.com/office/drawing/2014/main" id="{22972D19-964C-4D56-AA7C-2B66C46525AE}"/>
                </a:ext>
              </a:extLst>
            </p:cNvPr>
            <p:cNvSpPr/>
            <p:nvPr/>
          </p:nvSpPr>
          <p:spPr>
            <a:xfrm flipH="1">
              <a:off x="6191272" y="3033956"/>
              <a:ext cx="131087" cy="547439"/>
            </a:xfrm>
            <a:prstGeom prst="ellipse">
              <a:avLst/>
            </a:prstGeom>
            <a:solidFill>
              <a:srgbClr val="F06735">
                <a:alpha val="20000"/>
              </a:srgbClr>
            </a:solid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35" name="TextBox 34">
              <a:extLst>
                <a:ext uri="{FF2B5EF4-FFF2-40B4-BE49-F238E27FC236}">
                  <a16:creationId xmlns:a16="http://schemas.microsoft.com/office/drawing/2014/main" id="{0DBD443F-E644-4C95-B2BD-C392554F3B90}"/>
                </a:ext>
              </a:extLst>
            </p:cNvPr>
            <p:cNvSpPr txBox="1"/>
            <p:nvPr/>
          </p:nvSpPr>
          <p:spPr>
            <a:xfrm>
              <a:off x="4759820" y="2558536"/>
              <a:ext cx="1908109" cy="499780"/>
            </a:xfrm>
            <a:prstGeom prst="rect">
              <a:avLst/>
            </a:prstGeom>
            <a:noFill/>
          </p:spPr>
          <p:txBody>
            <a:bodyPr wrap="square" rtlCol="0">
              <a:spAutoFit/>
            </a:bodyPr>
            <a:lstStyle/>
            <a:p>
              <a:r>
                <a:rPr lang="en-US" b="1" dirty="0">
                  <a:latin typeface="+mn-lt"/>
                </a:rPr>
                <a:t>Resumption of uptrend after consolidation</a:t>
              </a:r>
            </a:p>
          </p:txBody>
        </p:sp>
        <p:cxnSp>
          <p:nvCxnSpPr>
            <p:cNvPr id="36" name="Straight Arrow Connector 35">
              <a:extLst>
                <a:ext uri="{FF2B5EF4-FFF2-40B4-BE49-F238E27FC236}">
                  <a16:creationId xmlns:a16="http://schemas.microsoft.com/office/drawing/2014/main" id="{694F8F8F-3005-4A62-8DDC-295C7252DD2E}"/>
                </a:ext>
              </a:extLst>
            </p:cNvPr>
            <p:cNvCxnSpPr>
              <a:cxnSpLocks/>
            </p:cNvCxnSpPr>
            <p:nvPr/>
          </p:nvCxnSpPr>
          <p:spPr>
            <a:xfrm flipV="1">
              <a:off x="5934348" y="1768412"/>
              <a:ext cx="1728682" cy="1485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5C84DFA-5749-450F-9FD8-E1F70ADE0837}"/>
                </a:ext>
              </a:extLst>
            </p:cNvPr>
            <p:cNvCxnSpPr/>
            <p:nvPr/>
          </p:nvCxnSpPr>
          <p:spPr>
            <a:xfrm flipV="1">
              <a:off x="692400" y="3581400"/>
              <a:ext cx="1227943" cy="1143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4294967295"/>
          </p:nvPr>
        </p:nvSpPr>
        <p:spPr>
          <a:xfrm>
            <a:off x="2032001" y="7203864"/>
            <a:ext cx="9677399" cy="413808"/>
          </a:xfrm>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2543077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Bullish Falling Wedge</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16</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2122055" y="1297045"/>
            <a:ext cx="2148602" cy="307777"/>
          </a:xfrm>
          <a:prstGeom prst="rect">
            <a:avLst/>
          </a:prstGeom>
          <a:noFill/>
        </p:spPr>
        <p:txBody>
          <a:bodyPr wrap="none" rtlCol="0">
            <a:spAutoFit/>
          </a:bodyPr>
          <a:lstStyle/>
          <a:p>
            <a:r>
              <a:rPr lang="en-IN" sz="1400" b="1" dirty="0">
                <a:solidFill>
                  <a:srgbClr val="002060"/>
                </a:solidFill>
                <a:latin typeface="+mn-lt"/>
              </a:rPr>
              <a:t>HDFC Bank – Weekly chart</a:t>
            </a:r>
          </a:p>
        </p:txBody>
      </p:sp>
      <p:cxnSp>
        <p:nvCxnSpPr>
          <p:cNvPr id="11" name="Straight Connector 10"/>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198255" y="1613748"/>
            <a:ext cx="9326880" cy="5472853"/>
            <a:chOff x="528865" y="1133977"/>
            <a:chExt cx="8086272" cy="5222377"/>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65" y="1133977"/>
              <a:ext cx="8086272" cy="5222377"/>
            </a:xfrm>
            <a:prstGeom prst="rect">
              <a:avLst/>
            </a:prstGeom>
          </p:spPr>
        </p:pic>
        <p:sp>
          <p:nvSpPr>
            <p:cNvPr id="17" name="TextBox 16"/>
            <p:cNvSpPr txBox="1"/>
            <p:nvPr/>
          </p:nvSpPr>
          <p:spPr>
            <a:xfrm>
              <a:off x="7096686" y="3909910"/>
              <a:ext cx="1141879" cy="279006"/>
            </a:xfrm>
            <a:prstGeom prst="rect">
              <a:avLst/>
            </a:prstGeom>
            <a:noFill/>
          </p:spPr>
          <p:txBody>
            <a:bodyPr wrap="square" rtlCol="0">
              <a:spAutoFit/>
            </a:bodyPr>
            <a:lstStyle/>
            <a:p>
              <a:r>
                <a:rPr lang="en-US" b="1" dirty="0">
                  <a:latin typeface="+mn-lt"/>
                </a:rPr>
                <a:t>Breakout</a:t>
              </a:r>
            </a:p>
          </p:txBody>
        </p:sp>
        <p:cxnSp>
          <p:nvCxnSpPr>
            <p:cNvPr id="19" name="Straight Connector 18">
              <a:extLst>
                <a:ext uri="{FF2B5EF4-FFF2-40B4-BE49-F238E27FC236}">
                  <a16:creationId xmlns:a16="http://schemas.microsoft.com/office/drawing/2014/main" id="{91B81EDB-3E01-4666-895D-84B1F845D2BC}"/>
                </a:ext>
              </a:extLst>
            </p:cNvPr>
            <p:cNvCxnSpPr>
              <a:cxnSpLocks/>
            </p:cNvCxnSpPr>
            <p:nvPr/>
          </p:nvCxnSpPr>
          <p:spPr>
            <a:xfrm>
              <a:off x="5029200" y="2362200"/>
              <a:ext cx="2325805" cy="190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7F971B-760D-4F2C-A343-372EB6081E9F}"/>
                </a:ext>
              </a:extLst>
            </p:cNvPr>
            <p:cNvCxnSpPr>
              <a:cxnSpLocks/>
            </p:cNvCxnSpPr>
            <p:nvPr/>
          </p:nvCxnSpPr>
          <p:spPr>
            <a:xfrm flipH="1" flipV="1">
              <a:off x="5486400" y="4224936"/>
              <a:ext cx="1676400" cy="3855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3F010FB-35B8-4330-929B-457B89536159}"/>
                </a:ext>
              </a:extLst>
            </p:cNvPr>
            <p:cNvSpPr txBox="1"/>
            <p:nvPr/>
          </p:nvSpPr>
          <p:spPr>
            <a:xfrm>
              <a:off x="6217095" y="2184524"/>
              <a:ext cx="2018739" cy="279006"/>
            </a:xfrm>
            <a:prstGeom prst="rect">
              <a:avLst/>
            </a:prstGeom>
            <a:noFill/>
          </p:spPr>
          <p:txBody>
            <a:bodyPr wrap="square" rtlCol="0">
              <a:spAutoFit/>
            </a:bodyPr>
            <a:lstStyle/>
            <a:p>
              <a:r>
                <a:rPr lang="en-US" b="1" dirty="0">
                  <a:latin typeface="+mn-lt"/>
                </a:rPr>
                <a:t>Target = High of wedge</a:t>
              </a:r>
            </a:p>
          </p:txBody>
        </p:sp>
        <p:sp>
          <p:nvSpPr>
            <p:cNvPr id="22" name="Oval 21">
              <a:extLst>
                <a:ext uri="{FF2B5EF4-FFF2-40B4-BE49-F238E27FC236}">
                  <a16:creationId xmlns:a16="http://schemas.microsoft.com/office/drawing/2014/main" id="{92316EA2-CE20-4E43-A7E8-0C6484155119}"/>
                </a:ext>
              </a:extLst>
            </p:cNvPr>
            <p:cNvSpPr/>
            <p:nvPr/>
          </p:nvSpPr>
          <p:spPr>
            <a:xfrm>
              <a:off x="7050205" y="3700134"/>
              <a:ext cx="45719" cy="796107"/>
            </a:xfrm>
            <a:prstGeom prst="ellipse">
              <a:avLst/>
            </a:prstGeom>
            <a:solidFill>
              <a:srgbClr val="002060">
                <a:alpha val="25000"/>
              </a:srgbClr>
            </a:soli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23" name="Straight Connector 22">
              <a:extLst>
                <a:ext uri="{FF2B5EF4-FFF2-40B4-BE49-F238E27FC236}">
                  <a16:creationId xmlns:a16="http://schemas.microsoft.com/office/drawing/2014/main" id="{40420EE0-F609-4BA4-882B-B84E452285F4}"/>
                </a:ext>
              </a:extLst>
            </p:cNvPr>
            <p:cNvCxnSpPr>
              <a:cxnSpLocks/>
            </p:cNvCxnSpPr>
            <p:nvPr/>
          </p:nvCxnSpPr>
          <p:spPr>
            <a:xfrm>
              <a:off x="5114364" y="2435553"/>
              <a:ext cx="3124201"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D93D6A9-BA97-45C9-99CF-061D9731A3FC}"/>
                </a:ext>
              </a:extLst>
            </p:cNvPr>
            <p:cNvSpPr txBox="1"/>
            <p:nvPr/>
          </p:nvSpPr>
          <p:spPr>
            <a:xfrm>
              <a:off x="7048592" y="5237188"/>
              <a:ext cx="1141879" cy="279006"/>
            </a:xfrm>
            <a:prstGeom prst="rect">
              <a:avLst/>
            </a:prstGeom>
            <a:noFill/>
          </p:spPr>
          <p:txBody>
            <a:bodyPr wrap="square" rtlCol="0">
              <a:spAutoFit/>
            </a:bodyPr>
            <a:lstStyle/>
            <a:p>
              <a:r>
                <a:rPr lang="en-US" b="1" dirty="0">
                  <a:latin typeface="+mn-lt"/>
                </a:rPr>
                <a:t>Higher Volume</a:t>
              </a:r>
            </a:p>
          </p:txBody>
        </p:sp>
        <p:sp>
          <p:nvSpPr>
            <p:cNvPr id="25" name="Oval 24">
              <a:extLst>
                <a:ext uri="{FF2B5EF4-FFF2-40B4-BE49-F238E27FC236}">
                  <a16:creationId xmlns:a16="http://schemas.microsoft.com/office/drawing/2014/main" id="{873458D2-640F-413D-BC48-41BF26AEE7A5}"/>
                </a:ext>
              </a:extLst>
            </p:cNvPr>
            <p:cNvSpPr/>
            <p:nvPr/>
          </p:nvSpPr>
          <p:spPr>
            <a:xfrm flipH="1">
              <a:off x="7048592" y="5549122"/>
              <a:ext cx="92156" cy="693007"/>
            </a:xfrm>
            <a:prstGeom prst="ellipse">
              <a:avLst/>
            </a:prstGeom>
            <a:solidFill>
              <a:srgbClr val="002060">
                <a:alpha val="25000"/>
              </a:srgbClr>
            </a:soli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cxnSp>
        <p:nvCxnSpPr>
          <p:cNvPr id="26" name="Straight Connector 25">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943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Pole &amp; Flag Pattern</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17</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2122056" y="1297045"/>
            <a:ext cx="2569229" cy="307777"/>
          </a:xfrm>
          <a:prstGeom prst="rect">
            <a:avLst/>
          </a:prstGeom>
          <a:noFill/>
        </p:spPr>
        <p:txBody>
          <a:bodyPr wrap="none" rtlCol="0">
            <a:spAutoFit/>
          </a:bodyPr>
          <a:lstStyle/>
          <a:p>
            <a:r>
              <a:rPr lang="en-IN" sz="1400" b="1" dirty="0" err="1">
                <a:solidFill>
                  <a:srgbClr val="002060"/>
                </a:solidFill>
                <a:latin typeface="+mn-lt"/>
              </a:rPr>
              <a:t>Kalpataru</a:t>
            </a:r>
            <a:r>
              <a:rPr lang="en-IN" sz="1400" b="1" dirty="0">
                <a:solidFill>
                  <a:srgbClr val="002060"/>
                </a:solidFill>
                <a:latin typeface="+mn-lt"/>
              </a:rPr>
              <a:t> Power – Weekly chart</a:t>
            </a:r>
          </a:p>
        </p:txBody>
      </p:sp>
      <p:cxnSp>
        <p:nvCxnSpPr>
          <p:cNvPr id="11" name="Straight Connector 10"/>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194906" y="1597965"/>
            <a:ext cx="9330229" cy="5528789"/>
            <a:chOff x="505874" y="731365"/>
            <a:chExt cx="8223984" cy="5866264"/>
          </a:xfrm>
        </p:grpSpPr>
        <p:cxnSp>
          <p:nvCxnSpPr>
            <p:cNvPr id="16" name="Straight Connector 15"/>
            <p:cNvCxnSpPr/>
            <p:nvPr/>
          </p:nvCxnSpPr>
          <p:spPr>
            <a:xfrm>
              <a:off x="516950" y="2875596"/>
              <a:ext cx="7894320" cy="7620"/>
            </a:xfrm>
            <a:prstGeom prst="line">
              <a:avLst/>
            </a:prstGeom>
            <a:ln w="28575" cap="rnd" cmpd="sng">
              <a:solidFill>
                <a:schemeClr val="bg1"/>
              </a:solidFill>
              <a:prstDash val="solid"/>
              <a:roun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05874" y="3263263"/>
              <a:ext cx="7894320" cy="7620"/>
            </a:xfrm>
            <a:prstGeom prst="line">
              <a:avLst/>
            </a:prstGeom>
            <a:ln w="28575" cap="rnd" cmpd="sng">
              <a:solidFill>
                <a:schemeClr val="bg1"/>
              </a:solidFill>
              <a:prstDash val="solid"/>
              <a:roun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16950" y="3639853"/>
              <a:ext cx="7894320" cy="7620"/>
            </a:xfrm>
            <a:prstGeom prst="line">
              <a:avLst/>
            </a:prstGeom>
            <a:ln w="28575" cap="rnd" cmpd="sng">
              <a:solidFill>
                <a:schemeClr val="bg1"/>
              </a:solidFill>
              <a:prstDash val="solid"/>
              <a:roun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16950" y="4016443"/>
              <a:ext cx="7894320" cy="7620"/>
            </a:xfrm>
            <a:prstGeom prst="line">
              <a:avLst/>
            </a:prstGeom>
            <a:ln w="28575" cap="rnd" cmpd="sng">
              <a:solidFill>
                <a:schemeClr val="bg1"/>
              </a:solidFill>
              <a:prstDash val="solid"/>
              <a:roun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16950" y="4404110"/>
              <a:ext cx="7894320" cy="7620"/>
            </a:xfrm>
            <a:prstGeom prst="line">
              <a:avLst/>
            </a:prstGeom>
            <a:ln w="28575" cap="rnd" cmpd="sng">
              <a:solidFill>
                <a:schemeClr val="bg1"/>
              </a:solidFill>
              <a:prstDash val="solid"/>
              <a:round/>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342872-1C06-4D06-8D7F-ADA717E42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50" y="731365"/>
              <a:ext cx="8212908" cy="5669435"/>
            </a:xfrm>
            <a:prstGeom prst="rect">
              <a:avLst/>
            </a:prstGeom>
          </p:spPr>
        </p:pic>
        <p:sp>
          <p:nvSpPr>
            <p:cNvPr id="23" name="Oval 22">
              <a:extLst>
                <a:ext uri="{FF2B5EF4-FFF2-40B4-BE49-F238E27FC236}">
                  <a16:creationId xmlns:a16="http://schemas.microsoft.com/office/drawing/2014/main" id="{5951FB02-247A-4E13-957A-99EE84FDA571}"/>
                </a:ext>
              </a:extLst>
            </p:cNvPr>
            <p:cNvSpPr/>
            <p:nvPr/>
          </p:nvSpPr>
          <p:spPr>
            <a:xfrm>
              <a:off x="4816662" y="5751950"/>
              <a:ext cx="472381" cy="52408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TextBox 23">
              <a:extLst>
                <a:ext uri="{FF2B5EF4-FFF2-40B4-BE49-F238E27FC236}">
                  <a16:creationId xmlns:a16="http://schemas.microsoft.com/office/drawing/2014/main" id="{A16276C3-96A6-4FFA-9222-C054E892C069}"/>
                </a:ext>
              </a:extLst>
            </p:cNvPr>
            <p:cNvSpPr txBox="1"/>
            <p:nvPr/>
          </p:nvSpPr>
          <p:spPr>
            <a:xfrm>
              <a:off x="4631956" y="4142689"/>
              <a:ext cx="707842" cy="293907"/>
            </a:xfrm>
            <a:prstGeom prst="rect">
              <a:avLst/>
            </a:prstGeom>
            <a:noFill/>
          </p:spPr>
          <p:txBody>
            <a:bodyPr wrap="square" rtlCol="0">
              <a:spAutoFit/>
            </a:bodyPr>
            <a:lstStyle/>
            <a:p>
              <a:r>
                <a:rPr lang="en-IN" sz="1200" b="1" dirty="0">
                  <a:latin typeface="+mn-lt"/>
                </a:rPr>
                <a:t>POLE</a:t>
              </a:r>
            </a:p>
          </p:txBody>
        </p:sp>
        <p:cxnSp>
          <p:nvCxnSpPr>
            <p:cNvPr id="25" name="Straight Arrow Connector 24">
              <a:extLst>
                <a:ext uri="{FF2B5EF4-FFF2-40B4-BE49-F238E27FC236}">
                  <a16:creationId xmlns:a16="http://schemas.microsoft.com/office/drawing/2014/main" id="{0F88BCBB-0404-43A4-B4D6-97A63E21B718}"/>
                </a:ext>
              </a:extLst>
            </p:cNvPr>
            <p:cNvCxnSpPr>
              <a:cxnSpLocks/>
            </p:cNvCxnSpPr>
            <p:nvPr/>
          </p:nvCxnSpPr>
          <p:spPr>
            <a:xfrm flipH="1" flipV="1">
              <a:off x="5807836" y="1600200"/>
              <a:ext cx="0" cy="1654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2EA9789-726A-412C-A59F-499F194F9F4C}"/>
                </a:ext>
              </a:extLst>
            </p:cNvPr>
            <p:cNvSpPr txBox="1"/>
            <p:nvPr/>
          </p:nvSpPr>
          <p:spPr>
            <a:xfrm>
              <a:off x="5126852" y="3746065"/>
              <a:ext cx="849417" cy="293907"/>
            </a:xfrm>
            <a:prstGeom prst="rect">
              <a:avLst/>
            </a:prstGeom>
            <a:noFill/>
          </p:spPr>
          <p:txBody>
            <a:bodyPr wrap="square" rtlCol="0">
              <a:spAutoFit/>
            </a:bodyPr>
            <a:lstStyle/>
            <a:p>
              <a:r>
                <a:rPr lang="en-US" sz="1200" b="1" dirty="0">
                  <a:latin typeface="+mn-lt"/>
                </a:rPr>
                <a:t>80 points</a:t>
              </a:r>
            </a:p>
          </p:txBody>
        </p:sp>
        <p:sp>
          <p:nvSpPr>
            <p:cNvPr id="28" name="TextBox 27">
              <a:extLst>
                <a:ext uri="{FF2B5EF4-FFF2-40B4-BE49-F238E27FC236}">
                  <a16:creationId xmlns:a16="http://schemas.microsoft.com/office/drawing/2014/main" id="{6E850D50-9E42-4B3E-A6BC-FC5A94DCE55E}"/>
                </a:ext>
              </a:extLst>
            </p:cNvPr>
            <p:cNvSpPr txBox="1"/>
            <p:nvPr/>
          </p:nvSpPr>
          <p:spPr>
            <a:xfrm>
              <a:off x="5378268" y="1340224"/>
              <a:ext cx="1023982" cy="293907"/>
            </a:xfrm>
            <a:prstGeom prst="rect">
              <a:avLst/>
            </a:prstGeom>
            <a:noFill/>
          </p:spPr>
          <p:txBody>
            <a:bodyPr wrap="square" rtlCol="0">
              <a:spAutoFit/>
            </a:bodyPr>
            <a:lstStyle/>
            <a:p>
              <a:r>
                <a:rPr lang="en-US" sz="1200" b="1" dirty="0">
                  <a:latin typeface="+mn-lt"/>
                </a:rPr>
                <a:t>490 Target</a:t>
              </a:r>
            </a:p>
          </p:txBody>
        </p:sp>
        <p:cxnSp>
          <p:nvCxnSpPr>
            <p:cNvPr id="29" name="Straight Connector 28">
              <a:extLst>
                <a:ext uri="{FF2B5EF4-FFF2-40B4-BE49-F238E27FC236}">
                  <a16:creationId xmlns:a16="http://schemas.microsoft.com/office/drawing/2014/main" id="{4A2D0EC7-5F4E-4938-9C4E-EE0A5862AB7C}"/>
                </a:ext>
              </a:extLst>
            </p:cNvPr>
            <p:cNvCxnSpPr>
              <a:cxnSpLocks/>
            </p:cNvCxnSpPr>
            <p:nvPr/>
          </p:nvCxnSpPr>
          <p:spPr>
            <a:xfrm flipH="1">
              <a:off x="5138711" y="2980545"/>
              <a:ext cx="11076" cy="1431185"/>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8C8344D-5786-48C6-BB18-BB2AB6BA1F35}"/>
                </a:ext>
              </a:extLst>
            </p:cNvPr>
            <p:cNvCxnSpPr>
              <a:cxnSpLocks/>
            </p:cNvCxnSpPr>
            <p:nvPr/>
          </p:nvCxnSpPr>
          <p:spPr>
            <a:xfrm>
              <a:off x="5154470" y="3048000"/>
              <a:ext cx="710423"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5959C9-F298-4EDE-8DB0-A42797B5F724}"/>
                </a:ext>
              </a:extLst>
            </p:cNvPr>
            <p:cNvCxnSpPr>
              <a:cxnSpLocks/>
            </p:cNvCxnSpPr>
            <p:nvPr/>
          </p:nvCxnSpPr>
          <p:spPr>
            <a:xfrm>
              <a:off x="5138711" y="3426292"/>
              <a:ext cx="805011"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EC442D2-1E90-46D6-8787-C7AD3461C3EC}"/>
                </a:ext>
              </a:extLst>
            </p:cNvPr>
            <p:cNvSpPr txBox="1"/>
            <p:nvPr/>
          </p:nvSpPr>
          <p:spPr>
            <a:xfrm>
              <a:off x="4598800" y="3077885"/>
              <a:ext cx="707842" cy="293907"/>
            </a:xfrm>
            <a:prstGeom prst="rect">
              <a:avLst/>
            </a:prstGeom>
            <a:noFill/>
          </p:spPr>
          <p:txBody>
            <a:bodyPr wrap="square" rtlCol="0">
              <a:spAutoFit/>
            </a:bodyPr>
            <a:lstStyle/>
            <a:p>
              <a:r>
                <a:rPr lang="en-IN" sz="1200" b="1" dirty="0">
                  <a:latin typeface="+mn-lt"/>
                </a:rPr>
                <a:t>FLAG</a:t>
              </a:r>
            </a:p>
          </p:txBody>
        </p:sp>
        <p:sp>
          <p:nvSpPr>
            <p:cNvPr id="33" name="TextBox 32">
              <a:extLst>
                <a:ext uri="{FF2B5EF4-FFF2-40B4-BE49-F238E27FC236}">
                  <a16:creationId xmlns:a16="http://schemas.microsoft.com/office/drawing/2014/main" id="{5494DE16-7C5B-40AF-8794-6AE63F151D07}"/>
                </a:ext>
              </a:extLst>
            </p:cNvPr>
            <p:cNvSpPr txBox="1"/>
            <p:nvPr/>
          </p:nvSpPr>
          <p:spPr>
            <a:xfrm>
              <a:off x="5174472" y="2673672"/>
              <a:ext cx="849417" cy="293907"/>
            </a:xfrm>
            <a:prstGeom prst="rect">
              <a:avLst/>
            </a:prstGeom>
            <a:noFill/>
          </p:spPr>
          <p:txBody>
            <a:bodyPr wrap="square" rtlCol="0">
              <a:spAutoFit/>
            </a:bodyPr>
            <a:lstStyle/>
            <a:p>
              <a:r>
                <a:rPr lang="en-US" sz="1200" b="1" dirty="0">
                  <a:latin typeface="+mn-lt"/>
                </a:rPr>
                <a:t>80 points</a:t>
              </a:r>
            </a:p>
          </p:txBody>
        </p:sp>
        <p:sp>
          <p:nvSpPr>
            <p:cNvPr id="34" name="TextBox 33">
              <a:extLst>
                <a:ext uri="{FF2B5EF4-FFF2-40B4-BE49-F238E27FC236}">
                  <a16:creationId xmlns:a16="http://schemas.microsoft.com/office/drawing/2014/main" id="{FFE2A403-21A0-412D-886B-21396FA4E433}"/>
                </a:ext>
              </a:extLst>
            </p:cNvPr>
            <p:cNvSpPr txBox="1"/>
            <p:nvPr/>
          </p:nvSpPr>
          <p:spPr>
            <a:xfrm>
              <a:off x="4696344" y="2859232"/>
              <a:ext cx="546476" cy="293907"/>
            </a:xfrm>
            <a:prstGeom prst="rect">
              <a:avLst/>
            </a:prstGeom>
            <a:noFill/>
          </p:spPr>
          <p:txBody>
            <a:bodyPr wrap="square" rtlCol="0">
              <a:spAutoFit/>
            </a:bodyPr>
            <a:lstStyle/>
            <a:p>
              <a:r>
                <a:rPr lang="en-US" sz="1200" b="1" dirty="0">
                  <a:latin typeface="+mn-lt"/>
                </a:rPr>
                <a:t>410</a:t>
              </a:r>
            </a:p>
          </p:txBody>
        </p:sp>
        <p:sp>
          <p:nvSpPr>
            <p:cNvPr id="35" name="TextBox 34">
              <a:extLst>
                <a:ext uri="{FF2B5EF4-FFF2-40B4-BE49-F238E27FC236}">
                  <a16:creationId xmlns:a16="http://schemas.microsoft.com/office/drawing/2014/main" id="{C3BD29C0-BC70-4B2E-AF6C-46EC41F17F34}"/>
                </a:ext>
              </a:extLst>
            </p:cNvPr>
            <p:cNvSpPr txBox="1"/>
            <p:nvPr/>
          </p:nvSpPr>
          <p:spPr>
            <a:xfrm>
              <a:off x="4969582" y="4398911"/>
              <a:ext cx="652797" cy="293907"/>
            </a:xfrm>
            <a:prstGeom prst="rect">
              <a:avLst/>
            </a:prstGeom>
            <a:noFill/>
          </p:spPr>
          <p:txBody>
            <a:bodyPr wrap="square" rtlCol="0">
              <a:spAutoFit/>
            </a:bodyPr>
            <a:lstStyle/>
            <a:p>
              <a:r>
                <a:rPr lang="en-US" sz="1200" b="1" dirty="0">
                  <a:latin typeface="+mn-lt"/>
                </a:rPr>
                <a:t>330</a:t>
              </a:r>
            </a:p>
          </p:txBody>
        </p:sp>
        <p:cxnSp>
          <p:nvCxnSpPr>
            <p:cNvPr id="36" name="Straight Connector 35">
              <a:extLst>
                <a:ext uri="{FF2B5EF4-FFF2-40B4-BE49-F238E27FC236}">
                  <a16:creationId xmlns:a16="http://schemas.microsoft.com/office/drawing/2014/main" id="{59684916-1674-43B0-B581-07AD2D01FB3B}"/>
                </a:ext>
              </a:extLst>
            </p:cNvPr>
            <p:cNvCxnSpPr>
              <a:cxnSpLocks/>
            </p:cNvCxnSpPr>
            <p:nvPr/>
          </p:nvCxnSpPr>
          <p:spPr>
            <a:xfrm>
              <a:off x="5635258" y="1600200"/>
              <a:ext cx="251814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830B63D-6269-4F7A-B524-0C9478AFC8FF}"/>
                </a:ext>
              </a:extLst>
            </p:cNvPr>
            <p:cNvCxnSpPr>
              <a:cxnSpLocks/>
            </p:cNvCxnSpPr>
            <p:nvPr/>
          </p:nvCxnSpPr>
          <p:spPr>
            <a:xfrm>
              <a:off x="4453034" y="4411730"/>
              <a:ext cx="68567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157171D-55A7-493A-97BC-944A5113007A}"/>
                </a:ext>
              </a:extLst>
            </p:cNvPr>
            <p:cNvSpPr txBox="1"/>
            <p:nvPr/>
          </p:nvSpPr>
          <p:spPr>
            <a:xfrm>
              <a:off x="4702218" y="5468540"/>
              <a:ext cx="764628" cy="293907"/>
            </a:xfrm>
            <a:prstGeom prst="rect">
              <a:avLst/>
            </a:prstGeom>
            <a:noFill/>
          </p:spPr>
          <p:txBody>
            <a:bodyPr wrap="square" rtlCol="0">
              <a:spAutoFit/>
            </a:bodyPr>
            <a:lstStyle/>
            <a:p>
              <a:r>
                <a:rPr lang="en-US" sz="1200" b="1" dirty="0">
                  <a:latin typeface="+mn-lt"/>
                </a:rPr>
                <a:t>Up move</a:t>
              </a:r>
            </a:p>
          </p:txBody>
        </p:sp>
        <p:sp>
          <p:nvSpPr>
            <p:cNvPr id="39" name="TextBox 38">
              <a:extLst>
                <a:ext uri="{FF2B5EF4-FFF2-40B4-BE49-F238E27FC236}">
                  <a16:creationId xmlns:a16="http://schemas.microsoft.com/office/drawing/2014/main" id="{7EDB6A47-53FF-4C70-B82B-52C6000DC5BD}"/>
                </a:ext>
              </a:extLst>
            </p:cNvPr>
            <p:cNvSpPr txBox="1"/>
            <p:nvPr/>
          </p:nvSpPr>
          <p:spPr>
            <a:xfrm>
              <a:off x="5059790" y="6303722"/>
              <a:ext cx="1436551" cy="293907"/>
            </a:xfrm>
            <a:prstGeom prst="rect">
              <a:avLst/>
            </a:prstGeom>
            <a:noFill/>
          </p:spPr>
          <p:txBody>
            <a:bodyPr wrap="square" rtlCol="0">
              <a:spAutoFit/>
            </a:bodyPr>
            <a:lstStyle/>
            <a:p>
              <a:r>
                <a:rPr lang="en-US" sz="1200" b="1" dirty="0">
                  <a:latin typeface="+mn-lt"/>
                </a:rPr>
                <a:t>Consolidation</a:t>
              </a:r>
            </a:p>
          </p:txBody>
        </p:sp>
        <p:sp>
          <p:nvSpPr>
            <p:cNvPr id="40" name="Oval 39">
              <a:extLst>
                <a:ext uri="{FF2B5EF4-FFF2-40B4-BE49-F238E27FC236}">
                  <a16:creationId xmlns:a16="http://schemas.microsoft.com/office/drawing/2014/main" id="{06CD34C0-095A-4FFF-8433-D20854F8B584}"/>
                </a:ext>
              </a:extLst>
            </p:cNvPr>
            <p:cNvSpPr/>
            <p:nvPr/>
          </p:nvSpPr>
          <p:spPr>
            <a:xfrm>
              <a:off x="5864893" y="5617495"/>
              <a:ext cx="472381" cy="615292"/>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TextBox 40">
              <a:extLst>
                <a:ext uri="{FF2B5EF4-FFF2-40B4-BE49-F238E27FC236}">
                  <a16:creationId xmlns:a16="http://schemas.microsoft.com/office/drawing/2014/main" id="{431C88FF-73D3-4B4B-9D50-4566AA79EA3E}"/>
                </a:ext>
              </a:extLst>
            </p:cNvPr>
            <p:cNvSpPr txBox="1"/>
            <p:nvPr/>
          </p:nvSpPr>
          <p:spPr>
            <a:xfrm>
              <a:off x="5710397" y="5323588"/>
              <a:ext cx="785944" cy="293907"/>
            </a:xfrm>
            <a:prstGeom prst="rect">
              <a:avLst/>
            </a:prstGeom>
            <a:noFill/>
          </p:spPr>
          <p:txBody>
            <a:bodyPr wrap="square" rtlCol="0">
              <a:spAutoFit/>
            </a:bodyPr>
            <a:lstStyle/>
            <a:p>
              <a:r>
                <a:rPr lang="en-US" sz="1200" b="1" dirty="0">
                  <a:latin typeface="+mn-lt"/>
                </a:rPr>
                <a:t>Up move</a:t>
              </a:r>
            </a:p>
          </p:txBody>
        </p:sp>
        <p:sp>
          <p:nvSpPr>
            <p:cNvPr id="42" name="Oval 41">
              <a:extLst>
                <a:ext uri="{FF2B5EF4-FFF2-40B4-BE49-F238E27FC236}">
                  <a16:creationId xmlns:a16="http://schemas.microsoft.com/office/drawing/2014/main" id="{5E195999-DC0E-481A-AD46-41E814597D9A}"/>
                </a:ext>
              </a:extLst>
            </p:cNvPr>
            <p:cNvSpPr/>
            <p:nvPr/>
          </p:nvSpPr>
          <p:spPr>
            <a:xfrm>
              <a:off x="5218488" y="5988948"/>
              <a:ext cx="805401" cy="304457"/>
            </a:xfrm>
            <a:prstGeom prst="ellipse">
              <a:avLst/>
            </a:prstGeom>
            <a:solidFill>
              <a:srgbClr val="92D050">
                <a:alpha val="2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cxnSp>
        <p:nvCxnSpPr>
          <p:cNvPr id="43" name="Straight Connector 42">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224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Rising Channel</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18</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2122055" y="1297045"/>
            <a:ext cx="2451120" cy="307777"/>
          </a:xfrm>
          <a:prstGeom prst="rect">
            <a:avLst/>
          </a:prstGeom>
          <a:noFill/>
        </p:spPr>
        <p:txBody>
          <a:bodyPr wrap="none" rtlCol="0">
            <a:spAutoFit/>
          </a:bodyPr>
          <a:lstStyle/>
          <a:p>
            <a:r>
              <a:rPr lang="en-IN" sz="1400" b="1" dirty="0">
                <a:solidFill>
                  <a:srgbClr val="002060"/>
                </a:solidFill>
                <a:latin typeface="+mn-lt"/>
              </a:rPr>
              <a:t>Titan Company – Weekly chart</a:t>
            </a:r>
          </a:p>
        </p:txBody>
      </p:sp>
      <p:cxnSp>
        <p:nvCxnSpPr>
          <p:cNvPr id="11" name="Straight Connector 10"/>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198255" y="1610973"/>
            <a:ext cx="9326880" cy="5481715"/>
            <a:chOff x="516952" y="685800"/>
            <a:chExt cx="8121174" cy="5638800"/>
          </a:xfrm>
        </p:grpSpPr>
        <p:pic>
          <p:nvPicPr>
            <p:cNvPr id="38" name="Picture 37">
              <a:extLst>
                <a:ext uri="{FF2B5EF4-FFF2-40B4-BE49-F238E27FC236}">
                  <a16:creationId xmlns:a16="http://schemas.microsoft.com/office/drawing/2014/main" id="{5B342872-1C06-4D06-8D7F-ADA717E42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52" y="685800"/>
              <a:ext cx="8121174" cy="5638800"/>
            </a:xfrm>
            <a:prstGeom prst="rect">
              <a:avLst/>
            </a:prstGeom>
          </p:spPr>
        </p:pic>
        <p:cxnSp>
          <p:nvCxnSpPr>
            <p:cNvPr id="39" name="Straight Arrow Connector 38">
              <a:extLst>
                <a:ext uri="{FF2B5EF4-FFF2-40B4-BE49-F238E27FC236}">
                  <a16:creationId xmlns:a16="http://schemas.microsoft.com/office/drawing/2014/main" id="{3F82442B-5A34-4E4C-BCCA-5CEC5DB8F1E2}"/>
                </a:ext>
              </a:extLst>
            </p:cNvPr>
            <p:cNvCxnSpPr>
              <a:cxnSpLocks/>
            </p:cNvCxnSpPr>
            <p:nvPr/>
          </p:nvCxnSpPr>
          <p:spPr>
            <a:xfrm flipV="1">
              <a:off x="3719929" y="4104227"/>
              <a:ext cx="0" cy="5020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79D54F5-8BEF-4A3F-A1CC-5F54CF9F40DE}"/>
                </a:ext>
              </a:extLst>
            </p:cNvPr>
            <p:cNvSpPr txBox="1"/>
            <p:nvPr/>
          </p:nvSpPr>
          <p:spPr>
            <a:xfrm>
              <a:off x="3371218" y="4606247"/>
              <a:ext cx="826258" cy="284937"/>
            </a:xfrm>
            <a:prstGeom prst="rect">
              <a:avLst/>
            </a:prstGeom>
            <a:noFill/>
          </p:spPr>
          <p:txBody>
            <a:bodyPr wrap="square" rtlCol="0">
              <a:spAutoFit/>
            </a:bodyPr>
            <a:lstStyle/>
            <a:p>
              <a:r>
                <a:rPr lang="en-US" sz="1200" b="1" dirty="0">
                  <a:latin typeface="+mn-lt"/>
                </a:rPr>
                <a:t>Support</a:t>
              </a:r>
            </a:p>
          </p:txBody>
        </p:sp>
        <p:cxnSp>
          <p:nvCxnSpPr>
            <p:cNvPr id="41" name="Straight Arrow Connector 40">
              <a:extLst>
                <a:ext uri="{FF2B5EF4-FFF2-40B4-BE49-F238E27FC236}">
                  <a16:creationId xmlns:a16="http://schemas.microsoft.com/office/drawing/2014/main" id="{5EEEAA15-5BD5-45EE-B455-4D363CAB97F2}"/>
                </a:ext>
              </a:extLst>
            </p:cNvPr>
            <p:cNvCxnSpPr>
              <a:cxnSpLocks/>
            </p:cNvCxnSpPr>
            <p:nvPr/>
          </p:nvCxnSpPr>
          <p:spPr>
            <a:xfrm>
              <a:off x="4551634" y="2321991"/>
              <a:ext cx="0" cy="50788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A780CDA-9D72-46DC-8EFA-329890A1E726}"/>
                </a:ext>
              </a:extLst>
            </p:cNvPr>
            <p:cNvCxnSpPr>
              <a:cxnSpLocks/>
            </p:cNvCxnSpPr>
            <p:nvPr/>
          </p:nvCxnSpPr>
          <p:spPr>
            <a:xfrm>
              <a:off x="6808327" y="1333356"/>
              <a:ext cx="0" cy="43401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8BEBC91-A723-4861-8CD2-F8885ED66DDD}"/>
                </a:ext>
              </a:extLst>
            </p:cNvPr>
            <p:cNvCxnSpPr>
              <a:cxnSpLocks/>
            </p:cNvCxnSpPr>
            <p:nvPr/>
          </p:nvCxnSpPr>
          <p:spPr>
            <a:xfrm flipV="1">
              <a:off x="6553200" y="2926980"/>
              <a:ext cx="0" cy="5020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3CCC4F0-5C38-4564-8141-47303640E5B3}"/>
                </a:ext>
              </a:extLst>
            </p:cNvPr>
            <p:cNvCxnSpPr>
              <a:cxnSpLocks/>
            </p:cNvCxnSpPr>
            <p:nvPr/>
          </p:nvCxnSpPr>
          <p:spPr>
            <a:xfrm>
              <a:off x="7543800" y="1066800"/>
              <a:ext cx="0" cy="38874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3D97797-A38A-4DC9-9AFE-CCD04CD34089}"/>
                </a:ext>
              </a:extLst>
            </p:cNvPr>
            <p:cNvCxnSpPr>
              <a:cxnSpLocks/>
            </p:cNvCxnSpPr>
            <p:nvPr/>
          </p:nvCxnSpPr>
          <p:spPr>
            <a:xfrm>
              <a:off x="5588619" y="1894858"/>
              <a:ext cx="0" cy="50788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C3F7B79-E22C-4B04-B587-BAF59B3AD1BA}"/>
                </a:ext>
              </a:extLst>
            </p:cNvPr>
            <p:cNvSpPr txBox="1"/>
            <p:nvPr/>
          </p:nvSpPr>
          <p:spPr>
            <a:xfrm>
              <a:off x="4185455" y="2077860"/>
              <a:ext cx="915901" cy="284937"/>
            </a:xfrm>
            <a:prstGeom prst="rect">
              <a:avLst/>
            </a:prstGeom>
            <a:noFill/>
          </p:spPr>
          <p:txBody>
            <a:bodyPr wrap="square" rtlCol="0">
              <a:spAutoFit/>
            </a:bodyPr>
            <a:lstStyle/>
            <a:p>
              <a:r>
                <a:rPr lang="en-US" sz="1200" b="1" dirty="0">
                  <a:latin typeface="+mn-lt"/>
                </a:rPr>
                <a:t>Resistance</a:t>
              </a:r>
            </a:p>
          </p:txBody>
        </p:sp>
        <p:sp>
          <p:nvSpPr>
            <p:cNvPr id="47" name="TextBox 46">
              <a:extLst>
                <a:ext uri="{FF2B5EF4-FFF2-40B4-BE49-F238E27FC236}">
                  <a16:creationId xmlns:a16="http://schemas.microsoft.com/office/drawing/2014/main" id="{3E69CBC5-556E-4049-8113-DEC0EC2BCBB4}"/>
                </a:ext>
              </a:extLst>
            </p:cNvPr>
            <p:cNvSpPr txBox="1"/>
            <p:nvPr/>
          </p:nvSpPr>
          <p:spPr>
            <a:xfrm>
              <a:off x="6324600" y="3429137"/>
              <a:ext cx="826258" cy="284937"/>
            </a:xfrm>
            <a:prstGeom prst="rect">
              <a:avLst/>
            </a:prstGeom>
            <a:noFill/>
          </p:spPr>
          <p:txBody>
            <a:bodyPr wrap="square" rtlCol="0">
              <a:spAutoFit/>
            </a:bodyPr>
            <a:lstStyle/>
            <a:p>
              <a:r>
                <a:rPr lang="en-US" sz="1200" b="1" dirty="0">
                  <a:latin typeface="+mn-lt"/>
                </a:rPr>
                <a:t>Support</a:t>
              </a:r>
            </a:p>
          </p:txBody>
        </p:sp>
        <p:sp>
          <p:nvSpPr>
            <p:cNvPr id="48" name="TextBox 47">
              <a:extLst>
                <a:ext uri="{FF2B5EF4-FFF2-40B4-BE49-F238E27FC236}">
                  <a16:creationId xmlns:a16="http://schemas.microsoft.com/office/drawing/2014/main" id="{DC0D7FCF-43DF-412D-B476-EA0FCD1D75E6}"/>
                </a:ext>
              </a:extLst>
            </p:cNvPr>
            <p:cNvSpPr txBox="1"/>
            <p:nvPr/>
          </p:nvSpPr>
          <p:spPr>
            <a:xfrm>
              <a:off x="5203726" y="1735799"/>
              <a:ext cx="869129" cy="284937"/>
            </a:xfrm>
            <a:prstGeom prst="rect">
              <a:avLst/>
            </a:prstGeom>
            <a:noFill/>
          </p:spPr>
          <p:txBody>
            <a:bodyPr wrap="square" rtlCol="0">
              <a:spAutoFit/>
            </a:bodyPr>
            <a:lstStyle/>
            <a:p>
              <a:r>
                <a:rPr lang="en-US" sz="1200" b="1" dirty="0">
                  <a:latin typeface="+mn-lt"/>
                </a:rPr>
                <a:t>Resistance</a:t>
              </a:r>
            </a:p>
          </p:txBody>
        </p:sp>
        <p:sp>
          <p:nvSpPr>
            <p:cNvPr id="49" name="TextBox 48">
              <a:extLst>
                <a:ext uri="{FF2B5EF4-FFF2-40B4-BE49-F238E27FC236}">
                  <a16:creationId xmlns:a16="http://schemas.microsoft.com/office/drawing/2014/main" id="{13CEFBE6-750D-4CB1-A5F8-277C616333D3}"/>
                </a:ext>
              </a:extLst>
            </p:cNvPr>
            <p:cNvSpPr txBox="1"/>
            <p:nvPr/>
          </p:nvSpPr>
          <p:spPr>
            <a:xfrm>
              <a:off x="6446027" y="1108099"/>
              <a:ext cx="934488" cy="284937"/>
            </a:xfrm>
            <a:prstGeom prst="rect">
              <a:avLst/>
            </a:prstGeom>
            <a:noFill/>
          </p:spPr>
          <p:txBody>
            <a:bodyPr wrap="square" rtlCol="0">
              <a:spAutoFit/>
            </a:bodyPr>
            <a:lstStyle/>
            <a:p>
              <a:r>
                <a:rPr lang="en-US" sz="1200" b="1" dirty="0">
                  <a:latin typeface="+mn-lt"/>
                </a:rPr>
                <a:t>Resistance</a:t>
              </a:r>
            </a:p>
          </p:txBody>
        </p:sp>
        <p:sp>
          <p:nvSpPr>
            <p:cNvPr id="50" name="TextBox 49">
              <a:extLst>
                <a:ext uri="{FF2B5EF4-FFF2-40B4-BE49-F238E27FC236}">
                  <a16:creationId xmlns:a16="http://schemas.microsoft.com/office/drawing/2014/main" id="{5098B5A1-FA44-428D-A7BB-581627389CE4}"/>
                </a:ext>
              </a:extLst>
            </p:cNvPr>
            <p:cNvSpPr txBox="1"/>
            <p:nvPr/>
          </p:nvSpPr>
          <p:spPr>
            <a:xfrm>
              <a:off x="7131828" y="858921"/>
              <a:ext cx="1021252" cy="284937"/>
            </a:xfrm>
            <a:prstGeom prst="rect">
              <a:avLst/>
            </a:prstGeom>
            <a:noFill/>
          </p:spPr>
          <p:txBody>
            <a:bodyPr wrap="square" rtlCol="0">
              <a:spAutoFit/>
            </a:bodyPr>
            <a:lstStyle/>
            <a:p>
              <a:r>
                <a:rPr lang="en-US" sz="1200" b="1" dirty="0">
                  <a:latin typeface="+mn-lt"/>
                </a:rPr>
                <a:t>Resistance</a:t>
              </a:r>
            </a:p>
          </p:txBody>
        </p:sp>
      </p:grpSp>
      <p:cxnSp>
        <p:nvCxnSpPr>
          <p:cNvPr id="51" name="Straight Connector 5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572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0600" y="2667000"/>
            <a:ext cx="4221162" cy="1295400"/>
          </a:xfrm>
        </p:spPr>
        <p:txBody>
          <a:bodyPr/>
          <a:lstStyle/>
          <a:p>
            <a:r>
              <a:rPr lang="en-US" sz="4000" b="1" dirty="0">
                <a:latin typeface="+mn-lt"/>
              </a:rPr>
              <a:t>Trend Lines</a:t>
            </a:r>
            <a:endParaRPr lang="en-US" sz="6600" b="1" dirty="0">
              <a:latin typeface="+mn-lt"/>
            </a:endParaRPr>
          </a:p>
        </p:txBody>
      </p:sp>
      <p:sp>
        <p:nvSpPr>
          <p:cNvPr id="2" name="Slide Number Placeholder 1"/>
          <p:cNvSpPr>
            <a:spLocks noGrp="1"/>
          </p:cNvSpPr>
          <p:nvPr>
            <p:ph type="sldNum" sz="quarter" idx="12"/>
          </p:nvPr>
        </p:nvSpPr>
        <p:spPr/>
        <p:txBody>
          <a:bodyPr/>
          <a:lstStyle/>
          <a:p>
            <a:pPr>
              <a:defRPr/>
            </a:pPr>
            <a:fld id="{4B63CB1A-CE20-4E04-953D-1416B4307191}" type="slidenum">
              <a:rPr lang="en-US" smtClean="0"/>
              <a:pPr>
                <a:defRPr/>
              </a:pPr>
              <a:t>19</a:t>
            </a:fld>
            <a:endParaRPr lang="en-US" dirty="0"/>
          </a:p>
        </p:txBody>
      </p:sp>
    </p:spTree>
    <p:extLst>
      <p:ext uri="{BB962C8B-B14F-4D97-AF65-F5344CB8AC3E}">
        <p14:creationId xmlns:p14="http://schemas.microsoft.com/office/powerpoint/2010/main" val="3051691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9400" y="1104205"/>
            <a:ext cx="10966276" cy="458587"/>
          </a:xfrm>
          <a:prstGeom prst="rect">
            <a:avLst/>
          </a:prstGeom>
        </p:spPr>
        <p:txBody>
          <a:bodyPr wrap="square">
            <a:spAutoFit/>
          </a:bodyPr>
          <a:lstStyle/>
          <a:p>
            <a:pPr algn="just"/>
            <a:r>
              <a:rPr lang="en-US" sz="2380" b="1" i="1" dirty="0" smtClean="0">
                <a:solidFill>
                  <a:schemeClr val="accent1">
                    <a:lumMod val="50000"/>
                  </a:schemeClr>
                </a:solidFill>
              </a:rPr>
              <a:t>General Disclaimer</a:t>
            </a:r>
            <a:endParaRPr lang="en-US" sz="2380" b="1" i="1" dirty="0">
              <a:solidFill>
                <a:schemeClr val="accent1">
                  <a:lumMod val="50000"/>
                </a:schemeClr>
              </a:solidFill>
            </a:endParaRPr>
          </a:p>
        </p:txBody>
      </p:sp>
      <p:sp>
        <p:nvSpPr>
          <p:cNvPr id="7" name="TextBox 6"/>
          <p:cNvSpPr txBox="1"/>
          <p:nvPr/>
        </p:nvSpPr>
        <p:spPr>
          <a:xfrm>
            <a:off x="584200" y="1905000"/>
            <a:ext cx="12725400" cy="3539430"/>
          </a:xfrm>
          <a:prstGeom prst="rect">
            <a:avLst/>
          </a:prstGeom>
          <a:noFill/>
        </p:spPr>
        <p:txBody>
          <a:bodyPr wrap="square" rtlCol="0">
            <a:spAutoFit/>
          </a:bodyPr>
          <a:lstStyle/>
          <a:p>
            <a:pPr algn="just"/>
            <a:r>
              <a:rPr lang="en-IN" sz="1600" dirty="0"/>
              <a:t> </a:t>
            </a:r>
          </a:p>
          <a:p>
            <a:pPr marL="285750" indent="-285750" algn="just">
              <a:buFont typeface="Arial" panose="020B0604020202020204" pitchFamily="34" charset="0"/>
              <a:buChar char="•"/>
            </a:pPr>
            <a:r>
              <a:rPr lang="en-IN" sz="1600" dirty="0"/>
              <a:t>The presentation is intended for educational purposes only and does not replace independent professional judgement. </a:t>
            </a:r>
          </a:p>
          <a:p>
            <a:pPr algn="just"/>
            <a:r>
              <a:rPr lang="en-IN" sz="1600" dirty="0"/>
              <a:t> </a:t>
            </a:r>
          </a:p>
          <a:p>
            <a:pPr marL="285750" indent="-285750" algn="just">
              <a:buFont typeface="Arial" panose="020B0604020202020204" pitchFamily="34" charset="0"/>
              <a:buChar char="•"/>
            </a:pPr>
            <a:r>
              <a:rPr lang="en-IN" sz="1600" dirty="0"/>
              <a:t>The views expressed herein are based on internal data, publicly available information and other sources believed to be reliable and might be dated. Any calculations made are approximations, meant as guidelines only. The information contained in this presentation is for general purposes only and not an investment advice.</a:t>
            </a:r>
          </a:p>
          <a:p>
            <a:pPr algn="just"/>
            <a:r>
              <a:rPr lang="en-IN" sz="1600" dirty="0"/>
              <a:t> </a:t>
            </a:r>
          </a:p>
          <a:p>
            <a:pPr marL="285750" indent="-285750" algn="just">
              <a:buFont typeface="Arial" panose="020B0604020202020204" pitchFamily="34" charset="0"/>
              <a:buChar char="•"/>
            </a:pPr>
            <a:r>
              <a:rPr lang="en-IN" sz="1600" dirty="0"/>
              <a:t>The presentation is given in summary form and does not purport to be complete investment strategy. The presentation does not have regard to specific investment objectives, financial situation and the particular needs of any specific person. </a:t>
            </a:r>
          </a:p>
          <a:p>
            <a:pPr algn="just"/>
            <a:r>
              <a:rPr lang="en-IN" sz="1600" dirty="0"/>
              <a:t> </a:t>
            </a:r>
          </a:p>
          <a:p>
            <a:pPr marL="285750" indent="-285750" algn="just">
              <a:buFont typeface="Arial" panose="020B0604020202020204" pitchFamily="34" charset="0"/>
              <a:buChar char="•"/>
            </a:pPr>
            <a:r>
              <a:rPr lang="en-IN" sz="1600" dirty="0"/>
              <a:t>Statements of fact, examples and opinions expressed are those of the individual and might be dated kindly seek an professional advice before Investing. </a:t>
            </a:r>
          </a:p>
          <a:p>
            <a:pPr algn="just"/>
            <a:endParaRPr lang="en-IN" sz="1600" dirty="0"/>
          </a:p>
          <a:p>
            <a:pPr marL="285750" indent="-285750" algn="just">
              <a:buFont typeface="Arial" panose="020B0604020202020204" pitchFamily="34" charset="0"/>
              <a:buChar char="•"/>
            </a:pPr>
            <a:endParaRPr lang="en-IN" sz="1600" dirty="0"/>
          </a:p>
        </p:txBody>
      </p:sp>
      <p:sp>
        <p:nvSpPr>
          <p:cNvPr id="4" name="TextBox 3"/>
          <p:cNvSpPr txBox="1"/>
          <p:nvPr/>
        </p:nvSpPr>
        <p:spPr>
          <a:xfrm>
            <a:off x="565085" y="5052015"/>
            <a:ext cx="12649200" cy="1277273"/>
          </a:xfrm>
          <a:prstGeom prst="rect">
            <a:avLst/>
          </a:prstGeom>
          <a:noFill/>
        </p:spPr>
        <p:txBody>
          <a:bodyPr wrap="square" rtlCol="0">
            <a:spAutoFit/>
          </a:bodyPr>
          <a:lstStyle/>
          <a:p>
            <a:r>
              <a:rPr lang="en-IN" sz="1600" dirty="0" smtClean="0"/>
              <a:t> </a:t>
            </a:r>
            <a:endParaRPr lang="en-IN" sz="1600" dirty="0"/>
          </a:p>
          <a:p>
            <a:pPr marL="285750" indent="-285750">
              <a:buFont typeface="Arial" panose="020B0604020202020204" pitchFamily="34" charset="0"/>
              <a:buChar char="•"/>
            </a:pPr>
            <a:r>
              <a:rPr lang="en-US" sz="1600" b="1" dirty="0"/>
              <a:t>We may hold some of the Stocks discussed in the presentation and may or may not hold in future based on the investment decision of the portfolio manager, recipient of the presentation should not replicate the same. The same should not be taken as an investment advice</a:t>
            </a:r>
            <a:r>
              <a:rPr lang="en-US" sz="1600" b="1" dirty="0" smtClean="0"/>
              <a:t>.</a:t>
            </a:r>
            <a:endParaRPr lang="en-IN" sz="1600" b="1" strike="sngStrike" dirty="0" smtClean="0"/>
          </a:p>
          <a:p>
            <a:endParaRPr lang="en-IN" dirty="0"/>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5" name="Slide Number Placeholder 4"/>
          <p:cNvSpPr>
            <a:spLocks noGrp="1"/>
          </p:cNvSpPr>
          <p:nvPr>
            <p:ph type="sldNum" sz="quarter" idx="12"/>
          </p:nvPr>
        </p:nvSpPr>
        <p:spPr/>
        <p:txBody>
          <a:bodyPr/>
          <a:lstStyle/>
          <a:p>
            <a:fld id="{4C1198CF-4DD5-4AF8-9B06-687D587CF55C}" type="slidenum">
              <a:rPr lang="en-IN" altLang="en-US" smtClean="0"/>
              <a:pPr/>
              <a:t>2</a:t>
            </a:fld>
            <a:endParaRPr lang="en-IN" altLang="en-US"/>
          </a:p>
        </p:txBody>
      </p:sp>
    </p:spTree>
    <p:extLst>
      <p:ext uri="{BB962C8B-B14F-4D97-AF65-F5344CB8AC3E}">
        <p14:creationId xmlns:p14="http://schemas.microsoft.com/office/powerpoint/2010/main" val="36048011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Rising Trend Line</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20</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5571764" y="786710"/>
            <a:ext cx="1558440" cy="307777"/>
          </a:xfrm>
          <a:prstGeom prst="rect">
            <a:avLst/>
          </a:prstGeom>
          <a:noFill/>
        </p:spPr>
        <p:txBody>
          <a:bodyPr wrap="none" rtlCol="0">
            <a:spAutoFit/>
          </a:bodyPr>
          <a:lstStyle/>
          <a:p>
            <a:r>
              <a:rPr lang="en-IN" sz="1400" b="1" dirty="0">
                <a:solidFill>
                  <a:srgbClr val="002060"/>
                </a:solidFill>
                <a:latin typeface="+mn-lt"/>
              </a:rPr>
              <a:t>BEL– Weekly chart</a:t>
            </a:r>
          </a:p>
        </p:txBody>
      </p: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198255" y="1273176"/>
            <a:ext cx="9326880" cy="5817535"/>
            <a:chOff x="716245" y="1273175"/>
            <a:chExt cx="8929290" cy="564320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45" y="1273175"/>
              <a:ext cx="8929290" cy="5643201"/>
            </a:xfrm>
            <a:prstGeom prst="rect">
              <a:avLst/>
            </a:prstGeom>
          </p:spPr>
        </p:pic>
        <p:cxnSp>
          <p:nvCxnSpPr>
            <p:cNvPr id="5" name="Straight Arrow Connector 4"/>
            <p:cNvCxnSpPr/>
            <p:nvPr/>
          </p:nvCxnSpPr>
          <p:spPr>
            <a:xfrm flipV="1">
              <a:off x="7315200" y="3200400"/>
              <a:ext cx="0" cy="533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7696200" y="2933700"/>
              <a:ext cx="0" cy="533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8153400" y="2705100"/>
              <a:ext cx="0" cy="533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8534400" y="2560949"/>
              <a:ext cx="0" cy="533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Footer Placeholder 3"/>
          <p:cNvSpPr>
            <a:spLocks noGrp="1"/>
          </p:cNvSpPr>
          <p:nvPr>
            <p:ph type="ftr" sz="quarter" idx="4294967295"/>
          </p:nvPr>
        </p:nvSpPr>
        <p:spPr>
          <a:xfrm>
            <a:off x="2032001" y="7203864"/>
            <a:ext cx="9677399" cy="413808"/>
          </a:xfrm>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2861279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8200" y="651935"/>
            <a:ext cx="6341826" cy="587375"/>
          </a:xfrm>
          <a:noFill/>
        </p:spPr>
        <p:txBody>
          <a:bodyPr/>
          <a:lstStyle/>
          <a:p>
            <a:pPr algn="l" eaLnBrk="1" hangingPunct="1"/>
            <a:r>
              <a:rPr lang="en-US" sz="2400" b="1" dirty="0">
                <a:solidFill>
                  <a:srgbClr val="1F317F"/>
                </a:solidFill>
                <a:latin typeface="+mn-lt"/>
                <a:cs typeface="Arial" panose="020B0604020202020204" pitchFamily="34" charset="0"/>
              </a:rPr>
              <a:t>Falling Trend Line</a:t>
            </a:r>
          </a:p>
        </p:txBody>
      </p:sp>
      <p:cxnSp>
        <p:nvCxnSpPr>
          <p:cNvPr id="12" name="Straight Connector 11">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21</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5571765" y="786710"/>
            <a:ext cx="1951881" cy="307777"/>
          </a:xfrm>
          <a:prstGeom prst="rect">
            <a:avLst/>
          </a:prstGeom>
          <a:noFill/>
        </p:spPr>
        <p:txBody>
          <a:bodyPr wrap="none" rtlCol="0">
            <a:spAutoFit/>
          </a:bodyPr>
          <a:lstStyle/>
          <a:p>
            <a:r>
              <a:rPr lang="en-IN" sz="1400" b="1" dirty="0">
                <a:solidFill>
                  <a:srgbClr val="002060"/>
                </a:solidFill>
                <a:latin typeface="+mn-lt"/>
              </a:rPr>
              <a:t>Hindalco– Weekly chart</a:t>
            </a:r>
          </a:p>
        </p:txBody>
      </p: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198256" y="1308010"/>
            <a:ext cx="9206345" cy="5782700"/>
            <a:chOff x="422242" y="1308010"/>
            <a:chExt cx="9102758" cy="557197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42" y="1308010"/>
              <a:ext cx="9102758" cy="5571978"/>
            </a:xfrm>
            <a:prstGeom prst="rect">
              <a:avLst/>
            </a:prstGeom>
          </p:spPr>
        </p:pic>
        <p:cxnSp>
          <p:nvCxnSpPr>
            <p:cNvPr id="5" name="Straight Arrow Connector 4"/>
            <p:cNvCxnSpPr/>
            <p:nvPr/>
          </p:nvCxnSpPr>
          <p:spPr>
            <a:xfrm>
              <a:off x="6570370" y="2476893"/>
              <a:ext cx="0"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229600" y="2476893"/>
              <a:ext cx="0" cy="723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Footer Placeholder 3"/>
          <p:cNvSpPr>
            <a:spLocks noGrp="1"/>
          </p:cNvSpPr>
          <p:nvPr>
            <p:ph type="ftr" sz="quarter" idx="4294967295"/>
          </p:nvPr>
        </p:nvSpPr>
        <p:spPr>
          <a:xfrm>
            <a:off x="2032001" y="7203864"/>
            <a:ext cx="9677399" cy="413808"/>
          </a:xfrm>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3789402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22</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9" name="Rectangle 2"/>
          <p:cNvSpPr>
            <a:spLocks noGrp="1" noChangeArrowheads="1"/>
          </p:cNvSpPr>
          <p:nvPr>
            <p:ph type="title"/>
          </p:nvPr>
        </p:nvSpPr>
        <p:spPr>
          <a:xfrm>
            <a:off x="2108200" y="651935"/>
            <a:ext cx="8652551" cy="587375"/>
          </a:xfrm>
          <a:noFill/>
        </p:spPr>
        <p:txBody>
          <a:bodyPr/>
          <a:lstStyle/>
          <a:p>
            <a:pPr algn="l" eaLnBrk="1" hangingPunct="1"/>
            <a:r>
              <a:rPr lang="en-US" sz="2400" b="1" dirty="0">
                <a:solidFill>
                  <a:srgbClr val="1F317F"/>
                </a:solidFill>
                <a:latin typeface="+mn-lt"/>
                <a:cs typeface="Arial" panose="020B0604020202020204" pitchFamily="34" charset="0"/>
              </a:rPr>
              <a:t>Fibonacci Retracement &amp; Extension</a:t>
            </a:r>
          </a:p>
        </p:txBody>
      </p:sp>
      <p:cxnSp>
        <p:nvCxnSpPr>
          <p:cNvPr id="10" name="Straight Connector 9">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22601" y="1752600"/>
            <a:ext cx="2927751" cy="296704"/>
          </a:xfrm>
          <a:prstGeom prst="rect">
            <a:avLst/>
          </a:prstGeom>
          <a:noFill/>
        </p:spPr>
        <p:txBody>
          <a:bodyPr wrap="none" lIns="0" tIns="0" rIns="0" bIns="0" rtlCol="0">
            <a:noAutofit/>
          </a:bodyPr>
          <a:lstStyle/>
          <a:p>
            <a:pPr algn="ctr" fontAlgn="auto">
              <a:spcBef>
                <a:spcPts val="0"/>
              </a:spcBef>
              <a:spcAft>
                <a:spcPts val="0"/>
              </a:spcAft>
              <a:defRPr/>
            </a:pPr>
            <a:r>
              <a:rPr lang="en-IN" sz="1600" b="1" kern="0" spc="-30" dirty="0">
                <a:solidFill>
                  <a:srgbClr val="002060"/>
                </a:solidFill>
                <a:latin typeface="+mn-lt"/>
                <a:cs typeface="Arial" panose="020B0604020202020204" pitchFamily="34" charset="0"/>
              </a:rPr>
              <a:t>Fibonacci Retracement Levels</a:t>
            </a:r>
          </a:p>
        </p:txBody>
      </p:sp>
      <p:sp>
        <p:nvSpPr>
          <p:cNvPr id="13" name="TextBox 12"/>
          <p:cNvSpPr txBox="1"/>
          <p:nvPr/>
        </p:nvSpPr>
        <p:spPr>
          <a:xfrm>
            <a:off x="7610792" y="1752600"/>
            <a:ext cx="2927751" cy="296704"/>
          </a:xfrm>
          <a:prstGeom prst="rect">
            <a:avLst/>
          </a:prstGeom>
          <a:noFill/>
        </p:spPr>
        <p:txBody>
          <a:bodyPr wrap="none" lIns="0" tIns="0" rIns="0" bIns="0" rtlCol="0">
            <a:noAutofit/>
          </a:bodyPr>
          <a:lstStyle/>
          <a:p>
            <a:pPr algn="ctr" fontAlgn="auto">
              <a:spcBef>
                <a:spcPts val="0"/>
              </a:spcBef>
              <a:spcAft>
                <a:spcPts val="0"/>
              </a:spcAft>
              <a:defRPr/>
            </a:pPr>
            <a:r>
              <a:rPr lang="en-IN" sz="1600" b="1" kern="0" spc="-30" dirty="0">
                <a:solidFill>
                  <a:srgbClr val="002060"/>
                </a:solidFill>
                <a:latin typeface="+mn-lt"/>
              </a:rPr>
              <a:t>Fibonacci Extension Levels</a:t>
            </a:r>
          </a:p>
        </p:txBody>
      </p:sp>
      <p:sp>
        <p:nvSpPr>
          <p:cNvPr id="14" name="Rectangle 3"/>
          <p:cNvSpPr>
            <a:spLocks noGrp="1" noChangeArrowheads="1"/>
          </p:cNvSpPr>
          <p:nvPr>
            <p:ph idx="1"/>
          </p:nvPr>
        </p:nvSpPr>
        <p:spPr>
          <a:xfrm>
            <a:off x="3350575" y="2049304"/>
            <a:ext cx="434414" cy="2026196"/>
          </a:xfrm>
          <a:noFill/>
        </p:spPr>
        <p:txBody>
          <a:bodyPr vert="horz" wrap="none" lIns="0" tIns="0" rIns="0" bIns="0" rtlCol="0">
            <a:spAutoFit/>
          </a:bodyPr>
          <a:lstStyle/>
          <a:p>
            <a:pPr marL="0" indent="0">
              <a:lnSpc>
                <a:spcPts val="2200"/>
              </a:lnSpc>
              <a:spcBef>
                <a:spcPts val="0"/>
              </a:spcBef>
              <a:spcAft>
                <a:spcPts val="1200"/>
              </a:spcAft>
              <a:buNone/>
            </a:pPr>
            <a:r>
              <a:rPr lang="en-US" sz="1400" b="1" kern="0" spc="-30" dirty="0">
                <a:cs typeface="Arial" panose="020B0604020202020204" pitchFamily="34" charset="0"/>
              </a:rPr>
              <a:t>23.6%</a:t>
            </a:r>
          </a:p>
          <a:p>
            <a:pPr marL="0" indent="0">
              <a:lnSpc>
                <a:spcPts val="2200"/>
              </a:lnSpc>
              <a:spcBef>
                <a:spcPts val="0"/>
              </a:spcBef>
              <a:spcAft>
                <a:spcPts val="1200"/>
              </a:spcAft>
              <a:buNone/>
            </a:pPr>
            <a:r>
              <a:rPr lang="en-US" sz="1400" b="1" kern="0" spc="-30" dirty="0">
                <a:cs typeface="Arial" panose="020B0604020202020204" pitchFamily="34" charset="0"/>
              </a:rPr>
              <a:t>38.2%</a:t>
            </a:r>
          </a:p>
          <a:p>
            <a:pPr marL="0" indent="0">
              <a:lnSpc>
                <a:spcPts val="2200"/>
              </a:lnSpc>
              <a:spcBef>
                <a:spcPts val="0"/>
              </a:spcBef>
              <a:spcAft>
                <a:spcPts val="1200"/>
              </a:spcAft>
              <a:buNone/>
            </a:pPr>
            <a:r>
              <a:rPr lang="en-US" sz="1400" b="1" kern="0" spc="-30" dirty="0">
                <a:cs typeface="Arial" panose="020B0604020202020204" pitchFamily="34" charset="0"/>
              </a:rPr>
              <a:t>50%</a:t>
            </a:r>
          </a:p>
          <a:p>
            <a:pPr marL="0" indent="0">
              <a:lnSpc>
                <a:spcPts val="2200"/>
              </a:lnSpc>
              <a:spcBef>
                <a:spcPts val="0"/>
              </a:spcBef>
              <a:spcAft>
                <a:spcPts val="1200"/>
              </a:spcAft>
              <a:buNone/>
            </a:pPr>
            <a:r>
              <a:rPr lang="en-US" sz="1400" b="1" kern="0" spc="-30" dirty="0">
                <a:cs typeface="Arial" panose="020B0604020202020204" pitchFamily="34" charset="0"/>
              </a:rPr>
              <a:t>61.8%</a:t>
            </a:r>
          </a:p>
          <a:p>
            <a:pPr marL="0" indent="0">
              <a:lnSpc>
                <a:spcPts val="2200"/>
              </a:lnSpc>
              <a:spcBef>
                <a:spcPts val="0"/>
              </a:spcBef>
              <a:spcAft>
                <a:spcPts val="1200"/>
              </a:spcAft>
              <a:buNone/>
            </a:pPr>
            <a:r>
              <a:rPr lang="en-US" sz="1400" b="1" kern="0" spc="-30" dirty="0">
                <a:cs typeface="Arial" panose="020B0604020202020204" pitchFamily="34" charset="0"/>
              </a:rPr>
              <a:t>100% </a:t>
            </a:r>
          </a:p>
        </p:txBody>
      </p:sp>
      <p:sp>
        <p:nvSpPr>
          <p:cNvPr id="15" name="Rectangle 3"/>
          <p:cNvSpPr txBox="1">
            <a:spLocks noChangeArrowheads="1"/>
          </p:cNvSpPr>
          <p:nvPr/>
        </p:nvSpPr>
        <p:spPr bwMode="auto">
          <a:xfrm>
            <a:off x="8128000" y="2049305"/>
            <a:ext cx="558166" cy="159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ts val="2200"/>
              </a:lnSpc>
              <a:spcBef>
                <a:spcPts val="0"/>
              </a:spcBef>
              <a:spcAft>
                <a:spcPts val="1200"/>
              </a:spcAft>
              <a:buNone/>
            </a:pPr>
            <a:r>
              <a:rPr lang="en-US" sz="1400" b="1" kern="0" spc="-30" dirty="0">
                <a:cs typeface="Arial" panose="020B0604020202020204" pitchFamily="34" charset="0"/>
              </a:rPr>
              <a:t>100% </a:t>
            </a:r>
          </a:p>
          <a:p>
            <a:pPr marL="0" indent="0" fontAlgn="auto">
              <a:lnSpc>
                <a:spcPts val="2200"/>
              </a:lnSpc>
              <a:spcBef>
                <a:spcPts val="0"/>
              </a:spcBef>
              <a:spcAft>
                <a:spcPts val="1200"/>
              </a:spcAft>
              <a:buNone/>
            </a:pPr>
            <a:r>
              <a:rPr lang="en-US" sz="1400" b="1" kern="0" spc="-30" dirty="0">
                <a:cs typeface="Arial" panose="020B0604020202020204" pitchFamily="34" charset="0"/>
              </a:rPr>
              <a:t>138.2%</a:t>
            </a:r>
          </a:p>
          <a:p>
            <a:pPr marL="0" indent="0" fontAlgn="auto">
              <a:lnSpc>
                <a:spcPts val="2200"/>
              </a:lnSpc>
              <a:spcBef>
                <a:spcPts val="0"/>
              </a:spcBef>
              <a:spcAft>
                <a:spcPts val="1200"/>
              </a:spcAft>
              <a:buNone/>
            </a:pPr>
            <a:r>
              <a:rPr lang="en-US" sz="1400" b="1" kern="0" spc="-30" dirty="0">
                <a:cs typeface="Arial" panose="020B0604020202020204" pitchFamily="34" charset="0"/>
              </a:rPr>
              <a:t>161.8% </a:t>
            </a:r>
          </a:p>
          <a:p>
            <a:pPr marL="0" indent="0" fontAlgn="auto">
              <a:lnSpc>
                <a:spcPts val="2200"/>
              </a:lnSpc>
              <a:spcBef>
                <a:spcPts val="0"/>
              </a:spcBef>
              <a:spcAft>
                <a:spcPts val="1200"/>
              </a:spcAft>
              <a:buNone/>
            </a:pPr>
            <a:r>
              <a:rPr lang="en-US" sz="1400" b="1" kern="0" spc="-30" dirty="0">
                <a:cs typeface="Arial" panose="020B0604020202020204" pitchFamily="34" charset="0"/>
              </a:rPr>
              <a:t>261.8%</a:t>
            </a:r>
          </a:p>
        </p:txBody>
      </p:sp>
    </p:spTree>
    <p:extLst>
      <p:ext uri="{BB962C8B-B14F-4D97-AF65-F5344CB8AC3E}">
        <p14:creationId xmlns:p14="http://schemas.microsoft.com/office/powerpoint/2010/main" val="2764248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23</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9" name="Rectangle 2"/>
          <p:cNvSpPr>
            <a:spLocks noGrp="1" noChangeArrowheads="1"/>
          </p:cNvSpPr>
          <p:nvPr>
            <p:ph type="title"/>
          </p:nvPr>
        </p:nvSpPr>
        <p:spPr>
          <a:xfrm>
            <a:off x="2108200" y="651935"/>
            <a:ext cx="8652551" cy="587375"/>
          </a:xfrm>
          <a:noFill/>
        </p:spPr>
        <p:txBody>
          <a:bodyPr/>
          <a:lstStyle/>
          <a:p>
            <a:pPr algn="l" eaLnBrk="1" hangingPunct="1"/>
            <a:r>
              <a:rPr lang="en-US" sz="2400" b="1" dirty="0">
                <a:solidFill>
                  <a:srgbClr val="1F317F"/>
                </a:solidFill>
                <a:latin typeface="+mn-lt"/>
                <a:cs typeface="Arial" panose="020B0604020202020204" pitchFamily="34" charset="0"/>
              </a:rPr>
              <a:t>Fibonacci Extension</a:t>
            </a:r>
          </a:p>
        </p:txBody>
      </p:sp>
      <p:cxnSp>
        <p:nvCxnSpPr>
          <p:cNvPr id="10" name="Straight Connector 9">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122056" y="1297045"/>
            <a:ext cx="1247393" cy="307777"/>
          </a:xfrm>
          <a:prstGeom prst="rect">
            <a:avLst/>
          </a:prstGeom>
          <a:noFill/>
        </p:spPr>
        <p:txBody>
          <a:bodyPr wrap="none" rtlCol="0">
            <a:spAutoFit/>
          </a:bodyPr>
          <a:lstStyle/>
          <a:p>
            <a:r>
              <a:rPr lang="en-IN" sz="1400" b="1" dirty="0">
                <a:solidFill>
                  <a:srgbClr val="002060"/>
                </a:solidFill>
                <a:latin typeface="+mn-lt"/>
              </a:rPr>
              <a:t>Monthly chart</a:t>
            </a:r>
          </a:p>
        </p:txBody>
      </p:sp>
      <p:cxnSp>
        <p:nvCxnSpPr>
          <p:cNvPr id="27" name="Straight Connector 26"/>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42838" y="7110818"/>
            <a:ext cx="906017" cy="230832"/>
          </a:xfrm>
          <a:prstGeom prst="rect">
            <a:avLst/>
          </a:prstGeom>
        </p:spPr>
        <p:txBody>
          <a:bodyPr wrap="none" rtlCol="0">
            <a:spAutoFit/>
          </a:bodyPr>
          <a:lstStyle/>
          <a:p>
            <a:r>
              <a:rPr lang="en-IN" sz="900" dirty="0">
                <a:latin typeface="+mn-lt"/>
              </a:rPr>
              <a:t>Source: falcon7</a:t>
            </a:r>
          </a:p>
        </p:txBody>
      </p:sp>
      <p:cxnSp>
        <p:nvCxnSpPr>
          <p:cNvPr id="29" name="Straight Connector 28"/>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0FA9818-4413-470E-B3D3-98B4D7134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092" y="1604822"/>
            <a:ext cx="9297502" cy="5469219"/>
          </a:xfrm>
          <a:prstGeom prst="rect">
            <a:avLst/>
          </a:prstGeom>
        </p:spPr>
      </p:pic>
    </p:spTree>
    <p:extLst>
      <p:ext uri="{BB962C8B-B14F-4D97-AF65-F5344CB8AC3E}">
        <p14:creationId xmlns:p14="http://schemas.microsoft.com/office/powerpoint/2010/main" val="34214569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24</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9" name="Rectangle 2"/>
          <p:cNvSpPr>
            <a:spLocks noGrp="1" noChangeArrowheads="1"/>
          </p:cNvSpPr>
          <p:nvPr>
            <p:ph type="title"/>
          </p:nvPr>
        </p:nvSpPr>
        <p:spPr>
          <a:xfrm>
            <a:off x="2108200" y="651935"/>
            <a:ext cx="8652551" cy="587375"/>
          </a:xfrm>
          <a:noFill/>
        </p:spPr>
        <p:txBody>
          <a:bodyPr/>
          <a:lstStyle/>
          <a:p>
            <a:pPr algn="l" eaLnBrk="1" hangingPunct="1"/>
            <a:r>
              <a:rPr lang="en-US" sz="2400" b="1" dirty="0">
                <a:solidFill>
                  <a:srgbClr val="1F317F"/>
                </a:solidFill>
                <a:latin typeface="+mn-lt"/>
                <a:cs typeface="Arial" panose="020B0604020202020204" pitchFamily="34" charset="0"/>
              </a:rPr>
              <a:t>Fibonacci Retracement</a:t>
            </a:r>
          </a:p>
        </p:txBody>
      </p:sp>
      <p:cxnSp>
        <p:nvCxnSpPr>
          <p:cNvPr id="10" name="Straight Connector 9">
            <a:extLst>
              <a:ext uri="{FF2B5EF4-FFF2-40B4-BE49-F238E27FC236}">
                <a16:creationId xmlns:a16="http://schemas.microsoft.com/office/drawing/2014/main" id="{7185F98F-0CCE-4207-ADDF-6E23CC80ACF0}"/>
              </a:ext>
            </a:extLst>
          </p:cNvPr>
          <p:cNvCxnSpPr>
            <a:cxnSpLocks/>
          </p:cNvCxnSpPr>
          <p:nvPr/>
        </p:nvCxnSpPr>
        <p:spPr>
          <a:xfrm>
            <a:off x="1879600" y="12192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122056" y="1297045"/>
            <a:ext cx="1164101" cy="307777"/>
          </a:xfrm>
          <a:prstGeom prst="rect">
            <a:avLst/>
          </a:prstGeom>
          <a:noFill/>
        </p:spPr>
        <p:txBody>
          <a:bodyPr wrap="none" rtlCol="0">
            <a:spAutoFit/>
          </a:bodyPr>
          <a:lstStyle/>
          <a:p>
            <a:r>
              <a:rPr lang="en-IN" sz="1400" b="1" dirty="0">
                <a:solidFill>
                  <a:srgbClr val="002060"/>
                </a:solidFill>
                <a:latin typeface="+mn-lt"/>
              </a:rPr>
              <a:t>Weekly chart</a:t>
            </a:r>
          </a:p>
        </p:txBody>
      </p:sp>
      <p:cxnSp>
        <p:nvCxnSpPr>
          <p:cNvPr id="27" name="Straight Connector 26"/>
          <p:cNvCxnSpPr/>
          <p:nvPr/>
        </p:nvCxnSpPr>
        <p:spPr>
          <a:xfrm>
            <a:off x="2198255" y="1586689"/>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42838" y="7110818"/>
            <a:ext cx="906017" cy="230832"/>
          </a:xfrm>
          <a:prstGeom prst="rect">
            <a:avLst/>
          </a:prstGeom>
        </p:spPr>
        <p:txBody>
          <a:bodyPr wrap="none" rtlCol="0">
            <a:spAutoFit/>
          </a:bodyPr>
          <a:lstStyle/>
          <a:p>
            <a:r>
              <a:rPr lang="en-IN" sz="900" dirty="0">
                <a:latin typeface="+mn-lt"/>
              </a:rPr>
              <a:t>Source: falcon7</a:t>
            </a:r>
          </a:p>
        </p:txBody>
      </p:sp>
      <p:cxnSp>
        <p:nvCxnSpPr>
          <p:cNvPr id="29" name="Straight Connector 28"/>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9AA3197-3464-4EFD-8DFA-BCB42C54D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255" y="1612450"/>
            <a:ext cx="9326880" cy="5472608"/>
          </a:xfrm>
          <a:prstGeom prst="rect">
            <a:avLst/>
          </a:prstGeom>
        </p:spPr>
      </p:pic>
    </p:spTree>
    <p:extLst>
      <p:ext uri="{BB962C8B-B14F-4D97-AF65-F5344CB8AC3E}">
        <p14:creationId xmlns:p14="http://schemas.microsoft.com/office/powerpoint/2010/main" val="16408055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0600" y="2667000"/>
            <a:ext cx="4221162" cy="1295400"/>
          </a:xfrm>
        </p:spPr>
        <p:txBody>
          <a:bodyPr/>
          <a:lstStyle/>
          <a:p>
            <a:r>
              <a:rPr lang="en-US" sz="4000" b="1" dirty="0" smtClean="0">
                <a:latin typeface="+mn-lt"/>
              </a:rPr>
              <a:t>Case Study</a:t>
            </a:r>
            <a:endParaRPr lang="en-US" sz="6600" b="1" dirty="0">
              <a:latin typeface="+mn-lt"/>
            </a:endParaRPr>
          </a:p>
        </p:txBody>
      </p:sp>
      <p:sp>
        <p:nvSpPr>
          <p:cNvPr id="2" name="Slide Number Placeholder 1"/>
          <p:cNvSpPr>
            <a:spLocks noGrp="1"/>
          </p:cNvSpPr>
          <p:nvPr>
            <p:ph type="sldNum" sz="quarter" idx="12"/>
          </p:nvPr>
        </p:nvSpPr>
        <p:spPr/>
        <p:txBody>
          <a:bodyPr/>
          <a:lstStyle/>
          <a:p>
            <a:pPr>
              <a:defRPr/>
            </a:pPr>
            <a:fld id="{4B63CB1A-CE20-4E04-953D-1416B4307191}" type="slidenum">
              <a:rPr lang="en-US" smtClean="0"/>
              <a:pPr>
                <a:defRPr/>
              </a:pPr>
              <a:t>25</a:t>
            </a:fld>
            <a:endParaRPr lang="en-US" dirty="0"/>
          </a:p>
        </p:txBody>
      </p:sp>
    </p:spTree>
    <p:extLst>
      <p:ext uri="{BB962C8B-B14F-4D97-AF65-F5344CB8AC3E}">
        <p14:creationId xmlns:p14="http://schemas.microsoft.com/office/powerpoint/2010/main" val="781414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FASTEST GROWING LARGE ECONOMY</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1193800" y="1752600"/>
            <a:ext cx="11353800" cy="5181600"/>
          </a:xfrm>
          <a:prstGeom prst="rect">
            <a:avLst/>
          </a:prstGeom>
        </p:spPr>
      </p:pic>
      <p:sp>
        <p:nvSpPr>
          <p:cNvPr id="4" name="Rectangle 3"/>
          <p:cNvSpPr/>
          <p:nvPr/>
        </p:nvSpPr>
        <p:spPr>
          <a:xfrm>
            <a:off x="394094" y="874912"/>
            <a:ext cx="10966276" cy="458587"/>
          </a:xfrm>
          <a:prstGeom prst="rect">
            <a:avLst/>
          </a:prstGeom>
        </p:spPr>
        <p:txBody>
          <a:bodyPr wrap="square">
            <a:spAutoFit/>
          </a:bodyPr>
          <a:lstStyle/>
          <a:p>
            <a:pPr algn="just"/>
            <a:r>
              <a:rPr lang="en-US" sz="2380" b="1" i="1" dirty="0" smtClean="0">
                <a:solidFill>
                  <a:schemeClr val="accent1">
                    <a:lumMod val="50000"/>
                  </a:schemeClr>
                </a:solidFill>
              </a:rPr>
              <a:t>Largest and most stable democratic regime</a:t>
            </a:r>
            <a:endParaRPr lang="en-US" sz="2380" b="1" i="1" dirty="0">
              <a:solidFill>
                <a:schemeClr val="accent1">
                  <a:lumMod val="50000"/>
                </a:schemeClr>
              </a:solidFill>
            </a:endParaRPr>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6" name="Slide Number Placeholder 5"/>
          <p:cNvSpPr>
            <a:spLocks noGrp="1"/>
          </p:cNvSpPr>
          <p:nvPr>
            <p:ph type="sldNum" sz="quarter" idx="12"/>
          </p:nvPr>
        </p:nvSpPr>
        <p:spPr/>
        <p:txBody>
          <a:bodyPr/>
          <a:lstStyle/>
          <a:p>
            <a:fld id="{4C1198CF-4DD5-4AF8-9B06-687D587CF55C}" type="slidenum">
              <a:rPr lang="en-IN" altLang="en-US" smtClean="0"/>
              <a:pPr/>
              <a:t>26</a:t>
            </a:fld>
            <a:endParaRPr lang="en-IN" altLang="en-US"/>
          </a:p>
        </p:txBody>
      </p:sp>
    </p:spTree>
    <p:extLst>
      <p:ext uri="{BB962C8B-B14F-4D97-AF65-F5344CB8AC3E}">
        <p14:creationId xmlns:p14="http://schemas.microsoft.com/office/powerpoint/2010/main" val="32979971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Amrit Kaal – Vision 2047</a:t>
            </a:r>
            <a:endParaRPr lang="en-US" sz="2380" b="1" dirty="0">
              <a:solidFill>
                <a:schemeClr val="bg1"/>
              </a:solidFill>
            </a:endParaRPr>
          </a:p>
        </p:txBody>
      </p:sp>
      <p:sp>
        <p:nvSpPr>
          <p:cNvPr id="4" name="Rectangle 3"/>
          <p:cNvSpPr/>
          <p:nvPr/>
        </p:nvSpPr>
        <p:spPr>
          <a:xfrm>
            <a:off x="394094" y="874912"/>
            <a:ext cx="10966276" cy="458587"/>
          </a:xfrm>
          <a:prstGeom prst="rect">
            <a:avLst/>
          </a:prstGeom>
        </p:spPr>
        <p:txBody>
          <a:bodyPr wrap="square">
            <a:spAutoFit/>
          </a:bodyPr>
          <a:lstStyle/>
          <a:p>
            <a:pPr algn="just"/>
            <a:r>
              <a:rPr lang="en-US" sz="2380" b="1" i="1" dirty="0" smtClean="0">
                <a:solidFill>
                  <a:schemeClr val="accent1">
                    <a:lumMod val="50000"/>
                  </a:schemeClr>
                </a:solidFill>
              </a:rPr>
              <a:t>25 year roadmap for India@100</a:t>
            </a:r>
            <a:endParaRPr lang="en-US" sz="2380" b="1" i="1" dirty="0">
              <a:solidFill>
                <a:schemeClr val="accent1">
                  <a:lumMod val="50000"/>
                </a:schemeClr>
              </a:solidFill>
            </a:endParaRPr>
          </a:p>
        </p:txBody>
      </p:sp>
      <p:pic>
        <p:nvPicPr>
          <p:cNvPr id="6" name="Picture 5"/>
          <p:cNvPicPr>
            <a:picLocks noChangeAspect="1"/>
          </p:cNvPicPr>
          <p:nvPr/>
        </p:nvPicPr>
        <p:blipFill>
          <a:blip r:embed="rId2"/>
          <a:stretch>
            <a:fillRect/>
          </a:stretch>
        </p:blipFill>
        <p:spPr>
          <a:xfrm>
            <a:off x="394094" y="1905000"/>
            <a:ext cx="12915506" cy="5181599"/>
          </a:xfrm>
          <a:prstGeom prst="rect">
            <a:avLst/>
          </a:prstGeom>
        </p:spPr>
      </p:pic>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3" name="Slide Number Placeholder 2"/>
          <p:cNvSpPr>
            <a:spLocks noGrp="1"/>
          </p:cNvSpPr>
          <p:nvPr>
            <p:ph type="sldNum" sz="quarter" idx="12"/>
          </p:nvPr>
        </p:nvSpPr>
        <p:spPr/>
        <p:txBody>
          <a:bodyPr/>
          <a:lstStyle/>
          <a:p>
            <a:fld id="{4C1198CF-4DD5-4AF8-9B06-687D587CF55C}" type="slidenum">
              <a:rPr lang="en-IN" altLang="en-US" smtClean="0"/>
              <a:pPr/>
              <a:t>27</a:t>
            </a:fld>
            <a:endParaRPr lang="en-IN" altLang="en-US"/>
          </a:p>
        </p:txBody>
      </p:sp>
    </p:spTree>
    <p:extLst>
      <p:ext uri="{BB962C8B-B14F-4D97-AF65-F5344CB8AC3E}">
        <p14:creationId xmlns:p14="http://schemas.microsoft.com/office/powerpoint/2010/main" val="1530429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Business Reforms have transformed India’s outlook</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1117600" y="1219200"/>
            <a:ext cx="11201399" cy="4495800"/>
          </a:xfrm>
          <a:prstGeom prst="rect">
            <a:avLst/>
          </a:prstGeom>
        </p:spPr>
      </p:pic>
      <p:sp>
        <p:nvSpPr>
          <p:cNvPr id="6" name="TextBox 5"/>
          <p:cNvSpPr txBox="1"/>
          <p:nvPr/>
        </p:nvSpPr>
        <p:spPr>
          <a:xfrm>
            <a:off x="1117600" y="5672316"/>
            <a:ext cx="11201399" cy="1846659"/>
          </a:xfrm>
          <a:prstGeom prst="rect">
            <a:avLst/>
          </a:prstGeom>
          <a:noFill/>
        </p:spPr>
        <p:txBody>
          <a:bodyPr wrap="square" rtlCol="0">
            <a:spAutoFit/>
          </a:bodyPr>
          <a:lstStyle/>
          <a:p>
            <a:pPr marL="285750" indent="-285750" algn="just">
              <a:buFont typeface="Wingdings" panose="05000000000000000000" pitchFamily="2" charset="2"/>
              <a:buChar char="Ø"/>
            </a:pPr>
            <a:r>
              <a:rPr lang="en-IN" sz="1900" b="1" u="sng" dirty="0" smtClean="0">
                <a:latin typeface="Calibri body"/>
              </a:rPr>
              <a:t>Semicon India Mission –</a:t>
            </a:r>
            <a:r>
              <a:rPr lang="en-IN" sz="1900" dirty="0" smtClean="0">
                <a:latin typeface="Calibri body"/>
              </a:rPr>
              <a:t> Financial incentives worth USD 10 bn to develop semiconductors and display manufacturing ecosystem</a:t>
            </a:r>
          </a:p>
          <a:p>
            <a:pPr marL="285750" indent="-285750" algn="just">
              <a:buFont typeface="Wingdings" panose="05000000000000000000" pitchFamily="2" charset="2"/>
              <a:buChar char="Ø"/>
            </a:pPr>
            <a:r>
              <a:rPr lang="en-IN" sz="1900" b="1" u="sng" dirty="0" smtClean="0">
                <a:latin typeface="Calibri body"/>
              </a:rPr>
              <a:t>Ease of Doing business (EoDB) </a:t>
            </a:r>
            <a:r>
              <a:rPr lang="en-IN" sz="1900" b="1" u="sng" dirty="0">
                <a:latin typeface="Calibri body"/>
              </a:rPr>
              <a:t>–</a:t>
            </a:r>
            <a:r>
              <a:rPr lang="en-IN" sz="1900" dirty="0">
                <a:latin typeface="Calibri body"/>
              </a:rPr>
              <a:t> </a:t>
            </a:r>
            <a:r>
              <a:rPr lang="en-IN" sz="1900" dirty="0" smtClean="0">
                <a:latin typeface="Calibri body"/>
              </a:rPr>
              <a:t>300+ reforms across 72 action points, 40000+ compliances reduced, 79 positions jump over 5 years and featured in top 3 improvers list consecutively for 3 years, among top 5 economies for ease of starting new business</a:t>
            </a:r>
            <a:endParaRPr lang="en-IN" sz="1900" dirty="0">
              <a:latin typeface="Calibri body"/>
            </a:endParaRPr>
          </a:p>
          <a:p>
            <a:pPr algn="just"/>
            <a:endParaRPr lang="en-IN" sz="1900" dirty="0">
              <a:latin typeface="Calibri body"/>
            </a:endParaRPr>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28</a:t>
            </a:fld>
            <a:endParaRPr lang="en-IN" altLang="en-US"/>
          </a:p>
        </p:txBody>
      </p:sp>
    </p:spTree>
    <p:extLst>
      <p:ext uri="{BB962C8B-B14F-4D97-AF65-F5344CB8AC3E}">
        <p14:creationId xmlns:p14="http://schemas.microsoft.com/office/powerpoint/2010/main" val="34173220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World Class Infrastructure Facilities</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394094" y="1752600"/>
            <a:ext cx="12991705" cy="5029200"/>
          </a:xfrm>
          <a:prstGeom prst="rect">
            <a:avLst/>
          </a:prstGeom>
        </p:spPr>
      </p:pic>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29</a:t>
            </a:fld>
            <a:endParaRPr lang="en-IN" altLang="en-US"/>
          </a:p>
        </p:txBody>
      </p:sp>
    </p:spTree>
    <p:extLst>
      <p:ext uri="{BB962C8B-B14F-4D97-AF65-F5344CB8AC3E}">
        <p14:creationId xmlns:p14="http://schemas.microsoft.com/office/powerpoint/2010/main" val="2422533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9400" y="1104205"/>
            <a:ext cx="10966276" cy="458587"/>
          </a:xfrm>
          <a:prstGeom prst="rect">
            <a:avLst/>
          </a:prstGeom>
        </p:spPr>
        <p:txBody>
          <a:bodyPr wrap="square">
            <a:spAutoFit/>
          </a:bodyPr>
          <a:lstStyle/>
          <a:p>
            <a:pPr algn="just"/>
            <a:r>
              <a:rPr lang="en-US" sz="2380" b="1" i="1" dirty="0" smtClean="0">
                <a:solidFill>
                  <a:schemeClr val="accent1">
                    <a:lumMod val="50000"/>
                  </a:schemeClr>
                </a:solidFill>
              </a:rPr>
              <a:t>Our Investment Process</a:t>
            </a:r>
            <a:endParaRPr lang="en-US" sz="2380" b="1" i="1" dirty="0">
              <a:solidFill>
                <a:schemeClr val="accent1">
                  <a:lumMod val="50000"/>
                </a:schemeClr>
              </a:solidFill>
            </a:endParaRPr>
          </a:p>
        </p:txBody>
      </p:sp>
      <p:graphicFrame>
        <p:nvGraphicFramePr>
          <p:cNvPr id="5" name="Diagram 4">
            <a:extLst>
              <a:ext uri="{FF2B5EF4-FFF2-40B4-BE49-F238E27FC236}">
                <a16:creationId xmlns:a16="http://schemas.microsoft.com/office/drawing/2014/main" id="{83E93DC7-FB69-4A7C-B4F8-857505646CAD}"/>
              </a:ext>
            </a:extLst>
          </p:cNvPr>
          <p:cNvGraphicFramePr/>
          <p:nvPr>
            <p:extLst>
              <p:ext uri="{D42A27DB-BD31-4B8C-83A1-F6EECF244321}">
                <p14:modId xmlns:p14="http://schemas.microsoft.com/office/powerpoint/2010/main" val="389844688"/>
              </p:ext>
            </p:extLst>
          </p:nvPr>
        </p:nvGraphicFramePr>
        <p:xfrm>
          <a:off x="3022600" y="2457255"/>
          <a:ext cx="8329968" cy="3599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3" name="Slide Number Placeholder 2"/>
          <p:cNvSpPr>
            <a:spLocks noGrp="1"/>
          </p:cNvSpPr>
          <p:nvPr>
            <p:ph type="sldNum" sz="quarter" idx="12"/>
          </p:nvPr>
        </p:nvSpPr>
        <p:spPr/>
        <p:txBody>
          <a:bodyPr/>
          <a:lstStyle/>
          <a:p>
            <a:fld id="{4C1198CF-4DD5-4AF8-9B06-687D587CF55C}" type="slidenum">
              <a:rPr lang="en-IN" altLang="en-US" smtClean="0"/>
              <a:pPr/>
              <a:t>3</a:t>
            </a:fld>
            <a:endParaRPr lang="en-IN" altLang="en-US"/>
          </a:p>
        </p:txBody>
      </p:sp>
    </p:spTree>
    <p:extLst>
      <p:ext uri="{BB962C8B-B14F-4D97-AF65-F5344CB8AC3E}">
        <p14:creationId xmlns:p14="http://schemas.microsoft.com/office/powerpoint/2010/main" val="4085663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Big trends for the next 5-10 years for India</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1498600" y="1676400"/>
            <a:ext cx="10668000" cy="5181600"/>
          </a:xfrm>
          <a:prstGeom prst="rect">
            <a:avLst/>
          </a:prstGeom>
        </p:spPr>
      </p:pic>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30</a:t>
            </a:fld>
            <a:endParaRPr lang="en-IN" altLang="en-US"/>
          </a:p>
        </p:txBody>
      </p:sp>
    </p:spTree>
    <p:extLst>
      <p:ext uri="{BB962C8B-B14F-4D97-AF65-F5344CB8AC3E}">
        <p14:creationId xmlns:p14="http://schemas.microsoft.com/office/powerpoint/2010/main" val="958846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India set to outperform vs others</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1117600" y="1762125"/>
            <a:ext cx="11430000" cy="4943475"/>
          </a:xfrm>
          <a:prstGeom prst="rect">
            <a:avLst/>
          </a:prstGeom>
        </p:spPr>
      </p:pic>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31</a:t>
            </a:fld>
            <a:endParaRPr lang="en-IN" altLang="en-US"/>
          </a:p>
        </p:txBody>
      </p:sp>
    </p:spTree>
    <p:extLst>
      <p:ext uri="{BB962C8B-B14F-4D97-AF65-F5344CB8AC3E}">
        <p14:creationId xmlns:p14="http://schemas.microsoft.com/office/powerpoint/2010/main" val="17334380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875764" y="947985"/>
            <a:ext cx="11895785" cy="5312881"/>
          </a:xfrm>
          <a:prstGeom prst="rect">
            <a:avLst/>
          </a:prstGeom>
        </p:spPr>
      </p:pic>
      <p:sp>
        <p:nvSpPr>
          <p:cNvPr id="7" name="Rectangle 6"/>
          <p:cNvSpPr/>
          <p:nvPr/>
        </p:nvSpPr>
        <p:spPr>
          <a:xfrm>
            <a:off x="875763" y="6278100"/>
            <a:ext cx="11895786" cy="830997"/>
          </a:xfrm>
          <a:prstGeom prst="rect">
            <a:avLst/>
          </a:prstGeom>
        </p:spPr>
        <p:txBody>
          <a:bodyPr wrap="square">
            <a:spAutoFit/>
          </a:bodyPr>
          <a:lstStyle/>
          <a:p>
            <a:pPr marL="285750" indent="-285750" algn="just">
              <a:buFont typeface="Wingdings" panose="05000000000000000000" pitchFamily="2" charset="2"/>
              <a:buChar char="Ø"/>
            </a:pPr>
            <a:r>
              <a:rPr lang="en-US" sz="1600" dirty="0"/>
              <a:t>The NIP is a group of social and economic infrastructure projects in India over a period of five years with an initial sanctioned amount of Rs 102 lakh </a:t>
            </a:r>
            <a:r>
              <a:rPr lang="en-US" sz="1600" dirty="0" smtClean="0"/>
              <a:t>crs, later sized up to Rs 111 lakh crs.</a:t>
            </a:r>
            <a:endParaRPr lang="en-US" sz="1600" b="1" u="sng" dirty="0"/>
          </a:p>
          <a:p>
            <a:pPr marL="285750" indent="-285750" algn="just">
              <a:buFont typeface="Wingdings" panose="05000000000000000000" pitchFamily="2" charset="2"/>
              <a:buChar char="Ø"/>
            </a:pPr>
            <a:r>
              <a:rPr lang="en-US" sz="1600" b="1" u="sng" dirty="0"/>
              <a:t>Rs 20.3 lakh crs Capital expenditure to be incurred over FY20 to FY25 for the roads sector alone</a:t>
            </a:r>
            <a:r>
              <a:rPr lang="en-US" sz="1600" b="1" u="sng" dirty="0" smtClean="0"/>
              <a:t>.</a:t>
            </a:r>
            <a:endParaRPr lang="en-US" sz="1600" b="1" u="sng" dirty="0"/>
          </a:p>
        </p:txBody>
      </p:sp>
      <p:sp>
        <p:nvSpPr>
          <p:cNvPr id="6" name="Rectangle 5"/>
          <p:cNvSpPr/>
          <p:nvPr/>
        </p:nvSpPr>
        <p:spPr>
          <a:xfrm>
            <a:off x="875763" y="438436"/>
            <a:ext cx="10966276" cy="475964"/>
          </a:xfrm>
          <a:prstGeom prst="rect">
            <a:avLst/>
          </a:prstGeom>
        </p:spPr>
        <p:txBody>
          <a:bodyPr wrap="square">
            <a:spAutoFit/>
          </a:bodyPr>
          <a:lstStyle/>
          <a:p>
            <a:pPr algn="just"/>
            <a:r>
              <a:rPr lang="en-US" sz="2493" b="1" dirty="0">
                <a:solidFill>
                  <a:schemeClr val="bg1"/>
                </a:solidFill>
              </a:rPr>
              <a:t>National Infrastructure Pipeline (launched Budget 2019) –</a:t>
            </a:r>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3" name="Slide Number Placeholder 2"/>
          <p:cNvSpPr>
            <a:spLocks noGrp="1"/>
          </p:cNvSpPr>
          <p:nvPr>
            <p:ph type="sldNum" sz="quarter" idx="12"/>
          </p:nvPr>
        </p:nvSpPr>
        <p:spPr/>
        <p:txBody>
          <a:bodyPr/>
          <a:lstStyle/>
          <a:p>
            <a:fld id="{4C1198CF-4DD5-4AF8-9B06-687D587CF55C}" type="slidenum">
              <a:rPr lang="en-IN" altLang="en-US" smtClean="0"/>
              <a:pPr/>
              <a:t>32</a:t>
            </a:fld>
            <a:endParaRPr lang="en-IN" altLang="en-US"/>
          </a:p>
        </p:txBody>
      </p:sp>
    </p:spTree>
    <p:extLst>
      <p:ext uri="{BB962C8B-B14F-4D97-AF65-F5344CB8AC3E}">
        <p14:creationId xmlns:p14="http://schemas.microsoft.com/office/powerpoint/2010/main" val="2797859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874166" y="989135"/>
            <a:ext cx="12072536" cy="6396470"/>
          </a:xfrm>
          <a:prstGeom prst="rect">
            <a:avLst/>
          </a:prstGeom>
        </p:spPr>
      </p:pic>
      <p:sp>
        <p:nvSpPr>
          <p:cNvPr id="4" name="Rectangle 3"/>
          <p:cNvSpPr/>
          <p:nvPr/>
        </p:nvSpPr>
        <p:spPr>
          <a:xfrm>
            <a:off x="874166" y="386114"/>
            <a:ext cx="12072536" cy="528286"/>
          </a:xfrm>
          <a:prstGeom prst="rect">
            <a:avLst/>
          </a:prstGeom>
        </p:spPr>
        <p:txBody>
          <a:bodyPr wrap="square">
            <a:spAutoFit/>
          </a:bodyPr>
          <a:lstStyle/>
          <a:p>
            <a:pPr algn="just"/>
            <a:r>
              <a:rPr lang="en-US" sz="2833" b="1" dirty="0">
                <a:solidFill>
                  <a:schemeClr val="bg1"/>
                </a:solidFill>
              </a:rPr>
              <a:t>National Infrastructure Pipeline contd.</a:t>
            </a:r>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5" name="Slide Number Placeholder 4"/>
          <p:cNvSpPr>
            <a:spLocks noGrp="1"/>
          </p:cNvSpPr>
          <p:nvPr>
            <p:ph type="sldNum" sz="quarter" idx="12"/>
          </p:nvPr>
        </p:nvSpPr>
        <p:spPr/>
        <p:txBody>
          <a:bodyPr/>
          <a:lstStyle/>
          <a:p>
            <a:fld id="{4C1198CF-4DD5-4AF8-9B06-687D587CF55C}" type="slidenum">
              <a:rPr lang="en-IN" altLang="en-US" smtClean="0"/>
              <a:pPr/>
              <a:t>33</a:t>
            </a:fld>
            <a:endParaRPr lang="en-IN" altLang="en-US"/>
          </a:p>
        </p:txBody>
      </p:sp>
    </p:spTree>
    <p:extLst>
      <p:ext uri="{BB962C8B-B14F-4D97-AF65-F5344CB8AC3E}">
        <p14:creationId xmlns:p14="http://schemas.microsoft.com/office/powerpoint/2010/main" val="3551515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Capital Expenditure – All stars aligned !</a:t>
            </a:r>
            <a:endParaRPr lang="en-US" sz="2380" b="1" dirty="0">
              <a:solidFill>
                <a:schemeClr val="bg1"/>
              </a:solidFill>
            </a:endParaRPr>
          </a:p>
        </p:txBody>
      </p:sp>
      <p:sp>
        <p:nvSpPr>
          <p:cNvPr id="2" name="Rectangle 1"/>
          <p:cNvSpPr/>
          <p:nvPr/>
        </p:nvSpPr>
        <p:spPr>
          <a:xfrm>
            <a:off x="394094" y="1676400"/>
            <a:ext cx="12915506" cy="5488169"/>
          </a:xfrm>
          <a:prstGeom prst="rect">
            <a:avLst/>
          </a:prstGeom>
        </p:spPr>
        <p:txBody>
          <a:bodyPr wrap="square">
            <a:spAutoFit/>
          </a:bodyPr>
          <a:lstStyle/>
          <a:p>
            <a:pPr algn="just">
              <a:lnSpc>
                <a:spcPct val="107000"/>
              </a:lnSpc>
              <a:spcAft>
                <a:spcPts val="800"/>
              </a:spcAft>
            </a:pPr>
            <a:r>
              <a:rPr lang="en-US" sz="1700" dirty="0">
                <a:ea typeface="Calibri" panose="020F0502020204030204" pitchFamily="34" charset="0"/>
                <a:cs typeface="Arial" panose="020B0604020202020204" pitchFamily="34" charset="0"/>
              </a:rPr>
              <a:t>Capex can be broadly divided into 3 parts -  </a:t>
            </a:r>
            <a:r>
              <a:rPr lang="en-US" sz="1700" b="1" u="sng" dirty="0">
                <a:ea typeface="Calibri" panose="020F0502020204030204" pitchFamily="34" charset="0"/>
                <a:cs typeface="Arial" panose="020B0604020202020204" pitchFamily="34" charset="0"/>
              </a:rPr>
              <a:t>Central Capex, State Capex and Private Capex</a:t>
            </a:r>
            <a:endParaRPr lang="en-IN" sz="1700" b="1" u="sng" dirty="0">
              <a:ea typeface="Calibri" panose="020F0502020204030204" pitchFamily="34" charset="0"/>
              <a:cs typeface="Arial" panose="020B0604020202020204" pitchFamily="34" charset="0"/>
            </a:endParaRPr>
          </a:p>
          <a:p>
            <a:pPr marL="342900" lvl="0" indent="-342900" algn="just">
              <a:lnSpc>
                <a:spcPct val="107000"/>
              </a:lnSpc>
              <a:spcAft>
                <a:spcPts val="0"/>
              </a:spcAft>
              <a:buFont typeface="Calibri" panose="020F0502020204030204" pitchFamily="34" charset="0"/>
              <a:buChar char="-"/>
            </a:pPr>
            <a:r>
              <a:rPr lang="en-US" sz="1700" b="1" dirty="0">
                <a:ea typeface="Calibri" panose="020F0502020204030204" pitchFamily="34" charset="0"/>
                <a:cs typeface="Arial" panose="020B0604020202020204" pitchFamily="34" charset="0"/>
              </a:rPr>
              <a:t>Central government</a:t>
            </a:r>
            <a:r>
              <a:rPr lang="en-US" sz="1700" dirty="0">
                <a:ea typeface="Calibri" panose="020F0502020204030204" pitchFamily="34" charset="0"/>
                <a:cs typeface="Arial" panose="020B0604020202020204" pitchFamily="34" charset="0"/>
              </a:rPr>
              <a:t> capex announcements in FY23 are being led by the Railways (~38% of projects by value). Effective central government capex (capex + grants in aid for creation of capital assets) is budgeted to rise to 4.5% of GDP next fiscal, significantly higher than pre-pandemic five-year average of 2.7%. Total outlay, including capex of public sector units, is budgeted at 6.2% of GDP</a:t>
            </a:r>
            <a:endParaRPr lang="en-IN" sz="1700" dirty="0">
              <a:ea typeface="Calibri" panose="020F0502020204030204" pitchFamily="34" charset="0"/>
              <a:cs typeface="Arial" panose="020B0604020202020204" pitchFamily="34" charset="0"/>
            </a:endParaRPr>
          </a:p>
          <a:p>
            <a:pPr marL="342900" lvl="0" indent="-342900" algn="just">
              <a:lnSpc>
                <a:spcPct val="107000"/>
              </a:lnSpc>
              <a:spcAft>
                <a:spcPts val="0"/>
              </a:spcAft>
              <a:buFont typeface="Calibri" panose="020F0502020204030204" pitchFamily="34" charset="0"/>
              <a:buChar char="-"/>
            </a:pPr>
            <a:r>
              <a:rPr lang="en-US" sz="1700" b="1" dirty="0">
                <a:ea typeface="Calibri" panose="020F0502020204030204" pitchFamily="34" charset="0"/>
                <a:cs typeface="Arial" panose="020B0604020202020204" pitchFamily="34" charset="0"/>
              </a:rPr>
              <a:t>State Government Capex </a:t>
            </a:r>
            <a:r>
              <a:rPr lang="en-US" sz="1700" dirty="0">
                <a:ea typeface="Calibri" panose="020F0502020204030204" pitchFamily="34" charset="0"/>
                <a:cs typeface="Arial" panose="020B0604020202020204" pitchFamily="34" charset="0"/>
              </a:rPr>
              <a:t>announcements in FY23 are being led by commercial complexes, compared to road projects, health services and water &amp; sanitation projects during the pandemic.</a:t>
            </a:r>
            <a:endParaRPr lang="en-IN" sz="1700" dirty="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Calibri" panose="020F0502020204030204" pitchFamily="34" charset="0"/>
              <a:buChar char="-"/>
            </a:pPr>
            <a:r>
              <a:rPr lang="en-US" sz="1700" b="1" dirty="0">
                <a:ea typeface="Calibri" panose="020F0502020204030204" pitchFamily="34" charset="0"/>
                <a:cs typeface="Arial" panose="020B0604020202020204" pitchFamily="34" charset="0"/>
              </a:rPr>
              <a:t>Private Capex</a:t>
            </a:r>
            <a:r>
              <a:rPr lang="en-US" sz="1700" dirty="0">
                <a:ea typeface="Calibri" panose="020F0502020204030204" pitchFamily="34" charset="0"/>
                <a:cs typeface="Arial" panose="020B0604020202020204" pitchFamily="34" charset="0"/>
              </a:rPr>
              <a:t> announcements are being led by the Chemicals sector, accounting for ~45% of the total projects by value. Another 35% of projects by value can be attributed to the Renewable Energy sector. The ITES/Data Centre boom seen during the pandemic also seems to be abating now. Capex announcements by the Chemicals sector are being led by green hydrogen and green ammonia projects, accounting for ~65% of the total Chemical sector capex</a:t>
            </a:r>
            <a:r>
              <a:rPr lang="en-US" sz="1700" dirty="0" smtClean="0">
                <a:ea typeface="Calibri" panose="020F0502020204030204" pitchFamily="34" charset="0"/>
                <a:cs typeface="Arial" panose="020B0604020202020204" pitchFamily="34" charset="0"/>
              </a:rPr>
              <a:t>.</a:t>
            </a:r>
          </a:p>
          <a:p>
            <a:pPr algn="just"/>
            <a:r>
              <a:rPr lang="en-US" sz="1700" dirty="0">
                <a:cs typeface="Arial" panose="020B0604020202020204" pitchFamily="34" charset="0"/>
              </a:rPr>
              <a:t>Industrial Capex is going to the growth driver as industrial capex will get a push from government policies and new-age opportunities, </a:t>
            </a:r>
            <a:r>
              <a:rPr lang="en-US" sz="1700" b="1" u="sng" dirty="0">
                <a:cs typeface="Arial" panose="020B0604020202020204" pitchFamily="34" charset="0"/>
              </a:rPr>
              <a:t>infrastructure spending will continue to drive 12-16% growth in capex next </a:t>
            </a:r>
            <a:r>
              <a:rPr lang="en-US" sz="1700" b="1" u="sng" dirty="0" smtClean="0">
                <a:cs typeface="Arial" panose="020B0604020202020204" pitchFamily="34" charset="0"/>
              </a:rPr>
              <a:t>fiscal</a:t>
            </a:r>
            <a:r>
              <a:rPr lang="en-US" sz="1700" dirty="0">
                <a:cs typeface="Arial" panose="020B0604020202020204" pitchFamily="34" charset="0"/>
              </a:rPr>
              <a:t>.</a:t>
            </a:r>
            <a:endParaRPr lang="en-IN" sz="1700" dirty="0">
              <a:cs typeface="Arial" panose="020B0604020202020204" pitchFamily="34" charset="0"/>
            </a:endParaRPr>
          </a:p>
          <a:p>
            <a:pPr algn="just"/>
            <a:endParaRPr lang="en-US" sz="1700" dirty="0" smtClean="0">
              <a:cs typeface="Arial" panose="020B0604020202020204" pitchFamily="34" charset="0"/>
            </a:endParaRPr>
          </a:p>
          <a:p>
            <a:pPr algn="just"/>
            <a:r>
              <a:rPr lang="en-US" sz="1700" dirty="0" smtClean="0">
                <a:cs typeface="Arial" panose="020B0604020202020204" pitchFamily="34" charset="0"/>
              </a:rPr>
              <a:t>In </a:t>
            </a:r>
            <a:r>
              <a:rPr lang="en-US" sz="1700" dirty="0">
                <a:cs typeface="Arial" panose="020B0604020202020204" pitchFamily="34" charset="0"/>
              </a:rPr>
              <a:t>the Industrial capex side, overall industrial capex is set to rise to nearly Rs 5.7 lakh crore on average between fiscals 2023 and 2027 compared with Rs 3.7 lakh crore in the past five fiscals. </a:t>
            </a:r>
            <a:r>
              <a:rPr lang="en-IN" sz="1700" dirty="0">
                <a:cs typeface="Arial" panose="020B0604020202020204" pitchFamily="34" charset="0"/>
              </a:rPr>
              <a:t>Out of the above </a:t>
            </a:r>
            <a:r>
              <a:rPr lang="en-US" sz="1700" dirty="0">
                <a:cs typeface="Arial" panose="020B0604020202020204" pitchFamily="34" charset="0"/>
              </a:rPr>
              <a:t>PLI and new-age capex account for nearly 15-17% of the total industrial capex. In absolute terms, overall capex averaged Rs 3.75 lakh crore between fiscals 2018 and 2022. We see this number rising to ~Rs 5.75 lakh crore on average between fiscals 2023 and 2027, marking a ~1.5x increase on an annual basis.</a:t>
            </a:r>
            <a:endParaRPr lang="en-IN" sz="1700" dirty="0">
              <a:cs typeface="Arial" panose="020B0604020202020204" pitchFamily="34" charset="0"/>
            </a:endParaRPr>
          </a:p>
          <a:p>
            <a:pPr lvl="0" algn="just">
              <a:lnSpc>
                <a:spcPct val="107000"/>
              </a:lnSpc>
              <a:spcAft>
                <a:spcPts val="800"/>
              </a:spcAft>
            </a:pPr>
            <a:endParaRPr lang="en-US" sz="1700" dirty="0">
              <a:effectLst/>
              <a:ea typeface="Calibri" panose="020F0502020204030204" pitchFamily="34" charset="0"/>
              <a:cs typeface="Arial" panose="020B0604020202020204" pitchFamily="34" charset="0"/>
            </a:endParaRPr>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34</a:t>
            </a:fld>
            <a:endParaRPr lang="en-IN" altLang="en-US"/>
          </a:p>
        </p:txBody>
      </p:sp>
    </p:spTree>
    <p:extLst>
      <p:ext uri="{BB962C8B-B14F-4D97-AF65-F5344CB8AC3E}">
        <p14:creationId xmlns:p14="http://schemas.microsoft.com/office/powerpoint/2010/main" val="39542620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Manufacturing capacity – Increasing investments and utilization</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394094" y="1828800"/>
            <a:ext cx="6396606" cy="3429000"/>
          </a:xfrm>
          <a:prstGeom prst="rect">
            <a:avLst/>
          </a:prstGeom>
        </p:spPr>
      </p:pic>
      <p:pic>
        <p:nvPicPr>
          <p:cNvPr id="3" name="Picture 2"/>
          <p:cNvPicPr>
            <a:picLocks noChangeAspect="1"/>
          </p:cNvPicPr>
          <p:nvPr/>
        </p:nvPicPr>
        <p:blipFill>
          <a:blip r:embed="rId3"/>
          <a:stretch>
            <a:fillRect/>
          </a:stretch>
        </p:blipFill>
        <p:spPr>
          <a:xfrm>
            <a:off x="6963600" y="1846006"/>
            <a:ext cx="6422200" cy="3411794"/>
          </a:xfrm>
          <a:prstGeom prst="rect">
            <a:avLst/>
          </a:prstGeom>
        </p:spPr>
      </p:pic>
      <p:sp>
        <p:nvSpPr>
          <p:cNvPr id="6" name="TextBox 5"/>
          <p:cNvSpPr txBox="1"/>
          <p:nvPr/>
        </p:nvSpPr>
        <p:spPr>
          <a:xfrm>
            <a:off x="394094" y="5638800"/>
            <a:ext cx="6396606" cy="830997"/>
          </a:xfrm>
          <a:prstGeom prst="rect">
            <a:avLst/>
          </a:prstGeom>
          <a:noFill/>
        </p:spPr>
        <p:txBody>
          <a:bodyPr wrap="square" rtlCol="0">
            <a:spAutoFit/>
          </a:bodyPr>
          <a:lstStyle/>
          <a:p>
            <a:pPr algn="ctr"/>
            <a:r>
              <a:rPr lang="en-IN" sz="2400" b="1" dirty="0" smtClean="0">
                <a:latin typeface="+mj-lt"/>
              </a:rPr>
              <a:t>Manufacturing capacity utilization continues to rise after dip due to covid in Fy21</a:t>
            </a:r>
            <a:endParaRPr lang="en-IN" sz="2400" b="1" dirty="0">
              <a:latin typeface="+mj-lt"/>
            </a:endParaRPr>
          </a:p>
        </p:txBody>
      </p:sp>
      <p:sp>
        <p:nvSpPr>
          <p:cNvPr id="8" name="TextBox 7"/>
          <p:cNvSpPr txBox="1"/>
          <p:nvPr/>
        </p:nvSpPr>
        <p:spPr>
          <a:xfrm>
            <a:off x="6790700" y="5638800"/>
            <a:ext cx="6396606" cy="830997"/>
          </a:xfrm>
          <a:prstGeom prst="rect">
            <a:avLst/>
          </a:prstGeom>
          <a:noFill/>
        </p:spPr>
        <p:txBody>
          <a:bodyPr wrap="square" rtlCol="0">
            <a:spAutoFit/>
          </a:bodyPr>
          <a:lstStyle/>
          <a:p>
            <a:pPr algn="ctr"/>
            <a:r>
              <a:rPr lang="en-IN" sz="2400" b="1" dirty="0" smtClean="0">
                <a:latin typeface="+mj-lt"/>
              </a:rPr>
              <a:t>Private capex CAGR of 17% expected over FY22-FY25e – budget gave a big fillip</a:t>
            </a:r>
            <a:endParaRPr lang="en-IN" sz="2400" b="1" dirty="0">
              <a:latin typeface="+mj-lt"/>
            </a:endParaRPr>
          </a:p>
        </p:txBody>
      </p:sp>
      <p:sp>
        <p:nvSpPr>
          <p:cNvPr id="4" name="Footer Placeholder 3"/>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7" name="Slide Number Placeholder 6"/>
          <p:cNvSpPr>
            <a:spLocks noGrp="1"/>
          </p:cNvSpPr>
          <p:nvPr>
            <p:ph type="sldNum" sz="quarter" idx="12"/>
          </p:nvPr>
        </p:nvSpPr>
        <p:spPr/>
        <p:txBody>
          <a:bodyPr/>
          <a:lstStyle/>
          <a:p>
            <a:fld id="{4C1198CF-4DD5-4AF8-9B06-687D587CF55C}" type="slidenum">
              <a:rPr lang="en-IN" altLang="en-US" smtClean="0"/>
              <a:pPr/>
              <a:t>35</a:t>
            </a:fld>
            <a:endParaRPr lang="en-IN" altLang="en-US"/>
          </a:p>
        </p:txBody>
      </p:sp>
    </p:spTree>
    <p:extLst>
      <p:ext uri="{BB962C8B-B14F-4D97-AF65-F5344CB8AC3E}">
        <p14:creationId xmlns:p14="http://schemas.microsoft.com/office/powerpoint/2010/main" val="2721795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Key sector wise share of private capex in India</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1803400" y="1752600"/>
            <a:ext cx="9906000" cy="5257800"/>
          </a:xfrm>
          <a:prstGeom prst="rect">
            <a:avLst/>
          </a:prstGeom>
          <a:ln>
            <a:solidFill>
              <a:schemeClr val="tx1"/>
            </a:solidFill>
          </a:ln>
        </p:spPr>
      </p:pic>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36</a:t>
            </a:fld>
            <a:endParaRPr lang="en-IN" altLang="en-US"/>
          </a:p>
        </p:txBody>
      </p:sp>
    </p:spTree>
    <p:extLst>
      <p:ext uri="{BB962C8B-B14F-4D97-AF65-F5344CB8AC3E}">
        <p14:creationId xmlns:p14="http://schemas.microsoft.com/office/powerpoint/2010/main" val="8282660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PLI Schemes – Sector wise capex announcements</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394094" y="1752600"/>
            <a:ext cx="6819506" cy="5257800"/>
          </a:xfrm>
          <a:prstGeom prst="rect">
            <a:avLst/>
          </a:prstGeom>
          <a:ln>
            <a:solidFill>
              <a:schemeClr val="tx1"/>
            </a:solidFill>
          </a:ln>
        </p:spPr>
      </p:pic>
      <p:sp>
        <p:nvSpPr>
          <p:cNvPr id="3" name="TextBox 2"/>
          <p:cNvSpPr txBox="1"/>
          <p:nvPr/>
        </p:nvSpPr>
        <p:spPr>
          <a:xfrm>
            <a:off x="7366000" y="1752600"/>
            <a:ext cx="6096000" cy="5909310"/>
          </a:xfrm>
          <a:prstGeom prst="rect">
            <a:avLst/>
          </a:prstGeom>
          <a:noFill/>
        </p:spPr>
        <p:txBody>
          <a:bodyPr wrap="square" rtlCol="0">
            <a:spAutoFit/>
          </a:bodyPr>
          <a:lstStyle/>
          <a:p>
            <a:pPr marL="342900" indent="-342900" algn="just">
              <a:buFont typeface="Wingdings" panose="05000000000000000000" pitchFamily="2" charset="2"/>
              <a:buChar char="q"/>
            </a:pPr>
            <a:r>
              <a:rPr lang="en-US" sz="2100" dirty="0">
                <a:latin typeface="Calibri body"/>
              </a:rPr>
              <a:t>Government continues to focus on increasing the contribution of manufacturing to the GDP </a:t>
            </a:r>
            <a:r>
              <a:rPr lang="en-US" sz="2100" b="1" u="sng" dirty="0">
                <a:latin typeface="Calibri body"/>
              </a:rPr>
              <a:t>from 17% currently to 25% by 2025</a:t>
            </a:r>
            <a:r>
              <a:rPr lang="en-US" sz="2100" dirty="0">
                <a:latin typeface="Calibri body"/>
              </a:rPr>
              <a:t>. The production-linked incentive (PLI) schemes are likely to encourage private capex </a:t>
            </a:r>
            <a:r>
              <a:rPr lang="en-US" sz="2100" dirty="0" smtClean="0">
                <a:latin typeface="Calibri body"/>
              </a:rPr>
              <a:t>in manufacturing. </a:t>
            </a:r>
            <a:r>
              <a:rPr lang="en-US" sz="2100" b="1" u="sng" dirty="0">
                <a:latin typeface="Calibri body"/>
              </a:rPr>
              <a:t>Government has earmarked almost </a:t>
            </a:r>
            <a:r>
              <a:rPr lang="en-US" sz="2100" b="1" u="sng" dirty="0" smtClean="0">
                <a:latin typeface="Calibri body"/>
              </a:rPr>
              <a:t>Rs2.5trn </a:t>
            </a:r>
            <a:r>
              <a:rPr lang="en-US" sz="2100" b="1" u="sng" dirty="0">
                <a:latin typeface="Calibri body"/>
              </a:rPr>
              <a:t>for PLI schemes in 13 key sectors</a:t>
            </a:r>
            <a:r>
              <a:rPr lang="en-US" sz="2100" dirty="0">
                <a:latin typeface="Calibri body"/>
              </a:rPr>
              <a:t> with highest allocations to auto, mobile manufacturing, advanced chemistry cell battery, pharmaceutical and telecom</a:t>
            </a:r>
            <a:r>
              <a:rPr lang="en-US" sz="2100" dirty="0" smtClean="0">
                <a:latin typeface="Calibri body"/>
              </a:rPr>
              <a:t>.</a:t>
            </a:r>
          </a:p>
          <a:p>
            <a:pPr marL="342900" indent="-342900" algn="just">
              <a:buFont typeface="Wingdings" panose="05000000000000000000" pitchFamily="2" charset="2"/>
              <a:buChar char="q"/>
            </a:pPr>
            <a:endParaRPr lang="en-US" sz="2100" dirty="0">
              <a:latin typeface="Calibri body"/>
            </a:endParaRPr>
          </a:p>
          <a:p>
            <a:pPr marL="342900" indent="-342900" algn="just">
              <a:buFont typeface="Wingdings" panose="05000000000000000000" pitchFamily="2" charset="2"/>
              <a:buChar char="q"/>
            </a:pPr>
            <a:r>
              <a:rPr lang="en-IN" sz="2100" dirty="0" smtClean="0">
                <a:latin typeface="Calibri body"/>
              </a:rPr>
              <a:t>Kotak Economic Research in a study </a:t>
            </a:r>
            <a:r>
              <a:rPr lang="en-US" sz="2100" b="1" u="sng" dirty="0" smtClean="0">
                <a:latin typeface="Calibri body"/>
              </a:rPr>
              <a:t>projects </a:t>
            </a:r>
            <a:r>
              <a:rPr lang="en-US" sz="2100" b="1" u="sng" dirty="0">
                <a:latin typeface="Calibri body"/>
              </a:rPr>
              <a:t>Rs31 tn of sales, Rs11 tn value addition and Rs4.3 tn capex over 5-7 years</a:t>
            </a:r>
            <a:r>
              <a:rPr lang="en-US" sz="2100" dirty="0">
                <a:latin typeface="Calibri body"/>
              </a:rPr>
              <a:t> as result of Rs2.5 tn of financial incentives provided by the </a:t>
            </a:r>
            <a:r>
              <a:rPr lang="en-US" sz="2100" dirty="0" smtClean="0">
                <a:latin typeface="Calibri body"/>
              </a:rPr>
              <a:t>government.</a:t>
            </a:r>
          </a:p>
          <a:p>
            <a:pPr marL="342900" indent="-342900" algn="just">
              <a:buFont typeface="Wingdings" panose="05000000000000000000" pitchFamily="2" charset="2"/>
              <a:buChar char="q"/>
            </a:pPr>
            <a:endParaRPr lang="en-US" sz="2100" dirty="0">
              <a:latin typeface="Calibri body"/>
            </a:endParaRPr>
          </a:p>
          <a:p>
            <a:pPr marL="342900" indent="-342900" algn="just">
              <a:buFont typeface="Wingdings" panose="05000000000000000000" pitchFamily="2" charset="2"/>
              <a:buChar char="q"/>
            </a:pPr>
            <a:endParaRPr lang="en-IN" sz="2100" dirty="0">
              <a:latin typeface="Calibri body"/>
            </a:endParaRPr>
          </a:p>
        </p:txBody>
      </p:sp>
      <p:sp>
        <p:nvSpPr>
          <p:cNvPr id="4" name="Footer Placeholder 3"/>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6" name="Slide Number Placeholder 5"/>
          <p:cNvSpPr>
            <a:spLocks noGrp="1"/>
          </p:cNvSpPr>
          <p:nvPr>
            <p:ph type="sldNum" sz="quarter" idx="12"/>
          </p:nvPr>
        </p:nvSpPr>
        <p:spPr/>
        <p:txBody>
          <a:bodyPr/>
          <a:lstStyle/>
          <a:p>
            <a:fld id="{4C1198CF-4DD5-4AF8-9B06-687D587CF55C}" type="slidenum">
              <a:rPr lang="en-IN" altLang="en-US" smtClean="0"/>
              <a:pPr/>
              <a:t>37</a:t>
            </a:fld>
            <a:endParaRPr lang="en-IN" altLang="en-US"/>
          </a:p>
        </p:txBody>
      </p:sp>
    </p:spTree>
    <p:extLst>
      <p:ext uri="{BB962C8B-B14F-4D97-AF65-F5344CB8AC3E}">
        <p14:creationId xmlns:p14="http://schemas.microsoft.com/office/powerpoint/2010/main" val="19799475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Status of PLI Scheme in various sectors</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1422400" y="1833562"/>
            <a:ext cx="10744200" cy="5253038"/>
          </a:xfrm>
          <a:prstGeom prst="rect">
            <a:avLst/>
          </a:prstGeom>
          <a:ln>
            <a:solidFill>
              <a:schemeClr val="tx1"/>
            </a:solidFill>
          </a:ln>
        </p:spPr>
      </p:pic>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38</a:t>
            </a:fld>
            <a:endParaRPr lang="en-IN" altLang="en-US"/>
          </a:p>
        </p:txBody>
      </p:sp>
    </p:spTree>
    <p:extLst>
      <p:ext uri="{BB962C8B-B14F-4D97-AF65-F5344CB8AC3E}">
        <p14:creationId xmlns:p14="http://schemas.microsoft.com/office/powerpoint/2010/main" val="28994776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3" y="455813"/>
            <a:ext cx="12953211" cy="458587"/>
          </a:xfrm>
          <a:prstGeom prst="rect">
            <a:avLst/>
          </a:prstGeom>
        </p:spPr>
        <p:txBody>
          <a:bodyPr wrap="square">
            <a:spAutoFit/>
          </a:bodyPr>
          <a:lstStyle/>
          <a:p>
            <a:pPr algn="just"/>
            <a:r>
              <a:rPr lang="en-US" sz="2380" b="1" dirty="0" smtClean="0">
                <a:solidFill>
                  <a:schemeClr val="bg1"/>
                </a:solidFill>
              </a:rPr>
              <a:t>Estimates of capex, production and value addition through key PLI schemes Rs bn</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508000" y="1905000"/>
            <a:ext cx="12839305" cy="5105400"/>
          </a:xfrm>
          <a:prstGeom prst="rect">
            <a:avLst/>
          </a:prstGeom>
          <a:ln>
            <a:solidFill>
              <a:schemeClr val="tx1"/>
            </a:solidFill>
          </a:ln>
        </p:spPr>
      </p:pic>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39</a:t>
            </a:fld>
            <a:endParaRPr lang="en-IN" altLang="en-US"/>
          </a:p>
        </p:txBody>
      </p:sp>
    </p:spTree>
    <p:extLst>
      <p:ext uri="{BB962C8B-B14F-4D97-AF65-F5344CB8AC3E}">
        <p14:creationId xmlns:p14="http://schemas.microsoft.com/office/powerpoint/2010/main" val="2852082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3A3F-8189-483A-82EF-0505606CAADA}"/>
              </a:ext>
            </a:extLst>
          </p:cNvPr>
          <p:cNvSpPr>
            <a:spLocks noGrp="1"/>
          </p:cNvSpPr>
          <p:nvPr>
            <p:ph type="title"/>
          </p:nvPr>
        </p:nvSpPr>
        <p:spPr>
          <a:xfrm>
            <a:off x="2368445" y="1483686"/>
            <a:ext cx="8642532" cy="4289834"/>
          </a:xfrm>
        </p:spPr>
        <p:txBody>
          <a:bodyPr>
            <a:normAutofit/>
          </a:bodyPr>
          <a:lstStyle/>
          <a:p>
            <a:r>
              <a:rPr lang="en-IN" sz="2310" dirty="0">
                <a:solidFill>
                  <a:srgbClr val="F06735"/>
                </a:solidFill>
              </a:rPr>
              <a:t/>
            </a:r>
            <a:br>
              <a:rPr lang="en-IN" sz="2310" dirty="0">
                <a:solidFill>
                  <a:srgbClr val="F06735"/>
                </a:solidFill>
              </a:rPr>
            </a:br>
            <a:r>
              <a:rPr lang="en-IN" sz="2310" dirty="0">
                <a:solidFill>
                  <a:srgbClr val="F06735"/>
                </a:solidFill>
              </a:rPr>
              <a:t/>
            </a:r>
            <a:br>
              <a:rPr lang="en-IN" sz="2310" dirty="0">
                <a:solidFill>
                  <a:srgbClr val="F06735"/>
                </a:solidFill>
              </a:rPr>
            </a:br>
            <a:r>
              <a:rPr lang="en-IN" sz="2310" dirty="0">
                <a:solidFill>
                  <a:srgbClr val="F06735"/>
                </a:solidFill>
              </a:rPr>
              <a:t/>
            </a:r>
            <a:br>
              <a:rPr lang="en-IN" sz="2310" dirty="0">
                <a:solidFill>
                  <a:srgbClr val="F06735"/>
                </a:solidFill>
              </a:rPr>
            </a:br>
            <a:r>
              <a:rPr lang="en-IN" sz="2310" dirty="0">
                <a:solidFill>
                  <a:srgbClr val="F06735"/>
                </a:solidFill>
              </a:rPr>
              <a:t/>
            </a:r>
            <a:br>
              <a:rPr lang="en-IN" sz="2310" dirty="0">
                <a:solidFill>
                  <a:srgbClr val="F06735"/>
                </a:solidFill>
              </a:rPr>
            </a:br>
            <a:endParaRPr lang="en-US" sz="2970" b="1" dirty="0">
              <a:solidFill>
                <a:srgbClr val="F06735"/>
              </a:solidFill>
            </a:endParaRPr>
          </a:p>
        </p:txBody>
      </p:sp>
      <p:sp>
        <p:nvSpPr>
          <p:cNvPr id="5" name="Slide Number Placeholder 4">
            <a:extLst>
              <a:ext uri="{FF2B5EF4-FFF2-40B4-BE49-F238E27FC236}">
                <a16:creationId xmlns:a16="http://schemas.microsoft.com/office/drawing/2014/main" id="{46A75D2B-AFCB-4FF8-9505-B719C5FCD5AA}"/>
              </a:ext>
            </a:extLst>
          </p:cNvPr>
          <p:cNvSpPr>
            <a:spLocks noGrp="1"/>
          </p:cNvSpPr>
          <p:nvPr>
            <p:ph type="sldNum" sz="quarter" idx="12"/>
          </p:nvPr>
        </p:nvSpPr>
        <p:spPr/>
        <p:txBody>
          <a:bodyPr/>
          <a:lstStyle/>
          <a:p>
            <a:fld id="{B1D2D3CA-163F-4CC7-ADBD-AA1AEDC91DA5}" type="slidenum">
              <a:rPr lang="en-GB" smtClean="0"/>
              <a:pPr/>
              <a:t>4</a:t>
            </a:fld>
            <a:endParaRPr lang="en-GB"/>
          </a:p>
        </p:txBody>
      </p:sp>
      <p:sp>
        <p:nvSpPr>
          <p:cNvPr id="6" name="Title 1">
            <a:extLst>
              <a:ext uri="{FF2B5EF4-FFF2-40B4-BE49-F238E27FC236}">
                <a16:creationId xmlns:a16="http://schemas.microsoft.com/office/drawing/2014/main" id="{B846C39E-10D6-464F-863B-4CDF355911D5}"/>
              </a:ext>
            </a:extLst>
          </p:cNvPr>
          <p:cNvSpPr txBox="1">
            <a:spLocks/>
          </p:cNvSpPr>
          <p:nvPr/>
        </p:nvSpPr>
        <p:spPr>
          <a:xfrm>
            <a:off x="2503559" y="3297897"/>
            <a:ext cx="6254599" cy="1947877"/>
          </a:xfrm>
          <a:prstGeom prst="rect">
            <a:avLst/>
          </a:prstGeom>
        </p:spPr>
        <p:txBody>
          <a:bodyPr vert="horz" lIns="75438" tIns="37719" rIns="75438" bIns="3771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310" dirty="0">
              <a:solidFill>
                <a:srgbClr val="F06735"/>
              </a:solidFill>
            </a:endParaRPr>
          </a:p>
        </p:txBody>
      </p:sp>
      <p:pic>
        <p:nvPicPr>
          <p:cNvPr id="3" name="VID-20191211-WA0013">
            <a:hlinkClick r:id="" action="ppaction://media"/>
            <a:extLst>
              <a:ext uri="{FF2B5EF4-FFF2-40B4-BE49-F238E27FC236}">
                <a16:creationId xmlns:a16="http://schemas.microsoft.com/office/drawing/2014/main" id="{4A7591EF-8C95-4A0D-9880-A45C52F2F2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6670" y="990600"/>
            <a:ext cx="9521930" cy="6123634"/>
          </a:xfrm>
          <a:prstGeom prst="rect">
            <a:avLst/>
          </a:prstGeom>
        </p:spPr>
      </p:pic>
    </p:spTree>
    <p:extLst>
      <p:ext uri="{BB962C8B-B14F-4D97-AF65-F5344CB8AC3E}">
        <p14:creationId xmlns:p14="http://schemas.microsoft.com/office/powerpoint/2010/main" val="146989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Budget FY24e – Govt capex push to support economy</a:t>
            </a:r>
            <a:endParaRPr lang="en-US" sz="2380" b="1" dirty="0">
              <a:solidFill>
                <a:schemeClr val="bg1"/>
              </a:solidFill>
            </a:endParaRPr>
          </a:p>
        </p:txBody>
      </p:sp>
      <p:sp>
        <p:nvSpPr>
          <p:cNvPr id="2" name="Rectangle 1"/>
          <p:cNvSpPr/>
          <p:nvPr/>
        </p:nvSpPr>
        <p:spPr>
          <a:xfrm>
            <a:off x="394094" y="1676400"/>
            <a:ext cx="12915506" cy="4939814"/>
          </a:xfrm>
          <a:prstGeom prst="rect">
            <a:avLst/>
          </a:prstGeom>
        </p:spPr>
        <p:txBody>
          <a:bodyPr wrap="square">
            <a:spAutoFit/>
          </a:bodyPr>
          <a:lstStyle/>
          <a:p>
            <a:pPr algn="just"/>
            <a:r>
              <a:rPr lang="en-US" sz="1750" dirty="0" smtClean="0">
                <a:latin typeface="Calibri body"/>
              </a:rPr>
              <a:t>FY24 </a:t>
            </a:r>
            <a:r>
              <a:rPr lang="en-US" sz="1750" dirty="0">
                <a:latin typeface="Calibri body"/>
              </a:rPr>
              <a:t>budget has continued with the intent of the government to push capex induced growth. While </a:t>
            </a:r>
            <a:r>
              <a:rPr lang="en-US" sz="1750" b="1" u="sng" dirty="0">
                <a:latin typeface="Calibri body"/>
              </a:rPr>
              <a:t>headline capital expenditure shows a growth of 37.4% over FY23(RE)</a:t>
            </a:r>
            <a:r>
              <a:rPr lang="en-US" sz="1750" dirty="0">
                <a:latin typeface="Calibri body"/>
              </a:rPr>
              <a:t>, considering the off-balance capex, </a:t>
            </a:r>
            <a:r>
              <a:rPr lang="en-US" sz="1750" b="1" u="sng" dirty="0">
                <a:latin typeface="Calibri body"/>
              </a:rPr>
              <a:t>the growth turns out to be 25% over FY23(RE) excluding FCI allocation. Roads/ highways and railways have seen an increase of 25.4% and 50% respectively YoY.</a:t>
            </a:r>
            <a:r>
              <a:rPr lang="en-US" sz="1750" dirty="0">
                <a:latin typeface="Calibri body"/>
              </a:rPr>
              <a:t> Scheme based capex seems to </a:t>
            </a:r>
            <a:r>
              <a:rPr lang="en-US" sz="1750" b="1" u="sng" dirty="0">
                <a:latin typeface="Calibri body"/>
              </a:rPr>
              <a:t>show major growth in Jal Jeevan Mission, Roads, Railways and Metro</a:t>
            </a:r>
            <a:r>
              <a:rPr lang="en-US" sz="1750" dirty="0">
                <a:latin typeface="Calibri body"/>
              </a:rPr>
              <a:t>. Strong capex push by GOI and private capex revival led by Energy transition, data centres, </a:t>
            </a:r>
            <a:r>
              <a:rPr lang="en-US" sz="1750" dirty="0" smtClean="0">
                <a:latin typeface="Calibri body"/>
              </a:rPr>
              <a:t>Defence, </a:t>
            </a:r>
            <a:r>
              <a:rPr lang="en-US" sz="1750" dirty="0">
                <a:latin typeface="Calibri body"/>
              </a:rPr>
              <a:t>PLI will provide strong support to Indian economy in an otherwise slow global outlook. We believe India is on the verge of a big capex cycle recovery which will play out in coming few years</a:t>
            </a:r>
            <a:r>
              <a:rPr lang="en-US" sz="1750" dirty="0" smtClean="0">
                <a:latin typeface="Calibri body"/>
              </a:rPr>
              <a:t>.</a:t>
            </a:r>
          </a:p>
          <a:p>
            <a:pPr algn="just"/>
            <a:endParaRPr lang="en-US" sz="1750" dirty="0">
              <a:latin typeface="Calibri body"/>
            </a:endParaRPr>
          </a:p>
          <a:p>
            <a:pPr marL="285750" indent="-285750" algn="just">
              <a:buFont typeface="Wingdings" panose="05000000000000000000" pitchFamily="2" charset="2"/>
              <a:buChar char="q"/>
            </a:pPr>
            <a:r>
              <a:rPr lang="en-US" sz="1750" dirty="0" smtClean="0"/>
              <a:t>Steel</a:t>
            </a:r>
            <a:r>
              <a:rPr lang="en-US" sz="1750" dirty="0"/>
              <a:t>, Cement, Textiles, Oil and Gas, EV, Solar, chemicals, Food processing will push capex </a:t>
            </a:r>
            <a:r>
              <a:rPr lang="en-US" sz="1750" dirty="0" smtClean="0"/>
              <a:t>higher</a:t>
            </a:r>
          </a:p>
          <a:p>
            <a:pPr marL="285750" indent="-285750" algn="just">
              <a:buFont typeface="Wingdings" panose="05000000000000000000" pitchFamily="2" charset="2"/>
              <a:buChar char="q"/>
            </a:pPr>
            <a:r>
              <a:rPr lang="en-US" sz="1750" dirty="0" smtClean="0"/>
              <a:t>Significant </a:t>
            </a:r>
            <a:r>
              <a:rPr lang="en-US" sz="1750" dirty="0"/>
              <a:t>capex requirement to enable energy transition to renewables and smart grid </a:t>
            </a:r>
            <a:r>
              <a:rPr lang="en-US" sz="1750" dirty="0" smtClean="0"/>
              <a:t>infra</a:t>
            </a:r>
          </a:p>
          <a:p>
            <a:pPr marL="285750" indent="-285750" algn="just">
              <a:buFont typeface="Wingdings" panose="05000000000000000000" pitchFamily="2" charset="2"/>
              <a:buChar char="q"/>
            </a:pPr>
            <a:r>
              <a:rPr lang="en-US" sz="1750" dirty="0" smtClean="0"/>
              <a:t>Increasing </a:t>
            </a:r>
            <a:r>
              <a:rPr lang="en-US" sz="1750" dirty="0"/>
              <a:t>corporate announcements around manufacturing to increase global </a:t>
            </a:r>
            <a:r>
              <a:rPr lang="en-US" sz="1750" dirty="0" smtClean="0"/>
              <a:t>sourcing</a:t>
            </a:r>
          </a:p>
          <a:p>
            <a:pPr marL="285750" indent="-285750" algn="just">
              <a:buFont typeface="Wingdings" panose="05000000000000000000" pitchFamily="2" charset="2"/>
              <a:buChar char="q"/>
            </a:pPr>
            <a:r>
              <a:rPr lang="en-US" sz="1750" dirty="0" smtClean="0"/>
              <a:t>Infra </a:t>
            </a:r>
            <a:r>
              <a:rPr lang="en-US" sz="1750" dirty="0"/>
              <a:t>status to Data centres, PLI for renewables and higher domestic sourcing for defense (2/3rd domestic sourcing</a:t>
            </a:r>
            <a:r>
              <a:rPr lang="en-US" sz="1750" dirty="0" smtClean="0"/>
              <a:t>)</a:t>
            </a:r>
          </a:p>
          <a:p>
            <a:pPr algn="just"/>
            <a:endParaRPr lang="en-US" sz="1750" dirty="0">
              <a:latin typeface="Calibri body"/>
            </a:endParaRPr>
          </a:p>
          <a:p>
            <a:pPr algn="just"/>
            <a:r>
              <a:rPr lang="en-US" sz="1750" dirty="0"/>
              <a:t>India remains in a sweet spot with strong domestic demand base, strong demographic dividend, significant self sufficiency in food grain production and strong Infra capex push form the Govt and revival of industrial capex from PLI and Defence segments. We expect markets to consolidate in near term given 1) signs of urban discretionary demand slowdown 2) rising global interest rates and geo political uncertainty and 3) uncertainty regarding the impact of EL Nino on inflation and monsoons. We believe Auto, Capital Goods, Defense, </a:t>
            </a:r>
            <a:r>
              <a:rPr lang="en-US" sz="1750" dirty="0" smtClean="0"/>
              <a:t>Infra and building materials remain a compelling theme for next 18-24 months.</a:t>
            </a:r>
            <a:endParaRPr lang="en-IN" sz="1750" dirty="0">
              <a:latin typeface="Calibri body"/>
            </a:endParaRPr>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40</a:t>
            </a:fld>
            <a:endParaRPr lang="en-IN" altLang="en-US"/>
          </a:p>
        </p:txBody>
      </p:sp>
    </p:spTree>
    <p:extLst>
      <p:ext uri="{BB962C8B-B14F-4D97-AF65-F5344CB8AC3E}">
        <p14:creationId xmlns:p14="http://schemas.microsoft.com/office/powerpoint/2010/main" val="20119467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RAILWAYS - Capital </a:t>
            </a:r>
            <a:r>
              <a:rPr lang="en-US" sz="2380" b="1" dirty="0">
                <a:solidFill>
                  <a:schemeClr val="bg1"/>
                </a:solidFill>
              </a:rPr>
              <a:t>expenditure </a:t>
            </a:r>
            <a:r>
              <a:rPr lang="en-US" sz="2380" b="1" dirty="0" smtClean="0">
                <a:solidFill>
                  <a:schemeClr val="bg1"/>
                </a:solidFill>
              </a:rPr>
              <a:t>trends</a:t>
            </a:r>
            <a:endParaRPr lang="en-US" sz="2380" b="1" dirty="0">
              <a:solidFill>
                <a:schemeClr val="bg1"/>
              </a:solidFill>
            </a:endParaRPr>
          </a:p>
        </p:txBody>
      </p:sp>
      <p:pic>
        <p:nvPicPr>
          <p:cNvPr id="2" name="Picture 1"/>
          <p:cNvPicPr>
            <a:picLocks noChangeAspect="1"/>
          </p:cNvPicPr>
          <p:nvPr/>
        </p:nvPicPr>
        <p:blipFill>
          <a:blip r:embed="rId2"/>
          <a:stretch>
            <a:fillRect/>
          </a:stretch>
        </p:blipFill>
        <p:spPr>
          <a:xfrm>
            <a:off x="394094" y="1736468"/>
            <a:ext cx="6286106" cy="5426332"/>
          </a:xfrm>
          <a:prstGeom prst="rect">
            <a:avLst/>
          </a:prstGeom>
        </p:spPr>
      </p:pic>
      <p:pic>
        <p:nvPicPr>
          <p:cNvPr id="4" name="Picture 3"/>
          <p:cNvPicPr>
            <a:picLocks noChangeAspect="1"/>
          </p:cNvPicPr>
          <p:nvPr/>
        </p:nvPicPr>
        <p:blipFill>
          <a:blip r:embed="rId3"/>
          <a:stretch>
            <a:fillRect/>
          </a:stretch>
        </p:blipFill>
        <p:spPr>
          <a:xfrm>
            <a:off x="6908800" y="1736468"/>
            <a:ext cx="6400800" cy="3276600"/>
          </a:xfrm>
          <a:prstGeom prst="rect">
            <a:avLst/>
          </a:prstGeom>
        </p:spPr>
      </p:pic>
      <p:sp>
        <p:nvSpPr>
          <p:cNvPr id="6" name="TextBox 5"/>
          <p:cNvSpPr txBox="1"/>
          <p:nvPr/>
        </p:nvSpPr>
        <p:spPr>
          <a:xfrm>
            <a:off x="6908800" y="5419637"/>
            <a:ext cx="6400800" cy="1754326"/>
          </a:xfrm>
          <a:prstGeom prst="rect">
            <a:avLst/>
          </a:prstGeom>
          <a:noFill/>
        </p:spPr>
        <p:txBody>
          <a:bodyPr wrap="square" rtlCol="0">
            <a:spAutoFit/>
          </a:bodyPr>
          <a:lstStyle/>
          <a:p>
            <a:pPr algn="just"/>
            <a:r>
              <a:rPr lang="en-US" sz="1800" dirty="0">
                <a:latin typeface="Calibri body"/>
              </a:rPr>
              <a:t>As far as FY24 is concerned, railways would focus on new lines, gauge conversion, Metropolitan Transport Projects and track renewals with capex projected to increase relative to FY23RE; on the other hand, the outlay for doubling and rolling stock is likely to decline </a:t>
            </a:r>
            <a:r>
              <a:rPr lang="en-US" sz="1800" dirty="0" smtClean="0">
                <a:latin typeface="Calibri body"/>
              </a:rPr>
              <a:t>YoY</a:t>
            </a:r>
            <a:r>
              <a:rPr lang="en-US" sz="1800" dirty="0">
                <a:latin typeface="Calibri body"/>
              </a:rPr>
              <a:t> </a:t>
            </a:r>
            <a:r>
              <a:rPr lang="en-US" sz="1800" dirty="0" smtClean="0">
                <a:latin typeface="Calibri body"/>
              </a:rPr>
              <a:t>though they still remain the highest heads within the railway budget.</a:t>
            </a:r>
            <a:endParaRPr lang="en-IN" sz="1800" dirty="0">
              <a:latin typeface="Calibri body"/>
            </a:endParaRPr>
          </a:p>
        </p:txBody>
      </p:sp>
      <p:sp>
        <p:nvSpPr>
          <p:cNvPr id="7" name="Rounded Rectangle 6"/>
          <p:cNvSpPr/>
          <p:nvPr/>
        </p:nvSpPr>
        <p:spPr>
          <a:xfrm>
            <a:off x="9270999" y="4572000"/>
            <a:ext cx="1828801" cy="2286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dirty="0"/>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8" name="Slide Number Placeholder 7"/>
          <p:cNvSpPr>
            <a:spLocks noGrp="1"/>
          </p:cNvSpPr>
          <p:nvPr>
            <p:ph type="sldNum" sz="quarter" idx="12"/>
          </p:nvPr>
        </p:nvSpPr>
        <p:spPr/>
        <p:txBody>
          <a:bodyPr/>
          <a:lstStyle/>
          <a:p>
            <a:fld id="{4C1198CF-4DD5-4AF8-9B06-687D587CF55C}" type="slidenum">
              <a:rPr lang="en-IN" altLang="en-US" smtClean="0"/>
              <a:pPr/>
              <a:t>41</a:t>
            </a:fld>
            <a:endParaRPr lang="en-IN" altLang="en-US"/>
          </a:p>
        </p:txBody>
      </p:sp>
    </p:spTree>
    <p:extLst>
      <p:ext uri="{BB962C8B-B14F-4D97-AF65-F5344CB8AC3E}">
        <p14:creationId xmlns:p14="http://schemas.microsoft.com/office/powerpoint/2010/main" val="3734216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8529" y="1752600"/>
            <a:ext cx="12293871" cy="5334000"/>
          </a:xfrm>
          <a:prstGeom prst="rect">
            <a:avLst/>
          </a:prstGeom>
        </p:spPr>
      </p:pic>
      <p:sp>
        <p:nvSpPr>
          <p:cNvPr id="2" name="Rounded Rectangle 1"/>
          <p:cNvSpPr/>
          <p:nvPr/>
        </p:nvSpPr>
        <p:spPr>
          <a:xfrm>
            <a:off x="337558" y="4876800"/>
            <a:ext cx="12680096" cy="444321"/>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dirty="0"/>
          </a:p>
        </p:txBody>
      </p:sp>
      <p:sp>
        <p:nvSpPr>
          <p:cNvPr id="5" name="Rectangle 4"/>
          <p:cNvSpPr/>
          <p:nvPr/>
        </p:nvSpPr>
        <p:spPr>
          <a:xfrm>
            <a:off x="558529" y="455813"/>
            <a:ext cx="11357707" cy="458587"/>
          </a:xfrm>
          <a:prstGeom prst="rect">
            <a:avLst/>
          </a:prstGeom>
        </p:spPr>
        <p:txBody>
          <a:bodyPr wrap="square">
            <a:spAutoFit/>
          </a:bodyPr>
          <a:lstStyle/>
          <a:p>
            <a:pPr algn="just"/>
            <a:r>
              <a:rPr lang="en-US" sz="2380" b="1" dirty="0" smtClean="0">
                <a:solidFill>
                  <a:schemeClr val="bg1"/>
                </a:solidFill>
              </a:rPr>
              <a:t>Spending allocation to major schemes – FY24E Budget numbers</a:t>
            </a:r>
            <a:endParaRPr lang="en-US" sz="2380" b="1" dirty="0">
              <a:solidFill>
                <a:schemeClr val="bg1"/>
              </a:solidFill>
            </a:endParaRPr>
          </a:p>
        </p:txBody>
      </p:sp>
      <p:sp>
        <p:nvSpPr>
          <p:cNvPr id="6" name="Rounded Rectangle 5"/>
          <p:cNvSpPr/>
          <p:nvPr/>
        </p:nvSpPr>
        <p:spPr>
          <a:xfrm>
            <a:off x="337558" y="4341582"/>
            <a:ext cx="12680096" cy="291921"/>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dirty="0"/>
          </a:p>
        </p:txBody>
      </p:sp>
      <p:sp>
        <p:nvSpPr>
          <p:cNvPr id="7" name="Rounded Rectangle 6"/>
          <p:cNvSpPr/>
          <p:nvPr/>
        </p:nvSpPr>
        <p:spPr>
          <a:xfrm>
            <a:off x="337558" y="3604803"/>
            <a:ext cx="12680096" cy="291921"/>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dirty="0"/>
          </a:p>
        </p:txBody>
      </p:sp>
      <p:sp>
        <p:nvSpPr>
          <p:cNvPr id="8" name="Rounded Rectangle 7"/>
          <p:cNvSpPr/>
          <p:nvPr/>
        </p:nvSpPr>
        <p:spPr>
          <a:xfrm>
            <a:off x="337558" y="5498102"/>
            <a:ext cx="12680096" cy="291921"/>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3" dirty="0"/>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9" name="Slide Number Placeholder 8"/>
          <p:cNvSpPr>
            <a:spLocks noGrp="1"/>
          </p:cNvSpPr>
          <p:nvPr>
            <p:ph type="sldNum" sz="quarter" idx="12"/>
          </p:nvPr>
        </p:nvSpPr>
        <p:spPr/>
        <p:txBody>
          <a:bodyPr/>
          <a:lstStyle/>
          <a:p>
            <a:fld id="{4C1198CF-4DD5-4AF8-9B06-687D587CF55C}" type="slidenum">
              <a:rPr lang="en-IN" altLang="en-US" smtClean="0"/>
              <a:pPr/>
              <a:t>42</a:t>
            </a:fld>
            <a:endParaRPr lang="en-IN" altLang="en-US"/>
          </a:p>
        </p:txBody>
      </p:sp>
    </p:spTree>
    <p:extLst>
      <p:ext uri="{BB962C8B-B14F-4D97-AF65-F5344CB8AC3E}">
        <p14:creationId xmlns:p14="http://schemas.microsoft.com/office/powerpoint/2010/main" val="1208815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Addressable market opportunity for Cap goods businesses</a:t>
            </a:r>
            <a:endParaRPr lang="en-US" sz="2380" b="1" dirty="0">
              <a:solidFill>
                <a:schemeClr val="bg1"/>
              </a:solidFill>
            </a:endParaRPr>
          </a:p>
        </p:txBody>
      </p:sp>
      <p:pic>
        <p:nvPicPr>
          <p:cNvPr id="3" name="Picture 2"/>
          <p:cNvPicPr>
            <a:picLocks noChangeAspect="1"/>
          </p:cNvPicPr>
          <p:nvPr/>
        </p:nvPicPr>
        <p:blipFill>
          <a:blip r:embed="rId2"/>
          <a:stretch>
            <a:fillRect/>
          </a:stretch>
        </p:blipFill>
        <p:spPr>
          <a:xfrm>
            <a:off x="186525" y="1210236"/>
            <a:ext cx="7255080" cy="1871216"/>
          </a:xfrm>
          <a:prstGeom prst="rect">
            <a:avLst/>
          </a:prstGeom>
        </p:spPr>
      </p:pic>
      <p:pic>
        <p:nvPicPr>
          <p:cNvPr id="4" name="Picture 3"/>
          <p:cNvPicPr>
            <a:picLocks noChangeAspect="1"/>
          </p:cNvPicPr>
          <p:nvPr/>
        </p:nvPicPr>
        <p:blipFill>
          <a:blip r:embed="rId3"/>
          <a:stretch>
            <a:fillRect/>
          </a:stretch>
        </p:blipFill>
        <p:spPr>
          <a:xfrm>
            <a:off x="186524" y="2889106"/>
            <a:ext cx="7262906" cy="1470664"/>
          </a:xfrm>
          <a:prstGeom prst="rect">
            <a:avLst/>
          </a:prstGeom>
        </p:spPr>
      </p:pic>
      <p:pic>
        <p:nvPicPr>
          <p:cNvPr id="6" name="Picture 5"/>
          <p:cNvPicPr>
            <a:picLocks noChangeAspect="1"/>
          </p:cNvPicPr>
          <p:nvPr/>
        </p:nvPicPr>
        <p:blipFill>
          <a:blip r:embed="rId4"/>
          <a:stretch>
            <a:fillRect/>
          </a:stretch>
        </p:blipFill>
        <p:spPr>
          <a:xfrm>
            <a:off x="179294" y="4208598"/>
            <a:ext cx="7262906" cy="2878002"/>
          </a:xfrm>
          <a:prstGeom prst="rect">
            <a:avLst/>
          </a:prstGeom>
        </p:spPr>
      </p:pic>
      <p:sp>
        <p:nvSpPr>
          <p:cNvPr id="7" name="TextBox 6"/>
          <p:cNvSpPr txBox="1"/>
          <p:nvPr/>
        </p:nvSpPr>
        <p:spPr>
          <a:xfrm>
            <a:off x="7594600" y="1143000"/>
            <a:ext cx="5791200" cy="5863144"/>
          </a:xfrm>
          <a:prstGeom prst="rect">
            <a:avLst/>
          </a:prstGeom>
          <a:noFill/>
        </p:spPr>
        <p:txBody>
          <a:bodyPr wrap="square" rtlCol="0">
            <a:spAutoFit/>
          </a:bodyPr>
          <a:lstStyle/>
          <a:p>
            <a:pPr marL="252146" indent="-252146" algn="just">
              <a:buFont typeface="Wingdings" panose="05000000000000000000" pitchFamily="2" charset="2"/>
              <a:buChar char="q"/>
            </a:pPr>
            <a:r>
              <a:rPr lang="en-US" sz="1500" dirty="0">
                <a:latin typeface="Calibri body"/>
              </a:rPr>
              <a:t>Revenue/EBIT pools of around US$75bn/US$15bn across electrification, automation and Defence over FY22-30E, implying healthy double digit growth for firms across the value chain</a:t>
            </a:r>
          </a:p>
          <a:p>
            <a:pPr marL="252146" indent="-252146" algn="just">
              <a:buFont typeface="Wingdings" panose="05000000000000000000" pitchFamily="2" charset="2"/>
              <a:buChar char="q"/>
            </a:pPr>
            <a:endParaRPr lang="en-US" sz="1500" dirty="0">
              <a:latin typeface="Calibri body"/>
            </a:endParaRPr>
          </a:p>
          <a:p>
            <a:pPr marL="252146" indent="-252146" algn="just">
              <a:buFont typeface="Wingdings" panose="05000000000000000000" pitchFamily="2" charset="2"/>
              <a:buChar char="q"/>
            </a:pPr>
            <a:r>
              <a:rPr lang="en-US" sz="1500" b="1" u="sng" dirty="0">
                <a:latin typeface="Calibri body"/>
              </a:rPr>
              <a:t>Data centres -</a:t>
            </a:r>
            <a:r>
              <a:rPr lang="en-US" sz="1500" dirty="0">
                <a:latin typeface="Calibri body"/>
              </a:rPr>
              <a:t> expect current data centre capacity (at 870MW, up 3x in three years (FY19-22), to increase by more than 6x in the next eight years, implying a more than 25% CAGR between FY22-30E. We forecast significant growth in LV electrification and a US$4-5bn market opportunity over FY22-30 given the higher intensity of data centers' LV electrification. Total investment in data centres can be around 18 bn usd over fy22-30e period.</a:t>
            </a:r>
          </a:p>
          <a:p>
            <a:pPr marL="252146" indent="-252146" algn="just">
              <a:buFont typeface="Wingdings" panose="05000000000000000000" pitchFamily="2" charset="2"/>
              <a:buChar char="q"/>
            </a:pPr>
            <a:endParaRPr lang="en-US" sz="1500" dirty="0">
              <a:latin typeface="Calibri body"/>
            </a:endParaRPr>
          </a:p>
          <a:p>
            <a:pPr marL="252146" indent="-252146" algn="just">
              <a:buFont typeface="Wingdings" panose="05000000000000000000" pitchFamily="2" charset="2"/>
              <a:buChar char="q"/>
            </a:pPr>
            <a:r>
              <a:rPr lang="en-US" sz="1500" b="1" u="sng" dirty="0">
                <a:latin typeface="Calibri body"/>
              </a:rPr>
              <a:t>Railway capex –</a:t>
            </a:r>
            <a:r>
              <a:rPr lang="en-US" sz="1500" dirty="0">
                <a:latin typeface="Calibri body"/>
              </a:rPr>
              <a:t> Allocation for this sector in the budget was Rs 2.7 trillion and Siemens recently won an order of 9000 HP locomotives worth Rs 26k crs; both of which points out potential order inflow from railways. High speed rails also are an additional business opportunity.</a:t>
            </a:r>
          </a:p>
          <a:p>
            <a:pPr marL="252146" indent="-252146" algn="just">
              <a:buFont typeface="Wingdings" panose="05000000000000000000" pitchFamily="2" charset="2"/>
              <a:buChar char="q"/>
            </a:pPr>
            <a:endParaRPr lang="en-US" sz="1500" dirty="0">
              <a:latin typeface="Calibri body"/>
            </a:endParaRPr>
          </a:p>
          <a:p>
            <a:pPr marL="252146" indent="-252146" algn="just">
              <a:buFont typeface="Wingdings" panose="05000000000000000000" pitchFamily="2" charset="2"/>
              <a:buChar char="q"/>
            </a:pPr>
            <a:r>
              <a:rPr lang="en-US" sz="1500" b="1" u="sng" dirty="0">
                <a:latin typeface="Calibri body"/>
              </a:rPr>
              <a:t>Metros and dedicated freight corridors (DFC) </a:t>
            </a:r>
            <a:r>
              <a:rPr lang="en-US" sz="1500" dirty="0">
                <a:latin typeface="Calibri body"/>
              </a:rPr>
              <a:t>also will form bigger part of industrial capex in times to come. Currently, 3400 kms of DFC is under construction and expected to be completed by Dec 2024 while planning for 3 new routes totaling 5000 kms in the works.</a:t>
            </a:r>
            <a:endParaRPr lang="en-IN" sz="1500" dirty="0">
              <a:latin typeface="Calibri body"/>
            </a:endParaRPr>
          </a:p>
        </p:txBody>
      </p:sp>
      <p:sp>
        <p:nvSpPr>
          <p:cNvPr id="8" name="Rectangle 7"/>
          <p:cNvSpPr/>
          <p:nvPr/>
        </p:nvSpPr>
        <p:spPr>
          <a:xfrm>
            <a:off x="2946400" y="1170761"/>
            <a:ext cx="2438400" cy="429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88"/>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9" name="Slide Number Placeholder 8"/>
          <p:cNvSpPr>
            <a:spLocks noGrp="1"/>
          </p:cNvSpPr>
          <p:nvPr>
            <p:ph type="sldNum" sz="quarter" idx="12"/>
          </p:nvPr>
        </p:nvSpPr>
        <p:spPr/>
        <p:txBody>
          <a:bodyPr/>
          <a:lstStyle/>
          <a:p>
            <a:fld id="{4C1198CF-4DD5-4AF8-9B06-687D587CF55C}" type="slidenum">
              <a:rPr lang="en-IN" altLang="en-US" smtClean="0"/>
              <a:pPr/>
              <a:t>43</a:t>
            </a:fld>
            <a:endParaRPr lang="en-IN" altLang="en-US"/>
          </a:p>
        </p:txBody>
      </p:sp>
    </p:spTree>
    <p:extLst>
      <p:ext uri="{BB962C8B-B14F-4D97-AF65-F5344CB8AC3E}">
        <p14:creationId xmlns:p14="http://schemas.microsoft.com/office/powerpoint/2010/main" val="33760549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Automation, Defence and Electrification to grow BIG</a:t>
            </a:r>
            <a:endParaRPr lang="en-US" sz="2380" b="1" dirty="0">
              <a:solidFill>
                <a:schemeClr val="bg1"/>
              </a:solidFill>
            </a:endParaRPr>
          </a:p>
        </p:txBody>
      </p:sp>
      <p:pic>
        <p:nvPicPr>
          <p:cNvPr id="3" name="Picture 2"/>
          <p:cNvPicPr>
            <a:picLocks noChangeAspect="1"/>
          </p:cNvPicPr>
          <p:nvPr/>
        </p:nvPicPr>
        <p:blipFill>
          <a:blip r:embed="rId2"/>
          <a:stretch>
            <a:fillRect/>
          </a:stretch>
        </p:blipFill>
        <p:spPr>
          <a:xfrm>
            <a:off x="475129" y="1752601"/>
            <a:ext cx="12910671" cy="5334000"/>
          </a:xfrm>
          <a:prstGeom prst="rect">
            <a:avLst/>
          </a:prstGeom>
        </p:spPr>
        <p:style>
          <a:lnRef idx="1">
            <a:schemeClr val="dk1"/>
          </a:lnRef>
          <a:fillRef idx="2">
            <a:schemeClr val="dk1"/>
          </a:fillRef>
          <a:effectRef idx="1">
            <a:schemeClr val="dk1"/>
          </a:effectRef>
          <a:fontRef idx="minor">
            <a:schemeClr val="dk1"/>
          </a:fontRef>
        </p:style>
      </p:pic>
      <p:sp>
        <p:nvSpPr>
          <p:cNvPr id="4" name="Rectangle 3"/>
          <p:cNvSpPr/>
          <p:nvPr/>
        </p:nvSpPr>
        <p:spPr>
          <a:xfrm>
            <a:off x="1574800" y="1780361"/>
            <a:ext cx="1949824" cy="429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88"/>
          </a:p>
        </p:txBody>
      </p:sp>
      <p:sp>
        <p:nvSpPr>
          <p:cNvPr id="6" name="Rectangle 5"/>
          <p:cNvSpPr/>
          <p:nvPr/>
        </p:nvSpPr>
        <p:spPr>
          <a:xfrm>
            <a:off x="10109200" y="1780360"/>
            <a:ext cx="1949824" cy="429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88"/>
          </a:p>
        </p:txBody>
      </p:sp>
      <p:sp>
        <p:nvSpPr>
          <p:cNvPr id="7" name="Rectangle 6"/>
          <p:cNvSpPr/>
          <p:nvPr/>
        </p:nvSpPr>
        <p:spPr>
          <a:xfrm>
            <a:off x="5918200" y="1780361"/>
            <a:ext cx="1949824" cy="429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88"/>
          </a:p>
        </p:txBody>
      </p:sp>
      <p:sp>
        <p:nvSpPr>
          <p:cNvPr id="2" name="TextBox 1"/>
          <p:cNvSpPr txBox="1"/>
          <p:nvPr/>
        </p:nvSpPr>
        <p:spPr>
          <a:xfrm>
            <a:off x="394095" y="914400"/>
            <a:ext cx="12991706" cy="430887"/>
          </a:xfrm>
          <a:prstGeom prst="rect">
            <a:avLst/>
          </a:prstGeom>
          <a:noFill/>
        </p:spPr>
        <p:txBody>
          <a:bodyPr wrap="square" rtlCol="0">
            <a:spAutoFit/>
          </a:bodyPr>
          <a:lstStyle/>
          <a:p>
            <a:r>
              <a:rPr lang="en-IN" sz="2200" b="1" i="1" dirty="0" smtClean="0">
                <a:solidFill>
                  <a:schemeClr val="accent5">
                    <a:lumMod val="75000"/>
                  </a:schemeClr>
                </a:solidFill>
              </a:rPr>
              <a:t>Market size for above going 5x from Rs 1.2 tn to 6.2tn and EBIT pool 8x from Rs 0.15 tn to 1.2 tn</a:t>
            </a:r>
            <a:endParaRPr lang="en-IN" sz="2200" b="1" i="1" dirty="0">
              <a:solidFill>
                <a:schemeClr val="accent5">
                  <a:lumMod val="75000"/>
                </a:schemeClr>
              </a:solidFill>
            </a:endParaRPr>
          </a:p>
        </p:txBody>
      </p:sp>
      <p:sp>
        <p:nvSpPr>
          <p:cNvPr id="8" name="Footer Placeholder 7"/>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9" name="Slide Number Placeholder 8"/>
          <p:cNvSpPr>
            <a:spLocks noGrp="1"/>
          </p:cNvSpPr>
          <p:nvPr>
            <p:ph type="sldNum" sz="quarter" idx="12"/>
          </p:nvPr>
        </p:nvSpPr>
        <p:spPr/>
        <p:txBody>
          <a:bodyPr/>
          <a:lstStyle/>
          <a:p>
            <a:fld id="{4C1198CF-4DD5-4AF8-9B06-687D587CF55C}" type="slidenum">
              <a:rPr lang="en-IN" altLang="en-US" smtClean="0"/>
              <a:pPr/>
              <a:t>44</a:t>
            </a:fld>
            <a:endParaRPr lang="en-IN" altLang="en-US"/>
          </a:p>
        </p:txBody>
      </p:sp>
    </p:spTree>
    <p:extLst>
      <p:ext uri="{BB962C8B-B14F-4D97-AF65-F5344CB8AC3E}">
        <p14:creationId xmlns:p14="http://schemas.microsoft.com/office/powerpoint/2010/main" val="34320355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Indian Defence Sector</a:t>
            </a:r>
            <a:endParaRPr lang="en-US" sz="2380" b="1" dirty="0">
              <a:solidFill>
                <a:schemeClr val="bg1"/>
              </a:solidFill>
            </a:endParaRPr>
          </a:p>
        </p:txBody>
      </p:sp>
      <p:sp>
        <p:nvSpPr>
          <p:cNvPr id="3" name="Rectangle 2"/>
          <p:cNvSpPr/>
          <p:nvPr/>
        </p:nvSpPr>
        <p:spPr>
          <a:xfrm>
            <a:off x="356404" y="914400"/>
            <a:ext cx="10966276" cy="458587"/>
          </a:xfrm>
          <a:prstGeom prst="rect">
            <a:avLst/>
          </a:prstGeom>
        </p:spPr>
        <p:txBody>
          <a:bodyPr wrap="square">
            <a:spAutoFit/>
          </a:bodyPr>
          <a:lstStyle/>
          <a:p>
            <a:pPr algn="just"/>
            <a:r>
              <a:rPr lang="en-US" sz="2380" b="1" i="1" dirty="0" smtClean="0">
                <a:solidFill>
                  <a:schemeClr val="accent1">
                    <a:lumMod val="75000"/>
                  </a:schemeClr>
                </a:solidFill>
              </a:rPr>
              <a:t>Opportunity size of Rs 9 lac crs for the next 10 years</a:t>
            </a:r>
            <a:endParaRPr lang="en-US" sz="2380" b="1" i="1" dirty="0">
              <a:solidFill>
                <a:schemeClr val="accent1">
                  <a:lumMod val="75000"/>
                </a:schemeClr>
              </a:solidFill>
            </a:endParaRPr>
          </a:p>
        </p:txBody>
      </p:sp>
      <p:pic>
        <p:nvPicPr>
          <p:cNvPr id="4" name="Picture 3"/>
          <p:cNvPicPr/>
          <p:nvPr/>
        </p:nvPicPr>
        <p:blipFill>
          <a:blip r:embed="rId2"/>
          <a:stretch>
            <a:fillRect/>
          </a:stretch>
        </p:blipFill>
        <p:spPr>
          <a:xfrm>
            <a:off x="394094" y="1752600"/>
            <a:ext cx="6286106" cy="2465705"/>
          </a:xfrm>
          <a:prstGeom prst="rect">
            <a:avLst/>
          </a:prstGeom>
        </p:spPr>
      </p:pic>
      <p:pic>
        <p:nvPicPr>
          <p:cNvPr id="6" name="Picture 5"/>
          <p:cNvPicPr/>
          <p:nvPr/>
        </p:nvPicPr>
        <p:blipFill>
          <a:blip r:embed="rId3"/>
          <a:stretch>
            <a:fillRect/>
          </a:stretch>
        </p:blipFill>
        <p:spPr>
          <a:xfrm>
            <a:off x="394094" y="4317960"/>
            <a:ext cx="6286106" cy="2769870"/>
          </a:xfrm>
          <a:prstGeom prst="rect">
            <a:avLst/>
          </a:prstGeom>
        </p:spPr>
      </p:pic>
      <p:sp>
        <p:nvSpPr>
          <p:cNvPr id="7" name="TextBox 6"/>
          <p:cNvSpPr txBox="1"/>
          <p:nvPr/>
        </p:nvSpPr>
        <p:spPr>
          <a:xfrm>
            <a:off x="6908800" y="1752600"/>
            <a:ext cx="6096000" cy="5324535"/>
          </a:xfrm>
          <a:prstGeom prst="rect">
            <a:avLst/>
          </a:prstGeom>
          <a:noFill/>
        </p:spPr>
        <p:txBody>
          <a:bodyPr wrap="square" rtlCol="0">
            <a:spAutoFit/>
          </a:bodyPr>
          <a:lstStyle/>
          <a:p>
            <a:pPr marL="342900" indent="-342900" algn="just">
              <a:buFont typeface="Wingdings" panose="05000000000000000000" pitchFamily="2" charset="2"/>
              <a:buChar char="q"/>
            </a:pPr>
            <a:r>
              <a:rPr lang="en-GB" sz="2000" dirty="0" smtClean="0">
                <a:latin typeface="Bahnschrift" panose="020B0502040204020203" pitchFamily="34" charset="0"/>
              </a:rPr>
              <a:t>For the </a:t>
            </a:r>
            <a:r>
              <a:rPr lang="en-GB" sz="2000" dirty="0">
                <a:latin typeface="Bahnschrift" panose="020B0502040204020203" pitchFamily="34" charset="0"/>
              </a:rPr>
              <a:t>period 2012-21, India remained the largest importer of defence equipment in the world accounting for 11% of the total global arms sale. Within this period, </a:t>
            </a:r>
            <a:r>
              <a:rPr lang="en-GB" sz="2000" b="1" u="sng" dirty="0">
                <a:latin typeface="Bahnschrift" panose="020B0502040204020203" pitchFamily="34" charset="0"/>
              </a:rPr>
              <a:t>imports from Russia (47%), France (27%) and United States (12%) together contributed ~85% of defence deals</a:t>
            </a:r>
            <a:r>
              <a:rPr lang="en-GB" sz="2000" u="sng" dirty="0" smtClean="0">
                <a:latin typeface="Bahnschrift" panose="020B0502040204020203" pitchFamily="34" charset="0"/>
              </a:rPr>
              <a:t>.</a:t>
            </a:r>
          </a:p>
          <a:p>
            <a:pPr algn="just"/>
            <a:endParaRPr lang="en-GB" sz="2000" dirty="0">
              <a:latin typeface="Bahnschrift" panose="020B0502040204020203" pitchFamily="34" charset="0"/>
            </a:endParaRPr>
          </a:p>
          <a:p>
            <a:pPr algn="just"/>
            <a:endParaRPr lang="en-GB" sz="2000" dirty="0" smtClean="0">
              <a:latin typeface="Bahnschrift" panose="020B0502040204020203" pitchFamily="34" charset="0"/>
            </a:endParaRPr>
          </a:p>
          <a:p>
            <a:pPr algn="just"/>
            <a:endParaRPr lang="en-GB" sz="2000" dirty="0" smtClean="0">
              <a:latin typeface="Bahnschrift" panose="020B0502040204020203" pitchFamily="34" charset="0"/>
            </a:endParaRPr>
          </a:p>
          <a:p>
            <a:pPr marL="342900" indent="-342900" algn="just">
              <a:buFont typeface="Wingdings" panose="05000000000000000000" pitchFamily="2" charset="2"/>
              <a:buChar char="q"/>
            </a:pPr>
            <a:r>
              <a:rPr lang="en-GB" sz="2000" dirty="0">
                <a:latin typeface="Bahnschrift" panose="020B0502040204020203" pitchFamily="34" charset="0"/>
              </a:rPr>
              <a:t>However, between 2012–16 and 2017–21, </a:t>
            </a:r>
            <a:r>
              <a:rPr lang="en-GB" sz="2000" b="1" u="sng" dirty="0">
                <a:latin typeface="Bahnschrift" panose="020B0502040204020203" pitchFamily="34" charset="0"/>
              </a:rPr>
              <a:t>Indian arm imports decreased by 21% and Russian imports, which was the largest supplier of major arms to India, dropped by 47%</a:t>
            </a:r>
            <a:r>
              <a:rPr lang="en-GB" sz="2000" b="1" dirty="0">
                <a:latin typeface="Bahnschrift" panose="020B0502040204020203" pitchFamily="34" charset="0"/>
              </a:rPr>
              <a:t>. </a:t>
            </a:r>
            <a:r>
              <a:rPr lang="en-GB" sz="2000" dirty="0">
                <a:latin typeface="Bahnschrift" panose="020B0502040204020203" pitchFamily="34" charset="0"/>
              </a:rPr>
              <a:t>During this phase, we have witnessed tectonic shift in defence procurement policy by the Modi Government designed to make India the ‘Defence Manufacturing Hub of the world’.</a:t>
            </a:r>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8" name="Slide Number Placeholder 7"/>
          <p:cNvSpPr>
            <a:spLocks noGrp="1"/>
          </p:cNvSpPr>
          <p:nvPr>
            <p:ph type="sldNum" sz="quarter" idx="12"/>
          </p:nvPr>
        </p:nvSpPr>
        <p:spPr/>
        <p:txBody>
          <a:bodyPr/>
          <a:lstStyle/>
          <a:p>
            <a:fld id="{4C1198CF-4DD5-4AF8-9B06-687D587CF55C}" type="slidenum">
              <a:rPr lang="en-IN" altLang="en-US" smtClean="0"/>
              <a:pPr/>
              <a:t>45</a:t>
            </a:fld>
            <a:endParaRPr lang="en-IN" altLang="en-US"/>
          </a:p>
        </p:txBody>
      </p:sp>
    </p:spTree>
    <p:extLst>
      <p:ext uri="{BB962C8B-B14F-4D97-AF65-F5344CB8AC3E}">
        <p14:creationId xmlns:p14="http://schemas.microsoft.com/office/powerpoint/2010/main" val="33600913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Indian Defence Sector</a:t>
            </a:r>
            <a:endParaRPr lang="en-US" sz="2380" b="1" dirty="0">
              <a:solidFill>
                <a:schemeClr val="bg1"/>
              </a:solidFill>
            </a:endParaRPr>
          </a:p>
        </p:txBody>
      </p:sp>
      <p:sp>
        <p:nvSpPr>
          <p:cNvPr id="3" name="Rectangle 2"/>
          <p:cNvSpPr/>
          <p:nvPr/>
        </p:nvSpPr>
        <p:spPr>
          <a:xfrm>
            <a:off x="356404" y="914400"/>
            <a:ext cx="10966276" cy="458587"/>
          </a:xfrm>
          <a:prstGeom prst="rect">
            <a:avLst/>
          </a:prstGeom>
        </p:spPr>
        <p:txBody>
          <a:bodyPr wrap="square">
            <a:spAutoFit/>
          </a:bodyPr>
          <a:lstStyle/>
          <a:p>
            <a:pPr algn="just"/>
            <a:r>
              <a:rPr lang="en-US" sz="2380" b="1" i="1" dirty="0" smtClean="0">
                <a:solidFill>
                  <a:schemeClr val="accent1">
                    <a:lumMod val="75000"/>
                  </a:schemeClr>
                </a:solidFill>
              </a:rPr>
              <a:t>Policy changes propelling the Make in India story of defence</a:t>
            </a:r>
            <a:endParaRPr lang="en-US" sz="2380" b="1" i="1" dirty="0">
              <a:solidFill>
                <a:schemeClr val="accent1">
                  <a:lumMod val="75000"/>
                </a:schemeClr>
              </a:solidFill>
            </a:endParaRPr>
          </a:p>
        </p:txBody>
      </p:sp>
      <p:sp>
        <p:nvSpPr>
          <p:cNvPr id="4" name="Content Placeholder 2"/>
          <p:cNvSpPr txBox="1">
            <a:spLocks/>
          </p:cNvSpPr>
          <p:nvPr/>
        </p:nvSpPr>
        <p:spPr>
          <a:xfrm>
            <a:off x="394094" y="1752600"/>
            <a:ext cx="12686906" cy="5159532"/>
          </a:xfrm>
          <a:prstGeom prst="rect">
            <a:avLst/>
          </a:prstGeom>
        </p:spPr>
        <p:txBody>
          <a:bodyPr>
            <a:noAutofit/>
          </a:bodyPr>
          <a:lst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gn="just" fontAlgn="auto">
              <a:spcAft>
                <a:spcPts val="0"/>
              </a:spcAft>
              <a:buFont typeface="Wingdings" panose="05000000000000000000" pitchFamily="2" charset="2"/>
              <a:buChar char="q"/>
            </a:pPr>
            <a:r>
              <a:rPr lang="en-GB" sz="1850" b="1" u="sng" dirty="0" smtClean="0">
                <a:latin typeface="Calibri body"/>
              </a:rPr>
              <a:t>Corporatisation of India’s defence production -</a:t>
            </a:r>
            <a:r>
              <a:rPr lang="en-GB" sz="1850" dirty="0" smtClean="0">
                <a:latin typeface="Calibri body"/>
              </a:rPr>
              <a:t> 41 factories earlier run by the OFB (the Ministry of Defence) combined into 7 new companies</a:t>
            </a:r>
          </a:p>
          <a:p>
            <a:pPr algn="just" fontAlgn="auto">
              <a:spcAft>
                <a:spcPts val="0"/>
              </a:spcAft>
              <a:buFont typeface="Wingdings" panose="05000000000000000000" pitchFamily="2" charset="2"/>
              <a:buChar char="q"/>
            </a:pPr>
            <a:r>
              <a:rPr lang="en-GB" sz="1850" b="1" u="sng" dirty="0" smtClean="0">
                <a:latin typeface="Calibri body"/>
              </a:rPr>
              <a:t>411 indigenization list put out starting May 2019 –</a:t>
            </a:r>
            <a:r>
              <a:rPr lang="en-GB" sz="1850" dirty="0" smtClean="0">
                <a:latin typeface="Calibri body"/>
              </a:rPr>
              <a:t> these cannot be imported after a set deadline; opportunity for this list as on date stands at Rs 6.1 lakh crs over 6 years across ban lists. Also, 1238 sub-systems/components have also been notified in last two years that will be indigenised in phases over the next five years.</a:t>
            </a:r>
          </a:p>
          <a:p>
            <a:pPr algn="just" fontAlgn="auto">
              <a:spcAft>
                <a:spcPts val="0"/>
              </a:spcAft>
              <a:buFont typeface="Wingdings" panose="05000000000000000000" pitchFamily="2" charset="2"/>
              <a:buChar char="q"/>
            </a:pPr>
            <a:r>
              <a:rPr lang="en-GB" sz="1850" b="1" u="sng" dirty="0" smtClean="0">
                <a:latin typeface="Calibri body"/>
              </a:rPr>
              <a:t>Defence indigenisation – </a:t>
            </a:r>
            <a:r>
              <a:rPr lang="en-GB" sz="1850" dirty="0" smtClean="0">
                <a:latin typeface="Calibri body"/>
              </a:rPr>
              <a:t>Domestic procurement at 63% of total defence budget in FY22BE from 52% in FY21RE. Walking the talk – indigenisation increased to 63% from 33% in FY16. Assumption is at steady state 65% over capex spends starting Fy22-30, opportunity size is 86250 crs per annum</a:t>
            </a:r>
          </a:p>
          <a:p>
            <a:pPr algn="just" fontAlgn="auto">
              <a:spcAft>
                <a:spcPts val="0"/>
              </a:spcAft>
              <a:buFont typeface="Wingdings" panose="05000000000000000000" pitchFamily="2" charset="2"/>
              <a:buChar char="q"/>
            </a:pPr>
            <a:r>
              <a:rPr lang="en-GB" sz="1850" dirty="0">
                <a:latin typeface="Calibri body"/>
              </a:rPr>
              <a:t>GoI has </a:t>
            </a:r>
            <a:r>
              <a:rPr lang="en-GB" sz="1850" b="1" u="sng" dirty="0">
                <a:latin typeface="Calibri body"/>
              </a:rPr>
              <a:t>enhanced FDI in the defence sector by up to 74% through the automatic route</a:t>
            </a:r>
            <a:r>
              <a:rPr lang="en-GB" sz="1850" dirty="0">
                <a:latin typeface="Calibri body"/>
              </a:rPr>
              <a:t> for companies seeking new defence industrial license and up to 100% by Government route, which is likely to result in access to modern technology.</a:t>
            </a:r>
          </a:p>
          <a:p>
            <a:pPr algn="just" fontAlgn="auto">
              <a:spcAft>
                <a:spcPts val="0"/>
              </a:spcAft>
              <a:buFont typeface="Wingdings" panose="05000000000000000000" pitchFamily="2" charset="2"/>
              <a:buChar char="q"/>
            </a:pPr>
            <a:r>
              <a:rPr lang="en-GB" sz="1850" b="1" u="sng" dirty="0">
                <a:latin typeface="Calibri body"/>
              </a:rPr>
              <a:t>25% of budget earmarked for R&amp;D</a:t>
            </a:r>
            <a:r>
              <a:rPr lang="en-GB" sz="1850" dirty="0">
                <a:latin typeface="Calibri body"/>
              </a:rPr>
              <a:t> for industry, start-ups and academia.</a:t>
            </a:r>
          </a:p>
          <a:p>
            <a:pPr algn="just" fontAlgn="auto">
              <a:spcAft>
                <a:spcPts val="0"/>
              </a:spcAft>
              <a:buFont typeface="Wingdings" panose="05000000000000000000" pitchFamily="2" charset="2"/>
              <a:buChar char="q"/>
            </a:pPr>
            <a:r>
              <a:rPr lang="en-GB" sz="1850" b="1" u="sng" dirty="0">
                <a:latin typeface="Calibri body"/>
              </a:rPr>
              <a:t>Defence offset policy –</a:t>
            </a:r>
            <a:r>
              <a:rPr lang="en-GB" sz="1850" dirty="0">
                <a:latin typeface="Calibri body"/>
              </a:rPr>
              <a:t> will help benefit a lot on Indian companies acquiring critical technological capabilities in manufacturing defence products</a:t>
            </a:r>
          </a:p>
          <a:p>
            <a:pPr algn="just" fontAlgn="auto">
              <a:spcAft>
                <a:spcPts val="0"/>
              </a:spcAft>
              <a:buFont typeface="Wingdings" panose="05000000000000000000" pitchFamily="2" charset="2"/>
              <a:buChar char="q"/>
            </a:pPr>
            <a:r>
              <a:rPr lang="en-GB" sz="1850" dirty="0">
                <a:latin typeface="Calibri body"/>
              </a:rPr>
              <a:t>India’s defence budget which is around Rs 547k </a:t>
            </a:r>
            <a:r>
              <a:rPr lang="en-GB" sz="1850" dirty="0" smtClean="0">
                <a:latin typeface="Calibri body"/>
              </a:rPr>
              <a:t>cr </a:t>
            </a:r>
            <a:r>
              <a:rPr lang="en-GB" sz="1850" dirty="0">
                <a:latin typeface="Calibri body"/>
              </a:rPr>
              <a:t>is expected to be at Rs 750k cr in FY26 and Rs 1125k cr by FY30. Imp to focus on capital expenditure which is around 25% i.e. Rs 135k cr and expected to grow 10% p.a. or 15000 cr additional defence capex budget every year.</a:t>
            </a:r>
          </a:p>
          <a:p>
            <a:pPr algn="just" fontAlgn="auto">
              <a:spcAft>
                <a:spcPts val="0"/>
              </a:spcAft>
              <a:buFont typeface="Wingdings" panose="05000000000000000000" pitchFamily="2" charset="2"/>
              <a:buChar char="q"/>
            </a:pPr>
            <a:endParaRPr lang="en-GB" sz="1850" dirty="0">
              <a:latin typeface="Calibri body"/>
            </a:endParaRPr>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6" name="Slide Number Placeholder 5"/>
          <p:cNvSpPr>
            <a:spLocks noGrp="1"/>
          </p:cNvSpPr>
          <p:nvPr>
            <p:ph type="sldNum" sz="quarter" idx="12"/>
          </p:nvPr>
        </p:nvSpPr>
        <p:spPr/>
        <p:txBody>
          <a:bodyPr/>
          <a:lstStyle/>
          <a:p>
            <a:fld id="{4C1198CF-4DD5-4AF8-9B06-687D587CF55C}" type="slidenum">
              <a:rPr lang="en-IN" altLang="en-US" smtClean="0"/>
              <a:pPr/>
              <a:t>46</a:t>
            </a:fld>
            <a:endParaRPr lang="en-IN" altLang="en-US"/>
          </a:p>
        </p:txBody>
      </p:sp>
    </p:spTree>
    <p:extLst>
      <p:ext uri="{BB962C8B-B14F-4D97-AF65-F5344CB8AC3E}">
        <p14:creationId xmlns:p14="http://schemas.microsoft.com/office/powerpoint/2010/main" val="35481845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BSE Capital Goods</a:t>
            </a:r>
            <a:endParaRPr lang="en-US" sz="2380" b="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066800"/>
            <a:ext cx="12954000" cy="6028097"/>
          </a:xfrm>
          <a:prstGeom prst="rect">
            <a:avLst/>
          </a:prstGeom>
        </p:spPr>
      </p:pic>
      <p:cxnSp>
        <p:nvCxnSpPr>
          <p:cNvPr id="6" name="Straight Connector 5"/>
          <p:cNvCxnSpPr/>
          <p:nvPr/>
        </p:nvCxnSpPr>
        <p:spPr>
          <a:xfrm>
            <a:off x="7289800" y="2743200"/>
            <a:ext cx="1676069" cy="738033"/>
          </a:xfrm>
          <a:prstGeom prst="line">
            <a:avLst/>
          </a:prstGeom>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193697" y="6019800"/>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8" name="Oval 7"/>
          <p:cNvSpPr/>
          <p:nvPr/>
        </p:nvSpPr>
        <p:spPr>
          <a:xfrm>
            <a:off x="8853537" y="3145956"/>
            <a:ext cx="87696" cy="591979"/>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p:cNvSpPr txBox="1"/>
          <p:nvPr/>
        </p:nvSpPr>
        <p:spPr>
          <a:xfrm>
            <a:off x="385976" y="1219200"/>
            <a:ext cx="1183529" cy="292388"/>
          </a:xfrm>
          <a:prstGeom prst="rect">
            <a:avLst/>
          </a:prstGeom>
          <a:noFill/>
        </p:spPr>
        <p:txBody>
          <a:bodyPr wrap="none" rtlCol="0">
            <a:spAutoFit/>
          </a:bodyPr>
          <a:lstStyle/>
          <a:p>
            <a:r>
              <a:rPr lang="en-IN" dirty="0" smtClean="0"/>
              <a:t>Weekly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5" name="Rectangle 14"/>
          <p:cNvSpPr/>
          <p:nvPr/>
        </p:nvSpPr>
        <p:spPr>
          <a:xfrm>
            <a:off x="10362949" y="2026797"/>
            <a:ext cx="1612357" cy="518267"/>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p:cNvSpPr txBox="1"/>
          <p:nvPr/>
        </p:nvSpPr>
        <p:spPr>
          <a:xfrm>
            <a:off x="8965869" y="3387868"/>
            <a:ext cx="1524000" cy="492443"/>
          </a:xfrm>
          <a:prstGeom prst="rect">
            <a:avLst/>
          </a:prstGeom>
          <a:noFill/>
        </p:spPr>
        <p:txBody>
          <a:bodyPr wrap="square" rtlCol="0">
            <a:spAutoFit/>
          </a:bodyPr>
          <a:lstStyle/>
          <a:p>
            <a:r>
              <a:rPr lang="en-IN" dirty="0" smtClean="0"/>
              <a:t>Breakout from correction</a:t>
            </a:r>
            <a:endParaRPr lang="en-IN" dirty="0"/>
          </a:p>
        </p:txBody>
      </p:sp>
      <p:sp>
        <p:nvSpPr>
          <p:cNvPr id="17" name="TextBox 16"/>
          <p:cNvSpPr txBox="1"/>
          <p:nvPr/>
        </p:nvSpPr>
        <p:spPr>
          <a:xfrm>
            <a:off x="3945847" y="3609671"/>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18" name="TextBox 17"/>
          <p:cNvSpPr txBox="1"/>
          <p:nvPr/>
        </p:nvSpPr>
        <p:spPr>
          <a:xfrm>
            <a:off x="6355758" y="2402801"/>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0" name="TextBox 19"/>
          <p:cNvSpPr txBox="1"/>
          <p:nvPr/>
        </p:nvSpPr>
        <p:spPr>
          <a:xfrm>
            <a:off x="2032000" y="4953000"/>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2" name="TextBox 21"/>
          <p:cNvSpPr txBox="1"/>
          <p:nvPr/>
        </p:nvSpPr>
        <p:spPr>
          <a:xfrm>
            <a:off x="2373784" y="5597843"/>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3" name="TextBox 22"/>
          <p:cNvSpPr txBox="1"/>
          <p:nvPr/>
        </p:nvSpPr>
        <p:spPr>
          <a:xfrm>
            <a:off x="4246827" y="4572000"/>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4" name="TextBox 23"/>
          <p:cNvSpPr txBox="1"/>
          <p:nvPr/>
        </p:nvSpPr>
        <p:spPr>
          <a:xfrm>
            <a:off x="6394544" y="3491713"/>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5" name="TextBox 24"/>
          <p:cNvSpPr txBox="1"/>
          <p:nvPr/>
        </p:nvSpPr>
        <p:spPr>
          <a:xfrm>
            <a:off x="9340148" y="2819313"/>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6" name="TextBox 25"/>
          <p:cNvSpPr txBox="1"/>
          <p:nvPr/>
        </p:nvSpPr>
        <p:spPr>
          <a:xfrm>
            <a:off x="9305897" y="1783028"/>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7" name="TextBox 26"/>
          <p:cNvSpPr txBox="1"/>
          <p:nvPr/>
        </p:nvSpPr>
        <p:spPr>
          <a:xfrm>
            <a:off x="10215849" y="1523948"/>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8" name="TextBox 27"/>
          <p:cNvSpPr txBox="1"/>
          <p:nvPr/>
        </p:nvSpPr>
        <p:spPr>
          <a:xfrm>
            <a:off x="10337933" y="2502829"/>
            <a:ext cx="2362200" cy="292388"/>
          </a:xfrm>
          <a:prstGeom prst="rect">
            <a:avLst/>
          </a:prstGeom>
          <a:noFill/>
        </p:spPr>
        <p:txBody>
          <a:bodyPr wrap="square" rtlCol="0">
            <a:spAutoFit/>
          </a:bodyPr>
          <a:lstStyle/>
          <a:p>
            <a:r>
              <a:rPr lang="en-IN" dirty="0" smtClean="0"/>
              <a:t>Consolidation at all-time high</a:t>
            </a:r>
            <a:endParaRPr lang="en-IN" dirty="0"/>
          </a:p>
        </p:txBody>
      </p:sp>
      <p:cxnSp>
        <p:nvCxnSpPr>
          <p:cNvPr id="30" name="Straight Arrow Connector 29"/>
          <p:cNvCxnSpPr/>
          <p:nvPr/>
        </p:nvCxnSpPr>
        <p:spPr>
          <a:xfrm>
            <a:off x="6764267" y="2743200"/>
            <a:ext cx="3818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47</a:t>
            </a:fld>
            <a:endParaRPr lang="en-IN" altLang="en-US"/>
          </a:p>
        </p:txBody>
      </p:sp>
    </p:spTree>
    <p:extLst>
      <p:ext uri="{BB962C8B-B14F-4D97-AF65-F5344CB8AC3E}">
        <p14:creationId xmlns:p14="http://schemas.microsoft.com/office/powerpoint/2010/main" val="1032779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Siemens Ltd – CMP – Rs 3259, Mcap Rs 116185 crs</a:t>
            </a:r>
            <a:endParaRPr lang="en-US" sz="2380" b="1" dirty="0">
              <a:solidFill>
                <a:schemeClr val="bg1"/>
              </a:solidFill>
            </a:endParaRPr>
          </a:p>
        </p:txBody>
      </p:sp>
      <p:sp>
        <p:nvSpPr>
          <p:cNvPr id="2" name="Rectangle 1"/>
          <p:cNvSpPr/>
          <p:nvPr/>
        </p:nvSpPr>
        <p:spPr>
          <a:xfrm>
            <a:off x="394094" y="1676400"/>
            <a:ext cx="12991706" cy="4862870"/>
          </a:xfrm>
          <a:prstGeom prst="rect">
            <a:avLst/>
          </a:prstGeom>
        </p:spPr>
        <p:txBody>
          <a:bodyPr wrap="square">
            <a:spAutoFit/>
          </a:bodyPr>
          <a:lstStyle/>
          <a:p>
            <a:pPr algn="just"/>
            <a:r>
              <a:rPr lang="en-IN" sz="1550" b="1" dirty="0"/>
              <a:t>Strong Order inflows  </a:t>
            </a:r>
            <a:r>
              <a:rPr lang="en-IN" sz="1550" dirty="0"/>
              <a:t>- Siemens is having an order backlog of Rs. </a:t>
            </a:r>
            <a:r>
              <a:rPr lang="en-IN" sz="1550" dirty="0" smtClean="0"/>
              <a:t>~190.3bn. (Order inflows last quarter at 54.5bn)</a:t>
            </a:r>
          </a:p>
          <a:p>
            <a:pPr algn="just"/>
            <a:r>
              <a:rPr lang="en-IN" sz="1550" dirty="0" smtClean="0"/>
              <a:t>Order </a:t>
            </a:r>
            <a:r>
              <a:rPr lang="en-IN" sz="1550" dirty="0"/>
              <a:t>Inflows likely to remain robust across </a:t>
            </a:r>
            <a:r>
              <a:rPr lang="en-IN" sz="1550" dirty="0" smtClean="0"/>
              <a:t>segments.</a:t>
            </a:r>
          </a:p>
          <a:p>
            <a:pPr algn="just"/>
            <a:r>
              <a:rPr lang="en-IN" sz="1550" dirty="0" smtClean="0"/>
              <a:t>The </a:t>
            </a:r>
            <a:r>
              <a:rPr lang="en-IN" sz="1550" dirty="0"/>
              <a:t>company expects to maintain healthy profitability, given cost rationalization measures undertaken and healthy revenue </a:t>
            </a:r>
            <a:r>
              <a:rPr lang="en-IN" sz="1550" dirty="0" smtClean="0"/>
              <a:t>mix.</a:t>
            </a:r>
          </a:p>
          <a:p>
            <a:pPr algn="just"/>
            <a:r>
              <a:rPr lang="en-IN" sz="1550" dirty="0" smtClean="0"/>
              <a:t>The </a:t>
            </a:r>
            <a:r>
              <a:rPr lang="en-IN" sz="1550" dirty="0"/>
              <a:t>company expects traction in mobility segment to increase and it will be key growth driver for the company going </a:t>
            </a:r>
            <a:r>
              <a:rPr lang="en-IN" sz="1550" dirty="0" smtClean="0"/>
              <a:t>forward.</a:t>
            </a:r>
          </a:p>
          <a:p>
            <a:pPr algn="just"/>
            <a:endParaRPr lang="en-IN" sz="1550" dirty="0" smtClean="0"/>
          </a:p>
          <a:p>
            <a:pPr algn="just"/>
            <a:r>
              <a:rPr lang="en-IN" sz="1550" b="1" u="sng" dirty="0" smtClean="0"/>
              <a:t>Key </a:t>
            </a:r>
            <a:r>
              <a:rPr lang="en-IN" sz="1550" b="1" u="sng" dirty="0"/>
              <a:t>areas of growth will </a:t>
            </a:r>
            <a:r>
              <a:rPr lang="en-IN" sz="1550" b="1" u="sng" dirty="0" smtClean="0"/>
              <a:t>be –</a:t>
            </a:r>
          </a:p>
          <a:p>
            <a:pPr marL="342900" indent="-342900" algn="just">
              <a:buAutoNum type="alphaLcParenR"/>
            </a:pPr>
            <a:r>
              <a:rPr lang="en-IN" sz="1550" dirty="0" smtClean="0"/>
              <a:t>Export opportunities to rise as a % of sales from current 30%.  </a:t>
            </a:r>
          </a:p>
          <a:p>
            <a:pPr marL="342900" indent="-342900" algn="just">
              <a:buFontTx/>
              <a:buAutoNum type="alphaLcParenR"/>
            </a:pPr>
            <a:r>
              <a:rPr lang="en-IN" sz="1550" dirty="0" smtClean="0"/>
              <a:t>Siemens is increasing its Target Market with wider product suite across low and voltage and mobility than its peers</a:t>
            </a:r>
          </a:p>
          <a:p>
            <a:pPr marL="342900" indent="-342900" algn="just">
              <a:buFontTx/>
              <a:buAutoNum type="alphaLcParenR"/>
            </a:pPr>
            <a:r>
              <a:rPr lang="en-IN" sz="1550" dirty="0" smtClean="0"/>
              <a:t>Large Orders from the Mobility segment such as Pune – Hinjewadi Metro, </a:t>
            </a:r>
            <a:r>
              <a:rPr lang="en-IN" sz="1550" dirty="0"/>
              <a:t>in </a:t>
            </a:r>
            <a:r>
              <a:rPr lang="en-IN" sz="1550" dirty="0" smtClean="0"/>
              <a:t>9000 </a:t>
            </a:r>
            <a:r>
              <a:rPr lang="en-IN" sz="1550" dirty="0"/>
              <a:t>HP electric locomotive project for </a:t>
            </a:r>
            <a:r>
              <a:rPr lang="en-IN" sz="1550" dirty="0" smtClean="0"/>
              <a:t>1200 </a:t>
            </a:r>
            <a:r>
              <a:rPr lang="en-IN" sz="1550" dirty="0"/>
              <a:t>units </a:t>
            </a:r>
            <a:r>
              <a:rPr lang="en-IN" sz="1550" dirty="0" smtClean="0"/>
              <a:t>(Siemens </a:t>
            </a:r>
            <a:r>
              <a:rPr lang="en-IN" sz="1550" dirty="0"/>
              <a:t>emerged as the lowest bidder </a:t>
            </a:r>
            <a:r>
              <a:rPr lang="en-IN" sz="1550" dirty="0" smtClean="0"/>
              <a:t>beating </a:t>
            </a:r>
            <a:r>
              <a:rPr lang="en-IN" sz="1550" dirty="0"/>
              <a:t>Alstom transport </a:t>
            </a:r>
            <a:r>
              <a:rPr lang="en-IN" sz="1550" dirty="0" smtClean="0"/>
              <a:t>India) etc.</a:t>
            </a:r>
          </a:p>
          <a:p>
            <a:pPr marL="342900" indent="-342900" algn="just">
              <a:buFontTx/>
              <a:buAutoNum type="alphaLcParenR"/>
            </a:pPr>
            <a:r>
              <a:rPr lang="en-IN" sz="1550" dirty="0" smtClean="0"/>
              <a:t>Vande </a:t>
            </a:r>
            <a:r>
              <a:rPr lang="en-IN" sz="1550" dirty="0"/>
              <a:t>Bharat project the company already has propulsion technology on which company is bidding </a:t>
            </a:r>
            <a:r>
              <a:rPr lang="en-IN" sz="1550" dirty="0" smtClean="0"/>
              <a:t>orders</a:t>
            </a:r>
          </a:p>
          <a:p>
            <a:pPr marL="342900" indent="-342900" algn="just">
              <a:buFontTx/>
              <a:buAutoNum type="alphaLcParenR"/>
            </a:pPr>
            <a:r>
              <a:rPr lang="en-IN" sz="1550" dirty="0" smtClean="0"/>
              <a:t>Investment </a:t>
            </a:r>
            <a:r>
              <a:rPr lang="en-IN" sz="1550" dirty="0"/>
              <a:t>in energy segment is largely driven by renewable energy capacity </a:t>
            </a:r>
            <a:r>
              <a:rPr lang="en-IN" sz="1550" dirty="0" smtClean="0"/>
              <a:t>addition</a:t>
            </a:r>
          </a:p>
          <a:p>
            <a:pPr marL="342900" indent="-342900" algn="just">
              <a:buAutoNum type="alphaLcParenR"/>
            </a:pPr>
            <a:r>
              <a:rPr lang="en-IN" sz="1550" dirty="0" smtClean="0"/>
              <a:t>Smart </a:t>
            </a:r>
            <a:r>
              <a:rPr lang="en-IN" sz="1550" dirty="0"/>
              <a:t>Infrastructure growth will be driven by electrification and digital solutions in multiple segments, recently data centres are witnessing a boom as global players are setting up capacity in </a:t>
            </a:r>
            <a:r>
              <a:rPr lang="en-IN" sz="1550" dirty="0" smtClean="0"/>
              <a:t>India,</a:t>
            </a:r>
          </a:p>
          <a:p>
            <a:pPr marL="342900" indent="-342900" algn="just">
              <a:buAutoNum type="alphaLcParenR"/>
            </a:pPr>
            <a:r>
              <a:rPr lang="en-IN" sz="1550" dirty="0" smtClean="0"/>
              <a:t>Focus </a:t>
            </a:r>
            <a:r>
              <a:rPr lang="en-IN" sz="1550" dirty="0"/>
              <a:t>on increased efficiency in segments like sugar, </a:t>
            </a:r>
            <a:r>
              <a:rPr lang="en-IN" sz="1550" dirty="0" smtClean="0"/>
              <a:t>petrochemical, </a:t>
            </a:r>
            <a:r>
              <a:rPr lang="en-IN" sz="1550" dirty="0"/>
              <a:t>steel, water, F&amp;B and chemicals will drive growth in digital segment </a:t>
            </a:r>
            <a:r>
              <a:rPr lang="en-IN" sz="1550" dirty="0" smtClean="0"/>
              <a:t>and</a:t>
            </a:r>
          </a:p>
          <a:p>
            <a:pPr marL="342900" indent="-342900" algn="just">
              <a:buAutoNum type="alphaLcParenR"/>
            </a:pPr>
            <a:r>
              <a:rPr lang="en-IN" sz="1550" dirty="0" smtClean="0"/>
              <a:t>Mobility </a:t>
            </a:r>
            <a:r>
              <a:rPr lang="en-IN" sz="1550" dirty="0"/>
              <a:t>segment ordering pipeline for the segment remains exceptionally strong as the company booked several large value orders in </a:t>
            </a:r>
            <a:r>
              <a:rPr lang="en-IN" sz="1550" dirty="0" smtClean="0"/>
              <a:t>FY22 </a:t>
            </a:r>
            <a:r>
              <a:rPr lang="en-IN" sz="1550" dirty="0"/>
              <a:t>and the outlook for </a:t>
            </a:r>
            <a:r>
              <a:rPr lang="en-IN" sz="1550" dirty="0" smtClean="0"/>
              <a:t>FY23 </a:t>
            </a:r>
            <a:r>
              <a:rPr lang="en-IN" sz="1550" dirty="0"/>
              <a:t>remains strong as well</a:t>
            </a:r>
            <a:r>
              <a:rPr lang="en-IN" sz="1550" dirty="0" smtClean="0"/>
              <a:t>.</a:t>
            </a:r>
          </a:p>
          <a:p>
            <a:pPr marL="342900" indent="-342900" algn="just">
              <a:buAutoNum type="alphaLcParenR"/>
            </a:pPr>
            <a:endParaRPr lang="en-IN" sz="1550" dirty="0"/>
          </a:p>
          <a:p>
            <a:pPr algn="just"/>
            <a:r>
              <a:rPr lang="en-IN" sz="1550" dirty="0" smtClean="0"/>
              <a:t>Thus</a:t>
            </a:r>
            <a:r>
              <a:rPr lang="en-IN" sz="1550" dirty="0"/>
              <a:t>, Siemens India has witnessed a sharp jump in order inquiries for digitalisation projects from industries like cement (to reduce power intensity), chemicals/F&amp;B (remote monitoring of pumps, valves, </a:t>
            </a:r>
            <a:r>
              <a:rPr lang="en-IN" sz="1550" dirty="0" smtClean="0"/>
              <a:t>etc. </a:t>
            </a:r>
            <a:r>
              <a:rPr lang="en-IN" sz="1550" dirty="0"/>
              <a:t>and general manufacturing (for remote monitoring of productivity and higher throughput)</a:t>
            </a:r>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48</a:t>
            </a:fld>
            <a:endParaRPr lang="en-IN" altLang="en-US"/>
          </a:p>
        </p:txBody>
      </p:sp>
    </p:spTree>
    <p:extLst>
      <p:ext uri="{BB962C8B-B14F-4D97-AF65-F5344CB8AC3E}">
        <p14:creationId xmlns:p14="http://schemas.microsoft.com/office/powerpoint/2010/main" val="18603430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7975733" y="1854898"/>
            <a:ext cx="2362200" cy="292388"/>
          </a:xfrm>
          <a:prstGeom prst="rect">
            <a:avLst/>
          </a:prstGeom>
          <a:noFill/>
        </p:spPr>
        <p:txBody>
          <a:bodyPr wrap="square" rtlCol="0">
            <a:spAutoFit/>
          </a:bodyPr>
          <a:lstStyle/>
          <a:p>
            <a:r>
              <a:rPr lang="en-IN" dirty="0" smtClean="0"/>
              <a:t>Consolidation at all-time high</a:t>
            </a:r>
            <a:endParaRPr lang="en-IN" dirty="0"/>
          </a:p>
        </p:txBody>
      </p:sp>
      <p:cxnSp>
        <p:nvCxnSpPr>
          <p:cNvPr id="30" name="Straight Arrow Connector 29"/>
          <p:cNvCxnSpPr/>
          <p:nvPr/>
        </p:nvCxnSpPr>
        <p:spPr>
          <a:xfrm>
            <a:off x="6764267" y="2743200"/>
            <a:ext cx="3818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7289800" y="2743200"/>
            <a:ext cx="1676069" cy="738033"/>
          </a:xfrm>
          <a:prstGeom prst="line">
            <a:avLst/>
          </a:prstGeom>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193697" y="6019800"/>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17" name="TextBox 16"/>
          <p:cNvSpPr txBox="1"/>
          <p:nvPr/>
        </p:nvSpPr>
        <p:spPr>
          <a:xfrm>
            <a:off x="3896213" y="3358793"/>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18" name="TextBox 17"/>
          <p:cNvSpPr txBox="1"/>
          <p:nvPr/>
        </p:nvSpPr>
        <p:spPr>
          <a:xfrm>
            <a:off x="5835619" y="2439693"/>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0" name="TextBox 19"/>
          <p:cNvSpPr txBox="1"/>
          <p:nvPr/>
        </p:nvSpPr>
        <p:spPr>
          <a:xfrm>
            <a:off x="2032000" y="4953000"/>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2" name="TextBox 21"/>
          <p:cNvSpPr txBox="1"/>
          <p:nvPr/>
        </p:nvSpPr>
        <p:spPr>
          <a:xfrm>
            <a:off x="2373784" y="5597843"/>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3" name="TextBox 22"/>
          <p:cNvSpPr txBox="1"/>
          <p:nvPr/>
        </p:nvSpPr>
        <p:spPr>
          <a:xfrm>
            <a:off x="4246827" y="4080848"/>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4" name="TextBox 23"/>
          <p:cNvSpPr txBox="1"/>
          <p:nvPr/>
        </p:nvSpPr>
        <p:spPr>
          <a:xfrm>
            <a:off x="6394544" y="3491713"/>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5" name="TextBox 24"/>
          <p:cNvSpPr txBox="1"/>
          <p:nvPr/>
        </p:nvSpPr>
        <p:spPr>
          <a:xfrm>
            <a:off x="9340148" y="2819313"/>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6" name="TextBox 25"/>
          <p:cNvSpPr txBox="1"/>
          <p:nvPr/>
        </p:nvSpPr>
        <p:spPr>
          <a:xfrm>
            <a:off x="9305897" y="1783028"/>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7" name="TextBox 26"/>
          <p:cNvSpPr txBox="1"/>
          <p:nvPr/>
        </p:nvSpPr>
        <p:spPr>
          <a:xfrm>
            <a:off x="10215849" y="1523948"/>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Siemens</a:t>
            </a:r>
            <a:endParaRPr lang="en-US" sz="2380" b="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1" y="1066800"/>
            <a:ext cx="13106399" cy="6028097"/>
          </a:xfrm>
          <a:prstGeom prst="rect">
            <a:avLst/>
          </a:prstGeom>
        </p:spPr>
      </p:pic>
      <p:sp>
        <p:nvSpPr>
          <p:cNvPr id="8" name="Oval 7"/>
          <p:cNvSpPr/>
          <p:nvPr/>
        </p:nvSpPr>
        <p:spPr>
          <a:xfrm>
            <a:off x="8853537" y="3145956"/>
            <a:ext cx="87696" cy="591979"/>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p:cNvSpPr txBox="1"/>
          <p:nvPr/>
        </p:nvSpPr>
        <p:spPr>
          <a:xfrm>
            <a:off x="385976" y="1219200"/>
            <a:ext cx="1183529" cy="292388"/>
          </a:xfrm>
          <a:prstGeom prst="rect">
            <a:avLst/>
          </a:prstGeom>
          <a:noFill/>
        </p:spPr>
        <p:txBody>
          <a:bodyPr wrap="none" rtlCol="0">
            <a:spAutoFit/>
          </a:bodyPr>
          <a:lstStyle/>
          <a:p>
            <a:r>
              <a:rPr lang="en-IN" dirty="0" smtClean="0"/>
              <a:t>Weekly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5" name="Rectangle 14"/>
          <p:cNvSpPr/>
          <p:nvPr/>
        </p:nvSpPr>
        <p:spPr>
          <a:xfrm>
            <a:off x="6158901" y="2980625"/>
            <a:ext cx="2806968" cy="700023"/>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p:cNvSpPr txBox="1"/>
          <p:nvPr/>
        </p:nvSpPr>
        <p:spPr>
          <a:xfrm>
            <a:off x="7070277" y="3680256"/>
            <a:ext cx="1372064" cy="292388"/>
          </a:xfrm>
          <a:prstGeom prst="rect">
            <a:avLst/>
          </a:prstGeom>
          <a:noFill/>
        </p:spPr>
        <p:txBody>
          <a:bodyPr wrap="square" rtlCol="0">
            <a:spAutoFit/>
          </a:bodyPr>
          <a:lstStyle/>
          <a:p>
            <a:r>
              <a:rPr lang="en-IN" dirty="0" smtClean="0"/>
              <a:t>Consolidation</a:t>
            </a:r>
            <a:endParaRPr lang="en-IN" dirty="0"/>
          </a:p>
        </p:txBody>
      </p:sp>
      <p:sp>
        <p:nvSpPr>
          <p:cNvPr id="29" name="Rectangle 28"/>
          <p:cNvSpPr/>
          <p:nvPr/>
        </p:nvSpPr>
        <p:spPr>
          <a:xfrm>
            <a:off x="9305897" y="2171530"/>
            <a:ext cx="1793903" cy="623687"/>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30"/>
          <p:cNvSpPr txBox="1"/>
          <p:nvPr/>
        </p:nvSpPr>
        <p:spPr>
          <a:xfrm>
            <a:off x="9693095" y="2747401"/>
            <a:ext cx="1372064" cy="292388"/>
          </a:xfrm>
          <a:prstGeom prst="rect">
            <a:avLst/>
          </a:prstGeom>
          <a:noFill/>
        </p:spPr>
        <p:txBody>
          <a:bodyPr wrap="square" rtlCol="0">
            <a:spAutoFit/>
          </a:bodyPr>
          <a:lstStyle/>
          <a:p>
            <a:r>
              <a:rPr lang="en-IN" dirty="0" smtClean="0"/>
              <a:t>Consolidation</a:t>
            </a:r>
            <a:endParaRPr lang="en-IN" dirty="0"/>
          </a:p>
        </p:txBody>
      </p:sp>
      <p:cxnSp>
        <p:nvCxnSpPr>
          <p:cNvPr id="4" name="Straight Arrow Connector 3"/>
          <p:cNvCxnSpPr/>
          <p:nvPr/>
        </p:nvCxnSpPr>
        <p:spPr>
          <a:xfrm flipV="1">
            <a:off x="8661400" y="1783028"/>
            <a:ext cx="2362200" cy="1036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988306" y="1376471"/>
            <a:ext cx="1372064" cy="492443"/>
          </a:xfrm>
          <a:prstGeom prst="rect">
            <a:avLst/>
          </a:prstGeom>
          <a:noFill/>
        </p:spPr>
        <p:txBody>
          <a:bodyPr wrap="square" rtlCol="0">
            <a:spAutoFit/>
          </a:bodyPr>
          <a:lstStyle/>
          <a:p>
            <a:r>
              <a:rPr lang="en-IN" dirty="0" err="1" smtClean="0"/>
              <a:t>Cmp</a:t>
            </a:r>
            <a:r>
              <a:rPr lang="en-IN" dirty="0" smtClean="0"/>
              <a:t> 3263</a:t>
            </a:r>
          </a:p>
          <a:p>
            <a:r>
              <a:rPr lang="en-IN" dirty="0" smtClean="0"/>
              <a:t>Up 25%</a:t>
            </a:r>
            <a:endParaRPr lang="en-IN" dirty="0"/>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7" name="Slide Number Placeholder 6"/>
          <p:cNvSpPr>
            <a:spLocks noGrp="1"/>
          </p:cNvSpPr>
          <p:nvPr>
            <p:ph type="sldNum" sz="quarter" idx="12"/>
          </p:nvPr>
        </p:nvSpPr>
        <p:spPr/>
        <p:txBody>
          <a:bodyPr/>
          <a:lstStyle/>
          <a:p>
            <a:fld id="{4C1198CF-4DD5-4AF8-9B06-687D587CF55C}" type="slidenum">
              <a:rPr lang="en-IN" altLang="en-US" smtClean="0"/>
              <a:pPr/>
              <a:t>49</a:t>
            </a:fld>
            <a:endParaRPr lang="en-IN" altLang="en-US"/>
          </a:p>
        </p:txBody>
      </p:sp>
    </p:spTree>
    <p:extLst>
      <p:ext uri="{BB962C8B-B14F-4D97-AF65-F5344CB8AC3E}">
        <p14:creationId xmlns:p14="http://schemas.microsoft.com/office/powerpoint/2010/main" val="1850494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55600" y="358247"/>
            <a:ext cx="8229600" cy="587375"/>
          </a:xfrm>
          <a:noFill/>
        </p:spPr>
        <p:txBody>
          <a:bodyPr/>
          <a:lstStyle/>
          <a:p>
            <a:pPr algn="l" eaLnBrk="1" hangingPunct="1"/>
            <a:r>
              <a:rPr lang="en-US" sz="2400" b="1" dirty="0">
                <a:solidFill>
                  <a:schemeClr val="bg1"/>
                </a:solidFill>
                <a:latin typeface="+mn-lt"/>
                <a:cs typeface="Arial" panose="020B0604020202020204" pitchFamily="34" charset="0"/>
              </a:rPr>
              <a:t>Fundamental Parameters Considered – </a:t>
            </a:r>
            <a:r>
              <a:rPr lang="en-US" sz="2400" dirty="0">
                <a:solidFill>
                  <a:schemeClr val="bg1"/>
                </a:solidFill>
                <a:latin typeface="+mn-lt"/>
                <a:cs typeface="Arial" panose="020B0604020202020204" pitchFamily="34" charset="0"/>
              </a:rPr>
              <a:t>Quality is Paramount</a:t>
            </a:r>
          </a:p>
        </p:txBody>
      </p: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5</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graphicFrame>
        <p:nvGraphicFramePr>
          <p:cNvPr id="40" name="Diagram 39">
            <a:extLst>
              <a:ext uri="{FF2B5EF4-FFF2-40B4-BE49-F238E27FC236}">
                <a16:creationId xmlns:a16="http://schemas.microsoft.com/office/drawing/2014/main" id="{1AAC2550-EE2C-48A2-8C32-0C974992A65E}"/>
              </a:ext>
            </a:extLst>
          </p:cNvPr>
          <p:cNvGraphicFramePr/>
          <p:nvPr>
            <p:extLst/>
          </p:nvPr>
        </p:nvGraphicFramePr>
        <p:xfrm>
          <a:off x="2316896" y="1401860"/>
          <a:ext cx="3280594" cy="585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1" name="Group 40"/>
          <p:cNvGrpSpPr/>
          <p:nvPr/>
        </p:nvGrpSpPr>
        <p:grpSpPr>
          <a:xfrm>
            <a:off x="5806223" y="2043342"/>
            <a:ext cx="5791200" cy="892175"/>
            <a:chOff x="6562036" y="2384653"/>
            <a:chExt cx="6909027" cy="892175"/>
          </a:xfrm>
        </p:grpSpPr>
        <p:sp>
          <p:nvSpPr>
            <p:cNvPr id="42" name="Rectangle: Rounded Corners 26">
              <a:extLst>
                <a:ext uri="{FF2B5EF4-FFF2-40B4-BE49-F238E27FC236}">
                  <a16:creationId xmlns:a16="http://schemas.microsoft.com/office/drawing/2014/main" id="{30A1A438-CB04-4BBD-8AFC-0BBBE9A5135D}"/>
                </a:ext>
              </a:extLst>
            </p:cNvPr>
            <p:cNvSpPr/>
            <p:nvPr/>
          </p:nvSpPr>
          <p:spPr>
            <a:xfrm>
              <a:off x="6562036" y="2386240"/>
              <a:ext cx="2663598" cy="89058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N" sz="1400" b="1" dirty="0"/>
                <a:t>Good Business Good Cycle </a:t>
              </a:r>
              <a:r>
                <a:rPr lang="en-IN" sz="1400" dirty="0"/>
                <a:t>– </a:t>
              </a:r>
              <a:r>
                <a:rPr lang="en-IN" sz="1200" dirty="0"/>
                <a:t>Buy on dips, Buy on Rallies</a:t>
              </a:r>
              <a:endParaRPr lang="en-US" sz="1200" dirty="0"/>
            </a:p>
          </p:txBody>
        </p:sp>
        <p:sp>
          <p:nvSpPr>
            <p:cNvPr id="43" name="Rectangle: Rounded Corners 29">
              <a:extLst>
                <a:ext uri="{FF2B5EF4-FFF2-40B4-BE49-F238E27FC236}">
                  <a16:creationId xmlns:a16="http://schemas.microsoft.com/office/drawing/2014/main" id="{E34650BE-02C1-48D0-8FA6-E8F9D61D95B6}"/>
                </a:ext>
              </a:extLst>
            </p:cNvPr>
            <p:cNvSpPr/>
            <p:nvPr/>
          </p:nvSpPr>
          <p:spPr>
            <a:xfrm>
              <a:off x="9225635" y="2384653"/>
              <a:ext cx="4245428" cy="89058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tx1">
                      <a:lumMod val="85000"/>
                      <a:lumOff val="15000"/>
                    </a:schemeClr>
                  </a:solidFill>
                </a:rPr>
                <a:t>E.g. ICICI Bank, Retail sector, IT, FMCG</a:t>
              </a:r>
            </a:p>
          </p:txBody>
        </p:sp>
      </p:grpSp>
      <p:grpSp>
        <p:nvGrpSpPr>
          <p:cNvPr id="44" name="Group 43"/>
          <p:cNvGrpSpPr/>
          <p:nvPr/>
        </p:nvGrpSpPr>
        <p:grpSpPr>
          <a:xfrm>
            <a:off x="5806223" y="3146654"/>
            <a:ext cx="5791200" cy="892175"/>
            <a:chOff x="6562036" y="3487965"/>
            <a:chExt cx="6909027" cy="892175"/>
          </a:xfrm>
        </p:grpSpPr>
        <p:sp>
          <p:nvSpPr>
            <p:cNvPr id="45" name="Rectangle: Rounded Corners 27">
              <a:extLst>
                <a:ext uri="{FF2B5EF4-FFF2-40B4-BE49-F238E27FC236}">
                  <a16:creationId xmlns:a16="http://schemas.microsoft.com/office/drawing/2014/main" id="{7F170F99-A2A0-475D-9508-8F8DF021567E}"/>
                </a:ext>
              </a:extLst>
            </p:cNvPr>
            <p:cNvSpPr/>
            <p:nvPr/>
          </p:nvSpPr>
          <p:spPr>
            <a:xfrm>
              <a:off x="6562036" y="3487965"/>
              <a:ext cx="2663598" cy="890588"/>
            </a:xfrm>
            <a:prstGeom prst="roundRect">
              <a:avLst/>
            </a:prstGeom>
            <a:solidFill>
              <a:srgbClr val="8E8E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N" sz="1400" b="1" dirty="0"/>
                <a:t>Good Business Bad Cycle – </a:t>
              </a:r>
              <a:r>
                <a:rPr lang="en-IN" sz="1200" dirty="0"/>
                <a:t>Be Opportunistic</a:t>
              </a:r>
              <a:endParaRPr lang="en-US" sz="1200" dirty="0"/>
            </a:p>
          </p:txBody>
        </p:sp>
        <p:sp>
          <p:nvSpPr>
            <p:cNvPr id="46" name="Rectangle: Rounded Corners 30">
              <a:extLst>
                <a:ext uri="{FF2B5EF4-FFF2-40B4-BE49-F238E27FC236}">
                  <a16:creationId xmlns:a16="http://schemas.microsoft.com/office/drawing/2014/main" id="{84266A78-0823-4C3C-B724-F0379C3F65AD}"/>
                </a:ext>
              </a:extLst>
            </p:cNvPr>
            <p:cNvSpPr/>
            <p:nvPr/>
          </p:nvSpPr>
          <p:spPr>
            <a:xfrm>
              <a:off x="9225635" y="3489553"/>
              <a:ext cx="4245428" cy="890587"/>
            </a:xfrm>
            <a:prstGeom prst="roundRect">
              <a:avLst/>
            </a:prstGeom>
            <a:solidFill>
              <a:schemeClr val="bg1"/>
            </a:solidFill>
            <a:ln>
              <a:solidFill>
                <a:srgbClr val="8E8EE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tx1">
                      <a:lumMod val="85000"/>
                      <a:lumOff val="15000"/>
                    </a:schemeClr>
                  </a:solidFill>
                </a:rPr>
                <a:t>E.g. Insurance companies, Infra</a:t>
              </a:r>
            </a:p>
          </p:txBody>
        </p:sp>
      </p:grpSp>
      <p:grpSp>
        <p:nvGrpSpPr>
          <p:cNvPr id="47" name="Group 46"/>
          <p:cNvGrpSpPr/>
          <p:nvPr/>
        </p:nvGrpSpPr>
        <p:grpSpPr>
          <a:xfrm>
            <a:off x="5806223" y="4229328"/>
            <a:ext cx="5791200" cy="909638"/>
            <a:chOff x="6562036" y="4570640"/>
            <a:chExt cx="6909027" cy="909638"/>
          </a:xfrm>
        </p:grpSpPr>
        <p:sp>
          <p:nvSpPr>
            <p:cNvPr id="48" name="Rectangle: Rounded Corners 28">
              <a:extLst>
                <a:ext uri="{FF2B5EF4-FFF2-40B4-BE49-F238E27FC236}">
                  <a16:creationId xmlns:a16="http://schemas.microsoft.com/office/drawing/2014/main" id="{F56CFE6C-B461-4167-A8DC-1E91340BEB56}"/>
                </a:ext>
              </a:extLst>
            </p:cNvPr>
            <p:cNvSpPr/>
            <p:nvPr/>
          </p:nvSpPr>
          <p:spPr>
            <a:xfrm>
              <a:off x="6562036" y="4589690"/>
              <a:ext cx="2663598" cy="890588"/>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N" sz="1400" b="1" dirty="0">
                  <a:solidFill>
                    <a:schemeClr val="tx1"/>
                  </a:solidFill>
                </a:rPr>
                <a:t>Bad Business Good Cycle – </a:t>
              </a:r>
              <a:r>
                <a:rPr lang="en-IN" sz="1200" dirty="0">
                  <a:solidFill>
                    <a:schemeClr val="tx1"/>
                  </a:solidFill>
                </a:rPr>
                <a:t>Buy on every breakout, Sell on first significant reversal</a:t>
              </a:r>
              <a:endParaRPr lang="en-US" sz="1200" dirty="0">
                <a:solidFill>
                  <a:schemeClr val="tx1"/>
                </a:solidFill>
              </a:endParaRPr>
            </a:p>
          </p:txBody>
        </p:sp>
        <p:sp>
          <p:nvSpPr>
            <p:cNvPr id="49" name="Rectangle: Rounded Corners 32">
              <a:extLst>
                <a:ext uri="{FF2B5EF4-FFF2-40B4-BE49-F238E27FC236}">
                  <a16:creationId xmlns:a16="http://schemas.microsoft.com/office/drawing/2014/main" id="{57AA98C5-BF63-40DE-A11A-BF6250CF8CE0}"/>
                </a:ext>
              </a:extLst>
            </p:cNvPr>
            <p:cNvSpPr/>
            <p:nvPr/>
          </p:nvSpPr>
          <p:spPr>
            <a:xfrm>
              <a:off x="9225635" y="4570640"/>
              <a:ext cx="4245428" cy="892175"/>
            </a:xfrm>
            <a:prstGeom prst="round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tx1">
                      <a:lumMod val="85000"/>
                      <a:lumOff val="15000"/>
                    </a:schemeClr>
                  </a:solidFill>
                </a:rPr>
                <a:t>E.g. Graphite, HEG, Rain Industries, </a:t>
              </a:r>
            </a:p>
          </p:txBody>
        </p:sp>
      </p:grpSp>
      <p:grpSp>
        <p:nvGrpSpPr>
          <p:cNvPr id="50" name="Group 49"/>
          <p:cNvGrpSpPr/>
          <p:nvPr/>
        </p:nvGrpSpPr>
        <p:grpSpPr>
          <a:xfrm>
            <a:off x="5806223" y="5329466"/>
            <a:ext cx="5791200" cy="906462"/>
            <a:chOff x="6562036" y="5670778"/>
            <a:chExt cx="6909027" cy="906462"/>
          </a:xfrm>
        </p:grpSpPr>
        <p:sp>
          <p:nvSpPr>
            <p:cNvPr id="69" name="Rectangle: Rounded Corners 33">
              <a:extLst>
                <a:ext uri="{FF2B5EF4-FFF2-40B4-BE49-F238E27FC236}">
                  <a16:creationId xmlns:a16="http://schemas.microsoft.com/office/drawing/2014/main" id="{DCC88347-0291-4727-8910-8CF83E6DB43B}"/>
                </a:ext>
              </a:extLst>
            </p:cNvPr>
            <p:cNvSpPr/>
            <p:nvPr/>
          </p:nvSpPr>
          <p:spPr>
            <a:xfrm>
              <a:off x="9225635" y="5670778"/>
              <a:ext cx="4245428" cy="890587"/>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solidFill>
                    <a:schemeClr val="tx1">
                      <a:lumMod val="85000"/>
                      <a:lumOff val="15000"/>
                    </a:schemeClr>
                  </a:solidFill>
                </a:rPr>
                <a:t>E.g. JP Associates, HCC, PSU Banks</a:t>
              </a:r>
              <a:r>
                <a:rPr lang="en-US" sz="1400" dirty="0" smtClean="0">
                  <a:solidFill>
                    <a:schemeClr val="tx1">
                      <a:lumMod val="85000"/>
                      <a:lumOff val="15000"/>
                    </a:schemeClr>
                  </a:solidFill>
                </a:rPr>
                <a:t>, BHEL</a:t>
              </a:r>
              <a:endParaRPr lang="en-US" sz="1400" dirty="0">
                <a:solidFill>
                  <a:schemeClr val="tx1">
                    <a:lumMod val="85000"/>
                    <a:lumOff val="15000"/>
                  </a:schemeClr>
                </a:solidFill>
              </a:endParaRPr>
            </a:p>
          </p:txBody>
        </p:sp>
        <p:sp>
          <p:nvSpPr>
            <p:cNvPr id="70" name="Rectangle: Rounded Corners 34">
              <a:extLst>
                <a:ext uri="{FF2B5EF4-FFF2-40B4-BE49-F238E27FC236}">
                  <a16:creationId xmlns:a16="http://schemas.microsoft.com/office/drawing/2014/main" id="{686C2D69-DD9C-4FE6-B026-659163116AB8}"/>
                </a:ext>
              </a:extLst>
            </p:cNvPr>
            <p:cNvSpPr/>
            <p:nvPr/>
          </p:nvSpPr>
          <p:spPr>
            <a:xfrm>
              <a:off x="6562036" y="5686653"/>
              <a:ext cx="2663598" cy="890587"/>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N" sz="1400" b="1" dirty="0">
                  <a:solidFill>
                    <a:schemeClr val="tx1"/>
                  </a:solidFill>
                </a:rPr>
                <a:t>Bad Business Bad Cycle– </a:t>
              </a:r>
              <a:r>
                <a:rPr lang="en-IN" sz="1200" dirty="0">
                  <a:solidFill>
                    <a:schemeClr val="tx1"/>
                  </a:solidFill>
                </a:rPr>
                <a:t>Don’t touch</a:t>
              </a:r>
              <a:endParaRPr lang="en-US" sz="1200" dirty="0">
                <a:solidFill>
                  <a:schemeClr val="tx1"/>
                </a:solidFill>
              </a:endParaRPr>
            </a:p>
          </p:txBody>
        </p:sp>
      </p:grpSp>
      <p:sp>
        <p:nvSpPr>
          <p:cNvPr id="71" name="TextBox 10">
            <a:extLst>
              <a:ext uri="{FF2B5EF4-FFF2-40B4-BE49-F238E27FC236}">
                <a16:creationId xmlns:a16="http://schemas.microsoft.com/office/drawing/2014/main" id="{EBC37B1C-FEF0-43AA-B8CA-AEF8283E7CA4}"/>
              </a:ext>
            </a:extLst>
          </p:cNvPr>
          <p:cNvSpPr txBox="1"/>
          <p:nvPr/>
        </p:nvSpPr>
        <p:spPr>
          <a:xfrm>
            <a:off x="5806223" y="6442304"/>
            <a:ext cx="5791199" cy="461665"/>
          </a:xfrm>
          <a:prstGeom prst="rect">
            <a:avLst/>
          </a:prstGeom>
          <a:noFill/>
        </p:spPr>
        <p:txBody>
          <a:bodyPr wrap="square" lIns="297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IN" sz="1200" dirty="0"/>
              <a:t>*Please note the above mentioned stocks are just for illustration purpose and are in no way recommendations to buy or not buy / sell.</a:t>
            </a:r>
          </a:p>
        </p:txBody>
      </p:sp>
      <p:cxnSp>
        <p:nvCxnSpPr>
          <p:cNvPr id="72" name="Straight Connector 71">
            <a:extLst>
              <a:ext uri="{FF2B5EF4-FFF2-40B4-BE49-F238E27FC236}">
                <a16:creationId xmlns:a16="http://schemas.microsoft.com/office/drawing/2014/main" id="{7185F98F-0CCE-4207-ADDF-6E23CC80ACF0}"/>
              </a:ext>
            </a:extLst>
          </p:cNvPr>
          <p:cNvCxnSpPr>
            <a:cxnSpLocks/>
          </p:cNvCxnSpPr>
          <p:nvPr/>
        </p:nvCxnSpPr>
        <p:spPr>
          <a:xfrm>
            <a:off x="127000" y="5334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6440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ABB India Ltd – CMP – Rs 3330, Mcap Rs 70565 crs</a:t>
            </a:r>
            <a:endParaRPr lang="en-US" sz="2380" b="1" dirty="0">
              <a:solidFill>
                <a:schemeClr val="bg1"/>
              </a:solidFill>
            </a:endParaRPr>
          </a:p>
        </p:txBody>
      </p:sp>
      <p:sp>
        <p:nvSpPr>
          <p:cNvPr id="2" name="Rectangle 1"/>
          <p:cNvSpPr/>
          <p:nvPr/>
        </p:nvSpPr>
        <p:spPr>
          <a:xfrm>
            <a:off x="394094" y="1676400"/>
            <a:ext cx="12839306" cy="5036763"/>
          </a:xfrm>
          <a:prstGeom prst="rect">
            <a:avLst/>
          </a:prstGeom>
        </p:spPr>
        <p:txBody>
          <a:bodyPr wrap="square">
            <a:spAutoFit/>
          </a:bodyPr>
          <a:lstStyle/>
          <a:p>
            <a:pPr algn="just"/>
            <a:r>
              <a:rPr lang="en-IN" sz="1530" dirty="0"/>
              <a:t>ABB India, a 75% subsidiary of Switzerland-based ABB Group, is an </a:t>
            </a:r>
            <a:r>
              <a:rPr lang="en-IN" sz="1530" dirty="0" smtClean="0"/>
              <a:t>engineering major </a:t>
            </a:r>
            <a:r>
              <a:rPr lang="en-IN" sz="1530" dirty="0"/>
              <a:t>that operates primarily in the power and automation-technology segments</a:t>
            </a:r>
            <a:r>
              <a:rPr lang="en-IN" sz="1530" dirty="0" smtClean="0"/>
              <a:t>. It's </a:t>
            </a:r>
            <a:r>
              <a:rPr lang="en-IN" sz="1530" dirty="0"/>
              <a:t>business segments are as under </a:t>
            </a:r>
            <a:r>
              <a:rPr lang="en-IN" sz="1530" dirty="0" smtClean="0"/>
              <a:t>–</a:t>
            </a:r>
          </a:p>
          <a:p>
            <a:pPr marL="342900" indent="-342900" algn="just">
              <a:buAutoNum type="arabicPeriod"/>
            </a:pPr>
            <a:r>
              <a:rPr lang="en-IN" sz="1530" b="1" dirty="0" smtClean="0"/>
              <a:t>Electrification</a:t>
            </a:r>
            <a:r>
              <a:rPr lang="en-IN" sz="1530" b="1" dirty="0"/>
              <a:t>:</a:t>
            </a:r>
            <a:r>
              <a:rPr lang="en-IN" sz="1530" dirty="0"/>
              <a:t> Provides a range of digital and connected solutions for low- and medium-voltage applications, including </a:t>
            </a:r>
            <a:r>
              <a:rPr lang="en-IN" sz="1530" dirty="0" smtClean="0"/>
              <a:t>EV infrastructure</a:t>
            </a:r>
            <a:r>
              <a:rPr lang="en-IN" sz="1530" dirty="0"/>
              <a:t>, solar inverters, modular substations, distribution automation, power protection, wiring accessories, switchgear, enclosures, cabling, sensing and control. Order book stands at </a:t>
            </a:r>
            <a:r>
              <a:rPr lang="en-IN" sz="1530" dirty="0" smtClean="0"/>
              <a:t>Rs15.8bn</a:t>
            </a:r>
          </a:p>
          <a:p>
            <a:pPr marL="342900" indent="-342900" algn="just">
              <a:buAutoNum type="arabicPeriod"/>
            </a:pPr>
            <a:r>
              <a:rPr lang="en-IN" sz="1530" b="1" dirty="0" smtClean="0"/>
              <a:t>Motion</a:t>
            </a:r>
            <a:r>
              <a:rPr lang="en-IN" sz="1530" dirty="0"/>
              <a:t>: Provides products, solutions and related services that increase industrial productivity and energy efficiency. Order inflow came in at Rs7.7bn led by traction converters and large order wins from Railways. Revenues grew by 23% YoY owing to strong growth in </a:t>
            </a:r>
            <a:r>
              <a:rPr lang="en-IN" sz="1530" dirty="0" smtClean="0"/>
              <a:t>large motor </a:t>
            </a:r>
            <a:r>
              <a:rPr lang="en-IN" sz="1530" dirty="0"/>
              <a:t>business, traction convertors business and focus on customer </a:t>
            </a:r>
            <a:r>
              <a:rPr lang="en-IN" sz="1530" dirty="0" smtClean="0"/>
              <a:t>engagement.</a:t>
            </a:r>
          </a:p>
          <a:p>
            <a:pPr marL="342900" indent="-342900" algn="just">
              <a:buAutoNum type="arabicPeriod"/>
            </a:pPr>
            <a:r>
              <a:rPr lang="en-IN" sz="1530" b="1" dirty="0" smtClean="0"/>
              <a:t>Process </a:t>
            </a:r>
            <a:r>
              <a:rPr lang="en-IN" sz="1530" b="1" dirty="0"/>
              <a:t>Automation</a:t>
            </a:r>
            <a:r>
              <a:rPr lang="en-IN" sz="1530" dirty="0"/>
              <a:t>: Provides products, systems and services designed to optimize the productivity of industrial processes. Revenue grew led by backlog execution across all verticals and milestone based execution for project orders. There were large order wins for control systems, rectifiers, instrumentation and orders from paint, steel, energy </a:t>
            </a:r>
            <a:r>
              <a:rPr lang="en-IN" sz="1530" dirty="0" smtClean="0"/>
              <a:t>companies</a:t>
            </a:r>
          </a:p>
          <a:p>
            <a:pPr marL="342900" indent="-342900" algn="just">
              <a:buAutoNum type="arabicPeriod"/>
            </a:pPr>
            <a:r>
              <a:rPr lang="en-IN" sz="1530" b="1" dirty="0" smtClean="0"/>
              <a:t>Robotics</a:t>
            </a:r>
            <a:r>
              <a:rPr lang="en-IN" sz="1530" dirty="0" smtClean="0"/>
              <a:t> </a:t>
            </a:r>
            <a:r>
              <a:rPr lang="en-IN" sz="1530" dirty="0"/>
              <a:t>and Discretionary Automation: The robotics division offers robots, services and manufacturing solutions primarily </a:t>
            </a:r>
            <a:r>
              <a:rPr lang="en-IN" sz="1530" dirty="0" smtClean="0"/>
              <a:t>focused on </a:t>
            </a:r>
            <a:r>
              <a:rPr lang="en-IN" sz="1530" dirty="0"/>
              <a:t>discrete sectors like electronics, automotive, aerospace, wind and machine building. Order inflows grew by 213% </a:t>
            </a:r>
            <a:r>
              <a:rPr lang="en-IN" sz="1530" dirty="0" smtClean="0"/>
              <a:t>YoY. Indian </a:t>
            </a:r>
            <a:r>
              <a:rPr lang="en-IN" sz="1530" dirty="0"/>
              <a:t>companies are increasingly focusing on Industry solutions and enhancing productivity through increased digitization and automation, also for preventive maintenance and plant upkeep. ABB’s electrification and motion portfolios have gradually expanded beyond traditional utilities-related </a:t>
            </a:r>
            <a:r>
              <a:rPr lang="en-IN" sz="1530" dirty="0" smtClean="0"/>
              <a:t>projects.</a:t>
            </a:r>
          </a:p>
          <a:p>
            <a:pPr algn="just"/>
            <a:endParaRPr lang="en-IN" sz="1530" dirty="0"/>
          </a:p>
          <a:p>
            <a:pPr algn="just"/>
            <a:r>
              <a:rPr lang="en-IN" sz="1530" dirty="0" smtClean="0"/>
              <a:t>The </a:t>
            </a:r>
            <a:r>
              <a:rPr lang="en-IN" sz="1530" dirty="0"/>
              <a:t>Management is confident benefiting from the budgetary announcements on infrastructure, capex, green energy, data centres, </a:t>
            </a:r>
            <a:r>
              <a:rPr lang="en-IN" sz="1530" dirty="0" smtClean="0"/>
              <a:t>etc. </a:t>
            </a:r>
            <a:r>
              <a:rPr lang="en-IN" sz="1530" dirty="0"/>
              <a:t>and the capital outlay on Railways. The company is penetrating deeper into the tier 3 and 4 regions (contribution has increased from 43% to 48% of the order book) which has helped grow its topline</a:t>
            </a:r>
            <a:r>
              <a:rPr lang="en-IN" sz="1530" b="1" dirty="0"/>
              <a:t>. The company has achieved milestone of Rs100bn of order inflows in CY22 post </a:t>
            </a:r>
            <a:r>
              <a:rPr lang="en-IN" sz="1530" b="1" dirty="0" smtClean="0"/>
              <a:t>de‐merger of </a:t>
            </a:r>
            <a:r>
              <a:rPr lang="en-IN" sz="1530" b="1" dirty="0"/>
              <a:t>ABB Power and is confident of achieving revenues of the same quantum. The Cash balance stood at ~Rs36bn out of which ~Rs20bn has been earmarked for inorganic expansion especially in the space of digitization, e‐mobility and energy transition</a:t>
            </a:r>
            <a:r>
              <a:rPr lang="en-IN" sz="1530" b="1" dirty="0" smtClean="0"/>
              <a:t>.</a:t>
            </a:r>
            <a:endParaRPr lang="en-IN" sz="1530" b="1" dirty="0"/>
          </a:p>
        </p:txBody>
      </p:sp>
      <p:sp>
        <p:nvSpPr>
          <p:cNvPr id="4" name="Footer Placeholder 3"/>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5" name="Slide Number Placeholder 4"/>
          <p:cNvSpPr>
            <a:spLocks noGrp="1"/>
          </p:cNvSpPr>
          <p:nvPr>
            <p:ph type="sldNum" sz="quarter" idx="12"/>
          </p:nvPr>
        </p:nvSpPr>
        <p:spPr/>
        <p:txBody>
          <a:bodyPr/>
          <a:lstStyle/>
          <a:p>
            <a:fld id="{4C1198CF-4DD5-4AF8-9B06-687D587CF55C}" type="slidenum">
              <a:rPr lang="en-IN" altLang="en-US" smtClean="0"/>
              <a:pPr/>
              <a:t>50</a:t>
            </a:fld>
            <a:endParaRPr lang="en-IN" altLang="en-US"/>
          </a:p>
        </p:txBody>
      </p:sp>
    </p:spTree>
    <p:extLst>
      <p:ext uri="{BB962C8B-B14F-4D97-AF65-F5344CB8AC3E}">
        <p14:creationId xmlns:p14="http://schemas.microsoft.com/office/powerpoint/2010/main" val="42782468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a:stCxn id="28" idx="2"/>
          </p:cNvCxnSpPr>
          <p:nvPr/>
        </p:nvCxnSpPr>
        <p:spPr>
          <a:xfrm>
            <a:off x="10261534" y="2404483"/>
            <a:ext cx="726838" cy="4722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Rectangle 28"/>
          <p:cNvSpPr/>
          <p:nvPr/>
        </p:nvSpPr>
        <p:spPr>
          <a:xfrm>
            <a:off x="8014980" y="3121304"/>
            <a:ext cx="1713219" cy="61663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p:cNvSpPr/>
          <p:nvPr/>
        </p:nvSpPr>
        <p:spPr>
          <a:xfrm>
            <a:off x="8853537" y="3145956"/>
            <a:ext cx="87696" cy="591979"/>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7753349" y="3540323"/>
            <a:ext cx="2806968" cy="700023"/>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p:cNvSpPr txBox="1"/>
          <p:nvPr/>
        </p:nvSpPr>
        <p:spPr>
          <a:xfrm>
            <a:off x="7070277" y="3680256"/>
            <a:ext cx="1372064" cy="292388"/>
          </a:xfrm>
          <a:prstGeom prst="rect">
            <a:avLst/>
          </a:prstGeom>
          <a:noFill/>
        </p:spPr>
        <p:txBody>
          <a:bodyPr wrap="square" rtlCol="0">
            <a:spAutoFit/>
          </a:bodyPr>
          <a:lstStyle/>
          <a:p>
            <a:r>
              <a:rPr lang="en-IN" dirty="0" smtClean="0"/>
              <a:t>Consolidation</a:t>
            </a:r>
            <a:endParaRPr lang="en-IN"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066800"/>
            <a:ext cx="13258799" cy="6028097"/>
          </a:xfrm>
          <a:prstGeom prst="rect">
            <a:avLst/>
          </a:prstGeom>
        </p:spPr>
      </p:pic>
      <p:sp>
        <p:nvSpPr>
          <p:cNvPr id="28" name="TextBox 27"/>
          <p:cNvSpPr txBox="1"/>
          <p:nvPr/>
        </p:nvSpPr>
        <p:spPr>
          <a:xfrm>
            <a:off x="11353722" y="2508442"/>
            <a:ext cx="1347028" cy="492443"/>
          </a:xfrm>
          <a:prstGeom prst="rect">
            <a:avLst/>
          </a:prstGeom>
          <a:noFill/>
        </p:spPr>
        <p:txBody>
          <a:bodyPr wrap="square" rtlCol="0">
            <a:spAutoFit/>
          </a:bodyPr>
          <a:lstStyle/>
          <a:p>
            <a:r>
              <a:rPr lang="en-IN" dirty="0" smtClean="0"/>
              <a:t>Breakout from correction</a:t>
            </a:r>
            <a:endParaRPr lang="en-IN" dirty="0"/>
          </a:p>
        </p:txBody>
      </p:sp>
      <p:cxnSp>
        <p:nvCxnSpPr>
          <p:cNvPr id="6" name="Straight Connector 5"/>
          <p:cNvCxnSpPr/>
          <p:nvPr/>
        </p:nvCxnSpPr>
        <p:spPr>
          <a:xfrm>
            <a:off x="10109200" y="1842030"/>
            <a:ext cx="1251170" cy="562453"/>
          </a:xfrm>
          <a:prstGeom prst="line">
            <a:avLst/>
          </a:prstGeom>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ABB India</a:t>
            </a:r>
            <a:endParaRPr lang="en-US" sz="2380" b="1" dirty="0">
              <a:solidFill>
                <a:schemeClr val="bg1"/>
              </a:solidFill>
            </a:endParaRPr>
          </a:p>
        </p:txBody>
      </p:sp>
      <p:sp>
        <p:nvSpPr>
          <p:cNvPr id="12" name="TextBox 11"/>
          <p:cNvSpPr txBox="1"/>
          <p:nvPr/>
        </p:nvSpPr>
        <p:spPr>
          <a:xfrm>
            <a:off x="385976" y="1219200"/>
            <a:ext cx="1183529" cy="292388"/>
          </a:xfrm>
          <a:prstGeom prst="rect">
            <a:avLst/>
          </a:prstGeom>
          <a:noFill/>
        </p:spPr>
        <p:txBody>
          <a:bodyPr wrap="none" rtlCol="0">
            <a:spAutoFit/>
          </a:bodyPr>
          <a:lstStyle/>
          <a:p>
            <a:r>
              <a:rPr lang="en-IN" dirty="0" smtClean="0"/>
              <a:t>Weekly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31" name="TextBox 30"/>
          <p:cNvSpPr txBox="1"/>
          <p:nvPr/>
        </p:nvSpPr>
        <p:spPr>
          <a:xfrm>
            <a:off x="8237140" y="3693669"/>
            <a:ext cx="1311373" cy="292388"/>
          </a:xfrm>
          <a:prstGeom prst="rect">
            <a:avLst/>
          </a:prstGeom>
          <a:noFill/>
        </p:spPr>
        <p:txBody>
          <a:bodyPr wrap="square" rtlCol="0">
            <a:spAutoFit/>
          </a:bodyPr>
          <a:lstStyle/>
          <a:p>
            <a:r>
              <a:rPr lang="en-IN" dirty="0" smtClean="0"/>
              <a:t>Consolidation</a:t>
            </a:r>
            <a:endParaRPr lang="en-IN" dirty="0"/>
          </a:p>
        </p:txBody>
      </p:sp>
      <p:sp>
        <p:nvSpPr>
          <p:cNvPr id="17" name="Oval 16"/>
          <p:cNvSpPr/>
          <p:nvPr/>
        </p:nvSpPr>
        <p:spPr>
          <a:xfrm>
            <a:off x="9640503" y="2806708"/>
            <a:ext cx="87696" cy="591979"/>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p:cNvCxnSpPr/>
          <p:nvPr/>
        </p:nvCxnSpPr>
        <p:spPr>
          <a:xfrm>
            <a:off x="7878899" y="3090237"/>
            <a:ext cx="1949275" cy="18741"/>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7878899" y="3684298"/>
            <a:ext cx="1949275" cy="18741"/>
          </a:xfrm>
          <a:prstGeom prst="line">
            <a:avLst/>
          </a:prstGeom>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8855304" y="2841242"/>
            <a:ext cx="1066667" cy="292388"/>
          </a:xfrm>
          <a:prstGeom prst="rect">
            <a:avLst/>
          </a:prstGeom>
          <a:noFill/>
        </p:spPr>
        <p:txBody>
          <a:bodyPr wrap="square" rtlCol="0">
            <a:spAutoFit/>
          </a:bodyPr>
          <a:lstStyle/>
          <a:p>
            <a:r>
              <a:rPr lang="en-IN" dirty="0" smtClean="0"/>
              <a:t>Breakout</a:t>
            </a:r>
            <a:endParaRPr lang="en-IN" dirty="0"/>
          </a:p>
        </p:txBody>
      </p:sp>
      <p:sp>
        <p:nvSpPr>
          <p:cNvPr id="22" name="Oval 21"/>
          <p:cNvSpPr/>
          <p:nvPr/>
        </p:nvSpPr>
        <p:spPr>
          <a:xfrm>
            <a:off x="11252616" y="2084434"/>
            <a:ext cx="87696" cy="591979"/>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51</a:t>
            </a:fld>
            <a:endParaRPr lang="en-IN" altLang="en-US"/>
          </a:p>
        </p:txBody>
      </p:sp>
    </p:spTree>
    <p:extLst>
      <p:ext uri="{BB962C8B-B14F-4D97-AF65-F5344CB8AC3E}">
        <p14:creationId xmlns:p14="http://schemas.microsoft.com/office/powerpoint/2010/main" val="10428383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Cummins India Ltd – CMP – Rs 1665, Mcap Rs 46142 crs</a:t>
            </a:r>
            <a:endParaRPr lang="en-US" sz="2380" b="1" dirty="0">
              <a:solidFill>
                <a:schemeClr val="bg1"/>
              </a:solidFill>
            </a:endParaRPr>
          </a:p>
        </p:txBody>
      </p:sp>
      <p:sp>
        <p:nvSpPr>
          <p:cNvPr id="2" name="Rectangle 1"/>
          <p:cNvSpPr/>
          <p:nvPr/>
        </p:nvSpPr>
        <p:spPr>
          <a:xfrm>
            <a:off x="394094" y="1664422"/>
            <a:ext cx="12915506" cy="5262979"/>
          </a:xfrm>
          <a:prstGeom prst="rect">
            <a:avLst/>
          </a:prstGeom>
        </p:spPr>
        <p:txBody>
          <a:bodyPr wrap="square">
            <a:spAutoFit/>
          </a:bodyPr>
          <a:lstStyle/>
          <a:p>
            <a:pPr marL="285750" indent="-285750" algn="just">
              <a:buFont typeface="Wingdings" panose="05000000000000000000" pitchFamily="2" charset="2"/>
              <a:buChar char="Ø"/>
            </a:pPr>
            <a:r>
              <a:rPr lang="en-IN" sz="1680" b="1" dirty="0"/>
              <a:t>Capex and Order book, both remains </a:t>
            </a:r>
            <a:r>
              <a:rPr lang="en-IN" sz="1680" b="1" dirty="0" smtClean="0"/>
              <a:t>strong. Capex </a:t>
            </a:r>
            <a:r>
              <a:rPr lang="en-IN" sz="1680" b="1" dirty="0"/>
              <a:t>for last two years has been ~Rs2.5bn,</a:t>
            </a:r>
            <a:r>
              <a:rPr lang="en-IN" sz="1680" dirty="0"/>
              <a:t> which primarily consist of</a:t>
            </a:r>
            <a:r>
              <a:rPr lang="en-IN" sz="1680" dirty="0" smtClean="0"/>
              <a:t>: i) Sustenance </a:t>
            </a:r>
            <a:r>
              <a:rPr lang="en-IN" sz="1680" dirty="0"/>
              <a:t>capex; ii) product development; iii) </a:t>
            </a:r>
            <a:r>
              <a:rPr lang="en-IN" sz="1680" dirty="0" smtClean="0"/>
              <a:t>engineering.</a:t>
            </a:r>
          </a:p>
          <a:p>
            <a:pPr marL="285750" indent="-285750" algn="just">
              <a:buFont typeface="Wingdings" panose="05000000000000000000" pitchFamily="2" charset="2"/>
              <a:buChar char="Ø"/>
            </a:pPr>
            <a:r>
              <a:rPr lang="en-IN" sz="1680" dirty="0" smtClean="0"/>
              <a:t>Management </a:t>
            </a:r>
            <a:r>
              <a:rPr lang="en-IN" sz="1680" dirty="0"/>
              <a:t>expects capex over the next two years to be in the similar range until capacity utilisation increases significantly. Market segments like industrial, commercial realty, data centres, biotechnology and pharmaceuticals are witnessing good </a:t>
            </a:r>
            <a:r>
              <a:rPr lang="en-IN" sz="1680" dirty="0" smtClean="0"/>
              <a:t>demand.</a:t>
            </a:r>
          </a:p>
          <a:p>
            <a:pPr marL="285750" indent="-285750" algn="just">
              <a:buFont typeface="Wingdings" panose="05000000000000000000" pitchFamily="2" charset="2"/>
              <a:buChar char="Ø"/>
            </a:pPr>
            <a:r>
              <a:rPr lang="en-IN" sz="1680" dirty="0" smtClean="0"/>
              <a:t>In </a:t>
            </a:r>
            <a:r>
              <a:rPr lang="en-IN" sz="1680" b="1" u="sng" dirty="0" smtClean="0"/>
              <a:t>Q3FY23</a:t>
            </a:r>
            <a:r>
              <a:rPr lang="en-IN" sz="1680" dirty="0"/>
              <a:t>, the company supplied its largest order of gen-sets for commercial realty, data </a:t>
            </a:r>
            <a:r>
              <a:rPr lang="en-IN" sz="1680" dirty="0" smtClean="0"/>
              <a:t>centres </a:t>
            </a:r>
            <a:r>
              <a:rPr lang="en-IN" sz="1680" dirty="0"/>
              <a:t>and </a:t>
            </a:r>
            <a:r>
              <a:rPr lang="en-IN" sz="1680" dirty="0" smtClean="0"/>
              <a:t>manufacturing.</a:t>
            </a:r>
          </a:p>
          <a:p>
            <a:pPr marL="285750" indent="-285750" algn="just">
              <a:buFont typeface="Wingdings" panose="05000000000000000000" pitchFamily="2" charset="2"/>
              <a:buChar char="Ø"/>
            </a:pPr>
            <a:r>
              <a:rPr lang="en-IN" sz="1680" dirty="0" smtClean="0"/>
              <a:t>Prior </a:t>
            </a:r>
            <a:r>
              <a:rPr lang="en-IN" sz="1680" dirty="0"/>
              <a:t>price hikes and higher operating leverage will help sustain EBITDA margin: With supply-chain constraints and price lag effect, gross margin was impacted by 120bps YoY. However, higher operating leverage enabled EBITDA margin to remain stable YoY at 15</a:t>
            </a:r>
            <a:r>
              <a:rPr lang="en-IN" sz="1680" dirty="0" smtClean="0"/>
              <a:t>%.</a:t>
            </a:r>
          </a:p>
          <a:p>
            <a:pPr marL="285750" indent="-285750" algn="just">
              <a:buFont typeface="Wingdings" panose="05000000000000000000" pitchFamily="2" charset="2"/>
              <a:buChar char="Ø"/>
            </a:pPr>
            <a:r>
              <a:rPr lang="en-IN" sz="1680" dirty="0" smtClean="0"/>
              <a:t>We </a:t>
            </a:r>
            <a:r>
              <a:rPr lang="en-IN" sz="1680" dirty="0"/>
              <a:t>expect margin to improve gradually with further price hikes and improving supply of key electronics components and spare part</a:t>
            </a:r>
            <a:r>
              <a:rPr lang="en-IN" sz="1680" dirty="0" smtClean="0"/>
              <a:t>.</a:t>
            </a:r>
          </a:p>
          <a:p>
            <a:pPr marL="285750" indent="-285750" algn="just">
              <a:buFont typeface="Wingdings" panose="05000000000000000000" pitchFamily="2" charset="2"/>
              <a:buChar char="Ø"/>
            </a:pPr>
            <a:r>
              <a:rPr lang="en-IN" sz="1680" dirty="0" smtClean="0"/>
              <a:t>Data Centres </a:t>
            </a:r>
            <a:r>
              <a:rPr lang="en-IN" sz="1680" dirty="0"/>
              <a:t>High growth to continue - Data centre orders are lumpy in nature but the segment continues to be of high growth and management expects the growth rate will </a:t>
            </a:r>
            <a:r>
              <a:rPr lang="en-IN" sz="1680" dirty="0" smtClean="0"/>
              <a:t>continue</a:t>
            </a:r>
          </a:p>
          <a:p>
            <a:pPr marL="285750" indent="-285750" algn="just">
              <a:buFont typeface="Wingdings" panose="05000000000000000000" pitchFamily="2" charset="2"/>
              <a:buChar char="Ø"/>
            </a:pPr>
            <a:endParaRPr lang="en-IN" sz="1680" dirty="0" smtClean="0"/>
          </a:p>
          <a:p>
            <a:pPr marL="285750" indent="-285750" algn="just">
              <a:buFont typeface="Wingdings" panose="05000000000000000000" pitchFamily="2" charset="2"/>
              <a:buChar char="Ø"/>
            </a:pPr>
            <a:r>
              <a:rPr lang="en-IN" sz="1680" b="1" dirty="0" smtClean="0"/>
              <a:t>Parents </a:t>
            </a:r>
            <a:r>
              <a:rPr lang="en-IN" sz="1680" b="1" dirty="0"/>
              <a:t>Support to aid future growth </a:t>
            </a:r>
            <a:r>
              <a:rPr lang="en-IN" sz="1680" dirty="0"/>
              <a:t>- Cummins Inc. has major manufacturing setups in North America, China and India. For its LHP portfolio, CIL continues to be the sole major supplier. With improving operating efficiency, cost competitiveness and depreciating INR, CIL is able to get a larger share of the parent’s growing business. As per Cummins Inc.’s recent commentary, it expects Indian entities to grow at ~20% in coming years. Cummins </a:t>
            </a:r>
            <a:r>
              <a:rPr lang="en-IN" sz="1680" dirty="0" smtClean="0"/>
              <a:t>Inc. </a:t>
            </a:r>
            <a:r>
              <a:rPr lang="en-IN" sz="1680" dirty="0"/>
              <a:t>has completed the acquisition of Meritor Inc., which is a leading global supplier of drivetrain, mobility, braking, aftermarket and electric powertrain solutions for commercial vehicle and industrial </a:t>
            </a:r>
            <a:r>
              <a:rPr lang="en-IN" sz="1680" dirty="0" smtClean="0"/>
              <a:t>markets. The </a:t>
            </a:r>
            <a:r>
              <a:rPr lang="en-IN" sz="1680" dirty="0"/>
              <a:t>acquisition is expected to have limited impact on the CIL entity as its offerings are limited to commercial vehicles. However, CIL is exploring synergy benefits in improving its complete package offering to segments in mining and construction equipment segment.</a:t>
            </a:r>
          </a:p>
        </p:txBody>
      </p:sp>
      <p:sp>
        <p:nvSpPr>
          <p:cNvPr id="4" name="Footer Placeholder 3"/>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5" name="Slide Number Placeholder 4"/>
          <p:cNvSpPr>
            <a:spLocks noGrp="1"/>
          </p:cNvSpPr>
          <p:nvPr>
            <p:ph type="sldNum" sz="quarter" idx="12"/>
          </p:nvPr>
        </p:nvSpPr>
        <p:spPr/>
        <p:txBody>
          <a:bodyPr/>
          <a:lstStyle/>
          <a:p>
            <a:fld id="{4C1198CF-4DD5-4AF8-9B06-687D587CF55C}" type="slidenum">
              <a:rPr lang="en-IN" altLang="en-US" smtClean="0"/>
              <a:pPr/>
              <a:t>52</a:t>
            </a:fld>
            <a:endParaRPr lang="en-IN" altLang="en-US"/>
          </a:p>
        </p:txBody>
      </p:sp>
    </p:spTree>
    <p:extLst>
      <p:ext uri="{BB962C8B-B14F-4D97-AF65-F5344CB8AC3E}">
        <p14:creationId xmlns:p14="http://schemas.microsoft.com/office/powerpoint/2010/main" val="2443412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8853537" y="3145956"/>
            <a:ext cx="87696" cy="591979"/>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7753349" y="3540323"/>
            <a:ext cx="2806968" cy="700023"/>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p:cNvSpPr txBox="1"/>
          <p:nvPr/>
        </p:nvSpPr>
        <p:spPr>
          <a:xfrm>
            <a:off x="7070277" y="3680256"/>
            <a:ext cx="1372064" cy="292388"/>
          </a:xfrm>
          <a:prstGeom prst="rect">
            <a:avLst/>
          </a:prstGeom>
          <a:noFill/>
        </p:spPr>
        <p:txBody>
          <a:bodyPr wrap="square" rtlCol="0">
            <a:spAutoFit/>
          </a:bodyPr>
          <a:lstStyle/>
          <a:p>
            <a:r>
              <a:rPr lang="en-IN" dirty="0" smtClean="0"/>
              <a:t>Consolidation</a:t>
            </a:r>
            <a:endParaRPr lang="en-IN"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066800"/>
            <a:ext cx="13182599" cy="6028097"/>
          </a:xfrm>
          <a:prstGeom prst="rect">
            <a:avLst/>
          </a:prstGeom>
        </p:spPr>
      </p:pic>
      <p:sp>
        <p:nvSpPr>
          <p:cNvPr id="28" name="TextBox 27"/>
          <p:cNvSpPr txBox="1"/>
          <p:nvPr/>
        </p:nvSpPr>
        <p:spPr>
          <a:xfrm>
            <a:off x="9728200" y="1912040"/>
            <a:ext cx="1066667" cy="492443"/>
          </a:xfrm>
          <a:prstGeom prst="rect">
            <a:avLst/>
          </a:prstGeom>
          <a:noFill/>
        </p:spPr>
        <p:txBody>
          <a:bodyPr wrap="square" rtlCol="0">
            <a:spAutoFit/>
          </a:bodyPr>
          <a:lstStyle/>
          <a:p>
            <a:r>
              <a:rPr lang="en-IN" dirty="0" smtClean="0"/>
              <a:t>Crossed 7 year high</a:t>
            </a:r>
            <a:endParaRPr lang="en-IN" dirty="0"/>
          </a:p>
        </p:txBody>
      </p:sp>
      <p:cxnSp>
        <p:nvCxnSpPr>
          <p:cNvPr id="30" name="Straight Arrow Connector 29"/>
          <p:cNvCxnSpPr>
            <a:stCxn id="28" idx="2"/>
          </p:cNvCxnSpPr>
          <p:nvPr/>
        </p:nvCxnSpPr>
        <p:spPr>
          <a:xfrm>
            <a:off x="10261534" y="2404483"/>
            <a:ext cx="726838" cy="4722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flipV="1">
            <a:off x="508000" y="2876746"/>
            <a:ext cx="11582400" cy="85026"/>
          </a:xfrm>
          <a:prstGeom prst="line">
            <a:avLst/>
          </a:prstGeom>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Cummins India</a:t>
            </a:r>
            <a:endParaRPr lang="en-US" sz="2380" b="1" dirty="0">
              <a:solidFill>
                <a:schemeClr val="bg1"/>
              </a:solidFill>
            </a:endParaRPr>
          </a:p>
        </p:txBody>
      </p:sp>
      <p:sp>
        <p:nvSpPr>
          <p:cNvPr id="12" name="TextBox 11"/>
          <p:cNvSpPr txBox="1"/>
          <p:nvPr/>
        </p:nvSpPr>
        <p:spPr>
          <a:xfrm>
            <a:off x="385976" y="1219200"/>
            <a:ext cx="1183529" cy="292388"/>
          </a:xfrm>
          <a:prstGeom prst="rect">
            <a:avLst/>
          </a:prstGeom>
          <a:noFill/>
        </p:spPr>
        <p:txBody>
          <a:bodyPr wrap="none" rtlCol="0">
            <a:spAutoFit/>
          </a:bodyPr>
          <a:lstStyle/>
          <a:p>
            <a:r>
              <a:rPr lang="en-IN" dirty="0" smtClean="0"/>
              <a:t>Weekly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29" name="Rectangle 28"/>
          <p:cNvSpPr/>
          <p:nvPr/>
        </p:nvSpPr>
        <p:spPr>
          <a:xfrm>
            <a:off x="10566400" y="2893595"/>
            <a:ext cx="421972" cy="27553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30"/>
          <p:cNvSpPr txBox="1"/>
          <p:nvPr/>
        </p:nvSpPr>
        <p:spPr>
          <a:xfrm>
            <a:off x="10550427" y="3191720"/>
            <a:ext cx="1311373" cy="292388"/>
          </a:xfrm>
          <a:prstGeom prst="rect">
            <a:avLst/>
          </a:prstGeom>
          <a:noFill/>
        </p:spPr>
        <p:txBody>
          <a:bodyPr wrap="square" rtlCol="0">
            <a:spAutoFit/>
          </a:bodyPr>
          <a:lstStyle/>
          <a:p>
            <a:r>
              <a:rPr lang="en-IN" dirty="0" smtClean="0"/>
              <a:t>Consolidation</a:t>
            </a:r>
            <a:endParaRPr lang="en-IN" dirty="0"/>
          </a:p>
        </p:txBody>
      </p:sp>
      <p:cxnSp>
        <p:nvCxnSpPr>
          <p:cNvPr id="17" name="Straight Arrow Connector 16"/>
          <p:cNvCxnSpPr/>
          <p:nvPr/>
        </p:nvCxnSpPr>
        <p:spPr>
          <a:xfrm flipV="1">
            <a:off x="12418131" y="1856122"/>
            <a:ext cx="0" cy="1178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404368" y="1363679"/>
            <a:ext cx="1372064" cy="492443"/>
          </a:xfrm>
          <a:prstGeom prst="rect">
            <a:avLst/>
          </a:prstGeom>
          <a:noFill/>
        </p:spPr>
        <p:txBody>
          <a:bodyPr wrap="square" rtlCol="0">
            <a:spAutoFit/>
          </a:bodyPr>
          <a:lstStyle/>
          <a:p>
            <a:r>
              <a:rPr lang="en-IN" dirty="0" err="1" smtClean="0"/>
              <a:t>Cmp</a:t>
            </a:r>
            <a:r>
              <a:rPr lang="en-IN" dirty="0" smtClean="0"/>
              <a:t> 1657</a:t>
            </a:r>
          </a:p>
          <a:p>
            <a:r>
              <a:rPr lang="en-IN" dirty="0" smtClean="0"/>
              <a:t>Up 35%</a:t>
            </a:r>
            <a:endParaRPr lang="en-IN" dirty="0"/>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53</a:t>
            </a:fld>
            <a:endParaRPr lang="en-IN" altLang="en-US"/>
          </a:p>
        </p:txBody>
      </p:sp>
    </p:spTree>
    <p:extLst>
      <p:ext uri="{BB962C8B-B14F-4D97-AF65-F5344CB8AC3E}">
        <p14:creationId xmlns:p14="http://schemas.microsoft.com/office/powerpoint/2010/main" val="21480796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Linde India Ltd – CMP – Rs 3734, Mcap Rs 31864 crs</a:t>
            </a:r>
            <a:endParaRPr lang="en-US" sz="2380" b="1" dirty="0">
              <a:solidFill>
                <a:schemeClr val="bg1"/>
              </a:solidFill>
            </a:endParaRPr>
          </a:p>
        </p:txBody>
      </p:sp>
      <p:sp>
        <p:nvSpPr>
          <p:cNvPr id="2" name="Rectangle 1"/>
          <p:cNvSpPr/>
          <p:nvPr/>
        </p:nvSpPr>
        <p:spPr>
          <a:xfrm>
            <a:off x="394094" y="1600200"/>
            <a:ext cx="12915506" cy="5327612"/>
          </a:xfrm>
          <a:prstGeom prst="rect">
            <a:avLst/>
          </a:prstGeom>
        </p:spPr>
        <p:txBody>
          <a:bodyPr wrap="square">
            <a:spAutoFit/>
          </a:bodyPr>
          <a:lstStyle/>
          <a:p>
            <a:pPr marL="285750" indent="-285750" algn="just">
              <a:buFont typeface="Wingdings" panose="05000000000000000000" pitchFamily="2" charset="2"/>
              <a:buChar char="Ø"/>
            </a:pPr>
            <a:r>
              <a:rPr lang="en-IN" sz="1620" b="1" dirty="0"/>
              <a:t>Established market position in the industrial gases segment:</a:t>
            </a:r>
            <a:r>
              <a:rPr lang="en-IN" sz="1620" dirty="0"/>
              <a:t> Linde India is one of the largest players in the domestic industrial gas industry. Its strong market position is backed by presence of more than 75 years and diverse product portfolio, comprising industrial, medical, compressed and special gases. Moreover, the company has healthy brand equity and the ability to provide end-to-end solutions to customers in the tonnage segment</a:t>
            </a:r>
            <a:r>
              <a:rPr lang="en-IN" sz="1620" dirty="0" smtClean="0"/>
              <a:t>.</a:t>
            </a:r>
          </a:p>
          <a:p>
            <a:pPr marL="285750" indent="-285750" algn="just">
              <a:buFont typeface="Wingdings" panose="05000000000000000000" pitchFamily="2" charset="2"/>
              <a:buChar char="Ø"/>
            </a:pPr>
            <a:r>
              <a:rPr lang="en-IN" sz="1620" b="1" dirty="0" smtClean="0"/>
              <a:t>Strong </a:t>
            </a:r>
            <a:r>
              <a:rPr lang="en-IN" sz="1620" b="1" dirty="0"/>
              <a:t>financial, operational and managerial support from the parent:</a:t>
            </a:r>
            <a:r>
              <a:rPr lang="en-IN" sz="1620" dirty="0"/>
              <a:t> Linde India receives adequate support from Linde Plc. The support from Linde Plc is expected to continue in view of Linde India's strategic importance to its business expansion plans in Asia and other emerging </a:t>
            </a:r>
            <a:r>
              <a:rPr lang="en-IN" sz="1620" dirty="0" smtClean="0"/>
              <a:t>markets.</a:t>
            </a:r>
          </a:p>
          <a:p>
            <a:pPr marL="285750" indent="-285750" algn="just">
              <a:buFont typeface="Wingdings" panose="05000000000000000000" pitchFamily="2" charset="2"/>
              <a:buChar char="Ø"/>
            </a:pPr>
            <a:r>
              <a:rPr lang="en-IN" sz="1620" dirty="0" smtClean="0"/>
              <a:t>Large </a:t>
            </a:r>
            <a:r>
              <a:rPr lang="en-IN" sz="1620" dirty="0"/>
              <a:t>Market Size   - In India, market size estimated at Rs 20,000 crores, of which almost 40% is captive generation. The current top line of Linde India is 2100 crores. Hence the opportunity size is 10x. The current market share is close to 11-12%. In India, there are 10+ regional players; 150+ small local players and only 1 pan India player. Pipeline supplies from dedicated plants set up for industrial customers with long term agreements</a:t>
            </a:r>
            <a:r>
              <a:rPr lang="en-IN" sz="1620" dirty="0" smtClean="0"/>
              <a:t>.</a:t>
            </a:r>
          </a:p>
          <a:p>
            <a:pPr marL="285750" indent="-285750" algn="just">
              <a:buFont typeface="Wingdings" panose="05000000000000000000" pitchFamily="2" charset="2"/>
              <a:buChar char="Ø"/>
            </a:pPr>
            <a:r>
              <a:rPr lang="en-IN" sz="1620" dirty="0" smtClean="0"/>
              <a:t>Diversified </a:t>
            </a:r>
            <a:r>
              <a:rPr lang="en-IN" sz="1620" dirty="0"/>
              <a:t>and stable business model - Pipeline supplies from dedicated plants set up for industrial customers with long term </a:t>
            </a:r>
            <a:r>
              <a:rPr lang="en-IN" sz="1620" dirty="0" smtClean="0"/>
              <a:t>agreements.</a:t>
            </a:r>
          </a:p>
          <a:p>
            <a:pPr marL="285750" indent="-285750" algn="just">
              <a:buFont typeface="Wingdings" panose="05000000000000000000" pitchFamily="2" charset="2"/>
              <a:buChar char="Ø"/>
            </a:pPr>
            <a:r>
              <a:rPr lang="en-IN" sz="1620" b="1" dirty="0" smtClean="0"/>
              <a:t>Main </a:t>
            </a:r>
            <a:r>
              <a:rPr lang="en-IN" sz="1620" b="1" dirty="0"/>
              <a:t>industry sectors – steel, refineries, petrochemicals, glass, non-ferrous metals, fibre optics, </a:t>
            </a:r>
            <a:r>
              <a:rPr lang="en-IN" sz="1620" b="1" dirty="0" smtClean="0"/>
              <a:t>electronics</a:t>
            </a:r>
          </a:p>
          <a:p>
            <a:pPr marL="285750" indent="-285750" algn="just">
              <a:buFont typeface="Wingdings" panose="05000000000000000000" pitchFamily="2" charset="2"/>
              <a:buChar char="Ø"/>
            </a:pPr>
            <a:r>
              <a:rPr lang="en-IN" sz="1620" b="1" dirty="0" smtClean="0"/>
              <a:t>The </a:t>
            </a:r>
            <a:r>
              <a:rPr lang="en-IN" sz="1620" b="1" dirty="0"/>
              <a:t>business segment is divided into  - Gases and PED. Onsite Project (50% of sales) - Long Term Agreements with key Customers such as TATA, SAIL, JSL and many other players, Highly Capital Intensive </a:t>
            </a:r>
            <a:r>
              <a:rPr lang="en-IN" sz="1620" b="1" dirty="0" smtClean="0"/>
              <a:t>segment.</a:t>
            </a:r>
          </a:p>
          <a:p>
            <a:pPr marL="285750" indent="-285750" algn="just">
              <a:buFont typeface="Wingdings" panose="05000000000000000000" pitchFamily="2" charset="2"/>
              <a:buChar char="Ø"/>
            </a:pPr>
            <a:r>
              <a:rPr lang="en-IN" sz="1620" dirty="0" smtClean="0"/>
              <a:t>PGP </a:t>
            </a:r>
            <a:r>
              <a:rPr lang="en-IN" sz="1620" dirty="0"/>
              <a:t>Industrial products - More than 20 lakh m3 of compressed gases sold per month in more than 150,000 cylinders in circulation; Site Footprints across India. Mainly to healthcare sector. PGP – Special Products -  Small focused team dealing in Special gases such as He, Calibration gases, electronic gases. Highly profitable segment, Margins are close to 50</a:t>
            </a:r>
            <a:r>
              <a:rPr lang="en-IN" sz="1620" dirty="0" smtClean="0"/>
              <a:t>%+.</a:t>
            </a:r>
          </a:p>
          <a:p>
            <a:pPr marL="285750" indent="-285750" algn="just">
              <a:buFont typeface="Wingdings" panose="05000000000000000000" pitchFamily="2" charset="2"/>
              <a:buChar char="Ø"/>
            </a:pPr>
            <a:r>
              <a:rPr lang="en-IN" sz="1620" dirty="0" smtClean="0"/>
              <a:t>BULK </a:t>
            </a:r>
            <a:r>
              <a:rPr lang="en-IN" sz="1620" dirty="0"/>
              <a:t>Gas - Strong Supply Chain Management; serves LOX, LIN, LAR as major products to more than 1000 Customers; Sales team heavily supported with Deliver, Customer Service</a:t>
            </a:r>
          </a:p>
        </p:txBody>
      </p:sp>
      <p:sp>
        <p:nvSpPr>
          <p:cNvPr id="4" name="Footer Placeholder 3"/>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5" name="Slide Number Placeholder 4"/>
          <p:cNvSpPr>
            <a:spLocks noGrp="1"/>
          </p:cNvSpPr>
          <p:nvPr>
            <p:ph type="sldNum" sz="quarter" idx="12"/>
          </p:nvPr>
        </p:nvSpPr>
        <p:spPr/>
        <p:txBody>
          <a:bodyPr/>
          <a:lstStyle/>
          <a:p>
            <a:fld id="{4C1198CF-4DD5-4AF8-9B06-687D587CF55C}" type="slidenum">
              <a:rPr lang="en-IN" altLang="en-US" smtClean="0"/>
              <a:pPr/>
              <a:t>54</a:t>
            </a:fld>
            <a:endParaRPr lang="en-IN" altLang="en-US"/>
          </a:p>
        </p:txBody>
      </p:sp>
    </p:spTree>
    <p:extLst>
      <p:ext uri="{BB962C8B-B14F-4D97-AF65-F5344CB8AC3E}">
        <p14:creationId xmlns:p14="http://schemas.microsoft.com/office/powerpoint/2010/main" val="24368123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Surya Roshni Ltd – CMP – Rs 666, Mcap Rs 3622 crs</a:t>
            </a:r>
            <a:endParaRPr lang="en-US" sz="2380" b="1" dirty="0">
              <a:solidFill>
                <a:schemeClr val="bg1"/>
              </a:solidFill>
            </a:endParaRPr>
          </a:p>
        </p:txBody>
      </p:sp>
      <p:sp>
        <p:nvSpPr>
          <p:cNvPr id="2" name="Rectangle 1"/>
          <p:cNvSpPr/>
          <p:nvPr/>
        </p:nvSpPr>
        <p:spPr>
          <a:xfrm>
            <a:off x="394094" y="1676400"/>
            <a:ext cx="12839306" cy="5504071"/>
          </a:xfrm>
          <a:prstGeom prst="rect">
            <a:avLst/>
          </a:prstGeom>
        </p:spPr>
        <p:txBody>
          <a:bodyPr wrap="square">
            <a:spAutoFit/>
          </a:bodyPr>
          <a:lstStyle/>
          <a:p>
            <a:pPr marL="285750" indent="-285750" algn="just">
              <a:spcBef>
                <a:spcPts val="500"/>
              </a:spcBef>
              <a:buFont typeface="Wingdings" panose="05000000000000000000" pitchFamily="2" charset="2"/>
              <a:buChar char="Ø"/>
              <a:defRPr/>
            </a:pPr>
            <a:r>
              <a:rPr lang="en-US" sz="1550" kern="0" dirty="0" smtClean="0">
                <a:solidFill>
                  <a:srgbClr val="000000"/>
                </a:solidFill>
                <a:cs typeface="Arial" panose="020B0604020202020204" pitchFamily="34" charset="0"/>
              </a:rPr>
              <a:t>Incorporated in 1973 as Prakash Tubes Private Limited, Surya Roshni has constantly evolved and emerged into a USD 1 billion organization.</a:t>
            </a:r>
          </a:p>
          <a:p>
            <a:pPr marL="285750" indent="-285750" algn="just">
              <a:spcBef>
                <a:spcPts val="500"/>
              </a:spcBef>
              <a:buFont typeface="Wingdings" panose="05000000000000000000" pitchFamily="2" charset="2"/>
              <a:buChar char="Ø"/>
              <a:defRPr/>
            </a:pPr>
            <a:r>
              <a:rPr lang="en-US" sz="1550" kern="0" dirty="0" smtClean="0">
                <a:solidFill>
                  <a:srgbClr val="000000"/>
                </a:solidFill>
                <a:cs typeface="Arial" panose="020B0604020202020204" pitchFamily="34" charset="0"/>
              </a:rPr>
              <a:t>Company’s brands ‘Surya’ (for lighting and consumer durables) and ‘Prakash Surya’ (for steel pipes and strips) enjoy strong customer recall across India as well as over 50 countries worldwide.</a:t>
            </a:r>
            <a:endParaRPr lang="en-GB" sz="1550" kern="0" dirty="0" smtClean="0">
              <a:solidFill>
                <a:srgbClr val="000000"/>
              </a:solidFill>
              <a:cs typeface="Arial" panose="020B0604020202020204" pitchFamily="34" charset="0"/>
            </a:endParaRPr>
          </a:p>
          <a:p>
            <a:pPr marL="285750" indent="-285750" algn="just" eaLnBrk="1" hangingPunct="1">
              <a:spcBef>
                <a:spcPts val="500"/>
              </a:spcBef>
              <a:buFont typeface="Wingdings" panose="05000000000000000000" pitchFamily="2" charset="2"/>
              <a:buChar char="Ø"/>
            </a:pPr>
            <a:r>
              <a:rPr lang="en-US" sz="1550" dirty="0" smtClean="0">
                <a:cs typeface="Arial" panose="020B0604020202020204" pitchFamily="34" charset="0"/>
              </a:rPr>
              <a:t>India accounts for third-largest production of steel pipe globally, accounting for 8 to 10% of the steel consumption and market size today is Rs 60000 crs. The ERW pipes is considered to be the fastest-growing segment, growing over 5% annually in the past five years and catering to the domestic demand of 8-10 million tons per annum. Within ERW pipes, structural steel tubes segment is expected to grow at a faster pace. Globally, structural steel tubes account for around 10% of total steel consumption. However, India’s share is only 4%, indicating strong growth potential.</a:t>
            </a:r>
          </a:p>
          <a:p>
            <a:pPr marL="285750" indent="-285750" algn="just" eaLnBrk="1" hangingPunct="1">
              <a:spcBef>
                <a:spcPts val="500"/>
              </a:spcBef>
              <a:buFont typeface="Wingdings" panose="05000000000000000000" pitchFamily="2" charset="2"/>
              <a:buChar char="Ø"/>
            </a:pPr>
            <a:r>
              <a:rPr lang="en-US" sz="1550" kern="0" dirty="0">
                <a:solidFill>
                  <a:srgbClr val="000000"/>
                </a:solidFill>
                <a:cs typeface="Arial" panose="020B0604020202020204" pitchFamily="34" charset="0"/>
              </a:rPr>
              <a:t>India’s refining capacities are expected to reach 298 MT by 2025. The aggressive capacity expansion drive by the state refiners, worth ₹ 2 trillion ($27 billion), shall further translate into a strong demand for O&amp;G pipelines</a:t>
            </a:r>
            <a:r>
              <a:rPr lang="en-US" sz="1550" kern="0" dirty="0" smtClean="0">
                <a:solidFill>
                  <a:srgbClr val="000000"/>
                </a:solidFill>
                <a:cs typeface="Arial" panose="020B0604020202020204" pitchFamily="34" charset="0"/>
              </a:rPr>
              <a:t>.</a:t>
            </a:r>
            <a:endParaRPr lang="en-US" sz="1550" dirty="0" smtClean="0">
              <a:cs typeface="Arial" panose="020B0604020202020204" pitchFamily="34" charset="0"/>
            </a:endParaRPr>
          </a:p>
          <a:p>
            <a:pPr marL="285750" indent="-285750" algn="just" eaLnBrk="1" hangingPunct="1">
              <a:spcBef>
                <a:spcPts val="500"/>
              </a:spcBef>
              <a:buFont typeface="Wingdings" panose="05000000000000000000" pitchFamily="2" charset="2"/>
              <a:buChar char="Ø"/>
            </a:pPr>
            <a:r>
              <a:rPr lang="en-US" sz="1550" dirty="0" smtClean="0">
                <a:cs typeface="Arial" panose="020B0604020202020204" pitchFamily="34" charset="0"/>
              </a:rPr>
              <a:t>The Indian lighting industry witnessed massive growth in the LED lighting and is expected to touch USD 5 billion in the next 5 years.</a:t>
            </a:r>
            <a:endParaRPr lang="en-US" altLang="en-US" sz="1550" dirty="0" smtClean="0">
              <a:cs typeface="Arial" panose="020B0604020202020204" pitchFamily="34" charset="0"/>
            </a:endParaRPr>
          </a:p>
          <a:p>
            <a:pPr marL="285750" indent="-285750" algn="just">
              <a:spcBef>
                <a:spcPts val="500"/>
              </a:spcBef>
              <a:buFont typeface="Wingdings" panose="05000000000000000000" pitchFamily="2" charset="2"/>
              <a:buChar char="Ø"/>
              <a:defRPr/>
            </a:pPr>
            <a:r>
              <a:rPr lang="en-US" altLang="en-US" sz="1550" dirty="0" smtClean="0">
                <a:cs typeface="Arial" panose="020B0604020202020204" pitchFamily="34" charset="0"/>
              </a:rPr>
              <a:t>The c</a:t>
            </a:r>
            <a:r>
              <a:rPr lang="en-US" sz="1550" dirty="0" smtClean="0">
                <a:cs typeface="Arial" panose="020B0604020202020204" pitchFamily="34" charset="0"/>
              </a:rPr>
              <a:t>ompany enjoys strong industry leadership by being India’s largest manufacturer of GI pipes and the largest exporter of ERW pipes. The oil and gas products are approved by American Petroleum Institute (API).</a:t>
            </a:r>
          </a:p>
          <a:p>
            <a:pPr marL="285750" indent="-285750" algn="just">
              <a:spcBef>
                <a:spcPts val="500"/>
              </a:spcBef>
              <a:buFont typeface="Wingdings" panose="05000000000000000000" pitchFamily="2" charset="2"/>
              <a:buChar char="Ø"/>
              <a:defRPr/>
            </a:pPr>
            <a:r>
              <a:rPr lang="en-US" sz="1550" dirty="0" smtClean="0">
                <a:cs typeface="Arial" panose="020B0604020202020204" pitchFamily="34" charset="0"/>
              </a:rPr>
              <a:t>Company has emerged as the second-largest lighting company in India. The success is strongly complimented through the R&amp;D facility at Noida that consistently focuses on delivering innovation in the LED segment.</a:t>
            </a:r>
          </a:p>
          <a:p>
            <a:pPr marL="285750" indent="-285750" algn="just">
              <a:spcBef>
                <a:spcPts val="500"/>
              </a:spcBef>
              <a:buFont typeface="Wingdings" panose="05000000000000000000" pitchFamily="2" charset="2"/>
              <a:buChar char="Ø"/>
              <a:defRPr/>
            </a:pPr>
            <a:r>
              <a:rPr lang="en-US" sz="1550" dirty="0" smtClean="0">
                <a:cs typeface="Arial" panose="020B0604020202020204" pitchFamily="34" charset="0"/>
              </a:rPr>
              <a:t>It has consistently created value for its stakeholders on the back of strong brand equity, consistent quality, innovations, robust financials, efficiencies and professional management.</a:t>
            </a:r>
          </a:p>
          <a:p>
            <a:pPr marL="285750" indent="-285750" algn="just">
              <a:spcBef>
                <a:spcPts val="500"/>
              </a:spcBef>
              <a:buFont typeface="Wingdings" panose="05000000000000000000" pitchFamily="2" charset="2"/>
              <a:buChar char="Ø"/>
              <a:defRPr/>
            </a:pPr>
            <a:r>
              <a:rPr lang="en-US" sz="1550" dirty="0" smtClean="0">
                <a:cs typeface="Arial" panose="020B0604020202020204" pitchFamily="34" charset="0"/>
              </a:rPr>
              <a:t>The Company’s strong dealer and distributor network, allow itself to reach across the nation, especially into the tier II, tier III and rural areas</a:t>
            </a:r>
          </a:p>
          <a:p>
            <a:pPr marL="285750" indent="-285750" algn="just">
              <a:spcBef>
                <a:spcPts val="500"/>
              </a:spcBef>
              <a:buFont typeface="Wingdings" panose="05000000000000000000" pitchFamily="2" charset="2"/>
              <a:buChar char="Ø"/>
              <a:defRPr/>
            </a:pPr>
            <a:r>
              <a:rPr lang="en-US" altLang="en-US" sz="1550" kern="0" dirty="0" smtClean="0">
                <a:solidFill>
                  <a:srgbClr val="000000"/>
                </a:solidFill>
                <a:cs typeface="Arial" panose="020B0604020202020204" pitchFamily="34" charset="0"/>
              </a:rPr>
              <a:t>Others include construction and building material, infrastructure like airports, and energy and engineering like city gas distribution, etc.</a:t>
            </a:r>
          </a:p>
          <a:p>
            <a:pPr marL="285750" indent="-285750" algn="just">
              <a:spcBef>
                <a:spcPts val="500"/>
              </a:spcBef>
              <a:buFont typeface="Wingdings" panose="05000000000000000000" pitchFamily="2" charset="2"/>
              <a:buChar char="Ø"/>
              <a:defRPr/>
            </a:pPr>
            <a:endParaRPr lang="en-GB" sz="1550" kern="0" dirty="0">
              <a:solidFill>
                <a:srgbClr val="000000"/>
              </a:solidFill>
              <a:cs typeface="Arial" panose="020B0604020202020204" pitchFamily="34" charset="0"/>
            </a:endParaRPr>
          </a:p>
        </p:txBody>
      </p:sp>
      <p:sp>
        <p:nvSpPr>
          <p:cNvPr id="4" name="Footer Placeholder 3"/>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5" name="Slide Number Placeholder 4"/>
          <p:cNvSpPr>
            <a:spLocks noGrp="1"/>
          </p:cNvSpPr>
          <p:nvPr>
            <p:ph type="sldNum" sz="quarter" idx="12"/>
          </p:nvPr>
        </p:nvSpPr>
        <p:spPr/>
        <p:txBody>
          <a:bodyPr/>
          <a:lstStyle/>
          <a:p>
            <a:fld id="{4C1198CF-4DD5-4AF8-9B06-687D587CF55C}" type="slidenum">
              <a:rPr lang="en-IN" altLang="en-US" smtClean="0"/>
              <a:pPr/>
              <a:t>55</a:t>
            </a:fld>
            <a:endParaRPr lang="en-IN" altLang="en-US"/>
          </a:p>
        </p:txBody>
      </p:sp>
    </p:spTree>
    <p:extLst>
      <p:ext uri="{BB962C8B-B14F-4D97-AF65-F5344CB8AC3E}">
        <p14:creationId xmlns:p14="http://schemas.microsoft.com/office/powerpoint/2010/main" val="4603472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94" y="914401"/>
            <a:ext cx="12915506" cy="6167282"/>
          </a:xfrm>
          <a:prstGeom prst="rect">
            <a:avLst/>
          </a:prstGeom>
        </p:spPr>
      </p:pic>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Surya </a:t>
            </a:r>
            <a:r>
              <a:rPr lang="en-US" sz="2380" b="1" dirty="0" err="1" smtClean="0">
                <a:solidFill>
                  <a:schemeClr val="bg1"/>
                </a:solidFill>
              </a:rPr>
              <a:t>Roshni</a:t>
            </a:r>
            <a:endParaRPr lang="en-US" sz="2380" b="1" dirty="0">
              <a:solidFill>
                <a:schemeClr val="bg1"/>
              </a:solidFill>
            </a:endParaRPr>
          </a:p>
        </p:txBody>
      </p:sp>
      <p:sp>
        <p:nvSpPr>
          <p:cNvPr id="12" name="TextBox 11"/>
          <p:cNvSpPr txBox="1"/>
          <p:nvPr/>
        </p:nvSpPr>
        <p:spPr>
          <a:xfrm>
            <a:off x="385976" y="1219200"/>
            <a:ext cx="1183529" cy="292388"/>
          </a:xfrm>
          <a:prstGeom prst="rect">
            <a:avLst/>
          </a:prstGeom>
          <a:noFill/>
        </p:spPr>
        <p:txBody>
          <a:bodyPr wrap="none" rtlCol="0">
            <a:spAutoFit/>
          </a:bodyPr>
          <a:lstStyle/>
          <a:p>
            <a:r>
              <a:rPr lang="en-IN" dirty="0" smtClean="0"/>
              <a:t>Weekly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2" name="Freeform 1"/>
          <p:cNvSpPr/>
          <p:nvPr/>
        </p:nvSpPr>
        <p:spPr>
          <a:xfrm>
            <a:off x="5505254" y="1998482"/>
            <a:ext cx="6297105" cy="2161353"/>
          </a:xfrm>
          <a:custGeom>
            <a:avLst/>
            <a:gdLst>
              <a:gd name="connsiteX0" fmla="*/ 0 w 6297105"/>
              <a:gd name="connsiteY0" fmla="*/ 0 h 2161353"/>
              <a:gd name="connsiteX1" fmla="*/ 952107 w 6297105"/>
              <a:gd name="connsiteY1" fmla="*/ 1357460 h 2161353"/>
              <a:gd name="connsiteX2" fmla="*/ 3026004 w 6297105"/>
              <a:gd name="connsiteY2" fmla="*/ 2139885 h 2161353"/>
              <a:gd name="connsiteX3" fmla="*/ 4996206 w 6297105"/>
              <a:gd name="connsiteY3" fmla="*/ 1828800 h 2161353"/>
              <a:gd name="connsiteX4" fmla="*/ 6297105 w 6297105"/>
              <a:gd name="connsiteY4" fmla="*/ 669304 h 2161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105" h="2161353">
                <a:moveTo>
                  <a:pt x="0" y="0"/>
                </a:moveTo>
                <a:cubicBezTo>
                  <a:pt x="223886" y="500406"/>
                  <a:pt x="447773" y="1000813"/>
                  <a:pt x="952107" y="1357460"/>
                </a:cubicBezTo>
                <a:cubicBezTo>
                  <a:pt x="1456441" y="1714107"/>
                  <a:pt x="2351988" y="2061328"/>
                  <a:pt x="3026004" y="2139885"/>
                </a:cubicBezTo>
                <a:cubicBezTo>
                  <a:pt x="3700020" y="2218442"/>
                  <a:pt x="4451023" y="2073897"/>
                  <a:pt x="4996206" y="1828800"/>
                </a:cubicBezTo>
                <a:cubicBezTo>
                  <a:pt x="5541389" y="1583703"/>
                  <a:pt x="5919247" y="1126503"/>
                  <a:pt x="6297105" y="669304"/>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sp>
        <p:nvSpPr>
          <p:cNvPr id="21" name="TextBox 20"/>
          <p:cNvSpPr txBox="1"/>
          <p:nvPr/>
        </p:nvSpPr>
        <p:spPr>
          <a:xfrm>
            <a:off x="7289800" y="4267200"/>
            <a:ext cx="3365024" cy="292388"/>
          </a:xfrm>
          <a:prstGeom prst="rect">
            <a:avLst/>
          </a:prstGeom>
          <a:noFill/>
        </p:spPr>
        <p:txBody>
          <a:bodyPr wrap="none" rtlCol="0">
            <a:spAutoFit/>
          </a:bodyPr>
          <a:lstStyle/>
          <a:p>
            <a:r>
              <a:rPr lang="en-IN" dirty="0" smtClean="0"/>
              <a:t>Forming long term rounding bottom pattern</a:t>
            </a:r>
          </a:p>
        </p:txBody>
      </p:sp>
      <p:sp>
        <p:nvSpPr>
          <p:cNvPr id="25" name="Rectangle 24"/>
          <p:cNvSpPr/>
          <p:nvPr/>
        </p:nvSpPr>
        <p:spPr>
          <a:xfrm>
            <a:off x="9194800" y="3276601"/>
            <a:ext cx="304800" cy="677784"/>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p:cNvSpPr/>
          <p:nvPr/>
        </p:nvSpPr>
        <p:spPr>
          <a:xfrm>
            <a:off x="10580802" y="2781932"/>
            <a:ext cx="290398" cy="875668"/>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9194800" y="5715000"/>
            <a:ext cx="304800" cy="11430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p:cNvSpPr/>
          <p:nvPr/>
        </p:nvSpPr>
        <p:spPr>
          <a:xfrm>
            <a:off x="10580802" y="6027366"/>
            <a:ext cx="290398" cy="906834"/>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32"/>
          <p:cNvSpPr txBox="1"/>
          <p:nvPr/>
        </p:nvSpPr>
        <p:spPr>
          <a:xfrm>
            <a:off x="9535603" y="5725452"/>
            <a:ext cx="1000600" cy="492443"/>
          </a:xfrm>
          <a:prstGeom prst="rect">
            <a:avLst/>
          </a:prstGeom>
          <a:noFill/>
        </p:spPr>
        <p:txBody>
          <a:bodyPr wrap="square" rtlCol="0">
            <a:spAutoFit/>
          </a:bodyPr>
          <a:lstStyle/>
          <a:p>
            <a:r>
              <a:rPr lang="en-IN" dirty="0" smtClean="0"/>
              <a:t>High Volumes</a:t>
            </a:r>
          </a:p>
        </p:txBody>
      </p:sp>
      <p:sp>
        <p:nvSpPr>
          <p:cNvPr id="4" name="Footer Placeholder 3"/>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6" name="Slide Number Placeholder 5"/>
          <p:cNvSpPr>
            <a:spLocks noGrp="1"/>
          </p:cNvSpPr>
          <p:nvPr>
            <p:ph type="sldNum" sz="quarter" idx="12"/>
          </p:nvPr>
        </p:nvSpPr>
        <p:spPr/>
        <p:txBody>
          <a:bodyPr/>
          <a:lstStyle/>
          <a:p>
            <a:fld id="{4C1198CF-4DD5-4AF8-9B06-687D587CF55C}" type="slidenum">
              <a:rPr lang="en-IN" altLang="en-US" smtClean="0"/>
              <a:pPr/>
              <a:t>56</a:t>
            </a:fld>
            <a:endParaRPr lang="en-IN" altLang="en-US"/>
          </a:p>
        </p:txBody>
      </p:sp>
    </p:spTree>
    <p:extLst>
      <p:ext uri="{BB962C8B-B14F-4D97-AF65-F5344CB8AC3E}">
        <p14:creationId xmlns:p14="http://schemas.microsoft.com/office/powerpoint/2010/main" val="5632762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965869" y="3387868"/>
            <a:ext cx="1524000" cy="492443"/>
          </a:xfrm>
          <a:prstGeom prst="rect">
            <a:avLst/>
          </a:prstGeom>
          <a:noFill/>
        </p:spPr>
        <p:txBody>
          <a:bodyPr wrap="square" rtlCol="0">
            <a:spAutoFit/>
          </a:bodyPr>
          <a:lstStyle/>
          <a:p>
            <a:r>
              <a:rPr lang="en-IN" dirty="0" smtClean="0"/>
              <a:t>Breakout from correction</a:t>
            </a:r>
            <a:endParaRPr lang="en-IN" dirty="0"/>
          </a:p>
        </p:txBody>
      </p:sp>
      <p:cxnSp>
        <p:nvCxnSpPr>
          <p:cNvPr id="30" name="Straight Arrow Connector 29"/>
          <p:cNvCxnSpPr/>
          <p:nvPr/>
        </p:nvCxnSpPr>
        <p:spPr>
          <a:xfrm>
            <a:off x="6764267" y="2743200"/>
            <a:ext cx="3818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Linde India</a:t>
            </a:r>
            <a:endParaRPr lang="en-US" sz="2380" b="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94" y="1053585"/>
            <a:ext cx="13076023" cy="6028097"/>
          </a:xfrm>
          <a:prstGeom prst="rect">
            <a:avLst/>
          </a:prstGeom>
        </p:spPr>
      </p:pic>
      <p:cxnSp>
        <p:nvCxnSpPr>
          <p:cNvPr id="6" name="Straight Connector 5"/>
          <p:cNvCxnSpPr/>
          <p:nvPr/>
        </p:nvCxnSpPr>
        <p:spPr>
          <a:xfrm>
            <a:off x="8047781" y="2081280"/>
            <a:ext cx="3233403" cy="509520"/>
          </a:xfrm>
          <a:prstGeom prst="line">
            <a:avLst/>
          </a:prstGeom>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85976" y="1219200"/>
            <a:ext cx="1183529" cy="292388"/>
          </a:xfrm>
          <a:prstGeom prst="rect">
            <a:avLst/>
          </a:prstGeom>
          <a:noFill/>
        </p:spPr>
        <p:txBody>
          <a:bodyPr wrap="none" rtlCol="0">
            <a:spAutoFit/>
          </a:bodyPr>
          <a:lstStyle/>
          <a:p>
            <a:r>
              <a:rPr lang="en-IN" dirty="0" smtClean="0"/>
              <a:t>Weekly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5" name="Rectangle 14"/>
          <p:cNvSpPr/>
          <p:nvPr/>
        </p:nvSpPr>
        <p:spPr>
          <a:xfrm>
            <a:off x="11122813" y="2205269"/>
            <a:ext cx="158371" cy="518267"/>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p:cNvSpPr txBox="1"/>
          <p:nvPr/>
        </p:nvSpPr>
        <p:spPr>
          <a:xfrm>
            <a:off x="5745026" y="2433692"/>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18" name="TextBox 17"/>
          <p:cNvSpPr txBox="1"/>
          <p:nvPr/>
        </p:nvSpPr>
        <p:spPr>
          <a:xfrm>
            <a:off x="7666824" y="1429764"/>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0" name="TextBox 19"/>
          <p:cNvSpPr txBox="1"/>
          <p:nvPr/>
        </p:nvSpPr>
        <p:spPr>
          <a:xfrm>
            <a:off x="4327615" y="3245492"/>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2" name="TextBox 21"/>
          <p:cNvSpPr txBox="1"/>
          <p:nvPr/>
        </p:nvSpPr>
        <p:spPr>
          <a:xfrm>
            <a:off x="3327400" y="4746581"/>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3" name="TextBox 22"/>
          <p:cNvSpPr txBox="1"/>
          <p:nvPr/>
        </p:nvSpPr>
        <p:spPr>
          <a:xfrm>
            <a:off x="4993411" y="4246390"/>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4" name="TextBox 23"/>
          <p:cNvSpPr txBox="1"/>
          <p:nvPr/>
        </p:nvSpPr>
        <p:spPr>
          <a:xfrm>
            <a:off x="6258329" y="3575190"/>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6" name="TextBox 25"/>
          <p:cNvSpPr txBox="1"/>
          <p:nvPr/>
        </p:nvSpPr>
        <p:spPr>
          <a:xfrm>
            <a:off x="8599530" y="3141646"/>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8" name="TextBox 27"/>
          <p:cNvSpPr txBox="1"/>
          <p:nvPr/>
        </p:nvSpPr>
        <p:spPr>
          <a:xfrm>
            <a:off x="11376582" y="2464402"/>
            <a:ext cx="1319602" cy="492443"/>
          </a:xfrm>
          <a:prstGeom prst="rect">
            <a:avLst/>
          </a:prstGeom>
          <a:noFill/>
        </p:spPr>
        <p:txBody>
          <a:bodyPr wrap="square" rtlCol="0">
            <a:spAutoFit/>
          </a:bodyPr>
          <a:lstStyle/>
          <a:p>
            <a:r>
              <a:rPr lang="en-IN" dirty="0" smtClean="0"/>
              <a:t>Breakout from consolidation</a:t>
            </a:r>
            <a:endParaRPr lang="en-IN" dirty="0"/>
          </a:p>
        </p:txBody>
      </p:sp>
      <p:cxnSp>
        <p:nvCxnSpPr>
          <p:cNvPr id="29" name="Straight Connector 28"/>
          <p:cNvCxnSpPr/>
          <p:nvPr/>
        </p:nvCxnSpPr>
        <p:spPr>
          <a:xfrm flipV="1">
            <a:off x="8694147" y="2772405"/>
            <a:ext cx="2666223" cy="307461"/>
          </a:xfrm>
          <a:prstGeom prst="line">
            <a:avLst/>
          </a:prstGeom>
          <a:ln/>
        </p:spPr>
        <p:style>
          <a:lnRef idx="1">
            <a:schemeClr val="dk1"/>
          </a:lnRef>
          <a:fillRef idx="0">
            <a:schemeClr val="dk1"/>
          </a:fillRef>
          <a:effectRef idx="0">
            <a:schemeClr val="dk1"/>
          </a:effectRef>
          <a:fontRef idx="minor">
            <a:schemeClr val="tx1"/>
          </a:fontRef>
        </p:style>
      </p:cxn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57</a:t>
            </a:fld>
            <a:endParaRPr lang="en-IN" altLang="en-US"/>
          </a:p>
        </p:txBody>
      </p:sp>
    </p:spTree>
    <p:extLst>
      <p:ext uri="{BB962C8B-B14F-4D97-AF65-F5344CB8AC3E}">
        <p14:creationId xmlns:p14="http://schemas.microsoft.com/office/powerpoint/2010/main" val="33778081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APL Apollo Tubes</a:t>
            </a:r>
            <a:r>
              <a:rPr lang="en-US" sz="2380" b="1" dirty="0">
                <a:solidFill>
                  <a:schemeClr val="bg1"/>
                </a:solidFill>
              </a:rPr>
              <a:t> </a:t>
            </a:r>
            <a:r>
              <a:rPr lang="en-US" sz="2380" b="1" dirty="0" smtClean="0">
                <a:solidFill>
                  <a:schemeClr val="bg1"/>
                </a:solidFill>
              </a:rPr>
              <a:t>Ltd – CMP – Rs 1182, Mcap Rs 32656 crs</a:t>
            </a:r>
            <a:endParaRPr lang="en-US" sz="2380" b="1" dirty="0">
              <a:solidFill>
                <a:schemeClr val="bg1"/>
              </a:solidFill>
            </a:endParaRPr>
          </a:p>
        </p:txBody>
      </p:sp>
      <p:sp>
        <p:nvSpPr>
          <p:cNvPr id="2" name="Rectangle 1"/>
          <p:cNvSpPr/>
          <p:nvPr/>
        </p:nvSpPr>
        <p:spPr>
          <a:xfrm>
            <a:off x="394094" y="1751423"/>
            <a:ext cx="12839306" cy="4954177"/>
          </a:xfrm>
          <a:prstGeom prst="rect">
            <a:avLst/>
          </a:prstGeom>
        </p:spPr>
        <p:txBody>
          <a:bodyPr wrap="square">
            <a:spAutoFit/>
          </a:bodyPr>
          <a:lstStyle/>
          <a:p>
            <a:pPr marL="285750" indent="-285750" algn="just">
              <a:spcBef>
                <a:spcPts val="500"/>
              </a:spcBef>
              <a:buFont typeface="Wingdings" panose="05000000000000000000" pitchFamily="2" charset="2"/>
              <a:buChar char="Ø"/>
              <a:defRPr/>
            </a:pPr>
            <a:r>
              <a:rPr lang="en-GB" sz="1580" kern="0" dirty="0">
                <a:solidFill>
                  <a:srgbClr val="000000"/>
                </a:solidFill>
                <a:cs typeface="Arial" panose="020B0604020202020204" pitchFamily="34" charset="0"/>
              </a:rPr>
              <a:t>APL Apollo Tubes is India’s leading structural steel tubes manufacturer with a capacity of </a:t>
            </a:r>
            <a:r>
              <a:rPr lang="en-GB" sz="1580" kern="0" dirty="0" smtClean="0">
                <a:solidFill>
                  <a:srgbClr val="000000"/>
                </a:solidFill>
                <a:cs typeface="Arial" panose="020B0604020202020204" pitchFamily="34" charset="0"/>
              </a:rPr>
              <a:t>4.1 mn tpa</a:t>
            </a:r>
            <a:r>
              <a:rPr lang="en-GB" sz="1580" kern="0" dirty="0">
                <a:solidFill>
                  <a:srgbClr val="000000"/>
                </a:solidFill>
                <a:cs typeface="Arial" panose="020B0604020202020204" pitchFamily="34" charset="0"/>
              </a:rPr>
              <a:t>. The company has 10 plants across India and more than 800 distributors. APAT has pioneered the DFT and Tricoat technologies and has a vast product portfolio.</a:t>
            </a:r>
          </a:p>
          <a:p>
            <a:pPr marL="285750" indent="-285750" algn="just">
              <a:spcBef>
                <a:spcPts val="500"/>
              </a:spcBef>
              <a:buFont typeface="Wingdings" panose="05000000000000000000" pitchFamily="2" charset="2"/>
              <a:buChar char="Ø"/>
              <a:defRPr/>
            </a:pPr>
            <a:r>
              <a:rPr lang="en-GB" sz="1580" kern="0" dirty="0">
                <a:solidFill>
                  <a:srgbClr val="000000"/>
                </a:solidFill>
                <a:cs typeface="Arial" panose="020B0604020202020204" pitchFamily="34" charset="0"/>
              </a:rPr>
              <a:t>Its products caters to multiple sectors like urban infrastructure, construction, housing, energy, irrigation, solar plants, etc</a:t>
            </a:r>
            <a:r>
              <a:rPr lang="en-GB" sz="1580" kern="0" dirty="0" smtClean="0">
                <a:solidFill>
                  <a:srgbClr val="000000"/>
                </a:solidFill>
                <a:cs typeface="Arial" panose="020B0604020202020204" pitchFamily="34" charset="0"/>
              </a:rPr>
              <a:t>.</a:t>
            </a:r>
          </a:p>
          <a:p>
            <a:pPr marL="285750" indent="-285750" algn="just" eaLnBrk="1" hangingPunct="1">
              <a:spcBef>
                <a:spcPts val="500"/>
              </a:spcBef>
              <a:buFont typeface="Wingdings" panose="05000000000000000000" pitchFamily="2" charset="2"/>
              <a:buChar char="Ø"/>
            </a:pPr>
            <a:r>
              <a:rPr lang="en-US" altLang="en-US" sz="1580" dirty="0">
                <a:cs typeface="Arial" panose="020B0604020202020204" pitchFamily="34" charset="0"/>
              </a:rPr>
              <a:t>Indian steel pipes and tubes production capacity stands at 21.5 mtpa and the overall industry is valued at Rs 60000 crs and accounts for 8% in the global steel market. </a:t>
            </a:r>
            <a:r>
              <a:rPr lang="en-US" altLang="en-US" sz="1580" b="1" u="sng" dirty="0">
                <a:cs typeface="Arial" panose="020B0604020202020204" pitchFamily="34" charset="0"/>
              </a:rPr>
              <a:t>ERW pipe market is at 9.5 </a:t>
            </a:r>
            <a:r>
              <a:rPr lang="en-US" altLang="en-US" sz="1580" b="1" u="sng" dirty="0" smtClean="0">
                <a:cs typeface="Arial" panose="020B0604020202020204" pitchFamily="34" charset="0"/>
              </a:rPr>
              <a:t>mtpa</a:t>
            </a:r>
            <a:r>
              <a:rPr lang="en-US" altLang="en-US" sz="1580" dirty="0" smtClean="0">
                <a:cs typeface="Arial" panose="020B0604020202020204" pitchFamily="34" charset="0"/>
              </a:rPr>
              <a:t>. The </a:t>
            </a:r>
            <a:r>
              <a:rPr lang="en-US" altLang="en-US" sz="1580" dirty="0">
                <a:cs typeface="Arial" panose="020B0604020202020204" pitchFamily="34" charset="0"/>
              </a:rPr>
              <a:t>structural steel (SS) tubes market in India was 4mnt of total steel market size of 90 MnT in 2019 and this projected to be 22 MnT and 227 MnT in 2030e respectively. </a:t>
            </a:r>
            <a:r>
              <a:rPr lang="en-US" altLang="en-US" sz="1580" b="1" u="sng" dirty="0">
                <a:cs typeface="Arial" panose="020B0604020202020204" pitchFamily="34" charset="0"/>
              </a:rPr>
              <a:t>Thus market share of SS will increase from 4.5% to 10%.</a:t>
            </a:r>
          </a:p>
          <a:p>
            <a:pPr marL="285750" indent="-285750" algn="just" eaLnBrk="1" hangingPunct="1">
              <a:spcBef>
                <a:spcPts val="500"/>
              </a:spcBef>
              <a:buFont typeface="Wingdings" panose="05000000000000000000" pitchFamily="2" charset="2"/>
              <a:buChar char="Ø"/>
            </a:pPr>
            <a:r>
              <a:rPr lang="en-GB" altLang="en-US" sz="1580" b="1" u="sng" dirty="0">
                <a:cs typeface="Arial" panose="020B0604020202020204" pitchFamily="34" charset="0"/>
              </a:rPr>
              <a:t>SS tubes market in India is at 4-5% of total steel market vs global average of 9%</a:t>
            </a:r>
            <a:r>
              <a:rPr lang="en-GB" altLang="en-US" sz="1580" dirty="0">
                <a:cs typeface="Arial" panose="020B0604020202020204" pitchFamily="34" charset="0"/>
              </a:rPr>
              <a:t> which speaks about potential market opportunity and growth in </a:t>
            </a:r>
            <a:r>
              <a:rPr lang="en-GB" altLang="en-US" sz="1580" dirty="0" smtClean="0">
                <a:cs typeface="Arial" panose="020B0604020202020204" pitchFamily="34" charset="0"/>
              </a:rPr>
              <a:t>India. </a:t>
            </a:r>
            <a:r>
              <a:rPr lang="en-GB" sz="1580" dirty="0" smtClean="0">
                <a:cs typeface="Arial" panose="020B0604020202020204" pitchFamily="34" charset="0"/>
              </a:rPr>
              <a:t>Steel </a:t>
            </a:r>
            <a:r>
              <a:rPr lang="en-GB" sz="1580" dirty="0">
                <a:cs typeface="Arial" panose="020B0604020202020204" pitchFamily="34" charset="0"/>
              </a:rPr>
              <a:t>tube demand will rise from sectors like warehousing and affordable real estate as players focus on </a:t>
            </a:r>
            <a:r>
              <a:rPr lang="en-GB" sz="1580" dirty="0" smtClean="0">
                <a:cs typeface="Arial" panose="020B0604020202020204" pitchFamily="34" charset="0"/>
              </a:rPr>
              <a:t>lowering costs</a:t>
            </a:r>
            <a:r>
              <a:rPr lang="en-GB" sz="1580" dirty="0">
                <a:cs typeface="Arial" panose="020B0604020202020204" pitchFamily="34" charset="0"/>
              </a:rPr>
              <a:t>.</a:t>
            </a:r>
          </a:p>
          <a:p>
            <a:pPr marL="285750" indent="-285750" algn="just" eaLnBrk="1" hangingPunct="1">
              <a:spcBef>
                <a:spcPts val="500"/>
              </a:spcBef>
              <a:buFont typeface="Wingdings" panose="05000000000000000000" pitchFamily="2" charset="2"/>
              <a:buChar char="Ø"/>
            </a:pPr>
            <a:r>
              <a:rPr lang="en-US" altLang="en-US" sz="1580" dirty="0">
                <a:cs typeface="Arial" panose="020B0604020202020204" pitchFamily="34" charset="0"/>
              </a:rPr>
              <a:t>The new Raipur facility with 1.5 mtpa coming in will boost volume growth for the upcoming years and the facility will focus on value added products.</a:t>
            </a:r>
          </a:p>
          <a:p>
            <a:pPr marL="285750" indent="-285750" algn="just">
              <a:spcBef>
                <a:spcPts val="500"/>
              </a:spcBef>
              <a:buFont typeface="Wingdings" panose="05000000000000000000" pitchFamily="2" charset="2"/>
              <a:buChar char="Ø"/>
              <a:defRPr/>
            </a:pPr>
            <a:r>
              <a:rPr lang="en-US" sz="1580" kern="0" dirty="0">
                <a:solidFill>
                  <a:srgbClr val="000000"/>
                </a:solidFill>
                <a:cs typeface="Arial" panose="020B0604020202020204" pitchFamily="34" charset="0"/>
              </a:rPr>
              <a:t>Management focus is on new market development through architect/consultant meets and infra design pitches to highlight significant time and cost advantages.</a:t>
            </a:r>
          </a:p>
          <a:p>
            <a:pPr marL="285750" indent="-285750" algn="just">
              <a:spcBef>
                <a:spcPts val="500"/>
              </a:spcBef>
              <a:buFont typeface="Wingdings" panose="05000000000000000000" pitchFamily="2" charset="2"/>
              <a:buChar char="Ø"/>
              <a:defRPr/>
            </a:pPr>
            <a:r>
              <a:rPr lang="en-US" sz="1580" kern="0" dirty="0" smtClean="0">
                <a:solidFill>
                  <a:srgbClr val="000000"/>
                </a:solidFill>
                <a:cs typeface="Arial" panose="020B0604020202020204" pitchFamily="34" charset="0"/>
              </a:rPr>
              <a:t>The </a:t>
            </a:r>
            <a:r>
              <a:rPr lang="en-US" sz="1580" kern="0" dirty="0">
                <a:solidFill>
                  <a:srgbClr val="000000"/>
                </a:solidFill>
                <a:cs typeface="Arial" panose="020B0604020202020204" pitchFamily="34" charset="0"/>
              </a:rPr>
              <a:t>company holds </a:t>
            </a:r>
            <a:r>
              <a:rPr lang="en-US" sz="1580" kern="0" dirty="0" smtClean="0">
                <a:solidFill>
                  <a:srgbClr val="000000"/>
                </a:solidFill>
                <a:cs typeface="Arial" panose="020B0604020202020204" pitchFamily="34" charset="0"/>
              </a:rPr>
              <a:t>55% </a:t>
            </a:r>
            <a:r>
              <a:rPr lang="en-US" sz="1580" kern="0" dirty="0">
                <a:solidFill>
                  <a:srgbClr val="000000"/>
                </a:solidFill>
                <a:cs typeface="Arial" panose="020B0604020202020204" pitchFamily="34" charset="0"/>
              </a:rPr>
              <a:t>market share in the segment and will only consolidate further with launches of new value added products.</a:t>
            </a:r>
          </a:p>
          <a:p>
            <a:pPr marL="285750" indent="-285750" algn="just">
              <a:spcBef>
                <a:spcPts val="500"/>
              </a:spcBef>
              <a:buFont typeface="Wingdings" panose="05000000000000000000" pitchFamily="2" charset="2"/>
              <a:buChar char="Ø"/>
              <a:defRPr/>
            </a:pPr>
            <a:r>
              <a:rPr lang="en-US" altLang="en-US" sz="1580" dirty="0" smtClean="0">
                <a:cs typeface="Arial" panose="020B0604020202020204" pitchFamily="34" charset="0"/>
              </a:rPr>
              <a:t>APAT </a:t>
            </a:r>
            <a:r>
              <a:rPr lang="en-US" altLang="en-US" sz="1580" dirty="0">
                <a:cs typeface="Arial" panose="020B0604020202020204" pitchFamily="34" charset="0"/>
              </a:rPr>
              <a:t>has bought 9.9% stake in Shankara Building products and is a deal of strategic value to the company given the latter’s store network in South India. Shankara has been authorized channel partner of APAT for the last 10 years prior to this deal. Stake acquired at Rs 146 </a:t>
            </a:r>
            <a:r>
              <a:rPr lang="en-US" altLang="en-US" sz="1580" dirty="0" smtClean="0">
                <a:cs typeface="Arial" panose="020B0604020202020204" pitchFamily="34" charset="0"/>
              </a:rPr>
              <a:t>crs.</a:t>
            </a:r>
          </a:p>
          <a:p>
            <a:pPr marL="285750" indent="-285750" algn="just">
              <a:spcBef>
                <a:spcPts val="500"/>
              </a:spcBef>
              <a:buFont typeface="Wingdings" panose="05000000000000000000" pitchFamily="2" charset="2"/>
              <a:buChar char="Ø"/>
              <a:defRPr/>
            </a:pPr>
            <a:r>
              <a:rPr lang="en-US" altLang="en-US" sz="1580" dirty="0" smtClean="0">
                <a:cs typeface="Arial" panose="020B0604020202020204" pitchFamily="34" charset="0"/>
              </a:rPr>
              <a:t>On </a:t>
            </a:r>
            <a:r>
              <a:rPr lang="en-US" altLang="en-US" sz="1580" dirty="0">
                <a:cs typeface="Arial" panose="020B0604020202020204" pitchFamily="34" charset="0"/>
              </a:rPr>
              <a:t>the back of strong operating cash flows Rs 937 crs pa avg for next 3 years, capex Rs 800-1000 crs cumulative during the same period planned through internal accruals. Any additional greenfield capex if planned can also be completed through internal accruals alone</a:t>
            </a:r>
            <a:r>
              <a:rPr lang="en-US" altLang="en-US" sz="1580" dirty="0" smtClean="0">
                <a:cs typeface="Arial" panose="020B0604020202020204" pitchFamily="34" charset="0"/>
              </a:rPr>
              <a:t>.</a:t>
            </a:r>
          </a:p>
        </p:txBody>
      </p:sp>
      <p:sp>
        <p:nvSpPr>
          <p:cNvPr id="4" name="Footer Placeholder 3"/>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5" name="Slide Number Placeholder 4"/>
          <p:cNvSpPr>
            <a:spLocks noGrp="1"/>
          </p:cNvSpPr>
          <p:nvPr>
            <p:ph type="sldNum" sz="quarter" idx="12"/>
          </p:nvPr>
        </p:nvSpPr>
        <p:spPr/>
        <p:txBody>
          <a:bodyPr/>
          <a:lstStyle/>
          <a:p>
            <a:fld id="{4C1198CF-4DD5-4AF8-9B06-687D587CF55C}" type="slidenum">
              <a:rPr lang="en-IN" altLang="en-US" smtClean="0"/>
              <a:pPr/>
              <a:t>58</a:t>
            </a:fld>
            <a:endParaRPr lang="en-IN" altLang="en-US"/>
          </a:p>
        </p:txBody>
      </p:sp>
    </p:spTree>
    <p:extLst>
      <p:ext uri="{BB962C8B-B14F-4D97-AF65-F5344CB8AC3E}">
        <p14:creationId xmlns:p14="http://schemas.microsoft.com/office/powerpoint/2010/main" val="27634182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9194800" y="3276601"/>
            <a:ext cx="304800" cy="677784"/>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p:cNvSpPr/>
          <p:nvPr/>
        </p:nvSpPr>
        <p:spPr>
          <a:xfrm>
            <a:off x="10580802" y="2781932"/>
            <a:ext cx="290398" cy="875668"/>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9194800" y="5715000"/>
            <a:ext cx="304800" cy="11430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p:cNvSpPr/>
          <p:nvPr/>
        </p:nvSpPr>
        <p:spPr>
          <a:xfrm>
            <a:off x="10580802" y="6027366"/>
            <a:ext cx="290398" cy="906834"/>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32"/>
          <p:cNvSpPr txBox="1"/>
          <p:nvPr/>
        </p:nvSpPr>
        <p:spPr>
          <a:xfrm>
            <a:off x="9535603" y="5725452"/>
            <a:ext cx="1000600" cy="492443"/>
          </a:xfrm>
          <a:prstGeom prst="rect">
            <a:avLst/>
          </a:prstGeom>
          <a:noFill/>
        </p:spPr>
        <p:txBody>
          <a:bodyPr wrap="square" rtlCol="0">
            <a:spAutoFit/>
          </a:bodyPr>
          <a:lstStyle/>
          <a:p>
            <a:r>
              <a:rPr lang="en-IN" dirty="0" smtClean="0"/>
              <a:t>High Volumes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76" y="914401"/>
            <a:ext cx="12999823" cy="6167282"/>
          </a:xfrm>
          <a:prstGeom prst="rect">
            <a:avLst/>
          </a:prstGeom>
        </p:spPr>
      </p:pic>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APL Apollo</a:t>
            </a:r>
            <a:endParaRPr lang="en-US" sz="2380" b="1" dirty="0">
              <a:solidFill>
                <a:schemeClr val="bg1"/>
              </a:solidFill>
            </a:endParaRPr>
          </a:p>
        </p:txBody>
      </p:sp>
      <p:sp>
        <p:nvSpPr>
          <p:cNvPr id="12" name="TextBox 11"/>
          <p:cNvSpPr txBox="1"/>
          <p:nvPr/>
        </p:nvSpPr>
        <p:spPr>
          <a:xfrm>
            <a:off x="385976" y="1219200"/>
            <a:ext cx="1183529" cy="292388"/>
          </a:xfrm>
          <a:prstGeom prst="rect">
            <a:avLst/>
          </a:prstGeom>
          <a:noFill/>
        </p:spPr>
        <p:txBody>
          <a:bodyPr wrap="none" rtlCol="0">
            <a:spAutoFit/>
          </a:bodyPr>
          <a:lstStyle/>
          <a:p>
            <a:r>
              <a:rPr lang="en-IN" dirty="0" smtClean="0"/>
              <a:t>Weekly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21" name="TextBox 20"/>
          <p:cNvSpPr txBox="1"/>
          <p:nvPr/>
        </p:nvSpPr>
        <p:spPr>
          <a:xfrm>
            <a:off x="6287806" y="3511406"/>
            <a:ext cx="1196161" cy="292388"/>
          </a:xfrm>
          <a:prstGeom prst="rect">
            <a:avLst/>
          </a:prstGeom>
          <a:noFill/>
        </p:spPr>
        <p:txBody>
          <a:bodyPr wrap="none" rtlCol="0">
            <a:spAutoFit/>
          </a:bodyPr>
          <a:lstStyle/>
          <a:p>
            <a:r>
              <a:rPr lang="en-IN" dirty="0" smtClean="0"/>
              <a:t>Consolidation</a:t>
            </a:r>
          </a:p>
        </p:txBody>
      </p:sp>
      <p:cxnSp>
        <p:nvCxnSpPr>
          <p:cNvPr id="6" name="Straight Connector 5"/>
          <p:cNvCxnSpPr/>
          <p:nvPr/>
        </p:nvCxnSpPr>
        <p:spPr>
          <a:xfrm flipV="1">
            <a:off x="4013200" y="2498103"/>
            <a:ext cx="5866091" cy="471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4165600" y="3552335"/>
            <a:ext cx="5181600" cy="0"/>
          </a:xfrm>
          <a:prstGeom prst="line">
            <a:avLst/>
          </a:prstGeom>
        </p:spPr>
        <p:style>
          <a:lnRef idx="1">
            <a:schemeClr val="dk1"/>
          </a:lnRef>
          <a:fillRef idx="0">
            <a:schemeClr val="dk1"/>
          </a:fillRef>
          <a:effectRef idx="0">
            <a:schemeClr val="dk1"/>
          </a:effectRef>
          <a:fontRef idx="minor">
            <a:schemeClr val="tx1"/>
          </a:fontRef>
        </p:style>
      </p:cxn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59</a:t>
            </a:fld>
            <a:endParaRPr lang="en-IN" altLang="en-US"/>
          </a:p>
        </p:txBody>
      </p:sp>
    </p:spTree>
    <p:extLst>
      <p:ext uri="{BB962C8B-B14F-4D97-AF65-F5344CB8AC3E}">
        <p14:creationId xmlns:p14="http://schemas.microsoft.com/office/powerpoint/2010/main" val="647707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65772" y="411649"/>
            <a:ext cx="6341826" cy="587375"/>
          </a:xfrm>
          <a:noFill/>
        </p:spPr>
        <p:txBody>
          <a:bodyPr/>
          <a:lstStyle/>
          <a:p>
            <a:pPr algn="l" eaLnBrk="1" hangingPunct="1"/>
            <a:r>
              <a:rPr lang="en-US" sz="2400" b="1" dirty="0">
                <a:solidFill>
                  <a:schemeClr val="bg1"/>
                </a:solidFill>
                <a:latin typeface="+mn-lt"/>
                <a:cs typeface="Arial" panose="020B0604020202020204" pitchFamily="34" charset="0"/>
              </a:rPr>
              <a:t>Technical Analysis – Finding Winning Trades</a:t>
            </a:r>
          </a:p>
        </p:txBody>
      </p: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6</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graphicFrame>
        <p:nvGraphicFramePr>
          <p:cNvPr id="79" name="Diagram 78"/>
          <p:cNvGraphicFramePr/>
          <p:nvPr>
            <p:extLst/>
          </p:nvPr>
        </p:nvGraphicFramePr>
        <p:xfrm>
          <a:off x="634000" y="1950634"/>
          <a:ext cx="4903200" cy="4983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0" name="Diagram 79"/>
          <p:cNvGraphicFramePr/>
          <p:nvPr>
            <p:extLst/>
          </p:nvPr>
        </p:nvGraphicFramePr>
        <p:xfrm>
          <a:off x="6065657" y="1629848"/>
          <a:ext cx="6862943" cy="53786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1" name="Graphic 56" descr="Upward trend"/>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25048" y="1950634"/>
            <a:ext cx="390744" cy="37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Graphic 48" descr="Body builde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688184" y="2661614"/>
            <a:ext cx="371706" cy="37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Graphic 50" descr="Bar graph with upward tren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900175" y="3415153"/>
            <a:ext cx="401102" cy="37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Graphic 60" descr="Briefcase"/>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986747" y="4138661"/>
            <a:ext cx="394239" cy="37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Graphic 52" descr="Exponential Graph"/>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688184" y="5611966"/>
            <a:ext cx="371706" cy="37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Graphic 54" descr="Statistics"/>
          <p:cNvPicPr>
            <a:picLocks noChangeAspect="1"/>
          </p:cNvPicPr>
          <p:nvPr/>
        </p:nvPicPr>
        <p:blipFill>
          <a:blip r:embed="rId18">
            <a:lum bright="70000" contrast="-70000"/>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07470" y="6345558"/>
            <a:ext cx="425900" cy="37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Graphic 58" descr="Potion"/>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7841" y="4865743"/>
            <a:ext cx="543144" cy="37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Whiteboard"/>
          <p:cNvPicPr>
            <a:picLocks noChangeAspect="1" noChangeArrowheads="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92722" y="2401875"/>
            <a:ext cx="639329" cy="6393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earch"/>
          <p:cNvPicPr>
            <a:picLocks noChangeAspect="1" noChangeArrowheads="1"/>
          </p:cNvPicPr>
          <p:nvPr/>
        </p:nvPicPr>
        <p:blipFill>
          <a:blip r:embed="rId2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13651" y="4055474"/>
            <a:ext cx="668926" cy="6689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ignali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13651" y="5740341"/>
            <a:ext cx="518400" cy="5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1325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Sundram Fasteners Ltd – CMP – Rs 980, Mcap Rs 20600 crs</a:t>
            </a:r>
            <a:endParaRPr lang="en-US" sz="2380" b="1" dirty="0">
              <a:solidFill>
                <a:schemeClr val="bg1"/>
              </a:solidFill>
            </a:endParaRPr>
          </a:p>
        </p:txBody>
      </p:sp>
      <p:sp>
        <p:nvSpPr>
          <p:cNvPr id="5" name="Rectangle 4"/>
          <p:cNvSpPr/>
          <p:nvPr/>
        </p:nvSpPr>
        <p:spPr>
          <a:xfrm>
            <a:off x="394094" y="1752600"/>
            <a:ext cx="12839306" cy="5209118"/>
          </a:xfrm>
          <a:prstGeom prst="rect">
            <a:avLst/>
          </a:prstGeom>
        </p:spPr>
        <p:txBody>
          <a:bodyPr wrap="square">
            <a:spAutoFit/>
          </a:bodyPr>
          <a:lstStyle/>
          <a:p>
            <a:pPr marL="285750" indent="-285750">
              <a:buFont typeface="Wingdings" panose="05000000000000000000" pitchFamily="2" charset="2"/>
              <a:buChar char="Ø"/>
            </a:pPr>
            <a:r>
              <a:rPr lang="en-IN" sz="1750" dirty="0"/>
              <a:t>TVS group company with 5 decades of manufacturing excellence &amp; 15 plants in South India – Rs50bn turnover.</a:t>
            </a:r>
          </a:p>
          <a:p>
            <a:pPr marL="285750" indent="-285750">
              <a:buFont typeface="Wingdings" panose="05000000000000000000" pitchFamily="2" charset="2"/>
              <a:buChar char="Ø"/>
            </a:pPr>
            <a:r>
              <a:rPr lang="en-IN" sz="1750" dirty="0"/>
              <a:t>Can manufacture various components and assembly systems for automotive and other applications. Led by Mr. Suresh Krishna and his Daughter</a:t>
            </a:r>
          </a:p>
          <a:p>
            <a:pPr marL="285750" indent="-285750">
              <a:buFont typeface="Wingdings" panose="05000000000000000000" pitchFamily="2" charset="2"/>
              <a:buChar char="Ø"/>
            </a:pPr>
            <a:r>
              <a:rPr lang="en-IN" sz="1750" dirty="0"/>
              <a:t>Aarthi Krishna (currently MD) who joined the company in 1990 as an employee on factory floor</a:t>
            </a:r>
          </a:p>
          <a:p>
            <a:pPr marL="285750" indent="-285750">
              <a:buFont typeface="Wingdings" panose="05000000000000000000" pitchFamily="2" charset="2"/>
              <a:buChar char="Ø"/>
            </a:pPr>
            <a:r>
              <a:rPr lang="en-IN" sz="1750" b="1" u="sng" dirty="0"/>
              <a:t>Key products – </a:t>
            </a:r>
            <a:r>
              <a:rPr lang="en-IN" sz="1750" dirty="0"/>
              <a:t>Fasteners, cold extruded parts, hot forged parts, powertrain components, Radiator caps and powder metallurgy</a:t>
            </a:r>
          </a:p>
          <a:p>
            <a:pPr marL="285750" indent="-285750">
              <a:buFont typeface="Wingdings" panose="05000000000000000000" pitchFamily="2" charset="2"/>
              <a:buChar char="Ø"/>
            </a:pPr>
            <a:r>
              <a:rPr lang="en-IN" sz="1750" b="1" u="sng" dirty="0"/>
              <a:t>Largest Fasteners manufacturer in India with a market share of 35-40%</a:t>
            </a:r>
          </a:p>
          <a:p>
            <a:pPr marL="285750" indent="-285750">
              <a:buFont typeface="Wingdings" panose="05000000000000000000" pitchFamily="2" charset="2"/>
              <a:buChar char="Ø"/>
            </a:pPr>
            <a:r>
              <a:rPr lang="en-IN" sz="1750" dirty="0"/>
              <a:t>Fasteners is US$90bn industry out of which non-auto is 70%. Combined with other products the market opportunity is large (&gt;US$300bn).</a:t>
            </a:r>
          </a:p>
          <a:p>
            <a:pPr marL="285750" indent="-285750">
              <a:buFont typeface="Wingdings" panose="05000000000000000000" pitchFamily="2" charset="2"/>
              <a:buChar char="Ø"/>
            </a:pPr>
            <a:r>
              <a:rPr lang="en-IN" sz="1750" b="1" u="sng" dirty="0"/>
              <a:t>Key raw materials</a:t>
            </a:r>
            <a:r>
              <a:rPr lang="en-IN" sz="1750" dirty="0"/>
              <a:t> used are steel (90% of RM) and other basic materials (10%)</a:t>
            </a:r>
          </a:p>
          <a:p>
            <a:endParaRPr lang="en-IN" sz="1750" dirty="0" smtClean="0"/>
          </a:p>
          <a:p>
            <a:r>
              <a:rPr lang="en-IN" sz="1750" b="1" u="sng" dirty="0" smtClean="0"/>
              <a:t>Key business drivers –</a:t>
            </a:r>
            <a:endParaRPr lang="en-IN" sz="1750" b="1" u="sng" dirty="0"/>
          </a:p>
          <a:p>
            <a:pPr marL="285750" indent="-285750">
              <a:buFont typeface="Wingdings" panose="05000000000000000000" pitchFamily="2" charset="2"/>
              <a:buChar char="Ø"/>
            </a:pPr>
            <a:r>
              <a:rPr lang="en-IN" sz="1750" dirty="0" smtClean="0"/>
              <a:t>Manufacturing critical</a:t>
            </a:r>
            <a:r>
              <a:rPr lang="en-IN" sz="1750" dirty="0"/>
              <a:t>, high precision engineering components for auto allied industrial </a:t>
            </a:r>
            <a:r>
              <a:rPr lang="en-IN" sz="1750" dirty="0" smtClean="0"/>
              <a:t>sectors</a:t>
            </a:r>
            <a:endParaRPr lang="en-IN" sz="1750" dirty="0"/>
          </a:p>
          <a:p>
            <a:pPr marL="285750" indent="-285750">
              <a:buFont typeface="Wingdings" panose="05000000000000000000" pitchFamily="2" charset="2"/>
              <a:buChar char="Ø"/>
            </a:pPr>
            <a:r>
              <a:rPr lang="en-IN" sz="1750" dirty="0" smtClean="0"/>
              <a:t>High market </a:t>
            </a:r>
            <a:r>
              <a:rPr lang="en-IN" sz="1750" dirty="0"/>
              <a:t>share in India but miniscule at global level so opportunity to grow organically remains </a:t>
            </a:r>
            <a:r>
              <a:rPr lang="en-IN" sz="1750" dirty="0" smtClean="0"/>
              <a:t>huge</a:t>
            </a:r>
            <a:endParaRPr lang="en-IN" sz="1750" dirty="0"/>
          </a:p>
          <a:p>
            <a:pPr marL="285750" indent="-285750">
              <a:buFont typeface="Wingdings" panose="05000000000000000000" pitchFamily="2" charset="2"/>
              <a:buChar char="Ø"/>
            </a:pPr>
            <a:r>
              <a:rPr lang="en-IN" sz="1750" dirty="0" smtClean="0"/>
              <a:t>SFL is </a:t>
            </a:r>
            <a:r>
              <a:rPr lang="en-IN" sz="1750" dirty="0"/>
              <a:t>looking to increase share of EV products from 4 </a:t>
            </a:r>
            <a:r>
              <a:rPr lang="en-IN" sz="1750" dirty="0" smtClean="0"/>
              <a:t>% in FY22 </a:t>
            </a:r>
            <a:r>
              <a:rPr lang="en-IN" sz="1750" dirty="0"/>
              <a:t>to </a:t>
            </a:r>
            <a:r>
              <a:rPr lang="en-IN" sz="1750" dirty="0" smtClean="0"/>
              <a:t>10% </a:t>
            </a:r>
            <a:r>
              <a:rPr lang="en-IN" sz="1750" dirty="0"/>
              <a:t>by </a:t>
            </a:r>
            <a:r>
              <a:rPr lang="en-IN" sz="1750" dirty="0" smtClean="0"/>
              <a:t>FY25E </a:t>
            </a:r>
            <a:r>
              <a:rPr lang="en-IN" sz="1750" dirty="0"/>
              <a:t>and </a:t>
            </a:r>
            <a:r>
              <a:rPr lang="en-IN" sz="1750" dirty="0" smtClean="0"/>
              <a:t>12-15% </a:t>
            </a:r>
            <a:r>
              <a:rPr lang="en-IN" sz="1750" dirty="0"/>
              <a:t>by </a:t>
            </a:r>
            <a:r>
              <a:rPr lang="en-IN" sz="1750" dirty="0" smtClean="0"/>
              <a:t>FY26E</a:t>
            </a:r>
            <a:endParaRPr lang="en-IN" sz="1750" dirty="0"/>
          </a:p>
          <a:p>
            <a:pPr marL="285750" indent="-285750">
              <a:buFont typeface="Wingdings" panose="05000000000000000000" pitchFamily="2" charset="2"/>
              <a:buChar char="Ø"/>
            </a:pPr>
            <a:r>
              <a:rPr lang="en-IN" sz="1750" dirty="0" smtClean="0"/>
              <a:t>Non auto </a:t>
            </a:r>
            <a:r>
              <a:rPr lang="en-IN" sz="1750" dirty="0"/>
              <a:t>revenue share to be increased from </a:t>
            </a:r>
            <a:r>
              <a:rPr lang="en-IN" sz="1750" dirty="0" smtClean="0"/>
              <a:t>22% in FY22 </a:t>
            </a:r>
            <a:r>
              <a:rPr lang="en-IN" sz="1750" dirty="0"/>
              <a:t>to </a:t>
            </a:r>
            <a:r>
              <a:rPr lang="en-IN" sz="1750" dirty="0" smtClean="0"/>
              <a:t>50% </a:t>
            </a:r>
            <a:r>
              <a:rPr lang="en-IN" sz="1750" dirty="0"/>
              <a:t>in </a:t>
            </a:r>
            <a:r>
              <a:rPr lang="en-IN" sz="1750" dirty="0" smtClean="0"/>
              <a:t>5-6 years</a:t>
            </a:r>
            <a:endParaRPr lang="en-IN" sz="1750" dirty="0"/>
          </a:p>
          <a:p>
            <a:pPr marL="285750" indent="-285750">
              <a:buFont typeface="Wingdings" panose="05000000000000000000" pitchFamily="2" charset="2"/>
              <a:buChar char="Ø"/>
            </a:pPr>
            <a:r>
              <a:rPr lang="en-IN" sz="1750" dirty="0" smtClean="0"/>
              <a:t>Export share </a:t>
            </a:r>
            <a:r>
              <a:rPr lang="en-IN" sz="1750" dirty="0"/>
              <a:t>in standalone business at </a:t>
            </a:r>
            <a:r>
              <a:rPr lang="en-IN" sz="1750" dirty="0" smtClean="0"/>
              <a:t>35% </a:t>
            </a:r>
            <a:r>
              <a:rPr lang="en-IN" sz="1750" dirty="0"/>
              <a:t>target to increase to </a:t>
            </a:r>
            <a:r>
              <a:rPr lang="en-IN" sz="1750" dirty="0" smtClean="0"/>
              <a:t>50% </a:t>
            </a:r>
            <a:r>
              <a:rPr lang="en-IN" sz="1750" dirty="0"/>
              <a:t>in next 5 </a:t>
            </a:r>
            <a:r>
              <a:rPr lang="en-IN" sz="1750" dirty="0" smtClean="0"/>
              <a:t>years</a:t>
            </a:r>
            <a:endParaRPr lang="en-IN" sz="1750" dirty="0"/>
          </a:p>
          <a:p>
            <a:pPr marL="285750" indent="-285750">
              <a:buFont typeface="Wingdings" panose="05000000000000000000" pitchFamily="2" charset="2"/>
              <a:buChar char="Ø"/>
            </a:pPr>
            <a:r>
              <a:rPr lang="en-IN" sz="1750" dirty="0" smtClean="0"/>
              <a:t>PLI application </a:t>
            </a:r>
            <a:r>
              <a:rPr lang="en-IN" sz="1750" dirty="0"/>
              <a:t>approved investments of 350 cr and turnover of 2000 cr targeted over next 5 years (FY </a:t>
            </a:r>
            <a:r>
              <a:rPr lang="en-IN" sz="1750" dirty="0" smtClean="0"/>
              <a:t>23-27E</a:t>
            </a:r>
            <a:r>
              <a:rPr lang="en-IN" sz="1750" dirty="0"/>
              <a:t>)</a:t>
            </a:r>
          </a:p>
          <a:p>
            <a:pPr marL="285750" indent="-285750">
              <a:buFont typeface="Wingdings" panose="05000000000000000000" pitchFamily="2" charset="2"/>
              <a:buChar char="Ø"/>
            </a:pPr>
            <a:endParaRPr lang="en-IN" sz="1750" dirty="0"/>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60</a:t>
            </a:fld>
            <a:endParaRPr lang="en-IN" altLang="en-US"/>
          </a:p>
        </p:txBody>
      </p:sp>
    </p:spTree>
    <p:extLst>
      <p:ext uri="{BB962C8B-B14F-4D97-AF65-F5344CB8AC3E}">
        <p14:creationId xmlns:p14="http://schemas.microsoft.com/office/powerpoint/2010/main" val="31024798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p:cNvCxnSpPr>
            <a:stCxn id="20" idx="2"/>
          </p:cNvCxnSpPr>
          <p:nvPr/>
        </p:nvCxnSpPr>
        <p:spPr>
          <a:xfrm>
            <a:off x="8108698" y="3044971"/>
            <a:ext cx="585449" cy="96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Sundram Fasteners</a:t>
            </a:r>
            <a:endParaRPr lang="en-US" sz="2380" b="1" dirty="0">
              <a:solidFill>
                <a:schemeClr val="bg1"/>
              </a:solidFill>
            </a:endParaRPr>
          </a:p>
        </p:txBody>
      </p:sp>
      <p:cxnSp>
        <p:nvCxnSpPr>
          <p:cNvPr id="6" name="Straight Connector 5"/>
          <p:cNvCxnSpPr/>
          <p:nvPr/>
        </p:nvCxnSpPr>
        <p:spPr>
          <a:xfrm>
            <a:off x="1618613" y="3826438"/>
            <a:ext cx="6623911" cy="0"/>
          </a:xfrm>
          <a:prstGeom prst="line">
            <a:avLst/>
          </a:prstGeom>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85976" y="1219200"/>
            <a:ext cx="1183529" cy="292388"/>
          </a:xfrm>
          <a:prstGeom prst="rect">
            <a:avLst/>
          </a:prstGeom>
          <a:noFill/>
        </p:spPr>
        <p:txBody>
          <a:bodyPr wrap="none" rtlCol="0">
            <a:spAutoFit/>
          </a:bodyPr>
          <a:lstStyle/>
          <a:p>
            <a:r>
              <a:rPr lang="en-IN" dirty="0" smtClean="0"/>
              <a:t>Weekly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8" name="TextBox 17"/>
          <p:cNvSpPr txBox="1"/>
          <p:nvPr/>
        </p:nvSpPr>
        <p:spPr>
          <a:xfrm>
            <a:off x="10589208" y="1201867"/>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0" name="TextBox 19"/>
          <p:cNvSpPr txBox="1"/>
          <p:nvPr/>
        </p:nvSpPr>
        <p:spPr>
          <a:xfrm>
            <a:off x="7770304" y="2552528"/>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2" name="TextBox 21"/>
          <p:cNvSpPr txBox="1"/>
          <p:nvPr/>
        </p:nvSpPr>
        <p:spPr>
          <a:xfrm>
            <a:off x="2539387" y="4915564"/>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3" name="TextBox 22"/>
          <p:cNvSpPr txBox="1"/>
          <p:nvPr/>
        </p:nvSpPr>
        <p:spPr>
          <a:xfrm>
            <a:off x="4394200" y="4604957"/>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4" name="TextBox 23"/>
          <p:cNvSpPr txBox="1"/>
          <p:nvPr/>
        </p:nvSpPr>
        <p:spPr>
          <a:xfrm>
            <a:off x="6832600" y="4243788"/>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cxnSp>
        <p:nvCxnSpPr>
          <p:cNvPr id="27" name="Straight Arrow Connector 26"/>
          <p:cNvCxnSpPr>
            <a:stCxn id="20" idx="2"/>
          </p:cNvCxnSpPr>
          <p:nvPr/>
        </p:nvCxnSpPr>
        <p:spPr>
          <a:xfrm>
            <a:off x="8108698" y="3044971"/>
            <a:ext cx="25051" cy="3641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10549233" y="1617914"/>
            <a:ext cx="931567" cy="2246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H="1">
            <a:off x="10374404" y="1617914"/>
            <a:ext cx="174829" cy="4015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3539345" y="3878558"/>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38" name="TextBox 37"/>
          <p:cNvSpPr txBox="1"/>
          <p:nvPr/>
        </p:nvSpPr>
        <p:spPr>
          <a:xfrm>
            <a:off x="5520934" y="3333995"/>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39" name="TextBox 38"/>
          <p:cNvSpPr txBox="1"/>
          <p:nvPr/>
        </p:nvSpPr>
        <p:spPr>
          <a:xfrm>
            <a:off x="8758200" y="3562727"/>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40" name="TextBox 39"/>
          <p:cNvSpPr txBox="1"/>
          <p:nvPr/>
        </p:nvSpPr>
        <p:spPr>
          <a:xfrm>
            <a:off x="10800465" y="2669023"/>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76" y="1066799"/>
            <a:ext cx="12999824" cy="6014883"/>
          </a:xfrm>
          <a:prstGeom prst="rect">
            <a:avLst/>
          </a:prstGeom>
        </p:spPr>
      </p:pic>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61</a:t>
            </a:fld>
            <a:endParaRPr lang="en-IN" altLang="en-US"/>
          </a:p>
        </p:txBody>
      </p:sp>
    </p:spTree>
    <p:extLst>
      <p:ext uri="{BB962C8B-B14F-4D97-AF65-F5344CB8AC3E}">
        <p14:creationId xmlns:p14="http://schemas.microsoft.com/office/powerpoint/2010/main" val="33534271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Hindustan Aeronautics Ltd – CMP – Rs 2727, Mcap Rs 91169 crs</a:t>
            </a:r>
            <a:endParaRPr lang="en-US" sz="2380" b="1" dirty="0">
              <a:solidFill>
                <a:schemeClr val="bg1"/>
              </a:solidFill>
            </a:endParaRPr>
          </a:p>
        </p:txBody>
      </p:sp>
      <p:sp>
        <p:nvSpPr>
          <p:cNvPr id="4" name="Content Placeholder 4"/>
          <p:cNvSpPr txBox="1">
            <a:spLocks/>
          </p:cNvSpPr>
          <p:nvPr/>
        </p:nvSpPr>
        <p:spPr>
          <a:xfrm>
            <a:off x="394094" y="1800897"/>
            <a:ext cx="12915505" cy="4599903"/>
          </a:xfrm>
          <a:prstGeom prst="rect">
            <a:avLst/>
          </a:prstGeom>
        </p:spPr>
        <p:txBody>
          <a:bodyPr>
            <a:noAutofit/>
          </a:bodyPr>
          <a:lst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gn="just" fontAlgn="auto">
              <a:spcAft>
                <a:spcPts val="0"/>
              </a:spcAft>
              <a:buFont typeface="Wingdings" panose="05000000000000000000" pitchFamily="2" charset="2"/>
              <a:buChar char="Ø"/>
            </a:pPr>
            <a:r>
              <a:rPr lang="en-GB" sz="1630" kern="0" dirty="0" smtClean="0">
                <a:solidFill>
                  <a:srgbClr val="000000"/>
                </a:solidFill>
                <a:latin typeface="Arial" panose="020B0604020202020204" pitchFamily="34" charset="0"/>
                <a:cs typeface="Arial" panose="020B0604020202020204" pitchFamily="34" charset="0"/>
              </a:rPr>
              <a:t>India's only defence aerospace equipment manufacturer, has a large order book of INR 84800 crs, </a:t>
            </a:r>
            <a:r>
              <a:rPr lang="en-GB" sz="1630" b="1" u="sng" kern="0" dirty="0" smtClean="0">
                <a:solidFill>
                  <a:srgbClr val="000000"/>
                </a:solidFill>
                <a:latin typeface="Arial" panose="020B0604020202020204" pitchFamily="34" charset="0"/>
                <a:cs typeface="Arial" panose="020B0604020202020204" pitchFamily="34" charset="0"/>
              </a:rPr>
              <a:t>boosted by INR 48000 crs order to make 83 light combat aircrafts (Tejas)</a:t>
            </a:r>
            <a:r>
              <a:rPr lang="en-GB" sz="1630" kern="0" dirty="0" smtClean="0">
                <a:solidFill>
                  <a:srgbClr val="000000"/>
                </a:solidFill>
                <a:latin typeface="Arial" panose="020B0604020202020204" pitchFamily="34" charset="0"/>
                <a:cs typeface="Arial" panose="020B0604020202020204" pitchFamily="34" charset="0"/>
              </a:rPr>
              <a:t>. Potential orderbook addition of Rs 45000 crs for various new platforms.</a:t>
            </a:r>
          </a:p>
          <a:p>
            <a:pPr algn="just" fontAlgn="auto">
              <a:spcAft>
                <a:spcPts val="0"/>
              </a:spcAft>
              <a:buFont typeface="Wingdings" panose="05000000000000000000" pitchFamily="2" charset="2"/>
              <a:buChar char="Ø"/>
            </a:pPr>
            <a:r>
              <a:rPr lang="en-GB" sz="1630" kern="0" dirty="0" smtClean="0">
                <a:solidFill>
                  <a:srgbClr val="000000"/>
                </a:solidFill>
                <a:latin typeface="Arial" panose="020B0604020202020204" pitchFamily="34" charset="0"/>
                <a:cs typeface="Arial" panose="020B0604020202020204" pitchFamily="34" charset="0"/>
              </a:rPr>
              <a:t>Stands to benefit from INR 500000 crs orders over the next decade.</a:t>
            </a:r>
          </a:p>
          <a:p>
            <a:pPr algn="just" fontAlgn="auto">
              <a:spcAft>
                <a:spcPts val="0"/>
              </a:spcAft>
              <a:buFont typeface="Wingdings" panose="05000000000000000000" pitchFamily="2" charset="2"/>
              <a:buChar char="Ø"/>
            </a:pPr>
            <a:r>
              <a:rPr lang="en-GB" sz="1630" kern="0" dirty="0" smtClean="0">
                <a:solidFill>
                  <a:srgbClr val="000000"/>
                </a:solidFill>
                <a:latin typeface="Arial" panose="020B0604020202020204" pitchFamily="34" charset="0"/>
                <a:cs typeface="Arial" panose="020B0604020202020204" pitchFamily="34" charset="0"/>
              </a:rPr>
              <a:t>Capabilities across the board – from R&amp;D, manufacturing and repairs and overhaul.</a:t>
            </a:r>
          </a:p>
          <a:p>
            <a:pPr algn="just" fontAlgn="auto">
              <a:spcAft>
                <a:spcPts val="0"/>
              </a:spcAft>
              <a:buFont typeface="Wingdings" panose="05000000000000000000" pitchFamily="2" charset="2"/>
              <a:buChar char="Ø"/>
            </a:pPr>
            <a:r>
              <a:rPr lang="en-GB" sz="1630" kern="0" dirty="0" smtClean="0">
                <a:solidFill>
                  <a:srgbClr val="000000"/>
                </a:solidFill>
                <a:latin typeface="Arial" panose="020B0604020202020204" pitchFamily="34" charset="0"/>
                <a:cs typeface="Arial" panose="020B0604020202020204" pitchFamily="34" charset="0"/>
              </a:rPr>
              <a:t>India </a:t>
            </a:r>
            <a:r>
              <a:rPr lang="en-GB" sz="1630" kern="0" dirty="0">
                <a:solidFill>
                  <a:srgbClr val="000000"/>
                </a:solidFill>
                <a:latin typeface="Arial" panose="020B0604020202020204" pitchFamily="34" charset="0"/>
                <a:cs typeface="Arial" panose="020B0604020202020204" pitchFamily="34" charset="0"/>
              </a:rPr>
              <a:t>intends to have additional 10 squadrons (180-240 fighter jets), and IAF is keen to work on it by inducting new aircrafts and fighters.</a:t>
            </a:r>
          </a:p>
          <a:p>
            <a:pPr algn="just" fontAlgn="auto">
              <a:spcAft>
                <a:spcPts val="0"/>
              </a:spcAft>
              <a:buFont typeface="Wingdings" panose="05000000000000000000" pitchFamily="2" charset="2"/>
              <a:buChar char="Ø"/>
            </a:pPr>
            <a:r>
              <a:rPr lang="en-GB" sz="1630" kern="0" dirty="0">
                <a:solidFill>
                  <a:srgbClr val="000000"/>
                </a:solidFill>
                <a:latin typeface="Arial" panose="020B0604020202020204" pitchFamily="34" charset="0"/>
                <a:cs typeface="Arial" panose="020B0604020202020204" pitchFamily="34" charset="0"/>
              </a:rPr>
              <a:t>HAL has been showcasing LCA Tejas to scale up exports and is favourably placed to receive an 18-aircraft order from Malaysia. HAL is also in talks with Argentina, Australia, Egypt, USA, Indonesia, and Philippines for exporting the Tejas </a:t>
            </a:r>
            <a:r>
              <a:rPr lang="en-GB" sz="1630" kern="0" dirty="0" smtClean="0">
                <a:solidFill>
                  <a:srgbClr val="000000"/>
                </a:solidFill>
                <a:latin typeface="Arial" panose="020B0604020202020204" pitchFamily="34" charset="0"/>
                <a:cs typeface="Arial" panose="020B0604020202020204" pitchFamily="34" charset="0"/>
              </a:rPr>
              <a:t>aircraft.</a:t>
            </a:r>
          </a:p>
          <a:p>
            <a:pPr algn="just" fontAlgn="auto">
              <a:spcAft>
                <a:spcPts val="0"/>
              </a:spcAft>
              <a:buFont typeface="Wingdings" panose="05000000000000000000" pitchFamily="2" charset="2"/>
              <a:buChar char="Ø"/>
            </a:pPr>
            <a:r>
              <a:rPr lang="en-IN" sz="1630" kern="0" dirty="0" smtClean="0">
                <a:solidFill>
                  <a:srgbClr val="000000"/>
                </a:solidFill>
                <a:latin typeface="Arial" panose="020B0604020202020204" pitchFamily="34" charset="0"/>
                <a:cs typeface="Arial" panose="020B0604020202020204" pitchFamily="34" charset="0"/>
              </a:rPr>
              <a:t>Manufacturing contracts contribute ~70% of the total order backlog while ~24% was contributed by repair &amp; overhaul (RoH) activities</a:t>
            </a:r>
            <a:endParaRPr lang="en-IN" sz="1630" kern="0" dirty="0">
              <a:solidFill>
                <a:srgbClr val="000000"/>
              </a:solidFill>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Ø"/>
            </a:pPr>
            <a:r>
              <a:rPr lang="en-GB" sz="1630" b="1" u="sng" kern="0" dirty="0">
                <a:solidFill>
                  <a:srgbClr val="000000"/>
                </a:solidFill>
                <a:latin typeface="Arial" panose="020B0604020202020204" pitchFamily="34" charset="0"/>
                <a:cs typeface="Arial" panose="020B0604020202020204" pitchFamily="34" charset="0"/>
              </a:rPr>
              <a:t>India's Defence Ministry has signed an agreement with HAL to procure 70 HTT-40 basic trainer aircraft for </a:t>
            </a:r>
            <a:r>
              <a:rPr lang="en-GB" sz="1630" b="1" u="sng" kern="0" dirty="0" smtClean="0">
                <a:solidFill>
                  <a:srgbClr val="000000"/>
                </a:solidFill>
                <a:latin typeface="Arial" panose="020B0604020202020204" pitchFamily="34" charset="0"/>
                <a:cs typeface="Arial" panose="020B0604020202020204" pitchFamily="34" charset="0"/>
              </a:rPr>
              <a:t>Rs 6,800 crore</a:t>
            </a:r>
            <a:r>
              <a:rPr lang="en-GB" sz="1630" kern="0" dirty="0">
                <a:solidFill>
                  <a:srgbClr val="000000"/>
                </a:solidFill>
                <a:latin typeface="Arial" panose="020B0604020202020204" pitchFamily="34" charset="0"/>
                <a:cs typeface="Arial" panose="020B0604020202020204" pitchFamily="34" charset="0"/>
              </a:rPr>
              <a:t>. Other key orders in the pipeline for the next one to one and a half years include 25 advanced light </a:t>
            </a:r>
            <a:r>
              <a:rPr lang="en-GB" sz="1630" kern="0" dirty="0" smtClean="0">
                <a:solidFill>
                  <a:srgbClr val="000000"/>
                </a:solidFill>
                <a:latin typeface="Arial" panose="020B0604020202020204" pitchFamily="34" charset="0"/>
                <a:cs typeface="Arial" panose="020B0604020202020204" pitchFamily="34" charset="0"/>
              </a:rPr>
              <a:t>helicopters (ALH</a:t>
            </a:r>
            <a:r>
              <a:rPr lang="en-GB" sz="1630" kern="0" dirty="0">
                <a:solidFill>
                  <a:srgbClr val="000000"/>
                </a:solidFill>
                <a:latin typeface="Arial" panose="020B0604020202020204" pitchFamily="34" charset="0"/>
                <a:cs typeface="Arial" panose="020B0604020202020204" pitchFamily="34" charset="0"/>
              </a:rPr>
              <a:t>) for Army, nine ALH for Indian coast guard, six Dornier aircraft, 12 light utility helicopters (LUH) and 12 Su-30</a:t>
            </a:r>
            <a:r>
              <a:rPr lang="en-GB" sz="1630" kern="0" dirty="0" smtClean="0">
                <a:solidFill>
                  <a:srgbClr val="000000"/>
                </a:solidFill>
                <a:latin typeface="Arial" panose="020B0604020202020204" pitchFamily="34" charset="0"/>
                <a:cs typeface="Arial" panose="020B0604020202020204" pitchFamily="34" charset="0"/>
              </a:rPr>
              <a:t>, 240 </a:t>
            </a:r>
            <a:r>
              <a:rPr lang="en-GB" sz="1630" kern="0" dirty="0">
                <a:solidFill>
                  <a:srgbClr val="000000"/>
                </a:solidFill>
                <a:latin typeface="Arial" panose="020B0604020202020204" pitchFamily="34" charset="0"/>
                <a:cs typeface="Arial" panose="020B0604020202020204" pitchFamily="34" charset="0"/>
              </a:rPr>
              <a:t>AL-31 engines (for Sukhoi-30 MKI aircraft) and 80 RD-33 engines (for Mig-29 aircraft</a:t>
            </a:r>
            <a:r>
              <a:rPr lang="en-GB" sz="1630" kern="0" dirty="0" smtClean="0">
                <a:solidFill>
                  <a:srgbClr val="000000"/>
                </a:solidFill>
                <a:latin typeface="Arial" panose="020B0604020202020204" pitchFamily="34" charset="0"/>
                <a:cs typeface="Arial" panose="020B0604020202020204" pitchFamily="34" charset="0"/>
              </a:rPr>
              <a:t>)</a:t>
            </a:r>
            <a:endParaRPr lang="en-GB" sz="1630" kern="0" dirty="0">
              <a:solidFill>
                <a:srgbClr val="000000"/>
              </a:solidFill>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Ø"/>
            </a:pPr>
            <a:r>
              <a:rPr lang="en-GB" sz="1630" kern="0" dirty="0">
                <a:solidFill>
                  <a:srgbClr val="000000"/>
                </a:solidFill>
                <a:latin typeface="Arial" panose="020B0604020202020204" pitchFamily="34" charset="0"/>
                <a:cs typeface="Arial" panose="020B0604020202020204" pitchFamily="34" charset="0"/>
              </a:rPr>
              <a:t>In the longer term </a:t>
            </a:r>
            <a:r>
              <a:rPr lang="en-GB" sz="1630" kern="0" dirty="0" smtClean="0">
                <a:solidFill>
                  <a:srgbClr val="000000"/>
                </a:solidFill>
                <a:latin typeface="Arial" panose="020B0604020202020204" pitchFamily="34" charset="0"/>
                <a:cs typeface="Arial" panose="020B0604020202020204" pitchFamily="34" charset="0"/>
              </a:rPr>
              <a:t>(3-5 </a:t>
            </a:r>
            <a:r>
              <a:rPr lang="en-GB" sz="1630" kern="0" dirty="0">
                <a:solidFill>
                  <a:srgbClr val="000000"/>
                </a:solidFill>
                <a:latin typeface="Arial" panose="020B0604020202020204" pitchFamily="34" charset="0"/>
                <a:cs typeface="Arial" panose="020B0604020202020204" pitchFamily="34" charset="0"/>
              </a:rPr>
              <a:t>years), key orders in the pipeline are 140 Light Combat Helicopters (LCH), 170 LUH</a:t>
            </a:r>
            <a:r>
              <a:rPr lang="en-GB" sz="1630" kern="0" dirty="0" smtClean="0">
                <a:solidFill>
                  <a:srgbClr val="000000"/>
                </a:solidFill>
                <a:latin typeface="Arial" panose="020B0604020202020204" pitchFamily="34" charset="0"/>
                <a:cs typeface="Arial" panose="020B0604020202020204" pitchFamily="34" charset="0"/>
              </a:rPr>
              <a:t>, 60 </a:t>
            </a:r>
            <a:r>
              <a:rPr lang="en-GB" sz="1630" kern="0" dirty="0">
                <a:solidFill>
                  <a:srgbClr val="000000"/>
                </a:solidFill>
                <a:latin typeface="Arial" panose="020B0604020202020204" pitchFamily="34" charset="0"/>
                <a:cs typeface="Arial" panose="020B0604020202020204" pitchFamily="34" charset="0"/>
              </a:rPr>
              <a:t>marine ALH, additional 36 HTT-40, </a:t>
            </a:r>
            <a:r>
              <a:rPr lang="en-GB" sz="1630" kern="0" dirty="0" smtClean="0">
                <a:solidFill>
                  <a:srgbClr val="000000"/>
                </a:solidFill>
                <a:latin typeface="Arial" panose="020B0604020202020204" pitchFamily="34" charset="0"/>
                <a:cs typeface="Arial" panose="020B0604020202020204" pitchFamily="34" charset="0"/>
              </a:rPr>
              <a:t>6 </a:t>
            </a:r>
            <a:r>
              <a:rPr lang="en-GB" sz="1630" kern="0" dirty="0">
                <a:solidFill>
                  <a:srgbClr val="000000"/>
                </a:solidFill>
                <a:latin typeface="Arial" panose="020B0604020202020204" pitchFamily="34" charset="0"/>
                <a:cs typeface="Arial" panose="020B0604020202020204" pitchFamily="34" charset="0"/>
              </a:rPr>
              <a:t>squadrons of Medium Weight Fighter (MWF) Tejas </a:t>
            </a:r>
            <a:r>
              <a:rPr lang="en-GB" sz="1630" kern="0" dirty="0" smtClean="0">
                <a:solidFill>
                  <a:srgbClr val="000000"/>
                </a:solidFill>
                <a:latin typeface="Arial" panose="020B0604020202020204" pitchFamily="34" charset="0"/>
                <a:cs typeface="Arial" panose="020B0604020202020204" pitchFamily="34" charset="0"/>
              </a:rPr>
              <a:t>MK2.</a:t>
            </a:r>
            <a:endParaRPr lang="en-GB" sz="1630" kern="0" dirty="0">
              <a:solidFill>
                <a:srgbClr val="000000"/>
              </a:solidFill>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Ø"/>
            </a:pPr>
            <a:r>
              <a:rPr lang="en-GB" sz="1630" kern="0" dirty="0">
                <a:solidFill>
                  <a:srgbClr val="000000"/>
                </a:solidFill>
                <a:latin typeface="Arial" panose="020B0604020202020204" pitchFamily="34" charset="0"/>
                <a:cs typeface="Arial" panose="020B0604020202020204" pitchFamily="34" charset="0"/>
              </a:rPr>
              <a:t>Apart from Tejas MK2, HAL is undergoing development programmes like twin engine deck based fighter (TEDBF</a:t>
            </a:r>
            <a:r>
              <a:rPr lang="en-GB" sz="1630" kern="0" dirty="0" smtClean="0">
                <a:solidFill>
                  <a:srgbClr val="000000"/>
                </a:solidFill>
                <a:latin typeface="Arial" panose="020B0604020202020204" pitchFamily="34" charset="0"/>
                <a:cs typeface="Arial" panose="020B0604020202020204" pitchFamily="34" charset="0"/>
              </a:rPr>
              <a:t>), advanced </a:t>
            </a:r>
            <a:r>
              <a:rPr lang="en-GB" sz="1630" kern="0" dirty="0">
                <a:solidFill>
                  <a:srgbClr val="000000"/>
                </a:solidFill>
                <a:latin typeface="Arial" panose="020B0604020202020204" pitchFamily="34" charset="0"/>
                <a:cs typeface="Arial" panose="020B0604020202020204" pitchFamily="34" charset="0"/>
              </a:rPr>
              <a:t>medium combat aircraft (AMCA), Indian Multi Role Helicopter (IMRH), Combat Air Teaming System (CATS)</a:t>
            </a:r>
          </a:p>
          <a:p>
            <a:pPr algn="just" fontAlgn="auto">
              <a:spcAft>
                <a:spcPts val="0"/>
              </a:spcAft>
              <a:buFont typeface="Wingdings" panose="05000000000000000000" pitchFamily="2" charset="2"/>
              <a:buChar char="Ø"/>
            </a:pPr>
            <a:endParaRPr lang="en-GB" sz="1630" kern="0" dirty="0">
              <a:solidFill>
                <a:srgbClr val="000000"/>
              </a:solidFill>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Ø"/>
            </a:pPr>
            <a:endParaRPr lang="en-GB" sz="1630" kern="0" dirty="0">
              <a:solidFill>
                <a:srgbClr val="00000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5" name="Slide Number Placeholder 4"/>
          <p:cNvSpPr>
            <a:spLocks noGrp="1"/>
          </p:cNvSpPr>
          <p:nvPr>
            <p:ph type="sldNum" sz="quarter" idx="12"/>
          </p:nvPr>
        </p:nvSpPr>
        <p:spPr/>
        <p:txBody>
          <a:bodyPr/>
          <a:lstStyle/>
          <a:p>
            <a:fld id="{4C1198CF-4DD5-4AF8-9B06-687D587CF55C}" type="slidenum">
              <a:rPr lang="en-IN" altLang="en-US" smtClean="0"/>
              <a:pPr/>
              <a:t>62</a:t>
            </a:fld>
            <a:endParaRPr lang="en-IN" altLang="en-US"/>
          </a:p>
        </p:txBody>
      </p:sp>
    </p:spTree>
    <p:extLst>
      <p:ext uri="{BB962C8B-B14F-4D97-AF65-F5344CB8AC3E}">
        <p14:creationId xmlns:p14="http://schemas.microsoft.com/office/powerpoint/2010/main" val="11134197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94" y="1053585"/>
            <a:ext cx="13067906" cy="6028097"/>
          </a:xfrm>
          <a:prstGeom prst="rect">
            <a:avLst/>
          </a:prstGeom>
        </p:spPr>
      </p:pic>
      <p:cxnSp>
        <p:nvCxnSpPr>
          <p:cNvPr id="30" name="Straight Arrow Connector 29"/>
          <p:cNvCxnSpPr>
            <a:stCxn id="20" idx="2"/>
          </p:cNvCxnSpPr>
          <p:nvPr/>
        </p:nvCxnSpPr>
        <p:spPr>
          <a:xfrm>
            <a:off x="8108698" y="3044971"/>
            <a:ext cx="585449" cy="96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Hindustan Aeronautics</a:t>
            </a:r>
            <a:endParaRPr lang="en-US" sz="2380" b="1" dirty="0">
              <a:solidFill>
                <a:schemeClr val="bg1"/>
              </a:solidFill>
            </a:endParaRPr>
          </a:p>
        </p:txBody>
      </p:sp>
      <p:cxnSp>
        <p:nvCxnSpPr>
          <p:cNvPr id="6" name="Straight Connector 5"/>
          <p:cNvCxnSpPr/>
          <p:nvPr/>
        </p:nvCxnSpPr>
        <p:spPr>
          <a:xfrm>
            <a:off x="1618613" y="3826438"/>
            <a:ext cx="6623911" cy="0"/>
          </a:xfrm>
          <a:prstGeom prst="line">
            <a:avLst/>
          </a:prstGeom>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85976" y="1219200"/>
            <a:ext cx="1183529" cy="292388"/>
          </a:xfrm>
          <a:prstGeom prst="rect">
            <a:avLst/>
          </a:prstGeom>
          <a:noFill/>
        </p:spPr>
        <p:txBody>
          <a:bodyPr wrap="none" rtlCol="0">
            <a:spAutoFit/>
          </a:bodyPr>
          <a:lstStyle/>
          <a:p>
            <a:r>
              <a:rPr lang="en-IN" dirty="0" smtClean="0"/>
              <a:t>Weekly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8" name="TextBox 17"/>
          <p:cNvSpPr txBox="1"/>
          <p:nvPr/>
        </p:nvSpPr>
        <p:spPr>
          <a:xfrm>
            <a:off x="10338228" y="1187618"/>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0" name="TextBox 19"/>
          <p:cNvSpPr txBox="1"/>
          <p:nvPr/>
        </p:nvSpPr>
        <p:spPr>
          <a:xfrm>
            <a:off x="7770304" y="2552528"/>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22" name="TextBox 21"/>
          <p:cNvSpPr txBox="1"/>
          <p:nvPr/>
        </p:nvSpPr>
        <p:spPr>
          <a:xfrm>
            <a:off x="2539387" y="4915564"/>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3" name="TextBox 22"/>
          <p:cNvSpPr txBox="1"/>
          <p:nvPr/>
        </p:nvSpPr>
        <p:spPr>
          <a:xfrm>
            <a:off x="4394200" y="4604957"/>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4" name="TextBox 23"/>
          <p:cNvSpPr txBox="1"/>
          <p:nvPr/>
        </p:nvSpPr>
        <p:spPr>
          <a:xfrm>
            <a:off x="6832600" y="4243788"/>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cxnSp>
        <p:nvCxnSpPr>
          <p:cNvPr id="27" name="Straight Arrow Connector 26"/>
          <p:cNvCxnSpPr>
            <a:stCxn id="20" idx="2"/>
          </p:cNvCxnSpPr>
          <p:nvPr/>
        </p:nvCxnSpPr>
        <p:spPr>
          <a:xfrm>
            <a:off x="8108698" y="3044971"/>
            <a:ext cx="25051" cy="3641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10549233" y="1617914"/>
            <a:ext cx="931567" cy="2246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H="1">
            <a:off x="10374404" y="1617914"/>
            <a:ext cx="174829" cy="4015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3539345" y="3878558"/>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38" name="TextBox 37"/>
          <p:cNvSpPr txBox="1"/>
          <p:nvPr/>
        </p:nvSpPr>
        <p:spPr>
          <a:xfrm>
            <a:off x="5520934" y="3333995"/>
            <a:ext cx="676788" cy="492443"/>
          </a:xfrm>
          <a:prstGeom prst="rect">
            <a:avLst/>
          </a:prstGeom>
          <a:noFill/>
        </p:spPr>
        <p:txBody>
          <a:bodyPr wrap="none" rtlCol="0">
            <a:spAutoFit/>
          </a:bodyPr>
          <a:lstStyle/>
          <a:p>
            <a:r>
              <a:rPr lang="en-IN" dirty="0" smtClean="0"/>
              <a:t>Higher</a:t>
            </a:r>
          </a:p>
          <a:p>
            <a:r>
              <a:rPr lang="en-IN" dirty="0" smtClean="0"/>
              <a:t>Top</a:t>
            </a:r>
          </a:p>
        </p:txBody>
      </p:sp>
      <p:sp>
        <p:nvSpPr>
          <p:cNvPr id="39" name="TextBox 38"/>
          <p:cNvSpPr txBox="1"/>
          <p:nvPr/>
        </p:nvSpPr>
        <p:spPr>
          <a:xfrm>
            <a:off x="8758200" y="3562727"/>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40" name="TextBox 39"/>
          <p:cNvSpPr txBox="1"/>
          <p:nvPr/>
        </p:nvSpPr>
        <p:spPr>
          <a:xfrm>
            <a:off x="10847584" y="2669023"/>
            <a:ext cx="751615" cy="492443"/>
          </a:xfrm>
          <a:prstGeom prst="rect">
            <a:avLst/>
          </a:prstGeom>
          <a:noFill/>
        </p:spPr>
        <p:txBody>
          <a:bodyPr wrap="square" rtlCol="0">
            <a:spAutoFit/>
          </a:bodyPr>
          <a:lstStyle/>
          <a:p>
            <a:r>
              <a:rPr lang="en-IN" dirty="0" smtClean="0"/>
              <a:t>Higher</a:t>
            </a:r>
          </a:p>
          <a:p>
            <a:r>
              <a:rPr lang="en-IN" dirty="0" smtClean="0"/>
              <a:t>Bottom</a:t>
            </a:r>
            <a:endParaRPr lang="en-IN" dirty="0"/>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63</a:t>
            </a:fld>
            <a:endParaRPr lang="en-IN" altLang="en-US"/>
          </a:p>
        </p:txBody>
      </p:sp>
    </p:spTree>
    <p:extLst>
      <p:ext uri="{BB962C8B-B14F-4D97-AF65-F5344CB8AC3E}">
        <p14:creationId xmlns:p14="http://schemas.microsoft.com/office/powerpoint/2010/main" val="39876665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Nifty CPSE</a:t>
            </a:r>
            <a:endParaRPr lang="en-US" sz="2380" b="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219200"/>
            <a:ext cx="6667106" cy="5815231"/>
          </a:xfrm>
          <a:prstGeom prst="rect">
            <a:avLst/>
          </a:prstGeom>
        </p:spPr>
      </p:pic>
      <p:cxnSp>
        <p:nvCxnSpPr>
          <p:cNvPr id="6" name="Straight Connector 5"/>
          <p:cNvCxnSpPr/>
          <p:nvPr/>
        </p:nvCxnSpPr>
        <p:spPr>
          <a:xfrm>
            <a:off x="279400" y="2667000"/>
            <a:ext cx="11849243" cy="0"/>
          </a:xfrm>
          <a:prstGeom prst="line">
            <a:avLst/>
          </a:prstGeom>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689861" y="2889254"/>
            <a:ext cx="1051547" cy="492443"/>
          </a:xfrm>
          <a:prstGeom prst="rect">
            <a:avLst/>
          </a:prstGeom>
          <a:noFill/>
        </p:spPr>
        <p:txBody>
          <a:bodyPr wrap="square" rtlCol="0">
            <a:spAutoFit/>
          </a:bodyPr>
          <a:lstStyle/>
          <a:p>
            <a:r>
              <a:rPr lang="en-IN" dirty="0" smtClean="0"/>
              <a:t>Crossed 8 year high</a:t>
            </a:r>
            <a:endParaRPr lang="en-IN" dirty="0"/>
          </a:p>
        </p:txBody>
      </p:sp>
      <p:sp>
        <p:nvSpPr>
          <p:cNvPr id="8" name="Oval 7"/>
          <p:cNvSpPr/>
          <p:nvPr/>
        </p:nvSpPr>
        <p:spPr>
          <a:xfrm>
            <a:off x="5646013" y="2493728"/>
            <a:ext cx="87696" cy="591979"/>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506" y="1219200"/>
            <a:ext cx="6466145" cy="5815231"/>
          </a:xfrm>
          <a:prstGeom prst="rect">
            <a:avLst/>
          </a:prstGeom>
        </p:spPr>
      </p:pic>
      <p:sp>
        <p:nvSpPr>
          <p:cNvPr id="12" name="TextBox 11"/>
          <p:cNvSpPr txBox="1"/>
          <p:nvPr/>
        </p:nvSpPr>
        <p:spPr>
          <a:xfrm>
            <a:off x="279400" y="1828800"/>
            <a:ext cx="1225015" cy="292388"/>
          </a:xfrm>
          <a:prstGeom prst="rect">
            <a:avLst/>
          </a:prstGeom>
          <a:noFill/>
        </p:spPr>
        <p:txBody>
          <a:bodyPr wrap="none" rtlCol="0">
            <a:spAutoFit/>
          </a:bodyPr>
          <a:lstStyle/>
          <a:p>
            <a:r>
              <a:rPr lang="en-IN" dirty="0" smtClean="0"/>
              <a:t>Monthly Chart</a:t>
            </a:r>
            <a:endParaRPr lang="en-IN" dirty="0"/>
          </a:p>
        </p:txBody>
      </p:sp>
      <p:sp>
        <p:nvSpPr>
          <p:cNvPr id="13" name="TextBox 12"/>
          <p:cNvSpPr txBox="1"/>
          <p:nvPr/>
        </p:nvSpPr>
        <p:spPr>
          <a:xfrm>
            <a:off x="6946506" y="1835006"/>
            <a:ext cx="1010213" cy="292388"/>
          </a:xfrm>
          <a:prstGeom prst="rect">
            <a:avLst/>
          </a:prstGeom>
          <a:noFill/>
        </p:spPr>
        <p:txBody>
          <a:bodyPr wrap="none" rtlCol="0">
            <a:spAutoFit/>
          </a:bodyPr>
          <a:lstStyle/>
          <a:p>
            <a:r>
              <a:rPr lang="en-IN" dirty="0" smtClean="0"/>
              <a:t>Daily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5" name="Rectangle 14"/>
          <p:cNvSpPr/>
          <p:nvPr/>
        </p:nvSpPr>
        <p:spPr>
          <a:xfrm>
            <a:off x="10534348" y="2789717"/>
            <a:ext cx="1745997" cy="85877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p:cNvSpPr txBox="1"/>
          <p:nvPr/>
        </p:nvSpPr>
        <p:spPr>
          <a:xfrm>
            <a:off x="10566400" y="4140984"/>
            <a:ext cx="2362200" cy="292388"/>
          </a:xfrm>
          <a:prstGeom prst="rect">
            <a:avLst/>
          </a:prstGeom>
          <a:noFill/>
        </p:spPr>
        <p:txBody>
          <a:bodyPr wrap="square" rtlCol="0">
            <a:spAutoFit/>
          </a:bodyPr>
          <a:lstStyle/>
          <a:p>
            <a:r>
              <a:rPr lang="en-IN" dirty="0" smtClean="0"/>
              <a:t>Consolidation at all-time high</a:t>
            </a:r>
            <a:endParaRPr lang="en-IN" dirty="0"/>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64</a:t>
            </a:fld>
            <a:endParaRPr lang="en-IN" altLang="en-US"/>
          </a:p>
        </p:txBody>
      </p:sp>
    </p:spTree>
    <p:extLst>
      <p:ext uri="{BB962C8B-B14F-4D97-AF65-F5344CB8AC3E}">
        <p14:creationId xmlns:p14="http://schemas.microsoft.com/office/powerpoint/2010/main" val="9466119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NTPC – CMP – </a:t>
            </a:r>
            <a:r>
              <a:rPr lang="en-US" sz="2380" b="1" dirty="0" err="1" smtClean="0">
                <a:solidFill>
                  <a:schemeClr val="bg1"/>
                </a:solidFill>
              </a:rPr>
              <a:t>Rs</a:t>
            </a:r>
            <a:r>
              <a:rPr lang="en-US" sz="2380" b="1" dirty="0" smtClean="0">
                <a:solidFill>
                  <a:schemeClr val="bg1"/>
                </a:solidFill>
              </a:rPr>
              <a:t> 178 , Mcap </a:t>
            </a:r>
            <a:r>
              <a:rPr lang="en-US" sz="2380" b="1" dirty="0" err="1" smtClean="0">
                <a:solidFill>
                  <a:schemeClr val="bg1"/>
                </a:solidFill>
              </a:rPr>
              <a:t>Rs</a:t>
            </a:r>
            <a:r>
              <a:rPr lang="en-US" sz="2380" b="1" dirty="0" smtClean="0">
                <a:solidFill>
                  <a:schemeClr val="bg1"/>
                </a:solidFill>
              </a:rPr>
              <a:t> 1,73,473 crs</a:t>
            </a:r>
            <a:endParaRPr lang="en-US" sz="2380" b="1" dirty="0">
              <a:solidFill>
                <a:schemeClr val="bg1"/>
              </a:solidFill>
            </a:endParaRPr>
          </a:p>
        </p:txBody>
      </p:sp>
      <p:sp>
        <p:nvSpPr>
          <p:cNvPr id="4" name="Content Placeholder 4"/>
          <p:cNvSpPr txBox="1">
            <a:spLocks/>
          </p:cNvSpPr>
          <p:nvPr/>
        </p:nvSpPr>
        <p:spPr>
          <a:xfrm>
            <a:off x="394095" y="1800897"/>
            <a:ext cx="8144865" cy="4599903"/>
          </a:xfrm>
          <a:prstGeom prst="rect">
            <a:avLst/>
          </a:prstGeom>
        </p:spPr>
        <p:txBody>
          <a:bodyPr>
            <a:noAutofit/>
          </a:bodyPr>
          <a:lst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gn="just" fontAlgn="auto">
              <a:spcBef>
                <a:spcPts val="600"/>
              </a:spcBef>
              <a:spcAft>
                <a:spcPts val="0"/>
              </a:spcAft>
              <a:buFont typeface="Wingdings" panose="05000000000000000000" pitchFamily="2" charset="2"/>
              <a:buChar char="Ø"/>
            </a:pPr>
            <a:r>
              <a:rPr lang="en-US" sz="1300" kern="0" dirty="0">
                <a:solidFill>
                  <a:srgbClr val="000000"/>
                </a:solidFill>
                <a:latin typeface="Arial" panose="020B0604020202020204" pitchFamily="34" charset="0"/>
                <a:cs typeface="Arial" panose="020B0604020202020204" pitchFamily="34" charset="0"/>
              </a:rPr>
              <a:t>NTPC doubled its solar/wind capacity by 3QFY23 and has achieved </a:t>
            </a:r>
            <a:r>
              <a:rPr lang="en-US" sz="1300" kern="0" dirty="0" smtClean="0">
                <a:solidFill>
                  <a:srgbClr val="000000"/>
                </a:solidFill>
                <a:latin typeface="Arial" panose="020B0604020202020204" pitchFamily="34" charset="0"/>
                <a:cs typeface="Arial" panose="020B0604020202020204" pitchFamily="34" charset="0"/>
              </a:rPr>
              <a:t>5% </a:t>
            </a:r>
            <a:r>
              <a:rPr lang="en-US" sz="1300" kern="0" dirty="0">
                <a:solidFill>
                  <a:srgbClr val="000000"/>
                </a:solidFill>
                <a:latin typeface="Arial" panose="020B0604020202020204" pitchFamily="34" charset="0"/>
                <a:cs typeface="Arial" panose="020B0604020202020204" pitchFamily="34" charset="0"/>
              </a:rPr>
              <a:t>of its FY32 vision of 60GW.</a:t>
            </a:r>
          </a:p>
          <a:p>
            <a:pPr algn="just" fontAlgn="auto">
              <a:spcBef>
                <a:spcPts val="600"/>
              </a:spcBef>
              <a:spcAft>
                <a:spcPts val="0"/>
              </a:spcAft>
              <a:buFont typeface="Wingdings" panose="05000000000000000000" pitchFamily="2" charset="2"/>
              <a:buChar char="Ø"/>
            </a:pPr>
            <a:endParaRPr lang="en-US" sz="1300" kern="0" dirty="0">
              <a:solidFill>
                <a:srgbClr val="000000"/>
              </a:solidFill>
              <a:latin typeface="Arial" panose="020B0604020202020204" pitchFamily="34" charset="0"/>
              <a:cs typeface="Arial" panose="020B0604020202020204" pitchFamily="34" charset="0"/>
            </a:endParaRPr>
          </a:p>
          <a:p>
            <a:pPr algn="just" fontAlgn="auto">
              <a:spcBef>
                <a:spcPts val="600"/>
              </a:spcBef>
              <a:spcAft>
                <a:spcPts val="0"/>
              </a:spcAft>
              <a:buFont typeface="Wingdings" panose="05000000000000000000" pitchFamily="2" charset="2"/>
              <a:buChar char="Ø"/>
            </a:pPr>
            <a:r>
              <a:rPr lang="en-US" sz="1300" kern="0" dirty="0">
                <a:solidFill>
                  <a:srgbClr val="000000"/>
                </a:solidFill>
                <a:latin typeface="Arial" panose="020B0604020202020204" pitchFamily="34" charset="0"/>
                <a:cs typeface="Arial" panose="020B0604020202020204" pitchFamily="34" charset="0"/>
              </a:rPr>
              <a:t>India set lofty goals at COP26 including a 3.4x rise in non-fossil energy (NFE) capacity. To decarbonize, it has identified Renewable Energy for power, green hydrogen for industries, and electrification for mobility sectors</a:t>
            </a:r>
            <a:r>
              <a:rPr lang="en-US" sz="1300" kern="0" dirty="0" smtClean="0">
                <a:solidFill>
                  <a:srgbClr val="000000"/>
                </a:solidFill>
                <a:latin typeface="Arial" panose="020B0604020202020204" pitchFamily="34" charset="0"/>
                <a:cs typeface="Arial" panose="020B0604020202020204" pitchFamily="34" charset="0"/>
              </a:rPr>
              <a:t>.</a:t>
            </a:r>
            <a:endParaRPr lang="en-US" sz="1300" kern="0" dirty="0">
              <a:solidFill>
                <a:srgbClr val="000000"/>
              </a:solidFill>
              <a:latin typeface="Arial" panose="020B0604020202020204" pitchFamily="34" charset="0"/>
              <a:cs typeface="Arial" panose="020B0604020202020204" pitchFamily="34" charset="0"/>
            </a:endParaRPr>
          </a:p>
          <a:p>
            <a:pPr algn="just" fontAlgn="auto">
              <a:spcBef>
                <a:spcPts val="600"/>
              </a:spcBef>
              <a:spcAft>
                <a:spcPts val="0"/>
              </a:spcAft>
              <a:buFont typeface="Wingdings" panose="05000000000000000000" pitchFamily="2" charset="2"/>
              <a:buChar char="Ø"/>
            </a:pPr>
            <a:endParaRPr lang="en-US" sz="1300" kern="0" dirty="0">
              <a:solidFill>
                <a:srgbClr val="000000"/>
              </a:solidFill>
              <a:latin typeface="Arial" panose="020B0604020202020204" pitchFamily="34" charset="0"/>
              <a:cs typeface="Arial" panose="020B0604020202020204" pitchFamily="34" charset="0"/>
            </a:endParaRPr>
          </a:p>
          <a:p>
            <a:pPr algn="just" fontAlgn="auto">
              <a:spcBef>
                <a:spcPts val="600"/>
              </a:spcBef>
              <a:spcAft>
                <a:spcPts val="0"/>
              </a:spcAft>
              <a:buFont typeface="Wingdings" panose="05000000000000000000" pitchFamily="2" charset="2"/>
              <a:buChar char="Ø"/>
            </a:pPr>
            <a:r>
              <a:rPr lang="en-US" sz="1300" kern="0" dirty="0">
                <a:solidFill>
                  <a:srgbClr val="000000"/>
                </a:solidFill>
                <a:latin typeface="Arial" panose="020B0604020202020204" pitchFamily="34" charset="0"/>
                <a:cs typeface="Arial" panose="020B0604020202020204" pitchFamily="34" charset="0"/>
              </a:rPr>
              <a:t>In the meantime, India is likely to kick-start a few fossil plants for a balanced transition, opening up growth for NTPC. It ordered its first fossil plant in five years in 2QFY23 and plans to add 4.8GW to drive growth until FY30. Decarburization offers NTPC a decadal growth opportunity, in our view, making it a play on energy transition. NTPC has a series of under construction thermal power plants that are likely to fructify during FY24 . </a:t>
            </a:r>
          </a:p>
          <a:p>
            <a:pPr algn="just" fontAlgn="auto">
              <a:spcBef>
                <a:spcPts val="600"/>
              </a:spcBef>
              <a:spcAft>
                <a:spcPts val="0"/>
              </a:spcAft>
              <a:buFont typeface="Wingdings" panose="05000000000000000000" pitchFamily="2" charset="2"/>
              <a:buChar char="Ø"/>
            </a:pPr>
            <a:endParaRPr lang="en-US" sz="1300" kern="0" dirty="0">
              <a:solidFill>
                <a:srgbClr val="000000"/>
              </a:solidFill>
              <a:latin typeface="Arial" panose="020B0604020202020204" pitchFamily="34" charset="0"/>
              <a:cs typeface="Arial" panose="020B0604020202020204" pitchFamily="34" charset="0"/>
            </a:endParaRPr>
          </a:p>
          <a:p>
            <a:pPr algn="just" fontAlgn="auto">
              <a:spcBef>
                <a:spcPts val="600"/>
              </a:spcBef>
              <a:spcAft>
                <a:spcPts val="0"/>
              </a:spcAft>
              <a:buFont typeface="Wingdings" panose="05000000000000000000" pitchFamily="2" charset="2"/>
              <a:buChar char="Ø"/>
            </a:pPr>
            <a:r>
              <a:rPr lang="en-US" sz="1300" kern="0" dirty="0">
                <a:solidFill>
                  <a:srgbClr val="000000"/>
                </a:solidFill>
                <a:latin typeface="Arial" panose="020B0604020202020204" pitchFamily="34" charset="0"/>
                <a:cs typeface="Arial" panose="020B0604020202020204" pitchFamily="34" charset="0"/>
              </a:rPr>
              <a:t>NTPC is building India’s biggest 5MW </a:t>
            </a:r>
            <a:r>
              <a:rPr lang="en-US" sz="1300" kern="0" dirty="0" err="1">
                <a:solidFill>
                  <a:srgbClr val="000000"/>
                </a:solidFill>
                <a:latin typeface="Arial" panose="020B0604020202020204" pitchFamily="34" charset="0"/>
                <a:cs typeface="Arial" panose="020B0604020202020204" pitchFamily="34" charset="0"/>
              </a:rPr>
              <a:t>electrolyser</a:t>
            </a:r>
            <a:r>
              <a:rPr lang="en-US" sz="1300" kern="0" dirty="0">
                <a:solidFill>
                  <a:srgbClr val="000000"/>
                </a:solidFill>
                <a:latin typeface="Arial" panose="020B0604020202020204" pitchFamily="34" charset="0"/>
                <a:cs typeface="Arial" panose="020B0604020202020204" pitchFamily="34" charset="0"/>
              </a:rPr>
              <a:t> in Madhya Pradesh as part of its circular economy initiative to capture carbon and convert it to methanol. This facility would be converted from grey to green hydrogen with power supply from its 5MW small hydro and 500kW rooftop solar. NTPC could become one of the largest exporters of green hydrogen and green ammonia/methanol due to its strategic location</a:t>
            </a:r>
          </a:p>
          <a:p>
            <a:pPr algn="just" fontAlgn="auto">
              <a:spcBef>
                <a:spcPts val="600"/>
              </a:spcBef>
              <a:spcAft>
                <a:spcPts val="0"/>
              </a:spcAft>
              <a:buFont typeface="Wingdings" panose="05000000000000000000" pitchFamily="2" charset="2"/>
              <a:buChar char="Ø"/>
            </a:pPr>
            <a:endParaRPr lang="en-US" sz="1300" kern="0" dirty="0">
              <a:solidFill>
                <a:srgbClr val="000000"/>
              </a:solidFill>
              <a:latin typeface="Arial" panose="020B0604020202020204" pitchFamily="34" charset="0"/>
              <a:cs typeface="Arial" panose="020B0604020202020204" pitchFamily="34" charset="0"/>
            </a:endParaRPr>
          </a:p>
          <a:p>
            <a:pPr algn="just" fontAlgn="auto">
              <a:spcBef>
                <a:spcPts val="600"/>
              </a:spcBef>
              <a:spcAft>
                <a:spcPts val="0"/>
              </a:spcAft>
              <a:buFont typeface="Wingdings" panose="05000000000000000000" pitchFamily="2" charset="2"/>
              <a:buChar char="Ø"/>
            </a:pPr>
            <a:r>
              <a:rPr lang="en-US" sz="1300" kern="0" dirty="0">
                <a:solidFill>
                  <a:srgbClr val="000000"/>
                </a:solidFill>
                <a:latin typeface="Arial" panose="020B0604020202020204" pitchFamily="34" charset="0"/>
                <a:cs typeface="Arial" panose="020B0604020202020204" pitchFamily="34" charset="0"/>
              </a:rPr>
              <a:t>Carbon capture is underway at NTPC’s 500MW </a:t>
            </a:r>
            <a:r>
              <a:rPr lang="en-US" sz="1300" kern="0" dirty="0" err="1">
                <a:solidFill>
                  <a:srgbClr val="000000"/>
                </a:solidFill>
                <a:latin typeface="Arial" panose="020B0604020202020204" pitchFamily="34" charset="0"/>
                <a:cs typeface="Arial" panose="020B0604020202020204" pitchFamily="34" charset="0"/>
              </a:rPr>
              <a:t>coalfired</a:t>
            </a:r>
            <a:r>
              <a:rPr lang="en-US" sz="1300" kern="0" dirty="0">
                <a:solidFill>
                  <a:srgbClr val="000000"/>
                </a:solidFill>
                <a:latin typeface="Arial" panose="020B0604020202020204" pitchFamily="34" charset="0"/>
                <a:cs typeface="Arial" panose="020B0604020202020204" pitchFamily="34" charset="0"/>
              </a:rPr>
              <a:t> power plant at </a:t>
            </a:r>
            <a:r>
              <a:rPr lang="en-US" sz="1300" kern="0" dirty="0" err="1">
                <a:solidFill>
                  <a:srgbClr val="000000"/>
                </a:solidFill>
                <a:latin typeface="Arial" panose="020B0604020202020204" pitchFamily="34" charset="0"/>
                <a:cs typeface="Arial" panose="020B0604020202020204" pitchFamily="34" charset="0"/>
              </a:rPr>
              <a:t>Vindhyachal</a:t>
            </a:r>
            <a:r>
              <a:rPr lang="en-US" sz="1300" kern="0" dirty="0">
                <a:solidFill>
                  <a:srgbClr val="000000"/>
                </a:solidFill>
                <a:latin typeface="Arial" panose="020B0604020202020204" pitchFamily="34" charset="0"/>
                <a:cs typeface="Arial" panose="020B0604020202020204" pitchFamily="34" charset="0"/>
              </a:rPr>
              <a:t> Super Thermal Power Station</a:t>
            </a:r>
          </a:p>
          <a:p>
            <a:pPr algn="just" fontAlgn="auto">
              <a:spcBef>
                <a:spcPts val="600"/>
              </a:spcBef>
              <a:spcAft>
                <a:spcPts val="0"/>
              </a:spcAft>
              <a:buFont typeface="Wingdings" panose="05000000000000000000" pitchFamily="2" charset="2"/>
              <a:buChar char="Ø"/>
            </a:pPr>
            <a:endParaRPr lang="en-US" sz="1300" kern="0" dirty="0">
              <a:solidFill>
                <a:srgbClr val="000000"/>
              </a:solidFill>
              <a:latin typeface="Arial" panose="020B0604020202020204" pitchFamily="34" charset="0"/>
              <a:cs typeface="Arial" panose="020B0604020202020204" pitchFamily="34" charset="0"/>
            </a:endParaRPr>
          </a:p>
          <a:p>
            <a:pPr algn="just" fontAlgn="auto">
              <a:spcBef>
                <a:spcPts val="600"/>
              </a:spcBef>
              <a:spcAft>
                <a:spcPts val="0"/>
              </a:spcAft>
              <a:buFont typeface="Wingdings" panose="05000000000000000000" pitchFamily="2" charset="2"/>
              <a:buChar char="Ø"/>
            </a:pPr>
            <a:r>
              <a:rPr lang="en-US" sz="1300" kern="0" dirty="0">
                <a:solidFill>
                  <a:srgbClr val="000000"/>
                </a:solidFill>
                <a:latin typeface="Arial" panose="020B0604020202020204" pitchFamily="34" charset="0"/>
                <a:cs typeface="Arial" panose="020B0604020202020204" pitchFamily="34" charset="0"/>
              </a:rPr>
              <a:t>The decrease in CWIP as a percentage of total fixed assets led ROE to increase so far. ROE to improve sequentially as the proportion of CWIP to total fixed assets declines. </a:t>
            </a:r>
            <a:endParaRPr lang="en-GB" sz="1300" kern="0" dirty="0">
              <a:solidFill>
                <a:srgbClr val="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585200" y="1848734"/>
            <a:ext cx="5024693" cy="2376102"/>
          </a:xfrm>
          <a:prstGeom prst="rect">
            <a:avLst/>
          </a:prstGeom>
        </p:spPr>
      </p:pic>
      <p:pic>
        <p:nvPicPr>
          <p:cNvPr id="6" name="Picture 5"/>
          <p:cNvPicPr>
            <a:picLocks noChangeAspect="1"/>
          </p:cNvPicPr>
          <p:nvPr/>
        </p:nvPicPr>
        <p:blipFill>
          <a:blip r:embed="rId3"/>
          <a:stretch>
            <a:fillRect/>
          </a:stretch>
        </p:blipFill>
        <p:spPr>
          <a:xfrm>
            <a:off x="8538960" y="4224836"/>
            <a:ext cx="1989611" cy="2268855"/>
          </a:xfrm>
          <a:prstGeom prst="rect">
            <a:avLst/>
          </a:prstGeom>
        </p:spPr>
      </p:pic>
      <p:pic>
        <p:nvPicPr>
          <p:cNvPr id="7" name="Picture 6"/>
          <p:cNvPicPr>
            <a:picLocks noChangeAspect="1"/>
          </p:cNvPicPr>
          <p:nvPr/>
        </p:nvPicPr>
        <p:blipFill>
          <a:blip r:embed="rId4"/>
          <a:stretch>
            <a:fillRect/>
          </a:stretch>
        </p:blipFill>
        <p:spPr>
          <a:xfrm>
            <a:off x="11264629" y="4224836"/>
            <a:ext cx="1990450" cy="2142952"/>
          </a:xfrm>
          <a:prstGeom prst="rect">
            <a:avLst/>
          </a:prstGeom>
        </p:spPr>
      </p:pic>
      <p:sp>
        <p:nvSpPr>
          <p:cNvPr id="8" name="Rectangle 7"/>
          <p:cNvSpPr/>
          <p:nvPr/>
        </p:nvSpPr>
        <p:spPr>
          <a:xfrm>
            <a:off x="9998459" y="6462165"/>
            <a:ext cx="3341716" cy="261610"/>
          </a:xfrm>
          <a:prstGeom prst="rect">
            <a:avLst/>
          </a:prstGeom>
        </p:spPr>
        <p:txBody>
          <a:bodyPr wrap="square">
            <a:spAutoFit/>
          </a:bodyPr>
          <a:lstStyle/>
          <a:p>
            <a:r>
              <a:rPr lang="en-US" sz="1100" i="1" dirty="0" smtClean="0"/>
              <a:t>NTPC Fuel Mix FY20 &amp; FY32</a:t>
            </a:r>
            <a:endParaRPr lang="en-IN" sz="1100" i="1" dirty="0"/>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9" name="Slide Number Placeholder 8"/>
          <p:cNvSpPr>
            <a:spLocks noGrp="1"/>
          </p:cNvSpPr>
          <p:nvPr>
            <p:ph type="sldNum" sz="quarter" idx="12"/>
          </p:nvPr>
        </p:nvSpPr>
        <p:spPr/>
        <p:txBody>
          <a:bodyPr/>
          <a:lstStyle/>
          <a:p>
            <a:fld id="{4C1198CF-4DD5-4AF8-9B06-687D587CF55C}" type="slidenum">
              <a:rPr lang="en-IN" altLang="en-US" smtClean="0"/>
              <a:pPr/>
              <a:t>65</a:t>
            </a:fld>
            <a:endParaRPr lang="en-IN" altLang="en-US"/>
          </a:p>
        </p:txBody>
      </p:sp>
    </p:spTree>
    <p:extLst>
      <p:ext uri="{BB962C8B-B14F-4D97-AF65-F5344CB8AC3E}">
        <p14:creationId xmlns:p14="http://schemas.microsoft.com/office/powerpoint/2010/main" val="1975203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71" y="990599"/>
            <a:ext cx="12658229" cy="6208257"/>
          </a:xfrm>
          <a:prstGeom prst="rect">
            <a:avLst/>
          </a:prstGeom>
        </p:spPr>
      </p:pic>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NTPC</a:t>
            </a:r>
            <a:endParaRPr lang="en-US" sz="2380" b="1" dirty="0">
              <a:solidFill>
                <a:schemeClr val="bg1"/>
              </a:solidFill>
            </a:endParaRPr>
          </a:p>
        </p:txBody>
      </p:sp>
      <p:cxnSp>
        <p:nvCxnSpPr>
          <p:cNvPr id="6" name="Straight Connector 5"/>
          <p:cNvCxnSpPr/>
          <p:nvPr/>
        </p:nvCxnSpPr>
        <p:spPr>
          <a:xfrm>
            <a:off x="1035278" y="3015261"/>
            <a:ext cx="11849243" cy="0"/>
          </a:xfrm>
          <a:prstGeom prst="line">
            <a:avLst/>
          </a:prstGeom>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8321920" y="2793320"/>
            <a:ext cx="2275615" cy="292388"/>
          </a:xfrm>
          <a:prstGeom prst="rect">
            <a:avLst/>
          </a:prstGeom>
          <a:noFill/>
        </p:spPr>
        <p:txBody>
          <a:bodyPr wrap="square" rtlCol="0">
            <a:spAutoFit/>
          </a:bodyPr>
          <a:lstStyle/>
          <a:p>
            <a:r>
              <a:rPr lang="en-IN" dirty="0" smtClean="0"/>
              <a:t>Crossed 11 year high</a:t>
            </a:r>
            <a:endParaRPr lang="en-IN" dirty="0"/>
          </a:p>
        </p:txBody>
      </p:sp>
      <p:sp>
        <p:nvSpPr>
          <p:cNvPr id="12" name="TextBox 11"/>
          <p:cNvSpPr txBox="1"/>
          <p:nvPr/>
        </p:nvSpPr>
        <p:spPr>
          <a:xfrm>
            <a:off x="422771" y="1295843"/>
            <a:ext cx="1225015" cy="292388"/>
          </a:xfrm>
          <a:prstGeom prst="rect">
            <a:avLst/>
          </a:prstGeom>
          <a:noFill/>
        </p:spPr>
        <p:txBody>
          <a:bodyPr wrap="none" rtlCol="0">
            <a:spAutoFit/>
          </a:bodyPr>
          <a:lstStyle/>
          <a:p>
            <a:r>
              <a:rPr lang="en-IN" dirty="0" smtClean="0"/>
              <a:t>Monthly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6" name="TextBox 15"/>
          <p:cNvSpPr txBox="1"/>
          <p:nvPr/>
        </p:nvSpPr>
        <p:spPr>
          <a:xfrm>
            <a:off x="10657837" y="3580940"/>
            <a:ext cx="1476478" cy="492443"/>
          </a:xfrm>
          <a:prstGeom prst="rect">
            <a:avLst/>
          </a:prstGeom>
          <a:noFill/>
        </p:spPr>
        <p:txBody>
          <a:bodyPr wrap="square" rtlCol="0">
            <a:spAutoFit/>
          </a:bodyPr>
          <a:lstStyle/>
          <a:p>
            <a:r>
              <a:rPr lang="en-IN" dirty="0" smtClean="0"/>
              <a:t>Stock moving in rising channel</a:t>
            </a:r>
            <a:endParaRPr lang="en-IN" dirty="0"/>
          </a:p>
        </p:txBody>
      </p:sp>
      <p:cxnSp>
        <p:nvCxnSpPr>
          <p:cNvPr id="7" name="Straight Connector 6"/>
          <p:cNvCxnSpPr/>
          <p:nvPr/>
        </p:nvCxnSpPr>
        <p:spPr>
          <a:xfrm flipV="1">
            <a:off x="9170817" y="1556277"/>
            <a:ext cx="3217780" cy="377772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9170817" y="1294667"/>
            <a:ext cx="2617296" cy="3201133"/>
          </a:xfrm>
          <a:prstGeom prst="line">
            <a:avLst/>
          </a:prstGeom>
        </p:spPr>
        <p:style>
          <a:lnRef idx="1">
            <a:schemeClr val="dk1"/>
          </a:lnRef>
          <a:fillRef idx="0">
            <a:schemeClr val="dk1"/>
          </a:fillRef>
          <a:effectRef idx="0">
            <a:schemeClr val="dk1"/>
          </a:effectRef>
          <a:fontRef idx="minor">
            <a:schemeClr val="tx1"/>
          </a:fontRef>
        </p:style>
      </p:cxn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66</a:t>
            </a:fld>
            <a:endParaRPr lang="en-IN" altLang="en-US"/>
          </a:p>
        </p:txBody>
      </p:sp>
    </p:spTree>
    <p:extLst>
      <p:ext uri="{BB962C8B-B14F-4D97-AF65-F5344CB8AC3E}">
        <p14:creationId xmlns:p14="http://schemas.microsoft.com/office/powerpoint/2010/main" val="389130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990599"/>
            <a:ext cx="12573000" cy="6208257"/>
          </a:xfrm>
          <a:prstGeom prst="rect">
            <a:avLst/>
          </a:prstGeom>
        </p:spPr>
      </p:pic>
      <p:sp>
        <p:nvSpPr>
          <p:cNvPr id="5" name="Rectangle 4"/>
          <p:cNvSpPr/>
          <p:nvPr/>
        </p:nvSpPr>
        <p:spPr>
          <a:xfrm>
            <a:off x="394094" y="455813"/>
            <a:ext cx="10966276" cy="458587"/>
          </a:xfrm>
          <a:prstGeom prst="rect">
            <a:avLst/>
          </a:prstGeom>
        </p:spPr>
        <p:txBody>
          <a:bodyPr wrap="square">
            <a:spAutoFit/>
          </a:bodyPr>
          <a:lstStyle/>
          <a:p>
            <a:pPr algn="just"/>
            <a:r>
              <a:rPr lang="en-US" sz="2380" b="1" dirty="0" err="1" smtClean="0">
                <a:solidFill>
                  <a:schemeClr val="bg1"/>
                </a:solidFill>
              </a:rPr>
              <a:t>Powergrid</a:t>
            </a:r>
            <a:endParaRPr lang="en-US" sz="2380" b="1" dirty="0">
              <a:solidFill>
                <a:schemeClr val="bg1"/>
              </a:solidFill>
            </a:endParaRPr>
          </a:p>
        </p:txBody>
      </p:sp>
      <p:cxnSp>
        <p:nvCxnSpPr>
          <p:cNvPr id="6" name="Straight Connector 5"/>
          <p:cNvCxnSpPr/>
          <p:nvPr/>
        </p:nvCxnSpPr>
        <p:spPr>
          <a:xfrm>
            <a:off x="1035278" y="3015261"/>
            <a:ext cx="11849243" cy="0"/>
          </a:xfrm>
          <a:prstGeom prst="line">
            <a:avLst/>
          </a:prstGeom>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0718800" y="1864123"/>
            <a:ext cx="942569" cy="292388"/>
          </a:xfrm>
          <a:prstGeom prst="rect">
            <a:avLst/>
          </a:prstGeom>
          <a:noFill/>
        </p:spPr>
        <p:txBody>
          <a:bodyPr wrap="square" rtlCol="0">
            <a:spAutoFit/>
          </a:bodyPr>
          <a:lstStyle/>
          <a:p>
            <a:r>
              <a:rPr lang="en-IN" dirty="0" smtClean="0"/>
              <a:t>Breakout</a:t>
            </a:r>
            <a:endParaRPr lang="en-IN" dirty="0"/>
          </a:p>
        </p:txBody>
      </p:sp>
      <p:sp>
        <p:nvSpPr>
          <p:cNvPr id="12" name="TextBox 11"/>
          <p:cNvSpPr txBox="1"/>
          <p:nvPr/>
        </p:nvSpPr>
        <p:spPr>
          <a:xfrm>
            <a:off x="422771" y="1295843"/>
            <a:ext cx="1225015" cy="292388"/>
          </a:xfrm>
          <a:prstGeom prst="rect">
            <a:avLst/>
          </a:prstGeom>
          <a:noFill/>
        </p:spPr>
        <p:txBody>
          <a:bodyPr wrap="none" rtlCol="0">
            <a:spAutoFit/>
          </a:bodyPr>
          <a:lstStyle/>
          <a:p>
            <a:r>
              <a:rPr lang="en-IN" dirty="0" smtClean="0"/>
              <a:t>Monthly Chart</a:t>
            </a:r>
            <a:endParaRPr lang="en-IN" dirty="0"/>
          </a:p>
        </p:txBody>
      </p:sp>
      <p:sp>
        <p:nvSpPr>
          <p:cNvPr id="14" name="TextBox 13"/>
          <p:cNvSpPr txBox="1"/>
          <p:nvPr/>
        </p:nvSpPr>
        <p:spPr>
          <a:xfrm>
            <a:off x="11553112" y="7198856"/>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6" name="TextBox 15"/>
          <p:cNvSpPr txBox="1"/>
          <p:nvPr/>
        </p:nvSpPr>
        <p:spPr>
          <a:xfrm>
            <a:off x="10336266" y="2777931"/>
            <a:ext cx="1476478" cy="292388"/>
          </a:xfrm>
          <a:prstGeom prst="rect">
            <a:avLst/>
          </a:prstGeom>
          <a:noFill/>
        </p:spPr>
        <p:txBody>
          <a:bodyPr wrap="square" rtlCol="0">
            <a:spAutoFit/>
          </a:bodyPr>
          <a:lstStyle/>
          <a:p>
            <a:r>
              <a:rPr lang="en-IN" dirty="0" smtClean="0"/>
              <a:t>Consolidation</a:t>
            </a:r>
            <a:endParaRPr lang="en-IN" dirty="0"/>
          </a:p>
        </p:txBody>
      </p:sp>
      <p:cxnSp>
        <p:nvCxnSpPr>
          <p:cNvPr id="7" name="Straight Connector 6"/>
          <p:cNvCxnSpPr/>
          <p:nvPr/>
        </p:nvCxnSpPr>
        <p:spPr>
          <a:xfrm>
            <a:off x="8321920" y="2793320"/>
            <a:ext cx="3231192"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478414" y="1828800"/>
            <a:ext cx="3002386" cy="533400"/>
          </a:xfrm>
          <a:prstGeom prst="line">
            <a:avLst/>
          </a:prstGeom>
        </p:spPr>
        <p:style>
          <a:lnRef idx="1">
            <a:schemeClr val="dk1"/>
          </a:lnRef>
          <a:fillRef idx="0">
            <a:schemeClr val="dk1"/>
          </a:fillRef>
          <a:effectRef idx="0">
            <a:schemeClr val="dk1"/>
          </a:effectRef>
          <a:fontRef idx="minor">
            <a:schemeClr val="tx1"/>
          </a:fontRef>
        </p:style>
      </p:cxnSp>
      <p:sp>
        <p:nvSpPr>
          <p:cNvPr id="18" name="Oval 17"/>
          <p:cNvSpPr/>
          <p:nvPr/>
        </p:nvSpPr>
        <p:spPr>
          <a:xfrm>
            <a:off x="11092090" y="2098845"/>
            <a:ext cx="195987" cy="307776"/>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67</a:t>
            </a:fld>
            <a:endParaRPr lang="en-IN" altLang="en-US"/>
          </a:p>
        </p:txBody>
      </p:sp>
    </p:spTree>
    <p:extLst>
      <p:ext uri="{BB962C8B-B14F-4D97-AF65-F5344CB8AC3E}">
        <p14:creationId xmlns:p14="http://schemas.microsoft.com/office/powerpoint/2010/main" val="41580181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fontScale="92500" lnSpcReduction="10000"/>
          </a:bodyPr>
          <a:lstStyle/>
          <a:p>
            <a:r>
              <a:rPr lang="en-US" dirty="0" smtClean="0"/>
              <a:t>Case studies are an example ideas meeting the quantitative selection criteria and explains how the portfolio entry, exit and incremental actions are initiated depends upon the various momentum indicators shown above. However, these case study ideas not necessarily to be seen as recommendations or part of the portfolio currently. </a:t>
            </a:r>
            <a:endParaRPr lang="en-US" dirty="0"/>
          </a:p>
        </p:txBody>
      </p:sp>
      <p:sp>
        <p:nvSpPr>
          <p:cNvPr id="4" name="Title 3"/>
          <p:cNvSpPr>
            <a:spLocks noGrp="1"/>
          </p:cNvSpPr>
          <p:nvPr>
            <p:ph type="title"/>
          </p:nvPr>
        </p:nvSpPr>
        <p:spPr/>
        <p:txBody>
          <a:bodyPr/>
          <a:lstStyle/>
          <a:p>
            <a:r>
              <a:rPr lang="en-US" sz="2267" b="1" dirty="0" smtClean="0">
                <a:solidFill>
                  <a:schemeClr val="bg1"/>
                </a:solidFill>
              </a:rPr>
              <a:t>KPIT </a:t>
            </a:r>
            <a:r>
              <a:rPr lang="en-US" sz="2267" b="1" dirty="0">
                <a:solidFill>
                  <a:schemeClr val="bg1"/>
                </a:solidFill>
              </a:rPr>
              <a:t>Technologies </a:t>
            </a:r>
            <a:r>
              <a:rPr lang="en-US" sz="2267" b="1" dirty="0" smtClean="0">
                <a:solidFill>
                  <a:schemeClr val="bg1"/>
                </a:solidFill>
              </a:rPr>
              <a:t>Ltd</a:t>
            </a:r>
            <a:endParaRPr lang="en-IN" sz="2267" b="1" dirty="0">
              <a:solidFill>
                <a:schemeClr val="bg1"/>
              </a:solidFill>
            </a:endParaRPr>
          </a:p>
        </p:txBody>
      </p:sp>
      <p:sp>
        <p:nvSpPr>
          <p:cNvPr id="6" name="Rounded Rectangle 5"/>
          <p:cNvSpPr/>
          <p:nvPr/>
        </p:nvSpPr>
        <p:spPr>
          <a:xfrm>
            <a:off x="239779" y="1135618"/>
            <a:ext cx="13137033" cy="378596"/>
          </a:xfrm>
          <a:prstGeom prst="roundRect">
            <a:avLst/>
          </a:prstGeom>
          <a:solidFill>
            <a:srgbClr val="1F317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spcBef>
                <a:spcPts val="340"/>
              </a:spcBef>
              <a:spcAft>
                <a:spcPts val="340"/>
              </a:spcAft>
            </a:pPr>
            <a:r>
              <a:rPr lang="en-IN" sz="1813" b="1" dirty="0">
                <a:solidFill>
                  <a:schemeClr val="bg1"/>
                </a:solidFill>
              </a:rPr>
              <a:t>Company Description </a:t>
            </a:r>
          </a:p>
        </p:txBody>
      </p:sp>
      <p:sp>
        <p:nvSpPr>
          <p:cNvPr id="7" name="Rectangle 6"/>
          <p:cNvSpPr/>
          <p:nvPr/>
        </p:nvSpPr>
        <p:spPr>
          <a:xfrm>
            <a:off x="337069" y="1776548"/>
            <a:ext cx="13137033" cy="706172"/>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spcBef>
                <a:spcPts val="340"/>
              </a:spcBef>
              <a:spcAft>
                <a:spcPts val="340"/>
              </a:spcAft>
            </a:pPr>
            <a:r>
              <a:rPr lang="en-US" sz="1247" dirty="0">
                <a:solidFill>
                  <a:schemeClr val="tx1">
                    <a:lumMod val="75000"/>
                    <a:lumOff val="25000"/>
                  </a:schemeClr>
                </a:solidFill>
              </a:rPr>
              <a:t>KPIT </a:t>
            </a:r>
            <a:r>
              <a:rPr lang="en-US" sz="1247" dirty="0">
                <a:solidFill>
                  <a:schemeClr val="tx1">
                    <a:lumMod val="75000"/>
                    <a:lumOff val="25000"/>
                  </a:schemeClr>
                </a:solidFill>
              </a:rPr>
              <a:t>is a global technology company with software solutions that will help mobility leapfrog towards autonomous, clean, smart and connected future. With 6000+ Automobelievers across the globe, specializing in embedded software, AI &amp; Digital solutions, KPIT enables customers accelerate implementation of next generation mobility technologies . With development centers in Europe, USA, Japan, China, Thailand and India</a:t>
            </a:r>
            <a:endParaRPr lang="en-IN" sz="1247" dirty="0" err="1">
              <a:solidFill>
                <a:schemeClr val="tx1">
                  <a:lumMod val="75000"/>
                  <a:lumOff val="25000"/>
                </a:schemeClr>
              </a:solidFill>
            </a:endParaRPr>
          </a:p>
        </p:txBody>
      </p:sp>
      <p:sp>
        <p:nvSpPr>
          <p:cNvPr id="8" name="Rounded Rectangle 7"/>
          <p:cNvSpPr/>
          <p:nvPr/>
        </p:nvSpPr>
        <p:spPr>
          <a:xfrm>
            <a:off x="337069" y="2545578"/>
            <a:ext cx="5889487" cy="378596"/>
          </a:xfrm>
          <a:prstGeom prst="roundRect">
            <a:avLst/>
          </a:prstGeom>
          <a:solidFill>
            <a:srgbClr val="1F317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spcBef>
                <a:spcPts val="340"/>
              </a:spcBef>
              <a:spcAft>
                <a:spcPts val="340"/>
              </a:spcAft>
            </a:pPr>
            <a:r>
              <a:rPr lang="en-IN" sz="1813" b="1" dirty="0">
                <a:solidFill>
                  <a:schemeClr val="bg1"/>
                </a:solidFill>
              </a:rPr>
              <a:t>Rationale</a:t>
            </a:r>
          </a:p>
        </p:txBody>
      </p:sp>
      <p:sp>
        <p:nvSpPr>
          <p:cNvPr id="9" name="Rectangle 8"/>
          <p:cNvSpPr/>
          <p:nvPr/>
        </p:nvSpPr>
        <p:spPr>
          <a:xfrm>
            <a:off x="337069" y="2982164"/>
            <a:ext cx="5889487" cy="3714008"/>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marL="194304" indent="-194304" algn="just">
              <a:lnSpc>
                <a:spcPct val="88000"/>
              </a:lnSpc>
              <a:buFont typeface="Arial" panose="020B0604020202020204" pitchFamily="34" charset="0"/>
              <a:buChar char="•"/>
            </a:pPr>
            <a:r>
              <a:rPr lang="en-US" sz="1020" dirty="0">
                <a:solidFill>
                  <a:schemeClr val="tx1">
                    <a:lumMod val="75000"/>
                    <a:lumOff val="25000"/>
                  </a:schemeClr>
                </a:solidFill>
              </a:rPr>
              <a:t>Global </a:t>
            </a:r>
            <a:r>
              <a:rPr lang="en-US" sz="1020" dirty="0">
                <a:solidFill>
                  <a:schemeClr val="tx1">
                    <a:lumMod val="75000"/>
                    <a:lumOff val="25000"/>
                  </a:schemeClr>
                </a:solidFill>
              </a:rPr>
              <a:t>OEM’s R&amp;D expense currently stands at nearly USD 20 billion and is expected to rise to USD 60 billion over the next 5 years as global auto manufactures provide technological enhancement to vehicles &amp; eventually move towards driverless vehicles. KPIT is at the forefront on these. Engineering spend by the OEMs gone up by 10% and specially the CASE (Connected Autonomous Shared and Electric) area gone up by ~20%. Over the years, company has invested heavily in the technologies for automotive companies and continues to maintain its leadership position in this </a:t>
            </a:r>
            <a:r>
              <a:rPr lang="en-US" sz="1020" dirty="0">
                <a:solidFill>
                  <a:schemeClr val="tx1">
                    <a:lumMod val="75000"/>
                    <a:lumOff val="25000"/>
                  </a:schemeClr>
                </a:solidFill>
              </a:rPr>
              <a:t>area</a:t>
            </a:r>
          </a:p>
          <a:p>
            <a:pPr marL="194304" indent="-194304" algn="just">
              <a:lnSpc>
                <a:spcPct val="88000"/>
              </a:lnSpc>
              <a:buFont typeface="Arial" panose="020B0604020202020204" pitchFamily="34" charset="0"/>
              <a:buChar char="•"/>
            </a:pPr>
            <a:r>
              <a:rPr lang="en-US" sz="1020" dirty="0">
                <a:solidFill>
                  <a:schemeClr val="tx1">
                    <a:lumMod val="75000"/>
                    <a:lumOff val="25000"/>
                  </a:schemeClr>
                </a:solidFill>
              </a:rPr>
              <a:t>In October 2022, KPIT has completed </a:t>
            </a:r>
            <a:r>
              <a:rPr lang="en-US" sz="1020" dirty="0" err="1">
                <a:solidFill>
                  <a:schemeClr val="tx1">
                    <a:lumMod val="75000"/>
                    <a:lumOff val="25000"/>
                  </a:schemeClr>
                </a:solidFill>
              </a:rPr>
              <a:t>Technica</a:t>
            </a:r>
            <a:r>
              <a:rPr lang="en-US" sz="1020" dirty="0">
                <a:solidFill>
                  <a:schemeClr val="tx1">
                    <a:lumMod val="75000"/>
                    <a:lumOff val="25000"/>
                  </a:schemeClr>
                </a:solidFill>
              </a:rPr>
              <a:t> Engineering deal to acquire four </a:t>
            </a:r>
            <a:r>
              <a:rPr lang="en-US" sz="1020" dirty="0" err="1">
                <a:solidFill>
                  <a:schemeClr val="tx1">
                    <a:lumMod val="75000"/>
                    <a:lumOff val="25000"/>
                  </a:schemeClr>
                </a:solidFill>
              </a:rPr>
              <a:t>Technica</a:t>
            </a:r>
            <a:r>
              <a:rPr lang="en-US" sz="1020" dirty="0">
                <a:solidFill>
                  <a:schemeClr val="tx1">
                    <a:lumMod val="75000"/>
                    <a:lumOff val="25000"/>
                  </a:schemeClr>
                </a:solidFill>
              </a:rPr>
              <a:t> Group companies, for a consideration of Rs.640 </a:t>
            </a:r>
            <a:r>
              <a:rPr lang="en-US" sz="1020" dirty="0">
                <a:solidFill>
                  <a:schemeClr val="tx1">
                    <a:lumMod val="75000"/>
                    <a:lumOff val="25000"/>
                  </a:schemeClr>
                </a:solidFill>
              </a:rPr>
              <a:t>crores. </a:t>
            </a:r>
            <a:r>
              <a:rPr lang="en-US" sz="1020" dirty="0" err="1">
                <a:solidFill>
                  <a:schemeClr val="tx1">
                    <a:lumMod val="75000"/>
                    <a:lumOff val="25000"/>
                  </a:schemeClr>
                </a:solidFill>
              </a:rPr>
              <a:t>Technica’s</a:t>
            </a:r>
            <a:r>
              <a:rPr lang="en-US" sz="1020" dirty="0">
                <a:solidFill>
                  <a:schemeClr val="tx1">
                    <a:lumMod val="75000"/>
                    <a:lumOff val="25000"/>
                  </a:schemeClr>
                </a:solidFill>
              </a:rPr>
              <a:t> </a:t>
            </a:r>
            <a:r>
              <a:rPr lang="en-US" sz="1020" dirty="0">
                <a:solidFill>
                  <a:schemeClr val="tx1">
                    <a:lumMod val="75000"/>
                    <a:lumOff val="25000"/>
                  </a:schemeClr>
                </a:solidFill>
              </a:rPr>
              <a:t>key clients are Volkswagen, Audi, BMW, Volvo, Renault, and Hyundai among others in this space. KPIT has funded the acquisition from internal sources. The objective of the acquisition is to create a one-stop shop for the industry in its transformation towards Software Defined Vehicles (</a:t>
            </a:r>
            <a:r>
              <a:rPr lang="en-US" sz="1020" dirty="0">
                <a:solidFill>
                  <a:schemeClr val="tx1">
                    <a:lumMod val="75000"/>
                    <a:lumOff val="25000"/>
                  </a:schemeClr>
                </a:solidFill>
              </a:rPr>
              <a:t>SDV)</a:t>
            </a:r>
            <a:endParaRPr lang="en-US" sz="1020" dirty="0">
              <a:solidFill>
                <a:schemeClr val="tx1">
                  <a:lumMod val="75000"/>
                  <a:lumOff val="25000"/>
                </a:schemeClr>
              </a:solidFill>
            </a:endParaRPr>
          </a:p>
          <a:p>
            <a:pPr marL="194304" indent="-194304" algn="just">
              <a:lnSpc>
                <a:spcPct val="88000"/>
              </a:lnSpc>
              <a:buFont typeface="Arial" panose="020B0604020202020204" pitchFamily="34" charset="0"/>
              <a:buChar char="•"/>
            </a:pPr>
            <a:r>
              <a:rPr lang="en-US" sz="1020" dirty="0">
                <a:solidFill>
                  <a:schemeClr val="tx1">
                    <a:lumMod val="75000"/>
                    <a:lumOff val="25000"/>
                  </a:schemeClr>
                </a:solidFill>
              </a:rPr>
              <a:t>KPIT operates in an area which is extremely complex and disruptive, therefore, the entry into such a segment is extremely difficult for new players. KPIT specializes in shared mobility, connectivity, level 2 to level 5 autonomous mobility, and superior vehicle engineering. These areas have extremely high barriers to entry due to its complexity, and thereby, high margin </a:t>
            </a:r>
            <a:r>
              <a:rPr lang="en-US" sz="1020" dirty="0">
                <a:solidFill>
                  <a:schemeClr val="tx1">
                    <a:lumMod val="75000"/>
                    <a:lumOff val="25000"/>
                  </a:schemeClr>
                </a:solidFill>
              </a:rPr>
              <a:t>potential.</a:t>
            </a:r>
          </a:p>
          <a:p>
            <a:pPr marL="194304" indent="-194304" algn="just">
              <a:lnSpc>
                <a:spcPct val="88000"/>
              </a:lnSpc>
              <a:buFont typeface="Arial" panose="020B0604020202020204" pitchFamily="34" charset="0"/>
              <a:buChar char="•"/>
            </a:pPr>
            <a:r>
              <a:rPr lang="en-US" sz="1020" dirty="0">
                <a:solidFill>
                  <a:schemeClr val="tx1">
                    <a:lumMod val="75000"/>
                    <a:lumOff val="25000"/>
                  </a:schemeClr>
                </a:solidFill>
              </a:rPr>
              <a:t>EBITDA Margins guidance has been improved to 18.5-19% (from 18-19% earlier) which appears achievable, given the strong performance in KPIT </a:t>
            </a:r>
            <a:r>
              <a:rPr lang="en-US" sz="1020" dirty="0">
                <a:solidFill>
                  <a:schemeClr val="tx1">
                    <a:lumMod val="75000"/>
                    <a:lumOff val="25000"/>
                  </a:schemeClr>
                </a:solidFill>
              </a:rPr>
              <a:t>Tech. </a:t>
            </a:r>
          </a:p>
          <a:p>
            <a:pPr marL="194304" indent="-194304" algn="just">
              <a:lnSpc>
                <a:spcPct val="88000"/>
              </a:lnSpc>
              <a:buFont typeface="Arial" panose="020B0604020202020204" pitchFamily="34" charset="0"/>
              <a:buChar char="•"/>
            </a:pPr>
            <a:r>
              <a:rPr lang="en-US" sz="1020" dirty="0">
                <a:solidFill>
                  <a:schemeClr val="tx1">
                    <a:lumMod val="75000"/>
                    <a:lumOff val="25000"/>
                  </a:schemeClr>
                </a:solidFill>
              </a:rPr>
              <a:t>Management has indicated that it has a healthy pipeline with a couple of mega engagements (for 3-5 years) expected to get closed in the coming 3-4 months. Demand environment is strong as Vehicle makers are investing heavily to develop Software Defined Vehicles (SDVs</a:t>
            </a:r>
            <a:r>
              <a:rPr lang="en-US" sz="1020" dirty="0">
                <a:solidFill>
                  <a:schemeClr val="tx1">
                    <a:lumMod val="75000"/>
                    <a:lumOff val="25000"/>
                  </a:schemeClr>
                </a:solidFill>
              </a:rPr>
              <a:t>).</a:t>
            </a:r>
          </a:p>
          <a:p>
            <a:pPr marL="194304" indent="-194304" algn="just">
              <a:lnSpc>
                <a:spcPct val="88000"/>
              </a:lnSpc>
              <a:buFont typeface="Arial" panose="020B0604020202020204" pitchFamily="34" charset="0"/>
              <a:buChar char="•"/>
            </a:pPr>
            <a:r>
              <a:rPr lang="en-US" sz="1020" dirty="0">
                <a:solidFill>
                  <a:schemeClr val="tx1">
                    <a:lumMod val="75000"/>
                    <a:lumOff val="25000"/>
                  </a:schemeClr>
                </a:solidFill>
              </a:rPr>
              <a:t>Management upgraded its FY23 organic growth guidance to +23% in CC (from 18- 21% earlier), also guided to overall CC growth of 31-32% and EBITDA Margins guidance of 18.5- 19%. Management sees ACES trends converging into Software Defined Vehicle (SDV), which will require new software architectures where KPIT Tech is becoming the trusted partner of OEMs and winning new business. </a:t>
            </a:r>
          </a:p>
        </p:txBody>
      </p:sp>
      <p:sp>
        <p:nvSpPr>
          <p:cNvPr id="15" name="Rounded Rectangle 14"/>
          <p:cNvSpPr/>
          <p:nvPr/>
        </p:nvSpPr>
        <p:spPr>
          <a:xfrm>
            <a:off x="6808296" y="4054925"/>
            <a:ext cx="6665807" cy="378596"/>
          </a:xfrm>
          <a:prstGeom prst="roundRect">
            <a:avLst/>
          </a:prstGeom>
          <a:solidFill>
            <a:srgbClr val="1F317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spcBef>
                <a:spcPts val="340"/>
              </a:spcBef>
              <a:spcAft>
                <a:spcPts val="340"/>
              </a:spcAft>
            </a:pPr>
            <a:r>
              <a:rPr lang="en-US" sz="1813" b="1" dirty="0">
                <a:solidFill>
                  <a:schemeClr val="bg1"/>
                </a:solidFill>
              </a:rPr>
              <a:t>Strong Financials </a:t>
            </a:r>
            <a:endParaRPr lang="en-US" sz="1813" b="1" dirty="0">
              <a:solidFill>
                <a:schemeClr val="bg1"/>
              </a:solidFill>
            </a:endParaRPr>
          </a:p>
        </p:txBody>
      </p:sp>
      <p:graphicFrame>
        <p:nvGraphicFramePr>
          <p:cNvPr id="16" name="Table 15">
            <a:extLst>
              <a:ext uri="{FF2B5EF4-FFF2-40B4-BE49-F238E27FC236}">
                <a16:creationId xmlns:a16="http://schemas.microsoft.com/office/drawing/2014/main" id="{B4A17615-2689-4203-BEA1-BA4C20FABAA3}"/>
              </a:ext>
            </a:extLst>
          </p:cNvPr>
          <p:cNvGraphicFramePr>
            <a:graphicFrameLocks noGrp="1"/>
          </p:cNvGraphicFramePr>
          <p:nvPr>
            <p:extLst>
              <p:ext uri="{D42A27DB-BD31-4B8C-83A1-F6EECF244321}">
                <p14:modId xmlns:p14="http://schemas.microsoft.com/office/powerpoint/2010/main" val="2652539919"/>
              </p:ext>
            </p:extLst>
          </p:nvPr>
        </p:nvGraphicFramePr>
        <p:xfrm>
          <a:off x="10141199" y="2555543"/>
          <a:ext cx="3316224" cy="1430124"/>
        </p:xfrm>
        <a:graphic>
          <a:graphicData uri="http://schemas.openxmlformats.org/drawingml/2006/table">
            <a:tbl>
              <a:tblPr firstRow="1" bandRow="1">
                <a:tableStyleId>{7DF18680-E054-41AD-8BC1-D1AEF772440D}</a:tableStyleId>
              </a:tblPr>
              <a:tblGrid>
                <a:gridCol w="2383861">
                  <a:extLst>
                    <a:ext uri="{9D8B030D-6E8A-4147-A177-3AD203B41FA5}">
                      <a16:colId xmlns:a16="http://schemas.microsoft.com/office/drawing/2014/main" val="20000"/>
                    </a:ext>
                  </a:extLst>
                </a:gridCol>
                <a:gridCol w="932363">
                  <a:extLst>
                    <a:ext uri="{9D8B030D-6E8A-4147-A177-3AD203B41FA5}">
                      <a16:colId xmlns:a16="http://schemas.microsoft.com/office/drawing/2014/main" val="20001"/>
                    </a:ext>
                  </a:extLst>
                </a:gridCol>
              </a:tblGrid>
              <a:tr h="238354">
                <a:tc gridSpan="2">
                  <a:txBody>
                    <a:bodyPr/>
                    <a:lstStyle/>
                    <a:p>
                      <a:pPr algn="ctr" rtl="0" fontAlgn="ctr"/>
                      <a:r>
                        <a:rPr lang="en-IN" sz="1200" u="none" strike="noStrike" dirty="0" smtClean="0">
                          <a:effectLst/>
                        </a:rPr>
                        <a:t>Shareholding Pattern (%)</a:t>
                      </a:r>
                      <a:endParaRPr lang="en-IN" sz="1200" u="none" strike="noStrike" dirty="0">
                        <a:effectLst/>
                      </a:endParaRPr>
                    </a:p>
                  </a:txBody>
                  <a:tcPr marL="51816" marR="51816" marT="0" marB="0" anchor="ctr">
                    <a:solidFill>
                      <a:srgbClr val="1F317F"/>
                    </a:solidFill>
                  </a:tcPr>
                </a:tc>
                <a:tc hMerge="1">
                  <a:txBody>
                    <a:bodyPr/>
                    <a:lstStyle/>
                    <a:p>
                      <a:pPr algn="ctr" rtl="0" fontAlgn="ctr"/>
                      <a:endParaRPr lang="en-IN" sz="1200" b="1" i="0" u="none" strike="noStrike" dirty="0">
                        <a:solidFill>
                          <a:srgbClr val="FFFFFF"/>
                        </a:solidFill>
                        <a:effectLst/>
                        <a:latin typeface="Avenir LT Std 45 Book" panose="020B0502020203020204"/>
                      </a:endParaRPr>
                    </a:p>
                  </a:txBody>
                  <a:tcPr marL="45720" marR="45720" anchor="ctr">
                    <a:solidFill>
                      <a:schemeClr val="accent4"/>
                    </a:solidFill>
                  </a:tcPr>
                </a:tc>
                <a:extLst>
                  <a:ext uri="{0D108BD9-81ED-4DB2-BD59-A6C34878D82A}">
                    <a16:rowId xmlns:a16="http://schemas.microsoft.com/office/drawing/2014/main" val="10000"/>
                  </a:ext>
                </a:extLst>
              </a:tr>
              <a:tr h="238354">
                <a:tc>
                  <a:txBody>
                    <a:bodyPr/>
                    <a:lstStyle/>
                    <a:p>
                      <a:pPr algn="l"/>
                      <a:r>
                        <a:rPr lang="en-IN" sz="1100" dirty="0" smtClean="0">
                          <a:solidFill>
                            <a:schemeClr val="tx1">
                              <a:lumMod val="75000"/>
                              <a:lumOff val="25000"/>
                            </a:schemeClr>
                          </a:solidFill>
                        </a:rPr>
                        <a:t>Promoter</a:t>
                      </a:r>
                      <a:endParaRPr lang="en-IN" sz="1100" dirty="0">
                        <a:solidFill>
                          <a:schemeClr val="tx1">
                            <a:lumMod val="75000"/>
                            <a:lumOff val="25000"/>
                          </a:schemeClr>
                        </a:solidFill>
                        <a:latin typeface="Avenir LT Std 45 Book" panose="020B0502020203020204"/>
                      </a:endParaRPr>
                    </a:p>
                  </a:txBody>
                  <a:tcPr marL="51816" marR="51816" marT="0" marB="0" anchor="ctr"/>
                </a:tc>
                <a:tc>
                  <a:txBody>
                    <a:bodyPr/>
                    <a:lstStyle/>
                    <a:p>
                      <a:pPr algn="r"/>
                      <a:r>
                        <a:rPr lang="en-IN" sz="1100" dirty="0">
                          <a:solidFill>
                            <a:schemeClr val="tx1">
                              <a:lumMod val="75000"/>
                              <a:lumOff val="25000"/>
                            </a:schemeClr>
                          </a:solidFill>
                        </a:rPr>
                        <a:t>4</a:t>
                      </a:r>
                      <a:r>
                        <a:rPr lang="en-IN" sz="1100" dirty="0" smtClean="0">
                          <a:solidFill>
                            <a:schemeClr val="tx1">
                              <a:lumMod val="75000"/>
                              <a:lumOff val="25000"/>
                            </a:schemeClr>
                          </a:solidFill>
                        </a:rPr>
                        <a:t>0</a:t>
                      </a:r>
                      <a:r>
                        <a:rPr lang="en-IN" sz="1100" dirty="0">
                          <a:solidFill>
                            <a:schemeClr val="tx1">
                              <a:lumMod val="75000"/>
                              <a:lumOff val="25000"/>
                            </a:schemeClr>
                          </a:solidFill>
                        </a:rPr>
                        <a:t>%</a:t>
                      </a:r>
                      <a:endParaRPr lang="en-IN" sz="1100" dirty="0">
                        <a:solidFill>
                          <a:schemeClr val="tx1">
                            <a:lumMod val="75000"/>
                            <a:lumOff val="25000"/>
                          </a:schemeClr>
                        </a:solidFill>
                        <a:latin typeface="Avenir LT Std 45 Book" panose="020B0502020203020204"/>
                      </a:endParaRPr>
                    </a:p>
                  </a:txBody>
                  <a:tcPr marL="51816" marR="51816" marT="0" marB="0" anchor="ctr"/>
                </a:tc>
                <a:extLst>
                  <a:ext uri="{0D108BD9-81ED-4DB2-BD59-A6C34878D82A}">
                    <a16:rowId xmlns:a16="http://schemas.microsoft.com/office/drawing/2014/main" val="10001"/>
                  </a:ext>
                </a:extLst>
              </a:tr>
              <a:tr h="238354">
                <a:tc>
                  <a:txBody>
                    <a:bodyPr/>
                    <a:lstStyle/>
                    <a:p>
                      <a:pPr algn="l"/>
                      <a:r>
                        <a:rPr lang="en-IN" sz="1100" dirty="0" smtClean="0">
                          <a:solidFill>
                            <a:schemeClr val="tx1">
                              <a:lumMod val="75000"/>
                              <a:lumOff val="25000"/>
                            </a:schemeClr>
                          </a:solidFill>
                        </a:rPr>
                        <a:t>Foreign</a:t>
                      </a:r>
                      <a:endParaRPr lang="en-IN" sz="1100" dirty="0">
                        <a:solidFill>
                          <a:schemeClr val="tx1">
                            <a:lumMod val="75000"/>
                            <a:lumOff val="25000"/>
                          </a:schemeClr>
                        </a:solidFill>
                        <a:latin typeface="Avenir LT Std 45 Book" panose="020B0502020203020204"/>
                      </a:endParaRPr>
                    </a:p>
                  </a:txBody>
                  <a:tcPr marL="51816" marR="51816" marT="0" marB="0" anchor="ctr"/>
                </a:tc>
                <a:tc>
                  <a:txBody>
                    <a:bodyPr/>
                    <a:lstStyle/>
                    <a:p>
                      <a:pPr algn="r"/>
                      <a:r>
                        <a:rPr lang="en-IN" sz="1100" dirty="0" smtClean="0">
                          <a:solidFill>
                            <a:schemeClr val="tx1">
                              <a:lumMod val="75000"/>
                              <a:lumOff val="25000"/>
                            </a:schemeClr>
                          </a:solidFill>
                        </a:rPr>
                        <a:t>16.9%</a:t>
                      </a:r>
                      <a:endParaRPr lang="en-IN" sz="1100" dirty="0">
                        <a:solidFill>
                          <a:schemeClr val="tx1">
                            <a:lumMod val="75000"/>
                            <a:lumOff val="25000"/>
                          </a:schemeClr>
                        </a:solidFill>
                        <a:latin typeface="Avenir LT Std 45 Book" panose="020B0502020203020204"/>
                      </a:endParaRPr>
                    </a:p>
                  </a:txBody>
                  <a:tcPr marL="51816" marR="51816" marT="0" marB="0" anchor="ctr"/>
                </a:tc>
                <a:extLst>
                  <a:ext uri="{0D108BD9-81ED-4DB2-BD59-A6C34878D82A}">
                    <a16:rowId xmlns:a16="http://schemas.microsoft.com/office/drawing/2014/main" val="2442036701"/>
                  </a:ext>
                </a:extLst>
              </a:tr>
              <a:tr h="238354">
                <a:tc>
                  <a:txBody>
                    <a:bodyPr/>
                    <a:lstStyle/>
                    <a:p>
                      <a:pPr algn="l"/>
                      <a:r>
                        <a:rPr lang="en-IN" sz="1100" dirty="0" smtClean="0">
                          <a:solidFill>
                            <a:schemeClr val="tx1">
                              <a:lumMod val="75000"/>
                              <a:lumOff val="25000"/>
                            </a:schemeClr>
                          </a:solidFill>
                        </a:rPr>
                        <a:t>Domestic Institutions</a:t>
                      </a:r>
                      <a:endParaRPr lang="en-IN" sz="1100" dirty="0">
                        <a:solidFill>
                          <a:schemeClr val="tx1">
                            <a:lumMod val="75000"/>
                            <a:lumOff val="25000"/>
                          </a:schemeClr>
                        </a:solidFill>
                        <a:latin typeface="Avenir LT Std 45 Book" panose="020B0502020203020204"/>
                      </a:endParaRPr>
                    </a:p>
                  </a:txBody>
                  <a:tcPr marL="51816" marR="51816" marT="0" marB="0" anchor="ctr"/>
                </a:tc>
                <a:tc>
                  <a:txBody>
                    <a:bodyPr/>
                    <a:lstStyle/>
                    <a:p>
                      <a:pPr algn="r"/>
                      <a:r>
                        <a:rPr lang="en-IN" sz="1100" dirty="0" smtClean="0">
                          <a:solidFill>
                            <a:schemeClr val="tx1">
                              <a:lumMod val="75000"/>
                              <a:lumOff val="25000"/>
                            </a:schemeClr>
                          </a:solidFill>
                        </a:rPr>
                        <a:t>13.5%</a:t>
                      </a:r>
                      <a:endParaRPr lang="en-IN" sz="1100" dirty="0">
                        <a:solidFill>
                          <a:schemeClr val="tx1">
                            <a:lumMod val="75000"/>
                            <a:lumOff val="25000"/>
                          </a:schemeClr>
                        </a:solidFill>
                        <a:latin typeface="Avenir LT Std 45 Book" panose="020B0502020203020204"/>
                      </a:endParaRPr>
                    </a:p>
                  </a:txBody>
                  <a:tcPr marL="51816" marR="51816" marT="0" marB="0" anchor="ctr"/>
                </a:tc>
                <a:extLst>
                  <a:ext uri="{0D108BD9-81ED-4DB2-BD59-A6C34878D82A}">
                    <a16:rowId xmlns:a16="http://schemas.microsoft.com/office/drawing/2014/main" val="10002"/>
                  </a:ext>
                </a:extLst>
              </a:tr>
              <a:tr h="238354">
                <a:tc>
                  <a:txBody>
                    <a:bodyPr/>
                    <a:lstStyle/>
                    <a:p>
                      <a:pPr algn="l"/>
                      <a:r>
                        <a:rPr lang="en-IN" sz="1100" dirty="0" smtClean="0">
                          <a:solidFill>
                            <a:schemeClr val="tx1">
                              <a:lumMod val="75000"/>
                              <a:lumOff val="25000"/>
                            </a:schemeClr>
                          </a:solidFill>
                        </a:rPr>
                        <a:t>Public and Others </a:t>
                      </a:r>
                      <a:endParaRPr lang="en-IN" sz="1100" dirty="0">
                        <a:solidFill>
                          <a:schemeClr val="tx1">
                            <a:lumMod val="75000"/>
                            <a:lumOff val="25000"/>
                          </a:schemeClr>
                        </a:solidFill>
                        <a:latin typeface="Avenir LT Std 45 Book" panose="020B0502020203020204"/>
                      </a:endParaRPr>
                    </a:p>
                  </a:txBody>
                  <a:tcPr marL="51816" marR="51816" marT="0" marB="0" anchor="ctr"/>
                </a:tc>
                <a:tc>
                  <a:txBody>
                    <a:bodyPr/>
                    <a:lstStyle/>
                    <a:p>
                      <a:pPr algn="r"/>
                      <a:r>
                        <a:rPr lang="en-IN" sz="1100" dirty="0" smtClean="0">
                          <a:solidFill>
                            <a:schemeClr val="tx1">
                              <a:lumMod val="75000"/>
                              <a:lumOff val="25000"/>
                            </a:schemeClr>
                          </a:solidFill>
                        </a:rPr>
                        <a:t>29.5%</a:t>
                      </a:r>
                      <a:endParaRPr lang="en-IN" sz="1100" dirty="0">
                        <a:solidFill>
                          <a:schemeClr val="tx1">
                            <a:lumMod val="75000"/>
                            <a:lumOff val="25000"/>
                          </a:schemeClr>
                        </a:solidFill>
                        <a:latin typeface="Avenir LT Std 45 Book" panose="020B0502020203020204"/>
                      </a:endParaRPr>
                    </a:p>
                  </a:txBody>
                  <a:tcPr marL="51816" marR="51816" marT="0" marB="0" anchor="ctr"/>
                </a:tc>
                <a:extLst>
                  <a:ext uri="{0D108BD9-81ED-4DB2-BD59-A6C34878D82A}">
                    <a16:rowId xmlns:a16="http://schemas.microsoft.com/office/drawing/2014/main" val="10003"/>
                  </a:ext>
                </a:extLst>
              </a:tr>
              <a:tr h="238354">
                <a:tc>
                  <a:txBody>
                    <a:bodyPr/>
                    <a:lstStyle/>
                    <a:p>
                      <a:pPr algn="l"/>
                      <a:r>
                        <a:rPr lang="en-IN" sz="1100" dirty="0" smtClean="0">
                          <a:solidFill>
                            <a:schemeClr val="tx1">
                              <a:lumMod val="75000"/>
                              <a:lumOff val="25000"/>
                            </a:schemeClr>
                          </a:solidFill>
                        </a:rPr>
                        <a:t>Promoter Pledge</a:t>
                      </a:r>
                      <a:endParaRPr lang="en-IN" sz="1100" dirty="0">
                        <a:solidFill>
                          <a:schemeClr val="tx1">
                            <a:lumMod val="75000"/>
                            <a:lumOff val="25000"/>
                          </a:schemeClr>
                        </a:solidFill>
                        <a:latin typeface="Avenir LT Std 45 Book" panose="020B0502020203020204"/>
                      </a:endParaRPr>
                    </a:p>
                  </a:txBody>
                  <a:tcPr marL="51816" marR="51816" marT="0" marB="0" anchor="ctr">
                    <a:lnB w="12700" cap="flat" cmpd="sng" algn="ctr">
                      <a:solidFill>
                        <a:schemeClr val="tx1"/>
                      </a:solidFill>
                      <a:prstDash val="solid"/>
                      <a:round/>
                      <a:headEnd type="none" w="med" len="med"/>
                      <a:tailEnd type="none" w="med" len="med"/>
                    </a:lnB>
                  </a:tcPr>
                </a:tc>
                <a:tc>
                  <a:txBody>
                    <a:bodyPr/>
                    <a:lstStyle/>
                    <a:p>
                      <a:pPr algn="r"/>
                      <a:r>
                        <a:rPr lang="en-US" sz="1100" dirty="0" smtClean="0">
                          <a:solidFill>
                            <a:schemeClr val="tx1">
                              <a:lumMod val="75000"/>
                              <a:lumOff val="25000"/>
                            </a:schemeClr>
                          </a:solidFill>
                          <a:latin typeface="+mn-lt"/>
                        </a:rPr>
                        <a:t>0.82%</a:t>
                      </a:r>
                      <a:endParaRPr lang="en-IN" sz="1100" dirty="0">
                        <a:solidFill>
                          <a:schemeClr val="tx1">
                            <a:lumMod val="75000"/>
                            <a:lumOff val="25000"/>
                          </a:schemeClr>
                        </a:solidFill>
                        <a:latin typeface="Avenir LT Std 45 Book" panose="020B0502020203020204"/>
                      </a:endParaRPr>
                    </a:p>
                  </a:txBody>
                  <a:tcPr marL="51816" marR="5181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B4A17615-2689-4203-BEA1-BA4C20FABAA3}"/>
              </a:ext>
            </a:extLst>
          </p:cNvPr>
          <p:cNvGraphicFramePr>
            <a:graphicFrameLocks noGrp="1"/>
          </p:cNvGraphicFramePr>
          <p:nvPr>
            <p:extLst>
              <p:ext uri="{D42A27DB-BD31-4B8C-83A1-F6EECF244321}">
                <p14:modId xmlns:p14="http://schemas.microsoft.com/office/powerpoint/2010/main" val="1217223217"/>
              </p:ext>
            </p:extLst>
          </p:nvPr>
        </p:nvGraphicFramePr>
        <p:xfrm>
          <a:off x="6786062" y="2555543"/>
          <a:ext cx="3316224" cy="1430124"/>
        </p:xfrm>
        <a:graphic>
          <a:graphicData uri="http://schemas.openxmlformats.org/drawingml/2006/table">
            <a:tbl>
              <a:tblPr firstRow="1" bandRow="1">
                <a:tableStyleId>{7DF18680-E054-41AD-8BC1-D1AEF772440D}</a:tableStyleId>
              </a:tblPr>
              <a:tblGrid>
                <a:gridCol w="2383861">
                  <a:extLst>
                    <a:ext uri="{9D8B030D-6E8A-4147-A177-3AD203B41FA5}">
                      <a16:colId xmlns:a16="http://schemas.microsoft.com/office/drawing/2014/main" val="20000"/>
                    </a:ext>
                  </a:extLst>
                </a:gridCol>
                <a:gridCol w="932363">
                  <a:extLst>
                    <a:ext uri="{9D8B030D-6E8A-4147-A177-3AD203B41FA5}">
                      <a16:colId xmlns:a16="http://schemas.microsoft.com/office/drawing/2014/main" val="20001"/>
                    </a:ext>
                  </a:extLst>
                </a:gridCol>
              </a:tblGrid>
              <a:tr h="238354">
                <a:tc gridSpan="2">
                  <a:txBody>
                    <a:bodyPr/>
                    <a:lstStyle/>
                    <a:p>
                      <a:pPr algn="ctr" rtl="0" fontAlgn="ctr"/>
                      <a:r>
                        <a:rPr lang="en-IN" sz="1200" u="none" strike="noStrike" dirty="0" smtClean="0">
                          <a:solidFill>
                            <a:schemeClr val="bg1"/>
                          </a:solidFill>
                          <a:effectLst/>
                        </a:rPr>
                        <a:t>Net Cash in hand</a:t>
                      </a:r>
                      <a:endParaRPr lang="en-IN" sz="1200" u="none" strike="noStrike" dirty="0">
                        <a:solidFill>
                          <a:schemeClr val="bg1"/>
                        </a:solidFill>
                        <a:effectLst/>
                      </a:endParaRPr>
                    </a:p>
                  </a:txBody>
                  <a:tcPr marL="51816" marR="51816" marT="0" marB="0" anchor="ctr">
                    <a:solidFill>
                      <a:srgbClr val="1F317F"/>
                    </a:solidFill>
                  </a:tcPr>
                </a:tc>
                <a:tc hMerge="1">
                  <a:txBody>
                    <a:bodyPr/>
                    <a:lstStyle/>
                    <a:p>
                      <a:pPr algn="ctr" rtl="0" fontAlgn="ctr"/>
                      <a:endParaRPr lang="en-IN" sz="1200" b="1" i="0" u="none" strike="noStrike" dirty="0">
                        <a:solidFill>
                          <a:srgbClr val="FFFFFF"/>
                        </a:solidFill>
                        <a:effectLst/>
                        <a:latin typeface="Avenir LT Std 45 Book" panose="020B0502020203020204"/>
                      </a:endParaRPr>
                    </a:p>
                  </a:txBody>
                  <a:tcPr marL="45720" marR="45720" anchor="ctr">
                    <a:solidFill>
                      <a:schemeClr val="accent4"/>
                    </a:solidFill>
                  </a:tcPr>
                </a:tc>
                <a:extLst>
                  <a:ext uri="{0D108BD9-81ED-4DB2-BD59-A6C34878D82A}">
                    <a16:rowId xmlns:a16="http://schemas.microsoft.com/office/drawing/2014/main" val="10000"/>
                  </a:ext>
                </a:extLst>
              </a:tr>
              <a:tr h="238354">
                <a:tc>
                  <a:txBody>
                    <a:bodyPr/>
                    <a:lstStyle/>
                    <a:p>
                      <a:pPr algn="l"/>
                      <a:r>
                        <a:rPr lang="en-IN" sz="1100" b="1" dirty="0" smtClean="0">
                          <a:solidFill>
                            <a:schemeClr val="tx1">
                              <a:lumMod val="75000"/>
                              <a:lumOff val="25000"/>
                            </a:schemeClr>
                          </a:solidFill>
                          <a:latin typeface="+mn-lt"/>
                        </a:rPr>
                        <a:t>Net</a:t>
                      </a:r>
                      <a:r>
                        <a:rPr lang="en-IN" sz="1100" b="1" baseline="0" dirty="0" smtClean="0">
                          <a:solidFill>
                            <a:schemeClr val="tx1">
                              <a:lumMod val="75000"/>
                              <a:lumOff val="25000"/>
                            </a:schemeClr>
                          </a:solidFill>
                          <a:latin typeface="+mn-lt"/>
                        </a:rPr>
                        <a:t> cash (INR </a:t>
                      </a:r>
                      <a:r>
                        <a:rPr lang="en-IN" sz="1100" b="1" baseline="0" dirty="0" err="1" smtClean="0">
                          <a:solidFill>
                            <a:schemeClr val="tx1">
                              <a:lumMod val="75000"/>
                              <a:lumOff val="25000"/>
                            </a:schemeClr>
                          </a:solidFill>
                          <a:latin typeface="+mn-lt"/>
                        </a:rPr>
                        <a:t>mn</a:t>
                      </a:r>
                      <a:r>
                        <a:rPr lang="en-IN" sz="1100" b="1" baseline="0" dirty="0" smtClean="0">
                          <a:solidFill>
                            <a:schemeClr val="tx1">
                              <a:lumMod val="75000"/>
                              <a:lumOff val="25000"/>
                            </a:schemeClr>
                          </a:solidFill>
                          <a:latin typeface="+mn-lt"/>
                        </a:rPr>
                        <a:t>)</a:t>
                      </a:r>
                      <a:endParaRPr lang="en-IN" sz="1100" b="1" dirty="0">
                        <a:solidFill>
                          <a:schemeClr val="tx1">
                            <a:lumMod val="75000"/>
                            <a:lumOff val="25000"/>
                          </a:schemeClr>
                        </a:solidFill>
                        <a:latin typeface="Avenir LT Std 45 Book" panose="020B0502020203020204"/>
                      </a:endParaRPr>
                    </a:p>
                  </a:txBody>
                  <a:tcPr marL="51816" marR="51816" marT="0" marB="0" anchor="ctr">
                    <a:solidFill>
                      <a:schemeClr val="accent4">
                        <a:lumMod val="20000"/>
                        <a:lumOff val="80000"/>
                      </a:schemeClr>
                    </a:solidFill>
                  </a:tcPr>
                </a:tc>
                <a:tc>
                  <a:txBody>
                    <a:bodyPr/>
                    <a:lstStyle/>
                    <a:p>
                      <a:pPr algn="r"/>
                      <a:r>
                        <a:rPr lang="en-IN" sz="1100" b="1" dirty="0" smtClean="0">
                          <a:solidFill>
                            <a:schemeClr val="tx1">
                              <a:lumMod val="75000"/>
                              <a:lumOff val="25000"/>
                            </a:schemeClr>
                          </a:solidFill>
                        </a:rPr>
                        <a:t>Q2FY23</a:t>
                      </a:r>
                      <a:endParaRPr lang="en-IN" sz="1100" b="1" dirty="0">
                        <a:solidFill>
                          <a:schemeClr val="tx1">
                            <a:lumMod val="75000"/>
                            <a:lumOff val="25000"/>
                          </a:schemeClr>
                        </a:solidFill>
                        <a:latin typeface="Avenir LT Std 45 Book" panose="020B0502020203020204"/>
                      </a:endParaRPr>
                    </a:p>
                  </a:txBody>
                  <a:tcPr marL="51816" marR="51816" marT="0" marB="0" anchor="ctr">
                    <a:solidFill>
                      <a:schemeClr val="accent4">
                        <a:lumMod val="20000"/>
                        <a:lumOff val="80000"/>
                      </a:schemeClr>
                    </a:solidFill>
                  </a:tcPr>
                </a:tc>
                <a:extLst>
                  <a:ext uri="{0D108BD9-81ED-4DB2-BD59-A6C34878D82A}">
                    <a16:rowId xmlns:a16="http://schemas.microsoft.com/office/drawing/2014/main" val="10001"/>
                  </a:ext>
                </a:extLst>
              </a:tr>
              <a:tr h="238354">
                <a:tc>
                  <a:txBody>
                    <a:bodyPr/>
                    <a:lstStyle/>
                    <a:p>
                      <a:pPr algn="l"/>
                      <a:r>
                        <a:rPr lang="en-IN" sz="1100" dirty="0" smtClean="0">
                          <a:solidFill>
                            <a:schemeClr val="tx1">
                              <a:lumMod val="75000"/>
                              <a:lumOff val="25000"/>
                            </a:schemeClr>
                          </a:solidFill>
                        </a:rPr>
                        <a:t>Gross cash</a:t>
                      </a:r>
                      <a:endParaRPr lang="en-IN" sz="1100" dirty="0">
                        <a:solidFill>
                          <a:schemeClr val="tx1">
                            <a:lumMod val="75000"/>
                            <a:lumOff val="25000"/>
                          </a:schemeClr>
                        </a:solidFill>
                        <a:latin typeface="Avenir LT Std 45 Book" panose="020B0502020203020204"/>
                      </a:endParaRPr>
                    </a:p>
                  </a:txBody>
                  <a:tcPr marL="51816" marR="51816" marT="0" marB="0" anchor="ctr"/>
                </a:tc>
                <a:tc>
                  <a:txBody>
                    <a:bodyPr/>
                    <a:lstStyle/>
                    <a:p>
                      <a:pPr algn="r"/>
                      <a:r>
                        <a:rPr lang="en-IN" sz="1100" dirty="0" smtClean="0">
                          <a:solidFill>
                            <a:schemeClr val="tx1">
                              <a:lumMod val="75000"/>
                              <a:lumOff val="25000"/>
                            </a:schemeClr>
                          </a:solidFill>
                        </a:rPr>
                        <a:t>9624</a:t>
                      </a:r>
                      <a:endParaRPr lang="en-IN" sz="1100" dirty="0">
                        <a:solidFill>
                          <a:schemeClr val="tx1">
                            <a:lumMod val="75000"/>
                            <a:lumOff val="25000"/>
                          </a:schemeClr>
                        </a:solidFill>
                        <a:latin typeface="Avenir LT Std 45 Book" panose="020B0502020203020204"/>
                      </a:endParaRPr>
                    </a:p>
                  </a:txBody>
                  <a:tcPr marL="51816" marR="51816" marT="0" marB="0" anchor="ctr"/>
                </a:tc>
                <a:extLst>
                  <a:ext uri="{0D108BD9-81ED-4DB2-BD59-A6C34878D82A}">
                    <a16:rowId xmlns:a16="http://schemas.microsoft.com/office/drawing/2014/main" val="2442036701"/>
                  </a:ext>
                </a:extLst>
              </a:tr>
              <a:tr h="238354">
                <a:tc>
                  <a:txBody>
                    <a:bodyPr/>
                    <a:lstStyle/>
                    <a:p>
                      <a:pPr algn="l"/>
                      <a:r>
                        <a:rPr lang="en-IN" sz="1100" dirty="0" smtClean="0">
                          <a:solidFill>
                            <a:schemeClr val="tx1">
                              <a:lumMod val="75000"/>
                              <a:lumOff val="25000"/>
                            </a:schemeClr>
                          </a:solidFill>
                        </a:rPr>
                        <a:t>Long Term Debt</a:t>
                      </a:r>
                      <a:endParaRPr lang="en-IN" sz="1100" dirty="0">
                        <a:solidFill>
                          <a:schemeClr val="tx1">
                            <a:lumMod val="75000"/>
                            <a:lumOff val="25000"/>
                          </a:schemeClr>
                        </a:solidFill>
                        <a:latin typeface="Avenir LT Std 45 Book" panose="020B0502020203020204"/>
                      </a:endParaRPr>
                    </a:p>
                  </a:txBody>
                  <a:tcPr marL="51816" marR="51816" marT="0" marB="0" anchor="ctr"/>
                </a:tc>
                <a:tc>
                  <a:txBody>
                    <a:bodyPr/>
                    <a:lstStyle/>
                    <a:p>
                      <a:pPr algn="r"/>
                      <a:r>
                        <a:rPr lang="en-IN" sz="1100" dirty="0" smtClean="0">
                          <a:solidFill>
                            <a:schemeClr val="tx1">
                              <a:lumMod val="75000"/>
                              <a:lumOff val="25000"/>
                            </a:schemeClr>
                          </a:solidFill>
                        </a:rPr>
                        <a:t>NIL</a:t>
                      </a:r>
                      <a:endParaRPr lang="en-IN" sz="1100" dirty="0">
                        <a:solidFill>
                          <a:schemeClr val="tx1">
                            <a:lumMod val="75000"/>
                            <a:lumOff val="25000"/>
                          </a:schemeClr>
                        </a:solidFill>
                        <a:latin typeface="Avenir LT Std 45 Book" panose="020B0502020203020204"/>
                      </a:endParaRPr>
                    </a:p>
                  </a:txBody>
                  <a:tcPr marL="51816" marR="51816" marT="0" marB="0" anchor="ctr"/>
                </a:tc>
                <a:extLst>
                  <a:ext uri="{0D108BD9-81ED-4DB2-BD59-A6C34878D82A}">
                    <a16:rowId xmlns:a16="http://schemas.microsoft.com/office/drawing/2014/main" val="10002"/>
                  </a:ext>
                </a:extLst>
              </a:tr>
              <a:tr h="238354">
                <a:tc>
                  <a:txBody>
                    <a:bodyPr/>
                    <a:lstStyle/>
                    <a:p>
                      <a:pPr algn="l"/>
                      <a:r>
                        <a:rPr lang="en-IN" sz="1100" dirty="0" smtClean="0">
                          <a:solidFill>
                            <a:schemeClr val="tx1">
                              <a:lumMod val="75000"/>
                              <a:lumOff val="25000"/>
                            </a:schemeClr>
                          </a:solidFill>
                        </a:rPr>
                        <a:t>Short</a:t>
                      </a:r>
                      <a:r>
                        <a:rPr lang="en-IN" sz="1100" baseline="0" dirty="0" smtClean="0">
                          <a:solidFill>
                            <a:schemeClr val="tx1">
                              <a:lumMod val="75000"/>
                              <a:lumOff val="25000"/>
                            </a:schemeClr>
                          </a:solidFill>
                        </a:rPr>
                        <a:t> Term Debt</a:t>
                      </a:r>
                      <a:endParaRPr lang="en-IN" sz="1100" dirty="0">
                        <a:solidFill>
                          <a:schemeClr val="tx1">
                            <a:lumMod val="75000"/>
                            <a:lumOff val="25000"/>
                          </a:schemeClr>
                        </a:solidFill>
                        <a:latin typeface="Avenir LT Std 45 Book" panose="020B0502020203020204"/>
                      </a:endParaRPr>
                    </a:p>
                  </a:txBody>
                  <a:tcPr marL="51816" marR="51816" marT="0" marB="0" anchor="ctr"/>
                </a:tc>
                <a:tc>
                  <a:txBody>
                    <a:bodyPr/>
                    <a:lstStyle/>
                    <a:p>
                      <a:pPr algn="r"/>
                      <a:r>
                        <a:rPr lang="en-IN" sz="1100" dirty="0" smtClean="0">
                          <a:solidFill>
                            <a:schemeClr val="tx1">
                              <a:lumMod val="75000"/>
                              <a:lumOff val="25000"/>
                            </a:schemeClr>
                          </a:solidFill>
                          <a:latin typeface="+mn-lt"/>
                        </a:rPr>
                        <a:t>NIL</a:t>
                      </a:r>
                      <a:endParaRPr lang="en-IN" sz="1100" dirty="0">
                        <a:solidFill>
                          <a:schemeClr val="tx1">
                            <a:lumMod val="75000"/>
                            <a:lumOff val="25000"/>
                          </a:schemeClr>
                        </a:solidFill>
                        <a:latin typeface="Avenir LT Std 45 Book" panose="020B0502020203020204"/>
                      </a:endParaRPr>
                    </a:p>
                  </a:txBody>
                  <a:tcPr marL="51816" marR="51816" marT="0" marB="0" anchor="ctr"/>
                </a:tc>
                <a:extLst>
                  <a:ext uri="{0D108BD9-81ED-4DB2-BD59-A6C34878D82A}">
                    <a16:rowId xmlns:a16="http://schemas.microsoft.com/office/drawing/2014/main" val="10003"/>
                  </a:ext>
                </a:extLst>
              </a:tr>
              <a:tr h="238354">
                <a:tc>
                  <a:txBody>
                    <a:bodyPr/>
                    <a:lstStyle/>
                    <a:p>
                      <a:pPr algn="l"/>
                      <a:r>
                        <a:rPr lang="en-IN" sz="1100" b="1" dirty="0" smtClean="0">
                          <a:solidFill>
                            <a:schemeClr val="tx1">
                              <a:lumMod val="75000"/>
                              <a:lumOff val="25000"/>
                            </a:schemeClr>
                          </a:solidFill>
                        </a:rPr>
                        <a:t>Net Cash</a:t>
                      </a:r>
                      <a:endParaRPr lang="en-IN" sz="1100" b="1" dirty="0">
                        <a:solidFill>
                          <a:schemeClr val="tx1">
                            <a:lumMod val="75000"/>
                            <a:lumOff val="25000"/>
                          </a:schemeClr>
                        </a:solidFill>
                        <a:latin typeface="Avenir LT Std 45 Book" panose="020B0502020203020204"/>
                      </a:endParaRPr>
                    </a:p>
                  </a:txBody>
                  <a:tcPr marL="51816" marR="51816" marT="0" marB="0" anchor="ctr">
                    <a:lnB w="12700" cap="flat" cmpd="sng" algn="ctr">
                      <a:solidFill>
                        <a:schemeClr val="tx1"/>
                      </a:solidFill>
                      <a:prstDash val="solid"/>
                      <a:round/>
                      <a:headEnd type="none" w="med" len="med"/>
                      <a:tailEnd type="none" w="med" len="med"/>
                    </a:lnB>
                  </a:tcPr>
                </a:tc>
                <a:tc>
                  <a:txBody>
                    <a:bodyPr/>
                    <a:lstStyle/>
                    <a:p>
                      <a:pPr algn="r"/>
                      <a:r>
                        <a:rPr lang="en-US" sz="1100" b="1" dirty="0" smtClean="0">
                          <a:solidFill>
                            <a:schemeClr val="tx1">
                              <a:lumMod val="75000"/>
                              <a:lumOff val="25000"/>
                            </a:schemeClr>
                          </a:solidFill>
                          <a:latin typeface="+mn-lt"/>
                        </a:rPr>
                        <a:t>9,624</a:t>
                      </a:r>
                      <a:endParaRPr lang="en-IN" sz="1100" b="1" dirty="0">
                        <a:solidFill>
                          <a:schemeClr val="tx1">
                            <a:lumMod val="75000"/>
                            <a:lumOff val="25000"/>
                          </a:schemeClr>
                        </a:solidFill>
                        <a:latin typeface="Avenir LT Std 45 Book" panose="020B0502020203020204"/>
                      </a:endParaRPr>
                    </a:p>
                  </a:txBody>
                  <a:tcPr marL="51816" marR="5181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2" name="Table 11"/>
          <p:cNvGraphicFramePr>
            <a:graphicFrameLocks noGrp="1"/>
          </p:cNvGraphicFramePr>
          <p:nvPr>
            <p:extLst/>
          </p:nvPr>
        </p:nvGraphicFramePr>
        <p:xfrm>
          <a:off x="6808296" y="4470109"/>
          <a:ext cx="6649125" cy="2079440"/>
        </p:xfrm>
        <a:graphic>
          <a:graphicData uri="http://schemas.openxmlformats.org/drawingml/2006/table">
            <a:tbl>
              <a:tblPr/>
              <a:tblGrid>
                <a:gridCol w="3232017">
                  <a:extLst>
                    <a:ext uri="{9D8B030D-6E8A-4147-A177-3AD203B41FA5}">
                      <a16:colId xmlns:a16="http://schemas.microsoft.com/office/drawing/2014/main" val="1685123419"/>
                    </a:ext>
                  </a:extLst>
                </a:gridCol>
                <a:gridCol w="1139036">
                  <a:extLst>
                    <a:ext uri="{9D8B030D-6E8A-4147-A177-3AD203B41FA5}">
                      <a16:colId xmlns:a16="http://schemas.microsoft.com/office/drawing/2014/main" val="1446259887"/>
                    </a:ext>
                  </a:extLst>
                </a:gridCol>
                <a:gridCol w="1139036">
                  <a:extLst>
                    <a:ext uri="{9D8B030D-6E8A-4147-A177-3AD203B41FA5}">
                      <a16:colId xmlns:a16="http://schemas.microsoft.com/office/drawing/2014/main" val="2248085754"/>
                    </a:ext>
                  </a:extLst>
                </a:gridCol>
                <a:gridCol w="1139036">
                  <a:extLst>
                    <a:ext uri="{9D8B030D-6E8A-4147-A177-3AD203B41FA5}">
                      <a16:colId xmlns:a16="http://schemas.microsoft.com/office/drawing/2014/main" val="3187194073"/>
                    </a:ext>
                  </a:extLst>
                </a:gridCol>
              </a:tblGrid>
              <a:tr h="189040">
                <a:tc>
                  <a:txBody>
                    <a:bodyPr/>
                    <a:lstStyle/>
                    <a:p>
                      <a:pPr algn="l" fontAlgn="ctr"/>
                      <a:r>
                        <a:rPr lang="en-US" sz="1100" b="1" i="0" u="none" strike="noStrike" dirty="0">
                          <a:solidFill>
                            <a:schemeClr val="tx1">
                              <a:lumMod val="75000"/>
                              <a:lumOff val="25000"/>
                            </a:schemeClr>
                          </a:solidFill>
                          <a:effectLst/>
                          <a:latin typeface="+mn-lt"/>
                        </a:rPr>
                        <a:t>Details </a:t>
                      </a:r>
                    </a:p>
                  </a:txBody>
                  <a:tcPr marL="51816" marR="51816" marT="8160" marB="8160" anchor="ctr">
                    <a:lnL>
                      <a:noFill/>
                    </a:lnL>
                    <a:lnR>
                      <a:noFill/>
                    </a:lnR>
                    <a:lnT>
                      <a:noFill/>
                    </a:lnT>
                    <a:lnB>
                      <a:noFill/>
                    </a:lnB>
                    <a:solidFill>
                      <a:schemeClr val="accent4">
                        <a:lumMod val="20000"/>
                        <a:lumOff val="80000"/>
                      </a:schemeClr>
                    </a:solidFill>
                  </a:tcPr>
                </a:tc>
                <a:tc>
                  <a:txBody>
                    <a:bodyPr/>
                    <a:lstStyle/>
                    <a:p>
                      <a:pPr algn="r" fontAlgn="ctr"/>
                      <a:r>
                        <a:rPr lang="en-US" sz="1100" b="1" i="0" u="none" strike="noStrike">
                          <a:solidFill>
                            <a:schemeClr val="tx1">
                              <a:lumMod val="75000"/>
                              <a:lumOff val="25000"/>
                            </a:schemeClr>
                          </a:solidFill>
                          <a:effectLst/>
                          <a:latin typeface="+mn-lt"/>
                        </a:rPr>
                        <a:t>Q2FY23</a:t>
                      </a:r>
                    </a:p>
                  </a:txBody>
                  <a:tcPr marL="51816" marR="51816" marT="8160" marB="8160" anchor="ctr">
                    <a:lnL>
                      <a:noFill/>
                    </a:lnL>
                    <a:lnR>
                      <a:noFill/>
                    </a:lnR>
                    <a:lnT>
                      <a:noFill/>
                    </a:lnT>
                    <a:lnB>
                      <a:noFill/>
                    </a:lnB>
                    <a:solidFill>
                      <a:schemeClr val="accent4">
                        <a:lumMod val="20000"/>
                        <a:lumOff val="80000"/>
                      </a:schemeClr>
                    </a:solidFill>
                  </a:tcPr>
                </a:tc>
                <a:tc>
                  <a:txBody>
                    <a:bodyPr/>
                    <a:lstStyle/>
                    <a:p>
                      <a:pPr algn="r" fontAlgn="ctr"/>
                      <a:r>
                        <a:rPr lang="en-US" sz="1100" b="1" i="0" u="none" strike="noStrike">
                          <a:solidFill>
                            <a:schemeClr val="tx1">
                              <a:lumMod val="75000"/>
                              <a:lumOff val="25000"/>
                            </a:schemeClr>
                          </a:solidFill>
                          <a:effectLst/>
                          <a:latin typeface="+mn-lt"/>
                        </a:rPr>
                        <a:t>Q1FY23</a:t>
                      </a:r>
                    </a:p>
                  </a:txBody>
                  <a:tcPr marL="51816" marR="51816" marT="8160" marB="8160" anchor="ctr">
                    <a:lnL>
                      <a:noFill/>
                    </a:lnL>
                    <a:lnR>
                      <a:noFill/>
                    </a:lnR>
                    <a:lnT>
                      <a:noFill/>
                    </a:lnT>
                    <a:lnB>
                      <a:noFill/>
                    </a:lnB>
                    <a:solidFill>
                      <a:schemeClr val="accent4">
                        <a:lumMod val="20000"/>
                        <a:lumOff val="80000"/>
                      </a:schemeClr>
                    </a:solidFill>
                  </a:tcPr>
                </a:tc>
                <a:tc>
                  <a:txBody>
                    <a:bodyPr/>
                    <a:lstStyle/>
                    <a:p>
                      <a:pPr algn="r" fontAlgn="ctr"/>
                      <a:r>
                        <a:rPr lang="en-US" sz="1100" b="1" i="0" u="none" strike="noStrike" dirty="0">
                          <a:solidFill>
                            <a:schemeClr val="tx1">
                              <a:lumMod val="75000"/>
                              <a:lumOff val="25000"/>
                            </a:schemeClr>
                          </a:solidFill>
                          <a:effectLst/>
                          <a:latin typeface="+mn-lt"/>
                        </a:rPr>
                        <a:t>Q2FY22</a:t>
                      </a:r>
                    </a:p>
                  </a:txBody>
                  <a:tcPr marL="51816" marR="51816" marT="8160" marB="8160"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950533518"/>
                  </a:ext>
                </a:extLst>
              </a:tr>
              <a:tr h="189040">
                <a:tc>
                  <a:txBody>
                    <a:bodyPr/>
                    <a:lstStyle/>
                    <a:p>
                      <a:pPr algn="l" fontAlgn="ctr"/>
                      <a:r>
                        <a:rPr lang="en-US" sz="1100" b="0" i="0" u="none" strike="noStrike" dirty="0">
                          <a:solidFill>
                            <a:schemeClr val="tx1">
                              <a:lumMod val="75000"/>
                              <a:lumOff val="25000"/>
                            </a:schemeClr>
                          </a:solidFill>
                          <a:effectLst/>
                          <a:latin typeface="+mn-lt"/>
                        </a:rPr>
                        <a:t>Revenue from operations</a:t>
                      </a:r>
                    </a:p>
                  </a:txBody>
                  <a:tcPr marL="51816" marR="51816" marT="8160" marB="8160" anchor="ctr">
                    <a:lnL>
                      <a:noFill/>
                    </a:lnL>
                    <a:lnR>
                      <a:noFill/>
                    </a:lnR>
                    <a:lnT>
                      <a:noFill/>
                    </a:lnT>
                    <a:lnB>
                      <a:noFill/>
                    </a:lnB>
                  </a:tcPr>
                </a:tc>
                <a:tc>
                  <a:txBody>
                    <a:bodyPr/>
                    <a:lstStyle/>
                    <a:p>
                      <a:pPr algn="r" fontAlgn="ctr"/>
                      <a:r>
                        <a:rPr lang="en-US" sz="1100" b="0" i="0" u="none" strike="noStrike">
                          <a:solidFill>
                            <a:schemeClr val="tx1">
                              <a:lumMod val="75000"/>
                              <a:lumOff val="25000"/>
                            </a:schemeClr>
                          </a:solidFill>
                          <a:effectLst/>
                          <a:latin typeface="+mn-lt"/>
                        </a:rPr>
                        <a:t>7,448.32</a:t>
                      </a:r>
                    </a:p>
                  </a:txBody>
                  <a:tcPr marL="51816" marR="51816" marT="8160" marB="8160" anchor="ctr">
                    <a:lnL>
                      <a:noFill/>
                    </a:lnL>
                    <a:lnR>
                      <a:noFill/>
                    </a:lnR>
                    <a:lnT>
                      <a:noFill/>
                    </a:lnT>
                    <a:lnB>
                      <a:noFill/>
                    </a:lnB>
                  </a:tcPr>
                </a:tc>
                <a:tc>
                  <a:txBody>
                    <a:bodyPr/>
                    <a:lstStyle/>
                    <a:p>
                      <a:pPr algn="r" fontAlgn="ctr"/>
                      <a:r>
                        <a:rPr lang="en-US" sz="1100" b="0" i="0" u="none" strike="noStrike" dirty="0">
                          <a:solidFill>
                            <a:schemeClr val="tx1">
                              <a:lumMod val="75000"/>
                              <a:lumOff val="25000"/>
                            </a:schemeClr>
                          </a:solidFill>
                          <a:effectLst/>
                          <a:latin typeface="+mn-lt"/>
                        </a:rPr>
                        <a:t>6,857.24</a:t>
                      </a:r>
                    </a:p>
                  </a:txBody>
                  <a:tcPr marL="51816" marR="51816" marT="8160" marB="8160" anchor="ctr">
                    <a:lnL>
                      <a:noFill/>
                    </a:lnL>
                    <a:lnR>
                      <a:noFill/>
                    </a:lnR>
                    <a:lnT>
                      <a:noFill/>
                    </a:lnT>
                    <a:lnB>
                      <a:noFill/>
                    </a:lnB>
                  </a:tcPr>
                </a:tc>
                <a:tc>
                  <a:txBody>
                    <a:bodyPr/>
                    <a:lstStyle/>
                    <a:p>
                      <a:pPr algn="r" fontAlgn="ctr"/>
                      <a:r>
                        <a:rPr lang="en-US" sz="1100" b="0" i="0" u="none" strike="noStrike" dirty="0">
                          <a:solidFill>
                            <a:schemeClr val="tx1">
                              <a:lumMod val="75000"/>
                              <a:lumOff val="25000"/>
                            </a:schemeClr>
                          </a:solidFill>
                          <a:effectLst/>
                          <a:latin typeface="+mn-lt"/>
                        </a:rPr>
                        <a:t>5,908.73</a:t>
                      </a:r>
                    </a:p>
                  </a:txBody>
                  <a:tcPr marL="51816" marR="51816" marT="8160" marB="8160" anchor="ctr">
                    <a:lnL>
                      <a:noFill/>
                    </a:lnL>
                    <a:lnR>
                      <a:noFill/>
                    </a:lnR>
                    <a:lnT>
                      <a:noFill/>
                    </a:lnT>
                    <a:lnB>
                      <a:noFill/>
                    </a:lnB>
                  </a:tcPr>
                </a:tc>
                <a:extLst>
                  <a:ext uri="{0D108BD9-81ED-4DB2-BD59-A6C34878D82A}">
                    <a16:rowId xmlns:a16="http://schemas.microsoft.com/office/drawing/2014/main" val="1360864420"/>
                  </a:ext>
                </a:extLst>
              </a:tr>
              <a:tr h="189040">
                <a:tc>
                  <a:txBody>
                    <a:bodyPr/>
                    <a:lstStyle/>
                    <a:p>
                      <a:pPr algn="l" fontAlgn="ctr"/>
                      <a:r>
                        <a:rPr lang="en-US" sz="1100" b="0" i="0" u="none" strike="noStrike" dirty="0">
                          <a:solidFill>
                            <a:schemeClr val="tx1">
                              <a:lumMod val="75000"/>
                              <a:lumOff val="25000"/>
                            </a:schemeClr>
                          </a:solidFill>
                          <a:effectLst/>
                          <a:latin typeface="+mn-lt"/>
                        </a:rPr>
                        <a:t>Other Income </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94.90</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152.89</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89.37</a:t>
                      </a:r>
                    </a:p>
                  </a:txBody>
                  <a:tcPr marL="51816" marR="51816" marT="8160" marB="8160" anchor="ctr">
                    <a:lnL>
                      <a:noFill/>
                    </a:lnL>
                    <a:lnR>
                      <a:noFill/>
                    </a:lnR>
                    <a:lnT>
                      <a:noFill/>
                    </a:lnT>
                    <a:lnB>
                      <a:noFill/>
                    </a:lnB>
                    <a:solidFill>
                      <a:srgbClr val="E1E1E1"/>
                    </a:solidFill>
                  </a:tcPr>
                </a:tc>
                <a:extLst>
                  <a:ext uri="{0D108BD9-81ED-4DB2-BD59-A6C34878D82A}">
                    <a16:rowId xmlns:a16="http://schemas.microsoft.com/office/drawing/2014/main" val="1372737935"/>
                  </a:ext>
                </a:extLst>
              </a:tr>
              <a:tr h="189040">
                <a:tc>
                  <a:txBody>
                    <a:bodyPr/>
                    <a:lstStyle/>
                    <a:p>
                      <a:pPr algn="l" fontAlgn="ctr"/>
                      <a:r>
                        <a:rPr lang="en-US" sz="1100" b="0" i="0" u="none" strike="noStrike" dirty="0">
                          <a:solidFill>
                            <a:schemeClr val="tx1">
                              <a:lumMod val="75000"/>
                              <a:lumOff val="25000"/>
                            </a:schemeClr>
                          </a:solidFill>
                          <a:effectLst/>
                          <a:latin typeface="+mn-lt"/>
                        </a:rPr>
                        <a:t>Total Income</a:t>
                      </a:r>
                    </a:p>
                  </a:txBody>
                  <a:tcPr marL="51816" marR="51816" marT="8160" marB="8160" anchor="ctr">
                    <a:lnL>
                      <a:noFill/>
                    </a:lnL>
                    <a:lnR>
                      <a:noFill/>
                    </a:lnR>
                    <a:lnT>
                      <a:noFill/>
                    </a:lnT>
                    <a:lnB>
                      <a:noFill/>
                    </a:lnB>
                  </a:tcPr>
                </a:tc>
                <a:tc>
                  <a:txBody>
                    <a:bodyPr/>
                    <a:lstStyle/>
                    <a:p>
                      <a:pPr algn="r" fontAlgn="ctr"/>
                      <a:r>
                        <a:rPr lang="en-US" sz="1100" b="0" i="0" u="none" strike="noStrike">
                          <a:solidFill>
                            <a:schemeClr val="tx1">
                              <a:lumMod val="75000"/>
                              <a:lumOff val="25000"/>
                            </a:schemeClr>
                          </a:solidFill>
                          <a:effectLst/>
                          <a:latin typeface="+mn-lt"/>
                        </a:rPr>
                        <a:t>7,543.22</a:t>
                      </a:r>
                    </a:p>
                  </a:txBody>
                  <a:tcPr marL="51816" marR="51816" marT="8160" marB="8160" anchor="ctr">
                    <a:lnL>
                      <a:noFill/>
                    </a:lnL>
                    <a:lnR>
                      <a:noFill/>
                    </a:lnR>
                    <a:lnT>
                      <a:noFill/>
                    </a:lnT>
                    <a:lnB>
                      <a:noFill/>
                    </a:lnB>
                  </a:tcPr>
                </a:tc>
                <a:tc>
                  <a:txBody>
                    <a:bodyPr/>
                    <a:lstStyle/>
                    <a:p>
                      <a:pPr algn="r" fontAlgn="ctr"/>
                      <a:r>
                        <a:rPr lang="en-US" sz="1100" b="0" i="0" u="none" strike="noStrike">
                          <a:solidFill>
                            <a:schemeClr val="tx1">
                              <a:lumMod val="75000"/>
                              <a:lumOff val="25000"/>
                            </a:schemeClr>
                          </a:solidFill>
                          <a:effectLst/>
                          <a:latin typeface="+mn-lt"/>
                        </a:rPr>
                        <a:t>7,010.13</a:t>
                      </a:r>
                    </a:p>
                  </a:txBody>
                  <a:tcPr marL="51816" marR="51816" marT="8160" marB="8160" anchor="ctr">
                    <a:lnL>
                      <a:noFill/>
                    </a:lnL>
                    <a:lnR>
                      <a:noFill/>
                    </a:lnR>
                    <a:lnT>
                      <a:noFill/>
                    </a:lnT>
                    <a:lnB>
                      <a:noFill/>
                    </a:lnB>
                  </a:tcPr>
                </a:tc>
                <a:tc>
                  <a:txBody>
                    <a:bodyPr/>
                    <a:lstStyle/>
                    <a:p>
                      <a:pPr algn="r" fontAlgn="ctr"/>
                      <a:r>
                        <a:rPr lang="en-US" sz="1100" b="0" i="0" u="none" strike="noStrike">
                          <a:solidFill>
                            <a:schemeClr val="tx1">
                              <a:lumMod val="75000"/>
                              <a:lumOff val="25000"/>
                            </a:schemeClr>
                          </a:solidFill>
                          <a:effectLst/>
                          <a:latin typeface="+mn-lt"/>
                        </a:rPr>
                        <a:t>5,998.10</a:t>
                      </a:r>
                    </a:p>
                  </a:txBody>
                  <a:tcPr marL="51816" marR="51816" marT="8160" marB="8160" anchor="ctr">
                    <a:lnL>
                      <a:noFill/>
                    </a:lnL>
                    <a:lnR>
                      <a:noFill/>
                    </a:lnR>
                    <a:lnT>
                      <a:noFill/>
                    </a:lnT>
                    <a:lnB>
                      <a:noFill/>
                    </a:lnB>
                  </a:tcPr>
                </a:tc>
                <a:extLst>
                  <a:ext uri="{0D108BD9-81ED-4DB2-BD59-A6C34878D82A}">
                    <a16:rowId xmlns:a16="http://schemas.microsoft.com/office/drawing/2014/main" val="3470625188"/>
                  </a:ext>
                </a:extLst>
              </a:tr>
              <a:tr h="189040">
                <a:tc>
                  <a:txBody>
                    <a:bodyPr/>
                    <a:lstStyle/>
                    <a:p>
                      <a:pPr algn="l" fontAlgn="ctr"/>
                      <a:r>
                        <a:rPr lang="en-US" sz="1100" b="0" i="0" u="none" strike="noStrike">
                          <a:solidFill>
                            <a:schemeClr val="tx1">
                              <a:lumMod val="75000"/>
                              <a:lumOff val="25000"/>
                            </a:schemeClr>
                          </a:solidFill>
                          <a:effectLst/>
                          <a:latin typeface="+mn-lt"/>
                        </a:rPr>
                        <a:t>Operating Expenses</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6,066.69</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a:solidFill>
                            <a:schemeClr val="tx1">
                              <a:lumMod val="75000"/>
                              <a:lumOff val="25000"/>
                            </a:schemeClr>
                          </a:solidFill>
                          <a:effectLst/>
                          <a:latin typeface="+mn-lt"/>
                        </a:rPr>
                        <a:t>5,525.51</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4,868.14</a:t>
                      </a:r>
                    </a:p>
                  </a:txBody>
                  <a:tcPr marL="51816" marR="51816" marT="8160" marB="8160" anchor="ctr">
                    <a:lnL>
                      <a:noFill/>
                    </a:lnL>
                    <a:lnR>
                      <a:noFill/>
                    </a:lnR>
                    <a:lnT>
                      <a:noFill/>
                    </a:lnT>
                    <a:lnB>
                      <a:noFill/>
                    </a:lnB>
                    <a:solidFill>
                      <a:srgbClr val="E1E1E1"/>
                    </a:solidFill>
                  </a:tcPr>
                </a:tc>
                <a:extLst>
                  <a:ext uri="{0D108BD9-81ED-4DB2-BD59-A6C34878D82A}">
                    <a16:rowId xmlns:a16="http://schemas.microsoft.com/office/drawing/2014/main" val="2939360643"/>
                  </a:ext>
                </a:extLst>
              </a:tr>
              <a:tr h="189040">
                <a:tc>
                  <a:txBody>
                    <a:bodyPr/>
                    <a:lstStyle/>
                    <a:p>
                      <a:pPr algn="l" fontAlgn="ctr"/>
                      <a:r>
                        <a:rPr lang="en-US" sz="1100" b="0" i="0" u="none" strike="noStrike">
                          <a:solidFill>
                            <a:schemeClr val="tx1">
                              <a:lumMod val="75000"/>
                              <a:lumOff val="25000"/>
                            </a:schemeClr>
                          </a:solidFill>
                          <a:effectLst/>
                          <a:latin typeface="+mn-lt"/>
                        </a:rPr>
                        <a:t>EBITDA</a:t>
                      </a:r>
                    </a:p>
                  </a:txBody>
                  <a:tcPr marL="51816" marR="51816" marT="8160" marB="8160" anchor="ctr">
                    <a:lnL>
                      <a:noFill/>
                    </a:lnL>
                    <a:lnR>
                      <a:noFill/>
                    </a:lnR>
                    <a:lnT>
                      <a:noFill/>
                    </a:lnT>
                    <a:lnB>
                      <a:noFill/>
                    </a:lnB>
                  </a:tcPr>
                </a:tc>
                <a:tc>
                  <a:txBody>
                    <a:bodyPr/>
                    <a:lstStyle/>
                    <a:p>
                      <a:pPr algn="r" fontAlgn="ctr"/>
                      <a:r>
                        <a:rPr lang="en-US" sz="1100" b="0" i="0" u="none" strike="noStrike" dirty="0">
                          <a:solidFill>
                            <a:schemeClr val="tx1">
                              <a:lumMod val="75000"/>
                              <a:lumOff val="25000"/>
                            </a:schemeClr>
                          </a:solidFill>
                          <a:effectLst/>
                          <a:latin typeface="+mn-lt"/>
                        </a:rPr>
                        <a:t>1,381.63</a:t>
                      </a:r>
                    </a:p>
                  </a:txBody>
                  <a:tcPr marL="51816" marR="51816" marT="8160" marB="8160" anchor="ctr">
                    <a:lnL>
                      <a:noFill/>
                    </a:lnL>
                    <a:lnR>
                      <a:noFill/>
                    </a:lnR>
                    <a:lnT>
                      <a:noFill/>
                    </a:lnT>
                    <a:lnB>
                      <a:noFill/>
                    </a:lnB>
                  </a:tcPr>
                </a:tc>
                <a:tc>
                  <a:txBody>
                    <a:bodyPr/>
                    <a:lstStyle/>
                    <a:p>
                      <a:pPr algn="r" fontAlgn="ctr"/>
                      <a:r>
                        <a:rPr lang="en-US" sz="1100" b="0" i="0" u="none" strike="noStrike" dirty="0">
                          <a:solidFill>
                            <a:schemeClr val="tx1">
                              <a:lumMod val="75000"/>
                              <a:lumOff val="25000"/>
                            </a:schemeClr>
                          </a:solidFill>
                          <a:effectLst/>
                          <a:latin typeface="+mn-lt"/>
                        </a:rPr>
                        <a:t>1,331.73</a:t>
                      </a:r>
                    </a:p>
                  </a:txBody>
                  <a:tcPr marL="51816" marR="51816" marT="8160" marB="8160" anchor="ctr">
                    <a:lnL>
                      <a:noFill/>
                    </a:lnL>
                    <a:lnR>
                      <a:noFill/>
                    </a:lnR>
                    <a:lnT>
                      <a:noFill/>
                    </a:lnT>
                    <a:lnB>
                      <a:noFill/>
                    </a:lnB>
                  </a:tcPr>
                </a:tc>
                <a:tc>
                  <a:txBody>
                    <a:bodyPr/>
                    <a:lstStyle/>
                    <a:p>
                      <a:pPr algn="r" fontAlgn="ctr"/>
                      <a:r>
                        <a:rPr lang="en-US" sz="1100" b="0" i="0" u="none" strike="noStrike">
                          <a:solidFill>
                            <a:schemeClr val="tx1">
                              <a:lumMod val="75000"/>
                              <a:lumOff val="25000"/>
                            </a:schemeClr>
                          </a:solidFill>
                          <a:effectLst/>
                          <a:latin typeface="+mn-lt"/>
                        </a:rPr>
                        <a:t>1,040.59</a:t>
                      </a:r>
                    </a:p>
                  </a:txBody>
                  <a:tcPr marL="51816" marR="51816" marT="8160" marB="8160" anchor="ctr">
                    <a:lnL>
                      <a:noFill/>
                    </a:lnL>
                    <a:lnR>
                      <a:noFill/>
                    </a:lnR>
                    <a:lnT>
                      <a:noFill/>
                    </a:lnT>
                    <a:lnB>
                      <a:noFill/>
                    </a:lnB>
                  </a:tcPr>
                </a:tc>
                <a:extLst>
                  <a:ext uri="{0D108BD9-81ED-4DB2-BD59-A6C34878D82A}">
                    <a16:rowId xmlns:a16="http://schemas.microsoft.com/office/drawing/2014/main" val="2934974382"/>
                  </a:ext>
                </a:extLst>
              </a:tr>
              <a:tr h="189040">
                <a:tc>
                  <a:txBody>
                    <a:bodyPr/>
                    <a:lstStyle/>
                    <a:p>
                      <a:pPr algn="l" fontAlgn="ctr"/>
                      <a:r>
                        <a:rPr lang="en-US" sz="1100" b="0" i="0" u="none" strike="noStrike">
                          <a:solidFill>
                            <a:schemeClr val="tx1">
                              <a:lumMod val="75000"/>
                              <a:lumOff val="25000"/>
                            </a:schemeClr>
                          </a:solidFill>
                          <a:effectLst/>
                          <a:latin typeface="+mn-lt"/>
                        </a:rPr>
                        <a:t>Depreciation</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327.41</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310.23</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290.93</a:t>
                      </a:r>
                    </a:p>
                  </a:txBody>
                  <a:tcPr marL="51816" marR="51816" marT="8160" marB="8160" anchor="ctr">
                    <a:lnL>
                      <a:noFill/>
                    </a:lnL>
                    <a:lnR>
                      <a:noFill/>
                    </a:lnR>
                    <a:lnT>
                      <a:noFill/>
                    </a:lnT>
                    <a:lnB>
                      <a:noFill/>
                    </a:lnB>
                    <a:solidFill>
                      <a:srgbClr val="E1E1E1"/>
                    </a:solidFill>
                  </a:tcPr>
                </a:tc>
                <a:extLst>
                  <a:ext uri="{0D108BD9-81ED-4DB2-BD59-A6C34878D82A}">
                    <a16:rowId xmlns:a16="http://schemas.microsoft.com/office/drawing/2014/main" val="1505435057"/>
                  </a:ext>
                </a:extLst>
              </a:tr>
              <a:tr h="189040">
                <a:tc>
                  <a:txBody>
                    <a:bodyPr/>
                    <a:lstStyle/>
                    <a:p>
                      <a:pPr algn="l" fontAlgn="ctr"/>
                      <a:r>
                        <a:rPr lang="en-US" sz="1100" b="0" i="0" u="none" strike="noStrike" dirty="0">
                          <a:solidFill>
                            <a:schemeClr val="tx1">
                              <a:lumMod val="75000"/>
                              <a:lumOff val="25000"/>
                            </a:schemeClr>
                          </a:solidFill>
                          <a:effectLst/>
                          <a:latin typeface="+mn-lt"/>
                        </a:rPr>
                        <a:t>EBIT</a:t>
                      </a:r>
                    </a:p>
                  </a:txBody>
                  <a:tcPr marL="51816" marR="51816" marT="8160" marB="8160" anchor="ctr">
                    <a:lnL>
                      <a:noFill/>
                    </a:lnL>
                    <a:lnR>
                      <a:noFill/>
                    </a:lnR>
                    <a:lnT>
                      <a:noFill/>
                    </a:lnT>
                    <a:lnB>
                      <a:noFill/>
                    </a:lnB>
                  </a:tcPr>
                </a:tc>
                <a:tc>
                  <a:txBody>
                    <a:bodyPr/>
                    <a:lstStyle/>
                    <a:p>
                      <a:pPr algn="r" fontAlgn="ctr"/>
                      <a:r>
                        <a:rPr lang="en-US" sz="1100" b="0" i="0" u="none" strike="noStrike">
                          <a:solidFill>
                            <a:schemeClr val="tx1">
                              <a:lumMod val="75000"/>
                              <a:lumOff val="25000"/>
                            </a:schemeClr>
                          </a:solidFill>
                          <a:effectLst/>
                          <a:latin typeface="+mn-lt"/>
                        </a:rPr>
                        <a:t>1,054.22</a:t>
                      </a:r>
                    </a:p>
                  </a:txBody>
                  <a:tcPr marL="51816" marR="51816" marT="8160" marB="8160" anchor="ctr">
                    <a:lnL>
                      <a:noFill/>
                    </a:lnL>
                    <a:lnR>
                      <a:noFill/>
                    </a:lnR>
                    <a:lnT>
                      <a:noFill/>
                    </a:lnT>
                    <a:lnB>
                      <a:noFill/>
                    </a:lnB>
                  </a:tcPr>
                </a:tc>
                <a:tc>
                  <a:txBody>
                    <a:bodyPr/>
                    <a:lstStyle/>
                    <a:p>
                      <a:pPr algn="r" fontAlgn="ctr"/>
                      <a:r>
                        <a:rPr lang="en-US" sz="1100" b="0" i="0" u="none" strike="noStrike" dirty="0">
                          <a:solidFill>
                            <a:schemeClr val="tx1">
                              <a:lumMod val="75000"/>
                              <a:lumOff val="25000"/>
                            </a:schemeClr>
                          </a:solidFill>
                          <a:effectLst/>
                          <a:latin typeface="+mn-lt"/>
                        </a:rPr>
                        <a:t>1,021.50</a:t>
                      </a:r>
                    </a:p>
                  </a:txBody>
                  <a:tcPr marL="51816" marR="51816" marT="8160" marB="8160" anchor="ctr">
                    <a:lnL>
                      <a:noFill/>
                    </a:lnL>
                    <a:lnR>
                      <a:noFill/>
                    </a:lnR>
                    <a:lnT>
                      <a:noFill/>
                    </a:lnT>
                    <a:lnB>
                      <a:noFill/>
                    </a:lnB>
                  </a:tcPr>
                </a:tc>
                <a:tc>
                  <a:txBody>
                    <a:bodyPr/>
                    <a:lstStyle/>
                    <a:p>
                      <a:pPr algn="r" fontAlgn="ctr"/>
                      <a:r>
                        <a:rPr lang="en-US" sz="1100" b="0" i="0" u="none" strike="noStrike">
                          <a:solidFill>
                            <a:schemeClr val="tx1">
                              <a:lumMod val="75000"/>
                              <a:lumOff val="25000"/>
                            </a:schemeClr>
                          </a:solidFill>
                          <a:effectLst/>
                          <a:latin typeface="+mn-lt"/>
                        </a:rPr>
                        <a:t>749.66</a:t>
                      </a:r>
                    </a:p>
                  </a:txBody>
                  <a:tcPr marL="51816" marR="51816" marT="8160" marB="8160" anchor="ctr">
                    <a:lnL>
                      <a:noFill/>
                    </a:lnL>
                    <a:lnR>
                      <a:noFill/>
                    </a:lnR>
                    <a:lnT>
                      <a:noFill/>
                    </a:lnT>
                    <a:lnB>
                      <a:noFill/>
                    </a:lnB>
                  </a:tcPr>
                </a:tc>
                <a:extLst>
                  <a:ext uri="{0D108BD9-81ED-4DB2-BD59-A6C34878D82A}">
                    <a16:rowId xmlns:a16="http://schemas.microsoft.com/office/drawing/2014/main" val="934938632"/>
                  </a:ext>
                </a:extLst>
              </a:tr>
              <a:tr h="189040">
                <a:tc>
                  <a:txBody>
                    <a:bodyPr/>
                    <a:lstStyle/>
                    <a:p>
                      <a:pPr algn="l" fontAlgn="ctr"/>
                      <a:r>
                        <a:rPr lang="en-US" sz="1100" b="0" i="0" u="none" strike="noStrike" dirty="0">
                          <a:solidFill>
                            <a:schemeClr val="tx1">
                              <a:lumMod val="75000"/>
                              <a:lumOff val="25000"/>
                            </a:schemeClr>
                          </a:solidFill>
                          <a:effectLst/>
                          <a:latin typeface="+mn-lt"/>
                        </a:rPr>
                        <a:t>Finance Costs</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a:solidFill>
                            <a:schemeClr val="tx1">
                              <a:lumMod val="75000"/>
                              <a:lumOff val="25000"/>
                            </a:schemeClr>
                          </a:solidFill>
                          <a:effectLst/>
                          <a:latin typeface="+mn-lt"/>
                        </a:rPr>
                        <a:t>70.31</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63.43</a:t>
                      </a:r>
                    </a:p>
                  </a:txBody>
                  <a:tcPr marL="51816" marR="51816" marT="8160" marB="8160" anchor="ctr">
                    <a:lnL>
                      <a:noFill/>
                    </a:lnL>
                    <a:lnR>
                      <a:noFill/>
                    </a:lnR>
                    <a:lnT>
                      <a:noFill/>
                    </a:lnT>
                    <a:lnB>
                      <a:noFill/>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38.56</a:t>
                      </a:r>
                    </a:p>
                  </a:txBody>
                  <a:tcPr marL="51816" marR="51816" marT="8160" marB="8160" anchor="ctr">
                    <a:lnL>
                      <a:noFill/>
                    </a:lnL>
                    <a:lnR>
                      <a:noFill/>
                    </a:lnR>
                    <a:lnT>
                      <a:noFill/>
                    </a:lnT>
                    <a:lnB>
                      <a:noFill/>
                    </a:lnB>
                    <a:solidFill>
                      <a:srgbClr val="E1E1E1"/>
                    </a:solidFill>
                  </a:tcPr>
                </a:tc>
                <a:extLst>
                  <a:ext uri="{0D108BD9-81ED-4DB2-BD59-A6C34878D82A}">
                    <a16:rowId xmlns:a16="http://schemas.microsoft.com/office/drawing/2014/main" val="3953154588"/>
                  </a:ext>
                </a:extLst>
              </a:tr>
              <a:tr h="189040">
                <a:tc>
                  <a:txBody>
                    <a:bodyPr/>
                    <a:lstStyle/>
                    <a:p>
                      <a:pPr algn="l" fontAlgn="ctr"/>
                      <a:r>
                        <a:rPr lang="en-US" sz="1100" b="0" i="0" u="none" strike="noStrike">
                          <a:solidFill>
                            <a:schemeClr val="tx1">
                              <a:lumMod val="75000"/>
                              <a:lumOff val="25000"/>
                            </a:schemeClr>
                          </a:solidFill>
                          <a:effectLst/>
                          <a:latin typeface="+mn-lt"/>
                        </a:rPr>
                        <a:t>Change in FMV of Investments</a:t>
                      </a:r>
                    </a:p>
                  </a:txBody>
                  <a:tcPr marL="51816" marR="51816" marT="8160" marB="8160" anchor="ctr">
                    <a:lnL>
                      <a:noFill/>
                    </a:lnL>
                    <a:lnR>
                      <a:noFill/>
                    </a:lnR>
                    <a:lnT>
                      <a:noFill/>
                    </a:lnT>
                    <a:lnB>
                      <a:noFill/>
                    </a:lnB>
                  </a:tcPr>
                </a:tc>
                <a:tc>
                  <a:txBody>
                    <a:bodyPr/>
                    <a:lstStyle/>
                    <a:p>
                      <a:pPr algn="r" fontAlgn="ctr"/>
                      <a:r>
                        <a:rPr lang="en-US" sz="1100" b="0" i="0" u="none" strike="noStrike">
                          <a:solidFill>
                            <a:schemeClr val="tx1">
                              <a:lumMod val="75000"/>
                              <a:lumOff val="25000"/>
                            </a:schemeClr>
                          </a:solidFill>
                          <a:effectLst/>
                          <a:latin typeface="+mn-lt"/>
                        </a:rPr>
                        <a:t>(1.92)</a:t>
                      </a:r>
                    </a:p>
                  </a:txBody>
                  <a:tcPr marL="51816" marR="51816" marT="8160" marB="8160" anchor="ctr">
                    <a:lnL>
                      <a:noFill/>
                    </a:lnL>
                    <a:lnR>
                      <a:noFill/>
                    </a:lnR>
                    <a:lnT>
                      <a:noFill/>
                    </a:lnT>
                    <a:lnB>
                      <a:noFill/>
                    </a:lnB>
                  </a:tcPr>
                </a:tc>
                <a:tc>
                  <a:txBody>
                    <a:bodyPr/>
                    <a:lstStyle/>
                    <a:p>
                      <a:pPr algn="r" fontAlgn="ctr"/>
                      <a:r>
                        <a:rPr lang="en-US" sz="1100" b="0" i="0" u="none" strike="noStrike">
                          <a:solidFill>
                            <a:schemeClr val="tx1">
                              <a:lumMod val="75000"/>
                              <a:lumOff val="25000"/>
                            </a:schemeClr>
                          </a:solidFill>
                          <a:effectLst/>
                          <a:latin typeface="+mn-lt"/>
                        </a:rPr>
                        <a:t>6.12</a:t>
                      </a:r>
                    </a:p>
                  </a:txBody>
                  <a:tcPr marL="51816" marR="51816" marT="8160" marB="8160" anchor="ctr">
                    <a:lnL>
                      <a:noFill/>
                    </a:lnL>
                    <a:lnR>
                      <a:noFill/>
                    </a:lnR>
                    <a:lnT>
                      <a:noFill/>
                    </a:lnT>
                    <a:lnB>
                      <a:noFill/>
                    </a:lnB>
                  </a:tcPr>
                </a:tc>
                <a:tc>
                  <a:txBody>
                    <a:bodyPr/>
                    <a:lstStyle/>
                    <a:p>
                      <a:pPr algn="r" fontAlgn="ctr"/>
                      <a:r>
                        <a:rPr lang="en-US" sz="1100" b="0" i="0" u="none" strike="noStrike">
                          <a:solidFill>
                            <a:schemeClr val="tx1">
                              <a:lumMod val="75000"/>
                              <a:lumOff val="25000"/>
                            </a:schemeClr>
                          </a:solidFill>
                          <a:effectLst/>
                          <a:latin typeface="+mn-lt"/>
                        </a:rPr>
                        <a:t>21.39</a:t>
                      </a:r>
                    </a:p>
                  </a:txBody>
                  <a:tcPr marL="51816" marR="51816" marT="8160" marB="8160" anchor="ctr">
                    <a:lnL>
                      <a:noFill/>
                    </a:lnL>
                    <a:lnR>
                      <a:noFill/>
                    </a:lnR>
                    <a:lnT>
                      <a:noFill/>
                    </a:lnT>
                    <a:lnB>
                      <a:noFill/>
                    </a:lnB>
                  </a:tcPr>
                </a:tc>
                <a:extLst>
                  <a:ext uri="{0D108BD9-81ED-4DB2-BD59-A6C34878D82A}">
                    <a16:rowId xmlns:a16="http://schemas.microsoft.com/office/drawing/2014/main" val="209867573"/>
                  </a:ext>
                </a:extLst>
              </a:tr>
              <a:tr h="189040">
                <a:tc>
                  <a:txBody>
                    <a:bodyPr/>
                    <a:lstStyle/>
                    <a:p>
                      <a:pPr algn="l" fontAlgn="ctr"/>
                      <a:r>
                        <a:rPr lang="en-US" sz="1100" b="0" i="0" u="none" strike="noStrike" dirty="0">
                          <a:solidFill>
                            <a:schemeClr val="tx1">
                              <a:lumMod val="75000"/>
                              <a:lumOff val="25000"/>
                            </a:schemeClr>
                          </a:solidFill>
                          <a:effectLst/>
                          <a:latin typeface="+mn-lt"/>
                        </a:rPr>
                        <a:t>Profit before exceptional items</a:t>
                      </a:r>
                    </a:p>
                  </a:txBody>
                  <a:tcPr marL="51816" marR="51816" marT="8160" marB="8160" anchor="ctr">
                    <a:lnL>
                      <a:noFill/>
                    </a:lnL>
                    <a:lnR>
                      <a:noFill/>
                    </a:lnR>
                    <a:lnT>
                      <a:noFill/>
                    </a:lnT>
                    <a:lnB w="12700" cap="flat" cmpd="sng" algn="ctr">
                      <a:solidFill>
                        <a:schemeClr val="tx1"/>
                      </a:solidFill>
                      <a:prstDash val="solid"/>
                      <a:round/>
                      <a:headEnd type="none" w="med" len="med"/>
                      <a:tailEnd type="none" w="med" len="med"/>
                    </a:lnB>
                    <a:solidFill>
                      <a:srgbClr val="E1E1E1"/>
                    </a:solidFill>
                  </a:tcPr>
                </a:tc>
                <a:tc>
                  <a:txBody>
                    <a:bodyPr/>
                    <a:lstStyle/>
                    <a:p>
                      <a:pPr algn="r" fontAlgn="ctr"/>
                      <a:r>
                        <a:rPr lang="en-US" sz="1100" b="0" i="0" u="none" strike="noStrike">
                          <a:solidFill>
                            <a:schemeClr val="tx1">
                              <a:lumMod val="75000"/>
                              <a:lumOff val="25000"/>
                            </a:schemeClr>
                          </a:solidFill>
                          <a:effectLst/>
                          <a:latin typeface="+mn-lt"/>
                        </a:rPr>
                        <a:t>1,076.89</a:t>
                      </a:r>
                    </a:p>
                  </a:txBody>
                  <a:tcPr marL="51816" marR="51816" marT="8160" marB="8160" anchor="ctr">
                    <a:lnL>
                      <a:noFill/>
                    </a:lnL>
                    <a:lnR>
                      <a:noFill/>
                    </a:lnR>
                    <a:lnT>
                      <a:noFill/>
                    </a:lnT>
                    <a:lnB w="12700" cap="flat" cmpd="sng" algn="ctr">
                      <a:solidFill>
                        <a:schemeClr val="tx1"/>
                      </a:solidFill>
                      <a:prstDash val="solid"/>
                      <a:round/>
                      <a:headEnd type="none" w="med" len="med"/>
                      <a:tailEnd type="none" w="med" len="med"/>
                    </a:lnB>
                    <a:solidFill>
                      <a:srgbClr val="E1E1E1"/>
                    </a:solidFill>
                  </a:tcPr>
                </a:tc>
                <a:tc>
                  <a:txBody>
                    <a:bodyPr/>
                    <a:lstStyle/>
                    <a:p>
                      <a:pPr algn="r" fontAlgn="ctr"/>
                      <a:r>
                        <a:rPr lang="en-US" sz="1100" b="0" i="0" u="none" strike="noStrike">
                          <a:solidFill>
                            <a:schemeClr val="tx1">
                              <a:lumMod val="75000"/>
                              <a:lumOff val="25000"/>
                            </a:schemeClr>
                          </a:solidFill>
                          <a:effectLst/>
                          <a:latin typeface="+mn-lt"/>
                        </a:rPr>
                        <a:t>1,117.08</a:t>
                      </a:r>
                    </a:p>
                  </a:txBody>
                  <a:tcPr marL="51816" marR="51816" marT="8160" marB="8160" anchor="ctr">
                    <a:lnL>
                      <a:noFill/>
                    </a:lnL>
                    <a:lnR>
                      <a:noFill/>
                    </a:lnR>
                    <a:lnT>
                      <a:noFill/>
                    </a:lnT>
                    <a:lnB w="12700" cap="flat" cmpd="sng" algn="ctr">
                      <a:solidFill>
                        <a:schemeClr val="tx1"/>
                      </a:solidFill>
                      <a:prstDash val="solid"/>
                      <a:round/>
                      <a:headEnd type="none" w="med" len="med"/>
                      <a:tailEnd type="none" w="med" len="med"/>
                    </a:lnB>
                    <a:solidFill>
                      <a:srgbClr val="E1E1E1"/>
                    </a:solidFill>
                  </a:tcPr>
                </a:tc>
                <a:tc>
                  <a:txBody>
                    <a:bodyPr/>
                    <a:lstStyle/>
                    <a:p>
                      <a:pPr algn="r" fontAlgn="ctr"/>
                      <a:r>
                        <a:rPr lang="en-US" sz="1100" b="0" i="0" u="none" strike="noStrike" dirty="0">
                          <a:solidFill>
                            <a:schemeClr val="tx1">
                              <a:lumMod val="75000"/>
                              <a:lumOff val="25000"/>
                            </a:schemeClr>
                          </a:solidFill>
                          <a:effectLst/>
                          <a:latin typeface="+mn-lt"/>
                        </a:rPr>
                        <a:t>821.86</a:t>
                      </a:r>
                    </a:p>
                  </a:txBody>
                  <a:tcPr marL="51816" marR="51816" marT="8160" marB="8160" anchor="ctr">
                    <a:lnL>
                      <a:noFill/>
                    </a:lnL>
                    <a:lnR>
                      <a:noFill/>
                    </a:lnR>
                    <a:lnT>
                      <a:noFill/>
                    </a:lnT>
                    <a:lnB w="12700" cap="flat" cmpd="sng" algn="ctr">
                      <a:solidFill>
                        <a:schemeClr val="tx1"/>
                      </a:solidFill>
                      <a:prstDash val="solid"/>
                      <a:round/>
                      <a:headEnd type="none" w="med" len="med"/>
                      <a:tailEnd type="none" w="med" len="med"/>
                    </a:lnB>
                    <a:solidFill>
                      <a:srgbClr val="E1E1E1"/>
                    </a:solidFill>
                  </a:tcPr>
                </a:tc>
                <a:extLst>
                  <a:ext uri="{0D108BD9-81ED-4DB2-BD59-A6C34878D82A}">
                    <a16:rowId xmlns:a16="http://schemas.microsoft.com/office/drawing/2014/main" val="344537795"/>
                  </a:ext>
                </a:extLst>
              </a:tr>
            </a:tbl>
          </a:graphicData>
        </a:graphic>
      </p:graphicFrame>
      <p:sp>
        <p:nvSpPr>
          <p:cNvPr id="2" name="TextBox 1"/>
          <p:cNvSpPr txBox="1"/>
          <p:nvPr/>
        </p:nvSpPr>
        <p:spPr>
          <a:xfrm>
            <a:off x="6808296" y="6579570"/>
            <a:ext cx="2319292" cy="196436"/>
          </a:xfrm>
          <a:prstGeom prst="rect">
            <a:avLst/>
          </a:prstGeom>
          <a:ln w="6350">
            <a:noFill/>
            <a:miter lim="800000"/>
          </a:ln>
        </p:spPr>
        <p:txBody>
          <a:bodyPr vert="horz" wrap="square" lIns="0" tIns="0" rIns="0" bIns="0" rtlCol="0">
            <a:noAutofit/>
          </a:bodyPr>
          <a:lstStyle/>
          <a:p>
            <a:pPr>
              <a:spcBef>
                <a:spcPts val="340"/>
              </a:spcBef>
              <a:spcAft>
                <a:spcPts val="340"/>
              </a:spcAft>
            </a:pPr>
            <a:r>
              <a:rPr lang="en-US" sz="1020" dirty="0">
                <a:solidFill>
                  <a:schemeClr val="tx1">
                    <a:lumMod val="75000"/>
                    <a:lumOff val="25000"/>
                  </a:schemeClr>
                </a:solidFill>
              </a:rPr>
              <a:t>Source: Company, Bloomberg</a:t>
            </a:r>
            <a:endParaRPr lang="en-IN" sz="1020" dirty="0">
              <a:solidFill>
                <a:schemeClr val="tx1">
                  <a:lumMod val="75000"/>
                  <a:lumOff val="25000"/>
                </a:schemeClr>
              </a:solidFill>
            </a:endParaRPr>
          </a:p>
        </p:txBody>
      </p:sp>
      <p:sp>
        <p:nvSpPr>
          <p:cNvPr id="10" name="Footer Placeholder 9"/>
          <p:cNvSpPr>
            <a:spLocks noGrp="1"/>
          </p:cNvSpPr>
          <p:nvPr>
            <p:ph type="ftr" sz="quarter" idx="3"/>
          </p:nvPr>
        </p:nvSpPr>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41454682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775200" y="4785773"/>
            <a:ext cx="103632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a:solidFill>
                  <a:schemeClr val="tx1">
                    <a:lumMod val="75000"/>
                    <a:lumOff val="25000"/>
                  </a:schemeClr>
                </a:solidFill>
              </a:rPr>
              <a:t>Long term bottom formation</a:t>
            </a:r>
          </a:p>
        </p:txBody>
      </p:sp>
      <p:sp>
        <p:nvSpPr>
          <p:cNvPr id="10" name="Freeform 9"/>
          <p:cNvSpPr/>
          <p:nvPr/>
        </p:nvSpPr>
        <p:spPr>
          <a:xfrm>
            <a:off x="1606737" y="2769483"/>
            <a:ext cx="7734717" cy="2016290"/>
          </a:xfrm>
          <a:custGeom>
            <a:avLst/>
            <a:gdLst>
              <a:gd name="connsiteX0" fmla="*/ 0 w 6824750"/>
              <a:gd name="connsiteY0" fmla="*/ 0 h 2260321"/>
              <a:gd name="connsiteX1" fmla="*/ 1105593 w 6824750"/>
              <a:gd name="connsiteY1" fmla="*/ 1687484 h 2260321"/>
              <a:gd name="connsiteX2" fmla="*/ 3882044 w 6824750"/>
              <a:gd name="connsiteY2" fmla="*/ 2219498 h 2260321"/>
              <a:gd name="connsiteX3" fmla="*/ 6824750 w 6824750"/>
              <a:gd name="connsiteY3" fmla="*/ 748146 h 2260321"/>
            </a:gdLst>
            <a:ahLst/>
            <a:cxnLst>
              <a:cxn ang="0">
                <a:pos x="connsiteX0" y="connsiteY0"/>
              </a:cxn>
              <a:cxn ang="0">
                <a:pos x="connsiteX1" y="connsiteY1"/>
              </a:cxn>
              <a:cxn ang="0">
                <a:pos x="connsiteX2" y="connsiteY2"/>
              </a:cxn>
              <a:cxn ang="0">
                <a:pos x="connsiteX3" y="connsiteY3"/>
              </a:cxn>
            </a:cxnLst>
            <a:rect l="l" t="t" r="r" b="b"/>
            <a:pathLst>
              <a:path w="6824750" h="2260321">
                <a:moveTo>
                  <a:pt x="0" y="0"/>
                </a:moveTo>
                <a:cubicBezTo>
                  <a:pt x="229293" y="658784"/>
                  <a:pt x="458586" y="1317568"/>
                  <a:pt x="1105593" y="1687484"/>
                </a:cubicBezTo>
                <a:cubicBezTo>
                  <a:pt x="1752600" y="2057400"/>
                  <a:pt x="2928851" y="2376054"/>
                  <a:pt x="3882044" y="2219498"/>
                </a:cubicBezTo>
                <a:cubicBezTo>
                  <a:pt x="4835237" y="2062942"/>
                  <a:pt x="5829993" y="1405544"/>
                  <a:pt x="6824750" y="748146"/>
                </a:cubicBezTo>
              </a:path>
            </a:pathLst>
          </a:custGeom>
          <a:noFill/>
          <a:ln w="6350" cap="sq">
            <a:solidFill>
              <a:schemeClr val="tx1"/>
            </a:solidFill>
            <a:prstDash val="dash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73"/>
          </a:p>
        </p:txBody>
      </p:sp>
      <p:cxnSp>
        <p:nvCxnSpPr>
          <p:cNvPr id="23" name="Straight Arrow Connector 22"/>
          <p:cNvCxnSpPr/>
          <p:nvPr/>
        </p:nvCxnSpPr>
        <p:spPr>
          <a:xfrm>
            <a:off x="4775200" y="4066066"/>
            <a:ext cx="456033" cy="640237"/>
          </a:xfrm>
          <a:prstGeom prst="straightConnector1">
            <a:avLst/>
          </a:prstGeom>
          <a:ln w="6350" cap="sq">
            <a:solidFill>
              <a:srgbClr val="00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53846" y="3763696"/>
            <a:ext cx="103632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a:solidFill>
                  <a:schemeClr val="tx1">
                    <a:lumMod val="75000"/>
                    <a:lumOff val="25000"/>
                  </a:schemeClr>
                </a:solidFill>
              </a:rPr>
              <a:t>Short term bottom</a:t>
            </a:r>
          </a:p>
        </p:txBody>
      </p:sp>
      <p:sp>
        <p:nvSpPr>
          <p:cNvPr id="26" name="TextBox 25"/>
          <p:cNvSpPr txBox="1"/>
          <p:nvPr/>
        </p:nvSpPr>
        <p:spPr>
          <a:xfrm>
            <a:off x="11480800" y="1600200"/>
            <a:ext cx="1143000" cy="914400"/>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err="1" smtClean="0">
                <a:solidFill>
                  <a:schemeClr val="tx1">
                    <a:lumMod val="75000"/>
                    <a:lumOff val="25000"/>
                  </a:schemeClr>
                </a:solidFill>
              </a:rPr>
              <a:t>cmp</a:t>
            </a:r>
            <a:r>
              <a:rPr lang="en-IN" sz="1813" dirty="0" smtClean="0">
                <a:solidFill>
                  <a:schemeClr val="tx1">
                    <a:lumMod val="75000"/>
                    <a:lumOff val="25000"/>
                  </a:schemeClr>
                </a:solidFill>
              </a:rPr>
              <a:t> 873</a:t>
            </a:r>
            <a:endParaRPr lang="en-IN" sz="1813" dirty="0">
              <a:solidFill>
                <a:schemeClr val="tx1">
                  <a:lumMod val="75000"/>
                  <a:lumOff val="25000"/>
                </a:schemeClr>
              </a:solidFill>
            </a:endParaRPr>
          </a:p>
          <a:p>
            <a:pPr>
              <a:spcBef>
                <a:spcPts val="340"/>
              </a:spcBef>
              <a:spcAft>
                <a:spcPts val="340"/>
              </a:spcAft>
            </a:pPr>
            <a:r>
              <a:rPr lang="en-IN" sz="1813" dirty="0">
                <a:solidFill>
                  <a:schemeClr val="tx1">
                    <a:lumMod val="75000"/>
                    <a:lumOff val="25000"/>
                  </a:schemeClr>
                </a:solidFill>
              </a:rPr>
              <a:t>up by </a:t>
            </a:r>
            <a:r>
              <a:rPr lang="en-IN" sz="1813" dirty="0" smtClean="0">
                <a:solidFill>
                  <a:schemeClr val="tx1">
                    <a:lumMod val="75000"/>
                    <a:lumOff val="25000"/>
                  </a:schemeClr>
                </a:solidFill>
              </a:rPr>
              <a:t>48%</a:t>
            </a:r>
            <a:endParaRPr lang="en-IN" sz="1813" dirty="0">
              <a:solidFill>
                <a:schemeClr val="tx1">
                  <a:lumMod val="75000"/>
                  <a:lumOff val="25000"/>
                </a:schemeClr>
              </a:solidFill>
            </a:endParaRPr>
          </a:p>
          <a:p>
            <a:pPr>
              <a:spcBef>
                <a:spcPts val="340"/>
              </a:spcBef>
              <a:spcAft>
                <a:spcPts val="340"/>
              </a:spcAft>
            </a:pPr>
            <a:endParaRPr lang="en-IN" sz="1813" dirty="0">
              <a:solidFill>
                <a:schemeClr val="tx1">
                  <a:lumMod val="75000"/>
                  <a:lumOff val="2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056777"/>
            <a:ext cx="13045276" cy="6106023"/>
          </a:xfrm>
          <a:prstGeom prst="rect">
            <a:avLst/>
          </a:prstGeom>
        </p:spPr>
      </p:pic>
      <p:sp>
        <p:nvSpPr>
          <p:cNvPr id="5" name="Text Placeholder 2"/>
          <p:cNvSpPr>
            <a:spLocks noGrp="1"/>
          </p:cNvSpPr>
          <p:nvPr>
            <p:ph type="body" sz="quarter" idx="12"/>
          </p:nvPr>
        </p:nvSpPr>
        <p:spPr/>
        <p:txBody>
          <a:bodyPr>
            <a:normAutofit fontScale="92500" lnSpcReduction="10000"/>
          </a:bodyPr>
          <a:lstStyle/>
          <a:p>
            <a:r>
              <a:rPr lang="en-US" smtClean="0"/>
              <a:t>Case studies are an example ideas meeting the quantitative selection criteria and explains how the portfolio entry, exit and incremental actions are initiated depends upon the various momentum indicators shown above. However, these case study ideas not necessarily to be seen as recommendations or part of the portfolio currently. </a:t>
            </a:r>
            <a:endParaRPr lang="en-US" dirty="0"/>
          </a:p>
        </p:txBody>
      </p:sp>
      <p:sp>
        <p:nvSpPr>
          <p:cNvPr id="4" name="Title 3"/>
          <p:cNvSpPr>
            <a:spLocks noGrp="1"/>
          </p:cNvSpPr>
          <p:nvPr>
            <p:ph type="title"/>
          </p:nvPr>
        </p:nvSpPr>
        <p:spPr/>
        <p:txBody>
          <a:bodyPr/>
          <a:lstStyle/>
          <a:p>
            <a:r>
              <a:rPr lang="en-US" sz="2267" b="1" dirty="0" smtClean="0">
                <a:solidFill>
                  <a:schemeClr val="bg1"/>
                </a:solidFill>
              </a:rPr>
              <a:t>KPIT Technologies</a:t>
            </a:r>
            <a:endParaRPr lang="en-US" sz="2267" b="1" dirty="0">
              <a:solidFill>
                <a:schemeClr val="bg1"/>
              </a:solidFill>
            </a:endParaRPr>
          </a:p>
        </p:txBody>
      </p:sp>
      <p:sp>
        <p:nvSpPr>
          <p:cNvPr id="6" name="Freeform 5"/>
          <p:cNvSpPr/>
          <p:nvPr/>
        </p:nvSpPr>
        <p:spPr>
          <a:xfrm>
            <a:off x="3061854" y="2685012"/>
            <a:ext cx="7734716" cy="1659381"/>
          </a:xfrm>
          <a:custGeom>
            <a:avLst/>
            <a:gdLst>
              <a:gd name="connsiteX0" fmla="*/ 0 w 6824749"/>
              <a:gd name="connsiteY0" fmla="*/ 124691 h 1488317"/>
              <a:gd name="connsiteX1" fmla="*/ 831273 w 6824749"/>
              <a:gd name="connsiteY1" fmla="*/ 939338 h 1488317"/>
              <a:gd name="connsiteX2" fmla="*/ 3084022 w 6824749"/>
              <a:gd name="connsiteY2" fmla="*/ 1487978 h 1488317"/>
              <a:gd name="connsiteX3" fmla="*/ 5345084 w 6824749"/>
              <a:gd name="connsiteY3" fmla="*/ 864524 h 1488317"/>
              <a:gd name="connsiteX4" fmla="*/ 6824749 w 6824749"/>
              <a:gd name="connsiteY4" fmla="*/ 0 h 1488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4749" h="1488317">
                <a:moveTo>
                  <a:pt x="0" y="124691"/>
                </a:moveTo>
                <a:cubicBezTo>
                  <a:pt x="158634" y="418407"/>
                  <a:pt x="317269" y="712124"/>
                  <a:pt x="831273" y="939338"/>
                </a:cubicBezTo>
                <a:cubicBezTo>
                  <a:pt x="1345277" y="1166553"/>
                  <a:pt x="2331720" y="1500447"/>
                  <a:pt x="3084022" y="1487978"/>
                </a:cubicBezTo>
                <a:cubicBezTo>
                  <a:pt x="3836324" y="1475509"/>
                  <a:pt x="4721629" y="1112520"/>
                  <a:pt x="5345084" y="864524"/>
                </a:cubicBezTo>
                <a:cubicBezTo>
                  <a:pt x="5968539" y="616528"/>
                  <a:pt x="6396644" y="308264"/>
                  <a:pt x="6824749" y="0"/>
                </a:cubicBezTo>
              </a:path>
            </a:pathLst>
          </a:cu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73"/>
          </a:p>
        </p:txBody>
      </p:sp>
      <p:sp>
        <p:nvSpPr>
          <p:cNvPr id="8" name="Freeform 7"/>
          <p:cNvSpPr/>
          <p:nvPr/>
        </p:nvSpPr>
        <p:spPr>
          <a:xfrm>
            <a:off x="2637906" y="2213957"/>
            <a:ext cx="8347086" cy="2150782"/>
          </a:xfrm>
          <a:custGeom>
            <a:avLst/>
            <a:gdLst>
              <a:gd name="connsiteX0" fmla="*/ 0 w 7365076"/>
              <a:gd name="connsiteY0" fmla="*/ 0 h 1929060"/>
              <a:gd name="connsiteX1" fmla="*/ 1271847 w 7365076"/>
              <a:gd name="connsiteY1" fmla="*/ 1421476 h 1929060"/>
              <a:gd name="connsiteX2" fmla="*/ 3740727 w 7365076"/>
              <a:gd name="connsiteY2" fmla="*/ 1920240 h 1929060"/>
              <a:gd name="connsiteX3" fmla="*/ 6525491 w 7365076"/>
              <a:gd name="connsiteY3" fmla="*/ 1072342 h 1929060"/>
              <a:gd name="connsiteX4" fmla="*/ 7290261 w 7365076"/>
              <a:gd name="connsiteY4" fmla="*/ 432262 h 1929060"/>
              <a:gd name="connsiteX5" fmla="*/ 7290261 w 7365076"/>
              <a:gd name="connsiteY5" fmla="*/ 432262 h 1929060"/>
              <a:gd name="connsiteX6" fmla="*/ 7365076 w 7365076"/>
              <a:gd name="connsiteY6" fmla="*/ 357447 h 192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5076" h="1929060">
                <a:moveTo>
                  <a:pt x="0" y="0"/>
                </a:moveTo>
                <a:cubicBezTo>
                  <a:pt x="324196" y="550718"/>
                  <a:pt x="648393" y="1101436"/>
                  <a:pt x="1271847" y="1421476"/>
                </a:cubicBezTo>
                <a:cubicBezTo>
                  <a:pt x="1895301" y="1741516"/>
                  <a:pt x="2865120" y="1978429"/>
                  <a:pt x="3740727" y="1920240"/>
                </a:cubicBezTo>
                <a:cubicBezTo>
                  <a:pt x="4616334" y="1862051"/>
                  <a:pt x="5933902" y="1320338"/>
                  <a:pt x="6525491" y="1072342"/>
                </a:cubicBezTo>
                <a:cubicBezTo>
                  <a:pt x="7117080" y="824346"/>
                  <a:pt x="7290261" y="432262"/>
                  <a:pt x="7290261" y="432262"/>
                </a:cubicBezTo>
                <a:lnTo>
                  <a:pt x="7290261" y="432262"/>
                </a:lnTo>
                <a:cubicBezTo>
                  <a:pt x="7302730" y="419793"/>
                  <a:pt x="7329054" y="335280"/>
                  <a:pt x="7365076" y="357447"/>
                </a:cubicBezTo>
              </a:path>
            </a:pathLst>
          </a:cu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73"/>
          </a:p>
        </p:txBody>
      </p:sp>
      <p:sp>
        <p:nvSpPr>
          <p:cNvPr id="13" name="TextBox 12"/>
          <p:cNvSpPr txBox="1"/>
          <p:nvPr/>
        </p:nvSpPr>
        <p:spPr>
          <a:xfrm>
            <a:off x="11870437" y="2561755"/>
            <a:ext cx="103632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a:solidFill>
                  <a:schemeClr val="tx1">
                    <a:lumMod val="75000"/>
                    <a:lumOff val="25000"/>
                  </a:schemeClr>
                </a:solidFill>
              </a:rPr>
              <a:t>Buy @587</a:t>
            </a:r>
          </a:p>
        </p:txBody>
      </p:sp>
      <p:cxnSp>
        <p:nvCxnSpPr>
          <p:cNvPr id="15" name="Straight Arrow Connector 14"/>
          <p:cNvCxnSpPr/>
          <p:nvPr/>
        </p:nvCxnSpPr>
        <p:spPr>
          <a:xfrm>
            <a:off x="12595863" y="2852627"/>
            <a:ext cx="180337" cy="302010"/>
          </a:xfrm>
          <a:prstGeom prst="straightConnector1">
            <a:avLst/>
          </a:prstGeom>
          <a:ln w="6350" cap="sq">
            <a:solidFill>
              <a:srgbClr val="00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9772132" y="3835415"/>
            <a:ext cx="0" cy="6500"/>
          </a:xfrm>
          <a:prstGeom prst="straightConnector1">
            <a:avLst/>
          </a:prstGeom>
          <a:ln w="6350" cap="sq">
            <a:solidFill>
              <a:srgbClr val="00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 Placeholder 2"/>
          <p:cNvSpPr txBox="1">
            <a:spLocks/>
          </p:cNvSpPr>
          <p:nvPr/>
        </p:nvSpPr>
        <p:spPr>
          <a:xfrm>
            <a:off x="337070" y="6657703"/>
            <a:ext cx="956927" cy="123007"/>
          </a:xfrm>
          <a:prstGeom prst="rect">
            <a:avLst/>
          </a:prstGeom>
          <a:solidFill>
            <a:schemeClr val="bg1"/>
          </a:solidFill>
        </p:spPr>
        <p:txBody>
          <a:bodyPr vert="horz" lIns="0" tIns="0" rIns="0" bIns="0"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800" kern="1200">
                <a:solidFill>
                  <a:schemeClr val="bg2"/>
                </a:solidFill>
                <a:latin typeface="+mn-lt"/>
                <a:ea typeface="+mn-ea"/>
                <a:cs typeface="Arial" panose="020B0604020202020204" pitchFamily="34" charset="0"/>
              </a:defRPr>
            </a:lvl1pPr>
            <a:lvl2pPr marL="266700" indent="-263525" algn="l" defTabSz="914400" rtl="0" eaLnBrk="1" latinLnBrk="0" hangingPunct="1">
              <a:lnSpc>
                <a:spcPct val="100000"/>
              </a:lnSpc>
              <a:spcBef>
                <a:spcPts val="0"/>
              </a:spcBef>
              <a:spcAft>
                <a:spcPts val="300"/>
              </a:spcAft>
              <a:buClr>
                <a:schemeClr val="accent5"/>
              </a:buClr>
              <a:buFont typeface="Wingdings" panose="05000000000000000000" pitchFamily="2" charset="2"/>
              <a:buChar char="§"/>
              <a:defRPr sz="800" kern="1200">
                <a:solidFill>
                  <a:schemeClr val="tx1"/>
                </a:solidFill>
                <a:latin typeface="+mn-lt"/>
                <a:ea typeface="+mn-ea"/>
                <a:cs typeface="Arial" panose="020B0604020202020204" pitchFamily="34" charset="0"/>
              </a:defRPr>
            </a:lvl2pPr>
            <a:lvl3pPr marL="628650" indent="-385763" algn="l" defTabSz="914400" rtl="0" eaLnBrk="1" latinLnBrk="0" hangingPunct="1">
              <a:lnSpc>
                <a:spcPct val="100000"/>
              </a:lnSpc>
              <a:spcBef>
                <a:spcPts val="0"/>
              </a:spcBef>
              <a:spcAft>
                <a:spcPts val="300"/>
              </a:spcAft>
              <a:buClr>
                <a:schemeClr val="accent5"/>
              </a:buClr>
              <a:buFont typeface="Arial" panose="020B0604020202020204" pitchFamily="34" charset="0"/>
              <a:buChar char="—"/>
              <a:defRPr sz="800" kern="1200">
                <a:solidFill>
                  <a:schemeClr val="tx1"/>
                </a:solidFill>
                <a:latin typeface="+mn-lt"/>
                <a:ea typeface="+mn-ea"/>
                <a:cs typeface="Arial" panose="020B0604020202020204" pitchFamily="34" charset="0"/>
              </a:defRPr>
            </a:lvl3pPr>
            <a:lvl4pPr marL="895350" indent="-266700" algn="l" defTabSz="914400" rtl="0" eaLnBrk="1" latinLnBrk="0" hangingPunct="1">
              <a:lnSpc>
                <a:spcPct val="100000"/>
              </a:lnSpc>
              <a:spcBef>
                <a:spcPts val="0"/>
              </a:spcBef>
              <a:spcAft>
                <a:spcPts val="300"/>
              </a:spcAft>
              <a:buClr>
                <a:schemeClr val="accent5"/>
              </a:buClr>
              <a:buFont typeface="Arial" panose="020B0604020202020204" pitchFamily="34" charset="0"/>
              <a:buChar char="▫"/>
              <a:defRPr sz="800" kern="1200">
                <a:solidFill>
                  <a:schemeClr val="tx1"/>
                </a:solidFill>
                <a:latin typeface="+mn-lt"/>
                <a:ea typeface="+mn-ea"/>
                <a:cs typeface="Arial" panose="020B0604020202020204" pitchFamily="34" charset="0"/>
              </a:defRPr>
            </a:lvl4pPr>
            <a:lvl5pPr marL="1162050" indent="-266700"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800" kern="1200">
                <a:solidFill>
                  <a:schemeClr val="tx1"/>
                </a:solidFill>
                <a:latin typeface="+mn-lt"/>
                <a:ea typeface="+mn-ea"/>
                <a:cs typeface="Arial" panose="020B0604020202020204" pitchFamily="34" charset="0"/>
              </a:defRPr>
            </a:lvl5pPr>
            <a:lvl6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907" dirty="0"/>
              <a:t>Source: Falcon7</a:t>
            </a:r>
            <a:endParaRPr lang="en-US" sz="907" dirty="0"/>
          </a:p>
        </p:txBody>
      </p:sp>
      <p:sp>
        <p:nvSpPr>
          <p:cNvPr id="2" name="Rectangle 1"/>
          <p:cNvSpPr/>
          <p:nvPr/>
        </p:nvSpPr>
        <p:spPr>
          <a:xfrm>
            <a:off x="2260600" y="7304954"/>
            <a:ext cx="9550400" cy="292388"/>
          </a:xfrm>
          <a:prstGeom prst="rect">
            <a:avLst/>
          </a:prstGeom>
        </p:spPr>
        <p:txBody>
          <a:bodyPr wrap="square">
            <a:spAutoFit/>
          </a:bodyPr>
          <a:lstStyle/>
          <a:p>
            <a:r>
              <a:rPr lang="en-US" dirty="0"/>
              <a:t>The presentation is intended for educational purposes only and does not replace independent professional judgement</a:t>
            </a:r>
            <a:endParaRPr lang="en-US" dirty="0"/>
          </a:p>
        </p:txBody>
      </p:sp>
      <p:sp>
        <p:nvSpPr>
          <p:cNvPr id="18" name="TextBox 17"/>
          <p:cNvSpPr txBox="1"/>
          <p:nvPr/>
        </p:nvSpPr>
        <p:spPr>
          <a:xfrm>
            <a:off x="12388597" y="7161170"/>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21" name="TextBox 20">
            <a:extLst>
              <a:ext uri="{FF2B5EF4-FFF2-40B4-BE49-F238E27FC236}">
                <a16:creationId xmlns:a16="http://schemas.microsoft.com/office/drawing/2014/main" id="{31D1697B-221C-4803-975A-BDC9C19432B3}"/>
              </a:ext>
            </a:extLst>
          </p:cNvPr>
          <p:cNvSpPr txBox="1"/>
          <p:nvPr/>
        </p:nvSpPr>
        <p:spPr>
          <a:xfrm>
            <a:off x="10516391" y="4162227"/>
            <a:ext cx="1785392" cy="338554"/>
          </a:xfrm>
          <a:prstGeom prst="rect">
            <a:avLst/>
          </a:prstGeom>
          <a:noFill/>
        </p:spPr>
        <p:txBody>
          <a:bodyPr wrap="square" rtlCol="0">
            <a:spAutoFit/>
          </a:bodyPr>
          <a:lstStyle/>
          <a:p>
            <a:r>
              <a:rPr lang="en-US" sz="1600" dirty="0" smtClean="0"/>
              <a:t>Bottom formation</a:t>
            </a:r>
            <a:endParaRPr lang="en-US" sz="1600" dirty="0"/>
          </a:p>
        </p:txBody>
      </p:sp>
      <p:sp>
        <p:nvSpPr>
          <p:cNvPr id="14" name="Freeform 13"/>
          <p:cNvSpPr/>
          <p:nvPr/>
        </p:nvSpPr>
        <p:spPr>
          <a:xfrm>
            <a:off x="8190271" y="2969342"/>
            <a:ext cx="4788310" cy="1134665"/>
          </a:xfrm>
          <a:custGeom>
            <a:avLst/>
            <a:gdLst>
              <a:gd name="connsiteX0" fmla="*/ 0 w 4788310"/>
              <a:gd name="connsiteY0" fmla="*/ 0 h 1134665"/>
              <a:gd name="connsiteX1" fmla="*/ 993058 w 4788310"/>
              <a:gd name="connsiteY1" fmla="*/ 845574 h 1134665"/>
              <a:gd name="connsiteX2" fmla="*/ 3254477 w 4788310"/>
              <a:gd name="connsiteY2" fmla="*/ 1111045 h 1134665"/>
              <a:gd name="connsiteX3" fmla="*/ 4788310 w 4788310"/>
              <a:gd name="connsiteY3" fmla="*/ 324464 h 1134665"/>
            </a:gdLst>
            <a:ahLst/>
            <a:cxnLst>
              <a:cxn ang="0">
                <a:pos x="connsiteX0" y="connsiteY0"/>
              </a:cxn>
              <a:cxn ang="0">
                <a:pos x="connsiteX1" y="connsiteY1"/>
              </a:cxn>
              <a:cxn ang="0">
                <a:pos x="connsiteX2" y="connsiteY2"/>
              </a:cxn>
              <a:cxn ang="0">
                <a:pos x="connsiteX3" y="connsiteY3"/>
              </a:cxn>
            </a:cxnLst>
            <a:rect l="l" t="t" r="r" b="b"/>
            <a:pathLst>
              <a:path w="4788310" h="1134665">
                <a:moveTo>
                  <a:pt x="0" y="0"/>
                </a:moveTo>
                <a:cubicBezTo>
                  <a:pt x="225322" y="330200"/>
                  <a:pt x="450645" y="660400"/>
                  <a:pt x="993058" y="845574"/>
                </a:cubicBezTo>
                <a:cubicBezTo>
                  <a:pt x="1535471" y="1030748"/>
                  <a:pt x="2621935" y="1197897"/>
                  <a:pt x="3254477" y="1111045"/>
                </a:cubicBezTo>
                <a:cubicBezTo>
                  <a:pt x="3887019" y="1024193"/>
                  <a:pt x="4337664" y="674328"/>
                  <a:pt x="4788310" y="324464"/>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spTree>
    <p:extLst>
      <p:ext uri="{BB962C8B-B14F-4D97-AF65-F5344CB8AC3E}">
        <p14:creationId xmlns:p14="http://schemas.microsoft.com/office/powerpoint/2010/main" val="443813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85574" y="1752600"/>
            <a:ext cx="10046450" cy="5334000"/>
          </a:xfrm>
          <a:prstGeom prst="rect">
            <a:avLst/>
          </a:prstGeom>
        </p:spPr>
      </p:pic>
      <p:sp>
        <p:nvSpPr>
          <p:cNvPr id="5" name="Title 4"/>
          <p:cNvSpPr>
            <a:spLocks noGrp="1"/>
          </p:cNvSpPr>
          <p:nvPr>
            <p:ph type="title"/>
          </p:nvPr>
        </p:nvSpPr>
        <p:spPr>
          <a:xfrm>
            <a:off x="4452" y="0"/>
            <a:ext cx="9051925" cy="1295400"/>
          </a:xfrm>
        </p:spPr>
        <p:txBody>
          <a:bodyPr/>
          <a:lstStyle/>
          <a:p>
            <a:r>
              <a:rPr lang="en-US" sz="4000" b="1" dirty="0">
                <a:solidFill>
                  <a:schemeClr val="bg1"/>
                </a:solidFill>
                <a:latin typeface="+mn-lt"/>
              </a:rPr>
              <a:t>Patterns</a:t>
            </a:r>
            <a:endParaRPr lang="en-US" sz="6600" b="1" dirty="0">
              <a:solidFill>
                <a:schemeClr val="bg1"/>
              </a:solidFill>
              <a:latin typeface="+mn-lt"/>
            </a:endParaRPr>
          </a:p>
        </p:txBody>
      </p:sp>
      <p:sp>
        <p:nvSpPr>
          <p:cNvPr id="2" name="Slide Number Placeholder 1"/>
          <p:cNvSpPr>
            <a:spLocks noGrp="1"/>
          </p:cNvSpPr>
          <p:nvPr>
            <p:ph type="sldNum" sz="quarter" idx="12"/>
          </p:nvPr>
        </p:nvSpPr>
        <p:spPr/>
        <p:txBody>
          <a:bodyPr/>
          <a:lstStyle/>
          <a:p>
            <a:pPr>
              <a:defRPr/>
            </a:pPr>
            <a:fld id="{4B63CB1A-CE20-4E04-953D-1416B4307191}" type="slidenum">
              <a:rPr lang="en-US" smtClean="0"/>
              <a:pPr>
                <a:defRPr/>
              </a:pPr>
              <a:t>7</a:t>
            </a:fld>
            <a:endParaRPr lang="en-US" dirty="0"/>
          </a:p>
        </p:txBody>
      </p:sp>
    </p:spTree>
    <p:extLst>
      <p:ext uri="{BB962C8B-B14F-4D97-AF65-F5344CB8AC3E}">
        <p14:creationId xmlns:p14="http://schemas.microsoft.com/office/powerpoint/2010/main" val="29177942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267" b="1" dirty="0" smtClean="0">
                <a:solidFill>
                  <a:schemeClr val="bg1"/>
                </a:solidFill>
              </a:rPr>
              <a:t>KPIT Technologies</a:t>
            </a:r>
            <a:endParaRPr lang="en-US" sz="2267" b="1" dirty="0">
              <a:solidFill>
                <a:schemeClr val="bg1"/>
              </a:solidFill>
            </a:endParaRPr>
          </a:p>
        </p:txBody>
      </p:sp>
      <p:sp>
        <p:nvSpPr>
          <p:cNvPr id="19" name="Text Placeholder 2"/>
          <p:cNvSpPr txBox="1">
            <a:spLocks/>
          </p:cNvSpPr>
          <p:nvPr/>
        </p:nvSpPr>
        <p:spPr>
          <a:xfrm>
            <a:off x="337070" y="6657703"/>
            <a:ext cx="956927" cy="123007"/>
          </a:xfrm>
          <a:prstGeom prst="rect">
            <a:avLst/>
          </a:prstGeom>
          <a:solidFill>
            <a:schemeClr val="bg1"/>
          </a:solidFill>
        </p:spPr>
        <p:txBody>
          <a:bodyPr vert="horz" lIns="0" tIns="0" rIns="0" bIns="0"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800" kern="1200">
                <a:solidFill>
                  <a:schemeClr val="bg2"/>
                </a:solidFill>
                <a:latin typeface="+mn-lt"/>
                <a:ea typeface="+mn-ea"/>
                <a:cs typeface="Arial" panose="020B0604020202020204" pitchFamily="34" charset="0"/>
              </a:defRPr>
            </a:lvl1pPr>
            <a:lvl2pPr marL="266700" indent="-263525" algn="l" defTabSz="914400" rtl="0" eaLnBrk="1" latinLnBrk="0" hangingPunct="1">
              <a:lnSpc>
                <a:spcPct val="100000"/>
              </a:lnSpc>
              <a:spcBef>
                <a:spcPts val="0"/>
              </a:spcBef>
              <a:spcAft>
                <a:spcPts val="300"/>
              </a:spcAft>
              <a:buClr>
                <a:schemeClr val="accent5"/>
              </a:buClr>
              <a:buFont typeface="Wingdings" panose="05000000000000000000" pitchFamily="2" charset="2"/>
              <a:buChar char="§"/>
              <a:defRPr sz="800" kern="1200">
                <a:solidFill>
                  <a:schemeClr val="tx1"/>
                </a:solidFill>
                <a:latin typeface="+mn-lt"/>
                <a:ea typeface="+mn-ea"/>
                <a:cs typeface="Arial" panose="020B0604020202020204" pitchFamily="34" charset="0"/>
              </a:defRPr>
            </a:lvl2pPr>
            <a:lvl3pPr marL="628650" indent="-385763" algn="l" defTabSz="914400" rtl="0" eaLnBrk="1" latinLnBrk="0" hangingPunct="1">
              <a:lnSpc>
                <a:spcPct val="100000"/>
              </a:lnSpc>
              <a:spcBef>
                <a:spcPts val="0"/>
              </a:spcBef>
              <a:spcAft>
                <a:spcPts val="300"/>
              </a:spcAft>
              <a:buClr>
                <a:schemeClr val="accent5"/>
              </a:buClr>
              <a:buFont typeface="Arial" panose="020B0604020202020204" pitchFamily="34" charset="0"/>
              <a:buChar char="—"/>
              <a:defRPr sz="800" kern="1200">
                <a:solidFill>
                  <a:schemeClr val="tx1"/>
                </a:solidFill>
                <a:latin typeface="+mn-lt"/>
                <a:ea typeface="+mn-ea"/>
                <a:cs typeface="Arial" panose="020B0604020202020204" pitchFamily="34" charset="0"/>
              </a:defRPr>
            </a:lvl3pPr>
            <a:lvl4pPr marL="895350" indent="-266700" algn="l" defTabSz="914400" rtl="0" eaLnBrk="1" latinLnBrk="0" hangingPunct="1">
              <a:lnSpc>
                <a:spcPct val="100000"/>
              </a:lnSpc>
              <a:spcBef>
                <a:spcPts val="0"/>
              </a:spcBef>
              <a:spcAft>
                <a:spcPts val="300"/>
              </a:spcAft>
              <a:buClr>
                <a:schemeClr val="accent5"/>
              </a:buClr>
              <a:buFont typeface="Arial" panose="020B0604020202020204" pitchFamily="34" charset="0"/>
              <a:buChar char="▫"/>
              <a:defRPr sz="800" kern="1200">
                <a:solidFill>
                  <a:schemeClr val="tx1"/>
                </a:solidFill>
                <a:latin typeface="+mn-lt"/>
                <a:ea typeface="+mn-ea"/>
                <a:cs typeface="Arial" panose="020B0604020202020204" pitchFamily="34" charset="0"/>
              </a:defRPr>
            </a:lvl4pPr>
            <a:lvl5pPr marL="1162050" indent="-266700"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800" kern="1200">
                <a:solidFill>
                  <a:schemeClr val="tx1"/>
                </a:solidFill>
                <a:latin typeface="+mn-lt"/>
                <a:ea typeface="+mn-ea"/>
                <a:cs typeface="Arial" panose="020B0604020202020204" pitchFamily="34" charset="0"/>
              </a:defRPr>
            </a:lvl5pPr>
            <a:lvl6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907" dirty="0"/>
              <a:t>Source: Falcon7</a:t>
            </a:r>
            <a:endParaRPr lang="en-US" sz="907" dirty="0"/>
          </a:p>
        </p:txBody>
      </p:sp>
      <p:sp>
        <p:nvSpPr>
          <p:cNvPr id="2" name="Rectangle 1"/>
          <p:cNvSpPr/>
          <p:nvPr/>
        </p:nvSpPr>
        <p:spPr>
          <a:xfrm>
            <a:off x="2260600" y="7304954"/>
            <a:ext cx="9550400" cy="292388"/>
          </a:xfrm>
          <a:prstGeom prst="rect">
            <a:avLst/>
          </a:prstGeom>
        </p:spPr>
        <p:txBody>
          <a:bodyPr wrap="square">
            <a:spAutoFit/>
          </a:bodyPr>
          <a:lstStyle/>
          <a:p>
            <a:r>
              <a:rPr lang="en-US" dirty="0"/>
              <a:t>The presentation is intended for educational purposes only and does not replace independent professional judgement</a:t>
            </a:r>
            <a:endParaRPr lang="en-US" dirty="0"/>
          </a:p>
        </p:txBody>
      </p:sp>
      <p:sp>
        <p:nvSpPr>
          <p:cNvPr id="18" name="TextBox 17"/>
          <p:cNvSpPr txBox="1"/>
          <p:nvPr/>
        </p:nvSpPr>
        <p:spPr>
          <a:xfrm>
            <a:off x="12388597" y="7161170"/>
            <a:ext cx="835485" cy="261610"/>
          </a:xfrm>
          <a:prstGeom prst="rect">
            <a:avLst/>
          </a:prstGeom>
          <a:noFill/>
        </p:spPr>
        <p:txBody>
          <a:bodyPr wrap="none" rtlCol="0">
            <a:spAutoFit/>
          </a:bodyPr>
          <a:lstStyle/>
          <a:p>
            <a:r>
              <a:rPr lang="en-IN" sz="1050" dirty="0" smtClean="0"/>
              <a:t>Source:F</a:t>
            </a:r>
            <a:r>
              <a:rPr lang="en-IN" sz="1050" dirty="0"/>
              <a:t>7</a:t>
            </a:r>
            <a:endParaRPr lang="en-IN" sz="1100" dirty="0"/>
          </a:p>
        </p:txBody>
      </p:sp>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69" y="1056777"/>
            <a:ext cx="13140007" cy="6104393"/>
          </a:xfrm>
          <a:prstGeom prst="rect">
            <a:avLst/>
          </a:prstGeom>
        </p:spPr>
      </p:pic>
      <p:sp>
        <p:nvSpPr>
          <p:cNvPr id="41" name="Freeform 40"/>
          <p:cNvSpPr/>
          <p:nvPr/>
        </p:nvSpPr>
        <p:spPr>
          <a:xfrm>
            <a:off x="3061853" y="2591342"/>
            <a:ext cx="7734716" cy="1659381"/>
          </a:xfrm>
          <a:custGeom>
            <a:avLst/>
            <a:gdLst>
              <a:gd name="connsiteX0" fmla="*/ 0 w 6824749"/>
              <a:gd name="connsiteY0" fmla="*/ 124691 h 1488317"/>
              <a:gd name="connsiteX1" fmla="*/ 831273 w 6824749"/>
              <a:gd name="connsiteY1" fmla="*/ 939338 h 1488317"/>
              <a:gd name="connsiteX2" fmla="*/ 3084022 w 6824749"/>
              <a:gd name="connsiteY2" fmla="*/ 1487978 h 1488317"/>
              <a:gd name="connsiteX3" fmla="*/ 5345084 w 6824749"/>
              <a:gd name="connsiteY3" fmla="*/ 864524 h 1488317"/>
              <a:gd name="connsiteX4" fmla="*/ 6824749 w 6824749"/>
              <a:gd name="connsiteY4" fmla="*/ 0 h 1488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4749" h="1488317">
                <a:moveTo>
                  <a:pt x="0" y="124691"/>
                </a:moveTo>
                <a:cubicBezTo>
                  <a:pt x="158634" y="418407"/>
                  <a:pt x="317269" y="712124"/>
                  <a:pt x="831273" y="939338"/>
                </a:cubicBezTo>
                <a:cubicBezTo>
                  <a:pt x="1345277" y="1166553"/>
                  <a:pt x="2331720" y="1500447"/>
                  <a:pt x="3084022" y="1487978"/>
                </a:cubicBezTo>
                <a:cubicBezTo>
                  <a:pt x="3836324" y="1475509"/>
                  <a:pt x="4721629" y="1112520"/>
                  <a:pt x="5345084" y="864524"/>
                </a:cubicBezTo>
                <a:cubicBezTo>
                  <a:pt x="5968539" y="616528"/>
                  <a:pt x="6396644" y="308264"/>
                  <a:pt x="6824749" y="0"/>
                </a:cubicBezTo>
              </a:path>
            </a:pathLst>
          </a:cu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73"/>
          </a:p>
        </p:txBody>
      </p:sp>
      <p:sp>
        <p:nvSpPr>
          <p:cNvPr id="42" name="Freeform 41"/>
          <p:cNvSpPr/>
          <p:nvPr/>
        </p:nvSpPr>
        <p:spPr>
          <a:xfrm>
            <a:off x="2637905" y="2120287"/>
            <a:ext cx="8347086" cy="2150782"/>
          </a:xfrm>
          <a:custGeom>
            <a:avLst/>
            <a:gdLst>
              <a:gd name="connsiteX0" fmla="*/ 0 w 7365076"/>
              <a:gd name="connsiteY0" fmla="*/ 0 h 1929060"/>
              <a:gd name="connsiteX1" fmla="*/ 1271847 w 7365076"/>
              <a:gd name="connsiteY1" fmla="*/ 1421476 h 1929060"/>
              <a:gd name="connsiteX2" fmla="*/ 3740727 w 7365076"/>
              <a:gd name="connsiteY2" fmla="*/ 1920240 h 1929060"/>
              <a:gd name="connsiteX3" fmla="*/ 6525491 w 7365076"/>
              <a:gd name="connsiteY3" fmla="*/ 1072342 h 1929060"/>
              <a:gd name="connsiteX4" fmla="*/ 7290261 w 7365076"/>
              <a:gd name="connsiteY4" fmla="*/ 432262 h 1929060"/>
              <a:gd name="connsiteX5" fmla="*/ 7290261 w 7365076"/>
              <a:gd name="connsiteY5" fmla="*/ 432262 h 1929060"/>
              <a:gd name="connsiteX6" fmla="*/ 7365076 w 7365076"/>
              <a:gd name="connsiteY6" fmla="*/ 357447 h 192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5076" h="1929060">
                <a:moveTo>
                  <a:pt x="0" y="0"/>
                </a:moveTo>
                <a:cubicBezTo>
                  <a:pt x="324196" y="550718"/>
                  <a:pt x="648393" y="1101436"/>
                  <a:pt x="1271847" y="1421476"/>
                </a:cubicBezTo>
                <a:cubicBezTo>
                  <a:pt x="1895301" y="1741516"/>
                  <a:pt x="2865120" y="1978429"/>
                  <a:pt x="3740727" y="1920240"/>
                </a:cubicBezTo>
                <a:cubicBezTo>
                  <a:pt x="4616334" y="1862051"/>
                  <a:pt x="5933902" y="1320338"/>
                  <a:pt x="6525491" y="1072342"/>
                </a:cubicBezTo>
                <a:cubicBezTo>
                  <a:pt x="7117080" y="824346"/>
                  <a:pt x="7290261" y="432262"/>
                  <a:pt x="7290261" y="432262"/>
                </a:cubicBezTo>
                <a:lnTo>
                  <a:pt x="7290261" y="432262"/>
                </a:lnTo>
                <a:cubicBezTo>
                  <a:pt x="7302730" y="419793"/>
                  <a:pt x="7329054" y="335280"/>
                  <a:pt x="7365076" y="357447"/>
                </a:cubicBezTo>
              </a:path>
            </a:pathLst>
          </a:cu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73"/>
          </a:p>
        </p:txBody>
      </p:sp>
      <p:sp>
        <p:nvSpPr>
          <p:cNvPr id="45" name="TextBox 44"/>
          <p:cNvSpPr txBox="1"/>
          <p:nvPr/>
        </p:nvSpPr>
        <p:spPr>
          <a:xfrm>
            <a:off x="5775128" y="3022501"/>
            <a:ext cx="103632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a:solidFill>
                  <a:schemeClr val="tx1">
                    <a:lumMod val="75000"/>
                    <a:lumOff val="25000"/>
                  </a:schemeClr>
                </a:solidFill>
              </a:rPr>
              <a:t>Buy @587</a:t>
            </a:r>
          </a:p>
        </p:txBody>
      </p:sp>
      <p:cxnSp>
        <p:nvCxnSpPr>
          <p:cNvPr id="46" name="Straight Arrow Connector 45"/>
          <p:cNvCxnSpPr/>
          <p:nvPr/>
        </p:nvCxnSpPr>
        <p:spPr>
          <a:xfrm>
            <a:off x="6604000" y="3241593"/>
            <a:ext cx="197935" cy="376645"/>
          </a:xfrm>
          <a:prstGeom prst="straightConnector1">
            <a:avLst/>
          </a:prstGeom>
          <a:ln w="6350" cap="sq">
            <a:solidFill>
              <a:srgbClr val="00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9772131" y="3741745"/>
            <a:ext cx="0" cy="6500"/>
          </a:xfrm>
          <a:prstGeom prst="straightConnector1">
            <a:avLst/>
          </a:prstGeom>
          <a:ln w="6350" cap="sq">
            <a:solidFill>
              <a:srgbClr val="00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1633200" y="1200561"/>
            <a:ext cx="103632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err="1" smtClean="0">
                <a:solidFill>
                  <a:schemeClr val="tx1">
                    <a:lumMod val="75000"/>
                    <a:lumOff val="25000"/>
                  </a:schemeClr>
                </a:solidFill>
              </a:rPr>
              <a:t>cmp</a:t>
            </a:r>
            <a:r>
              <a:rPr lang="en-IN" sz="1813" dirty="0" smtClean="0">
                <a:solidFill>
                  <a:schemeClr val="tx1">
                    <a:lumMod val="75000"/>
                    <a:lumOff val="25000"/>
                  </a:schemeClr>
                </a:solidFill>
              </a:rPr>
              <a:t> 873</a:t>
            </a:r>
            <a:endParaRPr lang="en-IN" sz="1813" dirty="0">
              <a:solidFill>
                <a:schemeClr val="tx1">
                  <a:lumMod val="75000"/>
                  <a:lumOff val="25000"/>
                </a:schemeClr>
              </a:solidFill>
            </a:endParaRPr>
          </a:p>
          <a:p>
            <a:pPr>
              <a:spcBef>
                <a:spcPts val="340"/>
              </a:spcBef>
              <a:spcAft>
                <a:spcPts val="340"/>
              </a:spcAft>
            </a:pPr>
            <a:r>
              <a:rPr lang="en-IN" sz="1813" dirty="0">
                <a:solidFill>
                  <a:schemeClr val="tx1">
                    <a:lumMod val="75000"/>
                    <a:lumOff val="25000"/>
                  </a:schemeClr>
                </a:solidFill>
              </a:rPr>
              <a:t>up by </a:t>
            </a:r>
            <a:r>
              <a:rPr lang="en-IN" sz="1813" dirty="0" smtClean="0">
                <a:solidFill>
                  <a:schemeClr val="tx1">
                    <a:lumMod val="75000"/>
                    <a:lumOff val="25000"/>
                  </a:schemeClr>
                </a:solidFill>
              </a:rPr>
              <a:t>48%</a:t>
            </a:r>
            <a:endParaRPr lang="en-IN" sz="1813" dirty="0">
              <a:solidFill>
                <a:schemeClr val="tx1">
                  <a:lumMod val="75000"/>
                  <a:lumOff val="25000"/>
                </a:schemeClr>
              </a:solidFill>
            </a:endParaRPr>
          </a:p>
          <a:p>
            <a:pPr>
              <a:spcBef>
                <a:spcPts val="340"/>
              </a:spcBef>
              <a:spcAft>
                <a:spcPts val="340"/>
              </a:spcAft>
            </a:pPr>
            <a:endParaRPr lang="en-IN" sz="1813" dirty="0">
              <a:solidFill>
                <a:schemeClr val="tx1">
                  <a:lumMod val="75000"/>
                  <a:lumOff val="25000"/>
                </a:schemeClr>
              </a:solidFill>
            </a:endParaRPr>
          </a:p>
        </p:txBody>
      </p:sp>
      <p:sp>
        <p:nvSpPr>
          <p:cNvPr id="52" name="Text Placeholder 2"/>
          <p:cNvSpPr txBox="1">
            <a:spLocks/>
          </p:cNvSpPr>
          <p:nvPr/>
        </p:nvSpPr>
        <p:spPr>
          <a:xfrm>
            <a:off x="337069" y="6564033"/>
            <a:ext cx="956927" cy="123007"/>
          </a:xfrm>
          <a:prstGeom prst="rect">
            <a:avLst/>
          </a:prstGeom>
          <a:solidFill>
            <a:schemeClr val="bg1"/>
          </a:solidFill>
        </p:spPr>
        <p:txBody>
          <a:bodyPr vert="horz" lIns="0" tIns="0" rIns="0" bIns="0"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sz="800" kern="1200">
                <a:solidFill>
                  <a:schemeClr val="bg2"/>
                </a:solidFill>
                <a:latin typeface="+mn-lt"/>
                <a:ea typeface="+mn-ea"/>
                <a:cs typeface="Arial" panose="020B0604020202020204" pitchFamily="34" charset="0"/>
              </a:defRPr>
            </a:lvl1pPr>
            <a:lvl2pPr marL="266700" indent="-263525" algn="l" defTabSz="914400" rtl="0" eaLnBrk="1" latinLnBrk="0" hangingPunct="1">
              <a:lnSpc>
                <a:spcPct val="100000"/>
              </a:lnSpc>
              <a:spcBef>
                <a:spcPts val="0"/>
              </a:spcBef>
              <a:spcAft>
                <a:spcPts val="300"/>
              </a:spcAft>
              <a:buClr>
                <a:schemeClr val="accent5"/>
              </a:buClr>
              <a:buFont typeface="Wingdings" panose="05000000000000000000" pitchFamily="2" charset="2"/>
              <a:buChar char="§"/>
              <a:defRPr sz="800" kern="1200">
                <a:solidFill>
                  <a:schemeClr val="tx1"/>
                </a:solidFill>
                <a:latin typeface="+mn-lt"/>
                <a:ea typeface="+mn-ea"/>
                <a:cs typeface="Arial" panose="020B0604020202020204" pitchFamily="34" charset="0"/>
              </a:defRPr>
            </a:lvl2pPr>
            <a:lvl3pPr marL="628650" indent="-385763" algn="l" defTabSz="914400" rtl="0" eaLnBrk="1" latinLnBrk="0" hangingPunct="1">
              <a:lnSpc>
                <a:spcPct val="100000"/>
              </a:lnSpc>
              <a:spcBef>
                <a:spcPts val="0"/>
              </a:spcBef>
              <a:spcAft>
                <a:spcPts val="300"/>
              </a:spcAft>
              <a:buClr>
                <a:schemeClr val="accent5"/>
              </a:buClr>
              <a:buFont typeface="Arial" panose="020B0604020202020204" pitchFamily="34" charset="0"/>
              <a:buChar char="—"/>
              <a:defRPr sz="800" kern="1200">
                <a:solidFill>
                  <a:schemeClr val="tx1"/>
                </a:solidFill>
                <a:latin typeface="+mn-lt"/>
                <a:ea typeface="+mn-ea"/>
                <a:cs typeface="Arial" panose="020B0604020202020204" pitchFamily="34" charset="0"/>
              </a:defRPr>
            </a:lvl3pPr>
            <a:lvl4pPr marL="895350" indent="-266700" algn="l" defTabSz="914400" rtl="0" eaLnBrk="1" latinLnBrk="0" hangingPunct="1">
              <a:lnSpc>
                <a:spcPct val="100000"/>
              </a:lnSpc>
              <a:spcBef>
                <a:spcPts val="0"/>
              </a:spcBef>
              <a:spcAft>
                <a:spcPts val="300"/>
              </a:spcAft>
              <a:buClr>
                <a:schemeClr val="accent5"/>
              </a:buClr>
              <a:buFont typeface="Arial" panose="020B0604020202020204" pitchFamily="34" charset="0"/>
              <a:buChar char="▫"/>
              <a:defRPr sz="800" kern="1200">
                <a:solidFill>
                  <a:schemeClr val="tx1"/>
                </a:solidFill>
                <a:latin typeface="+mn-lt"/>
                <a:ea typeface="+mn-ea"/>
                <a:cs typeface="Arial" panose="020B0604020202020204" pitchFamily="34" charset="0"/>
              </a:defRPr>
            </a:lvl4pPr>
            <a:lvl5pPr marL="1162050" indent="-266700"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800" kern="1200">
                <a:solidFill>
                  <a:schemeClr val="tx1"/>
                </a:solidFill>
                <a:latin typeface="+mn-lt"/>
                <a:ea typeface="+mn-ea"/>
                <a:cs typeface="Arial" panose="020B0604020202020204" pitchFamily="34" charset="0"/>
              </a:defRPr>
            </a:lvl5pPr>
            <a:lvl6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438275" indent="-276225" algn="l" defTabSz="914400" rtl="0" eaLnBrk="1" latinLnBrk="0" hangingPunct="1">
              <a:lnSpc>
                <a:spcPct val="100000"/>
              </a:lnSpc>
              <a:spcBef>
                <a:spcPts val="0"/>
              </a:spcBef>
              <a:spcAft>
                <a:spcPts val="300"/>
              </a:spcAft>
              <a:buClr>
                <a:schemeClr val="accent5"/>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907" dirty="0"/>
              <a:t>Source: Falcon7</a:t>
            </a:r>
            <a:endParaRPr lang="en-US" sz="907" dirty="0"/>
          </a:p>
        </p:txBody>
      </p:sp>
      <p:cxnSp>
        <p:nvCxnSpPr>
          <p:cNvPr id="59" name="Straight Arrow Connector 58"/>
          <p:cNvCxnSpPr/>
          <p:nvPr/>
        </p:nvCxnSpPr>
        <p:spPr>
          <a:xfrm flipV="1">
            <a:off x="6907072" y="1752600"/>
            <a:ext cx="4192728" cy="1752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01430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Tata </a:t>
            </a:r>
            <a:r>
              <a:rPr lang="en-US" sz="2380" b="1" dirty="0" err="1" smtClean="0">
                <a:solidFill>
                  <a:schemeClr val="bg1"/>
                </a:solidFill>
              </a:rPr>
              <a:t>Elxsi</a:t>
            </a:r>
            <a:endParaRPr lang="en-US" sz="2380" b="1" dirty="0">
              <a:solidFill>
                <a:schemeClr val="bg1"/>
              </a:solidFill>
            </a:endParaRPr>
          </a:p>
        </p:txBody>
      </p:sp>
      <p:sp>
        <p:nvSpPr>
          <p:cNvPr id="7" name="TextBox 6"/>
          <p:cNvSpPr txBox="1"/>
          <p:nvPr/>
        </p:nvSpPr>
        <p:spPr>
          <a:xfrm>
            <a:off x="11828104" y="6944940"/>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056777"/>
            <a:ext cx="12969076" cy="6104393"/>
          </a:xfrm>
          <a:prstGeom prst="rect">
            <a:avLst/>
          </a:prstGeom>
        </p:spPr>
      </p:pic>
      <p:sp>
        <p:nvSpPr>
          <p:cNvPr id="10" name="TextBox 9"/>
          <p:cNvSpPr txBox="1"/>
          <p:nvPr/>
        </p:nvSpPr>
        <p:spPr>
          <a:xfrm>
            <a:off x="5383943" y="2554062"/>
            <a:ext cx="388620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Gap down and then fail to fill the gap area</a:t>
            </a:r>
            <a:endParaRPr lang="en-IN" sz="1600" dirty="0">
              <a:solidFill>
                <a:schemeClr val="tx1">
                  <a:lumMod val="75000"/>
                  <a:lumOff val="25000"/>
                </a:schemeClr>
              </a:solidFill>
            </a:endParaRPr>
          </a:p>
        </p:txBody>
      </p:sp>
      <p:sp>
        <p:nvSpPr>
          <p:cNvPr id="12" name="TextBox 11"/>
          <p:cNvSpPr txBox="1"/>
          <p:nvPr/>
        </p:nvSpPr>
        <p:spPr>
          <a:xfrm>
            <a:off x="11165697" y="5105400"/>
            <a:ext cx="1469038" cy="708053"/>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err="1" smtClean="0">
                <a:solidFill>
                  <a:schemeClr val="tx1">
                    <a:lumMod val="75000"/>
                    <a:lumOff val="25000"/>
                  </a:schemeClr>
                </a:solidFill>
              </a:rPr>
              <a:t>cmp</a:t>
            </a:r>
            <a:r>
              <a:rPr lang="en-IN" sz="1813" dirty="0" smtClean="0">
                <a:solidFill>
                  <a:schemeClr val="tx1">
                    <a:lumMod val="75000"/>
                    <a:lumOff val="25000"/>
                  </a:schemeClr>
                </a:solidFill>
              </a:rPr>
              <a:t> 6159</a:t>
            </a:r>
            <a:endParaRPr lang="en-IN" sz="1813" dirty="0">
              <a:solidFill>
                <a:schemeClr val="tx1">
                  <a:lumMod val="75000"/>
                  <a:lumOff val="25000"/>
                </a:schemeClr>
              </a:solidFill>
            </a:endParaRPr>
          </a:p>
          <a:p>
            <a:pPr>
              <a:spcBef>
                <a:spcPts val="340"/>
              </a:spcBef>
              <a:spcAft>
                <a:spcPts val="340"/>
              </a:spcAft>
            </a:pPr>
            <a:r>
              <a:rPr lang="en-IN" sz="1813" dirty="0" smtClean="0">
                <a:solidFill>
                  <a:schemeClr val="tx1">
                    <a:lumMod val="75000"/>
                    <a:lumOff val="25000"/>
                  </a:schemeClr>
                </a:solidFill>
              </a:rPr>
              <a:t>down </a:t>
            </a:r>
            <a:r>
              <a:rPr lang="en-IN" sz="1813" dirty="0">
                <a:solidFill>
                  <a:schemeClr val="tx1">
                    <a:lumMod val="75000"/>
                    <a:lumOff val="25000"/>
                  </a:schemeClr>
                </a:solidFill>
              </a:rPr>
              <a:t>by </a:t>
            </a:r>
            <a:r>
              <a:rPr lang="en-IN" sz="1813" dirty="0" smtClean="0">
                <a:solidFill>
                  <a:schemeClr val="tx1">
                    <a:lumMod val="75000"/>
                    <a:lumOff val="25000"/>
                  </a:schemeClr>
                </a:solidFill>
              </a:rPr>
              <a:t>33%</a:t>
            </a:r>
            <a:endParaRPr lang="en-IN" sz="1813" dirty="0">
              <a:solidFill>
                <a:schemeClr val="tx1">
                  <a:lumMod val="75000"/>
                  <a:lumOff val="25000"/>
                </a:schemeClr>
              </a:solidFill>
            </a:endParaRPr>
          </a:p>
          <a:p>
            <a:pPr>
              <a:spcBef>
                <a:spcPts val="340"/>
              </a:spcBef>
              <a:spcAft>
                <a:spcPts val="340"/>
              </a:spcAft>
            </a:pPr>
            <a:endParaRPr lang="en-IN" sz="1813" dirty="0">
              <a:solidFill>
                <a:schemeClr val="tx1">
                  <a:lumMod val="75000"/>
                  <a:lumOff val="25000"/>
                </a:schemeClr>
              </a:solidFill>
            </a:endParaRPr>
          </a:p>
        </p:txBody>
      </p:sp>
      <p:sp>
        <p:nvSpPr>
          <p:cNvPr id="13" name="Rounded Rectangle 12"/>
          <p:cNvSpPr/>
          <p:nvPr/>
        </p:nvSpPr>
        <p:spPr>
          <a:xfrm>
            <a:off x="5156200" y="2790607"/>
            <a:ext cx="1066800" cy="257393"/>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Arrow Connector 13"/>
          <p:cNvCxnSpPr/>
          <p:nvPr/>
        </p:nvCxnSpPr>
        <p:spPr>
          <a:xfrm>
            <a:off x="6375400" y="3048000"/>
            <a:ext cx="5791200" cy="1905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375400" y="2790607"/>
            <a:ext cx="1600200" cy="31204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Exited at 9300</a:t>
            </a:r>
            <a:endParaRPr lang="en-IN" sz="1600" dirty="0">
              <a:solidFill>
                <a:schemeClr val="tx1">
                  <a:lumMod val="75000"/>
                  <a:lumOff val="25000"/>
                </a:schemeClr>
              </a:solidFill>
            </a:endParaRPr>
          </a:p>
        </p:txBody>
      </p:sp>
      <p:sp>
        <p:nvSpPr>
          <p:cNvPr id="16" name="TextBox 15"/>
          <p:cNvSpPr txBox="1"/>
          <p:nvPr/>
        </p:nvSpPr>
        <p:spPr>
          <a:xfrm>
            <a:off x="12267471" y="7152981"/>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7" name="Footer Placeholder 16"/>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18" name="Slide Number Placeholder 17"/>
          <p:cNvSpPr>
            <a:spLocks noGrp="1"/>
          </p:cNvSpPr>
          <p:nvPr>
            <p:ph type="sldNum" sz="quarter" idx="12"/>
          </p:nvPr>
        </p:nvSpPr>
        <p:spPr/>
        <p:txBody>
          <a:bodyPr/>
          <a:lstStyle/>
          <a:p>
            <a:fld id="{4C1198CF-4DD5-4AF8-9B06-687D587CF55C}" type="slidenum">
              <a:rPr lang="en-IN" altLang="en-US" smtClean="0"/>
              <a:pPr/>
              <a:t>71</a:t>
            </a:fld>
            <a:endParaRPr lang="en-IN" altLang="en-US"/>
          </a:p>
        </p:txBody>
      </p:sp>
    </p:spTree>
    <p:extLst>
      <p:ext uri="{BB962C8B-B14F-4D97-AF65-F5344CB8AC3E}">
        <p14:creationId xmlns:p14="http://schemas.microsoft.com/office/powerpoint/2010/main" val="33639605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165697" y="5105400"/>
            <a:ext cx="1469038" cy="708053"/>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err="1" smtClean="0">
                <a:solidFill>
                  <a:schemeClr val="tx1">
                    <a:lumMod val="75000"/>
                    <a:lumOff val="25000"/>
                  </a:schemeClr>
                </a:solidFill>
              </a:rPr>
              <a:t>cmp</a:t>
            </a:r>
            <a:r>
              <a:rPr lang="en-IN" sz="1813" dirty="0" smtClean="0">
                <a:solidFill>
                  <a:schemeClr val="tx1">
                    <a:lumMod val="75000"/>
                    <a:lumOff val="25000"/>
                  </a:schemeClr>
                </a:solidFill>
              </a:rPr>
              <a:t> 6159</a:t>
            </a:r>
            <a:endParaRPr lang="en-IN" sz="1813" dirty="0">
              <a:solidFill>
                <a:schemeClr val="tx1">
                  <a:lumMod val="75000"/>
                  <a:lumOff val="25000"/>
                </a:schemeClr>
              </a:solidFill>
            </a:endParaRPr>
          </a:p>
          <a:p>
            <a:pPr>
              <a:spcBef>
                <a:spcPts val="340"/>
              </a:spcBef>
              <a:spcAft>
                <a:spcPts val="340"/>
              </a:spcAft>
            </a:pPr>
            <a:r>
              <a:rPr lang="en-IN" sz="1813" dirty="0" smtClean="0">
                <a:solidFill>
                  <a:schemeClr val="tx1">
                    <a:lumMod val="75000"/>
                    <a:lumOff val="25000"/>
                  </a:schemeClr>
                </a:solidFill>
              </a:rPr>
              <a:t>down </a:t>
            </a:r>
            <a:r>
              <a:rPr lang="en-IN" sz="1813" dirty="0">
                <a:solidFill>
                  <a:schemeClr val="tx1">
                    <a:lumMod val="75000"/>
                    <a:lumOff val="25000"/>
                  </a:schemeClr>
                </a:solidFill>
              </a:rPr>
              <a:t>by </a:t>
            </a:r>
            <a:r>
              <a:rPr lang="en-IN" sz="1813" dirty="0" smtClean="0">
                <a:solidFill>
                  <a:schemeClr val="tx1">
                    <a:lumMod val="75000"/>
                    <a:lumOff val="25000"/>
                  </a:schemeClr>
                </a:solidFill>
              </a:rPr>
              <a:t>33%</a:t>
            </a:r>
            <a:endParaRPr lang="en-IN" sz="1813" dirty="0">
              <a:solidFill>
                <a:schemeClr val="tx1">
                  <a:lumMod val="75000"/>
                  <a:lumOff val="25000"/>
                </a:schemeClr>
              </a:solidFill>
            </a:endParaRPr>
          </a:p>
          <a:p>
            <a:pPr>
              <a:spcBef>
                <a:spcPts val="340"/>
              </a:spcBef>
              <a:spcAft>
                <a:spcPts val="340"/>
              </a:spcAft>
            </a:pPr>
            <a:endParaRPr lang="en-IN" sz="1813" dirty="0">
              <a:solidFill>
                <a:schemeClr val="tx1">
                  <a:lumMod val="75000"/>
                  <a:lumOff val="25000"/>
                </a:schemeClr>
              </a:solidFill>
            </a:endParaRPr>
          </a:p>
        </p:txBody>
      </p:sp>
      <p:sp>
        <p:nvSpPr>
          <p:cNvPr id="13" name="Rounded Rectangle 12"/>
          <p:cNvSpPr/>
          <p:nvPr/>
        </p:nvSpPr>
        <p:spPr>
          <a:xfrm>
            <a:off x="5156200" y="2790607"/>
            <a:ext cx="1066800" cy="257393"/>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6375400" y="2790607"/>
            <a:ext cx="1600200" cy="31204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Exited at 9300</a:t>
            </a:r>
            <a:endParaRPr lang="en-IN" sz="1600" dirty="0">
              <a:solidFill>
                <a:schemeClr val="tx1">
                  <a:lumMod val="75000"/>
                  <a:lumOff val="25000"/>
                </a:schemeClr>
              </a:solidFill>
            </a:endParaRPr>
          </a:p>
        </p:txBody>
      </p:sp>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KPIT vs Tata </a:t>
            </a:r>
            <a:r>
              <a:rPr lang="en-US" sz="2380" b="1" dirty="0" err="1" smtClean="0">
                <a:solidFill>
                  <a:schemeClr val="bg1"/>
                </a:solidFill>
              </a:rPr>
              <a:t>Elxsi</a:t>
            </a:r>
            <a:endParaRPr lang="en-US" sz="2380" b="1" dirty="0">
              <a:solidFill>
                <a:schemeClr val="bg1"/>
              </a:solidFill>
            </a:endParaRPr>
          </a:p>
        </p:txBody>
      </p:sp>
      <p:sp>
        <p:nvSpPr>
          <p:cNvPr id="7" name="TextBox 6"/>
          <p:cNvSpPr txBox="1"/>
          <p:nvPr/>
        </p:nvSpPr>
        <p:spPr>
          <a:xfrm>
            <a:off x="11828104" y="6944940"/>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94" y="1056777"/>
            <a:ext cx="13067906" cy="6104393"/>
          </a:xfrm>
          <a:prstGeom prst="rect">
            <a:avLst/>
          </a:prstGeom>
        </p:spPr>
      </p:pic>
      <p:sp>
        <p:nvSpPr>
          <p:cNvPr id="10" name="TextBox 9"/>
          <p:cNvSpPr txBox="1"/>
          <p:nvPr/>
        </p:nvSpPr>
        <p:spPr>
          <a:xfrm>
            <a:off x="736600" y="1371600"/>
            <a:ext cx="3124200" cy="1321407"/>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b="1" dirty="0" smtClean="0">
                <a:solidFill>
                  <a:schemeClr val="bg1"/>
                </a:solidFill>
              </a:rPr>
              <a:t>Performance since August 2022</a:t>
            </a:r>
          </a:p>
          <a:p>
            <a:pPr>
              <a:spcBef>
                <a:spcPts val="340"/>
              </a:spcBef>
              <a:spcAft>
                <a:spcPts val="340"/>
              </a:spcAft>
            </a:pPr>
            <a:r>
              <a:rPr lang="en-IN" sz="1600" b="1" dirty="0" smtClean="0">
                <a:solidFill>
                  <a:schemeClr val="bg1"/>
                </a:solidFill>
              </a:rPr>
              <a:t>KPIT Tech +58%</a:t>
            </a:r>
          </a:p>
          <a:p>
            <a:pPr>
              <a:spcBef>
                <a:spcPts val="340"/>
              </a:spcBef>
              <a:spcAft>
                <a:spcPts val="340"/>
              </a:spcAft>
            </a:pPr>
            <a:r>
              <a:rPr lang="en-IN" sz="1600" b="1" dirty="0" smtClean="0">
                <a:solidFill>
                  <a:schemeClr val="bg1"/>
                </a:solidFill>
              </a:rPr>
              <a:t>Tata </a:t>
            </a:r>
            <a:r>
              <a:rPr lang="en-IN" sz="1600" b="1" dirty="0" err="1" smtClean="0">
                <a:solidFill>
                  <a:schemeClr val="bg1"/>
                </a:solidFill>
              </a:rPr>
              <a:t>Elxsi</a:t>
            </a:r>
            <a:r>
              <a:rPr lang="en-IN" sz="1600" b="1" dirty="0" smtClean="0">
                <a:solidFill>
                  <a:schemeClr val="bg1"/>
                </a:solidFill>
              </a:rPr>
              <a:t>  -30%</a:t>
            </a:r>
          </a:p>
        </p:txBody>
      </p:sp>
      <p:cxnSp>
        <p:nvCxnSpPr>
          <p:cNvPr id="14" name="Straight Arrow Connector 13"/>
          <p:cNvCxnSpPr/>
          <p:nvPr/>
        </p:nvCxnSpPr>
        <p:spPr>
          <a:xfrm>
            <a:off x="6375400" y="3048000"/>
            <a:ext cx="5791200" cy="1905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3" name="Slide Number Placeholder 2"/>
          <p:cNvSpPr>
            <a:spLocks noGrp="1"/>
          </p:cNvSpPr>
          <p:nvPr>
            <p:ph type="sldNum" sz="quarter" idx="12"/>
          </p:nvPr>
        </p:nvSpPr>
        <p:spPr/>
        <p:txBody>
          <a:bodyPr/>
          <a:lstStyle/>
          <a:p>
            <a:fld id="{4C1198CF-4DD5-4AF8-9B06-687D587CF55C}" type="slidenum">
              <a:rPr lang="en-IN" altLang="en-US" smtClean="0"/>
              <a:pPr/>
              <a:t>72</a:t>
            </a:fld>
            <a:endParaRPr lang="en-IN" altLang="en-US"/>
          </a:p>
        </p:txBody>
      </p:sp>
    </p:spTree>
    <p:extLst>
      <p:ext uri="{BB962C8B-B14F-4D97-AF65-F5344CB8AC3E}">
        <p14:creationId xmlns:p14="http://schemas.microsoft.com/office/powerpoint/2010/main" val="1991337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165697" y="5105400"/>
            <a:ext cx="1469038" cy="708053"/>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err="1" smtClean="0">
                <a:solidFill>
                  <a:schemeClr val="tx1">
                    <a:lumMod val="75000"/>
                    <a:lumOff val="25000"/>
                  </a:schemeClr>
                </a:solidFill>
              </a:rPr>
              <a:t>cmp</a:t>
            </a:r>
            <a:r>
              <a:rPr lang="en-IN" sz="1813" dirty="0" smtClean="0">
                <a:solidFill>
                  <a:schemeClr val="tx1">
                    <a:lumMod val="75000"/>
                    <a:lumOff val="25000"/>
                  </a:schemeClr>
                </a:solidFill>
              </a:rPr>
              <a:t> 6159</a:t>
            </a:r>
            <a:endParaRPr lang="en-IN" sz="1813" dirty="0">
              <a:solidFill>
                <a:schemeClr val="tx1">
                  <a:lumMod val="75000"/>
                  <a:lumOff val="25000"/>
                </a:schemeClr>
              </a:solidFill>
            </a:endParaRPr>
          </a:p>
          <a:p>
            <a:pPr>
              <a:spcBef>
                <a:spcPts val="340"/>
              </a:spcBef>
              <a:spcAft>
                <a:spcPts val="340"/>
              </a:spcAft>
            </a:pPr>
            <a:r>
              <a:rPr lang="en-IN" sz="1813" dirty="0" smtClean="0">
                <a:solidFill>
                  <a:schemeClr val="tx1">
                    <a:lumMod val="75000"/>
                    <a:lumOff val="25000"/>
                  </a:schemeClr>
                </a:solidFill>
              </a:rPr>
              <a:t>down </a:t>
            </a:r>
            <a:r>
              <a:rPr lang="en-IN" sz="1813" dirty="0">
                <a:solidFill>
                  <a:schemeClr val="tx1">
                    <a:lumMod val="75000"/>
                    <a:lumOff val="25000"/>
                  </a:schemeClr>
                </a:solidFill>
              </a:rPr>
              <a:t>by </a:t>
            </a:r>
            <a:r>
              <a:rPr lang="en-IN" sz="1813" dirty="0" smtClean="0">
                <a:solidFill>
                  <a:schemeClr val="tx1">
                    <a:lumMod val="75000"/>
                    <a:lumOff val="25000"/>
                  </a:schemeClr>
                </a:solidFill>
              </a:rPr>
              <a:t>33%</a:t>
            </a:r>
            <a:endParaRPr lang="en-IN" sz="1813" dirty="0">
              <a:solidFill>
                <a:schemeClr val="tx1">
                  <a:lumMod val="75000"/>
                  <a:lumOff val="25000"/>
                </a:schemeClr>
              </a:solidFill>
            </a:endParaRPr>
          </a:p>
          <a:p>
            <a:pPr>
              <a:spcBef>
                <a:spcPts val="340"/>
              </a:spcBef>
              <a:spcAft>
                <a:spcPts val="340"/>
              </a:spcAft>
            </a:pPr>
            <a:endParaRPr lang="en-IN" sz="1813" dirty="0">
              <a:solidFill>
                <a:schemeClr val="tx1">
                  <a:lumMod val="75000"/>
                  <a:lumOff val="25000"/>
                </a:schemeClr>
              </a:solidFill>
            </a:endParaRPr>
          </a:p>
        </p:txBody>
      </p:sp>
      <p:sp>
        <p:nvSpPr>
          <p:cNvPr id="13" name="Rounded Rectangle 12"/>
          <p:cNvSpPr/>
          <p:nvPr/>
        </p:nvSpPr>
        <p:spPr>
          <a:xfrm>
            <a:off x="5156200" y="2790607"/>
            <a:ext cx="1066800" cy="257393"/>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6375400" y="2790607"/>
            <a:ext cx="1600200" cy="31204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Exited at 9300</a:t>
            </a:r>
            <a:endParaRPr lang="en-IN" sz="1600" dirty="0">
              <a:solidFill>
                <a:schemeClr val="tx1">
                  <a:lumMod val="75000"/>
                  <a:lumOff val="25000"/>
                </a:schemeClr>
              </a:solidFill>
            </a:endParaRPr>
          </a:p>
        </p:txBody>
      </p:sp>
      <p:cxnSp>
        <p:nvCxnSpPr>
          <p:cNvPr id="14" name="Straight Arrow Connector 13"/>
          <p:cNvCxnSpPr/>
          <p:nvPr/>
        </p:nvCxnSpPr>
        <p:spPr>
          <a:xfrm>
            <a:off x="6375400" y="3048000"/>
            <a:ext cx="5791200" cy="1905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056777"/>
            <a:ext cx="12801600" cy="6104393"/>
          </a:xfrm>
          <a:prstGeom prst="rect">
            <a:avLst/>
          </a:prstGeom>
        </p:spPr>
      </p:pic>
      <p:sp>
        <p:nvSpPr>
          <p:cNvPr id="5" name="Rectangle 4"/>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KPIT vs Tata </a:t>
            </a:r>
            <a:r>
              <a:rPr lang="en-US" sz="2380" b="1" dirty="0" err="1" smtClean="0">
                <a:solidFill>
                  <a:schemeClr val="bg1"/>
                </a:solidFill>
              </a:rPr>
              <a:t>Elxsi</a:t>
            </a:r>
            <a:endParaRPr lang="en-US" sz="2380" b="1" dirty="0">
              <a:solidFill>
                <a:schemeClr val="bg1"/>
              </a:solidFill>
            </a:endParaRPr>
          </a:p>
        </p:txBody>
      </p:sp>
      <p:sp>
        <p:nvSpPr>
          <p:cNvPr id="7" name="TextBox 6"/>
          <p:cNvSpPr txBox="1"/>
          <p:nvPr/>
        </p:nvSpPr>
        <p:spPr>
          <a:xfrm>
            <a:off x="11936268" y="7161170"/>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0" name="TextBox 9"/>
          <p:cNvSpPr txBox="1"/>
          <p:nvPr/>
        </p:nvSpPr>
        <p:spPr>
          <a:xfrm>
            <a:off x="8776016" y="3544825"/>
            <a:ext cx="3124200" cy="1321407"/>
          </a:xfrm>
          <a:prstGeom prst="rect">
            <a:avLst/>
          </a:prstGeom>
          <a:ln w="6350">
            <a:noFill/>
            <a:miter lim="800000"/>
          </a:ln>
        </p:spPr>
        <p:txBody>
          <a:bodyPr vert="horz" wrap="none" lIns="0" tIns="0" rIns="0" bIns="0" rtlCol="0">
            <a:noAutofit/>
          </a:bodyPr>
          <a:lstStyle/>
          <a:p>
            <a:pPr>
              <a:spcBef>
                <a:spcPts val="340"/>
              </a:spcBef>
              <a:spcAft>
                <a:spcPts val="340"/>
              </a:spcAft>
            </a:pPr>
            <a:r>
              <a:rPr lang="en-IN" sz="1800" b="1" dirty="0" smtClean="0"/>
              <a:t>Price movement since August’22</a:t>
            </a:r>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3" name="Slide Number Placeholder 2"/>
          <p:cNvSpPr>
            <a:spLocks noGrp="1"/>
          </p:cNvSpPr>
          <p:nvPr>
            <p:ph type="sldNum" sz="quarter" idx="12"/>
          </p:nvPr>
        </p:nvSpPr>
        <p:spPr/>
        <p:txBody>
          <a:bodyPr/>
          <a:lstStyle/>
          <a:p>
            <a:fld id="{4C1198CF-4DD5-4AF8-9B06-687D587CF55C}" type="slidenum">
              <a:rPr lang="en-IN" altLang="en-US" smtClean="0"/>
              <a:pPr/>
              <a:t>73</a:t>
            </a:fld>
            <a:endParaRPr lang="en-IN" altLang="en-US"/>
          </a:p>
        </p:txBody>
      </p:sp>
    </p:spTree>
    <p:extLst>
      <p:ext uri="{BB962C8B-B14F-4D97-AF65-F5344CB8AC3E}">
        <p14:creationId xmlns:p14="http://schemas.microsoft.com/office/powerpoint/2010/main" val="36839640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094" y="455813"/>
            <a:ext cx="10966276" cy="458587"/>
          </a:xfrm>
          <a:prstGeom prst="rect">
            <a:avLst/>
          </a:prstGeom>
        </p:spPr>
        <p:txBody>
          <a:bodyPr wrap="square">
            <a:spAutoFit/>
          </a:bodyPr>
          <a:lstStyle/>
          <a:p>
            <a:pPr algn="just"/>
            <a:r>
              <a:rPr lang="en-US" sz="2380" b="1" dirty="0" smtClean="0">
                <a:solidFill>
                  <a:schemeClr val="bg1"/>
                </a:solidFill>
              </a:rPr>
              <a:t>HG Infra Engineering Ltd </a:t>
            </a:r>
            <a:r>
              <a:rPr lang="en-US" sz="2380" b="1" dirty="0" smtClean="0">
                <a:solidFill>
                  <a:schemeClr val="bg1"/>
                </a:solidFill>
              </a:rPr>
              <a:t>– CMP – </a:t>
            </a:r>
            <a:r>
              <a:rPr lang="en-US" sz="2380" b="1" dirty="0" err="1" smtClean="0">
                <a:solidFill>
                  <a:schemeClr val="bg1"/>
                </a:solidFill>
              </a:rPr>
              <a:t>Rs</a:t>
            </a:r>
            <a:r>
              <a:rPr lang="en-US" sz="2380" b="1" dirty="0" smtClean="0">
                <a:solidFill>
                  <a:schemeClr val="bg1"/>
                </a:solidFill>
              </a:rPr>
              <a:t> </a:t>
            </a:r>
            <a:r>
              <a:rPr lang="en-US" sz="2380" b="1" dirty="0" smtClean="0">
                <a:solidFill>
                  <a:schemeClr val="bg1"/>
                </a:solidFill>
              </a:rPr>
              <a:t>775, </a:t>
            </a:r>
            <a:r>
              <a:rPr lang="en-US" sz="2380" b="1" dirty="0" smtClean="0">
                <a:solidFill>
                  <a:schemeClr val="bg1"/>
                </a:solidFill>
              </a:rPr>
              <a:t>Mcap </a:t>
            </a:r>
            <a:r>
              <a:rPr lang="en-US" sz="2380" b="1" dirty="0" err="1" smtClean="0">
                <a:solidFill>
                  <a:schemeClr val="bg1"/>
                </a:solidFill>
              </a:rPr>
              <a:t>Rs</a:t>
            </a:r>
            <a:r>
              <a:rPr lang="en-US" sz="2380" b="1" dirty="0" smtClean="0">
                <a:solidFill>
                  <a:schemeClr val="bg1"/>
                </a:solidFill>
              </a:rPr>
              <a:t> </a:t>
            </a:r>
            <a:r>
              <a:rPr lang="en-US" sz="2380" b="1" dirty="0" smtClean="0">
                <a:solidFill>
                  <a:schemeClr val="bg1"/>
                </a:solidFill>
              </a:rPr>
              <a:t>5048 </a:t>
            </a:r>
            <a:r>
              <a:rPr lang="en-US" sz="2380" b="1" dirty="0" smtClean="0">
                <a:solidFill>
                  <a:schemeClr val="bg1"/>
                </a:solidFill>
              </a:rPr>
              <a:t>crs</a:t>
            </a:r>
            <a:endParaRPr lang="en-US" sz="2380" b="1" dirty="0">
              <a:solidFill>
                <a:schemeClr val="bg1"/>
              </a:solidFill>
            </a:endParaRPr>
          </a:p>
        </p:txBody>
      </p:sp>
      <p:sp>
        <p:nvSpPr>
          <p:cNvPr id="4" name="Content Placeholder 4"/>
          <p:cNvSpPr txBox="1">
            <a:spLocks/>
          </p:cNvSpPr>
          <p:nvPr/>
        </p:nvSpPr>
        <p:spPr>
          <a:xfrm>
            <a:off x="394094" y="1800897"/>
            <a:ext cx="12915505" cy="4599903"/>
          </a:xfrm>
          <a:prstGeom prst="rect">
            <a:avLst/>
          </a:prstGeom>
        </p:spPr>
        <p:txBody>
          <a:bodyPr>
            <a:noAutofit/>
          </a:bodyPr>
          <a:lst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gn="just" fontAlgn="auto">
              <a:spcAft>
                <a:spcPts val="0"/>
              </a:spcAft>
              <a:buFont typeface="Wingdings" panose="05000000000000000000" pitchFamily="2" charset="2"/>
              <a:buChar char="Ø"/>
            </a:pPr>
            <a:r>
              <a:rPr lang="en-US" sz="1630" kern="0" dirty="0">
                <a:solidFill>
                  <a:srgbClr val="000000"/>
                </a:solidFill>
                <a:latin typeface="Arial" panose="020B0604020202020204" pitchFamily="34" charset="0"/>
                <a:cs typeface="Arial" panose="020B0604020202020204" pitchFamily="34" charset="0"/>
              </a:rPr>
              <a:t>HG Infra is engaged in the business of construction of roads and highways and was incorporated in the year 2003.</a:t>
            </a:r>
          </a:p>
          <a:p>
            <a:pPr algn="just" fontAlgn="auto">
              <a:spcAft>
                <a:spcPts val="0"/>
              </a:spcAft>
              <a:buFont typeface="Wingdings" panose="05000000000000000000" pitchFamily="2" charset="2"/>
              <a:buChar char="Ø"/>
            </a:pPr>
            <a:r>
              <a:rPr lang="en-US" sz="1630" kern="0" dirty="0">
                <a:solidFill>
                  <a:srgbClr val="000000"/>
                </a:solidFill>
                <a:latin typeface="Arial" panose="020B0604020202020204" pitchFamily="34" charset="0"/>
                <a:cs typeface="Arial" panose="020B0604020202020204" pitchFamily="34" charset="0"/>
              </a:rPr>
              <a:t>The company has desired technical expertise to execute projects of varying complexities supported by acquisition of modern construction equipment and man-power.</a:t>
            </a:r>
          </a:p>
          <a:p>
            <a:pPr algn="just" fontAlgn="auto">
              <a:spcAft>
                <a:spcPts val="0"/>
              </a:spcAft>
              <a:buFont typeface="Wingdings" panose="05000000000000000000" pitchFamily="2" charset="2"/>
              <a:buChar char="Ø"/>
            </a:pPr>
            <a:r>
              <a:rPr lang="en-US" sz="1630" kern="0" dirty="0">
                <a:solidFill>
                  <a:srgbClr val="000000"/>
                </a:solidFill>
                <a:latin typeface="Arial" panose="020B0604020202020204" pitchFamily="34" charset="0"/>
                <a:cs typeface="Arial" panose="020B0604020202020204" pitchFamily="34" charset="0"/>
              </a:rPr>
              <a:t>Promoters are in the business since 1980’s and have 74.53% holding.</a:t>
            </a:r>
          </a:p>
          <a:p>
            <a:pPr algn="just" fontAlgn="auto">
              <a:spcAft>
                <a:spcPts val="0"/>
              </a:spcAft>
              <a:buFont typeface="Wingdings" panose="05000000000000000000" pitchFamily="2" charset="2"/>
              <a:buChar char="Ø"/>
            </a:pPr>
            <a:r>
              <a:rPr lang="en-US" sz="1630" kern="0" dirty="0">
                <a:solidFill>
                  <a:srgbClr val="000000"/>
                </a:solidFill>
                <a:latin typeface="Arial" panose="020B0604020202020204" pitchFamily="34" charset="0"/>
                <a:cs typeface="Arial" panose="020B0604020202020204" pitchFamily="34" charset="0"/>
              </a:rPr>
              <a:t>HG Infra started with Rajasthan and has now expanded operations to 9 states and good history of timely completed projects.</a:t>
            </a:r>
          </a:p>
          <a:p>
            <a:pPr algn="just" fontAlgn="auto">
              <a:spcAft>
                <a:spcPts val="0"/>
              </a:spcAft>
              <a:buFont typeface="Wingdings" panose="05000000000000000000" pitchFamily="2" charset="2"/>
              <a:buChar char="Ø"/>
            </a:pPr>
            <a:r>
              <a:rPr lang="en-US" sz="1630" kern="0" dirty="0">
                <a:solidFill>
                  <a:srgbClr val="000000"/>
                </a:solidFill>
                <a:latin typeface="Arial" panose="020B0604020202020204" pitchFamily="34" charset="0"/>
                <a:cs typeface="Arial" panose="020B0604020202020204" pitchFamily="34" charset="0"/>
              </a:rPr>
              <a:t>60% of the order book is by </a:t>
            </a:r>
            <a:r>
              <a:rPr lang="en-US" sz="1630" kern="0" dirty="0" err="1">
                <a:solidFill>
                  <a:srgbClr val="000000"/>
                </a:solidFill>
                <a:latin typeface="Arial" panose="020B0604020202020204" pitchFamily="34" charset="0"/>
                <a:cs typeface="Arial" panose="020B0604020202020204" pitchFamily="34" charset="0"/>
              </a:rPr>
              <a:t>govt</a:t>
            </a:r>
            <a:r>
              <a:rPr lang="en-US" sz="1630" kern="0" dirty="0">
                <a:solidFill>
                  <a:srgbClr val="000000"/>
                </a:solidFill>
                <a:latin typeface="Arial" panose="020B0604020202020204" pitchFamily="34" charset="0"/>
                <a:cs typeface="Arial" panose="020B0604020202020204" pitchFamily="34" charset="0"/>
              </a:rPr>
              <a:t> authorities like </a:t>
            </a:r>
            <a:r>
              <a:rPr lang="en-US" sz="1630" kern="0" dirty="0" err="1">
                <a:solidFill>
                  <a:srgbClr val="000000"/>
                </a:solidFill>
                <a:latin typeface="Arial" panose="020B0604020202020204" pitchFamily="34" charset="0"/>
                <a:cs typeface="Arial" panose="020B0604020202020204" pitchFamily="34" charset="0"/>
              </a:rPr>
              <a:t>MoRTH</a:t>
            </a:r>
            <a:r>
              <a:rPr lang="en-US" sz="1630" kern="0" dirty="0">
                <a:solidFill>
                  <a:srgbClr val="000000"/>
                </a:solidFill>
                <a:latin typeface="Arial" panose="020B0604020202020204" pitchFamily="34" charset="0"/>
                <a:cs typeface="Arial" panose="020B0604020202020204" pitchFamily="34" charset="0"/>
              </a:rPr>
              <a:t>, NHAI and PWD’s of state governments and rest by private players like Adani, IRB, etc. National Infrastructure Plan of </a:t>
            </a:r>
            <a:r>
              <a:rPr lang="en-US" sz="1630" kern="0" dirty="0" err="1">
                <a:solidFill>
                  <a:srgbClr val="000000"/>
                </a:solidFill>
                <a:latin typeface="Arial" panose="020B0604020202020204" pitchFamily="34" charset="0"/>
                <a:cs typeface="Arial" panose="020B0604020202020204" pitchFamily="34" charset="0"/>
              </a:rPr>
              <a:t>Rs</a:t>
            </a:r>
            <a:r>
              <a:rPr lang="en-US" sz="1630" kern="0" dirty="0">
                <a:solidFill>
                  <a:srgbClr val="000000"/>
                </a:solidFill>
                <a:latin typeface="Arial" panose="020B0604020202020204" pitchFamily="34" charset="0"/>
                <a:cs typeface="Arial" panose="020B0604020202020204" pitchFamily="34" charset="0"/>
              </a:rPr>
              <a:t> 110 lakh </a:t>
            </a:r>
            <a:r>
              <a:rPr lang="en-US" sz="1630" kern="0" dirty="0" err="1">
                <a:solidFill>
                  <a:srgbClr val="000000"/>
                </a:solidFill>
                <a:latin typeface="Arial" panose="020B0604020202020204" pitchFamily="34" charset="0"/>
                <a:cs typeface="Arial" panose="020B0604020202020204" pitchFamily="34" charset="0"/>
              </a:rPr>
              <a:t>crs</a:t>
            </a:r>
            <a:r>
              <a:rPr lang="en-US" sz="1630" kern="0" dirty="0">
                <a:solidFill>
                  <a:srgbClr val="000000"/>
                </a:solidFill>
                <a:latin typeface="Arial" panose="020B0604020202020204" pitchFamily="34" charset="0"/>
                <a:cs typeface="Arial" panose="020B0604020202020204" pitchFamily="34" charset="0"/>
              </a:rPr>
              <a:t> in which </a:t>
            </a:r>
            <a:r>
              <a:rPr lang="en-US" sz="1630" kern="0" dirty="0" err="1">
                <a:solidFill>
                  <a:srgbClr val="000000"/>
                </a:solidFill>
                <a:latin typeface="Arial" panose="020B0604020202020204" pitchFamily="34" charset="0"/>
                <a:cs typeface="Arial" panose="020B0604020202020204" pitchFamily="34" charset="0"/>
              </a:rPr>
              <a:t>Rs</a:t>
            </a:r>
            <a:r>
              <a:rPr lang="en-US" sz="1630" kern="0" dirty="0">
                <a:solidFill>
                  <a:srgbClr val="000000"/>
                </a:solidFill>
                <a:latin typeface="Arial" panose="020B0604020202020204" pitchFamily="34" charset="0"/>
                <a:cs typeface="Arial" panose="020B0604020202020204" pitchFamily="34" charset="0"/>
              </a:rPr>
              <a:t> 20 lakh </a:t>
            </a:r>
            <a:r>
              <a:rPr lang="en-US" sz="1630" kern="0" dirty="0" err="1">
                <a:solidFill>
                  <a:srgbClr val="000000"/>
                </a:solidFill>
                <a:latin typeface="Arial" panose="020B0604020202020204" pitchFamily="34" charset="0"/>
                <a:cs typeface="Arial" panose="020B0604020202020204" pitchFamily="34" charset="0"/>
              </a:rPr>
              <a:t>crs</a:t>
            </a:r>
            <a:r>
              <a:rPr lang="en-US" sz="1630" kern="0" dirty="0">
                <a:solidFill>
                  <a:srgbClr val="000000"/>
                </a:solidFill>
                <a:latin typeface="Arial" panose="020B0604020202020204" pitchFamily="34" charset="0"/>
                <a:cs typeface="Arial" panose="020B0604020202020204" pitchFamily="34" charset="0"/>
              </a:rPr>
              <a:t> have been assigned for roads and highways and </a:t>
            </a:r>
            <a:r>
              <a:rPr lang="en-US" sz="1630" kern="0" dirty="0" err="1">
                <a:solidFill>
                  <a:srgbClr val="000000"/>
                </a:solidFill>
                <a:latin typeface="Arial" panose="020B0604020202020204" pitchFamily="34" charset="0"/>
                <a:cs typeface="Arial" panose="020B0604020202020204" pitchFamily="34" charset="0"/>
              </a:rPr>
              <a:t>Bharatmala</a:t>
            </a:r>
            <a:r>
              <a:rPr lang="en-US" sz="1630" kern="0" dirty="0">
                <a:solidFill>
                  <a:srgbClr val="000000"/>
                </a:solidFill>
                <a:latin typeface="Arial" panose="020B0604020202020204" pitchFamily="34" charset="0"/>
                <a:cs typeface="Arial" panose="020B0604020202020204" pitchFamily="34" charset="0"/>
              </a:rPr>
              <a:t> </a:t>
            </a:r>
            <a:r>
              <a:rPr lang="en-US" sz="1630" kern="0" dirty="0" err="1">
                <a:solidFill>
                  <a:srgbClr val="000000"/>
                </a:solidFill>
                <a:latin typeface="Arial" panose="020B0604020202020204" pitchFamily="34" charset="0"/>
                <a:cs typeface="Arial" panose="020B0604020202020204" pitchFamily="34" charset="0"/>
              </a:rPr>
              <a:t>Pariyojana</a:t>
            </a:r>
            <a:r>
              <a:rPr lang="en-US" sz="1630" kern="0" dirty="0">
                <a:solidFill>
                  <a:srgbClr val="000000"/>
                </a:solidFill>
                <a:latin typeface="Arial" panose="020B0604020202020204" pitchFamily="34" charset="0"/>
                <a:cs typeface="Arial" panose="020B0604020202020204" pitchFamily="34" charset="0"/>
              </a:rPr>
              <a:t> Phase I of 34,800 </a:t>
            </a:r>
            <a:r>
              <a:rPr lang="en-US" sz="1630" kern="0" dirty="0" err="1">
                <a:solidFill>
                  <a:srgbClr val="000000"/>
                </a:solidFill>
                <a:latin typeface="Arial" panose="020B0604020202020204" pitchFamily="34" charset="0"/>
                <a:cs typeface="Arial" panose="020B0604020202020204" pitchFamily="34" charset="0"/>
              </a:rPr>
              <a:t>kms</a:t>
            </a:r>
            <a:r>
              <a:rPr lang="en-US" sz="1630" kern="0" dirty="0">
                <a:solidFill>
                  <a:srgbClr val="000000"/>
                </a:solidFill>
                <a:latin typeface="Arial" panose="020B0604020202020204" pitchFamily="34" charset="0"/>
                <a:cs typeface="Arial" panose="020B0604020202020204" pitchFamily="34" charset="0"/>
              </a:rPr>
              <a:t> provide extended scope of future works. Company expecting to win in railways and water will diversify order book.</a:t>
            </a:r>
          </a:p>
          <a:p>
            <a:pPr algn="just" fontAlgn="auto">
              <a:spcAft>
                <a:spcPts val="0"/>
              </a:spcAft>
              <a:buFont typeface="Wingdings" panose="05000000000000000000" pitchFamily="2" charset="2"/>
              <a:buChar char="Ø"/>
            </a:pPr>
            <a:r>
              <a:rPr lang="en-US" sz="1630" kern="0" dirty="0">
                <a:solidFill>
                  <a:srgbClr val="000000"/>
                </a:solidFill>
                <a:latin typeface="Arial" panose="020B0604020202020204" pitchFamily="34" charset="0"/>
                <a:cs typeface="Arial" panose="020B0604020202020204" pitchFamily="34" charset="0"/>
              </a:rPr>
              <a:t>The Company has adopted a cluster based approach by winning projects in adjacent states which help in easy logistics and movement of men and materials.</a:t>
            </a:r>
          </a:p>
          <a:p>
            <a:pPr algn="just" fontAlgn="auto">
              <a:spcAft>
                <a:spcPts val="0"/>
              </a:spcAft>
              <a:buFont typeface="Wingdings" panose="05000000000000000000" pitchFamily="2" charset="2"/>
              <a:buChar char="Ø"/>
            </a:pPr>
            <a:r>
              <a:rPr lang="en-US" sz="1630" kern="0" dirty="0" err="1">
                <a:solidFill>
                  <a:srgbClr val="000000"/>
                </a:solidFill>
                <a:latin typeface="Arial" panose="020B0604020202020204" pitchFamily="34" charset="0"/>
                <a:cs typeface="Arial" panose="020B0604020202020204" pitchFamily="34" charset="0"/>
              </a:rPr>
              <a:t>Ebitda</a:t>
            </a:r>
            <a:r>
              <a:rPr lang="en-US" sz="1630" kern="0" dirty="0">
                <a:solidFill>
                  <a:srgbClr val="000000"/>
                </a:solidFill>
                <a:latin typeface="Arial" panose="020B0604020202020204" pitchFamily="34" charset="0"/>
                <a:cs typeface="Arial" panose="020B0604020202020204" pitchFamily="34" charset="0"/>
              </a:rPr>
              <a:t> margins are 15.5-16% driven by technological and process excellence. Order book as on 3q23 end stands at </a:t>
            </a:r>
            <a:r>
              <a:rPr lang="en-US" sz="1630" kern="0" dirty="0" err="1">
                <a:solidFill>
                  <a:srgbClr val="000000"/>
                </a:solidFill>
                <a:latin typeface="Arial" panose="020B0604020202020204" pitchFamily="34" charset="0"/>
                <a:cs typeface="Arial" panose="020B0604020202020204" pitchFamily="34" charset="0"/>
              </a:rPr>
              <a:t>Rs</a:t>
            </a:r>
            <a:r>
              <a:rPr lang="en-US" sz="1630" kern="0" dirty="0">
                <a:solidFill>
                  <a:srgbClr val="000000"/>
                </a:solidFill>
                <a:latin typeface="Arial" panose="020B0604020202020204" pitchFamily="34" charset="0"/>
                <a:cs typeface="Arial" panose="020B0604020202020204" pitchFamily="34" charset="0"/>
              </a:rPr>
              <a:t> 12360 </a:t>
            </a:r>
            <a:r>
              <a:rPr lang="en-US" sz="1630" kern="0" dirty="0" err="1">
                <a:solidFill>
                  <a:srgbClr val="000000"/>
                </a:solidFill>
                <a:latin typeface="Arial" panose="020B0604020202020204" pitchFamily="34" charset="0"/>
                <a:cs typeface="Arial" panose="020B0604020202020204" pitchFamily="34" charset="0"/>
              </a:rPr>
              <a:t>crs</a:t>
            </a:r>
            <a:r>
              <a:rPr lang="en-US" sz="1630" kern="0" dirty="0">
                <a:solidFill>
                  <a:srgbClr val="000000"/>
                </a:solidFill>
                <a:latin typeface="Arial" panose="020B0604020202020204" pitchFamily="34" charset="0"/>
                <a:cs typeface="Arial" panose="020B0604020202020204" pitchFamily="34" charset="0"/>
              </a:rPr>
              <a:t> and order book to bill ratio of 2.80x on TTM basis (61% EPC, 39% HAM)4 HAM projects completed before deadline and annuities from NHAI started; talks on for sale with funds which will free up equity.</a:t>
            </a:r>
          </a:p>
          <a:p>
            <a:pPr algn="just" fontAlgn="auto">
              <a:spcAft>
                <a:spcPts val="0"/>
              </a:spcAft>
              <a:buFont typeface="Wingdings" panose="05000000000000000000" pitchFamily="2" charset="2"/>
              <a:buChar char="Ø"/>
            </a:pPr>
            <a:r>
              <a:rPr lang="en-US" sz="1630" kern="0" dirty="0">
                <a:solidFill>
                  <a:srgbClr val="000000"/>
                </a:solidFill>
                <a:latin typeface="Arial" panose="020B0604020202020204" pitchFamily="34" charset="0"/>
                <a:cs typeface="Arial" panose="020B0604020202020204" pitchFamily="34" charset="0"/>
              </a:rPr>
              <a:t>Company has continued robust execution which is visible in topline </a:t>
            </a:r>
            <a:r>
              <a:rPr lang="en-US" sz="1630" kern="0" dirty="0" err="1">
                <a:solidFill>
                  <a:srgbClr val="000000"/>
                </a:solidFill>
                <a:latin typeface="Arial" panose="020B0604020202020204" pitchFamily="34" charset="0"/>
                <a:cs typeface="Arial" panose="020B0604020202020204" pitchFamily="34" charset="0"/>
              </a:rPr>
              <a:t>Rs</a:t>
            </a:r>
            <a:r>
              <a:rPr lang="en-US" sz="1630" kern="0" dirty="0">
                <a:solidFill>
                  <a:srgbClr val="000000"/>
                </a:solidFill>
                <a:latin typeface="Arial" panose="020B0604020202020204" pitchFamily="34" charset="0"/>
                <a:cs typeface="Arial" panose="020B0604020202020204" pitchFamily="34" charset="0"/>
              </a:rPr>
              <a:t> 4400 </a:t>
            </a:r>
            <a:r>
              <a:rPr lang="en-US" sz="1630" kern="0" dirty="0" err="1">
                <a:solidFill>
                  <a:srgbClr val="000000"/>
                </a:solidFill>
                <a:latin typeface="Arial" panose="020B0604020202020204" pitchFamily="34" charset="0"/>
                <a:cs typeface="Arial" panose="020B0604020202020204" pitchFamily="34" charset="0"/>
              </a:rPr>
              <a:t>crs</a:t>
            </a:r>
            <a:r>
              <a:rPr lang="en-US" sz="1630" kern="0" dirty="0">
                <a:solidFill>
                  <a:srgbClr val="000000"/>
                </a:solidFill>
                <a:latin typeface="Arial" panose="020B0604020202020204" pitchFamily="34" charset="0"/>
                <a:cs typeface="Arial" panose="020B0604020202020204" pitchFamily="34" charset="0"/>
              </a:rPr>
              <a:t> Ganga expressway package win from UP </a:t>
            </a:r>
            <a:r>
              <a:rPr lang="en-US" sz="1630" kern="0" dirty="0" err="1">
                <a:solidFill>
                  <a:srgbClr val="000000"/>
                </a:solidFill>
                <a:latin typeface="Arial" panose="020B0604020202020204" pitchFamily="34" charset="0"/>
                <a:cs typeface="Arial" panose="020B0604020202020204" pitchFamily="34" charset="0"/>
              </a:rPr>
              <a:t>Govt</a:t>
            </a:r>
            <a:r>
              <a:rPr lang="en-US" sz="1630" kern="0" dirty="0">
                <a:solidFill>
                  <a:srgbClr val="000000"/>
                </a:solidFill>
                <a:latin typeface="Arial" panose="020B0604020202020204" pitchFamily="34" charset="0"/>
                <a:cs typeface="Arial" panose="020B0604020202020204" pitchFamily="34" charset="0"/>
              </a:rPr>
              <a:t> has propelled order book and strong visibility for execution till mid FY25e</a:t>
            </a:r>
          </a:p>
          <a:p>
            <a:pPr algn="just" fontAlgn="auto">
              <a:spcAft>
                <a:spcPts val="0"/>
              </a:spcAft>
              <a:buFont typeface="Wingdings" panose="05000000000000000000" pitchFamily="2" charset="2"/>
              <a:buChar char="Ø"/>
            </a:pPr>
            <a:r>
              <a:rPr lang="en-US" sz="1630" kern="0" dirty="0">
                <a:solidFill>
                  <a:srgbClr val="000000"/>
                </a:solidFill>
                <a:latin typeface="Arial" panose="020B0604020202020204" pitchFamily="34" charset="0"/>
                <a:cs typeface="Arial" panose="020B0604020202020204" pitchFamily="34" charset="0"/>
              </a:rPr>
              <a:t>Auditor of the company is Big 4 firm - PWC</a:t>
            </a:r>
          </a:p>
          <a:p>
            <a:pPr algn="just" fontAlgn="auto">
              <a:spcAft>
                <a:spcPts val="0"/>
              </a:spcAft>
              <a:buFont typeface="Wingdings" panose="05000000000000000000" pitchFamily="2" charset="2"/>
              <a:buChar char="Ø"/>
            </a:pPr>
            <a:endParaRPr lang="en-GB" sz="1630" kern="0" dirty="0">
              <a:solidFill>
                <a:srgbClr val="000000"/>
              </a:solidFill>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Ø"/>
            </a:pPr>
            <a:endParaRPr lang="en-GB" sz="1630" kern="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508000" y="6956218"/>
            <a:ext cx="2319292" cy="196436"/>
          </a:xfrm>
          <a:prstGeom prst="rect">
            <a:avLst/>
          </a:prstGeom>
          <a:ln w="6350">
            <a:noFill/>
            <a:miter lim="800000"/>
          </a:ln>
        </p:spPr>
        <p:txBody>
          <a:bodyPr vert="horz" wrap="square" lIns="0" tIns="0" rIns="0" bIns="0" rtlCol="0">
            <a:noAutofit/>
          </a:bodyPr>
          <a:lstStyle/>
          <a:p>
            <a:pPr>
              <a:spcBef>
                <a:spcPts val="340"/>
              </a:spcBef>
              <a:spcAft>
                <a:spcPts val="340"/>
              </a:spcAft>
            </a:pPr>
            <a:r>
              <a:rPr lang="en-US" sz="1020" dirty="0">
                <a:solidFill>
                  <a:schemeClr val="tx1">
                    <a:lumMod val="75000"/>
                    <a:lumOff val="25000"/>
                  </a:schemeClr>
                </a:solidFill>
              </a:rPr>
              <a:t>Source: Company, Bloomberg</a:t>
            </a:r>
            <a:endParaRPr lang="en-IN" sz="1020" dirty="0">
              <a:solidFill>
                <a:schemeClr val="tx1">
                  <a:lumMod val="75000"/>
                  <a:lumOff val="25000"/>
                </a:schemeClr>
              </a:solidFill>
            </a:endParaRPr>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6" name="Slide Number Placeholder 5"/>
          <p:cNvSpPr>
            <a:spLocks noGrp="1"/>
          </p:cNvSpPr>
          <p:nvPr>
            <p:ph type="sldNum" sz="quarter" idx="12"/>
          </p:nvPr>
        </p:nvSpPr>
        <p:spPr/>
        <p:txBody>
          <a:bodyPr/>
          <a:lstStyle/>
          <a:p>
            <a:fld id="{4C1198CF-4DD5-4AF8-9B06-687D587CF55C}" type="slidenum">
              <a:rPr lang="en-IN" altLang="en-US" smtClean="0"/>
              <a:pPr/>
              <a:t>74</a:t>
            </a:fld>
            <a:endParaRPr lang="en-IN" altLang="en-US"/>
          </a:p>
        </p:txBody>
      </p:sp>
    </p:spTree>
    <p:extLst>
      <p:ext uri="{BB962C8B-B14F-4D97-AF65-F5344CB8AC3E}">
        <p14:creationId xmlns:p14="http://schemas.microsoft.com/office/powerpoint/2010/main" val="21230459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94" y="1056777"/>
            <a:ext cx="12763106" cy="6104393"/>
          </a:xfrm>
          <a:prstGeom prst="rect">
            <a:avLst/>
          </a:prstGeom>
        </p:spPr>
      </p:pic>
      <p:sp>
        <p:nvSpPr>
          <p:cNvPr id="13" name="Rounded Rectangle 12"/>
          <p:cNvSpPr/>
          <p:nvPr/>
        </p:nvSpPr>
        <p:spPr>
          <a:xfrm>
            <a:off x="10718800" y="2235788"/>
            <a:ext cx="228600" cy="533400"/>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394094" y="455813"/>
            <a:ext cx="10966276" cy="458587"/>
          </a:xfrm>
          <a:prstGeom prst="rect">
            <a:avLst/>
          </a:prstGeom>
        </p:spPr>
        <p:txBody>
          <a:bodyPr wrap="square">
            <a:spAutoFit/>
          </a:bodyPr>
          <a:lstStyle/>
          <a:p>
            <a:pPr algn="just"/>
            <a:r>
              <a:rPr lang="en-US" sz="2380" b="1" dirty="0">
                <a:solidFill>
                  <a:schemeClr val="bg1"/>
                </a:solidFill>
              </a:rPr>
              <a:t>HG Infra Engineering Ltd</a:t>
            </a:r>
            <a:endParaRPr lang="en-US" sz="2380" b="1" dirty="0">
              <a:solidFill>
                <a:schemeClr val="bg1"/>
              </a:solidFill>
            </a:endParaRPr>
          </a:p>
        </p:txBody>
      </p:sp>
      <p:sp>
        <p:nvSpPr>
          <p:cNvPr id="7" name="TextBox 6"/>
          <p:cNvSpPr txBox="1"/>
          <p:nvPr/>
        </p:nvSpPr>
        <p:spPr>
          <a:xfrm>
            <a:off x="12166600" y="7174368"/>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0" name="TextBox 9"/>
          <p:cNvSpPr txBox="1"/>
          <p:nvPr/>
        </p:nvSpPr>
        <p:spPr>
          <a:xfrm>
            <a:off x="6345084" y="3505200"/>
            <a:ext cx="457200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Consolidation between 520-670 to form a base</a:t>
            </a:r>
            <a:endParaRPr lang="en-IN" sz="1600" dirty="0">
              <a:solidFill>
                <a:schemeClr val="tx1">
                  <a:lumMod val="75000"/>
                  <a:lumOff val="25000"/>
                </a:schemeClr>
              </a:solidFill>
            </a:endParaRPr>
          </a:p>
        </p:txBody>
      </p:sp>
      <p:sp>
        <p:nvSpPr>
          <p:cNvPr id="12" name="TextBox 11"/>
          <p:cNvSpPr txBox="1"/>
          <p:nvPr/>
        </p:nvSpPr>
        <p:spPr>
          <a:xfrm>
            <a:off x="11432081" y="1426384"/>
            <a:ext cx="1469038" cy="708053"/>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err="1" smtClean="0">
                <a:solidFill>
                  <a:schemeClr val="tx1">
                    <a:lumMod val="75000"/>
                    <a:lumOff val="25000"/>
                  </a:schemeClr>
                </a:solidFill>
              </a:rPr>
              <a:t>cmp</a:t>
            </a:r>
            <a:r>
              <a:rPr lang="en-IN" sz="1813" dirty="0" smtClean="0">
                <a:solidFill>
                  <a:schemeClr val="tx1">
                    <a:lumMod val="75000"/>
                    <a:lumOff val="25000"/>
                  </a:schemeClr>
                </a:solidFill>
              </a:rPr>
              <a:t> 774</a:t>
            </a:r>
            <a:endParaRPr lang="en-IN" sz="1813" dirty="0">
              <a:solidFill>
                <a:schemeClr val="tx1">
                  <a:lumMod val="75000"/>
                  <a:lumOff val="25000"/>
                </a:schemeClr>
              </a:solidFill>
            </a:endParaRPr>
          </a:p>
          <a:p>
            <a:pPr>
              <a:spcBef>
                <a:spcPts val="340"/>
              </a:spcBef>
              <a:spcAft>
                <a:spcPts val="340"/>
              </a:spcAft>
            </a:pPr>
            <a:r>
              <a:rPr lang="en-IN" sz="1813" dirty="0" smtClean="0">
                <a:solidFill>
                  <a:schemeClr val="tx1">
                    <a:lumMod val="75000"/>
                    <a:lumOff val="25000"/>
                  </a:schemeClr>
                </a:solidFill>
              </a:rPr>
              <a:t>up </a:t>
            </a:r>
            <a:r>
              <a:rPr lang="en-IN" sz="1813" dirty="0">
                <a:solidFill>
                  <a:schemeClr val="tx1">
                    <a:lumMod val="75000"/>
                    <a:lumOff val="25000"/>
                  </a:schemeClr>
                </a:solidFill>
              </a:rPr>
              <a:t>by </a:t>
            </a:r>
            <a:r>
              <a:rPr lang="en-IN" sz="1813" dirty="0" smtClean="0">
                <a:solidFill>
                  <a:schemeClr val="tx1">
                    <a:lumMod val="75000"/>
                    <a:lumOff val="25000"/>
                  </a:schemeClr>
                </a:solidFill>
              </a:rPr>
              <a:t>10%</a:t>
            </a:r>
            <a:endParaRPr lang="en-IN" sz="1813" dirty="0">
              <a:solidFill>
                <a:schemeClr val="tx1">
                  <a:lumMod val="75000"/>
                  <a:lumOff val="25000"/>
                </a:schemeClr>
              </a:solidFill>
            </a:endParaRPr>
          </a:p>
          <a:p>
            <a:pPr>
              <a:spcBef>
                <a:spcPts val="340"/>
              </a:spcBef>
              <a:spcAft>
                <a:spcPts val="340"/>
              </a:spcAft>
            </a:pPr>
            <a:endParaRPr lang="en-IN" sz="1813" dirty="0">
              <a:solidFill>
                <a:schemeClr val="tx1">
                  <a:lumMod val="75000"/>
                  <a:lumOff val="25000"/>
                </a:schemeClr>
              </a:solidFill>
            </a:endParaRPr>
          </a:p>
        </p:txBody>
      </p:sp>
      <p:cxnSp>
        <p:nvCxnSpPr>
          <p:cNvPr id="14" name="Straight Arrow Connector 13"/>
          <p:cNvCxnSpPr/>
          <p:nvPr/>
        </p:nvCxnSpPr>
        <p:spPr>
          <a:xfrm flipV="1">
            <a:off x="1193800" y="1782179"/>
            <a:ext cx="3937819" cy="34254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9717582" y="1799221"/>
            <a:ext cx="1143000" cy="31204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Breakout</a:t>
            </a:r>
          </a:p>
          <a:p>
            <a:pPr>
              <a:spcBef>
                <a:spcPts val="340"/>
              </a:spcBef>
              <a:spcAft>
                <a:spcPts val="340"/>
              </a:spcAft>
            </a:pPr>
            <a:r>
              <a:rPr lang="en-IN" sz="1600" dirty="0" smtClean="0">
                <a:solidFill>
                  <a:schemeClr val="tx1">
                    <a:lumMod val="75000"/>
                    <a:lumOff val="25000"/>
                  </a:schemeClr>
                </a:solidFill>
              </a:rPr>
              <a:t>Buy @710</a:t>
            </a:r>
            <a:endParaRPr lang="en-IN" sz="1600" dirty="0">
              <a:solidFill>
                <a:schemeClr val="tx1">
                  <a:lumMod val="75000"/>
                  <a:lumOff val="25000"/>
                </a:schemeClr>
              </a:solidFill>
            </a:endParaRPr>
          </a:p>
        </p:txBody>
      </p:sp>
      <p:cxnSp>
        <p:nvCxnSpPr>
          <p:cNvPr id="3" name="Straight Connector 2"/>
          <p:cNvCxnSpPr/>
          <p:nvPr/>
        </p:nvCxnSpPr>
        <p:spPr>
          <a:xfrm>
            <a:off x="5254522" y="2667000"/>
            <a:ext cx="5911175" cy="0"/>
          </a:xfrm>
          <a:prstGeom prst="line">
            <a:avLst/>
          </a:prstGeom>
          <a:ln w="952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613400" y="3505200"/>
            <a:ext cx="5334000" cy="0"/>
          </a:xfrm>
          <a:prstGeom prst="line">
            <a:avLst/>
          </a:prstGeom>
          <a:ln w="9525"/>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2565400" y="3106669"/>
            <a:ext cx="76200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Rally</a:t>
            </a:r>
            <a:endParaRPr lang="en-IN" sz="1600" dirty="0">
              <a:solidFill>
                <a:schemeClr val="tx1">
                  <a:lumMod val="75000"/>
                  <a:lumOff val="25000"/>
                </a:schemeClr>
              </a:solidFill>
            </a:endParaRPr>
          </a:p>
        </p:txBody>
      </p:sp>
      <p:sp>
        <p:nvSpPr>
          <p:cNvPr id="18" name="TextBox 17"/>
          <p:cNvSpPr txBox="1"/>
          <p:nvPr/>
        </p:nvSpPr>
        <p:spPr>
          <a:xfrm>
            <a:off x="5433142" y="2229359"/>
            <a:ext cx="76200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Correction</a:t>
            </a:r>
            <a:endParaRPr lang="en-IN" sz="1600" dirty="0">
              <a:solidFill>
                <a:schemeClr val="tx1">
                  <a:lumMod val="75000"/>
                  <a:lumOff val="25000"/>
                </a:schemeClr>
              </a:solidFill>
            </a:endParaRPr>
          </a:p>
        </p:txBody>
      </p:sp>
      <p:cxnSp>
        <p:nvCxnSpPr>
          <p:cNvPr id="19" name="Straight Arrow Connector 18"/>
          <p:cNvCxnSpPr/>
          <p:nvPr/>
        </p:nvCxnSpPr>
        <p:spPr>
          <a:xfrm>
            <a:off x="5131619" y="1782179"/>
            <a:ext cx="377723" cy="1723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11165697" y="2032294"/>
            <a:ext cx="644107" cy="470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Footer Placeholder 29"/>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31" name="Slide Number Placeholder 30"/>
          <p:cNvSpPr>
            <a:spLocks noGrp="1"/>
          </p:cNvSpPr>
          <p:nvPr>
            <p:ph type="sldNum" sz="quarter" idx="12"/>
          </p:nvPr>
        </p:nvSpPr>
        <p:spPr/>
        <p:txBody>
          <a:bodyPr/>
          <a:lstStyle/>
          <a:p>
            <a:fld id="{4C1198CF-4DD5-4AF8-9B06-687D587CF55C}" type="slidenum">
              <a:rPr lang="en-IN" altLang="en-US" smtClean="0"/>
              <a:pPr/>
              <a:t>75</a:t>
            </a:fld>
            <a:endParaRPr lang="en-IN" altLang="en-US"/>
          </a:p>
        </p:txBody>
      </p:sp>
    </p:spTree>
    <p:extLst>
      <p:ext uri="{BB962C8B-B14F-4D97-AF65-F5344CB8AC3E}">
        <p14:creationId xmlns:p14="http://schemas.microsoft.com/office/powerpoint/2010/main" val="1948827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094" y="455813"/>
            <a:ext cx="10966276" cy="458587"/>
          </a:xfrm>
          <a:prstGeom prst="rect">
            <a:avLst/>
          </a:prstGeom>
        </p:spPr>
        <p:txBody>
          <a:bodyPr wrap="square">
            <a:spAutoFit/>
          </a:bodyPr>
          <a:lstStyle/>
          <a:p>
            <a:pPr algn="just"/>
            <a:r>
              <a:rPr lang="en-US" sz="2380" b="1" dirty="0">
                <a:solidFill>
                  <a:schemeClr val="bg1"/>
                </a:solidFill>
              </a:rPr>
              <a:t>Mrs. </a:t>
            </a:r>
            <a:r>
              <a:rPr lang="en-US" sz="2380" b="1" dirty="0" err="1">
                <a:solidFill>
                  <a:schemeClr val="bg1"/>
                </a:solidFill>
              </a:rPr>
              <a:t>Bectors</a:t>
            </a:r>
            <a:r>
              <a:rPr lang="en-US" sz="2380" b="1" dirty="0">
                <a:solidFill>
                  <a:schemeClr val="bg1"/>
                </a:solidFill>
              </a:rPr>
              <a:t> Food </a:t>
            </a:r>
            <a:r>
              <a:rPr lang="en-US" sz="2380" b="1" dirty="0" err="1" smtClean="0">
                <a:solidFill>
                  <a:schemeClr val="bg1"/>
                </a:solidFill>
              </a:rPr>
              <a:t>Specialities</a:t>
            </a:r>
            <a:r>
              <a:rPr lang="en-US" sz="2380" b="1" dirty="0" smtClean="0">
                <a:solidFill>
                  <a:schemeClr val="bg1"/>
                </a:solidFill>
              </a:rPr>
              <a:t> Ltd </a:t>
            </a:r>
            <a:r>
              <a:rPr lang="en-US" sz="2380" b="1" dirty="0">
                <a:solidFill>
                  <a:schemeClr val="bg1"/>
                </a:solidFill>
              </a:rPr>
              <a:t>– CMP – </a:t>
            </a:r>
            <a:r>
              <a:rPr lang="en-US" sz="2380" b="1" dirty="0" err="1">
                <a:solidFill>
                  <a:schemeClr val="bg1"/>
                </a:solidFill>
              </a:rPr>
              <a:t>Rs</a:t>
            </a:r>
            <a:r>
              <a:rPr lang="en-US" sz="2380" b="1" dirty="0">
                <a:solidFill>
                  <a:schemeClr val="bg1"/>
                </a:solidFill>
              </a:rPr>
              <a:t> </a:t>
            </a:r>
            <a:r>
              <a:rPr lang="en-US" sz="2380" b="1" dirty="0" smtClean="0">
                <a:solidFill>
                  <a:schemeClr val="bg1"/>
                </a:solidFill>
              </a:rPr>
              <a:t>553, </a:t>
            </a:r>
            <a:r>
              <a:rPr lang="en-US" sz="2380" b="1" dirty="0" err="1">
                <a:solidFill>
                  <a:schemeClr val="bg1"/>
                </a:solidFill>
              </a:rPr>
              <a:t>Mcap</a:t>
            </a:r>
            <a:r>
              <a:rPr lang="en-US" sz="2380" b="1" dirty="0">
                <a:solidFill>
                  <a:schemeClr val="bg1"/>
                </a:solidFill>
              </a:rPr>
              <a:t> </a:t>
            </a:r>
            <a:r>
              <a:rPr lang="en-US" sz="2380" b="1" dirty="0" err="1">
                <a:solidFill>
                  <a:schemeClr val="bg1"/>
                </a:solidFill>
              </a:rPr>
              <a:t>Rs</a:t>
            </a:r>
            <a:r>
              <a:rPr lang="en-US" sz="2380" b="1" dirty="0">
                <a:solidFill>
                  <a:schemeClr val="bg1"/>
                </a:solidFill>
              </a:rPr>
              <a:t> </a:t>
            </a:r>
            <a:r>
              <a:rPr lang="en-US" sz="2380" b="1" dirty="0" smtClean="0">
                <a:solidFill>
                  <a:schemeClr val="bg1"/>
                </a:solidFill>
              </a:rPr>
              <a:t>3254 </a:t>
            </a:r>
            <a:r>
              <a:rPr lang="en-US" sz="2380" b="1" dirty="0" err="1">
                <a:solidFill>
                  <a:schemeClr val="bg1"/>
                </a:solidFill>
              </a:rPr>
              <a:t>crs</a:t>
            </a:r>
            <a:endParaRPr lang="en-US" sz="2380" b="1" dirty="0">
              <a:solidFill>
                <a:schemeClr val="bg1"/>
              </a:solidFill>
            </a:endParaRPr>
          </a:p>
        </p:txBody>
      </p:sp>
      <p:sp>
        <p:nvSpPr>
          <p:cNvPr id="4" name="Content Placeholder 4"/>
          <p:cNvSpPr txBox="1">
            <a:spLocks/>
          </p:cNvSpPr>
          <p:nvPr/>
        </p:nvSpPr>
        <p:spPr>
          <a:xfrm>
            <a:off x="394094" y="1676401"/>
            <a:ext cx="13067906" cy="4724400"/>
          </a:xfrm>
          <a:prstGeom prst="rect">
            <a:avLst/>
          </a:prstGeom>
        </p:spPr>
        <p:txBody>
          <a:bodyPr>
            <a:noAutofit/>
          </a:bodyPr>
          <a:lst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285750" indent="-285750">
              <a:buFont typeface="Wingdings" panose="05000000000000000000" pitchFamily="2" charset="2"/>
              <a:buChar char="Ø"/>
            </a:pPr>
            <a:r>
              <a:rPr lang="en-US" sz="1500" dirty="0" err="1"/>
              <a:t>Mrs</a:t>
            </a:r>
            <a:r>
              <a:rPr lang="en-US" sz="1500" dirty="0"/>
              <a:t> </a:t>
            </a:r>
            <a:r>
              <a:rPr lang="en-US" sz="1500" dirty="0" err="1"/>
              <a:t>Bectors</a:t>
            </a:r>
            <a:r>
              <a:rPr lang="en-US" sz="1500" dirty="0"/>
              <a:t> Food Specialties is a leading player in the Indian branded biscuits and breads market, with brands such as Mrs. </a:t>
            </a:r>
            <a:r>
              <a:rPr lang="en-US" sz="1500" dirty="0" err="1"/>
              <a:t>Bectors</a:t>
            </a:r>
            <a:r>
              <a:rPr lang="en-US" sz="1500" dirty="0"/>
              <a:t> </a:t>
            </a:r>
            <a:r>
              <a:rPr lang="en-US" sz="1500" dirty="0" err="1"/>
              <a:t>Cremica</a:t>
            </a:r>
            <a:r>
              <a:rPr lang="en-US" sz="1500" dirty="0"/>
              <a:t> and English Oven. </a:t>
            </a:r>
          </a:p>
          <a:p>
            <a:pPr marL="285750" indent="-285750">
              <a:buFont typeface="Wingdings" panose="05000000000000000000" pitchFamily="2" charset="2"/>
              <a:buChar char="Ø"/>
            </a:pPr>
            <a:r>
              <a:rPr lang="en-US" sz="1500" dirty="0"/>
              <a:t>It is a leading exporter of biscuits from India. Further, it is the largest supplier of buns to QSR customers in India.</a:t>
            </a:r>
          </a:p>
          <a:p>
            <a:pPr marL="285750" indent="-285750">
              <a:buFont typeface="Wingdings" panose="05000000000000000000" pitchFamily="2" charset="2"/>
              <a:buChar char="Ø"/>
            </a:pPr>
            <a:r>
              <a:rPr lang="en-US" sz="1500" dirty="0"/>
              <a:t>The company has 6 manufacturing facilities in India − at Punjab, Himachal Pradesh, Uttar Pradesh, Maharashtra and Karnataka.</a:t>
            </a:r>
          </a:p>
          <a:p>
            <a:pPr marL="285750" indent="-285750">
              <a:buFont typeface="Wingdings" panose="05000000000000000000" pitchFamily="2" charset="2"/>
              <a:buChar char="Ø"/>
            </a:pPr>
            <a:r>
              <a:rPr lang="en-US" sz="1500" dirty="0"/>
              <a:t>The branded biscuit market grew at 10% CAGR from FY15 </a:t>
            </a:r>
            <a:r>
              <a:rPr lang="en-US" sz="1500" dirty="0" err="1"/>
              <a:t>Rs</a:t>
            </a:r>
            <a:r>
              <a:rPr lang="en-US" sz="1500" dirty="0"/>
              <a:t> 230 </a:t>
            </a:r>
            <a:r>
              <a:rPr lang="en-US" sz="1500" dirty="0" err="1"/>
              <a:t>bn</a:t>
            </a:r>
            <a:r>
              <a:rPr lang="en-US" sz="1500" dirty="0"/>
              <a:t> to </a:t>
            </a:r>
            <a:r>
              <a:rPr lang="en-US" sz="1500" dirty="0" err="1"/>
              <a:t>Rs</a:t>
            </a:r>
            <a:r>
              <a:rPr lang="en-US" sz="1500" dirty="0"/>
              <a:t> 380 </a:t>
            </a:r>
            <a:r>
              <a:rPr lang="en-US" sz="1500" dirty="0" err="1"/>
              <a:t>bn</a:t>
            </a:r>
            <a:r>
              <a:rPr lang="en-US" sz="1500" dirty="0"/>
              <a:t> in Fy20 and is expected to reach </a:t>
            </a:r>
            <a:r>
              <a:rPr lang="en-US" sz="1500" dirty="0" err="1"/>
              <a:t>Rs</a:t>
            </a:r>
            <a:r>
              <a:rPr lang="en-US" sz="1500" dirty="0"/>
              <a:t> 590 </a:t>
            </a:r>
            <a:r>
              <a:rPr lang="en-US" sz="1500" dirty="0" err="1"/>
              <a:t>bn</a:t>
            </a:r>
            <a:r>
              <a:rPr lang="en-US" sz="1500" dirty="0"/>
              <a:t> in Fy25e at CAGR 9.2%.</a:t>
            </a:r>
          </a:p>
          <a:p>
            <a:pPr marL="285750" indent="-285750">
              <a:buFont typeface="Wingdings" panose="05000000000000000000" pitchFamily="2" charset="2"/>
              <a:buChar char="Ø"/>
            </a:pPr>
            <a:r>
              <a:rPr lang="en-US" sz="1500" dirty="0"/>
              <a:t>Premium breads and buns was </a:t>
            </a:r>
            <a:r>
              <a:rPr lang="en-US" sz="1500" dirty="0" err="1"/>
              <a:t>Rs</a:t>
            </a:r>
            <a:r>
              <a:rPr lang="en-US" sz="1500" dirty="0"/>
              <a:t> 400 </a:t>
            </a:r>
            <a:r>
              <a:rPr lang="en-US" sz="1500" dirty="0" err="1"/>
              <a:t>crs</a:t>
            </a:r>
            <a:r>
              <a:rPr lang="en-US" sz="1500" dirty="0"/>
              <a:t> in FY15 grew to </a:t>
            </a:r>
            <a:r>
              <a:rPr lang="en-US" sz="1500" dirty="0" err="1"/>
              <a:t>Rs</a:t>
            </a:r>
            <a:r>
              <a:rPr lang="en-US" sz="1500" dirty="0"/>
              <a:t> 750 </a:t>
            </a:r>
            <a:r>
              <a:rPr lang="en-US" sz="1500" dirty="0" err="1"/>
              <a:t>crs</a:t>
            </a:r>
            <a:r>
              <a:rPr lang="en-US" sz="1500" dirty="0"/>
              <a:t> in FY20 at 13% CAGR and to be </a:t>
            </a:r>
            <a:r>
              <a:rPr lang="en-US" sz="1500" dirty="0" err="1"/>
              <a:t>Rs</a:t>
            </a:r>
            <a:r>
              <a:rPr lang="en-US" sz="1500" dirty="0"/>
              <a:t> 1500 </a:t>
            </a:r>
            <a:r>
              <a:rPr lang="en-US" sz="1500" dirty="0" err="1"/>
              <a:t>crs</a:t>
            </a:r>
            <a:r>
              <a:rPr lang="en-US" sz="1500" dirty="0"/>
              <a:t> in FY25e at CAGR 15%. Indian Bread Market size was </a:t>
            </a:r>
            <a:r>
              <a:rPr lang="en-US" sz="1500" dirty="0" err="1"/>
              <a:t>Rs</a:t>
            </a:r>
            <a:r>
              <a:rPr lang="en-US" sz="1500" dirty="0"/>
              <a:t>. 5000 </a:t>
            </a:r>
            <a:r>
              <a:rPr lang="en-US" sz="1500" dirty="0" err="1"/>
              <a:t>crs</a:t>
            </a:r>
            <a:r>
              <a:rPr lang="en-US" sz="1500" dirty="0"/>
              <a:t> in FY20 of which premium category currently has a share of ~16% and is projected to grow at a rate of 15% for the next 5 years.</a:t>
            </a:r>
          </a:p>
          <a:p>
            <a:pPr marL="285750" indent="-285750">
              <a:buFont typeface="Wingdings" panose="05000000000000000000" pitchFamily="2" charset="2"/>
              <a:buChar char="Ø"/>
            </a:pPr>
            <a:r>
              <a:rPr lang="en-US" sz="1500" dirty="0"/>
              <a:t>QSR chain market in organized food services space is estimated at </a:t>
            </a:r>
            <a:r>
              <a:rPr lang="en-US" sz="1500" dirty="0" err="1"/>
              <a:t>Rs</a:t>
            </a:r>
            <a:r>
              <a:rPr lang="en-US" sz="1500" dirty="0"/>
              <a:t>. 188bn in FY20 and is expected to grow at a CAGR of 23% to reach </a:t>
            </a:r>
            <a:r>
              <a:rPr lang="en-US" sz="1500" dirty="0" err="1"/>
              <a:t>Rs</a:t>
            </a:r>
            <a:r>
              <a:rPr lang="en-US" sz="1500" dirty="0"/>
              <a:t> 524bn by FY25e</a:t>
            </a:r>
          </a:p>
          <a:p>
            <a:pPr marL="285750" indent="-285750">
              <a:buFont typeface="Wingdings" panose="05000000000000000000" pitchFamily="2" charset="2"/>
              <a:buChar char="Ø"/>
            </a:pPr>
            <a:r>
              <a:rPr lang="en-US" sz="1500" dirty="0"/>
              <a:t>Dough based products industry is expected to grow at a CAGR of 23% to reach INR 31 </a:t>
            </a:r>
            <a:r>
              <a:rPr lang="en-US" sz="1500" dirty="0" err="1"/>
              <a:t>bn</a:t>
            </a:r>
            <a:r>
              <a:rPr lang="en-US" sz="1500" dirty="0"/>
              <a:t> in FY25</a:t>
            </a:r>
          </a:p>
          <a:p>
            <a:pPr marL="285750" indent="-285750">
              <a:buFont typeface="Wingdings" panose="05000000000000000000" pitchFamily="2" charset="2"/>
              <a:buChar char="Ø"/>
            </a:pPr>
            <a:r>
              <a:rPr lang="en-US" sz="1500" dirty="0"/>
              <a:t>The company has commissioned the new biscuit line of 12000 tons at </a:t>
            </a:r>
            <a:r>
              <a:rPr lang="en-US" sz="1500" dirty="0" err="1"/>
              <a:t>Rajpura</a:t>
            </a:r>
            <a:r>
              <a:rPr lang="en-US" sz="1500" dirty="0"/>
              <a:t> facility and is looking to add a greenfield biscuit plant in MP.</a:t>
            </a:r>
          </a:p>
          <a:p>
            <a:pPr marL="285750" indent="-285750">
              <a:buFont typeface="Wingdings" panose="05000000000000000000" pitchFamily="2" charset="2"/>
              <a:buChar char="Ø"/>
            </a:pPr>
            <a:r>
              <a:rPr lang="en-US" sz="1500" dirty="0"/>
              <a:t>The company has bought additional land adjacent to the existing facility in </a:t>
            </a:r>
            <a:r>
              <a:rPr lang="en-US" sz="1500" dirty="0" err="1"/>
              <a:t>Khopoli</a:t>
            </a:r>
            <a:r>
              <a:rPr lang="en-US" sz="1500" dirty="0"/>
              <a:t> for breads and bakery segment which will help drive growth in South and West territories for the company.</a:t>
            </a:r>
          </a:p>
          <a:p>
            <a:pPr marL="285750" indent="-285750">
              <a:buFont typeface="Wingdings" panose="05000000000000000000" pitchFamily="2" charset="2"/>
              <a:buChar char="Ø"/>
            </a:pPr>
            <a:r>
              <a:rPr lang="en-US" sz="1500" dirty="0"/>
              <a:t>Expansion of distribution network in domestic market and higher sales in export markets  will lead to higher </a:t>
            </a:r>
            <a:r>
              <a:rPr lang="en-US" sz="1500" dirty="0" err="1"/>
              <a:t>ebitda</a:t>
            </a:r>
            <a:r>
              <a:rPr lang="en-US" sz="1500" dirty="0"/>
              <a:t> growth.</a:t>
            </a:r>
          </a:p>
          <a:p>
            <a:pPr marL="285750" indent="-285750">
              <a:buFont typeface="Wingdings" panose="05000000000000000000" pitchFamily="2" charset="2"/>
              <a:buChar char="Ø"/>
            </a:pPr>
            <a:r>
              <a:rPr lang="en-US" sz="1500" dirty="0"/>
              <a:t>Annual OCF for the next 3 years is expected to be </a:t>
            </a:r>
            <a:r>
              <a:rPr lang="en-US" sz="1500" dirty="0" err="1"/>
              <a:t>Rs</a:t>
            </a:r>
            <a:r>
              <a:rPr lang="en-US" sz="1500" dirty="0"/>
              <a:t> 166 </a:t>
            </a:r>
            <a:r>
              <a:rPr lang="en-US" sz="1500" dirty="0" err="1"/>
              <a:t>crs</a:t>
            </a:r>
            <a:r>
              <a:rPr lang="en-US" sz="1500" dirty="0"/>
              <a:t> pa and company plans of </a:t>
            </a:r>
            <a:r>
              <a:rPr lang="en-US" sz="1500" dirty="0" err="1"/>
              <a:t>Rs</a:t>
            </a:r>
            <a:r>
              <a:rPr lang="en-US" sz="1500" dirty="0"/>
              <a:t> 300 </a:t>
            </a:r>
            <a:r>
              <a:rPr lang="en-US" sz="1500" dirty="0" err="1"/>
              <a:t>crs</a:t>
            </a:r>
            <a:r>
              <a:rPr lang="en-US" sz="1500" dirty="0"/>
              <a:t> capex in the next 3 years through internal accruals. Net debt/equity (x) FY22 0.08x and will decrease going forward.</a:t>
            </a:r>
          </a:p>
          <a:p>
            <a:pPr marL="285750" indent="-285750">
              <a:buFont typeface="Wingdings" panose="05000000000000000000" pitchFamily="2" charset="2"/>
              <a:buChar char="Ø"/>
            </a:pPr>
            <a:r>
              <a:rPr lang="en-US" sz="1500" dirty="0"/>
              <a:t>The company is focusing on expansion of distribution network and has deployed Salesforce automation and field access for the same.</a:t>
            </a:r>
          </a:p>
          <a:p>
            <a:pPr marL="285750" indent="-285750">
              <a:buFont typeface="Wingdings" panose="05000000000000000000" pitchFamily="2" charset="2"/>
              <a:buChar char="Ø"/>
            </a:pPr>
            <a:r>
              <a:rPr lang="en-US" sz="1500" dirty="0"/>
              <a:t>Mr. Manu </a:t>
            </a:r>
            <a:r>
              <a:rPr lang="en-US" sz="1500" dirty="0" err="1"/>
              <a:t>Talwar</a:t>
            </a:r>
            <a:r>
              <a:rPr lang="en-US" sz="1500" dirty="0"/>
              <a:t> – new CEO appointed and is ex </a:t>
            </a:r>
            <a:r>
              <a:rPr lang="en-US" sz="1500" dirty="0" err="1"/>
              <a:t>Lenskart</a:t>
            </a:r>
            <a:r>
              <a:rPr lang="en-US" sz="1500" dirty="0"/>
              <a:t> (COO), </a:t>
            </a:r>
            <a:r>
              <a:rPr lang="en-US" sz="1500" dirty="0" err="1"/>
              <a:t>Viom</a:t>
            </a:r>
            <a:r>
              <a:rPr lang="en-US" sz="1500" dirty="0"/>
              <a:t> Networks, Bharti Airtel, Coco- Cola beverages and work experience of 24 </a:t>
            </a:r>
            <a:r>
              <a:rPr lang="en-US" sz="1500" dirty="0" err="1"/>
              <a:t>yrs.The</a:t>
            </a:r>
            <a:r>
              <a:rPr lang="en-US" sz="1500" dirty="0"/>
              <a:t> auditor is a top4 firm</a:t>
            </a:r>
            <a:r>
              <a:rPr lang="en-US" sz="1500" dirty="0" smtClean="0"/>
              <a:t>.</a:t>
            </a:r>
            <a:endParaRPr lang="en-GB" sz="1500" kern="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11252200" y="7054436"/>
            <a:ext cx="2319292" cy="196436"/>
          </a:xfrm>
          <a:prstGeom prst="rect">
            <a:avLst/>
          </a:prstGeom>
          <a:ln w="6350">
            <a:noFill/>
            <a:miter lim="800000"/>
          </a:ln>
        </p:spPr>
        <p:txBody>
          <a:bodyPr vert="horz" wrap="square" lIns="0" tIns="0" rIns="0" bIns="0" rtlCol="0">
            <a:noAutofit/>
          </a:bodyPr>
          <a:lstStyle/>
          <a:p>
            <a:pPr>
              <a:spcBef>
                <a:spcPts val="340"/>
              </a:spcBef>
              <a:spcAft>
                <a:spcPts val="340"/>
              </a:spcAft>
            </a:pPr>
            <a:r>
              <a:rPr lang="en-US" sz="1020" dirty="0">
                <a:solidFill>
                  <a:schemeClr val="tx1">
                    <a:lumMod val="75000"/>
                    <a:lumOff val="25000"/>
                  </a:schemeClr>
                </a:solidFill>
              </a:rPr>
              <a:t>Source: Company, Bloomberg</a:t>
            </a:r>
            <a:endParaRPr lang="en-IN" sz="1020" dirty="0">
              <a:solidFill>
                <a:schemeClr val="tx1">
                  <a:lumMod val="75000"/>
                  <a:lumOff val="25000"/>
                </a:schemeClr>
              </a:solidFill>
            </a:endParaRPr>
          </a:p>
        </p:txBody>
      </p:sp>
      <p:sp>
        <p:nvSpPr>
          <p:cNvPr id="3" name="Footer Placeholder 2"/>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6" name="Slide Number Placeholder 5"/>
          <p:cNvSpPr>
            <a:spLocks noGrp="1"/>
          </p:cNvSpPr>
          <p:nvPr>
            <p:ph type="sldNum" sz="quarter" idx="12"/>
          </p:nvPr>
        </p:nvSpPr>
        <p:spPr/>
        <p:txBody>
          <a:bodyPr/>
          <a:lstStyle/>
          <a:p>
            <a:fld id="{4C1198CF-4DD5-4AF8-9B06-687D587CF55C}" type="slidenum">
              <a:rPr lang="en-IN" altLang="en-US" smtClean="0"/>
              <a:pPr/>
              <a:t>76</a:t>
            </a:fld>
            <a:endParaRPr lang="en-IN" altLang="en-US"/>
          </a:p>
        </p:txBody>
      </p:sp>
    </p:spTree>
    <p:extLst>
      <p:ext uri="{BB962C8B-B14F-4D97-AF65-F5344CB8AC3E}">
        <p14:creationId xmlns:p14="http://schemas.microsoft.com/office/powerpoint/2010/main" val="25991733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345084" y="3505200"/>
            <a:ext cx="457200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Consolidation between 520-670 to form a base</a:t>
            </a:r>
            <a:endParaRPr lang="en-IN" sz="1600" dirty="0">
              <a:solidFill>
                <a:schemeClr val="tx1">
                  <a:lumMod val="75000"/>
                  <a:lumOff val="25000"/>
                </a:schemeClr>
              </a:solidFill>
            </a:endParaRPr>
          </a:p>
        </p:txBody>
      </p:sp>
      <p:cxnSp>
        <p:nvCxnSpPr>
          <p:cNvPr id="14" name="Straight Arrow Connector 13"/>
          <p:cNvCxnSpPr/>
          <p:nvPr/>
        </p:nvCxnSpPr>
        <p:spPr>
          <a:xfrm flipV="1">
            <a:off x="1193800" y="1782179"/>
            <a:ext cx="3937819" cy="34254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5131619" y="1782179"/>
            <a:ext cx="377723" cy="1723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2565400" y="3106669"/>
            <a:ext cx="76200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Rally</a:t>
            </a:r>
            <a:endParaRPr lang="en-IN" sz="1600" dirty="0">
              <a:solidFill>
                <a:schemeClr val="tx1">
                  <a:lumMod val="75000"/>
                  <a:lumOff val="25000"/>
                </a:schemeClr>
              </a:solidFill>
            </a:endParaRPr>
          </a:p>
        </p:txBody>
      </p:sp>
      <p:sp>
        <p:nvSpPr>
          <p:cNvPr id="18" name="TextBox 17"/>
          <p:cNvSpPr txBox="1"/>
          <p:nvPr/>
        </p:nvSpPr>
        <p:spPr>
          <a:xfrm>
            <a:off x="5433142" y="2229359"/>
            <a:ext cx="762000" cy="39853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Correction</a:t>
            </a:r>
            <a:endParaRPr lang="en-IN" sz="1600" dirty="0">
              <a:solidFill>
                <a:schemeClr val="tx1">
                  <a:lumMod val="75000"/>
                  <a:lumOff val="25000"/>
                </a:schemeClr>
              </a:solidFill>
            </a:endParaRPr>
          </a:p>
        </p:txBody>
      </p:sp>
      <p:cxnSp>
        <p:nvCxnSpPr>
          <p:cNvPr id="16" name="Straight Connector 15"/>
          <p:cNvCxnSpPr/>
          <p:nvPr/>
        </p:nvCxnSpPr>
        <p:spPr>
          <a:xfrm>
            <a:off x="5613400" y="3505200"/>
            <a:ext cx="5334000" cy="0"/>
          </a:xfrm>
          <a:prstGeom prst="line">
            <a:avLst/>
          </a:prstGeom>
          <a:ln w="9525"/>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1056777"/>
            <a:ext cx="12801600" cy="6104393"/>
          </a:xfrm>
          <a:prstGeom prst="rect">
            <a:avLst/>
          </a:prstGeom>
        </p:spPr>
      </p:pic>
      <p:sp>
        <p:nvSpPr>
          <p:cNvPr id="13" name="Rounded Rectangle 12"/>
          <p:cNvSpPr/>
          <p:nvPr/>
        </p:nvSpPr>
        <p:spPr>
          <a:xfrm>
            <a:off x="10604472" y="3072434"/>
            <a:ext cx="228600" cy="533400"/>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394094" y="455813"/>
            <a:ext cx="10966276" cy="458587"/>
          </a:xfrm>
          <a:prstGeom prst="rect">
            <a:avLst/>
          </a:prstGeom>
        </p:spPr>
        <p:txBody>
          <a:bodyPr wrap="square">
            <a:spAutoFit/>
          </a:bodyPr>
          <a:lstStyle/>
          <a:p>
            <a:pPr algn="just"/>
            <a:r>
              <a:rPr lang="en-US" sz="2380" b="1" dirty="0">
                <a:solidFill>
                  <a:schemeClr val="bg1"/>
                </a:solidFill>
              </a:rPr>
              <a:t>Mrs. </a:t>
            </a:r>
            <a:r>
              <a:rPr lang="en-US" sz="2380" b="1" dirty="0" err="1">
                <a:solidFill>
                  <a:schemeClr val="bg1"/>
                </a:solidFill>
              </a:rPr>
              <a:t>Bectors</a:t>
            </a:r>
            <a:r>
              <a:rPr lang="en-US" sz="2380" b="1" dirty="0">
                <a:solidFill>
                  <a:schemeClr val="bg1"/>
                </a:solidFill>
              </a:rPr>
              <a:t> Food </a:t>
            </a:r>
            <a:r>
              <a:rPr lang="en-US" sz="2380" b="1" dirty="0" err="1">
                <a:solidFill>
                  <a:schemeClr val="bg1"/>
                </a:solidFill>
              </a:rPr>
              <a:t>Specialities</a:t>
            </a:r>
            <a:r>
              <a:rPr lang="en-US" sz="2380" b="1" dirty="0">
                <a:solidFill>
                  <a:schemeClr val="bg1"/>
                </a:solidFill>
              </a:rPr>
              <a:t> Ltd</a:t>
            </a:r>
            <a:endParaRPr lang="en-US" sz="2380" b="1" dirty="0">
              <a:solidFill>
                <a:schemeClr val="bg1"/>
              </a:solidFill>
            </a:endParaRPr>
          </a:p>
        </p:txBody>
      </p:sp>
      <p:sp>
        <p:nvSpPr>
          <p:cNvPr id="7" name="TextBox 6"/>
          <p:cNvSpPr txBox="1"/>
          <p:nvPr/>
        </p:nvSpPr>
        <p:spPr>
          <a:xfrm>
            <a:off x="12166600" y="7174368"/>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12" name="TextBox 11"/>
          <p:cNvSpPr txBox="1"/>
          <p:nvPr/>
        </p:nvSpPr>
        <p:spPr>
          <a:xfrm>
            <a:off x="11557000" y="1216805"/>
            <a:ext cx="1469038" cy="708053"/>
          </a:xfrm>
          <a:prstGeom prst="rect">
            <a:avLst/>
          </a:prstGeom>
          <a:ln w="6350">
            <a:noFill/>
            <a:miter lim="800000"/>
          </a:ln>
        </p:spPr>
        <p:txBody>
          <a:bodyPr vert="horz" wrap="none" lIns="0" tIns="0" rIns="0" bIns="0" rtlCol="0">
            <a:noAutofit/>
          </a:bodyPr>
          <a:lstStyle/>
          <a:p>
            <a:pPr>
              <a:spcBef>
                <a:spcPts val="340"/>
              </a:spcBef>
              <a:spcAft>
                <a:spcPts val="340"/>
              </a:spcAft>
            </a:pPr>
            <a:r>
              <a:rPr lang="en-IN" sz="1813" dirty="0" err="1" smtClean="0">
                <a:solidFill>
                  <a:schemeClr val="tx1">
                    <a:lumMod val="75000"/>
                    <a:lumOff val="25000"/>
                  </a:schemeClr>
                </a:solidFill>
              </a:rPr>
              <a:t>cmp</a:t>
            </a:r>
            <a:r>
              <a:rPr lang="en-IN" sz="1813" dirty="0" smtClean="0">
                <a:solidFill>
                  <a:schemeClr val="tx1">
                    <a:lumMod val="75000"/>
                    <a:lumOff val="25000"/>
                  </a:schemeClr>
                </a:solidFill>
              </a:rPr>
              <a:t> 552</a:t>
            </a:r>
            <a:endParaRPr lang="en-IN" sz="1813" dirty="0">
              <a:solidFill>
                <a:schemeClr val="tx1">
                  <a:lumMod val="75000"/>
                  <a:lumOff val="25000"/>
                </a:schemeClr>
              </a:solidFill>
            </a:endParaRPr>
          </a:p>
          <a:p>
            <a:pPr>
              <a:spcBef>
                <a:spcPts val="340"/>
              </a:spcBef>
              <a:spcAft>
                <a:spcPts val="340"/>
              </a:spcAft>
            </a:pPr>
            <a:r>
              <a:rPr lang="en-IN" sz="1813" dirty="0" smtClean="0">
                <a:solidFill>
                  <a:schemeClr val="tx1">
                    <a:lumMod val="75000"/>
                    <a:lumOff val="25000"/>
                  </a:schemeClr>
                </a:solidFill>
              </a:rPr>
              <a:t>up </a:t>
            </a:r>
            <a:r>
              <a:rPr lang="en-IN" sz="1813" dirty="0">
                <a:solidFill>
                  <a:schemeClr val="tx1">
                    <a:lumMod val="75000"/>
                    <a:lumOff val="25000"/>
                  </a:schemeClr>
                </a:solidFill>
              </a:rPr>
              <a:t>by </a:t>
            </a:r>
            <a:r>
              <a:rPr lang="en-IN" sz="1813" dirty="0" smtClean="0">
                <a:solidFill>
                  <a:schemeClr val="tx1">
                    <a:lumMod val="75000"/>
                    <a:lumOff val="25000"/>
                  </a:schemeClr>
                </a:solidFill>
              </a:rPr>
              <a:t>17%</a:t>
            </a:r>
            <a:endParaRPr lang="en-IN" sz="1813" dirty="0">
              <a:solidFill>
                <a:schemeClr val="tx1">
                  <a:lumMod val="75000"/>
                  <a:lumOff val="25000"/>
                </a:schemeClr>
              </a:solidFill>
            </a:endParaRPr>
          </a:p>
          <a:p>
            <a:pPr>
              <a:spcBef>
                <a:spcPts val="340"/>
              </a:spcBef>
              <a:spcAft>
                <a:spcPts val="340"/>
              </a:spcAft>
            </a:pPr>
            <a:endParaRPr lang="en-IN" sz="1813" dirty="0">
              <a:solidFill>
                <a:schemeClr val="tx1">
                  <a:lumMod val="75000"/>
                  <a:lumOff val="25000"/>
                </a:schemeClr>
              </a:solidFill>
            </a:endParaRPr>
          </a:p>
        </p:txBody>
      </p:sp>
      <p:sp>
        <p:nvSpPr>
          <p:cNvPr id="15" name="TextBox 14"/>
          <p:cNvSpPr txBox="1"/>
          <p:nvPr/>
        </p:nvSpPr>
        <p:spPr>
          <a:xfrm>
            <a:off x="8059584" y="3055248"/>
            <a:ext cx="1143000" cy="31204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Breakout from consolidation</a:t>
            </a:r>
          </a:p>
        </p:txBody>
      </p:sp>
      <p:cxnSp>
        <p:nvCxnSpPr>
          <p:cNvPr id="3" name="Straight Connector 2"/>
          <p:cNvCxnSpPr/>
          <p:nvPr/>
        </p:nvCxnSpPr>
        <p:spPr>
          <a:xfrm>
            <a:off x="2946400" y="3286432"/>
            <a:ext cx="8610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11522493" y="1924858"/>
            <a:ext cx="644107" cy="10122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11122648" y="2884509"/>
            <a:ext cx="1143000" cy="312041"/>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dirty="0" smtClean="0">
                <a:solidFill>
                  <a:schemeClr val="tx1">
                    <a:lumMod val="75000"/>
                    <a:lumOff val="25000"/>
                  </a:schemeClr>
                </a:solidFill>
              </a:rPr>
              <a:t>Buy @470</a:t>
            </a:r>
          </a:p>
        </p:txBody>
      </p:sp>
      <p:sp>
        <p:nvSpPr>
          <p:cNvPr id="9" name="Footer Placeholder 8"/>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11" name="Slide Number Placeholder 10"/>
          <p:cNvSpPr>
            <a:spLocks noGrp="1"/>
          </p:cNvSpPr>
          <p:nvPr>
            <p:ph type="sldNum" sz="quarter" idx="12"/>
          </p:nvPr>
        </p:nvSpPr>
        <p:spPr/>
        <p:txBody>
          <a:bodyPr/>
          <a:lstStyle/>
          <a:p>
            <a:fld id="{4C1198CF-4DD5-4AF8-9B06-687D587CF55C}" type="slidenum">
              <a:rPr lang="en-IN" altLang="en-US" smtClean="0"/>
              <a:pPr/>
              <a:t>77</a:t>
            </a:fld>
            <a:endParaRPr lang="en-IN" altLang="en-US"/>
          </a:p>
        </p:txBody>
      </p:sp>
    </p:spTree>
    <p:extLst>
      <p:ext uri="{BB962C8B-B14F-4D97-AF65-F5344CB8AC3E}">
        <p14:creationId xmlns:p14="http://schemas.microsoft.com/office/powerpoint/2010/main" val="4208066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94" y="1056777"/>
            <a:ext cx="13067906" cy="6104393"/>
          </a:xfrm>
          <a:prstGeom prst="rect">
            <a:avLst/>
          </a:prstGeom>
        </p:spPr>
      </p:pic>
      <p:sp>
        <p:nvSpPr>
          <p:cNvPr id="5" name="Rectangle 4"/>
          <p:cNvSpPr/>
          <p:nvPr/>
        </p:nvSpPr>
        <p:spPr>
          <a:xfrm>
            <a:off x="394094" y="455813"/>
            <a:ext cx="10966276" cy="458587"/>
          </a:xfrm>
          <a:prstGeom prst="rect">
            <a:avLst/>
          </a:prstGeom>
        </p:spPr>
        <p:txBody>
          <a:bodyPr wrap="square">
            <a:spAutoFit/>
          </a:bodyPr>
          <a:lstStyle/>
          <a:p>
            <a:pPr algn="just"/>
            <a:r>
              <a:rPr lang="en-US" sz="2380" b="1" dirty="0" err="1" smtClean="0">
                <a:solidFill>
                  <a:schemeClr val="bg1"/>
                </a:solidFill>
              </a:rPr>
              <a:t>Bector</a:t>
            </a:r>
            <a:r>
              <a:rPr lang="en-US" sz="2380" b="1" dirty="0" smtClean="0">
                <a:solidFill>
                  <a:schemeClr val="bg1"/>
                </a:solidFill>
              </a:rPr>
              <a:t> </a:t>
            </a:r>
            <a:r>
              <a:rPr lang="en-US" sz="2380" b="1" dirty="0">
                <a:solidFill>
                  <a:schemeClr val="bg1"/>
                </a:solidFill>
              </a:rPr>
              <a:t>Food </a:t>
            </a:r>
            <a:r>
              <a:rPr lang="en-US" sz="2380" b="1" dirty="0" smtClean="0">
                <a:solidFill>
                  <a:schemeClr val="bg1"/>
                </a:solidFill>
              </a:rPr>
              <a:t>vs Sapphire vs </a:t>
            </a:r>
            <a:r>
              <a:rPr lang="en-US" sz="2380" b="1" dirty="0" err="1" smtClean="0">
                <a:solidFill>
                  <a:schemeClr val="bg1"/>
                </a:solidFill>
              </a:rPr>
              <a:t>Devyani</a:t>
            </a:r>
            <a:endParaRPr lang="en-US" sz="2380" b="1" dirty="0">
              <a:solidFill>
                <a:schemeClr val="bg1"/>
              </a:solidFill>
            </a:endParaRPr>
          </a:p>
        </p:txBody>
      </p:sp>
      <p:sp>
        <p:nvSpPr>
          <p:cNvPr id="7" name="TextBox 6"/>
          <p:cNvSpPr txBox="1"/>
          <p:nvPr/>
        </p:nvSpPr>
        <p:spPr>
          <a:xfrm>
            <a:off x="12166600" y="7174368"/>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cxnSp>
        <p:nvCxnSpPr>
          <p:cNvPr id="14" name="Straight Arrow Connector 13"/>
          <p:cNvCxnSpPr/>
          <p:nvPr/>
        </p:nvCxnSpPr>
        <p:spPr>
          <a:xfrm flipV="1">
            <a:off x="1193800" y="1782179"/>
            <a:ext cx="3937819" cy="34254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 name="Straight Connector 2"/>
          <p:cNvCxnSpPr/>
          <p:nvPr/>
        </p:nvCxnSpPr>
        <p:spPr>
          <a:xfrm>
            <a:off x="5254522" y="2667000"/>
            <a:ext cx="5911175" cy="0"/>
          </a:xfrm>
          <a:prstGeom prst="line">
            <a:avLst/>
          </a:prstGeom>
          <a:ln w="9525"/>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5131619" y="1782179"/>
            <a:ext cx="377723" cy="1723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11165697" y="2032294"/>
            <a:ext cx="644107" cy="470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736600" y="1371600"/>
            <a:ext cx="3124200" cy="1321407"/>
          </a:xfrm>
          <a:prstGeom prst="rect">
            <a:avLst/>
          </a:prstGeom>
          <a:ln w="6350">
            <a:noFill/>
            <a:miter lim="800000"/>
          </a:ln>
        </p:spPr>
        <p:txBody>
          <a:bodyPr vert="horz" wrap="none" lIns="0" tIns="0" rIns="0" bIns="0" rtlCol="0">
            <a:noAutofit/>
          </a:bodyPr>
          <a:lstStyle/>
          <a:p>
            <a:pPr>
              <a:spcBef>
                <a:spcPts val="340"/>
              </a:spcBef>
              <a:spcAft>
                <a:spcPts val="340"/>
              </a:spcAft>
            </a:pPr>
            <a:r>
              <a:rPr lang="en-IN" sz="1600" b="1" dirty="0" smtClean="0">
                <a:solidFill>
                  <a:schemeClr val="bg1"/>
                </a:solidFill>
              </a:rPr>
              <a:t>Performance since January 2023</a:t>
            </a:r>
          </a:p>
          <a:p>
            <a:pPr>
              <a:spcBef>
                <a:spcPts val="340"/>
              </a:spcBef>
              <a:spcAft>
                <a:spcPts val="340"/>
              </a:spcAft>
            </a:pPr>
            <a:r>
              <a:rPr lang="en-IN" sz="1600" b="1" dirty="0" smtClean="0">
                <a:solidFill>
                  <a:schemeClr val="bg1"/>
                </a:solidFill>
              </a:rPr>
              <a:t>BECTORFOOD +27%</a:t>
            </a:r>
          </a:p>
          <a:p>
            <a:pPr>
              <a:spcBef>
                <a:spcPts val="340"/>
              </a:spcBef>
              <a:spcAft>
                <a:spcPts val="340"/>
              </a:spcAft>
            </a:pPr>
            <a:r>
              <a:rPr lang="en-IN" sz="1600" b="1" dirty="0" smtClean="0">
                <a:solidFill>
                  <a:schemeClr val="bg1"/>
                </a:solidFill>
              </a:rPr>
              <a:t>SAPPHIRE          -9%</a:t>
            </a:r>
          </a:p>
          <a:p>
            <a:pPr>
              <a:spcBef>
                <a:spcPts val="340"/>
              </a:spcBef>
              <a:spcAft>
                <a:spcPts val="340"/>
              </a:spcAft>
            </a:pPr>
            <a:r>
              <a:rPr lang="en-IN" sz="1600" b="1" dirty="0" smtClean="0">
                <a:solidFill>
                  <a:schemeClr val="bg1"/>
                </a:solidFill>
              </a:rPr>
              <a:t>DEVYANI	          -20%</a:t>
            </a:r>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78</a:t>
            </a:fld>
            <a:endParaRPr lang="en-IN" altLang="en-US"/>
          </a:p>
        </p:txBody>
      </p:sp>
    </p:spTree>
    <p:extLst>
      <p:ext uri="{BB962C8B-B14F-4D97-AF65-F5344CB8AC3E}">
        <p14:creationId xmlns:p14="http://schemas.microsoft.com/office/powerpoint/2010/main" val="38725070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094" y="455813"/>
            <a:ext cx="10966276" cy="458587"/>
          </a:xfrm>
          <a:prstGeom prst="rect">
            <a:avLst/>
          </a:prstGeom>
        </p:spPr>
        <p:txBody>
          <a:bodyPr wrap="square">
            <a:spAutoFit/>
          </a:bodyPr>
          <a:lstStyle/>
          <a:p>
            <a:pPr algn="just"/>
            <a:r>
              <a:rPr lang="en-US" sz="2380" b="1" dirty="0">
                <a:solidFill>
                  <a:schemeClr val="bg1"/>
                </a:solidFill>
              </a:rPr>
              <a:t>CRB Index – </a:t>
            </a:r>
            <a:r>
              <a:rPr lang="en-US" sz="2380" b="1" dirty="0" smtClean="0">
                <a:solidFill>
                  <a:schemeClr val="bg1"/>
                </a:solidFill>
              </a:rPr>
              <a:t>Commodity</a:t>
            </a:r>
            <a:endParaRPr lang="en-US" sz="2380" b="1" dirty="0">
              <a:solidFill>
                <a:schemeClr val="bg1"/>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765"/>
          <a:stretch/>
        </p:blipFill>
        <p:spPr>
          <a:xfrm>
            <a:off x="394094" y="990600"/>
            <a:ext cx="12915506" cy="6043831"/>
          </a:xfrm>
          <a:prstGeom prst="rect">
            <a:avLst/>
          </a:prstGeom>
        </p:spPr>
      </p:pic>
      <p:cxnSp>
        <p:nvCxnSpPr>
          <p:cNvPr id="6" name="Straight Connector 5"/>
          <p:cNvCxnSpPr/>
          <p:nvPr/>
        </p:nvCxnSpPr>
        <p:spPr>
          <a:xfrm>
            <a:off x="6375400" y="3500174"/>
            <a:ext cx="6593396"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784600" y="1752600"/>
            <a:ext cx="6735190" cy="4536096"/>
          </a:xfrm>
          <a:prstGeom prst="straightConnector1">
            <a:avLst/>
          </a:prstGeom>
          <a:ln w="3175">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19790" y="3283202"/>
            <a:ext cx="2459328" cy="292388"/>
          </a:xfrm>
          <a:prstGeom prst="rect">
            <a:avLst/>
          </a:prstGeom>
          <a:noFill/>
        </p:spPr>
        <p:txBody>
          <a:bodyPr wrap="none" rtlCol="0">
            <a:spAutoFit/>
          </a:bodyPr>
          <a:lstStyle/>
          <a:p>
            <a:r>
              <a:rPr lang="en-IN" dirty="0" smtClean="0"/>
              <a:t>Retraced to 61.8% Fibonacci </a:t>
            </a:r>
            <a:endParaRPr lang="en-IN" dirty="0"/>
          </a:p>
        </p:txBody>
      </p:sp>
      <p:sp>
        <p:nvSpPr>
          <p:cNvPr id="7" name="TextBox 6"/>
          <p:cNvSpPr txBox="1"/>
          <p:nvPr/>
        </p:nvSpPr>
        <p:spPr>
          <a:xfrm>
            <a:off x="11828104" y="6944940"/>
            <a:ext cx="1481496" cy="253916"/>
          </a:xfrm>
          <a:prstGeom prst="rect">
            <a:avLst/>
          </a:prstGeom>
          <a:noFill/>
        </p:spPr>
        <p:txBody>
          <a:bodyPr wrap="none" rtlCol="0">
            <a:spAutoFit/>
          </a:bodyPr>
          <a:lstStyle/>
          <a:p>
            <a:r>
              <a:rPr lang="en-IN" sz="1050" dirty="0" err="1" smtClean="0"/>
              <a:t>Source:Investing.com</a:t>
            </a:r>
            <a:endParaRPr lang="en-IN" sz="1100" dirty="0"/>
          </a:p>
        </p:txBody>
      </p:sp>
      <p:sp>
        <p:nvSpPr>
          <p:cNvPr id="2" name="Footer Placeholder 1"/>
          <p:cNvSpPr>
            <a:spLocks noGrp="1"/>
          </p:cNvSpPr>
          <p:nvPr>
            <p:ph type="ftr" sz="quarter" idx="4294967295"/>
          </p:nvPr>
        </p:nvSpPr>
        <p:spPr>
          <a:xfrm>
            <a:off x="1879600" y="5715000"/>
            <a:ext cx="9677399" cy="413808"/>
          </a:xfrm>
        </p:spPr>
        <p:txBody>
          <a:bodyPr/>
          <a:lstStyle/>
          <a:p>
            <a:r>
              <a:rPr lang="en-US" smtClean="0"/>
              <a:t>The presentation is intended for educational purposes only and does not replace independent professional judgement</a:t>
            </a:r>
            <a:endParaRPr lang="en-US" dirty="0"/>
          </a:p>
        </p:txBody>
      </p:sp>
      <p:sp>
        <p:nvSpPr>
          <p:cNvPr id="4" name="Slide Number Placeholder 3"/>
          <p:cNvSpPr>
            <a:spLocks noGrp="1"/>
          </p:cNvSpPr>
          <p:nvPr>
            <p:ph type="sldNum" sz="quarter" idx="12"/>
          </p:nvPr>
        </p:nvSpPr>
        <p:spPr/>
        <p:txBody>
          <a:bodyPr/>
          <a:lstStyle/>
          <a:p>
            <a:fld id="{4C1198CF-4DD5-4AF8-9B06-687D587CF55C}" type="slidenum">
              <a:rPr lang="en-IN" altLang="en-US" smtClean="0"/>
              <a:pPr/>
              <a:t>79</a:t>
            </a:fld>
            <a:endParaRPr lang="en-IN" altLang="en-US"/>
          </a:p>
        </p:txBody>
      </p:sp>
    </p:spTree>
    <p:extLst>
      <p:ext uri="{BB962C8B-B14F-4D97-AF65-F5344CB8AC3E}">
        <p14:creationId xmlns:p14="http://schemas.microsoft.com/office/powerpoint/2010/main" val="1773023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8874" y="338139"/>
            <a:ext cx="6341826" cy="587375"/>
          </a:xfrm>
          <a:noFill/>
        </p:spPr>
        <p:txBody>
          <a:bodyPr/>
          <a:lstStyle/>
          <a:p>
            <a:pPr algn="l" eaLnBrk="1" hangingPunct="1"/>
            <a:r>
              <a:rPr lang="en-US" sz="2400" b="1" dirty="0">
                <a:solidFill>
                  <a:schemeClr val="bg1"/>
                </a:solidFill>
                <a:latin typeface="+mn-lt"/>
                <a:cs typeface="Arial" panose="020B0604020202020204" pitchFamily="34" charset="0"/>
              </a:rPr>
              <a:t>Higher Top Higher Bottom</a:t>
            </a:r>
          </a:p>
        </p:txBody>
      </p: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8</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6686794" y="802037"/>
            <a:ext cx="1974515" cy="307777"/>
          </a:xfrm>
          <a:prstGeom prst="rect">
            <a:avLst/>
          </a:prstGeom>
          <a:noFill/>
        </p:spPr>
        <p:txBody>
          <a:bodyPr wrap="none" rtlCol="0">
            <a:spAutoFit/>
          </a:bodyPr>
          <a:lstStyle/>
          <a:p>
            <a:r>
              <a:rPr lang="en-IN" sz="1400" b="1" dirty="0">
                <a:solidFill>
                  <a:srgbClr val="002060"/>
                </a:solidFill>
                <a:latin typeface="+mn-lt"/>
              </a:rPr>
              <a:t>Tata </a:t>
            </a:r>
            <a:r>
              <a:rPr lang="en-IN" sz="1400" b="1" dirty="0" err="1">
                <a:solidFill>
                  <a:srgbClr val="002060"/>
                </a:solidFill>
                <a:latin typeface="+mn-lt"/>
              </a:rPr>
              <a:t>Elxsi</a:t>
            </a:r>
            <a:r>
              <a:rPr lang="en-IN" sz="1400" b="1" dirty="0">
                <a:solidFill>
                  <a:srgbClr val="002060"/>
                </a:solidFill>
                <a:latin typeface="+mn-lt"/>
              </a:rPr>
              <a:t>– Weekly chart</a:t>
            </a:r>
          </a:p>
        </p:txBody>
      </p: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5B342872-1C06-4D06-8D7F-ADA717E42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1457419"/>
            <a:ext cx="9677400" cy="5481715"/>
          </a:xfrm>
          <a:prstGeom prst="rect">
            <a:avLst/>
          </a:prstGeom>
        </p:spPr>
      </p:pic>
      <p:cxnSp>
        <p:nvCxnSpPr>
          <p:cNvPr id="39" name="Straight Arrow Connector 38">
            <a:extLst>
              <a:ext uri="{FF2B5EF4-FFF2-40B4-BE49-F238E27FC236}">
                <a16:creationId xmlns:a16="http://schemas.microsoft.com/office/drawing/2014/main" id="{3F82442B-5A34-4E4C-BCCA-5CEC5DB8F1E2}"/>
              </a:ext>
            </a:extLst>
          </p:cNvPr>
          <p:cNvCxnSpPr>
            <a:cxnSpLocks/>
          </p:cNvCxnSpPr>
          <p:nvPr/>
        </p:nvCxnSpPr>
        <p:spPr>
          <a:xfrm flipV="1">
            <a:off x="5474987" y="5258396"/>
            <a:ext cx="0" cy="24864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79D54F5-8BEF-4A3F-A1CC-5F54CF9F40DE}"/>
              </a:ext>
            </a:extLst>
          </p:cNvPr>
          <p:cNvSpPr txBox="1"/>
          <p:nvPr/>
        </p:nvSpPr>
        <p:spPr>
          <a:xfrm>
            <a:off x="5065768" y="5440507"/>
            <a:ext cx="948928" cy="584775"/>
          </a:xfrm>
          <a:prstGeom prst="rect">
            <a:avLst/>
          </a:prstGeom>
          <a:noFill/>
        </p:spPr>
        <p:txBody>
          <a:bodyPr wrap="square" rtlCol="0">
            <a:spAutoFit/>
          </a:bodyPr>
          <a:lstStyle/>
          <a:p>
            <a:r>
              <a:rPr lang="en-US" sz="1600" b="1" dirty="0">
                <a:latin typeface="+mn-lt"/>
              </a:rPr>
              <a:t>Higher Low</a:t>
            </a:r>
          </a:p>
        </p:txBody>
      </p:sp>
      <p:cxnSp>
        <p:nvCxnSpPr>
          <p:cNvPr id="41" name="Straight Arrow Connector 40">
            <a:extLst>
              <a:ext uri="{FF2B5EF4-FFF2-40B4-BE49-F238E27FC236}">
                <a16:creationId xmlns:a16="http://schemas.microsoft.com/office/drawing/2014/main" id="{5EEEAA15-5BD5-45EE-B455-4D363CAB97F2}"/>
              </a:ext>
            </a:extLst>
          </p:cNvPr>
          <p:cNvCxnSpPr>
            <a:cxnSpLocks/>
          </p:cNvCxnSpPr>
          <p:nvPr/>
        </p:nvCxnSpPr>
        <p:spPr>
          <a:xfrm>
            <a:off x="6223000" y="4267201"/>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C3F7B79-E22C-4B04-B587-BAF59B3AD1BA}"/>
              </a:ext>
            </a:extLst>
          </p:cNvPr>
          <p:cNvSpPr txBox="1"/>
          <p:nvPr/>
        </p:nvSpPr>
        <p:spPr>
          <a:xfrm>
            <a:off x="5911306" y="3729390"/>
            <a:ext cx="1051880" cy="584775"/>
          </a:xfrm>
          <a:prstGeom prst="rect">
            <a:avLst/>
          </a:prstGeom>
          <a:noFill/>
        </p:spPr>
        <p:txBody>
          <a:bodyPr wrap="square" rtlCol="0">
            <a:spAutoFit/>
          </a:bodyPr>
          <a:lstStyle/>
          <a:p>
            <a:r>
              <a:rPr lang="en-US" sz="1600" b="1" dirty="0">
                <a:latin typeface="+mn-lt"/>
              </a:rPr>
              <a:t>Higher High</a:t>
            </a:r>
          </a:p>
        </p:txBody>
      </p:sp>
      <p:cxnSp>
        <p:nvCxnSpPr>
          <p:cNvPr id="29" name="Straight Arrow Connector 28">
            <a:extLst>
              <a:ext uri="{FF2B5EF4-FFF2-40B4-BE49-F238E27FC236}">
                <a16:creationId xmlns:a16="http://schemas.microsoft.com/office/drawing/2014/main" id="{5EEEAA15-5BD5-45EE-B455-4D363CAB97F2}"/>
              </a:ext>
            </a:extLst>
          </p:cNvPr>
          <p:cNvCxnSpPr>
            <a:cxnSpLocks/>
          </p:cNvCxnSpPr>
          <p:nvPr/>
        </p:nvCxnSpPr>
        <p:spPr>
          <a:xfrm>
            <a:off x="9880600" y="1278310"/>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C3F7B79-E22C-4B04-B587-BAF59B3AD1BA}"/>
              </a:ext>
            </a:extLst>
          </p:cNvPr>
          <p:cNvSpPr txBox="1"/>
          <p:nvPr/>
        </p:nvSpPr>
        <p:spPr>
          <a:xfrm>
            <a:off x="9495907" y="695651"/>
            <a:ext cx="1051880" cy="584775"/>
          </a:xfrm>
          <a:prstGeom prst="rect">
            <a:avLst/>
          </a:prstGeom>
          <a:noFill/>
        </p:spPr>
        <p:txBody>
          <a:bodyPr wrap="square" rtlCol="0">
            <a:spAutoFit/>
          </a:bodyPr>
          <a:lstStyle/>
          <a:p>
            <a:r>
              <a:rPr lang="en-US" sz="1600" b="1" dirty="0">
                <a:latin typeface="+mn-lt"/>
              </a:rPr>
              <a:t>Higher High</a:t>
            </a:r>
          </a:p>
        </p:txBody>
      </p:sp>
      <p:cxnSp>
        <p:nvCxnSpPr>
          <p:cNvPr id="31" name="Straight Arrow Connector 30">
            <a:extLst>
              <a:ext uri="{FF2B5EF4-FFF2-40B4-BE49-F238E27FC236}">
                <a16:creationId xmlns:a16="http://schemas.microsoft.com/office/drawing/2014/main" id="{5EEEAA15-5BD5-45EE-B455-4D363CAB97F2}"/>
              </a:ext>
            </a:extLst>
          </p:cNvPr>
          <p:cNvCxnSpPr>
            <a:cxnSpLocks/>
          </p:cNvCxnSpPr>
          <p:nvPr/>
        </p:nvCxnSpPr>
        <p:spPr>
          <a:xfrm>
            <a:off x="9335783" y="2057401"/>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C3F7B79-E22C-4B04-B587-BAF59B3AD1BA}"/>
              </a:ext>
            </a:extLst>
          </p:cNvPr>
          <p:cNvSpPr txBox="1"/>
          <p:nvPr/>
        </p:nvSpPr>
        <p:spPr>
          <a:xfrm>
            <a:off x="8919237" y="1295402"/>
            <a:ext cx="1051880" cy="584775"/>
          </a:xfrm>
          <a:prstGeom prst="rect">
            <a:avLst/>
          </a:prstGeom>
          <a:noFill/>
        </p:spPr>
        <p:txBody>
          <a:bodyPr wrap="square" rtlCol="0">
            <a:spAutoFit/>
          </a:bodyPr>
          <a:lstStyle/>
          <a:p>
            <a:r>
              <a:rPr lang="en-US" sz="1600" b="1" dirty="0">
                <a:latin typeface="+mn-lt"/>
              </a:rPr>
              <a:t>Higher High</a:t>
            </a:r>
          </a:p>
        </p:txBody>
      </p:sp>
      <p:cxnSp>
        <p:nvCxnSpPr>
          <p:cNvPr id="33" name="Straight Arrow Connector 32">
            <a:extLst>
              <a:ext uri="{FF2B5EF4-FFF2-40B4-BE49-F238E27FC236}">
                <a16:creationId xmlns:a16="http://schemas.microsoft.com/office/drawing/2014/main" id="{5EEEAA15-5BD5-45EE-B455-4D363CAB97F2}"/>
              </a:ext>
            </a:extLst>
          </p:cNvPr>
          <p:cNvCxnSpPr>
            <a:cxnSpLocks/>
          </p:cNvCxnSpPr>
          <p:nvPr/>
        </p:nvCxnSpPr>
        <p:spPr>
          <a:xfrm>
            <a:off x="8612094" y="2519012"/>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C3F7B79-E22C-4B04-B587-BAF59B3AD1BA}"/>
              </a:ext>
            </a:extLst>
          </p:cNvPr>
          <p:cNvSpPr txBox="1"/>
          <p:nvPr/>
        </p:nvSpPr>
        <p:spPr>
          <a:xfrm>
            <a:off x="8300400" y="1981201"/>
            <a:ext cx="1051880" cy="584775"/>
          </a:xfrm>
          <a:prstGeom prst="rect">
            <a:avLst/>
          </a:prstGeom>
          <a:noFill/>
        </p:spPr>
        <p:txBody>
          <a:bodyPr wrap="square" rtlCol="0">
            <a:spAutoFit/>
          </a:bodyPr>
          <a:lstStyle/>
          <a:p>
            <a:r>
              <a:rPr lang="en-US" sz="1600" b="1" dirty="0">
                <a:latin typeface="+mn-lt"/>
              </a:rPr>
              <a:t>Higher High</a:t>
            </a:r>
          </a:p>
        </p:txBody>
      </p:sp>
      <p:cxnSp>
        <p:nvCxnSpPr>
          <p:cNvPr id="35" name="Straight Arrow Connector 34">
            <a:extLst>
              <a:ext uri="{FF2B5EF4-FFF2-40B4-BE49-F238E27FC236}">
                <a16:creationId xmlns:a16="http://schemas.microsoft.com/office/drawing/2014/main" id="{5EEEAA15-5BD5-45EE-B455-4D363CAB97F2}"/>
              </a:ext>
            </a:extLst>
          </p:cNvPr>
          <p:cNvCxnSpPr>
            <a:cxnSpLocks/>
          </p:cNvCxnSpPr>
          <p:nvPr/>
        </p:nvCxnSpPr>
        <p:spPr>
          <a:xfrm>
            <a:off x="7425885" y="3622694"/>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C3F7B79-E22C-4B04-B587-BAF59B3AD1BA}"/>
              </a:ext>
            </a:extLst>
          </p:cNvPr>
          <p:cNvSpPr txBox="1"/>
          <p:nvPr/>
        </p:nvSpPr>
        <p:spPr>
          <a:xfrm>
            <a:off x="7078146" y="3037919"/>
            <a:ext cx="1051880" cy="584775"/>
          </a:xfrm>
          <a:prstGeom prst="rect">
            <a:avLst/>
          </a:prstGeom>
          <a:noFill/>
        </p:spPr>
        <p:txBody>
          <a:bodyPr wrap="square" rtlCol="0">
            <a:spAutoFit/>
          </a:bodyPr>
          <a:lstStyle/>
          <a:p>
            <a:r>
              <a:rPr lang="en-US" sz="1600" b="1" dirty="0">
                <a:latin typeface="+mn-lt"/>
              </a:rPr>
              <a:t>Higher High</a:t>
            </a:r>
          </a:p>
        </p:txBody>
      </p:sp>
      <p:cxnSp>
        <p:nvCxnSpPr>
          <p:cNvPr id="37" name="Straight Arrow Connector 36">
            <a:extLst>
              <a:ext uri="{FF2B5EF4-FFF2-40B4-BE49-F238E27FC236}">
                <a16:creationId xmlns:a16="http://schemas.microsoft.com/office/drawing/2014/main" id="{5EEEAA15-5BD5-45EE-B455-4D363CAB97F2}"/>
              </a:ext>
            </a:extLst>
          </p:cNvPr>
          <p:cNvCxnSpPr>
            <a:cxnSpLocks/>
          </p:cNvCxnSpPr>
          <p:nvPr/>
        </p:nvCxnSpPr>
        <p:spPr>
          <a:xfrm>
            <a:off x="5243873" y="4826467"/>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C3F7B79-E22C-4B04-B587-BAF59B3AD1BA}"/>
              </a:ext>
            </a:extLst>
          </p:cNvPr>
          <p:cNvSpPr txBox="1"/>
          <p:nvPr/>
        </p:nvSpPr>
        <p:spPr>
          <a:xfrm>
            <a:off x="4932179" y="4288656"/>
            <a:ext cx="1051880" cy="584775"/>
          </a:xfrm>
          <a:prstGeom prst="rect">
            <a:avLst/>
          </a:prstGeom>
          <a:noFill/>
        </p:spPr>
        <p:txBody>
          <a:bodyPr wrap="square" rtlCol="0">
            <a:spAutoFit/>
          </a:bodyPr>
          <a:lstStyle/>
          <a:p>
            <a:r>
              <a:rPr lang="en-US" sz="1600" b="1" dirty="0">
                <a:latin typeface="+mn-lt"/>
              </a:rPr>
              <a:t>Higher High</a:t>
            </a:r>
          </a:p>
        </p:txBody>
      </p:sp>
      <p:cxnSp>
        <p:nvCxnSpPr>
          <p:cNvPr id="53" name="Straight Arrow Connector 52">
            <a:extLst>
              <a:ext uri="{FF2B5EF4-FFF2-40B4-BE49-F238E27FC236}">
                <a16:creationId xmlns:a16="http://schemas.microsoft.com/office/drawing/2014/main" id="{3F82442B-5A34-4E4C-BCCA-5CEC5DB8F1E2}"/>
              </a:ext>
            </a:extLst>
          </p:cNvPr>
          <p:cNvCxnSpPr>
            <a:cxnSpLocks/>
          </p:cNvCxnSpPr>
          <p:nvPr/>
        </p:nvCxnSpPr>
        <p:spPr>
          <a:xfrm flipV="1">
            <a:off x="6537615" y="4799287"/>
            <a:ext cx="0" cy="24864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79D54F5-8BEF-4A3F-A1CC-5F54CF9F40DE}"/>
              </a:ext>
            </a:extLst>
          </p:cNvPr>
          <p:cNvSpPr txBox="1"/>
          <p:nvPr/>
        </p:nvSpPr>
        <p:spPr>
          <a:xfrm>
            <a:off x="6128396" y="4981398"/>
            <a:ext cx="948928" cy="584775"/>
          </a:xfrm>
          <a:prstGeom prst="rect">
            <a:avLst/>
          </a:prstGeom>
          <a:noFill/>
        </p:spPr>
        <p:txBody>
          <a:bodyPr wrap="square" rtlCol="0">
            <a:spAutoFit/>
          </a:bodyPr>
          <a:lstStyle/>
          <a:p>
            <a:r>
              <a:rPr lang="en-US" sz="1600" b="1" dirty="0">
                <a:latin typeface="+mn-lt"/>
              </a:rPr>
              <a:t>Higher Low</a:t>
            </a:r>
          </a:p>
        </p:txBody>
      </p:sp>
      <p:cxnSp>
        <p:nvCxnSpPr>
          <p:cNvPr id="55" name="Straight Arrow Connector 54">
            <a:extLst>
              <a:ext uri="{FF2B5EF4-FFF2-40B4-BE49-F238E27FC236}">
                <a16:creationId xmlns:a16="http://schemas.microsoft.com/office/drawing/2014/main" id="{3F82442B-5A34-4E4C-BCCA-5CEC5DB8F1E2}"/>
              </a:ext>
            </a:extLst>
          </p:cNvPr>
          <p:cNvCxnSpPr>
            <a:cxnSpLocks/>
          </p:cNvCxnSpPr>
          <p:nvPr/>
        </p:nvCxnSpPr>
        <p:spPr>
          <a:xfrm flipV="1">
            <a:off x="7946856" y="4132054"/>
            <a:ext cx="0" cy="24864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79D54F5-8BEF-4A3F-A1CC-5F54CF9F40DE}"/>
              </a:ext>
            </a:extLst>
          </p:cNvPr>
          <p:cNvSpPr txBox="1"/>
          <p:nvPr/>
        </p:nvSpPr>
        <p:spPr>
          <a:xfrm>
            <a:off x="7537637" y="4314165"/>
            <a:ext cx="948928" cy="584775"/>
          </a:xfrm>
          <a:prstGeom prst="rect">
            <a:avLst/>
          </a:prstGeom>
          <a:noFill/>
        </p:spPr>
        <p:txBody>
          <a:bodyPr wrap="square" rtlCol="0">
            <a:spAutoFit/>
          </a:bodyPr>
          <a:lstStyle/>
          <a:p>
            <a:r>
              <a:rPr lang="en-US" sz="1600" b="1" dirty="0">
                <a:latin typeface="+mn-lt"/>
              </a:rPr>
              <a:t>Higher Low</a:t>
            </a:r>
          </a:p>
        </p:txBody>
      </p:sp>
      <p:cxnSp>
        <p:nvCxnSpPr>
          <p:cNvPr id="57" name="Straight Arrow Connector 56">
            <a:extLst>
              <a:ext uri="{FF2B5EF4-FFF2-40B4-BE49-F238E27FC236}">
                <a16:creationId xmlns:a16="http://schemas.microsoft.com/office/drawing/2014/main" id="{3F82442B-5A34-4E4C-BCCA-5CEC5DB8F1E2}"/>
              </a:ext>
            </a:extLst>
          </p:cNvPr>
          <p:cNvCxnSpPr>
            <a:cxnSpLocks/>
          </p:cNvCxnSpPr>
          <p:nvPr/>
        </p:nvCxnSpPr>
        <p:spPr>
          <a:xfrm flipV="1">
            <a:off x="9048184" y="3539667"/>
            <a:ext cx="0" cy="24864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79D54F5-8BEF-4A3F-A1CC-5F54CF9F40DE}"/>
              </a:ext>
            </a:extLst>
          </p:cNvPr>
          <p:cNvSpPr txBox="1"/>
          <p:nvPr/>
        </p:nvSpPr>
        <p:spPr>
          <a:xfrm>
            <a:off x="8638965" y="3721778"/>
            <a:ext cx="948928" cy="584775"/>
          </a:xfrm>
          <a:prstGeom prst="rect">
            <a:avLst/>
          </a:prstGeom>
          <a:noFill/>
        </p:spPr>
        <p:txBody>
          <a:bodyPr wrap="square" rtlCol="0">
            <a:spAutoFit/>
          </a:bodyPr>
          <a:lstStyle/>
          <a:p>
            <a:r>
              <a:rPr lang="en-US" sz="1600" b="1" dirty="0">
                <a:latin typeface="+mn-lt"/>
              </a:rPr>
              <a:t>Higher Low</a:t>
            </a:r>
          </a:p>
        </p:txBody>
      </p:sp>
      <p:cxnSp>
        <p:nvCxnSpPr>
          <p:cNvPr id="59" name="Straight Arrow Connector 58">
            <a:extLst>
              <a:ext uri="{FF2B5EF4-FFF2-40B4-BE49-F238E27FC236}">
                <a16:creationId xmlns:a16="http://schemas.microsoft.com/office/drawing/2014/main" id="{3F82442B-5A34-4E4C-BCCA-5CEC5DB8F1E2}"/>
              </a:ext>
            </a:extLst>
          </p:cNvPr>
          <p:cNvCxnSpPr>
            <a:cxnSpLocks/>
          </p:cNvCxnSpPr>
          <p:nvPr/>
        </p:nvCxnSpPr>
        <p:spPr>
          <a:xfrm flipV="1">
            <a:off x="9604019" y="3234211"/>
            <a:ext cx="0" cy="24864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79D54F5-8BEF-4A3F-A1CC-5F54CF9F40DE}"/>
              </a:ext>
            </a:extLst>
          </p:cNvPr>
          <p:cNvSpPr txBox="1"/>
          <p:nvPr/>
        </p:nvSpPr>
        <p:spPr>
          <a:xfrm>
            <a:off x="9194800" y="3416322"/>
            <a:ext cx="948928" cy="584775"/>
          </a:xfrm>
          <a:prstGeom prst="rect">
            <a:avLst/>
          </a:prstGeom>
          <a:noFill/>
        </p:spPr>
        <p:txBody>
          <a:bodyPr wrap="square" rtlCol="0">
            <a:spAutoFit/>
          </a:bodyPr>
          <a:lstStyle/>
          <a:p>
            <a:r>
              <a:rPr lang="en-US" sz="1600" b="1" dirty="0">
                <a:latin typeface="+mn-lt"/>
              </a:rPr>
              <a:t>Higher Low</a:t>
            </a:r>
          </a:p>
        </p:txBody>
      </p:sp>
      <p:cxnSp>
        <p:nvCxnSpPr>
          <p:cNvPr id="61" name="Straight Arrow Connector 60">
            <a:extLst>
              <a:ext uri="{FF2B5EF4-FFF2-40B4-BE49-F238E27FC236}">
                <a16:creationId xmlns:a16="http://schemas.microsoft.com/office/drawing/2014/main" id="{3F82442B-5A34-4E4C-BCCA-5CEC5DB8F1E2}"/>
              </a:ext>
            </a:extLst>
          </p:cNvPr>
          <p:cNvCxnSpPr>
            <a:cxnSpLocks/>
          </p:cNvCxnSpPr>
          <p:nvPr/>
        </p:nvCxnSpPr>
        <p:spPr>
          <a:xfrm flipV="1">
            <a:off x="10225098" y="3080558"/>
            <a:ext cx="0" cy="24864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779D54F5-8BEF-4A3F-A1CC-5F54CF9F40DE}"/>
              </a:ext>
            </a:extLst>
          </p:cNvPr>
          <p:cNvSpPr txBox="1"/>
          <p:nvPr/>
        </p:nvSpPr>
        <p:spPr>
          <a:xfrm>
            <a:off x="9815879" y="3262669"/>
            <a:ext cx="948928" cy="584775"/>
          </a:xfrm>
          <a:prstGeom prst="rect">
            <a:avLst/>
          </a:prstGeom>
          <a:noFill/>
        </p:spPr>
        <p:txBody>
          <a:bodyPr wrap="square" rtlCol="0">
            <a:spAutoFit/>
          </a:bodyPr>
          <a:lstStyle/>
          <a:p>
            <a:r>
              <a:rPr lang="en-US" sz="1600" b="1" dirty="0">
                <a:latin typeface="+mn-lt"/>
              </a:rPr>
              <a:t>Higher Low</a:t>
            </a:r>
          </a:p>
        </p:txBody>
      </p:sp>
      <p:cxnSp>
        <p:nvCxnSpPr>
          <p:cNvPr id="63" name="Straight Arrow Connector 62">
            <a:extLst>
              <a:ext uri="{FF2B5EF4-FFF2-40B4-BE49-F238E27FC236}">
                <a16:creationId xmlns:a16="http://schemas.microsoft.com/office/drawing/2014/main" id="{3F82442B-5A34-4E4C-BCCA-5CEC5DB8F1E2}"/>
              </a:ext>
            </a:extLst>
          </p:cNvPr>
          <p:cNvCxnSpPr>
            <a:cxnSpLocks/>
          </p:cNvCxnSpPr>
          <p:nvPr/>
        </p:nvCxnSpPr>
        <p:spPr>
          <a:xfrm flipV="1">
            <a:off x="10636291" y="2702265"/>
            <a:ext cx="0" cy="24864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79D54F5-8BEF-4A3F-A1CC-5F54CF9F40DE}"/>
              </a:ext>
            </a:extLst>
          </p:cNvPr>
          <p:cNvSpPr txBox="1"/>
          <p:nvPr/>
        </p:nvSpPr>
        <p:spPr>
          <a:xfrm>
            <a:off x="10227072" y="2884376"/>
            <a:ext cx="948928" cy="584775"/>
          </a:xfrm>
          <a:prstGeom prst="rect">
            <a:avLst/>
          </a:prstGeom>
          <a:noFill/>
        </p:spPr>
        <p:txBody>
          <a:bodyPr wrap="square" rtlCol="0">
            <a:spAutoFit/>
          </a:bodyPr>
          <a:lstStyle/>
          <a:p>
            <a:r>
              <a:rPr lang="en-US" sz="1600" b="1" dirty="0">
                <a:latin typeface="+mn-lt"/>
              </a:rPr>
              <a:t>Higher Low</a:t>
            </a:r>
          </a:p>
        </p:txBody>
      </p:sp>
    </p:spTree>
    <p:extLst>
      <p:ext uri="{BB962C8B-B14F-4D97-AF65-F5344CB8AC3E}">
        <p14:creationId xmlns:p14="http://schemas.microsoft.com/office/powerpoint/2010/main" val="16590493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77FBCA68-FE0A-4689-80E7-33D511923A42}"/>
              </a:ext>
            </a:extLst>
          </p:cNvPr>
          <p:cNvCxnSpPr>
            <a:cxnSpLocks/>
          </p:cNvCxnSpPr>
          <p:nvPr/>
        </p:nvCxnSpPr>
        <p:spPr>
          <a:xfrm>
            <a:off x="5653795" y="2620213"/>
            <a:ext cx="1346496" cy="8490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0B7DC49-FAF0-4786-8B60-F3EC6EA20ED8}"/>
              </a:ext>
            </a:extLst>
          </p:cNvPr>
          <p:cNvSpPr txBox="1"/>
          <p:nvPr/>
        </p:nvSpPr>
        <p:spPr>
          <a:xfrm>
            <a:off x="2835966" y="5152621"/>
            <a:ext cx="962160" cy="615361"/>
          </a:xfrm>
          <a:prstGeom prst="rect">
            <a:avLst/>
          </a:prstGeom>
          <a:noFill/>
        </p:spPr>
        <p:txBody>
          <a:bodyPr wrap="square" rtlCol="0">
            <a:spAutoFit/>
          </a:bodyPr>
          <a:lstStyle/>
          <a:p>
            <a:pPr algn="ctr"/>
            <a:r>
              <a:rPr lang="en-US" sz="1133" b="1" dirty="0">
                <a:solidFill>
                  <a:schemeClr val="accent1"/>
                </a:solidFill>
              </a:rPr>
              <a:t>Volumes on declines</a:t>
            </a:r>
          </a:p>
        </p:txBody>
      </p:sp>
      <p:sp>
        <p:nvSpPr>
          <p:cNvPr id="12" name="Oval 11">
            <a:extLst>
              <a:ext uri="{FF2B5EF4-FFF2-40B4-BE49-F238E27FC236}">
                <a16:creationId xmlns:a16="http://schemas.microsoft.com/office/drawing/2014/main" id="{7B532FF1-3794-44D4-A44E-EE52530C5B4F}"/>
              </a:ext>
            </a:extLst>
          </p:cNvPr>
          <p:cNvSpPr/>
          <p:nvPr/>
        </p:nvSpPr>
        <p:spPr>
          <a:xfrm flipH="1">
            <a:off x="3714266" y="5297776"/>
            <a:ext cx="53780" cy="352263"/>
          </a:xfrm>
          <a:prstGeom prst="ellipse">
            <a:avLst/>
          </a:prstGeom>
          <a:solidFill>
            <a:srgbClr val="FFC000">
              <a:alpha val="35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p>
        </p:txBody>
      </p:sp>
      <p:sp>
        <p:nvSpPr>
          <p:cNvPr id="17" name="TextBox 16">
            <a:extLst>
              <a:ext uri="{FF2B5EF4-FFF2-40B4-BE49-F238E27FC236}">
                <a16:creationId xmlns:a16="http://schemas.microsoft.com/office/drawing/2014/main" id="{C5CE9BB1-945F-41EF-B062-152B866F70C3}"/>
              </a:ext>
            </a:extLst>
          </p:cNvPr>
          <p:cNvSpPr txBox="1"/>
          <p:nvPr/>
        </p:nvSpPr>
        <p:spPr>
          <a:xfrm>
            <a:off x="2796347" y="1953368"/>
            <a:ext cx="780876" cy="441018"/>
          </a:xfrm>
          <a:prstGeom prst="rect">
            <a:avLst/>
          </a:prstGeom>
          <a:noFill/>
        </p:spPr>
        <p:txBody>
          <a:bodyPr wrap="square" rtlCol="0">
            <a:spAutoFit/>
          </a:bodyPr>
          <a:lstStyle/>
          <a:p>
            <a:r>
              <a:rPr lang="en-US" sz="1133" dirty="0">
                <a:solidFill>
                  <a:schemeClr val="accent1"/>
                </a:solidFill>
              </a:rPr>
              <a:t>Entry @312</a:t>
            </a:r>
          </a:p>
        </p:txBody>
      </p:sp>
      <p:cxnSp>
        <p:nvCxnSpPr>
          <p:cNvPr id="18" name="Straight Arrow Connector 17">
            <a:extLst>
              <a:ext uri="{FF2B5EF4-FFF2-40B4-BE49-F238E27FC236}">
                <a16:creationId xmlns:a16="http://schemas.microsoft.com/office/drawing/2014/main" id="{F6235AE1-1374-4605-9E13-D186446825F2}"/>
              </a:ext>
            </a:extLst>
          </p:cNvPr>
          <p:cNvCxnSpPr>
            <a:cxnSpLocks/>
          </p:cNvCxnSpPr>
          <p:nvPr/>
        </p:nvCxnSpPr>
        <p:spPr>
          <a:xfrm>
            <a:off x="3258713" y="2331422"/>
            <a:ext cx="183624" cy="818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0E5455A-09FB-4659-81A2-CDA5B6C78A10}"/>
              </a:ext>
            </a:extLst>
          </p:cNvPr>
          <p:cNvSpPr txBox="1"/>
          <p:nvPr/>
        </p:nvSpPr>
        <p:spPr>
          <a:xfrm>
            <a:off x="4108387" y="2678259"/>
            <a:ext cx="928642" cy="266676"/>
          </a:xfrm>
          <a:prstGeom prst="rect">
            <a:avLst/>
          </a:prstGeom>
          <a:noFill/>
        </p:spPr>
        <p:txBody>
          <a:bodyPr wrap="square" rtlCol="0">
            <a:spAutoFit/>
          </a:bodyPr>
          <a:lstStyle/>
          <a:p>
            <a:r>
              <a:rPr lang="en-US" sz="1133">
                <a:solidFill>
                  <a:schemeClr val="tx1">
                    <a:lumMod val="75000"/>
                    <a:lumOff val="25000"/>
                  </a:schemeClr>
                </a:solidFill>
              </a:rPr>
              <a:t>270</a:t>
            </a:r>
          </a:p>
        </p:txBody>
      </p:sp>
      <p:cxnSp>
        <p:nvCxnSpPr>
          <p:cNvPr id="9" name="Straight Arrow Connector 8">
            <a:extLst>
              <a:ext uri="{FF2B5EF4-FFF2-40B4-BE49-F238E27FC236}">
                <a16:creationId xmlns:a16="http://schemas.microsoft.com/office/drawing/2014/main" id="{A321B409-8D5E-4F21-8972-6D37FC682196}"/>
              </a:ext>
            </a:extLst>
          </p:cNvPr>
          <p:cNvCxnSpPr>
            <a:cxnSpLocks/>
          </p:cNvCxnSpPr>
          <p:nvPr/>
        </p:nvCxnSpPr>
        <p:spPr>
          <a:xfrm flipH="1">
            <a:off x="3885026" y="2549778"/>
            <a:ext cx="432180" cy="2882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9E250C0-4155-45EA-880B-F7546384592C}"/>
              </a:ext>
            </a:extLst>
          </p:cNvPr>
          <p:cNvCxnSpPr>
            <a:cxnSpLocks/>
          </p:cNvCxnSpPr>
          <p:nvPr/>
        </p:nvCxnSpPr>
        <p:spPr>
          <a:xfrm>
            <a:off x="3714265" y="2496866"/>
            <a:ext cx="0" cy="2120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E966789-AA8A-46BE-BFEF-871F23DC5FBB}"/>
              </a:ext>
            </a:extLst>
          </p:cNvPr>
          <p:cNvCxnSpPr>
            <a:cxnSpLocks/>
          </p:cNvCxnSpPr>
          <p:nvPr/>
        </p:nvCxnSpPr>
        <p:spPr>
          <a:xfrm flipV="1">
            <a:off x="3416466" y="2885161"/>
            <a:ext cx="321516" cy="1274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D3573ED-C4A2-411B-9027-2598058B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990600"/>
            <a:ext cx="13028363" cy="6172200"/>
          </a:xfrm>
          <a:prstGeom prst="rect">
            <a:avLst/>
          </a:prstGeom>
        </p:spPr>
      </p:pic>
      <p:sp>
        <p:nvSpPr>
          <p:cNvPr id="3" name="Text Placeholder 2"/>
          <p:cNvSpPr>
            <a:spLocks noGrp="1"/>
          </p:cNvSpPr>
          <p:nvPr>
            <p:ph type="body" sz="quarter" idx="12"/>
          </p:nvPr>
        </p:nvSpPr>
        <p:spPr/>
        <p:txBody>
          <a:bodyPr>
            <a:normAutofit fontScale="77500" lnSpcReduction="20000"/>
          </a:bodyPr>
          <a:lstStyle/>
          <a:p>
            <a:r>
              <a:rPr lang="en-IN" dirty="0"/>
              <a:t>Source: Falcon7</a:t>
            </a:r>
          </a:p>
          <a:p>
            <a:r>
              <a:rPr lang="en-US" dirty="0"/>
              <a:t>Case studies are an example ideas meeting the quantitative selection criteria and explains how the portfolio entry, exit and incremental actions are initiated depends upon the various momentum indicators shown above. However, these case study ideas not necessarily to be seen as recommendations or part of the portfolio currently. </a:t>
            </a:r>
          </a:p>
        </p:txBody>
      </p:sp>
      <p:cxnSp>
        <p:nvCxnSpPr>
          <p:cNvPr id="11" name="Straight Arrow Connector 10">
            <a:extLst>
              <a:ext uri="{FF2B5EF4-FFF2-40B4-BE49-F238E27FC236}">
                <a16:creationId xmlns:a16="http://schemas.microsoft.com/office/drawing/2014/main" id="{CD62F041-7A65-4D4E-A319-204F88D97ABB}"/>
              </a:ext>
            </a:extLst>
          </p:cNvPr>
          <p:cNvCxnSpPr>
            <a:cxnSpLocks/>
            <a:stCxn id="20" idx="3"/>
          </p:cNvCxnSpPr>
          <p:nvPr/>
        </p:nvCxnSpPr>
        <p:spPr>
          <a:xfrm flipV="1">
            <a:off x="3714266" y="3248613"/>
            <a:ext cx="527534" cy="2419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06A7AD4-FC83-4E15-A79D-81383C345093}"/>
              </a:ext>
            </a:extLst>
          </p:cNvPr>
          <p:cNvSpPr/>
          <p:nvPr/>
        </p:nvSpPr>
        <p:spPr>
          <a:xfrm>
            <a:off x="4485010" y="3056350"/>
            <a:ext cx="137155" cy="434182"/>
          </a:xfrm>
          <a:prstGeom prst="ellipse">
            <a:avLst/>
          </a:prstGeom>
          <a:solidFill>
            <a:srgbClr val="FFC000">
              <a:alpha val="35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p>
        </p:txBody>
      </p:sp>
      <p:sp>
        <p:nvSpPr>
          <p:cNvPr id="15" name="TextBox 14">
            <a:extLst>
              <a:ext uri="{FF2B5EF4-FFF2-40B4-BE49-F238E27FC236}">
                <a16:creationId xmlns:a16="http://schemas.microsoft.com/office/drawing/2014/main" id="{2FCB979B-BF18-4F82-A8F8-AA1518323234}"/>
              </a:ext>
            </a:extLst>
          </p:cNvPr>
          <p:cNvSpPr txBox="1"/>
          <p:nvPr/>
        </p:nvSpPr>
        <p:spPr>
          <a:xfrm>
            <a:off x="1718159" y="1293153"/>
            <a:ext cx="1117807" cy="441018"/>
          </a:xfrm>
          <a:prstGeom prst="rect">
            <a:avLst/>
          </a:prstGeom>
          <a:noFill/>
        </p:spPr>
        <p:txBody>
          <a:bodyPr wrap="square" rtlCol="0">
            <a:spAutoFit/>
          </a:bodyPr>
          <a:lstStyle/>
          <a:p>
            <a:r>
              <a:rPr lang="en-US" sz="1133" dirty="0"/>
              <a:t>Stock made high of </a:t>
            </a:r>
            <a:r>
              <a:rPr lang="en-US" sz="1133" dirty="0" smtClean="0"/>
              <a:t>4245</a:t>
            </a:r>
            <a:endParaRPr lang="en-US" sz="1133" dirty="0"/>
          </a:p>
        </p:txBody>
      </p:sp>
      <p:sp>
        <p:nvSpPr>
          <p:cNvPr id="16" name="TextBox 15">
            <a:extLst>
              <a:ext uri="{FF2B5EF4-FFF2-40B4-BE49-F238E27FC236}">
                <a16:creationId xmlns:a16="http://schemas.microsoft.com/office/drawing/2014/main" id="{3B23A0F7-BF16-47E6-83F4-C14CA22EAAEB}"/>
              </a:ext>
            </a:extLst>
          </p:cNvPr>
          <p:cNvSpPr txBox="1"/>
          <p:nvPr/>
        </p:nvSpPr>
        <p:spPr>
          <a:xfrm>
            <a:off x="10871200" y="5166930"/>
            <a:ext cx="1068105" cy="615361"/>
          </a:xfrm>
          <a:prstGeom prst="rect">
            <a:avLst/>
          </a:prstGeom>
          <a:noFill/>
        </p:spPr>
        <p:txBody>
          <a:bodyPr wrap="square" rtlCol="0">
            <a:spAutoFit/>
          </a:bodyPr>
          <a:lstStyle/>
          <a:p>
            <a:r>
              <a:rPr lang="en-US" sz="1133" dirty="0" err="1"/>
              <a:t>cmp</a:t>
            </a:r>
            <a:r>
              <a:rPr lang="en-US" sz="1133" dirty="0"/>
              <a:t> </a:t>
            </a:r>
            <a:r>
              <a:rPr lang="en-US" sz="1133" dirty="0" smtClean="0"/>
              <a:t>1867</a:t>
            </a:r>
            <a:endParaRPr lang="en-US" sz="1133" dirty="0"/>
          </a:p>
          <a:p>
            <a:r>
              <a:rPr lang="en-US" sz="1133" dirty="0"/>
              <a:t>Down </a:t>
            </a:r>
            <a:r>
              <a:rPr lang="en-US" sz="1133" dirty="0" smtClean="0"/>
              <a:t>42% </a:t>
            </a:r>
            <a:r>
              <a:rPr lang="en-US" sz="1133" dirty="0"/>
              <a:t>from exit</a:t>
            </a:r>
          </a:p>
        </p:txBody>
      </p:sp>
      <p:sp>
        <p:nvSpPr>
          <p:cNvPr id="20" name="TextBox 19">
            <a:extLst>
              <a:ext uri="{FF2B5EF4-FFF2-40B4-BE49-F238E27FC236}">
                <a16:creationId xmlns:a16="http://schemas.microsoft.com/office/drawing/2014/main" id="{31D1697B-221C-4803-975A-BDC9C19432B3}"/>
              </a:ext>
            </a:extLst>
          </p:cNvPr>
          <p:cNvSpPr txBox="1"/>
          <p:nvPr/>
        </p:nvSpPr>
        <p:spPr>
          <a:xfrm>
            <a:off x="2398256" y="3270023"/>
            <a:ext cx="1316010" cy="441018"/>
          </a:xfrm>
          <a:prstGeom prst="rect">
            <a:avLst/>
          </a:prstGeom>
          <a:noFill/>
        </p:spPr>
        <p:txBody>
          <a:bodyPr wrap="square" rtlCol="0">
            <a:spAutoFit/>
          </a:bodyPr>
          <a:lstStyle/>
          <a:p>
            <a:r>
              <a:rPr lang="en-US" sz="1133" dirty="0"/>
              <a:t>Exit </a:t>
            </a:r>
            <a:r>
              <a:rPr lang="en-US" sz="1133" dirty="0" smtClean="0"/>
              <a:t>@3200 after break of support</a:t>
            </a:r>
            <a:endParaRPr lang="en-US" sz="1133" dirty="0"/>
          </a:p>
        </p:txBody>
      </p:sp>
      <p:sp>
        <p:nvSpPr>
          <p:cNvPr id="22" name="TextBox 21">
            <a:extLst>
              <a:ext uri="{FF2B5EF4-FFF2-40B4-BE49-F238E27FC236}">
                <a16:creationId xmlns:a16="http://schemas.microsoft.com/office/drawing/2014/main" id="{742C45C2-7714-40D5-85FA-9E18EEECF331}"/>
              </a:ext>
            </a:extLst>
          </p:cNvPr>
          <p:cNvSpPr txBox="1"/>
          <p:nvPr/>
        </p:nvSpPr>
        <p:spPr>
          <a:xfrm>
            <a:off x="4485010" y="2636626"/>
            <a:ext cx="1691269" cy="441018"/>
          </a:xfrm>
          <a:prstGeom prst="rect">
            <a:avLst/>
          </a:prstGeom>
          <a:noFill/>
        </p:spPr>
        <p:txBody>
          <a:bodyPr wrap="square" rtlCol="0">
            <a:spAutoFit/>
          </a:bodyPr>
          <a:lstStyle/>
          <a:p>
            <a:r>
              <a:rPr lang="en-US" sz="1133" dirty="0"/>
              <a:t>Stock failed to move above breakdown level </a:t>
            </a:r>
          </a:p>
        </p:txBody>
      </p:sp>
      <p:cxnSp>
        <p:nvCxnSpPr>
          <p:cNvPr id="6" name="Straight Connector 5"/>
          <p:cNvCxnSpPr/>
          <p:nvPr/>
        </p:nvCxnSpPr>
        <p:spPr>
          <a:xfrm>
            <a:off x="2688548" y="3152481"/>
            <a:ext cx="2086652" cy="0"/>
          </a:xfrm>
          <a:prstGeom prst="line">
            <a:avLst/>
          </a:prstGeom>
          <a:ln w="6350" cap="sq">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99330" y="427682"/>
            <a:ext cx="13137033" cy="378596"/>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spcBef>
                <a:spcPts val="340"/>
              </a:spcBef>
              <a:spcAft>
                <a:spcPts val="340"/>
              </a:spcAft>
            </a:pPr>
            <a:r>
              <a:rPr lang="en-IN" sz="2400" b="1" dirty="0" smtClean="0">
                <a:solidFill>
                  <a:schemeClr val="bg1"/>
                </a:solidFill>
              </a:rPr>
              <a:t>Lal Path Labs</a:t>
            </a:r>
            <a:endParaRPr lang="en-IN" sz="2400" b="1" dirty="0">
              <a:solidFill>
                <a:schemeClr val="bg1"/>
              </a:solidFill>
            </a:endParaRPr>
          </a:p>
        </p:txBody>
      </p:sp>
      <p:sp>
        <p:nvSpPr>
          <p:cNvPr id="26" name="Rectangle 25"/>
          <p:cNvSpPr/>
          <p:nvPr/>
        </p:nvSpPr>
        <p:spPr>
          <a:xfrm>
            <a:off x="7538530" y="1550629"/>
            <a:ext cx="5306157" cy="1246495"/>
          </a:xfrm>
          <a:prstGeom prst="rect">
            <a:avLst/>
          </a:prstGeom>
        </p:spPr>
        <p:txBody>
          <a:bodyPr wrap="square">
            <a:spAutoFit/>
          </a:bodyPr>
          <a:lstStyle/>
          <a:p>
            <a:pPr marL="285750" indent="-285750">
              <a:spcAft>
                <a:spcPts val="600"/>
              </a:spcAft>
              <a:buFont typeface="Wingdings" panose="05000000000000000000" pitchFamily="2" charset="2"/>
              <a:buChar char="Ø"/>
            </a:pPr>
            <a:r>
              <a:rPr lang="en-IN" dirty="0" smtClean="0"/>
              <a:t>Hospital </a:t>
            </a:r>
            <a:r>
              <a:rPr lang="en-IN" dirty="0"/>
              <a:t>and diagnostics </a:t>
            </a:r>
            <a:r>
              <a:rPr lang="en-IN" dirty="0" smtClean="0"/>
              <a:t>caught </a:t>
            </a:r>
            <a:r>
              <a:rPr lang="en-IN" dirty="0"/>
              <a:t>traction at the time of </a:t>
            </a:r>
            <a:r>
              <a:rPr lang="en-IN" dirty="0" err="1"/>
              <a:t>covid</a:t>
            </a:r>
            <a:r>
              <a:rPr lang="en-IN" dirty="0"/>
              <a:t>. </a:t>
            </a:r>
            <a:endParaRPr lang="en-IN" dirty="0" smtClean="0"/>
          </a:p>
          <a:p>
            <a:pPr marL="285750" indent="-285750">
              <a:spcAft>
                <a:spcPts val="600"/>
              </a:spcAft>
              <a:buFont typeface="Wingdings" panose="05000000000000000000" pitchFamily="2" charset="2"/>
              <a:buChar char="Ø"/>
            </a:pPr>
            <a:r>
              <a:rPr lang="en-IN" dirty="0"/>
              <a:t>A</a:t>
            </a:r>
            <a:r>
              <a:rPr lang="en-IN" dirty="0" smtClean="0"/>
              <a:t>cquisition </a:t>
            </a:r>
            <a:r>
              <a:rPr lang="en-IN" dirty="0"/>
              <a:t>of </a:t>
            </a:r>
            <a:r>
              <a:rPr lang="en-IN" dirty="0" err="1"/>
              <a:t>Thyrocare</a:t>
            </a:r>
            <a:r>
              <a:rPr lang="en-IN" dirty="0"/>
              <a:t> by </a:t>
            </a:r>
            <a:r>
              <a:rPr lang="en-IN" dirty="0" err="1"/>
              <a:t>Pharmeazy</a:t>
            </a:r>
            <a:r>
              <a:rPr lang="en-IN" dirty="0"/>
              <a:t>, </a:t>
            </a:r>
            <a:r>
              <a:rPr lang="en-IN" dirty="0" err="1"/>
              <a:t>Netmeds</a:t>
            </a:r>
            <a:r>
              <a:rPr lang="en-IN" dirty="0"/>
              <a:t> by Reliance industries, 1mg by Tata </a:t>
            </a:r>
            <a:r>
              <a:rPr lang="en-IN" dirty="0" err="1" smtClean="0"/>
              <a:t>etc</a:t>
            </a:r>
            <a:endParaRPr lang="en-IN" dirty="0" smtClean="0"/>
          </a:p>
          <a:p>
            <a:pPr marL="285750" indent="-285750">
              <a:spcAft>
                <a:spcPts val="600"/>
              </a:spcAft>
              <a:buFont typeface="Wingdings" panose="05000000000000000000" pitchFamily="2" charset="2"/>
              <a:buChar char="Ø"/>
            </a:pPr>
            <a:r>
              <a:rPr lang="en-IN" dirty="0"/>
              <a:t>S</a:t>
            </a:r>
            <a:r>
              <a:rPr lang="en-IN" dirty="0" smtClean="0"/>
              <a:t>ector </a:t>
            </a:r>
            <a:r>
              <a:rPr lang="en-IN" dirty="0"/>
              <a:t>started to see a de-rating, owing to increase in competition, lower growth projection and high valuations</a:t>
            </a:r>
          </a:p>
        </p:txBody>
      </p:sp>
      <p:sp>
        <p:nvSpPr>
          <p:cNvPr id="2" name="Rectangle 1"/>
          <p:cNvSpPr/>
          <p:nvPr/>
        </p:nvSpPr>
        <p:spPr>
          <a:xfrm>
            <a:off x="2263952" y="7294090"/>
            <a:ext cx="9390287" cy="292388"/>
          </a:xfrm>
          <a:prstGeom prst="rect">
            <a:avLst/>
          </a:prstGeom>
        </p:spPr>
        <p:txBody>
          <a:bodyPr wrap="square">
            <a:spAutoFit/>
          </a:bodyPr>
          <a:lstStyle/>
          <a:p>
            <a:r>
              <a:rPr lang="en-US" dirty="0"/>
              <a:t>The presentation is intended for educational purposes only and does not replace independent professional judgement</a:t>
            </a:r>
            <a:endParaRPr lang="en-US" dirty="0"/>
          </a:p>
        </p:txBody>
      </p:sp>
      <p:sp>
        <p:nvSpPr>
          <p:cNvPr id="4" name="Footer Placeholder 3"/>
          <p:cNvSpPr>
            <a:spLocks noGrp="1"/>
          </p:cNvSpPr>
          <p:nvPr>
            <p:ph type="ftr" sz="quarter" idx="3"/>
          </p:nvPr>
        </p:nvSpPr>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30398441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77FBCA68-FE0A-4689-80E7-33D511923A42}"/>
              </a:ext>
            </a:extLst>
          </p:cNvPr>
          <p:cNvCxnSpPr>
            <a:cxnSpLocks/>
          </p:cNvCxnSpPr>
          <p:nvPr/>
        </p:nvCxnSpPr>
        <p:spPr>
          <a:xfrm>
            <a:off x="5653795" y="2620213"/>
            <a:ext cx="1346496" cy="8490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0B7DC49-FAF0-4786-8B60-F3EC6EA20ED8}"/>
              </a:ext>
            </a:extLst>
          </p:cNvPr>
          <p:cNvSpPr txBox="1"/>
          <p:nvPr/>
        </p:nvSpPr>
        <p:spPr>
          <a:xfrm>
            <a:off x="2835966" y="5152621"/>
            <a:ext cx="962160" cy="615361"/>
          </a:xfrm>
          <a:prstGeom prst="rect">
            <a:avLst/>
          </a:prstGeom>
          <a:noFill/>
        </p:spPr>
        <p:txBody>
          <a:bodyPr wrap="square" rtlCol="0">
            <a:spAutoFit/>
          </a:bodyPr>
          <a:lstStyle/>
          <a:p>
            <a:pPr algn="ctr"/>
            <a:r>
              <a:rPr lang="en-US" sz="1133" b="1" dirty="0">
                <a:solidFill>
                  <a:schemeClr val="accent1"/>
                </a:solidFill>
              </a:rPr>
              <a:t>Volumes on declines</a:t>
            </a:r>
          </a:p>
        </p:txBody>
      </p:sp>
      <p:sp>
        <p:nvSpPr>
          <p:cNvPr id="12" name="Oval 11">
            <a:extLst>
              <a:ext uri="{FF2B5EF4-FFF2-40B4-BE49-F238E27FC236}">
                <a16:creationId xmlns:a16="http://schemas.microsoft.com/office/drawing/2014/main" id="{7B532FF1-3794-44D4-A44E-EE52530C5B4F}"/>
              </a:ext>
            </a:extLst>
          </p:cNvPr>
          <p:cNvSpPr/>
          <p:nvPr/>
        </p:nvSpPr>
        <p:spPr>
          <a:xfrm flipH="1">
            <a:off x="3714266" y="5297776"/>
            <a:ext cx="53780" cy="352263"/>
          </a:xfrm>
          <a:prstGeom prst="ellipse">
            <a:avLst/>
          </a:prstGeom>
          <a:solidFill>
            <a:srgbClr val="FFC000">
              <a:alpha val="35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p>
        </p:txBody>
      </p:sp>
      <p:sp>
        <p:nvSpPr>
          <p:cNvPr id="17" name="TextBox 16">
            <a:extLst>
              <a:ext uri="{FF2B5EF4-FFF2-40B4-BE49-F238E27FC236}">
                <a16:creationId xmlns:a16="http://schemas.microsoft.com/office/drawing/2014/main" id="{C5CE9BB1-945F-41EF-B062-152B866F70C3}"/>
              </a:ext>
            </a:extLst>
          </p:cNvPr>
          <p:cNvSpPr txBox="1"/>
          <p:nvPr/>
        </p:nvSpPr>
        <p:spPr>
          <a:xfrm>
            <a:off x="2796347" y="1953368"/>
            <a:ext cx="780876" cy="441018"/>
          </a:xfrm>
          <a:prstGeom prst="rect">
            <a:avLst/>
          </a:prstGeom>
          <a:noFill/>
        </p:spPr>
        <p:txBody>
          <a:bodyPr wrap="square" rtlCol="0">
            <a:spAutoFit/>
          </a:bodyPr>
          <a:lstStyle/>
          <a:p>
            <a:r>
              <a:rPr lang="en-US" sz="1133" dirty="0">
                <a:solidFill>
                  <a:schemeClr val="accent1"/>
                </a:solidFill>
              </a:rPr>
              <a:t>Entry @312</a:t>
            </a:r>
          </a:p>
        </p:txBody>
      </p:sp>
      <p:cxnSp>
        <p:nvCxnSpPr>
          <p:cNvPr id="18" name="Straight Arrow Connector 17">
            <a:extLst>
              <a:ext uri="{FF2B5EF4-FFF2-40B4-BE49-F238E27FC236}">
                <a16:creationId xmlns:a16="http://schemas.microsoft.com/office/drawing/2014/main" id="{F6235AE1-1374-4605-9E13-D186446825F2}"/>
              </a:ext>
            </a:extLst>
          </p:cNvPr>
          <p:cNvCxnSpPr>
            <a:cxnSpLocks/>
          </p:cNvCxnSpPr>
          <p:nvPr/>
        </p:nvCxnSpPr>
        <p:spPr>
          <a:xfrm>
            <a:off x="3258713" y="2331422"/>
            <a:ext cx="183624" cy="818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0E5455A-09FB-4659-81A2-CDA5B6C78A10}"/>
              </a:ext>
            </a:extLst>
          </p:cNvPr>
          <p:cNvSpPr txBox="1"/>
          <p:nvPr/>
        </p:nvSpPr>
        <p:spPr>
          <a:xfrm>
            <a:off x="4108387" y="2678259"/>
            <a:ext cx="928642" cy="266676"/>
          </a:xfrm>
          <a:prstGeom prst="rect">
            <a:avLst/>
          </a:prstGeom>
          <a:noFill/>
        </p:spPr>
        <p:txBody>
          <a:bodyPr wrap="square" rtlCol="0">
            <a:spAutoFit/>
          </a:bodyPr>
          <a:lstStyle/>
          <a:p>
            <a:r>
              <a:rPr lang="en-US" sz="1133">
                <a:solidFill>
                  <a:schemeClr val="tx1">
                    <a:lumMod val="75000"/>
                    <a:lumOff val="25000"/>
                  </a:schemeClr>
                </a:solidFill>
              </a:rPr>
              <a:t>270</a:t>
            </a:r>
          </a:p>
        </p:txBody>
      </p:sp>
      <p:cxnSp>
        <p:nvCxnSpPr>
          <p:cNvPr id="9" name="Straight Arrow Connector 8">
            <a:extLst>
              <a:ext uri="{FF2B5EF4-FFF2-40B4-BE49-F238E27FC236}">
                <a16:creationId xmlns:a16="http://schemas.microsoft.com/office/drawing/2014/main" id="{A321B409-8D5E-4F21-8972-6D37FC682196}"/>
              </a:ext>
            </a:extLst>
          </p:cNvPr>
          <p:cNvCxnSpPr>
            <a:cxnSpLocks/>
          </p:cNvCxnSpPr>
          <p:nvPr/>
        </p:nvCxnSpPr>
        <p:spPr>
          <a:xfrm flipH="1">
            <a:off x="3885026" y="2549778"/>
            <a:ext cx="432180" cy="2882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9E250C0-4155-45EA-880B-F7546384592C}"/>
              </a:ext>
            </a:extLst>
          </p:cNvPr>
          <p:cNvCxnSpPr>
            <a:cxnSpLocks/>
          </p:cNvCxnSpPr>
          <p:nvPr/>
        </p:nvCxnSpPr>
        <p:spPr>
          <a:xfrm>
            <a:off x="3714265" y="2496866"/>
            <a:ext cx="0" cy="2120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E966789-AA8A-46BE-BFEF-871F23DC5FBB}"/>
              </a:ext>
            </a:extLst>
          </p:cNvPr>
          <p:cNvCxnSpPr>
            <a:cxnSpLocks/>
          </p:cNvCxnSpPr>
          <p:nvPr/>
        </p:nvCxnSpPr>
        <p:spPr>
          <a:xfrm flipV="1">
            <a:off x="3416466" y="2885161"/>
            <a:ext cx="321516" cy="1274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D3573ED-C4A2-411B-9027-2598058B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990600"/>
            <a:ext cx="12801600" cy="6172200"/>
          </a:xfrm>
          <a:prstGeom prst="rect">
            <a:avLst/>
          </a:prstGeom>
        </p:spPr>
      </p:pic>
      <p:sp>
        <p:nvSpPr>
          <p:cNvPr id="3" name="Text Placeholder 2"/>
          <p:cNvSpPr>
            <a:spLocks noGrp="1"/>
          </p:cNvSpPr>
          <p:nvPr>
            <p:ph type="body" sz="quarter" idx="12"/>
          </p:nvPr>
        </p:nvSpPr>
        <p:spPr/>
        <p:txBody>
          <a:bodyPr>
            <a:normAutofit fontScale="77500" lnSpcReduction="20000"/>
          </a:bodyPr>
          <a:lstStyle/>
          <a:p>
            <a:r>
              <a:rPr lang="en-IN" dirty="0"/>
              <a:t>Source: Falcon7</a:t>
            </a:r>
          </a:p>
          <a:p>
            <a:r>
              <a:rPr lang="en-US" dirty="0"/>
              <a:t>Case studies are an example ideas meeting the quantitative selection criteria and explains how the portfolio entry, exit and incremental actions are initiated depends upon the various momentum indicators shown above. However, these case study ideas not necessarily to be seen as recommendations or part of the portfolio currently. </a:t>
            </a:r>
          </a:p>
        </p:txBody>
      </p:sp>
      <p:cxnSp>
        <p:nvCxnSpPr>
          <p:cNvPr id="11" name="Straight Arrow Connector 10">
            <a:extLst>
              <a:ext uri="{FF2B5EF4-FFF2-40B4-BE49-F238E27FC236}">
                <a16:creationId xmlns:a16="http://schemas.microsoft.com/office/drawing/2014/main" id="{CD62F041-7A65-4D4E-A319-204F88D97ABB}"/>
              </a:ext>
            </a:extLst>
          </p:cNvPr>
          <p:cNvCxnSpPr>
            <a:cxnSpLocks/>
            <a:stCxn id="20" idx="3"/>
          </p:cNvCxnSpPr>
          <p:nvPr/>
        </p:nvCxnSpPr>
        <p:spPr>
          <a:xfrm flipV="1">
            <a:off x="3714266" y="3248613"/>
            <a:ext cx="527534" cy="2419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06A7AD4-FC83-4E15-A79D-81383C345093}"/>
              </a:ext>
            </a:extLst>
          </p:cNvPr>
          <p:cNvSpPr/>
          <p:nvPr/>
        </p:nvSpPr>
        <p:spPr>
          <a:xfrm>
            <a:off x="4485010" y="3056350"/>
            <a:ext cx="137155" cy="434182"/>
          </a:xfrm>
          <a:prstGeom prst="ellipse">
            <a:avLst/>
          </a:prstGeom>
          <a:solidFill>
            <a:srgbClr val="FFC000">
              <a:alpha val="35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p>
        </p:txBody>
      </p:sp>
      <p:sp>
        <p:nvSpPr>
          <p:cNvPr id="15" name="TextBox 14">
            <a:extLst>
              <a:ext uri="{FF2B5EF4-FFF2-40B4-BE49-F238E27FC236}">
                <a16:creationId xmlns:a16="http://schemas.microsoft.com/office/drawing/2014/main" id="{2FCB979B-BF18-4F82-A8F8-AA1518323234}"/>
              </a:ext>
            </a:extLst>
          </p:cNvPr>
          <p:cNvSpPr txBox="1"/>
          <p:nvPr/>
        </p:nvSpPr>
        <p:spPr>
          <a:xfrm>
            <a:off x="2497357" y="1355131"/>
            <a:ext cx="1117807" cy="441018"/>
          </a:xfrm>
          <a:prstGeom prst="rect">
            <a:avLst/>
          </a:prstGeom>
          <a:noFill/>
        </p:spPr>
        <p:txBody>
          <a:bodyPr wrap="square" rtlCol="0">
            <a:spAutoFit/>
          </a:bodyPr>
          <a:lstStyle/>
          <a:p>
            <a:r>
              <a:rPr lang="en-US" sz="1133" dirty="0"/>
              <a:t>Stock made high of </a:t>
            </a:r>
            <a:r>
              <a:rPr lang="en-US" sz="1133" dirty="0" smtClean="0"/>
              <a:t>628</a:t>
            </a:r>
            <a:endParaRPr lang="en-US" sz="1133" dirty="0"/>
          </a:p>
        </p:txBody>
      </p:sp>
      <p:sp>
        <p:nvSpPr>
          <p:cNvPr id="16" name="TextBox 15">
            <a:extLst>
              <a:ext uri="{FF2B5EF4-FFF2-40B4-BE49-F238E27FC236}">
                <a16:creationId xmlns:a16="http://schemas.microsoft.com/office/drawing/2014/main" id="{3B23A0F7-BF16-47E6-83F4-C14CA22EAAEB}"/>
              </a:ext>
            </a:extLst>
          </p:cNvPr>
          <p:cNvSpPr txBox="1"/>
          <p:nvPr/>
        </p:nvSpPr>
        <p:spPr>
          <a:xfrm>
            <a:off x="11023600" y="4990095"/>
            <a:ext cx="1068105" cy="615361"/>
          </a:xfrm>
          <a:prstGeom prst="rect">
            <a:avLst/>
          </a:prstGeom>
          <a:noFill/>
        </p:spPr>
        <p:txBody>
          <a:bodyPr wrap="square" rtlCol="0">
            <a:spAutoFit/>
          </a:bodyPr>
          <a:lstStyle/>
          <a:p>
            <a:r>
              <a:rPr lang="en-US" sz="1133" smtClean="0">
                <a:solidFill>
                  <a:schemeClr val="tx1">
                    <a:lumMod val="75000"/>
                    <a:lumOff val="25000"/>
                  </a:schemeClr>
                </a:solidFill>
              </a:rPr>
              <a:t>cmp 235</a:t>
            </a:r>
          </a:p>
          <a:p>
            <a:r>
              <a:rPr lang="en-US" sz="1133" smtClean="0">
                <a:solidFill>
                  <a:schemeClr val="tx1">
                    <a:lumMod val="75000"/>
                    <a:lumOff val="25000"/>
                  </a:schemeClr>
                </a:solidFill>
              </a:rPr>
              <a:t>Down 41% from exit</a:t>
            </a:r>
            <a:endParaRPr lang="en-US" sz="1133" dirty="0">
              <a:solidFill>
                <a:schemeClr val="tx1">
                  <a:lumMod val="75000"/>
                  <a:lumOff val="25000"/>
                </a:schemeClr>
              </a:solidFill>
            </a:endParaRPr>
          </a:p>
        </p:txBody>
      </p:sp>
      <p:sp>
        <p:nvSpPr>
          <p:cNvPr id="20" name="TextBox 19">
            <a:extLst>
              <a:ext uri="{FF2B5EF4-FFF2-40B4-BE49-F238E27FC236}">
                <a16:creationId xmlns:a16="http://schemas.microsoft.com/office/drawing/2014/main" id="{31D1697B-221C-4803-975A-BDC9C19432B3}"/>
              </a:ext>
            </a:extLst>
          </p:cNvPr>
          <p:cNvSpPr txBox="1"/>
          <p:nvPr/>
        </p:nvSpPr>
        <p:spPr>
          <a:xfrm>
            <a:off x="6547629" y="3223779"/>
            <a:ext cx="1072800" cy="266676"/>
          </a:xfrm>
          <a:prstGeom prst="rect">
            <a:avLst/>
          </a:prstGeom>
          <a:noFill/>
        </p:spPr>
        <p:txBody>
          <a:bodyPr wrap="square" rtlCol="0">
            <a:spAutoFit/>
          </a:bodyPr>
          <a:lstStyle/>
          <a:p>
            <a:r>
              <a:rPr lang="en-US" sz="1133" dirty="0"/>
              <a:t>Exit </a:t>
            </a:r>
            <a:r>
              <a:rPr lang="en-US" sz="1133" dirty="0" smtClean="0"/>
              <a:t>@400</a:t>
            </a:r>
            <a:endParaRPr lang="en-US" sz="1133" dirty="0"/>
          </a:p>
        </p:txBody>
      </p:sp>
      <p:sp>
        <p:nvSpPr>
          <p:cNvPr id="22" name="TextBox 21">
            <a:extLst>
              <a:ext uri="{FF2B5EF4-FFF2-40B4-BE49-F238E27FC236}">
                <a16:creationId xmlns:a16="http://schemas.microsoft.com/office/drawing/2014/main" id="{742C45C2-7714-40D5-85FA-9E18EEECF331}"/>
              </a:ext>
            </a:extLst>
          </p:cNvPr>
          <p:cNvSpPr txBox="1"/>
          <p:nvPr/>
        </p:nvSpPr>
        <p:spPr>
          <a:xfrm>
            <a:off x="5069761" y="3762102"/>
            <a:ext cx="1805971" cy="441018"/>
          </a:xfrm>
          <a:prstGeom prst="rect">
            <a:avLst/>
          </a:prstGeom>
          <a:noFill/>
        </p:spPr>
        <p:txBody>
          <a:bodyPr wrap="square" rtlCol="0">
            <a:spAutoFit/>
          </a:bodyPr>
          <a:lstStyle/>
          <a:p>
            <a:r>
              <a:rPr lang="en-US" sz="1133" dirty="0"/>
              <a:t>Stock failed to move above breakdown level </a:t>
            </a:r>
          </a:p>
        </p:txBody>
      </p:sp>
      <p:cxnSp>
        <p:nvCxnSpPr>
          <p:cNvPr id="6" name="Straight Connector 5"/>
          <p:cNvCxnSpPr/>
          <p:nvPr/>
        </p:nvCxnSpPr>
        <p:spPr>
          <a:xfrm>
            <a:off x="3885026" y="3657600"/>
            <a:ext cx="3134027" cy="0"/>
          </a:xfrm>
          <a:prstGeom prst="line">
            <a:avLst/>
          </a:prstGeom>
          <a:ln w="6350" cap="sq">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99330" y="427682"/>
            <a:ext cx="13137033" cy="378596"/>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spcBef>
                <a:spcPts val="340"/>
              </a:spcBef>
              <a:spcAft>
                <a:spcPts val="340"/>
              </a:spcAft>
            </a:pPr>
            <a:r>
              <a:rPr lang="en-IN" sz="2400" b="1" dirty="0" err="1" smtClean="0">
                <a:solidFill>
                  <a:schemeClr val="bg1"/>
                </a:solidFill>
              </a:rPr>
              <a:t>Laxmi</a:t>
            </a:r>
            <a:r>
              <a:rPr lang="en-IN" sz="2400" b="1" dirty="0" smtClean="0">
                <a:solidFill>
                  <a:schemeClr val="bg1"/>
                </a:solidFill>
              </a:rPr>
              <a:t> Organics</a:t>
            </a:r>
            <a:endParaRPr lang="en-IN" sz="2400" b="1" dirty="0">
              <a:solidFill>
                <a:schemeClr val="bg1"/>
              </a:solidFill>
            </a:endParaRPr>
          </a:p>
        </p:txBody>
      </p:sp>
      <p:sp>
        <p:nvSpPr>
          <p:cNvPr id="4" name="Rectangle 3"/>
          <p:cNvSpPr/>
          <p:nvPr/>
        </p:nvSpPr>
        <p:spPr>
          <a:xfrm>
            <a:off x="6550853" y="1275301"/>
            <a:ext cx="5839557" cy="1492716"/>
          </a:xfrm>
          <a:prstGeom prst="rect">
            <a:avLst/>
          </a:prstGeom>
        </p:spPr>
        <p:txBody>
          <a:bodyPr wrap="square">
            <a:spAutoFit/>
          </a:bodyPr>
          <a:lstStyle/>
          <a:p>
            <a:pPr marL="285750" indent="-285750">
              <a:buFont typeface="Wingdings" panose="05000000000000000000" pitchFamily="2" charset="2"/>
              <a:buChar char="Ø"/>
            </a:pPr>
            <a:r>
              <a:rPr lang="en-IN" dirty="0" smtClean="0"/>
              <a:t>Co manufactures </a:t>
            </a:r>
            <a:r>
              <a:rPr lang="en-IN" dirty="0"/>
              <a:t>Ethyl Acetate, Acetic Acid and </a:t>
            </a:r>
            <a:r>
              <a:rPr lang="en-IN" dirty="0" err="1"/>
              <a:t>Diketene</a:t>
            </a:r>
            <a:r>
              <a:rPr lang="en-IN" dirty="0"/>
              <a:t> Derivative Products. </a:t>
            </a:r>
            <a:endParaRPr lang="en-IN" dirty="0" smtClean="0"/>
          </a:p>
          <a:p>
            <a:pPr marL="285750" indent="-285750">
              <a:buFont typeface="Wingdings" panose="05000000000000000000" pitchFamily="2" charset="2"/>
              <a:buChar char="Ø"/>
            </a:pPr>
            <a:r>
              <a:rPr lang="en-IN" dirty="0" smtClean="0"/>
              <a:t>During </a:t>
            </a:r>
            <a:r>
              <a:rPr lang="en-IN" dirty="0"/>
              <a:t>FY20-22, owing to supply chain disruptions, unavailability of raw material, high labour rates </a:t>
            </a:r>
            <a:r>
              <a:rPr lang="en-IN" dirty="0" err="1"/>
              <a:t>etc</a:t>
            </a:r>
            <a:r>
              <a:rPr lang="en-IN" dirty="0"/>
              <a:t> across the globe, prices of these chemicals skyrocketed. </a:t>
            </a:r>
            <a:endParaRPr lang="en-IN" dirty="0" smtClean="0"/>
          </a:p>
          <a:p>
            <a:pPr marL="285750" indent="-285750">
              <a:buFont typeface="Wingdings" panose="05000000000000000000" pitchFamily="2" charset="2"/>
              <a:buChar char="Ø"/>
            </a:pPr>
            <a:r>
              <a:rPr lang="en-IN" dirty="0" smtClean="0"/>
              <a:t>As </a:t>
            </a:r>
            <a:r>
              <a:rPr lang="en-IN" dirty="0"/>
              <a:t>the prices cooled down followed by macro QT, the demand scenarios also took a hit, which led to fall in realisations profitability</a:t>
            </a:r>
          </a:p>
        </p:txBody>
      </p:sp>
      <p:sp>
        <p:nvSpPr>
          <p:cNvPr id="2" name="Footer Placeholder 1"/>
          <p:cNvSpPr>
            <a:spLocks noGrp="1"/>
          </p:cNvSpPr>
          <p:nvPr>
            <p:ph type="ftr" sz="quarter" idx="3"/>
          </p:nvPr>
        </p:nvSpPr>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58900178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77FBCA68-FE0A-4689-80E7-33D511923A42}"/>
              </a:ext>
            </a:extLst>
          </p:cNvPr>
          <p:cNvCxnSpPr>
            <a:cxnSpLocks/>
          </p:cNvCxnSpPr>
          <p:nvPr/>
        </p:nvCxnSpPr>
        <p:spPr>
          <a:xfrm>
            <a:off x="5653795" y="2620213"/>
            <a:ext cx="1346496" cy="8490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0B7DC49-FAF0-4786-8B60-F3EC6EA20ED8}"/>
              </a:ext>
            </a:extLst>
          </p:cNvPr>
          <p:cNvSpPr txBox="1"/>
          <p:nvPr/>
        </p:nvSpPr>
        <p:spPr>
          <a:xfrm>
            <a:off x="2835966" y="5152621"/>
            <a:ext cx="962160" cy="615361"/>
          </a:xfrm>
          <a:prstGeom prst="rect">
            <a:avLst/>
          </a:prstGeom>
          <a:noFill/>
        </p:spPr>
        <p:txBody>
          <a:bodyPr wrap="square" rtlCol="0">
            <a:spAutoFit/>
          </a:bodyPr>
          <a:lstStyle/>
          <a:p>
            <a:pPr algn="ctr"/>
            <a:r>
              <a:rPr lang="en-US" sz="1133" b="1" dirty="0">
                <a:solidFill>
                  <a:schemeClr val="accent1"/>
                </a:solidFill>
              </a:rPr>
              <a:t>Volumes on declines</a:t>
            </a:r>
          </a:p>
        </p:txBody>
      </p:sp>
      <p:sp>
        <p:nvSpPr>
          <p:cNvPr id="12" name="Oval 11">
            <a:extLst>
              <a:ext uri="{FF2B5EF4-FFF2-40B4-BE49-F238E27FC236}">
                <a16:creationId xmlns:a16="http://schemas.microsoft.com/office/drawing/2014/main" id="{7B532FF1-3794-44D4-A44E-EE52530C5B4F}"/>
              </a:ext>
            </a:extLst>
          </p:cNvPr>
          <p:cNvSpPr/>
          <p:nvPr/>
        </p:nvSpPr>
        <p:spPr>
          <a:xfrm flipH="1">
            <a:off x="3714266" y="5297776"/>
            <a:ext cx="53780" cy="352263"/>
          </a:xfrm>
          <a:prstGeom prst="ellipse">
            <a:avLst/>
          </a:prstGeom>
          <a:solidFill>
            <a:srgbClr val="FFC000">
              <a:alpha val="35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p>
        </p:txBody>
      </p:sp>
      <p:sp>
        <p:nvSpPr>
          <p:cNvPr id="17" name="TextBox 16">
            <a:extLst>
              <a:ext uri="{FF2B5EF4-FFF2-40B4-BE49-F238E27FC236}">
                <a16:creationId xmlns:a16="http://schemas.microsoft.com/office/drawing/2014/main" id="{C5CE9BB1-945F-41EF-B062-152B866F70C3}"/>
              </a:ext>
            </a:extLst>
          </p:cNvPr>
          <p:cNvSpPr txBox="1"/>
          <p:nvPr/>
        </p:nvSpPr>
        <p:spPr>
          <a:xfrm>
            <a:off x="2796347" y="1953368"/>
            <a:ext cx="780876" cy="441018"/>
          </a:xfrm>
          <a:prstGeom prst="rect">
            <a:avLst/>
          </a:prstGeom>
          <a:noFill/>
        </p:spPr>
        <p:txBody>
          <a:bodyPr wrap="square" rtlCol="0">
            <a:spAutoFit/>
          </a:bodyPr>
          <a:lstStyle/>
          <a:p>
            <a:r>
              <a:rPr lang="en-US" sz="1133" dirty="0">
                <a:solidFill>
                  <a:schemeClr val="accent1"/>
                </a:solidFill>
              </a:rPr>
              <a:t>Entry @312</a:t>
            </a:r>
          </a:p>
        </p:txBody>
      </p:sp>
      <p:cxnSp>
        <p:nvCxnSpPr>
          <p:cNvPr id="18" name="Straight Arrow Connector 17">
            <a:extLst>
              <a:ext uri="{FF2B5EF4-FFF2-40B4-BE49-F238E27FC236}">
                <a16:creationId xmlns:a16="http://schemas.microsoft.com/office/drawing/2014/main" id="{F6235AE1-1374-4605-9E13-D186446825F2}"/>
              </a:ext>
            </a:extLst>
          </p:cNvPr>
          <p:cNvCxnSpPr>
            <a:cxnSpLocks/>
          </p:cNvCxnSpPr>
          <p:nvPr/>
        </p:nvCxnSpPr>
        <p:spPr>
          <a:xfrm>
            <a:off x="3258713" y="2331422"/>
            <a:ext cx="183624" cy="818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0E5455A-09FB-4659-81A2-CDA5B6C78A10}"/>
              </a:ext>
            </a:extLst>
          </p:cNvPr>
          <p:cNvSpPr txBox="1"/>
          <p:nvPr/>
        </p:nvSpPr>
        <p:spPr>
          <a:xfrm>
            <a:off x="4108387" y="2678259"/>
            <a:ext cx="928642" cy="266676"/>
          </a:xfrm>
          <a:prstGeom prst="rect">
            <a:avLst/>
          </a:prstGeom>
          <a:noFill/>
        </p:spPr>
        <p:txBody>
          <a:bodyPr wrap="square" rtlCol="0">
            <a:spAutoFit/>
          </a:bodyPr>
          <a:lstStyle/>
          <a:p>
            <a:r>
              <a:rPr lang="en-US" sz="1133">
                <a:solidFill>
                  <a:schemeClr val="tx1">
                    <a:lumMod val="75000"/>
                    <a:lumOff val="25000"/>
                  </a:schemeClr>
                </a:solidFill>
              </a:rPr>
              <a:t>270</a:t>
            </a:r>
          </a:p>
        </p:txBody>
      </p:sp>
      <p:cxnSp>
        <p:nvCxnSpPr>
          <p:cNvPr id="9" name="Straight Arrow Connector 8">
            <a:extLst>
              <a:ext uri="{FF2B5EF4-FFF2-40B4-BE49-F238E27FC236}">
                <a16:creationId xmlns:a16="http://schemas.microsoft.com/office/drawing/2014/main" id="{A321B409-8D5E-4F21-8972-6D37FC682196}"/>
              </a:ext>
            </a:extLst>
          </p:cNvPr>
          <p:cNvCxnSpPr>
            <a:cxnSpLocks/>
          </p:cNvCxnSpPr>
          <p:nvPr/>
        </p:nvCxnSpPr>
        <p:spPr>
          <a:xfrm flipH="1">
            <a:off x="3885026" y="2549778"/>
            <a:ext cx="432180" cy="2882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9E250C0-4155-45EA-880B-F7546384592C}"/>
              </a:ext>
            </a:extLst>
          </p:cNvPr>
          <p:cNvCxnSpPr>
            <a:cxnSpLocks/>
          </p:cNvCxnSpPr>
          <p:nvPr/>
        </p:nvCxnSpPr>
        <p:spPr>
          <a:xfrm>
            <a:off x="3714265" y="2496866"/>
            <a:ext cx="0" cy="2120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E966789-AA8A-46BE-BFEF-871F23DC5FBB}"/>
              </a:ext>
            </a:extLst>
          </p:cNvPr>
          <p:cNvCxnSpPr>
            <a:cxnSpLocks/>
          </p:cNvCxnSpPr>
          <p:nvPr/>
        </p:nvCxnSpPr>
        <p:spPr>
          <a:xfrm flipV="1">
            <a:off x="3416466" y="2885161"/>
            <a:ext cx="321516" cy="1274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D3573ED-C4A2-411B-9027-2598058B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44" y="990600"/>
            <a:ext cx="13045756" cy="6172200"/>
          </a:xfrm>
          <a:prstGeom prst="rect">
            <a:avLst/>
          </a:prstGeom>
        </p:spPr>
      </p:pic>
      <p:sp>
        <p:nvSpPr>
          <p:cNvPr id="3" name="Text Placeholder 2"/>
          <p:cNvSpPr>
            <a:spLocks noGrp="1"/>
          </p:cNvSpPr>
          <p:nvPr>
            <p:ph type="body" sz="quarter" idx="12"/>
          </p:nvPr>
        </p:nvSpPr>
        <p:spPr/>
        <p:txBody>
          <a:bodyPr>
            <a:normAutofit fontScale="77500" lnSpcReduction="20000"/>
          </a:bodyPr>
          <a:lstStyle/>
          <a:p>
            <a:r>
              <a:rPr lang="en-IN" dirty="0"/>
              <a:t>Source: Falcon7</a:t>
            </a:r>
          </a:p>
          <a:p>
            <a:r>
              <a:rPr lang="en-US" dirty="0"/>
              <a:t>Case studies are an example ideas meeting the quantitative selection criteria and explains how the portfolio entry, exit and incremental actions are initiated depends upon the various momentum indicators shown above. However, these case study ideas not necessarily to be seen as recommendations or part of the portfolio currently. </a:t>
            </a:r>
          </a:p>
        </p:txBody>
      </p:sp>
      <p:sp>
        <p:nvSpPr>
          <p:cNvPr id="16" name="TextBox 15">
            <a:extLst>
              <a:ext uri="{FF2B5EF4-FFF2-40B4-BE49-F238E27FC236}">
                <a16:creationId xmlns:a16="http://schemas.microsoft.com/office/drawing/2014/main" id="{3B23A0F7-BF16-47E6-83F4-C14CA22EAAEB}"/>
              </a:ext>
            </a:extLst>
          </p:cNvPr>
          <p:cNvSpPr txBox="1"/>
          <p:nvPr/>
        </p:nvSpPr>
        <p:spPr>
          <a:xfrm>
            <a:off x="10871200" y="5166930"/>
            <a:ext cx="1066800" cy="615361"/>
          </a:xfrm>
          <a:prstGeom prst="rect">
            <a:avLst/>
          </a:prstGeom>
          <a:noFill/>
        </p:spPr>
        <p:txBody>
          <a:bodyPr wrap="square" rtlCol="0">
            <a:spAutoFit/>
          </a:bodyPr>
          <a:lstStyle/>
          <a:p>
            <a:r>
              <a:rPr lang="en-US" sz="1133" dirty="0" err="1"/>
              <a:t>cmp</a:t>
            </a:r>
            <a:r>
              <a:rPr lang="en-US" sz="1133" dirty="0"/>
              <a:t> </a:t>
            </a:r>
            <a:r>
              <a:rPr lang="en-US" sz="1133" dirty="0" smtClean="0"/>
              <a:t>2801</a:t>
            </a:r>
            <a:endParaRPr lang="en-US" sz="1133" dirty="0"/>
          </a:p>
          <a:p>
            <a:r>
              <a:rPr lang="en-US" sz="1133" dirty="0"/>
              <a:t>Down </a:t>
            </a:r>
            <a:r>
              <a:rPr lang="en-US" sz="1133" dirty="0" smtClean="0"/>
              <a:t>26% </a:t>
            </a:r>
            <a:r>
              <a:rPr lang="en-US" sz="1133" dirty="0"/>
              <a:t>from exit</a:t>
            </a:r>
          </a:p>
        </p:txBody>
      </p:sp>
      <p:sp>
        <p:nvSpPr>
          <p:cNvPr id="20" name="TextBox 19">
            <a:extLst>
              <a:ext uri="{FF2B5EF4-FFF2-40B4-BE49-F238E27FC236}">
                <a16:creationId xmlns:a16="http://schemas.microsoft.com/office/drawing/2014/main" id="{31D1697B-221C-4803-975A-BDC9C19432B3}"/>
              </a:ext>
            </a:extLst>
          </p:cNvPr>
          <p:cNvSpPr txBox="1"/>
          <p:nvPr/>
        </p:nvSpPr>
        <p:spPr>
          <a:xfrm>
            <a:off x="8755011" y="3506542"/>
            <a:ext cx="2144861" cy="441018"/>
          </a:xfrm>
          <a:prstGeom prst="rect">
            <a:avLst/>
          </a:prstGeom>
          <a:noFill/>
        </p:spPr>
        <p:txBody>
          <a:bodyPr wrap="square" rtlCol="0">
            <a:spAutoFit/>
          </a:bodyPr>
          <a:lstStyle/>
          <a:p>
            <a:r>
              <a:rPr lang="en-US" sz="1133" dirty="0"/>
              <a:t>Exit </a:t>
            </a:r>
            <a:r>
              <a:rPr lang="en-US" sz="1133" dirty="0" smtClean="0"/>
              <a:t>@3800 after stock failed to move breakdown level</a:t>
            </a:r>
            <a:endParaRPr lang="en-US" sz="1133" dirty="0"/>
          </a:p>
        </p:txBody>
      </p:sp>
      <p:cxnSp>
        <p:nvCxnSpPr>
          <p:cNvPr id="6" name="Straight Connector 5"/>
          <p:cNvCxnSpPr/>
          <p:nvPr/>
        </p:nvCxnSpPr>
        <p:spPr>
          <a:xfrm flipV="1">
            <a:off x="4764609" y="3727051"/>
            <a:ext cx="3977571" cy="188"/>
          </a:xfrm>
          <a:prstGeom prst="line">
            <a:avLst/>
          </a:prstGeom>
          <a:ln w="6350" cap="sq">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99330" y="427682"/>
            <a:ext cx="13137033" cy="378596"/>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spcBef>
                <a:spcPts val="340"/>
              </a:spcBef>
              <a:spcAft>
                <a:spcPts val="340"/>
              </a:spcAft>
            </a:pPr>
            <a:r>
              <a:rPr lang="en-IN" sz="2400" b="1" dirty="0" err="1" smtClean="0">
                <a:solidFill>
                  <a:schemeClr val="bg1"/>
                </a:solidFill>
              </a:rPr>
              <a:t>Divis</a:t>
            </a:r>
            <a:r>
              <a:rPr lang="en-IN" sz="2400" b="1" dirty="0" smtClean="0">
                <a:solidFill>
                  <a:schemeClr val="bg1"/>
                </a:solidFill>
              </a:rPr>
              <a:t> Labs</a:t>
            </a:r>
            <a:endParaRPr lang="en-IN" sz="2400" b="1" dirty="0">
              <a:solidFill>
                <a:schemeClr val="bg1"/>
              </a:solidFill>
            </a:endParaRPr>
          </a:p>
        </p:txBody>
      </p:sp>
      <p:sp>
        <p:nvSpPr>
          <p:cNvPr id="22" name="TextBox 21"/>
          <p:cNvSpPr txBox="1"/>
          <p:nvPr/>
        </p:nvSpPr>
        <p:spPr>
          <a:xfrm>
            <a:off x="12319000" y="7180908"/>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2" name="Footer Placeholder 1"/>
          <p:cNvSpPr>
            <a:spLocks noGrp="1"/>
          </p:cNvSpPr>
          <p:nvPr>
            <p:ph type="ftr" sz="quarter" idx="3"/>
          </p:nvPr>
        </p:nvSpPr>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33827742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1A4187-2CE1-484C-9522-CB1879E7A985}" type="slidenum">
              <a:rPr lang="en-US" smtClean="0"/>
              <a:pPr>
                <a:defRPr/>
              </a:pPr>
              <a:t>83</a:t>
            </a:fld>
            <a:endParaRPr lang="en-US" dirty="0"/>
          </a:p>
        </p:txBody>
      </p:sp>
      <p:sp>
        <p:nvSpPr>
          <p:cNvPr id="7" name="Title 4"/>
          <p:cNvSpPr>
            <a:spLocks noGrp="1"/>
          </p:cNvSpPr>
          <p:nvPr>
            <p:ph type="title"/>
          </p:nvPr>
        </p:nvSpPr>
        <p:spPr>
          <a:xfrm>
            <a:off x="279400" y="-120439"/>
            <a:ext cx="11917680" cy="1502305"/>
          </a:xfrm>
        </p:spPr>
        <p:txBody>
          <a:bodyPr>
            <a:normAutofit/>
          </a:bodyPr>
          <a:lstStyle/>
          <a:p>
            <a:r>
              <a:rPr lang="en-US" sz="3000" b="1" dirty="0">
                <a:solidFill>
                  <a:schemeClr val="bg1"/>
                </a:solidFill>
                <a:latin typeface="+mn-lt"/>
              </a:rPr>
              <a:t>Be opportunistic</a:t>
            </a:r>
          </a:p>
        </p:txBody>
      </p:sp>
      <p:pic>
        <p:nvPicPr>
          <p:cNvPr id="5" name="Picture 4">
            <a:extLst>
              <a:ext uri="{FF2B5EF4-FFF2-40B4-BE49-F238E27FC236}">
                <a16:creationId xmlns:a16="http://schemas.microsoft.com/office/drawing/2014/main" id="{4642B87F-2CAC-40CE-AE88-A68C360DBE36}"/>
              </a:ext>
            </a:extLst>
          </p:cNvPr>
          <p:cNvPicPr>
            <a:picLocks noChangeAspect="1"/>
          </p:cNvPicPr>
          <p:nvPr/>
        </p:nvPicPr>
        <p:blipFill rotWithShape="1">
          <a:blip r:embed="rId2">
            <a:extLst>
              <a:ext uri="{28A0092B-C50C-407E-A947-70E740481C1C}">
                <a14:useLocalDpi xmlns:a14="http://schemas.microsoft.com/office/drawing/2010/main" val="0"/>
              </a:ext>
            </a:extLst>
          </a:blip>
          <a:srcRect b="7194"/>
          <a:stretch/>
        </p:blipFill>
        <p:spPr>
          <a:xfrm>
            <a:off x="1727200" y="1828800"/>
            <a:ext cx="10058400" cy="5334000"/>
          </a:xfrm>
          <a:prstGeom prst="rect">
            <a:avLst/>
          </a:prstGeom>
        </p:spPr>
      </p:pic>
      <p:sp>
        <p:nvSpPr>
          <p:cNvPr id="2" name="Footer Placeholder 1"/>
          <p:cNvSpPr>
            <a:spLocks noGrp="1"/>
          </p:cNvSpPr>
          <p:nvPr>
            <p:ph type="ftr" sz="quarter" idx="4294967295"/>
          </p:nvPr>
        </p:nvSpPr>
        <p:spPr>
          <a:xfrm>
            <a:off x="2032001" y="7203864"/>
            <a:ext cx="9677399" cy="413808"/>
          </a:xfrm>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21138565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600" y="1828801"/>
            <a:ext cx="10058400" cy="5375064"/>
          </a:xfrm>
          <a:prstGeom prst="rect">
            <a:avLst/>
          </a:prstGeom>
        </p:spPr>
      </p:pic>
      <p:sp>
        <p:nvSpPr>
          <p:cNvPr id="2" name="Title 1">
            <a:extLst>
              <a:ext uri="{FF2B5EF4-FFF2-40B4-BE49-F238E27FC236}">
                <a16:creationId xmlns:a16="http://schemas.microsoft.com/office/drawing/2014/main" id="{65AC3A3F-8189-483A-82EF-0505606CAADA}"/>
              </a:ext>
            </a:extLst>
          </p:cNvPr>
          <p:cNvSpPr>
            <a:spLocks noGrp="1"/>
          </p:cNvSpPr>
          <p:nvPr>
            <p:ph type="title"/>
          </p:nvPr>
        </p:nvSpPr>
        <p:spPr>
          <a:xfrm>
            <a:off x="2130382" y="1828801"/>
            <a:ext cx="3635419" cy="821937"/>
          </a:xfrm>
        </p:spPr>
        <p:txBody>
          <a:bodyPr>
            <a:noAutofit/>
          </a:bodyPr>
          <a:lstStyle/>
          <a:p>
            <a:r>
              <a:rPr lang="en-IN" sz="3200" b="1" dirty="0">
                <a:solidFill>
                  <a:srgbClr val="002060"/>
                </a:solidFill>
                <a:latin typeface="+mn-lt"/>
              </a:rPr>
              <a:t>“When do you want get diagnosed?”</a:t>
            </a:r>
            <a:endParaRPr lang="en-US" sz="3200" b="1" dirty="0">
              <a:solidFill>
                <a:srgbClr val="002060"/>
              </a:solidFill>
              <a:latin typeface="+mn-lt"/>
            </a:endParaRPr>
          </a:p>
        </p:txBody>
      </p:sp>
      <p:sp>
        <p:nvSpPr>
          <p:cNvPr id="5" name="Slide Number Placeholder 4">
            <a:extLst>
              <a:ext uri="{FF2B5EF4-FFF2-40B4-BE49-F238E27FC236}">
                <a16:creationId xmlns:a16="http://schemas.microsoft.com/office/drawing/2014/main" id="{46A75D2B-AFCB-4FF8-9505-B719C5FCD5AA}"/>
              </a:ext>
            </a:extLst>
          </p:cNvPr>
          <p:cNvSpPr>
            <a:spLocks noGrp="1"/>
          </p:cNvSpPr>
          <p:nvPr>
            <p:ph type="sldNum" sz="quarter" idx="12"/>
          </p:nvPr>
        </p:nvSpPr>
        <p:spPr/>
        <p:txBody>
          <a:bodyPr/>
          <a:lstStyle/>
          <a:p>
            <a:fld id="{B1D2D3CA-163F-4CC7-ADBD-AA1AEDC91DA5}" type="slidenum">
              <a:rPr lang="en-GB" smtClean="0"/>
              <a:pPr/>
              <a:t>84</a:t>
            </a:fld>
            <a:endParaRPr lang="en-GB"/>
          </a:p>
        </p:txBody>
      </p:sp>
    </p:spTree>
    <p:extLst>
      <p:ext uri="{BB962C8B-B14F-4D97-AF65-F5344CB8AC3E}">
        <p14:creationId xmlns:p14="http://schemas.microsoft.com/office/powerpoint/2010/main" val="27067252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85</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9" name="Rectangle 2"/>
          <p:cNvSpPr>
            <a:spLocks noGrp="1" noChangeArrowheads="1"/>
          </p:cNvSpPr>
          <p:nvPr>
            <p:ph type="title"/>
          </p:nvPr>
        </p:nvSpPr>
        <p:spPr>
          <a:xfrm>
            <a:off x="2108200" y="784658"/>
            <a:ext cx="6341826" cy="587375"/>
          </a:xfrm>
          <a:noFill/>
        </p:spPr>
        <p:txBody>
          <a:bodyPr/>
          <a:lstStyle/>
          <a:p>
            <a:pPr algn="l" eaLnBrk="1" hangingPunct="1"/>
            <a:r>
              <a:rPr lang="en-US" sz="2400" b="1" dirty="0">
                <a:solidFill>
                  <a:srgbClr val="1F317F"/>
                </a:solidFill>
                <a:latin typeface="+mn-lt"/>
                <a:cs typeface="Arial" panose="020B0604020202020204" pitchFamily="34" charset="0"/>
              </a:rPr>
              <a:t>Edelweiss Financial Services</a:t>
            </a:r>
          </a:p>
        </p:txBody>
      </p:sp>
      <p:cxnSp>
        <p:nvCxnSpPr>
          <p:cNvPr id="11" name="Straight Connector 1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2108200" y="1451816"/>
            <a:ext cx="9550400" cy="5634785"/>
            <a:chOff x="594001" y="1186151"/>
            <a:chExt cx="8761415" cy="6042852"/>
          </a:xfrm>
        </p:grpSpPr>
        <p:pic>
          <p:nvPicPr>
            <p:cNvPr id="26" name="Picture 25">
              <a:extLst>
                <a:ext uri="{FF2B5EF4-FFF2-40B4-BE49-F238E27FC236}">
                  <a16:creationId xmlns:a16="http://schemas.microsoft.com/office/drawing/2014/main" id="{6083F103-5BB2-4355-AE38-473B67A29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01" y="1186151"/>
              <a:ext cx="8761415" cy="6042852"/>
            </a:xfrm>
            <a:prstGeom prst="rect">
              <a:avLst/>
            </a:prstGeom>
          </p:spPr>
        </p:pic>
        <p:sp>
          <p:nvSpPr>
            <p:cNvPr id="27" name="TextBox 26">
              <a:extLst>
                <a:ext uri="{FF2B5EF4-FFF2-40B4-BE49-F238E27FC236}">
                  <a16:creationId xmlns:a16="http://schemas.microsoft.com/office/drawing/2014/main" id="{EED058AF-7271-4AF7-B3C8-EDD8228E0F7F}"/>
                </a:ext>
              </a:extLst>
            </p:cNvPr>
            <p:cNvSpPr txBox="1"/>
            <p:nvPr/>
          </p:nvSpPr>
          <p:spPr>
            <a:xfrm>
              <a:off x="3938297" y="2743675"/>
              <a:ext cx="1080604" cy="280556"/>
            </a:xfrm>
            <a:prstGeom prst="rect">
              <a:avLst/>
            </a:prstGeom>
            <a:noFill/>
          </p:spPr>
          <p:txBody>
            <a:bodyPr wrap="square" rtlCol="0">
              <a:spAutoFit/>
            </a:bodyPr>
            <a:lstStyle/>
            <a:p>
              <a:r>
                <a:rPr lang="en-US" sz="1100" dirty="0">
                  <a:latin typeface="+mn-lt"/>
                </a:rPr>
                <a:t>270</a:t>
              </a:r>
              <a:endParaRPr lang="en-US" sz="990" dirty="0">
                <a:latin typeface="+mn-lt"/>
              </a:endParaRPr>
            </a:p>
          </p:txBody>
        </p:sp>
        <p:cxnSp>
          <p:nvCxnSpPr>
            <p:cNvPr id="28" name="Straight Arrow Connector 27">
              <a:extLst>
                <a:ext uri="{FF2B5EF4-FFF2-40B4-BE49-F238E27FC236}">
                  <a16:creationId xmlns:a16="http://schemas.microsoft.com/office/drawing/2014/main" id="{23B6D51D-3742-47FE-B969-0B920000FFCF}"/>
                </a:ext>
              </a:extLst>
            </p:cNvPr>
            <p:cNvCxnSpPr>
              <a:cxnSpLocks/>
            </p:cNvCxnSpPr>
            <p:nvPr/>
          </p:nvCxnSpPr>
          <p:spPr>
            <a:xfrm flipH="1">
              <a:off x="2597618" y="2865762"/>
              <a:ext cx="429131" cy="5179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335B9FA-F1AC-48B2-8141-C1FEE203CC6A}"/>
                </a:ext>
              </a:extLst>
            </p:cNvPr>
            <p:cNvCxnSpPr>
              <a:cxnSpLocks/>
            </p:cNvCxnSpPr>
            <p:nvPr/>
          </p:nvCxnSpPr>
          <p:spPr>
            <a:xfrm>
              <a:off x="915100" y="1996160"/>
              <a:ext cx="1327277" cy="192226"/>
            </a:xfrm>
            <a:prstGeom prst="line">
              <a:avLst/>
            </a:prstGeom>
            <a:ln w="15875">
              <a:solidFill>
                <a:srgbClr val="C7A553"/>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2AF220A-E02B-42A3-A6AF-7FA17B00EB53}"/>
                </a:ext>
              </a:extLst>
            </p:cNvPr>
            <p:cNvSpPr txBox="1"/>
            <p:nvPr/>
          </p:nvSpPr>
          <p:spPr>
            <a:xfrm>
              <a:off x="1218146" y="2950144"/>
              <a:ext cx="1049000" cy="289633"/>
            </a:xfrm>
            <a:prstGeom prst="rect">
              <a:avLst/>
            </a:prstGeom>
            <a:noFill/>
          </p:spPr>
          <p:txBody>
            <a:bodyPr wrap="square" rtlCol="0">
              <a:spAutoFit/>
            </a:bodyPr>
            <a:lstStyle/>
            <a:p>
              <a:r>
                <a:rPr lang="en-US" sz="1155" dirty="0">
                  <a:latin typeface="+mn-lt"/>
                </a:rPr>
                <a:t>Breakdown</a:t>
              </a:r>
            </a:p>
          </p:txBody>
        </p:sp>
        <p:sp>
          <p:nvSpPr>
            <p:cNvPr id="31" name="TextBox 30">
              <a:extLst>
                <a:ext uri="{FF2B5EF4-FFF2-40B4-BE49-F238E27FC236}">
                  <a16:creationId xmlns:a16="http://schemas.microsoft.com/office/drawing/2014/main" id="{81BA5E39-2833-4954-B03F-DD5415BFCB78}"/>
                </a:ext>
              </a:extLst>
            </p:cNvPr>
            <p:cNvSpPr txBox="1"/>
            <p:nvPr/>
          </p:nvSpPr>
          <p:spPr>
            <a:xfrm>
              <a:off x="1377632" y="1866750"/>
              <a:ext cx="1185844" cy="289633"/>
            </a:xfrm>
            <a:prstGeom prst="rect">
              <a:avLst/>
            </a:prstGeom>
            <a:noFill/>
          </p:spPr>
          <p:txBody>
            <a:bodyPr wrap="square" rtlCol="0">
              <a:spAutoFit/>
            </a:bodyPr>
            <a:lstStyle/>
            <a:p>
              <a:r>
                <a:rPr lang="en-US" sz="1155" dirty="0">
                  <a:latin typeface="+mn-lt"/>
                </a:rPr>
                <a:t>Consolidation</a:t>
              </a:r>
            </a:p>
          </p:txBody>
        </p:sp>
        <p:cxnSp>
          <p:nvCxnSpPr>
            <p:cNvPr id="32" name="Straight Arrow Connector 31">
              <a:extLst>
                <a:ext uri="{FF2B5EF4-FFF2-40B4-BE49-F238E27FC236}">
                  <a16:creationId xmlns:a16="http://schemas.microsoft.com/office/drawing/2014/main" id="{104BD924-283D-4CA5-874C-6699136A615B}"/>
                </a:ext>
              </a:extLst>
            </p:cNvPr>
            <p:cNvCxnSpPr>
              <a:cxnSpLocks/>
            </p:cNvCxnSpPr>
            <p:nvPr/>
          </p:nvCxnSpPr>
          <p:spPr>
            <a:xfrm flipV="1">
              <a:off x="2131745" y="2992447"/>
              <a:ext cx="270804" cy="97352"/>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2236120-664A-4A8B-8DBA-1CD2034CA9D1}"/>
                </a:ext>
              </a:extLst>
            </p:cNvPr>
            <p:cNvSpPr txBox="1"/>
            <p:nvPr/>
          </p:nvSpPr>
          <p:spPr>
            <a:xfrm>
              <a:off x="3118797" y="3099157"/>
              <a:ext cx="1992885" cy="289633"/>
            </a:xfrm>
            <a:prstGeom prst="rect">
              <a:avLst/>
            </a:prstGeom>
            <a:noFill/>
          </p:spPr>
          <p:txBody>
            <a:bodyPr wrap="square" rtlCol="0">
              <a:spAutoFit/>
            </a:bodyPr>
            <a:lstStyle/>
            <a:p>
              <a:r>
                <a:rPr lang="en-US" sz="1155" dirty="0">
                  <a:latin typeface="+mn-lt"/>
                </a:rPr>
                <a:t>Resumption of downtrend</a:t>
              </a:r>
            </a:p>
          </p:txBody>
        </p:sp>
        <p:cxnSp>
          <p:nvCxnSpPr>
            <p:cNvPr id="34" name="Straight Arrow Connector 33">
              <a:extLst>
                <a:ext uri="{FF2B5EF4-FFF2-40B4-BE49-F238E27FC236}">
                  <a16:creationId xmlns:a16="http://schemas.microsoft.com/office/drawing/2014/main" id="{3CC94D7C-0891-4751-B227-773C72E7813C}"/>
                </a:ext>
              </a:extLst>
            </p:cNvPr>
            <p:cNvCxnSpPr>
              <a:cxnSpLocks/>
            </p:cNvCxnSpPr>
            <p:nvPr/>
          </p:nvCxnSpPr>
          <p:spPr>
            <a:xfrm flipH="1">
              <a:off x="2677433" y="3229453"/>
              <a:ext cx="441364" cy="20180"/>
            </a:xfrm>
            <a:prstGeom prst="straightConnector1">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8D9918A-77C8-4AA9-90BA-4A1986166FB9}"/>
                </a:ext>
              </a:extLst>
            </p:cNvPr>
            <p:cNvSpPr/>
            <p:nvPr/>
          </p:nvSpPr>
          <p:spPr>
            <a:xfrm>
              <a:off x="2402548" y="6651009"/>
              <a:ext cx="50291" cy="454947"/>
            </a:xfrm>
            <a:prstGeom prst="ellipse">
              <a:avLst/>
            </a:prstGeom>
            <a:solidFill>
              <a:srgbClr val="FFC000">
                <a:alpha val="35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6" name="Oval 35">
              <a:extLst>
                <a:ext uri="{FF2B5EF4-FFF2-40B4-BE49-F238E27FC236}">
                  <a16:creationId xmlns:a16="http://schemas.microsoft.com/office/drawing/2014/main" id="{31462EB4-FE8A-452B-88AF-F171F97CA1AC}"/>
                </a:ext>
              </a:extLst>
            </p:cNvPr>
            <p:cNvSpPr/>
            <p:nvPr/>
          </p:nvSpPr>
          <p:spPr>
            <a:xfrm>
              <a:off x="2597618" y="6586250"/>
              <a:ext cx="111231" cy="519707"/>
            </a:xfrm>
            <a:prstGeom prst="ellipse">
              <a:avLst/>
            </a:prstGeom>
            <a:solidFill>
              <a:srgbClr val="FFC000">
                <a:alpha val="35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7" name="TextBox 36">
              <a:extLst>
                <a:ext uri="{FF2B5EF4-FFF2-40B4-BE49-F238E27FC236}">
                  <a16:creationId xmlns:a16="http://schemas.microsoft.com/office/drawing/2014/main" id="{4E0F91F1-0C02-4209-96BC-81BBE8F1A24B}"/>
                </a:ext>
              </a:extLst>
            </p:cNvPr>
            <p:cNvSpPr txBox="1"/>
            <p:nvPr/>
          </p:nvSpPr>
          <p:spPr>
            <a:xfrm>
              <a:off x="1849932" y="6168455"/>
              <a:ext cx="962250" cy="480245"/>
            </a:xfrm>
            <a:prstGeom prst="rect">
              <a:avLst/>
            </a:prstGeom>
            <a:noFill/>
          </p:spPr>
          <p:txBody>
            <a:bodyPr wrap="square" rtlCol="0">
              <a:spAutoFit/>
            </a:bodyPr>
            <a:lstStyle/>
            <a:p>
              <a:r>
                <a:rPr lang="en-US" sz="1155" dirty="0">
                  <a:latin typeface="+mn-lt"/>
                </a:rPr>
                <a:t>Volumes on declines</a:t>
              </a:r>
            </a:p>
          </p:txBody>
        </p:sp>
        <p:sp>
          <p:nvSpPr>
            <p:cNvPr id="38" name="TextBox 37">
              <a:extLst>
                <a:ext uri="{FF2B5EF4-FFF2-40B4-BE49-F238E27FC236}">
                  <a16:creationId xmlns:a16="http://schemas.microsoft.com/office/drawing/2014/main" id="{6A5E6CAB-100D-4253-996D-66E3CD997220}"/>
                </a:ext>
              </a:extLst>
            </p:cNvPr>
            <p:cNvSpPr txBox="1"/>
            <p:nvPr/>
          </p:nvSpPr>
          <p:spPr>
            <a:xfrm>
              <a:off x="2973285" y="2409680"/>
              <a:ext cx="1251248" cy="480245"/>
            </a:xfrm>
            <a:prstGeom prst="rect">
              <a:avLst/>
            </a:prstGeom>
            <a:noFill/>
          </p:spPr>
          <p:txBody>
            <a:bodyPr wrap="square" rtlCol="0">
              <a:spAutoFit/>
            </a:bodyPr>
            <a:lstStyle/>
            <a:p>
              <a:r>
                <a:rPr lang="en-US" sz="1155" dirty="0">
                  <a:latin typeface="+mn-lt"/>
                </a:rPr>
                <a:t>Support now acting as Resistance </a:t>
              </a:r>
            </a:p>
          </p:txBody>
        </p:sp>
        <p:sp>
          <p:nvSpPr>
            <p:cNvPr id="39" name="TextBox 38">
              <a:extLst>
                <a:ext uri="{FF2B5EF4-FFF2-40B4-BE49-F238E27FC236}">
                  <a16:creationId xmlns:a16="http://schemas.microsoft.com/office/drawing/2014/main" id="{EF013A46-E30F-462A-A96E-3D61EF620D06}"/>
                </a:ext>
              </a:extLst>
            </p:cNvPr>
            <p:cNvSpPr txBox="1"/>
            <p:nvPr/>
          </p:nvSpPr>
          <p:spPr>
            <a:xfrm>
              <a:off x="4032758" y="3578666"/>
              <a:ext cx="1080604" cy="280556"/>
            </a:xfrm>
            <a:prstGeom prst="rect">
              <a:avLst/>
            </a:prstGeom>
            <a:noFill/>
          </p:spPr>
          <p:txBody>
            <a:bodyPr wrap="square" rtlCol="0">
              <a:spAutoFit/>
            </a:bodyPr>
            <a:lstStyle/>
            <a:p>
              <a:r>
                <a:rPr lang="en-US" sz="1100" dirty="0">
                  <a:latin typeface="+mn-lt"/>
                </a:rPr>
                <a:t>206</a:t>
              </a:r>
              <a:endParaRPr lang="en-US" sz="990" dirty="0">
                <a:latin typeface="+mn-lt"/>
              </a:endParaRPr>
            </a:p>
          </p:txBody>
        </p:sp>
        <p:sp>
          <p:nvSpPr>
            <p:cNvPr id="40" name="TextBox 39">
              <a:extLst>
                <a:ext uri="{FF2B5EF4-FFF2-40B4-BE49-F238E27FC236}">
                  <a16:creationId xmlns:a16="http://schemas.microsoft.com/office/drawing/2014/main" id="{78F45599-62D4-451E-AD7E-59B77182586C}"/>
                </a:ext>
              </a:extLst>
            </p:cNvPr>
            <p:cNvSpPr txBox="1"/>
            <p:nvPr/>
          </p:nvSpPr>
          <p:spPr>
            <a:xfrm>
              <a:off x="1216704" y="3119404"/>
              <a:ext cx="1185844" cy="316863"/>
            </a:xfrm>
            <a:prstGeom prst="rect">
              <a:avLst/>
            </a:prstGeom>
            <a:noFill/>
          </p:spPr>
          <p:txBody>
            <a:bodyPr wrap="square" rtlCol="0">
              <a:spAutoFit/>
            </a:bodyPr>
            <a:lstStyle/>
            <a:p>
              <a:r>
                <a:rPr lang="en-US" sz="1320" b="1" dirty="0">
                  <a:solidFill>
                    <a:srgbClr val="002060"/>
                  </a:solidFill>
                  <a:latin typeface="+mn-lt"/>
                </a:rPr>
                <a:t>COLD</a:t>
              </a:r>
            </a:p>
          </p:txBody>
        </p:sp>
        <p:sp>
          <p:nvSpPr>
            <p:cNvPr id="41" name="TextBox 40">
              <a:extLst>
                <a:ext uri="{FF2B5EF4-FFF2-40B4-BE49-F238E27FC236}">
                  <a16:creationId xmlns:a16="http://schemas.microsoft.com/office/drawing/2014/main" id="{6E0CA0D1-FCC7-4406-AFB4-7E10857D42A3}"/>
                </a:ext>
              </a:extLst>
            </p:cNvPr>
            <p:cNvSpPr txBox="1"/>
            <p:nvPr/>
          </p:nvSpPr>
          <p:spPr>
            <a:xfrm>
              <a:off x="3109230" y="3273967"/>
              <a:ext cx="1185844" cy="316863"/>
            </a:xfrm>
            <a:prstGeom prst="rect">
              <a:avLst/>
            </a:prstGeom>
            <a:noFill/>
          </p:spPr>
          <p:txBody>
            <a:bodyPr wrap="square" rtlCol="0">
              <a:spAutoFit/>
            </a:bodyPr>
            <a:lstStyle/>
            <a:p>
              <a:r>
                <a:rPr lang="en-US" sz="1320" b="1" dirty="0">
                  <a:solidFill>
                    <a:srgbClr val="002060"/>
                  </a:solidFill>
                  <a:latin typeface="+mn-lt"/>
                </a:rPr>
                <a:t>FEVER</a:t>
              </a:r>
            </a:p>
          </p:txBody>
        </p:sp>
        <p:sp>
          <p:nvSpPr>
            <p:cNvPr id="42" name="TextBox 41">
              <a:extLst>
                <a:ext uri="{FF2B5EF4-FFF2-40B4-BE49-F238E27FC236}">
                  <a16:creationId xmlns:a16="http://schemas.microsoft.com/office/drawing/2014/main" id="{C917EAB4-2458-4D44-9384-5B7F9EC7C235}"/>
                </a:ext>
              </a:extLst>
            </p:cNvPr>
            <p:cNvSpPr txBox="1"/>
            <p:nvPr/>
          </p:nvSpPr>
          <p:spPr>
            <a:xfrm>
              <a:off x="2267146" y="3753477"/>
              <a:ext cx="1185844" cy="316863"/>
            </a:xfrm>
            <a:prstGeom prst="rect">
              <a:avLst/>
            </a:prstGeom>
            <a:noFill/>
          </p:spPr>
          <p:txBody>
            <a:bodyPr wrap="square" rtlCol="0">
              <a:spAutoFit/>
            </a:bodyPr>
            <a:lstStyle/>
            <a:p>
              <a:r>
                <a:rPr lang="en-US" sz="1320" b="1" dirty="0">
                  <a:solidFill>
                    <a:srgbClr val="002060"/>
                  </a:solidFill>
                  <a:latin typeface="+mn-lt"/>
                </a:rPr>
                <a:t>ICU</a:t>
              </a:r>
            </a:p>
          </p:txBody>
        </p:sp>
        <p:sp>
          <p:nvSpPr>
            <p:cNvPr id="43" name="TextBox 42">
              <a:extLst>
                <a:ext uri="{FF2B5EF4-FFF2-40B4-BE49-F238E27FC236}">
                  <a16:creationId xmlns:a16="http://schemas.microsoft.com/office/drawing/2014/main" id="{F1ABE03A-F61E-49F7-A4DF-6EA42F29BE37}"/>
                </a:ext>
              </a:extLst>
            </p:cNvPr>
            <p:cNvSpPr txBox="1"/>
            <p:nvPr/>
          </p:nvSpPr>
          <p:spPr>
            <a:xfrm>
              <a:off x="8238119" y="4453263"/>
              <a:ext cx="851353" cy="280556"/>
            </a:xfrm>
            <a:prstGeom prst="rect">
              <a:avLst/>
            </a:prstGeom>
            <a:noFill/>
          </p:spPr>
          <p:txBody>
            <a:bodyPr wrap="square" rtlCol="0">
              <a:spAutoFit/>
            </a:bodyPr>
            <a:lstStyle/>
            <a:p>
              <a:r>
                <a:rPr lang="en-US" sz="1100" dirty="0">
                  <a:latin typeface="+mn-lt"/>
                </a:rPr>
                <a:t>CMP </a:t>
              </a:r>
              <a:r>
                <a:rPr lang="en-US" sz="1100" dirty="0" smtClean="0">
                  <a:latin typeface="+mn-lt"/>
                </a:rPr>
                <a:t>55</a:t>
              </a:r>
              <a:endParaRPr lang="en-US" sz="990" dirty="0">
                <a:latin typeface="+mn-lt"/>
              </a:endParaRPr>
            </a:p>
          </p:txBody>
        </p:sp>
      </p:grpSp>
      <p:sp>
        <p:nvSpPr>
          <p:cNvPr id="44" name="TextBox 43"/>
          <p:cNvSpPr txBox="1"/>
          <p:nvPr/>
        </p:nvSpPr>
        <p:spPr>
          <a:xfrm>
            <a:off x="10752277" y="7047410"/>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Tree>
    <p:extLst>
      <p:ext uri="{BB962C8B-B14F-4D97-AF65-F5344CB8AC3E}">
        <p14:creationId xmlns:p14="http://schemas.microsoft.com/office/powerpoint/2010/main" val="17336565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3098800" y="914400"/>
            <a:ext cx="6341826" cy="587375"/>
          </a:xfrm>
          <a:noFill/>
        </p:spPr>
        <p:txBody>
          <a:bodyPr/>
          <a:lstStyle/>
          <a:p>
            <a:pPr eaLnBrk="1" hangingPunct="1"/>
            <a:r>
              <a:rPr lang="en-US" sz="3200" b="1" dirty="0">
                <a:latin typeface="+mn-lt"/>
                <a:cs typeface="Arial" panose="020B0604020202020204" pitchFamily="34" charset="0"/>
              </a:rPr>
              <a:t>Who am I ?</a:t>
            </a:r>
          </a:p>
        </p:txBody>
      </p:sp>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86</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pic>
        <p:nvPicPr>
          <p:cNvPr id="11" name="Picture 10">
            <a:extLst>
              <a:ext uri="{FF2B5EF4-FFF2-40B4-BE49-F238E27FC236}">
                <a16:creationId xmlns:a16="http://schemas.microsoft.com/office/drawing/2014/main" id="{D016DF49-9B60-4BD1-9BD7-C1D0B1F1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285" y="1873200"/>
            <a:ext cx="7133428" cy="5315916"/>
          </a:xfrm>
          <a:prstGeom prst="rect">
            <a:avLst/>
          </a:prstGeom>
        </p:spPr>
      </p:pic>
    </p:spTree>
    <p:extLst>
      <p:ext uri="{BB962C8B-B14F-4D97-AF65-F5344CB8AC3E}">
        <p14:creationId xmlns:p14="http://schemas.microsoft.com/office/powerpoint/2010/main" val="3500780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2976700" y="1905001"/>
            <a:ext cx="7864200" cy="587375"/>
          </a:xfrm>
          <a:noFill/>
        </p:spPr>
        <p:txBody>
          <a:bodyPr>
            <a:normAutofit fontScale="90000"/>
          </a:bodyPr>
          <a:lstStyle/>
          <a:p>
            <a:pPr eaLnBrk="1" hangingPunct="1"/>
            <a:r>
              <a:rPr lang="en-US" b="1" dirty="0" smtClean="0">
                <a:solidFill>
                  <a:srgbClr val="002060"/>
                </a:solidFill>
                <a:latin typeface="+mn-lt"/>
                <a:cs typeface="Arial" panose="020B0604020202020204" pitchFamily="34" charset="0"/>
              </a:rPr>
              <a:t>Technical Analysis = Brahmastra</a:t>
            </a:r>
            <a:endParaRPr lang="en-US" b="1" dirty="0">
              <a:solidFill>
                <a:srgbClr val="002060"/>
              </a:solidFill>
              <a:latin typeface="+mn-lt"/>
              <a:cs typeface="Arial" panose="020B0604020202020204" pitchFamily="34" charset="0"/>
            </a:endParaRPr>
          </a:p>
        </p:txBody>
      </p:sp>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87</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44" name="Rectangle 2"/>
          <p:cNvSpPr txBox="1">
            <a:spLocks noChangeArrowheads="1"/>
          </p:cNvSpPr>
          <p:nvPr/>
        </p:nvSpPr>
        <p:spPr bwMode="auto">
          <a:xfrm>
            <a:off x="3479800" y="2882444"/>
            <a:ext cx="6858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2800" b="1" dirty="0">
                <a:latin typeface="+mn-lt"/>
                <a:cs typeface="Arial" panose="020B0604020202020204" pitchFamily="34" charset="0"/>
              </a:rPr>
              <a:t>Art of exiting :</a:t>
            </a:r>
            <a:br>
              <a:rPr lang="en-US" sz="2800" b="1" dirty="0">
                <a:latin typeface="+mn-lt"/>
                <a:cs typeface="Arial" panose="020B0604020202020204" pitchFamily="34" charset="0"/>
              </a:rPr>
            </a:br>
            <a:r>
              <a:rPr lang="en-US" sz="2800" b="1" dirty="0">
                <a:latin typeface="+mn-lt"/>
                <a:cs typeface="Arial" panose="020B0604020202020204" pitchFamily="34" charset="0"/>
              </a:rPr>
              <a:t>Arjun vs Abhimanyu</a:t>
            </a:r>
            <a:br>
              <a:rPr lang="en-US" sz="2800" b="1" dirty="0">
                <a:latin typeface="+mn-lt"/>
                <a:cs typeface="Arial" panose="020B0604020202020204" pitchFamily="34" charset="0"/>
              </a:rPr>
            </a:br>
            <a:r>
              <a:rPr lang="en-US" sz="2800" b="1" dirty="0">
                <a:latin typeface="+mn-lt"/>
                <a:cs typeface="Arial" panose="020B0604020202020204" pitchFamily="34" charset="0"/>
              </a:rPr>
              <a:t/>
            </a:r>
            <a:br>
              <a:rPr lang="en-US" sz="2800" b="1" dirty="0">
                <a:latin typeface="+mn-lt"/>
                <a:cs typeface="Arial" panose="020B0604020202020204" pitchFamily="34" charset="0"/>
              </a:rPr>
            </a:br>
            <a:r>
              <a:rPr lang="en-US" sz="2800" b="1" dirty="0">
                <a:latin typeface="+mn-lt"/>
                <a:cs typeface="Arial" panose="020B0604020202020204" pitchFamily="34" charset="0"/>
              </a:rPr>
              <a:t>In Smallcap/high beta/fancy names/new </a:t>
            </a:r>
            <a:r>
              <a:rPr lang="en-US" sz="2800" b="1" dirty="0" smtClean="0">
                <a:latin typeface="+mn-lt"/>
                <a:cs typeface="Arial" panose="020B0604020202020204" pitchFamily="34" charset="0"/>
              </a:rPr>
              <a:t>flavours/top </a:t>
            </a:r>
            <a:r>
              <a:rPr lang="en-US" sz="2800" b="1" dirty="0">
                <a:latin typeface="+mn-lt"/>
                <a:cs typeface="Arial" panose="020B0604020202020204" pitchFamily="34" charset="0"/>
              </a:rPr>
              <a:t>newsmakers you have to be Arjun not Abhimanyu</a:t>
            </a:r>
          </a:p>
        </p:txBody>
      </p:sp>
    </p:spTree>
    <p:extLst>
      <p:ext uri="{BB962C8B-B14F-4D97-AF65-F5344CB8AC3E}">
        <p14:creationId xmlns:p14="http://schemas.microsoft.com/office/powerpoint/2010/main" val="7982802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77FBCA68-FE0A-4689-80E7-33D511923A42}"/>
              </a:ext>
            </a:extLst>
          </p:cNvPr>
          <p:cNvCxnSpPr>
            <a:cxnSpLocks/>
          </p:cNvCxnSpPr>
          <p:nvPr/>
        </p:nvCxnSpPr>
        <p:spPr>
          <a:xfrm>
            <a:off x="5653795" y="2620213"/>
            <a:ext cx="1346496" cy="8490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0B7DC49-FAF0-4786-8B60-F3EC6EA20ED8}"/>
              </a:ext>
            </a:extLst>
          </p:cNvPr>
          <p:cNvSpPr txBox="1"/>
          <p:nvPr/>
        </p:nvSpPr>
        <p:spPr>
          <a:xfrm>
            <a:off x="2835966" y="5152621"/>
            <a:ext cx="962160" cy="615361"/>
          </a:xfrm>
          <a:prstGeom prst="rect">
            <a:avLst/>
          </a:prstGeom>
          <a:noFill/>
        </p:spPr>
        <p:txBody>
          <a:bodyPr wrap="square" rtlCol="0">
            <a:spAutoFit/>
          </a:bodyPr>
          <a:lstStyle/>
          <a:p>
            <a:pPr algn="ctr"/>
            <a:r>
              <a:rPr lang="en-US" sz="1133" b="1" dirty="0">
                <a:solidFill>
                  <a:schemeClr val="accent1"/>
                </a:solidFill>
              </a:rPr>
              <a:t>Volumes on declines</a:t>
            </a:r>
          </a:p>
        </p:txBody>
      </p:sp>
      <p:sp>
        <p:nvSpPr>
          <p:cNvPr id="12" name="Oval 11">
            <a:extLst>
              <a:ext uri="{FF2B5EF4-FFF2-40B4-BE49-F238E27FC236}">
                <a16:creationId xmlns:a16="http://schemas.microsoft.com/office/drawing/2014/main" id="{7B532FF1-3794-44D4-A44E-EE52530C5B4F}"/>
              </a:ext>
            </a:extLst>
          </p:cNvPr>
          <p:cNvSpPr/>
          <p:nvPr/>
        </p:nvSpPr>
        <p:spPr>
          <a:xfrm flipH="1">
            <a:off x="3714266" y="5297776"/>
            <a:ext cx="53780" cy="352263"/>
          </a:xfrm>
          <a:prstGeom prst="ellipse">
            <a:avLst/>
          </a:prstGeom>
          <a:solidFill>
            <a:srgbClr val="FFC000">
              <a:alpha val="35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p>
        </p:txBody>
      </p:sp>
      <p:sp>
        <p:nvSpPr>
          <p:cNvPr id="17" name="TextBox 16">
            <a:extLst>
              <a:ext uri="{FF2B5EF4-FFF2-40B4-BE49-F238E27FC236}">
                <a16:creationId xmlns:a16="http://schemas.microsoft.com/office/drawing/2014/main" id="{C5CE9BB1-945F-41EF-B062-152B866F70C3}"/>
              </a:ext>
            </a:extLst>
          </p:cNvPr>
          <p:cNvSpPr txBox="1"/>
          <p:nvPr/>
        </p:nvSpPr>
        <p:spPr>
          <a:xfrm>
            <a:off x="2796347" y="1953368"/>
            <a:ext cx="780876" cy="441018"/>
          </a:xfrm>
          <a:prstGeom prst="rect">
            <a:avLst/>
          </a:prstGeom>
          <a:noFill/>
        </p:spPr>
        <p:txBody>
          <a:bodyPr wrap="square" rtlCol="0">
            <a:spAutoFit/>
          </a:bodyPr>
          <a:lstStyle/>
          <a:p>
            <a:r>
              <a:rPr lang="en-US" sz="1133" dirty="0">
                <a:solidFill>
                  <a:schemeClr val="accent1"/>
                </a:solidFill>
              </a:rPr>
              <a:t>Entry @312</a:t>
            </a:r>
          </a:p>
        </p:txBody>
      </p:sp>
      <p:cxnSp>
        <p:nvCxnSpPr>
          <p:cNvPr id="18" name="Straight Arrow Connector 17">
            <a:extLst>
              <a:ext uri="{FF2B5EF4-FFF2-40B4-BE49-F238E27FC236}">
                <a16:creationId xmlns:a16="http://schemas.microsoft.com/office/drawing/2014/main" id="{F6235AE1-1374-4605-9E13-D186446825F2}"/>
              </a:ext>
            </a:extLst>
          </p:cNvPr>
          <p:cNvCxnSpPr>
            <a:cxnSpLocks/>
          </p:cNvCxnSpPr>
          <p:nvPr/>
        </p:nvCxnSpPr>
        <p:spPr>
          <a:xfrm>
            <a:off x="3258713" y="2331422"/>
            <a:ext cx="183624" cy="818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0E5455A-09FB-4659-81A2-CDA5B6C78A10}"/>
              </a:ext>
            </a:extLst>
          </p:cNvPr>
          <p:cNvSpPr txBox="1"/>
          <p:nvPr/>
        </p:nvSpPr>
        <p:spPr>
          <a:xfrm>
            <a:off x="4108387" y="2678259"/>
            <a:ext cx="928642" cy="266676"/>
          </a:xfrm>
          <a:prstGeom prst="rect">
            <a:avLst/>
          </a:prstGeom>
          <a:noFill/>
        </p:spPr>
        <p:txBody>
          <a:bodyPr wrap="square" rtlCol="0">
            <a:spAutoFit/>
          </a:bodyPr>
          <a:lstStyle/>
          <a:p>
            <a:r>
              <a:rPr lang="en-US" sz="1133">
                <a:solidFill>
                  <a:schemeClr val="tx1">
                    <a:lumMod val="75000"/>
                    <a:lumOff val="25000"/>
                  </a:schemeClr>
                </a:solidFill>
              </a:rPr>
              <a:t>270</a:t>
            </a:r>
          </a:p>
        </p:txBody>
      </p:sp>
      <p:cxnSp>
        <p:nvCxnSpPr>
          <p:cNvPr id="9" name="Straight Arrow Connector 8">
            <a:extLst>
              <a:ext uri="{FF2B5EF4-FFF2-40B4-BE49-F238E27FC236}">
                <a16:creationId xmlns:a16="http://schemas.microsoft.com/office/drawing/2014/main" id="{A321B409-8D5E-4F21-8972-6D37FC682196}"/>
              </a:ext>
            </a:extLst>
          </p:cNvPr>
          <p:cNvCxnSpPr>
            <a:cxnSpLocks/>
          </p:cNvCxnSpPr>
          <p:nvPr/>
        </p:nvCxnSpPr>
        <p:spPr>
          <a:xfrm flipH="1">
            <a:off x="3885026" y="2549778"/>
            <a:ext cx="432180" cy="2882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9E250C0-4155-45EA-880B-F7546384592C}"/>
              </a:ext>
            </a:extLst>
          </p:cNvPr>
          <p:cNvCxnSpPr>
            <a:cxnSpLocks/>
          </p:cNvCxnSpPr>
          <p:nvPr/>
        </p:nvCxnSpPr>
        <p:spPr>
          <a:xfrm>
            <a:off x="3714265" y="2496866"/>
            <a:ext cx="0" cy="2120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E966789-AA8A-46BE-BFEF-871F23DC5FBB}"/>
              </a:ext>
            </a:extLst>
          </p:cNvPr>
          <p:cNvCxnSpPr>
            <a:cxnSpLocks/>
          </p:cNvCxnSpPr>
          <p:nvPr/>
        </p:nvCxnSpPr>
        <p:spPr>
          <a:xfrm flipV="1">
            <a:off x="3416466" y="2885161"/>
            <a:ext cx="321516" cy="1274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D3573ED-C4A2-411B-9027-2598058B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104" y="1953368"/>
            <a:ext cx="10155936" cy="4680122"/>
          </a:xfrm>
          <a:prstGeom prst="rect">
            <a:avLst/>
          </a:prstGeom>
        </p:spPr>
      </p:pic>
      <p:sp>
        <p:nvSpPr>
          <p:cNvPr id="3" name="Text Placeholder 2"/>
          <p:cNvSpPr>
            <a:spLocks noGrp="1"/>
          </p:cNvSpPr>
          <p:nvPr>
            <p:ph type="body" sz="quarter" idx="12"/>
          </p:nvPr>
        </p:nvSpPr>
        <p:spPr/>
        <p:txBody>
          <a:bodyPr>
            <a:normAutofit fontScale="77500" lnSpcReduction="20000"/>
          </a:bodyPr>
          <a:lstStyle/>
          <a:p>
            <a:r>
              <a:rPr lang="en-IN" dirty="0"/>
              <a:t>Source: Falcon7</a:t>
            </a:r>
          </a:p>
          <a:p>
            <a:r>
              <a:rPr lang="en-US" dirty="0"/>
              <a:t>Case studies are an example ideas meeting the quantitative selection criteria and explains how the portfolio entry, exit and incremental actions are initiated depends upon the various momentum indicators shown above. However, these case study ideas not necessarily to be seen as recommendations or part of the portfolio currently. </a:t>
            </a:r>
          </a:p>
        </p:txBody>
      </p:sp>
      <p:sp>
        <p:nvSpPr>
          <p:cNvPr id="4" name="Title 3"/>
          <p:cNvSpPr>
            <a:spLocks noGrp="1"/>
          </p:cNvSpPr>
          <p:nvPr>
            <p:ph type="title"/>
          </p:nvPr>
        </p:nvSpPr>
        <p:spPr>
          <a:xfrm>
            <a:off x="337069" y="499988"/>
            <a:ext cx="13140007" cy="350031"/>
          </a:xfrm>
        </p:spPr>
        <p:txBody>
          <a:bodyPr/>
          <a:lstStyle/>
          <a:p>
            <a:r>
              <a:rPr lang="en-US" sz="4000" b="1" dirty="0">
                <a:solidFill>
                  <a:schemeClr val="bg1"/>
                </a:solidFill>
              </a:rPr>
              <a:t>Art of </a:t>
            </a:r>
            <a:r>
              <a:rPr lang="en-US" sz="4000" b="1" dirty="0" smtClean="0">
                <a:solidFill>
                  <a:schemeClr val="bg1"/>
                </a:solidFill>
              </a:rPr>
              <a:t>Exit</a:t>
            </a:r>
            <a:endParaRPr lang="en-IN" sz="4000" b="1" dirty="0">
              <a:solidFill>
                <a:schemeClr val="bg1"/>
              </a:solidFill>
            </a:endParaRPr>
          </a:p>
        </p:txBody>
      </p:sp>
      <p:cxnSp>
        <p:nvCxnSpPr>
          <p:cNvPr id="11" name="Straight Arrow Connector 10">
            <a:extLst>
              <a:ext uri="{FF2B5EF4-FFF2-40B4-BE49-F238E27FC236}">
                <a16:creationId xmlns:a16="http://schemas.microsoft.com/office/drawing/2014/main" id="{CD62F041-7A65-4D4E-A319-204F88D97ABB}"/>
              </a:ext>
            </a:extLst>
          </p:cNvPr>
          <p:cNvCxnSpPr>
            <a:cxnSpLocks/>
          </p:cNvCxnSpPr>
          <p:nvPr/>
        </p:nvCxnSpPr>
        <p:spPr>
          <a:xfrm flipH="1" flipV="1">
            <a:off x="8266825" y="3227841"/>
            <a:ext cx="414732"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06A7AD4-FC83-4E15-A79D-81383C345093}"/>
              </a:ext>
            </a:extLst>
          </p:cNvPr>
          <p:cNvSpPr/>
          <p:nvPr/>
        </p:nvSpPr>
        <p:spPr>
          <a:xfrm>
            <a:off x="7752610" y="2640044"/>
            <a:ext cx="137155" cy="434182"/>
          </a:xfrm>
          <a:prstGeom prst="ellipse">
            <a:avLst/>
          </a:prstGeom>
          <a:solidFill>
            <a:srgbClr val="FFC000">
              <a:alpha val="35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p>
        </p:txBody>
      </p:sp>
      <p:sp>
        <p:nvSpPr>
          <p:cNvPr id="15" name="TextBox 14">
            <a:extLst>
              <a:ext uri="{FF2B5EF4-FFF2-40B4-BE49-F238E27FC236}">
                <a16:creationId xmlns:a16="http://schemas.microsoft.com/office/drawing/2014/main" id="{2FCB979B-BF18-4F82-A8F8-AA1518323234}"/>
              </a:ext>
            </a:extLst>
          </p:cNvPr>
          <p:cNvSpPr txBox="1"/>
          <p:nvPr/>
        </p:nvSpPr>
        <p:spPr>
          <a:xfrm>
            <a:off x="7094082" y="1724879"/>
            <a:ext cx="1117807" cy="441018"/>
          </a:xfrm>
          <a:prstGeom prst="rect">
            <a:avLst/>
          </a:prstGeom>
          <a:noFill/>
        </p:spPr>
        <p:txBody>
          <a:bodyPr wrap="square" rtlCol="0">
            <a:spAutoFit/>
          </a:bodyPr>
          <a:lstStyle/>
          <a:p>
            <a:r>
              <a:rPr lang="en-US" sz="1133" dirty="0">
                <a:solidFill>
                  <a:schemeClr val="tx1">
                    <a:lumMod val="75000"/>
                    <a:lumOff val="25000"/>
                  </a:schemeClr>
                </a:solidFill>
              </a:rPr>
              <a:t>Stock made high of 7465</a:t>
            </a:r>
          </a:p>
        </p:txBody>
      </p:sp>
      <p:sp>
        <p:nvSpPr>
          <p:cNvPr id="16" name="TextBox 15">
            <a:extLst>
              <a:ext uri="{FF2B5EF4-FFF2-40B4-BE49-F238E27FC236}">
                <a16:creationId xmlns:a16="http://schemas.microsoft.com/office/drawing/2014/main" id="{3B23A0F7-BF16-47E6-83F4-C14CA22EAAEB}"/>
              </a:ext>
            </a:extLst>
          </p:cNvPr>
          <p:cNvSpPr txBox="1"/>
          <p:nvPr/>
        </p:nvSpPr>
        <p:spPr>
          <a:xfrm>
            <a:off x="10617570" y="4162103"/>
            <a:ext cx="1068105" cy="615361"/>
          </a:xfrm>
          <a:prstGeom prst="rect">
            <a:avLst/>
          </a:prstGeom>
          <a:noFill/>
        </p:spPr>
        <p:txBody>
          <a:bodyPr wrap="square" rtlCol="0">
            <a:spAutoFit/>
          </a:bodyPr>
          <a:lstStyle/>
          <a:p>
            <a:r>
              <a:rPr lang="en-US" sz="1133" dirty="0" err="1">
                <a:solidFill>
                  <a:schemeClr val="tx1">
                    <a:lumMod val="75000"/>
                    <a:lumOff val="25000"/>
                  </a:schemeClr>
                </a:solidFill>
              </a:rPr>
              <a:t>cmp</a:t>
            </a:r>
            <a:r>
              <a:rPr lang="en-US" sz="1133" dirty="0">
                <a:solidFill>
                  <a:schemeClr val="tx1">
                    <a:lumMod val="75000"/>
                    <a:lumOff val="25000"/>
                  </a:schemeClr>
                </a:solidFill>
              </a:rPr>
              <a:t> </a:t>
            </a:r>
            <a:r>
              <a:rPr lang="en-US" sz="1133" dirty="0" smtClean="0">
                <a:solidFill>
                  <a:schemeClr val="tx1">
                    <a:lumMod val="75000"/>
                    <a:lumOff val="25000"/>
                  </a:schemeClr>
                </a:solidFill>
              </a:rPr>
              <a:t>3425</a:t>
            </a:r>
            <a:endParaRPr lang="en-US" sz="1133" dirty="0">
              <a:solidFill>
                <a:schemeClr val="tx1">
                  <a:lumMod val="75000"/>
                  <a:lumOff val="25000"/>
                </a:schemeClr>
              </a:solidFill>
            </a:endParaRPr>
          </a:p>
          <a:p>
            <a:r>
              <a:rPr lang="en-US" sz="1133" dirty="0">
                <a:solidFill>
                  <a:schemeClr val="tx1">
                    <a:lumMod val="75000"/>
                    <a:lumOff val="25000"/>
                  </a:schemeClr>
                </a:solidFill>
              </a:rPr>
              <a:t>Down </a:t>
            </a:r>
            <a:r>
              <a:rPr lang="en-US" sz="1133" dirty="0" smtClean="0">
                <a:solidFill>
                  <a:schemeClr val="tx1">
                    <a:lumMod val="75000"/>
                    <a:lumOff val="25000"/>
                  </a:schemeClr>
                </a:solidFill>
              </a:rPr>
              <a:t>40% </a:t>
            </a:r>
            <a:r>
              <a:rPr lang="en-US" sz="1133" dirty="0">
                <a:solidFill>
                  <a:schemeClr val="tx1">
                    <a:lumMod val="75000"/>
                    <a:lumOff val="25000"/>
                  </a:schemeClr>
                </a:solidFill>
              </a:rPr>
              <a:t>from exit</a:t>
            </a:r>
          </a:p>
        </p:txBody>
      </p:sp>
      <p:sp>
        <p:nvSpPr>
          <p:cNvPr id="20" name="TextBox 19">
            <a:extLst>
              <a:ext uri="{FF2B5EF4-FFF2-40B4-BE49-F238E27FC236}">
                <a16:creationId xmlns:a16="http://schemas.microsoft.com/office/drawing/2014/main" id="{31D1697B-221C-4803-975A-BDC9C19432B3}"/>
              </a:ext>
            </a:extLst>
          </p:cNvPr>
          <p:cNvSpPr txBox="1"/>
          <p:nvPr/>
        </p:nvSpPr>
        <p:spPr>
          <a:xfrm>
            <a:off x="8642084" y="3074226"/>
            <a:ext cx="1796485" cy="615361"/>
          </a:xfrm>
          <a:prstGeom prst="rect">
            <a:avLst/>
          </a:prstGeom>
          <a:noFill/>
        </p:spPr>
        <p:txBody>
          <a:bodyPr wrap="square" rtlCol="0">
            <a:spAutoFit/>
          </a:bodyPr>
          <a:lstStyle/>
          <a:p>
            <a:r>
              <a:rPr lang="en-US" sz="1133" dirty="0">
                <a:solidFill>
                  <a:schemeClr val="tx1">
                    <a:lumMod val="75000"/>
                    <a:lumOff val="25000"/>
                  </a:schemeClr>
                </a:solidFill>
              </a:rPr>
              <a:t>Exit @5500 on resumption of downtrend</a:t>
            </a:r>
          </a:p>
          <a:p>
            <a:endParaRPr lang="en-US" sz="1133" dirty="0">
              <a:solidFill>
                <a:schemeClr val="tx1">
                  <a:lumMod val="75000"/>
                  <a:lumOff val="25000"/>
                </a:schemeClr>
              </a:solidFill>
            </a:endParaRPr>
          </a:p>
        </p:txBody>
      </p:sp>
      <p:sp>
        <p:nvSpPr>
          <p:cNvPr id="22" name="TextBox 21">
            <a:extLst>
              <a:ext uri="{FF2B5EF4-FFF2-40B4-BE49-F238E27FC236}">
                <a16:creationId xmlns:a16="http://schemas.microsoft.com/office/drawing/2014/main" id="{742C45C2-7714-40D5-85FA-9E18EEECF331}"/>
              </a:ext>
            </a:extLst>
          </p:cNvPr>
          <p:cNvSpPr txBox="1"/>
          <p:nvPr/>
        </p:nvSpPr>
        <p:spPr>
          <a:xfrm>
            <a:off x="8266825" y="2591056"/>
            <a:ext cx="1691269" cy="441018"/>
          </a:xfrm>
          <a:prstGeom prst="rect">
            <a:avLst/>
          </a:prstGeom>
          <a:noFill/>
        </p:spPr>
        <p:txBody>
          <a:bodyPr wrap="square" rtlCol="0">
            <a:spAutoFit/>
          </a:bodyPr>
          <a:lstStyle/>
          <a:p>
            <a:r>
              <a:rPr lang="en-US" sz="1133" dirty="0">
                <a:solidFill>
                  <a:schemeClr val="tx1">
                    <a:lumMod val="75000"/>
                    <a:lumOff val="25000"/>
                  </a:schemeClr>
                </a:solidFill>
              </a:rPr>
              <a:t>Stock failed to move above breakdown level </a:t>
            </a:r>
          </a:p>
        </p:txBody>
      </p:sp>
      <p:cxnSp>
        <p:nvCxnSpPr>
          <p:cNvPr id="6" name="Straight Connector 5"/>
          <p:cNvCxnSpPr/>
          <p:nvPr/>
        </p:nvCxnSpPr>
        <p:spPr>
          <a:xfrm>
            <a:off x="7574557" y="2966093"/>
            <a:ext cx="1196478" cy="0"/>
          </a:xfrm>
          <a:prstGeom prst="line">
            <a:avLst/>
          </a:prstGeom>
          <a:ln w="6350" cap="sq">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0043" y="1087860"/>
            <a:ext cx="13137033" cy="378596"/>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ctr" anchorCtr="0" forceAA="0" compatLnSpc="1">
            <a:prstTxWarp prst="textNoShape">
              <a:avLst/>
            </a:prstTxWarp>
            <a:noAutofit/>
          </a:bodyPr>
          <a:lstStyle/>
          <a:p>
            <a:pPr>
              <a:spcBef>
                <a:spcPts val="340"/>
              </a:spcBef>
              <a:spcAft>
                <a:spcPts val="340"/>
              </a:spcAft>
            </a:pPr>
            <a:r>
              <a:rPr lang="en-IN" sz="1813" b="1" dirty="0">
                <a:solidFill>
                  <a:sysClr val="windowText" lastClr="000000"/>
                </a:solidFill>
              </a:rPr>
              <a:t>Info Edge (Star)</a:t>
            </a:r>
          </a:p>
        </p:txBody>
      </p:sp>
      <p:sp>
        <p:nvSpPr>
          <p:cNvPr id="25" name="TextBox 24"/>
          <p:cNvSpPr txBox="1"/>
          <p:nvPr/>
        </p:nvSpPr>
        <p:spPr>
          <a:xfrm>
            <a:off x="10752277" y="7047410"/>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
        <p:nvSpPr>
          <p:cNvPr id="26" name="Footer Placeholder 2"/>
          <p:cNvSpPr>
            <a:spLocks noGrp="1"/>
          </p:cNvSpPr>
          <p:nvPr>
            <p:ph type="ftr" sz="quarter" idx="4294967295"/>
          </p:nvPr>
        </p:nvSpPr>
        <p:spPr>
          <a:xfrm>
            <a:off x="2032001" y="7203864"/>
            <a:ext cx="9677399" cy="413808"/>
          </a:xfrm>
          <a:prstGeom prst="rect">
            <a:avLst/>
          </a:prstGeom>
        </p:spPr>
        <p:txBody>
          <a:bodyPr/>
          <a:lstStyle/>
          <a:p>
            <a:r>
              <a:rPr lang="en-US" smtClean="0"/>
              <a:t>The presentation is intended for educational purposes only and does not replace independent professional judgement</a:t>
            </a:r>
            <a:endParaRPr lang="en-US" dirty="0"/>
          </a:p>
        </p:txBody>
      </p:sp>
    </p:spTree>
    <p:extLst>
      <p:ext uri="{BB962C8B-B14F-4D97-AF65-F5344CB8AC3E}">
        <p14:creationId xmlns:p14="http://schemas.microsoft.com/office/powerpoint/2010/main" val="35612999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89</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24078"/>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9" name="Rectangle 2"/>
          <p:cNvSpPr>
            <a:spLocks noGrp="1" noChangeArrowheads="1"/>
          </p:cNvSpPr>
          <p:nvPr>
            <p:ph type="title"/>
          </p:nvPr>
        </p:nvSpPr>
        <p:spPr>
          <a:xfrm>
            <a:off x="2108200" y="860426"/>
            <a:ext cx="6341826" cy="587375"/>
          </a:xfrm>
          <a:noFill/>
        </p:spPr>
        <p:txBody>
          <a:bodyPr/>
          <a:lstStyle/>
          <a:p>
            <a:pPr algn="l" eaLnBrk="1" hangingPunct="1"/>
            <a:r>
              <a:rPr lang="en-US" sz="2400" b="1" dirty="0">
                <a:solidFill>
                  <a:srgbClr val="1F317F"/>
                </a:solidFill>
                <a:latin typeface="+mn-lt"/>
                <a:cs typeface="Arial" panose="020B0604020202020204" pitchFamily="34" charset="0"/>
              </a:rPr>
              <a:t>Vakrangee</a:t>
            </a:r>
          </a:p>
        </p:txBody>
      </p:sp>
      <p:cxnSp>
        <p:nvCxnSpPr>
          <p:cNvPr id="11" name="Straight Connector 1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108201" y="1447800"/>
            <a:ext cx="9550399" cy="5638799"/>
            <a:chOff x="593727" y="1895769"/>
            <a:chExt cx="8762839" cy="4359365"/>
          </a:xfrm>
        </p:grpSpPr>
        <p:pic>
          <p:nvPicPr>
            <p:cNvPr id="45" name="Picture 44">
              <a:extLst>
                <a:ext uri="{FF2B5EF4-FFF2-40B4-BE49-F238E27FC236}">
                  <a16:creationId xmlns:a16="http://schemas.microsoft.com/office/drawing/2014/main" id="{5B342872-1C06-4D06-8D7F-ADA717E425C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3727" y="1895769"/>
              <a:ext cx="8762839" cy="4359365"/>
            </a:xfrm>
            <a:prstGeom prst="rect">
              <a:avLst/>
            </a:prstGeom>
          </p:spPr>
        </p:pic>
        <p:cxnSp>
          <p:nvCxnSpPr>
            <p:cNvPr id="46" name="Straight Arrow Connector 45">
              <a:extLst>
                <a:ext uri="{FF2B5EF4-FFF2-40B4-BE49-F238E27FC236}">
                  <a16:creationId xmlns:a16="http://schemas.microsoft.com/office/drawing/2014/main" id="{77967C4D-0E4C-45FA-9A0A-C5F93FB7762A}"/>
                </a:ext>
              </a:extLst>
            </p:cNvPr>
            <p:cNvCxnSpPr>
              <a:cxnSpLocks/>
            </p:cNvCxnSpPr>
            <p:nvPr/>
          </p:nvCxnSpPr>
          <p:spPr>
            <a:xfrm flipV="1">
              <a:off x="3184185" y="2241478"/>
              <a:ext cx="2517524" cy="1368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CC58002-C34E-43F5-BC16-1FA7F98E2DCA}"/>
                </a:ext>
              </a:extLst>
            </p:cNvPr>
            <p:cNvSpPr txBox="1"/>
            <p:nvPr/>
          </p:nvSpPr>
          <p:spPr>
            <a:xfrm>
              <a:off x="3336481" y="2350551"/>
              <a:ext cx="1493803" cy="424727"/>
            </a:xfrm>
            <a:prstGeom prst="rect">
              <a:avLst/>
            </a:prstGeom>
            <a:noFill/>
          </p:spPr>
          <p:txBody>
            <a:bodyPr wrap="square" rtlCol="0">
              <a:spAutoFit/>
            </a:bodyPr>
            <a:lstStyle/>
            <a:p>
              <a:r>
                <a:rPr lang="en-IN" sz="990" dirty="0">
                  <a:latin typeface="+mn-lt"/>
                </a:rPr>
                <a:t>I</a:t>
              </a:r>
              <a:r>
                <a:rPr lang="en-US" sz="990" dirty="0">
                  <a:latin typeface="+mn-lt"/>
                </a:rPr>
                <a:t>n uptrend forming high forming higher tops and higher bottoms</a:t>
              </a:r>
            </a:p>
          </p:txBody>
        </p:sp>
        <p:sp>
          <p:nvSpPr>
            <p:cNvPr id="48" name="Oval 47">
              <a:extLst>
                <a:ext uri="{FF2B5EF4-FFF2-40B4-BE49-F238E27FC236}">
                  <a16:creationId xmlns:a16="http://schemas.microsoft.com/office/drawing/2014/main" id="{5951FB02-247A-4E13-957A-99EE84FDA571}"/>
                </a:ext>
              </a:extLst>
            </p:cNvPr>
            <p:cNvSpPr/>
            <p:nvPr/>
          </p:nvSpPr>
          <p:spPr>
            <a:xfrm>
              <a:off x="5999955" y="5555394"/>
              <a:ext cx="133895" cy="54140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cxnSp>
          <p:nvCxnSpPr>
            <p:cNvPr id="49" name="Straight Connector 48">
              <a:extLst>
                <a:ext uri="{FF2B5EF4-FFF2-40B4-BE49-F238E27FC236}">
                  <a16:creationId xmlns:a16="http://schemas.microsoft.com/office/drawing/2014/main" id="{5522F6F3-942D-4D92-A7D9-271B59368675}"/>
                </a:ext>
              </a:extLst>
            </p:cNvPr>
            <p:cNvCxnSpPr>
              <a:cxnSpLocks/>
            </p:cNvCxnSpPr>
            <p:nvPr/>
          </p:nvCxnSpPr>
          <p:spPr>
            <a:xfrm flipV="1">
              <a:off x="5999955" y="3024971"/>
              <a:ext cx="2894713"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C3BD165-AF24-4E0D-B6FD-B1A278488102}"/>
                </a:ext>
              </a:extLst>
            </p:cNvPr>
            <p:cNvSpPr txBox="1"/>
            <p:nvPr/>
          </p:nvSpPr>
          <p:spPr>
            <a:xfrm>
              <a:off x="8538774" y="2836260"/>
              <a:ext cx="355894" cy="107917"/>
            </a:xfrm>
            <a:prstGeom prst="rect">
              <a:avLst/>
            </a:prstGeom>
            <a:noFill/>
          </p:spPr>
          <p:txBody>
            <a:bodyPr wrap="square" lIns="0" tIns="0" rIns="0" bIns="0" rtlCol="0">
              <a:spAutoFit/>
            </a:bodyPr>
            <a:lstStyle/>
            <a:p>
              <a:pPr algn="ctr"/>
              <a:r>
                <a:rPr lang="en-US" sz="907" dirty="0">
                  <a:latin typeface="+mn-lt"/>
                </a:rPr>
                <a:t>364</a:t>
              </a:r>
              <a:endParaRPr lang="en-US" sz="825" dirty="0">
                <a:latin typeface="+mn-lt"/>
              </a:endParaRPr>
            </a:p>
          </p:txBody>
        </p:sp>
        <p:sp>
          <p:nvSpPr>
            <p:cNvPr id="51" name="TextBox 50">
              <a:extLst>
                <a:ext uri="{FF2B5EF4-FFF2-40B4-BE49-F238E27FC236}">
                  <a16:creationId xmlns:a16="http://schemas.microsoft.com/office/drawing/2014/main" id="{A16276C3-96A6-4FFA-9222-C054E892C069}"/>
                </a:ext>
              </a:extLst>
            </p:cNvPr>
            <p:cNvSpPr txBox="1"/>
            <p:nvPr/>
          </p:nvSpPr>
          <p:spPr>
            <a:xfrm>
              <a:off x="6517521" y="2424906"/>
              <a:ext cx="1758441" cy="306946"/>
            </a:xfrm>
            <a:prstGeom prst="rect">
              <a:avLst/>
            </a:prstGeom>
            <a:noFill/>
          </p:spPr>
          <p:txBody>
            <a:bodyPr wrap="square" rtlCol="0">
              <a:spAutoFit/>
            </a:bodyPr>
            <a:lstStyle/>
            <a:p>
              <a:r>
                <a:rPr lang="en-IN" sz="990" dirty="0">
                  <a:latin typeface="+mn-lt"/>
                </a:rPr>
                <a:t>False Hope</a:t>
              </a:r>
            </a:p>
            <a:p>
              <a:r>
                <a:rPr lang="en-IN" sz="990" dirty="0">
                  <a:latin typeface="+mn-lt"/>
                </a:rPr>
                <a:t>From low recovery of 15%</a:t>
              </a:r>
              <a:endParaRPr lang="en-US" sz="990" dirty="0">
                <a:latin typeface="+mn-lt"/>
              </a:endParaRPr>
            </a:p>
          </p:txBody>
        </p:sp>
        <p:sp>
          <p:nvSpPr>
            <p:cNvPr id="52" name="Oval 51">
              <a:extLst>
                <a:ext uri="{FF2B5EF4-FFF2-40B4-BE49-F238E27FC236}">
                  <a16:creationId xmlns:a16="http://schemas.microsoft.com/office/drawing/2014/main" id="{B8ABBEF3-34BF-4035-A19E-01679AB0B903}"/>
                </a:ext>
              </a:extLst>
            </p:cNvPr>
            <p:cNvSpPr/>
            <p:nvPr/>
          </p:nvSpPr>
          <p:spPr>
            <a:xfrm>
              <a:off x="5973078" y="2414187"/>
              <a:ext cx="160772" cy="483789"/>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cxnSp>
          <p:nvCxnSpPr>
            <p:cNvPr id="53" name="Straight Arrow Connector 52">
              <a:extLst>
                <a:ext uri="{FF2B5EF4-FFF2-40B4-BE49-F238E27FC236}">
                  <a16:creationId xmlns:a16="http://schemas.microsoft.com/office/drawing/2014/main" id="{0F88BCBB-0404-43A4-B4D6-97A63E21B718}"/>
                </a:ext>
              </a:extLst>
            </p:cNvPr>
            <p:cNvCxnSpPr>
              <a:cxnSpLocks/>
            </p:cNvCxnSpPr>
            <p:nvPr/>
          </p:nvCxnSpPr>
          <p:spPr>
            <a:xfrm flipH="1">
              <a:off x="6171115" y="2539168"/>
              <a:ext cx="407782" cy="32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BB0A362-6DF1-4C16-9F74-1F0E561E0550}"/>
                </a:ext>
              </a:extLst>
            </p:cNvPr>
            <p:cNvSpPr txBox="1"/>
            <p:nvPr/>
          </p:nvSpPr>
          <p:spPr>
            <a:xfrm>
              <a:off x="5262970" y="5443737"/>
              <a:ext cx="862959" cy="189164"/>
            </a:xfrm>
            <a:prstGeom prst="rect">
              <a:avLst/>
            </a:prstGeom>
            <a:noFill/>
          </p:spPr>
          <p:txBody>
            <a:bodyPr wrap="square" rtlCol="0">
              <a:spAutoFit/>
            </a:bodyPr>
            <a:lstStyle/>
            <a:p>
              <a:r>
                <a:rPr lang="en-IN" sz="990" dirty="0">
                  <a:latin typeface="+mn-lt"/>
                </a:rPr>
                <a:t>High Volumes</a:t>
              </a:r>
              <a:endParaRPr lang="en-US" sz="990" dirty="0">
                <a:latin typeface="+mn-lt"/>
              </a:endParaRPr>
            </a:p>
          </p:txBody>
        </p:sp>
        <p:sp>
          <p:nvSpPr>
            <p:cNvPr id="55" name="TextBox 54">
              <a:extLst>
                <a:ext uri="{FF2B5EF4-FFF2-40B4-BE49-F238E27FC236}">
                  <a16:creationId xmlns:a16="http://schemas.microsoft.com/office/drawing/2014/main" id="{F1129FB5-5589-4105-845F-AE02B784F83B}"/>
                </a:ext>
              </a:extLst>
            </p:cNvPr>
            <p:cNvSpPr txBox="1"/>
            <p:nvPr/>
          </p:nvSpPr>
          <p:spPr>
            <a:xfrm>
              <a:off x="6375005" y="3012039"/>
              <a:ext cx="1557250" cy="189164"/>
            </a:xfrm>
            <a:prstGeom prst="rect">
              <a:avLst/>
            </a:prstGeom>
            <a:noFill/>
          </p:spPr>
          <p:txBody>
            <a:bodyPr wrap="square" rtlCol="0">
              <a:spAutoFit/>
            </a:bodyPr>
            <a:lstStyle/>
            <a:p>
              <a:r>
                <a:rPr lang="en-IN" sz="990" dirty="0">
                  <a:latin typeface="+mn-lt"/>
                </a:rPr>
                <a:t>Further confirmation</a:t>
              </a:r>
              <a:endParaRPr lang="en-US" sz="990" dirty="0">
                <a:latin typeface="+mn-lt"/>
              </a:endParaRPr>
            </a:p>
          </p:txBody>
        </p:sp>
        <p:sp>
          <p:nvSpPr>
            <p:cNvPr id="56" name="TextBox 55">
              <a:extLst>
                <a:ext uri="{FF2B5EF4-FFF2-40B4-BE49-F238E27FC236}">
                  <a16:creationId xmlns:a16="http://schemas.microsoft.com/office/drawing/2014/main" id="{D2EA9789-726A-412C-A59F-499F194F9F4C}"/>
                </a:ext>
              </a:extLst>
            </p:cNvPr>
            <p:cNvSpPr txBox="1"/>
            <p:nvPr/>
          </p:nvSpPr>
          <p:spPr>
            <a:xfrm>
              <a:off x="7631574" y="4718328"/>
              <a:ext cx="1244551" cy="306946"/>
            </a:xfrm>
            <a:prstGeom prst="rect">
              <a:avLst/>
            </a:prstGeom>
            <a:noFill/>
          </p:spPr>
          <p:txBody>
            <a:bodyPr wrap="square" rtlCol="0">
              <a:spAutoFit/>
            </a:bodyPr>
            <a:lstStyle/>
            <a:p>
              <a:r>
                <a:rPr lang="en-IN" sz="990" dirty="0">
                  <a:latin typeface="+mn-lt"/>
                </a:rPr>
                <a:t>Now less than 10</a:t>
              </a:r>
              <a:r>
                <a:rPr lang="en-IN" sz="990" baseline="30000" dirty="0">
                  <a:latin typeface="+mn-lt"/>
                </a:rPr>
                <a:t>th</a:t>
              </a:r>
              <a:r>
                <a:rPr lang="en-IN" sz="990" dirty="0">
                  <a:latin typeface="+mn-lt"/>
                </a:rPr>
                <a:t> value CMP 34</a:t>
              </a:r>
              <a:endParaRPr lang="en-US" sz="990" dirty="0">
                <a:latin typeface="+mn-lt"/>
              </a:endParaRPr>
            </a:p>
          </p:txBody>
        </p:sp>
        <p:sp>
          <p:nvSpPr>
            <p:cNvPr id="57" name="TextBox 56">
              <a:extLst>
                <a:ext uri="{FF2B5EF4-FFF2-40B4-BE49-F238E27FC236}">
                  <a16:creationId xmlns:a16="http://schemas.microsoft.com/office/drawing/2014/main" id="{36BDAC17-4989-4AA1-941F-7AFD0752F260}"/>
                </a:ext>
              </a:extLst>
            </p:cNvPr>
            <p:cNvSpPr txBox="1"/>
            <p:nvPr/>
          </p:nvSpPr>
          <p:spPr>
            <a:xfrm>
              <a:off x="5852576" y="2032218"/>
              <a:ext cx="637077" cy="179300"/>
            </a:xfrm>
            <a:prstGeom prst="rect">
              <a:avLst/>
            </a:prstGeom>
            <a:noFill/>
          </p:spPr>
          <p:txBody>
            <a:bodyPr wrap="square" rtlCol="0">
              <a:spAutoFit/>
            </a:bodyPr>
            <a:lstStyle/>
            <a:p>
              <a:r>
                <a:rPr lang="en-US" sz="907" dirty="0">
                  <a:latin typeface="+mn-lt"/>
                </a:rPr>
                <a:t>High 515</a:t>
              </a:r>
              <a:endParaRPr lang="en-US" sz="825" dirty="0">
                <a:latin typeface="+mn-lt"/>
              </a:endParaRPr>
            </a:p>
          </p:txBody>
        </p:sp>
      </p:grpSp>
      <p:sp>
        <p:nvSpPr>
          <p:cNvPr id="21" name="TextBox 20"/>
          <p:cNvSpPr txBox="1"/>
          <p:nvPr/>
        </p:nvSpPr>
        <p:spPr>
          <a:xfrm>
            <a:off x="10752277" y="7047410"/>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Tree>
    <p:extLst>
      <p:ext uri="{BB962C8B-B14F-4D97-AF65-F5344CB8AC3E}">
        <p14:creationId xmlns:p14="http://schemas.microsoft.com/office/powerpoint/2010/main" val="4162613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163" y="434739"/>
            <a:ext cx="6341826" cy="587375"/>
          </a:xfrm>
          <a:noFill/>
        </p:spPr>
        <p:txBody>
          <a:bodyPr/>
          <a:lstStyle/>
          <a:p>
            <a:pPr algn="l" eaLnBrk="1" hangingPunct="1"/>
            <a:r>
              <a:rPr lang="en-US" sz="2400" b="1" dirty="0">
                <a:solidFill>
                  <a:schemeClr val="bg1"/>
                </a:solidFill>
                <a:latin typeface="+mn-lt"/>
                <a:cs typeface="Arial" panose="020B0604020202020204" pitchFamily="34" charset="0"/>
              </a:rPr>
              <a:t>Lower Top Lower Bottom</a:t>
            </a:r>
          </a:p>
        </p:txBody>
      </p:sp>
      <p:sp>
        <p:nvSpPr>
          <p:cNvPr id="14" name="TextBox 17">
            <a:extLst>
              <a:ext uri="{FF2B5EF4-FFF2-40B4-BE49-F238E27FC236}">
                <a16:creationId xmlns:a16="http://schemas.microsoft.com/office/drawing/2014/main" id="{B556DE3D-C1C8-454B-9258-7AEBE9C5E107}"/>
              </a:ext>
            </a:extLst>
          </p:cNvPr>
          <p:cNvSpPr txBox="1"/>
          <p:nvPr/>
        </p:nvSpPr>
        <p:spPr>
          <a:xfrm>
            <a:off x="3144005" y="7422396"/>
            <a:ext cx="7403783" cy="253916"/>
          </a:xfrm>
          <a:prstGeom prst="rect">
            <a:avLst/>
          </a:prstGeom>
          <a:noFill/>
        </p:spPr>
        <p:txBody>
          <a:bodyPr wrap="square" rtlCol="0">
            <a:spAutoFit/>
          </a:bodyPr>
          <a:lstStyle>
            <a:defPPr>
              <a:defRPr lang="en-IN"/>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algn="r">
              <a:defRPr/>
            </a:pPr>
            <a:r>
              <a:rPr lang="en-IN" sz="1050" b="1" dirty="0">
                <a:solidFill>
                  <a:schemeClr val="bg1"/>
                </a:solidFill>
              </a:rPr>
              <a:t>Please see important disclosure at the end of this report  |  Private &amp; Confidential  |  </a:t>
            </a:r>
            <a:r>
              <a:rPr lang="en-US" sz="1050" b="1" dirty="0">
                <a:solidFill>
                  <a:schemeClr val="bg1"/>
                </a:solidFill>
              </a:rPr>
              <a:t>For Private Clients</a:t>
            </a:r>
          </a:p>
        </p:txBody>
      </p:sp>
      <p:sp>
        <p:nvSpPr>
          <p:cNvPr id="18" name="Slide Number Placeholder 5"/>
          <p:cNvSpPr>
            <a:spLocks noGrp="1"/>
          </p:cNvSpPr>
          <p:nvPr>
            <p:ph type="sldNum" sz="quarter" idx="12"/>
          </p:nvPr>
        </p:nvSpPr>
        <p:spPr>
          <a:xfrm>
            <a:off x="11176001" y="7305262"/>
            <a:ext cx="404813" cy="414337"/>
          </a:xfrm>
        </p:spPr>
        <p:txBody>
          <a:bodyPr/>
          <a:lstStyle>
            <a:lvl1pPr>
              <a:defRPr sz="900" b="1">
                <a:solidFill>
                  <a:sysClr val="windowText" lastClr="000000"/>
                </a:solidFill>
                <a:latin typeface="+mn-lt"/>
              </a:defRPr>
            </a:lvl1pPr>
          </a:lstStyle>
          <a:p>
            <a:pPr>
              <a:defRPr/>
            </a:pPr>
            <a:fld id="{7E1A4187-2CE1-484C-9522-CB1879E7A985}" type="slidenum">
              <a:rPr lang="en-US" sz="1000"/>
              <a:pPr>
                <a:defRPr/>
              </a:pPr>
              <a:t>9</a:t>
            </a:fld>
            <a:endParaRPr lang="en-US" sz="1000" dirty="0"/>
          </a:p>
        </p:txBody>
      </p:sp>
      <p:sp>
        <p:nvSpPr>
          <p:cNvPr id="10" name="TextBox 9">
            <a:extLst>
              <a:ext uri="{FF2B5EF4-FFF2-40B4-BE49-F238E27FC236}">
                <a16:creationId xmlns:a16="http://schemas.microsoft.com/office/drawing/2014/main" id="{D5B4BA15-BF0E-457D-A6B2-E797B82FB914}"/>
              </a:ext>
            </a:extLst>
          </p:cNvPr>
          <p:cNvSpPr txBox="1"/>
          <p:nvPr/>
        </p:nvSpPr>
        <p:spPr>
          <a:xfrm>
            <a:off x="3943600" y="230929"/>
            <a:ext cx="2876302" cy="368712"/>
          </a:xfrm>
          <a:prstGeom prst="rect">
            <a:avLst/>
          </a:prstGeom>
          <a:noFill/>
        </p:spPr>
        <p:txBody>
          <a:bodyPr wrap="none" lIns="0" tIns="0" rIns="0" bIns="0" rtlCol="0">
            <a:noAutofit/>
          </a:bodyPr>
          <a:lstStyle/>
          <a:p>
            <a:endParaRPr lang="en-IN" sz="2500" b="1" spc="-50" dirty="0">
              <a:solidFill>
                <a:srgbClr val="F06735"/>
              </a:solidFill>
              <a:latin typeface="Avenir LT Std 55 Roman" pitchFamily="34" charset="0"/>
              <a:cs typeface="Arial" panose="020B0604020202020204" pitchFamily="34" charset="0"/>
            </a:endParaRPr>
          </a:p>
        </p:txBody>
      </p:sp>
      <p:sp>
        <p:nvSpPr>
          <p:cNvPr id="9" name="TextBox 8"/>
          <p:cNvSpPr txBox="1"/>
          <p:nvPr/>
        </p:nvSpPr>
        <p:spPr>
          <a:xfrm>
            <a:off x="2108919" y="932094"/>
            <a:ext cx="1845377" cy="307777"/>
          </a:xfrm>
          <a:prstGeom prst="rect">
            <a:avLst/>
          </a:prstGeom>
          <a:noFill/>
        </p:spPr>
        <p:txBody>
          <a:bodyPr wrap="none" rtlCol="0">
            <a:spAutoFit/>
          </a:bodyPr>
          <a:lstStyle/>
          <a:p>
            <a:r>
              <a:rPr lang="en-IN" sz="1400" b="1" dirty="0">
                <a:solidFill>
                  <a:srgbClr val="002060"/>
                </a:solidFill>
                <a:latin typeface="+mn-lt"/>
              </a:rPr>
              <a:t>Sun TV – Weekly chart</a:t>
            </a:r>
          </a:p>
        </p:txBody>
      </p:sp>
      <p:sp>
        <p:nvSpPr>
          <p:cNvPr id="13" name="TextBox 12"/>
          <p:cNvSpPr txBox="1"/>
          <p:nvPr/>
        </p:nvSpPr>
        <p:spPr>
          <a:xfrm>
            <a:off x="2142838" y="7110818"/>
            <a:ext cx="906017" cy="230832"/>
          </a:xfrm>
          <a:prstGeom prst="rect">
            <a:avLst/>
          </a:prstGeom>
          <a:noFill/>
        </p:spPr>
        <p:txBody>
          <a:bodyPr wrap="none" rtlCol="0">
            <a:spAutoFit/>
          </a:bodyPr>
          <a:lstStyle/>
          <a:p>
            <a:r>
              <a:rPr lang="en-IN" sz="900" dirty="0">
                <a:latin typeface="+mn-lt"/>
              </a:rPr>
              <a:t>Source: falcon7</a:t>
            </a:r>
          </a:p>
        </p:txBody>
      </p:sp>
      <p:cxnSp>
        <p:nvCxnSpPr>
          <p:cNvPr id="15" name="Straight Connector 14"/>
          <p:cNvCxnSpPr/>
          <p:nvPr/>
        </p:nvCxnSpPr>
        <p:spPr>
          <a:xfrm>
            <a:off x="2198255" y="7110818"/>
            <a:ext cx="932688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5B342872-1C06-4D06-8D7F-ADA717E42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38" y="1280426"/>
            <a:ext cx="9437975" cy="5810284"/>
          </a:xfrm>
          <a:prstGeom prst="rect">
            <a:avLst/>
          </a:prstGeom>
        </p:spPr>
      </p:pic>
      <p:cxnSp>
        <p:nvCxnSpPr>
          <p:cNvPr id="39" name="Straight Arrow Connector 38">
            <a:extLst>
              <a:ext uri="{FF2B5EF4-FFF2-40B4-BE49-F238E27FC236}">
                <a16:creationId xmlns:a16="http://schemas.microsoft.com/office/drawing/2014/main" id="{3F82442B-5A34-4E4C-BCCA-5CEC5DB8F1E2}"/>
              </a:ext>
            </a:extLst>
          </p:cNvPr>
          <p:cNvCxnSpPr>
            <a:cxnSpLocks/>
          </p:cNvCxnSpPr>
          <p:nvPr/>
        </p:nvCxnSpPr>
        <p:spPr>
          <a:xfrm flipV="1">
            <a:off x="3881599" y="2976083"/>
            <a:ext cx="0" cy="325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79D54F5-8BEF-4A3F-A1CC-5F54CF9F40DE}"/>
              </a:ext>
            </a:extLst>
          </p:cNvPr>
          <p:cNvSpPr txBox="1"/>
          <p:nvPr/>
        </p:nvSpPr>
        <p:spPr>
          <a:xfrm>
            <a:off x="3333967" y="3234989"/>
            <a:ext cx="1309632" cy="338554"/>
          </a:xfrm>
          <a:prstGeom prst="rect">
            <a:avLst/>
          </a:prstGeom>
          <a:noFill/>
        </p:spPr>
        <p:txBody>
          <a:bodyPr wrap="square" rtlCol="0">
            <a:spAutoFit/>
          </a:bodyPr>
          <a:lstStyle/>
          <a:p>
            <a:r>
              <a:rPr lang="en-US" sz="1600" b="1" dirty="0">
                <a:latin typeface="+mn-lt"/>
              </a:rPr>
              <a:t>Top Bottom</a:t>
            </a:r>
          </a:p>
        </p:txBody>
      </p:sp>
      <p:cxnSp>
        <p:nvCxnSpPr>
          <p:cNvPr id="41" name="Straight Arrow Connector 40">
            <a:extLst>
              <a:ext uri="{FF2B5EF4-FFF2-40B4-BE49-F238E27FC236}">
                <a16:creationId xmlns:a16="http://schemas.microsoft.com/office/drawing/2014/main" id="{5EEEAA15-5BD5-45EE-B455-4D363CAB97F2}"/>
              </a:ext>
            </a:extLst>
          </p:cNvPr>
          <p:cNvCxnSpPr>
            <a:cxnSpLocks/>
          </p:cNvCxnSpPr>
          <p:nvPr/>
        </p:nvCxnSpPr>
        <p:spPr>
          <a:xfrm>
            <a:off x="5172685" y="2512733"/>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C3F7B79-E22C-4B04-B587-BAF59B3AD1BA}"/>
              </a:ext>
            </a:extLst>
          </p:cNvPr>
          <p:cNvSpPr txBox="1"/>
          <p:nvPr/>
        </p:nvSpPr>
        <p:spPr>
          <a:xfrm>
            <a:off x="4831172" y="2284063"/>
            <a:ext cx="1051880" cy="338554"/>
          </a:xfrm>
          <a:prstGeom prst="rect">
            <a:avLst/>
          </a:prstGeom>
          <a:noFill/>
        </p:spPr>
        <p:txBody>
          <a:bodyPr wrap="square" rtlCol="0">
            <a:spAutoFit/>
          </a:bodyPr>
          <a:lstStyle/>
          <a:p>
            <a:r>
              <a:rPr lang="en-US" sz="1600" b="1" dirty="0">
                <a:latin typeface="+mn-lt"/>
              </a:rPr>
              <a:t>Lower Top</a:t>
            </a:r>
          </a:p>
        </p:txBody>
      </p:sp>
      <p:cxnSp>
        <p:nvCxnSpPr>
          <p:cNvPr id="31" name="Straight Arrow Connector 30">
            <a:extLst>
              <a:ext uri="{FF2B5EF4-FFF2-40B4-BE49-F238E27FC236}">
                <a16:creationId xmlns:a16="http://schemas.microsoft.com/office/drawing/2014/main" id="{5EEEAA15-5BD5-45EE-B455-4D363CAB97F2}"/>
              </a:ext>
            </a:extLst>
          </p:cNvPr>
          <p:cNvCxnSpPr>
            <a:cxnSpLocks/>
          </p:cNvCxnSpPr>
          <p:nvPr/>
        </p:nvCxnSpPr>
        <p:spPr>
          <a:xfrm>
            <a:off x="9142838" y="3985380"/>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C3F7B79-E22C-4B04-B587-BAF59B3AD1BA}"/>
              </a:ext>
            </a:extLst>
          </p:cNvPr>
          <p:cNvSpPr txBox="1"/>
          <p:nvPr/>
        </p:nvSpPr>
        <p:spPr>
          <a:xfrm>
            <a:off x="8726292" y="3682650"/>
            <a:ext cx="1051880" cy="338554"/>
          </a:xfrm>
          <a:prstGeom prst="rect">
            <a:avLst/>
          </a:prstGeom>
          <a:noFill/>
        </p:spPr>
        <p:txBody>
          <a:bodyPr wrap="square" rtlCol="0">
            <a:spAutoFit/>
          </a:bodyPr>
          <a:lstStyle/>
          <a:p>
            <a:r>
              <a:rPr lang="en-US" sz="1600" b="1" dirty="0">
                <a:latin typeface="+mn-lt"/>
              </a:rPr>
              <a:t>Lower Top</a:t>
            </a:r>
          </a:p>
        </p:txBody>
      </p:sp>
      <p:cxnSp>
        <p:nvCxnSpPr>
          <p:cNvPr id="33" name="Straight Arrow Connector 32">
            <a:extLst>
              <a:ext uri="{FF2B5EF4-FFF2-40B4-BE49-F238E27FC236}">
                <a16:creationId xmlns:a16="http://schemas.microsoft.com/office/drawing/2014/main" id="{5EEEAA15-5BD5-45EE-B455-4D363CAB97F2}"/>
              </a:ext>
            </a:extLst>
          </p:cNvPr>
          <p:cNvCxnSpPr>
            <a:cxnSpLocks/>
          </p:cNvCxnSpPr>
          <p:nvPr/>
        </p:nvCxnSpPr>
        <p:spPr>
          <a:xfrm>
            <a:off x="7284255" y="3448185"/>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C3F7B79-E22C-4B04-B587-BAF59B3AD1BA}"/>
              </a:ext>
            </a:extLst>
          </p:cNvPr>
          <p:cNvSpPr txBox="1"/>
          <p:nvPr/>
        </p:nvSpPr>
        <p:spPr>
          <a:xfrm>
            <a:off x="6861695" y="3217353"/>
            <a:ext cx="1051880" cy="338554"/>
          </a:xfrm>
          <a:prstGeom prst="rect">
            <a:avLst/>
          </a:prstGeom>
          <a:noFill/>
        </p:spPr>
        <p:txBody>
          <a:bodyPr wrap="square" rtlCol="0">
            <a:spAutoFit/>
          </a:bodyPr>
          <a:lstStyle/>
          <a:p>
            <a:r>
              <a:rPr lang="en-US" sz="1600" b="1" dirty="0">
                <a:latin typeface="+mn-lt"/>
              </a:rPr>
              <a:t>Lower Top</a:t>
            </a:r>
          </a:p>
        </p:txBody>
      </p:sp>
      <p:cxnSp>
        <p:nvCxnSpPr>
          <p:cNvPr id="35" name="Straight Arrow Connector 34">
            <a:extLst>
              <a:ext uri="{FF2B5EF4-FFF2-40B4-BE49-F238E27FC236}">
                <a16:creationId xmlns:a16="http://schemas.microsoft.com/office/drawing/2014/main" id="{5EEEAA15-5BD5-45EE-B455-4D363CAB97F2}"/>
              </a:ext>
            </a:extLst>
          </p:cNvPr>
          <p:cNvCxnSpPr>
            <a:cxnSpLocks/>
          </p:cNvCxnSpPr>
          <p:nvPr/>
        </p:nvCxnSpPr>
        <p:spPr>
          <a:xfrm>
            <a:off x="5887672" y="3292283"/>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C3F7B79-E22C-4B04-B587-BAF59B3AD1BA}"/>
              </a:ext>
            </a:extLst>
          </p:cNvPr>
          <p:cNvSpPr txBox="1"/>
          <p:nvPr/>
        </p:nvSpPr>
        <p:spPr>
          <a:xfrm>
            <a:off x="5485735" y="3054861"/>
            <a:ext cx="1051880" cy="338554"/>
          </a:xfrm>
          <a:prstGeom prst="rect">
            <a:avLst/>
          </a:prstGeom>
          <a:noFill/>
        </p:spPr>
        <p:txBody>
          <a:bodyPr wrap="square" rtlCol="0">
            <a:spAutoFit/>
          </a:bodyPr>
          <a:lstStyle/>
          <a:p>
            <a:r>
              <a:rPr lang="en-US" sz="1600" b="1" dirty="0">
                <a:latin typeface="+mn-lt"/>
              </a:rPr>
              <a:t>Lower Top</a:t>
            </a:r>
          </a:p>
        </p:txBody>
      </p:sp>
      <p:cxnSp>
        <p:nvCxnSpPr>
          <p:cNvPr id="37" name="Straight Arrow Connector 36">
            <a:extLst>
              <a:ext uri="{FF2B5EF4-FFF2-40B4-BE49-F238E27FC236}">
                <a16:creationId xmlns:a16="http://schemas.microsoft.com/office/drawing/2014/main" id="{5EEEAA15-5BD5-45EE-B455-4D363CAB97F2}"/>
              </a:ext>
            </a:extLst>
          </p:cNvPr>
          <p:cNvCxnSpPr>
            <a:cxnSpLocks/>
          </p:cNvCxnSpPr>
          <p:nvPr/>
        </p:nvCxnSpPr>
        <p:spPr>
          <a:xfrm>
            <a:off x="4464808" y="1804148"/>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C3F7B79-E22C-4B04-B587-BAF59B3AD1BA}"/>
              </a:ext>
            </a:extLst>
          </p:cNvPr>
          <p:cNvSpPr txBox="1"/>
          <p:nvPr/>
        </p:nvSpPr>
        <p:spPr>
          <a:xfrm>
            <a:off x="4091335" y="1540188"/>
            <a:ext cx="1051880" cy="338554"/>
          </a:xfrm>
          <a:prstGeom prst="rect">
            <a:avLst/>
          </a:prstGeom>
          <a:noFill/>
        </p:spPr>
        <p:txBody>
          <a:bodyPr wrap="square" rtlCol="0">
            <a:spAutoFit/>
          </a:bodyPr>
          <a:lstStyle/>
          <a:p>
            <a:r>
              <a:rPr lang="en-US" sz="1600" b="1" dirty="0">
                <a:latin typeface="+mn-lt"/>
              </a:rPr>
              <a:t>Lower Top</a:t>
            </a:r>
          </a:p>
        </p:txBody>
      </p:sp>
      <p:cxnSp>
        <p:nvCxnSpPr>
          <p:cNvPr id="42" name="Straight Arrow Connector 41">
            <a:extLst>
              <a:ext uri="{FF2B5EF4-FFF2-40B4-BE49-F238E27FC236}">
                <a16:creationId xmlns:a16="http://schemas.microsoft.com/office/drawing/2014/main" id="{5EEEAA15-5BD5-45EE-B455-4D363CAB97F2}"/>
              </a:ext>
            </a:extLst>
          </p:cNvPr>
          <p:cNvCxnSpPr>
            <a:cxnSpLocks/>
          </p:cNvCxnSpPr>
          <p:nvPr/>
        </p:nvCxnSpPr>
        <p:spPr>
          <a:xfrm>
            <a:off x="10084577" y="4197841"/>
            <a:ext cx="0" cy="2812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C3F7B79-E22C-4B04-B587-BAF59B3AD1BA}"/>
              </a:ext>
            </a:extLst>
          </p:cNvPr>
          <p:cNvSpPr txBox="1"/>
          <p:nvPr/>
        </p:nvSpPr>
        <p:spPr>
          <a:xfrm>
            <a:off x="9675220" y="3893955"/>
            <a:ext cx="1051880" cy="338554"/>
          </a:xfrm>
          <a:prstGeom prst="rect">
            <a:avLst/>
          </a:prstGeom>
          <a:noFill/>
        </p:spPr>
        <p:txBody>
          <a:bodyPr wrap="square" rtlCol="0">
            <a:spAutoFit/>
          </a:bodyPr>
          <a:lstStyle/>
          <a:p>
            <a:r>
              <a:rPr lang="en-US" sz="1600" b="1" dirty="0">
                <a:latin typeface="+mn-lt"/>
              </a:rPr>
              <a:t>Lower Top</a:t>
            </a:r>
          </a:p>
        </p:txBody>
      </p:sp>
      <p:cxnSp>
        <p:nvCxnSpPr>
          <p:cNvPr id="49" name="Straight Arrow Connector 48">
            <a:extLst>
              <a:ext uri="{FF2B5EF4-FFF2-40B4-BE49-F238E27FC236}">
                <a16:creationId xmlns:a16="http://schemas.microsoft.com/office/drawing/2014/main" id="{3F82442B-5A34-4E4C-BCCA-5CEC5DB8F1E2}"/>
              </a:ext>
            </a:extLst>
          </p:cNvPr>
          <p:cNvCxnSpPr>
            <a:cxnSpLocks/>
          </p:cNvCxnSpPr>
          <p:nvPr/>
        </p:nvCxnSpPr>
        <p:spPr>
          <a:xfrm flipV="1">
            <a:off x="4910727" y="3329614"/>
            <a:ext cx="0" cy="325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79D54F5-8BEF-4A3F-A1CC-5F54CF9F40DE}"/>
              </a:ext>
            </a:extLst>
          </p:cNvPr>
          <p:cNvSpPr txBox="1"/>
          <p:nvPr/>
        </p:nvSpPr>
        <p:spPr>
          <a:xfrm>
            <a:off x="4363095" y="3588520"/>
            <a:ext cx="1309632" cy="338554"/>
          </a:xfrm>
          <a:prstGeom prst="rect">
            <a:avLst/>
          </a:prstGeom>
          <a:noFill/>
        </p:spPr>
        <p:txBody>
          <a:bodyPr wrap="square" rtlCol="0">
            <a:spAutoFit/>
          </a:bodyPr>
          <a:lstStyle/>
          <a:p>
            <a:r>
              <a:rPr lang="en-US" sz="1600" b="1" dirty="0">
                <a:latin typeface="+mn-lt"/>
              </a:rPr>
              <a:t>Top Bottom</a:t>
            </a:r>
          </a:p>
        </p:txBody>
      </p:sp>
      <p:cxnSp>
        <p:nvCxnSpPr>
          <p:cNvPr id="65" name="Straight Arrow Connector 64">
            <a:extLst>
              <a:ext uri="{FF2B5EF4-FFF2-40B4-BE49-F238E27FC236}">
                <a16:creationId xmlns:a16="http://schemas.microsoft.com/office/drawing/2014/main" id="{3F82442B-5A34-4E4C-BCCA-5CEC5DB8F1E2}"/>
              </a:ext>
            </a:extLst>
          </p:cNvPr>
          <p:cNvCxnSpPr>
            <a:cxnSpLocks/>
          </p:cNvCxnSpPr>
          <p:nvPr/>
        </p:nvCxnSpPr>
        <p:spPr>
          <a:xfrm flipV="1">
            <a:off x="5485735" y="4194102"/>
            <a:ext cx="0" cy="325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79D54F5-8BEF-4A3F-A1CC-5F54CF9F40DE}"/>
              </a:ext>
            </a:extLst>
          </p:cNvPr>
          <p:cNvSpPr txBox="1"/>
          <p:nvPr/>
        </p:nvSpPr>
        <p:spPr>
          <a:xfrm>
            <a:off x="4889041" y="4472024"/>
            <a:ext cx="1309632" cy="338554"/>
          </a:xfrm>
          <a:prstGeom prst="rect">
            <a:avLst/>
          </a:prstGeom>
          <a:noFill/>
        </p:spPr>
        <p:txBody>
          <a:bodyPr wrap="square" rtlCol="0">
            <a:spAutoFit/>
          </a:bodyPr>
          <a:lstStyle/>
          <a:p>
            <a:r>
              <a:rPr lang="en-US" sz="1600" b="1" dirty="0">
                <a:latin typeface="+mn-lt"/>
              </a:rPr>
              <a:t>Top Bottom</a:t>
            </a:r>
          </a:p>
        </p:txBody>
      </p:sp>
      <p:cxnSp>
        <p:nvCxnSpPr>
          <p:cNvPr id="67" name="Straight Arrow Connector 66">
            <a:extLst>
              <a:ext uri="{FF2B5EF4-FFF2-40B4-BE49-F238E27FC236}">
                <a16:creationId xmlns:a16="http://schemas.microsoft.com/office/drawing/2014/main" id="{3F82442B-5A34-4E4C-BCCA-5CEC5DB8F1E2}"/>
              </a:ext>
            </a:extLst>
          </p:cNvPr>
          <p:cNvCxnSpPr>
            <a:cxnSpLocks/>
          </p:cNvCxnSpPr>
          <p:nvPr/>
        </p:nvCxnSpPr>
        <p:spPr>
          <a:xfrm flipV="1">
            <a:off x="6669542" y="4628613"/>
            <a:ext cx="0" cy="325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79D54F5-8BEF-4A3F-A1CC-5F54CF9F40DE}"/>
              </a:ext>
            </a:extLst>
          </p:cNvPr>
          <p:cNvSpPr txBox="1"/>
          <p:nvPr/>
        </p:nvSpPr>
        <p:spPr>
          <a:xfrm>
            <a:off x="6121910" y="4887519"/>
            <a:ext cx="1309632" cy="338554"/>
          </a:xfrm>
          <a:prstGeom prst="rect">
            <a:avLst/>
          </a:prstGeom>
          <a:noFill/>
        </p:spPr>
        <p:txBody>
          <a:bodyPr wrap="square" rtlCol="0">
            <a:spAutoFit/>
          </a:bodyPr>
          <a:lstStyle/>
          <a:p>
            <a:r>
              <a:rPr lang="en-US" sz="1600" b="1" dirty="0">
                <a:latin typeface="+mn-lt"/>
              </a:rPr>
              <a:t>Top Bottom</a:t>
            </a:r>
          </a:p>
        </p:txBody>
      </p:sp>
      <p:cxnSp>
        <p:nvCxnSpPr>
          <p:cNvPr id="69" name="Straight Arrow Connector 68">
            <a:extLst>
              <a:ext uri="{FF2B5EF4-FFF2-40B4-BE49-F238E27FC236}">
                <a16:creationId xmlns:a16="http://schemas.microsoft.com/office/drawing/2014/main" id="{3F82442B-5A34-4E4C-BCCA-5CEC5DB8F1E2}"/>
              </a:ext>
            </a:extLst>
          </p:cNvPr>
          <p:cNvCxnSpPr>
            <a:cxnSpLocks/>
          </p:cNvCxnSpPr>
          <p:nvPr/>
        </p:nvCxnSpPr>
        <p:spPr>
          <a:xfrm flipV="1">
            <a:off x="8567068" y="4985100"/>
            <a:ext cx="0" cy="325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79D54F5-8BEF-4A3F-A1CC-5F54CF9F40DE}"/>
              </a:ext>
            </a:extLst>
          </p:cNvPr>
          <p:cNvSpPr txBox="1"/>
          <p:nvPr/>
        </p:nvSpPr>
        <p:spPr>
          <a:xfrm>
            <a:off x="8019436" y="5244006"/>
            <a:ext cx="1309632" cy="338554"/>
          </a:xfrm>
          <a:prstGeom prst="rect">
            <a:avLst/>
          </a:prstGeom>
          <a:noFill/>
        </p:spPr>
        <p:txBody>
          <a:bodyPr wrap="square" rtlCol="0">
            <a:spAutoFit/>
          </a:bodyPr>
          <a:lstStyle/>
          <a:p>
            <a:r>
              <a:rPr lang="en-US" sz="1600" b="1" dirty="0">
                <a:latin typeface="+mn-lt"/>
              </a:rPr>
              <a:t>Top Bottom</a:t>
            </a:r>
          </a:p>
        </p:txBody>
      </p:sp>
      <p:cxnSp>
        <p:nvCxnSpPr>
          <p:cNvPr id="71" name="Straight Arrow Connector 70">
            <a:extLst>
              <a:ext uri="{FF2B5EF4-FFF2-40B4-BE49-F238E27FC236}">
                <a16:creationId xmlns:a16="http://schemas.microsoft.com/office/drawing/2014/main" id="{3F82442B-5A34-4E4C-BCCA-5CEC5DB8F1E2}"/>
              </a:ext>
            </a:extLst>
          </p:cNvPr>
          <p:cNvCxnSpPr>
            <a:cxnSpLocks/>
          </p:cNvCxnSpPr>
          <p:nvPr/>
        </p:nvCxnSpPr>
        <p:spPr>
          <a:xfrm flipV="1">
            <a:off x="9670988" y="5029383"/>
            <a:ext cx="0" cy="325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79D54F5-8BEF-4A3F-A1CC-5F54CF9F40DE}"/>
              </a:ext>
            </a:extLst>
          </p:cNvPr>
          <p:cNvSpPr txBox="1"/>
          <p:nvPr/>
        </p:nvSpPr>
        <p:spPr>
          <a:xfrm>
            <a:off x="9123356" y="5288289"/>
            <a:ext cx="1309632" cy="338554"/>
          </a:xfrm>
          <a:prstGeom prst="rect">
            <a:avLst/>
          </a:prstGeom>
          <a:noFill/>
        </p:spPr>
        <p:txBody>
          <a:bodyPr wrap="square" rtlCol="0">
            <a:spAutoFit/>
          </a:bodyPr>
          <a:lstStyle/>
          <a:p>
            <a:r>
              <a:rPr lang="en-US" sz="1600" b="1" dirty="0">
                <a:latin typeface="+mn-lt"/>
              </a:rPr>
              <a:t>Top Bottom</a:t>
            </a:r>
          </a:p>
        </p:txBody>
      </p:sp>
      <p:cxnSp>
        <p:nvCxnSpPr>
          <p:cNvPr id="73" name="Straight Arrow Connector 72">
            <a:extLst>
              <a:ext uri="{FF2B5EF4-FFF2-40B4-BE49-F238E27FC236}">
                <a16:creationId xmlns:a16="http://schemas.microsoft.com/office/drawing/2014/main" id="{3F82442B-5A34-4E4C-BCCA-5CEC5DB8F1E2}"/>
              </a:ext>
            </a:extLst>
          </p:cNvPr>
          <p:cNvCxnSpPr>
            <a:cxnSpLocks/>
          </p:cNvCxnSpPr>
          <p:nvPr/>
        </p:nvCxnSpPr>
        <p:spPr>
          <a:xfrm flipV="1">
            <a:off x="10529107" y="5838571"/>
            <a:ext cx="0" cy="325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79D54F5-8BEF-4A3F-A1CC-5F54CF9F40DE}"/>
              </a:ext>
            </a:extLst>
          </p:cNvPr>
          <p:cNvSpPr txBox="1"/>
          <p:nvPr/>
        </p:nvSpPr>
        <p:spPr>
          <a:xfrm>
            <a:off x="9981475" y="6097477"/>
            <a:ext cx="1309632" cy="338554"/>
          </a:xfrm>
          <a:prstGeom prst="rect">
            <a:avLst/>
          </a:prstGeom>
          <a:noFill/>
        </p:spPr>
        <p:txBody>
          <a:bodyPr wrap="square" rtlCol="0">
            <a:spAutoFit/>
          </a:bodyPr>
          <a:lstStyle/>
          <a:p>
            <a:r>
              <a:rPr lang="en-US" sz="1600" b="1" dirty="0">
                <a:latin typeface="+mn-lt"/>
              </a:rPr>
              <a:t>Top Bottom</a:t>
            </a:r>
          </a:p>
        </p:txBody>
      </p:sp>
    </p:spTree>
    <p:extLst>
      <p:ext uri="{BB962C8B-B14F-4D97-AF65-F5344CB8AC3E}">
        <p14:creationId xmlns:p14="http://schemas.microsoft.com/office/powerpoint/2010/main" val="35145151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90</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9" name="Rectangle 2"/>
          <p:cNvSpPr>
            <a:spLocks noGrp="1" noChangeArrowheads="1"/>
          </p:cNvSpPr>
          <p:nvPr>
            <p:ph type="title"/>
          </p:nvPr>
        </p:nvSpPr>
        <p:spPr>
          <a:xfrm>
            <a:off x="2108200" y="756387"/>
            <a:ext cx="6341826" cy="912348"/>
          </a:xfrm>
          <a:noFill/>
        </p:spPr>
        <p:txBody>
          <a:bodyPr/>
          <a:lstStyle/>
          <a:p>
            <a:pPr algn="l" eaLnBrk="1" hangingPunct="1"/>
            <a:r>
              <a:rPr lang="en-US" sz="2400" b="1" dirty="0">
                <a:solidFill>
                  <a:srgbClr val="1F317F"/>
                </a:solidFill>
                <a:latin typeface="+mn-lt"/>
                <a:cs typeface="Arial" panose="020B0604020202020204" pitchFamily="34" charset="0"/>
              </a:rPr>
              <a:t>PC </a:t>
            </a:r>
            <a:r>
              <a:rPr lang="en-US" sz="2400" b="1" dirty="0" smtClean="0">
                <a:solidFill>
                  <a:srgbClr val="1F317F"/>
                </a:solidFill>
                <a:latin typeface="+mn-lt"/>
                <a:cs typeface="Arial" panose="020B0604020202020204" pitchFamily="34" charset="0"/>
              </a:rPr>
              <a:t>Jewelers</a:t>
            </a:r>
            <a:endParaRPr lang="en-US" sz="2400" b="1" dirty="0">
              <a:solidFill>
                <a:srgbClr val="1F317F"/>
              </a:solidFill>
              <a:latin typeface="+mn-lt"/>
              <a:cs typeface="Arial" panose="020B0604020202020204" pitchFamily="34" charset="0"/>
            </a:endParaRPr>
          </a:p>
        </p:txBody>
      </p:sp>
      <p:cxnSp>
        <p:nvCxnSpPr>
          <p:cNvPr id="11" name="Straight Connector 1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108200" y="1868460"/>
            <a:ext cx="9550400" cy="5218139"/>
            <a:chOff x="1044424" y="1895770"/>
            <a:chExt cx="7861444" cy="4359365"/>
          </a:xfrm>
        </p:grpSpPr>
        <p:pic>
          <p:nvPicPr>
            <p:cNvPr id="23" name="Picture 22">
              <a:extLst>
                <a:ext uri="{FF2B5EF4-FFF2-40B4-BE49-F238E27FC236}">
                  <a16:creationId xmlns:a16="http://schemas.microsoft.com/office/drawing/2014/main" id="{5B342872-1C06-4D06-8D7F-ADA717E42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424" y="1895770"/>
              <a:ext cx="7861444" cy="4359365"/>
            </a:xfrm>
            <a:prstGeom prst="rect">
              <a:avLst/>
            </a:prstGeom>
          </p:spPr>
        </p:pic>
        <p:cxnSp>
          <p:nvCxnSpPr>
            <p:cNvPr id="24" name="Straight Arrow Connector 23">
              <a:extLst>
                <a:ext uri="{FF2B5EF4-FFF2-40B4-BE49-F238E27FC236}">
                  <a16:creationId xmlns:a16="http://schemas.microsoft.com/office/drawing/2014/main" id="{77967C4D-0E4C-45FA-9A0A-C5F93FB7762A}"/>
                </a:ext>
              </a:extLst>
            </p:cNvPr>
            <p:cNvCxnSpPr>
              <a:cxnSpLocks/>
            </p:cNvCxnSpPr>
            <p:nvPr/>
          </p:nvCxnSpPr>
          <p:spPr>
            <a:xfrm flipV="1">
              <a:off x="2053613" y="2139938"/>
              <a:ext cx="1332146" cy="1169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CC58002-C34E-43F5-BC16-1FA7F98E2DCA}"/>
                </a:ext>
              </a:extLst>
            </p:cNvPr>
            <p:cNvSpPr txBox="1"/>
            <p:nvPr/>
          </p:nvSpPr>
          <p:spPr>
            <a:xfrm>
              <a:off x="1463573" y="2278963"/>
              <a:ext cx="1493803" cy="424727"/>
            </a:xfrm>
            <a:prstGeom prst="rect">
              <a:avLst/>
            </a:prstGeom>
            <a:noFill/>
          </p:spPr>
          <p:txBody>
            <a:bodyPr wrap="square" rtlCol="0">
              <a:spAutoFit/>
            </a:bodyPr>
            <a:lstStyle/>
            <a:p>
              <a:r>
                <a:rPr lang="en-IN" sz="990" dirty="0">
                  <a:latin typeface="+mn-lt"/>
                </a:rPr>
                <a:t>I</a:t>
              </a:r>
              <a:r>
                <a:rPr lang="en-US" sz="990" dirty="0">
                  <a:latin typeface="+mn-lt"/>
                </a:rPr>
                <a:t>n uptrend forming high forming higher tops and higher bottoms</a:t>
              </a:r>
            </a:p>
          </p:txBody>
        </p:sp>
        <p:sp>
          <p:nvSpPr>
            <p:cNvPr id="26" name="Oval 25">
              <a:extLst>
                <a:ext uri="{FF2B5EF4-FFF2-40B4-BE49-F238E27FC236}">
                  <a16:creationId xmlns:a16="http://schemas.microsoft.com/office/drawing/2014/main" id="{5951FB02-247A-4E13-957A-99EE84FDA571}"/>
                </a:ext>
              </a:extLst>
            </p:cNvPr>
            <p:cNvSpPr/>
            <p:nvPr/>
          </p:nvSpPr>
          <p:spPr>
            <a:xfrm>
              <a:off x="3695975" y="5497381"/>
              <a:ext cx="201751" cy="54140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7" name="TextBox 26">
              <a:extLst>
                <a:ext uri="{FF2B5EF4-FFF2-40B4-BE49-F238E27FC236}">
                  <a16:creationId xmlns:a16="http://schemas.microsoft.com/office/drawing/2014/main" id="{3C3BD165-AF24-4E0D-B6FD-B1A278488102}"/>
                </a:ext>
              </a:extLst>
            </p:cNvPr>
            <p:cNvSpPr txBox="1"/>
            <p:nvPr/>
          </p:nvSpPr>
          <p:spPr>
            <a:xfrm>
              <a:off x="3078773" y="3233349"/>
              <a:ext cx="718077" cy="179300"/>
            </a:xfrm>
            <a:prstGeom prst="rect">
              <a:avLst/>
            </a:prstGeom>
            <a:noFill/>
          </p:spPr>
          <p:txBody>
            <a:bodyPr wrap="square" rtlCol="0">
              <a:spAutoFit/>
            </a:bodyPr>
            <a:lstStyle/>
            <a:p>
              <a:r>
                <a:rPr lang="en-US" sz="907" dirty="0">
                  <a:latin typeface="+mn-lt"/>
                </a:rPr>
                <a:t>Close 364</a:t>
              </a:r>
              <a:endParaRPr lang="en-US" sz="825" dirty="0">
                <a:latin typeface="+mn-lt"/>
              </a:endParaRPr>
            </a:p>
          </p:txBody>
        </p:sp>
        <p:sp>
          <p:nvSpPr>
            <p:cNvPr id="28" name="TextBox 27">
              <a:extLst>
                <a:ext uri="{FF2B5EF4-FFF2-40B4-BE49-F238E27FC236}">
                  <a16:creationId xmlns:a16="http://schemas.microsoft.com/office/drawing/2014/main" id="{A16276C3-96A6-4FFA-9222-C054E892C069}"/>
                </a:ext>
              </a:extLst>
            </p:cNvPr>
            <p:cNvSpPr txBox="1"/>
            <p:nvPr/>
          </p:nvSpPr>
          <p:spPr>
            <a:xfrm>
              <a:off x="4250575" y="2769511"/>
              <a:ext cx="1685305" cy="306946"/>
            </a:xfrm>
            <a:prstGeom prst="rect">
              <a:avLst/>
            </a:prstGeom>
            <a:noFill/>
          </p:spPr>
          <p:txBody>
            <a:bodyPr wrap="square" rtlCol="0">
              <a:spAutoFit/>
            </a:bodyPr>
            <a:lstStyle/>
            <a:p>
              <a:r>
                <a:rPr lang="en-IN" sz="990" dirty="0">
                  <a:latin typeface="+mn-lt"/>
                </a:rPr>
                <a:t>Intraday </a:t>
              </a:r>
            </a:p>
            <a:p>
              <a:r>
                <a:rPr lang="en-IN" sz="990" dirty="0">
                  <a:latin typeface="+mn-lt"/>
                </a:rPr>
                <a:t>From low recovery of 67%</a:t>
              </a:r>
              <a:endParaRPr lang="en-US" sz="990" dirty="0">
                <a:latin typeface="+mn-lt"/>
              </a:endParaRPr>
            </a:p>
          </p:txBody>
        </p:sp>
        <p:sp>
          <p:nvSpPr>
            <p:cNvPr id="29" name="Oval 28">
              <a:extLst>
                <a:ext uri="{FF2B5EF4-FFF2-40B4-BE49-F238E27FC236}">
                  <a16:creationId xmlns:a16="http://schemas.microsoft.com/office/drawing/2014/main" id="{B8ABBEF3-34BF-4035-A19E-01679AB0B903}"/>
                </a:ext>
              </a:extLst>
            </p:cNvPr>
            <p:cNvSpPr/>
            <p:nvPr/>
          </p:nvSpPr>
          <p:spPr>
            <a:xfrm>
              <a:off x="3732166" y="2754343"/>
              <a:ext cx="129372" cy="1389669"/>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cxnSp>
          <p:nvCxnSpPr>
            <p:cNvPr id="30" name="Straight Arrow Connector 29">
              <a:extLst>
                <a:ext uri="{FF2B5EF4-FFF2-40B4-BE49-F238E27FC236}">
                  <a16:creationId xmlns:a16="http://schemas.microsoft.com/office/drawing/2014/main" id="{0F88BCBB-0404-43A4-B4D6-97A63E21B718}"/>
                </a:ext>
              </a:extLst>
            </p:cNvPr>
            <p:cNvCxnSpPr>
              <a:cxnSpLocks/>
            </p:cNvCxnSpPr>
            <p:nvPr/>
          </p:nvCxnSpPr>
          <p:spPr>
            <a:xfrm flipH="1">
              <a:off x="3861539" y="2845191"/>
              <a:ext cx="407782" cy="32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BB0A362-6DF1-4C16-9F74-1F0E561E0550}"/>
                </a:ext>
              </a:extLst>
            </p:cNvPr>
            <p:cNvSpPr txBox="1"/>
            <p:nvPr/>
          </p:nvSpPr>
          <p:spPr>
            <a:xfrm>
              <a:off x="2686214" y="5398141"/>
              <a:ext cx="1155754" cy="306946"/>
            </a:xfrm>
            <a:prstGeom prst="rect">
              <a:avLst/>
            </a:prstGeom>
            <a:noFill/>
          </p:spPr>
          <p:txBody>
            <a:bodyPr wrap="square" rtlCol="0">
              <a:spAutoFit/>
            </a:bodyPr>
            <a:lstStyle/>
            <a:p>
              <a:r>
                <a:rPr lang="en-IN" sz="990" dirty="0">
                  <a:latin typeface="+mn-lt"/>
                </a:rPr>
                <a:t>Highest volumes for the stock</a:t>
              </a:r>
              <a:endParaRPr lang="en-US" sz="990" dirty="0">
                <a:latin typeface="+mn-lt"/>
              </a:endParaRPr>
            </a:p>
          </p:txBody>
        </p:sp>
        <p:sp>
          <p:nvSpPr>
            <p:cNvPr id="32" name="TextBox 31">
              <a:extLst>
                <a:ext uri="{FF2B5EF4-FFF2-40B4-BE49-F238E27FC236}">
                  <a16:creationId xmlns:a16="http://schemas.microsoft.com/office/drawing/2014/main" id="{D2EA9789-726A-412C-A59F-499F194F9F4C}"/>
                </a:ext>
              </a:extLst>
            </p:cNvPr>
            <p:cNvSpPr txBox="1"/>
            <p:nvPr/>
          </p:nvSpPr>
          <p:spPr>
            <a:xfrm>
              <a:off x="7614771" y="4826953"/>
              <a:ext cx="934359" cy="189164"/>
            </a:xfrm>
            <a:prstGeom prst="rect">
              <a:avLst/>
            </a:prstGeom>
            <a:noFill/>
          </p:spPr>
          <p:txBody>
            <a:bodyPr wrap="square" rtlCol="0">
              <a:spAutoFit/>
            </a:bodyPr>
            <a:lstStyle/>
            <a:p>
              <a:r>
                <a:rPr lang="en-IN" sz="990" dirty="0" err="1">
                  <a:latin typeface="+mn-lt"/>
                </a:rPr>
                <a:t>cmp</a:t>
              </a:r>
              <a:r>
                <a:rPr lang="en-IN" sz="990" dirty="0">
                  <a:latin typeface="+mn-lt"/>
                </a:rPr>
                <a:t> 52</a:t>
              </a:r>
              <a:endParaRPr lang="en-US" sz="990" dirty="0">
                <a:latin typeface="+mn-lt"/>
              </a:endParaRPr>
            </a:p>
          </p:txBody>
        </p:sp>
        <p:sp>
          <p:nvSpPr>
            <p:cNvPr id="33" name="TextBox 32">
              <a:extLst>
                <a:ext uri="{FF2B5EF4-FFF2-40B4-BE49-F238E27FC236}">
                  <a16:creationId xmlns:a16="http://schemas.microsoft.com/office/drawing/2014/main" id="{6E850D50-9E42-4B3E-A6BC-FC5A94DCE55E}"/>
                </a:ext>
              </a:extLst>
            </p:cNvPr>
            <p:cNvSpPr txBox="1"/>
            <p:nvPr/>
          </p:nvSpPr>
          <p:spPr>
            <a:xfrm>
              <a:off x="3336936" y="2041683"/>
              <a:ext cx="718077" cy="179300"/>
            </a:xfrm>
            <a:prstGeom prst="rect">
              <a:avLst/>
            </a:prstGeom>
            <a:noFill/>
          </p:spPr>
          <p:txBody>
            <a:bodyPr wrap="square" rtlCol="0">
              <a:spAutoFit/>
            </a:bodyPr>
            <a:lstStyle/>
            <a:p>
              <a:r>
                <a:rPr lang="en-US" sz="907" dirty="0">
                  <a:latin typeface="+mn-lt"/>
                </a:rPr>
                <a:t>High 600</a:t>
              </a:r>
              <a:endParaRPr lang="en-US" sz="825" dirty="0">
                <a:latin typeface="+mn-lt"/>
              </a:endParaRPr>
            </a:p>
          </p:txBody>
        </p:sp>
      </p:grpSp>
      <p:sp>
        <p:nvSpPr>
          <p:cNvPr id="19" name="TextBox 18"/>
          <p:cNvSpPr txBox="1"/>
          <p:nvPr/>
        </p:nvSpPr>
        <p:spPr>
          <a:xfrm>
            <a:off x="10752277" y="7047410"/>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Tree>
    <p:extLst>
      <p:ext uri="{BB962C8B-B14F-4D97-AF65-F5344CB8AC3E}">
        <p14:creationId xmlns:p14="http://schemas.microsoft.com/office/powerpoint/2010/main" val="19877201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91</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9" name="Rectangle 2"/>
          <p:cNvSpPr>
            <a:spLocks noGrp="1" noChangeArrowheads="1"/>
          </p:cNvSpPr>
          <p:nvPr>
            <p:ph type="title"/>
          </p:nvPr>
        </p:nvSpPr>
        <p:spPr>
          <a:xfrm>
            <a:off x="2144684" y="914564"/>
            <a:ext cx="6341826" cy="587375"/>
          </a:xfrm>
          <a:noFill/>
        </p:spPr>
        <p:txBody>
          <a:bodyPr/>
          <a:lstStyle/>
          <a:p>
            <a:pPr algn="l" eaLnBrk="1" hangingPunct="1"/>
            <a:r>
              <a:rPr lang="en-US" sz="2400" b="1" dirty="0">
                <a:solidFill>
                  <a:srgbClr val="1F317F"/>
                </a:solidFill>
                <a:latin typeface="+mn-lt"/>
                <a:cs typeface="Arial" panose="020B0604020202020204" pitchFamily="34" charset="0"/>
              </a:rPr>
              <a:t>Infibeam Avenues</a:t>
            </a:r>
          </a:p>
        </p:txBody>
      </p:sp>
      <p:cxnSp>
        <p:nvCxnSpPr>
          <p:cNvPr id="11" name="Straight Connector 1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128297" y="1914676"/>
            <a:ext cx="9530303" cy="5171923"/>
            <a:chOff x="593726" y="1895769"/>
            <a:chExt cx="8896030" cy="4359364"/>
          </a:xfrm>
        </p:grpSpPr>
        <p:pic>
          <p:nvPicPr>
            <p:cNvPr id="21" name="Picture 20">
              <a:extLst>
                <a:ext uri="{FF2B5EF4-FFF2-40B4-BE49-F238E27FC236}">
                  <a16:creationId xmlns:a16="http://schemas.microsoft.com/office/drawing/2014/main" id="{5B342872-1C06-4D06-8D7F-ADA717E42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26" y="1895769"/>
              <a:ext cx="8896030" cy="4359364"/>
            </a:xfrm>
            <a:prstGeom prst="rect">
              <a:avLst/>
            </a:prstGeom>
          </p:spPr>
        </p:pic>
        <p:sp>
          <p:nvSpPr>
            <p:cNvPr id="34" name="TextBox 33">
              <a:extLst>
                <a:ext uri="{FF2B5EF4-FFF2-40B4-BE49-F238E27FC236}">
                  <a16:creationId xmlns:a16="http://schemas.microsoft.com/office/drawing/2014/main" id="{FCC58002-C34E-43F5-BC16-1FA7F98E2DCA}"/>
                </a:ext>
              </a:extLst>
            </p:cNvPr>
            <p:cNvSpPr txBox="1"/>
            <p:nvPr/>
          </p:nvSpPr>
          <p:spPr>
            <a:xfrm>
              <a:off x="7301231" y="2171647"/>
              <a:ext cx="1332146" cy="424727"/>
            </a:xfrm>
            <a:prstGeom prst="rect">
              <a:avLst/>
            </a:prstGeom>
            <a:noFill/>
          </p:spPr>
          <p:txBody>
            <a:bodyPr wrap="square" rtlCol="0">
              <a:spAutoFit/>
            </a:bodyPr>
            <a:lstStyle/>
            <a:p>
              <a:r>
                <a:rPr lang="en-IN" sz="990" dirty="0">
                  <a:latin typeface="+mn-lt"/>
                </a:rPr>
                <a:t>Recovery from 140 to 225. But failed to move above the highs </a:t>
              </a:r>
              <a:endParaRPr lang="en-US" sz="990" dirty="0">
                <a:latin typeface="+mn-lt"/>
              </a:endParaRPr>
            </a:p>
          </p:txBody>
        </p:sp>
        <p:sp>
          <p:nvSpPr>
            <p:cNvPr id="35" name="Oval 34">
              <a:extLst>
                <a:ext uri="{FF2B5EF4-FFF2-40B4-BE49-F238E27FC236}">
                  <a16:creationId xmlns:a16="http://schemas.microsoft.com/office/drawing/2014/main" id="{5951FB02-247A-4E13-957A-99EE84FDA571}"/>
                </a:ext>
              </a:extLst>
            </p:cNvPr>
            <p:cNvSpPr/>
            <p:nvPr/>
          </p:nvSpPr>
          <p:spPr>
            <a:xfrm>
              <a:off x="6842086" y="5049754"/>
              <a:ext cx="201751" cy="97364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6" name="TextBox 35">
              <a:extLst>
                <a:ext uri="{FF2B5EF4-FFF2-40B4-BE49-F238E27FC236}">
                  <a16:creationId xmlns:a16="http://schemas.microsoft.com/office/drawing/2014/main" id="{A16276C3-96A6-4FFA-9222-C054E892C069}"/>
                </a:ext>
              </a:extLst>
            </p:cNvPr>
            <p:cNvSpPr txBox="1"/>
            <p:nvPr/>
          </p:nvSpPr>
          <p:spPr>
            <a:xfrm>
              <a:off x="5685524" y="2761714"/>
              <a:ext cx="778626" cy="189164"/>
            </a:xfrm>
            <a:prstGeom prst="rect">
              <a:avLst/>
            </a:prstGeom>
            <a:noFill/>
          </p:spPr>
          <p:txBody>
            <a:bodyPr wrap="square" rtlCol="0">
              <a:spAutoFit/>
            </a:bodyPr>
            <a:lstStyle/>
            <a:p>
              <a:r>
                <a:rPr lang="en-IN" sz="990" dirty="0">
                  <a:latin typeface="+mn-lt"/>
                </a:rPr>
                <a:t>First signal</a:t>
              </a:r>
            </a:p>
          </p:txBody>
        </p:sp>
        <p:cxnSp>
          <p:nvCxnSpPr>
            <p:cNvPr id="37" name="Straight Arrow Connector 36">
              <a:extLst>
                <a:ext uri="{FF2B5EF4-FFF2-40B4-BE49-F238E27FC236}">
                  <a16:creationId xmlns:a16="http://schemas.microsoft.com/office/drawing/2014/main" id="{0F88BCBB-0404-43A4-B4D6-97A63E21B718}"/>
                </a:ext>
              </a:extLst>
            </p:cNvPr>
            <p:cNvCxnSpPr>
              <a:cxnSpLocks/>
            </p:cNvCxnSpPr>
            <p:nvPr/>
          </p:nvCxnSpPr>
          <p:spPr>
            <a:xfrm flipV="1">
              <a:off x="6074048" y="2626068"/>
              <a:ext cx="560964" cy="141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2EA9789-726A-412C-A59F-499F194F9F4C}"/>
                </a:ext>
              </a:extLst>
            </p:cNvPr>
            <p:cNvSpPr txBox="1"/>
            <p:nvPr/>
          </p:nvSpPr>
          <p:spPr>
            <a:xfrm>
              <a:off x="8462340" y="4827377"/>
              <a:ext cx="934359" cy="189164"/>
            </a:xfrm>
            <a:prstGeom prst="rect">
              <a:avLst/>
            </a:prstGeom>
            <a:noFill/>
          </p:spPr>
          <p:txBody>
            <a:bodyPr wrap="square" rtlCol="0">
              <a:spAutoFit/>
            </a:bodyPr>
            <a:lstStyle/>
            <a:p>
              <a:r>
                <a:rPr lang="en-IN" sz="990" dirty="0" err="1">
                  <a:latin typeface="+mn-lt"/>
                </a:rPr>
                <a:t>cmp</a:t>
              </a:r>
              <a:r>
                <a:rPr lang="en-IN" sz="990" dirty="0">
                  <a:latin typeface="+mn-lt"/>
                </a:rPr>
                <a:t> 45</a:t>
              </a:r>
              <a:endParaRPr lang="en-US" sz="990" dirty="0">
                <a:latin typeface="+mn-lt"/>
              </a:endParaRPr>
            </a:p>
          </p:txBody>
        </p:sp>
        <p:sp>
          <p:nvSpPr>
            <p:cNvPr id="39" name="TextBox 38">
              <a:extLst>
                <a:ext uri="{FF2B5EF4-FFF2-40B4-BE49-F238E27FC236}">
                  <a16:creationId xmlns:a16="http://schemas.microsoft.com/office/drawing/2014/main" id="{6E850D50-9E42-4B3E-A6BC-FC5A94DCE55E}"/>
                </a:ext>
              </a:extLst>
            </p:cNvPr>
            <p:cNvSpPr txBox="1"/>
            <p:nvPr/>
          </p:nvSpPr>
          <p:spPr>
            <a:xfrm>
              <a:off x="6419839" y="1989527"/>
              <a:ext cx="718077" cy="179300"/>
            </a:xfrm>
            <a:prstGeom prst="rect">
              <a:avLst/>
            </a:prstGeom>
            <a:noFill/>
          </p:spPr>
          <p:txBody>
            <a:bodyPr wrap="square" rtlCol="0">
              <a:spAutoFit/>
            </a:bodyPr>
            <a:lstStyle/>
            <a:p>
              <a:r>
                <a:rPr lang="en-US" sz="907" dirty="0">
                  <a:latin typeface="+mn-lt"/>
                </a:rPr>
                <a:t>High 242</a:t>
              </a:r>
              <a:endParaRPr lang="en-US" sz="825" dirty="0">
                <a:latin typeface="+mn-lt"/>
              </a:endParaRPr>
            </a:p>
          </p:txBody>
        </p:sp>
        <p:cxnSp>
          <p:nvCxnSpPr>
            <p:cNvPr id="40" name="Straight Connector 39">
              <a:extLst>
                <a:ext uri="{FF2B5EF4-FFF2-40B4-BE49-F238E27FC236}">
                  <a16:creationId xmlns:a16="http://schemas.microsoft.com/office/drawing/2014/main" id="{776136B9-70EE-46F6-B230-12D68121D15D}"/>
                </a:ext>
              </a:extLst>
            </p:cNvPr>
            <p:cNvCxnSpPr>
              <a:cxnSpLocks/>
            </p:cNvCxnSpPr>
            <p:nvPr/>
          </p:nvCxnSpPr>
          <p:spPr>
            <a:xfrm>
              <a:off x="6354529" y="2194314"/>
              <a:ext cx="6893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FFDAF93-3B34-4FD8-B4BD-D8BA6CD8F355}"/>
                </a:ext>
              </a:extLst>
            </p:cNvPr>
            <p:cNvCxnSpPr>
              <a:cxnSpLocks/>
              <a:stCxn id="34" idx="1"/>
            </p:cNvCxnSpPr>
            <p:nvPr/>
          </p:nvCxnSpPr>
          <p:spPr>
            <a:xfrm flipH="1">
              <a:off x="6942961" y="2446338"/>
              <a:ext cx="358270" cy="73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10752277" y="7047410"/>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Tree>
    <p:extLst>
      <p:ext uri="{BB962C8B-B14F-4D97-AF65-F5344CB8AC3E}">
        <p14:creationId xmlns:p14="http://schemas.microsoft.com/office/powerpoint/2010/main" val="38486871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949"/>
          <a:stretch/>
        </p:blipFill>
        <p:spPr>
          <a:xfrm>
            <a:off x="1879600" y="1828801"/>
            <a:ext cx="10058400" cy="5375064"/>
          </a:xfrm>
          <a:prstGeom prst="rect">
            <a:avLst/>
          </a:prstGeom>
        </p:spPr>
      </p:pic>
      <p:sp>
        <p:nvSpPr>
          <p:cNvPr id="5" name="Slide Number Placeholder 4">
            <a:extLst>
              <a:ext uri="{FF2B5EF4-FFF2-40B4-BE49-F238E27FC236}">
                <a16:creationId xmlns:a16="http://schemas.microsoft.com/office/drawing/2014/main" id="{46A75D2B-AFCB-4FF8-9505-B719C5FCD5AA}"/>
              </a:ext>
            </a:extLst>
          </p:cNvPr>
          <p:cNvSpPr>
            <a:spLocks noGrp="1"/>
          </p:cNvSpPr>
          <p:nvPr>
            <p:ph type="sldNum" sz="quarter" idx="12"/>
          </p:nvPr>
        </p:nvSpPr>
        <p:spPr/>
        <p:txBody>
          <a:bodyPr/>
          <a:lstStyle/>
          <a:p>
            <a:fld id="{B1D2D3CA-163F-4CC7-ADBD-AA1AEDC91DA5}" type="slidenum">
              <a:rPr lang="en-GB" smtClean="0"/>
              <a:pPr/>
              <a:t>92</a:t>
            </a:fld>
            <a:endParaRPr lang="en-GB"/>
          </a:p>
        </p:txBody>
      </p:sp>
      <p:sp>
        <p:nvSpPr>
          <p:cNvPr id="8" name="Title 4"/>
          <p:cNvSpPr txBox="1">
            <a:spLocks/>
          </p:cNvSpPr>
          <p:nvPr/>
        </p:nvSpPr>
        <p:spPr bwMode="auto">
          <a:xfrm>
            <a:off x="2489200" y="53340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latin typeface="+mn-lt"/>
              </a:rPr>
              <a:t>“Avoid falling knives”</a:t>
            </a:r>
          </a:p>
        </p:txBody>
      </p:sp>
    </p:spTree>
    <p:extLst>
      <p:ext uri="{BB962C8B-B14F-4D97-AF65-F5344CB8AC3E}">
        <p14:creationId xmlns:p14="http://schemas.microsoft.com/office/powerpoint/2010/main" val="7817564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93</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9" name="Rectangle 2"/>
          <p:cNvSpPr>
            <a:spLocks noGrp="1" noChangeArrowheads="1"/>
          </p:cNvSpPr>
          <p:nvPr>
            <p:ph type="title"/>
          </p:nvPr>
        </p:nvSpPr>
        <p:spPr>
          <a:xfrm>
            <a:off x="197340" y="356385"/>
            <a:ext cx="6341826" cy="587375"/>
          </a:xfrm>
          <a:noFill/>
        </p:spPr>
        <p:txBody>
          <a:bodyPr/>
          <a:lstStyle/>
          <a:p>
            <a:pPr algn="l" eaLnBrk="1" hangingPunct="1"/>
            <a:r>
              <a:rPr lang="en-US" sz="2400" b="1" dirty="0">
                <a:solidFill>
                  <a:schemeClr val="bg1"/>
                </a:solidFill>
                <a:latin typeface="+mn-lt"/>
                <a:cs typeface="Arial" panose="020B0604020202020204" pitchFamily="34" charset="0"/>
              </a:rPr>
              <a:t>Indiabulls Housing Finance</a:t>
            </a:r>
          </a:p>
        </p:txBody>
      </p:sp>
      <p:grpSp>
        <p:nvGrpSpPr>
          <p:cNvPr id="18" name="Group 17"/>
          <p:cNvGrpSpPr/>
          <p:nvPr/>
        </p:nvGrpSpPr>
        <p:grpSpPr>
          <a:xfrm>
            <a:off x="1995571" y="1879958"/>
            <a:ext cx="9663029" cy="5206641"/>
            <a:chOff x="443374" y="978662"/>
            <a:chExt cx="9234026" cy="5574538"/>
          </a:xfrm>
        </p:grpSpPr>
        <p:cxnSp>
          <p:nvCxnSpPr>
            <p:cNvPr id="19" name="Straight Connector 18"/>
            <p:cNvCxnSpPr/>
            <p:nvPr/>
          </p:nvCxnSpPr>
          <p:spPr>
            <a:xfrm flipV="1">
              <a:off x="5334000" y="4220447"/>
              <a:ext cx="4025593" cy="15213"/>
            </a:xfrm>
            <a:prstGeom prst="line">
              <a:avLst/>
            </a:prstGeom>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2EA9789-726A-412C-A59F-499F194F9F4C}"/>
                </a:ext>
              </a:extLst>
            </p:cNvPr>
            <p:cNvSpPr txBox="1"/>
            <p:nvPr/>
          </p:nvSpPr>
          <p:spPr>
            <a:xfrm>
              <a:off x="8462340" y="4827377"/>
              <a:ext cx="934359" cy="244682"/>
            </a:xfrm>
            <a:prstGeom prst="rect">
              <a:avLst/>
            </a:prstGeom>
            <a:noFill/>
          </p:spPr>
          <p:txBody>
            <a:bodyPr wrap="square" rtlCol="0">
              <a:spAutoFit/>
            </a:bodyPr>
            <a:lstStyle/>
            <a:p>
              <a:r>
                <a:rPr lang="en-IN" sz="990" dirty="0" err="1">
                  <a:latin typeface="Avenir LT Std 45 Book" panose="020B0502020203020204" pitchFamily="34" charset="0"/>
                </a:rPr>
                <a:t>cmp</a:t>
              </a:r>
              <a:r>
                <a:rPr lang="en-IN" sz="990" dirty="0">
                  <a:latin typeface="Avenir LT Std 45 Book" panose="020B0502020203020204" pitchFamily="34" charset="0"/>
                </a:rPr>
                <a:t> 45</a:t>
              </a:r>
              <a:endParaRPr lang="en-US" sz="990" dirty="0">
                <a:latin typeface="Avenir LT Std 45 Book" panose="020B0502020203020204" pitchFamily="34" charset="0"/>
              </a:endParaRPr>
            </a:p>
          </p:txBody>
        </p:sp>
        <p:cxnSp>
          <p:nvCxnSpPr>
            <p:cNvPr id="23" name="Straight Arrow Connector 22">
              <a:extLst>
                <a:ext uri="{FF2B5EF4-FFF2-40B4-BE49-F238E27FC236}">
                  <a16:creationId xmlns:a16="http://schemas.microsoft.com/office/drawing/2014/main" id="{0F88BCBB-0404-43A4-B4D6-97A63E21B718}"/>
                </a:ext>
              </a:extLst>
            </p:cNvPr>
            <p:cNvCxnSpPr>
              <a:cxnSpLocks/>
            </p:cNvCxnSpPr>
            <p:nvPr/>
          </p:nvCxnSpPr>
          <p:spPr>
            <a:xfrm flipV="1">
              <a:off x="6074048" y="2626068"/>
              <a:ext cx="560964" cy="141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E850D50-9E42-4B3E-A6BC-FC5A94DCE55E}"/>
                </a:ext>
              </a:extLst>
            </p:cNvPr>
            <p:cNvSpPr txBox="1"/>
            <p:nvPr/>
          </p:nvSpPr>
          <p:spPr>
            <a:xfrm>
              <a:off x="6419839" y="1989527"/>
              <a:ext cx="718077" cy="231923"/>
            </a:xfrm>
            <a:prstGeom prst="rect">
              <a:avLst/>
            </a:prstGeom>
            <a:noFill/>
          </p:spPr>
          <p:txBody>
            <a:bodyPr wrap="square" rtlCol="0">
              <a:spAutoFit/>
            </a:bodyPr>
            <a:lstStyle/>
            <a:p>
              <a:r>
                <a:rPr lang="en-US" sz="907" dirty="0">
                  <a:latin typeface="Avenir LT Std 45 Book" panose="020B0502020203020204" pitchFamily="34" charset="0"/>
                </a:rPr>
                <a:t>High 242</a:t>
              </a:r>
              <a:endParaRPr lang="en-US" sz="825" dirty="0">
                <a:latin typeface="Avenir LT Std 45 Book" panose="020B0502020203020204" pitchFamily="34" charset="0"/>
              </a:endParaRPr>
            </a:p>
          </p:txBody>
        </p:sp>
        <p:cxnSp>
          <p:nvCxnSpPr>
            <p:cNvPr id="25" name="Straight Connector 24">
              <a:extLst>
                <a:ext uri="{FF2B5EF4-FFF2-40B4-BE49-F238E27FC236}">
                  <a16:creationId xmlns:a16="http://schemas.microsoft.com/office/drawing/2014/main" id="{776136B9-70EE-46F6-B230-12D68121D15D}"/>
                </a:ext>
              </a:extLst>
            </p:cNvPr>
            <p:cNvCxnSpPr>
              <a:cxnSpLocks/>
            </p:cNvCxnSpPr>
            <p:nvPr/>
          </p:nvCxnSpPr>
          <p:spPr>
            <a:xfrm>
              <a:off x="6354529" y="2194314"/>
              <a:ext cx="6893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FFDAF93-3B34-4FD8-B4BD-D8BA6CD8F355}"/>
                </a:ext>
              </a:extLst>
            </p:cNvPr>
            <p:cNvCxnSpPr>
              <a:cxnSpLocks/>
              <a:stCxn id="32" idx="1"/>
            </p:cNvCxnSpPr>
            <p:nvPr/>
          </p:nvCxnSpPr>
          <p:spPr>
            <a:xfrm flipH="1" flipV="1">
              <a:off x="6942961" y="2519946"/>
              <a:ext cx="358270" cy="7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B342872-1C06-4D06-8D7F-ADA717E42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557" y="978662"/>
              <a:ext cx="9019843" cy="5574538"/>
            </a:xfrm>
            <a:prstGeom prst="rect">
              <a:avLst/>
            </a:prstGeom>
          </p:spPr>
        </p:pic>
        <p:cxnSp>
          <p:nvCxnSpPr>
            <p:cNvPr id="28" name="Straight Connector 27"/>
            <p:cNvCxnSpPr/>
            <p:nvPr/>
          </p:nvCxnSpPr>
          <p:spPr>
            <a:xfrm>
              <a:off x="825602" y="2156945"/>
              <a:ext cx="8683752" cy="0"/>
            </a:xfrm>
            <a:prstGeom prst="line">
              <a:avLst/>
            </a:prstGeom>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621114" y="3558472"/>
              <a:ext cx="8683752" cy="0"/>
            </a:xfrm>
            <a:prstGeom prst="line">
              <a:avLst/>
            </a:prstGeom>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4962990" y="4876800"/>
              <a:ext cx="4276426" cy="19605"/>
            </a:xfrm>
            <a:prstGeom prst="line">
              <a:avLst/>
            </a:prstGeom>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CA7C7F2-DCCB-468C-BDCE-C220C7ADCCB8}"/>
                </a:ext>
              </a:extLst>
            </p:cNvPr>
            <p:cNvCxnSpPr/>
            <p:nvPr/>
          </p:nvCxnSpPr>
          <p:spPr>
            <a:xfrm>
              <a:off x="443374" y="6441444"/>
              <a:ext cx="8683752" cy="8382"/>
            </a:xfrm>
            <a:prstGeom prst="line">
              <a:avLst/>
            </a:prstGeom>
            <a:ln w="28575" cap="rnd" cmpd="sng">
              <a:solidFill>
                <a:schemeClr val="bg1"/>
              </a:solidFill>
              <a:prstDash val="solid"/>
              <a:round/>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FCC58002-C34E-43F5-BC16-1FA7F98E2DCA}"/>
                </a:ext>
              </a:extLst>
            </p:cNvPr>
            <p:cNvSpPr txBox="1"/>
            <p:nvPr/>
          </p:nvSpPr>
          <p:spPr>
            <a:xfrm>
              <a:off x="1599200" y="2172623"/>
              <a:ext cx="1332146" cy="549381"/>
            </a:xfrm>
            <a:prstGeom prst="rect">
              <a:avLst/>
            </a:prstGeom>
            <a:noFill/>
          </p:spPr>
          <p:txBody>
            <a:bodyPr wrap="square" rtlCol="0">
              <a:spAutoFit/>
            </a:bodyPr>
            <a:lstStyle/>
            <a:p>
              <a:r>
                <a:rPr lang="en-IN" sz="1000" b="1" dirty="0">
                  <a:latin typeface="+mn-lt"/>
                </a:rPr>
                <a:t>Breakdown from consolidation range of 1400-1125</a:t>
              </a:r>
              <a:endParaRPr lang="en-US" sz="1000" b="1" dirty="0">
                <a:latin typeface="+mn-lt"/>
              </a:endParaRPr>
            </a:p>
          </p:txBody>
        </p:sp>
        <p:sp>
          <p:nvSpPr>
            <p:cNvPr id="33" name="TextBox 32">
              <a:extLst>
                <a:ext uri="{FF2B5EF4-FFF2-40B4-BE49-F238E27FC236}">
                  <a16:creationId xmlns:a16="http://schemas.microsoft.com/office/drawing/2014/main" id="{A16276C3-96A6-4FFA-9222-C054E892C069}"/>
                </a:ext>
              </a:extLst>
            </p:cNvPr>
            <p:cNvSpPr txBox="1"/>
            <p:nvPr/>
          </p:nvSpPr>
          <p:spPr>
            <a:xfrm>
              <a:off x="2633094" y="3609917"/>
              <a:ext cx="1295400" cy="549381"/>
            </a:xfrm>
            <a:prstGeom prst="rect">
              <a:avLst/>
            </a:prstGeom>
            <a:noFill/>
          </p:spPr>
          <p:txBody>
            <a:bodyPr wrap="square" rtlCol="0">
              <a:spAutoFit/>
            </a:bodyPr>
            <a:lstStyle/>
            <a:p>
              <a:r>
                <a:rPr lang="en-IN" sz="1000" b="1" dirty="0">
                  <a:latin typeface="+mn-lt"/>
                </a:rPr>
                <a:t>Breakdown from consolidation </a:t>
              </a:r>
            </a:p>
            <a:p>
              <a:r>
                <a:rPr lang="en-IN" sz="1000" b="1" dirty="0">
                  <a:latin typeface="+mn-lt"/>
                </a:rPr>
                <a:t>range of 900-650</a:t>
              </a:r>
            </a:p>
          </p:txBody>
        </p:sp>
        <p:cxnSp>
          <p:nvCxnSpPr>
            <p:cNvPr id="42" name="Straight Connector 41"/>
            <p:cNvCxnSpPr/>
            <p:nvPr/>
          </p:nvCxnSpPr>
          <p:spPr>
            <a:xfrm>
              <a:off x="825602" y="1373252"/>
              <a:ext cx="8683752" cy="0"/>
            </a:xfrm>
            <a:prstGeom prst="line">
              <a:avLst/>
            </a:prstGeom>
            <a:ln/>
          </p:spPr>
          <p:style>
            <a:lnRef idx="1">
              <a:schemeClr val="dk1"/>
            </a:lnRef>
            <a:fillRef idx="0">
              <a:schemeClr val="dk1"/>
            </a:fillRef>
            <a:effectRef idx="0">
              <a:schemeClr val="dk1"/>
            </a:effectRef>
            <a:fontRef idx="minor">
              <a:schemeClr val="tx1"/>
            </a:fontRef>
          </p:style>
        </p:cxnSp>
      </p:grpSp>
      <p:sp>
        <p:nvSpPr>
          <p:cNvPr id="21" name="TextBox 20"/>
          <p:cNvSpPr txBox="1"/>
          <p:nvPr/>
        </p:nvSpPr>
        <p:spPr>
          <a:xfrm>
            <a:off x="10796952" y="7129162"/>
            <a:ext cx="806631" cy="253916"/>
          </a:xfrm>
          <a:prstGeom prst="rect">
            <a:avLst/>
          </a:prstGeom>
          <a:noFill/>
        </p:spPr>
        <p:txBody>
          <a:bodyPr wrap="none" rtlCol="0">
            <a:spAutoFit/>
          </a:bodyPr>
          <a:lstStyle/>
          <a:p>
            <a:r>
              <a:rPr lang="en-IN" sz="1050" dirty="0" smtClean="0"/>
              <a:t>Source:F</a:t>
            </a:r>
            <a:r>
              <a:rPr lang="en-IN" sz="1050" dirty="0"/>
              <a:t>7</a:t>
            </a:r>
            <a:endParaRPr lang="en-IN" sz="1100" dirty="0"/>
          </a:p>
        </p:txBody>
      </p:sp>
    </p:spTree>
    <p:extLst>
      <p:ext uri="{BB962C8B-B14F-4D97-AF65-F5344CB8AC3E}">
        <p14:creationId xmlns:p14="http://schemas.microsoft.com/office/powerpoint/2010/main" val="15861531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532" r="7316"/>
          <a:stretch/>
        </p:blipFill>
        <p:spPr>
          <a:xfrm>
            <a:off x="1879600" y="1752600"/>
            <a:ext cx="10058401" cy="5451264"/>
          </a:xfrm>
          <a:prstGeom prst="rect">
            <a:avLst/>
          </a:prstGeom>
        </p:spPr>
      </p:pic>
      <p:sp>
        <p:nvSpPr>
          <p:cNvPr id="5" name="Slide Number Placeholder 4">
            <a:extLst>
              <a:ext uri="{FF2B5EF4-FFF2-40B4-BE49-F238E27FC236}">
                <a16:creationId xmlns:a16="http://schemas.microsoft.com/office/drawing/2014/main" id="{46A75D2B-AFCB-4FF8-9505-B719C5FCD5AA}"/>
              </a:ext>
            </a:extLst>
          </p:cNvPr>
          <p:cNvSpPr>
            <a:spLocks noGrp="1"/>
          </p:cNvSpPr>
          <p:nvPr>
            <p:ph type="sldNum" sz="quarter" idx="12"/>
          </p:nvPr>
        </p:nvSpPr>
        <p:spPr/>
        <p:txBody>
          <a:bodyPr/>
          <a:lstStyle/>
          <a:p>
            <a:fld id="{B1D2D3CA-163F-4CC7-ADBD-AA1AEDC91DA5}" type="slidenum">
              <a:rPr lang="en-GB" smtClean="0"/>
              <a:pPr/>
              <a:t>94</a:t>
            </a:fld>
            <a:endParaRPr lang="en-GB"/>
          </a:p>
        </p:txBody>
      </p:sp>
      <p:sp>
        <p:nvSpPr>
          <p:cNvPr id="7" name="Title 1">
            <a:extLst>
              <a:ext uri="{FF2B5EF4-FFF2-40B4-BE49-F238E27FC236}">
                <a16:creationId xmlns:a16="http://schemas.microsoft.com/office/drawing/2014/main" id="{6C7F6802-B8F4-4A22-874E-C44052246461}"/>
              </a:ext>
            </a:extLst>
          </p:cNvPr>
          <p:cNvSpPr txBox="1">
            <a:spLocks/>
          </p:cNvSpPr>
          <p:nvPr/>
        </p:nvSpPr>
        <p:spPr>
          <a:xfrm>
            <a:off x="7429016" y="1756789"/>
            <a:ext cx="4361822" cy="1706335"/>
          </a:xfrm>
          <a:prstGeom prst="rect">
            <a:avLst/>
          </a:prstGeom>
        </p:spPr>
        <p:txBody>
          <a:bodyPr vert="horz" lIns="100584" tIns="50292" rIns="100584" bIns="50292"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400"/>
              </a:lnSpc>
              <a:spcAft>
                <a:spcPts val="600"/>
              </a:spcAft>
            </a:pPr>
            <a:r>
              <a:rPr lang="en-IN" sz="1800" dirty="0">
                <a:latin typeface="+mn-lt"/>
              </a:rPr>
              <a:t>“is when kidnapped falls in love with kidnapper. Holding to dicey stocks where promoter ethics is hazy is exactly the same thing. Averaging it when it crashes is one step ahead – actually marrying the kidnapper”</a:t>
            </a:r>
            <a:endParaRPr lang="en-US" sz="1800" dirty="0">
              <a:latin typeface="+mn-lt"/>
            </a:endParaRPr>
          </a:p>
        </p:txBody>
      </p:sp>
    </p:spTree>
    <p:extLst>
      <p:ext uri="{BB962C8B-B14F-4D97-AF65-F5344CB8AC3E}">
        <p14:creationId xmlns:p14="http://schemas.microsoft.com/office/powerpoint/2010/main" val="24417944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95</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9" name="Rectangle 2"/>
          <p:cNvSpPr>
            <a:spLocks noGrp="1" noChangeArrowheads="1"/>
          </p:cNvSpPr>
          <p:nvPr>
            <p:ph type="title"/>
          </p:nvPr>
        </p:nvSpPr>
        <p:spPr>
          <a:xfrm>
            <a:off x="317918" y="397146"/>
            <a:ext cx="6341826" cy="587375"/>
          </a:xfrm>
          <a:noFill/>
        </p:spPr>
        <p:txBody>
          <a:bodyPr/>
          <a:lstStyle/>
          <a:p>
            <a:pPr algn="l" eaLnBrk="1" hangingPunct="1"/>
            <a:r>
              <a:rPr lang="en-US" sz="2400" b="1" dirty="0">
                <a:solidFill>
                  <a:schemeClr val="bg1"/>
                </a:solidFill>
                <a:latin typeface="+mn-lt"/>
                <a:cs typeface="Arial" panose="020B0604020202020204" pitchFamily="34" charset="0"/>
              </a:rPr>
              <a:t>DHFL</a:t>
            </a:r>
          </a:p>
        </p:txBody>
      </p:sp>
      <p:grpSp>
        <p:nvGrpSpPr>
          <p:cNvPr id="18" name="Group 17"/>
          <p:cNvGrpSpPr/>
          <p:nvPr/>
        </p:nvGrpSpPr>
        <p:grpSpPr>
          <a:xfrm>
            <a:off x="2108200" y="1828800"/>
            <a:ext cx="9550400" cy="5257800"/>
            <a:chOff x="585128" y="1969201"/>
            <a:chExt cx="8888145" cy="4213201"/>
          </a:xfrm>
        </p:grpSpPr>
        <p:pic>
          <p:nvPicPr>
            <p:cNvPr id="19" name="Picture 18">
              <a:extLst>
                <a:ext uri="{FF2B5EF4-FFF2-40B4-BE49-F238E27FC236}">
                  <a16:creationId xmlns:a16="http://schemas.microsoft.com/office/drawing/2014/main" id="{6083F103-5BB2-4355-AE38-473B67A29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576" y="1969201"/>
              <a:ext cx="8827697" cy="4213201"/>
            </a:xfrm>
            <a:prstGeom prst="rect">
              <a:avLst/>
            </a:prstGeom>
          </p:spPr>
        </p:pic>
        <p:cxnSp>
          <p:nvCxnSpPr>
            <p:cNvPr id="22" name="Straight Arrow Connector 21">
              <a:extLst>
                <a:ext uri="{FF2B5EF4-FFF2-40B4-BE49-F238E27FC236}">
                  <a16:creationId xmlns:a16="http://schemas.microsoft.com/office/drawing/2014/main" id="{23B6D51D-3742-47FE-B969-0B920000FFCF}"/>
                </a:ext>
              </a:extLst>
            </p:cNvPr>
            <p:cNvCxnSpPr>
              <a:cxnSpLocks/>
            </p:cNvCxnSpPr>
            <p:nvPr/>
          </p:nvCxnSpPr>
          <p:spPr>
            <a:xfrm flipH="1">
              <a:off x="3748267" y="3052741"/>
              <a:ext cx="30851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AF220A-E02B-42A3-A6AF-7FA17B00EB53}"/>
                </a:ext>
              </a:extLst>
            </p:cNvPr>
            <p:cNvSpPr txBox="1"/>
            <p:nvPr/>
          </p:nvSpPr>
          <p:spPr>
            <a:xfrm>
              <a:off x="2471582" y="3511377"/>
              <a:ext cx="1093149" cy="467403"/>
            </a:xfrm>
            <a:prstGeom prst="rect">
              <a:avLst/>
            </a:prstGeom>
            <a:noFill/>
          </p:spPr>
          <p:txBody>
            <a:bodyPr wrap="square" rtlCol="0">
              <a:spAutoFit/>
            </a:bodyPr>
            <a:lstStyle/>
            <a:p>
              <a:r>
                <a:rPr lang="en-US" sz="1155" dirty="0">
                  <a:latin typeface="+mn-lt"/>
                </a:rPr>
                <a:t>60% recovery  from low of 274 to 438 next day</a:t>
              </a:r>
            </a:p>
          </p:txBody>
        </p:sp>
        <p:sp>
          <p:nvSpPr>
            <p:cNvPr id="24" name="TextBox 23">
              <a:extLst>
                <a:ext uri="{FF2B5EF4-FFF2-40B4-BE49-F238E27FC236}">
                  <a16:creationId xmlns:a16="http://schemas.microsoft.com/office/drawing/2014/main" id="{81BA5E39-2833-4954-B03F-DD5415BFCB78}"/>
                </a:ext>
              </a:extLst>
            </p:cNvPr>
            <p:cNvSpPr txBox="1"/>
            <p:nvPr/>
          </p:nvSpPr>
          <p:spPr>
            <a:xfrm>
              <a:off x="585128" y="2982590"/>
              <a:ext cx="1185844" cy="201794"/>
            </a:xfrm>
            <a:prstGeom prst="rect">
              <a:avLst/>
            </a:prstGeom>
            <a:noFill/>
          </p:spPr>
          <p:txBody>
            <a:bodyPr wrap="square" rtlCol="0">
              <a:spAutoFit/>
            </a:bodyPr>
            <a:lstStyle/>
            <a:p>
              <a:r>
                <a:rPr lang="en-US" sz="1155" dirty="0">
                  <a:latin typeface="+mn-lt"/>
                </a:rPr>
                <a:t>Consolidation</a:t>
              </a:r>
            </a:p>
          </p:txBody>
        </p:sp>
        <p:sp>
          <p:nvSpPr>
            <p:cNvPr id="25" name="Oval 24">
              <a:extLst>
                <a:ext uri="{FF2B5EF4-FFF2-40B4-BE49-F238E27FC236}">
                  <a16:creationId xmlns:a16="http://schemas.microsoft.com/office/drawing/2014/main" id="{38D9918A-77C8-4AA9-90BA-4A1986166FB9}"/>
                </a:ext>
              </a:extLst>
            </p:cNvPr>
            <p:cNvSpPr/>
            <p:nvPr/>
          </p:nvSpPr>
          <p:spPr>
            <a:xfrm>
              <a:off x="3651663" y="5474421"/>
              <a:ext cx="195848" cy="454947"/>
            </a:xfrm>
            <a:prstGeom prst="ellipse">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6" name="Oval 25">
              <a:extLst>
                <a:ext uri="{FF2B5EF4-FFF2-40B4-BE49-F238E27FC236}">
                  <a16:creationId xmlns:a16="http://schemas.microsoft.com/office/drawing/2014/main" id="{31462EB4-FE8A-452B-88AF-F171F97CA1AC}"/>
                </a:ext>
              </a:extLst>
            </p:cNvPr>
            <p:cNvSpPr/>
            <p:nvPr/>
          </p:nvSpPr>
          <p:spPr>
            <a:xfrm>
              <a:off x="3651663" y="2836914"/>
              <a:ext cx="126820" cy="1405157"/>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7" name="TextBox 26">
              <a:extLst>
                <a:ext uri="{FF2B5EF4-FFF2-40B4-BE49-F238E27FC236}">
                  <a16:creationId xmlns:a16="http://schemas.microsoft.com/office/drawing/2014/main" id="{4E0F91F1-0C02-4209-96BC-81BBE8F1A24B}"/>
                </a:ext>
              </a:extLst>
            </p:cNvPr>
            <p:cNvSpPr txBox="1"/>
            <p:nvPr/>
          </p:nvSpPr>
          <p:spPr>
            <a:xfrm>
              <a:off x="1430801" y="5447978"/>
              <a:ext cx="2133931" cy="201794"/>
            </a:xfrm>
            <a:prstGeom prst="rect">
              <a:avLst/>
            </a:prstGeom>
            <a:noFill/>
          </p:spPr>
          <p:txBody>
            <a:bodyPr wrap="square" rtlCol="0">
              <a:spAutoFit/>
            </a:bodyPr>
            <a:lstStyle/>
            <a:p>
              <a:r>
                <a:rPr lang="en-US" sz="1155" dirty="0">
                  <a:latin typeface="+mn-lt"/>
                </a:rPr>
                <a:t>Huge Volumes on declines</a:t>
              </a:r>
            </a:p>
          </p:txBody>
        </p:sp>
        <p:sp>
          <p:nvSpPr>
            <p:cNvPr id="28" name="TextBox 27">
              <a:extLst>
                <a:ext uri="{FF2B5EF4-FFF2-40B4-BE49-F238E27FC236}">
                  <a16:creationId xmlns:a16="http://schemas.microsoft.com/office/drawing/2014/main" id="{6A5E6CAB-100D-4253-996D-66E3CD997220}"/>
                </a:ext>
              </a:extLst>
            </p:cNvPr>
            <p:cNvSpPr txBox="1"/>
            <p:nvPr/>
          </p:nvSpPr>
          <p:spPr>
            <a:xfrm>
              <a:off x="4056786" y="2951655"/>
              <a:ext cx="2150588" cy="201794"/>
            </a:xfrm>
            <a:prstGeom prst="rect">
              <a:avLst/>
            </a:prstGeom>
            <a:noFill/>
          </p:spPr>
          <p:txBody>
            <a:bodyPr wrap="square" rtlCol="0">
              <a:spAutoFit/>
            </a:bodyPr>
            <a:lstStyle/>
            <a:p>
              <a:r>
                <a:rPr lang="en-US" sz="1155" dirty="0">
                  <a:latin typeface="+mn-lt"/>
                </a:rPr>
                <a:t>Breakdown from consolidation</a:t>
              </a:r>
            </a:p>
          </p:txBody>
        </p:sp>
        <p:cxnSp>
          <p:nvCxnSpPr>
            <p:cNvPr id="29" name="Straight Arrow Connector 28">
              <a:extLst>
                <a:ext uri="{FF2B5EF4-FFF2-40B4-BE49-F238E27FC236}">
                  <a16:creationId xmlns:a16="http://schemas.microsoft.com/office/drawing/2014/main" id="{EACB33ED-F66B-44AC-8117-C2397DFD50C8}"/>
                </a:ext>
              </a:extLst>
            </p:cNvPr>
            <p:cNvCxnSpPr>
              <a:cxnSpLocks/>
            </p:cNvCxnSpPr>
            <p:nvPr/>
          </p:nvCxnSpPr>
          <p:spPr>
            <a:xfrm flipV="1">
              <a:off x="2292155" y="3536273"/>
              <a:ext cx="1359508" cy="322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52DBF97-25D9-4F38-B41F-98D481B26D53}"/>
                </a:ext>
              </a:extLst>
            </p:cNvPr>
            <p:cNvCxnSpPr>
              <a:cxnSpLocks/>
            </p:cNvCxnSpPr>
            <p:nvPr/>
          </p:nvCxnSpPr>
          <p:spPr>
            <a:xfrm>
              <a:off x="2422720" y="4261023"/>
              <a:ext cx="122894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D47A6D1-CB03-40CA-BE6A-77B65A2BF6A7}"/>
                </a:ext>
              </a:extLst>
            </p:cNvPr>
            <p:cNvSpPr txBox="1"/>
            <p:nvPr/>
          </p:nvSpPr>
          <p:spPr>
            <a:xfrm>
              <a:off x="1317323" y="3763822"/>
              <a:ext cx="1105398" cy="201794"/>
            </a:xfrm>
            <a:prstGeom prst="rect">
              <a:avLst/>
            </a:prstGeom>
            <a:noFill/>
          </p:spPr>
          <p:txBody>
            <a:bodyPr wrap="square" rtlCol="0">
              <a:spAutoFit/>
            </a:bodyPr>
            <a:lstStyle/>
            <a:p>
              <a:r>
                <a:rPr lang="en-US" sz="1155" dirty="0">
                  <a:latin typeface="+mn-lt"/>
                </a:rPr>
                <a:t>False Hope</a:t>
              </a:r>
            </a:p>
          </p:txBody>
        </p:sp>
        <p:sp>
          <p:nvSpPr>
            <p:cNvPr id="32" name="TextBox 31">
              <a:extLst>
                <a:ext uri="{FF2B5EF4-FFF2-40B4-BE49-F238E27FC236}">
                  <a16:creationId xmlns:a16="http://schemas.microsoft.com/office/drawing/2014/main" id="{1567FED0-7C03-4A62-B8B8-F55D8C68475A}"/>
                </a:ext>
              </a:extLst>
            </p:cNvPr>
            <p:cNvSpPr txBox="1"/>
            <p:nvPr/>
          </p:nvSpPr>
          <p:spPr>
            <a:xfrm>
              <a:off x="4056787" y="4566831"/>
              <a:ext cx="1185844" cy="182822"/>
            </a:xfrm>
            <a:prstGeom prst="rect">
              <a:avLst/>
            </a:prstGeom>
            <a:noFill/>
          </p:spPr>
          <p:txBody>
            <a:bodyPr wrap="square" rtlCol="0">
              <a:spAutoFit/>
            </a:bodyPr>
            <a:lstStyle/>
            <a:p>
              <a:r>
                <a:rPr lang="en-US" sz="990" dirty="0">
                  <a:latin typeface="+mn-lt"/>
                </a:rPr>
                <a:t>New low</a:t>
              </a:r>
            </a:p>
          </p:txBody>
        </p:sp>
        <p:cxnSp>
          <p:nvCxnSpPr>
            <p:cNvPr id="33" name="Straight Connector 32">
              <a:extLst>
                <a:ext uri="{FF2B5EF4-FFF2-40B4-BE49-F238E27FC236}">
                  <a16:creationId xmlns:a16="http://schemas.microsoft.com/office/drawing/2014/main" id="{D4588AE4-7E46-4CDD-A525-F588D00E07E0}"/>
                </a:ext>
              </a:extLst>
            </p:cNvPr>
            <p:cNvCxnSpPr>
              <a:cxnSpLocks/>
            </p:cNvCxnSpPr>
            <p:nvPr/>
          </p:nvCxnSpPr>
          <p:spPr>
            <a:xfrm>
              <a:off x="4136577" y="4594230"/>
              <a:ext cx="382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98A449B-C9DF-4067-905C-A83BE73664F1}"/>
                </a:ext>
              </a:extLst>
            </p:cNvPr>
            <p:cNvSpPr txBox="1"/>
            <p:nvPr/>
          </p:nvSpPr>
          <p:spPr>
            <a:xfrm>
              <a:off x="6068467" y="4881156"/>
              <a:ext cx="1185844" cy="182822"/>
            </a:xfrm>
            <a:prstGeom prst="rect">
              <a:avLst/>
            </a:prstGeom>
            <a:noFill/>
          </p:spPr>
          <p:txBody>
            <a:bodyPr wrap="square" rtlCol="0">
              <a:spAutoFit/>
            </a:bodyPr>
            <a:lstStyle/>
            <a:p>
              <a:r>
                <a:rPr lang="en-US" sz="990" dirty="0">
                  <a:latin typeface="+mn-lt"/>
                </a:rPr>
                <a:t>New low</a:t>
              </a:r>
            </a:p>
          </p:txBody>
        </p:sp>
        <p:cxnSp>
          <p:nvCxnSpPr>
            <p:cNvPr id="43" name="Straight Connector 42">
              <a:extLst>
                <a:ext uri="{FF2B5EF4-FFF2-40B4-BE49-F238E27FC236}">
                  <a16:creationId xmlns:a16="http://schemas.microsoft.com/office/drawing/2014/main" id="{C0A3A836-FEC5-451F-B27A-777E063F17BA}"/>
                </a:ext>
              </a:extLst>
            </p:cNvPr>
            <p:cNvCxnSpPr>
              <a:cxnSpLocks/>
            </p:cNvCxnSpPr>
            <p:nvPr/>
          </p:nvCxnSpPr>
          <p:spPr>
            <a:xfrm>
              <a:off x="6148257" y="4908555"/>
              <a:ext cx="382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8D9C365-DE3F-41D4-A2CE-B9FA246A016E}"/>
                </a:ext>
              </a:extLst>
            </p:cNvPr>
            <p:cNvCxnSpPr>
              <a:cxnSpLocks/>
            </p:cNvCxnSpPr>
            <p:nvPr/>
          </p:nvCxnSpPr>
          <p:spPr>
            <a:xfrm>
              <a:off x="8570977" y="5054965"/>
              <a:ext cx="382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85683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96</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9" name="Rectangle 2"/>
          <p:cNvSpPr>
            <a:spLocks noGrp="1" noChangeArrowheads="1"/>
          </p:cNvSpPr>
          <p:nvPr>
            <p:ph type="title"/>
          </p:nvPr>
        </p:nvSpPr>
        <p:spPr>
          <a:xfrm>
            <a:off x="2108200" y="930399"/>
            <a:ext cx="6341826" cy="587375"/>
          </a:xfrm>
          <a:noFill/>
        </p:spPr>
        <p:txBody>
          <a:bodyPr/>
          <a:lstStyle/>
          <a:p>
            <a:pPr algn="l" eaLnBrk="1" hangingPunct="1"/>
            <a:r>
              <a:rPr lang="en-US" sz="2400" b="1" dirty="0">
                <a:solidFill>
                  <a:srgbClr val="1F317F"/>
                </a:solidFill>
                <a:latin typeface="+mn-lt"/>
                <a:cs typeface="Arial" panose="020B0604020202020204" pitchFamily="34" charset="0"/>
              </a:rPr>
              <a:t>Yes Bank</a:t>
            </a:r>
          </a:p>
        </p:txBody>
      </p:sp>
      <p:cxnSp>
        <p:nvCxnSpPr>
          <p:cNvPr id="11" name="Straight Connector 10">
            <a:extLst>
              <a:ext uri="{FF2B5EF4-FFF2-40B4-BE49-F238E27FC236}">
                <a16:creationId xmlns:a16="http://schemas.microsoft.com/office/drawing/2014/main" id="{7185F98F-0CCE-4207-ADDF-6E23CC80ACF0}"/>
              </a:ext>
            </a:extLst>
          </p:cNvPr>
          <p:cNvCxnSpPr>
            <a:cxnSpLocks/>
          </p:cNvCxnSpPr>
          <p:nvPr/>
        </p:nvCxnSpPr>
        <p:spPr>
          <a:xfrm>
            <a:off x="1879600" y="685800"/>
            <a:ext cx="10058400" cy="0"/>
          </a:xfrm>
          <a:prstGeom prst="line">
            <a:avLst/>
          </a:prstGeom>
          <a:ln w="22225">
            <a:solidFill>
              <a:srgbClr val="1F317F"/>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109875" y="1797575"/>
            <a:ext cx="9548725" cy="5289025"/>
            <a:chOff x="1188919" y="1977973"/>
            <a:chExt cx="7744152" cy="4213200"/>
          </a:xfrm>
        </p:grpSpPr>
        <p:pic>
          <p:nvPicPr>
            <p:cNvPr id="35" name="Picture 34">
              <a:extLst>
                <a:ext uri="{FF2B5EF4-FFF2-40B4-BE49-F238E27FC236}">
                  <a16:creationId xmlns:a16="http://schemas.microsoft.com/office/drawing/2014/main" id="{6083F103-5BB2-4355-AE38-473B67A29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919" y="1977973"/>
              <a:ext cx="7675727" cy="4213200"/>
            </a:xfrm>
            <a:prstGeom prst="rect">
              <a:avLst/>
            </a:prstGeom>
          </p:spPr>
        </p:pic>
        <p:sp>
          <p:nvSpPr>
            <p:cNvPr id="36" name="TextBox 35">
              <a:extLst>
                <a:ext uri="{FF2B5EF4-FFF2-40B4-BE49-F238E27FC236}">
                  <a16:creationId xmlns:a16="http://schemas.microsoft.com/office/drawing/2014/main" id="{EED058AF-7271-4AF7-B3C8-EDD8228E0F7F}"/>
                </a:ext>
              </a:extLst>
            </p:cNvPr>
            <p:cNvSpPr txBox="1"/>
            <p:nvPr/>
          </p:nvSpPr>
          <p:spPr>
            <a:xfrm>
              <a:off x="8298399" y="2556589"/>
              <a:ext cx="274320" cy="115278"/>
            </a:xfrm>
            <a:prstGeom prst="rect">
              <a:avLst/>
            </a:prstGeom>
            <a:noFill/>
          </p:spPr>
          <p:txBody>
            <a:bodyPr wrap="square" lIns="0" tIns="0" rIns="0" bIns="0" rtlCol="0">
              <a:spAutoFit/>
            </a:bodyPr>
            <a:lstStyle/>
            <a:p>
              <a:pPr algn="ctr"/>
              <a:r>
                <a:rPr lang="en-US" sz="1000" dirty="0">
                  <a:latin typeface="+mn-lt"/>
                </a:rPr>
                <a:t>383</a:t>
              </a:r>
            </a:p>
          </p:txBody>
        </p:sp>
        <p:cxnSp>
          <p:nvCxnSpPr>
            <p:cNvPr id="37" name="Straight Arrow Connector 36">
              <a:extLst>
                <a:ext uri="{FF2B5EF4-FFF2-40B4-BE49-F238E27FC236}">
                  <a16:creationId xmlns:a16="http://schemas.microsoft.com/office/drawing/2014/main" id="{23B6D51D-3742-47FE-B969-0B920000FFCF}"/>
                </a:ext>
              </a:extLst>
            </p:cNvPr>
            <p:cNvCxnSpPr>
              <a:cxnSpLocks/>
            </p:cNvCxnSpPr>
            <p:nvPr/>
          </p:nvCxnSpPr>
          <p:spPr>
            <a:xfrm flipV="1">
              <a:off x="5007493" y="3533267"/>
              <a:ext cx="634181" cy="3535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2AF220A-E02B-42A3-A6AF-7FA17B00EB53}"/>
                </a:ext>
              </a:extLst>
            </p:cNvPr>
            <p:cNvSpPr txBox="1"/>
            <p:nvPr/>
          </p:nvSpPr>
          <p:spPr>
            <a:xfrm>
              <a:off x="3816030" y="3772023"/>
              <a:ext cx="1188720" cy="115278"/>
            </a:xfrm>
            <a:prstGeom prst="rect">
              <a:avLst/>
            </a:prstGeom>
            <a:noFill/>
          </p:spPr>
          <p:txBody>
            <a:bodyPr wrap="square" lIns="0" tIns="0" rIns="0" bIns="0" rtlCol="0">
              <a:spAutoFit/>
            </a:bodyPr>
            <a:lstStyle/>
            <a:p>
              <a:r>
                <a:rPr lang="en-US" sz="1000" dirty="0">
                  <a:latin typeface="+mn-lt"/>
                </a:rPr>
                <a:t>Gap down open at 285</a:t>
              </a:r>
            </a:p>
          </p:txBody>
        </p:sp>
        <p:sp>
          <p:nvSpPr>
            <p:cNvPr id="39" name="TextBox 38">
              <a:extLst>
                <a:ext uri="{FF2B5EF4-FFF2-40B4-BE49-F238E27FC236}">
                  <a16:creationId xmlns:a16="http://schemas.microsoft.com/office/drawing/2014/main" id="{81BA5E39-2833-4954-B03F-DD5415BFCB78}"/>
                </a:ext>
              </a:extLst>
            </p:cNvPr>
            <p:cNvSpPr txBox="1"/>
            <p:nvPr/>
          </p:nvSpPr>
          <p:spPr>
            <a:xfrm>
              <a:off x="1542266" y="3359802"/>
              <a:ext cx="1185844" cy="115278"/>
            </a:xfrm>
            <a:prstGeom prst="rect">
              <a:avLst/>
            </a:prstGeom>
            <a:noFill/>
          </p:spPr>
          <p:txBody>
            <a:bodyPr wrap="square" lIns="0" tIns="0" rIns="0" bIns="0" rtlCol="0">
              <a:spAutoFit/>
            </a:bodyPr>
            <a:lstStyle/>
            <a:p>
              <a:r>
                <a:rPr lang="en-US" sz="1000" dirty="0">
                  <a:latin typeface="+mn-lt"/>
                </a:rPr>
                <a:t>Consolidation</a:t>
              </a:r>
            </a:p>
          </p:txBody>
        </p:sp>
        <p:cxnSp>
          <p:nvCxnSpPr>
            <p:cNvPr id="40" name="Straight Arrow Connector 39">
              <a:extLst>
                <a:ext uri="{FF2B5EF4-FFF2-40B4-BE49-F238E27FC236}">
                  <a16:creationId xmlns:a16="http://schemas.microsoft.com/office/drawing/2014/main" id="{3CC94D7C-0891-4751-B227-773C72E7813C}"/>
                </a:ext>
              </a:extLst>
            </p:cNvPr>
            <p:cNvCxnSpPr>
              <a:cxnSpLocks/>
            </p:cNvCxnSpPr>
            <p:nvPr/>
          </p:nvCxnSpPr>
          <p:spPr>
            <a:xfrm flipH="1">
              <a:off x="5420702" y="2359194"/>
              <a:ext cx="333640" cy="1973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F013A46-E30F-462A-A96E-3D61EF620D06}"/>
                </a:ext>
              </a:extLst>
            </p:cNvPr>
            <p:cNvSpPr txBox="1"/>
            <p:nvPr/>
          </p:nvSpPr>
          <p:spPr>
            <a:xfrm>
              <a:off x="8306317" y="3359802"/>
              <a:ext cx="274320" cy="115278"/>
            </a:xfrm>
            <a:prstGeom prst="rect">
              <a:avLst/>
            </a:prstGeom>
            <a:noFill/>
          </p:spPr>
          <p:txBody>
            <a:bodyPr wrap="square" lIns="0" tIns="0" rIns="0" bIns="0" rtlCol="0">
              <a:spAutoFit/>
            </a:bodyPr>
            <a:lstStyle/>
            <a:p>
              <a:pPr algn="ctr"/>
              <a:r>
                <a:rPr lang="en-US" sz="1000" dirty="0">
                  <a:latin typeface="+mn-lt"/>
                </a:rPr>
                <a:t>285</a:t>
              </a:r>
            </a:p>
          </p:txBody>
        </p:sp>
        <p:sp>
          <p:nvSpPr>
            <p:cNvPr id="45" name="TextBox 44">
              <a:extLst>
                <a:ext uri="{FF2B5EF4-FFF2-40B4-BE49-F238E27FC236}">
                  <a16:creationId xmlns:a16="http://schemas.microsoft.com/office/drawing/2014/main" id="{44A2B671-5FB4-4A3D-96AF-530CA4B3CEDD}"/>
                </a:ext>
              </a:extLst>
            </p:cNvPr>
            <p:cNvSpPr txBox="1"/>
            <p:nvPr/>
          </p:nvSpPr>
          <p:spPr>
            <a:xfrm>
              <a:off x="5715066" y="2229133"/>
              <a:ext cx="548640" cy="115278"/>
            </a:xfrm>
            <a:prstGeom prst="rect">
              <a:avLst/>
            </a:prstGeom>
            <a:noFill/>
          </p:spPr>
          <p:txBody>
            <a:bodyPr wrap="square" lIns="0" tIns="0" rIns="0" bIns="0" rtlCol="0">
              <a:spAutoFit/>
            </a:bodyPr>
            <a:lstStyle/>
            <a:p>
              <a:r>
                <a:rPr lang="en-US" sz="1000" dirty="0">
                  <a:latin typeface="+mn-lt"/>
                </a:rPr>
                <a:t>Breakout</a:t>
              </a:r>
            </a:p>
          </p:txBody>
        </p:sp>
        <p:sp>
          <p:nvSpPr>
            <p:cNvPr id="46" name="TextBox 45">
              <a:extLst>
                <a:ext uri="{FF2B5EF4-FFF2-40B4-BE49-F238E27FC236}">
                  <a16:creationId xmlns:a16="http://schemas.microsoft.com/office/drawing/2014/main" id="{494B46E7-C92E-47FA-AB49-4EEE8647EE44}"/>
                </a:ext>
              </a:extLst>
            </p:cNvPr>
            <p:cNvSpPr txBox="1"/>
            <p:nvPr/>
          </p:nvSpPr>
          <p:spPr>
            <a:xfrm>
              <a:off x="7431194" y="2988028"/>
              <a:ext cx="1149443" cy="230558"/>
            </a:xfrm>
            <a:prstGeom prst="rect">
              <a:avLst/>
            </a:prstGeom>
            <a:noFill/>
          </p:spPr>
          <p:txBody>
            <a:bodyPr wrap="square" lIns="0" tIns="0" rIns="0" bIns="0" rtlCol="0">
              <a:spAutoFit/>
            </a:bodyPr>
            <a:lstStyle/>
            <a:p>
              <a:r>
                <a:rPr lang="en-US" sz="1000" dirty="0">
                  <a:latin typeface="+mn-lt"/>
                </a:rPr>
                <a:t>Again reversal from breakdown level</a:t>
              </a:r>
            </a:p>
          </p:txBody>
        </p:sp>
        <p:cxnSp>
          <p:nvCxnSpPr>
            <p:cNvPr id="47" name="Straight Arrow Connector 46">
              <a:extLst>
                <a:ext uri="{FF2B5EF4-FFF2-40B4-BE49-F238E27FC236}">
                  <a16:creationId xmlns:a16="http://schemas.microsoft.com/office/drawing/2014/main" id="{1F0867A7-FA6E-45C3-B2A6-58B34F9DB7C9}"/>
                </a:ext>
              </a:extLst>
            </p:cNvPr>
            <p:cNvCxnSpPr>
              <a:cxnSpLocks/>
            </p:cNvCxnSpPr>
            <p:nvPr/>
          </p:nvCxnSpPr>
          <p:spPr>
            <a:xfrm>
              <a:off x="7511496" y="3311121"/>
              <a:ext cx="1" cy="2101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6E7A88D0-AECA-4EAE-BE4E-EBCF0092AB1F}"/>
                </a:ext>
              </a:extLst>
            </p:cNvPr>
            <p:cNvSpPr/>
            <p:nvPr/>
          </p:nvSpPr>
          <p:spPr>
            <a:xfrm>
              <a:off x="5604999" y="5450920"/>
              <a:ext cx="73351" cy="454947"/>
            </a:xfrm>
            <a:prstGeom prst="ellipse">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49" name="TextBox 48">
              <a:extLst>
                <a:ext uri="{FF2B5EF4-FFF2-40B4-BE49-F238E27FC236}">
                  <a16:creationId xmlns:a16="http://schemas.microsoft.com/office/drawing/2014/main" id="{91D616AB-9D68-4A33-9078-3B5C028761FB}"/>
                </a:ext>
              </a:extLst>
            </p:cNvPr>
            <p:cNvSpPr txBox="1"/>
            <p:nvPr/>
          </p:nvSpPr>
          <p:spPr>
            <a:xfrm>
              <a:off x="5695936" y="2762573"/>
              <a:ext cx="1627326" cy="230558"/>
            </a:xfrm>
            <a:prstGeom prst="rect">
              <a:avLst/>
            </a:prstGeom>
            <a:noFill/>
          </p:spPr>
          <p:txBody>
            <a:bodyPr wrap="square" lIns="0" tIns="0" rIns="0" bIns="0" rtlCol="0">
              <a:spAutoFit/>
            </a:bodyPr>
            <a:lstStyle/>
            <a:p>
              <a:r>
                <a:rPr lang="en-US" sz="1000" dirty="0">
                  <a:latin typeface="+mn-lt"/>
                </a:rPr>
                <a:t>Breakout failure and Gap down opening at 343</a:t>
              </a:r>
            </a:p>
          </p:txBody>
        </p:sp>
        <p:cxnSp>
          <p:nvCxnSpPr>
            <p:cNvPr id="50" name="Straight Arrow Connector 49">
              <a:extLst>
                <a:ext uri="{FF2B5EF4-FFF2-40B4-BE49-F238E27FC236}">
                  <a16:creationId xmlns:a16="http://schemas.microsoft.com/office/drawing/2014/main" id="{84CD2E5D-1F6C-4008-8348-9DC164C3AE28}"/>
                </a:ext>
              </a:extLst>
            </p:cNvPr>
            <p:cNvCxnSpPr>
              <a:cxnSpLocks/>
            </p:cNvCxnSpPr>
            <p:nvPr/>
          </p:nvCxnSpPr>
          <p:spPr>
            <a:xfrm flipH="1">
              <a:off x="5420702" y="2790777"/>
              <a:ext cx="257649" cy="1558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5E52AE9-C431-4B39-8195-97CB2CEA9209}"/>
                </a:ext>
              </a:extLst>
            </p:cNvPr>
            <p:cNvSpPr txBox="1"/>
            <p:nvPr/>
          </p:nvSpPr>
          <p:spPr>
            <a:xfrm>
              <a:off x="7143607" y="2707215"/>
              <a:ext cx="735779" cy="221335"/>
            </a:xfrm>
            <a:prstGeom prst="rect">
              <a:avLst/>
            </a:prstGeom>
            <a:noFill/>
          </p:spPr>
          <p:txBody>
            <a:bodyPr wrap="square" rtlCol="0">
              <a:spAutoFit/>
            </a:bodyPr>
            <a:lstStyle/>
            <a:p>
              <a:r>
                <a:rPr lang="en-US" sz="1320" b="1" dirty="0">
                  <a:solidFill>
                    <a:srgbClr val="F06735"/>
                  </a:solidFill>
                  <a:latin typeface="+mn-lt"/>
                </a:rPr>
                <a:t>COLD</a:t>
              </a:r>
            </a:p>
          </p:txBody>
        </p:sp>
        <p:sp>
          <p:nvSpPr>
            <p:cNvPr id="52" name="TextBox 51">
              <a:extLst>
                <a:ext uri="{FF2B5EF4-FFF2-40B4-BE49-F238E27FC236}">
                  <a16:creationId xmlns:a16="http://schemas.microsoft.com/office/drawing/2014/main" id="{285CF4BD-5D55-4272-BAAD-FD15C77A7E6E}"/>
                </a:ext>
              </a:extLst>
            </p:cNvPr>
            <p:cNvSpPr txBox="1"/>
            <p:nvPr/>
          </p:nvSpPr>
          <p:spPr>
            <a:xfrm>
              <a:off x="3982840" y="3943844"/>
              <a:ext cx="1185844" cy="221335"/>
            </a:xfrm>
            <a:prstGeom prst="rect">
              <a:avLst/>
            </a:prstGeom>
            <a:noFill/>
          </p:spPr>
          <p:txBody>
            <a:bodyPr wrap="square" rtlCol="0">
              <a:spAutoFit/>
            </a:bodyPr>
            <a:lstStyle/>
            <a:p>
              <a:r>
                <a:rPr lang="en-US" sz="1320" b="1" dirty="0">
                  <a:solidFill>
                    <a:srgbClr val="F06735"/>
                  </a:solidFill>
                  <a:latin typeface="+mn-lt"/>
                </a:rPr>
                <a:t>FEVER</a:t>
              </a:r>
            </a:p>
          </p:txBody>
        </p:sp>
        <p:sp>
          <p:nvSpPr>
            <p:cNvPr id="53" name="TextBox 52">
              <a:extLst>
                <a:ext uri="{FF2B5EF4-FFF2-40B4-BE49-F238E27FC236}">
                  <a16:creationId xmlns:a16="http://schemas.microsoft.com/office/drawing/2014/main" id="{2D67A517-5AD9-4A26-BB3B-4E045A8C966F}"/>
                </a:ext>
              </a:extLst>
            </p:cNvPr>
            <p:cNvSpPr txBox="1"/>
            <p:nvPr/>
          </p:nvSpPr>
          <p:spPr>
            <a:xfrm>
              <a:off x="7747227" y="4133156"/>
              <a:ext cx="1185844" cy="221335"/>
            </a:xfrm>
            <a:prstGeom prst="rect">
              <a:avLst/>
            </a:prstGeom>
            <a:noFill/>
          </p:spPr>
          <p:txBody>
            <a:bodyPr wrap="square" rtlCol="0">
              <a:spAutoFit/>
            </a:bodyPr>
            <a:lstStyle/>
            <a:p>
              <a:r>
                <a:rPr lang="en-US" sz="1320" b="1" dirty="0">
                  <a:solidFill>
                    <a:srgbClr val="F06735"/>
                  </a:solidFill>
                  <a:latin typeface="+mn-lt"/>
                </a:rPr>
                <a:t>ICU</a:t>
              </a:r>
            </a:p>
          </p:txBody>
        </p:sp>
        <p:sp>
          <p:nvSpPr>
            <p:cNvPr id="54" name="TextBox 53">
              <a:extLst>
                <a:ext uri="{FF2B5EF4-FFF2-40B4-BE49-F238E27FC236}">
                  <a16:creationId xmlns:a16="http://schemas.microsoft.com/office/drawing/2014/main" id="{9425927C-261D-4735-95BA-70A5417B85CD}"/>
                </a:ext>
              </a:extLst>
            </p:cNvPr>
            <p:cNvSpPr txBox="1"/>
            <p:nvPr/>
          </p:nvSpPr>
          <p:spPr>
            <a:xfrm>
              <a:off x="7747227" y="3825379"/>
              <a:ext cx="869591" cy="230558"/>
            </a:xfrm>
            <a:prstGeom prst="rect">
              <a:avLst/>
            </a:prstGeom>
            <a:noFill/>
          </p:spPr>
          <p:txBody>
            <a:bodyPr wrap="square" lIns="0" tIns="0" rIns="0" bIns="0" rtlCol="0">
              <a:spAutoFit/>
            </a:bodyPr>
            <a:lstStyle/>
            <a:p>
              <a:r>
                <a:rPr lang="en-US" sz="1000" dirty="0">
                  <a:latin typeface="+mn-lt"/>
                </a:rPr>
                <a:t>Gap down open at 213</a:t>
              </a:r>
            </a:p>
          </p:txBody>
        </p:sp>
      </p:grpSp>
    </p:spTree>
    <p:extLst>
      <p:ext uri="{BB962C8B-B14F-4D97-AF65-F5344CB8AC3E}">
        <p14:creationId xmlns:p14="http://schemas.microsoft.com/office/powerpoint/2010/main" val="23906929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1351" y="371701"/>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sp>
        <p:nvSpPr>
          <p:cNvPr id="6" name="Slide Number Placeholder 5"/>
          <p:cNvSpPr>
            <a:spLocks noGrp="1"/>
          </p:cNvSpPr>
          <p:nvPr>
            <p:ph type="sldNum" sz="quarter" idx="12"/>
          </p:nvPr>
        </p:nvSpPr>
        <p:spPr/>
        <p:txBody>
          <a:bodyPr/>
          <a:lstStyle/>
          <a:p>
            <a:pPr fontAlgn="auto">
              <a:spcBef>
                <a:spcPts val="0"/>
              </a:spcBef>
              <a:spcAft>
                <a:spcPts val="0"/>
              </a:spcAft>
              <a:defRPr/>
            </a:pPr>
            <a:fld id="{7C0D5B68-B2BE-4B26-B956-1B25A17D3A28}" type="slidenum">
              <a:rPr lang="en-IN" smtClean="0"/>
              <a:pPr fontAlgn="auto">
                <a:spcBef>
                  <a:spcPts val="0"/>
                </a:spcBef>
                <a:spcAft>
                  <a:spcPts val="0"/>
                </a:spcAft>
                <a:defRPr/>
              </a:pPr>
              <a:t>97</a:t>
            </a:fld>
            <a:endParaRPr lang="en-IN" dirty="0"/>
          </a:p>
        </p:txBody>
      </p:sp>
      <p:sp>
        <p:nvSpPr>
          <p:cNvPr id="7" name="TextBox 6">
            <a:extLst>
              <a:ext uri="{FF2B5EF4-FFF2-40B4-BE49-F238E27FC236}">
                <a16:creationId xmlns:a16="http://schemas.microsoft.com/office/drawing/2014/main" id="{D5B4BA15-BF0E-457D-A6B2-E797B82FB914}"/>
              </a:ext>
            </a:extLst>
          </p:cNvPr>
          <p:cNvSpPr txBox="1"/>
          <p:nvPr/>
        </p:nvSpPr>
        <p:spPr>
          <a:xfrm>
            <a:off x="2473600" y="368323"/>
            <a:ext cx="3163932" cy="405583"/>
          </a:xfrm>
          <a:prstGeom prst="rect">
            <a:avLst/>
          </a:prstGeom>
          <a:noFill/>
        </p:spPr>
        <p:txBody>
          <a:bodyPr wrap="none" lIns="0" tIns="0" rIns="0" bIns="0" rtlCol="0">
            <a:noAutofit/>
          </a:bodyPr>
          <a:lstStyle/>
          <a:p>
            <a:endParaRPr lang="en-IN" sz="2750" b="1" spc="-55" dirty="0">
              <a:solidFill>
                <a:srgbClr val="F06735"/>
              </a:solidFill>
              <a:latin typeface="Avenir LT Std 55 Roman" pitchFamily="34" charset="0"/>
            </a:endParaRPr>
          </a:p>
        </p:txBody>
      </p:sp>
      <p:pic>
        <p:nvPicPr>
          <p:cNvPr id="27" name="Picture 26">
            <a:extLst>
              <a:ext uri="{FF2B5EF4-FFF2-40B4-BE49-F238E27FC236}">
                <a16:creationId xmlns:a16="http://schemas.microsoft.com/office/drawing/2014/main" id="{80D8608D-2321-4C03-9984-C3E5F0C55720}"/>
              </a:ext>
            </a:extLst>
          </p:cNvPr>
          <p:cNvPicPr>
            <a:picLocks noChangeAspect="1"/>
          </p:cNvPicPr>
          <p:nvPr/>
        </p:nvPicPr>
        <p:blipFill>
          <a:blip r:embed="rId2"/>
          <a:stretch>
            <a:fillRect/>
          </a:stretch>
        </p:blipFill>
        <p:spPr>
          <a:xfrm>
            <a:off x="3571716" y="1752600"/>
            <a:ext cx="6674168" cy="5451264"/>
          </a:xfrm>
          <a:prstGeom prst="rect">
            <a:avLst/>
          </a:prstGeom>
        </p:spPr>
      </p:pic>
    </p:spTree>
    <p:extLst>
      <p:ext uri="{BB962C8B-B14F-4D97-AF65-F5344CB8AC3E}">
        <p14:creationId xmlns:p14="http://schemas.microsoft.com/office/powerpoint/2010/main" val="25641368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61181" y="1752600"/>
            <a:ext cx="10095238" cy="5451264"/>
          </a:xfrm>
          <a:prstGeom prst="rect">
            <a:avLst/>
          </a:prstGeom>
        </p:spPr>
      </p:pic>
      <p:sp>
        <p:nvSpPr>
          <p:cNvPr id="2" name="Title 1">
            <a:extLst>
              <a:ext uri="{FF2B5EF4-FFF2-40B4-BE49-F238E27FC236}">
                <a16:creationId xmlns:a16="http://schemas.microsoft.com/office/drawing/2014/main" id="{65AC3A3F-8189-483A-82EF-0505606CAADA}"/>
              </a:ext>
            </a:extLst>
          </p:cNvPr>
          <p:cNvSpPr>
            <a:spLocks noGrp="1"/>
          </p:cNvSpPr>
          <p:nvPr>
            <p:ph type="title"/>
          </p:nvPr>
        </p:nvSpPr>
        <p:spPr>
          <a:xfrm>
            <a:off x="1955800" y="1526328"/>
            <a:ext cx="6254599" cy="1947877"/>
          </a:xfrm>
        </p:spPr>
        <p:txBody>
          <a:bodyPr>
            <a:normAutofit/>
          </a:bodyPr>
          <a:lstStyle/>
          <a:p>
            <a:r>
              <a:rPr lang="en-IN" sz="2400" b="1" dirty="0">
                <a:latin typeface="+mn-lt"/>
              </a:rPr>
              <a:t>Lower Price + Higher Attraction </a:t>
            </a:r>
            <a:br>
              <a:rPr lang="en-IN" sz="2400" b="1" dirty="0">
                <a:latin typeface="+mn-lt"/>
              </a:rPr>
            </a:br>
            <a:r>
              <a:rPr lang="en-IN" sz="2400" b="1" dirty="0">
                <a:latin typeface="+mn-lt"/>
              </a:rPr>
              <a:t>or</a:t>
            </a:r>
            <a:br>
              <a:rPr lang="en-IN" sz="2400" b="1" dirty="0">
                <a:latin typeface="+mn-lt"/>
              </a:rPr>
            </a:br>
            <a:r>
              <a:rPr lang="en-IN" sz="2400" b="1" dirty="0">
                <a:latin typeface="+mn-lt"/>
              </a:rPr>
              <a:t>Higher Price + Lower Attraction </a:t>
            </a:r>
            <a:endParaRPr lang="en-US" sz="2400" b="1" dirty="0">
              <a:latin typeface="+mn-lt"/>
            </a:endParaRPr>
          </a:p>
        </p:txBody>
      </p:sp>
      <p:sp>
        <p:nvSpPr>
          <p:cNvPr id="5" name="Slide Number Placeholder 4">
            <a:extLst>
              <a:ext uri="{FF2B5EF4-FFF2-40B4-BE49-F238E27FC236}">
                <a16:creationId xmlns:a16="http://schemas.microsoft.com/office/drawing/2014/main" id="{46A75D2B-AFCB-4FF8-9505-B719C5FCD5AA}"/>
              </a:ext>
            </a:extLst>
          </p:cNvPr>
          <p:cNvSpPr>
            <a:spLocks noGrp="1"/>
          </p:cNvSpPr>
          <p:nvPr>
            <p:ph type="sldNum" sz="quarter" idx="12"/>
          </p:nvPr>
        </p:nvSpPr>
        <p:spPr/>
        <p:txBody>
          <a:bodyPr/>
          <a:lstStyle/>
          <a:p>
            <a:fld id="{B1D2D3CA-163F-4CC7-ADBD-AA1AEDC91DA5}" type="slidenum">
              <a:rPr lang="en-GB" smtClean="0"/>
              <a:pPr/>
              <a:t>98</a:t>
            </a:fld>
            <a:endParaRPr lang="en-GB"/>
          </a:p>
        </p:txBody>
      </p:sp>
      <p:sp>
        <p:nvSpPr>
          <p:cNvPr id="6" name="Title 1">
            <a:extLst>
              <a:ext uri="{FF2B5EF4-FFF2-40B4-BE49-F238E27FC236}">
                <a16:creationId xmlns:a16="http://schemas.microsoft.com/office/drawing/2014/main" id="{B846C39E-10D6-464F-863B-4CDF355911D5}"/>
              </a:ext>
            </a:extLst>
          </p:cNvPr>
          <p:cNvSpPr txBox="1">
            <a:spLocks/>
          </p:cNvSpPr>
          <p:nvPr/>
        </p:nvSpPr>
        <p:spPr>
          <a:xfrm>
            <a:off x="6299201" y="4961883"/>
            <a:ext cx="5657219" cy="1947877"/>
          </a:xfrm>
          <a:prstGeom prst="rect">
            <a:avLst/>
          </a:prstGeom>
        </p:spPr>
        <p:txBody>
          <a:bodyPr vert="horz" lIns="75438" tIns="37719" rIns="75438" bIns="3771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000" b="1" dirty="0">
                <a:latin typeface="+mn-lt"/>
              </a:rPr>
              <a:t>RCOM, JP Associates, Suzlon, South Indian Bank</a:t>
            </a:r>
          </a:p>
          <a:p>
            <a:pPr algn="ctr"/>
            <a:r>
              <a:rPr lang="en-IN" sz="2000" b="1" dirty="0">
                <a:latin typeface="+mn-lt"/>
              </a:rPr>
              <a:t>Or</a:t>
            </a:r>
          </a:p>
          <a:p>
            <a:pPr algn="ctr"/>
            <a:r>
              <a:rPr lang="en-IN" sz="2000" b="1" dirty="0">
                <a:latin typeface="+mn-lt"/>
              </a:rPr>
              <a:t>Aarti Industries, 3M India, Godrej Properties</a:t>
            </a:r>
            <a:endParaRPr lang="en-US" sz="2000" b="1" dirty="0">
              <a:latin typeface="+mn-lt"/>
            </a:endParaRPr>
          </a:p>
        </p:txBody>
      </p:sp>
    </p:spTree>
    <p:extLst>
      <p:ext uri="{BB962C8B-B14F-4D97-AF65-F5344CB8AC3E}">
        <p14:creationId xmlns:p14="http://schemas.microsoft.com/office/powerpoint/2010/main" val="9573095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2-07-25 at 12.44.38 P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75200" y="1841798"/>
            <a:ext cx="3695700" cy="5257800"/>
          </a:xfrm>
        </p:spPr>
      </p:pic>
      <p:sp>
        <p:nvSpPr>
          <p:cNvPr id="4" name="Slide Number Placeholder 3"/>
          <p:cNvSpPr>
            <a:spLocks noGrp="1"/>
          </p:cNvSpPr>
          <p:nvPr>
            <p:ph type="sldNum" sz="quarter" idx="12"/>
          </p:nvPr>
        </p:nvSpPr>
        <p:spPr/>
        <p:txBody>
          <a:bodyPr/>
          <a:lstStyle/>
          <a:p>
            <a:pPr>
              <a:defRPr/>
            </a:pPr>
            <a:fld id="{7E1A4187-2CE1-484C-9522-CB1879E7A985}" type="slidenum">
              <a:rPr lang="en-US" smtClean="0"/>
              <a:pPr>
                <a:defRPr/>
              </a:pPr>
              <a:t>99</a:t>
            </a:fld>
            <a:endParaRPr lang="en-US" dirty="0"/>
          </a:p>
        </p:txBody>
      </p:sp>
      <p:sp>
        <p:nvSpPr>
          <p:cNvPr id="2" name="TextBox 1"/>
          <p:cNvSpPr txBox="1"/>
          <p:nvPr/>
        </p:nvSpPr>
        <p:spPr>
          <a:xfrm>
            <a:off x="431800" y="1851630"/>
            <a:ext cx="2182008" cy="1569660"/>
          </a:xfrm>
          <a:prstGeom prst="rect">
            <a:avLst/>
          </a:prstGeom>
          <a:noFill/>
        </p:spPr>
        <p:txBody>
          <a:bodyPr wrap="none" rtlCol="0">
            <a:spAutoFit/>
          </a:bodyPr>
          <a:lstStyle/>
          <a:p>
            <a:pPr marL="285750" indent="-285750">
              <a:buFont typeface="Wingdings" panose="05000000000000000000" pitchFamily="2" charset="2"/>
              <a:buChar char="Ø"/>
            </a:pPr>
            <a:r>
              <a:rPr lang="en-IN" sz="1600" dirty="0"/>
              <a:t>Advisor</a:t>
            </a:r>
          </a:p>
          <a:p>
            <a:pPr marL="285750" indent="-285750">
              <a:buFont typeface="Wingdings" panose="05000000000000000000" pitchFamily="2" charset="2"/>
              <a:buChar char="Ø"/>
            </a:pPr>
            <a:r>
              <a:rPr lang="en-IN" sz="1600" dirty="0"/>
              <a:t>Herd Mentality</a:t>
            </a:r>
          </a:p>
          <a:p>
            <a:pPr marL="285750" indent="-285750">
              <a:buFont typeface="Wingdings" panose="05000000000000000000" pitchFamily="2" charset="2"/>
              <a:buChar char="Ø"/>
            </a:pPr>
            <a:r>
              <a:rPr lang="en-IN" sz="1600" dirty="0"/>
              <a:t>Understanding risk</a:t>
            </a:r>
          </a:p>
          <a:p>
            <a:pPr marL="285750" indent="-285750">
              <a:buFont typeface="Wingdings" panose="05000000000000000000" pitchFamily="2" charset="2"/>
              <a:buChar char="Ø"/>
            </a:pPr>
            <a:r>
              <a:rPr lang="en-IN" sz="1600" dirty="0"/>
              <a:t>Crypto</a:t>
            </a:r>
          </a:p>
          <a:p>
            <a:pPr marL="285750" indent="-285750">
              <a:buFont typeface="Wingdings" panose="05000000000000000000" pitchFamily="2" charset="2"/>
              <a:buChar char="Ø"/>
            </a:pPr>
            <a:r>
              <a:rPr lang="en-IN" sz="1600" dirty="0"/>
              <a:t>Small cap</a:t>
            </a:r>
          </a:p>
          <a:p>
            <a:pPr marL="285750" indent="-285750">
              <a:buFont typeface="Wingdings" panose="05000000000000000000" pitchFamily="2" charset="2"/>
              <a:buChar char="Ø"/>
            </a:pPr>
            <a:r>
              <a:rPr lang="en-IN" sz="1600" dirty="0"/>
              <a:t>Options</a:t>
            </a:r>
          </a:p>
        </p:txBody>
      </p:sp>
    </p:spTree>
    <p:extLst>
      <p:ext uri="{BB962C8B-B14F-4D97-AF65-F5344CB8AC3E}">
        <p14:creationId xmlns:p14="http://schemas.microsoft.com/office/powerpoint/2010/main" val="63376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NCHORPOINT" val="NO VALUE"/>
  <p:tag name="CHARTLIBVERSION" val="NO VALUE"/>
  <p:tag name="DDVERSION" val="2.0"/>
  <p:tag name="FILLFORECOLOR" val="NO VALUE"/>
  <p:tag name="PLACEHOLDERSIZE" val="NO VALUE"/>
  <p:tag name="SOURCE" val="NO VALUE"/>
  <p:tag name="TYPE" val="PageTitleThickRule"/>
  <p:tag name="FONTCOLOR" val=""/>
  <p:tag name="SUBOBJECTID" val="PgTitlesThickRule"/>
  <p:tag name="OBJECTID" val="PgTitles"/>
  <p:tag name="LEFT" val="226.8"/>
  <p:tag name="TOP" val="133.2"/>
  <p:tag name="LINEWEIGHT" val="2"/>
  <p:tag name="WIDTH" val="522"/>
  <p:tag name="LINECOLOR" val="Page Title Rule"/>
  <p:tag name="DEVICE" val="Canon Colorpass 1000"/>
</p:tagLst>
</file>

<file path=ppt/tags/tag2.xml><?xml version="1.0" encoding="utf-8"?>
<p:tagLst xmlns:a="http://schemas.openxmlformats.org/drawingml/2006/main" xmlns:r="http://schemas.openxmlformats.org/officeDocument/2006/relationships" xmlns:p="http://schemas.openxmlformats.org/presentationml/2006/main">
  <p:tag name="ANCHORPOINT" val="NO VALUE"/>
  <p:tag name="CHARTLIBVERSION" val="NO VALUE"/>
  <p:tag name="DDVERSION" val="2.0"/>
  <p:tag name="FILLFORECOLOR" val="NO VALUE"/>
  <p:tag name="PLACEHOLDERSIZE" val="NO VALUE"/>
  <p:tag name="SOURCE" val="NO VALUE"/>
  <p:tag name="TYPE" val="PageTitleThickRule"/>
  <p:tag name="FONTCOLOR" val=""/>
  <p:tag name="SUBOBJECTID" val="PgTitlesThickRule"/>
  <p:tag name="OBJECTID" val="PgTitles"/>
  <p:tag name="LEFT" val="226.8"/>
  <p:tag name="TOP" val="133.2"/>
  <p:tag name="LINEWEIGHT" val="2"/>
  <p:tag name="WIDTH" val="522"/>
  <p:tag name="LINECOLOR" val="Page Title Rule"/>
  <p:tag name="DEVICE" val="Canon Colorpass 1000"/>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es9xP2eQiSWxFlg1cvPCA"/>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es9xP2eQiSWxFlg1cvPCA"/>
</p:tagLst>
</file>

<file path=ppt/theme/theme1.xml><?xml version="1.0" encoding="utf-8"?>
<a:theme xmlns:a="http://schemas.openxmlformats.org/drawingml/2006/main" name="1_Red Template">
  <a:themeElements>
    <a:clrScheme name="1_Red Template 10">
      <a:dk1>
        <a:srgbClr val="000000"/>
      </a:dk1>
      <a:lt1>
        <a:srgbClr val="FFFFFF"/>
      </a:lt1>
      <a:dk2>
        <a:srgbClr val="000000"/>
      </a:dk2>
      <a:lt2>
        <a:srgbClr val="C4C4C4"/>
      </a:lt2>
      <a:accent1>
        <a:srgbClr val="F9CF49"/>
      </a:accent1>
      <a:accent2>
        <a:srgbClr val="B8C540"/>
      </a:accent2>
      <a:accent3>
        <a:srgbClr val="FFFFFF"/>
      </a:accent3>
      <a:accent4>
        <a:srgbClr val="000000"/>
      </a:accent4>
      <a:accent5>
        <a:srgbClr val="FBE4B1"/>
      </a:accent5>
      <a:accent6>
        <a:srgbClr val="A6B239"/>
      </a:accent6>
      <a:hlink>
        <a:srgbClr val="EEA58E"/>
      </a:hlink>
      <a:folHlink>
        <a:srgbClr val="B09BB9"/>
      </a:folHlink>
    </a:clrScheme>
    <a:fontScheme name="1_Red Template">
      <a:majorFont>
        <a:latin typeface="Arial MT"/>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IN" altLang="en-US" sz="13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IN" altLang="en-US" sz="13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Red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Red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Red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Red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Red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Red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Red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Red Template 8">
        <a:dk1>
          <a:srgbClr val="000000"/>
        </a:dk1>
        <a:lt1>
          <a:srgbClr val="FFFFFF"/>
        </a:lt1>
        <a:dk2>
          <a:srgbClr val="000000"/>
        </a:dk2>
        <a:lt2>
          <a:srgbClr val="808080"/>
        </a:lt2>
        <a:accent1>
          <a:srgbClr val="FFCC00"/>
        </a:accent1>
        <a:accent2>
          <a:srgbClr val="B8C540"/>
        </a:accent2>
        <a:accent3>
          <a:srgbClr val="FFFFFF"/>
        </a:accent3>
        <a:accent4>
          <a:srgbClr val="000000"/>
        </a:accent4>
        <a:accent5>
          <a:srgbClr val="FFE2AA"/>
        </a:accent5>
        <a:accent6>
          <a:srgbClr val="A6B239"/>
        </a:accent6>
        <a:hlink>
          <a:srgbClr val="CC0000"/>
        </a:hlink>
        <a:folHlink>
          <a:srgbClr val="DDDDDD"/>
        </a:folHlink>
      </a:clrScheme>
      <a:clrMap bg1="lt1" tx1="dk1" bg2="lt2" tx2="dk2" accent1="accent1" accent2="accent2" accent3="accent3" accent4="accent4" accent5="accent5" accent6="accent6" hlink="hlink" folHlink="folHlink"/>
    </a:extraClrScheme>
    <a:extraClrScheme>
      <a:clrScheme name="1_Red Template 9">
        <a:dk1>
          <a:srgbClr val="000000"/>
        </a:dk1>
        <a:lt1>
          <a:srgbClr val="FFFFFF"/>
        </a:lt1>
        <a:dk2>
          <a:srgbClr val="000000"/>
        </a:dk2>
        <a:lt2>
          <a:srgbClr val="828282"/>
        </a:lt2>
        <a:accent1>
          <a:srgbClr val="739DD3"/>
        </a:accent1>
        <a:accent2>
          <a:srgbClr val="52C6D8"/>
        </a:accent2>
        <a:accent3>
          <a:srgbClr val="FFFFFF"/>
        </a:accent3>
        <a:accent4>
          <a:srgbClr val="000000"/>
        </a:accent4>
        <a:accent5>
          <a:srgbClr val="BCCCE6"/>
        </a:accent5>
        <a:accent6>
          <a:srgbClr val="49B3C4"/>
        </a:accent6>
        <a:hlink>
          <a:srgbClr val="9ED193"/>
        </a:hlink>
        <a:folHlink>
          <a:srgbClr val="BD73B0"/>
        </a:folHlink>
      </a:clrScheme>
      <a:clrMap bg1="lt1" tx1="dk1" bg2="lt2" tx2="dk2" accent1="accent1" accent2="accent2" accent3="accent3" accent4="accent4" accent5="accent5" accent6="accent6" hlink="hlink" folHlink="folHlink"/>
    </a:extraClrScheme>
    <a:extraClrScheme>
      <a:clrScheme name="1_Red Template 10">
        <a:dk1>
          <a:srgbClr val="000000"/>
        </a:dk1>
        <a:lt1>
          <a:srgbClr val="FFFFFF"/>
        </a:lt1>
        <a:dk2>
          <a:srgbClr val="000000"/>
        </a:dk2>
        <a:lt2>
          <a:srgbClr val="C4C4C4"/>
        </a:lt2>
        <a:accent1>
          <a:srgbClr val="F9CF49"/>
        </a:accent1>
        <a:accent2>
          <a:srgbClr val="B8C540"/>
        </a:accent2>
        <a:accent3>
          <a:srgbClr val="FFFFFF"/>
        </a:accent3>
        <a:accent4>
          <a:srgbClr val="000000"/>
        </a:accent4>
        <a:accent5>
          <a:srgbClr val="FBE4B1"/>
        </a:accent5>
        <a:accent6>
          <a:srgbClr val="A6B239"/>
        </a:accent6>
        <a:hlink>
          <a:srgbClr val="EEA58E"/>
        </a:hlink>
        <a:folHlink>
          <a:srgbClr val="B09BB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Red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17611</TotalTime>
  <Words>10370</Words>
  <Application>Microsoft Office PowerPoint</Application>
  <PresentationFormat>Custom</PresentationFormat>
  <Paragraphs>1103</Paragraphs>
  <Slides>102</Slides>
  <Notes>15</Notes>
  <HiddenSlides>0</HiddenSlides>
  <MMClips>2</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102</vt:i4>
      </vt:variant>
    </vt:vector>
  </HeadingPairs>
  <TitlesOfParts>
    <vt:vector size="119" baseType="lpstr">
      <vt:lpstr>Arial</vt:lpstr>
      <vt:lpstr>Arial MT</vt:lpstr>
      <vt:lpstr>Avenir LT Std 45 Book</vt:lpstr>
      <vt:lpstr>Avenir LT Std 55 Roman</vt:lpstr>
      <vt:lpstr>Bahnschrift</vt:lpstr>
      <vt:lpstr>Calibri</vt:lpstr>
      <vt:lpstr>Calibri body</vt:lpstr>
      <vt:lpstr>Calibri Light</vt:lpstr>
      <vt:lpstr>Georgia</vt:lpstr>
      <vt:lpstr>Lucida Sans</vt:lpstr>
      <vt:lpstr>ＭＳ Ｐ明朝</vt:lpstr>
      <vt:lpstr>Roboto</vt:lpstr>
      <vt:lpstr>Times New Roman</vt:lpstr>
      <vt:lpstr>Wingdings</vt:lpstr>
      <vt:lpstr>1_Red Template</vt:lpstr>
      <vt:lpstr>2_Red Template</vt:lpstr>
      <vt:lpstr>think-cell Slide</vt:lpstr>
      <vt:lpstr>CA Ashish Chaturmohta</vt:lpstr>
      <vt:lpstr>PowerPoint Presentation</vt:lpstr>
      <vt:lpstr>PowerPoint Presentation</vt:lpstr>
      <vt:lpstr>    </vt:lpstr>
      <vt:lpstr>Fundamental Parameters Considered – Quality is Paramount</vt:lpstr>
      <vt:lpstr>Technical Analysis – Finding Winning Trades</vt:lpstr>
      <vt:lpstr>Patterns</vt:lpstr>
      <vt:lpstr>Higher Top Higher Bottom</vt:lpstr>
      <vt:lpstr>Lower Top Lower Bottom</vt:lpstr>
      <vt:lpstr>Rounding Bottom</vt:lpstr>
      <vt:lpstr>Cup and Handle</vt:lpstr>
      <vt:lpstr>Double Bottom</vt:lpstr>
      <vt:lpstr>Bullish/Inverted Head and Shoulders</vt:lpstr>
      <vt:lpstr>Ascending Triangle</vt:lpstr>
      <vt:lpstr>Rectangle</vt:lpstr>
      <vt:lpstr>Bullish Falling Wedge</vt:lpstr>
      <vt:lpstr>Pole &amp; Flag Pattern</vt:lpstr>
      <vt:lpstr>Rising Channel</vt:lpstr>
      <vt:lpstr>Trend Lines</vt:lpstr>
      <vt:lpstr>Rising Trend Line</vt:lpstr>
      <vt:lpstr>Falling Trend Line</vt:lpstr>
      <vt:lpstr>Fibonacci Retracement &amp; Extension</vt:lpstr>
      <vt:lpstr>Fibonacci Extension</vt:lpstr>
      <vt:lpstr>Fibonacci Retracement</vt:lpstr>
      <vt:lpstr>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KPIT Technologies Ltd</vt:lpstr>
      <vt:lpstr>KPIT Technologies</vt:lpstr>
      <vt:lpstr>KPIT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 opportunistic</vt:lpstr>
      <vt:lpstr>“When do you want get diagnosed?”</vt:lpstr>
      <vt:lpstr>Edelweiss Financial Services</vt:lpstr>
      <vt:lpstr>Who am I ?</vt:lpstr>
      <vt:lpstr>Technical Analysis = Brahmastra</vt:lpstr>
      <vt:lpstr>Art of Exit</vt:lpstr>
      <vt:lpstr>Vakrangee</vt:lpstr>
      <vt:lpstr>PC Jewelers</vt:lpstr>
      <vt:lpstr>Infibeam Avenues</vt:lpstr>
      <vt:lpstr>PowerPoint Presentation</vt:lpstr>
      <vt:lpstr>Indiabulls Housing Finance</vt:lpstr>
      <vt:lpstr>PowerPoint Presentation</vt:lpstr>
      <vt:lpstr>DHFL</vt:lpstr>
      <vt:lpstr>Yes Bank</vt:lpstr>
      <vt:lpstr>PowerPoint Presentation</vt:lpstr>
      <vt:lpstr>Lower Price + Higher Attraction  or Higher Price + Lower Attraction </vt:lpstr>
      <vt:lpstr>PowerPoint Presentation</vt:lpstr>
      <vt:lpstr>PowerPoint Presentation</vt:lpstr>
      <vt:lpstr>Disclosure</vt:lpstr>
      <vt:lpstr>Disclaimer</vt:lpstr>
    </vt:vector>
  </TitlesOfParts>
  <Manager/>
  <Company>jmms</Company>
  <LinksUpToDate>false</LinksUpToDate>
  <SharedDoc>false</SharedDoc>
  <HyperlinkBase>NON-CS</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 Company Limited</dc:title>
  <dc:creator>deepalik</dc:creator>
  <cp:lastModifiedBy>Anway Bhujbal</cp:lastModifiedBy>
  <cp:revision>1189</cp:revision>
  <cp:lastPrinted>2022-08-08T10:57:06Z</cp:lastPrinted>
  <dcterms:created xsi:type="dcterms:W3CDTF">2007-12-24T09:17:06Z</dcterms:created>
  <dcterms:modified xsi:type="dcterms:W3CDTF">2023-03-17T13:54:39Z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Scheme">
    <vt:lpwstr>Printed</vt:lpwstr>
  </property>
  <property fmtid="{D5CDD505-2E9C-101B-9397-08002B2CF9AE}" pid="3" name="Output Device">
    <vt:lpwstr>Canon Colorpass 1000</vt:lpwstr>
  </property>
  <property fmtid="{D5CDD505-2E9C-101B-9397-08002B2CF9AE}" pid="4" name="Language">
    <vt:lpwstr>English (U.S.)</vt:lpwstr>
  </property>
  <property fmtid="{D5CDD505-2E9C-101B-9397-08002B2CF9AE}" pid="5" name="Style">
    <vt:lpwstr>IBD</vt:lpwstr>
  </property>
  <property fmtid="{D5CDD505-2E9C-101B-9397-08002B2CF9AE}" pid="6" name="NewPres">
    <vt:bool>true</vt:bool>
  </property>
  <property fmtid="{D5CDD505-2E9C-101B-9397-08002B2CF9AE}" pid="7" name="Project Name">
    <vt:lpwstr> </vt:lpwstr>
  </property>
  <property fmtid="{D5CDD505-2E9C-101B-9397-08002B2CF9AE}" pid="8" name="Project Date">
    <vt:lpwstr> </vt:lpwstr>
  </property>
  <property fmtid="{D5CDD505-2E9C-101B-9397-08002B2CF9AE}" pid="9" name="Regenerate TOC">
    <vt:bool>true</vt:bool>
  </property>
  <property fmtid="{D5CDD505-2E9C-101B-9397-08002B2CF9AE}" pid="10" name="Show Slip Sheets">
    <vt:bool>true</vt:bool>
  </property>
  <property fmtid="{D5CDD505-2E9C-101B-9397-08002B2CF9AE}" pid="11" name="Page Numbers Start At">
    <vt:i4>1</vt:i4>
  </property>
  <property fmtid="{D5CDD505-2E9C-101B-9397-08002B2CF9AE}" pid="12" name="Section Numbers Start At">
    <vt:i4>1</vt:i4>
  </property>
  <property fmtid="{D5CDD505-2E9C-101B-9397-08002B2CF9AE}" pid="13" name="Tab Sections Start At">
    <vt:lpwstr>A</vt:lpwstr>
  </property>
  <property fmtid="{D5CDD505-2E9C-101B-9397-08002B2CF9AE}" pid="14" name="Appendix Sections Start At">
    <vt:lpwstr>A</vt:lpwstr>
  </property>
  <property fmtid="{D5CDD505-2E9C-101B-9397-08002B2CF9AE}" pid="15" name="Branding">
    <vt:lpwstr>Wordmark</vt:lpwstr>
  </property>
  <property fmtid="{D5CDD505-2E9C-101B-9397-08002B2CF9AE}" pid="16" name="AuthorVersion">
    <vt:lpwstr>2.8</vt:lpwstr>
  </property>
</Properties>
</file>