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notesMasterIdLst>
    <p:notesMasterId r:id="rId27"/>
  </p:notesMasterIdLst>
  <p:sldIdLst>
    <p:sldId id="256" r:id="rId2"/>
    <p:sldId id="257" r:id="rId3"/>
    <p:sldId id="263" r:id="rId4"/>
    <p:sldId id="264" r:id="rId5"/>
    <p:sldId id="259" r:id="rId6"/>
    <p:sldId id="260" r:id="rId7"/>
    <p:sldId id="261" r:id="rId8"/>
    <p:sldId id="262" r:id="rId9"/>
    <p:sldId id="265" r:id="rId10"/>
    <p:sldId id="266" r:id="rId11"/>
    <p:sldId id="267" r:id="rId12"/>
    <p:sldId id="268" r:id="rId13"/>
    <p:sldId id="269" r:id="rId14"/>
    <p:sldId id="270" r:id="rId15"/>
    <p:sldId id="271" r:id="rId16"/>
    <p:sldId id="273" r:id="rId17"/>
    <p:sldId id="275" r:id="rId18"/>
    <p:sldId id="272" r:id="rId19"/>
    <p:sldId id="274" r:id="rId20"/>
    <p:sldId id="277" r:id="rId21"/>
    <p:sldId id="278" r:id="rId22"/>
    <p:sldId id="279" r:id="rId23"/>
    <p:sldId id="280" r:id="rId24"/>
    <p:sldId id="281" r:id="rId25"/>
    <p:sldId id="282"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1B7E7D-BD3A-41DC-A5ED-00D2DF1BAA4D}" v="9" dt="2021-08-05T11:21:30.7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6" autoAdjust="0"/>
    <p:restoredTop sz="94660"/>
  </p:normalViewPr>
  <p:slideViewPr>
    <p:cSldViewPr snapToGrid="0">
      <p:cViewPr varScale="1">
        <p:scale>
          <a:sx n="60" d="100"/>
          <a:sy n="60" d="100"/>
        </p:scale>
        <p:origin x="71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72C8B3-3B21-4807-AB2D-6A52F5D5D91D}" type="datetimeFigureOut">
              <a:rPr lang="en-IN" smtClean="0"/>
              <a:t>01-04-2023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68A150-9668-4C62-A28E-353B9D4E840D}" type="slidenum">
              <a:rPr lang="en-IN" smtClean="0"/>
              <a:t>‹#›</a:t>
            </a:fld>
            <a:endParaRPr lang="en-IN"/>
          </a:p>
        </p:txBody>
      </p:sp>
    </p:spTree>
    <p:extLst>
      <p:ext uri="{BB962C8B-B14F-4D97-AF65-F5344CB8AC3E}">
        <p14:creationId xmlns:p14="http://schemas.microsoft.com/office/powerpoint/2010/main" val="5181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DA68A150-9668-4C62-A28E-353B9D4E840D}" type="slidenum">
              <a:rPr lang="en-IN" smtClean="0"/>
              <a:t>1</a:t>
            </a:fld>
            <a:endParaRPr lang="en-IN"/>
          </a:p>
        </p:txBody>
      </p:sp>
    </p:spTree>
    <p:extLst>
      <p:ext uri="{BB962C8B-B14F-4D97-AF65-F5344CB8AC3E}">
        <p14:creationId xmlns:p14="http://schemas.microsoft.com/office/powerpoint/2010/main" val="1695936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lgn="r"/>
            <a:fld id="{BE03AF01-749B-4159-867B-FCE84915FA3D}" type="datetime1">
              <a:rPr lang="en-US" smtClean="0"/>
              <a:t>4/1/2023</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r>
              <a:rPr lang="en-US" sz="1000"/>
              <a:t>Fenil Mehta, Advocate, The High Court of Gujarat</a:t>
            </a:r>
            <a:endParaRPr lang="en-US" sz="1000" dirty="0"/>
          </a:p>
        </p:txBody>
      </p:sp>
      <p:sp>
        <p:nvSpPr>
          <p:cNvPr id="6" name="Slide Number Placeholder 5"/>
          <p:cNvSpPr>
            <a:spLocks noGrp="1"/>
          </p:cNvSpPr>
          <p:nvPr>
            <p:ph type="sldNum" sz="quarter" idx="12"/>
          </p:nvPr>
        </p:nvSpPr>
        <p:spPr>
          <a:xfrm>
            <a:off x="1437664" y="798973"/>
            <a:ext cx="811019" cy="503578"/>
          </a:xfrm>
        </p:spPr>
        <p:txBody>
          <a:bodyPr/>
          <a:lstStyle/>
          <a:p>
            <a:fld id="{CB1E4CB7-CB13-4810-BF18-BE31AFC64F93}" type="slidenum">
              <a:rPr lang="en-US" smtClean="0"/>
              <a:pPr/>
              <a:t>‹#›</a:t>
            </a:fld>
            <a:endParaRPr lang="en-US" sz="1000"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54737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7AF823-99CB-4944-B423-054ADB0DE7AA}" type="datetime1">
              <a:rPr lang="en-US" smtClean="0"/>
              <a:t>4/1/2023</a:t>
            </a:fld>
            <a:endParaRPr lang="en-US"/>
          </a:p>
        </p:txBody>
      </p:sp>
      <p:sp>
        <p:nvSpPr>
          <p:cNvPr id="5" name="Footer Placeholder 4"/>
          <p:cNvSpPr>
            <a:spLocks noGrp="1"/>
          </p:cNvSpPr>
          <p:nvPr>
            <p:ph type="ftr" sz="quarter" idx="11"/>
          </p:nvPr>
        </p:nvSpPr>
        <p:spPr/>
        <p:txBody>
          <a:bodyPr/>
          <a:lstStyle/>
          <a:p>
            <a:r>
              <a:rPr lang="en-US"/>
              <a:t>Fenil Mehta, Advocate, The High Court of Gujarat</a:t>
            </a:r>
          </a:p>
        </p:txBody>
      </p:sp>
      <p:sp>
        <p:nvSpPr>
          <p:cNvPr id="6" name="Slide Number Placeholder 5"/>
          <p:cNvSpPr>
            <a:spLocks noGrp="1"/>
          </p:cNvSpPr>
          <p:nvPr>
            <p:ph type="sldNum" sz="quarter" idx="12"/>
          </p:nvPr>
        </p:nvSpPr>
        <p:spPr/>
        <p:txBody>
          <a:bodyPr/>
          <a:lstStyle/>
          <a:p>
            <a:fld id="{CB1E4CB7-CB13-4810-BF18-BE31AFC64F93}"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3716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D567A3-2EE4-42AD-98B1-0B4E2659D0D3}" type="datetime1">
              <a:rPr lang="en-US" smtClean="0"/>
              <a:t>4/1/2023</a:t>
            </a:fld>
            <a:endParaRPr lang="en-US"/>
          </a:p>
        </p:txBody>
      </p:sp>
      <p:sp>
        <p:nvSpPr>
          <p:cNvPr id="5" name="Footer Placeholder 4"/>
          <p:cNvSpPr>
            <a:spLocks noGrp="1"/>
          </p:cNvSpPr>
          <p:nvPr>
            <p:ph type="ftr" sz="quarter" idx="11"/>
          </p:nvPr>
        </p:nvSpPr>
        <p:spPr/>
        <p:txBody>
          <a:bodyPr/>
          <a:lstStyle/>
          <a:p>
            <a:r>
              <a:rPr lang="en-US"/>
              <a:t>Fenil Mehta, Advocate, The High Court of Gujarat</a:t>
            </a:r>
          </a:p>
        </p:txBody>
      </p:sp>
      <p:sp>
        <p:nvSpPr>
          <p:cNvPr id="6" name="Slide Number Placeholder 5"/>
          <p:cNvSpPr>
            <a:spLocks noGrp="1"/>
          </p:cNvSpPr>
          <p:nvPr>
            <p:ph type="sldNum" sz="quarter" idx="12"/>
          </p:nvPr>
        </p:nvSpPr>
        <p:spPr/>
        <p:txBody>
          <a:bodyPr/>
          <a:lstStyle/>
          <a:p>
            <a:fld id="{CB1E4CB7-CB13-4810-BF18-BE31AFC64F93}"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25963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AE98FD-CDF1-4C27-9C7B-7ECA5CD2F37E}" type="datetime1">
              <a:rPr lang="en-US" smtClean="0"/>
              <a:t>4/1/2023</a:t>
            </a:fld>
            <a:endParaRPr lang="en-US"/>
          </a:p>
        </p:txBody>
      </p:sp>
      <p:sp>
        <p:nvSpPr>
          <p:cNvPr id="5" name="Footer Placeholder 4"/>
          <p:cNvSpPr>
            <a:spLocks noGrp="1"/>
          </p:cNvSpPr>
          <p:nvPr>
            <p:ph type="ftr" sz="quarter" idx="11"/>
          </p:nvPr>
        </p:nvSpPr>
        <p:spPr/>
        <p:txBody>
          <a:bodyPr/>
          <a:lstStyle/>
          <a:p>
            <a:r>
              <a:rPr lang="en-US"/>
              <a:t>Fenil Mehta, Advocate, The High Court of Gujarat</a:t>
            </a:r>
          </a:p>
        </p:txBody>
      </p:sp>
      <p:sp>
        <p:nvSpPr>
          <p:cNvPr id="6" name="Slide Number Placeholder 5"/>
          <p:cNvSpPr>
            <a:spLocks noGrp="1"/>
          </p:cNvSpPr>
          <p:nvPr>
            <p:ph type="sldNum" sz="quarter" idx="12"/>
          </p:nvPr>
        </p:nvSpPr>
        <p:spPr/>
        <p:txBody>
          <a:bodyPr/>
          <a:lstStyle/>
          <a:p>
            <a:fld id="{CB1E4CB7-CB13-4810-BF18-BE31AFC64F93}"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68257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ECE7E2-0B8D-4E19-A26E-B082C611BDB1}" type="datetime1">
              <a:rPr lang="en-US" smtClean="0"/>
              <a:t>4/1/2023</a:t>
            </a:fld>
            <a:endParaRPr lang="en-US"/>
          </a:p>
        </p:txBody>
      </p:sp>
      <p:sp>
        <p:nvSpPr>
          <p:cNvPr id="5" name="Footer Placeholder 4"/>
          <p:cNvSpPr>
            <a:spLocks noGrp="1"/>
          </p:cNvSpPr>
          <p:nvPr>
            <p:ph type="ftr" sz="quarter" idx="11"/>
          </p:nvPr>
        </p:nvSpPr>
        <p:spPr/>
        <p:txBody>
          <a:bodyPr/>
          <a:lstStyle/>
          <a:p>
            <a:r>
              <a:rPr lang="en-US"/>
              <a:t>Fenil Mehta, Advocate, The High Court of Gujarat</a:t>
            </a:r>
          </a:p>
        </p:txBody>
      </p:sp>
      <p:sp>
        <p:nvSpPr>
          <p:cNvPr id="6" name="Slide Number Placeholder 5"/>
          <p:cNvSpPr>
            <a:spLocks noGrp="1"/>
          </p:cNvSpPr>
          <p:nvPr>
            <p:ph type="sldNum" sz="quarter" idx="12"/>
          </p:nvPr>
        </p:nvSpPr>
        <p:spPr/>
        <p:txBody>
          <a:bodyPr/>
          <a:lstStyle/>
          <a:p>
            <a:fld id="{CB1E4CB7-CB13-4810-BF18-BE31AFC64F93}"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61976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BA362D-4D5C-44CD-92E6-2BED4FC40B12}" type="datetime1">
              <a:rPr lang="en-US" smtClean="0"/>
              <a:t>4/1/2023</a:t>
            </a:fld>
            <a:endParaRPr lang="en-US" dirty="0"/>
          </a:p>
        </p:txBody>
      </p:sp>
      <p:sp>
        <p:nvSpPr>
          <p:cNvPr id="6" name="Footer Placeholder 5"/>
          <p:cNvSpPr>
            <a:spLocks noGrp="1"/>
          </p:cNvSpPr>
          <p:nvPr>
            <p:ph type="ftr" sz="quarter" idx="11"/>
          </p:nvPr>
        </p:nvSpPr>
        <p:spPr/>
        <p:txBody>
          <a:bodyPr/>
          <a:lstStyle/>
          <a:p>
            <a:r>
              <a:rPr lang="en-US"/>
              <a:t>Fenil Mehta, Advocate, The High Court of Gujarat</a:t>
            </a:r>
            <a:endParaRPr lang="en-US" dirty="0"/>
          </a:p>
        </p:txBody>
      </p:sp>
      <p:sp>
        <p:nvSpPr>
          <p:cNvPr id="7" name="Slide Number Placeholder 6"/>
          <p:cNvSpPr>
            <a:spLocks noGrp="1"/>
          </p:cNvSpPr>
          <p:nvPr>
            <p:ph type="sldNum" sz="quarter" idx="12"/>
          </p:nvPr>
        </p:nvSpPr>
        <p:spPr/>
        <p:txBody>
          <a:bodyPr/>
          <a:lstStyle/>
          <a:p>
            <a:fld id="{CB1E4CB7-CB13-4810-BF18-BE31AFC64F93}" type="slidenum">
              <a:rPr lang="en-US" smtClean="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95490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234B55-45DE-4C08-B964-6B68A2410C60}" type="datetime1">
              <a:rPr lang="en-US" smtClean="0"/>
              <a:t>4/1/2023</a:t>
            </a:fld>
            <a:endParaRPr lang="en-US"/>
          </a:p>
        </p:txBody>
      </p:sp>
      <p:sp>
        <p:nvSpPr>
          <p:cNvPr id="8" name="Footer Placeholder 7"/>
          <p:cNvSpPr>
            <a:spLocks noGrp="1"/>
          </p:cNvSpPr>
          <p:nvPr>
            <p:ph type="ftr" sz="quarter" idx="11"/>
          </p:nvPr>
        </p:nvSpPr>
        <p:spPr/>
        <p:txBody>
          <a:bodyPr/>
          <a:lstStyle/>
          <a:p>
            <a:r>
              <a:rPr lang="en-US"/>
              <a:t>Fenil Mehta, Advocate, The High Court of Gujarat</a:t>
            </a:r>
          </a:p>
        </p:txBody>
      </p:sp>
      <p:sp>
        <p:nvSpPr>
          <p:cNvPr id="9" name="Slide Number Placeholder 8"/>
          <p:cNvSpPr>
            <a:spLocks noGrp="1"/>
          </p:cNvSpPr>
          <p:nvPr>
            <p:ph type="sldNum" sz="quarter" idx="12"/>
          </p:nvPr>
        </p:nvSpPr>
        <p:spPr/>
        <p:txBody>
          <a:bodyPr/>
          <a:lstStyle/>
          <a:p>
            <a:fld id="{CB1E4CB7-CB13-4810-BF18-BE31AFC64F93}"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68344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C14B632-162D-4709-8014-2851BEC003FE}" type="datetime1">
              <a:rPr lang="en-US" smtClean="0"/>
              <a:t>4/1/2023</a:t>
            </a:fld>
            <a:endParaRPr lang="en-US"/>
          </a:p>
        </p:txBody>
      </p:sp>
      <p:sp>
        <p:nvSpPr>
          <p:cNvPr id="4" name="Footer Placeholder 3"/>
          <p:cNvSpPr>
            <a:spLocks noGrp="1"/>
          </p:cNvSpPr>
          <p:nvPr>
            <p:ph type="ftr" sz="quarter" idx="11"/>
          </p:nvPr>
        </p:nvSpPr>
        <p:spPr/>
        <p:txBody>
          <a:bodyPr/>
          <a:lstStyle/>
          <a:p>
            <a:r>
              <a:rPr lang="en-US"/>
              <a:t>Fenil Mehta, Advocate, The High Court of Gujarat</a:t>
            </a:r>
          </a:p>
        </p:txBody>
      </p:sp>
      <p:sp>
        <p:nvSpPr>
          <p:cNvPr id="5" name="Slide Number Placeholder 4"/>
          <p:cNvSpPr>
            <a:spLocks noGrp="1"/>
          </p:cNvSpPr>
          <p:nvPr>
            <p:ph type="sldNum" sz="quarter" idx="12"/>
          </p:nvPr>
        </p:nvSpPr>
        <p:spPr/>
        <p:txBody>
          <a:bodyPr/>
          <a:lstStyle/>
          <a:p>
            <a:fld id="{CB1E4CB7-CB13-4810-BF18-BE31AFC64F93}"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97261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ABB88F-B4B3-4B93-8B6A-494C9F307ADA}" type="datetime1">
              <a:rPr lang="en-US" smtClean="0"/>
              <a:t>4/1/2023</a:t>
            </a:fld>
            <a:endParaRPr lang="en-US"/>
          </a:p>
        </p:txBody>
      </p:sp>
      <p:sp>
        <p:nvSpPr>
          <p:cNvPr id="3" name="Footer Placeholder 2"/>
          <p:cNvSpPr>
            <a:spLocks noGrp="1"/>
          </p:cNvSpPr>
          <p:nvPr>
            <p:ph type="ftr" sz="quarter" idx="11"/>
          </p:nvPr>
        </p:nvSpPr>
        <p:spPr/>
        <p:txBody>
          <a:bodyPr/>
          <a:lstStyle/>
          <a:p>
            <a:r>
              <a:rPr lang="en-US"/>
              <a:t>Fenil Mehta, Advocate, The High Court of Gujarat</a:t>
            </a:r>
          </a:p>
        </p:txBody>
      </p:sp>
      <p:sp>
        <p:nvSpPr>
          <p:cNvPr id="4" name="Slide Number Placeholder 3"/>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945627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CFD313A-98B7-4255-A903-5C4E0EB9BE84}" type="datetime1">
              <a:rPr lang="en-US" smtClean="0"/>
              <a:t>4/1/2023</a:t>
            </a:fld>
            <a:endParaRPr lang="en-US"/>
          </a:p>
        </p:txBody>
      </p:sp>
      <p:sp>
        <p:nvSpPr>
          <p:cNvPr id="6" name="Footer Placeholder 5"/>
          <p:cNvSpPr>
            <a:spLocks noGrp="1"/>
          </p:cNvSpPr>
          <p:nvPr>
            <p:ph type="ftr" sz="quarter" idx="11"/>
          </p:nvPr>
        </p:nvSpPr>
        <p:spPr/>
        <p:txBody>
          <a:bodyPr/>
          <a:lstStyle/>
          <a:p>
            <a:r>
              <a:rPr lang="en-US"/>
              <a:t>Fenil Mehta, Advocate, The High Court of Gujarat</a:t>
            </a:r>
          </a:p>
        </p:txBody>
      </p:sp>
      <p:sp>
        <p:nvSpPr>
          <p:cNvPr id="7" name="Slide Number Placeholder 6"/>
          <p:cNvSpPr>
            <a:spLocks noGrp="1"/>
          </p:cNvSpPr>
          <p:nvPr>
            <p:ph type="sldNum" sz="quarter" idx="12"/>
          </p:nvPr>
        </p:nvSpPr>
        <p:spPr/>
        <p:txBody>
          <a:bodyPr/>
          <a:lstStyle/>
          <a:p>
            <a:fld id="{CB1E4CB7-CB13-4810-BF18-BE31AFC64F93}"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49743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88F0205E-2A5E-4A6A-A3F9-823A9EC3A8BD}" type="datetime1">
              <a:rPr lang="en-US" smtClean="0"/>
              <a:t>4/1/2023</a:t>
            </a:fld>
            <a:endParaRPr lang="en-US"/>
          </a:p>
        </p:txBody>
      </p:sp>
      <p:sp>
        <p:nvSpPr>
          <p:cNvPr id="6" name="Footer Placeholder 5"/>
          <p:cNvSpPr>
            <a:spLocks noGrp="1"/>
          </p:cNvSpPr>
          <p:nvPr>
            <p:ph type="ftr" sz="quarter" idx="11"/>
          </p:nvPr>
        </p:nvSpPr>
        <p:spPr>
          <a:xfrm>
            <a:off x="1447382" y="318640"/>
            <a:ext cx="5541004" cy="320931"/>
          </a:xfrm>
        </p:spPr>
        <p:txBody>
          <a:bodyPr/>
          <a:lstStyle/>
          <a:p>
            <a:r>
              <a:rPr lang="en-US"/>
              <a:t>Fenil Mehta, Advocate, The High Court of Gujarat</a:t>
            </a:r>
          </a:p>
        </p:txBody>
      </p:sp>
      <p:sp>
        <p:nvSpPr>
          <p:cNvPr id="7" name="Slide Number Placeholder 6"/>
          <p:cNvSpPr>
            <a:spLocks noGrp="1"/>
          </p:cNvSpPr>
          <p:nvPr>
            <p:ph type="sldNum" sz="quarter" idx="12"/>
          </p:nvPr>
        </p:nvSpPr>
        <p:spPr/>
        <p:txBody>
          <a:bodyPr/>
          <a:lstStyle/>
          <a:p>
            <a:fld id="{CB1E4CB7-CB13-4810-BF18-BE31AFC64F93}"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01913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pPr algn="r"/>
            <a:fld id="{8ED9B13B-9BC2-48BE-9B5A-AD9189834A95}" type="datetime1">
              <a:rPr lang="en-US" smtClean="0"/>
              <a:t>4/1/2023</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sz="1000"/>
              <a:t>Fenil Mehta, Advocate, The High Court of Gujarat</a:t>
            </a:r>
            <a:endParaRPr lang="en-US" sz="1000"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CB1E4CB7-CB13-4810-BF18-BE31AFC64F93}" type="slidenum">
              <a:rPr lang="en-US" smtClean="0"/>
              <a:pPr/>
              <a:t>‹#›</a:t>
            </a:fld>
            <a:endParaRPr lang="en-US" sz="1000"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5105711"/>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hf sldNum="0" hd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48" name="Picture 3" descr="White puzzle with one red piece">
            <a:extLst>
              <a:ext uri="{FF2B5EF4-FFF2-40B4-BE49-F238E27FC236}">
                <a16:creationId xmlns:a16="http://schemas.microsoft.com/office/drawing/2014/main" id="{ADD06F23-EEF2-419E-A130-300A80914BE3}"/>
              </a:ext>
            </a:extLst>
          </p:cNvPr>
          <p:cNvPicPr>
            <a:picLocks noChangeAspect="1"/>
          </p:cNvPicPr>
          <p:nvPr/>
        </p:nvPicPr>
        <p:blipFill rotWithShape="1">
          <a:blip r:embed="rId3">
            <a:duotone>
              <a:schemeClr val="bg2">
                <a:shade val="45000"/>
                <a:satMod val="135000"/>
              </a:schemeClr>
              <a:prstClr val="white"/>
            </a:duotone>
            <a:alphaModFix amt="50000"/>
          </a:blip>
          <a:srcRect l="2"/>
          <a:stretch/>
        </p:blipFill>
        <p:spPr>
          <a:xfrm>
            <a:off x="305" y="10"/>
            <a:ext cx="12191695" cy="6857990"/>
          </a:xfrm>
          <a:prstGeom prst="rect">
            <a:avLst/>
          </a:prstGeom>
        </p:spPr>
      </p:pic>
      <p:sp>
        <p:nvSpPr>
          <p:cNvPr id="2" name="Title 1">
            <a:extLst>
              <a:ext uri="{FF2B5EF4-FFF2-40B4-BE49-F238E27FC236}">
                <a16:creationId xmlns:a16="http://schemas.microsoft.com/office/drawing/2014/main" id="{B1571632-DCA7-4772-8703-579539AC54EB}"/>
              </a:ext>
            </a:extLst>
          </p:cNvPr>
          <p:cNvSpPr>
            <a:spLocks noGrp="1"/>
          </p:cNvSpPr>
          <p:nvPr>
            <p:ph type="ctrTitle"/>
          </p:nvPr>
        </p:nvSpPr>
        <p:spPr>
          <a:xfrm>
            <a:off x="2345380" y="1058151"/>
            <a:ext cx="8637073" cy="2053409"/>
          </a:xfrm>
        </p:spPr>
        <p:txBody>
          <a:bodyPr>
            <a:normAutofit fontScale="90000"/>
          </a:bodyPr>
          <a:lstStyle/>
          <a:p>
            <a:r>
              <a:rPr lang="en-US" sz="3000" dirty="0">
                <a:latin typeface="Microsoft Sans Serif" panose="020B0604020202020204" pitchFamily="34" charset="0"/>
                <a:ea typeface="Microsoft Sans Serif" panose="020B0604020202020204" pitchFamily="34" charset="0"/>
                <a:cs typeface="Microsoft Sans Serif" panose="020B0604020202020204" pitchFamily="34" charset="0"/>
              </a:rPr>
              <a:t>Scope of jurisdictional challenge </a:t>
            </a:r>
            <a:br>
              <a:rPr lang="en-US" sz="3000" dirty="0">
                <a:latin typeface="Microsoft Sans Serif" panose="020B0604020202020204" pitchFamily="34" charset="0"/>
                <a:ea typeface="Microsoft Sans Serif" panose="020B0604020202020204" pitchFamily="34" charset="0"/>
                <a:cs typeface="Microsoft Sans Serif" panose="020B0604020202020204" pitchFamily="34" charset="0"/>
              </a:rPr>
            </a:br>
            <a:r>
              <a:rPr lang="en-US" sz="3000" dirty="0">
                <a:latin typeface="Microsoft Sans Serif" panose="020B0604020202020204" pitchFamily="34" charset="0"/>
                <a:ea typeface="Microsoft Sans Serif" panose="020B0604020202020204" pitchFamily="34" charset="0"/>
                <a:cs typeface="Microsoft Sans Serif" panose="020B0604020202020204" pitchFamily="34" charset="0"/>
              </a:rPr>
              <a:t>                                       of </a:t>
            </a:r>
            <a:br>
              <a:rPr lang="en-US" sz="3000" dirty="0">
                <a:latin typeface="Microsoft Sans Serif" panose="020B0604020202020204" pitchFamily="34" charset="0"/>
                <a:ea typeface="Microsoft Sans Serif" panose="020B0604020202020204" pitchFamily="34" charset="0"/>
                <a:cs typeface="Microsoft Sans Serif" panose="020B0604020202020204" pitchFamily="34" charset="0"/>
              </a:rPr>
            </a:br>
            <a:r>
              <a:rPr lang="en-US" sz="3000" dirty="0">
                <a:latin typeface="Microsoft Sans Serif" panose="020B0604020202020204" pitchFamily="34" charset="0"/>
                <a:ea typeface="Microsoft Sans Serif" panose="020B0604020202020204" pitchFamily="34" charset="0"/>
                <a:cs typeface="Microsoft Sans Serif" panose="020B0604020202020204" pitchFamily="34" charset="0"/>
              </a:rPr>
              <a:t>Income escaping assessment proceedings    			    before </a:t>
            </a:r>
            <a:br>
              <a:rPr lang="en-US" sz="3000" dirty="0">
                <a:latin typeface="Microsoft Sans Serif" panose="020B0604020202020204" pitchFamily="34" charset="0"/>
                <a:ea typeface="Microsoft Sans Serif" panose="020B0604020202020204" pitchFamily="34" charset="0"/>
                <a:cs typeface="Microsoft Sans Serif" panose="020B0604020202020204" pitchFamily="34" charset="0"/>
              </a:rPr>
            </a:br>
            <a:r>
              <a:rPr lang="en-US" sz="3000" dirty="0">
                <a:latin typeface="Microsoft Sans Serif" panose="020B0604020202020204" pitchFamily="34" charset="0"/>
                <a:ea typeface="Microsoft Sans Serif" panose="020B0604020202020204" pitchFamily="34" charset="0"/>
                <a:cs typeface="Microsoft Sans Serif" panose="020B0604020202020204" pitchFamily="34" charset="0"/>
              </a:rPr>
              <a:t>        the hon’ble Gujarat high Court</a:t>
            </a:r>
            <a:endParaRPr lang="en-IN" sz="3000"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3" name="Subtitle 2">
            <a:extLst>
              <a:ext uri="{FF2B5EF4-FFF2-40B4-BE49-F238E27FC236}">
                <a16:creationId xmlns:a16="http://schemas.microsoft.com/office/drawing/2014/main" id="{DF705DCC-BCC4-4F9B-B72C-2458C0EB3560}"/>
              </a:ext>
            </a:extLst>
          </p:cNvPr>
          <p:cNvSpPr>
            <a:spLocks noGrp="1"/>
          </p:cNvSpPr>
          <p:nvPr>
            <p:ph type="subTitle" idx="1"/>
          </p:nvPr>
        </p:nvSpPr>
        <p:spPr/>
        <p:txBody>
          <a:bodyPr>
            <a:normAutofit/>
          </a:bodyPr>
          <a:lstStyle/>
          <a:p>
            <a:r>
              <a:rPr lang="en-US" dirty="0">
                <a:latin typeface="Microsoft Sans Serif" panose="020B0604020202020204" pitchFamily="34" charset="0"/>
                <a:ea typeface="Microsoft Sans Serif" panose="020B0604020202020204" pitchFamily="34" charset="0"/>
                <a:cs typeface="Microsoft Sans Serif" panose="020B0604020202020204" pitchFamily="34" charset="0"/>
              </a:rPr>
              <a:t>Fenil Mehta </a:t>
            </a:r>
          </a:p>
          <a:p>
            <a:r>
              <a:rPr lang="en-US" dirty="0">
                <a:latin typeface="Microsoft Sans Serif" panose="020B0604020202020204" pitchFamily="34" charset="0"/>
                <a:ea typeface="Microsoft Sans Serif" panose="020B0604020202020204" pitchFamily="34" charset="0"/>
                <a:cs typeface="Microsoft Sans Serif" panose="020B0604020202020204" pitchFamily="34" charset="0"/>
              </a:rPr>
              <a:t>Advocate, The High court of </a:t>
            </a:r>
            <a:r>
              <a:rPr lang="en-US" dirty="0" err="1">
                <a:latin typeface="Microsoft Sans Serif" panose="020B0604020202020204" pitchFamily="34" charset="0"/>
                <a:ea typeface="Microsoft Sans Serif" panose="020B0604020202020204" pitchFamily="34" charset="0"/>
                <a:cs typeface="Microsoft Sans Serif" panose="020B0604020202020204" pitchFamily="34" charset="0"/>
              </a:rPr>
              <a:t>gujarat</a:t>
            </a:r>
            <a:endParaRPr lang="en-IN"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4" name="Footer Placeholder 3">
            <a:extLst>
              <a:ext uri="{FF2B5EF4-FFF2-40B4-BE49-F238E27FC236}">
                <a16:creationId xmlns:a16="http://schemas.microsoft.com/office/drawing/2014/main" id="{D74ABFC9-B732-415B-87DE-C37CEF0E928B}"/>
              </a:ext>
            </a:extLst>
          </p:cNvPr>
          <p:cNvSpPr>
            <a:spLocks noGrp="1"/>
          </p:cNvSpPr>
          <p:nvPr>
            <p:ph type="ftr" sz="quarter" idx="11"/>
          </p:nvPr>
        </p:nvSpPr>
        <p:spPr/>
        <p:txBody>
          <a:bodyPr/>
          <a:lstStyle/>
          <a:p>
            <a:r>
              <a:rPr lang="en-US" sz="1000" dirty="0"/>
              <a:t>Fenil Mehta, Advocate, The High Court of Gujarat</a:t>
            </a:r>
          </a:p>
        </p:txBody>
      </p:sp>
    </p:spTree>
    <p:extLst>
      <p:ext uri="{BB962C8B-B14F-4D97-AF65-F5344CB8AC3E}">
        <p14:creationId xmlns:p14="http://schemas.microsoft.com/office/powerpoint/2010/main" val="3228700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400"/>
                                        <p:tgtEl>
                                          <p:spTgt spid="3">
                                            <p:txEl>
                                              <p:pRg st="1" end="1"/>
                                            </p:txEl>
                                          </p:spTgt>
                                        </p:tgtEl>
                                      </p:cBhvr>
                                    </p:animEffect>
                                  </p:childTnLst>
                                </p:cTn>
                              </p:par>
                              <p:par>
                                <p:cTn id="11" presetID="10" presetClass="entr" presetSubtype="0" fill="hold" grpId="0" nodeType="withEffect">
                                  <p:stCondLst>
                                    <p:cond delay="1000"/>
                                  </p:stCondLst>
                                  <p:iterate type="lt">
                                    <p:tmPct val="10000"/>
                                  </p:iterate>
                                  <p:childTnLst>
                                    <p:set>
                                      <p:cBhvr>
                                        <p:cTn id="12" dur="1" fill="hold">
                                          <p:stCondLst>
                                            <p:cond delay="0"/>
                                          </p:stCondLst>
                                        </p:cTn>
                                        <p:tgtEl>
                                          <p:spTgt spid="2"/>
                                        </p:tgtEl>
                                        <p:attrNameLst>
                                          <p:attrName>style.visibility</p:attrName>
                                        </p:attrNameLst>
                                      </p:cBhvr>
                                      <p:to>
                                        <p:strVal val="visible"/>
                                      </p:to>
                                    </p:set>
                                    <p:animEffect transition="in" filter="fade">
                                      <p:cBhvr>
                                        <p:cTn id="13"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0FBF4-B6AF-D9B3-3FF7-08DD69B33536}"/>
              </a:ext>
            </a:extLst>
          </p:cNvPr>
          <p:cNvSpPr>
            <a:spLocks noGrp="1"/>
          </p:cNvSpPr>
          <p:nvPr>
            <p:ph type="title"/>
          </p:nvPr>
        </p:nvSpPr>
        <p:spPr>
          <a:xfrm>
            <a:off x="1451579" y="804520"/>
            <a:ext cx="9603275" cy="673406"/>
          </a:xfrm>
        </p:spPr>
        <p:txBody>
          <a:bodyPr>
            <a:noAutofit/>
          </a:bodyPr>
          <a:lstStyle/>
          <a:p>
            <a:r>
              <a:rPr lang="en-IN" sz="2500" b="1" dirty="0"/>
              <a:t>Section 149 : Time limit for notice (Continued…)</a:t>
            </a:r>
            <a:br>
              <a:rPr lang="en-IN" sz="2500" b="1" dirty="0"/>
            </a:br>
            <a:endParaRPr lang="en-IL" sz="2500" b="1" dirty="0"/>
          </a:p>
        </p:txBody>
      </p:sp>
      <p:sp>
        <p:nvSpPr>
          <p:cNvPr id="3" name="Content Placeholder 2">
            <a:extLst>
              <a:ext uri="{FF2B5EF4-FFF2-40B4-BE49-F238E27FC236}">
                <a16:creationId xmlns:a16="http://schemas.microsoft.com/office/drawing/2014/main" id="{FA06EEDB-33DD-6B0E-86D7-934A491CF184}"/>
              </a:ext>
            </a:extLst>
          </p:cNvPr>
          <p:cNvSpPr>
            <a:spLocks noGrp="1"/>
          </p:cNvSpPr>
          <p:nvPr>
            <p:ph idx="1"/>
          </p:nvPr>
        </p:nvSpPr>
        <p:spPr>
          <a:xfrm>
            <a:off x="1451579" y="2015732"/>
            <a:ext cx="9603275" cy="4037748"/>
          </a:xfrm>
        </p:spPr>
        <p:txBody>
          <a:bodyPr>
            <a:normAutofit lnSpcReduction="10000"/>
          </a:bodyPr>
          <a:lstStyle/>
          <a:p>
            <a:pPr algn="just">
              <a:spcAft>
                <a:spcPts val="400"/>
              </a:spcAft>
            </a:pPr>
            <a:r>
              <a:rPr lang="en-US" b="1" i="0" dirty="0">
                <a:solidFill>
                  <a:srgbClr val="444444"/>
                </a:solidFill>
                <a:effectLst/>
                <a:latin typeface="Times New Roman" panose="02020603050405020304" pitchFamily="18" charset="0"/>
              </a:rPr>
              <a:t>Provided </a:t>
            </a:r>
            <a:r>
              <a:rPr lang="en-US" b="0" i="0" dirty="0">
                <a:solidFill>
                  <a:srgbClr val="444444"/>
                </a:solidFill>
                <a:effectLst/>
                <a:latin typeface="Times New Roman" panose="02020603050405020304" pitchFamily="18" charset="0"/>
              </a:rPr>
              <a:t>that no notice under </a:t>
            </a:r>
            <a:r>
              <a:rPr lang="en-US" dirty="0">
                <a:solidFill>
                  <a:srgbClr val="444444"/>
                </a:solidFill>
                <a:latin typeface="Times New Roman" panose="02020603050405020304" pitchFamily="18" charset="0"/>
              </a:rPr>
              <a:t>section 148 shall be issued at any time in a case for the relevant assessment year beginning on or before 1st day of April, 2021, if a notice under section 148 or section 153A or section 153C could not have been issued at that time on account of being beyond the time limit specified under the provisions of clause (b) of sub-section (1) of this section or section 153A or section 153C, as the case may be, as they stood immediately before the commencement of the Finance Act, 2021:</a:t>
            </a:r>
          </a:p>
          <a:p>
            <a:pPr algn="just">
              <a:spcAft>
                <a:spcPts val="400"/>
              </a:spcAft>
            </a:pPr>
            <a:r>
              <a:rPr lang="en-US" b="1" i="0" dirty="0">
                <a:solidFill>
                  <a:srgbClr val="444444"/>
                </a:solidFill>
                <a:effectLst/>
                <a:latin typeface="Times New Roman" panose="02020603050405020304" pitchFamily="18" charset="0"/>
              </a:rPr>
              <a:t>Provided further </a:t>
            </a:r>
            <a:r>
              <a:rPr lang="en-US" b="0" i="0" dirty="0">
                <a:solidFill>
                  <a:srgbClr val="444444"/>
                </a:solidFill>
                <a:effectLst/>
                <a:latin typeface="Times New Roman" panose="02020603050405020304" pitchFamily="18" charset="0"/>
              </a:rPr>
              <a:t>that the provisions of this sub-section shall not apply in a case, where a notice under</a:t>
            </a:r>
            <a:r>
              <a:rPr lang="en-US" dirty="0">
                <a:solidFill>
                  <a:srgbClr val="444444"/>
                </a:solidFill>
                <a:latin typeface="Times New Roman" panose="02020603050405020304" pitchFamily="18" charset="0"/>
              </a:rPr>
              <a:t> section 153A, or section 153C read with section 153A, is required to be issued in relation to a search initiated under section 132 or books of account, other documents or any assets requisitioned under section 132A, on or before the 31st day of March, 2021:</a:t>
            </a:r>
          </a:p>
          <a:p>
            <a:pPr marL="180975" indent="0" algn="just">
              <a:spcBef>
                <a:spcPts val="0"/>
              </a:spcBef>
              <a:spcAft>
                <a:spcPts val="400"/>
              </a:spcAft>
              <a:buNone/>
            </a:pPr>
            <a:endParaRPr lang="en-US" sz="2100" b="0" i="0" dirty="0">
              <a:solidFill>
                <a:srgbClr val="444444"/>
              </a:solidFill>
              <a:effectLst/>
              <a:latin typeface="Times New Roman" panose="02020603050405020304" pitchFamily="18" charset="0"/>
            </a:endParaRPr>
          </a:p>
          <a:p>
            <a:pPr marL="0" indent="0" algn="just">
              <a:spcBef>
                <a:spcPts val="0"/>
              </a:spcBef>
              <a:spcAft>
                <a:spcPts val="400"/>
              </a:spcAft>
              <a:buNone/>
            </a:pPr>
            <a:endParaRPr lang="en-US" sz="1800" b="0" i="0" dirty="0">
              <a:solidFill>
                <a:srgbClr val="444444"/>
              </a:solidFill>
              <a:effectLst/>
              <a:latin typeface="Times New Roman" panose="02020603050405020304" pitchFamily="18" charset="0"/>
            </a:endParaRPr>
          </a:p>
        </p:txBody>
      </p:sp>
      <p:sp>
        <p:nvSpPr>
          <p:cNvPr id="4" name="Footer Placeholder 3">
            <a:extLst>
              <a:ext uri="{FF2B5EF4-FFF2-40B4-BE49-F238E27FC236}">
                <a16:creationId xmlns:a16="http://schemas.microsoft.com/office/drawing/2014/main" id="{A033C839-C852-7762-A3D5-5E190910D921}"/>
              </a:ext>
            </a:extLst>
          </p:cNvPr>
          <p:cNvSpPr>
            <a:spLocks noGrp="1"/>
          </p:cNvSpPr>
          <p:nvPr>
            <p:ph type="ftr" sz="quarter" idx="11"/>
          </p:nvPr>
        </p:nvSpPr>
        <p:spPr/>
        <p:txBody>
          <a:bodyPr/>
          <a:lstStyle/>
          <a:p>
            <a:r>
              <a:rPr lang="en-US"/>
              <a:t>Fenil Mehta, Advocate, The High Court of Gujarat</a:t>
            </a:r>
          </a:p>
        </p:txBody>
      </p:sp>
    </p:spTree>
    <p:extLst>
      <p:ext uri="{BB962C8B-B14F-4D97-AF65-F5344CB8AC3E}">
        <p14:creationId xmlns:p14="http://schemas.microsoft.com/office/powerpoint/2010/main" val="480987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0FBF4-B6AF-D9B3-3FF7-08DD69B33536}"/>
              </a:ext>
            </a:extLst>
          </p:cNvPr>
          <p:cNvSpPr>
            <a:spLocks noGrp="1"/>
          </p:cNvSpPr>
          <p:nvPr>
            <p:ph type="title"/>
          </p:nvPr>
        </p:nvSpPr>
        <p:spPr>
          <a:xfrm>
            <a:off x="1451579" y="804520"/>
            <a:ext cx="9603275" cy="673406"/>
          </a:xfrm>
        </p:spPr>
        <p:txBody>
          <a:bodyPr>
            <a:noAutofit/>
          </a:bodyPr>
          <a:lstStyle/>
          <a:p>
            <a:r>
              <a:rPr lang="en-IN" sz="2500" b="1" dirty="0"/>
              <a:t>Section 149 : Time limit for notice (Continued…)</a:t>
            </a:r>
            <a:br>
              <a:rPr lang="en-IN" sz="2500" b="1" dirty="0"/>
            </a:br>
            <a:endParaRPr lang="en-IL" sz="2500" b="1" dirty="0"/>
          </a:p>
        </p:txBody>
      </p:sp>
      <p:sp>
        <p:nvSpPr>
          <p:cNvPr id="3" name="Content Placeholder 2">
            <a:extLst>
              <a:ext uri="{FF2B5EF4-FFF2-40B4-BE49-F238E27FC236}">
                <a16:creationId xmlns:a16="http://schemas.microsoft.com/office/drawing/2014/main" id="{FA06EEDB-33DD-6B0E-86D7-934A491CF184}"/>
              </a:ext>
            </a:extLst>
          </p:cNvPr>
          <p:cNvSpPr>
            <a:spLocks noGrp="1"/>
          </p:cNvSpPr>
          <p:nvPr>
            <p:ph idx="1"/>
          </p:nvPr>
        </p:nvSpPr>
        <p:spPr>
          <a:xfrm>
            <a:off x="1451579" y="2015732"/>
            <a:ext cx="9603275" cy="4037748"/>
          </a:xfrm>
        </p:spPr>
        <p:txBody>
          <a:bodyPr>
            <a:normAutofit/>
          </a:bodyPr>
          <a:lstStyle/>
          <a:p>
            <a:pPr algn="just">
              <a:spcAft>
                <a:spcPts val="400"/>
              </a:spcAft>
            </a:pPr>
            <a:r>
              <a:rPr lang="en-US" b="1" i="0" dirty="0">
                <a:solidFill>
                  <a:srgbClr val="444444"/>
                </a:solidFill>
                <a:effectLst/>
                <a:latin typeface="Times New Roman" panose="02020603050405020304" pitchFamily="18" charset="0"/>
              </a:rPr>
              <a:t>Provided also </a:t>
            </a:r>
            <a:r>
              <a:rPr lang="en-US" b="0" i="0" dirty="0">
                <a:solidFill>
                  <a:srgbClr val="444444"/>
                </a:solidFill>
                <a:effectLst/>
                <a:latin typeface="Times New Roman" panose="02020603050405020304" pitchFamily="18" charset="0"/>
              </a:rPr>
              <a:t>that for the purposes of computing the period of limitation as per this section, the time or extended time allowed to the </a:t>
            </a:r>
            <a:r>
              <a:rPr lang="en-US" b="0" i="0" dirty="0" err="1">
                <a:solidFill>
                  <a:srgbClr val="444444"/>
                </a:solidFill>
                <a:effectLst/>
                <a:latin typeface="Times New Roman" panose="02020603050405020304" pitchFamily="18" charset="0"/>
              </a:rPr>
              <a:t>assessee</a:t>
            </a:r>
            <a:r>
              <a:rPr lang="en-US" b="0" i="0" dirty="0">
                <a:solidFill>
                  <a:srgbClr val="444444"/>
                </a:solidFill>
                <a:effectLst/>
                <a:latin typeface="Times New Roman" panose="02020603050405020304" pitchFamily="18" charset="0"/>
              </a:rPr>
              <a:t>, as per show-cause notice issued under clause (</a:t>
            </a:r>
            <a:r>
              <a:rPr lang="en-US" b="0" i="1" dirty="0">
                <a:solidFill>
                  <a:srgbClr val="444444"/>
                </a:solidFill>
                <a:effectLst/>
                <a:latin typeface="Times New Roman" panose="02020603050405020304" pitchFamily="18" charset="0"/>
              </a:rPr>
              <a:t>b</a:t>
            </a:r>
            <a:r>
              <a:rPr lang="en-US" b="0" i="0" dirty="0">
                <a:solidFill>
                  <a:srgbClr val="444444"/>
                </a:solidFill>
                <a:effectLst/>
                <a:latin typeface="Times New Roman" panose="02020603050405020304" pitchFamily="18" charset="0"/>
              </a:rPr>
              <a:t>) of</a:t>
            </a:r>
            <a:r>
              <a:rPr lang="en-US" dirty="0">
                <a:solidFill>
                  <a:srgbClr val="444444"/>
                </a:solidFill>
                <a:latin typeface="Times New Roman" panose="02020603050405020304" pitchFamily="18" charset="0"/>
              </a:rPr>
              <a:t> section 148A or the period during which the proceeding under section 148A is stayed by an order or</a:t>
            </a:r>
            <a:r>
              <a:rPr lang="en-US" b="0" i="0" dirty="0">
                <a:solidFill>
                  <a:srgbClr val="444444"/>
                </a:solidFill>
                <a:effectLst/>
                <a:latin typeface="Times New Roman" panose="02020603050405020304" pitchFamily="18" charset="0"/>
              </a:rPr>
              <a:t> injunction of any court, shall be excluded:</a:t>
            </a:r>
          </a:p>
          <a:p>
            <a:pPr algn="just">
              <a:spcAft>
                <a:spcPts val="400"/>
              </a:spcAft>
            </a:pPr>
            <a:r>
              <a:rPr lang="en-US" b="1" i="0" dirty="0">
                <a:solidFill>
                  <a:srgbClr val="444444"/>
                </a:solidFill>
                <a:effectLst/>
                <a:latin typeface="Times New Roman" panose="02020603050405020304" pitchFamily="18" charset="0"/>
              </a:rPr>
              <a:t>Provided also </a:t>
            </a:r>
            <a:r>
              <a:rPr lang="en-US" b="0" i="0" dirty="0">
                <a:solidFill>
                  <a:srgbClr val="444444"/>
                </a:solidFill>
                <a:effectLst/>
                <a:latin typeface="Times New Roman" panose="02020603050405020304" pitchFamily="18" charset="0"/>
              </a:rPr>
              <a:t>that where immediately after the exclusion of the period referred to in the immediately preceding proviso, the period of limitation available to the Assessing Officer for passing an order under clause (</a:t>
            </a:r>
            <a:r>
              <a:rPr lang="en-US" b="0" i="1" dirty="0">
                <a:solidFill>
                  <a:srgbClr val="444444"/>
                </a:solidFill>
                <a:effectLst/>
                <a:latin typeface="Times New Roman" panose="02020603050405020304" pitchFamily="18" charset="0"/>
              </a:rPr>
              <a:t>d</a:t>
            </a:r>
            <a:r>
              <a:rPr lang="en-US" b="0" i="0" dirty="0">
                <a:solidFill>
                  <a:srgbClr val="444444"/>
                </a:solidFill>
                <a:effectLst/>
                <a:latin typeface="Times New Roman" panose="02020603050405020304" pitchFamily="18" charset="0"/>
              </a:rPr>
              <a:t>) </a:t>
            </a:r>
            <a:r>
              <a:rPr lang="en-US" dirty="0">
                <a:solidFill>
                  <a:srgbClr val="444444"/>
                </a:solidFill>
                <a:latin typeface="Times New Roman" panose="02020603050405020304" pitchFamily="18" charset="0"/>
              </a:rPr>
              <a:t>of section 148A is less than </a:t>
            </a:r>
            <a:r>
              <a:rPr lang="en-US" b="0" i="0" dirty="0">
                <a:solidFill>
                  <a:srgbClr val="444444"/>
                </a:solidFill>
                <a:effectLst/>
                <a:latin typeface="Times New Roman" panose="02020603050405020304" pitchFamily="18" charset="0"/>
              </a:rPr>
              <a:t>seven days, such remaining period shall be extended to seven days and the period of limitation under this sub-section shall be deemed to be extended accordingly.</a:t>
            </a:r>
          </a:p>
          <a:p>
            <a:pPr marL="180975" indent="0" algn="just">
              <a:spcBef>
                <a:spcPts val="0"/>
              </a:spcBef>
              <a:spcAft>
                <a:spcPts val="400"/>
              </a:spcAft>
              <a:buNone/>
            </a:pPr>
            <a:endParaRPr lang="en-US" sz="2100" b="0" i="0" dirty="0">
              <a:solidFill>
                <a:srgbClr val="444444"/>
              </a:solidFill>
              <a:effectLst/>
              <a:latin typeface="Times New Roman" panose="02020603050405020304" pitchFamily="18" charset="0"/>
            </a:endParaRPr>
          </a:p>
          <a:p>
            <a:pPr marL="0" indent="0" algn="just">
              <a:spcBef>
                <a:spcPts val="0"/>
              </a:spcBef>
              <a:spcAft>
                <a:spcPts val="400"/>
              </a:spcAft>
              <a:buNone/>
            </a:pPr>
            <a:endParaRPr lang="en-US" sz="1800" b="0" i="0" dirty="0">
              <a:solidFill>
                <a:srgbClr val="444444"/>
              </a:solidFill>
              <a:effectLst/>
              <a:latin typeface="Times New Roman" panose="02020603050405020304" pitchFamily="18" charset="0"/>
            </a:endParaRPr>
          </a:p>
        </p:txBody>
      </p:sp>
      <p:sp>
        <p:nvSpPr>
          <p:cNvPr id="4" name="Footer Placeholder 3">
            <a:extLst>
              <a:ext uri="{FF2B5EF4-FFF2-40B4-BE49-F238E27FC236}">
                <a16:creationId xmlns:a16="http://schemas.microsoft.com/office/drawing/2014/main" id="{A033C839-C852-7762-A3D5-5E190910D921}"/>
              </a:ext>
            </a:extLst>
          </p:cNvPr>
          <p:cNvSpPr>
            <a:spLocks noGrp="1"/>
          </p:cNvSpPr>
          <p:nvPr>
            <p:ph type="ftr" sz="quarter" idx="11"/>
          </p:nvPr>
        </p:nvSpPr>
        <p:spPr/>
        <p:txBody>
          <a:bodyPr/>
          <a:lstStyle/>
          <a:p>
            <a:r>
              <a:rPr lang="en-US"/>
              <a:t>Fenil Mehta, Advocate, The High Court of Gujarat</a:t>
            </a:r>
          </a:p>
        </p:txBody>
      </p:sp>
    </p:spTree>
    <p:extLst>
      <p:ext uri="{BB962C8B-B14F-4D97-AF65-F5344CB8AC3E}">
        <p14:creationId xmlns:p14="http://schemas.microsoft.com/office/powerpoint/2010/main" val="1698798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0FBF4-B6AF-D9B3-3FF7-08DD69B33536}"/>
              </a:ext>
            </a:extLst>
          </p:cNvPr>
          <p:cNvSpPr>
            <a:spLocks noGrp="1"/>
          </p:cNvSpPr>
          <p:nvPr>
            <p:ph type="title"/>
          </p:nvPr>
        </p:nvSpPr>
        <p:spPr>
          <a:xfrm>
            <a:off x="1451579" y="804520"/>
            <a:ext cx="9603275" cy="673406"/>
          </a:xfrm>
        </p:spPr>
        <p:txBody>
          <a:bodyPr>
            <a:noAutofit/>
          </a:bodyPr>
          <a:lstStyle/>
          <a:p>
            <a:r>
              <a:rPr lang="en-IN" sz="2500" b="1" dirty="0"/>
              <a:t>Section 149 : Time limit for notice (Continued…)</a:t>
            </a:r>
            <a:br>
              <a:rPr lang="en-IN" sz="2500" b="1" dirty="0"/>
            </a:br>
            <a:endParaRPr lang="en-IL" sz="2500" b="1" dirty="0"/>
          </a:p>
        </p:txBody>
      </p:sp>
      <p:sp>
        <p:nvSpPr>
          <p:cNvPr id="3" name="Content Placeholder 2">
            <a:extLst>
              <a:ext uri="{FF2B5EF4-FFF2-40B4-BE49-F238E27FC236}">
                <a16:creationId xmlns:a16="http://schemas.microsoft.com/office/drawing/2014/main" id="{FA06EEDB-33DD-6B0E-86D7-934A491CF184}"/>
              </a:ext>
            </a:extLst>
          </p:cNvPr>
          <p:cNvSpPr>
            <a:spLocks noGrp="1"/>
          </p:cNvSpPr>
          <p:nvPr>
            <p:ph idx="1"/>
          </p:nvPr>
        </p:nvSpPr>
        <p:spPr>
          <a:xfrm>
            <a:off x="1451579" y="2015732"/>
            <a:ext cx="9603275" cy="4037748"/>
          </a:xfrm>
        </p:spPr>
        <p:txBody>
          <a:bodyPr>
            <a:normAutofit fontScale="92500"/>
          </a:bodyPr>
          <a:lstStyle/>
          <a:p>
            <a:pPr algn="just">
              <a:spcAft>
                <a:spcPts val="400"/>
              </a:spcAft>
            </a:pPr>
            <a:r>
              <a:rPr lang="en-US" sz="1800" b="0" i="1" dirty="0">
                <a:solidFill>
                  <a:srgbClr val="444444"/>
                </a:solidFill>
                <a:effectLst/>
                <a:latin typeface="Times New Roman" panose="02020603050405020304" pitchFamily="18" charset="0"/>
              </a:rPr>
              <a:t>Explanation</a:t>
            </a:r>
            <a:r>
              <a:rPr lang="en-US" sz="1800" b="0" i="0" dirty="0">
                <a:solidFill>
                  <a:srgbClr val="444444"/>
                </a:solidFill>
                <a:effectLst/>
                <a:latin typeface="Times New Roman" panose="02020603050405020304" pitchFamily="18" charset="0"/>
              </a:rPr>
              <a:t>.—For the purposes of clause (</a:t>
            </a:r>
            <a:r>
              <a:rPr lang="en-US" sz="1800" b="0" i="1" dirty="0">
                <a:solidFill>
                  <a:srgbClr val="444444"/>
                </a:solidFill>
                <a:effectLst/>
                <a:latin typeface="Times New Roman" panose="02020603050405020304" pitchFamily="18" charset="0"/>
              </a:rPr>
              <a:t>b</a:t>
            </a:r>
            <a:r>
              <a:rPr lang="en-US" sz="1800" b="0" i="0" dirty="0">
                <a:solidFill>
                  <a:srgbClr val="444444"/>
                </a:solidFill>
                <a:effectLst/>
                <a:latin typeface="Times New Roman" panose="02020603050405020304" pitchFamily="18" charset="0"/>
              </a:rPr>
              <a:t>) of this sub­section, "asset" shall include immovable property, being land or building or both, shares and securities, loans and advances, deposits in bank account.</a:t>
            </a:r>
          </a:p>
          <a:p>
            <a:pPr marL="265113" indent="0" algn="just">
              <a:spcAft>
                <a:spcPts val="400"/>
              </a:spcAft>
              <a:buNone/>
            </a:pPr>
            <a:r>
              <a:rPr lang="en-US" sz="1800" dirty="0">
                <a:solidFill>
                  <a:srgbClr val="444444"/>
                </a:solidFill>
                <a:latin typeface="Times New Roman" panose="02020603050405020304" pitchFamily="18" charset="0"/>
              </a:rPr>
              <a:t>[(1A) Notwithstanding anything contained in sub-section (1), where the income chargeable to tax represented in the form of an asset or expenditure in relation to an event or occasion of the value referred to in clause (b) of sub-section (1), has escaped the assessment and the investment in such asset or expenditure in relation to such event or occasion has been made or incurred, in more than one previous years relevant to the assessment years within the period referred to in clause (b) of sub-section (1), a notice under section 148 shall be issued for every such assessment year for assessment, reassessment or </a:t>
            </a:r>
            <a:r>
              <a:rPr lang="en-US" sz="1800" dirty="0" err="1">
                <a:solidFill>
                  <a:srgbClr val="444444"/>
                </a:solidFill>
                <a:latin typeface="Times New Roman" panose="02020603050405020304" pitchFamily="18" charset="0"/>
              </a:rPr>
              <a:t>recomputation</a:t>
            </a:r>
            <a:r>
              <a:rPr lang="en-US" sz="1800" dirty="0">
                <a:solidFill>
                  <a:srgbClr val="444444"/>
                </a:solidFill>
                <a:latin typeface="Times New Roman" panose="02020603050405020304" pitchFamily="18" charset="0"/>
              </a:rPr>
              <a:t>, as the case may be.</a:t>
            </a:r>
            <a:r>
              <a:rPr lang="en-US" sz="1800" b="1" i="0" dirty="0">
                <a:solidFill>
                  <a:srgbClr val="444444"/>
                </a:solidFill>
                <a:effectLst/>
                <a:latin typeface="Times New Roman" panose="02020603050405020304" pitchFamily="18" charset="0"/>
              </a:rPr>
              <a:t>] [</a:t>
            </a:r>
            <a:r>
              <a:rPr lang="en-US" sz="1600" b="0" i="0" dirty="0">
                <a:solidFill>
                  <a:srgbClr val="444444"/>
                </a:solidFill>
                <a:effectLst/>
                <a:latin typeface="Segoe UI" panose="020B0502040204020203" pitchFamily="34" charset="0"/>
              </a:rPr>
              <a:t>Ins. by the Act No. 06 of 2022, w.e.f. </a:t>
            </a:r>
            <a:r>
              <a:rPr lang="en-US" sz="1600" b="1" i="0" dirty="0">
                <a:solidFill>
                  <a:srgbClr val="444444"/>
                </a:solidFill>
                <a:effectLst/>
                <a:latin typeface="Segoe UI" panose="020B0502040204020203" pitchFamily="34" charset="0"/>
              </a:rPr>
              <a:t>1-4-2022</a:t>
            </a:r>
            <a:r>
              <a:rPr lang="en-US" sz="1600" b="0" i="0" dirty="0">
                <a:solidFill>
                  <a:srgbClr val="444444"/>
                </a:solidFill>
                <a:effectLst/>
                <a:latin typeface="Segoe UI" panose="020B0502040204020203" pitchFamily="34" charset="0"/>
              </a:rPr>
              <a:t>.]</a:t>
            </a:r>
            <a:endParaRPr lang="en-US" sz="1800" b="0" i="0" dirty="0">
              <a:solidFill>
                <a:srgbClr val="444444"/>
              </a:solidFill>
              <a:effectLst/>
              <a:latin typeface="Times New Roman" panose="02020603050405020304" pitchFamily="18" charset="0"/>
            </a:endParaRPr>
          </a:p>
          <a:p>
            <a:pPr marL="265113" indent="0" algn="just">
              <a:spcAft>
                <a:spcPts val="400"/>
              </a:spcAft>
              <a:buNone/>
            </a:pPr>
            <a:r>
              <a:rPr lang="en-US" sz="1800" b="0" i="0" dirty="0">
                <a:solidFill>
                  <a:srgbClr val="444444"/>
                </a:solidFill>
                <a:effectLst/>
                <a:latin typeface="Times New Roman" panose="02020603050405020304" pitchFamily="18" charset="0"/>
              </a:rPr>
              <a:t>(2) The provisions of sub-section (1) as to the issue of notice shall be subject to the provisions of</a:t>
            </a:r>
            <a:r>
              <a:rPr lang="en-US" sz="1800" dirty="0">
                <a:solidFill>
                  <a:srgbClr val="444444"/>
                </a:solidFill>
                <a:latin typeface="Times New Roman" panose="02020603050405020304" pitchFamily="18" charset="0"/>
              </a:rPr>
              <a:t> section 151.]</a:t>
            </a:r>
          </a:p>
          <a:p>
            <a:pPr marL="180975" indent="0" algn="just">
              <a:spcBef>
                <a:spcPts val="0"/>
              </a:spcBef>
              <a:spcAft>
                <a:spcPts val="400"/>
              </a:spcAft>
              <a:buNone/>
            </a:pPr>
            <a:endParaRPr lang="en-US" sz="2100" b="0" i="0" dirty="0">
              <a:solidFill>
                <a:srgbClr val="444444"/>
              </a:solidFill>
              <a:effectLst/>
              <a:latin typeface="Times New Roman" panose="02020603050405020304" pitchFamily="18" charset="0"/>
            </a:endParaRPr>
          </a:p>
          <a:p>
            <a:pPr marL="0" indent="0" algn="just">
              <a:spcBef>
                <a:spcPts val="0"/>
              </a:spcBef>
              <a:spcAft>
                <a:spcPts val="400"/>
              </a:spcAft>
              <a:buNone/>
            </a:pPr>
            <a:endParaRPr lang="en-US" sz="1800" b="0" i="0" dirty="0">
              <a:solidFill>
                <a:srgbClr val="444444"/>
              </a:solidFill>
              <a:effectLst/>
              <a:latin typeface="Times New Roman" panose="02020603050405020304" pitchFamily="18" charset="0"/>
            </a:endParaRPr>
          </a:p>
        </p:txBody>
      </p:sp>
      <p:sp>
        <p:nvSpPr>
          <p:cNvPr id="4" name="Footer Placeholder 3">
            <a:extLst>
              <a:ext uri="{FF2B5EF4-FFF2-40B4-BE49-F238E27FC236}">
                <a16:creationId xmlns:a16="http://schemas.microsoft.com/office/drawing/2014/main" id="{A033C839-C852-7762-A3D5-5E190910D921}"/>
              </a:ext>
            </a:extLst>
          </p:cNvPr>
          <p:cNvSpPr>
            <a:spLocks noGrp="1"/>
          </p:cNvSpPr>
          <p:nvPr>
            <p:ph type="ftr" sz="quarter" idx="11"/>
          </p:nvPr>
        </p:nvSpPr>
        <p:spPr/>
        <p:txBody>
          <a:bodyPr/>
          <a:lstStyle/>
          <a:p>
            <a:r>
              <a:rPr lang="en-US"/>
              <a:t>Fenil Mehta, Advocate, The High Court of Gujarat</a:t>
            </a:r>
          </a:p>
        </p:txBody>
      </p:sp>
    </p:spTree>
    <p:extLst>
      <p:ext uri="{BB962C8B-B14F-4D97-AF65-F5344CB8AC3E}">
        <p14:creationId xmlns:p14="http://schemas.microsoft.com/office/powerpoint/2010/main" val="671785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0FBF4-B6AF-D9B3-3FF7-08DD69B33536}"/>
              </a:ext>
            </a:extLst>
          </p:cNvPr>
          <p:cNvSpPr>
            <a:spLocks noGrp="1"/>
          </p:cNvSpPr>
          <p:nvPr>
            <p:ph type="title"/>
          </p:nvPr>
        </p:nvSpPr>
        <p:spPr>
          <a:xfrm>
            <a:off x="1451579" y="804520"/>
            <a:ext cx="9603275" cy="673406"/>
          </a:xfrm>
        </p:spPr>
        <p:txBody>
          <a:bodyPr>
            <a:noAutofit/>
          </a:bodyPr>
          <a:lstStyle/>
          <a:p>
            <a:r>
              <a:rPr lang="en-IN" sz="2500" b="1" dirty="0"/>
              <a:t>Section 151 : </a:t>
            </a:r>
            <a:r>
              <a:rPr lang="en-US" sz="2500" b="1" dirty="0"/>
              <a:t>Sanction for issue of notice</a:t>
            </a:r>
            <a:br>
              <a:rPr lang="en-IN" sz="2500" b="1" dirty="0"/>
            </a:br>
            <a:endParaRPr lang="en-IL" sz="2500" b="1" dirty="0"/>
          </a:p>
        </p:txBody>
      </p:sp>
      <p:sp>
        <p:nvSpPr>
          <p:cNvPr id="3" name="Content Placeholder 2">
            <a:extLst>
              <a:ext uri="{FF2B5EF4-FFF2-40B4-BE49-F238E27FC236}">
                <a16:creationId xmlns:a16="http://schemas.microsoft.com/office/drawing/2014/main" id="{FA06EEDB-33DD-6B0E-86D7-934A491CF184}"/>
              </a:ext>
            </a:extLst>
          </p:cNvPr>
          <p:cNvSpPr>
            <a:spLocks noGrp="1"/>
          </p:cNvSpPr>
          <p:nvPr>
            <p:ph idx="1"/>
          </p:nvPr>
        </p:nvSpPr>
        <p:spPr>
          <a:xfrm>
            <a:off x="1451579" y="2015732"/>
            <a:ext cx="9603275" cy="4037748"/>
          </a:xfrm>
        </p:spPr>
        <p:txBody>
          <a:bodyPr>
            <a:normAutofit/>
          </a:bodyPr>
          <a:lstStyle/>
          <a:p>
            <a:pPr algn="just">
              <a:spcBef>
                <a:spcPts val="600"/>
              </a:spcBef>
              <a:spcAft>
                <a:spcPts val="400"/>
              </a:spcAft>
            </a:pPr>
            <a:r>
              <a:rPr lang="en-US" sz="2200" b="0" i="0" dirty="0">
                <a:solidFill>
                  <a:srgbClr val="444444"/>
                </a:solidFill>
                <a:effectLst/>
                <a:latin typeface="Times New Roman" panose="02020603050405020304" pitchFamily="18" charset="0"/>
              </a:rPr>
              <a:t>Specified authority for the purposes of </a:t>
            </a:r>
            <a:r>
              <a:rPr lang="en-US" sz="2200" dirty="0">
                <a:solidFill>
                  <a:srgbClr val="444444"/>
                </a:solidFill>
                <a:latin typeface="Times New Roman" panose="02020603050405020304" pitchFamily="18" charset="0"/>
              </a:rPr>
              <a:t>section 148 and section 148A shall </a:t>
            </a:r>
            <a:r>
              <a:rPr lang="en-US" sz="2200" b="0" i="0" dirty="0">
                <a:solidFill>
                  <a:srgbClr val="444444"/>
                </a:solidFill>
                <a:effectLst/>
                <a:latin typeface="Times New Roman" panose="02020603050405020304" pitchFamily="18" charset="0"/>
              </a:rPr>
              <a:t>be,—</a:t>
            </a:r>
          </a:p>
          <a:p>
            <a:pPr marL="265113" indent="0" algn="just">
              <a:spcBef>
                <a:spcPts val="600"/>
              </a:spcBef>
              <a:spcAft>
                <a:spcPts val="400"/>
              </a:spcAft>
              <a:buNone/>
            </a:pPr>
            <a:r>
              <a:rPr lang="en-US" sz="2200" b="0" i="0" dirty="0">
                <a:solidFill>
                  <a:srgbClr val="444444"/>
                </a:solidFill>
                <a:effectLst/>
                <a:latin typeface="Times New Roman" panose="02020603050405020304" pitchFamily="18" charset="0"/>
              </a:rPr>
              <a:t>(</a:t>
            </a:r>
            <a:r>
              <a:rPr lang="en-US" sz="2200" b="0" i="1" dirty="0" err="1">
                <a:solidFill>
                  <a:srgbClr val="444444"/>
                </a:solidFill>
                <a:effectLst/>
                <a:latin typeface="Times New Roman" panose="02020603050405020304" pitchFamily="18" charset="0"/>
              </a:rPr>
              <a:t>i</a:t>
            </a:r>
            <a:r>
              <a:rPr lang="en-US" sz="2200" b="0" i="0" dirty="0">
                <a:solidFill>
                  <a:srgbClr val="444444"/>
                </a:solidFill>
                <a:effectLst/>
                <a:latin typeface="Times New Roman" panose="02020603050405020304" pitchFamily="18" charset="0"/>
              </a:rPr>
              <a:t>) Principal Commissioner or Principal Director or Commissioner or Director, if three years or less than three years have elapsed from the end of the relevant assessment year;</a:t>
            </a:r>
          </a:p>
          <a:p>
            <a:pPr marL="265113" indent="0" algn="just">
              <a:spcBef>
                <a:spcPts val="600"/>
              </a:spcBef>
              <a:spcAft>
                <a:spcPts val="400"/>
              </a:spcAft>
              <a:buNone/>
            </a:pPr>
            <a:r>
              <a:rPr lang="en-US" sz="2200" b="0" i="0" dirty="0">
                <a:solidFill>
                  <a:srgbClr val="444444"/>
                </a:solidFill>
                <a:effectLst/>
                <a:latin typeface="Times New Roman" panose="02020603050405020304" pitchFamily="18" charset="0"/>
              </a:rPr>
              <a:t>(</a:t>
            </a:r>
            <a:r>
              <a:rPr lang="en-US" sz="2200" b="0" i="1" dirty="0">
                <a:solidFill>
                  <a:srgbClr val="444444"/>
                </a:solidFill>
                <a:effectLst/>
                <a:latin typeface="Times New Roman" panose="02020603050405020304" pitchFamily="18" charset="0"/>
              </a:rPr>
              <a:t>ii</a:t>
            </a:r>
            <a:r>
              <a:rPr lang="en-US" sz="2200" b="0" i="0" dirty="0">
                <a:solidFill>
                  <a:srgbClr val="444444"/>
                </a:solidFill>
                <a:effectLst/>
                <a:latin typeface="Times New Roman" panose="02020603050405020304" pitchFamily="18" charset="0"/>
              </a:rPr>
              <a:t>)  Principal Chief Commissioner or Principal Director General or where there is no Principal Chief Commissioner or Principal Director General, Chief Commissioner or Director General, if more than three years have elapsed from the end of the relevant assessment year.]</a:t>
            </a:r>
          </a:p>
          <a:p>
            <a:pPr marL="265113" indent="0" algn="just">
              <a:spcAft>
                <a:spcPts val="400"/>
              </a:spcAft>
              <a:buNone/>
            </a:pPr>
            <a:endParaRPr lang="en-US" sz="1800" dirty="0">
              <a:solidFill>
                <a:srgbClr val="444444"/>
              </a:solidFill>
              <a:latin typeface="Times New Roman" panose="02020603050405020304" pitchFamily="18" charset="0"/>
            </a:endParaRPr>
          </a:p>
          <a:p>
            <a:pPr marL="180975" indent="0" algn="just">
              <a:spcBef>
                <a:spcPts val="0"/>
              </a:spcBef>
              <a:spcAft>
                <a:spcPts val="400"/>
              </a:spcAft>
              <a:buNone/>
            </a:pPr>
            <a:endParaRPr lang="en-US" sz="2100" b="0" i="0" dirty="0">
              <a:solidFill>
                <a:srgbClr val="444444"/>
              </a:solidFill>
              <a:effectLst/>
              <a:latin typeface="Times New Roman" panose="02020603050405020304" pitchFamily="18" charset="0"/>
            </a:endParaRPr>
          </a:p>
          <a:p>
            <a:pPr marL="0" indent="0" algn="just">
              <a:spcBef>
                <a:spcPts val="0"/>
              </a:spcBef>
              <a:spcAft>
                <a:spcPts val="400"/>
              </a:spcAft>
              <a:buNone/>
            </a:pPr>
            <a:endParaRPr lang="en-US" sz="1800" b="0" i="0" dirty="0">
              <a:solidFill>
                <a:srgbClr val="444444"/>
              </a:solidFill>
              <a:effectLst/>
              <a:latin typeface="Times New Roman" panose="02020603050405020304" pitchFamily="18" charset="0"/>
            </a:endParaRPr>
          </a:p>
        </p:txBody>
      </p:sp>
      <p:sp>
        <p:nvSpPr>
          <p:cNvPr id="4" name="Footer Placeholder 3">
            <a:extLst>
              <a:ext uri="{FF2B5EF4-FFF2-40B4-BE49-F238E27FC236}">
                <a16:creationId xmlns:a16="http://schemas.microsoft.com/office/drawing/2014/main" id="{A033C839-C852-7762-A3D5-5E190910D921}"/>
              </a:ext>
            </a:extLst>
          </p:cNvPr>
          <p:cNvSpPr>
            <a:spLocks noGrp="1"/>
          </p:cNvSpPr>
          <p:nvPr>
            <p:ph type="ftr" sz="quarter" idx="11"/>
          </p:nvPr>
        </p:nvSpPr>
        <p:spPr/>
        <p:txBody>
          <a:bodyPr/>
          <a:lstStyle/>
          <a:p>
            <a:r>
              <a:rPr lang="en-US"/>
              <a:t>Fenil Mehta, Advocate, The High Court of Gujarat</a:t>
            </a:r>
          </a:p>
        </p:txBody>
      </p:sp>
    </p:spTree>
    <p:extLst>
      <p:ext uri="{BB962C8B-B14F-4D97-AF65-F5344CB8AC3E}">
        <p14:creationId xmlns:p14="http://schemas.microsoft.com/office/powerpoint/2010/main" val="2071274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0FBF4-B6AF-D9B3-3FF7-08DD69B33536}"/>
              </a:ext>
            </a:extLst>
          </p:cNvPr>
          <p:cNvSpPr>
            <a:spLocks noGrp="1"/>
          </p:cNvSpPr>
          <p:nvPr>
            <p:ph type="title"/>
          </p:nvPr>
        </p:nvSpPr>
        <p:spPr>
          <a:xfrm>
            <a:off x="1451579" y="804519"/>
            <a:ext cx="9603275" cy="960485"/>
          </a:xfrm>
        </p:spPr>
        <p:txBody>
          <a:bodyPr>
            <a:noAutofit/>
          </a:bodyPr>
          <a:lstStyle/>
          <a:p>
            <a:r>
              <a:rPr lang="en-IN" sz="2500" b="1" dirty="0"/>
              <a:t>Article 226 of the constitution of </a:t>
            </a:r>
            <a:r>
              <a:rPr lang="en-IN" sz="2500" b="1" dirty="0" err="1"/>
              <a:t>india</a:t>
            </a:r>
            <a:r>
              <a:rPr lang="en-IN" sz="2500" b="1" dirty="0"/>
              <a:t>:</a:t>
            </a:r>
            <a:br>
              <a:rPr lang="en-IN" sz="2500" b="1" dirty="0"/>
            </a:br>
            <a:r>
              <a:rPr lang="en-US" sz="2800" b="1" i="0" u="none" strike="noStrike" baseline="0" dirty="0">
                <a:latin typeface="CIDFont+F2"/>
              </a:rPr>
              <a:t>Power of High Courts to issue certain writs</a:t>
            </a:r>
            <a:br>
              <a:rPr lang="en-IN" sz="2500" b="1" dirty="0"/>
            </a:br>
            <a:endParaRPr lang="en-IL" sz="2500" b="1" dirty="0"/>
          </a:p>
        </p:txBody>
      </p:sp>
      <p:sp>
        <p:nvSpPr>
          <p:cNvPr id="3" name="Content Placeholder 2">
            <a:extLst>
              <a:ext uri="{FF2B5EF4-FFF2-40B4-BE49-F238E27FC236}">
                <a16:creationId xmlns:a16="http://schemas.microsoft.com/office/drawing/2014/main" id="{FA06EEDB-33DD-6B0E-86D7-934A491CF184}"/>
              </a:ext>
            </a:extLst>
          </p:cNvPr>
          <p:cNvSpPr>
            <a:spLocks noGrp="1"/>
          </p:cNvSpPr>
          <p:nvPr>
            <p:ph idx="1"/>
          </p:nvPr>
        </p:nvSpPr>
        <p:spPr>
          <a:xfrm>
            <a:off x="1451579" y="2015732"/>
            <a:ext cx="9603275" cy="4037748"/>
          </a:xfrm>
        </p:spPr>
        <p:txBody>
          <a:bodyPr>
            <a:normAutofit/>
          </a:bodyPr>
          <a:lstStyle/>
          <a:p>
            <a:pPr algn="just"/>
            <a:r>
              <a:rPr lang="en-IN" sz="2400" b="0" i="0" u="none" strike="noStrike" baseline="0" dirty="0">
                <a:latin typeface="CIDFont+F1"/>
              </a:rPr>
              <a:t>(1) </a:t>
            </a:r>
            <a:r>
              <a:rPr lang="en-US" sz="2400" b="0" i="0" u="none" strike="noStrike" baseline="0" dirty="0">
                <a:latin typeface="CIDFont+F1"/>
              </a:rPr>
              <a:t>Notwithstanding anything in article 32, every High Court shall have power, throughout the territories in relation to which it exercises jurisdiction, to issue to any person or authority, including in appropriate cases, any Government, within those territories directions, orders or writs, including writs in the nature of </a:t>
            </a:r>
            <a:r>
              <a:rPr lang="en-US" sz="2400" b="0" i="0" u="none" strike="noStrike" baseline="0" dirty="0">
                <a:latin typeface="CIDFont+F3"/>
              </a:rPr>
              <a:t>habeas corpus, </a:t>
            </a:r>
            <a:r>
              <a:rPr lang="en-US" sz="2400" b="1" i="0" u="sng" strike="noStrike" baseline="0" dirty="0">
                <a:latin typeface="CIDFont+F3"/>
              </a:rPr>
              <a:t>mandamus</a:t>
            </a:r>
            <a:r>
              <a:rPr lang="en-US" sz="2400" b="0" i="0" u="none" strike="noStrike" baseline="0" dirty="0">
                <a:latin typeface="CIDFont+F3"/>
              </a:rPr>
              <a:t>, </a:t>
            </a:r>
            <a:r>
              <a:rPr lang="en-US" sz="2400" b="0" i="0" u="none" strike="noStrike" baseline="0" dirty="0">
                <a:latin typeface="CIDFont+F1"/>
              </a:rPr>
              <a:t>prohibition, </a:t>
            </a:r>
            <a:r>
              <a:rPr lang="en-US" sz="2400" b="0" i="0" u="none" strike="noStrike" baseline="0" dirty="0">
                <a:latin typeface="CIDFont+F3"/>
              </a:rPr>
              <a:t>quo warranto </a:t>
            </a:r>
            <a:r>
              <a:rPr lang="en-US" sz="2400" b="0" i="0" u="none" strike="noStrike" baseline="0" dirty="0">
                <a:latin typeface="CIDFont+F1"/>
              </a:rPr>
              <a:t>and </a:t>
            </a:r>
            <a:r>
              <a:rPr lang="en-US" sz="2400" b="1" i="0" u="sng" strike="noStrike" baseline="0" dirty="0">
                <a:latin typeface="CIDFont+F3"/>
              </a:rPr>
              <a:t>certiorari</a:t>
            </a:r>
            <a:r>
              <a:rPr lang="en-US" sz="2400" b="0" i="0" u="none" strike="noStrike" baseline="0" dirty="0">
                <a:latin typeface="CIDFont+F3"/>
              </a:rPr>
              <a:t>, </a:t>
            </a:r>
            <a:r>
              <a:rPr lang="en-US" sz="2400" b="0" i="0" u="none" strike="noStrike" baseline="0" dirty="0">
                <a:latin typeface="CIDFont+F1"/>
              </a:rPr>
              <a:t>or any of them, for the enforcement of any of the rights conferred by Part III and for any other purpose.</a:t>
            </a:r>
            <a:endParaRPr lang="en-US" sz="1800" dirty="0">
              <a:solidFill>
                <a:srgbClr val="444444"/>
              </a:solidFill>
              <a:latin typeface="Times New Roman" panose="02020603050405020304" pitchFamily="18" charset="0"/>
            </a:endParaRPr>
          </a:p>
          <a:p>
            <a:pPr marL="180975" indent="0" algn="just">
              <a:spcBef>
                <a:spcPts val="0"/>
              </a:spcBef>
              <a:spcAft>
                <a:spcPts val="400"/>
              </a:spcAft>
              <a:buNone/>
            </a:pPr>
            <a:endParaRPr lang="en-US" sz="2100" b="0" i="0" dirty="0">
              <a:solidFill>
                <a:srgbClr val="444444"/>
              </a:solidFill>
              <a:effectLst/>
              <a:latin typeface="Times New Roman" panose="02020603050405020304" pitchFamily="18" charset="0"/>
            </a:endParaRPr>
          </a:p>
          <a:p>
            <a:pPr marL="0" indent="0" algn="just">
              <a:spcBef>
                <a:spcPts val="0"/>
              </a:spcBef>
              <a:spcAft>
                <a:spcPts val="400"/>
              </a:spcAft>
              <a:buNone/>
            </a:pPr>
            <a:endParaRPr lang="en-US" sz="1800" b="0" i="0" dirty="0">
              <a:solidFill>
                <a:srgbClr val="444444"/>
              </a:solidFill>
              <a:effectLst/>
              <a:latin typeface="Times New Roman" panose="02020603050405020304" pitchFamily="18" charset="0"/>
            </a:endParaRPr>
          </a:p>
        </p:txBody>
      </p:sp>
      <p:sp>
        <p:nvSpPr>
          <p:cNvPr id="4" name="Footer Placeholder 3">
            <a:extLst>
              <a:ext uri="{FF2B5EF4-FFF2-40B4-BE49-F238E27FC236}">
                <a16:creationId xmlns:a16="http://schemas.microsoft.com/office/drawing/2014/main" id="{A033C839-C852-7762-A3D5-5E190910D921}"/>
              </a:ext>
            </a:extLst>
          </p:cNvPr>
          <p:cNvSpPr>
            <a:spLocks noGrp="1"/>
          </p:cNvSpPr>
          <p:nvPr>
            <p:ph type="ftr" sz="quarter" idx="11"/>
          </p:nvPr>
        </p:nvSpPr>
        <p:spPr/>
        <p:txBody>
          <a:bodyPr/>
          <a:lstStyle/>
          <a:p>
            <a:r>
              <a:rPr lang="en-US"/>
              <a:t>Fenil Mehta, Advocate, The High Court of Gujarat</a:t>
            </a:r>
          </a:p>
        </p:txBody>
      </p:sp>
    </p:spTree>
    <p:extLst>
      <p:ext uri="{BB962C8B-B14F-4D97-AF65-F5344CB8AC3E}">
        <p14:creationId xmlns:p14="http://schemas.microsoft.com/office/powerpoint/2010/main" val="539915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0FBF4-B6AF-D9B3-3FF7-08DD69B33536}"/>
              </a:ext>
            </a:extLst>
          </p:cNvPr>
          <p:cNvSpPr>
            <a:spLocks noGrp="1"/>
          </p:cNvSpPr>
          <p:nvPr>
            <p:ph type="title"/>
          </p:nvPr>
        </p:nvSpPr>
        <p:spPr>
          <a:xfrm>
            <a:off x="1451579" y="804519"/>
            <a:ext cx="9603275" cy="960485"/>
          </a:xfrm>
        </p:spPr>
        <p:txBody>
          <a:bodyPr>
            <a:noAutofit/>
          </a:bodyPr>
          <a:lstStyle/>
          <a:p>
            <a:r>
              <a:rPr lang="en-IN" sz="2500" b="1" dirty="0"/>
              <a:t>Article 226 of the constitution of </a:t>
            </a:r>
            <a:r>
              <a:rPr lang="en-IN" sz="2500" b="1" dirty="0" err="1"/>
              <a:t>india</a:t>
            </a:r>
            <a:r>
              <a:rPr lang="en-IN" sz="2500" b="1" dirty="0"/>
              <a:t>:</a:t>
            </a:r>
            <a:br>
              <a:rPr lang="en-IN" sz="2500" b="1" dirty="0"/>
            </a:br>
            <a:r>
              <a:rPr lang="en-US" sz="2800" b="1" i="0" u="none" strike="noStrike" baseline="0" dirty="0">
                <a:latin typeface="CIDFont+F2"/>
              </a:rPr>
              <a:t>Power of High Courts to issue certain writs </a:t>
            </a:r>
            <a:r>
              <a:rPr lang="en-US" sz="2000" b="1" i="0" u="none" strike="noStrike" baseline="0" dirty="0">
                <a:latin typeface="CIDFont+F2"/>
              </a:rPr>
              <a:t>[</a:t>
            </a:r>
            <a:r>
              <a:rPr lang="en-US" sz="2000" b="1" i="0" u="none" strike="noStrike" baseline="0" dirty="0" err="1">
                <a:latin typeface="CIDFont+F2"/>
              </a:rPr>
              <a:t>Contiuned</a:t>
            </a:r>
            <a:r>
              <a:rPr lang="en-US" sz="2000" b="1" i="0" u="none" strike="noStrike" baseline="0" dirty="0">
                <a:latin typeface="CIDFont+F2"/>
              </a:rPr>
              <a:t>..]</a:t>
            </a:r>
            <a:br>
              <a:rPr lang="en-IN" sz="2500" b="1" dirty="0"/>
            </a:br>
            <a:endParaRPr lang="en-IL" sz="2500" b="1" dirty="0"/>
          </a:p>
        </p:txBody>
      </p:sp>
      <p:sp>
        <p:nvSpPr>
          <p:cNvPr id="3" name="Content Placeholder 2">
            <a:extLst>
              <a:ext uri="{FF2B5EF4-FFF2-40B4-BE49-F238E27FC236}">
                <a16:creationId xmlns:a16="http://schemas.microsoft.com/office/drawing/2014/main" id="{FA06EEDB-33DD-6B0E-86D7-934A491CF184}"/>
              </a:ext>
            </a:extLst>
          </p:cNvPr>
          <p:cNvSpPr>
            <a:spLocks noGrp="1"/>
          </p:cNvSpPr>
          <p:nvPr>
            <p:ph idx="1"/>
          </p:nvPr>
        </p:nvSpPr>
        <p:spPr>
          <a:xfrm>
            <a:off x="1451579" y="2015732"/>
            <a:ext cx="9603275" cy="2822082"/>
          </a:xfrm>
        </p:spPr>
        <p:txBody>
          <a:bodyPr>
            <a:normAutofit/>
          </a:bodyPr>
          <a:lstStyle/>
          <a:p>
            <a:pPr algn="just"/>
            <a:r>
              <a:rPr lang="en-US" sz="2400" b="0" i="0" u="none" strike="noStrike" baseline="0" dirty="0">
                <a:latin typeface="CIDFont+F1"/>
              </a:rPr>
              <a:t>(2) The power conferred by clause (1) to issue directions, orders or writs to any Government, authority or person may also be exercised by any High Court exercising jurisdiction in relation to the territories within which the cause of action, wholly or in part, arises for the exercise of such power, notwithstanding that the seat of such Government or authority or the residence of such person is not within those territories.</a:t>
            </a:r>
            <a:endParaRPr lang="en-US" sz="1800" dirty="0">
              <a:solidFill>
                <a:srgbClr val="444444"/>
              </a:solidFill>
              <a:latin typeface="Times New Roman" panose="02020603050405020304" pitchFamily="18" charset="0"/>
            </a:endParaRPr>
          </a:p>
          <a:p>
            <a:pPr marL="180975" indent="0" algn="just">
              <a:spcBef>
                <a:spcPts val="0"/>
              </a:spcBef>
              <a:spcAft>
                <a:spcPts val="400"/>
              </a:spcAft>
              <a:buNone/>
            </a:pPr>
            <a:endParaRPr lang="en-US" sz="2100" b="0" i="0" dirty="0">
              <a:solidFill>
                <a:srgbClr val="444444"/>
              </a:solidFill>
              <a:effectLst/>
              <a:latin typeface="Times New Roman" panose="02020603050405020304" pitchFamily="18" charset="0"/>
            </a:endParaRPr>
          </a:p>
          <a:p>
            <a:pPr marL="0" indent="0" algn="just">
              <a:spcBef>
                <a:spcPts val="0"/>
              </a:spcBef>
              <a:spcAft>
                <a:spcPts val="400"/>
              </a:spcAft>
              <a:buNone/>
            </a:pPr>
            <a:endParaRPr lang="en-US" sz="1800" b="0" i="0" dirty="0">
              <a:solidFill>
                <a:srgbClr val="444444"/>
              </a:solidFill>
              <a:effectLst/>
              <a:latin typeface="Times New Roman" panose="02020603050405020304" pitchFamily="18" charset="0"/>
            </a:endParaRPr>
          </a:p>
        </p:txBody>
      </p:sp>
      <p:sp>
        <p:nvSpPr>
          <p:cNvPr id="4" name="Footer Placeholder 3">
            <a:extLst>
              <a:ext uri="{FF2B5EF4-FFF2-40B4-BE49-F238E27FC236}">
                <a16:creationId xmlns:a16="http://schemas.microsoft.com/office/drawing/2014/main" id="{A033C839-C852-7762-A3D5-5E190910D921}"/>
              </a:ext>
            </a:extLst>
          </p:cNvPr>
          <p:cNvSpPr>
            <a:spLocks noGrp="1"/>
          </p:cNvSpPr>
          <p:nvPr>
            <p:ph type="ftr" sz="quarter" idx="11"/>
          </p:nvPr>
        </p:nvSpPr>
        <p:spPr/>
        <p:txBody>
          <a:bodyPr/>
          <a:lstStyle/>
          <a:p>
            <a:r>
              <a:rPr lang="en-US"/>
              <a:t>Fenil Mehta, Advocate, The High Court of Gujarat</a:t>
            </a:r>
          </a:p>
        </p:txBody>
      </p:sp>
    </p:spTree>
    <p:extLst>
      <p:ext uri="{BB962C8B-B14F-4D97-AF65-F5344CB8AC3E}">
        <p14:creationId xmlns:p14="http://schemas.microsoft.com/office/powerpoint/2010/main" val="581267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0FBF4-B6AF-D9B3-3FF7-08DD69B33536}"/>
              </a:ext>
            </a:extLst>
          </p:cNvPr>
          <p:cNvSpPr>
            <a:spLocks noGrp="1"/>
          </p:cNvSpPr>
          <p:nvPr>
            <p:ph type="title"/>
          </p:nvPr>
        </p:nvSpPr>
        <p:spPr>
          <a:xfrm>
            <a:off x="1451579" y="804520"/>
            <a:ext cx="9603275" cy="577714"/>
          </a:xfrm>
        </p:spPr>
        <p:txBody>
          <a:bodyPr>
            <a:noAutofit/>
          </a:bodyPr>
          <a:lstStyle/>
          <a:p>
            <a:r>
              <a:rPr lang="en-IN" sz="2500" b="1" dirty="0"/>
              <a:t>Old section 149: Time limit for notice.</a:t>
            </a:r>
            <a:endParaRPr lang="en-IL" sz="2500" b="1" dirty="0"/>
          </a:p>
        </p:txBody>
      </p:sp>
      <p:sp>
        <p:nvSpPr>
          <p:cNvPr id="3" name="Content Placeholder 2">
            <a:extLst>
              <a:ext uri="{FF2B5EF4-FFF2-40B4-BE49-F238E27FC236}">
                <a16:creationId xmlns:a16="http://schemas.microsoft.com/office/drawing/2014/main" id="{FA06EEDB-33DD-6B0E-86D7-934A491CF184}"/>
              </a:ext>
            </a:extLst>
          </p:cNvPr>
          <p:cNvSpPr>
            <a:spLocks noGrp="1"/>
          </p:cNvSpPr>
          <p:nvPr>
            <p:ph idx="1"/>
          </p:nvPr>
        </p:nvSpPr>
        <p:spPr>
          <a:xfrm>
            <a:off x="1451579" y="2015732"/>
            <a:ext cx="9603275" cy="2822082"/>
          </a:xfrm>
        </p:spPr>
        <p:txBody>
          <a:bodyPr>
            <a:normAutofit fontScale="70000" lnSpcReduction="20000"/>
          </a:bodyPr>
          <a:lstStyle/>
          <a:p>
            <a:pPr algn="just">
              <a:spcBef>
                <a:spcPts val="600"/>
              </a:spcBef>
            </a:pPr>
            <a:r>
              <a:rPr lang="en-US" sz="2400" b="1" i="0" dirty="0">
                <a:solidFill>
                  <a:srgbClr val="444444"/>
                </a:solidFill>
                <a:effectLst/>
                <a:latin typeface="Times New Roman" panose="02020603050405020304" pitchFamily="18" charset="0"/>
              </a:rPr>
              <a:t>149. </a:t>
            </a:r>
            <a:r>
              <a:rPr lang="en-US" sz="2400" b="0" i="0" dirty="0">
                <a:solidFill>
                  <a:srgbClr val="444444"/>
                </a:solidFill>
                <a:effectLst/>
                <a:latin typeface="Times New Roman" panose="02020603050405020304" pitchFamily="18" charset="0"/>
              </a:rPr>
              <a:t>(1) No notice </a:t>
            </a:r>
            <a:r>
              <a:rPr lang="en-US" sz="2400" dirty="0">
                <a:solidFill>
                  <a:srgbClr val="444444"/>
                </a:solidFill>
                <a:latin typeface="Times New Roman" panose="02020603050405020304" pitchFamily="18" charset="0"/>
              </a:rPr>
              <a:t>under section 148 shall </a:t>
            </a:r>
            <a:r>
              <a:rPr lang="en-US" sz="2400" b="0" i="0" dirty="0">
                <a:solidFill>
                  <a:srgbClr val="444444"/>
                </a:solidFill>
                <a:effectLst/>
                <a:latin typeface="Times New Roman" panose="02020603050405020304" pitchFamily="18" charset="0"/>
              </a:rPr>
              <a:t>be issued for the relevant assessment year,—</a:t>
            </a:r>
          </a:p>
          <a:p>
            <a:pPr marL="180975" indent="0" algn="just">
              <a:spcBef>
                <a:spcPts val="600"/>
              </a:spcBef>
              <a:buNone/>
            </a:pPr>
            <a:r>
              <a:rPr lang="en-US" sz="2400" b="0" i="0" dirty="0">
                <a:solidFill>
                  <a:srgbClr val="444444"/>
                </a:solidFill>
                <a:effectLst/>
                <a:latin typeface="Times New Roman" panose="02020603050405020304" pitchFamily="18" charset="0"/>
              </a:rPr>
              <a:t>(</a:t>
            </a:r>
            <a:r>
              <a:rPr lang="en-US" sz="2400" b="0" i="1" dirty="0">
                <a:solidFill>
                  <a:srgbClr val="444444"/>
                </a:solidFill>
                <a:effectLst/>
                <a:latin typeface="Times New Roman" panose="02020603050405020304" pitchFamily="18" charset="0"/>
              </a:rPr>
              <a:t>a</a:t>
            </a:r>
            <a:r>
              <a:rPr lang="en-US" sz="2400" b="0" i="0" dirty="0">
                <a:solidFill>
                  <a:srgbClr val="444444"/>
                </a:solidFill>
                <a:effectLst/>
                <a:latin typeface="Times New Roman" panose="02020603050405020304" pitchFamily="18" charset="0"/>
              </a:rPr>
              <a:t>)  if four years have elapsed from the end of the relevant assessment year, unless the case falls under clause (</a:t>
            </a:r>
            <a:r>
              <a:rPr lang="en-US" sz="2400" b="0" i="1" dirty="0">
                <a:solidFill>
                  <a:srgbClr val="444444"/>
                </a:solidFill>
                <a:effectLst/>
                <a:latin typeface="Times New Roman" panose="02020603050405020304" pitchFamily="18" charset="0"/>
              </a:rPr>
              <a:t>b</a:t>
            </a:r>
            <a:r>
              <a:rPr lang="en-US" sz="2400" b="0" i="0" dirty="0">
                <a:solidFill>
                  <a:srgbClr val="444444"/>
                </a:solidFill>
                <a:effectLst/>
                <a:latin typeface="Times New Roman" panose="02020603050405020304" pitchFamily="18" charset="0"/>
              </a:rPr>
              <a:t>) or clause (</a:t>
            </a:r>
            <a:r>
              <a:rPr lang="en-US" sz="2400" b="0" i="1" dirty="0">
                <a:solidFill>
                  <a:srgbClr val="444444"/>
                </a:solidFill>
                <a:effectLst/>
                <a:latin typeface="Times New Roman" panose="02020603050405020304" pitchFamily="18" charset="0"/>
              </a:rPr>
              <a:t>c</a:t>
            </a:r>
            <a:r>
              <a:rPr lang="en-US" sz="2400" b="0" i="0" dirty="0">
                <a:solidFill>
                  <a:srgbClr val="444444"/>
                </a:solidFill>
                <a:effectLst/>
                <a:latin typeface="Times New Roman" panose="02020603050405020304" pitchFamily="18" charset="0"/>
              </a:rPr>
              <a:t>);</a:t>
            </a:r>
          </a:p>
          <a:p>
            <a:pPr marL="180975" indent="0" algn="just">
              <a:spcBef>
                <a:spcPts val="600"/>
              </a:spcBef>
              <a:buNone/>
            </a:pPr>
            <a:r>
              <a:rPr lang="en-US" sz="2400" b="1" i="0" u="sng" dirty="0">
                <a:solidFill>
                  <a:srgbClr val="444444"/>
                </a:solidFill>
                <a:effectLst/>
                <a:latin typeface="Times New Roman" panose="02020603050405020304" pitchFamily="18" charset="0"/>
              </a:rPr>
              <a:t>(</a:t>
            </a:r>
            <a:r>
              <a:rPr lang="en-US" sz="2400" b="1" i="1" u="sng" dirty="0">
                <a:solidFill>
                  <a:srgbClr val="444444"/>
                </a:solidFill>
                <a:effectLst/>
                <a:latin typeface="Times New Roman" panose="02020603050405020304" pitchFamily="18" charset="0"/>
              </a:rPr>
              <a:t>b</a:t>
            </a:r>
            <a:r>
              <a:rPr lang="en-US" sz="2400" b="1" i="0" u="sng" dirty="0">
                <a:solidFill>
                  <a:srgbClr val="444444"/>
                </a:solidFill>
                <a:effectLst/>
                <a:latin typeface="Times New Roman" panose="02020603050405020304" pitchFamily="18" charset="0"/>
              </a:rPr>
              <a:t>)  if four years, but not more than six years, have elapsed from the end of the relevant assessment year unless the income chargeable to tax which has escaped assessment amounts to or is likely to amount to one lakh rupees or more for that year;</a:t>
            </a:r>
          </a:p>
          <a:p>
            <a:pPr marL="180975" indent="0" algn="just">
              <a:spcBef>
                <a:spcPts val="600"/>
              </a:spcBef>
              <a:buNone/>
            </a:pPr>
            <a:r>
              <a:rPr lang="en-US" sz="2400" b="0" i="0" dirty="0">
                <a:solidFill>
                  <a:srgbClr val="444444"/>
                </a:solidFill>
                <a:effectLst/>
                <a:latin typeface="Times New Roman" panose="02020603050405020304" pitchFamily="18" charset="0"/>
              </a:rPr>
              <a:t>(</a:t>
            </a:r>
            <a:r>
              <a:rPr lang="en-US" sz="2400" b="0" i="1" dirty="0">
                <a:solidFill>
                  <a:srgbClr val="444444"/>
                </a:solidFill>
                <a:effectLst/>
                <a:latin typeface="Times New Roman" panose="02020603050405020304" pitchFamily="18" charset="0"/>
              </a:rPr>
              <a:t>c</a:t>
            </a:r>
            <a:r>
              <a:rPr lang="en-US" sz="2400" b="0" i="0" dirty="0">
                <a:solidFill>
                  <a:srgbClr val="444444"/>
                </a:solidFill>
                <a:effectLst/>
                <a:latin typeface="Times New Roman" panose="02020603050405020304" pitchFamily="18" charset="0"/>
              </a:rPr>
              <a:t>)  if four years, but not more than sixteen years, have elapsed from the end of the relevant assessment year unless the income in relation to any asset (including financial interest in any entity) located outside India, chargeable to tax, has escaped assessment.</a:t>
            </a:r>
          </a:p>
          <a:p>
            <a:pPr marL="180975" indent="0" algn="just">
              <a:spcBef>
                <a:spcPts val="0"/>
              </a:spcBef>
              <a:spcAft>
                <a:spcPts val="400"/>
              </a:spcAft>
              <a:buNone/>
            </a:pPr>
            <a:endParaRPr lang="en-US" sz="2100" b="0" i="0" dirty="0">
              <a:solidFill>
                <a:srgbClr val="444444"/>
              </a:solidFill>
              <a:effectLst/>
              <a:latin typeface="Times New Roman" panose="02020603050405020304" pitchFamily="18" charset="0"/>
            </a:endParaRPr>
          </a:p>
          <a:p>
            <a:pPr marL="0" indent="0" algn="just">
              <a:spcBef>
                <a:spcPts val="0"/>
              </a:spcBef>
              <a:spcAft>
                <a:spcPts val="400"/>
              </a:spcAft>
              <a:buNone/>
            </a:pPr>
            <a:endParaRPr lang="en-US" sz="1800" b="0" i="0" dirty="0">
              <a:solidFill>
                <a:srgbClr val="444444"/>
              </a:solidFill>
              <a:effectLst/>
              <a:latin typeface="Times New Roman" panose="02020603050405020304" pitchFamily="18" charset="0"/>
            </a:endParaRPr>
          </a:p>
        </p:txBody>
      </p:sp>
      <p:sp>
        <p:nvSpPr>
          <p:cNvPr id="4" name="Footer Placeholder 3">
            <a:extLst>
              <a:ext uri="{FF2B5EF4-FFF2-40B4-BE49-F238E27FC236}">
                <a16:creationId xmlns:a16="http://schemas.microsoft.com/office/drawing/2014/main" id="{A033C839-C852-7762-A3D5-5E190910D921}"/>
              </a:ext>
            </a:extLst>
          </p:cNvPr>
          <p:cNvSpPr>
            <a:spLocks noGrp="1"/>
          </p:cNvSpPr>
          <p:nvPr>
            <p:ph type="ftr" sz="quarter" idx="11"/>
          </p:nvPr>
        </p:nvSpPr>
        <p:spPr/>
        <p:txBody>
          <a:bodyPr/>
          <a:lstStyle/>
          <a:p>
            <a:r>
              <a:rPr lang="en-US"/>
              <a:t>Fenil Mehta, Advocate, The High Court of Gujarat</a:t>
            </a:r>
          </a:p>
        </p:txBody>
      </p:sp>
    </p:spTree>
    <p:extLst>
      <p:ext uri="{BB962C8B-B14F-4D97-AF65-F5344CB8AC3E}">
        <p14:creationId xmlns:p14="http://schemas.microsoft.com/office/powerpoint/2010/main" val="23811088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0FBF4-B6AF-D9B3-3FF7-08DD69B33536}"/>
              </a:ext>
            </a:extLst>
          </p:cNvPr>
          <p:cNvSpPr>
            <a:spLocks noGrp="1"/>
          </p:cNvSpPr>
          <p:nvPr>
            <p:ph type="title"/>
          </p:nvPr>
        </p:nvSpPr>
        <p:spPr>
          <a:xfrm>
            <a:off x="1451579" y="804520"/>
            <a:ext cx="9603275" cy="577714"/>
          </a:xfrm>
        </p:spPr>
        <p:txBody>
          <a:bodyPr>
            <a:noAutofit/>
          </a:bodyPr>
          <a:lstStyle/>
          <a:p>
            <a:r>
              <a:rPr lang="en-IN" sz="2500" b="1" dirty="0"/>
              <a:t>New section 149: first proviso</a:t>
            </a:r>
            <a:endParaRPr lang="en-IL" sz="2500" b="1" dirty="0"/>
          </a:p>
        </p:txBody>
      </p:sp>
      <p:sp>
        <p:nvSpPr>
          <p:cNvPr id="3" name="Content Placeholder 2">
            <a:extLst>
              <a:ext uri="{FF2B5EF4-FFF2-40B4-BE49-F238E27FC236}">
                <a16:creationId xmlns:a16="http://schemas.microsoft.com/office/drawing/2014/main" id="{FA06EEDB-33DD-6B0E-86D7-934A491CF184}"/>
              </a:ext>
            </a:extLst>
          </p:cNvPr>
          <p:cNvSpPr>
            <a:spLocks noGrp="1"/>
          </p:cNvSpPr>
          <p:nvPr>
            <p:ph idx="1"/>
          </p:nvPr>
        </p:nvSpPr>
        <p:spPr>
          <a:xfrm>
            <a:off x="1451579" y="2015732"/>
            <a:ext cx="9603275" cy="2822082"/>
          </a:xfrm>
        </p:spPr>
        <p:txBody>
          <a:bodyPr>
            <a:normAutofit fontScale="92500" lnSpcReduction="10000"/>
          </a:bodyPr>
          <a:lstStyle/>
          <a:p>
            <a:pPr algn="just">
              <a:spcAft>
                <a:spcPts val="400"/>
              </a:spcAft>
            </a:pPr>
            <a:r>
              <a:rPr lang="en-US" sz="2400" b="1" i="0" dirty="0">
                <a:solidFill>
                  <a:srgbClr val="444444"/>
                </a:solidFill>
                <a:effectLst/>
                <a:latin typeface="Times New Roman" panose="02020603050405020304" pitchFamily="18" charset="0"/>
              </a:rPr>
              <a:t>Provided </a:t>
            </a:r>
            <a:r>
              <a:rPr lang="en-US" sz="2400" b="0" i="0" dirty="0">
                <a:solidFill>
                  <a:srgbClr val="444444"/>
                </a:solidFill>
                <a:effectLst/>
                <a:latin typeface="Times New Roman" panose="02020603050405020304" pitchFamily="18" charset="0"/>
              </a:rPr>
              <a:t>that no notice under </a:t>
            </a:r>
            <a:r>
              <a:rPr lang="en-US" sz="2400" dirty="0">
                <a:solidFill>
                  <a:srgbClr val="444444"/>
                </a:solidFill>
                <a:latin typeface="Times New Roman" panose="02020603050405020304" pitchFamily="18" charset="0"/>
              </a:rPr>
              <a:t>section 148 shall be issued at any time in a case for the relevant assessment year beginning on or before 1st day of April, 2021, if a notice under section 148 or section 153A or section 153C could not have been issued at that time on account of being beyond the time limit specified under the provisions of clause (b) of sub-section (1) of this section or section 153A or section 153C, as the case may be, as they stood immediately before the commencement of the Finance Act, 2021:</a:t>
            </a:r>
          </a:p>
          <a:p>
            <a:pPr marL="180975" indent="0" algn="just">
              <a:spcBef>
                <a:spcPts val="0"/>
              </a:spcBef>
              <a:spcAft>
                <a:spcPts val="400"/>
              </a:spcAft>
              <a:buNone/>
            </a:pPr>
            <a:endParaRPr lang="en-US" sz="2100" b="0" i="0" dirty="0">
              <a:solidFill>
                <a:srgbClr val="444444"/>
              </a:solidFill>
              <a:effectLst/>
              <a:latin typeface="Times New Roman" panose="02020603050405020304" pitchFamily="18" charset="0"/>
            </a:endParaRPr>
          </a:p>
          <a:p>
            <a:pPr marL="0" indent="0" algn="just">
              <a:spcBef>
                <a:spcPts val="0"/>
              </a:spcBef>
              <a:spcAft>
                <a:spcPts val="400"/>
              </a:spcAft>
              <a:buNone/>
            </a:pPr>
            <a:endParaRPr lang="en-US" sz="1800" b="0" i="0" dirty="0">
              <a:solidFill>
                <a:srgbClr val="444444"/>
              </a:solidFill>
              <a:effectLst/>
              <a:latin typeface="Times New Roman" panose="02020603050405020304" pitchFamily="18" charset="0"/>
            </a:endParaRPr>
          </a:p>
        </p:txBody>
      </p:sp>
      <p:sp>
        <p:nvSpPr>
          <p:cNvPr id="4" name="Footer Placeholder 3">
            <a:extLst>
              <a:ext uri="{FF2B5EF4-FFF2-40B4-BE49-F238E27FC236}">
                <a16:creationId xmlns:a16="http://schemas.microsoft.com/office/drawing/2014/main" id="{A033C839-C852-7762-A3D5-5E190910D921}"/>
              </a:ext>
            </a:extLst>
          </p:cNvPr>
          <p:cNvSpPr>
            <a:spLocks noGrp="1"/>
          </p:cNvSpPr>
          <p:nvPr>
            <p:ph type="ftr" sz="quarter" idx="11"/>
          </p:nvPr>
        </p:nvSpPr>
        <p:spPr/>
        <p:txBody>
          <a:bodyPr/>
          <a:lstStyle/>
          <a:p>
            <a:r>
              <a:rPr lang="en-US"/>
              <a:t>Fenil Mehta, Advocate, The High Court of Gujarat</a:t>
            </a:r>
          </a:p>
        </p:txBody>
      </p:sp>
    </p:spTree>
    <p:extLst>
      <p:ext uri="{BB962C8B-B14F-4D97-AF65-F5344CB8AC3E}">
        <p14:creationId xmlns:p14="http://schemas.microsoft.com/office/powerpoint/2010/main" val="40098188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0FBF4-B6AF-D9B3-3FF7-08DD69B33536}"/>
              </a:ext>
            </a:extLst>
          </p:cNvPr>
          <p:cNvSpPr>
            <a:spLocks noGrp="1"/>
          </p:cNvSpPr>
          <p:nvPr>
            <p:ph type="title"/>
          </p:nvPr>
        </p:nvSpPr>
        <p:spPr>
          <a:xfrm>
            <a:off x="1377151" y="638508"/>
            <a:ext cx="9603275" cy="1179659"/>
          </a:xfrm>
        </p:spPr>
        <p:txBody>
          <a:bodyPr>
            <a:noAutofit/>
          </a:bodyPr>
          <a:lstStyle/>
          <a:p>
            <a:pPr>
              <a:lnSpc>
                <a:spcPct val="100000"/>
              </a:lnSpc>
              <a:spcBef>
                <a:spcPts val="1200"/>
              </a:spcBef>
            </a:pPr>
            <a:r>
              <a:rPr lang="en-IN" sz="2500" b="1" dirty="0"/>
              <a:t>case law no.1</a:t>
            </a:r>
            <a:br>
              <a:rPr lang="en-IN" sz="2500" b="1" dirty="0"/>
            </a:br>
            <a:r>
              <a:rPr lang="en-IN" sz="2500" b="1" dirty="0"/>
              <a:t>Jayaben </a:t>
            </a:r>
            <a:r>
              <a:rPr lang="en-IN" sz="2500" b="1" dirty="0" err="1"/>
              <a:t>mohanbhai</a:t>
            </a:r>
            <a:r>
              <a:rPr lang="en-IN" sz="2500" b="1" dirty="0"/>
              <a:t> </a:t>
            </a:r>
            <a:r>
              <a:rPr lang="en-IN" sz="2500" b="1" dirty="0" err="1"/>
              <a:t>padaliya</a:t>
            </a:r>
            <a:r>
              <a:rPr lang="en-IN" sz="2500" b="1" dirty="0"/>
              <a:t> v. ITO</a:t>
            </a:r>
            <a:br>
              <a:rPr lang="en-IN" sz="2500" b="1" dirty="0"/>
            </a:br>
            <a:r>
              <a:rPr lang="en-IN" sz="2000" dirty="0"/>
              <a:t>Special Civil Application No.2839 Of 2023 -  the High Court of Gujarat</a:t>
            </a:r>
            <a:endParaRPr lang="en-IL" sz="2000" dirty="0"/>
          </a:p>
        </p:txBody>
      </p:sp>
      <p:sp>
        <p:nvSpPr>
          <p:cNvPr id="3" name="Content Placeholder 2">
            <a:extLst>
              <a:ext uri="{FF2B5EF4-FFF2-40B4-BE49-F238E27FC236}">
                <a16:creationId xmlns:a16="http://schemas.microsoft.com/office/drawing/2014/main" id="{FA06EEDB-33DD-6B0E-86D7-934A491CF184}"/>
              </a:ext>
            </a:extLst>
          </p:cNvPr>
          <p:cNvSpPr>
            <a:spLocks noGrp="1"/>
          </p:cNvSpPr>
          <p:nvPr>
            <p:ph idx="1"/>
          </p:nvPr>
        </p:nvSpPr>
        <p:spPr>
          <a:xfrm>
            <a:off x="1451579" y="2015732"/>
            <a:ext cx="9603275" cy="3970398"/>
          </a:xfrm>
        </p:spPr>
        <p:txBody>
          <a:bodyPr>
            <a:normAutofit fontScale="85000" lnSpcReduction="20000"/>
          </a:bodyPr>
          <a:lstStyle/>
          <a:p>
            <a:pPr algn="just"/>
            <a:r>
              <a:rPr lang="en-US" sz="2400" b="1" i="0" u="none" strike="noStrike" baseline="0" dirty="0">
                <a:latin typeface="CIDFont+F1"/>
              </a:rPr>
              <a:t>Facts:</a:t>
            </a:r>
          </a:p>
          <a:p>
            <a:pPr marL="180975" indent="0" algn="just">
              <a:buNone/>
            </a:pPr>
            <a:r>
              <a:rPr lang="en-US" sz="2400" b="0" i="0" u="none" strike="noStrike" baseline="0" dirty="0">
                <a:latin typeface="CIDFont+F1"/>
              </a:rPr>
              <a:t>148 notice was issued on 19.04.2021 – A.Y.2013-14 under old law of reopening that stood before Finance Act, 2021 on the strength of notification issued in exercise of powers conferred by the TOLA.</a:t>
            </a:r>
          </a:p>
          <a:p>
            <a:pPr marL="180975" indent="-180975" algn="just"/>
            <a:r>
              <a:rPr lang="en-US" sz="2400" b="1" dirty="0">
                <a:latin typeface="CIDFont+F1"/>
              </a:rPr>
              <a:t>Challenge:</a:t>
            </a:r>
            <a:endParaRPr lang="en-US" sz="2400" b="1" i="0" u="none" strike="noStrike" baseline="0" dirty="0">
              <a:latin typeface="CIDFont+F1"/>
            </a:endParaRPr>
          </a:p>
          <a:p>
            <a:pPr marL="180975" indent="0" algn="just">
              <a:buNone/>
            </a:pPr>
            <a:r>
              <a:rPr lang="en-US" sz="2400" b="0" i="0" u="none" strike="noStrike" baseline="0" dirty="0">
                <a:latin typeface="CIDFont+F1"/>
              </a:rPr>
              <a:t>Challenge was made in view of the first proviso to section 149 as amended by </a:t>
            </a:r>
            <a:r>
              <a:rPr lang="en-US" sz="2400" b="0" i="0" u="none" strike="noStrike" baseline="0" dirty="0" err="1">
                <a:latin typeface="CIDFont+F1"/>
              </a:rPr>
              <a:t>F.Act</a:t>
            </a:r>
            <a:r>
              <a:rPr lang="en-US" sz="2400" b="0" i="0" u="none" strike="noStrike" baseline="0" dirty="0">
                <a:latin typeface="CIDFont+F1"/>
              </a:rPr>
              <a:t>, 2021.</a:t>
            </a:r>
          </a:p>
          <a:p>
            <a:pPr marL="180975" indent="-180975" algn="just"/>
            <a:r>
              <a:rPr lang="en-US" sz="2400" b="0" i="0" u="none" strike="noStrike" baseline="0" dirty="0">
                <a:latin typeface="CIDFont+F1"/>
              </a:rPr>
              <a:t> </a:t>
            </a:r>
            <a:r>
              <a:rPr lang="en-US" sz="2400" b="1" i="0" u="none" strike="noStrike" baseline="0" dirty="0">
                <a:latin typeface="CIDFont+F1"/>
              </a:rPr>
              <a:t>Judgement of Gujarat High Court:</a:t>
            </a:r>
          </a:p>
          <a:p>
            <a:pPr marL="0" indent="0" algn="just">
              <a:buNone/>
            </a:pPr>
            <a:r>
              <a:rPr lang="en-US" sz="2400" b="1" i="0" u="none" strike="noStrike" baseline="0" dirty="0">
                <a:latin typeface="CIDFont+F1"/>
              </a:rPr>
              <a:t>    </a:t>
            </a:r>
            <a:r>
              <a:rPr lang="en-US" sz="2400" i="0" u="none" strike="noStrike" baseline="0" dirty="0">
                <a:latin typeface="CIDFont+F1"/>
              </a:rPr>
              <a:t>Quashed the 148A(d) order and 148 notice on the ground of limitation.</a:t>
            </a:r>
          </a:p>
          <a:p>
            <a:pPr marL="180975" indent="0" algn="just">
              <a:buNone/>
            </a:pPr>
            <a:r>
              <a:rPr lang="en-US" sz="2400" b="0" i="0" u="none" strike="noStrike" baseline="0" dirty="0">
                <a:latin typeface="CIDFont+F1"/>
              </a:rPr>
              <a:t> </a:t>
            </a:r>
          </a:p>
          <a:p>
            <a:pPr marL="0" indent="0" algn="just">
              <a:buNone/>
            </a:pPr>
            <a:endParaRPr lang="en-US" sz="2400" b="0" i="0" u="none" strike="noStrike" baseline="0" dirty="0">
              <a:latin typeface="CIDFont+F1"/>
            </a:endParaRPr>
          </a:p>
          <a:p>
            <a:pPr algn="just"/>
            <a:endParaRPr lang="en-US" sz="1800" dirty="0">
              <a:solidFill>
                <a:srgbClr val="444444"/>
              </a:solidFill>
              <a:latin typeface="Times New Roman" panose="02020603050405020304" pitchFamily="18" charset="0"/>
            </a:endParaRPr>
          </a:p>
          <a:p>
            <a:pPr marL="180975" indent="0" algn="just">
              <a:spcBef>
                <a:spcPts val="0"/>
              </a:spcBef>
              <a:spcAft>
                <a:spcPts val="400"/>
              </a:spcAft>
              <a:buNone/>
            </a:pPr>
            <a:endParaRPr lang="en-US" sz="2100" b="0" i="0" dirty="0">
              <a:solidFill>
                <a:srgbClr val="444444"/>
              </a:solidFill>
              <a:effectLst/>
              <a:latin typeface="Times New Roman" panose="02020603050405020304" pitchFamily="18" charset="0"/>
            </a:endParaRPr>
          </a:p>
          <a:p>
            <a:pPr marL="0" indent="0" algn="just">
              <a:spcBef>
                <a:spcPts val="0"/>
              </a:spcBef>
              <a:spcAft>
                <a:spcPts val="400"/>
              </a:spcAft>
              <a:buNone/>
            </a:pPr>
            <a:endParaRPr lang="en-US" sz="1800" b="0" i="0" dirty="0">
              <a:solidFill>
                <a:srgbClr val="444444"/>
              </a:solidFill>
              <a:effectLst/>
              <a:latin typeface="Times New Roman" panose="02020603050405020304" pitchFamily="18" charset="0"/>
            </a:endParaRPr>
          </a:p>
        </p:txBody>
      </p:sp>
      <p:sp>
        <p:nvSpPr>
          <p:cNvPr id="4" name="Footer Placeholder 3">
            <a:extLst>
              <a:ext uri="{FF2B5EF4-FFF2-40B4-BE49-F238E27FC236}">
                <a16:creationId xmlns:a16="http://schemas.microsoft.com/office/drawing/2014/main" id="{A033C839-C852-7762-A3D5-5E190910D921}"/>
              </a:ext>
            </a:extLst>
          </p:cNvPr>
          <p:cNvSpPr>
            <a:spLocks noGrp="1"/>
          </p:cNvSpPr>
          <p:nvPr>
            <p:ph type="ftr" sz="quarter" idx="11"/>
          </p:nvPr>
        </p:nvSpPr>
        <p:spPr/>
        <p:txBody>
          <a:bodyPr/>
          <a:lstStyle/>
          <a:p>
            <a:r>
              <a:rPr lang="en-US"/>
              <a:t>Fenil Mehta, Advocate, The High Court of Gujarat</a:t>
            </a:r>
          </a:p>
        </p:txBody>
      </p:sp>
    </p:spTree>
    <p:extLst>
      <p:ext uri="{BB962C8B-B14F-4D97-AF65-F5344CB8AC3E}">
        <p14:creationId xmlns:p14="http://schemas.microsoft.com/office/powerpoint/2010/main" val="21199595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0FBF4-B6AF-D9B3-3FF7-08DD69B33536}"/>
              </a:ext>
            </a:extLst>
          </p:cNvPr>
          <p:cNvSpPr>
            <a:spLocks noGrp="1"/>
          </p:cNvSpPr>
          <p:nvPr>
            <p:ph type="title"/>
          </p:nvPr>
        </p:nvSpPr>
        <p:spPr>
          <a:xfrm>
            <a:off x="1377151" y="638508"/>
            <a:ext cx="9603275" cy="1179659"/>
          </a:xfrm>
        </p:spPr>
        <p:txBody>
          <a:bodyPr>
            <a:noAutofit/>
          </a:bodyPr>
          <a:lstStyle/>
          <a:p>
            <a:pPr>
              <a:lnSpc>
                <a:spcPct val="100000"/>
              </a:lnSpc>
              <a:spcBef>
                <a:spcPts val="1200"/>
              </a:spcBef>
            </a:pPr>
            <a:r>
              <a:rPr lang="en-IN" sz="2500" b="1" dirty="0"/>
              <a:t>case law no.1I</a:t>
            </a:r>
            <a:br>
              <a:rPr lang="en-IN" sz="2500" b="1" dirty="0"/>
            </a:br>
            <a:r>
              <a:rPr lang="en-IN" sz="2800" b="1" i="0" u="none" strike="noStrike" baseline="0" dirty="0">
                <a:latin typeface="ArialMT"/>
              </a:rPr>
              <a:t>RAJESH MANSUKHLAL GADOYA</a:t>
            </a:r>
            <a:r>
              <a:rPr lang="en-IN" sz="2500" b="1" dirty="0"/>
              <a:t> v. ITO</a:t>
            </a:r>
            <a:br>
              <a:rPr lang="en-IN" sz="2500" b="1" dirty="0"/>
            </a:br>
            <a:r>
              <a:rPr lang="en-IN" sz="2000" dirty="0"/>
              <a:t>Special Civil Application No.20610 Of 2022 -  the High Court of Gujarat</a:t>
            </a:r>
            <a:endParaRPr lang="en-IL" sz="2000" dirty="0"/>
          </a:p>
        </p:txBody>
      </p:sp>
      <p:sp>
        <p:nvSpPr>
          <p:cNvPr id="3" name="Content Placeholder 2">
            <a:extLst>
              <a:ext uri="{FF2B5EF4-FFF2-40B4-BE49-F238E27FC236}">
                <a16:creationId xmlns:a16="http://schemas.microsoft.com/office/drawing/2014/main" id="{FA06EEDB-33DD-6B0E-86D7-934A491CF184}"/>
              </a:ext>
            </a:extLst>
          </p:cNvPr>
          <p:cNvSpPr>
            <a:spLocks noGrp="1"/>
          </p:cNvSpPr>
          <p:nvPr>
            <p:ph idx="1"/>
          </p:nvPr>
        </p:nvSpPr>
        <p:spPr>
          <a:xfrm>
            <a:off x="1451579" y="2015732"/>
            <a:ext cx="9603275" cy="3970398"/>
          </a:xfrm>
        </p:spPr>
        <p:txBody>
          <a:bodyPr>
            <a:normAutofit fontScale="85000" lnSpcReduction="20000"/>
          </a:bodyPr>
          <a:lstStyle/>
          <a:p>
            <a:pPr algn="just"/>
            <a:r>
              <a:rPr lang="en-US" sz="2400" b="1" i="0" u="none" strike="noStrike" baseline="0" dirty="0">
                <a:latin typeface="CIDFont+F1"/>
              </a:rPr>
              <a:t>Facts:</a:t>
            </a:r>
          </a:p>
          <a:p>
            <a:pPr marL="180975" indent="0" algn="just">
              <a:buNone/>
            </a:pPr>
            <a:r>
              <a:rPr lang="en-US" sz="2400" b="0" i="0" u="none" strike="noStrike" baseline="0" dirty="0">
                <a:latin typeface="CIDFont+F1"/>
              </a:rPr>
              <a:t>148 notice was issued on 04.06.2021 – A.Y.2014-15 under old law of reopening that stood before Finance Act, 2021 on the strength of notification issued in exercise of powers conferred by the TOLA.</a:t>
            </a:r>
          </a:p>
          <a:p>
            <a:pPr marL="180975" indent="-180975" algn="just"/>
            <a:r>
              <a:rPr lang="en-US" sz="2400" b="1" dirty="0">
                <a:latin typeface="CIDFont+F1"/>
              </a:rPr>
              <a:t>Challenge:</a:t>
            </a:r>
            <a:endParaRPr lang="en-US" sz="2400" b="1" i="0" u="none" strike="noStrike" baseline="0" dirty="0">
              <a:latin typeface="CIDFont+F1"/>
            </a:endParaRPr>
          </a:p>
          <a:p>
            <a:pPr marL="180975" indent="0" algn="just">
              <a:buNone/>
            </a:pPr>
            <a:r>
              <a:rPr lang="en-US" sz="2400" b="0" i="0" u="none" strike="noStrike" baseline="0" dirty="0">
                <a:latin typeface="CIDFont+F1"/>
              </a:rPr>
              <a:t>Challenge was made in view of the first proviso to section 149 as amended by </a:t>
            </a:r>
            <a:r>
              <a:rPr lang="en-US" sz="2400" b="0" i="0" u="none" strike="noStrike" baseline="0" dirty="0" err="1">
                <a:latin typeface="CIDFont+F1"/>
              </a:rPr>
              <a:t>F.Act</a:t>
            </a:r>
            <a:r>
              <a:rPr lang="en-US" sz="2400" b="0" i="0" u="none" strike="noStrike" baseline="0" dirty="0">
                <a:latin typeface="CIDFont+F1"/>
              </a:rPr>
              <a:t>, 2021.</a:t>
            </a:r>
          </a:p>
          <a:p>
            <a:pPr marL="180975" indent="-180975" algn="just"/>
            <a:r>
              <a:rPr lang="en-US" sz="2400" b="0" i="0" u="none" strike="noStrike" baseline="0" dirty="0">
                <a:latin typeface="CIDFont+F1"/>
              </a:rPr>
              <a:t> </a:t>
            </a:r>
            <a:r>
              <a:rPr lang="en-US" sz="2400" b="1" i="0" u="none" strike="noStrike" baseline="0" dirty="0">
                <a:latin typeface="CIDFont+F1"/>
              </a:rPr>
              <a:t>Judgement of Gujarat High Court:</a:t>
            </a:r>
          </a:p>
          <a:p>
            <a:pPr marL="0" indent="0" algn="just">
              <a:buNone/>
            </a:pPr>
            <a:r>
              <a:rPr lang="en-US" sz="2400" b="1" i="0" u="none" strike="noStrike" baseline="0" dirty="0">
                <a:latin typeface="CIDFont+F1"/>
              </a:rPr>
              <a:t>    </a:t>
            </a:r>
            <a:r>
              <a:rPr lang="en-US" sz="2400" i="0" u="none" strike="noStrike" baseline="0" dirty="0">
                <a:latin typeface="CIDFont+F1"/>
              </a:rPr>
              <a:t>Quashed the 148A(d) order and 148 notices on the ground of limitation.</a:t>
            </a:r>
          </a:p>
          <a:p>
            <a:pPr marL="180975" indent="0" algn="just">
              <a:buNone/>
            </a:pPr>
            <a:r>
              <a:rPr lang="en-US" sz="2400" b="0" i="0" u="none" strike="noStrike" baseline="0" dirty="0">
                <a:latin typeface="CIDFont+F1"/>
              </a:rPr>
              <a:t> </a:t>
            </a:r>
          </a:p>
          <a:p>
            <a:pPr marL="0" indent="0" algn="just">
              <a:buNone/>
            </a:pPr>
            <a:endParaRPr lang="en-US" sz="2400" b="0" i="0" u="none" strike="noStrike" baseline="0" dirty="0">
              <a:latin typeface="CIDFont+F1"/>
            </a:endParaRPr>
          </a:p>
          <a:p>
            <a:pPr algn="just"/>
            <a:endParaRPr lang="en-US" sz="1800" dirty="0">
              <a:solidFill>
                <a:srgbClr val="444444"/>
              </a:solidFill>
              <a:latin typeface="Times New Roman" panose="02020603050405020304" pitchFamily="18" charset="0"/>
            </a:endParaRPr>
          </a:p>
          <a:p>
            <a:pPr marL="180975" indent="0" algn="just">
              <a:spcBef>
                <a:spcPts val="0"/>
              </a:spcBef>
              <a:spcAft>
                <a:spcPts val="400"/>
              </a:spcAft>
              <a:buNone/>
            </a:pPr>
            <a:endParaRPr lang="en-US" sz="2100" b="0" i="0" dirty="0">
              <a:solidFill>
                <a:srgbClr val="444444"/>
              </a:solidFill>
              <a:effectLst/>
              <a:latin typeface="Times New Roman" panose="02020603050405020304" pitchFamily="18" charset="0"/>
            </a:endParaRPr>
          </a:p>
          <a:p>
            <a:pPr marL="0" indent="0" algn="just">
              <a:spcBef>
                <a:spcPts val="0"/>
              </a:spcBef>
              <a:spcAft>
                <a:spcPts val="400"/>
              </a:spcAft>
              <a:buNone/>
            </a:pPr>
            <a:endParaRPr lang="en-US" sz="1800" b="0" i="0" dirty="0">
              <a:solidFill>
                <a:srgbClr val="444444"/>
              </a:solidFill>
              <a:effectLst/>
              <a:latin typeface="Times New Roman" panose="02020603050405020304" pitchFamily="18" charset="0"/>
            </a:endParaRPr>
          </a:p>
        </p:txBody>
      </p:sp>
      <p:sp>
        <p:nvSpPr>
          <p:cNvPr id="4" name="Footer Placeholder 3">
            <a:extLst>
              <a:ext uri="{FF2B5EF4-FFF2-40B4-BE49-F238E27FC236}">
                <a16:creationId xmlns:a16="http://schemas.microsoft.com/office/drawing/2014/main" id="{A033C839-C852-7762-A3D5-5E190910D921}"/>
              </a:ext>
            </a:extLst>
          </p:cNvPr>
          <p:cNvSpPr>
            <a:spLocks noGrp="1"/>
          </p:cNvSpPr>
          <p:nvPr>
            <p:ph type="ftr" sz="quarter" idx="11"/>
          </p:nvPr>
        </p:nvSpPr>
        <p:spPr/>
        <p:txBody>
          <a:bodyPr/>
          <a:lstStyle/>
          <a:p>
            <a:r>
              <a:rPr lang="en-US"/>
              <a:t>Fenil Mehta, Advocate, The High Court of Gujarat</a:t>
            </a:r>
          </a:p>
        </p:txBody>
      </p:sp>
    </p:spTree>
    <p:extLst>
      <p:ext uri="{BB962C8B-B14F-4D97-AF65-F5344CB8AC3E}">
        <p14:creationId xmlns:p14="http://schemas.microsoft.com/office/powerpoint/2010/main" val="284942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0FBF4-B6AF-D9B3-3FF7-08DD69B33536}"/>
              </a:ext>
            </a:extLst>
          </p:cNvPr>
          <p:cNvSpPr>
            <a:spLocks noGrp="1"/>
          </p:cNvSpPr>
          <p:nvPr>
            <p:ph type="title"/>
          </p:nvPr>
        </p:nvSpPr>
        <p:spPr>
          <a:xfrm>
            <a:off x="1451579" y="804520"/>
            <a:ext cx="9603275" cy="587136"/>
          </a:xfrm>
        </p:spPr>
        <p:txBody>
          <a:bodyPr>
            <a:normAutofit fontScale="90000"/>
          </a:bodyPr>
          <a:lstStyle/>
          <a:p>
            <a:r>
              <a:rPr lang="en-IN" b="1" dirty="0"/>
              <a:t>Section 147 : Income escaping assessment</a:t>
            </a:r>
            <a:br>
              <a:rPr lang="en-IN" b="1" dirty="0"/>
            </a:br>
            <a:endParaRPr lang="en-IL" b="1" dirty="0"/>
          </a:p>
        </p:txBody>
      </p:sp>
      <p:sp>
        <p:nvSpPr>
          <p:cNvPr id="3" name="Content Placeholder 2">
            <a:extLst>
              <a:ext uri="{FF2B5EF4-FFF2-40B4-BE49-F238E27FC236}">
                <a16:creationId xmlns:a16="http://schemas.microsoft.com/office/drawing/2014/main" id="{FA06EEDB-33DD-6B0E-86D7-934A491CF184}"/>
              </a:ext>
            </a:extLst>
          </p:cNvPr>
          <p:cNvSpPr>
            <a:spLocks noGrp="1"/>
          </p:cNvSpPr>
          <p:nvPr>
            <p:ph idx="1"/>
          </p:nvPr>
        </p:nvSpPr>
        <p:spPr/>
        <p:txBody>
          <a:bodyPr>
            <a:normAutofit lnSpcReduction="10000"/>
          </a:bodyPr>
          <a:lstStyle/>
          <a:p>
            <a:pPr algn="just">
              <a:spcAft>
                <a:spcPts val="400"/>
              </a:spcAft>
            </a:pPr>
            <a:r>
              <a:rPr lang="en-US" sz="1800" b="0" i="0" dirty="0">
                <a:solidFill>
                  <a:srgbClr val="444444"/>
                </a:solidFill>
                <a:effectLst/>
                <a:latin typeface="Times New Roman" panose="02020603050405020304" pitchFamily="18" charset="0"/>
              </a:rPr>
              <a:t>If any income chargeable to tax, in the case of an </a:t>
            </a:r>
            <a:r>
              <a:rPr lang="en-US" sz="1800" b="0" i="0" dirty="0" err="1">
                <a:solidFill>
                  <a:srgbClr val="444444"/>
                </a:solidFill>
                <a:effectLst/>
                <a:latin typeface="Times New Roman" panose="02020603050405020304" pitchFamily="18" charset="0"/>
              </a:rPr>
              <a:t>assessee</a:t>
            </a:r>
            <a:r>
              <a:rPr lang="en-US" sz="1800" b="0" i="0" dirty="0">
                <a:solidFill>
                  <a:srgbClr val="444444"/>
                </a:solidFill>
                <a:effectLst/>
                <a:latin typeface="Times New Roman" panose="02020603050405020304" pitchFamily="18" charset="0"/>
              </a:rPr>
              <a:t>, has escaped assessment for any assessment year, the Assessing Officer may, subject to the provisions of </a:t>
            </a:r>
            <a:r>
              <a:rPr lang="en-US" sz="1800" dirty="0">
                <a:solidFill>
                  <a:srgbClr val="444444"/>
                </a:solidFill>
                <a:latin typeface="Times New Roman" panose="02020603050405020304" pitchFamily="18" charset="0"/>
              </a:rPr>
              <a:t>sections 148 to 153, </a:t>
            </a:r>
            <a:r>
              <a:rPr lang="en-US" sz="1800" b="0" i="0" dirty="0">
                <a:solidFill>
                  <a:srgbClr val="444444"/>
                </a:solidFill>
                <a:effectLst/>
                <a:latin typeface="Times New Roman" panose="02020603050405020304" pitchFamily="18" charset="0"/>
              </a:rPr>
              <a:t>assess or reassess such income or recompute the loss or the depreciation </a:t>
            </a:r>
            <a:r>
              <a:rPr lang="en-US" sz="1800" dirty="0">
                <a:solidFill>
                  <a:srgbClr val="444444"/>
                </a:solidFill>
                <a:latin typeface="Times New Roman" panose="02020603050405020304" pitchFamily="18" charset="0"/>
              </a:rPr>
              <a:t>allowance or any other allowance or deduction for such assessment year (hereafter in this section and in sections 148 to 153 referred to as the relevant assessment year).</a:t>
            </a:r>
          </a:p>
          <a:p>
            <a:pPr marL="180975" indent="0" algn="just">
              <a:spcAft>
                <a:spcPts val="400"/>
              </a:spcAft>
              <a:buNone/>
            </a:pPr>
            <a:r>
              <a:rPr lang="en-US" sz="1800" b="0" i="1" dirty="0">
                <a:solidFill>
                  <a:srgbClr val="444444"/>
                </a:solidFill>
                <a:effectLst/>
                <a:latin typeface="Times New Roman" panose="02020603050405020304" pitchFamily="18" charset="0"/>
              </a:rPr>
              <a:t>Explanation.—</a:t>
            </a:r>
            <a:r>
              <a:rPr lang="en-US" sz="1800" b="0" i="0" dirty="0">
                <a:solidFill>
                  <a:srgbClr val="444444"/>
                </a:solidFill>
                <a:effectLst/>
                <a:latin typeface="Times New Roman" panose="02020603050405020304" pitchFamily="18" charset="0"/>
              </a:rPr>
              <a:t>For the purposes of assessment or reassessment or </a:t>
            </a:r>
            <a:r>
              <a:rPr lang="en-US" sz="1800" b="0" i="0" dirty="0" err="1">
                <a:solidFill>
                  <a:srgbClr val="444444"/>
                </a:solidFill>
                <a:effectLst/>
                <a:latin typeface="Times New Roman" panose="02020603050405020304" pitchFamily="18" charset="0"/>
              </a:rPr>
              <a:t>recomputation</a:t>
            </a:r>
            <a:r>
              <a:rPr lang="en-US" sz="1800" b="0" i="0" dirty="0">
                <a:solidFill>
                  <a:srgbClr val="444444"/>
                </a:solidFill>
                <a:effectLst/>
                <a:latin typeface="Times New Roman" panose="02020603050405020304" pitchFamily="18" charset="0"/>
              </a:rPr>
              <a:t> under this section, the Assessing Officer may assess or reassess the income in respect of any issue, which has escaped assessment, and such issue comes to his notice subsequently in the course of the proceedings under this section, irrespective of the fact that the provisions of</a:t>
            </a:r>
            <a:r>
              <a:rPr lang="en-US" sz="1800" dirty="0">
                <a:solidFill>
                  <a:srgbClr val="444444"/>
                </a:solidFill>
                <a:latin typeface="Times New Roman" panose="02020603050405020304" pitchFamily="18" charset="0"/>
              </a:rPr>
              <a:t> section 148A </a:t>
            </a:r>
            <a:r>
              <a:rPr lang="en-US" sz="1800" b="0" i="0" dirty="0">
                <a:solidFill>
                  <a:srgbClr val="444444"/>
                </a:solidFill>
                <a:effectLst/>
                <a:latin typeface="Times New Roman" panose="02020603050405020304" pitchFamily="18" charset="0"/>
              </a:rPr>
              <a:t>have not been complied with.]</a:t>
            </a:r>
          </a:p>
          <a:p>
            <a:endParaRPr lang="en-IL" dirty="0"/>
          </a:p>
        </p:txBody>
      </p:sp>
      <p:sp>
        <p:nvSpPr>
          <p:cNvPr id="4" name="Footer Placeholder 3">
            <a:extLst>
              <a:ext uri="{FF2B5EF4-FFF2-40B4-BE49-F238E27FC236}">
                <a16:creationId xmlns:a16="http://schemas.microsoft.com/office/drawing/2014/main" id="{A033C839-C852-7762-A3D5-5E190910D921}"/>
              </a:ext>
            </a:extLst>
          </p:cNvPr>
          <p:cNvSpPr>
            <a:spLocks noGrp="1"/>
          </p:cNvSpPr>
          <p:nvPr>
            <p:ph type="ftr" sz="quarter" idx="11"/>
          </p:nvPr>
        </p:nvSpPr>
        <p:spPr/>
        <p:txBody>
          <a:bodyPr/>
          <a:lstStyle/>
          <a:p>
            <a:r>
              <a:rPr lang="en-US"/>
              <a:t>Fenil Mehta, Advocate, The High Court of Gujarat</a:t>
            </a:r>
          </a:p>
        </p:txBody>
      </p:sp>
    </p:spTree>
    <p:extLst>
      <p:ext uri="{BB962C8B-B14F-4D97-AF65-F5344CB8AC3E}">
        <p14:creationId xmlns:p14="http://schemas.microsoft.com/office/powerpoint/2010/main" val="42580227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0FBF4-B6AF-D9B3-3FF7-08DD69B33536}"/>
              </a:ext>
            </a:extLst>
          </p:cNvPr>
          <p:cNvSpPr>
            <a:spLocks noGrp="1"/>
          </p:cNvSpPr>
          <p:nvPr>
            <p:ph type="title"/>
          </p:nvPr>
        </p:nvSpPr>
        <p:spPr>
          <a:xfrm>
            <a:off x="1377151" y="638508"/>
            <a:ext cx="9603275" cy="1179659"/>
          </a:xfrm>
        </p:spPr>
        <p:txBody>
          <a:bodyPr>
            <a:noAutofit/>
          </a:bodyPr>
          <a:lstStyle/>
          <a:p>
            <a:pPr>
              <a:lnSpc>
                <a:spcPct val="100000"/>
              </a:lnSpc>
              <a:spcBef>
                <a:spcPts val="1200"/>
              </a:spcBef>
            </a:pPr>
            <a:r>
              <a:rPr lang="en-IN" sz="2500" b="1" dirty="0"/>
              <a:t>case law no.1II</a:t>
            </a:r>
            <a:br>
              <a:rPr lang="en-IN" sz="2500" b="1" dirty="0"/>
            </a:br>
            <a:r>
              <a:rPr lang="en-IN" sz="2800" b="1" i="0" u="none" strike="noStrike" baseline="0" dirty="0">
                <a:latin typeface="ArialMT"/>
              </a:rPr>
              <a:t>PATEL RAJNI MOHANBHAI PADALIYA</a:t>
            </a:r>
            <a:r>
              <a:rPr lang="en-IN" sz="2500" b="1" dirty="0"/>
              <a:t> v. ITO</a:t>
            </a:r>
            <a:br>
              <a:rPr lang="en-IN" sz="2500" b="1" dirty="0"/>
            </a:br>
            <a:r>
              <a:rPr lang="en-IN" sz="2000" dirty="0"/>
              <a:t>Special Civil Application No.5561 Of 2023 -  the High Court of Gujarat</a:t>
            </a:r>
            <a:endParaRPr lang="en-IL" sz="2000" dirty="0"/>
          </a:p>
        </p:txBody>
      </p:sp>
      <p:sp>
        <p:nvSpPr>
          <p:cNvPr id="3" name="Content Placeholder 2">
            <a:extLst>
              <a:ext uri="{FF2B5EF4-FFF2-40B4-BE49-F238E27FC236}">
                <a16:creationId xmlns:a16="http://schemas.microsoft.com/office/drawing/2014/main" id="{FA06EEDB-33DD-6B0E-86D7-934A491CF184}"/>
              </a:ext>
            </a:extLst>
          </p:cNvPr>
          <p:cNvSpPr>
            <a:spLocks noGrp="1"/>
          </p:cNvSpPr>
          <p:nvPr>
            <p:ph idx="1"/>
          </p:nvPr>
        </p:nvSpPr>
        <p:spPr>
          <a:xfrm>
            <a:off x="1451579" y="2015732"/>
            <a:ext cx="9603275" cy="3970398"/>
          </a:xfrm>
        </p:spPr>
        <p:txBody>
          <a:bodyPr>
            <a:normAutofit fontScale="92500" lnSpcReduction="20000"/>
          </a:bodyPr>
          <a:lstStyle/>
          <a:p>
            <a:pPr algn="just"/>
            <a:r>
              <a:rPr lang="en-US" sz="2400" b="1" i="0" u="none" strike="noStrike" baseline="0" dirty="0">
                <a:latin typeface="CIDFont+F1"/>
              </a:rPr>
              <a:t>Facts:</a:t>
            </a:r>
          </a:p>
          <a:p>
            <a:pPr marL="180975" indent="0" algn="just">
              <a:buNone/>
            </a:pPr>
            <a:r>
              <a:rPr lang="en-US" sz="2400" b="0" i="0" u="none" strike="noStrike" baseline="0" dirty="0">
                <a:latin typeface="CIDFont+F1"/>
              </a:rPr>
              <a:t>Original 148 Notice was issued on 19.04.2021 for A.Y.2015-16. </a:t>
            </a:r>
          </a:p>
          <a:p>
            <a:pPr marL="180975" indent="-180975" algn="just"/>
            <a:r>
              <a:rPr lang="en-US" sz="2400" b="1" dirty="0">
                <a:latin typeface="CIDFont+F1"/>
              </a:rPr>
              <a:t>Challenge:</a:t>
            </a:r>
            <a:endParaRPr lang="en-US" sz="2400" b="1" i="0" u="none" strike="noStrike" baseline="0" dirty="0">
              <a:latin typeface="CIDFont+F1"/>
            </a:endParaRPr>
          </a:p>
          <a:p>
            <a:pPr marL="180975" indent="0" algn="just">
              <a:buNone/>
            </a:pPr>
            <a:r>
              <a:rPr lang="en-US" sz="2400" b="0" i="0" u="none" strike="noStrike" baseline="0" dirty="0">
                <a:latin typeface="CIDFont+F1"/>
              </a:rPr>
              <a:t>Challenge was made primarily on the premise that even alleged escapement is neither represented in form of asset nor escapement of income is beyond 50 Lakhs</a:t>
            </a:r>
          </a:p>
          <a:p>
            <a:pPr marL="180975" indent="-180975" algn="just"/>
            <a:r>
              <a:rPr lang="en-US" sz="2400" b="0" i="0" u="none" strike="noStrike" baseline="0" dirty="0">
                <a:latin typeface="CIDFont+F1"/>
              </a:rPr>
              <a:t> </a:t>
            </a:r>
            <a:r>
              <a:rPr lang="en-US" sz="2400" b="1" i="0" u="none" strike="noStrike" baseline="0" dirty="0">
                <a:latin typeface="CIDFont+F1"/>
              </a:rPr>
              <a:t>Judgement of Gujarat High Court:</a:t>
            </a:r>
          </a:p>
          <a:p>
            <a:pPr marL="0" indent="0" algn="just">
              <a:buNone/>
            </a:pPr>
            <a:r>
              <a:rPr lang="en-US" sz="2400" b="1" i="0" u="none" strike="noStrike" baseline="0" dirty="0">
                <a:latin typeface="CIDFont+F1"/>
              </a:rPr>
              <a:t>    </a:t>
            </a:r>
            <a:r>
              <a:rPr lang="en-US" sz="2400" i="0" u="none" strike="noStrike" baseline="0" dirty="0">
                <a:latin typeface="CIDFont+F1"/>
              </a:rPr>
              <a:t>Pending for adjudication.</a:t>
            </a:r>
          </a:p>
          <a:p>
            <a:pPr marL="180975" indent="0" algn="just">
              <a:buNone/>
            </a:pPr>
            <a:r>
              <a:rPr lang="en-US" sz="2400" b="0" i="0" u="none" strike="noStrike" baseline="0" dirty="0">
                <a:latin typeface="CIDFont+F1"/>
              </a:rPr>
              <a:t> </a:t>
            </a:r>
          </a:p>
          <a:p>
            <a:pPr marL="0" indent="0" algn="just">
              <a:buNone/>
            </a:pPr>
            <a:endParaRPr lang="en-US" sz="2400" b="0" i="0" u="none" strike="noStrike" baseline="0" dirty="0">
              <a:latin typeface="CIDFont+F1"/>
            </a:endParaRPr>
          </a:p>
          <a:p>
            <a:pPr algn="just"/>
            <a:endParaRPr lang="en-US" sz="1800" dirty="0">
              <a:solidFill>
                <a:srgbClr val="444444"/>
              </a:solidFill>
              <a:latin typeface="Times New Roman" panose="02020603050405020304" pitchFamily="18" charset="0"/>
            </a:endParaRPr>
          </a:p>
          <a:p>
            <a:pPr marL="180975" indent="0" algn="just">
              <a:spcBef>
                <a:spcPts val="0"/>
              </a:spcBef>
              <a:spcAft>
                <a:spcPts val="400"/>
              </a:spcAft>
              <a:buNone/>
            </a:pPr>
            <a:endParaRPr lang="en-US" sz="2100" b="0" i="0" dirty="0">
              <a:solidFill>
                <a:srgbClr val="444444"/>
              </a:solidFill>
              <a:effectLst/>
              <a:latin typeface="Times New Roman" panose="02020603050405020304" pitchFamily="18" charset="0"/>
            </a:endParaRPr>
          </a:p>
          <a:p>
            <a:pPr marL="0" indent="0" algn="just">
              <a:spcBef>
                <a:spcPts val="0"/>
              </a:spcBef>
              <a:spcAft>
                <a:spcPts val="400"/>
              </a:spcAft>
              <a:buNone/>
            </a:pPr>
            <a:endParaRPr lang="en-US" sz="1800" b="0" i="0" dirty="0">
              <a:solidFill>
                <a:srgbClr val="444444"/>
              </a:solidFill>
              <a:effectLst/>
              <a:latin typeface="Times New Roman" panose="02020603050405020304" pitchFamily="18" charset="0"/>
            </a:endParaRPr>
          </a:p>
        </p:txBody>
      </p:sp>
      <p:sp>
        <p:nvSpPr>
          <p:cNvPr id="4" name="Footer Placeholder 3">
            <a:extLst>
              <a:ext uri="{FF2B5EF4-FFF2-40B4-BE49-F238E27FC236}">
                <a16:creationId xmlns:a16="http://schemas.microsoft.com/office/drawing/2014/main" id="{A033C839-C852-7762-A3D5-5E190910D921}"/>
              </a:ext>
            </a:extLst>
          </p:cNvPr>
          <p:cNvSpPr>
            <a:spLocks noGrp="1"/>
          </p:cNvSpPr>
          <p:nvPr>
            <p:ph type="ftr" sz="quarter" idx="11"/>
          </p:nvPr>
        </p:nvSpPr>
        <p:spPr/>
        <p:txBody>
          <a:bodyPr/>
          <a:lstStyle/>
          <a:p>
            <a:r>
              <a:rPr lang="en-US"/>
              <a:t>Fenil Mehta, Advocate, The High Court of Gujarat</a:t>
            </a:r>
          </a:p>
        </p:txBody>
      </p:sp>
    </p:spTree>
    <p:extLst>
      <p:ext uri="{BB962C8B-B14F-4D97-AF65-F5344CB8AC3E}">
        <p14:creationId xmlns:p14="http://schemas.microsoft.com/office/powerpoint/2010/main" val="3401064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0FBF4-B6AF-D9B3-3FF7-08DD69B33536}"/>
              </a:ext>
            </a:extLst>
          </p:cNvPr>
          <p:cNvSpPr>
            <a:spLocks noGrp="1"/>
          </p:cNvSpPr>
          <p:nvPr>
            <p:ph type="title"/>
          </p:nvPr>
        </p:nvSpPr>
        <p:spPr>
          <a:xfrm>
            <a:off x="1377151" y="638508"/>
            <a:ext cx="9603275" cy="1179659"/>
          </a:xfrm>
        </p:spPr>
        <p:txBody>
          <a:bodyPr>
            <a:noAutofit/>
          </a:bodyPr>
          <a:lstStyle/>
          <a:p>
            <a:pPr>
              <a:lnSpc>
                <a:spcPct val="100000"/>
              </a:lnSpc>
              <a:spcBef>
                <a:spcPts val="1200"/>
              </a:spcBef>
            </a:pPr>
            <a:r>
              <a:rPr lang="en-IN" sz="2500" b="1" dirty="0"/>
              <a:t>case law no.1V</a:t>
            </a:r>
            <a:br>
              <a:rPr lang="en-IN" sz="2500" b="1" dirty="0"/>
            </a:br>
            <a:r>
              <a:rPr lang="en-IN" sz="2800" b="1" i="0" u="none" strike="noStrike" baseline="0" dirty="0">
                <a:latin typeface="LiberationSans"/>
              </a:rPr>
              <a:t>BRIJESH BHARATBHAI BUDHBHATTI</a:t>
            </a:r>
            <a:r>
              <a:rPr lang="en-IN" sz="2800" b="0" i="0" u="none" strike="noStrike" baseline="0" dirty="0">
                <a:latin typeface="LiberationSans"/>
              </a:rPr>
              <a:t> </a:t>
            </a:r>
            <a:r>
              <a:rPr lang="en-IN" sz="2800" b="1" dirty="0">
                <a:latin typeface="LiberationSans"/>
              </a:rPr>
              <a:t>v. ITO, </a:t>
            </a:r>
            <a:r>
              <a:rPr lang="en-IN" sz="2800" b="1" dirty="0" err="1">
                <a:latin typeface="LiberationSans"/>
              </a:rPr>
              <a:t>Gandhidham</a:t>
            </a:r>
            <a:br>
              <a:rPr lang="en-IN" sz="2500" b="1" dirty="0"/>
            </a:br>
            <a:r>
              <a:rPr lang="en-IN" sz="2000" dirty="0"/>
              <a:t>Special Civil Application No.5547 Of 2023 -  the High Court of Gujarat</a:t>
            </a:r>
            <a:endParaRPr lang="en-IL" sz="2000" dirty="0"/>
          </a:p>
        </p:txBody>
      </p:sp>
      <p:sp>
        <p:nvSpPr>
          <p:cNvPr id="3" name="Content Placeholder 2">
            <a:extLst>
              <a:ext uri="{FF2B5EF4-FFF2-40B4-BE49-F238E27FC236}">
                <a16:creationId xmlns:a16="http://schemas.microsoft.com/office/drawing/2014/main" id="{FA06EEDB-33DD-6B0E-86D7-934A491CF184}"/>
              </a:ext>
            </a:extLst>
          </p:cNvPr>
          <p:cNvSpPr>
            <a:spLocks noGrp="1"/>
          </p:cNvSpPr>
          <p:nvPr>
            <p:ph idx="1"/>
          </p:nvPr>
        </p:nvSpPr>
        <p:spPr>
          <a:xfrm>
            <a:off x="1451579" y="2015732"/>
            <a:ext cx="9603275" cy="3970398"/>
          </a:xfrm>
        </p:spPr>
        <p:txBody>
          <a:bodyPr>
            <a:normAutofit fontScale="92500" lnSpcReduction="20000"/>
          </a:bodyPr>
          <a:lstStyle/>
          <a:p>
            <a:pPr algn="just"/>
            <a:r>
              <a:rPr lang="en-US" sz="2400" b="1" i="0" u="none" strike="noStrike" baseline="0" dirty="0">
                <a:latin typeface="CIDFont+F1"/>
              </a:rPr>
              <a:t>Facts:</a:t>
            </a:r>
          </a:p>
          <a:p>
            <a:pPr marL="180975" indent="0" algn="just">
              <a:buNone/>
            </a:pPr>
            <a:r>
              <a:rPr lang="en-US" sz="2400" b="0" i="0" u="none" strike="noStrike" baseline="0" dirty="0">
                <a:latin typeface="CIDFont+F1"/>
              </a:rPr>
              <a:t>Original 148 Notice was issued on 21.04.2021 for A.Y.2016-17.</a:t>
            </a:r>
          </a:p>
          <a:p>
            <a:pPr marL="180975" indent="-180975" algn="just"/>
            <a:r>
              <a:rPr lang="en-US" sz="2400" b="1" dirty="0">
                <a:latin typeface="CIDFont+F1"/>
              </a:rPr>
              <a:t>Challenge:</a:t>
            </a:r>
            <a:endParaRPr lang="en-US" sz="2400" b="1" i="0" u="none" strike="noStrike" baseline="0" dirty="0">
              <a:latin typeface="CIDFont+F1"/>
            </a:endParaRPr>
          </a:p>
          <a:p>
            <a:pPr marL="180975" indent="0" algn="just">
              <a:buNone/>
            </a:pPr>
            <a:r>
              <a:rPr lang="en-US" sz="2400" b="0" i="0" u="none" strike="noStrike" baseline="0" dirty="0">
                <a:latin typeface="CIDFont+F1"/>
              </a:rPr>
              <a:t>Challenge was made primarily on the premise that no approval of competent authority was obtained for passing 148A(d) order and issuing 148 Notice and also on the ground that even alleged escapement does not exceed 50 Lakhs.</a:t>
            </a:r>
          </a:p>
          <a:p>
            <a:pPr marL="180975" indent="-180975" algn="just"/>
            <a:r>
              <a:rPr lang="en-US" sz="2400" b="0" i="0" u="none" strike="noStrike" baseline="0" dirty="0">
                <a:latin typeface="CIDFont+F1"/>
              </a:rPr>
              <a:t> </a:t>
            </a:r>
            <a:r>
              <a:rPr lang="en-US" sz="2400" b="1" i="0" u="none" strike="noStrike" baseline="0" dirty="0">
                <a:latin typeface="CIDFont+F1"/>
              </a:rPr>
              <a:t>Order of Gujarat High Court:</a:t>
            </a:r>
          </a:p>
          <a:p>
            <a:pPr marL="0" indent="0" algn="just">
              <a:buNone/>
            </a:pPr>
            <a:r>
              <a:rPr lang="en-US" sz="2400" b="1" i="0" u="none" strike="noStrike" baseline="0" dirty="0">
                <a:latin typeface="CIDFont+F1"/>
              </a:rPr>
              <a:t>    </a:t>
            </a:r>
            <a:r>
              <a:rPr lang="en-US" sz="2400" i="0" u="none" strike="noStrike" baseline="0" dirty="0">
                <a:latin typeface="CIDFont+F1"/>
              </a:rPr>
              <a:t>High court has granted a stay in the matter.</a:t>
            </a:r>
          </a:p>
          <a:p>
            <a:pPr marL="180975" indent="0" algn="just">
              <a:buNone/>
            </a:pPr>
            <a:r>
              <a:rPr lang="en-US" sz="2400" b="0" i="0" u="none" strike="noStrike" baseline="0" dirty="0">
                <a:latin typeface="CIDFont+F1"/>
              </a:rPr>
              <a:t> </a:t>
            </a:r>
          </a:p>
          <a:p>
            <a:pPr marL="0" indent="0" algn="just">
              <a:buNone/>
            </a:pPr>
            <a:endParaRPr lang="en-US" sz="2400" b="0" i="0" u="none" strike="noStrike" baseline="0" dirty="0">
              <a:latin typeface="CIDFont+F1"/>
            </a:endParaRPr>
          </a:p>
          <a:p>
            <a:pPr algn="just"/>
            <a:endParaRPr lang="en-US" sz="1800" dirty="0">
              <a:solidFill>
                <a:srgbClr val="444444"/>
              </a:solidFill>
              <a:latin typeface="Times New Roman" panose="02020603050405020304" pitchFamily="18" charset="0"/>
            </a:endParaRPr>
          </a:p>
          <a:p>
            <a:pPr marL="180975" indent="0" algn="just">
              <a:spcBef>
                <a:spcPts val="0"/>
              </a:spcBef>
              <a:spcAft>
                <a:spcPts val="400"/>
              </a:spcAft>
              <a:buNone/>
            </a:pPr>
            <a:endParaRPr lang="en-US" sz="2100" b="0" i="0" dirty="0">
              <a:solidFill>
                <a:srgbClr val="444444"/>
              </a:solidFill>
              <a:effectLst/>
              <a:latin typeface="Times New Roman" panose="02020603050405020304" pitchFamily="18" charset="0"/>
            </a:endParaRPr>
          </a:p>
          <a:p>
            <a:pPr marL="0" indent="0" algn="just">
              <a:spcBef>
                <a:spcPts val="0"/>
              </a:spcBef>
              <a:spcAft>
                <a:spcPts val="400"/>
              </a:spcAft>
              <a:buNone/>
            </a:pPr>
            <a:endParaRPr lang="en-US" sz="1800" b="0" i="0" dirty="0">
              <a:solidFill>
                <a:srgbClr val="444444"/>
              </a:solidFill>
              <a:effectLst/>
              <a:latin typeface="Times New Roman" panose="02020603050405020304" pitchFamily="18" charset="0"/>
            </a:endParaRPr>
          </a:p>
        </p:txBody>
      </p:sp>
      <p:sp>
        <p:nvSpPr>
          <p:cNvPr id="4" name="Footer Placeholder 3">
            <a:extLst>
              <a:ext uri="{FF2B5EF4-FFF2-40B4-BE49-F238E27FC236}">
                <a16:creationId xmlns:a16="http://schemas.microsoft.com/office/drawing/2014/main" id="{A033C839-C852-7762-A3D5-5E190910D921}"/>
              </a:ext>
            </a:extLst>
          </p:cNvPr>
          <p:cNvSpPr>
            <a:spLocks noGrp="1"/>
          </p:cNvSpPr>
          <p:nvPr>
            <p:ph type="ftr" sz="quarter" idx="11"/>
          </p:nvPr>
        </p:nvSpPr>
        <p:spPr/>
        <p:txBody>
          <a:bodyPr/>
          <a:lstStyle/>
          <a:p>
            <a:r>
              <a:rPr lang="en-US"/>
              <a:t>Fenil Mehta, Advocate, The High Court of Gujarat</a:t>
            </a:r>
          </a:p>
        </p:txBody>
      </p:sp>
    </p:spTree>
    <p:extLst>
      <p:ext uri="{BB962C8B-B14F-4D97-AF65-F5344CB8AC3E}">
        <p14:creationId xmlns:p14="http://schemas.microsoft.com/office/powerpoint/2010/main" val="24848025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0FBF4-B6AF-D9B3-3FF7-08DD69B33536}"/>
              </a:ext>
            </a:extLst>
          </p:cNvPr>
          <p:cNvSpPr>
            <a:spLocks noGrp="1"/>
          </p:cNvSpPr>
          <p:nvPr>
            <p:ph type="title"/>
          </p:nvPr>
        </p:nvSpPr>
        <p:spPr>
          <a:xfrm>
            <a:off x="1377151" y="638508"/>
            <a:ext cx="9603275" cy="1179659"/>
          </a:xfrm>
        </p:spPr>
        <p:txBody>
          <a:bodyPr>
            <a:noAutofit/>
          </a:bodyPr>
          <a:lstStyle/>
          <a:p>
            <a:pPr algn="l"/>
            <a:r>
              <a:rPr lang="en-IN" sz="2500" b="1" dirty="0"/>
              <a:t>case law </a:t>
            </a:r>
            <a:r>
              <a:rPr lang="en-IN" sz="2500" b="1" dirty="0" err="1"/>
              <a:t>no.V</a:t>
            </a:r>
            <a:br>
              <a:rPr lang="en-IN" sz="2500" b="1" dirty="0"/>
            </a:br>
            <a:r>
              <a:rPr lang="en-IN" sz="2800" b="1" i="0" u="none" strike="noStrike" baseline="0" dirty="0">
                <a:latin typeface="ArialMT"/>
              </a:rPr>
              <a:t>ADITYA HARESHBHAI SONPAL</a:t>
            </a:r>
            <a:r>
              <a:rPr lang="en-IN" sz="2800" b="1" i="0" u="none" strike="noStrike" baseline="0" dirty="0">
                <a:latin typeface="LiberationSans"/>
              </a:rPr>
              <a:t> </a:t>
            </a:r>
            <a:r>
              <a:rPr lang="en-IN" sz="2800" b="1" dirty="0">
                <a:latin typeface="LiberationSans"/>
              </a:rPr>
              <a:t>v. ITO</a:t>
            </a:r>
            <a:br>
              <a:rPr lang="en-IN" sz="2500" b="1" dirty="0"/>
            </a:br>
            <a:r>
              <a:rPr lang="en-IN" sz="2000" b="1" i="0" u="none" strike="noStrike" baseline="0" dirty="0">
                <a:solidFill>
                  <a:srgbClr val="000000"/>
                </a:solidFill>
                <a:latin typeface="Arial" panose="020B0604020202020204" pitchFamily="34" charset="0"/>
              </a:rPr>
              <a:t>[2023] 148 taxmann.com 13 (Gujarat)</a:t>
            </a:r>
            <a:endParaRPr lang="en-IL" sz="2000" dirty="0"/>
          </a:p>
        </p:txBody>
      </p:sp>
      <p:sp>
        <p:nvSpPr>
          <p:cNvPr id="3" name="Content Placeholder 2">
            <a:extLst>
              <a:ext uri="{FF2B5EF4-FFF2-40B4-BE49-F238E27FC236}">
                <a16:creationId xmlns:a16="http://schemas.microsoft.com/office/drawing/2014/main" id="{FA06EEDB-33DD-6B0E-86D7-934A491CF184}"/>
              </a:ext>
            </a:extLst>
          </p:cNvPr>
          <p:cNvSpPr>
            <a:spLocks noGrp="1"/>
          </p:cNvSpPr>
          <p:nvPr>
            <p:ph idx="1"/>
          </p:nvPr>
        </p:nvSpPr>
        <p:spPr>
          <a:xfrm>
            <a:off x="1451579" y="2005099"/>
            <a:ext cx="9603275" cy="3970398"/>
          </a:xfrm>
        </p:spPr>
        <p:txBody>
          <a:bodyPr>
            <a:normAutofit/>
          </a:bodyPr>
          <a:lstStyle/>
          <a:p>
            <a:pPr algn="just"/>
            <a:r>
              <a:rPr lang="en-IN" sz="1800" b="1" i="0" u="none" strike="noStrike" baseline="0" dirty="0">
                <a:solidFill>
                  <a:srgbClr val="000000"/>
                </a:solidFill>
                <a:latin typeface="Arial" panose="020B0604020202020204" pitchFamily="34" charset="0"/>
              </a:rPr>
              <a:t>Facts</a:t>
            </a:r>
          </a:p>
          <a:p>
            <a:pPr marL="265113" indent="0" algn="just">
              <a:buNone/>
            </a:pPr>
            <a:r>
              <a:rPr lang="en-IN" sz="1800" i="0" u="none" strike="noStrike" baseline="0" dirty="0">
                <a:solidFill>
                  <a:srgbClr val="000000"/>
                </a:solidFill>
                <a:latin typeface="Arial" panose="020B0604020202020204" pitchFamily="34" charset="0"/>
              </a:rPr>
              <a:t>Relevant A.Y. – 2018-19, 148A(b) Notice dt 20.03.2022, Adjournment dt 27.03.2022, allowed only one day on 05.04.2022. On 06.04.2022 passed 148A(d) order and issued 148 Notice</a:t>
            </a:r>
          </a:p>
          <a:p>
            <a:pPr algn="just"/>
            <a:r>
              <a:rPr lang="en-US" sz="1800" b="1" i="0" u="sng" strike="noStrike" baseline="0" dirty="0">
                <a:solidFill>
                  <a:srgbClr val="000000"/>
                </a:solidFill>
                <a:latin typeface="Arial" panose="020B0604020202020204" pitchFamily="34" charset="0"/>
              </a:rPr>
              <a:t>Judgement and observation of the Hon’ble Gujarat High Court</a:t>
            </a:r>
          </a:p>
          <a:p>
            <a:pPr marL="265113" indent="0" algn="just">
              <a:buNone/>
            </a:pPr>
            <a:r>
              <a:rPr lang="en-US" sz="1800" i="0" u="none" strike="noStrike" baseline="0" dirty="0">
                <a:solidFill>
                  <a:srgbClr val="000000"/>
                </a:solidFill>
                <a:latin typeface="Arial" panose="020B0604020202020204" pitchFamily="34" charset="0"/>
              </a:rPr>
              <a:t>Where </a:t>
            </a:r>
            <a:r>
              <a:rPr lang="en-US" sz="1800" i="0" u="none" strike="noStrike" baseline="0" dirty="0" err="1">
                <a:solidFill>
                  <a:srgbClr val="000000"/>
                </a:solidFill>
                <a:latin typeface="Arial" panose="020B0604020202020204" pitchFamily="34" charset="0"/>
              </a:rPr>
              <a:t>assessee</a:t>
            </a:r>
            <a:r>
              <a:rPr lang="en-US" sz="1800" i="0" u="none" strike="noStrike" baseline="0" dirty="0">
                <a:solidFill>
                  <a:srgbClr val="000000"/>
                </a:solidFill>
                <a:latin typeface="Arial" panose="020B0604020202020204" pitchFamily="34" charset="0"/>
              </a:rPr>
              <a:t> sought time to file objections to show cause notice issued by department under section 148A(b) but department did not pay heed to same and all of a sudden, it directed </a:t>
            </a:r>
            <a:r>
              <a:rPr lang="en-US" sz="1800" i="0" u="none" strike="noStrike" baseline="0" dirty="0" err="1">
                <a:solidFill>
                  <a:srgbClr val="000000"/>
                </a:solidFill>
                <a:latin typeface="Arial" panose="020B0604020202020204" pitchFamily="34" charset="0"/>
              </a:rPr>
              <a:t>assessee</a:t>
            </a:r>
            <a:r>
              <a:rPr lang="en-US" sz="1800" i="0" u="none" strike="noStrike" baseline="0" dirty="0">
                <a:solidFill>
                  <a:srgbClr val="000000"/>
                </a:solidFill>
                <a:latin typeface="Arial" panose="020B0604020202020204" pitchFamily="34" charset="0"/>
              </a:rPr>
              <a:t> to file its reply, since it was not a case of time barring assessment nor was there any urgency for it, this approach of department was in violation of principles of natural justice and hence, 148A(d) order deserved to be quashed.</a:t>
            </a:r>
            <a:r>
              <a:rPr lang="en-US" sz="2400" i="0" u="none" strike="noStrike" baseline="0" dirty="0">
                <a:latin typeface="CIDFont+F1"/>
              </a:rPr>
              <a:t> </a:t>
            </a:r>
          </a:p>
          <a:p>
            <a:pPr marL="0" indent="0" algn="just">
              <a:buNone/>
            </a:pPr>
            <a:endParaRPr lang="en-US" sz="2400" b="0" i="0" u="none" strike="noStrike" baseline="0" dirty="0">
              <a:latin typeface="CIDFont+F1"/>
            </a:endParaRPr>
          </a:p>
          <a:p>
            <a:pPr algn="just"/>
            <a:endParaRPr lang="en-US" sz="1800" dirty="0">
              <a:solidFill>
                <a:srgbClr val="444444"/>
              </a:solidFill>
              <a:latin typeface="Times New Roman" panose="02020603050405020304" pitchFamily="18" charset="0"/>
            </a:endParaRPr>
          </a:p>
          <a:p>
            <a:pPr marL="180975" indent="0" algn="just">
              <a:spcBef>
                <a:spcPts val="0"/>
              </a:spcBef>
              <a:spcAft>
                <a:spcPts val="400"/>
              </a:spcAft>
              <a:buNone/>
            </a:pPr>
            <a:endParaRPr lang="en-US" sz="2100" b="0" i="0" dirty="0">
              <a:solidFill>
                <a:srgbClr val="444444"/>
              </a:solidFill>
              <a:effectLst/>
              <a:latin typeface="Times New Roman" panose="02020603050405020304" pitchFamily="18" charset="0"/>
            </a:endParaRPr>
          </a:p>
          <a:p>
            <a:pPr marL="0" indent="0" algn="just">
              <a:spcBef>
                <a:spcPts val="0"/>
              </a:spcBef>
              <a:spcAft>
                <a:spcPts val="400"/>
              </a:spcAft>
              <a:buNone/>
            </a:pPr>
            <a:endParaRPr lang="en-US" sz="1800" b="0" i="0" dirty="0">
              <a:solidFill>
                <a:srgbClr val="444444"/>
              </a:solidFill>
              <a:effectLst/>
              <a:latin typeface="Times New Roman" panose="02020603050405020304" pitchFamily="18" charset="0"/>
            </a:endParaRPr>
          </a:p>
        </p:txBody>
      </p:sp>
      <p:sp>
        <p:nvSpPr>
          <p:cNvPr id="4" name="Footer Placeholder 3">
            <a:extLst>
              <a:ext uri="{FF2B5EF4-FFF2-40B4-BE49-F238E27FC236}">
                <a16:creationId xmlns:a16="http://schemas.microsoft.com/office/drawing/2014/main" id="{A033C839-C852-7762-A3D5-5E190910D921}"/>
              </a:ext>
            </a:extLst>
          </p:cNvPr>
          <p:cNvSpPr>
            <a:spLocks noGrp="1"/>
          </p:cNvSpPr>
          <p:nvPr>
            <p:ph type="ftr" sz="quarter" idx="11"/>
          </p:nvPr>
        </p:nvSpPr>
        <p:spPr/>
        <p:txBody>
          <a:bodyPr/>
          <a:lstStyle/>
          <a:p>
            <a:r>
              <a:rPr lang="en-US"/>
              <a:t>Fenil Mehta, Advocate, The High Court of Gujarat</a:t>
            </a:r>
          </a:p>
        </p:txBody>
      </p:sp>
    </p:spTree>
    <p:extLst>
      <p:ext uri="{BB962C8B-B14F-4D97-AF65-F5344CB8AC3E}">
        <p14:creationId xmlns:p14="http://schemas.microsoft.com/office/powerpoint/2010/main" val="42833513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0FBF4-B6AF-D9B3-3FF7-08DD69B33536}"/>
              </a:ext>
            </a:extLst>
          </p:cNvPr>
          <p:cNvSpPr>
            <a:spLocks noGrp="1"/>
          </p:cNvSpPr>
          <p:nvPr>
            <p:ph type="title"/>
          </p:nvPr>
        </p:nvSpPr>
        <p:spPr>
          <a:xfrm>
            <a:off x="1377151" y="638508"/>
            <a:ext cx="9603275" cy="1179659"/>
          </a:xfrm>
        </p:spPr>
        <p:txBody>
          <a:bodyPr>
            <a:noAutofit/>
          </a:bodyPr>
          <a:lstStyle/>
          <a:p>
            <a:pPr algn="l"/>
            <a:r>
              <a:rPr lang="en-IN" sz="2500" b="1" dirty="0"/>
              <a:t>case law no.VI</a:t>
            </a:r>
            <a:br>
              <a:rPr lang="en-IN" sz="2500" b="1" dirty="0"/>
            </a:br>
            <a:r>
              <a:rPr lang="en-IN" sz="2800" b="1" dirty="0" err="1">
                <a:latin typeface="LiberationSans"/>
              </a:rPr>
              <a:t>Rakeshkumar</a:t>
            </a:r>
            <a:r>
              <a:rPr lang="en-IN" sz="2800" b="1" dirty="0">
                <a:latin typeface="LiberationSans"/>
              </a:rPr>
              <a:t> Babulal Agarwal v. PCIT</a:t>
            </a:r>
            <a:br>
              <a:rPr lang="en-IN" sz="2500" b="1" dirty="0"/>
            </a:br>
            <a:r>
              <a:rPr lang="en-IN" sz="1800" b="1" i="0" u="none" strike="noStrike" baseline="0" dirty="0">
                <a:solidFill>
                  <a:srgbClr val="000000"/>
                </a:solidFill>
                <a:latin typeface="Arial" panose="020B0604020202020204" pitchFamily="34" charset="0"/>
              </a:rPr>
              <a:t>[2022] 136 taxmann.com 329 (Gujarat)</a:t>
            </a:r>
            <a:endParaRPr lang="en-IL" sz="2000" dirty="0"/>
          </a:p>
        </p:txBody>
      </p:sp>
      <p:sp>
        <p:nvSpPr>
          <p:cNvPr id="3" name="Content Placeholder 2">
            <a:extLst>
              <a:ext uri="{FF2B5EF4-FFF2-40B4-BE49-F238E27FC236}">
                <a16:creationId xmlns:a16="http://schemas.microsoft.com/office/drawing/2014/main" id="{FA06EEDB-33DD-6B0E-86D7-934A491CF184}"/>
              </a:ext>
            </a:extLst>
          </p:cNvPr>
          <p:cNvSpPr>
            <a:spLocks noGrp="1"/>
          </p:cNvSpPr>
          <p:nvPr>
            <p:ph idx="1"/>
          </p:nvPr>
        </p:nvSpPr>
        <p:spPr>
          <a:xfrm>
            <a:off x="1451579" y="2005099"/>
            <a:ext cx="9603275" cy="3970398"/>
          </a:xfrm>
        </p:spPr>
        <p:txBody>
          <a:bodyPr>
            <a:normAutofit/>
          </a:bodyPr>
          <a:lstStyle/>
          <a:p>
            <a:pPr algn="just"/>
            <a:r>
              <a:rPr lang="en-IN" sz="2200" b="1" i="0" u="none" strike="noStrike" baseline="0" dirty="0">
                <a:solidFill>
                  <a:srgbClr val="000000"/>
                </a:solidFill>
                <a:latin typeface="Arial" panose="020B0604020202020204" pitchFamily="34" charset="0"/>
              </a:rPr>
              <a:t>Facts</a:t>
            </a:r>
          </a:p>
          <a:p>
            <a:pPr marL="265113" indent="0" algn="just">
              <a:buNone/>
            </a:pPr>
            <a:r>
              <a:rPr lang="en-IN" sz="2200" i="0" u="none" strike="noStrike" baseline="0" dirty="0">
                <a:solidFill>
                  <a:srgbClr val="000000"/>
                </a:solidFill>
                <a:latin typeface="Arial" panose="020B0604020202020204" pitchFamily="34" charset="0"/>
              </a:rPr>
              <a:t>To be stated </a:t>
            </a:r>
            <a:r>
              <a:rPr lang="en-IN" sz="2200" dirty="0">
                <a:solidFill>
                  <a:srgbClr val="000000"/>
                </a:solidFill>
                <a:latin typeface="Arial" panose="020B0604020202020204" pitchFamily="34" charset="0"/>
              </a:rPr>
              <a:t>orally. Release of Gold Jewellery.</a:t>
            </a:r>
            <a:endParaRPr lang="en-IN" sz="2200" i="0" u="none" strike="noStrike" baseline="0" dirty="0">
              <a:solidFill>
                <a:srgbClr val="000000"/>
              </a:solidFill>
              <a:latin typeface="Arial" panose="020B0604020202020204" pitchFamily="34" charset="0"/>
            </a:endParaRPr>
          </a:p>
          <a:p>
            <a:pPr algn="just"/>
            <a:r>
              <a:rPr lang="en-US" sz="2200" b="1" i="0" u="sng" strike="noStrike" baseline="0" dirty="0">
                <a:solidFill>
                  <a:srgbClr val="000000"/>
                </a:solidFill>
                <a:latin typeface="Arial" panose="020B0604020202020204" pitchFamily="34" charset="0"/>
              </a:rPr>
              <a:t>Judgement of the Hon’ble Gujarat High Court</a:t>
            </a:r>
          </a:p>
          <a:p>
            <a:pPr marL="180975" indent="0">
              <a:buNone/>
            </a:pPr>
            <a:r>
              <a:rPr lang="en-US" sz="2200" dirty="0">
                <a:solidFill>
                  <a:srgbClr val="000000"/>
                </a:solidFill>
                <a:latin typeface="Arial" panose="020B0604020202020204" pitchFamily="34" charset="0"/>
              </a:rPr>
              <a:t>The respondent No.1 shall accord the approval for release of the seized gold </a:t>
            </a:r>
            <a:r>
              <a:rPr lang="en-US" sz="2200" dirty="0" err="1">
                <a:solidFill>
                  <a:srgbClr val="000000"/>
                </a:solidFill>
                <a:latin typeface="Arial" panose="020B0604020202020204" pitchFamily="34" charset="0"/>
              </a:rPr>
              <a:t>jewellary</a:t>
            </a:r>
            <a:r>
              <a:rPr lang="en-US" sz="2200" dirty="0">
                <a:solidFill>
                  <a:srgbClr val="000000"/>
                </a:solidFill>
                <a:latin typeface="Arial" panose="020B0604020202020204" pitchFamily="34" charset="0"/>
              </a:rPr>
              <a:t> weighing 524.500 grams in </a:t>
            </a:r>
            <a:r>
              <a:rPr lang="en-US" sz="2200" dirty="0" err="1">
                <a:solidFill>
                  <a:srgbClr val="000000"/>
                </a:solidFill>
                <a:latin typeface="Arial" panose="020B0604020202020204" pitchFamily="34" charset="0"/>
              </a:rPr>
              <a:t>favour</a:t>
            </a:r>
            <a:r>
              <a:rPr lang="en-US" sz="2200" dirty="0">
                <a:solidFill>
                  <a:srgbClr val="000000"/>
                </a:solidFill>
                <a:latin typeface="Arial" panose="020B0604020202020204" pitchFamily="34" charset="0"/>
              </a:rPr>
              <a:t> of the writ applicant at the earliest.</a:t>
            </a:r>
            <a:r>
              <a:rPr lang="en-US" sz="2500" dirty="0">
                <a:solidFill>
                  <a:srgbClr val="000000"/>
                </a:solidFill>
                <a:latin typeface="Arial" panose="020B0604020202020204" pitchFamily="34" charset="0"/>
              </a:rPr>
              <a:t> </a:t>
            </a:r>
          </a:p>
          <a:p>
            <a:pPr marL="0" indent="0" algn="just">
              <a:buNone/>
            </a:pPr>
            <a:endParaRPr lang="en-US" sz="2400" b="0" i="0" u="none" strike="noStrike" baseline="0" dirty="0">
              <a:latin typeface="CIDFont+F1"/>
            </a:endParaRPr>
          </a:p>
          <a:p>
            <a:pPr algn="just"/>
            <a:endParaRPr lang="en-US" sz="1800" dirty="0">
              <a:solidFill>
                <a:srgbClr val="444444"/>
              </a:solidFill>
              <a:latin typeface="Times New Roman" panose="02020603050405020304" pitchFamily="18" charset="0"/>
            </a:endParaRPr>
          </a:p>
          <a:p>
            <a:pPr marL="180975" indent="0" algn="just">
              <a:spcBef>
                <a:spcPts val="0"/>
              </a:spcBef>
              <a:spcAft>
                <a:spcPts val="400"/>
              </a:spcAft>
              <a:buNone/>
            </a:pPr>
            <a:endParaRPr lang="en-US" sz="2100" b="0" i="0" dirty="0">
              <a:solidFill>
                <a:srgbClr val="444444"/>
              </a:solidFill>
              <a:effectLst/>
              <a:latin typeface="Times New Roman" panose="02020603050405020304" pitchFamily="18" charset="0"/>
            </a:endParaRPr>
          </a:p>
          <a:p>
            <a:pPr marL="0" indent="0" algn="just">
              <a:spcBef>
                <a:spcPts val="0"/>
              </a:spcBef>
              <a:spcAft>
                <a:spcPts val="400"/>
              </a:spcAft>
              <a:buNone/>
            </a:pPr>
            <a:endParaRPr lang="en-US" sz="1800" b="0" i="0" dirty="0">
              <a:solidFill>
                <a:srgbClr val="444444"/>
              </a:solidFill>
              <a:effectLst/>
              <a:latin typeface="Times New Roman" panose="02020603050405020304" pitchFamily="18" charset="0"/>
            </a:endParaRPr>
          </a:p>
        </p:txBody>
      </p:sp>
      <p:sp>
        <p:nvSpPr>
          <p:cNvPr id="4" name="Footer Placeholder 3">
            <a:extLst>
              <a:ext uri="{FF2B5EF4-FFF2-40B4-BE49-F238E27FC236}">
                <a16:creationId xmlns:a16="http://schemas.microsoft.com/office/drawing/2014/main" id="{A033C839-C852-7762-A3D5-5E190910D921}"/>
              </a:ext>
            </a:extLst>
          </p:cNvPr>
          <p:cNvSpPr>
            <a:spLocks noGrp="1"/>
          </p:cNvSpPr>
          <p:nvPr>
            <p:ph type="ftr" sz="quarter" idx="11"/>
          </p:nvPr>
        </p:nvSpPr>
        <p:spPr/>
        <p:txBody>
          <a:bodyPr/>
          <a:lstStyle/>
          <a:p>
            <a:r>
              <a:rPr lang="en-US"/>
              <a:t>Fenil Mehta, Advocate, The High Court of Gujarat</a:t>
            </a:r>
          </a:p>
        </p:txBody>
      </p:sp>
    </p:spTree>
    <p:extLst>
      <p:ext uri="{BB962C8B-B14F-4D97-AF65-F5344CB8AC3E}">
        <p14:creationId xmlns:p14="http://schemas.microsoft.com/office/powerpoint/2010/main" val="29841495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0FBF4-B6AF-D9B3-3FF7-08DD69B33536}"/>
              </a:ext>
            </a:extLst>
          </p:cNvPr>
          <p:cNvSpPr>
            <a:spLocks noGrp="1"/>
          </p:cNvSpPr>
          <p:nvPr>
            <p:ph type="title"/>
          </p:nvPr>
        </p:nvSpPr>
        <p:spPr>
          <a:xfrm>
            <a:off x="1377151" y="638508"/>
            <a:ext cx="9603275" cy="1179659"/>
          </a:xfrm>
        </p:spPr>
        <p:txBody>
          <a:bodyPr>
            <a:noAutofit/>
          </a:bodyPr>
          <a:lstStyle/>
          <a:p>
            <a:pPr algn="l"/>
            <a:r>
              <a:rPr lang="en-IN" sz="2500" b="1" dirty="0"/>
              <a:t>case law </a:t>
            </a:r>
            <a:r>
              <a:rPr lang="en-IN" sz="2500" b="1" dirty="0" err="1"/>
              <a:t>no.VII</a:t>
            </a:r>
            <a:br>
              <a:rPr lang="en-IN" sz="2500" b="1" dirty="0"/>
            </a:br>
            <a:r>
              <a:rPr lang="en-IN" sz="2400" b="1" dirty="0">
                <a:latin typeface="LiberationSans"/>
              </a:rPr>
              <a:t>VINODBHAI SHAMJIBHAI SAGPARIYA LR OF SHAMJIBHAI SAGPARIYA v. ITO</a:t>
            </a:r>
            <a:br>
              <a:rPr lang="en-IN" sz="2400" b="1" dirty="0">
                <a:latin typeface="LiberationSans"/>
              </a:rPr>
            </a:br>
            <a:r>
              <a:rPr lang="en-IN" sz="2000" dirty="0"/>
              <a:t>Special Civil Application No.23107 Of 2022 -  the High Court of Gujarat</a:t>
            </a:r>
            <a:endParaRPr lang="en-IL" sz="2000" b="1" dirty="0">
              <a:latin typeface="LiberationSans"/>
            </a:endParaRPr>
          </a:p>
        </p:txBody>
      </p:sp>
      <p:sp>
        <p:nvSpPr>
          <p:cNvPr id="3" name="Content Placeholder 2">
            <a:extLst>
              <a:ext uri="{FF2B5EF4-FFF2-40B4-BE49-F238E27FC236}">
                <a16:creationId xmlns:a16="http://schemas.microsoft.com/office/drawing/2014/main" id="{FA06EEDB-33DD-6B0E-86D7-934A491CF184}"/>
              </a:ext>
            </a:extLst>
          </p:cNvPr>
          <p:cNvSpPr>
            <a:spLocks noGrp="1"/>
          </p:cNvSpPr>
          <p:nvPr>
            <p:ph idx="1"/>
          </p:nvPr>
        </p:nvSpPr>
        <p:spPr>
          <a:xfrm>
            <a:off x="1451579" y="1994466"/>
            <a:ext cx="9603275" cy="3970398"/>
          </a:xfrm>
        </p:spPr>
        <p:txBody>
          <a:bodyPr>
            <a:normAutofit/>
          </a:bodyPr>
          <a:lstStyle/>
          <a:p>
            <a:pPr algn="just"/>
            <a:r>
              <a:rPr lang="en-IN" sz="2200" b="1" i="0" u="none" strike="noStrike" baseline="0" dirty="0">
                <a:solidFill>
                  <a:srgbClr val="000000"/>
                </a:solidFill>
                <a:latin typeface="Arial" panose="020B0604020202020204" pitchFamily="34" charset="0"/>
              </a:rPr>
              <a:t>Facts</a:t>
            </a:r>
          </a:p>
          <a:p>
            <a:pPr marL="265113" indent="0" algn="just">
              <a:buNone/>
            </a:pPr>
            <a:r>
              <a:rPr lang="en-IN" sz="2200" i="0" u="none" strike="noStrike" baseline="0" dirty="0">
                <a:solidFill>
                  <a:srgbClr val="000000"/>
                </a:solidFill>
                <a:latin typeface="Arial" panose="020B0604020202020204" pitchFamily="34" charset="0"/>
              </a:rPr>
              <a:t>To be stated </a:t>
            </a:r>
            <a:r>
              <a:rPr lang="en-IN" sz="2200" dirty="0">
                <a:solidFill>
                  <a:srgbClr val="000000"/>
                </a:solidFill>
                <a:latin typeface="Arial" panose="020B0604020202020204" pitchFamily="34" charset="0"/>
              </a:rPr>
              <a:t>orally. Case of dead person.</a:t>
            </a:r>
            <a:endParaRPr lang="en-IN" sz="2200" i="0" u="none" strike="noStrike" baseline="0" dirty="0">
              <a:solidFill>
                <a:srgbClr val="000000"/>
              </a:solidFill>
              <a:latin typeface="Arial" panose="020B0604020202020204" pitchFamily="34" charset="0"/>
            </a:endParaRPr>
          </a:p>
          <a:p>
            <a:pPr algn="just"/>
            <a:r>
              <a:rPr lang="en-US" sz="2200" b="1" i="0" u="sng" strike="noStrike" baseline="0" dirty="0">
                <a:solidFill>
                  <a:srgbClr val="000000"/>
                </a:solidFill>
                <a:latin typeface="Arial" panose="020B0604020202020204" pitchFamily="34" charset="0"/>
              </a:rPr>
              <a:t>Judgement of the Hon’ble Gujarat High Court</a:t>
            </a:r>
          </a:p>
          <a:p>
            <a:pPr marL="180975" indent="0" algn="just">
              <a:buNone/>
            </a:pPr>
            <a:r>
              <a:rPr lang="en-IN" sz="2200" dirty="0">
                <a:solidFill>
                  <a:srgbClr val="000000"/>
                </a:solidFill>
                <a:latin typeface="Arial" panose="020B0604020202020204" pitchFamily="34" charset="0"/>
              </a:rPr>
              <a:t>This petition is allowed </a:t>
            </a:r>
            <a:r>
              <a:rPr lang="en-US" sz="2200" dirty="0">
                <a:solidFill>
                  <a:srgbClr val="000000"/>
                </a:solidFill>
                <a:latin typeface="Arial" panose="020B0604020202020204" pitchFamily="34" charset="0"/>
              </a:rPr>
              <a:t>quashing and setting aside the order of assessment dated 22.03.2022 for the assessment year 2014-15 and all </a:t>
            </a:r>
            <a:r>
              <a:rPr lang="en-IN" sz="2200" dirty="0">
                <a:solidFill>
                  <a:srgbClr val="000000"/>
                </a:solidFill>
                <a:latin typeface="Arial" panose="020B0604020202020204" pitchFamily="34" charset="0"/>
              </a:rPr>
              <a:t>consequential notices.</a:t>
            </a:r>
            <a:r>
              <a:rPr lang="en-US" sz="2200" dirty="0">
                <a:solidFill>
                  <a:srgbClr val="000000"/>
                </a:solidFill>
                <a:latin typeface="Arial" panose="020B0604020202020204" pitchFamily="34" charset="0"/>
              </a:rPr>
              <a:t> </a:t>
            </a:r>
          </a:p>
          <a:p>
            <a:pPr marL="0" indent="0" algn="just">
              <a:buNone/>
            </a:pPr>
            <a:endParaRPr lang="en-US" sz="2400" b="0" i="0" u="none" strike="noStrike" baseline="0" dirty="0">
              <a:latin typeface="CIDFont+F1"/>
            </a:endParaRPr>
          </a:p>
          <a:p>
            <a:pPr algn="just"/>
            <a:endParaRPr lang="en-US" sz="1800" dirty="0">
              <a:solidFill>
                <a:srgbClr val="444444"/>
              </a:solidFill>
              <a:latin typeface="Times New Roman" panose="02020603050405020304" pitchFamily="18" charset="0"/>
            </a:endParaRPr>
          </a:p>
          <a:p>
            <a:pPr marL="180975" indent="0" algn="just">
              <a:spcBef>
                <a:spcPts val="0"/>
              </a:spcBef>
              <a:spcAft>
                <a:spcPts val="400"/>
              </a:spcAft>
              <a:buNone/>
            </a:pPr>
            <a:endParaRPr lang="en-US" sz="2100" b="0" i="0" dirty="0">
              <a:solidFill>
                <a:srgbClr val="444444"/>
              </a:solidFill>
              <a:effectLst/>
              <a:latin typeface="Times New Roman" panose="02020603050405020304" pitchFamily="18" charset="0"/>
            </a:endParaRPr>
          </a:p>
          <a:p>
            <a:pPr marL="0" indent="0" algn="just">
              <a:spcBef>
                <a:spcPts val="0"/>
              </a:spcBef>
              <a:spcAft>
                <a:spcPts val="400"/>
              </a:spcAft>
              <a:buNone/>
            </a:pPr>
            <a:endParaRPr lang="en-US" sz="1800" b="0" i="0" dirty="0">
              <a:solidFill>
                <a:srgbClr val="444444"/>
              </a:solidFill>
              <a:effectLst/>
              <a:latin typeface="Times New Roman" panose="02020603050405020304" pitchFamily="18" charset="0"/>
            </a:endParaRPr>
          </a:p>
        </p:txBody>
      </p:sp>
      <p:sp>
        <p:nvSpPr>
          <p:cNvPr id="4" name="Footer Placeholder 3">
            <a:extLst>
              <a:ext uri="{FF2B5EF4-FFF2-40B4-BE49-F238E27FC236}">
                <a16:creationId xmlns:a16="http://schemas.microsoft.com/office/drawing/2014/main" id="{A033C839-C852-7762-A3D5-5E190910D921}"/>
              </a:ext>
            </a:extLst>
          </p:cNvPr>
          <p:cNvSpPr>
            <a:spLocks noGrp="1"/>
          </p:cNvSpPr>
          <p:nvPr>
            <p:ph type="ftr" sz="quarter" idx="11"/>
          </p:nvPr>
        </p:nvSpPr>
        <p:spPr/>
        <p:txBody>
          <a:bodyPr/>
          <a:lstStyle/>
          <a:p>
            <a:r>
              <a:rPr lang="en-US"/>
              <a:t>Fenil Mehta, Advocate, The High Court of Gujarat</a:t>
            </a:r>
          </a:p>
        </p:txBody>
      </p:sp>
    </p:spTree>
    <p:extLst>
      <p:ext uri="{BB962C8B-B14F-4D97-AF65-F5344CB8AC3E}">
        <p14:creationId xmlns:p14="http://schemas.microsoft.com/office/powerpoint/2010/main" val="26716494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7126BC3-37AE-D38E-CE00-F735AFE2C7EF}"/>
              </a:ext>
            </a:extLst>
          </p:cNvPr>
          <p:cNvSpPr>
            <a:spLocks noGrp="1"/>
          </p:cNvSpPr>
          <p:nvPr>
            <p:ph type="ftr" sz="quarter" idx="11"/>
          </p:nvPr>
        </p:nvSpPr>
        <p:spPr/>
        <p:txBody>
          <a:bodyPr/>
          <a:lstStyle/>
          <a:p>
            <a:r>
              <a:rPr lang="en-US"/>
              <a:t>Fenil Mehta, Advocate, The High Court of Gujarat</a:t>
            </a:r>
          </a:p>
        </p:txBody>
      </p:sp>
      <p:pic>
        <p:nvPicPr>
          <p:cNvPr id="6" name="Picture 5">
            <a:extLst>
              <a:ext uri="{FF2B5EF4-FFF2-40B4-BE49-F238E27FC236}">
                <a16:creationId xmlns:a16="http://schemas.microsoft.com/office/drawing/2014/main" id="{892B2B70-B82F-E6E9-59B4-CE1EC34348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97207" y="2263997"/>
            <a:ext cx="3997586" cy="3021984"/>
          </a:xfrm>
          <a:prstGeom prst="rect">
            <a:avLst/>
          </a:prstGeom>
        </p:spPr>
      </p:pic>
      <p:sp>
        <p:nvSpPr>
          <p:cNvPr id="9" name="TextBox 8">
            <a:extLst>
              <a:ext uri="{FF2B5EF4-FFF2-40B4-BE49-F238E27FC236}">
                <a16:creationId xmlns:a16="http://schemas.microsoft.com/office/drawing/2014/main" id="{ED740928-A4F8-7665-ABC7-F6F07CA1F20E}"/>
              </a:ext>
            </a:extLst>
          </p:cNvPr>
          <p:cNvSpPr txBox="1"/>
          <p:nvPr/>
        </p:nvSpPr>
        <p:spPr>
          <a:xfrm>
            <a:off x="8208335" y="3051544"/>
            <a:ext cx="3530009" cy="1477328"/>
          </a:xfrm>
          <a:prstGeom prst="rect">
            <a:avLst/>
          </a:prstGeom>
          <a:noFill/>
        </p:spPr>
        <p:txBody>
          <a:bodyPr wrap="square" rtlCol="0">
            <a:spAutoFit/>
          </a:bodyPr>
          <a:lstStyle/>
          <a:p>
            <a:r>
              <a:rPr lang="en-IN" b="1" dirty="0"/>
              <a:t>Fenil H. Mehta, LL.B, F.C.A.</a:t>
            </a:r>
          </a:p>
          <a:p>
            <a:r>
              <a:rPr lang="en-IN" b="1" dirty="0"/>
              <a:t>Advocate</a:t>
            </a:r>
          </a:p>
          <a:p>
            <a:r>
              <a:rPr lang="en-IN" dirty="0"/>
              <a:t>The High Court of Gujarat</a:t>
            </a:r>
          </a:p>
          <a:p>
            <a:r>
              <a:rPr lang="en-IN" dirty="0"/>
              <a:t>+91 9033722482</a:t>
            </a:r>
          </a:p>
          <a:p>
            <a:r>
              <a:rPr lang="en-IN" dirty="0"/>
              <a:t>advfenil@fhmasso.com</a:t>
            </a:r>
            <a:endParaRPr lang="en-IL" dirty="0"/>
          </a:p>
        </p:txBody>
      </p:sp>
    </p:spTree>
    <p:extLst>
      <p:ext uri="{BB962C8B-B14F-4D97-AF65-F5344CB8AC3E}">
        <p14:creationId xmlns:p14="http://schemas.microsoft.com/office/powerpoint/2010/main" val="886098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0FBF4-B6AF-D9B3-3FF7-08DD69B33536}"/>
              </a:ext>
            </a:extLst>
          </p:cNvPr>
          <p:cNvSpPr>
            <a:spLocks noGrp="1"/>
          </p:cNvSpPr>
          <p:nvPr>
            <p:ph type="title"/>
          </p:nvPr>
        </p:nvSpPr>
        <p:spPr>
          <a:xfrm>
            <a:off x="1451579" y="804520"/>
            <a:ext cx="9603275" cy="861720"/>
          </a:xfrm>
        </p:spPr>
        <p:txBody>
          <a:bodyPr>
            <a:noAutofit/>
          </a:bodyPr>
          <a:lstStyle/>
          <a:p>
            <a:r>
              <a:rPr lang="en-IN" sz="2500" b="1" dirty="0"/>
              <a:t>Section 148A : </a:t>
            </a:r>
            <a:r>
              <a:rPr lang="en-US" sz="2500" b="1" dirty="0"/>
              <a:t>Conducting inquiry, providing opportunity before issue of notice under</a:t>
            </a:r>
            <a:br>
              <a:rPr lang="en-US" sz="2500" b="1" dirty="0"/>
            </a:br>
            <a:r>
              <a:rPr lang="en-US" sz="2500" b="1" dirty="0"/>
              <a:t>section 148.</a:t>
            </a:r>
            <a:br>
              <a:rPr lang="en-IN" sz="2500" b="1" dirty="0"/>
            </a:br>
            <a:endParaRPr lang="en-IL" sz="2500" b="1" dirty="0"/>
          </a:p>
        </p:txBody>
      </p:sp>
      <p:sp>
        <p:nvSpPr>
          <p:cNvPr id="3" name="Content Placeholder 2">
            <a:extLst>
              <a:ext uri="{FF2B5EF4-FFF2-40B4-BE49-F238E27FC236}">
                <a16:creationId xmlns:a16="http://schemas.microsoft.com/office/drawing/2014/main" id="{FA06EEDB-33DD-6B0E-86D7-934A491CF184}"/>
              </a:ext>
            </a:extLst>
          </p:cNvPr>
          <p:cNvSpPr>
            <a:spLocks noGrp="1"/>
          </p:cNvSpPr>
          <p:nvPr>
            <p:ph idx="1"/>
          </p:nvPr>
        </p:nvSpPr>
        <p:spPr>
          <a:xfrm>
            <a:off x="1451579" y="2015732"/>
            <a:ext cx="9603275" cy="3927868"/>
          </a:xfrm>
        </p:spPr>
        <p:txBody>
          <a:bodyPr>
            <a:normAutofit fontScale="70000" lnSpcReduction="20000"/>
          </a:bodyPr>
          <a:lstStyle/>
          <a:p>
            <a:pPr algn="just">
              <a:spcBef>
                <a:spcPts val="0"/>
              </a:spcBef>
              <a:spcAft>
                <a:spcPts val="400"/>
              </a:spcAft>
            </a:pPr>
            <a:r>
              <a:rPr lang="en-US" sz="2100" b="0" i="0" dirty="0">
                <a:solidFill>
                  <a:srgbClr val="444444"/>
                </a:solidFill>
                <a:effectLst/>
                <a:latin typeface="Times New Roman" panose="02020603050405020304" pitchFamily="18" charset="0"/>
              </a:rPr>
              <a:t>The Assessing Officer shall, before issuing any notice under </a:t>
            </a:r>
            <a:r>
              <a:rPr lang="en-US" sz="2100" dirty="0">
                <a:solidFill>
                  <a:srgbClr val="444444"/>
                </a:solidFill>
                <a:latin typeface="Times New Roman" panose="02020603050405020304" pitchFamily="18" charset="0"/>
              </a:rPr>
              <a:t>section 148,—</a:t>
            </a:r>
          </a:p>
          <a:p>
            <a:pPr marL="180975" indent="0" algn="just">
              <a:spcBef>
                <a:spcPts val="0"/>
              </a:spcBef>
              <a:spcAft>
                <a:spcPts val="400"/>
              </a:spcAft>
              <a:buNone/>
            </a:pPr>
            <a:r>
              <a:rPr lang="en-US" sz="2100" b="0" i="0" dirty="0">
                <a:solidFill>
                  <a:srgbClr val="444444"/>
                </a:solidFill>
                <a:effectLst/>
                <a:latin typeface="Times New Roman" panose="02020603050405020304" pitchFamily="18" charset="0"/>
              </a:rPr>
              <a:t>(</a:t>
            </a:r>
            <a:r>
              <a:rPr lang="en-US" sz="2100" b="0" i="1" dirty="0">
                <a:solidFill>
                  <a:srgbClr val="444444"/>
                </a:solidFill>
                <a:effectLst/>
                <a:latin typeface="Times New Roman" panose="02020603050405020304" pitchFamily="18" charset="0"/>
              </a:rPr>
              <a:t>a</a:t>
            </a:r>
            <a:r>
              <a:rPr lang="en-US" sz="2100" b="0" i="0" dirty="0">
                <a:solidFill>
                  <a:srgbClr val="444444"/>
                </a:solidFill>
                <a:effectLst/>
                <a:latin typeface="Times New Roman" panose="02020603050405020304" pitchFamily="18" charset="0"/>
              </a:rPr>
              <a:t>)  conduct any enquiry, if required, with the prior approval of specified authority, with respect to the information which suggests that the income chargeable to tax has escaped assessment;</a:t>
            </a:r>
          </a:p>
          <a:p>
            <a:pPr marL="180975" indent="0" algn="just">
              <a:spcBef>
                <a:spcPts val="0"/>
              </a:spcBef>
              <a:spcAft>
                <a:spcPts val="400"/>
              </a:spcAft>
              <a:buNone/>
            </a:pPr>
            <a:r>
              <a:rPr lang="en-US" sz="2100" b="0" i="0" dirty="0">
                <a:solidFill>
                  <a:srgbClr val="444444"/>
                </a:solidFill>
                <a:effectLst/>
                <a:latin typeface="Times New Roman" panose="02020603050405020304" pitchFamily="18" charset="0"/>
              </a:rPr>
              <a:t>(</a:t>
            </a:r>
            <a:r>
              <a:rPr lang="en-US" sz="2100" b="0" i="1" dirty="0">
                <a:solidFill>
                  <a:srgbClr val="444444"/>
                </a:solidFill>
                <a:effectLst/>
                <a:latin typeface="Times New Roman" panose="02020603050405020304" pitchFamily="18" charset="0"/>
              </a:rPr>
              <a:t>b</a:t>
            </a:r>
            <a:r>
              <a:rPr lang="en-US" sz="2100" b="0" i="0" dirty="0">
                <a:solidFill>
                  <a:srgbClr val="444444"/>
                </a:solidFill>
                <a:effectLst/>
                <a:latin typeface="Times New Roman" panose="02020603050405020304" pitchFamily="18" charset="0"/>
              </a:rPr>
              <a:t>)  provide an opportunity of being heard to the </a:t>
            </a:r>
            <a:r>
              <a:rPr lang="en-US" sz="2100" b="0" i="0" dirty="0" err="1">
                <a:solidFill>
                  <a:srgbClr val="444444"/>
                </a:solidFill>
                <a:effectLst/>
                <a:latin typeface="Times New Roman" panose="02020603050405020304" pitchFamily="18" charset="0"/>
              </a:rPr>
              <a:t>assessee</a:t>
            </a:r>
            <a:r>
              <a:rPr lang="en-US" sz="2100" b="0" i="0" dirty="0">
                <a:solidFill>
                  <a:srgbClr val="444444"/>
                </a:solidFill>
                <a:effectLst/>
                <a:latin typeface="Times New Roman" panose="02020603050405020304" pitchFamily="18" charset="0"/>
              </a:rPr>
              <a:t>, by serving upon him a notice to show cause within such time, as may be specified in the notice, being not less than seven days and but not exceeding thirty days from the date on which such notice is issued, or such time, as may be extended by him on the basis of an application in this behalf, as to why a notice under </a:t>
            </a:r>
            <a:r>
              <a:rPr lang="en-US" sz="2100" dirty="0">
                <a:solidFill>
                  <a:srgbClr val="444444"/>
                </a:solidFill>
                <a:latin typeface="Times New Roman" panose="02020603050405020304" pitchFamily="18" charset="0"/>
              </a:rPr>
              <a:t>section 148 should not be issued on the basis of information which suggests that income chargeable to tax has escaped assessment in </a:t>
            </a:r>
            <a:r>
              <a:rPr lang="en-US" sz="2100" b="0" i="0" dirty="0">
                <a:solidFill>
                  <a:srgbClr val="444444"/>
                </a:solidFill>
                <a:effectLst/>
                <a:latin typeface="Times New Roman" panose="02020603050405020304" pitchFamily="18" charset="0"/>
              </a:rPr>
              <a:t>his case for the relevant assessment year and results of enquiry conducted, if any, as per clause (</a:t>
            </a:r>
            <a:r>
              <a:rPr lang="en-US" sz="2100" b="0" i="1" dirty="0">
                <a:solidFill>
                  <a:srgbClr val="444444"/>
                </a:solidFill>
                <a:effectLst/>
                <a:latin typeface="Times New Roman" panose="02020603050405020304" pitchFamily="18" charset="0"/>
              </a:rPr>
              <a:t>a</a:t>
            </a:r>
            <a:r>
              <a:rPr lang="en-US" sz="2100" b="0" i="0" dirty="0">
                <a:solidFill>
                  <a:srgbClr val="444444"/>
                </a:solidFill>
                <a:effectLst/>
                <a:latin typeface="Times New Roman" panose="02020603050405020304" pitchFamily="18" charset="0"/>
              </a:rPr>
              <a:t>); </a:t>
            </a:r>
            <a:endParaRPr lang="en-US" sz="2100" b="1" i="0" dirty="0">
              <a:solidFill>
                <a:srgbClr val="444444"/>
              </a:solidFill>
              <a:effectLst/>
              <a:latin typeface="Times New Roman" panose="02020603050405020304" pitchFamily="18" charset="0"/>
            </a:endParaRPr>
          </a:p>
          <a:p>
            <a:pPr marL="180975" indent="0" algn="just">
              <a:spcBef>
                <a:spcPts val="0"/>
              </a:spcBef>
              <a:spcAft>
                <a:spcPts val="400"/>
              </a:spcAft>
              <a:buNone/>
            </a:pPr>
            <a:r>
              <a:rPr lang="en-US" sz="2100" b="0" i="0" dirty="0">
                <a:solidFill>
                  <a:srgbClr val="444444"/>
                </a:solidFill>
                <a:effectLst/>
                <a:latin typeface="Times New Roman" panose="02020603050405020304" pitchFamily="18" charset="0"/>
              </a:rPr>
              <a:t>(</a:t>
            </a:r>
            <a:r>
              <a:rPr lang="en-US" sz="2100" b="0" i="1" dirty="0">
                <a:solidFill>
                  <a:srgbClr val="444444"/>
                </a:solidFill>
                <a:effectLst/>
                <a:latin typeface="Times New Roman" panose="02020603050405020304" pitchFamily="18" charset="0"/>
              </a:rPr>
              <a:t>c</a:t>
            </a:r>
            <a:r>
              <a:rPr lang="en-US" sz="2100" b="0" i="0" dirty="0">
                <a:solidFill>
                  <a:srgbClr val="444444"/>
                </a:solidFill>
                <a:effectLst/>
                <a:latin typeface="Times New Roman" panose="02020603050405020304" pitchFamily="18" charset="0"/>
              </a:rPr>
              <a:t>)  consider the reply of </a:t>
            </a:r>
            <a:r>
              <a:rPr lang="en-US" sz="2100" b="0" i="0" dirty="0" err="1">
                <a:solidFill>
                  <a:srgbClr val="444444"/>
                </a:solidFill>
                <a:effectLst/>
                <a:latin typeface="Times New Roman" panose="02020603050405020304" pitchFamily="18" charset="0"/>
              </a:rPr>
              <a:t>assessee</a:t>
            </a:r>
            <a:r>
              <a:rPr lang="en-US" sz="2100" b="0" i="0" dirty="0">
                <a:solidFill>
                  <a:srgbClr val="444444"/>
                </a:solidFill>
                <a:effectLst/>
                <a:latin typeface="Times New Roman" panose="02020603050405020304" pitchFamily="18" charset="0"/>
              </a:rPr>
              <a:t> furnished, if any, in response to the show-cause notice referred to in clause (</a:t>
            </a:r>
            <a:r>
              <a:rPr lang="en-US" sz="2100" b="0" i="1" dirty="0">
                <a:solidFill>
                  <a:srgbClr val="444444"/>
                </a:solidFill>
                <a:effectLst/>
                <a:latin typeface="Times New Roman" panose="02020603050405020304" pitchFamily="18" charset="0"/>
              </a:rPr>
              <a:t>b</a:t>
            </a:r>
            <a:r>
              <a:rPr lang="en-US" sz="2100" b="0" i="0" dirty="0">
                <a:solidFill>
                  <a:srgbClr val="444444"/>
                </a:solidFill>
                <a:effectLst/>
                <a:latin typeface="Times New Roman" panose="02020603050405020304" pitchFamily="18" charset="0"/>
              </a:rPr>
              <a:t>);</a:t>
            </a:r>
          </a:p>
          <a:p>
            <a:pPr marL="180975" indent="0" algn="just">
              <a:spcBef>
                <a:spcPts val="0"/>
              </a:spcBef>
              <a:spcAft>
                <a:spcPts val="400"/>
              </a:spcAft>
              <a:buNone/>
            </a:pPr>
            <a:r>
              <a:rPr lang="en-US" sz="2100" b="0" i="0" dirty="0">
                <a:solidFill>
                  <a:srgbClr val="444444"/>
                </a:solidFill>
                <a:effectLst/>
                <a:latin typeface="Times New Roman" panose="02020603050405020304" pitchFamily="18" charset="0"/>
              </a:rPr>
              <a:t>(</a:t>
            </a:r>
            <a:r>
              <a:rPr lang="en-US" sz="2100" b="0" i="1" dirty="0">
                <a:solidFill>
                  <a:srgbClr val="444444"/>
                </a:solidFill>
                <a:effectLst/>
                <a:latin typeface="Times New Roman" panose="02020603050405020304" pitchFamily="18" charset="0"/>
              </a:rPr>
              <a:t>d</a:t>
            </a:r>
            <a:r>
              <a:rPr lang="en-US" sz="2100" b="0" i="0" dirty="0">
                <a:solidFill>
                  <a:srgbClr val="444444"/>
                </a:solidFill>
                <a:effectLst/>
                <a:latin typeface="Times New Roman" panose="02020603050405020304" pitchFamily="18" charset="0"/>
              </a:rPr>
              <a:t>)  decide, on the bas</a:t>
            </a:r>
            <a:r>
              <a:rPr lang="en-US" sz="2100" dirty="0">
                <a:solidFill>
                  <a:srgbClr val="444444"/>
                </a:solidFill>
                <a:latin typeface="Times New Roman" panose="02020603050405020304" pitchFamily="18" charset="0"/>
              </a:rPr>
              <a:t>is of material available on record including reply of the </a:t>
            </a:r>
            <a:r>
              <a:rPr lang="en-US" sz="2100" dirty="0" err="1">
                <a:solidFill>
                  <a:srgbClr val="444444"/>
                </a:solidFill>
                <a:latin typeface="Times New Roman" panose="02020603050405020304" pitchFamily="18" charset="0"/>
              </a:rPr>
              <a:t>assessee</a:t>
            </a:r>
            <a:r>
              <a:rPr lang="en-US" sz="2100" dirty="0">
                <a:solidFill>
                  <a:srgbClr val="444444"/>
                </a:solidFill>
                <a:latin typeface="Times New Roman" panose="02020603050405020304" pitchFamily="18" charset="0"/>
              </a:rPr>
              <a:t>, whether or not it is a fit case to issue a notice under section 148, by passing an order, with the prior approval of specified authority, within one month from the end of the </a:t>
            </a:r>
            <a:r>
              <a:rPr lang="en-US" sz="2100" b="0" i="0" dirty="0">
                <a:solidFill>
                  <a:srgbClr val="444444"/>
                </a:solidFill>
                <a:effectLst/>
                <a:latin typeface="Times New Roman" panose="02020603050405020304" pitchFamily="18" charset="0"/>
              </a:rPr>
              <a:t>month in which the reply referred to in clause (</a:t>
            </a:r>
            <a:r>
              <a:rPr lang="en-US" sz="2100" b="0" i="1" dirty="0">
                <a:solidFill>
                  <a:srgbClr val="444444"/>
                </a:solidFill>
                <a:effectLst/>
                <a:latin typeface="Times New Roman" panose="02020603050405020304" pitchFamily="18" charset="0"/>
              </a:rPr>
              <a:t>c</a:t>
            </a:r>
            <a:r>
              <a:rPr lang="en-US" sz="2100" b="0" i="0" dirty="0">
                <a:solidFill>
                  <a:srgbClr val="444444"/>
                </a:solidFill>
                <a:effectLst/>
                <a:latin typeface="Times New Roman" panose="02020603050405020304" pitchFamily="18" charset="0"/>
              </a:rPr>
              <a:t>) is received by him, or where no such reply is furnished, within one month from the end of the month in which time or extended time allowed to furnish a reply as per clause (</a:t>
            </a:r>
            <a:r>
              <a:rPr lang="en-US" sz="2100" b="0" i="1" dirty="0">
                <a:solidFill>
                  <a:srgbClr val="444444"/>
                </a:solidFill>
                <a:effectLst/>
                <a:latin typeface="Times New Roman" panose="02020603050405020304" pitchFamily="18" charset="0"/>
              </a:rPr>
              <a:t>b</a:t>
            </a:r>
            <a:r>
              <a:rPr lang="en-US" sz="2100" b="0" i="0" dirty="0">
                <a:solidFill>
                  <a:srgbClr val="444444"/>
                </a:solidFill>
                <a:effectLst/>
                <a:latin typeface="Times New Roman" panose="02020603050405020304" pitchFamily="18" charset="0"/>
              </a:rPr>
              <a:t>) expires:</a:t>
            </a:r>
          </a:p>
          <a:p>
            <a:pPr marL="0" indent="0" algn="just">
              <a:spcBef>
                <a:spcPts val="0"/>
              </a:spcBef>
              <a:spcAft>
                <a:spcPts val="400"/>
              </a:spcAft>
              <a:buNone/>
            </a:pPr>
            <a:endParaRPr lang="en-US" sz="1800" b="0" i="0" dirty="0">
              <a:solidFill>
                <a:srgbClr val="444444"/>
              </a:solidFill>
              <a:effectLst/>
              <a:latin typeface="Times New Roman" panose="02020603050405020304" pitchFamily="18" charset="0"/>
            </a:endParaRPr>
          </a:p>
        </p:txBody>
      </p:sp>
      <p:sp>
        <p:nvSpPr>
          <p:cNvPr id="4" name="Footer Placeholder 3">
            <a:extLst>
              <a:ext uri="{FF2B5EF4-FFF2-40B4-BE49-F238E27FC236}">
                <a16:creationId xmlns:a16="http://schemas.microsoft.com/office/drawing/2014/main" id="{A033C839-C852-7762-A3D5-5E190910D921}"/>
              </a:ext>
            </a:extLst>
          </p:cNvPr>
          <p:cNvSpPr>
            <a:spLocks noGrp="1"/>
          </p:cNvSpPr>
          <p:nvPr>
            <p:ph type="ftr" sz="quarter" idx="11"/>
          </p:nvPr>
        </p:nvSpPr>
        <p:spPr/>
        <p:txBody>
          <a:bodyPr/>
          <a:lstStyle/>
          <a:p>
            <a:r>
              <a:rPr lang="en-US"/>
              <a:t>Fenil Mehta, Advocate, The High Court of Gujarat</a:t>
            </a:r>
          </a:p>
        </p:txBody>
      </p:sp>
    </p:spTree>
    <p:extLst>
      <p:ext uri="{BB962C8B-B14F-4D97-AF65-F5344CB8AC3E}">
        <p14:creationId xmlns:p14="http://schemas.microsoft.com/office/powerpoint/2010/main" val="3660500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0FBF4-B6AF-D9B3-3FF7-08DD69B33536}"/>
              </a:ext>
            </a:extLst>
          </p:cNvPr>
          <p:cNvSpPr>
            <a:spLocks noGrp="1"/>
          </p:cNvSpPr>
          <p:nvPr>
            <p:ph type="title"/>
          </p:nvPr>
        </p:nvSpPr>
        <p:spPr>
          <a:xfrm>
            <a:off x="1451579" y="804520"/>
            <a:ext cx="9603275" cy="861720"/>
          </a:xfrm>
        </p:spPr>
        <p:txBody>
          <a:bodyPr>
            <a:noAutofit/>
          </a:bodyPr>
          <a:lstStyle/>
          <a:p>
            <a:r>
              <a:rPr lang="en-IN" sz="2500" b="1" dirty="0"/>
              <a:t>Section 148A : </a:t>
            </a:r>
            <a:r>
              <a:rPr lang="en-US" sz="2500" b="1" dirty="0"/>
              <a:t>Conducting inquiry, providing opportunity before issue of notice under</a:t>
            </a:r>
            <a:br>
              <a:rPr lang="en-US" sz="2500" b="1" dirty="0"/>
            </a:br>
            <a:r>
              <a:rPr lang="en-US" sz="2500" b="1" dirty="0"/>
              <a:t>section 148. (Continued…)</a:t>
            </a:r>
            <a:br>
              <a:rPr lang="en-IN" sz="2500" b="1" dirty="0"/>
            </a:br>
            <a:endParaRPr lang="en-IL" sz="2500" b="1" dirty="0"/>
          </a:p>
        </p:txBody>
      </p:sp>
      <p:sp>
        <p:nvSpPr>
          <p:cNvPr id="3" name="Content Placeholder 2">
            <a:extLst>
              <a:ext uri="{FF2B5EF4-FFF2-40B4-BE49-F238E27FC236}">
                <a16:creationId xmlns:a16="http://schemas.microsoft.com/office/drawing/2014/main" id="{FA06EEDB-33DD-6B0E-86D7-934A491CF184}"/>
              </a:ext>
            </a:extLst>
          </p:cNvPr>
          <p:cNvSpPr>
            <a:spLocks noGrp="1"/>
          </p:cNvSpPr>
          <p:nvPr>
            <p:ph idx="1"/>
          </p:nvPr>
        </p:nvSpPr>
        <p:spPr>
          <a:xfrm>
            <a:off x="1451579" y="2015732"/>
            <a:ext cx="9603275" cy="4037748"/>
          </a:xfrm>
        </p:spPr>
        <p:txBody>
          <a:bodyPr>
            <a:normAutofit fontScale="25000" lnSpcReduction="20000"/>
          </a:bodyPr>
          <a:lstStyle/>
          <a:p>
            <a:pPr algn="just">
              <a:spcBef>
                <a:spcPts val="600"/>
              </a:spcBef>
              <a:spcAft>
                <a:spcPts val="400"/>
              </a:spcAft>
            </a:pPr>
            <a:r>
              <a:rPr lang="en-US" sz="6000" b="1" i="0" dirty="0">
                <a:solidFill>
                  <a:srgbClr val="444444"/>
                </a:solidFill>
                <a:effectLst/>
                <a:latin typeface="Times New Roman" panose="02020603050405020304" pitchFamily="18" charset="0"/>
              </a:rPr>
              <a:t>Provided </a:t>
            </a:r>
            <a:r>
              <a:rPr lang="en-US" sz="6000" b="0" i="0" dirty="0">
                <a:solidFill>
                  <a:srgbClr val="444444"/>
                </a:solidFill>
                <a:effectLst/>
                <a:latin typeface="Times New Roman" panose="02020603050405020304" pitchFamily="18" charset="0"/>
              </a:rPr>
              <a:t>that the provisions of this section shall not apply in a case where,—</a:t>
            </a:r>
          </a:p>
          <a:p>
            <a:pPr marL="180975" indent="0" algn="just">
              <a:spcBef>
                <a:spcPts val="600"/>
              </a:spcBef>
              <a:spcAft>
                <a:spcPts val="400"/>
              </a:spcAft>
              <a:buNone/>
            </a:pPr>
            <a:r>
              <a:rPr lang="en-US" sz="6000" b="0" i="0" dirty="0">
                <a:solidFill>
                  <a:srgbClr val="444444"/>
                </a:solidFill>
                <a:effectLst/>
                <a:latin typeface="Times New Roman" panose="02020603050405020304" pitchFamily="18" charset="0"/>
              </a:rPr>
              <a:t>(</a:t>
            </a:r>
            <a:r>
              <a:rPr lang="en-US" sz="6000" b="0" i="1" dirty="0">
                <a:solidFill>
                  <a:srgbClr val="444444"/>
                </a:solidFill>
                <a:effectLst/>
                <a:latin typeface="Times New Roman" panose="02020603050405020304" pitchFamily="18" charset="0"/>
              </a:rPr>
              <a:t>a</a:t>
            </a:r>
            <a:r>
              <a:rPr lang="en-US" sz="6000" b="0" i="0" dirty="0">
                <a:solidFill>
                  <a:srgbClr val="444444"/>
                </a:solidFill>
                <a:effectLst/>
                <a:latin typeface="Times New Roman" panose="02020603050405020304" pitchFamily="18" charset="0"/>
              </a:rPr>
              <a:t>)  a search is </a:t>
            </a:r>
            <a:r>
              <a:rPr lang="en-US" sz="6000" dirty="0">
                <a:solidFill>
                  <a:srgbClr val="444444"/>
                </a:solidFill>
                <a:latin typeface="Times New Roman" panose="02020603050405020304" pitchFamily="18" charset="0"/>
              </a:rPr>
              <a:t>initiated under section 132 or books of account, other documents or any assets are requisitioned under section 132A in the case of </a:t>
            </a:r>
            <a:r>
              <a:rPr lang="en-US" sz="6000" b="0" i="0" dirty="0">
                <a:solidFill>
                  <a:srgbClr val="444444"/>
                </a:solidFill>
                <a:effectLst/>
                <a:latin typeface="Times New Roman" panose="02020603050405020304" pitchFamily="18" charset="0"/>
              </a:rPr>
              <a:t>the </a:t>
            </a:r>
            <a:r>
              <a:rPr lang="en-US" sz="6000" b="0" i="0" dirty="0" err="1">
                <a:solidFill>
                  <a:srgbClr val="444444"/>
                </a:solidFill>
                <a:effectLst/>
                <a:latin typeface="Times New Roman" panose="02020603050405020304" pitchFamily="18" charset="0"/>
              </a:rPr>
              <a:t>assessee</a:t>
            </a:r>
            <a:r>
              <a:rPr lang="en-US" sz="6000" b="0" i="0" dirty="0">
                <a:solidFill>
                  <a:srgbClr val="444444"/>
                </a:solidFill>
                <a:effectLst/>
                <a:latin typeface="Times New Roman" panose="02020603050405020304" pitchFamily="18" charset="0"/>
              </a:rPr>
              <a:t> on or after the 1st day of April, 2021; or</a:t>
            </a:r>
          </a:p>
          <a:p>
            <a:pPr marL="180975" indent="0" algn="just">
              <a:spcBef>
                <a:spcPts val="600"/>
              </a:spcBef>
              <a:spcAft>
                <a:spcPts val="400"/>
              </a:spcAft>
              <a:buNone/>
            </a:pPr>
            <a:r>
              <a:rPr lang="en-US" sz="6000" b="0" i="0" dirty="0">
                <a:solidFill>
                  <a:srgbClr val="444444"/>
                </a:solidFill>
                <a:effectLst/>
                <a:latin typeface="Times New Roman" panose="02020603050405020304" pitchFamily="18" charset="0"/>
              </a:rPr>
              <a:t>(</a:t>
            </a:r>
            <a:r>
              <a:rPr lang="en-US" sz="6000" b="0" i="1" dirty="0">
                <a:solidFill>
                  <a:srgbClr val="444444"/>
                </a:solidFill>
                <a:effectLst/>
                <a:latin typeface="Times New Roman" panose="02020603050405020304" pitchFamily="18" charset="0"/>
              </a:rPr>
              <a:t>b</a:t>
            </a:r>
            <a:r>
              <a:rPr lang="en-US" sz="6000" b="0" i="0" dirty="0">
                <a:solidFill>
                  <a:srgbClr val="444444"/>
                </a:solidFill>
                <a:effectLst/>
                <a:latin typeface="Times New Roman" panose="02020603050405020304" pitchFamily="18" charset="0"/>
              </a:rPr>
              <a:t>)  the Assessing Officer is satisfied, with the prior approval of the Principal Commissioner or Commissioner that any money, bullion, </a:t>
            </a:r>
            <a:r>
              <a:rPr lang="en-US" sz="6000" b="0" i="0" dirty="0" err="1">
                <a:solidFill>
                  <a:srgbClr val="444444"/>
                </a:solidFill>
                <a:effectLst/>
                <a:latin typeface="Times New Roman" panose="02020603050405020304" pitchFamily="18" charset="0"/>
              </a:rPr>
              <a:t>jewellery</a:t>
            </a:r>
            <a:r>
              <a:rPr lang="en-US" sz="6000" b="0" i="0" dirty="0">
                <a:solidFill>
                  <a:srgbClr val="444444"/>
                </a:solidFill>
                <a:effectLst/>
                <a:latin typeface="Times New Roman" panose="02020603050405020304" pitchFamily="18" charset="0"/>
              </a:rPr>
              <a:t> or other valuable article or thing, seized in a search under</a:t>
            </a:r>
            <a:r>
              <a:rPr lang="en-US" sz="6000" dirty="0">
                <a:solidFill>
                  <a:srgbClr val="444444"/>
                </a:solidFill>
                <a:latin typeface="Times New Roman" panose="02020603050405020304" pitchFamily="18" charset="0"/>
              </a:rPr>
              <a:t> section 132 or requisitioned under section 132A, in the case of any other person on or after the 1st day of April, 2021, belongs to the </a:t>
            </a:r>
            <a:r>
              <a:rPr lang="en-US" sz="6000" b="0" i="0" dirty="0" err="1">
                <a:solidFill>
                  <a:srgbClr val="444444"/>
                </a:solidFill>
                <a:effectLst/>
                <a:latin typeface="Times New Roman" panose="02020603050405020304" pitchFamily="18" charset="0"/>
              </a:rPr>
              <a:t>assessee</a:t>
            </a:r>
            <a:r>
              <a:rPr lang="en-US" sz="6000" b="0" i="0" dirty="0">
                <a:solidFill>
                  <a:srgbClr val="444444"/>
                </a:solidFill>
                <a:effectLst/>
                <a:latin typeface="Times New Roman" panose="02020603050405020304" pitchFamily="18" charset="0"/>
              </a:rPr>
              <a:t>; or</a:t>
            </a:r>
          </a:p>
          <a:p>
            <a:pPr marL="180975" indent="0" algn="just">
              <a:spcBef>
                <a:spcPts val="600"/>
              </a:spcBef>
              <a:spcAft>
                <a:spcPts val="400"/>
              </a:spcAft>
              <a:buNone/>
            </a:pPr>
            <a:r>
              <a:rPr lang="en-US" sz="6000" b="0" i="0" dirty="0">
                <a:solidFill>
                  <a:srgbClr val="444444"/>
                </a:solidFill>
                <a:effectLst/>
                <a:latin typeface="Times New Roman" panose="02020603050405020304" pitchFamily="18" charset="0"/>
              </a:rPr>
              <a:t>(</a:t>
            </a:r>
            <a:r>
              <a:rPr lang="en-US" sz="6000" b="0" i="1" dirty="0">
                <a:solidFill>
                  <a:srgbClr val="444444"/>
                </a:solidFill>
                <a:effectLst/>
                <a:latin typeface="Times New Roman" panose="02020603050405020304" pitchFamily="18" charset="0"/>
              </a:rPr>
              <a:t>c</a:t>
            </a:r>
            <a:r>
              <a:rPr lang="en-US" sz="6000" b="0" i="0" dirty="0">
                <a:solidFill>
                  <a:srgbClr val="444444"/>
                </a:solidFill>
                <a:effectLst/>
                <a:latin typeface="Times New Roman" panose="02020603050405020304" pitchFamily="18" charset="0"/>
              </a:rPr>
              <a:t>)  the Assessing Officer is satisfied, with the prior approval of the Principal Commissioner or Commissioner that any books of account or documents, seized in a search </a:t>
            </a:r>
            <a:r>
              <a:rPr lang="en-US" sz="6000" dirty="0">
                <a:solidFill>
                  <a:srgbClr val="444444"/>
                </a:solidFill>
                <a:latin typeface="Times New Roman" panose="02020603050405020304" pitchFamily="18" charset="0"/>
              </a:rPr>
              <a:t>under section 132 or requisitioned under section 132A, in case of any other person on or after the 1st day of April, 2021, pertains or pertain to, or any information contained therein, [relate </a:t>
            </a:r>
            <a:r>
              <a:rPr lang="en-US" sz="6000" b="0" i="1" dirty="0">
                <a:solidFill>
                  <a:srgbClr val="444444"/>
                </a:solidFill>
                <a:effectLst/>
                <a:latin typeface="Times New Roman" panose="02020603050405020304" pitchFamily="18" charset="0"/>
              </a:rPr>
              <a:t>to, the </a:t>
            </a:r>
            <a:r>
              <a:rPr lang="en-US" sz="6000" b="0" i="1" dirty="0" err="1">
                <a:solidFill>
                  <a:srgbClr val="444444"/>
                </a:solidFill>
                <a:effectLst/>
                <a:latin typeface="Times New Roman" panose="02020603050405020304" pitchFamily="18" charset="0"/>
              </a:rPr>
              <a:t>assessee</a:t>
            </a:r>
            <a:r>
              <a:rPr lang="en-US" sz="6000" b="0" i="1" dirty="0">
                <a:solidFill>
                  <a:srgbClr val="444444"/>
                </a:solidFill>
                <a:effectLst/>
                <a:latin typeface="Times New Roman" panose="02020603050405020304" pitchFamily="18" charset="0"/>
              </a:rPr>
              <a:t>; or</a:t>
            </a:r>
            <a:endParaRPr lang="en-US" sz="6000" b="0" i="0" dirty="0">
              <a:solidFill>
                <a:srgbClr val="444444"/>
              </a:solidFill>
              <a:effectLst/>
              <a:latin typeface="Times New Roman" panose="02020603050405020304" pitchFamily="18" charset="0"/>
            </a:endParaRPr>
          </a:p>
          <a:p>
            <a:pPr marL="180975" indent="0" algn="just">
              <a:spcBef>
                <a:spcPts val="600"/>
              </a:spcBef>
              <a:spcAft>
                <a:spcPts val="400"/>
              </a:spcAft>
              <a:buNone/>
            </a:pPr>
            <a:r>
              <a:rPr lang="en-US" sz="6000" b="0" i="1" dirty="0">
                <a:solidFill>
                  <a:srgbClr val="444444"/>
                </a:solidFill>
                <a:effectLst/>
                <a:latin typeface="Times New Roman" panose="02020603050405020304" pitchFamily="18" charset="0"/>
              </a:rPr>
              <a:t>(</a:t>
            </a:r>
            <a:r>
              <a:rPr lang="en-US" sz="6000" b="0" i="0" dirty="0">
                <a:solidFill>
                  <a:srgbClr val="444444"/>
                </a:solidFill>
                <a:effectLst/>
                <a:latin typeface="Times New Roman" panose="02020603050405020304" pitchFamily="18" charset="0"/>
              </a:rPr>
              <a:t>d</a:t>
            </a:r>
            <a:r>
              <a:rPr lang="en-US" sz="6000" b="0" i="1" dirty="0">
                <a:solidFill>
                  <a:srgbClr val="444444"/>
                </a:solidFill>
                <a:effectLst/>
                <a:latin typeface="Times New Roman" panose="02020603050405020304" pitchFamily="18" charset="0"/>
              </a:rPr>
              <a:t>)  the Assessing Officer has received any information under the scheme notified under</a:t>
            </a:r>
            <a:r>
              <a:rPr lang="en-US" sz="6000" dirty="0">
                <a:solidFill>
                  <a:srgbClr val="444444"/>
                </a:solidFill>
                <a:latin typeface="Times New Roman" panose="02020603050405020304" pitchFamily="18" charset="0"/>
              </a:rPr>
              <a:t> section 135A pertaining to income chargeable to tax escaping assessment for any assessment year in the case of the </a:t>
            </a:r>
            <a:r>
              <a:rPr lang="en-US" sz="6000" dirty="0" err="1">
                <a:solidFill>
                  <a:srgbClr val="444444"/>
                </a:solidFill>
                <a:latin typeface="Times New Roman" panose="02020603050405020304" pitchFamily="18" charset="0"/>
              </a:rPr>
              <a:t>assessee</a:t>
            </a:r>
            <a:r>
              <a:rPr lang="en-US" sz="6000" dirty="0">
                <a:solidFill>
                  <a:srgbClr val="444444"/>
                </a:solidFill>
                <a:latin typeface="Times New Roman" panose="02020603050405020304" pitchFamily="18" charset="0"/>
              </a:rPr>
              <a:t>.] [</a:t>
            </a:r>
            <a:r>
              <a:rPr lang="en-US" sz="6000" b="0" i="0" dirty="0">
                <a:solidFill>
                  <a:srgbClr val="444444"/>
                </a:solidFill>
                <a:effectLst/>
                <a:latin typeface="Segoe UI" panose="020B0502040204020203" pitchFamily="34" charset="0"/>
              </a:rPr>
              <a:t>Sub. for "relate to, the </a:t>
            </a:r>
            <a:r>
              <a:rPr lang="en-US" sz="6000" b="0" i="0" dirty="0" err="1">
                <a:solidFill>
                  <a:srgbClr val="444444"/>
                </a:solidFill>
                <a:effectLst/>
                <a:latin typeface="Segoe UI" panose="020B0502040204020203" pitchFamily="34" charset="0"/>
              </a:rPr>
              <a:t>assessee</a:t>
            </a:r>
            <a:r>
              <a:rPr lang="en-US" sz="6000" b="0" i="0" dirty="0">
                <a:solidFill>
                  <a:srgbClr val="444444"/>
                </a:solidFill>
                <a:effectLst/>
                <a:latin typeface="Segoe UI" panose="020B0502040204020203" pitchFamily="34" charset="0"/>
              </a:rPr>
              <a:t>." w.e.f. </a:t>
            </a:r>
            <a:r>
              <a:rPr lang="en-US" sz="6000" i="0" dirty="0">
                <a:solidFill>
                  <a:srgbClr val="444444"/>
                </a:solidFill>
                <a:effectLst/>
                <a:latin typeface="Segoe UI" panose="020B0502040204020203" pitchFamily="34" charset="0"/>
              </a:rPr>
              <a:t>1-4-2022</a:t>
            </a:r>
            <a:r>
              <a:rPr lang="en-US" sz="6000" b="0" i="0" dirty="0">
                <a:solidFill>
                  <a:srgbClr val="444444"/>
                </a:solidFill>
                <a:effectLst/>
                <a:latin typeface="Segoe UI" panose="020B0502040204020203" pitchFamily="34" charset="0"/>
              </a:rPr>
              <a:t>.]</a:t>
            </a:r>
            <a:endParaRPr lang="en-US" sz="6000" dirty="0">
              <a:solidFill>
                <a:srgbClr val="444444"/>
              </a:solidFill>
              <a:latin typeface="Times New Roman" panose="02020603050405020304" pitchFamily="18" charset="0"/>
            </a:endParaRPr>
          </a:p>
          <a:p>
            <a:pPr marL="180975" indent="0" algn="just">
              <a:spcBef>
                <a:spcPts val="600"/>
              </a:spcBef>
              <a:spcAft>
                <a:spcPts val="400"/>
              </a:spcAft>
              <a:buNone/>
            </a:pPr>
            <a:r>
              <a:rPr lang="en-US" sz="6000" dirty="0">
                <a:solidFill>
                  <a:srgbClr val="444444"/>
                </a:solidFill>
                <a:latin typeface="Times New Roman" panose="02020603050405020304" pitchFamily="18" charset="0"/>
              </a:rPr>
              <a:t>Explanation.—For the purposes of this section, specified authority means the specified authority referred to in section 151.</a:t>
            </a:r>
          </a:p>
          <a:p>
            <a:pPr marL="180975" indent="0" algn="just">
              <a:spcBef>
                <a:spcPts val="0"/>
              </a:spcBef>
              <a:spcAft>
                <a:spcPts val="400"/>
              </a:spcAft>
              <a:buNone/>
            </a:pPr>
            <a:endParaRPr lang="en-US" sz="2100" b="0" i="0" dirty="0">
              <a:solidFill>
                <a:srgbClr val="444444"/>
              </a:solidFill>
              <a:effectLst/>
              <a:latin typeface="Times New Roman" panose="02020603050405020304" pitchFamily="18" charset="0"/>
            </a:endParaRPr>
          </a:p>
          <a:p>
            <a:pPr marL="0" indent="0" algn="just">
              <a:spcBef>
                <a:spcPts val="0"/>
              </a:spcBef>
              <a:spcAft>
                <a:spcPts val="400"/>
              </a:spcAft>
              <a:buNone/>
            </a:pPr>
            <a:endParaRPr lang="en-US" sz="1800" b="0" i="0" dirty="0">
              <a:solidFill>
                <a:srgbClr val="444444"/>
              </a:solidFill>
              <a:effectLst/>
              <a:latin typeface="Times New Roman" panose="02020603050405020304" pitchFamily="18" charset="0"/>
            </a:endParaRPr>
          </a:p>
        </p:txBody>
      </p:sp>
      <p:sp>
        <p:nvSpPr>
          <p:cNvPr id="4" name="Footer Placeholder 3">
            <a:extLst>
              <a:ext uri="{FF2B5EF4-FFF2-40B4-BE49-F238E27FC236}">
                <a16:creationId xmlns:a16="http://schemas.microsoft.com/office/drawing/2014/main" id="{A033C839-C852-7762-A3D5-5E190910D921}"/>
              </a:ext>
            </a:extLst>
          </p:cNvPr>
          <p:cNvSpPr>
            <a:spLocks noGrp="1"/>
          </p:cNvSpPr>
          <p:nvPr>
            <p:ph type="ftr" sz="quarter" idx="11"/>
          </p:nvPr>
        </p:nvSpPr>
        <p:spPr/>
        <p:txBody>
          <a:bodyPr/>
          <a:lstStyle/>
          <a:p>
            <a:r>
              <a:rPr lang="en-US"/>
              <a:t>Fenil Mehta, Advocate, The High Court of Gujarat</a:t>
            </a:r>
          </a:p>
        </p:txBody>
      </p:sp>
    </p:spTree>
    <p:extLst>
      <p:ext uri="{BB962C8B-B14F-4D97-AF65-F5344CB8AC3E}">
        <p14:creationId xmlns:p14="http://schemas.microsoft.com/office/powerpoint/2010/main" val="2943809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0FBF4-B6AF-D9B3-3FF7-08DD69B33536}"/>
              </a:ext>
            </a:extLst>
          </p:cNvPr>
          <p:cNvSpPr>
            <a:spLocks noGrp="1"/>
          </p:cNvSpPr>
          <p:nvPr>
            <p:ph type="title"/>
          </p:nvPr>
        </p:nvSpPr>
        <p:spPr>
          <a:xfrm>
            <a:off x="1451579" y="804520"/>
            <a:ext cx="9603275" cy="861720"/>
          </a:xfrm>
        </p:spPr>
        <p:txBody>
          <a:bodyPr>
            <a:normAutofit fontScale="90000"/>
          </a:bodyPr>
          <a:lstStyle/>
          <a:p>
            <a:r>
              <a:rPr lang="en-IN" b="1" dirty="0"/>
              <a:t>Section 148 : </a:t>
            </a:r>
            <a:r>
              <a:rPr lang="en-US" b="1" dirty="0"/>
              <a:t>Issue of notice where income has escaped assessment.</a:t>
            </a:r>
            <a:br>
              <a:rPr lang="en-IN" b="1" dirty="0"/>
            </a:br>
            <a:endParaRPr lang="en-IL" b="1" dirty="0"/>
          </a:p>
        </p:txBody>
      </p:sp>
      <p:sp>
        <p:nvSpPr>
          <p:cNvPr id="3" name="Content Placeholder 2">
            <a:extLst>
              <a:ext uri="{FF2B5EF4-FFF2-40B4-BE49-F238E27FC236}">
                <a16:creationId xmlns:a16="http://schemas.microsoft.com/office/drawing/2014/main" id="{FA06EEDB-33DD-6B0E-86D7-934A491CF184}"/>
              </a:ext>
            </a:extLst>
          </p:cNvPr>
          <p:cNvSpPr>
            <a:spLocks noGrp="1"/>
          </p:cNvSpPr>
          <p:nvPr>
            <p:ph idx="1"/>
          </p:nvPr>
        </p:nvSpPr>
        <p:spPr>
          <a:xfrm>
            <a:off x="1451579" y="2015732"/>
            <a:ext cx="9603275" cy="4120908"/>
          </a:xfrm>
        </p:spPr>
        <p:txBody>
          <a:bodyPr>
            <a:noAutofit/>
          </a:bodyPr>
          <a:lstStyle/>
          <a:p>
            <a:pPr algn="just">
              <a:spcAft>
                <a:spcPts val="400"/>
              </a:spcAft>
            </a:pPr>
            <a:r>
              <a:rPr lang="en-US" b="0" i="0" dirty="0">
                <a:solidFill>
                  <a:srgbClr val="444444"/>
                </a:solidFill>
                <a:effectLst/>
                <a:latin typeface="Times New Roman" panose="02020603050405020304" pitchFamily="18" charset="0"/>
              </a:rPr>
              <a:t>Before making the assessment, reassessment or </a:t>
            </a:r>
            <a:r>
              <a:rPr lang="en-US" b="0" i="0" dirty="0" err="1">
                <a:solidFill>
                  <a:srgbClr val="444444"/>
                </a:solidFill>
                <a:effectLst/>
                <a:latin typeface="Times New Roman" panose="02020603050405020304" pitchFamily="18" charset="0"/>
              </a:rPr>
              <a:t>recomputation</a:t>
            </a:r>
            <a:r>
              <a:rPr lang="en-US" b="0" i="0" dirty="0">
                <a:solidFill>
                  <a:srgbClr val="444444"/>
                </a:solidFill>
                <a:effectLst/>
                <a:latin typeface="Times New Roman" panose="02020603050405020304" pitchFamily="18" charset="0"/>
              </a:rPr>
              <a:t> under </a:t>
            </a:r>
            <a:r>
              <a:rPr lang="en-US" dirty="0">
                <a:solidFill>
                  <a:srgbClr val="444444"/>
                </a:solidFill>
                <a:latin typeface="Times New Roman" panose="02020603050405020304" pitchFamily="18" charset="0"/>
              </a:rPr>
              <a:t>section 147, and subject to the provisions of section 148A, the Assessing Officer shall serve on the </a:t>
            </a:r>
            <a:r>
              <a:rPr lang="en-US" dirty="0" err="1">
                <a:solidFill>
                  <a:srgbClr val="444444"/>
                </a:solidFill>
                <a:latin typeface="Times New Roman" panose="02020603050405020304" pitchFamily="18" charset="0"/>
              </a:rPr>
              <a:t>assessee</a:t>
            </a:r>
            <a:r>
              <a:rPr lang="en-US" dirty="0">
                <a:solidFill>
                  <a:srgbClr val="444444"/>
                </a:solidFill>
                <a:latin typeface="Times New Roman" panose="02020603050405020304" pitchFamily="18" charset="0"/>
              </a:rPr>
              <a:t> a notice, along with a copy of the order passed, if required, under clause (d) of section 148A, requiring him to furnish within such period, as may be specified in such notice, a return of his income or the income of any other person in respect of which he is assessable under this Act during the previous year corresponding to the relevant assessment year, in the prescribed form and verified in the prescribed manner and setting forth such other particulars as may be prescribed; and the provisions of this Act shall, so far as may be, apply accordingly as if such return were a return required to be furnished under section 139:</a:t>
            </a:r>
          </a:p>
        </p:txBody>
      </p:sp>
      <p:sp>
        <p:nvSpPr>
          <p:cNvPr id="4" name="Footer Placeholder 3">
            <a:extLst>
              <a:ext uri="{FF2B5EF4-FFF2-40B4-BE49-F238E27FC236}">
                <a16:creationId xmlns:a16="http://schemas.microsoft.com/office/drawing/2014/main" id="{A033C839-C852-7762-A3D5-5E190910D921}"/>
              </a:ext>
            </a:extLst>
          </p:cNvPr>
          <p:cNvSpPr>
            <a:spLocks noGrp="1"/>
          </p:cNvSpPr>
          <p:nvPr>
            <p:ph type="ftr" sz="quarter" idx="11"/>
          </p:nvPr>
        </p:nvSpPr>
        <p:spPr/>
        <p:txBody>
          <a:bodyPr/>
          <a:lstStyle/>
          <a:p>
            <a:r>
              <a:rPr lang="en-US"/>
              <a:t>Fenil Mehta, Advocate, The High Court of Gujarat</a:t>
            </a:r>
          </a:p>
        </p:txBody>
      </p:sp>
    </p:spTree>
    <p:extLst>
      <p:ext uri="{BB962C8B-B14F-4D97-AF65-F5344CB8AC3E}">
        <p14:creationId xmlns:p14="http://schemas.microsoft.com/office/powerpoint/2010/main" val="49529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0FBF4-B6AF-D9B3-3FF7-08DD69B33536}"/>
              </a:ext>
            </a:extLst>
          </p:cNvPr>
          <p:cNvSpPr>
            <a:spLocks noGrp="1"/>
          </p:cNvSpPr>
          <p:nvPr>
            <p:ph type="title"/>
          </p:nvPr>
        </p:nvSpPr>
        <p:spPr>
          <a:xfrm>
            <a:off x="1451579" y="804520"/>
            <a:ext cx="9603275" cy="861720"/>
          </a:xfrm>
        </p:spPr>
        <p:txBody>
          <a:bodyPr>
            <a:normAutofit fontScale="90000"/>
          </a:bodyPr>
          <a:lstStyle/>
          <a:p>
            <a:r>
              <a:rPr lang="en-IN" b="1" dirty="0"/>
              <a:t>Section 148 : </a:t>
            </a:r>
            <a:r>
              <a:rPr lang="en-US" b="1" dirty="0"/>
              <a:t>Issue of notice where income has escaped assessment. (Continued…)</a:t>
            </a:r>
            <a:br>
              <a:rPr lang="en-IN" b="1" dirty="0"/>
            </a:br>
            <a:endParaRPr lang="en-IL" b="1" dirty="0"/>
          </a:p>
        </p:txBody>
      </p:sp>
      <p:sp>
        <p:nvSpPr>
          <p:cNvPr id="3" name="Content Placeholder 2">
            <a:extLst>
              <a:ext uri="{FF2B5EF4-FFF2-40B4-BE49-F238E27FC236}">
                <a16:creationId xmlns:a16="http://schemas.microsoft.com/office/drawing/2014/main" id="{FA06EEDB-33DD-6B0E-86D7-934A491CF184}"/>
              </a:ext>
            </a:extLst>
          </p:cNvPr>
          <p:cNvSpPr>
            <a:spLocks noGrp="1"/>
          </p:cNvSpPr>
          <p:nvPr>
            <p:ph idx="1"/>
          </p:nvPr>
        </p:nvSpPr>
        <p:spPr/>
        <p:txBody>
          <a:bodyPr>
            <a:normAutofit/>
          </a:bodyPr>
          <a:lstStyle/>
          <a:p>
            <a:pPr algn="just">
              <a:spcAft>
                <a:spcPts val="400"/>
              </a:spcAft>
            </a:pPr>
            <a:r>
              <a:rPr lang="en-US" b="1" i="0" dirty="0">
                <a:solidFill>
                  <a:srgbClr val="444444"/>
                </a:solidFill>
                <a:effectLst/>
                <a:latin typeface="Times New Roman" panose="02020603050405020304" pitchFamily="18" charset="0"/>
              </a:rPr>
              <a:t>Provided </a:t>
            </a:r>
            <a:r>
              <a:rPr lang="en-US" b="0" i="0" dirty="0">
                <a:solidFill>
                  <a:srgbClr val="444444"/>
                </a:solidFill>
                <a:effectLst/>
                <a:latin typeface="Times New Roman" panose="02020603050405020304" pitchFamily="18" charset="0"/>
              </a:rPr>
              <a:t>that no notice under this section shall be issued unless there is information with the Assessing Officer which suggests that the income chargeable to tax has escaped assessment in the case of the </a:t>
            </a:r>
            <a:r>
              <a:rPr lang="en-US" b="0" i="0" dirty="0" err="1">
                <a:solidFill>
                  <a:srgbClr val="444444"/>
                </a:solidFill>
                <a:effectLst/>
                <a:latin typeface="Times New Roman" panose="02020603050405020304" pitchFamily="18" charset="0"/>
              </a:rPr>
              <a:t>assessee</a:t>
            </a:r>
            <a:r>
              <a:rPr lang="en-US" b="0" i="0" dirty="0">
                <a:solidFill>
                  <a:srgbClr val="444444"/>
                </a:solidFill>
                <a:effectLst/>
                <a:latin typeface="Times New Roman" panose="02020603050405020304" pitchFamily="18" charset="0"/>
              </a:rPr>
              <a:t> for the relevant assessment year and the Assessing Officer has obtained prior approval of the specified authority to issue such notice:</a:t>
            </a:r>
          </a:p>
          <a:p>
            <a:pPr marL="180975" indent="0" algn="just">
              <a:spcAft>
                <a:spcPts val="400"/>
              </a:spcAft>
              <a:buNone/>
            </a:pPr>
            <a:r>
              <a:rPr lang="en-US" b="1" i="0" dirty="0">
                <a:solidFill>
                  <a:srgbClr val="444444"/>
                </a:solidFill>
                <a:effectLst/>
                <a:latin typeface="Times New Roman" panose="02020603050405020304" pitchFamily="18" charset="0"/>
              </a:rPr>
              <a:t>Provided further</a:t>
            </a:r>
            <a:r>
              <a:rPr lang="en-US" b="0" i="0" dirty="0">
                <a:solidFill>
                  <a:srgbClr val="444444"/>
                </a:solidFill>
                <a:effectLst/>
                <a:latin typeface="Times New Roman" panose="02020603050405020304" pitchFamily="18" charset="0"/>
              </a:rPr>
              <a:t> </a:t>
            </a:r>
            <a:r>
              <a:rPr lang="en-US" b="0" i="1" dirty="0">
                <a:solidFill>
                  <a:srgbClr val="444444"/>
                </a:solidFill>
                <a:effectLst/>
                <a:latin typeface="Times New Roman" panose="02020603050405020304" pitchFamily="18" charset="0"/>
              </a:rPr>
              <a:t>that no such approval shall be required where the Assessing Officer, with the prior approval of the specified authority, has passed an order under clause (</a:t>
            </a:r>
            <a:r>
              <a:rPr lang="en-US" b="0" i="0" dirty="0">
                <a:solidFill>
                  <a:srgbClr val="444444"/>
                </a:solidFill>
                <a:effectLst/>
                <a:latin typeface="Times New Roman" panose="02020603050405020304" pitchFamily="18" charset="0"/>
              </a:rPr>
              <a:t>d</a:t>
            </a:r>
            <a:r>
              <a:rPr lang="en-US" b="0" i="1" dirty="0">
                <a:solidFill>
                  <a:srgbClr val="444444"/>
                </a:solidFill>
                <a:effectLst/>
                <a:latin typeface="Times New Roman" panose="02020603050405020304" pitchFamily="18" charset="0"/>
              </a:rPr>
              <a:t>) of </a:t>
            </a:r>
            <a:r>
              <a:rPr lang="en-US" i="1" dirty="0">
                <a:solidFill>
                  <a:srgbClr val="444444"/>
                </a:solidFill>
                <a:latin typeface="Times New Roman" panose="02020603050405020304" pitchFamily="18" charset="0"/>
              </a:rPr>
              <a:t>section 148A </a:t>
            </a:r>
            <a:r>
              <a:rPr lang="en-US" b="0" i="1" dirty="0">
                <a:solidFill>
                  <a:srgbClr val="444444"/>
                </a:solidFill>
                <a:effectLst/>
                <a:latin typeface="Times New Roman" panose="02020603050405020304" pitchFamily="18" charset="0"/>
              </a:rPr>
              <a:t>to the effect that it is a fit case to issue a notice under this section.</a:t>
            </a:r>
            <a:r>
              <a:rPr lang="en-US" b="1" i="0" dirty="0">
                <a:solidFill>
                  <a:srgbClr val="444444"/>
                </a:solidFill>
                <a:effectLst/>
                <a:latin typeface="Times New Roman" panose="02020603050405020304" pitchFamily="18" charset="0"/>
              </a:rPr>
              <a:t>] [Inserted by </a:t>
            </a:r>
            <a:r>
              <a:rPr lang="en-US" b="1" i="0" dirty="0" err="1">
                <a:solidFill>
                  <a:srgbClr val="444444"/>
                </a:solidFill>
                <a:effectLst/>
                <a:latin typeface="Times New Roman" panose="02020603050405020304" pitchFamily="18" charset="0"/>
              </a:rPr>
              <a:t>F.Act</a:t>
            </a:r>
            <a:r>
              <a:rPr lang="en-US" b="1" i="0" dirty="0">
                <a:solidFill>
                  <a:srgbClr val="444444"/>
                </a:solidFill>
                <a:effectLst/>
                <a:latin typeface="Times New Roman" panose="02020603050405020304" pitchFamily="18" charset="0"/>
              </a:rPr>
              <a:t>, 2022]</a:t>
            </a:r>
          </a:p>
          <a:p>
            <a:pPr algn="just">
              <a:spcAft>
                <a:spcPts val="400"/>
              </a:spcAft>
            </a:pPr>
            <a:endParaRPr lang="en-US" sz="1600" b="0" i="0" dirty="0">
              <a:solidFill>
                <a:srgbClr val="444444"/>
              </a:solidFill>
              <a:effectLst/>
              <a:latin typeface="Times New Roman" panose="02020603050405020304" pitchFamily="18" charset="0"/>
            </a:endParaRPr>
          </a:p>
        </p:txBody>
      </p:sp>
      <p:sp>
        <p:nvSpPr>
          <p:cNvPr id="4" name="Footer Placeholder 3">
            <a:extLst>
              <a:ext uri="{FF2B5EF4-FFF2-40B4-BE49-F238E27FC236}">
                <a16:creationId xmlns:a16="http://schemas.microsoft.com/office/drawing/2014/main" id="{A033C839-C852-7762-A3D5-5E190910D921}"/>
              </a:ext>
            </a:extLst>
          </p:cNvPr>
          <p:cNvSpPr>
            <a:spLocks noGrp="1"/>
          </p:cNvSpPr>
          <p:nvPr>
            <p:ph type="ftr" sz="quarter" idx="11"/>
          </p:nvPr>
        </p:nvSpPr>
        <p:spPr/>
        <p:txBody>
          <a:bodyPr/>
          <a:lstStyle/>
          <a:p>
            <a:r>
              <a:rPr lang="en-US"/>
              <a:t>Fenil Mehta, Advocate, The High Court of Gujarat</a:t>
            </a:r>
          </a:p>
        </p:txBody>
      </p:sp>
    </p:spTree>
    <p:extLst>
      <p:ext uri="{BB962C8B-B14F-4D97-AF65-F5344CB8AC3E}">
        <p14:creationId xmlns:p14="http://schemas.microsoft.com/office/powerpoint/2010/main" val="3785971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0FBF4-B6AF-D9B3-3FF7-08DD69B33536}"/>
              </a:ext>
            </a:extLst>
          </p:cNvPr>
          <p:cNvSpPr>
            <a:spLocks noGrp="1"/>
          </p:cNvSpPr>
          <p:nvPr>
            <p:ph type="title"/>
          </p:nvPr>
        </p:nvSpPr>
        <p:spPr>
          <a:xfrm>
            <a:off x="1451579" y="804520"/>
            <a:ext cx="9603275" cy="861720"/>
          </a:xfrm>
        </p:spPr>
        <p:txBody>
          <a:bodyPr>
            <a:normAutofit fontScale="90000"/>
          </a:bodyPr>
          <a:lstStyle/>
          <a:p>
            <a:r>
              <a:rPr lang="en-IN" b="1" dirty="0"/>
              <a:t>Section 148 : </a:t>
            </a:r>
            <a:r>
              <a:rPr lang="en-US" b="1" dirty="0"/>
              <a:t>Issue of notice where income has escaped assessment. (Continued…)</a:t>
            </a:r>
            <a:br>
              <a:rPr lang="en-IN" b="1" dirty="0"/>
            </a:br>
            <a:endParaRPr lang="en-IL" b="1" dirty="0"/>
          </a:p>
        </p:txBody>
      </p:sp>
      <p:sp>
        <p:nvSpPr>
          <p:cNvPr id="3" name="Content Placeholder 2">
            <a:extLst>
              <a:ext uri="{FF2B5EF4-FFF2-40B4-BE49-F238E27FC236}">
                <a16:creationId xmlns:a16="http://schemas.microsoft.com/office/drawing/2014/main" id="{FA06EEDB-33DD-6B0E-86D7-934A491CF184}"/>
              </a:ext>
            </a:extLst>
          </p:cNvPr>
          <p:cNvSpPr>
            <a:spLocks noGrp="1"/>
          </p:cNvSpPr>
          <p:nvPr>
            <p:ph idx="1"/>
          </p:nvPr>
        </p:nvSpPr>
        <p:spPr>
          <a:xfrm>
            <a:off x="1451579" y="2015732"/>
            <a:ext cx="9603275" cy="3927868"/>
          </a:xfrm>
        </p:spPr>
        <p:txBody>
          <a:bodyPr>
            <a:normAutofit fontScale="92500" lnSpcReduction="10000"/>
          </a:bodyPr>
          <a:lstStyle/>
          <a:p>
            <a:pPr algn="just">
              <a:spcBef>
                <a:spcPts val="0"/>
              </a:spcBef>
              <a:spcAft>
                <a:spcPts val="400"/>
              </a:spcAft>
            </a:pPr>
            <a:r>
              <a:rPr lang="en-US" sz="1800" b="0" i="1" dirty="0">
                <a:solidFill>
                  <a:srgbClr val="444444"/>
                </a:solidFill>
                <a:effectLst/>
                <a:latin typeface="Times New Roman" panose="02020603050405020304" pitchFamily="18" charset="0"/>
              </a:rPr>
              <a:t>Explanation 1.—</a:t>
            </a:r>
            <a:r>
              <a:rPr lang="en-US" sz="1800" b="0" i="0" dirty="0">
                <a:solidFill>
                  <a:srgbClr val="444444"/>
                </a:solidFill>
                <a:effectLst/>
                <a:latin typeface="Times New Roman" panose="02020603050405020304" pitchFamily="18" charset="0"/>
              </a:rPr>
              <a:t>For the purposes of this section and </a:t>
            </a:r>
            <a:r>
              <a:rPr lang="en-US" sz="1800" dirty="0">
                <a:solidFill>
                  <a:srgbClr val="444444"/>
                </a:solidFill>
                <a:latin typeface="Times New Roman" panose="02020603050405020304" pitchFamily="18" charset="0"/>
              </a:rPr>
              <a:t>section 148A, the information with the Assessing Officer which suggests that the income chargeable to tax has escaped assessment </a:t>
            </a:r>
            <a:r>
              <a:rPr lang="en-US" sz="1800" b="0" i="0" dirty="0">
                <a:solidFill>
                  <a:srgbClr val="444444"/>
                </a:solidFill>
                <a:effectLst/>
                <a:latin typeface="Times New Roman" panose="02020603050405020304" pitchFamily="18" charset="0"/>
              </a:rPr>
              <a:t>means,—</a:t>
            </a:r>
          </a:p>
          <a:p>
            <a:pPr marL="265113" indent="0" algn="just">
              <a:spcBef>
                <a:spcPts val="0"/>
              </a:spcBef>
              <a:spcAft>
                <a:spcPts val="400"/>
              </a:spcAft>
              <a:buNone/>
            </a:pPr>
            <a:r>
              <a:rPr lang="en-US" sz="1800" b="0" i="0" dirty="0">
                <a:solidFill>
                  <a:srgbClr val="444444"/>
                </a:solidFill>
                <a:effectLst/>
                <a:latin typeface="Times New Roman" panose="02020603050405020304" pitchFamily="18" charset="0"/>
              </a:rPr>
              <a:t>(</a:t>
            </a:r>
            <a:r>
              <a:rPr lang="en-US" sz="1800" b="0" i="1" dirty="0" err="1">
                <a:solidFill>
                  <a:srgbClr val="444444"/>
                </a:solidFill>
                <a:effectLst/>
                <a:latin typeface="Times New Roman" panose="02020603050405020304" pitchFamily="18" charset="0"/>
              </a:rPr>
              <a:t>i</a:t>
            </a:r>
            <a:r>
              <a:rPr lang="en-US" sz="1800" b="0" i="0" dirty="0">
                <a:solidFill>
                  <a:srgbClr val="444444"/>
                </a:solidFill>
                <a:effectLst/>
                <a:latin typeface="Times New Roman" panose="02020603050405020304" pitchFamily="18" charset="0"/>
              </a:rPr>
              <a:t>)  any information </a:t>
            </a:r>
            <a:r>
              <a:rPr lang="en-US" sz="1800" b="0" i="0" u="none" strike="noStrike" baseline="30000" dirty="0">
                <a:solidFill>
                  <a:srgbClr val="0072C6"/>
                </a:solidFill>
                <a:effectLst/>
                <a:latin typeface="Times New Roman" panose="02020603050405020304" pitchFamily="18" charset="0"/>
              </a:rPr>
              <a:t> </a:t>
            </a:r>
            <a:r>
              <a:rPr lang="en-US" sz="1800" b="1" i="0" dirty="0">
                <a:solidFill>
                  <a:srgbClr val="444444"/>
                </a:solidFill>
                <a:effectLst/>
                <a:latin typeface="Times New Roman" panose="02020603050405020304" pitchFamily="18" charset="0"/>
              </a:rPr>
              <a:t>[</a:t>
            </a:r>
            <a:r>
              <a:rPr lang="en-US" sz="1800" b="0" i="0" dirty="0">
                <a:solidFill>
                  <a:srgbClr val="444444"/>
                </a:solidFill>
                <a:effectLst/>
                <a:latin typeface="Times New Roman" panose="02020603050405020304" pitchFamily="18" charset="0"/>
              </a:rPr>
              <a:t>***</a:t>
            </a:r>
            <a:r>
              <a:rPr lang="en-US" sz="1800" b="1" i="0" dirty="0">
                <a:solidFill>
                  <a:srgbClr val="444444"/>
                </a:solidFill>
                <a:effectLst/>
                <a:latin typeface="Times New Roman" panose="02020603050405020304" pitchFamily="18" charset="0"/>
              </a:rPr>
              <a:t>]</a:t>
            </a:r>
            <a:r>
              <a:rPr lang="en-US" sz="1800" b="0" i="0" dirty="0">
                <a:solidFill>
                  <a:srgbClr val="444444"/>
                </a:solidFill>
                <a:effectLst/>
                <a:latin typeface="Times New Roman" panose="02020603050405020304" pitchFamily="18" charset="0"/>
              </a:rPr>
              <a:t> in the case of the </a:t>
            </a:r>
            <a:r>
              <a:rPr lang="en-US" sz="1800" b="0" i="0" dirty="0" err="1">
                <a:solidFill>
                  <a:srgbClr val="444444"/>
                </a:solidFill>
                <a:effectLst/>
                <a:latin typeface="Times New Roman" panose="02020603050405020304" pitchFamily="18" charset="0"/>
              </a:rPr>
              <a:t>assessee</a:t>
            </a:r>
            <a:r>
              <a:rPr lang="en-US" sz="1800" b="0" i="0" dirty="0">
                <a:solidFill>
                  <a:srgbClr val="444444"/>
                </a:solidFill>
                <a:effectLst/>
                <a:latin typeface="Times New Roman" panose="02020603050405020304" pitchFamily="18" charset="0"/>
              </a:rPr>
              <a:t> for the relevant assessment year in accordance with the risk management strategy formulated by the Board from time to time; </a:t>
            </a:r>
            <a:r>
              <a:rPr lang="en-US" sz="1800" b="1" i="0" dirty="0">
                <a:solidFill>
                  <a:srgbClr val="444444"/>
                </a:solidFill>
                <a:effectLst/>
                <a:latin typeface="Times New Roman" panose="02020603050405020304" pitchFamily="18" charset="0"/>
              </a:rPr>
              <a:t>[</a:t>
            </a:r>
            <a:r>
              <a:rPr lang="en-US" sz="1600" b="1" i="0" dirty="0">
                <a:solidFill>
                  <a:srgbClr val="444444"/>
                </a:solidFill>
                <a:effectLst/>
                <a:latin typeface="Segoe UI" panose="020B0502040204020203" pitchFamily="34" charset="0"/>
              </a:rPr>
              <a:t>Word "flagged" omitted, w.e.f. 1-4-2022.]</a:t>
            </a:r>
            <a:endParaRPr lang="en-US" sz="1800" b="1" i="0" dirty="0">
              <a:solidFill>
                <a:srgbClr val="444444"/>
              </a:solidFill>
              <a:effectLst/>
              <a:latin typeface="Times New Roman" panose="02020603050405020304" pitchFamily="18" charset="0"/>
            </a:endParaRPr>
          </a:p>
          <a:p>
            <a:pPr marL="265113" indent="0" algn="just">
              <a:spcBef>
                <a:spcPts val="0"/>
              </a:spcBef>
              <a:spcAft>
                <a:spcPts val="400"/>
              </a:spcAft>
              <a:buNone/>
            </a:pPr>
            <a:r>
              <a:rPr lang="en-US" sz="1800" b="1" i="0" dirty="0">
                <a:solidFill>
                  <a:srgbClr val="444444"/>
                </a:solidFill>
                <a:effectLst/>
                <a:latin typeface="Times New Roman" panose="02020603050405020304" pitchFamily="18" charset="0"/>
              </a:rPr>
              <a:t>[</a:t>
            </a:r>
            <a:r>
              <a:rPr lang="en-US" sz="1800" b="0" i="1" dirty="0">
                <a:solidFill>
                  <a:srgbClr val="444444"/>
                </a:solidFill>
                <a:effectLst/>
                <a:latin typeface="Times New Roman" panose="02020603050405020304" pitchFamily="18" charset="0"/>
              </a:rPr>
              <a:t>(</a:t>
            </a:r>
            <a:r>
              <a:rPr lang="en-US" sz="1800" b="0" i="0" dirty="0">
                <a:solidFill>
                  <a:srgbClr val="444444"/>
                </a:solidFill>
                <a:effectLst/>
                <a:latin typeface="Times New Roman" panose="02020603050405020304" pitchFamily="18" charset="0"/>
              </a:rPr>
              <a:t>ii</a:t>
            </a:r>
            <a:r>
              <a:rPr lang="en-US" sz="1800" b="0" i="1" dirty="0">
                <a:solidFill>
                  <a:srgbClr val="444444"/>
                </a:solidFill>
                <a:effectLst/>
                <a:latin typeface="Times New Roman" panose="02020603050405020304" pitchFamily="18" charset="0"/>
              </a:rPr>
              <a:t>)  any audit objection to the effect that the assessment in the case of the </a:t>
            </a:r>
            <a:r>
              <a:rPr lang="en-US" sz="1800" b="0" i="1" dirty="0" err="1">
                <a:solidFill>
                  <a:srgbClr val="444444"/>
                </a:solidFill>
                <a:effectLst/>
                <a:latin typeface="Times New Roman" panose="02020603050405020304" pitchFamily="18" charset="0"/>
              </a:rPr>
              <a:t>assessee</a:t>
            </a:r>
            <a:r>
              <a:rPr lang="en-US" sz="1800" b="0" i="1" dirty="0">
                <a:solidFill>
                  <a:srgbClr val="444444"/>
                </a:solidFill>
                <a:effectLst/>
                <a:latin typeface="Times New Roman" panose="02020603050405020304" pitchFamily="18" charset="0"/>
              </a:rPr>
              <a:t> for the relevant assessment year has not been made in accordance with the provisions of this Act; or</a:t>
            </a:r>
            <a:endParaRPr lang="en-US" sz="1800" b="0" i="0" dirty="0">
              <a:solidFill>
                <a:srgbClr val="444444"/>
              </a:solidFill>
              <a:effectLst/>
              <a:latin typeface="Times New Roman" panose="02020603050405020304" pitchFamily="18" charset="0"/>
            </a:endParaRPr>
          </a:p>
          <a:p>
            <a:pPr marL="265113" indent="0" algn="just">
              <a:spcBef>
                <a:spcPts val="0"/>
              </a:spcBef>
              <a:spcAft>
                <a:spcPts val="400"/>
              </a:spcAft>
              <a:buNone/>
            </a:pPr>
            <a:r>
              <a:rPr lang="en-US" sz="1800" b="0" i="1" dirty="0">
                <a:solidFill>
                  <a:srgbClr val="444444"/>
                </a:solidFill>
                <a:effectLst/>
                <a:latin typeface="Times New Roman" panose="02020603050405020304" pitchFamily="18" charset="0"/>
              </a:rPr>
              <a:t>(</a:t>
            </a:r>
            <a:r>
              <a:rPr lang="en-US" sz="1800" b="0" i="0" dirty="0">
                <a:solidFill>
                  <a:srgbClr val="444444"/>
                </a:solidFill>
                <a:effectLst/>
                <a:latin typeface="Times New Roman" panose="02020603050405020304" pitchFamily="18" charset="0"/>
              </a:rPr>
              <a:t>iii</a:t>
            </a:r>
            <a:r>
              <a:rPr lang="en-US" sz="1800" b="0" i="1" dirty="0">
                <a:solidFill>
                  <a:srgbClr val="444444"/>
                </a:solidFill>
                <a:effectLst/>
                <a:latin typeface="Times New Roman" panose="02020603050405020304" pitchFamily="18" charset="0"/>
              </a:rPr>
              <a:t>) any information received under an agreement </a:t>
            </a:r>
            <a:r>
              <a:rPr lang="en-US" sz="1800" dirty="0">
                <a:solidFill>
                  <a:srgbClr val="444444"/>
                </a:solidFill>
                <a:latin typeface="Times New Roman" panose="02020603050405020304" pitchFamily="18" charset="0"/>
              </a:rPr>
              <a:t>referred to in section 90 or section 90A of the Act; or</a:t>
            </a:r>
          </a:p>
          <a:p>
            <a:pPr marL="265113" indent="0" algn="just">
              <a:spcBef>
                <a:spcPts val="0"/>
              </a:spcBef>
              <a:spcAft>
                <a:spcPts val="400"/>
              </a:spcAft>
              <a:buNone/>
            </a:pPr>
            <a:r>
              <a:rPr lang="en-US" sz="1800" dirty="0">
                <a:solidFill>
                  <a:srgbClr val="444444"/>
                </a:solidFill>
                <a:latin typeface="Times New Roman" panose="02020603050405020304" pitchFamily="18" charset="0"/>
              </a:rPr>
              <a:t>(iv) any information made available to the Assessing Officer under the scheme notified under section 135A; or</a:t>
            </a:r>
          </a:p>
          <a:p>
            <a:pPr marL="265113" indent="0" algn="just">
              <a:spcBef>
                <a:spcPts val="0"/>
              </a:spcBef>
              <a:spcAft>
                <a:spcPts val="400"/>
              </a:spcAft>
              <a:buNone/>
            </a:pPr>
            <a:r>
              <a:rPr lang="en-US" sz="1800" b="0" i="1" dirty="0">
                <a:solidFill>
                  <a:srgbClr val="444444"/>
                </a:solidFill>
                <a:effectLst/>
                <a:latin typeface="Times New Roman" panose="02020603050405020304" pitchFamily="18" charset="0"/>
              </a:rPr>
              <a:t>(</a:t>
            </a:r>
            <a:r>
              <a:rPr lang="en-US" sz="1800" b="0" i="0" dirty="0">
                <a:solidFill>
                  <a:srgbClr val="444444"/>
                </a:solidFill>
                <a:effectLst/>
                <a:latin typeface="Times New Roman" panose="02020603050405020304" pitchFamily="18" charset="0"/>
              </a:rPr>
              <a:t>v</a:t>
            </a:r>
            <a:r>
              <a:rPr lang="en-US" sz="1800" b="0" i="1" dirty="0">
                <a:solidFill>
                  <a:srgbClr val="444444"/>
                </a:solidFill>
                <a:effectLst/>
                <a:latin typeface="Times New Roman" panose="02020603050405020304" pitchFamily="18" charset="0"/>
              </a:rPr>
              <a:t>) any information which requires action in consequence of the order of a Tribunal or a Court.</a:t>
            </a:r>
            <a:r>
              <a:rPr lang="en-US" sz="1800" b="1" i="0" dirty="0">
                <a:solidFill>
                  <a:srgbClr val="444444"/>
                </a:solidFill>
                <a:effectLst/>
                <a:latin typeface="Times New Roman" panose="02020603050405020304" pitchFamily="18" charset="0"/>
              </a:rPr>
              <a:t>] </a:t>
            </a:r>
          </a:p>
          <a:p>
            <a:pPr marL="265113" indent="0" algn="just">
              <a:spcBef>
                <a:spcPts val="0"/>
              </a:spcBef>
              <a:spcAft>
                <a:spcPts val="400"/>
              </a:spcAft>
              <a:buNone/>
            </a:pPr>
            <a:r>
              <a:rPr lang="en-US" sz="1800" b="1" dirty="0">
                <a:solidFill>
                  <a:srgbClr val="444444"/>
                </a:solidFill>
                <a:latin typeface="Times New Roman" panose="02020603050405020304" pitchFamily="18" charset="0"/>
              </a:rPr>
              <a:t>[</a:t>
            </a:r>
            <a:r>
              <a:rPr lang="en-US" sz="1600" b="0" i="0" dirty="0">
                <a:solidFill>
                  <a:srgbClr val="444444"/>
                </a:solidFill>
                <a:effectLst/>
                <a:latin typeface="Segoe UI" panose="020B0502040204020203" pitchFamily="34" charset="0"/>
              </a:rPr>
              <a:t>Clauses (</a:t>
            </a:r>
            <a:r>
              <a:rPr lang="en-US" sz="1600" b="0" i="1" dirty="0">
                <a:solidFill>
                  <a:srgbClr val="444444"/>
                </a:solidFill>
                <a:effectLst/>
                <a:latin typeface="Segoe UI" panose="020B0502040204020203" pitchFamily="34" charset="0"/>
              </a:rPr>
              <a:t>ii</a:t>
            </a:r>
            <a:r>
              <a:rPr lang="en-US" sz="1600" b="0" i="0" dirty="0">
                <a:solidFill>
                  <a:srgbClr val="444444"/>
                </a:solidFill>
                <a:effectLst/>
                <a:latin typeface="Segoe UI" panose="020B0502040204020203" pitchFamily="34" charset="0"/>
              </a:rPr>
              <a:t>) to (</a:t>
            </a:r>
            <a:r>
              <a:rPr lang="en-US" sz="1600" b="0" i="1" dirty="0">
                <a:solidFill>
                  <a:srgbClr val="444444"/>
                </a:solidFill>
                <a:effectLst/>
                <a:latin typeface="Segoe UI" panose="020B0502040204020203" pitchFamily="34" charset="0"/>
              </a:rPr>
              <a:t>v</a:t>
            </a:r>
            <a:r>
              <a:rPr lang="en-US" sz="1600" b="0" i="0" dirty="0">
                <a:solidFill>
                  <a:srgbClr val="444444"/>
                </a:solidFill>
                <a:effectLst/>
                <a:latin typeface="Segoe UI" panose="020B0502040204020203" pitchFamily="34" charset="0"/>
              </a:rPr>
              <a:t>) sub. for clause (</a:t>
            </a:r>
            <a:r>
              <a:rPr lang="en-US" sz="1600" b="0" i="1" dirty="0">
                <a:solidFill>
                  <a:srgbClr val="444444"/>
                </a:solidFill>
                <a:effectLst/>
                <a:latin typeface="Segoe UI" panose="020B0502040204020203" pitchFamily="34" charset="0"/>
              </a:rPr>
              <a:t>ii</a:t>
            </a:r>
            <a:r>
              <a:rPr lang="en-US" sz="1600" b="0" i="0" dirty="0">
                <a:solidFill>
                  <a:srgbClr val="444444"/>
                </a:solidFill>
                <a:effectLst/>
                <a:latin typeface="Segoe UI" panose="020B0502040204020203" pitchFamily="34" charset="0"/>
              </a:rPr>
              <a:t>) w.e.f. </a:t>
            </a:r>
            <a:r>
              <a:rPr lang="en-US" sz="1600" b="1" i="0" dirty="0">
                <a:solidFill>
                  <a:srgbClr val="444444"/>
                </a:solidFill>
                <a:effectLst/>
                <a:latin typeface="Segoe UI" panose="020B0502040204020203" pitchFamily="34" charset="0"/>
              </a:rPr>
              <a:t>1-4-2022</a:t>
            </a:r>
            <a:r>
              <a:rPr lang="en-US" sz="1600" b="0" i="1" dirty="0">
                <a:solidFill>
                  <a:srgbClr val="444444"/>
                </a:solidFill>
                <a:effectLst/>
                <a:latin typeface="Segoe UI" panose="020B0502040204020203" pitchFamily="34" charset="0"/>
              </a:rPr>
              <a:t>.]</a:t>
            </a:r>
            <a:endParaRPr lang="en-US" sz="1800" b="0" i="0" dirty="0">
              <a:solidFill>
                <a:srgbClr val="444444"/>
              </a:solidFill>
              <a:effectLst/>
              <a:latin typeface="Times New Roman" panose="02020603050405020304" pitchFamily="18" charset="0"/>
            </a:endParaRPr>
          </a:p>
        </p:txBody>
      </p:sp>
      <p:sp>
        <p:nvSpPr>
          <p:cNvPr id="4" name="Footer Placeholder 3">
            <a:extLst>
              <a:ext uri="{FF2B5EF4-FFF2-40B4-BE49-F238E27FC236}">
                <a16:creationId xmlns:a16="http://schemas.microsoft.com/office/drawing/2014/main" id="{A033C839-C852-7762-A3D5-5E190910D921}"/>
              </a:ext>
            </a:extLst>
          </p:cNvPr>
          <p:cNvSpPr>
            <a:spLocks noGrp="1"/>
          </p:cNvSpPr>
          <p:nvPr>
            <p:ph type="ftr" sz="quarter" idx="11"/>
          </p:nvPr>
        </p:nvSpPr>
        <p:spPr/>
        <p:txBody>
          <a:bodyPr/>
          <a:lstStyle/>
          <a:p>
            <a:r>
              <a:rPr lang="en-US"/>
              <a:t>Fenil Mehta, Advocate, The High Court of Gujarat</a:t>
            </a:r>
          </a:p>
        </p:txBody>
      </p:sp>
    </p:spTree>
    <p:extLst>
      <p:ext uri="{BB962C8B-B14F-4D97-AF65-F5344CB8AC3E}">
        <p14:creationId xmlns:p14="http://schemas.microsoft.com/office/powerpoint/2010/main" val="710082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0FBF4-B6AF-D9B3-3FF7-08DD69B33536}"/>
              </a:ext>
            </a:extLst>
          </p:cNvPr>
          <p:cNvSpPr>
            <a:spLocks noGrp="1"/>
          </p:cNvSpPr>
          <p:nvPr>
            <p:ph type="title"/>
          </p:nvPr>
        </p:nvSpPr>
        <p:spPr>
          <a:xfrm>
            <a:off x="1451579" y="804520"/>
            <a:ext cx="9603275" cy="861720"/>
          </a:xfrm>
        </p:spPr>
        <p:txBody>
          <a:bodyPr>
            <a:normAutofit fontScale="90000"/>
          </a:bodyPr>
          <a:lstStyle/>
          <a:p>
            <a:r>
              <a:rPr lang="en-IN" b="1" dirty="0"/>
              <a:t>Section 148 : </a:t>
            </a:r>
            <a:r>
              <a:rPr lang="en-US" b="1" dirty="0"/>
              <a:t>Issue of notice where income has escaped assessment. (Continued…)</a:t>
            </a:r>
            <a:br>
              <a:rPr lang="en-IN" b="1" dirty="0"/>
            </a:br>
            <a:endParaRPr lang="en-IL" b="1" dirty="0"/>
          </a:p>
        </p:txBody>
      </p:sp>
      <p:sp>
        <p:nvSpPr>
          <p:cNvPr id="3" name="Content Placeholder 2">
            <a:extLst>
              <a:ext uri="{FF2B5EF4-FFF2-40B4-BE49-F238E27FC236}">
                <a16:creationId xmlns:a16="http://schemas.microsoft.com/office/drawing/2014/main" id="{FA06EEDB-33DD-6B0E-86D7-934A491CF184}"/>
              </a:ext>
            </a:extLst>
          </p:cNvPr>
          <p:cNvSpPr>
            <a:spLocks noGrp="1"/>
          </p:cNvSpPr>
          <p:nvPr>
            <p:ph idx="1"/>
          </p:nvPr>
        </p:nvSpPr>
        <p:spPr>
          <a:xfrm>
            <a:off x="1451579" y="2015732"/>
            <a:ext cx="9603275" cy="3927868"/>
          </a:xfrm>
        </p:spPr>
        <p:txBody>
          <a:bodyPr>
            <a:normAutofit fontScale="32500" lnSpcReduction="20000"/>
          </a:bodyPr>
          <a:lstStyle/>
          <a:p>
            <a:pPr algn="just">
              <a:spcBef>
                <a:spcPts val="0"/>
              </a:spcBef>
              <a:spcAft>
                <a:spcPts val="400"/>
              </a:spcAft>
            </a:pPr>
            <a:r>
              <a:rPr lang="en-US" sz="4300" b="0" i="1" dirty="0">
                <a:solidFill>
                  <a:srgbClr val="444444"/>
                </a:solidFill>
                <a:effectLst/>
                <a:latin typeface="Times New Roman" panose="02020603050405020304" pitchFamily="18" charset="0"/>
              </a:rPr>
              <a:t>Explanation 2</a:t>
            </a:r>
            <a:r>
              <a:rPr lang="en-US" sz="4300" b="0" i="0" dirty="0">
                <a:solidFill>
                  <a:srgbClr val="444444"/>
                </a:solidFill>
                <a:effectLst/>
                <a:latin typeface="Times New Roman" panose="02020603050405020304" pitchFamily="18" charset="0"/>
              </a:rPr>
              <a:t>.—For the purposes of this section, where,—</a:t>
            </a:r>
          </a:p>
          <a:p>
            <a:pPr marL="180975" indent="0" algn="just">
              <a:spcBef>
                <a:spcPts val="0"/>
              </a:spcBef>
              <a:spcAft>
                <a:spcPts val="400"/>
              </a:spcAft>
              <a:buNone/>
            </a:pPr>
            <a:r>
              <a:rPr lang="en-US" sz="4300" b="0" i="0" dirty="0">
                <a:solidFill>
                  <a:srgbClr val="444444"/>
                </a:solidFill>
                <a:effectLst/>
                <a:latin typeface="Times New Roman" panose="02020603050405020304" pitchFamily="18" charset="0"/>
              </a:rPr>
              <a:t>(</a:t>
            </a:r>
            <a:r>
              <a:rPr lang="en-US" sz="4300" b="0" i="1" dirty="0" err="1">
                <a:solidFill>
                  <a:srgbClr val="444444"/>
                </a:solidFill>
                <a:effectLst/>
                <a:latin typeface="Times New Roman" panose="02020603050405020304" pitchFamily="18" charset="0"/>
              </a:rPr>
              <a:t>i</a:t>
            </a:r>
            <a:r>
              <a:rPr lang="en-US" sz="4300" b="0" i="0" dirty="0">
                <a:solidFill>
                  <a:srgbClr val="444444"/>
                </a:solidFill>
                <a:effectLst/>
                <a:latin typeface="Times New Roman" panose="02020603050405020304" pitchFamily="18" charset="0"/>
              </a:rPr>
              <a:t>)  a search is initiated under </a:t>
            </a:r>
            <a:r>
              <a:rPr lang="en-US" sz="4300" dirty="0">
                <a:solidFill>
                  <a:srgbClr val="444444"/>
                </a:solidFill>
                <a:latin typeface="Times New Roman" panose="02020603050405020304" pitchFamily="18" charset="0"/>
              </a:rPr>
              <a:t>section 132 or books of account, other documents or any assets are requisitioned under section 132A, on or after the 1st day of April, 2021, in the case of the </a:t>
            </a:r>
            <a:r>
              <a:rPr lang="en-US" sz="4300" dirty="0" err="1">
                <a:solidFill>
                  <a:srgbClr val="444444"/>
                </a:solidFill>
                <a:latin typeface="Times New Roman" panose="02020603050405020304" pitchFamily="18" charset="0"/>
              </a:rPr>
              <a:t>assessee</a:t>
            </a:r>
            <a:r>
              <a:rPr lang="en-US" sz="4300" dirty="0">
                <a:solidFill>
                  <a:srgbClr val="444444"/>
                </a:solidFill>
                <a:latin typeface="Times New Roman" panose="02020603050405020304" pitchFamily="18" charset="0"/>
              </a:rPr>
              <a:t>; or</a:t>
            </a:r>
          </a:p>
          <a:p>
            <a:pPr marL="180975" indent="0" algn="just">
              <a:spcBef>
                <a:spcPts val="0"/>
              </a:spcBef>
              <a:spcAft>
                <a:spcPts val="400"/>
              </a:spcAft>
              <a:buNone/>
            </a:pPr>
            <a:r>
              <a:rPr lang="en-US" sz="4300" dirty="0">
                <a:solidFill>
                  <a:srgbClr val="444444"/>
                </a:solidFill>
                <a:latin typeface="Times New Roman" panose="02020603050405020304" pitchFamily="18" charset="0"/>
              </a:rPr>
              <a:t>(ii)  a survey is conducted under section 133A, other than</a:t>
            </a:r>
            <a:r>
              <a:rPr lang="en-US" sz="4300" b="0" i="0" dirty="0">
                <a:solidFill>
                  <a:srgbClr val="444444"/>
                </a:solidFill>
                <a:effectLst/>
                <a:latin typeface="Times New Roman" panose="02020603050405020304" pitchFamily="18" charset="0"/>
              </a:rPr>
              <a:t> under sub-section (2A) </a:t>
            </a:r>
            <a:r>
              <a:rPr lang="en-US" sz="4300" b="0" i="0" u="none" strike="noStrike" baseline="30000" dirty="0">
                <a:solidFill>
                  <a:srgbClr val="0072C6"/>
                </a:solidFill>
                <a:effectLst/>
                <a:latin typeface="Times New Roman" panose="02020603050405020304" pitchFamily="18" charset="0"/>
              </a:rPr>
              <a:t> </a:t>
            </a:r>
            <a:r>
              <a:rPr lang="en-US" sz="4300" b="1" i="0" dirty="0">
                <a:solidFill>
                  <a:srgbClr val="444444"/>
                </a:solidFill>
                <a:effectLst/>
                <a:latin typeface="Times New Roman" panose="02020603050405020304" pitchFamily="18" charset="0"/>
              </a:rPr>
              <a:t>[</a:t>
            </a:r>
            <a:r>
              <a:rPr lang="en-US" sz="4300" b="0" i="0" dirty="0">
                <a:solidFill>
                  <a:srgbClr val="444444"/>
                </a:solidFill>
                <a:effectLst/>
                <a:latin typeface="Times New Roman" panose="02020603050405020304" pitchFamily="18" charset="0"/>
              </a:rPr>
              <a:t>***</a:t>
            </a:r>
            <a:r>
              <a:rPr lang="en-US" sz="4300" b="1" i="0" dirty="0">
                <a:solidFill>
                  <a:srgbClr val="444444"/>
                </a:solidFill>
                <a:effectLst/>
                <a:latin typeface="Times New Roman" panose="02020603050405020304" pitchFamily="18" charset="0"/>
              </a:rPr>
              <a:t>]</a:t>
            </a:r>
            <a:r>
              <a:rPr lang="en-US" sz="4300" b="0" i="0" dirty="0">
                <a:solidFill>
                  <a:srgbClr val="444444"/>
                </a:solidFill>
                <a:effectLst/>
                <a:latin typeface="Times New Roman" panose="02020603050405020304" pitchFamily="18" charset="0"/>
              </a:rPr>
              <a:t> of that section, on or after the 1st day of April, 2021, in the case of the </a:t>
            </a:r>
            <a:r>
              <a:rPr lang="en-US" sz="4300" b="0" i="0" dirty="0" err="1">
                <a:solidFill>
                  <a:srgbClr val="444444"/>
                </a:solidFill>
                <a:effectLst/>
                <a:latin typeface="Times New Roman" panose="02020603050405020304" pitchFamily="18" charset="0"/>
              </a:rPr>
              <a:t>assessee</a:t>
            </a:r>
            <a:r>
              <a:rPr lang="en-US" sz="4300" b="0" i="0" dirty="0">
                <a:solidFill>
                  <a:srgbClr val="444444"/>
                </a:solidFill>
                <a:effectLst/>
                <a:latin typeface="Times New Roman" panose="02020603050405020304" pitchFamily="18" charset="0"/>
              </a:rPr>
              <a:t>; [</a:t>
            </a:r>
            <a:r>
              <a:rPr lang="en-US" sz="4000" b="0" i="0" dirty="0">
                <a:solidFill>
                  <a:srgbClr val="444444"/>
                </a:solidFill>
                <a:effectLst/>
                <a:latin typeface="Segoe UI" panose="020B0502040204020203" pitchFamily="34" charset="0"/>
              </a:rPr>
              <a:t> Words "or sub-section (5)" </a:t>
            </a:r>
            <a:r>
              <a:rPr lang="en-US" sz="4000" b="0" i="0" dirty="0" err="1">
                <a:solidFill>
                  <a:srgbClr val="444444"/>
                </a:solidFill>
                <a:effectLst/>
                <a:latin typeface="Segoe UI" panose="020B0502040204020203" pitchFamily="34" charset="0"/>
              </a:rPr>
              <a:t>omtt</a:t>
            </a:r>
            <a:r>
              <a:rPr lang="en-US" sz="4000" b="0" i="0" dirty="0">
                <a:solidFill>
                  <a:srgbClr val="444444"/>
                </a:solidFill>
                <a:effectLst/>
                <a:latin typeface="Segoe UI" panose="020B0502040204020203" pitchFamily="34" charset="0"/>
              </a:rPr>
              <a:t>. w.e.f. </a:t>
            </a:r>
            <a:r>
              <a:rPr lang="en-US" sz="4000" b="1" i="0" dirty="0">
                <a:solidFill>
                  <a:srgbClr val="444444"/>
                </a:solidFill>
                <a:effectLst/>
                <a:latin typeface="Segoe UI" panose="020B0502040204020203" pitchFamily="34" charset="0"/>
              </a:rPr>
              <a:t>1-4-2022</a:t>
            </a:r>
            <a:r>
              <a:rPr lang="en-US" sz="4000" b="0" i="1" dirty="0">
                <a:solidFill>
                  <a:srgbClr val="444444"/>
                </a:solidFill>
                <a:effectLst/>
                <a:latin typeface="Segoe UI" panose="020B0502040204020203" pitchFamily="34" charset="0"/>
              </a:rPr>
              <a:t>.] </a:t>
            </a:r>
            <a:r>
              <a:rPr lang="en-US" sz="4300" b="0" i="0" dirty="0">
                <a:solidFill>
                  <a:srgbClr val="444444"/>
                </a:solidFill>
                <a:effectLst/>
                <a:latin typeface="Times New Roman" panose="02020603050405020304" pitchFamily="18" charset="0"/>
              </a:rPr>
              <a:t>or</a:t>
            </a:r>
          </a:p>
          <a:p>
            <a:pPr marL="180975" indent="0" algn="just">
              <a:spcBef>
                <a:spcPts val="0"/>
              </a:spcBef>
              <a:spcAft>
                <a:spcPts val="400"/>
              </a:spcAft>
              <a:buNone/>
            </a:pPr>
            <a:r>
              <a:rPr lang="en-US" sz="4300" b="0" i="0" dirty="0">
                <a:solidFill>
                  <a:srgbClr val="444444"/>
                </a:solidFill>
                <a:effectLst/>
                <a:latin typeface="Times New Roman" panose="02020603050405020304" pitchFamily="18" charset="0"/>
              </a:rPr>
              <a:t>(</a:t>
            </a:r>
            <a:r>
              <a:rPr lang="en-US" sz="4300" b="0" i="1" dirty="0">
                <a:solidFill>
                  <a:srgbClr val="444444"/>
                </a:solidFill>
                <a:effectLst/>
                <a:latin typeface="Times New Roman" panose="02020603050405020304" pitchFamily="18" charset="0"/>
              </a:rPr>
              <a:t>iii</a:t>
            </a:r>
            <a:r>
              <a:rPr lang="en-US" sz="4300" b="0" i="0" dirty="0">
                <a:solidFill>
                  <a:srgbClr val="444444"/>
                </a:solidFill>
                <a:effectLst/>
                <a:latin typeface="Times New Roman" panose="02020603050405020304" pitchFamily="18" charset="0"/>
              </a:rPr>
              <a:t>)  the Assessing Officer is satisfied, with the prior approval of the Principal Commissioner or Commissioner, that any money, bullion, </a:t>
            </a:r>
            <a:r>
              <a:rPr lang="en-US" sz="4300" b="0" i="0" dirty="0" err="1">
                <a:solidFill>
                  <a:srgbClr val="444444"/>
                </a:solidFill>
                <a:effectLst/>
                <a:latin typeface="Times New Roman" panose="02020603050405020304" pitchFamily="18" charset="0"/>
              </a:rPr>
              <a:t>jewellery</a:t>
            </a:r>
            <a:r>
              <a:rPr lang="en-US" sz="4300" b="0" i="0" dirty="0">
                <a:solidFill>
                  <a:srgbClr val="444444"/>
                </a:solidFill>
                <a:effectLst/>
                <a:latin typeface="Times New Roman" panose="02020603050405020304" pitchFamily="18" charset="0"/>
              </a:rPr>
              <a:t> or other valuable article or thing, seized or requisitioned </a:t>
            </a:r>
            <a:r>
              <a:rPr lang="en-US" sz="4300" dirty="0">
                <a:solidFill>
                  <a:srgbClr val="444444"/>
                </a:solidFill>
                <a:latin typeface="Times New Roman" panose="02020603050405020304" pitchFamily="18" charset="0"/>
              </a:rPr>
              <a:t>under section 132 or section 132A in case of any other person on or after the 1st day of April, 2021, belongs to the </a:t>
            </a:r>
            <a:r>
              <a:rPr lang="en-US" sz="4300" dirty="0" err="1">
                <a:solidFill>
                  <a:srgbClr val="444444"/>
                </a:solidFill>
                <a:latin typeface="Times New Roman" panose="02020603050405020304" pitchFamily="18" charset="0"/>
              </a:rPr>
              <a:t>assessee</a:t>
            </a:r>
            <a:r>
              <a:rPr lang="en-US" sz="4300" dirty="0">
                <a:solidFill>
                  <a:srgbClr val="444444"/>
                </a:solidFill>
                <a:latin typeface="Times New Roman" panose="02020603050405020304" pitchFamily="18" charset="0"/>
              </a:rPr>
              <a:t>; or</a:t>
            </a:r>
          </a:p>
          <a:p>
            <a:pPr marL="180975" indent="0" algn="just">
              <a:spcBef>
                <a:spcPts val="0"/>
              </a:spcBef>
              <a:spcAft>
                <a:spcPts val="400"/>
              </a:spcAft>
              <a:buNone/>
            </a:pPr>
            <a:r>
              <a:rPr lang="en-US" sz="4300" b="0" i="0" dirty="0">
                <a:solidFill>
                  <a:srgbClr val="444444"/>
                </a:solidFill>
                <a:effectLst/>
                <a:latin typeface="Times New Roman" panose="02020603050405020304" pitchFamily="18" charset="0"/>
              </a:rPr>
              <a:t>(</a:t>
            </a:r>
            <a:r>
              <a:rPr lang="en-US" sz="4300" b="0" i="1" dirty="0">
                <a:solidFill>
                  <a:srgbClr val="444444"/>
                </a:solidFill>
                <a:effectLst/>
                <a:latin typeface="Times New Roman" panose="02020603050405020304" pitchFamily="18" charset="0"/>
              </a:rPr>
              <a:t>iv</a:t>
            </a:r>
            <a:r>
              <a:rPr lang="en-US" sz="4300" b="0" i="0" dirty="0">
                <a:solidFill>
                  <a:srgbClr val="444444"/>
                </a:solidFill>
                <a:effectLst/>
                <a:latin typeface="Times New Roman" panose="02020603050405020304" pitchFamily="18" charset="0"/>
              </a:rPr>
              <a:t>)  the Assessing Officer is satisfied, with the prior approval of Principal Commissioner or Commissioner, that any books of account or documents, seized or requisitioned under</a:t>
            </a:r>
            <a:r>
              <a:rPr lang="en-US" sz="4300" dirty="0">
                <a:solidFill>
                  <a:srgbClr val="444444"/>
                </a:solidFill>
                <a:latin typeface="Times New Roman" panose="02020603050405020304" pitchFamily="18" charset="0"/>
              </a:rPr>
              <a:t> section 132 or section 132A in </a:t>
            </a:r>
            <a:r>
              <a:rPr lang="en-US" sz="4300" b="0" i="0" dirty="0">
                <a:solidFill>
                  <a:srgbClr val="444444"/>
                </a:solidFill>
                <a:effectLst/>
                <a:latin typeface="Times New Roman" panose="02020603050405020304" pitchFamily="18" charset="0"/>
              </a:rPr>
              <a:t>case of any other person on or after the 1st day of April, 2021, pertains or pertain to, or any information contained therein, relate to, the </a:t>
            </a:r>
            <a:r>
              <a:rPr lang="en-US" sz="4300" b="0" i="0" dirty="0" err="1">
                <a:solidFill>
                  <a:srgbClr val="444444"/>
                </a:solidFill>
                <a:effectLst/>
                <a:latin typeface="Times New Roman" panose="02020603050405020304" pitchFamily="18" charset="0"/>
              </a:rPr>
              <a:t>assessee</a:t>
            </a:r>
            <a:r>
              <a:rPr lang="en-US" sz="4300" b="0" i="0" dirty="0">
                <a:solidFill>
                  <a:srgbClr val="444444"/>
                </a:solidFill>
                <a:effectLst/>
                <a:latin typeface="Times New Roman" panose="02020603050405020304" pitchFamily="18" charset="0"/>
              </a:rPr>
              <a:t>,</a:t>
            </a:r>
          </a:p>
          <a:p>
            <a:pPr marL="180975" indent="0" algn="just">
              <a:spcBef>
                <a:spcPts val="0"/>
              </a:spcBef>
              <a:spcAft>
                <a:spcPts val="400"/>
              </a:spcAft>
              <a:buNone/>
            </a:pPr>
            <a:r>
              <a:rPr lang="en-US" sz="4300" b="0" i="0" dirty="0">
                <a:solidFill>
                  <a:srgbClr val="444444"/>
                </a:solidFill>
                <a:effectLst/>
                <a:latin typeface="Times New Roman" panose="02020603050405020304" pitchFamily="18" charset="0"/>
              </a:rPr>
              <a:t>the Assessing Officer shall be deemed to have information which suggests that the income chargeable to tax has escaped assessment in the case of the </a:t>
            </a:r>
            <a:r>
              <a:rPr lang="en-US" sz="4300" b="0" i="0" dirty="0" err="1">
                <a:solidFill>
                  <a:srgbClr val="444444"/>
                </a:solidFill>
                <a:effectLst/>
                <a:latin typeface="Times New Roman" panose="02020603050405020304" pitchFamily="18" charset="0"/>
              </a:rPr>
              <a:t>assessee</a:t>
            </a:r>
            <a:r>
              <a:rPr lang="en-US" sz="4300" b="0" i="0" dirty="0">
                <a:solidFill>
                  <a:srgbClr val="444444"/>
                </a:solidFill>
                <a:effectLst/>
                <a:latin typeface="Times New Roman" panose="02020603050405020304" pitchFamily="18" charset="0"/>
              </a:rPr>
              <a:t> </a:t>
            </a:r>
            <a:r>
              <a:rPr lang="en-US" sz="4300" b="0" i="1" dirty="0">
                <a:solidFill>
                  <a:srgbClr val="444444"/>
                </a:solidFill>
                <a:effectLst/>
                <a:latin typeface="Times New Roman" panose="02020603050405020304" pitchFamily="18" charset="0"/>
              </a:rPr>
              <a:t>where</a:t>
            </a:r>
            <a:r>
              <a:rPr lang="en-US" sz="4300" b="0" i="0" dirty="0">
                <a:solidFill>
                  <a:srgbClr val="444444"/>
                </a:solidFill>
                <a:effectLst/>
                <a:latin typeface="Times New Roman" panose="02020603050405020304" pitchFamily="18" charset="0"/>
              </a:rPr>
              <a:t> the search is initiated or books of account, other documents or any assets are requisitioned or survey is conducted in the case of the </a:t>
            </a:r>
            <a:r>
              <a:rPr lang="en-US" sz="4300" b="0" i="0" dirty="0" err="1">
                <a:solidFill>
                  <a:srgbClr val="444444"/>
                </a:solidFill>
                <a:effectLst/>
                <a:latin typeface="Times New Roman" panose="02020603050405020304" pitchFamily="18" charset="0"/>
              </a:rPr>
              <a:t>assessee</a:t>
            </a:r>
            <a:r>
              <a:rPr lang="en-US" sz="4300" b="0" i="0" dirty="0">
                <a:solidFill>
                  <a:srgbClr val="444444"/>
                </a:solidFill>
                <a:effectLst/>
                <a:latin typeface="Times New Roman" panose="02020603050405020304" pitchFamily="18" charset="0"/>
              </a:rPr>
              <a:t> or money, bullion, </a:t>
            </a:r>
            <a:r>
              <a:rPr lang="en-US" sz="4300" b="0" i="0" dirty="0" err="1">
                <a:solidFill>
                  <a:srgbClr val="444444"/>
                </a:solidFill>
                <a:effectLst/>
                <a:latin typeface="Times New Roman" panose="02020603050405020304" pitchFamily="18" charset="0"/>
              </a:rPr>
              <a:t>jewellery</a:t>
            </a:r>
            <a:r>
              <a:rPr lang="en-US" sz="4300" b="0" i="0" dirty="0">
                <a:solidFill>
                  <a:srgbClr val="444444"/>
                </a:solidFill>
                <a:effectLst/>
                <a:latin typeface="Times New Roman" panose="02020603050405020304" pitchFamily="18" charset="0"/>
              </a:rPr>
              <a:t> or other valuable article or thing or books of account or documents are seized or requisitioned in case of any other person.</a:t>
            </a:r>
          </a:p>
          <a:p>
            <a:pPr marL="180975" indent="0" algn="just">
              <a:spcBef>
                <a:spcPts val="0"/>
              </a:spcBef>
              <a:spcAft>
                <a:spcPts val="400"/>
              </a:spcAft>
              <a:buNone/>
            </a:pPr>
            <a:r>
              <a:rPr lang="en-US" sz="4300" b="0" i="1" dirty="0">
                <a:solidFill>
                  <a:srgbClr val="444444"/>
                </a:solidFill>
                <a:effectLst/>
                <a:latin typeface="Times New Roman" panose="02020603050405020304" pitchFamily="18" charset="0"/>
              </a:rPr>
              <a:t>Explanation 3</a:t>
            </a:r>
            <a:r>
              <a:rPr lang="en-US" sz="4300" b="0" i="0" dirty="0">
                <a:solidFill>
                  <a:srgbClr val="444444"/>
                </a:solidFill>
                <a:effectLst/>
                <a:latin typeface="Times New Roman" panose="02020603050405020304" pitchFamily="18" charset="0"/>
              </a:rPr>
              <a:t>.—For the purposes of this section, specified authority means the specified authority referred to in</a:t>
            </a:r>
            <a:r>
              <a:rPr lang="en-US" sz="4300" dirty="0">
                <a:solidFill>
                  <a:srgbClr val="444444"/>
                </a:solidFill>
                <a:latin typeface="Times New Roman" panose="02020603050405020304" pitchFamily="18" charset="0"/>
              </a:rPr>
              <a:t> section 151.]</a:t>
            </a:r>
          </a:p>
          <a:p>
            <a:pPr marL="0" indent="0" algn="just">
              <a:spcBef>
                <a:spcPts val="0"/>
              </a:spcBef>
              <a:spcAft>
                <a:spcPts val="400"/>
              </a:spcAft>
              <a:buNone/>
            </a:pPr>
            <a:endParaRPr lang="en-US" sz="1800" b="0" i="0" dirty="0">
              <a:solidFill>
                <a:srgbClr val="444444"/>
              </a:solidFill>
              <a:effectLst/>
              <a:latin typeface="Times New Roman" panose="02020603050405020304" pitchFamily="18" charset="0"/>
            </a:endParaRPr>
          </a:p>
        </p:txBody>
      </p:sp>
      <p:sp>
        <p:nvSpPr>
          <p:cNvPr id="4" name="Footer Placeholder 3">
            <a:extLst>
              <a:ext uri="{FF2B5EF4-FFF2-40B4-BE49-F238E27FC236}">
                <a16:creationId xmlns:a16="http://schemas.microsoft.com/office/drawing/2014/main" id="{A033C839-C852-7762-A3D5-5E190910D921}"/>
              </a:ext>
            </a:extLst>
          </p:cNvPr>
          <p:cNvSpPr>
            <a:spLocks noGrp="1"/>
          </p:cNvSpPr>
          <p:nvPr>
            <p:ph type="ftr" sz="quarter" idx="11"/>
          </p:nvPr>
        </p:nvSpPr>
        <p:spPr/>
        <p:txBody>
          <a:bodyPr/>
          <a:lstStyle/>
          <a:p>
            <a:r>
              <a:rPr lang="en-US"/>
              <a:t>Fenil Mehta, Advocate, The High Court of Gujarat</a:t>
            </a:r>
          </a:p>
        </p:txBody>
      </p:sp>
    </p:spTree>
    <p:extLst>
      <p:ext uri="{BB962C8B-B14F-4D97-AF65-F5344CB8AC3E}">
        <p14:creationId xmlns:p14="http://schemas.microsoft.com/office/powerpoint/2010/main" val="3060905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0FBF4-B6AF-D9B3-3FF7-08DD69B33536}"/>
              </a:ext>
            </a:extLst>
          </p:cNvPr>
          <p:cNvSpPr>
            <a:spLocks noGrp="1"/>
          </p:cNvSpPr>
          <p:nvPr>
            <p:ph type="title"/>
          </p:nvPr>
        </p:nvSpPr>
        <p:spPr>
          <a:xfrm>
            <a:off x="1451579" y="804520"/>
            <a:ext cx="9603275" cy="673406"/>
          </a:xfrm>
        </p:spPr>
        <p:txBody>
          <a:bodyPr>
            <a:noAutofit/>
          </a:bodyPr>
          <a:lstStyle/>
          <a:p>
            <a:r>
              <a:rPr lang="en-IN" sz="2500" b="1" dirty="0"/>
              <a:t>Section 149 : Time limit for notice</a:t>
            </a:r>
            <a:br>
              <a:rPr lang="en-IN" sz="2500" b="1" dirty="0"/>
            </a:br>
            <a:endParaRPr lang="en-IL" sz="2500" b="1" dirty="0"/>
          </a:p>
        </p:txBody>
      </p:sp>
      <p:sp>
        <p:nvSpPr>
          <p:cNvPr id="3" name="Content Placeholder 2">
            <a:extLst>
              <a:ext uri="{FF2B5EF4-FFF2-40B4-BE49-F238E27FC236}">
                <a16:creationId xmlns:a16="http://schemas.microsoft.com/office/drawing/2014/main" id="{FA06EEDB-33DD-6B0E-86D7-934A491CF184}"/>
              </a:ext>
            </a:extLst>
          </p:cNvPr>
          <p:cNvSpPr>
            <a:spLocks noGrp="1"/>
          </p:cNvSpPr>
          <p:nvPr>
            <p:ph idx="1"/>
          </p:nvPr>
        </p:nvSpPr>
        <p:spPr>
          <a:xfrm>
            <a:off x="1451579" y="2015732"/>
            <a:ext cx="9603275" cy="4037748"/>
          </a:xfrm>
        </p:spPr>
        <p:txBody>
          <a:bodyPr>
            <a:normAutofit fontScale="92500" lnSpcReduction="20000"/>
          </a:bodyPr>
          <a:lstStyle/>
          <a:p>
            <a:pPr algn="just">
              <a:spcBef>
                <a:spcPts val="600"/>
              </a:spcBef>
              <a:spcAft>
                <a:spcPts val="400"/>
              </a:spcAft>
            </a:pPr>
            <a:r>
              <a:rPr lang="en-US" sz="1800" b="0" i="0" dirty="0">
                <a:solidFill>
                  <a:srgbClr val="444444"/>
                </a:solidFill>
                <a:effectLst/>
                <a:latin typeface="Times New Roman" panose="02020603050405020304" pitchFamily="18" charset="0"/>
              </a:rPr>
              <a:t> (1) No notice </a:t>
            </a:r>
            <a:r>
              <a:rPr lang="en-US" sz="1800" dirty="0">
                <a:solidFill>
                  <a:srgbClr val="444444"/>
                </a:solidFill>
                <a:latin typeface="Times New Roman" panose="02020603050405020304" pitchFamily="18" charset="0"/>
              </a:rPr>
              <a:t>under section 148 shall be issued for the relevant assessment year,—</a:t>
            </a:r>
          </a:p>
          <a:p>
            <a:pPr marL="265113" indent="0" algn="just">
              <a:spcBef>
                <a:spcPts val="600"/>
              </a:spcBef>
              <a:spcAft>
                <a:spcPts val="400"/>
              </a:spcAft>
              <a:buNone/>
            </a:pPr>
            <a:r>
              <a:rPr lang="en-US" sz="1800" dirty="0">
                <a:solidFill>
                  <a:srgbClr val="444444"/>
                </a:solidFill>
                <a:latin typeface="Times New Roman" panose="02020603050405020304" pitchFamily="18" charset="0"/>
              </a:rPr>
              <a:t>(a)  if three years have elapsed from </a:t>
            </a:r>
            <a:r>
              <a:rPr lang="en-US" sz="1800" b="0" i="0" dirty="0">
                <a:solidFill>
                  <a:srgbClr val="444444"/>
                </a:solidFill>
                <a:effectLst/>
                <a:latin typeface="Times New Roman" panose="02020603050405020304" pitchFamily="18" charset="0"/>
              </a:rPr>
              <a:t>the end of the relevant assessment year, unless the case falls under clause (</a:t>
            </a:r>
            <a:r>
              <a:rPr lang="en-US" sz="1800" b="0" i="1" dirty="0">
                <a:solidFill>
                  <a:srgbClr val="444444"/>
                </a:solidFill>
                <a:effectLst/>
                <a:latin typeface="Times New Roman" panose="02020603050405020304" pitchFamily="18" charset="0"/>
              </a:rPr>
              <a:t>b</a:t>
            </a:r>
            <a:r>
              <a:rPr lang="en-US" sz="1800" b="0" i="0" dirty="0">
                <a:solidFill>
                  <a:srgbClr val="444444"/>
                </a:solidFill>
                <a:effectLst/>
                <a:latin typeface="Times New Roman" panose="02020603050405020304" pitchFamily="18" charset="0"/>
              </a:rPr>
              <a:t>);</a:t>
            </a:r>
          </a:p>
          <a:p>
            <a:pPr marL="265113" indent="0" algn="just">
              <a:spcBef>
                <a:spcPts val="600"/>
              </a:spcBef>
              <a:spcAft>
                <a:spcPts val="400"/>
              </a:spcAft>
              <a:buNone/>
            </a:pPr>
            <a:r>
              <a:rPr lang="en-US" sz="1800" b="1" i="0" dirty="0">
                <a:solidFill>
                  <a:srgbClr val="444444"/>
                </a:solidFill>
                <a:effectLst/>
                <a:latin typeface="Times New Roman" panose="02020603050405020304" pitchFamily="18" charset="0"/>
              </a:rPr>
              <a:t>[</a:t>
            </a:r>
            <a:r>
              <a:rPr lang="en-US" sz="1800" b="0" i="1" dirty="0">
                <a:solidFill>
                  <a:srgbClr val="444444"/>
                </a:solidFill>
                <a:effectLst/>
                <a:latin typeface="Times New Roman" panose="02020603050405020304" pitchFamily="18" charset="0"/>
              </a:rPr>
              <a:t>(</a:t>
            </a:r>
            <a:r>
              <a:rPr lang="en-US" sz="1800" b="0" i="0" dirty="0">
                <a:solidFill>
                  <a:srgbClr val="444444"/>
                </a:solidFill>
                <a:effectLst/>
                <a:latin typeface="Times New Roman" panose="02020603050405020304" pitchFamily="18" charset="0"/>
              </a:rPr>
              <a:t>b</a:t>
            </a:r>
            <a:r>
              <a:rPr lang="en-US" sz="1800" b="0" i="1" dirty="0">
                <a:solidFill>
                  <a:srgbClr val="444444"/>
                </a:solidFill>
                <a:effectLst/>
                <a:latin typeface="Times New Roman" panose="02020603050405020304" pitchFamily="18" charset="0"/>
              </a:rPr>
              <a:t>)  if three years, but not more than ten years, have elapsed from the end of the relevant assessment year unless the Assessing Officer has in his possession books of account or other documents or evidence which reveal that the income chargeable to tax, represented in the form of—</a:t>
            </a:r>
            <a:endParaRPr lang="en-US" sz="1800" b="0" i="0" dirty="0">
              <a:solidFill>
                <a:srgbClr val="444444"/>
              </a:solidFill>
              <a:effectLst/>
              <a:latin typeface="Times New Roman" panose="02020603050405020304" pitchFamily="18" charset="0"/>
            </a:endParaRPr>
          </a:p>
          <a:p>
            <a:pPr marL="265113" indent="0" algn="just">
              <a:spcBef>
                <a:spcPts val="600"/>
              </a:spcBef>
              <a:spcAft>
                <a:spcPts val="400"/>
              </a:spcAft>
              <a:buNone/>
            </a:pPr>
            <a:r>
              <a:rPr lang="en-US" sz="1800" b="0" i="1" dirty="0">
                <a:solidFill>
                  <a:srgbClr val="444444"/>
                </a:solidFill>
                <a:effectLst/>
                <a:latin typeface="Times New Roman" panose="02020603050405020304" pitchFamily="18" charset="0"/>
              </a:rPr>
              <a:t>(</a:t>
            </a:r>
            <a:r>
              <a:rPr lang="en-US" sz="1800" b="0" i="0" dirty="0" err="1">
                <a:solidFill>
                  <a:srgbClr val="444444"/>
                </a:solidFill>
                <a:effectLst/>
                <a:latin typeface="Times New Roman" panose="02020603050405020304" pitchFamily="18" charset="0"/>
              </a:rPr>
              <a:t>i</a:t>
            </a:r>
            <a:r>
              <a:rPr lang="en-US" sz="1800" b="0" i="1" dirty="0">
                <a:solidFill>
                  <a:srgbClr val="444444"/>
                </a:solidFill>
                <a:effectLst/>
                <a:latin typeface="Times New Roman" panose="02020603050405020304" pitchFamily="18" charset="0"/>
              </a:rPr>
              <a:t>) an asset;</a:t>
            </a:r>
            <a:endParaRPr lang="en-US" sz="1800" b="0" i="0" dirty="0">
              <a:solidFill>
                <a:srgbClr val="444444"/>
              </a:solidFill>
              <a:effectLst/>
              <a:latin typeface="Times New Roman" panose="02020603050405020304" pitchFamily="18" charset="0"/>
            </a:endParaRPr>
          </a:p>
          <a:p>
            <a:pPr marL="265113" indent="0" algn="just">
              <a:spcBef>
                <a:spcPts val="600"/>
              </a:spcBef>
              <a:spcAft>
                <a:spcPts val="400"/>
              </a:spcAft>
              <a:buNone/>
            </a:pPr>
            <a:r>
              <a:rPr lang="en-US" sz="1800" b="0" i="1" dirty="0">
                <a:solidFill>
                  <a:srgbClr val="444444"/>
                </a:solidFill>
                <a:effectLst/>
                <a:latin typeface="Times New Roman" panose="02020603050405020304" pitchFamily="18" charset="0"/>
              </a:rPr>
              <a:t>(</a:t>
            </a:r>
            <a:r>
              <a:rPr lang="en-US" sz="1800" b="0" i="0" dirty="0">
                <a:solidFill>
                  <a:srgbClr val="444444"/>
                </a:solidFill>
                <a:effectLst/>
                <a:latin typeface="Times New Roman" panose="02020603050405020304" pitchFamily="18" charset="0"/>
              </a:rPr>
              <a:t>ii</a:t>
            </a:r>
            <a:r>
              <a:rPr lang="en-US" sz="1800" b="0" i="1" dirty="0">
                <a:solidFill>
                  <a:srgbClr val="444444"/>
                </a:solidFill>
                <a:effectLst/>
                <a:latin typeface="Times New Roman" panose="02020603050405020304" pitchFamily="18" charset="0"/>
              </a:rPr>
              <a:t>) expenditure in respect of a transaction or in relation to an event or occasion; or</a:t>
            </a:r>
            <a:endParaRPr lang="en-US" sz="1800" b="0" i="0" dirty="0">
              <a:solidFill>
                <a:srgbClr val="444444"/>
              </a:solidFill>
              <a:effectLst/>
              <a:latin typeface="Times New Roman" panose="02020603050405020304" pitchFamily="18" charset="0"/>
            </a:endParaRPr>
          </a:p>
          <a:p>
            <a:pPr marL="265113" indent="0" algn="just">
              <a:spcBef>
                <a:spcPts val="600"/>
              </a:spcBef>
              <a:spcAft>
                <a:spcPts val="400"/>
              </a:spcAft>
              <a:buNone/>
            </a:pPr>
            <a:r>
              <a:rPr lang="en-US" sz="1800" b="0" i="1" dirty="0">
                <a:solidFill>
                  <a:srgbClr val="444444"/>
                </a:solidFill>
                <a:effectLst/>
                <a:latin typeface="Times New Roman" panose="02020603050405020304" pitchFamily="18" charset="0"/>
              </a:rPr>
              <a:t>(</a:t>
            </a:r>
            <a:r>
              <a:rPr lang="en-US" sz="1800" b="0" i="0" dirty="0">
                <a:solidFill>
                  <a:srgbClr val="444444"/>
                </a:solidFill>
                <a:effectLst/>
                <a:latin typeface="Times New Roman" panose="02020603050405020304" pitchFamily="18" charset="0"/>
              </a:rPr>
              <a:t>iii</a:t>
            </a:r>
            <a:r>
              <a:rPr lang="en-US" sz="1800" b="0" i="1" dirty="0">
                <a:solidFill>
                  <a:srgbClr val="444444"/>
                </a:solidFill>
                <a:effectLst/>
                <a:latin typeface="Times New Roman" panose="02020603050405020304" pitchFamily="18" charset="0"/>
              </a:rPr>
              <a:t>) an entry or entries in the books of account,</a:t>
            </a:r>
            <a:endParaRPr lang="en-US" sz="1800" b="0" i="0" dirty="0">
              <a:solidFill>
                <a:srgbClr val="444444"/>
              </a:solidFill>
              <a:effectLst/>
              <a:latin typeface="Times New Roman" panose="02020603050405020304" pitchFamily="18" charset="0"/>
            </a:endParaRPr>
          </a:p>
          <a:p>
            <a:pPr marL="265113" indent="0" algn="just">
              <a:spcBef>
                <a:spcPts val="600"/>
              </a:spcBef>
              <a:spcAft>
                <a:spcPts val="400"/>
              </a:spcAft>
              <a:buNone/>
            </a:pPr>
            <a:r>
              <a:rPr lang="en-US" sz="1800" b="0" i="1" dirty="0">
                <a:solidFill>
                  <a:srgbClr val="444444"/>
                </a:solidFill>
                <a:effectLst/>
                <a:latin typeface="Times New Roman" panose="02020603050405020304" pitchFamily="18" charset="0"/>
              </a:rPr>
              <a:t>which has escaped assessment amounts to or is likely to amount to fifty lakh rupees or more:</a:t>
            </a:r>
            <a:r>
              <a:rPr lang="en-US" sz="1800" b="1" i="0" dirty="0">
                <a:solidFill>
                  <a:srgbClr val="444444"/>
                </a:solidFill>
                <a:effectLst/>
                <a:latin typeface="Times New Roman" panose="02020603050405020304" pitchFamily="18" charset="0"/>
              </a:rPr>
              <a:t>] </a:t>
            </a:r>
          </a:p>
          <a:p>
            <a:pPr marL="0" indent="0" algn="just">
              <a:spcBef>
                <a:spcPts val="600"/>
              </a:spcBef>
              <a:spcAft>
                <a:spcPts val="400"/>
              </a:spcAft>
              <a:buNone/>
            </a:pPr>
            <a:r>
              <a:rPr lang="en-US" sz="1800" b="1" dirty="0">
                <a:solidFill>
                  <a:srgbClr val="444444"/>
                </a:solidFill>
                <a:latin typeface="Times New Roman" panose="02020603050405020304" pitchFamily="18" charset="0"/>
              </a:rPr>
              <a:t>     [</a:t>
            </a:r>
            <a:r>
              <a:rPr lang="en-US" sz="1600" b="0" i="0" dirty="0">
                <a:solidFill>
                  <a:srgbClr val="444444"/>
                </a:solidFill>
                <a:effectLst/>
                <a:latin typeface="Segoe UI" panose="020B0502040204020203" pitchFamily="34" charset="0"/>
              </a:rPr>
              <a:t>Sub. w.e.f. </a:t>
            </a:r>
            <a:r>
              <a:rPr lang="en-US" sz="1600" b="1" i="0" dirty="0">
                <a:solidFill>
                  <a:srgbClr val="444444"/>
                </a:solidFill>
                <a:effectLst/>
                <a:latin typeface="Segoe UI" panose="020B0502040204020203" pitchFamily="34" charset="0"/>
              </a:rPr>
              <a:t>1-4-2022</a:t>
            </a:r>
            <a:r>
              <a:rPr lang="en-US" sz="1600" b="0" i="0" dirty="0">
                <a:solidFill>
                  <a:srgbClr val="444444"/>
                </a:solidFill>
                <a:effectLst/>
                <a:latin typeface="Segoe UI" panose="020B0502040204020203" pitchFamily="34" charset="0"/>
              </a:rPr>
              <a:t>.]</a:t>
            </a:r>
            <a:endParaRPr lang="en-US" sz="1800" b="0" i="0" dirty="0">
              <a:solidFill>
                <a:srgbClr val="444444"/>
              </a:solidFill>
              <a:effectLst/>
              <a:latin typeface="Times New Roman" panose="02020603050405020304" pitchFamily="18" charset="0"/>
            </a:endParaRPr>
          </a:p>
          <a:p>
            <a:pPr marL="180975" indent="0" algn="just">
              <a:spcBef>
                <a:spcPts val="0"/>
              </a:spcBef>
              <a:spcAft>
                <a:spcPts val="400"/>
              </a:spcAft>
              <a:buNone/>
            </a:pPr>
            <a:endParaRPr lang="en-US" sz="2100" b="0" i="0" dirty="0">
              <a:solidFill>
                <a:srgbClr val="444444"/>
              </a:solidFill>
              <a:effectLst/>
              <a:latin typeface="Times New Roman" panose="02020603050405020304" pitchFamily="18" charset="0"/>
            </a:endParaRPr>
          </a:p>
          <a:p>
            <a:pPr marL="0" indent="0" algn="just">
              <a:spcBef>
                <a:spcPts val="0"/>
              </a:spcBef>
              <a:spcAft>
                <a:spcPts val="400"/>
              </a:spcAft>
              <a:buNone/>
            </a:pPr>
            <a:endParaRPr lang="en-US" sz="1800" b="0" i="0" dirty="0">
              <a:solidFill>
                <a:srgbClr val="444444"/>
              </a:solidFill>
              <a:effectLst/>
              <a:latin typeface="Times New Roman" panose="02020603050405020304" pitchFamily="18" charset="0"/>
            </a:endParaRPr>
          </a:p>
        </p:txBody>
      </p:sp>
      <p:sp>
        <p:nvSpPr>
          <p:cNvPr id="4" name="Footer Placeholder 3">
            <a:extLst>
              <a:ext uri="{FF2B5EF4-FFF2-40B4-BE49-F238E27FC236}">
                <a16:creationId xmlns:a16="http://schemas.microsoft.com/office/drawing/2014/main" id="{A033C839-C852-7762-A3D5-5E190910D921}"/>
              </a:ext>
            </a:extLst>
          </p:cNvPr>
          <p:cNvSpPr>
            <a:spLocks noGrp="1"/>
          </p:cNvSpPr>
          <p:nvPr>
            <p:ph type="ftr" sz="quarter" idx="11"/>
          </p:nvPr>
        </p:nvSpPr>
        <p:spPr/>
        <p:txBody>
          <a:bodyPr/>
          <a:lstStyle/>
          <a:p>
            <a:r>
              <a:rPr lang="en-US"/>
              <a:t>Fenil Mehta, Advocate, The High Court of Gujarat</a:t>
            </a:r>
          </a:p>
        </p:txBody>
      </p:sp>
    </p:spTree>
    <p:extLst>
      <p:ext uri="{BB962C8B-B14F-4D97-AF65-F5344CB8AC3E}">
        <p14:creationId xmlns:p14="http://schemas.microsoft.com/office/powerpoint/2010/main" val="2472256744"/>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2325</TotalTime>
  <Words>4033</Words>
  <Application>Microsoft Office PowerPoint</Application>
  <PresentationFormat>Widescreen</PresentationFormat>
  <Paragraphs>167</Paragraphs>
  <Slides>25</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25</vt:i4>
      </vt:variant>
    </vt:vector>
  </HeadingPairs>
  <TitlesOfParts>
    <vt:vector size="37" baseType="lpstr">
      <vt:lpstr>Arial</vt:lpstr>
      <vt:lpstr>ArialMT</vt:lpstr>
      <vt:lpstr>Calibri</vt:lpstr>
      <vt:lpstr>CIDFont+F1</vt:lpstr>
      <vt:lpstr>CIDFont+F2</vt:lpstr>
      <vt:lpstr>CIDFont+F3</vt:lpstr>
      <vt:lpstr>Gill Sans MT</vt:lpstr>
      <vt:lpstr>LiberationSans</vt:lpstr>
      <vt:lpstr>Microsoft Sans Serif</vt:lpstr>
      <vt:lpstr>Segoe UI</vt:lpstr>
      <vt:lpstr>Times New Roman</vt:lpstr>
      <vt:lpstr>Gallery</vt:lpstr>
      <vt:lpstr>Scope of jurisdictional challenge                                         of  Income escaping assessment proceedings           before          the hon’ble Gujarat high Court</vt:lpstr>
      <vt:lpstr>Section 147 : Income escaping assessment </vt:lpstr>
      <vt:lpstr>Section 148A : Conducting inquiry, providing opportunity before issue of notice under section 148. </vt:lpstr>
      <vt:lpstr>Section 148A : Conducting inquiry, providing opportunity before issue of notice under section 148. (Continued…) </vt:lpstr>
      <vt:lpstr>Section 148 : Issue of notice where income has escaped assessment. </vt:lpstr>
      <vt:lpstr>Section 148 : Issue of notice where income has escaped assessment. (Continued…) </vt:lpstr>
      <vt:lpstr>Section 148 : Issue of notice where income has escaped assessment. (Continued…) </vt:lpstr>
      <vt:lpstr>Section 148 : Issue of notice where income has escaped assessment. (Continued…) </vt:lpstr>
      <vt:lpstr>Section 149 : Time limit for notice </vt:lpstr>
      <vt:lpstr>Section 149 : Time limit for notice (Continued…) </vt:lpstr>
      <vt:lpstr>Section 149 : Time limit for notice (Continued…) </vt:lpstr>
      <vt:lpstr>Section 149 : Time limit for notice (Continued…) </vt:lpstr>
      <vt:lpstr>Section 151 : Sanction for issue of notice </vt:lpstr>
      <vt:lpstr>Article 226 of the constitution of india: Power of High Courts to issue certain writs </vt:lpstr>
      <vt:lpstr>Article 226 of the constitution of india: Power of High Courts to issue certain writs [Contiuned..] </vt:lpstr>
      <vt:lpstr>Old section 149: Time limit for notice.</vt:lpstr>
      <vt:lpstr>New section 149: first proviso</vt:lpstr>
      <vt:lpstr>case law no.1 Jayaben mohanbhai padaliya v. ITO Special Civil Application No.2839 Of 2023 -  the High Court of Gujarat</vt:lpstr>
      <vt:lpstr>case law no.1I RAJESH MANSUKHLAL GADOYA v. ITO Special Civil Application No.20610 Of 2022 -  the High Court of Gujarat</vt:lpstr>
      <vt:lpstr>case law no.1II PATEL RAJNI MOHANBHAI PADALIYA v. ITO Special Civil Application No.5561 Of 2023 -  the High Court of Gujarat</vt:lpstr>
      <vt:lpstr>case law no.1V BRIJESH BHARATBHAI BUDHBHATTI v. ITO, Gandhidham Special Civil Application No.5547 Of 2023 -  the High Court of Gujarat</vt:lpstr>
      <vt:lpstr>case law no.V ADITYA HARESHBHAI SONPAL v. ITO [2023] 148 taxmann.com 13 (Gujarat)</vt:lpstr>
      <vt:lpstr>case law no.VI Rakeshkumar Babulal Agarwal v. PCIT [2022] 136 taxmann.com 329 (Gujarat)</vt:lpstr>
      <vt:lpstr>case law no.VII VINODBHAI SHAMJIBHAI SAGPARIYA LR OF SHAMJIBHAI SAGPARIYA v. ITO Special Civil Application No.23107 Of 2022 -  the High Court of Gujarat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Reopening of assessment</dc:title>
  <dc:creator>Parin Shah CA</dc:creator>
  <cp:lastModifiedBy>Fenil Mehta</cp:lastModifiedBy>
  <cp:revision>90</cp:revision>
  <dcterms:created xsi:type="dcterms:W3CDTF">2021-08-05T11:13:38Z</dcterms:created>
  <dcterms:modified xsi:type="dcterms:W3CDTF">2023-04-01T10:05:22Z</dcterms:modified>
</cp:coreProperties>
</file>