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85" r:id="rId2"/>
    <p:sldId id="327" r:id="rId3"/>
    <p:sldId id="383" r:id="rId4"/>
    <p:sldId id="377" r:id="rId5"/>
    <p:sldId id="365" r:id="rId6"/>
    <p:sldId id="367" r:id="rId7"/>
    <p:sldId id="369" r:id="rId8"/>
    <p:sldId id="376" r:id="rId9"/>
    <p:sldId id="378" r:id="rId10"/>
    <p:sldId id="379" r:id="rId11"/>
    <p:sldId id="366" r:id="rId12"/>
    <p:sldId id="371" r:id="rId13"/>
    <p:sldId id="370" r:id="rId14"/>
    <p:sldId id="372" r:id="rId15"/>
    <p:sldId id="373" r:id="rId16"/>
    <p:sldId id="374" r:id="rId17"/>
    <p:sldId id="353" r:id="rId18"/>
    <p:sldId id="386" r:id="rId19"/>
    <p:sldId id="387" r:id="rId20"/>
    <p:sldId id="388" r:id="rId21"/>
    <p:sldId id="347" r:id="rId22"/>
    <p:sldId id="384" r:id="rId23"/>
    <p:sldId id="380" r:id="rId24"/>
    <p:sldId id="382" r:id="rId25"/>
    <p:sldId id="3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8" autoAdjust="0"/>
    <p:restoredTop sz="94660"/>
  </p:normalViewPr>
  <p:slideViewPr>
    <p:cSldViewPr>
      <p:cViewPr varScale="1">
        <p:scale>
          <a:sx n="56" d="100"/>
          <a:sy n="56" d="100"/>
        </p:scale>
        <p:origin x="1396"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874D09-3960-401B-A5C5-9323A186F39B}"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DA151487-007F-46B1-BD8D-93191E2C52ED}">
      <dgm:prSet/>
      <dgm:spPr/>
      <dgm:t>
        <a:bodyPr/>
        <a:lstStyle/>
        <a:p>
          <a:pPr algn="just"/>
          <a:r>
            <a:rPr lang="en-US" dirty="0">
              <a:solidFill>
                <a:schemeClr val="tx1"/>
              </a:solidFill>
            </a:rPr>
            <a:t>Sub-section (6) of Section 194S authorizes the CBDT to issue guidelines for removal of difficulties </a:t>
          </a:r>
        </a:p>
      </dgm:t>
    </dgm:pt>
    <dgm:pt modelId="{2AC3961E-2EF2-4923-87DC-7DBCCBEB10B0}" type="parTrans" cxnId="{70B0EE4C-75EB-4102-BBA0-0DCAB80C59EC}">
      <dgm:prSet/>
      <dgm:spPr/>
      <dgm:t>
        <a:bodyPr/>
        <a:lstStyle/>
        <a:p>
          <a:endParaRPr lang="en-US"/>
        </a:p>
      </dgm:t>
    </dgm:pt>
    <dgm:pt modelId="{BE01FBC0-A638-4615-8CF2-8A0709A065EA}" type="sibTrans" cxnId="{70B0EE4C-75EB-4102-BBA0-0DCAB80C59EC}">
      <dgm:prSet/>
      <dgm:spPr/>
      <dgm:t>
        <a:bodyPr/>
        <a:lstStyle/>
        <a:p>
          <a:endParaRPr lang="en-US"/>
        </a:p>
      </dgm:t>
    </dgm:pt>
    <dgm:pt modelId="{F3A44FED-3882-4418-B41E-7977B7C7F19B}">
      <dgm:prSet/>
      <dgm:spPr/>
      <dgm:t>
        <a:bodyPr/>
        <a:lstStyle/>
        <a:p>
          <a:r>
            <a:rPr lang="en-US" dirty="0">
              <a:solidFill>
                <a:schemeClr val="tx1"/>
              </a:solidFill>
            </a:rPr>
            <a:t>Accordingly,</a:t>
          </a:r>
          <a:r>
            <a:rPr lang="en-US" baseline="0" dirty="0">
              <a:solidFill>
                <a:schemeClr val="tx1"/>
              </a:solidFill>
            </a:rPr>
            <a:t> CBDT has issues Guidelines in form of 6 Questions and Answers</a:t>
          </a:r>
          <a:endParaRPr lang="en-US" dirty="0">
            <a:solidFill>
              <a:schemeClr val="tx1"/>
            </a:solidFill>
          </a:endParaRPr>
        </a:p>
      </dgm:t>
    </dgm:pt>
    <dgm:pt modelId="{87490A5B-4DD9-4BC4-AC58-821CA68DB5A8}" type="parTrans" cxnId="{F2EBC93C-C126-4CBF-8C46-2D3A7FA9B8BA}">
      <dgm:prSet/>
      <dgm:spPr/>
      <dgm:t>
        <a:bodyPr/>
        <a:lstStyle/>
        <a:p>
          <a:endParaRPr lang="en-US"/>
        </a:p>
      </dgm:t>
    </dgm:pt>
    <dgm:pt modelId="{0D56A2CD-AD95-4F24-9FBB-10AF87299AB8}" type="sibTrans" cxnId="{F2EBC93C-C126-4CBF-8C46-2D3A7FA9B8BA}">
      <dgm:prSet/>
      <dgm:spPr/>
      <dgm:t>
        <a:bodyPr/>
        <a:lstStyle/>
        <a:p>
          <a:endParaRPr lang="en-US"/>
        </a:p>
      </dgm:t>
    </dgm:pt>
    <dgm:pt modelId="{6C221939-AF64-4303-AE56-9BECD2F8BA45}">
      <dgm:prSet/>
      <dgm:spPr/>
      <dgm:t>
        <a:bodyPr/>
        <a:lstStyle/>
        <a:p>
          <a:pPr algn="just"/>
          <a:r>
            <a:rPr lang="en-US" dirty="0">
              <a:solidFill>
                <a:schemeClr val="tx1"/>
              </a:solidFill>
            </a:rPr>
            <a:t>Q1 and Q2 of the Guidelines will apply in the cases where transfer of VDA is taking place on or through an Exchange </a:t>
          </a:r>
        </a:p>
      </dgm:t>
    </dgm:pt>
    <dgm:pt modelId="{6926FC0A-F11D-48C3-9C2A-69A1EA0B4ECE}" type="parTrans" cxnId="{2A609B31-52BD-49DE-9739-F79B1920C2CE}">
      <dgm:prSet/>
      <dgm:spPr/>
      <dgm:t>
        <a:bodyPr/>
        <a:lstStyle/>
        <a:p>
          <a:endParaRPr lang="en-US"/>
        </a:p>
      </dgm:t>
    </dgm:pt>
    <dgm:pt modelId="{C4A7F3C3-B404-4100-A935-BA2A07BFAA14}" type="sibTrans" cxnId="{2A609B31-52BD-49DE-9739-F79B1920C2CE}">
      <dgm:prSet/>
      <dgm:spPr/>
      <dgm:t>
        <a:bodyPr/>
        <a:lstStyle/>
        <a:p>
          <a:endParaRPr lang="en-US"/>
        </a:p>
      </dgm:t>
    </dgm:pt>
    <dgm:pt modelId="{75EA1247-AD3E-41AF-8BEB-9B59E4683B7D}">
      <dgm:prSet/>
      <dgm:spPr/>
      <dgm:t>
        <a:bodyPr/>
        <a:lstStyle/>
        <a:p>
          <a:r>
            <a:rPr lang="en-US" dirty="0">
              <a:solidFill>
                <a:schemeClr val="tx1"/>
              </a:solidFill>
            </a:rPr>
            <a:t>Q.6 of the Guidelines clarifies that how the limit of fifty thousand (or ten thousand) is to be computed.</a:t>
          </a:r>
        </a:p>
      </dgm:t>
    </dgm:pt>
    <dgm:pt modelId="{BCE9F8E0-EDD8-4565-BC32-254B2526C3EC}" type="parTrans" cxnId="{CF7AFDDB-E826-4689-ABB4-9D337B34A605}">
      <dgm:prSet/>
      <dgm:spPr/>
      <dgm:t>
        <a:bodyPr/>
        <a:lstStyle/>
        <a:p>
          <a:endParaRPr lang="en-IN"/>
        </a:p>
      </dgm:t>
    </dgm:pt>
    <dgm:pt modelId="{7CCAA154-B5CF-4AE5-93AB-06D8845FE232}" type="sibTrans" cxnId="{CF7AFDDB-E826-4689-ABB4-9D337B34A605}">
      <dgm:prSet/>
      <dgm:spPr/>
      <dgm:t>
        <a:bodyPr/>
        <a:lstStyle/>
        <a:p>
          <a:endParaRPr lang="en-IN"/>
        </a:p>
      </dgm:t>
    </dgm:pt>
    <dgm:pt modelId="{7AB1908F-12F5-4235-BB66-39179A0977F1}" type="pres">
      <dgm:prSet presAssocID="{8C874D09-3960-401B-A5C5-9323A186F39B}" presName="linear" presStyleCnt="0">
        <dgm:presLayoutVars>
          <dgm:animLvl val="lvl"/>
          <dgm:resizeHandles val="exact"/>
        </dgm:presLayoutVars>
      </dgm:prSet>
      <dgm:spPr/>
    </dgm:pt>
    <dgm:pt modelId="{F673F630-0EFD-4706-9B72-B42EA88B5029}" type="pres">
      <dgm:prSet presAssocID="{DA151487-007F-46B1-BD8D-93191E2C52ED}" presName="parentText" presStyleLbl="node1" presStyleIdx="0" presStyleCnt="4" custScaleY="107978" custLinFactNeighborX="388" custLinFactNeighborY="21710">
        <dgm:presLayoutVars>
          <dgm:chMax val="0"/>
          <dgm:bulletEnabled val="1"/>
        </dgm:presLayoutVars>
      </dgm:prSet>
      <dgm:spPr/>
    </dgm:pt>
    <dgm:pt modelId="{76E11CEB-4FC4-4911-9B66-F8E58ABF1268}" type="pres">
      <dgm:prSet presAssocID="{BE01FBC0-A638-4615-8CF2-8A0709A065EA}" presName="spacer" presStyleCnt="0"/>
      <dgm:spPr/>
    </dgm:pt>
    <dgm:pt modelId="{100CF767-9740-4CF4-A459-32C36ABA7F4E}" type="pres">
      <dgm:prSet presAssocID="{F3A44FED-3882-4418-B41E-7977B7C7F19B}" presName="parentText" presStyleLbl="node1" presStyleIdx="1" presStyleCnt="4" custScaleY="98620" custLinFactNeighborY="37798">
        <dgm:presLayoutVars>
          <dgm:chMax val="0"/>
          <dgm:bulletEnabled val="1"/>
        </dgm:presLayoutVars>
      </dgm:prSet>
      <dgm:spPr/>
    </dgm:pt>
    <dgm:pt modelId="{A63B8972-0ED7-4F9B-AF72-F6795F5C9B5E}" type="pres">
      <dgm:prSet presAssocID="{0D56A2CD-AD95-4F24-9FBB-10AF87299AB8}" presName="spacer" presStyleCnt="0"/>
      <dgm:spPr/>
    </dgm:pt>
    <dgm:pt modelId="{D3739C41-FCFE-4ED4-A76C-28DA573C8D5F}" type="pres">
      <dgm:prSet presAssocID="{6C221939-AF64-4303-AE56-9BECD2F8BA45}" presName="parentText" presStyleLbl="node1" presStyleIdx="2" presStyleCnt="4" custScaleY="111864">
        <dgm:presLayoutVars>
          <dgm:chMax val="0"/>
          <dgm:bulletEnabled val="1"/>
        </dgm:presLayoutVars>
      </dgm:prSet>
      <dgm:spPr/>
    </dgm:pt>
    <dgm:pt modelId="{BE05E8A2-30A2-4F96-90C8-ED66B0D68BA5}" type="pres">
      <dgm:prSet presAssocID="{C4A7F3C3-B404-4100-A935-BA2A07BFAA14}" presName="spacer" presStyleCnt="0"/>
      <dgm:spPr/>
    </dgm:pt>
    <dgm:pt modelId="{906320C0-2F4F-44FF-95F6-31BFC7A0A19A}" type="pres">
      <dgm:prSet presAssocID="{75EA1247-AD3E-41AF-8BEB-9B59E4683B7D}" presName="parentText" presStyleLbl="node1" presStyleIdx="3" presStyleCnt="4" custScaleY="138952">
        <dgm:presLayoutVars>
          <dgm:chMax val="0"/>
          <dgm:bulletEnabled val="1"/>
        </dgm:presLayoutVars>
      </dgm:prSet>
      <dgm:spPr/>
    </dgm:pt>
  </dgm:ptLst>
  <dgm:cxnLst>
    <dgm:cxn modelId="{2A609B31-52BD-49DE-9739-F79B1920C2CE}" srcId="{8C874D09-3960-401B-A5C5-9323A186F39B}" destId="{6C221939-AF64-4303-AE56-9BECD2F8BA45}" srcOrd="2" destOrd="0" parTransId="{6926FC0A-F11D-48C3-9C2A-69A1EA0B4ECE}" sibTransId="{C4A7F3C3-B404-4100-A935-BA2A07BFAA14}"/>
    <dgm:cxn modelId="{F2EBC93C-C126-4CBF-8C46-2D3A7FA9B8BA}" srcId="{8C874D09-3960-401B-A5C5-9323A186F39B}" destId="{F3A44FED-3882-4418-B41E-7977B7C7F19B}" srcOrd="1" destOrd="0" parTransId="{87490A5B-4DD9-4BC4-AC58-821CA68DB5A8}" sibTransId="{0D56A2CD-AD95-4F24-9FBB-10AF87299AB8}"/>
    <dgm:cxn modelId="{781A6741-609F-48A0-ACF9-EDD5273ABE8F}" type="presOf" srcId="{DA151487-007F-46B1-BD8D-93191E2C52ED}" destId="{F673F630-0EFD-4706-9B72-B42EA88B5029}" srcOrd="0" destOrd="0" presId="urn:microsoft.com/office/officeart/2005/8/layout/vList2"/>
    <dgm:cxn modelId="{CDD2DB46-35F1-4F19-B84E-007E3DF1C6A1}" type="presOf" srcId="{75EA1247-AD3E-41AF-8BEB-9B59E4683B7D}" destId="{906320C0-2F4F-44FF-95F6-31BFC7A0A19A}" srcOrd="0" destOrd="0" presId="urn:microsoft.com/office/officeart/2005/8/layout/vList2"/>
    <dgm:cxn modelId="{70B0EE4C-75EB-4102-BBA0-0DCAB80C59EC}" srcId="{8C874D09-3960-401B-A5C5-9323A186F39B}" destId="{DA151487-007F-46B1-BD8D-93191E2C52ED}" srcOrd="0" destOrd="0" parTransId="{2AC3961E-2EF2-4923-87DC-7DBCCBEB10B0}" sibTransId="{BE01FBC0-A638-4615-8CF2-8A0709A065EA}"/>
    <dgm:cxn modelId="{32AA1B52-3AE0-4038-82CA-5F2215DE58F7}" type="presOf" srcId="{F3A44FED-3882-4418-B41E-7977B7C7F19B}" destId="{100CF767-9740-4CF4-A459-32C36ABA7F4E}" srcOrd="0" destOrd="0" presId="urn:microsoft.com/office/officeart/2005/8/layout/vList2"/>
    <dgm:cxn modelId="{D4A74E93-7D9A-4A38-96E0-A218F10A9B41}" type="presOf" srcId="{8C874D09-3960-401B-A5C5-9323A186F39B}" destId="{7AB1908F-12F5-4235-BB66-39179A0977F1}" srcOrd="0" destOrd="0" presId="urn:microsoft.com/office/officeart/2005/8/layout/vList2"/>
    <dgm:cxn modelId="{CF7AFDDB-E826-4689-ABB4-9D337B34A605}" srcId="{8C874D09-3960-401B-A5C5-9323A186F39B}" destId="{75EA1247-AD3E-41AF-8BEB-9B59E4683B7D}" srcOrd="3" destOrd="0" parTransId="{BCE9F8E0-EDD8-4565-BC32-254B2526C3EC}" sibTransId="{7CCAA154-B5CF-4AE5-93AB-06D8845FE232}"/>
    <dgm:cxn modelId="{A277F9FC-3688-4514-B6B2-8B977E3E9C46}" type="presOf" srcId="{6C221939-AF64-4303-AE56-9BECD2F8BA45}" destId="{D3739C41-FCFE-4ED4-A76C-28DA573C8D5F}" srcOrd="0" destOrd="0" presId="urn:microsoft.com/office/officeart/2005/8/layout/vList2"/>
    <dgm:cxn modelId="{7F9A5DA0-EAF4-4435-A084-42C121EA2D23}" type="presParOf" srcId="{7AB1908F-12F5-4235-BB66-39179A0977F1}" destId="{F673F630-0EFD-4706-9B72-B42EA88B5029}" srcOrd="0" destOrd="0" presId="urn:microsoft.com/office/officeart/2005/8/layout/vList2"/>
    <dgm:cxn modelId="{37087D3D-C844-4825-873E-19EBBEAAE902}" type="presParOf" srcId="{7AB1908F-12F5-4235-BB66-39179A0977F1}" destId="{76E11CEB-4FC4-4911-9B66-F8E58ABF1268}" srcOrd="1" destOrd="0" presId="urn:microsoft.com/office/officeart/2005/8/layout/vList2"/>
    <dgm:cxn modelId="{6CAFC5E8-D14C-4E06-841F-DE4EB8722812}" type="presParOf" srcId="{7AB1908F-12F5-4235-BB66-39179A0977F1}" destId="{100CF767-9740-4CF4-A459-32C36ABA7F4E}" srcOrd="2" destOrd="0" presId="urn:microsoft.com/office/officeart/2005/8/layout/vList2"/>
    <dgm:cxn modelId="{36579EE7-214B-45B3-AAA1-468F8F0E7BAC}" type="presParOf" srcId="{7AB1908F-12F5-4235-BB66-39179A0977F1}" destId="{A63B8972-0ED7-4F9B-AF72-F6795F5C9B5E}" srcOrd="3" destOrd="0" presId="urn:microsoft.com/office/officeart/2005/8/layout/vList2"/>
    <dgm:cxn modelId="{D2E9D89A-224A-44F1-907C-50C250B9EF8B}" type="presParOf" srcId="{7AB1908F-12F5-4235-BB66-39179A0977F1}" destId="{D3739C41-FCFE-4ED4-A76C-28DA573C8D5F}" srcOrd="4" destOrd="0" presId="urn:microsoft.com/office/officeart/2005/8/layout/vList2"/>
    <dgm:cxn modelId="{45161C7F-2A02-4E52-8B2C-E8A893DC7D96}" type="presParOf" srcId="{7AB1908F-12F5-4235-BB66-39179A0977F1}" destId="{BE05E8A2-30A2-4F96-90C8-ED66B0D68BA5}" srcOrd="5" destOrd="0" presId="urn:microsoft.com/office/officeart/2005/8/layout/vList2"/>
    <dgm:cxn modelId="{592C1CA5-3F00-4624-ADC2-28F30754ECE5}" type="presParOf" srcId="{7AB1908F-12F5-4235-BB66-39179A0977F1}" destId="{906320C0-2F4F-44FF-95F6-31BFC7A0A19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7016EA-5962-40F4-9E91-7B0339E61BFE}"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C51E940B-758C-4D40-A80D-EBB0C0EA627D}">
      <dgm:prSet/>
      <dgm:spPr/>
      <dgm:t>
        <a:bodyPr/>
        <a:lstStyle/>
        <a:p>
          <a:pPr algn="just"/>
          <a:r>
            <a:rPr lang="en-US" dirty="0"/>
            <a:t>The deductor is required to furnish a quarterly statement (in Form No. 26Q) for all such transactions of the quarter on or before the due date prescribed in the Income-tax Rules, 1962. </a:t>
          </a:r>
        </a:p>
      </dgm:t>
    </dgm:pt>
    <dgm:pt modelId="{4F5D3B84-A9E7-48EF-89DE-E5B8C7DA94EB}" type="parTrans" cxnId="{2A615CD0-3A15-48B2-99A8-5925F18C2354}">
      <dgm:prSet/>
      <dgm:spPr/>
      <dgm:t>
        <a:bodyPr/>
        <a:lstStyle/>
        <a:p>
          <a:endParaRPr lang="en-US"/>
        </a:p>
      </dgm:t>
    </dgm:pt>
    <dgm:pt modelId="{19A697F8-57C2-424B-896C-954D76479890}" type="sibTrans" cxnId="{2A615CD0-3A15-48B2-99A8-5925F18C2354}">
      <dgm:prSet/>
      <dgm:spPr/>
      <dgm:t>
        <a:bodyPr/>
        <a:lstStyle/>
        <a:p>
          <a:endParaRPr lang="en-US"/>
        </a:p>
      </dgm:t>
    </dgm:pt>
    <dgm:pt modelId="{33C314C8-BA6B-465E-9E48-F683632DD26D}">
      <dgm:prSet/>
      <dgm:spPr/>
      <dgm:t>
        <a:bodyPr/>
        <a:lstStyle/>
        <a:p>
          <a:pPr algn="just"/>
          <a:r>
            <a:rPr lang="en-US" dirty="0"/>
            <a:t>For specified person Form 26QE has been introduced. Challan-cum-Statement  of deduction of tax under section 194S  by specify persons.</a:t>
          </a:r>
        </a:p>
      </dgm:t>
    </dgm:pt>
    <dgm:pt modelId="{3F5F94B2-52B4-406F-8AB7-01DAD76BCB01}" type="parTrans" cxnId="{AE3AB7EF-4702-4827-948F-4F979BE75CDB}">
      <dgm:prSet/>
      <dgm:spPr/>
      <dgm:t>
        <a:bodyPr/>
        <a:lstStyle/>
        <a:p>
          <a:endParaRPr lang="en-US"/>
        </a:p>
      </dgm:t>
    </dgm:pt>
    <dgm:pt modelId="{AAEC8457-FBD5-4987-8FAD-FE50DF73D0DB}" type="sibTrans" cxnId="{AE3AB7EF-4702-4827-948F-4F979BE75CDB}">
      <dgm:prSet/>
      <dgm:spPr/>
      <dgm:t>
        <a:bodyPr/>
        <a:lstStyle/>
        <a:p>
          <a:endParaRPr lang="en-US"/>
        </a:p>
      </dgm:t>
    </dgm:pt>
    <dgm:pt modelId="{E7AB6986-D6B0-462E-A66E-E041C55660C5}" type="pres">
      <dgm:prSet presAssocID="{ED7016EA-5962-40F4-9E91-7B0339E61BFE}" presName="outerComposite" presStyleCnt="0">
        <dgm:presLayoutVars>
          <dgm:chMax val="5"/>
          <dgm:dir/>
          <dgm:resizeHandles val="exact"/>
        </dgm:presLayoutVars>
      </dgm:prSet>
      <dgm:spPr/>
    </dgm:pt>
    <dgm:pt modelId="{6CD1BEFB-5CAB-4091-A5DB-59CF9E893F21}" type="pres">
      <dgm:prSet presAssocID="{ED7016EA-5962-40F4-9E91-7B0339E61BFE}" presName="dummyMaxCanvas" presStyleCnt="0">
        <dgm:presLayoutVars/>
      </dgm:prSet>
      <dgm:spPr/>
    </dgm:pt>
    <dgm:pt modelId="{40D6019E-D92E-4D41-AD47-F007358E43BF}" type="pres">
      <dgm:prSet presAssocID="{ED7016EA-5962-40F4-9E91-7B0339E61BFE}" presName="TwoNodes_1" presStyleLbl="node1" presStyleIdx="0" presStyleCnt="2">
        <dgm:presLayoutVars>
          <dgm:bulletEnabled val="1"/>
        </dgm:presLayoutVars>
      </dgm:prSet>
      <dgm:spPr/>
    </dgm:pt>
    <dgm:pt modelId="{91CDB567-E98F-4B42-B6E7-3D438FB8CE6C}" type="pres">
      <dgm:prSet presAssocID="{ED7016EA-5962-40F4-9E91-7B0339E61BFE}" presName="TwoNodes_2" presStyleLbl="node1" presStyleIdx="1" presStyleCnt="2" custLinFactNeighborX="-1611" custLinFactNeighborY="-14630">
        <dgm:presLayoutVars>
          <dgm:bulletEnabled val="1"/>
        </dgm:presLayoutVars>
      </dgm:prSet>
      <dgm:spPr/>
    </dgm:pt>
    <dgm:pt modelId="{C655FB54-7B58-4F2D-A468-9394D8B02B71}" type="pres">
      <dgm:prSet presAssocID="{ED7016EA-5962-40F4-9E91-7B0339E61BFE}" presName="TwoConn_1-2" presStyleLbl="fgAccFollowNode1" presStyleIdx="0" presStyleCnt="1">
        <dgm:presLayoutVars>
          <dgm:bulletEnabled val="1"/>
        </dgm:presLayoutVars>
      </dgm:prSet>
      <dgm:spPr/>
    </dgm:pt>
    <dgm:pt modelId="{25332B91-B6CF-4789-8620-BC59D2364915}" type="pres">
      <dgm:prSet presAssocID="{ED7016EA-5962-40F4-9E91-7B0339E61BFE}" presName="TwoNodes_1_text" presStyleLbl="node1" presStyleIdx="1" presStyleCnt="2">
        <dgm:presLayoutVars>
          <dgm:bulletEnabled val="1"/>
        </dgm:presLayoutVars>
      </dgm:prSet>
      <dgm:spPr/>
    </dgm:pt>
    <dgm:pt modelId="{D649CCD0-5F80-4A97-A3AD-FB0A4378AA02}" type="pres">
      <dgm:prSet presAssocID="{ED7016EA-5962-40F4-9E91-7B0339E61BFE}" presName="TwoNodes_2_text" presStyleLbl="node1" presStyleIdx="1" presStyleCnt="2">
        <dgm:presLayoutVars>
          <dgm:bulletEnabled val="1"/>
        </dgm:presLayoutVars>
      </dgm:prSet>
      <dgm:spPr/>
    </dgm:pt>
  </dgm:ptLst>
  <dgm:cxnLst>
    <dgm:cxn modelId="{167D9380-DB2F-461B-98A3-239A4FBEFE7B}" type="presOf" srcId="{19A697F8-57C2-424B-896C-954D76479890}" destId="{C655FB54-7B58-4F2D-A468-9394D8B02B71}" srcOrd="0" destOrd="0" presId="urn:microsoft.com/office/officeart/2005/8/layout/vProcess5"/>
    <dgm:cxn modelId="{68E8F698-745B-4197-8FCC-8F5A1F86C9F7}" type="presOf" srcId="{33C314C8-BA6B-465E-9E48-F683632DD26D}" destId="{D649CCD0-5F80-4A97-A3AD-FB0A4378AA02}" srcOrd="1" destOrd="0" presId="urn:microsoft.com/office/officeart/2005/8/layout/vProcess5"/>
    <dgm:cxn modelId="{2AE6D3C8-FED6-4011-B128-FE7AAA957265}" type="presOf" srcId="{ED7016EA-5962-40F4-9E91-7B0339E61BFE}" destId="{E7AB6986-D6B0-462E-A66E-E041C55660C5}" srcOrd="0" destOrd="0" presId="urn:microsoft.com/office/officeart/2005/8/layout/vProcess5"/>
    <dgm:cxn modelId="{45FCE5C8-116C-4755-92A6-C8030124B658}" type="presOf" srcId="{C51E940B-758C-4D40-A80D-EBB0C0EA627D}" destId="{25332B91-B6CF-4789-8620-BC59D2364915}" srcOrd="1" destOrd="0" presId="urn:microsoft.com/office/officeart/2005/8/layout/vProcess5"/>
    <dgm:cxn modelId="{2A615CD0-3A15-48B2-99A8-5925F18C2354}" srcId="{ED7016EA-5962-40F4-9E91-7B0339E61BFE}" destId="{C51E940B-758C-4D40-A80D-EBB0C0EA627D}" srcOrd="0" destOrd="0" parTransId="{4F5D3B84-A9E7-48EF-89DE-E5B8C7DA94EB}" sibTransId="{19A697F8-57C2-424B-896C-954D76479890}"/>
    <dgm:cxn modelId="{0C54F1E6-0382-4983-915F-0151CC9D6D3A}" type="presOf" srcId="{33C314C8-BA6B-465E-9E48-F683632DD26D}" destId="{91CDB567-E98F-4B42-B6E7-3D438FB8CE6C}" srcOrd="0" destOrd="0" presId="urn:microsoft.com/office/officeart/2005/8/layout/vProcess5"/>
    <dgm:cxn modelId="{795F3EEF-E637-43D4-BE48-576C82B2B249}" type="presOf" srcId="{C51E940B-758C-4D40-A80D-EBB0C0EA627D}" destId="{40D6019E-D92E-4D41-AD47-F007358E43BF}" srcOrd="0" destOrd="0" presId="urn:microsoft.com/office/officeart/2005/8/layout/vProcess5"/>
    <dgm:cxn modelId="{AE3AB7EF-4702-4827-948F-4F979BE75CDB}" srcId="{ED7016EA-5962-40F4-9E91-7B0339E61BFE}" destId="{33C314C8-BA6B-465E-9E48-F683632DD26D}" srcOrd="1" destOrd="0" parTransId="{3F5F94B2-52B4-406F-8AB7-01DAD76BCB01}" sibTransId="{AAEC8457-FBD5-4987-8FAD-FE50DF73D0DB}"/>
    <dgm:cxn modelId="{EBB6A7E5-4A48-447F-99F2-9068243E0B3C}" type="presParOf" srcId="{E7AB6986-D6B0-462E-A66E-E041C55660C5}" destId="{6CD1BEFB-5CAB-4091-A5DB-59CF9E893F21}" srcOrd="0" destOrd="0" presId="urn:microsoft.com/office/officeart/2005/8/layout/vProcess5"/>
    <dgm:cxn modelId="{42BCE802-EBE1-48A8-A4EA-2EFE7DDE1146}" type="presParOf" srcId="{E7AB6986-D6B0-462E-A66E-E041C55660C5}" destId="{40D6019E-D92E-4D41-AD47-F007358E43BF}" srcOrd="1" destOrd="0" presId="urn:microsoft.com/office/officeart/2005/8/layout/vProcess5"/>
    <dgm:cxn modelId="{59BC5C75-2E87-41A8-BCFE-B94CE04372A2}" type="presParOf" srcId="{E7AB6986-D6B0-462E-A66E-E041C55660C5}" destId="{91CDB567-E98F-4B42-B6E7-3D438FB8CE6C}" srcOrd="2" destOrd="0" presId="urn:microsoft.com/office/officeart/2005/8/layout/vProcess5"/>
    <dgm:cxn modelId="{D021154A-A77C-4EE3-8B6B-72798DEBBEF4}" type="presParOf" srcId="{E7AB6986-D6B0-462E-A66E-E041C55660C5}" destId="{C655FB54-7B58-4F2D-A468-9394D8B02B71}" srcOrd="3" destOrd="0" presId="urn:microsoft.com/office/officeart/2005/8/layout/vProcess5"/>
    <dgm:cxn modelId="{D483F086-E518-4398-BEC1-1912407AFC68}" type="presParOf" srcId="{E7AB6986-D6B0-462E-A66E-E041C55660C5}" destId="{25332B91-B6CF-4789-8620-BC59D2364915}" srcOrd="4" destOrd="0" presId="urn:microsoft.com/office/officeart/2005/8/layout/vProcess5"/>
    <dgm:cxn modelId="{353CCD7C-DF1D-459E-BD56-059A17EE0E04}" type="presParOf" srcId="{E7AB6986-D6B0-462E-A66E-E041C55660C5}" destId="{D649CCD0-5F80-4A97-A3AD-FB0A4378AA02}"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7016EA-5962-40F4-9E91-7B0339E61BFE}"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C51E940B-758C-4D40-A80D-EBB0C0EA627D}">
      <dgm:prSet/>
      <dgm:spPr/>
      <dgm:t>
        <a:bodyPr/>
        <a:lstStyle/>
        <a:p>
          <a:pPr algn="just"/>
          <a:r>
            <a:rPr lang="en-US" b="0" i="1" dirty="0"/>
            <a:t>Where the Exchange</a:t>
          </a:r>
          <a:r>
            <a:rPr lang="en-US" b="0" i="0" dirty="0"/>
            <a:t> </a:t>
          </a:r>
          <a:r>
            <a:rPr lang="en-US" b="0" i="1" dirty="0"/>
            <a:t>has, agreed to pay tax in relation to a transaction of transfer of a virtual digital asset, owned by it as an alternative to tax required to be deducted by the buyer of such asset under section 194S</a:t>
          </a:r>
          <a:endParaRPr lang="en-US" dirty="0"/>
        </a:p>
      </dgm:t>
    </dgm:pt>
    <dgm:pt modelId="{4F5D3B84-A9E7-48EF-89DE-E5B8C7DA94EB}" type="parTrans" cxnId="{2A615CD0-3A15-48B2-99A8-5925F18C2354}">
      <dgm:prSet/>
      <dgm:spPr/>
      <dgm:t>
        <a:bodyPr/>
        <a:lstStyle/>
        <a:p>
          <a:endParaRPr lang="en-US"/>
        </a:p>
      </dgm:t>
    </dgm:pt>
    <dgm:pt modelId="{19A697F8-57C2-424B-896C-954D76479890}" type="sibTrans" cxnId="{2A615CD0-3A15-48B2-99A8-5925F18C2354}">
      <dgm:prSet/>
      <dgm:spPr/>
      <dgm:t>
        <a:bodyPr/>
        <a:lstStyle/>
        <a:p>
          <a:endParaRPr lang="en-US"/>
        </a:p>
      </dgm:t>
    </dgm:pt>
    <dgm:pt modelId="{D3324F38-E3D2-4F83-B500-12DD2FB25BAD}">
      <dgm:prSet/>
      <dgm:spPr/>
      <dgm:t>
        <a:bodyPr/>
        <a:lstStyle/>
        <a:p>
          <a:r>
            <a:rPr lang="en-US" b="0" i="1" dirty="0"/>
            <a:t>The Exchange shall deliver or cause to be delivered, a quarterly statement of such transactions in Form No. 26QF </a:t>
          </a:r>
          <a:endParaRPr lang="en-IN" dirty="0"/>
        </a:p>
      </dgm:t>
    </dgm:pt>
    <dgm:pt modelId="{13B0F44E-6565-46BB-8385-B8E633B9AE08}" type="parTrans" cxnId="{9E3CFA11-A1BE-4392-B0B0-F01D8DD2E129}">
      <dgm:prSet/>
      <dgm:spPr/>
      <dgm:t>
        <a:bodyPr/>
        <a:lstStyle/>
        <a:p>
          <a:endParaRPr lang="en-IN"/>
        </a:p>
      </dgm:t>
    </dgm:pt>
    <dgm:pt modelId="{F0DD5F98-4CA8-4472-9AE0-A35391510B2C}" type="sibTrans" cxnId="{9E3CFA11-A1BE-4392-B0B0-F01D8DD2E129}">
      <dgm:prSet/>
      <dgm:spPr/>
      <dgm:t>
        <a:bodyPr/>
        <a:lstStyle/>
        <a:p>
          <a:endParaRPr lang="en-IN"/>
        </a:p>
      </dgm:t>
    </dgm:pt>
    <dgm:pt modelId="{E7AB6986-D6B0-462E-A66E-E041C55660C5}" type="pres">
      <dgm:prSet presAssocID="{ED7016EA-5962-40F4-9E91-7B0339E61BFE}" presName="outerComposite" presStyleCnt="0">
        <dgm:presLayoutVars>
          <dgm:chMax val="5"/>
          <dgm:dir/>
          <dgm:resizeHandles val="exact"/>
        </dgm:presLayoutVars>
      </dgm:prSet>
      <dgm:spPr/>
    </dgm:pt>
    <dgm:pt modelId="{6CD1BEFB-5CAB-4091-A5DB-59CF9E893F21}" type="pres">
      <dgm:prSet presAssocID="{ED7016EA-5962-40F4-9E91-7B0339E61BFE}" presName="dummyMaxCanvas" presStyleCnt="0">
        <dgm:presLayoutVars/>
      </dgm:prSet>
      <dgm:spPr/>
    </dgm:pt>
    <dgm:pt modelId="{BEC4643E-88F3-4F38-84E2-B1F2C3A99CAE}" type="pres">
      <dgm:prSet presAssocID="{ED7016EA-5962-40F4-9E91-7B0339E61BFE}" presName="TwoNodes_1" presStyleLbl="node1" presStyleIdx="0" presStyleCnt="2">
        <dgm:presLayoutVars>
          <dgm:bulletEnabled val="1"/>
        </dgm:presLayoutVars>
      </dgm:prSet>
      <dgm:spPr/>
    </dgm:pt>
    <dgm:pt modelId="{DB33D815-CB3C-4C36-962B-E7F3C9B64652}" type="pres">
      <dgm:prSet presAssocID="{ED7016EA-5962-40F4-9E91-7B0339E61BFE}" presName="TwoNodes_2" presStyleLbl="node1" presStyleIdx="1" presStyleCnt="2">
        <dgm:presLayoutVars>
          <dgm:bulletEnabled val="1"/>
        </dgm:presLayoutVars>
      </dgm:prSet>
      <dgm:spPr/>
    </dgm:pt>
    <dgm:pt modelId="{C1D99A03-8F5A-44BE-ADB8-6AD06ACD7FC5}" type="pres">
      <dgm:prSet presAssocID="{ED7016EA-5962-40F4-9E91-7B0339E61BFE}" presName="TwoConn_1-2" presStyleLbl="fgAccFollowNode1" presStyleIdx="0" presStyleCnt="1">
        <dgm:presLayoutVars>
          <dgm:bulletEnabled val="1"/>
        </dgm:presLayoutVars>
      </dgm:prSet>
      <dgm:spPr/>
    </dgm:pt>
    <dgm:pt modelId="{E282ACED-F0EC-455F-80B0-7D283581CC90}" type="pres">
      <dgm:prSet presAssocID="{ED7016EA-5962-40F4-9E91-7B0339E61BFE}" presName="TwoNodes_1_text" presStyleLbl="node1" presStyleIdx="1" presStyleCnt="2">
        <dgm:presLayoutVars>
          <dgm:bulletEnabled val="1"/>
        </dgm:presLayoutVars>
      </dgm:prSet>
      <dgm:spPr/>
    </dgm:pt>
    <dgm:pt modelId="{2B35206E-5490-47DB-896D-A04C46A6FF31}" type="pres">
      <dgm:prSet presAssocID="{ED7016EA-5962-40F4-9E91-7B0339E61BFE}" presName="TwoNodes_2_text" presStyleLbl="node1" presStyleIdx="1" presStyleCnt="2">
        <dgm:presLayoutVars>
          <dgm:bulletEnabled val="1"/>
        </dgm:presLayoutVars>
      </dgm:prSet>
      <dgm:spPr/>
    </dgm:pt>
  </dgm:ptLst>
  <dgm:cxnLst>
    <dgm:cxn modelId="{9E3CFA11-A1BE-4392-B0B0-F01D8DD2E129}" srcId="{ED7016EA-5962-40F4-9E91-7B0339E61BFE}" destId="{D3324F38-E3D2-4F83-B500-12DD2FB25BAD}" srcOrd="1" destOrd="0" parTransId="{13B0F44E-6565-46BB-8385-B8E633B9AE08}" sibTransId="{F0DD5F98-4CA8-4472-9AE0-A35391510B2C}"/>
    <dgm:cxn modelId="{33BFC188-4866-4BD6-BC56-59B597955AFE}" type="presOf" srcId="{C51E940B-758C-4D40-A80D-EBB0C0EA627D}" destId="{E282ACED-F0EC-455F-80B0-7D283581CC90}" srcOrd="1" destOrd="0" presId="urn:microsoft.com/office/officeart/2005/8/layout/vProcess5"/>
    <dgm:cxn modelId="{21DC458A-2236-4118-B9B3-0C66A2379A18}" type="presOf" srcId="{D3324F38-E3D2-4F83-B500-12DD2FB25BAD}" destId="{DB33D815-CB3C-4C36-962B-E7F3C9B64652}" srcOrd="0" destOrd="0" presId="urn:microsoft.com/office/officeart/2005/8/layout/vProcess5"/>
    <dgm:cxn modelId="{EAB24CC4-F6BD-4B34-87C9-157E73F08BA9}" type="presOf" srcId="{D3324F38-E3D2-4F83-B500-12DD2FB25BAD}" destId="{2B35206E-5490-47DB-896D-A04C46A6FF31}" srcOrd="1" destOrd="0" presId="urn:microsoft.com/office/officeart/2005/8/layout/vProcess5"/>
    <dgm:cxn modelId="{2AE6D3C8-FED6-4011-B128-FE7AAA957265}" type="presOf" srcId="{ED7016EA-5962-40F4-9E91-7B0339E61BFE}" destId="{E7AB6986-D6B0-462E-A66E-E041C55660C5}" srcOrd="0" destOrd="0" presId="urn:microsoft.com/office/officeart/2005/8/layout/vProcess5"/>
    <dgm:cxn modelId="{2A615CD0-3A15-48B2-99A8-5925F18C2354}" srcId="{ED7016EA-5962-40F4-9E91-7B0339E61BFE}" destId="{C51E940B-758C-4D40-A80D-EBB0C0EA627D}" srcOrd="0" destOrd="0" parTransId="{4F5D3B84-A9E7-48EF-89DE-E5B8C7DA94EB}" sibTransId="{19A697F8-57C2-424B-896C-954D76479890}"/>
    <dgm:cxn modelId="{822352DB-C6DA-4C27-B073-F5FFCC652D96}" type="presOf" srcId="{C51E940B-758C-4D40-A80D-EBB0C0EA627D}" destId="{BEC4643E-88F3-4F38-84E2-B1F2C3A99CAE}" srcOrd="0" destOrd="0" presId="urn:microsoft.com/office/officeart/2005/8/layout/vProcess5"/>
    <dgm:cxn modelId="{3D4E2EE4-F307-487A-8D14-9BEDD3364E05}" type="presOf" srcId="{19A697F8-57C2-424B-896C-954D76479890}" destId="{C1D99A03-8F5A-44BE-ADB8-6AD06ACD7FC5}" srcOrd="0" destOrd="0" presId="urn:microsoft.com/office/officeart/2005/8/layout/vProcess5"/>
    <dgm:cxn modelId="{EBB6A7E5-4A48-447F-99F2-9068243E0B3C}" type="presParOf" srcId="{E7AB6986-D6B0-462E-A66E-E041C55660C5}" destId="{6CD1BEFB-5CAB-4091-A5DB-59CF9E893F21}" srcOrd="0" destOrd="0" presId="urn:microsoft.com/office/officeart/2005/8/layout/vProcess5"/>
    <dgm:cxn modelId="{9FA02384-0851-46B6-9FBB-8C62116F9AE0}" type="presParOf" srcId="{E7AB6986-D6B0-462E-A66E-E041C55660C5}" destId="{BEC4643E-88F3-4F38-84E2-B1F2C3A99CAE}" srcOrd="1" destOrd="0" presId="urn:microsoft.com/office/officeart/2005/8/layout/vProcess5"/>
    <dgm:cxn modelId="{97370910-56E5-446E-978B-8B78C2A15866}" type="presParOf" srcId="{E7AB6986-D6B0-462E-A66E-E041C55660C5}" destId="{DB33D815-CB3C-4C36-962B-E7F3C9B64652}" srcOrd="2" destOrd="0" presId="urn:microsoft.com/office/officeart/2005/8/layout/vProcess5"/>
    <dgm:cxn modelId="{69CB39F6-672E-4229-8809-F12394305781}" type="presParOf" srcId="{E7AB6986-D6B0-462E-A66E-E041C55660C5}" destId="{C1D99A03-8F5A-44BE-ADB8-6AD06ACD7FC5}" srcOrd="3" destOrd="0" presId="urn:microsoft.com/office/officeart/2005/8/layout/vProcess5"/>
    <dgm:cxn modelId="{F208BE28-3206-4B02-B141-460128EF645F}" type="presParOf" srcId="{E7AB6986-D6B0-462E-A66E-E041C55660C5}" destId="{E282ACED-F0EC-455F-80B0-7D283581CC90}" srcOrd="4" destOrd="0" presId="urn:microsoft.com/office/officeart/2005/8/layout/vProcess5"/>
    <dgm:cxn modelId="{874C437B-FF87-49C9-B491-0AEC1FE5DB15}" type="presParOf" srcId="{E7AB6986-D6B0-462E-A66E-E041C55660C5}" destId="{2B35206E-5490-47DB-896D-A04C46A6FF31}"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73F630-0EFD-4706-9B72-B42EA88B5029}">
      <dsp:nvSpPr>
        <dsp:cNvPr id="0" name=""/>
        <dsp:cNvSpPr/>
      </dsp:nvSpPr>
      <dsp:spPr>
        <a:xfrm>
          <a:off x="0" y="184703"/>
          <a:ext cx="5000124" cy="1365673"/>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just" defTabSz="1022350">
            <a:lnSpc>
              <a:spcPct val="90000"/>
            </a:lnSpc>
            <a:spcBef>
              <a:spcPct val="0"/>
            </a:spcBef>
            <a:spcAft>
              <a:spcPct val="35000"/>
            </a:spcAft>
            <a:buNone/>
          </a:pPr>
          <a:r>
            <a:rPr lang="en-US" sz="2300" kern="1200" dirty="0">
              <a:solidFill>
                <a:schemeClr val="tx1"/>
              </a:solidFill>
            </a:rPr>
            <a:t>Sub-section (6) of Section 194S authorizes the CBDT to issue guidelines for removal of difficulties </a:t>
          </a:r>
        </a:p>
      </dsp:txBody>
      <dsp:txXfrm>
        <a:off x="66667" y="251370"/>
        <a:ext cx="4866790" cy="1232339"/>
      </dsp:txXfrm>
    </dsp:sp>
    <dsp:sp modelId="{100CF767-9740-4CF4-A459-32C36ABA7F4E}">
      <dsp:nvSpPr>
        <dsp:cNvPr id="0" name=""/>
        <dsp:cNvSpPr/>
      </dsp:nvSpPr>
      <dsp:spPr>
        <a:xfrm>
          <a:off x="0" y="1627273"/>
          <a:ext cx="5000124" cy="1247316"/>
        </a:xfrm>
        <a:prstGeom prst="roundRect">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solidFill>
                <a:schemeClr val="tx1"/>
              </a:solidFill>
            </a:rPr>
            <a:t>Accordingly,</a:t>
          </a:r>
          <a:r>
            <a:rPr lang="en-US" sz="2300" kern="1200" baseline="0" dirty="0">
              <a:solidFill>
                <a:schemeClr val="tx1"/>
              </a:solidFill>
            </a:rPr>
            <a:t> CBDT has issues Guidelines in form of 6 Questions and Answers</a:t>
          </a:r>
          <a:endParaRPr lang="en-US" sz="2300" kern="1200" dirty="0">
            <a:solidFill>
              <a:schemeClr val="tx1"/>
            </a:solidFill>
          </a:endParaRPr>
        </a:p>
      </dsp:txBody>
      <dsp:txXfrm>
        <a:off x="60889" y="1688162"/>
        <a:ext cx="4878346" cy="1125538"/>
      </dsp:txXfrm>
    </dsp:sp>
    <dsp:sp modelId="{D3739C41-FCFE-4ED4-A76C-28DA573C8D5F}">
      <dsp:nvSpPr>
        <dsp:cNvPr id="0" name=""/>
        <dsp:cNvSpPr/>
      </dsp:nvSpPr>
      <dsp:spPr>
        <a:xfrm>
          <a:off x="0" y="2915792"/>
          <a:ext cx="5000124" cy="1414822"/>
        </a:xfrm>
        <a:prstGeom prst="roundRect">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just" defTabSz="1022350">
            <a:lnSpc>
              <a:spcPct val="90000"/>
            </a:lnSpc>
            <a:spcBef>
              <a:spcPct val="0"/>
            </a:spcBef>
            <a:spcAft>
              <a:spcPct val="35000"/>
            </a:spcAft>
            <a:buNone/>
          </a:pPr>
          <a:r>
            <a:rPr lang="en-US" sz="2300" kern="1200" dirty="0">
              <a:solidFill>
                <a:schemeClr val="tx1"/>
              </a:solidFill>
            </a:rPr>
            <a:t>Q1 and Q2 of the Guidelines will apply in the cases where transfer of VDA is taking place on or through an Exchange </a:t>
          </a:r>
        </a:p>
      </dsp:txBody>
      <dsp:txXfrm>
        <a:off x="69066" y="2984858"/>
        <a:ext cx="4861992" cy="1276690"/>
      </dsp:txXfrm>
    </dsp:sp>
    <dsp:sp modelId="{906320C0-2F4F-44FF-95F6-31BFC7A0A19A}">
      <dsp:nvSpPr>
        <dsp:cNvPr id="0" name=""/>
        <dsp:cNvSpPr/>
      </dsp:nvSpPr>
      <dsp:spPr>
        <a:xfrm>
          <a:off x="0" y="4396854"/>
          <a:ext cx="5000124" cy="1757423"/>
        </a:xfrm>
        <a:prstGeom prst="round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solidFill>
                <a:schemeClr val="tx1"/>
              </a:solidFill>
            </a:rPr>
            <a:t>Q.6 of the Guidelines clarifies that how the limit of fifty thousand (or ten thousand) is to be computed.</a:t>
          </a:r>
        </a:p>
      </dsp:txBody>
      <dsp:txXfrm>
        <a:off x="85790" y="4482644"/>
        <a:ext cx="4828544" cy="15858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D6019E-D92E-4D41-AD47-F007358E43BF}">
      <dsp:nvSpPr>
        <dsp:cNvPr id="0" name=""/>
        <dsp:cNvSpPr/>
      </dsp:nvSpPr>
      <dsp:spPr>
        <a:xfrm>
          <a:off x="0" y="0"/>
          <a:ext cx="6966490" cy="1660232"/>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kern="1200" dirty="0"/>
            <a:t>The deductor is required to furnish a quarterly statement (in Form No. 26Q) for all such transactions of the quarter on or before the due date prescribed in the Income-tax Rules, 1962. </a:t>
          </a:r>
        </a:p>
      </dsp:txBody>
      <dsp:txXfrm>
        <a:off x="48627" y="48627"/>
        <a:ext cx="5250509" cy="1562978"/>
      </dsp:txXfrm>
    </dsp:sp>
    <dsp:sp modelId="{91CDB567-E98F-4B42-B6E7-3D438FB8CE6C}">
      <dsp:nvSpPr>
        <dsp:cNvPr id="0" name=""/>
        <dsp:cNvSpPr/>
      </dsp:nvSpPr>
      <dsp:spPr>
        <a:xfrm>
          <a:off x="1117150" y="1786280"/>
          <a:ext cx="6966490" cy="166023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kern="1200" dirty="0"/>
            <a:t>For specified person Form 26QE has been introduced. Challan-cum-Statement  of deduction of tax under section 194S  by specify persons.</a:t>
          </a:r>
        </a:p>
      </dsp:txBody>
      <dsp:txXfrm>
        <a:off x="1165777" y="1834907"/>
        <a:ext cx="4560704" cy="1562978"/>
      </dsp:txXfrm>
    </dsp:sp>
    <dsp:sp modelId="{C655FB54-7B58-4F2D-A468-9394D8B02B71}">
      <dsp:nvSpPr>
        <dsp:cNvPr id="0" name=""/>
        <dsp:cNvSpPr/>
      </dsp:nvSpPr>
      <dsp:spPr>
        <a:xfrm>
          <a:off x="5887339" y="1305127"/>
          <a:ext cx="1079150" cy="1079150"/>
        </a:xfrm>
        <a:prstGeom prst="downArrow">
          <a:avLst>
            <a:gd name="adj1" fmla="val 55000"/>
            <a:gd name="adj2" fmla="val 45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130148" y="1305127"/>
        <a:ext cx="593532" cy="8120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C4643E-88F3-4F38-84E2-B1F2C3A99CAE}">
      <dsp:nvSpPr>
        <dsp:cNvPr id="0" name=""/>
        <dsp:cNvSpPr/>
      </dsp:nvSpPr>
      <dsp:spPr>
        <a:xfrm>
          <a:off x="0" y="0"/>
          <a:ext cx="6966490" cy="1660232"/>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b="0" i="1" kern="1200" dirty="0"/>
            <a:t>Where the Exchange</a:t>
          </a:r>
          <a:r>
            <a:rPr lang="en-US" sz="2000" b="0" i="0" kern="1200" dirty="0"/>
            <a:t> </a:t>
          </a:r>
          <a:r>
            <a:rPr lang="en-US" sz="2000" b="0" i="1" kern="1200" dirty="0"/>
            <a:t>has, agreed to pay tax in relation to a transaction of transfer of a virtual digital asset, owned by it as an alternative to tax required to be deducted by the buyer of such asset under section 194S</a:t>
          </a:r>
          <a:endParaRPr lang="en-US" sz="2000" kern="1200" dirty="0"/>
        </a:p>
      </dsp:txBody>
      <dsp:txXfrm>
        <a:off x="48627" y="48627"/>
        <a:ext cx="5250509" cy="1562978"/>
      </dsp:txXfrm>
    </dsp:sp>
    <dsp:sp modelId="{DB33D815-CB3C-4C36-962B-E7F3C9B64652}">
      <dsp:nvSpPr>
        <dsp:cNvPr id="0" name=""/>
        <dsp:cNvSpPr/>
      </dsp:nvSpPr>
      <dsp:spPr>
        <a:xfrm>
          <a:off x="1229380" y="2029172"/>
          <a:ext cx="6966490" cy="166023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1" kern="1200" dirty="0"/>
            <a:t>The Exchange shall deliver or cause to be delivered, a quarterly statement of such transactions in Form No. 26QF </a:t>
          </a:r>
          <a:endParaRPr lang="en-IN" sz="2000" kern="1200" dirty="0"/>
        </a:p>
      </dsp:txBody>
      <dsp:txXfrm>
        <a:off x="1278007" y="2077799"/>
        <a:ext cx="4560704" cy="1562978"/>
      </dsp:txXfrm>
    </dsp:sp>
    <dsp:sp modelId="{C1D99A03-8F5A-44BE-ADB8-6AD06ACD7FC5}">
      <dsp:nvSpPr>
        <dsp:cNvPr id="0" name=""/>
        <dsp:cNvSpPr/>
      </dsp:nvSpPr>
      <dsp:spPr>
        <a:xfrm>
          <a:off x="5887339" y="1305127"/>
          <a:ext cx="1079150" cy="1079150"/>
        </a:xfrm>
        <a:prstGeom prst="downArrow">
          <a:avLst>
            <a:gd name="adj1" fmla="val 55000"/>
            <a:gd name="adj2" fmla="val 45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130148" y="1305127"/>
        <a:ext cx="593532" cy="8120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BFBC50-5253-4797-A3D9-1E0CC79487D8}" type="datetimeFigureOut">
              <a:rPr lang="en-IN" smtClean="0"/>
              <a:pPr/>
              <a:t>07-05-2023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A0B04D-E8FF-43C8-B77C-DCB94C34287A}" type="slidenum">
              <a:rPr lang="en-IN" smtClean="0"/>
              <a:pPr/>
              <a:t>‹#›</a:t>
            </a:fld>
            <a:endParaRPr lang="en-IN"/>
          </a:p>
        </p:txBody>
      </p:sp>
    </p:spTree>
    <p:extLst>
      <p:ext uri="{BB962C8B-B14F-4D97-AF65-F5344CB8AC3E}">
        <p14:creationId xmlns:p14="http://schemas.microsoft.com/office/powerpoint/2010/main" val="2951578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8" name="Rectangle 59">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9" name="Freeform: Shape 61">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5818" y="0"/>
            <a:ext cx="7472363"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70" name="Freeform: Shape 63">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0"/>
            <a:ext cx="7461504"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1143002" y="1999615"/>
            <a:ext cx="6858000" cy="2764028"/>
          </a:xfrm>
        </p:spPr>
        <p:style>
          <a:lnRef idx="3">
            <a:schemeClr val="lt1"/>
          </a:lnRef>
          <a:fillRef idx="1">
            <a:schemeClr val="accent1"/>
          </a:fillRef>
          <a:effectRef idx="1">
            <a:schemeClr val="accent1"/>
          </a:effectRef>
          <a:fontRef idx="minor">
            <a:schemeClr val="lt1"/>
          </a:fontRef>
        </p:style>
        <p:txBody>
          <a:bodyPr anchor="ctr">
            <a:normAutofit/>
          </a:bodyPr>
          <a:lstStyle/>
          <a:p>
            <a:pPr>
              <a:lnSpc>
                <a:spcPct val="90000"/>
              </a:lnSpc>
            </a:pPr>
            <a:r>
              <a:rPr lang="en-US" sz="1600"/>
              <a:t>TDS Provisions</a:t>
            </a:r>
            <a:br>
              <a:rPr lang="en-US" sz="1600"/>
            </a:br>
            <a:br>
              <a:rPr lang="en-US" sz="1600"/>
            </a:br>
            <a:r>
              <a:rPr lang="en-US" sz="1600"/>
              <a:t>Latest Amendments</a:t>
            </a:r>
            <a:br>
              <a:rPr lang="en-US" sz="1600"/>
            </a:br>
            <a:r>
              <a:rPr lang="en-US" sz="1600"/>
              <a:t>Under the Income-tax Act, 1961</a:t>
            </a:r>
            <a:br>
              <a:rPr lang="en-US" sz="1600"/>
            </a:br>
            <a:br>
              <a:rPr lang="en-US" sz="1600" i="1"/>
            </a:br>
            <a:r>
              <a:rPr lang="en-US" sz="1600" b="1" u="sng"/>
              <a:t>Section 194S</a:t>
            </a:r>
            <a:br>
              <a:rPr lang="en-US" sz="1600" b="1" u="sng"/>
            </a:br>
            <a:br>
              <a:rPr lang="en-US" sz="1600" b="1" u="sng"/>
            </a:br>
            <a:br>
              <a:rPr lang="en-US" sz="1600" b="1" i="1"/>
            </a:br>
            <a:r>
              <a:rPr lang="en-US" sz="1600"/>
              <a:t>Ashok Guru</a:t>
            </a:r>
            <a:br>
              <a:rPr lang="en-US" sz="1600" u="sng"/>
            </a:br>
            <a:r>
              <a:rPr lang="en-US" sz="1600"/>
              <a:t>ITO, TDS-4, Gandhidham</a:t>
            </a:r>
            <a:br>
              <a:rPr lang="en-US" sz="1600"/>
            </a:br>
            <a:endParaRPr lang="en-US" sz="1600"/>
          </a:p>
        </p:txBody>
      </p:sp>
      <p:sp>
        <p:nvSpPr>
          <p:cNvPr id="71" name="Rectangle 65">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88920" y="5524786"/>
            <a:ext cx="356616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6341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dirty="0">
                <a:solidFill>
                  <a:srgbClr val="FFFFFF"/>
                </a:solidFill>
              </a:rPr>
              <a:t>194S : Deduction of Tax on Payment on transfer of virtual digital asset</a:t>
            </a:r>
            <a:endParaRPr lang="en-IN" sz="3200" dirty="0">
              <a:solidFill>
                <a:srgbClr val="FFFFFF"/>
              </a:solidFill>
            </a:endParaRPr>
          </a:p>
        </p:txBody>
      </p:sp>
      <p:sp>
        <p:nvSpPr>
          <p:cNvPr id="3" name="Content Placeholder 2"/>
          <p:cNvSpPr>
            <a:spLocks noGrp="1"/>
          </p:cNvSpPr>
          <p:nvPr>
            <p:ph idx="1"/>
          </p:nvPr>
        </p:nvSpPr>
        <p:spPr>
          <a:xfrm>
            <a:off x="76200" y="1622745"/>
            <a:ext cx="8915399" cy="4940717"/>
          </a:xfrm>
        </p:spPr>
        <p:style>
          <a:lnRef idx="1">
            <a:schemeClr val="accent4"/>
          </a:lnRef>
          <a:fillRef idx="2">
            <a:schemeClr val="accent4"/>
          </a:fillRef>
          <a:effectRef idx="1">
            <a:schemeClr val="accent4"/>
          </a:effectRef>
          <a:fontRef idx="minor">
            <a:schemeClr val="dk1"/>
          </a:fontRef>
        </p:style>
        <p:txBody>
          <a:bodyPr anchor="ctr">
            <a:normAutofit/>
          </a:bodyPr>
          <a:lstStyle/>
          <a:p>
            <a:pPr marL="0" indent="0" algn="just">
              <a:buFont typeface="Arial" pitchFamily="34" charset="0"/>
              <a:buNone/>
            </a:pPr>
            <a:endParaRPr lang="en-US" sz="2400" b="1" u="sng" dirty="0">
              <a:solidFill>
                <a:schemeClr val="tx1"/>
              </a:solidFill>
            </a:endParaRPr>
          </a:p>
          <a:p>
            <a:pPr marL="0" indent="0" algn="just">
              <a:buFont typeface="Arial" pitchFamily="34" charset="0"/>
              <a:buNone/>
            </a:pPr>
            <a:r>
              <a:rPr lang="en-US" sz="2400" b="1" u="sng" dirty="0">
                <a:solidFill>
                  <a:schemeClr val="tx1"/>
                </a:solidFill>
              </a:rPr>
              <a:t>Who is liable for Tax Deduction</a:t>
            </a:r>
            <a:r>
              <a:rPr lang="en-US" sz="2400" dirty="0">
                <a:solidFill>
                  <a:schemeClr val="tx1"/>
                </a:solidFill>
              </a:rPr>
              <a:t>: </a:t>
            </a:r>
          </a:p>
          <a:p>
            <a:pPr marL="0" indent="0" algn="just">
              <a:buFont typeface="Arial" pitchFamily="34" charset="0"/>
              <a:buNone/>
            </a:pPr>
            <a:endParaRPr lang="en-US" sz="2400" dirty="0">
              <a:solidFill>
                <a:schemeClr val="tx1"/>
              </a:solidFill>
            </a:endParaRPr>
          </a:p>
          <a:p>
            <a:pPr algn="just">
              <a:buFont typeface="Wingdings" panose="05000000000000000000" pitchFamily="2" charset="2"/>
              <a:buChar char="Ø"/>
            </a:pPr>
            <a:r>
              <a:rPr lang="en-US" sz="2400" b="1" dirty="0">
                <a:solidFill>
                  <a:schemeClr val="tx1"/>
                </a:solidFill>
              </a:rPr>
              <a:t>Where VDAs are transferred through an Exchange, the buyer would be crediting or making payment to the Exchange (either directly or through a broker). The Exchange would be required to credit or make payment to the owner of VDA (either directly or through a broker). </a:t>
            </a:r>
          </a:p>
          <a:p>
            <a:pPr marL="0" indent="0" algn="just">
              <a:buNone/>
            </a:pPr>
            <a:endParaRPr lang="en-US" sz="2400" b="1" dirty="0">
              <a:solidFill>
                <a:schemeClr val="tx1"/>
              </a:solidFill>
            </a:endParaRPr>
          </a:p>
          <a:p>
            <a:pPr algn="just">
              <a:buFont typeface="Wingdings" panose="05000000000000000000" pitchFamily="2" charset="2"/>
              <a:buChar char="Ø"/>
            </a:pPr>
            <a:r>
              <a:rPr lang="en-US" sz="2400" b="1" dirty="0">
                <a:solidFill>
                  <a:schemeClr val="tx1"/>
                </a:solidFill>
              </a:rPr>
              <a:t>Since there can be multiple players involved in a transaction taking place through an Exchange, there is a possibility of tax deduction requirement under section 194S at multiple stages.</a:t>
            </a:r>
          </a:p>
        </p:txBody>
      </p:sp>
    </p:spTree>
    <p:extLst>
      <p:ext uri="{BB962C8B-B14F-4D97-AF65-F5344CB8AC3E}">
        <p14:creationId xmlns:p14="http://schemas.microsoft.com/office/powerpoint/2010/main" val="3459184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dirty="0">
                <a:solidFill>
                  <a:srgbClr val="FFFFFF"/>
                </a:solidFill>
              </a:rPr>
              <a:t>194S : Deduction of Tax on Payment on transfer of virtual digital asset</a:t>
            </a:r>
            <a:endParaRPr lang="en-IN" sz="3200" dirty="0">
              <a:solidFill>
                <a:srgbClr val="FFFFFF"/>
              </a:solidFill>
            </a:endParaRPr>
          </a:p>
        </p:txBody>
      </p:sp>
      <p:sp>
        <p:nvSpPr>
          <p:cNvPr id="3" name="Content Placeholder 2"/>
          <p:cNvSpPr>
            <a:spLocks noGrp="1"/>
          </p:cNvSpPr>
          <p:nvPr>
            <p:ph idx="1"/>
          </p:nvPr>
        </p:nvSpPr>
        <p:spPr>
          <a:xfrm>
            <a:off x="1028699" y="2057400"/>
            <a:ext cx="7658101" cy="3944155"/>
          </a:xfrm>
        </p:spPr>
        <p:style>
          <a:lnRef idx="1">
            <a:schemeClr val="accent4"/>
          </a:lnRef>
          <a:fillRef idx="2">
            <a:schemeClr val="accent4"/>
          </a:fillRef>
          <a:effectRef idx="1">
            <a:schemeClr val="accent4"/>
          </a:effectRef>
          <a:fontRef idx="minor">
            <a:schemeClr val="dk1"/>
          </a:fontRef>
        </p:style>
        <p:txBody>
          <a:bodyPr anchor="ctr">
            <a:normAutofit fontScale="62500" lnSpcReduction="20000"/>
          </a:bodyPr>
          <a:lstStyle/>
          <a:p>
            <a:pPr marL="0" indent="0" algn="just">
              <a:spcAft>
                <a:spcPts val="400"/>
              </a:spcAft>
              <a:buNone/>
            </a:pPr>
            <a:r>
              <a:rPr lang="en-IN" sz="4500" b="1" u="sng" dirty="0">
                <a:solidFill>
                  <a:srgbClr val="444444"/>
                </a:solidFill>
                <a:effectLst/>
                <a:latin typeface="+mj-lt"/>
                <a:ea typeface="Times New Roman" panose="02020603050405020304" pitchFamily="18" charset="0"/>
              </a:rPr>
              <a:t>Exceptions:</a:t>
            </a:r>
          </a:p>
          <a:p>
            <a:pPr marL="0" indent="0" algn="just">
              <a:spcAft>
                <a:spcPts val="400"/>
              </a:spcAft>
              <a:buNone/>
            </a:pPr>
            <a:endParaRPr lang="en-IN" sz="3800" b="1" u="sng" dirty="0">
              <a:solidFill>
                <a:srgbClr val="444444"/>
              </a:solidFill>
              <a:effectLst/>
              <a:latin typeface="+mj-lt"/>
              <a:ea typeface="Times New Roman" panose="02020603050405020304" pitchFamily="18" charset="0"/>
            </a:endParaRPr>
          </a:p>
          <a:p>
            <a:pPr marL="90805" indent="0" algn="just">
              <a:spcAft>
                <a:spcPts val="400"/>
              </a:spcAft>
              <a:buNone/>
            </a:pPr>
            <a:r>
              <a:rPr lang="en-IN" sz="3800" dirty="0">
                <a:solidFill>
                  <a:srgbClr val="444444"/>
                </a:solidFill>
                <a:effectLst/>
                <a:latin typeface="+mj-lt"/>
                <a:ea typeface="Times New Roman" panose="02020603050405020304" pitchFamily="18" charset="0"/>
              </a:rPr>
              <a:t>(a) </a:t>
            </a:r>
            <a:r>
              <a:rPr lang="en-IN" sz="3800" b="1" dirty="0">
                <a:solidFill>
                  <a:srgbClr val="444444"/>
                </a:solidFill>
                <a:effectLst/>
                <a:latin typeface="+mj-lt"/>
                <a:ea typeface="Times New Roman" panose="02020603050405020304" pitchFamily="18" charset="0"/>
              </a:rPr>
              <a:t>In case of a </a:t>
            </a:r>
            <a:r>
              <a:rPr lang="en-IN" sz="3800" b="1" i="1" dirty="0">
                <a:solidFill>
                  <a:srgbClr val="444444"/>
                </a:solidFill>
                <a:effectLst/>
                <a:latin typeface="+mj-lt"/>
                <a:ea typeface="Times New Roman" panose="02020603050405020304" pitchFamily="18" charset="0"/>
              </a:rPr>
              <a:t>specified person: </a:t>
            </a:r>
            <a:r>
              <a:rPr lang="en-IN" sz="3800" dirty="0">
                <a:solidFill>
                  <a:srgbClr val="444444"/>
                </a:solidFill>
                <a:effectLst/>
                <a:latin typeface="+mj-lt"/>
                <a:ea typeface="Times New Roman" panose="02020603050405020304" pitchFamily="18" charset="0"/>
              </a:rPr>
              <a:t>the value or aggregate value of such consideration </a:t>
            </a:r>
            <a:r>
              <a:rPr lang="en-IN" sz="3800" b="1" u="sng" dirty="0">
                <a:solidFill>
                  <a:srgbClr val="444444"/>
                </a:solidFill>
                <a:effectLst/>
                <a:latin typeface="+mj-lt"/>
                <a:ea typeface="Times New Roman" panose="02020603050405020304" pitchFamily="18" charset="0"/>
              </a:rPr>
              <a:t>does not exceed</a:t>
            </a:r>
            <a:r>
              <a:rPr lang="en-IN" sz="3800" u="sng" dirty="0">
                <a:solidFill>
                  <a:srgbClr val="444444"/>
                </a:solidFill>
                <a:effectLst/>
                <a:latin typeface="+mj-lt"/>
                <a:ea typeface="Times New Roman" panose="02020603050405020304" pitchFamily="18" charset="0"/>
              </a:rPr>
              <a:t> </a:t>
            </a:r>
            <a:r>
              <a:rPr lang="en-IN" sz="3800" b="1" u="sng" dirty="0">
                <a:solidFill>
                  <a:srgbClr val="444444"/>
                </a:solidFill>
                <a:effectLst/>
                <a:latin typeface="+mj-lt"/>
                <a:ea typeface="Times New Roman" panose="02020603050405020304" pitchFamily="18" charset="0"/>
              </a:rPr>
              <a:t>fifty thousand rupees</a:t>
            </a:r>
            <a:r>
              <a:rPr lang="en-IN" sz="3800" b="1" dirty="0">
                <a:solidFill>
                  <a:srgbClr val="444444"/>
                </a:solidFill>
                <a:effectLst/>
                <a:latin typeface="+mj-lt"/>
                <a:ea typeface="Times New Roman" panose="02020603050405020304" pitchFamily="18" charset="0"/>
              </a:rPr>
              <a:t> during the financial year; </a:t>
            </a:r>
          </a:p>
          <a:p>
            <a:pPr marL="90805" indent="0" algn="just">
              <a:spcAft>
                <a:spcPts val="400"/>
              </a:spcAft>
              <a:buNone/>
            </a:pPr>
            <a:endParaRPr lang="en-IN" sz="3800" dirty="0">
              <a:effectLst/>
              <a:latin typeface="+mj-lt"/>
              <a:ea typeface="Times New Roman" panose="02020603050405020304" pitchFamily="18" charset="0"/>
            </a:endParaRPr>
          </a:p>
          <a:p>
            <a:pPr marL="90805" indent="0" algn="just">
              <a:spcAft>
                <a:spcPts val="400"/>
              </a:spcAft>
              <a:buNone/>
            </a:pPr>
            <a:r>
              <a:rPr lang="en-IN" sz="3800" dirty="0">
                <a:solidFill>
                  <a:srgbClr val="444444"/>
                </a:solidFill>
                <a:effectLst/>
                <a:latin typeface="+mj-lt"/>
                <a:ea typeface="Times New Roman" panose="02020603050405020304" pitchFamily="18" charset="0"/>
              </a:rPr>
              <a:t>(b) </a:t>
            </a:r>
            <a:r>
              <a:rPr lang="en-IN" sz="3800" b="1" dirty="0">
                <a:solidFill>
                  <a:srgbClr val="444444"/>
                </a:solidFill>
                <a:effectLst/>
                <a:latin typeface="+mj-lt"/>
                <a:ea typeface="Times New Roman" panose="02020603050405020304" pitchFamily="18" charset="0"/>
              </a:rPr>
              <a:t>In case of </a:t>
            </a:r>
            <a:r>
              <a:rPr lang="en-IN" sz="3800" b="1" i="1" dirty="0">
                <a:solidFill>
                  <a:srgbClr val="444444"/>
                </a:solidFill>
                <a:effectLst/>
                <a:latin typeface="+mj-lt"/>
                <a:ea typeface="Times New Roman" panose="02020603050405020304" pitchFamily="18" charset="0"/>
              </a:rPr>
              <a:t>person other than </a:t>
            </a:r>
            <a:r>
              <a:rPr lang="en-IN" sz="3800" b="1" dirty="0">
                <a:solidFill>
                  <a:srgbClr val="444444"/>
                </a:solidFill>
                <a:effectLst/>
                <a:latin typeface="+mj-lt"/>
                <a:ea typeface="Times New Roman" panose="02020603050405020304" pitchFamily="18" charset="0"/>
              </a:rPr>
              <a:t>a </a:t>
            </a:r>
            <a:r>
              <a:rPr lang="en-IN" sz="3800" b="1" i="1" dirty="0">
                <a:solidFill>
                  <a:srgbClr val="444444"/>
                </a:solidFill>
                <a:effectLst/>
                <a:latin typeface="+mj-lt"/>
                <a:ea typeface="Times New Roman" panose="02020603050405020304" pitchFamily="18" charset="0"/>
              </a:rPr>
              <a:t>specified person:</a:t>
            </a:r>
            <a:r>
              <a:rPr lang="en-IN" sz="3800" dirty="0">
                <a:solidFill>
                  <a:srgbClr val="444444"/>
                </a:solidFill>
                <a:effectLst/>
                <a:latin typeface="+mj-lt"/>
                <a:ea typeface="Times New Roman" panose="02020603050405020304" pitchFamily="18" charset="0"/>
              </a:rPr>
              <a:t> the value or aggregate value of such consideration </a:t>
            </a:r>
            <a:r>
              <a:rPr lang="en-IN" sz="3800" b="1" u="sng" dirty="0">
                <a:solidFill>
                  <a:srgbClr val="444444"/>
                </a:solidFill>
                <a:effectLst/>
                <a:latin typeface="+mj-lt"/>
                <a:ea typeface="Times New Roman" panose="02020603050405020304" pitchFamily="18" charset="0"/>
              </a:rPr>
              <a:t>does not exceed</a:t>
            </a:r>
            <a:r>
              <a:rPr lang="en-IN" sz="3800" u="sng" dirty="0">
                <a:solidFill>
                  <a:srgbClr val="444444"/>
                </a:solidFill>
                <a:effectLst/>
                <a:latin typeface="+mj-lt"/>
                <a:ea typeface="Times New Roman" panose="02020603050405020304" pitchFamily="18" charset="0"/>
              </a:rPr>
              <a:t> </a:t>
            </a:r>
            <a:r>
              <a:rPr lang="en-IN" sz="3800" b="1" u="sng" dirty="0">
                <a:solidFill>
                  <a:srgbClr val="444444"/>
                </a:solidFill>
                <a:effectLst/>
                <a:latin typeface="+mj-lt"/>
                <a:ea typeface="Times New Roman" panose="02020603050405020304" pitchFamily="18" charset="0"/>
              </a:rPr>
              <a:t>ten thousand rupees</a:t>
            </a:r>
            <a:r>
              <a:rPr lang="en-IN" sz="3800" b="1" dirty="0">
                <a:solidFill>
                  <a:srgbClr val="444444"/>
                </a:solidFill>
                <a:effectLst/>
                <a:latin typeface="+mj-lt"/>
                <a:ea typeface="Times New Roman" panose="02020603050405020304" pitchFamily="18" charset="0"/>
              </a:rPr>
              <a:t> during the financial year.</a:t>
            </a:r>
            <a:endParaRPr lang="en-IN" sz="3800" b="1" dirty="0">
              <a:effectLst/>
              <a:latin typeface="+mj-lt"/>
              <a:ea typeface="Times New Roman" panose="02020603050405020304" pitchFamily="18" charset="0"/>
            </a:endParaRPr>
          </a:p>
          <a:p>
            <a:pPr marL="0" indent="0" algn="just">
              <a:spcAft>
                <a:spcPts val="400"/>
              </a:spcAft>
              <a:buNone/>
            </a:pPr>
            <a:endParaRPr lang="en-IN" sz="2400" b="1" u="sng" dirty="0">
              <a:solidFill>
                <a:srgbClr val="444444"/>
              </a:solidFill>
              <a:effectLst/>
              <a:latin typeface="Times New Roman" panose="02020603050405020304" pitchFamily="18" charset="0"/>
              <a:ea typeface="Times New Roman" panose="02020603050405020304" pitchFamily="18" charset="0"/>
            </a:endParaRPr>
          </a:p>
          <a:p>
            <a:pPr marL="0" indent="0" algn="just">
              <a:spcAft>
                <a:spcPts val="400"/>
              </a:spcAft>
              <a:buNone/>
            </a:pPr>
            <a:endParaRPr lang="en-IN" sz="2400" i="1" dirty="0">
              <a:solidFill>
                <a:srgbClr val="444444"/>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24860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dirty="0">
                <a:solidFill>
                  <a:srgbClr val="FFFFFF"/>
                </a:solidFill>
              </a:rPr>
              <a:t>194S : Deduction of Tax on Payment on transfer of virtual digital asset</a:t>
            </a:r>
            <a:endParaRPr lang="en-IN" sz="3200" dirty="0">
              <a:solidFill>
                <a:srgbClr val="FFFFFF"/>
              </a:solidFill>
            </a:endParaRPr>
          </a:p>
        </p:txBody>
      </p:sp>
      <p:sp>
        <p:nvSpPr>
          <p:cNvPr id="3" name="Content Placeholder 2"/>
          <p:cNvSpPr>
            <a:spLocks noGrp="1"/>
          </p:cNvSpPr>
          <p:nvPr>
            <p:ph idx="1"/>
          </p:nvPr>
        </p:nvSpPr>
        <p:spPr>
          <a:xfrm>
            <a:off x="1028699" y="2057400"/>
            <a:ext cx="7810501" cy="3944155"/>
          </a:xfrm>
        </p:spPr>
        <p:style>
          <a:lnRef idx="1">
            <a:schemeClr val="accent4"/>
          </a:lnRef>
          <a:fillRef idx="2">
            <a:schemeClr val="accent4"/>
          </a:fillRef>
          <a:effectRef idx="1">
            <a:schemeClr val="accent4"/>
          </a:effectRef>
          <a:fontRef idx="minor">
            <a:schemeClr val="dk1"/>
          </a:fontRef>
        </p:style>
        <p:txBody>
          <a:bodyPr anchor="ctr">
            <a:normAutofit fontScale="85000" lnSpcReduction="10000"/>
          </a:bodyPr>
          <a:lstStyle/>
          <a:p>
            <a:pPr marL="0" indent="0" algn="just">
              <a:spcAft>
                <a:spcPts val="400"/>
              </a:spcAft>
              <a:buNone/>
            </a:pPr>
            <a:endParaRPr lang="en-IN" sz="1800" i="1" dirty="0">
              <a:solidFill>
                <a:srgbClr val="444444"/>
              </a:solidFill>
              <a:effectLst/>
              <a:latin typeface="Calibri" panose="020F0502020204030204" pitchFamily="34" charset="0"/>
              <a:ea typeface="Calibri" panose="020F0502020204030204" pitchFamily="34" charset="0"/>
              <a:cs typeface="Mangal" panose="02040503050203030202" pitchFamily="18" charset="0"/>
            </a:endParaRPr>
          </a:p>
          <a:p>
            <a:pPr marL="0" indent="0" algn="just">
              <a:spcAft>
                <a:spcPts val="400"/>
              </a:spcAft>
              <a:buNone/>
            </a:pPr>
            <a:r>
              <a:rPr lang="en-IN" sz="2800" b="1" i="1" u="sng" dirty="0">
                <a:solidFill>
                  <a:srgbClr val="444444"/>
                </a:solidFill>
                <a:latin typeface="+mj-lt"/>
                <a:ea typeface="Calibri" panose="020F0502020204030204" pitchFamily="34" charset="0"/>
                <a:cs typeface="Mangal" panose="02040503050203030202" pitchFamily="18" charset="0"/>
              </a:rPr>
              <a:t>"specified person" </a:t>
            </a:r>
            <a:r>
              <a:rPr lang="en-IN" sz="2400" b="1" dirty="0">
                <a:solidFill>
                  <a:srgbClr val="444444"/>
                </a:solidFill>
                <a:latin typeface="+mj-lt"/>
                <a:ea typeface="Calibri" panose="020F0502020204030204" pitchFamily="34" charset="0"/>
                <a:cs typeface="Mangal" panose="02040503050203030202" pitchFamily="18" charset="0"/>
              </a:rPr>
              <a:t>means a person:</a:t>
            </a:r>
            <a:endParaRPr lang="en-IN" sz="2400" b="1" u="sng" dirty="0">
              <a:solidFill>
                <a:srgbClr val="444444"/>
              </a:solidFill>
              <a:latin typeface="+mj-lt"/>
              <a:ea typeface="Times New Roman" panose="02020603050405020304" pitchFamily="18" charset="0"/>
            </a:endParaRPr>
          </a:p>
          <a:p>
            <a:pPr marL="433705" algn="just">
              <a:spcAft>
                <a:spcPts val="400"/>
              </a:spcAft>
              <a:buFontTx/>
              <a:buChar char="-"/>
            </a:pPr>
            <a:r>
              <a:rPr lang="en-IN" sz="2400" b="1" dirty="0">
                <a:solidFill>
                  <a:srgbClr val="444444"/>
                </a:solidFill>
                <a:latin typeface="+mj-lt"/>
                <a:ea typeface="Times New Roman" panose="02020603050405020304" pitchFamily="18" charset="0"/>
              </a:rPr>
              <a:t>An individual or a Hindu undivided family, whose total sales, gross receipts or turnover, does not exceed </a:t>
            </a:r>
          </a:p>
          <a:p>
            <a:pPr marL="90805" indent="0" algn="just">
              <a:spcAft>
                <a:spcPts val="400"/>
              </a:spcAft>
              <a:buNone/>
            </a:pPr>
            <a:r>
              <a:rPr lang="en-IN" sz="2400" b="1" dirty="0">
                <a:solidFill>
                  <a:srgbClr val="444444"/>
                </a:solidFill>
                <a:latin typeface="+mj-lt"/>
                <a:ea typeface="Times New Roman" panose="02020603050405020304" pitchFamily="18" charset="0"/>
              </a:rPr>
              <a:t>      one crore rupees in case of business                            or</a:t>
            </a:r>
          </a:p>
          <a:p>
            <a:pPr marL="90805" indent="0" algn="just">
              <a:spcAft>
                <a:spcPts val="400"/>
              </a:spcAft>
              <a:buNone/>
            </a:pPr>
            <a:r>
              <a:rPr lang="en-IN" sz="2400" b="1" dirty="0">
                <a:solidFill>
                  <a:srgbClr val="444444"/>
                </a:solidFill>
                <a:latin typeface="+mj-lt"/>
                <a:ea typeface="Times New Roman" panose="02020603050405020304" pitchFamily="18" charset="0"/>
              </a:rPr>
              <a:t>     fifty lakh rupees in case of profession, </a:t>
            </a:r>
          </a:p>
          <a:p>
            <a:pPr marL="90805" indent="0" algn="just">
              <a:spcAft>
                <a:spcPts val="400"/>
              </a:spcAft>
              <a:buNone/>
            </a:pPr>
            <a:r>
              <a:rPr lang="en-IN" sz="2400" b="1" dirty="0">
                <a:solidFill>
                  <a:srgbClr val="444444"/>
                </a:solidFill>
                <a:latin typeface="+mj-lt"/>
                <a:ea typeface="Times New Roman" panose="02020603050405020304" pitchFamily="18" charset="0"/>
              </a:rPr>
              <a:t>     during the financial year immediately preceding the financial year in which such virtual digital asset is transferred;</a:t>
            </a:r>
          </a:p>
          <a:p>
            <a:pPr marL="90805" indent="0" algn="just">
              <a:spcAft>
                <a:spcPts val="400"/>
              </a:spcAft>
              <a:buNone/>
            </a:pPr>
            <a:endParaRPr lang="en-IN" sz="2400" b="1" dirty="0">
              <a:latin typeface="+mj-lt"/>
              <a:ea typeface="Times New Roman" panose="02020603050405020304" pitchFamily="18" charset="0"/>
            </a:endParaRPr>
          </a:p>
          <a:p>
            <a:pPr marL="90805" indent="0" algn="just">
              <a:spcAft>
                <a:spcPts val="400"/>
              </a:spcAft>
              <a:buNone/>
            </a:pPr>
            <a:r>
              <a:rPr lang="en-IN" sz="2400" b="1" dirty="0">
                <a:solidFill>
                  <a:srgbClr val="444444"/>
                </a:solidFill>
                <a:latin typeface="+mj-lt"/>
                <a:ea typeface="Times New Roman" panose="02020603050405020304" pitchFamily="18" charset="0"/>
              </a:rPr>
              <a:t>- An individual or a Hindu undivided family, not having any income under the head "Profits and gains of business or profession".]</a:t>
            </a:r>
            <a:endParaRPr lang="en-IN" sz="2400" b="1" dirty="0">
              <a:latin typeface="+mj-lt"/>
              <a:ea typeface="Times New Roman" panose="02020603050405020304" pitchFamily="18" charset="0"/>
            </a:endParaRPr>
          </a:p>
          <a:p>
            <a:pPr marL="0" indent="0" algn="just">
              <a:spcAft>
                <a:spcPts val="400"/>
              </a:spcAft>
              <a:buNone/>
            </a:pPr>
            <a:endParaRPr lang="en-IN" sz="2400" b="1" u="sng" dirty="0">
              <a:solidFill>
                <a:srgbClr val="444444"/>
              </a:solidFill>
              <a:effectLst/>
              <a:latin typeface="Times New Roman" panose="02020603050405020304" pitchFamily="18" charset="0"/>
              <a:ea typeface="Times New Roman" panose="02020603050405020304" pitchFamily="18" charset="0"/>
            </a:endParaRPr>
          </a:p>
          <a:p>
            <a:pPr marL="0" indent="0" algn="just">
              <a:spcAft>
                <a:spcPts val="400"/>
              </a:spcAft>
              <a:buNone/>
            </a:pPr>
            <a:endParaRPr lang="en-IN" sz="2400" i="1" dirty="0">
              <a:solidFill>
                <a:srgbClr val="444444"/>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67674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dirty="0">
                <a:solidFill>
                  <a:srgbClr val="FFFFFF"/>
                </a:solidFill>
              </a:rPr>
              <a:t>194S : Deduction of Tax in case of transfer of Virtual Digital Asset</a:t>
            </a:r>
            <a:endParaRPr lang="en-IN" sz="3200" dirty="0">
              <a:solidFill>
                <a:srgbClr val="FFFFFF"/>
              </a:solidFill>
            </a:endParaRPr>
          </a:p>
        </p:txBody>
      </p:sp>
      <p:sp>
        <p:nvSpPr>
          <p:cNvPr id="3" name="Content Placeholder 2"/>
          <p:cNvSpPr>
            <a:spLocks noGrp="1"/>
          </p:cNvSpPr>
          <p:nvPr>
            <p:ph idx="1"/>
          </p:nvPr>
        </p:nvSpPr>
        <p:spPr>
          <a:xfrm>
            <a:off x="344512" y="1828800"/>
            <a:ext cx="8570887" cy="4172755"/>
          </a:xfrm>
        </p:spPr>
        <p:style>
          <a:lnRef idx="1">
            <a:schemeClr val="accent4"/>
          </a:lnRef>
          <a:fillRef idx="2">
            <a:schemeClr val="accent4"/>
          </a:fillRef>
          <a:effectRef idx="1">
            <a:schemeClr val="accent4"/>
          </a:effectRef>
          <a:fontRef idx="minor">
            <a:schemeClr val="dk1"/>
          </a:fontRef>
        </p:style>
        <p:txBody>
          <a:bodyPr anchor="ctr">
            <a:normAutofit/>
          </a:bodyPr>
          <a:lstStyle/>
          <a:p>
            <a:pPr marL="0" indent="0" algn="just">
              <a:buNone/>
            </a:pPr>
            <a:r>
              <a:rPr lang="en-US" sz="2400" b="1" u="sng" dirty="0"/>
              <a:t>Exclusions:</a:t>
            </a:r>
            <a:r>
              <a:rPr lang="en-US" sz="2400" b="1" dirty="0"/>
              <a:t> </a:t>
            </a:r>
          </a:p>
          <a:p>
            <a:pPr marL="0" indent="0" algn="just">
              <a:buNone/>
            </a:pPr>
            <a:endParaRPr lang="en-US" sz="2400" b="1" dirty="0"/>
          </a:p>
          <a:p>
            <a:pPr algn="just">
              <a:buFont typeface="Wingdings" panose="05000000000000000000" pitchFamily="2" charset="2"/>
              <a:buChar char="Ø"/>
            </a:pPr>
            <a:r>
              <a:rPr lang="en-US" sz="2400" b="1" dirty="0"/>
              <a:t>Consideration paid to a non-resident is not covered under this section. </a:t>
            </a:r>
          </a:p>
          <a:p>
            <a:pPr marL="0" indent="0" algn="just">
              <a:buNone/>
            </a:pPr>
            <a:endParaRPr lang="en-US" sz="2400" b="1" dirty="0"/>
          </a:p>
          <a:p>
            <a:pPr algn="just">
              <a:buFont typeface="Wingdings" panose="05000000000000000000" pitchFamily="2" charset="2"/>
              <a:buChar char="Ø"/>
            </a:pPr>
            <a:r>
              <a:rPr lang="en-US" sz="2400" b="1" dirty="0"/>
              <a:t>If the value of VDA does not exceed Rs. 10,000/-  during the Financial Year.</a:t>
            </a:r>
            <a:endParaRPr lang="en-US" sz="2400" dirty="0"/>
          </a:p>
          <a:p>
            <a:pPr algn="just"/>
            <a:endParaRPr lang="en-US" sz="2400" dirty="0"/>
          </a:p>
        </p:txBody>
      </p:sp>
    </p:spTree>
    <p:extLst>
      <p:ext uri="{BB962C8B-B14F-4D97-AF65-F5344CB8AC3E}">
        <p14:creationId xmlns:p14="http://schemas.microsoft.com/office/powerpoint/2010/main" val="4207967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dirty="0">
                <a:solidFill>
                  <a:srgbClr val="FFFFFF"/>
                </a:solidFill>
              </a:rPr>
              <a:t>194S : Deduction of Tax on Payment on transfer of virtual digital asset</a:t>
            </a:r>
            <a:endParaRPr lang="en-IN" sz="3200" dirty="0">
              <a:solidFill>
                <a:srgbClr val="FFFFFF"/>
              </a:solidFill>
            </a:endParaRPr>
          </a:p>
        </p:txBody>
      </p:sp>
      <p:sp>
        <p:nvSpPr>
          <p:cNvPr id="3" name="Content Placeholder 2"/>
          <p:cNvSpPr>
            <a:spLocks noGrp="1"/>
          </p:cNvSpPr>
          <p:nvPr>
            <p:ph idx="1"/>
          </p:nvPr>
        </p:nvSpPr>
        <p:spPr>
          <a:xfrm>
            <a:off x="1028699" y="2057400"/>
            <a:ext cx="7658101" cy="3944155"/>
          </a:xfrm>
        </p:spPr>
        <p:style>
          <a:lnRef idx="1">
            <a:schemeClr val="accent4"/>
          </a:lnRef>
          <a:fillRef idx="2">
            <a:schemeClr val="accent4"/>
          </a:fillRef>
          <a:effectRef idx="1">
            <a:schemeClr val="accent4"/>
          </a:effectRef>
          <a:fontRef idx="minor">
            <a:schemeClr val="dk1"/>
          </a:fontRef>
        </p:style>
        <p:txBody>
          <a:bodyPr anchor="ctr">
            <a:normAutofit/>
          </a:bodyPr>
          <a:lstStyle/>
          <a:p>
            <a:pPr marL="0" indent="0" algn="just">
              <a:buNone/>
            </a:pPr>
            <a:endParaRPr lang="en-US" sz="2400" b="1" u="sng" dirty="0"/>
          </a:p>
          <a:p>
            <a:pPr marL="0" indent="0" algn="just">
              <a:buNone/>
            </a:pPr>
            <a:r>
              <a:rPr lang="en-US" sz="2400" b="1" u="sng" dirty="0"/>
              <a:t>Payer:</a:t>
            </a:r>
          </a:p>
          <a:p>
            <a:pPr marL="0" indent="0" algn="just">
              <a:buNone/>
            </a:pPr>
            <a:endParaRPr lang="en-US" sz="2400" b="1" u="sng" dirty="0"/>
          </a:p>
          <a:p>
            <a:pPr algn="just">
              <a:buFont typeface="Wingdings" panose="05000000000000000000" pitchFamily="2" charset="2"/>
              <a:buChar char="Ø"/>
            </a:pPr>
            <a:r>
              <a:rPr lang="en-US" sz="2400" dirty="0"/>
              <a:t>Any person other than Individual &amp; HUF.</a:t>
            </a:r>
          </a:p>
          <a:p>
            <a:pPr algn="just">
              <a:buFont typeface="Wingdings" panose="05000000000000000000" pitchFamily="2" charset="2"/>
              <a:buChar char="Ø"/>
            </a:pPr>
            <a:endParaRPr lang="en-US" sz="2400" dirty="0"/>
          </a:p>
          <a:p>
            <a:pPr algn="just">
              <a:buFont typeface="Wingdings" panose="05000000000000000000" pitchFamily="2" charset="2"/>
              <a:buChar char="Ø"/>
            </a:pPr>
            <a:r>
              <a:rPr lang="en-US" sz="2400" dirty="0"/>
              <a:t>Ind/HUF required to deduct TDS, if last year Turn Over &gt; Rs. 1 Crore in case of business or Gross Receipts &gt; Rs. 50 Lakhs in case of Profession</a:t>
            </a:r>
          </a:p>
          <a:p>
            <a:pPr marL="0" indent="0" algn="just">
              <a:spcAft>
                <a:spcPts val="400"/>
              </a:spcAft>
              <a:buNone/>
            </a:pPr>
            <a:endParaRPr lang="en-IN" sz="2400" b="1" u="sng" dirty="0">
              <a:solidFill>
                <a:srgbClr val="444444"/>
              </a:solidFill>
              <a:effectLst/>
              <a:latin typeface="Times New Roman" panose="02020603050405020304" pitchFamily="18" charset="0"/>
              <a:ea typeface="Times New Roman" panose="02020603050405020304" pitchFamily="18" charset="0"/>
            </a:endParaRPr>
          </a:p>
          <a:p>
            <a:pPr marL="0" indent="0" algn="just">
              <a:spcAft>
                <a:spcPts val="400"/>
              </a:spcAft>
              <a:buNone/>
            </a:pPr>
            <a:endParaRPr lang="en-IN" sz="2400" i="1" dirty="0">
              <a:solidFill>
                <a:srgbClr val="444444"/>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08412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dirty="0">
                <a:solidFill>
                  <a:srgbClr val="FFFFFF"/>
                </a:solidFill>
              </a:rPr>
              <a:t>194S : Deduction of Tax on Payment on transfer of virtual digital asset</a:t>
            </a:r>
            <a:endParaRPr lang="en-IN" sz="3200" dirty="0">
              <a:solidFill>
                <a:srgbClr val="FFFFFF"/>
              </a:solidFill>
            </a:endParaRPr>
          </a:p>
        </p:txBody>
      </p:sp>
      <p:sp>
        <p:nvSpPr>
          <p:cNvPr id="3" name="Content Placeholder 2"/>
          <p:cNvSpPr>
            <a:spLocks noGrp="1"/>
          </p:cNvSpPr>
          <p:nvPr>
            <p:ph idx="1"/>
          </p:nvPr>
        </p:nvSpPr>
        <p:spPr>
          <a:xfrm>
            <a:off x="344512" y="2057400"/>
            <a:ext cx="8647088" cy="3944155"/>
          </a:xfrm>
        </p:spPr>
        <p:style>
          <a:lnRef idx="1">
            <a:schemeClr val="accent4"/>
          </a:lnRef>
          <a:fillRef idx="2">
            <a:schemeClr val="accent4"/>
          </a:fillRef>
          <a:effectRef idx="1">
            <a:schemeClr val="accent4"/>
          </a:effectRef>
          <a:fontRef idx="minor">
            <a:schemeClr val="dk1"/>
          </a:fontRef>
        </p:style>
        <p:txBody>
          <a:bodyPr anchor="ctr">
            <a:normAutofit/>
          </a:bodyPr>
          <a:lstStyle/>
          <a:p>
            <a:pPr marL="0" indent="0" algn="just">
              <a:buNone/>
            </a:pPr>
            <a:endParaRPr lang="en-US" sz="2400" b="1" u="sng" dirty="0"/>
          </a:p>
          <a:p>
            <a:pPr marL="0" indent="0" algn="just">
              <a:buNone/>
            </a:pPr>
            <a:r>
              <a:rPr lang="en-US" sz="2400" b="1" u="sng" dirty="0"/>
              <a:t>Interplay with Other Provisions:</a:t>
            </a:r>
          </a:p>
          <a:p>
            <a:pPr marL="0" indent="0" algn="just">
              <a:buNone/>
            </a:pPr>
            <a:endParaRPr lang="en-US" sz="2400" b="1" u="sng" dirty="0"/>
          </a:p>
          <a:p>
            <a:pPr algn="just">
              <a:spcAft>
                <a:spcPts val="400"/>
              </a:spcAft>
              <a:buFont typeface="Wingdings" panose="05000000000000000000" pitchFamily="2" charset="2"/>
              <a:buChar char="Ø"/>
            </a:pPr>
            <a:r>
              <a:rPr lang="en-US" sz="2400" b="1" dirty="0">
                <a:solidFill>
                  <a:srgbClr val="444444"/>
                </a:solidFill>
                <a:effectLst/>
                <a:latin typeface="+mj-lt"/>
                <a:ea typeface="Times New Roman" panose="02020603050405020304" pitchFamily="18" charset="0"/>
              </a:rPr>
              <a:t>The provisions of sections 203A (related to TAN allotment) and 206AB do not apply to a specified person.</a:t>
            </a:r>
          </a:p>
          <a:p>
            <a:pPr algn="just">
              <a:spcAft>
                <a:spcPts val="400"/>
              </a:spcAft>
              <a:buFont typeface="Wingdings" panose="05000000000000000000" pitchFamily="2" charset="2"/>
              <a:buChar char="Ø"/>
            </a:pPr>
            <a:r>
              <a:rPr lang="en-US" sz="2400" b="1" dirty="0">
                <a:solidFill>
                  <a:srgbClr val="444444"/>
                </a:solidFill>
                <a:effectLst/>
                <a:latin typeface="+mj-lt"/>
                <a:ea typeface="Times New Roman" panose="02020603050405020304" pitchFamily="18" charset="0"/>
              </a:rPr>
              <a:t>If a transaction falls under both Section 194S and Section 194-O, tax deduction is required under Section 194S</a:t>
            </a:r>
            <a:r>
              <a:rPr lang="en-US" sz="2400" b="1" dirty="0">
                <a:solidFill>
                  <a:srgbClr val="444444"/>
                </a:solidFill>
                <a:latin typeface="Times New Roman" panose="02020603050405020304" pitchFamily="18" charset="0"/>
                <a:ea typeface="Times New Roman" panose="02020603050405020304" pitchFamily="18" charset="0"/>
              </a:rPr>
              <a:t>.</a:t>
            </a:r>
          </a:p>
          <a:p>
            <a:pPr marL="0" indent="0" algn="just">
              <a:spcAft>
                <a:spcPts val="400"/>
              </a:spcAft>
              <a:buNone/>
            </a:pPr>
            <a:endParaRPr lang="en-US" sz="2400" dirty="0">
              <a:solidFill>
                <a:srgbClr val="444444"/>
              </a:solidFill>
              <a:effectLst/>
              <a:latin typeface="Times New Roman" panose="02020603050405020304" pitchFamily="18" charset="0"/>
              <a:ea typeface="Times New Roman" panose="02020603050405020304" pitchFamily="18" charset="0"/>
            </a:endParaRPr>
          </a:p>
          <a:p>
            <a:pPr marL="0" indent="0" algn="just">
              <a:spcAft>
                <a:spcPts val="400"/>
              </a:spcAft>
              <a:buNone/>
            </a:pPr>
            <a:endParaRPr lang="en-IN" sz="2400" u="sng" dirty="0">
              <a:solidFill>
                <a:srgbClr val="444444"/>
              </a:solidFill>
              <a:effectLst/>
              <a:latin typeface="Times New Roman" panose="02020603050405020304" pitchFamily="18" charset="0"/>
              <a:ea typeface="Times New Roman" panose="02020603050405020304" pitchFamily="18" charset="0"/>
            </a:endParaRPr>
          </a:p>
          <a:p>
            <a:pPr marL="0" indent="0" algn="just">
              <a:spcAft>
                <a:spcPts val="400"/>
              </a:spcAft>
              <a:buNone/>
            </a:pPr>
            <a:endParaRPr lang="en-IN" sz="2400" i="1" dirty="0">
              <a:solidFill>
                <a:srgbClr val="444444"/>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73366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dirty="0">
                <a:solidFill>
                  <a:srgbClr val="FFFFFF"/>
                </a:solidFill>
              </a:rPr>
              <a:t>194S : Deduction of Tax on Payment on transfer of virtual digital asset</a:t>
            </a:r>
            <a:endParaRPr lang="en-IN" sz="3200" dirty="0">
              <a:solidFill>
                <a:srgbClr val="FFFFFF"/>
              </a:solidFill>
            </a:endParaRPr>
          </a:p>
        </p:txBody>
      </p:sp>
      <p:sp>
        <p:nvSpPr>
          <p:cNvPr id="3" name="Content Placeholder 2"/>
          <p:cNvSpPr>
            <a:spLocks noGrp="1"/>
          </p:cNvSpPr>
          <p:nvPr>
            <p:ph idx="1"/>
          </p:nvPr>
        </p:nvSpPr>
        <p:spPr>
          <a:xfrm>
            <a:off x="152401" y="2057400"/>
            <a:ext cx="8799484" cy="3944155"/>
          </a:xfrm>
        </p:spPr>
        <p:style>
          <a:lnRef idx="1">
            <a:schemeClr val="accent4"/>
          </a:lnRef>
          <a:fillRef idx="2">
            <a:schemeClr val="accent4"/>
          </a:fillRef>
          <a:effectRef idx="1">
            <a:schemeClr val="accent4"/>
          </a:effectRef>
          <a:fontRef idx="minor">
            <a:schemeClr val="dk1"/>
          </a:fontRef>
        </p:style>
        <p:txBody>
          <a:bodyPr anchor="ctr">
            <a:normAutofit/>
          </a:bodyPr>
          <a:lstStyle/>
          <a:p>
            <a:pPr marL="0" indent="0" algn="just">
              <a:buNone/>
            </a:pPr>
            <a:endParaRPr lang="en-US" sz="2400" b="1" u="sng" dirty="0"/>
          </a:p>
          <a:p>
            <a:pPr marL="0" indent="0" algn="just">
              <a:buNone/>
            </a:pPr>
            <a:r>
              <a:rPr lang="en-US" sz="2400" b="1" u="sng" dirty="0"/>
              <a:t>Crediting of Sum to Suspense Account:</a:t>
            </a:r>
          </a:p>
          <a:p>
            <a:pPr marL="0" indent="0" algn="just">
              <a:buNone/>
            </a:pPr>
            <a:endParaRPr lang="en-US" sz="2400" b="1" u="sng" dirty="0"/>
          </a:p>
          <a:p>
            <a:pPr algn="just">
              <a:spcAft>
                <a:spcPts val="400"/>
              </a:spcAft>
              <a:buFont typeface="Wingdings" panose="05000000000000000000" pitchFamily="2" charset="2"/>
              <a:buChar char="Ø"/>
            </a:pPr>
            <a:r>
              <a:rPr lang="en-US" sz="2400" b="1" dirty="0">
                <a:solidFill>
                  <a:srgbClr val="444444"/>
                </a:solidFill>
                <a:effectLst/>
                <a:latin typeface="+mj-lt"/>
                <a:ea typeface="Times New Roman" panose="02020603050405020304" pitchFamily="18" charset="0"/>
              </a:rPr>
              <a:t>If any sum is credited to a Suspense Account or any other account in the books of account of the person liable to pay such sum, it is deemed to have been credited to the account of the payee.</a:t>
            </a:r>
          </a:p>
          <a:p>
            <a:pPr algn="just">
              <a:spcAft>
                <a:spcPts val="400"/>
              </a:spcAft>
              <a:buFont typeface="Wingdings" panose="05000000000000000000" pitchFamily="2" charset="2"/>
              <a:buChar char="Ø"/>
            </a:pPr>
            <a:r>
              <a:rPr lang="en-US" sz="2400" b="1" dirty="0">
                <a:solidFill>
                  <a:srgbClr val="444444"/>
                </a:solidFill>
                <a:effectLst/>
                <a:latin typeface="+mj-lt"/>
                <a:ea typeface="Times New Roman" panose="02020603050405020304" pitchFamily="18" charset="0"/>
              </a:rPr>
              <a:t> The provisions of Section 194S apply accordingly, and tax deduction is required.</a:t>
            </a:r>
          </a:p>
          <a:p>
            <a:pPr marL="0" indent="0" algn="just">
              <a:spcAft>
                <a:spcPts val="400"/>
              </a:spcAft>
              <a:buNone/>
            </a:pPr>
            <a:endParaRPr lang="en-IN" sz="2400" u="sng" dirty="0">
              <a:solidFill>
                <a:srgbClr val="444444"/>
              </a:solidFill>
              <a:effectLst/>
              <a:latin typeface="Times New Roman" panose="02020603050405020304" pitchFamily="18" charset="0"/>
              <a:ea typeface="Times New Roman" panose="02020603050405020304" pitchFamily="18" charset="0"/>
            </a:endParaRPr>
          </a:p>
          <a:p>
            <a:pPr marL="0" indent="0" algn="just">
              <a:spcAft>
                <a:spcPts val="400"/>
              </a:spcAft>
              <a:buNone/>
            </a:pPr>
            <a:endParaRPr lang="en-IN" sz="2400" i="1" dirty="0">
              <a:solidFill>
                <a:srgbClr val="444444"/>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22446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2" y="1914808"/>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39858" y="1683756"/>
            <a:ext cx="2336449" cy="2396359"/>
          </a:xfrm>
        </p:spPr>
        <p:txBody>
          <a:bodyPr anchor="b">
            <a:normAutofit fontScale="90000"/>
          </a:bodyPr>
          <a:lstStyle/>
          <a:p>
            <a:pPr algn="r">
              <a:lnSpc>
                <a:spcPct val="90000"/>
              </a:lnSpc>
            </a:pPr>
            <a:r>
              <a:rPr lang="en-US" sz="3000" dirty="0">
                <a:solidFill>
                  <a:srgbClr val="FFFFFF"/>
                </a:solidFill>
              </a:rPr>
              <a:t> Clarifications:</a:t>
            </a:r>
            <a:br>
              <a:rPr lang="en-US" sz="3000" dirty="0">
                <a:solidFill>
                  <a:srgbClr val="FFFFFF"/>
                </a:solidFill>
              </a:rPr>
            </a:br>
            <a:r>
              <a:rPr lang="en-US" sz="3000" dirty="0">
                <a:solidFill>
                  <a:srgbClr val="FFFFFF"/>
                </a:solidFill>
              </a:rPr>
              <a:t>CBDT Circular No.13 dated 22nd June 2022.</a:t>
            </a:r>
            <a:endParaRPr lang="en-IN" sz="3000" dirty="0">
              <a:solidFill>
                <a:srgbClr val="FFFFFF"/>
              </a:solidFill>
            </a:endParaRPr>
          </a:p>
        </p:txBody>
      </p:sp>
      <p:graphicFrame>
        <p:nvGraphicFramePr>
          <p:cNvPr id="14" name="Content Placeholder 2">
            <a:extLst>
              <a:ext uri="{FF2B5EF4-FFF2-40B4-BE49-F238E27FC236}">
                <a16:creationId xmlns:a16="http://schemas.microsoft.com/office/drawing/2014/main" id="{BBBD89EE-781A-9817-CD73-91F02F0F9404}"/>
              </a:ext>
            </a:extLst>
          </p:cNvPr>
          <p:cNvGraphicFramePr>
            <a:graphicFrameLocks noGrp="1"/>
          </p:cNvGraphicFramePr>
          <p:nvPr>
            <p:ph idx="1"/>
            <p:extLst>
              <p:ext uri="{D42A27DB-BD31-4B8C-83A1-F6EECF244321}">
                <p14:modId xmlns:p14="http://schemas.microsoft.com/office/powerpoint/2010/main" val="3211878003"/>
              </p:ext>
            </p:extLst>
          </p:nvPr>
        </p:nvGraphicFramePr>
        <p:xfrm>
          <a:off x="3678789" y="76200"/>
          <a:ext cx="5000124"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0665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60248"/>
            <a:ext cx="7421963" cy="1330493"/>
          </a:xfrm>
        </p:spPr>
        <p:txBody>
          <a:bodyPr>
            <a:normAutofit/>
          </a:bodyPr>
          <a:lstStyle/>
          <a:p>
            <a:pPr>
              <a:lnSpc>
                <a:spcPct val="90000"/>
              </a:lnSpc>
            </a:pPr>
            <a:r>
              <a:rPr lang="en-US" sz="3200" dirty="0">
                <a:solidFill>
                  <a:srgbClr val="FFFFFF"/>
                </a:solidFill>
              </a:rPr>
              <a:t>Discussion of a few scenario</a:t>
            </a:r>
            <a:endParaRPr lang="en-IN" sz="3200" dirty="0">
              <a:solidFill>
                <a:srgbClr val="FFFFFF"/>
              </a:solidFill>
            </a:endParaRPr>
          </a:p>
        </p:txBody>
      </p:sp>
      <p:sp>
        <p:nvSpPr>
          <p:cNvPr id="3" name="Content Placeholder 2"/>
          <p:cNvSpPr>
            <a:spLocks noGrp="1"/>
          </p:cNvSpPr>
          <p:nvPr>
            <p:ph idx="1"/>
          </p:nvPr>
        </p:nvSpPr>
        <p:spPr>
          <a:xfrm>
            <a:off x="152401" y="1622745"/>
            <a:ext cx="8799484" cy="4940717"/>
          </a:xfrm>
        </p:spPr>
        <p:style>
          <a:lnRef idx="1">
            <a:schemeClr val="accent4"/>
          </a:lnRef>
          <a:fillRef idx="2">
            <a:schemeClr val="accent4"/>
          </a:fillRef>
          <a:effectRef idx="1">
            <a:schemeClr val="accent4"/>
          </a:effectRef>
          <a:fontRef idx="minor">
            <a:schemeClr val="dk1"/>
          </a:fontRef>
        </p:style>
        <p:txBody>
          <a:bodyPr anchor="ctr">
            <a:normAutofit fontScale="92500"/>
          </a:bodyPr>
          <a:lstStyle/>
          <a:p>
            <a:pPr marL="400050" lvl="1" indent="0" algn="just">
              <a:buNone/>
            </a:pPr>
            <a:endParaRPr lang="en-US" sz="2400" b="1" dirty="0">
              <a:solidFill>
                <a:srgbClr val="444444"/>
              </a:solidFill>
              <a:latin typeface="+mj-lt"/>
            </a:endParaRPr>
          </a:p>
          <a:p>
            <a:pPr lvl="1" indent="-342900" algn="just">
              <a:buFont typeface="Wingdings" panose="05000000000000000000" pitchFamily="2" charset="2"/>
              <a:buChar char="Ø"/>
            </a:pPr>
            <a:r>
              <a:rPr lang="en-US" sz="2400" b="1" dirty="0">
                <a:solidFill>
                  <a:srgbClr val="444444"/>
                </a:solidFill>
                <a:latin typeface="+mj-lt"/>
              </a:rPr>
              <a:t>Without going into the merit whether VDA is goods or not, it is clarified that once tax is deducted under section 194S of the Act, tax would not be required to be deducted under section 194Q of the Act. </a:t>
            </a:r>
          </a:p>
          <a:p>
            <a:pPr marL="400050" lvl="1" indent="0" algn="just">
              <a:buNone/>
            </a:pPr>
            <a:endParaRPr lang="en-US" sz="2400" b="1" dirty="0">
              <a:solidFill>
                <a:srgbClr val="444444"/>
              </a:solidFill>
              <a:latin typeface="+mj-lt"/>
            </a:endParaRPr>
          </a:p>
          <a:p>
            <a:pPr lvl="1" indent="-342900" algn="just">
              <a:buFont typeface="Wingdings" panose="05000000000000000000" pitchFamily="2" charset="2"/>
              <a:buChar char="Ø"/>
            </a:pPr>
            <a:r>
              <a:rPr lang="en-US" sz="2400" b="1" dirty="0">
                <a:solidFill>
                  <a:srgbClr val="444444"/>
                </a:solidFill>
                <a:latin typeface="+mj-lt"/>
              </a:rPr>
              <a:t>Exchange may enter into a written agreement with the buyer or his broker that in regard to all such transactions the Exchange would be paying the tax on or before the due date for that quarter. </a:t>
            </a:r>
          </a:p>
          <a:p>
            <a:pPr marL="400050" lvl="1" indent="0" algn="just">
              <a:buNone/>
            </a:pPr>
            <a:endParaRPr lang="en-US" sz="2400" b="1" dirty="0">
              <a:solidFill>
                <a:srgbClr val="444444"/>
              </a:solidFill>
              <a:latin typeface="+mj-lt"/>
            </a:endParaRPr>
          </a:p>
          <a:p>
            <a:pPr lvl="1" indent="-342900" algn="just">
              <a:buFont typeface="Wingdings" panose="05000000000000000000" pitchFamily="2" charset="2"/>
              <a:buChar char="Ø"/>
            </a:pPr>
            <a:r>
              <a:rPr lang="en-US" sz="2400" b="1" dirty="0">
                <a:solidFill>
                  <a:srgbClr val="444444"/>
                </a:solidFill>
                <a:latin typeface="+mj-lt"/>
              </a:rPr>
              <a:t>it is clarified that the tax required to be withheld under section 194S of the Act shall be on the “net” consideration after excluding GST/charges levied by the deductor for rendering service.</a:t>
            </a:r>
          </a:p>
          <a:p>
            <a:pPr marL="0" indent="0" algn="just">
              <a:spcAft>
                <a:spcPts val="400"/>
              </a:spcAft>
              <a:buNone/>
            </a:pPr>
            <a:endParaRPr lang="en-IN" sz="2400" u="sng" dirty="0">
              <a:solidFill>
                <a:srgbClr val="444444"/>
              </a:solidFill>
              <a:effectLst/>
              <a:latin typeface="Times New Roman" panose="02020603050405020304" pitchFamily="18" charset="0"/>
              <a:ea typeface="Times New Roman" panose="02020603050405020304" pitchFamily="18" charset="0"/>
            </a:endParaRPr>
          </a:p>
          <a:p>
            <a:pPr marL="0" indent="0" algn="just">
              <a:spcAft>
                <a:spcPts val="400"/>
              </a:spcAft>
              <a:buNone/>
            </a:pPr>
            <a:endParaRPr lang="en-IN" sz="2400" i="1" dirty="0">
              <a:solidFill>
                <a:srgbClr val="444444"/>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94590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60248"/>
            <a:ext cx="7421963" cy="1330493"/>
          </a:xfrm>
        </p:spPr>
        <p:txBody>
          <a:bodyPr>
            <a:normAutofit/>
          </a:bodyPr>
          <a:lstStyle/>
          <a:p>
            <a:pPr>
              <a:lnSpc>
                <a:spcPct val="90000"/>
              </a:lnSpc>
            </a:pPr>
            <a:r>
              <a:rPr lang="en-US" sz="3200" dirty="0">
                <a:solidFill>
                  <a:srgbClr val="FFFFFF"/>
                </a:solidFill>
              </a:rPr>
              <a:t>Discussion of a few scenario</a:t>
            </a:r>
            <a:endParaRPr lang="en-IN" sz="3200" dirty="0">
              <a:solidFill>
                <a:srgbClr val="FFFFFF"/>
              </a:solidFill>
            </a:endParaRPr>
          </a:p>
        </p:txBody>
      </p:sp>
      <p:sp>
        <p:nvSpPr>
          <p:cNvPr id="3" name="Content Placeholder 2"/>
          <p:cNvSpPr>
            <a:spLocks noGrp="1"/>
          </p:cNvSpPr>
          <p:nvPr>
            <p:ph idx="1"/>
          </p:nvPr>
        </p:nvSpPr>
        <p:spPr>
          <a:xfrm>
            <a:off x="152401" y="1622745"/>
            <a:ext cx="8799484" cy="4940717"/>
          </a:xfrm>
        </p:spPr>
        <p:style>
          <a:lnRef idx="1">
            <a:schemeClr val="accent4"/>
          </a:lnRef>
          <a:fillRef idx="2">
            <a:schemeClr val="accent4"/>
          </a:fillRef>
          <a:effectRef idx="1">
            <a:schemeClr val="accent4"/>
          </a:effectRef>
          <a:fontRef idx="minor">
            <a:schemeClr val="dk1"/>
          </a:fontRef>
        </p:style>
        <p:txBody>
          <a:bodyPr anchor="ctr">
            <a:normAutofit fontScale="92500" lnSpcReduction="20000"/>
          </a:bodyPr>
          <a:lstStyle/>
          <a:p>
            <a:pPr marL="400050" lvl="1" indent="0" algn="just">
              <a:buNone/>
            </a:pPr>
            <a:endParaRPr lang="en-US" sz="2400" b="1" dirty="0">
              <a:solidFill>
                <a:srgbClr val="444444"/>
              </a:solidFill>
              <a:latin typeface="+mj-lt"/>
            </a:endParaRPr>
          </a:p>
          <a:p>
            <a:pPr marL="400050" lvl="1" indent="0" algn="just">
              <a:buNone/>
            </a:pPr>
            <a:r>
              <a:rPr lang="en-US" sz="2600" b="1" u="sng" dirty="0">
                <a:solidFill>
                  <a:srgbClr val="444444"/>
                </a:solidFill>
                <a:latin typeface="+mj-lt"/>
              </a:rPr>
              <a:t>In transactions where payment is being carried out through payment gateways:</a:t>
            </a:r>
          </a:p>
          <a:p>
            <a:pPr marL="400050" lvl="1" indent="0" algn="just">
              <a:buNone/>
            </a:pPr>
            <a:endParaRPr lang="en-US" sz="2600" b="1" u="sng" dirty="0">
              <a:solidFill>
                <a:srgbClr val="444444"/>
              </a:solidFill>
              <a:latin typeface="+mj-lt"/>
            </a:endParaRPr>
          </a:p>
          <a:p>
            <a:pPr lvl="1" indent="-342900" algn="just">
              <a:buFont typeface="Wingdings" panose="05000000000000000000" pitchFamily="2" charset="2"/>
              <a:buChar char="Ø"/>
            </a:pPr>
            <a:r>
              <a:rPr lang="en-US" sz="2600" b="1" dirty="0">
                <a:solidFill>
                  <a:srgbClr val="444444"/>
                </a:solidFill>
                <a:latin typeface="+mj-lt"/>
              </a:rPr>
              <a:t>A person ‘XYZ’ is required to make payment to the seller for transfer of VDA. He makes payment of one lakh rupees through digital platform of "ABC“ (Payment Gateway). On these facts liability to deduct tax under section 194S of the Act may fall on both "XYZ" and "ABC”.</a:t>
            </a:r>
          </a:p>
          <a:p>
            <a:pPr lvl="1" indent="-342900" algn="just">
              <a:buFont typeface="Wingdings" panose="05000000000000000000" pitchFamily="2" charset="2"/>
              <a:buChar char="Ø"/>
            </a:pPr>
            <a:endParaRPr lang="en-US" sz="2600" b="1" dirty="0">
              <a:solidFill>
                <a:srgbClr val="444444"/>
              </a:solidFill>
              <a:latin typeface="+mj-lt"/>
            </a:endParaRPr>
          </a:p>
          <a:p>
            <a:pPr lvl="1" indent="-342900" algn="just">
              <a:buFont typeface="Wingdings" panose="05000000000000000000" pitchFamily="2" charset="2"/>
              <a:buChar char="Ø"/>
            </a:pPr>
            <a:r>
              <a:rPr lang="en-US" sz="2600" b="1" dirty="0">
                <a:solidFill>
                  <a:srgbClr val="444444"/>
                </a:solidFill>
                <a:latin typeface="+mj-lt"/>
              </a:rPr>
              <a:t>It is clarified that the payment gateway will not be required to deduct tax under section 194S of the Act on a transaction, if the tax has been deducted by the person (‘XYZ’) required to make deduction under section 194S of the Act. .</a:t>
            </a:r>
          </a:p>
          <a:p>
            <a:pPr marL="0" indent="0" algn="just">
              <a:spcAft>
                <a:spcPts val="400"/>
              </a:spcAft>
              <a:buNone/>
            </a:pPr>
            <a:endParaRPr lang="en-IN" sz="2400" u="sng" dirty="0">
              <a:solidFill>
                <a:srgbClr val="444444"/>
              </a:solidFill>
              <a:effectLst/>
              <a:latin typeface="Times New Roman" panose="02020603050405020304" pitchFamily="18" charset="0"/>
              <a:ea typeface="Times New Roman" panose="02020603050405020304" pitchFamily="18" charset="0"/>
            </a:endParaRPr>
          </a:p>
          <a:p>
            <a:pPr marL="0" indent="0" algn="just">
              <a:spcAft>
                <a:spcPts val="400"/>
              </a:spcAft>
              <a:buNone/>
            </a:pPr>
            <a:endParaRPr lang="en-IN" sz="2400" i="1" dirty="0">
              <a:solidFill>
                <a:srgbClr val="444444"/>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85874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dirty="0">
                <a:solidFill>
                  <a:srgbClr val="FFFFFF"/>
                </a:solidFill>
              </a:rPr>
              <a:t>194S : Deduction of Tax on Payment on transfer of virtual digital asset</a:t>
            </a:r>
            <a:endParaRPr lang="en-IN" sz="3200" dirty="0">
              <a:solidFill>
                <a:srgbClr val="FFFFFF"/>
              </a:solidFill>
            </a:endParaRPr>
          </a:p>
        </p:txBody>
      </p:sp>
      <p:sp>
        <p:nvSpPr>
          <p:cNvPr id="3" name="Content Placeholder 2"/>
          <p:cNvSpPr>
            <a:spLocks noGrp="1"/>
          </p:cNvSpPr>
          <p:nvPr>
            <p:ph idx="1"/>
          </p:nvPr>
        </p:nvSpPr>
        <p:spPr>
          <a:xfrm>
            <a:off x="76200" y="1752600"/>
            <a:ext cx="8915399" cy="4495800"/>
          </a:xfrm>
        </p:spPr>
        <p:style>
          <a:lnRef idx="1">
            <a:schemeClr val="accent4"/>
          </a:lnRef>
          <a:fillRef idx="2">
            <a:schemeClr val="accent4"/>
          </a:fillRef>
          <a:effectRef idx="1">
            <a:schemeClr val="accent4"/>
          </a:effectRef>
          <a:fontRef idx="minor">
            <a:schemeClr val="dk1"/>
          </a:fontRef>
        </p:style>
        <p:txBody>
          <a:bodyPr anchor="ctr">
            <a:normAutofit/>
          </a:bodyPr>
          <a:lstStyle/>
          <a:p>
            <a:pPr marL="0" indent="0" algn="just">
              <a:buNone/>
            </a:pPr>
            <a:r>
              <a:rPr lang="en-US" sz="2400" b="1" dirty="0">
                <a:solidFill>
                  <a:srgbClr val="444444"/>
                </a:solidFill>
                <a:effectLst/>
                <a:latin typeface="+mj-lt"/>
                <a:ea typeface="Times New Roman" panose="02020603050405020304" pitchFamily="18" charset="0"/>
              </a:rPr>
              <a:t>The Finance Act 2022 inserted a new section 194S in the Income-tax Act, 1961</a:t>
            </a:r>
          </a:p>
          <a:p>
            <a:pPr marL="0" indent="0" algn="just">
              <a:buNone/>
            </a:pPr>
            <a:endParaRPr lang="en-US" sz="2400" b="1" dirty="0">
              <a:solidFill>
                <a:srgbClr val="444444"/>
              </a:solidFill>
              <a:effectLst/>
              <a:latin typeface="+mj-lt"/>
              <a:ea typeface="Times New Roman" panose="02020603050405020304" pitchFamily="18" charset="0"/>
            </a:endParaRPr>
          </a:p>
          <a:p>
            <a:pPr algn="just">
              <a:buFont typeface="Wingdings" panose="05000000000000000000" pitchFamily="2" charset="2"/>
              <a:buChar char="Ø"/>
            </a:pPr>
            <a:r>
              <a:rPr lang="en-US" sz="2400" b="1" dirty="0">
                <a:solidFill>
                  <a:srgbClr val="444444"/>
                </a:solidFill>
                <a:effectLst/>
                <a:latin typeface="+mj-lt"/>
                <a:ea typeface="Times New Roman" panose="02020603050405020304" pitchFamily="18" charset="0"/>
              </a:rPr>
              <a:t> to provide for deduction of tax by any person who is responsible for paying consideration to a resident person in respect of the transfer of virtual digital assets (VDAs). </a:t>
            </a:r>
          </a:p>
          <a:p>
            <a:pPr marL="0" indent="0" algn="just">
              <a:buNone/>
            </a:pPr>
            <a:endParaRPr lang="en-US" sz="2400" b="1" dirty="0">
              <a:solidFill>
                <a:srgbClr val="444444"/>
              </a:solidFill>
              <a:effectLst/>
              <a:latin typeface="+mj-lt"/>
              <a:ea typeface="Times New Roman" panose="02020603050405020304" pitchFamily="18" charset="0"/>
            </a:endParaRPr>
          </a:p>
          <a:p>
            <a:pPr algn="just">
              <a:buFont typeface="Wingdings" panose="05000000000000000000" pitchFamily="2" charset="2"/>
              <a:buChar char="Ø"/>
            </a:pPr>
            <a:r>
              <a:rPr lang="en-US" sz="2400" b="1" dirty="0">
                <a:solidFill>
                  <a:srgbClr val="444444"/>
                </a:solidFill>
                <a:effectLst/>
                <a:latin typeface="+mj-lt"/>
                <a:ea typeface="Times New Roman" panose="02020603050405020304" pitchFamily="18" charset="0"/>
              </a:rPr>
              <a:t>This section has been inserted w.e.f. 1-7-2022.</a:t>
            </a:r>
          </a:p>
          <a:p>
            <a:pPr marL="0" indent="0" algn="just">
              <a:buNone/>
            </a:pPr>
            <a:endParaRPr lang="en-US" sz="1700" b="1" dirty="0"/>
          </a:p>
        </p:txBody>
      </p:sp>
    </p:spTree>
    <p:extLst>
      <p:ext uri="{BB962C8B-B14F-4D97-AF65-F5344CB8AC3E}">
        <p14:creationId xmlns:p14="http://schemas.microsoft.com/office/powerpoint/2010/main" val="6791300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60248"/>
            <a:ext cx="7421963" cy="1330493"/>
          </a:xfrm>
        </p:spPr>
        <p:txBody>
          <a:bodyPr>
            <a:normAutofit/>
          </a:bodyPr>
          <a:lstStyle/>
          <a:p>
            <a:pPr>
              <a:lnSpc>
                <a:spcPct val="90000"/>
              </a:lnSpc>
            </a:pPr>
            <a:r>
              <a:rPr lang="en-US" sz="3200" dirty="0">
                <a:solidFill>
                  <a:srgbClr val="FFFFFF"/>
                </a:solidFill>
              </a:rPr>
              <a:t>Discussion of a few scenario</a:t>
            </a:r>
            <a:endParaRPr lang="en-IN" sz="3200" dirty="0">
              <a:solidFill>
                <a:srgbClr val="FFFFFF"/>
              </a:solidFill>
            </a:endParaRPr>
          </a:p>
        </p:txBody>
      </p:sp>
      <p:sp>
        <p:nvSpPr>
          <p:cNvPr id="3" name="Content Placeholder 2"/>
          <p:cNvSpPr>
            <a:spLocks noGrp="1"/>
          </p:cNvSpPr>
          <p:nvPr>
            <p:ph idx="1"/>
          </p:nvPr>
        </p:nvSpPr>
        <p:spPr>
          <a:xfrm>
            <a:off x="152401" y="1622745"/>
            <a:ext cx="8799484" cy="4940717"/>
          </a:xfrm>
        </p:spPr>
        <p:style>
          <a:lnRef idx="1">
            <a:schemeClr val="accent4"/>
          </a:lnRef>
          <a:fillRef idx="2">
            <a:schemeClr val="accent4"/>
          </a:fillRef>
          <a:effectRef idx="1">
            <a:schemeClr val="accent4"/>
          </a:effectRef>
          <a:fontRef idx="minor">
            <a:schemeClr val="dk1"/>
          </a:fontRef>
        </p:style>
        <p:txBody>
          <a:bodyPr anchor="ctr">
            <a:normAutofit fontScale="85000" lnSpcReduction="10000"/>
          </a:bodyPr>
          <a:lstStyle/>
          <a:p>
            <a:pPr marL="400050" lvl="1" indent="0" algn="just">
              <a:buNone/>
            </a:pPr>
            <a:endParaRPr lang="en-US" sz="2400" b="1" dirty="0">
              <a:solidFill>
                <a:srgbClr val="444444"/>
              </a:solidFill>
              <a:latin typeface="+mj-lt"/>
            </a:endParaRPr>
          </a:p>
          <a:p>
            <a:pPr marL="400050" lvl="1" indent="0" algn="just">
              <a:buNone/>
            </a:pPr>
            <a:r>
              <a:rPr lang="en-US" sz="2600" b="1" u="sng" dirty="0">
                <a:solidFill>
                  <a:srgbClr val="444444"/>
                </a:solidFill>
                <a:latin typeface="+mj-lt"/>
              </a:rPr>
              <a:t>How the limit of fifty thousand (or ten thousand) is to be computed:</a:t>
            </a:r>
          </a:p>
          <a:p>
            <a:pPr marL="400050" lvl="1" indent="0" algn="just">
              <a:buNone/>
            </a:pPr>
            <a:endParaRPr lang="en-US" sz="2600" b="1" u="sng" dirty="0">
              <a:solidFill>
                <a:srgbClr val="444444"/>
              </a:solidFill>
              <a:latin typeface="+mj-lt"/>
            </a:endParaRPr>
          </a:p>
          <a:p>
            <a:pPr lvl="1" indent="-342900" algn="just">
              <a:buFont typeface="Wingdings" panose="05000000000000000000" pitchFamily="2" charset="2"/>
              <a:buChar char="Ø"/>
            </a:pPr>
            <a:r>
              <a:rPr lang="en-US" sz="2600" b="1" dirty="0">
                <a:solidFill>
                  <a:srgbClr val="444444"/>
                </a:solidFill>
                <a:latin typeface="+mj-lt"/>
              </a:rPr>
              <a:t>any sum, representing consideration for transfer of VDA, which has been credited or paid before 1st July 2022 would not be subjected to tax deduction under section 194S of the Act. </a:t>
            </a:r>
          </a:p>
          <a:p>
            <a:pPr lvl="1" indent="-342900" algn="just">
              <a:buFont typeface="Wingdings" panose="05000000000000000000" pitchFamily="2" charset="2"/>
              <a:buChar char="Ø"/>
            </a:pPr>
            <a:endParaRPr lang="en-US" sz="2600" b="1" dirty="0">
              <a:solidFill>
                <a:srgbClr val="444444"/>
              </a:solidFill>
              <a:latin typeface="+mj-lt"/>
            </a:endParaRPr>
          </a:p>
          <a:p>
            <a:pPr lvl="1" indent="-342900" algn="just">
              <a:buFont typeface="Wingdings" panose="05000000000000000000" pitchFamily="2" charset="2"/>
              <a:buChar char="Ø"/>
            </a:pPr>
            <a:r>
              <a:rPr lang="en-US" sz="2600" b="1" dirty="0">
                <a:solidFill>
                  <a:srgbClr val="444444"/>
                </a:solidFill>
                <a:latin typeface="+mj-lt"/>
              </a:rPr>
              <a:t>calculation of consideration for transfer of VDA triggering deduction under section 194S of the Act shall be counted from 1st April 2022, if the value or aggregate value of the consideration for transfer of VDA payable by a person exceeds fifty thousand rupees (or ten thousand rupees) during the financial year 2022-23 (including the period up to 30th June 2022).</a:t>
            </a:r>
          </a:p>
          <a:p>
            <a:pPr marL="0" indent="0" algn="just">
              <a:spcAft>
                <a:spcPts val="400"/>
              </a:spcAft>
              <a:buNone/>
            </a:pPr>
            <a:endParaRPr lang="en-IN" sz="2400" u="sng" dirty="0">
              <a:solidFill>
                <a:srgbClr val="444444"/>
              </a:solidFill>
              <a:effectLst/>
              <a:latin typeface="Times New Roman" panose="02020603050405020304" pitchFamily="18" charset="0"/>
              <a:ea typeface="Times New Roman" panose="02020603050405020304" pitchFamily="18" charset="0"/>
            </a:endParaRPr>
          </a:p>
          <a:p>
            <a:pPr marL="0" indent="0" algn="just">
              <a:spcAft>
                <a:spcPts val="400"/>
              </a:spcAft>
              <a:buNone/>
            </a:pPr>
            <a:endParaRPr lang="en-IN" sz="2400" i="1" dirty="0">
              <a:solidFill>
                <a:srgbClr val="444444"/>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66234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37673" y="348865"/>
            <a:ext cx="7288583" cy="1576446"/>
          </a:xfrm>
        </p:spPr>
        <p:txBody>
          <a:bodyPr anchor="ctr">
            <a:normAutofit/>
          </a:bodyPr>
          <a:lstStyle/>
          <a:p>
            <a:r>
              <a:rPr lang="en-US" sz="3500">
                <a:solidFill>
                  <a:srgbClr val="FFFFFF"/>
                </a:solidFill>
              </a:rPr>
              <a:t>Technical Aspects related to compliance</a:t>
            </a:r>
            <a:endParaRPr lang="en-IN" sz="3500">
              <a:solidFill>
                <a:srgbClr val="FFFFFF"/>
              </a:solidFill>
            </a:endParaRPr>
          </a:p>
        </p:txBody>
      </p:sp>
      <p:graphicFrame>
        <p:nvGraphicFramePr>
          <p:cNvPr id="28" name="Content Placeholder 2">
            <a:extLst>
              <a:ext uri="{FF2B5EF4-FFF2-40B4-BE49-F238E27FC236}">
                <a16:creationId xmlns:a16="http://schemas.microsoft.com/office/drawing/2014/main" id="{B824E682-6B99-3A0A-5C34-CAA209EA7F0E}"/>
              </a:ext>
            </a:extLst>
          </p:cNvPr>
          <p:cNvGraphicFramePr>
            <a:graphicFrameLocks noGrp="1"/>
          </p:cNvGraphicFramePr>
          <p:nvPr>
            <p:ph idx="1"/>
            <p:extLst>
              <p:ext uri="{D42A27DB-BD31-4B8C-83A1-F6EECF244321}">
                <p14:modId xmlns:p14="http://schemas.microsoft.com/office/powerpoint/2010/main" val="659376866"/>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79166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37673" y="348865"/>
            <a:ext cx="7288583" cy="1576446"/>
          </a:xfrm>
        </p:spPr>
        <p:txBody>
          <a:bodyPr anchor="ctr">
            <a:normAutofit/>
          </a:bodyPr>
          <a:lstStyle/>
          <a:p>
            <a:r>
              <a:rPr lang="en-US" sz="3500">
                <a:solidFill>
                  <a:srgbClr val="FFFFFF"/>
                </a:solidFill>
              </a:rPr>
              <a:t>Technical Aspects related to compliance</a:t>
            </a:r>
            <a:endParaRPr lang="en-IN" sz="3500">
              <a:solidFill>
                <a:srgbClr val="FFFFFF"/>
              </a:solidFill>
            </a:endParaRPr>
          </a:p>
        </p:txBody>
      </p:sp>
      <p:graphicFrame>
        <p:nvGraphicFramePr>
          <p:cNvPr id="28" name="Content Placeholder 2">
            <a:extLst>
              <a:ext uri="{FF2B5EF4-FFF2-40B4-BE49-F238E27FC236}">
                <a16:creationId xmlns:a16="http://schemas.microsoft.com/office/drawing/2014/main" id="{B824E682-6B99-3A0A-5C34-CAA209EA7F0E}"/>
              </a:ext>
            </a:extLst>
          </p:cNvPr>
          <p:cNvGraphicFramePr>
            <a:graphicFrameLocks noGrp="1"/>
          </p:cNvGraphicFramePr>
          <p:nvPr>
            <p:ph idx="1"/>
            <p:extLst>
              <p:ext uri="{D42A27DB-BD31-4B8C-83A1-F6EECF244321}">
                <p14:modId xmlns:p14="http://schemas.microsoft.com/office/powerpoint/2010/main" val="572135364"/>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59582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24784" y="248038"/>
            <a:ext cx="5297791" cy="1159200"/>
          </a:xfrm>
        </p:spPr>
        <p:txBody>
          <a:bodyPr vert="horz" lIns="91440" tIns="45720" rIns="91440" bIns="45720" rtlCol="0" anchor="ctr">
            <a:normAutofit/>
          </a:bodyPr>
          <a:lstStyle/>
          <a:p>
            <a:pPr algn="l">
              <a:lnSpc>
                <a:spcPct val="90000"/>
              </a:lnSpc>
            </a:pPr>
            <a:r>
              <a:rPr lang="en-US" sz="3500" kern="1200">
                <a:solidFill>
                  <a:srgbClr val="FFFFFF"/>
                </a:solidFill>
                <a:latin typeface="+mj-lt"/>
                <a:ea typeface="+mj-ea"/>
                <a:cs typeface="+mj-cs"/>
              </a:rPr>
              <a:t>Technical Aspects related to compliance</a:t>
            </a:r>
          </a:p>
        </p:txBody>
      </p:sp>
      <p:pic>
        <p:nvPicPr>
          <p:cNvPr id="4" name="Google Shape;208;p30" descr="C:\Users\Admin\Desktop\Screenshot_20220818-171911__01 (2).jpg">
            <a:extLst>
              <a:ext uri="{FF2B5EF4-FFF2-40B4-BE49-F238E27FC236}">
                <a16:creationId xmlns:a16="http://schemas.microsoft.com/office/drawing/2014/main" id="{87097C75-1D94-0C04-B15E-5C5436F4E402}"/>
              </a:ext>
            </a:extLst>
          </p:cNvPr>
          <p:cNvPicPr preferRelativeResize="0">
            <a:picLocks noGrp="1"/>
          </p:cNvPicPr>
          <p:nvPr>
            <p:ph idx="1"/>
          </p:nvPr>
        </p:nvPicPr>
        <p:blipFill rotWithShape="1">
          <a:blip r:embed="rId2"/>
          <a:stretch/>
        </p:blipFill>
        <p:spPr>
          <a:xfrm>
            <a:off x="324168" y="2323327"/>
            <a:ext cx="8495662" cy="3738091"/>
          </a:xfrm>
          <a:prstGeom prst="rect">
            <a:avLst/>
          </a:prstGeom>
          <a:noFill/>
        </p:spPr>
      </p:pic>
    </p:spTree>
    <p:extLst>
      <p:ext uri="{BB962C8B-B14F-4D97-AF65-F5344CB8AC3E}">
        <p14:creationId xmlns:p14="http://schemas.microsoft.com/office/powerpoint/2010/main" val="4033041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24784" y="213748"/>
            <a:ext cx="5297791" cy="1159200"/>
          </a:xfrm>
        </p:spPr>
        <p:txBody>
          <a:bodyPr vert="horz" lIns="91440" tIns="45720" rIns="91440" bIns="45720" rtlCol="0" anchor="ctr">
            <a:normAutofit/>
          </a:bodyPr>
          <a:lstStyle/>
          <a:p>
            <a:pPr>
              <a:lnSpc>
                <a:spcPct val="90000"/>
              </a:lnSpc>
            </a:pPr>
            <a:r>
              <a:rPr lang="en-US" sz="3500" kern="1200" dirty="0">
                <a:solidFill>
                  <a:srgbClr val="FFFFFF"/>
                </a:solidFill>
                <a:latin typeface="+mj-lt"/>
                <a:ea typeface="+mj-ea"/>
                <a:cs typeface="+mj-cs"/>
              </a:rPr>
              <a:t>Troubleshooting</a:t>
            </a:r>
          </a:p>
        </p:txBody>
      </p:sp>
      <p:sp>
        <p:nvSpPr>
          <p:cNvPr id="5" name="Content Placeholder 4">
            <a:extLst>
              <a:ext uri="{FF2B5EF4-FFF2-40B4-BE49-F238E27FC236}">
                <a16:creationId xmlns:a16="http://schemas.microsoft.com/office/drawing/2014/main" id="{ACE3872A-293E-5B90-A362-AD6D53BF8F36}"/>
              </a:ext>
            </a:extLst>
          </p:cNvPr>
          <p:cNvSpPr>
            <a:spLocks noGrp="1"/>
          </p:cNvSpPr>
          <p:nvPr>
            <p:ph idx="1"/>
          </p:nvPr>
        </p:nvSpPr>
        <p:spPr>
          <a:xfrm>
            <a:off x="457200" y="1634490"/>
            <a:ext cx="8229600" cy="4525963"/>
          </a:xfrm>
        </p:spPr>
        <p:txBody>
          <a:bodyPr>
            <a:normAutofit fontScale="92500" lnSpcReduction="20000"/>
          </a:bodyPr>
          <a:lstStyle/>
          <a:p>
            <a:pPr algn="just">
              <a:buNone/>
            </a:pPr>
            <a:r>
              <a:rPr lang="en-US" dirty="0"/>
              <a:t>		Your Questions?</a:t>
            </a:r>
          </a:p>
          <a:p>
            <a:pPr algn="just">
              <a:buNone/>
            </a:pPr>
            <a:r>
              <a:rPr lang="en-US" dirty="0"/>
              <a:t>		</a:t>
            </a:r>
          </a:p>
          <a:p>
            <a:pPr algn="just">
              <a:buNone/>
            </a:pPr>
            <a:r>
              <a:rPr lang="en-US" dirty="0">
                <a:solidFill>
                  <a:schemeClr val="accent2">
                    <a:lumMod val="75000"/>
                  </a:schemeClr>
                </a:solidFill>
              </a:rPr>
              <a:t>		</a:t>
            </a:r>
            <a:r>
              <a:rPr lang="en-US" b="1" dirty="0">
                <a:solidFill>
                  <a:schemeClr val="accent2">
                    <a:lumMod val="75000"/>
                  </a:schemeClr>
                </a:solidFill>
              </a:rPr>
              <a:t>Please refer to e-tutorial for practical aspect 	or post your queries in the group</a:t>
            </a:r>
            <a:r>
              <a:rPr lang="en-US" dirty="0">
                <a:solidFill>
                  <a:schemeClr val="accent2">
                    <a:lumMod val="75000"/>
                  </a:schemeClr>
                </a:solidFill>
              </a:rPr>
              <a:t>. </a:t>
            </a:r>
            <a:endParaRPr lang="en-IN" dirty="0">
              <a:solidFill>
                <a:schemeClr val="accent2">
                  <a:lumMod val="75000"/>
                </a:schemeClr>
              </a:solidFill>
            </a:endParaRPr>
          </a:p>
          <a:p>
            <a:pPr algn="just">
              <a:buNone/>
            </a:pPr>
            <a:endParaRPr lang="en-US" dirty="0"/>
          </a:p>
          <a:p>
            <a:pPr algn="just">
              <a:buNone/>
            </a:pPr>
            <a:r>
              <a:rPr lang="en-US" dirty="0">
                <a:solidFill>
                  <a:schemeClr val="accent5"/>
                </a:solidFill>
              </a:rPr>
              <a:t>		The Group will remain active  for next 24 	hours for all persons who want to raise any 	query.</a:t>
            </a:r>
          </a:p>
          <a:p>
            <a:pPr algn="just">
              <a:buNone/>
            </a:pPr>
            <a:endParaRPr lang="en-US" dirty="0"/>
          </a:p>
          <a:p>
            <a:pPr algn="just">
              <a:buNone/>
            </a:pPr>
            <a:r>
              <a:rPr lang="en-US" dirty="0"/>
              <a:t>		</a:t>
            </a:r>
            <a:endParaRPr lang="en-IN" dirty="0"/>
          </a:p>
        </p:txBody>
      </p:sp>
    </p:spTree>
    <p:extLst>
      <p:ext uri="{BB962C8B-B14F-4D97-AF65-F5344CB8AC3E}">
        <p14:creationId xmlns:p14="http://schemas.microsoft.com/office/powerpoint/2010/main" val="4031993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ACE3872A-293E-5B90-A362-AD6D53BF8F36}"/>
              </a:ext>
            </a:extLst>
          </p:cNvPr>
          <p:cNvSpPr>
            <a:spLocks noGrp="1"/>
          </p:cNvSpPr>
          <p:nvPr>
            <p:ph idx="1"/>
          </p:nvPr>
        </p:nvSpPr>
        <p:spPr>
          <a:xfrm>
            <a:off x="457200" y="1634490"/>
            <a:ext cx="8229600" cy="4525963"/>
          </a:xfrm>
        </p:spPr>
        <p:txBody>
          <a:bodyPr>
            <a:normAutofit/>
          </a:bodyPr>
          <a:lstStyle/>
          <a:p>
            <a:pPr algn="just">
              <a:buNone/>
            </a:pPr>
            <a:endParaRPr lang="en-US" dirty="0"/>
          </a:p>
          <a:p>
            <a:pPr algn="just">
              <a:buNone/>
            </a:pPr>
            <a:r>
              <a:rPr lang="en-US" dirty="0"/>
              <a:t>		</a:t>
            </a:r>
            <a:r>
              <a:rPr lang="en-US" b="1" dirty="0">
                <a:solidFill>
                  <a:schemeClr val="tx2"/>
                </a:solidFill>
              </a:rPr>
              <a:t>THANKS FOR YOUR CO-OPERATION</a:t>
            </a:r>
            <a:endParaRPr lang="en-IN" b="1" dirty="0">
              <a:solidFill>
                <a:schemeClr val="tx2"/>
              </a:solidFill>
            </a:endParaRPr>
          </a:p>
          <a:p>
            <a:endParaRPr lang="en-IN" dirty="0"/>
          </a:p>
        </p:txBody>
      </p:sp>
    </p:spTree>
    <p:extLst>
      <p:ext uri="{BB962C8B-B14F-4D97-AF65-F5344CB8AC3E}">
        <p14:creationId xmlns:p14="http://schemas.microsoft.com/office/powerpoint/2010/main" val="2070759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dirty="0">
                <a:solidFill>
                  <a:srgbClr val="FFFFFF"/>
                </a:solidFill>
              </a:rPr>
              <a:t>194S : Deduction of Tax on Payment on transfer of virtual digital asset</a:t>
            </a:r>
            <a:endParaRPr lang="en-IN" sz="3200" dirty="0">
              <a:solidFill>
                <a:srgbClr val="FFFFFF"/>
              </a:solidFill>
            </a:endParaRPr>
          </a:p>
        </p:txBody>
      </p:sp>
      <p:sp>
        <p:nvSpPr>
          <p:cNvPr id="3" name="Content Placeholder 2"/>
          <p:cNvSpPr>
            <a:spLocks noGrp="1"/>
          </p:cNvSpPr>
          <p:nvPr>
            <p:ph idx="1"/>
          </p:nvPr>
        </p:nvSpPr>
        <p:spPr>
          <a:xfrm>
            <a:off x="76200" y="1752600"/>
            <a:ext cx="8915399" cy="4495800"/>
          </a:xfrm>
        </p:spPr>
        <p:style>
          <a:lnRef idx="1">
            <a:schemeClr val="accent4"/>
          </a:lnRef>
          <a:fillRef idx="2">
            <a:schemeClr val="accent4"/>
          </a:fillRef>
          <a:effectRef idx="1">
            <a:schemeClr val="accent4"/>
          </a:effectRef>
          <a:fontRef idx="minor">
            <a:schemeClr val="dk1"/>
          </a:fontRef>
        </p:style>
        <p:txBody>
          <a:bodyPr anchor="ctr">
            <a:normAutofit fontScale="92500" lnSpcReduction="10000"/>
          </a:bodyPr>
          <a:lstStyle/>
          <a:p>
            <a:pPr marL="0" indent="0" algn="l">
              <a:buNone/>
            </a:pPr>
            <a:r>
              <a:rPr lang="en-IN" sz="2400" b="1" u="sng" dirty="0">
                <a:solidFill>
                  <a:srgbClr val="444444"/>
                </a:solidFill>
                <a:latin typeface="+mj-lt"/>
                <a:ea typeface="Times New Roman" panose="02020603050405020304" pitchFamily="18" charset="0"/>
              </a:rPr>
              <a:t>VIRTUAL DIGITAL ASSETS:</a:t>
            </a:r>
            <a:r>
              <a:rPr lang="en-IN" sz="2400" b="1" dirty="0">
                <a:solidFill>
                  <a:srgbClr val="444444"/>
                </a:solidFill>
                <a:latin typeface="+mj-lt"/>
                <a:ea typeface="Times New Roman" panose="02020603050405020304" pitchFamily="18" charset="0"/>
              </a:rPr>
              <a:t> </a:t>
            </a:r>
          </a:p>
          <a:p>
            <a:pPr marL="0" indent="0" algn="l">
              <a:buNone/>
            </a:pPr>
            <a:endParaRPr lang="en-IN" sz="2400" b="1" dirty="0">
              <a:solidFill>
                <a:srgbClr val="444444"/>
              </a:solidFill>
              <a:latin typeface="+mj-lt"/>
              <a:ea typeface="Times New Roman" panose="02020603050405020304" pitchFamily="18" charset="0"/>
            </a:endParaRPr>
          </a:p>
          <a:p>
            <a:pPr algn="just">
              <a:buFont typeface="Wingdings" panose="05000000000000000000" pitchFamily="2" charset="2"/>
              <a:buChar char="Ø"/>
            </a:pPr>
            <a:r>
              <a:rPr lang="en-IN" sz="2400" b="1" dirty="0">
                <a:solidFill>
                  <a:srgbClr val="444444"/>
                </a:solidFill>
                <a:latin typeface="+mj-lt"/>
                <a:ea typeface="Times New Roman" panose="02020603050405020304" pitchFamily="18" charset="0"/>
              </a:rPr>
              <a:t>A</a:t>
            </a:r>
            <a:r>
              <a:rPr lang="en-US" sz="2400" b="1" dirty="0" err="1">
                <a:solidFill>
                  <a:srgbClr val="444444"/>
                </a:solidFill>
                <a:latin typeface="+mj-lt"/>
                <a:ea typeface="Times New Roman" panose="02020603050405020304" pitchFamily="18" charset="0"/>
              </a:rPr>
              <a:t>ny</a:t>
            </a:r>
            <a:r>
              <a:rPr lang="en-US" sz="2400" b="1" dirty="0">
                <a:solidFill>
                  <a:srgbClr val="444444"/>
                </a:solidFill>
                <a:latin typeface="+mj-lt"/>
                <a:ea typeface="Times New Roman" panose="02020603050405020304" pitchFamily="18" charset="0"/>
              </a:rPr>
              <a:t> information or code or number or token (Cryptos),</a:t>
            </a:r>
            <a:r>
              <a:rPr lang="en-IN" sz="2400" b="1" dirty="0">
                <a:solidFill>
                  <a:srgbClr val="444444"/>
                </a:solidFill>
                <a:latin typeface="+mj-lt"/>
                <a:ea typeface="Times New Roman" panose="02020603050405020304" pitchFamily="18" charset="0"/>
              </a:rPr>
              <a:t> which is an alternative form of payment, created using encryption algorithms (Blockchain) such as Bitcoin,  Dogecoin etc.  </a:t>
            </a:r>
          </a:p>
          <a:p>
            <a:pPr algn="just">
              <a:buFont typeface="Wingdings" panose="05000000000000000000" pitchFamily="2" charset="2"/>
              <a:buChar char="Ø"/>
            </a:pPr>
            <a:r>
              <a:rPr lang="en-IN" sz="2400" b="1" dirty="0">
                <a:solidFill>
                  <a:srgbClr val="444444"/>
                </a:solidFill>
                <a:latin typeface="+mj-lt"/>
                <a:ea typeface="Times New Roman" panose="02020603050405020304" pitchFamily="18" charset="0"/>
              </a:rPr>
              <a:t>NFT (Non-Fungible Token) and </a:t>
            </a:r>
            <a:r>
              <a:rPr lang="en-US" sz="2400" b="1" dirty="0">
                <a:solidFill>
                  <a:srgbClr val="444444"/>
                </a:solidFill>
                <a:latin typeface="+mj-lt"/>
                <a:ea typeface="Times New Roman" panose="02020603050405020304" pitchFamily="18" charset="0"/>
              </a:rPr>
              <a:t>or any other token of similar nature.</a:t>
            </a:r>
            <a:endParaRPr lang="en-IN" sz="2400" b="1" dirty="0">
              <a:solidFill>
                <a:srgbClr val="444444"/>
              </a:solidFill>
              <a:latin typeface="+mj-lt"/>
              <a:ea typeface="Times New Roman" panose="02020603050405020304" pitchFamily="18" charset="0"/>
            </a:endParaRPr>
          </a:p>
          <a:p>
            <a:pPr algn="just">
              <a:buFont typeface="Wingdings" panose="05000000000000000000" pitchFamily="2" charset="2"/>
              <a:buChar char="Ø"/>
            </a:pPr>
            <a:r>
              <a:rPr lang="en-US" sz="2400" b="1" dirty="0">
                <a:solidFill>
                  <a:srgbClr val="444444"/>
                </a:solidFill>
                <a:latin typeface="+mj-lt"/>
                <a:ea typeface="Times New Roman" panose="02020603050405020304" pitchFamily="18" charset="0"/>
              </a:rPr>
              <a:t>Any other digital asset, as the Central Government may, by notification in the Official Gazette specify.</a:t>
            </a:r>
            <a:endParaRPr lang="en-IN" sz="2400" b="1" dirty="0">
              <a:solidFill>
                <a:srgbClr val="444444"/>
              </a:solidFill>
              <a:latin typeface="+mj-lt"/>
              <a:ea typeface="Times New Roman" panose="02020603050405020304" pitchFamily="18" charset="0"/>
            </a:endParaRPr>
          </a:p>
          <a:p>
            <a:pPr marL="0" indent="0" algn="just">
              <a:buNone/>
            </a:pPr>
            <a:endParaRPr lang="en-IN" sz="2400" b="1" u="sng" dirty="0">
              <a:solidFill>
                <a:srgbClr val="444444"/>
              </a:solidFill>
              <a:latin typeface="+mj-lt"/>
              <a:ea typeface="Times New Roman" panose="02020603050405020304" pitchFamily="18" charset="0"/>
            </a:endParaRPr>
          </a:p>
          <a:p>
            <a:pPr marL="0" indent="0" algn="just">
              <a:buNone/>
            </a:pPr>
            <a:r>
              <a:rPr lang="en-IN" sz="2400" b="1" u="sng" dirty="0">
                <a:solidFill>
                  <a:srgbClr val="444444"/>
                </a:solidFill>
                <a:latin typeface="+mj-lt"/>
                <a:ea typeface="Times New Roman" panose="02020603050405020304" pitchFamily="18" charset="0"/>
              </a:rPr>
              <a:t>Excludes:</a:t>
            </a:r>
          </a:p>
          <a:p>
            <a:pPr marL="0" indent="0" algn="just">
              <a:buNone/>
            </a:pPr>
            <a:r>
              <a:rPr lang="en-US" sz="2400" b="1" dirty="0">
                <a:solidFill>
                  <a:srgbClr val="444444"/>
                </a:solidFill>
                <a:latin typeface="+mj-lt"/>
                <a:ea typeface="Times New Roman" panose="02020603050405020304" pitchFamily="18" charset="0"/>
              </a:rPr>
              <a:t>Indian currency or foreign currency (</a:t>
            </a:r>
            <a:r>
              <a:rPr lang="en-IN" sz="2400" b="1" dirty="0">
                <a:solidFill>
                  <a:srgbClr val="444444"/>
                </a:solidFill>
                <a:latin typeface="+mj-lt"/>
                <a:ea typeface="Times New Roman" panose="02020603050405020304" pitchFamily="18" charset="0"/>
              </a:rPr>
              <a:t>Digital Currency by a central bank, such as Digital Rupee)</a:t>
            </a:r>
          </a:p>
          <a:p>
            <a:pPr marL="0" indent="0" algn="just">
              <a:buNone/>
            </a:pPr>
            <a:endParaRPr lang="en-US" sz="2400" b="1" dirty="0">
              <a:latin typeface="+mj-lt"/>
            </a:endParaRPr>
          </a:p>
        </p:txBody>
      </p:sp>
    </p:spTree>
    <p:extLst>
      <p:ext uri="{BB962C8B-B14F-4D97-AF65-F5344CB8AC3E}">
        <p14:creationId xmlns:p14="http://schemas.microsoft.com/office/powerpoint/2010/main" val="682674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dirty="0">
                <a:solidFill>
                  <a:srgbClr val="FFFFFF"/>
                </a:solidFill>
              </a:rPr>
              <a:t>194S : Deduction of Tax on Payment on transfer of virtual digital asset</a:t>
            </a:r>
            <a:endParaRPr lang="en-IN" sz="3200" dirty="0">
              <a:solidFill>
                <a:srgbClr val="FFFFFF"/>
              </a:solidFill>
            </a:endParaRPr>
          </a:p>
        </p:txBody>
      </p:sp>
      <p:sp>
        <p:nvSpPr>
          <p:cNvPr id="3" name="Content Placeholder 2"/>
          <p:cNvSpPr>
            <a:spLocks noGrp="1"/>
          </p:cNvSpPr>
          <p:nvPr>
            <p:ph idx="1"/>
          </p:nvPr>
        </p:nvSpPr>
        <p:spPr>
          <a:xfrm>
            <a:off x="76200" y="1752600"/>
            <a:ext cx="8915399" cy="4495800"/>
          </a:xfrm>
        </p:spPr>
        <p:style>
          <a:lnRef idx="1">
            <a:schemeClr val="accent4"/>
          </a:lnRef>
          <a:fillRef idx="2">
            <a:schemeClr val="accent4"/>
          </a:fillRef>
          <a:effectRef idx="1">
            <a:schemeClr val="accent4"/>
          </a:effectRef>
          <a:fontRef idx="minor">
            <a:schemeClr val="dk1"/>
          </a:fontRef>
        </p:style>
        <p:txBody>
          <a:bodyPr anchor="ctr">
            <a:normAutofit/>
          </a:bodyPr>
          <a:lstStyle/>
          <a:p>
            <a:pPr marL="0" indent="0" algn="just">
              <a:buNone/>
            </a:pPr>
            <a:r>
              <a:rPr lang="en-US" sz="2400" b="1" dirty="0">
                <a:solidFill>
                  <a:srgbClr val="444444"/>
                </a:solidFill>
                <a:effectLst/>
                <a:latin typeface="+mj-lt"/>
                <a:ea typeface="Times New Roman" panose="02020603050405020304" pitchFamily="18" charset="0"/>
              </a:rPr>
              <a:t>Section 194S of the Income Tax Act, 1961  outlines the tax provisions for payment on transfer of virtual digital assets.</a:t>
            </a:r>
          </a:p>
          <a:p>
            <a:pPr marL="0" indent="0" algn="just">
              <a:buNone/>
            </a:pPr>
            <a:endParaRPr lang="en-US" sz="2400" b="1" dirty="0">
              <a:solidFill>
                <a:srgbClr val="444444"/>
              </a:solidFill>
              <a:effectLst/>
              <a:latin typeface="+mj-lt"/>
              <a:ea typeface="Times New Roman" panose="02020603050405020304" pitchFamily="18" charset="0"/>
            </a:endParaRPr>
          </a:p>
          <a:p>
            <a:pPr marL="0" indent="0" algn="just">
              <a:buNone/>
            </a:pPr>
            <a:r>
              <a:rPr lang="en-US" sz="2400" b="1" dirty="0">
                <a:solidFill>
                  <a:srgbClr val="444444"/>
                </a:solidFill>
                <a:effectLst/>
                <a:latin typeface="+mj-lt"/>
                <a:ea typeface="Times New Roman" panose="02020603050405020304" pitchFamily="18" charset="0"/>
              </a:rPr>
              <a:t>As per the provisions of this section:</a:t>
            </a:r>
          </a:p>
          <a:p>
            <a:pPr marL="0" indent="0" algn="just">
              <a:buNone/>
            </a:pPr>
            <a:endParaRPr lang="en-US" sz="2400" b="1" dirty="0">
              <a:solidFill>
                <a:srgbClr val="444444"/>
              </a:solidFill>
              <a:latin typeface="+mj-lt"/>
              <a:ea typeface="Times New Roman" panose="02020603050405020304" pitchFamily="18" charset="0"/>
            </a:endParaRPr>
          </a:p>
          <a:p>
            <a:pPr marL="0" indent="0" algn="just">
              <a:buNone/>
            </a:pPr>
            <a:r>
              <a:rPr lang="en-US" sz="2400" b="1" dirty="0">
                <a:solidFill>
                  <a:srgbClr val="444444"/>
                </a:solidFill>
                <a:effectLst/>
                <a:latin typeface="+mj-lt"/>
                <a:ea typeface="Times New Roman" panose="02020603050405020304" pitchFamily="18" charset="0"/>
              </a:rPr>
              <a:t>any person responsible for paying to any resident, any sum by way of consideration for transfer of a virtual digital asset, shall, deduct an amount equal to one per cent of such sum as income-tax thereon, before releasing the consideration.</a:t>
            </a:r>
          </a:p>
          <a:p>
            <a:pPr marL="0" indent="0" algn="just">
              <a:buNone/>
            </a:pPr>
            <a:endParaRPr lang="en-US" sz="1700" b="1" dirty="0"/>
          </a:p>
        </p:txBody>
      </p:sp>
    </p:spTree>
    <p:extLst>
      <p:ext uri="{BB962C8B-B14F-4D97-AF65-F5344CB8AC3E}">
        <p14:creationId xmlns:p14="http://schemas.microsoft.com/office/powerpoint/2010/main" val="3937375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dirty="0">
                <a:solidFill>
                  <a:srgbClr val="FFFFFF"/>
                </a:solidFill>
              </a:rPr>
              <a:t>194S : Deduction of Tax on Payment on transfer of virtual digital asset</a:t>
            </a:r>
            <a:endParaRPr lang="en-IN" sz="3200" dirty="0">
              <a:solidFill>
                <a:srgbClr val="FFFFFF"/>
              </a:solidFill>
            </a:endParaRPr>
          </a:p>
        </p:txBody>
      </p:sp>
      <p:sp>
        <p:nvSpPr>
          <p:cNvPr id="3" name="Content Placeholder 2"/>
          <p:cNvSpPr>
            <a:spLocks noGrp="1"/>
          </p:cNvSpPr>
          <p:nvPr>
            <p:ph idx="1"/>
          </p:nvPr>
        </p:nvSpPr>
        <p:spPr>
          <a:xfrm>
            <a:off x="344512" y="1752600"/>
            <a:ext cx="8647087" cy="4810861"/>
          </a:xfrm>
        </p:spPr>
        <p:style>
          <a:lnRef idx="1">
            <a:schemeClr val="accent4"/>
          </a:lnRef>
          <a:fillRef idx="2">
            <a:schemeClr val="accent4"/>
          </a:fillRef>
          <a:effectRef idx="1">
            <a:schemeClr val="accent4"/>
          </a:effectRef>
          <a:fontRef idx="minor">
            <a:schemeClr val="dk1"/>
          </a:fontRef>
        </p:style>
        <p:txBody>
          <a:bodyPr anchor="ctr">
            <a:normAutofit/>
          </a:bodyPr>
          <a:lstStyle/>
          <a:p>
            <a:pPr marL="0" indent="0" algn="just">
              <a:spcAft>
                <a:spcPts val="400"/>
              </a:spcAft>
              <a:buNone/>
            </a:pPr>
            <a:r>
              <a:rPr lang="en-IN" sz="2400" b="1" dirty="0">
                <a:solidFill>
                  <a:srgbClr val="444444"/>
                </a:solidFill>
                <a:latin typeface="Calibri" panose="020F0502020204030204" pitchFamily="34" charset="0"/>
                <a:ea typeface="Calibri" panose="020F0502020204030204" pitchFamily="34" charset="0"/>
                <a:cs typeface="Calibri" panose="020F0502020204030204" pitchFamily="34" charset="0"/>
              </a:rPr>
              <a:t>If the</a:t>
            </a:r>
            <a:r>
              <a:rPr lang="en-IN" sz="2400" b="1"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 consideration for transfer of virtual digital asset is—</a:t>
            </a:r>
          </a:p>
          <a:p>
            <a:pPr marL="0" indent="0" algn="just">
              <a:spcAft>
                <a:spcPts val="400"/>
              </a:spcAft>
              <a:buNone/>
            </a:pPr>
            <a:endParaRPr lang="en-IN" sz="2400" b="1" dirty="0">
              <a:latin typeface="Calibri" panose="020F0502020204030204" pitchFamily="34" charset="0"/>
              <a:ea typeface="Calibri" panose="020F0502020204030204" pitchFamily="34" charset="0"/>
              <a:cs typeface="Calibri" panose="020F0502020204030204" pitchFamily="34" charset="0"/>
            </a:endParaRPr>
          </a:p>
          <a:p>
            <a:pPr marL="0" indent="0" algn="just">
              <a:spcAft>
                <a:spcPts val="400"/>
              </a:spcAft>
              <a:buNone/>
            </a:pPr>
            <a:r>
              <a:rPr lang="en-IN" sz="2400" b="1"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(a) wholly in kind or in exchange of another virtual digital asset, where there is no part in cash;               </a:t>
            </a:r>
          </a:p>
          <a:p>
            <a:pPr marL="0" indent="0" algn="just">
              <a:spcAft>
                <a:spcPts val="400"/>
              </a:spcAft>
              <a:buNone/>
            </a:pPr>
            <a:r>
              <a:rPr lang="en-IN" sz="2400" b="1" dirty="0">
                <a:solidFill>
                  <a:srgbClr val="444444"/>
                </a:solidFill>
                <a:latin typeface="Calibri" panose="020F0502020204030204" pitchFamily="34" charset="0"/>
                <a:ea typeface="Calibri" panose="020F0502020204030204" pitchFamily="34" charset="0"/>
                <a:cs typeface="Calibri" panose="020F0502020204030204" pitchFamily="34" charset="0"/>
              </a:rPr>
              <a:t>or</a:t>
            </a:r>
          </a:p>
          <a:p>
            <a:pPr marL="0" indent="0" algn="just">
              <a:spcAft>
                <a:spcPts val="400"/>
              </a:spcAft>
              <a:buNone/>
            </a:pPr>
            <a:r>
              <a:rPr lang="en-IN" sz="2400" b="1"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(b) partly in cash and partly in kind but the part in cash is not sufficient to meet the liability of deduction of tax in respect of whole of such transfer,</a:t>
            </a:r>
            <a:endParaRPr lang="en-IN" sz="2400" b="1"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86116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a:solidFill>
                  <a:srgbClr val="FFFFFF"/>
                </a:solidFill>
              </a:rPr>
              <a:t>194S : Deduction of Tax on Payment on transfer of virtual digital asset</a:t>
            </a:r>
            <a:endParaRPr lang="en-IN" sz="3200" dirty="0">
              <a:solidFill>
                <a:srgbClr val="FFFFFF"/>
              </a:solidFill>
            </a:endParaRPr>
          </a:p>
        </p:txBody>
      </p:sp>
      <p:sp>
        <p:nvSpPr>
          <p:cNvPr id="3" name="Content Placeholder 2"/>
          <p:cNvSpPr>
            <a:spLocks noGrp="1"/>
          </p:cNvSpPr>
          <p:nvPr>
            <p:ph idx="1"/>
          </p:nvPr>
        </p:nvSpPr>
        <p:spPr>
          <a:xfrm>
            <a:off x="344513" y="2331719"/>
            <a:ext cx="8342288" cy="3669835"/>
          </a:xfrm>
        </p:spPr>
        <p:style>
          <a:lnRef idx="1">
            <a:schemeClr val="accent4"/>
          </a:lnRef>
          <a:fillRef idx="2">
            <a:schemeClr val="accent4"/>
          </a:fillRef>
          <a:effectRef idx="1">
            <a:schemeClr val="accent4"/>
          </a:effectRef>
          <a:fontRef idx="minor">
            <a:schemeClr val="dk1"/>
          </a:fontRef>
        </p:style>
        <p:txBody>
          <a:bodyPr anchor="ctr">
            <a:normAutofit/>
          </a:bodyPr>
          <a:lstStyle/>
          <a:p>
            <a:pPr marL="0" indent="0" algn="just">
              <a:spcAft>
                <a:spcPts val="400"/>
              </a:spcAft>
              <a:buNone/>
            </a:pPr>
            <a:r>
              <a:rPr lang="en-IN" sz="2400" b="1" i="1" dirty="0">
                <a:solidFill>
                  <a:srgbClr val="444444"/>
                </a:solidFill>
                <a:effectLst/>
                <a:latin typeface="+mj-lt"/>
                <a:ea typeface="Times New Roman" panose="02020603050405020304" pitchFamily="18" charset="0"/>
              </a:rPr>
              <a:t>Then, </a:t>
            </a:r>
          </a:p>
          <a:p>
            <a:pPr marL="0" indent="0" algn="just">
              <a:spcAft>
                <a:spcPts val="400"/>
              </a:spcAft>
              <a:buNone/>
            </a:pPr>
            <a:endParaRPr lang="en-IN" sz="2400" b="1" i="1" dirty="0">
              <a:solidFill>
                <a:srgbClr val="444444"/>
              </a:solidFill>
              <a:effectLst/>
              <a:latin typeface="+mj-lt"/>
              <a:ea typeface="Times New Roman" panose="02020603050405020304" pitchFamily="18" charset="0"/>
            </a:endParaRPr>
          </a:p>
          <a:p>
            <a:pPr marL="0" indent="0" algn="just">
              <a:spcAft>
                <a:spcPts val="400"/>
              </a:spcAft>
              <a:buNone/>
            </a:pPr>
            <a:r>
              <a:rPr lang="en-IN" sz="2400" b="1" i="1" dirty="0">
                <a:solidFill>
                  <a:srgbClr val="444444"/>
                </a:solidFill>
                <a:effectLst/>
                <a:latin typeface="+mj-lt"/>
                <a:ea typeface="Times New Roman" panose="02020603050405020304" pitchFamily="18" charset="0"/>
              </a:rPr>
              <a:t>the person responsible for paying such consideration shall, </a:t>
            </a:r>
            <a:endParaRPr lang="en-IN" sz="2400" b="1" i="1" dirty="0">
              <a:solidFill>
                <a:srgbClr val="444444"/>
              </a:solidFill>
              <a:latin typeface="+mj-lt"/>
              <a:ea typeface="Times New Roman" panose="02020603050405020304" pitchFamily="18" charset="0"/>
            </a:endParaRPr>
          </a:p>
          <a:p>
            <a:pPr marL="0" indent="0" algn="just">
              <a:spcAft>
                <a:spcPts val="400"/>
              </a:spcAft>
              <a:buNone/>
            </a:pPr>
            <a:r>
              <a:rPr lang="en-IN" sz="2400" b="1" i="1" dirty="0">
                <a:solidFill>
                  <a:srgbClr val="444444"/>
                </a:solidFill>
                <a:effectLst/>
                <a:latin typeface="+mj-lt"/>
                <a:ea typeface="Times New Roman" panose="02020603050405020304" pitchFamily="18" charset="0"/>
              </a:rPr>
              <a:t>before releasing the consideration,</a:t>
            </a:r>
          </a:p>
          <a:p>
            <a:pPr marL="0" indent="0" algn="just">
              <a:spcAft>
                <a:spcPts val="400"/>
              </a:spcAft>
              <a:buNone/>
            </a:pPr>
            <a:endParaRPr lang="en-IN" sz="2400" b="1" i="1" dirty="0">
              <a:solidFill>
                <a:srgbClr val="444444"/>
              </a:solidFill>
              <a:effectLst/>
              <a:latin typeface="+mj-lt"/>
              <a:ea typeface="Times New Roman" panose="02020603050405020304" pitchFamily="18" charset="0"/>
            </a:endParaRPr>
          </a:p>
          <a:p>
            <a:pPr marL="0" indent="0" algn="just">
              <a:spcAft>
                <a:spcPts val="400"/>
              </a:spcAft>
              <a:buNone/>
            </a:pPr>
            <a:r>
              <a:rPr lang="en-IN" sz="2400" b="1" i="1" dirty="0">
                <a:solidFill>
                  <a:srgbClr val="444444"/>
                </a:solidFill>
                <a:effectLst/>
                <a:latin typeface="+mj-lt"/>
                <a:ea typeface="Times New Roman" panose="02020603050405020304" pitchFamily="18" charset="0"/>
              </a:rPr>
              <a:t>ensure that tax required to be deducted has been paid in respect of such consideration for the transfer of virtual digital asset.</a:t>
            </a:r>
            <a:endParaRPr lang="en-IN" sz="2400" b="1" dirty="0">
              <a:effectLst/>
              <a:latin typeface="+mj-lt"/>
              <a:ea typeface="Times New Roman" panose="02020603050405020304" pitchFamily="18" charset="0"/>
            </a:endParaRPr>
          </a:p>
        </p:txBody>
      </p:sp>
    </p:spTree>
    <p:extLst>
      <p:ext uri="{BB962C8B-B14F-4D97-AF65-F5344CB8AC3E}">
        <p14:creationId xmlns:p14="http://schemas.microsoft.com/office/powerpoint/2010/main" val="2627863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dirty="0">
                <a:solidFill>
                  <a:srgbClr val="FFFFFF"/>
                </a:solidFill>
              </a:rPr>
              <a:t>194S : Deduction of Tax on Payment on transfer of virtual digital asset</a:t>
            </a:r>
            <a:endParaRPr lang="en-IN" sz="3200" dirty="0">
              <a:solidFill>
                <a:srgbClr val="FFFFFF"/>
              </a:solidFill>
            </a:endParaRPr>
          </a:p>
        </p:txBody>
      </p:sp>
      <p:sp>
        <p:nvSpPr>
          <p:cNvPr id="3" name="Content Placeholder 2"/>
          <p:cNvSpPr>
            <a:spLocks noGrp="1"/>
          </p:cNvSpPr>
          <p:nvPr>
            <p:ph idx="1"/>
          </p:nvPr>
        </p:nvSpPr>
        <p:spPr>
          <a:xfrm>
            <a:off x="344513" y="2331719"/>
            <a:ext cx="8342288" cy="3669835"/>
          </a:xfrm>
        </p:spPr>
        <p:style>
          <a:lnRef idx="1">
            <a:schemeClr val="accent4"/>
          </a:lnRef>
          <a:fillRef idx="2">
            <a:schemeClr val="accent4"/>
          </a:fillRef>
          <a:effectRef idx="1">
            <a:schemeClr val="accent4"/>
          </a:effectRef>
          <a:fontRef idx="minor">
            <a:schemeClr val="dk1"/>
          </a:fontRef>
        </p:style>
        <p:txBody>
          <a:bodyPr anchor="ctr">
            <a:normAutofit lnSpcReduction="10000"/>
          </a:bodyPr>
          <a:lstStyle/>
          <a:p>
            <a:pPr marL="0" indent="0" algn="just">
              <a:buFont typeface="Arial" pitchFamily="34" charset="0"/>
              <a:buNone/>
            </a:pPr>
            <a:endParaRPr lang="en-US" sz="2400" b="1" u="sng" dirty="0">
              <a:solidFill>
                <a:schemeClr val="tx1"/>
              </a:solidFill>
            </a:endParaRPr>
          </a:p>
          <a:p>
            <a:pPr marL="0" indent="0" algn="just">
              <a:buFont typeface="Arial" pitchFamily="34" charset="0"/>
              <a:buNone/>
            </a:pPr>
            <a:r>
              <a:rPr lang="en-US" sz="2400" b="1" u="sng" dirty="0">
                <a:solidFill>
                  <a:schemeClr val="tx1"/>
                </a:solidFill>
              </a:rPr>
              <a:t>Point of Time when TDS to be deducted</a:t>
            </a:r>
            <a:r>
              <a:rPr lang="en-US" sz="2400" dirty="0">
                <a:solidFill>
                  <a:schemeClr val="tx1"/>
                </a:solidFill>
              </a:rPr>
              <a:t>: </a:t>
            </a:r>
          </a:p>
          <a:p>
            <a:pPr marL="0" indent="0" algn="just">
              <a:buFont typeface="Arial" pitchFamily="34" charset="0"/>
              <a:buNone/>
            </a:pPr>
            <a:endParaRPr lang="en-US" sz="2400" dirty="0">
              <a:solidFill>
                <a:schemeClr val="tx1"/>
              </a:solidFill>
            </a:endParaRPr>
          </a:p>
          <a:p>
            <a:pPr algn="just">
              <a:buFont typeface="Wingdings" panose="05000000000000000000" pitchFamily="2" charset="2"/>
              <a:buChar char="Ø"/>
            </a:pPr>
            <a:r>
              <a:rPr lang="en-IN" sz="2400" b="1" dirty="0">
                <a:solidFill>
                  <a:schemeClr val="tx1"/>
                </a:solidFill>
              </a:rPr>
              <a:t>before releasing the consideration. </a:t>
            </a:r>
          </a:p>
          <a:p>
            <a:pPr algn="just">
              <a:buFont typeface="Wingdings" panose="05000000000000000000" pitchFamily="2" charset="2"/>
              <a:buChar char="Ø"/>
            </a:pPr>
            <a:r>
              <a:rPr lang="en-US" sz="2400" b="1" dirty="0">
                <a:solidFill>
                  <a:schemeClr val="tx1"/>
                </a:solidFill>
              </a:rPr>
              <a:t>(at the time of credit of such sum to the account of the resident or at the time of payment of such sum by any mode, whichever is earlier)</a:t>
            </a:r>
            <a:endParaRPr lang="en-IN" sz="2400" b="1" dirty="0">
              <a:solidFill>
                <a:schemeClr val="tx1"/>
              </a:solidFill>
            </a:endParaRPr>
          </a:p>
          <a:p>
            <a:pPr marL="0" indent="0" algn="just">
              <a:buNone/>
            </a:pPr>
            <a:endParaRPr lang="en-IN" sz="2400" b="1" dirty="0">
              <a:solidFill>
                <a:schemeClr val="tx1"/>
              </a:solidFill>
            </a:endParaRPr>
          </a:p>
          <a:p>
            <a:pPr marL="0" indent="0" algn="just">
              <a:buNone/>
            </a:pPr>
            <a:r>
              <a:rPr lang="en-US" sz="2400" b="1" dirty="0">
                <a:solidFill>
                  <a:schemeClr val="tx1"/>
                </a:solidFill>
              </a:rPr>
              <a:t> </a:t>
            </a:r>
          </a:p>
        </p:txBody>
      </p:sp>
    </p:spTree>
    <p:extLst>
      <p:ext uri="{BB962C8B-B14F-4D97-AF65-F5344CB8AC3E}">
        <p14:creationId xmlns:p14="http://schemas.microsoft.com/office/powerpoint/2010/main" val="2463388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dirty="0">
                <a:solidFill>
                  <a:srgbClr val="FFFFFF"/>
                </a:solidFill>
              </a:rPr>
              <a:t>194S : Deduction of Tax on Payment on transfer of virtual digital asset</a:t>
            </a:r>
            <a:endParaRPr lang="en-IN" sz="3200" dirty="0">
              <a:solidFill>
                <a:srgbClr val="FFFFFF"/>
              </a:solidFill>
            </a:endParaRPr>
          </a:p>
        </p:txBody>
      </p:sp>
      <p:sp>
        <p:nvSpPr>
          <p:cNvPr id="3" name="Content Placeholder 2"/>
          <p:cNvSpPr>
            <a:spLocks noGrp="1"/>
          </p:cNvSpPr>
          <p:nvPr>
            <p:ph idx="1"/>
          </p:nvPr>
        </p:nvSpPr>
        <p:spPr>
          <a:xfrm>
            <a:off x="76200" y="1622745"/>
            <a:ext cx="8915399" cy="4940717"/>
          </a:xfrm>
        </p:spPr>
        <p:style>
          <a:lnRef idx="1">
            <a:schemeClr val="accent4"/>
          </a:lnRef>
          <a:fillRef idx="2">
            <a:schemeClr val="accent4"/>
          </a:fillRef>
          <a:effectRef idx="1">
            <a:schemeClr val="accent4"/>
          </a:effectRef>
          <a:fontRef idx="minor">
            <a:schemeClr val="dk1"/>
          </a:fontRef>
        </p:style>
        <p:txBody>
          <a:bodyPr anchor="ctr">
            <a:normAutofit fontScale="25000" lnSpcReduction="20000"/>
          </a:bodyPr>
          <a:lstStyle/>
          <a:p>
            <a:pPr marL="0" indent="0" algn="just">
              <a:buFont typeface="Arial" pitchFamily="34" charset="0"/>
              <a:buNone/>
            </a:pPr>
            <a:endParaRPr lang="en-US" sz="2400" b="1" u="sng" dirty="0">
              <a:solidFill>
                <a:schemeClr val="tx1"/>
              </a:solidFill>
            </a:endParaRPr>
          </a:p>
          <a:p>
            <a:pPr marL="0" indent="0" algn="just">
              <a:buFont typeface="Arial" pitchFamily="34" charset="0"/>
              <a:buNone/>
            </a:pPr>
            <a:r>
              <a:rPr lang="en-US" sz="9600" b="1" u="sng" dirty="0">
                <a:solidFill>
                  <a:schemeClr val="tx1"/>
                </a:solidFill>
              </a:rPr>
              <a:t>Applicability of Tax Deduction</a:t>
            </a:r>
            <a:r>
              <a:rPr lang="en-US" sz="9600" dirty="0">
                <a:solidFill>
                  <a:schemeClr val="tx1"/>
                </a:solidFill>
              </a:rPr>
              <a:t>: </a:t>
            </a:r>
          </a:p>
          <a:p>
            <a:pPr marL="0" indent="0" algn="just">
              <a:buFont typeface="Arial" pitchFamily="34" charset="0"/>
              <a:buNone/>
            </a:pPr>
            <a:endParaRPr lang="en-US" sz="9600" dirty="0">
              <a:solidFill>
                <a:schemeClr val="tx1"/>
              </a:solidFill>
            </a:endParaRPr>
          </a:p>
          <a:p>
            <a:pPr algn="just">
              <a:buFont typeface="Wingdings" panose="05000000000000000000" pitchFamily="2" charset="2"/>
              <a:buChar char="Ø"/>
            </a:pPr>
            <a:r>
              <a:rPr lang="en-US" sz="9600" b="1" dirty="0">
                <a:solidFill>
                  <a:schemeClr val="tx1"/>
                </a:solidFill>
              </a:rPr>
              <a:t>Tax deduction is applicable at the time of credit of the sum to the resident's account or payment of the sum, whichever is earlier.</a:t>
            </a:r>
          </a:p>
          <a:p>
            <a:pPr marL="0" indent="0" algn="just">
              <a:buNone/>
            </a:pPr>
            <a:endParaRPr lang="en-US" sz="9600" b="1" dirty="0">
              <a:solidFill>
                <a:schemeClr val="tx1"/>
              </a:solidFill>
            </a:endParaRPr>
          </a:p>
          <a:p>
            <a:pPr algn="just">
              <a:buFont typeface="Wingdings" panose="05000000000000000000" pitchFamily="2" charset="2"/>
              <a:buChar char="Ø"/>
            </a:pPr>
            <a:r>
              <a:rPr lang="en-US" sz="9600" b="1" dirty="0">
                <a:solidFill>
                  <a:schemeClr val="tx1"/>
                </a:solidFill>
              </a:rPr>
              <a:t>The person responsible for paying consideration must deduct tax even if the transfer of the virtual digital asset is in kind or exchange of another virtual digital asset.</a:t>
            </a:r>
          </a:p>
          <a:p>
            <a:pPr marL="0" indent="0" algn="just">
              <a:buNone/>
            </a:pPr>
            <a:endParaRPr lang="en-US" sz="9600" b="1" dirty="0">
              <a:solidFill>
                <a:schemeClr val="tx1"/>
              </a:solidFill>
            </a:endParaRPr>
          </a:p>
          <a:p>
            <a:pPr algn="just">
              <a:buFont typeface="Wingdings" panose="05000000000000000000" pitchFamily="2" charset="2"/>
              <a:buChar char="Ø"/>
            </a:pPr>
            <a:r>
              <a:rPr lang="en-US" sz="9600" b="1" dirty="0">
                <a:solidFill>
                  <a:schemeClr val="tx1"/>
                </a:solidFill>
              </a:rPr>
              <a:t>If the transfer is partly in cash and partly in kind, tax deduction is required on the entire sum unless tax is paid on the cash part.</a:t>
            </a:r>
          </a:p>
          <a:p>
            <a:pPr marL="0" indent="0" algn="just">
              <a:buNone/>
            </a:pPr>
            <a:endParaRPr lang="en-US" sz="9600" b="1" dirty="0">
              <a:solidFill>
                <a:schemeClr val="tx1"/>
              </a:solidFill>
            </a:endParaRPr>
          </a:p>
          <a:p>
            <a:pPr algn="just">
              <a:buFont typeface="Wingdings" panose="05000000000000000000" pitchFamily="2" charset="2"/>
              <a:buChar char="Ø"/>
            </a:pPr>
            <a:r>
              <a:rPr lang="en-US" sz="9600" b="1" dirty="0"/>
              <a:t>Rate of TDS @ 1% of the consideration </a:t>
            </a:r>
            <a:endParaRPr lang="en-IN" sz="9600" b="1" dirty="0">
              <a:solidFill>
                <a:schemeClr val="tx1"/>
              </a:solidFill>
            </a:endParaRPr>
          </a:p>
          <a:p>
            <a:pPr marL="0" indent="0" algn="just">
              <a:buNone/>
            </a:pPr>
            <a:r>
              <a:rPr lang="en-US" sz="2400" b="1" dirty="0">
                <a:solidFill>
                  <a:schemeClr val="tx1"/>
                </a:solidFill>
              </a:rPr>
              <a:t> </a:t>
            </a:r>
          </a:p>
        </p:txBody>
      </p:sp>
    </p:spTree>
    <p:extLst>
      <p:ext uri="{BB962C8B-B14F-4D97-AF65-F5344CB8AC3E}">
        <p14:creationId xmlns:p14="http://schemas.microsoft.com/office/powerpoint/2010/main" val="3334778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9" y="294538"/>
            <a:ext cx="7421963" cy="1033669"/>
          </a:xfrm>
        </p:spPr>
        <p:txBody>
          <a:bodyPr>
            <a:normAutofit/>
          </a:bodyPr>
          <a:lstStyle/>
          <a:p>
            <a:pPr>
              <a:lnSpc>
                <a:spcPct val="90000"/>
              </a:lnSpc>
            </a:pPr>
            <a:r>
              <a:rPr lang="en-US" sz="3200" dirty="0">
                <a:solidFill>
                  <a:srgbClr val="FFFFFF"/>
                </a:solidFill>
              </a:rPr>
              <a:t>194S : Deduction of Tax on Payment on transfer of virtual digital asset</a:t>
            </a:r>
            <a:endParaRPr lang="en-IN" sz="3200" dirty="0">
              <a:solidFill>
                <a:srgbClr val="FFFFFF"/>
              </a:solidFill>
            </a:endParaRPr>
          </a:p>
        </p:txBody>
      </p:sp>
      <p:sp>
        <p:nvSpPr>
          <p:cNvPr id="3" name="Content Placeholder 2"/>
          <p:cNvSpPr>
            <a:spLocks noGrp="1"/>
          </p:cNvSpPr>
          <p:nvPr>
            <p:ph idx="1"/>
          </p:nvPr>
        </p:nvSpPr>
        <p:spPr>
          <a:xfrm>
            <a:off x="76200" y="1622745"/>
            <a:ext cx="8915399" cy="4940717"/>
          </a:xfrm>
        </p:spPr>
        <p:style>
          <a:lnRef idx="1">
            <a:schemeClr val="accent4"/>
          </a:lnRef>
          <a:fillRef idx="2">
            <a:schemeClr val="accent4"/>
          </a:fillRef>
          <a:effectRef idx="1">
            <a:schemeClr val="accent4"/>
          </a:effectRef>
          <a:fontRef idx="minor">
            <a:schemeClr val="dk1"/>
          </a:fontRef>
        </p:style>
        <p:txBody>
          <a:bodyPr anchor="ctr">
            <a:normAutofit/>
          </a:bodyPr>
          <a:lstStyle/>
          <a:p>
            <a:pPr marL="0" indent="0" algn="just">
              <a:buFont typeface="Arial" pitchFamily="34" charset="0"/>
              <a:buNone/>
            </a:pPr>
            <a:r>
              <a:rPr lang="en-US" sz="2400" b="1" u="sng" dirty="0">
                <a:solidFill>
                  <a:schemeClr val="tx1"/>
                </a:solidFill>
              </a:rPr>
              <a:t>Who is liable for Tax Deduction</a:t>
            </a:r>
            <a:r>
              <a:rPr lang="en-US" sz="2400" dirty="0">
                <a:solidFill>
                  <a:schemeClr val="tx1"/>
                </a:solidFill>
              </a:rPr>
              <a:t>: </a:t>
            </a:r>
          </a:p>
          <a:p>
            <a:pPr marL="0" indent="0" algn="just">
              <a:buFont typeface="Arial" pitchFamily="34" charset="0"/>
              <a:buNone/>
            </a:pPr>
            <a:endParaRPr lang="en-US" sz="2400" dirty="0">
              <a:solidFill>
                <a:schemeClr val="tx1"/>
              </a:solidFill>
            </a:endParaRPr>
          </a:p>
          <a:p>
            <a:pPr algn="just">
              <a:buFont typeface="Wingdings" panose="05000000000000000000" pitchFamily="2" charset="2"/>
              <a:buChar char="Ø"/>
            </a:pPr>
            <a:r>
              <a:rPr lang="en-US" sz="2400" b="1" dirty="0">
                <a:solidFill>
                  <a:schemeClr val="tx1"/>
                </a:solidFill>
                <a:sym typeface="Verdana"/>
              </a:rPr>
              <a:t>Person who is responsible for paying the consideration for the transfer of VDA (i.e., the payer) and not of the person who is buying the VDA (i.e., the buyer).</a:t>
            </a:r>
          </a:p>
          <a:p>
            <a:pPr marL="0" indent="0" algn="just">
              <a:buNone/>
            </a:pPr>
            <a:endParaRPr lang="en-US" sz="2400" b="1" dirty="0">
              <a:solidFill>
                <a:schemeClr val="tx1"/>
              </a:solidFill>
              <a:sym typeface="Verdana"/>
            </a:endParaRPr>
          </a:p>
          <a:p>
            <a:pPr algn="just">
              <a:buFont typeface="Wingdings" panose="05000000000000000000" pitchFamily="2" charset="2"/>
              <a:buChar char="Ø"/>
            </a:pPr>
            <a:r>
              <a:rPr lang="en-US" sz="2400" b="1" dirty="0">
                <a:solidFill>
                  <a:schemeClr val="tx1"/>
                </a:solidFill>
                <a:sym typeface="Verdana"/>
              </a:rPr>
              <a:t> Thus, the payer and buyer of VDA may be a different person. </a:t>
            </a:r>
          </a:p>
          <a:p>
            <a:pPr marL="0" indent="0" algn="just">
              <a:buNone/>
            </a:pPr>
            <a:endParaRPr lang="en-US" sz="2400" b="1" dirty="0">
              <a:solidFill>
                <a:schemeClr val="tx1"/>
              </a:solidFill>
              <a:sym typeface="Verdana"/>
            </a:endParaRPr>
          </a:p>
          <a:p>
            <a:pPr algn="just">
              <a:buFont typeface="Wingdings" panose="05000000000000000000" pitchFamily="2" charset="2"/>
              <a:buChar char="Ø"/>
            </a:pPr>
            <a:r>
              <a:rPr lang="en-US" sz="2400" b="1" dirty="0">
                <a:solidFill>
                  <a:schemeClr val="tx1"/>
                </a:solidFill>
                <a:sym typeface="Verdana"/>
              </a:rPr>
              <a:t>This generally happens when the VDAs are transferred through an Exchange or Broker. </a:t>
            </a:r>
            <a:endParaRPr lang="en-US" sz="2400" b="1" dirty="0">
              <a:solidFill>
                <a:schemeClr val="tx1"/>
              </a:solidFill>
            </a:endParaRPr>
          </a:p>
        </p:txBody>
      </p:sp>
    </p:spTree>
    <p:extLst>
      <p:ext uri="{BB962C8B-B14F-4D97-AF65-F5344CB8AC3E}">
        <p14:creationId xmlns:p14="http://schemas.microsoft.com/office/powerpoint/2010/main" val="7999089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2124</TotalTime>
  <Words>1855</Words>
  <Application>Microsoft Office PowerPoint</Application>
  <PresentationFormat>On-screen Show (4:3)</PresentationFormat>
  <Paragraphs>154</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Times New Roman</vt:lpstr>
      <vt:lpstr>Wingdings</vt:lpstr>
      <vt:lpstr>Office Theme</vt:lpstr>
      <vt:lpstr>TDS Provisions  Latest Amendments Under the Income-tax Act, 1961  Section 194S   Ashok Guru ITO, TDS-4, Gandhidham </vt:lpstr>
      <vt:lpstr>194S : Deduction of Tax on Payment on transfer of virtual digital asset</vt:lpstr>
      <vt:lpstr>194S : Deduction of Tax on Payment on transfer of virtual digital asset</vt:lpstr>
      <vt:lpstr>194S : Deduction of Tax on Payment on transfer of virtual digital asset</vt:lpstr>
      <vt:lpstr>194S : Deduction of Tax on Payment on transfer of virtual digital asset</vt:lpstr>
      <vt:lpstr>194S : Deduction of Tax on Payment on transfer of virtual digital asset</vt:lpstr>
      <vt:lpstr>194S : Deduction of Tax on Payment on transfer of virtual digital asset</vt:lpstr>
      <vt:lpstr>194S : Deduction of Tax on Payment on transfer of virtual digital asset</vt:lpstr>
      <vt:lpstr>194S : Deduction of Tax on Payment on transfer of virtual digital asset</vt:lpstr>
      <vt:lpstr>194S : Deduction of Tax on Payment on transfer of virtual digital asset</vt:lpstr>
      <vt:lpstr>194S : Deduction of Tax on Payment on transfer of virtual digital asset</vt:lpstr>
      <vt:lpstr>194S : Deduction of Tax on Payment on transfer of virtual digital asset</vt:lpstr>
      <vt:lpstr>194S : Deduction of Tax in case of transfer of Virtual Digital Asset</vt:lpstr>
      <vt:lpstr>194S : Deduction of Tax on Payment on transfer of virtual digital asset</vt:lpstr>
      <vt:lpstr>194S : Deduction of Tax on Payment on transfer of virtual digital asset</vt:lpstr>
      <vt:lpstr>194S : Deduction of Tax on Payment on transfer of virtual digital asset</vt:lpstr>
      <vt:lpstr> Clarifications: CBDT Circular No.13 dated 22nd June 2022.</vt:lpstr>
      <vt:lpstr>Discussion of a few scenario</vt:lpstr>
      <vt:lpstr>Discussion of a few scenario</vt:lpstr>
      <vt:lpstr>Discussion of a few scenario</vt:lpstr>
      <vt:lpstr>Technical Aspects related to compliance</vt:lpstr>
      <vt:lpstr>Technical Aspects related to compliance</vt:lpstr>
      <vt:lpstr>Technical Aspects related to compliance</vt:lpstr>
      <vt:lpstr>Troubleshooting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TDS Law and PRACTICE   Under income tax act ,1961.</dc:title>
  <dc:creator>Admin</dc:creator>
  <cp:lastModifiedBy>Ashok Guru</cp:lastModifiedBy>
  <cp:revision>76</cp:revision>
  <dcterms:created xsi:type="dcterms:W3CDTF">2006-08-16T00:00:00Z</dcterms:created>
  <dcterms:modified xsi:type="dcterms:W3CDTF">2023-05-06T20:25:04Z</dcterms:modified>
</cp:coreProperties>
</file>