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9B3371-2903-4A9C-9579-243953ACE5F6}" type="datetimeFigureOut">
              <a:rPr lang="en-US" smtClean="0"/>
              <a:t>05-May-23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2663664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9B3371-2903-4A9C-9579-243953ACE5F6}" type="datetimeFigureOut">
              <a:rPr lang="en-US" smtClean="0"/>
              <a:t>05-May-23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108598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9B3371-2903-4A9C-9579-243953ACE5F6}" type="datetimeFigureOut">
              <a:rPr lang="en-US" smtClean="0"/>
              <a:t>05-May-23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2923898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9B3371-2903-4A9C-9579-243953ACE5F6}" type="datetimeFigureOut">
              <a:rPr lang="en-US" smtClean="0"/>
              <a:t>05-May-23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2687672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9B3371-2903-4A9C-9579-243953ACE5F6}" type="datetimeFigureOut">
              <a:rPr lang="en-US" smtClean="0"/>
              <a:t>05-May-23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1196244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9B3371-2903-4A9C-9579-243953ACE5F6}" type="datetimeFigureOut">
              <a:rPr lang="en-US" smtClean="0"/>
              <a:t>05-May-23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47461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9B3371-2903-4A9C-9579-243953ACE5F6}" type="datetimeFigureOut">
              <a:rPr lang="en-US" smtClean="0"/>
              <a:t>05-May-23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390288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9B3371-2903-4A9C-9579-243953ACE5F6}" type="datetimeFigureOut">
              <a:rPr lang="en-US" smtClean="0"/>
              <a:t>05-May-23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77558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9B3371-2903-4A9C-9579-243953ACE5F6}" type="datetimeFigureOut">
              <a:rPr lang="en-US" smtClean="0"/>
              <a:t>05-May-23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410029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9B3371-2903-4A9C-9579-243953ACE5F6}" type="datetimeFigureOut">
              <a:rPr lang="en-US" smtClean="0"/>
              <a:t>05-May-23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292664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9B3371-2903-4A9C-9579-243953ACE5F6}" type="datetimeFigureOut">
              <a:rPr lang="en-US" smtClean="0"/>
              <a:t>05-May-23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6BE56-248E-4F8A-9F94-5169449990FF}" type="slidenum">
              <a:rPr lang="en-US" smtClean="0"/>
              <a:t>‹#›</a:t>
            </a:fld>
            <a:endParaRPr lang="en-US"/>
          </a:p>
        </p:txBody>
      </p:sp>
    </p:spTree>
    <p:extLst>
      <p:ext uri="{BB962C8B-B14F-4D97-AF65-F5344CB8AC3E}">
        <p14:creationId xmlns:p14="http://schemas.microsoft.com/office/powerpoint/2010/main" val="2497189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B3371-2903-4A9C-9579-243953ACE5F6}" type="datetimeFigureOut">
              <a:rPr lang="en-US" smtClean="0"/>
              <a:t>05-May-23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6BE56-248E-4F8A-9F94-5169449990FF}" type="slidenum">
              <a:rPr lang="en-US" smtClean="0"/>
              <a:t>‹#›</a:t>
            </a:fld>
            <a:endParaRPr lang="en-US"/>
          </a:p>
        </p:txBody>
      </p:sp>
    </p:spTree>
    <p:extLst>
      <p:ext uri="{BB962C8B-B14F-4D97-AF65-F5344CB8AC3E}">
        <p14:creationId xmlns:p14="http://schemas.microsoft.com/office/powerpoint/2010/main" val="205367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2620"/>
            <a:ext cx="9144000" cy="1612490"/>
          </a:xfrm>
          <a:solidFill>
            <a:schemeClr val="accent1">
              <a:lumMod val="60000"/>
              <a:lumOff val="40000"/>
            </a:schemeClr>
          </a:solidFill>
        </p:spPr>
        <p:txBody>
          <a:bodyPr>
            <a:normAutofit/>
          </a:bodyPr>
          <a:lstStyle/>
          <a:p>
            <a:r>
              <a:rPr lang="en-US" sz="4400" b="1" i="1" dirty="0" smtClean="0">
                <a:latin typeface="Verdana" panose="020B0604030504040204" pitchFamily="34" charset="0"/>
                <a:ea typeface="Verdana" panose="020B0604030504040204" pitchFamily="34" charset="0"/>
              </a:rPr>
              <a:t>INCOME </a:t>
            </a:r>
            <a:r>
              <a:rPr lang="en-US" sz="4400" b="1" i="1" smtClean="0">
                <a:latin typeface="Verdana" panose="020B0604030504040204" pitchFamily="34" charset="0"/>
                <a:ea typeface="Verdana" panose="020B0604030504040204" pitchFamily="34" charset="0"/>
              </a:rPr>
              <a:t>TAX </a:t>
            </a:r>
            <a:r>
              <a:rPr lang="en-US" sz="4400" b="1" i="1" smtClean="0">
                <a:latin typeface="Verdana" panose="020B0604030504040204" pitchFamily="34" charset="0"/>
                <a:ea typeface="Verdana" panose="020B0604030504040204" pitchFamily="34" charset="0"/>
              </a:rPr>
              <a:t>DEPARTMENT</a:t>
            </a:r>
            <a:r>
              <a:rPr lang="en-US" sz="4400" b="1" i="1" smtClean="0">
                <a:latin typeface="Verdana" panose="020B0604030504040204" pitchFamily="34" charset="0"/>
                <a:ea typeface="Verdana" panose="020B0604030504040204" pitchFamily="34" charset="0"/>
              </a:rPr>
              <a:t/>
            </a:r>
            <a:br>
              <a:rPr lang="en-US" sz="4400" b="1" i="1" smtClean="0">
                <a:latin typeface="Verdana" panose="020B0604030504040204" pitchFamily="34" charset="0"/>
                <a:ea typeface="Verdana" panose="020B0604030504040204" pitchFamily="34" charset="0"/>
              </a:rPr>
            </a:br>
            <a:r>
              <a:rPr lang="en-US" sz="4400" b="1" i="1" smtClean="0">
                <a:latin typeface="Verdana" panose="020B0604030504040204" pitchFamily="34" charset="0"/>
                <a:ea typeface="Verdana" panose="020B0604030504040204" pitchFamily="34" charset="0"/>
              </a:rPr>
              <a:t>TDS, </a:t>
            </a:r>
            <a:r>
              <a:rPr lang="en-US" sz="4400" b="1" i="1" dirty="0" smtClean="0">
                <a:latin typeface="Verdana" panose="020B0604030504040204" pitchFamily="34" charset="0"/>
                <a:ea typeface="Verdana" panose="020B0604030504040204" pitchFamily="34" charset="0"/>
              </a:rPr>
              <a:t>RAJKOT</a:t>
            </a:r>
            <a:endParaRPr lang="en-US" sz="4400" b="1" i="1"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1524000" y="2215689"/>
            <a:ext cx="9144000" cy="2582452"/>
          </a:xfrm>
          <a:solidFill>
            <a:srgbClr val="92D050"/>
          </a:solidFill>
        </p:spPr>
        <p:txBody>
          <a:bodyPr>
            <a:normAutofit/>
          </a:bodyPr>
          <a:lstStyle/>
          <a:p>
            <a:endParaRPr lang="en-US" dirty="0" smtClean="0"/>
          </a:p>
          <a:p>
            <a:r>
              <a:rPr lang="en-US" sz="3000" b="1" dirty="0" smtClean="0">
                <a:latin typeface="Verdana" panose="020B0604030504040204" pitchFamily="34" charset="0"/>
                <a:ea typeface="Verdana" panose="020B0604030504040204" pitchFamily="34" charset="0"/>
              </a:rPr>
              <a:t>Welcome to Seminar on TDS/TCS Provisions</a:t>
            </a:r>
          </a:p>
          <a:p>
            <a:r>
              <a:rPr lang="en-US" sz="3000" b="1" dirty="0" smtClean="0">
                <a:latin typeface="Verdana" panose="020B0604030504040204" pitchFamily="34" charset="0"/>
                <a:ea typeface="Verdana" panose="020B0604030504040204" pitchFamily="34" charset="0"/>
              </a:rPr>
              <a:t>Dt. 9-4-2023</a:t>
            </a:r>
            <a:endParaRPr lang="en-US" sz="3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0343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pPr algn="ctr"/>
            <a:r>
              <a:rPr lang="en-US" sz="3600" b="1" dirty="0" smtClean="0">
                <a:latin typeface="Verdana" panose="020B0604030504040204" pitchFamily="34" charset="0"/>
                <a:ea typeface="Verdana" panose="020B0604030504040204" pitchFamily="34" charset="0"/>
              </a:rPr>
              <a:t>CONSEQUANCES</a:t>
            </a:r>
            <a:endParaRPr lang="en-US" sz="3600" dirty="0"/>
          </a:p>
        </p:txBody>
      </p:sp>
      <p:sp>
        <p:nvSpPr>
          <p:cNvPr id="3" name="Content Placeholder 2"/>
          <p:cNvSpPr>
            <a:spLocks noGrp="1"/>
          </p:cNvSpPr>
          <p:nvPr>
            <p:ph idx="1"/>
          </p:nvPr>
        </p:nvSpPr>
        <p:spPr>
          <a:solidFill>
            <a:srgbClr val="92D050"/>
          </a:solidFill>
        </p:spPr>
        <p:txBody>
          <a:bodyPr/>
          <a:lstStyle/>
          <a:p>
            <a:r>
              <a:rPr lang="en-US" b="1" u="sng" dirty="0" smtClean="0"/>
              <a:t>PROSECUTION:</a:t>
            </a:r>
          </a:p>
          <a:p>
            <a:pPr marL="0" indent="0" algn="just">
              <a:buNone/>
            </a:pPr>
            <a:r>
              <a:rPr lang="en-US" b="1" dirty="0" smtClean="0"/>
              <a:t>	</a:t>
            </a:r>
            <a:r>
              <a:rPr lang="en-US" sz="2000" dirty="0" smtClean="0">
                <a:latin typeface="Verdana" panose="020B0604030504040204" pitchFamily="34" charset="0"/>
                <a:ea typeface="Verdana" panose="020B0604030504040204" pitchFamily="34" charset="0"/>
              </a:rPr>
              <a:t>Sec. 276BB:	If a person fails to pay TCS to the credit of the 					Government Account he shall be punishable with 	rigorous 			imprisonment for a term not less than 3 months but which 			may extend to seven years and with fine.   </a:t>
            </a:r>
            <a:endParaRPr lang="en-US" sz="2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04509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8141"/>
            <a:ext cx="10515600" cy="1028700"/>
          </a:xfrm>
        </p:spPr>
        <p:txBody>
          <a:bodyPr>
            <a:normAutofit/>
          </a:bodyPr>
          <a:lstStyle/>
          <a:p>
            <a:endParaRPr lang="en-US" dirty="0"/>
          </a:p>
        </p:txBody>
      </p:sp>
      <p:sp>
        <p:nvSpPr>
          <p:cNvPr id="3" name="Content Placeholder 2"/>
          <p:cNvSpPr>
            <a:spLocks noGrp="1"/>
          </p:cNvSpPr>
          <p:nvPr>
            <p:ph idx="1"/>
          </p:nvPr>
        </p:nvSpPr>
        <p:spPr>
          <a:xfrm>
            <a:off x="838200" y="1501139"/>
            <a:ext cx="10515600" cy="3532823"/>
          </a:xfrm>
          <a:solidFill>
            <a:srgbClr val="92D050"/>
          </a:solidFill>
        </p:spPr>
        <p:txBody>
          <a:bodyPr/>
          <a:lstStyle/>
          <a:p>
            <a:endParaRPr lang="en-US" dirty="0" smtClean="0"/>
          </a:p>
          <a:p>
            <a:pPr marL="0" indent="0">
              <a:buNone/>
            </a:pPr>
            <a:endParaRPr lang="en-US" dirty="0"/>
          </a:p>
          <a:p>
            <a:pPr marL="0" indent="0">
              <a:buNone/>
            </a:pPr>
            <a:r>
              <a:rPr lang="en-US" dirty="0" smtClean="0"/>
              <a:t>		</a:t>
            </a:r>
            <a:r>
              <a:rPr lang="en-US" sz="4000" b="1" dirty="0" smtClean="0">
                <a:latin typeface="Verdana" panose="020B0604030504040204" pitchFamily="34" charset="0"/>
                <a:ea typeface="Verdana" panose="020B0604030504040204" pitchFamily="34" charset="0"/>
              </a:rPr>
              <a:t>Thank you </a:t>
            </a:r>
          </a:p>
          <a:p>
            <a:pPr marL="0" indent="0">
              <a:buNone/>
            </a:pPr>
            <a:endParaRPr lang="en-US" sz="4000" b="1" dirty="0">
              <a:latin typeface="Verdana" panose="020B0604030504040204" pitchFamily="34" charset="0"/>
              <a:ea typeface="Verdana" panose="020B0604030504040204" pitchFamily="34" charset="0"/>
            </a:endParaRPr>
          </a:p>
          <a:p>
            <a:pPr marL="0" indent="0">
              <a:buNone/>
            </a:pPr>
            <a:r>
              <a:rPr lang="en-US" dirty="0" smtClean="0"/>
              <a:t>								</a:t>
            </a:r>
            <a:r>
              <a:rPr lang="en-US" dirty="0" err="1" smtClean="0"/>
              <a:t>Tarun</a:t>
            </a:r>
            <a:r>
              <a:rPr lang="en-US" dirty="0" smtClean="0"/>
              <a:t> </a:t>
            </a:r>
            <a:r>
              <a:rPr lang="en-US" dirty="0" err="1" smtClean="0"/>
              <a:t>Dhinoja</a:t>
            </a:r>
            <a:endParaRPr lang="en-US" dirty="0" smtClean="0"/>
          </a:p>
          <a:p>
            <a:pPr marL="0" indent="0">
              <a:buNone/>
            </a:pPr>
            <a:r>
              <a:rPr lang="en-US" dirty="0"/>
              <a:t>	</a:t>
            </a:r>
            <a:r>
              <a:rPr lang="en-US" dirty="0" smtClean="0"/>
              <a:t>							ITO, TDS-1, Rajkot</a:t>
            </a:r>
            <a:endParaRPr lang="en-US" dirty="0"/>
          </a:p>
        </p:txBody>
      </p:sp>
    </p:spTree>
    <p:extLst>
      <p:ext uri="{BB962C8B-B14F-4D97-AF65-F5344CB8AC3E}">
        <p14:creationId xmlns:p14="http://schemas.microsoft.com/office/powerpoint/2010/main" val="163790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1325"/>
            <a:ext cx="10655710" cy="1325563"/>
          </a:xfrm>
          <a:solidFill>
            <a:schemeClr val="accent1">
              <a:lumMod val="60000"/>
              <a:lumOff val="40000"/>
            </a:schemeClr>
          </a:solidFill>
        </p:spPr>
        <p:txBody>
          <a:bodyPr/>
          <a:lstStyle/>
          <a:p>
            <a:pPr algn="ctr"/>
            <a:r>
              <a:rPr lang="en-US" b="1" u="sng" dirty="0" smtClean="0">
                <a:latin typeface="Verdana" panose="020B0604030504040204" pitchFamily="34" charset="0"/>
                <a:ea typeface="Verdana" panose="020B0604030504040204" pitchFamily="34" charset="0"/>
              </a:rPr>
              <a:t>:Tax </a:t>
            </a:r>
            <a:r>
              <a:rPr lang="en-US" sz="3600" b="1" u="sng" dirty="0" smtClean="0">
                <a:latin typeface="Verdana" panose="020B0604030504040204" pitchFamily="34" charset="0"/>
                <a:ea typeface="Verdana" panose="020B0604030504040204" pitchFamily="34" charset="0"/>
              </a:rPr>
              <a:t>Collection</a:t>
            </a:r>
            <a:r>
              <a:rPr lang="en-US" b="1" u="sng" dirty="0" smtClean="0">
                <a:latin typeface="Verdana" panose="020B0604030504040204" pitchFamily="34" charset="0"/>
                <a:ea typeface="Verdana" panose="020B0604030504040204" pitchFamily="34" charset="0"/>
              </a:rPr>
              <a:t> At Source (TCS):</a:t>
            </a:r>
            <a:endParaRPr lang="en-US" b="1" u="sng"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838200" y="1825624"/>
            <a:ext cx="10655710" cy="4791485"/>
          </a:xfrm>
          <a:solidFill>
            <a:srgbClr val="92D050"/>
          </a:solidFill>
        </p:spPr>
        <p:txBody>
          <a:bodyPr>
            <a:noAutofit/>
          </a:bodyPr>
          <a:lstStyle/>
          <a:p>
            <a:pPr algn="just"/>
            <a:r>
              <a:rPr lang="en-US" sz="3000" dirty="0" smtClean="0">
                <a:latin typeface="Verdana" panose="020B0604030504040204" pitchFamily="34" charset="0"/>
                <a:ea typeface="Verdana" panose="020B0604030504040204" pitchFamily="34" charset="0"/>
              </a:rPr>
              <a:t>Tax Collection at Source (TCS) is an additional amount collected as tax by seller of specified goods from the buyer at the time of sale. As per Income Tax Act seller must collect a specified percentage of amount from the buyer and remit to the Govt. Account at the time of </a:t>
            </a:r>
            <a:r>
              <a:rPr lang="en-US" sz="3000" smtClean="0">
                <a:latin typeface="Verdana" panose="020B0604030504040204" pitchFamily="34" charset="0"/>
                <a:ea typeface="Verdana" panose="020B0604030504040204" pitchFamily="34" charset="0"/>
              </a:rPr>
              <a:t>receipt sale </a:t>
            </a:r>
            <a:r>
              <a:rPr lang="en-US" sz="3000" dirty="0" smtClean="0">
                <a:latin typeface="Verdana" panose="020B0604030504040204" pitchFamily="34" charset="0"/>
                <a:ea typeface="Verdana" panose="020B0604030504040204" pitchFamily="34" charset="0"/>
              </a:rPr>
              <a:t>amount or at the time of debiting the account of the buyer whichever is earlier.</a:t>
            </a:r>
          </a:p>
          <a:p>
            <a:pPr algn="just"/>
            <a:r>
              <a:rPr lang="en-US" sz="3000" dirty="0" smtClean="0">
                <a:latin typeface="Verdana" panose="020B0604030504040204" pitchFamily="34" charset="0"/>
                <a:ea typeface="Verdana" panose="020B0604030504040204" pitchFamily="34" charset="0"/>
              </a:rPr>
              <a:t>Section 206C of the Income Tax Act provides the particulars of goods, on sale of which tax needs to be collected from the buyer.   </a:t>
            </a:r>
            <a:endParaRPr lang="en-US"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1030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4645"/>
            <a:ext cx="10515600" cy="1325563"/>
          </a:xfrm>
          <a:solidFill>
            <a:schemeClr val="accent1">
              <a:lumMod val="60000"/>
              <a:lumOff val="40000"/>
            </a:schemeClr>
          </a:solidFill>
        </p:spPr>
        <p:txBody>
          <a:bodyPr>
            <a:normAutofit/>
          </a:bodyPr>
          <a:lstStyle/>
          <a:p>
            <a:r>
              <a:rPr lang="en-US" sz="3600" b="1" dirty="0" smtClean="0">
                <a:latin typeface="Verdana" panose="020B0604030504040204" pitchFamily="34" charset="0"/>
                <a:ea typeface="Verdana" panose="020B0604030504040204" pitchFamily="34" charset="0"/>
              </a:rPr>
              <a:t>:Classification of Seller &amp; Buyer for TCS:</a:t>
            </a:r>
            <a:endParaRPr lang="en-US" sz="3600" b="1"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838200" y="1714500"/>
            <a:ext cx="10568940" cy="4815839"/>
          </a:xfrm>
          <a:solidFill>
            <a:srgbClr val="92D050"/>
          </a:solidFill>
        </p:spPr>
        <p:txBody>
          <a:bodyPr>
            <a:normAutofit fontScale="25000" lnSpcReduction="20000"/>
          </a:bodyPr>
          <a:lstStyle/>
          <a:p>
            <a:pPr marL="0" indent="0">
              <a:buNone/>
            </a:pPr>
            <a:endParaRPr lang="en-US" dirty="0" smtClean="0"/>
          </a:p>
          <a:p>
            <a:pPr marL="0" indent="0">
              <a:buNone/>
            </a:pPr>
            <a:r>
              <a:rPr lang="en-US" sz="6400" dirty="0" smtClean="0">
                <a:latin typeface="Verdana" panose="020B0604030504040204" pitchFamily="34" charset="0"/>
                <a:ea typeface="Verdana" panose="020B0604030504040204" pitchFamily="34" charset="0"/>
              </a:rPr>
              <a:t>1) </a:t>
            </a:r>
            <a:r>
              <a:rPr lang="en-US" sz="6300" b="1" dirty="0" smtClean="0">
                <a:latin typeface="Verdana" panose="020B0604030504040204" pitchFamily="34" charset="0"/>
                <a:ea typeface="Verdana" panose="020B0604030504040204" pitchFamily="34" charset="0"/>
              </a:rPr>
              <a:t>A seller</a:t>
            </a:r>
            <a:r>
              <a:rPr lang="en-US" sz="6300" dirty="0" smtClean="0">
                <a:latin typeface="Verdana" panose="020B0604030504040204" pitchFamily="34" charset="0"/>
                <a:ea typeface="Verdana" panose="020B0604030504040204" pitchFamily="34" charset="0"/>
              </a:rPr>
              <a:t> is defined as any of the following::</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a) Central Government</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b)  State Government</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c)  Local Authority</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d)  Statutory Corporation or Authority</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e) Company registered under Company’s Act</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f)  Partnership firm</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g) Co-operative Society</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h) Any person or HUF who is subject to audit of accounts under Income Tax Act for a particular</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financial year   </a:t>
            </a:r>
          </a:p>
          <a:p>
            <a:pPr marL="0" indent="0">
              <a:buNone/>
            </a:pPr>
            <a:endParaRPr lang="en-US" sz="6300" dirty="0" smtClean="0">
              <a:latin typeface="Verdana" panose="020B0604030504040204" pitchFamily="34" charset="0"/>
              <a:ea typeface="Verdana" panose="020B0604030504040204" pitchFamily="34" charset="0"/>
            </a:endParaRPr>
          </a:p>
          <a:p>
            <a:pPr marL="0" indent="0">
              <a:buNone/>
            </a:pPr>
            <a:r>
              <a:rPr lang="en-US" sz="6300" dirty="0" smtClean="0">
                <a:latin typeface="Verdana" panose="020B0604030504040204" pitchFamily="34" charset="0"/>
                <a:ea typeface="Verdana" panose="020B0604030504040204" pitchFamily="34" charset="0"/>
              </a:rPr>
              <a:t>2) </a:t>
            </a:r>
            <a:r>
              <a:rPr lang="en-US" sz="6300" b="1" dirty="0" smtClean="0">
                <a:latin typeface="Verdana" panose="020B0604030504040204" pitchFamily="34" charset="0"/>
                <a:ea typeface="Verdana" panose="020B0604030504040204" pitchFamily="34" charset="0"/>
              </a:rPr>
              <a:t>A Buyer</a:t>
            </a:r>
            <a:r>
              <a:rPr lang="en-US" sz="6300" dirty="0" smtClean="0">
                <a:latin typeface="Verdana" panose="020B0604030504040204" pitchFamily="34" charset="0"/>
                <a:ea typeface="Verdana" panose="020B0604030504040204" pitchFamily="34" charset="0"/>
              </a:rPr>
              <a:t> is defined as any of the following::	</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A buyer is classified as a person who obtains goods or the rights to receive the goods in any </a:t>
            </a:r>
          </a:p>
          <a:p>
            <a:pPr marL="0" indent="0">
              <a:buNone/>
            </a:pPr>
            <a:r>
              <a:rPr lang="en-US" sz="6300" dirty="0">
                <a:latin typeface="Verdana" panose="020B0604030504040204" pitchFamily="34" charset="0"/>
                <a:ea typeface="Verdana" panose="020B0604030504040204" pitchFamily="34" charset="0"/>
              </a:rPr>
              <a:t> </a:t>
            </a:r>
            <a:r>
              <a:rPr lang="en-US" sz="6300" dirty="0" smtClean="0">
                <a:latin typeface="Verdana" panose="020B0604030504040204" pitchFamily="34" charset="0"/>
                <a:ea typeface="Verdana" panose="020B0604030504040204" pitchFamily="34" charset="0"/>
              </a:rPr>
              <a:t>      sale, auction, tender or any other mode. </a:t>
            </a:r>
          </a:p>
          <a:p>
            <a:pPr marL="0" indent="0">
              <a:buNone/>
            </a:pPr>
            <a:r>
              <a:rPr lang="en-US" dirty="0"/>
              <a:t>	</a:t>
            </a:r>
          </a:p>
        </p:txBody>
      </p:sp>
    </p:spTree>
    <p:extLst>
      <p:ext uri="{BB962C8B-B14F-4D97-AF65-F5344CB8AC3E}">
        <p14:creationId xmlns:p14="http://schemas.microsoft.com/office/powerpoint/2010/main" val="40180438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6085"/>
            <a:ext cx="10515600" cy="1325563"/>
          </a:xfrm>
          <a:solidFill>
            <a:schemeClr val="accent1">
              <a:lumMod val="60000"/>
              <a:lumOff val="40000"/>
            </a:schemeClr>
          </a:solidFill>
        </p:spPr>
        <p:txBody>
          <a:bodyPr>
            <a:normAutofit/>
          </a:bodyPr>
          <a:lstStyle/>
          <a:p>
            <a:pPr algn="ctr"/>
            <a:r>
              <a:rPr lang="en-US" sz="3600" b="1" dirty="0" smtClean="0">
                <a:latin typeface="Verdana" panose="020B0604030504040204" pitchFamily="34" charset="0"/>
                <a:ea typeface="Verdana" panose="020B0604030504040204" pitchFamily="34" charset="0"/>
              </a:rPr>
              <a:t>:RATE OF TCS:</a:t>
            </a:r>
            <a:endParaRPr lang="en-US" sz="3600" b="1" dirty="0">
              <a:latin typeface="Verdana" panose="020B0604030504040204" pitchFamily="34" charset="0"/>
              <a:ea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1968914"/>
              </p:ext>
            </p:extLst>
          </p:nvPr>
        </p:nvGraphicFramePr>
        <p:xfrm>
          <a:off x="838200" y="1823720"/>
          <a:ext cx="10515600" cy="6578600"/>
        </p:xfrm>
        <a:graphic>
          <a:graphicData uri="http://schemas.openxmlformats.org/drawingml/2006/table">
            <a:tbl>
              <a:tblPr firstRow="1" bandRow="1">
                <a:tableStyleId>{5C22544A-7EE6-4342-B048-85BDC9FD1C3A}</a:tableStyleId>
              </a:tblPr>
              <a:tblGrid>
                <a:gridCol w="1036320"/>
                <a:gridCol w="5143500"/>
                <a:gridCol w="4335780"/>
              </a:tblGrid>
              <a:tr h="370840">
                <a:tc>
                  <a:txBody>
                    <a:bodyPr/>
                    <a:lstStyle/>
                    <a:p>
                      <a:r>
                        <a:rPr lang="en-US" sz="1600" dirty="0" smtClean="0">
                          <a:latin typeface="Verdana" panose="020B0604030504040204" pitchFamily="34" charset="0"/>
                          <a:ea typeface="Verdana" panose="020B0604030504040204" pitchFamily="34" charset="0"/>
                        </a:rPr>
                        <a:t>Sr. No</a:t>
                      </a:r>
                      <a:endParaRPr lang="en-US" sz="1600" dirty="0">
                        <a:latin typeface="Verdana" panose="020B0604030504040204" pitchFamily="34" charset="0"/>
                        <a:ea typeface="Verdana" panose="020B0604030504040204" pitchFamily="34" charset="0"/>
                      </a:endParaRPr>
                    </a:p>
                  </a:txBody>
                  <a:tcPr/>
                </a:tc>
                <a:tc>
                  <a:txBody>
                    <a:bodyPr/>
                    <a:lstStyle/>
                    <a:p>
                      <a:r>
                        <a:rPr lang="en-US" sz="1600" dirty="0" smtClean="0">
                          <a:latin typeface="Verdana" panose="020B0604030504040204" pitchFamily="34" charset="0"/>
                          <a:ea typeface="Verdana" panose="020B0604030504040204" pitchFamily="34" charset="0"/>
                        </a:rPr>
                        <a:t>Nature</a:t>
                      </a:r>
                      <a:r>
                        <a:rPr lang="en-US" sz="1600" baseline="0" dirty="0" smtClean="0">
                          <a:latin typeface="Verdana" panose="020B0604030504040204" pitchFamily="34" charset="0"/>
                          <a:ea typeface="Verdana" panose="020B0604030504040204" pitchFamily="34" charset="0"/>
                        </a:rPr>
                        <a:t> of Goods</a:t>
                      </a:r>
                      <a:endParaRPr lang="en-US" sz="1600" dirty="0">
                        <a:latin typeface="Verdana" panose="020B0604030504040204" pitchFamily="34" charset="0"/>
                        <a:ea typeface="Verdana" panose="020B0604030504040204" pitchFamily="34" charset="0"/>
                      </a:endParaRPr>
                    </a:p>
                  </a:txBody>
                  <a:tcPr/>
                </a:tc>
                <a:tc>
                  <a:txBody>
                    <a:bodyPr/>
                    <a:lstStyle/>
                    <a:p>
                      <a:r>
                        <a:rPr lang="en-US" sz="1600" dirty="0" smtClean="0">
                          <a:latin typeface="Verdana" panose="020B0604030504040204" pitchFamily="34" charset="0"/>
                          <a:ea typeface="Verdana" panose="020B0604030504040204" pitchFamily="34" charset="0"/>
                        </a:rPr>
                        <a:t>Applicable Rate of TCS</a:t>
                      </a:r>
                      <a:endParaRPr lang="en-US" sz="1600" dirty="0">
                        <a:latin typeface="Verdana" panose="020B0604030504040204" pitchFamily="34" charset="0"/>
                        <a:ea typeface="Verdana" panose="020B0604030504040204" pitchFamily="34" charset="0"/>
                      </a:endParaRPr>
                    </a:p>
                  </a:txBody>
                  <a:tcPr/>
                </a:tc>
              </a:tr>
              <a:tr h="370840">
                <a:tc>
                  <a:txBody>
                    <a:bodyPr/>
                    <a:lstStyle/>
                    <a:p>
                      <a:r>
                        <a:rPr lang="en-US" sz="1600" dirty="0" smtClean="0">
                          <a:latin typeface="Verdana" panose="020B0604030504040204" pitchFamily="34" charset="0"/>
                          <a:ea typeface="Verdana" panose="020B0604030504040204" pitchFamily="34" charset="0"/>
                        </a:rPr>
                        <a:t>1</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Alcoholic Liquor for Human Consumption</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1%</a:t>
                      </a:r>
                      <a:endParaRPr lang="en-US" sz="1600" dirty="0">
                        <a:latin typeface="Verdana" panose="020B0604030504040204" pitchFamily="34" charset="0"/>
                        <a:ea typeface="Verdana" panose="020B0604030504040204" pitchFamily="34" charset="0"/>
                      </a:endParaRPr>
                    </a:p>
                  </a:txBody>
                  <a:tcPr/>
                </a:tc>
              </a:tr>
              <a:tr h="370840">
                <a:tc>
                  <a:txBody>
                    <a:bodyPr/>
                    <a:lstStyle/>
                    <a:p>
                      <a:r>
                        <a:rPr lang="en-US" sz="1600" dirty="0" smtClean="0">
                          <a:latin typeface="Verdana" panose="020B0604030504040204" pitchFamily="34" charset="0"/>
                          <a:ea typeface="Verdana" panose="020B0604030504040204" pitchFamily="34" charset="0"/>
                        </a:rPr>
                        <a:t>2</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err="1" smtClean="0">
                          <a:solidFill>
                            <a:schemeClr val="dk1"/>
                          </a:solidFill>
                          <a:effectLst/>
                          <a:latin typeface="Verdana" panose="020B0604030504040204" pitchFamily="34" charset="0"/>
                          <a:ea typeface="Verdana" panose="020B0604030504040204" pitchFamily="34" charset="0"/>
                          <a:cs typeface="+mn-cs"/>
                        </a:rPr>
                        <a:t>Tendu</a:t>
                      </a: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 Leaves</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5%</a:t>
                      </a:r>
                      <a:endParaRPr lang="en-US" sz="1600" dirty="0">
                        <a:latin typeface="Verdana" panose="020B0604030504040204" pitchFamily="34" charset="0"/>
                        <a:ea typeface="Verdana" panose="020B0604030504040204" pitchFamily="34" charset="0"/>
                      </a:endParaRPr>
                    </a:p>
                  </a:txBody>
                  <a:tcPr/>
                </a:tc>
              </a:tr>
              <a:tr h="370840">
                <a:tc>
                  <a:txBody>
                    <a:bodyPr/>
                    <a:lstStyle/>
                    <a:p>
                      <a:r>
                        <a:rPr lang="en-US" sz="1600" dirty="0" smtClean="0">
                          <a:latin typeface="Verdana" panose="020B0604030504040204" pitchFamily="34" charset="0"/>
                          <a:ea typeface="Verdana" panose="020B0604030504040204" pitchFamily="34" charset="0"/>
                        </a:rPr>
                        <a:t>3.</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Timber obtained under a forest lease or any other mode than forest lease</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2.5%</a:t>
                      </a:r>
                      <a:endParaRPr lang="en-US" sz="1600" dirty="0">
                        <a:latin typeface="Verdana" panose="020B0604030504040204" pitchFamily="34" charset="0"/>
                        <a:ea typeface="Verdana" panose="020B0604030504040204" pitchFamily="34" charset="0"/>
                      </a:endParaRPr>
                    </a:p>
                  </a:txBody>
                  <a:tcPr/>
                </a:tc>
              </a:tr>
              <a:tr h="370840">
                <a:tc>
                  <a:txBody>
                    <a:bodyPr/>
                    <a:lstStyle/>
                    <a:p>
                      <a:r>
                        <a:rPr lang="en-US" sz="1600" dirty="0" smtClean="0">
                          <a:latin typeface="Verdana" panose="020B0604030504040204" pitchFamily="34" charset="0"/>
                          <a:ea typeface="Verdana" panose="020B0604030504040204" pitchFamily="34" charset="0"/>
                        </a:rPr>
                        <a:t>4.</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A forest produce other than </a:t>
                      </a:r>
                      <a:r>
                        <a:rPr lang="en-US" sz="1600" b="1" u="none" strike="noStrike" kern="1200" dirty="0" err="1" smtClean="0">
                          <a:solidFill>
                            <a:schemeClr val="dk1"/>
                          </a:solidFill>
                          <a:effectLst/>
                          <a:latin typeface="Verdana" panose="020B0604030504040204" pitchFamily="34" charset="0"/>
                          <a:ea typeface="Verdana" panose="020B0604030504040204" pitchFamily="34" charset="0"/>
                          <a:cs typeface="+mn-cs"/>
                        </a:rPr>
                        <a:t>Tendu</a:t>
                      </a: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 leaves and timber</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2.5%</a:t>
                      </a:r>
                      <a:endParaRPr lang="en-US" sz="1600" dirty="0">
                        <a:latin typeface="Verdana" panose="020B0604030504040204" pitchFamily="34" charset="0"/>
                        <a:ea typeface="Verdana" panose="020B0604030504040204" pitchFamily="34" charset="0"/>
                      </a:endParaRPr>
                    </a:p>
                  </a:txBody>
                  <a:tcPr/>
                </a:tc>
              </a:tr>
              <a:tr h="370840">
                <a:tc>
                  <a:txBody>
                    <a:bodyPr/>
                    <a:lstStyle/>
                    <a:p>
                      <a:r>
                        <a:rPr lang="en-US" sz="1600" dirty="0" smtClean="0">
                          <a:latin typeface="Verdana" panose="020B0604030504040204" pitchFamily="34" charset="0"/>
                          <a:ea typeface="Verdana" panose="020B0604030504040204" pitchFamily="34" charset="0"/>
                        </a:rPr>
                        <a:t>5.</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Scrap</a:t>
                      </a:r>
                      <a:endParaRPr lang="en-US" sz="1600" dirty="0">
                        <a:latin typeface="Verdana" panose="020B0604030504040204" pitchFamily="34" charset="0"/>
                        <a:ea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1%</a:t>
                      </a:r>
                      <a:endParaRPr lang="en-US" sz="1600" dirty="0">
                        <a:latin typeface="Verdana" panose="020B0604030504040204" pitchFamily="34" charset="0"/>
                        <a:ea typeface="Verdana" panose="020B0604030504040204" pitchFamily="34" charset="0"/>
                      </a:endParaRPr>
                    </a:p>
                  </a:txBody>
                  <a:tcPr/>
                </a:tc>
              </a:tr>
              <a:tr h="370840">
                <a:tc>
                  <a:txBody>
                    <a:bodyPr/>
                    <a:lstStyle/>
                    <a:p>
                      <a:r>
                        <a:rPr lang="en-US" sz="1600" dirty="0" smtClean="0">
                          <a:latin typeface="Verdana" panose="020B0604030504040204" pitchFamily="34" charset="0"/>
                          <a:ea typeface="Verdana" panose="020B0604030504040204" pitchFamily="34" charset="0"/>
                        </a:rPr>
                        <a:t>6.</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Minerals like Lignite, Coal and Iron ore</a:t>
                      </a:r>
                      <a:endParaRPr lang="en-US" sz="1600" dirty="0">
                        <a:latin typeface="Verdana" panose="020B0604030504040204" pitchFamily="34" charset="0"/>
                        <a:ea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1%</a:t>
                      </a:r>
                      <a:endParaRPr lang="en-US" sz="1600" dirty="0" smtClean="0">
                        <a:latin typeface="Verdana" panose="020B0604030504040204" pitchFamily="34" charset="0"/>
                        <a:ea typeface="Verdana" panose="020B0604030504040204" pitchFamily="34" charset="0"/>
                      </a:endParaRPr>
                    </a:p>
                  </a:txBody>
                  <a:tcPr/>
                </a:tc>
              </a:tr>
              <a:tr h="338772">
                <a:tc>
                  <a:txBody>
                    <a:bodyPr/>
                    <a:lstStyle/>
                    <a:p>
                      <a:r>
                        <a:rPr lang="en-US" sz="1600" dirty="0" smtClean="0">
                          <a:latin typeface="Verdana" panose="020B0604030504040204" pitchFamily="34" charset="0"/>
                          <a:ea typeface="Verdana" panose="020B0604030504040204" pitchFamily="34" charset="0"/>
                        </a:rPr>
                        <a:t>7.</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Purchase of Motor Vehicle Exceeding </a:t>
                      </a:r>
                      <a:r>
                        <a:rPr lang="en-US" sz="1600" b="1" u="none" strike="noStrike" kern="1200" dirty="0" err="1" smtClean="0">
                          <a:solidFill>
                            <a:schemeClr val="dk1"/>
                          </a:solidFill>
                          <a:effectLst/>
                          <a:latin typeface="Verdana" panose="020B0604030504040204" pitchFamily="34" charset="0"/>
                          <a:ea typeface="Verdana" panose="020B0604030504040204" pitchFamily="34" charset="0"/>
                          <a:cs typeface="+mn-cs"/>
                        </a:rPr>
                        <a:t>Rs</a:t>
                      </a: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 10 Lakh</a:t>
                      </a:r>
                      <a:endParaRPr lang="en-US" sz="1600" dirty="0">
                        <a:latin typeface="Verdana" panose="020B0604030504040204" pitchFamily="34" charset="0"/>
                        <a:ea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1%</a:t>
                      </a:r>
                      <a:endParaRPr lang="en-US" sz="1600" dirty="0" smtClean="0">
                        <a:latin typeface="Verdana" panose="020B0604030504040204" pitchFamily="34" charset="0"/>
                        <a:ea typeface="Verdana" panose="020B0604030504040204" pitchFamily="34" charset="0"/>
                      </a:endParaRPr>
                    </a:p>
                  </a:txBody>
                  <a:tcPr/>
                </a:tc>
              </a:tr>
              <a:tr h="338772">
                <a:tc>
                  <a:txBody>
                    <a:bodyPr/>
                    <a:lstStyle/>
                    <a:p>
                      <a:r>
                        <a:rPr lang="en-US" sz="1600" dirty="0" smtClean="0">
                          <a:latin typeface="Verdana" panose="020B0604030504040204" pitchFamily="34" charset="0"/>
                          <a:ea typeface="Verdana" panose="020B0604030504040204" pitchFamily="34" charset="0"/>
                        </a:rPr>
                        <a:t>8.</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Parking Lot, Toll Plaza, Mining and Quarrying</a:t>
                      </a:r>
                      <a:endParaRPr lang="en-US" sz="1600" dirty="0">
                        <a:latin typeface="Verdana" panose="020B0604030504040204" pitchFamily="34" charset="0"/>
                        <a:ea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2%</a:t>
                      </a:r>
                      <a:endParaRPr lang="en-US" sz="1600" dirty="0" smtClean="0">
                        <a:latin typeface="Verdana" panose="020B0604030504040204" pitchFamily="34" charset="0"/>
                        <a:ea typeface="Verdana" panose="020B0604030504040204" pitchFamily="34" charset="0"/>
                      </a:endParaRPr>
                    </a:p>
                  </a:txBody>
                  <a:tcPr/>
                </a:tc>
              </a:tr>
              <a:tr h="338772">
                <a:tc>
                  <a:txBody>
                    <a:bodyPr/>
                    <a:lstStyle/>
                    <a:p>
                      <a:r>
                        <a:rPr lang="en-US" sz="1600" dirty="0" smtClean="0">
                          <a:latin typeface="Verdana" panose="020B0604030504040204" pitchFamily="34" charset="0"/>
                          <a:ea typeface="Verdana" panose="020B0604030504040204" pitchFamily="34" charset="0"/>
                        </a:rPr>
                        <a:t>9.</a:t>
                      </a:r>
                      <a:endParaRPr lang="en-US" sz="1600" dirty="0">
                        <a:latin typeface="Verdana" panose="020B0604030504040204" pitchFamily="34" charset="0"/>
                        <a:ea typeface="Verdana" panose="020B0604030504040204" pitchFamily="34" charset="0"/>
                      </a:endParaRPr>
                    </a:p>
                  </a:txBody>
                  <a:tcPr/>
                </a:tc>
                <a:tc>
                  <a:txBody>
                    <a:bodyPr/>
                    <a:lstStyle/>
                    <a:p>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Overseas Tour Program Package more than </a:t>
                      </a:r>
                      <a:r>
                        <a:rPr lang="en-US" sz="1600" b="1" u="none" strike="noStrike" kern="1200" dirty="0" err="1" smtClean="0">
                          <a:solidFill>
                            <a:schemeClr val="dk1"/>
                          </a:solidFill>
                          <a:effectLst/>
                          <a:latin typeface="Verdana" panose="020B0604030504040204" pitchFamily="34" charset="0"/>
                          <a:ea typeface="Verdana" panose="020B0604030504040204" pitchFamily="34" charset="0"/>
                          <a:cs typeface="+mn-cs"/>
                        </a:rPr>
                        <a:t>Rs</a:t>
                      </a: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 7 Lakh</a:t>
                      </a:r>
                      <a:endParaRPr lang="en-US" sz="1600" dirty="0">
                        <a:latin typeface="Verdana" panose="020B0604030504040204" pitchFamily="34" charset="0"/>
                        <a:ea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dirty="0" smtClean="0">
                          <a:solidFill>
                            <a:schemeClr val="dk1"/>
                          </a:solidFill>
                          <a:effectLst/>
                          <a:latin typeface="Verdana" panose="020B0604030504040204" pitchFamily="34" charset="0"/>
                          <a:ea typeface="Verdana" panose="020B0604030504040204" pitchFamily="34" charset="0"/>
                          <a:cs typeface="+mn-cs"/>
                        </a:rPr>
                        <a:t>5%</a:t>
                      </a:r>
                      <a:endParaRPr lang="en-US" sz="1600" dirty="0" smtClean="0">
                        <a:latin typeface="Verdana" panose="020B0604030504040204" pitchFamily="34" charset="0"/>
                        <a:ea typeface="Verdana" panose="020B0604030504040204" pitchFamily="34" charset="0"/>
                      </a:endParaRPr>
                    </a:p>
                  </a:txBody>
                  <a:tcPr/>
                </a:tc>
              </a:tr>
              <a:tr h="338772">
                <a:tc>
                  <a:txBody>
                    <a:bodyPr/>
                    <a:lstStyle/>
                    <a:p>
                      <a:r>
                        <a:rPr lang="en-US" dirty="0" smtClean="0"/>
                        <a:t>10.</a:t>
                      </a:r>
                      <a:endParaRPr lang="en-US" dirty="0"/>
                    </a:p>
                  </a:txBody>
                  <a:tcPr/>
                </a:tc>
                <a:tc>
                  <a:txBody>
                    <a:bodyPr/>
                    <a:lstStyle/>
                    <a:p>
                      <a:r>
                        <a:rPr lang="en-US" sz="1800" b="1" u="none" strike="noStrike" kern="1200" dirty="0" smtClean="0">
                          <a:solidFill>
                            <a:schemeClr val="dk1"/>
                          </a:solidFill>
                          <a:effectLst/>
                          <a:latin typeface="+mn-lt"/>
                          <a:ea typeface="+mn-ea"/>
                          <a:cs typeface="+mn-cs"/>
                        </a:rPr>
                        <a:t>Remittance under (</a:t>
                      </a:r>
                      <a:r>
                        <a:rPr lang="en-US" sz="1800" b="1" u="none" strike="noStrike" kern="1200" dirty="0" err="1" smtClean="0">
                          <a:solidFill>
                            <a:schemeClr val="dk1"/>
                          </a:solidFill>
                          <a:effectLst/>
                          <a:latin typeface="+mn-lt"/>
                          <a:ea typeface="+mn-ea"/>
                          <a:cs typeface="+mn-cs"/>
                        </a:rPr>
                        <a:t>Liberalised</a:t>
                      </a:r>
                      <a:r>
                        <a:rPr lang="en-US" sz="1800" b="1" u="none" strike="noStrike" kern="1200" dirty="0" smtClean="0">
                          <a:solidFill>
                            <a:schemeClr val="dk1"/>
                          </a:solidFill>
                          <a:effectLst/>
                          <a:latin typeface="+mn-lt"/>
                          <a:ea typeface="+mn-ea"/>
                          <a:cs typeface="+mn-cs"/>
                        </a:rPr>
                        <a:t> Remittance Scheme) LRS for education loan taken from financial institution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chemeClr val="dk1"/>
                          </a:solidFill>
                          <a:effectLst/>
                          <a:latin typeface="+mn-lt"/>
                          <a:ea typeface="+mn-ea"/>
                          <a:cs typeface="+mn-cs"/>
                        </a:rPr>
                        <a:t>0.5%</a:t>
                      </a:r>
                      <a:endParaRPr lang="en-US" dirty="0" smtClean="0"/>
                    </a:p>
                  </a:txBody>
                  <a:tcPr/>
                </a:tc>
              </a:tr>
              <a:tr h="338772">
                <a:tc>
                  <a:txBody>
                    <a:bodyPr/>
                    <a:lstStyle/>
                    <a:p>
                      <a:r>
                        <a:rPr lang="en-US" dirty="0" smtClean="0"/>
                        <a:t>11.</a:t>
                      </a:r>
                      <a:endParaRPr lang="en-US" dirty="0"/>
                    </a:p>
                  </a:txBody>
                  <a:tcPr/>
                </a:tc>
                <a:tc>
                  <a:txBody>
                    <a:bodyPr/>
                    <a:lstStyle/>
                    <a:p>
                      <a:r>
                        <a:rPr lang="en-US" sz="1800" b="1" u="none" strike="noStrike" kern="1200" dirty="0" smtClean="0">
                          <a:solidFill>
                            <a:schemeClr val="dk1"/>
                          </a:solidFill>
                          <a:effectLst/>
                          <a:latin typeface="+mn-lt"/>
                          <a:ea typeface="+mn-ea"/>
                          <a:cs typeface="+mn-cs"/>
                        </a:rPr>
                        <a:t>Sale of Goods exceeding </a:t>
                      </a:r>
                      <a:r>
                        <a:rPr lang="en-US" sz="1800" b="1" u="none" strike="noStrike" kern="1200" dirty="0" err="1" smtClean="0">
                          <a:solidFill>
                            <a:schemeClr val="dk1"/>
                          </a:solidFill>
                          <a:effectLst/>
                          <a:latin typeface="+mn-lt"/>
                          <a:ea typeface="+mn-ea"/>
                          <a:cs typeface="+mn-cs"/>
                        </a:rPr>
                        <a:t>Rs</a:t>
                      </a:r>
                      <a:r>
                        <a:rPr lang="en-US" sz="1800" b="1" u="none" strike="noStrike" kern="1200" dirty="0" smtClean="0">
                          <a:solidFill>
                            <a:schemeClr val="dk1"/>
                          </a:solidFill>
                          <a:effectLst/>
                          <a:latin typeface="+mn-lt"/>
                          <a:ea typeface="+mn-ea"/>
                          <a:cs typeface="+mn-cs"/>
                        </a:rPr>
                        <a:t>. 50 lakh other than exported goods by seller whose total sales, gross receipts or turnover is more than </a:t>
                      </a:r>
                      <a:r>
                        <a:rPr lang="en-US" sz="1800" b="1" u="none" strike="noStrike" kern="1200" dirty="0" err="1" smtClean="0">
                          <a:solidFill>
                            <a:schemeClr val="dk1"/>
                          </a:solidFill>
                          <a:effectLst/>
                          <a:latin typeface="+mn-lt"/>
                          <a:ea typeface="+mn-ea"/>
                          <a:cs typeface="+mn-cs"/>
                        </a:rPr>
                        <a:t>Rs</a:t>
                      </a:r>
                      <a:r>
                        <a:rPr lang="en-US" sz="1800" b="1" u="none" strike="noStrike" kern="1200" dirty="0" smtClean="0">
                          <a:solidFill>
                            <a:schemeClr val="dk1"/>
                          </a:solidFill>
                          <a:effectLst/>
                          <a:latin typeface="+mn-lt"/>
                          <a:ea typeface="+mn-ea"/>
                          <a:cs typeface="+mn-cs"/>
                        </a:rPr>
                        <a:t>. 10 </a:t>
                      </a:r>
                      <a:r>
                        <a:rPr lang="en-US" sz="1800" b="1" u="none" strike="noStrike" kern="1200" dirty="0" err="1" smtClean="0">
                          <a:solidFill>
                            <a:schemeClr val="dk1"/>
                          </a:solidFill>
                          <a:effectLst/>
                          <a:latin typeface="+mn-lt"/>
                          <a:ea typeface="+mn-ea"/>
                          <a:cs typeface="+mn-cs"/>
                        </a:rPr>
                        <a:t>crores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chemeClr val="dk1"/>
                          </a:solidFill>
                          <a:effectLst/>
                          <a:latin typeface="+mn-lt"/>
                          <a:ea typeface="+mn-ea"/>
                          <a:cs typeface="+mn-cs"/>
                        </a:rPr>
                        <a:t>0.1%</a:t>
                      </a:r>
                      <a:endParaRPr lang="en-US" dirty="0" smtClean="0"/>
                    </a:p>
                  </a:txBody>
                  <a:tcPr/>
                </a:tc>
              </a:tr>
            </a:tbl>
          </a:graphicData>
        </a:graphic>
      </p:graphicFrame>
    </p:spTree>
    <p:extLst>
      <p:ext uri="{BB962C8B-B14F-4D97-AF65-F5344CB8AC3E}">
        <p14:creationId xmlns:p14="http://schemas.microsoft.com/office/powerpoint/2010/main" val="101679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pPr algn="ctr"/>
            <a:r>
              <a:rPr lang="en-US" sz="3600" b="1" dirty="0" smtClean="0">
                <a:latin typeface="Verdana" panose="020B0604030504040204" pitchFamily="34" charset="0"/>
                <a:ea typeface="Verdana" panose="020B0604030504040204" pitchFamily="34" charset="0"/>
              </a:rPr>
              <a:t>:RATE OF TCS:</a:t>
            </a:r>
            <a:endParaRPr lang="en-US" sz="3600" dirty="0"/>
          </a:p>
        </p:txBody>
      </p:sp>
      <p:sp>
        <p:nvSpPr>
          <p:cNvPr id="3" name="Content Placeholder 2"/>
          <p:cNvSpPr>
            <a:spLocks noGrp="1"/>
          </p:cNvSpPr>
          <p:nvPr>
            <p:ph idx="1"/>
          </p:nvPr>
        </p:nvSpPr>
        <p:spPr>
          <a:solidFill>
            <a:srgbClr val="92D050"/>
          </a:solidFill>
        </p:spPr>
        <p:txBody>
          <a:bodyPr>
            <a:normAutofit/>
          </a:bodyPr>
          <a:lstStyle/>
          <a:p>
            <a:pPr marL="0" indent="0" algn="just">
              <a:buNone/>
            </a:pPr>
            <a:r>
              <a:rPr lang="en-US" sz="2200" b="1" u="sng" dirty="0">
                <a:latin typeface="Verdana" panose="020B0604030504040204" pitchFamily="34" charset="0"/>
                <a:ea typeface="Verdana" panose="020B0604030504040204" pitchFamily="34" charset="0"/>
              </a:rPr>
              <a:t>Note:</a:t>
            </a:r>
          </a:p>
          <a:p>
            <a:pPr algn="just"/>
            <a:r>
              <a:rPr lang="en-US" sz="2200" dirty="0">
                <a:latin typeface="Verdana" panose="020B0604030504040204" pitchFamily="34" charset="0"/>
                <a:ea typeface="Verdana" panose="020B0604030504040204" pitchFamily="34" charset="0"/>
              </a:rPr>
              <a:t>1. </a:t>
            </a:r>
            <a:r>
              <a:rPr lang="en-US" sz="2200" dirty="0" smtClean="0">
                <a:latin typeface="Verdana" panose="020B0604030504040204" pitchFamily="34" charset="0"/>
                <a:ea typeface="Verdana" panose="020B0604030504040204" pitchFamily="34" charset="0"/>
              </a:rPr>
              <a:t>	If </a:t>
            </a:r>
            <a:r>
              <a:rPr lang="en-US" sz="2200" dirty="0">
                <a:latin typeface="Verdana" panose="020B0604030504040204" pitchFamily="34" charset="0"/>
                <a:ea typeface="Verdana" panose="020B0604030504040204" pitchFamily="34" charset="0"/>
              </a:rPr>
              <a:t>the payer does not furnish PAN/</a:t>
            </a:r>
            <a:r>
              <a:rPr lang="en-US" sz="2200" dirty="0" err="1">
                <a:latin typeface="Verdana" panose="020B0604030504040204" pitchFamily="34" charset="0"/>
                <a:ea typeface="Verdana" panose="020B0604030504040204" pitchFamily="34" charset="0"/>
              </a:rPr>
              <a:t>Aadhaar</a:t>
            </a:r>
            <a:r>
              <a:rPr lang="en-US" sz="2200" dirty="0">
                <a:latin typeface="Verdana" panose="020B0604030504040204" pitchFamily="34" charset="0"/>
                <a:ea typeface="Verdana" panose="020B0604030504040204" pitchFamily="34" charset="0"/>
              </a:rPr>
              <a:t> to TCS collector</a:t>
            </a:r>
          </a:p>
          <a:p>
            <a:pPr marL="0" indent="0" algn="just">
              <a:buNone/>
            </a:pPr>
            <a:r>
              <a:rPr lang="en-US" sz="2200" dirty="0" smtClean="0">
                <a:latin typeface="Verdana" panose="020B0604030504040204" pitchFamily="34" charset="0"/>
                <a:ea typeface="Verdana" panose="020B0604030504040204" pitchFamily="34" charset="0"/>
              </a:rPr>
              <a:t>      	then </a:t>
            </a:r>
            <a:r>
              <a:rPr lang="en-US" sz="2200" dirty="0">
                <a:latin typeface="Verdana" panose="020B0604030504040204" pitchFamily="34" charset="0"/>
                <a:ea typeface="Verdana" panose="020B0604030504040204" pitchFamily="34" charset="0"/>
              </a:rPr>
              <a:t>rate of TCS is double or 5% whichever is higher </a:t>
            </a:r>
            <a:r>
              <a:rPr lang="en-US" sz="2200" dirty="0" smtClean="0">
                <a:latin typeface="Verdana" panose="020B0604030504040204" pitchFamily="34" charset="0"/>
                <a:ea typeface="Verdana" panose="020B0604030504040204" pitchFamily="34" charset="0"/>
              </a:rPr>
              <a:t>for SI</a:t>
            </a:r>
            <a:r>
              <a:rPr lang="en-US" sz="2200" dirty="0">
                <a:latin typeface="Verdana" panose="020B0604030504040204" pitchFamily="34" charset="0"/>
                <a:ea typeface="Verdana" panose="020B0604030504040204" pitchFamily="34" charset="0"/>
              </a:rPr>
              <a:t>. No. </a:t>
            </a:r>
            <a:r>
              <a:rPr lang="en-US" sz="2200" dirty="0" smtClean="0">
                <a:latin typeface="Verdana" panose="020B0604030504040204" pitchFamily="34" charset="0"/>
                <a:ea typeface="Verdana" panose="020B0604030504040204" pitchFamily="34" charset="0"/>
              </a:rPr>
              <a:t>1</a:t>
            </a:r>
          </a:p>
          <a:p>
            <a:pPr marL="0" indent="0" algn="just">
              <a:buNone/>
            </a:pPr>
            <a:r>
              <a:rPr lang="en-US" sz="2200" dirty="0" smtClean="0">
                <a:latin typeface="Verdana" panose="020B0604030504040204" pitchFamily="34" charset="0"/>
                <a:ea typeface="Verdana" panose="020B0604030504040204" pitchFamily="34" charset="0"/>
              </a:rPr>
              <a:t> 	to 10 </a:t>
            </a:r>
            <a:r>
              <a:rPr lang="en-US" sz="2200" dirty="0">
                <a:latin typeface="Verdana" panose="020B0604030504040204" pitchFamily="34" charset="0"/>
                <a:ea typeface="Verdana" panose="020B0604030504040204" pitchFamily="34" charset="0"/>
              </a:rPr>
              <a:t>and for SI. No. 11 it is 5</a:t>
            </a:r>
            <a:r>
              <a:rPr lang="en-US" sz="2200" dirty="0" smtClean="0">
                <a:latin typeface="Verdana" panose="020B0604030504040204" pitchFamily="34" charset="0"/>
                <a:ea typeface="Verdana" panose="020B0604030504040204" pitchFamily="34" charset="0"/>
              </a:rPr>
              <a:t>%.</a:t>
            </a:r>
          </a:p>
          <a:p>
            <a:pPr marL="0" indent="0" algn="just">
              <a:buNone/>
            </a:pPr>
            <a:endParaRPr lang="en-US" sz="2200" dirty="0">
              <a:latin typeface="Verdana" panose="020B0604030504040204" pitchFamily="34" charset="0"/>
              <a:ea typeface="Verdana" panose="020B0604030504040204" pitchFamily="34" charset="0"/>
            </a:endParaRPr>
          </a:p>
          <a:p>
            <a:pPr algn="just"/>
            <a:r>
              <a:rPr lang="en-US" sz="2200" dirty="0">
                <a:latin typeface="Verdana" panose="020B0604030504040204" pitchFamily="34" charset="0"/>
                <a:ea typeface="Verdana" panose="020B0604030504040204" pitchFamily="34" charset="0"/>
              </a:rPr>
              <a:t>2</a:t>
            </a:r>
            <a:r>
              <a:rPr lang="en-US" sz="2200" dirty="0" smtClean="0">
                <a:latin typeface="Verdana" panose="020B0604030504040204" pitchFamily="34" charset="0"/>
                <a:ea typeface="Verdana" panose="020B0604030504040204" pitchFamily="34" charset="0"/>
              </a:rPr>
              <a:t>.  	With </a:t>
            </a:r>
            <a:r>
              <a:rPr lang="en-US" sz="2200" dirty="0">
                <a:latin typeface="Verdana" panose="020B0604030504040204" pitchFamily="34" charset="0"/>
                <a:ea typeface="Verdana" panose="020B0604030504040204" pitchFamily="34" charset="0"/>
              </a:rPr>
              <a:t>effect from 01.07.2021 if the payer (other </a:t>
            </a:r>
            <a:r>
              <a:rPr lang="en-US" sz="2200" dirty="0" smtClean="0">
                <a:latin typeface="Verdana" panose="020B0604030504040204" pitchFamily="34" charset="0"/>
                <a:ea typeface="Verdana" panose="020B0604030504040204" pitchFamily="34" charset="0"/>
              </a:rPr>
              <a:t>than Non-resident </a:t>
            </a:r>
          </a:p>
          <a:p>
            <a:pPr marL="0" indent="0" algn="just">
              <a:buNone/>
            </a:pPr>
            <a:r>
              <a:rPr lang="en-US" sz="2200" dirty="0" smtClean="0">
                <a:latin typeface="Verdana" panose="020B0604030504040204" pitchFamily="34" charset="0"/>
                <a:ea typeface="Verdana" panose="020B0604030504040204" pitchFamily="34" charset="0"/>
              </a:rPr>
              <a:t>        	who </a:t>
            </a:r>
            <a:r>
              <a:rPr lang="en-US" sz="2200" dirty="0">
                <a:latin typeface="Verdana" panose="020B0604030504040204" pitchFamily="34" charset="0"/>
                <a:ea typeface="Verdana" panose="020B0604030504040204" pitchFamily="34" charset="0"/>
              </a:rPr>
              <a:t>does not have Permanent </a:t>
            </a:r>
            <a:r>
              <a:rPr lang="en-US" sz="2200" dirty="0" smtClean="0">
                <a:latin typeface="Verdana" panose="020B0604030504040204" pitchFamily="34" charset="0"/>
                <a:ea typeface="Verdana" panose="020B0604030504040204" pitchFamily="34" charset="0"/>
              </a:rPr>
              <a:t>Establishment in </a:t>
            </a:r>
            <a:r>
              <a:rPr lang="en-US" sz="2200" dirty="0">
                <a:latin typeface="Verdana" panose="020B0604030504040204" pitchFamily="34" charset="0"/>
                <a:ea typeface="Verdana" panose="020B0604030504040204" pitchFamily="34" charset="0"/>
              </a:rPr>
              <a:t>India) and has not </a:t>
            </a:r>
            <a:r>
              <a:rPr lang="en-US" sz="2200" dirty="0" smtClean="0">
                <a:latin typeface="Verdana" panose="020B0604030504040204" pitchFamily="34" charset="0"/>
                <a:ea typeface="Verdana" panose="020B0604030504040204" pitchFamily="34" charset="0"/>
              </a:rPr>
              <a:t>  </a:t>
            </a:r>
          </a:p>
          <a:p>
            <a:pPr marL="0" indent="0" algn="just">
              <a:buNone/>
            </a:pPr>
            <a:r>
              <a:rPr lang="en-US" sz="2200" dirty="0" smtClean="0">
                <a:latin typeface="Verdana" panose="020B0604030504040204" pitchFamily="34" charset="0"/>
                <a:ea typeface="Verdana" panose="020B0604030504040204" pitchFamily="34" charset="0"/>
              </a:rPr>
              <a:t>	filed </a:t>
            </a:r>
            <a:r>
              <a:rPr lang="en-US" sz="2200" dirty="0">
                <a:latin typeface="Verdana" panose="020B0604030504040204" pitchFamily="34" charset="0"/>
                <a:ea typeface="Verdana" panose="020B0604030504040204" pitchFamily="34" charset="0"/>
              </a:rPr>
              <a:t>the IT Return for last 2 </a:t>
            </a:r>
            <a:r>
              <a:rPr lang="en-US" sz="2200" dirty="0" smtClean="0">
                <a:latin typeface="Verdana" panose="020B0604030504040204" pitchFamily="34" charset="0"/>
                <a:ea typeface="Verdana" panose="020B0604030504040204" pitchFamily="34" charset="0"/>
              </a:rPr>
              <a:t>Assessment Years</a:t>
            </a:r>
            <a:r>
              <a:rPr lang="en-US" sz="2200" dirty="0">
                <a:latin typeface="Verdana" panose="020B0604030504040204" pitchFamily="34" charset="0"/>
                <a:ea typeface="Verdana" panose="020B0604030504040204" pitchFamily="34" charset="0"/>
              </a:rPr>
              <a:t>, TCS rate is </a:t>
            </a:r>
            <a:r>
              <a:rPr lang="en-US" sz="2200" dirty="0" smtClean="0">
                <a:latin typeface="Verdana" panose="020B0604030504040204" pitchFamily="34" charset="0"/>
                <a:ea typeface="Verdana" panose="020B0604030504040204" pitchFamily="34" charset="0"/>
              </a:rPr>
              <a:t>double </a:t>
            </a:r>
          </a:p>
          <a:p>
            <a:pPr marL="0" indent="0" algn="just">
              <a:buNone/>
            </a:pPr>
            <a:r>
              <a:rPr lang="en-US" sz="2200" dirty="0" smtClean="0">
                <a:latin typeface="Verdana" panose="020B0604030504040204" pitchFamily="34" charset="0"/>
                <a:ea typeface="Verdana" panose="020B0604030504040204" pitchFamily="34" charset="0"/>
              </a:rPr>
              <a:t>	or 5</a:t>
            </a:r>
            <a:r>
              <a:rPr lang="en-US" sz="2200" dirty="0">
                <a:latin typeface="Verdana" panose="020B0604030504040204" pitchFamily="34" charset="0"/>
                <a:ea typeface="Verdana" panose="020B0604030504040204" pitchFamily="34" charset="0"/>
              </a:rPr>
              <a:t>% whichever is </a:t>
            </a:r>
            <a:r>
              <a:rPr lang="en-US" sz="2200" dirty="0" smtClean="0">
                <a:latin typeface="Verdana" panose="020B0604030504040204" pitchFamily="34" charset="0"/>
                <a:ea typeface="Verdana" panose="020B0604030504040204" pitchFamily="34" charset="0"/>
              </a:rPr>
              <a:t>higher</a:t>
            </a:r>
            <a:endParaRPr lang="en-US"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769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pPr algn="ctr"/>
            <a:r>
              <a:rPr lang="en-US" sz="3600" b="1" dirty="0" smtClean="0">
                <a:latin typeface="Verdana" panose="020B0604030504040204" pitchFamily="34" charset="0"/>
                <a:ea typeface="Verdana" panose="020B0604030504040204" pitchFamily="34" charset="0"/>
              </a:rPr>
              <a:t>EXEMPTIONS TO COLLECT TCS </a:t>
            </a:r>
            <a:endParaRPr lang="en-US" sz="3600" b="1"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solidFill>
            <a:srgbClr val="92D050"/>
          </a:solidFill>
        </p:spPr>
        <p:txBody>
          <a:bodyPr>
            <a:normAutofit fontScale="92500" lnSpcReduction="10000"/>
          </a:bodyPr>
          <a:lstStyle/>
          <a:p>
            <a:pPr marL="0" indent="0">
              <a:buNone/>
            </a:pPr>
            <a:r>
              <a:rPr lang="en-US" b="1" u="sng" dirty="0" smtClean="0"/>
              <a:t>Rule 37C(1):</a:t>
            </a:r>
          </a:p>
          <a:p>
            <a:pPr marL="0" indent="0" algn="just">
              <a:buNone/>
            </a:pPr>
            <a:r>
              <a:rPr lang="en-US" dirty="0"/>
              <a:t>	</a:t>
            </a:r>
            <a:r>
              <a:rPr lang="en-US" dirty="0" smtClean="0"/>
              <a:t>As per the rule a declaration u/s 206C(1A) a declaration in form </a:t>
            </a:r>
            <a:r>
              <a:rPr lang="en-US" b="1" dirty="0" smtClean="0"/>
              <a:t>27C</a:t>
            </a:r>
            <a:r>
              <a:rPr lang="en-US" dirty="0" smtClean="0"/>
              <a:t> is to be obtained by seller from the buyer at the time of sale. This form is required to be uploaded on portal on or before 7</a:t>
            </a:r>
            <a:r>
              <a:rPr lang="en-US" baseline="30000" dirty="0" smtClean="0"/>
              <a:t>th</a:t>
            </a:r>
            <a:r>
              <a:rPr lang="en-US" dirty="0" smtClean="0"/>
              <a:t> day of the next month. Previously this forms were to be submitted manually to Commissioner of Income Tax having jurisdiction of assesse. </a:t>
            </a:r>
          </a:p>
          <a:p>
            <a:pPr marL="0" indent="0">
              <a:buNone/>
            </a:pPr>
            <a:r>
              <a:rPr lang="en-US" b="1" u="sng" dirty="0" smtClean="0"/>
              <a:t>Rule 37J:</a:t>
            </a:r>
          </a:p>
          <a:p>
            <a:pPr marL="0" indent="0" algn="just">
              <a:buNone/>
            </a:pPr>
            <a:r>
              <a:rPr lang="en-US" dirty="0"/>
              <a:t>	</a:t>
            </a:r>
            <a:r>
              <a:rPr lang="en-US" dirty="0" smtClean="0"/>
              <a:t>As per the rule a certificate from an accountant in form </a:t>
            </a:r>
            <a:r>
              <a:rPr lang="en-US" b="1" dirty="0" smtClean="0"/>
              <a:t>27BA</a:t>
            </a:r>
            <a:r>
              <a:rPr lang="en-US" dirty="0" smtClean="0"/>
              <a:t> to be furnished. As per instruction no. 12 of 2016 this certificate is required to be furnished in electronic mode </a:t>
            </a:r>
            <a:r>
              <a:rPr lang="en-US" dirty="0" err="1" smtClean="0"/>
              <a:t>upto</a:t>
            </a:r>
            <a:r>
              <a:rPr lang="en-US" dirty="0" smtClean="0"/>
              <a:t> F.Y. 2016-17. However it is  required to ensure that the interest on non collection of tax at source is paid before filling the form in electronic mode. </a:t>
            </a:r>
          </a:p>
          <a:p>
            <a:pPr marL="0" indent="0">
              <a:buNone/>
            </a:pPr>
            <a:endParaRPr lang="en-US" dirty="0" smtClean="0"/>
          </a:p>
        </p:txBody>
      </p:sp>
    </p:spTree>
    <p:extLst>
      <p:ext uri="{BB962C8B-B14F-4D97-AF65-F5344CB8AC3E}">
        <p14:creationId xmlns:p14="http://schemas.microsoft.com/office/powerpoint/2010/main" val="187194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pPr algn="ctr"/>
            <a:r>
              <a:rPr lang="en-US" sz="3600" b="1" dirty="0" smtClean="0">
                <a:latin typeface="Verdana" panose="020B0604030504040204" pitchFamily="34" charset="0"/>
                <a:ea typeface="Verdana" panose="020B0604030504040204" pitchFamily="34" charset="0"/>
              </a:rPr>
              <a:t>::TIME LIMITS::</a:t>
            </a:r>
            <a:endParaRPr lang="en-US" sz="3600" b="1"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solidFill>
            <a:srgbClr val="92D050"/>
          </a:solidFill>
        </p:spPr>
        <p:txBody>
          <a:bodyPr>
            <a:normAutofit/>
          </a:bodyPr>
          <a:lstStyle/>
          <a:p>
            <a:r>
              <a:rPr lang="en-US" sz="2200" dirty="0" smtClean="0">
                <a:latin typeface="Verdana" panose="020B0604030504040204" pitchFamily="34" charset="0"/>
                <a:ea typeface="Verdana" panose="020B0604030504040204" pitchFamily="34" charset="0"/>
              </a:rPr>
              <a:t>TCS is required to be collected at the time of receipt of amount or debiting the account in books of accounts. </a:t>
            </a:r>
          </a:p>
          <a:p>
            <a:endParaRPr lang="en-US" sz="2200" dirty="0" smtClean="0">
              <a:latin typeface="Verdana" panose="020B0604030504040204" pitchFamily="34" charset="0"/>
              <a:ea typeface="Verdana" panose="020B0604030504040204" pitchFamily="34" charset="0"/>
            </a:endParaRPr>
          </a:p>
          <a:p>
            <a:r>
              <a:rPr lang="en-US" sz="2200" dirty="0" smtClean="0">
                <a:latin typeface="Verdana" panose="020B0604030504040204" pitchFamily="34" charset="0"/>
                <a:ea typeface="Verdana" panose="020B0604030504040204" pitchFamily="34" charset="0"/>
              </a:rPr>
              <a:t>TCS, so collected, is required to be remitted in Govt. A/c within one week of last day of the month in which TCS so collected. </a:t>
            </a:r>
          </a:p>
          <a:p>
            <a:endParaRPr lang="en-US" sz="2200" dirty="0" smtClean="0">
              <a:latin typeface="Verdana" panose="020B0604030504040204" pitchFamily="34" charset="0"/>
              <a:ea typeface="Verdana" panose="020B0604030504040204" pitchFamily="34" charset="0"/>
            </a:endParaRPr>
          </a:p>
          <a:p>
            <a:r>
              <a:rPr lang="en-US" sz="2200" dirty="0" smtClean="0">
                <a:latin typeface="Verdana" panose="020B0604030504040204" pitchFamily="34" charset="0"/>
                <a:ea typeface="Verdana" panose="020B0604030504040204" pitchFamily="34" charset="0"/>
              </a:rPr>
              <a:t>In case of Government office the TCS is required to be remitted on the same day. </a:t>
            </a:r>
            <a:endParaRPr lang="en-US"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5613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pPr algn="ctr"/>
            <a:r>
              <a:rPr lang="en-US" sz="3600" b="1" dirty="0" smtClean="0">
                <a:latin typeface="Verdana" panose="020B0604030504040204" pitchFamily="34" charset="0"/>
                <a:ea typeface="Verdana" panose="020B0604030504040204" pitchFamily="34" charset="0"/>
              </a:rPr>
              <a:t>TCS STATEMENTS </a:t>
            </a:r>
            <a:br>
              <a:rPr lang="en-US" sz="3600" b="1" dirty="0" smtClean="0">
                <a:latin typeface="Verdana" panose="020B0604030504040204" pitchFamily="34" charset="0"/>
                <a:ea typeface="Verdana" panose="020B0604030504040204" pitchFamily="34" charset="0"/>
              </a:rPr>
            </a:br>
            <a:r>
              <a:rPr lang="en-US" sz="3600" b="1" dirty="0" smtClean="0">
                <a:latin typeface="Verdana" panose="020B0604030504040204" pitchFamily="34" charset="0"/>
                <a:ea typeface="Verdana" panose="020B0604030504040204" pitchFamily="34" charset="0"/>
              </a:rPr>
              <a:t>TIME LIMIT TO FILE</a:t>
            </a:r>
            <a:endParaRPr lang="en-US" sz="3600" b="1"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solidFill>
            <a:srgbClr val="92D050"/>
          </a:solidFill>
        </p:spPr>
        <p:txBody>
          <a:bodyPr/>
          <a:lstStyle/>
          <a:p>
            <a:r>
              <a:rPr lang="en-US" dirty="0" smtClean="0"/>
              <a:t>QURTERLY STATEMENTS TO BE FILED IN </a:t>
            </a:r>
            <a:r>
              <a:rPr lang="en-US" b="1" u="sng" dirty="0" smtClean="0"/>
              <a:t>FORM 27EQ</a:t>
            </a:r>
          </a:p>
          <a:p>
            <a:endParaRPr lang="en-US" dirty="0" smtClean="0"/>
          </a:p>
          <a:p>
            <a:r>
              <a:rPr lang="en-US" dirty="0" smtClean="0"/>
              <a:t>TIME LIMITS:::	For Q-1         	15</a:t>
            </a:r>
            <a:r>
              <a:rPr lang="en-US" baseline="30000" dirty="0" smtClean="0"/>
              <a:t>th</a:t>
            </a:r>
            <a:r>
              <a:rPr lang="en-US" dirty="0" smtClean="0"/>
              <a:t> July</a:t>
            </a:r>
          </a:p>
          <a:p>
            <a:pPr marL="0" indent="0">
              <a:buNone/>
            </a:pPr>
            <a:r>
              <a:rPr lang="en-US" dirty="0"/>
              <a:t>	</a:t>
            </a:r>
            <a:r>
              <a:rPr lang="en-US" dirty="0" smtClean="0"/>
              <a:t>		For Q-2  	 15</a:t>
            </a:r>
            <a:r>
              <a:rPr lang="en-US" baseline="30000" dirty="0" smtClean="0"/>
              <a:t>th</a:t>
            </a:r>
            <a:r>
              <a:rPr lang="en-US" dirty="0" smtClean="0"/>
              <a:t> Oct.</a:t>
            </a:r>
          </a:p>
          <a:p>
            <a:pPr marL="0" indent="0">
              <a:buNone/>
            </a:pPr>
            <a:r>
              <a:rPr lang="en-US" dirty="0"/>
              <a:t>	</a:t>
            </a:r>
            <a:r>
              <a:rPr lang="en-US" dirty="0" smtClean="0"/>
              <a:t>		For Q-3  	 15</a:t>
            </a:r>
            <a:r>
              <a:rPr lang="en-US" baseline="30000" dirty="0" smtClean="0"/>
              <a:t>th</a:t>
            </a:r>
            <a:r>
              <a:rPr lang="en-US" dirty="0" smtClean="0"/>
              <a:t> Jan. </a:t>
            </a:r>
          </a:p>
          <a:p>
            <a:pPr marL="0" indent="0">
              <a:buNone/>
            </a:pPr>
            <a:r>
              <a:rPr lang="en-US" dirty="0"/>
              <a:t>	</a:t>
            </a:r>
            <a:r>
              <a:rPr lang="en-US" dirty="0" smtClean="0"/>
              <a:t>		For Q-4  	 15</a:t>
            </a:r>
            <a:r>
              <a:rPr lang="en-US" baseline="30000" dirty="0" smtClean="0"/>
              <a:t>th</a:t>
            </a:r>
            <a:r>
              <a:rPr lang="en-US" dirty="0" smtClean="0"/>
              <a:t> May 	</a:t>
            </a:r>
            <a:endParaRPr lang="en-US" dirty="0"/>
          </a:p>
        </p:txBody>
      </p:sp>
      <p:sp>
        <p:nvSpPr>
          <p:cNvPr id="5" name="Right Arrow 4"/>
          <p:cNvSpPr/>
          <p:nvPr/>
        </p:nvSpPr>
        <p:spPr>
          <a:xfrm>
            <a:off x="5044440" y="2885757"/>
            <a:ext cx="327660" cy="32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 name="Right Arrow 5"/>
          <p:cNvSpPr/>
          <p:nvPr/>
        </p:nvSpPr>
        <p:spPr>
          <a:xfrm>
            <a:off x="5044440" y="3419157"/>
            <a:ext cx="327660" cy="32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8" name="Right Arrow 7"/>
          <p:cNvSpPr/>
          <p:nvPr/>
        </p:nvSpPr>
        <p:spPr>
          <a:xfrm>
            <a:off x="5044440" y="3921760"/>
            <a:ext cx="327660" cy="32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9" name="Right Arrow 8"/>
          <p:cNvSpPr/>
          <p:nvPr/>
        </p:nvSpPr>
        <p:spPr>
          <a:xfrm>
            <a:off x="5044440" y="4424363"/>
            <a:ext cx="327660" cy="32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Tree>
    <p:extLst>
      <p:ext uri="{BB962C8B-B14F-4D97-AF65-F5344CB8AC3E}">
        <p14:creationId xmlns:p14="http://schemas.microsoft.com/office/powerpoint/2010/main" val="421966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pPr algn="ctr"/>
            <a:r>
              <a:rPr lang="en-US" sz="3600" b="1" dirty="0" smtClean="0">
                <a:latin typeface="Verdana" panose="020B0604030504040204" pitchFamily="34" charset="0"/>
                <a:ea typeface="Verdana" panose="020B0604030504040204" pitchFamily="34" charset="0"/>
              </a:rPr>
              <a:t>CONSEQUANCES</a:t>
            </a:r>
            <a:endParaRPr lang="en-US" sz="3600" b="1"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830580" y="1825625"/>
            <a:ext cx="10515600" cy="4351338"/>
          </a:xfrm>
          <a:solidFill>
            <a:srgbClr val="92D050"/>
          </a:solidFill>
        </p:spPr>
        <p:txBody>
          <a:bodyPr>
            <a:normAutofit fontScale="25000" lnSpcReduction="20000"/>
          </a:bodyPr>
          <a:lstStyle/>
          <a:p>
            <a:pPr marL="0" indent="0">
              <a:buNone/>
            </a:pPr>
            <a:endParaRPr lang="en-US" sz="8000" b="1" u="sng" dirty="0" smtClean="0">
              <a:latin typeface="Verdana" panose="020B0604030504040204" pitchFamily="34" charset="0"/>
              <a:ea typeface="Verdana" panose="020B0604030504040204" pitchFamily="34" charset="0"/>
            </a:endParaRPr>
          </a:p>
          <a:p>
            <a:pPr marL="0" indent="0">
              <a:buNone/>
            </a:pPr>
            <a:r>
              <a:rPr lang="en-US" sz="8000" b="1" u="sng" dirty="0" smtClean="0">
                <a:latin typeface="Verdana" panose="020B0604030504040204" pitchFamily="34" charset="0"/>
                <a:ea typeface="Verdana" panose="020B0604030504040204" pitchFamily="34" charset="0"/>
              </a:rPr>
              <a:t>INTEREST:</a:t>
            </a:r>
            <a:r>
              <a:rPr lang="en-US" sz="8000" b="1" dirty="0" smtClean="0">
                <a:latin typeface="Verdana" panose="020B0604030504040204" pitchFamily="34" charset="0"/>
                <a:ea typeface="Verdana" panose="020B0604030504040204" pitchFamily="34" charset="0"/>
              </a:rPr>
              <a:t>		</a:t>
            </a:r>
            <a:r>
              <a:rPr lang="en-US" sz="8000" dirty="0" smtClean="0">
                <a:latin typeface="Verdana" panose="020B0604030504040204" pitchFamily="34" charset="0"/>
                <a:ea typeface="Verdana" panose="020B0604030504040204" pitchFamily="34" charset="0"/>
              </a:rPr>
              <a:t>   	</a:t>
            </a:r>
          </a:p>
          <a:p>
            <a:pPr marL="0" indent="0">
              <a:buNone/>
            </a:pPr>
            <a:r>
              <a:rPr lang="en-US" sz="8000" dirty="0">
                <a:latin typeface="Verdana" panose="020B0604030504040204" pitchFamily="34" charset="0"/>
                <a:ea typeface="Verdana" panose="020B0604030504040204" pitchFamily="34" charset="0"/>
              </a:rPr>
              <a:t>	</a:t>
            </a:r>
            <a:r>
              <a:rPr lang="en-US" sz="8000" dirty="0" smtClean="0">
                <a:latin typeface="Verdana" panose="020B0604030504040204" pitchFamily="34" charset="0"/>
                <a:ea typeface="Verdana" panose="020B0604030504040204" pitchFamily="34" charset="0"/>
              </a:rPr>
              <a:t>			Interest u/s 206C(7) of the Act is attracted @ 1% 				for every default month.</a:t>
            </a:r>
          </a:p>
          <a:p>
            <a:pPr marL="0" indent="0">
              <a:buNone/>
            </a:pPr>
            <a:endParaRPr lang="en-US" sz="8000" b="1" u="sng" dirty="0" smtClean="0">
              <a:latin typeface="Verdana" panose="020B0604030504040204" pitchFamily="34" charset="0"/>
              <a:ea typeface="Verdana" panose="020B0604030504040204" pitchFamily="34" charset="0"/>
            </a:endParaRPr>
          </a:p>
          <a:p>
            <a:pPr marL="0" indent="0">
              <a:buNone/>
            </a:pPr>
            <a:r>
              <a:rPr lang="en-US" sz="8000" b="1" u="sng" dirty="0" smtClean="0">
                <a:latin typeface="Verdana" panose="020B0604030504040204" pitchFamily="34" charset="0"/>
                <a:ea typeface="Verdana" panose="020B0604030504040204" pitchFamily="34" charset="0"/>
              </a:rPr>
              <a:t>PENALTY:</a:t>
            </a:r>
          </a:p>
          <a:p>
            <a:pPr marL="0" indent="0">
              <a:spcBef>
                <a:spcPts val="0"/>
              </a:spcBef>
              <a:buNone/>
            </a:pPr>
            <a:r>
              <a:rPr lang="en-US" sz="8000" dirty="0" smtClean="0">
                <a:latin typeface="Verdana" panose="020B0604030504040204" pitchFamily="34" charset="0"/>
                <a:ea typeface="Verdana" panose="020B0604030504040204" pitchFamily="34" charset="0"/>
              </a:rPr>
              <a:t>	</a:t>
            </a:r>
          </a:p>
          <a:p>
            <a:pPr marL="0" indent="0">
              <a:spcBef>
                <a:spcPts val="0"/>
              </a:spcBef>
              <a:buNone/>
            </a:pPr>
            <a:r>
              <a:rPr lang="en-US" sz="8000" dirty="0">
                <a:latin typeface="Verdana" panose="020B0604030504040204" pitchFamily="34" charset="0"/>
                <a:ea typeface="Verdana" panose="020B0604030504040204" pitchFamily="34" charset="0"/>
              </a:rPr>
              <a:t>	</a:t>
            </a:r>
            <a:r>
              <a:rPr lang="en-US" sz="8000" dirty="0" smtClean="0">
                <a:latin typeface="Verdana" panose="020B0604030504040204" pitchFamily="34" charset="0"/>
                <a:ea typeface="Verdana" panose="020B0604030504040204" pitchFamily="34" charset="0"/>
              </a:rPr>
              <a:t>Sec. 271CA:		Penalty for failure to collect TCS which is a sum</a:t>
            </a:r>
          </a:p>
          <a:p>
            <a:pPr marL="0" indent="0">
              <a:spcBef>
                <a:spcPts val="0"/>
              </a:spcBef>
              <a:buNone/>
            </a:pPr>
            <a:r>
              <a:rPr lang="en-US" sz="8000" dirty="0">
                <a:latin typeface="Verdana" panose="020B0604030504040204" pitchFamily="34" charset="0"/>
                <a:ea typeface="Verdana" panose="020B0604030504040204" pitchFamily="34" charset="0"/>
              </a:rPr>
              <a:t>	</a:t>
            </a:r>
            <a:r>
              <a:rPr lang="en-US" sz="8000" dirty="0" smtClean="0">
                <a:latin typeface="Verdana" panose="020B0604030504040204" pitchFamily="34" charset="0"/>
                <a:ea typeface="Verdana" panose="020B0604030504040204" pitchFamily="34" charset="0"/>
              </a:rPr>
              <a:t>			equal to amount of TCS. This penalty to be levied 				by </a:t>
            </a:r>
            <a:r>
              <a:rPr lang="en-US" sz="8000" dirty="0" err="1" smtClean="0">
                <a:latin typeface="Verdana" panose="020B0604030504040204" pitchFamily="34" charset="0"/>
                <a:ea typeface="Verdana" panose="020B0604030504040204" pitchFamily="34" charset="0"/>
              </a:rPr>
              <a:t>Addl.CIT</a:t>
            </a:r>
            <a:r>
              <a:rPr lang="en-US" sz="8000" dirty="0" smtClean="0">
                <a:latin typeface="Verdana" panose="020B0604030504040204" pitchFamily="34" charset="0"/>
                <a:ea typeface="Verdana" panose="020B0604030504040204" pitchFamily="34" charset="0"/>
              </a:rPr>
              <a:t>/JCIT, TDS.</a:t>
            </a:r>
          </a:p>
          <a:p>
            <a:pPr marL="0" indent="0">
              <a:spcBef>
                <a:spcPts val="0"/>
              </a:spcBef>
              <a:buNone/>
            </a:pPr>
            <a:r>
              <a:rPr lang="en-US" sz="8000" dirty="0">
                <a:latin typeface="Verdana" panose="020B0604030504040204" pitchFamily="34" charset="0"/>
                <a:ea typeface="Verdana" panose="020B0604030504040204" pitchFamily="34" charset="0"/>
              </a:rPr>
              <a:t>	</a:t>
            </a:r>
            <a:endParaRPr lang="en-US" sz="8000" dirty="0" smtClean="0">
              <a:latin typeface="Verdana" panose="020B0604030504040204" pitchFamily="34" charset="0"/>
              <a:ea typeface="Verdana" panose="020B0604030504040204" pitchFamily="34" charset="0"/>
            </a:endParaRPr>
          </a:p>
          <a:p>
            <a:pPr marL="0" indent="0">
              <a:spcBef>
                <a:spcPts val="0"/>
              </a:spcBef>
              <a:buNone/>
            </a:pPr>
            <a:r>
              <a:rPr lang="en-US" sz="8000" dirty="0">
                <a:latin typeface="Verdana" panose="020B0604030504040204" pitchFamily="34" charset="0"/>
                <a:ea typeface="Verdana" panose="020B0604030504040204" pitchFamily="34" charset="0"/>
              </a:rPr>
              <a:t>	</a:t>
            </a:r>
            <a:endParaRPr lang="en-US" sz="8000" dirty="0" smtClean="0">
              <a:latin typeface="Verdana" panose="020B0604030504040204" pitchFamily="34" charset="0"/>
              <a:ea typeface="Verdana" panose="020B0604030504040204" pitchFamily="34" charset="0"/>
            </a:endParaRPr>
          </a:p>
          <a:p>
            <a:pPr marL="0" indent="0">
              <a:spcBef>
                <a:spcPts val="0"/>
              </a:spcBef>
              <a:buNone/>
            </a:pPr>
            <a:r>
              <a:rPr lang="en-US" sz="8000" dirty="0">
                <a:latin typeface="Verdana" panose="020B0604030504040204" pitchFamily="34" charset="0"/>
                <a:ea typeface="Verdana" panose="020B0604030504040204" pitchFamily="34" charset="0"/>
              </a:rPr>
              <a:t>	</a:t>
            </a:r>
            <a:r>
              <a:rPr lang="en-US" sz="8000" dirty="0" smtClean="0">
                <a:latin typeface="Verdana" panose="020B0604030504040204" pitchFamily="34" charset="0"/>
                <a:ea typeface="Verdana" panose="020B0604030504040204" pitchFamily="34" charset="0"/>
              </a:rPr>
              <a:t>Sec. 271H:		Penalty for failure to furnish statement. The amount 	( </a:t>
            </a:r>
            <a:r>
              <a:rPr lang="en-US" sz="8000" dirty="0" err="1" smtClean="0">
                <a:latin typeface="Verdana" panose="020B0604030504040204" pitchFamily="34" charset="0"/>
                <a:ea typeface="Verdana" panose="020B0604030504040204" pitchFamily="34" charset="0"/>
              </a:rPr>
              <a:t>w.e.f</a:t>
            </a:r>
            <a:r>
              <a:rPr lang="en-US" sz="8000" dirty="0" smtClean="0">
                <a:latin typeface="Verdana" panose="020B0604030504040204" pitchFamily="34" charset="0"/>
                <a:ea typeface="Verdana" panose="020B0604030504040204" pitchFamily="34" charset="0"/>
              </a:rPr>
              <a:t>. 1-7-2012) 	of Penalty will be minimum 10000/- which may 					extend to 1lakh rupees. This penalty to be levied </a:t>
            </a:r>
          </a:p>
          <a:p>
            <a:pPr marL="0" indent="0">
              <a:spcBef>
                <a:spcPts val="0"/>
              </a:spcBef>
              <a:buNone/>
            </a:pPr>
            <a:r>
              <a:rPr lang="en-US" sz="8000" dirty="0">
                <a:latin typeface="Verdana" panose="020B0604030504040204" pitchFamily="34" charset="0"/>
                <a:ea typeface="Verdana" panose="020B0604030504040204" pitchFamily="34" charset="0"/>
              </a:rPr>
              <a:t>	</a:t>
            </a:r>
            <a:r>
              <a:rPr lang="en-US" sz="8000" dirty="0" smtClean="0">
                <a:latin typeface="Verdana" panose="020B0604030504040204" pitchFamily="34" charset="0"/>
                <a:ea typeface="Verdana" panose="020B0604030504040204" pitchFamily="34" charset="0"/>
              </a:rPr>
              <a:t>			by  AO, TDS</a:t>
            </a:r>
          </a:p>
          <a:p>
            <a:pPr marL="0" indent="0">
              <a:spcBef>
                <a:spcPts val="0"/>
              </a:spcBef>
              <a:buNone/>
            </a:pPr>
            <a:endParaRPr lang="en-US" sz="8000" dirty="0" smtClean="0">
              <a:latin typeface="Verdana" panose="020B0604030504040204" pitchFamily="34" charset="0"/>
              <a:ea typeface="Verdana" panose="020B0604030504040204" pitchFamily="34" charset="0"/>
            </a:endParaRPr>
          </a:p>
          <a:p>
            <a:pPr marL="0" indent="0">
              <a:spcBef>
                <a:spcPts val="0"/>
              </a:spcBef>
              <a:buNone/>
            </a:pPr>
            <a:endParaRPr lang="en-US" sz="8000" dirty="0">
              <a:latin typeface="Verdana" panose="020B0604030504040204" pitchFamily="34" charset="0"/>
              <a:ea typeface="Verdana" panose="020B0604030504040204" pitchFamily="34" charset="0"/>
            </a:endParaRPr>
          </a:p>
          <a:p>
            <a:pPr marL="0" indent="0">
              <a:buNone/>
            </a:pPr>
            <a:endParaRPr lang="en-US" sz="8000" dirty="0" smtClean="0">
              <a:latin typeface="Verdana" panose="020B0604030504040204" pitchFamily="34" charset="0"/>
              <a:ea typeface="Verdana" panose="020B0604030504040204" pitchFamily="34" charset="0"/>
            </a:endParaRPr>
          </a:p>
          <a:p>
            <a:pPr marL="0" indent="0">
              <a:buNone/>
            </a:pPr>
            <a:r>
              <a:rPr lang="en-US" sz="8000" dirty="0" smtClean="0">
                <a:latin typeface="Verdana" panose="020B0604030504040204" pitchFamily="34" charset="0"/>
                <a:ea typeface="Verdana" panose="020B0604030504040204" pitchFamily="34" charset="0"/>
              </a:rPr>
              <a:t>	</a:t>
            </a:r>
          </a:p>
          <a:p>
            <a:pPr marL="0" indent="0">
              <a:buNone/>
            </a:pPr>
            <a:endParaRPr lang="en-US" dirty="0"/>
          </a:p>
        </p:txBody>
      </p:sp>
    </p:spTree>
    <p:extLst>
      <p:ext uri="{BB962C8B-B14F-4D97-AF65-F5344CB8AC3E}">
        <p14:creationId xmlns:p14="http://schemas.microsoft.com/office/powerpoint/2010/main" val="1210475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349</TotalTime>
  <Words>490</Words>
  <Application>Microsoft Office PowerPoint</Application>
  <PresentationFormat>Widescreen</PresentationFormat>
  <Paragraphs>115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Verdana</vt:lpstr>
      <vt:lpstr>Office Theme</vt:lpstr>
      <vt:lpstr>INCOME TAX DEPARTMENT TDS, RAJKOT</vt:lpstr>
      <vt:lpstr>:Tax Collection At Source (TCS):</vt:lpstr>
      <vt:lpstr>:Classification of Seller &amp; Buyer for TCS:</vt:lpstr>
      <vt:lpstr>:RATE OF TCS:</vt:lpstr>
      <vt:lpstr>:RATE OF TCS:</vt:lpstr>
      <vt:lpstr>EXEMPTIONS TO COLLECT TCS </vt:lpstr>
      <vt:lpstr>::TIME LIMITS::</vt:lpstr>
      <vt:lpstr>TCS STATEMENTS  TIME LIMIT TO FILE</vt:lpstr>
      <vt:lpstr>CONSEQUANCES</vt:lpstr>
      <vt:lpstr>CONSEQUANCES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TAX DEPARTMENT TDS WING, RAJKOT</dc:title>
  <dc:creator>Dell</dc:creator>
  <cp:lastModifiedBy>Dell</cp:lastModifiedBy>
  <cp:revision>37</cp:revision>
  <dcterms:created xsi:type="dcterms:W3CDTF">2023-05-04T05:08:08Z</dcterms:created>
  <dcterms:modified xsi:type="dcterms:W3CDTF">2023-05-05T07:03:46Z</dcterms:modified>
</cp:coreProperties>
</file>