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5" r:id="rId2"/>
    <p:sldId id="327" r:id="rId3"/>
    <p:sldId id="359" r:id="rId4"/>
    <p:sldId id="362" r:id="rId5"/>
    <p:sldId id="348" r:id="rId6"/>
    <p:sldId id="349" r:id="rId7"/>
    <p:sldId id="360" r:id="rId8"/>
    <p:sldId id="356" r:id="rId9"/>
    <p:sldId id="353" r:id="rId10"/>
    <p:sldId id="342" r:id="rId11"/>
    <p:sldId id="357" r:id="rId12"/>
    <p:sldId id="358" r:id="rId13"/>
    <p:sldId id="347" r:id="rId14"/>
    <p:sldId id="30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548" autoAdjust="0"/>
    <p:restoredTop sz="94660"/>
  </p:normalViewPr>
  <p:slideViewPr>
    <p:cSldViewPr>
      <p:cViewPr varScale="1">
        <p:scale>
          <a:sx n="68" d="100"/>
          <a:sy n="68" d="100"/>
        </p:scale>
        <p:origin x="-132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874D09-3960-401B-A5C5-9323A186F39B}"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DA151487-007F-46B1-BD8D-93191E2C52ED}">
      <dgm:prSet/>
      <dgm:spPr/>
      <dgm:t>
        <a:bodyPr/>
        <a:lstStyle/>
        <a:p>
          <a:pPr algn="just"/>
          <a:r>
            <a:rPr lang="en-US" dirty="0">
              <a:solidFill>
                <a:schemeClr val="tx1"/>
              </a:solidFill>
            </a:rPr>
            <a:t>Taxability of Perquisites under clause (iv) of Section 28  not required to be checked while effecting TDS.</a:t>
          </a:r>
        </a:p>
      </dgm:t>
    </dgm:pt>
    <dgm:pt modelId="{2AC3961E-2EF2-4923-87DC-7DBCCBEB10B0}" type="parTrans" cxnId="{70B0EE4C-75EB-4102-BBA0-0DCAB80C59EC}">
      <dgm:prSet/>
      <dgm:spPr/>
      <dgm:t>
        <a:bodyPr/>
        <a:lstStyle/>
        <a:p>
          <a:endParaRPr lang="en-US"/>
        </a:p>
      </dgm:t>
    </dgm:pt>
    <dgm:pt modelId="{BE01FBC0-A638-4615-8CF2-8A0709A065EA}" type="sibTrans" cxnId="{70B0EE4C-75EB-4102-BBA0-0DCAB80C59EC}">
      <dgm:prSet/>
      <dgm:spPr/>
      <dgm:t>
        <a:bodyPr/>
        <a:lstStyle/>
        <a:p>
          <a:endParaRPr lang="en-US"/>
        </a:p>
      </dgm:t>
    </dgm:pt>
    <dgm:pt modelId="{F3A44FED-3882-4418-B41E-7977B7C7F19B}">
      <dgm:prSet/>
      <dgm:spPr/>
      <dgm:t>
        <a:bodyPr/>
        <a:lstStyle/>
        <a:p>
          <a:r>
            <a:rPr lang="en-US" dirty="0">
              <a:solidFill>
                <a:schemeClr val="tx1"/>
              </a:solidFill>
            </a:rPr>
            <a:t>Perquisite can be in any form whether in Cash or Kind or partly in cash and partly in kind. </a:t>
          </a:r>
        </a:p>
      </dgm:t>
    </dgm:pt>
    <dgm:pt modelId="{87490A5B-4DD9-4BC4-AC58-821CA68DB5A8}" type="parTrans" cxnId="{F2EBC93C-C126-4CBF-8C46-2D3A7FA9B8BA}">
      <dgm:prSet/>
      <dgm:spPr/>
      <dgm:t>
        <a:bodyPr/>
        <a:lstStyle/>
        <a:p>
          <a:endParaRPr lang="en-US"/>
        </a:p>
      </dgm:t>
    </dgm:pt>
    <dgm:pt modelId="{0D56A2CD-AD95-4F24-9FBB-10AF87299AB8}" type="sibTrans" cxnId="{F2EBC93C-C126-4CBF-8C46-2D3A7FA9B8BA}">
      <dgm:prSet/>
      <dgm:spPr/>
      <dgm:t>
        <a:bodyPr/>
        <a:lstStyle/>
        <a:p>
          <a:endParaRPr lang="en-US"/>
        </a:p>
      </dgm:t>
    </dgm:pt>
    <dgm:pt modelId="{060CE52D-426C-4788-8EF7-74D8CCD1ABDD}">
      <dgm:prSet/>
      <dgm:spPr/>
      <dgm:t>
        <a:bodyPr/>
        <a:lstStyle/>
        <a:p>
          <a:pPr algn="just"/>
          <a:r>
            <a:rPr lang="en-US" dirty="0">
              <a:solidFill>
                <a:schemeClr val="tx1"/>
              </a:solidFill>
            </a:rPr>
            <a:t>Even when benefits/perquisites is in the nature of Capital Asset viz CAR, LAND etc.  are under the purview of TDS under this section.</a:t>
          </a:r>
        </a:p>
      </dgm:t>
    </dgm:pt>
    <dgm:pt modelId="{982BC082-1668-442D-A2A4-BE80E65BEC84}" type="parTrans" cxnId="{B7B69523-3C58-4F86-A4A7-A515BEE2140C}">
      <dgm:prSet/>
      <dgm:spPr/>
      <dgm:t>
        <a:bodyPr/>
        <a:lstStyle/>
        <a:p>
          <a:endParaRPr lang="en-US"/>
        </a:p>
      </dgm:t>
    </dgm:pt>
    <dgm:pt modelId="{AED748CA-D002-4C4E-BF84-55DBBD152D72}" type="sibTrans" cxnId="{B7B69523-3C58-4F86-A4A7-A515BEE2140C}">
      <dgm:prSet/>
      <dgm:spPr/>
      <dgm:t>
        <a:bodyPr/>
        <a:lstStyle/>
        <a:p>
          <a:endParaRPr lang="en-US"/>
        </a:p>
      </dgm:t>
    </dgm:pt>
    <dgm:pt modelId="{6C221939-AF64-4303-AE56-9BECD2F8BA45}">
      <dgm:prSet/>
      <dgm:spPr/>
      <dgm:t>
        <a:bodyPr/>
        <a:lstStyle/>
        <a:p>
          <a:pPr algn="just"/>
          <a:r>
            <a:rPr lang="en-US" dirty="0">
              <a:solidFill>
                <a:schemeClr val="tx1"/>
              </a:solidFill>
            </a:rPr>
            <a:t>Sales Discount, cash discount and rebates given to purchaser by which sales realization reduced can’t be termed as Perquisites.</a:t>
          </a:r>
        </a:p>
      </dgm:t>
    </dgm:pt>
    <dgm:pt modelId="{6926FC0A-F11D-48C3-9C2A-69A1EA0B4ECE}" type="parTrans" cxnId="{2A609B31-52BD-49DE-9739-F79B1920C2CE}">
      <dgm:prSet/>
      <dgm:spPr/>
      <dgm:t>
        <a:bodyPr/>
        <a:lstStyle/>
        <a:p>
          <a:endParaRPr lang="en-US"/>
        </a:p>
      </dgm:t>
    </dgm:pt>
    <dgm:pt modelId="{C4A7F3C3-B404-4100-A935-BA2A07BFAA14}" type="sibTrans" cxnId="{2A609B31-52BD-49DE-9739-F79B1920C2CE}">
      <dgm:prSet/>
      <dgm:spPr/>
      <dgm:t>
        <a:bodyPr/>
        <a:lstStyle/>
        <a:p>
          <a:endParaRPr lang="en-US"/>
        </a:p>
      </dgm:t>
    </dgm:pt>
    <dgm:pt modelId="{7AB1908F-12F5-4235-BB66-39179A0977F1}" type="pres">
      <dgm:prSet presAssocID="{8C874D09-3960-401B-A5C5-9323A186F39B}" presName="linear" presStyleCnt="0">
        <dgm:presLayoutVars>
          <dgm:animLvl val="lvl"/>
          <dgm:resizeHandles val="exact"/>
        </dgm:presLayoutVars>
      </dgm:prSet>
      <dgm:spPr/>
      <dgm:t>
        <a:bodyPr/>
        <a:lstStyle/>
        <a:p>
          <a:endParaRPr lang="en-US"/>
        </a:p>
      </dgm:t>
    </dgm:pt>
    <dgm:pt modelId="{F673F630-0EFD-4706-9B72-B42EA88B5029}" type="pres">
      <dgm:prSet presAssocID="{DA151487-007F-46B1-BD8D-93191E2C52ED}" presName="parentText" presStyleLbl="node1" presStyleIdx="0" presStyleCnt="4">
        <dgm:presLayoutVars>
          <dgm:chMax val="0"/>
          <dgm:bulletEnabled val="1"/>
        </dgm:presLayoutVars>
      </dgm:prSet>
      <dgm:spPr/>
      <dgm:t>
        <a:bodyPr/>
        <a:lstStyle/>
        <a:p>
          <a:endParaRPr lang="en-US"/>
        </a:p>
      </dgm:t>
    </dgm:pt>
    <dgm:pt modelId="{76E11CEB-4FC4-4911-9B66-F8E58ABF1268}" type="pres">
      <dgm:prSet presAssocID="{BE01FBC0-A638-4615-8CF2-8A0709A065EA}" presName="spacer" presStyleCnt="0"/>
      <dgm:spPr/>
    </dgm:pt>
    <dgm:pt modelId="{100CF767-9740-4CF4-A459-32C36ABA7F4E}" type="pres">
      <dgm:prSet presAssocID="{F3A44FED-3882-4418-B41E-7977B7C7F19B}" presName="parentText" presStyleLbl="node1" presStyleIdx="1" presStyleCnt="4">
        <dgm:presLayoutVars>
          <dgm:chMax val="0"/>
          <dgm:bulletEnabled val="1"/>
        </dgm:presLayoutVars>
      </dgm:prSet>
      <dgm:spPr/>
      <dgm:t>
        <a:bodyPr/>
        <a:lstStyle/>
        <a:p>
          <a:endParaRPr lang="en-US"/>
        </a:p>
      </dgm:t>
    </dgm:pt>
    <dgm:pt modelId="{A63B8972-0ED7-4F9B-AF72-F6795F5C9B5E}" type="pres">
      <dgm:prSet presAssocID="{0D56A2CD-AD95-4F24-9FBB-10AF87299AB8}" presName="spacer" presStyleCnt="0"/>
      <dgm:spPr/>
    </dgm:pt>
    <dgm:pt modelId="{1103E91F-61C0-44F1-BA13-D22DDDA0190C}" type="pres">
      <dgm:prSet presAssocID="{060CE52D-426C-4788-8EF7-74D8CCD1ABDD}" presName="parentText" presStyleLbl="node1" presStyleIdx="2" presStyleCnt="4">
        <dgm:presLayoutVars>
          <dgm:chMax val="0"/>
          <dgm:bulletEnabled val="1"/>
        </dgm:presLayoutVars>
      </dgm:prSet>
      <dgm:spPr/>
      <dgm:t>
        <a:bodyPr/>
        <a:lstStyle/>
        <a:p>
          <a:endParaRPr lang="en-US"/>
        </a:p>
      </dgm:t>
    </dgm:pt>
    <dgm:pt modelId="{CB4479BF-076C-4DF2-83A4-2E9F7A0FA10A}" type="pres">
      <dgm:prSet presAssocID="{AED748CA-D002-4C4E-BF84-55DBBD152D72}" presName="spacer" presStyleCnt="0"/>
      <dgm:spPr/>
    </dgm:pt>
    <dgm:pt modelId="{D3739C41-FCFE-4ED4-A76C-28DA573C8D5F}" type="pres">
      <dgm:prSet presAssocID="{6C221939-AF64-4303-AE56-9BECD2F8BA45}" presName="parentText" presStyleLbl="node1" presStyleIdx="3" presStyleCnt="4">
        <dgm:presLayoutVars>
          <dgm:chMax val="0"/>
          <dgm:bulletEnabled val="1"/>
        </dgm:presLayoutVars>
      </dgm:prSet>
      <dgm:spPr/>
      <dgm:t>
        <a:bodyPr/>
        <a:lstStyle/>
        <a:p>
          <a:endParaRPr lang="en-US"/>
        </a:p>
      </dgm:t>
    </dgm:pt>
  </dgm:ptLst>
  <dgm:cxnLst>
    <dgm:cxn modelId="{B7B69523-3C58-4F86-A4A7-A515BEE2140C}" srcId="{8C874D09-3960-401B-A5C5-9323A186F39B}" destId="{060CE52D-426C-4788-8EF7-74D8CCD1ABDD}" srcOrd="2" destOrd="0" parTransId="{982BC082-1668-442D-A2A4-BE80E65BEC84}" sibTransId="{AED748CA-D002-4C4E-BF84-55DBBD152D72}"/>
    <dgm:cxn modelId="{BCC18469-5A2F-4C82-BA19-7DFEEBB86E44}" type="presOf" srcId="{060CE52D-426C-4788-8EF7-74D8CCD1ABDD}" destId="{1103E91F-61C0-44F1-BA13-D22DDDA0190C}" srcOrd="0" destOrd="0" presId="urn:microsoft.com/office/officeart/2005/8/layout/vList2"/>
    <dgm:cxn modelId="{A277F9FC-3688-4514-B6B2-8B977E3E9C46}" type="presOf" srcId="{6C221939-AF64-4303-AE56-9BECD2F8BA45}" destId="{D3739C41-FCFE-4ED4-A76C-28DA573C8D5F}" srcOrd="0" destOrd="0" presId="urn:microsoft.com/office/officeart/2005/8/layout/vList2"/>
    <dgm:cxn modelId="{2A609B31-52BD-49DE-9739-F79B1920C2CE}" srcId="{8C874D09-3960-401B-A5C5-9323A186F39B}" destId="{6C221939-AF64-4303-AE56-9BECD2F8BA45}" srcOrd="3" destOrd="0" parTransId="{6926FC0A-F11D-48C3-9C2A-69A1EA0B4ECE}" sibTransId="{C4A7F3C3-B404-4100-A935-BA2A07BFAA14}"/>
    <dgm:cxn modelId="{781A6741-609F-48A0-ACF9-EDD5273ABE8F}" type="presOf" srcId="{DA151487-007F-46B1-BD8D-93191E2C52ED}" destId="{F673F630-0EFD-4706-9B72-B42EA88B5029}" srcOrd="0" destOrd="0" presId="urn:microsoft.com/office/officeart/2005/8/layout/vList2"/>
    <dgm:cxn modelId="{32AA1B52-3AE0-4038-82CA-5F2215DE58F7}" type="presOf" srcId="{F3A44FED-3882-4418-B41E-7977B7C7F19B}" destId="{100CF767-9740-4CF4-A459-32C36ABA7F4E}" srcOrd="0" destOrd="0" presId="urn:microsoft.com/office/officeart/2005/8/layout/vList2"/>
    <dgm:cxn modelId="{70B0EE4C-75EB-4102-BBA0-0DCAB80C59EC}" srcId="{8C874D09-3960-401B-A5C5-9323A186F39B}" destId="{DA151487-007F-46B1-BD8D-93191E2C52ED}" srcOrd="0" destOrd="0" parTransId="{2AC3961E-2EF2-4923-87DC-7DBCCBEB10B0}" sibTransId="{BE01FBC0-A638-4615-8CF2-8A0709A065EA}"/>
    <dgm:cxn modelId="{D4A74E93-7D9A-4A38-96E0-A218F10A9B41}" type="presOf" srcId="{8C874D09-3960-401B-A5C5-9323A186F39B}" destId="{7AB1908F-12F5-4235-BB66-39179A0977F1}" srcOrd="0" destOrd="0" presId="urn:microsoft.com/office/officeart/2005/8/layout/vList2"/>
    <dgm:cxn modelId="{F2EBC93C-C126-4CBF-8C46-2D3A7FA9B8BA}" srcId="{8C874D09-3960-401B-A5C5-9323A186F39B}" destId="{F3A44FED-3882-4418-B41E-7977B7C7F19B}" srcOrd="1" destOrd="0" parTransId="{87490A5B-4DD9-4BC4-AC58-821CA68DB5A8}" sibTransId="{0D56A2CD-AD95-4F24-9FBB-10AF87299AB8}"/>
    <dgm:cxn modelId="{7F9A5DA0-EAF4-4435-A084-42C121EA2D23}" type="presParOf" srcId="{7AB1908F-12F5-4235-BB66-39179A0977F1}" destId="{F673F630-0EFD-4706-9B72-B42EA88B5029}" srcOrd="0" destOrd="0" presId="urn:microsoft.com/office/officeart/2005/8/layout/vList2"/>
    <dgm:cxn modelId="{37087D3D-C844-4825-873E-19EBBEAAE902}" type="presParOf" srcId="{7AB1908F-12F5-4235-BB66-39179A0977F1}" destId="{76E11CEB-4FC4-4911-9B66-F8E58ABF1268}" srcOrd="1" destOrd="0" presId="urn:microsoft.com/office/officeart/2005/8/layout/vList2"/>
    <dgm:cxn modelId="{6CAFC5E8-D14C-4E06-841F-DE4EB8722812}" type="presParOf" srcId="{7AB1908F-12F5-4235-BB66-39179A0977F1}" destId="{100CF767-9740-4CF4-A459-32C36ABA7F4E}" srcOrd="2" destOrd="0" presId="urn:microsoft.com/office/officeart/2005/8/layout/vList2"/>
    <dgm:cxn modelId="{36579EE7-214B-45B3-AAA1-468F8F0E7BAC}" type="presParOf" srcId="{7AB1908F-12F5-4235-BB66-39179A0977F1}" destId="{A63B8972-0ED7-4F9B-AF72-F6795F5C9B5E}" srcOrd="3" destOrd="0" presId="urn:microsoft.com/office/officeart/2005/8/layout/vList2"/>
    <dgm:cxn modelId="{429A5B96-78EE-4E50-9AE2-D04497D8321D}" type="presParOf" srcId="{7AB1908F-12F5-4235-BB66-39179A0977F1}" destId="{1103E91F-61C0-44F1-BA13-D22DDDA0190C}" srcOrd="4" destOrd="0" presId="urn:microsoft.com/office/officeart/2005/8/layout/vList2"/>
    <dgm:cxn modelId="{553D6D42-F596-444A-B6ED-48873BA86CA5}" type="presParOf" srcId="{7AB1908F-12F5-4235-BB66-39179A0977F1}" destId="{CB4479BF-076C-4DF2-83A4-2E9F7A0FA10A}" srcOrd="5" destOrd="0" presId="urn:microsoft.com/office/officeart/2005/8/layout/vList2"/>
    <dgm:cxn modelId="{D2E9D89A-224A-44F1-907C-50C250B9EF8B}" type="presParOf" srcId="{7AB1908F-12F5-4235-BB66-39179A0977F1}" destId="{D3739C41-FCFE-4ED4-A76C-28DA573C8D5F}"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2114DA-74F5-4BF5-AB75-8BFE208973A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8F3100B-1E60-40F8-99B5-603C2BDC0AD1}">
      <dgm:prSet/>
      <dgm:spPr/>
      <dgm:t>
        <a:bodyPr/>
        <a:lstStyle/>
        <a:p>
          <a:pPr algn="just"/>
          <a:r>
            <a:rPr lang="en-US" dirty="0">
              <a:solidFill>
                <a:schemeClr val="tx1"/>
              </a:solidFill>
            </a:rPr>
            <a:t>Though Sales Discount, cash discount and rebates are not Perquisites but when any incentive in form of cash/kind/sponsoring a Trip/ Free tickets of an event/freebies or medicine samples given free to Medical Practitioners, these incentives turned out to be a perquisite and are liable for TDS.</a:t>
          </a:r>
        </a:p>
      </dgm:t>
    </dgm:pt>
    <dgm:pt modelId="{6C23FB16-361A-4707-9646-A4059121689C}" type="parTrans" cxnId="{C981A59E-8A2E-46F7-9F63-F9964496EB84}">
      <dgm:prSet/>
      <dgm:spPr/>
      <dgm:t>
        <a:bodyPr/>
        <a:lstStyle/>
        <a:p>
          <a:endParaRPr lang="en-US"/>
        </a:p>
      </dgm:t>
    </dgm:pt>
    <dgm:pt modelId="{8D9022B0-0BF3-469E-BB48-D7A7DAFAB54C}" type="sibTrans" cxnId="{C981A59E-8A2E-46F7-9F63-F9964496EB84}">
      <dgm:prSet/>
      <dgm:spPr/>
      <dgm:t>
        <a:bodyPr/>
        <a:lstStyle/>
        <a:p>
          <a:endParaRPr lang="en-US"/>
        </a:p>
      </dgm:t>
    </dgm:pt>
    <dgm:pt modelId="{C4A95EFE-F0D9-4CA1-88D8-DEB0F1CE8F16}">
      <dgm:prSet/>
      <dgm:spPr/>
      <dgm:t>
        <a:bodyPr/>
        <a:lstStyle/>
        <a:p>
          <a:pPr algn="just"/>
          <a:r>
            <a:rPr lang="en-US" dirty="0">
              <a:solidFill>
                <a:schemeClr val="tx1"/>
              </a:solidFill>
            </a:rPr>
            <a:t>If product is given to any person for promotion and after promotion the items are returned to the person liable for deduction, that product won’t consider as perquisites, however when products is not returned to the person, then the value of the perquisites are liable for TDS.  </a:t>
          </a:r>
        </a:p>
      </dgm:t>
    </dgm:pt>
    <dgm:pt modelId="{7B03D5EE-582C-4EE1-A807-936725D2B9CC}" type="sibTrans" cxnId="{8836041B-627A-409C-B536-A2A7BE1DABE1}">
      <dgm:prSet/>
      <dgm:spPr/>
      <dgm:t>
        <a:bodyPr/>
        <a:lstStyle/>
        <a:p>
          <a:endParaRPr lang="en-US"/>
        </a:p>
      </dgm:t>
    </dgm:pt>
    <dgm:pt modelId="{0085FE0F-C60C-452F-943E-A0015D6AD470}" type="parTrans" cxnId="{8836041B-627A-409C-B536-A2A7BE1DABE1}">
      <dgm:prSet/>
      <dgm:spPr/>
      <dgm:t>
        <a:bodyPr/>
        <a:lstStyle/>
        <a:p>
          <a:endParaRPr lang="en-US"/>
        </a:p>
      </dgm:t>
    </dgm:pt>
    <dgm:pt modelId="{C68EFCEA-19BE-4856-875F-B34FC93C8E2D}" type="pres">
      <dgm:prSet presAssocID="{572114DA-74F5-4BF5-AB75-8BFE208973A6}" presName="linear" presStyleCnt="0">
        <dgm:presLayoutVars>
          <dgm:animLvl val="lvl"/>
          <dgm:resizeHandles val="exact"/>
        </dgm:presLayoutVars>
      </dgm:prSet>
      <dgm:spPr/>
      <dgm:t>
        <a:bodyPr/>
        <a:lstStyle/>
        <a:p>
          <a:endParaRPr lang="en-US"/>
        </a:p>
      </dgm:t>
    </dgm:pt>
    <dgm:pt modelId="{FB83647E-B5FE-4ADC-8D4D-7FD0EC6BD396}" type="pres">
      <dgm:prSet presAssocID="{C8F3100B-1E60-40F8-99B5-603C2BDC0AD1}" presName="parentText" presStyleLbl="node1" presStyleIdx="0" presStyleCnt="2">
        <dgm:presLayoutVars>
          <dgm:chMax val="0"/>
          <dgm:bulletEnabled val="1"/>
        </dgm:presLayoutVars>
      </dgm:prSet>
      <dgm:spPr/>
      <dgm:t>
        <a:bodyPr/>
        <a:lstStyle/>
        <a:p>
          <a:endParaRPr lang="en-US"/>
        </a:p>
      </dgm:t>
    </dgm:pt>
    <dgm:pt modelId="{5C168D01-58B8-4D2B-9C57-C5358CC54678}" type="pres">
      <dgm:prSet presAssocID="{8D9022B0-0BF3-469E-BB48-D7A7DAFAB54C}" presName="spacer" presStyleCnt="0"/>
      <dgm:spPr/>
    </dgm:pt>
    <dgm:pt modelId="{8D887617-79C2-420F-8C81-6A602DFD0735}" type="pres">
      <dgm:prSet presAssocID="{C4A95EFE-F0D9-4CA1-88D8-DEB0F1CE8F16}" presName="parentText" presStyleLbl="node1" presStyleIdx="1" presStyleCnt="2">
        <dgm:presLayoutVars>
          <dgm:chMax val="0"/>
          <dgm:bulletEnabled val="1"/>
        </dgm:presLayoutVars>
      </dgm:prSet>
      <dgm:spPr/>
      <dgm:t>
        <a:bodyPr/>
        <a:lstStyle/>
        <a:p>
          <a:endParaRPr lang="en-US"/>
        </a:p>
      </dgm:t>
    </dgm:pt>
  </dgm:ptLst>
  <dgm:cxnLst>
    <dgm:cxn modelId="{8836041B-627A-409C-B536-A2A7BE1DABE1}" srcId="{572114DA-74F5-4BF5-AB75-8BFE208973A6}" destId="{C4A95EFE-F0D9-4CA1-88D8-DEB0F1CE8F16}" srcOrd="1" destOrd="0" parTransId="{0085FE0F-C60C-452F-943E-A0015D6AD470}" sibTransId="{7B03D5EE-582C-4EE1-A807-936725D2B9CC}"/>
    <dgm:cxn modelId="{5F2AE957-CADA-41EE-A610-102CEE4F0895}" type="presOf" srcId="{572114DA-74F5-4BF5-AB75-8BFE208973A6}" destId="{C68EFCEA-19BE-4856-875F-B34FC93C8E2D}" srcOrd="0" destOrd="0" presId="urn:microsoft.com/office/officeart/2005/8/layout/vList2"/>
    <dgm:cxn modelId="{7BCEFBB1-3203-4756-A640-20698C59F848}" type="presOf" srcId="{C8F3100B-1E60-40F8-99B5-603C2BDC0AD1}" destId="{FB83647E-B5FE-4ADC-8D4D-7FD0EC6BD396}" srcOrd="0" destOrd="0" presId="urn:microsoft.com/office/officeart/2005/8/layout/vList2"/>
    <dgm:cxn modelId="{C981A59E-8A2E-46F7-9F63-F9964496EB84}" srcId="{572114DA-74F5-4BF5-AB75-8BFE208973A6}" destId="{C8F3100B-1E60-40F8-99B5-603C2BDC0AD1}" srcOrd="0" destOrd="0" parTransId="{6C23FB16-361A-4707-9646-A4059121689C}" sibTransId="{8D9022B0-0BF3-469E-BB48-D7A7DAFAB54C}"/>
    <dgm:cxn modelId="{350AE6A1-4DAD-436E-B62F-0BF701654A1F}" type="presOf" srcId="{C4A95EFE-F0D9-4CA1-88D8-DEB0F1CE8F16}" destId="{8D887617-79C2-420F-8C81-6A602DFD0735}" srcOrd="0" destOrd="0" presId="urn:microsoft.com/office/officeart/2005/8/layout/vList2"/>
    <dgm:cxn modelId="{2F11C386-2ABE-4D62-925C-AFFE36811F56}" type="presParOf" srcId="{C68EFCEA-19BE-4856-875F-B34FC93C8E2D}" destId="{FB83647E-B5FE-4ADC-8D4D-7FD0EC6BD396}" srcOrd="0" destOrd="0" presId="urn:microsoft.com/office/officeart/2005/8/layout/vList2"/>
    <dgm:cxn modelId="{058307B2-86A3-4D73-A77F-B7A1E285C8C4}" type="presParOf" srcId="{C68EFCEA-19BE-4856-875F-B34FC93C8E2D}" destId="{5C168D01-58B8-4D2B-9C57-C5358CC54678}" srcOrd="1" destOrd="0" presId="urn:microsoft.com/office/officeart/2005/8/layout/vList2"/>
    <dgm:cxn modelId="{8145175A-2E2F-4EDC-8BEA-5F19F929FEF0}" type="presParOf" srcId="{C68EFCEA-19BE-4856-875F-B34FC93C8E2D}" destId="{8D887617-79C2-420F-8C81-6A602DFD0735}"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2114DA-74F5-4BF5-AB75-8BFE208973A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C1FBF8D-9E88-4FC3-8FDE-1097B6D96332}">
      <dgm:prSet/>
      <dgm:spPr/>
      <dgm:t>
        <a:bodyPr/>
        <a:lstStyle/>
        <a:p>
          <a:pPr algn="just"/>
          <a:r>
            <a:rPr lang="en-US" dirty="0">
              <a:solidFill>
                <a:schemeClr val="tx1"/>
              </a:solidFill>
            </a:rPr>
            <a:t>When perquisite/</a:t>
          </a:r>
          <a:r>
            <a:rPr lang="en-US">
              <a:solidFill>
                <a:schemeClr val="tx1"/>
              </a:solidFill>
            </a:rPr>
            <a:t>payment (hotel </a:t>
          </a:r>
          <a:r>
            <a:rPr lang="en-US" dirty="0">
              <a:solidFill>
                <a:schemeClr val="tx1"/>
              </a:solidFill>
            </a:rPr>
            <a:t>booking, Payment of Meal, etc.) is made for a person rendering services to the service provider it become perquisite, however when invoice is generated in the name of service provide and the recipient has made the payment which is subsequently reimbursed by service provider, the payment made is out of definition of perquisite.</a:t>
          </a:r>
        </a:p>
      </dgm:t>
    </dgm:pt>
    <dgm:pt modelId="{3B399941-E026-4C7A-B6D8-651C1237523B}" type="parTrans" cxnId="{1ADA2453-72FC-41F0-B9E0-33AFF79F3F9D}">
      <dgm:prSet/>
      <dgm:spPr/>
      <dgm:t>
        <a:bodyPr/>
        <a:lstStyle/>
        <a:p>
          <a:endParaRPr lang="en-IN"/>
        </a:p>
      </dgm:t>
    </dgm:pt>
    <dgm:pt modelId="{E55FA129-FB94-4DF8-AE74-ABDE53826AB9}" type="sibTrans" cxnId="{1ADA2453-72FC-41F0-B9E0-33AFF79F3F9D}">
      <dgm:prSet/>
      <dgm:spPr/>
      <dgm:t>
        <a:bodyPr/>
        <a:lstStyle/>
        <a:p>
          <a:endParaRPr lang="en-IN"/>
        </a:p>
      </dgm:t>
    </dgm:pt>
    <dgm:pt modelId="{F553D8BF-3CF5-44C3-9402-BBFC955C9620}">
      <dgm:prSet/>
      <dgm:spPr/>
      <dgm:t>
        <a:bodyPr/>
        <a:lstStyle/>
        <a:p>
          <a:pPr algn="just"/>
          <a:r>
            <a:rPr lang="en-US" dirty="0">
              <a:solidFill>
                <a:schemeClr val="tx1"/>
              </a:solidFill>
            </a:rPr>
            <a:t>If there is a dealer conference  with prime motive to educate them of new product,  the expenses made  are out of purview of  definition of perquisite however become perquisites when the expense is in the nature of incentives/benefit to selected dealer/customers who have achieved particular target.  </a:t>
          </a:r>
        </a:p>
      </dgm:t>
    </dgm:pt>
    <dgm:pt modelId="{8E93C4D5-D2A8-46FC-9C66-0937AF7A68F5}" type="parTrans" cxnId="{2207F6CA-C236-485F-BA1F-8F7E37B73157}">
      <dgm:prSet/>
      <dgm:spPr/>
      <dgm:t>
        <a:bodyPr/>
        <a:lstStyle/>
        <a:p>
          <a:endParaRPr lang="en-IN"/>
        </a:p>
      </dgm:t>
    </dgm:pt>
    <dgm:pt modelId="{2EB288D0-65FA-4940-9A61-9B79CB2B85B4}" type="sibTrans" cxnId="{2207F6CA-C236-485F-BA1F-8F7E37B73157}">
      <dgm:prSet/>
      <dgm:spPr/>
      <dgm:t>
        <a:bodyPr/>
        <a:lstStyle/>
        <a:p>
          <a:endParaRPr lang="en-IN"/>
        </a:p>
      </dgm:t>
    </dgm:pt>
    <dgm:pt modelId="{C68EFCEA-19BE-4856-875F-B34FC93C8E2D}" type="pres">
      <dgm:prSet presAssocID="{572114DA-74F5-4BF5-AB75-8BFE208973A6}" presName="linear" presStyleCnt="0">
        <dgm:presLayoutVars>
          <dgm:animLvl val="lvl"/>
          <dgm:resizeHandles val="exact"/>
        </dgm:presLayoutVars>
      </dgm:prSet>
      <dgm:spPr/>
      <dgm:t>
        <a:bodyPr/>
        <a:lstStyle/>
        <a:p>
          <a:endParaRPr lang="en-US"/>
        </a:p>
      </dgm:t>
    </dgm:pt>
    <dgm:pt modelId="{6F296954-7E60-43B5-84BC-60594FF9B627}" type="pres">
      <dgm:prSet presAssocID="{DC1FBF8D-9E88-4FC3-8FDE-1097B6D96332}" presName="parentText" presStyleLbl="node1" presStyleIdx="0" presStyleCnt="2">
        <dgm:presLayoutVars>
          <dgm:chMax val="0"/>
          <dgm:bulletEnabled val="1"/>
        </dgm:presLayoutVars>
      </dgm:prSet>
      <dgm:spPr/>
      <dgm:t>
        <a:bodyPr/>
        <a:lstStyle/>
        <a:p>
          <a:endParaRPr lang="en-US"/>
        </a:p>
      </dgm:t>
    </dgm:pt>
    <dgm:pt modelId="{06784D01-5129-4A18-97F5-363688329C03}" type="pres">
      <dgm:prSet presAssocID="{E55FA129-FB94-4DF8-AE74-ABDE53826AB9}" presName="spacer" presStyleCnt="0"/>
      <dgm:spPr/>
    </dgm:pt>
    <dgm:pt modelId="{5279182A-40D6-4F96-B173-E36FB84A672B}" type="pres">
      <dgm:prSet presAssocID="{F553D8BF-3CF5-44C3-9402-BBFC955C9620}" presName="parentText" presStyleLbl="node1" presStyleIdx="1" presStyleCnt="2">
        <dgm:presLayoutVars>
          <dgm:chMax val="0"/>
          <dgm:bulletEnabled val="1"/>
        </dgm:presLayoutVars>
      </dgm:prSet>
      <dgm:spPr/>
      <dgm:t>
        <a:bodyPr/>
        <a:lstStyle/>
        <a:p>
          <a:endParaRPr lang="en-US"/>
        </a:p>
      </dgm:t>
    </dgm:pt>
  </dgm:ptLst>
  <dgm:cxnLst>
    <dgm:cxn modelId="{878BA1A1-40AF-426C-81C9-3CC693805545}" type="presOf" srcId="{F553D8BF-3CF5-44C3-9402-BBFC955C9620}" destId="{5279182A-40D6-4F96-B173-E36FB84A672B}" srcOrd="0" destOrd="0" presId="urn:microsoft.com/office/officeart/2005/8/layout/vList2"/>
    <dgm:cxn modelId="{5F2AE957-CADA-41EE-A610-102CEE4F0895}" type="presOf" srcId="{572114DA-74F5-4BF5-AB75-8BFE208973A6}" destId="{C68EFCEA-19BE-4856-875F-B34FC93C8E2D}" srcOrd="0" destOrd="0" presId="urn:microsoft.com/office/officeart/2005/8/layout/vList2"/>
    <dgm:cxn modelId="{2207F6CA-C236-485F-BA1F-8F7E37B73157}" srcId="{572114DA-74F5-4BF5-AB75-8BFE208973A6}" destId="{F553D8BF-3CF5-44C3-9402-BBFC955C9620}" srcOrd="1" destOrd="0" parTransId="{8E93C4D5-D2A8-46FC-9C66-0937AF7A68F5}" sibTransId="{2EB288D0-65FA-4940-9A61-9B79CB2B85B4}"/>
    <dgm:cxn modelId="{AD095065-A47F-4602-ACE7-4951D6E52E36}" type="presOf" srcId="{DC1FBF8D-9E88-4FC3-8FDE-1097B6D96332}" destId="{6F296954-7E60-43B5-84BC-60594FF9B627}" srcOrd="0" destOrd="0" presId="urn:microsoft.com/office/officeart/2005/8/layout/vList2"/>
    <dgm:cxn modelId="{1ADA2453-72FC-41F0-B9E0-33AFF79F3F9D}" srcId="{572114DA-74F5-4BF5-AB75-8BFE208973A6}" destId="{DC1FBF8D-9E88-4FC3-8FDE-1097B6D96332}" srcOrd="0" destOrd="0" parTransId="{3B399941-E026-4C7A-B6D8-651C1237523B}" sibTransId="{E55FA129-FB94-4DF8-AE74-ABDE53826AB9}"/>
    <dgm:cxn modelId="{EE0AE023-8E14-4F5A-89C7-E31E0DE3C1A7}" type="presParOf" srcId="{C68EFCEA-19BE-4856-875F-B34FC93C8E2D}" destId="{6F296954-7E60-43B5-84BC-60594FF9B627}" srcOrd="0" destOrd="0" presId="urn:microsoft.com/office/officeart/2005/8/layout/vList2"/>
    <dgm:cxn modelId="{A616AF71-5EE0-4823-A951-C4C4B832C62C}" type="presParOf" srcId="{C68EFCEA-19BE-4856-875F-B34FC93C8E2D}" destId="{06784D01-5129-4A18-97F5-363688329C03}" srcOrd="1" destOrd="0" presId="urn:microsoft.com/office/officeart/2005/8/layout/vList2"/>
    <dgm:cxn modelId="{415E0013-81F0-4D61-9096-35DAE1BA8B06}" type="presParOf" srcId="{C68EFCEA-19BE-4856-875F-B34FC93C8E2D}" destId="{5279182A-40D6-4F96-B173-E36FB84A672B}"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2114DA-74F5-4BF5-AB75-8BFE208973A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CEB8305-BDFA-4931-B5A5-3D95159FC5CC}">
      <dgm:prSet/>
      <dgm:spPr/>
      <dgm:t>
        <a:bodyPr/>
        <a:lstStyle/>
        <a:p>
          <a:pPr algn="just"/>
          <a:r>
            <a:rPr lang="en-US" dirty="0">
              <a:solidFill>
                <a:schemeClr val="tx1"/>
              </a:solidFill>
            </a:rPr>
            <a:t>Since this section become operational from 01/07/2022, perquisites if any given before 30/06/2022 will out of purview of TDS under this section. However, if the value or aggregate value of perquisites provided or likely to be provided exceeds 20000 during the F.Y. including the period from 01/04/2022 to 30/06/2022, then this section shall come into play on any perquisites provided on or after 01</a:t>
          </a:r>
          <a:r>
            <a:rPr lang="en-US" baseline="30000" dirty="0">
              <a:solidFill>
                <a:schemeClr val="tx1"/>
              </a:solidFill>
            </a:rPr>
            <a:t>st</a:t>
          </a:r>
          <a:r>
            <a:rPr lang="en-US" dirty="0">
              <a:solidFill>
                <a:schemeClr val="tx1"/>
              </a:solidFill>
            </a:rPr>
            <a:t> July 2022.</a:t>
          </a:r>
        </a:p>
      </dgm:t>
    </dgm:pt>
    <dgm:pt modelId="{F1FF71B9-A16E-4C57-B44A-9EAEA0E935F4}" type="parTrans" cxnId="{42551C4A-42E4-464D-B7FA-F0A8C7B134F1}">
      <dgm:prSet/>
      <dgm:spPr/>
      <dgm:t>
        <a:bodyPr/>
        <a:lstStyle/>
        <a:p>
          <a:endParaRPr lang="en-IN"/>
        </a:p>
      </dgm:t>
    </dgm:pt>
    <dgm:pt modelId="{A64C7FA1-9616-47DC-A712-F8269D0D417E}" type="sibTrans" cxnId="{42551C4A-42E4-464D-B7FA-F0A8C7B134F1}">
      <dgm:prSet/>
      <dgm:spPr/>
      <dgm:t>
        <a:bodyPr/>
        <a:lstStyle/>
        <a:p>
          <a:endParaRPr lang="en-IN"/>
        </a:p>
      </dgm:t>
    </dgm:pt>
    <dgm:pt modelId="{3669925C-98D5-46C8-B67F-E129BEE01547}">
      <dgm:prSet/>
      <dgm:spPr/>
      <dgm:t>
        <a:bodyPr/>
        <a:lstStyle/>
        <a:p>
          <a:pPr algn="just"/>
          <a:r>
            <a:rPr lang="en-US" dirty="0">
              <a:solidFill>
                <a:schemeClr val="tx1"/>
              </a:solidFill>
            </a:rPr>
            <a:t>Basis of valuation of benefit/perquisites will be based on fair market value  except (1) purchase price if the benefits/perquisite provided has been purchased (2) Sale value of the items if the item/perquisite is manufactured. ( As per opinion, following section 2(22)(B) </a:t>
          </a:r>
          <a:r>
            <a:rPr lang="en-US" dirty="0" err="1">
              <a:solidFill>
                <a:schemeClr val="tx1"/>
              </a:solidFill>
            </a:rPr>
            <a:t>i</a:t>
          </a:r>
          <a:r>
            <a:rPr lang="en-US" dirty="0">
              <a:solidFill>
                <a:schemeClr val="tx1"/>
              </a:solidFill>
            </a:rPr>
            <a:t>. e., definition of fair market value, Rule 11UA, 11UAA and section 23 should be kept in mind while deciding fair market value.</a:t>
          </a:r>
        </a:p>
      </dgm:t>
    </dgm:pt>
    <dgm:pt modelId="{A3894FEB-F7DC-472D-A627-5D42365958A9}" type="parTrans" cxnId="{BFACCBB6-C69B-4987-9EF5-4C2DE4AED19B}">
      <dgm:prSet/>
      <dgm:spPr/>
      <dgm:t>
        <a:bodyPr/>
        <a:lstStyle/>
        <a:p>
          <a:endParaRPr lang="en-IN"/>
        </a:p>
      </dgm:t>
    </dgm:pt>
    <dgm:pt modelId="{095E2B0F-98DB-4517-BAF1-F7FC2800F205}" type="sibTrans" cxnId="{BFACCBB6-C69B-4987-9EF5-4C2DE4AED19B}">
      <dgm:prSet/>
      <dgm:spPr/>
      <dgm:t>
        <a:bodyPr/>
        <a:lstStyle/>
        <a:p>
          <a:endParaRPr lang="en-IN"/>
        </a:p>
      </dgm:t>
    </dgm:pt>
    <dgm:pt modelId="{C68EFCEA-19BE-4856-875F-B34FC93C8E2D}" type="pres">
      <dgm:prSet presAssocID="{572114DA-74F5-4BF5-AB75-8BFE208973A6}" presName="linear" presStyleCnt="0">
        <dgm:presLayoutVars>
          <dgm:animLvl val="lvl"/>
          <dgm:resizeHandles val="exact"/>
        </dgm:presLayoutVars>
      </dgm:prSet>
      <dgm:spPr/>
      <dgm:t>
        <a:bodyPr/>
        <a:lstStyle/>
        <a:p>
          <a:endParaRPr lang="en-US"/>
        </a:p>
      </dgm:t>
    </dgm:pt>
    <dgm:pt modelId="{646A3781-739F-482C-B83D-EF158F7FDB68}" type="pres">
      <dgm:prSet presAssocID="{0CEB8305-BDFA-4931-B5A5-3D95159FC5CC}" presName="parentText" presStyleLbl="node1" presStyleIdx="0" presStyleCnt="2">
        <dgm:presLayoutVars>
          <dgm:chMax val="0"/>
          <dgm:bulletEnabled val="1"/>
        </dgm:presLayoutVars>
      </dgm:prSet>
      <dgm:spPr/>
      <dgm:t>
        <a:bodyPr/>
        <a:lstStyle/>
        <a:p>
          <a:endParaRPr lang="en-US"/>
        </a:p>
      </dgm:t>
    </dgm:pt>
    <dgm:pt modelId="{125DC452-A283-4BCF-871B-E93E01C533AD}" type="pres">
      <dgm:prSet presAssocID="{A64C7FA1-9616-47DC-A712-F8269D0D417E}" presName="spacer" presStyleCnt="0"/>
      <dgm:spPr/>
    </dgm:pt>
    <dgm:pt modelId="{BCE0BBC9-92F9-4F21-BC03-4E2355A939F7}" type="pres">
      <dgm:prSet presAssocID="{3669925C-98D5-46C8-B67F-E129BEE01547}" presName="parentText" presStyleLbl="node1" presStyleIdx="1" presStyleCnt="2">
        <dgm:presLayoutVars>
          <dgm:chMax val="0"/>
          <dgm:bulletEnabled val="1"/>
        </dgm:presLayoutVars>
      </dgm:prSet>
      <dgm:spPr/>
      <dgm:t>
        <a:bodyPr/>
        <a:lstStyle/>
        <a:p>
          <a:endParaRPr lang="en-US"/>
        </a:p>
      </dgm:t>
    </dgm:pt>
  </dgm:ptLst>
  <dgm:cxnLst>
    <dgm:cxn modelId="{5F2AE957-CADA-41EE-A610-102CEE4F0895}" type="presOf" srcId="{572114DA-74F5-4BF5-AB75-8BFE208973A6}" destId="{C68EFCEA-19BE-4856-875F-B34FC93C8E2D}" srcOrd="0" destOrd="0" presId="urn:microsoft.com/office/officeart/2005/8/layout/vList2"/>
    <dgm:cxn modelId="{42551C4A-42E4-464D-B7FA-F0A8C7B134F1}" srcId="{572114DA-74F5-4BF5-AB75-8BFE208973A6}" destId="{0CEB8305-BDFA-4931-B5A5-3D95159FC5CC}" srcOrd="0" destOrd="0" parTransId="{F1FF71B9-A16E-4C57-B44A-9EAEA0E935F4}" sibTransId="{A64C7FA1-9616-47DC-A712-F8269D0D417E}"/>
    <dgm:cxn modelId="{DB8CC1C9-6DA0-481F-9CC4-77490C492756}" type="presOf" srcId="{3669925C-98D5-46C8-B67F-E129BEE01547}" destId="{BCE0BBC9-92F9-4F21-BC03-4E2355A939F7}" srcOrd="0" destOrd="0" presId="urn:microsoft.com/office/officeart/2005/8/layout/vList2"/>
    <dgm:cxn modelId="{BFACCBB6-C69B-4987-9EF5-4C2DE4AED19B}" srcId="{572114DA-74F5-4BF5-AB75-8BFE208973A6}" destId="{3669925C-98D5-46C8-B67F-E129BEE01547}" srcOrd="1" destOrd="0" parTransId="{A3894FEB-F7DC-472D-A627-5D42365958A9}" sibTransId="{095E2B0F-98DB-4517-BAF1-F7FC2800F205}"/>
    <dgm:cxn modelId="{0E96C900-0CC9-448E-9AC4-B09F95A1275E}" type="presOf" srcId="{0CEB8305-BDFA-4931-B5A5-3D95159FC5CC}" destId="{646A3781-739F-482C-B83D-EF158F7FDB68}" srcOrd="0" destOrd="0" presId="urn:microsoft.com/office/officeart/2005/8/layout/vList2"/>
    <dgm:cxn modelId="{D460BB4B-2EAF-4916-AB62-57755B566829}" type="presParOf" srcId="{C68EFCEA-19BE-4856-875F-B34FC93C8E2D}" destId="{646A3781-739F-482C-B83D-EF158F7FDB68}" srcOrd="0" destOrd="0" presId="urn:microsoft.com/office/officeart/2005/8/layout/vList2"/>
    <dgm:cxn modelId="{4FF019DE-546B-4B60-B372-BEF9662CC80D}" type="presParOf" srcId="{C68EFCEA-19BE-4856-875F-B34FC93C8E2D}" destId="{125DC452-A283-4BCF-871B-E93E01C533AD}" srcOrd="1" destOrd="0" presId="urn:microsoft.com/office/officeart/2005/8/layout/vList2"/>
    <dgm:cxn modelId="{EDB9814C-2E0C-4368-B977-5EAFB573B115}" type="presParOf" srcId="{C68EFCEA-19BE-4856-875F-B34FC93C8E2D}" destId="{BCE0BBC9-92F9-4F21-BC03-4E2355A939F7}"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3F630-0EFD-4706-9B72-B42EA88B5029}">
      <dsp:nvSpPr>
        <dsp:cNvPr id="0" name=""/>
        <dsp:cNvSpPr/>
      </dsp:nvSpPr>
      <dsp:spPr>
        <a:xfrm>
          <a:off x="0" y="440959"/>
          <a:ext cx="5000124" cy="109980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Taxability of Perquisites under clause (iv) of Section 28  not required to be checked while effecting TDS.</a:t>
          </a:r>
        </a:p>
      </dsp:txBody>
      <dsp:txXfrm>
        <a:off x="53688" y="494647"/>
        <a:ext cx="4892748" cy="992424"/>
      </dsp:txXfrm>
    </dsp:sp>
    <dsp:sp modelId="{100CF767-9740-4CF4-A459-32C36ABA7F4E}">
      <dsp:nvSpPr>
        <dsp:cNvPr id="0" name=""/>
        <dsp:cNvSpPr/>
      </dsp:nvSpPr>
      <dsp:spPr>
        <a:xfrm>
          <a:off x="0" y="1598359"/>
          <a:ext cx="5000124" cy="1099800"/>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Perquisite can be in any form whether in Cash or Kind or partly in cash and partly in kind. </a:t>
          </a:r>
        </a:p>
      </dsp:txBody>
      <dsp:txXfrm>
        <a:off x="53688" y="1652047"/>
        <a:ext cx="4892748" cy="992424"/>
      </dsp:txXfrm>
    </dsp:sp>
    <dsp:sp modelId="{1103E91F-61C0-44F1-BA13-D22DDDA0190C}">
      <dsp:nvSpPr>
        <dsp:cNvPr id="0" name=""/>
        <dsp:cNvSpPr/>
      </dsp:nvSpPr>
      <dsp:spPr>
        <a:xfrm>
          <a:off x="0" y="2755759"/>
          <a:ext cx="5000124" cy="1099800"/>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Even when benefits/perquisites is in the nature of Capital Asset viz CAR, LAND etc.  are under the purview of TDS under this section.</a:t>
          </a:r>
        </a:p>
      </dsp:txBody>
      <dsp:txXfrm>
        <a:off x="53688" y="2809447"/>
        <a:ext cx="4892748" cy="992424"/>
      </dsp:txXfrm>
    </dsp:sp>
    <dsp:sp modelId="{D3739C41-FCFE-4ED4-A76C-28DA573C8D5F}">
      <dsp:nvSpPr>
        <dsp:cNvPr id="0" name=""/>
        <dsp:cNvSpPr/>
      </dsp:nvSpPr>
      <dsp:spPr>
        <a:xfrm>
          <a:off x="0" y="3913160"/>
          <a:ext cx="5000124" cy="109980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Sales Discount, cash discount and rebates given to purchaser by which sales realization reduced can’t be termed as Perquisites.</a:t>
          </a:r>
        </a:p>
      </dsp:txBody>
      <dsp:txXfrm>
        <a:off x="53688" y="3966848"/>
        <a:ext cx="4892748" cy="992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3647E-B5FE-4ADC-8D4D-7FD0EC6BD396}">
      <dsp:nvSpPr>
        <dsp:cNvPr id="0" name=""/>
        <dsp:cNvSpPr/>
      </dsp:nvSpPr>
      <dsp:spPr>
        <a:xfrm>
          <a:off x="0" y="151208"/>
          <a:ext cx="7886700" cy="19913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US" sz="2300" kern="1200" dirty="0">
              <a:solidFill>
                <a:schemeClr val="tx1"/>
              </a:solidFill>
            </a:rPr>
            <a:t>Though Sales Discount, cash discount and rebates are not Perquisites but when any incentive in form of cash/kind/sponsoring a Trip/ Free tickets of an event/freebies or medicine samples given free to Medical Practitioners, these incentives turned out to be a perquisite and are liable for TDS.</a:t>
          </a:r>
        </a:p>
      </dsp:txBody>
      <dsp:txXfrm>
        <a:off x="97209" y="248417"/>
        <a:ext cx="7692282" cy="1796922"/>
      </dsp:txXfrm>
    </dsp:sp>
    <dsp:sp modelId="{8D887617-79C2-420F-8C81-6A602DFD0735}">
      <dsp:nvSpPr>
        <dsp:cNvPr id="0" name=""/>
        <dsp:cNvSpPr/>
      </dsp:nvSpPr>
      <dsp:spPr>
        <a:xfrm>
          <a:off x="0" y="2208789"/>
          <a:ext cx="7886700" cy="199134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US" sz="2300" kern="1200" dirty="0">
              <a:solidFill>
                <a:schemeClr val="tx1"/>
              </a:solidFill>
            </a:rPr>
            <a:t>If product is given to any person for promotion and after promotion the items are returned to the person liable for deduction, that product won’t consider as perquisites, however when products is not returned to the person, then the value of the perquisites are liable for TDS.  </a:t>
          </a:r>
        </a:p>
      </dsp:txBody>
      <dsp:txXfrm>
        <a:off x="97209" y="2305998"/>
        <a:ext cx="7692282" cy="17969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96954-7E60-43B5-84BC-60594FF9B627}">
      <dsp:nvSpPr>
        <dsp:cNvPr id="0" name=""/>
        <dsp:cNvSpPr/>
      </dsp:nvSpPr>
      <dsp:spPr>
        <a:xfrm>
          <a:off x="0" y="87668"/>
          <a:ext cx="7886700" cy="2059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When perquisite/</a:t>
          </a:r>
          <a:r>
            <a:rPr lang="en-US" sz="2000" kern="1200">
              <a:solidFill>
                <a:schemeClr val="tx1"/>
              </a:solidFill>
            </a:rPr>
            <a:t>payment (hotel </a:t>
          </a:r>
          <a:r>
            <a:rPr lang="en-US" sz="2000" kern="1200" dirty="0">
              <a:solidFill>
                <a:schemeClr val="tx1"/>
              </a:solidFill>
            </a:rPr>
            <a:t>booking, Payment of Meal, etc.) is made for a person rendering services to the service provider it become perquisite, however when invoice is generated in the name of service provide and the recipient has made the payment which is subsequently reimbursed by service provider, the payment made is out of definition of perquisite.</a:t>
          </a:r>
        </a:p>
      </dsp:txBody>
      <dsp:txXfrm>
        <a:off x="100522" y="188190"/>
        <a:ext cx="7685656" cy="1858156"/>
      </dsp:txXfrm>
    </dsp:sp>
    <dsp:sp modelId="{5279182A-40D6-4F96-B173-E36FB84A672B}">
      <dsp:nvSpPr>
        <dsp:cNvPr id="0" name=""/>
        <dsp:cNvSpPr/>
      </dsp:nvSpPr>
      <dsp:spPr>
        <a:xfrm>
          <a:off x="0" y="2204469"/>
          <a:ext cx="7886700" cy="20592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If there is a dealer conference  with prime motive to educate them of new product,  the expenses made  are out of purview of  definition of perquisite however become perquisites when the expense is in the nature of incentives/benefit to selected dealer/customers who have achieved particular target.  </a:t>
          </a:r>
        </a:p>
      </dsp:txBody>
      <dsp:txXfrm>
        <a:off x="100522" y="2304991"/>
        <a:ext cx="7685656" cy="18581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A3781-739F-482C-B83D-EF158F7FDB68}">
      <dsp:nvSpPr>
        <dsp:cNvPr id="0" name=""/>
        <dsp:cNvSpPr/>
      </dsp:nvSpPr>
      <dsp:spPr>
        <a:xfrm>
          <a:off x="0" y="87668"/>
          <a:ext cx="7886700" cy="2059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Since this section become operational from 01/07/2022, perquisites if any given before 30/06/2022 will out of purview of TDS under this section. However, if the value or aggregate value of perquisites provided or likely to be provided exceeds 20000 during the F.Y. including the period from 01/04/2022 to 30/06/2022, then this section shall come into play on any perquisites provided on or after 01</a:t>
          </a:r>
          <a:r>
            <a:rPr lang="en-US" sz="2000" kern="1200" baseline="30000" dirty="0">
              <a:solidFill>
                <a:schemeClr val="tx1"/>
              </a:solidFill>
            </a:rPr>
            <a:t>st</a:t>
          </a:r>
          <a:r>
            <a:rPr lang="en-US" sz="2000" kern="1200" dirty="0">
              <a:solidFill>
                <a:schemeClr val="tx1"/>
              </a:solidFill>
            </a:rPr>
            <a:t> July 2022.</a:t>
          </a:r>
        </a:p>
      </dsp:txBody>
      <dsp:txXfrm>
        <a:off x="100522" y="188190"/>
        <a:ext cx="7685656" cy="1858156"/>
      </dsp:txXfrm>
    </dsp:sp>
    <dsp:sp modelId="{BCE0BBC9-92F9-4F21-BC03-4E2355A939F7}">
      <dsp:nvSpPr>
        <dsp:cNvPr id="0" name=""/>
        <dsp:cNvSpPr/>
      </dsp:nvSpPr>
      <dsp:spPr>
        <a:xfrm>
          <a:off x="0" y="2204469"/>
          <a:ext cx="7886700" cy="20592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solidFill>
                <a:schemeClr val="tx1"/>
              </a:solidFill>
            </a:rPr>
            <a:t>Basis of valuation of benefit/perquisites will be based on fair market value  except (1) purchase price if the benefits/perquisite provided has been purchased (2) Sale value of the items if the item/perquisite is manufactured. ( As per opinion, following section 2(22)(B) </a:t>
          </a:r>
          <a:r>
            <a:rPr lang="en-US" sz="2000" kern="1200" dirty="0" err="1">
              <a:solidFill>
                <a:schemeClr val="tx1"/>
              </a:solidFill>
            </a:rPr>
            <a:t>i</a:t>
          </a:r>
          <a:r>
            <a:rPr lang="en-US" sz="2000" kern="1200" dirty="0">
              <a:solidFill>
                <a:schemeClr val="tx1"/>
              </a:solidFill>
            </a:rPr>
            <a:t>. e., definition of fair market value, Rule 11UA, 11UAA and section 23 should be kept in mind while deciding fair market value.</a:t>
          </a:r>
        </a:p>
      </dsp:txBody>
      <dsp:txXfrm>
        <a:off x="100522" y="2304991"/>
        <a:ext cx="7685656" cy="18581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BFBC50-5253-4797-A3D9-1E0CC79487D8}" type="datetimeFigureOut">
              <a:rPr lang="en-IN" smtClean="0"/>
              <a:pPr/>
              <a:t>09-05-2023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A0B04D-E8FF-43C8-B77C-DCB94C34287A}" type="slidenum">
              <a:rPr lang="en-IN" smtClean="0"/>
              <a:pPr/>
              <a:t>‹#›</a:t>
            </a:fld>
            <a:endParaRPr lang="en-IN"/>
          </a:p>
        </p:txBody>
      </p:sp>
    </p:spTree>
    <p:extLst>
      <p:ext uri="{BB962C8B-B14F-4D97-AF65-F5344CB8AC3E}">
        <p14:creationId xmlns:p14="http://schemas.microsoft.com/office/powerpoint/2010/main" xmlns="" val="295157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xmlns="" id="{0E30439A-8A5B-46EC-8283-9B6B031D40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xmlns="" id="{5CEAD642-85CF-4750-8432-7C80C901F0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7"/>
            <a:ext cx="9144000"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xmlns="" id="{FA33EEAE-15D5-4119-8C1E-89D943F91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341640" y="-1720"/>
            <a:ext cx="881253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730D8B3B-9B80-4025-B934-26DC7D7CD2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54540" y="-1291"/>
            <a:ext cx="2706134"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xmlns="" id="{B5A1B09C-1565-46F8-B70F-621C5EB48A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5274173">
            <a:off x="3923854" y="1402819"/>
            <a:ext cx="4967533" cy="3741293"/>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40148" y="818984"/>
            <a:ext cx="4947184" cy="3268520"/>
          </a:xfrm>
        </p:spPr>
        <p:style>
          <a:lnRef idx="3">
            <a:schemeClr val="lt1"/>
          </a:lnRef>
          <a:fillRef idx="1">
            <a:schemeClr val="accent1"/>
          </a:fillRef>
          <a:effectRef idx="1">
            <a:schemeClr val="accent1"/>
          </a:effectRef>
          <a:fontRef idx="minor">
            <a:schemeClr val="lt1"/>
          </a:fontRef>
        </p:style>
        <p:txBody>
          <a:bodyPr>
            <a:normAutofit/>
          </a:bodyPr>
          <a:lstStyle/>
          <a:p>
            <a:pPr algn="r">
              <a:lnSpc>
                <a:spcPct val="90000"/>
              </a:lnSpc>
            </a:pPr>
            <a:r>
              <a:rPr lang="en-US" sz="2300" i="1" dirty="0">
                <a:solidFill>
                  <a:srgbClr val="FFFFFF"/>
                </a:solidFill>
              </a:rPr>
              <a:t>TDS Provisions</a:t>
            </a:r>
            <a:br>
              <a:rPr lang="en-US" sz="2300" i="1" dirty="0">
                <a:solidFill>
                  <a:srgbClr val="FFFFFF"/>
                </a:solidFill>
              </a:rPr>
            </a:br>
            <a:r>
              <a:rPr lang="en-US" sz="2300" i="1" dirty="0">
                <a:solidFill>
                  <a:srgbClr val="FFFFFF"/>
                </a:solidFill>
              </a:rPr>
              <a:t/>
            </a:r>
            <a:br>
              <a:rPr lang="en-US" sz="2300" i="1" dirty="0">
                <a:solidFill>
                  <a:srgbClr val="FFFFFF"/>
                </a:solidFill>
              </a:rPr>
            </a:br>
            <a:r>
              <a:rPr lang="en-US" sz="2300" i="1" dirty="0">
                <a:solidFill>
                  <a:srgbClr val="FFFFFF"/>
                </a:solidFill>
              </a:rPr>
              <a:t>Latest Amendments</a:t>
            </a:r>
            <a:br>
              <a:rPr lang="en-US" sz="2300" i="1" dirty="0">
                <a:solidFill>
                  <a:srgbClr val="FFFFFF"/>
                </a:solidFill>
              </a:rPr>
            </a:br>
            <a:r>
              <a:rPr lang="en-US" sz="2300" i="1" dirty="0">
                <a:solidFill>
                  <a:srgbClr val="FFFFFF"/>
                </a:solidFill>
              </a:rPr>
              <a:t>Under Income-tax Act, 1961</a:t>
            </a:r>
            <a:br>
              <a:rPr lang="en-US" sz="2300" i="1" dirty="0">
                <a:solidFill>
                  <a:srgbClr val="FFFFFF"/>
                </a:solidFill>
              </a:rPr>
            </a:br>
            <a:r>
              <a:rPr lang="en-US" sz="2300" i="1" dirty="0">
                <a:solidFill>
                  <a:srgbClr val="FFFFFF"/>
                </a:solidFill>
              </a:rPr>
              <a:t/>
            </a:r>
            <a:br>
              <a:rPr lang="en-US" sz="2300" i="1" dirty="0">
                <a:solidFill>
                  <a:srgbClr val="FFFFFF"/>
                </a:solidFill>
              </a:rPr>
            </a:br>
            <a:r>
              <a:rPr lang="en-US" sz="2300" b="1" u="sng" dirty="0">
                <a:solidFill>
                  <a:srgbClr val="FFFFFF"/>
                </a:solidFill>
              </a:rPr>
              <a:t>Section 194R</a:t>
            </a:r>
            <a:br>
              <a:rPr lang="en-US" sz="2300" b="1" u="sng" dirty="0">
                <a:solidFill>
                  <a:srgbClr val="FFFFFF"/>
                </a:solidFill>
              </a:rPr>
            </a:br>
            <a:r>
              <a:rPr lang="en-US" sz="2300" i="1" dirty="0">
                <a:solidFill>
                  <a:srgbClr val="FFFFFF"/>
                </a:solidFill>
              </a:rPr>
              <a:t/>
            </a:r>
            <a:br>
              <a:rPr lang="en-US" sz="2300" i="1" dirty="0">
                <a:solidFill>
                  <a:srgbClr val="FFFFFF"/>
                </a:solidFill>
              </a:rPr>
            </a:br>
            <a:endParaRPr lang="en-US" sz="2300" i="1" dirty="0">
              <a:solidFill>
                <a:srgbClr val="FFFFFF"/>
              </a:solidFill>
            </a:endParaRPr>
          </a:p>
        </p:txBody>
      </p:sp>
      <p:sp>
        <p:nvSpPr>
          <p:cNvPr id="38" name="Rectangle 37">
            <a:extLst>
              <a:ext uri="{FF2B5EF4-FFF2-40B4-BE49-F238E27FC236}">
                <a16:creationId xmlns:a16="http://schemas.microsoft.com/office/drawing/2014/main" xmlns="" id="{8C516CC8-80AC-446C-A56E-9F54B72104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4735" y="4480038"/>
            <a:ext cx="9134528"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xmlns="" id="{53947E58-F088-49F1-A3D1-DEA690192E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flipH="1">
            <a:off x="4368117" y="2081692"/>
            <a:ext cx="6857572" cy="2694194"/>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46341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56995"/>
            <a:ext cx="7886700" cy="1133693"/>
          </a:xfrm>
        </p:spPr>
        <p:txBody>
          <a:bodyPr>
            <a:normAutofit/>
          </a:bodyPr>
          <a:lstStyle/>
          <a:p>
            <a:r>
              <a:rPr lang="en-US" sz="4500"/>
              <a:t> Discussion of a few scenario</a:t>
            </a:r>
            <a:endParaRPr lang="en-IN" sz="4500"/>
          </a:p>
        </p:txBody>
      </p:sp>
      <p:graphicFrame>
        <p:nvGraphicFramePr>
          <p:cNvPr id="5" name="Content Placeholder 2">
            <a:extLst>
              <a:ext uri="{FF2B5EF4-FFF2-40B4-BE49-F238E27FC236}">
                <a16:creationId xmlns:a16="http://schemas.microsoft.com/office/drawing/2014/main" xmlns="" id="{DEAC3A02-9812-E297-4797-D99289040725}"/>
              </a:ext>
            </a:extLst>
          </p:cNvPr>
          <p:cNvGraphicFramePr>
            <a:graphicFrameLocks noGrp="1"/>
          </p:cNvGraphicFramePr>
          <p:nvPr>
            <p:ph idx="1"/>
            <p:extLst>
              <p:ext uri="{D42A27DB-BD31-4B8C-83A1-F6EECF244321}">
                <p14:modId xmlns:p14="http://schemas.microsoft.com/office/powerpoint/2010/main" xmlns="" val="78733124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554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56995"/>
            <a:ext cx="7886700" cy="1133693"/>
          </a:xfrm>
        </p:spPr>
        <p:txBody>
          <a:bodyPr>
            <a:normAutofit/>
          </a:bodyPr>
          <a:lstStyle/>
          <a:p>
            <a:r>
              <a:rPr lang="en-US" sz="4500"/>
              <a:t> Discussion of a few scenario</a:t>
            </a:r>
            <a:endParaRPr lang="en-IN" sz="4500"/>
          </a:p>
        </p:txBody>
      </p:sp>
      <p:graphicFrame>
        <p:nvGraphicFramePr>
          <p:cNvPr id="5" name="Content Placeholder 2">
            <a:extLst>
              <a:ext uri="{FF2B5EF4-FFF2-40B4-BE49-F238E27FC236}">
                <a16:creationId xmlns:a16="http://schemas.microsoft.com/office/drawing/2014/main" xmlns="" id="{DEAC3A02-9812-E297-4797-D99289040725}"/>
              </a:ext>
            </a:extLst>
          </p:cNvPr>
          <p:cNvGraphicFramePr>
            <a:graphicFrameLocks noGrp="1"/>
          </p:cNvGraphicFramePr>
          <p:nvPr>
            <p:ph idx="1"/>
            <p:extLst>
              <p:ext uri="{D42A27DB-BD31-4B8C-83A1-F6EECF244321}">
                <p14:modId xmlns:p14="http://schemas.microsoft.com/office/powerpoint/2010/main" xmlns="" val="137242474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3068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56995"/>
            <a:ext cx="7886700" cy="1133693"/>
          </a:xfrm>
        </p:spPr>
        <p:txBody>
          <a:bodyPr>
            <a:normAutofit/>
          </a:bodyPr>
          <a:lstStyle/>
          <a:p>
            <a:r>
              <a:rPr lang="en-US" sz="4500"/>
              <a:t> Discussion of a few scenario</a:t>
            </a:r>
            <a:endParaRPr lang="en-IN" sz="4500"/>
          </a:p>
        </p:txBody>
      </p:sp>
      <p:graphicFrame>
        <p:nvGraphicFramePr>
          <p:cNvPr id="5" name="Content Placeholder 2">
            <a:extLst>
              <a:ext uri="{FF2B5EF4-FFF2-40B4-BE49-F238E27FC236}">
                <a16:creationId xmlns:a16="http://schemas.microsoft.com/office/drawing/2014/main" xmlns="" id="{DEAC3A02-9812-E297-4797-D99289040725}"/>
              </a:ext>
            </a:extLst>
          </p:cNvPr>
          <p:cNvGraphicFramePr>
            <a:graphicFrameLocks noGrp="1"/>
          </p:cNvGraphicFramePr>
          <p:nvPr>
            <p:ph idx="1"/>
            <p:extLst>
              <p:ext uri="{D42A27DB-BD31-4B8C-83A1-F6EECF244321}">
                <p14:modId xmlns:p14="http://schemas.microsoft.com/office/powerpoint/2010/main" xmlns="" val="276776511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4922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xmlns=""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1216597"/>
            <a:ext cx="548639" cy="673460"/>
            <a:chOff x="3940602" y="308034"/>
            <a:chExt cx="2116791" cy="3428999"/>
          </a:xfrm>
          <a:solidFill>
            <a:schemeClr val="accent4"/>
          </a:solidFill>
        </p:grpSpPr>
        <p:sp>
          <p:nvSpPr>
            <p:cNvPr id="20" name="Rectangle 19">
              <a:extLst>
                <a:ext uri="{FF2B5EF4-FFF2-40B4-BE49-F238E27FC236}">
                  <a16:creationId xmlns:a16="http://schemas.microsoft.com/office/drawing/2014/main" xmlns=""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xmlns=""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xmlns=""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xmlns=""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723" y="809898"/>
            <a:ext cx="7457037" cy="1554480"/>
          </a:xfrm>
        </p:spPr>
        <p:txBody>
          <a:bodyPr anchor="ctr">
            <a:normAutofit/>
          </a:bodyPr>
          <a:lstStyle/>
          <a:p>
            <a:r>
              <a:rPr lang="en-US" sz="4200"/>
              <a:t>Technical Aspects related to compliance</a:t>
            </a:r>
            <a:endParaRPr lang="en-IN" sz="4200"/>
          </a:p>
        </p:txBody>
      </p:sp>
      <p:sp>
        <p:nvSpPr>
          <p:cNvPr id="3" name="Content Placeholder 2"/>
          <p:cNvSpPr>
            <a:spLocks noGrp="1"/>
          </p:cNvSpPr>
          <p:nvPr>
            <p:ph idx="1"/>
          </p:nvPr>
        </p:nvSpPr>
        <p:spPr>
          <a:xfrm>
            <a:off x="783771" y="2704014"/>
            <a:ext cx="7455989" cy="3438166"/>
          </a:xfrm>
        </p:spPr>
        <p:style>
          <a:lnRef idx="1">
            <a:schemeClr val="accent4"/>
          </a:lnRef>
          <a:fillRef idx="2">
            <a:schemeClr val="accent4"/>
          </a:fillRef>
          <a:effectRef idx="1">
            <a:schemeClr val="accent4"/>
          </a:effectRef>
          <a:fontRef idx="minor">
            <a:schemeClr val="dk1"/>
          </a:fontRef>
        </p:style>
        <p:txBody>
          <a:bodyPr anchor="ctr">
            <a:normAutofit/>
          </a:bodyPr>
          <a:lstStyle/>
          <a:p>
            <a:pPr>
              <a:lnSpc>
                <a:spcPct val="90000"/>
              </a:lnSpc>
            </a:pPr>
            <a:endParaRPr lang="en-US" sz="2100" dirty="0"/>
          </a:p>
          <a:p>
            <a:pPr marL="0" indent="0" algn="just">
              <a:lnSpc>
                <a:spcPct val="90000"/>
              </a:lnSpc>
              <a:buNone/>
            </a:pPr>
            <a:r>
              <a:rPr lang="en-US" sz="2100" dirty="0"/>
              <a:t>Once again, the liability of deduction of TDS is on person who is providing benefits and perquisite and have to ensure that tax is deducted and paid </a:t>
            </a:r>
            <a:r>
              <a:rPr lang="en-US" sz="2100" b="1" dirty="0"/>
              <a:t>(TAN Based). </a:t>
            </a:r>
            <a:r>
              <a:rPr lang="en-US" sz="2100" dirty="0"/>
              <a:t>In a case where  the perquisite is given  in kind and in cash and cash is not enough to meet TDS liability, the service provider has to ensure that the recipient has paid the tax in </a:t>
            </a:r>
            <a:r>
              <a:rPr lang="en-US" sz="2100" b="1" dirty="0"/>
              <a:t>form of advance tax (PAN Based) </a:t>
            </a:r>
            <a:r>
              <a:rPr lang="en-US" sz="2100" dirty="0"/>
              <a:t>, if the service provider do not want to deduct TDS. Subsequently, the recipient will file declaration  along with copy of challan to the service provider and accordingly, the same will be incorporated in 26Q. </a:t>
            </a:r>
          </a:p>
          <a:p>
            <a:pPr algn="just">
              <a:lnSpc>
                <a:spcPct val="90000"/>
              </a:lnSpc>
            </a:pPr>
            <a:endParaRPr lang="en-US" sz="2100" dirty="0"/>
          </a:p>
          <a:p>
            <a:pPr>
              <a:lnSpc>
                <a:spcPct val="90000"/>
              </a:lnSpc>
            </a:pPr>
            <a:endParaRPr lang="en-US" sz="2100" dirty="0"/>
          </a:p>
        </p:txBody>
      </p:sp>
      <p:cxnSp>
        <p:nvCxnSpPr>
          <p:cNvPr id="26" name="Straight Connector 25">
            <a:extLst>
              <a:ext uri="{FF2B5EF4-FFF2-40B4-BE49-F238E27FC236}">
                <a16:creationId xmlns:a16="http://schemas.microsoft.com/office/drawing/2014/main" xmlns=""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97916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a:t>Troubleshooting</a:t>
            </a:r>
            <a:endParaRPr lang="en-IN" dirty="0"/>
          </a:p>
        </p:txBody>
      </p:sp>
      <p:sp>
        <p:nvSpPr>
          <p:cNvPr id="3" name="Content Placeholder 2"/>
          <p:cNvSpPr>
            <a:spLocks noGrp="1"/>
          </p:cNvSpPr>
          <p:nvPr>
            <p:ph idx="1"/>
          </p:nvPr>
        </p:nvSpPr>
        <p:spPr/>
        <p:txBody>
          <a:bodyPr>
            <a:normAutofit fontScale="92500" lnSpcReduction="20000"/>
          </a:bodyPr>
          <a:lstStyle/>
          <a:p>
            <a:pPr algn="just">
              <a:buNone/>
            </a:pPr>
            <a:r>
              <a:rPr lang="en-US" dirty="0"/>
              <a:t>		Your Questions?</a:t>
            </a:r>
          </a:p>
          <a:p>
            <a:pPr algn="just">
              <a:buNone/>
            </a:pPr>
            <a:r>
              <a:rPr lang="en-US" dirty="0"/>
              <a:t>		</a:t>
            </a:r>
          </a:p>
          <a:p>
            <a:pPr algn="just">
              <a:buNone/>
            </a:pPr>
            <a:r>
              <a:rPr lang="en-US" dirty="0">
                <a:solidFill>
                  <a:schemeClr val="accent2">
                    <a:lumMod val="75000"/>
                  </a:schemeClr>
                </a:solidFill>
              </a:rPr>
              <a:t>		</a:t>
            </a:r>
            <a:r>
              <a:rPr lang="en-US" b="1" dirty="0">
                <a:solidFill>
                  <a:schemeClr val="accent2">
                    <a:lumMod val="75000"/>
                  </a:schemeClr>
                </a:solidFill>
              </a:rPr>
              <a:t>Please refer to e-tutorial for practical aspect 	or post your queries in the group</a:t>
            </a:r>
            <a:r>
              <a:rPr lang="en-US" dirty="0">
                <a:solidFill>
                  <a:schemeClr val="accent2">
                    <a:lumMod val="75000"/>
                  </a:schemeClr>
                </a:solidFill>
              </a:rPr>
              <a:t>. </a:t>
            </a:r>
            <a:endParaRPr lang="en-IN" dirty="0">
              <a:solidFill>
                <a:schemeClr val="accent2">
                  <a:lumMod val="75000"/>
                </a:schemeClr>
              </a:solidFill>
            </a:endParaRPr>
          </a:p>
          <a:p>
            <a:pPr algn="just">
              <a:buNone/>
            </a:pPr>
            <a:endParaRPr lang="en-US" dirty="0"/>
          </a:p>
          <a:p>
            <a:pPr algn="just">
              <a:buNone/>
            </a:pPr>
            <a:r>
              <a:rPr lang="en-US" dirty="0">
                <a:solidFill>
                  <a:schemeClr val="accent5"/>
                </a:solidFill>
              </a:rPr>
              <a:t>		The Group will remain active  for next 24 	hours for all persons who want to raise any 	query.</a:t>
            </a:r>
          </a:p>
          <a:p>
            <a:pPr algn="just">
              <a:buNone/>
            </a:pPr>
            <a:endParaRPr lang="en-US" dirty="0"/>
          </a:p>
          <a:p>
            <a:pPr algn="just">
              <a:buNone/>
            </a:pPr>
            <a:r>
              <a:rPr lang="en-US" dirty="0"/>
              <a:t>		</a:t>
            </a:r>
            <a:r>
              <a:rPr lang="en-US" b="1" dirty="0">
                <a:solidFill>
                  <a:schemeClr val="accent6">
                    <a:lumMod val="75000"/>
                  </a:schemeClr>
                </a:solidFill>
              </a:rPr>
              <a:t>THANKS FOR YOUR CO-OPERATION</a:t>
            </a:r>
            <a:endParaRPr lang="en-IN" b="1" dirty="0">
              <a:solidFill>
                <a:schemeClr val="accent6">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IN" sz="2400" b="1" dirty="0">
                <a:solidFill>
                  <a:srgbClr val="444444"/>
                </a:solidFill>
                <a:effectLst/>
                <a:latin typeface="+mj-lt"/>
                <a:ea typeface="Times New Roman" panose="02020603050405020304" pitchFamily="18" charset="0"/>
              </a:rPr>
              <a:t>194R.</a:t>
            </a:r>
            <a:r>
              <a:rPr lang="en-IN" sz="2400" dirty="0">
                <a:solidFill>
                  <a:srgbClr val="444444"/>
                </a:solidFill>
                <a:effectLst/>
                <a:latin typeface="+mj-lt"/>
                <a:ea typeface="Times New Roman" panose="02020603050405020304" pitchFamily="18" charset="0"/>
              </a:rPr>
              <a:t> </a:t>
            </a:r>
            <a:r>
              <a:rPr lang="en-IN" sz="2400" i="1" dirty="0">
                <a:solidFill>
                  <a:srgbClr val="444444"/>
                </a:solidFill>
                <a:effectLst/>
                <a:latin typeface="+mj-lt"/>
                <a:ea typeface="Times New Roman" panose="02020603050405020304" pitchFamily="18" charset="0"/>
              </a:rPr>
              <a:t>(1) </a:t>
            </a:r>
            <a:r>
              <a:rPr lang="en-IN" sz="2400" b="1" i="1" dirty="0">
                <a:solidFill>
                  <a:srgbClr val="444444"/>
                </a:solidFill>
                <a:effectLst/>
                <a:latin typeface="+mj-lt"/>
                <a:ea typeface="Times New Roman" panose="02020603050405020304" pitchFamily="18" charset="0"/>
              </a:rPr>
              <a:t>Any person responsible for providing to a resident, any benefit or perquisite, whether convertible into money or not, arising from business or the exercise of a profession, by such resident, shall, before providing such benefit or perquisite, as the case may be, to such resident, ensure that tax has been deducted in respect of such benefit or perquisite at the rate of ten per cent of the value or aggregate of value of such benefit or perquisite:</a:t>
            </a:r>
            <a:endParaRPr lang="en-IN" sz="2400" b="1" dirty="0">
              <a:effectLst/>
              <a:latin typeface="+mj-lt"/>
              <a:ea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xmlns="" val="67913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IN" sz="2400" b="1" i="1" dirty="0">
                <a:solidFill>
                  <a:srgbClr val="444444"/>
                </a:solidFill>
                <a:latin typeface="+mj-lt"/>
                <a:ea typeface="Times New Roman" panose="02020603050405020304" pitchFamily="18" charset="0"/>
              </a:rPr>
              <a:t>If </a:t>
            </a:r>
            <a:r>
              <a:rPr lang="en-IN" sz="2400" b="1" i="1" dirty="0">
                <a:solidFill>
                  <a:srgbClr val="444444"/>
                </a:solidFill>
                <a:effectLst/>
                <a:latin typeface="+mj-lt"/>
                <a:ea typeface="Times New Roman" panose="02020603050405020304" pitchFamily="18" charset="0"/>
              </a:rPr>
              <a:t>the benefit or perquisite is wholly in kind or partly in cash and partly in kind and the cash  part is not sufficient to meet the TDS liability, </a:t>
            </a:r>
          </a:p>
          <a:p>
            <a:pPr marL="0" indent="0" algn="just">
              <a:buNone/>
            </a:pPr>
            <a:endParaRPr lang="en-IN" sz="2400" b="1" i="1" dirty="0">
              <a:solidFill>
                <a:srgbClr val="444444"/>
              </a:solidFill>
              <a:effectLst/>
              <a:latin typeface="+mj-lt"/>
              <a:ea typeface="Times New Roman" panose="02020603050405020304" pitchFamily="18" charset="0"/>
            </a:endParaRPr>
          </a:p>
          <a:p>
            <a:pPr marL="0" indent="0" algn="just">
              <a:buNone/>
            </a:pPr>
            <a:r>
              <a:rPr lang="en-IN" sz="2400" b="1" i="1" dirty="0">
                <a:solidFill>
                  <a:srgbClr val="444444"/>
                </a:solidFill>
                <a:effectLst/>
                <a:latin typeface="+mj-lt"/>
                <a:ea typeface="Times New Roman" panose="02020603050405020304" pitchFamily="18" charset="0"/>
              </a:rPr>
              <a:t>- then payer shall release the benefit or perquisite, only after ensuring that tax required to be deducted has been paid on such benefit or perquisite. </a:t>
            </a:r>
            <a:endParaRPr lang="en-US" sz="2400" dirty="0">
              <a:latin typeface="+mj-lt"/>
            </a:endParaRPr>
          </a:p>
        </p:txBody>
      </p:sp>
    </p:spTree>
    <p:extLst>
      <p:ext uri="{BB962C8B-B14F-4D97-AF65-F5344CB8AC3E}">
        <p14:creationId xmlns:p14="http://schemas.microsoft.com/office/powerpoint/2010/main" xmlns="" val="3051916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IN" sz="2400" b="1" i="1" dirty="0">
                <a:solidFill>
                  <a:srgbClr val="444444"/>
                </a:solidFill>
                <a:latin typeface="+mj-lt"/>
                <a:ea typeface="Times New Roman" panose="02020603050405020304" pitchFamily="18" charset="0"/>
              </a:rPr>
              <a:t>Way of ensuring:</a:t>
            </a:r>
          </a:p>
          <a:p>
            <a:pPr marL="457200" indent="-457200" algn="just">
              <a:buAutoNum type="arabicPeriod"/>
            </a:pPr>
            <a:r>
              <a:rPr lang="en-IN" sz="2400" b="1" i="1" dirty="0">
                <a:solidFill>
                  <a:srgbClr val="444444"/>
                </a:solidFill>
                <a:latin typeface="+mj-lt"/>
                <a:ea typeface="Times New Roman" panose="02020603050405020304" pitchFamily="18" charset="0"/>
              </a:rPr>
              <a:t>He has collected the amount of TDS from the Payee </a:t>
            </a:r>
          </a:p>
          <a:p>
            <a:pPr marL="457200" indent="-457200" algn="just">
              <a:buAutoNum type="arabicPeriod"/>
            </a:pPr>
            <a:r>
              <a:rPr lang="en-IN" sz="2400" b="1" i="1" dirty="0">
                <a:solidFill>
                  <a:srgbClr val="444444"/>
                </a:solidFill>
                <a:latin typeface="+mj-lt"/>
                <a:ea typeface="Times New Roman" panose="02020603050405020304" pitchFamily="18" charset="0"/>
              </a:rPr>
              <a:t>He has paid TDS from his own pocket</a:t>
            </a:r>
          </a:p>
          <a:p>
            <a:pPr marL="457200" indent="-457200" algn="just">
              <a:buAutoNum type="arabicPeriod"/>
            </a:pPr>
            <a:r>
              <a:rPr lang="en-IN" sz="2400" b="1" i="1" dirty="0">
                <a:solidFill>
                  <a:srgbClr val="444444"/>
                </a:solidFill>
                <a:effectLst/>
                <a:latin typeface="+mj-lt"/>
                <a:ea typeface="Times New Roman" panose="02020603050405020304" pitchFamily="18" charset="0"/>
              </a:rPr>
              <a:t>He insists the Payee to make payment of TDS on his own by way of Advance Tax and submit the proof of the same . </a:t>
            </a:r>
            <a:endParaRPr lang="en-US" sz="2400" dirty="0">
              <a:latin typeface="+mj-lt"/>
            </a:endParaRPr>
          </a:p>
        </p:txBody>
      </p:sp>
    </p:spTree>
    <p:extLst>
      <p:ext uri="{BB962C8B-B14F-4D97-AF65-F5344CB8AC3E}">
        <p14:creationId xmlns:p14="http://schemas.microsoft.com/office/powerpoint/2010/main" xmlns="" val="3557067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US" sz="2400" b="1" u="sng" dirty="0">
                <a:latin typeface="+mj-lt"/>
              </a:rPr>
              <a:t>Why this section:</a:t>
            </a:r>
          </a:p>
          <a:p>
            <a:pPr marL="0" indent="0" algn="just">
              <a:buNone/>
            </a:pPr>
            <a:r>
              <a:rPr lang="en-US" sz="2400" dirty="0">
                <a:latin typeface="+mj-lt"/>
              </a:rPr>
              <a:t>It was observed that there was no reporting mechanism  available for perquisites given by the employer  and accordingly, the  perquisites given by the employer were not offered for taxation by many recipients. To curb such practices and have a control over payments made as perquisites, the section was introduced vide Finance Act 2022 </a:t>
            </a:r>
            <a:r>
              <a:rPr lang="en-US" sz="2400" dirty="0" err="1">
                <a:latin typeface="+mj-lt"/>
              </a:rPr>
              <a:t>w.e.f</a:t>
            </a:r>
            <a:r>
              <a:rPr lang="en-US" sz="2400" dirty="0">
                <a:latin typeface="+mj-lt"/>
              </a:rPr>
              <a:t> 01/07/2022. </a:t>
            </a:r>
          </a:p>
        </p:txBody>
      </p:sp>
    </p:spTree>
    <p:extLst>
      <p:ext uri="{BB962C8B-B14F-4D97-AF65-F5344CB8AC3E}">
        <p14:creationId xmlns:p14="http://schemas.microsoft.com/office/powerpoint/2010/main" xmlns="" val="382381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algn="just"/>
            <a:r>
              <a:rPr lang="en-US" sz="2400" b="1" u="sng" dirty="0"/>
              <a:t>Nature of Payment:</a:t>
            </a:r>
            <a:r>
              <a:rPr lang="en-US" sz="2400" dirty="0"/>
              <a:t> Any benefit or perquisite, whether convertible into money or not, arising from business or profession.</a:t>
            </a:r>
          </a:p>
          <a:p>
            <a:pPr algn="just"/>
            <a:r>
              <a:rPr lang="en-US" sz="2400" b="1" u="sng" dirty="0"/>
              <a:t>Payer:</a:t>
            </a:r>
            <a:r>
              <a:rPr lang="en-US" sz="2400" dirty="0"/>
              <a:t> Any person other than Individual &amp; HUF.</a:t>
            </a:r>
          </a:p>
          <a:p>
            <a:pPr algn="just"/>
            <a:r>
              <a:rPr lang="en-US" sz="2400" dirty="0"/>
              <a:t>Ind/HUF required to deduct TDS, if last year Turn Over &gt; Rs. 1 Crore in case of business or Gross Receipts &gt; Rs. 50 Lakhs in case of Profession</a:t>
            </a:r>
          </a:p>
          <a:p>
            <a:pPr algn="just"/>
            <a:r>
              <a:rPr lang="en-US" sz="2400" b="1" u="sng" dirty="0"/>
              <a:t>Rate of TDS:</a:t>
            </a:r>
            <a:r>
              <a:rPr lang="en-US" sz="2400" b="1" dirty="0"/>
              <a:t> </a:t>
            </a:r>
            <a:r>
              <a:rPr lang="en-US" sz="2400" dirty="0"/>
              <a:t>@ 10% of the value of perquisite</a:t>
            </a:r>
          </a:p>
        </p:txBody>
      </p:sp>
    </p:spTree>
    <p:extLst>
      <p:ext uri="{BB962C8B-B14F-4D97-AF65-F5344CB8AC3E}">
        <p14:creationId xmlns:p14="http://schemas.microsoft.com/office/powerpoint/2010/main" xmlns="" val="416573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194R : Deduction of Tax in case of Perquisites</a:t>
            </a:r>
            <a:endParaRPr lang="en-IN" sz="320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US" sz="2400" b="1" u="sng" dirty="0"/>
              <a:t>Exclusions:</a:t>
            </a:r>
            <a:r>
              <a:rPr lang="en-US" sz="2400" dirty="0"/>
              <a:t> </a:t>
            </a:r>
          </a:p>
          <a:p>
            <a:pPr algn="just"/>
            <a:r>
              <a:rPr lang="en-US" sz="2400" dirty="0"/>
              <a:t>Perquisites if </a:t>
            </a:r>
            <a:r>
              <a:rPr lang="en-US" sz="2400" dirty="0" err="1" smtClean="0"/>
              <a:t>ny</a:t>
            </a:r>
            <a:r>
              <a:rPr lang="en-US" sz="2400" dirty="0" smtClean="0"/>
              <a:t> </a:t>
            </a:r>
            <a:r>
              <a:rPr lang="en-US" sz="2400" dirty="0"/>
              <a:t>given  to a non-resident is not covered under this section. </a:t>
            </a:r>
          </a:p>
          <a:p>
            <a:pPr algn="just"/>
            <a:r>
              <a:rPr lang="en-US" sz="2400" dirty="0"/>
              <a:t>If the value of perquisites does not exceed Rs. 20,000/-  during the Financial Year.</a:t>
            </a:r>
          </a:p>
          <a:p>
            <a:pPr algn="just"/>
            <a:endParaRPr lang="en-US" sz="2400" dirty="0"/>
          </a:p>
          <a:p>
            <a:pPr algn="just"/>
            <a:endParaRPr lang="en-US" sz="2400" dirty="0"/>
          </a:p>
        </p:txBody>
      </p:sp>
    </p:spTree>
    <p:extLst>
      <p:ext uri="{BB962C8B-B14F-4D97-AF65-F5344CB8AC3E}">
        <p14:creationId xmlns:p14="http://schemas.microsoft.com/office/powerpoint/2010/main" xmlns="" val="356166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xmlns=""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xmlns=""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xmlns=""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339610"/>
            <a:ext cx="7421963" cy="1033669"/>
          </a:xfrm>
        </p:spPr>
        <p:txBody>
          <a:bodyPr>
            <a:normAutofit/>
          </a:bodyPr>
          <a:lstStyle/>
          <a:p>
            <a:pPr>
              <a:lnSpc>
                <a:spcPct val="90000"/>
              </a:lnSpc>
            </a:pPr>
            <a:r>
              <a:rPr lang="en-US" sz="3200" dirty="0">
                <a:solidFill>
                  <a:srgbClr val="FFFFFF"/>
                </a:solidFill>
              </a:rPr>
              <a:t>194R : Deduction of Tax in case of Perquisites</a:t>
            </a:r>
            <a:endParaRPr lang="en-IN" sz="3200" dirty="0">
              <a:solidFill>
                <a:srgbClr val="FFFFFF"/>
              </a:solidFill>
            </a:endParaRPr>
          </a:p>
        </p:txBody>
      </p:sp>
      <p:sp>
        <p:nvSpPr>
          <p:cNvPr id="3" name="Content Placeholder 2"/>
          <p:cNvSpPr>
            <a:spLocks noGrp="1"/>
          </p:cNvSpPr>
          <p:nvPr>
            <p:ph idx="1"/>
          </p:nvPr>
        </p:nvSpPr>
        <p:spPr>
          <a:xfrm>
            <a:off x="1028699" y="2318197"/>
            <a:ext cx="7293023" cy="3683358"/>
          </a:xfrm>
        </p:spPr>
        <p:style>
          <a:lnRef idx="1">
            <a:schemeClr val="accent1"/>
          </a:lnRef>
          <a:fillRef idx="2">
            <a:schemeClr val="accent1"/>
          </a:fillRef>
          <a:effectRef idx="1">
            <a:schemeClr val="accent1"/>
          </a:effectRef>
          <a:fontRef idx="minor">
            <a:schemeClr val="dk1"/>
          </a:fontRef>
        </p:style>
        <p:txBody>
          <a:bodyPr anchor="ctr">
            <a:normAutofit/>
          </a:bodyPr>
          <a:lstStyle/>
          <a:p>
            <a:pPr marL="0" indent="0" algn="just">
              <a:buNone/>
            </a:pPr>
            <a:r>
              <a:rPr lang="en-US" sz="2400" b="1" u="sng" dirty="0">
                <a:solidFill>
                  <a:schemeClr val="tx1"/>
                </a:solidFill>
              </a:rPr>
              <a:t>Point of Time when TDS to be deducted</a:t>
            </a:r>
            <a:r>
              <a:rPr lang="en-US" sz="2400" dirty="0">
                <a:solidFill>
                  <a:schemeClr val="tx1"/>
                </a:solidFill>
              </a:rPr>
              <a:t>: </a:t>
            </a:r>
          </a:p>
          <a:p>
            <a:pPr algn="just"/>
            <a:r>
              <a:rPr lang="en-US" sz="2400" dirty="0"/>
              <a:t>Before providing  benefits/perquisite to employee. </a:t>
            </a:r>
          </a:p>
        </p:txBody>
      </p:sp>
    </p:spTree>
    <p:extLst>
      <p:ext uri="{BB962C8B-B14F-4D97-AF65-F5344CB8AC3E}">
        <p14:creationId xmlns:p14="http://schemas.microsoft.com/office/powerpoint/2010/main" xmlns="" val="1979853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xmlns=""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256B2C21-A230-48C0-8DF1-C46611373C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3847E18C-932D-4C95-AABA-FEC7C9499A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3150CB11-0C61-439E-910F-5787759E72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xmlns="" id="{43F8A58B-5155-44CE-A5FF-7647B47D0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xmlns="" id="{443F2ACA-E6D6-4028-82DD-F03C262D5D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lnSpc>
                <a:spcPct val="90000"/>
              </a:lnSpc>
            </a:pPr>
            <a:r>
              <a:rPr lang="en-US" sz="3000" dirty="0">
                <a:solidFill>
                  <a:srgbClr val="FFFFFF"/>
                </a:solidFill>
              </a:rPr>
              <a:t> Clarifications:</a:t>
            </a:r>
            <a:br>
              <a:rPr lang="en-US" sz="3000" dirty="0">
                <a:solidFill>
                  <a:srgbClr val="FFFFFF"/>
                </a:solidFill>
              </a:rPr>
            </a:br>
            <a:r>
              <a:rPr lang="en-US" sz="3000" dirty="0">
                <a:solidFill>
                  <a:srgbClr val="FFFFFF"/>
                </a:solidFill>
              </a:rPr>
              <a:t>CBDT Circular dated 16</a:t>
            </a:r>
            <a:r>
              <a:rPr lang="en-US" sz="3000" baseline="30000" dirty="0">
                <a:solidFill>
                  <a:srgbClr val="FFFFFF"/>
                </a:solidFill>
              </a:rPr>
              <a:t>th</a:t>
            </a:r>
            <a:r>
              <a:rPr lang="en-US" sz="3000" dirty="0">
                <a:solidFill>
                  <a:srgbClr val="FFFFFF"/>
                </a:solidFill>
              </a:rPr>
              <a:t> June 2022.</a:t>
            </a:r>
            <a:endParaRPr lang="en-IN" sz="3000" dirty="0">
              <a:solidFill>
                <a:srgbClr val="FFFFFF"/>
              </a:solidFill>
            </a:endParaRPr>
          </a:p>
        </p:txBody>
      </p:sp>
      <p:graphicFrame>
        <p:nvGraphicFramePr>
          <p:cNvPr id="14" name="Content Placeholder 2">
            <a:extLst>
              <a:ext uri="{FF2B5EF4-FFF2-40B4-BE49-F238E27FC236}">
                <a16:creationId xmlns:a16="http://schemas.microsoft.com/office/drawing/2014/main" xmlns="" id="{BBBD89EE-781A-9817-CD73-91F02F0F9404}"/>
              </a:ext>
            </a:extLst>
          </p:cNvPr>
          <p:cNvGraphicFramePr>
            <a:graphicFrameLocks noGrp="1"/>
          </p:cNvGraphicFramePr>
          <p:nvPr>
            <p:ph idx="1"/>
            <p:extLst>
              <p:ext uri="{D42A27DB-BD31-4B8C-83A1-F6EECF244321}">
                <p14:modId xmlns:p14="http://schemas.microsoft.com/office/powerpoint/2010/main" xmlns="" val="4290051961"/>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20665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1677</TotalTime>
  <Words>951</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TDS Provisions  Latest Amendments Under Income-tax Act, 1961  Section 194R  </vt:lpstr>
      <vt:lpstr>194R : Deduction of Tax in case of Perquisites</vt:lpstr>
      <vt:lpstr>194R : Deduction of Tax in case of Perquisites</vt:lpstr>
      <vt:lpstr>194R : Deduction of Tax in case of Perquisites</vt:lpstr>
      <vt:lpstr>194R : Deduction of Tax in case of Perquisites</vt:lpstr>
      <vt:lpstr>194R : Deduction of Tax in case of Perquisites</vt:lpstr>
      <vt:lpstr>194R : Deduction of Tax in case of Perquisites</vt:lpstr>
      <vt:lpstr>194R : Deduction of Tax in case of Perquisites</vt:lpstr>
      <vt:lpstr> Clarifications: CBDT Circular dated 16th June 2022.</vt:lpstr>
      <vt:lpstr> Discussion of a few scenario</vt:lpstr>
      <vt:lpstr> Discussion of a few scenario</vt:lpstr>
      <vt:lpstr> Discussion of a few scenario</vt:lpstr>
      <vt:lpstr>Technical Aspects related to compliance</vt:lpstr>
      <vt:lpstr>Troubleshooting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TDS Law and PRACTICE   Under income tax act ,1961.</dc:title>
  <dc:creator>Admin</dc:creator>
  <cp:lastModifiedBy>HP</cp:lastModifiedBy>
  <cp:revision>63</cp:revision>
  <dcterms:created xsi:type="dcterms:W3CDTF">2006-08-16T00:00:00Z</dcterms:created>
  <dcterms:modified xsi:type="dcterms:W3CDTF">2023-05-09T05:06:48Z</dcterms:modified>
</cp:coreProperties>
</file>