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6"/>
  </p:notesMasterIdLst>
  <p:sldIdLst>
    <p:sldId id="4177" r:id="rId3"/>
    <p:sldId id="354" r:id="rId4"/>
    <p:sldId id="4217" r:id="rId5"/>
    <p:sldId id="345" r:id="rId6"/>
    <p:sldId id="336" r:id="rId7"/>
    <p:sldId id="353" r:id="rId8"/>
    <p:sldId id="268" r:id="rId9"/>
    <p:sldId id="269" r:id="rId10"/>
    <p:sldId id="359" r:id="rId11"/>
    <p:sldId id="320" r:id="rId12"/>
    <p:sldId id="4213" r:id="rId13"/>
    <p:sldId id="4223" r:id="rId14"/>
    <p:sldId id="4222" r:id="rId15"/>
    <p:sldId id="4224" r:id="rId16"/>
    <p:sldId id="4225" r:id="rId17"/>
    <p:sldId id="4236" r:id="rId18"/>
    <p:sldId id="4226" r:id="rId19"/>
    <p:sldId id="4227" r:id="rId20"/>
    <p:sldId id="4229" r:id="rId21"/>
    <p:sldId id="4230" r:id="rId22"/>
    <p:sldId id="4231" r:id="rId23"/>
    <p:sldId id="4232" r:id="rId24"/>
    <p:sldId id="4237" r:id="rId25"/>
    <p:sldId id="4205" r:id="rId26"/>
    <p:sldId id="4206" r:id="rId27"/>
    <p:sldId id="4207" r:id="rId28"/>
    <p:sldId id="4208" r:id="rId29"/>
    <p:sldId id="4239" r:id="rId30"/>
    <p:sldId id="4212" r:id="rId31"/>
    <p:sldId id="4234" r:id="rId32"/>
    <p:sldId id="4233" r:id="rId33"/>
    <p:sldId id="4218" r:id="rId34"/>
    <p:sldId id="4228" r:id="rId3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572"/>
    <a:srgbClr val="09BFFF"/>
    <a:srgbClr val="61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61622-C8A8-4338-853A-6318F0CFC00A}" v="47" dt="2023-07-07T07:29:02.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3447" autoAdjust="0"/>
  </p:normalViewPr>
  <p:slideViewPr>
    <p:cSldViewPr snapToGrid="0">
      <p:cViewPr varScale="1">
        <p:scale>
          <a:sx n="67" d="100"/>
          <a:sy n="67" d="100"/>
        </p:scale>
        <p:origin x="93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hyperlink" Target="https://saarthi.emsme.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aarthi.emsme.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EBF70-8414-4A18-90DF-2D6393E1A56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IN"/>
        </a:p>
      </dgm:t>
    </dgm:pt>
    <dgm:pt modelId="{FAF45EA1-62E8-4767-9BE3-B89EF350BFC7}">
      <dgm:prSet phldrT="[Text]"/>
      <dgm:spPr>
        <a:solidFill>
          <a:srgbClr val="00B0F0"/>
        </a:solidFill>
        <a:ln>
          <a:noFill/>
        </a:ln>
      </dgm:spPr>
      <dgm:t>
        <a:bodyPr/>
        <a:lstStyle/>
        <a:p>
          <a:r>
            <a:rPr lang="en-IN"/>
            <a:t>Do you wish add a new stream of business with huge </a:t>
          </a:r>
          <a:r>
            <a:rPr lang="en-IN" b="1"/>
            <a:t>potential for revenues</a:t>
          </a:r>
          <a:r>
            <a:rPr lang="en-IN"/>
            <a:t> and </a:t>
          </a:r>
          <a:r>
            <a:rPr lang="en-IN" b="1"/>
            <a:t>knowledge</a:t>
          </a:r>
          <a:r>
            <a:rPr lang="en-IN"/>
            <a:t>?</a:t>
          </a:r>
        </a:p>
      </dgm:t>
    </dgm:pt>
    <dgm:pt modelId="{74CFB8E8-18F9-4AC0-8DC9-EB7736AA180F}" type="parTrans" cxnId="{06439420-25FD-46C4-A995-36048A74D27E}">
      <dgm:prSet/>
      <dgm:spPr>
        <a:ln>
          <a:noFill/>
        </a:ln>
      </dgm:spPr>
      <dgm:t>
        <a:bodyPr/>
        <a:lstStyle/>
        <a:p>
          <a:endParaRPr lang="en-IN"/>
        </a:p>
      </dgm:t>
    </dgm:pt>
    <dgm:pt modelId="{8FB9A5D9-CC12-4505-B0FC-7A285EC2C06B}" type="sibTrans" cxnId="{06439420-25FD-46C4-A995-36048A74D27E}">
      <dgm:prSet/>
      <dgm:spPr/>
      <dgm:t>
        <a:bodyPr/>
        <a:lstStyle/>
        <a:p>
          <a:endParaRPr lang="en-IN"/>
        </a:p>
      </dgm:t>
    </dgm:pt>
    <dgm:pt modelId="{19A15966-AD67-4103-81B1-930F8C7CF0AE}">
      <dgm:prSet phldrT="[Text]"/>
      <dgm:spPr>
        <a:solidFill>
          <a:srgbClr val="00B0F0"/>
        </a:solidFill>
        <a:ln>
          <a:noFill/>
        </a:ln>
      </dgm:spPr>
      <dgm:t>
        <a:bodyPr/>
        <a:lstStyle/>
        <a:p>
          <a:r>
            <a:rPr lang="en-IN"/>
            <a:t>Consulting a sector which will contribute 50% of India’s GDP by 2025. And be a part in </a:t>
          </a:r>
          <a:r>
            <a:rPr lang="en-IN" b="1"/>
            <a:t>Nation Building</a:t>
          </a:r>
        </a:p>
      </dgm:t>
    </dgm:pt>
    <dgm:pt modelId="{8A5F28B9-666D-4400-8598-513A1451ACBA}" type="parTrans" cxnId="{0A8A7BD3-C61E-4B91-848F-7DAB3C005922}">
      <dgm:prSet/>
      <dgm:spPr>
        <a:ln>
          <a:noFill/>
        </a:ln>
      </dgm:spPr>
      <dgm:t>
        <a:bodyPr/>
        <a:lstStyle/>
        <a:p>
          <a:endParaRPr lang="en-IN"/>
        </a:p>
      </dgm:t>
    </dgm:pt>
    <dgm:pt modelId="{A7F04701-25F5-495F-A902-10EFB3ABAC2D}" type="sibTrans" cxnId="{0A8A7BD3-C61E-4B91-848F-7DAB3C005922}">
      <dgm:prSet/>
      <dgm:spPr/>
      <dgm:t>
        <a:bodyPr/>
        <a:lstStyle/>
        <a:p>
          <a:endParaRPr lang="en-IN"/>
        </a:p>
      </dgm:t>
    </dgm:pt>
    <dgm:pt modelId="{1523E969-E4C2-40B4-A94D-99E019EC4820}">
      <dgm:prSet phldrT="[Text]"/>
      <dgm:spPr>
        <a:solidFill>
          <a:srgbClr val="00B0F0"/>
        </a:solidFill>
        <a:ln>
          <a:noFill/>
        </a:ln>
      </dgm:spPr>
      <dgm:t>
        <a:bodyPr/>
        <a:lstStyle/>
        <a:p>
          <a:r>
            <a:rPr lang="en-IN"/>
            <a:t>Sector which is </a:t>
          </a:r>
          <a:r>
            <a:rPr lang="en-IN" b="1"/>
            <a:t>Unstructured and mostly physical</a:t>
          </a:r>
          <a:r>
            <a:rPr lang="en-IN"/>
            <a:t>, requires handholding support.</a:t>
          </a:r>
        </a:p>
      </dgm:t>
    </dgm:pt>
    <dgm:pt modelId="{4B457004-A5E6-4032-B6D9-63425C3FCC2A}" type="parTrans" cxnId="{D24AA4C5-5A79-4A91-BC58-CE34450B2969}">
      <dgm:prSet/>
      <dgm:spPr>
        <a:ln>
          <a:noFill/>
        </a:ln>
      </dgm:spPr>
      <dgm:t>
        <a:bodyPr/>
        <a:lstStyle/>
        <a:p>
          <a:endParaRPr lang="en-IN"/>
        </a:p>
      </dgm:t>
    </dgm:pt>
    <dgm:pt modelId="{8B65B518-EDA1-4932-B432-BFFA1FE7518C}" type="sibTrans" cxnId="{D24AA4C5-5A79-4A91-BC58-CE34450B2969}">
      <dgm:prSet/>
      <dgm:spPr/>
      <dgm:t>
        <a:bodyPr/>
        <a:lstStyle/>
        <a:p>
          <a:endParaRPr lang="en-IN"/>
        </a:p>
      </dgm:t>
    </dgm:pt>
    <dgm:pt modelId="{DE10D70E-225D-451D-AC71-BF49234EAC40}">
      <dgm:prSet phldrT="[Text]"/>
      <dgm:spPr>
        <a:solidFill>
          <a:srgbClr val="00B0F0"/>
        </a:solidFill>
        <a:ln>
          <a:noFill/>
        </a:ln>
      </dgm:spPr>
      <dgm:t>
        <a:bodyPr/>
        <a:lstStyle/>
        <a:p>
          <a:r>
            <a:rPr lang="en-IN"/>
            <a:t>And do all these using </a:t>
          </a:r>
          <a:r>
            <a:rPr lang="en-IN" b="1"/>
            <a:t>Digital platforms</a:t>
          </a:r>
          <a:r>
            <a:rPr lang="en-IN"/>
            <a:t>.</a:t>
          </a:r>
        </a:p>
      </dgm:t>
    </dgm:pt>
    <dgm:pt modelId="{23ACBED4-EA3E-4770-9FF9-1EEFCD289FFB}" type="parTrans" cxnId="{1E05ED4F-AEC9-45F7-94C8-5178A7BFD06F}">
      <dgm:prSet/>
      <dgm:spPr>
        <a:ln>
          <a:noFill/>
        </a:ln>
      </dgm:spPr>
      <dgm:t>
        <a:bodyPr/>
        <a:lstStyle/>
        <a:p>
          <a:endParaRPr lang="en-IN"/>
        </a:p>
      </dgm:t>
    </dgm:pt>
    <dgm:pt modelId="{C9BB71E8-34CA-4430-B968-551F5A3F25E2}" type="sibTrans" cxnId="{1E05ED4F-AEC9-45F7-94C8-5178A7BFD06F}">
      <dgm:prSet/>
      <dgm:spPr/>
      <dgm:t>
        <a:bodyPr/>
        <a:lstStyle/>
        <a:p>
          <a:endParaRPr lang="en-IN"/>
        </a:p>
      </dgm:t>
    </dgm:pt>
    <dgm:pt modelId="{5B7C14B4-02ED-4168-9AD2-D2D0189FB449}">
      <dgm:prSet phldrT="[Text]"/>
      <dgm:spPr>
        <a:solidFill>
          <a:srgbClr val="00B0F0"/>
        </a:solidFill>
        <a:ln>
          <a:noFill/>
        </a:ln>
      </dgm:spPr>
      <dgm:t>
        <a:bodyPr/>
        <a:lstStyle/>
        <a:p>
          <a:r>
            <a:rPr lang="en-IN"/>
            <a:t>Government setting aside annual budgets &gt;15000 Cr. Running more than 500 </a:t>
          </a:r>
          <a:r>
            <a:rPr lang="en-IN" b="1"/>
            <a:t>schemes to support </a:t>
          </a:r>
        </a:p>
      </dgm:t>
    </dgm:pt>
    <dgm:pt modelId="{172A9FCC-B014-44FA-A258-57CEF8CD801F}" type="parTrans" cxnId="{C509E1FD-85C5-40FB-BE18-F6AD07426D51}">
      <dgm:prSet/>
      <dgm:spPr>
        <a:ln>
          <a:noFill/>
        </a:ln>
      </dgm:spPr>
      <dgm:t>
        <a:bodyPr/>
        <a:lstStyle/>
        <a:p>
          <a:endParaRPr lang="en-IN"/>
        </a:p>
      </dgm:t>
    </dgm:pt>
    <dgm:pt modelId="{FE206A3F-B962-4F3C-94AB-9E542E99014F}" type="sibTrans" cxnId="{C509E1FD-85C5-40FB-BE18-F6AD07426D51}">
      <dgm:prSet/>
      <dgm:spPr/>
      <dgm:t>
        <a:bodyPr/>
        <a:lstStyle/>
        <a:p>
          <a:endParaRPr lang="en-IN"/>
        </a:p>
      </dgm:t>
    </dgm:pt>
    <dgm:pt modelId="{9AB3CC4A-BF7A-4736-ABBA-FB888E897E4D}">
      <dgm:prSet phldrT="[Text]" custT="1"/>
      <dgm:spPr>
        <a:solidFill>
          <a:srgbClr val="00B0F0"/>
        </a:solidFill>
        <a:ln w="19050">
          <a:noFill/>
        </a:ln>
      </dgm:spPr>
      <dgm:t>
        <a:bodyPr/>
        <a:lstStyle/>
        <a:p>
          <a:r>
            <a:rPr lang="en-IN" sz="1600">
              <a:solidFill>
                <a:schemeClr val="tx1"/>
              </a:solidFill>
            </a:rPr>
            <a:t>Come, be a partner with </a:t>
          </a:r>
          <a:r>
            <a:rPr lang="en-IN" sz="1800" b="1">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eMSME-</a:t>
          </a:r>
          <a:r>
            <a:rPr lang="en-IN" sz="1800" b="1" err="1">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Saarthi</a:t>
          </a:r>
          <a:endParaRPr lang="en-IN" sz="1800" b="1">
            <a:solidFill>
              <a:schemeClr val="accent1"/>
            </a:solidFill>
          </a:endParaRPr>
        </a:p>
      </dgm:t>
    </dgm:pt>
    <dgm:pt modelId="{0D0EDD80-2B21-4414-A7CB-99FFB95A324D}" type="sibTrans" cxnId="{CFA00C79-C150-4B14-A8A5-037DB82F2E0E}">
      <dgm:prSet/>
      <dgm:spPr/>
      <dgm:t>
        <a:bodyPr/>
        <a:lstStyle/>
        <a:p>
          <a:endParaRPr lang="en-IN"/>
        </a:p>
      </dgm:t>
    </dgm:pt>
    <dgm:pt modelId="{6C350633-973C-41F7-ACAB-ECB3E2748932}" type="parTrans" cxnId="{CFA00C79-C150-4B14-A8A5-037DB82F2E0E}">
      <dgm:prSet/>
      <dgm:spPr/>
      <dgm:t>
        <a:bodyPr/>
        <a:lstStyle/>
        <a:p>
          <a:endParaRPr lang="en-IN"/>
        </a:p>
      </dgm:t>
    </dgm:pt>
    <dgm:pt modelId="{CD1D8690-736B-4636-B29E-73B8914A16D0}" type="pres">
      <dgm:prSet presAssocID="{97FEBF70-8414-4A18-90DF-2D6393E1A56C}" presName="cycle" presStyleCnt="0">
        <dgm:presLayoutVars>
          <dgm:chMax val="1"/>
          <dgm:dir/>
          <dgm:animLvl val="ctr"/>
          <dgm:resizeHandles val="exact"/>
        </dgm:presLayoutVars>
      </dgm:prSet>
      <dgm:spPr/>
    </dgm:pt>
    <dgm:pt modelId="{7E19969E-7AB0-4BC6-A3E7-06A774626F3E}" type="pres">
      <dgm:prSet presAssocID="{9AB3CC4A-BF7A-4736-ABBA-FB888E897E4D}" presName="centerShape" presStyleLbl="node0" presStyleIdx="0" presStyleCnt="1"/>
      <dgm:spPr/>
    </dgm:pt>
    <dgm:pt modelId="{0ED0181E-F555-47E6-A19A-2DD4F2AE0EDB}" type="pres">
      <dgm:prSet presAssocID="{74CFB8E8-18F9-4AC0-8DC9-EB7736AA180F}" presName="parTrans" presStyleLbl="bgSibTrans2D1" presStyleIdx="0" presStyleCnt="5"/>
      <dgm:spPr/>
    </dgm:pt>
    <dgm:pt modelId="{EC4463B1-FEDA-4D2B-8735-61622243C6AD}" type="pres">
      <dgm:prSet presAssocID="{FAF45EA1-62E8-4767-9BE3-B89EF350BFC7}" presName="node" presStyleLbl="node1" presStyleIdx="0" presStyleCnt="5">
        <dgm:presLayoutVars>
          <dgm:bulletEnabled val="1"/>
        </dgm:presLayoutVars>
      </dgm:prSet>
      <dgm:spPr/>
    </dgm:pt>
    <dgm:pt modelId="{2B9EA436-5401-4425-BD47-5CD8E7B511CD}" type="pres">
      <dgm:prSet presAssocID="{8A5F28B9-666D-4400-8598-513A1451ACBA}" presName="parTrans" presStyleLbl="bgSibTrans2D1" presStyleIdx="1" presStyleCnt="5"/>
      <dgm:spPr/>
    </dgm:pt>
    <dgm:pt modelId="{4133FE33-E5E9-4278-A042-385629EA6933}" type="pres">
      <dgm:prSet presAssocID="{19A15966-AD67-4103-81B1-930F8C7CF0AE}" presName="node" presStyleLbl="node1" presStyleIdx="1" presStyleCnt="5">
        <dgm:presLayoutVars>
          <dgm:bulletEnabled val="1"/>
        </dgm:presLayoutVars>
      </dgm:prSet>
      <dgm:spPr/>
    </dgm:pt>
    <dgm:pt modelId="{16CAA293-9FA4-4E0D-80FD-88F6572EB368}" type="pres">
      <dgm:prSet presAssocID="{4B457004-A5E6-4032-B6D9-63425C3FCC2A}" presName="parTrans" presStyleLbl="bgSibTrans2D1" presStyleIdx="2" presStyleCnt="5"/>
      <dgm:spPr/>
    </dgm:pt>
    <dgm:pt modelId="{0BB2F425-A82A-4465-B8F3-B2742A22D585}" type="pres">
      <dgm:prSet presAssocID="{1523E969-E4C2-40B4-A94D-99E019EC4820}" presName="node" presStyleLbl="node1" presStyleIdx="2" presStyleCnt="5">
        <dgm:presLayoutVars>
          <dgm:bulletEnabled val="1"/>
        </dgm:presLayoutVars>
      </dgm:prSet>
      <dgm:spPr/>
    </dgm:pt>
    <dgm:pt modelId="{CE5AEF6A-38AC-4B47-8CCB-C91392AC93B1}" type="pres">
      <dgm:prSet presAssocID="{172A9FCC-B014-44FA-A258-57CEF8CD801F}" presName="parTrans" presStyleLbl="bgSibTrans2D1" presStyleIdx="3" presStyleCnt="5"/>
      <dgm:spPr/>
    </dgm:pt>
    <dgm:pt modelId="{3897B71E-D114-4C75-9F43-06FB1D3B0066}" type="pres">
      <dgm:prSet presAssocID="{5B7C14B4-02ED-4168-9AD2-D2D0189FB449}" presName="node" presStyleLbl="node1" presStyleIdx="3" presStyleCnt="5">
        <dgm:presLayoutVars>
          <dgm:bulletEnabled val="1"/>
        </dgm:presLayoutVars>
      </dgm:prSet>
      <dgm:spPr/>
    </dgm:pt>
    <dgm:pt modelId="{EB4FE16F-34D0-4988-9460-EEED6B55EF02}" type="pres">
      <dgm:prSet presAssocID="{23ACBED4-EA3E-4770-9FF9-1EEFCD289FFB}" presName="parTrans" presStyleLbl="bgSibTrans2D1" presStyleIdx="4" presStyleCnt="5"/>
      <dgm:spPr/>
    </dgm:pt>
    <dgm:pt modelId="{F887E81E-F5CC-44BD-B51E-DAB4D256561D}" type="pres">
      <dgm:prSet presAssocID="{DE10D70E-225D-451D-AC71-BF49234EAC40}" presName="node" presStyleLbl="node1" presStyleIdx="4" presStyleCnt="5">
        <dgm:presLayoutVars>
          <dgm:bulletEnabled val="1"/>
        </dgm:presLayoutVars>
      </dgm:prSet>
      <dgm:spPr/>
    </dgm:pt>
  </dgm:ptLst>
  <dgm:cxnLst>
    <dgm:cxn modelId="{21C82C00-1880-4A52-850F-28621D09F7AD}" type="presOf" srcId="{23ACBED4-EA3E-4770-9FF9-1EEFCD289FFB}" destId="{EB4FE16F-34D0-4988-9460-EEED6B55EF02}" srcOrd="0" destOrd="0" presId="urn:microsoft.com/office/officeart/2005/8/layout/radial4"/>
    <dgm:cxn modelId="{5DD49E1A-C1EE-4464-8972-A44B236CCC29}" type="presOf" srcId="{5B7C14B4-02ED-4168-9AD2-D2D0189FB449}" destId="{3897B71E-D114-4C75-9F43-06FB1D3B0066}" srcOrd="0" destOrd="0" presId="urn:microsoft.com/office/officeart/2005/8/layout/radial4"/>
    <dgm:cxn modelId="{06439420-25FD-46C4-A995-36048A74D27E}" srcId="{9AB3CC4A-BF7A-4736-ABBA-FB888E897E4D}" destId="{FAF45EA1-62E8-4767-9BE3-B89EF350BFC7}" srcOrd="0" destOrd="0" parTransId="{74CFB8E8-18F9-4AC0-8DC9-EB7736AA180F}" sibTransId="{8FB9A5D9-CC12-4505-B0FC-7A285EC2C06B}"/>
    <dgm:cxn modelId="{02BF123D-773D-4726-B941-0B308937546C}" type="presOf" srcId="{FAF45EA1-62E8-4767-9BE3-B89EF350BFC7}" destId="{EC4463B1-FEDA-4D2B-8735-61622243C6AD}" srcOrd="0" destOrd="0" presId="urn:microsoft.com/office/officeart/2005/8/layout/radial4"/>
    <dgm:cxn modelId="{10A73D44-F563-42AB-BE81-AA0A904BFFBE}" type="presOf" srcId="{172A9FCC-B014-44FA-A258-57CEF8CD801F}" destId="{CE5AEF6A-38AC-4B47-8CCB-C91392AC93B1}" srcOrd="0" destOrd="0" presId="urn:microsoft.com/office/officeart/2005/8/layout/radial4"/>
    <dgm:cxn modelId="{1E05ED4F-AEC9-45F7-94C8-5178A7BFD06F}" srcId="{9AB3CC4A-BF7A-4736-ABBA-FB888E897E4D}" destId="{DE10D70E-225D-451D-AC71-BF49234EAC40}" srcOrd="4" destOrd="0" parTransId="{23ACBED4-EA3E-4770-9FF9-1EEFCD289FFB}" sibTransId="{C9BB71E8-34CA-4430-B968-551F5A3F25E2}"/>
    <dgm:cxn modelId="{7CD90759-47B8-4F2E-A65B-DE126565B66B}" type="presOf" srcId="{9AB3CC4A-BF7A-4736-ABBA-FB888E897E4D}" destId="{7E19969E-7AB0-4BC6-A3E7-06A774626F3E}" srcOrd="0" destOrd="0" presId="urn:microsoft.com/office/officeart/2005/8/layout/radial4"/>
    <dgm:cxn modelId="{CFA00C79-C150-4B14-A8A5-037DB82F2E0E}" srcId="{97FEBF70-8414-4A18-90DF-2D6393E1A56C}" destId="{9AB3CC4A-BF7A-4736-ABBA-FB888E897E4D}" srcOrd="0" destOrd="0" parTransId="{6C350633-973C-41F7-ACAB-ECB3E2748932}" sibTransId="{0D0EDD80-2B21-4414-A7CB-99FFB95A324D}"/>
    <dgm:cxn modelId="{F3B35BA6-D843-465B-A401-5CEE166B2766}" type="presOf" srcId="{97FEBF70-8414-4A18-90DF-2D6393E1A56C}" destId="{CD1D8690-736B-4636-B29E-73B8914A16D0}" srcOrd="0" destOrd="0" presId="urn:microsoft.com/office/officeart/2005/8/layout/radial4"/>
    <dgm:cxn modelId="{F818B7AA-3E15-4A46-A23C-0B9483FDDDCB}" type="presOf" srcId="{4B457004-A5E6-4032-B6D9-63425C3FCC2A}" destId="{16CAA293-9FA4-4E0D-80FD-88F6572EB368}" srcOrd="0" destOrd="0" presId="urn:microsoft.com/office/officeart/2005/8/layout/radial4"/>
    <dgm:cxn modelId="{769F50AB-0C4D-41B2-B851-9E17E3284EFB}" type="presOf" srcId="{74CFB8E8-18F9-4AC0-8DC9-EB7736AA180F}" destId="{0ED0181E-F555-47E6-A19A-2DD4F2AE0EDB}" srcOrd="0" destOrd="0" presId="urn:microsoft.com/office/officeart/2005/8/layout/radial4"/>
    <dgm:cxn modelId="{53E427B6-CDC8-48E9-895F-26020E493E7E}" type="presOf" srcId="{19A15966-AD67-4103-81B1-930F8C7CF0AE}" destId="{4133FE33-E5E9-4278-A042-385629EA6933}" srcOrd="0" destOrd="0" presId="urn:microsoft.com/office/officeart/2005/8/layout/radial4"/>
    <dgm:cxn modelId="{0B636BC1-DF37-4AC4-B55A-9D223FDE14BA}" type="presOf" srcId="{1523E969-E4C2-40B4-A94D-99E019EC4820}" destId="{0BB2F425-A82A-4465-B8F3-B2742A22D585}" srcOrd="0" destOrd="0" presId="urn:microsoft.com/office/officeart/2005/8/layout/radial4"/>
    <dgm:cxn modelId="{8484E2C4-A045-4CEA-BA4D-1692A175B3BA}" type="presOf" srcId="{DE10D70E-225D-451D-AC71-BF49234EAC40}" destId="{F887E81E-F5CC-44BD-B51E-DAB4D256561D}" srcOrd="0" destOrd="0" presId="urn:microsoft.com/office/officeart/2005/8/layout/radial4"/>
    <dgm:cxn modelId="{D24AA4C5-5A79-4A91-BC58-CE34450B2969}" srcId="{9AB3CC4A-BF7A-4736-ABBA-FB888E897E4D}" destId="{1523E969-E4C2-40B4-A94D-99E019EC4820}" srcOrd="2" destOrd="0" parTransId="{4B457004-A5E6-4032-B6D9-63425C3FCC2A}" sibTransId="{8B65B518-EDA1-4932-B432-BFFA1FE7518C}"/>
    <dgm:cxn modelId="{0A8A7BD3-C61E-4B91-848F-7DAB3C005922}" srcId="{9AB3CC4A-BF7A-4736-ABBA-FB888E897E4D}" destId="{19A15966-AD67-4103-81B1-930F8C7CF0AE}" srcOrd="1" destOrd="0" parTransId="{8A5F28B9-666D-4400-8598-513A1451ACBA}" sibTransId="{A7F04701-25F5-495F-A902-10EFB3ABAC2D}"/>
    <dgm:cxn modelId="{1481A3FC-E7D0-4BE8-8ACB-487999A909BF}" type="presOf" srcId="{8A5F28B9-666D-4400-8598-513A1451ACBA}" destId="{2B9EA436-5401-4425-BD47-5CD8E7B511CD}" srcOrd="0" destOrd="0" presId="urn:microsoft.com/office/officeart/2005/8/layout/radial4"/>
    <dgm:cxn modelId="{C509E1FD-85C5-40FB-BE18-F6AD07426D51}" srcId="{9AB3CC4A-BF7A-4736-ABBA-FB888E897E4D}" destId="{5B7C14B4-02ED-4168-9AD2-D2D0189FB449}" srcOrd="3" destOrd="0" parTransId="{172A9FCC-B014-44FA-A258-57CEF8CD801F}" sibTransId="{FE206A3F-B962-4F3C-94AB-9E542E99014F}"/>
    <dgm:cxn modelId="{7965781F-147E-456F-9040-879F37F7BA96}" type="presParOf" srcId="{CD1D8690-736B-4636-B29E-73B8914A16D0}" destId="{7E19969E-7AB0-4BC6-A3E7-06A774626F3E}" srcOrd="0" destOrd="0" presId="urn:microsoft.com/office/officeart/2005/8/layout/radial4"/>
    <dgm:cxn modelId="{FBF9FC19-D112-4D6B-8805-831AF09A9A5D}" type="presParOf" srcId="{CD1D8690-736B-4636-B29E-73B8914A16D0}" destId="{0ED0181E-F555-47E6-A19A-2DD4F2AE0EDB}" srcOrd="1" destOrd="0" presId="urn:microsoft.com/office/officeart/2005/8/layout/radial4"/>
    <dgm:cxn modelId="{3FFE173B-59FC-4F92-BE3C-C299EA350421}" type="presParOf" srcId="{CD1D8690-736B-4636-B29E-73B8914A16D0}" destId="{EC4463B1-FEDA-4D2B-8735-61622243C6AD}" srcOrd="2" destOrd="0" presId="urn:microsoft.com/office/officeart/2005/8/layout/radial4"/>
    <dgm:cxn modelId="{F1A97B93-14F2-4A51-BE8C-C9372E871CD0}" type="presParOf" srcId="{CD1D8690-736B-4636-B29E-73B8914A16D0}" destId="{2B9EA436-5401-4425-BD47-5CD8E7B511CD}" srcOrd="3" destOrd="0" presId="urn:microsoft.com/office/officeart/2005/8/layout/radial4"/>
    <dgm:cxn modelId="{D01C1645-9E0E-406C-B5EE-2B2C1ECE473F}" type="presParOf" srcId="{CD1D8690-736B-4636-B29E-73B8914A16D0}" destId="{4133FE33-E5E9-4278-A042-385629EA6933}" srcOrd="4" destOrd="0" presId="urn:microsoft.com/office/officeart/2005/8/layout/radial4"/>
    <dgm:cxn modelId="{B3133556-2559-4BC8-9374-E44B6C76E549}" type="presParOf" srcId="{CD1D8690-736B-4636-B29E-73B8914A16D0}" destId="{16CAA293-9FA4-4E0D-80FD-88F6572EB368}" srcOrd="5" destOrd="0" presId="urn:microsoft.com/office/officeart/2005/8/layout/radial4"/>
    <dgm:cxn modelId="{13D74F9D-0346-40EE-8E3D-B86C2EA51811}" type="presParOf" srcId="{CD1D8690-736B-4636-B29E-73B8914A16D0}" destId="{0BB2F425-A82A-4465-B8F3-B2742A22D585}" srcOrd="6" destOrd="0" presId="urn:microsoft.com/office/officeart/2005/8/layout/radial4"/>
    <dgm:cxn modelId="{909B7C6A-CF7B-4597-AA7B-1B0E75B13251}" type="presParOf" srcId="{CD1D8690-736B-4636-B29E-73B8914A16D0}" destId="{CE5AEF6A-38AC-4B47-8CCB-C91392AC93B1}" srcOrd="7" destOrd="0" presId="urn:microsoft.com/office/officeart/2005/8/layout/radial4"/>
    <dgm:cxn modelId="{F5089E1E-8541-4F38-AA1B-74FD9A481CB6}" type="presParOf" srcId="{CD1D8690-736B-4636-B29E-73B8914A16D0}" destId="{3897B71E-D114-4C75-9F43-06FB1D3B0066}" srcOrd="8" destOrd="0" presId="urn:microsoft.com/office/officeart/2005/8/layout/radial4"/>
    <dgm:cxn modelId="{9329863A-507E-465C-A70B-9887AD602CB5}" type="presParOf" srcId="{CD1D8690-736B-4636-B29E-73B8914A16D0}" destId="{EB4FE16F-34D0-4988-9460-EEED6B55EF02}" srcOrd="9" destOrd="0" presId="urn:microsoft.com/office/officeart/2005/8/layout/radial4"/>
    <dgm:cxn modelId="{5780C66F-4E77-43F7-8749-CB26F9B40E03}" type="presParOf" srcId="{CD1D8690-736B-4636-B29E-73B8914A16D0}" destId="{F887E81E-F5CC-44BD-B51E-DAB4D256561D}"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9969E-7AB0-4BC6-A3E7-06A774626F3E}">
      <dsp:nvSpPr>
        <dsp:cNvPr id="0" name=""/>
        <dsp:cNvSpPr/>
      </dsp:nvSpPr>
      <dsp:spPr>
        <a:xfrm>
          <a:off x="3664738" y="2894340"/>
          <a:ext cx="2142951" cy="2142951"/>
        </a:xfrm>
        <a:prstGeom prst="ellipse">
          <a:avLst/>
        </a:prstGeom>
        <a:solidFill>
          <a:srgbClr val="00B0F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tx1"/>
              </a:solidFill>
            </a:rPr>
            <a:t>Come, be a partner with </a:t>
          </a:r>
          <a:r>
            <a:rPr lang="en-IN" sz="1800" b="1" kern="120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eMSME-</a:t>
          </a:r>
          <a:r>
            <a:rPr lang="en-IN" sz="1800" b="1" kern="1200" err="1">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Saarthi</a:t>
          </a:r>
          <a:endParaRPr lang="en-IN" sz="1800" b="1" kern="1200">
            <a:solidFill>
              <a:schemeClr val="accent1"/>
            </a:solidFill>
          </a:endParaRPr>
        </a:p>
      </dsp:txBody>
      <dsp:txXfrm>
        <a:off x="3978566" y="3208168"/>
        <a:ext cx="1515295" cy="1515295"/>
      </dsp:txXfrm>
    </dsp:sp>
    <dsp:sp modelId="{0ED0181E-F555-47E6-A19A-2DD4F2AE0EDB}">
      <dsp:nvSpPr>
        <dsp:cNvPr id="0" name=""/>
        <dsp:cNvSpPr/>
      </dsp:nvSpPr>
      <dsp:spPr>
        <a:xfrm rot="10800000">
          <a:off x="1585627" y="3660446"/>
          <a:ext cx="1964759" cy="6107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463B1-FEDA-4D2B-8735-61622243C6AD}">
      <dsp:nvSpPr>
        <dsp:cNvPr id="0" name=""/>
        <dsp:cNvSpPr/>
      </dsp:nvSpPr>
      <dsp:spPr>
        <a:xfrm>
          <a:off x="567725" y="3151494"/>
          <a:ext cx="2035804" cy="1628643"/>
        </a:xfrm>
        <a:prstGeom prst="roundRect">
          <a:avLst>
            <a:gd name="adj" fmla="val 10000"/>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IN" sz="1700" kern="1200"/>
            <a:t>Do you wish add a new stream of business with huge </a:t>
          </a:r>
          <a:r>
            <a:rPr lang="en-IN" sz="1700" b="1" kern="1200"/>
            <a:t>potential for revenues</a:t>
          </a:r>
          <a:r>
            <a:rPr lang="en-IN" sz="1700" kern="1200"/>
            <a:t> and </a:t>
          </a:r>
          <a:r>
            <a:rPr lang="en-IN" sz="1700" b="1" kern="1200"/>
            <a:t>knowledge</a:t>
          </a:r>
          <a:r>
            <a:rPr lang="en-IN" sz="1700" kern="1200"/>
            <a:t>?</a:t>
          </a:r>
        </a:p>
      </dsp:txBody>
      <dsp:txXfrm>
        <a:off x="615426" y="3199195"/>
        <a:ext cx="1940402" cy="1533241"/>
      </dsp:txXfrm>
    </dsp:sp>
    <dsp:sp modelId="{2B9EA436-5401-4425-BD47-5CD8E7B511CD}">
      <dsp:nvSpPr>
        <dsp:cNvPr id="0" name=""/>
        <dsp:cNvSpPr/>
      </dsp:nvSpPr>
      <dsp:spPr>
        <a:xfrm rot="13500000">
          <a:off x="2220680" y="2127292"/>
          <a:ext cx="1964759" cy="6107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3FE33-E5E9-4278-A042-385629EA6933}">
      <dsp:nvSpPr>
        <dsp:cNvPr id="0" name=""/>
        <dsp:cNvSpPr/>
      </dsp:nvSpPr>
      <dsp:spPr>
        <a:xfrm>
          <a:off x="1490510" y="923693"/>
          <a:ext cx="2035804" cy="1628643"/>
        </a:xfrm>
        <a:prstGeom prst="roundRect">
          <a:avLst>
            <a:gd name="adj" fmla="val 10000"/>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IN" sz="1700" kern="1200"/>
            <a:t>Consulting a sector which will contribute 50% of India’s GDP by 2025. And be a part in </a:t>
          </a:r>
          <a:r>
            <a:rPr lang="en-IN" sz="1700" b="1" kern="1200"/>
            <a:t>Nation Building</a:t>
          </a:r>
        </a:p>
      </dsp:txBody>
      <dsp:txXfrm>
        <a:off x="1538211" y="971394"/>
        <a:ext cx="1940402" cy="1533241"/>
      </dsp:txXfrm>
    </dsp:sp>
    <dsp:sp modelId="{16CAA293-9FA4-4E0D-80FD-88F6572EB368}">
      <dsp:nvSpPr>
        <dsp:cNvPr id="0" name=""/>
        <dsp:cNvSpPr/>
      </dsp:nvSpPr>
      <dsp:spPr>
        <a:xfrm rot="16200000">
          <a:off x="3753834" y="1492239"/>
          <a:ext cx="1964759" cy="6107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B2F425-A82A-4465-B8F3-B2742A22D585}">
      <dsp:nvSpPr>
        <dsp:cNvPr id="0" name=""/>
        <dsp:cNvSpPr/>
      </dsp:nvSpPr>
      <dsp:spPr>
        <a:xfrm>
          <a:off x="3718311" y="908"/>
          <a:ext cx="2035804" cy="1628643"/>
        </a:xfrm>
        <a:prstGeom prst="roundRect">
          <a:avLst>
            <a:gd name="adj" fmla="val 10000"/>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IN" sz="1700" kern="1200"/>
            <a:t>Sector which is </a:t>
          </a:r>
          <a:r>
            <a:rPr lang="en-IN" sz="1700" b="1" kern="1200"/>
            <a:t>Unstructured and mostly physical</a:t>
          </a:r>
          <a:r>
            <a:rPr lang="en-IN" sz="1700" kern="1200"/>
            <a:t>, requires handholding support.</a:t>
          </a:r>
        </a:p>
      </dsp:txBody>
      <dsp:txXfrm>
        <a:off x="3766012" y="48609"/>
        <a:ext cx="1940402" cy="1533241"/>
      </dsp:txXfrm>
    </dsp:sp>
    <dsp:sp modelId="{CE5AEF6A-38AC-4B47-8CCB-C91392AC93B1}">
      <dsp:nvSpPr>
        <dsp:cNvPr id="0" name=""/>
        <dsp:cNvSpPr/>
      </dsp:nvSpPr>
      <dsp:spPr>
        <a:xfrm rot="18900000">
          <a:off x="5286987" y="2127292"/>
          <a:ext cx="1964759" cy="6107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7B71E-D114-4C75-9F43-06FB1D3B0066}">
      <dsp:nvSpPr>
        <dsp:cNvPr id="0" name=""/>
        <dsp:cNvSpPr/>
      </dsp:nvSpPr>
      <dsp:spPr>
        <a:xfrm>
          <a:off x="5946112" y="923693"/>
          <a:ext cx="2035804" cy="1628643"/>
        </a:xfrm>
        <a:prstGeom prst="roundRect">
          <a:avLst>
            <a:gd name="adj" fmla="val 10000"/>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IN" sz="1700" kern="1200"/>
            <a:t>Government setting aside annual budgets &gt;15000 Cr. Running more than 500 </a:t>
          </a:r>
          <a:r>
            <a:rPr lang="en-IN" sz="1700" b="1" kern="1200"/>
            <a:t>schemes to support </a:t>
          </a:r>
        </a:p>
      </dsp:txBody>
      <dsp:txXfrm>
        <a:off x="5993813" y="971394"/>
        <a:ext cx="1940402" cy="1533241"/>
      </dsp:txXfrm>
    </dsp:sp>
    <dsp:sp modelId="{EB4FE16F-34D0-4988-9460-EEED6B55EF02}">
      <dsp:nvSpPr>
        <dsp:cNvPr id="0" name=""/>
        <dsp:cNvSpPr/>
      </dsp:nvSpPr>
      <dsp:spPr>
        <a:xfrm>
          <a:off x="5922040" y="3660446"/>
          <a:ext cx="1964759" cy="6107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87E81E-F5CC-44BD-B51E-DAB4D256561D}">
      <dsp:nvSpPr>
        <dsp:cNvPr id="0" name=""/>
        <dsp:cNvSpPr/>
      </dsp:nvSpPr>
      <dsp:spPr>
        <a:xfrm>
          <a:off x="6868898" y="3151494"/>
          <a:ext cx="2035804" cy="1628643"/>
        </a:xfrm>
        <a:prstGeom prst="roundRect">
          <a:avLst>
            <a:gd name="adj" fmla="val 10000"/>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IN" sz="1700" kern="1200"/>
            <a:t>And do all these using </a:t>
          </a:r>
          <a:r>
            <a:rPr lang="en-IN" sz="1700" b="1" kern="1200"/>
            <a:t>Digital platforms</a:t>
          </a:r>
          <a:r>
            <a:rPr lang="en-IN" sz="1700" kern="1200"/>
            <a:t>.</a:t>
          </a:r>
        </a:p>
      </dsp:txBody>
      <dsp:txXfrm>
        <a:off x="6916599" y="3199195"/>
        <a:ext cx="1940402" cy="1533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170" cy="501930"/>
          </a:xfrm>
          <a:prstGeom prst="rect">
            <a:avLst/>
          </a:prstGeom>
        </p:spPr>
        <p:txBody>
          <a:bodyPr vert="horz" lIns="88139" tIns="44070" rIns="88139" bIns="44070" rtlCol="0"/>
          <a:lstStyle>
            <a:lvl1pPr algn="l">
              <a:defRPr sz="1200"/>
            </a:lvl1pPr>
          </a:lstStyle>
          <a:p>
            <a:endParaRPr lang="en-IN"/>
          </a:p>
        </p:txBody>
      </p:sp>
      <p:sp>
        <p:nvSpPr>
          <p:cNvPr id="3" name="Date Placeholder 2"/>
          <p:cNvSpPr>
            <a:spLocks noGrp="1"/>
          </p:cNvSpPr>
          <p:nvPr>
            <p:ph type="dt" idx="1"/>
          </p:nvPr>
        </p:nvSpPr>
        <p:spPr>
          <a:xfrm>
            <a:off x="3901499" y="1"/>
            <a:ext cx="2985170" cy="501930"/>
          </a:xfrm>
          <a:prstGeom prst="rect">
            <a:avLst/>
          </a:prstGeom>
        </p:spPr>
        <p:txBody>
          <a:bodyPr vert="horz" lIns="88139" tIns="44070" rIns="88139" bIns="44070" rtlCol="0"/>
          <a:lstStyle>
            <a:lvl1pPr algn="r">
              <a:defRPr sz="1200"/>
            </a:lvl1pPr>
          </a:lstStyle>
          <a:p>
            <a:fld id="{78C1F13A-5134-48B9-9A85-B0BC849E23D2}" type="datetimeFigureOut">
              <a:rPr lang="en-IN" smtClean="0"/>
              <a:t>09-07-2023</a:t>
            </a:fld>
            <a:endParaRPr lang="en-IN"/>
          </a:p>
        </p:txBody>
      </p:sp>
      <p:sp>
        <p:nvSpPr>
          <p:cNvPr id="4" name="Slide Image Placeholder 3"/>
          <p:cNvSpPr>
            <a:spLocks noGrp="1" noRot="1" noChangeAspect="1"/>
          </p:cNvSpPr>
          <p:nvPr>
            <p:ph type="sldImg" idx="2"/>
          </p:nvPr>
        </p:nvSpPr>
        <p:spPr>
          <a:xfrm>
            <a:off x="441325" y="1252538"/>
            <a:ext cx="6005513" cy="3379787"/>
          </a:xfrm>
          <a:prstGeom prst="rect">
            <a:avLst/>
          </a:prstGeom>
          <a:noFill/>
          <a:ln w="12700">
            <a:solidFill>
              <a:prstClr val="black"/>
            </a:solidFill>
          </a:ln>
        </p:spPr>
        <p:txBody>
          <a:bodyPr vert="horz" lIns="88139" tIns="44070" rIns="88139" bIns="44070" rtlCol="0" anchor="ctr"/>
          <a:lstStyle/>
          <a:p>
            <a:endParaRPr lang="en-IN"/>
          </a:p>
        </p:txBody>
      </p:sp>
      <p:sp>
        <p:nvSpPr>
          <p:cNvPr id="5" name="Notes Placeholder 4"/>
          <p:cNvSpPr>
            <a:spLocks noGrp="1"/>
          </p:cNvSpPr>
          <p:nvPr>
            <p:ph type="body" sz="quarter" idx="3"/>
          </p:nvPr>
        </p:nvSpPr>
        <p:spPr>
          <a:xfrm>
            <a:off x="689116" y="4822169"/>
            <a:ext cx="5509932" cy="3944205"/>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9516784"/>
            <a:ext cx="2985170" cy="501929"/>
          </a:xfrm>
          <a:prstGeom prst="rect">
            <a:avLst/>
          </a:prstGeom>
        </p:spPr>
        <p:txBody>
          <a:bodyPr vert="horz" lIns="88139" tIns="44070" rIns="88139" bIns="44070" rtlCol="0" anchor="b"/>
          <a:lstStyle>
            <a:lvl1pPr algn="l">
              <a:defRPr sz="1200"/>
            </a:lvl1pPr>
          </a:lstStyle>
          <a:p>
            <a:endParaRPr lang="en-IN"/>
          </a:p>
        </p:txBody>
      </p:sp>
      <p:sp>
        <p:nvSpPr>
          <p:cNvPr id="7" name="Slide Number Placeholder 6"/>
          <p:cNvSpPr>
            <a:spLocks noGrp="1"/>
          </p:cNvSpPr>
          <p:nvPr>
            <p:ph type="sldNum" sz="quarter" idx="5"/>
          </p:nvPr>
        </p:nvSpPr>
        <p:spPr>
          <a:xfrm>
            <a:off x="3901499" y="9516784"/>
            <a:ext cx="2985170" cy="501929"/>
          </a:xfrm>
          <a:prstGeom prst="rect">
            <a:avLst/>
          </a:prstGeom>
        </p:spPr>
        <p:txBody>
          <a:bodyPr vert="horz" lIns="88139" tIns="44070" rIns="88139" bIns="44070" rtlCol="0" anchor="b"/>
          <a:lstStyle>
            <a:lvl1pPr algn="r">
              <a:defRPr sz="1200"/>
            </a:lvl1pPr>
          </a:lstStyle>
          <a:p>
            <a:fld id="{854A4A2F-808C-449F-98FA-456BB2929D3D}" type="slidenum">
              <a:rPr lang="en-IN" smtClean="0"/>
              <a:t>‹#›</a:t>
            </a:fld>
            <a:endParaRPr lang="en-IN"/>
          </a:p>
        </p:txBody>
      </p:sp>
    </p:spTree>
    <p:extLst>
      <p:ext uri="{BB962C8B-B14F-4D97-AF65-F5344CB8AC3E}">
        <p14:creationId xmlns:p14="http://schemas.microsoft.com/office/powerpoint/2010/main" val="377171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ashboard.msme.gov.in/dashboard.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shboard.msme.gov.in/dashboard.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dirty="0"/>
          </a:p>
        </p:txBody>
      </p:sp>
      <p:sp>
        <p:nvSpPr>
          <p:cNvPr id="4" name="Slide Number Placeholder 3"/>
          <p:cNvSpPr>
            <a:spLocks noGrp="1"/>
          </p:cNvSpPr>
          <p:nvPr>
            <p:ph type="sldNum" sz="quarter" idx="5"/>
          </p:nvPr>
        </p:nvSpPr>
        <p:spPr/>
        <p:txBody>
          <a:bodyPr/>
          <a:lstStyle/>
          <a:p>
            <a:fld id="{AADD1B98-DA0E-480C-9A69-04F02EBEB9A9}" type="slidenum">
              <a:rPr lang="en-US" smtClean="0"/>
              <a:t>1</a:t>
            </a:fld>
            <a:endParaRPr lang="en-US"/>
          </a:p>
        </p:txBody>
      </p:sp>
    </p:spTree>
    <p:extLst>
      <p:ext uri="{BB962C8B-B14F-4D97-AF65-F5344CB8AC3E}">
        <p14:creationId xmlns:p14="http://schemas.microsoft.com/office/powerpoint/2010/main" val="144192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IN" sz="1100" dirty="0"/>
              <a:t>In future all MSME schemes related benefits may be linked directly through this number, hence its must for all MSMEs</a:t>
            </a:r>
          </a:p>
          <a:p>
            <a:pPr marL="220348" indent="-220348">
              <a:buAutoNum type="arabicPeriod"/>
            </a:pPr>
            <a:r>
              <a:rPr lang="en-IN" sz="1100" dirty="0"/>
              <a:t>Speak about NBFC AA license and data aggregation</a:t>
            </a:r>
          </a:p>
          <a:p>
            <a:pPr marL="220348" indent="-220348">
              <a:buAutoNum type="arabicPeriod"/>
            </a:pPr>
            <a:endParaRPr lang="en-IN" dirty="0"/>
          </a:p>
        </p:txBody>
      </p:sp>
      <p:sp>
        <p:nvSpPr>
          <p:cNvPr id="4" name="Slide Number Placeholder 3"/>
          <p:cNvSpPr>
            <a:spLocks noGrp="1"/>
          </p:cNvSpPr>
          <p:nvPr>
            <p:ph type="sldNum" sz="quarter" idx="5"/>
          </p:nvPr>
        </p:nvSpPr>
        <p:spPr/>
        <p:txBody>
          <a:bodyPr/>
          <a:lstStyle/>
          <a:p>
            <a:fld id="{854A4A2F-808C-449F-98FA-456BB2929D3D}" type="slidenum">
              <a:rPr lang="en-IN" smtClean="0"/>
              <a:t>10</a:t>
            </a:fld>
            <a:endParaRPr lang="en-IN"/>
          </a:p>
        </p:txBody>
      </p:sp>
    </p:spTree>
    <p:extLst>
      <p:ext uri="{BB962C8B-B14F-4D97-AF65-F5344CB8AC3E}">
        <p14:creationId xmlns:p14="http://schemas.microsoft.com/office/powerpoint/2010/main" val="282908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Font typeface="Arial" panose="020B0604020202020204" pitchFamily="34" charset="0"/>
              <a:buAutoNum type="arabicPeriod"/>
            </a:pPr>
            <a:r>
              <a:rPr lang="en-US" sz="1100">
                <a:solidFill>
                  <a:srgbClr val="444444"/>
                </a:solidFill>
              </a:rPr>
              <a:t>MSME registration process is fully online, paperless and based on self-declaration.</a:t>
            </a:r>
          </a:p>
          <a:p>
            <a:pPr marL="220348" indent="-220348">
              <a:buFont typeface="Arial" panose="020B0604020202020204" pitchFamily="34" charset="0"/>
              <a:buAutoNum type="arabicPeriod"/>
            </a:pPr>
            <a:r>
              <a:rPr lang="en-US" sz="1100">
                <a:solidFill>
                  <a:srgbClr val="444444"/>
                </a:solidFill>
              </a:rPr>
              <a:t>No documents or proof are required to be uploaded for registering an MSME.</a:t>
            </a:r>
          </a:p>
          <a:p>
            <a:pPr marL="220348" indent="-220348">
              <a:buFont typeface="Arial" panose="020B0604020202020204" pitchFamily="34" charset="0"/>
              <a:buAutoNum type="arabicPeriod"/>
            </a:pPr>
            <a:r>
              <a:rPr lang="en-US" sz="1100">
                <a:solidFill>
                  <a:srgbClr val="444444"/>
                </a:solidFill>
              </a:rPr>
              <a:t>Only Aadhaar Number will be enough for registration.</a:t>
            </a:r>
          </a:p>
          <a:p>
            <a:pPr marL="220348" indent="-220348">
              <a:buFont typeface="Arial" panose="020B0604020202020204" pitchFamily="34" charset="0"/>
              <a:buAutoNum type="arabicPeriod"/>
            </a:pPr>
            <a:r>
              <a:rPr lang="en-US" sz="1100">
                <a:solidFill>
                  <a:srgbClr val="444444"/>
                </a:solidFill>
              </a:rPr>
              <a:t>PAN &amp; GST linked details on investment and turnover of enterprises will be taken automatically from Government data bases.</a:t>
            </a:r>
          </a:p>
          <a:p>
            <a:pPr marL="220348" indent="-220348">
              <a:buFont typeface="Arial" panose="020B0604020202020204" pitchFamily="34" charset="0"/>
              <a:buAutoNum type="arabicPeriod"/>
            </a:pPr>
            <a:r>
              <a:rPr lang="en-US" sz="1100">
                <a:solidFill>
                  <a:srgbClr val="444444"/>
                </a:solidFill>
              </a:rPr>
              <a:t>Our online system will be fully integrated with Income Tax and GSTIN systems.</a:t>
            </a:r>
          </a:p>
          <a:p>
            <a:pPr marL="220348" indent="-220348">
              <a:buFont typeface="Arial" panose="020B0604020202020204" pitchFamily="34" charset="0"/>
              <a:buAutoNum type="arabicPeriod"/>
            </a:pPr>
            <a:r>
              <a:rPr lang="en-US" sz="1100">
                <a:solidFill>
                  <a:srgbClr val="444444"/>
                </a:solidFill>
              </a:rPr>
              <a:t>Having PAN &amp; GST number is mandatory from 01.04.2021.</a:t>
            </a:r>
          </a:p>
          <a:p>
            <a:pPr marL="220348" indent="-220348">
              <a:buFont typeface="Arial" panose="020B0604020202020204" pitchFamily="34" charset="0"/>
              <a:buAutoNum type="arabicPeriod"/>
            </a:pPr>
            <a:r>
              <a:rPr lang="en-US" sz="1100">
                <a:solidFill>
                  <a:srgbClr val="444444"/>
                </a:solidFill>
              </a:rPr>
              <a:t>Those who have EM-II or UAM registration or any other registration issued by any authority under the Ministry of MSME, will have to re-register themselves.</a:t>
            </a:r>
          </a:p>
          <a:p>
            <a:pPr marL="220348" indent="-220348">
              <a:buFont typeface="Arial" panose="020B0604020202020204" pitchFamily="34" charset="0"/>
              <a:buAutoNum type="arabicPeriod"/>
            </a:pPr>
            <a:r>
              <a:rPr lang="en-US" sz="1100">
                <a:solidFill>
                  <a:srgbClr val="444444"/>
                </a:solidFill>
              </a:rPr>
              <a:t>No enterprise shall file more than one Udyam Registration. However, any number of activities including manufacturing or service or both may be specified or added in one Registration.</a:t>
            </a:r>
          </a:p>
          <a:p>
            <a:endParaRPr lang="en-IN"/>
          </a:p>
        </p:txBody>
      </p:sp>
      <p:sp>
        <p:nvSpPr>
          <p:cNvPr id="4" name="Slide Number Placeholder 3"/>
          <p:cNvSpPr>
            <a:spLocks noGrp="1"/>
          </p:cNvSpPr>
          <p:nvPr>
            <p:ph type="sldNum" sz="quarter" idx="5"/>
          </p:nvPr>
        </p:nvSpPr>
        <p:spPr/>
        <p:txBody>
          <a:bodyPr/>
          <a:lstStyle/>
          <a:p>
            <a:fld id="{854A4A2F-808C-449F-98FA-456BB2929D3D}" type="slidenum">
              <a:rPr lang="en-IN" smtClean="0"/>
              <a:t>11</a:t>
            </a:fld>
            <a:endParaRPr lang="en-IN"/>
          </a:p>
        </p:txBody>
      </p:sp>
    </p:spTree>
    <p:extLst>
      <p:ext uri="{BB962C8B-B14F-4D97-AF65-F5344CB8AC3E}">
        <p14:creationId xmlns:p14="http://schemas.microsoft.com/office/powerpoint/2010/main" val="267272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4A4A2F-808C-449F-98FA-456BB2929D3D}" type="slidenum">
              <a:rPr lang="en-IN" smtClean="0"/>
              <a:t>12</a:t>
            </a:fld>
            <a:endParaRPr lang="en-IN"/>
          </a:p>
        </p:txBody>
      </p:sp>
    </p:spTree>
    <p:extLst>
      <p:ext uri="{BB962C8B-B14F-4D97-AF65-F5344CB8AC3E}">
        <p14:creationId xmlns:p14="http://schemas.microsoft.com/office/powerpoint/2010/main" val="2395763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4A4A2F-808C-449F-98FA-456BB2929D3D}" type="slidenum">
              <a:rPr lang="en-IN" smtClean="0"/>
              <a:t>13</a:t>
            </a:fld>
            <a:endParaRPr lang="en-IN"/>
          </a:p>
        </p:txBody>
      </p:sp>
    </p:spTree>
    <p:extLst>
      <p:ext uri="{BB962C8B-B14F-4D97-AF65-F5344CB8AC3E}">
        <p14:creationId xmlns:p14="http://schemas.microsoft.com/office/powerpoint/2010/main" val="64811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4A4A2F-808C-449F-98FA-456BB2929D3D}" type="slidenum">
              <a:rPr lang="en-IN" smtClean="0"/>
              <a:t>14</a:t>
            </a:fld>
            <a:endParaRPr lang="en-IN"/>
          </a:p>
        </p:txBody>
      </p:sp>
    </p:spTree>
    <p:extLst>
      <p:ext uri="{BB962C8B-B14F-4D97-AF65-F5344CB8AC3E}">
        <p14:creationId xmlns:p14="http://schemas.microsoft.com/office/powerpoint/2010/main" val="288606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IN" sz="1100"/>
              <a:t>PM on 1</a:t>
            </a:r>
            <a:r>
              <a:rPr lang="en-IN" sz="1100" baseline="30000"/>
              <a:t>st</a:t>
            </a:r>
            <a:r>
              <a:rPr lang="en-IN" sz="1100"/>
              <a:t> June 2020 launched portal called CHAMPIONS (</a:t>
            </a:r>
            <a:r>
              <a:rPr lang="en-US" sz="1100"/>
              <a:t>Creation and Harmonious Application of Modern Processes for Increasing the Output and National Strength) to solve their grievances, encourage, support, handhold and help</a:t>
            </a:r>
          </a:p>
          <a:p>
            <a:endParaRPr lang="en-IN"/>
          </a:p>
        </p:txBody>
      </p:sp>
      <p:sp>
        <p:nvSpPr>
          <p:cNvPr id="4" name="Slide Number Placeholder 3"/>
          <p:cNvSpPr>
            <a:spLocks noGrp="1"/>
          </p:cNvSpPr>
          <p:nvPr>
            <p:ph type="sldNum" sz="quarter" idx="5"/>
          </p:nvPr>
        </p:nvSpPr>
        <p:spPr/>
        <p:txBody>
          <a:bodyPr/>
          <a:lstStyle/>
          <a:p>
            <a:fld id="{854A4A2F-808C-449F-98FA-456BB2929D3D}" type="slidenum">
              <a:rPr lang="en-IN" smtClean="0"/>
              <a:t>15</a:t>
            </a:fld>
            <a:endParaRPr lang="en-IN"/>
          </a:p>
        </p:txBody>
      </p:sp>
    </p:spTree>
    <p:extLst>
      <p:ext uri="{BB962C8B-B14F-4D97-AF65-F5344CB8AC3E}">
        <p14:creationId xmlns:p14="http://schemas.microsoft.com/office/powerpoint/2010/main" val="313220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IN" sz="1100"/>
              <a:t>PM on 1</a:t>
            </a:r>
            <a:r>
              <a:rPr lang="en-IN" sz="1100" baseline="30000"/>
              <a:t>st</a:t>
            </a:r>
            <a:r>
              <a:rPr lang="en-IN" sz="1100"/>
              <a:t> June 2020 launched portal called CHAMPIONS (</a:t>
            </a:r>
            <a:r>
              <a:rPr lang="en-US" sz="1100"/>
              <a:t>Creation and Harmonious Application of Modern Processes for Increasing the Output and National Strength) to solve their grievances, encourage, support, handhold and help</a:t>
            </a:r>
          </a:p>
          <a:p>
            <a:endParaRPr lang="en-IN"/>
          </a:p>
        </p:txBody>
      </p:sp>
      <p:sp>
        <p:nvSpPr>
          <p:cNvPr id="4" name="Slide Number Placeholder 3"/>
          <p:cNvSpPr>
            <a:spLocks noGrp="1"/>
          </p:cNvSpPr>
          <p:nvPr>
            <p:ph type="sldNum" sz="quarter" idx="5"/>
          </p:nvPr>
        </p:nvSpPr>
        <p:spPr/>
        <p:txBody>
          <a:bodyPr/>
          <a:lstStyle/>
          <a:p>
            <a:fld id="{854A4A2F-808C-449F-98FA-456BB2929D3D}" type="slidenum">
              <a:rPr lang="en-IN" smtClean="0"/>
              <a:t>16</a:t>
            </a:fld>
            <a:endParaRPr lang="en-IN"/>
          </a:p>
        </p:txBody>
      </p:sp>
    </p:spTree>
    <p:extLst>
      <p:ext uri="{BB962C8B-B14F-4D97-AF65-F5344CB8AC3E}">
        <p14:creationId xmlns:p14="http://schemas.microsoft.com/office/powerpoint/2010/main" val="396961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Simplification of following processes </a:t>
            </a:r>
          </a:p>
          <a:p>
            <a:pPr marL="227069" indent="-227069">
              <a:buAutoNum type="arabicPeriod"/>
            </a:pPr>
            <a:r>
              <a:rPr lang="en-US"/>
              <a:t>The KYC process will be simplified adopting a ‘risk-based’ instead of ‘one size fits all’ approach.</a:t>
            </a:r>
          </a:p>
          <a:p>
            <a:pPr marL="227069" indent="-227069">
              <a:buAutoNum type="arabicPeriod"/>
            </a:pPr>
            <a:r>
              <a:rPr lang="en-US"/>
              <a:t>One stop solution for identity and address updating using </a:t>
            </a:r>
            <a:r>
              <a:rPr lang="en-US" err="1"/>
              <a:t>DigiLocker</a:t>
            </a:r>
            <a:r>
              <a:rPr lang="en-US"/>
              <a:t> services and Aadhaar</a:t>
            </a:r>
          </a:p>
          <a:p>
            <a:pPr marL="227069" indent="-227069">
              <a:buAutoNum type="arabicPeriod"/>
            </a:pPr>
            <a:r>
              <a:rPr lang="en-US"/>
              <a:t>PAN to become a Common Business Identifier </a:t>
            </a:r>
          </a:p>
          <a:p>
            <a:pPr marL="227069" indent="-227069">
              <a:buAutoNum type="arabicPeriod"/>
            </a:pPr>
            <a:r>
              <a:rPr lang="en-US"/>
              <a:t>Unified Filing Process - filing of information or return to different government agencies in simplified forms on a common portal.</a:t>
            </a:r>
          </a:p>
        </p:txBody>
      </p:sp>
      <p:sp>
        <p:nvSpPr>
          <p:cNvPr id="4" name="Slide Number Placeholder 3"/>
          <p:cNvSpPr>
            <a:spLocks noGrp="1"/>
          </p:cNvSpPr>
          <p:nvPr>
            <p:ph type="sldNum" sz="quarter" idx="5"/>
          </p:nvPr>
        </p:nvSpPr>
        <p:spPr/>
        <p:txBody>
          <a:bodyPr/>
          <a:lstStyle/>
          <a:p>
            <a:fld id="{854A4A2F-808C-449F-98FA-456BB2929D3D}" type="slidenum">
              <a:rPr lang="en-IN" smtClean="0"/>
              <a:t>17</a:t>
            </a:fld>
            <a:endParaRPr lang="en-IN"/>
          </a:p>
        </p:txBody>
      </p:sp>
    </p:spTree>
    <p:extLst>
      <p:ext uri="{BB962C8B-B14F-4D97-AF65-F5344CB8AC3E}">
        <p14:creationId xmlns:p14="http://schemas.microsoft.com/office/powerpoint/2010/main" val="289703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US" b="0" i="0" dirty="0">
                <a:solidFill>
                  <a:srgbClr val="202124"/>
                </a:solidFill>
                <a:effectLst/>
                <a:latin typeface="Google Sans"/>
              </a:rPr>
              <a:t>According to the World Bank, India ranked </a:t>
            </a:r>
            <a:r>
              <a:rPr lang="en-US" b="0" i="0" dirty="0">
                <a:solidFill>
                  <a:srgbClr val="040C28"/>
                </a:solidFill>
                <a:effectLst/>
                <a:latin typeface="Google Sans"/>
              </a:rPr>
              <a:t>63rd</a:t>
            </a:r>
            <a:r>
              <a:rPr lang="en-US" b="0" i="0" dirty="0">
                <a:solidFill>
                  <a:srgbClr val="202124"/>
                </a:solidFill>
                <a:effectLst/>
                <a:latin typeface="Google Sans"/>
              </a:rPr>
              <a:t> in 2022 in ease of doing business across the world among 190 countries, improving its rank from 142 in 2014. Back in 2018, the Modi government also pledged to take the country to the top 50 in </a:t>
            </a:r>
            <a:r>
              <a:rPr lang="en-US" b="0" i="0" dirty="0" err="1">
                <a:solidFill>
                  <a:srgbClr val="202124"/>
                </a:solidFill>
                <a:effectLst/>
                <a:latin typeface="Google Sans"/>
              </a:rPr>
              <a:t>EoDB</a:t>
            </a:r>
            <a:r>
              <a:rPr lang="en-US" b="0" i="0" dirty="0">
                <a:solidFill>
                  <a:srgbClr val="202124"/>
                </a:solidFill>
                <a:effectLst/>
                <a:latin typeface="Google Sans"/>
              </a:rPr>
              <a:t> rankings.</a:t>
            </a:r>
          </a:p>
          <a:p>
            <a:pPr marL="220348" indent="-220348">
              <a:buAutoNum type="arabicPeriod"/>
            </a:pPr>
            <a:r>
              <a:rPr lang="en-US" b="0" i="0" dirty="0">
                <a:solidFill>
                  <a:srgbClr val="202124"/>
                </a:solidFill>
                <a:effectLst/>
                <a:latin typeface="Google Sans"/>
              </a:rPr>
              <a:t>India is ranked </a:t>
            </a:r>
            <a:r>
              <a:rPr lang="en-US" b="0" i="0" dirty="0">
                <a:solidFill>
                  <a:srgbClr val="040C28"/>
                </a:solidFill>
                <a:effectLst/>
                <a:latin typeface="Google Sans"/>
              </a:rPr>
              <a:t>40th position out of 132</a:t>
            </a:r>
            <a:r>
              <a:rPr lang="en-US" b="0" i="0" dirty="0">
                <a:solidFill>
                  <a:srgbClr val="202124"/>
                </a:solidFill>
                <a:effectLst/>
                <a:latin typeface="Google Sans"/>
              </a:rPr>
              <a:t> in the Global Innovation Index (GII) 2022 rankings released by World Intellectual Property Organization (WIPO). Last year India was ranked 46th.</a:t>
            </a:r>
            <a:endParaRPr lang="en-US" dirty="0"/>
          </a:p>
        </p:txBody>
      </p:sp>
      <p:sp>
        <p:nvSpPr>
          <p:cNvPr id="4" name="Slide Number Placeholder 3"/>
          <p:cNvSpPr>
            <a:spLocks noGrp="1"/>
          </p:cNvSpPr>
          <p:nvPr>
            <p:ph type="sldNum" sz="quarter" idx="5"/>
          </p:nvPr>
        </p:nvSpPr>
        <p:spPr/>
        <p:txBody>
          <a:bodyPr/>
          <a:lstStyle/>
          <a:p>
            <a:fld id="{854A4A2F-808C-449F-98FA-456BB2929D3D}" type="slidenum">
              <a:rPr lang="en-IN" smtClean="0"/>
              <a:t>18</a:t>
            </a:fld>
            <a:endParaRPr lang="en-IN"/>
          </a:p>
        </p:txBody>
      </p:sp>
    </p:spTree>
    <p:extLst>
      <p:ext uri="{BB962C8B-B14F-4D97-AF65-F5344CB8AC3E}">
        <p14:creationId xmlns:p14="http://schemas.microsoft.com/office/powerpoint/2010/main" val="80750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100"/>
              <a:t>1. MUDRA scheme covers small loans up to 10 lacs hence not covered</a:t>
            </a:r>
          </a:p>
        </p:txBody>
      </p:sp>
      <p:sp>
        <p:nvSpPr>
          <p:cNvPr id="4" name="Slide Number Placeholder 3"/>
          <p:cNvSpPr>
            <a:spLocks noGrp="1"/>
          </p:cNvSpPr>
          <p:nvPr>
            <p:ph type="sldNum" sz="quarter" idx="5"/>
          </p:nvPr>
        </p:nvSpPr>
        <p:spPr/>
        <p:txBody>
          <a:bodyPr/>
          <a:lstStyle/>
          <a:p>
            <a:fld id="{854A4A2F-808C-449F-98FA-456BB2929D3D}" type="slidenum">
              <a:rPr lang="en-IN" smtClean="0"/>
              <a:t>19</a:t>
            </a:fld>
            <a:endParaRPr lang="en-IN"/>
          </a:p>
        </p:txBody>
      </p:sp>
    </p:spTree>
    <p:extLst>
      <p:ext uri="{BB962C8B-B14F-4D97-AF65-F5344CB8AC3E}">
        <p14:creationId xmlns:p14="http://schemas.microsoft.com/office/powerpoint/2010/main" val="286656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IN" sz="1100"/>
              <a:t>Currently trading activities are not covered under MSME. Maintenance/repair and trading of motor vehicles included.</a:t>
            </a:r>
          </a:p>
          <a:p>
            <a:pPr marL="220348" indent="-220348">
              <a:buAutoNum type="arabicPeriod"/>
            </a:pPr>
            <a:endParaRPr lang="en-IN"/>
          </a:p>
          <a:p>
            <a:pPr marL="220348" indent="-220348">
              <a:buAutoNum type="arabicPeriod"/>
            </a:pPr>
            <a:endParaRPr lang="en-IN"/>
          </a:p>
          <a:p>
            <a:endParaRPr lang="en-IN"/>
          </a:p>
        </p:txBody>
      </p:sp>
      <p:sp>
        <p:nvSpPr>
          <p:cNvPr id="4" name="Slide Number Placeholder 3"/>
          <p:cNvSpPr>
            <a:spLocks noGrp="1"/>
          </p:cNvSpPr>
          <p:nvPr>
            <p:ph type="sldNum" sz="quarter" idx="5"/>
          </p:nvPr>
        </p:nvSpPr>
        <p:spPr/>
        <p:txBody>
          <a:bodyPr/>
          <a:lstStyle/>
          <a:p>
            <a:fld id="{854A4A2F-808C-449F-98FA-456BB2929D3D}" type="slidenum">
              <a:rPr lang="en-IN" smtClean="0"/>
              <a:t>2</a:t>
            </a:fld>
            <a:endParaRPr lang="en-IN"/>
          </a:p>
        </p:txBody>
      </p:sp>
    </p:spTree>
    <p:extLst>
      <p:ext uri="{BB962C8B-B14F-4D97-AF65-F5344CB8AC3E}">
        <p14:creationId xmlns:p14="http://schemas.microsoft.com/office/powerpoint/2010/main" val="217023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100"/>
              <a:t>1. MUDRA scheme covers small loans up to 10 lacs hence not covered</a:t>
            </a:r>
          </a:p>
        </p:txBody>
      </p:sp>
      <p:sp>
        <p:nvSpPr>
          <p:cNvPr id="4" name="Slide Number Placeholder 3"/>
          <p:cNvSpPr>
            <a:spLocks noGrp="1"/>
          </p:cNvSpPr>
          <p:nvPr>
            <p:ph type="sldNum" sz="quarter" idx="5"/>
          </p:nvPr>
        </p:nvSpPr>
        <p:spPr/>
        <p:txBody>
          <a:bodyPr/>
          <a:lstStyle/>
          <a:p>
            <a:fld id="{854A4A2F-808C-449F-98FA-456BB2929D3D}" type="slidenum">
              <a:rPr lang="en-IN" smtClean="0"/>
              <a:t>20</a:t>
            </a:fld>
            <a:endParaRPr lang="en-IN"/>
          </a:p>
        </p:txBody>
      </p:sp>
    </p:spTree>
    <p:extLst>
      <p:ext uri="{BB962C8B-B14F-4D97-AF65-F5344CB8AC3E}">
        <p14:creationId xmlns:p14="http://schemas.microsoft.com/office/powerpoint/2010/main" val="2428273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100"/>
              <a:t>1. MUDRA scheme covers small loans up to 10 lacs hence not covered</a:t>
            </a:r>
          </a:p>
        </p:txBody>
      </p:sp>
      <p:sp>
        <p:nvSpPr>
          <p:cNvPr id="4" name="Slide Number Placeholder 3"/>
          <p:cNvSpPr>
            <a:spLocks noGrp="1"/>
          </p:cNvSpPr>
          <p:nvPr>
            <p:ph type="sldNum" sz="quarter" idx="5"/>
          </p:nvPr>
        </p:nvSpPr>
        <p:spPr/>
        <p:txBody>
          <a:bodyPr/>
          <a:lstStyle/>
          <a:p>
            <a:fld id="{854A4A2F-808C-449F-98FA-456BB2929D3D}" type="slidenum">
              <a:rPr lang="en-IN" smtClean="0"/>
              <a:t>21</a:t>
            </a:fld>
            <a:endParaRPr lang="en-IN"/>
          </a:p>
        </p:txBody>
      </p:sp>
    </p:spTree>
    <p:extLst>
      <p:ext uri="{BB962C8B-B14F-4D97-AF65-F5344CB8AC3E}">
        <p14:creationId xmlns:p14="http://schemas.microsoft.com/office/powerpoint/2010/main" val="236451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55DEE7-9D66-48F5-AE62-B01B51258777}" type="slidenum">
              <a:rPr lang="en-US" smtClean="0"/>
              <a:t>22</a:t>
            </a:fld>
            <a:endParaRPr lang="en-US"/>
          </a:p>
        </p:txBody>
      </p:sp>
    </p:spTree>
    <p:extLst>
      <p:ext uri="{BB962C8B-B14F-4D97-AF65-F5344CB8AC3E}">
        <p14:creationId xmlns:p14="http://schemas.microsoft.com/office/powerpoint/2010/main" val="140306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1A5FD1-CC89-43F0-AAE6-88D164F37693}" type="slidenum">
              <a:rPr lang="en-IN" smtClean="0"/>
              <a:t>24</a:t>
            </a:fld>
            <a:endParaRPr lang="en-IN"/>
          </a:p>
        </p:txBody>
      </p:sp>
    </p:spTree>
    <p:extLst>
      <p:ext uri="{BB962C8B-B14F-4D97-AF65-F5344CB8AC3E}">
        <p14:creationId xmlns:p14="http://schemas.microsoft.com/office/powerpoint/2010/main" val="3029802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92af0b8686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92af0b8686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670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D1B98-DA0E-480C-9A69-04F02EBEB9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3172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100">
                <a:hlinkClick r:id="rId3"/>
              </a:rPr>
              <a:t>MSME Dashboard</a:t>
            </a:r>
            <a:endParaRPr lang="en-IN" sz="1100"/>
          </a:p>
        </p:txBody>
      </p:sp>
      <p:sp>
        <p:nvSpPr>
          <p:cNvPr id="4" name="Slide Number Placeholder 3"/>
          <p:cNvSpPr>
            <a:spLocks noGrp="1"/>
          </p:cNvSpPr>
          <p:nvPr>
            <p:ph type="sldNum" sz="quarter" idx="5"/>
          </p:nvPr>
        </p:nvSpPr>
        <p:spPr/>
        <p:txBody>
          <a:bodyPr/>
          <a:lstStyle/>
          <a:p>
            <a:fld id="{854A4A2F-808C-449F-98FA-456BB2929D3D}" type="slidenum">
              <a:rPr lang="en-IN" smtClean="0"/>
              <a:t>3</a:t>
            </a:fld>
            <a:endParaRPr lang="en-IN"/>
          </a:p>
        </p:txBody>
      </p:sp>
    </p:spTree>
    <p:extLst>
      <p:ext uri="{BB962C8B-B14F-4D97-AF65-F5344CB8AC3E}">
        <p14:creationId xmlns:p14="http://schemas.microsoft.com/office/powerpoint/2010/main" val="224094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100">
                <a:hlinkClick r:id="rId3"/>
              </a:rPr>
              <a:t>MSME Dashboard</a:t>
            </a:r>
            <a:endParaRPr lang="en-IN" sz="1100"/>
          </a:p>
        </p:txBody>
      </p:sp>
      <p:sp>
        <p:nvSpPr>
          <p:cNvPr id="4" name="Slide Number Placeholder 3"/>
          <p:cNvSpPr>
            <a:spLocks noGrp="1"/>
          </p:cNvSpPr>
          <p:nvPr>
            <p:ph type="sldNum" sz="quarter" idx="5"/>
          </p:nvPr>
        </p:nvSpPr>
        <p:spPr/>
        <p:txBody>
          <a:bodyPr/>
          <a:lstStyle/>
          <a:p>
            <a:fld id="{854A4A2F-808C-449F-98FA-456BB2929D3D}" type="slidenum">
              <a:rPr lang="en-IN" smtClean="0"/>
              <a:t>4</a:t>
            </a:fld>
            <a:endParaRPr lang="en-IN"/>
          </a:p>
        </p:txBody>
      </p:sp>
    </p:spTree>
    <p:extLst>
      <p:ext uri="{BB962C8B-B14F-4D97-AF65-F5344CB8AC3E}">
        <p14:creationId xmlns:p14="http://schemas.microsoft.com/office/powerpoint/2010/main" val="277235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54A4A2F-808C-449F-98FA-456BB2929D3D}" type="slidenum">
              <a:rPr lang="en-IN" smtClean="0"/>
              <a:t>5</a:t>
            </a:fld>
            <a:endParaRPr lang="en-IN"/>
          </a:p>
        </p:txBody>
      </p:sp>
    </p:spTree>
    <p:extLst>
      <p:ext uri="{BB962C8B-B14F-4D97-AF65-F5344CB8AC3E}">
        <p14:creationId xmlns:p14="http://schemas.microsoft.com/office/powerpoint/2010/main" val="416932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4A4A2F-808C-449F-98FA-456BB2929D3D}" type="slidenum">
              <a:rPr lang="en-IN" smtClean="0"/>
              <a:t>6</a:t>
            </a:fld>
            <a:endParaRPr lang="en-IN"/>
          </a:p>
        </p:txBody>
      </p:sp>
    </p:spTree>
    <p:extLst>
      <p:ext uri="{BB962C8B-B14F-4D97-AF65-F5344CB8AC3E}">
        <p14:creationId xmlns:p14="http://schemas.microsoft.com/office/powerpoint/2010/main" val="325071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4A4A2F-808C-449F-98FA-456BB2929D3D}" type="slidenum">
              <a:rPr lang="en-IN" smtClean="0"/>
              <a:t>7</a:t>
            </a:fld>
            <a:endParaRPr lang="en-IN"/>
          </a:p>
        </p:txBody>
      </p:sp>
    </p:spTree>
    <p:extLst>
      <p:ext uri="{BB962C8B-B14F-4D97-AF65-F5344CB8AC3E}">
        <p14:creationId xmlns:p14="http://schemas.microsoft.com/office/powerpoint/2010/main" val="135545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IN" sz="1100"/>
              <a:t>Export is excluded for turnover definition. Which means you can enjoy MSME benefits if you are entirely on export business, subject to meeting the Plant &amp; Machinery criteria</a:t>
            </a:r>
          </a:p>
          <a:p>
            <a:pPr marL="220348" indent="-220348">
              <a:buAutoNum type="arabicPeriod"/>
            </a:pPr>
            <a:r>
              <a:rPr lang="en-IN" sz="1100"/>
              <a:t>In case of upward change (movement from Micro to Small and Small to Medium) – prevailing status to continue for one year</a:t>
            </a:r>
          </a:p>
          <a:p>
            <a:pPr marL="220348" indent="-220348">
              <a:buAutoNum type="arabicPeriod"/>
            </a:pPr>
            <a:r>
              <a:rPr lang="en-IN" sz="1100"/>
              <a:t>In case of downward change (movement from Medium to small or small to micro) – from next financial year from the year it became eligible for changed category</a:t>
            </a:r>
          </a:p>
          <a:p>
            <a:pPr marL="220348" indent="-220348">
              <a:buAutoNum type="arabicPeriod"/>
            </a:pPr>
            <a:endParaRPr lang="en-IN" sz="1100"/>
          </a:p>
          <a:p>
            <a:pPr marL="220348" indent="-220348">
              <a:buAutoNum type="arabicPeriod"/>
            </a:pPr>
            <a:endParaRPr lang="en-IN"/>
          </a:p>
        </p:txBody>
      </p:sp>
      <p:sp>
        <p:nvSpPr>
          <p:cNvPr id="4" name="Slide Number Placeholder 3"/>
          <p:cNvSpPr>
            <a:spLocks noGrp="1"/>
          </p:cNvSpPr>
          <p:nvPr>
            <p:ph type="sldNum" sz="quarter" idx="5"/>
          </p:nvPr>
        </p:nvSpPr>
        <p:spPr/>
        <p:txBody>
          <a:bodyPr/>
          <a:lstStyle/>
          <a:p>
            <a:fld id="{854A4A2F-808C-449F-98FA-456BB2929D3D}" type="slidenum">
              <a:rPr lang="en-IN" smtClean="0"/>
              <a:t>8</a:t>
            </a:fld>
            <a:endParaRPr lang="en-IN"/>
          </a:p>
        </p:txBody>
      </p:sp>
    </p:spTree>
    <p:extLst>
      <p:ext uri="{BB962C8B-B14F-4D97-AF65-F5344CB8AC3E}">
        <p14:creationId xmlns:p14="http://schemas.microsoft.com/office/powerpoint/2010/main" val="52210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Font typeface="Arial" panose="020B0604020202020204" pitchFamily="34" charset="0"/>
              <a:buAutoNum type="arabicPeriod"/>
            </a:pPr>
            <a:r>
              <a:rPr lang="en-US" sz="1100">
                <a:solidFill>
                  <a:srgbClr val="444444"/>
                </a:solidFill>
              </a:rPr>
              <a:t>MSME registration process is fully online, paperless and based on self-declaration.</a:t>
            </a:r>
          </a:p>
          <a:p>
            <a:pPr marL="220348" indent="-220348">
              <a:buFont typeface="Arial" panose="020B0604020202020204" pitchFamily="34" charset="0"/>
              <a:buAutoNum type="arabicPeriod"/>
            </a:pPr>
            <a:r>
              <a:rPr lang="en-US" sz="1100">
                <a:solidFill>
                  <a:srgbClr val="444444"/>
                </a:solidFill>
              </a:rPr>
              <a:t>No documents or proof are required to be uploaded for registering an MSME.</a:t>
            </a:r>
          </a:p>
          <a:p>
            <a:pPr marL="220348" indent="-220348">
              <a:buFont typeface="Arial" panose="020B0604020202020204" pitchFamily="34" charset="0"/>
              <a:buAutoNum type="arabicPeriod"/>
            </a:pPr>
            <a:r>
              <a:rPr lang="en-US" sz="1100">
                <a:solidFill>
                  <a:srgbClr val="444444"/>
                </a:solidFill>
              </a:rPr>
              <a:t>Only Aadhaar Number will be enough for registration.</a:t>
            </a:r>
          </a:p>
          <a:p>
            <a:pPr marL="220348" indent="-220348">
              <a:buFont typeface="Arial" panose="020B0604020202020204" pitchFamily="34" charset="0"/>
              <a:buAutoNum type="arabicPeriod"/>
            </a:pPr>
            <a:r>
              <a:rPr lang="en-US" sz="1100">
                <a:solidFill>
                  <a:srgbClr val="444444"/>
                </a:solidFill>
              </a:rPr>
              <a:t>PAN &amp; GST linked details on investment and turnover of enterprises will be taken automatically from Government data bases.</a:t>
            </a:r>
          </a:p>
          <a:p>
            <a:pPr marL="220348" indent="-220348">
              <a:buFont typeface="Arial" panose="020B0604020202020204" pitchFamily="34" charset="0"/>
              <a:buAutoNum type="arabicPeriod"/>
            </a:pPr>
            <a:r>
              <a:rPr lang="en-US" sz="1100">
                <a:solidFill>
                  <a:srgbClr val="444444"/>
                </a:solidFill>
              </a:rPr>
              <a:t>Our online system will be fully integrated with Income Tax and GSTIN systems.</a:t>
            </a:r>
          </a:p>
          <a:p>
            <a:pPr marL="220348" indent="-220348">
              <a:buFont typeface="Arial" panose="020B0604020202020204" pitchFamily="34" charset="0"/>
              <a:buAutoNum type="arabicPeriod"/>
            </a:pPr>
            <a:r>
              <a:rPr lang="en-US" sz="1100">
                <a:solidFill>
                  <a:srgbClr val="444444"/>
                </a:solidFill>
              </a:rPr>
              <a:t>Having PAN &amp; GST number is mandatory from 01.04.2021.</a:t>
            </a:r>
          </a:p>
          <a:p>
            <a:pPr marL="220348" indent="-220348">
              <a:buFont typeface="Arial" panose="020B0604020202020204" pitchFamily="34" charset="0"/>
              <a:buAutoNum type="arabicPeriod"/>
            </a:pPr>
            <a:r>
              <a:rPr lang="en-US" sz="1100">
                <a:solidFill>
                  <a:srgbClr val="444444"/>
                </a:solidFill>
              </a:rPr>
              <a:t>Those who have EM-II or UAM registration or any other registration issued by any authority under the Ministry of MSME, will have to re-register themselves.</a:t>
            </a:r>
          </a:p>
          <a:p>
            <a:pPr marL="220348" indent="-220348">
              <a:buFont typeface="Arial" panose="020B0604020202020204" pitchFamily="34" charset="0"/>
              <a:buAutoNum type="arabicPeriod"/>
            </a:pPr>
            <a:r>
              <a:rPr lang="en-US" sz="1100">
                <a:solidFill>
                  <a:srgbClr val="444444"/>
                </a:solidFill>
              </a:rPr>
              <a:t>No enterprise shall file more than one Udyam Registration. However, any number of activities including manufacturing or service or both may be specified or added in one Registration.</a:t>
            </a:r>
          </a:p>
          <a:p>
            <a:endParaRPr lang="en-IN"/>
          </a:p>
        </p:txBody>
      </p:sp>
      <p:sp>
        <p:nvSpPr>
          <p:cNvPr id="4" name="Slide Number Placeholder 3"/>
          <p:cNvSpPr>
            <a:spLocks noGrp="1"/>
          </p:cNvSpPr>
          <p:nvPr>
            <p:ph type="sldNum" sz="quarter" idx="5"/>
          </p:nvPr>
        </p:nvSpPr>
        <p:spPr/>
        <p:txBody>
          <a:bodyPr/>
          <a:lstStyle/>
          <a:p>
            <a:fld id="{854A4A2F-808C-449F-98FA-456BB2929D3D}" type="slidenum">
              <a:rPr lang="en-IN" smtClean="0"/>
              <a:t>9</a:t>
            </a:fld>
            <a:endParaRPr lang="en-IN"/>
          </a:p>
        </p:txBody>
      </p:sp>
    </p:spTree>
    <p:extLst>
      <p:ext uri="{BB962C8B-B14F-4D97-AF65-F5344CB8AC3E}">
        <p14:creationId xmlns:p14="http://schemas.microsoft.com/office/powerpoint/2010/main" val="257845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380C-F178-4045-97DB-53EF1F0BE37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7A28FA0-4AD8-4E80-A043-DA92AFEDB3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869A7A4-4426-464E-BF49-04BA801C0175}"/>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5" name="Footer Placeholder 4">
            <a:extLst>
              <a:ext uri="{FF2B5EF4-FFF2-40B4-BE49-F238E27FC236}">
                <a16:creationId xmlns:a16="http://schemas.microsoft.com/office/drawing/2014/main" id="{3569B992-DC6B-4DFC-A39A-5F15B3AF15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2F129B-3188-442A-ACE5-F61F34F91C37}"/>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167610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2A1E-A955-4C88-9679-F5DC2CDC205D}"/>
              </a:ext>
            </a:extLst>
          </p:cNvPr>
          <p:cNvSpPr>
            <a:spLocks noGrp="1"/>
          </p:cNvSpPr>
          <p:nvPr>
            <p:ph type="title"/>
          </p:nvPr>
        </p:nvSpPr>
        <p:spPr>
          <a:xfrm>
            <a:off x="838200" y="364392"/>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6DC2178-F7B8-463F-B841-590FDAFB7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AF5FF0-E9A8-40AB-A560-05E30CF76AE6}"/>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5" name="Footer Placeholder 4">
            <a:extLst>
              <a:ext uri="{FF2B5EF4-FFF2-40B4-BE49-F238E27FC236}">
                <a16:creationId xmlns:a16="http://schemas.microsoft.com/office/drawing/2014/main" id="{8D15A5FC-5CA9-4B2E-ACE6-82B4D2FE65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FC8CFB-EFE6-46E7-919D-41BDE8C16245}"/>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27022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39EAC-FB9E-407E-B98F-AF92E1E06CC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7CF40E-6EAD-43B9-8293-2CAF3CC42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11D992-4B1C-4F85-8D0A-A0B3DF6633AE}"/>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5" name="Footer Placeholder 4">
            <a:extLst>
              <a:ext uri="{FF2B5EF4-FFF2-40B4-BE49-F238E27FC236}">
                <a16:creationId xmlns:a16="http://schemas.microsoft.com/office/drawing/2014/main" id="{C7174F49-EAEE-42F5-9115-D94193E2B6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D9FF4C-2824-46FF-A17B-41F35CA925EA}"/>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357426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259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09600" y="548633"/>
            <a:ext cx="10972800" cy="44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423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4D36-40DB-E83F-D1C2-BE3130C27A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6C0F30-27A4-D74D-3216-2986A9E98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BFEBF-0764-FE4C-437F-B4A341A1E3F5}"/>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5" name="Footer Placeholder 4">
            <a:extLst>
              <a:ext uri="{FF2B5EF4-FFF2-40B4-BE49-F238E27FC236}">
                <a16:creationId xmlns:a16="http://schemas.microsoft.com/office/drawing/2014/main" id="{14E3BD65-C1D9-26A9-D5A9-AAAF0509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76645-E247-EA98-3FF5-D1D809D40167}"/>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964635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C604-6D99-C373-A83B-AFC64A591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8A23B-15C2-84A7-8D62-C9A5B1285E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0600D-7410-AE9F-C782-696450196B23}"/>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5" name="Footer Placeholder 4">
            <a:extLst>
              <a:ext uri="{FF2B5EF4-FFF2-40B4-BE49-F238E27FC236}">
                <a16:creationId xmlns:a16="http://schemas.microsoft.com/office/drawing/2014/main" id="{53D0CC48-3706-E5B3-FA28-21DD51EC7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51550-D089-41B2-3AA7-27BCE616BFA2}"/>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89904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7760-A49F-8650-C452-5FE248381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7A9357-97F2-5FDE-4E3C-7EE0346E5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B07A6D-DEA8-DDF5-AD24-D13F1DEC9DCB}"/>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5" name="Footer Placeholder 4">
            <a:extLst>
              <a:ext uri="{FF2B5EF4-FFF2-40B4-BE49-F238E27FC236}">
                <a16:creationId xmlns:a16="http://schemas.microsoft.com/office/drawing/2014/main" id="{0D4F2F19-8AD3-7622-22A2-7A9DF8B37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64369-229C-FDA0-74E7-5E979371BC12}"/>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3365376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4E35-2238-93F2-5AF8-42274C4EA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4C7C7-F914-8756-AD82-5826F5005D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F981E4-055F-3E7D-A764-F5BD1634C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9A5E13-EEA6-282D-ABB9-2C5BB0BFE148}"/>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6" name="Footer Placeholder 5">
            <a:extLst>
              <a:ext uri="{FF2B5EF4-FFF2-40B4-BE49-F238E27FC236}">
                <a16:creationId xmlns:a16="http://schemas.microsoft.com/office/drawing/2014/main" id="{00F7B03F-9AE4-171E-1E42-451AD877B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D0E56-2546-C7B7-749F-BB0206B37E63}"/>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132432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CDB3-4806-F8A6-6001-C6D69F5F49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E421D-815A-BF38-0676-8EFF4A85F8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64514-AFEA-C1BB-83FA-865C0B245F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33605-248E-1EAC-8E01-A17D2E8F8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B6A62-EF07-BF23-FF63-36520F33C8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C9E580-7456-4EF1-A36C-9170CCA725F0}"/>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8" name="Footer Placeholder 7">
            <a:extLst>
              <a:ext uri="{FF2B5EF4-FFF2-40B4-BE49-F238E27FC236}">
                <a16:creationId xmlns:a16="http://schemas.microsoft.com/office/drawing/2014/main" id="{4B7EA167-0CE0-3CBE-B70A-8EC13834B3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1F7ED4-19E0-442E-7750-E6ABB94C1462}"/>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4290237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4B2-A1B3-055A-0A2D-880244238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DD5557-6AF7-2420-E7D4-FC4F262C2AB4}"/>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4" name="Footer Placeholder 3">
            <a:extLst>
              <a:ext uri="{FF2B5EF4-FFF2-40B4-BE49-F238E27FC236}">
                <a16:creationId xmlns:a16="http://schemas.microsoft.com/office/drawing/2014/main" id="{5E799D1C-0E1F-87F5-F80D-857F41AD28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A1D62B-8B3C-4235-E022-7D23696F5735}"/>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336478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57C7-086A-43DA-A37D-5DBC833C774F}"/>
              </a:ext>
            </a:extLst>
          </p:cNvPr>
          <p:cNvSpPr>
            <a:spLocks noGrp="1"/>
          </p:cNvSpPr>
          <p:nvPr>
            <p:ph type="title" hasCustomPrompt="1"/>
          </p:nvPr>
        </p:nvSpPr>
        <p:spPr>
          <a:xfrm>
            <a:off x="838200" y="900545"/>
            <a:ext cx="10515600" cy="789410"/>
          </a:xfrm>
          <a:prstGeom prst="rect">
            <a:avLst/>
          </a:prstGeom>
        </p:spPr>
        <p:txBody>
          <a:bodyPr/>
          <a:lstStyle/>
          <a:p>
            <a:r>
              <a:rPr lang="en-US"/>
              <a:t>Click to edit Master title </a:t>
            </a:r>
            <a:r>
              <a:rPr lang="en-US" err="1"/>
              <a:t>stle</a:t>
            </a:r>
            <a:endParaRPr lang="en-IN"/>
          </a:p>
        </p:txBody>
      </p:sp>
      <p:sp>
        <p:nvSpPr>
          <p:cNvPr id="3" name="Content Placeholder 2">
            <a:extLst>
              <a:ext uri="{FF2B5EF4-FFF2-40B4-BE49-F238E27FC236}">
                <a16:creationId xmlns:a16="http://schemas.microsoft.com/office/drawing/2014/main" id="{DAEC6C15-83D7-45E3-982A-99CC1FD58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0EF09A-F959-439B-8CBC-58AACDA999E2}"/>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5" name="Footer Placeholder 4">
            <a:extLst>
              <a:ext uri="{FF2B5EF4-FFF2-40B4-BE49-F238E27FC236}">
                <a16:creationId xmlns:a16="http://schemas.microsoft.com/office/drawing/2014/main" id="{E30C4ABE-E816-4DB1-B243-EB08A67F60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7CE35F-6F2B-4397-8326-D29A15B201C9}"/>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2131924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43B27-A302-8831-6410-957352C5DAC8}"/>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3" name="Footer Placeholder 2">
            <a:extLst>
              <a:ext uri="{FF2B5EF4-FFF2-40B4-BE49-F238E27FC236}">
                <a16:creationId xmlns:a16="http://schemas.microsoft.com/office/drawing/2014/main" id="{1A0C1687-CAB1-990D-C486-91AF5D99A5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C92F7-4442-D865-11CB-1ABDBD62E962}"/>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115360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AD36-88E5-F50B-256A-1D7FC2BB9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3F0649-2C2A-EB76-650E-8D0105395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C90533-6D51-701C-CEBA-82DA6A252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CB5EC-5F3D-C239-7B20-3C560BBD6745}"/>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6" name="Footer Placeholder 5">
            <a:extLst>
              <a:ext uri="{FF2B5EF4-FFF2-40B4-BE49-F238E27FC236}">
                <a16:creationId xmlns:a16="http://schemas.microsoft.com/office/drawing/2014/main" id="{3EFAB263-4393-364F-D13C-33E9CE280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4F8E9-B48A-171B-25AA-38208D0439AF}"/>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389030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F6C8-8976-8EA9-D3CC-66350F5F7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44EEC2-1BAC-E033-00A0-68341C32C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96E04C-D79A-B4BE-FC3B-1A62803A8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8E5C3-AA56-8E4A-7B3E-00112C1A006E}"/>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6" name="Footer Placeholder 5">
            <a:extLst>
              <a:ext uri="{FF2B5EF4-FFF2-40B4-BE49-F238E27FC236}">
                <a16:creationId xmlns:a16="http://schemas.microsoft.com/office/drawing/2014/main" id="{BFA0CE1E-391D-E2D8-E261-530243ABF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D5CDD-491D-1294-E853-79777E8848E9}"/>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1578867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1983-2CC0-E209-A29B-4B4AF6843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E726E4-3E31-D75E-3DF8-308762E7AB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B5392-2FE6-5C53-6845-841D9E974FAA}"/>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5" name="Footer Placeholder 4">
            <a:extLst>
              <a:ext uri="{FF2B5EF4-FFF2-40B4-BE49-F238E27FC236}">
                <a16:creationId xmlns:a16="http://schemas.microsoft.com/office/drawing/2014/main" id="{6CDF4BFF-5CF0-9DD8-F610-9C842DC67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5D5FE-EDCF-1A60-EEE0-CD71DE018424}"/>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2971498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D877B-007D-42CC-4541-FE37FAFFDD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3CC8E-577E-DB5E-6D38-1E7E9F4EE2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D121-88B6-F1F9-2DBD-966B885CBD4E}"/>
              </a:ext>
            </a:extLst>
          </p:cNvPr>
          <p:cNvSpPr>
            <a:spLocks noGrp="1"/>
          </p:cNvSpPr>
          <p:nvPr>
            <p:ph type="dt" sz="half" idx="10"/>
          </p:nvPr>
        </p:nvSpPr>
        <p:spPr/>
        <p:txBody>
          <a:bodyPr/>
          <a:lstStyle/>
          <a:p>
            <a:fld id="{1FF4A628-6D5D-465C-9E59-848F9FA4E7C7}" type="datetimeFigureOut">
              <a:rPr lang="en-US" smtClean="0"/>
              <a:t>7/9/2023</a:t>
            </a:fld>
            <a:endParaRPr lang="en-US"/>
          </a:p>
        </p:txBody>
      </p:sp>
      <p:sp>
        <p:nvSpPr>
          <p:cNvPr id="5" name="Footer Placeholder 4">
            <a:extLst>
              <a:ext uri="{FF2B5EF4-FFF2-40B4-BE49-F238E27FC236}">
                <a16:creationId xmlns:a16="http://schemas.microsoft.com/office/drawing/2014/main" id="{FA6B401F-C1CA-19EA-5624-22FDCACF4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033F9-ACA6-BDF3-3B50-C531ECDF13A7}"/>
              </a:ext>
            </a:extLst>
          </p:cNvPr>
          <p:cNvSpPr>
            <a:spLocks noGrp="1"/>
          </p:cNvSpPr>
          <p:nvPr>
            <p:ph type="sldNum" sz="quarter" idx="12"/>
          </p:nvPr>
        </p:nvSpPr>
        <p:spPr/>
        <p:txBody>
          <a:bodyPr/>
          <a:lstStyle/>
          <a:p>
            <a:fld id="{63A33C23-ED29-4F26-942E-37EC907967DF}" type="slidenum">
              <a:rPr lang="en-US" smtClean="0"/>
              <a:t>‹#›</a:t>
            </a:fld>
            <a:endParaRPr lang="en-US"/>
          </a:p>
        </p:txBody>
      </p:sp>
    </p:spTree>
    <p:extLst>
      <p:ext uri="{BB962C8B-B14F-4D97-AF65-F5344CB8AC3E}">
        <p14:creationId xmlns:p14="http://schemas.microsoft.com/office/powerpoint/2010/main" val="193537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339F-DB39-465C-9E40-B62FD16557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CE44D29-CD00-42AA-B2BF-24399EA81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058C1C-80D1-4D9C-94D5-4AC58791B8A4}"/>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5" name="Footer Placeholder 4">
            <a:extLst>
              <a:ext uri="{FF2B5EF4-FFF2-40B4-BE49-F238E27FC236}">
                <a16:creationId xmlns:a16="http://schemas.microsoft.com/office/drawing/2014/main" id="{CDB5EC15-7536-4E62-AC96-099E84EF0C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0BF37B-80BB-4063-8479-7D982D3382BB}"/>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316297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A034-2AE9-4F43-B24F-C1B84DE46FE6}"/>
              </a:ext>
            </a:extLst>
          </p:cNvPr>
          <p:cNvSpPr>
            <a:spLocks noGrp="1"/>
          </p:cNvSpPr>
          <p:nvPr>
            <p:ph type="title"/>
          </p:nvPr>
        </p:nvSpPr>
        <p:spPr>
          <a:xfrm>
            <a:off x="838200" y="364392"/>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E49FBB7-C5EE-42BA-91B0-2575FA67EA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9D0C1AD-C854-428C-BD6E-D3B53EA6E8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DD9DCFA-00E4-4780-B74C-823AF8B0411E}"/>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6" name="Footer Placeholder 5">
            <a:extLst>
              <a:ext uri="{FF2B5EF4-FFF2-40B4-BE49-F238E27FC236}">
                <a16:creationId xmlns:a16="http://schemas.microsoft.com/office/drawing/2014/main" id="{96CB96D2-1BAA-4FB9-987F-48B5478C5F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BC944F-E46D-41F5-891C-FF5A39235114}"/>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126692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5AE8-A6E1-4A83-AAEA-BE746DF8DF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09A481B-3D03-4363-B97D-BB9FAB7E7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5F2879-D2CF-4DA7-B4A9-51658B385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705F382-BE9E-4ABE-959B-65DE3D2AA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0C30B-7063-45BD-998F-DABB840108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A1D532B-E391-4360-B17C-7E094F34916B}"/>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8" name="Footer Placeholder 7">
            <a:extLst>
              <a:ext uri="{FF2B5EF4-FFF2-40B4-BE49-F238E27FC236}">
                <a16:creationId xmlns:a16="http://schemas.microsoft.com/office/drawing/2014/main" id="{D8BB3E9A-D82C-4AE2-8261-8543F3EBDBA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C7B1CE0-DF8E-4197-ABE1-2E40E8789078}"/>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262025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16695-F4EE-4996-B13D-55EC909DF39F}"/>
              </a:ext>
            </a:extLst>
          </p:cNvPr>
          <p:cNvSpPr>
            <a:spLocks noGrp="1"/>
          </p:cNvSpPr>
          <p:nvPr>
            <p:ph type="title"/>
          </p:nvPr>
        </p:nvSpPr>
        <p:spPr>
          <a:xfrm>
            <a:off x="838200" y="364392"/>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A5623AE-DA22-4A58-91B1-5293DA0073C2}"/>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4" name="Footer Placeholder 3">
            <a:extLst>
              <a:ext uri="{FF2B5EF4-FFF2-40B4-BE49-F238E27FC236}">
                <a16:creationId xmlns:a16="http://schemas.microsoft.com/office/drawing/2014/main" id="{E1EB594C-9353-44DD-A634-166E3700127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EAFC298-4880-41AD-BA47-AB258C8E5C97}"/>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48721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46B46-932E-4006-9551-69EA978E48CF}"/>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3" name="Footer Placeholder 2">
            <a:extLst>
              <a:ext uri="{FF2B5EF4-FFF2-40B4-BE49-F238E27FC236}">
                <a16:creationId xmlns:a16="http://schemas.microsoft.com/office/drawing/2014/main" id="{732AF89E-BB0C-4E93-9705-8EBCB6699D5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5BE4403-D764-4B98-AD21-BE4C95CAFDD3}"/>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198326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E4A-B933-4BFB-8400-4E14739F3F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FD72FC9-3EB6-4865-8025-5A4F7281A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8DF193-7A1F-4B70-B861-D8FC407EE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03274-CBEC-42A6-9367-8727ECF65952}"/>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6" name="Footer Placeholder 5">
            <a:extLst>
              <a:ext uri="{FF2B5EF4-FFF2-40B4-BE49-F238E27FC236}">
                <a16:creationId xmlns:a16="http://schemas.microsoft.com/office/drawing/2014/main" id="{77E41306-3E70-4968-ABD2-65F734ACEA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7E6723-3BB0-488D-A7F0-489E41F58A7F}"/>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372720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1003-9185-4BD6-8C17-80F1C45866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0A92730-AEC6-4E8E-931A-D07887615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BF91686-50D4-48FB-B164-8E284E44A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26A6E-33BA-42F7-AD75-724B795371AA}"/>
              </a:ext>
            </a:extLst>
          </p:cNvPr>
          <p:cNvSpPr>
            <a:spLocks noGrp="1"/>
          </p:cNvSpPr>
          <p:nvPr>
            <p:ph type="dt" sz="half" idx="10"/>
          </p:nvPr>
        </p:nvSpPr>
        <p:spPr/>
        <p:txBody>
          <a:bodyPr/>
          <a:lstStyle/>
          <a:p>
            <a:fld id="{7629B7F0-5DC5-4FF3-A97E-0D09AFFBD7F6}" type="datetimeFigureOut">
              <a:rPr lang="en-IN" smtClean="0"/>
              <a:t>09-07-2023</a:t>
            </a:fld>
            <a:endParaRPr lang="en-IN"/>
          </a:p>
        </p:txBody>
      </p:sp>
      <p:sp>
        <p:nvSpPr>
          <p:cNvPr id="6" name="Footer Placeholder 5">
            <a:extLst>
              <a:ext uri="{FF2B5EF4-FFF2-40B4-BE49-F238E27FC236}">
                <a16:creationId xmlns:a16="http://schemas.microsoft.com/office/drawing/2014/main" id="{F30095A8-608E-484C-88D6-7C573FD7D3F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21C8FA-44A4-4AB2-B5A5-4DDC3CEDF2AA}"/>
              </a:ext>
            </a:extLst>
          </p:cNvPr>
          <p:cNvSpPr>
            <a:spLocks noGrp="1"/>
          </p:cNvSpPr>
          <p:nvPr>
            <p:ph type="sldNum" sz="quarter" idx="12"/>
          </p:nvPr>
        </p:nvSpPr>
        <p:spPr/>
        <p:txBody>
          <a:bodyPr/>
          <a:lstStyle/>
          <a:p>
            <a:fld id="{8EC92FCE-5E34-4671-A552-E0EA36B4B72D}" type="slidenum">
              <a:rPr lang="en-IN" smtClean="0"/>
              <a:t>‹#›</a:t>
            </a:fld>
            <a:endParaRPr lang="en-IN"/>
          </a:p>
        </p:txBody>
      </p:sp>
    </p:spTree>
    <p:extLst>
      <p:ext uri="{BB962C8B-B14F-4D97-AF65-F5344CB8AC3E}">
        <p14:creationId xmlns:p14="http://schemas.microsoft.com/office/powerpoint/2010/main" val="214405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609C2-3A10-46C2-B8A1-08BF70CE7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A76200-AC9C-46DA-AA71-1F0513A71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9B7F0-5DC5-4FF3-A97E-0D09AFFBD7F6}" type="datetimeFigureOut">
              <a:rPr lang="en-IN" smtClean="0"/>
              <a:t>09-07-2023</a:t>
            </a:fld>
            <a:endParaRPr lang="en-IN"/>
          </a:p>
        </p:txBody>
      </p:sp>
      <p:sp>
        <p:nvSpPr>
          <p:cNvPr id="5" name="Footer Placeholder 4">
            <a:extLst>
              <a:ext uri="{FF2B5EF4-FFF2-40B4-BE49-F238E27FC236}">
                <a16:creationId xmlns:a16="http://schemas.microsoft.com/office/drawing/2014/main" id="{CD458F9A-B023-42C5-9657-3B2F6B1F1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528BB6A-ED86-4349-BDF4-628F501DA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92FCE-5E34-4671-A552-E0EA36B4B72D}" type="slidenum">
              <a:rPr lang="en-IN" smtClean="0"/>
              <a:t>‹#›</a:t>
            </a:fld>
            <a:endParaRPr lang="en-IN"/>
          </a:p>
        </p:txBody>
      </p:sp>
      <p:pic>
        <p:nvPicPr>
          <p:cNvPr id="9" name="Picture 8" descr="Logo&#10;&#10;Description automatically generated">
            <a:extLst>
              <a:ext uri="{FF2B5EF4-FFF2-40B4-BE49-F238E27FC236}">
                <a16:creationId xmlns:a16="http://schemas.microsoft.com/office/drawing/2014/main" id="{CD7722C9-741D-4DEA-A6B6-AAE3968FAC4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74" y="-9940"/>
            <a:ext cx="1793666" cy="824949"/>
          </a:xfrm>
          <a:prstGeom prst="rect">
            <a:avLst/>
          </a:prstGeom>
        </p:spPr>
      </p:pic>
    </p:spTree>
    <p:extLst>
      <p:ext uri="{BB962C8B-B14F-4D97-AF65-F5344CB8AC3E}">
        <p14:creationId xmlns:p14="http://schemas.microsoft.com/office/powerpoint/2010/main" val="92525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48C2C-A5EC-8FCA-5FD1-C04915E32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FC464-AAFC-6E78-4C07-CF4273268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53B8F-A99B-2048-1DB5-84314877E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4A628-6D5D-465C-9E59-848F9FA4E7C7}" type="datetimeFigureOut">
              <a:rPr lang="en-US" smtClean="0"/>
              <a:t>7/9/2023</a:t>
            </a:fld>
            <a:endParaRPr lang="en-US"/>
          </a:p>
        </p:txBody>
      </p:sp>
      <p:sp>
        <p:nvSpPr>
          <p:cNvPr id="5" name="Footer Placeholder 4">
            <a:extLst>
              <a:ext uri="{FF2B5EF4-FFF2-40B4-BE49-F238E27FC236}">
                <a16:creationId xmlns:a16="http://schemas.microsoft.com/office/drawing/2014/main" id="{D708B4E3-72D8-7D06-3551-6DD88190C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E516BF-6EA4-DDE3-53F8-637E0E403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33C23-ED29-4F26-942E-37EC907967DF}" type="slidenum">
              <a:rPr lang="en-US" smtClean="0"/>
              <a:t>‹#›</a:t>
            </a:fld>
            <a:endParaRPr lang="en-US"/>
          </a:p>
        </p:txBody>
      </p:sp>
    </p:spTree>
    <p:extLst>
      <p:ext uri="{BB962C8B-B14F-4D97-AF65-F5344CB8AC3E}">
        <p14:creationId xmlns:p14="http://schemas.microsoft.com/office/powerpoint/2010/main" val="1176279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dyamregistration.gov.i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dyamregistration.gov.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gem.gov.in/sahay" TargetMode="External"/><Relationship Id="rId5" Type="http://schemas.openxmlformats.org/officeDocument/2006/relationships/hyperlink" Target="https://gem.gov.in/" TargetMode="External"/><Relationship Id="rId4" Type="http://schemas.openxmlformats.org/officeDocument/2006/relationships/hyperlink" Target="https://sambandh.msme.gov.i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mpark.msme.gov.i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smedatabank.in/" TargetMode="External"/><Relationship Id="rId5" Type="http://schemas.openxmlformats.org/officeDocument/2006/relationships/hyperlink" Target="https://samadhaan.msme.gov.in/" TargetMode="External"/><Relationship Id="rId4" Type="http://schemas.openxmlformats.org/officeDocument/2006/relationships/hyperlink" Target="https://champions.gov.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pib.gov.in/Pressreleaseshare.aspx?PRID=1551776" TargetMode="External"/><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saarthi.emsme.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1.jpeg"/><Relationship Id="rId5" Type="http://schemas.openxmlformats.org/officeDocument/2006/relationships/diagramColors" Target="../diagrams/colors1.xml"/><Relationship Id="rId10" Type="http://schemas.openxmlformats.org/officeDocument/2006/relationships/image" Target="../media/image20.jpe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aarthi.emsm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ashboard.msme.gov.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2.png"/><Relationship Id="rId18" Type="http://schemas.openxmlformats.org/officeDocument/2006/relationships/hyperlink" Target="https://twitter.com/AJVAeMSME" TargetMode="External"/><Relationship Id="rId3" Type="http://schemas.openxmlformats.org/officeDocument/2006/relationships/image" Target="../media/image44.png"/><Relationship Id="rId21" Type="http://schemas.openxmlformats.org/officeDocument/2006/relationships/image" Target="../media/image58.png"/><Relationship Id="rId7" Type="http://schemas.openxmlformats.org/officeDocument/2006/relationships/image" Target="../media/image48.png"/><Relationship Id="rId12" Type="http://schemas.openxmlformats.org/officeDocument/2006/relationships/hyperlink" Target="https://instagram.com/ajvaemsme?utm_medium=copy_link" TargetMode="External"/><Relationship Id="rId17" Type="http://schemas.openxmlformats.org/officeDocument/2006/relationships/image" Target="../media/image55.svg"/><Relationship Id="rId2" Type="http://schemas.openxmlformats.org/officeDocument/2006/relationships/notesSlide" Target="../notesSlides/notesSlide25.xml"/><Relationship Id="rId16" Type="http://schemas.openxmlformats.org/officeDocument/2006/relationships/image" Target="../media/image54.pn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1.svg"/><Relationship Id="rId5" Type="http://schemas.openxmlformats.org/officeDocument/2006/relationships/image" Target="../media/image46.png"/><Relationship Id="rId15" Type="http://schemas.openxmlformats.org/officeDocument/2006/relationships/hyperlink" Target="https://in.linkedin.com/company/ajvaemsme" TargetMode="External"/><Relationship Id="rId10" Type="http://schemas.openxmlformats.org/officeDocument/2006/relationships/image" Target="../media/image50.png"/><Relationship Id="rId19" Type="http://schemas.openxmlformats.org/officeDocument/2006/relationships/image" Target="../media/image56.png"/><Relationship Id="rId4" Type="http://schemas.openxmlformats.org/officeDocument/2006/relationships/image" Target="../media/image45.svg"/><Relationship Id="rId9" Type="http://schemas.openxmlformats.org/officeDocument/2006/relationships/hyperlink" Target="https://www.facebook.com/ajvaemsme/" TargetMode="External"/><Relationship Id="rId14" Type="http://schemas.openxmlformats.org/officeDocument/2006/relationships/image" Target="../media/image53.svg"/><Relationship Id="rId22"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hyperlink" Target="https://dashboard.msme.gov.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ashboard.msme.gov.in/12_nnouncements.aspx" TargetMode="External"/><Relationship Id="rId4" Type="http://schemas.openxmlformats.org/officeDocument/2006/relationships/hyperlink" Target="https://gem.gov.i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bidocs.rbi.org.in/rdocs/content/pdfs/OMTRADER0707202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dyamregistration.gov.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D38A6E8-BAC6-4E27-A5AD-4CB28E8E2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787" y="831603"/>
            <a:ext cx="7836424" cy="3429007"/>
          </a:xfrm>
          <a:prstGeom prst="rect">
            <a:avLst/>
          </a:prstGeom>
        </p:spPr>
      </p:pic>
      <p:sp>
        <p:nvSpPr>
          <p:cNvPr id="7" name="TextBox 6">
            <a:extLst>
              <a:ext uri="{FF2B5EF4-FFF2-40B4-BE49-F238E27FC236}">
                <a16:creationId xmlns:a16="http://schemas.microsoft.com/office/drawing/2014/main" id="{E869286E-7BD4-3640-A69E-5361C15B2BAF}"/>
              </a:ext>
            </a:extLst>
          </p:cNvPr>
          <p:cNvSpPr txBox="1"/>
          <p:nvPr/>
        </p:nvSpPr>
        <p:spPr>
          <a:xfrm>
            <a:off x="11772902" y="2814640"/>
            <a:ext cx="184731" cy="307777"/>
          </a:xfrm>
          <a:prstGeom prst="rect">
            <a:avLst/>
          </a:prstGeom>
          <a:noFill/>
        </p:spPr>
        <p:txBody>
          <a:bodyPr wrap="none" rtlCol="0">
            <a:spAutoFit/>
          </a:bodyPr>
          <a:lstStyle/>
          <a:p>
            <a:endParaRPr lang="en-US" sz="1400"/>
          </a:p>
        </p:txBody>
      </p:sp>
      <p:sp>
        <p:nvSpPr>
          <p:cNvPr id="8" name="TextBox 7">
            <a:extLst>
              <a:ext uri="{FF2B5EF4-FFF2-40B4-BE49-F238E27FC236}">
                <a16:creationId xmlns:a16="http://schemas.microsoft.com/office/drawing/2014/main" id="{ABD724BA-54A6-443A-8DEC-34D1BBB90102}"/>
              </a:ext>
            </a:extLst>
          </p:cNvPr>
          <p:cNvSpPr txBox="1"/>
          <p:nvPr/>
        </p:nvSpPr>
        <p:spPr>
          <a:xfrm>
            <a:off x="0" y="6517018"/>
            <a:ext cx="12192000" cy="307777"/>
          </a:xfrm>
          <a:prstGeom prst="rect">
            <a:avLst/>
          </a:prstGeom>
          <a:noFill/>
        </p:spPr>
        <p:txBody>
          <a:bodyPr wrap="square">
            <a:spAutoFit/>
          </a:bodyPr>
          <a:lstStyle/>
          <a:p>
            <a:pPr algn="ctr"/>
            <a:r>
              <a:rPr lang="en-IN" sz="1400" b="1" spc="109">
                <a:solidFill>
                  <a:srgbClr val="1A1549"/>
                </a:solidFill>
                <a:latin typeface="Calibri" panose="020F0502020204030204" pitchFamily="34" charset="0"/>
                <a:cs typeface="Calibri" panose="020F0502020204030204" pitchFamily="34" charset="0"/>
              </a:rPr>
              <a:t>(by </a:t>
            </a:r>
            <a:r>
              <a:rPr lang="en-IN" sz="1400" b="1" spc="109">
                <a:solidFill>
                  <a:srgbClr val="1A1549"/>
                </a:solidFill>
                <a:latin typeface="Calibri" panose="020F0502020204030204" pitchFamily="34" charset="0"/>
                <a:cs typeface="Calibri" panose="020F0502020204030204" pitchFamily="34" charset="0"/>
                <a:sym typeface="Aileron Heavy Bold"/>
              </a:rPr>
              <a:t>AJVA</a:t>
            </a:r>
            <a:r>
              <a:rPr lang="en-IN" sz="1400" b="1" spc="109">
                <a:solidFill>
                  <a:srgbClr val="1A1549"/>
                </a:solidFill>
                <a:latin typeface="Calibri" panose="020F0502020204030204" pitchFamily="34" charset="0"/>
                <a:cs typeface="Calibri" panose="020F0502020204030204" pitchFamily="34" charset="0"/>
              </a:rPr>
              <a:t> FinTech Private Limited)</a:t>
            </a:r>
          </a:p>
        </p:txBody>
      </p:sp>
      <p:sp>
        <p:nvSpPr>
          <p:cNvPr id="9" name="TextBox 8">
            <a:extLst>
              <a:ext uri="{FF2B5EF4-FFF2-40B4-BE49-F238E27FC236}">
                <a16:creationId xmlns:a16="http://schemas.microsoft.com/office/drawing/2014/main" id="{C4F33E7D-9360-4317-85A8-20D62B0E15EC}"/>
              </a:ext>
            </a:extLst>
          </p:cNvPr>
          <p:cNvSpPr txBox="1"/>
          <p:nvPr/>
        </p:nvSpPr>
        <p:spPr>
          <a:xfrm>
            <a:off x="10163504" y="1"/>
            <a:ext cx="2028497" cy="276999"/>
          </a:xfrm>
          <a:prstGeom prst="rect">
            <a:avLst/>
          </a:prstGeom>
          <a:noFill/>
        </p:spPr>
        <p:txBody>
          <a:bodyPr wrap="square" rtlCol="0">
            <a:spAutoFit/>
          </a:bodyPr>
          <a:lstStyle/>
          <a:p>
            <a:pPr algn="r" defTabSz="914377">
              <a:defRPr/>
            </a:pPr>
            <a:r>
              <a:rPr lang="en-IN" sz="1200" b="1">
                <a:latin typeface="Calibri" panose="020F0502020204030204" pitchFamily="34" charset="0"/>
                <a:cs typeface="Calibri" panose="020F0502020204030204" pitchFamily="34" charset="0"/>
              </a:rPr>
              <a:t>Private and confidential.</a:t>
            </a:r>
          </a:p>
        </p:txBody>
      </p:sp>
      <p:sp>
        <p:nvSpPr>
          <p:cNvPr id="3" name="TextBox 7">
            <a:extLst>
              <a:ext uri="{FF2B5EF4-FFF2-40B4-BE49-F238E27FC236}">
                <a16:creationId xmlns:a16="http://schemas.microsoft.com/office/drawing/2014/main" id="{765DA007-E7BC-204F-A83E-06FE8F6544E4}"/>
              </a:ext>
            </a:extLst>
          </p:cNvPr>
          <p:cNvSpPr txBox="1"/>
          <p:nvPr/>
        </p:nvSpPr>
        <p:spPr>
          <a:xfrm>
            <a:off x="587085" y="3703595"/>
            <a:ext cx="1101783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13600"/>
              </a:lnSpc>
              <a:defRPr sz="10900" spc="109">
                <a:solidFill>
                  <a:srgbClr val="FFFFFF"/>
                </a:solidFill>
                <a:latin typeface="Aileron Heavy Bold"/>
                <a:ea typeface="Aileron Heavy Bold"/>
                <a:cs typeface="Aileron Heavy Bold"/>
                <a:sym typeface="Aileron Heavy Bold"/>
              </a:defRPr>
            </a:lvl1pPr>
          </a:lstStyle>
          <a:p>
            <a:pPr algn="ctr">
              <a:lnSpc>
                <a:spcPct val="100000"/>
              </a:lnSpc>
            </a:pPr>
            <a:r>
              <a:rPr lang="en-IN" sz="2400" b="1">
                <a:solidFill>
                  <a:srgbClr val="1A1549"/>
                </a:solidFill>
                <a:latin typeface="Calibri" panose="020F0502020204030204" pitchFamily="34" charset="0"/>
                <a:cs typeface="Calibri" panose="020F0502020204030204" pitchFamily="34" charset="0"/>
              </a:rPr>
              <a:t>EMPOWERING MSMEs BY MAKING THEM DIGITAL, CREDIBLE, BANKABLE</a:t>
            </a:r>
          </a:p>
        </p:txBody>
      </p:sp>
      <p:sp>
        <p:nvSpPr>
          <p:cNvPr id="14" name="Text Placeholder 2">
            <a:extLst>
              <a:ext uri="{FF2B5EF4-FFF2-40B4-BE49-F238E27FC236}">
                <a16:creationId xmlns:a16="http://schemas.microsoft.com/office/drawing/2014/main" id="{1BEC5532-A13A-41AD-A730-D9F0BA8153E4}"/>
              </a:ext>
            </a:extLst>
          </p:cNvPr>
          <p:cNvSpPr txBox="1">
            <a:spLocks/>
          </p:cNvSpPr>
          <p:nvPr/>
        </p:nvSpPr>
        <p:spPr>
          <a:xfrm>
            <a:off x="908051" y="4413220"/>
            <a:ext cx="10375900" cy="430244"/>
          </a:xfrm>
          <a:prstGeom prst="rect">
            <a:avLst/>
          </a:prstGeom>
        </p:spPr>
        <p:txBody>
          <a:bodyPr anchor="ctr">
            <a:noAutofit/>
          </a:bodyPr>
          <a:lst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3200" b="1" spc="109" dirty="0">
                <a:solidFill>
                  <a:srgbClr val="1A1549"/>
                </a:solidFill>
                <a:latin typeface="Calibri" panose="020F0502020204030204" pitchFamily="34" charset="0"/>
                <a:cs typeface="Calibri" panose="020F0502020204030204" pitchFamily="34" charset="0"/>
                <a:sym typeface="Aileron Heavy Bold"/>
              </a:rPr>
              <a:t>Support Platform for MSMEs &amp; Opportunities for SMPs</a:t>
            </a:r>
          </a:p>
        </p:txBody>
      </p:sp>
      <p:cxnSp>
        <p:nvCxnSpPr>
          <p:cNvPr id="6" name="Straight Connector 5"/>
          <p:cNvCxnSpPr>
            <a:cxnSpLocks/>
          </p:cNvCxnSpPr>
          <p:nvPr/>
        </p:nvCxnSpPr>
        <p:spPr>
          <a:xfrm>
            <a:off x="908051" y="4344671"/>
            <a:ext cx="10375900" cy="0"/>
          </a:xfrm>
          <a:prstGeom prst="line">
            <a:avLst/>
          </a:prstGeom>
          <a:ln>
            <a:solidFill>
              <a:srgbClr val="41B3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331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2BD8-4195-4C79-9949-D0E3A0665FD2}"/>
              </a:ext>
            </a:extLst>
          </p:cNvPr>
          <p:cNvSpPr>
            <a:spLocks noGrp="1"/>
          </p:cNvSpPr>
          <p:nvPr>
            <p:ph type="title"/>
          </p:nvPr>
        </p:nvSpPr>
        <p:spPr>
          <a:xfrm>
            <a:off x="3577389" y="0"/>
            <a:ext cx="8614611" cy="880946"/>
          </a:xfrm>
        </p:spPr>
        <p:txBody>
          <a:bodyPr vert="horz" lIns="91440" tIns="45720" rIns="91440" bIns="45720" rtlCol="0" anchor="ctr">
            <a:normAutofit/>
          </a:bodyPr>
          <a:lstStyle/>
          <a:p>
            <a:pPr algn="r"/>
            <a:r>
              <a:rPr lang="en-IN" sz="3500" dirty="0">
                <a:solidFill>
                  <a:srgbClr val="234572"/>
                </a:solidFill>
                <a:latin typeface="+mn-lt"/>
              </a:rPr>
              <a:t>UDYAM Registration Certificate</a:t>
            </a:r>
          </a:p>
        </p:txBody>
      </p:sp>
      <p:sp>
        <p:nvSpPr>
          <p:cNvPr id="3" name="Content Placeholder 2">
            <a:extLst>
              <a:ext uri="{FF2B5EF4-FFF2-40B4-BE49-F238E27FC236}">
                <a16:creationId xmlns:a16="http://schemas.microsoft.com/office/drawing/2014/main" id="{91C99C4E-0AC3-4D62-B148-07271D3BE166}"/>
              </a:ext>
            </a:extLst>
          </p:cNvPr>
          <p:cNvSpPr>
            <a:spLocks noGrp="1"/>
          </p:cNvSpPr>
          <p:nvPr>
            <p:ph idx="1"/>
          </p:nvPr>
        </p:nvSpPr>
        <p:spPr>
          <a:xfrm>
            <a:off x="838200" y="1283369"/>
            <a:ext cx="10515600" cy="4985352"/>
          </a:xfrm>
        </p:spPr>
        <p:txBody>
          <a:bodyPr>
            <a:normAutofit/>
          </a:bodyPr>
          <a:lstStyle/>
          <a:p>
            <a:pPr marL="0" indent="0" algn="just">
              <a:lnSpc>
                <a:spcPct val="120000"/>
              </a:lnSpc>
              <a:buNone/>
            </a:pPr>
            <a:r>
              <a:rPr lang="en-US" sz="1600" b="1" dirty="0"/>
              <a:t>Mandate from regulator:</a:t>
            </a:r>
          </a:p>
          <a:p>
            <a:pPr algn="just">
              <a:lnSpc>
                <a:spcPct val="120000"/>
              </a:lnSpc>
              <a:buFont typeface="Wingdings" panose="05000000000000000000" pitchFamily="2" charset="2"/>
              <a:buChar char="§"/>
            </a:pPr>
            <a:r>
              <a:rPr lang="en-US" sz="1600" dirty="0"/>
              <a:t>All existing enterprises registered under EM–Part-II or UAM shall register again on the Udyam Registration portal on or after the 1st day of July 2020.</a:t>
            </a:r>
          </a:p>
          <a:p>
            <a:pPr algn="just">
              <a:lnSpc>
                <a:spcPct val="120000"/>
              </a:lnSpc>
              <a:buFont typeface="Wingdings" panose="05000000000000000000" pitchFamily="2" charset="2"/>
              <a:buChar char="§"/>
            </a:pPr>
            <a:r>
              <a:rPr lang="en-US" sz="1600" dirty="0"/>
              <a:t>All enterprises registered </a:t>
            </a:r>
            <a:r>
              <a:rPr lang="en-IN" sz="1600" b="0" i="0" dirty="0">
                <a:solidFill>
                  <a:srgbClr val="313534"/>
                </a:solidFill>
                <a:effectLst/>
              </a:rPr>
              <a:t>till 30th June 2020</a:t>
            </a:r>
            <a:r>
              <a:rPr lang="en-US" sz="1600" dirty="0"/>
              <a:t>, shall be re-classified in accordance with this notification</a:t>
            </a:r>
          </a:p>
          <a:p>
            <a:pPr algn="just">
              <a:lnSpc>
                <a:spcPct val="120000"/>
              </a:lnSpc>
              <a:buFont typeface="Wingdings" panose="05000000000000000000" pitchFamily="2" charset="2"/>
              <a:buChar char="§"/>
            </a:pPr>
            <a:r>
              <a:rPr lang="en-US" sz="1600" dirty="0"/>
              <a:t>The existing enterprises registered prior to 30</a:t>
            </a:r>
            <a:r>
              <a:rPr lang="en-US" sz="1600" baseline="30000" dirty="0"/>
              <a:t>th</a:t>
            </a:r>
            <a:r>
              <a:rPr lang="en-US" sz="1600" dirty="0"/>
              <a:t> June 2020, shall continue to be valid only for a period up to the 30</a:t>
            </a:r>
            <a:r>
              <a:rPr lang="en-US" sz="1600" baseline="30000" dirty="0"/>
              <a:t>th</a:t>
            </a:r>
            <a:r>
              <a:rPr lang="en-US" sz="1600" dirty="0"/>
              <a:t> June 2022. [Gazette notification dated 6</a:t>
            </a:r>
            <a:r>
              <a:rPr lang="en-US" sz="1600" baseline="30000" dirty="0"/>
              <a:t>th</a:t>
            </a:r>
            <a:r>
              <a:rPr lang="en-US" sz="1600" dirty="0"/>
              <a:t> May 2022 no. S.O. 2134 E)</a:t>
            </a:r>
          </a:p>
          <a:p>
            <a:pPr algn="just">
              <a:lnSpc>
                <a:spcPct val="120000"/>
              </a:lnSpc>
              <a:buFont typeface="Wingdings" panose="05000000000000000000" pitchFamily="2" charset="2"/>
              <a:buChar char="§"/>
            </a:pPr>
            <a:r>
              <a:rPr lang="en-US" sz="1600" dirty="0"/>
              <a:t>As per para 2 of the said Gazette notification all enterprises are required to register online and obtain ‘Udyam Registration Certificate’. </a:t>
            </a:r>
            <a:r>
              <a:rPr lang="en-US" sz="1600" b="1" dirty="0"/>
              <a:t>All lenders may, therefore, obtain ‘Udyam Registration Certificate ’from the entrepreneurs.</a:t>
            </a:r>
            <a:endParaRPr lang="en-IN" sz="1600" b="1" dirty="0"/>
          </a:p>
          <a:p>
            <a:pPr marL="0" indent="0" algn="just">
              <a:lnSpc>
                <a:spcPct val="150000"/>
              </a:lnSpc>
              <a:buNone/>
            </a:pPr>
            <a:r>
              <a:rPr lang="en-IN" sz="1600" i="1" dirty="0"/>
              <a:t>[RBI/2020-2021/26 FIDD.MSME &amp; NFS.BC.No.4/06.02.31/2020-21]</a:t>
            </a:r>
          </a:p>
        </p:txBody>
      </p:sp>
    </p:spTree>
    <p:extLst>
      <p:ext uri="{BB962C8B-B14F-4D97-AF65-F5344CB8AC3E}">
        <p14:creationId xmlns:p14="http://schemas.microsoft.com/office/powerpoint/2010/main" val="8958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8093-48AC-475B-B6B7-A90CFD191813}"/>
              </a:ext>
            </a:extLst>
          </p:cNvPr>
          <p:cNvSpPr>
            <a:spLocks noGrp="1"/>
          </p:cNvSpPr>
          <p:nvPr>
            <p:ph type="title"/>
          </p:nvPr>
        </p:nvSpPr>
        <p:spPr>
          <a:xfrm>
            <a:off x="3577389" y="7812"/>
            <a:ext cx="8614611" cy="669275"/>
          </a:xfrm>
        </p:spPr>
        <p:txBody>
          <a:bodyPr vert="horz" lIns="91440" tIns="45720" rIns="91440" bIns="45720" rtlCol="0" anchor="ctr">
            <a:normAutofit/>
          </a:bodyPr>
          <a:lstStyle/>
          <a:p>
            <a:pPr algn="r"/>
            <a:r>
              <a:rPr lang="en-IN" sz="3500" dirty="0">
                <a:solidFill>
                  <a:srgbClr val="234572"/>
                </a:solidFill>
                <a:latin typeface="+mn-lt"/>
              </a:rPr>
              <a:t>MSME “UDYAM” Factsheet</a:t>
            </a:r>
          </a:p>
        </p:txBody>
      </p:sp>
      <p:sp>
        <p:nvSpPr>
          <p:cNvPr id="20" name="TextBox 19">
            <a:extLst>
              <a:ext uri="{FF2B5EF4-FFF2-40B4-BE49-F238E27FC236}">
                <a16:creationId xmlns:a16="http://schemas.microsoft.com/office/drawing/2014/main" id="{861966FB-42FF-4D63-B9E9-B76B9A2D4FDC}"/>
              </a:ext>
            </a:extLst>
          </p:cNvPr>
          <p:cNvSpPr txBox="1"/>
          <p:nvPr/>
        </p:nvSpPr>
        <p:spPr>
          <a:xfrm>
            <a:off x="0" y="6425252"/>
            <a:ext cx="7430947" cy="307777"/>
          </a:xfrm>
          <a:prstGeom prst="rect">
            <a:avLst/>
          </a:prstGeom>
          <a:noFill/>
        </p:spPr>
        <p:txBody>
          <a:bodyPr wrap="square" rtlCol="0">
            <a:spAutoFit/>
          </a:bodyPr>
          <a:lstStyle/>
          <a:p>
            <a:r>
              <a:rPr lang="en-IN" sz="1400" dirty="0"/>
              <a:t>Udyam Registration is free on - </a:t>
            </a:r>
            <a:r>
              <a:rPr lang="en-IN" sz="1400" dirty="0">
                <a:hlinkClick r:id="rId3"/>
              </a:rPr>
              <a:t>https://udyamregistration.gov.in</a:t>
            </a:r>
            <a:r>
              <a:rPr lang="en-IN" sz="1400" dirty="0"/>
              <a:t> . Date dated 7</a:t>
            </a:r>
            <a:r>
              <a:rPr lang="en-IN" sz="1400" baseline="30000" dirty="0"/>
              <a:t>th</a:t>
            </a:r>
            <a:r>
              <a:rPr lang="en-IN" sz="1400" dirty="0"/>
              <a:t> July 2023 </a:t>
            </a:r>
          </a:p>
        </p:txBody>
      </p:sp>
      <p:pic>
        <p:nvPicPr>
          <p:cNvPr id="4" name="Picture 3">
            <a:extLst>
              <a:ext uri="{FF2B5EF4-FFF2-40B4-BE49-F238E27FC236}">
                <a16:creationId xmlns:a16="http://schemas.microsoft.com/office/drawing/2014/main" id="{9146B682-0233-35C8-AA7A-E9620E93FDCF}"/>
              </a:ext>
            </a:extLst>
          </p:cNvPr>
          <p:cNvPicPr>
            <a:picLocks noChangeAspect="1"/>
          </p:cNvPicPr>
          <p:nvPr/>
        </p:nvPicPr>
        <p:blipFill>
          <a:blip r:embed="rId4"/>
          <a:stretch>
            <a:fillRect/>
          </a:stretch>
        </p:blipFill>
        <p:spPr>
          <a:xfrm>
            <a:off x="31007" y="1188720"/>
            <a:ext cx="12102789" cy="5086350"/>
          </a:xfrm>
          <a:prstGeom prst="rect">
            <a:avLst/>
          </a:prstGeom>
        </p:spPr>
      </p:pic>
    </p:spTree>
    <p:extLst>
      <p:ext uri="{BB962C8B-B14F-4D97-AF65-F5344CB8AC3E}">
        <p14:creationId xmlns:p14="http://schemas.microsoft.com/office/powerpoint/2010/main" val="305303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2BD8-4195-4C79-9949-D0E3A0665FD2}"/>
              </a:ext>
            </a:extLst>
          </p:cNvPr>
          <p:cNvSpPr>
            <a:spLocks noGrp="1"/>
          </p:cNvSpPr>
          <p:nvPr>
            <p:ph type="title"/>
          </p:nvPr>
        </p:nvSpPr>
        <p:spPr>
          <a:xfrm>
            <a:off x="3609474" y="0"/>
            <a:ext cx="8582526" cy="713678"/>
          </a:xfrm>
        </p:spPr>
        <p:txBody>
          <a:bodyPr vert="horz" lIns="91440" tIns="45720" rIns="91440" bIns="45720" rtlCol="0" anchor="ctr">
            <a:normAutofit/>
          </a:bodyPr>
          <a:lstStyle/>
          <a:p>
            <a:pPr algn="r"/>
            <a:r>
              <a:rPr lang="en-IN" sz="3500" dirty="0">
                <a:solidFill>
                  <a:srgbClr val="234572"/>
                </a:solidFill>
                <a:latin typeface="+mn-lt"/>
              </a:rPr>
              <a:t>Benefits of being an MSME</a:t>
            </a:r>
          </a:p>
        </p:txBody>
      </p:sp>
      <p:sp>
        <p:nvSpPr>
          <p:cNvPr id="3" name="Content Placeholder 2">
            <a:extLst>
              <a:ext uri="{FF2B5EF4-FFF2-40B4-BE49-F238E27FC236}">
                <a16:creationId xmlns:a16="http://schemas.microsoft.com/office/drawing/2014/main" id="{91C99C4E-0AC3-4D62-B148-07271D3BE166}"/>
              </a:ext>
            </a:extLst>
          </p:cNvPr>
          <p:cNvSpPr>
            <a:spLocks noGrp="1"/>
          </p:cNvSpPr>
          <p:nvPr>
            <p:ph idx="1"/>
          </p:nvPr>
        </p:nvSpPr>
        <p:spPr>
          <a:xfrm>
            <a:off x="529590" y="1219201"/>
            <a:ext cx="11132820" cy="4953634"/>
          </a:xfrm>
        </p:spPr>
        <p:txBody>
          <a:bodyPr>
            <a:normAutofit/>
          </a:bodyPr>
          <a:lstStyle/>
          <a:p>
            <a:pPr algn="just">
              <a:buFont typeface="Wingdings" panose="05000000000000000000" pitchFamily="2" charset="2"/>
              <a:buChar char="§"/>
            </a:pPr>
            <a:r>
              <a:rPr lang="en-US" sz="1600" b="1" dirty="0"/>
              <a:t>Priority Sector Lending (PSL)</a:t>
            </a:r>
            <a:r>
              <a:rPr lang="en-US" sz="1600" dirty="0"/>
              <a:t>: Banks, by virtue of the RBI guidelines, have certain earmarked funds that have to mandatorily be given to MSMEs (at present 7.5 per cent of Adjusted Net Bank Credit (ANBC) or Credit Equivalent Amount of Off- Balance Sheet Exposure for Micro Enterprises). </a:t>
            </a:r>
          </a:p>
          <a:p>
            <a:pPr algn="just">
              <a:buFont typeface="Wingdings" panose="05000000000000000000" pitchFamily="2" charset="2"/>
              <a:buChar char="§"/>
            </a:pPr>
            <a:r>
              <a:rPr lang="en-US" sz="1600" b="1" i="0" dirty="0">
                <a:effectLst/>
              </a:rPr>
              <a:t>Exemption under Direct Tax Laws: </a:t>
            </a:r>
            <a:r>
              <a:rPr lang="en-US" sz="1600" dirty="0"/>
              <a:t>To boost investment, the corporate tax rate for new companies in the manufacturing sector has been reduced to 15% (17% incl SC), concessional rate is available for entities incorporated till 31</a:t>
            </a:r>
            <a:r>
              <a:rPr lang="en-US" sz="1600" baseline="30000" dirty="0"/>
              <a:t>st</a:t>
            </a:r>
            <a:r>
              <a:rPr lang="en-US" sz="1600" dirty="0"/>
              <a:t> March 2024. Tax holiday period of 3 consecutive AY out of first 7 years of incorporation is available at the option of the taxpayer, to an eligible start-up.</a:t>
            </a:r>
            <a:endParaRPr lang="en-US" sz="1600" b="0" i="0" dirty="0">
              <a:solidFill>
                <a:srgbClr val="000000"/>
              </a:solidFill>
              <a:effectLst/>
            </a:endParaRPr>
          </a:p>
          <a:p>
            <a:pPr algn="just">
              <a:buFont typeface="Wingdings" panose="05000000000000000000" pitchFamily="2" charset="2"/>
              <a:buChar char="§"/>
            </a:pPr>
            <a:r>
              <a:rPr lang="en-US" sz="1600" b="1" i="0" dirty="0">
                <a:effectLst/>
              </a:rPr>
              <a:t>Preference in Government procurement</a:t>
            </a:r>
            <a:r>
              <a:rPr lang="en-US" sz="1600" dirty="0"/>
              <a:t>: The Public Procurement Policy for Micro and Small Enterprises (MSE) order 2012 has mandated every Central Ministry/Department/PSU to procure minimum 25 per cent of the total annual purchases from the products or services produced or rendered by </a:t>
            </a:r>
            <a:r>
              <a:rPr lang="en-US" sz="1600" dirty="0" err="1"/>
              <a:t>MSEs.</a:t>
            </a:r>
            <a:endParaRPr lang="en-US" sz="1600" dirty="0"/>
          </a:p>
          <a:p>
            <a:pPr algn="just">
              <a:buFont typeface="Wingdings" panose="05000000000000000000" pitchFamily="2" charset="2"/>
              <a:buChar char="§"/>
            </a:pPr>
            <a:r>
              <a:rPr lang="en-US" sz="1600" b="1" dirty="0"/>
              <a:t>S</a:t>
            </a:r>
            <a:r>
              <a:rPr lang="en-US" sz="1600" b="1" i="0" dirty="0">
                <a:effectLst/>
              </a:rPr>
              <a:t>ubsidy for patent registration</a:t>
            </a:r>
            <a:r>
              <a:rPr lang="en-US" sz="1600" dirty="0"/>
              <a:t>: Under various schemes, registered Indian MSME will be provided one-time financial support limited up to:</a:t>
            </a:r>
          </a:p>
          <a:p>
            <a:pPr marL="857250" lvl="1" indent="-400050" algn="just">
              <a:buFont typeface="+mj-lt"/>
              <a:buAutoNum type="romanLcPeriod"/>
            </a:pPr>
            <a:r>
              <a:rPr lang="en-US" sz="1600" dirty="0" err="1"/>
              <a:t>Upto</a:t>
            </a:r>
            <a:r>
              <a:rPr lang="en-US" sz="1600" dirty="0"/>
              <a:t> Rs. 1 lakh- for on grant of domestic patent </a:t>
            </a:r>
          </a:p>
          <a:p>
            <a:pPr marL="857250" lvl="1" indent="-400050" algn="just">
              <a:buFont typeface="+mj-lt"/>
              <a:buAutoNum type="romanLcPeriod"/>
            </a:pPr>
            <a:r>
              <a:rPr lang="en-US" sz="1600" dirty="0" err="1"/>
              <a:t>Upto</a:t>
            </a:r>
            <a:r>
              <a:rPr lang="en-US" sz="1600" dirty="0"/>
              <a:t> Rs. 5 lakh for foreign patent</a:t>
            </a:r>
          </a:p>
          <a:p>
            <a:pPr marL="857250" lvl="1" indent="-400050" algn="just">
              <a:buFont typeface="+mj-lt"/>
              <a:buAutoNum type="romanLcPeriod"/>
            </a:pPr>
            <a:r>
              <a:rPr lang="en-US" sz="1600" dirty="0" err="1"/>
              <a:t>Upto</a:t>
            </a:r>
            <a:r>
              <a:rPr lang="en-US" sz="1600" dirty="0"/>
              <a:t> Rs. 2 lakh for registration under Geographical Indications of Goods Act.</a:t>
            </a:r>
          </a:p>
        </p:txBody>
      </p:sp>
    </p:spTree>
    <p:extLst>
      <p:ext uri="{BB962C8B-B14F-4D97-AF65-F5344CB8AC3E}">
        <p14:creationId xmlns:p14="http://schemas.microsoft.com/office/powerpoint/2010/main" val="301586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99C4E-0AC3-4D62-B148-07271D3BE166}"/>
              </a:ext>
            </a:extLst>
          </p:cNvPr>
          <p:cNvSpPr>
            <a:spLocks noGrp="1"/>
          </p:cNvSpPr>
          <p:nvPr>
            <p:ph idx="1"/>
          </p:nvPr>
        </p:nvSpPr>
        <p:spPr>
          <a:xfrm>
            <a:off x="628650" y="1146875"/>
            <a:ext cx="11018520" cy="5121846"/>
          </a:xfrm>
        </p:spPr>
        <p:txBody>
          <a:bodyPr>
            <a:noAutofit/>
          </a:bodyPr>
          <a:lstStyle/>
          <a:p>
            <a:pPr algn="just">
              <a:buFont typeface="Wingdings" panose="05000000000000000000" pitchFamily="2" charset="2"/>
              <a:buChar char="§"/>
            </a:pPr>
            <a:r>
              <a:rPr lang="en-US" sz="1700" b="1" dirty="0"/>
              <a:t>Protection against delayed payment </a:t>
            </a:r>
          </a:p>
          <a:p>
            <a:pPr marL="536575" lvl="1" indent="-273050" algn="just">
              <a:buFont typeface="+mj-lt"/>
              <a:buAutoNum type="romanLcPeriod"/>
            </a:pPr>
            <a:r>
              <a:rPr lang="en-US" sz="1600" dirty="0"/>
              <a:t>Any buyer purchasing from MSME sellers needs to make payment within 15 days from the date of agreement/delivery, as the case maybe. In any case, a payment due to a MSE cannot exceed 45 days from the due date. In case of failure, the buyer is required to pay compound interest. The penal interest chargeable for delayed payment to a MSME enterprise is three times of the bank rate notified by the Reserve Bank of India [Chapter V of MSMED Act, 2006]</a:t>
            </a:r>
          </a:p>
          <a:p>
            <a:pPr algn="just">
              <a:buFont typeface="Wingdings" panose="05000000000000000000" pitchFamily="2" charset="2"/>
              <a:buChar char="§"/>
            </a:pPr>
            <a:r>
              <a:rPr lang="en-US" sz="1700" b="1" dirty="0"/>
              <a:t>Collateral free loans</a:t>
            </a:r>
          </a:p>
          <a:p>
            <a:pPr marL="536575" lvl="1" indent="-273050" algn="just">
              <a:buFont typeface="+mj-lt"/>
              <a:buAutoNum type="romanLcPeriod"/>
            </a:pPr>
            <a:r>
              <a:rPr lang="en-US" sz="1600" dirty="0"/>
              <a:t>Various Schemes are launched by the Government of India to make available collateral-free credit to the micro and small enterprise sector. Both the existing and the new enterprises are eligible to be covered under such schemes. </a:t>
            </a:r>
          </a:p>
          <a:p>
            <a:pPr algn="just">
              <a:buFont typeface="Wingdings" panose="05000000000000000000" pitchFamily="2" charset="2"/>
              <a:buChar char="§"/>
            </a:pPr>
            <a:r>
              <a:rPr lang="en-US" sz="1700" b="1" dirty="0"/>
              <a:t>Easy in getting licenses, approvals and registrations </a:t>
            </a:r>
          </a:p>
          <a:p>
            <a:pPr marL="536575" lvl="1" indent="-273050" algn="just">
              <a:buFont typeface="+mj-lt"/>
              <a:buAutoNum type="romanLcPeriod"/>
            </a:pPr>
            <a:r>
              <a:rPr lang="en-US" sz="1600" dirty="0"/>
              <a:t>It has made very easy for enterprises that are registered under MSME to obtain Licenses, approvals and registrations on any field for their business from the respective authorities as they can produce the Certificate of MSME Registration while making application.</a:t>
            </a:r>
          </a:p>
          <a:p>
            <a:pPr algn="just">
              <a:buFont typeface="Wingdings" panose="05000000000000000000" pitchFamily="2" charset="2"/>
              <a:buChar char="§"/>
            </a:pPr>
            <a:r>
              <a:rPr lang="en-US" sz="1700" b="1" dirty="0"/>
              <a:t>Reservation policies to manufacturing / production sector:</a:t>
            </a:r>
          </a:p>
          <a:p>
            <a:pPr marL="536575" lvl="1" indent="-273050" algn="just">
              <a:buFont typeface="+mj-lt"/>
              <a:buAutoNum type="romanLcPeriod"/>
            </a:pPr>
            <a:r>
              <a:rPr lang="en-US" sz="1600" dirty="0"/>
              <a:t>Reservation of items for exclusive manufacture in SSI sector statutorily provided for in the Industries (Development and Regulation) Act, 1951, has been one of the important policy measures for promoting this sector. The Reservation Policy has two objectives</a:t>
            </a:r>
          </a:p>
          <a:p>
            <a:pPr marL="811213" lvl="2" indent="-274638" algn="just">
              <a:buFont typeface="Wingdings" panose="05000000000000000000" pitchFamily="2" charset="2"/>
              <a:buChar char="§"/>
            </a:pPr>
            <a:r>
              <a:rPr lang="en-US" sz="1600" dirty="0"/>
              <a:t>Ensure increased production of consumer goods in the small scale sector </a:t>
            </a:r>
          </a:p>
          <a:p>
            <a:pPr marL="811213" lvl="2" indent="-274638" algn="just">
              <a:buFont typeface="Wingdings" panose="05000000000000000000" pitchFamily="2" charset="2"/>
              <a:buChar char="§"/>
            </a:pPr>
            <a:r>
              <a:rPr lang="en-US" sz="1600" dirty="0"/>
              <a:t>Expand employment opportunities through setting up of small scale industries</a:t>
            </a:r>
          </a:p>
          <a:p>
            <a:pPr algn="r">
              <a:buFont typeface="Wingdings" panose="05000000000000000000" pitchFamily="2" charset="2"/>
              <a:buChar char="§"/>
            </a:pPr>
            <a:endParaRPr lang="en-US" sz="1700" dirty="0"/>
          </a:p>
        </p:txBody>
      </p:sp>
      <p:sp>
        <p:nvSpPr>
          <p:cNvPr id="4" name="TextBox 3">
            <a:extLst>
              <a:ext uri="{FF2B5EF4-FFF2-40B4-BE49-F238E27FC236}">
                <a16:creationId xmlns:a16="http://schemas.microsoft.com/office/drawing/2014/main" id="{4A5E232F-7CF9-413D-B746-27B78E127FCB}"/>
              </a:ext>
            </a:extLst>
          </p:cNvPr>
          <p:cNvSpPr txBox="1"/>
          <p:nvPr/>
        </p:nvSpPr>
        <p:spPr>
          <a:xfrm>
            <a:off x="10704696" y="6332586"/>
            <a:ext cx="942474" cy="369332"/>
          </a:xfrm>
          <a:prstGeom prst="rect">
            <a:avLst/>
          </a:prstGeom>
          <a:noFill/>
        </p:spPr>
        <p:txBody>
          <a:bodyPr wrap="square" rtlCol="0">
            <a:spAutoFit/>
          </a:bodyPr>
          <a:lstStyle/>
          <a:p>
            <a:pPr algn="r"/>
            <a:r>
              <a:rPr lang="en-US" sz="1400"/>
              <a:t>Contd</a:t>
            </a:r>
            <a:r>
              <a:rPr lang="en-US"/>
              <a:t>.</a:t>
            </a:r>
          </a:p>
        </p:txBody>
      </p:sp>
      <p:sp>
        <p:nvSpPr>
          <p:cNvPr id="7" name="Title 1">
            <a:extLst>
              <a:ext uri="{FF2B5EF4-FFF2-40B4-BE49-F238E27FC236}">
                <a16:creationId xmlns:a16="http://schemas.microsoft.com/office/drawing/2014/main" id="{5C21856F-C162-4ED6-B978-B16671D99F44}"/>
              </a:ext>
            </a:extLst>
          </p:cNvPr>
          <p:cNvSpPr>
            <a:spLocks noGrp="1"/>
          </p:cNvSpPr>
          <p:nvPr>
            <p:ph type="title"/>
          </p:nvPr>
        </p:nvSpPr>
        <p:spPr>
          <a:xfrm>
            <a:off x="3609474" y="0"/>
            <a:ext cx="8582526" cy="713678"/>
          </a:xfrm>
        </p:spPr>
        <p:txBody>
          <a:bodyPr vert="horz" lIns="91440" tIns="45720" rIns="91440" bIns="45720" rtlCol="0" anchor="ctr">
            <a:normAutofit/>
          </a:bodyPr>
          <a:lstStyle/>
          <a:p>
            <a:pPr algn="r"/>
            <a:r>
              <a:rPr lang="en-IN" sz="3500" dirty="0">
                <a:solidFill>
                  <a:srgbClr val="234572"/>
                </a:solidFill>
                <a:latin typeface="+mn-lt"/>
              </a:rPr>
              <a:t>Benefits of being an MSME</a:t>
            </a:r>
          </a:p>
        </p:txBody>
      </p:sp>
    </p:spTree>
    <p:extLst>
      <p:ext uri="{BB962C8B-B14F-4D97-AF65-F5344CB8AC3E}">
        <p14:creationId xmlns:p14="http://schemas.microsoft.com/office/powerpoint/2010/main" val="264343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2B7-02AB-4EE6-86FE-C8B6DDA2E319}"/>
              </a:ext>
            </a:extLst>
          </p:cNvPr>
          <p:cNvSpPr>
            <a:spLocks noGrp="1"/>
          </p:cNvSpPr>
          <p:nvPr>
            <p:ph type="title"/>
          </p:nvPr>
        </p:nvSpPr>
        <p:spPr>
          <a:xfrm>
            <a:off x="3625515" y="-1"/>
            <a:ext cx="8566485" cy="646771"/>
          </a:xfrm>
        </p:spPr>
        <p:txBody>
          <a:bodyPr vert="horz" lIns="91440" tIns="45720" rIns="91440" bIns="45720" rtlCol="0" anchor="ctr">
            <a:normAutofit/>
          </a:bodyPr>
          <a:lstStyle/>
          <a:p>
            <a:pPr algn="r"/>
            <a:r>
              <a:rPr lang="en-IN" sz="3500" dirty="0">
                <a:solidFill>
                  <a:srgbClr val="234572"/>
                </a:solidFill>
                <a:latin typeface="+mn-lt"/>
              </a:rPr>
              <a:t>Specialised portals for MSME Support</a:t>
            </a:r>
          </a:p>
        </p:txBody>
      </p:sp>
      <p:sp>
        <p:nvSpPr>
          <p:cNvPr id="3" name="Content Placeholder 2">
            <a:extLst>
              <a:ext uri="{FF2B5EF4-FFF2-40B4-BE49-F238E27FC236}">
                <a16:creationId xmlns:a16="http://schemas.microsoft.com/office/drawing/2014/main" id="{7F059484-57EC-4661-8EBB-7CB818F6F49B}"/>
              </a:ext>
            </a:extLst>
          </p:cNvPr>
          <p:cNvSpPr>
            <a:spLocks noGrp="1"/>
          </p:cNvSpPr>
          <p:nvPr>
            <p:ph idx="1"/>
          </p:nvPr>
        </p:nvSpPr>
        <p:spPr>
          <a:xfrm>
            <a:off x="628650" y="1180895"/>
            <a:ext cx="11007090" cy="4911295"/>
          </a:xfrm>
        </p:spPr>
        <p:txBody>
          <a:bodyPr>
            <a:noAutofit/>
          </a:bodyPr>
          <a:lstStyle/>
          <a:p>
            <a:pPr algn="just">
              <a:buFont typeface="Wingdings" panose="05000000000000000000" pitchFamily="2" charset="2"/>
              <a:buChar char="§"/>
            </a:pPr>
            <a:r>
              <a:rPr lang="en-US" sz="1600" b="1" dirty="0"/>
              <a:t>Udyam Registration Portal</a:t>
            </a:r>
            <a:r>
              <a:rPr lang="en-US" sz="1600" dirty="0"/>
              <a:t>: Authorized portal</a:t>
            </a:r>
            <a:r>
              <a:rPr lang="en-US" sz="1600" b="1" dirty="0"/>
              <a:t> </a:t>
            </a:r>
            <a:r>
              <a:rPr lang="en-US" sz="1600" dirty="0"/>
              <a:t>of Government of India for Udyam registration. [</a:t>
            </a:r>
            <a:r>
              <a:rPr lang="en-US" sz="1600" dirty="0">
                <a:hlinkClick r:id="rId3"/>
              </a:rPr>
              <a:t>https://udyamregistration.gov.in</a:t>
            </a:r>
            <a:r>
              <a:rPr lang="en-US" sz="1600" dirty="0"/>
              <a:t> ]</a:t>
            </a:r>
          </a:p>
          <a:p>
            <a:pPr marR="0" lvl="0" algn="just">
              <a:lnSpc>
                <a:spcPct val="107000"/>
              </a:lnSpc>
              <a:spcBef>
                <a:spcPts val="0"/>
              </a:spcBef>
              <a:spcAft>
                <a:spcPts val="0"/>
              </a:spcAft>
              <a:buFont typeface="Wingdings" panose="05000000000000000000" pitchFamily="2" charset="2"/>
              <a:buChar char="§"/>
            </a:pPr>
            <a:endParaRPr lang="en-US" sz="1600" b="1" dirty="0">
              <a:effectLst/>
              <a:ea typeface="Times New Roman" panose="02020603050405020304" pitchFamily="18" charset="0"/>
              <a:cs typeface="Calibri" panose="020F0502020204030204" pitchFamily="34" charset="0"/>
            </a:endParaRPr>
          </a:p>
          <a:p>
            <a:pPr algn="just">
              <a:lnSpc>
                <a:spcPct val="107000"/>
              </a:lnSpc>
              <a:spcBef>
                <a:spcPts val="0"/>
              </a:spcBef>
              <a:buFont typeface="Wingdings" panose="05000000000000000000" pitchFamily="2" charset="2"/>
              <a:buChar char="§"/>
            </a:pPr>
            <a:r>
              <a:rPr lang="en-US" sz="1600" b="1" dirty="0"/>
              <a:t>MSME </a:t>
            </a:r>
            <a:r>
              <a:rPr lang="en-US" sz="1600" b="1" dirty="0" err="1"/>
              <a:t>Sambandh</a:t>
            </a:r>
            <a:r>
              <a:rPr lang="en-US" sz="1600" b="1" dirty="0"/>
              <a:t>:</a:t>
            </a:r>
            <a:r>
              <a:rPr lang="en-US" sz="1600" dirty="0"/>
              <a:t> </a:t>
            </a:r>
            <a:r>
              <a:rPr lang="en-US" sz="1600" b="0" i="0" dirty="0">
                <a:effectLst/>
              </a:rPr>
              <a:t>The Public Procurement Policy has mandated every Central Ministry/Department/PSU, with the objective of achieving procurement goal of minimum 25 per cent of the total annual purchases from MSMEs. </a:t>
            </a:r>
            <a:r>
              <a:rPr lang="en-US" sz="1600" b="0" i="0" dirty="0" err="1">
                <a:effectLst/>
              </a:rPr>
              <a:t>Sambandh</a:t>
            </a:r>
            <a:r>
              <a:rPr lang="en-US" sz="1600" b="0" i="0" dirty="0">
                <a:effectLst/>
              </a:rPr>
              <a:t> is the dashboard where the government reports the numbers done under this policy. [</a:t>
            </a:r>
            <a:r>
              <a:rPr lang="en-US" sz="1600" b="0" i="0" dirty="0">
                <a:effectLst/>
                <a:hlinkClick r:id="rId4"/>
              </a:rPr>
              <a:t>https://sambandh.msme.gov.in</a:t>
            </a:r>
            <a:r>
              <a:rPr lang="en-US" sz="1600" b="0" i="0" dirty="0">
                <a:effectLst/>
              </a:rPr>
              <a:t> ] </a:t>
            </a:r>
          </a:p>
          <a:p>
            <a:pPr marR="0" lvl="0" algn="just">
              <a:lnSpc>
                <a:spcPct val="107000"/>
              </a:lnSpc>
              <a:spcBef>
                <a:spcPts val="0"/>
              </a:spcBef>
              <a:spcAft>
                <a:spcPts val="0"/>
              </a:spcAft>
              <a:buFont typeface="Wingdings" panose="05000000000000000000" pitchFamily="2" charset="2"/>
              <a:buChar char="§"/>
            </a:pPr>
            <a:endParaRPr lang="en-US" sz="1600" b="1" dirty="0">
              <a:effectLst/>
              <a:ea typeface="Times New Roman" panose="02020603050405020304" pitchFamily="18" charset="0"/>
              <a:cs typeface="Calibri" panose="020F0502020204030204" pitchFamily="34" charset="0"/>
            </a:endParaRPr>
          </a:p>
          <a:p>
            <a:pPr marR="0" lvl="0" algn="just">
              <a:lnSpc>
                <a:spcPct val="107000"/>
              </a:lnSpc>
              <a:spcBef>
                <a:spcPts val="0"/>
              </a:spcBef>
              <a:spcAft>
                <a:spcPts val="0"/>
              </a:spcAft>
              <a:buFont typeface="Wingdings" panose="05000000000000000000" pitchFamily="2" charset="2"/>
              <a:buChar char="§"/>
            </a:pPr>
            <a:r>
              <a:rPr lang="en-US" sz="1600" b="1" dirty="0">
                <a:effectLst/>
                <a:ea typeface="Times New Roman" panose="02020603050405020304" pitchFamily="18" charset="0"/>
                <a:cs typeface="Calibri" panose="020F0502020204030204" pitchFamily="34" charset="0"/>
              </a:rPr>
              <a:t>Government e-Marketplace [Government Procurement] </a:t>
            </a:r>
          </a:p>
          <a:p>
            <a:pPr marL="857250" lvl="1" indent="-400050" algn="just">
              <a:lnSpc>
                <a:spcPct val="107000"/>
              </a:lnSpc>
              <a:spcBef>
                <a:spcPts val="0"/>
              </a:spcBef>
              <a:buFont typeface="+mj-lt"/>
              <a:buAutoNum type="romanLcPeriod"/>
            </a:pPr>
            <a:r>
              <a:rPr lang="en-US" sz="1600" dirty="0" err="1">
                <a:cs typeface="Calibri" panose="020F0502020204030204" pitchFamily="34" charset="0"/>
              </a:rPr>
              <a:t>GeM</a:t>
            </a:r>
            <a:r>
              <a:rPr lang="en-US" sz="1600" dirty="0">
                <a:cs typeface="Calibri" panose="020F0502020204030204" pitchFamily="34" charset="0"/>
              </a:rPr>
              <a:t> is an Online Market platform to facilitate procurement of goods and services by the government ministries, departments, public sector undertakings (PSU) etc. [ </a:t>
            </a:r>
            <a:r>
              <a:rPr lang="en-US" sz="1600" dirty="0">
                <a:ea typeface="Times New Roman" panose="02020603050405020304" pitchFamily="18" charset="0"/>
                <a:cs typeface="Calibri" panose="020F0502020204030204" pitchFamily="34" charset="0"/>
                <a:hlinkClick r:id="rId5"/>
              </a:rPr>
              <a:t>https://gem.gov.in</a:t>
            </a:r>
            <a:r>
              <a:rPr lang="en-US" sz="1600" dirty="0">
                <a:ea typeface="Times New Roman" panose="02020603050405020304" pitchFamily="18" charset="0"/>
                <a:cs typeface="Calibri" panose="020F0502020204030204" pitchFamily="34" charset="0"/>
              </a:rPr>
              <a:t> </a:t>
            </a:r>
            <a:r>
              <a:rPr lang="en-US" sz="1600" b="1" dirty="0">
                <a:effectLst/>
                <a:ea typeface="Times New Roman" panose="02020603050405020304" pitchFamily="18" charset="0"/>
                <a:cs typeface="Calibri" panose="020F0502020204030204" pitchFamily="34" charset="0"/>
              </a:rPr>
              <a:t>]</a:t>
            </a:r>
            <a:endParaRPr lang="en-US" sz="1600" dirty="0">
              <a:cs typeface="Calibri" panose="020F0502020204030204" pitchFamily="34" charset="0"/>
            </a:endParaRPr>
          </a:p>
          <a:p>
            <a:pPr marL="857250" lvl="1" indent="-400050" algn="just">
              <a:lnSpc>
                <a:spcPct val="107000"/>
              </a:lnSpc>
              <a:spcBef>
                <a:spcPts val="0"/>
              </a:spcBef>
              <a:buFont typeface="+mj-lt"/>
              <a:buAutoNum type="romanLcPeriod"/>
            </a:pPr>
            <a:r>
              <a:rPr lang="en-US" sz="1600" dirty="0" err="1"/>
              <a:t>GeM</a:t>
            </a:r>
            <a:r>
              <a:rPr lang="en-US" sz="1600" dirty="0"/>
              <a:t> Sahay app – for Proprietors, no buyer consent needed, frictionless financing to serve govt orders (</a:t>
            </a:r>
            <a:r>
              <a:rPr lang="en-US" sz="1600" dirty="0" err="1"/>
              <a:t>GeM</a:t>
            </a:r>
            <a:r>
              <a:rPr lang="en-US" sz="1600" dirty="0"/>
              <a:t> POs), lenders to bid for invoices, no collateral [ </a:t>
            </a:r>
            <a:r>
              <a:rPr lang="en-US" sz="1600" dirty="0">
                <a:hlinkClick r:id="rId6"/>
              </a:rPr>
              <a:t>https://gem.gov.in/sahay</a:t>
            </a:r>
            <a:r>
              <a:rPr lang="en-US" sz="1600" dirty="0"/>
              <a:t> ] </a:t>
            </a:r>
            <a:endParaRPr lang="en-US" sz="1600" b="0" i="0" dirty="0">
              <a:effectLst/>
            </a:endParaRPr>
          </a:p>
          <a:p>
            <a:pPr algn="just">
              <a:spcBef>
                <a:spcPts val="0"/>
              </a:spcBef>
              <a:buFont typeface="Wingdings" panose="05000000000000000000" pitchFamily="2" charset="2"/>
              <a:buChar char="§"/>
            </a:pPr>
            <a:endParaRPr lang="en-US" sz="1600" b="1" dirty="0"/>
          </a:p>
          <a:p>
            <a:pPr algn="just">
              <a:spcBef>
                <a:spcPts val="0"/>
              </a:spcBef>
              <a:buFont typeface="Wingdings" panose="05000000000000000000" pitchFamily="2" charset="2"/>
              <a:buChar char="§"/>
            </a:pPr>
            <a:r>
              <a:rPr lang="en-US" sz="1600" b="1" dirty="0" err="1">
                <a:effectLst/>
                <a:ea typeface="Times New Roman" panose="02020603050405020304" pitchFamily="18" charset="0"/>
                <a:cs typeface="Calibri" panose="020F0502020204030204" pitchFamily="34" charset="0"/>
              </a:rPr>
              <a:t>TReDS</a:t>
            </a:r>
            <a:r>
              <a:rPr lang="en-US" sz="1600" b="1" dirty="0">
                <a:effectLst/>
                <a:ea typeface="Times New Roman" panose="02020603050405020304" pitchFamily="18" charset="0"/>
                <a:cs typeface="Calibri" panose="020F0502020204030204" pitchFamily="34" charset="0"/>
              </a:rPr>
              <a:t> (Trade Receivables Discounting Scheme) – </a:t>
            </a:r>
          </a:p>
          <a:p>
            <a:pPr marL="898525" indent="-457200" algn="just">
              <a:spcBef>
                <a:spcPts val="0"/>
              </a:spcBef>
              <a:buFont typeface="+mj-lt"/>
              <a:buAutoNum type="romanUcPeriod"/>
            </a:pPr>
            <a:r>
              <a:rPr lang="en-US" sz="1600" dirty="0">
                <a:effectLst/>
                <a:ea typeface="Times New Roman" panose="02020603050405020304" pitchFamily="18" charset="0"/>
                <a:cs typeface="Calibri" panose="020F0502020204030204" pitchFamily="34" charset="0"/>
              </a:rPr>
              <a:t>There are 3 designate </a:t>
            </a:r>
            <a:r>
              <a:rPr lang="en-US" sz="1600" dirty="0">
                <a:ea typeface="Times New Roman" panose="02020603050405020304" pitchFamily="18" charset="0"/>
                <a:cs typeface="Calibri" panose="020F0502020204030204" pitchFamily="34" charset="0"/>
              </a:rPr>
              <a:t>platforms where you can register your entity for invoice discounting. [RXIL, Invoicemart, M1xhcange]. </a:t>
            </a:r>
            <a:r>
              <a:rPr lang="en-US" sz="1600" dirty="0">
                <a:effectLst/>
                <a:ea typeface="Times New Roman" panose="02020603050405020304" pitchFamily="18" charset="0"/>
                <a:cs typeface="Calibri" panose="020F0502020204030204" pitchFamily="34" charset="0"/>
              </a:rPr>
              <a:t>MSMEs can discount their invoices using this platform, this is very effective platform to manage the working capital requirement. </a:t>
            </a:r>
          </a:p>
          <a:p>
            <a:pPr marL="898525" indent="-457200" algn="just">
              <a:spcBef>
                <a:spcPts val="0"/>
              </a:spcBef>
              <a:buFont typeface="+mj-lt"/>
              <a:buAutoNum type="romanUcPeriod"/>
            </a:pPr>
            <a:r>
              <a:rPr lang="en-US" sz="1600" i="0" dirty="0">
                <a:effectLst/>
              </a:rPr>
              <a:t>All companies registered under Companies Act having a turnover of more than Rs.500 crores and all Central Public Sector Enterprises are required to onboard a </a:t>
            </a:r>
            <a:r>
              <a:rPr lang="en-US" sz="1600" i="0" dirty="0" err="1">
                <a:effectLst/>
              </a:rPr>
              <a:t>TReDS</a:t>
            </a:r>
            <a:r>
              <a:rPr lang="en-US" sz="1600" i="0" dirty="0">
                <a:effectLst/>
              </a:rPr>
              <a:t> platform.</a:t>
            </a:r>
            <a:endParaRPr lang="en-US" sz="1600" b="1" dirty="0"/>
          </a:p>
        </p:txBody>
      </p:sp>
    </p:spTree>
    <p:extLst>
      <p:ext uri="{BB962C8B-B14F-4D97-AF65-F5344CB8AC3E}">
        <p14:creationId xmlns:p14="http://schemas.microsoft.com/office/powerpoint/2010/main" val="287636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2B7-02AB-4EE6-86FE-C8B6DDA2E319}"/>
              </a:ext>
            </a:extLst>
          </p:cNvPr>
          <p:cNvSpPr>
            <a:spLocks noGrp="1"/>
          </p:cNvSpPr>
          <p:nvPr>
            <p:ph type="title"/>
          </p:nvPr>
        </p:nvSpPr>
        <p:spPr>
          <a:xfrm>
            <a:off x="3657600" y="18256"/>
            <a:ext cx="8534400" cy="662781"/>
          </a:xfrm>
        </p:spPr>
        <p:txBody>
          <a:bodyPr vert="horz" lIns="91440" tIns="45720" rIns="91440" bIns="45720" rtlCol="0" anchor="ctr">
            <a:normAutofit/>
          </a:bodyPr>
          <a:lstStyle/>
          <a:p>
            <a:pPr algn="r"/>
            <a:r>
              <a:rPr lang="en-IN" sz="3500" dirty="0">
                <a:solidFill>
                  <a:srgbClr val="234572"/>
                </a:solidFill>
                <a:latin typeface="+mn-lt"/>
              </a:rPr>
              <a:t>Specialised portals for MSME Support</a:t>
            </a:r>
          </a:p>
        </p:txBody>
      </p:sp>
      <p:sp>
        <p:nvSpPr>
          <p:cNvPr id="3" name="Content Placeholder 2">
            <a:extLst>
              <a:ext uri="{FF2B5EF4-FFF2-40B4-BE49-F238E27FC236}">
                <a16:creationId xmlns:a16="http://schemas.microsoft.com/office/drawing/2014/main" id="{7F059484-57EC-4661-8EBB-7CB818F6F49B}"/>
              </a:ext>
            </a:extLst>
          </p:cNvPr>
          <p:cNvSpPr>
            <a:spLocks noGrp="1"/>
          </p:cNvSpPr>
          <p:nvPr>
            <p:ph idx="1"/>
          </p:nvPr>
        </p:nvSpPr>
        <p:spPr>
          <a:xfrm>
            <a:off x="506730" y="1210318"/>
            <a:ext cx="11178539" cy="4766617"/>
          </a:xfrm>
        </p:spPr>
        <p:txBody>
          <a:bodyPr>
            <a:normAutofit lnSpcReduction="10000"/>
          </a:bodyPr>
          <a:lstStyle/>
          <a:p>
            <a:pPr algn="just">
              <a:lnSpc>
                <a:spcPct val="107000"/>
              </a:lnSpc>
              <a:spcBef>
                <a:spcPts val="0"/>
              </a:spcBef>
              <a:buFont typeface="Wingdings" panose="05000000000000000000" pitchFamily="2" charset="2"/>
              <a:buChar char="§"/>
            </a:pPr>
            <a:r>
              <a:rPr lang="en-US" sz="1600" b="1" dirty="0"/>
              <a:t>MSME </a:t>
            </a:r>
            <a:r>
              <a:rPr lang="en-US" sz="1600" b="1" dirty="0" err="1"/>
              <a:t>Sampark</a:t>
            </a:r>
            <a:r>
              <a:rPr lang="en-US" sz="1600" b="1" dirty="0"/>
              <a:t>: </a:t>
            </a:r>
            <a:r>
              <a:rPr lang="en-US" sz="1600" dirty="0"/>
              <a:t>The challenge remains for small businesses and entrepreneurs to find the right person for the job with relevant experience and skill-set. The MSME </a:t>
            </a:r>
            <a:r>
              <a:rPr lang="en-US" sz="1600" dirty="0" err="1"/>
              <a:t>Sampark</a:t>
            </a:r>
            <a:r>
              <a:rPr lang="en-US" sz="1600" dirty="0"/>
              <a:t> portal is a digital platform, wherein, jobseekers (passed out trainees / students of 18 MSME Technology Centers) and recruiters, multinational companies register themselves for getting employment and getting right kind of manpower respectively</a:t>
            </a:r>
            <a:r>
              <a:rPr lang="en-US" sz="1600" b="0" i="0" dirty="0">
                <a:effectLst/>
              </a:rPr>
              <a:t>. [ </a:t>
            </a:r>
            <a:r>
              <a:rPr lang="en-US" sz="1600" b="0" i="0" dirty="0">
                <a:effectLst/>
                <a:hlinkClick r:id="rId3"/>
              </a:rPr>
              <a:t>http://sampark.msme.gov.in</a:t>
            </a:r>
            <a:r>
              <a:rPr lang="en-US" sz="1600" b="0" i="0" dirty="0">
                <a:effectLst/>
              </a:rPr>
              <a:t> ]</a:t>
            </a:r>
          </a:p>
          <a:p>
            <a:pPr marR="0" lvl="0" algn="just">
              <a:lnSpc>
                <a:spcPct val="107000"/>
              </a:lnSpc>
              <a:spcBef>
                <a:spcPts val="0"/>
              </a:spcBef>
              <a:spcAft>
                <a:spcPts val="0"/>
              </a:spcAft>
              <a:buFont typeface="Wingdings" panose="05000000000000000000" pitchFamily="2" charset="2"/>
              <a:buChar char="§"/>
            </a:pPr>
            <a:endParaRPr lang="en-US" sz="1600" b="1" dirty="0">
              <a:ea typeface="Times New Roman" panose="02020603050405020304" pitchFamily="18" charset="0"/>
              <a:cs typeface="Calibri" panose="020F0502020204030204" pitchFamily="34" charset="0"/>
            </a:endParaRPr>
          </a:p>
          <a:p>
            <a:pPr marR="0" lvl="0" algn="just">
              <a:lnSpc>
                <a:spcPct val="107000"/>
              </a:lnSpc>
              <a:spcBef>
                <a:spcPts val="0"/>
              </a:spcBef>
              <a:spcAft>
                <a:spcPts val="0"/>
              </a:spcAft>
              <a:buFont typeface="Wingdings" panose="05000000000000000000" pitchFamily="2" charset="2"/>
              <a:buChar char="§"/>
            </a:pPr>
            <a:r>
              <a:rPr lang="en-US" sz="1600" b="1" dirty="0">
                <a:ea typeface="Times New Roman" panose="02020603050405020304" pitchFamily="18" charset="0"/>
                <a:cs typeface="Calibri" panose="020F0502020204030204" pitchFamily="34" charset="0"/>
              </a:rPr>
              <a:t>Champions </a:t>
            </a:r>
            <a:r>
              <a:rPr lang="en-US" sz="1600" dirty="0">
                <a:ea typeface="Times New Roman" panose="02020603050405020304" pitchFamily="18" charset="0"/>
                <a:cs typeface="Calibri" panose="020F0502020204030204" pitchFamily="34" charset="0"/>
              </a:rPr>
              <a:t>(Creation and Harmonious Application of Modern Processes for Increasing the Output and National Strength) – </a:t>
            </a:r>
          </a:p>
          <a:p>
            <a:pPr marL="857250" lvl="1" indent="-400050" algn="just">
              <a:lnSpc>
                <a:spcPct val="107000"/>
              </a:lnSpc>
              <a:spcBef>
                <a:spcPts val="0"/>
              </a:spcBef>
              <a:buFont typeface="+mj-lt"/>
              <a:buAutoNum type="romanLcPeriod"/>
            </a:pPr>
            <a:r>
              <a:rPr lang="en-US" sz="1600" dirty="0">
                <a:ea typeface="Times New Roman" panose="02020603050405020304" pitchFamily="18" charset="0"/>
                <a:cs typeface="Calibri" panose="020F0502020204030204" pitchFamily="34" charset="0"/>
              </a:rPr>
              <a:t>To help the MSMEs facing difficult situations in terms of finance, raw materials, </a:t>
            </a:r>
            <a:r>
              <a:rPr lang="en-US" sz="1600" dirty="0" err="1">
                <a:ea typeface="Times New Roman" panose="02020603050405020304" pitchFamily="18" charset="0"/>
                <a:cs typeface="Calibri" panose="020F0502020204030204" pitchFamily="34" charset="0"/>
              </a:rPr>
              <a:t>labour</a:t>
            </a:r>
            <a:r>
              <a:rPr lang="en-US" sz="1600" dirty="0">
                <a:ea typeface="Times New Roman" panose="02020603050405020304" pitchFamily="18" charset="0"/>
                <a:cs typeface="Calibri" panose="020F0502020204030204" pitchFamily="34" charset="0"/>
              </a:rPr>
              <a:t>, permissions, etc.</a:t>
            </a:r>
          </a:p>
          <a:p>
            <a:pPr marL="857250" lvl="1" indent="-400050" algn="just">
              <a:lnSpc>
                <a:spcPct val="107000"/>
              </a:lnSpc>
              <a:spcBef>
                <a:spcPts val="0"/>
              </a:spcBef>
              <a:buFont typeface="+mj-lt"/>
              <a:buAutoNum type="romanLcPeriod"/>
            </a:pPr>
            <a:r>
              <a:rPr lang="en-US" sz="1600" dirty="0">
                <a:ea typeface="Times New Roman" panose="02020603050405020304" pitchFamily="18" charset="0"/>
                <a:cs typeface="Calibri" panose="020F0502020204030204" pitchFamily="34" charset="0"/>
              </a:rPr>
              <a:t>To help the MSMEs capture new opportunities in manufacturing and services sectors.</a:t>
            </a:r>
          </a:p>
          <a:p>
            <a:pPr marL="857250" lvl="1" indent="-400050" algn="just">
              <a:lnSpc>
                <a:spcPct val="107000"/>
              </a:lnSpc>
              <a:spcBef>
                <a:spcPts val="0"/>
              </a:spcBef>
              <a:buFont typeface="+mj-lt"/>
              <a:buAutoNum type="romanLcPeriod"/>
            </a:pPr>
            <a:r>
              <a:rPr lang="en-US" sz="1600" dirty="0">
                <a:ea typeface="Times New Roman" panose="02020603050405020304" pitchFamily="18" charset="0"/>
                <a:cs typeface="Calibri" panose="020F0502020204030204" pitchFamily="34" charset="0"/>
              </a:rPr>
              <a:t>To identify the sparks, i.e., the bright MSMEs who can withstand at present and become national and international champions. [ </a:t>
            </a:r>
            <a:r>
              <a:rPr lang="en-US" sz="1600" dirty="0">
                <a:ea typeface="Times New Roman" panose="02020603050405020304" pitchFamily="18" charset="0"/>
                <a:cs typeface="Calibri" panose="020F0502020204030204" pitchFamily="34" charset="0"/>
                <a:hlinkClick r:id="rId4"/>
              </a:rPr>
              <a:t>https://champions.gov.in</a:t>
            </a:r>
            <a:r>
              <a:rPr lang="en-US" sz="1600" dirty="0">
                <a:ea typeface="Times New Roman" panose="02020603050405020304" pitchFamily="18" charset="0"/>
                <a:cs typeface="Calibri" panose="020F0502020204030204" pitchFamily="34" charset="0"/>
              </a:rPr>
              <a:t> ]</a:t>
            </a:r>
          </a:p>
          <a:p>
            <a:pPr algn="just">
              <a:lnSpc>
                <a:spcPct val="107000"/>
              </a:lnSpc>
              <a:spcBef>
                <a:spcPts val="0"/>
              </a:spcBef>
              <a:buFont typeface="Wingdings" panose="05000000000000000000" pitchFamily="2" charset="2"/>
              <a:buChar char="§"/>
            </a:pPr>
            <a:endParaRPr lang="en-US" sz="1600" b="1" dirty="0"/>
          </a:p>
          <a:p>
            <a:pPr algn="just">
              <a:lnSpc>
                <a:spcPct val="107000"/>
              </a:lnSpc>
              <a:spcBef>
                <a:spcPts val="0"/>
              </a:spcBef>
              <a:buFont typeface="Wingdings" panose="05000000000000000000" pitchFamily="2" charset="2"/>
              <a:buChar char="§"/>
            </a:pPr>
            <a:r>
              <a:rPr lang="en-US" sz="1600" b="1" dirty="0"/>
              <a:t>MSME </a:t>
            </a:r>
            <a:r>
              <a:rPr lang="en-US" sz="1600" b="1" dirty="0" err="1"/>
              <a:t>Samadhaan</a:t>
            </a:r>
            <a:r>
              <a:rPr lang="en-US" sz="1600" b="1" dirty="0"/>
              <a:t>:</a:t>
            </a:r>
            <a:r>
              <a:rPr lang="en-US" sz="1600" dirty="0"/>
              <a:t> Ministry of MSME has taken an initiative to address the issue related to delayed payments and has set up a Delayed Payment Monitoring System wherein the supplier MSE unit can file an online application against the buyer of goods/services, who is delaying the payments, before the concerned Micro and Small Enterprises Facilitation Council of the concerned State/UT. [ </a:t>
            </a:r>
            <a:r>
              <a:rPr lang="en-US" sz="1600" dirty="0">
                <a:hlinkClick r:id="rId5"/>
              </a:rPr>
              <a:t>https://samadhaan.msme.gov.in</a:t>
            </a:r>
            <a:r>
              <a:rPr lang="en-US" sz="1600" dirty="0"/>
              <a:t> ]</a:t>
            </a:r>
          </a:p>
          <a:p>
            <a:pPr marL="0" indent="0" algn="just">
              <a:lnSpc>
                <a:spcPct val="107000"/>
              </a:lnSpc>
              <a:spcBef>
                <a:spcPts val="0"/>
              </a:spcBef>
              <a:buNone/>
            </a:pPr>
            <a:endParaRPr lang="en-IN" sz="1600" b="1" dirty="0"/>
          </a:p>
          <a:p>
            <a:pPr algn="just">
              <a:lnSpc>
                <a:spcPct val="107000"/>
              </a:lnSpc>
              <a:spcBef>
                <a:spcPts val="0"/>
              </a:spcBef>
              <a:buFont typeface="Wingdings" panose="05000000000000000000" pitchFamily="2" charset="2"/>
              <a:buChar char="§"/>
            </a:pPr>
            <a:r>
              <a:rPr lang="en-IN" sz="1600" b="1" dirty="0"/>
              <a:t>MSME Databank</a:t>
            </a:r>
            <a:r>
              <a:rPr lang="en-IN" sz="1600" dirty="0"/>
              <a:t>: </a:t>
            </a:r>
            <a:r>
              <a:rPr lang="en-US" sz="1600" b="0" i="0" dirty="0">
                <a:effectLst/>
              </a:rPr>
              <a:t> MSME Databank is built to create comprehensive database of MSMEs across the country which will facilitate in policy formulation and Public Procurement Policy of Government of India. [ </a:t>
            </a:r>
            <a:r>
              <a:rPr lang="en-US" sz="1600" b="0" i="0" dirty="0">
                <a:effectLst/>
                <a:hlinkClick r:id="rId6"/>
              </a:rPr>
              <a:t>https://www.msmedatabank.in</a:t>
            </a:r>
            <a:r>
              <a:rPr lang="en-US" sz="1600" b="0" i="0" dirty="0">
                <a:effectLst/>
              </a:rPr>
              <a:t> ]</a:t>
            </a:r>
            <a:endParaRPr lang="en-US" sz="1600" b="1" dirty="0"/>
          </a:p>
        </p:txBody>
      </p:sp>
      <p:sp>
        <p:nvSpPr>
          <p:cNvPr id="4" name="Content Placeholder 2">
            <a:extLst>
              <a:ext uri="{FF2B5EF4-FFF2-40B4-BE49-F238E27FC236}">
                <a16:creationId xmlns:a16="http://schemas.microsoft.com/office/drawing/2014/main" id="{1F86D644-81CB-488E-BBB4-6228B94F49A0}"/>
              </a:ext>
            </a:extLst>
          </p:cNvPr>
          <p:cNvSpPr txBox="1">
            <a:spLocks/>
          </p:cNvSpPr>
          <p:nvPr/>
        </p:nvSpPr>
        <p:spPr>
          <a:xfrm>
            <a:off x="838200" y="1690688"/>
            <a:ext cx="5257800"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IN" sz="1600"/>
          </a:p>
        </p:txBody>
      </p:sp>
    </p:spTree>
    <p:extLst>
      <p:ext uri="{BB962C8B-B14F-4D97-AF65-F5344CB8AC3E}">
        <p14:creationId xmlns:p14="http://schemas.microsoft.com/office/powerpoint/2010/main" val="370649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2B7-02AB-4EE6-86FE-C8B6DDA2E319}"/>
              </a:ext>
            </a:extLst>
          </p:cNvPr>
          <p:cNvSpPr>
            <a:spLocks noGrp="1"/>
          </p:cNvSpPr>
          <p:nvPr>
            <p:ph type="title"/>
          </p:nvPr>
        </p:nvSpPr>
        <p:spPr>
          <a:xfrm>
            <a:off x="3657600" y="18256"/>
            <a:ext cx="8534400" cy="662781"/>
          </a:xfrm>
        </p:spPr>
        <p:txBody>
          <a:bodyPr vert="horz" lIns="91440" tIns="45720" rIns="91440" bIns="45720" rtlCol="0" anchor="ctr">
            <a:normAutofit/>
          </a:bodyPr>
          <a:lstStyle/>
          <a:p>
            <a:pPr algn="r"/>
            <a:r>
              <a:rPr lang="en-IN" sz="3500" dirty="0">
                <a:solidFill>
                  <a:srgbClr val="234572"/>
                </a:solidFill>
                <a:latin typeface="+mn-lt"/>
              </a:rPr>
              <a:t>State-level portals for MSME Support</a:t>
            </a:r>
          </a:p>
        </p:txBody>
      </p:sp>
      <p:sp>
        <p:nvSpPr>
          <p:cNvPr id="4" name="Content Placeholder 2">
            <a:extLst>
              <a:ext uri="{FF2B5EF4-FFF2-40B4-BE49-F238E27FC236}">
                <a16:creationId xmlns:a16="http://schemas.microsoft.com/office/drawing/2014/main" id="{1F86D644-81CB-488E-BBB4-6228B94F49A0}"/>
              </a:ext>
            </a:extLst>
          </p:cNvPr>
          <p:cNvSpPr txBox="1">
            <a:spLocks/>
          </p:cNvSpPr>
          <p:nvPr/>
        </p:nvSpPr>
        <p:spPr>
          <a:xfrm>
            <a:off x="838200" y="1690688"/>
            <a:ext cx="5257800"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IN" sz="1600"/>
          </a:p>
        </p:txBody>
      </p:sp>
      <p:sp>
        <p:nvSpPr>
          <p:cNvPr id="7" name="Title 1">
            <a:extLst>
              <a:ext uri="{FF2B5EF4-FFF2-40B4-BE49-F238E27FC236}">
                <a16:creationId xmlns:a16="http://schemas.microsoft.com/office/drawing/2014/main" id="{1D4353EA-0B69-F24D-A61B-2522C91DEBE2}"/>
              </a:ext>
            </a:extLst>
          </p:cNvPr>
          <p:cNvSpPr txBox="1">
            <a:spLocks/>
          </p:cNvSpPr>
          <p:nvPr/>
        </p:nvSpPr>
        <p:spPr>
          <a:xfrm>
            <a:off x="1828800" y="1027907"/>
            <a:ext cx="8534400"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500" dirty="0">
                <a:solidFill>
                  <a:srgbClr val="234572"/>
                </a:solidFill>
                <a:latin typeface="+mn-lt"/>
              </a:rPr>
              <a:t>Gujarat</a:t>
            </a:r>
          </a:p>
        </p:txBody>
      </p:sp>
      <p:pic>
        <p:nvPicPr>
          <p:cNvPr id="9" name="Picture 8">
            <a:extLst>
              <a:ext uri="{FF2B5EF4-FFF2-40B4-BE49-F238E27FC236}">
                <a16:creationId xmlns:a16="http://schemas.microsoft.com/office/drawing/2014/main" id="{0EFFFE07-E356-EC3C-2D82-651D35047026}"/>
              </a:ext>
            </a:extLst>
          </p:cNvPr>
          <p:cNvPicPr>
            <a:picLocks noChangeAspect="1"/>
          </p:cNvPicPr>
          <p:nvPr/>
        </p:nvPicPr>
        <p:blipFill>
          <a:blip r:embed="rId3"/>
          <a:stretch>
            <a:fillRect/>
          </a:stretch>
        </p:blipFill>
        <p:spPr>
          <a:xfrm>
            <a:off x="475306" y="1666876"/>
            <a:ext cx="9887894" cy="4450857"/>
          </a:xfrm>
          <a:prstGeom prst="rect">
            <a:avLst/>
          </a:prstGeom>
        </p:spPr>
      </p:pic>
      <p:pic>
        <p:nvPicPr>
          <p:cNvPr id="11" name="Picture 10">
            <a:extLst>
              <a:ext uri="{FF2B5EF4-FFF2-40B4-BE49-F238E27FC236}">
                <a16:creationId xmlns:a16="http://schemas.microsoft.com/office/drawing/2014/main" id="{C68903A9-D641-9D0F-CF87-BB815742F31C}"/>
              </a:ext>
            </a:extLst>
          </p:cNvPr>
          <p:cNvPicPr>
            <a:picLocks noChangeAspect="1"/>
          </p:cNvPicPr>
          <p:nvPr/>
        </p:nvPicPr>
        <p:blipFill>
          <a:blip r:embed="rId4"/>
          <a:stretch>
            <a:fillRect/>
          </a:stretch>
        </p:blipFill>
        <p:spPr>
          <a:xfrm>
            <a:off x="1623060" y="2187590"/>
            <a:ext cx="9957744" cy="4487034"/>
          </a:xfrm>
          <a:prstGeom prst="rect">
            <a:avLst/>
          </a:prstGeom>
          <a:ln>
            <a:solidFill>
              <a:schemeClr val="tx1"/>
            </a:solidFill>
          </a:ln>
        </p:spPr>
      </p:pic>
      <p:sp>
        <p:nvSpPr>
          <p:cNvPr id="12" name="Title 1">
            <a:extLst>
              <a:ext uri="{FF2B5EF4-FFF2-40B4-BE49-F238E27FC236}">
                <a16:creationId xmlns:a16="http://schemas.microsoft.com/office/drawing/2014/main" id="{718ED216-CB4C-721E-5DC0-081720330F10}"/>
              </a:ext>
            </a:extLst>
          </p:cNvPr>
          <p:cNvSpPr txBox="1">
            <a:spLocks/>
          </p:cNvSpPr>
          <p:nvPr/>
        </p:nvSpPr>
        <p:spPr>
          <a:xfrm>
            <a:off x="1828800" y="1019356"/>
            <a:ext cx="8534400"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500" dirty="0" err="1">
                <a:solidFill>
                  <a:srgbClr val="234572"/>
                </a:solidFill>
                <a:latin typeface="+mn-lt"/>
              </a:rPr>
              <a:t>Maharshtra</a:t>
            </a:r>
            <a:endParaRPr lang="en-IN" sz="3500" dirty="0">
              <a:solidFill>
                <a:srgbClr val="234572"/>
              </a:solidFill>
              <a:latin typeface="+mn-lt"/>
            </a:endParaRPr>
          </a:p>
        </p:txBody>
      </p:sp>
      <p:pic>
        <p:nvPicPr>
          <p:cNvPr id="14" name="Picture 13">
            <a:extLst>
              <a:ext uri="{FF2B5EF4-FFF2-40B4-BE49-F238E27FC236}">
                <a16:creationId xmlns:a16="http://schemas.microsoft.com/office/drawing/2014/main" id="{3E006436-6269-00F2-77A0-2151C2D1AF70}"/>
              </a:ext>
            </a:extLst>
          </p:cNvPr>
          <p:cNvPicPr>
            <a:picLocks noChangeAspect="1"/>
          </p:cNvPicPr>
          <p:nvPr/>
        </p:nvPicPr>
        <p:blipFill>
          <a:blip r:embed="rId5"/>
          <a:stretch>
            <a:fillRect/>
          </a:stretch>
        </p:blipFill>
        <p:spPr>
          <a:xfrm>
            <a:off x="475306" y="1690688"/>
            <a:ext cx="9887894" cy="4471229"/>
          </a:xfrm>
          <a:prstGeom prst="rect">
            <a:avLst/>
          </a:prstGeom>
          <a:ln>
            <a:solidFill>
              <a:schemeClr val="tx1"/>
            </a:solidFill>
          </a:ln>
        </p:spPr>
      </p:pic>
      <p:pic>
        <p:nvPicPr>
          <p:cNvPr id="16" name="Picture 15">
            <a:extLst>
              <a:ext uri="{FF2B5EF4-FFF2-40B4-BE49-F238E27FC236}">
                <a16:creationId xmlns:a16="http://schemas.microsoft.com/office/drawing/2014/main" id="{AFF094F7-6936-2EA4-4817-FE7F95062724}"/>
              </a:ext>
            </a:extLst>
          </p:cNvPr>
          <p:cNvPicPr>
            <a:picLocks noChangeAspect="1"/>
          </p:cNvPicPr>
          <p:nvPr/>
        </p:nvPicPr>
        <p:blipFill>
          <a:blip r:embed="rId6"/>
          <a:stretch>
            <a:fillRect/>
          </a:stretch>
        </p:blipFill>
        <p:spPr>
          <a:xfrm>
            <a:off x="1692909" y="2227890"/>
            <a:ext cx="9887895" cy="4454526"/>
          </a:xfrm>
          <a:prstGeom prst="rect">
            <a:avLst/>
          </a:prstGeom>
          <a:ln>
            <a:solidFill>
              <a:schemeClr val="tx1"/>
            </a:solidFill>
          </a:ln>
        </p:spPr>
      </p:pic>
      <p:sp>
        <p:nvSpPr>
          <p:cNvPr id="17" name="Title 1">
            <a:extLst>
              <a:ext uri="{FF2B5EF4-FFF2-40B4-BE49-F238E27FC236}">
                <a16:creationId xmlns:a16="http://schemas.microsoft.com/office/drawing/2014/main" id="{C4A886D7-CD76-DF9D-A9C8-35F8EAD8C365}"/>
              </a:ext>
            </a:extLst>
          </p:cNvPr>
          <p:cNvSpPr txBox="1">
            <a:spLocks/>
          </p:cNvSpPr>
          <p:nvPr/>
        </p:nvSpPr>
        <p:spPr>
          <a:xfrm>
            <a:off x="1828800" y="1023252"/>
            <a:ext cx="8534400"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500" dirty="0">
                <a:solidFill>
                  <a:srgbClr val="234572"/>
                </a:solidFill>
                <a:latin typeface="+mn-lt"/>
              </a:rPr>
              <a:t>Telangana</a:t>
            </a:r>
          </a:p>
        </p:txBody>
      </p:sp>
    </p:spTree>
    <p:extLst>
      <p:ext uri="{BB962C8B-B14F-4D97-AF65-F5344CB8AC3E}">
        <p14:creationId xmlns:p14="http://schemas.microsoft.com/office/powerpoint/2010/main" val="19214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2" grpId="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04E87-9465-42D9-BCD4-CA3200247F29}"/>
              </a:ext>
            </a:extLst>
          </p:cNvPr>
          <p:cNvSpPr>
            <a:spLocks noGrp="1"/>
          </p:cNvSpPr>
          <p:nvPr>
            <p:ph idx="1"/>
          </p:nvPr>
        </p:nvSpPr>
        <p:spPr>
          <a:xfrm>
            <a:off x="518160" y="1500563"/>
            <a:ext cx="11155680" cy="5643187"/>
          </a:xfrm>
        </p:spPr>
        <p:txBody>
          <a:bodyPr>
            <a:normAutofit/>
          </a:bodyPr>
          <a:lstStyle/>
          <a:p>
            <a:pPr algn="just">
              <a:spcBef>
                <a:spcPts val="1800"/>
              </a:spcBef>
              <a:buFont typeface="Wingdings" panose="05000000000000000000" pitchFamily="2" charset="2"/>
              <a:buChar char="§"/>
            </a:pPr>
            <a:r>
              <a:rPr lang="en-US" sz="1600" dirty="0"/>
              <a:t>Again, proving its focus and thrust on the MSME sector the central government has brought in 4</a:t>
            </a:r>
            <a:r>
              <a:rPr lang="en-US" sz="1600" baseline="30000" dirty="0"/>
              <a:t>th</a:t>
            </a:r>
            <a:r>
              <a:rPr lang="en-US" sz="1600" dirty="0"/>
              <a:t> consecutive MSME favoring budget.</a:t>
            </a:r>
          </a:p>
          <a:p>
            <a:pPr algn="just">
              <a:spcBef>
                <a:spcPts val="1800"/>
              </a:spcBef>
              <a:buFont typeface="Wingdings" panose="05000000000000000000" pitchFamily="2" charset="2"/>
              <a:buChar char="§"/>
            </a:pPr>
            <a:r>
              <a:rPr lang="en-US" sz="1600" dirty="0">
                <a:solidFill>
                  <a:srgbClr val="242424"/>
                </a:solidFill>
              </a:rPr>
              <a:t>Revamped collateral free loan scheme for MSMEs (</a:t>
            </a:r>
            <a:r>
              <a:rPr lang="en-US" sz="1600" b="1" dirty="0">
                <a:solidFill>
                  <a:srgbClr val="242424"/>
                </a:solidFill>
              </a:rPr>
              <a:t>CGTMSE Scheme</a:t>
            </a:r>
            <a:r>
              <a:rPr lang="en-US" sz="1600" dirty="0">
                <a:solidFill>
                  <a:srgbClr val="242424"/>
                </a:solidFill>
              </a:rPr>
              <a:t>) from 1st April 2023 through infusion of Rs.9,000 crore in the corpus. This will enable additional collateral-free guaranteed credit of Rs.5 lakh crore. Further, the cost of the credit will be reduced by about 1%. </a:t>
            </a:r>
          </a:p>
          <a:p>
            <a:pPr algn="just">
              <a:spcBef>
                <a:spcPts val="1800"/>
              </a:spcBef>
              <a:buFont typeface="Wingdings" panose="05000000000000000000" pitchFamily="2" charset="2"/>
              <a:buChar char="§"/>
            </a:pPr>
            <a:r>
              <a:rPr lang="en-US" sz="1600" dirty="0"/>
              <a:t>Under </a:t>
            </a:r>
            <a:r>
              <a:rPr lang="en-US" sz="1600" dirty="0" err="1"/>
              <a:t>Vivad</a:t>
            </a:r>
            <a:r>
              <a:rPr lang="en-US" sz="1600" dirty="0"/>
              <a:t> se Vishwas initiative, in cases of failure by MSMEs to execute contracts during the Covid period, </a:t>
            </a:r>
            <a:r>
              <a:rPr lang="en-US" sz="1600" b="1" dirty="0"/>
              <a:t>95% of the forfeited amount </a:t>
            </a:r>
            <a:r>
              <a:rPr lang="en-US" sz="1600" dirty="0"/>
              <a:t>relating to bid or performance security, </a:t>
            </a:r>
            <a:r>
              <a:rPr lang="en-US" sz="1600" b="1" dirty="0"/>
              <a:t>will be returned</a:t>
            </a:r>
            <a:r>
              <a:rPr lang="en-US" sz="1600" dirty="0"/>
              <a:t> to them by government and government undertakings. </a:t>
            </a:r>
          </a:p>
          <a:p>
            <a:pPr algn="just">
              <a:spcBef>
                <a:spcPts val="1800"/>
              </a:spcBef>
              <a:buFont typeface="Wingdings" panose="05000000000000000000" pitchFamily="2" charset="2"/>
              <a:buChar char="§"/>
            </a:pPr>
            <a:r>
              <a:rPr lang="en-US" sz="1600" dirty="0"/>
              <a:t>Deduction for expenses incurred and due to MSMEs will be </a:t>
            </a:r>
            <a:r>
              <a:rPr lang="en-US" sz="1600" b="1" dirty="0"/>
              <a:t>allowed only on actual payment basis</a:t>
            </a:r>
            <a:r>
              <a:rPr lang="en-US" sz="1600" dirty="0"/>
              <a:t>. This will help MSMEs in timely recovery of their receivables.</a:t>
            </a:r>
          </a:p>
          <a:p>
            <a:pPr algn="just">
              <a:spcBef>
                <a:spcPts val="1800"/>
              </a:spcBef>
              <a:buFont typeface="Wingdings" panose="05000000000000000000" pitchFamily="2" charset="2"/>
              <a:buChar char="§"/>
            </a:pPr>
            <a:r>
              <a:rPr lang="en-US" sz="1600" dirty="0"/>
              <a:t>Tax benefits of 3-year tax holiday to registered startups has been extended to include entities that are incorporated and registered as startups </a:t>
            </a:r>
            <a:r>
              <a:rPr lang="en-US" sz="1600" b="1" dirty="0"/>
              <a:t>till 31st March 2024</a:t>
            </a:r>
            <a:r>
              <a:rPr lang="en-US" sz="1600" dirty="0"/>
              <a:t>. Previously, the relaxation applied for losses incurred during the period of 7 years from incorporation of such start-up it has now been </a:t>
            </a:r>
            <a:r>
              <a:rPr lang="en-US" sz="1600" b="1" dirty="0"/>
              <a:t>increased to 10 years</a:t>
            </a:r>
            <a:r>
              <a:rPr lang="en-US" sz="1600" dirty="0"/>
              <a:t>. </a:t>
            </a:r>
          </a:p>
          <a:p>
            <a:pPr algn="just">
              <a:spcBef>
                <a:spcPts val="1800"/>
              </a:spcBef>
              <a:buFont typeface="Wingdings" panose="05000000000000000000" pitchFamily="2" charset="2"/>
              <a:buChar char="§"/>
            </a:pPr>
            <a:r>
              <a:rPr lang="en-US" sz="1600" dirty="0"/>
              <a:t>The condition of continuity of at least 51% shareholding for setting-off of </a:t>
            </a:r>
            <a:r>
              <a:rPr lang="en-US" sz="1600" b="1" dirty="0"/>
              <a:t>carried forward losses is relaxed</a:t>
            </a:r>
            <a:r>
              <a:rPr lang="en-US" sz="1600" dirty="0"/>
              <a:t> for an eligible start up if all the shareholders of the company continue to hold those shares. </a:t>
            </a:r>
          </a:p>
          <a:p>
            <a:pPr algn="just">
              <a:spcBef>
                <a:spcPts val="1800"/>
              </a:spcBef>
              <a:buFont typeface="Wingdings" panose="05000000000000000000" pitchFamily="2" charset="2"/>
              <a:buChar char="§"/>
            </a:pPr>
            <a:r>
              <a:rPr lang="en-US" sz="1600" dirty="0"/>
              <a:t>Under the Mission </a:t>
            </a:r>
            <a:r>
              <a:rPr lang="en-US" sz="1600" dirty="0" err="1"/>
              <a:t>Karmayogi</a:t>
            </a:r>
            <a:r>
              <a:rPr lang="en-US" sz="1600" dirty="0"/>
              <a:t>, for enhancing ease of doing business, more than </a:t>
            </a:r>
            <a:r>
              <a:rPr lang="en-US" sz="1600" b="1" dirty="0"/>
              <a:t>39,000 compliances have been reduced</a:t>
            </a:r>
            <a:r>
              <a:rPr lang="en-US" sz="1600" dirty="0"/>
              <a:t> and more than 3,400 legal provisions have been decriminalized. </a:t>
            </a:r>
          </a:p>
        </p:txBody>
      </p:sp>
      <p:sp>
        <p:nvSpPr>
          <p:cNvPr id="4" name="Title 1">
            <a:extLst>
              <a:ext uri="{FF2B5EF4-FFF2-40B4-BE49-F238E27FC236}">
                <a16:creationId xmlns:a16="http://schemas.microsoft.com/office/drawing/2014/main" id="{CC26F5FA-B6FD-E0C2-D625-54EB47C229D8}"/>
              </a:ext>
            </a:extLst>
          </p:cNvPr>
          <p:cNvSpPr txBox="1">
            <a:spLocks/>
          </p:cNvSpPr>
          <p:nvPr/>
        </p:nvSpPr>
        <p:spPr>
          <a:xfrm>
            <a:off x="3657600" y="18256"/>
            <a:ext cx="8534400"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IN" sz="3500" dirty="0">
                <a:solidFill>
                  <a:srgbClr val="234572"/>
                </a:solidFill>
                <a:latin typeface="+mn-lt"/>
              </a:rPr>
              <a:t>Union Budget 24 Highlights</a:t>
            </a:r>
          </a:p>
        </p:txBody>
      </p:sp>
    </p:spTree>
    <p:extLst>
      <p:ext uri="{BB962C8B-B14F-4D97-AF65-F5344CB8AC3E}">
        <p14:creationId xmlns:p14="http://schemas.microsoft.com/office/powerpoint/2010/main" val="20550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D2A6-7E17-423E-8CBE-F3E5ABFAB106}"/>
              </a:ext>
            </a:extLst>
          </p:cNvPr>
          <p:cNvSpPr>
            <a:spLocks noGrp="1"/>
          </p:cNvSpPr>
          <p:nvPr>
            <p:ph type="title"/>
          </p:nvPr>
        </p:nvSpPr>
        <p:spPr>
          <a:xfrm>
            <a:off x="3593431" y="21429"/>
            <a:ext cx="8598569" cy="736854"/>
          </a:xfrm>
        </p:spPr>
        <p:txBody>
          <a:bodyPr vert="horz" lIns="91440" tIns="45720" rIns="91440" bIns="45720" rtlCol="0" anchor="ctr">
            <a:noAutofit/>
          </a:bodyPr>
          <a:lstStyle/>
          <a:p>
            <a:pPr algn="r"/>
            <a:r>
              <a:rPr lang="en-IN" sz="3500" dirty="0">
                <a:solidFill>
                  <a:srgbClr val="234572"/>
                </a:solidFill>
                <a:latin typeface="+mn-lt"/>
              </a:rPr>
              <a:t>Five key aspects of facilitating MSMEs</a:t>
            </a:r>
          </a:p>
        </p:txBody>
      </p:sp>
      <p:sp>
        <p:nvSpPr>
          <p:cNvPr id="3" name="Content Placeholder 2">
            <a:extLst>
              <a:ext uri="{FF2B5EF4-FFF2-40B4-BE49-F238E27FC236}">
                <a16:creationId xmlns:a16="http://schemas.microsoft.com/office/drawing/2014/main" id="{80E04E87-9465-42D9-BCD4-CA3200247F29}"/>
              </a:ext>
            </a:extLst>
          </p:cNvPr>
          <p:cNvSpPr>
            <a:spLocks noGrp="1"/>
          </p:cNvSpPr>
          <p:nvPr>
            <p:ph idx="1"/>
          </p:nvPr>
        </p:nvSpPr>
        <p:spPr>
          <a:xfrm>
            <a:off x="882278" y="1346069"/>
            <a:ext cx="10515600" cy="736854"/>
          </a:xfrm>
        </p:spPr>
        <p:txBody>
          <a:bodyPr>
            <a:normAutofit/>
          </a:bodyPr>
          <a:lstStyle/>
          <a:p>
            <a:pPr marL="0" indent="0" algn="just">
              <a:buNone/>
            </a:pPr>
            <a:r>
              <a:rPr lang="en-US" sz="1600" b="0" i="0" dirty="0">
                <a:solidFill>
                  <a:srgbClr val="000000"/>
                </a:solidFill>
                <a:effectLst/>
              </a:rPr>
              <a:t>Hon’ble Prime Minister mentioned following aspects while launching outreach initiative for MSME sector on 2nd November 2018</a:t>
            </a:r>
            <a:endParaRPr lang="en-IN" sz="1600" dirty="0"/>
          </a:p>
          <a:p>
            <a:pPr marL="0" indent="0" algn="just">
              <a:buNone/>
            </a:pPr>
            <a:endParaRPr lang="en-US" sz="1600" dirty="0">
              <a:solidFill>
                <a:srgbClr val="000000"/>
              </a:solidFill>
            </a:endParaRPr>
          </a:p>
        </p:txBody>
      </p:sp>
      <p:sp>
        <p:nvSpPr>
          <p:cNvPr id="6" name="TextBox 5">
            <a:extLst>
              <a:ext uri="{FF2B5EF4-FFF2-40B4-BE49-F238E27FC236}">
                <a16:creationId xmlns:a16="http://schemas.microsoft.com/office/drawing/2014/main" id="{6A80CFF3-E0F1-D571-75B1-F9CBA520B496}"/>
              </a:ext>
            </a:extLst>
          </p:cNvPr>
          <p:cNvSpPr txBox="1"/>
          <p:nvPr/>
        </p:nvSpPr>
        <p:spPr>
          <a:xfrm>
            <a:off x="1817964" y="1947761"/>
            <a:ext cx="4713463" cy="618421"/>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IN" sz="1600" dirty="0"/>
              <a:t>Access to credit</a:t>
            </a:r>
          </a:p>
        </p:txBody>
      </p:sp>
      <p:sp>
        <p:nvSpPr>
          <p:cNvPr id="14" name="TextBox 13">
            <a:extLst>
              <a:ext uri="{FF2B5EF4-FFF2-40B4-BE49-F238E27FC236}">
                <a16:creationId xmlns:a16="http://schemas.microsoft.com/office/drawing/2014/main" id="{06C5F3EA-E944-2F7B-404C-48CDFD4EB819}"/>
              </a:ext>
            </a:extLst>
          </p:cNvPr>
          <p:cNvSpPr txBox="1"/>
          <p:nvPr/>
        </p:nvSpPr>
        <p:spPr>
          <a:xfrm>
            <a:off x="1817964" y="2787767"/>
            <a:ext cx="4713463" cy="619200"/>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IN" sz="1600" dirty="0"/>
              <a:t>Access to market </a:t>
            </a:r>
          </a:p>
        </p:txBody>
      </p:sp>
      <p:sp>
        <p:nvSpPr>
          <p:cNvPr id="16" name="TextBox 15">
            <a:extLst>
              <a:ext uri="{FF2B5EF4-FFF2-40B4-BE49-F238E27FC236}">
                <a16:creationId xmlns:a16="http://schemas.microsoft.com/office/drawing/2014/main" id="{953C0E03-0D22-0E95-058E-160BD7185EA3}"/>
              </a:ext>
            </a:extLst>
          </p:cNvPr>
          <p:cNvSpPr txBox="1"/>
          <p:nvPr/>
        </p:nvSpPr>
        <p:spPr>
          <a:xfrm>
            <a:off x="1817964" y="3628552"/>
            <a:ext cx="4713463" cy="618421"/>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IN" sz="1600" dirty="0"/>
              <a:t>Technology upgradation</a:t>
            </a:r>
          </a:p>
        </p:txBody>
      </p:sp>
      <p:sp>
        <p:nvSpPr>
          <p:cNvPr id="18" name="TextBox 17">
            <a:extLst>
              <a:ext uri="{FF2B5EF4-FFF2-40B4-BE49-F238E27FC236}">
                <a16:creationId xmlns:a16="http://schemas.microsoft.com/office/drawing/2014/main" id="{2BA7BA5D-4667-5B20-86C3-0E0F4C75EF0D}"/>
              </a:ext>
            </a:extLst>
          </p:cNvPr>
          <p:cNvSpPr txBox="1"/>
          <p:nvPr/>
        </p:nvSpPr>
        <p:spPr>
          <a:xfrm>
            <a:off x="1817964" y="4468558"/>
            <a:ext cx="4713463" cy="618421"/>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US" sz="1600" dirty="0"/>
              <a:t>Ease of doing business</a:t>
            </a:r>
          </a:p>
        </p:txBody>
      </p:sp>
      <p:sp>
        <p:nvSpPr>
          <p:cNvPr id="20" name="TextBox 19">
            <a:extLst>
              <a:ext uri="{FF2B5EF4-FFF2-40B4-BE49-F238E27FC236}">
                <a16:creationId xmlns:a16="http://schemas.microsoft.com/office/drawing/2014/main" id="{C82F8402-A9DE-3F89-0A03-798B951B4AB2}"/>
              </a:ext>
            </a:extLst>
          </p:cNvPr>
          <p:cNvSpPr txBox="1"/>
          <p:nvPr/>
        </p:nvSpPr>
        <p:spPr>
          <a:xfrm>
            <a:off x="1817964" y="5308563"/>
            <a:ext cx="4713463" cy="618421"/>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n-US" sz="1600" dirty="0"/>
              <a:t>Social Security for MSME Sector Employees</a:t>
            </a:r>
          </a:p>
        </p:txBody>
      </p:sp>
      <p:pic>
        <p:nvPicPr>
          <p:cNvPr id="2050" name="Picture 2" descr="Image result for bank icon">
            <a:extLst>
              <a:ext uri="{FF2B5EF4-FFF2-40B4-BE49-F238E27FC236}">
                <a16:creationId xmlns:a16="http://schemas.microsoft.com/office/drawing/2014/main" id="{5BE77718-DD28-E095-E707-D25021781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871" y="2001811"/>
            <a:ext cx="453003" cy="4901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les icon from business bicolor set Royalty Free Vector">
            <a:extLst>
              <a:ext uri="{FF2B5EF4-FFF2-40B4-BE49-F238E27FC236}">
                <a16:creationId xmlns:a16="http://schemas.microsoft.com/office/drawing/2014/main" id="{B72FAF8E-B667-A8D6-ADD9-D752663507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243"/>
          <a:stretch/>
        </p:blipFill>
        <p:spPr bwMode="auto">
          <a:xfrm>
            <a:off x="1152871" y="2898014"/>
            <a:ext cx="465830" cy="4432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chnology Icon SVG Free Download From pixlok.com">
            <a:extLst>
              <a:ext uri="{FF2B5EF4-FFF2-40B4-BE49-F238E27FC236}">
                <a16:creationId xmlns:a16="http://schemas.microsoft.com/office/drawing/2014/main" id="{C277A5CE-D741-CE1A-7000-276847362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697" y="3670738"/>
            <a:ext cx="606517" cy="6065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ase of Doing Business">
            <a:extLst>
              <a:ext uri="{FF2B5EF4-FFF2-40B4-BE49-F238E27FC236}">
                <a16:creationId xmlns:a16="http://schemas.microsoft.com/office/drawing/2014/main" id="{38EA4337-C27D-E753-4EB5-674A66611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204" y="4534886"/>
            <a:ext cx="517670" cy="5176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cial Security Flat Line Icon. Vector Outline Illustration of Human Hands  and Three Persons Stock Vector - Illustration of welfare, policy: 223488460">
            <a:extLst>
              <a:ext uri="{FF2B5EF4-FFF2-40B4-BE49-F238E27FC236}">
                <a16:creationId xmlns:a16="http://schemas.microsoft.com/office/drawing/2014/main" id="{C2F9165C-D54A-2A3B-0139-E4F939A4A10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145" t="11056" r="18312" b="25555"/>
          <a:stretch/>
        </p:blipFill>
        <p:spPr bwMode="auto">
          <a:xfrm>
            <a:off x="1129541" y="5411710"/>
            <a:ext cx="416347" cy="43869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24005005-8E71-63D2-80DA-DFFD1C40C921}"/>
              </a:ext>
            </a:extLst>
          </p:cNvPr>
          <p:cNvSpPr/>
          <p:nvPr/>
        </p:nvSpPr>
        <p:spPr>
          <a:xfrm>
            <a:off x="882278" y="1949631"/>
            <a:ext cx="885353" cy="61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2F9F6DBF-2D71-F3EF-45B3-6F7972DBE84F}"/>
              </a:ext>
            </a:extLst>
          </p:cNvPr>
          <p:cNvSpPr/>
          <p:nvPr/>
        </p:nvSpPr>
        <p:spPr>
          <a:xfrm>
            <a:off x="882278" y="2789598"/>
            <a:ext cx="885353" cy="61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68620B60-CC76-03D2-E251-24996164E9E6}"/>
              </a:ext>
            </a:extLst>
          </p:cNvPr>
          <p:cNvSpPr/>
          <p:nvPr/>
        </p:nvSpPr>
        <p:spPr>
          <a:xfrm>
            <a:off x="882278" y="3629565"/>
            <a:ext cx="885353" cy="61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3394F2EB-ACFD-ABDE-15FB-3074BDF69198}"/>
              </a:ext>
            </a:extLst>
          </p:cNvPr>
          <p:cNvSpPr/>
          <p:nvPr/>
        </p:nvSpPr>
        <p:spPr>
          <a:xfrm>
            <a:off x="882278" y="4469532"/>
            <a:ext cx="885353" cy="61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07A88F86-78E2-F07B-9494-C3ED63E74770}"/>
              </a:ext>
            </a:extLst>
          </p:cNvPr>
          <p:cNvSpPr/>
          <p:nvPr/>
        </p:nvSpPr>
        <p:spPr>
          <a:xfrm>
            <a:off x="882278" y="5309497"/>
            <a:ext cx="885353" cy="61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79278E03-4162-B83D-19D4-ADFFD9BBC9BF}"/>
              </a:ext>
            </a:extLst>
          </p:cNvPr>
          <p:cNvSpPr txBox="1"/>
          <p:nvPr/>
        </p:nvSpPr>
        <p:spPr>
          <a:xfrm>
            <a:off x="0" y="6579220"/>
            <a:ext cx="8173844" cy="276999"/>
          </a:xfrm>
          <a:prstGeom prst="rect">
            <a:avLst/>
          </a:prstGeom>
          <a:noFill/>
        </p:spPr>
        <p:txBody>
          <a:bodyPr wrap="square" rtlCol="0">
            <a:spAutoFit/>
          </a:bodyPr>
          <a:lstStyle/>
          <a:p>
            <a:r>
              <a:rPr lang="en-IN" sz="1200" dirty="0">
                <a:hlinkClick r:id="rId8"/>
              </a:rPr>
              <a:t>https://pib.gov.in/Pressreleaseshare.aspx?PRID=1551776</a:t>
            </a:r>
            <a:r>
              <a:rPr lang="en-IN" sz="1200" dirty="0"/>
              <a:t> </a:t>
            </a:r>
          </a:p>
        </p:txBody>
      </p:sp>
      <p:sp>
        <p:nvSpPr>
          <p:cNvPr id="5" name="TextBox 4">
            <a:extLst>
              <a:ext uri="{FF2B5EF4-FFF2-40B4-BE49-F238E27FC236}">
                <a16:creationId xmlns:a16="http://schemas.microsoft.com/office/drawing/2014/main" id="{141DCDB5-B7C8-E5B6-A88E-47E2BA981B02}"/>
              </a:ext>
            </a:extLst>
          </p:cNvPr>
          <p:cNvSpPr txBox="1"/>
          <p:nvPr/>
        </p:nvSpPr>
        <p:spPr>
          <a:xfrm>
            <a:off x="6608211" y="1947761"/>
            <a:ext cx="4800016" cy="618421"/>
          </a:xfrm>
          <a:prstGeom prst="rect">
            <a:avLst/>
          </a:prstGeom>
          <a:noFill/>
        </p:spPr>
        <p:txBody>
          <a:bodyPr wrap="square" rtlCol="0" anchor="ctr">
            <a:noAutofit/>
          </a:bodyPr>
          <a:lstStyle/>
          <a:p>
            <a:r>
              <a:rPr lang="en-IN" sz="1600" dirty="0"/>
              <a:t>Started with online portal called ‘loan in 59 minutes’, enabling in principal approval of loans</a:t>
            </a:r>
          </a:p>
        </p:txBody>
      </p:sp>
      <p:sp>
        <p:nvSpPr>
          <p:cNvPr id="7" name="TextBox 6">
            <a:extLst>
              <a:ext uri="{FF2B5EF4-FFF2-40B4-BE49-F238E27FC236}">
                <a16:creationId xmlns:a16="http://schemas.microsoft.com/office/drawing/2014/main" id="{5AF9FA8C-378C-8C4A-C171-F1BB2AAAA87C}"/>
              </a:ext>
            </a:extLst>
          </p:cNvPr>
          <p:cNvSpPr txBox="1"/>
          <p:nvPr/>
        </p:nvSpPr>
        <p:spPr>
          <a:xfrm>
            <a:off x="6608211" y="2788314"/>
            <a:ext cx="4800016" cy="595660"/>
          </a:xfrm>
          <a:prstGeom prst="rect">
            <a:avLst/>
          </a:prstGeom>
          <a:noFill/>
        </p:spPr>
        <p:txBody>
          <a:bodyPr wrap="square" rtlCol="0" anchor="ctr">
            <a:noAutofit/>
          </a:bodyPr>
          <a:lstStyle/>
          <a:p>
            <a:r>
              <a:rPr lang="en-IN" sz="1600" dirty="0"/>
              <a:t>25% procurement of CPSU through MSMEs only, with 3% reserved for women entrepreneurs .</a:t>
            </a:r>
          </a:p>
        </p:txBody>
      </p:sp>
      <p:sp>
        <p:nvSpPr>
          <p:cNvPr id="8" name="TextBox 7">
            <a:extLst>
              <a:ext uri="{FF2B5EF4-FFF2-40B4-BE49-F238E27FC236}">
                <a16:creationId xmlns:a16="http://schemas.microsoft.com/office/drawing/2014/main" id="{05EDFA41-A367-9A07-CBC9-7B914687482E}"/>
              </a:ext>
            </a:extLst>
          </p:cNvPr>
          <p:cNvSpPr txBox="1"/>
          <p:nvPr/>
        </p:nvSpPr>
        <p:spPr>
          <a:xfrm>
            <a:off x="6608211" y="3606106"/>
            <a:ext cx="4800016" cy="625837"/>
          </a:xfrm>
          <a:prstGeom prst="rect">
            <a:avLst/>
          </a:prstGeom>
          <a:noFill/>
        </p:spPr>
        <p:txBody>
          <a:bodyPr wrap="square" rtlCol="0" anchor="ctr">
            <a:noAutofit/>
          </a:bodyPr>
          <a:lstStyle/>
          <a:p>
            <a:r>
              <a:rPr lang="en-US" sz="1600" dirty="0"/>
              <a:t>20 technology hubs across the country, and 100 spokes in the form of tool rooms.</a:t>
            </a:r>
            <a:endParaRPr lang="en-IN" sz="1600" dirty="0"/>
          </a:p>
        </p:txBody>
      </p:sp>
      <p:sp>
        <p:nvSpPr>
          <p:cNvPr id="9" name="TextBox 8">
            <a:extLst>
              <a:ext uri="{FF2B5EF4-FFF2-40B4-BE49-F238E27FC236}">
                <a16:creationId xmlns:a16="http://schemas.microsoft.com/office/drawing/2014/main" id="{C8EE9C14-1F91-65C2-BBF0-F7909E554560}"/>
              </a:ext>
            </a:extLst>
          </p:cNvPr>
          <p:cNvSpPr txBox="1"/>
          <p:nvPr/>
        </p:nvSpPr>
        <p:spPr>
          <a:xfrm>
            <a:off x="6608211" y="4454075"/>
            <a:ext cx="4800016" cy="624921"/>
          </a:xfrm>
          <a:prstGeom prst="rect">
            <a:avLst/>
          </a:prstGeom>
          <a:noFill/>
        </p:spPr>
        <p:txBody>
          <a:bodyPr wrap="square" rtlCol="0" anchor="ctr">
            <a:noAutofit/>
          </a:bodyPr>
          <a:lstStyle/>
          <a:p>
            <a:r>
              <a:rPr lang="en-US" sz="1600" dirty="0"/>
              <a:t>Reducing or bundling of regulatory compliances</a:t>
            </a:r>
            <a:endParaRPr lang="en-IN" sz="1600" dirty="0"/>
          </a:p>
        </p:txBody>
      </p:sp>
      <p:sp>
        <p:nvSpPr>
          <p:cNvPr id="10" name="TextBox 9">
            <a:extLst>
              <a:ext uri="{FF2B5EF4-FFF2-40B4-BE49-F238E27FC236}">
                <a16:creationId xmlns:a16="http://schemas.microsoft.com/office/drawing/2014/main" id="{0E8C92B4-BF39-5FB6-C99A-7AD0E98CA7C8}"/>
              </a:ext>
            </a:extLst>
          </p:cNvPr>
          <p:cNvSpPr txBox="1"/>
          <p:nvPr/>
        </p:nvSpPr>
        <p:spPr>
          <a:xfrm>
            <a:off x="6608211" y="5301127"/>
            <a:ext cx="4800016" cy="624921"/>
          </a:xfrm>
          <a:prstGeom prst="rect">
            <a:avLst/>
          </a:prstGeom>
          <a:noFill/>
        </p:spPr>
        <p:txBody>
          <a:bodyPr wrap="square" rtlCol="0" anchor="ctr">
            <a:noAutofit/>
          </a:bodyPr>
          <a:lstStyle/>
          <a:p>
            <a:r>
              <a:rPr lang="en-US" sz="1600" dirty="0" err="1"/>
              <a:t>Jandhan</a:t>
            </a:r>
            <a:r>
              <a:rPr lang="en-US" sz="1600" dirty="0"/>
              <a:t>, Provident Fund, Pension and other insurance related scheme</a:t>
            </a:r>
            <a:endParaRPr lang="en-IN" sz="1600" dirty="0"/>
          </a:p>
        </p:txBody>
      </p:sp>
    </p:spTree>
    <p:extLst>
      <p:ext uri="{BB962C8B-B14F-4D97-AF65-F5344CB8AC3E}">
        <p14:creationId xmlns:p14="http://schemas.microsoft.com/office/powerpoint/2010/main" val="141028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2B7-02AB-4EE6-86FE-C8B6DDA2E319}"/>
              </a:ext>
            </a:extLst>
          </p:cNvPr>
          <p:cNvSpPr>
            <a:spLocks noGrp="1"/>
          </p:cNvSpPr>
          <p:nvPr>
            <p:ph type="title"/>
          </p:nvPr>
        </p:nvSpPr>
        <p:spPr>
          <a:xfrm>
            <a:off x="3689683" y="-1"/>
            <a:ext cx="8502317" cy="758283"/>
          </a:xfrm>
        </p:spPr>
        <p:txBody>
          <a:bodyPr vert="horz" lIns="91440" tIns="45720" rIns="91440" bIns="45720" rtlCol="0" anchor="ctr">
            <a:normAutofit/>
          </a:bodyPr>
          <a:lstStyle/>
          <a:p>
            <a:pPr algn="r"/>
            <a:r>
              <a:rPr lang="en-IN" sz="3500">
                <a:solidFill>
                  <a:srgbClr val="234572"/>
                </a:solidFill>
                <a:latin typeface="+mn-lt"/>
              </a:rPr>
              <a:t>Key MSME Schemes</a:t>
            </a:r>
          </a:p>
        </p:txBody>
      </p:sp>
      <p:sp>
        <p:nvSpPr>
          <p:cNvPr id="3" name="Content Placeholder 2">
            <a:extLst>
              <a:ext uri="{FF2B5EF4-FFF2-40B4-BE49-F238E27FC236}">
                <a16:creationId xmlns:a16="http://schemas.microsoft.com/office/drawing/2014/main" id="{7F059484-57EC-4661-8EBB-7CB818F6F49B}"/>
              </a:ext>
            </a:extLst>
          </p:cNvPr>
          <p:cNvSpPr>
            <a:spLocks noGrp="1"/>
          </p:cNvSpPr>
          <p:nvPr>
            <p:ph idx="1"/>
          </p:nvPr>
        </p:nvSpPr>
        <p:spPr>
          <a:xfrm>
            <a:off x="347498" y="1139128"/>
            <a:ext cx="11076994" cy="4340471"/>
          </a:xfrm>
        </p:spPr>
        <p:txBody>
          <a:bodyPr>
            <a:noAutofit/>
          </a:bodyPr>
          <a:lstStyle/>
          <a:p>
            <a:pPr marL="358775" indent="-358775" algn="just">
              <a:lnSpc>
                <a:spcPct val="100000"/>
              </a:lnSpc>
              <a:spcBef>
                <a:spcPts val="0"/>
              </a:spcBef>
              <a:buFont typeface="Wingdings" panose="05000000000000000000" pitchFamily="2" charset="2"/>
              <a:buChar char="§"/>
            </a:pPr>
            <a:r>
              <a:rPr lang="en-US" sz="1600" b="1" dirty="0">
                <a:effectLst/>
                <a:ea typeface="Calibri" panose="020F0502020204030204" pitchFamily="34" charset="0"/>
                <a:cs typeface="Times New Roman" panose="02020603050405020304" pitchFamily="18" charset="0"/>
              </a:rPr>
              <a:t>Credit Guarantee Fund Trust for Micro and Small Enterprises </a:t>
            </a:r>
            <a:r>
              <a:rPr lang="en-IN" sz="1600" b="1" dirty="0">
                <a:effectLst/>
                <a:ea typeface="Calibri" panose="020F0502020204030204" pitchFamily="34" charset="0"/>
                <a:cs typeface="Times New Roman" panose="02020603050405020304" pitchFamily="18" charset="0"/>
              </a:rPr>
              <a:t>(CGTMSE)</a:t>
            </a:r>
            <a:r>
              <a:rPr lang="en-IN" sz="1600" b="1" dirty="0"/>
              <a:t>:</a:t>
            </a:r>
          </a:p>
          <a:p>
            <a:pPr marL="857250" lvl="1" indent="-400050" algn="just">
              <a:lnSpc>
                <a:spcPct val="100000"/>
              </a:lnSpc>
              <a:spcBef>
                <a:spcPts val="0"/>
              </a:spcBef>
              <a:buFont typeface="+mj-lt"/>
              <a:buAutoNum type="romanLcPeriod"/>
            </a:pPr>
            <a:r>
              <a:rPr lang="en-US" sz="1600" dirty="0"/>
              <a:t>Loan up to a limit of Rs. 5 crore is available collateral free for a MSE on payment of guarantee-fee to bank by the MSE.</a:t>
            </a:r>
          </a:p>
          <a:p>
            <a:pPr marL="857250" lvl="1" indent="-400050" algn="just">
              <a:lnSpc>
                <a:spcPct val="100000"/>
              </a:lnSpc>
              <a:spcBef>
                <a:spcPts val="0"/>
              </a:spcBef>
              <a:buFont typeface="+mj-lt"/>
              <a:buAutoNum type="romanLcPeriod"/>
            </a:pPr>
            <a:r>
              <a:rPr lang="en-US" sz="1600" dirty="0"/>
              <a:t>Guarantee coverage ranges from 75% (For loans from Rs.5 lacs to 5 </a:t>
            </a:r>
            <a:r>
              <a:rPr lang="en-US" sz="1600" dirty="0" err="1"/>
              <a:t>Crs</a:t>
            </a:r>
            <a:r>
              <a:rPr lang="en-US" sz="1600" dirty="0"/>
              <a:t>) to 85% (For loans to Micro Enterprise up to Rs 5 lakh ). 85% coverage for Women/SC/ST/NER/Zed Certified MSEs and 75% coverage for all other categories (previously, it was only 50% for retail/wholesale traders).</a:t>
            </a:r>
          </a:p>
          <a:p>
            <a:pPr marL="358775" indent="-358775" algn="just">
              <a:lnSpc>
                <a:spcPct val="150000"/>
              </a:lnSpc>
              <a:buFont typeface="Wingdings" panose="05000000000000000000" pitchFamily="2" charset="2"/>
              <a:buChar char="§"/>
            </a:pPr>
            <a:r>
              <a:rPr lang="en-IN" sz="1600" b="1" dirty="0">
                <a:effectLst/>
                <a:ea typeface="Calibri" panose="020F0502020204030204" pitchFamily="34" charset="0"/>
                <a:cs typeface="Times New Roman" panose="02020603050405020304" pitchFamily="18" charset="0"/>
              </a:rPr>
              <a:t>Stand-Up India Scheme</a:t>
            </a:r>
            <a:r>
              <a:rPr lang="en-US" sz="1600" b="1" dirty="0"/>
              <a:t>:</a:t>
            </a:r>
          </a:p>
          <a:p>
            <a:pPr marL="857250" lvl="1" indent="-400050" algn="just">
              <a:lnSpc>
                <a:spcPct val="110000"/>
              </a:lnSpc>
              <a:spcBef>
                <a:spcPts val="0"/>
              </a:spcBef>
              <a:buFont typeface="+mj-lt"/>
              <a:buAutoNum type="romanLcPeriod"/>
            </a:pPr>
            <a:r>
              <a:rPr lang="en-US" sz="1600" dirty="0"/>
              <a:t>SC/ST entrepreneurs and/or women entrepreneurs undertaking greenfield projects are eligible for the scheme.</a:t>
            </a:r>
          </a:p>
          <a:p>
            <a:pPr marL="857250" lvl="1" indent="-400050" algn="just">
              <a:lnSpc>
                <a:spcPct val="110000"/>
              </a:lnSpc>
              <a:spcBef>
                <a:spcPts val="0"/>
              </a:spcBef>
              <a:buFont typeface="+mj-lt"/>
              <a:buAutoNum type="romanLcPeriod"/>
            </a:pPr>
            <a:r>
              <a:rPr lang="en-US" sz="1600" dirty="0"/>
              <a:t>The scheme facilitates bank loans between Rs. 10 lakh to Rs. 1 crore backed by the government guarantee, up to maximum 85% of the project cost inclusive of term loan and working capital loan (Composite loan).</a:t>
            </a:r>
          </a:p>
          <a:p>
            <a:pPr marL="358775" indent="-358775" algn="just">
              <a:lnSpc>
                <a:spcPct val="150000"/>
              </a:lnSpc>
              <a:buFont typeface="Wingdings" panose="05000000000000000000" pitchFamily="2" charset="2"/>
              <a:buChar char="§"/>
            </a:pPr>
            <a:r>
              <a:rPr lang="en-IN" sz="1600" b="1" dirty="0">
                <a:effectLst/>
                <a:ea typeface="Calibri" panose="020F0502020204030204" pitchFamily="34" charset="0"/>
                <a:cs typeface="Times New Roman" panose="02020603050405020304" pitchFamily="18" charset="0"/>
              </a:rPr>
              <a:t>Prime Minister’s Employment Generation Program (PMEGP)</a:t>
            </a:r>
            <a:r>
              <a:rPr lang="en-US" sz="1600" b="1" dirty="0"/>
              <a:t>:</a:t>
            </a:r>
          </a:p>
          <a:p>
            <a:pPr marL="857250" lvl="1" indent="-400050" algn="just">
              <a:lnSpc>
                <a:spcPct val="110000"/>
              </a:lnSpc>
              <a:spcBef>
                <a:spcPts val="0"/>
              </a:spcBef>
              <a:buFont typeface="+mj-lt"/>
              <a:buAutoNum type="romanLcPeriod"/>
            </a:pPr>
            <a:r>
              <a:rPr lang="en-US" sz="1600" dirty="0"/>
              <a:t>The scheme is applicable for the projects costing more than Rs.10 lakh and less than Rs.50 lakhs in manufacturing and more than Rs.5 lakh and less than Rs.20 lakhs in business/service sector.</a:t>
            </a:r>
          </a:p>
          <a:p>
            <a:pPr marL="857250" lvl="1" indent="-400050" algn="just">
              <a:lnSpc>
                <a:spcPct val="110000"/>
              </a:lnSpc>
              <a:spcBef>
                <a:spcPts val="0"/>
              </a:spcBef>
              <a:buFont typeface="+mj-lt"/>
              <a:buAutoNum type="romanLcPeriod"/>
            </a:pPr>
            <a:r>
              <a:rPr lang="en-US" sz="1600" dirty="0"/>
              <a:t>Subsidy as % of project cost – </a:t>
            </a:r>
          </a:p>
          <a:p>
            <a:pPr lvl="2" algn="just">
              <a:lnSpc>
                <a:spcPct val="110000"/>
              </a:lnSpc>
              <a:spcBef>
                <a:spcPts val="0"/>
              </a:spcBef>
              <a:buFont typeface="+mj-lt"/>
              <a:buAutoNum type="alphaLcPeriod"/>
            </a:pPr>
            <a:r>
              <a:rPr lang="en-US" sz="1600" dirty="0"/>
              <a:t>General category  - 15% (Urban), 25%(Rural)</a:t>
            </a:r>
          </a:p>
          <a:p>
            <a:pPr lvl="2" algn="just">
              <a:lnSpc>
                <a:spcPct val="110000"/>
              </a:lnSpc>
              <a:spcBef>
                <a:spcPts val="0"/>
              </a:spcBef>
              <a:buFont typeface="+mj-lt"/>
              <a:buAutoNum type="alphaLcPeriod"/>
            </a:pPr>
            <a:r>
              <a:rPr lang="en-US" sz="1600" dirty="0"/>
              <a:t>Special Category (SC/ ST/ OBC/ Minorities/Women, Ex- servicemen, PH, NER, Hill and Border areas, etc.) -  25% (Urban), 35% (Rural).</a:t>
            </a:r>
          </a:p>
        </p:txBody>
      </p:sp>
    </p:spTree>
    <p:extLst>
      <p:ext uri="{BB962C8B-B14F-4D97-AF65-F5344CB8AC3E}">
        <p14:creationId xmlns:p14="http://schemas.microsoft.com/office/powerpoint/2010/main" val="108706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D8AD14D-EFBB-448A-8A08-BA55ACBDE908}"/>
              </a:ext>
            </a:extLst>
          </p:cNvPr>
          <p:cNvSpPr txBox="1">
            <a:spLocks/>
          </p:cNvSpPr>
          <p:nvPr/>
        </p:nvSpPr>
        <p:spPr>
          <a:xfrm>
            <a:off x="283029" y="1617820"/>
            <a:ext cx="11582399" cy="4169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
            </a:pPr>
            <a:r>
              <a:rPr lang="en-US" sz="1600" b="0" i="0" dirty="0">
                <a:effectLst/>
              </a:rPr>
              <a:t>MSME stands for Micro, Small and Medium Enterprise (MSME), introduced by Government of India in agreement with Micro, Small &amp; Medium Enterprises Development (MSMED) Act, 2006, are entities engaged in the manufacture or production of goods, in any manner or engaged in providing or rendering of any service or services.</a:t>
            </a:r>
          </a:p>
          <a:p>
            <a:pPr algn="just">
              <a:lnSpc>
                <a:spcPct val="100000"/>
              </a:lnSpc>
              <a:buFont typeface="Wingdings" panose="05000000000000000000" pitchFamily="2" charset="2"/>
              <a:buChar char="§"/>
            </a:pPr>
            <a:endParaRPr lang="en-US" sz="1600" dirty="0"/>
          </a:p>
          <a:p>
            <a:pPr algn="just">
              <a:lnSpc>
                <a:spcPct val="100000"/>
              </a:lnSpc>
              <a:buFont typeface="Wingdings" panose="05000000000000000000" pitchFamily="2" charset="2"/>
              <a:buChar char="§"/>
            </a:pPr>
            <a:r>
              <a:rPr lang="en-US" sz="1600" dirty="0"/>
              <a:t>Why MSME has special significance for nation</a:t>
            </a:r>
          </a:p>
          <a:p>
            <a:pPr marL="857250" lvl="1" indent="-400050" algn="just">
              <a:lnSpc>
                <a:spcPct val="100000"/>
              </a:lnSpc>
              <a:buFont typeface="+mj-lt"/>
              <a:buAutoNum type="romanLcPeriod"/>
            </a:pPr>
            <a:r>
              <a:rPr lang="en-US" sz="1600" dirty="0"/>
              <a:t>MSMEs contribute nearly ~30% of the country’s  GDP. Considered as backbone of Indian economy, contributes substantially to socio-economic development of the country.</a:t>
            </a:r>
            <a:endParaRPr lang="en-IN" sz="1600" dirty="0"/>
          </a:p>
          <a:p>
            <a:pPr marL="857250" lvl="1" indent="-400050" algn="just">
              <a:lnSpc>
                <a:spcPct val="100000"/>
              </a:lnSpc>
              <a:buFont typeface="+mj-lt"/>
              <a:buAutoNum type="romanLcPeriod"/>
            </a:pPr>
            <a:r>
              <a:rPr lang="en-US" sz="1600" b="0" i="0" dirty="0">
                <a:effectLst/>
              </a:rPr>
              <a:t>Big source of employment generation and works in development of rural &amp; backward areas. </a:t>
            </a:r>
            <a:r>
              <a:rPr lang="en-US" sz="1600" b="0" dirty="0">
                <a:effectLst/>
              </a:rPr>
              <a:t>[MSME sector has created about 11.10 crore jobs in the country as per National Sample Survey].</a:t>
            </a:r>
          </a:p>
          <a:p>
            <a:pPr marL="857250" lvl="1" indent="-400050" algn="just">
              <a:lnSpc>
                <a:spcPct val="100000"/>
              </a:lnSpc>
              <a:buFont typeface="+mj-lt"/>
              <a:buAutoNum type="romanLcPeriod"/>
            </a:pPr>
            <a:r>
              <a:rPr lang="en-US" sz="1600" dirty="0"/>
              <a:t>E</a:t>
            </a:r>
            <a:r>
              <a:rPr lang="en-US" sz="1600" b="0" dirty="0">
                <a:effectLst/>
              </a:rPr>
              <a:t>mployment opportunities at comparatively lower capital cost than large industries. </a:t>
            </a:r>
          </a:p>
          <a:p>
            <a:pPr marL="857250" lvl="1" indent="-400050" algn="just">
              <a:lnSpc>
                <a:spcPct val="100000"/>
              </a:lnSpc>
              <a:buFont typeface="+mj-lt"/>
              <a:buAutoNum type="romanLcPeriod"/>
            </a:pPr>
            <a:r>
              <a:rPr lang="en-US" sz="1600" b="0" i="0" dirty="0">
                <a:effectLst/>
              </a:rPr>
              <a:t>~30 million units, manufacturing more than 6,000 products, contributing 45% to manufacturing output and &gt;45% of exports.</a:t>
            </a:r>
            <a:endParaRPr lang="en-IN" sz="1600" dirty="0"/>
          </a:p>
        </p:txBody>
      </p:sp>
      <p:sp>
        <p:nvSpPr>
          <p:cNvPr id="5" name="Rectangle: Top Corners Rounded 4">
            <a:extLst>
              <a:ext uri="{FF2B5EF4-FFF2-40B4-BE49-F238E27FC236}">
                <a16:creationId xmlns:a16="http://schemas.microsoft.com/office/drawing/2014/main" id="{1C54D2D2-7213-4654-B307-D5D317EA30E5}"/>
              </a:ext>
            </a:extLst>
          </p:cNvPr>
          <p:cNvSpPr/>
          <p:nvPr/>
        </p:nvSpPr>
        <p:spPr>
          <a:xfrm>
            <a:off x="0" y="6160855"/>
            <a:ext cx="12192000" cy="690880"/>
          </a:xfrm>
          <a:prstGeom prst="round2SameRect">
            <a:avLst/>
          </a:prstGeom>
          <a:solidFill>
            <a:srgbClr val="234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Given the national importance of the sector, MSME ministry is helping by way various initiative including in areas of Skill Development, Technology, Credit availability through various schemes, Capital subsidies etc.</a:t>
            </a:r>
          </a:p>
        </p:txBody>
      </p:sp>
      <p:sp>
        <p:nvSpPr>
          <p:cNvPr id="7" name="Title 1">
            <a:extLst>
              <a:ext uri="{FF2B5EF4-FFF2-40B4-BE49-F238E27FC236}">
                <a16:creationId xmlns:a16="http://schemas.microsoft.com/office/drawing/2014/main" id="{ACF8ED3C-33A7-D79E-5F6D-5B7310287AF1}"/>
              </a:ext>
            </a:extLst>
          </p:cNvPr>
          <p:cNvSpPr txBox="1">
            <a:spLocks/>
          </p:cNvSpPr>
          <p:nvPr/>
        </p:nvSpPr>
        <p:spPr>
          <a:xfrm>
            <a:off x="3834064" y="0"/>
            <a:ext cx="8357936" cy="83570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IN" sz="3500" dirty="0">
                <a:solidFill>
                  <a:srgbClr val="234572"/>
                </a:solidFill>
                <a:latin typeface="+mn-lt"/>
              </a:rPr>
              <a:t>MSME Introduction</a:t>
            </a:r>
          </a:p>
        </p:txBody>
      </p:sp>
    </p:spTree>
    <p:extLst>
      <p:ext uri="{BB962C8B-B14F-4D97-AF65-F5344CB8AC3E}">
        <p14:creationId xmlns:p14="http://schemas.microsoft.com/office/powerpoint/2010/main" val="141773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2B7-02AB-4EE6-86FE-C8B6DDA2E319}"/>
              </a:ext>
            </a:extLst>
          </p:cNvPr>
          <p:cNvSpPr>
            <a:spLocks noGrp="1"/>
          </p:cNvSpPr>
          <p:nvPr>
            <p:ph type="title"/>
          </p:nvPr>
        </p:nvSpPr>
        <p:spPr>
          <a:xfrm>
            <a:off x="3689683" y="-1"/>
            <a:ext cx="8502317" cy="758283"/>
          </a:xfrm>
        </p:spPr>
        <p:txBody>
          <a:bodyPr vert="horz" lIns="91440" tIns="45720" rIns="91440" bIns="45720" rtlCol="0" anchor="ctr">
            <a:normAutofit/>
          </a:bodyPr>
          <a:lstStyle/>
          <a:p>
            <a:pPr algn="r"/>
            <a:r>
              <a:rPr lang="en-IN" sz="3500">
                <a:solidFill>
                  <a:srgbClr val="234572"/>
                </a:solidFill>
                <a:latin typeface="+mn-lt"/>
              </a:rPr>
              <a:t>Key MSME Schemes</a:t>
            </a:r>
          </a:p>
        </p:txBody>
      </p:sp>
      <p:sp>
        <p:nvSpPr>
          <p:cNvPr id="3" name="Content Placeholder 2">
            <a:extLst>
              <a:ext uri="{FF2B5EF4-FFF2-40B4-BE49-F238E27FC236}">
                <a16:creationId xmlns:a16="http://schemas.microsoft.com/office/drawing/2014/main" id="{7F059484-57EC-4661-8EBB-7CB818F6F49B}"/>
              </a:ext>
            </a:extLst>
          </p:cNvPr>
          <p:cNvSpPr>
            <a:spLocks noGrp="1"/>
          </p:cNvSpPr>
          <p:nvPr>
            <p:ph idx="1"/>
          </p:nvPr>
        </p:nvSpPr>
        <p:spPr>
          <a:xfrm>
            <a:off x="347498" y="1115532"/>
            <a:ext cx="11076994" cy="4340471"/>
          </a:xfrm>
        </p:spPr>
        <p:txBody>
          <a:bodyPr>
            <a:normAutofit/>
          </a:bodyPr>
          <a:lstStyle/>
          <a:p>
            <a:pPr marL="358775" indent="-358775" algn="just">
              <a:lnSpc>
                <a:spcPct val="100000"/>
              </a:lnSpc>
              <a:spcBef>
                <a:spcPts val="0"/>
              </a:spcBef>
              <a:buFont typeface="Wingdings" panose="05000000000000000000" pitchFamily="2" charset="2"/>
              <a:buChar char="§"/>
            </a:pPr>
            <a:r>
              <a:rPr lang="en-IN" sz="1600" b="1" dirty="0"/>
              <a:t>Interest Equalisation Scheme on Pre &amp; Post Shipment Rupee Export Credit:</a:t>
            </a:r>
          </a:p>
          <a:p>
            <a:pPr marL="457200" lvl="1" indent="0" algn="just">
              <a:lnSpc>
                <a:spcPct val="100000"/>
              </a:lnSpc>
              <a:spcBef>
                <a:spcPts val="0"/>
              </a:spcBef>
              <a:buNone/>
            </a:pPr>
            <a:r>
              <a:rPr lang="en-US" sz="1600" dirty="0"/>
              <a:t>The scheme provides for specified interest rate subvention to all MSME exporters exporting any HS line and to merchant and large exporters exporting along the specified lines:</a:t>
            </a:r>
          </a:p>
          <a:p>
            <a:pPr marL="857250" lvl="2" indent="-400050" algn="just">
              <a:lnSpc>
                <a:spcPct val="100000"/>
              </a:lnSpc>
              <a:spcBef>
                <a:spcPts val="0"/>
              </a:spcBef>
              <a:buFont typeface="+mj-lt"/>
              <a:buAutoNum type="romanLcPeriod"/>
            </a:pPr>
            <a:r>
              <a:rPr lang="en-US" sz="1600" dirty="0"/>
              <a:t>3% subvention for MSME manufacturer exporters exporting under any Harmonized System lines.</a:t>
            </a:r>
          </a:p>
          <a:p>
            <a:pPr marL="857250" lvl="2" indent="-400050" algn="just">
              <a:lnSpc>
                <a:spcPct val="100000"/>
              </a:lnSpc>
              <a:spcBef>
                <a:spcPts val="0"/>
              </a:spcBef>
              <a:buFont typeface="+mj-lt"/>
              <a:buAutoNum type="romanLcPeriod"/>
            </a:pPr>
            <a:r>
              <a:rPr lang="en-US" sz="1600" dirty="0"/>
              <a:t>2% subvention for manufacturer exporters and merchant exporters exporting under 410 Harmonized System lines (after excluding 6 Harmonized System lines pertaining to Telecom Sector).</a:t>
            </a:r>
          </a:p>
          <a:p>
            <a:pPr marL="358775" indent="-358775" algn="just">
              <a:lnSpc>
                <a:spcPct val="150000"/>
              </a:lnSpc>
              <a:buFont typeface="Wingdings" panose="05000000000000000000" pitchFamily="2" charset="2"/>
              <a:buChar char="§"/>
            </a:pPr>
            <a:r>
              <a:rPr lang="en-US" sz="1600" b="1" dirty="0"/>
              <a:t>Remission of Duties and Taxes on Exported Products (</a:t>
            </a:r>
            <a:r>
              <a:rPr lang="en-US" sz="1600" b="1" dirty="0" err="1"/>
              <a:t>RoDTEP</a:t>
            </a:r>
            <a:r>
              <a:rPr lang="en-US" sz="1600" b="1" dirty="0"/>
              <a:t>):</a:t>
            </a:r>
          </a:p>
          <a:p>
            <a:pPr marL="857250" lvl="1" indent="-400050" algn="just">
              <a:lnSpc>
                <a:spcPct val="110000"/>
              </a:lnSpc>
              <a:spcBef>
                <a:spcPts val="0"/>
              </a:spcBef>
              <a:buFont typeface="+mj-lt"/>
              <a:buAutoNum type="romanLcPeriod"/>
            </a:pPr>
            <a:r>
              <a:rPr lang="en-US" sz="1600" dirty="0"/>
              <a:t>Reimbursement of taxes and duties, which are not exempted or refunded under any other scheme in accordance with World Trade Organization (WTO) norms.</a:t>
            </a:r>
          </a:p>
          <a:p>
            <a:pPr marL="857250" lvl="1" indent="-400050" algn="just">
              <a:lnSpc>
                <a:spcPct val="110000"/>
              </a:lnSpc>
              <a:spcBef>
                <a:spcPts val="0"/>
              </a:spcBef>
              <a:buFont typeface="+mj-lt"/>
              <a:buAutoNum type="romanLcPeriod"/>
            </a:pPr>
            <a:r>
              <a:rPr lang="en-IN" sz="1600" dirty="0"/>
              <a:t>Benefit available to all exports except for the list of 9 categories of export items provided in the scheme.</a:t>
            </a:r>
          </a:p>
          <a:p>
            <a:pPr marL="358775" indent="-358775" algn="just">
              <a:lnSpc>
                <a:spcPct val="150000"/>
              </a:lnSpc>
              <a:buFont typeface="Wingdings" panose="05000000000000000000" pitchFamily="2" charset="2"/>
              <a:buChar char="§"/>
            </a:pPr>
            <a:r>
              <a:rPr lang="en-US" sz="1600" b="1" dirty="0"/>
              <a:t>Service Exports from India Scheme (SEIS):</a:t>
            </a:r>
          </a:p>
          <a:p>
            <a:pPr marL="457200" lvl="1" indent="0" algn="just">
              <a:lnSpc>
                <a:spcPct val="110000"/>
              </a:lnSpc>
              <a:spcBef>
                <a:spcPts val="0"/>
              </a:spcBef>
              <a:buNone/>
            </a:pPr>
            <a:r>
              <a:rPr lang="en-US" sz="1600" dirty="0"/>
              <a:t>Service providers of eligible services shall be entitled to Duty Credit Scrips (a scrip which can be used for the payment of Customs Duty) at the rate of 3 - 5 % on net foreign exchange earned. The validity of duty credit scrips is 24 months from date of issue.</a:t>
            </a:r>
            <a:endParaRPr lang="en-IN" sz="1600" dirty="0"/>
          </a:p>
        </p:txBody>
      </p:sp>
    </p:spTree>
    <p:extLst>
      <p:ext uri="{BB962C8B-B14F-4D97-AF65-F5344CB8AC3E}">
        <p14:creationId xmlns:p14="http://schemas.microsoft.com/office/powerpoint/2010/main" val="3681660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2B7-02AB-4EE6-86FE-C8B6DDA2E319}"/>
              </a:ext>
            </a:extLst>
          </p:cNvPr>
          <p:cNvSpPr>
            <a:spLocks noGrp="1"/>
          </p:cNvSpPr>
          <p:nvPr>
            <p:ph type="title"/>
          </p:nvPr>
        </p:nvSpPr>
        <p:spPr>
          <a:xfrm>
            <a:off x="3689683" y="-1"/>
            <a:ext cx="8502317" cy="758283"/>
          </a:xfrm>
        </p:spPr>
        <p:txBody>
          <a:bodyPr vert="horz" lIns="91440" tIns="45720" rIns="91440" bIns="45720" rtlCol="0" anchor="ctr">
            <a:normAutofit/>
          </a:bodyPr>
          <a:lstStyle/>
          <a:p>
            <a:pPr algn="r"/>
            <a:r>
              <a:rPr lang="en-IN" sz="3500" dirty="0">
                <a:solidFill>
                  <a:srgbClr val="234572"/>
                </a:solidFill>
                <a:latin typeface="+mn-lt"/>
              </a:rPr>
              <a:t>Key MSME Schemes</a:t>
            </a:r>
          </a:p>
        </p:txBody>
      </p:sp>
      <p:sp>
        <p:nvSpPr>
          <p:cNvPr id="3" name="Content Placeholder 2">
            <a:extLst>
              <a:ext uri="{FF2B5EF4-FFF2-40B4-BE49-F238E27FC236}">
                <a16:creationId xmlns:a16="http://schemas.microsoft.com/office/drawing/2014/main" id="{7F059484-57EC-4661-8EBB-7CB818F6F49B}"/>
              </a:ext>
            </a:extLst>
          </p:cNvPr>
          <p:cNvSpPr>
            <a:spLocks noGrp="1"/>
          </p:cNvSpPr>
          <p:nvPr>
            <p:ph idx="1"/>
          </p:nvPr>
        </p:nvSpPr>
        <p:spPr>
          <a:xfrm>
            <a:off x="347498" y="1415574"/>
            <a:ext cx="11076994" cy="4340471"/>
          </a:xfrm>
        </p:spPr>
        <p:txBody>
          <a:bodyPr>
            <a:noAutofit/>
          </a:bodyPr>
          <a:lstStyle/>
          <a:p>
            <a:pPr marL="358775" indent="-358775" algn="just">
              <a:lnSpc>
                <a:spcPct val="100000"/>
              </a:lnSpc>
              <a:spcBef>
                <a:spcPts val="0"/>
              </a:spcBef>
              <a:buFont typeface="Wingdings" panose="05000000000000000000" pitchFamily="2" charset="2"/>
              <a:buChar char="§"/>
            </a:pPr>
            <a:r>
              <a:rPr lang="en-IN" sz="1600" b="1" dirty="0">
                <a:effectLst/>
                <a:ea typeface="Calibri" panose="020F0502020204030204" pitchFamily="34" charset="0"/>
                <a:cs typeface="Times New Roman" panose="02020603050405020304" pitchFamily="18" charset="0"/>
              </a:rPr>
              <a:t>Merchandise Exports from India Scheme (MEIS)</a:t>
            </a:r>
            <a:r>
              <a:rPr lang="en-IN" sz="1600" b="1" dirty="0"/>
              <a:t>:</a:t>
            </a:r>
          </a:p>
          <a:p>
            <a:pPr marL="457200" lvl="1" indent="0" algn="just">
              <a:lnSpc>
                <a:spcPct val="100000"/>
              </a:lnSpc>
              <a:spcBef>
                <a:spcPts val="0"/>
              </a:spcBef>
              <a:buNone/>
            </a:pPr>
            <a:r>
              <a:rPr lang="en-US" sz="1600" dirty="0"/>
              <a:t>Provides rewards to exporters in form Duty Credit Scripts. These Duty Credit Scrips or goods imported/ domestically procured against the scripts are freely transferable. The Duty Credit Scrips can be used for: payment of basic customs duty and additional customs duty for import of inputs or goods, including capital goods; payment of central excise duties on domestic procurement of inputs or goods.</a:t>
            </a:r>
          </a:p>
          <a:p>
            <a:pPr marL="358775" indent="-358775" algn="just">
              <a:lnSpc>
                <a:spcPct val="150000"/>
              </a:lnSpc>
              <a:buFont typeface="Wingdings" panose="05000000000000000000" pitchFamily="2" charset="2"/>
              <a:buChar char="§"/>
            </a:pPr>
            <a:r>
              <a:rPr lang="en-IN" sz="1600" b="1" dirty="0">
                <a:effectLst/>
                <a:ea typeface="Calibri" panose="020F0502020204030204" pitchFamily="34" charset="0"/>
                <a:cs typeface="Times New Roman" panose="02020603050405020304" pitchFamily="18" charset="0"/>
              </a:rPr>
              <a:t>State Planned Scheme: Strengthening of Export Promotion</a:t>
            </a:r>
            <a:r>
              <a:rPr lang="en-US" sz="1600" b="1" dirty="0"/>
              <a:t>:</a:t>
            </a:r>
          </a:p>
          <a:p>
            <a:pPr marL="457200" lvl="1" indent="0" algn="just">
              <a:lnSpc>
                <a:spcPct val="110000"/>
              </a:lnSpc>
              <a:spcBef>
                <a:spcPts val="0"/>
              </a:spcBef>
              <a:buNone/>
            </a:pPr>
            <a:r>
              <a:rPr lang="en-US" sz="1600" dirty="0"/>
              <a:t>MSMEs in Maharashtra participating in international exhibition/trade fair held in India or abroad are assisted by giving space rent incentive of 50% of the actual space rent paid or a maximum of Rs 1 Lakh, after certification by the India Trade Promotion </a:t>
            </a:r>
            <a:r>
              <a:rPr lang="en-US" sz="1600" dirty="0" err="1"/>
              <a:t>Organisation</a:t>
            </a:r>
            <a:r>
              <a:rPr lang="en-US" sz="1600" dirty="0"/>
              <a:t>, New Delhi or the Export Promotion Councils established by the Central Government.</a:t>
            </a:r>
          </a:p>
          <a:p>
            <a:pPr marL="358775" indent="-358775" algn="just">
              <a:lnSpc>
                <a:spcPct val="150000"/>
              </a:lnSpc>
              <a:buFont typeface="Wingdings" panose="05000000000000000000" pitchFamily="2" charset="2"/>
              <a:buChar char="§"/>
            </a:pPr>
            <a:r>
              <a:rPr lang="en-IN" sz="1600" b="1" dirty="0">
                <a:effectLst/>
                <a:ea typeface="Calibri" panose="020F0502020204030204" pitchFamily="34" charset="0"/>
                <a:cs typeface="Times New Roman" panose="02020603050405020304" pitchFamily="18" charset="0"/>
              </a:rPr>
              <a:t>SIDBI Assistance To Export Oriented MSMEs Under </a:t>
            </a:r>
            <a:r>
              <a:rPr lang="en-IN" sz="1600" b="1" dirty="0" err="1">
                <a:effectLst/>
                <a:ea typeface="Calibri" panose="020F0502020204030204" pitchFamily="34" charset="0"/>
                <a:cs typeface="Times New Roman" panose="02020603050405020304" pitchFamily="18" charset="0"/>
              </a:rPr>
              <a:t>Ubharte</a:t>
            </a:r>
            <a:r>
              <a:rPr lang="en-IN" sz="1600" b="1" dirty="0">
                <a:effectLst/>
                <a:ea typeface="Calibri" panose="020F0502020204030204" pitchFamily="34" charset="0"/>
                <a:cs typeface="Times New Roman" panose="02020603050405020304" pitchFamily="18" charset="0"/>
              </a:rPr>
              <a:t> </a:t>
            </a:r>
            <a:r>
              <a:rPr lang="en-IN" sz="1600" b="1" dirty="0" err="1">
                <a:effectLst/>
                <a:ea typeface="Calibri" panose="020F0502020204030204" pitchFamily="34" charset="0"/>
                <a:cs typeface="Times New Roman" panose="02020603050405020304" pitchFamily="18" charset="0"/>
              </a:rPr>
              <a:t>Sitaare</a:t>
            </a:r>
            <a:r>
              <a:rPr lang="en-IN" sz="1600" b="1" dirty="0">
                <a:effectLst/>
                <a:ea typeface="Calibri" panose="020F0502020204030204" pitchFamily="34" charset="0"/>
                <a:cs typeface="Times New Roman" panose="02020603050405020304" pitchFamily="18" charset="0"/>
              </a:rPr>
              <a:t> Programme</a:t>
            </a:r>
            <a:r>
              <a:rPr lang="en-US" sz="1600" b="1" dirty="0"/>
              <a:t>:</a:t>
            </a:r>
          </a:p>
          <a:p>
            <a:pPr marL="857250" lvl="1" indent="-400050" algn="just">
              <a:lnSpc>
                <a:spcPct val="110000"/>
              </a:lnSpc>
              <a:spcBef>
                <a:spcPts val="0"/>
              </a:spcBef>
              <a:buFont typeface="+mj-lt"/>
              <a:buAutoNum type="romanLcPeriod"/>
            </a:pPr>
            <a:r>
              <a:rPr lang="en-US" sz="1600" dirty="0"/>
              <a:t>Term loans to Export oriented MSMEs for expansion, </a:t>
            </a:r>
            <a:r>
              <a:rPr lang="en-US" sz="1600" dirty="0" err="1"/>
              <a:t>modernisation</a:t>
            </a:r>
            <a:r>
              <a:rPr lang="en-US" sz="1600" dirty="0"/>
              <a:t>, diversification, technology / capacity upgradation, product R&amp;D, </a:t>
            </a:r>
            <a:r>
              <a:rPr lang="en-US" sz="1600" dirty="0" err="1"/>
              <a:t>etc</a:t>
            </a:r>
            <a:r>
              <a:rPr lang="en-US" sz="1600" dirty="0"/>
              <a:t>, by investment in land and building, machinery and equipment, etc.</a:t>
            </a:r>
          </a:p>
          <a:p>
            <a:pPr marL="857250" lvl="1" indent="-400050" algn="just">
              <a:lnSpc>
                <a:spcPct val="110000"/>
              </a:lnSpc>
              <a:spcBef>
                <a:spcPts val="0"/>
              </a:spcBef>
              <a:buFont typeface="+mj-lt"/>
              <a:buAutoNum type="romanLcPeriod"/>
            </a:pPr>
            <a:r>
              <a:rPr lang="en-US" sz="1600" dirty="0"/>
              <a:t>Need based facility of Term Loan/Foreign Currency Term Loan (FCTL), subject to maximum of 80% of the project cost.</a:t>
            </a:r>
          </a:p>
        </p:txBody>
      </p:sp>
    </p:spTree>
    <p:extLst>
      <p:ext uri="{BB962C8B-B14F-4D97-AF65-F5344CB8AC3E}">
        <p14:creationId xmlns:p14="http://schemas.microsoft.com/office/powerpoint/2010/main" val="223906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3D2AC3-228E-6342-9422-42907DFE70E2}"/>
              </a:ext>
            </a:extLst>
          </p:cNvPr>
          <p:cNvPicPr>
            <a:picLocks noChangeAspect="1"/>
          </p:cNvPicPr>
          <p:nvPr/>
        </p:nvPicPr>
        <p:blipFill>
          <a:blip r:embed="rId3"/>
          <a:srcRect/>
          <a:stretch>
            <a:fillRect/>
          </a:stretch>
        </p:blipFill>
        <p:spPr>
          <a:xfrm>
            <a:off x="2854515" y="2224248"/>
            <a:ext cx="6482969" cy="2409503"/>
          </a:xfrm>
          <a:prstGeom prst="rect">
            <a:avLst/>
          </a:prstGeom>
        </p:spPr>
      </p:pic>
      <p:sp>
        <p:nvSpPr>
          <p:cNvPr id="2" name="TextBox 1">
            <a:extLst>
              <a:ext uri="{FF2B5EF4-FFF2-40B4-BE49-F238E27FC236}">
                <a16:creationId xmlns:a16="http://schemas.microsoft.com/office/drawing/2014/main" id="{E1620296-1525-AF36-168F-125FEE635840}"/>
              </a:ext>
            </a:extLst>
          </p:cNvPr>
          <p:cNvSpPr txBox="1"/>
          <p:nvPr/>
        </p:nvSpPr>
        <p:spPr>
          <a:xfrm>
            <a:off x="3326130" y="4449085"/>
            <a:ext cx="5623560" cy="369332"/>
          </a:xfrm>
          <a:prstGeom prst="rect">
            <a:avLst/>
          </a:prstGeom>
          <a:noFill/>
        </p:spPr>
        <p:txBody>
          <a:bodyPr wrap="square" rtlCol="0">
            <a:spAutoFit/>
          </a:bodyPr>
          <a:lstStyle/>
          <a:p>
            <a:r>
              <a:rPr lang="en-IN" b="1">
                <a:solidFill>
                  <a:schemeClr val="accent1"/>
                </a:solidFill>
                <a:hlinkClick r:id="rId4"/>
              </a:rPr>
              <a:t>saarthi.emsme.com </a:t>
            </a:r>
            <a:endParaRPr lang="en-IN" b="1">
              <a:solidFill>
                <a:schemeClr val="accent1"/>
              </a:solidFill>
            </a:endParaRPr>
          </a:p>
        </p:txBody>
      </p:sp>
    </p:spTree>
    <p:extLst>
      <p:ext uri="{BB962C8B-B14F-4D97-AF65-F5344CB8AC3E}">
        <p14:creationId xmlns:p14="http://schemas.microsoft.com/office/powerpoint/2010/main" val="3386699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50A6-3342-EF81-2707-8D6BB0A5059D}"/>
              </a:ext>
            </a:extLst>
          </p:cNvPr>
          <p:cNvSpPr>
            <a:spLocks noGrp="1"/>
          </p:cNvSpPr>
          <p:nvPr>
            <p:ph type="title"/>
          </p:nvPr>
        </p:nvSpPr>
        <p:spPr>
          <a:xfrm>
            <a:off x="0" y="15298"/>
            <a:ext cx="12191999" cy="824151"/>
          </a:xfrm>
        </p:spPr>
        <p:txBody>
          <a:bodyPr vert="horz" lIns="91440" tIns="45720" rIns="91440" bIns="45720" rtlCol="0" anchor="ctr">
            <a:normAutofit/>
          </a:bodyPr>
          <a:lstStyle/>
          <a:p>
            <a:pPr algn="r"/>
            <a:r>
              <a:rPr lang="en-IN" sz="3500" dirty="0">
                <a:solidFill>
                  <a:srgbClr val="234572"/>
                </a:solidFill>
                <a:latin typeface="+mn-lt"/>
              </a:rPr>
              <a:t>Opportunity to add MSME sector as your practice</a:t>
            </a:r>
          </a:p>
        </p:txBody>
      </p:sp>
      <p:graphicFrame>
        <p:nvGraphicFramePr>
          <p:cNvPr id="6" name="Diagram 5">
            <a:extLst>
              <a:ext uri="{FF2B5EF4-FFF2-40B4-BE49-F238E27FC236}">
                <a16:creationId xmlns:a16="http://schemas.microsoft.com/office/drawing/2014/main" id="{D4439BF0-1FC3-D454-A899-C70FE2F44E50}"/>
              </a:ext>
            </a:extLst>
          </p:cNvPr>
          <p:cNvGraphicFramePr/>
          <p:nvPr/>
        </p:nvGraphicFramePr>
        <p:xfrm>
          <a:off x="1359786" y="1631762"/>
          <a:ext cx="9472428" cy="503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venue Icons - Free SVG &amp; PNG Revenue Images - Noun Project">
            <a:extLst>
              <a:ext uri="{FF2B5EF4-FFF2-40B4-BE49-F238E27FC236}">
                <a16:creationId xmlns:a16="http://schemas.microsoft.com/office/drawing/2014/main" id="{BE07B988-ED07-AD9D-0C07-1EAE5D4CF0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5693" y="4258682"/>
            <a:ext cx="511544" cy="5115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am support line icon concept sign outline Vector Image">
            <a:extLst>
              <a:ext uri="{FF2B5EF4-FFF2-40B4-BE49-F238E27FC236}">
                <a16:creationId xmlns:a16="http://schemas.microsoft.com/office/drawing/2014/main" id="{36FCC45C-ECDA-197A-B075-68BC7EF7E54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122" b="16994"/>
          <a:stretch/>
        </p:blipFill>
        <p:spPr bwMode="auto">
          <a:xfrm>
            <a:off x="5689969" y="967040"/>
            <a:ext cx="812062" cy="6647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ver 11 lakh MSMEs register on Udyam portal since its launch in July">
            <a:extLst>
              <a:ext uri="{FF2B5EF4-FFF2-40B4-BE49-F238E27FC236}">
                <a16:creationId xmlns:a16="http://schemas.microsoft.com/office/drawing/2014/main" id="{F515D51F-648B-279D-75F1-C7075139ED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9245" y="2049381"/>
            <a:ext cx="755025" cy="43216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tate Emblem of India Logo PNG Transparent Background Free Download">
            <a:extLst>
              <a:ext uri="{FF2B5EF4-FFF2-40B4-BE49-F238E27FC236}">
                <a16:creationId xmlns:a16="http://schemas.microsoft.com/office/drawing/2014/main" id="{29331273-14D2-D3A5-1B8E-5FF8D81499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374" y="1915035"/>
            <a:ext cx="566515" cy="5665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utomation icon isolated contour symbol Royalty Free Vector">
            <a:extLst>
              <a:ext uri="{FF2B5EF4-FFF2-40B4-BE49-F238E27FC236}">
                <a16:creationId xmlns:a16="http://schemas.microsoft.com/office/drawing/2014/main" id="{312CC3D9-D9C7-30AF-0E19-98767B75BE1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269" t="18294" r="14223" b="26536"/>
          <a:stretch/>
        </p:blipFill>
        <p:spPr bwMode="auto">
          <a:xfrm>
            <a:off x="8925225" y="4258681"/>
            <a:ext cx="631082" cy="5115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red and blue logo&#10;&#10;Description automatically generated with low confidence">
            <a:extLst>
              <a:ext uri="{FF2B5EF4-FFF2-40B4-BE49-F238E27FC236}">
                <a16:creationId xmlns:a16="http://schemas.microsoft.com/office/drawing/2014/main" id="{2A40A74E-FFFF-A974-8EA0-9AED606599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61532" y="6047222"/>
            <a:ext cx="668934" cy="263732"/>
          </a:xfrm>
          <a:prstGeom prst="rect">
            <a:avLst/>
          </a:prstGeom>
        </p:spPr>
      </p:pic>
    </p:spTree>
    <p:extLst>
      <p:ext uri="{BB962C8B-B14F-4D97-AF65-F5344CB8AC3E}">
        <p14:creationId xmlns:p14="http://schemas.microsoft.com/office/powerpoint/2010/main" val="90035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F8DA-A789-3C99-17CD-EC56A3BD7EC9}"/>
              </a:ext>
            </a:extLst>
          </p:cNvPr>
          <p:cNvSpPr>
            <a:spLocks noGrp="1"/>
          </p:cNvSpPr>
          <p:nvPr>
            <p:ph type="title"/>
          </p:nvPr>
        </p:nvSpPr>
        <p:spPr>
          <a:xfrm>
            <a:off x="4943482" y="0"/>
            <a:ext cx="7233841" cy="690161"/>
          </a:xfrm>
        </p:spPr>
        <p:txBody>
          <a:bodyPr vert="horz" lIns="91440" tIns="45720" rIns="91440" bIns="45720" rtlCol="0" anchor="ctr">
            <a:noAutofit/>
          </a:bodyPr>
          <a:lstStyle/>
          <a:p>
            <a:pPr algn="r"/>
            <a:r>
              <a:rPr lang="en-US" sz="3500" dirty="0">
                <a:solidFill>
                  <a:srgbClr val="234572"/>
                </a:solidFill>
                <a:latin typeface="+mn-lt"/>
              </a:rPr>
              <a:t>What is </a:t>
            </a:r>
            <a:r>
              <a:rPr lang="en-US" sz="3500" dirty="0" err="1">
                <a:solidFill>
                  <a:srgbClr val="234572"/>
                </a:solidFill>
                <a:latin typeface="+mn-lt"/>
              </a:rPr>
              <a:t>eMSME</a:t>
            </a:r>
            <a:r>
              <a:rPr lang="en-US" sz="3500" dirty="0">
                <a:solidFill>
                  <a:srgbClr val="234572"/>
                </a:solidFill>
                <a:latin typeface="+mn-lt"/>
              </a:rPr>
              <a:t> Saarthi platform?</a:t>
            </a:r>
            <a:endParaRPr lang="en-IN" sz="3500" dirty="0">
              <a:solidFill>
                <a:srgbClr val="234572"/>
              </a:solidFill>
              <a:latin typeface="+mn-lt"/>
            </a:endParaRPr>
          </a:p>
        </p:txBody>
      </p:sp>
      <p:sp>
        <p:nvSpPr>
          <p:cNvPr id="6" name="Rectangle 5">
            <a:extLst>
              <a:ext uri="{FF2B5EF4-FFF2-40B4-BE49-F238E27FC236}">
                <a16:creationId xmlns:a16="http://schemas.microsoft.com/office/drawing/2014/main" id="{C247EBC0-6F39-9750-43EB-2B2003C7B513}"/>
              </a:ext>
            </a:extLst>
          </p:cNvPr>
          <p:cNvSpPr/>
          <p:nvPr/>
        </p:nvSpPr>
        <p:spPr>
          <a:xfrm>
            <a:off x="1595971" y="1701478"/>
            <a:ext cx="6946157" cy="7986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Database of </a:t>
            </a:r>
            <a:r>
              <a:rPr lang="en-IN" sz="1600" b="1" dirty="0">
                <a:solidFill>
                  <a:schemeClr val="tx1"/>
                </a:solidFill>
              </a:rPr>
              <a:t>pan India MSME schemes</a:t>
            </a:r>
            <a:r>
              <a:rPr lang="en-IN" sz="1600" dirty="0">
                <a:solidFill>
                  <a:schemeClr val="tx1"/>
                </a:solidFill>
              </a:rPr>
              <a:t> – easy to navigate basis business specific criteria</a:t>
            </a:r>
          </a:p>
        </p:txBody>
      </p:sp>
      <p:sp>
        <p:nvSpPr>
          <p:cNvPr id="7" name="Rectangle 6">
            <a:extLst>
              <a:ext uri="{FF2B5EF4-FFF2-40B4-BE49-F238E27FC236}">
                <a16:creationId xmlns:a16="http://schemas.microsoft.com/office/drawing/2014/main" id="{18B1D3B7-25D0-6CA5-7BC7-BB2E94EBB81B}"/>
              </a:ext>
            </a:extLst>
          </p:cNvPr>
          <p:cNvSpPr/>
          <p:nvPr/>
        </p:nvSpPr>
        <p:spPr>
          <a:xfrm>
            <a:off x="1036442" y="1701477"/>
            <a:ext cx="559530" cy="7986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1</a:t>
            </a:r>
          </a:p>
        </p:txBody>
      </p:sp>
      <p:sp>
        <p:nvSpPr>
          <p:cNvPr id="8" name="Rectangle 7">
            <a:extLst>
              <a:ext uri="{FF2B5EF4-FFF2-40B4-BE49-F238E27FC236}">
                <a16:creationId xmlns:a16="http://schemas.microsoft.com/office/drawing/2014/main" id="{73FD04C3-6797-2F57-C812-D47E80363EBE}"/>
              </a:ext>
            </a:extLst>
          </p:cNvPr>
          <p:cNvSpPr/>
          <p:nvPr/>
        </p:nvSpPr>
        <p:spPr>
          <a:xfrm>
            <a:off x="1595971" y="2789488"/>
            <a:ext cx="6946157" cy="7986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Know the exact amount of benefits, easy process to apply, where to apply</a:t>
            </a:r>
          </a:p>
        </p:txBody>
      </p:sp>
      <p:sp>
        <p:nvSpPr>
          <p:cNvPr id="9" name="Rectangle 8">
            <a:extLst>
              <a:ext uri="{FF2B5EF4-FFF2-40B4-BE49-F238E27FC236}">
                <a16:creationId xmlns:a16="http://schemas.microsoft.com/office/drawing/2014/main" id="{7E820036-B0AF-CA90-2204-E1F0854A5CAA}"/>
              </a:ext>
            </a:extLst>
          </p:cNvPr>
          <p:cNvSpPr/>
          <p:nvPr/>
        </p:nvSpPr>
        <p:spPr>
          <a:xfrm>
            <a:off x="1036442" y="2789497"/>
            <a:ext cx="559530" cy="7986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2</a:t>
            </a:r>
          </a:p>
        </p:txBody>
      </p:sp>
      <p:sp>
        <p:nvSpPr>
          <p:cNvPr id="10" name="Rectangle 9">
            <a:extLst>
              <a:ext uri="{FF2B5EF4-FFF2-40B4-BE49-F238E27FC236}">
                <a16:creationId xmlns:a16="http://schemas.microsoft.com/office/drawing/2014/main" id="{BE43BA00-EBF5-18F0-5192-EFA1C62C5EA1}"/>
              </a:ext>
            </a:extLst>
          </p:cNvPr>
          <p:cNvSpPr/>
          <p:nvPr/>
        </p:nvSpPr>
        <p:spPr>
          <a:xfrm>
            <a:off x="1595971" y="3877498"/>
            <a:ext cx="6946157" cy="7986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Apply on </a:t>
            </a:r>
            <a:r>
              <a:rPr lang="en-IN" sz="1600" dirty="0" err="1">
                <a:solidFill>
                  <a:schemeClr val="tx1"/>
                </a:solidFill>
              </a:rPr>
              <a:t>eMSME</a:t>
            </a:r>
            <a:r>
              <a:rPr lang="en-IN" sz="1600" dirty="0">
                <a:solidFill>
                  <a:schemeClr val="tx1"/>
                </a:solidFill>
              </a:rPr>
              <a:t> Saarthi platform – our expert will guide on end-to-end benefit fulfilment to your account</a:t>
            </a:r>
          </a:p>
        </p:txBody>
      </p:sp>
      <p:sp>
        <p:nvSpPr>
          <p:cNvPr id="11" name="Rectangle 10">
            <a:extLst>
              <a:ext uri="{FF2B5EF4-FFF2-40B4-BE49-F238E27FC236}">
                <a16:creationId xmlns:a16="http://schemas.microsoft.com/office/drawing/2014/main" id="{EF8850AA-7F50-FFD5-EB7D-8FD0C241F9B2}"/>
              </a:ext>
            </a:extLst>
          </p:cNvPr>
          <p:cNvSpPr/>
          <p:nvPr/>
        </p:nvSpPr>
        <p:spPr>
          <a:xfrm>
            <a:off x="1036442" y="3877514"/>
            <a:ext cx="559530" cy="7986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3</a:t>
            </a:r>
          </a:p>
        </p:txBody>
      </p:sp>
      <p:sp>
        <p:nvSpPr>
          <p:cNvPr id="12" name="Rectangle 11">
            <a:extLst>
              <a:ext uri="{FF2B5EF4-FFF2-40B4-BE49-F238E27FC236}">
                <a16:creationId xmlns:a16="http://schemas.microsoft.com/office/drawing/2014/main" id="{20B32D7F-D2B4-1AD7-9D1F-29E5182EE3DA}"/>
              </a:ext>
            </a:extLst>
          </p:cNvPr>
          <p:cNvSpPr/>
          <p:nvPr/>
        </p:nvSpPr>
        <p:spPr>
          <a:xfrm>
            <a:off x="8843070" y="1701477"/>
            <a:ext cx="2511707" cy="79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Single source for all MSME Schemes</a:t>
            </a:r>
          </a:p>
        </p:txBody>
      </p:sp>
      <p:sp>
        <p:nvSpPr>
          <p:cNvPr id="13" name="Rectangle 12">
            <a:extLst>
              <a:ext uri="{FF2B5EF4-FFF2-40B4-BE49-F238E27FC236}">
                <a16:creationId xmlns:a16="http://schemas.microsoft.com/office/drawing/2014/main" id="{C6C9DEB5-378C-BA02-1E4B-09EB1A21D759}"/>
              </a:ext>
            </a:extLst>
          </p:cNvPr>
          <p:cNvSpPr/>
          <p:nvPr/>
        </p:nvSpPr>
        <p:spPr>
          <a:xfrm>
            <a:off x="8843070" y="2789485"/>
            <a:ext cx="2511707" cy="79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Simplified Information </a:t>
            </a:r>
            <a:r>
              <a:rPr lang="en-IN" sz="1600">
                <a:solidFill>
                  <a:schemeClr val="tx1"/>
                </a:solidFill>
              </a:rPr>
              <a:t>Scheme Discovery Report</a:t>
            </a:r>
          </a:p>
        </p:txBody>
      </p:sp>
      <p:sp>
        <p:nvSpPr>
          <p:cNvPr id="14" name="Rectangle 13">
            <a:extLst>
              <a:ext uri="{FF2B5EF4-FFF2-40B4-BE49-F238E27FC236}">
                <a16:creationId xmlns:a16="http://schemas.microsoft.com/office/drawing/2014/main" id="{8C1BDBEC-72BE-3853-2BA4-6BAF2A58A8F9}"/>
              </a:ext>
            </a:extLst>
          </p:cNvPr>
          <p:cNvSpPr/>
          <p:nvPr/>
        </p:nvSpPr>
        <p:spPr>
          <a:xfrm>
            <a:off x="8843070" y="3877493"/>
            <a:ext cx="2511707" cy="79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Expert Assisted fulfilment</a:t>
            </a:r>
          </a:p>
        </p:txBody>
      </p:sp>
      <p:sp>
        <p:nvSpPr>
          <p:cNvPr id="15" name="Rectangle 14">
            <a:extLst>
              <a:ext uri="{FF2B5EF4-FFF2-40B4-BE49-F238E27FC236}">
                <a16:creationId xmlns:a16="http://schemas.microsoft.com/office/drawing/2014/main" id="{C618ED42-5969-3958-4768-043030F5D93C}"/>
              </a:ext>
            </a:extLst>
          </p:cNvPr>
          <p:cNvSpPr/>
          <p:nvPr/>
        </p:nvSpPr>
        <p:spPr>
          <a:xfrm>
            <a:off x="1595971" y="4965507"/>
            <a:ext cx="6946157" cy="7986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Know the list of required registration or certificates basis your business type</a:t>
            </a:r>
          </a:p>
        </p:txBody>
      </p:sp>
      <p:sp>
        <p:nvSpPr>
          <p:cNvPr id="16" name="Rectangle 15">
            <a:extLst>
              <a:ext uri="{FF2B5EF4-FFF2-40B4-BE49-F238E27FC236}">
                <a16:creationId xmlns:a16="http://schemas.microsoft.com/office/drawing/2014/main" id="{FB74EED6-7ABD-F47D-2B93-4E71817AE99F}"/>
              </a:ext>
            </a:extLst>
          </p:cNvPr>
          <p:cNvSpPr/>
          <p:nvPr/>
        </p:nvSpPr>
        <p:spPr>
          <a:xfrm>
            <a:off x="1036442" y="4965506"/>
            <a:ext cx="559530" cy="7986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4</a:t>
            </a:r>
          </a:p>
        </p:txBody>
      </p:sp>
      <p:sp>
        <p:nvSpPr>
          <p:cNvPr id="17" name="Rectangle 16">
            <a:extLst>
              <a:ext uri="{FF2B5EF4-FFF2-40B4-BE49-F238E27FC236}">
                <a16:creationId xmlns:a16="http://schemas.microsoft.com/office/drawing/2014/main" id="{FDDD4AF9-A910-3BB2-DBCE-A31E1FD1321B}"/>
              </a:ext>
            </a:extLst>
          </p:cNvPr>
          <p:cNvSpPr/>
          <p:nvPr/>
        </p:nvSpPr>
        <p:spPr>
          <a:xfrm>
            <a:off x="8843070" y="4965500"/>
            <a:ext cx="2511707" cy="79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Compliance Health Check</a:t>
            </a:r>
            <a:endParaRPr lang="en-IN" sz="1600">
              <a:solidFill>
                <a:schemeClr val="tx1"/>
              </a:solidFill>
            </a:endParaRPr>
          </a:p>
        </p:txBody>
      </p:sp>
      <p:sp>
        <p:nvSpPr>
          <p:cNvPr id="18" name="TextBox 17">
            <a:extLst>
              <a:ext uri="{FF2B5EF4-FFF2-40B4-BE49-F238E27FC236}">
                <a16:creationId xmlns:a16="http://schemas.microsoft.com/office/drawing/2014/main" id="{9C90FA9E-A9BE-F8AB-5780-6C71060A643F}"/>
              </a:ext>
            </a:extLst>
          </p:cNvPr>
          <p:cNvSpPr txBox="1"/>
          <p:nvPr/>
        </p:nvSpPr>
        <p:spPr>
          <a:xfrm>
            <a:off x="922447" y="5949386"/>
            <a:ext cx="10325964" cy="338554"/>
          </a:xfrm>
          <a:prstGeom prst="rect">
            <a:avLst/>
          </a:prstGeom>
          <a:noFill/>
        </p:spPr>
        <p:txBody>
          <a:bodyPr wrap="square" rtlCol="0">
            <a:spAutoFit/>
          </a:bodyPr>
          <a:lstStyle/>
          <a:p>
            <a:pPr algn="ctr"/>
            <a:r>
              <a:rPr lang="en-IN" sz="1600" b="1"/>
              <a:t>One automated platform for all MSME schemes from curated discovery to completed fulfilment</a:t>
            </a:r>
          </a:p>
        </p:txBody>
      </p:sp>
      <p:cxnSp>
        <p:nvCxnSpPr>
          <p:cNvPr id="20" name="Straight Connector 19">
            <a:extLst>
              <a:ext uri="{FF2B5EF4-FFF2-40B4-BE49-F238E27FC236}">
                <a16:creationId xmlns:a16="http://schemas.microsoft.com/office/drawing/2014/main" id="{F35D1D8F-644F-5155-DF43-D28AB2783E29}"/>
              </a:ext>
            </a:extLst>
          </p:cNvPr>
          <p:cNvCxnSpPr/>
          <p:nvPr/>
        </p:nvCxnSpPr>
        <p:spPr>
          <a:xfrm>
            <a:off x="600547" y="1493137"/>
            <a:ext cx="1120563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a:extLst>
              <a:ext uri="{FF2B5EF4-FFF2-40B4-BE49-F238E27FC236}">
                <a16:creationId xmlns:a16="http://schemas.microsoft.com/office/drawing/2014/main" id="{B22F787C-0E1A-96D1-7538-3A5497D7C9CB}"/>
              </a:ext>
            </a:extLst>
          </p:cNvPr>
          <p:cNvCxnSpPr/>
          <p:nvPr/>
        </p:nvCxnSpPr>
        <p:spPr>
          <a:xfrm>
            <a:off x="588972" y="1481562"/>
            <a:ext cx="0" cy="4680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9C8378B0-8763-5DF3-72E5-1978F0861401}"/>
              </a:ext>
            </a:extLst>
          </p:cNvPr>
          <p:cNvCxnSpPr/>
          <p:nvPr/>
        </p:nvCxnSpPr>
        <p:spPr>
          <a:xfrm>
            <a:off x="11806186" y="1504948"/>
            <a:ext cx="0" cy="4680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3FF4A199-0112-1A99-4647-40268AC6F84C}"/>
              </a:ext>
            </a:extLst>
          </p:cNvPr>
          <p:cNvCxnSpPr>
            <a:cxnSpLocks/>
          </p:cNvCxnSpPr>
          <p:nvPr/>
        </p:nvCxnSpPr>
        <p:spPr>
          <a:xfrm>
            <a:off x="600547" y="6157202"/>
            <a:ext cx="8115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27C47624-5CCF-14AA-3027-107D4994A550}"/>
              </a:ext>
            </a:extLst>
          </p:cNvPr>
          <p:cNvCxnSpPr>
            <a:cxnSpLocks/>
          </p:cNvCxnSpPr>
          <p:nvPr/>
        </p:nvCxnSpPr>
        <p:spPr>
          <a:xfrm>
            <a:off x="10797841" y="6167835"/>
            <a:ext cx="1008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1026" name="Picture 2" descr="Database Icon, Vector Illustration, Technology Outline Stock Photo - Alamy">
            <a:extLst>
              <a:ext uri="{FF2B5EF4-FFF2-40B4-BE49-F238E27FC236}">
                <a16:creationId xmlns:a16="http://schemas.microsoft.com/office/drawing/2014/main" id="{27025868-B25A-262C-2EBE-96CE60DAD0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894"/>
          <a:stretch/>
        </p:blipFill>
        <p:spPr bwMode="auto">
          <a:xfrm>
            <a:off x="190739" y="1700954"/>
            <a:ext cx="813841" cy="766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usiness Report Icon. Audit and Analysis, Document Stock Vector -  Illustration of design, chart: 104225739">
            <a:extLst>
              <a:ext uri="{FF2B5EF4-FFF2-40B4-BE49-F238E27FC236}">
                <a16:creationId xmlns:a16="http://schemas.microsoft.com/office/drawing/2014/main" id="{288ECD62-4FE7-2066-6D5D-0BCEB9CC19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00" t="3881" r="12562" b="10219"/>
          <a:stretch/>
        </p:blipFill>
        <p:spPr bwMode="auto">
          <a:xfrm>
            <a:off x="269461" y="2776827"/>
            <a:ext cx="698873" cy="7588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rvey interviewer linear icon. Face-to-face interview. Human-assisted  poll. Opinion polling. Expert survey. Thin line illustration. Contour  symbol. Vector isolated outline drawing. Editable stroke 5363698 Vector Art  at Vecteezy">
            <a:extLst>
              <a:ext uri="{FF2B5EF4-FFF2-40B4-BE49-F238E27FC236}">
                <a16:creationId xmlns:a16="http://schemas.microsoft.com/office/drawing/2014/main" id="{23F15FC9-BE13-3AC1-15CE-80C05769BE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32" t="11253" r="16694" b="23206"/>
          <a:stretch/>
        </p:blipFill>
        <p:spPr bwMode="auto">
          <a:xfrm>
            <a:off x="208721" y="3844948"/>
            <a:ext cx="785621" cy="798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 compliance icon checklist sign certified Vector Image">
            <a:extLst>
              <a:ext uri="{FF2B5EF4-FFF2-40B4-BE49-F238E27FC236}">
                <a16:creationId xmlns:a16="http://schemas.microsoft.com/office/drawing/2014/main" id="{276AEA0E-D5E3-A08D-3C34-34A85499D2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620" t="10464" r="17676" b="17806"/>
          <a:stretch/>
        </p:blipFill>
        <p:spPr bwMode="auto">
          <a:xfrm>
            <a:off x="320211" y="4995804"/>
            <a:ext cx="597371" cy="73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9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EE65-80AF-FE77-01D5-6CB382B59297}"/>
              </a:ext>
            </a:extLst>
          </p:cNvPr>
          <p:cNvSpPr>
            <a:spLocks noGrp="1"/>
          </p:cNvSpPr>
          <p:nvPr>
            <p:ph type="title"/>
          </p:nvPr>
        </p:nvSpPr>
        <p:spPr>
          <a:xfrm>
            <a:off x="2732437" y="1"/>
            <a:ext cx="9439421" cy="844952"/>
          </a:xfrm>
        </p:spPr>
        <p:txBody>
          <a:bodyPr vert="horz" lIns="91440" tIns="45720" rIns="91440" bIns="45720" rtlCol="0" anchor="ctr">
            <a:normAutofit/>
          </a:bodyPr>
          <a:lstStyle/>
          <a:p>
            <a:pPr algn="r"/>
            <a:r>
              <a:rPr lang="en-US" sz="3500" dirty="0">
                <a:solidFill>
                  <a:srgbClr val="234572"/>
                </a:solidFill>
                <a:latin typeface="+mn-lt"/>
              </a:rPr>
              <a:t>Key benefits of using </a:t>
            </a:r>
            <a:r>
              <a:rPr lang="en-US" sz="3500" dirty="0" err="1">
                <a:solidFill>
                  <a:srgbClr val="234572"/>
                </a:solidFill>
                <a:latin typeface="+mn-lt"/>
              </a:rPr>
              <a:t>eMSME</a:t>
            </a:r>
            <a:r>
              <a:rPr lang="en-US" sz="3500" dirty="0">
                <a:solidFill>
                  <a:srgbClr val="234572"/>
                </a:solidFill>
                <a:latin typeface="+mn-lt"/>
              </a:rPr>
              <a:t> </a:t>
            </a:r>
            <a:r>
              <a:rPr lang="en-US" sz="3500">
                <a:solidFill>
                  <a:srgbClr val="234572"/>
                </a:solidFill>
                <a:latin typeface="+mn-lt"/>
              </a:rPr>
              <a:t>Saarthi platform</a:t>
            </a:r>
            <a:endParaRPr lang="en-IN" sz="3500" dirty="0">
              <a:solidFill>
                <a:srgbClr val="234572"/>
              </a:solidFill>
              <a:latin typeface="+mn-lt"/>
            </a:endParaRPr>
          </a:p>
        </p:txBody>
      </p:sp>
      <p:sp>
        <p:nvSpPr>
          <p:cNvPr id="5" name="Rectangle 4">
            <a:extLst>
              <a:ext uri="{FF2B5EF4-FFF2-40B4-BE49-F238E27FC236}">
                <a16:creationId xmlns:a16="http://schemas.microsoft.com/office/drawing/2014/main" id="{EEE95A8A-18DB-0530-EB23-BEDD216D7C1C}"/>
              </a:ext>
            </a:extLst>
          </p:cNvPr>
          <p:cNvSpPr/>
          <p:nvPr/>
        </p:nvSpPr>
        <p:spPr>
          <a:xfrm>
            <a:off x="1203767" y="1805651"/>
            <a:ext cx="3483980" cy="8449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Real time updated scheme information</a:t>
            </a:r>
          </a:p>
        </p:txBody>
      </p:sp>
      <p:sp>
        <p:nvSpPr>
          <p:cNvPr id="6" name="Rectangle 5">
            <a:extLst>
              <a:ext uri="{FF2B5EF4-FFF2-40B4-BE49-F238E27FC236}">
                <a16:creationId xmlns:a16="http://schemas.microsoft.com/office/drawing/2014/main" id="{CC45B922-9E32-2F3E-94A0-900BA1268275}"/>
              </a:ext>
            </a:extLst>
          </p:cNvPr>
          <p:cNvSpPr/>
          <p:nvPr/>
        </p:nvSpPr>
        <p:spPr>
          <a:xfrm>
            <a:off x="1203767" y="2907238"/>
            <a:ext cx="3483980" cy="8449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Network of MSME experts for fulfilment</a:t>
            </a:r>
          </a:p>
        </p:txBody>
      </p:sp>
      <p:sp>
        <p:nvSpPr>
          <p:cNvPr id="7" name="Rectangle 6">
            <a:extLst>
              <a:ext uri="{FF2B5EF4-FFF2-40B4-BE49-F238E27FC236}">
                <a16:creationId xmlns:a16="http://schemas.microsoft.com/office/drawing/2014/main" id="{BC7FBE9B-FD6E-3614-A0E5-5385CF2049AD}"/>
              </a:ext>
            </a:extLst>
          </p:cNvPr>
          <p:cNvSpPr/>
          <p:nvPr/>
        </p:nvSpPr>
        <p:spPr>
          <a:xfrm>
            <a:off x="4699321" y="1805651"/>
            <a:ext cx="6620718" cy="84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buFont typeface="Wingdings" panose="05000000000000000000" pitchFamily="2" charset="2"/>
              <a:buChar char="§"/>
            </a:pPr>
            <a:r>
              <a:rPr lang="en-IN" sz="1600">
                <a:solidFill>
                  <a:schemeClr val="tx1"/>
                </a:solidFill>
              </a:rPr>
              <a:t>Team of experts is updating the scheme database regularly by simplifying the information from more than 100 different sources</a:t>
            </a:r>
          </a:p>
        </p:txBody>
      </p:sp>
      <p:sp>
        <p:nvSpPr>
          <p:cNvPr id="8" name="Rectangle 7">
            <a:extLst>
              <a:ext uri="{FF2B5EF4-FFF2-40B4-BE49-F238E27FC236}">
                <a16:creationId xmlns:a16="http://schemas.microsoft.com/office/drawing/2014/main" id="{D4BC7C27-E8E0-0F4D-B365-09B1C64E3E61}"/>
              </a:ext>
            </a:extLst>
          </p:cNvPr>
          <p:cNvSpPr/>
          <p:nvPr/>
        </p:nvSpPr>
        <p:spPr>
          <a:xfrm>
            <a:off x="1203767" y="4008825"/>
            <a:ext cx="3483980" cy="8449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Tie-up with Banks/FI </a:t>
            </a:r>
          </a:p>
        </p:txBody>
      </p:sp>
      <p:sp>
        <p:nvSpPr>
          <p:cNvPr id="9" name="Rectangle 8">
            <a:extLst>
              <a:ext uri="{FF2B5EF4-FFF2-40B4-BE49-F238E27FC236}">
                <a16:creationId xmlns:a16="http://schemas.microsoft.com/office/drawing/2014/main" id="{505F5729-D19A-87C1-2A32-9B23C81CDA8D}"/>
              </a:ext>
            </a:extLst>
          </p:cNvPr>
          <p:cNvSpPr/>
          <p:nvPr/>
        </p:nvSpPr>
        <p:spPr>
          <a:xfrm>
            <a:off x="1203767" y="5110412"/>
            <a:ext cx="3483980" cy="8449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Expert trainings, seminar, webinar </a:t>
            </a:r>
          </a:p>
        </p:txBody>
      </p:sp>
      <p:sp>
        <p:nvSpPr>
          <p:cNvPr id="10" name="Rectangle 9">
            <a:extLst>
              <a:ext uri="{FF2B5EF4-FFF2-40B4-BE49-F238E27FC236}">
                <a16:creationId xmlns:a16="http://schemas.microsoft.com/office/drawing/2014/main" id="{A4BB66BC-4DF8-8327-D214-A6F54A0C5A57}"/>
              </a:ext>
            </a:extLst>
          </p:cNvPr>
          <p:cNvSpPr/>
          <p:nvPr/>
        </p:nvSpPr>
        <p:spPr>
          <a:xfrm>
            <a:off x="4699321" y="2907238"/>
            <a:ext cx="6620718" cy="84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buFont typeface="Wingdings" panose="05000000000000000000" pitchFamily="2" charset="2"/>
              <a:buChar char="§"/>
            </a:pPr>
            <a:r>
              <a:rPr lang="en-IN" sz="1600">
                <a:solidFill>
                  <a:schemeClr val="tx1"/>
                </a:solidFill>
              </a:rPr>
              <a:t>We have partnered with experts who can provide customised support in fulfilling the scheme benefits for your clients.</a:t>
            </a:r>
          </a:p>
        </p:txBody>
      </p:sp>
      <p:sp>
        <p:nvSpPr>
          <p:cNvPr id="11" name="Rectangle 10">
            <a:extLst>
              <a:ext uri="{FF2B5EF4-FFF2-40B4-BE49-F238E27FC236}">
                <a16:creationId xmlns:a16="http://schemas.microsoft.com/office/drawing/2014/main" id="{ED028333-1855-5656-35CD-4A44FC4AE16F}"/>
              </a:ext>
            </a:extLst>
          </p:cNvPr>
          <p:cNvSpPr/>
          <p:nvPr/>
        </p:nvSpPr>
        <p:spPr>
          <a:xfrm>
            <a:off x="4699320" y="4008825"/>
            <a:ext cx="6620718" cy="84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buFont typeface="Wingdings" panose="05000000000000000000" pitchFamily="2" charset="2"/>
              <a:buChar char="§"/>
            </a:pPr>
            <a:r>
              <a:rPr lang="en-IN" sz="1600">
                <a:solidFill>
                  <a:schemeClr val="tx1"/>
                </a:solidFill>
              </a:rPr>
              <a:t>We are empanelled with Banks/FIs – provide support in availing Banking related MSME schemes</a:t>
            </a:r>
          </a:p>
          <a:p>
            <a:pPr marL="171450" indent="-171450" algn="just">
              <a:buFont typeface="Wingdings" panose="05000000000000000000" pitchFamily="2" charset="2"/>
              <a:buChar char="§"/>
            </a:pPr>
            <a:r>
              <a:rPr lang="en-IN" sz="1600">
                <a:solidFill>
                  <a:schemeClr val="tx1"/>
                </a:solidFill>
              </a:rPr>
              <a:t>Arrangement with </a:t>
            </a:r>
            <a:r>
              <a:rPr lang="en-IN" sz="1600" err="1">
                <a:solidFill>
                  <a:schemeClr val="tx1"/>
                </a:solidFill>
              </a:rPr>
              <a:t>TReDS</a:t>
            </a:r>
            <a:r>
              <a:rPr lang="en-IN" sz="1600">
                <a:solidFill>
                  <a:schemeClr val="tx1"/>
                </a:solidFill>
              </a:rPr>
              <a:t> platform, </a:t>
            </a:r>
            <a:r>
              <a:rPr lang="en-IN" sz="1600" err="1">
                <a:solidFill>
                  <a:schemeClr val="tx1"/>
                </a:solidFill>
              </a:rPr>
              <a:t>GeM</a:t>
            </a:r>
            <a:r>
              <a:rPr lang="en-IN" sz="1600">
                <a:solidFill>
                  <a:schemeClr val="tx1"/>
                </a:solidFill>
              </a:rPr>
              <a:t> experts and ZED experts</a:t>
            </a:r>
          </a:p>
        </p:txBody>
      </p:sp>
      <p:sp>
        <p:nvSpPr>
          <p:cNvPr id="12" name="Rectangle 11">
            <a:extLst>
              <a:ext uri="{FF2B5EF4-FFF2-40B4-BE49-F238E27FC236}">
                <a16:creationId xmlns:a16="http://schemas.microsoft.com/office/drawing/2014/main" id="{5631491F-E889-2FAF-67F8-E9A8F0C1086A}"/>
              </a:ext>
            </a:extLst>
          </p:cNvPr>
          <p:cNvSpPr/>
          <p:nvPr/>
        </p:nvSpPr>
        <p:spPr>
          <a:xfrm>
            <a:off x="4699320" y="5110412"/>
            <a:ext cx="6620718" cy="84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buFont typeface="Wingdings" panose="05000000000000000000" pitchFamily="2" charset="2"/>
              <a:buChar char="§"/>
            </a:pPr>
            <a:r>
              <a:rPr lang="en-IN" sz="1600">
                <a:solidFill>
                  <a:schemeClr val="tx1"/>
                </a:solidFill>
              </a:rPr>
              <a:t>Team of MSME experts providing training and regular guidance to MSMEs on schemes, various regulation, registration and others.</a:t>
            </a:r>
          </a:p>
        </p:txBody>
      </p:sp>
      <p:pic>
        <p:nvPicPr>
          <p:cNvPr id="2050" name="Picture 2" descr="Real Time Data icon PNG and SVG Vector Free Download">
            <a:extLst>
              <a:ext uri="{FF2B5EF4-FFF2-40B4-BE49-F238E27FC236}">
                <a16:creationId xmlns:a16="http://schemas.microsoft.com/office/drawing/2014/main" id="{3AACB3B4-A490-34AD-F5DF-03243905C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36" y="1938700"/>
            <a:ext cx="721480" cy="711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rvey Interviewer Glyph Icon. Face-to-face Interview. Human-assisted Poll.  Social Research. Public Opinion Polling. Expert Survey. Silhouette Symbol.  Negative Space. Vector Isolated Illustration Royalty Free SVG, Cliparts,  Vectors, And Stock ...">
            <a:extLst>
              <a:ext uri="{FF2B5EF4-FFF2-40B4-BE49-F238E27FC236}">
                <a16:creationId xmlns:a16="http://schemas.microsoft.com/office/drawing/2014/main" id="{66736C8E-CF64-08F7-E536-F15ED95EF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63" y="2907238"/>
            <a:ext cx="844953" cy="8449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nk icon black silhouette city hall, vector illustration banking icon  Stock Vector Image &amp; Art - Alamy">
            <a:extLst>
              <a:ext uri="{FF2B5EF4-FFF2-40B4-BE49-F238E27FC236}">
                <a16:creationId xmlns:a16="http://schemas.microsoft.com/office/drawing/2014/main" id="{1E434981-E28A-FD56-EF83-0FF6EC951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96" y="4008825"/>
            <a:ext cx="766520" cy="8449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ainer Icons – Download for Free in PNG and SVG">
            <a:extLst>
              <a:ext uri="{FF2B5EF4-FFF2-40B4-BE49-F238E27FC236}">
                <a16:creationId xmlns:a16="http://schemas.microsoft.com/office/drawing/2014/main" id="{DC3EE20D-F44F-37E8-4AA3-A577BAB367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31" t="6029" r="8744" b="19360"/>
          <a:stretch/>
        </p:blipFill>
        <p:spPr bwMode="auto">
          <a:xfrm>
            <a:off x="156524" y="5047187"/>
            <a:ext cx="945892" cy="90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EE65-80AF-FE77-01D5-6CB382B59297}"/>
              </a:ext>
            </a:extLst>
          </p:cNvPr>
          <p:cNvSpPr>
            <a:spLocks noGrp="1"/>
          </p:cNvSpPr>
          <p:nvPr>
            <p:ph type="title"/>
          </p:nvPr>
        </p:nvSpPr>
        <p:spPr>
          <a:xfrm>
            <a:off x="6963508" y="9571"/>
            <a:ext cx="5228491" cy="789410"/>
          </a:xfrm>
        </p:spPr>
        <p:txBody>
          <a:bodyPr vert="horz" lIns="91440" tIns="45720" rIns="91440" bIns="45720" rtlCol="0" anchor="ctr">
            <a:normAutofit/>
          </a:bodyPr>
          <a:lstStyle/>
          <a:p>
            <a:pPr algn="r"/>
            <a:r>
              <a:rPr lang="en-US" sz="3500" dirty="0">
                <a:solidFill>
                  <a:srgbClr val="234572"/>
                </a:solidFill>
                <a:latin typeface="+mn-lt"/>
              </a:rPr>
              <a:t>Proposition for CA partners</a:t>
            </a:r>
            <a:endParaRPr lang="en-IN" sz="3500" dirty="0">
              <a:solidFill>
                <a:srgbClr val="234572"/>
              </a:solidFill>
              <a:latin typeface="+mn-lt"/>
            </a:endParaRPr>
          </a:p>
        </p:txBody>
      </p:sp>
      <p:sp>
        <p:nvSpPr>
          <p:cNvPr id="3" name="Rectangle 2">
            <a:extLst>
              <a:ext uri="{FF2B5EF4-FFF2-40B4-BE49-F238E27FC236}">
                <a16:creationId xmlns:a16="http://schemas.microsoft.com/office/drawing/2014/main" id="{3271904E-AD0E-967F-46EC-2F8DFA9A89F5}"/>
              </a:ext>
            </a:extLst>
          </p:cNvPr>
          <p:cNvSpPr/>
          <p:nvPr/>
        </p:nvSpPr>
        <p:spPr>
          <a:xfrm>
            <a:off x="1203767" y="1574155"/>
            <a:ext cx="3483980" cy="14468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Generate Scheme Discovery Report</a:t>
            </a:r>
          </a:p>
        </p:txBody>
      </p:sp>
      <p:sp>
        <p:nvSpPr>
          <p:cNvPr id="4" name="Rectangle 3">
            <a:extLst>
              <a:ext uri="{FF2B5EF4-FFF2-40B4-BE49-F238E27FC236}">
                <a16:creationId xmlns:a16="http://schemas.microsoft.com/office/drawing/2014/main" id="{4EC6329F-42AE-986D-FF91-523A5CAE1C8F}"/>
              </a:ext>
            </a:extLst>
          </p:cNvPr>
          <p:cNvSpPr/>
          <p:nvPr/>
        </p:nvSpPr>
        <p:spPr>
          <a:xfrm>
            <a:off x="1203767" y="3197504"/>
            <a:ext cx="3483980" cy="14468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Use our network of experts for fulfilment of schemes</a:t>
            </a:r>
          </a:p>
        </p:txBody>
      </p:sp>
      <p:sp>
        <p:nvSpPr>
          <p:cNvPr id="14" name="Rectangle 13">
            <a:extLst>
              <a:ext uri="{FF2B5EF4-FFF2-40B4-BE49-F238E27FC236}">
                <a16:creationId xmlns:a16="http://schemas.microsoft.com/office/drawing/2014/main" id="{D97A72FE-6581-1A56-C928-8DB97DB1368D}"/>
              </a:ext>
            </a:extLst>
          </p:cNvPr>
          <p:cNvSpPr/>
          <p:nvPr/>
        </p:nvSpPr>
        <p:spPr>
          <a:xfrm>
            <a:off x="1203767" y="4820853"/>
            <a:ext cx="3483980" cy="14468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Use our team for free trainings and awareness on schemes</a:t>
            </a:r>
          </a:p>
        </p:txBody>
      </p:sp>
      <p:sp>
        <p:nvSpPr>
          <p:cNvPr id="16" name="TextBox 15">
            <a:extLst>
              <a:ext uri="{FF2B5EF4-FFF2-40B4-BE49-F238E27FC236}">
                <a16:creationId xmlns:a16="http://schemas.microsoft.com/office/drawing/2014/main" id="{8D691EA1-BCBC-084D-43FD-13B5BB12D2FB}"/>
              </a:ext>
            </a:extLst>
          </p:cNvPr>
          <p:cNvSpPr txBox="1"/>
          <p:nvPr/>
        </p:nvSpPr>
        <p:spPr>
          <a:xfrm>
            <a:off x="4791919" y="1574155"/>
            <a:ext cx="7302315" cy="1323439"/>
          </a:xfrm>
          <a:prstGeom prst="rect">
            <a:avLst/>
          </a:prstGeom>
          <a:noFill/>
        </p:spPr>
        <p:txBody>
          <a:bodyPr wrap="square" rtlCol="0">
            <a:spAutoFit/>
          </a:bodyPr>
          <a:lstStyle/>
          <a:p>
            <a:pPr marL="342900" indent="-342900">
              <a:buFont typeface="+mj-lt"/>
              <a:buAutoNum type="arabicParenR"/>
            </a:pPr>
            <a:r>
              <a:rPr lang="en-IN" sz="1600" dirty="0"/>
              <a:t>Select the schemes which your client wish to get fulfilment</a:t>
            </a:r>
          </a:p>
          <a:p>
            <a:pPr marL="342900" indent="-342900">
              <a:buFont typeface="+mj-lt"/>
              <a:buAutoNum type="arabicParenR"/>
            </a:pPr>
            <a:r>
              <a:rPr lang="en-IN" sz="1600" dirty="0"/>
              <a:t>Generate and print customised scheme discovery report for your MSME client.</a:t>
            </a:r>
          </a:p>
          <a:p>
            <a:pPr marL="342900" indent="-342900">
              <a:buFont typeface="+mj-lt"/>
              <a:buAutoNum type="arabicParenR"/>
            </a:pPr>
            <a:r>
              <a:rPr lang="en-IN" sz="1600" dirty="0"/>
              <a:t>Advise client on end-to-end fulfilment using the summary scheme information with process of application</a:t>
            </a:r>
          </a:p>
        </p:txBody>
      </p:sp>
      <p:sp>
        <p:nvSpPr>
          <p:cNvPr id="17" name="TextBox 16">
            <a:extLst>
              <a:ext uri="{FF2B5EF4-FFF2-40B4-BE49-F238E27FC236}">
                <a16:creationId xmlns:a16="http://schemas.microsoft.com/office/drawing/2014/main" id="{AA705310-5DA8-4748-A88F-E449ED3D7F91}"/>
              </a:ext>
            </a:extLst>
          </p:cNvPr>
          <p:cNvSpPr txBox="1"/>
          <p:nvPr/>
        </p:nvSpPr>
        <p:spPr>
          <a:xfrm>
            <a:off x="4791919" y="3093989"/>
            <a:ext cx="7302315" cy="1569660"/>
          </a:xfrm>
          <a:prstGeom prst="rect">
            <a:avLst/>
          </a:prstGeom>
          <a:noFill/>
        </p:spPr>
        <p:txBody>
          <a:bodyPr wrap="square" rtlCol="0">
            <a:spAutoFit/>
          </a:bodyPr>
          <a:lstStyle/>
          <a:p>
            <a:pPr marL="342900" indent="-342900">
              <a:buFont typeface="+mj-lt"/>
              <a:buAutoNum type="arabicParenR"/>
            </a:pPr>
            <a:r>
              <a:rPr lang="en-IN" sz="1600" dirty="0"/>
              <a:t>You can avail help of our network for fulfilment, do raise request to us, using our partner portal</a:t>
            </a:r>
          </a:p>
          <a:p>
            <a:pPr marL="342900" indent="-342900">
              <a:buFont typeface="+mj-lt"/>
              <a:buAutoNum type="arabicParenR"/>
            </a:pPr>
            <a:r>
              <a:rPr lang="en-IN" sz="1600" dirty="0"/>
              <a:t>Your client will be served under your brand by our expert as your agency</a:t>
            </a:r>
          </a:p>
          <a:p>
            <a:pPr marL="342900" indent="-342900">
              <a:buFont typeface="+mj-lt"/>
              <a:buAutoNum type="arabicParenR"/>
            </a:pPr>
            <a:r>
              <a:rPr lang="en-IN" sz="1600" dirty="0"/>
              <a:t>You can price the fees as you want</a:t>
            </a:r>
          </a:p>
          <a:p>
            <a:pPr marL="342900" indent="-342900">
              <a:buFont typeface="+mj-lt"/>
              <a:buAutoNum type="arabicParenR"/>
            </a:pPr>
            <a:r>
              <a:rPr lang="en-IN" sz="1600" dirty="0" err="1"/>
              <a:t>eMSME</a:t>
            </a:r>
            <a:r>
              <a:rPr lang="en-IN" sz="1600" dirty="0"/>
              <a:t> charges (</a:t>
            </a:r>
            <a:r>
              <a:rPr lang="en-IN" sz="1600" dirty="0" err="1"/>
              <a:t>availment</a:t>
            </a:r>
            <a:r>
              <a:rPr lang="en-IN" sz="1600" dirty="0"/>
              <a:t> cost) will be fixed and confirmed upfront with TAT</a:t>
            </a:r>
          </a:p>
          <a:p>
            <a:pPr marL="342900" indent="-342900">
              <a:buFont typeface="+mj-lt"/>
              <a:buAutoNum type="arabicParenR"/>
            </a:pPr>
            <a:r>
              <a:rPr lang="en-IN" sz="1600" dirty="0"/>
              <a:t>You can also come and join our network of fulfilment experts</a:t>
            </a:r>
          </a:p>
        </p:txBody>
      </p:sp>
      <p:sp>
        <p:nvSpPr>
          <p:cNvPr id="18" name="TextBox 17">
            <a:extLst>
              <a:ext uri="{FF2B5EF4-FFF2-40B4-BE49-F238E27FC236}">
                <a16:creationId xmlns:a16="http://schemas.microsoft.com/office/drawing/2014/main" id="{E2CCC4EA-4B13-D404-8359-C2FDF6FEF5F2}"/>
              </a:ext>
            </a:extLst>
          </p:cNvPr>
          <p:cNvSpPr txBox="1"/>
          <p:nvPr/>
        </p:nvSpPr>
        <p:spPr>
          <a:xfrm>
            <a:off x="4791919" y="4820853"/>
            <a:ext cx="7302315" cy="1077218"/>
          </a:xfrm>
          <a:prstGeom prst="rect">
            <a:avLst/>
          </a:prstGeom>
          <a:noFill/>
        </p:spPr>
        <p:txBody>
          <a:bodyPr wrap="square" rtlCol="0">
            <a:spAutoFit/>
          </a:bodyPr>
          <a:lstStyle/>
          <a:p>
            <a:pPr marL="342900" indent="-342900">
              <a:buFont typeface="+mj-lt"/>
              <a:buAutoNum type="arabicParenR"/>
            </a:pPr>
            <a:r>
              <a:rPr lang="en-IN" sz="1600" dirty="0"/>
              <a:t>We provide free educational material and updates during our partnership period</a:t>
            </a:r>
          </a:p>
          <a:p>
            <a:pPr marL="342900" indent="-342900">
              <a:buFont typeface="+mj-lt"/>
              <a:buAutoNum type="arabicParenR"/>
            </a:pPr>
            <a:r>
              <a:rPr lang="en-IN" sz="1600" dirty="0"/>
              <a:t>You can ask for customised in-person training program by our experts</a:t>
            </a:r>
          </a:p>
          <a:p>
            <a:pPr marL="342900" indent="-342900">
              <a:buFont typeface="+mj-lt"/>
              <a:buAutoNum type="arabicParenR"/>
            </a:pPr>
            <a:r>
              <a:rPr lang="en-IN" sz="1600" dirty="0"/>
              <a:t>Regular guidance on Saarthi platform updates</a:t>
            </a:r>
          </a:p>
        </p:txBody>
      </p:sp>
      <p:sp>
        <p:nvSpPr>
          <p:cNvPr id="19" name="Rectangle 18">
            <a:extLst>
              <a:ext uri="{FF2B5EF4-FFF2-40B4-BE49-F238E27FC236}">
                <a16:creationId xmlns:a16="http://schemas.microsoft.com/office/drawing/2014/main" id="{C661A607-B59B-BB6C-DA9C-58A6F791121D}"/>
              </a:ext>
            </a:extLst>
          </p:cNvPr>
          <p:cNvSpPr/>
          <p:nvPr/>
        </p:nvSpPr>
        <p:spPr>
          <a:xfrm>
            <a:off x="644237" y="1574154"/>
            <a:ext cx="559530" cy="1446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1</a:t>
            </a:r>
          </a:p>
        </p:txBody>
      </p:sp>
      <p:sp>
        <p:nvSpPr>
          <p:cNvPr id="20" name="Rectangle 19">
            <a:extLst>
              <a:ext uri="{FF2B5EF4-FFF2-40B4-BE49-F238E27FC236}">
                <a16:creationId xmlns:a16="http://schemas.microsoft.com/office/drawing/2014/main" id="{7EE9DCBA-6AB3-F8DE-C4B4-074BECAECDFF}"/>
              </a:ext>
            </a:extLst>
          </p:cNvPr>
          <p:cNvSpPr/>
          <p:nvPr/>
        </p:nvSpPr>
        <p:spPr>
          <a:xfrm>
            <a:off x="644237" y="3197503"/>
            <a:ext cx="559530" cy="1446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2</a:t>
            </a:r>
          </a:p>
        </p:txBody>
      </p:sp>
      <p:sp>
        <p:nvSpPr>
          <p:cNvPr id="21" name="Rectangle 20">
            <a:extLst>
              <a:ext uri="{FF2B5EF4-FFF2-40B4-BE49-F238E27FC236}">
                <a16:creationId xmlns:a16="http://schemas.microsoft.com/office/drawing/2014/main" id="{6105820E-EE1C-2A79-148E-E232FC4E2A6C}"/>
              </a:ext>
            </a:extLst>
          </p:cNvPr>
          <p:cNvSpPr/>
          <p:nvPr/>
        </p:nvSpPr>
        <p:spPr>
          <a:xfrm>
            <a:off x="644237" y="4820853"/>
            <a:ext cx="559530" cy="1446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3</a:t>
            </a:r>
          </a:p>
        </p:txBody>
      </p:sp>
      <p:cxnSp>
        <p:nvCxnSpPr>
          <p:cNvPr id="23" name="Straight Connector 22">
            <a:extLst>
              <a:ext uri="{FF2B5EF4-FFF2-40B4-BE49-F238E27FC236}">
                <a16:creationId xmlns:a16="http://schemas.microsoft.com/office/drawing/2014/main" id="{D12219F8-C0E9-9FC4-6051-80E550DBDB72}"/>
              </a:ext>
            </a:extLst>
          </p:cNvPr>
          <p:cNvCxnSpPr>
            <a:cxnSpLocks/>
          </p:cNvCxnSpPr>
          <p:nvPr/>
        </p:nvCxnSpPr>
        <p:spPr>
          <a:xfrm>
            <a:off x="644237" y="3020989"/>
            <a:ext cx="11547763"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4B979334-8F0F-976D-911E-F0EA62B65E96}"/>
              </a:ext>
            </a:extLst>
          </p:cNvPr>
          <p:cNvCxnSpPr>
            <a:cxnSpLocks/>
          </p:cNvCxnSpPr>
          <p:nvPr/>
        </p:nvCxnSpPr>
        <p:spPr>
          <a:xfrm>
            <a:off x="644237" y="4644338"/>
            <a:ext cx="11547763"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D66B82FD-1526-E539-03EC-DE4BDFE8641E}"/>
              </a:ext>
            </a:extLst>
          </p:cNvPr>
          <p:cNvCxnSpPr>
            <a:cxnSpLocks/>
          </p:cNvCxnSpPr>
          <p:nvPr/>
        </p:nvCxnSpPr>
        <p:spPr>
          <a:xfrm>
            <a:off x="644236" y="6267688"/>
            <a:ext cx="11547763"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48395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EE65-80AF-FE77-01D5-6CB382B59297}"/>
              </a:ext>
            </a:extLst>
          </p:cNvPr>
          <p:cNvSpPr>
            <a:spLocks noGrp="1"/>
          </p:cNvSpPr>
          <p:nvPr>
            <p:ph type="title"/>
          </p:nvPr>
        </p:nvSpPr>
        <p:spPr>
          <a:xfrm>
            <a:off x="1138243" y="2"/>
            <a:ext cx="11052856" cy="876222"/>
          </a:xfrm>
        </p:spPr>
        <p:txBody>
          <a:bodyPr vert="horz" lIns="91440" tIns="45720" rIns="91440" bIns="45720" rtlCol="0" anchor="ctr">
            <a:normAutofit/>
          </a:bodyPr>
          <a:lstStyle/>
          <a:p>
            <a:pPr algn="r"/>
            <a:r>
              <a:rPr lang="en-US" sz="3500" dirty="0">
                <a:solidFill>
                  <a:srgbClr val="234572"/>
                </a:solidFill>
                <a:latin typeface="+mn-lt"/>
              </a:rPr>
              <a:t>Packages specifically curated for CA partners</a:t>
            </a:r>
            <a:endParaRPr lang="en-IN" sz="3500" dirty="0">
              <a:solidFill>
                <a:srgbClr val="234572"/>
              </a:solidFill>
              <a:latin typeface="+mn-lt"/>
            </a:endParaRPr>
          </a:p>
        </p:txBody>
      </p:sp>
      <p:sp>
        <p:nvSpPr>
          <p:cNvPr id="3" name="Rectangle 2">
            <a:extLst>
              <a:ext uri="{FF2B5EF4-FFF2-40B4-BE49-F238E27FC236}">
                <a16:creationId xmlns:a16="http://schemas.microsoft.com/office/drawing/2014/main" id="{3271904E-AD0E-967F-46EC-2F8DFA9A89F5}"/>
              </a:ext>
            </a:extLst>
          </p:cNvPr>
          <p:cNvSpPr/>
          <p:nvPr/>
        </p:nvSpPr>
        <p:spPr>
          <a:xfrm>
            <a:off x="902824" y="1831494"/>
            <a:ext cx="2602907" cy="14530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Platinum Partners</a:t>
            </a:r>
          </a:p>
        </p:txBody>
      </p:sp>
      <p:sp>
        <p:nvSpPr>
          <p:cNvPr id="4" name="Rectangle 3">
            <a:extLst>
              <a:ext uri="{FF2B5EF4-FFF2-40B4-BE49-F238E27FC236}">
                <a16:creationId xmlns:a16="http://schemas.microsoft.com/office/drawing/2014/main" id="{4EC6329F-42AE-986D-FF91-523A5CAE1C8F}"/>
              </a:ext>
            </a:extLst>
          </p:cNvPr>
          <p:cNvSpPr/>
          <p:nvPr/>
        </p:nvSpPr>
        <p:spPr>
          <a:xfrm>
            <a:off x="912665" y="3509632"/>
            <a:ext cx="2602907" cy="12624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Gold Partners</a:t>
            </a:r>
          </a:p>
        </p:txBody>
      </p:sp>
      <p:sp>
        <p:nvSpPr>
          <p:cNvPr id="14" name="Rectangle 13">
            <a:extLst>
              <a:ext uri="{FF2B5EF4-FFF2-40B4-BE49-F238E27FC236}">
                <a16:creationId xmlns:a16="http://schemas.microsoft.com/office/drawing/2014/main" id="{D97A72FE-6581-1A56-C928-8DB97DB1368D}"/>
              </a:ext>
            </a:extLst>
          </p:cNvPr>
          <p:cNvSpPr/>
          <p:nvPr/>
        </p:nvSpPr>
        <p:spPr>
          <a:xfrm>
            <a:off x="902824" y="5050300"/>
            <a:ext cx="2602907" cy="11369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Silver Partners</a:t>
            </a:r>
          </a:p>
        </p:txBody>
      </p:sp>
      <p:sp>
        <p:nvSpPr>
          <p:cNvPr id="16" name="TextBox 15">
            <a:extLst>
              <a:ext uri="{FF2B5EF4-FFF2-40B4-BE49-F238E27FC236}">
                <a16:creationId xmlns:a16="http://schemas.microsoft.com/office/drawing/2014/main" id="{8D691EA1-BCBC-084D-43FD-13B5BB12D2FB}"/>
              </a:ext>
            </a:extLst>
          </p:cNvPr>
          <p:cNvSpPr txBox="1"/>
          <p:nvPr/>
        </p:nvSpPr>
        <p:spPr>
          <a:xfrm>
            <a:off x="3576193" y="1831495"/>
            <a:ext cx="5899277" cy="1477328"/>
          </a:xfrm>
          <a:prstGeom prst="rect">
            <a:avLst/>
          </a:prstGeom>
          <a:noFill/>
        </p:spPr>
        <p:txBody>
          <a:bodyPr wrap="square" rtlCol="0">
            <a:spAutoFit/>
          </a:bodyPr>
          <a:lstStyle/>
          <a:p>
            <a:pPr marL="342900" indent="-342900">
              <a:buFont typeface="+mj-lt"/>
              <a:buAutoNum type="arabicParenR"/>
            </a:pPr>
            <a:r>
              <a:rPr lang="en-IN" sz="1500"/>
              <a:t>6 trainings and webinars by our expert teams</a:t>
            </a:r>
          </a:p>
          <a:p>
            <a:pPr marL="342900" indent="-342900">
              <a:buFont typeface="+mj-lt"/>
              <a:buAutoNum type="arabicParenR"/>
            </a:pPr>
            <a:r>
              <a:rPr lang="en-IN" sz="1500"/>
              <a:t>Generation of Scheme Discovery Report - 750</a:t>
            </a:r>
          </a:p>
          <a:p>
            <a:pPr marL="342900" indent="-342900">
              <a:buFont typeface="+mj-lt"/>
              <a:buAutoNum type="arabicParenR"/>
            </a:pPr>
            <a:r>
              <a:rPr lang="en-IN" sz="1500"/>
              <a:t>3 Fulfilment assistance of scheme by our experts</a:t>
            </a:r>
          </a:p>
          <a:p>
            <a:pPr marL="342900" indent="-342900">
              <a:buFont typeface="+mj-lt"/>
              <a:buAutoNum type="arabicParenR"/>
            </a:pPr>
            <a:r>
              <a:rPr lang="en-IN" sz="1500"/>
              <a:t>One annual scheme publication co-branded with partner logo and branding for onward delivery to your MSME clients</a:t>
            </a:r>
          </a:p>
          <a:p>
            <a:pPr marL="342900" indent="-342900">
              <a:buFont typeface="+mj-lt"/>
              <a:buAutoNum type="arabicParenR"/>
            </a:pPr>
            <a:r>
              <a:rPr lang="en-IN" sz="1500"/>
              <a:t>Dedicated expert assigned for any real time question/answers</a:t>
            </a:r>
          </a:p>
        </p:txBody>
      </p:sp>
      <p:sp>
        <p:nvSpPr>
          <p:cNvPr id="17" name="TextBox 16">
            <a:extLst>
              <a:ext uri="{FF2B5EF4-FFF2-40B4-BE49-F238E27FC236}">
                <a16:creationId xmlns:a16="http://schemas.microsoft.com/office/drawing/2014/main" id="{AA705310-5DA8-4748-A88F-E449ED3D7F91}"/>
              </a:ext>
            </a:extLst>
          </p:cNvPr>
          <p:cNvSpPr txBox="1"/>
          <p:nvPr/>
        </p:nvSpPr>
        <p:spPr>
          <a:xfrm>
            <a:off x="3589020" y="3523671"/>
            <a:ext cx="5886450" cy="1015663"/>
          </a:xfrm>
          <a:prstGeom prst="rect">
            <a:avLst/>
          </a:prstGeom>
          <a:noFill/>
        </p:spPr>
        <p:txBody>
          <a:bodyPr wrap="square" rtlCol="0">
            <a:spAutoFit/>
          </a:bodyPr>
          <a:lstStyle/>
          <a:p>
            <a:pPr marL="342900" indent="-342900">
              <a:buFont typeface="+mj-lt"/>
              <a:buAutoNum type="arabicParenR"/>
            </a:pPr>
            <a:r>
              <a:rPr lang="en-IN" sz="1500"/>
              <a:t>3 trainings programs and webinars by our expert teams</a:t>
            </a:r>
          </a:p>
          <a:p>
            <a:pPr marL="342900" indent="-342900">
              <a:buFont typeface="+mj-lt"/>
              <a:buAutoNum type="arabicParenR"/>
            </a:pPr>
            <a:r>
              <a:rPr lang="en-IN" sz="1500"/>
              <a:t>Generation of Scheme Discovery Report - 300</a:t>
            </a:r>
          </a:p>
          <a:p>
            <a:pPr marL="342900" indent="-342900">
              <a:buFont typeface="+mj-lt"/>
              <a:buAutoNum type="arabicParenR"/>
            </a:pPr>
            <a:r>
              <a:rPr lang="en-IN" sz="1500"/>
              <a:t>2 Fulfilment assistance of scheme by our experts</a:t>
            </a:r>
          </a:p>
          <a:p>
            <a:pPr marL="342900" indent="-342900">
              <a:buFont typeface="+mj-lt"/>
              <a:buAutoNum type="arabicParenR"/>
            </a:pPr>
            <a:r>
              <a:rPr lang="en-IN" sz="1500"/>
              <a:t>Dedicated expert assigned for any real time question/answers</a:t>
            </a:r>
          </a:p>
        </p:txBody>
      </p:sp>
      <p:sp>
        <p:nvSpPr>
          <p:cNvPr id="18" name="TextBox 17">
            <a:extLst>
              <a:ext uri="{FF2B5EF4-FFF2-40B4-BE49-F238E27FC236}">
                <a16:creationId xmlns:a16="http://schemas.microsoft.com/office/drawing/2014/main" id="{E2CCC4EA-4B13-D404-8359-C2FDF6FEF5F2}"/>
              </a:ext>
            </a:extLst>
          </p:cNvPr>
          <p:cNvSpPr txBox="1"/>
          <p:nvPr/>
        </p:nvSpPr>
        <p:spPr>
          <a:xfrm>
            <a:off x="3589020" y="5034477"/>
            <a:ext cx="5886450" cy="1015663"/>
          </a:xfrm>
          <a:prstGeom prst="rect">
            <a:avLst/>
          </a:prstGeom>
          <a:noFill/>
        </p:spPr>
        <p:txBody>
          <a:bodyPr wrap="square" rtlCol="0">
            <a:spAutoFit/>
          </a:bodyPr>
          <a:lstStyle/>
          <a:p>
            <a:pPr marL="342900" indent="-342900">
              <a:buFont typeface="+mj-lt"/>
              <a:buAutoNum type="arabicParenR"/>
            </a:pPr>
            <a:r>
              <a:rPr lang="en-IN" sz="1500"/>
              <a:t>Generation of Scheme Discovery Report - 50</a:t>
            </a:r>
          </a:p>
          <a:p>
            <a:pPr marL="342900" indent="-342900">
              <a:buFont typeface="+mj-lt"/>
              <a:buAutoNum type="arabicParenR"/>
            </a:pPr>
            <a:r>
              <a:rPr lang="en-IN" sz="1500"/>
              <a:t>1 Fulfilment assistance of scheme by our experts</a:t>
            </a:r>
          </a:p>
          <a:p>
            <a:pPr marL="342900" indent="-342900">
              <a:buFont typeface="+mj-lt"/>
              <a:buAutoNum type="arabicParenR"/>
            </a:pPr>
            <a:r>
              <a:rPr lang="en-IN" sz="1500"/>
              <a:t>Dedicated expert assigned for any real time question/answers</a:t>
            </a:r>
          </a:p>
          <a:p>
            <a:pPr marL="342900" indent="-342900">
              <a:buFont typeface="+mj-lt"/>
              <a:buAutoNum type="arabicParenR"/>
            </a:pPr>
            <a:r>
              <a:rPr lang="en-IN" sz="1500"/>
              <a:t>This package can be upgraded within 3 months of subscription</a:t>
            </a:r>
          </a:p>
        </p:txBody>
      </p:sp>
      <p:sp>
        <p:nvSpPr>
          <p:cNvPr id="19" name="Rectangle 18">
            <a:extLst>
              <a:ext uri="{FF2B5EF4-FFF2-40B4-BE49-F238E27FC236}">
                <a16:creationId xmlns:a16="http://schemas.microsoft.com/office/drawing/2014/main" id="{C661A607-B59B-BB6C-DA9C-58A6F791121D}"/>
              </a:ext>
            </a:extLst>
          </p:cNvPr>
          <p:cNvSpPr/>
          <p:nvPr/>
        </p:nvSpPr>
        <p:spPr>
          <a:xfrm>
            <a:off x="343294" y="1831496"/>
            <a:ext cx="559530" cy="14530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1</a:t>
            </a:r>
          </a:p>
        </p:txBody>
      </p:sp>
      <p:sp>
        <p:nvSpPr>
          <p:cNvPr id="20" name="Rectangle 19">
            <a:extLst>
              <a:ext uri="{FF2B5EF4-FFF2-40B4-BE49-F238E27FC236}">
                <a16:creationId xmlns:a16="http://schemas.microsoft.com/office/drawing/2014/main" id="{7EE9DCBA-6AB3-F8DE-C4B4-074BECAECDFF}"/>
              </a:ext>
            </a:extLst>
          </p:cNvPr>
          <p:cNvSpPr/>
          <p:nvPr/>
        </p:nvSpPr>
        <p:spPr>
          <a:xfrm>
            <a:off x="343294" y="3509632"/>
            <a:ext cx="559530" cy="12624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2</a:t>
            </a:r>
          </a:p>
        </p:txBody>
      </p:sp>
      <p:sp>
        <p:nvSpPr>
          <p:cNvPr id="21" name="Rectangle 20">
            <a:extLst>
              <a:ext uri="{FF2B5EF4-FFF2-40B4-BE49-F238E27FC236}">
                <a16:creationId xmlns:a16="http://schemas.microsoft.com/office/drawing/2014/main" id="{6105820E-EE1C-2A79-148E-E232FC4E2A6C}"/>
              </a:ext>
            </a:extLst>
          </p:cNvPr>
          <p:cNvSpPr/>
          <p:nvPr/>
        </p:nvSpPr>
        <p:spPr>
          <a:xfrm>
            <a:off x="343294" y="5050302"/>
            <a:ext cx="559530" cy="11369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3</a:t>
            </a:r>
          </a:p>
        </p:txBody>
      </p:sp>
      <p:cxnSp>
        <p:nvCxnSpPr>
          <p:cNvPr id="23" name="Straight Connector 22">
            <a:extLst>
              <a:ext uri="{FF2B5EF4-FFF2-40B4-BE49-F238E27FC236}">
                <a16:creationId xmlns:a16="http://schemas.microsoft.com/office/drawing/2014/main" id="{D12219F8-C0E9-9FC4-6051-80E550DBDB72}"/>
              </a:ext>
            </a:extLst>
          </p:cNvPr>
          <p:cNvCxnSpPr>
            <a:cxnSpLocks/>
          </p:cNvCxnSpPr>
          <p:nvPr/>
        </p:nvCxnSpPr>
        <p:spPr>
          <a:xfrm>
            <a:off x="343294" y="3319016"/>
            <a:ext cx="11547762"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4B979334-8F0F-976D-911E-F0EA62B65E96}"/>
              </a:ext>
            </a:extLst>
          </p:cNvPr>
          <p:cNvCxnSpPr>
            <a:cxnSpLocks/>
          </p:cNvCxnSpPr>
          <p:nvPr/>
        </p:nvCxnSpPr>
        <p:spPr>
          <a:xfrm>
            <a:off x="343293" y="4840107"/>
            <a:ext cx="11547763"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D66B82FD-1526-E539-03EC-DE4BDFE8641E}"/>
              </a:ext>
            </a:extLst>
          </p:cNvPr>
          <p:cNvCxnSpPr>
            <a:cxnSpLocks/>
          </p:cNvCxnSpPr>
          <p:nvPr/>
        </p:nvCxnSpPr>
        <p:spPr>
          <a:xfrm>
            <a:off x="360657" y="6217367"/>
            <a:ext cx="11547763"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5F84939A-D862-5E2C-867C-312902E31407}"/>
              </a:ext>
            </a:extLst>
          </p:cNvPr>
          <p:cNvSpPr/>
          <p:nvPr/>
        </p:nvSpPr>
        <p:spPr>
          <a:xfrm>
            <a:off x="9558759" y="1831494"/>
            <a:ext cx="2349661" cy="1427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Rs. 45,000</a:t>
            </a:r>
          </a:p>
        </p:txBody>
      </p:sp>
      <p:sp>
        <p:nvSpPr>
          <p:cNvPr id="8" name="Rectangle 7">
            <a:extLst>
              <a:ext uri="{FF2B5EF4-FFF2-40B4-BE49-F238E27FC236}">
                <a16:creationId xmlns:a16="http://schemas.microsoft.com/office/drawing/2014/main" id="{1FD6F7BE-0305-C10F-1D27-C734DB5E423A}"/>
              </a:ext>
            </a:extLst>
          </p:cNvPr>
          <p:cNvSpPr/>
          <p:nvPr/>
        </p:nvSpPr>
        <p:spPr>
          <a:xfrm>
            <a:off x="9558759" y="3599431"/>
            <a:ext cx="2349661" cy="11695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Rs. 25,000</a:t>
            </a:r>
          </a:p>
        </p:txBody>
      </p:sp>
      <p:sp>
        <p:nvSpPr>
          <p:cNvPr id="9" name="Rectangle 8">
            <a:extLst>
              <a:ext uri="{FF2B5EF4-FFF2-40B4-BE49-F238E27FC236}">
                <a16:creationId xmlns:a16="http://schemas.microsoft.com/office/drawing/2014/main" id="{033FDE41-FECA-2705-FEA5-EC739C86CFE2}"/>
              </a:ext>
            </a:extLst>
          </p:cNvPr>
          <p:cNvSpPr/>
          <p:nvPr/>
        </p:nvSpPr>
        <p:spPr>
          <a:xfrm>
            <a:off x="9558759" y="5047817"/>
            <a:ext cx="2349661" cy="11695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Rs.5,000</a:t>
            </a:r>
          </a:p>
        </p:txBody>
      </p:sp>
      <p:sp>
        <p:nvSpPr>
          <p:cNvPr id="10" name="TextBox 9">
            <a:extLst>
              <a:ext uri="{FF2B5EF4-FFF2-40B4-BE49-F238E27FC236}">
                <a16:creationId xmlns:a16="http://schemas.microsoft.com/office/drawing/2014/main" id="{67B474EF-57DB-CEE4-6672-EB701A824287}"/>
              </a:ext>
            </a:extLst>
          </p:cNvPr>
          <p:cNvSpPr txBox="1"/>
          <p:nvPr/>
        </p:nvSpPr>
        <p:spPr>
          <a:xfrm>
            <a:off x="9558759" y="1086418"/>
            <a:ext cx="2332297" cy="584775"/>
          </a:xfrm>
          <a:prstGeom prst="rect">
            <a:avLst/>
          </a:prstGeom>
          <a:noFill/>
        </p:spPr>
        <p:txBody>
          <a:bodyPr wrap="square" rtlCol="0" anchor="ctr">
            <a:spAutoFit/>
          </a:bodyPr>
          <a:lstStyle/>
          <a:p>
            <a:pPr algn="ctr"/>
            <a:endParaRPr lang="en-IN" sz="1600" b="1"/>
          </a:p>
          <a:p>
            <a:pPr algn="ctr"/>
            <a:r>
              <a:rPr lang="en-IN" sz="1600" b="1"/>
              <a:t>Annual Cost (Rs)</a:t>
            </a:r>
          </a:p>
        </p:txBody>
      </p:sp>
      <p:sp>
        <p:nvSpPr>
          <p:cNvPr id="11" name="TextBox 10">
            <a:extLst>
              <a:ext uri="{FF2B5EF4-FFF2-40B4-BE49-F238E27FC236}">
                <a16:creationId xmlns:a16="http://schemas.microsoft.com/office/drawing/2014/main" id="{585B4DCA-2431-1339-E36E-3218EEEDB68D}"/>
              </a:ext>
            </a:extLst>
          </p:cNvPr>
          <p:cNvSpPr txBox="1"/>
          <p:nvPr/>
        </p:nvSpPr>
        <p:spPr>
          <a:xfrm>
            <a:off x="902824" y="1086418"/>
            <a:ext cx="2590080" cy="584775"/>
          </a:xfrm>
          <a:prstGeom prst="rect">
            <a:avLst/>
          </a:prstGeom>
          <a:noFill/>
        </p:spPr>
        <p:txBody>
          <a:bodyPr wrap="square" rtlCol="0" anchor="ctr">
            <a:spAutoFit/>
          </a:bodyPr>
          <a:lstStyle/>
          <a:p>
            <a:endParaRPr lang="en-IN" sz="1600" b="1"/>
          </a:p>
          <a:p>
            <a:r>
              <a:rPr lang="en-IN" sz="1600" b="1"/>
              <a:t>Package type</a:t>
            </a:r>
          </a:p>
        </p:txBody>
      </p:sp>
      <p:sp>
        <p:nvSpPr>
          <p:cNvPr id="12" name="TextBox 11">
            <a:extLst>
              <a:ext uri="{FF2B5EF4-FFF2-40B4-BE49-F238E27FC236}">
                <a16:creationId xmlns:a16="http://schemas.microsoft.com/office/drawing/2014/main" id="{FF460919-537A-F34D-065A-E53EE9D25E1D}"/>
              </a:ext>
            </a:extLst>
          </p:cNvPr>
          <p:cNvSpPr txBox="1"/>
          <p:nvPr/>
        </p:nvSpPr>
        <p:spPr>
          <a:xfrm>
            <a:off x="3576193" y="1086418"/>
            <a:ext cx="5982566" cy="584775"/>
          </a:xfrm>
          <a:prstGeom prst="rect">
            <a:avLst/>
          </a:prstGeom>
          <a:noFill/>
        </p:spPr>
        <p:txBody>
          <a:bodyPr wrap="square" rtlCol="0" anchor="ctr">
            <a:spAutoFit/>
          </a:bodyPr>
          <a:lstStyle/>
          <a:p>
            <a:endParaRPr lang="en-IN" sz="1600" b="1"/>
          </a:p>
          <a:p>
            <a:r>
              <a:rPr lang="en-IN" sz="1600" b="1"/>
              <a:t>Package Inclusions</a:t>
            </a:r>
          </a:p>
        </p:txBody>
      </p:sp>
    </p:spTree>
    <p:extLst>
      <p:ext uri="{BB962C8B-B14F-4D97-AF65-F5344CB8AC3E}">
        <p14:creationId xmlns:p14="http://schemas.microsoft.com/office/powerpoint/2010/main" val="2358683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EE65-80AF-FE77-01D5-6CB382B59297}"/>
              </a:ext>
            </a:extLst>
          </p:cNvPr>
          <p:cNvSpPr>
            <a:spLocks noGrp="1"/>
          </p:cNvSpPr>
          <p:nvPr>
            <p:ph type="title"/>
          </p:nvPr>
        </p:nvSpPr>
        <p:spPr>
          <a:xfrm>
            <a:off x="1109672" y="1"/>
            <a:ext cx="11070220" cy="909903"/>
          </a:xfrm>
        </p:spPr>
        <p:txBody>
          <a:bodyPr vert="horz" lIns="91440" tIns="45720" rIns="91440" bIns="45720" rtlCol="0" anchor="ctr">
            <a:normAutofit/>
          </a:bodyPr>
          <a:lstStyle/>
          <a:p>
            <a:pPr algn="r"/>
            <a:r>
              <a:rPr lang="en-US" sz="3500" dirty="0">
                <a:solidFill>
                  <a:srgbClr val="234572"/>
                </a:solidFill>
                <a:latin typeface="+mn-lt"/>
              </a:rPr>
              <a:t>Packages specifically curated for CA partners</a:t>
            </a:r>
            <a:endParaRPr lang="en-IN" sz="3500" dirty="0">
              <a:solidFill>
                <a:srgbClr val="234572"/>
              </a:solidFill>
              <a:latin typeface="+mn-lt"/>
            </a:endParaRPr>
          </a:p>
        </p:txBody>
      </p:sp>
      <p:sp>
        <p:nvSpPr>
          <p:cNvPr id="3" name="Rectangle 2">
            <a:extLst>
              <a:ext uri="{FF2B5EF4-FFF2-40B4-BE49-F238E27FC236}">
                <a16:creationId xmlns:a16="http://schemas.microsoft.com/office/drawing/2014/main" id="{3271904E-AD0E-967F-46EC-2F8DFA9A89F5}"/>
              </a:ext>
            </a:extLst>
          </p:cNvPr>
          <p:cNvSpPr/>
          <p:nvPr/>
        </p:nvSpPr>
        <p:spPr>
          <a:xfrm>
            <a:off x="902824" y="1831495"/>
            <a:ext cx="2602907" cy="12624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Advance Plan</a:t>
            </a:r>
          </a:p>
        </p:txBody>
      </p:sp>
      <p:sp>
        <p:nvSpPr>
          <p:cNvPr id="4" name="Rectangle 3">
            <a:extLst>
              <a:ext uri="{FF2B5EF4-FFF2-40B4-BE49-F238E27FC236}">
                <a16:creationId xmlns:a16="http://schemas.microsoft.com/office/drawing/2014/main" id="{4EC6329F-42AE-986D-FF91-523A5CAE1C8F}"/>
              </a:ext>
            </a:extLst>
          </p:cNvPr>
          <p:cNvSpPr/>
          <p:nvPr/>
        </p:nvSpPr>
        <p:spPr>
          <a:xfrm>
            <a:off x="902824" y="3270448"/>
            <a:ext cx="2602907" cy="12624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Basic Plan</a:t>
            </a:r>
          </a:p>
        </p:txBody>
      </p:sp>
      <p:sp>
        <p:nvSpPr>
          <p:cNvPr id="14" name="Rectangle 13">
            <a:extLst>
              <a:ext uri="{FF2B5EF4-FFF2-40B4-BE49-F238E27FC236}">
                <a16:creationId xmlns:a16="http://schemas.microsoft.com/office/drawing/2014/main" id="{D97A72FE-6581-1A56-C928-8DB97DB1368D}"/>
              </a:ext>
            </a:extLst>
          </p:cNvPr>
          <p:cNvSpPr/>
          <p:nvPr/>
        </p:nvSpPr>
        <p:spPr>
          <a:xfrm>
            <a:off x="902824" y="4709398"/>
            <a:ext cx="2602907" cy="11695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Trial Plan</a:t>
            </a:r>
          </a:p>
        </p:txBody>
      </p:sp>
      <p:sp>
        <p:nvSpPr>
          <p:cNvPr id="16" name="TextBox 15">
            <a:extLst>
              <a:ext uri="{FF2B5EF4-FFF2-40B4-BE49-F238E27FC236}">
                <a16:creationId xmlns:a16="http://schemas.microsoft.com/office/drawing/2014/main" id="{8D691EA1-BCBC-084D-43FD-13B5BB12D2FB}"/>
              </a:ext>
            </a:extLst>
          </p:cNvPr>
          <p:cNvSpPr txBox="1"/>
          <p:nvPr/>
        </p:nvSpPr>
        <p:spPr>
          <a:xfrm>
            <a:off x="3576193" y="1831495"/>
            <a:ext cx="5899277" cy="830997"/>
          </a:xfrm>
          <a:prstGeom prst="rect">
            <a:avLst/>
          </a:prstGeom>
          <a:noFill/>
        </p:spPr>
        <p:txBody>
          <a:bodyPr wrap="square" rtlCol="0">
            <a:spAutoFit/>
          </a:bodyPr>
          <a:lstStyle/>
          <a:p>
            <a:pPr marL="342900" indent="-342900">
              <a:buFont typeface="+mj-lt"/>
              <a:buAutoNum type="arabicParenR"/>
            </a:pPr>
            <a:r>
              <a:rPr lang="en-IN" sz="1600"/>
              <a:t>Generation of Scheme Discovery Report – 25</a:t>
            </a:r>
          </a:p>
          <a:p>
            <a:pPr marL="342900" indent="-342900">
              <a:buFont typeface="+mj-lt"/>
              <a:buAutoNum type="arabicParenR"/>
            </a:pPr>
            <a:r>
              <a:rPr lang="en-IN" sz="1600"/>
              <a:t>Dedicated expert assigned for any real time question/answers</a:t>
            </a:r>
          </a:p>
        </p:txBody>
      </p:sp>
      <p:sp>
        <p:nvSpPr>
          <p:cNvPr id="17" name="TextBox 16">
            <a:extLst>
              <a:ext uri="{FF2B5EF4-FFF2-40B4-BE49-F238E27FC236}">
                <a16:creationId xmlns:a16="http://schemas.microsoft.com/office/drawing/2014/main" id="{AA705310-5DA8-4748-A88F-E449ED3D7F91}"/>
              </a:ext>
            </a:extLst>
          </p:cNvPr>
          <p:cNvSpPr txBox="1"/>
          <p:nvPr/>
        </p:nvSpPr>
        <p:spPr>
          <a:xfrm>
            <a:off x="3589020" y="3270447"/>
            <a:ext cx="5886450" cy="1077218"/>
          </a:xfrm>
          <a:prstGeom prst="rect">
            <a:avLst/>
          </a:prstGeom>
          <a:noFill/>
        </p:spPr>
        <p:txBody>
          <a:bodyPr wrap="square" rtlCol="0">
            <a:spAutoFit/>
          </a:bodyPr>
          <a:lstStyle/>
          <a:p>
            <a:pPr marL="342900" indent="-342900">
              <a:buFont typeface="+mj-lt"/>
              <a:buAutoNum type="arabicParenR"/>
            </a:pPr>
            <a:r>
              <a:rPr lang="en-IN" sz="1600"/>
              <a:t>Generation of Scheme Discovery Report - 15</a:t>
            </a:r>
          </a:p>
          <a:p>
            <a:pPr marL="342900" indent="-342900">
              <a:buFont typeface="+mj-lt"/>
              <a:buAutoNum type="arabicParenR"/>
            </a:pPr>
            <a:r>
              <a:rPr lang="en-IN" sz="1600"/>
              <a:t>Dedicated expert assigned for any real time question/answers</a:t>
            </a:r>
          </a:p>
          <a:p>
            <a:pPr marL="342900" indent="-342900">
              <a:buFont typeface="+mj-lt"/>
              <a:buAutoNum type="arabicParenR"/>
            </a:pPr>
            <a:endParaRPr lang="en-IN" sz="1600"/>
          </a:p>
        </p:txBody>
      </p:sp>
      <p:sp>
        <p:nvSpPr>
          <p:cNvPr id="18" name="TextBox 17">
            <a:extLst>
              <a:ext uri="{FF2B5EF4-FFF2-40B4-BE49-F238E27FC236}">
                <a16:creationId xmlns:a16="http://schemas.microsoft.com/office/drawing/2014/main" id="{E2CCC4EA-4B13-D404-8359-C2FDF6FEF5F2}"/>
              </a:ext>
            </a:extLst>
          </p:cNvPr>
          <p:cNvSpPr txBox="1"/>
          <p:nvPr/>
        </p:nvSpPr>
        <p:spPr>
          <a:xfrm>
            <a:off x="3589020" y="4893797"/>
            <a:ext cx="5886450" cy="830997"/>
          </a:xfrm>
          <a:prstGeom prst="rect">
            <a:avLst/>
          </a:prstGeom>
          <a:noFill/>
        </p:spPr>
        <p:txBody>
          <a:bodyPr wrap="square" rtlCol="0">
            <a:spAutoFit/>
          </a:bodyPr>
          <a:lstStyle/>
          <a:p>
            <a:pPr marL="342900" indent="-342900">
              <a:buFont typeface="+mj-lt"/>
              <a:buAutoNum type="arabicParenR"/>
            </a:pPr>
            <a:r>
              <a:rPr lang="en-IN" sz="1600"/>
              <a:t>Generation of Scheme Discovery Report - 02</a:t>
            </a:r>
          </a:p>
          <a:p>
            <a:pPr marL="342900" indent="-342900">
              <a:buFont typeface="+mj-lt"/>
              <a:buAutoNum type="arabicParenR"/>
            </a:pPr>
            <a:r>
              <a:rPr lang="en-IN" sz="1600"/>
              <a:t>Dedicated expert assigned for any real time question/answers</a:t>
            </a:r>
          </a:p>
        </p:txBody>
      </p:sp>
      <p:sp>
        <p:nvSpPr>
          <p:cNvPr id="19" name="Rectangle 18">
            <a:extLst>
              <a:ext uri="{FF2B5EF4-FFF2-40B4-BE49-F238E27FC236}">
                <a16:creationId xmlns:a16="http://schemas.microsoft.com/office/drawing/2014/main" id="{C661A607-B59B-BB6C-DA9C-58A6F791121D}"/>
              </a:ext>
            </a:extLst>
          </p:cNvPr>
          <p:cNvSpPr/>
          <p:nvPr/>
        </p:nvSpPr>
        <p:spPr>
          <a:xfrm>
            <a:off x="343294" y="1831496"/>
            <a:ext cx="559530" cy="12624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4</a:t>
            </a:r>
          </a:p>
        </p:txBody>
      </p:sp>
      <p:sp>
        <p:nvSpPr>
          <p:cNvPr id="20" name="Rectangle 19">
            <a:extLst>
              <a:ext uri="{FF2B5EF4-FFF2-40B4-BE49-F238E27FC236}">
                <a16:creationId xmlns:a16="http://schemas.microsoft.com/office/drawing/2014/main" id="{7EE9DCBA-6AB3-F8DE-C4B4-074BECAECDFF}"/>
              </a:ext>
            </a:extLst>
          </p:cNvPr>
          <p:cNvSpPr/>
          <p:nvPr/>
        </p:nvSpPr>
        <p:spPr>
          <a:xfrm>
            <a:off x="343294" y="3270448"/>
            <a:ext cx="559530" cy="12624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5</a:t>
            </a:r>
          </a:p>
        </p:txBody>
      </p:sp>
      <p:sp>
        <p:nvSpPr>
          <p:cNvPr id="21" name="Rectangle 20">
            <a:extLst>
              <a:ext uri="{FF2B5EF4-FFF2-40B4-BE49-F238E27FC236}">
                <a16:creationId xmlns:a16="http://schemas.microsoft.com/office/drawing/2014/main" id="{6105820E-EE1C-2A79-148E-E232FC4E2A6C}"/>
              </a:ext>
            </a:extLst>
          </p:cNvPr>
          <p:cNvSpPr/>
          <p:nvPr/>
        </p:nvSpPr>
        <p:spPr>
          <a:xfrm>
            <a:off x="343294" y="4709399"/>
            <a:ext cx="559530" cy="11695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tx1"/>
                </a:solidFill>
              </a:rPr>
              <a:t>6</a:t>
            </a:r>
          </a:p>
        </p:txBody>
      </p:sp>
      <p:cxnSp>
        <p:nvCxnSpPr>
          <p:cNvPr id="23" name="Straight Connector 22">
            <a:extLst>
              <a:ext uri="{FF2B5EF4-FFF2-40B4-BE49-F238E27FC236}">
                <a16:creationId xmlns:a16="http://schemas.microsoft.com/office/drawing/2014/main" id="{D12219F8-C0E9-9FC4-6051-80E550DBDB72}"/>
              </a:ext>
            </a:extLst>
          </p:cNvPr>
          <p:cNvCxnSpPr>
            <a:cxnSpLocks/>
          </p:cNvCxnSpPr>
          <p:nvPr/>
        </p:nvCxnSpPr>
        <p:spPr>
          <a:xfrm>
            <a:off x="343294" y="3093933"/>
            <a:ext cx="11547762"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4B979334-8F0F-976D-911E-F0EA62B65E96}"/>
              </a:ext>
            </a:extLst>
          </p:cNvPr>
          <p:cNvCxnSpPr>
            <a:cxnSpLocks/>
          </p:cNvCxnSpPr>
          <p:nvPr/>
        </p:nvCxnSpPr>
        <p:spPr>
          <a:xfrm>
            <a:off x="322118" y="4532885"/>
            <a:ext cx="11547763"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D66B82FD-1526-E539-03EC-DE4BDFE8641E}"/>
              </a:ext>
            </a:extLst>
          </p:cNvPr>
          <p:cNvCxnSpPr>
            <a:cxnSpLocks/>
          </p:cNvCxnSpPr>
          <p:nvPr/>
        </p:nvCxnSpPr>
        <p:spPr>
          <a:xfrm>
            <a:off x="322118" y="5878950"/>
            <a:ext cx="11547763" cy="0"/>
          </a:xfrm>
          <a:prstGeom prst="line">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5F84939A-D862-5E2C-867C-312902E31407}"/>
              </a:ext>
            </a:extLst>
          </p:cNvPr>
          <p:cNvSpPr/>
          <p:nvPr/>
        </p:nvSpPr>
        <p:spPr>
          <a:xfrm>
            <a:off x="9558759" y="1793388"/>
            <a:ext cx="2349661" cy="12926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Rs. 3,000</a:t>
            </a:r>
          </a:p>
        </p:txBody>
      </p:sp>
      <p:sp>
        <p:nvSpPr>
          <p:cNvPr id="8" name="Rectangle 7">
            <a:extLst>
              <a:ext uri="{FF2B5EF4-FFF2-40B4-BE49-F238E27FC236}">
                <a16:creationId xmlns:a16="http://schemas.microsoft.com/office/drawing/2014/main" id="{1FD6F7BE-0305-C10F-1D27-C734DB5E423A}"/>
              </a:ext>
            </a:extLst>
          </p:cNvPr>
          <p:cNvSpPr/>
          <p:nvPr/>
        </p:nvSpPr>
        <p:spPr>
          <a:xfrm>
            <a:off x="9558759" y="3270448"/>
            <a:ext cx="2349661" cy="11695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Rs. 2,000</a:t>
            </a:r>
          </a:p>
        </p:txBody>
      </p:sp>
      <p:sp>
        <p:nvSpPr>
          <p:cNvPr id="9" name="Rectangle 8">
            <a:extLst>
              <a:ext uri="{FF2B5EF4-FFF2-40B4-BE49-F238E27FC236}">
                <a16:creationId xmlns:a16="http://schemas.microsoft.com/office/drawing/2014/main" id="{033FDE41-FECA-2705-FEA5-EC739C86CFE2}"/>
              </a:ext>
            </a:extLst>
          </p:cNvPr>
          <p:cNvSpPr/>
          <p:nvPr/>
        </p:nvSpPr>
        <p:spPr>
          <a:xfrm>
            <a:off x="9558759" y="4717284"/>
            <a:ext cx="2349661" cy="10780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Rs. 0.00</a:t>
            </a:r>
          </a:p>
        </p:txBody>
      </p:sp>
      <p:sp>
        <p:nvSpPr>
          <p:cNvPr id="10" name="TextBox 9">
            <a:extLst>
              <a:ext uri="{FF2B5EF4-FFF2-40B4-BE49-F238E27FC236}">
                <a16:creationId xmlns:a16="http://schemas.microsoft.com/office/drawing/2014/main" id="{67B474EF-57DB-CEE4-6672-EB701A824287}"/>
              </a:ext>
            </a:extLst>
          </p:cNvPr>
          <p:cNvSpPr txBox="1"/>
          <p:nvPr/>
        </p:nvSpPr>
        <p:spPr>
          <a:xfrm>
            <a:off x="9558759" y="1086418"/>
            <a:ext cx="2332297" cy="584775"/>
          </a:xfrm>
          <a:prstGeom prst="rect">
            <a:avLst/>
          </a:prstGeom>
          <a:noFill/>
        </p:spPr>
        <p:txBody>
          <a:bodyPr wrap="square" rtlCol="0" anchor="ctr">
            <a:spAutoFit/>
          </a:bodyPr>
          <a:lstStyle/>
          <a:p>
            <a:pPr algn="ctr"/>
            <a:endParaRPr lang="en-IN" sz="1600" b="1"/>
          </a:p>
          <a:p>
            <a:pPr algn="ctr"/>
            <a:r>
              <a:rPr lang="en-IN" sz="1600" b="1"/>
              <a:t>Annual Cost (Rs)</a:t>
            </a:r>
          </a:p>
        </p:txBody>
      </p:sp>
      <p:sp>
        <p:nvSpPr>
          <p:cNvPr id="11" name="TextBox 10">
            <a:extLst>
              <a:ext uri="{FF2B5EF4-FFF2-40B4-BE49-F238E27FC236}">
                <a16:creationId xmlns:a16="http://schemas.microsoft.com/office/drawing/2014/main" id="{585B4DCA-2431-1339-E36E-3218EEEDB68D}"/>
              </a:ext>
            </a:extLst>
          </p:cNvPr>
          <p:cNvSpPr txBox="1"/>
          <p:nvPr/>
        </p:nvSpPr>
        <p:spPr>
          <a:xfrm>
            <a:off x="902824" y="1086418"/>
            <a:ext cx="2590080" cy="584775"/>
          </a:xfrm>
          <a:prstGeom prst="rect">
            <a:avLst/>
          </a:prstGeom>
          <a:noFill/>
        </p:spPr>
        <p:txBody>
          <a:bodyPr wrap="square" rtlCol="0" anchor="ctr">
            <a:spAutoFit/>
          </a:bodyPr>
          <a:lstStyle/>
          <a:p>
            <a:endParaRPr lang="en-IN" sz="1600" b="1"/>
          </a:p>
          <a:p>
            <a:r>
              <a:rPr lang="en-IN" sz="1600" b="1"/>
              <a:t>Package type</a:t>
            </a:r>
          </a:p>
        </p:txBody>
      </p:sp>
      <p:sp>
        <p:nvSpPr>
          <p:cNvPr id="12" name="TextBox 11">
            <a:extLst>
              <a:ext uri="{FF2B5EF4-FFF2-40B4-BE49-F238E27FC236}">
                <a16:creationId xmlns:a16="http://schemas.microsoft.com/office/drawing/2014/main" id="{FF460919-537A-F34D-065A-E53EE9D25E1D}"/>
              </a:ext>
            </a:extLst>
          </p:cNvPr>
          <p:cNvSpPr txBox="1"/>
          <p:nvPr/>
        </p:nvSpPr>
        <p:spPr>
          <a:xfrm>
            <a:off x="3576193" y="1086418"/>
            <a:ext cx="5982566" cy="584775"/>
          </a:xfrm>
          <a:prstGeom prst="rect">
            <a:avLst/>
          </a:prstGeom>
          <a:noFill/>
        </p:spPr>
        <p:txBody>
          <a:bodyPr wrap="square" rtlCol="0" anchor="ctr">
            <a:spAutoFit/>
          </a:bodyPr>
          <a:lstStyle/>
          <a:p>
            <a:endParaRPr lang="en-IN" sz="1600" b="1"/>
          </a:p>
          <a:p>
            <a:r>
              <a:rPr lang="en-IN" sz="1600" b="1"/>
              <a:t>Package Inclusions</a:t>
            </a:r>
          </a:p>
        </p:txBody>
      </p:sp>
      <p:sp>
        <p:nvSpPr>
          <p:cNvPr id="13" name="TextBox 12">
            <a:extLst>
              <a:ext uri="{FF2B5EF4-FFF2-40B4-BE49-F238E27FC236}">
                <a16:creationId xmlns:a16="http://schemas.microsoft.com/office/drawing/2014/main" id="{9B03B4A7-6F92-99C7-E3AD-A76DE298B020}"/>
              </a:ext>
            </a:extLst>
          </p:cNvPr>
          <p:cNvSpPr txBox="1"/>
          <p:nvPr/>
        </p:nvSpPr>
        <p:spPr>
          <a:xfrm>
            <a:off x="343294" y="6146976"/>
            <a:ext cx="9982391" cy="338554"/>
          </a:xfrm>
          <a:prstGeom prst="rect">
            <a:avLst/>
          </a:prstGeom>
          <a:noFill/>
        </p:spPr>
        <p:txBody>
          <a:bodyPr wrap="square" rtlCol="0">
            <a:spAutoFit/>
          </a:bodyPr>
          <a:lstStyle/>
          <a:p>
            <a:r>
              <a:rPr lang="en-US" sz="1600" b="1"/>
              <a:t>eMSME Smart Invoicing and e-invoicing software will be free for a limited period to all CA partners</a:t>
            </a:r>
            <a:endParaRPr lang="en-IN" sz="1600" b="1"/>
          </a:p>
        </p:txBody>
      </p:sp>
    </p:spTree>
    <p:extLst>
      <p:ext uri="{BB962C8B-B14F-4D97-AF65-F5344CB8AC3E}">
        <p14:creationId xmlns:p14="http://schemas.microsoft.com/office/powerpoint/2010/main" val="90102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D239FC1-CF24-43B5-9417-8F5B124BB8B7}"/>
              </a:ext>
            </a:extLst>
          </p:cNvPr>
          <p:cNvSpPr>
            <a:spLocks noGrp="1"/>
          </p:cNvSpPr>
          <p:nvPr>
            <p:ph type="title"/>
          </p:nvPr>
        </p:nvSpPr>
        <p:spPr/>
        <p:txBody>
          <a:bodyPr vert="horz" lIns="91440" tIns="45720" rIns="91440" bIns="45720" rtlCol="0" anchor="ctr">
            <a:normAutofit/>
          </a:bodyPr>
          <a:lstStyle/>
          <a:p>
            <a:r>
              <a:rPr lang="en-IN" sz="2800"/>
              <a:t>How does </a:t>
            </a:r>
            <a:r>
              <a:rPr lang="en-IN" sz="2800" err="1"/>
              <a:t>Saarthi</a:t>
            </a:r>
            <a:r>
              <a:rPr lang="en-IN" sz="2800"/>
              <a:t> portal looks?</a:t>
            </a:r>
            <a:r>
              <a:rPr lang="en-US" sz="2800">
                <a:hlinkClick r:id="rId2"/>
              </a:rPr>
              <a:t> </a:t>
            </a:r>
            <a:r>
              <a:rPr lang="en-US" sz="2000">
                <a:hlinkClick r:id="rId2"/>
              </a:rPr>
              <a:t>[saarthi.emsme.com]</a:t>
            </a:r>
            <a:endParaRPr lang="en-IN" sz="2800"/>
          </a:p>
        </p:txBody>
      </p:sp>
      <p:pic>
        <p:nvPicPr>
          <p:cNvPr id="8" name="Picture 7">
            <a:extLst>
              <a:ext uri="{FF2B5EF4-FFF2-40B4-BE49-F238E27FC236}">
                <a16:creationId xmlns:a16="http://schemas.microsoft.com/office/drawing/2014/main" id="{C890962D-428E-43E2-CA25-58CAABC0E075}"/>
              </a:ext>
            </a:extLst>
          </p:cNvPr>
          <p:cNvPicPr>
            <a:picLocks noChangeAspect="1"/>
          </p:cNvPicPr>
          <p:nvPr/>
        </p:nvPicPr>
        <p:blipFill rotWithShape="1">
          <a:blip r:embed="rId3"/>
          <a:srcRect t="14166" b="6333"/>
          <a:stretch/>
        </p:blipFill>
        <p:spPr>
          <a:xfrm>
            <a:off x="0" y="971550"/>
            <a:ext cx="12192000" cy="5886450"/>
          </a:xfrm>
          <a:prstGeom prst="rect">
            <a:avLst/>
          </a:prstGeom>
        </p:spPr>
      </p:pic>
      <p:sp>
        <p:nvSpPr>
          <p:cNvPr id="3" name="TextBox 2">
            <a:extLst>
              <a:ext uri="{FF2B5EF4-FFF2-40B4-BE49-F238E27FC236}">
                <a16:creationId xmlns:a16="http://schemas.microsoft.com/office/drawing/2014/main" id="{77F14B80-09D0-BDAC-06A6-12A0225E5032}"/>
              </a:ext>
            </a:extLst>
          </p:cNvPr>
          <p:cNvSpPr txBox="1"/>
          <p:nvPr/>
        </p:nvSpPr>
        <p:spPr>
          <a:xfrm>
            <a:off x="3972954" y="0"/>
            <a:ext cx="8219046" cy="630942"/>
          </a:xfrm>
          <a:prstGeom prst="rect">
            <a:avLst/>
          </a:prstGeom>
        </p:spPr>
        <p:txBody>
          <a:bodyPr vert="horz" lIns="91440" tIns="45720" rIns="91440" bIns="45720" rtlCol="0" anchor="ctr">
            <a:normAutofit/>
          </a:bodyPr>
          <a:lstStyle>
            <a:lvl1pPr algn="r">
              <a:lnSpc>
                <a:spcPct val="90000"/>
              </a:lnSpc>
              <a:spcBef>
                <a:spcPct val="0"/>
              </a:spcBef>
              <a:buNone/>
              <a:defRPr sz="3500">
                <a:solidFill>
                  <a:srgbClr val="234572"/>
                </a:solidFill>
                <a:ea typeface="+mj-ea"/>
                <a:cs typeface="+mj-cs"/>
              </a:defRPr>
            </a:lvl1pPr>
          </a:lstStyle>
          <a:p>
            <a:r>
              <a:rPr lang="en-US" dirty="0" err="1"/>
              <a:t>eMSME</a:t>
            </a:r>
            <a:r>
              <a:rPr lang="en-US" dirty="0"/>
              <a:t> Saarthi Platform</a:t>
            </a:r>
          </a:p>
        </p:txBody>
      </p:sp>
    </p:spTree>
    <p:extLst>
      <p:ext uri="{BB962C8B-B14F-4D97-AF65-F5344CB8AC3E}">
        <p14:creationId xmlns:p14="http://schemas.microsoft.com/office/powerpoint/2010/main" val="288392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5A6B-9260-4DEB-A625-7A0BFECAF546}"/>
              </a:ext>
            </a:extLst>
          </p:cNvPr>
          <p:cNvSpPr>
            <a:spLocks noGrp="1"/>
          </p:cNvSpPr>
          <p:nvPr>
            <p:ph type="title"/>
          </p:nvPr>
        </p:nvSpPr>
        <p:spPr>
          <a:xfrm>
            <a:off x="3657600" y="0"/>
            <a:ext cx="8534400" cy="834189"/>
          </a:xfrm>
        </p:spPr>
        <p:txBody>
          <a:bodyPr vert="horz" lIns="91440" tIns="45720" rIns="91440" bIns="45720" rtlCol="0" anchor="ctr">
            <a:normAutofit/>
          </a:bodyPr>
          <a:lstStyle/>
          <a:p>
            <a:pPr algn="r"/>
            <a:r>
              <a:rPr lang="en-IN" sz="3500" dirty="0">
                <a:solidFill>
                  <a:srgbClr val="234572"/>
                </a:solidFill>
                <a:latin typeface="+mn-lt"/>
              </a:rPr>
              <a:t>Glimpse MSME Dashboard</a:t>
            </a:r>
          </a:p>
        </p:txBody>
      </p:sp>
      <p:sp>
        <p:nvSpPr>
          <p:cNvPr id="3" name="TextBox 2">
            <a:extLst>
              <a:ext uri="{FF2B5EF4-FFF2-40B4-BE49-F238E27FC236}">
                <a16:creationId xmlns:a16="http://schemas.microsoft.com/office/drawing/2014/main" id="{0516D4AF-5CC0-4208-B8C4-C60329C49621}"/>
              </a:ext>
            </a:extLst>
          </p:cNvPr>
          <p:cNvSpPr txBox="1"/>
          <p:nvPr/>
        </p:nvSpPr>
        <p:spPr>
          <a:xfrm>
            <a:off x="48228" y="6273225"/>
            <a:ext cx="12095544" cy="338554"/>
          </a:xfrm>
          <a:prstGeom prst="rect">
            <a:avLst/>
          </a:prstGeom>
          <a:noFill/>
        </p:spPr>
        <p:txBody>
          <a:bodyPr wrap="square" rtlCol="0">
            <a:spAutoFit/>
          </a:bodyPr>
          <a:lstStyle/>
          <a:p>
            <a:r>
              <a:rPr lang="en-IN" sz="1600" dirty="0"/>
              <a:t>As per MSME dashboard  - </a:t>
            </a:r>
            <a:r>
              <a:rPr lang="en-IN" sz="1600" dirty="0">
                <a:hlinkClick r:id="rId3"/>
              </a:rPr>
              <a:t>https://dashboard.msme.gov.in</a:t>
            </a:r>
            <a:r>
              <a:rPr lang="en-IN" sz="1600" dirty="0"/>
              <a:t>,  </a:t>
            </a:r>
          </a:p>
        </p:txBody>
      </p:sp>
      <p:pic>
        <p:nvPicPr>
          <p:cNvPr id="7" name="Picture 6">
            <a:extLst>
              <a:ext uri="{FF2B5EF4-FFF2-40B4-BE49-F238E27FC236}">
                <a16:creationId xmlns:a16="http://schemas.microsoft.com/office/drawing/2014/main" id="{EADEDFF9-D409-CA62-0408-934BAD7B86AA}"/>
              </a:ext>
            </a:extLst>
          </p:cNvPr>
          <p:cNvPicPr>
            <a:picLocks noChangeAspect="1"/>
          </p:cNvPicPr>
          <p:nvPr/>
        </p:nvPicPr>
        <p:blipFill>
          <a:blip r:embed="rId4"/>
          <a:stretch>
            <a:fillRect/>
          </a:stretch>
        </p:blipFill>
        <p:spPr>
          <a:xfrm>
            <a:off x="76199" y="1172019"/>
            <a:ext cx="6019801" cy="2697615"/>
          </a:xfrm>
          <a:prstGeom prst="rect">
            <a:avLst/>
          </a:prstGeom>
        </p:spPr>
      </p:pic>
      <p:pic>
        <p:nvPicPr>
          <p:cNvPr id="10" name="Picture 9">
            <a:extLst>
              <a:ext uri="{FF2B5EF4-FFF2-40B4-BE49-F238E27FC236}">
                <a16:creationId xmlns:a16="http://schemas.microsoft.com/office/drawing/2014/main" id="{51BA4193-793A-AE04-1A32-14FFBDC24B5F}"/>
              </a:ext>
            </a:extLst>
          </p:cNvPr>
          <p:cNvPicPr>
            <a:picLocks noChangeAspect="1"/>
          </p:cNvPicPr>
          <p:nvPr/>
        </p:nvPicPr>
        <p:blipFill>
          <a:blip r:embed="rId5"/>
          <a:stretch>
            <a:fillRect/>
          </a:stretch>
        </p:blipFill>
        <p:spPr>
          <a:xfrm>
            <a:off x="6096000" y="1172019"/>
            <a:ext cx="6019801" cy="2698303"/>
          </a:xfrm>
          <a:prstGeom prst="rect">
            <a:avLst/>
          </a:prstGeom>
        </p:spPr>
      </p:pic>
      <p:pic>
        <p:nvPicPr>
          <p:cNvPr id="12" name="Picture 11">
            <a:extLst>
              <a:ext uri="{FF2B5EF4-FFF2-40B4-BE49-F238E27FC236}">
                <a16:creationId xmlns:a16="http://schemas.microsoft.com/office/drawing/2014/main" id="{F61F03F5-6D3E-58EC-2E6C-C30FA314D679}"/>
              </a:ext>
            </a:extLst>
          </p:cNvPr>
          <p:cNvPicPr>
            <a:picLocks noChangeAspect="1"/>
          </p:cNvPicPr>
          <p:nvPr/>
        </p:nvPicPr>
        <p:blipFill>
          <a:blip r:embed="rId6"/>
          <a:stretch>
            <a:fillRect/>
          </a:stretch>
        </p:blipFill>
        <p:spPr>
          <a:xfrm>
            <a:off x="4614863" y="3898210"/>
            <a:ext cx="2967336" cy="1437510"/>
          </a:xfrm>
          <a:prstGeom prst="rect">
            <a:avLst/>
          </a:prstGeom>
        </p:spPr>
      </p:pic>
    </p:spTree>
    <p:extLst>
      <p:ext uri="{BB962C8B-B14F-4D97-AF65-F5344CB8AC3E}">
        <p14:creationId xmlns:p14="http://schemas.microsoft.com/office/powerpoint/2010/main" val="210373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1E691-F73A-CB43-A6A7-1479C88BC5DC}"/>
              </a:ext>
            </a:extLst>
          </p:cNvPr>
          <p:cNvSpPr>
            <a:spLocks noGrp="1"/>
          </p:cNvSpPr>
          <p:nvPr>
            <p:ph type="title"/>
          </p:nvPr>
        </p:nvSpPr>
        <p:spPr>
          <a:xfrm>
            <a:off x="4294611" y="0"/>
            <a:ext cx="7884144" cy="811964"/>
          </a:xfrm>
        </p:spPr>
        <p:txBody>
          <a:bodyPr vert="horz" lIns="91440" tIns="45720" rIns="91440" bIns="45720" rtlCol="0" anchor="ctr">
            <a:normAutofit/>
          </a:bodyPr>
          <a:lstStyle/>
          <a:p>
            <a:pPr algn="r"/>
            <a:r>
              <a:rPr lang="en-IN" sz="3500" dirty="0">
                <a:solidFill>
                  <a:srgbClr val="234572"/>
                </a:solidFill>
                <a:latin typeface="+mn-lt"/>
              </a:rPr>
              <a:t>How does Saarthi Work</a:t>
            </a:r>
          </a:p>
        </p:txBody>
      </p:sp>
      <p:pic>
        <p:nvPicPr>
          <p:cNvPr id="28" name="Picture 27">
            <a:extLst>
              <a:ext uri="{FF2B5EF4-FFF2-40B4-BE49-F238E27FC236}">
                <a16:creationId xmlns:a16="http://schemas.microsoft.com/office/drawing/2014/main" id="{74E06748-7A81-C21D-34CF-206E0A20AC54}"/>
              </a:ext>
            </a:extLst>
          </p:cNvPr>
          <p:cNvPicPr>
            <a:picLocks noChangeAspect="1"/>
          </p:cNvPicPr>
          <p:nvPr/>
        </p:nvPicPr>
        <p:blipFill>
          <a:blip r:embed="rId2"/>
          <a:stretch>
            <a:fillRect/>
          </a:stretch>
        </p:blipFill>
        <p:spPr>
          <a:xfrm>
            <a:off x="6674957" y="950509"/>
            <a:ext cx="3634483" cy="3441842"/>
          </a:xfrm>
          <a:prstGeom prst="rect">
            <a:avLst/>
          </a:prstGeom>
        </p:spPr>
      </p:pic>
      <p:pic>
        <p:nvPicPr>
          <p:cNvPr id="30" name="Picture 29">
            <a:extLst>
              <a:ext uri="{FF2B5EF4-FFF2-40B4-BE49-F238E27FC236}">
                <a16:creationId xmlns:a16="http://schemas.microsoft.com/office/drawing/2014/main" id="{0081709D-28F8-519E-C973-B3ED236345DA}"/>
              </a:ext>
            </a:extLst>
          </p:cNvPr>
          <p:cNvPicPr>
            <a:picLocks noChangeAspect="1"/>
          </p:cNvPicPr>
          <p:nvPr/>
        </p:nvPicPr>
        <p:blipFill>
          <a:blip r:embed="rId3"/>
          <a:stretch>
            <a:fillRect/>
          </a:stretch>
        </p:blipFill>
        <p:spPr>
          <a:xfrm>
            <a:off x="1296972" y="925944"/>
            <a:ext cx="3542314" cy="3466407"/>
          </a:xfrm>
          <a:prstGeom prst="rect">
            <a:avLst/>
          </a:prstGeom>
        </p:spPr>
      </p:pic>
      <p:pic>
        <p:nvPicPr>
          <p:cNvPr id="26" name="Picture 25">
            <a:extLst>
              <a:ext uri="{FF2B5EF4-FFF2-40B4-BE49-F238E27FC236}">
                <a16:creationId xmlns:a16="http://schemas.microsoft.com/office/drawing/2014/main" id="{FFE38553-025C-86E8-EE50-3DAD1C40DEDF}"/>
              </a:ext>
            </a:extLst>
          </p:cNvPr>
          <p:cNvPicPr>
            <a:picLocks noChangeAspect="1"/>
          </p:cNvPicPr>
          <p:nvPr/>
        </p:nvPicPr>
        <p:blipFill>
          <a:blip r:embed="rId4"/>
          <a:stretch>
            <a:fillRect/>
          </a:stretch>
        </p:blipFill>
        <p:spPr>
          <a:xfrm>
            <a:off x="1118594" y="3311217"/>
            <a:ext cx="3756962" cy="3546783"/>
          </a:xfrm>
          <a:prstGeom prst="rect">
            <a:avLst/>
          </a:prstGeom>
        </p:spPr>
      </p:pic>
      <p:pic>
        <p:nvPicPr>
          <p:cNvPr id="24" name="Picture 23">
            <a:extLst>
              <a:ext uri="{FF2B5EF4-FFF2-40B4-BE49-F238E27FC236}">
                <a16:creationId xmlns:a16="http://schemas.microsoft.com/office/drawing/2014/main" id="{359F29F4-6513-7BE2-4F21-DBBFFA76C199}"/>
              </a:ext>
            </a:extLst>
          </p:cNvPr>
          <p:cNvPicPr>
            <a:picLocks noChangeAspect="1"/>
          </p:cNvPicPr>
          <p:nvPr/>
        </p:nvPicPr>
        <p:blipFill>
          <a:blip r:embed="rId5"/>
          <a:stretch>
            <a:fillRect/>
          </a:stretch>
        </p:blipFill>
        <p:spPr>
          <a:xfrm>
            <a:off x="6674957" y="3429000"/>
            <a:ext cx="3634483" cy="3429000"/>
          </a:xfrm>
          <a:prstGeom prst="rect">
            <a:avLst/>
          </a:prstGeom>
        </p:spPr>
      </p:pic>
    </p:spTree>
    <p:extLst>
      <p:ext uri="{BB962C8B-B14F-4D97-AF65-F5344CB8AC3E}">
        <p14:creationId xmlns:p14="http://schemas.microsoft.com/office/powerpoint/2010/main" val="1702932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10F2C-17FF-40DD-A18D-3C6C047C5A1F}"/>
              </a:ext>
            </a:extLst>
          </p:cNvPr>
          <p:cNvSpPr>
            <a:spLocks noGrp="1"/>
          </p:cNvSpPr>
          <p:nvPr>
            <p:ph type="title"/>
          </p:nvPr>
        </p:nvSpPr>
        <p:spPr>
          <a:xfrm>
            <a:off x="4995884" y="6664"/>
            <a:ext cx="7178039" cy="640080"/>
          </a:xfrm>
        </p:spPr>
        <p:txBody>
          <a:bodyPr vert="horz" lIns="91440" tIns="45720" rIns="91440" bIns="45720" rtlCol="0" anchor="ctr">
            <a:normAutofit/>
          </a:bodyPr>
          <a:lstStyle/>
          <a:p>
            <a:pPr algn="r"/>
            <a:r>
              <a:rPr lang="en-IN" sz="3500" dirty="0">
                <a:solidFill>
                  <a:srgbClr val="234572"/>
                </a:solidFill>
                <a:latin typeface="+mn-lt"/>
              </a:rPr>
              <a:t>Scheme Discovery Report</a:t>
            </a:r>
          </a:p>
        </p:txBody>
      </p:sp>
      <p:pic>
        <p:nvPicPr>
          <p:cNvPr id="4" name="Picture 3">
            <a:extLst>
              <a:ext uri="{FF2B5EF4-FFF2-40B4-BE49-F238E27FC236}">
                <a16:creationId xmlns:a16="http://schemas.microsoft.com/office/drawing/2014/main" id="{5D9CA40F-686F-A718-EE68-62DC8569AC9F}"/>
              </a:ext>
            </a:extLst>
          </p:cNvPr>
          <p:cNvPicPr>
            <a:picLocks noChangeAspect="1"/>
          </p:cNvPicPr>
          <p:nvPr/>
        </p:nvPicPr>
        <p:blipFill>
          <a:blip r:embed="rId2"/>
          <a:stretch>
            <a:fillRect/>
          </a:stretch>
        </p:blipFill>
        <p:spPr>
          <a:xfrm>
            <a:off x="437360" y="861654"/>
            <a:ext cx="5658640" cy="5134692"/>
          </a:xfrm>
          <a:prstGeom prst="rect">
            <a:avLst/>
          </a:prstGeom>
        </p:spPr>
      </p:pic>
      <p:pic>
        <p:nvPicPr>
          <p:cNvPr id="6" name="Picture 5">
            <a:extLst>
              <a:ext uri="{FF2B5EF4-FFF2-40B4-BE49-F238E27FC236}">
                <a16:creationId xmlns:a16="http://schemas.microsoft.com/office/drawing/2014/main" id="{1C0D2F4D-8E9E-061F-A9F4-202B5B4FB795}"/>
              </a:ext>
            </a:extLst>
          </p:cNvPr>
          <p:cNvPicPr>
            <a:picLocks noChangeAspect="1"/>
          </p:cNvPicPr>
          <p:nvPr/>
        </p:nvPicPr>
        <p:blipFill>
          <a:blip r:embed="rId3"/>
          <a:stretch>
            <a:fillRect/>
          </a:stretch>
        </p:blipFill>
        <p:spPr>
          <a:xfrm>
            <a:off x="6096000" y="976548"/>
            <a:ext cx="5591955" cy="5134692"/>
          </a:xfrm>
          <a:prstGeom prst="rect">
            <a:avLst/>
          </a:prstGeom>
        </p:spPr>
      </p:pic>
    </p:spTree>
    <p:extLst>
      <p:ext uri="{BB962C8B-B14F-4D97-AF65-F5344CB8AC3E}">
        <p14:creationId xmlns:p14="http://schemas.microsoft.com/office/powerpoint/2010/main" val="1927447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2" name="Google Shape;712;p29"/>
          <p:cNvSpPr/>
          <p:nvPr/>
        </p:nvSpPr>
        <p:spPr>
          <a:xfrm>
            <a:off x="3995867" y="3338859"/>
            <a:ext cx="2555197" cy="2335403"/>
          </a:xfrm>
          <a:custGeom>
            <a:avLst/>
            <a:gdLst/>
            <a:ahLst/>
            <a:cxnLst/>
            <a:rect l="l" t="t" r="r" b="b"/>
            <a:pathLst>
              <a:path w="25634" h="23429" extrusionOk="0">
                <a:moveTo>
                  <a:pt x="12774" y="0"/>
                </a:moveTo>
                <a:cubicBezTo>
                  <a:pt x="9776" y="0"/>
                  <a:pt x="6780" y="1147"/>
                  <a:pt x="4497" y="3441"/>
                </a:cubicBezTo>
                <a:cubicBezTo>
                  <a:pt x="526" y="7390"/>
                  <a:pt x="1" y="13507"/>
                  <a:pt x="2922" y="18050"/>
                </a:cubicBezTo>
                <a:lnTo>
                  <a:pt x="2238" y="22249"/>
                </a:lnTo>
                <a:lnTo>
                  <a:pt x="2238" y="22249"/>
                </a:lnTo>
                <a:lnTo>
                  <a:pt x="6460" y="21587"/>
                </a:lnTo>
                <a:cubicBezTo>
                  <a:pt x="8373" y="22815"/>
                  <a:pt x="10573" y="23428"/>
                  <a:pt x="12775" y="23428"/>
                </a:cubicBezTo>
                <a:cubicBezTo>
                  <a:pt x="15774" y="23428"/>
                  <a:pt x="18778" y="22290"/>
                  <a:pt x="21068" y="20012"/>
                </a:cubicBezTo>
                <a:cubicBezTo>
                  <a:pt x="25633" y="15425"/>
                  <a:pt x="25633" y="8006"/>
                  <a:pt x="21068" y="3441"/>
                </a:cubicBezTo>
                <a:cubicBezTo>
                  <a:pt x="18774" y="1147"/>
                  <a:pt x="15773" y="0"/>
                  <a:pt x="12774" y="0"/>
                </a:cubicBezTo>
                <a:close/>
              </a:path>
            </a:pathLst>
          </a:custGeom>
          <a:solidFill>
            <a:srgbClr val="028090"/>
          </a:solidFill>
          <a:ln>
            <a:noFill/>
          </a:ln>
          <a:effectLst>
            <a:outerShdw blurRad="50800" dist="38100" dir="8100000" algn="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29"/>
          <p:cNvSpPr txBox="1"/>
          <p:nvPr/>
        </p:nvSpPr>
        <p:spPr>
          <a:xfrm>
            <a:off x="609600" y="4920356"/>
            <a:ext cx="3495040" cy="8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1600" kern="0">
                <a:solidFill>
                  <a:srgbClr val="000000"/>
                </a:solidFill>
                <a:latin typeface="Calibri" panose="020F0502020204030204" pitchFamily="34" charset="0"/>
                <a:ea typeface="Fira Sans"/>
                <a:cs typeface="Calibri" panose="020F0502020204030204" pitchFamily="34" charset="0"/>
                <a:sym typeface="Fira Sans"/>
              </a:rPr>
              <a:t>Catering to the underserved MSME sector to help them avail business solutions at affordable cost</a:t>
            </a:r>
          </a:p>
        </p:txBody>
      </p:sp>
      <p:sp>
        <p:nvSpPr>
          <p:cNvPr id="714" name="Google Shape;714;p29"/>
          <p:cNvSpPr txBox="1"/>
          <p:nvPr/>
        </p:nvSpPr>
        <p:spPr>
          <a:xfrm>
            <a:off x="609600" y="4473095"/>
            <a:ext cx="2516400" cy="319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400" b="1" kern="0">
                <a:solidFill>
                  <a:srgbClr val="028090"/>
                </a:solidFill>
                <a:latin typeface="Calibri" panose="020F0502020204030204" pitchFamily="34" charset="0"/>
                <a:ea typeface="Fira Sans"/>
                <a:cs typeface="Calibri" panose="020F0502020204030204" pitchFamily="34" charset="0"/>
                <a:sym typeface="Fira Sans"/>
              </a:rPr>
              <a:t>Inclusion</a:t>
            </a:r>
          </a:p>
        </p:txBody>
      </p:sp>
      <p:sp>
        <p:nvSpPr>
          <p:cNvPr id="718" name="Google Shape;718;p29"/>
          <p:cNvSpPr txBox="1"/>
          <p:nvPr/>
        </p:nvSpPr>
        <p:spPr>
          <a:xfrm>
            <a:off x="614467" y="4091407"/>
            <a:ext cx="2516400" cy="372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200" b="1" kern="0">
                <a:solidFill>
                  <a:srgbClr val="028090"/>
                </a:solidFill>
                <a:latin typeface="Fira Sans"/>
                <a:ea typeface="Fira Sans"/>
                <a:cs typeface="Fira Sans"/>
                <a:sym typeface="Fira Sans"/>
              </a:rPr>
              <a:t>03</a:t>
            </a:r>
            <a:endParaRPr sz="3200" b="1" kern="0">
              <a:solidFill>
                <a:srgbClr val="028090"/>
              </a:solidFill>
              <a:latin typeface="Fira Sans"/>
              <a:ea typeface="Fira Sans"/>
              <a:cs typeface="Fira Sans"/>
              <a:sym typeface="Fira Sans"/>
            </a:endParaRPr>
          </a:p>
        </p:txBody>
      </p:sp>
      <p:sp>
        <p:nvSpPr>
          <p:cNvPr id="720" name="Google Shape;720;p29"/>
          <p:cNvSpPr/>
          <p:nvPr/>
        </p:nvSpPr>
        <p:spPr>
          <a:xfrm>
            <a:off x="5638632" y="3338859"/>
            <a:ext cx="2557489" cy="2335403"/>
          </a:xfrm>
          <a:custGeom>
            <a:avLst/>
            <a:gdLst/>
            <a:ahLst/>
            <a:cxnLst/>
            <a:rect l="l" t="t" r="r" b="b"/>
            <a:pathLst>
              <a:path w="25657" h="23429" extrusionOk="0">
                <a:moveTo>
                  <a:pt x="12865" y="0"/>
                </a:moveTo>
                <a:cubicBezTo>
                  <a:pt x="9867" y="0"/>
                  <a:pt x="6871" y="1147"/>
                  <a:pt x="4588" y="3441"/>
                </a:cubicBezTo>
                <a:cubicBezTo>
                  <a:pt x="1" y="8006"/>
                  <a:pt x="1" y="15425"/>
                  <a:pt x="4588" y="20012"/>
                </a:cubicBezTo>
                <a:cubicBezTo>
                  <a:pt x="6879" y="22290"/>
                  <a:pt x="9875" y="23428"/>
                  <a:pt x="12872" y="23428"/>
                </a:cubicBezTo>
                <a:cubicBezTo>
                  <a:pt x="15073" y="23428"/>
                  <a:pt x="17274" y="22815"/>
                  <a:pt x="19197" y="21587"/>
                </a:cubicBezTo>
                <a:lnTo>
                  <a:pt x="23396" y="22249"/>
                </a:lnTo>
                <a:lnTo>
                  <a:pt x="22735" y="18050"/>
                </a:lnTo>
                <a:cubicBezTo>
                  <a:pt x="25656" y="13507"/>
                  <a:pt x="25131" y="7390"/>
                  <a:pt x="21160" y="3441"/>
                </a:cubicBezTo>
                <a:cubicBezTo>
                  <a:pt x="18866" y="1147"/>
                  <a:pt x="15864" y="0"/>
                  <a:pt x="12865" y="0"/>
                </a:cubicBezTo>
                <a:close/>
              </a:path>
            </a:pathLst>
          </a:custGeom>
          <a:solidFill>
            <a:srgbClr val="2CBDF8"/>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29"/>
          <p:cNvSpPr txBox="1"/>
          <p:nvPr/>
        </p:nvSpPr>
        <p:spPr>
          <a:xfrm>
            <a:off x="8421205" y="5018913"/>
            <a:ext cx="3161196" cy="826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US" sz="1600" kern="0">
                <a:solidFill>
                  <a:srgbClr val="000000"/>
                </a:solidFill>
                <a:latin typeface="Calibri" panose="020F0502020204030204" pitchFamily="34" charset="0"/>
                <a:ea typeface="Fira Sans"/>
                <a:cs typeface="Calibri" panose="020F0502020204030204" pitchFamily="34" charset="0"/>
                <a:sym typeface="Fira Sans"/>
              </a:rPr>
              <a:t>Providing accessibility to one-stop service for a transformational business journey &amp; creating larger community impact</a:t>
            </a:r>
          </a:p>
        </p:txBody>
      </p:sp>
      <p:sp>
        <p:nvSpPr>
          <p:cNvPr id="722" name="Google Shape;722;p29"/>
          <p:cNvSpPr txBox="1"/>
          <p:nvPr/>
        </p:nvSpPr>
        <p:spPr>
          <a:xfrm>
            <a:off x="9066000" y="4473095"/>
            <a:ext cx="2516400" cy="3192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US" sz="2400" b="1" kern="0">
                <a:solidFill>
                  <a:srgbClr val="2CBDF8"/>
                </a:solidFill>
                <a:latin typeface="Calibri" panose="020F0502020204030204" pitchFamily="34" charset="0"/>
                <a:ea typeface="Fira Sans"/>
                <a:cs typeface="Calibri" panose="020F0502020204030204" pitchFamily="34" charset="0"/>
                <a:sym typeface="Fira Sans"/>
              </a:rPr>
              <a:t>Impact</a:t>
            </a:r>
          </a:p>
        </p:txBody>
      </p:sp>
      <p:sp>
        <p:nvSpPr>
          <p:cNvPr id="724" name="Google Shape;724;p29"/>
          <p:cNvSpPr txBox="1"/>
          <p:nvPr/>
        </p:nvSpPr>
        <p:spPr>
          <a:xfrm>
            <a:off x="9058867" y="4091407"/>
            <a:ext cx="2516400" cy="372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3200" b="1" kern="0">
                <a:solidFill>
                  <a:srgbClr val="2CBDF8"/>
                </a:solidFill>
                <a:latin typeface="Fira Sans"/>
                <a:ea typeface="Fira Sans"/>
                <a:cs typeface="Fira Sans"/>
                <a:sym typeface="Fira Sans"/>
              </a:rPr>
              <a:t>04</a:t>
            </a:r>
          </a:p>
        </p:txBody>
      </p:sp>
      <p:sp>
        <p:nvSpPr>
          <p:cNvPr id="726" name="Google Shape;726;p29"/>
          <p:cNvSpPr/>
          <p:nvPr/>
        </p:nvSpPr>
        <p:spPr>
          <a:xfrm>
            <a:off x="5638632" y="1687436"/>
            <a:ext cx="2557489" cy="2335801"/>
          </a:xfrm>
          <a:custGeom>
            <a:avLst/>
            <a:gdLst/>
            <a:ahLst/>
            <a:cxnLst/>
            <a:rect l="l" t="t" r="r" b="b"/>
            <a:pathLst>
              <a:path w="25657" h="23433" extrusionOk="0">
                <a:moveTo>
                  <a:pt x="12882" y="0"/>
                </a:moveTo>
                <a:cubicBezTo>
                  <a:pt x="9881" y="0"/>
                  <a:pt x="6881" y="1145"/>
                  <a:pt x="4588" y="3437"/>
                </a:cubicBezTo>
                <a:cubicBezTo>
                  <a:pt x="1" y="8002"/>
                  <a:pt x="1" y="15420"/>
                  <a:pt x="4588" y="20008"/>
                </a:cubicBezTo>
                <a:cubicBezTo>
                  <a:pt x="6871" y="22291"/>
                  <a:pt x="9867" y="23432"/>
                  <a:pt x="12865" y="23432"/>
                </a:cubicBezTo>
                <a:cubicBezTo>
                  <a:pt x="15864" y="23432"/>
                  <a:pt x="18866" y="22291"/>
                  <a:pt x="21160" y="20008"/>
                </a:cubicBezTo>
                <a:cubicBezTo>
                  <a:pt x="25131" y="16037"/>
                  <a:pt x="25656" y="9920"/>
                  <a:pt x="22735" y="5400"/>
                </a:cubicBezTo>
                <a:lnTo>
                  <a:pt x="23396" y="1178"/>
                </a:lnTo>
                <a:lnTo>
                  <a:pt x="23396" y="1178"/>
                </a:lnTo>
                <a:lnTo>
                  <a:pt x="19197" y="1839"/>
                </a:lnTo>
                <a:cubicBezTo>
                  <a:pt x="17276" y="614"/>
                  <a:pt x="15079" y="0"/>
                  <a:pt x="12882" y="0"/>
                </a:cubicBezTo>
                <a:close/>
              </a:path>
            </a:pathLst>
          </a:custGeom>
          <a:solidFill>
            <a:srgbClr val="1A1549"/>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29"/>
          <p:cNvSpPr txBox="1"/>
          <p:nvPr/>
        </p:nvSpPr>
        <p:spPr>
          <a:xfrm>
            <a:off x="9066000" y="1586967"/>
            <a:ext cx="2516400" cy="826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US" sz="1600" kern="0" err="1">
                <a:solidFill>
                  <a:srgbClr val="1A1549"/>
                </a:solidFill>
                <a:latin typeface="Calibri" panose="020F0502020204030204" pitchFamily="34" charset="0"/>
                <a:ea typeface="Fira Sans"/>
                <a:cs typeface="Calibri" panose="020F0502020204030204" pitchFamily="34" charset="0"/>
                <a:sym typeface="Fira Sans"/>
              </a:rPr>
              <a:t>Customised</a:t>
            </a:r>
            <a:r>
              <a:rPr lang="en-US" sz="1600" kern="0">
                <a:solidFill>
                  <a:srgbClr val="1A1549"/>
                </a:solidFill>
                <a:latin typeface="Calibri" panose="020F0502020204030204" pitchFamily="34" charset="0"/>
                <a:ea typeface="Fira Sans"/>
                <a:cs typeface="Calibri" panose="020F0502020204030204" pitchFamily="34" charset="0"/>
                <a:sym typeface="Fira Sans"/>
              </a:rPr>
              <a:t> solutions for recurring need of ever-changing business dynamics</a:t>
            </a:r>
          </a:p>
        </p:txBody>
      </p:sp>
      <p:sp>
        <p:nvSpPr>
          <p:cNvPr id="728" name="Google Shape;728;p29"/>
          <p:cNvSpPr txBox="1"/>
          <p:nvPr/>
        </p:nvSpPr>
        <p:spPr>
          <a:xfrm>
            <a:off x="9066000" y="2544984"/>
            <a:ext cx="2516400" cy="3192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US" sz="2400" b="1" kern="0">
                <a:solidFill>
                  <a:srgbClr val="1A1549"/>
                </a:solidFill>
                <a:latin typeface="Calibri" panose="020F0502020204030204" pitchFamily="34" charset="0"/>
                <a:ea typeface="Fira Sans"/>
                <a:cs typeface="Calibri" panose="020F0502020204030204" pitchFamily="34" charset="0"/>
                <a:sym typeface="Fira Sans"/>
              </a:rPr>
              <a:t>Innovation</a:t>
            </a:r>
          </a:p>
        </p:txBody>
      </p:sp>
      <p:sp>
        <p:nvSpPr>
          <p:cNvPr id="730" name="Google Shape;730;p29"/>
          <p:cNvSpPr txBox="1"/>
          <p:nvPr/>
        </p:nvSpPr>
        <p:spPr>
          <a:xfrm>
            <a:off x="9058867" y="2908800"/>
            <a:ext cx="2516400" cy="372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3200" b="1" kern="0">
                <a:solidFill>
                  <a:srgbClr val="1A1549"/>
                </a:solidFill>
                <a:latin typeface="Fira Sans"/>
                <a:ea typeface="Fira Sans"/>
                <a:cs typeface="Fira Sans"/>
                <a:sym typeface="Fira Sans"/>
              </a:rPr>
              <a:t>02</a:t>
            </a:r>
            <a:endParaRPr sz="3200" b="1" kern="0">
              <a:solidFill>
                <a:srgbClr val="1A1549"/>
              </a:solidFill>
              <a:latin typeface="Fira Sans"/>
              <a:ea typeface="Fira Sans"/>
              <a:cs typeface="Fira Sans"/>
              <a:sym typeface="Fira Sans"/>
            </a:endParaRPr>
          </a:p>
        </p:txBody>
      </p:sp>
      <p:sp>
        <p:nvSpPr>
          <p:cNvPr id="732" name="Google Shape;732;p29"/>
          <p:cNvSpPr/>
          <p:nvPr/>
        </p:nvSpPr>
        <p:spPr>
          <a:xfrm>
            <a:off x="3995867" y="1687436"/>
            <a:ext cx="2555197" cy="1994497"/>
          </a:xfrm>
          <a:custGeom>
            <a:avLst/>
            <a:gdLst/>
            <a:ahLst/>
            <a:cxnLst/>
            <a:rect l="l" t="t" r="r" b="b"/>
            <a:pathLst>
              <a:path w="25634" h="20009" extrusionOk="0">
                <a:moveTo>
                  <a:pt x="12766" y="0"/>
                </a:moveTo>
                <a:cubicBezTo>
                  <a:pt x="10567" y="0"/>
                  <a:pt x="8371" y="614"/>
                  <a:pt x="6460" y="1839"/>
                </a:cubicBezTo>
                <a:lnTo>
                  <a:pt x="2238" y="1178"/>
                </a:lnTo>
                <a:lnTo>
                  <a:pt x="2922" y="5400"/>
                </a:lnTo>
                <a:cubicBezTo>
                  <a:pt x="1" y="9920"/>
                  <a:pt x="526" y="16037"/>
                  <a:pt x="4497" y="20008"/>
                </a:cubicBezTo>
                <a:cubicBezTo>
                  <a:pt x="6780" y="17714"/>
                  <a:pt x="9776" y="16567"/>
                  <a:pt x="12774" y="16567"/>
                </a:cubicBezTo>
                <a:cubicBezTo>
                  <a:pt x="15773" y="16567"/>
                  <a:pt x="18774" y="17714"/>
                  <a:pt x="21068" y="20008"/>
                </a:cubicBezTo>
                <a:cubicBezTo>
                  <a:pt x="25633" y="15420"/>
                  <a:pt x="25633" y="8002"/>
                  <a:pt x="21068" y="3437"/>
                </a:cubicBezTo>
                <a:cubicBezTo>
                  <a:pt x="18776" y="1145"/>
                  <a:pt x="15768" y="0"/>
                  <a:pt x="12766" y="0"/>
                </a:cubicBezTo>
                <a:close/>
              </a:path>
            </a:pathLst>
          </a:custGeom>
          <a:solidFill>
            <a:srgbClr val="05668D"/>
          </a:solidFill>
          <a:ln>
            <a:noFill/>
          </a:ln>
          <a:effectLst>
            <a:outerShdw blurRad="50800" dist="38100" dir="8100000" algn="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29"/>
          <p:cNvSpPr txBox="1"/>
          <p:nvPr/>
        </p:nvSpPr>
        <p:spPr>
          <a:xfrm>
            <a:off x="609600" y="1586967"/>
            <a:ext cx="2516400" cy="8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1600" kern="0" dirty="0">
                <a:solidFill>
                  <a:srgbClr val="1A1549"/>
                </a:solidFill>
                <a:latin typeface="Calibri" panose="020F0502020204030204" pitchFamily="34" charset="0"/>
                <a:ea typeface="Fira Sans"/>
                <a:cs typeface="Calibri" panose="020F0502020204030204" pitchFamily="34" charset="0"/>
                <a:sym typeface="Fira Sans"/>
              </a:rPr>
              <a:t>Ethically steward our company and contribute for business success</a:t>
            </a:r>
          </a:p>
        </p:txBody>
      </p:sp>
      <p:sp>
        <p:nvSpPr>
          <p:cNvPr id="734" name="Google Shape;734;p29"/>
          <p:cNvSpPr txBox="1"/>
          <p:nvPr/>
        </p:nvSpPr>
        <p:spPr>
          <a:xfrm>
            <a:off x="609600" y="2544984"/>
            <a:ext cx="2516400" cy="319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400" b="1" kern="0">
                <a:solidFill>
                  <a:srgbClr val="05668D"/>
                </a:solidFill>
                <a:latin typeface="Calibri" panose="020F0502020204030204" pitchFamily="34" charset="0"/>
                <a:ea typeface="Fira Sans"/>
                <a:cs typeface="Calibri" panose="020F0502020204030204" pitchFamily="34" charset="0"/>
                <a:sym typeface="Fira Sans"/>
              </a:rPr>
              <a:t>Integrity</a:t>
            </a:r>
          </a:p>
        </p:txBody>
      </p:sp>
      <p:sp>
        <p:nvSpPr>
          <p:cNvPr id="737" name="Google Shape;737;p29"/>
          <p:cNvSpPr txBox="1"/>
          <p:nvPr/>
        </p:nvSpPr>
        <p:spPr>
          <a:xfrm>
            <a:off x="614467" y="2908800"/>
            <a:ext cx="2516400" cy="372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200" b="1" kern="0">
                <a:solidFill>
                  <a:srgbClr val="05668D"/>
                </a:solidFill>
                <a:latin typeface="Fira Sans"/>
                <a:ea typeface="Fira Sans"/>
                <a:cs typeface="Fira Sans"/>
                <a:sym typeface="Fira Sans"/>
              </a:rPr>
              <a:t>01</a:t>
            </a:r>
            <a:endParaRPr sz="3200" b="1" kern="0">
              <a:solidFill>
                <a:srgbClr val="05668D"/>
              </a:solidFill>
              <a:latin typeface="Fira Sans"/>
              <a:ea typeface="Fira Sans"/>
              <a:cs typeface="Fira Sans"/>
              <a:sym typeface="Fira Sans"/>
            </a:endParaRPr>
          </a:p>
        </p:txBody>
      </p:sp>
      <p:pic>
        <p:nvPicPr>
          <p:cNvPr id="8" name="Graphic 7">
            <a:extLst>
              <a:ext uri="{FF2B5EF4-FFF2-40B4-BE49-F238E27FC236}">
                <a16:creationId xmlns:a16="http://schemas.microsoft.com/office/drawing/2014/main" id="{08D37A3F-44D3-EA3A-D201-0C1634396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9192" y="4185248"/>
            <a:ext cx="914400" cy="914400"/>
          </a:xfrm>
          <a:prstGeom prst="rect">
            <a:avLst/>
          </a:prstGeom>
        </p:spPr>
      </p:pic>
      <p:grpSp>
        <p:nvGrpSpPr>
          <p:cNvPr id="21" name="Group 20">
            <a:extLst>
              <a:ext uri="{FF2B5EF4-FFF2-40B4-BE49-F238E27FC236}">
                <a16:creationId xmlns:a16="http://schemas.microsoft.com/office/drawing/2014/main" id="{C408C7F0-2750-3CB9-0A0E-32E292CAF33F}"/>
              </a:ext>
            </a:extLst>
          </p:cNvPr>
          <p:cNvGrpSpPr/>
          <p:nvPr/>
        </p:nvGrpSpPr>
        <p:grpSpPr>
          <a:xfrm>
            <a:off x="4646642" y="4149038"/>
            <a:ext cx="986281" cy="986820"/>
            <a:chOff x="3492227" y="3023885"/>
            <a:chExt cx="739711" cy="740115"/>
          </a:xfrm>
        </p:grpSpPr>
        <p:sp>
          <p:nvSpPr>
            <p:cNvPr id="14" name="Freeform: Shape 13">
              <a:extLst>
                <a:ext uri="{FF2B5EF4-FFF2-40B4-BE49-F238E27FC236}">
                  <a16:creationId xmlns:a16="http://schemas.microsoft.com/office/drawing/2014/main" id="{E4F22FA8-32B9-C217-CCAE-FC304326F1D6}"/>
                </a:ext>
              </a:extLst>
            </p:cNvPr>
            <p:cNvSpPr/>
            <p:nvPr/>
          </p:nvSpPr>
          <p:spPr>
            <a:xfrm>
              <a:off x="3648145" y="3178375"/>
              <a:ext cx="431107" cy="431107"/>
            </a:xfrm>
            <a:custGeom>
              <a:avLst/>
              <a:gdLst>
                <a:gd name="connsiteX0" fmla="*/ 214032 w 431107"/>
                <a:gd name="connsiteY0" fmla="*/ 431107 h 431107"/>
                <a:gd name="connsiteX1" fmla="*/ 6 w 431107"/>
                <a:gd name="connsiteY1" fmla="*/ 214032 h 431107"/>
                <a:gd name="connsiteX2" fmla="*/ 217080 w 431107"/>
                <a:gd name="connsiteY2" fmla="*/ 6 h 431107"/>
                <a:gd name="connsiteX3" fmla="*/ 431107 w 431107"/>
                <a:gd name="connsiteY3" fmla="*/ 215556 h 431107"/>
                <a:gd name="connsiteX4" fmla="*/ 214032 w 431107"/>
                <a:gd name="connsiteY4" fmla="*/ 431107 h 431107"/>
                <a:gd name="connsiteX5" fmla="*/ 214032 w 431107"/>
                <a:gd name="connsiteY5" fmla="*/ 431107 h 431107"/>
                <a:gd name="connsiteX6" fmla="*/ 214032 w 431107"/>
                <a:gd name="connsiteY6" fmla="*/ 23818 h 431107"/>
                <a:gd name="connsiteX7" fmla="*/ 23818 w 431107"/>
                <a:gd name="connsiteY7" fmla="*/ 216985 h 431107"/>
                <a:gd name="connsiteX8" fmla="*/ 216985 w 431107"/>
                <a:gd name="connsiteY8" fmla="*/ 407199 h 431107"/>
                <a:gd name="connsiteX9" fmla="*/ 407199 w 431107"/>
                <a:gd name="connsiteY9" fmla="*/ 215461 h 431107"/>
                <a:gd name="connsiteX10" fmla="*/ 214032 w 431107"/>
                <a:gd name="connsiteY10" fmla="*/ 23723 h 431107"/>
                <a:gd name="connsiteX11" fmla="*/ 214032 w 431107"/>
                <a:gd name="connsiteY11" fmla="*/ 23723 h 4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107" h="431107">
                  <a:moveTo>
                    <a:pt x="214032" y="431107"/>
                  </a:moveTo>
                  <a:cubicBezTo>
                    <a:pt x="94970" y="430250"/>
                    <a:pt x="-852" y="333095"/>
                    <a:pt x="6" y="214032"/>
                  </a:cubicBezTo>
                  <a:cubicBezTo>
                    <a:pt x="863" y="94970"/>
                    <a:pt x="98018" y="-852"/>
                    <a:pt x="217080" y="6"/>
                  </a:cubicBezTo>
                  <a:cubicBezTo>
                    <a:pt x="335571" y="863"/>
                    <a:pt x="431107" y="97065"/>
                    <a:pt x="431107" y="215556"/>
                  </a:cubicBezTo>
                  <a:cubicBezTo>
                    <a:pt x="430536" y="335000"/>
                    <a:pt x="333476" y="431393"/>
                    <a:pt x="214032" y="431107"/>
                  </a:cubicBezTo>
                  <a:lnTo>
                    <a:pt x="214032" y="431107"/>
                  </a:lnTo>
                  <a:close/>
                  <a:moveTo>
                    <a:pt x="214032" y="23818"/>
                  </a:moveTo>
                  <a:cubicBezTo>
                    <a:pt x="108210" y="24675"/>
                    <a:pt x="23056" y="111162"/>
                    <a:pt x="23818" y="216985"/>
                  </a:cubicBezTo>
                  <a:cubicBezTo>
                    <a:pt x="24675" y="322808"/>
                    <a:pt x="111162" y="407961"/>
                    <a:pt x="216985" y="407199"/>
                  </a:cubicBezTo>
                  <a:cubicBezTo>
                    <a:pt x="322236" y="406342"/>
                    <a:pt x="407199" y="320808"/>
                    <a:pt x="407199" y="215461"/>
                  </a:cubicBezTo>
                  <a:cubicBezTo>
                    <a:pt x="406628" y="109257"/>
                    <a:pt x="320236" y="23437"/>
                    <a:pt x="214032" y="23723"/>
                  </a:cubicBezTo>
                  <a:lnTo>
                    <a:pt x="214032" y="23723"/>
                  </a:lnTo>
                  <a:close/>
                </a:path>
              </a:pathLst>
            </a:custGeom>
            <a:solidFill>
              <a:schemeClr val="bg1"/>
            </a:solidFill>
            <a:ln w="4763" cap="flat">
              <a:solidFill>
                <a:schemeClr val="bg1"/>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220A73B0-84C8-EB05-7367-1DD5BBD20CDB}"/>
                </a:ext>
              </a:extLst>
            </p:cNvPr>
            <p:cNvSpPr/>
            <p:nvPr/>
          </p:nvSpPr>
          <p:spPr>
            <a:xfrm>
              <a:off x="3492227" y="3027179"/>
              <a:ext cx="358044" cy="351707"/>
            </a:xfrm>
            <a:custGeom>
              <a:avLst/>
              <a:gdLst>
                <a:gd name="connsiteX0" fmla="*/ 166688 w 358044"/>
                <a:gd name="connsiteY0" fmla="*/ 351704 h 351707"/>
                <a:gd name="connsiteX1" fmla="*/ 128016 w 358044"/>
                <a:gd name="connsiteY1" fmla="*/ 351704 h 351707"/>
                <a:gd name="connsiteX2" fmla="*/ 87249 w 358044"/>
                <a:gd name="connsiteY2" fmla="*/ 311984 h 351707"/>
                <a:gd name="connsiteX3" fmla="*/ 87249 w 358044"/>
                <a:gd name="connsiteY3" fmla="*/ 311127 h 351707"/>
                <a:gd name="connsiteX4" fmla="*/ 87249 w 358044"/>
                <a:gd name="connsiteY4" fmla="*/ 258644 h 351707"/>
                <a:gd name="connsiteX5" fmla="*/ 83630 w 358044"/>
                <a:gd name="connsiteY5" fmla="*/ 249119 h 351707"/>
                <a:gd name="connsiteX6" fmla="*/ 75057 w 358044"/>
                <a:gd name="connsiteY6" fmla="*/ 251596 h 351707"/>
                <a:gd name="connsiteX7" fmla="*/ 26384 w 358044"/>
                <a:gd name="connsiteY7" fmla="*/ 260359 h 351707"/>
                <a:gd name="connsiteX8" fmla="*/ 0 w 358044"/>
                <a:gd name="connsiteY8" fmla="*/ 218735 h 351707"/>
                <a:gd name="connsiteX9" fmla="*/ 0 w 358044"/>
                <a:gd name="connsiteY9" fmla="*/ 217496 h 351707"/>
                <a:gd name="connsiteX10" fmla="*/ 27432 w 358044"/>
                <a:gd name="connsiteY10" fmla="*/ 175205 h 351707"/>
                <a:gd name="connsiteX11" fmla="*/ 75248 w 358044"/>
                <a:gd name="connsiteY11" fmla="*/ 184635 h 351707"/>
                <a:gd name="connsiteX12" fmla="*/ 83630 w 358044"/>
                <a:gd name="connsiteY12" fmla="*/ 186731 h 351707"/>
                <a:gd name="connsiteX13" fmla="*/ 87249 w 358044"/>
                <a:gd name="connsiteY13" fmla="*/ 177396 h 351707"/>
                <a:gd name="connsiteX14" fmla="*/ 87249 w 358044"/>
                <a:gd name="connsiteY14" fmla="*/ 125009 h 351707"/>
                <a:gd name="connsiteX15" fmla="*/ 127159 w 358044"/>
                <a:gd name="connsiteY15" fmla="*/ 84432 h 351707"/>
                <a:gd name="connsiteX16" fmla="*/ 128016 w 358044"/>
                <a:gd name="connsiteY16" fmla="*/ 84432 h 351707"/>
                <a:gd name="connsiteX17" fmla="*/ 180880 w 358044"/>
                <a:gd name="connsiteY17" fmla="*/ 84432 h 351707"/>
                <a:gd name="connsiteX18" fmla="*/ 190691 w 358044"/>
                <a:gd name="connsiteY18" fmla="*/ 81194 h 351707"/>
                <a:gd name="connsiteX19" fmla="*/ 188119 w 358044"/>
                <a:gd name="connsiteY19" fmla="*/ 74050 h 351707"/>
                <a:gd name="connsiteX20" fmla="*/ 179642 w 358044"/>
                <a:gd name="connsiteY20" fmla="*/ 25472 h 351707"/>
                <a:gd name="connsiteX21" fmla="*/ 222504 w 358044"/>
                <a:gd name="connsiteY21" fmla="*/ 41 h 351707"/>
                <a:gd name="connsiteX22" fmla="*/ 223361 w 358044"/>
                <a:gd name="connsiteY22" fmla="*/ 41 h 351707"/>
                <a:gd name="connsiteX23" fmla="*/ 265557 w 358044"/>
                <a:gd name="connsiteY23" fmla="*/ 26615 h 351707"/>
                <a:gd name="connsiteX24" fmla="*/ 257651 w 358044"/>
                <a:gd name="connsiteY24" fmla="*/ 73859 h 351707"/>
                <a:gd name="connsiteX25" fmla="*/ 254794 w 358044"/>
                <a:gd name="connsiteY25" fmla="*/ 81670 h 351707"/>
                <a:gd name="connsiteX26" fmla="*/ 264033 w 358044"/>
                <a:gd name="connsiteY26" fmla="*/ 85289 h 351707"/>
                <a:gd name="connsiteX27" fmla="*/ 316516 w 358044"/>
                <a:gd name="connsiteY27" fmla="*/ 85289 h 351707"/>
                <a:gd name="connsiteX28" fmla="*/ 358045 w 358044"/>
                <a:gd name="connsiteY28" fmla="*/ 126533 h 351707"/>
                <a:gd name="connsiteX29" fmla="*/ 357854 w 358044"/>
                <a:gd name="connsiteY29" fmla="*/ 164633 h 351707"/>
                <a:gd name="connsiteX30" fmla="*/ 333947 w 358044"/>
                <a:gd name="connsiteY30" fmla="*/ 164633 h 351707"/>
                <a:gd name="connsiteX31" fmla="*/ 334137 w 358044"/>
                <a:gd name="connsiteY31" fmla="*/ 126437 h 351707"/>
                <a:gd name="connsiteX32" fmla="*/ 316516 w 358044"/>
                <a:gd name="connsiteY32" fmla="*/ 109102 h 351707"/>
                <a:gd name="connsiteX33" fmla="*/ 263652 w 358044"/>
                <a:gd name="connsiteY33" fmla="*/ 109102 h 351707"/>
                <a:gd name="connsiteX34" fmla="*/ 232886 w 358044"/>
                <a:gd name="connsiteY34" fmla="*/ 91004 h 351707"/>
                <a:gd name="connsiteX35" fmla="*/ 239649 w 358044"/>
                <a:gd name="connsiteY35" fmla="*/ 58143 h 351707"/>
                <a:gd name="connsiteX36" fmla="*/ 243745 w 358044"/>
                <a:gd name="connsiteY36" fmla="*/ 36045 h 351707"/>
                <a:gd name="connsiteX37" fmla="*/ 222694 w 358044"/>
                <a:gd name="connsiteY37" fmla="*/ 23853 h 351707"/>
                <a:gd name="connsiteX38" fmla="*/ 201549 w 358044"/>
                <a:gd name="connsiteY38" fmla="*/ 35188 h 351707"/>
                <a:gd name="connsiteX39" fmla="*/ 206216 w 358044"/>
                <a:gd name="connsiteY39" fmla="*/ 58334 h 351707"/>
                <a:gd name="connsiteX40" fmla="*/ 212598 w 358044"/>
                <a:gd name="connsiteY40" fmla="*/ 90909 h 351707"/>
                <a:gd name="connsiteX41" fmla="*/ 180975 w 358044"/>
                <a:gd name="connsiteY41" fmla="*/ 108245 h 351707"/>
                <a:gd name="connsiteX42" fmla="*/ 128207 w 358044"/>
                <a:gd name="connsiteY42" fmla="*/ 108245 h 351707"/>
                <a:gd name="connsiteX43" fmla="*/ 111347 w 358044"/>
                <a:gd name="connsiteY43" fmla="*/ 124532 h 351707"/>
                <a:gd name="connsiteX44" fmla="*/ 111347 w 358044"/>
                <a:gd name="connsiteY44" fmla="*/ 124913 h 351707"/>
                <a:gd name="connsiteX45" fmla="*/ 111347 w 358044"/>
                <a:gd name="connsiteY45" fmla="*/ 177396 h 351707"/>
                <a:gd name="connsiteX46" fmla="*/ 84392 w 358044"/>
                <a:gd name="connsiteY46" fmla="*/ 211019 h 351707"/>
                <a:gd name="connsiteX47" fmla="*/ 59722 w 358044"/>
                <a:gd name="connsiteY47" fmla="*/ 202447 h 351707"/>
                <a:gd name="connsiteX48" fmla="*/ 36862 w 358044"/>
                <a:gd name="connsiteY48" fmla="*/ 197208 h 351707"/>
                <a:gd name="connsiteX49" fmla="*/ 24194 w 358044"/>
                <a:gd name="connsiteY49" fmla="*/ 217973 h 351707"/>
                <a:gd name="connsiteX50" fmla="*/ 36195 w 358044"/>
                <a:gd name="connsiteY50" fmla="*/ 238261 h 351707"/>
                <a:gd name="connsiteX51" fmla="*/ 59817 w 358044"/>
                <a:gd name="connsiteY51" fmla="*/ 233403 h 351707"/>
                <a:gd name="connsiteX52" fmla="*/ 102775 w 358044"/>
                <a:gd name="connsiteY52" fmla="*/ 233403 h 351707"/>
                <a:gd name="connsiteX53" fmla="*/ 111443 w 358044"/>
                <a:gd name="connsiteY53" fmla="*/ 258359 h 351707"/>
                <a:gd name="connsiteX54" fmla="*/ 111443 w 358044"/>
                <a:gd name="connsiteY54" fmla="*/ 310841 h 351707"/>
                <a:gd name="connsiteX55" fmla="*/ 128016 w 358044"/>
                <a:gd name="connsiteY55" fmla="*/ 327510 h 351707"/>
                <a:gd name="connsiteX56" fmla="*/ 128397 w 358044"/>
                <a:gd name="connsiteY56" fmla="*/ 327510 h 351707"/>
                <a:gd name="connsiteX57" fmla="*/ 167069 w 358044"/>
                <a:gd name="connsiteY57" fmla="*/ 327510 h 351707"/>
                <a:gd name="connsiteX58" fmla="*/ 167069 w 358044"/>
                <a:gd name="connsiteY58" fmla="*/ 351418 h 35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8044" h="351707">
                  <a:moveTo>
                    <a:pt x="166688" y="351704"/>
                  </a:moveTo>
                  <a:lnTo>
                    <a:pt x="128016" y="351704"/>
                  </a:lnTo>
                  <a:cubicBezTo>
                    <a:pt x="105823" y="351989"/>
                    <a:pt x="87535" y="334273"/>
                    <a:pt x="87249" y="311984"/>
                  </a:cubicBezTo>
                  <a:cubicBezTo>
                    <a:pt x="87249" y="311699"/>
                    <a:pt x="87249" y="311413"/>
                    <a:pt x="87249" y="311127"/>
                  </a:cubicBezTo>
                  <a:lnTo>
                    <a:pt x="87249" y="258644"/>
                  </a:lnTo>
                  <a:cubicBezTo>
                    <a:pt x="87249" y="253691"/>
                    <a:pt x="85916" y="250167"/>
                    <a:pt x="83630" y="249119"/>
                  </a:cubicBezTo>
                  <a:cubicBezTo>
                    <a:pt x="80582" y="248262"/>
                    <a:pt x="77248" y="249119"/>
                    <a:pt x="75057" y="251596"/>
                  </a:cubicBezTo>
                  <a:cubicBezTo>
                    <a:pt x="61817" y="263597"/>
                    <a:pt x="42958" y="267026"/>
                    <a:pt x="26384" y="260359"/>
                  </a:cubicBezTo>
                  <a:cubicBezTo>
                    <a:pt x="10287" y="252739"/>
                    <a:pt x="0" y="236546"/>
                    <a:pt x="0" y="218735"/>
                  </a:cubicBezTo>
                  <a:lnTo>
                    <a:pt x="0" y="217496"/>
                  </a:lnTo>
                  <a:cubicBezTo>
                    <a:pt x="0" y="199208"/>
                    <a:pt x="10763" y="182635"/>
                    <a:pt x="27432" y="175205"/>
                  </a:cubicBezTo>
                  <a:cubicBezTo>
                    <a:pt x="43815" y="168728"/>
                    <a:pt x="62484" y="172443"/>
                    <a:pt x="75248" y="184635"/>
                  </a:cubicBezTo>
                  <a:cubicBezTo>
                    <a:pt x="77438" y="186826"/>
                    <a:pt x="80677" y="187683"/>
                    <a:pt x="83630" y="186731"/>
                  </a:cubicBezTo>
                  <a:cubicBezTo>
                    <a:pt x="85916" y="185683"/>
                    <a:pt x="87249" y="182254"/>
                    <a:pt x="87249" y="177396"/>
                  </a:cubicBezTo>
                  <a:lnTo>
                    <a:pt x="87249" y="125009"/>
                  </a:lnTo>
                  <a:cubicBezTo>
                    <a:pt x="87059" y="102815"/>
                    <a:pt x="104966" y="84623"/>
                    <a:pt x="127159" y="84432"/>
                  </a:cubicBezTo>
                  <a:cubicBezTo>
                    <a:pt x="127445" y="84432"/>
                    <a:pt x="127730" y="84432"/>
                    <a:pt x="128016" y="84432"/>
                  </a:cubicBezTo>
                  <a:lnTo>
                    <a:pt x="180880" y="84432"/>
                  </a:lnTo>
                  <a:cubicBezTo>
                    <a:pt x="186690" y="84432"/>
                    <a:pt x="189929" y="82813"/>
                    <a:pt x="190691" y="81194"/>
                  </a:cubicBezTo>
                  <a:cubicBezTo>
                    <a:pt x="191262" y="79860"/>
                    <a:pt x="190691" y="77003"/>
                    <a:pt x="188119" y="74050"/>
                  </a:cubicBezTo>
                  <a:cubicBezTo>
                    <a:pt x="176022" y="60905"/>
                    <a:pt x="172784" y="41951"/>
                    <a:pt x="179642" y="25472"/>
                  </a:cubicBezTo>
                  <a:cubicBezTo>
                    <a:pt x="187643" y="9280"/>
                    <a:pt x="204406" y="-721"/>
                    <a:pt x="222504" y="41"/>
                  </a:cubicBezTo>
                  <a:lnTo>
                    <a:pt x="223361" y="41"/>
                  </a:lnTo>
                  <a:cubicBezTo>
                    <a:pt x="241364" y="41"/>
                    <a:pt x="257842" y="10328"/>
                    <a:pt x="265557" y="26615"/>
                  </a:cubicBezTo>
                  <a:cubicBezTo>
                    <a:pt x="272129" y="42617"/>
                    <a:pt x="269081" y="60905"/>
                    <a:pt x="257651" y="73859"/>
                  </a:cubicBezTo>
                  <a:cubicBezTo>
                    <a:pt x="254699" y="77193"/>
                    <a:pt x="254127" y="80051"/>
                    <a:pt x="254794" y="81670"/>
                  </a:cubicBezTo>
                  <a:cubicBezTo>
                    <a:pt x="255651" y="83670"/>
                    <a:pt x="259271" y="85099"/>
                    <a:pt x="264033" y="85289"/>
                  </a:cubicBezTo>
                  <a:lnTo>
                    <a:pt x="316516" y="85289"/>
                  </a:lnTo>
                  <a:cubicBezTo>
                    <a:pt x="339281" y="85480"/>
                    <a:pt x="357664" y="103863"/>
                    <a:pt x="358045" y="126533"/>
                  </a:cubicBezTo>
                  <a:lnTo>
                    <a:pt x="357854" y="164633"/>
                  </a:lnTo>
                  <a:lnTo>
                    <a:pt x="333947" y="164633"/>
                  </a:lnTo>
                  <a:cubicBezTo>
                    <a:pt x="333947" y="164633"/>
                    <a:pt x="334137" y="126437"/>
                    <a:pt x="334137" y="126437"/>
                  </a:cubicBezTo>
                  <a:cubicBezTo>
                    <a:pt x="333851" y="116912"/>
                    <a:pt x="326041" y="109292"/>
                    <a:pt x="316516" y="109102"/>
                  </a:cubicBezTo>
                  <a:lnTo>
                    <a:pt x="263652" y="109102"/>
                  </a:lnTo>
                  <a:cubicBezTo>
                    <a:pt x="250698" y="109769"/>
                    <a:pt x="238506" y="102720"/>
                    <a:pt x="232886" y="91004"/>
                  </a:cubicBezTo>
                  <a:cubicBezTo>
                    <a:pt x="228505" y="79670"/>
                    <a:pt x="231172" y="66811"/>
                    <a:pt x="239649" y="58143"/>
                  </a:cubicBezTo>
                  <a:cubicBezTo>
                    <a:pt x="245078" y="52142"/>
                    <a:pt x="246602" y="43665"/>
                    <a:pt x="243745" y="36045"/>
                  </a:cubicBezTo>
                  <a:cubicBezTo>
                    <a:pt x="239649" y="28235"/>
                    <a:pt x="231458" y="23472"/>
                    <a:pt x="222694" y="23853"/>
                  </a:cubicBezTo>
                  <a:cubicBezTo>
                    <a:pt x="214027" y="23186"/>
                    <a:pt x="205740" y="27568"/>
                    <a:pt x="201549" y="35188"/>
                  </a:cubicBezTo>
                  <a:cubicBezTo>
                    <a:pt x="198501" y="43189"/>
                    <a:pt x="200311" y="52142"/>
                    <a:pt x="206216" y="58334"/>
                  </a:cubicBezTo>
                  <a:cubicBezTo>
                    <a:pt x="214598" y="67001"/>
                    <a:pt x="217170" y="79765"/>
                    <a:pt x="212598" y="90909"/>
                  </a:cubicBezTo>
                  <a:cubicBezTo>
                    <a:pt x="206597" y="102625"/>
                    <a:pt x="194119" y="109388"/>
                    <a:pt x="180975" y="108245"/>
                  </a:cubicBezTo>
                  <a:lnTo>
                    <a:pt x="128207" y="108245"/>
                  </a:lnTo>
                  <a:cubicBezTo>
                    <a:pt x="119063" y="108054"/>
                    <a:pt x="111443" y="115388"/>
                    <a:pt x="111347" y="124532"/>
                  </a:cubicBezTo>
                  <a:cubicBezTo>
                    <a:pt x="111347" y="124628"/>
                    <a:pt x="111347" y="124723"/>
                    <a:pt x="111347" y="124913"/>
                  </a:cubicBezTo>
                  <a:lnTo>
                    <a:pt x="111347" y="177396"/>
                  </a:lnTo>
                  <a:cubicBezTo>
                    <a:pt x="113157" y="194160"/>
                    <a:pt x="101060" y="209210"/>
                    <a:pt x="84392" y="211019"/>
                  </a:cubicBezTo>
                  <a:cubicBezTo>
                    <a:pt x="75248" y="211972"/>
                    <a:pt x="66199" y="208829"/>
                    <a:pt x="59722" y="202447"/>
                  </a:cubicBezTo>
                  <a:cubicBezTo>
                    <a:pt x="53816" y="196351"/>
                    <a:pt x="44863" y="194351"/>
                    <a:pt x="36862" y="197208"/>
                  </a:cubicBezTo>
                  <a:cubicBezTo>
                    <a:pt x="28956" y="201113"/>
                    <a:pt x="24003" y="209210"/>
                    <a:pt x="24194" y="217973"/>
                  </a:cubicBezTo>
                  <a:cubicBezTo>
                    <a:pt x="23908" y="226545"/>
                    <a:pt x="28575" y="234451"/>
                    <a:pt x="36195" y="238261"/>
                  </a:cubicBezTo>
                  <a:cubicBezTo>
                    <a:pt x="44387" y="241309"/>
                    <a:pt x="53531" y="239404"/>
                    <a:pt x="59817" y="233403"/>
                  </a:cubicBezTo>
                  <a:cubicBezTo>
                    <a:pt x="71723" y="221592"/>
                    <a:pt x="90964" y="221592"/>
                    <a:pt x="102775" y="233403"/>
                  </a:cubicBezTo>
                  <a:cubicBezTo>
                    <a:pt x="109347" y="239975"/>
                    <a:pt x="112490" y="249215"/>
                    <a:pt x="111443" y="258359"/>
                  </a:cubicBezTo>
                  <a:lnTo>
                    <a:pt x="111443" y="310841"/>
                  </a:lnTo>
                  <a:cubicBezTo>
                    <a:pt x="111443" y="319985"/>
                    <a:pt x="118777" y="327510"/>
                    <a:pt x="128016" y="327510"/>
                  </a:cubicBezTo>
                  <a:cubicBezTo>
                    <a:pt x="128111" y="327510"/>
                    <a:pt x="128302" y="327510"/>
                    <a:pt x="128397" y="327510"/>
                  </a:cubicBezTo>
                  <a:lnTo>
                    <a:pt x="167069" y="327510"/>
                  </a:lnTo>
                  <a:lnTo>
                    <a:pt x="167069" y="351418"/>
                  </a:lnTo>
                  <a:close/>
                </a:path>
              </a:pathLst>
            </a:custGeom>
            <a:solidFill>
              <a:schemeClr val="bg1"/>
            </a:solidFill>
            <a:ln w="4763" cap="flat">
              <a:solidFill>
                <a:schemeClr val="bg1"/>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B505DC29-FD6A-E15F-8BA2-BAD7E2447DAA}"/>
                </a:ext>
              </a:extLst>
            </p:cNvPr>
            <p:cNvSpPr/>
            <p:nvPr/>
          </p:nvSpPr>
          <p:spPr>
            <a:xfrm>
              <a:off x="3874464" y="3023885"/>
              <a:ext cx="354181" cy="354521"/>
            </a:xfrm>
            <a:custGeom>
              <a:avLst/>
              <a:gdLst>
                <a:gd name="connsiteX0" fmla="*/ 228792 w 354181"/>
                <a:gd name="connsiteY0" fmla="*/ 354521 h 354521"/>
                <a:gd name="connsiteX1" fmla="*/ 191073 w 354181"/>
                <a:gd name="connsiteY1" fmla="*/ 354521 h 354521"/>
                <a:gd name="connsiteX2" fmla="*/ 191073 w 354181"/>
                <a:gd name="connsiteY2" fmla="*/ 330613 h 354521"/>
                <a:gd name="connsiteX3" fmla="*/ 228792 w 354181"/>
                <a:gd name="connsiteY3" fmla="*/ 330613 h 354521"/>
                <a:gd name="connsiteX4" fmla="*/ 246413 w 354181"/>
                <a:gd name="connsiteY4" fmla="*/ 313183 h 354521"/>
                <a:gd name="connsiteX5" fmla="*/ 244508 w 354181"/>
                <a:gd name="connsiteY5" fmla="*/ 262129 h 354521"/>
                <a:gd name="connsiteX6" fmla="*/ 244508 w 354181"/>
                <a:gd name="connsiteY6" fmla="*/ 261271 h 354521"/>
                <a:gd name="connsiteX7" fmla="*/ 262511 w 354181"/>
                <a:gd name="connsiteY7" fmla="*/ 231077 h 354521"/>
                <a:gd name="connsiteX8" fmla="*/ 295562 w 354181"/>
                <a:gd name="connsiteY8" fmla="*/ 237649 h 354521"/>
                <a:gd name="connsiteX9" fmla="*/ 318136 w 354181"/>
                <a:gd name="connsiteY9" fmla="*/ 241650 h 354521"/>
                <a:gd name="connsiteX10" fmla="*/ 330233 w 354181"/>
                <a:gd name="connsiteY10" fmla="*/ 220885 h 354521"/>
                <a:gd name="connsiteX11" fmla="*/ 318899 w 354181"/>
                <a:gd name="connsiteY11" fmla="*/ 200026 h 354521"/>
                <a:gd name="connsiteX12" fmla="*/ 295276 w 354181"/>
                <a:gd name="connsiteY12" fmla="*/ 204693 h 354521"/>
                <a:gd name="connsiteX13" fmla="*/ 262415 w 354181"/>
                <a:gd name="connsiteY13" fmla="*/ 210979 h 354521"/>
                <a:gd name="connsiteX14" fmla="*/ 245175 w 354181"/>
                <a:gd name="connsiteY14" fmla="*/ 179642 h 354521"/>
                <a:gd name="connsiteX15" fmla="*/ 245175 w 354181"/>
                <a:gd name="connsiteY15" fmla="*/ 127255 h 354521"/>
                <a:gd name="connsiteX16" fmla="*/ 228601 w 354181"/>
                <a:gd name="connsiteY16" fmla="*/ 110586 h 354521"/>
                <a:gd name="connsiteX17" fmla="*/ 228220 w 354181"/>
                <a:gd name="connsiteY17" fmla="*/ 110586 h 354521"/>
                <a:gd name="connsiteX18" fmla="*/ 175357 w 354181"/>
                <a:gd name="connsiteY18" fmla="*/ 110586 h 354521"/>
                <a:gd name="connsiteX19" fmla="*/ 144115 w 354181"/>
                <a:gd name="connsiteY19" fmla="*/ 92965 h 354521"/>
                <a:gd name="connsiteX20" fmla="*/ 150211 w 354181"/>
                <a:gd name="connsiteY20" fmla="*/ 59056 h 354521"/>
                <a:gd name="connsiteX21" fmla="*/ 155545 w 354181"/>
                <a:gd name="connsiteY21" fmla="*/ 36672 h 354521"/>
                <a:gd name="connsiteX22" fmla="*/ 134495 w 354181"/>
                <a:gd name="connsiteY22" fmla="*/ 24004 h 354521"/>
                <a:gd name="connsiteX23" fmla="*/ 113825 w 354181"/>
                <a:gd name="connsiteY23" fmla="*/ 36005 h 354521"/>
                <a:gd name="connsiteX24" fmla="*/ 118778 w 354181"/>
                <a:gd name="connsiteY24" fmla="*/ 59056 h 354521"/>
                <a:gd name="connsiteX25" fmla="*/ 125065 w 354181"/>
                <a:gd name="connsiteY25" fmla="*/ 92774 h 354521"/>
                <a:gd name="connsiteX26" fmla="*/ 93632 w 354181"/>
                <a:gd name="connsiteY26" fmla="*/ 110491 h 354521"/>
                <a:gd name="connsiteX27" fmla="*/ 40768 w 354181"/>
                <a:gd name="connsiteY27" fmla="*/ 110491 h 354521"/>
                <a:gd name="connsiteX28" fmla="*/ 23909 w 354181"/>
                <a:gd name="connsiteY28" fmla="*/ 126778 h 354521"/>
                <a:gd name="connsiteX29" fmla="*/ 23909 w 354181"/>
                <a:gd name="connsiteY29" fmla="*/ 127159 h 354521"/>
                <a:gd name="connsiteX30" fmla="*/ 23909 w 354181"/>
                <a:gd name="connsiteY30" fmla="*/ 167831 h 354521"/>
                <a:gd name="connsiteX31" fmla="*/ 2 w 354181"/>
                <a:gd name="connsiteY31" fmla="*/ 167831 h 354521"/>
                <a:gd name="connsiteX32" fmla="*/ 2 w 354181"/>
                <a:gd name="connsiteY32" fmla="*/ 127159 h 354521"/>
                <a:gd name="connsiteX33" fmla="*/ 39911 w 354181"/>
                <a:gd name="connsiteY33" fmla="*/ 86583 h 354521"/>
                <a:gd name="connsiteX34" fmla="*/ 40768 w 354181"/>
                <a:gd name="connsiteY34" fmla="*/ 86583 h 354521"/>
                <a:gd name="connsiteX35" fmla="*/ 93632 w 354181"/>
                <a:gd name="connsiteY35" fmla="*/ 86583 h 354521"/>
                <a:gd name="connsiteX36" fmla="*/ 103348 w 354181"/>
                <a:gd name="connsiteY36" fmla="*/ 82963 h 354521"/>
                <a:gd name="connsiteX37" fmla="*/ 100871 w 354181"/>
                <a:gd name="connsiteY37" fmla="*/ 74772 h 354521"/>
                <a:gd name="connsiteX38" fmla="*/ 91918 w 354181"/>
                <a:gd name="connsiteY38" fmla="*/ 26480 h 354521"/>
                <a:gd name="connsiteX39" fmla="*/ 133923 w 354181"/>
                <a:gd name="connsiteY39" fmla="*/ 1 h 354521"/>
                <a:gd name="connsiteX40" fmla="*/ 135066 w 354181"/>
                <a:gd name="connsiteY40" fmla="*/ 1 h 354521"/>
                <a:gd name="connsiteX41" fmla="*/ 177643 w 354181"/>
                <a:gd name="connsiteY41" fmla="*/ 27528 h 354521"/>
                <a:gd name="connsiteX42" fmla="*/ 167927 w 354181"/>
                <a:gd name="connsiteY42" fmla="*/ 74867 h 354521"/>
                <a:gd name="connsiteX43" fmla="*/ 165832 w 354181"/>
                <a:gd name="connsiteY43" fmla="*/ 82963 h 354521"/>
                <a:gd name="connsiteX44" fmla="*/ 175357 w 354181"/>
                <a:gd name="connsiteY44" fmla="*/ 86583 h 354521"/>
                <a:gd name="connsiteX45" fmla="*/ 228220 w 354181"/>
                <a:gd name="connsiteY45" fmla="*/ 86583 h 354521"/>
                <a:gd name="connsiteX46" fmla="*/ 268988 w 354181"/>
                <a:gd name="connsiteY46" fmla="*/ 126302 h 354521"/>
                <a:gd name="connsiteX47" fmla="*/ 268988 w 354181"/>
                <a:gd name="connsiteY47" fmla="*/ 127159 h 354521"/>
                <a:gd name="connsiteX48" fmla="*/ 268988 w 354181"/>
                <a:gd name="connsiteY48" fmla="*/ 179642 h 354521"/>
                <a:gd name="connsiteX49" fmla="*/ 272226 w 354181"/>
                <a:gd name="connsiteY49" fmla="*/ 189262 h 354521"/>
                <a:gd name="connsiteX50" fmla="*/ 279751 w 354181"/>
                <a:gd name="connsiteY50" fmla="*/ 186691 h 354521"/>
                <a:gd name="connsiteX51" fmla="*/ 328805 w 354181"/>
                <a:gd name="connsiteY51" fmla="*/ 178404 h 354521"/>
                <a:gd name="connsiteX52" fmla="*/ 354141 w 354181"/>
                <a:gd name="connsiteY52" fmla="*/ 220885 h 354521"/>
                <a:gd name="connsiteX53" fmla="*/ 354141 w 354181"/>
                <a:gd name="connsiteY53" fmla="*/ 221743 h 354521"/>
                <a:gd name="connsiteX54" fmla="*/ 327757 w 354181"/>
                <a:gd name="connsiteY54" fmla="*/ 263557 h 354521"/>
                <a:gd name="connsiteX55" fmla="*/ 280036 w 354181"/>
                <a:gd name="connsiteY55" fmla="*/ 255842 h 354521"/>
                <a:gd name="connsiteX56" fmla="*/ 271940 w 354181"/>
                <a:gd name="connsiteY56" fmla="*/ 252985 h 354521"/>
                <a:gd name="connsiteX57" fmla="*/ 268321 w 354181"/>
                <a:gd name="connsiteY57" fmla="*/ 261652 h 354521"/>
                <a:gd name="connsiteX58" fmla="*/ 270226 w 354181"/>
                <a:gd name="connsiteY58" fmla="*/ 312706 h 354521"/>
                <a:gd name="connsiteX59" fmla="*/ 228697 w 354181"/>
                <a:gd name="connsiteY59" fmla="*/ 354426 h 354521"/>
                <a:gd name="connsiteX60" fmla="*/ 228601 w 354181"/>
                <a:gd name="connsiteY60" fmla="*/ 354426 h 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4181" h="354521">
                  <a:moveTo>
                    <a:pt x="228792" y="354521"/>
                  </a:moveTo>
                  <a:lnTo>
                    <a:pt x="191073" y="354521"/>
                  </a:lnTo>
                  <a:lnTo>
                    <a:pt x="191073" y="330613"/>
                  </a:lnTo>
                  <a:lnTo>
                    <a:pt x="228792" y="330613"/>
                  </a:lnTo>
                  <a:cubicBezTo>
                    <a:pt x="238412" y="330423"/>
                    <a:pt x="246128" y="322803"/>
                    <a:pt x="246413" y="313183"/>
                  </a:cubicBezTo>
                  <a:lnTo>
                    <a:pt x="244508" y="262129"/>
                  </a:lnTo>
                  <a:lnTo>
                    <a:pt x="244508" y="261271"/>
                  </a:lnTo>
                  <a:cubicBezTo>
                    <a:pt x="243937" y="248508"/>
                    <a:pt x="250985" y="236697"/>
                    <a:pt x="262511" y="231077"/>
                  </a:cubicBezTo>
                  <a:cubicBezTo>
                    <a:pt x="273845" y="226696"/>
                    <a:pt x="286799" y="229267"/>
                    <a:pt x="295562" y="237649"/>
                  </a:cubicBezTo>
                  <a:cubicBezTo>
                    <a:pt x="301753" y="243079"/>
                    <a:pt x="310517" y="244698"/>
                    <a:pt x="318136" y="241650"/>
                  </a:cubicBezTo>
                  <a:cubicBezTo>
                    <a:pt x="325852" y="237649"/>
                    <a:pt x="330614" y="229553"/>
                    <a:pt x="330233" y="220885"/>
                  </a:cubicBezTo>
                  <a:cubicBezTo>
                    <a:pt x="330900" y="212313"/>
                    <a:pt x="326423" y="204121"/>
                    <a:pt x="318899" y="200026"/>
                  </a:cubicBezTo>
                  <a:cubicBezTo>
                    <a:pt x="310802" y="196882"/>
                    <a:pt x="301563" y="198692"/>
                    <a:pt x="295276" y="204693"/>
                  </a:cubicBezTo>
                  <a:cubicBezTo>
                    <a:pt x="286514" y="213075"/>
                    <a:pt x="273655" y="215551"/>
                    <a:pt x="262415" y="210979"/>
                  </a:cubicBezTo>
                  <a:cubicBezTo>
                    <a:pt x="250795" y="204979"/>
                    <a:pt x="244032" y="192596"/>
                    <a:pt x="245175" y="179642"/>
                  </a:cubicBezTo>
                  <a:lnTo>
                    <a:pt x="245175" y="127255"/>
                  </a:lnTo>
                  <a:cubicBezTo>
                    <a:pt x="245175" y="118111"/>
                    <a:pt x="237841" y="110586"/>
                    <a:pt x="228601" y="110586"/>
                  </a:cubicBezTo>
                  <a:cubicBezTo>
                    <a:pt x="228506" y="110586"/>
                    <a:pt x="228411" y="110586"/>
                    <a:pt x="228220" y="110586"/>
                  </a:cubicBezTo>
                  <a:lnTo>
                    <a:pt x="175357" y="110586"/>
                  </a:lnTo>
                  <a:cubicBezTo>
                    <a:pt x="162307" y="111634"/>
                    <a:pt x="150020" y="104680"/>
                    <a:pt x="144115" y="92965"/>
                  </a:cubicBezTo>
                  <a:cubicBezTo>
                    <a:pt x="139257" y="81439"/>
                    <a:pt x="141638" y="68104"/>
                    <a:pt x="150211" y="59056"/>
                  </a:cubicBezTo>
                  <a:cubicBezTo>
                    <a:pt x="156211" y="53245"/>
                    <a:pt x="158307" y="44578"/>
                    <a:pt x="155545" y="36672"/>
                  </a:cubicBezTo>
                  <a:cubicBezTo>
                    <a:pt x="151639" y="28671"/>
                    <a:pt x="143353" y="23718"/>
                    <a:pt x="134495" y="24004"/>
                  </a:cubicBezTo>
                  <a:cubicBezTo>
                    <a:pt x="125827" y="23623"/>
                    <a:pt x="117826" y="28385"/>
                    <a:pt x="113825" y="36005"/>
                  </a:cubicBezTo>
                  <a:cubicBezTo>
                    <a:pt x="110968" y="44006"/>
                    <a:pt x="112873" y="52960"/>
                    <a:pt x="118778" y="59056"/>
                  </a:cubicBezTo>
                  <a:cubicBezTo>
                    <a:pt x="127351" y="68009"/>
                    <a:pt x="129923" y="81249"/>
                    <a:pt x="125065" y="92774"/>
                  </a:cubicBezTo>
                  <a:cubicBezTo>
                    <a:pt x="119159" y="104585"/>
                    <a:pt x="106777" y="111538"/>
                    <a:pt x="93632" y="110491"/>
                  </a:cubicBezTo>
                  <a:lnTo>
                    <a:pt x="40768" y="110491"/>
                  </a:lnTo>
                  <a:cubicBezTo>
                    <a:pt x="31625" y="110300"/>
                    <a:pt x="24005" y="117634"/>
                    <a:pt x="23909" y="126778"/>
                  </a:cubicBezTo>
                  <a:cubicBezTo>
                    <a:pt x="23909" y="126874"/>
                    <a:pt x="23909" y="126969"/>
                    <a:pt x="23909" y="127159"/>
                  </a:cubicBezTo>
                  <a:lnTo>
                    <a:pt x="23909" y="167831"/>
                  </a:lnTo>
                  <a:lnTo>
                    <a:pt x="2" y="167831"/>
                  </a:lnTo>
                  <a:lnTo>
                    <a:pt x="2" y="127159"/>
                  </a:lnTo>
                  <a:cubicBezTo>
                    <a:pt x="-189" y="104966"/>
                    <a:pt x="17718" y="86773"/>
                    <a:pt x="39911" y="86583"/>
                  </a:cubicBezTo>
                  <a:cubicBezTo>
                    <a:pt x="40197" y="86583"/>
                    <a:pt x="40483" y="86583"/>
                    <a:pt x="40768" y="86583"/>
                  </a:cubicBezTo>
                  <a:lnTo>
                    <a:pt x="93632" y="86583"/>
                  </a:lnTo>
                  <a:cubicBezTo>
                    <a:pt x="98681" y="86583"/>
                    <a:pt x="102300" y="85249"/>
                    <a:pt x="103348" y="82963"/>
                  </a:cubicBezTo>
                  <a:cubicBezTo>
                    <a:pt x="104110" y="80011"/>
                    <a:pt x="103157" y="76772"/>
                    <a:pt x="100871" y="74772"/>
                  </a:cubicBezTo>
                  <a:cubicBezTo>
                    <a:pt x="88870" y="61723"/>
                    <a:pt x="85346" y="42958"/>
                    <a:pt x="91918" y="26480"/>
                  </a:cubicBezTo>
                  <a:cubicBezTo>
                    <a:pt x="99538" y="10192"/>
                    <a:pt x="115921" y="-95"/>
                    <a:pt x="133923" y="1"/>
                  </a:cubicBezTo>
                  <a:lnTo>
                    <a:pt x="135066" y="1"/>
                  </a:lnTo>
                  <a:cubicBezTo>
                    <a:pt x="153449" y="1"/>
                    <a:pt x="170213" y="10764"/>
                    <a:pt x="177643" y="27528"/>
                  </a:cubicBezTo>
                  <a:cubicBezTo>
                    <a:pt x="183929" y="43816"/>
                    <a:pt x="180214" y="62389"/>
                    <a:pt x="167927" y="74867"/>
                  </a:cubicBezTo>
                  <a:cubicBezTo>
                    <a:pt x="165736" y="76963"/>
                    <a:pt x="164975" y="80011"/>
                    <a:pt x="165832" y="82963"/>
                  </a:cubicBezTo>
                  <a:cubicBezTo>
                    <a:pt x="166880" y="85249"/>
                    <a:pt x="170404" y="86583"/>
                    <a:pt x="175357" y="86583"/>
                  </a:cubicBezTo>
                  <a:lnTo>
                    <a:pt x="228220" y="86583"/>
                  </a:lnTo>
                  <a:cubicBezTo>
                    <a:pt x="250414" y="86297"/>
                    <a:pt x="268702" y="104014"/>
                    <a:pt x="268988" y="126302"/>
                  </a:cubicBezTo>
                  <a:cubicBezTo>
                    <a:pt x="268988" y="126588"/>
                    <a:pt x="268988" y="126874"/>
                    <a:pt x="268988" y="127159"/>
                  </a:cubicBezTo>
                  <a:lnTo>
                    <a:pt x="268988" y="179642"/>
                  </a:lnTo>
                  <a:cubicBezTo>
                    <a:pt x="268988" y="185643"/>
                    <a:pt x="270702" y="188596"/>
                    <a:pt x="272226" y="189262"/>
                  </a:cubicBezTo>
                  <a:cubicBezTo>
                    <a:pt x="274988" y="189739"/>
                    <a:pt x="277846" y="188786"/>
                    <a:pt x="279751" y="186691"/>
                  </a:cubicBezTo>
                  <a:cubicBezTo>
                    <a:pt x="293086" y="174689"/>
                    <a:pt x="312231" y="171451"/>
                    <a:pt x="328805" y="178404"/>
                  </a:cubicBezTo>
                  <a:cubicBezTo>
                    <a:pt x="344902" y="186310"/>
                    <a:pt x="354903" y="202978"/>
                    <a:pt x="354141" y="220885"/>
                  </a:cubicBezTo>
                  <a:lnTo>
                    <a:pt x="354141" y="221743"/>
                  </a:lnTo>
                  <a:cubicBezTo>
                    <a:pt x="354141" y="239650"/>
                    <a:pt x="343854" y="255842"/>
                    <a:pt x="327757" y="263557"/>
                  </a:cubicBezTo>
                  <a:cubicBezTo>
                    <a:pt x="311659" y="270320"/>
                    <a:pt x="293181" y="267272"/>
                    <a:pt x="280036" y="255842"/>
                  </a:cubicBezTo>
                  <a:cubicBezTo>
                    <a:pt x="276607" y="252889"/>
                    <a:pt x="273559" y="252318"/>
                    <a:pt x="271940" y="252985"/>
                  </a:cubicBezTo>
                  <a:cubicBezTo>
                    <a:pt x="269940" y="253842"/>
                    <a:pt x="268607" y="257176"/>
                    <a:pt x="268321" y="261652"/>
                  </a:cubicBezTo>
                  <a:lnTo>
                    <a:pt x="270226" y="312706"/>
                  </a:lnTo>
                  <a:cubicBezTo>
                    <a:pt x="270035" y="335566"/>
                    <a:pt x="251652" y="354140"/>
                    <a:pt x="228697" y="354426"/>
                  </a:cubicBezTo>
                  <a:lnTo>
                    <a:pt x="228601" y="354426"/>
                  </a:lnTo>
                  <a:close/>
                </a:path>
              </a:pathLst>
            </a:custGeom>
            <a:solidFill>
              <a:schemeClr val="bg1"/>
            </a:solidFill>
            <a:ln w="4763" cap="flat">
              <a:solidFill>
                <a:schemeClr val="bg1"/>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3D467867-6C5E-387E-5D38-9CF9FF900F4C}"/>
                </a:ext>
              </a:extLst>
            </p:cNvPr>
            <p:cNvSpPr/>
            <p:nvPr/>
          </p:nvSpPr>
          <p:spPr>
            <a:xfrm>
              <a:off x="3494758" y="3408410"/>
              <a:ext cx="356086" cy="355590"/>
            </a:xfrm>
            <a:custGeom>
              <a:avLst/>
              <a:gdLst>
                <a:gd name="connsiteX0" fmla="*/ 219687 w 356086"/>
                <a:gd name="connsiteY0" fmla="*/ 355473 h 355590"/>
                <a:gd name="connsiteX1" fmla="*/ 219116 w 356086"/>
                <a:gd name="connsiteY1" fmla="*/ 355473 h 355590"/>
                <a:gd name="connsiteX2" fmla="*/ 176539 w 356086"/>
                <a:gd name="connsiteY2" fmla="*/ 327946 h 355590"/>
                <a:gd name="connsiteX3" fmla="*/ 186254 w 356086"/>
                <a:gd name="connsiteY3" fmla="*/ 280607 h 355590"/>
                <a:gd name="connsiteX4" fmla="*/ 188350 w 356086"/>
                <a:gd name="connsiteY4" fmla="*/ 272510 h 355590"/>
                <a:gd name="connsiteX5" fmla="*/ 178825 w 356086"/>
                <a:gd name="connsiteY5" fmla="*/ 268891 h 355590"/>
                <a:gd name="connsiteX6" fmla="*/ 125961 w 356086"/>
                <a:gd name="connsiteY6" fmla="*/ 268891 h 355590"/>
                <a:gd name="connsiteX7" fmla="*/ 85194 w 356086"/>
                <a:gd name="connsiteY7" fmla="*/ 229171 h 355590"/>
                <a:gd name="connsiteX8" fmla="*/ 85194 w 356086"/>
                <a:gd name="connsiteY8" fmla="*/ 228314 h 355590"/>
                <a:gd name="connsiteX9" fmla="*/ 85194 w 356086"/>
                <a:gd name="connsiteY9" fmla="*/ 175831 h 355590"/>
                <a:gd name="connsiteX10" fmla="*/ 81956 w 356086"/>
                <a:gd name="connsiteY10" fmla="*/ 166211 h 355590"/>
                <a:gd name="connsiteX11" fmla="*/ 74431 w 356086"/>
                <a:gd name="connsiteY11" fmla="*/ 168783 h 355590"/>
                <a:gd name="connsiteX12" fmla="*/ 25377 w 356086"/>
                <a:gd name="connsiteY12" fmla="*/ 177070 h 355590"/>
                <a:gd name="connsiteX13" fmla="*/ 41 w 356086"/>
                <a:gd name="connsiteY13" fmla="*/ 134588 h 355590"/>
                <a:gd name="connsiteX14" fmla="*/ 41 w 356086"/>
                <a:gd name="connsiteY14" fmla="*/ 133731 h 355590"/>
                <a:gd name="connsiteX15" fmla="*/ 26425 w 356086"/>
                <a:gd name="connsiteY15" fmla="*/ 91916 h 355590"/>
                <a:gd name="connsiteX16" fmla="*/ 74145 w 356086"/>
                <a:gd name="connsiteY16" fmla="*/ 99631 h 355590"/>
                <a:gd name="connsiteX17" fmla="*/ 82241 w 356086"/>
                <a:gd name="connsiteY17" fmla="*/ 102489 h 355590"/>
                <a:gd name="connsiteX18" fmla="*/ 85861 w 356086"/>
                <a:gd name="connsiteY18" fmla="*/ 93440 h 355590"/>
                <a:gd name="connsiteX19" fmla="*/ 85861 w 356086"/>
                <a:gd name="connsiteY19" fmla="*/ 41243 h 355590"/>
                <a:gd name="connsiteX20" fmla="*/ 127390 w 356086"/>
                <a:gd name="connsiteY20" fmla="*/ 0 h 355590"/>
                <a:gd name="connsiteX21" fmla="*/ 164061 w 356086"/>
                <a:gd name="connsiteY21" fmla="*/ 0 h 355590"/>
                <a:gd name="connsiteX22" fmla="*/ 164061 w 356086"/>
                <a:gd name="connsiteY22" fmla="*/ 23908 h 355590"/>
                <a:gd name="connsiteX23" fmla="*/ 127390 w 356086"/>
                <a:gd name="connsiteY23" fmla="*/ 23908 h 355590"/>
                <a:gd name="connsiteX24" fmla="*/ 109769 w 356086"/>
                <a:gd name="connsiteY24" fmla="*/ 41339 h 355590"/>
                <a:gd name="connsiteX25" fmla="*/ 109769 w 356086"/>
                <a:gd name="connsiteY25" fmla="*/ 93821 h 355590"/>
                <a:gd name="connsiteX26" fmla="*/ 91766 w 356086"/>
                <a:gd name="connsiteY26" fmla="*/ 124396 h 355590"/>
                <a:gd name="connsiteX27" fmla="*/ 58715 w 356086"/>
                <a:gd name="connsiteY27" fmla="*/ 117824 h 355590"/>
                <a:gd name="connsiteX28" fmla="*/ 36140 w 356086"/>
                <a:gd name="connsiteY28" fmla="*/ 113824 h 355590"/>
                <a:gd name="connsiteX29" fmla="*/ 23948 w 356086"/>
                <a:gd name="connsiteY29" fmla="*/ 134588 h 355590"/>
                <a:gd name="connsiteX30" fmla="*/ 35283 w 356086"/>
                <a:gd name="connsiteY30" fmla="*/ 155448 h 355590"/>
                <a:gd name="connsiteX31" fmla="*/ 58905 w 356086"/>
                <a:gd name="connsiteY31" fmla="*/ 150781 h 355590"/>
                <a:gd name="connsiteX32" fmla="*/ 91766 w 356086"/>
                <a:gd name="connsiteY32" fmla="*/ 144494 h 355590"/>
                <a:gd name="connsiteX33" fmla="*/ 109007 w 356086"/>
                <a:gd name="connsiteY33" fmla="*/ 175831 h 355590"/>
                <a:gd name="connsiteX34" fmla="*/ 109007 w 356086"/>
                <a:gd name="connsiteY34" fmla="*/ 228314 h 355590"/>
                <a:gd name="connsiteX35" fmla="*/ 125580 w 356086"/>
                <a:gd name="connsiteY35" fmla="*/ 244983 h 355590"/>
                <a:gd name="connsiteX36" fmla="*/ 125961 w 356086"/>
                <a:gd name="connsiteY36" fmla="*/ 244983 h 355590"/>
                <a:gd name="connsiteX37" fmla="*/ 178825 w 356086"/>
                <a:gd name="connsiteY37" fmla="*/ 244983 h 355590"/>
                <a:gd name="connsiteX38" fmla="*/ 210067 w 356086"/>
                <a:gd name="connsiteY38" fmla="*/ 262604 h 355590"/>
                <a:gd name="connsiteX39" fmla="*/ 203971 w 356086"/>
                <a:gd name="connsiteY39" fmla="*/ 296513 h 355590"/>
                <a:gd name="connsiteX40" fmla="*/ 198637 w 356086"/>
                <a:gd name="connsiteY40" fmla="*/ 318897 h 355590"/>
                <a:gd name="connsiteX41" fmla="*/ 219687 w 356086"/>
                <a:gd name="connsiteY41" fmla="*/ 331565 h 355590"/>
                <a:gd name="connsiteX42" fmla="*/ 241880 w 356086"/>
                <a:gd name="connsiteY42" fmla="*/ 313563 h 355590"/>
                <a:gd name="connsiteX43" fmla="*/ 235308 w 356086"/>
                <a:gd name="connsiteY43" fmla="*/ 296513 h 355590"/>
                <a:gd name="connsiteX44" fmla="*/ 228736 w 356086"/>
                <a:gd name="connsiteY44" fmla="*/ 263271 h 355590"/>
                <a:gd name="connsiteX45" fmla="*/ 262073 w 356086"/>
                <a:gd name="connsiteY45" fmla="*/ 244126 h 355590"/>
                <a:gd name="connsiteX46" fmla="*/ 315318 w 356086"/>
                <a:gd name="connsiteY46" fmla="*/ 244126 h 355590"/>
                <a:gd name="connsiteX47" fmla="*/ 332177 w 356086"/>
                <a:gd name="connsiteY47" fmla="*/ 227838 h 355590"/>
                <a:gd name="connsiteX48" fmla="*/ 332177 w 356086"/>
                <a:gd name="connsiteY48" fmla="*/ 227457 h 355590"/>
                <a:gd name="connsiteX49" fmla="*/ 332177 w 356086"/>
                <a:gd name="connsiteY49" fmla="*/ 187833 h 355590"/>
                <a:gd name="connsiteX50" fmla="*/ 356085 w 356086"/>
                <a:gd name="connsiteY50" fmla="*/ 187833 h 355590"/>
                <a:gd name="connsiteX51" fmla="*/ 356085 w 356086"/>
                <a:gd name="connsiteY51" fmla="*/ 227457 h 355590"/>
                <a:gd name="connsiteX52" fmla="*/ 316175 w 356086"/>
                <a:gd name="connsiteY52" fmla="*/ 268034 h 355590"/>
                <a:gd name="connsiteX53" fmla="*/ 315318 w 356086"/>
                <a:gd name="connsiteY53" fmla="*/ 268034 h 355590"/>
                <a:gd name="connsiteX54" fmla="*/ 262454 w 356086"/>
                <a:gd name="connsiteY54" fmla="*/ 268034 h 355590"/>
                <a:gd name="connsiteX55" fmla="*/ 250739 w 356086"/>
                <a:gd name="connsiteY55" fmla="*/ 272701 h 355590"/>
                <a:gd name="connsiteX56" fmla="*/ 253310 w 356086"/>
                <a:gd name="connsiteY56" fmla="*/ 280797 h 355590"/>
                <a:gd name="connsiteX57" fmla="*/ 252739 w 356086"/>
                <a:gd name="connsiteY57" fmla="*/ 342995 h 355590"/>
                <a:gd name="connsiteX58" fmla="*/ 220259 w 356086"/>
                <a:gd name="connsiteY58" fmla="*/ 355568 h 355590"/>
                <a:gd name="connsiteX59" fmla="*/ 219592 w 356086"/>
                <a:gd name="connsiteY59" fmla="*/ 355568 h 3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6086" h="355590">
                  <a:moveTo>
                    <a:pt x="219687" y="355473"/>
                  </a:moveTo>
                  <a:lnTo>
                    <a:pt x="219116" y="355473"/>
                  </a:lnTo>
                  <a:cubicBezTo>
                    <a:pt x="200732" y="355473"/>
                    <a:pt x="183968" y="344710"/>
                    <a:pt x="176539" y="327946"/>
                  </a:cubicBezTo>
                  <a:cubicBezTo>
                    <a:pt x="170157" y="311658"/>
                    <a:pt x="173967" y="293084"/>
                    <a:pt x="186254" y="280607"/>
                  </a:cubicBezTo>
                  <a:cubicBezTo>
                    <a:pt x="188445" y="278511"/>
                    <a:pt x="189207" y="275368"/>
                    <a:pt x="188350" y="272510"/>
                  </a:cubicBezTo>
                  <a:cubicBezTo>
                    <a:pt x="187302" y="270224"/>
                    <a:pt x="183778" y="268891"/>
                    <a:pt x="178825" y="268891"/>
                  </a:cubicBezTo>
                  <a:lnTo>
                    <a:pt x="125961" y="268891"/>
                  </a:lnTo>
                  <a:cubicBezTo>
                    <a:pt x="103768" y="269177"/>
                    <a:pt x="85480" y="251460"/>
                    <a:pt x="85194" y="229171"/>
                  </a:cubicBezTo>
                  <a:cubicBezTo>
                    <a:pt x="85194" y="228886"/>
                    <a:pt x="85194" y="228600"/>
                    <a:pt x="85194" y="228314"/>
                  </a:cubicBezTo>
                  <a:lnTo>
                    <a:pt x="85194" y="175831"/>
                  </a:lnTo>
                  <a:cubicBezTo>
                    <a:pt x="85194" y="169831"/>
                    <a:pt x="83480" y="166878"/>
                    <a:pt x="81956" y="166211"/>
                  </a:cubicBezTo>
                  <a:cubicBezTo>
                    <a:pt x="79193" y="165735"/>
                    <a:pt x="76336" y="166688"/>
                    <a:pt x="74431" y="168783"/>
                  </a:cubicBezTo>
                  <a:cubicBezTo>
                    <a:pt x="61096" y="180880"/>
                    <a:pt x="41951" y="184023"/>
                    <a:pt x="25377" y="177070"/>
                  </a:cubicBezTo>
                  <a:cubicBezTo>
                    <a:pt x="9280" y="169259"/>
                    <a:pt x="-721" y="152591"/>
                    <a:pt x="41" y="134588"/>
                  </a:cubicBezTo>
                  <a:lnTo>
                    <a:pt x="41" y="133731"/>
                  </a:lnTo>
                  <a:cubicBezTo>
                    <a:pt x="41" y="115824"/>
                    <a:pt x="10328" y="99631"/>
                    <a:pt x="26425" y="91916"/>
                  </a:cubicBezTo>
                  <a:cubicBezTo>
                    <a:pt x="42522" y="85153"/>
                    <a:pt x="61001" y="88201"/>
                    <a:pt x="74145" y="99631"/>
                  </a:cubicBezTo>
                  <a:cubicBezTo>
                    <a:pt x="77574" y="102584"/>
                    <a:pt x="80622" y="103156"/>
                    <a:pt x="82241" y="102489"/>
                  </a:cubicBezTo>
                  <a:cubicBezTo>
                    <a:pt x="84242" y="101632"/>
                    <a:pt x="85670" y="98107"/>
                    <a:pt x="85861" y="93440"/>
                  </a:cubicBezTo>
                  <a:lnTo>
                    <a:pt x="85861" y="41243"/>
                  </a:lnTo>
                  <a:cubicBezTo>
                    <a:pt x="86242" y="18478"/>
                    <a:pt x="104625" y="191"/>
                    <a:pt x="127390" y="0"/>
                  </a:cubicBezTo>
                  <a:lnTo>
                    <a:pt x="164061" y="0"/>
                  </a:lnTo>
                  <a:lnTo>
                    <a:pt x="164061" y="23908"/>
                  </a:lnTo>
                  <a:lnTo>
                    <a:pt x="127390" y="23908"/>
                  </a:lnTo>
                  <a:cubicBezTo>
                    <a:pt x="117770" y="24098"/>
                    <a:pt x="110054" y="31718"/>
                    <a:pt x="109769" y="41339"/>
                  </a:cubicBezTo>
                  <a:lnTo>
                    <a:pt x="109769" y="93821"/>
                  </a:lnTo>
                  <a:cubicBezTo>
                    <a:pt x="110435" y="106680"/>
                    <a:pt x="103387" y="118777"/>
                    <a:pt x="91766" y="124396"/>
                  </a:cubicBezTo>
                  <a:cubicBezTo>
                    <a:pt x="80432" y="128778"/>
                    <a:pt x="67478" y="126206"/>
                    <a:pt x="58715" y="117824"/>
                  </a:cubicBezTo>
                  <a:cubicBezTo>
                    <a:pt x="52523" y="112395"/>
                    <a:pt x="43760" y="110776"/>
                    <a:pt x="36140" y="113824"/>
                  </a:cubicBezTo>
                  <a:cubicBezTo>
                    <a:pt x="28425" y="117824"/>
                    <a:pt x="23663" y="125825"/>
                    <a:pt x="23948" y="134588"/>
                  </a:cubicBezTo>
                  <a:cubicBezTo>
                    <a:pt x="23282" y="143161"/>
                    <a:pt x="27758" y="151352"/>
                    <a:pt x="35283" y="155448"/>
                  </a:cubicBezTo>
                  <a:cubicBezTo>
                    <a:pt x="43379" y="158591"/>
                    <a:pt x="52619" y="156781"/>
                    <a:pt x="58905" y="150781"/>
                  </a:cubicBezTo>
                  <a:cubicBezTo>
                    <a:pt x="67668" y="142399"/>
                    <a:pt x="80527" y="139922"/>
                    <a:pt x="91766" y="144494"/>
                  </a:cubicBezTo>
                  <a:cubicBezTo>
                    <a:pt x="103387" y="150495"/>
                    <a:pt x="110150" y="162877"/>
                    <a:pt x="109007" y="175831"/>
                  </a:cubicBezTo>
                  <a:lnTo>
                    <a:pt x="109007" y="228314"/>
                  </a:lnTo>
                  <a:cubicBezTo>
                    <a:pt x="109007" y="237458"/>
                    <a:pt x="116341" y="244983"/>
                    <a:pt x="125580" y="244983"/>
                  </a:cubicBezTo>
                  <a:cubicBezTo>
                    <a:pt x="125675" y="244983"/>
                    <a:pt x="125771" y="244983"/>
                    <a:pt x="125961" y="244983"/>
                  </a:cubicBezTo>
                  <a:lnTo>
                    <a:pt x="178825" y="244983"/>
                  </a:lnTo>
                  <a:cubicBezTo>
                    <a:pt x="191874" y="243935"/>
                    <a:pt x="204161" y="250888"/>
                    <a:pt x="210067" y="262604"/>
                  </a:cubicBezTo>
                  <a:cubicBezTo>
                    <a:pt x="214925" y="274130"/>
                    <a:pt x="212543" y="287465"/>
                    <a:pt x="203971" y="296513"/>
                  </a:cubicBezTo>
                  <a:cubicBezTo>
                    <a:pt x="197970" y="302323"/>
                    <a:pt x="195875" y="310991"/>
                    <a:pt x="198637" y="318897"/>
                  </a:cubicBezTo>
                  <a:cubicBezTo>
                    <a:pt x="202542" y="326898"/>
                    <a:pt x="210829" y="331851"/>
                    <a:pt x="219687" y="331565"/>
                  </a:cubicBezTo>
                  <a:cubicBezTo>
                    <a:pt x="230831" y="332708"/>
                    <a:pt x="240737" y="324612"/>
                    <a:pt x="241880" y="313563"/>
                  </a:cubicBezTo>
                  <a:cubicBezTo>
                    <a:pt x="242547" y="307181"/>
                    <a:pt x="240166" y="300800"/>
                    <a:pt x="235308" y="296513"/>
                  </a:cubicBezTo>
                  <a:cubicBezTo>
                    <a:pt x="226831" y="287655"/>
                    <a:pt x="224259" y="274701"/>
                    <a:pt x="228736" y="263271"/>
                  </a:cubicBezTo>
                  <a:cubicBezTo>
                    <a:pt x="235022" y="250793"/>
                    <a:pt x="248167" y="243269"/>
                    <a:pt x="262073" y="244126"/>
                  </a:cubicBezTo>
                  <a:lnTo>
                    <a:pt x="315318" y="244126"/>
                  </a:lnTo>
                  <a:cubicBezTo>
                    <a:pt x="324462" y="244316"/>
                    <a:pt x="332082" y="236982"/>
                    <a:pt x="332177" y="227838"/>
                  </a:cubicBezTo>
                  <a:cubicBezTo>
                    <a:pt x="332177" y="227743"/>
                    <a:pt x="332177" y="227648"/>
                    <a:pt x="332177" y="227457"/>
                  </a:cubicBezTo>
                  <a:lnTo>
                    <a:pt x="332177" y="187833"/>
                  </a:lnTo>
                  <a:lnTo>
                    <a:pt x="356085" y="187833"/>
                  </a:lnTo>
                  <a:lnTo>
                    <a:pt x="356085" y="227457"/>
                  </a:lnTo>
                  <a:cubicBezTo>
                    <a:pt x="356276" y="249650"/>
                    <a:pt x="338369" y="267843"/>
                    <a:pt x="316175" y="268034"/>
                  </a:cubicBezTo>
                  <a:cubicBezTo>
                    <a:pt x="315890" y="268034"/>
                    <a:pt x="315604" y="268034"/>
                    <a:pt x="315318" y="268034"/>
                  </a:cubicBezTo>
                  <a:lnTo>
                    <a:pt x="262454" y="268034"/>
                  </a:lnTo>
                  <a:cubicBezTo>
                    <a:pt x="256549" y="268224"/>
                    <a:pt x="251882" y="270034"/>
                    <a:pt x="250739" y="272701"/>
                  </a:cubicBezTo>
                  <a:cubicBezTo>
                    <a:pt x="250072" y="275654"/>
                    <a:pt x="251024" y="278797"/>
                    <a:pt x="253310" y="280797"/>
                  </a:cubicBezTo>
                  <a:cubicBezTo>
                    <a:pt x="270360" y="298133"/>
                    <a:pt x="270074" y="325946"/>
                    <a:pt x="252739" y="342995"/>
                  </a:cubicBezTo>
                  <a:cubicBezTo>
                    <a:pt x="244071" y="351473"/>
                    <a:pt x="232355" y="355949"/>
                    <a:pt x="220259" y="355568"/>
                  </a:cubicBezTo>
                  <a:lnTo>
                    <a:pt x="219592" y="355568"/>
                  </a:lnTo>
                  <a:close/>
                </a:path>
              </a:pathLst>
            </a:custGeom>
            <a:solidFill>
              <a:schemeClr val="bg1"/>
            </a:solidFill>
            <a:ln w="4763" cap="flat">
              <a:solidFill>
                <a:schemeClr val="bg1"/>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0AF63A41-C5ED-3FA4-7592-20093CC9FCCF}"/>
                </a:ext>
              </a:extLst>
            </p:cNvPr>
            <p:cNvSpPr/>
            <p:nvPr/>
          </p:nvSpPr>
          <p:spPr>
            <a:xfrm>
              <a:off x="3875132" y="3407263"/>
              <a:ext cx="356806" cy="353683"/>
            </a:xfrm>
            <a:custGeom>
              <a:avLst/>
              <a:gdLst>
                <a:gd name="connsiteX0" fmla="*/ 135445 w 356806"/>
                <a:gd name="connsiteY0" fmla="*/ 353571 h 353683"/>
                <a:gd name="connsiteX1" fmla="*/ 135065 w 356806"/>
                <a:gd name="connsiteY1" fmla="*/ 353571 h 353683"/>
                <a:gd name="connsiteX2" fmla="*/ 88392 w 356806"/>
                <a:gd name="connsiteY2" fmla="*/ 313185 h 353683"/>
                <a:gd name="connsiteX3" fmla="*/ 100489 w 356806"/>
                <a:gd name="connsiteY3" fmla="*/ 279753 h 353683"/>
                <a:gd name="connsiteX4" fmla="*/ 103822 w 356806"/>
                <a:gd name="connsiteY4" fmla="*/ 271371 h 353683"/>
                <a:gd name="connsiteX5" fmla="*/ 94393 w 356806"/>
                <a:gd name="connsiteY5" fmla="*/ 268418 h 353683"/>
                <a:gd name="connsiteX6" fmla="*/ 41529 w 356806"/>
                <a:gd name="connsiteY6" fmla="*/ 268418 h 353683"/>
                <a:gd name="connsiteX7" fmla="*/ 0 w 356806"/>
                <a:gd name="connsiteY7" fmla="*/ 227175 h 353683"/>
                <a:gd name="connsiteX8" fmla="*/ 0 w 356806"/>
                <a:gd name="connsiteY8" fmla="*/ 188789 h 353683"/>
                <a:gd name="connsiteX9" fmla="*/ 23908 w 356806"/>
                <a:gd name="connsiteY9" fmla="*/ 188789 h 353683"/>
                <a:gd name="connsiteX10" fmla="*/ 23908 w 356806"/>
                <a:gd name="connsiteY10" fmla="*/ 227175 h 353683"/>
                <a:gd name="connsiteX11" fmla="*/ 41529 w 356806"/>
                <a:gd name="connsiteY11" fmla="*/ 244605 h 353683"/>
                <a:gd name="connsiteX12" fmla="*/ 94393 w 356806"/>
                <a:gd name="connsiteY12" fmla="*/ 244605 h 353683"/>
                <a:gd name="connsiteX13" fmla="*/ 127825 w 356806"/>
                <a:gd name="connsiteY13" fmla="*/ 269275 h 353683"/>
                <a:gd name="connsiteX14" fmla="*/ 118491 w 356806"/>
                <a:gd name="connsiteY14" fmla="*/ 295374 h 353683"/>
                <a:gd name="connsiteX15" fmla="*/ 117443 w 356806"/>
                <a:gd name="connsiteY15" fmla="*/ 323568 h 353683"/>
                <a:gd name="connsiteX16" fmla="*/ 135065 w 356806"/>
                <a:gd name="connsiteY16" fmla="*/ 329664 h 353683"/>
                <a:gd name="connsiteX17" fmla="*/ 156686 w 356806"/>
                <a:gd name="connsiteY17" fmla="*/ 316519 h 353683"/>
                <a:gd name="connsiteX18" fmla="*/ 152210 w 356806"/>
                <a:gd name="connsiteY18" fmla="*/ 295564 h 353683"/>
                <a:gd name="connsiteX19" fmla="*/ 145733 w 356806"/>
                <a:gd name="connsiteY19" fmla="*/ 262227 h 353683"/>
                <a:gd name="connsiteX20" fmla="*/ 177070 w 356806"/>
                <a:gd name="connsiteY20" fmla="*/ 245177 h 353683"/>
                <a:gd name="connsiteX21" fmla="*/ 229933 w 356806"/>
                <a:gd name="connsiteY21" fmla="*/ 245177 h 353683"/>
                <a:gd name="connsiteX22" fmla="*/ 246793 w 356806"/>
                <a:gd name="connsiteY22" fmla="*/ 228889 h 353683"/>
                <a:gd name="connsiteX23" fmla="*/ 246793 w 356806"/>
                <a:gd name="connsiteY23" fmla="*/ 228508 h 353683"/>
                <a:gd name="connsiteX24" fmla="*/ 245840 w 356806"/>
                <a:gd name="connsiteY24" fmla="*/ 174311 h 353683"/>
                <a:gd name="connsiteX25" fmla="*/ 272320 w 356806"/>
                <a:gd name="connsiteY25" fmla="*/ 140402 h 353683"/>
                <a:gd name="connsiteX26" fmla="*/ 297656 w 356806"/>
                <a:gd name="connsiteY26" fmla="*/ 149165 h 353683"/>
                <a:gd name="connsiteX27" fmla="*/ 321088 w 356806"/>
                <a:gd name="connsiteY27" fmla="*/ 153927 h 353683"/>
                <a:gd name="connsiteX28" fmla="*/ 333089 w 356806"/>
                <a:gd name="connsiteY28" fmla="*/ 133544 h 353683"/>
                <a:gd name="connsiteX29" fmla="*/ 320421 w 356806"/>
                <a:gd name="connsiteY29" fmla="*/ 112779 h 353683"/>
                <a:gd name="connsiteX30" fmla="*/ 297751 w 356806"/>
                <a:gd name="connsiteY30" fmla="*/ 117828 h 353683"/>
                <a:gd name="connsiteX31" fmla="*/ 263271 w 356806"/>
                <a:gd name="connsiteY31" fmla="*/ 124019 h 353683"/>
                <a:gd name="connsiteX32" fmla="*/ 245745 w 356806"/>
                <a:gd name="connsiteY32" fmla="*/ 93063 h 353683"/>
                <a:gd name="connsiteX33" fmla="*/ 245745 w 356806"/>
                <a:gd name="connsiteY33" fmla="*/ 40580 h 353683"/>
                <a:gd name="connsiteX34" fmla="*/ 229172 w 356806"/>
                <a:gd name="connsiteY34" fmla="*/ 23911 h 353683"/>
                <a:gd name="connsiteX35" fmla="*/ 228791 w 356806"/>
                <a:gd name="connsiteY35" fmla="*/ 23911 h 353683"/>
                <a:gd name="connsiteX36" fmla="*/ 190310 w 356806"/>
                <a:gd name="connsiteY36" fmla="*/ 23911 h 353683"/>
                <a:gd name="connsiteX37" fmla="*/ 190310 w 356806"/>
                <a:gd name="connsiteY37" fmla="*/ 3 h 353683"/>
                <a:gd name="connsiteX38" fmla="*/ 228791 w 356806"/>
                <a:gd name="connsiteY38" fmla="*/ 3 h 353683"/>
                <a:gd name="connsiteX39" fmla="*/ 269558 w 356806"/>
                <a:gd name="connsiteY39" fmla="*/ 39723 h 353683"/>
                <a:gd name="connsiteX40" fmla="*/ 269558 w 356806"/>
                <a:gd name="connsiteY40" fmla="*/ 40580 h 353683"/>
                <a:gd name="connsiteX41" fmla="*/ 269558 w 356806"/>
                <a:gd name="connsiteY41" fmla="*/ 93063 h 353683"/>
                <a:gd name="connsiteX42" fmla="*/ 273177 w 356806"/>
                <a:gd name="connsiteY42" fmla="*/ 102397 h 353683"/>
                <a:gd name="connsiteX43" fmla="*/ 281845 w 356806"/>
                <a:gd name="connsiteY43" fmla="*/ 100016 h 353683"/>
                <a:gd name="connsiteX44" fmla="*/ 329374 w 356806"/>
                <a:gd name="connsiteY44" fmla="*/ 90777 h 353683"/>
                <a:gd name="connsiteX45" fmla="*/ 356807 w 356806"/>
                <a:gd name="connsiteY45" fmla="*/ 133068 h 353683"/>
                <a:gd name="connsiteX46" fmla="*/ 356807 w 356806"/>
                <a:gd name="connsiteY46" fmla="*/ 134306 h 353683"/>
                <a:gd name="connsiteX47" fmla="*/ 330422 w 356806"/>
                <a:gd name="connsiteY47" fmla="*/ 175930 h 353683"/>
                <a:gd name="connsiteX48" fmla="*/ 281845 w 356806"/>
                <a:gd name="connsiteY48" fmla="*/ 167358 h 353683"/>
                <a:gd name="connsiteX49" fmla="*/ 273177 w 356806"/>
                <a:gd name="connsiteY49" fmla="*/ 164786 h 353683"/>
                <a:gd name="connsiteX50" fmla="*/ 269558 w 356806"/>
                <a:gd name="connsiteY50" fmla="*/ 174311 h 353683"/>
                <a:gd name="connsiteX51" fmla="*/ 270510 w 356806"/>
                <a:gd name="connsiteY51" fmla="*/ 228508 h 353683"/>
                <a:gd name="connsiteX52" fmla="*/ 230695 w 356806"/>
                <a:gd name="connsiteY52" fmla="*/ 269275 h 353683"/>
                <a:gd name="connsiteX53" fmla="*/ 229743 w 356806"/>
                <a:gd name="connsiteY53" fmla="*/ 269275 h 353683"/>
                <a:gd name="connsiteX54" fmla="*/ 176879 w 356806"/>
                <a:gd name="connsiteY54" fmla="*/ 269275 h 353683"/>
                <a:gd name="connsiteX55" fmla="*/ 167259 w 356806"/>
                <a:gd name="connsiteY55" fmla="*/ 272418 h 353683"/>
                <a:gd name="connsiteX56" fmla="*/ 169831 w 356806"/>
                <a:gd name="connsiteY56" fmla="*/ 279848 h 353683"/>
                <a:gd name="connsiteX57" fmla="*/ 178689 w 356806"/>
                <a:gd name="connsiteY57" fmla="*/ 325663 h 353683"/>
                <a:gd name="connsiteX58" fmla="*/ 135731 w 356806"/>
                <a:gd name="connsiteY58" fmla="*/ 353571 h 353683"/>
                <a:gd name="connsiteX59" fmla="*/ 135255 w 356806"/>
                <a:gd name="connsiteY59" fmla="*/ 353571 h 3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6806" h="353683">
                  <a:moveTo>
                    <a:pt x="135445" y="353571"/>
                  </a:moveTo>
                  <a:lnTo>
                    <a:pt x="135065" y="353571"/>
                  </a:lnTo>
                  <a:cubicBezTo>
                    <a:pt x="111062" y="355286"/>
                    <a:pt x="90106" y="337188"/>
                    <a:pt x="88392" y="313185"/>
                  </a:cubicBezTo>
                  <a:cubicBezTo>
                    <a:pt x="87535" y="300803"/>
                    <a:pt x="91916" y="288706"/>
                    <a:pt x="100489" y="279753"/>
                  </a:cubicBezTo>
                  <a:cubicBezTo>
                    <a:pt x="103632" y="276133"/>
                    <a:pt x="104489" y="272895"/>
                    <a:pt x="103822" y="271371"/>
                  </a:cubicBezTo>
                  <a:cubicBezTo>
                    <a:pt x="103156" y="269847"/>
                    <a:pt x="100013" y="268418"/>
                    <a:pt x="94393" y="268418"/>
                  </a:cubicBezTo>
                  <a:lnTo>
                    <a:pt x="41529" y="268418"/>
                  </a:lnTo>
                  <a:cubicBezTo>
                    <a:pt x="18764" y="268227"/>
                    <a:pt x="381" y="249844"/>
                    <a:pt x="0" y="227175"/>
                  </a:cubicBezTo>
                  <a:lnTo>
                    <a:pt x="0" y="188789"/>
                  </a:lnTo>
                  <a:lnTo>
                    <a:pt x="23908" y="188789"/>
                  </a:lnTo>
                  <a:lnTo>
                    <a:pt x="23908" y="227175"/>
                  </a:lnTo>
                  <a:cubicBezTo>
                    <a:pt x="24194" y="236700"/>
                    <a:pt x="31909" y="244415"/>
                    <a:pt x="41529" y="244605"/>
                  </a:cubicBezTo>
                  <a:lnTo>
                    <a:pt x="94393" y="244605"/>
                  </a:lnTo>
                  <a:cubicBezTo>
                    <a:pt x="110395" y="242224"/>
                    <a:pt x="125444" y="253273"/>
                    <a:pt x="127825" y="269275"/>
                  </a:cubicBezTo>
                  <a:cubicBezTo>
                    <a:pt x="129254" y="278991"/>
                    <a:pt x="125825" y="288801"/>
                    <a:pt x="118491" y="295374"/>
                  </a:cubicBezTo>
                  <a:cubicBezTo>
                    <a:pt x="110395" y="302898"/>
                    <a:pt x="110014" y="315471"/>
                    <a:pt x="117443" y="323568"/>
                  </a:cubicBezTo>
                  <a:cubicBezTo>
                    <a:pt x="121920" y="328425"/>
                    <a:pt x="128492" y="330711"/>
                    <a:pt x="135065" y="329664"/>
                  </a:cubicBezTo>
                  <a:cubicBezTo>
                    <a:pt x="144209" y="329949"/>
                    <a:pt x="152686" y="324806"/>
                    <a:pt x="156686" y="316519"/>
                  </a:cubicBezTo>
                  <a:cubicBezTo>
                    <a:pt x="159448" y="309280"/>
                    <a:pt x="157734" y="301089"/>
                    <a:pt x="152210" y="295564"/>
                  </a:cubicBezTo>
                  <a:cubicBezTo>
                    <a:pt x="143637" y="286706"/>
                    <a:pt x="141065" y="273657"/>
                    <a:pt x="145733" y="262227"/>
                  </a:cubicBezTo>
                  <a:cubicBezTo>
                    <a:pt x="151828" y="250797"/>
                    <a:pt x="164116" y="244034"/>
                    <a:pt x="177070" y="245177"/>
                  </a:cubicBezTo>
                  <a:lnTo>
                    <a:pt x="229933" y="245177"/>
                  </a:lnTo>
                  <a:cubicBezTo>
                    <a:pt x="239078" y="245367"/>
                    <a:pt x="246697" y="238033"/>
                    <a:pt x="246793" y="228889"/>
                  </a:cubicBezTo>
                  <a:cubicBezTo>
                    <a:pt x="246793" y="228794"/>
                    <a:pt x="246793" y="228603"/>
                    <a:pt x="246793" y="228508"/>
                  </a:cubicBezTo>
                  <a:lnTo>
                    <a:pt x="245840" y="174311"/>
                  </a:lnTo>
                  <a:cubicBezTo>
                    <a:pt x="243745" y="157642"/>
                    <a:pt x="255651" y="142497"/>
                    <a:pt x="272320" y="140402"/>
                  </a:cubicBezTo>
                  <a:cubicBezTo>
                    <a:pt x="281654" y="139259"/>
                    <a:pt x="290989" y="142497"/>
                    <a:pt x="297656" y="149165"/>
                  </a:cubicBezTo>
                  <a:cubicBezTo>
                    <a:pt x="303943" y="155070"/>
                    <a:pt x="312991" y="156880"/>
                    <a:pt x="321088" y="153927"/>
                  </a:cubicBezTo>
                  <a:cubicBezTo>
                    <a:pt x="328708" y="150022"/>
                    <a:pt x="333375" y="142116"/>
                    <a:pt x="333089" y="133544"/>
                  </a:cubicBezTo>
                  <a:cubicBezTo>
                    <a:pt x="333280" y="124781"/>
                    <a:pt x="328327" y="116589"/>
                    <a:pt x="320421" y="112779"/>
                  </a:cubicBezTo>
                  <a:cubicBezTo>
                    <a:pt x="312515" y="109922"/>
                    <a:pt x="303752" y="111827"/>
                    <a:pt x="297751" y="117828"/>
                  </a:cubicBezTo>
                  <a:cubicBezTo>
                    <a:pt x="288512" y="126495"/>
                    <a:pt x="274987" y="128877"/>
                    <a:pt x="263271" y="124019"/>
                  </a:cubicBezTo>
                  <a:cubicBezTo>
                    <a:pt x="251746" y="118209"/>
                    <a:pt x="244793" y="105921"/>
                    <a:pt x="245745" y="93063"/>
                  </a:cubicBezTo>
                  <a:lnTo>
                    <a:pt x="245745" y="40580"/>
                  </a:lnTo>
                  <a:cubicBezTo>
                    <a:pt x="245745" y="31436"/>
                    <a:pt x="238411" y="23911"/>
                    <a:pt x="229172" y="23911"/>
                  </a:cubicBezTo>
                  <a:cubicBezTo>
                    <a:pt x="229076" y="23911"/>
                    <a:pt x="228981" y="23911"/>
                    <a:pt x="228791" y="23911"/>
                  </a:cubicBezTo>
                  <a:lnTo>
                    <a:pt x="190310" y="23911"/>
                  </a:lnTo>
                  <a:lnTo>
                    <a:pt x="190310" y="3"/>
                  </a:lnTo>
                  <a:lnTo>
                    <a:pt x="228791" y="3"/>
                  </a:lnTo>
                  <a:cubicBezTo>
                    <a:pt x="250984" y="-282"/>
                    <a:pt x="269272" y="17434"/>
                    <a:pt x="269558" y="39723"/>
                  </a:cubicBezTo>
                  <a:cubicBezTo>
                    <a:pt x="269558" y="40008"/>
                    <a:pt x="269558" y="40294"/>
                    <a:pt x="269558" y="40580"/>
                  </a:cubicBezTo>
                  <a:lnTo>
                    <a:pt x="269558" y="93063"/>
                  </a:lnTo>
                  <a:cubicBezTo>
                    <a:pt x="269558" y="97920"/>
                    <a:pt x="270891" y="101349"/>
                    <a:pt x="273177" y="102397"/>
                  </a:cubicBezTo>
                  <a:cubicBezTo>
                    <a:pt x="276320" y="103350"/>
                    <a:pt x="279654" y="102397"/>
                    <a:pt x="281845" y="100016"/>
                  </a:cubicBezTo>
                  <a:cubicBezTo>
                    <a:pt x="294513" y="87919"/>
                    <a:pt x="313087" y="84300"/>
                    <a:pt x="329374" y="90777"/>
                  </a:cubicBezTo>
                  <a:cubicBezTo>
                    <a:pt x="346043" y="98206"/>
                    <a:pt x="356807" y="114780"/>
                    <a:pt x="356807" y="133068"/>
                  </a:cubicBezTo>
                  <a:lnTo>
                    <a:pt x="356807" y="134306"/>
                  </a:lnTo>
                  <a:cubicBezTo>
                    <a:pt x="356807" y="152118"/>
                    <a:pt x="346520" y="168310"/>
                    <a:pt x="330422" y="175930"/>
                  </a:cubicBezTo>
                  <a:cubicBezTo>
                    <a:pt x="313944" y="182598"/>
                    <a:pt x="295085" y="179264"/>
                    <a:pt x="281845" y="167358"/>
                  </a:cubicBezTo>
                  <a:cubicBezTo>
                    <a:pt x="279654" y="164881"/>
                    <a:pt x="276320" y="163929"/>
                    <a:pt x="273177" y="164786"/>
                  </a:cubicBezTo>
                  <a:cubicBezTo>
                    <a:pt x="270891" y="165834"/>
                    <a:pt x="269558" y="169358"/>
                    <a:pt x="269558" y="174311"/>
                  </a:cubicBezTo>
                  <a:lnTo>
                    <a:pt x="270510" y="228508"/>
                  </a:lnTo>
                  <a:cubicBezTo>
                    <a:pt x="270796" y="250701"/>
                    <a:pt x="252984" y="268989"/>
                    <a:pt x="230695" y="269275"/>
                  </a:cubicBezTo>
                  <a:cubicBezTo>
                    <a:pt x="230410" y="269275"/>
                    <a:pt x="230029" y="269275"/>
                    <a:pt x="229743" y="269275"/>
                  </a:cubicBezTo>
                  <a:lnTo>
                    <a:pt x="176879" y="269275"/>
                  </a:lnTo>
                  <a:cubicBezTo>
                    <a:pt x="171260" y="269275"/>
                    <a:pt x="167926" y="270894"/>
                    <a:pt x="167259" y="272418"/>
                  </a:cubicBezTo>
                  <a:cubicBezTo>
                    <a:pt x="166592" y="273847"/>
                    <a:pt x="167164" y="276705"/>
                    <a:pt x="169831" y="279848"/>
                  </a:cubicBezTo>
                  <a:cubicBezTo>
                    <a:pt x="181451" y="292040"/>
                    <a:pt x="184975" y="309947"/>
                    <a:pt x="178689" y="325663"/>
                  </a:cubicBezTo>
                  <a:cubicBezTo>
                    <a:pt x="171164" y="342713"/>
                    <a:pt x="154305" y="353667"/>
                    <a:pt x="135731" y="353571"/>
                  </a:cubicBezTo>
                  <a:lnTo>
                    <a:pt x="135255" y="353571"/>
                  </a:lnTo>
                  <a:close/>
                </a:path>
              </a:pathLst>
            </a:custGeom>
            <a:solidFill>
              <a:schemeClr val="bg1"/>
            </a:solidFill>
            <a:ln w="4763" cap="flat">
              <a:solidFill>
                <a:schemeClr val="bg1"/>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 name="Freeform: Shape 18">
              <a:extLst>
                <a:ext uri="{FF2B5EF4-FFF2-40B4-BE49-F238E27FC236}">
                  <a16:creationId xmlns:a16="http://schemas.microsoft.com/office/drawing/2014/main" id="{C58B786A-8F85-4215-94C3-9568810CC5D5}"/>
                </a:ext>
              </a:extLst>
            </p:cNvPr>
            <p:cNvSpPr/>
            <p:nvPr/>
          </p:nvSpPr>
          <p:spPr>
            <a:xfrm>
              <a:off x="3747306" y="3278965"/>
              <a:ext cx="229933" cy="229933"/>
            </a:xfrm>
            <a:custGeom>
              <a:avLst/>
              <a:gdLst>
                <a:gd name="connsiteX0" fmla="*/ 229933 w 229933"/>
                <a:gd name="connsiteY0" fmla="*/ 114967 h 229933"/>
                <a:gd name="connsiteX1" fmla="*/ 114967 w 229933"/>
                <a:gd name="connsiteY1" fmla="*/ 229934 h 229933"/>
                <a:gd name="connsiteX2" fmla="*/ 0 w 229933"/>
                <a:gd name="connsiteY2" fmla="*/ 114967 h 229933"/>
                <a:gd name="connsiteX3" fmla="*/ 114967 w 229933"/>
                <a:gd name="connsiteY3" fmla="*/ 0 h 229933"/>
                <a:gd name="connsiteX4" fmla="*/ 114967 w 229933"/>
                <a:gd name="connsiteY4" fmla="*/ 0 h 229933"/>
                <a:gd name="connsiteX5" fmla="*/ 229933 w 229933"/>
                <a:gd name="connsiteY5" fmla="*/ 114967 h 2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33" h="229933">
                  <a:moveTo>
                    <a:pt x="229933" y="114967"/>
                  </a:moveTo>
                  <a:cubicBezTo>
                    <a:pt x="229933" y="178498"/>
                    <a:pt x="178499" y="229934"/>
                    <a:pt x="114967" y="229934"/>
                  </a:cubicBezTo>
                  <a:cubicBezTo>
                    <a:pt x="51435" y="229934"/>
                    <a:pt x="0" y="178498"/>
                    <a:pt x="0" y="114967"/>
                  </a:cubicBezTo>
                  <a:cubicBezTo>
                    <a:pt x="0" y="51435"/>
                    <a:pt x="51435" y="0"/>
                    <a:pt x="114967" y="0"/>
                  </a:cubicBezTo>
                  <a:lnTo>
                    <a:pt x="114967" y="0"/>
                  </a:lnTo>
                  <a:cubicBezTo>
                    <a:pt x="178499" y="0"/>
                    <a:pt x="229933" y="51435"/>
                    <a:pt x="229933" y="114967"/>
                  </a:cubicBezTo>
                </a:path>
              </a:pathLst>
            </a:custGeom>
            <a:solidFill>
              <a:schemeClr val="bg1"/>
            </a:solidFill>
            <a:ln w="4763" cap="flat">
              <a:solidFill>
                <a:schemeClr val="bg1"/>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0" name="Freeform: Shape 19">
              <a:extLst>
                <a:ext uri="{FF2B5EF4-FFF2-40B4-BE49-F238E27FC236}">
                  <a16:creationId xmlns:a16="http://schemas.microsoft.com/office/drawing/2014/main" id="{1FD96097-C2AC-3D05-65E1-FD18EC913C6A}"/>
                </a:ext>
              </a:extLst>
            </p:cNvPr>
            <p:cNvSpPr/>
            <p:nvPr/>
          </p:nvSpPr>
          <p:spPr>
            <a:xfrm>
              <a:off x="3801066" y="3330590"/>
              <a:ext cx="122357" cy="126726"/>
            </a:xfrm>
            <a:custGeom>
              <a:avLst/>
              <a:gdLst>
                <a:gd name="connsiteX0" fmla="*/ 56 w 122357"/>
                <a:gd name="connsiteY0" fmla="*/ 63722 h 126726"/>
                <a:gd name="connsiteX1" fmla="*/ 56 w 122357"/>
                <a:gd name="connsiteY1" fmla="*/ 63246 h 126726"/>
                <a:gd name="connsiteX2" fmla="*/ 58159 w 122357"/>
                <a:gd name="connsiteY2" fmla="*/ 0 h 126726"/>
                <a:gd name="connsiteX3" fmla="*/ 61207 w 122357"/>
                <a:gd name="connsiteY3" fmla="*/ 0 h 126726"/>
                <a:gd name="connsiteX4" fmla="*/ 122357 w 122357"/>
                <a:gd name="connsiteY4" fmla="*/ 66199 h 126726"/>
                <a:gd name="connsiteX5" fmla="*/ 122167 w 122357"/>
                <a:gd name="connsiteY5" fmla="*/ 74962 h 126726"/>
                <a:gd name="connsiteX6" fmla="*/ 41109 w 122357"/>
                <a:gd name="connsiteY6" fmla="*/ 74962 h 126726"/>
                <a:gd name="connsiteX7" fmla="*/ 67303 w 122357"/>
                <a:gd name="connsiteY7" fmla="*/ 94869 h 126726"/>
                <a:gd name="connsiteX8" fmla="*/ 94163 w 122357"/>
                <a:gd name="connsiteY8" fmla="*/ 82582 h 126726"/>
                <a:gd name="connsiteX9" fmla="*/ 117690 w 122357"/>
                <a:gd name="connsiteY9" fmla="*/ 102108 h 126726"/>
                <a:gd name="connsiteX10" fmla="*/ 65112 w 122357"/>
                <a:gd name="connsiteY10" fmla="*/ 126683 h 126726"/>
                <a:gd name="connsiteX11" fmla="*/ 247 w 122357"/>
                <a:gd name="connsiteY11" fmla="*/ 63818 h 126726"/>
                <a:gd name="connsiteX12" fmla="*/ 82638 w 122357"/>
                <a:gd name="connsiteY12" fmla="*/ 53340 h 126726"/>
                <a:gd name="connsiteX13" fmla="*/ 61588 w 122357"/>
                <a:gd name="connsiteY13" fmla="*/ 31433 h 126726"/>
                <a:gd name="connsiteX14" fmla="*/ 40537 w 122357"/>
                <a:gd name="connsiteY14" fmla="*/ 53340 h 126726"/>
                <a:gd name="connsiteX15" fmla="*/ 82638 w 122357"/>
                <a:gd name="connsiteY15" fmla="*/ 53340 h 12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57" h="126726">
                  <a:moveTo>
                    <a:pt x="56" y="63722"/>
                  </a:moveTo>
                  <a:lnTo>
                    <a:pt x="56" y="63246"/>
                  </a:lnTo>
                  <a:cubicBezTo>
                    <a:pt x="-1373" y="29718"/>
                    <a:pt x="24631" y="1429"/>
                    <a:pt x="58159" y="0"/>
                  </a:cubicBezTo>
                  <a:cubicBezTo>
                    <a:pt x="59206" y="0"/>
                    <a:pt x="60159" y="0"/>
                    <a:pt x="61207" y="0"/>
                  </a:cubicBezTo>
                  <a:cubicBezTo>
                    <a:pt x="103021" y="0"/>
                    <a:pt x="122357" y="30671"/>
                    <a:pt x="122357" y="66199"/>
                  </a:cubicBezTo>
                  <a:cubicBezTo>
                    <a:pt x="122357" y="68866"/>
                    <a:pt x="122357" y="72009"/>
                    <a:pt x="122167" y="74962"/>
                  </a:cubicBezTo>
                  <a:lnTo>
                    <a:pt x="41109" y="74962"/>
                  </a:lnTo>
                  <a:cubicBezTo>
                    <a:pt x="43585" y="87249"/>
                    <a:pt x="54825" y="95726"/>
                    <a:pt x="67303" y="94869"/>
                  </a:cubicBezTo>
                  <a:cubicBezTo>
                    <a:pt x="77590" y="94774"/>
                    <a:pt x="87305" y="90297"/>
                    <a:pt x="94163" y="82582"/>
                  </a:cubicBezTo>
                  <a:lnTo>
                    <a:pt x="117690" y="102108"/>
                  </a:lnTo>
                  <a:cubicBezTo>
                    <a:pt x="105117" y="118301"/>
                    <a:pt x="85591" y="127445"/>
                    <a:pt x="65112" y="126683"/>
                  </a:cubicBezTo>
                  <a:cubicBezTo>
                    <a:pt x="27107" y="126683"/>
                    <a:pt x="247" y="101346"/>
                    <a:pt x="247" y="63818"/>
                  </a:cubicBezTo>
                  <a:moveTo>
                    <a:pt x="82638" y="53340"/>
                  </a:moveTo>
                  <a:cubicBezTo>
                    <a:pt x="81019" y="39910"/>
                    <a:pt x="73208" y="31433"/>
                    <a:pt x="61588" y="31433"/>
                  </a:cubicBezTo>
                  <a:cubicBezTo>
                    <a:pt x="49967" y="31433"/>
                    <a:pt x="42823" y="40196"/>
                    <a:pt x="40537" y="53340"/>
                  </a:cubicBezTo>
                  <a:lnTo>
                    <a:pt x="82638" y="53340"/>
                  </a:lnTo>
                  <a:close/>
                </a:path>
              </a:pathLst>
            </a:custGeom>
            <a:solidFill>
              <a:srgbClr val="028090"/>
            </a:solidFill>
            <a:ln w="4763" cap="flat">
              <a:solidFill>
                <a:schemeClr val="bg1"/>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pic>
        <p:nvPicPr>
          <p:cNvPr id="23" name="Graphic 22">
            <a:extLst>
              <a:ext uri="{FF2B5EF4-FFF2-40B4-BE49-F238E27FC236}">
                <a16:creationId xmlns:a16="http://schemas.microsoft.com/office/drawing/2014/main" id="{70606324-4008-E225-8EB7-6DAE7D16EE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2300" y="2281645"/>
            <a:ext cx="965200" cy="965200"/>
          </a:xfrm>
          <a:prstGeom prst="rect">
            <a:avLst/>
          </a:prstGeom>
        </p:spPr>
      </p:pic>
      <p:pic>
        <p:nvPicPr>
          <p:cNvPr id="25" name="Graphic 24">
            <a:extLst>
              <a:ext uri="{FF2B5EF4-FFF2-40B4-BE49-F238E27FC236}">
                <a16:creationId xmlns:a16="http://schemas.microsoft.com/office/drawing/2014/main" id="{06635FA7-0EEA-8D46-F5B3-1241C2CFE3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6083" y="2249471"/>
            <a:ext cx="787400" cy="977900"/>
          </a:xfrm>
          <a:prstGeom prst="rect">
            <a:avLst/>
          </a:prstGeom>
        </p:spPr>
      </p:pic>
      <p:sp>
        <p:nvSpPr>
          <p:cNvPr id="3" name="Google Shape;1402;p40">
            <a:extLst>
              <a:ext uri="{FF2B5EF4-FFF2-40B4-BE49-F238E27FC236}">
                <a16:creationId xmlns:a16="http://schemas.microsoft.com/office/drawing/2014/main" id="{7D451CBD-3488-CB1E-BC87-9B00FF3865B3}"/>
              </a:ext>
            </a:extLst>
          </p:cNvPr>
          <p:cNvSpPr txBox="1">
            <a:spLocks/>
          </p:cNvSpPr>
          <p:nvPr/>
        </p:nvSpPr>
        <p:spPr>
          <a:xfrm>
            <a:off x="1209684" y="8374"/>
            <a:ext cx="10972800" cy="448400"/>
          </a:xfrm>
          <a:prstGeom prst="rect">
            <a:avLst/>
          </a:prstGeom>
        </p:spPr>
        <p:txBody>
          <a:bodyPr vert="horz" lIns="91440" tIns="45720" rIns="91440" bIns="45720" rtlCol="0" anchor="ctr">
            <a:normAutofit fontScale="85000" lnSpcReduction="20000"/>
          </a:bodyPr>
          <a:lstStyle>
            <a:defPPr marR="0" lvl="0" algn="l" rtl="0">
              <a:lnSpc>
                <a:spcPct val="100000"/>
              </a:lnSpc>
              <a:spcBef>
                <a:spcPts val="0"/>
              </a:spcBef>
              <a:spcAft>
                <a:spcPts val="0"/>
              </a:spcAft>
            </a:defPPr>
            <a:lvl1pPr algn="r">
              <a:lnSpc>
                <a:spcPct val="90000"/>
              </a:lnSpc>
              <a:spcBef>
                <a:spcPct val="0"/>
              </a:spcBef>
              <a:buNone/>
              <a:defRPr sz="3500">
                <a:solidFill>
                  <a:srgbClr val="234572"/>
                </a:solidFill>
                <a:ea typeface="+mj-ea"/>
                <a:cs typeface="+mj-cs"/>
              </a:defRPr>
            </a:lvl1pPr>
            <a:lvl2pPr marR="0" lvl="1"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2pPr>
            <a:lvl3pPr marR="0" lvl="2"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3pPr>
            <a:lvl4pPr marR="0" lvl="3"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4pPr>
            <a:lvl5pPr marR="0" lvl="4"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5pPr>
            <a:lvl6pPr marR="0" lvl="5"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6pPr>
            <a:lvl7pPr marR="0" lvl="6"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7pPr>
            <a:lvl8pPr marR="0" lvl="7"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8pPr>
            <a:lvl9pPr marR="0" lvl="8" algn="ctr" rtl="0">
              <a:lnSpc>
                <a:spcPct val="100000"/>
              </a:lnSpc>
              <a:spcBef>
                <a:spcPts val="0"/>
              </a:spcBef>
              <a:spcAft>
                <a:spcPts val="0"/>
              </a:spcAft>
              <a:buClr>
                <a:schemeClr val="dk1"/>
              </a:buClr>
              <a:buSzPts val="2800"/>
              <a:buFont typeface="Fira Sans Condensed"/>
              <a:buNone/>
              <a:defRPr sz="2800" b="0" i="0" u="none" strike="noStrike" cap="none">
                <a:solidFill>
                  <a:schemeClr val="dk1"/>
                </a:solidFill>
                <a:latin typeface="Fira Sans Condensed"/>
                <a:ea typeface="Fira Sans Condensed"/>
                <a:cs typeface="Fira Sans Condensed"/>
                <a:sym typeface="Fira Sans Condensed"/>
              </a:defRPr>
            </a:lvl9pPr>
          </a:lstStyle>
          <a:p>
            <a:r>
              <a:rPr lang="en-US" dirty="0"/>
              <a:t>Core Values: 4Is</a:t>
            </a:r>
          </a:p>
        </p:txBody>
      </p:sp>
    </p:spTree>
    <p:extLst>
      <p:ext uri="{BB962C8B-B14F-4D97-AF65-F5344CB8AC3E}">
        <p14:creationId xmlns:p14="http://schemas.microsoft.com/office/powerpoint/2010/main" val="2779073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376;p21">
            <a:extLst>
              <a:ext uri="{FF2B5EF4-FFF2-40B4-BE49-F238E27FC236}">
                <a16:creationId xmlns:a16="http://schemas.microsoft.com/office/drawing/2014/main" id="{58340359-C5C3-CFB6-F144-E97F50D58C48}"/>
              </a:ext>
            </a:extLst>
          </p:cNvPr>
          <p:cNvSpPr/>
          <p:nvPr/>
        </p:nvSpPr>
        <p:spPr>
          <a:xfrm>
            <a:off x="0" y="5434541"/>
            <a:ext cx="12192000" cy="1498393"/>
          </a:xfrm>
          <a:custGeom>
            <a:avLst/>
            <a:gdLst/>
            <a:ahLst/>
            <a:cxnLst/>
            <a:rect l="l" t="t" r="r" b="b"/>
            <a:pathLst>
              <a:path w="17539" h="10548" extrusionOk="0">
                <a:moveTo>
                  <a:pt x="1" y="0"/>
                </a:moveTo>
                <a:lnTo>
                  <a:pt x="1" y="10547"/>
                </a:lnTo>
                <a:lnTo>
                  <a:pt x="17539" y="10547"/>
                </a:lnTo>
                <a:lnTo>
                  <a:pt x="17539" y="0"/>
                </a:lnTo>
                <a:close/>
              </a:path>
            </a:pathLst>
          </a:custGeom>
          <a:solidFill>
            <a:srgbClr val="51B3C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13" name="TextBox 13"/>
          <p:cNvSpPr txBox="1"/>
          <p:nvPr/>
        </p:nvSpPr>
        <p:spPr>
          <a:xfrm>
            <a:off x="386013" y="6117933"/>
            <a:ext cx="3799887" cy="682495"/>
          </a:xfrm>
          <a:prstGeom prst="rect">
            <a:avLst/>
          </a:prstGeom>
        </p:spPr>
        <p:txBody>
          <a:bodyPr wrap="square" lIns="0" tIns="0" rIns="0" bIns="0" rtlCol="0" anchor="t">
            <a:spAutoFit/>
          </a:bodyPr>
          <a:lstStyle/>
          <a:p>
            <a:pPr defTabSz="914354">
              <a:lnSpc>
                <a:spcPts val="2809"/>
              </a:lnSpc>
              <a:spcBef>
                <a:spcPct val="0"/>
              </a:spcBef>
            </a:pPr>
            <a:r>
              <a:rPr lang="en-US" sz="1600">
                <a:solidFill>
                  <a:srgbClr val="FFFFFF"/>
                </a:solidFill>
                <a:latin typeface="Calibri" panose="020F0502020204030204"/>
              </a:rPr>
              <a:t>407, Lodha </a:t>
            </a:r>
            <a:r>
              <a:rPr lang="en-US" sz="1600" err="1">
                <a:solidFill>
                  <a:srgbClr val="FFFFFF"/>
                </a:solidFill>
                <a:latin typeface="Calibri" panose="020F0502020204030204"/>
              </a:rPr>
              <a:t>Supremus</a:t>
            </a:r>
            <a:r>
              <a:rPr lang="en-US" sz="1600">
                <a:solidFill>
                  <a:srgbClr val="FFFFFF"/>
                </a:solidFill>
                <a:latin typeface="Calibri" panose="020F0502020204030204"/>
              </a:rPr>
              <a:t>, Off Mahakali Caves Road, Andheri East, Mumbai-400069.</a:t>
            </a:r>
          </a:p>
        </p:txBody>
      </p:sp>
      <p:sp>
        <p:nvSpPr>
          <p:cNvPr id="14" name="TextBox 14"/>
          <p:cNvSpPr txBox="1"/>
          <p:nvPr/>
        </p:nvSpPr>
        <p:spPr>
          <a:xfrm>
            <a:off x="395324" y="5488152"/>
            <a:ext cx="4176587" cy="570541"/>
          </a:xfrm>
          <a:prstGeom prst="rect">
            <a:avLst/>
          </a:prstGeom>
        </p:spPr>
        <p:txBody>
          <a:bodyPr wrap="square" lIns="0" tIns="0" rIns="0" bIns="0" rtlCol="0" anchor="t">
            <a:spAutoFit/>
          </a:bodyPr>
          <a:lstStyle/>
          <a:p>
            <a:pPr defTabSz="914354">
              <a:lnSpc>
                <a:spcPts val="4855"/>
              </a:lnSpc>
              <a:spcBef>
                <a:spcPct val="0"/>
              </a:spcBef>
              <a:buClr>
                <a:srgbClr val="000000"/>
              </a:buClr>
            </a:pPr>
            <a:r>
              <a:rPr lang="en-US" sz="2933" b="1" kern="0">
                <a:solidFill>
                  <a:srgbClr val="FFFFFF"/>
                </a:solidFill>
                <a:latin typeface="Calibri" panose="020F0502020204030204"/>
                <a:cs typeface="Arial"/>
                <a:sym typeface="Arial"/>
              </a:rPr>
              <a:t>AJVA FINTECH PVT. LTD</a:t>
            </a:r>
            <a:r>
              <a:rPr lang="en-US" sz="2933" kern="0">
                <a:solidFill>
                  <a:srgbClr val="FFFFFF"/>
                </a:solidFill>
                <a:latin typeface="Calibri" panose="020F0502020204030204"/>
                <a:cs typeface="Arial"/>
                <a:sym typeface="Arial"/>
              </a:rPr>
              <a:t>. </a:t>
            </a:r>
          </a:p>
        </p:txBody>
      </p:sp>
      <p:grpSp>
        <p:nvGrpSpPr>
          <p:cNvPr id="54" name="Group 53">
            <a:extLst>
              <a:ext uri="{FF2B5EF4-FFF2-40B4-BE49-F238E27FC236}">
                <a16:creationId xmlns:a16="http://schemas.microsoft.com/office/drawing/2014/main" id="{5BD0C186-231C-1BFC-4ADF-F5CEAADBF838}"/>
              </a:ext>
            </a:extLst>
          </p:cNvPr>
          <p:cNvGrpSpPr/>
          <p:nvPr/>
        </p:nvGrpSpPr>
        <p:grpSpPr>
          <a:xfrm>
            <a:off x="5375406" y="5664776"/>
            <a:ext cx="2761497" cy="1131324"/>
            <a:chOff x="4031553" y="3952244"/>
            <a:chExt cx="2071123" cy="848493"/>
          </a:xfrm>
        </p:grpSpPr>
        <p:grpSp>
          <p:nvGrpSpPr>
            <p:cNvPr id="24" name="Group 23">
              <a:extLst>
                <a:ext uri="{FF2B5EF4-FFF2-40B4-BE49-F238E27FC236}">
                  <a16:creationId xmlns:a16="http://schemas.microsoft.com/office/drawing/2014/main" id="{85996627-5CE7-3DC7-5FC3-7D2B55BFC350}"/>
                </a:ext>
              </a:extLst>
            </p:cNvPr>
            <p:cNvGrpSpPr/>
            <p:nvPr/>
          </p:nvGrpSpPr>
          <p:grpSpPr>
            <a:xfrm>
              <a:off x="4031553" y="3952244"/>
              <a:ext cx="2071123" cy="206836"/>
              <a:chOff x="6591779" y="3752843"/>
              <a:chExt cx="2071123" cy="206836"/>
            </a:xfrm>
          </p:grpSpPr>
          <p:pic>
            <p:nvPicPr>
              <p:cNvPr id="7" name="Picture 7"/>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1779" y="3808362"/>
                <a:ext cx="158869" cy="122361"/>
              </a:xfrm>
              <a:prstGeom prst="rect">
                <a:avLst/>
              </a:prstGeom>
            </p:spPr>
          </p:pic>
          <p:sp>
            <p:nvSpPr>
              <p:cNvPr id="11" name="TextBox 11"/>
              <p:cNvSpPr txBox="1"/>
              <p:nvPr/>
            </p:nvSpPr>
            <p:spPr>
              <a:xfrm>
                <a:off x="6621262" y="3752843"/>
                <a:ext cx="2041640" cy="206836"/>
              </a:xfrm>
              <a:prstGeom prst="rect">
                <a:avLst/>
              </a:prstGeom>
            </p:spPr>
            <p:txBody>
              <a:bodyPr wrap="square" lIns="0" tIns="0" rIns="0" bIns="0" rtlCol="0" anchor="t">
                <a:spAutoFit/>
              </a:bodyPr>
              <a:lstStyle/>
              <a:p>
                <a:pPr defTabSz="914354">
                  <a:lnSpc>
                    <a:spcPts val="2325"/>
                  </a:lnSpc>
                  <a:spcBef>
                    <a:spcPct val="0"/>
                  </a:spcBef>
                  <a:buClr>
                    <a:srgbClr val="000000"/>
                  </a:buClr>
                </a:pPr>
                <a:r>
                  <a:rPr lang="en-US" sz="1661" kern="0">
                    <a:solidFill>
                      <a:srgbClr val="FFFFFF"/>
                    </a:solidFill>
                    <a:latin typeface="Calibri" panose="020F0502020204030204"/>
                    <a:cs typeface="Arial"/>
                    <a:sym typeface="Arial"/>
                  </a:rPr>
                  <a:t>     info@emsme.com</a:t>
                </a:r>
                <a:endParaRPr lang="en-US" sz="2400" kern="0">
                  <a:solidFill>
                    <a:srgbClr val="FFFFFF"/>
                  </a:solidFill>
                  <a:latin typeface="Arial"/>
                  <a:cs typeface="Arial"/>
                  <a:sym typeface="Arial"/>
                </a:endParaRPr>
              </a:p>
            </p:txBody>
          </p:sp>
        </p:grpSp>
        <p:grpSp>
          <p:nvGrpSpPr>
            <p:cNvPr id="26" name="Group 25">
              <a:extLst>
                <a:ext uri="{FF2B5EF4-FFF2-40B4-BE49-F238E27FC236}">
                  <a16:creationId xmlns:a16="http://schemas.microsoft.com/office/drawing/2014/main" id="{9CD44BCB-AB71-5C3E-E6EF-EFF78070C68B}"/>
                </a:ext>
              </a:extLst>
            </p:cNvPr>
            <p:cNvGrpSpPr/>
            <p:nvPr/>
          </p:nvGrpSpPr>
          <p:grpSpPr>
            <a:xfrm>
              <a:off x="4031553" y="4592651"/>
              <a:ext cx="1026824" cy="208086"/>
              <a:chOff x="7636078" y="4393250"/>
              <a:chExt cx="1026824" cy="208086"/>
            </a:xfrm>
          </p:grpSpPr>
          <p:pic>
            <p:nvPicPr>
              <p:cNvPr id="8" name="Picture 8"/>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36078" y="4431840"/>
                <a:ext cx="131168" cy="131168"/>
              </a:xfrm>
              <a:prstGeom prst="rect">
                <a:avLst/>
              </a:prstGeom>
            </p:spPr>
          </p:pic>
          <p:sp>
            <p:nvSpPr>
              <p:cNvPr id="12" name="TextBox 12"/>
              <p:cNvSpPr txBox="1"/>
              <p:nvPr/>
            </p:nvSpPr>
            <p:spPr>
              <a:xfrm>
                <a:off x="7708693" y="4393250"/>
                <a:ext cx="954209" cy="208086"/>
              </a:xfrm>
              <a:prstGeom prst="rect">
                <a:avLst/>
              </a:prstGeom>
            </p:spPr>
            <p:txBody>
              <a:bodyPr lIns="0" tIns="0" rIns="0" bIns="0" rtlCol="0" anchor="t">
                <a:spAutoFit/>
              </a:bodyPr>
              <a:lstStyle/>
              <a:p>
                <a:pPr algn="r" defTabSz="914354">
                  <a:lnSpc>
                    <a:spcPts val="2325"/>
                  </a:lnSpc>
                  <a:spcBef>
                    <a:spcPct val="0"/>
                  </a:spcBef>
                  <a:buClr>
                    <a:srgbClr val="000000"/>
                  </a:buClr>
                </a:pPr>
                <a:r>
                  <a:rPr lang="en-US" sz="1661" kern="0">
                    <a:solidFill>
                      <a:srgbClr val="FFFFFF"/>
                    </a:solidFill>
                    <a:latin typeface="Calibri" panose="020F0502020204030204"/>
                    <a:cs typeface="Arial"/>
                    <a:sym typeface="Arial"/>
                  </a:rPr>
                  <a:t>73042 76032</a:t>
                </a:r>
              </a:p>
            </p:txBody>
          </p:sp>
        </p:grpSp>
        <p:grpSp>
          <p:nvGrpSpPr>
            <p:cNvPr id="25" name="Group 24">
              <a:extLst>
                <a:ext uri="{FF2B5EF4-FFF2-40B4-BE49-F238E27FC236}">
                  <a16:creationId xmlns:a16="http://schemas.microsoft.com/office/drawing/2014/main" id="{5956A3AF-AD4B-6E02-321E-A7147CAF2C08}"/>
                </a:ext>
              </a:extLst>
            </p:cNvPr>
            <p:cNvGrpSpPr/>
            <p:nvPr/>
          </p:nvGrpSpPr>
          <p:grpSpPr>
            <a:xfrm>
              <a:off x="4031553" y="4270540"/>
              <a:ext cx="1297777" cy="206499"/>
              <a:chOff x="7365125" y="4057830"/>
              <a:chExt cx="1297777" cy="206499"/>
            </a:xfrm>
          </p:grpSpPr>
          <p:pic>
            <p:nvPicPr>
              <p:cNvPr id="9" name="Picture 9"/>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65125" y="4112909"/>
                <a:ext cx="130234" cy="128619"/>
              </a:xfrm>
              <a:prstGeom prst="rect">
                <a:avLst/>
              </a:prstGeom>
            </p:spPr>
          </p:pic>
          <p:sp>
            <p:nvSpPr>
              <p:cNvPr id="15" name="TextBox 15"/>
              <p:cNvSpPr txBox="1"/>
              <p:nvPr/>
            </p:nvSpPr>
            <p:spPr>
              <a:xfrm>
                <a:off x="7423488" y="4057830"/>
                <a:ext cx="1239414" cy="206499"/>
              </a:xfrm>
              <a:prstGeom prst="rect">
                <a:avLst/>
              </a:prstGeom>
            </p:spPr>
            <p:txBody>
              <a:bodyPr wrap="square" lIns="0" tIns="0" rIns="0" bIns="0" rtlCol="0" anchor="t">
                <a:spAutoFit/>
              </a:bodyPr>
              <a:lstStyle/>
              <a:p>
                <a:pPr algn="r" defTabSz="914354">
                  <a:lnSpc>
                    <a:spcPts val="2325"/>
                  </a:lnSpc>
                  <a:spcBef>
                    <a:spcPct val="0"/>
                  </a:spcBef>
                  <a:buClr>
                    <a:srgbClr val="000000"/>
                  </a:buClr>
                </a:pPr>
                <a:r>
                  <a:rPr lang="en-US" sz="1600" kern="0">
                    <a:solidFill>
                      <a:srgbClr val="FFFFFF"/>
                    </a:solidFill>
                    <a:latin typeface="Calibri" panose="020F0502020204030204"/>
                    <a:cs typeface="Arial"/>
                    <a:sym typeface="Arial"/>
                  </a:rPr>
                  <a:t>www.emsme.com</a:t>
                </a:r>
                <a:endParaRPr lang="en-US" sz="1600" kern="0">
                  <a:solidFill>
                    <a:srgbClr val="FFFFFF"/>
                  </a:solidFill>
                  <a:latin typeface="Calibri" panose="020F0502020204030204"/>
                  <a:cs typeface="Calibri"/>
                  <a:sym typeface="Arial"/>
                </a:endParaRPr>
              </a:p>
            </p:txBody>
          </p:sp>
        </p:grpSp>
      </p:grpSp>
      <p:cxnSp>
        <p:nvCxnSpPr>
          <p:cNvPr id="40" name="Straight Connector 39">
            <a:extLst>
              <a:ext uri="{FF2B5EF4-FFF2-40B4-BE49-F238E27FC236}">
                <a16:creationId xmlns:a16="http://schemas.microsoft.com/office/drawing/2014/main" id="{A6FD9C05-06E6-E242-FF8D-3126DFDDAB38}"/>
              </a:ext>
            </a:extLst>
          </p:cNvPr>
          <p:cNvCxnSpPr>
            <a:cxnSpLocks/>
          </p:cNvCxnSpPr>
          <p:nvPr/>
        </p:nvCxnSpPr>
        <p:spPr>
          <a:xfrm>
            <a:off x="4780651" y="5664776"/>
            <a:ext cx="0" cy="11966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F5FC20B3-FBF1-D250-D389-3BBB116F3307}"/>
              </a:ext>
            </a:extLst>
          </p:cNvPr>
          <p:cNvGrpSpPr/>
          <p:nvPr/>
        </p:nvGrpSpPr>
        <p:grpSpPr>
          <a:xfrm>
            <a:off x="9326405" y="6034111"/>
            <a:ext cx="2352211" cy="484540"/>
            <a:chOff x="3678970" y="3984360"/>
            <a:chExt cx="1786061" cy="367916"/>
          </a:xfrm>
        </p:grpSpPr>
        <p:pic>
          <p:nvPicPr>
            <p:cNvPr id="42" name="Picture 3">
              <a:hlinkClick r:id="rId9"/>
              <a:extLst>
                <a:ext uri="{FF2B5EF4-FFF2-40B4-BE49-F238E27FC236}">
                  <a16:creationId xmlns:a16="http://schemas.microsoft.com/office/drawing/2014/main" id="{37C8EF41-9B40-643F-066A-A41F366B97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45746" y="3984360"/>
              <a:ext cx="386264" cy="367916"/>
            </a:xfrm>
            <a:prstGeom prst="rect">
              <a:avLst/>
            </a:prstGeom>
          </p:spPr>
        </p:pic>
        <p:pic>
          <p:nvPicPr>
            <p:cNvPr id="43" name="Picture 4">
              <a:hlinkClick r:id="rId12"/>
              <a:extLst>
                <a:ext uri="{FF2B5EF4-FFF2-40B4-BE49-F238E27FC236}">
                  <a16:creationId xmlns:a16="http://schemas.microsoft.com/office/drawing/2014/main" id="{E06B78D1-A349-90D0-5D9B-1A3130CFA3F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124304" y="4000462"/>
              <a:ext cx="340727" cy="340727"/>
            </a:xfrm>
            <a:prstGeom prst="rect">
              <a:avLst/>
            </a:prstGeom>
          </p:spPr>
        </p:pic>
        <p:pic>
          <p:nvPicPr>
            <p:cNvPr id="44" name="Picture 5">
              <a:hlinkClick r:id="rId15"/>
              <a:extLst>
                <a:ext uri="{FF2B5EF4-FFF2-40B4-BE49-F238E27FC236}">
                  <a16:creationId xmlns:a16="http://schemas.microsoft.com/office/drawing/2014/main" id="{D4693DA7-8D83-DAD6-EEF4-F2806FA04E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78970" y="3995445"/>
              <a:ext cx="375118" cy="356830"/>
            </a:xfrm>
            <a:prstGeom prst="rect">
              <a:avLst/>
            </a:prstGeom>
          </p:spPr>
        </p:pic>
        <p:pic>
          <p:nvPicPr>
            <p:cNvPr id="45" name="Picture 6">
              <a:hlinkClick r:id="rId18"/>
              <a:extLst>
                <a:ext uri="{FF2B5EF4-FFF2-40B4-BE49-F238E27FC236}">
                  <a16:creationId xmlns:a16="http://schemas.microsoft.com/office/drawing/2014/main" id="{167E31F5-6552-C514-3785-345541A96244}"/>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4638996" y="3995445"/>
              <a:ext cx="356830" cy="356830"/>
            </a:xfrm>
            <a:prstGeom prst="rect">
              <a:avLst/>
            </a:prstGeom>
          </p:spPr>
        </p:pic>
      </p:grpSp>
      <p:cxnSp>
        <p:nvCxnSpPr>
          <p:cNvPr id="52" name="Straight Connector 51">
            <a:extLst>
              <a:ext uri="{FF2B5EF4-FFF2-40B4-BE49-F238E27FC236}">
                <a16:creationId xmlns:a16="http://schemas.microsoft.com/office/drawing/2014/main" id="{533D5F60-AE10-78A4-2754-958DC439E2CD}"/>
              </a:ext>
            </a:extLst>
          </p:cNvPr>
          <p:cNvCxnSpPr>
            <a:cxnSpLocks/>
          </p:cNvCxnSpPr>
          <p:nvPr/>
        </p:nvCxnSpPr>
        <p:spPr>
          <a:xfrm>
            <a:off x="8731655" y="5667872"/>
            <a:ext cx="0" cy="1196697"/>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7E218D91-39FC-ECDB-8911-FF5980F3271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702563" y="1502485"/>
            <a:ext cx="6786876" cy="2171801"/>
          </a:xfrm>
          <a:prstGeom prst="rect">
            <a:avLst/>
          </a:prstGeom>
        </p:spPr>
      </p:pic>
    </p:spTree>
    <p:extLst>
      <p:ext uri="{BB962C8B-B14F-4D97-AF65-F5344CB8AC3E}">
        <p14:creationId xmlns:p14="http://schemas.microsoft.com/office/powerpoint/2010/main" val="414615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5A6B-9260-4DEB-A625-7A0BFECAF546}"/>
              </a:ext>
            </a:extLst>
          </p:cNvPr>
          <p:cNvSpPr>
            <a:spLocks noGrp="1"/>
          </p:cNvSpPr>
          <p:nvPr>
            <p:ph type="title"/>
          </p:nvPr>
        </p:nvSpPr>
        <p:spPr>
          <a:xfrm>
            <a:off x="3657600" y="0"/>
            <a:ext cx="8534400" cy="834189"/>
          </a:xfrm>
        </p:spPr>
        <p:txBody>
          <a:bodyPr vert="horz" lIns="91440" tIns="45720" rIns="91440" bIns="45720" rtlCol="0" anchor="ctr">
            <a:normAutofit/>
          </a:bodyPr>
          <a:lstStyle/>
          <a:p>
            <a:pPr algn="r"/>
            <a:r>
              <a:rPr lang="en-IN" sz="3500" dirty="0">
                <a:solidFill>
                  <a:srgbClr val="234572"/>
                </a:solidFill>
                <a:latin typeface="+mn-lt"/>
              </a:rPr>
              <a:t>MSME Key Statistics</a:t>
            </a:r>
          </a:p>
        </p:txBody>
      </p:sp>
      <p:sp>
        <p:nvSpPr>
          <p:cNvPr id="4" name="Content Placeholder 2">
            <a:extLst>
              <a:ext uri="{FF2B5EF4-FFF2-40B4-BE49-F238E27FC236}">
                <a16:creationId xmlns:a16="http://schemas.microsoft.com/office/drawing/2014/main" id="{5D8AD14D-EFBB-448A-8A08-BA55ACBDE908}"/>
              </a:ext>
            </a:extLst>
          </p:cNvPr>
          <p:cNvSpPr txBox="1">
            <a:spLocks/>
          </p:cNvSpPr>
          <p:nvPr/>
        </p:nvSpPr>
        <p:spPr>
          <a:xfrm>
            <a:off x="336599" y="1305091"/>
            <a:ext cx="11518802" cy="4878539"/>
          </a:xfrm>
          <a:prstGeom prst="rect">
            <a:avLst/>
          </a:prstGeom>
        </p:spPr>
        <p:txBody>
          <a:bodyPr vert="horz" lIns="91440" tIns="45720" rIns="91440" bIns="45720" rtlCol="0">
            <a:noAutofit/>
          </a:bodyPr>
          <a:lstStyle>
            <a:defPPr>
              <a:defRPr lang="en-US"/>
            </a:defPPr>
            <a:lvl1pPr marL="228600" indent="-228600" algn="just">
              <a:lnSpc>
                <a:spcPct val="150000"/>
              </a:lnSpc>
              <a:spcBef>
                <a:spcPts val="1000"/>
              </a:spcBef>
              <a:buFont typeface="Wingdings" panose="05000000000000000000" pitchFamily="2" charset="2"/>
              <a:buChar char="§"/>
              <a:defRPr b="0" i="0">
                <a:effectLst/>
              </a:defRPr>
            </a:lvl1pPr>
            <a:lvl2pPr marL="685800" lvl="1" indent="-228600" algn="just">
              <a:lnSpc>
                <a:spcPct val="150000"/>
              </a:lnSpc>
              <a:spcBef>
                <a:spcPts val="500"/>
              </a:spcBef>
              <a:buFont typeface="Wingdings" panose="05000000000000000000" pitchFamily="2" charset="2"/>
              <a:buChar cha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1600" dirty="0"/>
              <a:t>~2 Cr Udyam Registration till date, 1.94 crore, 5.56 lacs and 52K being Micro, Small and Medium respectively- Maharashtra has highest number of registrations.</a:t>
            </a:r>
          </a:p>
          <a:p>
            <a:pPr>
              <a:lnSpc>
                <a:spcPct val="100000"/>
              </a:lnSpc>
            </a:pPr>
            <a:r>
              <a:rPr lang="en-US" sz="1600" dirty="0"/>
              <a:t>CGTMSE – In 22-23, Total 5,44,938 cases have been approved extending guarantee for Rs. 45,921 Cr.  Where 27,609 claims have been settled for Rs. 546.08 Cr.</a:t>
            </a:r>
            <a:endParaRPr lang="en-IN" sz="1600" dirty="0"/>
          </a:p>
          <a:p>
            <a:pPr algn="l">
              <a:lnSpc>
                <a:spcPct val="100000"/>
              </a:lnSpc>
            </a:pPr>
            <a:r>
              <a:rPr lang="en-US" sz="1600" dirty="0"/>
              <a:t>Central Public Sector Undertaking (CPSUs) units to make mandatory procurement of 25% from MSEs and </a:t>
            </a:r>
            <a:r>
              <a:rPr lang="en-US" sz="1600" b="1" dirty="0"/>
              <a:t>3% out of this will be from Women Entrepreneurs</a:t>
            </a:r>
            <a:r>
              <a:rPr lang="en-US" sz="1600" dirty="0"/>
              <a:t>.</a:t>
            </a:r>
          </a:p>
          <a:p>
            <a:pPr marL="857250" lvl="1" indent="-400050" algn="l">
              <a:lnSpc>
                <a:spcPct val="100000"/>
              </a:lnSpc>
              <a:buFont typeface="+mj-lt"/>
              <a:buAutoNum type="romanLcPeriod"/>
            </a:pPr>
            <a:r>
              <a:rPr lang="en-US" sz="1600" b="0" i="0" dirty="0">
                <a:solidFill>
                  <a:srgbClr val="000000"/>
                </a:solidFill>
                <a:effectLst/>
              </a:rPr>
              <a:t>During 2022-23 so far, CPSUs have procured goods and services worth Rs 50,022.12 crore from 1,84,576 MSEs that worth out to be 34.71% of the total procurement.</a:t>
            </a:r>
          </a:p>
          <a:p>
            <a:pPr marL="857250" lvl="1" indent="-400050" algn="l">
              <a:lnSpc>
                <a:spcPct val="100000"/>
              </a:lnSpc>
              <a:buFont typeface="+mj-lt"/>
              <a:buAutoNum type="romanLcPeriod"/>
            </a:pPr>
            <a:r>
              <a:rPr lang="en-US" sz="1600" dirty="0">
                <a:solidFill>
                  <a:srgbClr val="000000"/>
                </a:solidFill>
              </a:rPr>
              <a:t>O</a:t>
            </a:r>
            <a:r>
              <a:rPr lang="en-US" sz="1600" b="0" i="0" dirty="0">
                <a:solidFill>
                  <a:srgbClr val="000000"/>
                </a:solidFill>
                <a:effectLst/>
              </a:rPr>
              <a:t>ut of which goods and services worth Rs 1,475 crore from </a:t>
            </a:r>
            <a:r>
              <a:rPr lang="en-US" sz="1600" dirty="0">
                <a:solidFill>
                  <a:srgbClr val="000000"/>
                </a:solidFill>
              </a:rPr>
              <a:t>9,857</a:t>
            </a:r>
            <a:r>
              <a:rPr lang="en-US" sz="1600" b="0" i="0" dirty="0">
                <a:solidFill>
                  <a:srgbClr val="000000"/>
                </a:solidFill>
                <a:effectLst/>
              </a:rPr>
              <a:t> women MSEs that worth out to be 1</a:t>
            </a:r>
            <a:r>
              <a:rPr lang="en-US" sz="1600" dirty="0">
                <a:solidFill>
                  <a:srgbClr val="000000"/>
                </a:solidFill>
              </a:rPr>
              <a:t>.02</a:t>
            </a:r>
            <a:r>
              <a:rPr lang="en-US" sz="1600" b="0" i="0" dirty="0">
                <a:solidFill>
                  <a:srgbClr val="000000"/>
                </a:solidFill>
                <a:effectLst/>
              </a:rPr>
              <a:t>% of the total procurement.</a:t>
            </a:r>
            <a:endParaRPr lang="en-IN" sz="1600" dirty="0"/>
          </a:p>
          <a:p>
            <a:pPr algn="l">
              <a:lnSpc>
                <a:spcPct val="100000"/>
              </a:lnSpc>
            </a:pPr>
            <a:r>
              <a:rPr lang="en-US" sz="1600" dirty="0"/>
              <a:t>CPSUs to compulsorily be part of Public Procurement Portal </a:t>
            </a:r>
            <a:r>
              <a:rPr lang="en-US" sz="1600" dirty="0" err="1"/>
              <a:t>GeM</a:t>
            </a:r>
            <a:r>
              <a:rPr lang="en-US" sz="1600" dirty="0"/>
              <a:t>- Government e-Marketplace. CPSUs to get their vendors registered on </a:t>
            </a:r>
            <a:r>
              <a:rPr lang="en-US" sz="1600" dirty="0" err="1"/>
              <a:t>GeM</a:t>
            </a:r>
            <a:r>
              <a:rPr lang="en-US" sz="1600" dirty="0"/>
              <a:t> portal</a:t>
            </a:r>
          </a:p>
          <a:p>
            <a:pPr marL="857250" lvl="1" indent="-400050" algn="l">
              <a:lnSpc>
                <a:spcPct val="100000"/>
              </a:lnSpc>
              <a:buFont typeface="+mj-lt"/>
              <a:buAutoNum type="romanLcPeriod"/>
            </a:pPr>
            <a:r>
              <a:rPr lang="en-US" sz="1600" dirty="0"/>
              <a:t>Total 8,52,933 MSE Sellers &amp; Service providers registered on </a:t>
            </a:r>
            <a:r>
              <a:rPr lang="en-US" sz="1600" dirty="0" err="1"/>
              <a:t>GeM</a:t>
            </a:r>
            <a:r>
              <a:rPr lang="en-US" sz="1600" dirty="0"/>
              <a:t> portal.</a:t>
            </a:r>
          </a:p>
          <a:p>
            <a:pPr marL="857250" lvl="1" indent="-400050" algn="l">
              <a:lnSpc>
                <a:spcPct val="100000"/>
              </a:lnSpc>
              <a:buFont typeface="+mj-lt"/>
              <a:buAutoNum type="romanLcPeriod"/>
            </a:pPr>
            <a:r>
              <a:rPr lang="en-US" sz="1600" dirty="0"/>
              <a:t>55.27% of orders value on GeM portal is from </a:t>
            </a:r>
            <a:r>
              <a:rPr lang="en-US" sz="1600" dirty="0" err="1"/>
              <a:t>MSEs.</a:t>
            </a:r>
            <a:endParaRPr lang="en-US" sz="1600" dirty="0"/>
          </a:p>
        </p:txBody>
      </p:sp>
      <p:sp>
        <p:nvSpPr>
          <p:cNvPr id="3" name="TextBox 2">
            <a:extLst>
              <a:ext uri="{FF2B5EF4-FFF2-40B4-BE49-F238E27FC236}">
                <a16:creationId xmlns:a16="http://schemas.microsoft.com/office/drawing/2014/main" id="{0516D4AF-5CC0-4208-B8C4-C60329C49621}"/>
              </a:ext>
            </a:extLst>
          </p:cNvPr>
          <p:cNvSpPr txBox="1"/>
          <p:nvPr/>
        </p:nvSpPr>
        <p:spPr>
          <a:xfrm>
            <a:off x="48228" y="6371199"/>
            <a:ext cx="12095544" cy="461665"/>
          </a:xfrm>
          <a:prstGeom prst="rect">
            <a:avLst/>
          </a:prstGeom>
          <a:noFill/>
        </p:spPr>
        <p:txBody>
          <a:bodyPr wrap="square" rtlCol="0">
            <a:spAutoFit/>
          </a:bodyPr>
          <a:lstStyle/>
          <a:p>
            <a:r>
              <a:rPr lang="en-IN" sz="1200" dirty="0"/>
              <a:t>As per MSME dashboard  - </a:t>
            </a:r>
            <a:r>
              <a:rPr lang="en-IN" sz="1200" dirty="0">
                <a:hlinkClick r:id="rId3"/>
              </a:rPr>
              <a:t>https://dashboard.msme.gov.in</a:t>
            </a:r>
            <a:r>
              <a:rPr lang="en-IN" sz="1200" dirty="0"/>
              <a:t>, </a:t>
            </a:r>
          </a:p>
          <a:p>
            <a:r>
              <a:rPr lang="en-IN" sz="1200" dirty="0"/>
              <a:t>Govt e Market place - </a:t>
            </a:r>
            <a:r>
              <a:rPr lang="en-IN" sz="1200" dirty="0">
                <a:hlinkClick r:id="rId4"/>
              </a:rPr>
              <a:t>https://gem.gov.in/</a:t>
            </a:r>
            <a:r>
              <a:rPr lang="en-IN" sz="1200" dirty="0"/>
              <a:t> , </a:t>
            </a:r>
            <a:r>
              <a:rPr lang="en-IN" sz="1200" dirty="0">
                <a:hlinkClick r:id="rId5"/>
              </a:rPr>
              <a:t>https://dashboard.msme.gov.in/12_nnouncements.aspx</a:t>
            </a:r>
            <a:r>
              <a:rPr lang="en-IN" sz="1200" dirty="0"/>
              <a:t> </a:t>
            </a:r>
          </a:p>
        </p:txBody>
      </p:sp>
    </p:spTree>
    <p:extLst>
      <p:ext uri="{BB962C8B-B14F-4D97-AF65-F5344CB8AC3E}">
        <p14:creationId xmlns:p14="http://schemas.microsoft.com/office/powerpoint/2010/main" val="309560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8093-48AC-475B-B6B7-A90CFD191813}"/>
              </a:ext>
            </a:extLst>
          </p:cNvPr>
          <p:cNvSpPr>
            <a:spLocks noGrp="1"/>
          </p:cNvSpPr>
          <p:nvPr>
            <p:ph type="title"/>
          </p:nvPr>
        </p:nvSpPr>
        <p:spPr>
          <a:xfrm>
            <a:off x="3593431" y="0"/>
            <a:ext cx="8598569" cy="640393"/>
          </a:xfrm>
        </p:spPr>
        <p:txBody>
          <a:bodyPr anchor="ctr">
            <a:normAutofit/>
          </a:bodyPr>
          <a:lstStyle/>
          <a:p>
            <a:pPr algn="r"/>
            <a:r>
              <a:rPr lang="en-IN" sz="3500" dirty="0">
                <a:solidFill>
                  <a:srgbClr val="234572"/>
                </a:solidFill>
                <a:latin typeface="+mn-lt"/>
              </a:rPr>
              <a:t>MSME Definition</a:t>
            </a:r>
          </a:p>
        </p:txBody>
      </p:sp>
      <p:sp>
        <p:nvSpPr>
          <p:cNvPr id="4" name="Rectangle 3">
            <a:extLst>
              <a:ext uri="{FF2B5EF4-FFF2-40B4-BE49-F238E27FC236}">
                <a16:creationId xmlns:a16="http://schemas.microsoft.com/office/drawing/2014/main" id="{4044A8D8-067B-4BCB-A7D8-6B81FCE7F22E}"/>
              </a:ext>
            </a:extLst>
          </p:cNvPr>
          <p:cNvSpPr/>
          <p:nvPr/>
        </p:nvSpPr>
        <p:spPr>
          <a:xfrm>
            <a:off x="3479800" y="1714720"/>
            <a:ext cx="2387600" cy="944880"/>
          </a:xfrm>
          <a:prstGeom prst="rect">
            <a:avLst/>
          </a:prstGeom>
          <a:solidFill>
            <a:srgbClr val="234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t>Micro</a:t>
            </a:r>
          </a:p>
        </p:txBody>
      </p:sp>
      <p:sp>
        <p:nvSpPr>
          <p:cNvPr id="5" name="Rectangle 4">
            <a:extLst>
              <a:ext uri="{FF2B5EF4-FFF2-40B4-BE49-F238E27FC236}">
                <a16:creationId xmlns:a16="http://schemas.microsoft.com/office/drawing/2014/main" id="{AA866F48-AB72-42E7-B59D-CC40DE3E9A53}"/>
              </a:ext>
            </a:extLst>
          </p:cNvPr>
          <p:cNvSpPr/>
          <p:nvPr/>
        </p:nvSpPr>
        <p:spPr>
          <a:xfrm>
            <a:off x="6355080" y="1714720"/>
            <a:ext cx="2387600" cy="944880"/>
          </a:xfrm>
          <a:prstGeom prst="rect">
            <a:avLst/>
          </a:prstGeom>
          <a:solidFill>
            <a:srgbClr val="234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t>Small</a:t>
            </a:r>
          </a:p>
        </p:txBody>
      </p:sp>
      <p:sp>
        <p:nvSpPr>
          <p:cNvPr id="6" name="Rectangle 5">
            <a:extLst>
              <a:ext uri="{FF2B5EF4-FFF2-40B4-BE49-F238E27FC236}">
                <a16:creationId xmlns:a16="http://schemas.microsoft.com/office/drawing/2014/main" id="{ED4C3D17-263F-4DCF-9C14-EB748140AEF6}"/>
              </a:ext>
            </a:extLst>
          </p:cNvPr>
          <p:cNvSpPr/>
          <p:nvPr/>
        </p:nvSpPr>
        <p:spPr>
          <a:xfrm>
            <a:off x="9311640" y="1714720"/>
            <a:ext cx="2387600" cy="944880"/>
          </a:xfrm>
          <a:prstGeom prst="rect">
            <a:avLst/>
          </a:prstGeom>
          <a:solidFill>
            <a:srgbClr val="234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t>Medium</a:t>
            </a:r>
          </a:p>
        </p:txBody>
      </p:sp>
      <p:sp>
        <p:nvSpPr>
          <p:cNvPr id="8" name="TextBox 7">
            <a:extLst>
              <a:ext uri="{FF2B5EF4-FFF2-40B4-BE49-F238E27FC236}">
                <a16:creationId xmlns:a16="http://schemas.microsoft.com/office/drawing/2014/main" id="{6898AFA0-596B-45E4-BE04-5819691E81C3}"/>
              </a:ext>
            </a:extLst>
          </p:cNvPr>
          <p:cNvSpPr txBox="1"/>
          <p:nvPr/>
        </p:nvSpPr>
        <p:spPr>
          <a:xfrm>
            <a:off x="792480" y="3168830"/>
            <a:ext cx="2494280" cy="1323439"/>
          </a:xfrm>
          <a:prstGeom prst="rect">
            <a:avLst/>
          </a:prstGeom>
          <a:noFill/>
        </p:spPr>
        <p:txBody>
          <a:bodyPr wrap="square">
            <a:spAutoFit/>
          </a:bodyPr>
          <a:lstStyle/>
          <a:p>
            <a:r>
              <a:rPr lang="en-US" sz="2000" b="1" i="0" u="sng" dirty="0">
                <a:solidFill>
                  <a:srgbClr val="000000"/>
                </a:solidFill>
                <a:effectLst/>
              </a:rPr>
              <a:t>Manufacturing</a:t>
            </a:r>
            <a:r>
              <a:rPr lang="en-US" sz="2000" b="1" i="0" dirty="0">
                <a:solidFill>
                  <a:srgbClr val="000000"/>
                </a:solidFill>
                <a:effectLst/>
              </a:rPr>
              <a:t> Enterprises and Enterprises rendering </a:t>
            </a:r>
            <a:r>
              <a:rPr lang="en-US" sz="2000" b="1" i="0" u="sng" dirty="0">
                <a:solidFill>
                  <a:srgbClr val="000000"/>
                </a:solidFill>
                <a:effectLst/>
              </a:rPr>
              <a:t>Services</a:t>
            </a:r>
            <a:endParaRPr lang="en-IN" sz="2000" b="1" u="sng" dirty="0"/>
          </a:p>
        </p:txBody>
      </p:sp>
      <p:sp>
        <p:nvSpPr>
          <p:cNvPr id="10" name="TextBox 9">
            <a:extLst>
              <a:ext uri="{FF2B5EF4-FFF2-40B4-BE49-F238E27FC236}">
                <a16:creationId xmlns:a16="http://schemas.microsoft.com/office/drawing/2014/main" id="{8DD044D2-3B8F-4F5D-800F-F67F7D3CA3BD}"/>
              </a:ext>
            </a:extLst>
          </p:cNvPr>
          <p:cNvSpPr txBox="1"/>
          <p:nvPr/>
        </p:nvSpPr>
        <p:spPr>
          <a:xfrm>
            <a:off x="3479800" y="2802455"/>
            <a:ext cx="2387600" cy="2554545"/>
          </a:xfrm>
          <a:prstGeom prst="rect">
            <a:avLst/>
          </a:prstGeom>
          <a:noFill/>
        </p:spPr>
        <p:txBody>
          <a:bodyPr wrap="square">
            <a:spAutoFit/>
          </a:bodyPr>
          <a:lstStyle/>
          <a:p>
            <a:r>
              <a:rPr lang="en-US" sz="2000" b="0" i="0" dirty="0">
                <a:solidFill>
                  <a:srgbClr val="000000"/>
                </a:solidFill>
                <a:effectLst/>
              </a:rPr>
              <a:t>Investment in Plant and Machinery or Equipment:</a:t>
            </a:r>
            <a:br>
              <a:rPr lang="en-US" sz="2000" dirty="0"/>
            </a:br>
            <a:r>
              <a:rPr lang="en-US" sz="2000" b="0" i="0" dirty="0">
                <a:solidFill>
                  <a:srgbClr val="000000"/>
                </a:solidFill>
                <a:effectLst/>
              </a:rPr>
              <a:t>Not more than Rs.1 crore </a:t>
            </a:r>
            <a:r>
              <a:rPr lang="en-US" sz="2000" b="1" i="0" dirty="0">
                <a:solidFill>
                  <a:srgbClr val="000000"/>
                </a:solidFill>
                <a:effectLst/>
              </a:rPr>
              <a:t>and </a:t>
            </a:r>
            <a:endParaRPr lang="en-US" b="1" i="0" dirty="0">
              <a:solidFill>
                <a:srgbClr val="000000"/>
              </a:solidFill>
              <a:effectLst/>
            </a:endParaRPr>
          </a:p>
          <a:p>
            <a:r>
              <a:rPr lang="en-US" sz="2000" b="0" i="0" dirty="0">
                <a:solidFill>
                  <a:srgbClr val="000000"/>
                </a:solidFill>
                <a:effectLst/>
              </a:rPr>
              <a:t>Annual Turnover ; not more than Rs. 5 crore</a:t>
            </a:r>
            <a:endParaRPr lang="en-IN" sz="2000" dirty="0"/>
          </a:p>
        </p:txBody>
      </p:sp>
      <p:sp>
        <p:nvSpPr>
          <p:cNvPr id="12" name="TextBox 11">
            <a:extLst>
              <a:ext uri="{FF2B5EF4-FFF2-40B4-BE49-F238E27FC236}">
                <a16:creationId xmlns:a16="http://schemas.microsoft.com/office/drawing/2014/main" id="{0B2AE5A3-68DD-4B12-B207-9AA55123AC32}"/>
              </a:ext>
            </a:extLst>
          </p:cNvPr>
          <p:cNvSpPr txBox="1"/>
          <p:nvPr/>
        </p:nvSpPr>
        <p:spPr>
          <a:xfrm>
            <a:off x="6355080" y="2802455"/>
            <a:ext cx="2387600" cy="2554545"/>
          </a:xfrm>
          <a:prstGeom prst="rect">
            <a:avLst/>
          </a:prstGeom>
          <a:noFill/>
        </p:spPr>
        <p:txBody>
          <a:bodyPr wrap="square">
            <a:spAutoFit/>
          </a:bodyPr>
          <a:lstStyle/>
          <a:p>
            <a:r>
              <a:rPr lang="en-US" sz="2000" b="0" i="0">
                <a:solidFill>
                  <a:srgbClr val="000000"/>
                </a:solidFill>
                <a:effectLst/>
              </a:rPr>
              <a:t>Investment in Plant and Machinery or Equipment:</a:t>
            </a:r>
            <a:br>
              <a:rPr lang="en-US" sz="2000"/>
            </a:br>
            <a:r>
              <a:rPr lang="en-US" sz="2000" b="0" i="0">
                <a:solidFill>
                  <a:srgbClr val="000000"/>
                </a:solidFill>
                <a:effectLst/>
              </a:rPr>
              <a:t>Not more than Rs.10 crore </a:t>
            </a:r>
            <a:r>
              <a:rPr lang="en-US" sz="2000" b="1" i="0">
                <a:solidFill>
                  <a:srgbClr val="000000"/>
                </a:solidFill>
                <a:effectLst/>
              </a:rPr>
              <a:t>and</a:t>
            </a:r>
            <a:r>
              <a:rPr lang="en-US" sz="2000" b="0" i="0">
                <a:solidFill>
                  <a:srgbClr val="000000"/>
                </a:solidFill>
                <a:effectLst/>
              </a:rPr>
              <a:t> </a:t>
            </a:r>
          </a:p>
          <a:p>
            <a:r>
              <a:rPr lang="en-US" sz="2000" b="0" i="0">
                <a:solidFill>
                  <a:srgbClr val="000000"/>
                </a:solidFill>
                <a:effectLst/>
              </a:rPr>
              <a:t>Annual Turnover ; not more than Rs. 50 crore</a:t>
            </a:r>
            <a:endParaRPr lang="en-IN" sz="2000"/>
          </a:p>
        </p:txBody>
      </p:sp>
      <p:sp>
        <p:nvSpPr>
          <p:cNvPr id="14" name="TextBox 13">
            <a:extLst>
              <a:ext uri="{FF2B5EF4-FFF2-40B4-BE49-F238E27FC236}">
                <a16:creationId xmlns:a16="http://schemas.microsoft.com/office/drawing/2014/main" id="{637EFB6B-743D-4BF3-971A-DD7E80B69EB3}"/>
              </a:ext>
            </a:extLst>
          </p:cNvPr>
          <p:cNvSpPr txBox="1"/>
          <p:nvPr/>
        </p:nvSpPr>
        <p:spPr>
          <a:xfrm>
            <a:off x="9311640" y="2802455"/>
            <a:ext cx="2387600" cy="2554545"/>
          </a:xfrm>
          <a:prstGeom prst="rect">
            <a:avLst/>
          </a:prstGeom>
          <a:noFill/>
        </p:spPr>
        <p:txBody>
          <a:bodyPr wrap="square">
            <a:spAutoFit/>
          </a:bodyPr>
          <a:lstStyle/>
          <a:p>
            <a:r>
              <a:rPr lang="en-US" sz="2000" b="0" i="0">
                <a:solidFill>
                  <a:srgbClr val="000000"/>
                </a:solidFill>
                <a:effectLst/>
              </a:rPr>
              <a:t>Investment in Plant and Machinery or Equipment:</a:t>
            </a:r>
            <a:br>
              <a:rPr lang="en-US" sz="2000"/>
            </a:br>
            <a:r>
              <a:rPr lang="en-US" sz="2000" b="0" i="0">
                <a:solidFill>
                  <a:srgbClr val="000000"/>
                </a:solidFill>
                <a:effectLst/>
              </a:rPr>
              <a:t>Not more than Rs.50 crore </a:t>
            </a:r>
            <a:r>
              <a:rPr lang="en-US" sz="2000" b="1" i="0">
                <a:solidFill>
                  <a:srgbClr val="000000"/>
                </a:solidFill>
                <a:effectLst/>
              </a:rPr>
              <a:t>and </a:t>
            </a:r>
          </a:p>
          <a:p>
            <a:r>
              <a:rPr lang="en-US" sz="2000" b="0" i="0">
                <a:solidFill>
                  <a:srgbClr val="000000"/>
                </a:solidFill>
                <a:effectLst/>
              </a:rPr>
              <a:t>Annual Turnover ; not more than Rs. 250 crore</a:t>
            </a:r>
            <a:endParaRPr lang="en-IN" sz="2000"/>
          </a:p>
        </p:txBody>
      </p:sp>
      <p:cxnSp>
        <p:nvCxnSpPr>
          <p:cNvPr id="16" name="Straight Connector 15">
            <a:extLst>
              <a:ext uri="{FF2B5EF4-FFF2-40B4-BE49-F238E27FC236}">
                <a16:creationId xmlns:a16="http://schemas.microsoft.com/office/drawing/2014/main" id="{3F7F9898-2ABD-4CAB-B5B8-0012B00AC8DC}"/>
              </a:ext>
            </a:extLst>
          </p:cNvPr>
          <p:cNvCxnSpPr>
            <a:cxnSpLocks/>
          </p:cNvCxnSpPr>
          <p:nvPr/>
        </p:nvCxnSpPr>
        <p:spPr>
          <a:xfrm>
            <a:off x="792480" y="2761815"/>
            <a:ext cx="10906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261C80-67CA-4203-92EC-43A4510742CB}"/>
              </a:ext>
            </a:extLst>
          </p:cNvPr>
          <p:cNvCxnSpPr>
            <a:cxnSpLocks/>
          </p:cNvCxnSpPr>
          <p:nvPr/>
        </p:nvCxnSpPr>
        <p:spPr>
          <a:xfrm>
            <a:off x="792480" y="5357000"/>
            <a:ext cx="1090676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2AEF037-FB67-4249-87C2-F3063112E5E5}"/>
              </a:ext>
            </a:extLst>
          </p:cNvPr>
          <p:cNvSpPr txBox="1"/>
          <p:nvPr/>
        </p:nvSpPr>
        <p:spPr>
          <a:xfrm>
            <a:off x="792479" y="5527755"/>
            <a:ext cx="10906760" cy="523220"/>
          </a:xfrm>
          <a:prstGeom prst="rect">
            <a:avLst/>
          </a:prstGeom>
          <a:noFill/>
        </p:spPr>
        <p:txBody>
          <a:bodyPr wrap="square">
            <a:spAutoFit/>
          </a:bodyPr>
          <a:lstStyle/>
          <a:p>
            <a:r>
              <a:rPr lang="en-US" sz="1400" b="0" i="1" dirty="0">
                <a:solidFill>
                  <a:srgbClr val="000000"/>
                </a:solidFill>
                <a:effectLst/>
              </a:rPr>
              <a:t>Ministry of Micro, Small and Medium Enterprises vide </a:t>
            </a:r>
            <a:r>
              <a:rPr lang="en-US" sz="1400" b="0" i="1" u="none" strike="noStrike" dirty="0">
                <a:effectLst/>
                <a:hlinkClick r:id="rId3"/>
              </a:rPr>
              <a:t>Office Memorandum (OM) No. 5/2(2)/2021-E/P &amp; G/Policy dated July 2, 2021</a:t>
            </a:r>
            <a:r>
              <a:rPr lang="en-US" sz="1400" b="0" i="1" dirty="0">
                <a:solidFill>
                  <a:srgbClr val="000000"/>
                </a:solidFill>
                <a:effectLst/>
              </a:rPr>
              <a:t>, has decided to include </a:t>
            </a:r>
            <a:r>
              <a:rPr lang="en-US" sz="1400" b="1" i="1" dirty="0">
                <a:solidFill>
                  <a:srgbClr val="000000"/>
                </a:solidFill>
                <a:effectLst/>
              </a:rPr>
              <a:t>Retail and Wholesale trade</a:t>
            </a:r>
            <a:r>
              <a:rPr lang="en-US" sz="1400" b="0" i="1" dirty="0">
                <a:solidFill>
                  <a:srgbClr val="000000"/>
                </a:solidFill>
                <a:effectLst/>
              </a:rPr>
              <a:t> as MSMEs for the limited purpose of Priority Sector Lending. </a:t>
            </a:r>
            <a:endParaRPr lang="en-IN" sz="1400" i="1" dirty="0"/>
          </a:p>
        </p:txBody>
      </p:sp>
    </p:spTree>
    <p:extLst>
      <p:ext uri="{BB962C8B-B14F-4D97-AF65-F5344CB8AC3E}">
        <p14:creationId xmlns:p14="http://schemas.microsoft.com/office/powerpoint/2010/main" val="294635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D2A6-7E17-423E-8CBE-F3E5ABFAB106}"/>
              </a:ext>
            </a:extLst>
          </p:cNvPr>
          <p:cNvSpPr>
            <a:spLocks noGrp="1"/>
          </p:cNvSpPr>
          <p:nvPr>
            <p:ph type="title"/>
          </p:nvPr>
        </p:nvSpPr>
        <p:spPr>
          <a:xfrm>
            <a:off x="3545305" y="0"/>
            <a:ext cx="8646695" cy="638235"/>
          </a:xfrm>
        </p:spPr>
        <p:txBody>
          <a:bodyPr vert="horz" lIns="91440" tIns="45720" rIns="91440" bIns="45720" rtlCol="0" anchor="ctr">
            <a:noAutofit/>
          </a:bodyPr>
          <a:lstStyle/>
          <a:p>
            <a:pPr algn="r"/>
            <a:r>
              <a:rPr lang="en-IN" sz="3500" dirty="0">
                <a:solidFill>
                  <a:srgbClr val="234572"/>
                </a:solidFill>
                <a:latin typeface="+mn-lt"/>
              </a:rPr>
              <a:t>MSME Framework – Composite Definition </a:t>
            </a:r>
          </a:p>
        </p:txBody>
      </p:sp>
      <p:sp>
        <p:nvSpPr>
          <p:cNvPr id="3" name="Content Placeholder 2">
            <a:extLst>
              <a:ext uri="{FF2B5EF4-FFF2-40B4-BE49-F238E27FC236}">
                <a16:creationId xmlns:a16="http://schemas.microsoft.com/office/drawing/2014/main" id="{80E04E87-9465-42D9-BCD4-CA3200247F29}"/>
              </a:ext>
            </a:extLst>
          </p:cNvPr>
          <p:cNvSpPr>
            <a:spLocks noGrp="1"/>
          </p:cNvSpPr>
          <p:nvPr>
            <p:ph idx="1"/>
          </p:nvPr>
        </p:nvSpPr>
        <p:spPr>
          <a:xfrm>
            <a:off x="838200" y="1825625"/>
            <a:ext cx="10515600" cy="3518535"/>
          </a:xfrm>
        </p:spPr>
        <p:txBody>
          <a:bodyPr>
            <a:noAutofit/>
          </a:bodyPr>
          <a:lstStyle/>
          <a:p>
            <a:pPr algn="just">
              <a:lnSpc>
                <a:spcPct val="150000"/>
              </a:lnSpc>
              <a:buFont typeface="Wingdings" panose="05000000000000000000" pitchFamily="2" charset="2"/>
              <a:buChar char="§"/>
            </a:pPr>
            <a:r>
              <a:rPr lang="en-US" sz="1600" dirty="0"/>
              <a:t>Composite criteria of investment and turnover for classification</a:t>
            </a:r>
            <a:r>
              <a:rPr lang="en-IN" sz="1600" dirty="0"/>
              <a:t> </a:t>
            </a:r>
          </a:p>
          <a:p>
            <a:pPr marL="971550" lvl="1" indent="-514350" algn="just">
              <a:lnSpc>
                <a:spcPct val="150000"/>
              </a:lnSpc>
              <a:buFont typeface="+mj-lt"/>
              <a:buAutoNum type="romanLcPeriod"/>
            </a:pPr>
            <a:r>
              <a:rPr lang="en-US" sz="1600" dirty="0"/>
              <a:t>If an enterprise crosses the ceiling limits specified for its present category in </a:t>
            </a:r>
            <a:r>
              <a:rPr lang="en-US" sz="1600" b="1" i="1" dirty="0"/>
              <a:t>either of the two criteria of investment or turnover</a:t>
            </a:r>
            <a:r>
              <a:rPr lang="en-US" sz="1600" dirty="0"/>
              <a:t>, it will cease to exist in that category and be placed in the next higher category, but no enterprise shall be placed in the lower category unless it goes below the ceiling limits specified for its present category in both the criteria of investment as well as turnover.</a:t>
            </a:r>
          </a:p>
          <a:p>
            <a:pPr marL="971550" lvl="1" indent="-514350" algn="just">
              <a:lnSpc>
                <a:spcPct val="150000"/>
              </a:lnSpc>
              <a:buFont typeface="+mj-lt"/>
              <a:buAutoNum type="romanLcPeriod"/>
            </a:pPr>
            <a:r>
              <a:rPr lang="en-US" sz="1600" dirty="0"/>
              <a:t>All units with </a:t>
            </a:r>
            <a:r>
              <a:rPr lang="en-US" sz="1600" b="1" i="1" dirty="0"/>
              <a:t>GSTIN listed against the same PAN shall be collectively treated as one enterprise </a:t>
            </a:r>
            <a:r>
              <a:rPr lang="en-US" sz="1600" dirty="0"/>
              <a:t>and the turnover and investment figures for all of such entities shall be seen together and only the aggregate values will be considered for deciding the category as micro, small or medium enterprise.</a:t>
            </a:r>
          </a:p>
        </p:txBody>
      </p:sp>
      <p:sp>
        <p:nvSpPr>
          <p:cNvPr id="4" name="Rectangle 3">
            <a:extLst>
              <a:ext uri="{FF2B5EF4-FFF2-40B4-BE49-F238E27FC236}">
                <a16:creationId xmlns:a16="http://schemas.microsoft.com/office/drawing/2014/main" id="{5E55F3E9-0B87-41A0-82A6-1B5EEC4F8BF2}"/>
              </a:ext>
            </a:extLst>
          </p:cNvPr>
          <p:cNvSpPr/>
          <p:nvPr/>
        </p:nvSpPr>
        <p:spPr>
          <a:xfrm>
            <a:off x="0" y="6492875"/>
            <a:ext cx="12192000" cy="365125"/>
          </a:xfrm>
          <a:prstGeom prst="rect">
            <a:avLst/>
          </a:prstGeom>
          <a:solidFill>
            <a:srgbClr val="234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All the enterprises will have to follow this guideline for classification purposes w.e.f. July 1, 2020.</a:t>
            </a:r>
            <a:endParaRPr lang="en-IN"/>
          </a:p>
        </p:txBody>
      </p:sp>
      <p:sp>
        <p:nvSpPr>
          <p:cNvPr id="5" name="TextBox 4">
            <a:extLst>
              <a:ext uri="{FF2B5EF4-FFF2-40B4-BE49-F238E27FC236}">
                <a16:creationId xmlns:a16="http://schemas.microsoft.com/office/drawing/2014/main" id="{4620C5EA-A82F-4016-AD3F-8E1FC7A0717C}"/>
              </a:ext>
            </a:extLst>
          </p:cNvPr>
          <p:cNvSpPr txBox="1"/>
          <p:nvPr/>
        </p:nvSpPr>
        <p:spPr>
          <a:xfrm>
            <a:off x="0" y="6176963"/>
            <a:ext cx="12192000" cy="261610"/>
          </a:xfrm>
          <a:prstGeom prst="rect">
            <a:avLst/>
          </a:prstGeom>
          <a:noFill/>
        </p:spPr>
        <p:txBody>
          <a:bodyPr wrap="square" rtlCol="0">
            <a:spAutoFit/>
          </a:bodyPr>
          <a:lstStyle/>
          <a:p>
            <a:r>
              <a:rPr lang="en-IN" sz="1100" b="0" i="0">
                <a:solidFill>
                  <a:srgbClr val="000000"/>
                </a:solidFill>
                <a:effectLst/>
                <a:latin typeface="Arial" panose="020B0604020202020204" pitchFamily="34" charset="0"/>
              </a:rPr>
              <a:t>RBI Circular reference </a:t>
            </a:r>
            <a:r>
              <a:rPr lang="en-IN" sz="1100" b="0" i="1">
                <a:solidFill>
                  <a:srgbClr val="000000"/>
                </a:solidFill>
                <a:effectLst/>
                <a:latin typeface="Arial" panose="020B0604020202020204" pitchFamily="34" charset="0"/>
              </a:rPr>
              <a:t>RBI/2020-2021/10 FIDD.MSME &amp; NFS.BC.No.3/06.02.31/2020-21</a:t>
            </a:r>
            <a:endParaRPr lang="en-IN" sz="1100" i="1"/>
          </a:p>
        </p:txBody>
      </p:sp>
    </p:spTree>
    <p:extLst>
      <p:ext uri="{BB962C8B-B14F-4D97-AF65-F5344CB8AC3E}">
        <p14:creationId xmlns:p14="http://schemas.microsoft.com/office/powerpoint/2010/main" val="44018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D2A6-7E17-423E-8CBE-F3E5ABFAB106}"/>
              </a:ext>
            </a:extLst>
          </p:cNvPr>
          <p:cNvSpPr>
            <a:spLocks noGrp="1"/>
          </p:cNvSpPr>
          <p:nvPr>
            <p:ph type="title"/>
          </p:nvPr>
        </p:nvSpPr>
        <p:spPr>
          <a:xfrm>
            <a:off x="3545305" y="0"/>
            <a:ext cx="8646695" cy="1096416"/>
          </a:xfrm>
        </p:spPr>
        <p:txBody>
          <a:bodyPr vert="horz" lIns="91440" tIns="45720" rIns="91440" bIns="45720" rtlCol="0" anchor="ctr">
            <a:noAutofit/>
          </a:bodyPr>
          <a:lstStyle/>
          <a:p>
            <a:pPr algn="r"/>
            <a:r>
              <a:rPr lang="en-IN" sz="3500" dirty="0">
                <a:solidFill>
                  <a:srgbClr val="234572"/>
                </a:solidFill>
                <a:latin typeface="+mn-lt"/>
              </a:rPr>
              <a:t>MSME Framework – Identify Investment in Plant and Machinery &amp; Equipment </a:t>
            </a:r>
          </a:p>
        </p:txBody>
      </p:sp>
      <p:sp>
        <p:nvSpPr>
          <p:cNvPr id="3" name="Content Placeholder 2">
            <a:extLst>
              <a:ext uri="{FF2B5EF4-FFF2-40B4-BE49-F238E27FC236}">
                <a16:creationId xmlns:a16="http://schemas.microsoft.com/office/drawing/2014/main" id="{80E04E87-9465-42D9-BCD4-CA3200247F29}"/>
              </a:ext>
            </a:extLst>
          </p:cNvPr>
          <p:cNvSpPr>
            <a:spLocks noGrp="1"/>
          </p:cNvSpPr>
          <p:nvPr>
            <p:ph idx="1"/>
          </p:nvPr>
        </p:nvSpPr>
        <p:spPr>
          <a:xfrm>
            <a:off x="838200" y="1413932"/>
            <a:ext cx="10515600" cy="4614909"/>
          </a:xfrm>
        </p:spPr>
        <p:txBody>
          <a:bodyPr>
            <a:noAutofit/>
          </a:bodyPr>
          <a:lstStyle/>
          <a:p>
            <a:pPr algn="just">
              <a:lnSpc>
                <a:spcPct val="100000"/>
              </a:lnSpc>
              <a:buFont typeface="Wingdings" panose="05000000000000000000" pitchFamily="2" charset="2"/>
              <a:buChar char="§"/>
            </a:pPr>
            <a:r>
              <a:rPr lang="en-US" sz="1600" dirty="0"/>
              <a:t>Calculation of investment in plant and machinery or equipment</a:t>
            </a:r>
          </a:p>
          <a:p>
            <a:pPr marL="0" indent="0" algn="just">
              <a:lnSpc>
                <a:spcPct val="100000"/>
              </a:lnSpc>
              <a:buNone/>
            </a:pPr>
            <a:endParaRPr lang="en-US" sz="1600" dirty="0"/>
          </a:p>
          <a:p>
            <a:pPr marL="857250" lvl="1" indent="-400050" algn="just">
              <a:lnSpc>
                <a:spcPct val="100000"/>
              </a:lnSpc>
              <a:buFont typeface="+mj-lt"/>
              <a:buAutoNum type="romanLcPeriod"/>
            </a:pPr>
            <a:r>
              <a:rPr lang="en-US" sz="1600" dirty="0"/>
              <a:t>The calculation of investment in plant and machinery or equipment </a:t>
            </a:r>
            <a:r>
              <a:rPr lang="en-US" sz="1600" b="1" i="1" dirty="0"/>
              <a:t>will be linked to the ITR</a:t>
            </a:r>
            <a:r>
              <a:rPr lang="en-US" sz="1600" dirty="0"/>
              <a:t> of the previous years filed under the Income Tax Act, 1961</a:t>
            </a:r>
          </a:p>
          <a:p>
            <a:pPr marL="857250" lvl="1" indent="-400050" algn="just">
              <a:lnSpc>
                <a:spcPct val="100000"/>
              </a:lnSpc>
              <a:buFont typeface="+mj-lt"/>
              <a:buAutoNum type="romanLcPeriod"/>
            </a:pPr>
            <a:r>
              <a:rPr lang="en-US" sz="1600" dirty="0"/>
              <a:t>In case of a </a:t>
            </a:r>
            <a:r>
              <a:rPr lang="en-US" sz="1600" b="1" i="1" dirty="0"/>
              <a:t>new enterprise</a:t>
            </a:r>
            <a:r>
              <a:rPr lang="en-US" sz="1600" dirty="0"/>
              <a:t>, where no prior ITR is available, the investment will be based on </a:t>
            </a:r>
            <a:r>
              <a:rPr lang="en-US" sz="1600" b="1" i="1" dirty="0"/>
              <a:t>self-declaration of the promoter </a:t>
            </a:r>
            <a:r>
              <a:rPr lang="en-US" sz="1600" dirty="0"/>
              <a:t>of the enterprise and such relaxation shall end after the 31st March of the financial year in which it files its first ITR.</a:t>
            </a:r>
          </a:p>
          <a:p>
            <a:pPr marL="857250" lvl="1" indent="-400050" algn="just">
              <a:lnSpc>
                <a:spcPct val="100000"/>
              </a:lnSpc>
              <a:buFont typeface="+mj-lt"/>
              <a:buAutoNum type="romanLcPeriod"/>
            </a:pPr>
            <a:r>
              <a:rPr lang="en-US" sz="1600" dirty="0"/>
              <a:t>The expression ‘’plant and machinery or equipment’’ of the enterprise, shall have the same meaning as assigned to the plant and machinery in the Income Tax Rules, 1962 framed under the Income Tax Act, 1961 and shall include all tangible assets (other than land and building, furniture and fittings).</a:t>
            </a:r>
          </a:p>
          <a:p>
            <a:pPr marL="857250" lvl="1" indent="-400050" algn="just">
              <a:lnSpc>
                <a:spcPct val="100000"/>
              </a:lnSpc>
              <a:buFont typeface="+mj-lt"/>
              <a:buAutoNum type="romanLcPeriod"/>
            </a:pPr>
            <a:r>
              <a:rPr lang="en-US" sz="1600" dirty="0"/>
              <a:t>The purchase (invoice) value of a plant and machinery or equipment, whether purchased firsthand or second hand, shall be considered excluding Goods and Services Tax (GST), on self-disclosure basis, if the enterprise is a new one without any ITR.</a:t>
            </a:r>
          </a:p>
        </p:txBody>
      </p:sp>
      <p:sp>
        <p:nvSpPr>
          <p:cNvPr id="5" name="TextBox 4">
            <a:extLst>
              <a:ext uri="{FF2B5EF4-FFF2-40B4-BE49-F238E27FC236}">
                <a16:creationId xmlns:a16="http://schemas.microsoft.com/office/drawing/2014/main" id="{340FF679-594A-40EA-9BE4-A5911A7E0E63}"/>
              </a:ext>
            </a:extLst>
          </p:cNvPr>
          <p:cNvSpPr txBox="1"/>
          <p:nvPr/>
        </p:nvSpPr>
        <p:spPr>
          <a:xfrm>
            <a:off x="0" y="6257988"/>
            <a:ext cx="12192000" cy="261610"/>
          </a:xfrm>
          <a:prstGeom prst="rect">
            <a:avLst/>
          </a:prstGeom>
          <a:noFill/>
        </p:spPr>
        <p:txBody>
          <a:bodyPr wrap="square" rtlCol="0">
            <a:spAutoFit/>
          </a:bodyPr>
          <a:lstStyle/>
          <a:p>
            <a:r>
              <a:rPr lang="en-IN" sz="1100" b="0" i="0">
                <a:solidFill>
                  <a:srgbClr val="000000"/>
                </a:solidFill>
                <a:effectLst/>
                <a:latin typeface="Arial" panose="020B0604020202020204" pitchFamily="34" charset="0"/>
              </a:rPr>
              <a:t>RBI Circular reference </a:t>
            </a:r>
            <a:r>
              <a:rPr lang="en-IN" sz="1100" b="0" i="1">
                <a:solidFill>
                  <a:srgbClr val="000000"/>
                </a:solidFill>
                <a:effectLst/>
                <a:latin typeface="Arial" panose="020B0604020202020204" pitchFamily="34" charset="0"/>
              </a:rPr>
              <a:t>RBI/2020-2021/10 FIDD.MSME &amp; NFS.BC.No.3/06.02.31/2020-21</a:t>
            </a:r>
            <a:endParaRPr lang="en-IN" sz="1100" i="1"/>
          </a:p>
        </p:txBody>
      </p:sp>
    </p:spTree>
    <p:extLst>
      <p:ext uri="{BB962C8B-B14F-4D97-AF65-F5344CB8AC3E}">
        <p14:creationId xmlns:p14="http://schemas.microsoft.com/office/powerpoint/2010/main" val="191755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D2A6-7E17-423E-8CBE-F3E5ABFAB106}"/>
              </a:ext>
            </a:extLst>
          </p:cNvPr>
          <p:cNvSpPr>
            <a:spLocks noGrp="1"/>
          </p:cNvSpPr>
          <p:nvPr>
            <p:ph type="title"/>
          </p:nvPr>
        </p:nvSpPr>
        <p:spPr>
          <a:xfrm>
            <a:off x="3577389" y="0"/>
            <a:ext cx="8614611" cy="724829"/>
          </a:xfrm>
        </p:spPr>
        <p:txBody>
          <a:bodyPr vert="horz" lIns="91440" tIns="45720" rIns="91440" bIns="45720" rtlCol="0" anchor="ctr">
            <a:normAutofit/>
          </a:bodyPr>
          <a:lstStyle/>
          <a:p>
            <a:pPr algn="r"/>
            <a:r>
              <a:rPr lang="en-IN" sz="3500" dirty="0">
                <a:solidFill>
                  <a:srgbClr val="234572"/>
                </a:solidFill>
                <a:latin typeface="+mn-lt"/>
              </a:rPr>
              <a:t>MSME Framework – Turnover </a:t>
            </a:r>
          </a:p>
        </p:txBody>
      </p:sp>
      <p:sp>
        <p:nvSpPr>
          <p:cNvPr id="3" name="Content Placeholder 2">
            <a:extLst>
              <a:ext uri="{FF2B5EF4-FFF2-40B4-BE49-F238E27FC236}">
                <a16:creationId xmlns:a16="http://schemas.microsoft.com/office/drawing/2014/main" id="{80E04E87-9465-42D9-BCD4-CA3200247F29}"/>
              </a:ext>
            </a:extLst>
          </p:cNvPr>
          <p:cNvSpPr>
            <a:spLocks noGrp="1"/>
          </p:cNvSpPr>
          <p:nvPr>
            <p:ph idx="1"/>
          </p:nvPr>
        </p:nvSpPr>
        <p:spPr>
          <a:xfrm>
            <a:off x="838200" y="1825625"/>
            <a:ext cx="10515600" cy="4087495"/>
          </a:xfrm>
        </p:spPr>
        <p:txBody>
          <a:bodyPr>
            <a:normAutofit/>
          </a:bodyPr>
          <a:lstStyle/>
          <a:p>
            <a:pPr>
              <a:lnSpc>
                <a:spcPct val="100000"/>
              </a:lnSpc>
              <a:buFont typeface="Wingdings" panose="05000000000000000000" pitchFamily="2" charset="2"/>
              <a:buChar char="§"/>
            </a:pPr>
            <a:r>
              <a:rPr lang="en-US" sz="1600" dirty="0"/>
              <a:t>Exports of goods or services or both, shall be excluded while calculating the turnover of any enterprise whether micro, small or medium, for the purposes of classification.</a:t>
            </a:r>
          </a:p>
          <a:p>
            <a:pPr>
              <a:lnSpc>
                <a:spcPct val="100000"/>
              </a:lnSpc>
              <a:buFont typeface="Wingdings" panose="05000000000000000000" pitchFamily="2" charset="2"/>
              <a:buChar char="§"/>
            </a:pPr>
            <a:r>
              <a:rPr lang="en-US" sz="1600" dirty="0"/>
              <a:t>Information as regards turnover and exports turnover for an enterprise shall be linked to the Income Tax Act or the Central Goods and Services Act (CGST Act) and the GSTIN.</a:t>
            </a:r>
          </a:p>
          <a:p>
            <a:pPr>
              <a:lnSpc>
                <a:spcPct val="100000"/>
              </a:lnSpc>
              <a:buFont typeface="Wingdings" panose="05000000000000000000" pitchFamily="2" charset="2"/>
              <a:buChar char="§"/>
            </a:pPr>
            <a:r>
              <a:rPr lang="en-US" sz="1600" dirty="0"/>
              <a:t>The turnover related figures of such enterprise which do not have PAN will be considered on self-declaration basis for a period up to 31st March 2021 and thereafter, PAN and GSTIN shall be mandatory</a:t>
            </a:r>
          </a:p>
          <a:p>
            <a:pPr marL="0" indent="0">
              <a:lnSpc>
                <a:spcPct val="150000"/>
              </a:lnSpc>
              <a:buNone/>
            </a:pPr>
            <a:endParaRPr lang="en-US" sz="1600" b="1" dirty="0"/>
          </a:p>
        </p:txBody>
      </p:sp>
      <p:sp>
        <p:nvSpPr>
          <p:cNvPr id="5" name="TextBox 4">
            <a:extLst>
              <a:ext uri="{FF2B5EF4-FFF2-40B4-BE49-F238E27FC236}">
                <a16:creationId xmlns:a16="http://schemas.microsoft.com/office/drawing/2014/main" id="{AC321AB4-28E0-45CF-88A2-734B70A43994}"/>
              </a:ext>
            </a:extLst>
          </p:cNvPr>
          <p:cNvSpPr txBox="1"/>
          <p:nvPr/>
        </p:nvSpPr>
        <p:spPr>
          <a:xfrm>
            <a:off x="0" y="6176963"/>
            <a:ext cx="12192000" cy="261610"/>
          </a:xfrm>
          <a:prstGeom prst="rect">
            <a:avLst/>
          </a:prstGeom>
          <a:noFill/>
        </p:spPr>
        <p:txBody>
          <a:bodyPr wrap="square" rtlCol="0">
            <a:spAutoFit/>
          </a:bodyPr>
          <a:lstStyle/>
          <a:p>
            <a:r>
              <a:rPr lang="en-IN" sz="1100" b="0" i="0">
                <a:solidFill>
                  <a:srgbClr val="000000"/>
                </a:solidFill>
                <a:effectLst/>
                <a:latin typeface="Arial" panose="020B0604020202020204" pitchFamily="34" charset="0"/>
              </a:rPr>
              <a:t>RBI Circular reference </a:t>
            </a:r>
            <a:r>
              <a:rPr lang="en-IN" sz="1100" b="0" i="1">
                <a:solidFill>
                  <a:srgbClr val="000000"/>
                </a:solidFill>
                <a:effectLst/>
                <a:latin typeface="Arial" panose="020B0604020202020204" pitchFamily="34" charset="0"/>
              </a:rPr>
              <a:t>RBI/2020-2021/10 FIDD.MSME &amp; NFS.BC.No.3/06.02.31/2020-21</a:t>
            </a:r>
            <a:endParaRPr lang="en-IN" sz="1100" i="1"/>
          </a:p>
        </p:txBody>
      </p:sp>
    </p:spTree>
    <p:extLst>
      <p:ext uri="{BB962C8B-B14F-4D97-AF65-F5344CB8AC3E}">
        <p14:creationId xmlns:p14="http://schemas.microsoft.com/office/powerpoint/2010/main" val="225218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8093-48AC-475B-B6B7-A90CFD191813}"/>
              </a:ext>
            </a:extLst>
          </p:cNvPr>
          <p:cNvSpPr>
            <a:spLocks noGrp="1"/>
          </p:cNvSpPr>
          <p:nvPr>
            <p:ph type="title"/>
          </p:nvPr>
        </p:nvSpPr>
        <p:spPr>
          <a:xfrm>
            <a:off x="3577389" y="7812"/>
            <a:ext cx="8614611" cy="669275"/>
          </a:xfrm>
        </p:spPr>
        <p:txBody>
          <a:bodyPr vert="horz" lIns="91440" tIns="45720" rIns="91440" bIns="45720" rtlCol="0" anchor="ctr">
            <a:normAutofit/>
          </a:bodyPr>
          <a:lstStyle/>
          <a:p>
            <a:pPr algn="r"/>
            <a:r>
              <a:rPr lang="en-IN" sz="3500" dirty="0">
                <a:solidFill>
                  <a:srgbClr val="234572"/>
                </a:solidFill>
                <a:latin typeface="+mn-lt"/>
              </a:rPr>
              <a:t>MSME “UDYAM” Registration</a:t>
            </a:r>
          </a:p>
        </p:txBody>
      </p:sp>
      <p:sp>
        <p:nvSpPr>
          <p:cNvPr id="19" name="TextBox 18">
            <a:extLst>
              <a:ext uri="{FF2B5EF4-FFF2-40B4-BE49-F238E27FC236}">
                <a16:creationId xmlns:a16="http://schemas.microsoft.com/office/drawing/2014/main" id="{7FB61198-E232-419B-AE80-64726128CAF3}"/>
              </a:ext>
            </a:extLst>
          </p:cNvPr>
          <p:cNvSpPr txBox="1"/>
          <p:nvPr/>
        </p:nvSpPr>
        <p:spPr>
          <a:xfrm>
            <a:off x="642620" y="1859340"/>
            <a:ext cx="10906760" cy="3354765"/>
          </a:xfrm>
          <a:prstGeom prst="rect">
            <a:avLst/>
          </a:prstGeom>
          <a:noFill/>
        </p:spPr>
        <p:txBody>
          <a:bodyPr wrap="square">
            <a:spAutoFit/>
          </a:bodyPr>
          <a:lstStyle/>
          <a:p>
            <a:r>
              <a:rPr lang="en-US" sz="1600" b="1" dirty="0"/>
              <a:t>Government has organized a system to facilitate the registration of MSMEs. Enterprise registered under the MSMED Act, 2006 will be know as Udyam.</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Any person who intends to establish a micro, small or medium enterprise may file Udyam Registration online in the Udyam Registration portal</a:t>
            </a:r>
          </a:p>
          <a:p>
            <a:pPr marL="285750" indent="-285750">
              <a:buFont typeface="Wingdings" panose="05000000000000000000" pitchFamily="2" charset="2"/>
              <a:buChar char="§"/>
            </a:pPr>
            <a:r>
              <a:rPr lang="en-US" sz="1600" dirty="0"/>
              <a:t>Registration Process is totally free.</a:t>
            </a:r>
          </a:p>
          <a:p>
            <a:pPr marL="285750" indent="-285750">
              <a:buFont typeface="Wingdings" panose="05000000000000000000" pitchFamily="2" charset="2"/>
              <a:buChar char="§"/>
            </a:pPr>
            <a:r>
              <a:rPr lang="en-US" sz="1600" dirty="0"/>
              <a:t>Udyam Registration process is fully online, paperless and based on self-declaration.</a:t>
            </a:r>
          </a:p>
          <a:p>
            <a:pPr marL="285750" indent="-285750">
              <a:buFont typeface="Wingdings" panose="05000000000000000000" pitchFamily="2" charset="2"/>
              <a:buChar char="§"/>
            </a:pPr>
            <a:r>
              <a:rPr lang="en-US" sz="1600" dirty="0"/>
              <a:t>On registration, enterprise will be assigned a permanent identity number to be known as “‘Udyam Registration Number”. </a:t>
            </a:r>
          </a:p>
          <a:p>
            <a:pPr marL="285750" indent="-285750">
              <a:buFont typeface="Wingdings" panose="05000000000000000000" pitchFamily="2" charset="2"/>
              <a:buChar char="§"/>
            </a:pPr>
            <a:r>
              <a:rPr lang="en-US" sz="1600" dirty="0"/>
              <a:t>There is no renewal required for the certificate</a:t>
            </a:r>
          </a:p>
          <a:p>
            <a:pPr marL="285750" indent="-285750">
              <a:buFont typeface="Wingdings" panose="05000000000000000000" pitchFamily="2" charset="2"/>
              <a:buChar char="§"/>
            </a:pPr>
            <a:r>
              <a:rPr lang="en-US" sz="1600" dirty="0"/>
              <a:t>Having PAN &amp; GST number is mandatory from 01.04.2021</a:t>
            </a:r>
          </a:p>
          <a:p>
            <a:pPr marL="285750" indent="-285750">
              <a:buFont typeface="Wingdings" panose="05000000000000000000" pitchFamily="2" charset="2"/>
              <a:buChar char="§"/>
            </a:pPr>
            <a:r>
              <a:rPr lang="en-US" sz="1600" dirty="0"/>
              <a:t>PAN &amp; GST linked details on investment and turnover of enterprises will be taken automatically from Government data bases.</a:t>
            </a:r>
          </a:p>
          <a:p>
            <a:pPr marL="285750" indent="-285750">
              <a:buFont typeface="Wingdings" panose="05000000000000000000" pitchFamily="2" charset="2"/>
              <a:buChar char="§"/>
            </a:pPr>
            <a:r>
              <a:rPr lang="en-US" sz="1600" dirty="0"/>
              <a:t>For those already having registration as UAM may migrate to Udyam</a:t>
            </a:r>
          </a:p>
          <a:p>
            <a:pPr marL="285750" indent="-285750">
              <a:buFont typeface="Wingdings" panose="05000000000000000000" pitchFamily="2" charset="2"/>
              <a:buChar char="§"/>
            </a:pPr>
            <a:endParaRPr lang="en-US" sz="1600" dirty="0"/>
          </a:p>
        </p:txBody>
      </p:sp>
      <p:sp>
        <p:nvSpPr>
          <p:cNvPr id="20" name="TextBox 19">
            <a:extLst>
              <a:ext uri="{FF2B5EF4-FFF2-40B4-BE49-F238E27FC236}">
                <a16:creationId xmlns:a16="http://schemas.microsoft.com/office/drawing/2014/main" id="{861966FB-42FF-4D63-B9E9-B76B9A2D4FDC}"/>
              </a:ext>
            </a:extLst>
          </p:cNvPr>
          <p:cNvSpPr txBox="1"/>
          <p:nvPr/>
        </p:nvSpPr>
        <p:spPr>
          <a:xfrm>
            <a:off x="0" y="6528122"/>
            <a:ext cx="7430947" cy="307777"/>
          </a:xfrm>
          <a:prstGeom prst="rect">
            <a:avLst/>
          </a:prstGeom>
          <a:noFill/>
        </p:spPr>
        <p:txBody>
          <a:bodyPr wrap="square" rtlCol="0">
            <a:spAutoFit/>
          </a:bodyPr>
          <a:lstStyle/>
          <a:p>
            <a:r>
              <a:rPr lang="en-IN" sz="1400"/>
              <a:t>Udyam Registration is free on - </a:t>
            </a:r>
            <a:r>
              <a:rPr lang="en-IN" sz="1400">
                <a:hlinkClick r:id="rId3"/>
              </a:rPr>
              <a:t>https://udyamregistration.gov.in</a:t>
            </a:r>
            <a:r>
              <a:rPr lang="en-IN" sz="1400"/>
              <a:t>  </a:t>
            </a:r>
          </a:p>
        </p:txBody>
      </p:sp>
    </p:spTree>
    <p:extLst>
      <p:ext uri="{BB962C8B-B14F-4D97-AF65-F5344CB8AC3E}">
        <p14:creationId xmlns:p14="http://schemas.microsoft.com/office/powerpoint/2010/main" val="4171096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5170</Words>
  <Application>Microsoft Office PowerPoint</Application>
  <PresentationFormat>Widescreen</PresentationFormat>
  <Paragraphs>361</Paragraphs>
  <Slides>33</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Fira Sans</vt:lpstr>
      <vt:lpstr>Google Sans</vt:lpstr>
      <vt:lpstr>Wingdings</vt:lpstr>
      <vt:lpstr>Office Theme</vt:lpstr>
      <vt:lpstr>Custom Design</vt:lpstr>
      <vt:lpstr>PowerPoint Presentation</vt:lpstr>
      <vt:lpstr>PowerPoint Presentation</vt:lpstr>
      <vt:lpstr>Glimpse MSME Dashboard</vt:lpstr>
      <vt:lpstr>MSME Key Statistics</vt:lpstr>
      <vt:lpstr>MSME Definition</vt:lpstr>
      <vt:lpstr>MSME Framework – Composite Definition </vt:lpstr>
      <vt:lpstr>MSME Framework – Identify Investment in Plant and Machinery &amp; Equipment </vt:lpstr>
      <vt:lpstr>MSME Framework – Turnover </vt:lpstr>
      <vt:lpstr>MSME “UDYAM” Registration</vt:lpstr>
      <vt:lpstr>UDYAM Registration Certificate</vt:lpstr>
      <vt:lpstr>MSME “UDYAM” Factsheet</vt:lpstr>
      <vt:lpstr>Benefits of being an MSME</vt:lpstr>
      <vt:lpstr>Benefits of being an MSME</vt:lpstr>
      <vt:lpstr>Specialised portals for MSME Support</vt:lpstr>
      <vt:lpstr>Specialised portals for MSME Support</vt:lpstr>
      <vt:lpstr>State-level portals for MSME Support</vt:lpstr>
      <vt:lpstr>PowerPoint Presentation</vt:lpstr>
      <vt:lpstr>Five key aspects of facilitating MSMEs</vt:lpstr>
      <vt:lpstr>Key MSME Schemes</vt:lpstr>
      <vt:lpstr>Key MSME Schemes</vt:lpstr>
      <vt:lpstr>Key MSME Schemes</vt:lpstr>
      <vt:lpstr>PowerPoint Presentation</vt:lpstr>
      <vt:lpstr>Opportunity to add MSME sector as your practice</vt:lpstr>
      <vt:lpstr>What is eMSME Saarthi platform?</vt:lpstr>
      <vt:lpstr>Key benefits of using eMSME Saarthi platform</vt:lpstr>
      <vt:lpstr>Proposition for CA partners</vt:lpstr>
      <vt:lpstr>Packages specifically curated for CA partners</vt:lpstr>
      <vt:lpstr>Packages specifically curated for CA partners</vt:lpstr>
      <vt:lpstr>How does Saarthi portal looks? [saarthi.emsme.com]</vt:lpstr>
      <vt:lpstr>How does Saarthi Work</vt:lpstr>
      <vt:lpstr>Scheme Discovery Report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ASBS &amp; Co</dc:title>
  <dc:creator>vikesh.agrawal@outlook.com</dc:creator>
  <cp:lastModifiedBy>Sachin Shetti</cp:lastModifiedBy>
  <cp:revision>7</cp:revision>
  <cp:lastPrinted>2023-03-31T06:55:17Z</cp:lastPrinted>
  <dcterms:created xsi:type="dcterms:W3CDTF">2020-11-23T06:36:26Z</dcterms:created>
  <dcterms:modified xsi:type="dcterms:W3CDTF">2023-07-09T07:28:14Z</dcterms:modified>
</cp:coreProperties>
</file>