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453" r:id="rId3"/>
    <p:sldId id="257" r:id="rId4"/>
    <p:sldId id="258" r:id="rId5"/>
    <p:sldId id="475" r:id="rId6"/>
    <p:sldId id="397" r:id="rId7"/>
    <p:sldId id="260" r:id="rId8"/>
    <p:sldId id="261" r:id="rId9"/>
    <p:sldId id="398" r:id="rId10"/>
    <p:sldId id="305"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477" r:id="rId34"/>
    <p:sldId id="476" r:id="rId35"/>
    <p:sldId id="286" r:id="rId36"/>
    <p:sldId id="287" r:id="rId37"/>
    <p:sldId id="288" r:id="rId38"/>
    <p:sldId id="479" r:id="rId39"/>
    <p:sldId id="290" r:id="rId40"/>
    <p:sldId id="478" r:id="rId41"/>
    <p:sldId id="480" r:id="rId42"/>
    <p:sldId id="289" r:id="rId43"/>
    <p:sldId id="481" r:id="rId44"/>
    <p:sldId id="291" r:id="rId45"/>
    <p:sldId id="292" r:id="rId46"/>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IBM Plex Sans" panose="020B0503050203000203" pitchFamily="34" charset="0"/>
      <p:regular r:id="rId52"/>
      <p:bold r:id="rId53"/>
      <p:italic r:id="rId54"/>
      <p:boldItalic r:id="rId55"/>
    </p:embeddedFont>
    <p:embeddedFont>
      <p:font typeface="IBM Plex Sans Bold" panose="020B0803050203000203" pitchFamily="34" charset="0"/>
      <p:regular r:id="rId56"/>
      <p:bold r:id="rId57"/>
    </p:embeddedFont>
    <p:embeddedFont>
      <p:font typeface="IBM Plex Sans Medium" panose="020B0503050203000203" pitchFamily="34" charset="0"/>
      <p:regular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86" autoAdjust="0"/>
  </p:normalViewPr>
  <p:slideViewPr>
    <p:cSldViewPr>
      <p:cViewPr>
        <p:scale>
          <a:sx n="60" d="100"/>
          <a:sy n="60" d="100"/>
        </p:scale>
        <p:origin x="140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notesMaster" Target="notesMasters/notesMaster1.xml" /><Relationship Id="rId50" Type="http://schemas.openxmlformats.org/officeDocument/2006/relationships/font" Target="fonts/font3.fntdata" /><Relationship Id="rId55" Type="http://schemas.openxmlformats.org/officeDocument/2006/relationships/font" Target="fonts/font8.fntdata"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font" Target="fonts/font7.fntdata"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font" Target="fonts/font6.fntdata" /><Relationship Id="rId58" Type="http://schemas.openxmlformats.org/officeDocument/2006/relationships/font" Target="fonts/font11.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2.fntdata" /><Relationship Id="rId57" Type="http://schemas.openxmlformats.org/officeDocument/2006/relationships/font" Target="fonts/font10.fntdata"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font" Target="fonts/font5.fntdata"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font" Target="fonts/font1.fntdata" /><Relationship Id="rId56" Type="http://schemas.openxmlformats.org/officeDocument/2006/relationships/font" Target="fonts/font9.fntdata" /><Relationship Id="rId8" Type="http://schemas.openxmlformats.org/officeDocument/2006/relationships/slide" Target="slides/slide7.xml" /><Relationship Id="rId51" Type="http://schemas.openxmlformats.org/officeDocument/2006/relationships/font" Target="fonts/font4.fntdata"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font" Target="fonts/font12.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E9AED-00F0-C648-8297-2AA94DE288BD}"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23F28-E573-6E4E-A3EE-37C214E016EE}" type="slidenum">
              <a:rPr lang="en-US" smtClean="0"/>
              <a:t>‹#›</a:t>
            </a:fld>
            <a:endParaRPr lang="en-US"/>
          </a:p>
        </p:txBody>
      </p:sp>
    </p:spTree>
    <p:extLst>
      <p:ext uri="{BB962C8B-B14F-4D97-AF65-F5344CB8AC3E}">
        <p14:creationId xmlns:p14="http://schemas.microsoft.com/office/powerpoint/2010/main" val="64758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dd03e03f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dd03e03f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29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16">
              <a:spcBef>
                <a:spcPts val="1043"/>
              </a:spcBef>
            </a:pPr>
            <a:r>
              <a:rPr lang="en-US" baseline="0" dirty="0"/>
              <a:t>And this wealth creation is being capitalized early, primarily by the entrepreneurs who are taking advantage of disruptive innovations and by the angel &amp; venture capitalists who are backing them. </a:t>
            </a:r>
            <a:endParaRPr lang="en-US" b="0" dirty="0"/>
          </a:p>
        </p:txBody>
      </p:sp>
      <p:sp>
        <p:nvSpPr>
          <p:cNvPr id="4" name="Slide Number Placeholder 3"/>
          <p:cNvSpPr>
            <a:spLocks noGrp="1"/>
          </p:cNvSpPr>
          <p:nvPr>
            <p:ph type="sldNum" sz="quarter" idx="10"/>
          </p:nvPr>
        </p:nvSpPr>
        <p:spPr/>
        <p:txBody>
          <a:bodyPr/>
          <a:lstStyle/>
          <a:p>
            <a:fld id="{FA0158FF-F095-4C2A-8CB9-E3A531D82414}" type="slidenum">
              <a:rPr lang="en-IN" smtClean="0"/>
              <a:t>6</a:t>
            </a:fld>
            <a:endParaRPr lang="en-IN"/>
          </a:p>
        </p:txBody>
      </p:sp>
    </p:spTree>
    <p:extLst>
      <p:ext uri="{BB962C8B-B14F-4D97-AF65-F5344CB8AC3E}">
        <p14:creationId xmlns:p14="http://schemas.microsoft.com/office/powerpoint/2010/main" val="268891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0">
    <p:spTree>
      <p:nvGrpSpPr>
        <p:cNvPr id="1" name=""/>
        <p:cNvGrpSpPr/>
        <p:nvPr/>
      </p:nvGrpSpPr>
      <p:grpSpPr>
        <a:xfrm>
          <a:off x="0" y="0"/>
          <a:ext cx="0" cy="0"/>
          <a:chOff x="0" y="0"/>
          <a:chExt cx="0" cy="0"/>
        </a:xfrm>
      </p:grpSpPr>
      <p:sp>
        <p:nvSpPr>
          <p:cNvPr id="55" name="Title Text"/>
          <p:cNvSpPr txBox="1">
            <a:spLocks noGrp="1"/>
          </p:cNvSpPr>
          <p:nvPr>
            <p:ph type="title"/>
          </p:nvPr>
        </p:nvSpPr>
        <p:spPr>
          <a:xfrm>
            <a:off x="1757168" y="1668085"/>
            <a:ext cx="2907029" cy="1228727"/>
          </a:xfrm>
          <a:prstGeom prst="rect">
            <a:avLst/>
          </a:prstGeom>
        </p:spPr>
        <p:txBody>
          <a:bodyPr>
            <a:normAutofit/>
          </a:bodyPr>
          <a:lstStyle/>
          <a:p>
            <a:r>
              <a:t>Title Text</a:t>
            </a:r>
          </a:p>
        </p:txBody>
      </p:sp>
      <p:sp>
        <p:nvSpPr>
          <p:cNvPr id="56" name="Body Level One…"/>
          <p:cNvSpPr txBox="1">
            <a:spLocks noGrp="1"/>
          </p:cNvSpPr>
          <p:nvPr>
            <p:ph type="body" sz="quarter" idx="1"/>
          </p:nvPr>
        </p:nvSpPr>
        <p:spPr>
          <a:xfrm>
            <a:off x="2549933" y="3833677"/>
            <a:ext cx="5527676" cy="5286377"/>
          </a:xfrm>
          <a:prstGeom prst="rect">
            <a:avLst/>
          </a:prstGeom>
        </p:spPr>
        <p:txBody>
          <a:bodyPr>
            <a:normAutofit/>
          </a:bodyPr>
          <a:lstStyle>
            <a:lvl1pPr>
              <a:defRPr sz="2501">
                <a:solidFill>
                  <a:srgbClr val="202020"/>
                </a:solidFill>
                <a:latin typeface="Arial"/>
                <a:ea typeface="Arial"/>
                <a:cs typeface="Arial"/>
                <a:sym typeface="Arial"/>
              </a:defRPr>
            </a:lvl1pPr>
            <a:lvl2pPr>
              <a:defRPr sz="2501">
                <a:solidFill>
                  <a:srgbClr val="202020"/>
                </a:solidFill>
                <a:latin typeface="Arial"/>
                <a:ea typeface="Arial"/>
                <a:cs typeface="Arial"/>
                <a:sym typeface="Arial"/>
              </a:defRPr>
            </a:lvl2pPr>
            <a:lvl3pPr>
              <a:defRPr sz="2501">
                <a:solidFill>
                  <a:srgbClr val="202020"/>
                </a:solidFill>
                <a:latin typeface="Arial"/>
                <a:ea typeface="Arial"/>
                <a:cs typeface="Arial"/>
                <a:sym typeface="Arial"/>
              </a:defRPr>
            </a:lvl3pPr>
            <a:lvl4pPr>
              <a:defRPr sz="2501">
                <a:solidFill>
                  <a:srgbClr val="202020"/>
                </a:solidFill>
                <a:latin typeface="Arial"/>
                <a:ea typeface="Arial"/>
                <a:cs typeface="Arial"/>
                <a:sym typeface="Arial"/>
              </a:defRPr>
            </a:lvl4pPr>
            <a:lvl5pPr>
              <a:defRPr sz="2501">
                <a:solidFill>
                  <a:srgbClr val="20202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689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image" Target="../media/image30.png" /><Relationship Id="rId3" Type="http://schemas.openxmlformats.org/officeDocument/2006/relationships/image" Target="../media/image25.svg" /><Relationship Id="rId7" Type="http://schemas.openxmlformats.org/officeDocument/2006/relationships/image" Target="../media/image29.svg" /><Relationship Id="rId2" Type="http://schemas.openxmlformats.org/officeDocument/2006/relationships/image" Target="../media/image24.png" /><Relationship Id="rId1" Type="http://schemas.openxmlformats.org/officeDocument/2006/relationships/slideLayout" Target="../slideLayouts/slideLayout7.xml" /><Relationship Id="rId6" Type="http://schemas.openxmlformats.org/officeDocument/2006/relationships/image" Target="../media/image28.png" /><Relationship Id="rId5" Type="http://schemas.openxmlformats.org/officeDocument/2006/relationships/image" Target="../media/image27.svg" /><Relationship Id="rId4" Type="http://schemas.openxmlformats.org/officeDocument/2006/relationships/image" Target="../media/image26.png" /><Relationship Id="rId9" Type="http://schemas.openxmlformats.org/officeDocument/2006/relationships/image" Target="../media/image31.svg" /></Relationships>
</file>

<file path=ppt/slides/_rels/slide12.xml.rels><?xml version="1.0" encoding="UTF-8" standalone="yes"?>
<Relationships xmlns="http://schemas.openxmlformats.org/package/2006/relationships"><Relationship Id="rId3" Type="http://schemas.openxmlformats.org/officeDocument/2006/relationships/image" Target="../media/image33.svg" /><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7.xml" /><Relationship Id="rId5" Type="http://schemas.openxmlformats.org/officeDocument/2006/relationships/image" Target="../media/image38.png" /><Relationship Id="rId4" Type="http://schemas.openxmlformats.org/officeDocument/2006/relationships/image" Target="../media/image37.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8" Type="http://schemas.openxmlformats.org/officeDocument/2006/relationships/image" Target="../media/image45.png" /><Relationship Id="rId3" Type="http://schemas.openxmlformats.org/officeDocument/2006/relationships/image" Target="../media/image40.svg" /><Relationship Id="rId7" Type="http://schemas.openxmlformats.org/officeDocument/2006/relationships/image" Target="../media/image44.svg" /><Relationship Id="rId2" Type="http://schemas.openxmlformats.org/officeDocument/2006/relationships/image" Target="../media/image39.png" /><Relationship Id="rId1" Type="http://schemas.openxmlformats.org/officeDocument/2006/relationships/slideLayout" Target="../slideLayouts/slideLayout7.xml" /><Relationship Id="rId6" Type="http://schemas.openxmlformats.org/officeDocument/2006/relationships/image" Target="../media/image43.png" /><Relationship Id="rId5" Type="http://schemas.openxmlformats.org/officeDocument/2006/relationships/image" Target="../media/image42.svg" /><Relationship Id="rId4" Type="http://schemas.openxmlformats.org/officeDocument/2006/relationships/image" Target="../media/image41.png" /><Relationship Id="rId9" Type="http://schemas.openxmlformats.org/officeDocument/2006/relationships/image" Target="../media/image46.sv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8" Type="http://schemas.openxmlformats.org/officeDocument/2006/relationships/image" Target="../media/image53.png" /><Relationship Id="rId3" Type="http://schemas.openxmlformats.org/officeDocument/2006/relationships/image" Target="../media/image48.svg" /><Relationship Id="rId7" Type="http://schemas.openxmlformats.org/officeDocument/2006/relationships/image" Target="../media/image52.svg" /><Relationship Id="rId2" Type="http://schemas.openxmlformats.org/officeDocument/2006/relationships/image" Target="../media/image47.png" /><Relationship Id="rId1" Type="http://schemas.openxmlformats.org/officeDocument/2006/relationships/slideLayout" Target="../slideLayouts/slideLayout7.xml" /><Relationship Id="rId6" Type="http://schemas.openxmlformats.org/officeDocument/2006/relationships/image" Target="../media/image51.png" /><Relationship Id="rId5" Type="http://schemas.openxmlformats.org/officeDocument/2006/relationships/image" Target="../media/image50.svg" /><Relationship Id="rId4" Type="http://schemas.openxmlformats.org/officeDocument/2006/relationships/image" Target="../media/image49.png" /><Relationship Id="rId9" Type="http://schemas.openxmlformats.org/officeDocument/2006/relationships/image" Target="../media/image54.sv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8" Type="http://schemas.openxmlformats.org/officeDocument/2006/relationships/image" Target="../media/image61.svg" /><Relationship Id="rId3" Type="http://schemas.openxmlformats.org/officeDocument/2006/relationships/image" Target="../media/image56.png" /><Relationship Id="rId7" Type="http://schemas.openxmlformats.org/officeDocument/2006/relationships/image" Target="../media/image60.png" /><Relationship Id="rId2" Type="http://schemas.openxmlformats.org/officeDocument/2006/relationships/image" Target="../media/image55.png" /><Relationship Id="rId1" Type="http://schemas.openxmlformats.org/officeDocument/2006/relationships/slideLayout" Target="../slideLayouts/slideLayout7.xml" /><Relationship Id="rId6" Type="http://schemas.openxmlformats.org/officeDocument/2006/relationships/image" Target="../media/image59.svg" /><Relationship Id="rId5" Type="http://schemas.openxmlformats.org/officeDocument/2006/relationships/image" Target="../media/image58.png" /><Relationship Id="rId10" Type="http://schemas.openxmlformats.org/officeDocument/2006/relationships/image" Target="../media/image63.svg" /><Relationship Id="rId4" Type="http://schemas.openxmlformats.org/officeDocument/2006/relationships/image" Target="../media/image57.svg" /><Relationship Id="rId9" Type="http://schemas.openxmlformats.org/officeDocument/2006/relationships/image" Target="../media/image62.pn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64.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66.png" /><Relationship Id="rId7" Type="http://schemas.openxmlformats.org/officeDocument/2006/relationships/image" Target="../media/image70.png" /><Relationship Id="rId2" Type="http://schemas.openxmlformats.org/officeDocument/2006/relationships/image" Target="../media/image65.png" /><Relationship Id="rId1" Type="http://schemas.openxmlformats.org/officeDocument/2006/relationships/slideLayout" Target="../slideLayouts/slideLayout7.xml" /><Relationship Id="rId6" Type="http://schemas.openxmlformats.org/officeDocument/2006/relationships/image" Target="../media/image69.png" /><Relationship Id="rId5" Type="http://schemas.openxmlformats.org/officeDocument/2006/relationships/image" Target="../media/image68.png" /><Relationship Id="rId4" Type="http://schemas.openxmlformats.org/officeDocument/2006/relationships/image" Target="../media/image67.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71.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73.svg" /><Relationship Id="rId2" Type="http://schemas.openxmlformats.org/officeDocument/2006/relationships/image" Target="../media/image72.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25.svg" /><Relationship Id="rId2" Type="http://schemas.openxmlformats.org/officeDocument/2006/relationships/image" Target="../media/image24.png" /><Relationship Id="rId1" Type="http://schemas.openxmlformats.org/officeDocument/2006/relationships/slideLayout" Target="../slideLayouts/slideLayout7.xml" /><Relationship Id="rId4" Type="http://schemas.openxmlformats.org/officeDocument/2006/relationships/image" Target="../media/image74.pn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image" Target="../media/image76.svg" /><Relationship Id="rId2" Type="http://schemas.openxmlformats.org/officeDocument/2006/relationships/image" Target="../media/image75.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8" Type="http://schemas.openxmlformats.org/officeDocument/2006/relationships/image" Target="../media/image83.png" /><Relationship Id="rId13" Type="http://schemas.openxmlformats.org/officeDocument/2006/relationships/image" Target="../media/image88.svg" /><Relationship Id="rId3" Type="http://schemas.openxmlformats.org/officeDocument/2006/relationships/image" Target="../media/image78.svg" /><Relationship Id="rId7" Type="http://schemas.openxmlformats.org/officeDocument/2006/relationships/image" Target="../media/image82.svg" /><Relationship Id="rId12" Type="http://schemas.openxmlformats.org/officeDocument/2006/relationships/image" Target="../media/image87.png" /><Relationship Id="rId17" Type="http://schemas.openxmlformats.org/officeDocument/2006/relationships/image" Target="../media/image92.svg" /><Relationship Id="rId2" Type="http://schemas.openxmlformats.org/officeDocument/2006/relationships/image" Target="../media/image77.png" /><Relationship Id="rId16" Type="http://schemas.openxmlformats.org/officeDocument/2006/relationships/image" Target="../media/image91.png" /><Relationship Id="rId1" Type="http://schemas.openxmlformats.org/officeDocument/2006/relationships/slideLayout" Target="../slideLayouts/slideLayout7.xml" /><Relationship Id="rId6" Type="http://schemas.openxmlformats.org/officeDocument/2006/relationships/image" Target="../media/image81.png" /><Relationship Id="rId11" Type="http://schemas.openxmlformats.org/officeDocument/2006/relationships/image" Target="../media/image86.svg" /><Relationship Id="rId5" Type="http://schemas.openxmlformats.org/officeDocument/2006/relationships/image" Target="../media/image80.svg" /><Relationship Id="rId15" Type="http://schemas.openxmlformats.org/officeDocument/2006/relationships/image" Target="../media/image90.svg" /><Relationship Id="rId10" Type="http://schemas.openxmlformats.org/officeDocument/2006/relationships/image" Target="../media/image85.png" /><Relationship Id="rId4" Type="http://schemas.openxmlformats.org/officeDocument/2006/relationships/image" Target="../media/image79.png" /><Relationship Id="rId9" Type="http://schemas.openxmlformats.org/officeDocument/2006/relationships/image" Target="../media/image84.svg" /><Relationship Id="rId14" Type="http://schemas.openxmlformats.org/officeDocument/2006/relationships/image" Target="../media/image89.png"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image" Target="../media/image76.svg" /><Relationship Id="rId2" Type="http://schemas.openxmlformats.org/officeDocument/2006/relationships/image" Target="../media/image75.pn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3.gif" /><Relationship Id="rId7" Type="http://schemas.openxmlformats.org/officeDocument/2006/relationships/image" Target="../media/image7.jpe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7.xml.rels><?xml version="1.0" encoding="UTF-8" standalone="yes"?>
<Relationships xmlns="http://schemas.openxmlformats.org/package/2006/relationships"><Relationship Id="rId3" Type="http://schemas.openxmlformats.org/officeDocument/2006/relationships/image" Target="../media/image10.sv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12.svg" /><Relationship Id="rId7" Type="http://schemas.openxmlformats.org/officeDocument/2006/relationships/image" Target="../media/image16.svg" /><Relationship Id="rId2" Type="http://schemas.openxmlformats.org/officeDocument/2006/relationships/image" Target="../media/image11.png" /><Relationship Id="rId1" Type="http://schemas.openxmlformats.org/officeDocument/2006/relationships/slideLayout" Target="../slideLayouts/slideLayout7.xml" /><Relationship Id="rId6" Type="http://schemas.openxmlformats.org/officeDocument/2006/relationships/image" Target="../media/image15.png" /><Relationship Id="rId11" Type="http://schemas.openxmlformats.org/officeDocument/2006/relationships/image" Target="../media/image20.svg" /><Relationship Id="rId5" Type="http://schemas.openxmlformats.org/officeDocument/2006/relationships/image" Target="../media/image14.svg" /><Relationship Id="rId10" Type="http://schemas.openxmlformats.org/officeDocument/2006/relationships/image" Target="../media/image19.png" /><Relationship Id="rId4" Type="http://schemas.openxmlformats.org/officeDocument/2006/relationships/image" Target="../media/image13.png" /><Relationship Id="rId9" Type="http://schemas.openxmlformats.org/officeDocument/2006/relationships/image" Target="../media/image18.svg" /></Relationships>
</file>

<file path=ppt/slides/_rels/slide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726226" y="8534881"/>
            <a:ext cx="4835562" cy="68580"/>
            <a:chOff x="0" y="0"/>
            <a:chExt cx="3223704" cy="45720"/>
          </a:xfrm>
        </p:grpSpPr>
        <p:sp>
          <p:nvSpPr>
            <p:cNvPr id="3" name="Freeform 3"/>
            <p:cNvSpPr/>
            <p:nvPr/>
          </p:nvSpPr>
          <p:spPr>
            <a:xfrm>
              <a:off x="0" y="0"/>
              <a:ext cx="3223768" cy="45720"/>
            </a:xfrm>
            <a:custGeom>
              <a:avLst/>
              <a:gdLst/>
              <a:ahLst/>
              <a:cxnLst/>
              <a:rect l="l" t="t" r="r" b="b"/>
              <a:pathLst>
                <a:path w="3223768" h="45720">
                  <a:moveTo>
                    <a:pt x="0" y="0"/>
                  </a:moveTo>
                  <a:lnTo>
                    <a:pt x="3223768" y="0"/>
                  </a:lnTo>
                  <a:lnTo>
                    <a:pt x="3223768" y="45720"/>
                  </a:lnTo>
                  <a:lnTo>
                    <a:pt x="0" y="45720"/>
                  </a:lnTo>
                  <a:close/>
                </a:path>
              </a:pathLst>
            </a:custGeom>
            <a:solidFill>
              <a:srgbClr val="C00000"/>
            </a:solidFill>
          </p:spPr>
        </p:sp>
      </p:grpSp>
      <p:sp>
        <p:nvSpPr>
          <p:cNvPr id="4" name="AutoShape 4"/>
          <p:cNvSpPr/>
          <p:nvPr/>
        </p:nvSpPr>
        <p:spPr>
          <a:xfrm rot="-5400000">
            <a:off x="12655203" y="3400634"/>
            <a:ext cx="6633131" cy="1584462"/>
          </a:xfrm>
          <a:prstGeom prst="rect">
            <a:avLst/>
          </a:prstGeom>
          <a:solidFill>
            <a:srgbClr val="C00000"/>
          </a:solidFill>
        </p:spPr>
      </p:sp>
      <p:sp>
        <p:nvSpPr>
          <p:cNvPr id="6" name="TextBox 6"/>
          <p:cNvSpPr txBox="1"/>
          <p:nvPr/>
        </p:nvSpPr>
        <p:spPr>
          <a:xfrm>
            <a:off x="776282" y="2478480"/>
            <a:ext cx="11506553" cy="4895571"/>
          </a:xfrm>
          <a:prstGeom prst="rect">
            <a:avLst/>
          </a:prstGeom>
        </p:spPr>
        <p:txBody>
          <a:bodyPr lIns="0" tIns="0" rIns="0" bIns="0" rtlCol="0" anchor="t">
            <a:spAutoFit/>
          </a:bodyPr>
          <a:lstStyle/>
          <a:p>
            <a:pPr>
              <a:lnSpc>
                <a:spcPts val="12870"/>
              </a:lnSpc>
            </a:pPr>
            <a:r>
              <a:rPr lang="en-US" sz="10636" spc="-212" dirty="0">
                <a:solidFill>
                  <a:srgbClr val="F0F0EE"/>
                </a:solidFill>
                <a:latin typeface="IBM Plex Sans Bold"/>
              </a:rPr>
              <a:t>Angel Investing – </a:t>
            </a:r>
          </a:p>
          <a:p>
            <a:pPr>
              <a:lnSpc>
                <a:spcPts val="12870"/>
              </a:lnSpc>
            </a:pPr>
            <a:endParaRPr lang="en-US" sz="10636" spc="-212" dirty="0">
              <a:solidFill>
                <a:srgbClr val="F0F0EE"/>
              </a:solidFill>
              <a:latin typeface="IBM Plex Sans Bold"/>
            </a:endParaRPr>
          </a:p>
          <a:p>
            <a:pPr>
              <a:lnSpc>
                <a:spcPts val="12870"/>
              </a:lnSpc>
            </a:pPr>
            <a:r>
              <a:rPr lang="en-US" sz="10636" spc="-212" dirty="0">
                <a:solidFill>
                  <a:srgbClr val="F0F0EE"/>
                </a:solidFill>
                <a:latin typeface="IBM Plex Sans Bold"/>
              </a:rPr>
              <a:t>Masterclass</a:t>
            </a:r>
          </a:p>
        </p:txBody>
      </p:sp>
      <p:sp>
        <p:nvSpPr>
          <p:cNvPr id="8" name="TextBox 8"/>
          <p:cNvSpPr txBox="1"/>
          <p:nvPr/>
        </p:nvSpPr>
        <p:spPr>
          <a:xfrm rot="5400000">
            <a:off x="13388241" y="3634773"/>
            <a:ext cx="5167054" cy="418950"/>
          </a:xfrm>
          <a:prstGeom prst="rect">
            <a:avLst/>
          </a:prstGeom>
        </p:spPr>
        <p:txBody>
          <a:bodyPr lIns="0" tIns="0" rIns="0" bIns="0" rtlCol="0" anchor="t">
            <a:spAutoFit/>
          </a:bodyPr>
          <a:lstStyle/>
          <a:p>
            <a:pPr algn="ctr">
              <a:lnSpc>
                <a:spcPts val="3418"/>
              </a:lnSpc>
            </a:pPr>
            <a:r>
              <a:rPr lang="en-US" sz="2441" spc="48">
                <a:solidFill>
                  <a:srgbClr val="F0F0EE"/>
                </a:solidFill>
                <a:latin typeface="IBM Plex Sans Medium"/>
              </a:rPr>
              <a:t>TURNING IDEAS INTO ASSETS.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80707" y="3373757"/>
            <a:ext cx="8932674" cy="3422090"/>
            <a:chOff x="594982" y="2480335"/>
            <a:chExt cx="6567170" cy="2515870"/>
          </a:xfrm>
        </p:grpSpPr>
        <p:sp>
          <p:nvSpPr>
            <p:cNvPr id="3" name="object 3"/>
            <p:cNvSpPr/>
            <p:nvPr/>
          </p:nvSpPr>
          <p:spPr>
            <a:xfrm>
              <a:off x="594982" y="2480335"/>
              <a:ext cx="6566737" cy="2515387"/>
            </a:xfrm>
            <a:prstGeom prst="rect">
              <a:avLst/>
            </a:prstGeom>
            <a:blipFill>
              <a:blip r:embed="rId2" cstate="print"/>
              <a:stretch>
                <a:fillRect/>
              </a:stretch>
            </a:blipFill>
          </p:spPr>
          <p:txBody>
            <a:bodyPr wrap="square" lIns="0" tIns="0" rIns="0" bIns="0" rtlCol="0"/>
            <a:lstStyle/>
            <a:p>
              <a:endParaRPr sz="2448"/>
            </a:p>
          </p:txBody>
        </p:sp>
        <p:sp>
          <p:nvSpPr>
            <p:cNvPr id="4" name="object 4"/>
            <p:cNvSpPr/>
            <p:nvPr/>
          </p:nvSpPr>
          <p:spPr>
            <a:xfrm>
              <a:off x="3564496" y="2648419"/>
              <a:ext cx="2723515" cy="648335"/>
            </a:xfrm>
            <a:custGeom>
              <a:avLst/>
              <a:gdLst/>
              <a:ahLst/>
              <a:cxnLst/>
              <a:rect l="l" t="t" r="r" b="b"/>
              <a:pathLst>
                <a:path w="2723515" h="648335">
                  <a:moveTo>
                    <a:pt x="0" y="0"/>
                  </a:moveTo>
                  <a:lnTo>
                    <a:pt x="0" y="647776"/>
                  </a:lnTo>
                  <a:lnTo>
                    <a:pt x="2723184" y="647776"/>
                  </a:lnTo>
                  <a:lnTo>
                    <a:pt x="2723184" y="0"/>
                  </a:lnTo>
                  <a:lnTo>
                    <a:pt x="0" y="0"/>
                  </a:lnTo>
                  <a:close/>
                </a:path>
              </a:pathLst>
            </a:custGeom>
            <a:solidFill>
              <a:srgbClr val="FCFCFC"/>
            </a:solidFill>
          </p:spPr>
          <p:txBody>
            <a:bodyPr wrap="square" lIns="0" tIns="0" rIns="0" bIns="0" rtlCol="0"/>
            <a:lstStyle/>
            <a:p>
              <a:endParaRPr sz="2448"/>
            </a:p>
          </p:txBody>
        </p:sp>
      </p:grpSp>
      <p:sp>
        <p:nvSpPr>
          <p:cNvPr id="5" name="object 5"/>
          <p:cNvSpPr txBox="1">
            <a:spLocks noGrp="1"/>
          </p:cNvSpPr>
          <p:nvPr>
            <p:ph type="title"/>
          </p:nvPr>
        </p:nvSpPr>
        <p:spPr>
          <a:xfrm>
            <a:off x="936042" y="134328"/>
            <a:ext cx="15759942" cy="708197"/>
          </a:xfrm>
          <a:prstGeom prst="rect">
            <a:avLst/>
          </a:prstGeom>
        </p:spPr>
        <p:txBody>
          <a:bodyPr vert="horz" wrap="square" lIns="0" tIns="15548" rIns="0" bIns="0" rtlCol="0" anchor="ctr">
            <a:spAutoFit/>
          </a:bodyPr>
          <a:lstStyle/>
          <a:p>
            <a:pPr marL="17274">
              <a:spcBef>
                <a:spcPts val="123"/>
              </a:spcBef>
            </a:pPr>
            <a:r>
              <a:rPr sz="4500" b="1" spc="-15" dirty="0">
                <a:solidFill>
                  <a:srgbClr val="585858"/>
                </a:solidFill>
                <a:latin typeface="+mn-lt"/>
                <a:cs typeface="Calibri"/>
              </a:rPr>
              <a:t>Key</a:t>
            </a:r>
            <a:r>
              <a:rPr sz="4500" b="1" spc="-8" dirty="0">
                <a:latin typeface="+mn-lt"/>
              </a:rPr>
              <a:t> </a:t>
            </a:r>
            <a:r>
              <a:rPr sz="4500" b="1" spc="-15" dirty="0">
                <a:solidFill>
                  <a:srgbClr val="585858"/>
                </a:solidFill>
                <a:latin typeface="+mn-lt"/>
                <a:cs typeface="Calibri"/>
              </a:rPr>
              <a:t>finding: Early rounds are the most profitable</a:t>
            </a:r>
          </a:p>
        </p:txBody>
      </p:sp>
      <p:sp>
        <p:nvSpPr>
          <p:cNvPr id="6" name="object 6"/>
          <p:cNvSpPr/>
          <p:nvPr/>
        </p:nvSpPr>
        <p:spPr>
          <a:xfrm>
            <a:off x="2629422" y="3386193"/>
            <a:ext cx="361902" cy="3392724"/>
          </a:xfrm>
          <a:custGeom>
            <a:avLst/>
            <a:gdLst/>
            <a:ahLst/>
            <a:cxnLst/>
            <a:rect l="l" t="t" r="r" b="b"/>
            <a:pathLst>
              <a:path w="266065" h="2494279">
                <a:moveTo>
                  <a:pt x="0" y="0"/>
                </a:moveTo>
                <a:lnTo>
                  <a:pt x="0" y="2494013"/>
                </a:lnTo>
                <a:lnTo>
                  <a:pt x="265757" y="2494013"/>
                </a:lnTo>
                <a:lnTo>
                  <a:pt x="265757" y="0"/>
                </a:lnTo>
                <a:lnTo>
                  <a:pt x="0" y="0"/>
                </a:lnTo>
                <a:close/>
              </a:path>
            </a:pathLst>
          </a:custGeom>
          <a:solidFill>
            <a:srgbClr val="FCFCFC"/>
          </a:solidFill>
        </p:spPr>
        <p:txBody>
          <a:bodyPr wrap="square" lIns="0" tIns="0" rIns="0" bIns="0" rtlCol="0"/>
          <a:lstStyle/>
          <a:p>
            <a:endParaRPr sz="2448"/>
          </a:p>
        </p:txBody>
      </p:sp>
      <p:sp>
        <p:nvSpPr>
          <p:cNvPr id="7" name="object 7"/>
          <p:cNvSpPr txBox="1"/>
          <p:nvPr/>
        </p:nvSpPr>
        <p:spPr>
          <a:xfrm>
            <a:off x="2669552" y="3667394"/>
            <a:ext cx="219740" cy="2825255"/>
          </a:xfrm>
          <a:prstGeom prst="rect">
            <a:avLst/>
          </a:prstGeom>
        </p:spPr>
        <p:txBody>
          <a:bodyPr vert="vert270" wrap="square" lIns="0" tIns="12956" rIns="0" bIns="0" rtlCol="0">
            <a:spAutoFit/>
          </a:bodyPr>
          <a:lstStyle/>
          <a:p>
            <a:pPr marL="17274">
              <a:spcBef>
                <a:spcPts val="102"/>
              </a:spcBef>
            </a:pPr>
            <a:r>
              <a:rPr sz="1428" spc="14" dirty="0">
                <a:cs typeface="Carlito"/>
              </a:rPr>
              <a:t>Average </a:t>
            </a:r>
            <a:r>
              <a:rPr sz="1428" spc="8" dirty="0">
                <a:cs typeface="Carlito"/>
              </a:rPr>
              <a:t>Multiple </a:t>
            </a:r>
            <a:r>
              <a:rPr sz="1428" spc="14" dirty="0">
                <a:cs typeface="Carlito"/>
              </a:rPr>
              <a:t>on Invested</a:t>
            </a:r>
            <a:r>
              <a:rPr sz="1428" spc="-54" dirty="0">
                <a:cs typeface="Carlito"/>
              </a:rPr>
              <a:t> </a:t>
            </a:r>
            <a:r>
              <a:rPr sz="1428" spc="8" dirty="0">
                <a:cs typeface="Carlito"/>
              </a:rPr>
              <a:t>Capital</a:t>
            </a:r>
            <a:endParaRPr sz="1428">
              <a:cs typeface="Carlito"/>
            </a:endParaRPr>
          </a:p>
        </p:txBody>
      </p:sp>
      <p:sp>
        <p:nvSpPr>
          <p:cNvPr id="8" name="object 8"/>
          <p:cNvSpPr txBox="1"/>
          <p:nvPr/>
        </p:nvSpPr>
        <p:spPr>
          <a:xfrm>
            <a:off x="3595348" y="6864919"/>
            <a:ext cx="219740" cy="1821881"/>
          </a:xfrm>
          <a:prstGeom prst="rect">
            <a:avLst/>
          </a:prstGeom>
        </p:spPr>
        <p:txBody>
          <a:bodyPr vert="vert270" wrap="square" lIns="0" tIns="12956" rIns="0" bIns="0" rtlCol="0">
            <a:spAutoFit/>
          </a:bodyPr>
          <a:lstStyle/>
          <a:p>
            <a:pPr marL="17274">
              <a:spcBef>
                <a:spcPts val="102"/>
              </a:spcBef>
            </a:pPr>
            <a:r>
              <a:rPr sz="1428" b="1" i="1" spc="8" dirty="0">
                <a:solidFill>
                  <a:srgbClr val="3F3F3F"/>
                </a:solidFill>
                <a:cs typeface="Carlito"/>
              </a:rPr>
              <a:t>Accelerator </a:t>
            </a:r>
            <a:r>
              <a:rPr sz="1428" b="1" i="1" spc="14" dirty="0">
                <a:solidFill>
                  <a:srgbClr val="3F3F3F"/>
                </a:solidFill>
                <a:cs typeface="Carlito"/>
              </a:rPr>
              <a:t>/</a:t>
            </a:r>
            <a:r>
              <a:rPr sz="1428" b="1" i="1" spc="-48" dirty="0">
                <a:solidFill>
                  <a:srgbClr val="3F3F3F"/>
                </a:solidFill>
                <a:cs typeface="Carlito"/>
              </a:rPr>
              <a:t> </a:t>
            </a:r>
            <a:r>
              <a:rPr sz="1428" b="1" i="1" spc="8" dirty="0">
                <a:solidFill>
                  <a:srgbClr val="3F3F3F"/>
                </a:solidFill>
                <a:cs typeface="Carlito"/>
              </a:rPr>
              <a:t>Incubator</a:t>
            </a:r>
            <a:endParaRPr sz="1428" b="1" dirty="0">
              <a:cs typeface="Carlito"/>
            </a:endParaRPr>
          </a:p>
        </p:txBody>
      </p:sp>
      <p:sp>
        <p:nvSpPr>
          <p:cNvPr id="9" name="object 9"/>
          <p:cNvSpPr txBox="1"/>
          <p:nvPr/>
        </p:nvSpPr>
        <p:spPr>
          <a:xfrm>
            <a:off x="4639483" y="6866207"/>
            <a:ext cx="219740" cy="1197128"/>
          </a:xfrm>
          <a:prstGeom prst="rect">
            <a:avLst/>
          </a:prstGeom>
        </p:spPr>
        <p:txBody>
          <a:bodyPr vert="vert270" wrap="square" lIns="0" tIns="12956" rIns="0" bIns="0" rtlCol="0">
            <a:spAutoFit/>
          </a:bodyPr>
          <a:lstStyle/>
          <a:p>
            <a:pPr marL="17274">
              <a:spcBef>
                <a:spcPts val="102"/>
              </a:spcBef>
            </a:pPr>
            <a:r>
              <a:rPr lang="en-US" sz="1428" i="1" spc="8" dirty="0">
                <a:solidFill>
                  <a:srgbClr val="3F3F3F"/>
                </a:solidFill>
                <a:cs typeface="Carlito"/>
              </a:rPr>
              <a:t>       </a:t>
            </a:r>
            <a:r>
              <a:rPr sz="1428" i="1" spc="8" dirty="0">
                <a:solidFill>
                  <a:srgbClr val="3F3F3F"/>
                </a:solidFill>
                <a:cs typeface="Carlito"/>
              </a:rPr>
              <a:t>Pre-Seed</a:t>
            </a:r>
            <a:endParaRPr sz="1428" dirty="0">
              <a:cs typeface="Carlito"/>
            </a:endParaRPr>
          </a:p>
        </p:txBody>
      </p:sp>
      <p:sp>
        <p:nvSpPr>
          <p:cNvPr id="10" name="object 10"/>
          <p:cNvSpPr txBox="1"/>
          <p:nvPr/>
        </p:nvSpPr>
        <p:spPr>
          <a:xfrm>
            <a:off x="5683615" y="6866206"/>
            <a:ext cx="219740" cy="1197128"/>
          </a:xfrm>
          <a:prstGeom prst="rect">
            <a:avLst/>
          </a:prstGeom>
        </p:spPr>
        <p:txBody>
          <a:bodyPr vert="vert270" wrap="square" lIns="0" tIns="12956" rIns="0" bIns="0" rtlCol="0">
            <a:spAutoFit/>
          </a:bodyPr>
          <a:lstStyle/>
          <a:p>
            <a:pPr marL="17274">
              <a:spcBef>
                <a:spcPts val="102"/>
              </a:spcBef>
            </a:pPr>
            <a:r>
              <a:rPr lang="en-US" sz="1428" b="1" i="1" spc="-8" dirty="0">
                <a:solidFill>
                  <a:srgbClr val="3F3F3F"/>
                </a:solidFill>
                <a:cs typeface="Carlito"/>
              </a:rPr>
              <a:t>Angel</a:t>
            </a:r>
            <a:r>
              <a:rPr lang="en-US" sz="1428" i="1" spc="-8" dirty="0">
                <a:solidFill>
                  <a:srgbClr val="3F3F3F"/>
                </a:solidFill>
                <a:cs typeface="Carlito"/>
              </a:rPr>
              <a:t>\</a:t>
            </a:r>
            <a:r>
              <a:rPr sz="1428" b="1" i="1" spc="-8" dirty="0">
                <a:solidFill>
                  <a:srgbClr val="3F3F3F"/>
                </a:solidFill>
                <a:cs typeface="Carlito"/>
              </a:rPr>
              <a:t>See</a:t>
            </a:r>
            <a:r>
              <a:rPr sz="1428" b="1" i="1" dirty="0">
                <a:solidFill>
                  <a:srgbClr val="3F3F3F"/>
                </a:solidFill>
                <a:cs typeface="Carlito"/>
              </a:rPr>
              <a:t>d</a:t>
            </a:r>
            <a:endParaRPr sz="1428" b="1" dirty="0">
              <a:cs typeface="Carlito"/>
            </a:endParaRPr>
          </a:p>
        </p:txBody>
      </p:sp>
      <p:sp>
        <p:nvSpPr>
          <p:cNvPr id="11" name="object 11"/>
          <p:cNvSpPr txBox="1"/>
          <p:nvPr/>
        </p:nvSpPr>
        <p:spPr>
          <a:xfrm>
            <a:off x="6727748" y="6867815"/>
            <a:ext cx="219740" cy="765588"/>
          </a:xfrm>
          <a:prstGeom prst="rect">
            <a:avLst/>
          </a:prstGeom>
        </p:spPr>
        <p:txBody>
          <a:bodyPr vert="vert270" wrap="square" lIns="0" tIns="12956" rIns="0" bIns="0" rtlCol="0">
            <a:spAutoFit/>
          </a:bodyPr>
          <a:lstStyle/>
          <a:p>
            <a:pPr marL="17274">
              <a:spcBef>
                <a:spcPts val="102"/>
              </a:spcBef>
            </a:pPr>
            <a:r>
              <a:rPr sz="1428" i="1" spc="8" dirty="0">
                <a:solidFill>
                  <a:srgbClr val="3F3F3F"/>
                </a:solidFill>
                <a:cs typeface="Carlito"/>
              </a:rPr>
              <a:t>Series</a:t>
            </a:r>
            <a:r>
              <a:rPr sz="1428" i="1" spc="-81" dirty="0">
                <a:solidFill>
                  <a:srgbClr val="3F3F3F"/>
                </a:solidFill>
                <a:cs typeface="Carlito"/>
              </a:rPr>
              <a:t> </a:t>
            </a:r>
            <a:r>
              <a:rPr sz="1428" i="1" spc="21" dirty="0">
                <a:solidFill>
                  <a:srgbClr val="3F3F3F"/>
                </a:solidFill>
                <a:cs typeface="Carlito"/>
              </a:rPr>
              <a:t>A</a:t>
            </a:r>
            <a:endParaRPr sz="1428">
              <a:cs typeface="Carlito"/>
            </a:endParaRPr>
          </a:p>
        </p:txBody>
      </p:sp>
      <p:sp>
        <p:nvSpPr>
          <p:cNvPr id="12" name="object 12"/>
          <p:cNvSpPr txBox="1"/>
          <p:nvPr/>
        </p:nvSpPr>
        <p:spPr>
          <a:xfrm>
            <a:off x="7771880" y="6869804"/>
            <a:ext cx="219740" cy="684741"/>
          </a:xfrm>
          <a:prstGeom prst="rect">
            <a:avLst/>
          </a:prstGeom>
        </p:spPr>
        <p:txBody>
          <a:bodyPr vert="vert270" wrap="square" lIns="0" tIns="12956" rIns="0" bIns="0" rtlCol="0">
            <a:spAutoFit/>
          </a:bodyPr>
          <a:lstStyle/>
          <a:p>
            <a:pPr marL="17274">
              <a:spcBef>
                <a:spcPts val="102"/>
              </a:spcBef>
            </a:pPr>
            <a:r>
              <a:rPr sz="1428" i="1" spc="8" dirty="0">
                <a:solidFill>
                  <a:srgbClr val="3F3F3F"/>
                </a:solidFill>
                <a:cs typeface="Carlito"/>
              </a:rPr>
              <a:t>Series</a:t>
            </a:r>
            <a:r>
              <a:rPr sz="1428" i="1" spc="-81" dirty="0">
                <a:solidFill>
                  <a:srgbClr val="3F3F3F"/>
                </a:solidFill>
                <a:cs typeface="Carlito"/>
              </a:rPr>
              <a:t> </a:t>
            </a:r>
            <a:r>
              <a:rPr sz="1428" i="1" spc="21" dirty="0">
                <a:solidFill>
                  <a:srgbClr val="3F3F3F"/>
                </a:solidFill>
                <a:cs typeface="Carlito"/>
              </a:rPr>
              <a:t>B</a:t>
            </a:r>
            <a:endParaRPr sz="1428">
              <a:cs typeface="Carlito"/>
            </a:endParaRPr>
          </a:p>
        </p:txBody>
      </p:sp>
      <p:sp>
        <p:nvSpPr>
          <p:cNvPr id="13" name="object 13"/>
          <p:cNvSpPr txBox="1"/>
          <p:nvPr/>
        </p:nvSpPr>
        <p:spPr>
          <a:xfrm>
            <a:off x="8816014" y="6869336"/>
            <a:ext cx="219740" cy="685209"/>
          </a:xfrm>
          <a:prstGeom prst="rect">
            <a:avLst/>
          </a:prstGeom>
        </p:spPr>
        <p:txBody>
          <a:bodyPr vert="vert270" wrap="square" lIns="0" tIns="12956" rIns="0" bIns="0" rtlCol="0">
            <a:spAutoFit/>
          </a:bodyPr>
          <a:lstStyle/>
          <a:p>
            <a:pPr marL="17274">
              <a:spcBef>
                <a:spcPts val="102"/>
              </a:spcBef>
            </a:pPr>
            <a:r>
              <a:rPr sz="1428" i="1" spc="8" dirty="0">
                <a:solidFill>
                  <a:srgbClr val="3F3F3F"/>
                </a:solidFill>
                <a:cs typeface="Carlito"/>
              </a:rPr>
              <a:t>Series</a:t>
            </a:r>
            <a:r>
              <a:rPr sz="1428" i="1" spc="-89" dirty="0">
                <a:solidFill>
                  <a:srgbClr val="3F3F3F"/>
                </a:solidFill>
                <a:cs typeface="Carlito"/>
              </a:rPr>
              <a:t> </a:t>
            </a:r>
            <a:r>
              <a:rPr sz="1428" i="1" spc="21" dirty="0">
                <a:solidFill>
                  <a:srgbClr val="3F3F3F"/>
                </a:solidFill>
                <a:cs typeface="Carlito"/>
              </a:rPr>
              <a:t>C</a:t>
            </a:r>
            <a:endParaRPr sz="1428">
              <a:cs typeface="Carlito"/>
            </a:endParaRPr>
          </a:p>
        </p:txBody>
      </p:sp>
      <p:sp>
        <p:nvSpPr>
          <p:cNvPr id="14" name="object 14"/>
          <p:cNvSpPr txBox="1"/>
          <p:nvPr/>
        </p:nvSpPr>
        <p:spPr>
          <a:xfrm>
            <a:off x="9860140" y="6865459"/>
            <a:ext cx="219740" cy="783128"/>
          </a:xfrm>
          <a:prstGeom prst="rect">
            <a:avLst/>
          </a:prstGeom>
        </p:spPr>
        <p:txBody>
          <a:bodyPr vert="vert270" wrap="square" lIns="0" tIns="12956" rIns="0" bIns="0" rtlCol="0">
            <a:spAutoFit/>
          </a:bodyPr>
          <a:lstStyle/>
          <a:p>
            <a:pPr marL="17274">
              <a:spcBef>
                <a:spcPts val="102"/>
              </a:spcBef>
            </a:pPr>
            <a:r>
              <a:rPr sz="1428" i="1" spc="8" dirty="0">
                <a:solidFill>
                  <a:srgbClr val="3F3F3F"/>
                </a:solidFill>
                <a:cs typeface="Carlito"/>
              </a:rPr>
              <a:t>Series</a:t>
            </a:r>
            <a:r>
              <a:rPr sz="1428" i="1" spc="-81" dirty="0">
                <a:solidFill>
                  <a:srgbClr val="3F3F3F"/>
                </a:solidFill>
                <a:cs typeface="Carlito"/>
              </a:rPr>
              <a:t> </a:t>
            </a:r>
            <a:r>
              <a:rPr sz="1428" i="1" spc="21" dirty="0">
                <a:solidFill>
                  <a:srgbClr val="3F3F3F"/>
                </a:solidFill>
                <a:cs typeface="Carlito"/>
              </a:rPr>
              <a:t>D</a:t>
            </a:r>
            <a:endParaRPr sz="1428">
              <a:cs typeface="Carlito"/>
            </a:endParaRPr>
          </a:p>
        </p:txBody>
      </p:sp>
      <p:sp>
        <p:nvSpPr>
          <p:cNvPr id="15" name="object 15"/>
          <p:cNvSpPr txBox="1"/>
          <p:nvPr/>
        </p:nvSpPr>
        <p:spPr>
          <a:xfrm>
            <a:off x="10904284" y="6867832"/>
            <a:ext cx="219740" cy="1368404"/>
          </a:xfrm>
          <a:prstGeom prst="rect">
            <a:avLst/>
          </a:prstGeom>
        </p:spPr>
        <p:txBody>
          <a:bodyPr vert="vert270" wrap="square" lIns="0" tIns="12956" rIns="0" bIns="0" rtlCol="0">
            <a:spAutoFit/>
          </a:bodyPr>
          <a:lstStyle/>
          <a:p>
            <a:pPr marL="17274">
              <a:spcBef>
                <a:spcPts val="102"/>
              </a:spcBef>
            </a:pPr>
            <a:r>
              <a:rPr sz="1428" i="1" spc="8" dirty="0">
                <a:solidFill>
                  <a:srgbClr val="3F3F3F"/>
                </a:solidFill>
                <a:cs typeface="Carlito"/>
              </a:rPr>
              <a:t>Series </a:t>
            </a:r>
            <a:r>
              <a:rPr sz="1428" i="1" spc="14" dirty="0">
                <a:solidFill>
                  <a:srgbClr val="3F3F3F"/>
                </a:solidFill>
                <a:cs typeface="Carlito"/>
              </a:rPr>
              <a:t>E </a:t>
            </a:r>
            <a:r>
              <a:rPr sz="1428" i="1" spc="27" dirty="0">
                <a:solidFill>
                  <a:srgbClr val="3F3F3F"/>
                </a:solidFill>
                <a:cs typeface="Carlito"/>
              </a:rPr>
              <a:t>&amp;</a:t>
            </a:r>
            <a:r>
              <a:rPr sz="1428" i="1" spc="-95" dirty="0">
                <a:solidFill>
                  <a:srgbClr val="3F3F3F"/>
                </a:solidFill>
                <a:cs typeface="Carlito"/>
              </a:rPr>
              <a:t> </a:t>
            </a:r>
            <a:r>
              <a:rPr sz="1428" i="1" spc="14" dirty="0">
                <a:solidFill>
                  <a:srgbClr val="3F3F3F"/>
                </a:solidFill>
                <a:cs typeface="Carlito"/>
              </a:rPr>
              <a:t>Above</a:t>
            </a:r>
            <a:endParaRPr sz="1428">
              <a:cs typeface="Carlito"/>
            </a:endParaRPr>
          </a:p>
        </p:txBody>
      </p:sp>
      <p:sp>
        <p:nvSpPr>
          <p:cNvPr id="16" name="object 16"/>
          <p:cNvSpPr/>
          <p:nvPr/>
        </p:nvSpPr>
        <p:spPr>
          <a:xfrm>
            <a:off x="2629418" y="3067478"/>
            <a:ext cx="9053597" cy="452594"/>
          </a:xfrm>
          <a:custGeom>
            <a:avLst/>
            <a:gdLst/>
            <a:ahLst/>
            <a:cxnLst/>
            <a:rect l="l" t="t" r="r" b="b"/>
            <a:pathLst>
              <a:path w="6656070" h="332739">
                <a:moveTo>
                  <a:pt x="0" y="0"/>
                </a:moveTo>
                <a:lnTo>
                  <a:pt x="0" y="332193"/>
                </a:lnTo>
                <a:lnTo>
                  <a:pt x="6655498" y="332193"/>
                </a:lnTo>
                <a:lnTo>
                  <a:pt x="6655498" y="0"/>
                </a:lnTo>
                <a:lnTo>
                  <a:pt x="0" y="0"/>
                </a:lnTo>
                <a:close/>
              </a:path>
            </a:pathLst>
          </a:custGeom>
          <a:solidFill>
            <a:srgbClr val="FCFCFC"/>
          </a:solidFill>
        </p:spPr>
        <p:txBody>
          <a:bodyPr wrap="square" lIns="0" tIns="0" rIns="0" bIns="0" rtlCol="0"/>
          <a:lstStyle/>
          <a:p>
            <a:endParaRPr sz="2448"/>
          </a:p>
        </p:txBody>
      </p:sp>
      <p:sp>
        <p:nvSpPr>
          <p:cNvPr id="17" name="object 17"/>
          <p:cNvSpPr txBox="1"/>
          <p:nvPr/>
        </p:nvSpPr>
        <p:spPr>
          <a:xfrm>
            <a:off x="2504540" y="2934602"/>
            <a:ext cx="9316169" cy="1484434"/>
          </a:xfrm>
          <a:prstGeom prst="rect">
            <a:avLst/>
          </a:prstGeom>
          <a:ln w="13707">
            <a:solidFill>
              <a:srgbClr val="297FB5"/>
            </a:solidFill>
          </a:ln>
        </p:spPr>
        <p:txBody>
          <a:bodyPr vert="horz" wrap="square" lIns="0" tIns="184838" rIns="0" bIns="0" rtlCol="0">
            <a:spAutoFit/>
          </a:bodyPr>
          <a:lstStyle/>
          <a:p>
            <a:pPr marR="3455" algn="ctr">
              <a:spcBef>
                <a:spcPts val="1455"/>
              </a:spcBef>
            </a:pPr>
            <a:r>
              <a:rPr sz="2040" b="1" spc="-27" dirty="0">
                <a:solidFill>
                  <a:srgbClr val="FF4242"/>
                </a:solidFill>
                <a:cs typeface="Carlito"/>
              </a:rPr>
              <a:t>NAV </a:t>
            </a:r>
            <a:r>
              <a:rPr sz="2040" b="1" spc="8" dirty="0">
                <a:solidFill>
                  <a:srgbClr val="FF4242"/>
                </a:solidFill>
                <a:cs typeface="Carlito"/>
              </a:rPr>
              <a:t>+ </a:t>
            </a:r>
            <a:r>
              <a:rPr sz="2040" b="1" dirty="0">
                <a:solidFill>
                  <a:srgbClr val="FF4242"/>
                </a:solidFill>
                <a:cs typeface="Carlito"/>
              </a:rPr>
              <a:t>Cash </a:t>
            </a:r>
            <a:r>
              <a:rPr sz="2040" b="1" spc="-8" dirty="0">
                <a:solidFill>
                  <a:srgbClr val="FF4242"/>
                </a:solidFill>
                <a:cs typeface="Carlito"/>
              </a:rPr>
              <a:t>Return </a:t>
            </a:r>
            <a:r>
              <a:rPr sz="2040" b="1" dirty="0">
                <a:solidFill>
                  <a:srgbClr val="FF4242"/>
                </a:solidFill>
                <a:cs typeface="Carlito"/>
              </a:rPr>
              <a:t>by Funding</a:t>
            </a:r>
            <a:r>
              <a:rPr sz="2040" b="1" spc="-35" dirty="0">
                <a:solidFill>
                  <a:srgbClr val="FF4242"/>
                </a:solidFill>
                <a:cs typeface="Carlito"/>
              </a:rPr>
              <a:t> </a:t>
            </a:r>
            <a:r>
              <a:rPr sz="2040" b="1" spc="-8" dirty="0">
                <a:solidFill>
                  <a:srgbClr val="FF4242"/>
                </a:solidFill>
                <a:cs typeface="Carlito"/>
              </a:rPr>
              <a:t>Round</a:t>
            </a:r>
            <a:endParaRPr sz="2040" dirty="0">
              <a:solidFill>
                <a:srgbClr val="FF4242"/>
              </a:solidFill>
              <a:cs typeface="Carlito"/>
            </a:endParaRPr>
          </a:p>
          <a:p>
            <a:pPr marL="4348866" marR="3144830">
              <a:lnSpc>
                <a:spcPct val="101400"/>
              </a:lnSpc>
              <a:spcBef>
                <a:spcPts val="1768"/>
              </a:spcBef>
            </a:pPr>
            <a:r>
              <a:rPr sz="1565" spc="21" dirty="0">
                <a:solidFill>
                  <a:srgbClr val="FF4242"/>
                </a:solidFill>
                <a:cs typeface="Carlito"/>
              </a:rPr>
              <a:t>20</a:t>
            </a:r>
            <a:r>
              <a:rPr sz="1530" spc="30" baseline="25925" dirty="0">
                <a:solidFill>
                  <a:srgbClr val="FF4242"/>
                </a:solidFill>
                <a:cs typeface="Carlito"/>
              </a:rPr>
              <a:t>th </a:t>
            </a:r>
            <a:r>
              <a:rPr sz="1565" spc="14" dirty="0">
                <a:solidFill>
                  <a:srgbClr val="FF4242"/>
                </a:solidFill>
                <a:cs typeface="Carlito"/>
              </a:rPr>
              <a:t>to </a:t>
            </a:r>
            <a:r>
              <a:rPr sz="1565" spc="21" dirty="0">
                <a:solidFill>
                  <a:srgbClr val="FF4242"/>
                </a:solidFill>
                <a:cs typeface="Carlito"/>
              </a:rPr>
              <a:t>80</a:t>
            </a:r>
            <a:r>
              <a:rPr sz="1530" spc="30" baseline="25925" dirty="0">
                <a:solidFill>
                  <a:srgbClr val="FF4242"/>
                </a:solidFill>
                <a:cs typeface="Carlito"/>
              </a:rPr>
              <a:t>th </a:t>
            </a:r>
            <a:r>
              <a:rPr sz="1565" spc="14" dirty="0">
                <a:solidFill>
                  <a:srgbClr val="FF4242"/>
                </a:solidFill>
                <a:cs typeface="Carlito"/>
              </a:rPr>
              <a:t>Percentile  </a:t>
            </a:r>
            <a:r>
              <a:rPr sz="1565" spc="21" dirty="0">
                <a:solidFill>
                  <a:srgbClr val="FF4242"/>
                </a:solidFill>
                <a:cs typeface="Carlito"/>
              </a:rPr>
              <a:t>Median </a:t>
            </a:r>
            <a:r>
              <a:rPr sz="1565" spc="27" dirty="0">
                <a:solidFill>
                  <a:srgbClr val="FF4242"/>
                </a:solidFill>
                <a:cs typeface="Carlito"/>
              </a:rPr>
              <a:t>VC</a:t>
            </a:r>
            <a:r>
              <a:rPr sz="1565" spc="-48" dirty="0">
                <a:solidFill>
                  <a:srgbClr val="FF4242"/>
                </a:solidFill>
                <a:cs typeface="Carlito"/>
              </a:rPr>
              <a:t> </a:t>
            </a:r>
            <a:r>
              <a:rPr sz="1565" spc="14" dirty="0">
                <a:solidFill>
                  <a:srgbClr val="FF4242"/>
                </a:solidFill>
                <a:cs typeface="Carlito"/>
              </a:rPr>
              <a:t>Multiple</a:t>
            </a:r>
            <a:endParaRPr sz="1565" dirty="0">
              <a:solidFill>
                <a:srgbClr val="FF4242"/>
              </a:solidFill>
              <a:cs typeface="Carlito"/>
            </a:endParaRPr>
          </a:p>
          <a:p>
            <a:pPr marL="4348866">
              <a:spcBef>
                <a:spcPts val="170"/>
              </a:spcBef>
            </a:pPr>
            <a:r>
              <a:rPr sz="1565" spc="21" dirty="0">
                <a:solidFill>
                  <a:srgbClr val="FF4242"/>
                </a:solidFill>
                <a:cs typeface="Carlito"/>
              </a:rPr>
              <a:t>Median NASDAQ </a:t>
            </a:r>
            <a:r>
              <a:rPr sz="1565" spc="14" dirty="0">
                <a:solidFill>
                  <a:srgbClr val="FF4242"/>
                </a:solidFill>
                <a:cs typeface="Carlito"/>
              </a:rPr>
              <a:t>Return </a:t>
            </a:r>
            <a:r>
              <a:rPr sz="1565" spc="27" dirty="0">
                <a:solidFill>
                  <a:srgbClr val="FF4242"/>
                </a:solidFill>
                <a:cs typeface="Carlito"/>
              </a:rPr>
              <a:t>(~9%</a:t>
            </a:r>
            <a:r>
              <a:rPr sz="1565" spc="-27" dirty="0">
                <a:solidFill>
                  <a:srgbClr val="FF4242"/>
                </a:solidFill>
                <a:cs typeface="Carlito"/>
              </a:rPr>
              <a:t> </a:t>
            </a:r>
            <a:r>
              <a:rPr sz="1565" spc="14" dirty="0">
                <a:solidFill>
                  <a:srgbClr val="FF4242"/>
                </a:solidFill>
                <a:cs typeface="Carlito"/>
              </a:rPr>
              <a:t>IRR)</a:t>
            </a:r>
            <a:endParaRPr sz="1565" dirty="0">
              <a:solidFill>
                <a:srgbClr val="FF4242"/>
              </a:solidFill>
              <a:cs typeface="Carlito"/>
            </a:endParaRPr>
          </a:p>
        </p:txBody>
      </p:sp>
      <p:sp>
        <p:nvSpPr>
          <p:cNvPr id="18" name="object 18"/>
          <p:cNvSpPr txBox="1"/>
          <p:nvPr/>
        </p:nvSpPr>
        <p:spPr>
          <a:xfrm>
            <a:off x="1215063" y="1756574"/>
            <a:ext cx="15201900" cy="841849"/>
          </a:xfrm>
          <a:prstGeom prst="rect">
            <a:avLst/>
          </a:prstGeom>
        </p:spPr>
        <p:txBody>
          <a:bodyPr vert="horz" wrap="square" lIns="0" tIns="19002" rIns="0" bIns="0" rtlCol="0">
            <a:spAutoFit/>
          </a:bodyPr>
          <a:lstStyle/>
          <a:p>
            <a:pPr marL="17274" marR="6911">
              <a:lnSpc>
                <a:spcPct val="99100"/>
              </a:lnSpc>
              <a:spcBef>
                <a:spcPts val="150"/>
              </a:spcBef>
            </a:pPr>
            <a:r>
              <a:rPr sz="2700" b="1" spc="-8" dirty="0">
                <a:solidFill>
                  <a:srgbClr val="585858"/>
                </a:solidFill>
                <a:ea typeface="+mj-ea"/>
                <a:cs typeface="Calibri"/>
              </a:rPr>
              <a:t>Extensive analysis of over 550,000 investment events and outcomes shows that  despite high failure rates, valuations in the first four rounds consistently favor the  investor compared to later investor rounds</a:t>
            </a:r>
          </a:p>
        </p:txBody>
      </p:sp>
      <p:grpSp>
        <p:nvGrpSpPr>
          <p:cNvPr id="19" name="object 19"/>
          <p:cNvGrpSpPr/>
          <p:nvPr/>
        </p:nvGrpSpPr>
        <p:grpSpPr>
          <a:xfrm>
            <a:off x="2680396" y="3422517"/>
            <a:ext cx="8932085" cy="3451530"/>
            <a:chOff x="594753" y="2516184"/>
            <a:chExt cx="6566736" cy="2537514"/>
          </a:xfrm>
        </p:grpSpPr>
        <p:sp>
          <p:nvSpPr>
            <p:cNvPr id="20" name="object 20"/>
            <p:cNvSpPr/>
            <p:nvPr/>
          </p:nvSpPr>
          <p:spPr>
            <a:xfrm>
              <a:off x="594753" y="2559685"/>
              <a:ext cx="6566736" cy="2494013"/>
            </a:xfrm>
            <a:prstGeom prst="rect">
              <a:avLst/>
            </a:prstGeom>
            <a:blipFill>
              <a:blip r:embed="rId3" cstate="print">
                <a:extLst>
                  <a:ext uri="{BEBA8EAE-BF5A-486C-A8C5-ECC9F3942E4B}">
                    <a14:imgProps xmlns:a14="http://schemas.microsoft.com/office/drawing/2010/main">
                      <a14:imgLayer>
                        <a14:imgEffect>
                          <a14:saturation sat="400000"/>
                        </a14:imgEffect>
                      </a14:imgLayer>
                    </a14:imgProps>
                  </a:ext>
                </a:extLst>
              </a:blip>
              <a:stretch>
                <a:fillRect/>
              </a:stretch>
            </a:blipFill>
          </p:spPr>
          <p:txBody>
            <a:bodyPr wrap="square" lIns="0" tIns="0" rIns="0" bIns="0" rtlCol="0"/>
            <a:lstStyle/>
            <a:p>
              <a:endParaRPr sz="2448"/>
            </a:p>
          </p:txBody>
        </p:sp>
        <p:sp>
          <p:nvSpPr>
            <p:cNvPr id="21" name="object 21"/>
            <p:cNvSpPr/>
            <p:nvPr/>
          </p:nvSpPr>
          <p:spPr>
            <a:xfrm>
              <a:off x="886528" y="2516183"/>
              <a:ext cx="3142615" cy="2229485"/>
            </a:xfrm>
            <a:custGeom>
              <a:avLst/>
              <a:gdLst/>
              <a:ahLst/>
              <a:cxnLst/>
              <a:rect l="l" t="t" r="r" b="b"/>
              <a:pathLst>
                <a:path w="3142615" h="2229485">
                  <a:moveTo>
                    <a:pt x="53965" y="368817"/>
                  </a:moveTo>
                  <a:lnTo>
                    <a:pt x="87659" y="310318"/>
                  </a:lnTo>
                  <a:lnTo>
                    <a:pt x="128550" y="256818"/>
                  </a:lnTo>
                  <a:lnTo>
                    <a:pt x="176291" y="208331"/>
                  </a:lnTo>
                  <a:lnTo>
                    <a:pt x="230534" y="164872"/>
                  </a:lnTo>
                  <a:lnTo>
                    <a:pt x="290932" y="126456"/>
                  </a:lnTo>
                  <a:lnTo>
                    <a:pt x="357135" y="93098"/>
                  </a:lnTo>
                  <a:lnTo>
                    <a:pt x="392305" y="78320"/>
                  </a:lnTo>
                  <a:lnTo>
                    <a:pt x="428797" y="64812"/>
                  </a:lnTo>
                  <a:lnTo>
                    <a:pt x="466566" y="52576"/>
                  </a:lnTo>
                  <a:lnTo>
                    <a:pt x="505570" y="41614"/>
                  </a:lnTo>
                  <a:lnTo>
                    <a:pt x="545764" y="31928"/>
                  </a:lnTo>
                  <a:lnTo>
                    <a:pt x="587105" y="23519"/>
                  </a:lnTo>
                  <a:lnTo>
                    <a:pt x="629551" y="16390"/>
                  </a:lnTo>
                  <a:lnTo>
                    <a:pt x="673056" y="10542"/>
                  </a:lnTo>
                  <a:lnTo>
                    <a:pt x="717579" y="5977"/>
                  </a:lnTo>
                  <a:lnTo>
                    <a:pt x="763075" y="2697"/>
                  </a:lnTo>
                  <a:lnTo>
                    <a:pt x="809500" y="704"/>
                  </a:lnTo>
                  <a:lnTo>
                    <a:pt x="856812" y="0"/>
                  </a:lnTo>
                  <a:lnTo>
                    <a:pt x="904967" y="586"/>
                  </a:lnTo>
                  <a:lnTo>
                    <a:pt x="953922" y="2464"/>
                  </a:lnTo>
                  <a:lnTo>
                    <a:pt x="1003632" y="5637"/>
                  </a:lnTo>
                  <a:lnTo>
                    <a:pt x="1054055" y="10107"/>
                  </a:lnTo>
                  <a:lnTo>
                    <a:pt x="1105147" y="15874"/>
                  </a:lnTo>
                  <a:lnTo>
                    <a:pt x="1156865" y="22941"/>
                  </a:lnTo>
                  <a:lnTo>
                    <a:pt x="1209165" y="31310"/>
                  </a:lnTo>
                  <a:lnTo>
                    <a:pt x="1262003" y="40983"/>
                  </a:lnTo>
                  <a:lnTo>
                    <a:pt x="1315337" y="51961"/>
                  </a:lnTo>
                  <a:lnTo>
                    <a:pt x="1369122" y="64247"/>
                  </a:lnTo>
                  <a:lnTo>
                    <a:pt x="1423315" y="77842"/>
                  </a:lnTo>
                  <a:lnTo>
                    <a:pt x="1477873" y="92748"/>
                  </a:lnTo>
                  <a:lnTo>
                    <a:pt x="1532752" y="108967"/>
                  </a:lnTo>
                  <a:lnTo>
                    <a:pt x="1587910" y="126500"/>
                  </a:lnTo>
                  <a:lnTo>
                    <a:pt x="1643301" y="145351"/>
                  </a:lnTo>
                  <a:lnTo>
                    <a:pt x="1698883" y="165520"/>
                  </a:lnTo>
                  <a:lnTo>
                    <a:pt x="1754613" y="187010"/>
                  </a:lnTo>
                  <a:lnTo>
                    <a:pt x="1810446" y="209822"/>
                  </a:lnTo>
                  <a:lnTo>
                    <a:pt x="1866340" y="233958"/>
                  </a:lnTo>
                  <a:lnTo>
                    <a:pt x="1922251" y="259420"/>
                  </a:lnTo>
                  <a:lnTo>
                    <a:pt x="1978135" y="286210"/>
                  </a:lnTo>
                  <a:lnTo>
                    <a:pt x="2033482" y="314093"/>
                  </a:lnTo>
                  <a:lnTo>
                    <a:pt x="2087793" y="342808"/>
                  </a:lnTo>
                  <a:lnTo>
                    <a:pt x="2141045" y="372319"/>
                  </a:lnTo>
                  <a:lnTo>
                    <a:pt x="2193211" y="402591"/>
                  </a:lnTo>
                  <a:lnTo>
                    <a:pt x="2244267" y="433589"/>
                  </a:lnTo>
                  <a:lnTo>
                    <a:pt x="2294187" y="465277"/>
                  </a:lnTo>
                  <a:lnTo>
                    <a:pt x="2342947" y="497619"/>
                  </a:lnTo>
                  <a:lnTo>
                    <a:pt x="2390521" y="530580"/>
                  </a:lnTo>
                  <a:lnTo>
                    <a:pt x="2436884" y="564124"/>
                  </a:lnTo>
                  <a:lnTo>
                    <a:pt x="2482012" y="598216"/>
                  </a:lnTo>
                  <a:lnTo>
                    <a:pt x="2525879" y="632820"/>
                  </a:lnTo>
                  <a:lnTo>
                    <a:pt x="2568460" y="667900"/>
                  </a:lnTo>
                  <a:lnTo>
                    <a:pt x="2609730" y="703422"/>
                  </a:lnTo>
                  <a:lnTo>
                    <a:pt x="2649663" y="739349"/>
                  </a:lnTo>
                  <a:lnTo>
                    <a:pt x="2688236" y="775645"/>
                  </a:lnTo>
                  <a:lnTo>
                    <a:pt x="2725422" y="812277"/>
                  </a:lnTo>
                  <a:lnTo>
                    <a:pt x="2761197" y="849206"/>
                  </a:lnTo>
                  <a:lnTo>
                    <a:pt x="2795536" y="886399"/>
                  </a:lnTo>
                  <a:lnTo>
                    <a:pt x="2828413" y="923820"/>
                  </a:lnTo>
                  <a:lnTo>
                    <a:pt x="2859803" y="961433"/>
                  </a:lnTo>
                  <a:lnTo>
                    <a:pt x="2889682" y="999202"/>
                  </a:lnTo>
                  <a:lnTo>
                    <a:pt x="2918024" y="1037092"/>
                  </a:lnTo>
                  <a:lnTo>
                    <a:pt x="2944804" y="1075068"/>
                  </a:lnTo>
                  <a:lnTo>
                    <a:pt x="2969998" y="1113093"/>
                  </a:lnTo>
                  <a:lnTo>
                    <a:pt x="2993579" y="1151133"/>
                  </a:lnTo>
                  <a:lnTo>
                    <a:pt x="3015524" y="1189151"/>
                  </a:lnTo>
                  <a:lnTo>
                    <a:pt x="3035806" y="1227112"/>
                  </a:lnTo>
                  <a:lnTo>
                    <a:pt x="3054401" y="1264981"/>
                  </a:lnTo>
                  <a:lnTo>
                    <a:pt x="3071284" y="1302722"/>
                  </a:lnTo>
                  <a:lnTo>
                    <a:pt x="3086429" y="1340300"/>
                  </a:lnTo>
                  <a:lnTo>
                    <a:pt x="3099812" y="1377678"/>
                  </a:lnTo>
                  <a:lnTo>
                    <a:pt x="3111408" y="1414821"/>
                  </a:lnTo>
                  <a:lnTo>
                    <a:pt x="3121191" y="1451695"/>
                  </a:lnTo>
                  <a:lnTo>
                    <a:pt x="3135218" y="1524489"/>
                  </a:lnTo>
                  <a:lnTo>
                    <a:pt x="3141695" y="1595775"/>
                  </a:lnTo>
                  <a:lnTo>
                    <a:pt x="3142038" y="1630763"/>
                  </a:lnTo>
                  <a:lnTo>
                    <a:pt x="3140419" y="1665268"/>
                  </a:lnTo>
                  <a:lnTo>
                    <a:pt x="3131191" y="1732685"/>
                  </a:lnTo>
                  <a:lnTo>
                    <a:pt x="3113809" y="1797741"/>
                  </a:lnTo>
                  <a:lnTo>
                    <a:pt x="3088074" y="1860151"/>
                  </a:lnTo>
                  <a:lnTo>
                    <a:pt x="3054380" y="1918650"/>
                  </a:lnTo>
                  <a:lnTo>
                    <a:pt x="3013488" y="1972150"/>
                  </a:lnTo>
                  <a:lnTo>
                    <a:pt x="2965747" y="2020638"/>
                  </a:lnTo>
                  <a:lnTo>
                    <a:pt x="2911503" y="2064097"/>
                  </a:lnTo>
                  <a:lnTo>
                    <a:pt x="2851106" y="2102513"/>
                  </a:lnTo>
                  <a:lnTo>
                    <a:pt x="2784902" y="2135872"/>
                  </a:lnTo>
                  <a:lnTo>
                    <a:pt x="2749731" y="2150650"/>
                  </a:lnTo>
                  <a:lnTo>
                    <a:pt x="2713239" y="2164157"/>
                  </a:lnTo>
                  <a:lnTo>
                    <a:pt x="2675470" y="2176393"/>
                  </a:lnTo>
                  <a:lnTo>
                    <a:pt x="2636466" y="2187355"/>
                  </a:lnTo>
                  <a:lnTo>
                    <a:pt x="2596272" y="2197041"/>
                  </a:lnTo>
                  <a:lnTo>
                    <a:pt x="2554930" y="2205450"/>
                  </a:lnTo>
                  <a:lnTo>
                    <a:pt x="2512485" y="2212580"/>
                  </a:lnTo>
                  <a:lnTo>
                    <a:pt x="2468979" y="2218428"/>
                  </a:lnTo>
                  <a:lnTo>
                    <a:pt x="2424456" y="2222993"/>
                  </a:lnTo>
                  <a:lnTo>
                    <a:pt x="2378961" y="2226273"/>
                  </a:lnTo>
                  <a:lnTo>
                    <a:pt x="2332535" y="2228266"/>
                  </a:lnTo>
                  <a:lnTo>
                    <a:pt x="2285222" y="2228970"/>
                  </a:lnTo>
                  <a:lnTo>
                    <a:pt x="2237067" y="2228384"/>
                  </a:lnTo>
                  <a:lnTo>
                    <a:pt x="2188113" y="2226505"/>
                  </a:lnTo>
                  <a:lnTo>
                    <a:pt x="2138402" y="2223332"/>
                  </a:lnTo>
                  <a:lnTo>
                    <a:pt x="2087979" y="2218863"/>
                  </a:lnTo>
                  <a:lnTo>
                    <a:pt x="2036887" y="2213096"/>
                  </a:lnTo>
                  <a:lnTo>
                    <a:pt x="1985169" y="2206029"/>
                  </a:lnTo>
                  <a:lnTo>
                    <a:pt x="1932870" y="2197660"/>
                  </a:lnTo>
                  <a:lnTo>
                    <a:pt x="1880031" y="2187987"/>
                  </a:lnTo>
                  <a:lnTo>
                    <a:pt x="1826698" y="2177009"/>
                  </a:lnTo>
                  <a:lnTo>
                    <a:pt x="1772913" y="2164723"/>
                  </a:lnTo>
                  <a:lnTo>
                    <a:pt x="1718719" y="2151129"/>
                  </a:lnTo>
                  <a:lnTo>
                    <a:pt x="1664161" y="2136223"/>
                  </a:lnTo>
                  <a:lnTo>
                    <a:pt x="1609282" y="2120004"/>
                  </a:lnTo>
                  <a:lnTo>
                    <a:pt x="1554125" y="2102470"/>
                  </a:lnTo>
                  <a:lnTo>
                    <a:pt x="1498734" y="2083620"/>
                  </a:lnTo>
                  <a:lnTo>
                    <a:pt x="1443152" y="2063451"/>
                  </a:lnTo>
                  <a:lnTo>
                    <a:pt x="1387423" y="2041961"/>
                  </a:lnTo>
                  <a:lnTo>
                    <a:pt x="1331590" y="2019149"/>
                  </a:lnTo>
                  <a:lnTo>
                    <a:pt x="1275696" y="1995013"/>
                  </a:lnTo>
                  <a:lnTo>
                    <a:pt x="1219786" y="1969551"/>
                  </a:lnTo>
                  <a:lnTo>
                    <a:pt x="1163902" y="1942761"/>
                  </a:lnTo>
                  <a:lnTo>
                    <a:pt x="1108555" y="1914879"/>
                  </a:lnTo>
                  <a:lnTo>
                    <a:pt x="1054243" y="1886164"/>
                  </a:lnTo>
                  <a:lnTo>
                    <a:pt x="1000991" y="1856652"/>
                  </a:lnTo>
                  <a:lnTo>
                    <a:pt x="948824" y="1826380"/>
                  </a:lnTo>
                  <a:lnTo>
                    <a:pt x="897768" y="1795382"/>
                  </a:lnTo>
                  <a:lnTo>
                    <a:pt x="847848" y="1763694"/>
                  </a:lnTo>
                  <a:lnTo>
                    <a:pt x="799088" y="1731352"/>
                  </a:lnTo>
                  <a:lnTo>
                    <a:pt x="751514" y="1698391"/>
                  </a:lnTo>
                  <a:lnTo>
                    <a:pt x="705150" y="1664846"/>
                  </a:lnTo>
                  <a:lnTo>
                    <a:pt x="660022" y="1630755"/>
                  </a:lnTo>
                  <a:lnTo>
                    <a:pt x="616156" y="1596151"/>
                  </a:lnTo>
                  <a:lnTo>
                    <a:pt x="573575" y="1561070"/>
                  </a:lnTo>
                  <a:lnTo>
                    <a:pt x="532305" y="1525548"/>
                  </a:lnTo>
                  <a:lnTo>
                    <a:pt x="492371" y="1489621"/>
                  </a:lnTo>
                  <a:lnTo>
                    <a:pt x="453798" y="1453325"/>
                  </a:lnTo>
                  <a:lnTo>
                    <a:pt x="416612" y="1416693"/>
                  </a:lnTo>
                  <a:lnTo>
                    <a:pt x="380837" y="1379763"/>
                  </a:lnTo>
                  <a:lnTo>
                    <a:pt x="346499" y="1342570"/>
                  </a:lnTo>
                  <a:lnTo>
                    <a:pt x="313622" y="1305150"/>
                  </a:lnTo>
                  <a:lnTo>
                    <a:pt x="282231" y="1267537"/>
                  </a:lnTo>
                  <a:lnTo>
                    <a:pt x="252353" y="1229768"/>
                  </a:lnTo>
                  <a:lnTo>
                    <a:pt x="224011" y="1191878"/>
                  </a:lnTo>
                  <a:lnTo>
                    <a:pt x="197231" y="1153902"/>
                  </a:lnTo>
                  <a:lnTo>
                    <a:pt x="172037" y="1115877"/>
                  </a:lnTo>
                  <a:lnTo>
                    <a:pt x="148456" y="1077837"/>
                  </a:lnTo>
                  <a:lnTo>
                    <a:pt x="126512" y="1039819"/>
                  </a:lnTo>
                  <a:lnTo>
                    <a:pt x="106230" y="1001857"/>
                  </a:lnTo>
                  <a:lnTo>
                    <a:pt x="87635" y="963988"/>
                  </a:lnTo>
                  <a:lnTo>
                    <a:pt x="70752" y="926247"/>
                  </a:lnTo>
                  <a:lnTo>
                    <a:pt x="55607" y="888670"/>
                  </a:lnTo>
                  <a:lnTo>
                    <a:pt x="42224" y="851291"/>
                  </a:lnTo>
                  <a:lnTo>
                    <a:pt x="30629" y="814148"/>
                  </a:lnTo>
                  <a:lnTo>
                    <a:pt x="20846" y="777274"/>
                  </a:lnTo>
                  <a:lnTo>
                    <a:pt x="6819" y="704481"/>
                  </a:lnTo>
                  <a:lnTo>
                    <a:pt x="343" y="633194"/>
                  </a:lnTo>
                  <a:lnTo>
                    <a:pt x="0" y="598206"/>
                  </a:lnTo>
                  <a:lnTo>
                    <a:pt x="1619" y="563700"/>
                  </a:lnTo>
                  <a:lnTo>
                    <a:pt x="10848" y="496283"/>
                  </a:lnTo>
                  <a:lnTo>
                    <a:pt x="28229" y="431227"/>
                  </a:lnTo>
                  <a:lnTo>
                    <a:pt x="53965" y="368817"/>
                  </a:lnTo>
                  <a:close/>
                </a:path>
              </a:pathLst>
            </a:custGeom>
            <a:ln w="27415">
              <a:solidFill>
                <a:srgbClr val="297FB5"/>
              </a:solidFill>
            </a:ln>
          </p:spPr>
          <p:txBody>
            <a:bodyPr wrap="square" lIns="0" tIns="0" rIns="0" bIns="0" rtlCol="0"/>
            <a:lstStyle/>
            <a:p>
              <a:endParaRPr sz="2448"/>
            </a:p>
          </p:txBody>
        </p:sp>
      </p:grpSp>
      <p:sp>
        <p:nvSpPr>
          <p:cNvPr id="25" name="object 25"/>
          <p:cNvSpPr txBox="1"/>
          <p:nvPr/>
        </p:nvSpPr>
        <p:spPr>
          <a:xfrm>
            <a:off x="12337373" y="3200114"/>
            <a:ext cx="4132019" cy="4509534"/>
          </a:xfrm>
          <a:prstGeom prst="rect">
            <a:avLst/>
          </a:prstGeom>
        </p:spPr>
        <p:txBody>
          <a:bodyPr vert="horz" wrap="square" lIns="0" tIns="16412" rIns="0" bIns="0" rtlCol="0">
            <a:spAutoFit/>
          </a:bodyPr>
          <a:lstStyle/>
          <a:p>
            <a:pPr marL="268619" marR="80327" indent="-252209">
              <a:lnSpc>
                <a:spcPct val="99900"/>
              </a:lnSpc>
              <a:spcBef>
                <a:spcPts val="129"/>
              </a:spcBef>
              <a:buFont typeface="Arial"/>
              <a:buChar char="•"/>
              <a:tabLst>
                <a:tab pos="268619" algn="l"/>
                <a:tab pos="269483" algn="l"/>
              </a:tabLst>
            </a:pPr>
            <a:r>
              <a:rPr b="1" spc="-8" dirty="0">
                <a:solidFill>
                  <a:srgbClr val="585858"/>
                </a:solidFill>
                <a:ea typeface="+mj-ea"/>
                <a:cs typeface="Calibri"/>
              </a:rPr>
              <a:t>Chart shows results derived  from 550,000 VC events  (investments, acquisitions, etc)  sourced from PitchBook,  Crunchbase, Red Seer,  Venture Intelligence, Hatcher+  co-investment partners and  Hatcher+ proprietary data</a:t>
            </a:r>
          </a:p>
          <a:p>
            <a:pPr marL="268619" indent="-252209">
              <a:spcBef>
                <a:spcPts val="837"/>
              </a:spcBef>
              <a:buFont typeface="Arial"/>
              <a:buChar char="•"/>
              <a:tabLst>
                <a:tab pos="268619" algn="l"/>
                <a:tab pos="269483" algn="l"/>
              </a:tabLst>
            </a:pPr>
            <a:r>
              <a:rPr b="1" spc="-8" dirty="0">
                <a:solidFill>
                  <a:srgbClr val="585858"/>
                </a:solidFill>
                <a:ea typeface="+mj-ea"/>
                <a:cs typeface="Calibri"/>
              </a:rPr>
              <a:t>Round assignments follow</a:t>
            </a:r>
          </a:p>
          <a:p>
            <a:pPr marL="268619">
              <a:spcBef>
                <a:spcPts val="62"/>
              </a:spcBef>
            </a:pPr>
            <a:r>
              <a:rPr b="1" spc="-8" dirty="0">
                <a:solidFill>
                  <a:srgbClr val="585858"/>
                </a:solidFill>
                <a:ea typeface="+mj-ea"/>
                <a:cs typeface="Calibri"/>
              </a:rPr>
              <a:t>as  per named by data source</a:t>
            </a:r>
          </a:p>
          <a:p>
            <a:pPr marL="268619" marR="6911" indent="-252209">
              <a:lnSpc>
                <a:spcPct val="99600"/>
              </a:lnSpc>
              <a:spcBef>
                <a:spcPts val="816"/>
              </a:spcBef>
              <a:buFont typeface="Arial"/>
              <a:buChar char="•"/>
              <a:tabLst>
                <a:tab pos="268619" algn="l"/>
                <a:tab pos="269483" algn="l"/>
              </a:tabLst>
            </a:pPr>
            <a:r>
              <a:rPr b="1" spc="-8" dirty="0">
                <a:solidFill>
                  <a:srgbClr val="585858"/>
                </a:solidFill>
                <a:ea typeface="+mj-ea"/>
                <a:cs typeface="Calibri"/>
              </a:rPr>
              <a:t>Where investments have not  yet been realized or written off,  an adjusted NAV* based on  last funds raised is used</a:t>
            </a:r>
          </a:p>
          <a:p>
            <a:pPr marL="268619" marR="249617" indent="-252209">
              <a:lnSpc>
                <a:spcPct val="99100"/>
              </a:lnSpc>
              <a:spcBef>
                <a:spcPts val="959"/>
              </a:spcBef>
              <a:buFont typeface="Arial"/>
              <a:buChar char="•"/>
              <a:tabLst>
                <a:tab pos="268619" algn="l"/>
                <a:tab pos="269483" algn="l"/>
              </a:tabLst>
            </a:pPr>
            <a:r>
              <a:rPr b="1" spc="-8" dirty="0">
                <a:solidFill>
                  <a:srgbClr val="585858"/>
                </a:solidFill>
                <a:ea typeface="+mj-ea"/>
                <a:cs typeface="Calibri"/>
              </a:rPr>
              <a:t>Returns illustrated are gross  and do not take into account  any fees / carry that may be  charged</a:t>
            </a:r>
          </a:p>
        </p:txBody>
      </p:sp>
      <p:sp>
        <p:nvSpPr>
          <p:cNvPr id="22" name="Slide Number Placeholder 21"/>
          <p:cNvSpPr>
            <a:spLocks noGrp="1"/>
          </p:cNvSpPr>
          <p:nvPr>
            <p:ph type="sldNum" sz="quarter" idx="12"/>
          </p:nvPr>
        </p:nvSpPr>
        <p:spPr/>
        <p:txBody>
          <a:bodyPr/>
          <a:lstStyle/>
          <a:p>
            <a:fld id="{180CA519-6D4A-4FAB-8382-3BC6C4E56256}" type="slidenum">
              <a:rPr lang="en-IN" smtClean="0"/>
              <a:t>10</a:t>
            </a:fld>
            <a:endParaRPr lang="en-IN"/>
          </a:p>
        </p:txBody>
      </p:sp>
    </p:spTree>
    <p:extLst>
      <p:ext uri="{BB962C8B-B14F-4D97-AF65-F5344CB8AC3E}">
        <p14:creationId xmlns:p14="http://schemas.microsoft.com/office/powerpoint/2010/main" val="28367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1446650" y="902530"/>
            <a:ext cx="1854094" cy="1324834"/>
          </a:xfrm>
          <a:custGeom>
            <a:avLst/>
            <a:gdLst/>
            <a:ahLst/>
            <a:cxnLst/>
            <a:rect l="l" t="t" r="r" b="b"/>
            <a:pathLst>
              <a:path w="1854094" h="1324834">
                <a:moveTo>
                  <a:pt x="0" y="0"/>
                </a:moveTo>
                <a:lnTo>
                  <a:pt x="1854094" y="0"/>
                </a:lnTo>
                <a:lnTo>
                  <a:pt x="1854094" y="1324835"/>
                </a:lnTo>
                <a:lnTo>
                  <a:pt x="0" y="1324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28700" y="3592114"/>
            <a:ext cx="944092" cy="913195"/>
          </a:xfrm>
          <a:custGeom>
            <a:avLst/>
            <a:gdLst/>
            <a:ahLst/>
            <a:cxnLst/>
            <a:rect l="l" t="t" r="r" b="b"/>
            <a:pathLst>
              <a:path w="944092" h="913195">
                <a:moveTo>
                  <a:pt x="0" y="0"/>
                </a:moveTo>
                <a:lnTo>
                  <a:pt x="944092" y="0"/>
                </a:lnTo>
                <a:lnTo>
                  <a:pt x="944092" y="913195"/>
                </a:lnTo>
                <a:lnTo>
                  <a:pt x="0" y="9131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956553" y="5229209"/>
            <a:ext cx="1016239" cy="849830"/>
          </a:xfrm>
          <a:custGeom>
            <a:avLst/>
            <a:gdLst/>
            <a:ahLst/>
            <a:cxnLst/>
            <a:rect l="l" t="t" r="r" b="b"/>
            <a:pathLst>
              <a:path w="1016239" h="849830">
                <a:moveTo>
                  <a:pt x="0" y="0"/>
                </a:moveTo>
                <a:lnTo>
                  <a:pt x="1016239" y="0"/>
                </a:lnTo>
                <a:lnTo>
                  <a:pt x="1016239" y="849830"/>
                </a:lnTo>
                <a:lnTo>
                  <a:pt x="0" y="8498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750840" y="6802939"/>
            <a:ext cx="1269577" cy="685572"/>
          </a:xfrm>
          <a:custGeom>
            <a:avLst/>
            <a:gdLst/>
            <a:ahLst/>
            <a:cxnLst/>
            <a:rect l="l" t="t" r="r" b="b"/>
            <a:pathLst>
              <a:path w="1269577" h="685572">
                <a:moveTo>
                  <a:pt x="0" y="0"/>
                </a:moveTo>
                <a:lnTo>
                  <a:pt x="1269577" y="0"/>
                </a:lnTo>
                <a:lnTo>
                  <a:pt x="1269577" y="685572"/>
                </a:lnTo>
                <a:lnTo>
                  <a:pt x="0" y="6855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3405081" y="949507"/>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Who is an angel investor?</a:t>
            </a:r>
          </a:p>
        </p:txBody>
      </p:sp>
      <p:sp>
        <p:nvSpPr>
          <p:cNvPr id="11" name="TextBox 11"/>
          <p:cNvSpPr txBox="1"/>
          <p:nvPr/>
        </p:nvSpPr>
        <p:spPr>
          <a:xfrm>
            <a:off x="2373697" y="3662664"/>
            <a:ext cx="14163416" cy="842645"/>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a:rPr>
              <a:t>An angel investor is an individual who</a:t>
            </a:r>
            <a:r>
              <a:rPr lang="en-US" sz="2450">
                <a:solidFill>
                  <a:srgbClr val="404040"/>
                </a:solidFill>
                <a:latin typeface="IBM Plex Sans Bold"/>
              </a:rPr>
              <a:t> provides capital </a:t>
            </a:r>
            <a:r>
              <a:rPr lang="en-US" sz="2450">
                <a:solidFill>
                  <a:srgbClr val="404040"/>
                </a:solidFill>
                <a:latin typeface="IBM Plex Sans"/>
              </a:rPr>
              <a:t>for a startup</a:t>
            </a:r>
            <a:r>
              <a:rPr lang="en-US" sz="2450">
                <a:solidFill>
                  <a:srgbClr val="404040"/>
                </a:solidFill>
                <a:latin typeface="IBM Plex Sans Bold"/>
              </a:rPr>
              <a:t>, </a:t>
            </a:r>
            <a:r>
              <a:rPr lang="en-US" sz="2450">
                <a:solidFill>
                  <a:srgbClr val="404040"/>
                </a:solidFill>
                <a:latin typeface="IBM Plex Sans"/>
              </a:rPr>
              <a:t>usually in exchange for</a:t>
            </a:r>
            <a:r>
              <a:rPr lang="en-US" sz="2450">
                <a:solidFill>
                  <a:srgbClr val="404040"/>
                </a:solidFill>
                <a:latin typeface="IBM Plex Sans Bold"/>
              </a:rPr>
              <a:t> convertible debt or ownership equity</a:t>
            </a:r>
          </a:p>
        </p:txBody>
      </p:sp>
      <p:sp>
        <p:nvSpPr>
          <p:cNvPr id="12" name="TextBox 12"/>
          <p:cNvSpPr txBox="1"/>
          <p:nvPr/>
        </p:nvSpPr>
        <p:spPr>
          <a:xfrm>
            <a:off x="2373697" y="5181584"/>
            <a:ext cx="14163416" cy="1271270"/>
          </a:xfrm>
          <a:prstGeom prst="rect">
            <a:avLst/>
          </a:prstGeom>
        </p:spPr>
        <p:txBody>
          <a:bodyPr lIns="0" tIns="0" rIns="0" bIns="0" rtlCol="0" anchor="t">
            <a:spAutoFit/>
          </a:bodyPr>
          <a:lstStyle/>
          <a:p>
            <a:pPr>
              <a:lnSpc>
                <a:spcPts val="3430"/>
              </a:lnSpc>
            </a:pPr>
            <a:r>
              <a:rPr lang="en-US" sz="2450">
                <a:solidFill>
                  <a:srgbClr val="404040"/>
                </a:solidFill>
                <a:latin typeface="IBM Plex Sans"/>
              </a:rPr>
              <a:t>Angel investors usually give support to startups as the initial moments (where risk of the startups failing are relatively high) and when most institutional investors are not prepared to back them</a:t>
            </a:r>
          </a:p>
          <a:p>
            <a:pPr>
              <a:lnSpc>
                <a:spcPts val="3430"/>
              </a:lnSpc>
              <a:spcBef>
                <a:spcPct val="0"/>
              </a:spcBef>
            </a:pPr>
            <a:endParaRPr lang="en-US" sz="2450">
              <a:solidFill>
                <a:srgbClr val="404040"/>
              </a:solidFill>
              <a:latin typeface="IBM Plex Sans"/>
            </a:endParaRPr>
          </a:p>
        </p:txBody>
      </p:sp>
      <p:sp>
        <p:nvSpPr>
          <p:cNvPr id="13" name="TextBox 13"/>
          <p:cNvSpPr txBox="1"/>
          <p:nvPr/>
        </p:nvSpPr>
        <p:spPr>
          <a:xfrm>
            <a:off x="2373697" y="6769880"/>
            <a:ext cx="14163416" cy="2128520"/>
          </a:xfrm>
          <a:prstGeom prst="rect">
            <a:avLst/>
          </a:prstGeom>
        </p:spPr>
        <p:txBody>
          <a:bodyPr lIns="0" tIns="0" rIns="0" bIns="0" rtlCol="0" anchor="t">
            <a:spAutoFit/>
          </a:bodyPr>
          <a:lstStyle/>
          <a:p>
            <a:pPr>
              <a:lnSpc>
                <a:spcPts val="3430"/>
              </a:lnSpc>
            </a:pPr>
            <a:r>
              <a:rPr lang="en-US" sz="2450">
                <a:solidFill>
                  <a:srgbClr val="404040"/>
                </a:solidFill>
                <a:latin typeface="IBM Plex Sans Bold"/>
              </a:rPr>
              <a:t>Group sport vs Solo sport</a:t>
            </a:r>
          </a:p>
          <a:p>
            <a:pPr>
              <a:lnSpc>
                <a:spcPts val="3430"/>
              </a:lnSpc>
            </a:pPr>
            <a:r>
              <a:rPr lang="en-US" sz="2450">
                <a:solidFill>
                  <a:srgbClr val="404040"/>
                </a:solidFill>
                <a:latin typeface="IBM Plex Sans"/>
              </a:rPr>
              <a:t>And increasing number of angel investors invest online through equity crowdfunding or organize themselves into angel groups or angel networks to share investment capital, as well as to provide advice to their portfolio companies</a:t>
            </a:r>
          </a:p>
          <a:p>
            <a:pPr>
              <a:lnSpc>
                <a:spcPts val="3430"/>
              </a:lnSpc>
              <a:spcBef>
                <a:spcPct val="0"/>
              </a:spcBef>
            </a:pPr>
            <a:endParaRPr lang="en-US" sz="2450">
              <a:solidFill>
                <a:srgbClr val="404040"/>
              </a:solidFill>
              <a:latin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Freeform 4"/>
          <p:cNvSpPr/>
          <p:nvPr/>
        </p:nvSpPr>
        <p:spPr>
          <a:xfrm>
            <a:off x="7493193" y="1571251"/>
            <a:ext cx="3301615" cy="3301615"/>
          </a:xfrm>
          <a:custGeom>
            <a:avLst/>
            <a:gdLst/>
            <a:ahLst/>
            <a:cxnLst/>
            <a:rect l="l" t="t" r="r" b="b"/>
            <a:pathLst>
              <a:path w="3301615" h="3301615">
                <a:moveTo>
                  <a:pt x="0" y="0"/>
                </a:moveTo>
                <a:lnTo>
                  <a:pt x="3301614" y="0"/>
                </a:lnTo>
                <a:lnTo>
                  <a:pt x="3301614" y="3301615"/>
                </a:lnTo>
                <a:lnTo>
                  <a:pt x="0" y="3301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2044867" y="5010150"/>
            <a:ext cx="16698265" cy="1201456"/>
          </a:xfrm>
          <a:prstGeom prst="rect">
            <a:avLst/>
          </a:prstGeom>
        </p:spPr>
        <p:txBody>
          <a:bodyPr lIns="0" tIns="0" rIns="0" bIns="0" rtlCol="0" anchor="t">
            <a:spAutoFit/>
          </a:bodyPr>
          <a:lstStyle/>
          <a:p>
            <a:pPr algn="l">
              <a:lnSpc>
                <a:spcPts val="9870"/>
              </a:lnSpc>
            </a:pPr>
            <a:r>
              <a:rPr lang="en-US" sz="7050">
                <a:solidFill>
                  <a:srgbClr val="404040"/>
                </a:solidFill>
                <a:latin typeface="IBM Plex Sans Bold"/>
              </a:rPr>
              <a:t>Why become an angel investor?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942044"/>
            <a:ext cx="16698265" cy="1202041"/>
          </a:xfrm>
          <a:prstGeom prst="rect">
            <a:avLst/>
          </a:prstGeom>
        </p:spPr>
        <p:txBody>
          <a:bodyPr lIns="0" tIns="0" rIns="0" bIns="0" rtlCol="0" anchor="t">
            <a:spAutoFit/>
          </a:bodyPr>
          <a:lstStyle/>
          <a:p>
            <a:pPr algn="l">
              <a:lnSpc>
                <a:spcPts val="9870"/>
              </a:lnSpc>
            </a:pPr>
            <a:r>
              <a:rPr lang="en-US" sz="7050">
                <a:solidFill>
                  <a:srgbClr val="404040"/>
                </a:solidFill>
                <a:latin typeface="IBM Plex Sans Bold"/>
              </a:rPr>
              <a:t>Reasons </a:t>
            </a:r>
            <a:r>
              <a:rPr lang="en-US" sz="7050">
                <a:solidFill>
                  <a:srgbClr val="C00000"/>
                </a:solidFill>
                <a:latin typeface="IBM Plex Sans Bold"/>
              </a:rPr>
              <a:t>NOT TO BE</a:t>
            </a:r>
            <a:r>
              <a:rPr lang="en-US" sz="7050">
                <a:solidFill>
                  <a:srgbClr val="404040"/>
                </a:solidFill>
                <a:latin typeface="IBM Plex Sans Bold"/>
              </a:rPr>
              <a:t> an angel investor</a:t>
            </a:r>
          </a:p>
        </p:txBody>
      </p:sp>
      <p:sp>
        <p:nvSpPr>
          <p:cNvPr id="5" name="TextBox 5"/>
          <p:cNvSpPr txBox="1"/>
          <p:nvPr/>
        </p:nvSpPr>
        <p:spPr>
          <a:xfrm>
            <a:off x="1680676" y="5095875"/>
            <a:ext cx="13772183" cy="487883"/>
          </a:xfrm>
          <a:prstGeom prst="rect">
            <a:avLst/>
          </a:prstGeom>
        </p:spPr>
        <p:txBody>
          <a:bodyPr lIns="0" tIns="0" rIns="0" bIns="0" rtlCol="0" anchor="t">
            <a:spAutoFit/>
          </a:bodyPr>
          <a:lstStyle/>
          <a:p>
            <a:pPr algn="ctr">
              <a:lnSpc>
                <a:spcPts val="4083"/>
              </a:lnSpc>
              <a:spcBef>
                <a:spcPct val="0"/>
              </a:spcBef>
            </a:pPr>
            <a:r>
              <a:rPr lang="en-US" sz="2917">
                <a:solidFill>
                  <a:srgbClr val="A70000"/>
                </a:solidFill>
                <a:latin typeface="IBM Plex Sans Bold"/>
              </a:rPr>
              <a:t>While it sounds heavenly, it's essential to understand the potential challenges.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228029"/>
            <a:ext cx="16698265" cy="3697591"/>
          </a:xfrm>
          <a:prstGeom prst="rect">
            <a:avLst/>
          </a:prstGeom>
        </p:spPr>
        <p:txBody>
          <a:bodyPr lIns="0" tIns="0" rIns="0" bIns="0" rtlCol="0" anchor="t">
            <a:spAutoFit/>
          </a:bodyPr>
          <a:lstStyle/>
          <a:p>
            <a:pPr algn="l">
              <a:lnSpc>
                <a:spcPts val="9870"/>
              </a:lnSpc>
            </a:pPr>
            <a:r>
              <a:rPr lang="en-US" sz="7050">
                <a:solidFill>
                  <a:srgbClr val="A70000"/>
                </a:solidFill>
                <a:latin typeface="IBM Plex Sans Bold"/>
              </a:rPr>
              <a:t>Reason 1:</a:t>
            </a:r>
            <a:r>
              <a:rPr lang="en-US" sz="7050">
                <a:solidFill>
                  <a:srgbClr val="404040"/>
                </a:solidFill>
                <a:latin typeface="IBM Plex Sans Bold"/>
              </a:rPr>
              <a:t> The economics of angel investing work against all but a select few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389794" y="2352528"/>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3354566" y="2929491"/>
            <a:ext cx="10552861" cy="6133287"/>
          </a:xfrm>
          <a:custGeom>
            <a:avLst/>
            <a:gdLst/>
            <a:ahLst/>
            <a:cxnLst/>
            <a:rect l="l" t="t" r="r" b="b"/>
            <a:pathLst>
              <a:path w="10552861" h="6133287">
                <a:moveTo>
                  <a:pt x="0" y="0"/>
                </a:moveTo>
                <a:lnTo>
                  <a:pt x="10552861" y="0"/>
                </a:lnTo>
                <a:lnTo>
                  <a:pt x="10552861" y="6133287"/>
                </a:lnTo>
                <a:lnTo>
                  <a:pt x="0" y="6133287"/>
                </a:lnTo>
                <a:lnTo>
                  <a:pt x="0" y="0"/>
                </a:lnTo>
                <a:close/>
              </a:path>
            </a:pathLst>
          </a:custGeom>
          <a:blipFill>
            <a:blip r:embed="rId2"/>
            <a:stretch>
              <a:fillRect/>
            </a:stretch>
          </a:blipFill>
        </p:spPr>
      </p:sp>
      <p:sp>
        <p:nvSpPr>
          <p:cNvPr id="7" name="TextBox 7"/>
          <p:cNvSpPr txBox="1"/>
          <p:nvPr/>
        </p:nvSpPr>
        <p:spPr>
          <a:xfrm>
            <a:off x="1859092" y="923925"/>
            <a:ext cx="14569816"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Power Law of Startup Investment Returns</a:t>
            </a:r>
          </a:p>
        </p:txBody>
      </p:sp>
      <p:grpSp>
        <p:nvGrpSpPr>
          <p:cNvPr id="8" name="Group 8"/>
          <p:cNvGrpSpPr/>
          <p:nvPr/>
        </p:nvGrpSpPr>
        <p:grpSpPr>
          <a:xfrm>
            <a:off x="3354566" y="2929491"/>
            <a:ext cx="10552861" cy="6328809"/>
            <a:chOff x="0" y="0"/>
            <a:chExt cx="2992351" cy="1794586"/>
          </a:xfrm>
        </p:grpSpPr>
        <p:sp>
          <p:nvSpPr>
            <p:cNvPr id="9" name="Freeform 9"/>
            <p:cNvSpPr/>
            <p:nvPr/>
          </p:nvSpPr>
          <p:spPr>
            <a:xfrm>
              <a:off x="0" y="0"/>
              <a:ext cx="2992350" cy="1794586"/>
            </a:xfrm>
            <a:custGeom>
              <a:avLst/>
              <a:gdLst/>
              <a:ahLst/>
              <a:cxnLst/>
              <a:rect l="l" t="t" r="r" b="b"/>
              <a:pathLst>
                <a:path w="2992350" h="1794586">
                  <a:moveTo>
                    <a:pt x="0" y="0"/>
                  </a:moveTo>
                  <a:lnTo>
                    <a:pt x="2992350" y="0"/>
                  </a:lnTo>
                  <a:lnTo>
                    <a:pt x="2992350" y="1794586"/>
                  </a:lnTo>
                  <a:lnTo>
                    <a:pt x="0" y="1794586"/>
                  </a:lnTo>
                  <a:close/>
                </a:path>
              </a:pathLst>
            </a:custGeom>
            <a:solidFill>
              <a:srgbClr val="000000">
                <a:alpha val="0"/>
              </a:srgbClr>
            </a:solidFill>
            <a:ln w="28575">
              <a:solidFill>
                <a:srgbClr val="C00000"/>
              </a:solidFill>
            </a:ln>
          </p:spPr>
        </p:sp>
        <p:sp>
          <p:nvSpPr>
            <p:cNvPr id="10" name="TextBox 10"/>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571706" y="3811434"/>
            <a:ext cx="17144588" cy="2521257"/>
          </a:xfrm>
          <a:prstGeom prst="rect">
            <a:avLst/>
          </a:prstGeom>
        </p:spPr>
        <p:txBody>
          <a:bodyPr lIns="0" tIns="0" rIns="0" bIns="0" rtlCol="0" anchor="t">
            <a:spAutoFit/>
          </a:bodyPr>
          <a:lstStyle/>
          <a:p>
            <a:pPr algn="ctr">
              <a:lnSpc>
                <a:spcPts val="10134"/>
              </a:lnSpc>
            </a:pPr>
            <a:r>
              <a:rPr lang="en-US" sz="7238">
                <a:solidFill>
                  <a:srgbClr val="A70000"/>
                </a:solidFill>
                <a:latin typeface="IBM Plex Sans Bold"/>
              </a:rPr>
              <a:t>"You only have to be right once."</a:t>
            </a:r>
          </a:p>
          <a:p>
            <a:pPr algn="ctr">
              <a:lnSpc>
                <a:spcPts val="10134"/>
              </a:lnSpc>
            </a:pPr>
            <a:r>
              <a:rPr lang="en-US" sz="7238">
                <a:solidFill>
                  <a:srgbClr val="000000"/>
                </a:solidFill>
                <a:latin typeface="IBM Plex Sans Bold"/>
              </a:rPr>
              <a:t>-Mark Cuban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52687"/>
            <a:ext cx="9524933" cy="7185303"/>
            <a:chOff x="0" y="0"/>
            <a:chExt cx="1504147" cy="1134680"/>
          </a:xfrm>
        </p:grpSpPr>
        <p:sp>
          <p:nvSpPr>
            <p:cNvPr id="3" name="Freeform 3"/>
            <p:cNvSpPr/>
            <p:nvPr/>
          </p:nvSpPr>
          <p:spPr>
            <a:xfrm>
              <a:off x="0" y="0"/>
              <a:ext cx="1504148" cy="1134680"/>
            </a:xfrm>
            <a:custGeom>
              <a:avLst/>
              <a:gdLst/>
              <a:ahLst/>
              <a:cxnLst/>
              <a:rect l="l" t="t" r="r" b="b"/>
              <a:pathLst>
                <a:path w="1504148" h="1134680">
                  <a:moveTo>
                    <a:pt x="0" y="0"/>
                  </a:moveTo>
                  <a:lnTo>
                    <a:pt x="1504148" y="0"/>
                  </a:lnTo>
                  <a:lnTo>
                    <a:pt x="1504148" y="1134680"/>
                  </a:lnTo>
                  <a:lnTo>
                    <a:pt x="0" y="1134680"/>
                  </a:lnTo>
                  <a:close/>
                </a:path>
              </a:pathLst>
            </a:custGeom>
            <a:solidFill>
              <a:srgbClr val="000000">
                <a:alpha val="0"/>
              </a:srgbClr>
            </a:solidFill>
            <a:ln w="47625">
              <a:solidFill>
                <a:srgbClr val="C00000"/>
              </a:solidFill>
            </a:ln>
          </p:spPr>
        </p:sp>
        <p:sp>
          <p:nvSpPr>
            <p:cNvPr id="4" name="TextBox 4"/>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5" name="Freeform 5"/>
          <p:cNvSpPr/>
          <p:nvPr/>
        </p:nvSpPr>
        <p:spPr>
          <a:xfrm>
            <a:off x="1204907" y="6243000"/>
            <a:ext cx="9080300" cy="3352947"/>
          </a:xfrm>
          <a:custGeom>
            <a:avLst/>
            <a:gdLst/>
            <a:ahLst/>
            <a:cxnLst/>
            <a:rect l="l" t="t" r="r" b="b"/>
            <a:pathLst>
              <a:path w="9080300" h="3352947">
                <a:moveTo>
                  <a:pt x="0" y="0"/>
                </a:moveTo>
                <a:lnTo>
                  <a:pt x="9080299" y="0"/>
                </a:lnTo>
                <a:lnTo>
                  <a:pt x="9080299" y="3352948"/>
                </a:lnTo>
                <a:lnTo>
                  <a:pt x="0" y="3352948"/>
                </a:lnTo>
                <a:lnTo>
                  <a:pt x="0" y="0"/>
                </a:lnTo>
                <a:close/>
              </a:path>
            </a:pathLst>
          </a:custGeom>
          <a:blipFill>
            <a:blip r:embed="rId2"/>
            <a:stretch>
              <a:fillRect t="-30754" b="-21579"/>
            </a:stretch>
          </a:blipFill>
        </p:spPr>
      </p:sp>
      <p:grpSp>
        <p:nvGrpSpPr>
          <p:cNvPr id="6" name="Group 6"/>
          <p:cNvGrpSpPr>
            <a:grpSpLocks noChangeAspect="1"/>
          </p:cNvGrpSpPr>
          <p:nvPr/>
        </p:nvGrpSpPr>
        <p:grpSpPr>
          <a:xfrm>
            <a:off x="1389794" y="2352528"/>
            <a:ext cx="15508413" cy="29912"/>
            <a:chOff x="0" y="0"/>
            <a:chExt cx="8232432" cy="15875"/>
          </a:xfrm>
        </p:grpSpPr>
        <p:sp>
          <p:nvSpPr>
            <p:cNvPr id="7" name="Freeform 7"/>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8" name="Freeform 8"/>
          <p:cNvSpPr/>
          <p:nvPr/>
        </p:nvSpPr>
        <p:spPr>
          <a:xfrm>
            <a:off x="2214454" y="3220864"/>
            <a:ext cx="2183936" cy="2183936"/>
          </a:xfrm>
          <a:custGeom>
            <a:avLst/>
            <a:gdLst/>
            <a:ahLst/>
            <a:cxnLst/>
            <a:rect l="l" t="t" r="r" b="b"/>
            <a:pathLst>
              <a:path w="2183936" h="2183936">
                <a:moveTo>
                  <a:pt x="0" y="0"/>
                </a:moveTo>
                <a:lnTo>
                  <a:pt x="2183936" y="0"/>
                </a:lnTo>
                <a:lnTo>
                  <a:pt x="2183936" y="2183936"/>
                </a:lnTo>
                <a:lnTo>
                  <a:pt x="0" y="2183936"/>
                </a:lnTo>
                <a:lnTo>
                  <a:pt x="0" y="0"/>
                </a:lnTo>
                <a:close/>
              </a:path>
            </a:pathLst>
          </a:custGeom>
          <a:blipFill>
            <a:blip r:embed="rId3"/>
            <a:stretch>
              <a:fillRect/>
            </a:stretch>
          </a:blipFill>
        </p:spPr>
      </p:sp>
      <p:sp>
        <p:nvSpPr>
          <p:cNvPr id="9" name="Freeform 9"/>
          <p:cNvSpPr/>
          <p:nvPr/>
        </p:nvSpPr>
        <p:spPr>
          <a:xfrm>
            <a:off x="12435780" y="2752687"/>
            <a:ext cx="3277448" cy="1712731"/>
          </a:xfrm>
          <a:custGeom>
            <a:avLst/>
            <a:gdLst/>
            <a:ahLst/>
            <a:cxnLst/>
            <a:rect l="l" t="t" r="r" b="b"/>
            <a:pathLst>
              <a:path w="3277448" h="1712731">
                <a:moveTo>
                  <a:pt x="0" y="0"/>
                </a:moveTo>
                <a:lnTo>
                  <a:pt x="3277447" y="0"/>
                </a:lnTo>
                <a:lnTo>
                  <a:pt x="3277447" y="1712730"/>
                </a:lnTo>
                <a:lnTo>
                  <a:pt x="0" y="1712730"/>
                </a:lnTo>
                <a:lnTo>
                  <a:pt x="0" y="0"/>
                </a:lnTo>
                <a:close/>
              </a:path>
            </a:pathLst>
          </a:custGeom>
          <a:blipFill>
            <a:blip r:embed="rId4"/>
            <a:stretch>
              <a:fillRect/>
            </a:stretch>
          </a:blipFill>
        </p:spPr>
      </p:sp>
      <p:grpSp>
        <p:nvGrpSpPr>
          <p:cNvPr id="10" name="Group 10"/>
          <p:cNvGrpSpPr/>
          <p:nvPr/>
        </p:nvGrpSpPr>
        <p:grpSpPr>
          <a:xfrm>
            <a:off x="10753658" y="2849164"/>
            <a:ext cx="6641691" cy="2778397"/>
            <a:chOff x="0" y="0"/>
            <a:chExt cx="1048835" cy="438756"/>
          </a:xfrm>
        </p:grpSpPr>
        <p:sp>
          <p:nvSpPr>
            <p:cNvPr id="11" name="Freeform 11"/>
            <p:cNvSpPr/>
            <p:nvPr/>
          </p:nvSpPr>
          <p:spPr>
            <a:xfrm>
              <a:off x="0" y="0"/>
              <a:ext cx="1048835" cy="438756"/>
            </a:xfrm>
            <a:custGeom>
              <a:avLst/>
              <a:gdLst/>
              <a:ahLst/>
              <a:cxnLst/>
              <a:rect l="l" t="t" r="r" b="b"/>
              <a:pathLst>
                <a:path w="1048835" h="438756">
                  <a:moveTo>
                    <a:pt x="0" y="0"/>
                  </a:moveTo>
                  <a:lnTo>
                    <a:pt x="1048835" y="0"/>
                  </a:lnTo>
                  <a:lnTo>
                    <a:pt x="1048835" y="438756"/>
                  </a:lnTo>
                  <a:lnTo>
                    <a:pt x="0" y="438756"/>
                  </a:lnTo>
                  <a:close/>
                </a:path>
              </a:pathLst>
            </a:custGeom>
            <a:solidFill>
              <a:srgbClr val="000000">
                <a:alpha val="0"/>
              </a:srgbClr>
            </a:solidFill>
            <a:ln w="47625">
              <a:solidFill>
                <a:srgbClr val="C00000"/>
              </a:solidFill>
            </a:ln>
          </p:spPr>
        </p:sp>
        <p:sp>
          <p:nvSpPr>
            <p:cNvPr id="12" name="TextBox 12"/>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3" name="Group 13"/>
          <p:cNvGrpSpPr/>
          <p:nvPr/>
        </p:nvGrpSpPr>
        <p:grpSpPr>
          <a:xfrm>
            <a:off x="10905248" y="5999037"/>
            <a:ext cx="6641691" cy="3938953"/>
            <a:chOff x="0" y="0"/>
            <a:chExt cx="1048835" cy="622027"/>
          </a:xfrm>
        </p:grpSpPr>
        <p:sp>
          <p:nvSpPr>
            <p:cNvPr id="14" name="Freeform 14"/>
            <p:cNvSpPr/>
            <p:nvPr/>
          </p:nvSpPr>
          <p:spPr>
            <a:xfrm>
              <a:off x="0" y="0"/>
              <a:ext cx="1048835" cy="622027"/>
            </a:xfrm>
            <a:custGeom>
              <a:avLst/>
              <a:gdLst/>
              <a:ahLst/>
              <a:cxnLst/>
              <a:rect l="l" t="t" r="r" b="b"/>
              <a:pathLst>
                <a:path w="1048835" h="622027">
                  <a:moveTo>
                    <a:pt x="0" y="0"/>
                  </a:moveTo>
                  <a:lnTo>
                    <a:pt x="1048835" y="0"/>
                  </a:lnTo>
                  <a:lnTo>
                    <a:pt x="1048835" y="622027"/>
                  </a:lnTo>
                  <a:lnTo>
                    <a:pt x="0" y="622027"/>
                  </a:lnTo>
                  <a:close/>
                </a:path>
              </a:pathLst>
            </a:custGeom>
            <a:solidFill>
              <a:srgbClr val="000000">
                <a:alpha val="0"/>
              </a:srgbClr>
            </a:solidFill>
            <a:ln w="47625">
              <a:solidFill>
                <a:srgbClr val="C00000"/>
              </a:solidFill>
            </a:ln>
          </p:spPr>
        </p:sp>
        <p:sp>
          <p:nvSpPr>
            <p:cNvPr id="15" name="TextBox 15"/>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16" name="Freeform 16"/>
          <p:cNvSpPr/>
          <p:nvPr/>
        </p:nvSpPr>
        <p:spPr>
          <a:xfrm>
            <a:off x="11307908" y="4738447"/>
            <a:ext cx="5533191" cy="4149893"/>
          </a:xfrm>
          <a:custGeom>
            <a:avLst/>
            <a:gdLst/>
            <a:ahLst/>
            <a:cxnLst/>
            <a:rect l="l" t="t" r="r" b="b"/>
            <a:pathLst>
              <a:path w="5533191" h="4149893">
                <a:moveTo>
                  <a:pt x="0" y="0"/>
                </a:moveTo>
                <a:lnTo>
                  <a:pt x="5533191" y="0"/>
                </a:lnTo>
                <a:lnTo>
                  <a:pt x="5533191" y="4149893"/>
                </a:lnTo>
                <a:lnTo>
                  <a:pt x="0" y="4149893"/>
                </a:lnTo>
                <a:lnTo>
                  <a:pt x="0" y="0"/>
                </a:lnTo>
                <a:close/>
              </a:path>
            </a:pathLst>
          </a:custGeom>
          <a:blipFill>
            <a:blip r:embed="rId5"/>
            <a:stretch>
              <a:fillRect/>
            </a:stretch>
          </a:blipFill>
        </p:spPr>
      </p:sp>
      <p:sp>
        <p:nvSpPr>
          <p:cNvPr id="17" name="TextBox 17"/>
          <p:cNvSpPr txBox="1"/>
          <p:nvPr/>
        </p:nvSpPr>
        <p:spPr>
          <a:xfrm>
            <a:off x="4595640" y="3282680"/>
            <a:ext cx="5478598" cy="2003156"/>
          </a:xfrm>
          <a:prstGeom prst="rect">
            <a:avLst/>
          </a:prstGeom>
        </p:spPr>
        <p:txBody>
          <a:bodyPr lIns="0" tIns="0" rIns="0" bIns="0" rtlCol="0" anchor="t">
            <a:spAutoFit/>
          </a:bodyPr>
          <a:lstStyle/>
          <a:p>
            <a:pPr algn="ctr">
              <a:lnSpc>
                <a:spcPts val="4039"/>
              </a:lnSpc>
            </a:pPr>
            <a:r>
              <a:rPr lang="en-US" sz="2885">
                <a:solidFill>
                  <a:srgbClr val="404040"/>
                </a:solidFill>
                <a:latin typeface="IBM Plex Sans Bold"/>
              </a:rPr>
              <a:t>Journey of an angel investor who invested INR 10 lakhs in 2010 and got a </a:t>
            </a:r>
            <a:r>
              <a:rPr lang="en-US" sz="2885">
                <a:solidFill>
                  <a:srgbClr val="A70000"/>
                </a:solidFill>
                <a:latin typeface="IBM Plex Sans Bold"/>
              </a:rPr>
              <a:t>2240X</a:t>
            </a:r>
            <a:r>
              <a:rPr lang="en-US" sz="2885">
                <a:solidFill>
                  <a:srgbClr val="404040"/>
                </a:solidFill>
                <a:latin typeface="IBM Plex Sans Bold"/>
              </a:rPr>
              <a:t> return in 2021</a:t>
            </a:r>
          </a:p>
        </p:txBody>
      </p:sp>
      <p:sp>
        <p:nvSpPr>
          <p:cNvPr id="18" name="TextBox 18"/>
          <p:cNvSpPr txBox="1"/>
          <p:nvPr/>
        </p:nvSpPr>
        <p:spPr>
          <a:xfrm>
            <a:off x="1389794" y="923925"/>
            <a:ext cx="14569816"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Multipliers of successful Indian startups</a:t>
            </a:r>
          </a:p>
        </p:txBody>
      </p:sp>
      <p:sp>
        <p:nvSpPr>
          <p:cNvPr id="19" name="TextBox 19"/>
          <p:cNvSpPr txBox="1"/>
          <p:nvPr/>
        </p:nvSpPr>
        <p:spPr>
          <a:xfrm>
            <a:off x="10905248" y="4024469"/>
            <a:ext cx="5992959" cy="1380332"/>
          </a:xfrm>
          <a:prstGeom prst="rect">
            <a:avLst/>
          </a:prstGeom>
        </p:spPr>
        <p:txBody>
          <a:bodyPr lIns="0" tIns="0" rIns="0" bIns="0" rtlCol="0" anchor="t">
            <a:spAutoFit/>
          </a:bodyPr>
          <a:lstStyle/>
          <a:p>
            <a:pPr algn="ctr">
              <a:lnSpc>
                <a:spcPts val="3718"/>
              </a:lnSpc>
              <a:spcBef>
                <a:spcPct val="0"/>
              </a:spcBef>
            </a:pPr>
            <a:r>
              <a:rPr lang="en-US" sz="2656">
                <a:solidFill>
                  <a:srgbClr val="000000"/>
                </a:solidFill>
                <a:latin typeface="IBM Plex Sans Bold"/>
              </a:rPr>
              <a:t>₹15 Lakhs investment in Mamaearth in the year 2016 would make ₹ 220 Cr. with </a:t>
            </a:r>
            <a:r>
              <a:rPr lang="en-US" sz="2656">
                <a:solidFill>
                  <a:srgbClr val="A70000"/>
                </a:solidFill>
                <a:latin typeface="IBM Plex Sans Bold"/>
              </a:rPr>
              <a:t>1463x return</a:t>
            </a:r>
          </a:p>
        </p:txBody>
      </p:sp>
      <p:sp>
        <p:nvSpPr>
          <p:cNvPr id="20" name="TextBox 20"/>
          <p:cNvSpPr txBox="1"/>
          <p:nvPr/>
        </p:nvSpPr>
        <p:spPr>
          <a:xfrm>
            <a:off x="11266341" y="7475509"/>
            <a:ext cx="5992959" cy="2313782"/>
          </a:xfrm>
          <a:prstGeom prst="rect">
            <a:avLst/>
          </a:prstGeom>
        </p:spPr>
        <p:txBody>
          <a:bodyPr lIns="0" tIns="0" rIns="0" bIns="0" rtlCol="0" anchor="t">
            <a:spAutoFit/>
          </a:bodyPr>
          <a:lstStyle/>
          <a:p>
            <a:pPr algn="ctr">
              <a:lnSpc>
                <a:spcPts val="3718"/>
              </a:lnSpc>
              <a:spcBef>
                <a:spcPct val="0"/>
              </a:spcBef>
            </a:pPr>
            <a:r>
              <a:rPr lang="en-US" sz="2656">
                <a:solidFill>
                  <a:srgbClr val="000000"/>
                </a:solidFill>
                <a:latin typeface="IBM Plex Sans Bold"/>
              </a:rPr>
              <a:t>Ashish Gupta, who was the first angel investor in Flipkart, will have turned an initial investment of </a:t>
            </a:r>
            <a:r>
              <a:rPr lang="en-US" sz="2656">
                <a:solidFill>
                  <a:srgbClr val="A70000"/>
                </a:solidFill>
                <a:latin typeface="IBM Plex Sans Bold"/>
              </a:rPr>
              <a:t>Rs. 10 lakh</a:t>
            </a:r>
            <a:r>
              <a:rPr lang="en-US" sz="2656">
                <a:solidFill>
                  <a:srgbClr val="000000"/>
                </a:solidFill>
                <a:latin typeface="IBM Plex Sans Bold"/>
              </a:rPr>
              <a:t> into a staggering </a:t>
            </a:r>
            <a:r>
              <a:rPr lang="en-US" sz="2656">
                <a:solidFill>
                  <a:srgbClr val="A70000"/>
                </a:solidFill>
                <a:latin typeface="IBM Plex Sans Bold"/>
              </a:rPr>
              <a:t>Rs. 130 crore </a:t>
            </a:r>
            <a:r>
              <a:rPr lang="en-US" sz="2656">
                <a:solidFill>
                  <a:srgbClr val="000000"/>
                </a:solidFill>
                <a:latin typeface="IBM Plex Sans Bold"/>
              </a:rPr>
              <a:t>after Flipkart was acquired by Walmart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730344" y="3237554"/>
            <a:ext cx="14329032" cy="2404741"/>
          </a:xfrm>
          <a:prstGeom prst="rect">
            <a:avLst/>
          </a:prstGeom>
        </p:spPr>
        <p:txBody>
          <a:bodyPr lIns="0" tIns="0" rIns="0" bIns="0" rtlCol="0" anchor="t">
            <a:spAutoFit/>
          </a:bodyPr>
          <a:lstStyle/>
          <a:p>
            <a:pPr algn="ctr">
              <a:lnSpc>
                <a:spcPts val="9730"/>
              </a:lnSpc>
            </a:pPr>
            <a:r>
              <a:rPr lang="en-US" sz="6950">
                <a:solidFill>
                  <a:srgbClr val="000000"/>
                </a:solidFill>
                <a:latin typeface="IBM Plex Sans Bold"/>
              </a:rPr>
              <a:t>Real risk is missing out on the</a:t>
            </a:r>
            <a:r>
              <a:rPr lang="en-US" sz="6950">
                <a:solidFill>
                  <a:srgbClr val="A70000"/>
                </a:solidFill>
                <a:latin typeface="IBM Plex Sans Bold"/>
              </a:rPr>
              <a:t> HOME RUN!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grpSp>
        <p:nvGrpSpPr>
          <p:cNvPr id="6" name="Group 6"/>
          <p:cNvGrpSpPr/>
          <p:nvPr/>
        </p:nvGrpSpPr>
        <p:grpSpPr>
          <a:xfrm>
            <a:off x="6333786" y="3247876"/>
            <a:ext cx="4899496" cy="5243055"/>
            <a:chOff x="0" y="0"/>
            <a:chExt cx="1135485" cy="1215107"/>
          </a:xfrm>
        </p:grpSpPr>
        <p:sp>
          <p:nvSpPr>
            <p:cNvPr id="7" name="Freeform 7"/>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8" name="TextBox 8"/>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9" name="Group 9"/>
          <p:cNvGrpSpPr/>
          <p:nvPr/>
        </p:nvGrpSpPr>
        <p:grpSpPr>
          <a:xfrm>
            <a:off x="1162422" y="3247876"/>
            <a:ext cx="4899496" cy="5243055"/>
            <a:chOff x="0" y="0"/>
            <a:chExt cx="1135485" cy="1215107"/>
          </a:xfrm>
        </p:grpSpPr>
        <p:sp>
          <p:nvSpPr>
            <p:cNvPr id="10" name="Freeform 10"/>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11" name="TextBox 11"/>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2" name="Group 12"/>
          <p:cNvGrpSpPr/>
          <p:nvPr/>
        </p:nvGrpSpPr>
        <p:grpSpPr>
          <a:xfrm>
            <a:off x="11503895" y="3247876"/>
            <a:ext cx="4899496" cy="5243055"/>
            <a:chOff x="0" y="0"/>
            <a:chExt cx="1135485" cy="1215107"/>
          </a:xfrm>
        </p:grpSpPr>
        <p:sp>
          <p:nvSpPr>
            <p:cNvPr id="13" name="Freeform 13"/>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14" name="TextBox 14"/>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15" name="Freeform 15"/>
          <p:cNvSpPr/>
          <p:nvPr/>
        </p:nvSpPr>
        <p:spPr>
          <a:xfrm>
            <a:off x="1530088" y="790808"/>
            <a:ext cx="1379766" cy="1379766"/>
          </a:xfrm>
          <a:custGeom>
            <a:avLst/>
            <a:gdLst/>
            <a:ahLst/>
            <a:cxnLst/>
            <a:rect l="l" t="t" r="r" b="b"/>
            <a:pathLst>
              <a:path w="1379766" h="1379766">
                <a:moveTo>
                  <a:pt x="0" y="0"/>
                </a:moveTo>
                <a:lnTo>
                  <a:pt x="1379766" y="0"/>
                </a:lnTo>
                <a:lnTo>
                  <a:pt x="1379766" y="1379766"/>
                </a:lnTo>
                <a:lnTo>
                  <a:pt x="0" y="13797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2583470" y="370941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8001292" y="4172055"/>
            <a:ext cx="1563228" cy="1442078"/>
          </a:xfrm>
          <a:custGeom>
            <a:avLst/>
            <a:gdLst/>
            <a:ahLst/>
            <a:cxnLst/>
            <a:rect l="l" t="t" r="r" b="b"/>
            <a:pathLst>
              <a:path w="1563228" h="1442078">
                <a:moveTo>
                  <a:pt x="0" y="0"/>
                </a:moveTo>
                <a:lnTo>
                  <a:pt x="1563229" y="0"/>
                </a:lnTo>
                <a:lnTo>
                  <a:pt x="1563229" y="1442078"/>
                </a:lnTo>
                <a:lnTo>
                  <a:pt x="0" y="14420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3176382" y="4194424"/>
            <a:ext cx="1636879" cy="1636879"/>
          </a:xfrm>
          <a:custGeom>
            <a:avLst/>
            <a:gdLst/>
            <a:ahLst/>
            <a:cxnLst/>
            <a:rect l="l" t="t" r="r" b="b"/>
            <a:pathLst>
              <a:path w="1636879" h="1636879">
                <a:moveTo>
                  <a:pt x="0" y="0"/>
                </a:moveTo>
                <a:lnTo>
                  <a:pt x="1636879" y="0"/>
                </a:lnTo>
                <a:lnTo>
                  <a:pt x="1636879" y="1636879"/>
                </a:lnTo>
                <a:lnTo>
                  <a:pt x="0" y="16368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TextBox 19"/>
          <p:cNvSpPr txBox="1"/>
          <p:nvPr/>
        </p:nvSpPr>
        <p:spPr>
          <a:xfrm>
            <a:off x="3405081" y="949507"/>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The Science of Investing</a:t>
            </a:r>
          </a:p>
        </p:txBody>
      </p:sp>
      <p:sp>
        <p:nvSpPr>
          <p:cNvPr id="20" name="TextBox 20"/>
          <p:cNvSpPr txBox="1"/>
          <p:nvPr/>
        </p:nvSpPr>
        <p:spPr>
          <a:xfrm>
            <a:off x="1325985" y="5903850"/>
            <a:ext cx="4572369" cy="2724845"/>
          </a:xfrm>
          <a:prstGeom prst="rect">
            <a:avLst/>
          </a:prstGeom>
        </p:spPr>
        <p:txBody>
          <a:bodyPr lIns="0" tIns="0" rIns="0" bIns="0" rtlCol="0" anchor="t">
            <a:spAutoFit/>
          </a:bodyPr>
          <a:lstStyle/>
          <a:p>
            <a:pPr algn="ctr">
              <a:lnSpc>
                <a:spcPts val="3636"/>
              </a:lnSpc>
            </a:pPr>
            <a:r>
              <a:rPr lang="en-US" sz="2597" b="1" dirty="0">
                <a:solidFill>
                  <a:srgbClr val="000000"/>
                </a:solidFill>
                <a:latin typeface="IBM Plex Sans"/>
              </a:rPr>
              <a:t>Portfolio theory </a:t>
            </a:r>
            <a:r>
              <a:rPr lang="en-US" sz="2597" dirty="0">
                <a:solidFill>
                  <a:srgbClr val="000000"/>
                </a:solidFill>
                <a:latin typeface="IBM Plex Sans"/>
              </a:rPr>
              <a:t>– Invest in a large number of startups, be patient and </a:t>
            </a:r>
            <a:r>
              <a:rPr lang="en-US" sz="2597" b="1" dirty="0">
                <a:solidFill>
                  <a:srgbClr val="000000"/>
                </a:solidFill>
                <a:latin typeface="IBM Plex Sans"/>
              </a:rPr>
              <a:t>be cool with seeing most fail</a:t>
            </a:r>
          </a:p>
          <a:p>
            <a:pPr algn="ctr">
              <a:lnSpc>
                <a:spcPts val="3636"/>
              </a:lnSpc>
              <a:spcBef>
                <a:spcPct val="0"/>
              </a:spcBef>
            </a:pPr>
            <a:endParaRPr lang="en-US" sz="2597" dirty="0">
              <a:solidFill>
                <a:srgbClr val="000000"/>
              </a:solidFill>
              <a:latin typeface="IBM Plex Sans"/>
            </a:endParaRPr>
          </a:p>
          <a:p>
            <a:pPr algn="ctr">
              <a:lnSpc>
                <a:spcPts val="3636"/>
              </a:lnSpc>
              <a:spcBef>
                <a:spcPct val="0"/>
              </a:spcBef>
            </a:pPr>
            <a:endParaRPr lang="en-US" sz="2597" dirty="0">
              <a:solidFill>
                <a:srgbClr val="000000"/>
              </a:solidFill>
              <a:latin typeface="IBM Plex Sans"/>
            </a:endParaRPr>
          </a:p>
        </p:txBody>
      </p:sp>
      <p:sp>
        <p:nvSpPr>
          <p:cNvPr id="21" name="TextBox 21"/>
          <p:cNvSpPr txBox="1"/>
          <p:nvPr/>
        </p:nvSpPr>
        <p:spPr>
          <a:xfrm>
            <a:off x="6863307" y="6080858"/>
            <a:ext cx="3839199" cy="1810445"/>
          </a:xfrm>
          <a:prstGeom prst="rect">
            <a:avLst/>
          </a:prstGeom>
        </p:spPr>
        <p:txBody>
          <a:bodyPr lIns="0" tIns="0" rIns="0" bIns="0" rtlCol="0" anchor="t">
            <a:spAutoFit/>
          </a:bodyPr>
          <a:lstStyle/>
          <a:p>
            <a:pPr algn="ctr">
              <a:lnSpc>
                <a:spcPts val="3636"/>
              </a:lnSpc>
            </a:pPr>
            <a:r>
              <a:rPr lang="en-US" sz="2597" dirty="0">
                <a:solidFill>
                  <a:srgbClr val="000000"/>
                </a:solidFill>
                <a:latin typeface="IBM Plex Sans"/>
              </a:rPr>
              <a:t>Initial investment pool, </a:t>
            </a:r>
            <a:r>
              <a:rPr lang="en-US" sz="2597" b="1" dirty="0">
                <a:solidFill>
                  <a:srgbClr val="000000"/>
                </a:solidFill>
                <a:latin typeface="IBM Plex Sans"/>
              </a:rPr>
              <a:t>double down your bets </a:t>
            </a:r>
            <a:r>
              <a:rPr lang="en-US" sz="2597" dirty="0">
                <a:solidFill>
                  <a:srgbClr val="000000"/>
                </a:solidFill>
                <a:latin typeface="IBM Plex Sans"/>
              </a:rPr>
              <a:t>- follow on investment pool</a:t>
            </a:r>
          </a:p>
          <a:p>
            <a:pPr algn="ctr">
              <a:lnSpc>
                <a:spcPts val="3636"/>
              </a:lnSpc>
              <a:spcBef>
                <a:spcPct val="0"/>
              </a:spcBef>
            </a:pPr>
            <a:endParaRPr lang="en-US" sz="2597" dirty="0">
              <a:solidFill>
                <a:srgbClr val="000000"/>
              </a:solidFill>
              <a:latin typeface="IBM Plex Sans"/>
            </a:endParaRPr>
          </a:p>
        </p:txBody>
      </p:sp>
      <p:sp>
        <p:nvSpPr>
          <p:cNvPr id="22" name="TextBox 22"/>
          <p:cNvSpPr txBox="1"/>
          <p:nvPr/>
        </p:nvSpPr>
        <p:spPr>
          <a:xfrm>
            <a:off x="11979142" y="6260209"/>
            <a:ext cx="3839199" cy="1810445"/>
          </a:xfrm>
          <a:prstGeom prst="rect">
            <a:avLst/>
          </a:prstGeom>
        </p:spPr>
        <p:txBody>
          <a:bodyPr lIns="0" tIns="0" rIns="0" bIns="0" rtlCol="0" anchor="t">
            <a:spAutoFit/>
          </a:bodyPr>
          <a:lstStyle/>
          <a:p>
            <a:pPr algn="ctr">
              <a:lnSpc>
                <a:spcPts val="3636"/>
              </a:lnSpc>
            </a:pPr>
            <a:r>
              <a:rPr lang="en-US" sz="2597" b="1" dirty="0">
                <a:solidFill>
                  <a:srgbClr val="000000"/>
                </a:solidFill>
                <a:latin typeface="IBM Plex Sans"/>
              </a:rPr>
              <a:t>Tripling down </a:t>
            </a:r>
            <a:r>
              <a:rPr lang="en-US" sz="2597" dirty="0">
                <a:solidFill>
                  <a:srgbClr val="000000"/>
                </a:solidFill>
                <a:latin typeface="IBM Plex Sans"/>
              </a:rPr>
              <a:t>on that </a:t>
            </a:r>
            <a:r>
              <a:rPr lang="en-US" sz="2597" b="1" dirty="0">
                <a:solidFill>
                  <a:srgbClr val="000000"/>
                </a:solidFill>
                <a:latin typeface="IBM Plex Sans"/>
              </a:rPr>
              <a:t>one company </a:t>
            </a:r>
            <a:r>
              <a:rPr lang="en-US" sz="2597" dirty="0">
                <a:solidFill>
                  <a:srgbClr val="000000"/>
                </a:solidFill>
                <a:latin typeface="IBM Plex Sans"/>
              </a:rPr>
              <a:t>that could be the home run!</a:t>
            </a:r>
          </a:p>
          <a:p>
            <a:pPr algn="ctr">
              <a:lnSpc>
                <a:spcPts val="3636"/>
              </a:lnSpc>
              <a:spcBef>
                <a:spcPct val="0"/>
              </a:spcBef>
            </a:pPr>
            <a:endParaRPr lang="en-US" sz="2597" dirty="0">
              <a:solidFill>
                <a:srgbClr val="000000"/>
              </a:solidFill>
              <a:latin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4" name="object 3"/>
          <p:cNvSpPr/>
          <p:nvPr/>
        </p:nvSpPr>
        <p:spPr>
          <a:xfrm>
            <a:off x="0" y="0"/>
            <a:ext cx="695325" cy="922020"/>
          </a:xfrm>
          <a:custGeom>
            <a:avLst/>
            <a:gdLst/>
            <a:ahLst/>
            <a:cxnLst/>
            <a:rect l="l" t="t" r="r" b="b"/>
            <a:pathLst>
              <a:path w="463550" h="614680">
                <a:moveTo>
                  <a:pt x="0" y="614348"/>
                </a:moveTo>
                <a:lnTo>
                  <a:pt x="463260" y="614348"/>
                </a:lnTo>
                <a:lnTo>
                  <a:pt x="463260" y="0"/>
                </a:lnTo>
                <a:lnTo>
                  <a:pt x="0" y="0"/>
                </a:lnTo>
                <a:lnTo>
                  <a:pt x="0" y="614348"/>
                </a:lnTo>
                <a:close/>
              </a:path>
            </a:pathLst>
          </a:custGeom>
          <a:solidFill>
            <a:srgbClr val="E52B38"/>
          </a:solidFill>
        </p:spPr>
        <p:txBody>
          <a:bodyPr wrap="square" lIns="0" tIns="0" rIns="0" bIns="0" rtlCol="0"/>
          <a:lstStyle/>
          <a:p>
            <a:endParaRPr sz="2700"/>
          </a:p>
        </p:txBody>
      </p:sp>
      <p:sp>
        <p:nvSpPr>
          <p:cNvPr id="2" name="Rectangle 1"/>
          <p:cNvSpPr/>
          <p:nvPr/>
        </p:nvSpPr>
        <p:spPr>
          <a:xfrm>
            <a:off x="1870002" y="2982335"/>
            <a:ext cx="15863775" cy="5262979"/>
          </a:xfrm>
          <a:prstGeom prst="rect">
            <a:avLst/>
          </a:prstGeom>
        </p:spPr>
        <p:txBody>
          <a:bodyPr wrap="square">
            <a:spAutoFit/>
          </a:bodyPr>
          <a:lstStyle/>
          <a:p>
            <a:pPr algn="ctr"/>
            <a:r>
              <a:rPr lang="en-GB" sz="4800" b="1" dirty="0">
                <a:latin typeface="Apple Chancery" panose="03020702040506060504" pitchFamily="66" charset="-79"/>
                <a:cs typeface="Apple Chancery" panose="03020702040506060504" pitchFamily="66" charset="-79"/>
              </a:rPr>
              <a:t>“There are only two ways to </a:t>
            </a:r>
            <a:r>
              <a:rPr lang="en-GB" sz="4800" b="1" dirty="0">
                <a:solidFill>
                  <a:srgbClr val="FF0000"/>
                </a:solidFill>
                <a:latin typeface="Apple Chancery" panose="03020702040506060504" pitchFamily="66" charset="-79"/>
                <a:cs typeface="Apple Chancery" panose="03020702040506060504" pitchFamily="66" charset="-79"/>
              </a:rPr>
              <a:t>make money </a:t>
            </a:r>
            <a:r>
              <a:rPr lang="en-GB" sz="4800" b="1" dirty="0">
                <a:latin typeface="Apple Chancery" panose="03020702040506060504" pitchFamily="66" charset="-79"/>
                <a:cs typeface="Apple Chancery" panose="03020702040506060504" pitchFamily="66" charset="-79"/>
              </a:rPr>
              <a:t>in startups: </a:t>
            </a:r>
          </a:p>
          <a:p>
            <a:pPr algn="ctr"/>
            <a:endParaRPr lang="en-GB" sz="4800" b="1" dirty="0">
              <a:latin typeface="Apple Chancery" panose="03020702040506060504" pitchFamily="66" charset="-79"/>
              <a:cs typeface="Apple Chancery" panose="03020702040506060504" pitchFamily="66" charset="-79"/>
            </a:endParaRPr>
          </a:p>
          <a:p>
            <a:pPr algn="ctr"/>
            <a:r>
              <a:rPr lang="en-GB" sz="4800" b="1" dirty="0">
                <a:latin typeface="Apple Chancery" panose="03020702040506060504" pitchFamily="66" charset="-79"/>
                <a:cs typeface="Apple Chancery" panose="03020702040506060504" pitchFamily="66" charset="-79"/>
              </a:rPr>
              <a:t>To create something valuable</a:t>
            </a:r>
          </a:p>
          <a:p>
            <a:pPr algn="ctr"/>
            <a:r>
              <a:rPr lang="en-GB" sz="4800" b="1" dirty="0">
                <a:latin typeface="Apple Chancery" panose="03020702040506060504" pitchFamily="66" charset="-79"/>
                <a:cs typeface="Apple Chancery" panose="03020702040506060504" pitchFamily="66" charset="-79"/>
              </a:rPr>
              <a:t>Or </a:t>
            </a:r>
          </a:p>
          <a:p>
            <a:pPr algn="ctr"/>
            <a:r>
              <a:rPr lang="en-GB" sz="4800" b="1" dirty="0">
                <a:latin typeface="Apple Chancery" panose="03020702040506060504" pitchFamily="66" charset="-79"/>
                <a:cs typeface="Apple Chancery" panose="03020702040506060504" pitchFamily="66" charset="-79"/>
              </a:rPr>
              <a:t>To invest in the people that are creating valuable things.”</a:t>
            </a:r>
          </a:p>
          <a:p>
            <a:pPr algn="ctr"/>
            <a:endParaRPr lang="en-GB" sz="4800" b="1" dirty="0">
              <a:latin typeface="Apple Chancery" panose="03020702040506060504" pitchFamily="66" charset="-79"/>
              <a:cs typeface="Apple Chancery" panose="03020702040506060504" pitchFamily="66" charset="-79"/>
            </a:endParaRPr>
          </a:p>
          <a:p>
            <a:pPr algn="ctr"/>
            <a:r>
              <a:rPr lang="en-GB" sz="4800" b="1" dirty="0">
                <a:latin typeface="Apple Chancery" panose="03020702040506060504" pitchFamily="66" charset="-79"/>
                <a:cs typeface="Apple Chancery" panose="03020702040506060504" pitchFamily="66" charset="-79"/>
              </a:rPr>
              <a:t>- </a:t>
            </a:r>
            <a:r>
              <a:rPr lang="en-GB" sz="3600" b="1" dirty="0">
                <a:latin typeface="Apple Chancery" panose="03020702040506060504" pitchFamily="66" charset="-79"/>
                <a:cs typeface="Apple Chancery" panose="03020702040506060504" pitchFamily="66" charset="-79"/>
              </a:rPr>
              <a:t>Jason Calacanis </a:t>
            </a:r>
            <a:endParaRPr lang="en-GB" sz="4800" b="1" dirty="0">
              <a:latin typeface="Apple Chancery" panose="03020702040506060504" pitchFamily="66" charset="-79"/>
              <a:cs typeface="Apple Chancery" panose="03020702040506060504" pitchFamily="66" charset="-79"/>
            </a:endParaRPr>
          </a:p>
        </p:txBody>
      </p:sp>
      <p:sp>
        <p:nvSpPr>
          <p:cNvPr id="6" name="Footer Placeholder 1"/>
          <p:cNvSpPr txBox="1">
            <a:spLocks/>
          </p:cNvSpPr>
          <p:nvPr/>
        </p:nvSpPr>
        <p:spPr>
          <a:xfrm>
            <a:off x="5430579" y="9668321"/>
            <a:ext cx="8742621" cy="547688"/>
          </a:xfrm>
          <a:prstGeom prst="rect">
            <a:avLst/>
          </a:prstGeom>
        </p:spPr>
        <p:txBody>
          <a:bodyPr vert="horz" lIns="137160" tIns="68580" rIns="137160" bIns="6858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Confidential - Do not duplicate or distribute without written permission from IA.</a:t>
            </a:r>
            <a:endParaRPr lang="en-US" sz="1800" dirty="0"/>
          </a:p>
        </p:txBody>
      </p:sp>
      <p:sp>
        <p:nvSpPr>
          <p:cNvPr id="8" name="Slide Number Placeholder 7"/>
          <p:cNvSpPr>
            <a:spLocks noGrp="1"/>
          </p:cNvSpPr>
          <p:nvPr>
            <p:ph type="sldNum" sz="quarter" idx="2"/>
          </p:nvPr>
        </p:nvSpPr>
        <p:spPr/>
        <p:txBody>
          <a:bodyPr/>
          <a:lstStyle/>
          <a:p>
            <a:fld id="{86CB4B4D-7CA3-9044-876B-883B54F8677D}" type="slidenum">
              <a:rPr lang="uk-UA" smtClean="0"/>
              <a:t>2</a:t>
            </a:fld>
            <a:endParaRPr lang="uk-UA"/>
          </a:p>
        </p:txBody>
      </p:sp>
    </p:spTree>
    <p:extLst>
      <p:ext uri="{BB962C8B-B14F-4D97-AF65-F5344CB8AC3E}">
        <p14:creationId xmlns:p14="http://schemas.microsoft.com/office/powerpoint/2010/main" val="290250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228029"/>
            <a:ext cx="16230600" cy="3697591"/>
          </a:xfrm>
          <a:prstGeom prst="rect">
            <a:avLst/>
          </a:prstGeom>
        </p:spPr>
        <p:txBody>
          <a:bodyPr lIns="0" tIns="0" rIns="0" bIns="0" rtlCol="0" anchor="t">
            <a:spAutoFit/>
          </a:bodyPr>
          <a:lstStyle/>
          <a:p>
            <a:pPr algn="l">
              <a:lnSpc>
                <a:spcPts val="9870"/>
              </a:lnSpc>
            </a:pPr>
            <a:r>
              <a:rPr lang="en-US" sz="7050">
                <a:solidFill>
                  <a:srgbClr val="A70000"/>
                </a:solidFill>
                <a:latin typeface="IBM Plex Sans Bold"/>
              </a:rPr>
              <a:t>Reason 2:</a:t>
            </a:r>
            <a:r>
              <a:rPr lang="en-US" sz="7050">
                <a:solidFill>
                  <a:srgbClr val="404040"/>
                </a:solidFill>
                <a:latin typeface="IBM Plex Sans Bold"/>
              </a:rPr>
              <a:t> The structure of angel investing works against all but a select few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1725035"/>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grpSp>
        <p:nvGrpSpPr>
          <p:cNvPr id="6" name="Group 6"/>
          <p:cNvGrpSpPr/>
          <p:nvPr/>
        </p:nvGrpSpPr>
        <p:grpSpPr>
          <a:xfrm>
            <a:off x="955333" y="2295176"/>
            <a:ext cx="7827574" cy="6963124"/>
            <a:chOff x="0" y="0"/>
            <a:chExt cx="1814083" cy="1613743"/>
          </a:xfrm>
        </p:grpSpPr>
        <p:sp>
          <p:nvSpPr>
            <p:cNvPr id="7" name="Freeform 7"/>
            <p:cNvSpPr/>
            <p:nvPr/>
          </p:nvSpPr>
          <p:spPr>
            <a:xfrm>
              <a:off x="0" y="0"/>
              <a:ext cx="1814083" cy="1613743"/>
            </a:xfrm>
            <a:custGeom>
              <a:avLst/>
              <a:gdLst/>
              <a:ahLst/>
              <a:cxnLst/>
              <a:rect l="l" t="t" r="r" b="b"/>
              <a:pathLst>
                <a:path w="1814083" h="1613743">
                  <a:moveTo>
                    <a:pt x="0" y="0"/>
                  </a:moveTo>
                  <a:lnTo>
                    <a:pt x="1814083" y="0"/>
                  </a:lnTo>
                  <a:lnTo>
                    <a:pt x="1814083" y="1613743"/>
                  </a:lnTo>
                  <a:lnTo>
                    <a:pt x="0" y="1613743"/>
                  </a:lnTo>
                  <a:close/>
                </a:path>
              </a:pathLst>
            </a:custGeom>
            <a:solidFill>
              <a:srgbClr val="000000">
                <a:alpha val="0"/>
              </a:srgbClr>
            </a:solidFill>
            <a:ln w="28575">
              <a:solidFill>
                <a:srgbClr val="C00000"/>
              </a:solidFill>
            </a:ln>
          </p:spPr>
        </p:sp>
        <p:sp>
          <p:nvSpPr>
            <p:cNvPr id="8" name="TextBox 8"/>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9" name="TextBox 9"/>
          <p:cNvSpPr txBox="1"/>
          <p:nvPr/>
        </p:nvSpPr>
        <p:spPr>
          <a:xfrm>
            <a:off x="1359065" y="2480403"/>
            <a:ext cx="6548806" cy="2508101"/>
          </a:xfrm>
          <a:prstGeom prst="rect">
            <a:avLst/>
          </a:prstGeom>
        </p:spPr>
        <p:txBody>
          <a:bodyPr lIns="0" tIns="0" rIns="0" bIns="0" rtlCol="0" anchor="t">
            <a:spAutoFit/>
          </a:bodyPr>
          <a:lstStyle/>
          <a:p>
            <a:pPr marL="621981" lvl="1" indent="-310991">
              <a:lnSpc>
                <a:spcPts val="4033"/>
              </a:lnSpc>
              <a:buFont typeface="Arial"/>
              <a:buChar char="•"/>
            </a:pPr>
            <a:r>
              <a:rPr lang="en-US" sz="2880">
                <a:solidFill>
                  <a:srgbClr val="000000"/>
                </a:solidFill>
                <a:latin typeface="IBM Plex Sans"/>
              </a:rPr>
              <a:t>There are very few breakouts. </a:t>
            </a:r>
          </a:p>
          <a:p>
            <a:pPr>
              <a:lnSpc>
                <a:spcPts val="4033"/>
              </a:lnSpc>
            </a:pPr>
            <a:endParaRPr lang="en-US" sz="2880">
              <a:solidFill>
                <a:srgbClr val="000000"/>
              </a:solidFill>
              <a:latin typeface="IBM Plex Sans"/>
            </a:endParaRPr>
          </a:p>
          <a:p>
            <a:pPr>
              <a:lnSpc>
                <a:spcPts val="4033"/>
              </a:lnSpc>
            </a:pPr>
            <a:r>
              <a:rPr lang="en-US" sz="2880">
                <a:solidFill>
                  <a:srgbClr val="000000"/>
                </a:solidFill>
                <a:latin typeface="IBM Plex Sans Bold"/>
              </a:rPr>
              <a:t>Number of unicorns from 2021-23:</a:t>
            </a:r>
          </a:p>
          <a:p>
            <a:pPr>
              <a:lnSpc>
                <a:spcPts val="4033"/>
              </a:lnSpc>
              <a:spcBef>
                <a:spcPct val="0"/>
              </a:spcBef>
            </a:pPr>
            <a:endParaRPr lang="en-US" sz="2880">
              <a:solidFill>
                <a:srgbClr val="000000"/>
              </a:solidFill>
              <a:latin typeface="IBM Plex Sans Bold"/>
            </a:endParaRPr>
          </a:p>
          <a:p>
            <a:pPr>
              <a:lnSpc>
                <a:spcPts val="4033"/>
              </a:lnSpc>
              <a:spcBef>
                <a:spcPct val="0"/>
              </a:spcBef>
            </a:pPr>
            <a:endParaRPr lang="en-US" sz="2880">
              <a:solidFill>
                <a:srgbClr val="000000"/>
              </a:solidFill>
              <a:latin typeface="IBM Plex Sans Bold"/>
            </a:endParaRPr>
          </a:p>
        </p:txBody>
      </p:sp>
      <p:grpSp>
        <p:nvGrpSpPr>
          <p:cNvPr id="10" name="Group 10"/>
          <p:cNvGrpSpPr/>
          <p:nvPr/>
        </p:nvGrpSpPr>
        <p:grpSpPr>
          <a:xfrm>
            <a:off x="1962298" y="4616929"/>
            <a:ext cx="5945572" cy="3551444"/>
            <a:chOff x="0" y="0"/>
            <a:chExt cx="7927430" cy="4735259"/>
          </a:xfrm>
        </p:grpSpPr>
        <p:grpSp>
          <p:nvGrpSpPr>
            <p:cNvPr id="11" name="Group 11"/>
            <p:cNvGrpSpPr>
              <a:grpSpLocks noChangeAspect="1"/>
            </p:cNvGrpSpPr>
            <p:nvPr/>
          </p:nvGrpSpPr>
          <p:grpSpPr>
            <a:xfrm>
              <a:off x="0" y="0"/>
              <a:ext cx="7927430" cy="4735259"/>
              <a:chOff x="0" y="0"/>
              <a:chExt cx="9598825" cy="5733627"/>
            </a:xfrm>
          </p:grpSpPr>
          <p:sp>
            <p:nvSpPr>
              <p:cNvPr id="12" name="Freeform 12"/>
              <p:cNvSpPr/>
              <p:nvPr/>
            </p:nvSpPr>
            <p:spPr>
              <a:xfrm>
                <a:off x="0" y="-6350"/>
                <a:ext cx="9598825" cy="12700"/>
              </a:xfrm>
              <a:custGeom>
                <a:avLst/>
                <a:gdLst/>
                <a:ahLst/>
                <a:cxnLst/>
                <a:rect l="l" t="t" r="r" b="b"/>
                <a:pathLst>
                  <a:path w="9598825" h="12700">
                    <a:moveTo>
                      <a:pt x="0" y="0"/>
                    </a:moveTo>
                    <a:lnTo>
                      <a:pt x="9598825" y="0"/>
                    </a:lnTo>
                    <a:lnTo>
                      <a:pt x="9598825" y="12700"/>
                    </a:lnTo>
                    <a:lnTo>
                      <a:pt x="0" y="12700"/>
                    </a:lnTo>
                    <a:close/>
                  </a:path>
                </a:pathLst>
              </a:custGeom>
              <a:solidFill>
                <a:srgbClr val="000000">
                  <a:alpha val="24706"/>
                </a:srgbClr>
              </a:solidFill>
            </p:spPr>
          </p:sp>
          <p:sp>
            <p:nvSpPr>
              <p:cNvPr id="13" name="Freeform 13"/>
              <p:cNvSpPr/>
              <p:nvPr/>
            </p:nvSpPr>
            <p:spPr>
              <a:xfrm>
                <a:off x="0" y="1140375"/>
                <a:ext cx="9598825" cy="12700"/>
              </a:xfrm>
              <a:custGeom>
                <a:avLst/>
                <a:gdLst/>
                <a:ahLst/>
                <a:cxnLst/>
                <a:rect l="l" t="t" r="r" b="b"/>
                <a:pathLst>
                  <a:path w="9598825" h="12700">
                    <a:moveTo>
                      <a:pt x="0" y="0"/>
                    </a:moveTo>
                    <a:lnTo>
                      <a:pt x="9598825" y="0"/>
                    </a:lnTo>
                    <a:lnTo>
                      <a:pt x="9598825" y="12700"/>
                    </a:lnTo>
                    <a:lnTo>
                      <a:pt x="0" y="12700"/>
                    </a:lnTo>
                    <a:close/>
                  </a:path>
                </a:pathLst>
              </a:custGeom>
              <a:solidFill>
                <a:srgbClr val="000000">
                  <a:alpha val="24706"/>
                </a:srgbClr>
              </a:solidFill>
            </p:spPr>
          </p:sp>
          <p:sp>
            <p:nvSpPr>
              <p:cNvPr id="14" name="Freeform 14"/>
              <p:cNvSpPr/>
              <p:nvPr/>
            </p:nvSpPr>
            <p:spPr>
              <a:xfrm>
                <a:off x="0" y="2287101"/>
                <a:ext cx="9598825" cy="12700"/>
              </a:xfrm>
              <a:custGeom>
                <a:avLst/>
                <a:gdLst/>
                <a:ahLst/>
                <a:cxnLst/>
                <a:rect l="l" t="t" r="r" b="b"/>
                <a:pathLst>
                  <a:path w="9598825" h="12700">
                    <a:moveTo>
                      <a:pt x="0" y="0"/>
                    </a:moveTo>
                    <a:lnTo>
                      <a:pt x="9598825" y="0"/>
                    </a:lnTo>
                    <a:lnTo>
                      <a:pt x="9598825" y="12700"/>
                    </a:lnTo>
                    <a:lnTo>
                      <a:pt x="0" y="12700"/>
                    </a:lnTo>
                    <a:close/>
                  </a:path>
                </a:pathLst>
              </a:custGeom>
              <a:solidFill>
                <a:srgbClr val="000000">
                  <a:alpha val="24706"/>
                </a:srgbClr>
              </a:solidFill>
            </p:spPr>
          </p:sp>
          <p:sp>
            <p:nvSpPr>
              <p:cNvPr id="15" name="Freeform 15"/>
              <p:cNvSpPr/>
              <p:nvPr/>
            </p:nvSpPr>
            <p:spPr>
              <a:xfrm>
                <a:off x="0" y="3433826"/>
                <a:ext cx="9598825" cy="12700"/>
              </a:xfrm>
              <a:custGeom>
                <a:avLst/>
                <a:gdLst/>
                <a:ahLst/>
                <a:cxnLst/>
                <a:rect l="l" t="t" r="r" b="b"/>
                <a:pathLst>
                  <a:path w="9598825" h="12700">
                    <a:moveTo>
                      <a:pt x="0" y="0"/>
                    </a:moveTo>
                    <a:lnTo>
                      <a:pt x="9598825" y="0"/>
                    </a:lnTo>
                    <a:lnTo>
                      <a:pt x="9598825" y="12700"/>
                    </a:lnTo>
                    <a:lnTo>
                      <a:pt x="0" y="12700"/>
                    </a:lnTo>
                    <a:close/>
                  </a:path>
                </a:pathLst>
              </a:custGeom>
              <a:solidFill>
                <a:srgbClr val="000000">
                  <a:alpha val="24706"/>
                </a:srgbClr>
              </a:solidFill>
            </p:spPr>
          </p:sp>
          <p:sp>
            <p:nvSpPr>
              <p:cNvPr id="16" name="Freeform 16"/>
              <p:cNvSpPr/>
              <p:nvPr/>
            </p:nvSpPr>
            <p:spPr>
              <a:xfrm>
                <a:off x="0" y="4580551"/>
                <a:ext cx="9598825" cy="12700"/>
              </a:xfrm>
              <a:custGeom>
                <a:avLst/>
                <a:gdLst/>
                <a:ahLst/>
                <a:cxnLst/>
                <a:rect l="l" t="t" r="r" b="b"/>
                <a:pathLst>
                  <a:path w="9598825" h="12700">
                    <a:moveTo>
                      <a:pt x="0" y="0"/>
                    </a:moveTo>
                    <a:lnTo>
                      <a:pt x="9598825" y="0"/>
                    </a:lnTo>
                    <a:lnTo>
                      <a:pt x="9598825" y="12700"/>
                    </a:lnTo>
                    <a:lnTo>
                      <a:pt x="0" y="12700"/>
                    </a:lnTo>
                    <a:close/>
                  </a:path>
                </a:pathLst>
              </a:custGeom>
              <a:solidFill>
                <a:srgbClr val="000000">
                  <a:alpha val="24706"/>
                </a:srgbClr>
              </a:solidFill>
            </p:spPr>
          </p:sp>
          <p:sp>
            <p:nvSpPr>
              <p:cNvPr id="17" name="Freeform 17"/>
              <p:cNvSpPr/>
              <p:nvPr/>
            </p:nvSpPr>
            <p:spPr>
              <a:xfrm>
                <a:off x="0" y="5727276"/>
                <a:ext cx="9598825" cy="12700"/>
              </a:xfrm>
              <a:custGeom>
                <a:avLst/>
                <a:gdLst/>
                <a:ahLst/>
                <a:cxnLst/>
                <a:rect l="l" t="t" r="r" b="b"/>
                <a:pathLst>
                  <a:path w="9598825" h="12700">
                    <a:moveTo>
                      <a:pt x="0" y="0"/>
                    </a:moveTo>
                    <a:lnTo>
                      <a:pt x="9598825" y="0"/>
                    </a:lnTo>
                    <a:lnTo>
                      <a:pt x="9598825" y="12700"/>
                    </a:lnTo>
                    <a:lnTo>
                      <a:pt x="0" y="12700"/>
                    </a:lnTo>
                    <a:close/>
                  </a:path>
                </a:pathLst>
              </a:custGeom>
              <a:solidFill>
                <a:srgbClr val="000000">
                  <a:alpha val="60000"/>
                </a:srgbClr>
              </a:solidFill>
            </p:spPr>
          </p:sp>
        </p:grpSp>
        <p:grpSp>
          <p:nvGrpSpPr>
            <p:cNvPr id="18" name="Group 18"/>
            <p:cNvGrpSpPr>
              <a:grpSpLocks noChangeAspect="1"/>
            </p:cNvGrpSpPr>
            <p:nvPr/>
          </p:nvGrpSpPr>
          <p:grpSpPr>
            <a:xfrm>
              <a:off x="0" y="657692"/>
              <a:ext cx="7927430" cy="4077567"/>
              <a:chOff x="0" y="796358"/>
              <a:chExt cx="9598825" cy="4937269"/>
            </a:xfrm>
          </p:grpSpPr>
          <p:sp>
            <p:nvSpPr>
              <p:cNvPr id="19" name="Freeform 19"/>
              <p:cNvSpPr/>
              <p:nvPr/>
            </p:nvSpPr>
            <p:spPr>
              <a:xfrm>
                <a:off x="0" y="796358"/>
                <a:ext cx="2879647" cy="4937269"/>
              </a:xfrm>
              <a:custGeom>
                <a:avLst/>
                <a:gdLst/>
                <a:ahLst/>
                <a:cxnLst/>
                <a:rect l="l" t="t" r="r" b="b"/>
                <a:pathLst>
                  <a:path w="2879647" h="4937269">
                    <a:moveTo>
                      <a:pt x="0" y="4937268"/>
                    </a:moveTo>
                    <a:lnTo>
                      <a:pt x="0" y="230371"/>
                    </a:lnTo>
                    <a:cubicBezTo>
                      <a:pt x="0" y="103141"/>
                      <a:pt x="103141" y="0"/>
                      <a:pt x="230372" y="0"/>
                    </a:cubicBezTo>
                    <a:lnTo>
                      <a:pt x="2649276" y="0"/>
                    </a:lnTo>
                    <a:cubicBezTo>
                      <a:pt x="2776506" y="0"/>
                      <a:pt x="2879647" y="103141"/>
                      <a:pt x="2879647" y="230371"/>
                    </a:cubicBezTo>
                    <a:lnTo>
                      <a:pt x="2879647" y="4937268"/>
                    </a:lnTo>
                    <a:close/>
                  </a:path>
                </a:pathLst>
              </a:custGeom>
              <a:solidFill>
                <a:srgbClr val="C00000"/>
              </a:solidFill>
            </p:spPr>
          </p:sp>
          <p:sp>
            <p:nvSpPr>
              <p:cNvPr id="20" name="Freeform 20"/>
              <p:cNvSpPr/>
              <p:nvPr/>
            </p:nvSpPr>
            <p:spPr>
              <a:xfrm>
                <a:off x="3359589" y="3089808"/>
                <a:ext cx="2879647" cy="2643818"/>
              </a:xfrm>
              <a:custGeom>
                <a:avLst/>
                <a:gdLst/>
                <a:ahLst/>
                <a:cxnLst/>
                <a:rect l="l" t="t" r="r" b="b"/>
                <a:pathLst>
                  <a:path w="2879647" h="2643818">
                    <a:moveTo>
                      <a:pt x="0" y="2643818"/>
                    </a:moveTo>
                    <a:lnTo>
                      <a:pt x="0" y="230372"/>
                    </a:lnTo>
                    <a:cubicBezTo>
                      <a:pt x="0" y="169274"/>
                      <a:pt x="24271" y="110678"/>
                      <a:pt x="67474" y="67475"/>
                    </a:cubicBezTo>
                    <a:cubicBezTo>
                      <a:pt x="110677" y="24271"/>
                      <a:pt x="169273" y="0"/>
                      <a:pt x="230372" y="0"/>
                    </a:cubicBezTo>
                    <a:lnTo>
                      <a:pt x="2649276" y="0"/>
                    </a:lnTo>
                    <a:cubicBezTo>
                      <a:pt x="2776507" y="0"/>
                      <a:pt x="2879647" y="103141"/>
                      <a:pt x="2879647" y="230372"/>
                    </a:cubicBezTo>
                    <a:lnTo>
                      <a:pt x="2879647" y="2643818"/>
                    </a:lnTo>
                    <a:close/>
                  </a:path>
                </a:pathLst>
              </a:custGeom>
              <a:solidFill>
                <a:srgbClr val="C00000"/>
              </a:solidFill>
            </p:spPr>
          </p:sp>
          <p:sp>
            <p:nvSpPr>
              <p:cNvPr id="21" name="Freeform 21"/>
              <p:cNvSpPr/>
              <p:nvPr/>
            </p:nvSpPr>
            <p:spPr>
              <a:xfrm>
                <a:off x="6719177" y="5383259"/>
                <a:ext cx="2879647" cy="350367"/>
              </a:xfrm>
              <a:custGeom>
                <a:avLst/>
                <a:gdLst/>
                <a:ahLst/>
                <a:cxnLst/>
                <a:rect l="l" t="t" r="r" b="b"/>
                <a:pathLst>
                  <a:path w="2879647" h="350367">
                    <a:moveTo>
                      <a:pt x="0" y="350367"/>
                    </a:moveTo>
                    <a:lnTo>
                      <a:pt x="0" y="230372"/>
                    </a:lnTo>
                    <a:cubicBezTo>
                      <a:pt x="0" y="103141"/>
                      <a:pt x="103141" y="0"/>
                      <a:pt x="230372" y="0"/>
                    </a:cubicBezTo>
                    <a:lnTo>
                      <a:pt x="2649277" y="0"/>
                    </a:lnTo>
                    <a:cubicBezTo>
                      <a:pt x="2776507" y="0"/>
                      <a:pt x="2879648" y="103141"/>
                      <a:pt x="2879648" y="230372"/>
                    </a:cubicBezTo>
                    <a:lnTo>
                      <a:pt x="2879648" y="350367"/>
                    </a:lnTo>
                    <a:close/>
                  </a:path>
                </a:pathLst>
              </a:custGeom>
              <a:solidFill>
                <a:srgbClr val="C00000"/>
              </a:solidFill>
            </p:spPr>
          </p:sp>
        </p:grpSp>
      </p:grpSp>
      <p:sp>
        <p:nvSpPr>
          <p:cNvPr id="24" name="TextBox 24"/>
          <p:cNvSpPr txBox="1"/>
          <p:nvPr/>
        </p:nvSpPr>
        <p:spPr>
          <a:xfrm>
            <a:off x="1520990" y="4671101"/>
            <a:ext cx="2547619" cy="314933"/>
          </a:xfrm>
          <a:prstGeom prst="rect">
            <a:avLst/>
          </a:prstGeom>
        </p:spPr>
        <p:txBody>
          <a:bodyPr lIns="0" tIns="0" rIns="0" bIns="0" rtlCol="0" anchor="t">
            <a:spAutoFit/>
          </a:bodyPr>
          <a:lstStyle/>
          <a:p>
            <a:pPr algn="ctr">
              <a:lnSpc>
                <a:spcPts val="2489"/>
              </a:lnSpc>
            </a:pPr>
            <a:r>
              <a:rPr lang="en-US" sz="2282">
                <a:solidFill>
                  <a:srgbClr val="2E2E38"/>
                </a:solidFill>
                <a:latin typeface="IBM Plex Sans Bold"/>
              </a:rPr>
              <a:t>43</a:t>
            </a:r>
          </a:p>
        </p:txBody>
      </p:sp>
      <p:sp>
        <p:nvSpPr>
          <p:cNvPr id="25" name="TextBox 25"/>
          <p:cNvSpPr txBox="1"/>
          <p:nvPr/>
        </p:nvSpPr>
        <p:spPr>
          <a:xfrm>
            <a:off x="3661275" y="6083879"/>
            <a:ext cx="2547619" cy="314933"/>
          </a:xfrm>
          <a:prstGeom prst="rect">
            <a:avLst/>
          </a:prstGeom>
        </p:spPr>
        <p:txBody>
          <a:bodyPr lIns="0" tIns="0" rIns="0" bIns="0" rtlCol="0" anchor="t">
            <a:spAutoFit/>
          </a:bodyPr>
          <a:lstStyle/>
          <a:p>
            <a:pPr algn="ctr">
              <a:lnSpc>
                <a:spcPts val="2489"/>
              </a:lnSpc>
            </a:pPr>
            <a:r>
              <a:rPr lang="en-US" sz="2282">
                <a:solidFill>
                  <a:srgbClr val="2E2E38"/>
                </a:solidFill>
                <a:latin typeface="IBM Plex Sans Bold"/>
              </a:rPr>
              <a:t>23</a:t>
            </a:r>
          </a:p>
        </p:txBody>
      </p:sp>
      <p:sp>
        <p:nvSpPr>
          <p:cNvPr id="26" name="TextBox 26"/>
          <p:cNvSpPr txBox="1"/>
          <p:nvPr/>
        </p:nvSpPr>
        <p:spPr>
          <a:xfrm>
            <a:off x="5778937" y="7496657"/>
            <a:ext cx="2547619" cy="314933"/>
          </a:xfrm>
          <a:prstGeom prst="rect">
            <a:avLst/>
          </a:prstGeom>
        </p:spPr>
        <p:txBody>
          <a:bodyPr lIns="0" tIns="0" rIns="0" bIns="0" rtlCol="0" anchor="t">
            <a:spAutoFit/>
          </a:bodyPr>
          <a:lstStyle/>
          <a:p>
            <a:pPr algn="ctr">
              <a:lnSpc>
                <a:spcPts val="2489"/>
              </a:lnSpc>
            </a:pPr>
            <a:r>
              <a:rPr lang="en-US" sz="2282">
                <a:solidFill>
                  <a:srgbClr val="2E2E38"/>
                </a:solidFill>
                <a:latin typeface="IBM Plex Sans Bold"/>
              </a:rPr>
              <a:t>3 so far</a:t>
            </a:r>
          </a:p>
        </p:txBody>
      </p:sp>
      <p:sp>
        <p:nvSpPr>
          <p:cNvPr id="27" name="TextBox 27"/>
          <p:cNvSpPr txBox="1"/>
          <p:nvPr/>
        </p:nvSpPr>
        <p:spPr>
          <a:xfrm>
            <a:off x="5759442" y="8416796"/>
            <a:ext cx="2547619" cy="314933"/>
          </a:xfrm>
          <a:prstGeom prst="rect">
            <a:avLst/>
          </a:prstGeom>
        </p:spPr>
        <p:txBody>
          <a:bodyPr lIns="0" tIns="0" rIns="0" bIns="0" rtlCol="0" anchor="t">
            <a:spAutoFit/>
          </a:bodyPr>
          <a:lstStyle/>
          <a:p>
            <a:pPr algn="ctr">
              <a:lnSpc>
                <a:spcPts val="2489"/>
              </a:lnSpc>
            </a:pPr>
            <a:r>
              <a:rPr lang="en-US" sz="2282">
                <a:solidFill>
                  <a:srgbClr val="2E2E38"/>
                </a:solidFill>
                <a:latin typeface="IBM Plex Sans"/>
              </a:rPr>
              <a:t>2023</a:t>
            </a:r>
          </a:p>
        </p:txBody>
      </p:sp>
      <p:sp>
        <p:nvSpPr>
          <p:cNvPr id="28" name="TextBox 28"/>
          <p:cNvSpPr txBox="1"/>
          <p:nvPr/>
        </p:nvSpPr>
        <p:spPr>
          <a:xfrm>
            <a:off x="3607067" y="8416796"/>
            <a:ext cx="2547619" cy="314933"/>
          </a:xfrm>
          <a:prstGeom prst="rect">
            <a:avLst/>
          </a:prstGeom>
        </p:spPr>
        <p:txBody>
          <a:bodyPr lIns="0" tIns="0" rIns="0" bIns="0" rtlCol="0" anchor="t">
            <a:spAutoFit/>
          </a:bodyPr>
          <a:lstStyle/>
          <a:p>
            <a:pPr algn="ctr">
              <a:lnSpc>
                <a:spcPts val="2489"/>
              </a:lnSpc>
            </a:pPr>
            <a:r>
              <a:rPr lang="en-US" sz="2282">
                <a:solidFill>
                  <a:srgbClr val="2E2E38"/>
                </a:solidFill>
                <a:latin typeface="IBM Plex Sans"/>
              </a:rPr>
              <a:t>2022</a:t>
            </a:r>
          </a:p>
        </p:txBody>
      </p:sp>
      <p:sp>
        <p:nvSpPr>
          <p:cNvPr id="29" name="TextBox 29"/>
          <p:cNvSpPr txBox="1"/>
          <p:nvPr/>
        </p:nvSpPr>
        <p:spPr>
          <a:xfrm>
            <a:off x="1520990" y="8416796"/>
            <a:ext cx="2547619" cy="314933"/>
          </a:xfrm>
          <a:prstGeom prst="rect">
            <a:avLst/>
          </a:prstGeom>
        </p:spPr>
        <p:txBody>
          <a:bodyPr lIns="0" tIns="0" rIns="0" bIns="0" rtlCol="0" anchor="t">
            <a:spAutoFit/>
          </a:bodyPr>
          <a:lstStyle/>
          <a:p>
            <a:pPr algn="ctr">
              <a:lnSpc>
                <a:spcPts val="2489"/>
              </a:lnSpc>
            </a:pPr>
            <a:r>
              <a:rPr lang="en-US" sz="2282">
                <a:solidFill>
                  <a:srgbClr val="2E2E38"/>
                </a:solidFill>
                <a:latin typeface="IBM Plex Sans"/>
              </a:rPr>
              <a:t>2021</a:t>
            </a:r>
          </a:p>
        </p:txBody>
      </p:sp>
      <p:sp>
        <p:nvSpPr>
          <p:cNvPr id="30" name="TextBox 30"/>
          <p:cNvSpPr txBox="1"/>
          <p:nvPr/>
        </p:nvSpPr>
        <p:spPr>
          <a:xfrm>
            <a:off x="10046198" y="4741633"/>
            <a:ext cx="6548806" cy="488801"/>
          </a:xfrm>
          <a:prstGeom prst="rect">
            <a:avLst/>
          </a:prstGeom>
        </p:spPr>
        <p:txBody>
          <a:bodyPr lIns="0" tIns="0" rIns="0" bIns="0" rtlCol="0" anchor="t">
            <a:spAutoFit/>
          </a:bodyPr>
          <a:lstStyle/>
          <a:p>
            <a:pPr marL="621981" lvl="1" indent="-310991">
              <a:lnSpc>
                <a:spcPts val="4033"/>
              </a:lnSpc>
              <a:buFont typeface="Arial"/>
              <a:buChar char="•"/>
            </a:pPr>
            <a:r>
              <a:rPr lang="en-US" sz="2880" dirty="0">
                <a:solidFill>
                  <a:srgbClr val="000000"/>
                </a:solidFill>
                <a:latin typeface="IBM Plex Sans"/>
              </a:rPr>
              <a:t>Predicting the home run is hard!!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019397"/>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1028700" y="2806706"/>
            <a:ext cx="1826687" cy="2061142"/>
          </a:xfrm>
          <a:custGeom>
            <a:avLst/>
            <a:gdLst/>
            <a:ahLst/>
            <a:cxnLst/>
            <a:rect l="l" t="t" r="r" b="b"/>
            <a:pathLst>
              <a:path w="1826687" h="2061142">
                <a:moveTo>
                  <a:pt x="0" y="0"/>
                </a:moveTo>
                <a:lnTo>
                  <a:pt x="1826687" y="0"/>
                </a:lnTo>
                <a:lnTo>
                  <a:pt x="1826687" y="2061142"/>
                </a:lnTo>
                <a:lnTo>
                  <a:pt x="0" y="2061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9398646" y="2844806"/>
            <a:ext cx="1516110" cy="1701106"/>
          </a:xfrm>
          <a:custGeom>
            <a:avLst/>
            <a:gdLst/>
            <a:ahLst/>
            <a:cxnLst/>
            <a:rect l="l" t="t" r="r" b="b"/>
            <a:pathLst>
              <a:path w="1516110" h="1701106">
                <a:moveTo>
                  <a:pt x="0" y="0"/>
                </a:moveTo>
                <a:lnTo>
                  <a:pt x="1516110" y="0"/>
                </a:lnTo>
                <a:lnTo>
                  <a:pt x="1516110" y="1701106"/>
                </a:lnTo>
                <a:lnTo>
                  <a:pt x="0" y="1701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028700" y="6307933"/>
            <a:ext cx="1668310" cy="1668310"/>
          </a:xfrm>
          <a:custGeom>
            <a:avLst/>
            <a:gdLst/>
            <a:ahLst/>
            <a:cxnLst/>
            <a:rect l="l" t="t" r="r" b="b"/>
            <a:pathLst>
              <a:path w="1668310" h="1668310">
                <a:moveTo>
                  <a:pt x="0" y="0"/>
                </a:moveTo>
                <a:lnTo>
                  <a:pt x="1668310" y="0"/>
                </a:lnTo>
                <a:lnTo>
                  <a:pt x="1668310" y="1668310"/>
                </a:lnTo>
                <a:lnTo>
                  <a:pt x="0" y="166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359299" y="6203367"/>
            <a:ext cx="1555457" cy="1483517"/>
          </a:xfrm>
          <a:custGeom>
            <a:avLst/>
            <a:gdLst/>
            <a:ahLst/>
            <a:cxnLst/>
            <a:rect l="l" t="t" r="r" b="b"/>
            <a:pathLst>
              <a:path w="1555457" h="1483517">
                <a:moveTo>
                  <a:pt x="0" y="0"/>
                </a:moveTo>
                <a:lnTo>
                  <a:pt x="1555457" y="0"/>
                </a:lnTo>
                <a:lnTo>
                  <a:pt x="1555457" y="1483517"/>
                </a:lnTo>
                <a:lnTo>
                  <a:pt x="0" y="14835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1028700" y="497515"/>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Other Risks</a:t>
            </a:r>
          </a:p>
        </p:txBody>
      </p:sp>
      <p:sp>
        <p:nvSpPr>
          <p:cNvPr id="11" name="TextBox 11"/>
          <p:cNvSpPr txBox="1"/>
          <p:nvPr/>
        </p:nvSpPr>
        <p:spPr>
          <a:xfrm>
            <a:off x="3359405" y="2795616"/>
            <a:ext cx="5535223" cy="2702692"/>
          </a:xfrm>
          <a:prstGeom prst="rect">
            <a:avLst/>
          </a:prstGeom>
        </p:spPr>
        <p:txBody>
          <a:bodyPr lIns="0" tIns="0" rIns="0" bIns="0" rtlCol="0" anchor="t">
            <a:spAutoFit/>
          </a:bodyPr>
          <a:lstStyle/>
          <a:p>
            <a:pPr>
              <a:lnSpc>
                <a:spcPts val="4332"/>
              </a:lnSpc>
            </a:pPr>
            <a:r>
              <a:rPr lang="en-US" sz="3094">
                <a:solidFill>
                  <a:srgbClr val="000000"/>
                </a:solidFill>
                <a:latin typeface="IBM Plex Sans Bold"/>
              </a:rPr>
              <a:t>Liquidity/Tranferability: </a:t>
            </a:r>
            <a:r>
              <a:rPr lang="en-US" sz="3094">
                <a:solidFill>
                  <a:srgbClr val="000000"/>
                </a:solidFill>
                <a:latin typeface="IBM Plex Sans"/>
              </a:rPr>
              <a:t>Startup investments often lack immediate liquidity, as they require time to grow and mature</a:t>
            </a:r>
          </a:p>
        </p:txBody>
      </p:sp>
      <p:sp>
        <p:nvSpPr>
          <p:cNvPr id="12" name="TextBox 12"/>
          <p:cNvSpPr txBox="1"/>
          <p:nvPr/>
        </p:nvSpPr>
        <p:spPr>
          <a:xfrm>
            <a:off x="11175649" y="2833716"/>
            <a:ext cx="6371248" cy="2159767"/>
          </a:xfrm>
          <a:prstGeom prst="rect">
            <a:avLst/>
          </a:prstGeom>
        </p:spPr>
        <p:txBody>
          <a:bodyPr lIns="0" tIns="0" rIns="0" bIns="0" rtlCol="0" anchor="t">
            <a:spAutoFit/>
          </a:bodyPr>
          <a:lstStyle/>
          <a:p>
            <a:pPr>
              <a:lnSpc>
                <a:spcPts val="4332"/>
              </a:lnSpc>
            </a:pPr>
            <a:r>
              <a:rPr lang="en-US" sz="3094">
                <a:solidFill>
                  <a:srgbClr val="000000"/>
                </a:solidFill>
                <a:latin typeface="IBM Plex Sans Bold"/>
              </a:rPr>
              <a:t>Holding Period: </a:t>
            </a:r>
            <a:r>
              <a:rPr lang="en-US" sz="3094">
                <a:solidFill>
                  <a:srgbClr val="000000"/>
                </a:solidFill>
                <a:latin typeface="IBM Plex Sans"/>
              </a:rPr>
              <a:t>Investing is a marathon, not a sprint. Holding period refers to the time you hold onto an investment before selling it.</a:t>
            </a:r>
          </a:p>
        </p:txBody>
      </p:sp>
      <p:sp>
        <p:nvSpPr>
          <p:cNvPr id="13" name="TextBox 13"/>
          <p:cNvSpPr txBox="1"/>
          <p:nvPr/>
        </p:nvSpPr>
        <p:spPr>
          <a:xfrm>
            <a:off x="3359405" y="6241258"/>
            <a:ext cx="4930937" cy="2159767"/>
          </a:xfrm>
          <a:prstGeom prst="rect">
            <a:avLst/>
          </a:prstGeom>
        </p:spPr>
        <p:txBody>
          <a:bodyPr lIns="0" tIns="0" rIns="0" bIns="0" rtlCol="0" anchor="t">
            <a:spAutoFit/>
          </a:bodyPr>
          <a:lstStyle/>
          <a:p>
            <a:pPr>
              <a:lnSpc>
                <a:spcPts val="4332"/>
              </a:lnSpc>
            </a:pPr>
            <a:r>
              <a:rPr lang="en-US" sz="3094">
                <a:solidFill>
                  <a:srgbClr val="000000"/>
                </a:solidFill>
                <a:latin typeface="IBM Plex Sans Bold"/>
              </a:rPr>
              <a:t>Reporting: </a:t>
            </a:r>
            <a:r>
              <a:rPr lang="en-US" sz="3094">
                <a:solidFill>
                  <a:srgbClr val="000000"/>
                </a:solidFill>
                <a:latin typeface="IBM Plex Sans"/>
              </a:rPr>
              <a:t>Regulatory requirements of private companies is not as stringent as listed ones</a:t>
            </a:r>
          </a:p>
        </p:txBody>
      </p:sp>
      <p:sp>
        <p:nvSpPr>
          <p:cNvPr id="14" name="TextBox 14"/>
          <p:cNvSpPr txBox="1"/>
          <p:nvPr/>
        </p:nvSpPr>
        <p:spPr>
          <a:xfrm>
            <a:off x="11175649" y="6136692"/>
            <a:ext cx="6371248" cy="1616842"/>
          </a:xfrm>
          <a:prstGeom prst="rect">
            <a:avLst/>
          </a:prstGeom>
        </p:spPr>
        <p:txBody>
          <a:bodyPr lIns="0" tIns="0" rIns="0" bIns="0" rtlCol="0" anchor="t">
            <a:spAutoFit/>
          </a:bodyPr>
          <a:lstStyle/>
          <a:p>
            <a:pPr>
              <a:lnSpc>
                <a:spcPts val="4332"/>
              </a:lnSpc>
            </a:pPr>
            <a:r>
              <a:rPr lang="en-US" sz="3094">
                <a:solidFill>
                  <a:srgbClr val="000000"/>
                </a:solidFill>
                <a:latin typeface="IBM Plex Sans Bold"/>
              </a:rPr>
              <a:t>Principal Loss: </a:t>
            </a:r>
            <a:r>
              <a:rPr lang="en-US" sz="3094">
                <a:solidFill>
                  <a:srgbClr val="000000"/>
                </a:solidFill>
                <a:latin typeface="IBM Plex Sans"/>
              </a:rPr>
              <a:t>Not every venture succeeds, and the possibility of losing your initial investment exist.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589735" y="3941459"/>
            <a:ext cx="16698265" cy="1202041"/>
          </a:xfrm>
          <a:prstGeom prst="rect">
            <a:avLst/>
          </a:prstGeom>
        </p:spPr>
        <p:txBody>
          <a:bodyPr lIns="0" tIns="0" rIns="0" bIns="0" rtlCol="0" anchor="t">
            <a:spAutoFit/>
          </a:bodyPr>
          <a:lstStyle/>
          <a:p>
            <a:pPr algn="l">
              <a:lnSpc>
                <a:spcPts val="9870"/>
              </a:lnSpc>
            </a:pPr>
            <a:r>
              <a:rPr lang="en-US" sz="7050">
                <a:solidFill>
                  <a:srgbClr val="404040"/>
                </a:solidFill>
                <a:latin typeface="IBM Plex Sans Bold"/>
              </a:rPr>
              <a:t>Reasons </a:t>
            </a:r>
            <a:r>
              <a:rPr lang="en-US" sz="7050">
                <a:solidFill>
                  <a:srgbClr val="C00000"/>
                </a:solidFill>
                <a:latin typeface="IBM Plex Sans Bold"/>
              </a:rPr>
              <a:t>TO BE</a:t>
            </a:r>
            <a:r>
              <a:rPr lang="en-US" sz="7050">
                <a:solidFill>
                  <a:srgbClr val="404040"/>
                </a:solidFill>
                <a:latin typeface="IBM Plex Sans Bold"/>
              </a:rPr>
              <a:t> an angel investor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228029"/>
            <a:ext cx="16698265" cy="2449816"/>
          </a:xfrm>
          <a:prstGeom prst="rect">
            <a:avLst/>
          </a:prstGeom>
        </p:spPr>
        <p:txBody>
          <a:bodyPr lIns="0" tIns="0" rIns="0" bIns="0" rtlCol="0" anchor="t">
            <a:spAutoFit/>
          </a:bodyPr>
          <a:lstStyle/>
          <a:p>
            <a:pPr algn="l">
              <a:lnSpc>
                <a:spcPts val="9870"/>
              </a:lnSpc>
            </a:pPr>
            <a:r>
              <a:rPr lang="en-US" sz="7050">
                <a:solidFill>
                  <a:srgbClr val="A70000"/>
                </a:solidFill>
                <a:latin typeface="IBM Plex Sans Bold"/>
              </a:rPr>
              <a:t>Reason 1:</a:t>
            </a:r>
            <a:r>
              <a:rPr lang="en-US" sz="7050">
                <a:solidFill>
                  <a:srgbClr val="404040"/>
                </a:solidFill>
                <a:latin typeface="IBM Plex Sans Bold"/>
              </a:rPr>
              <a:t> Can be your </a:t>
            </a:r>
            <a:r>
              <a:rPr lang="en-US" sz="7050">
                <a:solidFill>
                  <a:srgbClr val="A70000"/>
                </a:solidFill>
                <a:latin typeface="IBM Plex Sans Bold"/>
              </a:rPr>
              <a:t>highest</a:t>
            </a:r>
            <a:r>
              <a:rPr lang="en-US" sz="7050">
                <a:solidFill>
                  <a:srgbClr val="404040"/>
                </a:solidFill>
                <a:latin typeface="IBM Plex Sans Bold"/>
              </a:rPr>
              <a:t> return asset class, if done right.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Freeform 4"/>
          <p:cNvSpPr/>
          <p:nvPr/>
        </p:nvSpPr>
        <p:spPr>
          <a:xfrm>
            <a:off x="1029265" y="2512632"/>
            <a:ext cx="7753642" cy="6745668"/>
          </a:xfrm>
          <a:custGeom>
            <a:avLst/>
            <a:gdLst/>
            <a:ahLst/>
            <a:cxnLst/>
            <a:rect l="l" t="t" r="r" b="b"/>
            <a:pathLst>
              <a:path w="7753642" h="6745668">
                <a:moveTo>
                  <a:pt x="0" y="0"/>
                </a:moveTo>
                <a:lnTo>
                  <a:pt x="7753641" y="0"/>
                </a:lnTo>
                <a:lnTo>
                  <a:pt x="7753641" y="6745668"/>
                </a:lnTo>
                <a:lnTo>
                  <a:pt x="0" y="6745668"/>
                </a:lnTo>
                <a:lnTo>
                  <a:pt x="0" y="0"/>
                </a:lnTo>
                <a:close/>
              </a:path>
            </a:pathLst>
          </a:custGeom>
          <a:blipFill>
            <a:blip r:embed="rId2"/>
            <a:stretch>
              <a:fillRect/>
            </a:stretch>
          </a:blipFill>
        </p:spPr>
      </p:sp>
      <p:sp>
        <p:nvSpPr>
          <p:cNvPr id="5" name="TextBox 5"/>
          <p:cNvSpPr txBox="1"/>
          <p:nvPr/>
        </p:nvSpPr>
        <p:spPr>
          <a:xfrm>
            <a:off x="1942877" y="923925"/>
            <a:ext cx="14402245" cy="943242"/>
          </a:xfrm>
          <a:prstGeom prst="rect">
            <a:avLst/>
          </a:prstGeom>
        </p:spPr>
        <p:txBody>
          <a:bodyPr lIns="0" tIns="0" rIns="0" bIns="0" rtlCol="0" anchor="t">
            <a:spAutoFit/>
          </a:bodyPr>
          <a:lstStyle/>
          <a:p>
            <a:pPr algn="l">
              <a:lnSpc>
                <a:spcPts val="7744"/>
              </a:lnSpc>
            </a:pPr>
            <a:r>
              <a:rPr lang="en-US" sz="5531">
                <a:solidFill>
                  <a:srgbClr val="A70000"/>
                </a:solidFill>
                <a:latin typeface="IBM Plex Sans Bold"/>
              </a:rPr>
              <a:t>Reason 2:</a:t>
            </a:r>
            <a:r>
              <a:rPr lang="en-US" sz="5531">
                <a:solidFill>
                  <a:srgbClr val="404040"/>
                </a:solidFill>
                <a:latin typeface="IBM Plex Sans Bold"/>
              </a:rPr>
              <a:t> No recession in startup funding</a:t>
            </a:r>
          </a:p>
        </p:txBody>
      </p:sp>
      <p:grpSp>
        <p:nvGrpSpPr>
          <p:cNvPr id="6" name="Group 6"/>
          <p:cNvGrpSpPr>
            <a:grpSpLocks noChangeAspect="1"/>
          </p:cNvGrpSpPr>
          <p:nvPr/>
        </p:nvGrpSpPr>
        <p:grpSpPr>
          <a:xfrm>
            <a:off x="1028700" y="2019397"/>
            <a:ext cx="15508413" cy="29912"/>
            <a:chOff x="0" y="0"/>
            <a:chExt cx="8232432" cy="15875"/>
          </a:xfrm>
        </p:grpSpPr>
        <p:sp>
          <p:nvSpPr>
            <p:cNvPr id="7" name="Freeform 7"/>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grpSp>
        <p:nvGrpSpPr>
          <p:cNvPr id="8" name="Group 8"/>
          <p:cNvGrpSpPr/>
          <p:nvPr/>
        </p:nvGrpSpPr>
        <p:grpSpPr>
          <a:xfrm>
            <a:off x="9005691" y="3160427"/>
            <a:ext cx="7827574" cy="5601383"/>
            <a:chOff x="0" y="0"/>
            <a:chExt cx="1814083" cy="1298151"/>
          </a:xfrm>
        </p:grpSpPr>
        <p:sp>
          <p:nvSpPr>
            <p:cNvPr id="9" name="Freeform 9"/>
            <p:cNvSpPr/>
            <p:nvPr/>
          </p:nvSpPr>
          <p:spPr>
            <a:xfrm>
              <a:off x="0" y="0"/>
              <a:ext cx="1814083" cy="1298151"/>
            </a:xfrm>
            <a:custGeom>
              <a:avLst/>
              <a:gdLst/>
              <a:ahLst/>
              <a:cxnLst/>
              <a:rect l="l" t="t" r="r" b="b"/>
              <a:pathLst>
                <a:path w="1814083" h="1298151">
                  <a:moveTo>
                    <a:pt x="0" y="0"/>
                  </a:moveTo>
                  <a:lnTo>
                    <a:pt x="1814083" y="0"/>
                  </a:lnTo>
                  <a:lnTo>
                    <a:pt x="1814083" y="1298151"/>
                  </a:lnTo>
                  <a:lnTo>
                    <a:pt x="0" y="1298151"/>
                  </a:lnTo>
                  <a:close/>
                </a:path>
              </a:pathLst>
            </a:custGeom>
            <a:solidFill>
              <a:srgbClr val="000000">
                <a:alpha val="0"/>
              </a:srgbClr>
            </a:solidFill>
            <a:ln w="28575">
              <a:solidFill>
                <a:srgbClr val="C00000"/>
              </a:solidFill>
            </a:ln>
          </p:spPr>
        </p:sp>
        <p:sp>
          <p:nvSpPr>
            <p:cNvPr id="10" name="TextBox 10"/>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11" name="Freeform 11"/>
          <p:cNvSpPr/>
          <p:nvPr/>
        </p:nvSpPr>
        <p:spPr>
          <a:xfrm>
            <a:off x="9944143" y="4814815"/>
            <a:ext cx="765248" cy="770061"/>
          </a:xfrm>
          <a:custGeom>
            <a:avLst/>
            <a:gdLst/>
            <a:ahLst/>
            <a:cxnLst/>
            <a:rect l="l" t="t" r="r" b="b"/>
            <a:pathLst>
              <a:path w="765248" h="770061">
                <a:moveTo>
                  <a:pt x="0" y="0"/>
                </a:moveTo>
                <a:lnTo>
                  <a:pt x="765248" y="0"/>
                </a:lnTo>
                <a:lnTo>
                  <a:pt x="765248" y="770061"/>
                </a:lnTo>
                <a:lnTo>
                  <a:pt x="0" y="770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2122582" y="4842697"/>
            <a:ext cx="796895" cy="883654"/>
          </a:xfrm>
          <a:custGeom>
            <a:avLst/>
            <a:gdLst/>
            <a:ahLst/>
            <a:cxnLst/>
            <a:rect l="l" t="t" r="r" b="b"/>
            <a:pathLst>
              <a:path w="796895" h="883654">
                <a:moveTo>
                  <a:pt x="0" y="0"/>
                </a:moveTo>
                <a:lnTo>
                  <a:pt x="796895" y="0"/>
                </a:lnTo>
                <a:lnTo>
                  <a:pt x="796895" y="883654"/>
                </a:lnTo>
                <a:lnTo>
                  <a:pt x="0" y="8836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p:nvPr/>
        </p:nvGrpSpPr>
        <p:grpSpPr>
          <a:xfrm>
            <a:off x="12300838" y="5158181"/>
            <a:ext cx="150294" cy="15029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5" name="TextBox 15"/>
            <p:cNvSpPr txBox="1"/>
            <p:nvPr/>
          </p:nvSpPr>
          <p:spPr>
            <a:xfrm>
              <a:off x="76200" y="38100"/>
              <a:ext cx="660400" cy="698500"/>
            </a:xfrm>
            <a:prstGeom prst="rect">
              <a:avLst/>
            </a:prstGeom>
          </p:spPr>
          <p:txBody>
            <a:bodyPr lIns="76200" tIns="76200" rIns="76200" bIns="76200" rtlCol="0" anchor="ctr"/>
            <a:lstStyle/>
            <a:p>
              <a:pPr algn="ctr">
                <a:lnSpc>
                  <a:spcPts val="2310"/>
                </a:lnSpc>
              </a:pPr>
              <a:endParaRPr/>
            </a:p>
          </p:txBody>
        </p:sp>
      </p:grpSp>
      <p:sp>
        <p:nvSpPr>
          <p:cNvPr id="16" name="Freeform 16"/>
          <p:cNvSpPr/>
          <p:nvPr/>
        </p:nvSpPr>
        <p:spPr>
          <a:xfrm>
            <a:off x="12347110" y="5152139"/>
            <a:ext cx="88697" cy="132384"/>
          </a:xfrm>
          <a:custGeom>
            <a:avLst/>
            <a:gdLst/>
            <a:ahLst/>
            <a:cxnLst/>
            <a:rect l="l" t="t" r="r" b="b"/>
            <a:pathLst>
              <a:path w="88697" h="132384">
                <a:moveTo>
                  <a:pt x="0" y="0"/>
                </a:moveTo>
                <a:lnTo>
                  <a:pt x="88698" y="0"/>
                </a:lnTo>
                <a:lnTo>
                  <a:pt x="88698" y="132385"/>
                </a:lnTo>
                <a:lnTo>
                  <a:pt x="0" y="1323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7"/>
          <p:cNvSpPr txBox="1"/>
          <p:nvPr/>
        </p:nvSpPr>
        <p:spPr>
          <a:xfrm>
            <a:off x="9786279" y="6146898"/>
            <a:ext cx="1163774" cy="293916"/>
          </a:xfrm>
          <a:prstGeom prst="rect">
            <a:avLst/>
          </a:prstGeom>
        </p:spPr>
        <p:txBody>
          <a:bodyPr lIns="0" tIns="0" rIns="0" bIns="0" rtlCol="0" anchor="t">
            <a:spAutoFit/>
          </a:bodyPr>
          <a:lstStyle/>
          <a:p>
            <a:pPr algn="l">
              <a:lnSpc>
                <a:spcPts val="1763"/>
              </a:lnSpc>
            </a:pPr>
            <a:r>
              <a:rPr lang="en-US" sz="3527">
                <a:solidFill>
                  <a:srgbClr val="C00000"/>
                </a:solidFill>
                <a:latin typeface="IBM Plex Sans Bold"/>
              </a:rPr>
              <a:t>99K+</a:t>
            </a:r>
          </a:p>
        </p:txBody>
      </p:sp>
      <p:sp>
        <p:nvSpPr>
          <p:cNvPr id="18" name="TextBox 18"/>
          <p:cNvSpPr txBox="1"/>
          <p:nvPr/>
        </p:nvSpPr>
        <p:spPr>
          <a:xfrm>
            <a:off x="9144000" y="6413834"/>
            <a:ext cx="2165987" cy="539000"/>
          </a:xfrm>
          <a:prstGeom prst="rect">
            <a:avLst/>
          </a:prstGeom>
        </p:spPr>
        <p:txBody>
          <a:bodyPr lIns="0" tIns="0" rIns="0" bIns="0" rtlCol="0" anchor="t">
            <a:spAutoFit/>
          </a:bodyPr>
          <a:lstStyle/>
          <a:p>
            <a:pPr algn="ctr">
              <a:lnSpc>
                <a:spcPts val="2116"/>
              </a:lnSpc>
            </a:pPr>
            <a:r>
              <a:rPr lang="en-US" sz="1940">
                <a:solidFill>
                  <a:srgbClr val="2E2E38"/>
                </a:solidFill>
                <a:latin typeface="IBM Plex Sans"/>
              </a:rPr>
              <a:t>DPIIT Recognised Startups*</a:t>
            </a:r>
          </a:p>
        </p:txBody>
      </p:sp>
      <p:sp>
        <p:nvSpPr>
          <p:cNvPr id="19" name="TextBox 19"/>
          <p:cNvSpPr txBox="1"/>
          <p:nvPr/>
        </p:nvSpPr>
        <p:spPr>
          <a:xfrm>
            <a:off x="12174813" y="6146857"/>
            <a:ext cx="1163774" cy="293916"/>
          </a:xfrm>
          <a:prstGeom prst="rect">
            <a:avLst/>
          </a:prstGeom>
        </p:spPr>
        <p:txBody>
          <a:bodyPr lIns="0" tIns="0" rIns="0" bIns="0" rtlCol="0" anchor="t">
            <a:spAutoFit/>
          </a:bodyPr>
          <a:lstStyle/>
          <a:p>
            <a:pPr algn="l">
              <a:lnSpc>
                <a:spcPts val="1763"/>
              </a:lnSpc>
            </a:pPr>
            <a:r>
              <a:rPr lang="en-US" sz="3527">
                <a:solidFill>
                  <a:srgbClr val="C00000"/>
                </a:solidFill>
                <a:latin typeface="IBM Plex Sans Bold"/>
              </a:rPr>
              <a:t>108</a:t>
            </a:r>
          </a:p>
        </p:txBody>
      </p:sp>
      <p:sp>
        <p:nvSpPr>
          <p:cNvPr id="20" name="TextBox 20"/>
          <p:cNvSpPr txBox="1"/>
          <p:nvPr/>
        </p:nvSpPr>
        <p:spPr>
          <a:xfrm>
            <a:off x="11509280" y="6387582"/>
            <a:ext cx="2165987" cy="273405"/>
          </a:xfrm>
          <a:prstGeom prst="rect">
            <a:avLst/>
          </a:prstGeom>
        </p:spPr>
        <p:txBody>
          <a:bodyPr lIns="0" tIns="0" rIns="0" bIns="0" rtlCol="0" anchor="t">
            <a:spAutoFit/>
          </a:bodyPr>
          <a:lstStyle/>
          <a:p>
            <a:pPr algn="ctr">
              <a:lnSpc>
                <a:spcPts val="2116"/>
              </a:lnSpc>
            </a:pPr>
            <a:r>
              <a:rPr lang="en-US" sz="1940">
                <a:solidFill>
                  <a:srgbClr val="2E2E38"/>
                </a:solidFill>
                <a:latin typeface="IBM Plex Sans"/>
              </a:rPr>
              <a:t>Unicorns</a:t>
            </a:r>
          </a:p>
        </p:txBody>
      </p:sp>
      <p:sp>
        <p:nvSpPr>
          <p:cNvPr id="21" name="TextBox 21"/>
          <p:cNvSpPr txBox="1"/>
          <p:nvPr/>
        </p:nvSpPr>
        <p:spPr>
          <a:xfrm>
            <a:off x="14232343" y="6146857"/>
            <a:ext cx="2112779" cy="293916"/>
          </a:xfrm>
          <a:prstGeom prst="rect">
            <a:avLst/>
          </a:prstGeom>
        </p:spPr>
        <p:txBody>
          <a:bodyPr lIns="0" tIns="0" rIns="0" bIns="0" rtlCol="0" anchor="t">
            <a:spAutoFit/>
          </a:bodyPr>
          <a:lstStyle/>
          <a:p>
            <a:pPr algn="l">
              <a:lnSpc>
                <a:spcPts val="1763"/>
              </a:lnSpc>
            </a:pPr>
            <a:r>
              <a:rPr lang="en-US" sz="3527">
                <a:solidFill>
                  <a:srgbClr val="C00000"/>
                </a:solidFill>
                <a:latin typeface="IBM Plex Sans Bold"/>
              </a:rPr>
              <a:t>$340 Bn</a:t>
            </a:r>
          </a:p>
        </p:txBody>
      </p:sp>
      <p:sp>
        <p:nvSpPr>
          <p:cNvPr id="22" name="TextBox 22"/>
          <p:cNvSpPr txBox="1"/>
          <p:nvPr/>
        </p:nvSpPr>
        <p:spPr>
          <a:xfrm>
            <a:off x="13987230" y="6417117"/>
            <a:ext cx="2322031" cy="539000"/>
          </a:xfrm>
          <a:prstGeom prst="rect">
            <a:avLst/>
          </a:prstGeom>
        </p:spPr>
        <p:txBody>
          <a:bodyPr lIns="0" tIns="0" rIns="0" bIns="0" rtlCol="0" anchor="t">
            <a:spAutoFit/>
          </a:bodyPr>
          <a:lstStyle/>
          <a:p>
            <a:pPr algn="ctr">
              <a:lnSpc>
                <a:spcPts val="2116"/>
              </a:lnSpc>
            </a:pPr>
            <a:r>
              <a:rPr lang="en-US" sz="1940">
                <a:solidFill>
                  <a:srgbClr val="2E2E38"/>
                </a:solidFill>
                <a:latin typeface="IBM Plex Sans"/>
              </a:rPr>
              <a:t>Total Valuation of Unicorns</a:t>
            </a:r>
          </a:p>
        </p:txBody>
      </p:sp>
      <p:sp>
        <p:nvSpPr>
          <p:cNvPr id="23" name="Freeform 23"/>
          <p:cNvSpPr/>
          <p:nvPr/>
        </p:nvSpPr>
        <p:spPr>
          <a:xfrm>
            <a:off x="14559757" y="4931472"/>
            <a:ext cx="821773" cy="794878"/>
          </a:xfrm>
          <a:custGeom>
            <a:avLst/>
            <a:gdLst/>
            <a:ahLst/>
            <a:cxnLst/>
            <a:rect l="l" t="t" r="r" b="b"/>
            <a:pathLst>
              <a:path w="821773" h="794878">
                <a:moveTo>
                  <a:pt x="0" y="0"/>
                </a:moveTo>
                <a:lnTo>
                  <a:pt x="821773" y="0"/>
                </a:lnTo>
                <a:lnTo>
                  <a:pt x="821773" y="794879"/>
                </a:lnTo>
                <a:lnTo>
                  <a:pt x="0" y="7948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228029"/>
            <a:ext cx="16698265" cy="3697591"/>
          </a:xfrm>
          <a:prstGeom prst="rect">
            <a:avLst/>
          </a:prstGeom>
        </p:spPr>
        <p:txBody>
          <a:bodyPr lIns="0" tIns="0" rIns="0" bIns="0" rtlCol="0" anchor="t">
            <a:spAutoFit/>
          </a:bodyPr>
          <a:lstStyle/>
          <a:p>
            <a:pPr algn="l">
              <a:lnSpc>
                <a:spcPts val="9870"/>
              </a:lnSpc>
            </a:pPr>
            <a:r>
              <a:rPr lang="en-US" sz="7050">
                <a:solidFill>
                  <a:srgbClr val="A70000"/>
                </a:solidFill>
                <a:latin typeface="IBM Plex Sans Bold"/>
              </a:rPr>
              <a:t>Reason 3:</a:t>
            </a:r>
            <a:r>
              <a:rPr lang="en-US" sz="7050">
                <a:solidFill>
                  <a:srgbClr val="404040"/>
                </a:solidFill>
                <a:latin typeface="IBM Plex Sans Bold"/>
              </a:rPr>
              <a:t> The median company makes 95% of their gains in valuation before they go public.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019397"/>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2878692" y="2465774"/>
            <a:ext cx="12530617" cy="7048472"/>
          </a:xfrm>
          <a:custGeom>
            <a:avLst/>
            <a:gdLst/>
            <a:ahLst/>
            <a:cxnLst/>
            <a:rect l="l" t="t" r="r" b="b"/>
            <a:pathLst>
              <a:path w="12530617" h="7048472">
                <a:moveTo>
                  <a:pt x="0" y="0"/>
                </a:moveTo>
                <a:lnTo>
                  <a:pt x="12530616" y="0"/>
                </a:lnTo>
                <a:lnTo>
                  <a:pt x="12530616" y="7048472"/>
                </a:lnTo>
                <a:lnTo>
                  <a:pt x="0" y="7048472"/>
                </a:lnTo>
                <a:lnTo>
                  <a:pt x="0" y="0"/>
                </a:lnTo>
                <a:close/>
              </a:path>
            </a:pathLst>
          </a:custGeom>
          <a:blipFill>
            <a:blip r:embed="rId2"/>
            <a:stretch>
              <a:fillRect/>
            </a:stretch>
          </a:blipFill>
        </p:spPr>
      </p:sp>
      <p:sp>
        <p:nvSpPr>
          <p:cNvPr id="7" name="TextBox 7"/>
          <p:cNvSpPr txBox="1"/>
          <p:nvPr/>
        </p:nvSpPr>
        <p:spPr>
          <a:xfrm>
            <a:off x="1942877" y="923925"/>
            <a:ext cx="14402245" cy="945346"/>
          </a:xfrm>
          <a:prstGeom prst="rect">
            <a:avLst/>
          </a:prstGeom>
        </p:spPr>
        <p:txBody>
          <a:bodyPr lIns="0" tIns="0" rIns="0" bIns="0" rtlCol="0" anchor="t">
            <a:spAutoFit/>
          </a:bodyPr>
          <a:lstStyle/>
          <a:p>
            <a:pPr algn="l">
              <a:lnSpc>
                <a:spcPts val="7744"/>
              </a:lnSpc>
            </a:pPr>
            <a:r>
              <a:rPr lang="en-US" sz="5531">
                <a:solidFill>
                  <a:srgbClr val="A70000"/>
                </a:solidFill>
                <a:latin typeface="IBM Plex Sans Bold"/>
              </a:rPr>
              <a:t>Reason 4: </a:t>
            </a:r>
            <a:r>
              <a:rPr lang="en-US" sz="5531">
                <a:solidFill>
                  <a:srgbClr val="000000"/>
                </a:solidFill>
                <a:latin typeface="IBM Plex Sans Bold"/>
              </a:rPr>
              <a:t>India is a growth story!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228029"/>
            <a:ext cx="16698265" cy="2449816"/>
          </a:xfrm>
          <a:prstGeom prst="rect">
            <a:avLst/>
          </a:prstGeom>
        </p:spPr>
        <p:txBody>
          <a:bodyPr lIns="0" tIns="0" rIns="0" bIns="0" rtlCol="0" anchor="t">
            <a:spAutoFit/>
          </a:bodyPr>
          <a:lstStyle/>
          <a:p>
            <a:pPr algn="l">
              <a:lnSpc>
                <a:spcPts val="9870"/>
              </a:lnSpc>
            </a:pPr>
            <a:r>
              <a:rPr lang="en-US" sz="7050">
                <a:solidFill>
                  <a:srgbClr val="A70000"/>
                </a:solidFill>
                <a:latin typeface="IBM Plex Sans Bold"/>
              </a:rPr>
              <a:t>Reason 5:</a:t>
            </a:r>
            <a:r>
              <a:rPr lang="en-US" sz="7050">
                <a:solidFill>
                  <a:srgbClr val="404040"/>
                </a:solidFill>
                <a:latin typeface="IBM Plex Sans Bold"/>
              </a:rPr>
              <a:t> Best way to stay relevant and learn.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3228029"/>
            <a:ext cx="16698265" cy="2449816"/>
          </a:xfrm>
          <a:prstGeom prst="rect">
            <a:avLst/>
          </a:prstGeom>
        </p:spPr>
        <p:txBody>
          <a:bodyPr lIns="0" tIns="0" rIns="0" bIns="0" rtlCol="0" anchor="t">
            <a:spAutoFit/>
          </a:bodyPr>
          <a:lstStyle/>
          <a:p>
            <a:pPr algn="l">
              <a:lnSpc>
                <a:spcPts val="9870"/>
              </a:lnSpc>
            </a:pPr>
            <a:r>
              <a:rPr lang="en-US" sz="7050">
                <a:solidFill>
                  <a:srgbClr val="A70000"/>
                </a:solidFill>
                <a:latin typeface="IBM Plex Sans Bold"/>
              </a:rPr>
              <a:t>Reason 6:</a:t>
            </a:r>
            <a:r>
              <a:rPr lang="en-US" sz="7050">
                <a:solidFill>
                  <a:srgbClr val="404040"/>
                </a:solidFill>
                <a:latin typeface="IBM Plex Sans Bold"/>
              </a:rPr>
              <a:t> Building the ecosystem and economy.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2813290" y="781293"/>
            <a:ext cx="1413059" cy="1413059"/>
          </a:xfrm>
          <a:custGeom>
            <a:avLst/>
            <a:gdLst/>
            <a:ahLst/>
            <a:cxnLst/>
            <a:rect l="l" t="t" r="r" b="b"/>
            <a:pathLst>
              <a:path w="1413059" h="1413059">
                <a:moveTo>
                  <a:pt x="0" y="0"/>
                </a:moveTo>
                <a:lnTo>
                  <a:pt x="1413059" y="0"/>
                </a:lnTo>
                <a:lnTo>
                  <a:pt x="1413059" y="1413060"/>
                </a:lnTo>
                <a:lnTo>
                  <a:pt x="0" y="1413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4767307" y="949507"/>
            <a:ext cx="9985216"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Module 1- What, Who, Why</a:t>
            </a:r>
          </a:p>
        </p:txBody>
      </p:sp>
      <p:sp>
        <p:nvSpPr>
          <p:cNvPr id="8" name="TextBox 8"/>
          <p:cNvSpPr txBox="1"/>
          <p:nvPr/>
        </p:nvSpPr>
        <p:spPr>
          <a:xfrm>
            <a:off x="1758090" y="3556758"/>
            <a:ext cx="15501210" cy="5642570"/>
          </a:xfrm>
          <a:prstGeom prst="rect">
            <a:avLst/>
          </a:prstGeom>
        </p:spPr>
        <p:txBody>
          <a:bodyPr lIns="0" tIns="0" rIns="0" bIns="0" rtlCol="0" anchor="t">
            <a:spAutoFit/>
          </a:bodyPr>
          <a:lstStyle/>
          <a:p>
            <a:pPr marL="753306" lvl="1" indent="-376653">
              <a:lnSpc>
                <a:spcPts val="4009"/>
              </a:lnSpc>
              <a:buFont typeface="Arial"/>
              <a:buChar char="•"/>
            </a:pPr>
            <a:r>
              <a:rPr lang="en-US" sz="3489" dirty="0">
                <a:solidFill>
                  <a:srgbClr val="262626"/>
                </a:solidFill>
                <a:latin typeface="IBM Plex Sans"/>
              </a:rPr>
              <a:t>Landscape/ The Opportunity</a:t>
            </a:r>
          </a:p>
          <a:p>
            <a:pPr marL="376653" lvl="1">
              <a:lnSpc>
                <a:spcPts val="4009"/>
              </a:lnSpc>
            </a:pPr>
            <a:endParaRPr lang="en-US" sz="3489" dirty="0">
              <a:solidFill>
                <a:srgbClr val="262626"/>
              </a:solidFill>
              <a:latin typeface="IBM Plex Sans"/>
            </a:endParaRPr>
          </a:p>
          <a:p>
            <a:pPr marL="753306" lvl="1" indent="-376653">
              <a:lnSpc>
                <a:spcPts val="4009"/>
              </a:lnSpc>
              <a:buFont typeface="Arial"/>
              <a:buChar char="•"/>
            </a:pPr>
            <a:r>
              <a:rPr lang="en-US" sz="3489" dirty="0">
                <a:solidFill>
                  <a:srgbClr val="262626"/>
                </a:solidFill>
                <a:latin typeface="IBM Plex Sans"/>
              </a:rPr>
              <a:t>What is Angel Investing</a:t>
            </a:r>
          </a:p>
          <a:p>
            <a:pPr>
              <a:lnSpc>
                <a:spcPts val="4009"/>
              </a:lnSpc>
            </a:pPr>
            <a:endParaRPr lang="en-US" sz="3489" dirty="0">
              <a:solidFill>
                <a:srgbClr val="262626"/>
              </a:solidFill>
              <a:latin typeface="IBM Plex Sans"/>
            </a:endParaRPr>
          </a:p>
          <a:p>
            <a:pPr marL="753306" lvl="1" indent="-376653">
              <a:lnSpc>
                <a:spcPts val="4009"/>
              </a:lnSpc>
              <a:buFont typeface="Arial"/>
              <a:buChar char="•"/>
            </a:pPr>
            <a:r>
              <a:rPr lang="en-US" sz="3489" dirty="0">
                <a:solidFill>
                  <a:srgbClr val="262626"/>
                </a:solidFill>
                <a:latin typeface="IBM Plex Sans"/>
              </a:rPr>
              <a:t>Who is an Angel Investor</a:t>
            </a:r>
          </a:p>
          <a:p>
            <a:pPr>
              <a:lnSpc>
                <a:spcPts val="4009"/>
              </a:lnSpc>
            </a:pPr>
            <a:endParaRPr lang="en-US" sz="3489" dirty="0">
              <a:solidFill>
                <a:srgbClr val="262626"/>
              </a:solidFill>
              <a:latin typeface="IBM Plex Sans"/>
            </a:endParaRPr>
          </a:p>
          <a:p>
            <a:pPr marL="753306" lvl="1" indent="-376653">
              <a:lnSpc>
                <a:spcPts val="4009"/>
              </a:lnSpc>
              <a:buFont typeface="Arial"/>
              <a:buChar char="•"/>
            </a:pPr>
            <a:r>
              <a:rPr lang="en-US" sz="3489" dirty="0">
                <a:solidFill>
                  <a:srgbClr val="262626"/>
                </a:solidFill>
                <a:latin typeface="IBM Plex Sans"/>
              </a:rPr>
              <a:t>Reasons to </a:t>
            </a:r>
            <a:r>
              <a:rPr lang="en-US" sz="3489" dirty="0">
                <a:solidFill>
                  <a:srgbClr val="262626"/>
                </a:solidFill>
                <a:latin typeface="IBM Plex Sans Bold"/>
              </a:rPr>
              <a:t>NOT BE</a:t>
            </a:r>
            <a:r>
              <a:rPr lang="en-US" sz="3489" dirty="0">
                <a:solidFill>
                  <a:srgbClr val="262626"/>
                </a:solidFill>
                <a:latin typeface="IBM Plex Sans"/>
              </a:rPr>
              <a:t> and </a:t>
            </a:r>
            <a:r>
              <a:rPr lang="en-US" sz="3489" dirty="0">
                <a:solidFill>
                  <a:srgbClr val="262626"/>
                </a:solidFill>
                <a:latin typeface="IBM Plex Sans Bold"/>
              </a:rPr>
              <a:t>BE</a:t>
            </a:r>
            <a:r>
              <a:rPr lang="en-US" sz="3489" dirty="0">
                <a:solidFill>
                  <a:srgbClr val="262626"/>
                </a:solidFill>
                <a:latin typeface="IBM Plex Sans"/>
              </a:rPr>
              <a:t> an angel investor</a:t>
            </a:r>
          </a:p>
          <a:p>
            <a:pPr>
              <a:lnSpc>
                <a:spcPts val="4009"/>
              </a:lnSpc>
            </a:pPr>
            <a:endParaRPr lang="en-US" sz="3489" dirty="0">
              <a:solidFill>
                <a:srgbClr val="262626"/>
              </a:solidFill>
              <a:latin typeface="IBM Plex Sans"/>
            </a:endParaRPr>
          </a:p>
          <a:p>
            <a:pPr marL="753306" lvl="1" indent="-376653">
              <a:lnSpc>
                <a:spcPts val="4009"/>
              </a:lnSpc>
              <a:buFont typeface="Arial"/>
              <a:buChar char="•"/>
            </a:pPr>
            <a:r>
              <a:rPr lang="en-US" sz="3489" dirty="0">
                <a:solidFill>
                  <a:srgbClr val="262626"/>
                </a:solidFill>
                <a:latin typeface="IBM Plex Sans"/>
              </a:rPr>
              <a:t>Expectations from Angel Investing</a:t>
            </a:r>
          </a:p>
          <a:p>
            <a:pPr>
              <a:lnSpc>
                <a:spcPts val="4009"/>
              </a:lnSpc>
            </a:pPr>
            <a:endParaRPr lang="en-US" sz="3489" dirty="0">
              <a:solidFill>
                <a:srgbClr val="262626"/>
              </a:solidFill>
              <a:latin typeface="IBM Plex Sans"/>
            </a:endParaRPr>
          </a:p>
          <a:p>
            <a:pPr marL="753306" lvl="1" indent="-376653" algn="l">
              <a:lnSpc>
                <a:spcPts val="4009"/>
              </a:lnSpc>
              <a:buFont typeface="Arial"/>
              <a:buChar char="•"/>
            </a:pPr>
            <a:r>
              <a:rPr lang="en-US" sz="3489" dirty="0">
                <a:solidFill>
                  <a:srgbClr val="262626"/>
                </a:solidFill>
                <a:latin typeface="IBM Plex Sans"/>
              </a:rPr>
              <a:t>Capital Allocation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4" name="TextBox 4"/>
          <p:cNvSpPr txBox="1"/>
          <p:nvPr/>
        </p:nvSpPr>
        <p:spPr>
          <a:xfrm>
            <a:off x="1028700" y="1958384"/>
            <a:ext cx="16698265" cy="3697591"/>
          </a:xfrm>
          <a:prstGeom prst="rect">
            <a:avLst/>
          </a:prstGeom>
        </p:spPr>
        <p:txBody>
          <a:bodyPr lIns="0" tIns="0" rIns="0" bIns="0" rtlCol="0" anchor="t">
            <a:spAutoFit/>
          </a:bodyPr>
          <a:lstStyle/>
          <a:p>
            <a:pPr>
              <a:lnSpc>
                <a:spcPts val="9870"/>
              </a:lnSpc>
            </a:pPr>
            <a:r>
              <a:rPr lang="en-US" sz="7050">
                <a:solidFill>
                  <a:srgbClr val="A70000"/>
                </a:solidFill>
                <a:latin typeface="IBM Plex Sans Bold"/>
              </a:rPr>
              <a:t>FINALLY</a:t>
            </a:r>
          </a:p>
          <a:p>
            <a:pPr>
              <a:lnSpc>
                <a:spcPts val="9870"/>
              </a:lnSpc>
            </a:pPr>
            <a:endParaRPr lang="en-US" sz="7050">
              <a:solidFill>
                <a:srgbClr val="A70000"/>
              </a:solidFill>
              <a:latin typeface="IBM Plex Sans Bold"/>
            </a:endParaRPr>
          </a:p>
          <a:p>
            <a:pPr algn="l">
              <a:lnSpc>
                <a:spcPts val="9870"/>
              </a:lnSpc>
            </a:pPr>
            <a:r>
              <a:rPr lang="en-US" sz="7050">
                <a:solidFill>
                  <a:srgbClr val="A70000"/>
                </a:solidFill>
                <a:latin typeface="IBM Plex Sans Bold"/>
              </a:rPr>
              <a:t> </a:t>
            </a:r>
            <a:r>
              <a:rPr lang="en-US" sz="7050">
                <a:solidFill>
                  <a:srgbClr val="000000"/>
                </a:solidFill>
                <a:latin typeface="IBM Plex Sans Bold"/>
              </a:rPr>
              <a:t>Pass on What you have learned - Yoda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019397"/>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9144000" y="2675494"/>
            <a:ext cx="2078766" cy="2078766"/>
          </a:xfrm>
          <a:custGeom>
            <a:avLst/>
            <a:gdLst/>
            <a:ahLst/>
            <a:cxnLst/>
            <a:rect l="l" t="t" r="r" b="b"/>
            <a:pathLst>
              <a:path w="2078766" h="2078766">
                <a:moveTo>
                  <a:pt x="0" y="0"/>
                </a:moveTo>
                <a:lnTo>
                  <a:pt x="2078766" y="0"/>
                </a:lnTo>
                <a:lnTo>
                  <a:pt x="2078766" y="2078766"/>
                </a:lnTo>
                <a:lnTo>
                  <a:pt x="0" y="2078766"/>
                </a:lnTo>
                <a:lnTo>
                  <a:pt x="0" y="0"/>
                </a:lnTo>
                <a:close/>
              </a:path>
            </a:pathLst>
          </a:custGeom>
          <a:blipFill>
            <a:blip r:embed="rId2"/>
            <a:stretch>
              <a:fillRect/>
            </a:stretch>
          </a:blipFill>
        </p:spPr>
      </p:sp>
      <p:grpSp>
        <p:nvGrpSpPr>
          <p:cNvPr id="7" name="Group 7"/>
          <p:cNvGrpSpPr/>
          <p:nvPr/>
        </p:nvGrpSpPr>
        <p:grpSpPr>
          <a:xfrm>
            <a:off x="9144000" y="2284853"/>
            <a:ext cx="2078766" cy="409691"/>
            <a:chOff x="0" y="0"/>
            <a:chExt cx="666921" cy="131439"/>
          </a:xfrm>
        </p:grpSpPr>
        <p:sp>
          <p:nvSpPr>
            <p:cNvPr id="8" name="Freeform 8"/>
            <p:cNvSpPr/>
            <p:nvPr/>
          </p:nvSpPr>
          <p:spPr>
            <a:xfrm>
              <a:off x="0" y="0"/>
              <a:ext cx="666921" cy="131439"/>
            </a:xfrm>
            <a:custGeom>
              <a:avLst/>
              <a:gdLst/>
              <a:ahLst/>
              <a:cxnLst/>
              <a:rect l="l" t="t" r="r" b="b"/>
              <a:pathLst>
                <a:path w="666921" h="131439">
                  <a:moveTo>
                    <a:pt x="0" y="0"/>
                  </a:moveTo>
                  <a:lnTo>
                    <a:pt x="666921" y="0"/>
                  </a:lnTo>
                  <a:lnTo>
                    <a:pt x="666921" y="131439"/>
                  </a:lnTo>
                  <a:lnTo>
                    <a:pt x="0" y="131439"/>
                  </a:lnTo>
                  <a:close/>
                </a:path>
              </a:pathLst>
            </a:custGeom>
            <a:solidFill>
              <a:srgbClr val="A70000"/>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310"/>
                </a:lnSpc>
              </a:pPr>
              <a:r>
                <a:rPr lang="en-US" sz="1650">
                  <a:solidFill>
                    <a:srgbClr val="FFFFFF"/>
                  </a:solidFill>
                  <a:latin typeface="IBM Plex Sans Bold"/>
                </a:rPr>
                <a:t>Mohandas Pai</a:t>
              </a:r>
            </a:p>
          </p:txBody>
        </p:sp>
      </p:grpSp>
      <p:sp>
        <p:nvSpPr>
          <p:cNvPr id="10" name="Freeform 10"/>
          <p:cNvSpPr/>
          <p:nvPr/>
        </p:nvSpPr>
        <p:spPr>
          <a:xfrm>
            <a:off x="11711922" y="2675494"/>
            <a:ext cx="2078766" cy="2078766"/>
          </a:xfrm>
          <a:custGeom>
            <a:avLst/>
            <a:gdLst/>
            <a:ahLst/>
            <a:cxnLst/>
            <a:rect l="l" t="t" r="r" b="b"/>
            <a:pathLst>
              <a:path w="2078766" h="2078766">
                <a:moveTo>
                  <a:pt x="0" y="0"/>
                </a:moveTo>
                <a:lnTo>
                  <a:pt x="2078765" y="0"/>
                </a:lnTo>
                <a:lnTo>
                  <a:pt x="2078765" y="2078766"/>
                </a:lnTo>
                <a:lnTo>
                  <a:pt x="0" y="2078766"/>
                </a:lnTo>
                <a:lnTo>
                  <a:pt x="0" y="0"/>
                </a:lnTo>
                <a:close/>
              </a:path>
            </a:pathLst>
          </a:custGeom>
          <a:blipFill>
            <a:blip r:embed="rId3"/>
            <a:stretch>
              <a:fillRect r="-4951" b="-55295"/>
            </a:stretch>
          </a:blipFill>
        </p:spPr>
      </p:sp>
      <p:grpSp>
        <p:nvGrpSpPr>
          <p:cNvPr id="11" name="Group 11"/>
          <p:cNvGrpSpPr/>
          <p:nvPr/>
        </p:nvGrpSpPr>
        <p:grpSpPr>
          <a:xfrm>
            <a:off x="11711922" y="2284853"/>
            <a:ext cx="2078766" cy="409691"/>
            <a:chOff x="0" y="0"/>
            <a:chExt cx="666921" cy="131439"/>
          </a:xfrm>
        </p:grpSpPr>
        <p:sp>
          <p:nvSpPr>
            <p:cNvPr id="12" name="Freeform 12"/>
            <p:cNvSpPr/>
            <p:nvPr/>
          </p:nvSpPr>
          <p:spPr>
            <a:xfrm>
              <a:off x="0" y="0"/>
              <a:ext cx="666921" cy="131439"/>
            </a:xfrm>
            <a:custGeom>
              <a:avLst/>
              <a:gdLst/>
              <a:ahLst/>
              <a:cxnLst/>
              <a:rect l="l" t="t" r="r" b="b"/>
              <a:pathLst>
                <a:path w="666921" h="131439">
                  <a:moveTo>
                    <a:pt x="0" y="0"/>
                  </a:moveTo>
                  <a:lnTo>
                    <a:pt x="666921" y="0"/>
                  </a:lnTo>
                  <a:lnTo>
                    <a:pt x="666921" y="131439"/>
                  </a:lnTo>
                  <a:lnTo>
                    <a:pt x="0" y="131439"/>
                  </a:lnTo>
                  <a:close/>
                </a:path>
              </a:pathLst>
            </a:custGeom>
            <a:solidFill>
              <a:srgbClr val="A70000"/>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310"/>
                </a:lnSpc>
              </a:pPr>
              <a:r>
                <a:rPr lang="en-US" sz="1650">
                  <a:solidFill>
                    <a:srgbClr val="FFFFFF"/>
                  </a:solidFill>
                  <a:latin typeface="IBM Plex Sans Bold"/>
                </a:rPr>
                <a:t>Vinod Khosla</a:t>
              </a:r>
            </a:p>
          </p:txBody>
        </p:sp>
      </p:grpSp>
      <p:sp>
        <p:nvSpPr>
          <p:cNvPr id="14" name="Freeform 14"/>
          <p:cNvSpPr/>
          <p:nvPr/>
        </p:nvSpPr>
        <p:spPr>
          <a:xfrm>
            <a:off x="14308406" y="2675494"/>
            <a:ext cx="2078766" cy="2078766"/>
          </a:xfrm>
          <a:custGeom>
            <a:avLst/>
            <a:gdLst/>
            <a:ahLst/>
            <a:cxnLst/>
            <a:rect l="l" t="t" r="r" b="b"/>
            <a:pathLst>
              <a:path w="2078766" h="2078766">
                <a:moveTo>
                  <a:pt x="0" y="0"/>
                </a:moveTo>
                <a:lnTo>
                  <a:pt x="2078766" y="0"/>
                </a:lnTo>
                <a:lnTo>
                  <a:pt x="2078766" y="2078766"/>
                </a:lnTo>
                <a:lnTo>
                  <a:pt x="0" y="2078766"/>
                </a:lnTo>
                <a:lnTo>
                  <a:pt x="0" y="0"/>
                </a:lnTo>
                <a:close/>
              </a:path>
            </a:pathLst>
          </a:custGeom>
          <a:blipFill>
            <a:blip r:embed="rId4"/>
            <a:stretch>
              <a:fillRect/>
            </a:stretch>
          </a:blipFill>
        </p:spPr>
      </p:sp>
      <p:grpSp>
        <p:nvGrpSpPr>
          <p:cNvPr id="15" name="Group 15"/>
          <p:cNvGrpSpPr/>
          <p:nvPr/>
        </p:nvGrpSpPr>
        <p:grpSpPr>
          <a:xfrm>
            <a:off x="14283305" y="2284853"/>
            <a:ext cx="2078766" cy="409691"/>
            <a:chOff x="0" y="0"/>
            <a:chExt cx="666921" cy="131439"/>
          </a:xfrm>
        </p:grpSpPr>
        <p:sp>
          <p:nvSpPr>
            <p:cNvPr id="16" name="Freeform 16"/>
            <p:cNvSpPr/>
            <p:nvPr/>
          </p:nvSpPr>
          <p:spPr>
            <a:xfrm>
              <a:off x="0" y="0"/>
              <a:ext cx="666921" cy="131439"/>
            </a:xfrm>
            <a:custGeom>
              <a:avLst/>
              <a:gdLst/>
              <a:ahLst/>
              <a:cxnLst/>
              <a:rect l="l" t="t" r="r" b="b"/>
              <a:pathLst>
                <a:path w="666921" h="131439">
                  <a:moveTo>
                    <a:pt x="0" y="0"/>
                  </a:moveTo>
                  <a:lnTo>
                    <a:pt x="666921" y="0"/>
                  </a:lnTo>
                  <a:lnTo>
                    <a:pt x="666921" y="131439"/>
                  </a:lnTo>
                  <a:lnTo>
                    <a:pt x="0" y="131439"/>
                  </a:lnTo>
                  <a:close/>
                </a:path>
              </a:pathLst>
            </a:custGeom>
            <a:solidFill>
              <a:srgbClr val="A7000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310"/>
                </a:lnSpc>
              </a:pPr>
              <a:r>
                <a:rPr lang="en-US" sz="1650">
                  <a:solidFill>
                    <a:srgbClr val="FFFFFF"/>
                  </a:solidFill>
                  <a:latin typeface="IBM Plex Sans Bold"/>
                </a:rPr>
                <a:t>Ratan Tata</a:t>
              </a:r>
            </a:p>
          </p:txBody>
        </p:sp>
      </p:grpSp>
      <p:sp>
        <p:nvSpPr>
          <p:cNvPr id="18" name="TextBox 18"/>
          <p:cNvSpPr txBox="1"/>
          <p:nvPr/>
        </p:nvSpPr>
        <p:spPr>
          <a:xfrm>
            <a:off x="1028700" y="4871628"/>
            <a:ext cx="15660493" cy="1616842"/>
          </a:xfrm>
          <a:prstGeom prst="rect">
            <a:avLst/>
          </a:prstGeom>
        </p:spPr>
        <p:txBody>
          <a:bodyPr lIns="0" tIns="0" rIns="0" bIns="0" rtlCol="0" anchor="t">
            <a:spAutoFit/>
          </a:bodyPr>
          <a:lstStyle/>
          <a:p>
            <a:pPr>
              <a:lnSpc>
                <a:spcPts val="4332"/>
              </a:lnSpc>
            </a:pPr>
            <a:r>
              <a:rPr lang="en-US" sz="3094">
                <a:solidFill>
                  <a:srgbClr val="000000"/>
                </a:solidFill>
                <a:latin typeface="IBM Plex Sans"/>
              </a:rPr>
              <a:t>They have deep and vibrant network in relevant startup fields, built by doing a ton of things for other people – </a:t>
            </a:r>
            <a:r>
              <a:rPr lang="en-US" sz="3094">
                <a:solidFill>
                  <a:srgbClr val="000000"/>
                </a:solidFill>
                <a:latin typeface="IBM Plex Sans Bold"/>
              </a:rPr>
              <a:t>Successful founder/senior employees of successful startups</a:t>
            </a:r>
          </a:p>
          <a:p>
            <a:pPr>
              <a:lnSpc>
                <a:spcPts val="4332"/>
              </a:lnSpc>
            </a:pPr>
            <a:endParaRPr lang="en-US" sz="3094">
              <a:solidFill>
                <a:srgbClr val="000000"/>
              </a:solidFill>
              <a:latin typeface="IBM Plex Sans Bold"/>
            </a:endParaRPr>
          </a:p>
        </p:txBody>
      </p:sp>
      <p:sp>
        <p:nvSpPr>
          <p:cNvPr id="19" name="Freeform 19"/>
          <p:cNvSpPr/>
          <p:nvPr/>
        </p:nvSpPr>
        <p:spPr>
          <a:xfrm>
            <a:off x="4352773" y="6488470"/>
            <a:ext cx="2266480" cy="2745202"/>
          </a:xfrm>
          <a:custGeom>
            <a:avLst/>
            <a:gdLst/>
            <a:ahLst/>
            <a:cxnLst/>
            <a:rect l="l" t="t" r="r" b="b"/>
            <a:pathLst>
              <a:path w="2266480" h="2745202">
                <a:moveTo>
                  <a:pt x="0" y="0"/>
                </a:moveTo>
                <a:lnTo>
                  <a:pt x="2266480" y="0"/>
                </a:lnTo>
                <a:lnTo>
                  <a:pt x="2266480" y="2745202"/>
                </a:lnTo>
                <a:lnTo>
                  <a:pt x="0" y="2745202"/>
                </a:lnTo>
                <a:lnTo>
                  <a:pt x="0" y="0"/>
                </a:lnTo>
                <a:close/>
              </a:path>
            </a:pathLst>
          </a:custGeom>
          <a:blipFill>
            <a:blip r:embed="rId5"/>
            <a:stretch>
              <a:fillRect b="-3720"/>
            </a:stretch>
          </a:blipFill>
        </p:spPr>
      </p:sp>
      <p:sp>
        <p:nvSpPr>
          <p:cNvPr id="20" name="Freeform 20"/>
          <p:cNvSpPr/>
          <p:nvPr/>
        </p:nvSpPr>
        <p:spPr>
          <a:xfrm>
            <a:off x="1028700" y="6488470"/>
            <a:ext cx="3116421" cy="2745202"/>
          </a:xfrm>
          <a:custGeom>
            <a:avLst/>
            <a:gdLst/>
            <a:ahLst/>
            <a:cxnLst/>
            <a:rect l="l" t="t" r="r" b="b"/>
            <a:pathLst>
              <a:path w="3116421" h="2745202">
                <a:moveTo>
                  <a:pt x="0" y="0"/>
                </a:moveTo>
                <a:lnTo>
                  <a:pt x="3116421" y="0"/>
                </a:lnTo>
                <a:lnTo>
                  <a:pt x="3116421" y="2745202"/>
                </a:lnTo>
                <a:lnTo>
                  <a:pt x="0" y="2745202"/>
                </a:lnTo>
                <a:lnTo>
                  <a:pt x="0" y="0"/>
                </a:lnTo>
                <a:close/>
              </a:path>
            </a:pathLst>
          </a:custGeom>
          <a:blipFill>
            <a:blip r:embed="rId6"/>
            <a:stretch>
              <a:fillRect l="-9104" r="-8346"/>
            </a:stretch>
          </a:blipFill>
        </p:spPr>
      </p:sp>
      <p:grpSp>
        <p:nvGrpSpPr>
          <p:cNvPr id="21" name="Group 21"/>
          <p:cNvGrpSpPr/>
          <p:nvPr/>
        </p:nvGrpSpPr>
        <p:grpSpPr>
          <a:xfrm>
            <a:off x="1538003" y="8763000"/>
            <a:ext cx="2078766" cy="409691"/>
            <a:chOff x="0" y="0"/>
            <a:chExt cx="666921" cy="131439"/>
          </a:xfrm>
        </p:grpSpPr>
        <p:sp>
          <p:nvSpPr>
            <p:cNvPr id="22" name="Freeform 22"/>
            <p:cNvSpPr/>
            <p:nvPr/>
          </p:nvSpPr>
          <p:spPr>
            <a:xfrm>
              <a:off x="0" y="0"/>
              <a:ext cx="666921" cy="131439"/>
            </a:xfrm>
            <a:custGeom>
              <a:avLst/>
              <a:gdLst/>
              <a:ahLst/>
              <a:cxnLst/>
              <a:rect l="l" t="t" r="r" b="b"/>
              <a:pathLst>
                <a:path w="666921" h="131439">
                  <a:moveTo>
                    <a:pt x="0" y="0"/>
                  </a:moveTo>
                  <a:lnTo>
                    <a:pt x="666921" y="0"/>
                  </a:lnTo>
                  <a:lnTo>
                    <a:pt x="666921" y="131439"/>
                  </a:lnTo>
                  <a:lnTo>
                    <a:pt x="0" y="131439"/>
                  </a:lnTo>
                  <a:close/>
                </a:path>
              </a:pathLst>
            </a:custGeom>
            <a:solidFill>
              <a:srgbClr val="A70000"/>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310"/>
                </a:lnSpc>
              </a:pPr>
              <a:r>
                <a:rPr lang="en-US" sz="1650">
                  <a:solidFill>
                    <a:srgbClr val="FFFFFF"/>
                  </a:solidFill>
                  <a:latin typeface="IBM Plex Sans Bold"/>
                </a:rPr>
                <a:t>Kunal Shah</a:t>
              </a:r>
            </a:p>
          </p:txBody>
        </p:sp>
      </p:grpSp>
      <p:grpSp>
        <p:nvGrpSpPr>
          <p:cNvPr id="24" name="Group 24"/>
          <p:cNvGrpSpPr/>
          <p:nvPr/>
        </p:nvGrpSpPr>
        <p:grpSpPr>
          <a:xfrm>
            <a:off x="4408530" y="8753475"/>
            <a:ext cx="2078766" cy="409691"/>
            <a:chOff x="0" y="0"/>
            <a:chExt cx="666921" cy="131439"/>
          </a:xfrm>
        </p:grpSpPr>
        <p:sp>
          <p:nvSpPr>
            <p:cNvPr id="25" name="Freeform 25"/>
            <p:cNvSpPr/>
            <p:nvPr/>
          </p:nvSpPr>
          <p:spPr>
            <a:xfrm>
              <a:off x="0" y="0"/>
              <a:ext cx="666921" cy="131439"/>
            </a:xfrm>
            <a:custGeom>
              <a:avLst/>
              <a:gdLst/>
              <a:ahLst/>
              <a:cxnLst/>
              <a:rect l="l" t="t" r="r" b="b"/>
              <a:pathLst>
                <a:path w="666921" h="131439">
                  <a:moveTo>
                    <a:pt x="0" y="0"/>
                  </a:moveTo>
                  <a:lnTo>
                    <a:pt x="666921" y="0"/>
                  </a:lnTo>
                  <a:lnTo>
                    <a:pt x="666921" y="131439"/>
                  </a:lnTo>
                  <a:lnTo>
                    <a:pt x="0" y="131439"/>
                  </a:lnTo>
                  <a:close/>
                </a:path>
              </a:pathLst>
            </a:custGeom>
            <a:solidFill>
              <a:srgbClr val="A70000"/>
            </a:solidFill>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310"/>
                </a:lnSpc>
              </a:pPr>
              <a:r>
                <a:rPr lang="en-US" sz="1650">
                  <a:solidFill>
                    <a:srgbClr val="FFFFFF"/>
                  </a:solidFill>
                  <a:latin typeface="IBM Plex Sans Bold"/>
                </a:rPr>
                <a:t>Nithin Kamath</a:t>
              </a:r>
            </a:p>
          </p:txBody>
        </p:sp>
      </p:grpSp>
      <p:sp>
        <p:nvSpPr>
          <p:cNvPr id="27" name="Freeform 27"/>
          <p:cNvSpPr/>
          <p:nvPr/>
        </p:nvSpPr>
        <p:spPr>
          <a:xfrm>
            <a:off x="6885953" y="6488470"/>
            <a:ext cx="2589071" cy="2665172"/>
          </a:xfrm>
          <a:custGeom>
            <a:avLst/>
            <a:gdLst/>
            <a:ahLst/>
            <a:cxnLst/>
            <a:rect l="l" t="t" r="r" b="b"/>
            <a:pathLst>
              <a:path w="2589071" h="2665172">
                <a:moveTo>
                  <a:pt x="0" y="0"/>
                </a:moveTo>
                <a:lnTo>
                  <a:pt x="2589071" y="0"/>
                </a:lnTo>
                <a:lnTo>
                  <a:pt x="2589071" y="2665171"/>
                </a:lnTo>
                <a:lnTo>
                  <a:pt x="0" y="2665171"/>
                </a:lnTo>
                <a:lnTo>
                  <a:pt x="0" y="0"/>
                </a:lnTo>
                <a:close/>
              </a:path>
            </a:pathLst>
          </a:custGeom>
          <a:blipFill>
            <a:blip r:embed="rId7"/>
            <a:stretch>
              <a:fillRect l="-46616" r="-36386"/>
            </a:stretch>
          </a:blipFill>
        </p:spPr>
      </p:sp>
      <p:sp>
        <p:nvSpPr>
          <p:cNvPr id="28" name="TextBox 28"/>
          <p:cNvSpPr txBox="1"/>
          <p:nvPr/>
        </p:nvSpPr>
        <p:spPr>
          <a:xfrm>
            <a:off x="1028700" y="497515"/>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Successful Angel Investors</a:t>
            </a:r>
          </a:p>
        </p:txBody>
      </p:sp>
      <p:sp>
        <p:nvSpPr>
          <p:cNvPr id="29" name="TextBox 29"/>
          <p:cNvSpPr txBox="1"/>
          <p:nvPr/>
        </p:nvSpPr>
        <p:spPr>
          <a:xfrm>
            <a:off x="1184012" y="2544608"/>
            <a:ext cx="7598894" cy="2159767"/>
          </a:xfrm>
          <a:prstGeom prst="rect">
            <a:avLst/>
          </a:prstGeom>
        </p:spPr>
        <p:txBody>
          <a:bodyPr lIns="0" tIns="0" rIns="0" bIns="0" rtlCol="0" anchor="t">
            <a:spAutoFit/>
          </a:bodyPr>
          <a:lstStyle/>
          <a:p>
            <a:pPr>
              <a:lnSpc>
                <a:spcPts val="4332"/>
              </a:lnSpc>
            </a:pPr>
            <a:r>
              <a:rPr lang="en-US" sz="3094">
                <a:solidFill>
                  <a:srgbClr val="000000"/>
                </a:solidFill>
                <a:latin typeface="IBM Plex Sans"/>
              </a:rPr>
              <a:t>Solid reputation built over a decade (or more) as great people who work hard for the companies they invest in</a:t>
            </a:r>
          </a:p>
          <a:p>
            <a:pPr>
              <a:lnSpc>
                <a:spcPts val="4332"/>
              </a:lnSpc>
            </a:pPr>
            <a:endParaRPr lang="en-US" sz="3094">
              <a:solidFill>
                <a:srgbClr val="000000"/>
              </a:solidFill>
              <a:latin typeface="IBM Plex Sans"/>
            </a:endParaRPr>
          </a:p>
        </p:txBody>
      </p:sp>
      <p:grpSp>
        <p:nvGrpSpPr>
          <p:cNvPr id="30" name="Group 30"/>
          <p:cNvGrpSpPr/>
          <p:nvPr/>
        </p:nvGrpSpPr>
        <p:grpSpPr>
          <a:xfrm>
            <a:off x="7131580" y="8701029"/>
            <a:ext cx="2078766" cy="409691"/>
            <a:chOff x="0" y="0"/>
            <a:chExt cx="666921" cy="131439"/>
          </a:xfrm>
        </p:grpSpPr>
        <p:sp>
          <p:nvSpPr>
            <p:cNvPr id="31" name="Freeform 31"/>
            <p:cNvSpPr/>
            <p:nvPr/>
          </p:nvSpPr>
          <p:spPr>
            <a:xfrm>
              <a:off x="0" y="0"/>
              <a:ext cx="666921" cy="131439"/>
            </a:xfrm>
            <a:custGeom>
              <a:avLst/>
              <a:gdLst/>
              <a:ahLst/>
              <a:cxnLst/>
              <a:rect l="l" t="t" r="r" b="b"/>
              <a:pathLst>
                <a:path w="666921" h="131439">
                  <a:moveTo>
                    <a:pt x="0" y="0"/>
                  </a:moveTo>
                  <a:lnTo>
                    <a:pt x="666921" y="0"/>
                  </a:lnTo>
                  <a:lnTo>
                    <a:pt x="666921" y="131439"/>
                  </a:lnTo>
                  <a:lnTo>
                    <a:pt x="0" y="131439"/>
                  </a:lnTo>
                  <a:close/>
                </a:path>
              </a:pathLst>
            </a:custGeom>
            <a:solidFill>
              <a:srgbClr val="A70000"/>
            </a:solidFill>
          </p:spPr>
        </p:sp>
        <p:sp>
          <p:nvSpPr>
            <p:cNvPr id="32" name="TextBox 32"/>
            <p:cNvSpPr txBox="1"/>
            <p:nvPr/>
          </p:nvSpPr>
          <p:spPr>
            <a:xfrm>
              <a:off x="0" y="-38100"/>
              <a:ext cx="812800" cy="850900"/>
            </a:xfrm>
            <a:prstGeom prst="rect">
              <a:avLst/>
            </a:prstGeom>
          </p:spPr>
          <p:txBody>
            <a:bodyPr lIns="50800" tIns="50800" rIns="50800" bIns="50800" rtlCol="0" anchor="ctr"/>
            <a:lstStyle/>
            <a:p>
              <a:pPr algn="ctr">
                <a:lnSpc>
                  <a:spcPts val="2310"/>
                </a:lnSpc>
              </a:pPr>
              <a:r>
                <a:rPr lang="en-US" sz="1650">
                  <a:solidFill>
                    <a:srgbClr val="FFFFFF"/>
                  </a:solidFill>
                  <a:latin typeface="IBM Plex Sans Bold"/>
                </a:rPr>
                <a:t>Anupam Mittal</a:t>
              </a:r>
            </a:p>
          </p:txBody>
        </p:sp>
      </p:grpSp>
      <p:grpSp>
        <p:nvGrpSpPr>
          <p:cNvPr id="33" name="Group 33"/>
          <p:cNvGrpSpPr/>
          <p:nvPr/>
        </p:nvGrpSpPr>
        <p:grpSpPr>
          <a:xfrm>
            <a:off x="10183383" y="6340025"/>
            <a:ext cx="6505810" cy="2970764"/>
            <a:chOff x="0" y="-47625"/>
            <a:chExt cx="2087230" cy="953097"/>
          </a:xfrm>
        </p:grpSpPr>
        <p:sp>
          <p:nvSpPr>
            <p:cNvPr id="34" name="Freeform 34"/>
            <p:cNvSpPr/>
            <p:nvPr/>
          </p:nvSpPr>
          <p:spPr>
            <a:xfrm>
              <a:off x="0" y="0"/>
              <a:ext cx="2087230" cy="880731"/>
            </a:xfrm>
            <a:custGeom>
              <a:avLst/>
              <a:gdLst/>
              <a:ahLst/>
              <a:cxnLst/>
              <a:rect l="l" t="t" r="r" b="b"/>
              <a:pathLst>
                <a:path w="2087230" h="880731">
                  <a:moveTo>
                    <a:pt x="0" y="0"/>
                  </a:moveTo>
                  <a:lnTo>
                    <a:pt x="2087230" y="0"/>
                  </a:lnTo>
                  <a:lnTo>
                    <a:pt x="2087230" y="880731"/>
                  </a:lnTo>
                  <a:lnTo>
                    <a:pt x="0" y="880731"/>
                  </a:lnTo>
                  <a:close/>
                </a:path>
              </a:pathLst>
            </a:custGeom>
            <a:solidFill>
              <a:srgbClr val="A70000"/>
            </a:solidFill>
          </p:spPr>
        </p:sp>
        <p:sp>
          <p:nvSpPr>
            <p:cNvPr id="35" name="TextBox 35"/>
            <p:cNvSpPr txBox="1"/>
            <p:nvPr/>
          </p:nvSpPr>
          <p:spPr>
            <a:xfrm>
              <a:off x="0" y="-47625"/>
              <a:ext cx="1990334" cy="953097"/>
            </a:xfrm>
            <a:prstGeom prst="rect">
              <a:avLst/>
            </a:prstGeom>
          </p:spPr>
          <p:txBody>
            <a:bodyPr lIns="50800" tIns="50800" rIns="50800" bIns="50800" rtlCol="0" anchor="ctr"/>
            <a:lstStyle/>
            <a:p>
              <a:pPr marL="464184" lvl="1" indent="-232092">
                <a:lnSpc>
                  <a:spcPts val="3009"/>
                </a:lnSpc>
                <a:buFont typeface="Arial"/>
                <a:buChar char="•"/>
              </a:pPr>
              <a:r>
                <a:rPr lang="en-US" sz="2149" dirty="0">
                  <a:solidFill>
                    <a:srgbClr val="FFFFFF"/>
                  </a:solidFill>
                  <a:latin typeface="IBM Plex Sans Bold"/>
                </a:rPr>
                <a:t>Invest through angel networks and get associated with the best of the Accelerators</a:t>
              </a:r>
            </a:p>
            <a:p>
              <a:pPr>
                <a:lnSpc>
                  <a:spcPts val="3009"/>
                </a:lnSpc>
              </a:pPr>
              <a:endParaRPr lang="en-US" sz="2149" dirty="0">
                <a:solidFill>
                  <a:srgbClr val="FFFFFF"/>
                </a:solidFill>
                <a:latin typeface="IBM Plex Sans Bold"/>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735" y="4152900"/>
            <a:ext cx="15250465" cy="1202041"/>
          </a:xfrm>
          <a:prstGeom prst="rect">
            <a:avLst/>
          </a:prstGeom>
        </p:spPr>
        <p:txBody>
          <a:bodyPr wrap="square" lIns="0" tIns="0" rIns="0" bIns="0" rtlCol="0" anchor="t">
            <a:spAutoFit/>
          </a:bodyPr>
          <a:lstStyle/>
          <a:p>
            <a:pPr algn="l">
              <a:lnSpc>
                <a:spcPts val="9870"/>
              </a:lnSpc>
            </a:pPr>
            <a:r>
              <a:rPr lang="en-US" sz="7050" dirty="0">
                <a:solidFill>
                  <a:srgbClr val="000000"/>
                </a:solidFill>
                <a:latin typeface="IBM Plex Sans Bold"/>
              </a:rPr>
              <a:t>Expectations from angel investing</a:t>
            </a:r>
          </a:p>
        </p:txBody>
      </p:sp>
      <p:grpSp>
        <p:nvGrpSpPr>
          <p:cNvPr id="4" name="Group 4"/>
          <p:cNvGrpSpPr>
            <a:grpSpLocks noChangeAspect="1"/>
          </p:cNvGrpSpPr>
          <p:nvPr/>
        </p:nvGrpSpPr>
        <p:grpSpPr>
          <a:xfrm>
            <a:off x="-190091" y="10110749"/>
            <a:ext cx="20161224" cy="259072"/>
            <a:chOff x="0" y="0"/>
            <a:chExt cx="9144000" cy="117500"/>
          </a:xfrm>
        </p:grpSpPr>
        <p:sp>
          <p:nvSpPr>
            <p:cNvPr id="5" name="Freeform 5"/>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389794" y="2352528"/>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3354566" y="2929491"/>
            <a:ext cx="10552861" cy="6133287"/>
          </a:xfrm>
          <a:custGeom>
            <a:avLst/>
            <a:gdLst/>
            <a:ahLst/>
            <a:cxnLst/>
            <a:rect l="l" t="t" r="r" b="b"/>
            <a:pathLst>
              <a:path w="10552861" h="6133287">
                <a:moveTo>
                  <a:pt x="0" y="0"/>
                </a:moveTo>
                <a:lnTo>
                  <a:pt x="10552861" y="0"/>
                </a:lnTo>
                <a:lnTo>
                  <a:pt x="10552861" y="6133287"/>
                </a:lnTo>
                <a:lnTo>
                  <a:pt x="0" y="6133287"/>
                </a:lnTo>
                <a:lnTo>
                  <a:pt x="0" y="0"/>
                </a:lnTo>
                <a:close/>
              </a:path>
            </a:pathLst>
          </a:custGeom>
          <a:blipFill>
            <a:blip r:embed="rId2"/>
            <a:stretch>
              <a:fillRect/>
            </a:stretch>
          </a:blipFill>
        </p:spPr>
      </p:sp>
      <p:sp>
        <p:nvSpPr>
          <p:cNvPr id="7" name="TextBox 7"/>
          <p:cNvSpPr txBox="1"/>
          <p:nvPr/>
        </p:nvSpPr>
        <p:spPr>
          <a:xfrm>
            <a:off x="1859092" y="923925"/>
            <a:ext cx="14569816"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Power Law of Startup Investment Returns</a:t>
            </a:r>
          </a:p>
        </p:txBody>
      </p:sp>
      <p:grpSp>
        <p:nvGrpSpPr>
          <p:cNvPr id="8" name="Group 8"/>
          <p:cNvGrpSpPr/>
          <p:nvPr/>
        </p:nvGrpSpPr>
        <p:grpSpPr>
          <a:xfrm>
            <a:off x="3354566" y="2929491"/>
            <a:ext cx="10552861" cy="6328809"/>
            <a:chOff x="0" y="0"/>
            <a:chExt cx="2992351" cy="1794586"/>
          </a:xfrm>
        </p:grpSpPr>
        <p:sp>
          <p:nvSpPr>
            <p:cNvPr id="9" name="Freeform 9"/>
            <p:cNvSpPr/>
            <p:nvPr/>
          </p:nvSpPr>
          <p:spPr>
            <a:xfrm>
              <a:off x="0" y="0"/>
              <a:ext cx="2992350" cy="1794586"/>
            </a:xfrm>
            <a:custGeom>
              <a:avLst/>
              <a:gdLst/>
              <a:ahLst/>
              <a:cxnLst/>
              <a:rect l="l" t="t" r="r" b="b"/>
              <a:pathLst>
                <a:path w="2992350" h="1794586">
                  <a:moveTo>
                    <a:pt x="0" y="0"/>
                  </a:moveTo>
                  <a:lnTo>
                    <a:pt x="2992350" y="0"/>
                  </a:lnTo>
                  <a:lnTo>
                    <a:pt x="2992350" y="1794586"/>
                  </a:lnTo>
                  <a:lnTo>
                    <a:pt x="0" y="1794586"/>
                  </a:lnTo>
                  <a:close/>
                </a:path>
              </a:pathLst>
            </a:custGeom>
            <a:solidFill>
              <a:srgbClr val="000000">
                <a:alpha val="0"/>
              </a:srgbClr>
            </a:solidFill>
            <a:ln w="28575">
              <a:solidFill>
                <a:srgbClr val="C00000"/>
              </a:solidFill>
            </a:ln>
          </p:spPr>
        </p:sp>
        <p:sp>
          <p:nvSpPr>
            <p:cNvPr id="10" name="TextBox 10"/>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Tree>
    <p:extLst>
      <p:ext uri="{BB962C8B-B14F-4D97-AF65-F5344CB8AC3E}">
        <p14:creationId xmlns:p14="http://schemas.microsoft.com/office/powerpoint/2010/main" val="1878378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61673" y="2016839"/>
            <a:ext cx="10764653" cy="7785309"/>
          </a:xfrm>
          <a:custGeom>
            <a:avLst/>
            <a:gdLst/>
            <a:ahLst/>
            <a:cxnLst/>
            <a:rect l="l" t="t" r="r" b="b"/>
            <a:pathLst>
              <a:path w="10764653" h="7785309">
                <a:moveTo>
                  <a:pt x="0" y="0"/>
                </a:moveTo>
                <a:lnTo>
                  <a:pt x="10764654" y="0"/>
                </a:lnTo>
                <a:lnTo>
                  <a:pt x="10764654" y="7785309"/>
                </a:lnTo>
                <a:lnTo>
                  <a:pt x="0" y="7785309"/>
                </a:lnTo>
                <a:lnTo>
                  <a:pt x="0" y="0"/>
                </a:lnTo>
                <a:close/>
              </a:path>
            </a:pathLst>
          </a:custGeom>
          <a:blipFill>
            <a:blip r:embed="rId2"/>
            <a:stretch>
              <a:fillRect/>
            </a:stretch>
          </a:blipFill>
        </p:spPr>
      </p:sp>
      <p:sp>
        <p:nvSpPr>
          <p:cNvPr id="3" name="TextBox 3"/>
          <p:cNvSpPr txBox="1"/>
          <p:nvPr/>
        </p:nvSpPr>
        <p:spPr>
          <a:xfrm>
            <a:off x="1589735" y="361004"/>
            <a:ext cx="16698265" cy="1202041"/>
          </a:xfrm>
          <a:prstGeom prst="rect">
            <a:avLst/>
          </a:prstGeom>
        </p:spPr>
        <p:txBody>
          <a:bodyPr lIns="0" tIns="0" rIns="0" bIns="0" rtlCol="0" anchor="t">
            <a:spAutoFit/>
          </a:bodyPr>
          <a:lstStyle/>
          <a:p>
            <a:pPr algn="l">
              <a:lnSpc>
                <a:spcPts val="9870"/>
              </a:lnSpc>
            </a:pPr>
            <a:r>
              <a:rPr lang="en-US" sz="7050">
                <a:solidFill>
                  <a:srgbClr val="000000"/>
                </a:solidFill>
                <a:latin typeface="IBM Plex Sans Bold"/>
              </a:rPr>
              <a:t>Expectations from angel investing</a:t>
            </a:r>
          </a:p>
        </p:txBody>
      </p:sp>
      <p:grpSp>
        <p:nvGrpSpPr>
          <p:cNvPr id="4" name="Group 4"/>
          <p:cNvGrpSpPr>
            <a:grpSpLocks noChangeAspect="1"/>
          </p:cNvGrpSpPr>
          <p:nvPr/>
        </p:nvGrpSpPr>
        <p:grpSpPr>
          <a:xfrm>
            <a:off x="-190091" y="10110749"/>
            <a:ext cx="20161224" cy="259072"/>
            <a:chOff x="0" y="0"/>
            <a:chExt cx="9144000" cy="117500"/>
          </a:xfrm>
        </p:grpSpPr>
        <p:sp>
          <p:nvSpPr>
            <p:cNvPr id="5" name="Freeform 5"/>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Tree>
    <p:extLst>
      <p:ext uri="{BB962C8B-B14F-4D97-AF65-F5344CB8AC3E}">
        <p14:creationId xmlns:p14="http://schemas.microsoft.com/office/powerpoint/2010/main" val="404430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p:nvPr/>
        </p:nvGrpSpPr>
        <p:grpSpPr>
          <a:xfrm>
            <a:off x="2211899" y="4935910"/>
            <a:ext cx="4328029" cy="2763914"/>
            <a:chOff x="0" y="0"/>
            <a:chExt cx="1003045" cy="640552"/>
          </a:xfrm>
        </p:grpSpPr>
        <p:sp>
          <p:nvSpPr>
            <p:cNvPr id="5" name="Freeform 5"/>
            <p:cNvSpPr/>
            <p:nvPr/>
          </p:nvSpPr>
          <p:spPr>
            <a:xfrm>
              <a:off x="0" y="0"/>
              <a:ext cx="1003045" cy="640552"/>
            </a:xfrm>
            <a:custGeom>
              <a:avLst/>
              <a:gdLst/>
              <a:ahLst/>
              <a:cxnLst/>
              <a:rect l="l" t="t" r="r" b="b"/>
              <a:pathLst>
                <a:path w="1003045" h="640552">
                  <a:moveTo>
                    <a:pt x="0" y="0"/>
                  </a:moveTo>
                  <a:lnTo>
                    <a:pt x="1003045" y="0"/>
                  </a:lnTo>
                  <a:lnTo>
                    <a:pt x="1003045" y="640552"/>
                  </a:lnTo>
                  <a:lnTo>
                    <a:pt x="0" y="640552"/>
                  </a:lnTo>
                  <a:close/>
                </a:path>
              </a:pathLst>
            </a:custGeom>
            <a:solidFill>
              <a:srgbClr val="000000">
                <a:alpha val="0"/>
              </a:srgbClr>
            </a:solidFill>
            <a:ln w="28575">
              <a:solidFill>
                <a:srgbClr val="C00000"/>
              </a:solidFill>
            </a:ln>
          </p:spPr>
        </p:sp>
        <p:sp>
          <p:nvSpPr>
            <p:cNvPr id="6" name="TextBox 6"/>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7" name="Group 7"/>
          <p:cNvGrpSpPr/>
          <p:nvPr/>
        </p:nvGrpSpPr>
        <p:grpSpPr>
          <a:xfrm>
            <a:off x="10403210" y="4935910"/>
            <a:ext cx="4328029" cy="2763914"/>
            <a:chOff x="0" y="0"/>
            <a:chExt cx="1003045" cy="640552"/>
          </a:xfrm>
        </p:grpSpPr>
        <p:sp>
          <p:nvSpPr>
            <p:cNvPr id="8" name="Freeform 8"/>
            <p:cNvSpPr/>
            <p:nvPr/>
          </p:nvSpPr>
          <p:spPr>
            <a:xfrm>
              <a:off x="0" y="0"/>
              <a:ext cx="1003045" cy="640552"/>
            </a:xfrm>
            <a:custGeom>
              <a:avLst/>
              <a:gdLst/>
              <a:ahLst/>
              <a:cxnLst/>
              <a:rect l="l" t="t" r="r" b="b"/>
              <a:pathLst>
                <a:path w="1003045" h="640552">
                  <a:moveTo>
                    <a:pt x="0" y="0"/>
                  </a:moveTo>
                  <a:lnTo>
                    <a:pt x="1003045" y="0"/>
                  </a:lnTo>
                  <a:lnTo>
                    <a:pt x="1003045" y="640552"/>
                  </a:lnTo>
                  <a:lnTo>
                    <a:pt x="0" y="640552"/>
                  </a:lnTo>
                  <a:close/>
                </a:path>
              </a:pathLst>
            </a:custGeom>
            <a:solidFill>
              <a:srgbClr val="000000">
                <a:alpha val="0"/>
              </a:srgbClr>
            </a:solidFill>
            <a:ln w="28575">
              <a:solidFill>
                <a:srgbClr val="C00000"/>
              </a:solidFill>
            </a:ln>
          </p:spPr>
        </p:sp>
        <p:sp>
          <p:nvSpPr>
            <p:cNvPr id="9" name="TextBox 9"/>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10" name="Freeform 10"/>
          <p:cNvSpPr/>
          <p:nvPr/>
        </p:nvSpPr>
        <p:spPr>
          <a:xfrm>
            <a:off x="7783467" y="5751043"/>
            <a:ext cx="1376205" cy="1133648"/>
          </a:xfrm>
          <a:custGeom>
            <a:avLst/>
            <a:gdLst/>
            <a:ahLst/>
            <a:cxnLst/>
            <a:rect l="l" t="t" r="r" b="b"/>
            <a:pathLst>
              <a:path w="1376205" h="1133648">
                <a:moveTo>
                  <a:pt x="0" y="0"/>
                </a:moveTo>
                <a:lnTo>
                  <a:pt x="1376204" y="0"/>
                </a:lnTo>
                <a:lnTo>
                  <a:pt x="1376204" y="1133649"/>
                </a:lnTo>
                <a:lnTo>
                  <a:pt x="0" y="11336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541389" y="2792601"/>
            <a:ext cx="16698265" cy="1202041"/>
          </a:xfrm>
          <a:prstGeom prst="rect">
            <a:avLst/>
          </a:prstGeom>
        </p:spPr>
        <p:txBody>
          <a:bodyPr lIns="0" tIns="0" rIns="0" bIns="0" rtlCol="0" anchor="t">
            <a:spAutoFit/>
          </a:bodyPr>
          <a:lstStyle/>
          <a:p>
            <a:pPr algn="l">
              <a:lnSpc>
                <a:spcPts val="9870"/>
              </a:lnSpc>
            </a:pPr>
            <a:r>
              <a:rPr lang="en-US" sz="7050" dirty="0">
                <a:solidFill>
                  <a:srgbClr val="A70000"/>
                </a:solidFill>
                <a:latin typeface="IBM Plex Sans Bold"/>
              </a:rPr>
              <a:t>Wealth Creation- </a:t>
            </a:r>
            <a:r>
              <a:rPr lang="en-US" sz="7050" dirty="0">
                <a:solidFill>
                  <a:srgbClr val="000000"/>
                </a:solidFill>
                <a:latin typeface="IBM Plex Sans Bold"/>
              </a:rPr>
              <a:t>from few, slowly</a:t>
            </a:r>
          </a:p>
        </p:txBody>
      </p:sp>
      <p:sp>
        <p:nvSpPr>
          <p:cNvPr id="12" name="TextBox 12"/>
          <p:cNvSpPr txBox="1"/>
          <p:nvPr/>
        </p:nvSpPr>
        <p:spPr>
          <a:xfrm>
            <a:off x="2943405" y="6087045"/>
            <a:ext cx="2865016" cy="414020"/>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Bad ideas fail early </a:t>
            </a:r>
          </a:p>
        </p:txBody>
      </p:sp>
      <p:sp>
        <p:nvSpPr>
          <p:cNvPr id="13" name="TextBox 13"/>
          <p:cNvSpPr txBox="1"/>
          <p:nvPr/>
        </p:nvSpPr>
        <p:spPr>
          <a:xfrm>
            <a:off x="10607294" y="5841617"/>
            <a:ext cx="3919862" cy="1271270"/>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Good ideas take time to take shape and hence make returns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2560740"/>
            <a:ext cx="15508413" cy="29912"/>
            <a:chOff x="0" y="0"/>
            <a:chExt cx="8232432" cy="15875"/>
          </a:xfrm>
        </p:grpSpPr>
        <p:sp>
          <p:nvSpPr>
            <p:cNvPr id="3" name="Freeform 3"/>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4" name="Freeform 4"/>
          <p:cNvSpPr/>
          <p:nvPr/>
        </p:nvSpPr>
        <p:spPr>
          <a:xfrm>
            <a:off x="1446650" y="902530"/>
            <a:ext cx="1854094" cy="1324834"/>
          </a:xfrm>
          <a:custGeom>
            <a:avLst/>
            <a:gdLst/>
            <a:ahLst/>
            <a:cxnLst/>
            <a:rect l="l" t="t" r="r" b="b"/>
            <a:pathLst>
              <a:path w="1854094" h="1324834">
                <a:moveTo>
                  <a:pt x="0" y="0"/>
                </a:moveTo>
                <a:lnTo>
                  <a:pt x="1854094" y="0"/>
                </a:lnTo>
                <a:lnTo>
                  <a:pt x="1854094" y="1324835"/>
                </a:lnTo>
                <a:lnTo>
                  <a:pt x="0" y="1324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a:off x="-190091" y="10110749"/>
            <a:ext cx="20161224" cy="259072"/>
            <a:chOff x="0" y="0"/>
            <a:chExt cx="9144000" cy="117500"/>
          </a:xfrm>
        </p:grpSpPr>
        <p:sp>
          <p:nvSpPr>
            <p:cNvPr id="6" name="Freeform 6"/>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7" name="Freeform 7"/>
          <p:cNvSpPr/>
          <p:nvPr/>
        </p:nvSpPr>
        <p:spPr>
          <a:xfrm>
            <a:off x="7444795" y="4273259"/>
            <a:ext cx="2855521" cy="3172801"/>
          </a:xfrm>
          <a:custGeom>
            <a:avLst/>
            <a:gdLst/>
            <a:ahLst/>
            <a:cxnLst/>
            <a:rect l="l" t="t" r="r" b="b"/>
            <a:pathLst>
              <a:path w="2855521" h="3172801">
                <a:moveTo>
                  <a:pt x="0" y="0"/>
                </a:moveTo>
                <a:lnTo>
                  <a:pt x="2855521" y="0"/>
                </a:lnTo>
                <a:lnTo>
                  <a:pt x="2855521" y="3172801"/>
                </a:lnTo>
                <a:lnTo>
                  <a:pt x="0" y="3172801"/>
                </a:lnTo>
                <a:lnTo>
                  <a:pt x="0" y="0"/>
                </a:lnTo>
                <a:close/>
              </a:path>
            </a:pathLst>
          </a:custGeom>
          <a:blipFill>
            <a:blip r:embed="rId4"/>
            <a:stretch>
              <a:fillRect/>
            </a:stretch>
          </a:blipFill>
        </p:spPr>
      </p:sp>
      <p:grpSp>
        <p:nvGrpSpPr>
          <p:cNvPr id="8" name="Group 8"/>
          <p:cNvGrpSpPr/>
          <p:nvPr/>
        </p:nvGrpSpPr>
        <p:grpSpPr>
          <a:xfrm>
            <a:off x="3658063" y="2137635"/>
            <a:ext cx="3384688" cy="4610859"/>
            <a:chOff x="0" y="-294452"/>
            <a:chExt cx="812800" cy="1107252"/>
          </a:xfrm>
        </p:grpSpPr>
        <p:sp>
          <p:nvSpPr>
            <p:cNvPr id="9" name="Freeform 9"/>
            <p:cNvSpPr/>
            <p:nvPr/>
          </p:nvSpPr>
          <p:spPr>
            <a:xfrm>
              <a:off x="0" y="0"/>
              <a:ext cx="812800" cy="506369"/>
            </a:xfrm>
            <a:custGeom>
              <a:avLst/>
              <a:gdLst/>
              <a:ahLst/>
              <a:cxnLst/>
              <a:rect l="l" t="t" r="r" b="b"/>
              <a:pathLst>
                <a:path w="812800" h="506369">
                  <a:moveTo>
                    <a:pt x="6862" y="0"/>
                  </a:moveTo>
                  <a:lnTo>
                    <a:pt x="805938" y="0"/>
                  </a:lnTo>
                  <a:cubicBezTo>
                    <a:pt x="807758" y="0"/>
                    <a:pt x="809503" y="723"/>
                    <a:pt x="810790" y="2010"/>
                  </a:cubicBezTo>
                  <a:cubicBezTo>
                    <a:pt x="812077" y="3297"/>
                    <a:pt x="812800" y="5042"/>
                    <a:pt x="812800" y="6862"/>
                  </a:cubicBezTo>
                  <a:lnTo>
                    <a:pt x="812800" y="499507"/>
                  </a:lnTo>
                  <a:cubicBezTo>
                    <a:pt x="812800" y="501327"/>
                    <a:pt x="812077" y="503073"/>
                    <a:pt x="810790" y="504360"/>
                  </a:cubicBezTo>
                  <a:cubicBezTo>
                    <a:pt x="809503" y="505646"/>
                    <a:pt x="807758" y="506369"/>
                    <a:pt x="805938" y="506369"/>
                  </a:cubicBezTo>
                  <a:lnTo>
                    <a:pt x="6862" y="506369"/>
                  </a:lnTo>
                  <a:cubicBezTo>
                    <a:pt x="5042" y="506369"/>
                    <a:pt x="3297" y="505646"/>
                    <a:pt x="2010" y="504360"/>
                  </a:cubicBezTo>
                  <a:cubicBezTo>
                    <a:pt x="723" y="503073"/>
                    <a:pt x="0" y="501327"/>
                    <a:pt x="0" y="499507"/>
                  </a:cubicBezTo>
                  <a:lnTo>
                    <a:pt x="0" y="6862"/>
                  </a:lnTo>
                  <a:cubicBezTo>
                    <a:pt x="0" y="5042"/>
                    <a:pt x="723" y="3297"/>
                    <a:pt x="2010" y="2010"/>
                  </a:cubicBezTo>
                  <a:cubicBezTo>
                    <a:pt x="3297" y="723"/>
                    <a:pt x="5042" y="0"/>
                    <a:pt x="6862" y="0"/>
                  </a:cubicBezTo>
                  <a:close/>
                </a:path>
              </a:pathLst>
            </a:custGeom>
            <a:solidFill>
              <a:srgbClr val="000000">
                <a:alpha val="0"/>
              </a:srgbClr>
            </a:solidFill>
            <a:ln w="38100">
              <a:solidFill>
                <a:srgbClr val="A70000"/>
              </a:solidFill>
            </a:ln>
          </p:spPr>
        </p:sp>
        <p:sp>
          <p:nvSpPr>
            <p:cNvPr id="10" name="TextBox 10"/>
            <p:cNvSpPr txBox="1"/>
            <p:nvPr/>
          </p:nvSpPr>
          <p:spPr>
            <a:xfrm>
              <a:off x="0" y="-294452"/>
              <a:ext cx="812800" cy="1107252"/>
            </a:xfrm>
            <a:prstGeom prst="rect">
              <a:avLst/>
            </a:prstGeom>
          </p:spPr>
          <p:txBody>
            <a:bodyPr lIns="50800" tIns="50800" rIns="50800" bIns="50800" rtlCol="0" anchor="ctr"/>
            <a:lstStyle/>
            <a:p>
              <a:pPr algn="ctr">
                <a:lnSpc>
                  <a:spcPts val="2729"/>
                </a:lnSpc>
              </a:pPr>
              <a:r>
                <a:rPr lang="en-US" sz="1950" dirty="0">
                  <a:solidFill>
                    <a:srgbClr val="000000"/>
                  </a:solidFill>
                  <a:latin typeface="IBM Plex Sans Bold"/>
                </a:rPr>
                <a:t>How much capital they should expect to invest on an annual basis if they want a diversified portfolio?</a:t>
              </a:r>
            </a:p>
          </p:txBody>
        </p:sp>
      </p:grpSp>
      <p:sp>
        <p:nvSpPr>
          <p:cNvPr id="11" name="TextBox 11"/>
          <p:cNvSpPr txBox="1"/>
          <p:nvPr/>
        </p:nvSpPr>
        <p:spPr>
          <a:xfrm>
            <a:off x="3568367" y="1033763"/>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Capital Allocation- Questions</a:t>
            </a:r>
          </a:p>
        </p:txBody>
      </p:sp>
      <p:grpSp>
        <p:nvGrpSpPr>
          <p:cNvPr id="12" name="Group 12"/>
          <p:cNvGrpSpPr/>
          <p:nvPr/>
        </p:nvGrpSpPr>
        <p:grpSpPr>
          <a:xfrm>
            <a:off x="3658063" y="5143501"/>
            <a:ext cx="3384688" cy="4820967"/>
            <a:chOff x="0" y="-344908"/>
            <a:chExt cx="812800" cy="1157708"/>
          </a:xfrm>
        </p:grpSpPr>
        <p:sp>
          <p:nvSpPr>
            <p:cNvPr id="13" name="Freeform 13"/>
            <p:cNvSpPr/>
            <p:nvPr/>
          </p:nvSpPr>
          <p:spPr>
            <a:xfrm>
              <a:off x="0" y="0"/>
              <a:ext cx="812800" cy="416058"/>
            </a:xfrm>
            <a:custGeom>
              <a:avLst/>
              <a:gdLst/>
              <a:ahLst/>
              <a:cxnLst/>
              <a:rect l="l" t="t" r="r" b="b"/>
              <a:pathLst>
                <a:path w="812800" h="416058">
                  <a:moveTo>
                    <a:pt x="6862" y="0"/>
                  </a:moveTo>
                  <a:lnTo>
                    <a:pt x="805938" y="0"/>
                  </a:lnTo>
                  <a:cubicBezTo>
                    <a:pt x="807758" y="0"/>
                    <a:pt x="809503" y="723"/>
                    <a:pt x="810790" y="2010"/>
                  </a:cubicBezTo>
                  <a:cubicBezTo>
                    <a:pt x="812077" y="3297"/>
                    <a:pt x="812800" y="5042"/>
                    <a:pt x="812800" y="6862"/>
                  </a:cubicBezTo>
                  <a:lnTo>
                    <a:pt x="812800" y="409196"/>
                  </a:lnTo>
                  <a:cubicBezTo>
                    <a:pt x="812800" y="412986"/>
                    <a:pt x="809728" y="416058"/>
                    <a:pt x="805938" y="416058"/>
                  </a:cubicBezTo>
                  <a:lnTo>
                    <a:pt x="6862" y="416058"/>
                  </a:lnTo>
                  <a:cubicBezTo>
                    <a:pt x="5042" y="416058"/>
                    <a:pt x="3297" y="415335"/>
                    <a:pt x="2010" y="414048"/>
                  </a:cubicBezTo>
                  <a:cubicBezTo>
                    <a:pt x="723" y="412762"/>
                    <a:pt x="0" y="411016"/>
                    <a:pt x="0" y="409196"/>
                  </a:cubicBezTo>
                  <a:lnTo>
                    <a:pt x="0" y="6862"/>
                  </a:lnTo>
                  <a:cubicBezTo>
                    <a:pt x="0" y="5042"/>
                    <a:pt x="723" y="3297"/>
                    <a:pt x="2010" y="2010"/>
                  </a:cubicBezTo>
                  <a:cubicBezTo>
                    <a:pt x="3297" y="723"/>
                    <a:pt x="5042" y="0"/>
                    <a:pt x="6862" y="0"/>
                  </a:cubicBezTo>
                  <a:close/>
                </a:path>
              </a:pathLst>
            </a:custGeom>
            <a:solidFill>
              <a:srgbClr val="000000">
                <a:alpha val="0"/>
              </a:srgbClr>
            </a:solidFill>
            <a:ln w="38100">
              <a:solidFill>
                <a:srgbClr val="A70000"/>
              </a:solidFill>
            </a:ln>
          </p:spPr>
        </p:sp>
        <p:sp>
          <p:nvSpPr>
            <p:cNvPr id="14" name="TextBox 14"/>
            <p:cNvSpPr txBox="1"/>
            <p:nvPr/>
          </p:nvSpPr>
          <p:spPr>
            <a:xfrm>
              <a:off x="0" y="-344908"/>
              <a:ext cx="812800" cy="1157708"/>
            </a:xfrm>
            <a:prstGeom prst="rect">
              <a:avLst/>
            </a:prstGeom>
          </p:spPr>
          <p:txBody>
            <a:bodyPr lIns="50800" tIns="50800" rIns="50800" bIns="50800" rtlCol="0" anchor="ctr"/>
            <a:lstStyle/>
            <a:p>
              <a:pPr algn="ctr">
                <a:lnSpc>
                  <a:spcPts val="2729"/>
                </a:lnSpc>
              </a:pPr>
              <a:r>
                <a:rPr lang="en-US" sz="1950" dirty="0">
                  <a:solidFill>
                    <a:srgbClr val="000000"/>
                  </a:solidFill>
                  <a:latin typeface="IBM Plex Sans Bold"/>
                </a:rPr>
                <a:t>What is the magic number? How many startups should one invest in?</a:t>
              </a:r>
            </a:p>
          </p:txBody>
        </p:sp>
      </p:grpSp>
      <p:grpSp>
        <p:nvGrpSpPr>
          <p:cNvPr id="15" name="Group 15"/>
          <p:cNvGrpSpPr/>
          <p:nvPr/>
        </p:nvGrpSpPr>
        <p:grpSpPr>
          <a:xfrm>
            <a:off x="7387249" y="6978864"/>
            <a:ext cx="3442234" cy="3543348"/>
            <a:chOff x="-13819" y="-303515"/>
            <a:chExt cx="826619" cy="850900"/>
          </a:xfrm>
        </p:grpSpPr>
        <p:sp>
          <p:nvSpPr>
            <p:cNvPr id="16" name="Freeform 16"/>
            <p:cNvSpPr/>
            <p:nvPr/>
          </p:nvSpPr>
          <p:spPr>
            <a:xfrm>
              <a:off x="0" y="0"/>
              <a:ext cx="812800" cy="243869"/>
            </a:xfrm>
            <a:custGeom>
              <a:avLst/>
              <a:gdLst/>
              <a:ahLst/>
              <a:cxnLst/>
              <a:rect l="l" t="t" r="r" b="b"/>
              <a:pathLst>
                <a:path w="812800" h="243869">
                  <a:moveTo>
                    <a:pt x="6862" y="0"/>
                  </a:moveTo>
                  <a:lnTo>
                    <a:pt x="805938" y="0"/>
                  </a:lnTo>
                  <a:cubicBezTo>
                    <a:pt x="807758" y="0"/>
                    <a:pt x="809503" y="723"/>
                    <a:pt x="810790" y="2010"/>
                  </a:cubicBezTo>
                  <a:cubicBezTo>
                    <a:pt x="812077" y="3297"/>
                    <a:pt x="812800" y="5042"/>
                    <a:pt x="812800" y="6862"/>
                  </a:cubicBezTo>
                  <a:lnTo>
                    <a:pt x="812800" y="237007"/>
                  </a:lnTo>
                  <a:cubicBezTo>
                    <a:pt x="812800" y="238827"/>
                    <a:pt x="812077" y="240573"/>
                    <a:pt x="810790" y="241859"/>
                  </a:cubicBezTo>
                  <a:cubicBezTo>
                    <a:pt x="809503" y="243146"/>
                    <a:pt x="807758" y="243869"/>
                    <a:pt x="805938" y="243869"/>
                  </a:cubicBezTo>
                  <a:lnTo>
                    <a:pt x="6862" y="243869"/>
                  </a:lnTo>
                  <a:cubicBezTo>
                    <a:pt x="5042" y="243869"/>
                    <a:pt x="3297" y="243146"/>
                    <a:pt x="2010" y="241859"/>
                  </a:cubicBezTo>
                  <a:cubicBezTo>
                    <a:pt x="723" y="240573"/>
                    <a:pt x="0" y="238827"/>
                    <a:pt x="0" y="237007"/>
                  </a:cubicBezTo>
                  <a:lnTo>
                    <a:pt x="0" y="6862"/>
                  </a:lnTo>
                  <a:cubicBezTo>
                    <a:pt x="0" y="5042"/>
                    <a:pt x="723" y="3297"/>
                    <a:pt x="2010" y="2010"/>
                  </a:cubicBezTo>
                  <a:cubicBezTo>
                    <a:pt x="3297" y="723"/>
                    <a:pt x="5042" y="0"/>
                    <a:pt x="6862" y="0"/>
                  </a:cubicBezTo>
                  <a:close/>
                </a:path>
              </a:pathLst>
            </a:custGeom>
            <a:solidFill>
              <a:srgbClr val="000000">
                <a:alpha val="0"/>
              </a:srgbClr>
            </a:solidFill>
            <a:ln w="38100">
              <a:solidFill>
                <a:srgbClr val="A70000"/>
              </a:solidFill>
            </a:ln>
          </p:spPr>
        </p:sp>
        <p:sp>
          <p:nvSpPr>
            <p:cNvPr id="17" name="TextBox 17"/>
            <p:cNvSpPr txBox="1"/>
            <p:nvPr/>
          </p:nvSpPr>
          <p:spPr>
            <a:xfrm>
              <a:off x="-13819" y="-303515"/>
              <a:ext cx="812800" cy="850900"/>
            </a:xfrm>
            <a:prstGeom prst="rect">
              <a:avLst/>
            </a:prstGeom>
          </p:spPr>
          <p:txBody>
            <a:bodyPr lIns="50800" tIns="50800" rIns="50800" bIns="50800" rtlCol="0" anchor="ctr"/>
            <a:lstStyle/>
            <a:p>
              <a:pPr algn="ctr">
                <a:lnSpc>
                  <a:spcPts val="2729"/>
                </a:lnSpc>
              </a:pPr>
              <a:r>
                <a:rPr lang="en-US" sz="1950" dirty="0">
                  <a:solidFill>
                    <a:srgbClr val="000000"/>
                  </a:solidFill>
                  <a:latin typeface="IBM Plex Sans Bold"/>
                </a:rPr>
                <a:t>When should one exit? When a VC enters?</a:t>
              </a:r>
            </a:p>
          </p:txBody>
        </p:sp>
      </p:grpSp>
      <p:grpSp>
        <p:nvGrpSpPr>
          <p:cNvPr id="18" name="Group 18"/>
          <p:cNvGrpSpPr/>
          <p:nvPr/>
        </p:nvGrpSpPr>
        <p:grpSpPr>
          <a:xfrm>
            <a:off x="11085021" y="5342511"/>
            <a:ext cx="3419264" cy="3543347"/>
            <a:chOff x="-8303" y="-264932"/>
            <a:chExt cx="821103" cy="850900"/>
          </a:xfrm>
        </p:grpSpPr>
        <p:sp>
          <p:nvSpPr>
            <p:cNvPr id="19" name="Freeform 19"/>
            <p:cNvSpPr/>
            <p:nvPr/>
          </p:nvSpPr>
          <p:spPr>
            <a:xfrm>
              <a:off x="0" y="0"/>
              <a:ext cx="812800" cy="325747"/>
            </a:xfrm>
            <a:custGeom>
              <a:avLst/>
              <a:gdLst/>
              <a:ahLst/>
              <a:cxnLst/>
              <a:rect l="l" t="t" r="r" b="b"/>
              <a:pathLst>
                <a:path w="812800" h="325747">
                  <a:moveTo>
                    <a:pt x="6862" y="0"/>
                  </a:moveTo>
                  <a:lnTo>
                    <a:pt x="805938" y="0"/>
                  </a:lnTo>
                  <a:cubicBezTo>
                    <a:pt x="807758" y="0"/>
                    <a:pt x="809503" y="723"/>
                    <a:pt x="810790" y="2010"/>
                  </a:cubicBezTo>
                  <a:cubicBezTo>
                    <a:pt x="812077" y="3297"/>
                    <a:pt x="812800" y="5042"/>
                    <a:pt x="812800" y="6862"/>
                  </a:cubicBezTo>
                  <a:lnTo>
                    <a:pt x="812800" y="318885"/>
                  </a:lnTo>
                  <a:cubicBezTo>
                    <a:pt x="812800" y="322675"/>
                    <a:pt x="809728" y="325747"/>
                    <a:pt x="805938" y="325747"/>
                  </a:cubicBezTo>
                  <a:lnTo>
                    <a:pt x="6862" y="325747"/>
                  </a:lnTo>
                  <a:cubicBezTo>
                    <a:pt x="5042" y="325747"/>
                    <a:pt x="3297" y="325024"/>
                    <a:pt x="2010" y="323737"/>
                  </a:cubicBezTo>
                  <a:cubicBezTo>
                    <a:pt x="723" y="322450"/>
                    <a:pt x="0" y="320705"/>
                    <a:pt x="0" y="318885"/>
                  </a:cubicBezTo>
                  <a:lnTo>
                    <a:pt x="0" y="6862"/>
                  </a:lnTo>
                  <a:cubicBezTo>
                    <a:pt x="0" y="5042"/>
                    <a:pt x="723" y="3297"/>
                    <a:pt x="2010" y="2010"/>
                  </a:cubicBezTo>
                  <a:cubicBezTo>
                    <a:pt x="3297" y="723"/>
                    <a:pt x="5042" y="0"/>
                    <a:pt x="6862" y="0"/>
                  </a:cubicBezTo>
                  <a:close/>
                </a:path>
              </a:pathLst>
            </a:custGeom>
            <a:solidFill>
              <a:srgbClr val="000000">
                <a:alpha val="0"/>
              </a:srgbClr>
            </a:solidFill>
            <a:ln w="38100">
              <a:solidFill>
                <a:srgbClr val="A70000"/>
              </a:solidFill>
            </a:ln>
          </p:spPr>
        </p:sp>
        <p:sp>
          <p:nvSpPr>
            <p:cNvPr id="20" name="TextBox 20"/>
            <p:cNvSpPr txBox="1"/>
            <p:nvPr/>
          </p:nvSpPr>
          <p:spPr>
            <a:xfrm>
              <a:off x="-8303" y="-264932"/>
              <a:ext cx="812800" cy="850900"/>
            </a:xfrm>
            <a:prstGeom prst="rect">
              <a:avLst/>
            </a:prstGeom>
          </p:spPr>
          <p:txBody>
            <a:bodyPr lIns="50800" tIns="50800" rIns="50800" bIns="50800" rtlCol="0" anchor="ctr"/>
            <a:lstStyle/>
            <a:p>
              <a:pPr algn="ctr">
                <a:lnSpc>
                  <a:spcPts val="2729"/>
                </a:lnSpc>
              </a:pPr>
              <a:r>
                <a:rPr lang="en-US" sz="1950" dirty="0">
                  <a:solidFill>
                    <a:srgbClr val="000000"/>
                  </a:solidFill>
                  <a:latin typeface="IBM Plex Sans Bold"/>
                </a:rPr>
                <a:t>Should one invest in a startup in an area beyond their expertise?</a:t>
              </a:r>
            </a:p>
          </p:txBody>
        </p:sp>
      </p:grpSp>
      <p:grpSp>
        <p:nvGrpSpPr>
          <p:cNvPr id="21" name="Group 21"/>
          <p:cNvGrpSpPr/>
          <p:nvPr/>
        </p:nvGrpSpPr>
        <p:grpSpPr>
          <a:xfrm>
            <a:off x="10993945" y="2520485"/>
            <a:ext cx="3635991" cy="3543347"/>
            <a:chOff x="0" y="-247670"/>
            <a:chExt cx="873148" cy="850900"/>
          </a:xfrm>
        </p:grpSpPr>
        <p:sp>
          <p:nvSpPr>
            <p:cNvPr id="22" name="Freeform 22"/>
            <p:cNvSpPr/>
            <p:nvPr/>
          </p:nvSpPr>
          <p:spPr>
            <a:xfrm>
              <a:off x="0" y="0"/>
              <a:ext cx="873148" cy="325747"/>
            </a:xfrm>
            <a:custGeom>
              <a:avLst/>
              <a:gdLst/>
              <a:ahLst/>
              <a:cxnLst/>
              <a:rect l="l" t="t" r="r" b="b"/>
              <a:pathLst>
                <a:path w="873148" h="325747">
                  <a:moveTo>
                    <a:pt x="6388" y="0"/>
                  </a:moveTo>
                  <a:lnTo>
                    <a:pt x="866760" y="0"/>
                  </a:lnTo>
                  <a:cubicBezTo>
                    <a:pt x="868454" y="0"/>
                    <a:pt x="870079" y="673"/>
                    <a:pt x="871277" y="1871"/>
                  </a:cubicBezTo>
                  <a:cubicBezTo>
                    <a:pt x="872475" y="3069"/>
                    <a:pt x="873148" y="4694"/>
                    <a:pt x="873148" y="6388"/>
                  </a:cubicBezTo>
                  <a:lnTo>
                    <a:pt x="873148" y="319359"/>
                  </a:lnTo>
                  <a:cubicBezTo>
                    <a:pt x="873148" y="321054"/>
                    <a:pt x="872475" y="322678"/>
                    <a:pt x="871277" y="323876"/>
                  </a:cubicBezTo>
                  <a:cubicBezTo>
                    <a:pt x="870079" y="325074"/>
                    <a:pt x="868454" y="325747"/>
                    <a:pt x="866760" y="325747"/>
                  </a:cubicBezTo>
                  <a:lnTo>
                    <a:pt x="6388" y="325747"/>
                  </a:lnTo>
                  <a:cubicBezTo>
                    <a:pt x="4694" y="325747"/>
                    <a:pt x="3069" y="325074"/>
                    <a:pt x="1871" y="323876"/>
                  </a:cubicBezTo>
                  <a:cubicBezTo>
                    <a:pt x="673" y="322678"/>
                    <a:pt x="0" y="321054"/>
                    <a:pt x="0" y="319359"/>
                  </a:cubicBezTo>
                  <a:lnTo>
                    <a:pt x="0" y="6388"/>
                  </a:lnTo>
                  <a:cubicBezTo>
                    <a:pt x="0" y="4694"/>
                    <a:pt x="673" y="3069"/>
                    <a:pt x="1871" y="1871"/>
                  </a:cubicBezTo>
                  <a:cubicBezTo>
                    <a:pt x="3069" y="673"/>
                    <a:pt x="4694" y="0"/>
                    <a:pt x="6388" y="0"/>
                  </a:cubicBezTo>
                  <a:close/>
                </a:path>
              </a:pathLst>
            </a:custGeom>
            <a:solidFill>
              <a:srgbClr val="000000">
                <a:alpha val="0"/>
              </a:srgbClr>
            </a:solidFill>
            <a:ln w="38100">
              <a:solidFill>
                <a:srgbClr val="A70000"/>
              </a:solidFill>
            </a:ln>
          </p:spPr>
        </p:sp>
        <p:sp>
          <p:nvSpPr>
            <p:cNvPr id="23" name="TextBox 23"/>
            <p:cNvSpPr txBox="1"/>
            <p:nvPr/>
          </p:nvSpPr>
          <p:spPr>
            <a:xfrm>
              <a:off x="21871" y="-247670"/>
              <a:ext cx="812800" cy="850900"/>
            </a:xfrm>
            <a:prstGeom prst="rect">
              <a:avLst/>
            </a:prstGeom>
          </p:spPr>
          <p:txBody>
            <a:bodyPr lIns="50800" tIns="50800" rIns="50800" bIns="50800" rtlCol="0" anchor="ctr"/>
            <a:lstStyle/>
            <a:p>
              <a:pPr algn="ctr">
                <a:lnSpc>
                  <a:spcPts val="2729"/>
                </a:lnSpc>
              </a:pPr>
              <a:r>
                <a:rPr lang="en-US" sz="1950" dirty="0">
                  <a:solidFill>
                    <a:srgbClr val="000000"/>
                  </a:solidFill>
                  <a:latin typeface="IBM Plex Sans Bold"/>
                </a:rPr>
                <a:t>How will tax implications affect investment decisions and returns?</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grpSp>
        <p:nvGrpSpPr>
          <p:cNvPr id="6" name="Group 6"/>
          <p:cNvGrpSpPr/>
          <p:nvPr/>
        </p:nvGrpSpPr>
        <p:grpSpPr>
          <a:xfrm>
            <a:off x="5029508" y="3247876"/>
            <a:ext cx="4004417" cy="2142606"/>
            <a:chOff x="0" y="0"/>
            <a:chExt cx="1135485" cy="607553"/>
          </a:xfrm>
        </p:grpSpPr>
        <p:sp>
          <p:nvSpPr>
            <p:cNvPr id="7" name="Freeform 7"/>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8" name="TextBox 8"/>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9" name="Group 9"/>
          <p:cNvGrpSpPr/>
          <p:nvPr/>
        </p:nvGrpSpPr>
        <p:grpSpPr>
          <a:xfrm>
            <a:off x="802891" y="3247876"/>
            <a:ext cx="4004417" cy="2142606"/>
            <a:chOff x="0" y="0"/>
            <a:chExt cx="1135485" cy="607553"/>
          </a:xfrm>
        </p:grpSpPr>
        <p:sp>
          <p:nvSpPr>
            <p:cNvPr id="10" name="Freeform 10"/>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11" name="TextBox 11"/>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2" name="Group 12"/>
          <p:cNvGrpSpPr/>
          <p:nvPr/>
        </p:nvGrpSpPr>
        <p:grpSpPr>
          <a:xfrm>
            <a:off x="9255100" y="3247876"/>
            <a:ext cx="4004417" cy="2142606"/>
            <a:chOff x="0" y="0"/>
            <a:chExt cx="1135485" cy="607553"/>
          </a:xfrm>
        </p:grpSpPr>
        <p:sp>
          <p:nvSpPr>
            <p:cNvPr id="13" name="Freeform 13"/>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14" name="TextBox 14"/>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5" name="Group 15"/>
          <p:cNvGrpSpPr/>
          <p:nvPr/>
        </p:nvGrpSpPr>
        <p:grpSpPr>
          <a:xfrm>
            <a:off x="13480693" y="3247876"/>
            <a:ext cx="4004417" cy="2142606"/>
            <a:chOff x="0" y="0"/>
            <a:chExt cx="1135485" cy="607553"/>
          </a:xfrm>
        </p:grpSpPr>
        <p:sp>
          <p:nvSpPr>
            <p:cNvPr id="16" name="Freeform 16"/>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17" name="TextBox 17"/>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18" name="TextBox 18"/>
          <p:cNvSpPr txBox="1"/>
          <p:nvPr/>
        </p:nvSpPr>
        <p:spPr>
          <a:xfrm>
            <a:off x="1933829" y="923925"/>
            <a:ext cx="14044328"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How successful investors allocate capital</a:t>
            </a:r>
          </a:p>
        </p:txBody>
      </p:sp>
      <p:sp>
        <p:nvSpPr>
          <p:cNvPr id="19" name="TextBox 19"/>
          <p:cNvSpPr txBox="1"/>
          <p:nvPr/>
        </p:nvSpPr>
        <p:spPr>
          <a:xfrm>
            <a:off x="1132444" y="3810586"/>
            <a:ext cx="3345311" cy="84264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Diversification </a:t>
            </a:r>
            <a:r>
              <a:rPr lang="en-US" sz="2449">
                <a:solidFill>
                  <a:srgbClr val="000000"/>
                </a:solidFill>
                <a:latin typeface="IBM Plex Sans"/>
              </a:rPr>
              <a:t>across a range of startups</a:t>
            </a:r>
          </a:p>
        </p:txBody>
      </p:sp>
      <p:sp>
        <p:nvSpPr>
          <p:cNvPr id="20" name="TextBox 20"/>
          <p:cNvSpPr txBox="1"/>
          <p:nvPr/>
        </p:nvSpPr>
        <p:spPr>
          <a:xfrm>
            <a:off x="9643525" y="3522896"/>
            <a:ext cx="3137823" cy="1271270"/>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Thorough due diligence:</a:t>
            </a:r>
            <a:r>
              <a:rPr lang="en-US" sz="2449">
                <a:solidFill>
                  <a:srgbClr val="000000"/>
                </a:solidFill>
                <a:latin typeface="IBM Plex Sans"/>
              </a:rPr>
              <a:t> Analyze various factors</a:t>
            </a:r>
          </a:p>
        </p:txBody>
      </p:sp>
      <p:sp>
        <p:nvSpPr>
          <p:cNvPr id="21" name="TextBox 21"/>
          <p:cNvSpPr txBox="1"/>
          <p:nvPr/>
        </p:nvSpPr>
        <p:spPr>
          <a:xfrm>
            <a:off x="13611597" y="3500087"/>
            <a:ext cx="3742608" cy="169989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Leverage their networks and relationships </a:t>
            </a:r>
            <a:r>
              <a:rPr lang="en-US" sz="2449">
                <a:solidFill>
                  <a:srgbClr val="000000"/>
                </a:solidFill>
                <a:latin typeface="IBM Plex Sans"/>
              </a:rPr>
              <a:t>to source investment opportunities</a:t>
            </a:r>
          </a:p>
        </p:txBody>
      </p:sp>
      <p:sp>
        <p:nvSpPr>
          <p:cNvPr id="22" name="TextBox 22"/>
          <p:cNvSpPr txBox="1"/>
          <p:nvPr/>
        </p:nvSpPr>
        <p:spPr>
          <a:xfrm>
            <a:off x="5068475" y="3490562"/>
            <a:ext cx="3926485" cy="169989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Portfolio strategy</a:t>
            </a:r>
            <a:r>
              <a:rPr lang="en-US" sz="2449">
                <a:solidFill>
                  <a:srgbClr val="000000"/>
                </a:solidFill>
                <a:latin typeface="IBM Plex Sans"/>
              </a:rPr>
              <a:t> that aligns with their financial goals, risk tolerance, and expertise</a:t>
            </a:r>
          </a:p>
        </p:txBody>
      </p:sp>
      <p:grpSp>
        <p:nvGrpSpPr>
          <p:cNvPr id="23" name="Group 23"/>
          <p:cNvGrpSpPr/>
          <p:nvPr/>
        </p:nvGrpSpPr>
        <p:grpSpPr>
          <a:xfrm>
            <a:off x="5029508" y="5774037"/>
            <a:ext cx="4004417" cy="2142606"/>
            <a:chOff x="0" y="0"/>
            <a:chExt cx="1135485" cy="607553"/>
          </a:xfrm>
        </p:grpSpPr>
        <p:sp>
          <p:nvSpPr>
            <p:cNvPr id="24" name="Freeform 24"/>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25" name="TextBox 25"/>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26" name="Group 26"/>
          <p:cNvGrpSpPr/>
          <p:nvPr/>
        </p:nvGrpSpPr>
        <p:grpSpPr>
          <a:xfrm>
            <a:off x="802891" y="5774037"/>
            <a:ext cx="4004417" cy="2142606"/>
            <a:chOff x="0" y="0"/>
            <a:chExt cx="1135485" cy="607553"/>
          </a:xfrm>
        </p:grpSpPr>
        <p:sp>
          <p:nvSpPr>
            <p:cNvPr id="27" name="Freeform 27"/>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28" name="TextBox 28"/>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29" name="Group 29"/>
          <p:cNvGrpSpPr/>
          <p:nvPr/>
        </p:nvGrpSpPr>
        <p:grpSpPr>
          <a:xfrm>
            <a:off x="9255100" y="5774037"/>
            <a:ext cx="4004417" cy="2142606"/>
            <a:chOff x="0" y="0"/>
            <a:chExt cx="1135485" cy="607553"/>
          </a:xfrm>
        </p:grpSpPr>
        <p:sp>
          <p:nvSpPr>
            <p:cNvPr id="30" name="Freeform 30"/>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31" name="TextBox 31"/>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32" name="Group 32"/>
          <p:cNvGrpSpPr/>
          <p:nvPr/>
        </p:nvGrpSpPr>
        <p:grpSpPr>
          <a:xfrm>
            <a:off x="13480693" y="5774037"/>
            <a:ext cx="4004417" cy="2142606"/>
            <a:chOff x="0" y="0"/>
            <a:chExt cx="1135485" cy="607553"/>
          </a:xfrm>
        </p:grpSpPr>
        <p:sp>
          <p:nvSpPr>
            <p:cNvPr id="33" name="Freeform 33"/>
            <p:cNvSpPr/>
            <p:nvPr/>
          </p:nvSpPr>
          <p:spPr>
            <a:xfrm>
              <a:off x="0" y="0"/>
              <a:ext cx="1135485" cy="607553"/>
            </a:xfrm>
            <a:custGeom>
              <a:avLst/>
              <a:gdLst/>
              <a:ahLst/>
              <a:cxnLst/>
              <a:rect l="l" t="t" r="r" b="b"/>
              <a:pathLst>
                <a:path w="1135485" h="607553">
                  <a:moveTo>
                    <a:pt x="0" y="0"/>
                  </a:moveTo>
                  <a:lnTo>
                    <a:pt x="1135485" y="0"/>
                  </a:lnTo>
                  <a:lnTo>
                    <a:pt x="1135485" y="607553"/>
                  </a:lnTo>
                  <a:lnTo>
                    <a:pt x="0" y="607553"/>
                  </a:lnTo>
                  <a:close/>
                </a:path>
              </a:pathLst>
            </a:custGeom>
            <a:solidFill>
              <a:srgbClr val="000000">
                <a:alpha val="0"/>
              </a:srgbClr>
            </a:solidFill>
            <a:ln w="28575">
              <a:solidFill>
                <a:srgbClr val="C00000"/>
              </a:solidFill>
            </a:ln>
          </p:spPr>
        </p:sp>
        <p:sp>
          <p:nvSpPr>
            <p:cNvPr id="34" name="TextBox 34"/>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35" name="TextBox 35"/>
          <p:cNvSpPr txBox="1"/>
          <p:nvPr/>
        </p:nvSpPr>
        <p:spPr>
          <a:xfrm>
            <a:off x="1028700" y="6000082"/>
            <a:ext cx="3677990" cy="169989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a:rPr>
              <a:t>Prepared</a:t>
            </a:r>
            <a:r>
              <a:rPr lang="en-US" sz="2449">
                <a:solidFill>
                  <a:srgbClr val="000000"/>
                </a:solidFill>
                <a:latin typeface="IBM Plex Sans Bold"/>
              </a:rPr>
              <a:t> to wait for the right exit opportunities </a:t>
            </a:r>
            <a:r>
              <a:rPr lang="en-US" sz="2449">
                <a:solidFill>
                  <a:srgbClr val="000000"/>
                </a:solidFill>
                <a:latin typeface="IBM Plex Sans"/>
              </a:rPr>
              <a:t>and not expect immediate liquidity.</a:t>
            </a:r>
          </a:p>
        </p:txBody>
      </p:sp>
      <p:sp>
        <p:nvSpPr>
          <p:cNvPr id="36" name="TextBox 36"/>
          <p:cNvSpPr txBox="1"/>
          <p:nvPr/>
        </p:nvSpPr>
        <p:spPr>
          <a:xfrm>
            <a:off x="4935858" y="5971579"/>
            <a:ext cx="4114492" cy="169989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Actively engage</a:t>
            </a:r>
            <a:r>
              <a:rPr lang="en-US" sz="2449">
                <a:solidFill>
                  <a:srgbClr val="000000"/>
                </a:solidFill>
                <a:latin typeface="IBM Plex Sans"/>
              </a:rPr>
              <a:t> with startups, offering strategic guidance, mentorship, and introductions </a:t>
            </a:r>
          </a:p>
        </p:txBody>
      </p:sp>
      <p:sp>
        <p:nvSpPr>
          <p:cNvPr id="37" name="TextBox 37"/>
          <p:cNvSpPr txBox="1"/>
          <p:nvPr/>
        </p:nvSpPr>
        <p:spPr>
          <a:xfrm>
            <a:off x="9200063" y="5904904"/>
            <a:ext cx="4114492" cy="169989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 Collaborate with investment committees</a:t>
            </a:r>
            <a:r>
              <a:rPr lang="en-US" sz="2449">
                <a:solidFill>
                  <a:srgbClr val="000000"/>
                </a:solidFill>
                <a:latin typeface="IBM Plex Sans"/>
              </a:rPr>
              <a:t> or groups to collectively make investment decisions</a:t>
            </a:r>
          </a:p>
        </p:txBody>
      </p:sp>
      <p:sp>
        <p:nvSpPr>
          <p:cNvPr id="38" name="TextBox 38"/>
          <p:cNvSpPr txBox="1"/>
          <p:nvPr/>
        </p:nvSpPr>
        <p:spPr>
          <a:xfrm>
            <a:off x="13672453" y="5904904"/>
            <a:ext cx="3620895" cy="1878885"/>
          </a:xfrm>
          <a:prstGeom prst="rect">
            <a:avLst/>
          </a:prstGeom>
        </p:spPr>
        <p:txBody>
          <a:bodyPr lIns="0" tIns="0" rIns="0" bIns="0" rtlCol="0" anchor="t">
            <a:spAutoFit/>
          </a:bodyPr>
          <a:lstStyle/>
          <a:p>
            <a:pPr algn="ctr">
              <a:lnSpc>
                <a:spcPts val="3018"/>
              </a:lnSpc>
              <a:spcBef>
                <a:spcPct val="0"/>
              </a:spcBef>
            </a:pPr>
            <a:r>
              <a:rPr lang="en-US" sz="2156">
                <a:solidFill>
                  <a:srgbClr val="000000"/>
                </a:solidFill>
                <a:latin typeface="IBM Plex Sans"/>
              </a:rPr>
              <a:t>Work with legal and financial professionals to ensure investments are structured correctly and to </a:t>
            </a:r>
            <a:r>
              <a:rPr lang="en-US" sz="2156">
                <a:solidFill>
                  <a:srgbClr val="000000"/>
                </a:solidFill>
                <a:latin typeface="IBM Plex Sans Bold"/>
              </a:rPr>
              <a:t>manage tax implications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735" y="4152900"/>
            <a:ext cx="15250465" cy="1202041"/>
          </a:xfrm>
          <a:prstGeom prst="rect">
            <a:avLst/>
          </a:prstGeom>
        </p:spPr>
        <p:txBody>
          <a:bodyPr wrap="square" lIns="0" tIns="0" rIns="0" bIns="0" rtlCol="0" anchor="t">
            <a:spAutoFit/>
          </a:bodyPr>
          <a:lstStyle/>
          <a:p>
            <a:pPr algn="l">
              <a:lnSpc>
                <a:spcPts val="9870"/>
              </a:lnSpc>
            </a:pPr>
            <a:r>
              <a:rPr lang="en-US" sz="7050" dirty="0">
                <a:solidFill>
                  <a:srgbClr val="000000"/>
                </a:solidFill>
                <a:latin typeface="IBM Plex Sans Bold"/>
              </a:rPr>
              <a:t>Module 2 –The HOW</a:t>
            </a:r>
          </a:p>
        </p:txBody>
      </p:sp>
      <p:grpSp>
        <p:nvGrpSpPr>
          <p:cNvPr id="4" name="Group 4"/>
          <p:cNvGrpSpPr>
            <a:grpSpLocks noChangeAspect="1"/>
          </p:cNvGrpSpPr>
          <p:nvPr/>
        </p:nvGrpSpPr>
        <p:grpSpPr>
          <a:xfrm>
            <a:off x="-190091" y="10110749"/>
            <a:ext cx="20161224" cy="259072"/>
            <a:chOff x="0" y="0"/>
            <a:chExt cx="9144000" cy="117500"/>
          </a:xfrm>
        </p:grpSpPr>
        <p:sp>
          <p:nvSpPr>
            <p:cNvPr id="5" name="Freeform 5"/>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Tree>
    <p:extLst>
      <p:ext uri="{BB962C8B-B14F-4D97-AF65-F5344CB8AC3E}">
        <p14:creationId xmlns:p14="http://schemas.microsoft.com/office/powerpoint/2010/main" val="3646886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AutoShape 6"/>
          <p:cNvSpPr/>
          <p:nvPr/>
        </p:nvSpPr>
        <p:spPr>
          <a:xfrm>
            <a:off x="1499093" y="2846940"/>
            <a:ext cx="394646" cy="404876"/>
          </a:xfrm>
          <a:prstGeom prst="rect">
            <a:avLst/>
          </a:prstGeom>
          <a:solidFill>
            <a:srgbClr val="A70000"/>
          </a:solidFill>
        </p:spPr>
      </p:sp>
      <p:sp>
        <p:nvSpPr>
          <p:cNvPr id="7" name="TextBox 7"/>
          <p:cNvSpPr txBox="1"/>
          <p:nvPr/>
        </p:nvSpPr>
        <p:spPr>
          <a:xfrm>
            <a:off x="7334369" y="3515535"/>
            <a:ext cx="3007451" cy="177721"/>
          </a:xfrm>
          <a:prstGeom prst="rect">
            <a:avLst/>
          </a:prstGeom>
        </p:spPr>
        <p:txBody>
          <a:bodyPr lIns="0" tIns="0" rIns="0" bIns="0" rtlCol="0" anchor="t">
            <a:spAutoFit/>
          </a:bodyPr>
          <a:lstStyle/>
          <a:p>
            <a:pPr marL="0" lvl="0" indent="0" algn="ctr">
              <a:lnSpc>
                <a:spcPts val="1368"/>
              </a:lnSpc>
            </a:pPr>
            <a:endParaRPr/>
          </a:p>
        </p:txBody>
      </p:sp>
      <p:sp>
        <p:nvSpPr>
          <p:cNvPr id="8" name="AutoShape 8"/>
          <p:cNvSpPr/>
          <p:nvPr/>
        </p:nvSpPr>
        <p:spPr>
          <a:xfrm>
            <a:off x="1394219" y="3521529"/>
            <a:ext cx="3475986" cy="0"/>
          </a:xfrm>
          <a:prstGeom prst="line">
            <a:avLst/>
          </a:prstGeom>
          <a:ln w="28575" cap="rnd">
            <a:solidFill>
              <a:srgbClr val="A70000"/>
            </a:solidFill>
            <a:prstDash val="solid"/>
            <a:headEnd type="none" w="sm" len="sm"/>
            <a:tailEnd type="none" w="sm" len="sm"/>
          </a:ln>
        </p:spPr>
      </p:sp>
      <p:sp>
        <p:nvSpPr>
          <p:cNvPr id="9" name="AutoShape 9"/>
          <p:cNvSpPr/>
          <p:nvPr/>
        </p:nvSpPr>
        <p:spPr>
          <a:xfrm flipH="1" flipV="1">
            <a:off x="1419350" y="3464688"/>
            <a:ext cx="13013" cy="6312714"/>
          </a:xfrm>
          <a:prstGeom prst="line">
            <a:avLst/>
          </a:prstGeom>
          <a:ln w="28575" cap="rnd">
            <a:solidFill>
              <a:srgbClr val="A70000"/>
            </a:solidFill>
            <a:prstDash val="solid"/>
            <a:headEnd type="none" w="sm" len="sm"/>
            <a:tailEnd type="none" w="sm" len="sm"/>
          </a:ln>
        </p:spPr>
      </p:sp>
      <p:sp>
        <p:nvSpPr>
          <p:cNvPr id="10" name="AutoShape 10"/>
          <p:cNvSpPr/>
          <p:nvPr/>
        </p:nvSpPr>
        <p:spPr>
          <a:xfrm flipV="1">
            <a:off x="4884492" y="3493048"/>
            <a:ext cx="0" cy="6284354"/>
          </a:xfrm>
          <a:prstGeom prst="line">
            <a:avLst/>
          </a:prstGeom>
          <a:ln w="28575" cap="rnd">
            <a:solidFill>
              <a:srgbClr val="A70000"/>
            </a:solidFill>
            <a:prstDash val="solid"/>
            <a:headEnd type="none" w="sm" len="sm"/>
            <a:tailEnd type="none" w="sm" len="sm"/>
          </a:ln>
        </p:spPr>
      </p:sp>
      <p:sp>
        <p:nvSpPr>
          <p:cNvPr id="11" name="AutoShape 11"/>
          <p:cNvSpPr/>
          <p:nvPr/>
        </p:nvSpPr>
        <p:spPr>
          <a:xfrm>
            <a:off x="1406338" y="9764390"/>
            <a:ext cx="3475986" cy="0"/>
          </a:xfrm>
          <a:prstGeom prst="line">
            <a:avLst/>
          </a:prstGeom>
          <a:ln w="28575" cap="rnd">
            <a:solidFill>
              <a:srgbClr val="A70000"/>
            </a:solidFill>
            <a:prstDash val="solid"/>
            <a:headEnd type="none" w="sm" len="sm"/>
            <a:tailEnd type="none" w="sm" len="sm"/>
          </a:ln>
        </p:spPr>
      </p:sp>
      <p:sp>
        <p:nvSpPr>
          <p:cNvPr id="12" name="AutoShape 12"/>
          <p:cNvSpPr/>
          <p:nvPr/>
        </p:nvSpPr>
        <p:spPr>
          <a:xfrm flipH="1" flipV="1">
            <a:off x="5277527" y="3464688"/>
            <a:ext cx="13013" cy="6286689"/>
          </a:xfrm>
          <a:prstGeom prst="line">
            <a:avLst/>
          </a:prstGeom>
          <a:ln w="28575" cap="rnd">
            <a:solidFill>
              <a:srgbClr val="A70000"/>
            </a:solidFill>
            <a:prstDash val="solid"/>
            <a:headEnd type="none" w="sm" len="sm"/>
            <a:tailEnd type="none" w="sm" len="sm"/>
          </a:ln>
        </p:spPr>
      </p:sp>
      <p:sp>
        <p:nvSpPr>
          <p:cNvPr id="13" name="AutoShape 13"/>
          <p:cNvSpPr/>
          <p:nvPr/>
        </p:nvSpPr>
        <p:spPr>
          <a:xfrm flipV="1">
            <a:off x="8742668" y="3493048"/>
            <a:ext cx="0" cy="6245316"/>
          </a:xfrm>
          <a:prstGeom prst="line">
            <a:avLst/>
          </a:prstGeom>
          <a:ln w="28575" cap="rnd">
            <a:solidFill>
              <a:srgbClr val="A70000"/>
            </a:solidFill>
            <a:prstDash val="solid"/>
            <a:headEnd type="none" w="sm" len="sm"/>
            <a:tailEnd type="none" w="sm" len="sm"/>
          </a:ln>
        </p:spPr>
      </p:sp>
      <p:sp>
        <p:nvSpPr>
          <p:cNvPr id="14" name="AutoShape 14"/>
          <p:cNvSpPr/>
          <p:nvPr/>
        </p:nvSpPr>
        <p:spPr>
          <a:xfrm>
            <a:off x="5264514" y="3492954"/>
            <a:ext cx="3475986" cy="0"/>
          </a:xfrm>
          <a:prstGeom prst="line">
            <a:avLst/>
          </a:prstGeom>
          <a:ln w="28575" cap="rnd">
            <a:solidFill>
              <a:srgbClr val="A70000"/>
            </a:solidFill>
            <a:prstDash val="solid"/>
            <a:headEnd type="none" w="sm" len="sm"/>
            <a:tailEnd type="none" w="sm" len="sm"/>
          </a:ln>
        </p:spPr>
      </p:sp>
      <p:sp>
        <p:nvSpPr>
          <p:cNvPr id="15" name="AutoShape 15"/>
          <p:cNvSpPr/>
          <p:nvPr/>
        </p:nvSpPr>
        <p:spPr>
          <a:xfrm>
            <a:off x="5264514" y="9738364"/>
            <a:ext cx="3475986" cy="0"/>
          </a:xfrm>
          <a:prstGeom prst="line">
            <a:avLst/>
          </a:prstGeom>
          <a:ln w="28575" cap="rnd">
            <a:solidFill>
              <a:srgbClr val="A70000"/>
            </a:solidFill>
            <a:prstDash val="solid"/>
            <a:headEnd type="none" w="sm" len="sm"/>
            <a:tailEnd type="none" w="sm" len="sm"/>
          </a:ln>
        </p:spPr>
      </p:sp>
      <p:sp>
        <p:nvSpPr>
          <p:cNvPr id="16" name="AutoShape 16"/>
          <p:cNvSpPr/>
          <p:nvPr/>
        </p:nvSpPr>
        <p:spPr>
          <a:xfrm>
            <a:off x="5264514" y="2819634"/>
            <a:ext cx="394646" cy="404876"/>
          </a:xfrm>
          <a:prstGeom prst="rect">
            <a:avLst/>
          </a:prstGeom>
          <a:solidFill>
            <a:srgbClr val="A70000"/>
          </a:solidFill>
        </p:spPr>
      </p:sp>
      <p:sp>
        <p:nvSpPr>
          <p:cNvPr id="17" name="AutoShape 17"/>
          <p:cNvSpPr/>
          <p:nvPr/>
        </p:nvSpPr>
        <p:spPr>
          <a:xfrm flipH="1" flipV="1">
            <a:off x="9131774" y="3464688"/>
            <a:ext cx="13013" cy="6247651"/>
          </a:xfrm>
          <a:prstGeom prst="line">
            <a:avLst/>
          </a:prstGeom>
          <a:ln w="28575" cap="rnd">
            <a:solidFill>
              <a:srgbClr val="A70000"/>
            </a:solidFill>
            <a:prstDash val="solid"/>
            <a:headEnd type="none" w="sm" len="sm"/>
            <a:tailEnd type="none" w="sm" len="sm"/>
          </a:ln>
        </p:spPr>
      </p:sp>
      <p:sp>
        <p:nvSpPr>
          <p:cNvPr id="18" name="AutoShape 18"/>
          <p:cNvSpPr/>
          <p:nvPr/>
        </p:nvSpPr>
        <p:spPr>
          <a:xfrm flipV="1">
            <a:off x="12596915" y="3493048"/>
            <a:ext cx="0" cy="6219291"/>
          </a:xfrm>
          <a:prstGeom prst="line">
            <a:avLst/>
          </a:prstGeom>
          <a:ln w="28575" cap="rnd">
            <a:solidFill>
              <a:srgbClr val="A70000"/>
            </a:solidFill>
            <a:prstDash val="solid"/>
            <a:headEnd type="none" w="sm" len="sm"/>
            <a:tailEnd type="none" w="sm" len="sm"/>
          </a:ln>
        </p:spPr>
      </p:sp>
      <p:sp>
        <p:nvSpPr>
          <p:cNvPr id="19" name="AutoShape 19"/>
          <p:cNvSpPr/>
          <p:nvPr/>
        </p:nvSpPr>
        <p:spPr>
          <a:xfrm>
            <a:off x="9118761" y="3492954"/>
            <a:ext cx="3475986" cy="0"/>
          </a:xfrm>
          <a:prstGeom prst="line">
            <a:avLst/>
          </a:prstGeom>
          <a:ln w="28575" cap="rnd">
            <a:solidFill>
              <a:srgbClr val="A70000"/>
            </a:solidFill>
            <a:prstDash val="solid"/>
            <a:headEnd type="none" w="sm" len="sm"/>
            <a:tailEnd type="none" w="sm" len="sm"/>
          </a:ln>
        </p:spPr>
      </p:sp>
      <p:sp>
        <p:nvSpPr>
          <p:cNvPr id="20" name="AutoShape 20"/>
          <p:cNvSpPr/>
          <p:nvPr/>
        </p:nvSpPr>
        <p:spPr>
          <a:xfrm>
            <a:off x="9137196" y="9725352"/>
            <a:ext cx="3475986" cy="0"/>
          </a:xfrm>
          <a:prstGeom prst="line">
            <a:avLst/>
          </a:prstGeom>
          <a:ln w="28575" cap="rnd">
            <a:solidFill>
              <a:srgbClr val="A70000"/>
            </a:solidFill>
            <a:prstDash val="solid"/>
            <a:headEnd type="none" w="sm" len="sm"/>
            <a:tailEnd type="none" w="sm" len="sm"/>
          </a:ln>
        </p:spPr>
      </p:sp>
      <p:sp>
        <p:nvSpPr>
          <p:cNvPr id="21" name="AutoShape 21"/>
          <p:cNvSpPr/>
          <p:nvPr/>
        </p:nvSpPr>
        <p:spPr>
          <a:xfrm>
            <a:off x="9118761" y="2819634"/>
            <a:ext cx="394646" cy="404876"/>
          </a:xfrm>
          <a:prstGeom prst="rect">
            <a:avLst/>
          </a:prstGeom>
          <a:solidFill>
            <a:srgbClr val="A70000"/>
          </a:solidFill>
        </p:spPr>
      </p:sp>
      <p:sp>
        <p:nvSpPr>
          <p:cNvPr id="22" name="AutoShape 22"/>
          <p:cNvSpPr/>
          <p:nvPr/>
        </p:nvSpPr>
        <p:spPr>
          <a:xfrm flipH="1" flipV="1">
            <a:off x="13026966" y="3464688"/>
            <a:ext cx="13013" cy="6221626"/>
          </a:xfrm>
          <a:prstGeom prst="line">
            <a:avLst/>
          </a:prstGeom>
          <a:ln w="28575" cap="rnd">
            <a:solidFill>
              <a:srgbClr val="A70000"/>
            </a:solidFill>
            <a:prstDash val="solid"/>
            <a:headEnd type="none" w="sm" len="sm"/>
            <a:tailEnd type="none" w="sm" len="sm"/>
          </a:ln>
        </p:spPr>
      </p:sp>
      <p:sp>
        <p:nvSpPr>
          <p:cNvPr id="23" name="AutoShape 23"/>
          <p:cNvSpPr/>
          <p:nvPr/>
        </p:nvSpPr>
        <p:spPr>
          <a:xfrm flipV="1">
            <a:off x="16492107" y="3493048"/>
            <a:ext cx="0" cy="6206278"/>
          </a:xfrm>
          <a:prstGeom prst="line">
            <a:avLst/>
          </a:prstGeom>
          <a:ln w="28575" cap="rnd">
            <a:solidFill>
              <a:srgbClr val="A70000"/>
            </a:solidFill>
            <a:prstDash val="solid"/>
            <a:headEnd type="none" w="sm" len="sm"/>
            <a:tailEnd type="none" w="sm" len="sm"/>
          </a:ln>
        </p:spPr>
      </p:sp>
      <p:sp>
        <p:nvSpPr>
          <p:cNvPr id="24" name="AutoShape 24"/>
          <p:cNvSpPr/>
          <p:nvPr/>
        </p:nvSpPr>
        <p:spPr>
          <a:xfrm>
            <a:off x="13013953" y="3492954"/>
            <a:ext cx="3475986" cy="0"/>
          </a:xfrm>
          <a:prstGeom prst="line">
            <a:avLst/>
          </a:prstGeom>
          <a:ln w="28575" cap="rnd">
            <a:solidFill>
              <a:srgbClr val="A70000"/>
            </a:solidFill>
            <a:prstDash val="solid"/>
            <a:headEnd type="none" w="sm" len="sm"/>
            <a:tailEnd type="none" w="sm" len="sm"/>
          </a:ln>
        </p:spPr>
      </p:sp>
      <p:sp>
        <p:nvSpPr>
          <p:cNvPr id="25" name="AutoShape 25"/>
          <p:cNvSpPr/>
          <p:nvPr/>
        </p:nvSpPr>
        <p:spPr>
          <a:xfrm>
            <a:off x="13003109" y="9699326"/>
            <a:ext cx="3475986" cy="0"/>
          </a:xfrm>
          <a:prstGeom prst="line">
            <a:avLst/>
          </a:prstGeom>
          <a:ln w="28575" cap="rnd">
            <a:solidFill>
              <a:srgbClr val="A70000"/>
            </a:solidFill>
            <a:prstDash val="solid"/>
            <a:headEnd type="none" w="sm" len="sm"/>
            <a:tailEnd type="none" w="sm" len="sm"/>
          </a:ln>
        </p:spPr>
      </p:sp>
      <p:sp>
        <p:nvSpPr>
          <p:cNvPr id="26" name="AutoShape 26"/>
          <p:cNvSpPr/>
          <p:nvPr/>
        </p:nvSpPr>
        <p:spPr>
          <a:xfrm>
            <a:off x="13013953" y="2819634"/>
            <a:ext cx="394646" cy="404876"/>
          </a:xfrm>
          <a:prstGeom prst="rect">
            <a:avLst/>
          </a:prstGeom>
          <a:solidFill>
            <a:srgbClr val="A70000"/>
          </a:solidFill>
        </p:spPr>
      </p:sp>
      <p:sp>
        <p:nvSpPr>
          <p:cNvPr id="27" name="Freeform 27"/>
          <p:cNvSpPr/>
          <p:nvPr/>
        </p:nvSpPr>
        <p:spPr>
          <a:xfrm>
            <a:off x="1696416" y="873180"/>
            <a:ext cx="1203977" cy="1215023"/>
          </a:xfrm>
          <a:custGeom>
            <a:avLst/>
            <a:gdLst/>
            <a:ahLst/>
            <a:cxnLst/>
            <a:rect l="l" t="t" r="r" b="b"/>
            <a:pathLst>
              <a:path w="1203977" h="1215023">
                <a:moveTo>
                  <a:pt x="0" y="0"/>
                </a:moveTo>
                <a:lnTo>
                  <a:pt x="1203977" y="0"/>
                </a:lnTo>
                <a:lnTo>
                  <a:pt x="1203977" y="1215023"/>
                </a:lnTo>
                <a:lnTo>
                  <a:pt x="0" y="1215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8" name="TextBox 28"/>
          <p:cNvSpPr txBox="1"/>
          <p:nvPr/>
        </p:nvSpPr>
        <p:spPr>
          <a:xfrm>
            <a:off x="1695114" y="3964441"/>
            <a:ext cx="2965540" cy="4637082"/>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Thesis-based investing : Boiling the ocean</a:t>
            </a:r>
          </a:p>
          <a:p>
            <a:pPr>
              <a:lnSpc>
                <a:spcPts val="3657"/>
              </a:lnSpc>
            </a:pPr>
            <a:endParaRPr lang="en-US" sz="2612">
              <a:solidFill>
                <a:srgbClr val="000000"/>
              </a:solidFill>
              <a:latin typeface="IBM Plex Sans Bold"/>
            </a:endParaRPr>
          </a:p>
          <a:p>
            <a:pPr marL="0" lvl="0" indent="0">
              <a:lnSpc>
                <a:spcPts val="2817"/>
              </a:lnSpc>
              <a:spcBef>
                <a:spcPct val="0"/>
              </a:spcBef>
            </a:pPr>
            <a:r>
              <a:rPr lang="en-US" sz="2012">
                <a:solidFill>
                  <a:srgbClr val="000000"/>
                </a:solidFill>
                <a:latin typeface="IBM Plex Sans"/>
              </a:rPr>
              <a:t> Conducting thorough research to identify trends, market shifts, emerging technologies, or industries you believe will experience significant growth or disruption.</a:t>
            </a:r>
          </a:p>
        </p:txBody>
      </p:sp>
      <p:sp>
        <p:nvSpPr>
          <p:cNvPr id="29" name="TextBox 29"/>
          <p:cNvSpPr txBox="1"/>
          <p:nvPr/>
        </p:nvSpPr>
        <p:spPr>
          <a:xfrm>
            <a:off x="3405081" y="949507"/>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How to source deals</a:t>
            </a:r>
          </a:p>
        </p:txBody>
      </p:sp>
      <p:sp>
        <p:nvSpPr>
          <p:cNvPr id="30" name="TextBox 30"/>
          <p:cNvSpPr txBox="1"/>
          <p:nvPr/>
        </p:nvSpPr>
        <p:spPr>
          <a:xfrm>
            <a:off x="1955250" y="2801725"/>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01</a:t>
            </a:r>
          </a:p>
        </p:txBody>
      </p:sp>
      <p:sp>
        <p:nvSpPr>
          <p:cNvPr id="31" name="TextBox 31"/>
          <p:cNvSpPr txBox="1"/>
          <p:nvPr/>
        </p:nvSpPr>
        <p:spPr>
          <a:xfrm>
            <a:off x="5738937" y="2774419"/>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02</a:t>
            </a:r>
          </a:p>
        </p:txBody>
      </p:sp>
      <p:sp>
        <p:nvSpPr>
          <p:cNvPr id="32" name="TextBox 32"/>
          <p:cNvSpPr txBox="1"/>
          <p:nvPr/>
        </p:nvSpPr>
        <p:spPr>
          <a:xfrm>
            <a:off x="9593184" y="2774419"/>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03</a:t>
            </a:r>
          </a:p>
        </p:txBody>
      </p:sp>
      <p:sp>
        <p:nvSpPr>
          <p:cNvPr id="33" name="TextBox 33"/>
          <p:cNvSpPr txBox="1"/>
          <p:nvPr/>
        </p:nvSpPr>
        <p:spPr>
          <a:xfrm>
            <a:off x="13488376" y="2774419"/>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04</a:t>
            </a:r>
          </a:p>
        </p:txBody>
      </p:sp>
      <p:sp>
        <p:nvSpPr>
          <p:cNvPr id="34" name="TextBox 34"/>
          <p:cNvSpPr txBox="1"/>
          <p:nvPr/>
        </p:nvSpPr>
        <p:spPr>
          <a:xfrm>
            <a:off x="5533834" y="3964441"/>
            <a:ext cx="2965540" cy="3684582"/>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Network-based Investing/ Opportunistic Investing </a:t>
            </a:r>
          </a:p>
          <a:p>
            <a:pPr>
              <a:lnSpc>
                <a:spcPts val="3657"/>
              </a:lnSpc>
            </a:pPr>
            <a:endParaRPr lang="en-US" sz="2612">
              <a:solidFill>
                <a:srgbClr val="000000"/>
              </a:solidFill>
              <a:latin typeface="IBM Plex Sans Bold"/>
            </a:endParaRPr>
          </a:p>
          <a:p>
            <a:pPr marL="0" lvl="0" indent="0">
              <a:lnSpc>
                <a:spcPts val="2817"/>
              </a:lnSpc>
              <a:spcBef>
                <a:spcPct val="0"/>
              </a:spcBef>
            </a:pPr>
            <a:r>
              <a:rPr lang="en-US" sz="2012">
                <a:solidFill>
                  <a:srgbClr val="000000"/>
                </a:solidFill>
                <a:latin typeface="IBM Plex Sans"/>
              </a:rPr>
              <a:t> Startup events, industry conferences, meetups, and networking functions to expand your network</a:t>
            </a:r>
          </a:p>
        </p:txBody>
      </p:sp>
      <p:sp>
        <p:nvSpPr>
          <p:cNvPr id="35" name="TextBox 35"/>
          <p:cNvSpPr txBox="1"/>
          <p:nvPr/>
        </p:nvSpPr>
        <p:spPr>
          <a:xfrm>
            <a:off x="9316084" y="3964441"/>
            <a:ext cx="3170480" cy="5094282"/>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Understanding Angel Investing Platforms</a:t>
            </a:r>
          </a:p>
          <a:p>
            <a:pPr>
              <a:lnSpc>
                <a:spcPts val="3657"/>
              </a:lnSpc>
            </a:pPr>
            <a:endParaRPr lang="en-US" sz="2612">
              <a:solidFill>
                <a:srgbClr val="000000"/>
              </a:solidFill>
              <a:latin typeface="IBM Plex Sans Bold"/>
            </a:endParaRPr>
          </a:p>
          <a:p>
            <a:pPr>
              <a:lnSpc>
                <a:spcPts val="3657"/>
              </a:lnSpc>
            </a:pPr>
            <a:endParaRPr lang="en-US" sz="2612">
              <a:solidFill>
                <a:srgbClr val="000000"/>
              </a:solidFill>
              <a:latin typeface="IBM Plex Sans Bold"/>
            </a:endParaRPr>
          </a:p>
          <a:p>
            <a:pPr marL="0" lvl="0" indent="0">
              <a:lnSpc>
                <a:spcPts val="2817"/>
              </a:lnSpc>
              <a:spcBef>
                <a:spcPct val="0"/>
              </a:spcBef>
            </a:pPr>
            <a:r>
              <a:rPr lang="en-US" sz="2012">
                <a:solidFill>
                  <a:srgbClr val="000000"/>
                </a:solidFill>
                <a:latin typeface="IBM Plex Sans"/>
              </a:rPr>
              <a:t>There are several angel investing platforms that provide a platform for investors to source startup deals, connect with entrepreneurs, and facilitate the investment process</a:t>
            </a:r>
          </a:p>
        </p:txBody>
      </p:sp>
      <p:sp>
        <p:nvSpPr>
          <p:cNvPr id="36" name="TextBox 36"/>
          <p:cNvSpPr txBox="1"/>
          <p:nvPr/>
        </p:nvSpPr>
        <p:spPr>
          <a:xfrm>
            <a:off x="13166706" y="3883821"/>
            <a:ext cx="3170480" cy="2170107"/>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Syndicate </a:t>
            </a:r>
          </a:p>
          <a:p>
            <a:pPr>
              <a:lnSpc>
                <a:spcPts val="3657"/>
              </a:lnSpc>
            </a:pPr>
            <a:r>
              <a:rPr lang="en-US" sz="2612">
                <a:solidFill>
                  <a:srgbClr val="000000"/>
                </a:solidFill>
                <a:latin typeface="IBM Plex Sans Bold"/>
              </a:rPr>
              <a:t>Investing</a:t>
            </a:r>
          </a:p>
          <a:p>
            <a:pPr>
              <a:lnSpc>
                <a:spcPts val="3657"/>
              </a:lnSpc>
            </a:pPr>
            <a:endParaRPr lang="en-US" sz="2612">
              <a:solidFill>
                <a:srgbClr val="000000"/>
              </a:solidFill>
              <a:latin typeface="IBM Plex Sans Bold"/>
            </a:endParaRPr>
          </a:p>
          <a:p>
            <a:pPr>
              <a:lnSpc>
                <a:spcPts val="3657"/>
              </a:lnSpc>
            </a:pPr>
            <a:endParaRPr lang="en-US" sz="2612">
              <a:solidFill>
                <a:srgbClr val="000000"/>
              </a:solidFill>
              <a:latin typeface="IBM Plex Sans Bold"/>
            </a:endParaRPr>
          </a:p>
          <a:p>
            <a:pPr marL="0" lvl="0" indent="0">
              <a:lnSpc>
                <a:spcPts val="2817"/>
              </a:lnSpc>
              <a:spcBef>
                <a:spcPct val="0"/>
              </a:spcBef>
            </a:pPr>
            <a:r>
              <a:rPr lang="en-US" sz="2012">
                <a:solidFill>
                  <a:srgbClr val="000000"/>
                </a:solidFill>
                <a:latin typeface="IBM Plex Sans"/>
              </a:rPr>
              <a:t>Let's Invest Together!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2813290" y="781293"/>
            <a:ext cx="1413059" cy="1413059"/>
          </a:xfrm>
          <a:custGeom>
            <a:avLst/>
            <a:gdLst/>
            <a:ahLst/>
            <a:cxnLst/>
            <a:rect l="l" t="t" r="r" b="b"/>
            <a:pathLst>
              <a:path w="1413059" h="1413059">
                <a:moveTo>
                  <a:pt x="0" y="0"/>
                </a:moveTo>
                <a:lnTo>
                  <a:pt x="1413059" y="0"/>
                </a:lnTo>
                <a:lnTo>
                  <a:pt x="1413059" y="1413060"/>
                </a:lnTo>
                <a:lnTo>
                  <a:pt x="0" y="1413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4767307" y="949507"/>
            <a:ext cx="9985216"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Module 2- How</a:t>
            </a:r>
          </a:p>
        </p:txBody>
      </p:sp>
      <p:sp>
        <p:nvSpPr>
          <p:cNvPr id="8" name="TextBox 8"/>
          <p:cNvSpPr txBox="1"/>
          <p:nvPr/>
        </p:nvSpPr>
        <p:spPr>
          <a:xfrm>
            <a:off x="1758090" y="3556758"/>
            <a:ext cx="15501210" cy="4051674"/>
          </a:xfrm>
          <a:prstGeom prst="rect">
            <a:avLst/>
          </a:prstGeom>
        </p:spPr>
        <p:txBody>
          <a:bodyPr lIns="0" tIns="0" rIns="0" bIns="0" rtlCol="0" anchor="t">
            <a:spAutoFit/>
          </a:bodyPr>
          <a:lstStyle/>
          <a:p>
            <a:pPr marL="753306" lvl="1" indent="-376653">
              <a:lnSpc>
                <a:spcPts val="4009"/>
              </a:lnSpc>
              <a:buFont typeface="Arial"/>
              <a:buChar char="•"/>
            </a:pPr>
            <a:r>
              <a:rPr lang="en-US" sz="3489">
                <a:solidFill>
                  <a:srgbClr val="262626"/>
                </a:solidFill>
                <a:latin typeface="IBM Plex Sans"/>
              </a:rPr>
              <a:t>How to Hack Angel Investing - Syndicates</a:t>
            </a:r>
          </a:p>
          <a:p>
            <a:pPr>
              <a:lnSpc>
                <a:spcPts val="4009"/>
              </a:lnSpc>
            </a:pPr>
            <a:endParaRPr lang="en-US" sz="3489">
              <a:solidFill>
                <a:srgbClr val="262626"/>
              </a:solidFill>
              <a:latin typeface="IBM Plex Sans"/>
            </a:endParaRPr>
          </a:p>
          <a:p>
            <a:pPr marL="753306" lvl="1" indent="-376653">
              <a:lnSpc>
                <a:spcPts val="4009"/>
              </a:lnSpc>
              <a:buFont typeface="Arial"/>
              <a:buChar char="•"/>
            </a:pPr>
            <a:r>
              <a:rPr lang="en-US" sz="3489">
                <a:solidFill>
                  <a:srgbClr val="262626"/>
                </a:solidFill>
                <a:latin typeface="IBM Plex Sans"/>
              </a:rPr>
              <a:t>Evaluate Deals</a:t>
            </a:r>
          </a:p>
          <a:p>
            <a:pPr>
              <a:lnSpc>
                <a:spcPts val="4009"/>
              </a:lnSpc>
            </a:pPr>
            <a:endParaRPr lang="en-US" sz="3489">
              <a:solidFill>
                <a:srgbClr val="262626"/>
              </a:solidFill>
              <a:latin typeface="IBM Plex Sans"/>
            </a:endParaRPr>
          </a:p>
          <a:p>
            <a:pPr marL="753306" lvl="1" indent="-376653">
              <a:lnSpc>
                <a:spcPts val="4009"/>
              </a:lnSpc>
              <a:buFont typeface="Arial"/>
              <a:buChar char="•"/>
            </a:pPr>
            <a:r>
              <a:rPr lang="en-US" sz="3489">
                <a:solidFill>
                  <a:srgbClr val="262626"/>
                </a:solidFill>
                <a:latin typeface="IBM Plex Sans"/>
              </a:rPr>
              <a:t>Make Investments – The Process</a:t>
            </a:r>
          </a:p>
          <a:p>
            <a:pPr>
              <a:lnSpc>
                <a:spcPts val="4009"/>
              </a:lnSpc>
            </a:pPr>
            <a:endParaRPr lang="en-US" sz="3489">
              <a:solidFill>
                <a:srgbClr val="262626"/>
              </a:solidFill>
              <a:latin typeface="IBM Plex Sans"/>
            </a:endParaRPr>
          </a:p>
          <a:p>
            <a:pPr marL="753306" lvl="1" indent="-376653">
              <a:lnSpc>
                <a:spcPts val="4009"/>
              </a:lnSpc>
              <a:buFont typeface="Arial"/>
              <a:buChar char="•"/>
            </a:pPr>
            <a:r>
              <a:rPr lang="en-US" sz="3489">
                <a:solidFill>
                  <a:srgbClr val="262626"/>
                </a:solidFill>
                <a:latin typeface="IBM Plex Sans"/>
              </a:rPr>
              <a:t>Post Investment Engagement</a:t>
            </a:r>
          </a:p>
          <a:p>
            <a:pPr algn="l">
              <a:lnSpc>
                <a:spcPts val="4009"/>
              </a:lnSpc>
            </a:pPr>
            <a:endParaRPr lang="en-US" sz="3489">
              <a:solidFill>
                <a:srgbClr val="262626"/>
              </a:solidFill>
              <a:latin typeface="IBM Plex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8767" y="800100"/>
            <a:ext cx="15250465" cy="1202041"/>
          </a:xfrm>
          <a:prstGeom prst="rect">
            <a:avLst/>
          </a:prstGeom>
        </p:spPr>
        <p:txBody>
          <a:bodyPr wrap="square" lIns="0" tIns="0" rIns="0" bIns="0" rtlCol="0" anchor="t">
            <a:spAutoFit/>
          </a:bodyPr>
          <a:lstStyle/>
          <a:p>
            <a:pPr algn="l">
              <a:lnSpc>
                <a:spcPts val="9870"/>
              </a:lnSpc>
            </a:pPr>
            <a:r>
              <a:rPr lang="en-US" sz="7050" dirty="0">
                <a:solidFill>
                  <a:srgbClr val="000000"/>
                </a:solidFill>
                <a:latin typeface="IBM Plex Sans Bold"/>
              </a:rPr>
              <a:t>How to Evaluate Deals – The 3 Ts</a:t>
            </a:r>
          </a:p>
        </p:txBody>
      </p:sp>
      <p:grpSp>
        <p:nvGrpSpPr>
          <p:cNvPr id="4" name="Group 4"/>
          <p:cNvGrpSpPr>
            <a:grpSpLocks noChangeAspect="1"/>
          </p:cNvGrpSpPr>
          <p:nvPr/>
        </p:nvGrpSpPr>
        <p:grpSpPr>
          <a:xfrm>
            <a:off x="-190091" y="10110749"/>
            <a:ext cx="20161224" cy="259072"/>
            <a:chOff x="0" y="0"/>
            <a:chExt cx="9144000" cy="117500"/>
          </a:xfrm>
        </p:grpSpPr>
        <p:sp>
          <p:nvSpPr>
            <p:cNvPr id="5" name="Freeform 5"/>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2" name="TextBox 1">
            <a:extLst>
              <a:ext uri="{FF2B5EF4-FFF2-40B4-BE49-F238E27FC236}">
                <a16:creationId xmlns:a16="http://schemas.microsoft.com/office/drawing/2014/main" id="{32ACDBE2-A3F8-864F-B791-357C7890181F}"/>
              </a:ext>
            </a:extLst>
          </p:cNvPr>
          <p:cNvSpPr txBox="1"/>
          <p:nvPr/>
        </p:nvSpPr>
        <p:spPr>
          <a:xfrm>
            <a:off x="1518767" y="2324100"/>
            <a:ext cx="12954000" cy="5355312"/>
          </a:xfrm>
          <a:prstGeom prst="rect">
            <a:avLst/>
          </a:prstGeom>
          <a:noFill/>
        </p:spPr>
        <p:txBody>
          <a:bodyPr wrap="square" rtlCol="0">
            <a:spAutoFit/>
          </a:bodyPr>
          <a:lstStyle/>
          <a:p>
            <a:endParaRPr lang="en-US" sz="3600" dirty="0"/>
          </a:p>
          <a:p>
            <a:pPr marL="285750" indent="-285750">
              <a:buFont typeface="Arial" panose="020B0604020202020204" pitchFamily="34" charset="0"/>
              <a:buChar char="•"/>
            </a:pPr>
            <a:r>
              <a:rPr lang="en-US" sz="3600" dirty="0"/>
              <a:t>TAM – Total Addressable Market</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Timing -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Team – Founder-Market Fit!</a:t>
            </a:r>
          </a:p>
          <a:p>
            <a:endParaRPr lang="en-US" sz="3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07960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8767" y="647700"/>
            <a:ext cx="15250465" cy="1202041"/>
          </a:xfrm>
          <a:prstGeom prst="rect">
            <a:avLst/>
          </a:prstGeom>
        </p:spPr>
        <p:txBody>
          <a:bodyPr wrap="square" lIns="0" tIns="0" rIns="0" bIns="0" rtlCol="0" anchor="t">
            <a:spAutoFit/>
          </a:bodyPr>
          <a:lstStyle/>
          <a:p>
            <a:pPr algn="l">
              <a:lnSpc>
                <a:spcPts val="9870"/>
              </a:lnSpc>
            </a:pPr>
            <a:r>
              <a:rPr lang="en-US" sz="7050" dirty="0">
                <a:solidFill>
                  <a:srgbClr val="000000"/>
                </a:solidFill>
                <a:latin typeface="IBM Plex Sans Bold"/>
              </a:rPr>
              <a:t>Questions to follow</a:t>
            </a:r>
          </a:p>
        </p:txBody>
      </p:sp>
      <p:grpSp>
        <p:nvGrpSpPr>
          <p:cNvPr id="4" name="Group 4"/>
          <p:cNvGrpSpPr>
            <a:grpSpLocks noChangeAspect="1"/>
          </p:cNvGrpSpPr>
          <p:nvPr/>
        </p:nvGrpSpPr>
        <p:grpSpPr>
          <a:xfrm>
            <a:off x="-190091" y="10110749"/>
            <a:ext cx="20161224" cy="259072"/>
            <a:chOff x="0" y="0"/>
            <a:chExt cx="9144000" cy="117500"/>
          </a:xfrm>
        </p:grpSpPr>
        <p:sp>
          <p:nvSpPr>
            <p:cNvPr id="5" name="Freeform 5"/>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2" name="TextBox 1">
            <a:extLst>
              <a:ext uri="{FF2B5EF4-FFF2-40B4-BE49-F238E27FC236}">
                <a16:creationId xmlns:a16="http://schemas.microsoft.com/office/drawing/2014/main" id="{32ACDBE2-A3F8-864F-B791-357C7890181F}"/>
              </a:ext>
            </a:extLst>
          </p:cNvPr>
          <p:cNvSpPr txBox="1"/>
          <p:nvPr/>
        </p:nvSpPr>
        <p:spPr>
          <a:xfrm>
            <a:off x="1522081" y="1680806"/>
            <a:ext cx="6478920" cy="9233297"/>
          </a:xfrm>
          <a:prstGeom prst="rect">
            <a:avLst/>
          </a:prstGeom>
          <a:noFill/>
        </p:spPr>
        <p:txBody>
          <a:bodyPr wrap="square" rtlCol="0">
            <a:spAutoFit/>
          </a:bodyPr>
          <a:lstStyle/>
          <a:p>
            <a:endParaRPr lang="en-US" sz="3600" dirty="0"/>
          </a:p>
          <a:p>
            <a:pPr marL="285750" indent="-285750">
              <a:buFont typeface="Arial" panose="020B0604020202020204" pitchFamily="34" charset="0"/>
              <a:buChar char="•"/>
            </a:pPr>
            <a:r>
              <a:rPr lang="en-US" sz="3600" dirty="0"/>
              <a:t>Product uniqueness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Revenue Model</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Number of paying customers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New vs Repeat Customers</a:t>
            </a:r>
          </a:p>
          <a:p>
            <a:endParaRPr lang="en-US" sz="3600" dirty="0"/>
          </a:p>
          <a:p>
            <a:pPr marL="285750" indent="-285750">
              <a:buFont typeface="Arial" panose="020B0604020202020204" pitchFamily="34" charset="0"/>
              <a:buChar char="•"/>
            </a:pPr>
            <a:r>
              <a:rPr lang="en-US" sz="3600" dirty="0"/>
              <a:t> LTV vs CAC</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Burn Rate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Runway</a:t>
            </a:r>
          </a:p>
          <a:p>
            <a:pPr marL="285750" indent="-285750">
              <a:buFont typeface="Arial" panose="020B0604020202020204" pitchFamily="34" charset="0"/>
              <a:buChar char="•"/>
            </a:pPr>
            <a:endParaRPr lang="en-US" sz="3600" dirty="0"/>
          </a:p>
          <a:p>
            <a:endParaRPr lang="en-US" sz="36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9D47D22C-76FD-7946-AD16-AC7D38E2623D}"/>
              </a:ext>
            </a:extLst>
          </p:cNvPr>
          <p:cNvSpPr txBox="1"/>
          <p:nvPr/>
        </p:nvSpPr>
        <p:spPr>
          <a:xfrm>
            <a:off x="10439400" y="1680805"/>
            <a:ext cx="6478920" cy="6586418"/>
          </a:xfrm>
          <a:prstGeom prst="rect">
            <a:avLst/>
          </a:prstGeom>
          <a:noFill/>
        </p:spPr>
        <p:txBody>
          <a:bodyPr wrap="square" rtlCol="0">
            <a:spAutoFit/>
          </a:bodyPr>
          <a:lstStyle/>
          <a:p>
            <a:endParaRPr lang="en-US" sz="3600" dirty="0"/>
          </a:p>
          <a:p>
            <a:pPr marL="285750" indent="-285750">
              <a:buFont typeface="Arial" panose="020B0604020202020204" pitchFamily="34" charset="0"/>
              <a:buChar char="•"/>
            </a:pPr>
            <a:r>
              <a:rPr lang="en-US" sz="3600" dirty="0"/>
              <a:t>Funding </a:t>
            </a:r>
            <a:r>
              <a:rPr lang="en-US" sz="3600" dirty="0" err="1"/>
              <a:t>utilisation</a:t>
            </a: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 Projections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 Any unfair advantage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Impact creation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4400" b="1" dirty="0"/>
              <a:t>Exit Paths</a:t>
            </a:r>
          </a:p>
          <a:p>
            <a:endParaRPr lang="en-US" sz="3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2105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1606354" y="3167337"/>
            <a:ext cx="1163354" cy="1163354"/>
          </a:xfrm>
          <a:custGeom>
            <a:avLst/>
            <a:gdLst/>
            <a:ahLst/>
            <a:cxnLst/>
            <a:rect l="l" t="t" r="r" b="b"/>
            <a:pathLst>
              <a:path w="1163354" h="1163354">
                <a:moveTo>
                  <a:pt x="0" y="0"/>
                </a:moveTo>
                <a:lnTo>
                  <a:pt x="1163354" y="0"/>
                </a:lnTo>
                <a:lnTo>
                  <a:pt x="1163354" y="1163354"/>
                </a:lnTo>
                <a:lnTo>
                  <a:pt x="0" y="1163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749079" y="2952601"/>
            <a:ext cx="1747957" cy="1592826"/>
          </a:xfrm>
          <a:custGeom>
            <a:avLst/>
            <a:gdLst/>
            <a:ahLst/>
            <a:cxnLst/>
            <a:rect l="l" t="t" r="r" b="b"/>
            <a:pathLst>
              <a:path w="1747957" h="1592826">
                <a:moveTo>
                  <a:pt x="0" y="0"/>
                </a:moveTo>
                <a:lnTo>
                  <a:pt x="1747957" y="0"/>
                </a:lnTo>
                <a:lnTo>
                  <a:pt x="1747957" y="1592826"/>
                </a:lnTo>
                <a:lnTo>
                  <a:pt x="0" y="15928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0056676" y="3167337"/>
            <a:ext cx="1192596" cy="1155327"/>
          </a:xfrm>
          <a:custGeom>
            <a:avLst/>
            <a:gdLst/>
            <a:ahLst/>
            <a:cxnLst/>
            <a:rect l="l" t="t" r="r" b="b"/>
            <a:pathLst>
              <a:path w="1192596" h="1155327">
                <a:moveTo>
                  <a:pt x="0" y="0"/>
                </a:moveTo>
                <a:lnTo>
                  <a:pt x="1192596" y="0"/>
                </a:lnTo>
                <a:lnTo>
                  <a:pt x="1192596" y="1155327"/>
                </a:lnTo>
                <a:lnTo>
                  <a:pt x="0" y="1155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3811497" y="3167337"/>
            <a:ext cx="1334288" cy="1319277"/>
          </a:xfrm>
          <a:custGeom>
            <a:avLst/>
            <a:gdLst/>
            <a:ahLst/>
            <a:cxnLst/>
            <a:rect l="l" t="t" r="r" b="b"/>
            <a:pathLst>
              <a:path w="1334288" h="1319277">
                <a:moveTo>
                  <a:pt x="0" y="0"/>
                </a:moveTo>
                <a:lnTo>
                  <a:pt x="1334288" y="0"/>
                </a:lnTo>
                <a:lnTo>
                  <a:pt x="1334288" y="1319277"/>
                </a:lnTo>
                <a:lnTo>
                  <a:pt x="0" y="13192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606354" y="6312841"/>
            <a:ext cx="1163354" cy="1356681"/>
          </a:xfrm>
          <a:custGeom>
            <a:avLst/>
            <a:gdLst/>
            <a:ahLst/>
            <a:cxnLst/>
            <a:rect l="l" t="t" r="r" b="b"/>
            <a:pathLst>
              <a:path w="1163354" h="1356681">
                <a:moveTo>
                  <a:pt x="0" y="0"/>
                </a:moveTo>
                <a:lnTo>
                  <a:pt x="1163354" y="0"/>
                </a:lnTo>
                <a:lnTo>
                  <a:pt x="1163354" y="1356682"/>
                </a:lnTo>
                <a:lnTo>
                  <a:pt x="0" y="13566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5959019" y="6278866"/>
            <a:ext cx="1328077" cy="1390657"/>
          </a:xfrm>
          <a:custGeom>
            <a:avLst/>
            <a:gdLst/>
            <a:ahLst/>
            <a:cxnLst/>
            <a:rect l="l" t="t" r="r" b="b"/>
            <a:pathLst>
              <a:path w="1328077" h="1390657">
                <a:moveTo>
                  <a:pt x="0" y="0"/>
                </a:moveTo>
                <a:lnTo>
                  <a:pt x="1328077" y="0"/>
                </a:lnTo>
                <a:lnTo>
                  <a:pt x="1328077" y="1390657"/>
                </a:lnTo>
                <a:lnTo>
                  <a:pt x="0" y="13906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0112502" y="6312841"/>
            <a:ext cx="1136770" cy="1136770"/>
          </a:xfrm>
          <a:custGeom>
            <a:avLst/>
            <a:gdLst/>
            <a:ahLst/>
            <a:cxnLst/>
            <a:rect l="l" t="t" r="r" b="b"/>
            <a:pathLst>
              <a:path w="1136770" h="1136770">
                <a:moveTo>
                  <a:pt x="0" y="0"/>
                </a:moveTo>
                <a:lnTo>
                  <a:pt x="1136770" y="0"/>
                </a:lnTo>
                <a:lnTo>
                  <a:pt x="1136770" y="1136770"/>
                </a:lnTo>
                <a:lnTo>
                  <a:pt x="0" y="11367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a:off x="13679505" y="6152826"/>
            <a:ext cx="1598271" cy="1136770"/>
          </a:xfrm>
          <a:custGeom>
            <a:avLst/>
            <a:gdLst/>
            <a:ahLst/>
            <a:cxnLst/>
            <a:rect l="l" t="t" r="r" b="b"/>
            <a:pathLst>
              <a:path w="1598271" h="1136770">
                <a:moveTo>
                  <a:pt x="0" y="0"/>
                </a:moveTo>
                <a:lnTo>
                  <a:pt x="1598271" y="0"/>
                </a:lnTo>
                <a:lnTo>
                  <a:pt x="1598271" y="1136770"/>
                </a:lnTo>
                <a:lnTo>
                  <a:pt x="0" y="113677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TextBox 14"/>
          <p:cNvSpPr txBox="1"/>
          <p:nvPr/>
        </p:nvSpPr>
        <p:spPr>
          <a:xfrm>
            <a:off x="1385629" y="1241195"/>
            <a:ext cx="15171179"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How to Hack Angel Investing- Syndicates</a:t>
            </a:r>
          </a:p>
        </p:txBody>
      </p:sp>
      <p:sp>
        <p:nvSpPr>
          <p:cNvPr id="15" name="TextBox 15"/>
          <p:cNvSpPr txBox="1"/>
          <p:nvPr/>
        </p:nvSpPr>
        <p:spPr>
          <a:xfrm>
            <a:off x="989197" y="4645016"/>
            <a:ext cx="3744077"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Access to Deal Flow</a:t>
            </a:r>
          </a:p>
        </p:txBody>
      </p:sp>
      <p:sp>
        <p:nvSpPr>
          <p:cNvPr id="16" name="TextBox 16"/>
          <p:cNvSpPr txBox="1"/>
          <p:nvPr/>
        </p:nvSpPr>
        <p:spPr>
          <a:xfrm>
            <a:off x="4946061" y="4640677"/>
            <a:ext cx="3985655"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Experienced Leadership</a:t>
            </a:r>
          </a:p>
        </p:txBody>
      </p:sp>
      <p:sp>
        <p:nvSpPr>
          <p:cNvPr id="17" name="TextBox 17"/>
          <p:cNvSpPr txBox="1"/>
          <p:nvPr/>
        </p:nvSpPr>
        <p:spPr>
          <a:xfrm>
            <a:off x="9588638" y="4636989"/>
            <a:ext cx="3985655"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Diversification</a:t>
            </a:r>
          </a:p>
        </p:txBody>
      </p:sp>
      <p:sp>
        <p:nvSpPr>
          <p:cNvPr id="18" name="TextBox 18"/>
          <p:cNvSpPr txBox="1"/>
          <p:nvPr/>
        </p:nvSpPr>
        <p:spPr>
          <a:xfrm>
            <a:off x="12902078" y="4645016"/>
            <a:ext cx="3985655"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Learning Opportunities</a:t>
            </a:r>
          </a:p>
        </p:txBody>
      </p:sp>
      <p:sp>
        <p:nvSpPr>
          <p:cNvPr id="19" name="TextBox 19"/>
          <p:cNvSpPr txBox="1"/>
          <p:nvPr/>
        </p:nvSpPr>
        <p:spPr>
          <a:xfrm>
            <a:off x="759562" y="7814817"/>
            <a:ext cx="3744077"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Lower Ticket Sizes</a:t>
            </a:r>
          </a:p>
        </p:txBody>
      </p:sp>
      <p:sp>
        <p:nvSpPr>
          <p:cNvPr id="20" name="TextBox 20"/>
          <p:cNvSpPr txBox="1"/>
          <p:nvPr/>
        </p:nvSpPr>
        <p:spPr>
          <a:xfrm>
            <a:off x="5066849" y="7814817"/>
            <a:ext cx="3744077"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Streamlined Paperwork</a:t>
            </a:r>
          </a:p>
        </p:txBody>
      </p:sp>
      <p:sp>
        <p:nvSpPr>
          <p:cNvPr id="21" name="TextBox 21"/>
          <p:cNvSpPr txBox="1"/>
          <p:nvPr/>
        </p:nvSpPr>
        <p:spPr>
          <a:xfrm>
            <a:off x="9104497" y="7814817"/>
            <a:ext cx="3954145"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Networking Opportunities</a:t>
            </a:r>
          </a:p>
        </p:txBody>
      </p:sp>
      <p:sp>
        <p:nvSpPr>
          <p:cNvPr id="22" name="TextBox 22"/>
          <p:cNvSpPr txBox="1"/>
          <p:nvPr/>
        </p:nvSpPr>
        <p:spPr>
          <a:xfrm>
            <a:off x="13574293" y="7814817"/>
            <a:ext cx="3954145" cy="414020"/>
          </a:xfrm>
          <a:prstGeom prst="rect">
            <a:avLst/>
          </a:prstGeom>
        </p:spPr>
        <p:txBody>
          <a:bodyPr lIns="0" tIns="0" rIns="0" bIns="0" rtlCol="0" anchor="t">
            <a:spAutoFit/>
          </a:bodyPr>
          <a:lstStyle/>
          <a:p>
            <a:pPr>
              <a:lnSpc>
                <a:spcPts val="3430"/>
              </a:lnSpc>
              <a:spcBef>
                <a:spcPct val="0"/>
              </a:spcBef>
            </a:pPr>
            <a:r>
              <a:rPr lang="en-US" sz="2450">
                <a:solidFill>
                  <a:srgbClr val="404040"/>
                </a:solidFill>
                <a:latin typeface="IBM Plex Sans Bold"/>
              </a:rPr>
              <a:t>Exit Support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43000" y="876300"/>
            <a:ext cx="15250465" cy="1202041"/>
          </a:xfrm>
          <a:prstGeom prst="rect">
            <a:avLst/>
          </a:prstGeom>
        </p:spPr>
        <p:txBody>
          <a:bodyPr wrap="square" lIns="0" tIns="0" rIns="0" bIns="0" rtlCol="0" anchor="t">
            <a:spAutoFit/>
          </a:bodyPr>
          <a:lstStyle/>
          <a:p>
            <a:pPr algn="l">
              <a:lnSpc>
                <a:spcPts val="9870"/>
              </a:lnSpc>
            </a:pPr>
            <a:r>
              <a:rPr lang="en-US" sz="7050" dirty="0">
                <a:solidFill>
                  <a:srgbClr val="000000"/>
                </a:solidFill>
                <a:latin typeface="IBM Plex Sans Bold"/>
              </a:rPr>
              <a:t>Choose your syndicate wisely</a:t>
            </a:r>
          </a:p>
        </p:txBody>
      </p:sp>
      <p:grpSp>
        <p:nvGrpSpPr>
          <p:cNvPr id="4" name="Group 4"/>
          <p:cNvGrpSpPr>
            <a:grpSpLocks noChangeAspect="1"/>
          </p:cNvGrpSpPr>
          <p:nvPr/>
        </p:nvGrpSpPr>
        <p:grpSpPr>
          <a:xfrm>
            <a:off x="-190091" y="10110749"/>
            <a:ext cx="20161224" cy="259072"/>
            <a:chOff x="0" y="0"/>
            <a:chExt cx="9144000" cy="117500"/>
          </a:xfrm>
        </p:grpSpPr>
        <p:sp>
          <p:nvSpPr>
            <p:cNvPr id="5" name="Freeform 5"/>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sp>
        <p:nvSpPr>
          <p:cNvPr id="2" name="TextBox 1">
            <a:extLst>
              <a:ext uri="{FF2B5EF4-FFF2-40B4-BE49-F238E27FC236}">
                <a16:creationId xmlns:a16="http://schemas.microsoft.com/office/drawing/2014/main" id="{A5D51260-FD40-1B49-9602-3F97A37BF364}"/>
              </a:ext>
            </a:extLst>
          </p:cNvPr>
          <p:cNvSpPr txBox="1"/>
          <p:nvPr/>
        </p:nvSpPr>
        <p:spPr>
          <a:xfrm>
            <a:off x="1447800" y="2857500"/>
            <a:ext cx="12192000" cy="5539978"/>
          </a:xfrm>
          <a:prstGeom prst="rect">
            <a:avLst/>
          </a:prstGeom>
          <a:noFill/>
        </p:spPr>
        <p:txBody>
          <a:bodyPr wrap="square" rtlCol="0">
            <a:spAutoFit/>
          </a:bodyPr>
          <a:lstStyle/>
          <a:p>
            <a:pPr marL="285750" indent="-285750">
              <a:buFont typeface="Wingdings" pitchFamily="2" charset="2"/>
              <a:buChar char="Ø"/>
            </a:pPr>
            <a:r>
              <a:rPr lang="en-US" sz="2800" dirty="0"/>
              <a:t> Track Record – </a:t>
            </a:r>
          </a:p>
          <a:p>
            <a:pPr marL="285750" indent="-285750">
              <a:buFont typeface="Wingdings" pitchFamily="2" charset="2"/>
              <a:buChar char="Ø"/>
            </a:pPr>
            <a:endParaRPr lang="en-US" sz="2800" dirty="0"/>
          </a:p>
          <a:p>
            <a:pPr marL="742950" lvl="1" indent="-285750">
              <a:buFont typeface="Arial" panose="020B0604020202020204" pitchFamily="34" charset="0"/>
              <a:buChar char="•"/>
            </a:pPr>
            <a:r>
              <a:rPr lang="en-US" sz="2800" dirty="0"/>
              <a:t>Number and corpus of investments</a:t>
            </a:r>
          </a:p>
          <a:p>
            <a:pPr marL="742950" lvl="1" indent="-285750">
              <a:buFont typeface="Arial" panose="020B0604020202020204" pitchFamily="34" charset="0"/>
              <a:buChar char="•"/>
            </a:pPr>
            <a:r>
              <a:rPr lang="en-US" sz="2800" dirty="0"/>
              <a:t> Hit Ratio </a:t>
            </a:r>
          </a:p>
          <a:p>
            <a:pPr marL="742950" lvl="1" indent="-285750">
              <a:buFont typeface="Arial" panose="020B0604020202020204" pitchFamily="34" charset="0"/>
              <a:buChar char="•"/>
            </a:pPr>
            <a:r>
              <a:rPr lang="en-US" sz="2800" dirty="0"/>
              <a:t>Number and quantum of Exits</a:t>
            </a:r>
          </a:p>
          <a:p>
            <a:pPr marL="742950" lvl="1" indent="-285750">
              <a:buFont typeface="Arial" panose="020B0604020202020204" pitchFamily="34" charset="0"/>
              <a:buChar char="•"/>
            </a:pPr>
            <a:r>
              <a:rPr lang="en-US" sz="2800" dirty="0"/>
              <a:t>Number of startups that have shut shop</a:t>
            </a:r>
          </a:p>
          <a:p>
            <a:pPr marL="742950" lvl="1" indent="-285750">
              <a:buFont typeface="Arial" panose="020B0604020202020204" pitchFamily="34" charset="0"/>
              <a:buChar char="•"/>
            </a:pPr>
            <a:endParaRPr lang="en-US" sz="2800" dirty="0"/>
          </a:p>
          <a:p>
            <a:pPr marL="285750" indent="-285750">
              <a:buFont typeface="Wingdings" pitchFamily="2" charset="2"/>
              <a:buChar char="Ø"/>
            </a:pPr>
            <a:r>
              <a:rPr lang="en-US" sz="2800" dirty="0"/>
              <a:t> Skin in the game</a:t>
            </a:r>
          </a:p>
          <a:p>
            <a:pPr marL="285750" indent="-285750">
              <a:buFont typeface="Wingdings" pitchFamily="2" charset="2"/>
              <a:buChar char="Ø"/>
            </a:pPr>
            <a:endParaRPr lang="en-US" sz="2800" dirty="0"/>
          </a:p>
          <a:p>
            <a:pPr marL="285750" indent="-285750">
              <a:buFont typeface="Wingdings" pitchFamily="2" charset="2"/>
              <a:buChar char="Ø"/>
            </a:pPr>
            <a:r>
              <a:rPr lang="en-US" sz="2800" dirty="0"/>
              <a:t> Experience of the Leadership Team</a:t>
            </a:r>
          </a:p>
          <a:p>
            <a:pPr marL="285750" indent="-285750">
              <a:buFont typeface="Wingdings" pitchFamily="2" charset="2"/>
              <a:buChar char="Ø"/>
            </a:pPr>
            <a:endParaRPr lang="en-US" sz="2800" dirty="0"/>
          </a:p>
          <a:p>
            <a:pPr marL="285750" indent="-285750">
              <a:buFont typeface="Wingdings" pitchFamily="2" charset="2"/>
              <a:buChar char="Ø"/>
            </a:pPr>
            <a:r>
              <a:rPr lang="en-US" sz="2800" dirty="0"/>
              <a:t> Strong Process and Communication</a:t>
            </a:r>
          </a:p>
          <a:p>
            <a:r>
              <a:rPr lang="en-US" dirty="0"/>
              <a:t> </a:t>
            </a:r>
          </a:p>
        </p:txBody>
      </p:sp>
    </p:spTree>
    <p:extLst>
      <p:ext uri="{BB962C8B-B14F-4D97-AF65-F5344CB8AC3E}">
        <p14:creationId xmlns:p14="http://schemas.microsoft.com/office/powerpoint/2010/main" val="3439991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1696416" y="873180"/>
            <a:ext cx="1203977" cy="1215023"/>
          </a:xfrm>
          <a:custGeom>
            <a:avLst/>
            <a:gdLst/>
            <a:ahLst/>
            <a:cxnLst/>
            <a:rect l="l" t="t" r="r" b="b"/>
            <a:pathLst>
              <a:path w="1203977" h="1215023">
                <a:moveTo>
                  <a:pt x="0" y="0"/>
                </a:moveTo>
                <a:lnTo>
                  <a:pt x="1203977" y="0"/>
                </a:lnTo>
                <a:lnTo>
                  <a:pt x="1203977" y="1215023"/>
                </a:lnTo>
                <a:lnTo>
                  <a:pt x="0" y="1215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802891" y="3247876"/>
            <a:ext cx="4697639" cy="4810460"/>
            <a:chOff x="0" y="0"/>
            <a:chExt cx="1332054" cy="1364046"/>
          </a:xfrm>
        </p:grpSpPr>
        <p:sp>
          <p:nvSpPr>
            <p:cNvPr id="8" name="Freeform 8"/>
            <p:cNvSpPr/>
            <p:nvPr/>
          </p:nvSpPr>
          <p:spPr>
            <a:xfrm>
              <a:off x="0" y="0"/>
              <a:ext cx="1332054" cy="1364046"/>
            </a:xfrm>
            <a:custGeom>
              <a:avLst/>
              <a:gdLst/>
              <a:ahLst/>
              <a:cxnLst/>
              <a:rect l="l" t="t" r="r" b="b"/>
              <a:pathLst>
                <a:path w="1332054" h="1364046">
                  <a:moveTo>
                    <a:pt x="0" y="0"/>
                  </a:moveTo>
                  <a:lnTo>
                    <a:pt x="1332054" y="0"/>
                  </a:lnTo>
                  <a:lnTo>
                    <a:pt x="1332054" y="1364046"/>
                  </a:lnTo>
                  <a:lnTo>
                    <a:pt x="0" y="1364046"/>
                  </a:lnTo>
                  <a:close/>
                </a:path>
              </a:pathLst>
            </a:custGeom>
            <a:solidFill>
              <a:srgbClr val="000000">
                <a:alpha val="0"/>
              </a:srgbClr>
            </a:solidFill>
            <a:ln w="28575">
              <a:solidFill>
                <a:srgbClr val="C00000"/>
              </a:solidFill>
            </a:ln>
          </p:spPr>
        </p:sp>
        <p:sp>
          <p:nvSpPr>
            <p:cNvPr id="9" name="TextBox 9"/>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0" name="Group 10"/>
          <p:cNvGrpSpPr/>
          <p:nvPr/>
        </p:nvGrpSpPr>
        <p:grpSpPr>
          <a:xfrm>
            <a:off x="1028700" y="4597325"/>
            <a:ext cx="1728659" cy="1122915"/>
            <a:chOff x="0" y="0"/>
            <a:chExt cx="455285" cy="295747"/>
          </a:xfrm>
        </p:grpSpPr>
        <p:sp>
          <p:nvSpPr>
            <p:cNvPr id="11" name="Freeform 11"/>
            <p:cNvSpPr/>
            <p:nvPr/>
          </p:nvSpPr>
          <p:spPr>
            <a:xfrm>
              <a:off x="0" y="0"/>
              <a:ext cx="455285" cy="295747"/>
            </a:xfrm>
            <a:custGeom>
              <a:avLst/>
              <a:gdLst/>
              <a:ahLst/>
              <a:cxnLst/>
              <a:rect l="l" t="t" r="r" b="b"/>
              <a:pathLst>
                <a:path w="455285" h="295747">
                  <a:moveTo>
                    <a:pt x="0" y="0"/>
                  </a:moveTo>
                  <a:lnTo>
                    <a:pt x="455285" y="0"/>
                  </a:lnTo>
                  <a:lnTo>
                    <a:pt x="455285" y="295747"/>
                  </a:lnTo>
                  <a:lnTo>
                    <a:pt x="0" y="295747"/>
                  </a:lnTo>
                  <a:close/>
                </a:path>
              </a:pathLst>
            </a:custGeom>
            <a:solidFill>
              <a:srgbClr val="A7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Deal Sourcing</a:t>
              </a:r>
            </a:p>
          </p:txBody>
        </p:sp>
      </p:grpSp>
      <p:sp>
        <p:nvSpPr>
          <p:cNvPr id="13" name="TextBox 13"/>
          <p:cNvSpPr txBox="1"/>
          <p:nvPr/>
        </p:nvSpPr>
        <p:spPr>
          <a:xfrm>
            <a:off x="3405081" y="949507"/>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The Investment Process</a:t>
            </a:r>
          </a:p>
        </p:txBody>
      </p:sp>
      <p:sp>
        <p:nvSpPr>
          <p:cNvPr id="14" name="TextBox 14"/>
          <p:cNvSpPr txBox="1"/>
          <p:nvPr/>
        </p:nvSpPr>
        <p:spPr>
          <a:xfrm>
            <a:off x="1279671" y="3552666"/>
            <a:ext cx="3744077" cy="414020"/>
          </a:xfrm>
          <a:prstGeom prst="rect">
            <a:avLst/>
          </a:prstGeom>
        </p:spPr>
        <p:txBody>
          <a:bodyPr lIns="0" tIns="0" rIns="0" bIns="0" rtlCol="0" anchor="t">
            <a:spAutoFit/>
          </a:bodyPr>
          <a:lstStyle/>
          <a:p>
            <a:pPr algn="ctr">
              <a:lnSpc>
                <a:spcPts val="3430"/>
              </a:lnSpc>
              <a:spcBef>
                <a:spcPct val="0"/>
              </a:spcBef>
            </a:pPr>
            <a:r>
              <a:rPr lang="en-US" sz="2450">
                <a:solidFill>
                  <a:srgbClr val="404040"/>
                </a:solidFill>
                <a:latin typeface="IBM Plex Sans Bold"/>
              </a:rPr>
              <a:t>Pitch Phase</a:t>
            </a:r>
          </a:p>
        </p:txBody>
      </p:sp>
      <p:grpSp>
        <p:nvGrpSpPr>
          <p:cNvPr id="15" name="Group 15"/>
          <p:cNvGrpSpPr/>
          <p:nvPr/>
        </p:nvGrpSpPr>
        <p:grpSpPr>
          <a:xfrm>
            <a:off x="3151710" y="4582042"/>
            <a:ext cx="2145126" cy="1122915"/>
            <a:chOff x="0" y="0"/>
            <a:chExt cx="564971" cy="295747"/>
          </a:xfrm>
        </p:grpSpPr>
        <p:sp>
          <p:nvSpPr>
            <p:cNvPr id="16" name="Freeform 16"/>
            <p:cNvSpPr/>
            <p:nvPr/>
          </p:nvSpPr>
          <p:spPr>
            <a:xfrm>
              <a:off x="0" y="0"/>
              <a:ext cx="564971" cy="295747"/>
            </a:xfrm>
            <a:custGeom>
              <a:avLst/>
              <a:gdLst/>
              <a:ahLst/>
              <a:cxnLst/>
              <a:rect l="l" t="t" r="r" b="b"/>
              <a:pathLst>
                <a:path w="564971" h="295747">
                  <a:moveTo>
                    <a:pt x="0" y="0"/>
                  </a:moveTo>
                  <a:lnTo>
                    <a:pt x="564971" y="0"/>
                  </a:lnTo>
                  <a:lnTo>
                    <a:pt x="564971" y="295747"/>
                  </a:lnTo>
                  <a:lnTo>
                    <a:pt x="0" y="295747"/>
                  </a:lnTo>
                  <a:close/>
                </a:path>
              </a:pathLst>
            </a:custGeom>
            <a:solidFill>
              <a:srgbClr val="A70000"/>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Screening</a:t>
              </a:r>
            </a:p>
          </p:txBody>
        </p:sp>
      </p:grpSp>
      <p:grpSp>
        <p:nvGrpSpPr>
          <p:cNvPr id="18" name="Group 18"/>
          <p:cNvGrpSpPr/>
          <p:nvPr/>
        </p:nvGrpSpPr>
        <p:grpSpPr>
          <a:xfrm>
            <a:off x="1028700" y="6015853"/>
            <a:ext cx="1728659" cy="1280636"/>
            <a:chOff x="0" y="0"/>
            <a:chExt cx="455285" cy="337287"/>
          </a:xfrm>
        </p:grpSpPr>
        <p:sp>
          <p:nvSpPr>
            <p:cNvPr id="19" name="Freeform 19"/>
            <p:cNvSpPr/>
            <p:nvPr/>
          </p:nvSpPr>
          <p:spPr>
            <a:xfrm>
              <a:off x="0" y="0"/>
              <a:ext cx="455285" cy="337287"/>
            </a:xfrm>
            <a:custGeom>
              <a:avLst/>
              <a:gdLst/>
              <a:ahLst/>
              <a:cxnLst/>
              <a:rect l="l" t="t" r="r" b="b"/>
              <a:pathLst>
                <a:path w="455285" h="337287">
                  <a:moveTo>
                    <a:pt x="0" y="0"/>
                  </a:moveTo>
                  <a:lnTo>
                    <a:pt x="455285" y="0"/>
                  </a:lnTo>
                  <a:lnTo>
                    <a:pt x="455285" y="337287"/>
                  </a:lnTo>
                  <a:lnTo>
                    <a:pt x="0" y="337287"/>
                  </a:lnTo>
                  <a:close/>
                </a:path>
              </a:pathLst>
            </a:custGeom>
            <a:solidFill>
              <a:srgbClr val="A70000"/>
            </a:solidFill>
          </p:spPr>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Preliminary DD</a:t>
              </a:r>
            </a:p>
          </p:txBody>
        </p:sp>
      </p:grpSp>
      <p:grpSp>
        <p:nvGrpSpPr>
          <p:cNvPr id="21" name="Group 21"/>
          <p:cNvGrpSpPr/>
          <p:nvPr/>
        </p:nvGrpSpPr>
        <p:grpSpPr>
          <a:xfrm>
            <a:off x="2606464" y="4986507"/>
            <a:ext cx="2669186" cy="3266925"/>
            <a:chOff x="-138024" y="-282339"/>
            <a:chExt cx="702995" cy="860425"/>
          </a:xfrm>
        </p:grpSpPr>
        <p:sp>
          <p:nvSpPr>
            <p:cNvPr id="22" name="Freeform 22"/>
            <p:cNvSpPr/>
            <p:nvPr/>
          </p:nvSpPr>
          <p:spPr>
            <a:xfrm>
              <a:off x="0" y="-5005"/>
              <a:ext cx="564971" cy="337287"/>
            </a:xfrm>
            <a:custGeom>
              <a:avLst/>
              <a:gdLst/>
              <a:ahLst/>
              <a:cxnLst/>
              <a:rect l="l" t="t" r="r" b="b"/>
              <a:pathLst>
                <a:path w="564971" h="337287">
                  <a:moveTo>
                    <a:pt x="0" y="0"/>
                  </a:moveTo>
                  <a:lnTo>
                    <a:pt x="564971" y="0"/>
                  </a:lnTo>
                  <a:lnTo>
                    <a:pt x="564971" y="337287"/>
                  </a:lnTo>
                  <a:lnTo>
                    <a:pt x="0" y="337287"/>
                  </a:lnTo>
                  <a:close/>
                </a:path>
              </a:pathLst>
            </a:custGeom>
            <a:solidFill>
              <a:srgbClr val="A70000"/>
            </a:solidFill>
          </p:spPr>
        </p:sp>
        <p:sp>
          <p:nvSpPr>
            <p:cNvPr id="23" name="TextBox 23"/>
            <p:cNvSpPr txBox="1"/>
            <p:nvPr/>
          </p:nvSpPr>
          <p:spPr>
            <a:xfrm>
              <a:off x="-138024" y="-282339"/>
              <a:ext cx="702995" cy="860425"/>
            </a:xfrm>
            <a:prstGeom prst="rect">
              <a:avLst/>
            </a:prstGeom>
          </p:spPr>
          <p:txBody>
            <a:bodyPr lIns="50800" tIns="50800" rIns="50800" bIns="50800" rtlCol="0" anchor="ctr"/>
            <a:lstStyle/>
            <a:p>
              <a:pPr algn="ctr">
                <a:lnSpc>
                  <a:spcPts val="3009"/>
                </a:lnSpc>
              </a:pPr>
              <a:r>
                <a:rPr lang="en-US" sz="2149" dirty="0">
                  <a:solidFill>
                    <a:srgbClr val="FFFFFF"/>
                  </a:solidFill>
                  <a:latin typeface="IBM Plex Sans Bold"/>
                </a:rPr>
                <a:t>      Review Deck</a:t>
              </a:r>
            </a:p>
          </p:txBody>
        </p:sp>
      </p:grpSp>
      <p:grpSp>
        <p:nvGrpSpPr>
          <p:cNvPr id="24" name="Group 24"/>
          <p:cNvGrpSpPr/>
          <p:nvPr/>
        </p:nvGrpSpPr>
        <p:grpSpPr>
          <a:xfrm>
            <a:off x="5891055" y="3247876"/>
            <a:ext cx="4697639" cy="4810460"/>
            <a:chOff x="0" y="0"/>
            <a:chExt cx="1332054" cy="1364046"/>
          </a:xfrm>
        </p:grpSpPr>
        <p:sp>
          <p:nvSpPr>
            <p:cNvPr id="25" name="Freeform 25"/>
            <p:cNvSpPr/>
            <p:nvPr/>
          </p:nvSpPr>
          <p:spPr>
            <a:xfrm>
              <a:off x="0" y="0"/>
              <a:ext cx="1332054" cy="1364046"/>
            </a:xfrm>
            <a:custGeom>
              <a:avLst/>
              <a:gdLst/>
              <a:ahLst/>
              <a:cxnLst/>
              <a:rect l="l" t="t" r="r" b="b"/>
              <a:pathLst>
                <a:path w="1332054" h="1364046">
                  <a:moveTo>
                    <a:pt x="0" y="0"/>
                  </a:moveTo>
                  <a:lnTo>
                    <a:pt x="1332054" y="0"/>
                  </a:lnTo>
                  <a:lnTo>
                    <a:pt x="1332054" y="1364046"/>
                  </a:lnTo>
                  <a:lnTo>
                    <a:pt x="0" y="1364046"/>
                  </a:lnTo>
                  <a:close/>
                </a:path>
              </a:pathLst>
            </a:custGeom>
            <a:solidFill>
              <a:srgbClr val="000000">
                <a:alpha val="0"/>
              </a:srgbClr>
            </a:solidFill>
            <a:ln w="28575">
              <a:solidFill>
                <a:srgbClr val="C00000"/>
              </a:solidFill>
            </a:ln>
          </p:spPr>
        </p:sp>
        <p:sp>
          <p:nvSpPr>
            <p:cNvPr id="26" name="TextBox 26"/>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27" name="Group 27"/>
          <p:cNvGrpSpPr/>
          <p:nvPr/>
        </p:nvGrpSpPr>
        <p:grpSpPr>
          <a:xfrm>
            <a:off x="6116864" y="4597325"/>
            <a:ext cx="1728659" cy="1122915"/>
            <a:chOff x="0" y="0"/>
            <a:chExt cx="455285" cy="295747"/>
          </a:xfrm>
        </p:grpSpPr>
        <p:sp>
          <p:nvSpPr>
            <p:cNvPr id="28" name="Freeform 28"/>
            <p:cNvSpPr/>
            <p:nvPr/>
          </p:nvSpPr>
          <p:spPr>
            <a:xfrm>
              <a:off x="0" y="0"/>
              <a:ext cx="455285" cy="295747"/>
            </a:xfrm>
            <a:custGeom>
              <a:avLst/>
              <a:gdLst/>
              <a:ahLst/>
              <a:cxnLst/>
              <a:rect l="l" t="t" r="r" b="b"/>
              <a:pathLst>
                <a:path w="455285" h="295747">
                  <a:moveTo>
                    <a:pt x="0" y="0"/>
                  </a:moveTo>
                  <a:lnTo>
                    <a:pt x="455285" y="0"/>
                  </a:lnTo>
                  <a:lnTo>
                    <a:pt x="455285" y="295747"/>
                  </a:lnTo>
                  <a:lnTo>
                    <a:pt x="0" y="295747"/>
                  </a:lnTo>
                  <a:close/>
                </a:path>
              </a:pathLst>
            </a:custGeom>
            <a:solidFill>
              <a:srgbClr val="A70000"/>
            </a:solidFill>
          </p:spPr>
        </p:sp>
        <p:sp>
          <p:nvSpPr>
            <p:cNvPr id="29" name="TextBox 29"/>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Termsheet</a:t>
              </a:r>
            </a:p>
          </p:txBody>
        </p:sp>
      </p:grpSp>
      <p:sp>
        <p:nvSpPr>
          <p:cNvPr id="30" name="TextBox 30"/>
          <p:cNvSpPr txBox="1"/>
          <p:nvPr/>
        </p:nvSpPr>
        <p:spPr>
          <a:xfrm>
            <a:off x="6367835" y="3552666"/>
            <a:ext cx="3744077" cy="414020"/>
          </a:xfrm>
          <a:prstGeom prst="rect">
            <a:avLst/>
          </a:prstGeom>
        </p:spPr>
        <p:txBody>
          <a:bodyPr lIns="0" tIns="0" rIns="0" bIns="0" rtlCol="0" anchor="t">
            <a:spAutoFit/>
          </a:bodyPr>
          <a:lstStyle/>
          <a:p>
            <a:pPr algn="ctr">
              <a:lnSpc>
                <a:spcPts val="3430"/>
              </a:lnSpc>
              <a:spcBef>
                <a:spcPct val="0"/>
              </a:spcBef>
            </a:pPr>
            <a:r>
              <a:rPr lang="en-US" sz="2450">
                <a:solidFill>
                  <a:srgbClr val="404040"/>
                </a:solidFill>
                <a:latin typeface="IBM Plex Sans Bold"/>
              </a:rPr>
              <a:t>investment Phase</a:t>
            </a:r>
          </a:p>
        </p:txBody>
      </p:sp>
      <p:grpSp>
        <p:nvGrpSpPr>
          <p:cNvPr id="31" name="Group 31"/>
          <p:cNvGrpSpPr/>
          <p:nvPr/>
        </p:nvGrpSpPr>
        <p:grpSpPr>
          <a:xfrm>
            <a:off x="8239874" y="4582042"/>
            <a:ext cx="2145126" cy="1122915"/>
            <a:chOff x="0" y="0"/>
            <a:chExt cx="564971" cy="295747"/>
          </a:xfrm>
        </p:grpSpPr>
        <p:sp>
          <p:nvSpPr>
            <p:cNvPr id="32" name="Freeform 32"/>
            <p:cNvSpPr/>
            <p:nvPr/>
          </p:nvSpPr>
          <p:spPr>
            <a:xfrm>
              <a:off x="0" y="0"/>
              <a:ext cx="564971" cy="295747"/>
            </a:xfrm>
            <a:custGeom>
              <a:avLst/>
              <a:gdLst/>
              <a:ahLst/>
              <a:cxnLst/>
              <a:rect l="l" t="t" r="r" b="b"/>
              <a:pathLst>
                <a:path w="564971" h="295747">
                  <a:moveTo>
                    <a:pt x="0" y="0"/>
                  </a:moveTo>
                  <a:lnTo>
                    <a:pt x="564971" y="0"/>
                  </a:lnTo>
                  <a:lnTo>
                    <a:pt x="564971" y="295747"/>
                  </a:lnTo>
                  <a:lnTo>
                    <a:pt x="0" y="295747"/>
                  </a:lnTo>
                  <a:close/>
                </a:path>
              </a:pathLst>
            </a:custGeom>
            <a:solidFill>
              <a:srgbClr val="A70000"/>
            </a:solidFill>
          </p:spPr>
        </p:sp>
        <p:sp>
          <p:nvSpPr>
            <p:cNvPr id="33" name="TextBox 33"/>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Legal Documentation</a:t>
              </a:r>
            </a:p>
          </p:txBody>
        </p:sp>
      </p:grpSp>
      <p:grpSp>
        <p:nvGrpSpPr>
          <p:cNvPr id="34" name="Group 34"/>
          <p:cNvGrpSpPr/>
          <p:nvPr/>
        </p:nvGrpSpPr>
        <p:grpSpPr>
          <a:xfrm>
            <a:off x="6116864" y="6015853"/>
            <a:ext cx="1598951" cy="1122915"/>
            <a:chOff x="0" y="0"/>
            <a:chExt cx="421123" cy="295747"/>
          </a:xfrm>
        </p:grpSpPr>
        <p:sp>
          <p:nvSpPr>
            <p:cNvPr id="35" name="Freeform 35"/>
            <p:cNvSpPr/>
            <p:nvPr/>
          </p:nvSpPr>
          <p:spPr>
            <a:xfrm>
              <a:off x="0" y="0"/>
              <a:ext cx="421123" cy="295747"/>
            </a:xfrm>
            <a:custGeom>
              <a:avLst/>
              <a:gdLst/>
              <a:ahLst/>
              <a:cxnLst/>
              <a:rect l="l" t="t" r="r" b="b"/>
              <a:pathLst>
                <a:path w="421123" h="295747">
                  <a:moveTo>
                    <a:pt x="0" y="0"/>
                  </a:moveTo>
                  <a:lnTo>
                    <a:pt x="421123" y="0"/>
                  </a:lnTo>
                  <a:lnTo>
                    <a:pt x="421123" y="295747"/>
                  </a:lnTo>
                  <a:lnTo>
                    <a:pt x="0" y="295747"/>
                  </a:lnTo>
                  <a:close/>
                </a:path>
              </a:pathLst>
            </a:custGeom>
            <a:solidFill>
              <a:srgbClr val="A70000"/>
            </a:solidFill>
          </p:spPr>
        </p:sp>
        <p:sp>
          <p:nvSpPr>
            <p:cNvPr id="36" name="TextBox 36"/>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Financial DD</a:t>
              </a:r>
            </a:p>
          </p:txBody>
        </p:sp>
      </p:grpSp>
      <p:grpSp>
        <p:nvGrpSpPr>
          <p:cNvPr id="37" name="Group 37"/>
          <p:cNvGrpSpPr/>
          <p:nvPr/>
        </p:nvGrpSpPr>
        <p:grpSpPr>
          <a:xfrm>
            <a:off x="8239874" y="6015853"/>
            <a:ext cx="2145126" cy="1122915"/>
            <a:chOff x="0" y="0"/>
            <a:chExt cx="564971" cy="295747"/>
          </a:xfrm>
        </p:grpSpPr>
        <p:sp>
          <p:nvSpPr>
            <p:cNvPr id="38" name="Freeform 38"/>
            <p:cNvSpPr/>
            <p:nvPr/>
          </p:nvSpPr>
          <p:spPr>
            <a:xfrm>
              <a:off x="0" y="0"/>
              <a:ext cx="564971" cy="295747"/>
            </a:xfrm>
            <a:custGeom>
              <a:avLst/>
              <a:gdLst/>
              <a:ahLst/>
              <a:cxnLst/>
              <a:rect l="l" t="t" r="r" b="b"/>
              <a:pathLst>
                <a:path w="564971" h="295747">
                  <a:moveTo>
                    <a:pt x="0" y="0"/>
                  </a:moveTo>
                  <a:lnTo>
                    <a:pt x="564971" y="0"/>
                  </a:lnTo>
                  <a:lnTo>
                    <a:pt x="564971" y="295747"/>
                  </a:lnTo>
                  <a:lnTo>
                    <a:pt x="0" y="295747"/>
                  </a:lnTo>
                  <a:close/>
                </a:path>
              </a:pathLst>
            </a:custGeom>
            <a:solidFill>
              <a:srgbClr val="A70000"/>
            </a:solidFill>
          </p:spPr>
        </p:sp>
        <p:sp>
          <p:nvSpPr>
            <p:cNvPr id="39" name="TextBox 39"/>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Investment Transfer</a:t>
              </a:r>
            </a:p>
          </p:txBody>
        </p:sp>
      </p:grpSp>
      <p:grpSp>
        <p:nvGrpSpPr>
          <p:cNvPr id="40" name="Group 40"/>
          <p:cNvGrpSpPr/>
          <p:nvPr/>
        </p:nvGrpSpPr>
        <p:grpSpPr>
          <a:xfrm>
            <a:off x="11080069" y="3254290"/>
            <a:ext cx="4697639" cy="4810460"/>
            <a:chOff x="0" y="0"/>
            <a:chExt cx="1332054" cy="1364046"/>
          </a:xfrm>
        </p:grpSpPr>
        <p:sp>
          <p:nvSpPr>
            <p:cNvPr id="41" name="Freeform 41"/>
            <p:cNvSpPr/>
            <p:nvPr/>
          </p:nvSpPr>
          <p:spPr>
            <a:xfrm>
              <a:off x="0" y="0"/>
              <a:ext cx="1332054" cy="1364046"/>
            </a:xfrm>
            <a:custGeom>
              <a:avLst/>
              <a:gdLst/>
              <a:ahLst/>
              <a:cxnLst/>
              <a:rect l="l" t="t" r="r" b="b"/>
              <a:pathLst>
                <a:path w="1332054" h="1364046">
                  <a:moveTo>
                    <a:pt x="0" y="0"/>
                  </a:moveTo>
                  <a:lnTo>
                    <a:pt x="1332054" y="0"/>
                  </a:lnTo>
                  <a:lnTo>
                    <a:pt x="1332054" y="1364046"/>
                  </a:lnTo>
                  <a:lnTo>
                    <a:pt x="0" y="1364046"/>
                  </a:lnTo>
                  <a:close/>
                </a:path>
              </a:pathLst>
            </a:custGeom>
            <a:solidFill>
              <a:srgbClr val="000000">
                <a:alpha val="0"/>
              </a:srgbClr>
            </a:solidFill>
            <a:ln w="28575">
              <a:solidFill>
                <a:srgbClr val="C00000"/>
              </a:solidFill>
            </a:ln>
          </p:spPr>
        </p:sp>
        <p:sp>
          <p:nvSpPr>
            <p:cNvPr id="42" name="TextBox 42"/>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43" name="Group 43"/>
          <p:cNvGrpSpPr/>
          <p:nvPr/>
        </p:nvGrpSpPr>
        <p:grpSpPr>
          <a:xfrm>
            <a:off x="11205028" y="4597325"/>
            <a:ext cx="1728659" cy="1122915"/>
            <a:chOff x="0" y="0"/>
            <a:chExt cx="455285" cy="295747"/>
          </a:xfrm>
        </p:grpSpPr>
        <p:sp>
          <p:nvSpPr>
            <p:cNvPr id="44" name="Freeform 44"/>
            <p:cNvSpPr/>
            <p:nvPr/>
          </p:nvSpPr>
          <p:spPr>
            <a:xfrm>
              <a:off x="0" y="0"/>
              <a:ext cx="455285" cy="295747"/>
            </a:xfrm>
            <a:custGeom>
              <a:avLst/>
              <a:gdLst/>
              <a:ahLst/>
              <a:cxnLst/>
              <a:rect l="l" t="t" r="r" b="b"/>
              <a:pathLst>
                <a:path w="455285" h="295747">
                  <a:moveTo>
                    <a:pt x="0" y="0"/>
                  </a:moveTo>
                  <a:lnTo>
                    <a:pt x="455285" y="0"/>
                  </a:lnTo>
                  <a:lnTo>
                    <a:pt x="455285" y="295747"/>
                  </a:lnTo>
                  <a:lnTo>
                    <a:pt x="0" y="295747"/>
                  </a:lnTo>
                  <a:close/>
                </a:path>
              </a:pathLst>
            </a:custGeom>
            <a:solidFill>
              <a:srgbClr val="A70000"/>
            </a:solidFill>
          </p:spPr>
        </p:sp>
        <p:sp>
          <p:nvSpPr>
            <p:cNvPr id="45" name="TextBox 45"/>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Active Engagement</a:t>
              </a:r>
            </a:p>
          </p:txBody>
        </p:sp>
      </p:grpSp>
      <p:sp>
        <p:nvSpPr>
          <p:cNvPr id="46" name="TextBox 46"/>
          <p:cNvSpPr txBox="1"/>
          <p:nvPr/>
        </p:nvSpPr>
        <p:spPr>
          <a:xfrm>
            <a:off x="11455999" y="3552666"/>
            <a:ext cx="3744077" cy="414020"/>
          </a:xfrm>
          <a:prstGeom prst="rect">
            <a:avLst/>
          </a:prstGeom>
        </p:spPr>
        <p:txBody>
          <a:bodyPr lIns="0" tIns="0" rIns="0" bIns="0" rtlCol="0" anchor="t">
            <a:spAutoFit/>
          </a:bodyPr>
          <a:lstStyle/>
          <a:p>
            <a:pPr algn="ctr">
              <a:lnSpc>
                <a:spcPts val="3430"/>
              </a:lnSpc>
              <a:spcBef>
                <a:spcPct val="0"/>
              </a:spcBef>
            </a:pPr>
            <a:r>
              <a:rPr lang="en-US" sz="2450">
                <a:solidFill>
                  <a:srgbClr val="404040"/>
                </a:solidFill>
                <a:latin typeface="IBM Plex Sans Bold"/>
              </a:rPr>
              <a:t>Post-Investment Phase</a:t>
            </a:r>
          </a:p>
        </p:txBody>
      </p:sp>
      <p:grpSp>
        <p:nvGrpSpPr>
          <p:cNvPr id="47" name="Group 47"/>
          <p:cNvGrpSpPr/>
          <p:nvPr/>
        </p:nvGrpSpPr>
        <p:grpSpPr>
          <a:xfrm>
            <a:off x="13328038" y="4582042"/>
            <a:ext cx="2145126" cy="1122915"/>
            <a:chOff x="0" y="0"/>
            <a:chExt cx="564971" cy="295747"/>
          </a:xfrm>
        </p:grpSpPr>
        <p:sp>
          <p:nvSpPr>
            <p:cNvPr id="48" name="Freeform 48"/>
            <p:cNvSpPr/>
            <p:nvPr/>
          </p:nvSpPr>
          <p:spPr>
            <a:xfrm>
              <a:off x="0" y="0"/>
              <a:ext cx="564971" cy="295747"/>
            </a:xfrm>
            <a:custGeom>
              <a:avLst/>
              <a:gdLst/>
              <a:ahLst/>
              <a:cxnLst/>
              <a:rect l="l" t="t" r="r" b="b"/>
              <a:pathLst>
                <a:path w="564971" h="295747">
                  <a:moveTo>
                    <a:pt x="0" y="0"/>
                  </a:moveTo>
                  <a:lnTo>
                    <a:pt x="564971" y="0"/>
                  </a:lnTo>
                  <a:lnTo>
                    <a:pt x="564971" y="295747"/>
                  </a:lnTo>
                  <a:lnTo>
                    <a:pt x="0" y="295747"/>
                  </a:lnTo>
                  <a:close/>
                </a:path>
              </a:pathLst>
            </a:custGeom>
            <a:solidFill>
              <a:srgbClr val="A70000"/>
            </a:solidFill>
          </p:spPr>
        </p:sp>
        <p:sp>
          <p:nvSpPr>
            <p:cNvPr id="49" name="TextBox 49"/>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Advisory</a:t>
              </a:r>
            </a:p>
          </p:txBody>
        </p:sp>
      </p:grpSp>
      <p:grpSp>
        <p:nvGrpSpPr>
          <p:cNvPr id="50" name="Group 50"/>
          <p:cNvGrpSpPr/>
          <p:nvPr/>
        </p:nvGrpSpPr>
        <p:grpSpPr>
          <a:xfrm>
            <a:off x="11205028" y="6015853"/>
            <a:ext cx="1598951" cy="1122915"/>
            <a:chOff x="0" y="0"/>
            <a:chExt cx="421123" cy="295747"/>
          </a:xfrm>
        </p:grpSpPr>
        <p:sp>
          <p:nvSpPr>
            <p:cNvPr id="51" name="Freeform 51"/>
            <p:cNvSpPr/>
            <p:nvPr/>
          </p:nvSpPr>
          <p:spPr>
            <a:xfrm>
              <a:off x="0" y="0"/>
              <a:ext cx="421123" cy="295747"/>
            </a:xfrm>
            <a:custGeom>
              <a:avLst/>
              <a:gdLst/>
              <a:ahLst/>
              <a:cxnLst/>
              <a:rect l="l" t="t" r="r" b="b"/>
              <a:pathLst>
                <a:path w="421123" h="295747">
                  <a:moveTo>
                    <a:pt x="0" y="0"/>
                  </a:moveTo>
                  <a:lnTo>
                    <a:pt x="421123" y="0"/>
                  </a:lnTo>
                  <a:lnTo>
                    <a:pt x="421123" y="295747"/>
                  </a:lnTo>
                  <a:lnTo>
                    <a:pt x="0" y="295747"/>
                  </a:lnTo>
                  <a:close/>
                </a:path>
              </a:pathLst>
            </a:custGeom>
            <a:solidFill>
              <a:srgbClr val="A70000"/>
            </a:solidFill>
          </p:spPr>
        </p:sp>
        <p:sp>
          <p:nvSpPr>
            <p:cNvPr id="52" name="TextBox 52"/>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Follow-on</a:t>
              </a:r>
            </a:p>
          </p:txBody>
        </p:sp>
      </p:grpSp>
      <p:grpSp>
        <p:nvGrpSpPr>
          <p:cNvPr id="53" name="Group 53"/>
          <p:cNvGrpSpPr/>
          <p:nvPr/>
        </p:nvGrpSpPr>
        <p:grpSpPr>
          <a:xfrm>
            <a:off x="13328038" y="6015853"/>
            <a:ext cx="2145126" cy="1122915"/>
            <a:chOff x="0" y="0"/>
            <a:chExt cx="564971" cy="295747"/>
          </a:xfrm>
        </p:grpSpPr>
        <p:sp>
          <p:nvSpPr>
            <p:cNvPr id="54" name="Freeform 54"/>
            <p:cNvSpPr/>
            <p:nvPr/>
          </p:nvSpPr>
          <p:spPr>
            <a:xfrm>
              <a:off x="0" y="0"/>
              <a:ext cx="564971" cy="295747"/>
            </a:xfrm>
            <a:custGeom>
              <a:avLst/>
              <a:gdLst/>
              <a:ahLst/>
              <a:cxnLst/>
              <a:rect l="l" t="t" r="r" b="b"/>
              <a:pathLst>
                <a:path w="564971" h="295747">
                  <a:moveTo>
                    <a:pt x="0" y="0"/>
                  </a:moveTo>
                  <a:lnTo>
                    <a:pt x="564971" y="0"/>
                  </a:lnTo>
                  <a:lnTo>
                    <a:pt x="564971" y="295747"/>
                  </a:lnTo>
                  <a:lnTo>
                    <a:pt x="0" y="295747"/>
                  </a:lnTo>
                  <a:close/>
                </a:path>
              </a:pathLst>
            </a:custGeom>
            <a:solidFill>
              <a:srgbClr val="A70000"/>
            </a:solidFill>
          </p:spPr>
        </p:sp>
        <p:sp>
          <p:nvSpPr>
            <p:cNvPr id="55" name="TextBox 55"/>
            <p:cNvSpPr txBox="1"/>
            <p:nvPr/>
          </p:nvSpPr>
          <p:spPr>
            <a:xfrm>
              <a:off x="0" y="-47625"/>
              <a:ext cx="812800" cy="860425"/>
            </a:xfrm>
            <a:prstGeom prst="rect">
              <a:avLst/>
            </a:prstGeom>
          </p:spPr>
          <p:txBody>
            <a:bodyPr lIns="50800" tIns="50800" rIns="50800" bIns="50800" rtlCol="0" anchor="ctr"/>
            <a:lstStyle/>
            <a:p>
              <a:pPr algn="ctr">
                <a:lnSpc>
                  <a:spcPts val="3009"/>
                </a:lnSpc>
              </a:pPr>
              <a:r>
                <a:rPr lang="en-US" sz="2149">
                  <a:solidFill>
                    <a:srgbClr val="FFFFFF"/>
                  </a:solidFill>
                  <a:latin typeface="IBM Plex Sans Bold"/>
                </a:rPr>
                <a:t>Exit Strategy</a:t>
              </a:r>
            </a:p>
          </p:txBody>
        </p:sp>
      </p:grpSp>
      <p:sp>
        <p:nvSpPr>
          <p:cNvPr id="57" name="TextBox 56">
            <a:extLst>
              <a:ext uri="{FF2B5EF4-FFF2-40B4-BE49-F238E27FC236}">
                <a16:creationId xmlns:a16="http://schemas.microsoft.com/office/drawing/2014/main" id="{51757EB8-3CCB-014B-B31E-82A156E2D501}"/>
              </a:ext>
            </a:extLst>
          </p:cNvPr>
          <p:cNvSpPr txBox="1"/>
          <p:nvPr/>
        </p:nvSpPr>
        <p:spPr>
          <a:xfrm>
            <a:off x="1019939" y="4776342"/>
            <a:ext cx="1591203" cy="824200"/>
          </a:xfrm>
          <a:prstGeom prst="rect">
            <a:avLst/>
          </a:prstGeom>
          <a:noFill/>
        </p:spPr>
        <p:txBody>
          <a:bodyPr wrap="square">
            <a:spAutoFit/>
          </a:bodyPr>
          <a:lstStyle/>
          <a:p>
            <a:pPr algn="ctr">
              <a:lnSpc>
                <a:spcPts val="3009"/>
              </a:lnSpc>
            </a:pPr>
            <a:r>
              <a:rPr lang="en-US" sz="1800" dirty="0">
                <a:solidFill>
                  <a:srgbClr val="FFFFFF"/>
                </a:solidFill>
                <a:latin typeface="IBM Plex Sans Bold"/>
              </a:rPr>
              <a:t>Pitch Session</a:t>
            </a:r>
          </a:p>
        </p:txBody>
      </p:sp>
      <p:sp>
        <p:nvSpPr>
          <p:cNvPr id="59" name="TextBox 58">
            <a:extLst>
              <a:ext uri="{FF2B5EF4-FFF2-40B4-BE49-F238E27FC236}">
                <a16:creationId xmlns:a16="http://schemas.microsoft.com/office/drawing/2014/main" id="{02DF57B0-DDFA-6941-93EA-88FDDC387C6B}"/>
              </a:ext>
            </a:extLst>
          </p:cNvPr>
          <p:cNvSpPr txBox="1"/>
          <p:nvPr/>
        </p:nvSpPr>
        <p:spPr>
          <a:xfrm>
            <a:off x="-935664" y="4928564"/>
            <a:ext cx="10079664" cy="439479"/>
          </a:xfrm>
          <a:prstGeom prst="rect">
            <a:avLst/>
          </a:prstGeom>
          <a:noFill/>
        </p:spPr>
        <p:txBody>
          <a:bodyPr wrap="square">
            <a:spAutoFit/>
          </a:bodyPr>
          <a:lstStyle/>
          <a:p>
            <a:pPr algn="ctr">
              <a:lnSpc>
                <a:spcPts val="3009"/>
              </a:lnSpc>
            </a:pPr>
            <a:r>
              <a:rPr lang="en-US" sz="1800" dirty="0">
                <a:solidFill>
                  <a:srgbClr val="FFFFFF"/>
                </a:solidFill>
                <a:latin typeface="IBM Plex Sans Bold"/>
              </a:rPr>
              <a:t>Deep Dive</a:t>
            </a:r>
          </a:p>
        </p:txBody>
      </p:sp>
      <p:sp>
        <p:nvSpPr>
          <p:cNvPr id="61" name="TextBox 60">
            <a:extLst>
              <a:ext uri="{FF2B5EF4-FFF2-40B4-BE49-F238E27FC236}">
                <a16:creationId xmlns:a16="http://schemas.microsoft.com/office/drawing/2014/main" id="{B995C15B-C84B-6145-8427-AB1F4BEF352E}"/>
              </a:ext>
            </a:extLst>
          </p:cNvPr>
          <p:cNvSpPr txBox="1"/>
          <p:nvPr/>
        </p:nvSpPr>
        <p:spPr>
          <a:xfrm>
            <a:off x="717265" y="6032705"/>
            <a:ext cx="2216084" cy="1208921"/>
          </a:xfrm>
          <a:prstGeom prst="rect">
            <a:avLst/>
          </a:prstGeom>
          <a:noFill/>
        </p:spPr>
        <p:txBody>
          <a:bodyPr wrap="square">
            <a:spAutoFit/>
          </a:bodyPr>
          <a:lstStyle/>
          <a:p>
            <a:pPr algn="ctr">
              <a:lnSpc>
                <a:spcPts val="3009"/>
              </a:lnSpc>
            </a:pPr>
            <a:r>
              <a:rPr lang="en-US" dirty="0">
                <a:solidFill>
                  <a:srgbClr val="FFFFFF"/>
                </a:solidFill>
                <a:latin typeface="IBM Plex Sans Bold"/>
              </a:rPr>
              <a:t>Talk to fellow investors/</a:t>
            </a:r>
          </a:p>
          <a:p>
            <a:pPr algn="ctr">
              <a:lnSpc>
                <a:spcPts val="3009"/>
              </a:lnSpc>
            </a:pPr>
            <a:r>
              <a:rPr lang="en-US" dirty="0">
                <a:solidFill>
                  <a:srgbClr val="FFFFFF"/>
                </a:solidFill>
                <a:latin typeface="IBM Plex Sans Bold"/>
              </a:rPr>
              <a:t>   syndicate team</a:t>
            </a:r>
            <a:endParaRPr lang="en-US" sz="1800" dirty="0">
              <a:solidFill>
                <a:srgbClr val="FFFFFF"/>
              </a:solidFill>
              <a:latin typeface="IBM Plex Sans Bold"/>
            </a:endParaRPr>
          </a:p>
        </p:txBody>
      </p:sp>
      <p:sp>
        <p:nvSpPr>
          <p:cNvPr id="62" name="TextBox 61">
            <a:extLst>
              <a:ext uri="{FF2B5EF4-FFF2-40B4-BE49-F238E27FC236}">
                <a16:creationId xmlns:a16="http://schemas.microsoft.com/office/drawing/2014/main" id="{A1AA3587-6738-5A4C-884B-B1919DE13CB5}"/>
              </a:ext>
            </a:extLst>
          </p:cNvPr>
          <p:cNvSpPr txBox="1"/>
          <p:nvPr/>
        </p:nvSpPr>
        <p:spPr>
          <a:xfrm>
            <a:off x="1941361" y="4867893"/>
            <a:ext cx="10079664" cy="439479"/>
          </a:xfrm>
          <a:prstGeom prst="rect">
            <a:avLst/>
          </a:prstGeom>
          <a:noFill/>
        </p:spPr>
        <p:txBody>
          <a:bodyPr wrap="square">
            <a:spAutoFit/>
          </a:bodyPr>
          <a:lstStyle/>
          <a:p>
            <a:pPr algn="ctr">
              <a:lnSpc>
                <a:spcPts val="3009"/>
              </a:lnSpc>
            </a:pPr>
            <a:r>
              <a:rPr lang="en-US" sz="1800" dirty="0">
                <a:solidFill>
                  <a:srgbClr val="FFFFFF"/>
                </a:solidFill>
                <a:latin typeface="IBM Plex Sans Bold"/>
              </a:rPr>
              <a:t>Term Sheet</a:t>
            </a:r>
          </a:p>
        </p:txBody>
      </p:sp>
      <p:sp>
        <p:nvSpPr>
          <p:cNvPr id="63" name="TextBox 62">
            <a:extLst>
              <a:ext uri="{FF2B5EF4-FFF2-40B4-BE49-F238E27FC236}">
                <a16:creationId xmlns:a16="http://schemas.microsoft.com/office/drawing/2014/main" id="{2D5B7D0F-455A-5042-8BAA-3B185EB69F11}"/>
              </a:ext>
            </a:extLst>
          </p:cNvPr>
          <p:cNvSpPr txBox="1"/>
          <p:nvPr/>
        </p:nvSpPr>
        <p:spPr>
          <a:xfrm>
            <a:off x="4159510" y="4763209"/>
            <a:ext cx="10079664" cy="824200"/>
          </a:xfrm>
          <a:prstGeom prst="rect">
            <a:avLst/>
          </a:prstGeom>
          <a:noFill/>
        </p:spPr>
        <p:txBody>
          <a:bodyPr wrap="square">
            <a:spAutoFit/>
          </a:bodyPr>
          <a:lstStyle/>
          <a:p>
            <a:pPr algn="ctr">
              <a:lnSpc>
                <a:spcPts val="3009"/>
              </a:lnSpc>
            </a:pPr>
            <a:r>
              <a:rPr lang="en-US" sz="1800" dirty="0">
                <a:solidFill>
                  <a:srgbClr val="FFFFFF"/>
                </a:solidFill>
                <a:latin typeface="IBM Plex Sans Bold"/>
              </a:rPr>
              <a:t>Due Diligence – </a:t>
            </a:r>
          </a:p>
          <a:p>
            <a:pPr algn="ctr">
              <a:lnSpc>
                <a:spcPts val="3009"/>
              </a:lnSpc>
            </a:pPr>
            <a:r>
              <a:rPr lang="en-US" dirty="0">
                <a:solidFill>
                  <a:srgbClr val="FFFFFF"/>
                </a:solidFill>
                <a:latin typeface="IBM Plex Sans Bold"/>
              </a:rPr>
              <a:t>   </a:t>
            </a:r>
            <a:r>
              <a:rPr lang="en-US" sz="1800" dirty="0">
                <a:solidFill>
                  <a:srgbClr val="FFFFFF"/>
                </a:solidFill>
                <a:latin typeface="IBM Plex Sans Bold"/>
              </a:rPr>
              <a:t>LDD/FDD/Ops DD</a:t>
            </a:r>
          </a:p>
        </p:txBody>
      </p:sp>
      <p:sp>
        <p:nvSpPr>
          <p:cNvPr id="64" name="TextBox 63">
            <a:extLst>
              <a:ext uri="{FF2B5EF4-FFF2-40B4-BE49-F238E27FC236}">
                <a16:creationId xmlns:a16="http://schemas.microsoft.com/office/drawing/2014/main" id="{DECBB55D-6A50-7C41-9939-051808089713}"/>
              </a:ext>
            </a:extLst>
          </p:cNvPr>
          <p:cNvSpPr txBox="1"/>
          <p:nvPr/>
        </p:nvSpPr>
        <p:spPr>
          <a:xfrm>
            <a:off x="1808409" y="6316926"/>
            <a:ext cx="10079664" cy="439479"/>
          </a:xfrm>
          <a:prstGeom prst="rect">
            <a:avLst/>
          </a:prstGeom>
          <a:noFill/>
        </p:spPr>
        <p:txBody>
          <a:bodyPr wrap="square">
            <a:spAutoFit/>
          </a:bodyPr>
          <a:lstStyle/>
          <a:p>
            <a:pPr algn="ctr">
              <a:lnSpc>
                <a:spcPts val="3009"/>
              </a:lnSpc>
            </a:pPr>
            <a:r>
              <a:rPr lang="en-US" sz="1800" dirty="0">
                <a:solidFill>
                  <a:srgbClr val="FFFFFF"/>
                </a:solidFill>
                <a:latin typeface="IBM Plex Sans Bold"/>
              </a:rPr>
              <a:t>SSHA</a:t>
            </a:r>
          </a:p>
        </p:txBody>
      </p:sp>
      <p:sp>
        <p:nvSpPr>
          <p:cNvPr id="65" name="TextBox 64">
            <a:extLst>
              <a:ext uri="{FF2B5EF4-FFF2-40B4-BE49-F238E27FC236}">
                <a16:creationId xmlns:a16="http://schemas.microsoft.com/office/drawing/2014/main" id="{D9663991-28E5-1245-8EB3-66C012BA7AED}"/>
              </a:ext>
            </a:extLst>
          </p:cNvPr>
          <p:cNvSpPr txBox="1"/>
          <p:nvPr/>
        </p:nvSpPr>
        <p:spPr>
          <a:xfrm>
            <a:off x="4128932" y="6318952"/>
            <a:ext cx="10079664" cy="439479"/>
          </a:xfrm>
          <a:prstGeom prst="rect">
            <a:avLst/>
          </a:prstGeom>
          <a:noFill/>
        </p:spPr>
        <p:txBody>
          <a:bodyPr wrap="square">
            <a:spAutoFit/>
          </a:bodyPr>
          <a:lstStyle/>
          <a:p>
            <a:pPr algn="ctr">
              <a:lnSpc>
                <a:spcPts val="3009"/>
              </a:lnSpc>
            </a:pPr>
            <a:r>
              <a:rPr lang="en-US" sz="1800" dirty="0">
                <a:solidFill>
                  <a:srgbClr val="FFFFFF"/>
                </a:solidFill>
                <a:latin typeface="IBM Plex Sans Bold"/>
              </a:rPr>
              <a:t>Call for Money</a:t>
            </a:r>
          </a:p>
        </p:txBody>
      </p:sp>
      <p:sp>
        <p:nvSpPr>
          <p:cNvPr id="66" name="TextBox 65">
            <a:extLst>
              <a:ext uri="{FF2B5EF4-FFF2-40B4-BE49-F238E27FC236}">
                <a16:creationId xmlns:a16="http://schemas.microsoft.com/office/drawing/2014/main" id="{9E7B4B52-C0AA-7F42-94C1-37EEC89BAA89}"/>
              </a:ext>
            </a:extLst>
          </p:cNvPr>
          <p:cNvSpPr txBox="1"/>
          <p:nvPr/>
        </p:nvSpPr>
        <p:spPr>
          <a:xfrm>
            <a:off x="11525545" y="4710039"/>
            <a:ext cx="5486078" cy="824200"/>
          </a:xfrm>
          <a:prstGeom prst="rect">
            <a:avLst/>
          </a:prstGeom>
          <a:noFill/>
        </p:spPr>
        <p:txBody>
          <a:bodyPr wrap="square">
            <a:spAutoFit/>
          </a:bodyPr>
          <a:lstStyle/>
          <a:p>
            <a:pPr algn="ctr">
              <a:lnSpc>
                <a:spcPts val="3009"/>
              </a:lnSpc>
            </a:pPr>
            <a:r>
              <a:rPr lang="en-US" sz="1800" dirty="0">
                <a:solidFill>
                  <a:srgbClr val="FFFFFF"/>
                </a:solidFill>
                <a:latin typeface="IBM Plex Sans Bold"/>
              </a:rPr>
              <a:t>Quarterly </a:t>
            </a:r>
          </a:p>
          <a:p>
            <a:pPr algn="ctr">
              <a:lnSpc>
                <a:spcPts val="3009"/>
              </a:lnSpc>
            </a:pPr>
            <a:r>
              <a:rPr lang="en-US" sz="1800" dirty="0">
                <a:solidFill>
                  <a:srgbClr val="FFFFFF"/>
                </a:solidFill>
                <a:latin typeface="IBM Plex Sans Bold"/>
              </a:rPr>
              <a:t>Update Calls</a:t>
            </a:r>
          </a:p>
        </p:txBody>
      </p:sp>
      <p:sp>
        <p:nvSpPr>
          <p:cNvPr id="67" name="TextBox 66">
            <a:extLst>
              <a:ext uri="{FF2B5EF4-FFF2-40B4-BE49-F238E27FC236}">
                <a16:creationId xmlns:a16="http://schemas.microsoft.com/office/drawing/2014/main" id="{EDA97515-989B-BB4F-968A-55EB0532B58B}"/>
              </a:ext>
            </a:extLst>
          </p:cNvPr>
          <p:cNvSpPr txBox="1"/>
          <p:nvPr/>
        </p:nvSpPr>
        <p:spPr>
          <a:xfrm>
            <a:off x="7020100" y="4898382"/>
            <a:ext cx="10079664" cy="439479"/>
          </a:xfrm>
          <a:prstGeom prst="rect">
            <a:avLst/>
          </a:prstGeom>
          <a:noFill/>
        </p:spPr>
        <p:txBody>
          <a:bodyPr wrap="square">
            <a:spAutoFit/>
          </a:bodyPr>
          <a:lstStyle/>
          <a:p>
            <a:pPr algn="ctr">
              <a:lnSpc>
                <a:spcPts val="3009"/>
              </a:lnSpc>
            </a:pPr>
            <a:r>
              <a:rPr lang="en-US" sz="1800" dirty="0">
                <a:solidFill>
                  <a:srgbClr val="FFFFFF"/>
                </a:solidFill>
                <a:latin typeface="IBM Plex Sans Bold"/>
              </a:rPr>
              <a:t>MIS - Monthly</a:t>
            </a:r>
          </a:p>
        </p:txBody>
      </p:sp>
      <p:sp>
        <p:nvSpPr>
          <p:cNvPr id="68" name="TextBox 67">
            <a:extLst>
              <a:ext uri="{FF2B5EF4-FFF2-40B4-BE49-F238E27FC236}">
                <a16:creationId xmlns:a16="http://schemas.microsoft.com/office/drawing/2014/main" id="{F32381A3-4129-AE43-8FDD-940BCDABB45F}"/>
              </a:ext>
            </a:extLst>
          </p:cNvPr>
          <p:cNvSpPr txBox="1"/>
          <p:nvPr/>
        </p:nvSpPr>
        <p:spPr>
          <a:xfrm>
            <a:off x="9894630" y="5938572"/>
            <a:ext cx="4130978" cy="1208921"/>
          </a:xfrm>
          <a:prstGeom prst="rect">
            <a:avLst/>
          </a:prstGeom>
          <a:noFill/>
        </p:spPr>
        <p:txBody>
          <a:bodyPr wrap="square">
            <a:spAutoFit/>
          </a:bodyPr>
          <a:lstStyle/>
          <a:p>
            <a:pPr algn="ctr">
              <a:lnSpc>
                <a:spcPts val="3009"/>
              </a:lnSpc>
            </a:pPr>
            <a:r>
              <a:rPr lang="en-US" sz="1800" dirty="0">
                <a:solidFill>
                  <a:srgbClr val="FFFFFF"/>
                </a:solidFill>
                <a:latin typeface="IBM Plex Sans Bold"/>
              </a:rPr>
              <a:t>Audited</a:t>
            </a:r>
          </a:p>
          <a:p>
            <a:pPr algn="ctr">
              <a:lnSpc>
                <a:spcPts val="3009"/>
              </a:lnSpc>
            </a:pPr>
            <a:r>
              <a:rPr lang="en-US" sz="1800" dirty="0">
                <a:solidFill>
                  <a:srgbClr val="FFFFFF"/>
                </a:solidFill>
                <a:latin typeface="IBM Plex Sans Bold"/>
              </a:rPr>
              <a:t> Financial</a:t>
            </a:r>
          </a:p>
          <a:p>
            <a:pPr algn="ctr">
              <a:lnSpc>
                <a:spcPts val="3009"/>
              </a:lnSpc>
            </a:pPr>
            <a:r>
              <a:rPr lang="en-US" dirty="0">
                <a:solidFill>
                  <a:srgbClr val="FFFFFF"/>
                </a:solidFill>
                <a:latin typeface="IBM Plex Sans Bold"/>
              </a:rPr>
              <a:t>Annually</a:t>
            </a:r>
            <a:endParaRPr lang="en-US" sz="1800" dirty="0">
              <a:solidFill>
                <a:srgbClr val="FFFFFF"/>
              </a:solidFill>
              <a:latin typeface="IBM Plex Sans Bold"/>
            </a:endParaRPr>
          </a:p>
        </p:txBody>
      </p:sp>
      <p:sp>
        <p:nvSpPr>
          <p:cNvPr id="69" name="TextBox 68">
            <a:extLst>
              <a:ext uri="{FF2B5EF4-FFF2-40B4-BE49-F238E27FC236}">
                <a16:creationId xmlns:a16="http://schemas.microsoft.com/office/drawing/2014/main" id="{F6F85301-1D78-4247-9672-8AF0AF9FEEDC}"/>
              </a:ext>
            </a:extLst>
          </p:cNvPr>
          <p:cNvSpPr txBox="1"/>
          <p:nvPr/>
        </p:nvSpPr>
        <p:spPr>
          <a:xfrm>
            <a:off x="11619581" y="6286263"/>
            <a:ext cx="5486078" cy="439479"/>
          </a:xfrm>
          <a:prstGeom prst="rect">
            <a:avLst/>
          </a:prstGeom>
          <a:noFill/>
        </p:spPr>
        <p:txBody>
          <a:bodyPr wrap="square">
            <a:spAutoFit/>
          </a:bodyPr>
          <a:lstStyle/>
          <a:p>
            <a:pPr algn="ctr">
              <a:lnSpc>
                <a:spcPts val="3009"/>
              </a:lnSpc>
            </a:pPr>
            <a:r>
              <a:rPr lang="en-US" sz="1800" dirty="0">
                <a:solidFill>
                  <a:srgbClr val="FFFFFF"/>
                </a:solidFill>
                <a:latin typeface="IBM Plex Sans Bold"/>
              </a:rPr>
              <a:t>Dashboard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AutoShape 6"/>
          <p:cNvSpPr/>
          <p:nvPr/>
        </p:nvSpPr>
        <p:spPr>
          <a:xfrm>
            <a:off x="1499093" y="2846940"/>
            <a:ext cx="394646" cy="404876"/>
          </a:xfrm>
          <a:prstGeom prst="rect">
            <a:avLst/>
          </a:prstGeom>
          <a:solidFill>
            <a:srgbClr val="A70000"/>
          </a:solidFill>
        </p:spPr>
      </p:sp>
      <p:sp>
        <p:nvSpPr>
          <p:cNvPr id="7" name="TextBox 7"/>
          <p:cNvSpPr txBox="1"/>
          <p:nvPr/>
        </p:nvSpPr>
        <p:spPr>
          <a:xfrm>
            <a:off x="7334369" y="3515535"/>
            <a:ext cx="3007451" cy="177721"/>
          </a:xfrm>
          <a:prstGeom prst="rect">
            <a:avLst/>
          </a:prstGeom>
        </p:spPr>
        <p:txBody>
          <a:bodyPr lIns="0" tIns="0" rIns="0" bIns="0" rtlCol="0" anchor="t">
            <a:spAutoFit/>
          </a:bodyPr>
          <a:lstStyle/>
          <a:p>
            <a:pPr marL="0" lvl="0" indent="0" algn="ctr">
              <a:lnSpc>
                <a:spcPts val="1368"/>
              </a:lnSpc>
            </a:pPr>
            <a:endParaRPr/>
          </a:p>
        </p:txBody>
      </p:sp>
      <p:sp>
        <p:nvSpPr>
          <p:cNvPr id="8" name="AutoShape 8"/>
          <p:cNvSpPr/>
          <p:nvPr/>
        </p:nvSpPr>
        <p:spPr>
          <a:xfrm>
            <a:off x="1394219" y="3521529"/>
            <a:ext cx="3475986" cy="0"/>
          </a:xfrm>
          <a:prstGeom prst="line">
            <a:avLst/>
          </a:prstGeom>
          <a:ln w="28575" cap="rnd">
            <a:solidFill>
              <a:srgbClr val="A70000"/>
            </a:solidFill>
            <a:prstDash val="solid"/>
            <a:headEnd type="none" w="sm" len="sm"/>
            <a:tailEnd type="none" w="sm" len="sm"/>
          </a:ln>
        </p:spPr>
      </p:sp>
      <p:sp>
        <p:nvSpPr>
          <p:cNvPr id="9" name="AutoShape 9"/>
          <p:cNvSpPr/>
          <p:nvPr/>
        </p:nvSpPr>
        <p:spPr>
          <a:xfrm flipH="1" flipV="1">
            <a:off x="1419350" y="3464688"/>
            <a:ext cx="13013" cy="6312714"/>
          </a:xfrm>
          <a:prstGeom prst="line">
            <a:avLst/>
          </a:prstGeom>
          <a:ln w="28575" cap="rnd">
            <a:solidFill>
              <a:srgbClr val="A70000"/>
            </a:solidFill>
            <a:prstDash val="solid"/>
            <a:headEnd type="none" w="sm" len="sm"/>
            <a:tailEnd type="none" w="sm" len="sm"/>
          </a:ln>
        </p:spPr>
      </p:sp>
      <p:sp>
        <p:nvSpPr>
          <p:cNvPr id="10" name="AutoShape 10"/>
          <p:cNvSpPr/>
          <p:nvPr/>
        </p:nvSpPr>
        <p:spPr>
          <a:xfrm flipV="1">
            <a:off x="4884492" y="3493048"/>
            <a:ext cx="0" cy="6284354"/>
          </a:xfrm>
          <a:prstGeom prst="line">
            <a:avLst/>
          </a:prstGeom>
          <a:ln w="28575" cap="rnd">
            <a:solidFill>
              <a:srgbClr val="A70000"/>
            </a:solidFill>
            <a:prstDash val="solid"/>
            <a:headEnd type="none" w="sm" len="sm"/>
            <a:tailEnd type="none" w="sm" len="sm"/>
          </a:ln>
        </p:spPr>
      </p:sp>
      <p:sp>
        <p:nvSpPr>
          <p:cNvPr id="11" name="AutoShape 11"/>
          <p:cNvSpPr/>
          <p:nvPr/>
        </p:nvSpPr>
        <p:spPr>
          <a:xfrm>
            <a:off x="1406338" y="9764390"/>
            <a:ext cx="3475986" cy="0"/>
          </a:xfrm>
          <a:prstGeom prst="line">
            <a:avLst/>
          </a:prstGeom>
          <a:ln w="28575" cap="rnd">
            <a:solidFill>
              <a:srgbClr val="A70000"/>
            </a:solidFill>
            <a:prstDash val="solid"/>
            <a:headEnd type="none" w="sm" len="sm"/>
            <a:tailEnd type="none" w="sm" len="sm"/>
          </a:ln>
        </p:spPr>
      </p:sp>
      <p:sp>
        <p:nvSpPr>
          <p:cNvPr id="12" name="AutoShape 12"/>
          <p:cNvSpPr/>
          <p:nvPr/>
        </p:nvSpPr>
        <p:spPr>
          <a:xfrm flipH="1" flipV="1">
            <a:off x="5277527" y="3464688"/>
            <a:ext cx="13013" cy="6286689"/>
          </a:xfrm>
          <a:prstGeom prst="line">
            <a:avLst/>
          </a:prstGeom>
          <a:ln w="28575" cap="rnd">
            <a:solidFill>
              <a:srgbClr val="A70000"/>
            </a:solidFill>
            <a:prstDash val="solid"/>
            <a:headEnd type="none" w="sm" len="sm"/>
            <a:tailEnd type="none" w="sm" len="sm"/>
          </a:ln>
        </p:spPr>
      </p:sp>
      <p:sp>
        <p:nvSpPr>
          <p:cNvPr id="13" name="AutoShape 13"/>
          <p:cNvSpPr/>
          <p:nvPr/>
        </p:nvSpPr>
        <p:spPr>
          <a:xfrm flipV="1">
            <a:off x="8742668" y="3493048"/>
            <a:ext cx="0" cy="6245316"/>
          </a:xfrm>
          <a:prstGeom prst="line">
            <a:avLst/>
          </a:prstGeom>
          <a:ln w="28575" cap="rnd">
            <a:solidFill>
              <a:srgbClr val="A70000"/>
            </a:solidFill>
            <a:prstDash val="solid"/>
            <a:headEnd type="none" w="sm" len="sm"/>
            <a:tailEnd type="none" w="sm" len="sm"/>
          </a:ln>
        </p:spPr>
      </p:sp>
      <p:sp>
        <p:nvSpPr>
          <p:cNvPr id="14" name="AutoShape 14"/>
          <p:cNvSpPr/>
          <p:nvPr/>
        </p:nvSpPr>
        <p:spPr>
          <a:xfrm>
            <a:off x="5264514" y="3492954"/>
            <a:ext cx="3475986" cy="0"/>
          </a:xfrm>
          <a:prstGeom prst="line">
            <a:avLst/>
          </a:prstGeom>
          <a:ln w="28575" cap="rnd">
            <a:solidFill>
              <a:srgbClr val="A70000"/>
            </a:solidFill>
            <a:prstDash val="solid"/>
            <a:headEnd type="none" w="sm" len="sm"/>
            <a:tailEnd type="none" w="sm" len="sm"/>
          </a:ln>
        </p:spPr>
      </p:sp>
      <p:sp>
        <p:nvSpPr>
          <p:cNvPr id="15" name="AutoShape 15"/>
          <p:cNvSpPr/>
          <p:nvPr/>
        </p:nvSpPr>
        <p:spPr>
          <a:xfrm>
            <a:off x="5264514" y="9738364"/>
            <a:ext cx="3475986" cy="0"/>
          </a:xfrm>
          <a:prstGeom prst="line">
            <a:avLst/>
          </a:prstGeom>
          <a:ln w="28575" cap="rnd">
            <a:solidFill>
              <a:srgbClr val="A70000"/>
            </a:solidFill>
            <a:prstDash val="solid"/>
            <a:headEnd type="none" w="sm" len="sm"/>
            <a:tailEnd type="none" w="sm" len="sm"/>
          </a:ln>
        </p:spPr>
      </p:sp>
      <p:sp>
        <p:nvSpPr>
          <p:cNvPr id="16" name="AutoShape 16"/>
          <p:cNvSpPr/>
          <p:nvPr/>
        </p:nvSpPr>
        <p:spPr>
          <a:xfrm>
            <a:off x="5264514" y="2819634"/>
            <a:ext cx="394646" cy="404876"/>
          </a:xfrm>
          <a:prstGeom prst="rect">
            <a:avLst/>
          </a:prstGeom>
          <a:solidFill>
            <a:srgbClr val="A70000"/>
          </a:solidFill>
        </p:spPr>
      </p:sp>
      <p:sp>
        <p:nvSpPr>
          <p:cNvPr id="17" name="AutoShape 17"/>
          <p:cNvSpPr/>
          <p:nvPr/>
        </p:nvSpPr>
        <p:spPr>
          <a:xfrm flipH="1" flipV="1">
            <a:off x="9131774" y="3464688"/>
            <a:ext cx="13013" cy="6247651"/>
          </a:xfrm>
          <a:prstGeom prst="line">
            <a:avLst/>
          </a:prstGeom>
          <a:ln w="28575" cap="rnd">
            <a:solidFill>
              <a:srgbClr val="A70000"/>
            </a:solidFill>
            <a:prstDash val="solid"/>
            <a:headEnd type="none" w="sm" len="sm"/>
            <a:tailEnd type="none" w="sm" len="sm"/>
          </a:ln>
        </p:spPr>
      </p:sp>
      <p:sp>
        <p:nvSpPr>
          <p:cNvPr id="18" name="AutoShape 18"/>
          <p:cNvSpPr/>
          <p:nvPr/>
        </p:nvSpPr>
        <p:spPr>
          <a:xfrm flipV="1">
            <a:off x="12596915" y="3493048"/>
            <a:ext cx="0" cy="6219291"/>
          </a:xfrm>
          <a:prstGeom prst="line">
            <a:avLst/>
          </a:prstGeom>
          <a:ln w="28575" cap="rnd">
            <a:solidFill>
              <a:srgbClr val="A70000"/>
            </a:solidFill>
            <a:prstDash val="solid"/>
            <a:headEnd type="none" w="sm" len="sm"/>
            <a:tailEnd type="none" w="sm" len="sm"/>
          </a:ln>
        </p:spPr>
      </p:sp>
      <p:sp>
        <p:nvSpPr>
          <p:cNvPr id="19" name="AutoShape 19"/>
          <p:cNvSpPr/>
          <p:nvPr/>
        </p:nvSpPr>
        <p:spPr>
          <a:xfrm>
            <a:off x="9118761" y="3492954"/>
            <a:ext cx="3475986" cy="0"/>
          </a:xfrm>
          <a:prstGeom prst="line">
            <a:avLst/>
          </a:prstGeom>
          <a:ln w="28575" cap="rnd">
            <a:solidFill>
              <a:srgbClr val="A70000"/>
            </a:solidFill>
            <a:prstDash val="solid"/>
            <a:headEnd type="none" w="sm" len="sm"/>
            <a:tailEnd type="none" w="sm" len="sm"/>
          </a:ln>
        </p:spPr>
      </p:sp>
      <p:sp>
        <p:nvSpPr>
          <p:cNvPr id="20" name="AutoShape 20"/>
          <p:cNvSpPr/>
          <p:nvPr/>
        </p:nvSpPr>
        <p:spPr>
          <a:xfrm>
            <a:off x="9137196" y="9725352"/>
            <a:ext cx="3475986" cy="0"/>
          </a:xfrm>
          <a:prstGeom prst="line">
            <a:avLst/>
          </a:prstGeom>
          <a:ln w="28575" cap="rnd">
            <a:solidFill>
              <a:srgbClr val="A70000"/>
            </a:solidFill>
            <a:prstDash val="solid"/>
            <a:headEnd type="none" w="sm" len="sm"/>
            <a:tailEnd type="none" w="sm" len="sm"/>
          </a:ln>
        </p:spPr>
      </p:sp>
      <p:sp>
        <p:nvSpPr>
          <p:cNvPr id="21" name="AutoShape 21"/>
          <p:cNvSpPr/>
          <p:nvPr/>
        </p:nvSpPr>
        <p:spPr>
          <a:xfrm>
            <a:off x="9118761" y="2819634"/>
            <a:ext cx="394646" cy="404876"/>
          </a:xfrm>
          <a:prstGeom prst="rect">
            <a:avLst/>
          </a:prstGeom>
          <a:solidFill>
            <a:srgbClr val="A70000"/>
          </a:solidFill>
        </p:spPr>
      </p:sp>
      <p:sp>
        <p:nvSpPr>
          <p:cNvPr id="22" name="AutoShape 22"/>
          <p:cNvSpPr/>
          <p:nvPr/>
        </p:nvSpPr>
        <p:spPr>
          <a:xfrm flipH="1" flipV="1">
            <a:off x="13026966" y="3464688"/>
            <a:ext cx="13013" cy="6221626"/>
          </a:xfrm>
          <a:prstGeom prst="line">
            <a:avLst/>
          </a:prstGeom>
          <a:ln w="28575" cap="rnd">
            <a:solidFill>
              <a:srgbClr val="A70000"/>
            </a:solidFill>
            <a:prstDash val="solid"/>
            <a:headEnd type="none" w="sm" len="sm"/>
            <a:tailEnd type="none" w="sm" len="sm"/>
          </a:ln>
        </p:spPr>
      </p:sp>
      <p:sp>
        <p:nvSpPr>
          <p:cNvPr id="23" name="AutoShape 23"/>
          <p:cNvSpPr/>
          <p:nvPr/>
        </p:nvSpPr>
        <p:spPr>
          <a:xfrm flipV="1">
            <a:off x="16492107" y="3493048"/>
            <a:ext cx="0" cy="6206278"/>
          </a:xfrm>
          <a:prstGeom prst="line">
            <a:avLst/>
          </a:prstGeom>
          <a:ln w="28575" cap="rnd">
            <a:solidFill>
              <a:srgbClr val="A70000"/>
            </a:solidFill>
            <a:prstDash val="solid"/>
            <a:headEnd type="none" w="sm" len="sm"/>
            <a:tailEnd type="none" w="sm" len="sm"/>
          </a:ln>
        </p:spPr>
      </p:sp>
      <p:sp>
        <p:nvSpPr>
          <p:cNvPr id="24" name="AutoShape 24"/>
          <p:cNvSpPr/>
          <p:nvPr/>
        </p:nvSpPr>
        <p:spPr>
          <a:xfrm>
            <a:off x="13013953" y="3492954"/>
            <a:ext cx="3475986" cy="0"/>
          </a:xfrm>
          <a:prstGeom prst="line">
            <a:avLst/>
          </a:prstGeom>
          <a:ln w="28575" cap="rnd">
            <a:solidFill>
              <a:srgbClr val="A70000"/>
            </a:solidFill>
            <a:prstDash val="solid"/>
            <a:headEnd type="none" w="sm" len="sm"/>
            <a:tailEnd type="none" w="sm" len="sm"/>
          </a:ln>
        </p:spPr>
      </p:sp>
      <p:sp>
        <p:nvSpPr>
          <p:cNvPr id="25" name="AutoShape 25"/>
          <p:cNvSpPr/>
          <p:nvPr/>
        </p:nvSpPr>
        <p:spPr>
          <a:xfrm>
            <a:off x="13003109" y="9699326"/>
            <a:ext cx="3475986" cy="0"/>
          </a:xfrm>
          <a:prstGeom prst="line">
            <a:avLst/>
          </a:prstGeom>
          <a:ln w="28575" cap="rnd">
            <a:solidFill>
              <a:srgbClr val="A70000"/>
            </a:solidFill>
            <a:prstDash val="solid"/>
            <a:headEnd type="none" w="sm" len="sm"/>
            <a:tailEnd type="none" w="sm" len="sm"/>
          </a:ln>
        </p:spPr>
      </p:sp>
      <p:sp>
        <p:nvSpPr>
          <p:cNvPr id="26" name="AutoShape 26"/>
          <p:cNvSpPr/>
          <p:nvPr/>
        </p:nvSpPr>
        <p:spPr>
          <a:xfrm>
            <a:off x="13013953" y="2819634"/>
            <a:ext cx="394646" cy="404876"/>
          </a:xfrm>
          <a:prstGeom prst="rect">
            <a:avLst/>
          </a:prstGeom>
          <a:solidFill>
            <a:srgbClr val="A70000"/>
          </a:solidFill>
        </p:spPr>
      </p:sp>
      <p:sp>
        <p:nvSpPr>
          <p:cNvPr id="27" name="TextBox 27"/>
          <p:cNvSpPr txBox="1"/>
          <p:nvPr/>
        </p:nvSpPr>
        <p:spPr>
          <a:xfrm>
            <a:off x="1513325" y="3964441"/>
            <a:ext cx="3214004" cy="5484807"/>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Milestones Tracking</a:t>
            </a:r>
          </a:p>
          <a:p>
            <a:pPr>
              <a:lnSpc>
                <a:spcPts val="3657"/>
              </a:lnSpc>
            </a:pPr>
            <a:endParaRPr lang="en-US" sz="2612">
              <a:solidFill>
                <a:srgbClr val="000000"/>
              </a:solidFill>
              <a:latin typeface="IBM Plex Sans Bold"/>
            </a:endParaRPr>
          </a:p>
          <a:p>
            <a:pPr marL="434544" lvl="1" indent="-217272">
              <a:lnSpc>
                <a:spcPts val="2817"/>
              </a:lnSpc>
              <a:buFont typeface="Arial"/>
              <a:buChar char="•"/>
            </a:pPr>
            <a:r>
              <a:rPr lang="en-US" sz="2012">
                <a:solidFill>
                  <a:srgbClr val="000000"/>
                </a:solidFill>
                <a:latin typeface="IBM Plex Sans"/>
              </a:rPr>
              <a:t>Depending on your level of involvement, provide advice, mentorship, or guidance to the startup's founders based on your expertise.</a:t>
            </a:r>
          </a:p>
          <a:p>
            <a:pPr marL="434544" lvl="1" indent="-217272">
              <a:lnSpc>
                <a:spcPts val="2817"/>
              </a:lnSpc>
              <a:spcBef>
                <a:spcPct val="0"/>
              </a:spcBef>
              <a:buFont typeface="Arial"/>
              <a:buChar char="•"/>
            </a:pPr>
            <a:r>
              <a:rPr lang="en-US" sz="2012">
                <a:solidFill>
                  <a:srgbClr val="000000"/>
                </a:solidFill>
                <a:latin typeface="IBM Plex Sans"/>
              </a:rPr>
              <a:t>Stay informed about the startup's progress and actively engage with updates and milestones.</a:t>
            </a:r>
          </a:p>
          <a:p>
            <a:pPr marL="0" lvl="0" indent="0">
              <a:lnSpc>
                <a:spcPts val="2817"/>
              </a:lnSpc>
              <a:spcBef>
                <a:spcPct val="0"/>
              </a:spcBef>
            </a:pPr>
            <a:endParaRPr lang="en-US" sz="2012">
              <a:solidFill>
                <a:srgbClr val="000000"/>
              </a:solidFill>
              <a:latin typeface="IBM Plex Sans"/>
            </a:endParaRPr>
          </a:p>
        </p:txBody>
      </p:sp>
      <p:sp>
        <p:nvSpPr>
          <p:cNvPr id="28" name="TextBox 28"/>
          <p:cNvSpPr txBox="1"/>
          <p:nvPr/>
        </p:nvSpPr>
        <p:spPr>
          <a:xfrm>
            <a:off x="1028700" y="923925"/>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Post-Investment Engagement</a:t>
            </a:r>
          </a:p>
        </p:txBody>
      </p:sp>
      <p:sp>
        <p:nvSpPr>
          <p:cNvPr id="29" name="TextBox 29"/>
          <p:cNvSpPr txBox="1"/>
          <p:nvPr/>
        </p:nvSpPr>
        <p:spPr>
          <a:xfrm>
            <a:off x="1955250" y="2801725"/>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01</a:t>
            </a:r>
          </a:p>
        </p:txBody>
      </p:sp>
      <p:sp>
        <p:nvSpPr>
          <p:cNvPr id="30" name="TextBox 30"/>
          <p:cNvSpPr txBox="1"/>
          <p:nvPr/>
        </p:nvSpPr>
        <p:spPr>
          <a:xfrm>
            <a:off x="5738937" y="2774419"/>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02</a:t>
            </a:r>
          </a:p>
        </p:txBody>
      </p:sp>
      <p:sp>
        <p:nvSpPr>
          <p:cNvPr id="31" name="TextBox 31"/>
          <p:cNvSpPr txBox="1"/>
          <p:nvPr/>
        </p:nvSpPr>
        <p:spPr>
          <a:xfrm>
            <a:off x="9593184" y="2774419"/>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03</a:t>
            </a:r>
          </a:p>
        </p:txBody>
      </p:sp>
      <p:sp>
        <p:nvSpPr>
          <p:cNvPr id="32" name="TextBox 32"/>
          <p:cNvSpPr txBox="1"/>
          <p:nvPr/>
        </p:nvSpPr>
        <p:spPr>
          <a:xfrm>
            <a:off x="13488376" y="2774419"/>
            <a:ext cx="3249278" cy="446871"/>
          </a:xfrm>
          <a:prstGeom prst="rect">
            <a:avLst/>
          </a:prstGeom>
        </p:spPr>
        <p:txBody>
          <a:bodyPr lIns="0" tIns="0" rIns="0" bIns="0" rtlCol="0" anchor="t">
            <a:spAutoFit/>
          </a:bodyPr>
          <a:lstStyle/>
          <a:p>
            <a:pPr>
              <a:lnSpc>
                <a:spcPts val="3719"/>
              </a:lnSpc>
            </a:pPr>
            <a:r>
              <a:rPr lang="en-US" sz="2656">
                <a:solidFill>
                  <a:srgbClr val="000000"/>
                </a:solidFill>
                <a:latin typeface="IBM Plex Sans Bold"/>
              </a:rPr>
              <a:t>04</a:t>
            </a:r>
          </a:p>
        </p:txBody>
      </p:sp>
      <p:sp>
        <p:nvSpPr>
          <p:cNvPr id="33" name="TextBox 33"/>
          <p:cNvSpPr txBox="1"/>
          <p:nvPr/>
        </p:nvSpPr>
        <p:spPr>
          <a:xfrm>
            <a:off x="9316084" y="3964441"/>
            <a:ext cx="3170480" cy="3722682"/>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Exit &amp; Liquidity</a:t>
            </a:r>
          </a:p>
          <a:p>
            <a:pPr>
              <a:lnSpc>
                <a:spcPts val="3657"/>
              </a:lnSpc>
            </a:pPr>
            <a:endParaRPr lang="en-US" sz="2612">
              <a:solidFill>
                <a:srgbClr val="000000"/>
              </a:solidFill>
              <a:latin typeface="IBM Plex Sans Bold"/>
            </a:endParaRPr>
          </a:p>
          <a:p>
            <a:pPr marL="0" lvl="0" indent="0">
              <a:lnSpc>
                <a:spcPts val="2817"/>
              </a:lnSpc>
              <a:spcBef>
                <a:spcPct val="0"/>
              </a:spcBef>
            </a:pPr>
            <a:r>
              <a:rPr lang="en-US" sz="2012">
                <a:solidFill>
                  <a:srgbClr val="000000"/>
                </a:solidFill>
                <a:latin typeface="IBM Plex Sans"/>
              </a:rPr>
              <a:t>As the startup grows, consider potential exit strategies, such as acquisition, initial public offering (IPO), or secondary market sales, that can yield returns on your investment.</a:t>
            </a:r>
          </a:p>
        </p:txBody>
      </p:sp>
      <p:sp>
        <p:nvSpPr>
          <p:cNvPr id="34" name="TextBox 34"/>
          <p:cNvSpPr txBox="1"/>
          <p:nvPr/>
        </p:nvSpPr>
        <p:spPr>
          <a:xfrm>
            <a:off x="13166706" y="3883821"/>
            <a:ext cx="3170480" cy="3827457"/>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Portfolio Management</a:t>
            </a:r>
          </a:p>
          <a:p>
            <a:pPr>
              <a:lnSpc>
                <a:spcPts val="3657"/>
              </a:lnSpc>
            </a:pPr>
            <a:endParaRPr lang="en-US" sz="2612">
              <a:solidFill>
                <a:srgbClr val="000000"/>
              </a:solidFill>
              <a:latin typeface="IBM Plex Sans Bold"/>
            </a:endParaRPr>
          </a:p>
          <a:p>
            <a:pPr marL="0" lvl="0" indent="0">
              <a:lnSpc>
                <a:spcPts val="2817"/>
              </a:lnSpc>
              <a:spcBef>
                <a:spcPct val="0"/>
              </a:spcBef>
            </a:pPr>
            <a:r>
              <a:rPr lang="en-US" sz="2012">
                <a:solidFill>
                  <a:srgbClr val="000000"/>
                </a:solidFill>
                <a:latin typeface="IBM Plex Sans"/>
              </a:rPr>
              <a:t>Monitor the performance of your investments and actively manage your portfolio to make informed decisions about future investments and divestments.</a:t>
            </a:r>
          </a:p>
        </p:txBody>
      </p:sp>
      <p:sp>
        <p:nvSpPr>
          <p:cNvPr id="35" name="TextBox 35"/>
          <p:cNvSpPr txBox="1"/>
          <p:nvPr/>
        </p:nvSpPr>
        <p:spPr>
          <a:xfrm>
            <a:off x="5395505" y="3964441"/>
            <a:ext cx="3214004" cy="4532307"/>
          </a:xfrm>
          <a:prstGeom prst="rect">
            <a:avLst/>
          </a:prstGeom>
        </p:spPr>
        <p:txBody>
          <a:bodyPr lIns="0" tIns="0" rIns="0" bIns="0" rtlCol="0" anchor="t">
            <a:spAutoFit/>
          </a:bodyPr>
          <a:lstStyle/>
          <a:p>
            <a:pPr>
              <a:lnSpc>
                <a:spcPts val="3657"/>
              </a:lnSpc>
            </a:pPr>
            <a:r>
              <a:rPr lang="en-US" sz="2612">
                <a:solidFill>
                  <a:srgbClr val="000000"/>
                </a:solidFill>
                <a:latin typeface="IBM Plex Sans Bold"/>
              </a:rPr>
              <a:t>Follow-on Investment</a:t>
            </a:r>
          </a:p>
          <a:p>
            <a:pPr>
              <a:lnSpc>
                <a:spcPts val="3657"/>
              </a:lnSpc>
            </a:pPr>
            <a:endParaRPr lang="en-US" sz="2612">
              <a:solidFill>
                <a:srgbClr val="000000"/>
              </a:solidFill>
              <a:latin typeface="IBM Plex Sans Bold"/>
            </a:endParaRPr>
          </a:p>
          <a:p>
            <a:pPr>
              <a:lnSpc>
                <a:spcPts val="2817"/>
              </a:lnSpc>
              <a:spcBef>
                <a:spcPct val="0"/>
              </a:spcBef>
            </a:pPr>
            <a:r>
              <a:rPr lang="en-US" sz="2012">
                <a:solidFill>
                  <a:srgbClr val="000000"/>
                </a:solidFill>
                <a:latin typeface="IBM Plex Sans"/>
              </a:rPr>
              <a:t>If the startup shows promise and requires additional funding rounds to scale, consider participating in follow-on investment rounds to maintain or increase your ownership stake.</a:t>
            </a:r>
          </a:p>
          <a:p>
            <a:pPr marL="0" lvl="0" indent="0">
              <a:lnSpc>
                <a:spcPts val="2817"/>
              </a:lnSpc>
              <a:spcBef>
                <a:spcPct val="0"/>
              </a:spcBef>
            </a:pPr>
            <a:endParaRPr lang="en-US" sz="2012">
              <a:solidFill>
                <a:srgbClr val="000000"/>
              </a:solidFill>
              <a:latin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00554-335C-63B1-09CA-4E76BBF32570}"/>
              </a:ext>
            </a:extLst>
          </p:cNvPr>
          <p:cNvSpPr/>
          <p:nvPr/>
        </p:nvSpPr>
        <p:spPr>
          <a:xfrm>
            <a:off x="778601" y="525103"/>
            <a:ext cx="16187597" cy="945181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b="1" dirty="0">
              <a:solidFill>
                <a:sysClr val="windowText" lastClr="000000"/>
              </a:solidFill>
            </a:endParaRPr>
          </a:p>
          <a:p>
            <a:endParaRPr lang="en-US" sz="2400" b="1" dirty="0">
              <a:solidFill>
                <a:sysClr val="windowText" lastClr="000000"/>
              </a:solidFill>
            </a:endParaRPr>
          </a:p>
          <a:p>
            <a:endParaRPr lang="en-US" sz="2400" b="1" dirty="0">
              <a:solidFill>
                <a:sysClr val="windowText" lastClr="000000"/>
              </a:solidFill>
            </a:endParaRPr>
          </a:p>
          <a:p>
            <a:endParaRPr lang="en-US" sz="2400" b="1" dirty="0">
              <a:solidFill>
                <a:sysClr val="windowText" lastClr="000000"/>
              </a:solidFill>
            </a:endParaRPr>
          </a:p>
          <a:p>
            <a:endParaRPr lang="en-US" sz="2400" b="1" dirty="0">
              <a:solidFill>
                <a:sysClr val="windowText" lastClr="000000"/>
              </a:solidFill>
            </a:endParaRPr>
          </a:p>
          <a:p>
            <a:pPr marL="571485" indent="-571485">
              <a:buFont typeface="Arial" panose="020B0604020202020204" pitchFamily="34" charset="0"/>
              <a:buChar char="•"/>
            </a:pPr>
            <a:endParaRPr lang="en-US" sz="2400" dirty="0">
              <a:solidFill>
                <a:sysClr val="windowText" lastClr="000000"/>
              </a:solidFill>
            </a:endParaRPr>
          </a:p>
        </p:txBody>
      </p:sp>
      <p:sp>
        <p:nvSpPr>
          <p:cNvPr id="3" name="TextBox 2">
            <a:extLst>
              <a:ext uri="{FF2B5EF4-FFF2-40B4-BE49-F238E27FC236}">
                <a16:creationId xmlns:a16="http://schemas.microsoft.com/office/drawing/2014/main" id="{16B56B26-4AEF-CE1A-130C-7AF1D576C132}"/>
              </a:ext>
            </a:extLst>
          </p:cNvPr>
          <p:cNvSpPr txBox="1"/>
          <p:nvPr/>
        </p:nvSpPr>
        <p:spPr>
          <a:xfrm>
            <a:off x="2263369" y="1828799"/>
            <a:ext cx="2025653" cy="708014"/>
          </a:xfrm>
          <a:prstGeom prst="rect">
            <a:avLst/>
          </a:prstGeom>
          <a:noFill/>
        </p:spPr>
        <p:txBody>
          <a:bodyPr wrap="square" rtlCol="0">
            <a:spAutoFit/>
          </a:bodyPr>
          <a:lstStyle/>
          <a:p>
            <a:pPr algn="ctr"/>
            <a:r>
              <a:rPr lang="en-US" sz="4001" b="1" dirty="0">
                <a:solidFill>
                  <a:srgbClr val="C00000"/>
                </a:solidFill>
              </a:rPr>
              <a:t>99K+</a:t>
            </a:r>
          </a:p>
        </p:txBody>
      </p:sp>
      <p:sp>
        <p:nvSpPr>
          <p:cNvPr id="4" name="TextBox 3">
            <a:extLst>
              <a:ext uri="{FF2B5EF4-FFF2-40B4-BE49-F238E27FC236}">
                <a16:creationId xmlns:a16="http://schemas.microsoft.com/office/drawing/2014/main" id="{3F49F3C2-B41E-95FE-F0B0-CD6EB2EC1D15}"/>
              </a:ext>
            </a:extLst>
          </p:cNvPr>
          <p:cNvSpPr txBox="1"/>
          <p:nvPr/>
        </p:nvSpPr>
        <p:spPr>
          <a:xfrm>
            <a:off x="2136611" y="2571184"/>
            <a:ext cx="2395554" cy="769698"/>
          </a:xfrm>
          <a:prstGeom prst="rect">
            <a:avLst/>
          </a:prstGeom>
          <a:noFill/>
        </p:spPr>
        <p:txBody>
          <a:bodyPr wrap="square" rtlCol="0">
            <a:spAutoFit/>
          </a:bodyPr>
          <a:lstStyle/>
          <a:p>
            <a:pPr algn="ctr"/>
            <a:r>
              <a:rPr lang="en-US" sz="2201" dirty="0"/>
              <a:t>Indian Startups Launched to Date</a:t>
            </a:r>
          </a:p>
        </p:txBody>
      </p:sp>
      <p:sp>
        <p:nvSpPr>
          <p:cNvPr id="5" name="TextBox 4">
            <a:extLst>
              <a:ext uri="{FF2B5EF4-FFF2-40B4-BE49-F238E27FC236}">
                <a16:creationId xmlns:a16="http://schemas.microsoft.com/office/drawing/2014/main" id="{EB325B72-B87A-28FB-BF3C-767D5BBFE199}"/>
              </a:ext>
            </a:extLst>
          </p:cNvPr>
          <p:cNvSpPr txBox="1"/>
          <p:nvPr/>
        </p:nvSpPr>
        <p:spPr>
          <a:xfrm>
            <a:off x="6750865" y="1828799"/>
            <a:ext cx="2750777" cy="708014"/>
          </a:xfrm>
          <a:prstGeom prst="rect">
            <a:avLst/>
          </a:prstGeom>
          <a:noFill/>
        </p:spPr>
        <p:txBody>
          <a:bodyPr wrap="square" rtlCol="0">
            <a:spAutoFit/>
          </a:bodyPr>
          <a:lstStyle/>
          <a:p>
            <a:pPr algn="ctr"/>
            <a:r>
              <a:rPr lang="en-US" sz="4001" b="1" dirty="0">
                <a:solidFill>
                  <a:srgbClr val="C00000"/>
                </a:solidFill>
              </a:rPr>
              <a:t>$180 Bn</a:t>
            </a:r>
          </a:p>
        </p:txBody>
      </p:sp>
      <p:sp>
        <p:nvSpPr>
          <p:cNvPr id="6" name="TextBox 5">
            <a:extLst>
              <a:ext uri="{FF2B5EF4-FFF2-40B4-BE49-F238E27FC236}">
                <a16:creationId xmlns:a16="http://schemas.microsoft.com/office/drawing/2014/main" id="{6BFCA04A-99C2-DC10-6203-DBBE4AA12F8B}"/>
              </a:ext>
            </a:extLst>
          </p:cNvPr>
          <p:cNvSpPr txBox="1"/>
          <p:nvPr/>
        </p:nvSpPr>
        <p:spPr>
          <a:xfrm>
            <a:off x="6660338" y="2571184"/>
            <a:ext cx="2835902" cy="1108380"/>
          </a:xfrm>
          <a:prstGeom prst="rect">
            <a:avLst/>
          </a:prstGeom>
          <a:noFill/>
        </p:spPr>
        <p:txBody>
          <a:bodyPr wrap="square" rtlCol="0">
            <a:spAutoFit/>
          </a:bodyPr>
          <a:lstStyle/>
          <a:p>
            <a:pPr algn="ctr"/>
            <a:r>
              <a:rPr lang="en-US" sz="2201" dirty="0"/>
              <a:t>Funding Raised by Indian Startups by end of 2023</a:t>
            </a:r>
          </a:p>
        </p:txBody>
      </p:sp>
      <p:sp>
        <p:nvSpPr>
          <p:cNvPr id="7" name="TextBox 6">
            <a:extLst>
              <a:ext uri="{FF2B5EF4-FFF2-40B4-BE49-F238E27FC236}">
                <a16:creationId xmlns:a16="http://schemas.microsoft.com/office/drawing/2014/main" id="{085728EE-BFB9-FBAB-4D5A-826B7055BACF}"/>
              </a:ext>
            </a:extLst>
          </p:cNvPr>
          <p:cNvSpPr txBox="1"/>
          <p:nvPr/>
        </p:nvSpPr>
        <p:spPr>
          <a:xfrm>
            <a:off x="12071270" y="1828799"/>
            <a:ext cx="2750777" cy="708014"/>
          </a:xfrm>
          <a:prstGeom prst="rect">
            <a:avLst/>
          </a:prstGeom>
          <a:noFill/>
        </p:spPr>
        <p:txBody>
          <a:bodyPr wrap="square" rtlCol="0">
            <a:spAutoFit/>
          </a:bodyPr>
          <a:lstStyle/>
          <a:p>
            <a:pPr algn="ctr"/>
            <a:r>
              <a:rPr lang="en-US" sz="4001" b="1" dirty="0">
                <a:solidFill>
                  <a:srgbClr val="C00000"/>
                </a:solidFill>
              </a:rPr>
              <a:t>108</a:t>
            </a:r>
          </a:p>
        </p:txBody>
      </p:sp>
      <p:sp>
        <p:nvSpPr>
          <p:cNvPr id="8" name="TextBox 7">
            <a:extLst>
              <a:ext uri="{FF2B5EF4-FFF2-40B4-BE49-F238E27FC236}">
                <a16:creationId xmlns:a16="http://schemas.microsoft.com/office/drawing/2014/main" id="{C6152E4B-7B84-2304-7D15-3B8CD59D1EBC}"/>
              </a:ext>
            </a:extLst>
          </p:cNvPr>
          <p:cNvSpPr txBox="1"/>
          <p:nvPr/>
        </p:nvSpPr>
        <p:spPr>
          <a:xfrm>
            <a:off x="11980744" y="2571185"/>
            <a:ext cx="2835902" cy="769698"/>
          </a:xfrm>
          <a:prstGeom prst="rect">
            <a:avLst/>
          </a:prstGeom>
          <a:noFill/>
        </p:spPr>
        <p:txBody>
          <a:bodyPr wrap="square" rtlCol="0">
            <a:spAutoFit/>
          </a:bodyPr>
          <a:lstStyle/>
          <a:p>
            <a:pPr algn="ctr"/>
            <a:r>
              <a:rPr lang="en-US" sz="2201" dirty="0"/>
              <a:t>Indian Startups in the Unicorn Club</a:t>
            </a:r>
          </a:p>
        </p:txBody>
      </p:sp>
      <p:sp>
        <p:nvSpPr>
          <p:cNvPr id="11" name="TextBox 10">
            <a:extLst>
              <a:ext uri="{FF2B5EF4-FFF2-40B4-BE49-F238E27FC236}">
                <a16:creationId xmlns:a16="http://schemas.microsoft.com/office/drawing/2014/main" id="{C4D8B9EA-0C1A-C61C-1095-5D91493C1FDB}"/>
              </a:ext>
            </a:extLst>
          </p:cNvPr>
          <p:cNvSpPr txBox="1"/>
          <p:nvPr/>
        </p:nvSpPr>
        <p:spPr>
          <a:xfrm>
            <a:off x="2263369" y="4709774"/>
            <a:ext cx="2025653" cy="708014"/>
          </a:xfrm>
          <a:prstGeom prst="rect">
            <a:avLst/>
          </a:prstGeom>
          <a:noFill/>
        </p:spPr>
        <p:txBody>
          <a:bodyPr wrap="square" rtlCol="0">
            <a:spAutoFit/>
          </a:bodyPr>
          <a:lstStyle/>
          <a:p>
            <a:pPr algn="ctr"/>
            <a:r>
              <a:rPr lang="en-US" sz="4001" b="1" dirty="0">
                <a:solidFill>
                  <a:srgbClr val="C00000"/>
                </a:solidFill>
              </a:rPr>
              <a:t>4,413</a:t>
            </a:r>
          </a:p>
        </p:txBody>
      </p:sp>
      <p:sp>
        <p:nvSpPr>
          <p:cNvPr id="12" name="TextBox 11">
            <a:extLst>
              <a:ext uri="{FF2B5EF4-FFF2-40B4-BE49-F238E27FC236}">
                <a16:creationId xmlns:a16="http://schemas.microsoft.com/office/drawing/2014/main" id="{7AF69AF2-E078-961D-C50C-7EC4600CCCCE}"/>
              </a:ext>
            </a:extLst>
          </p:cNvPr>
          <p:cNvSpPr txBox="1"/>
          <p:nvPr/>
        </p:nvSpPr>
        <p:spPr>
          <a:xfrm>
            <a:off x="2100400" y="5452160"/>
            <a:ext cx="2554088" cy="769698"/>
          </a:xfrm>
          <a:prstGeom prst="rect">
            <a:avLst/>
          </a:prstGeom>
          <a:noFill/>
        </p:spPr>
        <p:txBody>
          <a:bodyPr wrap="square" rtlCol="0">
            <a:spAutoFit/>
          </a:bodyPr>
          <a:lstStyle/>
          <a:p>
            <a:pPr algn="ctr"/>
            <a:r>
              <a:rPr lang="en-US" sz="2201" dirty="0"/>
              <a:t>Funded Startups in India</a:t>
            </a:r>
          </a:p>
        </p:txBody>
      </p:sp>
      <p:sp>
        <p:nvSpPr>
          <p:cNvPr id="13" name="TextBox 12">
            <a:extLst>
              <a:ext uri="{FF2B5EF4-FFF2-40B4-BE49-F238E27FC236}">
                <a16:creationId xmlns:a16="http://schemas.microsoft.com/office/drawing/2014/main" id="{854E77C2-ED87-D43B-D81F-A4A15FD719A7}"/>
              </a:ext>
            </a:extLst>
          </p:cNvPr>
          <p:cNvSpPr txBox="1"/>
          <p:nvPr/>
        </p:nvSpPr>
        <p:spPr>
          <a:xfrm>
            <a:off x="6986257" y="4670546"/>
            <a:ext cx="2025653" cy="708014"/>
          </a:xfrm>
          <a:prstGeom prst="rect">
            <a:avLst/>
          </a:prstGeom>
          <a:noFill/>
        </p:spPr>
        <p:txBody>
          <a:bodyPr wrap="square" rtlCol="0">
            <a:spAutoFit/>
          </a:bodyPr>
          <a:lstStyle/>
          <a:p>
            <a:pPr algn="ctr"/>
            <a:r>
              <a:rPr lang="en-US" sz="4001" b="1" dirty="0">
                <a:solidFill>
                  <a:srgbClr val="C00000"/>
                </a:solidFill>
              </a:rPr>
              <a:t>26K+</a:t>
            </a:r>
          </a:p>
        </p:txBody>
      </p:sp>
      <p:sp>
        <p:nvSpPr>
          <p:cNvPr id="14" name="TextBox 13">
            <a:extLst>
              <a:ext uri="{FF2B5EF4-FFF2-40B4-BE49-F238E27FC236}">
                <a16:creationId xmlns:a16="http://schemas.microsoft.com/office/drawing/2014/main" id="{6DB24B62-408A-DFE0-6048-3DDEA34F9149}"/>
              </a:ext>
            </a:extLst>
          </p:cNvPr>
          <p:cNvSpPr txBox="1"/>
          <p:nvPr/>
        </p:nvSpPr>
        <p:spPr>
          <a:xfrm>
            <a:off x="6337420" y="5412932"/>
            <a:ext cx="3308567" cy="431015"/>
          </a:xfrm>
          <a:prstGeom prst="rect">
            <a:avLst/>
          </a:prstGeom>
          <a:noFill/>
        </p:spPr>
        <p:txBody>
          <a:bodyPr wrap="square" rtlCol="0">
            <a:spAutoFit/>
          </a:bodyPr>
          <a:lstStyle/>
          <a:p>
            <a:pPr algn="ctr"/>
            <a:r>
              <a:rPr lang="en-US" sz="2201" dirty="0"/>
              <a:t>Angel Investors in India</a:t>
            </a:r>
          </a:p>
        </p:txBody>
      </p:sp>
      <p:sp>
        <p:nvSpPr>
          <p:cNvPr id="15" name="TextBox 14">
            <a:extLst>
              <a:ext uri="{FF2B5EF4-FFF2-40B4-BE49-F238E27FC236}">
                <a16:creationId xmlns:a16="http://schemas.microsoft.com/office/drawing/2014/main" id="{EFAE1D45-34E0-15DC-C386-317B59D4E9EB}"/>
              </a:ext>
            </a:extLst>
          </p:cNvPr>
          <p:cNvSpPr txBox="1"/>
          <p:nvPr/>
        </p:nvSpPr>
        <p:spPr>
          <a:xfrm>
            <a:off x="11920340" y="4670546"/>
            <a:ext cx="3076694" cy="708014"/>
          </a:xfrm>
          <a:prstGeom prst="rect">
            <a:avLst/>
          </a:prstGeom>
          <a:noFill/>
        </p:spPr>
        <p:txBody>
          <a:bodyPr wrap="square" rtlCol="0">
            <a:spAutoFit/>
          </a:bodyPr>
          <a:lstStyle/>
          <a:p>
            <a:pPr algn="ctr"/>
            <a:r>
              <a:rPr lang="en-US" sz="4001" b="1" dirty="0">
                <a:solidFill>
                  <a:srgbClr val="C00000"/>
                </a:solidFill>
              </a:rPr>
              <a:t>$340.8 Bn+</a:t>
            </a:r>
          </a:p>
        </p:txBody>
      </p:sp>
      <p:sp>
        <p:nvSpPr>
          <p:cNvPr id="16" name="TextBox 15">
            <a:extLst>
              <a:ext uri="{FF2B5EF4-FFF2-40B4-BE49-F238E27FC236}">
                <a16:creationId xmlns:a16="http://schemas.microsoft.com/office/drawing/2014/main" id="{FBB642CF-1362-0B1E-78CF-1F137B7EECA0}"/>
              </a:ext>
            </a:extLst>
          </p:cNvPr>
          <p:cNvSpPr txBox="1"/>
          <p:nvPr/>
        </p:nvSpPr>
        <p:spPr>
          <a:xfrm>
            <a:off x="12010885" y="5412932"/>
            <a:ext cx="2835902" cy="769698"/>
          </a:xfrm>
          <a:prstGeom prst="rect">
            <a:avLst/>
          </a:prstGeom>
          <a:noFill/>
        </p:spPr>
        <p:txBody>
          <a:bodyPr wrap="square" rtlCol="0">
            <a:spAutoFit/>
          </a:bodyPr>
          <a:lstStyle/>
          <a:p>
            <a:pPr algn="ctr"/>
            <a:r>
              <a:rPr lang="en-US" sz="2201" dirty="0"/>
              <a:t>Combined Valuation Of Indian Unicorns</a:t>
            </a:r>
          </a:p>
        </p:txBody>
      </p:sp>
      <p:sp>
        <p:nvSpPr>
          <p:cNvPr id="17" name="TextBox 16">
            <a:extLst>
              <a:ext uri="{FF2B5EF4-FFF2-40B4-BE49-F238E27FC236}">
                <a16:creationId xmlns:a16="http://schemas.microsoft.com/office/drawing/2014/main" id="{FB72E761-6D37-0271-1F40-64FA2FD05F86}"/>
              </a:ext>
            </a:extLst>
          </p:cNvPr>
          <p:cNvSpPr txBox="1"/>
          <p:nvPr/>
        </p:nvSpPr>
        <p:spPr>
          <a:xfrm>
            <a:off x="2187931" y="7513322"/>
            <a:ext cx="2025653" cy="708014"/>
          </a:xfrm>
          <a:prstGeom prst="rect">
            <a:avLst/>
          </a:prstGeom>
          <a:noFill/>
        </p:spPr>
        <p:txBody>
          <a:bodyPr wrap="square" rtlCol="0">
            <a:spAutoFit/>
          </a:bodyPr>
          <a:lstStyle/>
          <a:p>
            <a:pPr algn="ctr"/>
            <a:r>
              <a:rPr lang="en-US" sz="4001" b="1" dirty="0">
                <a:solidFill>
                  <a:srgbClr val="C00000"/>
                </a:solidFill>
              </a:rPr>
              <a:t>1.4K</a:t>
            </a:r>
          </a:p>
        </p:txBody>
      </p:sp>
      <p:sp>
        <p:nvSpPr>
          <p:cNvPr id="18" name="TextBox 17">
            <a:extLst>
              <a:ext uri="{FF2B5EF4-FFF2-40B4-BE49-F238E27FC236}">
                <a16:creationId xmlns:a16="http://schemas.microsoft.com/office/drawing/2014/main" id="{D7E883D6-F56C-6A68-F6EA-DCCB5144B747}"/>
              </a:ext>
            </a:extLst>
          </p:cNvPr>
          <p:cNvSpPr txBox="1"/>
          <p:nvPr/>
        </p:nvSpPr>
        <p:spPr>
          <a:xfrm>
            <a:off x="2024962" y="8255708"/>
            <a:ext cx="2554088" cy="769698"/>
          </a:xfrm>
          <a:prstGeom prst="rect">
            <a:avLst/>
          </a:prstGeom>
          <a:noFill/>
        </p:spPr>
        <p:txBody>
          <a:bodyPr wrap="square" rtlCol="0">
            <a:spAutoFit/>
          </a:bodyPr>
          <a:lstStyle/>
          <a:p>
            <a:pPr algn="ctr"/>
            <a:r>
              <a:rPr lang="en-US" sz="2201" dirty="0"/>
              <a:t>M&amp;As Recorded by end of 2023</a:t>
            </a:r>
          </a:p>
        </p:txBody>
      </p:sp>
      <p:sp>
        <p:nvSpPr>
          <p:cNvPr id="19" name="TextBox 18">
            <a:extLst>
              <a:ext uri="{FF2B5EF4-FFF2-40B4-BE49-F238E27FC236}">
                <a16:creationId xmlns:a16="http://schemas.microsoft.com/office/drawing/2014/main" id="{9BA02325-83E6-61D1-0D82-24A4FDC4EDA6}"/>
              </a:ext>
            </a:extLst>
          </p:cNvPr>
          <p:cNvSpPr txBox="1"/>
          <p:nvPr/>
        </p:nvSpPr>
        <p:spPr>
          <a:xfrm>
            <a:off x="6913823" y="7531961"/>
            <a:ext cx="2025653" cy="708014"/>
          </a:xfrm>
          <a:prstGeom prst="rect">
            <a:avLst/>
          </a:prstGeom>
          <a:noFill/>
        </p:spPr>
        <p:txBody>
          <a:bodyPr wrap="square" rtlCol="0">
            <a:spAutoFit/>
          </a:bodyPr>
          <a:lstStyle/>
          <a:p>
            <a:pPr algn="ctr"/>
            <a:r>
              <a:rPr lang="en-US" sz="4001" b="1" dirty="0">
                <a:solidFill>
                  <a:srgbClr val="C00000"/>
                </a:solidFill>
              </a:rPr>
              <a:t>100+</a:t>
            </a:r>
          </a:p>
        </p:txBody>
      </p:sp>
      <p:sp>
        <p:nvSpPr>
          <p:cNvPr id="20" name="TextBox 19">
            <a:extLst>
              <a:ext uri="{FF2B5EF4-FFF2-40B4-BE49-F238E27FC236}">
                <a16:creationId xmlns:a16="http://schemas.microsoft.com/office/drawing/2014/main" id="{E6F75940-9588-1B7D-668C-5FBD19F3E199}"/>
              </a:ext>
            </a:extLst>
          </p:cNvPr>
          <p:cNvSpPr txBox="1"/>
          <p:nvPr/>
        </p:nvSpPr>
        <p:spPr>
          <a:xfrm>
            <a:off x="6660325" y="8274346"/>
            <a:ext cx="2554088" cy="769698"/>
          </a:xfrm>
          <a:prstGeom prst="rect">
            <a:avLst/>
          </a:prstGeom>
          <a:noFill/>
        </p:spPr>
        <p:txBody>
          <a:bodyPr wrap="square" rtlCol="0">
            <a:spAutoFit/>
          </a:bodyPr>
          <a:lstStyle/>
          <a:p>
            <a:pPr algn="ctr"/>
            <a:r>
              <a:rPr lang="en-US" sz="2201" dirty="0"/>
              <a:t>Indian Startups in the </a:t>
            </a:r>
            <a:r>
              <a:rPr lang="en-US" sz="2201" dirty="0" err="1"/>
              <a:t>Soonicorn</a:t>
            </a:r>
            <a:r>
              <a:rPr lang="en-US" sz="2201" dirty="0"/>
              <a:t> Club</a:t>
            </a:r>
          </a:p>
        </p:txBody>
      </p:sp>
      <p:sp>
        <p:nvSpPr>
          <p:cNvPr id="21" name="TextBox 20">
            <a:extLst>
              <a:ext uri="{FF2B5EF4-FFF2-40B4-BE49-F238E27FC236}">
                <a16:creationId xmlns:a16="http://schemas.microsoft.com/office/drawing/2014/main" id="{346E2A21-7FE1-97BC-96AD-9FA0547700F6}"/>
              </a:ext>
            </a:extLst>
          </p:cNvPr>
          <p:cNvSpPr txBox="1"/>
          <p:nvPr/>
        </p:nvSpPr>
        <p:spPr>
          <a:xfrm>
            <a:off x="12246277" y="7531961"/>
            <a:ext cx="2025653" cy="708014"/>
          </a:xfrm>
          <a:prstGeom prst="rect">
            <a:avLst/>
          </a:prstGeom>
          <a:noFill/>
        </p:spPr>
        <p:txBody>
          <a:bodyPr wrap="square" rtlCol="0">
            <a:spAutoFit/>
          </a:bodyPr>
          <a:lstStyle/>
          <a:p>
            <a:pPr algn="ctr"/>
            <a:r>
              <a:rPr lang="en-US" sz="4001" b="1" dirty="0">
                <a:solidFill>
                  <a:srgbClr val="C00000"/>
                </a:solidFill>
              </a:rPr>
              <a:t>17</a:t>
            </a:r>
          </a:p>
        </p:txBody>
      </p:sp>
      <p:sp>
        <p:nvSpPr>
          <p:cNvPr id="22" name="TextBox 21">
            <a:extLst>
              <a:ext uri="{FF2B5EF4-FFF2-40B4-BE49-F238E27FC236}">
                <a16:creationId xmlns:a16="http://schemas.microsoft.com/office/drawing/2014/main" id="{040E0095-38CD-8C51-9495-828628FBD939}"/>
              </a:ext>
            </a:extLst>
          </p:cNvPr>
          <p:cNvSpPr txBox="1"/>
          <p:nvPr/>
        </p:nvSpPr>
        <p:spPr>
          <a:xfrm>
            <a:off x="12010883" y="8274346"/>
            <a:ext cx="2554088" cy="1108380"/>
          </a:xfrm>
          <a:prstGeom prst="rect">
            <a:avLst/>
          </a:prstGeom>
          <a:noFill/>
        </p:spPr>
        <p:txBody>
          <a:bodyPr wrap="square" rtlCol="0">
            <a:spAutoFit/>
          </a:bodyPr>
          <a:lstStyle/>
          <a:p>
            <a:pPr algn="ctr"/>
            <a:r>
              <a:rPr lang="en-US" sz="2201" dirty="0"/>
              <a:t>Indian Internet Companies Listed to Date</a:t>
            </a:r>
          </a:p>
        </p:txBody>
      </p:sp>
      <p:sp>
        <p:nvSpPr>
          <p:cNvPr id="23" name="TextBox 22">
            <a:extLst>
              <a:ext uri="{FF2B5EF4-FFF2-40B4-BE49-F238E27FC236}">
                <a16:creationId xmlns:a16="http://schemas.microsoft.com/office/drawing/2014/main" id="{2B4C12C6-1281-CE6D-B45C-EDC157B8BADF}"/>
              </a:ext>
            </a:extLst>
          </p:cNvPr>
          <p:cNvSpPr txBox="1"/>
          <p:nvPr/>
        </p:nvSpPr>
        <p:spPr>
          <a:xfrm>
            <a:off x="2311451" y="747923"/>
            <a:ext cx="12427584" cy="708014"/>
          </a:xfrm>
          <a:prstGeom prst="rect">
            <a:avLst/>
          </a:prstGeom>
          <a:noFill/>
        </p:spPr>
        <p:txBody>
          <a:bodyPr wrap="square" rtlCol="0">
            <a:spAutoFit/>
          </a:bodyPr>
          <a:lstStyle/>
          <a:p>
            <a:pPr algn="ctr"/>
            <a:r>
              <a:rPr lang="en-US" sz="4001" b="1" dirty="0"/>
              <a:t>Indian Startup Ecosystem: A Snapshot </a:t>
            </a:r>
          </a:p>
        </p:txBody>
      </p:sp>
    </p:spTree>
    <p:extLst>
      <p:ext uri="{BB962C8B-B14F-4D97-AF65-F5344CB8AC3E}">
        <p14:creationId xmlns:p14="http://schemas.microsoft.com/office/powerpoint/2010/main" val="260788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20402" y="1107251"/>
            <a:ext cx="3352800" cy="487570"/>
          </a:xfrm>
          <a:prstGeom prst="rect">
            <a:avLst/>
          </a:prstGeom>
        </p:spPr>
        <p:txBody>
          <a:bodyPr vert="horz" wrap="square" lIns="0" tIns="12701" rIns="0" bIns="0" rtlCol="0">
            <a:spAutoFit/>
          </a:bodyPr>
          <a:lstStyle/>
          <a:p>
            <a:pPr marL="12701" marR="5081">
              <a:lnSpc>
                <a:spcPct val="122600"/>
              </a:lnSpc>
              <a:spcBef>
                <a:spcPts val="100"/>
              </a:spcBef>
            </a:pPr>
            <a:r>
              <a:rPr lang="en-IN" sz="2700" b="1" spc="45" dirty="0">
                <a:solidFill>
                  <a:srgbClr val="202020"/>
                </a:solidFill>
                <a:cs typeface="Verdana"/>
              </a:rPr>
              <a:t>Founders</a:t>
            </a:r>
            <a:endParaRPr sz="2700" b="1" dirty="0">
              <a:cs typeface="Verdana"/>
            </a:endParaRPr>
          </a:p>
        </p:txBody>
      </p:sp>
      <p:sp>
        <p:nvSpPr>
          <p:cNvPr id="6" name="object 6"/>
          <p:cNvSpPr txBox="1">
            <a:spLocks noGrp="1"/>
          </p:cNvSpPr>
          <p:nvPr>
            <p:ph type="title"/>
          </p:nvPr>
        </p:nvSpPr>
        <p:spPr>
          <a:xfrm>
            <a:off x="838188" y="3519325"/>
            <a:ext cx="8107029" cy="1397177"/>
          </a:xfrm>
          <a:prstGeom prst="rect">
            <a:avLst/>
          </a:prstGeom>
        </p:spPr>
        <p:txBody>
          <a:bodyPr vert="horz" wrap="square" lIns="0" tIns="12065" rIns="0" bIns="0" rtlCol="0" anchor="ctr">
            <a:spAutoFit/>
          </a:bodyPr>
          <a:lstStyle/>
          <a:p>
            <a:pPr marL="12701">
              <a:spcBef>
                <a:spcPts val="95"/>
              </a:spcBef>
            </a:pPr>
            <a:r>
              <a:rPr lang="en-IN" sz="4500" b="1" spc="-15" dirty="0">
                <a:solidFill>
                  <a:srgbClr val="585858"/>
                </a:solidFill>
                <a:latin typeface="+mn-lt"/>
                <a:cs typeface="Calibri"/>
              </a:rPr>
              <a:t>WHO IS PARTICIPATING IN THIS WEALTH CREATION &amp; WHO ISN’T?</a:t>
            </a:r>
            <a:endParaRPr sz="4500" b="1" spc="-15" dirty="0">
              <a:solidFill>
                <a:srgbClr val="585858"/>
              </a:solidFill>
              <a:latin typeface="+mn-lt"/>
              <a:cs typeface="Calibri"/>
            </a:endParaRPr>
          </a:p>
        </p:txBody>
      </p:sp>
      <p:sp>
        <p:nvSpPr>
          <p:cNvPr id="9" name="object 9"/>
          <p:cNvSpPr txBox="1"/>
          <p:nvPr/>
        </p:nvSpPr>
        <p:spPr>
          <a:xfrm>
            <a:off x="10867226" y="2629860"/>
            <a:ext cx="2864724" cy="487570"/>
          </a:xfrm>
          <a:prstGeom prst="rect">
            <a:avLst/>
          </a:prstGeom>
        </p:spPr>
        <p:txBody>
          <a:bodyPr vert="horz" wrap="square" lIns="0" tIns="12701" rIns="0" bIns="0" rtlCol="0">
            <a:spAutoFit/>
          </a:bodyPr>
          <a:lstStyle/>
          <a:p>
            <a:pPr marL="12701" marR="5081">
              <a:lnSpc>
                <a:spcPct val="122600"/>
              </a:lnSpc>
              <a:spcBef>
                <a:spcPts val="100"/>
              </a:spcBef>
            </a:pPr>
            <a:r>
              <a:rPr lang="en-IN" sz="2700" b="1" spc="176" dirty="0">
                <a:solidFill>
                  <a:srgbClr val="202020"/>
                </a:solidFill>
                <a:cs typeface="Verdana"/>
              </a:rPr>
              <a:t>Venture Funds</a:t>
            </a:r>
            <a:endParaRPr lang="en-IN" sz="2700" b="1" dirty="0">
              <a:cs typeface="Verdana"/>
            </a:endParaRPr>
          </a:p>
        </p:txBody>
      </p:sp>
      <p:sp>
        <p:nvSpPr>
          <p:cNvPr id="10" name="object 10"/>
          <p:cNvSpPr txBox="1"/>
          <p:nvPr/>
        </p:nvSpPr>
        <p:spPr>
          <a:xfrm>
            <a:off x="10867226" y="4104623"/>
            <a:ext cx="2513849" cy="487570"/>
          </a:xfrm>
          <a:prstGeom prst="rect">
            <a:avLst/>
          </a:prstGeom>
        </p:spPr>
        <p:txBody>
          <a:bodyPr vert="horz" wrap="square" lIns="0" tIns="12701" rIns="0" bIns="0" rtlCol="0">
            <a:spAutoFit/>
          </a:bodyPr>
          <a:lstStyle/>
          <a:p>
            <a:pPr marL="12701" marR="5081">
              <a:lnSpc>
                <a:spcPct val="122600"/>
              </a:lnSpc>
              <a:spcBef>
                <a:spcPts val="100"/>
              </a:spcBef>
            </a:pPr>
            <a:r>
              <a:rPr lang="en-IN" sz="2700" b="1" spc="90" dirty="0">
                <a:solidFill>
                  <a:srgbClr val="202020"/>
                </a:solidFill>
                <a:cs typeface="Verdana"/>
              </a:rPr>
              <a:t>Angel Investors</a:t>
            </a:r>
            <a:endParaRPr lang="en-IN" sz="2700" b="1" dirty="0">
              <a:cs typeface="Verdana"/>
            </a:endParaRPr>
          </a:p>
        </p:txBody>
      </p:sp>
      <p:pic>
        <p:nvPicPr>
          <p:cNvPr id="1032" name="Picture 8" descr="Image result for unicorn startups">
            <a:extLst>
              <a:ext uri="{FF2B5EF4-FFF2-40B4-BE49-F238E27FC236}">
                <a16:creationId xmlns:a16="http://schemas.microsoft.com/office/drawing/2014/main" id="{D21E082C-DED0-4E3C-8139-5829CCA89A4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7537" y="2483509"/>
            <a:ext cx="893381" cy="876179"/>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Image result for startup red background clipart\">
            <a:extLst>
              <a:ext uri="{FF2B5EF4-FFF2-40B4-BE49-F238E27FC236}">
                <a16:creationId xmlns:a16="http://schemas.microsoft.com/office/drawing/2014/main" id="{B7F85325-29EE-40D7-88FA-C080BE3D9C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75" t="9389" r="9866" b="17036"/>
          <a:stretch/>
        </p:blipFill>
        <p:spPr bwMode="auto">
          <a:xfrm>
            <a:off x="9457537" y="929147"/>
            <a:ext cx="893774" cy="876179"/>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Image result for create clipart">
            <a:extLst>
              <a:ext uri="{FF2B5EF4-FFF2-40B4-BE49-F238E27FC236}">
                <a16:creationId xmlns:a16="http://schemas.microsoft.com/office/drawing/2014/main" id="{8A77BC4B-2DCC-48FD-8F0C-F633E60C58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5261" y="8188780"/>
            <a:ext cx="893381" cy="86039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object 2">
            <a:extLst>
              <a:ext uri="{FF2B5EF4-FFF2-40B4-BE49-F238E27FC236}">
                <a16:creationId xmlns:a16="http://schemas.microsoft.com/office/drawing/2014/main" id="{21F9FFBA-1FA7-487D-8838-FFF03AE73AE0}"/>
              </a:ext>
            </a:extLst>
          </p:cNvPr>
          <p:cNvSpPr txBox="1"/>
          <p:nvPr/>
        </p:nvSpPr>
        <p:spPr>
          <a:xfrm>
            <a:off x="1258718" y="5601218"/>
            <a:ext cx="7882079" cy="364460"/>
          </a:xfrm>
          <a:prstGeom prst="rect">
            <a:avLst/>
          </a:prstGeom>
        </p:spPr>
        <p:txBody>
          <a:bodyPr vert="horz" wrap="square" lIns="0" tIns="12701" rIns="0" bIns="0" rtlCol="0">
            <a:spAutoFit/>
          </a:bodyPr>
          <a:lstStyle/>
          <a:p>
            <a:pPr marL="12701" marR="5081">
              <a:lnSpc>
                <a:spcPct val="122600"/>
              </a:lnSpc>
              <a:spcBef>
                <a:spcPts val="100"/>
              </a:spcBef>
            </a:pPr>
            <a:r>
              <a:rPr lang="en-US" sz="2000" i="1" spc="90" dirty="0">
                <a:solidFill>
                  <a:srgbClr val="202020"/>
                </a:solidFill>
                <a:cs typeface="Verdana"/>
              </a:rPr>
              <a:t>US $90 BN ECOSYSTEM VALUATION</a:t>
            </a:r>
            <a:endParaRPr lang="en-US" sz="2000" i="1" dirty="0">
              <a:cs typeface="Verdana"/>
            </a:endParaRPr>
          </a:p>
        </p:txBody>
      </p:sp>
      <p:sp>
        <p:nvSpPr>
          <p:cNvPr id="25" name="object 10">
            <a:extLst>
              <a:ext uri="{FF2B5EF4-FFF2-40B4-BE49-F238E27FC236}">
                <a16:creationId xmlns:a16="http://schemas.microsoft.com/office/drawing/2014/main" id="{79C7B629-AA7A-4442-84BB-3E6080D92BE5}"/>
              </a:ext>
            </a:extLst>
          </p:cNvPr>
          <p:cNvSpPr txBox="1"/>
          <p:nvPr/>
        </p:nvSpPr>
        <p:spPr>
          <a:xfrm>
            <a:off x="10813338" y="5521118"/>
            <a:ext cx="2567736" cy="487570"/>
          </a:xfrm>
          <a:prstGeom prst="rect">
            <a:avLst/>
          </a:prstGeom>
        </p:spPr>
        <p:txBody>
          <a:bodyPr vert="horz" wrap="square" lIns="0" tIns="12701" rIns="0" bIns="0" rtlCol="0">
            <a:spAutoFit/>
          </a:bodyPr>
          <a:lstStyle/>
          <a:p>
            <a:pPr marL="12701" marR="5081">
              <a:lnSpc>
                <a:spcPct val="122600"/>
              </a:lnSpc>
              <a:spcBef>
                <a:spcPts val="100"/>
              </a:spcBef>
            </a:pPr>
            <a:r>
              <a:rPr lang="en-IN" sz="2700" b="1" spc="176" dirty="0">
                <a:solidFill>
                  <a:srgbClr val="202020"/>
                </a:solidFill>
                <a:cs typeface="Verdana"/>
              </a:rPr>
              <a:t>Seed Funds</a:t>
            </a:r>
            <a:endParaRPr lang="en-IN" sz="2700" b="1" dirty="0">
              <a:cs typeface="Verdana"/>
            </a:endParaRPr>
          </a:p>
        </p:txBody>
      </p:sp>
      <p:sp>
        <p:nvSpPr>
          <p:cNvPr id="26" name="object 10">
            <a:extLst>
              <a:ext uri="{FF2B5EF4-FFF2-40B4-BE49-F238E27FC236}">
                <a16:creationId xmlns:a16="http://schemas.microsoft.com/office/drawing/2014/main" id="{643DEB16-E0CD-441C-9349-BC76F228CE51}"/>
              </a:ext>
            </a:extLst>
          </p:cNvPr>
          <p:cNvSpPr txBox="1"/>
          <p:nvPr/>
        </p:nvSpPr>
        <p:spPr>
          <a:xfrm>
            <a:off x="10813340" y="8248771"/>
            <a:ext cx="3359862" cy="487570"/>
          </a:xfrm>
          <a:prstGeom prst="rect">
            <a:avLst/>
          </a:prstGeom>
        </p:spPr>
        <p:txBody>
          <a:bodyPr vert="horz" wrap="square" lIns="0" tIns="12701" rIns="0" bIns="0" rtlCol="0">
            <a:spAutoFit/>
          </a:bodyPr>
          <a:lstStyle/>
          <a:p>
            <a:pPr marL="12701" marR="5081">
              <a:lnSpc>
                <a:spcPct val="122600"/>
              </a:lnSpc>
              <a:spcBef>
                <a:spcPts val="100"/>
              </a:spcBef>
            </a:pPr>
            <a:r>
              <a:rPr lang="en-IN" sz="2700" b="1" spc="45" dirty="0">
                <a:solidFill>
                  <a:srgbClr val="202020"/>
                </a:solidFill>
                <a:cs typeface="Verdana"/>
              </a:rPr>
              <a:t>Accelerators</a:t>
            </a:r>
            <a:endParaRPr lang="en-IN" sz="2700" b="1" dirty="0">
              <a:cs typeface="Verdana"/>
            </a:endParaRPr>
          </a:p>
        </p:txBody>
      </p:sp>
      <p:sp>
        <p:nvSpPr>
          <p:cNvPr id="27" name="object 10">
            <a:extLst>
              <a:ext uri="{FF2B5EF4-FFF2-40B4-BE49-F238E27FC236}">
                <a16:creationId xmlns:a16="http://schemas.microsoft.com/office/drawing/2014/main" id="{F8C69057-638F-428B-B2E6-72B090955466}"/>
              </a:ext>
            </a:extLst>
          </p:cNvPr>
          <p:cNvSpPr txBox="1"/>
          <p:nvPr/>
        </p:nvSpPr>
        <p:spPr>
          <a:xfrm>
            <a:off x="10813339" y="6884552"/>
            <a:ext cx="3572513" cy="487570"/>
          </a:xfrm>
          <a:prstGeom prst="rect">
            <a:avLst/>
          </a:prstGeom>
        </p:spPr>
        <p:txBody>
          <a:bodyPr vert="horz" wrap="square" lIns="0" tIns="12701" rIns="0" bIns="0" rtlCol="0">
            <a:spAutoFit/>
          </a:bodyPr>
          <a:lstStyle/>
          <a:p>
            <a:pPr marL="12701" marR="5081">
              <a:lnSpc>
                <a:spcPct val="122600"/>
              </a:lnSpc>
              <a:spcBef>
                <a:spcPts val="100"/>
              </a:spcBef>
            </a:pPr>
            <a:r>
              <a:rPr lang="en-IN" sz="2700" b="1" spc="45" dirty="0">
                <a:solidFill>
                  <a:srgbClr val="202020"/>
                </a:solidFill>
                <a:cs typeface="Verdana"/>
              </a:rPr>
              <a:t>Networks &amp; Syndicates</a:t>
            </a:r>
            <a:endParaRPr lang="en-IN" sz="2700" b="1" dirty="0">
              <a:cs typeface="Verdana"/>
            </a:endParaRPr>
          </a:p>
        </p:txBody>
      </p:sp>
      <p:pic>
        <p:nvPicPr>
          <p:cNvPr id="1044" name="Picture 20" descr="Image result for clipart business">
            <a:extLst>
              <a:ext uri="{FF2B5EF4-FFF2-40B4-BE49-F238E27FC236}">
                <a16:creationId xmlns:a16="http://schemas.microsoft.com/office/drawing/2014/main" id="{BB185DB2-57E4-4736-B53E-72FC38F58F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5360" y="6693791"/>
            <a:ext cx="983282" cy="918159"/>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8" name="Picture 24" descr="Image result for clipart growth">
            <a:extLst>
              <a:ext uri="{FF2B5EF4-FFF2-40B4-BE49-F238E27FC236}">
                <a16:creationId xmlns:a16="http://schemas.microsoft.com/office/drawing/2014/main" id="{681F7FE8-47F4-4F9C-8F1B-A76C9DFD34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5360" y="5353253"/>
            <a:ext cx="883415" cy="86039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52" name="Picture 28" descr="Image result for clipart work">
            <a:extLst>
              <a:ext uri="{FF2B5EF4-FFF2-40B4-BE49-F238E27FC236}">
                <a16:creationId xmlns:a16="http://schemas.microsoft.com/office/drawing/2014/main" id="{F4EF46B5-A935-4A53-BD9F-F3D9DF5169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7536" y="3931409"/>
            <a:ext cx="1028700" cy="985092"/>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 name="object 6"/>
          <p:cNvSpPr txBox="1">
            <a:spLocks/>
          </p:cNvSpPr>
          <p:nvPr/>
        </p:nvSpPr>
        <p:spPr>
          <a:xfrm>
            <a:off x="815776" y="444890"/>
            <a:ext cx="4006946" cy="662361"/>
          </a:xfrm>
          <a:prstGeom prst="rect">
            <a:avLst/>
          </a:prstGeom>
        </p:spPr>
        <p:txBody>
          <a:bodyPr vert="horz" wrap="square" lIns="0" tIns="1587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1">
              <a:lnSpc>
                <a:spcPct val="100000"/>
              </a:lnSpc>
              <a:spcBef>
                <a:spcPts val="125"/>
              </a:spcBef>
            </a:pPr>
            <a:r>
              <a:rPr lang="en-US" sz="4200" b="1" dirty="0">
                <a:latin typeface="+mn-lt"/>
                <a:cs typeface="Arial"/>
              </a:rPr>
              <a:t>The Opportunity </a:t>
            </a:r>
          </a:p>
        </p:txBody>
      </p:sp>
      <p:sp>
        <p:nvSpPr>
          <p:cNvPr id="3" name="Slide Number Placeholder 2"/>
          <p:cNvSpPr>
            <a:spLocks noGrp="1"/>
          </p:cNvSpPr>
          <p:nvPr>
            <p:ph type="sldNum" sz="quarter" idx="12"/>
          </p:nvPr>
        </p:nvSpPr>
        <p:spPr/>
        <p:txBody>
          <a:bodyPr/>
          <a:lstStyle/>
          <a:p>
            <a:fld id="{180CA519-6D4A-4FAB-8382-3BC6C4E56256}" type="slidenum">
              <a:rPr lang="en-IN" smtClean="0"/>
              <a:t>6</a:t>
            </a:fld>
            <a:endParaRPr lang="en-IN" dirty="0"/>
          </a:p>
        </p:txBody>
      </p:sp>
      <p:sp>
        <p:nvSpPr>
          <p:cNvPr id="23" name="Footer Placeholder 1"/>
          <p:cNvSpPr txBox="1">
            <a:spLocks/>
          </p:cNvSpPr>
          <p:nvPr/>
        </p:nvSpPr>
        <p:spPr>
          <a:xfrm>
            <a:off x="5430579" y="9668321"/>
            <a:ext cx="8742621" cy="547688"/>
          </a:xfrm>
          <a:prstGeom prst="rect">
            <a:avLst/>
          </a:prstGeom>
        </p:spPr>
        <p:txBody>
          <a:bodyPr vert="horz" lIns="137160" tIns="68580" rIns="137160" bIns="6858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Confidential - Do not duplicate or distribute without written permission from IA.</a:t>
            </a:r>
            <a:endParaRPr lang="en-US" sz="1800" dirty="0"/>
          </a:p>
        </p:txBody>
      </p:sp>
    </p:spTree>
    <p:extLst>
      <p:ext uri="{BB962C8B-B14F-4D97-AF65-F5344CB8AC3E}">
        <p14:creationId xmlns:p14="http://schemas.microsoft.com/office/powerpoint/2010/main" val="112437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TextBox 6"/>
          <p:cNvSpPr txBox="1"/>
          <p:nvPr/>
        </p:nvSpPr>
        <p:spPr>
          <a:xfrm>
            <a:off x="1028700" y="4745088"/>
            <a:ext cx="16230600" cy="2537199"/>
          </a:xfrm>
          <a:prstGeom prst="rect">
            <a:avLst/>
          </a:prstGeom>
        </p:spPr>
        <p:txBody>
          <a:bodyPr lIns="0" tIns="0" rIns="0" bIns="0" rtlCol="0" anchor="t">
            <a:spAutoFit/>
          </a:bodyPr>
          <a:lstStyle/>
          <a:p>
            <a:pPr>
              <a:lnSpc>
                <a:spcPts val="4009"/>
              </a:lnSpc>
            </a:pPr>
            <a:r>
              <a:rPr lang="en-US" sz="3489">
                <a:solidFill>
                  <a:srgbClr val="262626"/>
                </a:solidFill>
                <a:latin typeface="IBM Plex Sans"/>
              </a:rPr>
              <a:t>Angel Investing is act of putting money into the </a:t>
            </a:r>
            <a:r>
              <a:rPr lang="en-US" sz="3489">
                <a:solidFill>
                  <a:srgbClr val="262626"/>
                </a:solidFill>
                <a:latin typeface="IBM Plex Sans Bold"/>
              </a:rPr>
              <a:t>earliest rounds </a:t>
            </a:r>
            <a:r>
              <a:rPr lang="en-US" sz="3489">
                <a:solidFill>
                  <a:srgbClr val="262626"/>
                </a:solidFill>
                <a:latin typeface="IBM Plex Sans"/>
              </a:rPr>
              <a:t>of a private business with the goal of getting back more money than you put in.</a:t>
            </a:r>
          </a:p>
          <a:p>
            <a:pPr>
              <a:lnSpc>
                <a:spcPts val="4009"/>
              </a:lnSpc>
            </a:pPr>
            <a:endParaRPr lang="en-US" sz="3489">
              <a:solidFill>
                <a:srgbClr val="262626"/>
              </a:solidFill>
              <a:latin typeface="IBM Plex Sans"/>
            </a:endParaRPr>
          </a:p>
          <a:p>
            <a:pPr>
              <a:lnSpc>
                <a:spcPts val="4009"/>
              </a:lnSpc>
            </a:pPr>
            <a:endParaRPr lang="en-US" sz="3489">
              <a:solidFill>
                <a:srgbClr val="262626"/>
              </a:solidFill>
              <a:latin typeface="IBM Plex Sans"/>
            </a:endParaRPr>
          </a:p>
          <a:p>
            <a:pPr algn="l">
              <a:lnSpc>
                <a:spcPts val="4009"/>
              </a:lnSpc>
            </a:pPr>
            <a:endParaRPr lang="en-US" sz="3489">
              <a:solidFill>
                <a:srgbClr val="262626"/>
              </a:solidFill>
              <a:latin typeface="IBM Plex Sans"/>
            </a:endParaRPr>
          </a:p>
        </p:txBody>
      </p:sp>
      <p:sp>
        <p:nvSpPr>
          <p:cNvPr id="7" name="Freeform 7"/>
          <p:cNvSpPr/>
          <p:nvPr/>
        </p:nvSpPr>
        <p:spPr>
          <a:xfrm>
            <a:off x="2112643" y="818072"/>
            <a:ext cx="1391326" cy="1325238"/>
          </a:xfrm>
          <a:custGeom>
            <a:avLst/>
            <a:gdLst/>
            <a:ahLst/>
            <a:cxnLst/>
            <a:rect l="l" t="t" r="r" b="b"/>
            <a:pathLst>
              <a:path w="1391326" h="1325238">
                <a:moveTo>
                  <a:pt x="0" y="0"/>
                </a:moveTo>
                <a:lnTo>
                  <a:pt x="1391326" y="0"/>
                </a:lnTo>
                <a:lnTo>
                  <a:pt x="1391326" y="1325238"/>
                </a:lnTo>
                <a:lnTo>
                  <a:pt x="0" y="1325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4767307" y="949507"/>
            <a:ext cx="9985216"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What is Angel Investing?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091" y="10110749"/>
            <a:ext cx="20161224" cy="259072"/>
            <a:chOff x="0" y="0"/>
            <a:chExt cx="9144000" cy="117500"/>
          </a:xfrm>
        </p:grpSpPr>
        <p:sp>
          <p:nvSpPr>
            <p:cNvPr id="3" name="Freeform 3"/>
            <p:cNvSpPr/>
            <p:nvPr/>
          </p:nvSpPr>
          <p:spPr>
            <a:xfrm>
              <a:off x="0" y="0"/>
              <a:ext cx="9144000" cy="117475"/>
            </a:xfrm>
            <a:custGeom>
              <a:avLst/>
              <a:gdLst/>
              <a:ahLst/>
              <a:cxnLst/>
              <a:rect l="l" t="t" r="r" b="b"/>
              <a:pathLst>
                <a:path w="9144000" h="117475">
                  <a:moveTo>
                    <a:pt x="0" y="0"/>
                  </a:moveTo>
                  <a:lnTo>
                    <a:pt x="0" y="63500"/>
                  </a:lnTo>
                  <a:lnTo>
                    <a:pt x="0" y="117475"/>
                  </a:lnTo>
                  <a:lnTo>
                    <a:pt x="9144000" y="117475"/>
                  </a:lnTo>
                  <a:lnTo>
                    <a:pt x="9144000" y="63500"/>
                  </a:lnTo>
                  <a:lnTo>
                    <a:pt x="9144000" y="0"/>
                  </a:lnTo>
                  <a:lnTo>
                    <a:pt x="0" y="0"/>
                  </a:lnTo>
                  <a:close/>
                </a:path>
              </a:pathLst>
            </a:custGeom>
            <a:solidFill>
              <a:srgbClr val="C00000"/>
            </a:solidFill>
          </p:spPr>
        </p:sp>
      </p:grpSp>
      <p:grpSp>
        <p:nvGrpSpPr>
          <p:cNvPr id="4" name="Group 4"/>
          <p:cNvGrpSpPr>
            <a:grpSpLocks noChangeAspect="1"/>
          </p:cNvGrpSpPr>
          <p:nvPr/>
        </p:nvGrpSpPr>
        <p:grpSpPr>
          <a:xfrm>
            <a:off x="1028700" y="2560740"/>
            <a:ext cx="15508413" cy="29912"/>
            <a:chOff x="0" y="0"/>
            <a:chExt cx="8232432" cy="15875"/>
          </a:xfrm>
        </p:grpSpPr>
        <p:sp>
          <p:nvSpPr>
            <p:cNvPr id="5" name="Freeform 5"/>
            <p:cNvSpPr/>
            <p:nvPr/>
          </p:nvSpPr>
          <p:spPr>
            <a:xfrm>
              <a:off x="0" y="0"/>
              <a:ext cx="8232394" cy="15875"/>
            </a:xfrm>
            <a:custGeom>
              <a:avLst/>
              <a:gdLst/>
              <a:ahLst/>
              <a:cxnLst/>
              <a:rect l="l" t="t" r="r" b="b"/>
              <a:pathLst>
                <a:path w="8232394" h="15875">
                  <a:moveTo>
                    <a:pt x="0" y="0"/>
                  </a:moveTo>
                  <a:lnTo>
                    <a:pt x="8232394" y="0"/>
                  </a:lnTo>
                  <a:lnTo>
                    <a:pt x="8232394" y="15875"/>
                  </a:lnTo>
                  <a:lnTo>
                    <a:pt x="0" y="15875"/>
                  </a:lnTo>
                  <a:close/>
                </a:path>
              </a:pathLst>
            </a:custGeom>
            <a:solidFill>
              <a:srgbClr val="7F7F7F"/>
            </a:solidFill>
          </p:spPr>
        </p:sp>
      </p:grpSp>
      <p:sp>
        <p:nvSpPr>
          <p:cNvPr id="6" name="Freeform 6"/>
          <p:cNvSpPr/>
          <p:nvPr/>
        </p:nvSpPr>
        <p:spPr>
          <a:xfrm>
            <a:off x="1507671" y="727264"/>
            <a:ext cx="1506855" cy="1506855"/>
          </a:xfrm>
          <a:custGeom>
            <a:avLst/>
            <a:gdLst/>
            <a:ahLst/>
            <a:cxnLst/>
            <a:rect l="l" t="t" r="r" b="b"/>
            <a:pathLst>
              <a:path w="1506855" h="1506855">
                <a:moveTo>
                  <a:pt x="0" y="0"/>
                </a:moveTo>
                <a:lnTo>
                  <a:pt x="1506856" y="0"/>
                </a:lnTo>
                <a:lnTo>
                  <a:pt x="1506856" y="1506855"/>
                </a:lnTo>
                <a:lnTo>
                  <a:pt x="0" y="1506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5029508" y="3247876"/>
            <a:ext cx="4004417" cy="4285211"/>
            <a:chOff x="0" y="0"/>
            <a:chExt cx="1135485" cy="1215107"/>
          </a:xfrm>
        </p:grpSpPr>
        <p:sp>
          <p:nvSpPr>
            <p:cNvPr id="8" name="Freeform 8"/>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9" name="TextBox 9"/>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0" name="Group 10"/>
          <p:cNvGrpSpPr/>
          <p:nvPr/>
        </p:nvGrpSpPr>
        <p:grpSpPr>
          <a:xfrm>
            <a:off x="802891" y="3247876"/>
            <a:ext cx="4004417" cy="4285211"/>
            <a:chOff x="0" y="0"/>
            <a:chExt cx="1135485" cy="1215107"/>
          </a:xfrm>
        </p:grpSpPr>
        <p:sp>
          <p:nvSpPr>
            <p:cNvPr id="11" name="Freeform 11"/>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12" name="TextBox 12"/>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3" name="Group 13"/>
          <p:cNvGrpSpPr/>
          <p:nvPr/>
        </p:nvGrpSpPr>
        <p:grpSpPr>
          <a:xfrm>
            <a:off x="9255100" y="3247876"/>
            <a:ext cx="4004417" cy="4285211"/>
            <a:chOff x="0" y="0"/>
            <a:chExt cx="1135485" cy="1215107"/>
          </a:xfrm>
        </p:grpSpPr>
        <p:sp>
          <p:nvSpPr>
            <p:cNvPr id="14" name="Freeform 14"/>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15" name="TextBox 15"/>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grpSp>
        <p:nvGrpSpPr>
          <p:cNvPr id="16" name="Group 16"/>
          <p:cNvGrpSpPr/>
          <p:nvPr/>
        </p:nvGrpSpPr>
        <p:grpSpPr>
          <a:xfrm>
            <a:off x="13480693" y="3247876"/>
            <a:ext cx="4004417" cy="4285211"/>
            <a:chOff x="0" y="0"/>
            <a:chExt cx="1135485" cy="1215107"/>
          </a:xfrm>
        </p:grpSpPr>
        <p:sp>
          <p:nvSpPr>
            <p:cNvPr id="17" name="Freeform 17"/>
            <p:cNvSpPr/>
            <p:nvPr/>
          </p:nvSpPr>
          <p:spPr>
            <a:xfrm>
              <a:off x="0" y="0"/>
              <a:ext cx="1135485" cy="1215107"/>
            </a:xfrm>
            <a:custGeom>
              <a:avLst/>
              <a:gdLst/>
              <a:ahLst/>
              <a:cxnLst/>
              <a:rect l="l" t="t" r="r" b="b"/>
              <a:pathLst>
                <a:path w="1135485" h="1215107">
                  <a:moveTo>
                    <a:pt x="0" y="0"/>
                  </a:moveTo>
                  <a:lnTo>
                    <a:pt x="1135485" y="0"/>
                  </a:lnTo>
                  <a:lnTo>
                    <a:pt x="1135485" y="1215107"/>
                  </a:lnTo>
                  <a:lnTo>
                    <a:pt x="0" y="1215107"/>
                  </a:lnTo>
                  <a:close/>
                </a:path>
              </a:pathLst>
            </a:custGeom>
            <a:solidFill>
              <a:srgbClr val="000000">
                <a:alpha val="0"/>
              </a:srgbClr>
            </a:solidFill>
            <a:ln w="28575">
              <a:solidFill>
                <a:srgbClr val="C00000"/>
              </a:solidFill>
            </a:ln>
          </p:spPr>
        </p:sp>
        <p:sp>
          <p:nvSpPr>
            <p:cNvPr id="18" name="TextBox 18"/>
            <p:cNvSpPr txBox="1"/>
            <p:nvPr/>
          </p:nvSpPr>
          <p:spPr>
            <a:xfrm>
              <a:off x="0" y="-38100"/>
              <a:ext cx="812800" cy="850900"/>
            </a:xfrm>
            <a:prstGeom prst="rect">
              <a:avLst/>
            </a:prstGeom>
          </p:spPr>
          <p:txBody>
            <a:bodyPr lIns="76200" tIns="76200" rIns="76200" bIns="76200" rtlCol="0" anchor="ctr"/>
            <a:lstStyle/>
            <a:p>
              <a:pPr algn="ctr">
                <a:lnSpc>
                  <a:spcPts val="2310"/>
                </a:lnSpc>
              </a:pPr>
              <a:endParaRPr/>
            </a:p>
          </p:txBody>
        </p:sp>
      </p:grpSp>
      <p:sp>
        <p:nvSpPr>
          <p:cNvPr id="19" name="Freeform 19"/>
          <p:cNvSpPr/>
          <p:nvPr/>
        </p:nvSpPr>
        <p:spPr>
          <a:xfrm>
            <a:off x="2219971" y="3749886"/>
            <a:ext cx="1170256" cy="1170256"/>
          </a:xfrm>
          <a:custGeom>
            <a:avLst/>
            <a:gdLst/>
            <a:ahLst/>
            <a:cxnLst/>
            <a:rect l="l" t="t" r="r" b="b"/>
            <a:pathLst>
              <a:path w="1170256" h="1170256">
                <a:moveTo>
                  <a:pt x="0" y="0"/>
                </a:moveTo>
                <a:lnTo>
                  <a:pt x="1170256" y="0"/>
                </a:lnTo>
                <a:lnTo>
                  <a:pt x="1170256" y="1170256"/>
                </a:lnTo>
                <a:lnTo>
                  <a:pt x="0" y="1170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6315737" y="3749886"/>
            <a:ext cx="1431961" cy="1431961"/>
          </a:xfrm>
          <a:custGeom>
            <a:avLst/>
            <a:gdLst/>
            <a:ahLst/>
            <a:cxnLst/>
            <a:rect l="l" t="t" r="r" b="b"/>
            <a:pathLst>
              <a:path w="1431961" h="1431961">
                <a:moveTo>
                  <a:pt x="0" y="0"/>
                </a:moveTo>
                <a:lnTo>
                  <a:pt x="1431960" y="0"/>
                </a:lnTo>
                <a:lnTo>
                  <a:pt x="1431960" y="1431960"/>
                </a:lnTo>
                <a:lnTo>
                  <a:pt x="0" y="14319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10672225" y="4064203"/>
            <a:ext cx="1277971" cy="1117644"/>
          </a:xfrm>
          <a:custGeom>
            <a:avLst/>
            <a:gdLst/>
            <a:ahLst/>
            <a:cxnLst/>
            <a:rect l="l" t="t" r="r" b="b"/>
            <a:pathLst>
              <a:path w="1277971" h="1117644">
                <a:moveTo>
                  <a:pt x="0" y="0"/>
                </a:moveTo>
                <a:lnTo>
                  <a:pt x="1277971" y="0"/>
                </a:lnTo>
                <a:lnTo>
                  <a:pt x="1277971" y="1117643"/>
                </a:lnTo>
                <a:lnTo>
                  <a:pt x="0" y="11176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a:off x="14987645" y="4064203"/>
            <a:ext cx="990512" cy="1117644"/>
          </a:xfrm>
          <a:custGeom>
            <a:avLst/>
            <a:gdLst/>
            <a:ahLst/>
            <a:cxnLst/>
            <a:rect l="l" t="t" r="r" b="b"/>
            <a:pathLst>
              <a:path w="990512" h="1117644">
                <a:moveTo>
                  <a:pt x="0" y="0"/>
                </a:moveTo>
                <a:lnTo>
                  <a:pt x="990512" y="0"/>
                </a:lnTo>
                <a:lnTo>
                  <a:pt x="990512" y="1117643"/>
                </a:lnTo>
                <a:lnTo>
                  <a:pt x="0" y="1117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TextBox 23"/>
          <p:cNvSpPr txBox="1"/>
          <p:nvPr/>
        </p:nvSpPr>
        <p:spPr>
          <a:xfrm>
            <a:off x="3405081" y="949507"/>
            <a:ext cx="13332573" cy="957594"/>
          </a:xfrm>
          <a:prstGeom prst="rect">
            <a:avLst/>
          </a:prstGeom>
        </p:spPr>
        <p:txBody>
          <a:bodyPr lIns="0" tIns="0" rIns="0" bIns="0" rtlCol="0" anchor="t">
            <a:spAutoFit/>
          </a:bodyPr>
          <a:lstStyle/>
          <a:p>
            <a:pPr algn="l">
              <a:lnSpc>
                <a:spcPts val="7881"/>
              </a:lnSpc>
            </a:pPr>
            <a:r>
              <a:rPr lang="en-US" sz="5629">
                <a:solidFill>
                  <a:srgbClr val="404040"/>
                </a:solidFill>
                <a:latin typeface="IBM Plex Sans Bold"/>
              </a:rPr>
              <a:t>What do early stage startups look like?</a:t>
            </a:r>
          </a:p>
        </p:txBody>
      </p:sp>
      <p:sp>
        <p:nvSpPr>
          <p:cNvPr id="24" name="TextBox 24"/>
          <p:cNvSpPr txBox="1"/>
          <p:nvPr/>
        </p:nvSpPr>
        <p:spPr>
          <a:xfrm>
            <a:off x="1236187" y="5701192"/>
            <a:ext cx="3137823" cy="1271270"/>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a:rPr>
              <a:t>Typically </a:t>
            </a:r>
            <a:r>
              <a:rPr lang="en-US" sz="2449">
                <a:solidFill>
                  <a:srgbClr val="000000"/>
                </a:solidFill>
                <a:latin typeface="IBM Plex Sans Bold"/>
              </a:rPr>
              <a:t>less than 3</a:t>
            </a:r>
            <a:r>
              <a:rPr lang="en-US" sz="2449">
                <a:solidFill>
                  <a:srgbClr val="000000"/>
                </a:solidFill>
                <a:latin typeface="IBM Plex Sans"/>
              </a:rPr>
              <a:t> </a:t>
            </a:r>
            <a:r>
              <a:rPr lang="en-US" sz="2449">
                <a:solidFill>
                  <a:srgbClr val="000000"/>
                </a:solidFill>
                <a:latin typeface="IBM Plex Sans Bold"/>
              </a:rPr>
              <a:t>years </a:t>
            </a:r>
            <a:r>
              <a:rPr lang="en-US" sz="2449">
                <a:solidFill>
                  <a:srgbClr val="000000"/>
                </a:solidFill>
                <a:latin typeface="IBM Plex Sans"/>
              </a:rPr>
              <a:t>old</a:t>
            </a:r>
          </a:p>
          <a:p>
            <a:pPr algn="ctr">
              <a:lnSpc>
                <a:spcPts val="3429"/>
              </a:lnSpc>
              <a:spcBef>
                <a:spcPct val="0"/>
              </a:spcBef>
            </a:pPr>
            <a:endParaRPr lang="en-US" sz="2449">
              <a:solidFill>
                <a:srgbClr val="000000"/>
              </a:solidFill>
              <a:latin typeface="IBM Plex Sans"/>
            </a:endParaRPr>
          </a:p>
        </p:txBody>
      </p:sp>
      <p:sp>
        <p:nvSpPr>
          <p:cNvPr id="25" name="TextBox 25"/>
          <p:cNvSpPr txBox="1"/>
          <p:nvPr/>
        </p:nvSpPr>
        <p:spPr>
          <a:xfrm>
            <a:off x="5462292" y="5701192"/>
            <a:ext cx="3137823" cy="414020"/>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a:rPr>
              <a:t>Small Team</a:t>
            </a:r>
          </a:p>
        </p:txBody>
      </p:sp>
      <p:sp>
        <p:nvSpPr>
          <p:cNvPr id="26" name="TextBox 26"/>
          <p:cNvSpPr txBox="1"/>
          <p:nvPr/>
        </p:nvSpPr>
        <p:spPr>
          <a:xfrm>
            <a:off x="9643525" y="5701192"/>
            <a:ext cx="3137823" cy="84264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Bold"/>
              </a:rPr>
              <a:t>Early Traction</a:t>
            </a:r>
            <a:r>
              <a:rPr lang="en-US" sz="2449">
                <a:solidFill>
                  <a:srgbClr val="000000"/>
                </a:solidFill>
                <a:latin typeface="IBM Plex Sans"/>
              </a:rPr>
              <a:t>- Few Paid Customers</a:t>
            </a:r>
          </a:p>
        </p:txBody>
      </p:sp>
      <p:sp>
        <p:nvSpPr>
          <p:cNvPr id="27" name="TextBox 27"/>
          <p:cNvSpPr txBox="1"/>
          <p:nvPr/>
        </p:nvSpPr>
        <p:spPr>
          <a:xfrm>
            <a:off x="13913989" y="5670077"/>
            <a:ext cx="3137823" cy="842645"/>
          </a:xfrm>
          <a:prstGeom prst="rect">
            <a:avLst/>
          </a:prstGeom>
        </p:spPr>
        <p:txBody>
          <a:bodyPr lIns="0" tIns="0" rIns="0" bIns="0" rtlCol="0" anchor="t">
            <a:spAutoFit/>
          </a:bodyPr>
          <a:lstStyle/>
          <a:p>
            <a:pPr algn="ctr">
              <a:lnSpc>
                <a:spcPts val="3429"/>
              </a:lnSpc>
              <a:spcBef>
                <a:spcPct val="0"/>
              </a:spcBef>
            </a:pPr>
            <a:r>
              <a:rPr lang="en-US" sz="2449">
                <a:solidFill>
                  <a:srgbClr val="000000"/>
                </a:solidFill>
                <a:latin typeface="IBM Plex Sans"/>
              </a:rPr>
              <a:t>Trying to find</a:t>
            </a:r>
            <a:r>
              <a:rPr lang="en-US" sz="2449">
                <a:solidFill>
                  <a:srgbClr val="000000"/>
                </a:solidFill>
                <a:latin typeface="IBM Plex Sans Bold"/>
              </a:rPr>
              <a:t> product-market fit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43502-3B86-B44C-A1C7-9E307EC30A1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r="777" b="14166"/>
          <a:stretch/>
        </p:blipFill>
        <p:spPr>
          <a:xfrm>
            <a:off x="1223023" y="1104900"/>
            <a:ext cx="15841953" cy="7727950"/>
          </a:xfrm>
          <a:prstGeom prst="rect">
            <a:avLst/>
          </a:prstGeom>
          <a:noFill/>
        </p:spPr>
      </p:pic>
    </p:spTree>
    <p:extLst>
      <p:ext uri="{BB962C8B-B14F-4D97-AF65-F5344CB8AC3E}">
        <p14:creationId xmlns:p14="http://schemas.microsoft.com/office/powerpoint/2010/main" val="834671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1724</Words>
  <Application>Microsoft Office PowerPoint</Application>
  <PresentationFormat>Custom</PresentationFormat>
  <Paragraphs>310</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WHO IS PARTICIPATING IN THIS WEALTH CREATION &amp; WHO ISN’T?</vt:lpstr>
      <vt:lpstr>PowerPoint Presentation</vt:lpstr>
      <vt:lpstr>PowerPoint Presentation</vt:lpstr>
      <vt:lpstr>PowerPoint Presentation</vt:lpstr>
      <vt:lpstr>Key finding: Early rounds are the most profitable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iAngels masterclass deck</dc:title>
  <cp:lastModifiedBy>Mona Singh</cp:lastModifiedBy>
  <cp:revision>15</cp:revision>
  <dcterms:created xsi:type="dcterms:W3CDTF">2006-08-16T00:00:00Z</dcterms:created>
  <dcterms:modified xsi:type="dcterms:W3CDTF">2023-08-19T04:55:58Z</dcterms:modified>
  <dc:identifier>DAFry-ln1qo</dc:identifier>
</cp:coreProperties>
</file>