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8288000" cy="10287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Horizon" panose="020B0604020202020204" charset="0"/>
      <p:regular r:id="rId28"/>
    </p:embeddedFont>
    <p:embeddedFont>
      <p:font typeface="League Spartan" panose="020B0604020202020204" charset="0"/>
      <p:regular r:id="rId29"/>
    </p:embeddedFont>
    <p:embeddedFont>
      <p:font typeface="Open Sans Bold" panose="020B0604020202020204" charset="0"/>
      <p:regular r:id="rId30"/>
    </p:embeddedFont>
    <p:embeddedFont>
      <p:font typeface="Public Sans" panose="020B0604020202020204" charset="0"/>
      <p:regular r:id="rId31"/>
    </p:embeddedFont>
    <p:embeddedFont>
      <p:font typeface="Public Sans Bold" panose="020B0604020202020204" charset="0"/>
      <p:regular r:id="rId32"/>
    </p:embeddedFont>
    <p:embeddedFont>
      <p:font typeface="Public Sans Bold Bold" panose="020B0604020202020204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5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5.svg"/><Relationship Id="rId5" Type="http://schemas.openxmlformats.org/officeDocument/2006/relationships/image" Target="../media/image39.sv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svg"/><Relationship Id="rId7" Type="http://schemas.openxmlformats.org/officeDocument/2006/relationships/image" Target="../media/image59.svg"/><Relationship Id="rId12" Type="http://schemas.openxmlformats.org/officeDocument/2006/relationships/image" Target="../media/image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63.svg"/><Relationship Id="rId5" Type="http://schemas.openxmlformats.org/officeDocument/2006/relationships/image" Target="../media/image57.sv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svg"/><Relationship Id="rId3" Type="http://schemas.openxmlformats.org/officeDocument/2006/relationships/image" Target="../media/image66.svg"/><Relationship Id="rId7" Type="http://schemas.openxmlformats.org/officeDocument/2006/relationships/image" Target="../media/image70.svg"/><Relationship Id="rId12" Type="http://schemas.openxmlformats.org/officeDocument/2006/relationships/image" Target="../media/image75.png"/><Relationship Id="rId17" Type="http://schemas.openxmlformats.org/officeDocument/2006/relationships/image" Target="../media/image1.png"/><Relationship Id="rId2" Type="http://schemas.openxmlformats.org/officeDocument/2006/relationships/image" Target="../media/image65.png"/><Relationship Id="rId16" Type="http://schemas.openxmlformats.org/officeDocument/2006/relationships/image" Target="../media/image7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74.svg"/><Relationship Id="rId5" Type="http://schemas.openxmlformats.org/officeDocument/2006/relationships/image" Target="../media/image68.svg"/><Relationship Id="rId15" Type="http://schemas.openxmlformats.org/officeDocument/2006/relationships/image" Target="../media/image7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svg"/><Relationship Id="rId14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12" Type="http://schemas.openxmlformats.org/officeDocument/2006/relationships/image" Target="../media/image24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Relationship Id="rId14" Type="http://schemas.openxmlformats.org/officeDocument/2006/relationships/image" Target="../media/image2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36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400000">
            <a:off x="9061764" y="5047356"/>
            <a:ext cx="1039135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N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2868479" cy="2868479"/>
          </a:xfrm>
          <a:custGeom>
            <a:avLst/>
            <a:gdLst/>
            <a:ahLst/>
            <a:cxnLst/>
            <a:rect l="l" t="t" r="r" b="b"/>
            <a:pathLst>
              <a:path w="2868479" h="2868479">
                <a:moveTo>
                  <a:pt x="0" y="0"/>
                </a:moveTo>
                <a:lnTo>
                  <a:pt x="2868479" y="0"/>
                </a:lnTo>
                <a:lnTo>
                  <a:pt x="2868479" y="2868479"/>
                </a:lnTo>
                <a:lnTo>
                  <a:pt x="0" y="28684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4" name="TextBox 4"/>
          <p:cNvSpPr txBox="1"/>
          <p:nvPr/>
        </p:nvSpPr>
        <p:spPr>
          <a:xfrm>
            <a:off x="1028700" y="2773229"/>
            <a:ext cx="12679643" cy="3867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60"/>
              </a:lnSpc>
            </a:pPr>
            <a:r>
              <a:rPr lang="en-US" sz="8300">
                <a:solidFill>
                  <a:srgbClr val="FFFFFF"/>
                </a:solidFill>
                <a:latin typeface="Horizon"/>
              </a:rPr>
              <a:t>CREATING IMPACTFUL SESSIONS</a:t>
            </a:r>
          </a:p>
        </p:txBody>
      </p:sp>
      <p:sp>
        <p:nvSpPr>
          <p:cNvPr id="5" name="Freeform 5"/>
          <p:cNvSpPr/>
          <p:nvPr/>
        </p:nvSpPr>
        <p:spPr>
          <a:xfrm>
            <a:off x="14060489" y="6074088"/>
            <a:ext cx="4227511" cy="4173706"/>
          </a:xfrm>
          <a:custGeom>
            <a:avLst/>
            <a:gdLst/>
            <a:ahLst/>
            <a:cxnLst/>
            <a:rect l="l" t="t" r="r" b="b"/>
            <a:pathLst>
              <a:path w="4227511" h="4173706">
                <a:moveTo>
                  <a:pt x="0" y="0"/>
                </a:moveTo>
                <a:lnTo>
                  <a:pt x="4227511" y="0"/>
                </a:lnTo>
                <a:lnTo>
                  <a:pt x="4227511" y="4173706"/>
                </a:lnTo>
                <a:lnTo>
                  <a:pt x="0" y="41737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6" name="TextBox 6"/>
          <p:cNvSpPr txBox="1"/>
          <p:nvPr/>
        </p:nvSpPr>
        <p:spPr>
          <a:xfrm>
            <a:off x="2929274" y="7032918"/>
            <a:ext cx="9070657" cy="1857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82"/>
              </a:lnSpc>
              <a:spcBef>
                <a:spcPct val="0"/>
              </a:spcBef>
            </a:pPr>
            <a:r>
              <a:rPr lang="en-US" sz="3756">
                <a:solidFill>
                  <a:srgbClr val="000000"/>
                </a:solidFill>
                <a:latin typeface="Public Sans Bold"/>
              </a:rPr>
              <a:t>CA Sarita Mehra Pandey</a:t>
            </a:r>
          </a:p>
          <a:p>
            <a:pPr algn="ctr">
              <a:lnSpc>
                <a:spcPts val="4882"/>
              </a:lnSpc>
              <a:spcBef>
                <a:spcPct val="0"/>
              </a:spcBef>
            </a:pPr>
            <a:r>
              <a:rPr lang="en-US" sz="3756">
                <a:solidFill>
                  <a:srgbClr val="000000"/>
                </a:solidFill>
                <a:latin typeface="Public Sans Bold"/>
              </a:rPr>
              <a:t>Fellow Chartered Accountant </a:t>
            </a:r>
          </a:p>
          <a:p>
            <a:pPr algn="ctr">
              <a:lnSpc>
                <a:spcPts val="4882"/>
              </a:lnSpc>
              <a:spcBef>
                <a:spcPct val="0"/>
              </a:spcBef>
            </a:pPr>
            <a:r>
              <a:rPr lang="en-US" sz="3756">
                <a:solidFill>
                  <a:srgbClr val="000000"/>
                </a:solidFill>
                <a:latin typeface="Public Sans Bold"/>
              </a:rPr>
              <a:t>Corporate Trainer &amp; Coach in Soft Skills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2767194"/>
          </a:xfrm>
          <a:prstGeom prst="rect">
            <a:avLst/>
          </a:prstGeom>
          <a:solidFill>
            <a:srgbClr val="39367B"/>
          </a:solidFill>
        </p:spPr>
        <p:txBody>
          <a:bodyPr/>
          <a:lstStyle/>
          <a:p>
            <a:endParaRPr lang="en-IN"/>
          </a:p>
        </p:txBody>
      </p:sp>
      <p:sp>
        <p:nvSpPr>
          <p:cNvPr id="3" name="Freeform 3"/>
          <p:cNvSpPr/>
          <p:nvPr/>
        </p:nvSpPr>
        <p:spPr>
          <a:xfrm>
            <a:off x="76200" y="2767194"/>
            <a:ext cx="4428845" cy="4114800"/>
          </a:xfrm>
          <a:custGeom>
            <a:avLst/>
            <a:gdLst/>
            <a:ahLst/>
            <a:cxnLst/>
            <a:rect l="l" t="t" r="r" b="b"/>
            <a:pathLst>
              <a:path w="4428845" h="4114800">
                <a:moveTo>
                  <a:pt x="0" y="0"/>
                </a:moveTo>
                <a:lnTo>
                  <a:pt x="4428845" y="0"/>
                </a:lnTo>
                <a:lnTo>
                  <a:pt x="44288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4" name="Freeform 4"/>
          <p:cNvSpPr/>
          <p:nvPr/>
        </p:nvSpPr>
        <p:spPr>
          <a:xfrm>
            <a:off x="5278813" y="6172200"/>
            <a:ext cx="4107319" cy="4114800"/>
          </a:xfrm>
          <a:custGeom>
            <a:avLst/>
            <a:gdLst/>
            <a:ahLst/>
            <a:cxnLst/>
            <a:rect l="l" t="t" r="r" b="b"/>
            <a:pathLst>
              <a:path w="4107319" h="4114800">
                <a:moveTo>
                  <a:pt x="0" y="0"/>
                </a:moveTo>
                <a:lnTo>
                  <a:pt x="4107319" y="0"/>
                </a:lnTo>
                <a:lnTo>
                  <a:pt x="41073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5" name="Freeform 5"/>
          <p:cNvSpPr/>
          <p:nvPr/>
        </p:nvSpPr>
        <p:spPr>
          <a:xfrm>
            <a:off x="9927798" y="2767194"/>
            <a:ext cx="2961412" cy="5901364"/>
          </a:xfrm>
          <a:custGeom>
            <a:avLst/>
            <a:gdLst/>
            <a:ahLst/>
            <a:cxnLst/>
            <a:rect l="l" t="t" r="r" b="b"/>
            <a:pathLst>
              <a:path w="2961412" h="5901364">
                <a:moveTo>
                  <a:pt x="0" y="0"/>
                </a:moveTo>
                <a:lnTo>
                  <a:pt x="2961411" y="0"/>
                </a:lnTo>
                <a:lnTo>
                  <a:pt x="2961411" y="5901364"/>
                </a:lnTo>
                <a:lnTo>
                  <a:pt x="0" y="59013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6" name="Freeform 6"/>
          <p:cNvSpPr/>
          <p:nvPr/>
        </p:nvSpPr>
        <p:spPr>
          <a:xfrm>
            <a:off x="13432134" y="5912485"/>
            <a:ext cx="4811952" cy="4114800"/>
          </a:xfrm>
          <a:custGeom>
            <a:avLst/>
            <a:gdLst/>
            <a:ahLst/>
            <a:cxnLst/>
            <a:rect l="l" t="t" r="r" b="b"/>
            <a:pathLst>
              <a:path w="4811952" h="4114800">
                <a:moveTo>
                  <a:pt x="0" y="0"/>
                </a:moveTo>
                <a:lnTo>
                  <a:pt x="4811952" y="0"/>
                </a:lnTo>
                <a:lnTo>
                  <a:pt x="48119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7" name="Freeform 7"/>
          <p:cNvSpPr/>
          <p:nvPr/>
        </p:nvSpPr>
        <p:spPr>
          <a:xfrm>
            <a:off x="6215294" y="7703185"/>
            <a:ext cx="2234358" cy="1903632"/>
          </a:xfrm>
          <a:custGeom>
            <a:avLst/>
            <a:gdLst/>
            <a:ahLst/>
            <a:cxnLst/>
            <a:rect l="l" t="t" r="r" b="b"/>
            <a:pathLst>
              <a:path w="2234358" h="1903632">
                <a:moveTo>
                  <a:pt x="0" y="0"/>
                </a:moveTo>
                <a:lnTo>
                  <a:pt x="2234358" y="0"/>
                </a:lnTo>
                <a:lnTo>
                  <a:pt x="2234358" y="1903632"/>
                </a:lnTo>
                <a:lnTo>
                  <a:pt x="0" y="19036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8" name="TextBox 8"/>
          <p:cNvSpPr txBox="1"/>
          <p:nvPr/>
        </p:nvSpPr>
        <p:spPr>
          <a:xfrm>
            <a:off x="438038" y="883535"/>
            <a:ext cx="6894434" cy="92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20"/>
              </a:lnSpc>
            </a:pPr>
            <a:r>
              <a:rPr lang="en-US" sz="5600">
                <a:solidFill>
                  <a:srgbClr val="FFFFFF"/>
                </a:solidFill>
                <a:latin typeface="Horizon"/>
              </a:rPr>
              <a:t>DELIVERING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8100" y="7174402"/>
            <a:ext cx="4428845" cy="1494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9"/>
              </a:lnSpc>
              <a:spcBef>
                <a:spcPct val="0"/>
              </a:spcBef>
            </a:pPr>
            <a:r>
              <a:rPr lang="en-US" sz="4599">
                <a:solidFill>
                  <a:srgbClr val="000000"/>
                </a:solidFill>
                <a:latin typeface="Public Sans Bold"/>
              </a:rPr>
              <a:t>Do's and Don'ts of Slides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640356" y="4509770"/>
            <a:ext cx="3384233" cy="1402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89"/>
              </a:lnSpc>
            </a:pPr>
            <a:r>
              <a:rPr lang="en-US" sz="4299">
                <a:solidFill>
                  <a:srgbClr val="000000"/>
                </a:solidFill>
                <a:latin typeface="Public Sans Bold"/>
              </a:rPr>
              <a:t>Dealing with </a:t>
            </a:r>
          </a:p>
          <a:p>
            <a:pPr algn="ctr">
              <a:lnSpc>
                <a:spcPts val="5589"/>
              </a:lnSpc>
              <a:spcBef>
                <a:spcPct val="0"/>
              </a:spcBef>
            </a:pPr>
            <a:r>
              <a:rPr lang="en-US" sz="4299">
                <a:solidFill>
                  <a:srgbClr val="000000"/>
                </a:solidFill>
                <a:latin typeface="Public Sans Bold"/>
              </a:rPr>
              <a:t>Fright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693717" y="8620933"/>
            <a:ext cx="4251900" cy="1402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89"/>
              </a:lnSpc>
              <a:spcBef>
                <a:spcPct val="0"/>
              </a:spcBef>
            </a:pPr>
            <a:r>
              <a:rPr lang="en-US" sz="4299">
                <a:solidFill>
                  <a:srgbClr val="000000"/>
                </a:solidFill>
                <a:latin typeface="Public Sans Bold"/>
              </a:rPr>
              <a:t>Exuding Confidence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794084" y="3746999"/>
            <a:ext cx="4251900" cy="210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89"/>
              </a:lnSpc>
              <a:spcBef>
                <a:spcPct val="0"/>
              </a:spcBef>
            </a:pPr>
            <a:r>
              <a:rPr lang="en-US" sz="4299">
                <a:solidFill>
                  <a:srgbClr val="000000"/>
                </a:solidFill>
                <a:latin typeface="Public Sans Bold"/>
              </a:rPr>
              <a:t>Engagement Content &amp; Delivery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36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2669521"/>
          </a:xfrm>
          <a:custGeom>
            <a:avLst/>
            <a:gdLst/>
            <a:ahLst/>
            <a:cxnLst/>
            <a:rect l="l" t="t" r="r" b="b"/>
            <a:pathLst>
              <a:path w="18288000" h="2669521">
                <a:moveTo>
                  <a:pt x="0" y="0"/>
                </a:moveTo>
                <a:lnTo>
                  <a:pt x="18288000" y="0"/>
                </a:lnTo>
                <a:lnTo>
                  <a:pt x="18288000" y="2669521"/>
                </a:lnTo>
                <a:lnTo>
                  <a:pt x="0" y="26695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550" t="-155605" b="-235282"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3" name="Freeform 3"/>
          <p:cNvSpPr/>
          <p:nvPr/>
        </p:nvSpPr>
        <p:spPr>
          <a:xfrm>
            <a:off x="5964351" y="2220818"/>
            <a:ext cx="12323649" cy="3979403"/>
          </a:xfrm>
          <a:custGeom>
            <a:avLst/>
            <a:gdLst/>
            <a:ahLst/>
            <a:cxnLst/>
            <a:rect l="l" t="t" r="r" b="b"/>
            <a:pathLst>
              <a:path w="12323649" h="3979403">
                <a:moveTo>
                  <a:pt x="0" y="0"/>
                </a:moveTo>
                <a:lnTo>
                  <a:pt x="12323649" y="0"/>
                </a:lnTo>
                <a:lnTo>
                  <a:pt x="12323649" y="3979403"/>
                </a:lnTo>
                <a:lnTo>
                  <a:pt x="0" y="39794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4" name="Freeform 4"/>
          <p:cNvSpPr/>
          <p:nvPr/>
        </p:nvSpPr>
        <p:spPr>
          <a:xfrm>
            <a:off x="13540899" y="4397661"/>
            <a:ext cx="4747101" cy="5889339"/>
          </a:xfrm>
          <a:custGeom>
            <a:avLst/>
            <a:gdLst/>
            <a:ahLst/>
            <a:cxnLst/>
            <a:rect l="l" t="t" r="r" b="b"/>
            <a:pathLst>
              <a:path w="4747101" h="5889339">
                <a:moveTo>
                  <a:pt x="0" y="0"/>
                </a:moveTo>
                <a:lnTo>
                  <a:pt x="4747101" y="0"/>
                </a:lnTo>
                <a:lnTo>
                  <a:pt x="4747101" y="5889339"/>
                </a:lnTo>
                <a:lnTo>
                  <a:pt x="0" y="58893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5" name="Freeform 5"/>
          <p:cNvSpPr/>
          <p:nvPr/>
        </p:nvSpPr>
        <p:spPr>
          <a:xfrm>
            <a:off x="1712184" y="2936540"/>
            <a:ext cx="1764878" cy="1764878"/>
          </a:xfrm>
          <a:custGeom>
            <a:avLst/>
            <a:gdLst/>
            <a:ahLst/>
            <a:cxnLst/>
            <a:rect l="l" t="t" r="r" b="b"/>
            <a:pathLst>
              <a:path w="1764878" h="1764878">
                <a:moveTo>
                  <a:pt x="0" y="0"/>
                </a:moveTo>
                <a:lnTo>
                  <a:pt x="1764878" y="0"/>
                </a:lnTo>
                <a:lnTo>
                  <a:pt x="1764878" y="1764878"/>
                </a:lnTo>
                <a:lnTo>
                  <a:pt x="0" y="17648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6" name="TextBox 6"/>
          <p:cNvSpPr txBox="1"/>
          <p:nvPr/>
        </p:nvSpPr>
        <p:spPr>
          <a:xfrm>
            <a:off x="0" y="4943475"/>
            <a:ext cx="5189245" cy="534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59"/>
              </a:lnSpc>
            </a:pPr>
            <a:r>
              <a:rPr lang="en-US" sz="8799">
                <a:solidFill>
                  <a:srgbClr val="FFFFFF"/>
                </a:solidFill>
                <a:latin typeface="Public Sans Bold Bold"/>
              </a:rPr>
              <a:t>DONT'S </a:t>
            </a:r>
          </a:p>
          <a:p>
            <a:pPr algn="ctr">
              <a:lnSpc>
                <a:spcPts val="10559"/>
              </a:lnSpc>
            </a:pPr>
            <a:r>
              <a:rPr lang="en-US" sz="8799">
                <a:solidFill>
                  <a:srgbClr val="FFFFFF"/>
                </a:solidFill>
                <a:latin typeface="Public Sans Bold Bold"/>
              </a:rPr>
              <a:t>OF </a:t>
            </a:r>
          </a:p>
          <a:p>
            <a:pPr algn="ctr">
              <a:lnSpc>
                <a:spcPts val="10559"/>
              </a:lnSpc>
            </a:pPr>
            <a:r>
              <a:rPr lang="en-US" sz="8799">
                <a:solidFill>
                  <a:srgbClr val="FFFFFF"/>
                </a:solidFill>
                <a:latin typeface="Public Sans Bold Bold"/>
              </a:rPr>
              <a:t>A </a:t>
            </a:r>
          </a:p>
          <a:p>
            <a:pPr algn="ctr">
              <a:lnSpc>
                <a:spcPts val="10559"/>
              </a:lnSpc>
            </a:pPr>
            <a:r>
              <a:rPr lang="en-US" sz="8799">
                <a:solidFill>
                  <a:srgbClr val="FFFFFF"/>
                </a:solidFill>
                <a:latin typeface="Public Sans Bold Bold"/>
              </a:rPr>
              <a:t>SLIDE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732459" y="7562850"/>
            <a:ext cx="5904905" cy="725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19"/>
              </a:lnSpc>
              <a:spcBef>
                <a:spcPct val="0"/>
              </a:spcBef>
            </a:pPr>
            <a:r>
              <a:rPr lang="en-US" sz="4399" dirty="0">
                <a:solidFill>
                  <a:srgbClr val="FFFFFF"/>
                </a:solidFill>
                <a:latin typeface="Public Sans Bold"/>
              </a:rPr>
              <a:t>CUSTOM ANIMATION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36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43620" y="654672"/>
            <a:ext cx="973669" cy="904627"/>
          </a:xfrm>
          <a:custGeom>
            <a:avLst/>
            <a:gdLst/>
            <a:ahLst/>
            <a:cxnLst/>
            <a:rect l="l" t="t" r="r" b="b"/>
            <a:pathLst>
              <a:path w="973669" h="904627">
                <a:moveTo>
                  <a:pt x="0" y="0"/>
                </a:moveTo>
                <a:lnTo>
                  <a:pt x="973668" y="0"/>
                </a:lnTo>
                <a:lnTo>
                  <a:pt x="973668" y="904626"/>
                </a:lnTo>
                <a:lnTo>
                  <a:pt x="0" y="9046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3" name="Freeform 3"/>
          <p:cNvSpPr/>
          <p:nvPr/>
        </p:nvSpPr>
        <p:spPr>
          <a:xfrm>
            <a:off x="35950" y="0"/>
            <a:ext cx="3363958" cy="10287000"/>
          </a:xfrm>
          <a:custGeom>
            <a:avLst/>
            <a:gdLst/>
            <a:ahLst/>
            <a:cxnLst/>
            <a:rect l="l" t="t" r="r" b="b"/>
            <a:pathLst>
              <a:path w="3363958" h="10287000">
                <a:moveTo>
                  <a:pt x="0" y="0"/>
                </a:moveTo>
                <a:lnTo>
                  <a:pt x="3363958" y="0"/>
                </a:lnTo>
                <a:lnTo>
                  <a:pt x="336395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37307"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4" name="TextBox 4"/>
          <p:cNvSpPr txBox="1"/>
          <p:nvPr/>
        </p:nvSpPr>
        <p:spPr>
          <a:xfrm>
            <a:off x="35950" y="568947"/>
            <a:ext cx="3845858" cy="2486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479"/>
              </a:lnSpc>
            </a:pPr>
            <a:r>
              <a:rPr lang="en-US" sz="7899">
                <a:solidFill>
                  <a:srgbClr val="000000"/>
                </a:solidFill>
                <a:latin typeface="Horizon"/>
              </a:rPr>
              <a:t>THE </a:t>
            </a:r>
          </a:p>
          <a:p>
            <a:pPr>
              <a:lnSpc>
                <a:spcPts val="9479"/>
              </a:lnSpc>
            </a:pPr>
            <a:r>
              <a:rPr lang="en-US" sz="7899">
                <a:solidFill>
                  <a:srgbClr val="000000"/>
                </a:solidFill>
                <a:latin typeface="Horizon"/>
              </a:rPr>
              <a:t>DO's</a:t>
            </a:r>
          </a:p>
        </p:txBody>
      </p:sp>
      <p:sp>
        <p:nvSpPr>
          <p:cNvPr id="5" name="Freeform 5"/>
          <p:cNvSpPr/>
          <p:nvPr/>
        </p:nvSpPr>
        <p:spPr>
          <a:xfrm>
            <a:off x="4034095" y="2486521"/>
            <a:ext cx="973669" cy="904627"/>
          </a:xfrm>
          <a:custGeom>
            <a:avLst/>
            <a:gdLst/>
            <a:ahLst/>
            <a:cxnLst/>
            <a:rect l="l" t="t" r="r" b="b"/>
            <a:pathLst>
              <a:path w="973669" h="904627">
                <a:moveTo>
                  <a:pt x="0" y="0"/>
                </a:moveTo>
                <a:lnTo>
                  <a:pt x="973668" y="0"/>
                </a:lnTo>
                <a:lnTo>
                  <a:pt x="973668" y="904627"/>
                </a:lnTo>
                <a:lnTo>
                  <a:pt x="0" y="9046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6" name="Freeform 6"/>
          <p:cNvSpPr/>
          <p:nvPr/>
        </p:nvSpPr>
        <p:spPr>
          <a:xfrm>
            <a:off x="3881808" y="4238873"/>
            <a:ext cx="973669" cy="904627"/>
          </a:xfrm>
          <a:custGeom>
            <a:avLst/>
            <a:gdLst/>
            <a:ahLst/>
            <a:cxnLst/>
            <a:rect l="l" t="t" r="r" b="b"/>
            <a:pathLst>
              <a:path w="973669" h="904627">
                <a:moveTo>
                  <a:pt x="0" y="0"/>
                </a:moveTo>
                <a:lnTo>
                  <a:pt x="973669" y="0"/>
                </a:lnTo>
                <a:lnTo>
                  <a:pt x="973669" y="904627"/>
                </a:lnTo>
                <a:lnTo>
                  <a:pt x="0" y="9046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7" name="Freeform 7"/>
          <p:cNvSpPr/>
          <p:nvPr/>
        </p:nvSpPr>
        <p:spPr>
          <a:xfrm>
            <a:off x="3881808" y="5991347"/>
            <a:ext cx="973669" cy="904627"/>
          </a:xfrm>
          <a:custGeom>
            <a:avLst/>
            <a:gdLst/>
            <a:ahLst/>
            <a:cxnLst/>
            <a:rect l="l" t="t" r="r" b="b"/>
            <a:pathLst>
              <a:path w="973669" h="904627">
                <a:moveTo>
                  <a:pt x="0" y="0"/>
                </a:moveTo>
                <a:lnTo>
                  <a:pt x="973669" y="0"/>
                </a:lnTo>
                <a:lnTo>
                  <a:pt x="973669" y="904626"/>
                </a:lnTo>
                <a:lnTo>
                  <a:pt x="0" y="9046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8" name="Freeform 8"/>
          <p:cNvSpPr/>
          <p:nvPr/>
        </p:nvSpPr>
        <p:spPr>
          <a:xfrm>
            <a:off x="3881808" y="7903587"/>
            <a:ext cx="973669" cy="904627"/>
          </a:xfrm>
          <a:custGeom>
            <a:avLst/>
            <a:gdLst/>
            <a:ahLst/>
            <a:cxnLst/>
            <a:rect l="l" t="t" r="r" b="b"/>
            <a:pathLst>
              <a:path w="973669" h="904627">
                <a:moveTo>
                  <a:pt x="0" y="0"/>
                </a:moveTo>
                <a:lnTo>
                  <a:pt x="973669" y="0"/>
                </a:lnTo>
                <a:lnTo>
                  <a:pt x="973669" y="904627"/>
                </a:lnTo>
                <a:lnTo>
                  <a:pt x="0" y="9046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9" name="TextBox 9"/>
          <p:cNvSpPr txBox="1"/>
          <p:nvPr/>
        </p:nvSpPr>
        <p:spPr>
          <a:xfrm>
            <a:off x="5664988" y="684903"/>
            <a:ext cx="9117812" cy="8324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19"/>
              </a:lnSpc>
              <a:spcBef>
                <a:spcPct val="0"/>
              </a:spcBef>
            </a:pPr>
            <a:r>
              <a:rPr lang="en-US" sz="5399" dirty="0">
                <a:solidFill>
                  <a:srgbClr val="FFFFFF"/>
                </a:solidFill>
                <a:latin typeface="Public Sans Bold"/>
              </a:rPr>
              <a:t>Rule of 5 or Sectioning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645938" y="2547675"/>
            <a:ext cx="8103370" cy="874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19"/>
              </a:lnSpc>
              <a:spcBef>
                <a:spcPct val="0"/>
              </a:spcBef>
            </a:pPr>
            <a:r>
              <a:rPr lang="en-US" sz="5399" dirty="0">
                <a:solidFill>
                  <a:srgbClr val="FFFFFF"/>
                </a:solidFill>
                <a:latin typeface="Public Sans Bold"/>
              </a:rPr>
              <a:t>Would work as Cue Card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645938" y="4412670"/>
            <a:ext cx="11271796" cy="874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19"/>
              </a:lnSpc>
              <a:spcBef>
                <a:spcPct val="0"/>
              </a:spcBef>
            </a:pPr>
            <a:r>
              <a:rPr lang="en-US" sz="5399" dirty="0">
                <a:solidFill>
                  <a:srgbClr val="FFFFFF"/>
                </a:solidFill>
                <a:latin typeface="Public Sans Bold"/>
              </a:rPr>
              <a:t>Would not have visual distractions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664988" y="6021578"/>
            <a:ext cx="8279612" cy="8324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19"/>
              </a:lnSpc>
              <a:spcBef>
                <a:spcPct val="0"/>
              </a:spcBef>
            </a:pPr>
            <a:r>
              <a:rPr lang="en-US" sz="5399" dirty="0">
                <a:solidFill>
                  <a:srgbClr val="FFFFFF"/>
                </a:solidFill>
                <a:latin typeface="Public Sans Bold"/>
              </a:rPr>
              <a:t>Easy on eyes Font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645938" y="7846437"/>
            <a:ext cx="11499062" cy="8324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19"/>
              </a:lnSpc>
              <a:spcBef>
                <a:spcPct val="0"/>
              </a:spcBef>
            </a:pPr>
            <a:r>
              <a:rPr lang="en-US" sz="5399" dirty="0">
                <a:solidFill>
                  <a:srgbClr val="FFFFFF"/>
                </a:solidFill>
                <a:latin typeface="Public Sans Bold"/>
              </a:rPr>
              <a:t>Simple &amp; Uniform animations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36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43620" y="654672"/>
            <a:ext cx="973669" cy="904627"/>
          </a:xfrm>
          <a:custGeom>
            <a:avLst/>
            <a:gdLst/>
            <a:ahLst/>
            <a:cxnLst/>
            <a:rect l="l" t="t" r="r" b="b"/>
            <a:pathLst>
              <a:path w="973669" h="904627">
                <a:moveTo>
                  <a:pt x="0" y="0"/>
                </a:moveTo>
                <a:lnTo>
                  <a:pt x="973668" y="0"/>
                </a:lnTo>
                <a:lnTo>
                  <a:pt x="973668" y="904626"/>
                </a:lnTo>
                <a:lnTo>
                  <a:pt x="0" y="9046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3" name="Freeform 3"/>
          <p:cNvSpPr/>
          <p:nvPr/>
        </p:nvSpPr>
        <p:spPr>
          <a:xfrm>
            <a:off x="26425" y="0"/>
            <a:ext cx="3363958" cy="10287000"/>
          </a:xfrm>
          <a:custGeom>
            <a:avLst/>
            <a:gdLst/>
            <a:ahLst/>
            <a:cxnLst/>
            <a:rect l="l" t="t" r="r" b="b"/>
            <a:pathLst>
              <a:path w="3363958" h="10287000">
                <a:moveTo>
                  <a:pt x="0" y="0"/>
                </a:moveTo>
                <a:lnTo>
                  <a:pt x="3363958" y="0"/>
                </a:lnTo>
                <a:lnTo>
                  <a:pt x="336395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37307"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4" name="TextBox 4"/>
          <p:cNvSpPr txBox="1"/>
          <p:nvPr/>
        </p:nvSpPr>
        <p:spPr>
          <a:xfrm>
            <a:off x="35950" y="568947"/>
            <a:ext cx="3845858" cy="2486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479"/>
              </a:lnSpc>
            </a:pPr>
            <a:r>
              <a:rPr lang="en-US" sz="7899">
                <a:solidFill>
                  <a:srgbClr val="000000"/>
                </a:solidFill>
                <a:latin typeface="Horizon"/>
              </a:rPr>
              <a:t>THE </a:t>
            </a:r>
          </a:p>
          <a:p>
            <a:pPr>
              <a:lnSpc>
                <a:spcPts val="9479"/>
              </a:lnSpc>
            </a:pPr>
            <a:r>
              <a:rPr lang="en-US" sz="7899">
                <a:solidFill>
                  <a:srgbClr val="000000"/>
                </a:solidFill>
                <a:latin typeface="Horizon"/>
              </a:rPr>
              <a:t>DO's</a:t>
            </a:r>
          </a:p>
        </p:txBody>
      </p:sp>
      <p:sp>
        <p:nvSpPr>
          <p:cNvPr id="5" name="Freeform 5"/>
          <p:cNvSpPr/>
          <p:nvPr/>
        </p:nvSpPr>
        <p:spPr>
          <a:xfrm>
            <a:off x="4034095" y="3054972"/>
            <a:ext cx="973669" cy="904627"/>
          </a:xfrm>
          <a:custGeom>
            <a:avLst/>
            <a:gdLst/>
            <a:ahLst/>
            <a:cxnLst/>
            <a:rect l="l" t="t" r="r" b="b"/>
            <a:pathLst>
              <a:path w="973669" h="904627">
                <a:moveTo>
                  <a:pt x="0" y="0"/>
                </a:moveTo>
                <a:lnTo>
                  <a:pt x="973668" y="0"/>
                </a:lnTo>
                <a:lnTo>
                  <a:pt x="973668" y="904626"/>
                </a:lnTo>
                <a:lnTo>
                  <a:pt x="0" y="9046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6" name="Freeform 6"/>
          <p:cNvSpPr/>
          <p:nvPr/>
        </p:nvSpPr>
        <p:spPr>
          <a:xfrm>
            <a:off x="4034095" y="5143500"/>
            <a:ext cx="973669" cy="904627"/>
          </a:xfrm>
          <a:custGeom>
            <a:avLst/>
            <a:gdLst/>
            <a:ahLst/>
            <a:cxnLst/>
            <a:rect l="l" t="t" r="r" b="b"/>
            <a:pathLst>
              <a:path w="973669" h="904627">
                <a:moveTo>
                  <a:pt x="0" y="0"/>
                </a:moveTo>
                <a:lnTo>
                  <a:pt x="973668" y="0"/>
                </a:lnTo>
                <a:lnTo>
                  <a:pt x="973668" y="904627"/>
                </a:lnTo>
                <a:lnTo>
                  <a:pt x="0" y="9046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7" name="Freeform 7"/>
          <p:cNvSpPr/>
          <p:nvPr/>
        </p:nvSpPr>
        <p:spPr>
          <a:xfrm>
            <a:off x="4034095" y="7699548"/>
            <a:ext cx="973669" cy="904627"/>
          </a:xfrm>
          <a:custGeom>
            <a:avLst/>
            <a:gdLst/>
            <a:ahLst/>
            <a:cxnLst/>
            <a:rect l="l" t="t" r="r" b="b"/>
            <a:pathLst>
              <a:path w="973669" h="904627">
                <a:moveTo>
                  <a:pt x="0" y="0"/>
                </a:moveTo>
                <a:lnTo>
                  <a:pt x="973668" y="0"/>
                </a:lnTo>
                <a:lnTo>
                  <a:pt x="973668" y="904627"/>
                </a:lnTo>
                <a:lnTo>
                  <a:pt x="0" y="9046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8" name="TextBox 8"/>
          <p:cNvSpPr txBox="1"/>
          <p:nvPr/>
        </p:nvSpPr>
        <p:spPr>
          <a:xfrm>
            <a:off x="5466699" y="684903"/>
            <a:ext cx="5448776" cy="874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19"/>
              </a:lnSpc>
              <a:spcBef>
                <a:spcPct val="0"/>
              </a:spcBef>
            </a:pPr>
            <a:r>
              <a:rPr lang="en-US" sz="5399" dirty="0">
                <a:solidFill>
                  <a:srgbClr val="FFFFFF"/>
                </a:solidFill>
                <a:latin typeface="Public Sans Bold"/>
              </a:rPr>
              <a:t>Free from errors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645938" y="2997822"/>
            <a:ext cx="8451062" cy="8324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19"/>
              </a:lnSpc>
              <a:spcBef>
                <a:spcPct val="0"/>
              </a:spcBef>
            </a:pPr>
            <a:r>
              <a:rPr lang="en-US" sz="5399" dirty="0">
                <a:solidFill>
                  <a:srgbClr val="FFFFFF"/>
                </a:solidFill>
                <a:latin typeface="Public Sans Bold"/>
              </a:rPr>
              <a:t>Has a definite flow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341252" y="5086350"/>
            <a:ext cx="13979303" cy="1760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19"/>
              </a:lnSpc>
              <a:spcBef>
                <a:spcPct val="0"/>
              </a:spcBef>
            </a:pPr>
            <a:r>
              <a:rPr lang="en-US" sz="5399" dirty="0">
                <a:solidFill>
                  <a:srgbClr val="FFFFFF"/>
                </a:solidFill>
                <a:latin typeface="Public Sans Bold"/>
              </a:rPr>
              <a:t>Relates to Audience/ participants and Objectives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466699" y="7729779"/>
            <a:ext cx="11525901" cy="8324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19"/>
              </a:lnSpc>
              <a:spcBef>
                <a:spcPct val="0"/>
              </a:spcBef>
            </a:pPr>
            <a:r>
              <a:rPr lang="en-US" sz="5399" dirty="0">
                <a:solidFill>
                  <a:srgbClr val="FFFFFF"/>
                </a:solidFill>
                <a:latin typeface="Public Sans Bold"/>
              </a:rPr>
              <a:t>Some visuals are a good idea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96292" y="5133975"/>
            <a:ext cx="18484292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N"/>
          </a:p>
        </p:txBody>
      </p:sp>
      <p:sp>
        <p:nvSpPr>
          <p:cNvPr id="3" name="Freeform 3"/>
          <p:cNvSpPr/>
          <p:nvPr/>
        </p:nvSpPr>
        <p:spPr>
          <a:xfrm>
            <a:off x="45056" y="0"/>
            <a:ext cx="18242944" cy="10287000"/>
          </a:xfrm>
          <a:custGeom>
            <a:avLst/>
            <a:gdLst/>
            <a:ahLst/>
            <a:cxnLst/>
            <a:rect l="l" t="t" r="r" b="b"/>
            <a:pathLst>
              <a:path w="18242944" h="10287000">
                <a:moveTo>
                  <a:pt x="0" y="0"/>
                </a:moveTo>
                <a:lnTo>
                  <a:pt x="18242944" y="0"/>
                </a:lnTo>
                <a:lnTo>
                  <a:pt x="1824294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90" t="-628" r="-190"/>
            </a:stretch>
          </a:blipFill>
        </p:spPr>
        <p:txBody>
          <a:bodyPr/>
          <a:lstStyle/>
          <a:p>
            <a:endParaRPr lang="en-IN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36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7969310" cy="10244169"/>
          </a:xfrm>
          <a:custGeom>
            <a:avLst/>
            <a:gdLst/>
            <a:ahLst/>
            <a:cxnLst/>
            <a:rect l="l" t="t" r="r" b="b"/>
            <a:pathLst>
              <a:path w="7969310" h="10244169">
                <a:moveTo>
                  <a:pt x="0" y="0"/>
                </a:moveTo>
                <a:lnTo>
                  <a:pt x="7969310" y="0"/>
                </a:lnTo>
                <a:lnTo>
                  <a:pt x="7969310" y="10244169"/>
                </a:lnTo>
                <a:lnTo>
                  <a:pt x="0" y="102441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5092" t="-73" r="-14392" b="-840"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3" name="TextBox 3"/>
          <p:cNvSpPr txBox="1"/>
          <p:nvPr/>
        </p:nvSpPr>
        <p:spPr>
          <a:xfrm>
            <a:off x="1028700" y="3113781"/>
            <a:ext cx="6219478" cy="3781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19"/>
              </a:lnSpc>
            </a:pPr>
            <a:r>
              <a:rPr lang="en-US" sz="8099">
                <a:solidFill>
                  <a:srgbClr val="FFFFFF"/>
                </a:solidFill>
                <a:latin typeface="Horizon"/>
              </a:rPr>
              <a:t>Did you know?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495077" y="170453"/>
            <a:ext cx="8427352" cy="10772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560"/>
              </a:lnSpc>
            </a:pPr>
            <a:r>
              <a:rPr lang="en-US" sz="8800">
                <a:solidFill>
                  <a:srgbClr val="FFFFFF"/>
                </a:solidFill>
                <a:latin typeface="Horizon"/>
              </a:rPr>
              <a:t>70% </a:t>
            </a:r>
          </a:p>
          <a:p>
            <a:pPr>
              <a:lnSpc>
                <a:spcPts val="10560"/>
              </a:lnSpc>
            </a:pPr>
            <a:r>
              <a:rPr lang="en-US" sz="8800">
                <a:solidFill>
                  <a:srgbClr val="FFFFFF"/>
                </a:solidFill>
                <a:latin typeface="Horizon"/>
              </a:rPr>
              <a:t>of people have acute stage fright!</a:t>
            </a:r>
          </a:p>
          <a:p>
            <a:pPr>
              <a:lnSpc>
                <a:spcPts val="10560"/>
              </a:lnSpc>
            </a:pPr>
            <a:endParaRPr lang="en-US" sz="8800">
              <a:solidFill>
                <a:srgbClr val="FFFFFF"/>
              </a:solidFill>
              <a:latin typeface="Horizon"/>
            </a:endParaRPr>
          </a:p>
        </p:txBody>
      </p:sp>
      <p:sp>
        <p:nvSpPr>
          <p:cNvPr id="5" name="AutoShape 5"/>
          <p:cNvSpPr/>
          <p:nvPr/>
        </p:nvSpPr>
        <p:spPr>
          <a:xfrm rot="5400000">
            <a:off x="1657236" y="5047356"/>
            <a:ext cx="1039135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N"/>
          </a:p>
        </p:txBody>
      </p:sp>
      <p:sp>
        <p:nvSpPr>
          <p:cNvPr id="6" name="Freeform 6"/>
          <p:cNvSpPr/>
          <p:nvPr/>
        </p:nvSpPr>
        <p:spPr>
          <a:xfrm>
            <a:off x="2417550" y="50372"/>
            <a:ext cx="3441779" cy="2932332"/>
          </a:xfrm>
          <a:custGeom>
            <a:avLst/>
            <a:gdLst/>
            <a:ahLst/>
            <a:cxnLst/>
            <a:rect l="l" t="t" r="r" b="b"/>
            <a:pathLst>
              <a:path w="3441779" h="2932332">
                <a:moveTo>
                  <a:pt x="0" y="0"/>
                </a:moveTo>
                <a:lnTo>
                  <a:pt x="3441779" y="0"/>
                </a:lnTo>
                <a:lnTo>
                  <a:pt x="3441779" y="2932332"/>
                </a:lnTo>
                <a:lnTo>
                  <a:pt x="0" y="29323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7" name="Freeform 7"/>
          <p:cNvSpPr/>
          <p:nvPr/>
        </p:nvSpPr>
        <p:spPr>
          <a:xfrm>
            <a:off x="0" y="0"/>
            <a:ext cx="1789417" cy="1789417"/>
          </a:xfrm>
          <a:custGeom>
            <a:avLst/>
            <a:gdLst/>
            <a:ahLst/>
            <a:cxnLst/>
            <a:rect l="l" t="t" r="r" b="b"/>
            <a:pathLst>
              <a:path w="1789417" h="1789417">
                <a:moveTo>
                  <a:pt x="0" y="0"/>
                </a:moveTo>
                <a:lnTo>
                  <a:pt x="1789417" y="0"/>
                </a:lnTo>
                <a:lnTo>
                  <a:pt x="1789417" y="1789417"/>
                </a:lnTo>
                <a:lnTo>
                  <a:pt x="0" y="178941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401464" y="3748636"/>
            <a:ext cx="4636154" cy="1820249"/>
            <a:chOff x="0" y="0"/>
            <a:chExt cx="6181539" cy="2426999"/>
          </a:xfrm>
        </p:grpSpPr>
        <p:sp>
          <p:nvSpPr>
            <p:cNvPr id="3" name="TextBox 3"/>
            <p:cNvSpPr txBox="1"/>
            <p:nvPr/>
          </p:nvSpPr>
          <p:spPr>
            <a:xfrm>
              <a:off x="1726512" y="-95250"/>
              <a:ext cx="2728516" cy="17208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600"/>
                </a:lnSpc>
              </a:pPr>
              <a:r>
                <a:rPr lang="en-US" sz="8000">
                  <a:solidFill>
                    <a:srgbClr val="39367B"/>
                  </a:solidFill>
                  <a:latin typeface="Horizon"/>
                </a:rPr>
                <a:t>03.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769774"/>
              <a:ext cx="6181539" cy="6572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00"/>
                </a:lnSpc>
              </a:pPr>
              <a:r>
                <a:rPr lang="en-US" sz="3000">
                  <a:solidFill>
                    <a:srgbClr val="000000"/>
                  </a:solidFill>
                  <a:latin typeface="Public Sans Bold"/>
                </a:rPr>
                <a:t>Use Podium</a:t>
              </a:r>
            </a:p>
          </p:txBody>
        </p:sp>
      </p:grpSp>
      <p:sp>
        <p:nvSpPr>
          <p:cNvPr id="5" name="AutoShape 5"/>
          <p:cNvSpPr/>
          <p:nvPr/>
        </p:nvSpPr>
        <p:spPr>
          <a:xfrm>
            <a:off x="0" y="0"/>
            <a:ext cx="18288000" cy="2868460"/>
          </a:xfrm>
          <a:prstGeom prst="rect">
            <a:avLst/>
          </a:prstGeom>
          <a:solidFill>
            <a:srgbClr val="39367B"/>
          </a:solidFill>
        </p:spPr>
        <p:txBody>
          <a:bodyPr/>
          <a:lstStyle/>
          <a:p>
            <a:endParaRPr lang="en-IN"/>
          </a:p>
        </p:txBody>
      </p:sp>
      <p:sp>
        <p:nvSpPr>
          <p:cNvPr id="6" name="TextBox 6"/>
          <p:cNvSpPr txBox="1"/>
          <p:nvPr/>
        </p:nvSpPr>
        <p:spPr>
          <a:xfrm>
            <a:off x="1774648" y="115735"/>
            <a:ext cx="14738704" cy="2752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40"/>
              </a:lnSpc>
            </a:pPr>
            <a:r>
              <a:rPr lang="en-US" sz="8700">
                <a:solidFill>
                  <a:srgbClr val="FFFFFF"/>
                </a:solidFill>
                <a:latin typeface="Horizon"/>
              </a:rPr>
              <a:t>OVERCOMING FRIGHT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199106" y="3748636"/>
            <a:ext cx="4636154" cy="2315549"/>
            <a:chOff x="0" y="0"/>
            <a:chExt cx="6181539" cy="3087399"/>
          </a:xfrm>
        </p:grpSpPr>
        <p:sp>
          <p:nvSpPr>
            <p:cNvPr id="8" name="TextBox 8"/>
            <p:cNvSpPr txBox="1"/>
            <p:nvPr/>
          </p:nvSpPr>
          <p:spPr>
            <a:xfrm>
              <a:off x="1972574" y="-95250"/>
              <a:ext cx="2236391" cy="17208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600"/>
                </a:lnSpc>
              </a:pPr>
              <a:r>
                <a:rPr lang="en-US" sz="8000">
                  <a:solidFill>
                    <a:srgbClr val="39367B"/>
                  </a:solidFill>
                  <a:latin typeface="Horizon"/>
                </a:rPr>
                <a:t>01.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769774"/>
              <a:ext cx="6181539" cy="13176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00"/>
                </a:lnSpc>
              </a:pPr>
              <a:r>
                <a:rPr lang="en-US" sz="3000">
                  <a:solidFill>
                    <a:srgbClr val="000000"/>
                  </a:solidFill>
                  <a:latin typeface="Public Sans Bold"/>
                </a:rPr>
                <a:t>PRACTICE.....</a:t>
              </a:r>
            </a:p>
            <a:p>
              <a:pPr algn="ctr">
                <a:lnSpc>
                  <a:spcPts val="3900"/>
                </a:lnSpc>
              </a:pPr>
              <a:r>
                <a:rPr lang="en-US" sz="3000">
                  <a:solidFill>
                    <a:srgbClr val="000000"/>
                  </a:solidFill>
                  <a:latin typeface="Public Sans Bold"/>
                </a:rPr>
                <a:t>Mirror, Recording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6978705" y="3748636"/>
            <a:ext cx="4636154" cy="2315549"/>
            <a:chOff x="0" y="0"/>
            <a:chExt cx="6181539" cy="3087399"/>
          </a:xfrm>
        </p:grpSpPr>
        <p:sp>
          <p:nvSpPr>
            <p:cNvPr id="11" name="TextBox 11"/>
            <p:cNvSpPr txBox="1"/>
            <p:nvPr/>
          </p:nvSpPr>
          <p:spPr>
            <a:xfrm>
              <a:off x="1723163" y="-95250"/>
              <a:ext cx="2735213" cy="17208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600"/>
                </a:lnSpc>
              </a:pPr>
              <a:r>
                <a:rPr lang="en-US" sz="8000">
                  <a:solidFill>
                    <a:srgbClr val="39367B"/>
                  </a:solidFill>
                  <a:latin typeface="Horizon"/>
                </a:rPr>
                <a:t>02.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1769774"/>
              <a:ext cx="6181539" cy="13176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00"/>
                </a:lnSpc>
              </a:pPr>
              <a:r>
                <a:rPr lang="en-US" sz="3000">
                  <a:solidFill>
                    <a:srgbClr val="000000"/>
                  </a:solidFill>
                  <a:latin typeface="Public Sans Bold"/>
                </a:rPr>
                <a:t>Replace Nervous with Excited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468185" y="6779271"/>
            <a:ext cx="5783877" cy="1810724"/>
            <a:chOff x="0" y="0"/>
            <a:chExt cx="7711836" cy="2414299"/>
          </a:xfrm>
        </p:grpSpPr>
        <p:sp>
          <p:nvSpPr>
            <p:cNvPr id="14" name="TextBox 14"/>
            <p:cNvSpPr txBox="1"/>
            <p:nvPr/>
          </p:nvSpPr>
          <p:spPr>
            <a:xfrm>
              <a:off x="2460903" y="-85725"/>
              <a:ext cx="2790030" cy="16986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599"/>
                </a:lnSpc>
              </a:pPr>
              <a:r>
                <a:rPr lang="en-US" sz="7999">
                  <a:solidFill>
                    <a:srgbClr val="39367B"/>
                  </a:solidFill>
                  <a:latin typeface="Horizon"/>
                </a:rPr>
                <a:t>04.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1757074"/>
              <a:ext cx="7711836" cy="6572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00"/>
                </a:lnSpc>
              </a:pPr>
              <a:r>
                <a:rPr lang="en-US" sz="3000">
                  <a:solidFill>
                    <a:srgbClr val="000000"/>
                  </a:solidFill>
                  <a:latin typeface="Public Sans Bold"/>
                </a:rPr>
                <a:t>Breathe &amp; Pace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252062" y="6779271"/>
            <a:ext cx="5783877" cy="1810724"/>
            <a:chOff x="0" y="0"/>
            <a:chExt cx="7711836" cy="2414299"/>
          </a:xfrm>
        </p:grpSpPr>
        <p:sp>
          <p:nvSpPr>
            <p:cNvPr id="17" name="TextBox 17"/>
            <p:cNvSpPr txBox="1"/>
            <p:nvPr/>
          </p:nvSpPr>
          <p:spPr>
            <a:xfrm>
              <a:off x="2460903" y="-85725"/>
              <a:ext cx="2790030" cy="16986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599"/>
                </a:lnSpc>
              </a:pPr>
              <a:r>
                <a:rPr lang="en-US" sz="7999">
                  <a:solidFill>
                    <a:srgbClr val="39367B"/>
                  </a:solidFill>
                  <a:latin typeface="Horizon"/>
                </a:rPr>
                <a:t>05.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1757074"/>
              <a:ext cx="7711836" cy="6572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00"/>
                </a:lnSpc>
              </a:pPr>
              <a:r>
                <a:rPr lang="en-US" sz="3000">
                  <a:solidFill>
                    <a:srgbClr val="000000"/>
                  </a:solidFill>
                  <a:latin typeface="Public Sans Bold"/>
                </a:rPr>
                <a:t>Face the Worst and Plan for it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2035938" y="6779271"/>
            <a:ext cx="5783877" cy="1810724"/>
            <a:chOff x="0" y="0"/>
            <a:chExt cx="7711836" cy="2414299"/>
          </a:xfrm>
        </p:grpSpPr>
        <p:sp>
          <p:nvSpPr>
            <p:cNvPr id="20" name="TextBox 20"/>
            <p:cNvSpPr txBox="1"/>
            <p:nvPr/>
          </p:nvSpPr>
          <p:spPr>
            <a:xfrm>
              <a:off x="2460903" y="-85725"/>
              <a:ext cx="2790030" cy="16986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599"/>
                </a:lnSpc>
              </a:pPr>
              <a:r>
                <a:rPr lang="en-US" sz="7999">
                  <a:solidFill>
                    <a:srgbClr val="39367B"/>
                  </a:solidFill>
                  <a:latin typeface="Horizon"/>
                </a:rPr>
                <a:t>06.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1757074"/>
              <a:ext cx="7711836" cy="6572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00"/>
                </a:lnSpc>
              </a:pPr>
              <a:r>
                <a:rPr lang="en-US" sz="3000">
                  <a:solidFill>
                    <a:srgbClr val="000000"/>
                  </a:solidFill>
                  <a:latin typeface="Public Sans Bold"/>
                </a:rPr>
                <a:t>Nail That Opening</a:t>
              </a: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927431" y="8894795"/>
            <a:ext cx="14738704" cy="1362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8400">
                <a:solidFill>
                  <a:srgbClr val="39367B"/>
                </a:solidFill>
                <a:latin typeface="Horizon"/>
              </a:rPr>
              <a:t>JUST DO IT!</a:t>
            </a:r>
          </a:p>
        </p:txBody>
      </p:sp>
      <p:sp>
        <p:nvSpPr>
          <p:cNvPr id="23" name="Freeform 23"/>
          <p:cNvSpPr/>
          <p:nvPr/>
        </p:nvSpPr>
        <p:spPr>
          <a:xfrm>
            <a:off x="0" y="0"/>
            <a:ext cx="2868479" cy="2868479"/>
          </a:xfrm>
          <a:custGeom>
            <a:avLst/>
            <a:gdLst/>
            <a:ahLst/>
            <a:cxnLst/>
            <a:rect l="l" t="t" r="r" b="b"/>
            <a:pathLst>
              <a:path w="2868479" h="2868479">
                <a:moveTo>
                  <a:pt x="0" y="0"/>
                </a:moveTo>
                <a:lnTo>
                  <a:pt x="2868479" y="0"/>
                </a:lnTo>
                <a:lnTo>
                  <a:pt x="2868479" y="2868479"/>
                </a:lnTo>
                <a:lnTo>
                  <a:pt x="0" y="28684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270866" y="84549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3" name="TextBox 3"/>
          <p:cNvSpPr txBox="1"/>
          <p:nvPr/>
        </p:nvSpPr>
        <p:spPr>
          <a:xfrm>
            <a:off x="6224976" y="1372608"/>
            <a:ext cx="4114800" cy="1536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4400">
                <a:solidFill>
                  <a:srgbClr val="000000"/>
                </a:solidFill>
                <a:latin typeface="Open Sans Bold"/>
              </a:rPr>
              <a:t>Smile &amp; Humor</a:t>
            </a:r>
          </a:p>
        </p:txBody>
      </p:sp>
      <p:sp>
        <p:nvSpPr>
          <p:cNvPr id="4" name="Freeform 4"/>
          <p:cNvSpPr/>
          <p:nvPr/>
        </p:nvSpPr>
        <p:spPr>
          <a:xfrm>
            <a:off x="6645946" y="849881"/>
            <a:ext cx="3364642" cy="2667243"/>
          </a:xfrm>
          <a:custGeom>
            <a:avLst/>
            <a:gdLst/>
            <a:ahLst/>
            <a:cxnLst/>
            <a:rect l="l" t="t" r="r" b="b"/>
            <a:pathLst>
              <a:path w="3364642" h="2667243">
                <a:moveTo>
                  <a:pt x="0" y="0"/>
                </a:moveTo>
                <a:lnTo>
                  <a:pt x="3364641" y="0"/>
                </a:lnTo>
                <a:lnTo>
                  <a:pt x="3364641" y="2667243"/>
                </a:lnTo>
                <a:lnTo>
                  <a:pt x="0" y="26672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5" name="Freeform 5"/>
          <p:cNvSpPr/>
          <p:nvPr/>
        </p:nvSpPr>
        <p:spPr>
          <a:xfrm>
            <a:off x="6418295" y="6095632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6" name="Freeform 6"/>
          <p:cNvSpPr/>
          <p:nvPr/>
        </p:nvSpPr>
        <p:spPr>
          <a:xfrm flipH="1">
            <a:off x="6645946" y="5485130"/>
            <a:ext cx="2103290" cy="2057400"/>
          </a:xfrm>
          <a:custGeom>
            <a:avLst/>
            <a:gdLst/>
            <a:ahLst/>
            <a:cxnLst/>
            <a:rect l="l" t="t" r="r" b="b"/>
            <a:pathLst>
              <a:path w="2103290" h="2057400">
                <a:moveTo>
                  <a:pt x="2103290" y="0"/>
                </a:moveTo>
                <a:lnTo>
                  <a:pt x="0" y="0"/>
                </a:lnTo>
                <a:lnTo>
                  <a:pt x="0" y="2057400"/>
                </a:lnTo>
                <a:lnTo>
                  <a:pt x="2103290" y="2057400"/>
                </a:lnTo>
                <a:lnTo>
                  <a:pt x="210329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7" name="AutoShape 7"/>
          <p:cNvSpPr/>
          <p:nvPr/>
        </p:nvSpPr>
        <p:spPr>
          <a:xfrm>
            <a:off x="0" y="0"/>
            <a:ext cx="7016991" cy="10287000"/>
          </a:xfrm>
          <a:prstGeom prst="rect">
            <a:avLst/>
          </a:prstGeom>
          <a:solidFill>
            <a:srgbClr val="39367B"/>
          </a:solidFill>
        </p:spPr>
        <p:txBody>
          <a:bodyPr/>
          <a:lstStyle/>
          <a:p>
            <a:endParaRPr lang="en-IN"/>
          </a:p>
        </p:txBody>
      </p:sp>
      <p:sp>
        <p:nvSpPr>
          <p:cNvPr id="8" name="Freeform 8"/>
          <p:cNvSpPr/>
          <p:nvPr/>
        </p:nvSpPr>
        <p:spPr>
          <a:xfrm>
            <a:off x="14621691" y="78384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9" name="Freeform 9"/>
          <p:cNvSpPr/>
          <p:nvPr/>
        </p:nvSpPr>
        <p:spPr>
          <a:xfrm>
            <a:off x="17292570" y="78384"/>
            <a:ext cx="1443921" cy="4114800"/>
          </a:xfrm>
          <a:custGeom>
            <a:avLst/>
            <a:gdLst/>
            <a:ahLst/>
            <a:cxnLst/>
            <a:rect l="l" t="t" r="r" b="b"/>
            <a:pathLst>
              <a:path w="1443921" h="4114800">
                <a:moveTo>
                  <a:pt x="0" y="0"/>
                </a:moveTo>
                <a:lnTo>
                  <a:pt x="1443921" y="0"/>
                </a:lnTo>
                <a:lnTo>
                  <a:pt x="144392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10" name="Freeform 10"/>
          <p:cNvSpPr/>
          <p:nvPr/>
        </p:nvSpPr>
        <p:spPr>
          <a:xfrm>
            <a:off x="14621691" y="6028322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11" name="Freeform 11"/>
          <p:cNvSpPr/>
          <p:nvPr/>
        </p:nvSpPr>
        <p:spPr>
          <a:xfrm flipH="1">
            <a:off x="15830577" y="6199136"/>
            <a:ext cx="2905914" cy="1754115"/>
          </a:xfrm>
          <a:custGeom>
            <a:avLst/>
            <a:gdLst/>
            <a:ahLst/>
            <a:cxnLst/>
            <a:rect l="l" t="t" r="r" b="b"/>
            <a:pathLst>
              <a:path w="2905914" h="1754115">
                <a:moveTo>
                  <a:pt x="2905914" y="0"/>
                </a:moveTo>
                <a:lnTo>
                  <a:pt x="0" y="0"/>
                </a:lnTo>
                <a:lnTo>
                  <a:pt x="0" y="1754116"/>
                </a:lnTo>
                <a:lnTo>
                  <a:pt x="2905914" y="1754116"/>
                </a:lnTo>
                <a:lnTo>
                  <a:pt x="2905914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12" name="TextBox 12"/>
          <p:cNvSpPr txBox="1"/>
          <p:nvPr/>
        </p:nvSpPr>
        <p:spPr>
          <a:xfrm>
            <a:off x="265470" y="3364509"/>
            <a:ext cx="7249162" cy="1590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5000">
                <a:solidFill>
                  <a:srgbClr val="FFFFFF"/>
                </a:solidFill>
                <a:latin typeface="Horizon"/>
              </a:rPr>
              <a:t>Exuding Confidence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621691" y="345299"/>
            <a:ext cx="4114800" cy="3171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>
                <a:solidFill>
                  <a:srgbClr val="000000"/>
                </a:solidFill>
                <a:latin typeface="Open Sans Bold"/>
              </a:rPr>
              <a:t>Body </a:t>
            </a:r>
          </a:p>
          <a:p>
            <a:pPr algn="ctr">
              <a:lnSpc>
                <a:spcPts val="6300"/>
              </a:lnSpc>
            </a:pPr>
            <a:r>
              <a:rPr lang="en-US" sz="4500">
                <a:solidFill>
                  <a:srgbClr val="000000"/>
                </a:solidFill>
                <a:latin typeface="Open Sans Bold"/>
              </a:rPr>
              <a:t>Posture</a:t>
            </a:r>
          </a:p>
          <a:p>
            <a:pPr algn="ctr">
              <a:lnSpc>
                <a:spcPts val="6300"/>
              </a:lnSpc>
            </a:pPr>
            <a:r>
              <a:rPr lang="en-US" sz="4500">
                <a:solidFill>
                  <a:srgbClr val="000000"/>
                </a:solidFill>
                <a:latin typeface="Open Sans Bold"/>
              </a:rPr>
              <a:t>&amp;</a:t>
            </a:r>
          </a:p>
          <a:p>
            <a:pPr algn="ctr">
              <a:lnSpc>
                <a:spcPts val="6300"/>
              </a:lnSpc>
            </a:pPr>
            <a:r>
              <a:rPr lang="en-US" sz="4500">
                <a:solidFill>
                  <a:srgbClr val="000000"/>
                </a:solidFill>
                <a:latin typeface="Open Sans Bold"/>
              </a:rPr>
              <a:t>Movements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418295" y="7447280"/>
            <a:ext cx="4114800" cy="181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 Bold"/>
              </a:rPr>
              <a:t>Use the Platform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621691" y="7514475"/>
            <a:ext cx="4114800" cy="181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 Bold"/>
              </a:rPr>
              <a:t>Use the Voice</a:t>
            </a:r>
          </a:p>
        </p:txBody>
      </p:sp>
      <p:sp>
        <p:nvSpPr>
          <p:cNvPr id="16" name="Freeform 16"/>
          <p:cNvSpPr/>
          <p:nvPr/>
        </p:nvSpPr>
        <p:spPr>
          <a:xfrm>
            <a:off x="10174770" y="3256915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17" name="TextBox 17"/>
          <p:cNvSpPr txBox="1"/>
          <p:nvPr/>
        </p:nvSpPr>
        <p:spPr>
          <a:xfrm>
            <a:off x="10174770" y="4323174"/>
            <a:ext cx="4114800" cy="1705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78"/>
              </a:lnSpc>
            </a:pPr>
            <a:r>
              <a:rPr lang="en-US" sz="4912">
                <a:solidFill>
                  <a:srgbClr val="000000"/>
                </a:solidFill>
                <a:latin typeface="Open Sans Bold"/>
              </a:rPr>
              <a:t>Talk not Speak</a:t>
            </a:r>
          </a:p>
        </p:txBody>
      </p:sp>
      <p:sp>
        <p:nvSpPr>
          <p:cNvPr id="18" name="Freeform 18"/>
          <p:cNvSpPr/>
          <p:nvPr/>
        </p:nvSpPr>
        <p:spPr>
          <a:xfrm>
            <a:off x="0" y="0"/>
            <a:ext cx="2484813" cy="2484813"/>
          </a:xfrm>
          <a:custGeom>
            <a:avLst/>
            <a:gdLst/>
            <a:ahLst/>
            <a:cxnLst/>
            <a:rect l="l" t="t" r="r" b="b"/>
            <a:pathLst>
              <a:path w="2484813" h="2484813">
                <a:moveTo>
                  <a:pt x="0" y="0"/>
                </a:moveTo>
                <a:lnTo>
                  <a:pt x="2484813" y="0"/>
                </a:lnTo>
                <a:lnTo>
                  <a:pt x="2484813" y="2484813"/>
                </a:lnTo>
                <a:lnTo>
                  <a:pt x="0" y="248481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89056" y="3542354"/>
            <a:ext cx="5933780" cy="6744646"/>
            <a:chOff x="0" y="0"/>
            <a:chExt cx="4795520" cy="5450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95520" cy="5450840"/>
            </a:xfrm>
            <a:custGeom>
              <a:avLst/>
              <a:gdLst/>
              <a:ahLst/>
              <a:cxnLst/>
              <a:rect l="l" t="t" r="r" b="b"/>
              <a:pathLst>
                <a:path w="4795520" h="5450840">
                  <a:moveTo>
                    <a:pt x="4795520" y="1606550"/>
                  </a:moveTo>
                  <a:cubicBezTo>
                    <a:pt x="4795520" y="718820"/>
                    <a:pt x="4075430" y="0"/>
                    <a:pt x="3188970" y="0"/>
                  </a:cubicBezTo>
                  <a:lnTo>
                    <a:pt x="0" y="0"/>
                  </a:lnTo>
                  <a:lnTo>
                    <a:pt x="0" y="1118870"/>
                  </a:lnTo>
                  <a:cubicBezTo>
                    <a:pt x="0" y="2006600"/>
                    <a:pt x="718820" y="2725420"/>
                    <a:pt x="1606550" y="2725420"/>
                  </a:cubicBezTo>
                  <a:lnTo>
                    <a:pt x="0" y="2725420"/>
                  </a:lnTo>
                  <a:lnTo>
                    <a:pt x="0" y="3844290"/>
                  </a:lnTo>
                  <a:cubicBezTo>
                    <a:pt x="0" y="4732020"/>
                    <a:pt x="718820" y="5450840"/>
                    <a:pt x="1606550" y="5450840"/>
                  </a:cubicBezTo>
                  <a:lnTo>
                    <a:pt x="4795520" y="5450840"/>
                  </a:lnTo>
                  <a:lnTo>
                    <a:pt x="4795520" y="4331970"/>
                  </a:lnTo>
                  <a:cubicBezTo>
                    <a:pt x="4795520" y="3444240"/>
                    <a:pt x="4076700" y="2725420"/>
                    <a:pt x="3188970" y="2725420"/>
                  </a:cubicBezTo>
                  <a:lnTo>
                    <a:pt x="4795520" y="2725420"/>
                  </a:lnTo>
                  <a:lnTo>
                    <a:pt x="4795520" y="1606550"/>
                  </a:lnTo>
                  <a:close/>
                </a:path>
              </a:pathLst>
            </a:custGeom>
            <a:blipFill>
              <a:blip r:embed="rId2"/>
              <a:stretch>
                <a:fillRect l="-35248" r="-35248"/>
              </a:stretch>
            </a:blipFill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89056" y="75254"/>
            <a:ext cx="7330500" cy="3467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20"/>
              </a:lnSpc>
            </a:pPr>
            <a:r>
              <a:rPr lang="en-US" sz="5600">
                <a:solidFill>
                  <a:srgbClr val="000000"/>
                </a:solidFill>
                <a:latin typeface="Horizon"/>
              </a:rPr>
              <a:t>ENGAGING </a:t>
            </a:r>
            <a:r>
              <a:rPr lang="en-US" sz="5600">
                <a:solidFill>
                  <a:srgbClr val="ED8031"/>
                </a:solidFill>
                <a:latin typeface="Horizon"/>
              </a:rPr>
              <a:t>DELIVERY</a:t>
            </a:r>
          </a:p>
          <a:p>
            <a:pPr>
              <a:lnSpc>
                <a:spcPts val="6720"/>
              </a:lnSpc>
            </a:pPr>
            <a:r>
              <a:rPr lang="en-US" sz="5600">
                <a:solidFill>
                  <a:srgbClr val="ED8031"/>
                </a:solidFill>
                <a:latin typeface="Horizon"/>
              </a:rPr>
              <a:t>&amp; </a:t>
            </a:r>
          </a:p>
          <a:p>
            <a:pPr>
              <a:lnSpc>
                <a:spcPts val="6720"/>
              </a:lnSpc>
            </a:pPr>
            <a:r>
              <a:rPr lang="en-US" sz="5600">
                <a:solidFill>
                  <a:srgbClr val="ED8031"/>
                </a:solidFill>
                <a:latin typeface="Horizon"/>
              </a:rPr>
              <a:t>CONTENT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6843579" y="151454"/>
            <a:ext cx="5149317" cy="2571851"/>
            <a:chOff x="0" y="0"/>
            <a:chExt cx="6865757" cy="3429134"/>
          </a:xfrm>
        </p:grpSpPr>
        <p:sp>
          <p:nvSpPr>
            <p:cNvPr id="6" name="TextBox 6"/>
            <p:cNvSpPr txBox="1"/>
            <p:nvPr/>
          </p:nvSpPr>
          <p:spPr>
            <a:xfrm>
              <a:off x="2190913" y="-95250"/>
              <a:ext cx="2483931" cy="1900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662"/>
                </a:lnSpc>
              </a:pPr>
              <a:r>
                <a:rPr lang="en-US" sz="8885">
                  <a:solidFill>
                    <a:srgbClr val="39367B"/>
                  </a:solidFill>
                  <a:latin typeface="Horizon"/>
                </a:rPr>
                <a:t>01.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970936"/>
              <a:ext cx="6865757" cy="14581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31"/>
                </a:lnSpc>
              </a:pPr>
              <a:r>
                <a:rPr lang="en-US" sz="3332">
                  <a:solidFill>
                    <a:srgbClr val="000000"/>
                  </a:solidFill>
                  <a:latin typeface="Public Sans Bold"/>
                </a:rPr>
                <a:t>USE GRAPHS, TABLES &amp; CHARTS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416554" y="285097"/>
            <a:ext cx="5996633" cy="2438207"/>
            <a:chOff x="0" y="0"/>
            <a:chExt cx="7995511" cy="3250942"/>
          </a:xfrm>
        </p:grpSpPr>
        <p:sp>
          <p:nvSpPr>
            <p:cNvPr id="9" name="TextBox 9"/>
            <p:cNvSpPr txBox="1"/>
            <p:nvPr/>
          </p:nvSpPr>
          <p:spPr>
            <a:xfrm>
              <a:off x="2551426" y="-95250"/>
              <a:ext cx="2892659" cy="18069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108"/>
                </a:lnSpc>
              </a:pPr>
              <a:r>
                <a:rPr lang="en-US" sz="8423">
                  <a:solidFill>
                    <a:srgbClr val="39367B"/>
                  </a:solidFill>
                  <a:latin typeface="Horizon"/>
                </a:rPr>
                <a:t>02.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1866044"/>
              <a:ext cx="7995511" cy="13848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06"/>
                </a:lnSpc>
              </a:pPr>
              <a:r>
                <a:rPr lang="en-US" sz="3158">
                  <a:solidFill>
                    <a:srgbClr val="000000"/>
                  </a:solidFill>
                  <a:latin typeface="Public Sans Bold"/>
                </a:rPr>
                <a:t>USE VISUAL, AUDIO &amp; KINESTHETIC TOOLS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418238" y="7310355"/>
            <a:ext cx="5996633" cy="2949914"/>
            <a:chOff x="0" y="0"/>
            <a:chExt cx="7995511" cy="3933219"/>
          </a:xfrm>
        </p:grpSpPr>
        <p:sp>
          <p:nvSpPr>
            <p:cNvPr id="12" name="TextBox 12"/>
            <p:cNvSpPr txBox="1"/>
            <p:nvPr/>
          </p:nvSpPr>
          <p:spPr>
            <a:xfrm>
              <a:off x="2551426" y="-95250"/>
              <a:ext cx="2892659" cy="17208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600"/>
                </a:lnSpc>
              </a:pPr>
              <a:r>
                <a:rPr lang="en-US" sz="8000">
                  <a:solidFill>
                    <a:srgbClr val="39367B"/>
                  </a:solidFill>
                  <a:latin typeface="Horizon"/>
                </a:rPr>
                <a:t>07.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1779299"/>
              <a:ext cx="7995511" cy="21539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90"/>
                </a:lnSpc>
              </a:pPr>
              <a:r>
                <a:rPr lang="en-US" sz="3300">
                  <a:solidFill>
                    <a:srgbClr val="000000"/>
                  </a:solidFill>
                  <a:latin typeface="Public Sans Bold"/>
                </a:rPr>
                <a:t>USE OF VERBAL ELEMENTS</a:t>
              </a:r>
            </a:p>
            <a:p>
              <a:pPr algn="ctr">
                <a:lnSpc>
                  <a:spcPts val="4290"/>
                </a:lnSpc>
              </a:pPr>
              <a:r>
                <a:rPr lang="en-US" sz="3300">
                  <a:solidFill>
                    <a:srgbClr val="000000"/>
                  </a:solidFill>
                  <a:latin typeface="Public Sans Bold"/>
                </a:rPr>
                <a:t>Pitch, Stress, Volume, Speed, Pause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2291367" y="2946254"/>
            <a:ext cx="5996633" cy="2241889"/>
            <a:chOff x="0" y="0"/>
            <a:chExt cx="7995511" cy="2989185"/>
          </a:xfrm>
        </p:grpSpPr>
        <p:sp>
          <p:nvSpPr>
            <p:cNvPr id="15" name="TextBox 15"/>
            <p:cNvSpPr txBox="1"/>
            <p:nvPr/>
          </p:nvSpPr>
          <p:spPr>
            <a:xfrm>
              <a:off x="2551426" y="-95250"/>
              <a:ext cx="2892659" cy="17208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600"/>
                </a:lnSpc>
              </a:pPr>
              <a:r>
                <a:rPr lang="en-US" sz="8000">
                  <a:solidFill>
                    <a:srgbClr val="39367B"/>
                  </a:solidFill>
                  <a:latin typeface="Horizon"/>
                </a:rPr>
                <a:t>04.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1779299"/>
              <a:ext cx="7995511" cy="1209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0"/>
                </a:lnSpc>
              </a:pPr>
              <a:r>
                <a:rPr lang="en-US" sz="2800">
                  <a:solidFill>
                    <a:srgbClr val="000000"/>
                  </a:solidFill>
                  <a:latin typeface="Public Sans Bold"/>
                </a:rPr>
                <a:t>KEEP IT EXPERIENTIAL/ Story telling/ Case Studies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122836" y="5337605"/>
            <a:ext cx="6499034" cy="2509547"/>
            <a:chOff x="0" y="0"/>
            <a:chExt cx="8665379" cy="3346062"/>
          </a:xfrm>
        </p:grpSpPr>
        <p:sp>
          <p:nvSpPr>
            <p:cNvPr id="18" name="TextBox 18"/>
            <p:cNvSpPr txBox="1"/>
            <p:nvPr/>
          </p:nvSpPr>
          <p:spPr>
            <a:xfrm>
              <a:off x="2765186" y="-104775"/>
              <a:ext cx="3135008" cy="18665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404"/>
                </a:lnSpc>
              </a:pPr>
              <a:r>
                <a:rPr lang="en-US" sz="8670">
                  <a:solidFill>
                    <a:srgbClr val="39367B"/>
                  </a:solidFill>
                  <a:latin typeface="Horizon"/>
                </a:rPr>
                <a:t>05.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1922036"/>
              <a:ext cx="8665379" cy="14240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26"/>
                </a:lnSpc>
              </a:pPr>
              <a:r>
                <a:rPr lang="en-US" sz="3251">
                  <a:solidFill>
                    <a:srgbClr val="000000"/>
                  </a:solidFill>
                  <a:latin typeface="Public Sans Bold"/>
                </a:rPr>
                <a:t>QUIZ IT UP/ FACILITATION/ INTERACT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1992897" y="5262201"/>
            <a:ext cx="6445939" cy="1956633"/>
            <a:chOff x="0" y="0"/>
            <a:chExt cx="8594585" cy="2608844"/>
          </a:xfrm>
        </p:grpSpPr>
        <p:sp>
          <p:nvSpPr>
            <p:cNvPr id="21" name="TextBox 21"/>
            <p:cNvSpPr txBox="1"/>
            <p:nvPr/>
          </p:nvSpPr>
          <p:spPr>
            <a:xfrm>
              <a:off x="2742595" y="-95250"/>
              <a:ext cx="3109395" cy="18426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319"/>
                </a:lnSpc>
              </a:pPr>
              <a:r>
                <a:rPr lang="en-US" sz="8599">
                  <a:solidFill>
                    <a:srgbClr val="39367B"/>
                  </a:solidFill>
                  <a:latin typeface="Horizon"/>
                </a:rPr>
                <a:t>06.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1915470"/>
              <a:ext cx="8594585" cy="693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2"/>
                </a:lnSpc>
              </a:pPr>
              <a:r>
                <a:rPr lang="en-US" sz="3224">
                  <a:solidFill>
                    <a:srgbClr val="000000"/>
                  </a:solidFill>
                  <a:latin typeface="Public Sans Bold"/>
                </a:rPr>
                <a:t>GET EXCITED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6406895" y="2879977"/>
            <a:ext cx="6433318" cy="1875459"/>
            <a:chOff x="0" y="0"/>
            <a:chExt cx="8577757" cy="2500611"/>
          </a:xfrm>
        </p:grpSpPr>
        <p:sp>
          <p:nvSpPr>
            <p:cNvPr id="24" name="TextBox 24"/>
            <p:cNvSpPr txBox="1"/>
            <p:nvPr/>
          </p:nvSpPr>
          <p:spPr>
            <a:xfrm>
              <a:off x="2737225" y="-95250"/>
              <a:ext cx="3103307" cy="18392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299"/>
                </a:lnSpc>
              </a:pPr>
              <a:r>
                <a:rPr lang="en-US" sz="8582">
                  <a:solidFill>
                    <a:srgbClr val="39367B"/>
                  </a:solidFill>
                  <a:latin typeface="Horizon"/>
                </a:rPr>
                <a:t>03.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1911645"/>
              <a:ext cx="8577757" cy="5889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34"/>
                </a:lnSpc>
              </a:pPr>
              <a:r>
                <a:rPr lang="en-US" sz="2718">
                  <a:solidFill>
                    <a:srgbClr val="000000"/>
                  </a:solidFill>
                  <a:latin typeface="Public Sans Bold"/>
                </a:rPr>
                <a:t>CANVA, KEYNOTE, HAIKU DECK</a:t>
              </a:r>
            </a:p>
          </p:txBody>
        </p:sp>
      </p:grpSp>
      <p:sp>
        <p:nvSpPr>
          <p:cNvPr id="26" name="Freeform 26"/>
          <p:cNvSpPr/>
          <p:nvPr/>
        </p:nvSpPr>
        <p:spPr>
          <a:xfrm>
            <a:off x="15803187" y="7714134"/>
            <a:ext cx="2484813" cy="2484813"/>
          </a:xfrm>
          <a:custGeom>
            <a:avLst/>
            <a:gdLst/>
            <a:ahLst/>
            <a:cxnLst/>
            <a:rect l="l" t="t" r="r" b="b"/>
            <a:pathLst>
              <a:path w="2484813" h="2484813">
                <a:moveTo>
                  <a:pt x="0" y="0"/>
                </a:moveTo>
                <a:lnTo>
                  <a:pt x="2484813" y="0"/>
                </a:lnTo>
                <a:lnTo>
                  <a:pt x="2484813" y="2484813"/>
                </a:lnTo>
                <a:lnTo>
                  <a:pt x="0" y="24848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2628900"/>
            <a:ext cx="2781344" cy="1754775"/>
          </a:xfrm>
          <a:custGeom>
            <a:avLst/>
            <a:gdLst/>
            <a:ahLst/>
            <a:cxnLst/>
            <a:rect l="l" t="t" r="r" b="b"/>
            <a:pathLst>
              <a:path w="2781344" h="1754775">
                <a:moveTo>
                  <a:pt x="0" y="0"/>
                </a:moveTo>
                <a:lnTo>
                  <a:pt x="2781344" y="0"/>
                </a:lnTo>
                <a:lnTo>
                  <a:pt x="2781344" y="1754775"/>
                </a:lnTo>
                <a:lnTo>
                  <a:pt x="0" y="17547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3" name="Freeform 3"/>
          <p:cNvSpPr/>
          <p:nvPr/>
        </p:nvSpPr>
        <p:spPr>
          <a:xfrm>
            <a:off x="1230300" y="4764641"/>
            <a:ext cx="2579744" cy="2642826"/>
          </a:xfrm>
          <a:custGeom>
            <a:avLst/>
            <a:gdLst/>
            <a:ahLst/>
            <a:cxnLst/>
            <a:rect l="l" t="t" r="r" b="b"/>
            <a:pathLst>
              <a:path w="2579744" h="2642826">
                <a:moveTo>
                  <a:pt x="0" y="0"/>
                </a:moveTo>
                <a:lnTo>
                  <a:pt x="2579744" y="0"/>
                </a:lnTo>
                <a:lnTo>
                  <a:pt x="2579744" y="2642826"/>
                </a:lnTo>
                <a:lnTo>
                  <a:pt x="0" y="26428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4" name="Freeform 4"/>
          <p:cNvSpPr/>
          <p:nvPr/>
        </p:nvSpPr>
        <p:spPr>
          <a:xfrm>
            <a:off x="859502" y="7559867"/>
            <a:ext cx="2232440" cy="2240588"/>
          </a:xfrm>
          <a:custGeom>
            <a:avLst/>
            <a:gdLst/>
            <a:ahLst/>
            <a:cxnLst/>
            <a:rect l="l" t="t" r="r" b="b"/>
            <a:pathLst>
              <a:path w="2232440" h="2240588">
                <a:moveTo>
                  <a:pt x="0" y="0"/>
                </a:moveTo>
                <a:lnTo>
                  <a:pt x="2232441" y="0"/>
                </a:lnTo>
                <a:lnTo>
                  <a:pt x="2232441" y="2240588"/>
                </a:lnTo>
                <a:lnTo>
                  <a:pt x="0" y="22405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5" name="Freeform 5"/>
          <p:cNvSpPr/>
          <p:nvPr/>
        </p:nvSpPr>
        <p:spPr>
          <a:xfrm rot="-6538849">
            <a:off x="2838983" y="6975761"/>
            <a:ext cx="1481541" cy="2843051"/>
          </a:xfrm>
          <a:custGeom>
            <a:avLst/>
            <a:gdLst/>
            <a:ahLst/>
            <a:cxnLst/>
            <a:rect l="l" t="t" r="r" b="b"/>
            <a:pathLst>
              <a:path w="1481541" h="2843051">
                <a:moveTo>
                  <a:pt x="0" y="0"/>
                </a:moveTo>
                <a:lnTo>
                  <a:pt x="1481542" y="0"/>
                </a:lnTo>
                <a:lnTo>
                  <a:pt x="1481542" y="2843051"/>
                </a:lnTo>
                <a:lnTo>
                  <a:pt x="0" y="28430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6" name="Freeform 6"/>
          <p:cNvSpPr/>
          <p:nvPr/>
        </p:nvSpPr>
        <p:spPr>
          <a:xfrm>
            <a:off x="8951218" y="3086100"/>
            <a:ext cx="885980" cy="885980"/>
          </a:xfrm>
          <a:custGeom>
            <a:avLst/>
            <a:gdLst/>
            <a:ahLst/>
            <a:cxnLst/>
            <a:rect l="l" t="t" r="r" b="b"/>
            <a:pathLst>
              <a:path w="885980" h="885980">
                <a:moveTo>
                  <a:pt x="0" y="0"/>
                </a:moveTo>
                <a:lnTo>
                  <a:pt x="885980" y="0"/>
                </a:lnTo>
                <a:lnTo>
                  <a:pt x="885980" y="885980"/>
                </a:lnTo>
                <a:lnTo>
                  <a:pt x="0" y="8859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7" name="Freeform 7"/>
          <p:cNvSpPr/>
          <p:nvPr/>
        </p:nvSpPr>
        <p:spPr>
          <a:xfrm>
            <a:off x="8814752" y="4279149"/>
            <a:ext cx="1158912" cy="1517623"/>
          </a:xfrm>
          <a:custGeom>
            <a:avLst/>
            <a:gdLst/>
            <a:ahLst/>
            <a:cxnLst/>
            <a:rect l="l" t="t" r="r" b="b"/>
            <a:pathLst>
              <a:path w="1158912" h="1517623">
                <a:moveTo>
                  <a:pt x="0" y="0"/>
                </a:moveTo>
                <a:lnTo>
                  <a:pt x="1158912" y="0"/>
                </a:lnTo>
                <a:lnTo>
                  <a:pt x="1158912" y="1517623"/>
                </a:lnTo>
                <a:lnTo>
                  <a:pt x="0" y="151762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8" name="Freeform 8"/>
          <p:cNvSpPr/>
          <p:nvPr/>
        </p:nvSpPr>
        <p:spPr>
          <a:xfrm>
            <a:off x="7777002" y="5902312"/>
            <a:ext cx="3234411" cy="1722324"/>
          </a:xfrm>
          <a:custGeom>
            <a:avLst/>
            <a:gdLst/>
            <a:ahLst/>
            <a:cxnLst/>
            <a:rect l="l" t="t" r="r" b="b"/>
            <a:pathLst>
              <a:path w="3234411" h="1722324">
                <a:moveTo>
                  <a:pt x="0" y="0"/>
                </a:moveTo>
                <a:lnTo>
                  <a:pt x="3234411" y="0"/>
                </a:lnTo>
                <a:lnTo>
                  <a:pt x="3234411" y="1722323"/>
                </a:lnTo>
                <a:lnTo>
                  <a:pt x="0" y="172232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9" name="Freeform 9"/>
          <p:cNvSpPr/>
          <p:nvPr/>
        </p:nvSpPr>
        <p:spPr>
          <a:xfrm>
            <a:off x="7854545" y="7834185"/>
            <a:ext cx="3079325" cy="2713655"/>
          </a:xfrm>
          <a:custGeom>
            <a:avLst/>
            <a:gdLst/>
            <a:ahLst/>
            <a:cxnLst/>
            <a:rect l="l" t="t" r="r" b="b"/>
            <a:pathLst>
              <a:path w="3079325" h="2713655">
                <a:moveTo>
                  <a:pt x="0" y="0"/>
                </a:moveTo>
                <a:lnTo>
                  <a:pt x="3079325" y="0"/>
                </a:lnTo>
                <a:lnTo>
                  <a:pt x="3079325" y="2713655"/>
                </a:lnTo>
                <a:lnTo>
                  <a:pt x="0" y="271365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10" name="TextBox 10"/>
          <p:cNvSpPr txBox="1"/>
          <p:nvPr/>
        </p:nvSpPr>
        <p:spPr>
          <a:xfrm>
            <a:off x="590076" y="809362"/>
            <a:ext cx="5979356" cy="1666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30"/>
              </a:lnSpc>
            </a:pPr>
            <a:r>
              <a:rPr lang="en-US" sz="5275">
                <a:solidFill>
                  <a:srgbClr val="39367B"/>
                </a:solidFill>
                <a:latin typeface="Horizon"/>
              </a:rPr>
              <a:t>TYPES OF LEARNERS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070366" y="409312"/>
            <a:ext cx="5979356" cy="2466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30"/>
              </a:lnSpc>
            </a:pPr>
            <a:r>
              <a:rPr lang="en-US" sz="5275">
                <a:solidFill>
                  <a:srgbClr val="39367B"/>
                </a:solidFill>
                <a:latin typeface="Horizon"/>
              </a:rPr>
              <a:t>IMPACT MEASUREMENT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674207" y="3226727"/>
            <a:ext cx="6445939" cy="52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2"/>
              </a:lnSpc>
            </a:pPr>
            <a:r>
              <a:rPr lang="en-US" sz="3224" dirty="0">
                <a:solidFill>
                  <a:srgbClr val="000000"/>
                </a:solidFill>
                <a:latin typeface="Public Sans Bold"/>
              </a:rPr>
              <a:t>Level 1- REACTION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674207" y="4827735"/>
            <a:ext cx="6445939" cy="52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2"/>
              </a:lnSpc>
            </a:pPr>
            <a:r>
              <a:rPr lang="en-US" sz="3224" dirty="0">
                <a:solidFill>
                  <a:srgbClr val="000000"/>
                </a:solidFill>
                <a:latin typeface="Public Sans Bold"/>
              </a:rPr>
              <a:t>Level 2- LEARNING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674207" y="6483913"/>
            <a:ext cx="6445939" cy="52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2"/>
              </a:lnSpc>
            </a:pPr>
            <a:r>
              <a:rPr lang="en-US" sz="3224">
                <a:solidFill>
                  <a:srgbClr val="000000"/>
                </a:solidFill>
                <a:latin typeface="Public Sans Bold"/>
              </a:rPr>
              <a:t>Level 3- BEHAVIOUR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674207" y="8400601"/>
            <a:ext cx="6445939" cy="52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2"/>
              </a:lnSpc>
            </a:pPr>
            <a:r>
              <a:rPr lang="en-US" sz="3224">
                <a:solidFill>
                  <a:srgbClr val="000000"/>
                </a:solidFill>
                <a:latin typeface="Public Sans Bold"/>
              </a:rPr>
              <a:t>Level 4- RESULT</a:t>
            </a:r>
          </a:p>
        </p:txBody>
      </p:sp>
      <p:sp>
        <p:nvSpPr>
          <p:cNvPr id="16" name="Freeform 16"/>
          <p:cNvSpPr/>
          <p:nvPr/>
        </p:nvSpPr>
        <p:spPr>
          <a:xfrm>
            <a:off x="15803187" y="144087"/>
            <a:ext cx="2484813" cy="2484813"/>
          </a:xfrm>
          <a:custGeom>
            <a:avLst/>
            <a:gdLst/>
            <a:ahLst/>
            <a:cxnLst/>
            <a:rect l="l" t="t" r="r" b="b"/>
            <a:pathLst>
              <a:path w="2484813" h="2484813">
                <a:moveTo>
                  <a:pt x="0" y="0"/>
                </a:moveTo>
                <a:lnTo>
                  <a:pt x="2484813" y="0"/>
                </a:lnTo>
                <a:lnTo>
                  <a:pt x="2484813" y="2484813"/>
                </a:lnTo>
                <a:lnTo>
                  <a:pt x="0" y="2484813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2" grpId="0"/>
      <p:bldP spid="13" grpId="0"/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36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537636" cy="1537636"/>
          </a:xfrm>
          <a:custGeom>
            <a:avLst/>
            <a:gdLst/>
            <a:ahLst/>
            <a:cxnLst/>
            <a:rect l="l" t="t" r="r" b="b"/>
            <a:pathLst>
              <a:path w="1537636" h="1537636">
                <a:moveTo>
                  <a:pt x="0" y="0"/>
                </a:moveTo>
                <a:lnTo>
                  <a:pt x="1537636" y="0"/>
                </a:lnTo>
                <a:lnTo>
                  <a:pt x="1537636" y="1537636"/>
                </a:lnTo>
                <a:lnTo>
                  <a:pt x="0" y="15376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3" name="Freeform 3"/>
          <p:cNvSpPr/>
          <p:nvPr/>
        </p:nvSpPr>
        <p:spPr>
          <a:xfrm>
            <a:off x="7542298" y="768818"/>
            <a:ext cx="3420576" cy="1222856"/>
          </a:xfrm>
          <a:custGeom>
            <a:avLst/>
            <a:gdLst/>
            <a:ahLst/>
            <a:cxnLst/>
            <a:rect l="l" t="t" r="r" b="b"/>
            <a:pathLst>
              <a:path w="3420576" h="1222856">
                <a:moveTo>
                  <a:pt x="0" y="0"/>
                </a:moveTo>
                <a:lnTo>
                  <a:pt x="3420576" y="0"/>
                </a:lnTo>
                <a:lnTo>
                  <a:pt x="3420576" y="1222856"/>
                </a:lnTo>
                <a:lnTo>
                  <a:pt x="0" y="12228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4" name="Freeform 4"/>
          <p:cNvSpPr/>
          <p:nvPr/>
        </p:nvSpPr>
        <p:spPr>
          <a:xfrm>
            <a:off x="12364645" y="5785378"/>
            <a:ext cx="3198215" cy="3284431"/>
          </a:xfrm>
          <a:custGeom>
            <a:avLst/>
            <a:gdLst/>
            <a:ahLst/>
            <a:cxnLst/>
            <a:rect l="l" t="t" r="r" b="b"/>
            <a:pathLst>
              <a:path w="3198215" h="3284431">
                <a:moveTo>
                  <a:pt x="0" y="0"/>
                </a:moveTo>
                <a:lnTo>
                  <a:pt x="3198214" y="0"/>
                </a:lnTo>
                <a:lnTo>
                  <a:pt x="3198214" y="3284430"/>
                </a:lnTo>
                <a:lnTo>
                  <a:pt x="0" y="32844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5" name="Freeform 5"/>
          <p:cNvSpPr/>
          <p:nvPr/>
        </p:nvSpPr>
        <p:spPr>
          <a:xfrm>
            <a:off x="2906632" y="0"/>
            <a:ext cx="3264066" cy="3104943"/>
          </a:xfrm>
          <a:custGeom>
            <a:avLst/>
            <a:gdLst/>
            <a:ahLst/>
            <a:cxnLst/>
            <a:rect l="l" t="t" r="r" b="b"/>
            <a:pathLst>
              <a:path w="3264066" h="3104943">
                <a:moveTo>
                  <a:pt x="0" y="0"/>
                </a:moveTo>
                <a:lnTo>
                  <a:pt x="3264066" y="0"/>
                </a:lnTo>
                <a:lnTo>
                  <a:pt x="3264066" y="3104943"/>
                </a:lnTo>
                <a:lnTo>
                  <a:pt x="0" y="31049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6" name="Freeform 6"/>
          <p:cNvSpPr/>
          <p:nvPr/>
        </p:nvSpPr>
        <p:spPr>
          <a:xfrm>
            <a:off x="12403694" y="0"/>
            <a:ext cx="2976174" cy="3720218"/>
          </a:xfrm>
          <a:custGeom>
            <a:avLst/>
            <a:gdLst/>
            <a:ahLst/>
            <a:cxnLst/>
            <a:rect l="l" t="t" r="r" b="b"/>
            <a:pathLst>
              <a:path w="2976174" h="3720218">
                <a:moveTo>
                  <a:pt x="0" y="0"/>
                </a:moveTo>
                <a:lnTo>
                  <a:pt x="2976175" y="0"/>
                </a:lnTo>
                <a:lnTo>
                  <a:pt x="2976175" y="3720218"/>
                </a:lnTo>
                <a:lnTo>
                  <a:pt x="0" y="37202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7" name="TextBox 7"/>
          <p:cNvSpPr txBox="1"/>
          <p:nvPr/>
        </p:nvSpPr>
        <p:spPr>
          <a:xfrm>
            <a:off x="12565740" y="3747995"/>
            <a:ext cx="3043790" cy="979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57"/>
              </a:lnSpc>
            </a:pPr>
            <a:r>
              <a:rPr lang="en-US" sz="7639" spc="-381">
                <a:solidFill>
                  <a:srgbClr val="EEEEEE"/>
                </a:solidFill>
                <a:latin typeface="League Spartan"/>
              </a:rPr>
              <a:t>Reflect</a:t>
            </a:r>
          </a:p>
        </p:txBody>
      </p:sp>
      <p:sp>
        <p:nvSpPr>
          <p:cNvPr id="8" name="Freeform 8"/>
          <p:cNvSpPr/>
          <p:nvPr/>
        </p:nvSpPr>
        <p:spPr>
          <a:xfrm rot="5313558">
            <a:off x="15168466" y="4020234"/>
            <a:ext cx="3332233" cy="1191273"/>
          </a:xfrm>
          <a:custGeom>
            <a:avLst/>
            <a:gdLst/>
            <a:ahLst/>
            <a:cxnLst/>
            <a:rect l="l" t="t" r="r" b="b"/>
            <a:pathLst>
              <a:path w="3332233" h="1191273">
                <a:moveTo>
                  <a:pt x="0" y="0"/>
                </a:moveTo>
                <a:lnTo>
                  <a:pt x="3332233" y="0"/>
                </a:lnTo>
                <a:lnTo>
                  <a:pt x="3332233" y="1191274"/>
                </a:lnTo>
                <a:lnTo>
                  <a:pt x="0" y="119127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9" name="Freeform 9"/>
          <p:cNvSpPr/>
          <p:nvPr/>
        </p:nvSpPr>
        <p:spPr>
          <a:xfrm>
            <a:off x="1721718" y="5539936"/>
            <a:ext cx="6327674" cy="2818691"/>
          </a:xfrm>
          <a:custGeom>
            <a:avLst/>
            <a:gdLst/>
            <a:ahLst/>
            <a:cxnLst/>
            <a:rect l="l" t="t" r="r" b="b"/>
            <a:pathLst>
              <a:path w="6327674" h="2818691">
                <a:moveTo>
                  <a:pt x="0" y="0"/>
                </a:moveTo>
                <a:lnTo>
                  <a:pt x="6327675" y="0"/>
                </a:lnTo>
                <a:lnTo>
                  <a:pt x="6327675" y="2818691"/>
                </a:lnTo>
                <a:lnTo>
                  <a:pt x="0" y="281869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10" name="Freeform 10"/>
          <p:cNvSpPr/>
          <p:nvPr/>
        </p:nvSpPr>
        <p:spPr>
          <a:xfrm rot="-10689304">
            <a:off x="8371591" y="8472728"/>
            <a:ext cx="3340312" cy="1194162"/>
          </a:xfrm>
          <a:custGeom>
            <a:avLst/>
            <a:gdLst/>
            <a:ahLst/>
            <a:cxnLst/>
            <a:rect l="l" t="t" r="r" b="b"/>
            <a:pathLst>
              <a:path w="3340312" h="1194162">
                <a:moveTo>
                  <a:pt x="0" y="0"/>
                </a:moveTo>
                <a:lnTo>
                  <a:pt x="3340313" y="0"/>
                </a:lnTo>
                <a:lnTo>
                  <a:pt x="3340313" y="1194161"/>
                </a:lnTo>
                <a:lnTo>
                  <a:pt x="0" y="119416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11" name="TextBox 11"/>
          <p:cNvSpPr txBox="1"/>
          <p:nvPr/>
        </p:nvSpPr>
        <p:spPr>
          <a:xfrm>
            <a:off x="2083668" y="3236674"/>
            <a:ext cx="5099908" cy="964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63"/>
              </a:lnSpc>
            </a:pPr>
            <a:r>
              <a:rPr lang="en-US" sz="7540" spc="-377" dirty="0">
                <a:solidFill>
                  <a:srgbClr val="EEEEEE"/>
                </a:solidFill>
                <a:latin typeface="League Spartan"/>
              </a:rPr>
              <a:t>Experience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336975" y="9325102"/>
            <a:ext cx="3501320" cy="971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8"/>
              </a:lnSpc>
            </a:pPr>
            <a:r>
              <a:rPr lang="en-US" sz="7587" spc="-379">
                <a:solidFill>
                  <a:srgbClr val="EEEEEE"/>
                </a:solidFill>
                <a:latin typeface="League Spartan"/>
              </a:rPr>
              <a:t>Discuss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451972" y="8530077"/>
            <a:ext cx="4090326" cy="18360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10"/>
              </a:lnSpc>
            </a:pPr>
            <a:r>
              <a:rPr lang="en-US" sz="7379" spc="-368">
                <a:solidFill>
                  <a:srgbClr val="EEEEEE"/>
                </a:solidFill>
                <a:latin typeface="League Spartan"/>
              </a:rPr>
              <a:t>Present/ Share</a:t>
            </a:r>
          </a:p>
        </p:txBody>
      </p:sp>
      <p:sp>
        <p:nvSpPr>
          <p:cNvPr id="14" name="Freeform 14"/>
          <p:cNvSpPr/>
          <p:nvPr/>
        </p:nvSpPr>
        <p:spPr>
          <a:xfrm rot="-5400000">
            <a:off x="-365556" y="4708118"/>
            <a:ext cx="3075174" cy="1099375"/>
          </a:xfrm>
          <a:custGeom>
            <a:avLst/>
            <a:gdLst/>
            <a:ahLst/>
            <a:cxnLst/>
            <a:rect l="l" t="t" r="r" b="b"/>
            <a:pathLst>
              <a:path w="3075174" h="1099375">
                <a:moveTo>
                  <a:pt x="0" y="0"/>
                </a:moveTo>
                <a:lnTo>
                  <a:pt x="3075174" y="0"/>
                </a:lnTo>
                <a:lnTo>
                  <a:pt x="3075174" y="1099374"/>
                </a:lnTo>
                <a:lnTo>
                  <a:pt x="0" y="109937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/>
      <p:bldP spid="8" grpId="0" animBg="1"/>
      <p:bldP spid="9" grpId="0" animBg="1"/>
      <p:bldP spid="10" grpId="0" animBg="1"/>
      <p:bldP spid="11" grpId="0"/>
      <p:bldP spid="12" grpId="0"/>
      <p:bldP spid="13" grpId="0"/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830280"/>
            <a:ext cx="18288000" cy="2477400"/>
          </a:xfrm>
          <a:custGeom>
            <a:avLst/>
            <a:gdLst/>
            <a:ahLst/>
            <a:cxnLst/>
            <a:rect l="l" t="t" r="r" b="b"/>
            <a:pathLst>
              <a:path w="18288000" h="2477400">
                <a:moveTo>
                  <a:pt x="0" y="0"/>
                </a:moveTo>
                <a:lnTo>
                  <a:pt x="18288000" y="0"/>
                </a:lnTo>
                <a:lnTo>
                  <a:pt x="18288000" y="2477400"/>
                </a:lnTo>
                <a:lnTo>
                  <a:pt x="0" y="24774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04052" b="-109336"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3" name="TextBox 3"/>
          <p:cNvSpPr txBox="1"/>
          <p:nvPr/>
        </p:nvSpPr>
        <p:spPr>
          <a:xfrm>
            <a:off x="807277" y="561975"/>
            <a:ext cx="15115412" cy="866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30"/>
              </a:lnSpc>
            </a:pPr>
            <a:r>
              <a:rPr lang="en-US" sz="5275">
                <a:solidFill>
                  <a:srgbClr val="39367B"/>
                </a:solidFill>
                <a:latin typeface="Horizon"/>
              </a:rPr>
              <a:t>MANAGING PARTICIPANTS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1155875"/>
            <a:ext cx="14380239" cy="6525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19"/>
              </a:lnSpc>
            </a:pPr>
            <a:endParaRPr/>
          </a:p>
          <a:p>
            <a:pPr marL="949954" lvl="1" indent="-474977">
              <a:lnSpc>
                <a:spcPts val="5719"/>
              </a:lnSpc>
              <a:buFont typeface="Arial"/>
              <a:buChar char="•"/>
            </a:pPr>
            <a:r>
              <a:rPr lang="en-US" sz="4399">
                <a:solidFill>
                  <a:srgbClr val="0F0E0C"/>
                </a:solidFill>
                <a:latin typeface="Public Sans Bold"/>
              </a:rPr>
              <a:t>Handling Questions - You Know or Don't</a:t>
            </a:r>
          </a:p>
          <a:p>
            <a:pPr>
              <a:lnSpc>
                <a:spcPts val="5719"/>
              </a:lnSpc>
            </a:pPr>
            <a:endParaRPr lang="en-US" sz="4399">
              <a:solidFill>
                <a:srgbClr val="0F0E0C"/>
              </a:solidFill>
              <a:latin typeface="Public Sans Bold"/>
            </a:endParaRPr>
          </a:p>
          <a:p>
            <a:pPr marL="949954" lvl="1" indent="-474977">
              <a:lnSpc>
                <a:spcPts val="5719"/>
              </a:lnSpc>
              <a:buFont typeface="Arial"/>
              <a:buChar char="•"/>
            </a:pPr>
            <a:r>
              <a:rPr lang="en-US" sz="4399">
                <a:solidFill>
                  <a:srgbClr val="0F0E0C"/>
                </a:solidFill>
                <a:latin typeface="Public Sans Bold"/>
              </a:rPr>
              <a:t>Handling Tangent Participants</a:t>
            </a:r>
          </a:p>
          <a:p>
            <a:pPr>
              <a:lnSpc>
                <a:spcPts val="5719"/>
              </a:lnSpc>
            </a:pPr>
            <a:endParaRPr lang="en-US" sz="4399">
              <a:solidFill>
                <a:srgbClr val="0F0E0C"/>
              </a:solidFill>
              <a:latin typeface="Public Sans Bold"/>
            </a:endParaRPr>
          </a:p>
          <a:p>
            <a:pPr marL="949954" lvl="1" indent="-474977">
              <a:lnSpc>
                <a:spcPts val="5719"/>
              </a:lnSpc>
              <a:buFont typeface="Arial"/>
              <a:buChar char="•"/>
            </a:pPr>
            <a:r>
              <a:rPr lang="en-US" sz="4399">
                <a:solidFill>
                  <a:srgbClr val="0F0E0C"/>
                </a:solidFill>
                <a:latin typeface="Public Sans Bold"/>
              </a:rPr>
              <a:t>Handling Disinterested Participants</a:t>
            </a:r>
          </a:p>
          <a:p>
            <a:pPr>
              <a:lnSpc>
                <a:spcPts val="5849"/>
              </a:lnSpc>
            </a:pPr>
            <a:endParaRPr lang="en-US" sz="4399">
              <a:solidFill>
                <a:srgbClr val="0F0E0C"/>
              </a:solidFill>
              <a:latin typeface="Public Sans Bold"/>
            </a:endParaRPr>
          </a:p>
          <a:p>
            <a:pPr marL="949954" lvl="1" indent="-474977">
              <a:lnSpc>
                <a:spcPts val="5719"/>
              </a:lnSpc>
              <a:buFont typeface="Arial"/>
              <a:buChar char="•"/>
            </a:pPr>
            <a:r>
              <a:rPr lang="en-US" sz="4399">
                <a:solidFill>
                  <a:srgbClr val="0F0E0C"/>
                </a:solidFill>
                <a:latin typeface="Public Sans Bold"/>
              </a:rPr>
              <a:t>Handling Defensive or Aggressive Participants</a:t>
            </a:r>
          </a:p>
          <a:p>
            <a:pPr>
              <a:lnSpc>
                <a:spcPts val="5719"/>
              </a:lnSpc>
            </a:pPr>
            <a:endParaRPr lang="en-US" sz="4399">
              <a:solidFill>
                <a:srgbClr val="0F0E0C"/>
              </a:solidFill>
              <a:latin typeface="Public Sans Bold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5803187" y="-29382"/>
            <a:ext cx="2484813" cy="2484813"/>
          </a:xfrm>
          <a:custGeom>
            <a:avLst/>
            <a:gdLst/>
            <a:ahLst/>
            <a:cxnLst/>
            <a:rect l="l" t="t" r="r" b="b"/>
            <a:pathLst>
              <a:path w="2484813" h="2484813">
                <a:moveTo>
                  <a:pt x="0" y="0"/>
                </a:moveTo>
                <a:lnTo>
                  <a:pt x="2484813" y="0"/>
                </a:lnTo>
                <a:lnTo>
                  <a:pt x="2484813" y="2484813"/>
                </a:lnTo>
                <a:lnTo>
                  <a:pt x="0" y="24848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3323742"/>
          </a:xfrm>
          <a:prstGeom prst="rect">
            <a:avLst/>
          </a:prstGeom>
          <a:solidFill>
            <a:srgbClr val="39367B"/>
          </a:solidFill>
        </p:spPr>
        <p:txBody>
          <a:bodyPr/>
          <a:lstStyle/>
          <a:p>
            <a:endParaRPr lang="en-IN"/>
          </a:p>
        </p:txBody>
      </p:sp>
      <p:sp>
        <p:nvSpPr>
          <p:cNvPr id="3" name="TextBox 3"/>
          <p:cNvSpPr txBox="1"/>
          <p:nvPr/>
        </p:nvSpPr>
        <p:spPr>
          <a:xfrm>
            <a:off x="945305" y="729310"/>
            <a:ext cx="16313995" cy="1314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>
                <a:solidFill>
                  <a:srgbClr val="FFFFFF"/>
                </a:solidFill>
                <a:latin typeface="Horizon"/>
              </a:rPr>
              <a:t>THE CONCLUSION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68305" y="3049635"/>
            <a:ext cx="9102303" cy="7382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40"/>
              </a:lnSpc>
            </a:pPr>
            <a:endParaRPr/>
          </a:p>
          <a:p>
            <a:pPr marL="969972" lvl="1" indent="-484986">
              <a:lnSpc>
                <a:spcPts val="5840"/>
              </a:lnSpc>
              <a:buFont typeface="Arial"/>
              <a:buChar char="•"/>
            </a:pPr>
            <a:r>
              <a:rPr lang="en-US" sz="4492">
                <a:solidFill>
                  <a:srgbClr val="0F0E0C"/>
                </a:solidFill>
                <a:latin typeface="Public Sans Bold"/>
              </a:rPr>
              <a:t>SUMMARISING</a:t>
            </a:r>
          </a:p>
          <a:p>
            <a:pPr>
              <a:lnSpc>
                <a:spcPts val="5840"/>
              </a:lnSpc>
            </a:pPr>
            <a:endParaRPr lang="en-US" sz="4492">
              <a:solidFill>
                <a:srgbClr val="0F0E0C"/>
              </a:solidFill>
              <a:latin typeface="Public Sans Bold"/>
            </a:endParaRPr>
          </a:p>
          <a:p>
            <a:pPr marL="969972" lvl="1" indent="-484986">
              <a:lnSpc>
                <a:spcPts val="5840"/>
              </a:lnSpc>
              <a:buFont typeface="Arial"/>
              <a:buChar char="•"/>
            </a:pPr>
            <a:r>
              <a:rPr lang="en-US" sz="4492">
                <a:solidFill>
                  <a:srgbClr val="0F0E0C"/>
                </a:solidFill>
                <a:latin typeface="Public Sans Bold"/>
              </a:rPr>
              <a:t>QUOTE</a:t>
            </a:r>
          </a:p>
          <a:p>
            <a:pPr>
              <a:lnSpc>
                <a:spcPts val="5840"/>
              </a:lnSpc>
            </a:pPr>
            <a:endParaRPr lang="en-US" sz="4492">
              <a:solidFill>
                <a:srgbClr val="0F0E0C"/>
              </a:solidFill>
              <a:latin typeface="Public Sans Bold"/>
            </a:endParaRPr>
          </a:p>
          <a:p>
            <a:pPr marL="969972" lvl="1" indent="-484986">
              <a:lnSpc>
                <a:spcPts val="5840"/>
              </a:lnSpc>
              <a:buFont typeface="Arial"/>
              <a:buChar char="•"/>
            </a:pPr>
            <a:r>
              <a:rPr lang="en-US" sz="4492">
                <a:solidFill>
                  <a:srgbClr val="0F0E0C"/>
                </a:solidFill>
                <a:latin typeface="Public Sans Bold"/>
              </a:rPr>
              <a:t>OPENING THE Q&amp;A</a:t>
            </a:r>
          </a:p>
          <a:p>
            <a:pPr>
              <a:lnSpc>
                <a:spcPts val="5840"/>
              </a:lnSpc>
            </a:pPr>
            <a:endParaRPr lang="en-US" sz="4492">
              <a:solidFill>
                <a:srgbClr val="0F0E0C"/>
              </a:solidFill>
              <a:latin typeface="Public Sans Bold"/>
            </a:endParaRPr>
          </a:p>
          <a:p>
            <a:pPr marL="969972" lvl="1" indent="-484986">
              <a:lnSpc>
                <a:spcPts val="5840"/>
              </a:lnSpc>
              <a:buFont typeface="Arial"/>
              <a:buChar char="•"/>
            </a:pPr>
            <a:r>
              <a:rPr lang="en-US" sz="4492">
                <a:solidFill>
                  <a:srgbClr val="0F0E0C"/>
                </a:solidFill>
                <a:latin typeface="Public Sans Bold"/>
              </a:rPr>
              <a:t>STATISTICS</a:t>
            </a:r>
          </a:p>
          <a:p>
            <a:pPr>
              <a:lnSpc>
                <a:spcPts val="5840"/>
              </a:lnSpc>
            </a:pPr>
            <a:endParaRPr lang="en-US" sz="4492">
              <a:solidFill>
                <a:srgbClr val="0F0E0C"/>
              </a:solidFill>
              <a:latin typeface="Public Sans Bold"/>
            </a:endParaRPr>
          </a:p>
          <a:p>
            <a:pPr>
              <a:lnSpc>
                <a:spcPts val="5840"/>
              </a:lnSpc>
            </a:pPr>
            <a:endParaRPr lang="en-US" sz="4492">
              <a:solidFill>
                <a:srgbClr val="0F0E0C"/>
              </a:solidFill>
              <a:latin typeface="Public Sans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9102303" y="3266592"/>
            <a:ext cx="8914456" cy="7240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19"/>
              </a:lnSpc>
            </a:pPr>
            <a:endParaRPr/>
          </a:p>
          <a:p>
            <a:pPr marL="949954" lvl="1" indent="-474977">
              <a:lnSpc>
                <a:spcPts val="5719"/>
              </a:lnSpc>
              <a:buFont typeface="Arial"/>
              <a:buChar char="•"/>
            </a:pPr>
            <a:r>
              <a:rPr lang="en-US" sz="4399">
                <a:solidFill>
                  <a:srgbClr val="0F0E0C"/>
                </a:solidFill>
                <a:latin typeface="Public Sans Bold"/>
              </a:rPr>
              <a:t>RHETORICAL QUESTION</a:t>
            </a:r>
          </a:p>
          <a:p>
            <a:pPr>
              <a:lnSpc>
                <a:spcPts val="5719"/>
              </a:lnSpc>
            </a:pPr>
            <a:endParaRPr lang="en-US" sz="4399">
              <a:solidFill>
                <a:srgbClr val="0F0E0C"/>
              </a:solidFill>
              <a:latin typeface="Public Sans Bold"/>
            </a:endParaRPr>
          </a:p>
          <a:p>
            <a:pPr>
              <a:lnSpc>
                <a:spcPts val="5719"/>
              </a:lnSpc>
            </a:pPr>
            <a:endParaRPr lang="en-US" sz="4399">
              <a:solidFill>
                <a:srgbClr val="0F0E0C"/>
              </a:solidFill>
              <a:latin typeface="Public Sans Bold"/>
            </a:endParaRPr>
          </a:p>
          <a:p>
            <a:pPr marL="949954" lvl="1" indent="-474977">
              <a:lnSpc>
                <a:spcPts val="5719"/>
              </a:lnSpc>
              <a:buFont typeface="Arial"/>
              <a:buChar char="•"/>
            </a:pPr>
            <a:r>
              <a:rPr lang="en-US" sz="4399">
                <a:solidFill>
                  <a:srgbClr val="0F0E0C"/>
                </a:solidFill>
                <a:latin typeface="Public Sans Bold"/>
              </a:rPr>
              <a:t>HUMOR</a:t>
            </a:r>
          </a:p>
          <a:p>
            <a:pPr>
              <a:lnSpc>
                <a:spcPts val="5719"/>
              </a:lnSpc>
            </a:pPr>
            <a:endParaRPr lang="en-US" sz="4399">
              <a:solidFill>
                <a:srgbClr val="0F0E0C"/>
              </a:solidFill>
              <a:latin typeface="Public Sans Bold"/>
            </a:endParaRPr>
          </a:p>
          <a:p>
            <a:pPr>
              <a:lnSpc>
                <a:spcPts val="5719"/>
              </a:lnSpc>
            </a:pPr>
            <a:endParaRPr lang="en-US" sz="4399">
              <a:solidFill>
                <a:srgbClr val="0F0E0C"/>
              </a:solidFill>
              <a:latin typeface="Public Sans Bold"/>
            </a:endParaRPr>
          </a:p>
          <a:p>
            <a:pPr marL="949954" lvl="1" indent="-474977">
              <a:lnSpc>
                <a:spcPts val="5719"/>
              </a:lnSpc>
              <a:buFont typeface="Arial"/>
              <a:buChar char="•"/>
            </a:pPr>
            <a:r>
              <a:rPr lang="en-US" sz="4399">
                <a:solidFill>
                  <a:srgbClr val="0F0E0C"/>
                </a:solidFill>
                <a:latin typeface="Public Sans Bold"/>
              </a:rPr>
              <a:t>ANECDOTE</a:t>
            </a:r>
          </a:p>
          <a:p>
            <a:pPr>
              <a:lnSpc>
                <a:spcPts val="5719"/>
              </a:lnSpc>
            </a:pPr>
            <a:endParaRPr lang="en-US" sz="4399">
              <a:solidFill>
                <a:srgbClr val="0F0E0C"/>
              </a:solidFill>
              <a:latin typeface="Public Sans Bold"/>
            </a:endParaRPr>
          </a:p>
          <a:p>
            <a:pPr>
              <a:lnSpc>
                <a:spcPts val="5719"/>
              </a:lnSpc>
            </a:pPr>
            <a:endParaRPr lang="en-US" sz="4399">
              <a:solidFill>
                <a:srgbClr val="0F0E0C"/>
              </a:solidFill>
              <a:latin typeface="Public Sans Bold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36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76966"/>
            <a:ext cx="16230600" cy="6695122"/>
          </a:xfrm>
          <a:custGeom>
            <a:avLst/>
            <a:gdLst/>
            <a:ahLst/>
            <a:cxnLst/>
            <a:rect l="l" t="t" r="r" b="b"/>
            <a:pathLst>
              <a:path w="16230600" h="6695122">
                <a:moveTo>
                  <a:pt x="0" y="0"/>
                </a:moveTo>
                <a:lnTo>
                  <a:pt x="16230600" y="0"/>
                </a:lnTo>
                <a:lnTo>
                  <a:pt x="16230600" y="6695122"/>
                </a:lnTo>
                <a:lnTo>
                  <a:pt x="0" y="66951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69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08422" y="681659"/>
            <a:ext cx="3604454" cy="1395907"/>
          </a:xfrm>
          <a:custGeom>
            <a:avLst/>
            <a:gdLst/>
            <a:ahLst/>
            <a:cxnLst/>
            <a:rect l="l" t="t" r="r" b="b"/>
            <a:pathLst>
              <a:path w="3604454" h="1395907">
                <a:moveTo>
                  <a:pt x="0" y="0"/>
                </a:moveTo>
                <a:lnTo>
                  <a:pt x="3604454" y="0"/>
                </a:lnTo>
                <a:lnTo>
                  <a:pt x="3604454" y="1395907"/>
                </a:lnTo>
                <a:lnTo>
                  <a:pt x="0" y="13959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3" name="Freeform 3"/>
          <p:cNvSpPr/>
          <p:nvPr/>
        </p:nvSpPr>
        <p:spPr>
          <a:xfrm>
            <a:off x="6923626" y="394118"/>
            <a:ext cx="4440748" cy="2155781"/>
          </a:xfrm>
          <a:custGeom>
            <a:avLst/>
            <a:gdLst/>
            <a:ahLst/>
            <a:cxnLst/>
            <a:rect l="l" t="t" r="r" b="b"/>
            <a:pathLst>
              <a:path w="4440748" h="2155781">
                <a:moveTo>
                  <a:pt x="0" y="0"/>
                </a:moveTo>
                <a:lnTo>
                  <a:pt x="4440748" y="0"/>
                </a:lnTo>
                <a:lnTo>
                  <a:pt x="4440748" y="2155781"/>
                </a:lnTo>
                <a:lnTo>
                  <a:pt x="0" y="21557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4" name="Freeform 4"/>
          <p:cNvSpPr/>
          <p:nvPr/>
        </p:nvSpPr>
        <p:spPr>
          <a:xfrm>
            <a:off x="14562739" y="1205433"/>
            <a:ext cx="2403009" cy="2835409"/>
          </a:xfrm>
          <a:custGeom>
            <a:avLst/>
            <a:gdLst/>
            <a:ahLst/>
            <a:cxnLst/>
            <a:rect l="l" t="t" r="r" b="b"/>
            <a:pathLst>
              <a:path w="2403009" h="2835409">
                <a:moveTo>
                  <a:pt x="0" y="0"/>
                </a:moveTo>
                <a:lnTo>
                  <a:pt x="2403009" y="0"/>
                </a:lnTo>
                <a:lnTo>
                  <a:pt x="2403009" y="2835408"/>
                </a:lnTo>
                <a:lnTo>
                  <a:pt x="0" y="28354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5" name="Freeform 5"/>
          <p:cNvSpPr/>
          <p:nvPr/>
        </p:nvSpPr>
        <p:spPr>
          <a:xfrm flipH="1">
            <a:off x="467889" y="3326621"/>
            <a:ext cx="2993308" cy="3633757"/>
          </a:xfrm>
          <a:custGeom>
            <a:avLst/>
            <a:gdLst/>
            <a:ahLst/>
            <a:cxnLst/>
            <a:rect l="l" t="t" r="r" b="b"/>
            <a:pathLst>
              <a:path w="2993308" h="3633757">
                <a:moveTo>
                  <a:pt x="2993307" y="0"/>
                </a:moveTo>
                <a:lnTo>
                  <a:pt x="0" y="0"/>
                </a:lnTo>
                <a:lnTo>
                  <a:pt x="0" y="3633758"/>
                </a:lnTo>
                <a:lnTo>
                  <a:pt x="2993307" y="3633758"/>
                </a:lnTo>
                <a:lnTo>
                  <a:pt x="299330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6" name="Freeform 6"/>
          <p:cNvSpPr/>
          <p:nvPr/>
        </p:nvSpPr>
        <p:spPr>
          <a:xfrm>
            <a:off x="4693050" y="2077566"/>
            <a:ext cx="9072603" cy="4740435"/>
          </a:xfrm>
          <a:custGeom>
            <a:avLst/>
            <a:gdLst/>
            <a:ahLst/>
            <a:cxnLst/>
            <a:rect l="l" t="t" r="r" b="b"/>
            <a:pathLst>
              <a:path w="9072603" h="4740435">
                <a:moveTo>
                  <a:pt x="0" y="0"/>
                </a:moveTo>
                <a:lnTo>
                  <a:pt x="9072603" y="0"/>
                </a:lnTo>
                <a:lnTo>
                  <a:pt x="9072603" y="4740435"/>
                </a:lnTo>
                <a:lnTo>
                  <a:pt x="0" y="474043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7" name="Freeform 7"/>
          <p:cNvSpPr/>
          <p:nvPr/>
        </p:nvSpPr>
        <p:spPr>
          <a:xfrm>
            <a:off x="3888573" y="6028650"/>
            <a:ext cx="3375025" cy="3012977"/>
          </a:xfrm>
          <a:custGeom>
            <a:avLst/>
            <a:gdLst/>
            <a:ahLst/>
            <a:cxnLst/>
            <a:rect l="l" t="t" r="r" b="b"/>
            <a:pathLst>
              <a:path w="3375025" h="3012977">
                <a:moveTo>
                  <a:pt x="0" y="0"/>
                </a:moveTo>
                <a:lnTo>
                  <a:pt x="3375025" y="0"/>
                </a:lnTo>
                <a:lnTo>
                  <a:pt x="3375025" y="3012977"/>
                </a:lnTo>
                <a:lnTo>
                  <a:pt x="0" y="301297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8" name="Freeform 8"/>
          <p:cNvSpPr/>
          <p:nvPr/>
        </p:nvSpPr>
        <p:spPr>
          <a:xfrm>
            <a:off x="11904182" y="6028650"/>
            <a:ext cx="3272473" cy="3264291"/>
          </a:xfrm>
          <a:custGeom>
            <a:avLst/>
            <a:gdLst/>
            <a:ahLst/>
            <a:cxnLst/>
            <a:rect l="l" t="t" r="r" b="b"/>
            <a:pathLst>
              <a:path w="3272473" h="3264291">
                <a:moveTo>
                  <a:pt x="0" y="0"/>
                </a:moveTo>
                <a:lnTo>
                  <a:pt x="3272473" y="0"/>
                </a:lnTo>
                <a:lnTo>
                  <a:pt x="3272473" y="3264292"/>
                </a:lnTo>
                <a:lnTo>
                  <a:pt x="0" y="326429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9" name="TextBox 9"/>
          <p:cNvSpPr txBox="1"/>
          <p:nvPr/>
        </p:nvSpPr>
        <p:spPr>
          <a:xfrm>
            <a:off x="467889" y="1937976"/>
            <a:ext cx="5108197" cy="11940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08"/>
              </a:lnSpc>
            </a:pPr>
            <a:r>
              <a:rPr lang="en-US" sz="9272" spc="-463" dirty="0">
                <a:solidFill>
                  <a:srgbClr val="000000"/>
                </a:solidFill>
                <a:latin typeface="League Spartan"/>
              </a:rPr>
              <a:t>Interact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045826" y="4221816"/>
            <a:ext cx="3985909" cy="921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73"/>
              </a:lnSpc>
            </a:pPr>
            <a:r>
              <a:rPr lang="en-US" sz="7235" spc="-361">
                <a:solidFill>
                  <a:srgbClr val="000000"/>
                </a:solidFill>
                <a:latin typeface="League Spartan"/>
              </a:rPr>
              <a:t>Breaks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423942" y="9127671"/>
            <a:ext cx="6372739" cy="1216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05"/>
              </a:lnSpc>
            </a:pPr>
            <a:r>
              <a:rPr lang="en-US" sz="9479" spc="-473">
                <a:solidFill>
                  <a:srgbClr val="000000"/>
                </a:solidFill>
                <a:latin typeface="League Spartan"/>
              </a:rPr>
              <a:t>Participate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119754" y="3574271"/>
            <a:ext cx="5784428" cy="2619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75"/>
              </a:lnSpc>
            </a:pPr>
            <a:r>
              <a:rPr lang="en-US" sz="10500" spc="-525">
                <a:solidFill>
                  <a:srgbClr val="ED1C24"/>
                </a:solidFill>
                <a:latin typeface="League Spartan"/>
              </a:rPr>
              <a:t>SESSION NORMS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7" grpId="0" animBg="1"/>
      <p:bldP spid="8" grpId="0" animBg="1"/>
      <p:bldP spid="9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8479747" cy="10287000"/>
          </a:xfrm>
          <a:prstGeom prst="rect">
            <a:avLst/>
          </a:prstGeom>
          <a:solidFill>
            <a:srgbClr val="39367B"/>
          </a:solidFill>
        </p:spPr>
        <p:txBody>
          <a:bodyPr/>
          <a:lstStyle/>
          <a:p>
            <a:endParaRPr lang="en-IN"/>
          </a:p>
        </p:txBody>
      </p:sp>
      <p:sp>
        <p:nvSpPr>
          <p:cNvPr id="3" name="Freeform 3"/>
          <p:cNvSpPr/>
          <p:nvPr/>
        </p:nvSpPr>
        <p:spPr>
          <a:xfrm>
            <a:off x="16117193" y="0"/>
            <a:ext cx="2170807" cy="2170807"/>
          </a:xfrm>
          <a:custGeom>
            <a:avLst/>
            <a:gdLst/>
            <a:ahLst/>
            <a:cxnLst/>
            <a:rect l="l" t="t" r="r" b="b"/>
            <a:pathLst>
              <a:path w="2170807" h="2170807">
                <a:moveTo>
                  <a:pt x="0" y="0"/>
                </a:moveTo>
                <a:lnTo>
                  <a:pt x="2170807" y="0"/>
                </a:lnTo>
                <a:lnTo>
                  <a:pt x="2170807" y="2170807"/>
                </a:lnTo>
                <a:lnTo>
                  <a:pt x="0" y="21708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4" name="Freeform 4"/>
          <p:cNvSpPr/>
          <p:nvPr/>
        </p:nvSpPr>
        <p:spPr>
          <a:xfrm>
            <a:off x="0" y="4714524"/>
            <a:ext cx="5973694" cy="5572476"/>
          </a:xfrm>
          <a:custGeom>
            <a:avLst/>
            <a:gdLst/>
            <a:ahLst/>
            <a:cxnLst/>
            <a:rect l="l" t="t" r="r" b="b"/>
            <a:pathLst>
              <a:path w="5973694" h="5572476">
                <a:moveTo>
                  <a:pt x="0" y="0"/>
                </a:moveTo>
                <a:lnTo>
                  <a:pt x="5973694" y="0"/>
                </a:lnTo>
                <a:lnTo>
                  <a:pt x="5973694" y="5572476"/>
                </a:lnTo>
                <a:lnTo>
                  <a:pt x="0" y="55724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5" name="TextBox 5"/>
          <p:cNvSpPr txBox="1"/>
          <p:nvPr/>
        </p:nvSpPr>
        <p:spPr>
          <a:xfrm>
            <a:off x="11704136" y="3582108"/>
            <a:ext cx="5101090" cy="1000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00"/>
              </a:lnSpc>
            </a:pPr>
            <a:r>
              <a:rPr lang="en-US" sz="3000">
                <a:solidFill>
                  <a:srgbClr val="000000"/>
                </a:solidFill>
                <a:latin typeface="Public Sans"/>
              </a:rPr>
              <a:t>Use Different types of openers and conclusions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044484" y="3401133"/>
            <a:ext cx="1677353" cy="1314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00"/>
              </a:lnSpc>
            </a:pPr>
            <a:r>
              <a:rPr lang="en-US" sz="8000">
                <a:solidFill>
                  <a:srgbClr val="39367B"/>
                </a:solidFill>
                <a:latin typeface="Horizon"/>
              </a:rPr>
              <a:t>01.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044484" y="5614239"/>
            <a:ext cx="2051328" cy="1314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00"/>
              </a:lnSpc>
            </a:pPr>
            <a:r>
              <a:rPr lang="en-US" sz="8000">
                <a:solidFill>
                  <a:srgbClr val="39367B"/>
                </a:solidFill>
                <a:latin typeface="Horizon"/>
              </a:rPr>
              <a:t>02.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044484" y="7840266"/>
            <a:ext cx="2046446" cy="1314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00"/>
              </a:lnSpc>
            </a:pPr>
            <a:r>
              <a:rPr lang="en-US" sz="8000">
                <a:solidFill>
                  <a:srgbClr val="39367B"/>
                </a:solidFill>
                <a:latin typeface="Horizon"/>
              </a:rPr>
              <a:t>03.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88790" y="573749"/>
            <a:ext cx="8146094" cy="2190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37"/>
              </a:lnSpc>
            </a:pPr>
            <a:r>
              <a:rPr lang="en-US" sz="6948">
                <a:solidFill>
                  <a:srgbClr val="000000"/>
                </a:solidFill>
                <a:latin typeface="Horizon"/>
              </a:rPr>
              <a:t> </a:t>
            </a:r>
            <a:r>
              <a:rPr lang="en-US" sz="6948">
                <a:solidFill>
                  <a:srgbClr val="FFFFFF"/>
                </a:solidFill>
                <a:latin typeface="Horizon"/>
              </a:rPr>
              <a:t>Session Outcomes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793373" y="5299914"/>
            <a:ext cx="5101090" cy="1990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00"/>
              </a:lnSpc>
            </a:pPr>
            <a:r>
              <a:rPr lang="en-US" sz="3000">
                <a:solidFill>
                  <a:srgbClr val="000000"/>
                </a:solidFill>
                <a:latin typeface="Public Sans"/>
              </a:rPr>
              <a:t>Prepare and deliver sessions mindful of speaking and presentation skills along with Body Language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793373" y="7773591"/>
            <a:ext cx="5101090" cy="1495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00"/>
              </a:lnSpc>
            </a:pPr>
            <a:r>
              <a:rPr lang="en-US" sz="3000">
                <a:solidFill>
                  <a:srgbClr val="000000"/>
                </a:solidFill>
                <a:latin typeface="Public Sans"/>
              </a:rPr>
              <a:t>Apply Multiple answering techniques to your Q&amp;A Sessions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36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27752" y="6523222"/>
            <a:ext cx="18415752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N"/>
          </a:p>
        </p:txBody>
      </p:sp>
      <p:sp>
        <p:nvSpPr>
          <p:cNvPr id="3" name="AutoShape 3"/>
          <p:cNvSpPr/>
          <p:nvPr/>
        </p:nvSpPr>
        <p:spPr>
          <a:xfrm rot="5400000">
            <a:off x="1804846" y="8400349"/>
            <a:ext cx="3763778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N"/>
          </a:p>
        </p:txBody>
      </p:sp>
      <p:sp>
        <p:nvSpPr>
          <p:cNvPr id="4" name="AutoShape 4"/>
          <p:cNvSpPr/>
          <p:nvPr/>
        </p:nvSpPr>
        <p:spPr>
          <a:xfrm rot="5400000">
            <a:off x="5438074" y="8400349"/>
            <a:ext cx="3763778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N"/>
          </a:p>
        </p:txBody>
      </p:sp>
      <p:sp>
        <p:nvSpPr>
          <p:cNvPr id="5" name="AutoShape 5"/>
          <p:cNvSpPr/>
          <p:nvPr/>
        </p:nvSpPr>
        <p:spPr>
          <a:xfrm rot="5400000">
            <a:off x="9095674" y="8400349"/>
            <a:ext cx="3763778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N"/>
          </a:p>
        </p:txBody>
      </p:sp>
      <p:sp>
        <p:nvSpPr>
          <p:cNvPr id="6" name="AutoShape 6"/>
          <p:cNvSpPr/>
          <p:nvPr/>
        </p:nvSpPr>
        <p:spPr>
          <a:xfrm rot="5400000">
            <a:off x="12753274" y="8400349"/>
            <a:ext cx="3763778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N"/>
          </a:p>
        </p:txBody>
      </p:sp>
      <p:grpSp>
        <p:nvGrpSpPr>
          <p:cNvPr id="7" name="Group 7"/>
          <p:cNvGrpSpPr/>
          <p:nvPr/>
        </p:nvGrpSpPr>
        <p:grpSpPr>
          <a:xfrm>
            <a:off x="1028700" y="1028700"/>
            <a:ext cx="12647685" cy="4347766"/>
            <a:chOff x="0" y="0"/>
            <a:chExt cx="16863580" cy="5797021"/>
          </a:xfrm>
        </p:grpSpPr>
        <p:sp>
          <p:nvSpPr>
            <p:cNvPr id="8" name="TextBox 8"/>
            <p:cNvSpPr txBox="1"/>
            <p:nvPr/>
          </p:nvSpPr>
          <p:spPr>
            <a:xfrm>
              <a:off x="0" y="833437"/>
              <a:ext cx="16863580" cy="49635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600"/>
                </a:lnSpc>
              </a:pPr>
              <a:r>
                <a:rPr lang="en-US" sz="8000">
                  <a:solidFill>
                    <a:srgbClr val="000000"/>
                  </a:solidFill>
                  <a:latin typeface="Horizon"/>
                </a:rPr>
                <a:t>What we'll cover in this </a:t>
              </a:r>
              <a:r>
                <a:rPr lang="en-US" sz="8000">
                  <a:solidFill>
                    <a:srgbClr val="FFFFFF"/>
                  </a:solidFill>
                  <a:latin typeface="Horizon"/>
                </a:rPr>
                <a:t>session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8525221" cy="6459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00"/>
                </a:lnSpc>
              </a:pPr>
              <a:r>
                <a:rPr lang="en-US" sz="3000">
                  <a:solidFill>
                    <a:srgbClr val="000000"/>
                  </a:solidFill>
                  <a:latin typeface="Public Sans"/>
                </a:rPr>
                <a:t>Our Learning Checklist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72819" y="7293813"/>
            <a:ext cx="2356123" cy="1365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59"/>
              </a:lnSpc>
            </a:pPr>
            <a:r>
              <a:rPr lang="en-US" sz="4199">
                <a:solidFill>
                  <a:srgbClr val="FFFFFF"/>
                </a:solidFill>
                <a:latin typeface="Public Sans"/>
              </a:rPr>
              <a:t>Opening a session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875616" y="7312864"/>
            <a:ext cx="3030009" cy="1829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9"/>
              </a:lnSpc>
            </a:pPr>
            <a:r>
              <a:rPr lang="en-US" sz="3699">
                <a:solidFill>
                  <a:srgbClr val="FFFFFF"/>
                </a:solidFill>
                <a:latin typeface="Public Sans"/>
              </a:rPr>
              <a:t>The Dos and Dont's of Presentation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738503" y="7110934"/>
            <a:ext cx="2653272" cy="1912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69"/>
              </a:lnSpc>
            </a:pPr>
            <a:r>
              <a:rPr lang="en-US" sz="3899">
                <a:solidFill>
                  <a:srgbClr val="FFFFFF"/>
                </a:solidFill>
                <a:latin typeface="Public Sans"/>
              </a:rPr>
              <a:t>Making a Session Interesting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396103" y="7498919"/>
            <a:ext cx="2653272" cy="1457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49"/>
              </a:lnSpc>
            </a:pPr>
            <a:r>
              <a:rPr lang="en-US" sz="4499">
                <a:solidFill>
                  <a:srgbClr val="FFFFFF"/>
                </a:solidFill>
                <a:latin typeface="Public Sans"/>
              </a:rPr>
              <a:t>Closing a Session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5220950" y="7544639"/>
            <a:ext cx="2370273" cy="1365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9"/>
              </a:lnSpc>
            </a:pPr>
            <a:r>
              <a:rPr lang="en-US" sz="4199">
                <a:solidFill>
                  <a:srgbClr val="FFFFFF"/>
                </a:solidFill>
                <a:latin typeface="Public Sans"/>
              </a:rPr>
              <a:t>Handling Q&amp;A</a:t>
            </a:r>
          </a:p>
        </p:txBody>
      </p:sp>
      <p:sp>
        <p:nvSpPr>
          <p:cNvPr id="15" name="Freeform 15"/>
          <p:cNvSpPr/>
          <p:nvPr/>
        </p:nvSpPr>
        <p:spPr>
          <a:xfrm>
            <a:off x="15419521" y="0"/>
            <a:ext cx="2868479" cy="2868479"/>
          </a:xfrm>
          <a:custGeom>
            <a:avLst/>
            <a:gdLst/>
            <a:ahLst/>
            <a:cxnLst/>
            <a:rect l="l" t="t" r="r" b="b"/>
            <a:pathLst>
              <a:path w="2868479" h="2868479">
                <a:moveTo>
                  <a:pt x="0" y="0"/>
                </a:moveTo>
                <a:lnTo>
                  <a:pt x="2868479" y="0"/>
                </a:lnTo>
                <a:lnTo>
                  <a:pt x="2868479" y="2868479"/>
                </a:lnTo>
                <a:lnTo>
                  <a:pt x="0" y="28684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36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062995" y="0"/>
            <a:ext cx="3225005" cy="10287000"/>
            <a:chOff x="0" y="0"/>
            <a:chExt cx="4300007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12925" r="31423"/>
            <a:stretch>
              <a:fillRect/>
            </a:stretch>
          </p:blipFill>
          <p:spPr>
            <a:xfrm>
              <a:off x="0" y="0"/>
              <a:ext cx="4300007" cy="13716000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601783" y="630428"/>
            <a:ext cx="17410260" cy="1213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406"/>
              </a:lnSpc>
            </a:pPr>
            <a:r>
              <a:rPr lang="en-US" sz="7838">
                <a:solidFill>
                  <a:srgbClr val="FFFFFF"/>
                </a:solidFill>
                <a:latin typeface="Public Sans Bold"/>
              </a:rPr>
              <a:t>Public Speaking Vs </a:t>
            </a:r>
            <a:r>
              <a:rPr lang="en-US" sz="7838">
                <a:solidFill>
                  <a:srgbClr val="0F0E0C"/>
                </a:solidFill>
                <a:latin typeface="Public Sans Bold"/>
              </a:rPr>
              <a:t>Presentation</a:t>
            </a:r>
            <a:r>
              <a:rPr lang="en-US" sz="7838">
                <a:solidFill>
                  <a:srgbClr val="000000"/>
                </a:solidFill>
                <a:latin typeface="Public Sans Bold"/>
              </a:rPr>
              <a:t>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39234" y="2504186"/>
            <a:ext cx="14461212" cy="6610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71544" lvl="1" indent="-485772">
              <a:lnSpc>
                <a:spcPts val="5849"/>
              </a:lnSpc>
              <a:buFont typeface="Arial"/>
              <a:buChar char="•"/>
            </a:pPr>
            <a:r>
              <a:rPr lang="en-US" sz="4499">
                <a:solidFill>
                  <a:srgbClr val="FFFFFF"/>
                </a:solidFill>
                <a:latin typeface="Public Sans Bold"/>
              </a:rPr>
              <a:t>Objective &amp; Impact </a:t>
            </a:r>
          </a:p>
          <a:p>
            <a:pPr>
              <a:lnSpc>
                <a:spcPts val="5849"/>
              </a:lnSpc>
            </a:pPr>
            <a:endParaRPr lang="en-US" sz="4499">
              <a:solidFill>
                <a:srgbClr val="FFFFFF"/>
              </a:solidFill>
              <a:latin typeface="Public Sans Bold"/>
            </a:endParaRPr>
          </a:p>
          <a:p>
            <a:pPr marL="971544" lvl="1" indent="-485772">
              <a:lnSpc>
                <a:spcPts val="5849"/>
              </a:lnSpc>
              <a:buFont typeface="Arial"/>
              <a:buChar char="•"/>
            </a:pPr>
            <a:r>
              <a:rPr lang="en-US" sz="4499">
                <a:solidFill>
                  <a:srgbClr val="FFFFFF"/>
                </a:solidFill>
                <a:latin typeface="Public Sans Bold"/>
              </a:rPr>
              <a:t>Content- visual cues, PPTs, so on and forth. </a:t>
            </a:r>
          </a:p>
          <a:p>
            <a:pPr>
              <a:lnSpc>
                <a:spcPts val="5849"/>
              </a:lnSpc>
            </a:pPr>
            <a:endParaRPr lang="en-US" sz="4499">
              <a:solidFill>
                <a:srgbClr val="FFFFFF"/>
              </a:solidFill>
              <a:latin typeface="Public Sans Bold"/>
            </a:endParaRPr>
          </a:p>
          <a:p>
            <a:pPr marL="971544" lvl="1" indent="-485772">
              <a:lnSpc>
                <a:spcPts val="5849"/>
              </a:lnSpc>
              <a:buFont typeface="Arial"/>
              <a:buChar char="•"/>
            </a:pPr>
            <a:r>
              <a:rPr lang="en-US" sz="4499">
                <a:solidFill>
                  <a:srgbClr val="FFFFFF"/>
                </a:solidFill>
                <a:latin typeface="Public Sans Bold"/>
              </a:rPr>
              <a:t>Complexity of the topic</a:t>
            </a:r>
          </a:p>
          <a:p>
            <a:pPr>
              <a:lnSpc>
                <a:spcPts val="5849"/>
              </a:lnSpc>
            </a:pPr>
            <a:endParaRPr lang="en-US" sz="4499">
              <a:solidFill>
                <a:srgbClr val="FFFFFF"/>
              </a:solidFill>
              <a:latin typeface="Public Sans Bold"/>
            </a:endParaRPr>
          </a:p>
          <a:p>
            <a:pPr marL="971544" lvl="1" indent="-485772">
              <a:lnSpc>
                <a:spcPts val="5849"/>
              </a:lnSpc>
              <a:buFont typeface="Arial"/>
              <a:buChar char="•"/>
            </a:pPr>
            <a:r>
              <a:rPr lang="en-US" sz="4499">
                <a:solidFill>
                  <a:srgbClr val="FFFFFF"/>
                </a:solidFill>
                <a:latin typeface="Public Sans Bold"/>
              </a:rPr>
              <a:t>Size of the audience</a:t>
            </a:r>
          </a:p>
          <a:p>
            <a:pPr>
              <a:lnSpc>
                <a:spcPts val="5979"/>
              </a:lnSpc>
            </a:pPr>
            <a:endParaRPr lang="en-US" sz="4499">
              <a:solidFill>
                <a:srgbClr val="FFFFFF"/>
              </a:solidFill>
              <a:latin typeface="Public Sans Bold"/>
            </a:endParaRPr>
          </a:p>
          <a:p>
            <a:pPr marL="971544" lvl="1" indent="-485772">
              <a:lnSpc>
                <a:spcPts val="5849"/>
              </a:lnSpc>
              <a:buFont typeface="Arial"/>
              <a:buChar char="•"/>
            </a:pPr>
            <a:r>
              <a:rPr lang="en-US" sz="4499">
                <a:solidFill>
                  <a:srgbClr val="FFFFFF"/>
                </a:solidFill>
                <a:latin typeface="Public Sans Bold"/>
              </a:rPr>
              <a:t>Speaking – Essential to trainings &amp; Presentations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4104938" y="0"/>
            <a:ext cx="4183062" cy="10287000"/>
          </a:xfrm>
          <a:prstGeom prst="rect">
            <a:avLst/>
          </a:prstGeom>
          <a:solidFill>
            <a:srgbClr val="39367B"/>
          </a:solidFill>
        </p:spPr>
        <p:txBody>
          <a:bodyPr/>
          <a:lstStyle/>
          <a:p>
            <a:endParaRPr lang="en-IN"/>
          </a:p>
        </p:txBody>
      </p:sp>
      <p:sp>
        <p:nvSpPr>
          <p:cNvPr id="3" name="Freeform 3"/>
          <p:cNvSpPr/>
          <p:nvPr/>
        </p:nvSpPr>
        <p:spPr>
          <a:xfrm>
            <a:off x="14184938" y="3910390"/>
            <a:ext cx="4023061" cy="6376610"/>
          </a:xfrm>
          <a:custGeom>
            <a:avLst/>
            <a:gdLst/>
            <a:ahLst/>
            <a:cxnLst/>
            <a:rect l="l" t="t" r="r" b="b"/>
            <a:pathLst>
              <a:path w="4023061" h="6376610">
                <a:moveTo>
                  <a:pt x="0" y="0"/>
                </a:moveTo>
                <a:lnTo>
                  <a:pt x="4023061" y="0"/>
                </a:lnTo>
                <a:lnTo>
                  <a:pt x="4023061" y="6376610"/>
                </a:lnTo>
                <a:lnTo>
                  <a:pt x="0" y="63766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4" name="TextBox 4"/>
          <p:cNvSpPr txBox="1"/>
          <p:nvPr/>
        </p:nvSpPr>
        <p:spPr>
          <a:xfrm>
            <a:off x="562340" y="392873"/>
            <a:ext cx="16370351" cy="12621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941"/>
              </a:lnSpc>
            </a:pPr>
            <a:r>
              <a:rPr lang="en-US" sz="8284">
                <a:solidFill>
                  <a:srgbClr val="000000"/>
                </a:solidFill>
                <a:latin typeface="Public Sans Bold Bold"/>
              </a:rPr>
              <a:t>Factors Designing a Session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0001" y="1937726"/>
            <a:ext cx="14104938" cy="7731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14722" lvl="1" indent="-507361">
              <a:lnSpc>
                <a:spcPts val="6109"/>
              </a:lnSpc>
              <a:buFont typeface="Arial"/>
              <a:buChar char="•"/>
            </a:pPr>
            <a:r>
              <a:rPr lang="en-US" sz="4699">
                <a:solidFill>
                  <a:srgbClr val="0F0E0C"/>
                </a:solidFill>
                <a:latin typeface="Public Sans Bold"/>
              </a:rPr>
              <a:t>Know the Objective</a:t>
            </a:r>
          </a:p>
          <a:p>
            <a:pPr>
              <a:lnSpc>
                <a:spcPts val="6109"/>
              </a:lnSpc>
            </a:pPr>
            <a:endParaRPr lang="en-US" sz="4699">
              <a:solidFill>
                <a:srgbClr val="0F0E0C"/>
              </a:solidFill>
              <a:latin typeface="Public Sans Bold"/>
            </a:endParaRPr>
          </a:p>
          <a:p>
            <a:pPr marL="1014722" lvl="1" indent="-507361">
              <a:lnSpc>
                <a:spcPts val="6109"/>
              </a:lnSpc>
              <a:buFont typeface="Arial"/>
              <a:buChar char="•"/>
            </a:pPr>
            <a:r>
              <a:rPr lang="en-US" sz="4699">
                <a:solidFill>
                  <a:srgbClr val="0F0E0C"/>
                </a:solidFill>
                <a:latin typeface="Public Sans Bold"/>
              </a:rPr>
              <a:t>Know your Audience</a:t>
            </a:r>
          </a:p>
          <a:p>
            <a:pPr>
              <a:lnSpc>
                <a:spcPts val="6109"/>
              </a:lnSpc>
            </a:pPr>
            <a:endParaRPr lang="en-US" sz="4699">
              <a:solidFill>
                <a:srgbClr val="0F0E0C"/>
              </a:solidFill>
              <a:latin typeface="Public Sans Bold"/>
            </a:endParaRPr>
          </a:p>
          <a:p>
            <a:pPr marL="1014722" lvl="1" indent="-507361">
              <a:lnSpc>
                <a:spcPts val="6109"/>
              </a:lnSpc>
              <a:buFont typeface="Arial"/>
              <a:buChar char="•"/>
            </a:pPr>
            <a:r>
              <a:rPr lang="en-US" sz="4699">
                <a:solidFill>
                  <a:srgbClr val="0F0E0C"/>
                </a:solidFill>
                <a:latin typeface="Public Sans Bold"/>
              </a:rPr>
              <a:t>Develop the Outline</a:t>
            </a:r>
          </a:p>
          <a:p>
            <a:pPr>
              <a:lnSpc>
                <a:spcPts val="6109"/>
              </a:lnSpc>
            </a:pPr>
            <a:endParaRPr lang="en-US" sz="4699">
              <a:solidFill>
                <a:srgbClr val="0F0E0C"/>
              </a:solidFill>
              <a:latin typeface="Public Sans Bold"/>
            </a:endParaRPr>
          </a:p>
          <a:p>
            <a:pPr marL="1014722" lvl="1" indent="-507361">
              <a:lnSpc>
                <a:spcPts val="6109"/>
              </a:lnSpc>
              <a:buFont typeface="Arial"/>
              <a:buChar char="•"/>
            </a:pPr>
            <a:r>
              <a:rPr lang="en-US" sz="4699">
                <a:solidFill>
                  <a:srgbClr val="0F0E0C"/>
                </a:solidFill>
                <a:latin typeface="Public Sans Bold"/>
              </a:rPr>
              <a:t>Organize your speech- Opening, Core, Fringe and Conclusion</a:t>
            </a:r>
          </a:p>
          <a:p>
            <a:pPr>
              <a:lnSpc>
                <a:spcPts val="6239"/>
              </a:lnSpc>
            </a:pPr>
            <a:endParaRPr lang="en-US" sz="4699">
              <a:solidFill>
                <a:srgbClr val="0F0E0C"/>
              </a:solidFill>
              <a:latin typeface="Public Sans Bold"/>
            </a:endParaRPr>
          </a:p>
          <a:p>
            <a:pPr marL="1014722" lvl="1" indent="-507361">
              <a:lnSpc>
                <a:spcPts val="6109"/>
              </a:lnSpc>
              <a:buFont typeface="Arial"/>
              <a:buChar char="•"/>
            </a:pPr>
            <a:r>
              <a:rPr lang="en-US" sz="4699">
                <a:solidFill>
                  <a:srgbClr val="0F0E0C"/>
                </a:solidFill>
                <a:latin typeface="Public Sans Bold"/>
              </a:rPr>
              <a:t>Rehearse, Time and Deliver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7065825" cy="10287000"/>
          </a:xfrm>
          <a:prstGeom prst="rect">
            <a:avLst/>
          </a:prstGeom>
          <a:solidFill>
            <a:srgbClr val="39367B"/>
          </a:solidFill>
        </p:spPr>
        <p:txBody>
          <a:bodyPr/>
          <a:lstStyle/>
          <a:p>
            <a:endParaRPr lang="en-IN"/>
          </a:p>
        </p:txBody>
      </p:sp>
      <p:sp>
        <p:nvSpPr>
          <p:cNvPr id="3" name="Freeform 3"/>
          <p:cNvSpPr/>
          <p:nvPr/>
        </p:nvSpPr>
        <p:spPr>
          <a:xfrm>
            <a:off x="385780" y="4625023"/>
            <a:ext cx="5674385" cy="5529947"/>
          </a:xfrm>
          <a:custGeom>
            <a:avLst/>
            <a:gdLst/>
            <a:ahLst/>
            <a:cxnLst/>
            <a:rect l="l" t="t" r="r" b="b"/>
            <a:pathLst>
              <a:path w="5674385" h="5529947">
                <a:moveTo>
                  <a:pt x="0" y="0"/>
                </a:moveTo>
                <a:lnTo>
                  <a:pt x="5674386" y="0"/>
                </a:lnTo>
                <a:lnTo>
                  <a:pt x="5674386" y="5529946"/>
                </a:lnTo>
                <a:lnTo>
                  <a:pt x="0" y="55299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4" name="TextBox 4"/>
          <p:cNvSpPr txBox="1"/>
          <p:nvPr/>
        </p:nvSpPr>
        <p:spPr>
          <a:xfrm>
            <a:off x="385780" y="594831"/>
            <a:ext cx="5863886" cy="223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20"/>
              </a:lnSpc>
            </a:pPr>
            <a:r>
              <a:rPr lang="en-US" sz="7100">
                <a:solidFill>
                  <a:srgbClr val="FFFFFF"/>
                </a:solidFill>
                <a:latin typeface="Horizon"/>
              </a:rPr>
              <a:t>Session FLow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639208" y="623406"/>
            <a:ext cx="10199641" cy="8286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44"/>
              </a:lnSpc>
            </a:pPr>
            <a:endParaRPr/>
          </a:p>
          <a:p>
            <a:pPr marL="1086908" lvl="1" indent="-543454">
              <a:lnSpc>
                <a:spcPts val="6544"/>
              </a:lnSpc>
              <a:buFont typeface="Arial"/>
              <a:buChar char="•"/>
            </a:pPr>
            <a:r>
              <a:rPr lang="en-US" sz="5034">
                <a:solidFill>
                  <a:srgbClr val="0F0E0C"/>
                </a:solidFill>
                <a:latin typeface="Public Sans Bold"/>
              </a:rPr>
              <a:t>Chronological</a:t>
            </a:r>
          </a:p>
          <a:p>
            <a:pPr>
              <a:lnSpc>
                <a:spcPts val="6544"/>
              </a:lnSpc>
            </a:pPr>
            <a:endParaRPr lang="en-US" sz="5034">
              <a:solidFill>
                <a:srgbClr val="0F0E0C"/>
              </a:solidFill>
              <a:latin typeface="Public Sans Bold"/>
            </a:endParaRPr>
          </a:p>
          <a:p>
            <a:pPr marL="1086908" lvl="1" indent="-543454">
              <a:lnSpc>
                <a:spcPts val="6544"/>
              </a:lnSpc>
              <a:buFont typeface="Arial"/>
              <a:buChar char="•"/>
            </a:pPr>
            <a:r>
              <a:rPr lang="en-US" sz="5034">
                <a:solidFill>
                  <a:srgbClr val="0F0E0C"/>
                </a:solidFill>
                <a:latin typeface="Public Sans Bold"/>
              </a:rPr>
              <a:t>Topical</a:t>
            </a:r>
          </a:p>
          <a:p>
            <a:pPr>
              <a:lnSpc>
                <a:spcPts val="6544"/>
              </a:lnSpc>
            </a:pPr>
            <a:endParaRPr lang="en-US" sz="5034">
              <a:solidFill>
                <a:srgbClr val="0F0E0C"/>
              </a:solidFill>
              <a:latin typeface="Public Sans Bold"/>
            </a:endParaRPr>
          </a:p>
          <a:p>
            <a:pPr marL="1086908" lvl="1" indent="-543454">
              <a:lnSpc>
                <a:spcPts val="6544"/>
              </a:lnSpc>
              <a:buFont typeface="Arial"/>
              <a:buChar char="•"/>
            </a:pPr>
            <a:r>
              <a:rPr lang="en-US" sz="5034">
                <a:solidFill>
                  <a:srgbClr val="0F0E0C"/>
                </a:solidFill>
                <a:latin typeface="Public Sans Bold"/>
              </a:rPr>
              <a:t>Cause &amp; Effect</a:t>
            </a:r>
          </a:p>
          <a:p>
            <a:pPr>
              <a:lnSpc>
                <a:spcPts val="6693"/>
              </a:lnSpc>
            </a:pPr>
            <a:endParaRPr lang="en-US" sz="5034">
              <a:solidFill>
                <a:srgbClr val="0F0E0C"/>
              </a:solidFill>
              <a:latin typeface="Public Sans Bold"/>
            </a:endParaRPr>
          </a:p>
          <a:p>
            <a:pPr marL="1086908" lvl="1" indent="-543454">
              <a:lnSpc>
                <a:spcPts val="6544"/>
              </a:lnSpc>
              <a:buFont typeface="Arial"/>
              <a:buChar char="•"/>
            </a:pPr>
            <a:r>
              <a:rPr lang="en-US" sz="5034">
                <a:solidFill>
                  <a:srgbClr val="0F0E0C"/>
                </a:solidFill>
                <a:latin typeface="Public Sans Bold"/>
              </a:rPr>
              <a:t>Problem &amp; Solution</a:t>
            </a:r>
          </a:p>
          <a:p>
            <a:pPr>
              <a:lnSpc>
                <a:spcPts val="6544"/>
              </a:lnSpc>
            </a:pPr>
            <a:endParaRPr lang="en-US" sz="5034">
              <a:solidFill>
                <a:srgbClr val="0F0E0C"/>
              </a:solidFill>
              <a:latin typeface="Public Sans Bold"/>
            </a:endParaRPr>
          </a:p>
          <a:p>
            <a:pPr marL="1086908" lvl="1" indent="-543454">
              <a:lnSpc>
                <a:spcPts val="6544"/>
              </a:lnSpc>
              <a:buFont typeface="Arial"/>
              <a:buChar char="•"/>
            </a:pPr>
            <a:r>
              <a:rPr lang="en-US" sz="5034">
                <a:solidFill>
                  <a:srgbClr val="0F0E0C"/>
                </a:solidFill>
                <a:latin typeface="Public Sans Bold"/>
              </a:rPr>
              <a:t>Comparison &amp; Contrast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3425761"/>
          </a:xfrm>
          <a:prstGeom prst="rect">
            <a:avLst/>
          </a:prstGeom>
          <a:solidFill>
            <a:srgbClr val="39367B"/>
          </a:solidFill>
        </p:spPr>
        <p:txBody>
          <a:bodyPr/>
          <a:lstStyle/>
          <a:p>
            <a:endParaRPr lang="en-IN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3692572" y="-400369"/>
            <a:ext cx="4595428" cy="3826130"/>
            <a:chOff x="0" y="0"/>
            <a:chExt cx="6880860" cy="57289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880860" cy="5728970"/>
            </a:xfrm>
            <a:custGeom>
              <a:avLst/>
              <a:gdLst/>
              <a:ahLst/>
              <a:cxnLst/>
              <a:rect l="l" t="t" r="r" b="b"/>
              <a:pathLst>
                <a:path w="6880860" h="5728970">
                  <a:moveTo>
                    <a:pt x="5201920" y="3081020"/>
                  </a:moveTo>
                  <a:cubicBezTo>
                    <a:pt x="6207760" y="3081020"/>
                    <a:pt x="6880860" y="3081020"/>
                    <a:pt x="6880860" y="3081020"/>
                  </a:cubicBezTo>
                  <a:cubicBezTo>
                    <a:pt x="6880860" y="1379220"/>
                    <a:pt x="5340350" y="0"/>
                    <a:pt x="3440430" y="0"/>
                  </a:cubicBezTo>
                  <a:cubicBezTo>
                    <a:pt x="1540510" y="0"/>
                    <a:pt x="0" y="1379220"/>
                    <a:pt x="0" y="3081020"/>
                  </a:cubicBezTo>
                  <a:cubicBezTo>
                    <a:pt x="0" y="3081020"/>
                    <a:pt x="673100" y="3081020"/>
                    <a:pt x="1678940" y="3081020"/>
                  </a:cubicBezTo>
                  <a:cubicBezTo>
                    <a:pt x="673100" y="3619500"/>
                    <a:pt x="0" y="4603750"/>
                    <a:pt x="0" y="5728970"/>
                  </a:cubicBezTo>
                  <a:cubicBezTo>
                    <a:pt x="0" y="5728970"/>
                    <a:pt x="1540510" y="5728970"/>
                    <a:pt x="3440430" y="5728970"/>
                  </a:cubicBezTo>
                  <a:cubicBezTo>
                    <a:pt x="5340350" y="5728970"/>
                    <a:pt x="6880860" y="5728970"/>
                    <a:pt x="6880860" y="5728970"/>
                  </a:cubicBezTo>
                  <a:cubicBezTo>
                    <a:pt x="6880860" y="4603750"/>
                    <a:pt x="6207760" y="3619500"/>
                    <a:pt x="5201920" y="3081020"/>
                  </a:cubicBezTo>
                  <a:close/>
                </a:path>
              </a:pathLst>
            </a:custGeom>
            <a:blipFill>
              <a:blip r:embed="rId2"/>
              <a:stretch>
                <a:fillRect l="-12444" r="-12444"/>
              </a:stretch>
            </a:blipFill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62340" y="646237"/>
            <a:ext cx="16370351" cy="1266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941"/>
              </a:lnSpc>
            </a:pPr>
            <a:r>
              <a:rPr lang="en-US" sz="8284">
                <a:solidFill>
                  <a:srgbClr val="FFFFFF"/>
                </a:solidFill>
                <a:latin typeface="Public Sans Bold Bold"/>
              </a:rPr>
              <a:t>Opening the Session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367883" y="1984499"/>
            <a:ext cx="13564807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02"/>
              </a:lnSpc>
            </a:pPr>
            <a:r>
              <a:rPr lang="en-US" sz="7085">
                <a:solidFill>
                  <a:srgbClr val="FFFFFF"/>
                </a:solidFill>
                <a:latin typeface="Public Sans Bold Bold"/>
              </a:rPr>
              <a:t>........Importance?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63771" y="3378136"/>
            <a:ext cx="8310590" cy="61450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47"/>
              </a:lnSpc>
            </a:pPr>
            <a:endParaRPr dirty="0"/>
          </a:p>
          <a:p>
            <a:pPr marL="805096" lvl="1" indent="-402548">
              <a:lnSpc>
                <a:spcPts val="4847"/>
              </a:lnSpc>
              <a:buFont typeface="Arial"/>
              <a:buChar char="•"/>
            </a:pPr>
            <a:r>
              <a:rPr lang="en-US" sz="3729" dirty="0">
                <a:solidFill>
                  <a:srgbClr val="0F0E0C"/>
                </a:solidFill>
                <a:latin typeface="Public Sans Bold"/>
              </a:rPr>
              <a:t>Identification with Audience</a:t>
            </a:r>
          </a:p>
          <a:p>
            <a:pPr>
              <a:lnSpc>
                <a:spcPts val="4847"/>
              </a:lnSpc>
            </a:pPr>
            <a:endParaRPr lang="en-US" sz="3729" dirty="0">
              <a:solidFill>
                <a:srgbClr val="0F0E0C"/>
              </a:solidFill>
              <a:latin typeface="Public Sans Bold"/>
            </a:endParaRPr>
          </a:p>
          <a:p>
            <a:pPr marL="805096" lvl="1" indent="-402548">
              <a:lnSpc>
                <a:spcPts val="4847"/>
              </a:lnSpc>
              <a:buFont typeface="Arial"/>
              <a:buChar char="•"/>
            </a:pPr>
            <a:r>
              <a:rPr lang="en-US" sz="3729" dirty="0">
                <a:solidFill>
                  <a:srgbClr val="0F0E0C"/>
                </a:solidFill>
                <a:latin typeface="Public Sans Bold"/>
              </a:rPr>
              <a:t>Reference to Situation</a:t>
            </a:r>
          </a:p>
          <a:p>
            <a:pPr>
              <a:lnSpc>
                <a:spcPts val="4847"/>
              </a:lnSpc>
            </a:pPr>
            <a:endParaRPr lang="en-US" sz="3729" dirty="0">
              <a:solidFill>
                <a:srgbClr val="0F0E0C"/>
              </a:solidFill>
              <a:latin typeface="Public Sans Bold"/>
            </a:endParaRPr>
          </a:p>
          <a:p>
            <a:pPr marL="805096" lvl="1" indent="-402548">
              <a:lnSpc>
                <a:spcPts val="4847"/>
              </a:lnSpc>
              <a:buFont typeface="Arial"/>
              <a:buChar char="•"/>
            </a:pPr>
            <a:r>
              <a:rPr lang="en-US" sz="3729" dirty="0">
                <a:solidFill>
                  <a:srgbClr val="0F0E0C"/>
                </a:solidFill>
                <a:latin typeface="Public Sans Bold"/>
              </a:rPr>
              <a:t>Greet and Shock</a:t>
            </a:r>
          </a:p>
          <a:p>
            <a:pPr>
              <a:lnSpc>
                <a:spcPts val="4968"/>
              </a:lnSpc>
            </a:pPr>
            <a:endParaRPr lang="en-US" sz="3729" dirty="0">
              <a:solidFill>
                <a:srgbClr val="0F0E0C"/>
              </a:solidFill>
              <a:latin typeface="Public Sans Bold"/>
            </a:endParaRPr>
          </a:p>
          <a:p>
            <a:pPr marL="805096" lvl="1" indent="-402548">
              <a:lnSpc>
                <a:spcPts val="4847"/>
              </a:lnSpc>
              <a:buFont typeface="Arial"/>
              <a:buChar char="•"/>
            </a:pPr>
            <a:r>
              <a:rPr lang="en-US" sz="3729" dirty="0">
                <a:solidFill>
                  <a:srgbClr val="0F0E0C"/>
                </a:solidFill>
                <a:latin typeface="Public Sans Bold"/>
              </a:rPr>
              <a:t>Statement of Purpose</a:t>
            </a:r>
          </a:p>
          <a:p>
            <a:pPr>
              <a:lnSpc>
                <a:spcPts val="4847"/>
              </a:lnSpc>
            </a:pPr>
            <a:endParaRPr lang="en-US" sz="3729" dirty="0">
              <a:solidFill>
                <a:srgbClr val="0F0E0C"/>
              </a:solidFill>
              <a:latin typeface="Public Sans Bold"/>
            </a:endParaRPr>
          </a:p>
          <a:p>
            <a:pPr marL="805096" lvl="1" indent="-402548">
              <a:lnSpc>
                <a:spcPts val="4847"/>
              </a:lnSpc>
              <a:buFont typeface="Arial"/>
              <a:buChar char="•"/>
            </a:pPr>
            <a:r>
              <a:rPr lang="en-US" sz="3729" dirty="0">
                <a:solidFill>
                  <a:srgbClr val="0F0E0C"/>
                </a:solidFill>
                <a:latin typeface="Public Sans Bold"/>
              </a:rPr>
              <a:t>Quotation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373544" y="2844347"/>
            <a:ext cx="8479743" cy="70775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99"/>
              </a:lnSpc>
            </a:pPr>
            <a:endParaRPr dirty="0"/>
          </a:p>
          <a:p>
            <a:pPr marL="780410" lvl="1" indent="-390205">
              <a:lnSpc>
                <a:spcPts val="4699"/>
              </a:lnSpc>
              <a:buFont typeface="Arial"/>
              <a:buChar char="•"/>
            </a:pPr>
            <a:r>
              <a:rPr lang="en-US" sz="3614" dirty="0">
                <a:solidFill>
                  <a:srgbClr val="0F0E0C"/>
                </a:solidFill>
                <a:latin typeface="Public Sans Bold"/>
              </a:rPr>
              <a:t>Importance of Topic</a:t>
            </a:r>
          </a:p>
          <a:p>
            <a:pPr>
              <a:lnSpc>
                <a:spcPts val="4699"/>
              </a:lnSpc>
            </a:pPr>
            <a:endParaRPr lang="en-US" sz="3614" dirty="0">
              <a:solidFill>
                <a:srgbClr val="0F0E0C"/>
              </a:solidFill>
              <a:latin typeface="Public Sans Bold"/>
            </a:endParaRPr>
          </a:p>
          <a:p>
            <a:pPr marL="780410" lvl="1" indent="-390205">
              <a:lnSpc>
                <a:spcPts val="4699"/>
              </a:lnSpc>
              <a:buFont typeface="Arial"/>
              <a:buChar char="•"/>
            </a:pPr>
            <a:r>
              <a:rPr lang="en-US" sz="3614" dirty="0">
                <a:solidFill>
                  <a:srgbClr val="0F0E0C"/>
                </a:solidFill>
                <a:latin typeface="Public Sans Bold"/>
              </a:rPr>
              <a:t>Surprise and Statistics</a:t>
            </a:r>
          </a:p>
          <a:p>
            <a:pPr>
              <a:lnSpc>
                <a:spcPts val="4699"/>
              </a:lnSpc>
            </a:pPr>
            <a:endParaRPr lang="en-US" sz="3614" dirty="0">
              <a:solidFill>
                <a:srgbClr val="0F0E0C"/>
              </a:solidFill>
              <a:latin typeface="Public Sans Bold"/>
            </a:endParaRPr>
          </a:p>
          <a:p>
            <a:pPr marL="780410" lvl="1" indent="-390205">
              <a:lnSpc>
                <a:spcPts val="4699"/>
              </a:lnSpc>
              <a:buFont typeface="Arial"/>
              <a:buChar char="•"/>
            </a:pPr>
            <a:r>
              <a:rPr lang="en-US" sz="3614" dirty="0">
                <a:solidFill>
                  <a:srgbClr val="0F0E0C"/>
                </a:solidFill>
                <a:latin typeface="Public Sans Bold"/>
              </a:rPr>
              <a:t>Anecdote</a:t>
            </a:r>
          </a:p>
          <a:p>
            <a:pPr>
              <a:lnSpc>
                <a:spcPts val="4822"/>
              </a:lnSpc>
            </a:pPr>
            <a:endParaRPr lang="en-US" sz="3614" dirty="0">
              <a:solidFill>
                <a:srgbClr val="0F0E0C"/>
              </a:solidFill>
              <a:latin typeface="Public Sans Bold"/>
            </a:endParaRPr>
          </a:p>
          <a:p>
            <a:pPr marL="780410" lvl="1" indent="-390205">
              <a:lnSpc>
                <a:spcPts val="4699"/>
              </a:lnSpc>
              <a:buFont typeface="Arial"/>
              <a:buChar char="•"/>
            </a:pPr>
            <a:r>
              <a:rPr lang="en-US" sz="3614" dirty="0">
                <a:solidFill>
                  <a:srgbClr val="0F0E0C"/>
                </a:solidFill>
                <a:latin typeface="Public Sans Bold"/>
              </a:rPr>
              <a:t>Rhetorical Question</a:t>
            </a:r>
          </a:p>
          <a:p>
            <a:pPr>
              <a:lnSpc>
                <a:spcPts val="4699"/>
              </a:lnSpc>
            </a:pPr>
            <a:endParaRPr lang="en-US" sz="3614" dirty="0">
              <a:solidFill>
                <a:srgbClr val="0F0E0C"/>
              </a:solidFill>
              <a:latin typeface="Public Sans Bold"/>
            </a:endParaRPr>
          </a:p>
          <a:p>
            <a:pPr marL="780410" lvl="1" indent="-390205">
              <a:lnSpc>
                <a:spcPts val="4699"/>
              </a:lnSpc>
              <a:buFont typeface="Arial"/>
              <a:buChar char="•"/>
            </a:pPr>
            <a:r>
              <a:rPr lang="en-US" sz="3614" dirty="0">
                <a:solidFill>
                  <a:srgbClr val="0F0E0C"/>
                </a:solidFill>
                <a:latin typeface="Public Sans Bold"/>
              </a:rPr>
              <a:t>Humor</a:t>
            </a:r>
          </a:p>
          <a:p>
            <a:pPr>
              <a:lnSpc>
                <a:spcPts val="4699"/>
              </a:lnSpc>
            </a:pPr>
            <a:endParaRPr lang="en-US" sz="3614" dirty="0">
              <a:solidFill>
                <a:srgbClr val="0F0E0C"/>
              </a:solidFill>
              <a:latin typeface="Public Sans Bold"/>
            </a:endParaRPr>
          </a:p>
          <a:p>
            <a:pPr marL="780410" lvl="1" indent="-390205">
              <a:lnSpc>
                <a:spcPts val="4699"/>
              </a:lnSpc>
              <a:buFont typeface="Arial"/>
              <a:buChar char="•"/>
            </a:pPr>
            <a:r>
              <a:rPr lang="en-US" sz="3614" dirty="0">
                <a:solidFill>
                  <a:srgbClr val="0F0E0C"/>
                </a:solidFill>
                <a:latin typeface="Public Sans Bold"/>
              </a:rPr>
              <a:t>Opening Tools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462</Words>
  <Application>Microsoft Office PowerPoint</Application>
  <PresentationFormat>Custom</PresentationFormat>
  <Paragraphs>182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League Spartan</vt:lpstr>
      <vt:lpstr>Open Sans Bold</vt:lpstr>
      <vt:lpstr>Horizon</vt:lpstr>
      <vt:lpstr>Public Sans Bold</vt:lpstr>
      <vt:lpstr>Calibri</vt:lpstr>
      <vt:lpstr>Arial</vt:lpstr>
      <vt:lpstr>Public Sans</vt:lpstr>
      <vt:lpstr>Public Sans Bold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CREATING IMPACTFUL SESSIONS GWHT</dc:title>
  <cp:lastModifiedBy>Sarita Mehra Pandey</cp:lastModifiedBy>
  <cp:revision>2</cp:revision>
  <dcterms:created xsi:type="dcterms:W3CDTF">2006-08-16T00:00:00Z</dcterms:created>
  <dcterms:modified xsi:type="dcterms:W3CDTF">2023-10-04T05:16:21Z</dcterms:modified>
  <dc:identifier>DAFJXqwqwoc</dc:identifier>
</cp:coreProperties>
</file>