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1"/>
  </p:notesMasterIdLst>
  <p:sldIdLst>
    <p:sldId id="256" r:id="rId5"/>
    <p:sldId id="399" r:id="rId6"/>
    <p:sldId id="500" r:id="rId7"/>
    <p:sldId id="423" r:id="rId8"/>
    <p:sldId id="507" r:id="rId9"/>
    <p:sldId id="428" r:id="rId10"/>
    <p:sldId id="503" r:id="rId11"/>
    <p:sldId id="559" r:id="rId12"/>
    <p:sldId id="502" r:id="rId13"/>
    <p:sldId id="561" r:id="rId14"/>
    <p:sldId id="504" r:id="rId15"/>
    <p:sldId id="562" r:id="rId16"/>
    <p:sldId id="563" r:id="rId17"/>
    <p:sldId id="564" r:id="rId18"/>
    <p:sldId id="565" r:id="rId19"/>
    <p:sldId id="566" r:id="rId20"/>
    <p:sldId id="567" r:id="rId21"/>
    <p:sldId id="568" r:id="rId22"/>
    <p:sldId id="570" r:id="rId23"/>
    <p:sldId id="571" r:id="rId24"/>
    <p:sldId id="572" r:id="rId25"/>
    <p:sldId id="573" r:id="rId26"/>
    <p:sldId id="574" r:id="rId27"/>
    <p:sldId id="575" r:id="rId28"/>
    <p:sldId id="508" r:id="rId29"/>
    <p:sldId id="569" r:id="rId30"/>
    <p:sldId id="501" r:id="rId31"/>
    <p:sldId id="509" r:id="rId32"/>
    <p:sldId id="394" r:id="rId33"/>
    <p:sldId id="510" r:id="rId34"/>
    <p:sldId id="422" r:id="rId35"/>
    <p:sldId id="388" r:id="rId36"/>
    <p:sldId id="389" r:id="rId37"/>
    <p:sldId id="498" r:id="rId38"/>
    <p:sldId id="387" r:id="rId39"/>
    <p:sldId id="391" r:id="rId40"/>
    <p:sldId id="402" r:id="rId41"/>
    <p:sldId id="511" r:id="rId42"/>
    <p:sldId id="512" r:id="rId43"/>
    <p:sldId id="540" r:id="rId44"/>
    <p:sldId id="515" r:id="rId45"/>
    <p:sldId id="538" r:id="rId46"/>
    <p:sldId id="539" r:id="rId47"/>
    <p:sldId id="543" r:id="rId48"/>
    <p:sldId id="541" r:id="rId49"/>
    <p:sldId id="545" r:id="rId50"/>
    <p:sldId id="546" r:id="rId51"/>
    <p:sldId id="547" r:id="rId52"/>
    <p:sldId id="560" r:id="rId53"/>
    <p:sldId id="549" r:id="rId54"/>
    <p:sldId id="550" r:id="rId55"/>
    <p:sldId id="551" r:id="rId56"/>
    <p:sldId id="553" r:id="rId57"/>
    <p:sldId id="554" r:id="rId58"/>
    <p:sldId id="555" r:id="rId59"/>
    <p:sldId id="499" r:id="rId6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576A1C-6553-4D16-80EA-305DA07A000A}" v="31" dt="2022-02-08T16:32:37.9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151" autoAdjust="0"/>
  </p:normalViewPr>
  <p:slideViewPr>
    <p:cSldViewPr snapToGrid="0">
      <p:cViewPr varScale="1">
        <p:scale>
          <a:sx n="98" d="100"/>
          <a:sy n="98" d="100"/>
        </p:scale>
        <p:origin x="1074" y="2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tin Christopher" userId="b104dc41-501d-475b-891e-3a1c9e6c94fa" providerId="ADAL" clId="{C35798A1-73D7-44EE-9105-4E5F6598357D}"/>
    <pc:docChg chg="undo custSel addSld delSld modSld">
      <pc:chgData name="Jatin Christopher" userId="b104dc41-501d-475b-891e-3a1c9e6c94fa" providerId="ADAL" clId="{C35798A1-73D7-44EE-9105-4E5F6598357D}" dt="2022-02-09T03:54:22.668" v="118" actId="6549"/>
      <pc:docMkLst>
        <pc:docMk/>
      </pc:docMkLst>
      <pc:sldChg chg="modSp">
        <pc:chgData name="Jatin Christopher" userId="b104dc41-501d-475b-891e-3a1c9e6c94fa" providerId="ADAL" clId="{C35798A1-73D7-44EE-9105-4E5F6598357D}" dt="2022-02-09T01:55:12.325" v="88" actId="20577"/>
        <pc:sldMkLst>
          <pc:docMk/>
          <pc:sldMk cId="1527374749" sldId="256"/>
        </pc:sldMkLst>
        <pc:spChg chg="mod">
          <ac:chgData name="Jatin Christopher" userId="b104dc41-501d-475b-891e-3a1c9e6c94fa" providerId="ADAL" clId="{C35798A1-73D7-44EE-9105-4E5F6598357D}" dt="2022-02-09T01:55:12.325" v="88" actId="20577"/>
          <ac:spMkLst>
            <pc:docMk/>
            <pc:sldMk cId="1527374749" sldId="256"/>
            <ac:spMk id="16386" creationId="{00000000-0000-0000-0000-000000000000}"/>
          </ac:spMkLst>
        </pc:spChg>
      </pc:sldChg>
      <pc:sldChg chg="modSp add">
        <pc:chgData name="Jatin Christopher" userId="b104dc41-501d-475b-891e-3a1c9e6c94fa" providerId="ADAL" clId="{C35798A1-73D7-44EE-9105-4E5F6598357D}" dt="2022-02-08T16:28:55.979" v="23" actId="1076"/>
        <pc:sldMkLst>
          <pc:docMk/>
          <pc:sldMk cId="2230485987" sldId="380"/>
        </pc:sldMkLst>
        <pc:spChg chg="mod">
          <ac:chgData name="Jatin Christopher" userId="b104dc41-501d-475b-891e-3a1c9e6c94fa" providerId="ADAL" clId="{C35798A1-73D7-44EE-9105-4E5F6598357D}" dt="2022-02-08T16:28:51.563" v="22" actId="207"/>
          <ac:spMkLst>
            <pc:docMk/>
            <pc:sldMk cId="2230485987" sldId="380"/>
            <ac:spMk id="2" creationId="{00000000-0000-0000-0000-000000000000}"/>
          </ac:spMkLst>
        </pc:spChg>
        <pc:spChg chg="mod">
          <ac:chgData name="Jatin Christopher" userId="b104dc41-501d-475b-891e-3a1c9e6c94fa" providerId="ADAL" clId="{C35798A1-73D7-44EE-9105-4E5F6598357D}" dt="2022-02-08T16:28:51.563" v="22" actId="207"/>
          <ac:spMkLst>
            <pc:docMk/>
            <pc:sldMk cId="2230485987" sldId="380"/>
            <ac:spMk id="6" creationId="{00000000-0000-0000-0000-000000000000}"/>
          </ac:spMkLst>
        </pc:spChg>
        <pc:spChg chg="mod">
          <ac:chgData name="Jatin Christopher" userId="b104dc41-501d-475b-891e-3a1c9e6c94fa" providerId="ADAL" clId="{C35798A1-73D7-44EE-9105-4E5F6598357D}" dt="2022-02-08T16:28:55.979" v="23" actId="1076"/>
          <ac:spMkLst>
            <pc:docMk/>
            <pc:sldMk cId="2230485987" sldId="380"/>
            <ac:spMk id="7" creationId="{00000000-0000-0000-0000-000000000000}"/>
          </ac:spMkLst>
        </pc:spChg>
      </pc:sldChg>
      <pc:sldChg chg="modSp add">
        <pc:chgData name="Jatin Christopher" userId="b104dc41-501d-475b-891e-3a1c9e6c94fa" providerId="ADAL" clId="{C35798A1-73D7-44EE-9105-4E5F6598357D}" dt="2022-02-08T16:28:22.930" v="17" actId="1076"/>
        <pc:sldMkLst>
          <pc:docMk/>
          <pc:sldMk cId="3857198952" sldId="381"/>
        </pc:sldMkLst>
        <pc:spChg chg="mod">
          <ac:chgData name="Jatin Christopher" userId="b104dc41-501d-475b-891e-3a1c9e6c94fa" providerId="ADAL" clId="{C35798A1-73D7-44EE-9105-4E5F6598357D}" dt="2022-02-08T16:28:22.930" v="17" actId="1076"/>
          <ac:spMkLst>
            <pc:docMk/>
            <pc:sldMk cId="3857198952" sldId="381"/>
            <ac:spMk id="7" creationId="{00000000-0000-0000-0000-000000000000}"/>
          </ac:spMkLst>
        </pc:spChg>
      </pc:sldChg>
      <pc:sldChg chg="modSp add">
        <pc:chgData name="Jatin Christopher" userId="b104dc41-501d-475b-891e-3a1c9e6c94fa" providerId="ADAL" clId="{C35798A1-73D7-44EE-9105-4E5F6598357D}" dt="2022-02-08T16:28:41.276" v="20" actId="207"/>
        <pc:sldMkLst>
          <pc:docMk/>
          <pc:sldMk cId="4197279501" sldId="385"/>
        </pc:sldMkLst>
        <pc:spChg chg="mod">
          <ac:chgData name="Jatin Christopher" userId="b104dc41-501d-475b-891e-3a1c9e6c94fa" providerId="ADAL" clId="{C35798A1-73D7-44EE-9105-4E5F6598357D}" dt="2022-02-08T16:28:41.276" v="20" actId="207"/>
          <ac:spMkLst>
            <pc:docMk/>
            <pc:sldMk cId="4197279501" sldId="385"/>
            <ac:spMk id="5" creationId="{00000000-0000-0000-0000-000000000000}"/>
          </ac:spMkLst>
        </pc:spChg>
        <pc:spChg chg="mod">
          <ac:chgData name="Jatin Christopher" userId="b104dc41-501d-475b-891e-3a1c9e6c94fa" providerId="ADAL" clId="{C35798A1-73D7-44EE-9105-4E5F6598357D}" dt="2022-02-08T16:28:41.276" v="20" actId="207"/>
          <ac:spMkLst>
            <pc:docMk/>
            <pc:sldMk cId="4197279501" sldId="385"/>
            <ac:spMk id="6" creationId="{00000000-0000-0000-0000-000000000000}"/>
          </ac:spMkLst>
        </pc:spChg>
        <pc:spChg chg="mod">
          <ac:chgData name="Jatin Christopher" userId="b104dc41-501d-475b-891e-3a1c9e6c94fa" providerId="ADAL" clId="{C35798A1-73D7-44EE-9105-4E5F6598357D}" dt="2022-02-08T16:28:27.794" v="18" actId="1076"/>
          <ac:spMkLst>
            <pc:docMk/>
            <pc:sldMk cId="4197279501" sldId="385"/>
            <ac:spMk id="7" creationId="{00000000-0000-0000-0000-000000000000}"/>
          </ac:spMkLst>
        </pc:spChg>
      </pc:sldChg>
      <pc:sldChg chg="modSp add">
        <pc:chgData name="Jatin Christopher" userId="b104dc41-501d-475b-891e-3a1c9e6c94fa" providerId="ADAL" clId="{C35798A1-73D7-44EE-9105-4E5F6598357D}" dt="2022-02-08T16:28:13.641" v="15" actId="1076"/>
        <pc:sldMkLst>
          <pc:docMk/>
          <pc:sldMk cId="71909791" sldId="386"/>
        </pc:sldMkLst>
        <pc:spChg chg="mod">
          <ac:chgData name="Jatin Christopher" userId="b104dc41-501d-475b-891e-3a1c9e6c94fa" providerId="ADAL" clId="{C35798A1-73D7-44EE-9105-4E5F6598357D}" dt="2022-02-08T16:28:13.641" v="15" actId="1076"/>
          <ac:spMkLst>
            <pc:docMk/>
            <pc:sldMk cId="71909791" sldId="386"/>
            <ac:spMk id="7" creationId="{00000000-0000-0000-0000-000000000000}"/>
          </ac:spMkLst>
        </pc:spChg>
      </pc:sldChg>
      <pc:sldChg chg="modSp add">
        <pc:chgData name="Jatin Christopher" userId="b104dc41-501d-475b-891e-3a1c9e6c94fa" providerId="ADAL" clId="{C35798A1-73D7-44EE-9105-4E5F6598357D}" dt="2022-02-08T16:28:08.967" v="14" actId="1076"/>
        <pc:sldMkLst>
          <pc:docMk/>
          <pc:sldMk cId="1690136127" sldId="387"/>
        </pc:sldMkLst>
        <pc:spChg chg="mod">
          <ac:chgData name="Jatin Christopher" userId="b104dc41-501d-475b-891e-3a1c9e6c94fa" providerId="ADAL" clId="{C35798A1-73D7-44EE-9105-4E5F6598357D}" dt="2022-02-08T16:28:08.967" v="14" actId="1076"/>
          <ac:spMkLst>
            <pc:docMk/>
            <pc:sldMk cId="1690136127" sldId="387"/>
            <ac:spMk id="7" creationId="{00000000-0000-0000-0000-000000000000}"/>
          </ac:spMkLst>
        </pc:spChg>
      </pc:sldChg>
      <pc:sldChg chg="modSp add">
        <pc:chgData name="Jatin Christopher" userId="b104dc41-501d-475b-891e-3a1c9e6c94fa" providerId="ADAL" clId="{C35798A1-73D7-44EE-9105-4E5F6598357D}" dt="2022-02-08T16:28:03.528" v="13" actId="1076"/>
        <pc:sldMkLst>
          <pc:docMk/>
          <pc:sldMk cId="1259816751" sldId="388"/>
        </pc:sldMkLst>
        <pc:spChg chg="mod">
          <ac:chgData name="Jatin Christopher" userId="b104dc41-501d-475b-891e-3a1c9e6c94fa" providerId="ADAL" clId="{C35798A1-73D7-44EE-9105-4E5F6598357D}" dt="2022-02-08T16:28:03.528" v="13" actId="1076"/>
          <ac:spMkLst>
            <pc:docMk/>
            <pc:sldMk cId="1259816751" sldId="388"/>
            <ac:spMk id="7" creationId="{00000000-0000-0000-0000-000000000000}"/>
          </ac:spMkLst>
        </pc:spChg>
      </pc:sldChg>
      <pc:sldChg chg="modSp add">
        <pc:chgData name="Jatin Christopher" userId="b104dc41-501d-475b-891e-3a1c9e6c94fa" providerId="ADAL" clId="{C35798A1-73D7-44EE-9105-4E5F6598357D}" dt="2022-02-08T16:27:52.576" v="11" actId="1076"/>
        <pc:sldMkLst>
          <pc:docMk/>
          <pc:sldMk cId="3459443520" sldId="389"/>
        </pc:sldMkLst>
        <pc:spChg chg="mod">
          <ac:chgData name="Jatin Christopher" userId="b104dc41-501d-475b-891e-3a1c9e6c94fa" providerId="ADAL" clId="{C35798A1-73D7-44EE-9105-4E5F6598357D}" dt="2022-02-08T16:27:52.576" v="11" actId="1076"/>
          <ac:spMkLst>
            <pc:docMk/>
            <pc:sldMk cId="3459443520" sldId="389"/>
            <ac:spMk id="7" creationId="{00000000-0000-0000-0000-000000000000}"/>
          </ac:spMkLst>
        </pc:spChg>
      </pc:sldChg>
      <pc:sldChg chg="modSp add">
        <pc:chgData name="Jatin Christopher" userId="b104dc41-501d-475b-891e-3a1c9e6c94fa" providerId="ADAL" clId="{C35798A1-73D7-44EE-9105-4E5F6598357D}" dt="2022-02-08T16:27:40.639" v="9" actId="1076"/>
        <pc:sldMkLst>
          <pc:docMk/>
          <pc:sldMk cId="1898348787" sldId="390"/>
        </pc:sldMkLst>
        <pc:spChg chg="mod">
          <ac:chgData name="Jatin Christopher" userId="b104dc41-501d-475b-891e-3a1c9e6c94fa" providerId="ADAL" clId="{C35798A1-73D7-44EE-9105-4E5F6598357D}" dt="2022-02-08T16:27:40.639" v="9" actId="1076"/>
          <ac:spMkLst>
            <pc:docMk/>
            <pc:sldMk cId="1898348787" sldId="390"/>
            <ac:spMk id="7" creationId="{00000000-0000-0000-0000-000000000000}"/>
          </ac:spMkLst>
        </pc:spChg>
      </pc:sldChg>
      <pc:sldChg chg="modSp add">
        <pc:chgData name="Jatin Christopher" userId="b104dc41-501d-475b-891e-3a1c9e6c94fa" providerId="ADAL" clId="{C35798A1-73D7-44EE-9105-4E5F6598357D}" dt="2022-02-08T16:27:47.192" v="10" actId="1076"/>
        <pc:sldMkLst>
          <pc:docMk/>
          <pc:sldMk cId="867256177" sldId="391"/>
        </pc:sldMkLst>
        <pc:spChg chg="mod">
          <ac:chgData name="Jatin Christopher" userId="b104dc41-501d-475b-891e-3a1c9e6c94fa" providerId="ADAL" clId="{C35798A1-73D7-44EE-9105-4E5F6598357D}" dt="2022-02-08T16:27:47.192" v="10" actId="1076"/>
          <ac:spMkLst>
            <pc:docMk/>
            <pc:sldMk cId="867256177" sldId="391"/>
            <ac:spMk id="7" creationId="{00000000-0000-0000-0000-000000000000}"/>
          </ac:spMkLst>
        </pc:spChg>
      </pc:sldChg>
      <pc:sldChg chg="modSp add">
        <pc:chgData name="Jatin Christopher" userId="b104dc41-501d-475b-891e-3a1c9e6c94fa" providerId="ADAL" clId="{C35798A1-73D7-44EE-9105-4E5F6598357D}" dt="2022-02-08T16:27:57.510" v="12" actId="1076"/>
        <pc:sldMkLst>
          <pc:docMk/>
          <pc:sldMk cId="676126853" sldId="392"/>
        </pc:sldMkLst>
        <pc:spChg chg="mod">
          <ac:chgData name="Jatin Christopher" userId="b104dc41-501d-475b-891e-3a1c9e6c94fa" providerId="ADAL" clId="{C35798A1-73D7-44EE-9105-4E5F6598357D}" dt="2022-02-08T16:27:57.510" v="12" actId="1076"/>
          <ac:spMkLst>
            <pc:docMk/>
            <pc:sldMk cId="676126853" sldId="392"/>
            <ac:spMk id="7" creationId="{00000000-0000-0000-0000-000000000000}"/>
          </ac:spMkLst>
        </pc:spChg>
      </pc:sldChg>
      <pc:sldChg chg="modSp add">
        <pc:chgData name="Jatin Christopher" userId="b104dc41-501d-475b-891e-3a1c9e6c94fa" providerId="ADAL" clId="{C35798A1-73D7-44EE-9105-4E5F6598357D}" dt="2022-02-08T16:29:23.362" v="30" actId="1036"/>
        <pc:sldMkLst>
          <pc:docMk/>
          <pc:sldMk cId="1443577958" sldId="397"/>
        </pc:sldMkLst>
        <pc:spChg chg="mod">
          <ac:chgData name="Jatin Christopher" userId="b104dc41-501d-475b-891e-3a1c9e6c94fa" providerId="ADAL" clId="{C35798A1-73D7-44EE-9105-4E5F6598357D}" dt="2022-02-08T16:29:16.029" v="29" actId="1076"/>
          <ac:spMkLst>
            <pc:docMk/>
            <pc:sldMk cId="1443577958" sldId="397"/>
            <ac:spMk id="7" creationId="{00000000-0000-0000-0000-000000000000}"/>
          </ac:spMkLst>
        </pc:spChg>
        <pc:spChg chg="mod">
          <ac:chgData name="Jatin Christopher" userId="b104dc41-501d-475b-891e-3a1c9e6c94fa" providerId="ADAL" clId="{C35798A1-73D7-44EE-9105-4E5F6598357D}" dt="2022-02-08T16:29:23.362" v="30" actId="1036"/>
          <ac:spMkLst>
            <pc:docMk/>
            <pc:sldMk cId="1443577958" sldId="397"/>
            <ac:spMk id="8" creationId="{00000000-0000-0000-0000-000000000000}"/>
          </ac:spMkLst>
        </pc:spChg>
      </pc:sldChg>
      <pc:sldChg chg="add">
        <pc:chgData name="Jatin Christopher" userId="b104dc41-501d-475b-891e-3a1c9e6c94fa" providerId="ADAL" clId="{C35798A1-73D7-44EE-9105-4E5F6598357D}" dt="2022-02-08T16:26:52.813" v="4"/>
        <pc:sldMkLst>
          <pc:docMk/>
          <pc:sldMk cId="2368996929" sldId="402"/>
        </pc:sldMkLst>
      </pc:sldChg>
      <pc:sldChg chg="add">
        <pc:chgData name="Jatin Christopher" userId="b104dc41-501d-475b-891e-3a1c9e6c94fa" providerId="ADAL" clId="{C35798A1-73D7-44EE-9105-4E5F6598357D}" dt="2022-02-08T16:32:22.365" v="44"/>
        <pc:sldMkLst>
          <pc:docMk/>
          <pc:sldMk cId="1340945787" sldId="403"/>
        </pc:sldMkLst>
      </pc:sldChg>
      <pc:sldChg chg="del">
        <pc:chgData name="Jatin Christopher" userId="b104dc41-501d-475b-891e-3a1c9e6c94fa" providerId="ADAL" clId="{C35798A1-73D7-44EE-9105-4E5F6598357D}" dt="2022-02-08T16:32:07.034" v="43" actId="2696"/>
        <pc:sldMkLst>
          <pc:docMk/>
          <pc:sldMk cId="1709627750" sldId="403"/>
        </pc:sldMkLst>
      </pc:sldChg>
      <pc:sldChg chg="del">
        <pc:chgData name="Jatin Christopher" userId="b104dc41-501d-475b-891e-3a1c9e6c94fa" providerId="ADAL" clId="{C35798A1-73D7-44EE-9105-4E5F6598357D}" dt="2022-02-08T16:32:52.977" v="52" actId="2696"/>
        <pc:sldMkLst>
          <pc:docMk/>
          <pc:sldMk cId="573011578" sldId="405"/>
        </pc:sldMkLst>
      </pc:sldChg>
      <pc:sldChg chg="del">
        <pc:chgData name="Jatin Christopher" userId="b104dc41-501d-475b-891e-3a1c9e6c94fa" providerId="ADAL" clId="{C35798A1-73D7-44EE-9105-4E5F6598357D}" dt="2022-02-08T16:32:54.466" v="55" actId="2696"/>
        <pc:sldMkLst>
          <pc:docMk/>
          <pc:sldMk cId="1270349593" sldId="406"/>
        </pc:sldMkLst>
      </pc:sldChg>
      <pc:sldChg chg="del">
        <pc:chgData name="Jatin Christopher" userId="b104dc41-501d-475b-891e-3a1c9e6c94fa" providerId="ADAL" clId="{C35798A1-73D7-44EE-9105-4E5F6598357D}" dt="2022-02-08T16:32:56.128" v="58" actId="2696"/>
        <pc:sldMkLst>
          <pc:docMk/>
          <pc:sldMk cId="3123856493" sldId="407"/>
        </pc:sldMkLst>
      </pc:sldChg>
      <pc:sldChg chg="del">
        <pc:chgData name="Jatin Christopher" userId="b104dc41-501d-475b-891e-3a1c9e6c94fa" providerId="ADAL" clId="{C35798A1-73D7-44EE-9105-4E5F6598357D}" dt="2022-02-08T16:32:58.052" v="61" actId="2696"/>
        <pc:sldMkLst>
          <pc:docMk/>
          <pc:sldMk cId="2941831993" sldId="408"/>
        </pc:sldMkLst>
      </pc:sldChg>
      <pc:sldChg chg="del">
        <pc:chgData name="Jatin Christopher" userId="b104dc41-501d-475b-891e-3a1c9e6c94fa" providerId="ADAL" clId="{C35798A1-73D7-44EE-9105-4E5F6598357D}" dt="2022-02-08T16:32:59.768" v="63" actId="2696"/>
        <pc:sldMkLst>
          <pc:docMk/>
          <pc:sldMk cId="1951544743" sldId="409"/>
        </pc:sldMkLst>
      </pc:sldChg>
      <pc:sldChg chg="del">
        <pc:chgData name="Jatin Christopher" userId="b104dc41-501d-475b-891e-3a1c9e6c94fa" providerId="ADAL" clId="{C35798A1-73D7-44EE-9105-4E5F6598357D}" dt="2022-02-08T16:33:00.326" v="64" actId="2696"/>
        <pc:sldMkLst>
          <pc:docMk/>
          <pc:sldMk cId="598689829" sldId="410"/>
        </pc:sldMkLst>
      </pc:sldChg>
      <pc:sldChg chg="modSp add del">
        <pc:chgData name="Jatin Christopher" userId="b104dc41-501d-475b-891e-3a1c9e6c94fa" providerId="ADAL" clId="{C35798A1-73D7-44EE-9105-4E5F6598357D}" dt="2022-02-09T03:54:22.668" v="118" actId="6549"/>
        <pc:sldMkLst>
          <pc:docMk/>
          <pc:sldMk cId="2674419331" sldId="411"/>
        </pc:sldMkLst>
        <pc:spChg chg="mod">
          <ac:chgData name="Jatin Christopher" userId="b104dc41-501d-475b-891e-3a1c9e6c94fa" providerId="ADAL" clId="{C35798A1-73D7-44EE-9105-4E5F6598357D}" dt="2022-02-09T03:54:22.668" v="118" actId="6549"/>
          <ac:spMkLst>
            <pc:docMk/>
            <pc:sldMk cId="2674419331" sldId="411"/>
            <ac:spMk id="2" creationId="{00000000-0000-0000-0000-000000000000}"/>
          </ac:spMkLst>
        </pc:spChg>
      </pc:sldChg>
      <pc:sldChg chg="modSp add">
        <pc:chgData name="Jatin Christopher" userId="b104dc41-501d-475b-891e-3a1c9e6c94fa" providerId="ADAL" clId="{C35798A1-73D7-44EE-9105-4E5F6598357D}" dt="2022-02-08T16:28:18.129" v="16" actId="1076"/>
        <pc:sldMkLst>
          <pc:docMk/>
          <pc:sldMk cId="3057992403" sldId="422"/>
        </pc:sldMkLst>
        <pc:spChg chg="mod">
          <ac:chgData name="Jatin Christopher" userId="b104dc41-501d-475b-891e-3a1c9e6c94fa" providerId="ADAL" clId="{C35798A1-73D7-44EE-9105-4E5F6598357D}" dt="2022-02-08T16:28:18.129" v="16" actId="1076"/>
          <ac:spMkLst>
            <pc:docMk/>
            <pc:sldMk cId="3057992403" sldId="422"/>
            <ac:spMk id="7" creationId="{00000000-0000-0000-0000-000000000000}"/>
          </ac:spMkLst>
        </pc:spChg>
      </pc:sldChg>
      <pc:sldChg chg="del">
        <pc:chgData name="Jatin Christopher" userId="b104dc41-501d-475b-891e-3a1c9e6c94fa" providerId="ADAL" clId="{C35798A1-73D7-44EE-9105-4E5F6598357D}" dt="2022-02-08T16:32:51.219" v="50" actId="2696"/>
        <pc:sldMkLst>
          <pc:docMk/>
          <pc:sldMk cId="286018827" sldId="425"/>
        </pc:sldMkLst>
      </pc:sldChg>
      <pc:sldChg chg="modSp add del">
        <pc:chgData name="Jatin Christopher" userId="b104dc41-501d-475b-891e-3a1c9e6c94fa" providerId="ADAL" clId="{C35798A1-73D7-44EE-9105-4E5F6598357D}" dt="2022-02-08T16:32:45.880" v="47" actId="2696"/>
        <pc:sldMkLst>
          <pc:docMk/>
          <pc:sldMk cId="3736864837" sldId="432"/>
        </pc:sldMkLst>
        <pc:spChg chg="mod">
          <ac:chgData name="Jatin Christopher" userId="b104dc41-501d-475b-891e-3a1c9e6c94fa" providerId="ADAL" clId="{C35798A1-73D7-44EE-9105-4E5F6598357D}" dt="2022-02-08T16:31:36.326" v="42" actId="14100"/>
          <ac:spMkLst>
            <pc:docMk/>
            <pc:sldMk cId="3736864837" sldId="432"/>
            <ac:spMk id="4" creationId="{00000000-0000-0000-0000-000000000000}"/>
          </ac:spMkLst>
        </pc:spChg>
        <pc:spChg chg="mod">
          <ac:chgData name="Jatin Christopher" userId="b104dc41-501d-475b-891e-3a1c9e6c94fa" providerId="ADAL" clId="{C35798A1-73D7-44EE-9105-4E5F6598357D}" dt="2022-02-08T16:31:26.399" v="41" actId="255"/>
          <ac:spMkLst>
            <pc:docMk/>
            <pc:sldMk cId="3736864837" sldId="432"/>
            <ac:spMk id="5" creationId="{00000000-0000-0000-0000-000000000000}"/>
          </ac:spMkLst>
        </pc:spChg>
      </pc:sldChg>
      <pc:sldChg chg="modSp add">
        <pc:chgData name="Jatin Christopher" userId="b104dc41-501d-475b-891e-3a1c9e6c94fa" providerId="ADAL" clId="{C35798A1-73D7-44EE-9105-4E5F6598357D}" dt="2022-02-08T16:27:35.124" v="8" actId="1076"/>
        <pc:sldMkLst>
          <pc:docMk/>
          <pc:sldMk cId="3979572269" sldId="433"/>
        </pc:sldMkLst>
        <pc:spChg chg="mod">
          <ac:chgData name="Jatin Christopher" userId="b104dc41-501d-475b-891e-3a1c9e6c94fa" providerId="ADAL" clId="{C35798A1-73D7-44EE-9105-4E5F6598357D}" dt="2022-02-08T16:27:35.124" v="8" actId="1076"/>
          <ac:spMkLst>
            <pc:docMk/>
            <pc:sldMk cId="3979572269" sldId="433"/>
            <ac:spMk id="7" creationId="{00000000-0000-0000-0000-000000000000}"/>
          </ac:spMkLst>
        </pc:spChg>
      </pc:sldChg>
      <pc:sldChg chg="del">
        <pc:chgData name="Jatin Christopher" userId="b104dc41-501d-475b-891e-3a1c9e6c94fa" providerId="ADAL" clId="{C35798A1-73D7-44EE-9105-4E5F6598357D}" dt="2022-02-08T16:32:50.596" v="49" actId="2696"/>
        <pc:sldMkLst>
          <pc:docMk/>
          <pc:sldMk cId="2097957625" sldId="435"/>
        </pc:sldMkLst>
      </pc:sldChg>
      <pc:sldChg chg="del">
        <pc:chgData name="Jatin Christopher" userId="b104dc41-501d-475b-891e-3a1c9e6c94fa" providerId="ADAL" clId="{C35798A1-73D7-44EE-9105-4E5F6598357D}" dt="2022-02-08T16:32:53.409" v="53" actId="2696"/>
        <pc:sldMkLst>
          <pc:docMk/>
          <pc:sldMk cId="2089058220" sldId="436"/>
        </pc:sldMkLst>
      </pc:sldChg>
      <pc:sldChg chg="del">
        <pc:chgData name="Jatin Christopher" userId="b104dc41-501d-475b-891e-3a1c9e6c94fa" providerId="ADAL" clId="{C35798A1-73D7-44EE-9105-4E5F6598357D}" dt="2022-02-08T16:32:53.883" v="54" actId="2696"/>
        <pc:sldMkLst>
          <pc:docMk/>
          <pc:sldMk cId="254473407" sldId="437"/>
        </pc:sldMkLst>
      </pc:sldChg>
      <pc:sldChg chg="del">
        <pc:chgData name="Jatin Christopher" userId="b104dc41-501d-475b-891e-3a1c9e6c94fa" providerId="ADAL" clId="{C35798A1-73D7-44EE-9105-4E5F6598357D}" dt="2022-02-08T16:32:49.287" v="48" actId="2696"/>
        <pc:sldMkLst>
          <pc:docMk/>
          <pc:sldMk cId="4099513324" sldId="438"/>
        </pc:sldMkLst>
      </pc:sldChg>
      <pc:sldChg chg="del">
        <pc:chgData name="Jatin Christopher" userId="b104dc41-501d-475b-891e-3a1c9e6c94fa" providerId="ADAL" clId="{C35798A1-73D7-44EE-9105-4E5F6598357D}" dt="2022-02-08T16:32:55.564" v="57" actId="2696"/>
        <pc:sldMkLst>
          <pc:docMk/>
          <pc:sldMk cId="1598328098" sldId="439"/>
        </pc:sldMkLst>
      </pc:sldChg>
      <pc:sldChg chg="del">
        <pc:chgData name="Jatin Christopher" userId="b104dc41-501d-475b-891e-3a1c9e6c94fa" providerId="ADAL" clId="{C35798A1-73D7-44EE-9105-4E5F6598357D}" dt="2022-02-08T16:32:56.710" v="59" actId="2696"/>
        <pc:sldMkLst>
          <pc:docMk/>
          <pc:sldMk cId="3604613990" sldId="441"/>
        </pc:sldMkLst>
      </pc:sldChg>
      <pc:sldChg chg="del">
        <pc:chgData name="Jatin Christopher" userId="b104dc41-501d-475b-891e-3a1c9e6c94fa" providerId="ADAL" clId="{C35798A1-73D7-44EE-9105-4E5F6598357D}" dt="2022-02-08T16:32:57.314" v="60" actId="2696"/>
        <pc:sldMkLst>
          <pc:docMk/>
          <pc:sldMk cId="1275338403" sldId="442"/>
        </pc:sldMkLst>
      </pc:sldChg>
      <pc:sldChg chg="del">
        <pc:chgData name="Jatin Christopher" userId="b104dc41-501d-475b-891e-3a1c9e6c94fa" providerId="ADAL" clId="{C35798A1-73D7-44EE-9105-4E5F6598357D}" dt="2022-02-08T16:32:59.209" v="62" actId="2696"/>
        <pc:sldMkLst>
          <pc:docMk/>
          <pc:sldMk cId="3300432759" sldId="444"/>
        </pc:sldMkLst>
      </pc:sldChg>
      <pc:sldChg chg="add del">
        <pc:chgData name="Jatin Christopher" userId="b104dc41-501d-475b-891e-3a1c9e6c94fa" providerId="ADAL" clId="{C35798A1-73D7-44EE-9105-4E5F6598357D}" dt="2022-02-08T16:33:03.030" v="66" actId="2696"/>
        <pc:sldMkLst>
          <pc:docMk/>
          <pc:sldMk cId="1420390603" sldId="445"/>
        </pc:sldMkLst>
      </pc:sldChg>
      <pc:sldChg chg="del">
        <pc:chgData name="Jatin Christopher" userId="b104dc41-501d-475b-891e-3a1c9e6c94fa" providerId="ADAL" clId="{C35798A1-73D7-44EE-9105-4E5F6598357D}" dt="2022-02-08T16:32:52.109" v="51" actId="2696"/>
        <pc:sldMkLst>
          <pc:docMk/>
          <pc:sldMk cId="3863905962" sldId="446"/>
        </pc:sldMkLst>
      </pc:sldChg>
      <pc:sldChg chg="addSp delSp del">
        <pc:chgData name="Jatin Christopher" userId="b104dc41-501d-475b-891e-3a1c9e6c94fa" providerId="ADAL" clId="{C35798A1-73D7-44EE-9105-4E5F6598357D}" dt="2022-02-08T16:27:08.279" v="7" actId="2696"/>
        <pc:sldMkLst>
          <pc:docMk/>
          <pc:sldMk cId="654407893" sldId="492"/>
        </pc:sldMkLst>
        <pc:spChg chg="add del">
          <ac:chgData name="Jatin Christopher" userId="b104dc41-501d-475b-891e-3a1c9e6c94fa" providerId="ADAL" clId="{C35798A1-73D7-44EE-9105-4E5F6598357D}" dt="2022-02-08T16:26:27.684" v="1"/>
          <ac:spMkLst>
            <pc:docMk/>
            <pc:sldMk cId="654407893" sldId="492"/>
            <ac:spMk id="2" creationId="{82ABDEB9-0A80-4101-BAEF-A2932CE6BA3C}"/>
          </ac:spMkLst>
        </pc:spChg>
        <pc:spChg chg="add del">
          <ac:chgData name="Jatin Christopher" userId="b104dc41-501d-475b-891e-3a1c9e6c94fa" providerId="ADAL" clId="{C35798A1-73D7-44EE-9105-4E5F6598357D}" dt="2022-02-08T16:26:33.979" v="3"/>
          <ac:spMkLst>
            <pc:docMk/>
            <pc:sldMk cId="654407893" sldId="492"/>
            <ac:spMk id="3" creationId="{C5BF0E02-B1AF-4E23-9C57-9EA51DB41BDC}"/>
          </ac:spMkLst>
        </pc:spChg>
      </pc:sldChg>
      <pc:sldChg chg="del">
        <pc:chgData name="Jatin Christopher" userId="b104dc41-501d-475b-891e-3a1c9e6c94fa" providerId="ADAL" clId="{C35798A1-73D7-44EE-9105-4E5F6598357D}" dt="2022-02-08T16:32:55.033" v="56" actId="2696"/>
        <pc:sldMkLst>
          <pc:docMk/>
          <pc:sldMk cId="404457872" sldId="497"/>
        </pc:sldMkLst>
      </pc:sldChg>
      <pc:sldChg chg="add del">
        <pc:chgData name="Jatin Christopher" userId="b104dc41-501d-475b-891e-3a1c9e6c94fa" providerId="ADAL" clId="{C35798A1-73D7-44EE-9105-4E5F6598357D}" dt="2022-02-08T16:27:03.994" v="6" actId="2696"/>
        <pc:sldMkLst>
          <pc:docMk/>
          <pc:sldMk cId="209615669" sldId="499"/>
        </pc:sldMkLst>
      </pc:sldChg>
      <pc:sldChg chg="modSp add del">
        <pc:chgData name="Jatin Christopher" userId="b104dc41-501d-475b-891e-3a1c9e6c94fa" providerId="ADAL" clId="{C35798A1-73D7-44EE-9105-4E5F6598357D}" dt="2022-02-08T16:33:41.264" v="69" actId="2696"/>
        <pc:sldMkLst>
          <pc:docMk/>
          <pc:sldMk cId="1817774229" sldId="500"/>
        </pc:sldMkLst>
        <pc:spChg chg="mod">
          <ac:chgData name="Jatin Christopher" userId="b104dc41-501d-475b-891e-3a1c9e6c94fa" providerId="ADAL" clId="{C35798A1-73D7-44EE-9105-4E5F6598357D}" dt="2022-02-08T16:32:31.282" v="45" actId="1076"/>
          <ac:spMkLst>
            <pc:docMk/>
            <pc:sldMk cId="1817774229" sldId="500"/>
            <ac:spMk id="7" creationId="{00000000-0000-0000-0000-000000000000}"/>
          </ac:spMkLst>
        </pc:spChg>
      </pc:sldChg>
      <pc:sldChg chg="modSp add del">
        <pc:chgData name="Jatin Christopher" userId="b104dc41-501d-475b-891e-3a1c9e6c94fa" providerId="ADAL" clId="{C35798A1-73D7-44EE-9105-4E5F6598357D}" dt="2022-02-08T16:33:41.280" v="70" actId="2696"/>
        <pc:sldMkLst>
          <pc:docMk/>
          <pc:sldMk cId="714409068" sldId="501"/>
        </pc:sldMkLst>
        <pc:spChg chg="mod">
          <ac:chgData name="Jatin Christopher" userId="b104dc41-501d-475b-891e-3a1c9e6c94fa" providerId="ADAL" clId="{C35798A1-73D7-44EE-9105-4E5F6598357D}" dt="2022-02-08T16:32:37.951" v="46" actId="1076"/>
          <ac:spMkLst>
            <pc:docMk/>
            <pc:sldMk cId="714409068" sldId="501"/>
            <ac:spMk id="7"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63DAA4-CF98-4490-A499-545909D053EE}" type="doc">
      <dgm:prSet loTypeId="urn:microsoft.com/office/officeart/2005/8/layout/chart3" loCatId="cycle" qsTypeId="urn:microsoft.com/office/officeart/2005/8/quickstyle/simple5" qsCatId="simple" csTypeId="urn:microsoft.com/office/officeart/2005/8/colors/colorful1#1" csCatId="colorful" phldr="1"/>
      <dgm:spPr/>
    </dgm:pt>
    <dgm:pt modelId="{E821E86F-4F20-4998-B1CE-E215173F4837}">
      <dgm:prSet phldrT="[Text]" custT="1"/>
      <dgm:spPr/>
      <dgm:t>
        <a:bodyPr/>
        <a:lstStyle/>
        <a:p>
          <a:r>
            <a:rPr lang="en-US" sz="2400" b="1" dirty="0"/>
            <a:t>Goods</a:t>
          </a:r>
        </a:p>
      </dgm:t>
    </dgm:pt>
    <dgm:pt modelId="{528AE1C7-DD73-41C2-950B-82D4FA92B52F}" type="parTrans" cxnId="{9B2C7D04-6688-4D12-B048-C8B80870166F}">
      <dgm:prSet/>
      <dgm:spPr/>
      <dgm:t>
        <a:bodyPr/>
        <a:lstStyle/>
        <a:p>
          <a:endParaRPr lang="en-US"/>
        </a:p>
      </dgm:t>
    </dgm:pt>
    <dgm:pt modelId="{1DDA3FB5-347F-421C-86F5-E896935376B9}" type="sibTrans" cxnId="{9B2C7D04-6688-4D12-B048-C8B80870166F}">
      <dgm:prSet/>
      <dgm:spPr/>
      <dgm:t>
        <a:bodyPr/>
        <a:lstStyle/>
        <a:p>
          <a:endParaRPr lang="en-US"/>
        </a:p>
      </dgm:t>
    </dgm:pt>
    <dgm:pt modelId="{ABE2ECBB-25FA-4F45-B37D-AB1890B0FAF8}">
      <dgm:prSet phldrT="[Text]" custT="1"/>
      <dgm:spPr>
        <a:solidFill>
          <a:srgbClr val="002060"/>
        </a:solidFill>
      </dgm:spPr>
      <dgm:t>
        <a:bodyPr/>
        <a:lstStyle/>
        <a:p>
          <a:r>
            <a:rPr lang="en-US" sz="2400" b="1" dirty="0"/>
            <a:t>Goods ‘treated’ as </a:t>
          </a:r>
          <a:r>
            <a:rPr lang="en-US" sz="2400" b="1" dirty="0" smtClean="0"/>
            <a:t>service or vice versa (Sch II)</a:t>
          </a:r>
          <a:endParaRPr lang="en-US" sz="2400" b="1" dirty="0"/>
        </a:p>
      </dgm:t>
    </dgm:pt>
    <dgm:pt modelId="{16949786-9988-498E-A6DE-D3ADD50CE8C4}" type="parTrans" cxnId="{74F7F4E8-CB56-47E6-8466-F1F76EA4BA01}">
      <dgm:prSet/>
      <dgm:spPr/>
      <dgm:t>
        <a:bodyPr/>
        <a:lstStyle/>
        <a:p>
          <a:endParaRPr lang="en-US"/>
        </a:p>
      </dgm:t>
    </dgm:pt>
    <dgm:pt modelId="{268AD9E8-95BD-485E-B4E1-2D8CF09A8099}" type="sibTrans" cxnId="{74F7F4E8-CB56-47E6-8466-F1F76EA4BA01}">
      <dgm:prSet/>
      <dgm:spPr/>
      <dgm:t>
        <a:bodyPr/>
        <a:lstStyle/>
        <a:p>
          <a:endParaRPr lang="en-US"/>
        </a:p>
      </dgm:t>
    </dgm:pt>
    <dgm:pt modelId="{69A67DAC-77DC-4208-9EC9-C079A00FD208}">
      <dgm:prSet phldrT="[Text]" custT="1"/>
      <dgm:spPr>
        <a:solidFill>
          <a:srgbClr val="002060"/>
        </a:solidFill>
      </dgm:spPr>
      <dgm:t>
        <a:bodyPr/>
        <a:lstStyle/>
        <a:p>
          <a:r>
            <a:rPr lang="en-US" sz="2400" b="1" dirty="0"/>
            <a:t>Service</a:t>
          </a:r>
        </a:p>
      </dgm:t>
    </dgm:pt>
    <dgm:pt modelId="{5FCA4991-606D-4D43-A834-8566939EB90E}" type="parTrans" cxnId="{1BFF91BF-E9FA-4FB1-8CE9-263A189112C1}">
      <dgm:prSet/>
      <dgm:spPr/>
      <dgm:t>
        <a:bodyPr/>
        <a:lstStyle/>
        <a:p>
          <a:endParaRPr lang="en-US"/>
        </a:p>
      </dgm:t>
    </dgm:pt>
    <dgm:pt modelId="{5098A0CA-5222-4608-ABE8-FD86A886C1A7}" type="sibTrans" cxnId="{1BFF91BF-E9FA-4FB1-8CE9-263A189112C1}">
      <dgm:prSet/>
      <dgm:spPr/>
      <dgm:t>
        <a:bodyPr/>
        <a:lstStyle/>
        <a:p>
          <a:endParaRPr lang="en-US"/>
        </a:p>
      </dgm:t>
    </dgm:pt>
    <dgm:pt modelId="{7385BC0E-24CF-4F99-89BC-24762B2541E5}" type="pres">
      <dgm:prSet presAssocID="{3363DAA4-CF98-4490-A499-545909D053EE}" presName="compositeShape" presStyleCnt="0">
        <dgm:presLayoutVars>
          <dgm:chMax val="7"/>
          <dgm:dir/>
          <dgm:resizeHandles val="exact"/>
        </dgm:presLayoutVars>
      </dgm:prSet>
      <dgm:spPr/>
    </dgm:pt>
    <dgm:pt modelId="{C3E1453D-FBB4-49A6-B3CA-0E1E0E300C01}" type="pres">
      <dgm:prSet presAssocID="{3363DAA4-CF98-4490-A499-545909D053EE}" presName="wedge1" presStyleLbl="node1" presStyleIdx="0" presStyleCnt="3"/>
      <dgm:spPr/>
      <dgm:t>
        <a:bodyPr/>
        <a:lstStyle/>
        <a:p>
          <a:endParaRPr lang="en-US"/>
        </a:p>
      </dgm:t>
    </dgm:pt>
    <dgm:pt modelId="{5F1F2E67-784E-46F4-8E81-A1770ECCF5BC}" type="pres">
      <dgm:prSet presAssocID="{3363DAA4-CF98-4490-A499-545909D053EE}" presName="wedge1Tx" presStyleLbl="node1" presStyleIdx="0" presStyleCnt="3">
        <dgm:presLayoutVars>
          <dgm:chMax val="0"/>
          <dgm:chPref val="0"/>
          <dgm:bulletEnabled val="1"/>
        </dgm:presLayoutVars>
      </dgm:prSet>
      <dgm:spPr/>
      <dgm:t>
        <a:bodyPr/>
        <a:lstStyle/>
        <a:p>
          <a:endParaRPr lang="en-US"/>
        </a:p>
      </dgm:t>
    </dgm:pt>
    <dgm:pt modelId="{E2BED2A0-1028-4949-A550-2BE8E150AAB1}" type="pres">
      <dgm:prSet presAssocID="{3363DAA4-CF98-4490-A499-545909D053EE}" presName="wedge2" presStyleLbl="node1" presStyleIdx="1" presStyleCnt="3" custScaleX="111195" custScaleY="111571" custLinFactNeighborX="573" custLinFactNeighborY="4215"/>
      <dgm:spPr/>
      <dgm:t>
        <a:bodyPr/>
        <a:lstStyle/>
        <a:p>
          <a:endParaRPr lang="en-US"/>
        </a:p>
      </dgm:t>
    </dgm:pt>
    <dgm:pt modelId="{659E26D1-7DFD-4ECB-AFA1-8C3E0192C478}" type="pres">
      <dgm:prSet presAssocID="{3363DAA4-CF98-4490-A499-545909D053EE}" presName="wedge2Tx" presStyleLbl="node1" presStyleIdx="1" presStyleCnt="3">
        <dgm:presLayoutVars>
          <dgm:chMax val="0"/>
          <dgm:chPref val="0"/>
          <dgm:bulletEnabled val="1"/>
        </dgm:presLayoutVars>
      </dgm:prSet>
      <dgm:spPr/>
      <dgm:t>
        <a:bodyPr/>
        <a:lstStyle/>
        <a:p>
          <a:endParaRPr lang="en-US"/>
        </a:p>
      </dgm:t>
    </dgm:pt>
    <dgm:pt modelId="{003B89F3-6210-4B73-ADBB-4C93E6CD80F5}" type="pres">
      <dgm:prSet presAssocID="{3363DAA4-CF98-4490-A499-545909D053EE}" presName="wedge3" presStyleLbl="node1" presStyleIdx="2" presStyleCnt="3" custScaleX="114647"/>
      <dgm:spPr/>
      <dgm:t>
        <a:bodyPr/>
        <a:lstStyle/>
        <a:p>
          <a:endParaRPr lang="en-US"/>
        </a:p>
      </dgm:t>
    </dgm:pt>
    <dgm:pt modelId="{BB17C6B7-FFD2-4A9E-AA9D-26A7FC6456E0}" type="pres">
      <dgm:prSet presAssocID="{3363DAA4-CF98-4490-A499-545909D053EE}" presName="wedge3Tx" presStyleLbl="node1" presStyleIdx="2" presStyleCnt="3">
        <dgm:presLayoutVars>
          <dgm:chMax val="0"/>
          <dgm:chPref val="0"/>
          <dgm:bulletEnabled val="1"/>
        </dgm:presLayoutVars>
      </dgm:prSet>
      <dgm:spPr/>
      <dgm:t>
        <a:bodyPr/>
        <a:lstStyle/>
        <a:p>
          <a:endParaRPr lang="en-US"/>
        </a:p>
      </dgm:t>
    </dgm:pt>
  </dgm:ptLst>
  <dgm:cxnLst>
    <dgm:cxn modelId="{EF3F6E52-B3A3-49FB-8FA6-FBBE3C574B8A}" type="presOf" srcId="{69A67DAC-77DC-4208-9EC9-C079A00FD208}" destId="{BB17C6B7-FFD2-4A9E-AA9D-26A7FC6456E0}" srcOrd="1" destOrd="0" presId="urn:microsoft.com/office/officeart/2005/8/layout/chart3"/>
    <dgm:cxn modelId="{E1F1ECC5-987D-47CC-A3C4-25FE8408312D}" type="presOf" srcId="{3363DAA4-CF98-4490-A499-545909D053EE}" destId="{7385BC0E-24CF-4F99-89BC-24762B2541E5}" srcOrd="0" destOrd="0" presId="urn:microsoft.com/office/officeart/2005/8/layout/chart3"/>
    <dgm:cxn modelId="{1BFF91BF-E9FA-4FB1-8CE9-263A189112C1}" srcId="{3363DAA4-CF98-4490-A499-545909D053EE}" destId="{69A67DAC-77DC-4208-9EC9-C079A00FD208}" srcOrd="2" destOrd="0" parTransId="{5FCA4991-606D-4D43-A834-8566939EB90E}" sibTransId="{5098A0CA-5222-4608-ABE8-FD86A886C1A7}"/>
    <dgm:cxn modelId="{2A48F8C7-5FD6-401B-AA72-BD9637406990}" type="presOf" srcId="{ABE2ECBB-25FA-4F45-B37D-AB1890B0FAF8}" destId="{659E26D1-7DFD-4ECB-AFA1-8C3E0192C478}" srcOrd="1" destOrd="0" presId="urn:microsoft.com/office/officeart/2005/8/layout/chart3"/>
    <dgm:cxn modelId="{A8721A2D-3ACA-4C18-B409-81BF1305773C}" type="presOf" srcId="{E821E86F-4F20-4998-B1CE-E215173F4837}" destId="{5F1F2E67-784E-46F4-8E81-A1770ECCF5BC}" srcOrd="1" destOrd="0" presId="urn:microsoft.com/office/officeart/2005/8/layout/chart3"/>
    <dgm:cxn modelId="{9B2C7D04-6688-4D12-B048-C8B80870166F}" srcId="{3363DAA4-CF98-4490-A499-545909D053EE}" destId="{E821E86F-4F20-4998-B1CE-E215173F4837}" srcOrd="0" destOrd="0" parTransId="{528AE1C7-DD73-41C2-950B-82D4FA92B52F}" sibTransId="{1DDA3FB5-347F-421C-86F5-E896935376B9}"/>
    <dgm:cxn modelId="{79B90BBB-D9A2-4BED-A640-B3F114D341A6}" type="presOf" srcId="{E821E86F-4F20-4998-B1CE-E215173F4837}" destId="{C3E1453D-FBB4-49A6-B3CA-0E1E0E300C01}" srcOrd="0" destOrd="0" presId="urn:microsoft.com/office/officeart/2005/8/layout/chart3"/>
    <dgm:cxn modelId="{CC0A3800-AA94-4CF4-AC50-0F371CDD65A0}" type="presOf" srcId="{69A67DAC-77DC-4208-9EC9-C079A00FD208}" destId="{003B89F3-6210-4B73-ADBB-4C93E6CD80F5}" srcOrd="0" destOrd="0" presId="urn:microsoft.com/office/officeart/2005/8/layout/chart3"/>
    <dgm:cxn modelId="{A2067ED9-25C6-4229-BDF0-33CACEFAD3E4}" type="presOf" srcId="{ABE2ECBB-25FA-4F45-B37D-AB1890B0FAF8}" destId="{E2BED2A0-1028-4949-A550-2BE8E150AAB1}" srcOrd="0" destOrd="0" presId="urn:microsoft.com/office/officeart/2005/8/layout/chart3"/>
    <dgm:cxn modelId="{74F7F4E8-CB56-47E6-8466-F1F76EA4BA01}" srcId="{3363DAA4-CF98-4490-A499-545909D053EE}" destId="{ABE2ECBB-25FA-4F45-B37D-AB1890B0FAF8}" srcOrd="1" destOrd="0" parTransId="{16949786-9988-498E-A6DE-D3ADD50CE8C4}" sibTransId="{268AD9E8-95BD-485E-B4E1-2D8CF09A8099}"/>
    <dgm:cxn modelId="{4B6EE5EE-2C50-4FE8-9078-08ADFE1024D1}" type="presParOf" srcId="{7385BC0E-24CF-4F99-89BC-24762B2541E5}" destId="{C3E1453D-FBB4-49A6-B3CA-0E1E0E300C01}" srcOrd="0" destOrd="0" presId="urn:microsoft.com/office/officeart/2005/8/layout/chart3"/>
    <dgm:cxn modelId="{5A11D503-8768-4CF1-9102-43D50AA590A2}" type="presParOf" srcId="{7385BC0E-24CF-4F99-89BC-24762B2541E5}" destId="{5F1F2E67-784E-46F4-8E81-A1770ECCF5BC}" srcOrd="1" destOrd="0" presId="urn:microsoft.com/office/officeart/2005/8/layout/chart3"/>
    <dgm:cxn modelId="{B152F90F-45FC-4A53-90AF-5810D3F2999D}" type="presParOf" srcId="{7385BC0E-24CF-4F99-89BC-24762B2541E5}" destId="{E2BED2A0-1028-4949-A550-2BE8E150AAB1}" srcOrd="2" destOrd="0" presId="urn:microsoft.com/office/officeart/2005/8/layout/chart3"/>
    <dgm:cxn modelId="{D92772F8-DEF4-4AAB-B189-F5EBAAF480E4}" type="presParOf" srcId="{7385BC0E-24CF-4F99-89BC-24762B2541E5}" destId="{659E26D1-7DFD-4ECB-AFA1-8C3E0192C478}" srcOrd="3" destOrd="0" presId="urn:microsoft.com/office/officeart/2005/8/layout/chart3"/>
    <dgm:cxn modelId="{8DF9E226-40A3-41FB-8A13-F8F176C22CA5}" type="presParOf" srcId="{7385BC0E-24CF-4F99-89BC-24762B2541E5}" destId="{003B89F3-6210-4B73-ADBB-4C93E6CD80F5}" srcOrd="4" destOrd="0" presId="urn:microsoft.com/office/officeart/2005/8/layout/chart3"/>
    <dgm:cxn modelId="{3EEBAECA-71D4-4F5A-95AC-179FCE437C90}" type="presParOf" srcId="{7385BC0E-24CF-4F99-89BC-24762B2541E5}" destId="{BB17C6B7-FFD2-4A9E-AA9D-26A7FC6456E0}"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63DAA4-CF98-4490-A499-545909D053EE}" type="doc">
      <dgm:prSet loTypeId="urn:microsoft.com/office/officeart/2005/8/layout/chart3" loCatId="cycle" qsTypeId="urn:microsoft.com/office/officeart/2005/8/quickstyle/simple5" qsCatId="simple" csTypeId="urn:microsoft.com/office/officeart/2005/8/colors/colorful1#1" csCatId="colorful" phldr="1"/>
      <dgm:spPr/>
    </dgm:pt>
    <dgm:pt modelId="{7385BC0E-24CF-4F99-89BC-24762B2541E5}" type="pres">
      <dgm:prSet presAssocID="{3363DAA4-CF98-4490-A499-545909D053EE}" presName="compositeShape" presStyleCnt="0">
        <dgm:presLayoutVars>
          <dgm:chMax val="7"/>
          <dgm:dir/>
          <dgm:resizeHandles val="exact"/>
        </dgm:presLayoutVars>
      </dgm:prSet>
      <dgm:spPr/>
    </dgm:pt>
  </dgm:ptLst>
  <dgm:cxnLst>
    <dgm:cxn modelId="{E1F1ECC5-987D-47CC-A3C4-25FE8408312D}" type="presOf" srcId="{3363DAA4-CF98-4490-A499-545909D053EE}" destId="{7385BC0E-24CF-4F99-89BC-24762B2541E5}" srcOrd="0"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63DAA4-CF98-4490-A499-545909D053EE}" type="doc">
      <dgm:prSet loTypeId="urn:microsoft.com/office/officeart/2005/8/layout/chart3" loCatId="cycle" qsTypeId="urn:microsoft.com/office/officeart/2005/8/quickstyle/simple5" qsCatId="simple" csTypeId="urn:microsoft.com/office/officeart/2005/8/colors/colorful1#1" csCatId="colorful" phldr="1"/>
      <dgm:spPr/>
    </dgm:pt>
    <dgm:pt modelId="{7385BC0E-24CF-4F99-89BC-24762B2541E5}" type="pres">
      <dgm:prSet presAssocID="{3363DAA4-CF98-4490-A499-545909D053EE}" presName="compositeShape" presStyleCnt="0">
        <dgm:presLayoutVars>
          <dgm:chMax val="7"/>
          <dgm:dir/>
          <dgm:resizeHandles val="exact"/>
        </dgm:presLayoutVars>
      </dgm:prSet>
      <dgm:spPr/>
    </dgm:pt>
  </dgm:ptLst>
  <dgm:cxnLst>
    <dgm:cxn modelId="{E1F1ECC5-987D-47CC-A3C4-25FE8408312D}" type="presOf" srcId="{3363DAA4-CF98-4490-A499-545909D053EE}" destId="{7385BC0E-24CF-4F99-89BC-24762B2541E5}" srcOrd="0"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63DAA4-CF98-4490-A499-545909D053EE}" type="doc">
      <dgm:prSet loTypeId="urn:microsoft.com/office/officeart/2005/8/layout/chart3" loCatId="cycle" qsTypeId="urn:microsoft.com/office/officeart/2005/8/quickstyle/simple5" qsCatId="simple" csTypeId="urn:microsoft.com/office/officeart/2005/8/colors/colorful1#1" csCatId="colorful" phldr="1"/>
      <dgm:spPr/>
      <dgm:t>
        <a:bodyPr/>
        <a:lstStyle/>
        <a:p>
          <a:endParaRPr lang="en-US"/>
        </a:p>
      </dgm:t>
    </dgm:pt>
    <dgm:pt modelId="{7385BC0E-24CF-4F99-89BC-24762B2541E5}" type="pres">
      <dgm:prSet presAssocID="{3363DAA4-CF98-4490-A499-545909D053EE}" presName="compositeShape" presStyleCnt="0">
        <dgm:presLayoutVars>
          <dgm:chMax val="7"/>
          <dgm:dir/>
          <dgm:resizeHandles val="exact"/>
        </dgm:presLayoutVars>
      </dgm:prSet>
      <dgm:spPr/>
      <dgm:t>
        <a:bodyPr/>
        <a:lstStyle/>
        <a:p>
          <a:endParaRPr lang="en-US"/>
        </a:p>
      </dgm:t>
    </dgm:pt>
  </dgm:ptLst>
  <dgm:cxnLst>
    <dgm:cxn modelId="{E1F1ECC5-987D-47CC-A3C4-25FE8408312D}" type="presOf" srcId="{3363DAA4-CF98-4490-A499-545909D053EE}" destId="{7385BC0E-24CF-4F99-89BC-24762B2541E5}" srcOrd="0"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92992E-6C66-4181-A28A-6C77DBB7CC74}" type="doc">
      <dgm:prSet loTypeId="urn:microsoft.com/office/officeart/2005/8/layout/venn2" loCatId="relationship" qsTypeId="urn:microsoft.com/office/officeart/2005/8/quickstyle/simple1" qsCatId="simple" csTypeId="urn:microsoft.com/office/officeart/2005/8/colors/colorful2" csCatId="colorful" phldr="1"/>
      <dgm:spPr/>
      <dgm:t>
        <a:bodyPr/>
        <a:lstStyle/>
        <a:p>
          <a:endParaRPr lang="en-US"/>
        </a:p>
      </dgm:t>
    </dgm:pt>
    <dgm:pt modelId="{B4C1CDAC-4B37-40B8-90A1-9DBAAB9C54DF}" type="pres">
      <dgm:prSet presAssocID="{0092992E-6C66-4181-A28A-6C77DBB7CC74}" presName="Name0" presStyleCnt="0">
        <dgm:presLayoutVars>
          <dgm:chMax val="7"/>
          <dgm:resizeHandles val="exact"/>
        </dgm:presLayoutVars>
      </dgm:prSet>
      <dgm:spPr/>
      <dgm:t>
        <a:bodyPr/>
        <a:lstStyle/>
        <a:p>
          <a:endParaRPr lang="en-US"/>
        </a:p>
      </dgm:t>
    </dgm:pt>
  </dgm:ptLst>
  <dgm:cxnLst>
    <dgm:cxn modelId="{861A9E44-02DC-4D7C-8A54-7197C34920C9}" type="presOf" srcId="{0092992E-6C66-4181-A28A-6C77DBB7CC74}" destId="{B4C1CDAC-4B37-40B8-90A1-9DBAAB9C54DF}" srcOrd="0"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FAE5BE-6BF2-4E0B-9498-603CDA430FC2}" type="doc">
      <dgm:prSet loTypeId="urn:microsoft.com/office/officeart/2005/8/layout/chevron2" loCatId="process" qsTypeId="urn:microsoft.com/office/officeart/2005/8/quickstyle/simple1" qsCatId="simple" csTypeId="urn:microsoft.com/office/officeart/2005/8/colors/accent6_1" csCatId="accent6" phldr="1"/>
      <dgm:spPr/>
      <dgm:t>
        <a:bodyPr/>
        <a:lstStyle/>
        <a:p>
          <a:endParaRPr lang="en-US"/>
        </a:p>
      </dgm:t>
    </dgm:pt>
    <dgm:pt modelId="{FB8673CC-8DC1-4BB3-8A37-E8B4397E7E49}">
      <dgm:prSet phldrT="[Text]"/>
      <dgm:spPr/>
      <dgm:t>
        <a:bodyPr/>
        <a:lstStyle/>
        <a:p>
          <a:r>
            <a:rPr lang="en-US" dirty="0"/>
            <a:t># 1</a:t>
          </a:r>
        </a:p>
      </dgm:t>
    </dgm:pt>
    <dgm:pt modelId="{4FA86368-83D5-4787-8DE9-30077DC53847}" type="parTrans" cxnId="{27AE3229-8DAB-45E3-B6D8-B27FA0755264}">
      <dgm:prSet/>
      <dgm:spPr/>
      <dgm:t>
        <a:bodyPr/>
        <a:lstStyle/>
        <a:p>
          <a:endParaRPr lang="en-US"/>
        </a:p>
      </dgm:t>
    </dgm:pt>
    <dgm:pt modelId="{8ECBC826-F8C6-45BC-A512-57E864A1DED1}" type="sibTrans" cxnId="{27AE3229-8DAB-45E3-B6D8-B27FA0755264}">
      <dgm:prSet/>
      <dgm:spPr/>
      <dgm:t>
        <a:bodyPr/>
        <a:lstStyle/>
        <a:p>
          <a:endParaRPr lang="en-US"/>
        </a:p>
      </dgm:t>
    </dgm:pt>
    <dgm:pt modelId="{E92D27A6-7631-47DB-A903-42C275897A36}">
      <dgm:prSet phldrT="[Text]"/>
      <dgm:spPr/>
      <dgm:t>
        <a:bodyPr/>
        <a:lstStyle/>
        <a:p>
          <a:r>
            <a:rPr lang="en-US" dirty="0"/>
            <a:t>Find out the most </a:t>
          </a:r>
          <a:r>
            <a:rPr lang="en-US" i="1" dirty="0"/>
            <a:t>commonly used description </a:t>
          </a:r>
          <a:r>
            <a:rPr lang="en-US" dirty="0"/>
            <a:t>of goods or services</a:t>
          </a:r>
        </a:p>
      </dgm:t>
    </dgm:pt>
    <dgm:pt modelId="{947D2AF7-3D31-4D4A-A83A-326172629B2F}" type="parTrans" cxnId="{D6ED0DD3-A777-4FB0-88BD-C0B29354E337}">
      <dgm:prSet/>
      <dgm:spPr/>
      <dgm:t>
        <a:bodyPr/>
        <a:lstStyle/>
        <a:p>
          <a:endParaRPr lang="en-US"/>
        </a:p>
      </dgm:t>
    </dgm:pt>
    <dgm:pt modelId="{F1D08D3E-B31E-4E51-B623-32BF7E7D35BD}" type="sibTrans" cxnId="{D6ED0DD3-A777-4FB0-88BD-C0B29354E337}">
      <dgm:prSet/>
      <dgm:spPr/>
      <dgm:t>
        <a:bodyPr/>
        <a:lstStyle/>
        <a:p>
          <a:endParaRPr lang="en-US"/>
        </a:p>
      </dgm:t>
    </dgm:pt>
    <dgm:pt modelId="{13AB67BA-47ED-4CD2-B7DB-4AC32482001B}">
      <dgm:prSet phldrT="[Text]"/>
      <dgm:spPr/>
      <dgm:t>
        <a:bodyPr/>
        <a:lstStyle/>
        <a:p>
          <a:r>
            <a:rPr lang="en-US" dirty="0"/>
            <a:t># 2</a:t>
          </a:r>
        </a:p>
      </dgm:t>
    </dgm:pt>
    <dgm:pt modelId="{B1AD7C57-7AC5-40A1-839B-967746CC40E0}" type="parTrans" cxnId="{2302C9E2-B511-4451-97B0-6B1F490195EC}">
      <dgm:prSet/>
      <dgm:spPr/>
      <dgm:t>
        <a:bodyPr/>
        <a:lstStyle/>
        <a:p>
          <a:endParaRPr lang="en-US"/>
        </a:p>
      </dgm:t>
    </dgm:pt>
    <dgm:pt modelId="{62342648-497D-459A-92B1-F43D23FB18DC}" type="sibTrans" cxnId="{2302C9E2-B511-4451-97B0-6B1F490195EC}">
      <dgm:prSet/>
      <dgm:spPr/>
      <dgm:t>
        <a:bodyPr/>
        <a:lstStyle/>
        <a:p>
          <a:endParaRPr lang="en-US"/>
        </a:p>
      </dgm:t>
    </dgm:pt>
    <dgm:pt modelId="{9F522C0B-CD50-4DCA-8E47-6BA95F8BD304}">
      <dgm:prSet phldrT="[Text]"/>
      <dgm:spPr/>
      <dgm:t>
        <a:bodyPr/>
        <a:lstStyle/>
        <a:p>
          <a:r>
            <a:rPr lang="en-US" dirty="0"/>
            <a:t>Use </a:t>
          </a:r>
          <a:r>
            <a:rPr lang="en-US" i="0" dirty="0"/>
            <a:t>‘</a:t>
          </a:r>
          <a:r>
            <a:rPr lang="en-US" i="1" dirty="0"/>
            <a:t>dominant ingredient </a:t>
          </a:r>
          <a:r>
            <a:rPr lang="en-US" i="0" dirty="0"/>
            <a:t>test’ in case of base-materials or articles</a:t>
          </a:r>
          <a:endParaRPr lang="en-US" i="1" dirty="0"/>
        </a:p>
      </dgm:t>
    </dgm:pt>
    <dgm:pt modelId="{FEFEBD6C-F051-4D75-A2CB-B90759EFAE9E}" type="parTrans" cxnId="{B195C0F9-3F11-4D62-BD52-83BF71AEDB31}">
      <dgm:prSet/>
      <dgm:spPr/>
      <dgm:t>
        <a:bodyPr/>
        <a:lstStyle/>
        <a:p>
          <a:endParaRPr lang="en-US"/>
        </a:p>
      </dgm:t>
    </dgm:pt>
    <dgm:pt modelId="{59DE3A4B-A1FC-4FC3-B809-1BC7915FDC70}" type="sibTrans" cxnId="{B195C0F9-3F11-4D62-BD52-83BF71AEDB31}">
      <dgm:prSet/>
      <dgm:spPr/>
      <dgm:t>
        <a:bodyPr/>
        <a:lstStyle/>
        <a:p>
          <a:endParaRPr lang="en-US"/>
        </a:p>
      </dgm:t>
    </dgm:pt>
    <dgm:pt modelId="{053EA87E-85A0-414B-825F-D705B401739A}">
      <dgm:prSet phldrT="[Text]"/>
      <dgm:spPr/>
      <dgm:t>
        <a:bodyPr/>
        <a:lstStyle/>
        <a:p>
          <a:r>
            <a:rPr lang="en-US" dirty="0"/>
            <a:t>Else, try ‘</a:t>
          </a:r>
          <a:r>
            <a:rPr lang="en-US" i="1" dirty="0"/>
            <a:t>essential function </a:t>
          </a:r>
          <a:r>
            <a:rPr lang="en-US" i="0" dirty="0"/>
            <a:t>test’ </a:t>
          </a:r>
          <a:r>
            <a:rPr lang="en-US" dirty="0"/>
            <a:t>in case of processed articles</a:t>
          </a:r>
        </a:p>
      </dgm:t>
    </dgm:pt>
    <dgm:pt modelId="{FE829B55-BCE0-479A-9085-C59DA28E6B81}" type="parTrans" cxnId="{6913A9B2-CA93-44CA-9FE2-DFE2A5645D02}">
      <dgm:prSet/>
      <dgm:spPr/>
      <dgm:t>
        <a:bodyPr/>
        <a:lstStyle/>
        <a:p>
          <a:endParaRPr lang="en-US"/>
        </a:p>
      </dgm:t>
    </dgm:pt>
    <dgm:pt modelId="{BDEDECD4-9D18-4629-B1D7-2B22A357F51D}" type="sibTrans" cxnId="{6913A9B2-CA93-44CA-9FE2-DFE2A5645D02}">
      <dgm:prSet/>
      <dgm:spPr/>
      <dgm:t>
        <a:bodyPr/>
        <a:lstStyle/>
        <a:p>
          <a:endParaRPr lang="en-US"/>
        </a:p>
      </dgm:t>
    </dgm:pt>
    <dgm:pt modelId="{3D0C456D-3BD1-4874-86B9-6C3246DC47B8}">
      <dgm:prSet phldrT="[Text]"/>
      <dgm:spPr/>
      <dgm:t>
        <a:bodyPr/>
        <a:lstStyle/>
        <a:p>
          <a:r>
            <a:rPr lang="en-US" dirty="0"/>
            <a:t># 3</a:t>
          </a:r>
        </a:p>
      </dgm:t>
    </dgm:pt>
    <dgm:pt modelId="{A069388F-C12B-42FD-A71C-CACAF7A34D36}" type="parTrans" cxnId="{8A0A23C8-5535-4FA8-B2BC-AFC6340547CB}">
      <dgm:prSet/>
      <dgm:spPr/>
      <dgm:t>
        <a:bodyPr/>
        <a:lstStyle/>
        <a:p>
          <a:endParaRPr lang="en-US"/>
        </a:p>
      </dgm:t>
    </dgm:pt>
    <dgm:pt modelId="{40BC06EC-8870-4366-8129-D755B1A04153}" type="sibTrans" cxnId="{8A0A23C8-5535-4FA8-B2BC-AFC6340547CB}">
      <dgm:prSet/>
      <dgm:spPr/>
      <dgm:t>
        <a:bodyPr/>
        <a:lstStyle/>
        <a:p>
          <a:endParaRPr lang="en-US"/>
        </a:p>
      </dgm:t>
    </dgm:pt>
    <dgm:pt modelId="{E7EF69A1-1265-4B3E-91AF-538239547DD0}">
      <dgm:prSet phldrT="[Text]"/>
      <dgm:spPr/>
      <dgm:t>
        <a:bodyPr/>
        <a:lstStyle/>
        <a:p>
          <a:r>
            <a:rPr lang="en-US" dirty="0"/>
            <a:t>Look for HSN (for goods) corresponding to the above test results</a:t>
          </a:r>
        </a:p>
      </dgm:t>
    </dgm:pt>
    <dgm:pt modelId="{7D43BC09-BADA-4F1F-8E5D-01BB3CAB4436}" type="parTrans" cxnId="{1229A27F-C122-48C8-A1F7-73A1997FB95E}">
      <dgm:prSet/>
      <dgm:spPr/>
      <dgm:t>
        <a:bodyPr/>
        <a:lstStyle/>
        <a:p>
          <a:endParaRPr lang="en-US"/>
        </a:p>
      </dgm:t>
    </dgm:pt>
    <dgm:pt modelId="{0469B003-8272-4CEB-A2A5-6B07B3ABFD59}" type="sibTrans" cxnId="{1229A27F-C122-48C8-A1F7-73A1997FB95E}">
      <dgm:prSet/>
      <dgm:spPr/>
      <dgm:t>
        <a:bodyPr/>
        <a:lstStyle/>
        <a:p>
          <a:endParaRPr lang="en-US"/>
        </a:p>
      </dgm:t>
    </dgm:pt>
    <dgm:pt modelId="{E9E5199D-3F11-43BF-A97F-567D42B41F73}">
      <dgm:prSet phldrT="[Text]"/>
      <dgm:spPr/>
      <dgm:t>
        <a:bodyPr/>
        <a:lstStyle/>
        <a:p>
          <a:r>
            <a:rPr lang="en-US" dirty="0"/>
            <a:t>Examine if a more accurate </a:t>
          </a:r>
          <a:r>
            <a:rPr lang="en-US" i="1" dirty="0"/>
            <a:t>commercial or trade description </a:t>
          </a:r>
          <a:r>
            <a:rPr lang="en-US" dirty="0"/>
            <a:t>exists</a:t>
          </a:r>
        </a:p>
      </dgm:t>
    </dgm:pt>
    <dgm:pt modelId="{10E38C22-CAC3-4790-9923-75A9FCA556E4}" type="parTrans" cxnId="{AF0224F3-D7C5-4B53-9B4A-7970080D251F}">
      <dgm:prSet/>
      <dgm:spPr/>
      <dgm:t>
        <a:bodyPr/>
        <a:lstStyle/>
        <a:p>
          <a:endParaRPr lang="en-US"/>
        </a:p>
      </dgm:t>
    </dgm:pt>
    <dgm:pt modelId="{B42E6465-6B19-43FE-9120-6BCCEE4CB03B}" type="sibTrans" cxnId="{AF0224F3-D7C5-4B53-9B4A-7970080D251F}">
      <dgm:prSet/>
      <dgm:spPr/>
      <dgm:t>
        <a:bodyPr/>
        <a:lstStyle/>
        <a:p>
          <a:endParaRPr lang="en-US"/>
        </a:p>
      </dgm:t>
    </dgm:pt>
    <dgm:pt modelId="{5FE2B6EE-ACEB-43E3-BC3C-8D17F9540727}">
      <dgm:prSet phldrT="[Text]"/>
      <dgm:spPr/>
      <dgm:t>
        <a:bodyPr/>
        <a:lstStyle/>
        <a:p>
          <a:r>
            <a:rPr lang="en-US" dirty="0"/>
            <a:t>Look for SAC (for services) corresponding to the above test results</a:t>
          </a:r>
        </a:p>
      </dgm:t>
    </dgm:pt>
    <dgm:pt modelId="{FDE1369D-6552-45C7-A9C9-33C70F277086}" type="sibTrans" cxnId="{7F6449B7-692C-4385-A4C3-B7FDB540E4E7}">
      <dgm:prSet/>
      <dgm:spPr/>
      <dgm:t>
        <a:bodyPr/>
        <a:lstStyle/>
        <a:p>
          <a:endParaRPr lang="en-US"/>
        </a:p>
      </dgm:t>
    </dgm:pt>
    <dgm:pt modelId="{99B278BE-1877-4E61-AA3F-469779993382}" type="parTrans" cxnId="{7F6449B7-692C-4385-A4C3-B7FDB540E4E7}">
      <dgm:prSet/>
      <dgm:spPr/>
      <dgm:t>
        <a:bodyPr/>
        <a:lstStyle/>
        <a:p>
          <a:endParaRPr lang="en-US"/>
        </a:p>
      </dgm:t>
    </dgm:pt>
    <dgm:pt modelId="{1AF11F43-E81A-47D8-B43C-1FA6030AEE99}" type="pres">
      <dgm:prSet presAssocID="{4DFAE5BE-6BF2-4E0B-9498-603CDA430FC2}" presName="linearFlow" presStyleCnt="0">
        <dgm:presLayoutVars>
          <dgm:dir/>
          <dgm:animLvl val="lvl"/>
          <dgm:resizeHandles val="exact"/>
        </dgm:presLayoutVars>
      </dgm:prSet>
      <dgm:spPr/>
      <dgm:t>
        <a:bodyPr/>
        <a:lstStyle/>
        <a:p>
          <a:endParaRPr lang="en-US"/>
        </a:p>
      </dgm:t>
    </dgm:pt>
    <dgm:pt modelId="{ECD14AE0-8428-455E-80F9-35404857F36B}" type="pres">
      <dgm:prSet presAssocID="{FB8673CC-8DC1-4BB3-8A37-E8B4397E7E49}" presName="composite" presStyleCnt="0"/>
      <dgm:spPr/>
    </dgm:pt>
    <dgm:pt modelId="{125428C8-C240-45F6-9981-06F016AFFFF9}" type="pres">
      <dgm:prSet presAssocID="{FB8673CC-8DC1-4BB3-8A37-E8B4397E7E49}" presName="parentText" presStyleLbl="alignNode1" presStyleIdx="0" presStyleCnt="3">
        <dgm:presLayoutVars>
          <dgm:chMax val="1"/>
          <dgm:bulletEnabled val="1"/>
        </dgm:presLayoutVars>
      </dgm:prSet>
      <dgm:spPr/>
      <dgm:t>
        <a:bodyPr/>
        <a:lstStyle/>
        <a:p>
          <a:endParaRPr lang="en-US"/>
        </a:p>
      </dgm:t>
    </dgm:pt>
    <dgm:pt modelId="{DDBE606F-34AA-4A06-B96C-537FE6E9F52A}" type="pres">
      <dgm:prSet presAssocID="{FB8673CC-8DC1-4BB3-8A37-E8B4397E7E49}" presName="descendantText" presStyleLbl="alignAcc1" presStyleIdx="0" presStyleCnt="3">
        <dgm:presLayoutVars>
          <dgm:bulletEnabled val="1"/>
        </dgm:presLayoutVars>
      </dgm:prSet>
      <dgm:spPr/>
      <dgm:t>
        <a:bodyPr/>
        <a:lstStyle/>
        <a:p>
          <a:endParaRPr lang="en-US"/>
        </a:p>
      </dgm:t>
    </dgm:pt>
    <dgm:pt modelId="{A4CCA8DA-DB74-40B7-94F8-A4D9B5F79A84}" type="pres">
      <dgm:prSet presAssocID="{8ECBC826-F8C6-45BC-A512-57E864A1DED1}" presName="sp" presStyleCnt="0"/>
      <dgm:spPr/>
    </dgm:pt>
    <dgm:pt modelId="{153502EE-8A3F-4742-B484-B07CDC5B8B5C}" type="pres">
      <dgm:prSet presAssocID="{13AB67BA-47ED-4CD2-B7DB-4AC32482001B}" presName="composite" presStyleCnt="0"/>
      <dgm:spPr/>
    </dgm:pt>
    <dgm:pt modelId="{FBF7BDBE-40E2-4941-BF38-88C8768A3F9E}" type="pres">
      <dgm:prSet presAssocID="{13AB67BA-47ED-4CD2-B7DB-4AC32482001B}" presName="parentText" presStyleLbl="alignNode1" presStyleIdx="1" presStyleCnt="3">
        <dgm:presLayoutVars>
          <dgm:chMax val="1"/>
          <dgm:bulletEnabled val="1"/>
        </dgm:presLayoutVars>
      </dgm:prSet>
      <dgm:spPr/>
      <dgm:t>
        <a:bodyPr/>
        <a:lstStyle/>
        <a:p>
          <a:endParaRPr lang="en-US"/>
        </a:p>
      </dgm:t>
    </dgm:pt>
    <dgm:pt modelId="{A238539B-8DB4-4BC7-A93A-E50C6CB565DE}" type="pres">
      <dgm:prSet presAssocID="{13AB67BA-47ED-4CD2-B7DB-4AC32482001B}" presName="descendantText" presStyleLbl="alignAcc1" presStyleIdx="1" presStyleCnt="3">
        <dgm:presLayoutVars>
          <dgm:bulletEnabled val="1"/>
        </dgm:presLayoutVars>
      </dgm:prSet>
      <dgm:spPr/>
      <dgm:t>
        <a:bodyPr/>
        <a:lstStyle/>
        <a:p>
          <a:endParaRPr lang="en-US"/>
        </a:p>
      </dgm:t>
    </dgm:pt>
    <dgm:pt modelId="{7306B769-DBE5-4606-9F18-8BAEF6888255}" type="pres">
      <dgm:prSet presAssocID="{62342648-497D-459A-92B1-F43D23FB18DC}" presName="sp" presStyleCnt="0"/>
      <dgm:spPr/>
    </dgm:pt>
    <dgm:pt modelId="{031F785D-A980-4E8E-A042-1FD990C6174D}" type="pres">
      <dgm:prSet presAssocID="{3D0C456D-3BD1-4874-86B9-6C3246DC47B8}" presName="composite" presStyleCnt="0"/>
      <dgm:spPr/>
    </dgm:pt>
    <dgm:pt modelId="{EE4C5409-DAFC-4F92-ACC0-98E2754C9646}" type="pres">
      <dgm:prSet presAssocID="{3D0C456D-3BD1-4874-86B9-6C3246DC47B8}" presName="parentText" presStyleLbl="alignNode1" presStyleIdx="2" presStyleCnt="3">
        <dgm:presLayoutVars>
          <dgm:chMax val="1"/>
          <dgm:bulletEnabled val="1"/>
        </dgm:presLayoutVars>
      </dgm:prSet>
      <dgm:spPr/>
      <dgm:t>
        <a:bodyPr/>
        <a:lstStyle/>
        <a:p>
          <a:endParaRPr lang="en-US"/>
        </a:p>
      </dgm:t>
    </dgm:pt>
    <dgm:pt modelId="{C74D27B8-0541-4F02-8D00-1D83B5C96281}" type="pres">
      <dgm:prSet presAssocID="{3D0C456D-3BD1-4874-86B9-6C3246DC47B8}" presName="descendantText" presStyleLbl="alignAcc1" presStyleIdx="2" presStyleCnt="3" custLinFactNeighborX="1439">
        <dgm:presLayoutVars>
          <dgm:bulletEnabled val="1"/>
        </dgm:presLayoutVars>
      </dgm:prSet>
      <dgm:spPr/>
      <dgm:t>
        <a:bodyPr/>
        <a:lstStyle/>
        <a:p>
          <a:endParaRPr lang="en-US"/>
        </a:p>
      </dgm:t>
    </dgm:pt>
  </dgm:ptLst>
  <dgm:cxnLst>
    <dgm:cxn modelId="{158AF595-E10D-429A-A2DD-1CE3C0C00CD9}" type="presOf" srcId="{3D0C456D-3BD1-4874-86B9-6C3246DC47B8}" destId="{EE4C5409-DAFC-4F92-ACC0-98E2754C9646}" srcOrd="0" destOrd="0" presId="urn:microsoft.com/office/officeart/2005/8/layout/chevron2"/>
    <dgm:cxn modelId="{DDA0CC4D-CD8C-4B37-A46E-153870866EA8}" type="presOf" srcId="{053EA87E-85A0-414B-825F-D705B401739A}" destId="{A238539B-8DB4-4BC7-A93A-E50C6CB565DE}" srcOrd="0" destOrd="1" presId="urn:microsoft.com/office/officeart/2005/8/layout/chevron2"/>
    <dgm:cxn modelId="{7D9082AE-28A3-418B-BA53-5A964CA569D4}" type="presOf" srcId="{E7EF69A1-1265-4B3E-91AF-538239547DD0}" destId="{C74D27B8-0541-4F02-8D00-1D83B5C96281}" srcOrd="0" destOrd="0" presId="urn:microsoft.com/office/officeart/2005/8/layout/chevron2"/>
    <dgm:cxn modelId="{8A0A23C8-5535-4FA8-B2BC-AFC6340547CB}" srcId="{4DFAE5BE-6BF2-4E0B-9498-603CDA430FC2}" destId="{3D0C456D-3BD1-4874-86B9-6C3246DC47B8}" srcOrd="2" destOrd="0" parTransId="{A069388F-C12B-42FD-A71C-CACAF7A34D36}" sibTransId="{40BC06EC-8870-4366-8129-D755B1A04153}"/>
    <dgm:cxn modelId="{50921674-A6CC-4CD8-BCF7-E8016601D147}" type="presOf" srcId="{9F522C0B-CD50-4DCA-8E47-6BA95F8BD304}" destId="{A238539B-8DB4-4BC7-A93A-E50C6CB565DE}" srcOrd="0" destOrd="0" presId="urn:microsoft.com/office/officeart/2005/8/layout/chevron2"/>
    <dgm:cxn modelId="{4DD41860-E436-4EA1-B6A7-D6CDD780045A}" type="presOf" srcId="{E9E5199D-3F11-43BF-A97F-567D42B41F73}" destId="{DDBE606F-34AA-4A06-B96C-537FE6E9F52A}" srcOrd="0" destOrd="1" presId="urn:microsoft.com/office/officeart/2005/8/layout/chevron2"/>
    <dgm:cxn modelId="{6913A9B2-CA93-44CA-9FE2-DFE2A5645D02}" srcId="{13AB67BA-47ED-4CD2-B7DB-4AC32482001B}" destId="{053EA87E-85A0-414B-825F-D705B401739A}" srcOrd="1" destOrd="0" parTransId="{FE829B55-BCE0-479A-9085-C59DA28E6B81}" sibTransId="{BDEDECD4-9D18-4629-B1D7-2B22A357F51D}"/>
    <dgm:cxn modelId="{8D255104-A17D-4B4A-B3A3-4AAA87571BC6}" type="presOf" srcId="{4DFAE5BE-6BF2-4E0B-9498-603CDA430FC2}" destId="{1AF11F43-E81A-47D8-B43C-1FA6030AEE99}" srcOrd="0" destOrd="0" presId="urn:microsoft.com/office/officeart/2005/8/layout/chevron2"/>
    <dgm:cxn modelId="{D6ED0DD3-A777-4FB0-88BD-C0B29354E337}" srcId="{FB8673CC-8DC1-4BB3-8A37-E8B4397E7E49}" destId="{E92D27A6-7631-47DB-A903-42C275897A36}" srcOrd="0" destOrd="0" parTransId="{947D2AF7-3D31-4D4A-A83A-326172629B2F}" sibTransId="{F1D08D3E-B31E-4E51-B623-32BF7E7D35BD}"/>
    <dgm:cxn modelId="{7F6449B7-692C-4385-A4C3-B7FDB540E4E7}" srcId="{3D0C456D-3BD1-4874-86B9-6C3246DC47B8}" destId="{5FE2B6EE-ACEB-43E3-BC3C-8D17F9540727}" srcOrd="1" destOrd="0" parTransId="{99B278BE-1877-4E61-AA3F-469779993382}" sibTransId="{FDE1369D-6552-45C7-A9C9-33C70F277086}"/>
    <dgm:cxn modelId="{27AE3229-8DAB-45E3-B6D8-B27FA0755264}" srcId="{4DFAE5BE-6BF2-4E0B-9498-603CDA430FC2}" destId="{FB8673CC-8DC1-4BB3-8A37-E8B4397E7E49}" srcOrd="0" destOrd="0" parTransId="{4FA86368-83D5-4787-8DE9-30077DC53847}" sibTransId="{8ECBC826-F8C6-45BC-A512-57E864A1DED1}"/>
    <dgm:cxn modelId="{2302C9E2-B511-4451-97B0-6B1F490195EC}" srcId="{4DFAE5BE-6BF2-4E0B-9498-603CDA430FC2}" destId="{13AB67BA-47ED-4CD2-B7DB-4AC32482001B}" srcOrd="1" destOrd="0" parTransId="{B1AD7C57-7AC5-40A1-839B-967746CC40E0}" sibTransId="{62342648-497D-459A-92B1-F43D23FB18DC}"/>
    <dgm:cxn modelId="{AF0224F3-D7C5-4B53-9B4A-7970080D251F}" srcId="{FB8673CC-8DC1-4BB3-8A37-E8B4397E7E49}" destId="{E9E5199D-3F11-43BF-A97F-567D42B41F73}" srcOrd="1" destOrd="0" parTransId="{10E38C22-CAC3-4790-9923-75A9FCA556E4}" sibTransId="{B42E6465-6B19-43FE-9120-6BCCEE4CB03B}"/>
    <dgm:cxn modelId="{888A0C72-2934-4967-B0A6-9C51AB4FB149}" type="presOf" srcId="{5FE2B6EE-ACEB-43E3-BC3C-8D17F9540727}" destId="{C74D27B8-0541-4F02-8D00-1D83B5C96281}" srcOrd="0" destOrd="1" presId="urn:microsoft.com/office/officeart/2005/8/layout/chevron2"/>
    <dgm:cxn modelId="{15950C66-FC9E-46B2-85B1-9AD89826B778}" type="presOf" srcId="{13AB67BA-47ED-4CD2-B7DB-4AC32482001B}" destId="{FBF7BDBE-40E2-4941-BF38-88C8768A3F9E}" srcOrd="0" destOrd="0" presId="urn:microsoft.com/office/officeart/2005/8/layout/chevron2"/>
    <dgm:cxn modelId="{B195C0F9-3F11-4D62-BD52-83BF71AEDB31}" srcId="{13AB67BA-47ED-4CD2-B7DB-4AC32482001B}" destId="{9F522C0B-CD50-4DCA-8E47-6BA95F8BD304}" srcOrd="0" destOrd="0" parTransId="{FEFEBD6C-F051-4D75-A2CB-B90759EFAE9E}" sibTransId="{59DE3A4B-A1FC-4FC3-B809-1BC7915FDC70}"/>
    <dgm:cxn modelId="{04540989-E915-4767-B9AD-03D1D7D3C866}" type="presOf" srcId="{E92D27A6-7631-47DB-A903-42C275897A36}" destId="{DDBE606F-34AA-4A06-B96C-537FE6E9F52A}" srcOrd="0" destOrd="0" presId="urn:microsoft.com/office/officeart/2005/8/layout/chevron2"/>
    <dgm:cxn modelId="{1229A27F-C122-48C8-A1F7-73A1997FB95E}" srcId="{3D0C456D-3BD1-4874-86B9-6C3246DC47B8}" destId="{E7EF69A1-1265-4B3E-91AF-538239547DD0}" srcOrd="0" destOrd="0" parTransId="{7D43BC09-BADA-4F1F-8E5D-01BB3CAB4436}" sibTransId="{0469B003-8272-4CEB-A2A5-6B07B3ABFD59}"/>
    <dgm:cxn modelId="{B32EFB1A-1737-4816-8B2A-C1EE44725526}" type="presOf" srcId="{FB8673CC-8DC1-4BB3-8A37-E8B4397E7E49}" destId="{125428C8-C240-45F6-9981-06F016AFFFF9}" srcOrd="0" destOrd="0" presId="urn:microsoft.com/office/officeart/2005/8/layout/chevron2"/>
    <dgm:cxn modelId="{43F99544-882A-494D-9B5F-CF889B7C4524}" type="presParOf" srcId="{1AF11F43-E81A-47D8-B43C-1FA6030AEE99}" destId="{ECD14AE0-8428-455E-80F9-35404857F36B}" srcOrd="0" destOrd="0" presId="urn:microsoft.com/office/officeart/2005/8/layout/chevron2"/>
    <dgm:cxn modelId="{835032C6-E6C3-4261-81C5-0B6C70AC937B}" type="presParOf" srcId="{ECD14AE0-8428-455E-80F9-35404857F36B}" destId="{125428C8-C240-45F6-9981-06F016AFFFF9}" srcOrd="0" destOrd="0" presId="urn:microsoft.com/office/officeart/2005/8/layout/chevron2"/>
    <dgm:cxn modelId="{D5278C7E-34BD-4BF6-98BD-B19DD8596BDE}" type="presParOf" srcId="{ECD14AE0-8428-455E-80F9-35404857F36B}" destId="{DDBE606F-34AA-4A06-B96C-537FE6E9F52A}" srcOrd="1" destOrd="0" presId="urn:microsoft.com/office/officeart/2005/8/layout/chevron2"/>
    <dgm:cxn modelId="{C3E69C13-0118-48AA-AA73-31FB32D1FEBC}" type="presParOf" srcId="{1AF11F43-E81A-47D8-B43C-1FA6030AEE99}" destId="{A4CCA8DA-DB74-40B7-94F8-A4D9B5F79A84}" srcOrd="1" destOrd="0" presId="urn:microsoft.com/office/officeart/2005/8/layout/chevron2"/>
    <dgm:cxn modelId="{50507FF5-4990-40EA-B4B4-BE85A59EA262}" type="presParOf" srcId="{1AF11F43-E81A-47D8-B43C-1FA6030AEE99}" destId="{153502EE-8A3F-4742-B484-B07CDC5B8B5C}" srcOrd="2" destOrd="0" presId="urn:microsoft.com/office/officeart/2005/8/layout/chevron2"/>
    <dgm:cxn modelId="{741C6560-5F49-49D7-B2F9-E47EB697064D}" type="presParOf" srcId="{153502EE-8A3F-4742-B484-B07CDC5B8B5C}" destId="{FBF7BDBE-40E2-4941-BF38-88C8768A3F9E}" srcOrd="0" destOrd="0" presId="urn:microsoft.com/office/officeart/2005/8/layout/chevron2"/>
    <dgm:cxn modelId="{7828839C-40E7-4A75-B149-2E0AC7D308B2}" type="presParOf" srcId="{153502EE-8A3F-4742-B484-B07CDC5B8B5C}" destId="{A238539B-8DB4-4BC7-A93A-E50C6CB565DE}" srcOrd="1" destOrd="0" presId="urn:microsoft.com/office/officeart/2005/8/layout/chevron2"/>
    <dgm:cxn modelId="{6954FD64-D4DB-4D08-9A3F-57B7C14B2034}" type="presParOf" srcId="{1AF11F43-E81A-47D8-B43C-1FA6030AEE99}" destId="{7306B769-DBE5-4606-9F18-8BAEF6888255}" srcOrd="3" destOrd="0" presId="urn:microsoft.com/office/officeart/2005/8/layout/chevron2"/>
    <dgm:cxn modelId="{C3DB79BE-618D-4E85-99F2-5CBCE5BC9CC1}" type="presParOf" srcId="{1AF11F43-E81A-47D8-B43C-1FA6030AEE99}" destId="{031F785D-A980-4E8E-A042-1FD990C6174D}" srcOrd="4" destOrd="0" presId="urn:microsoft.com/office/officeart/2005/8/layout/chevron2"/>
    <dgm:cxn modelId="{3763F466-271C-4902-A830-2247555A8733}" type="presParOf" srcId="{031F785D-A980-4E8E-A042-1FD990C6174D}" destId="{EE4C5409-DAFC-4F92-ACC0-98E2754C9646}" srcOrd="0" destOrd="0" presId="urn:microsoft.com/office/officeart/2005/8/layout/chevron2"/>
    <dgm:cxn modelId="{8FFEF6B0-43B1-45B6-B1C5-50B899AC5EAC}" type="presParOf" srcId="{031F785D-A980-4E8E-A042-1FD990C6174D}" destId="{C74D27B8-0541-4F02-8D00-1D83B5C9628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1453D-FBB4-49A6-B3CA-0E1E0E300C01}">
      <dsp:nvSpPr>
        <dsp:cNvPr id="0" name=""/>
        <dsp:cNvSpPr/>
      </dsp:nvSpPr>
      <dsp:spPr>
        <a:xfrm>
          <a:off x="497959" y="465804"/>
          <a:ext cx="3392424" cy="3392424"/>
        </a:xfrm>
        <a:prstGeom prst="pie">
          <a:avLst>
            <a:gd name="adj1" fmla="val 16200000"/>
            <a:gd name="adj2" fmla="val 180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t>Goods</a:t>
          </a:r>
        </a:p>
      </dsp:txBody>
      <dsp:txXfrm>
        <a:off x="2342388" y="1091787"/>
        <a:ext cx="1151001" cy="1130808"/>
      </dsp:txXfrm>
    </dsp:sp>
    <dsp:sp modelId="{E2BED2A0-1028-4949-A550-2BE8E150AAB1}">
      <dsp:nvSpPr>
        <dsp:cNvPr id="0" name=""/>
        <dsp:cNvSpPr/>
      </dsp:nvSpPr>
      <dsp:spPr>
        <a:xfrm>
          <a:off x="152635" y="513491"/>
          <a:ext cx="3772205" cy="3784961"/>
        </a:xfrm>
        <a:prstGeom prst="pie">
          <a:avLst>
            <a:gd name="adj1" fmla="val 1800000"/>
            <a:gd name="adj2" fmla="val 9000000"/>
          </a:avLst>
        </a:prstGeom>
        <a:solidFill>
          <a:srgbClr val="002060"/>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t>Goods ‘treated’ as </a:t>
          </a:r>
          <a:r>
            <a:rPr lang="en-US" sz="2400" b="1" kern="1200" dirty="0" smtClean="0"/>
            <a:t>service or vice versa (Sch II)</a:t>
          </a:r>
          <a:endParaRPr lang="en-US" sz="2400" b="1" kern="1200" dirty="0"/>
        </a:p>
      </dsp:txBody>
      <dsp:txXfrm>
        <a:off x="1185501" y="2901621"/>
        <a:ext cx="1706474" cy="1171535"/>
      </dsp:txXfrm>
    </dsp:sp>
    <dsp:sp modelId="{003B89F3-6210-4B73-ADBB-4C93E6CD80F5}">
      <dsp:nvSpPr>
        <dsp:cNvPr id="0" name=""/>
        <dsp:cNvSpPr/>
      </dsp:nvSpPr>
      <dsp:spPr>
        <a:xfrm>
          <a:off x="74643" y="566769"/>
          <a:ext cx="3889312" cy="3392424"/>
        </a:xfrm>
        <a:prstGeom prst="pie">
          <a:avLst>
            <a:gd name="adj1" fmla="val 9000000"/>
            <a:gd name="adj2" fmla="val 16200000"/>
          </a:avLst>
        </a:prstGeom>
        <a:solidFill>
          <a:srgbClr val="002060"/>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t>Service</a:t>
          </a:r>
        </a:p>
      </dsp:txBody>
      <dsp:txXfrm>
        <a:off x="491355" y="1233138"/>
        <a:ext cx="1319588" cy="1130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428C8-C240-45F6-9981-06F016AFFFF9}">
      <dsp:nvSpPr>
        <dsp:cNvPr id="0" name=""/>
        <dsp:cNvSpPr/>
      </dsp:nvSpPr>
      <dsp:spPr>
        <a:xfrm rot="5400000">
          <a:off x="-232841" y="232889"/>
          <a:ext cx="1552277" cy="1086594"/>
        </a:xfrm>
        <a:prstGeom prst="chevron">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 1</a:t>
          </a:r>
        </a:p>
      </dsp:txBody>
      <dsp:txXfrm rot="-5400000">
        <a:off x="1" y="543344"/>
        <a:ext cx="1086594" cy="465683"/>
      </dsp:txXfrm>
    </dsp:sp>
    <dsp:sp modelId="{DDBE606F-34AA-4A06-B96C-537FE6E9F52A}">
      <dsp:nvSpPr>
        <dsp:cNvPr id="0" name=""/>
        <dsp:cNvSpPr/>
      </dsp:nvSpPr>
      <dsp:spPr>
        <a:xfrm rot="5400000">
          <a:off x="4153606" y="-3066964"/>
          <a:ext cx="1008980" cy="7143005"/>
        </a:xfrm>
        <a:prstGeom prst="round2SameRect">
          <a:avLst/>
        </a:prstGeom>
        <a:solidFill>
          <a:schemeClr val="accent6">
            <a:alpha val="90000"/>
            <a:tint val="4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Find out the most </a:t>
          </a:r>
          <a:r>
            <a:rPr lang="en-US" sz="1900" i="1" kern="1200" dirty="0"/>
            <a:t>commonly used description </a:t>
          </a:r>
          <a:r>
            <a:rPr lang="en-US" sz="1900" kern="1200" dirty="0"/>
            <a:t>of goods or services</a:t>
          </a:r>
        </a:p>
        <a:p>
          <a:pPr marL="171450" lvl="1" indent="-171450" algn="l" defTabSz="844550">
            <a:lnSpc>
              <a:spcPct val="90000"/>
            </a:lnSpc>
            <a:spcBef>
              <a:spcPct val="0"/>
            </a:spcBef>
            <a:spcAft>
              <a:spcPct val="15000"/>
            </a:spcAft>
            <a:buChar char="••"/>
          </a:pPr>
          <a:r>
            <a:rPr lang="en-US" sz="1900" kern="1200" dirty="0"/>
            <a:t>Examine if a more accurate </a:t>
          </a:r>
          <a:r>
            <a:rPr lang="en-US" sz="1900" i="1" kern="1200" dirty="0"/>
            <a:t>commercial or trade description </a:t>
          </a:r>
          <a:r>
            <a:rPr lang="en-US" sz="1900" kern="1200" dirty="0"/>
            <a:t>exists</a:t>
          </a:r>
        </a:p>
      </dsp:txBody>
      <dsp:txXfrm rot="-5400000">
        <a:off x="1086594" y="49302"/>
        <a:ext cx="7093751" cy="910472"/>
      </dsp:txXfrm>
    </dsp:sp>
    <dsp:sp modelId="{FBF7BDBE-40E2-4941-BF38-88C8768A3F9E}">
      <dsp:nvSpPr>
        <dsp:cNvPr id="0" name=""/>
        <dsp:cNvSpPr/>
      </dsp:nvSpPr>
      <dsp:spPr>
        <a:xfrm rot="5400000">
          <a:off x="-232841" y="1590302"/>
          <a:ext cx="1552277" cy="1086594"/>
        </a:xfrm>
        <a:prstGeom prst="chevron">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 2</a:t>
          </a:r>
        </a:p>
      </dsp:txBody>
      <dsp:txXfrm rot="-5400000">
        <a:off x="1" y="1900757"/>
        <a:ext cx="1086594" cy="465683"/>
      </dsp:txXfrm>
    </dsp:sp>
    <dsp:sp modelId="{A238539B-8DB4-4BC7-A93A-E50C6CB565DE}">
      <dsp:nvSpPr>
        <dsp:cNvPr id="0" name=""/>
        <dsp:cNvSpPr/>
      </dsp:nvSpPr>
      <dsp:spPr>
        <a:xfrm rot="5400000">
          <a:off x="4153606" y="-1709551"/>
          <a:ext cx="1008980" cy="7143005"/>
        </a:xfrm>
        <a:prstGeom prst="round2SameRect">
          <a:avLst/>
        </a:prstGeom>
        <a:solidFill>
          <a:schemeClr val="accent6">
            <a:alpha val="90000"/>
            <a:tint val="4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Use </a:t>
          </a:r>
          <a:r>
            <a:rPr lang="en-US" sz="1900" i="0" kern="1200" dirty="0"/>
            <a:t>‘</a:t>
          </a:r>
          <a:r>
            <a:rPr lang="en-US" sz="1900" i="1" kern="1200" dirty="0"/>
            <a:t>dominant ingredient </a:t>
          </a:r>
          <a:r>
            <a:rPr lang="en-US" sz="1900" i="0" kern="1200" dirty="0"/>
            <a:t>test’ in case of base-materials or articles</a:t>
          </a:r>
          <a:endParaRPr lang="en-US" sz="1900" i="1" kern="1200" dirty="0"/>
        </a:p>
        <a:p>
          <a:pPr marL="171450" lvl="1" indent="-171450" algn="l" defTabSz="844550">
            <a:lnSpc>
              <a:spcPct val="90000"/>
            </a:lnSpc>
            <a:spcBef>
              <a:spcPct val="0"/>
            </a:spcBef>
            <a:spcAft>
              <a:spcPct val="15000"/>
            </a:spcAft>
            <a:buChar char="••"/>
          </a:pPr>
          <a:r>
            <a:rPr lang="en-US" sz="1900" kern="1200" dirty="0"/>
            <a:t>Else, try ‘</a:t>
          </a:r>
          <a:r>
            <a:rPr lang="en-US" sz="1900" i="1" kern="1200" dirty="0"/>
            <a:t>essential function </a:t>
          </a:r>
          <a:r>
            <a:rPr lang="en-US" sz="1900" i="0" kern="1200" dirty="0"/>
            <a:t>test’ </a:t>
          </a:r>
          <a:r>
            <a:rPr lang="en-US" sz="1900" kern="1200" dirty="0"/>
            <a:t>in case of processed articles</a:t>
          </a:r>
        </a:p>
      </dsp:txBody>
      <dsp:txXfrm rot="-5400000">
        <a:off x="1086594" y="1406715"/>
        <a:ext cx="7093751" cy="910472"/>
      </dsp:txXfrm>
    </dsp:sp>
    <dsp:sp modelId="{EE4C5409-DAFC-4F92-ACC0-98E2754C9646}">
      <dsp:nvSpPr>
        <dsp:cNvPr id="0" name=""/>
        <dsp:cNvSpPr/>
      </dsp:nvSpPr>
      <dsp:spPr>
        <a:xfrm rot="5400000">
          <a:off x="-232841" y="2947716"/>
          <a:ext cx="1552277" cy="1086594"/>
        </a:xfrm>
        <a:prstGeom prst="chevron">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 3</a:t>
          </a:r>
        </a:p>
      </dsp:txBody>
      <dsp:txXfrm rot="-5400000">
        <a:off x="1" y="3258171"/>
        <a:ext cx="1086594" cy="465683"/>
      </dsp:txXfrm>
    </dsp:sp>
    <dsp:sp modelId="{C74D27B8-0541-4F02-8D00-1D83B5C96281}">
      <dsp:nvSpPr>
        <dsp:cNvPr id="0" name=""/>
        <dsp:cNvSpPr/>
      </dsp:nvSpPr>
      <dsp:spPr>
        <a:xfrm rot="5400000">
          <a:off x="4153606" y="-352138"/>
          <a:ext cx="1008980" cy="7143005"/>
        </a:xfrm>
        <a:prstGeom prst="round2SameRect">
          <a:avLst/>
        </a:prstGeom>
        <a:solidFill>
          <a:schemeClr val="accent6">
            <a:alpha val="90000"/>
            <a:tint val="4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Look for HSN (for goods) corresponding to the above test results</a:t>
          </a:r>
        </a:p>
        <a:p>
          <a:pPr marL="171450" lvl="1" indent="-171450" algn="l" defTabSz="844550">
            <a:lnSpc>
              <a:spcPct val="90000"/>
            </a:lnSpc>
            <a:spcBef>
              <a:spcPct val="0"/>
            </a:spcBef>
            <a:spcAft>
              <a:spcPct val="15000"/>
            </a:spcAft>
            <a:buChar char="••"/>
          </a:pPr>
          <a:r>
            <a:rPr lang="en-US" sz="1900" kern="1200" dirty="0"/>
            <a:t>Look for SAC (for services) corresponding to the above test results</a:t>
          </a:r>
        </a:p>
      </dsp:txBody>
      <dsp:txXfrm rot="-5400000">
        <a:off x="1086594" y="2764128"/>
        <a:ext cx="7093751" cy="91047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5FB01A1-D623-452D-B813-A7C1937F8A50}" type="datetimeFigureOut">
              <a:rPr lang="en-IN" smtClean="0"/>
              <a:pPr/>
              <a:t>06-10-2023</a:t>
            </a:fld>
            <a:endParaRPr lang="en-IN"/>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B3C6969-EC14-4422-B9BA-B6EF84FD7FFE}" type="slidenum">
              <a:rPr lang="en-IN" smtClean="0"/>
              <a:pPr/>
              <a:t>‹#›</a:t>
            </a:fld>
            <a:endParaRPr lang="en-IN"/>
          </a:p>
        </p:txBody>
      </p:sp>
    </p:spTree>
    <p:extLst>
      <p:ext uri="{BB962C8B-B14F-4D97-AF65-F5344CB8AC3E}">
        <p14:creationId xmlns:p14="http://schemas.microsoft.com/office/powerpoint/2010/main" val="250498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778676-10C6-4C39-8026-ED3245729754}" type="slidenum">
              <a:rPr lang="en-IN" altLang="en-US" smtClean="0"/>
              <a:pPr/>
              <a:t>1</a:t>
            </a:fld>
            <a:endParaRPr lang="en-IN" altLang="en-US"/>
          </a:p>
        </p:txBody>
      </p:sp>
    </p:spTree>
    <p:extLst>
      <p:ext uri="{BB962C8B-B14F-4D97-AF65-F5344CB8AC3E}">
        <p14:creationId xmlns:p14="http://schemas.microsoft.com/office/powerpoint/2010/main" val="638973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12</a:t>
            </a:fld>
            <a:endParaRPr lang="en-US"/>
          </a:p>
        </p:txBody>
      </p:sp>
    </p:spTree>
    <p:extLst>
      <p:ext uri="{BB962C8B-B14F-4D97-AF65-F5344CB8AC3E}">
        <p14:creationId xmlns:p14="http://schemas.microsoft.com/office/powerpoint/2010/main" val="617676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14</a:t>
            </a:fld>
            <a:endParaRPr lang="en-US" dirty="0"/>
          </a:p>
        </p:txBody>
      </p:sp>
    </p:spTree>
    <p:extLst>
      <p:ext uri="{BB962C8B-B14F-4D97-AF65-F5344CB8AC3E}">
        <p14:creationId xmlns:p14="http://schemas.microsoft.com/office/powerpoint/2010/main" val="2996413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15</a:t>
            </a:fld>
            <a:endParaRPr lang="en-US"/>
          </a:p>
        </p:txBody>
      </p:sp>
    </p:spTree>
    <p:extLst>
      <p:ext uri="{BB962C8B-B14F-4D97-AF65-F5344CB8AC3E}">
        <p14:creationId xmlns:p14="http://schemas.microsoft.com/office/powerpoint/2010/main" val="2103527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16</a:t>
            </a:fld>
            <a:endParaRPr lang="en-US"/>
          </a:p>
        </p:txBody>
      </p:sp>
    </p:spTree>
    <p:extLst>
      <p:ext uri="{BB962C8B-B14F-4D97-AF65-F5344CB8AC3E}">
        <p14:creationId xmlns:p14="http://schemas.microsoft.com/office/powerpoint/2010/main" val="2543366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17</a:t>
            </a:fld>
            <a:endParaRPr lang="en-US"/>
          </a:p>
        </p:txBody>
      </p:sp>
    </p:spTree>
    <p:extLst>
      <p:ext uri="{BB962C8B-B14F-4D97-AF65-F5344CB8AC3E}">
        <p14:creationId xmlns:p14="http://schemas.microsoft.com/office/powerpoint/2010/main" val="3367083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18</a:t>
            </a:fld>
            <a:endParaRPr lang="en-US"/>
          </a:p>
        </p:txBody>
      </p:sp>
    </p:spTree>
    <p:extLst>
      <p:ext uri="{BB962C8B-B14F-4D97-AF65-F5344CB8AC3E}">
        <p14:creationId xmlns:p14="http://schemas.microsoft.com/office/powerpoint/2010/main" val="303477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19</a:t>
            </a:fld>
            <a:endParaRPr lang="en-US"/>
          </a:p>
        </p:txBody>
      </p:sp>
    </p:spTree>
    <p:extLst>
      <p:ext uri="{BB962C8B-B14F-4D97-AF65-F5344CB8AC3E}">
        <p14:creationId xmlns:p14="http://schemas.microsoft.com/office/powerpoint/2010/main" val="643087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20</a:t>
            </a:fld>
            <a:endParaRPr lang="en-US"/>
          </a:p>
        </p:txBody>
      </p:sp>
    </p:spTree>
    <p:extLst>
      <p:ext uri="{BB962C8B-B14F-4D97-AF65-F5344CB8AC3E}">
        <p14:creationId xmlns:p14="http://schemas.microsoft.com/office/powerpoint/2010/main" val="103611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21</a:t>
            </a:fld>
            <a:endParaRPr lang="en-US"/>
          </a:p>
        </p:txBody>
      </p:sp>
    </p:spTree>
    <p:extLst>
      <p:ext uri="{BB962C8B-B14F-4D97-AF65-F5344CB8AC3E}">
        <p14:creationId xmlns:p14="http://schemas.microsoft.com/office/powerpoint/2010/main" val="27846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22</a:t>
            </a:fld>
            <a:endParaRPr lang="en-US"/>
          </a:p>
        </p:txBody>
      </p:sp>
    </p:spTree>
    <p:extLst>
      <p:ext uri="{BB962C8B-B14F-4D97-AF65-F5344CB8AC3E}">
        <p14:creationId xmlns:p14="http://schemas.microsoft.com/office/powerpoint/2010/main" val="2884635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7DE0A-A65C-4CC9-AEBC-A7970ED66C8E}" type="slidenum">
              <a:rPr lang="en-US" smtClean="0"/>
              <a:t>2</a:t>
            </a:fld>
            <a:endParaRPr lang="en-US"/>
          </a:p>
        </p:txBody>
      </p:sp>
    </p:spTree>
    <p:extLst>
      <p:ext uri="{BB962C8B-B14F-4D97-AF65-F5344CB8AC3E}">
        <p14:creationId xmlns:p14="http://schemas.microsoft.com/office/powerpoint/2010/main" val="4231775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23</a:t>
            </a:fld>
            <a:endParaRPr lang="en-US"/>
          </a:p>
        </p:txBody>
      </p:sp>
    </p:spTree>
    <p:extLst>
      <p:ext uri="{BB962C8B-B14F-4D97-AF65-F5344CB8AC3E}">
        <p14:creationId xmlns:p14="http://schemas.microsoft.com/office/powerpoint/2010/main" val="668849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24</a:t>
            </a:fld>
            <a:endParaRPr lang="en-US"/>
          </a:p>
        </p:txBody>
      </p:sp>
    </p:spTree>
    <p:extLst>
      <p:ext uri="{BB962C8B-B14F-4D97-AF65-F5344CB8AC3E}">
        <p14:creationId xmlns:p14="http://schemas.microsoft.com/office/powerpoint/2010/main" val="1670054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B3C6969-EC14-4422-B9BA-B6EF84FD7FFE}" type="slidenum">
              <a:rPr lang="en-IN" smtClean="0"/>
              <a:pPr/>
              <a:t>25</a:t>
            </a:fld>
            <a:endParaRPr lang="en-IN"/>
          </a:p>
        </p:txBody>
      </p:sp>
    </p:spTree>
    <p:extLst>
      <p:ext uri="{BB962C8B-B14F-4D97-AF65-F5344CB8AC3E}">
        <p14:creationId xmlns:p14="http://schemas.microsoft.com/office/powerpoint/2010/main" val="3915673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26</a:t>
            </a:fld>
            <a:endParaRPr lang="en-US"/>
          </a:p>
        </p:txBody>
      </p:sp>
    </p:spTree>
    <p:extLst>
      <p:ext uri="{BB962C8B-B14F-4D97-AF65-F5344CB8AC3E}">
        <p14:creationId xmlns:p14="http://schemas.microsoft.com/office/powerpoint/2010/main" val="1876441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29</a:t>
            </a:fld>
            <a:endParaRPr lang="en-US"/>
          </a:p>
        </p:txBody>
      </p:sp>
    </p:spTree>
    <p:extLst>
      <p:ext uri="{BB962C8B-B14F-4D97-AF65-F5344CB8AC3E}">
        <p14:creationId xmlns:p14="http://schemas.microsoft.com/office/powerpoint/2010/main" val="4291179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31</a:t>
            </a:fld>
            <a:endParaRPr lang="en-US"/>
          </a:p>
        </p:txBody>
      </p:sp>
    </p:spTree>
    <p:extLst>
      <p:ext uri="{BB962C8B-B14F-4D97-AF65-F5344CB8AC3E}">
        <p14:creationId xmlns:p14="http://schemas.microsoft.com/office/powerpoint/2010/main" val="1586077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32</a:t>
            </a:fld>
            <a:endParaRPr lang="en-US"/>
          </a:p>
        </p:txBody>
      </p:sp>
    </p:spTree>
    <p:extLst>
      <p:ext uri="{BB962C8B-B14F-4D97-AF65-F5344CB8AC3E}">
        <p14:creationId xmlns:p14="http://schemas.microsoft.com/office/powerpoint/2010/main" val="4291179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33</a:t>
            </a:fld>
            <a:endParaRPr lang="en-US"/>
          </a:p>
        </p:txBody>
      </p:sp>
    </p:spTree>
    <p:extLst>
      <p:ext uri="{BB962C8B-B14F-4D97-AF65-F5344CB8AC3E}">
        <p14:creationId xmlns:p14="http://schemas.microsoft.com/office/powerpoint/2010/main" val="4291179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34</a:t>
            </a:fld>
            <a:endParaRPr lang="en-US"/>
          </a:p>
        </p:txBody>
      </p:sp>
    </p:spTree>
    <p:extLst>
      <p:ext uri="{BB962C8B-B14F-4D97-AF65-F5344CB8AC3E}">
        <p14:creationId xmlns:p14="http://schemas.microsoft.com/office/powerpoint/2010/main" val="4009028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35</a:t>
            </a:fld>
            <a:endParaRPr lang="en-US"/>
          </a:p>
        </p:txBody>
      </p:sp>
    </p:spTree>
    <p:extLst>
      <p:ext uri="{BB962C8B-B14F-4D97-AF65-F5344CB8AC3E}">
        <p14:creationId xmlns:p14="http://schemas.microsoft.com/office/powerpoint/2010/main" val="4291179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3</a:t>
            </a:fld>
            <a:endParaRPr lang="en-US"/>
          </a:p>
        </p:txBody>
      </p:sp>
    </p:spTree>
    <p:extLst>
      <p:ext uri="{BB962C8B-B14F-4D97-AF65-F5344CB8AC3E}">
        <p14:creationId xmlns:p14="http://schemas.microsoft.com/office/powerpoint/2010/main" val="1060609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36</a:t>
            </a:fld>
            <a:endParaRPr lang="en-US"/>
          </a:p>
        </p:txBody>
      </p:sp>
    </p:spTree>
    <p:extLst>
      <p:ext uri="{BB962C8B-B14F-4D97-AF65-F5344CB8AC3E}">
        <p14:creationId xmlns:p14="http://schemas.microsoft.com/office/powerpoint/2010/main" val="4291179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37</a:t>
            </a:fld>
            <a:endParaRPr lang="en-US"/>
          </a:p>
        </p:txBody>
      </p:sp>
    </p:spTree>
    <p:extLst>
      <p:ext uri="{BB962C8B-B14F-4D97-AF65-F5344CB8AC3E}">
        <p14:creationId xmlns:p14="http://schemas.microsoft.com/office/powerpoint/2010/main" val="2452982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778676-10C6-4C39-8026-ED3245729754}" type="slidenum">
              <a:rPr lang="en-IN" altLang="en-US" smtClean="0"/>
              <a:pPr/>
              <a:t>38</a:t>
            </a:fld>
            <a:endParaRPr lang="en-IN" altLang="en-US"/>
          </a:p>
        </p:txBody>
      </p:sp>
    </p:spTree>
    <p:extLst>
      <p:ext uri="{BB962C8B-B14F-4D97-AF65-F5344CB8AC3E}">
        <p14:creationId xmlns:p14="http://schemas.microsoft.com/office/powerpoint/2010/main" val="4023477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39</a:t>
            </a:fld>
            <a:endParaRPr lang="en-US"/>
          </a:p>
        </p:txBody>
      </p:sp>
    </p:spTree>
    <p:extLst>
      <p:ext uri="{BB962C8B-B14F-4D97-AF65-F5344CB8AC3E}">
        <p14:creationId xmlns:p14="http://schemas.microsoft.com/office/powerpoint/2010/main" val="2541874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40</a:t>
            </a:fld>
            <a:endParaRPr lang="en-US"/>
          </a:p>
        </p:txBody>
      </p:sp>
    </p:spTree>
    <p:extLst>
      <p:ext uri="{BB962C8B-B14F-4D97-AF65-F5344CB8AC3E}">
        <p14:creationId xmlns:p14="http://schemas.microsoft.com/office/powerpoint/2010/main" val="1336649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41</a:t>
            </a:fld>
            <a:endParaRPr lang="en-US"/>
          </a:p>
        </p:txBody>
      </p:sp>
    </p:spTree>
    <p:extLst>
      <p:ext uri="{BB962C8B-B14F-4D97-AF65-F5344CB8AC3E}">
        <p14:creationId xmlns:p14="http://schemas.microsoft.com/office/powerpoint/2010/main" val="1672285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7DE0A-A65C-4CC9-AEBC-A7970ED66C8E}" type="slidenum">
              <a:rPr lang="en-US" smtClean="0"/>
              <a:t>42</a:t>
            </a:fld>
            <a:endParaRPr lang="en-US"/>
          </a:p>
        </p:txBody>
      </p:sp>
    </p:spTree>
    <p:extLst>
      <p:ext uri="{BB962C8B-B14F-4D97-AF65-F5344CB8AC3E}">
        <p14:creationId xmlns:p14="http://schemas.microsoft.com/office/powerpoint/2010/main" val="127141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43</a:t>
            </a:fld>
            <a:endParaRPr lang="en-US"/>
          </a:p>
        </p:txBody>
      </p:sp>
    </p:spTree>
    <p:extLst>
      <p:ext uri="{BB962C8B-B14F-4D97-AF65-F5344CB8AC3E}">
        <p14:creationId xmlns:p14="http://schemas.microsoft.com/office/powerpoint/2010/main" val="3424978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7DE0A-A65C-4CC9-AEBC-A7970ED66C8E}" type="slidenum">
              <a:rPr lang="en-US" smtClean="0"/>
              <a:t>44</a:t>
            </a:fld>
            <a:endParaRPr lang="en-US"/>
          </a:p>
        </p:txBody>
      </p:sp>
    </p:spTree>
    <p:extLst>
      <p:ext uri="{BB962C8B-B14F-4D97-AF65-F5344CB8AC3E}">
        <p14:creationId xmlns:p14="http://schemas.microsoft.com/office/powerpoint/2010/main" val="4161842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7DE0A-A65C-4CC9-AEBC-A7970ED66C8E}" type="slidenum">
              <a:rPr lang="en-US" smtClean="0"/>
              <a:t>45</a:t>
            </a:fld>
            <a:endParaRPr lang="en-US"/>
          </a:p>
        </p:txBody>
      </p:sp>
    </p:spTree>
    <p:extLst>
      <p:ext uri="{BB962C8B-B14F-4D97-AF65-F5344CB8AC3E}">
        <p14:creationId xmlns:p14="http://schemas.microsoft.com/office/powerpoint/2010/main" val="2659316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6</a:t>
            </a:fld>
            <a:endParaRPr lang="en-US"/>
          </a:p>
        </p:txBody>
      </p:sp>
    </p:spTree>
    <p:extLst>
      <p:ext uri="{BB962C8B-B14F-4D97-AF65-F5344CB8AC3E}">
        <p14:creationId xmlns:p14="http://schemas.microsoft.com/office/powerpoint/2010/main" val="3858980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7DE0A-A65C-4CC9-AEBC-A7970ED66C8E}" type="slidenum">
              <a:rPr lang="en-US" smtClean="0"/>
              <a:t>46</a:t>
            </a:fld>
            <a:endParaRPr lang="en-US"/>
          </a:p>
        </p:txBody>
      </p:sp>
    </p:spTree>
    <p:extLst>
      <p:ext uri="{BB962C8B-B14F-4D97-AF65-F5344CB8AC3E}">
        <p14:creationId xmlns:p14="http://schemas.microsoft.com/office/powerpoint/2010/main" val="4450000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7DE0A-A65C-4CC9-AEBC-A7970ED66C8E}" type="slidenum">
              <a:rPr lang="en-US" smtClean="0"/>
              <a:t>47</a:t>
            </a:fld>
            <a:endParaRPr lang="en-US"/>
          </a:p>
        </p:txBody>
      </p:sp>
    </p:spTree>
    <p:extLst>
      <p:ext uri="{BB962C8B-B14F-4D97-AF65-F5344CB8AC3E}">
        <p14:creationId xmlns:p14="http://schemas.microsoft.com/office/powerpoint/2010/main" val="557546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7DE0A-A65C-4CC9-AEBC-A7970ED66C8E}" type="slidenum">
              <a:rPr lang="en-US" smtClean="0"/>
              <a:t>48</a:t>
            </a:fld>
            <a:endParaRPr lang="en-US"/>
          </a:p>
        </p:txBody>
      </p:sp>
    </p:spTree>
    <p:extLst>
      <p:ext uri="{BB962C8B-B14F-4D97-AF65-F5344CB8AC3E}">
        <p14:creationId xmlns:p14="http://schemas.microsoft.com/office/powerpoint/2010/main" val="16227871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kern="1200" dirty="0" smtClean="0">
                <a:solidFill>
                  <a:schemeClr val="tx1"/>
                </a:solidFill>
                <a:effectLst/>
                <a:latin typeface="+mn-lt"/>
                <a:ea typeface="+mn-ea"/>
                <a:cs typeface="+mn-cs"/>
              </a:rPr>
              <a:t>Where end-use is not for residential purposes, forward charge is applicable. Renting for non-residential purposes results in change of use of building and it will not be ‘dwelling’ unit.</a:t>
            </a:r>
          </a:p>
          <a:p>
            <a:r>
              <a:rPr lang="en-IN" sz="1200" b="0" i="0" kern="1200" dirty="0" smtClean="0">
                <a:solidFill>
                  <a:schemeClr val="tx1"/>
                </a:solidFill>
                <a:effectLst/>
                <a:latin typeface="+mn-lt"/>
                <a:ea typeface="+mn-ea"/>
                <a:cs typeface="+mn-cs"/>
              </a:rPr>
              <a:t> </a:t>
            </a:r>
          </a:p>
          <a:p>
            <a:r>
              <a:rPr lang="en-IN" sz="1200" b="0" i="0" kern="1200" dirty="0" smtClean="0">
                <a:solidFill>
                  <a:schemeClr val="tx1"/>
                </a:solidFill>
                <a:effectLst/>
                <a:latin typeface="+mn-lt"/>
                <a:ea typeface="+mn-ea"/>
                <a:cs typeface="+mn-cs"/>
              </a:rPr>
              <a:t>End-use test is important, whether the lease is with business entity or not. End-use if it is not for ‘dwelling’ then forward charge applies.</a:t>
            </a:r>
          </a:p>
          <a:p>
            <a:endParaRPr lang="en-US" dirty="0"/>
          </a:p>
        </p:txBody>
      </p:sp>
      <p:sp>
        <p:nvSpPr>
          <p:cNvPr id="4" name="Slide Number Placeholder 3"/>
          <p:cNvSpPr>
            <a:spLocks noGrp="1"/>
          </p:cNvSpPr>
          <p:nvPr>
            <p:ph type="sldNum" sz="quarter" idx="10"/>
          </p:nvPr>
        </p:nvSpPr>
        <p:spPr/>
        <p:txBody>
          <a:bodyPr/>
          <a:lstStyle/>
          <a:p>
            <a:fld id="{9217DE0A-A65C-4CC9-AEBC-A7970ED66C8E}" type="slidenum">
              <a:rPr lang="en-US" smtClean="0"/>
              <a:t>49</a:t>
            </a:fld>
            <a:endParaRPr lang="en-US"/>
          </a:p>
        </p:txBody>
      </p:sp>
    </p:spTree>
    <p:extLst>
      <p:ext uri="{BB962C8B-B14F-4D97-AF65-F5344CB8AC3E}">
        <p14:creationId xmlns:p14="http://schemas.microsoft.com/office/powerpoint/2010/main" val="2362915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7DE0A-A65C-4CC9-AEBC-A7970ED66C8E}" type="slidenum">
              <a:rPr lang="en-US" smtClean="0"/>
              <a:t>50</a:t>
            </a:fld>
            <a:endParaRPr lang="en-US"/>
          </a:p>
        </p:txBody>
      </p:sp>
    </p:spTree>
    <p:extLst>
      <p:ext uri="{BB962C8B-B14F-4D97-AF65-F5344CB8AC3E}">
        <p14:creationId xmlns:p14="http://schemas.microsoft.com/office/powerpoint/2010/main" val="5852237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7DE0A-A65C-4CC9-AEBC-A7970ED66C8E}" type="slidenum">
              <a:rPr lang="en-US" smtClean="0"/>
              <a:t>51</a:t>
            </a:fld>
            <a:endParaRPr lang="en-US"/>
          </a:p>
        </p:txBody>
      </p:sp>
    </p:spTree>
    <p:extLst>
      <p:ext uri="{BB962C8B-B14F-4D97-AF65-F5344CB8AC3E}">
        <p14:creationId xmlns:p14="http://schemas.microsoft.com/office/powerpoint/2010/main" val="29029209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7DE0A-A65C-4CC9-AEBC-A7970ED66C8E}" type="slidenum">
              <a:rPr lang="en-US" smtClean="0"/>
              <a:t>52</a:t>
            </a:fld>
            <a:endParaRPr lang="en-US"/>
          </a:p>
        </p:txBody>
      </p:sp>
    </p:spTree>
    <p:extLst>
      <p:ext uri="{BB962C8B-B14F-4D97-AF65-F5344CB8AC3E}">
        <p14:creationId xmlns:p14="http://schemas.microsoft.com/office/powerpoint/2010/main" val="22945077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53</a:t>
            </a:fld>
            <a:endParaRPr lang="en-US"/>
          </a:p>
        </p:txBody>
      </p:sp>
    </p:spTree>
    <p:extLst>
      <p:ext uri="{BB962C8B-B14F-4D97-AF65-F5344CB8AC3E}">
        <p14:creationId xmlns:p14="http://schemas.microsoft.com/office/powerpoint/2010/main" val="32489770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7DE0A-A65C-4CC9-AEBC-A7970ED66C8E}" type="slidenum">
              <a:rPr lang="en-US" smtClean="0"/>
              <a:t>54</a:t>
            </a:fld>
            <a:endParaRPr lang="en-US"/>
          </a:p>
        </p:txBody>
      </p:sp>
    </p:spTree>
    <p:extLst>
      <p:ext uri="{BB962C8B-B14F-4D97-AF65-F5344CB8AC3E}">
        <p14:creationId xmlns:p14="http://schemas.microsoft.com/office/powerpoint/2010/main" val="37109832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7DE0A-A65C-4CC9-AEBC-A7970ED66C8E}" type="slidenum">
              <a:rPr lang="en-US" smtClean="0"/>
              <a:t>55</a:t>
            </a:fld>
            <a:endParaRPr lang="en-US"/>
          </a:p>
        </p:txBody>
      </p:sp>
    </p:spTree>
    <p:extLst>
      <p:ext uri="{BB962C8B-B14F-4D97-AF65-F5344CB8AC3E}">
        <p14:creationId xmlns:p14="http://schemas.microsoft.com/office/powerpoint/2010/main" val="2958105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7</a:t>
            </a:fld>
            <a:endParaRPr lang="en-US" dirty="0"/>
          </a:p>
        </p:txBody>
      </p:sp>
    </p:spTree>
    <p:extLst>
      <p:ext uri="{BB962C8B-B14F-4D97-AF65-F5344CB8AC3E}">
        <p14:creationId xmlns:p14="http://schemas.microsoft.com/office/powerpoint/2010/main" val="138086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B3C6969-EC14-4422-B9BA-B6EF84FD7FFE}" type="slidenum">
              <a:rPr lang="en-IN" smtClean="0"/>
              <a:pPr/>
              <a:t>56</a:t>
            </a:fld>
            <a:endParaRPr lang="en-IN"/>
          </a:p>
        </p:txBody>
      </p:sp>
    </p:spTree>
    <p:extLst>
      <p:ext uri="{BB962C8B-B14F-4D97-AF65-F5344CB8AC3E}">
        <p14:creationId xmlns:p14="http://schemas.microsoft.com/office/powerpoint/2010/main" val="2128953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8</a:t>
            </a:fld>
            <a:endParaRPr lang="en-US"/>
          </a:p>
        </p:txBody>
      </p:sp>
    </p:spTree>
    <p:extLst>
      <p:ext uri="{BB962C8B-B14F-4D97-AF65-F5344CB8AC3E}">
        <p14:creationId xmlns:p14="http://schemas.microsoft.com/office/powerpoint/2010/main" val="378458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9</a:t>
            </a:fld>
            <a:endParaRPr lang="en-US"/>
          </a:p>
        </p:txBody>
      </p:sp>
    </p:spTree>
    <p:extLst>
      <p:ext uri="{BB962C8B-B14F-4D97-AF65-F5344CB8AC3E}">
        <p14:creationId xmlns:p14="http://schemas.microsoft.com/office/powerpoint/2010/main" val="2638630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10</a:t>
            </a:fld>
            <a:endParaRPr lang="en-US"/>
          </a:p>
        </p:txBody>
      </p:sp>
    </p:spTree>
    <p:extLst>
      <p:ext uri="{BB962C8B-B14F-4D97-AF65-F5344CB8AC3E}">
        <p14:creationId xmlns:p14="http://schemas.microsoft.com/office/powerpoint/2010/main" val="764533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7DE0A-A65C-4CC9-AEBC-A7970ED66C8E}" type="slidenum">
              <a:rPr lang="en-US" smtClean="0"/>
              <a:t>11</a:t>
            </a:fld>
            <a:endParaRPr lang="en-US"/>
          </a:p>
        </p:txBody>
      </p:sp>
    </p:spTree>
    <p:extLst>
      <p:ext uri="{BB962C8B-B14F-4D97-AF65-F5344CB8AC3E}">
        <p14:creationId xmlns:p14="http://schemas.microsoft.com/office/powerpoint/2010/main" val="3258199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3"/>
          <p:cNvGrpSpPr>
            <a:grpSpLocks/>
          </p:cNvGrpSpPr>
          <p:nvPr/>
        </p:nvGrpSpPr>
        <p:grpSpPr bwMode="auto">
          <a:xfrm>
            <a:off x="0" y="-1588"/>
            <a:ext cx="12192000" cy="6865938"/>
            <a:chOff x="0" y="-2373"/>
            <a:chExt cx="12192000" cy="6867027"/>
          </a:xfrm>
        </p:grpSpPr>
        <p:sp>
          <p:nvSpPr>
            <p:cNvPr id="5" name="Rectangle 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2" name="Rectangle 1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3" name="Picture 12"/>
          <p:cNvPicPr>
            <a:picLocks noChangeAspect="1"/>
          </p:cNvPicPr>
          <p:nvPr/>
        </p:nvPicPr>
        <p:blipFill rotWithShape="1">
          <a:blip r:embed="rId3"/>
          <a:srcRect l="-1170" r="9237"/>
          <a:stretch/>
        </p:blipFill>
        <p:spPr>
          <a:xfrm>
            <a:off x="639260" y="614078"/>
            <a:ext cx="1429085" cy="1330610"/>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Date Placeholder 3"/>
          <p:cNvSpPr>
            <a:spLocks noGrp="1"/>
          </p:cNvSpPr>
          <p:nvPr>
            <p:ph type="dt" sz="half" idx="10"/>
          </p:nvPr>
        </p:nvSpPr>
        <p:spPr>
          <a:xfrm rot="5400000">
            <a:off x="10090150" y="1792288"/>
            <a:ext cx="990600" cy="304800"/>
          </a:xfrm>
        </p:spPr>
        <p:txBody>
          <a:bodyPr/>
          <a:lstStyle>
            <a:lvl1pPr algn="l">
              <a:defRPr b="0" i="0">
                <a:solidFill>
                  <a:schemeClr val="bg1"/>
                </a:solidFill>
              </a:defRPr>
            </a:lvl1pPr>
          </a:lstStyle>
          <a:p>
            <a:pPr>
              <a:defRPr/>
            </a:pPr>
            <a:fld id="{7A51B8DD-565D-404B-A7D8-20F3BF89DC5F}" type="datetime1">
              <a:rPr lang="en-IN"/>
              <a:pPr>
                <a:defRPr/>
              </a:pPr>
              <a:t>06-10-2023</a:t>
            </a:fld>
            <a:endParaRPr lang="en-IN"/>
          </a:p>
        </p:txBody>
      </p:sp>
      <p:sp>
        <p:nvSpPr>
          <p:cNvPr id="15" name="Footer Placeholder 4"/>
          <p:cNvSpPr>
            <a:spLocks noGrp="1"/>
          </p:cNvSpPr>
          <p:nvPr>
            <p:ph type="ftr" sz="quarter" idx="11"/>
          </p:nvPr>
        </p:nvSpPr>
        <p:spPr>
          <a:xfrm rot="5400000">
            <a:off x="8960644" y="3226594"/>
            <a:ext cx="3859212" cy="304800"/>
          </a:xfrm>
        </p:spPr>
        <p:txBody>
          <a:bodyPr/>
          <a:lstStyle>
            <a:lvl1pPr>
              <a:defRPr b="0" i="0">
                <a:solidFill>
                  <a:schemeClr val="bg1"/>
                </a:solidFill>
              </a:defRPr>
            </a:lvl1pPr>
          </a:lstStyle>
          <a:p>
            <a:pPr>
              <a:defRPr/>
            </a:pPr>
            <a:r>
              <a:rPr lang="en-IN"/>
              <a:t>© Indirect Taxes Committee, ICAI</a:t>
            </a:r>
          </a:p>
        </p:txBody>
      </p:sp>
      <p:sp>
        <p:nvSpPr>
          <p:cNvPr id="16" name="Slide Number Placeholder 5"/>
          <p:cNvSpPr>
            <a:spLocks noGrp="1"/>
          </p:cNvSpPr>
          <p:nvPr>
            <p:ph type="sldNum" sz="quarter" idx="12"/>
          </p:nvPr>
        </p:nvSpPr>
        <p:spPr>
          <a:xfrm>
            <a:off x="10350500" y="292100"/>
            <a:ext cx="838200" cy="768350"/>
          </a:xfrm>
        </p:spPr>
        <p:txBody>
          <a:bodyPr/>
          <a:lstStyle>
            <a:lvl1pPr>
              <a:defRPr>
                <a:latin typeface="Palatino Linotype" panose="02040502050505030304" pitchFamily="18" charset="0"/>
              </a:defRPr>
            </a:lvl1pPr>
          </a:lstStyle>
          <a:p>
            <a:fld id="{56FCA643-ADDA-4CE8-B4FF-7AA2A8ED4A7D}" type="slidenum">
              <a:rPr lang="en-IN" altLang="en-US"/>
              <a:pPr/>
              <a:t>‹#›</a:t>
            </a:fld>
            <a:endParaRPr lang="en-IN" altLang="en-US"/>
          </a:p>
        </p:txBody>
      </p:sp>
    </p:spTree>
    <p:extLst>
      <p:ext uri="{BB962C8B-B14F-4D97-AF65-F5344CB8AC3E}">
        <p14:creationId xmlns:p14="http://schemas.microsoft.com/office/powerpoint/2010/main" val="2281491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5" name="Group 23"/>
          <p:cNvGrpSpPr>
            <a:grpSpLocks/>
          </p:cNvGrpSpPr>
          <p:nvPr/>
        </p:nvGrpSpPr>
        <p:grpSpPr bwMode="auto">
          <a:xfrm>
            <a:off x="0" y="-1588"/>
            <a:ext cx="12192000" cy="6865938"/>
            <a:chOff x="0" y="-2373"/>
            <a:chExt cx="12192000" cy="6867027"/>
          </a:xfrm>
        </p:grpSpPr>
        <p:sp>
          <p:nvSpPr>
            <p:cNvPr id="6" name="Rectangle 5"/>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p:cNvSpPr>
            <p:nvPr/>
          </p:nvSpPr>
          <p:spPr bwMode="gray">
            <a:xfrm rot="10371525">
              <a:off x="263767" y="4438254"/>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3" name="Freeform 5"/>
            <p:cNvSpPr>
              <a:spLocks/>
            </p:cNvSpPr>
            <p:nvPr/>
          </p:nvSpPr>
          <p:spPr bwMode="gray">
            <a:xfrm rot="10800000">
              <a:off x="459506" y="321130"/>
              <a:ext cx="11277600" cy="4533900"/>
            </a:xfrm>
            <a:custGeom>
              <a:avLst/>
              <a:gdLst>
                <a:gd name="T0" fmla="*/ 0 w 7104"/>
                <a:gd name="T1" fmla="*/ 0 h 2856"/>
                <a:gd name="T2" fmla="*/ 0 w 7104"/>
                <a:gd name="T3" fmla="*/ 2147483647 h 2856"/>
                <a:gd name="T4" fmla="*/ 2147483647 w 7104"/>
                <a:gd name="T5" fmla="*/ 2147483647 h 2856"/>
                <a:gd name="T6" fmla="*/ 2147483647 w 7104"/>
                <a:gd name="T7" fmla="*/ 2147483647 h 2856"/>
                <a:gd name="T8" fmla="*/ 2147483647 w 7104"/>
                <a:gd name="T9" fmla="*/ 2147483647 h 2856"/>
                <a:gd name="T10" fmla="*/ 2147483647 w 7104"/>
                <a:gd name="T11" fmla="*/ 2147483647 h 2856"/>
                <a:gd name="T12" fmla="*/ 2147483647 w 7104"/>
                <a:gd name="T13" fmla="*/ 2147483647 h 2856"/>
                <a:gd name="T14" fmla="*/ 2147483647 w 7104"/>
                <a:gd name="T15" fmla="*/ 2147483647 h 2856"/>
                <a:gd name="T16" fmla="*/ 2147483647 w 7104"/>
                <a:gd name="T17" fmla="*/ 2147483647 h 2856"/>
                <a:gd name="T18" fmla="*/ 2147483647 w 7104"/>
                <a:gd name="T19" fmla="*/ 2147483647 h 2856"/>
                <a:gd name="T20" fmla="*/ 2147483647 w 7104"/>
                <a:gd name="T21" fmla="*/ 2147483647 h 2856"/>
                <a:gd name="T22" fmla="*/ 2147483647 w 7104"/>
                <a:gd name="T23" fmla="*/ 2147483647 h 2856"/>
                <a:gd name="T24" fmla="*/ 2147483647 w 7104"/>
                <a:gd name="T25" fmla="*/ 2147483647 h 2856"/>
                <a:gd name="T26" fmla="*/ 2147483647 w 7104"/>
                <a:gd name="T27" fmla="*/ 2147483647 h 2856"/>
                <a:gd name="T28" fmla="*/ 2147483647 w 7104"/>
                <a:gd name="T29" fmla="*/ 2147483647 h 2856"/>
                <a:gd name="T30" fmla="*/ 2147483647 w 7104"/>
                <a:gd name="T31" fmla="*/ 2147483647 h 2856"/>
                <a:gd name="T32" fmla="*/ 2147483647 w 7104"/>
                <a:gd name="T33" fmla="*/ 2147483647 h 2856"/>
                <a:gd name="T34" fmla="*/ 2147483647 w 7104"/>
                <a:gd name="T35" fmla="*/ 2147483647 h 2856"/>
                <a:gd name="T36" fmla="*/ 2147483647 w 7104"/>
                <a:gd name="T37" fmla="*/ 2147483647 h 2856"/>
                <a:gd name="T38" fmla="*/ 2147483647 w 7104"/>
                <a:gd name="T39" fmla="*/ 2147483647 h 2856"/>
                <a:gd name="T40" fmla="*/ 2147483647 w 7104"/>
                <a:gd name="T41" fmla="*/ 2147483647 h 2856"/>
                <a:gd name="T42" fmla="*/ 2147483647 w 7104"/>
                <a:gd name="T43" fmla="*/ 2147483647 h 2856"/>
                <a:gd name="T44" fmla="*/ 2147483647 w 7104"/>
                <a:gd name="T45" fmla="*/ 2147483647 h 2856"/>
                <a:gd name="T46" fmla="*/ 2147483647 w 7104"/>
                <a:gd name="T47" fmla="*/ 2147483647 h 2856"/>
                <a:gd name="T48" fmla="*/ 2147483647 w 7104"/>
                <a:gd name="T49" fmla="*/ 2147483647 h 2856"/>
                <a:gd name="T50" fmla="*/ 2147483647 w 7104"/>
                <a:gd name="T51" fmla="*/ 2147483647 h 2856"/>
                <a:gd name="T52" fmla="*/ 2147483647 w 7104"/>
                <a:gd name="T53" fmla="*/ 2147483647 h 2856"/>
                <a:gd name="T54" fmla="*/ 2147483647 w 7104"/>
                <a:gd name="T55" fmla="*/ 2147483647 h 2856"/>
                <a:gd name="T56" fmla="*/ 2147483647 w 7104"/>
                <a:gd name="T57" fmla="*/ 2147483647 h 2856"/>
                <a:gd name="T58" fmla="*/ 2147483647 w 7104"/>
                <a:gd name="T59" fmla="*/ 2147483647 h 2856"/>
                <a:gd name="T60" fmla="*/ 2147483647 w 7104"/>
                <a:gd name="T61" fmla="*/ 2147483647 h 2856"/>
                <a:gd name="T62" fmla="*/ 2147483647 w 7104"/>
                <a:gd name="T63" fmla="*/ 2147483647 h 2856"/>
                <a:gd name="T64" fmla="*/ 2147483647 w 7104"/>
                <a:gd name="T65" fmla="*/ 2147483647 h 2856"/>
                <a:gd name="T66" fmla="*/ 2147483647 w 7104"/>
                <a:gd name="T67" fmla="*/ 2147483647 h 2856"/>
                <a:gd name="T68" fmla="*/ 2147483647 w 7104"/>
                <a:gd name="T69" fmla="*/ 2147483647 h 2856"/>
                <a:gd name="T70" fmla="*/ 2147483647 w 7104"/>
                <a:gd name="T71" fmla="*/ 2147483647 h 2856"/>
                <a:gd name="T72" fmla="*/ 2147483647 w 7104"/>
                <a:gd name="T73" fmla="*/ 2147483647 h 2856"/>
                <a:gd name="T74" fmla="*/ 2147483647 w 7104"/>
                <a:gd name="T75" fmla="*/ 2147483647 h 2856"/>
                <a:gd name="T76" fmla="*/ 2147483647 w 7104"/>
                <a:gd name="T77" fmla="*/ 2147483647 h 2856"/>
                <a:gd name="T78" fmla="*/ 2147483647 w 7104"/>
                <a:gd name="T79" fmla="*/ 2147483647 h 2856"/>
                <a:gd name="T80" fmla="*/ 2147483647 w 7104"/>
                <a:gd name="T81" fmla="*/ 2147483647 h 2856"/>
                <a:gd name="T82" fmla="*/ 2147483647 w 7104"/>
                <a:gd name="T83" fmla="*/ 2147483647 h 2856"/>
                <a:gd name="T84" fmla="*/ 2147483647 w 7104"/>
                <a:gd name="T85" fmla="*/ 2147483647 h 2856"/>
                <a:gd name="T86" fmla="*/ 2147483647 w 7104"/>
                <a:gd name="T87" fmla="*/ 2147483647 h 2856"/>
                <a:gd name="T88" fmla="*/ 2147483647 w 7104"/>
                <a:gd name="T89" fmla="*/ 2147483647 h 2856"/>
                <a:gd name="T90" fmla="*/ 2147483647 w 7104"/>
                <a:gd name="T91" fmla="*/ 2147483647 h 2856"/>
                <a:gd name="T92" fmla="*/ 2147483647 w 7104"/>
                <a:gd name="T93" fmla="*/ 2147483647 h 2856"/>
                <a:gd name="T94" fmla="*/ 2147483647 w 7104"/>
                <a:gd name="T95" fmla="*/ 2147483647 h 2856"/>
                <a:gd name="T96" fmla="*/ 2147483647 w 7104"/>
                <a:gd name="T97" fmla="*/ 2147483647 h 2856"/>
                <a:gd name="T98" fmla="*/ 0 w 7104"/>
                <a:gd name="T99" fmla="*/ 0 h 2856"/>
                <a:gd name="T100" fmla="*/ 0 w 7104"/>
                <a:gd name="T101" fmla="*/ 0 h 28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4"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5" name="Rectangle 14"/>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Date Placeholder 4"/>
          <p:cNvSpPr>
            <a:spLocks noGrp="1"/>
          </p:cNvSpPr>
          <p:nvPr>
            <p:ph type="dt" sz="half" idx="10"/>
          </p:nvPr>
        </p:nvSpPr>
        <p:spPr/>
        <p:txBody>
          <a:bodyPr/>
          <a:lstStyle>
            <a:lvl1pPr>
              <a:defRPr/>
            </a:lvl1pPr>
          </a:lstStyle>
          <a:p>
            <a:pPr>
              <a:defRPr/>
            </a:pPr>
            <a:fld id="{73F1CDDF-A81C-4E93-88F8-46DF3F2CA4F5}" type="datetime1">
              <a:rPr lang="en-IN"/>
              <a:pPr>
                <a:defRPr/>
              </a:pPr>
              <a:t>06-10-2023</a:t>
            </a:fld>
            <a:endParaRPr lang="en-IN"/>
          </a:p>
        </p:txBody>
      </p:sp>
      <p:sp>
        <p:nvSpPr>
          <p:cNvPr id="17" name="Footer Placeholder 5"/>
          <p:cNvSpPr>
            <a:spLocks noGrp="1"/>
          </p:cNvSpPr>
          <p:nvPr>
            <p:ph type="ftr" sz="quarter" idx="11"/>
          </p:nvPr>
        </p:nvSpPr>
        <p:spPr/>
        <p:txBody>
          <a:bodyPr/>
          <a:lstStyle>
            <a:lvl1pPr>
              <a:defRPr/>
            </a:lvl1pPr>
          </a:lstStyle>
          <a:p>
            <a:pPr>
              <a:defRPr/>
            </a:pPr>
            <a:r>
              <a:rPr lang="en-IN"/>
              <a:t>© Indirect Taxes Committee, ICAI</a:t>
            </a:r>
          </a:p>
        </p:txBody>
      </p:sp>
      <p:sp>
        <p:nvSpPr>
          <p:cNvPr id="18" name="Slide Number Placeholder 6"/>
          <p:cNvSpPr>
            <a:spLocks noGrp="1"/>
          </p:cNvSpPr>
          <p:nvPr>
            <p:ph type="sldNum" sz="quarter" idx="12"/>
          </p:nvPr>
        </p:nvSpPr>
        <p:spPr/>
        <p:txBody>
          <a:bodyPr/>
          <a:lstStyle>
            <a:lvl1pPr>
              <a:defRPr/>
            </a:lvl1pPr>
          </a:lstStyle>
          <a:p>
            <a:fld id="{1A6100AD-F474-43A9-974D-3AB9D7A9C538}" type="slidenum">
              <a:rPr lang="en-IN" altLang="en-US"/>
              <a:pPr/>
              <a:t>‹#›</a:t>
            </a:fld>
            <a:endParaRPr lang="en-IN" altLang="en-US"/>
          </a:p>
        </p:txBody>
      </p:sp>
    </p:spTree>
    <p:extLst>
      <p:ext uri="{BB962C8B-B14F-4D97-AF65-F5344CB8AC3E}">
        <p14:creationId xmlns:p14="http://schemas.microsoft.com/office/powerpoint/2010/main" val="3688071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4" name="Group 23"/>
          <p:cNvGrpSpPr>
            <a:grpSpLocks/>
          </p:cNvGrpSpPr>
          <p:nvPr/>
        </p:nvGrpSpPr>
        <p:grpSpPr bwMode="auto">
          <a:xfrm>
            <a:off x="0" y="-1588"/>
            <a:ext cx="12192000" cy="6865938"/>
            <a:chOff x="0" y="-2373"/>
            <a:chExt cx="12192000" cy="6867027"/>
          </a:xfrm>
        </p:grpSpPr>
        <p:sp>
          <p:nvSpPr>
            <p:cNvPr id="5" name="Rectangle 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p:cNvSpPr>
            <p:nvPr/>
          </p:nvSpPr>
          <p:spPr bwMode="gray">
            <a:xfrm rot="-589932">
              <a:off x="8490951" y="2714874"/>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3" name="Freeform 5"/>
            <p:cNvSpPr>
              <a:spLocks/>
            </p:cNvSpPr>
            <p:nvPr/>
          </p:nvSpPr>
          <p:spPr bwMode="gray">
            <a:xfrm>
              <a:off x="455612" y="2801319"/>
              <a:ext cx="11277600" cy="3602637"/>
            </a:xfrm>
            <a:custGeom>
              <a:avLst/>
              <a:gdLst>
                <a:gd name="T0" fmla="*/ 0 w 10000"/>
                <a:gd name="T1" fmla="*/ 0 h 7946"/>
                <a:gd name="T2" fmla="*/ 0 w 10000"/>
                <a:gd name="T3" fmla="*/ 2147483647 h 7946"/>
                <a:gd name="T4" fmla="*/ 2147483647 w 10000"/>
                <a:gd name="T5" fmla="*/ 2147483647 h 7946"/>
                <a:gd name="T6" fmla="*/ 2147483647 w 10000"/>
                <a:gd name="T7" fmla="*/ 2147483647 h 7946"/>
                <a:gd name="T8" fmla="*/ 2147483647 w 10000"/>
                <a:gd name="T9" fmla="*/ 2147483647 h 7946"/>
                <a:gd name="T10" fmla="*/ 2147483647 w 10000"/>
                <a:gd name="T11" fmla="*/ 2147483647 h 7946"/>
                <a:gd name="T12" fmla="*/ 2147483647 w 10000"/>
                <a:gd name="T13" fmla="*/ 2147483647 h 7946"/>
                <a:gd name="T14" fmla="*/ 2147483647 w 10000"/>
                <a:gd name="T15" fmla="*/ 2147483647 h 7946"/>
                <a:gd name="T16" fmla="*/ 2147483647 w 10000"/>
                <a:gd name="T17" fmla="*/ 2147483647 h 7946"/>
                <a:gd name="T18" fmla="*/ 2147483647 w 10000"/>
                <a:gd name="T19" fmla="*/ 2147483647 h 7946"/>
                <a:gd name="T20" fmla="*/ 2147483647 w 10000"/>
                <a:gd name="T21" fmla="*/ 2147483647 h 7946"/>
                <a:gd name="T22" fmla="*/ 2147483647 w 10000"/>
                <a:gd name="T23" fmla="*/ 2147483647 h 7946"/>
                <a:gd name="T24" fmla="*/ 2147483647 w 10000"/>
                <a:gd name="T25" fmla="*/ 2147483647 h 7946"/>
                <a:gd name="T26" fmla="*/ 2147483647 w 10000"/>
                <a:gd name="T27" fmla="*/ 2147483647 h 7946"/>
                <a:gd name="T28" fmla="*/ 2147483647 w 10000"/>
                <a:gd name="T29" fmla="*/ 2147483647 h 7946"/>
                <a:gd name="T30" fmla="*/ 2147483647 w 10000"/>
                <a:gd name="T31" fmla="*/ 2147483647 h 7946"/>
                <a:gd name="T32" fmla="*/ 2147483647 w 10000"/>
                <a:gd name="T33" fmla="*/ 2147483647 h 7946"/>
                <a:gd name="T34" fmla="*/ 2147483647 w 10000"/>
                <a:gd name="T35" fmla="*/ 2147483647 h 7946"/>
                <a:gd name="T36" fmla="*/ 2147483647 w 10000"/>
                <a:gd name="T37" fmla="*/ 2147483647 h 7946"/>
                <a:gd name="T38" fmla="*/ 2147483647 w 10000"/>
                <a:gd name="T39" fmla="*/ 2147483647 h 7946"/>
                <a:gd name="T40" fmla="*/ 2147483647 w 10000"/>
                <a:gd name="T41" fmla="*/ 2147483647 h 7946"/>
                <a:gd name="T42" fmla="*/ 2147483647 w 10000"/>
                <a:gd name="T43" fmla="*/ 2147483647 h 7946"/>
                <a:gd name="T44" fmla="*/ 2147483647 w 10000"/>
                <a:gd name="T45" fmla="*/ 2147483647 h 7946"/>
                <a:gd name="T46" fmla="*/ 2147483647 w 10000"/>
                <a:gd name="T47" fmla="*/ 2147483647 h 7946"/>
                <a:gd name="T48" fmla="*/ 2147483647 w 10000"/>
                <a:gd name="T49" fmla="*/ 2147483647 h 7946"/>
                <a:gd name="T50" fmla="*/ 2147483647 w 10000"/>
                <a:gd name="T51" fmla="*/ 2147483647 h 7946"/>
                <a:gd name="T52" fmla="*/ 2147483647 w 10000"/>
                <a:gd name="T53" fmla="*/ 2147483647 h 7946"/>
                <a:gd name="T54" fmla="*/ 2147483647 w 10000"/>
                <a:gd name="T55" fmla="*/ 2147483647 h 7946"/>
                <a:gd name="T56" fmla="*/ 2147483647 w 10000"/>
                <a:gd name="T57" fmla="*/ 2147483647 h 7946"/>
                <a:gd name="T58" fmla="*/ 2147483647 w 10000"/>
                <a:gd name="T59" fmla="*/ 2147483647 h 7946"/>
                <a:gd name="T60" fmla="*/ 2147483647 w 10000"/>
                <a:gd name="T61" fmla="*/ 2147483647 h 7946"/>
                <a:gd name="T62" fmla="*/ 2147483647 w 10000"/>
                <a:gd name="T63" fmla="*/ 2147483647 h 7946"/>
                <a:gd name="T64" fmla="*/ 2147483647 w 10000"/>
                <a:gd name="T65" fmla="*/ 2147483647 h 7946"/>
                <a:gd name="T66" fmla="*/ 2147483647 w 10000"/>
                <a:gd name="T67" fmla="*/ 2147483647 h 7946"/>
                <a:gd name="T68" fmla="*/ 2147483647 w 10000"/>
                <a:gd name="T69" fmla="*/ 2147483647 h 7946"/>
                <a:gd name="T70" fmla="*/ 2147483647 w 10000"/>
                <a:gd name="T71" fmla="*/ 2147483647 h 7946"/>
                <a:gd name="T72" fmla="*/ 2147483647 w 10000"/>
                <a:gd name="T73" fmla="*/ 2147483647 h 7946"/>
                <a:gd name="T74" fmla="*/ 2147483647 w 10000"/>
                <a:gd name="T75" fmla="*/ 2147483647 h 7946"/>
                <a:gd name="T76" fmla="*/ 2147483647 w 10000"/>
                <a:gd name="T77" fmla="*/ 2147483647 h 7946"/>
                <a:gd name="T78" fmla="*/ 2147483647 w 10000"/>
                <a:gd name="T79" fmla="*/ 2147483647 h 7946"/>
                <a:gd name="T80" fmla="*/ 2147483647 w 10000"/>
                <a:gd name="T81" fmla="*/ 2147483647 h 7946"/>
                <a:gd name="T82" fmla="*/ 2147483647 w 10000"/>
                <a:gd name="T83" fmla="*/ 2147483647 h 7946"/>
                <a:gd name="T84" fmla="*/ 2147483647 w 10000"/>
                <a:gd name="T85" fmla="*/ 2147483647 h 7946"/>
                <a:gd name="T86" fmla="*/ 2147483647 w 10000"/>
                <a:gd name="T87" fmla="*/ 2147483647 h 7946"/>
                <a:gd name="T88" fmla="*/ 2147483647 w 10000"/>
                <a:gd name="T89" fmla="*/ 2147483647 h 7946"/>
                <a:gd name="T90" fmla="*/ 2147483647 w 10000"/>
                <a:gd name="T91" fmla="*/ 2147483647 h 7946"/>
                <a:gd name="T92" fmla="*/ 2147483647 w 10000"/>
                <a:gd name="T93" fmla="*/ 2147483647 h 7946"/>
                <a:gd name="T94" fmla="*/ 2147483647 w 10000"/>
                <a:gd name="T95" fmla="*/ 2147483647 h 7946"/>
                <a:gd name="T96" fmla="*/ 2147483647 w 10000"/>
                <a:gd name="T97" fmla="*/ 2147483647 h 7946"/>
                <a:gd name="T98" fmla="*/ 0 w 10000"/>
                <a:gd name="T99" fmla="*/ 0 h 7946"/>
                <a:gd name="T100" fmla="*/ 0 w 10000"/>
                <a:gd name="T101" fmla="*/ 0 h 79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7946">
                  <a:moveTo>
                    <a:pt x="0" y="0"/>
                  </a:moveTo>
                  <a:lnTo>
                    <a:pt x="0" y="7945"/>
                  </a:lnTo>
                  <a:lnTo>
                    <a:pt x="10000" y="7946"/>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4"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5" name="Rectangle 14"/>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Date Placeholder 3"/>
          <p:cNvSpPr>
            <a:spLocks noGrp="1"/>
          </p:cNvSpPr>
          <p:nvPr>
            <p:ph type="dt" sz="half" idx="10"/>
          </p:nvPr>
        </p:nvSpPr>
        <p:spPr/>
        <p:txBody>
          <a:bodyPr/>
          <a:lstStyle>
            <a:lvl1pPr>
              <a:defRPr/>
            </a:lvl1pPr>
          </a:lstStyle>
          <a:p>
            <a:pPr>
              <a:defRPr/>
            </a:pPr>
            <a:fld id="{A02E0D26-F36D-4099-AE0C-0168CA390F91}" type="datetime1">
              <a:rPr lang="en-IN"/>
              <a:pPr>
                <a:defRPr/>
              </a:pPr>
              <a:t>06-10-2023</a:t>
            </a:fld>
            <a:endParaRPr lang="en-IN"/>
          </a:p>
        </p:txBody>
      </p:sp>
      <p:sp>
        <p:nvSpPr>
          <p:cNvPr id="17" name="Footer Placeholder 4"/>
          <p:cNvSpPr>
            <a:spLocks noGrp="1"/>
          </p:cNvSpPr>
          <p:nvPr>
            <p:ph type="ftr" sz="quarter" idx="11"/>
          </p:nvPr>
        </p:nvSpPr>
        <p:spPr/>
        <p:txBody>
          <a:bodyPr/>
          <a:lstStyle>
            <a:lvl1pPr>
              <a:defRPr/>
            </a:lvl1pPr>
          </a:lstStyle>
          <a:p>
            <a:pPr>
              <a:defRPr/>
            </a:pPr>
            <a:r>
              <a:rPr lang="en-IN"/>
              <a:t>© Indirect Taxes Committee, ICAI</a:t>
            </a:r>
          </a:p>
        </p:txBody>
      </p:sp>
      <p:sp>
        <p:nvSpPr>
          <p:cNvPr id="18" name="Slide Number Placeholder 5"/>
          <p:cNvSpPr>
            <a:spLocks noGrp="1"/>
          </p:cNvSpPr>
          <p:nvPr>
            <p:ph type="sldNum" sz="quarter" idx="12"/>
          </p:nvPr>
        </p:nvSpPr>
        <p:spPr/>
        <p:txBody>
          <a:bodyPr/>
          <a:lstStyle>
            <a:lvl1pPr>
              <a:defRPr/>
            </a:lvl1pPr>
          </a:lstStyle>
          <a:p>
            <a:fld id="{5AFD0E14-DDFE-4B91-9CFC-2A11E8825529}" type="slidenum">
              <a:rPr lang="en-IN" altLang="en-US"/>
              <a:pPr/>
              <a:t>‹#›</a:t>
            </a:fld>
            <a:endParaRPr lang="en-IN" altLang="en-US"/>
          </a:p>
        </p:txBody>
      </p:sp>
    </p:spTree>
    <p:extLst>
      <p:ext uri="{BB962C8B-B14F-4D97-AF65-F5344CB8AC3E}">
        <p14:creationId xmlns:p14="http://schemas.microsoft.com/office/powerpoint/2010/main" val="4132165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5" name="Group 23"/>
          <p:cNvGrpSpPr>
            <a:grpSpLocks/>
          </p:cNvGrpSpPr>
          <p:nvPr/>
        </p:nvGrpSpPr>
        <p:grpSpPr bwMode="auto">
          <a:xfrm>
            <a:off x="0" y="-1588"/>
            <a:ext cx="12192000" cy="6865938"/>
            <a:chOff x="0" y="-2373"/>
            <a:chExt cx="12192000" cy="6867027"/>
          </a:xfrm>
        </p:grpSpPr>
        <p:sp>
          <p:nvSpPr>
            <p:cNvPr id="6" name="Rectangle 5"/>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p:cNvSpPr>
            <p:nvPr/>
          </p:nvSpPr>
          <p:spPr bwMode="gray">
            <a:xfrm rot="-589932">
              <a:off x="8490951" y="4185117"/>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5" name="Freeform 5"/>
            <p:cNvSpPr>
              <a:spLocks/>
            </p:cNvSpPr>
            <p:nvPr/>
          </p:nvSpPr>
          <p:spPr bwMode="gray">
            <a:xfrm>
              <a:off x="455612" y="4241801"/>
              <a:ext cx="11277600" cy="2337161"/>
            </a:xfrm>
            <a:custGeom>
              <a:avLst/>
              <a:gdLst>
                <a:gd name="T0" fmla="*/ 0 w 10000"/>
                <a:gd name="T1" fmla="*/ 0 h 8000"/>
                <a:gd name="T2" fmla="*/ 0 w 10000"/>
                <a:gd name="T3" fmla="*/ 2147483647 h 8000"/>
                <a:gd name="T4" fmla="*/ 2147483647 w 10000"/>
                <a:gd name="T5" fmla="*/ 2147483647 h 8000"/>
                <a:gd name="T6" fmla="*/ 2147483647 w 10000"/>
                <a:gd name="T7" fmla="*/ 2147483647 h 8000"/>
                <a:gd name="T8" fmla="*/ 2147483647 w 10000"/>
                <a:gd name="T9" fmla="*/ 2147483647 h 8000"/>
                <a:gd name="T10" fmla="*/ 2147483647 w 10000"/>
                <a:gd name="T11" fmla="*/ 2147483647 h 8000"/>
                <a:gd name="T12" fmla="*/ 2147483647 w 10000"/>
                <a:gd name="T13" fmla="*/ 2147483647 h 8000"/>
                <a:gd name="T14" fmla="*/ 2147483647 w 10000"/>
                <a:gd name="T15" fmla="*/ 2147483647 h 8000"/>
                <a:gd name="T16" fmla="*/ 2147483647 w 10000"/>
                <a:gd name="T17" fmla="*/ 2147483647 h 8000"/>
                <a:gd name="T18" fmla="*/ 2147483647 w 10000"/>
                <a:gd name="T19" fmla="*/ 2147483647 h 8000"/>
                <a:gd name="T20" fmla="*/ 2147483647 w 10000"/>
                <a:gd name="T21" fmla="*/ 2147483647 h 8000"/>
                <a:gd name="T22" fmla="*/ 2147483647 w 10000"/>
                <a:gd name="T23" fmla="*/ 2147483647 h 8000"/>
                <a:gd name="T24" fmla="*/ 2147483647 w 10000"/>
                <a:gd name="T25" fmla="*/ 2147483647 h 8000"/>
                <a:gd name="T26" fmla="*/ 2147483647 w 10000"/>
                <a:gd name="T27" fmla="*/ 2147483647 h 8000"/>
                <a:gd name="T28" fmla="*/ 2147483647 w 10000"/>
                <a:gd name="T29" fmla="*/ 2147483647 h 8000"/>
                <a:gd name="T30" fmla="*/ 2147483647 w 10000"/>
                <a:gd name="T31" fmla="*/ 2147483647 h 8000"/>
                <a:gd name="T32" fmla="*/ 2147483647 w 10000"/>
                <a:gd name="T33" fmla="*/ 2147483647 h 8000"/>
                <a:gd name="T34" fmla="*/ 2147483647 w 10000"/>
                <a:gd name="T35" fmla="*/ 2147483647 h 8000"/>
                <a:gd name="T36" fmla="*/ 2147483647 w 10000"/>
                <a:gd name="T37" fmla="*/ 2147483647 h 8000"/>
                <a:gd name="T38" fmla="*/ 2147483647 w 10000"/>
                <a:gd name="T39" fmla="*/ 2147483647 h 8000"/>
                <a:gd name="T40" fmla="*/ 2147483647 w 10000"/>
                <a:gd name="T41" fmla="*/ 2147483647 h 8000"/>
                <a:gd name="T42" fmla="*/ 2147483647 w 10000"/>
                <a:gd name="T43" fmla="*/ 2147483647 h 8000"/>
                <a:gd name="T44" fmla="*/ 2147483647 w 10000"/>
                <a:gd name="T45" fmla="*/ 2147483647 h 8000"/>
                <a:gd name="T46" fmla="*/ 2147483647 w 10000"/>
                <a:gd name="T47" fmla="*/ 2147483647 h 8000"/>
                <a:gd name="T48" fmla="*/ 2147483647 w 10000"/>
                <a:gd name="T49" fmla="*/ 2147483647 h 8000"/>
                <a:gd name="T50" fmla="*/ 2147483647 w 10000"/>
                <a:gd name="T51" fmla="*/ 2147483647 h 8000"/>
                <a:gd name="T52" fmla="*/ 2147483647 w 10000"/>
                <a:gd name="T53" fmla="*/ 2147483647 h 8000"/>
                <a:gd name="T54" fmla="*/ 2147483647 w 10000"/>
                <a:gd name="T55" fmla="*/ 2147483647 h 8000"/>
                <a:gd name="T56" fmla="*/ 2147483647 w 10000"/>
                <a:gd name="T57" fmla="*/ 2147483647 h 8000"/>
                <a:gd name="T58" fmla="*/ 2147483647 w 10000"/>
                <a:gd name="T59" fmla="*/ 2147483647 h 8000"/>
                <a:gd name="T60" fmla="*/ 2147483647 w 10000"/>
                <a:gd name="T61" fmla="*/ 2147483647 h 8000"/>
                <a:gd name="T62" fmla="*/ 2147483647 w 10000"/>
                <a:gd name="T63" fmla="*/ 2147483647 h 8000"/>
                <a:gd name="T64" fmla="*/ 2147483647 w 10000"/>
                <a:gd name="T65" fmla="*/ 2147483647 h 8000"/>
                <a:gd name="T66" fmla="*/ 2147483647 w 10000"/>
                <a:gd name="T67" fmla="*/ 2147483647 h 8000"/>
                <a:gd name="T68" fmla="*/ 2147483647 w 10000"/>
                <a:gd name="T69" fmla="*/ 2147483647 h 8000"/>
                <a:gd name="T70" fmla="*/ 2147483647 w 10000"/>
                <a:gd name="T71" fmla="*/ 2147483647 h 8000"/>
                <a:gd name="T72" fmla="*/ 2147483647 w 10000"/>
                <a:gd name="T73" fmla="*/ 2147483647 h 8000"/>
                <a:gd name="T74" fmla="*/ 2147483647 w 10000"/>
                <a:gd name="T75" fmla="*/ 2147483647 h 8000"/>
                <a:gd name="T76" fmla="*/ 2147483647 w 10000"/>
                <a:gd name="T77" fmla="*/ 2147483647 h 8000"/>
                <a:gd name="T78" fmla="*/ 2147483647 w 10000"/>
                <a:gd name="T79" fmla="*/ 2147483647 h 8000"/>
                <a:gd name="T80" fmla="*/ 2147483647 w 10000"/>
                <a:gd name="T81" fmla="*/ 2147483647 h 8000"/>
                <a:gd name="T82" fmla="*/ 2147483647 w 10000"/>
                <a:gd name="T83" fmla="*/ 2147483647 h 8000"/>
                <a:gd name="T84" fmla="*/ 2147483647 w 10000"/>
                <a:gd name="T85" fmla="*/ 2147483647 h 8000"/>
                <a:gd name="T86" fmla="*/ 2147483647 w 10000"/>
                <a:gd name="T87" fmla="*/ 2147483647 h 8000"/>
                <a:gd name="T88" fmla="*/ 2147483647 w 10000"/>
                <a:gd name="T89" fmla="*/ 2147483647 h 8000"/>
                <a:gd name="T90" fmla="*/ 2147483647 w 10000"/>
                <a:gd name="T91" fmla="*/ 2147483647 h 8000"/>
                <a:gd name="T92" fmla="*/ 2147483647 w 10000"/>
                <a:gd name="T93" fmla="*/ 2147483647 h 8000"/>
                <a:gd name="T94" fmla="*/ 2147483647 w 10000"/>
                <a:gd name="T95" fmla="*/ 2147483647 h 8000"/>
                <a:gd name="T96" fmla="*/ 2147483647 w 10000"/>
                <a:gd name="T97" fmla="*/ 2147483647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6"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7" name="TextBox 16"/>
          <p:cNvSpPr txBox="1"/>
          <p:nvPr/>
        </p:nvSpPr>
        <p:spPr>
          <a:xfrm>
            <a:off x="9718675" y="2632075"/>
            <a:ext cx="803275" cy="1570038"/>
          </a:xfrm>
          <a:prstGeom prst="rect">
            <a:avLst/>
          </a:prstGeom>
          <a:noFill/>
        </p:spPr>
        <p:txBody>
          <a:bodyPr>
            <a:spAutoFit/>
          </a:bodyPr>
          <a:lstStyle>
            <a:defPPr>
              <a:defRPr lang="en-US"/>
            </a:defPPr>
            <a:lvl1pPr algn="r">
              <a:defRPr sz="12200" b="0" i="0">
                <a:solidFill>
                  <a:schemeClr val="accent1"/>
                </a:solidFill>
                <a:latin typeface="Arial"/>
                <a:cs typeface="Arial"/>
              </a:defRPr>
            </a:lvl1pPr>
          </a:lstStyle>
          <a:p>
            <a:pPr>
              <a:defRPr/>
            </a:pPr>
            <a:r>
              <a:rPr lang="en-US" sz="9600" dirty="0"/>
              <a:t>”</a:t>
            </a:r>
          </a:p>
        </p:txBody>
      </p:sp>
      <p:sp>
        <p:nvSpPr>
          <p:cNvPr id="18" name="TextBox 17"/>
          <p:cNvSpPr txBox="1"/>
          <p:nvPr/>
        </p:nvSpPr>
        <p:spPr>
          <a:xfrm>
            <a:off x="898525" y="590550"/>
            <a:ext cx="801688" cy="1570038"/>
          </a:xfrm>
          <a:prstGeom prst="rect">
            <a:avLst/>
          </a:prstGeom>
          <a:noFill/>
        </p:spPr>
        <p:txBody>
          <a:bodyPr>
            <a:spAutoFit/>
          </a:bodyPr>
          <a:lstStyle>
            <a:defPPr>
              <a:defRPr lang="en-US"/>
            </a:defPPr>
            <a:lvl1pPr algn="r">
              <a:defRPr sz="12200" b="0" i="0">
                <a:solidFill>
                  <a:schemeClr val="accent1"/>
                </a:solidFill>
                <a:latin typeface="Arial"/>
                <a:cs typeface="Arial"/>
              </a:defRPr>
            </a:lvl1pPr>
          </a:lstStyle>
          <a:p>
            <a:pPr>
              <a:defRPr/>
            </a:pPr>
            <a:r>
              <a:rPr lang="en-US" sz="9600" dirty="0"/>
              <a:t>“</a:t>
            </a:r>
          </a:p>
        </p:txBody>
      </p:sp>
      <p:sp>
        <p:nvSpPr>
          <p:cNvPr id="19" name="Rectangle 18"/>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Date Placeholder 3"/>
          <p:cNvSpPr>
            <a:spLocks noGrp="1"/>
          </p:cNvSpPr>
          <p:nvPr>
            <p:ph type="dt" sz="half" idx="14"/>
          </p:nvPr>
        </p:nvSpPr>
        <p:spPr/>
        <p:txBody>
          <a:bodyPr/>
          <a:lstStyle>
            <a:lvl1pPr>
              <a:defRPr/>
            </a:lvl1pPr>
          </a:lstStyle>
          <a:p>
            <a:pPr>
              <a:defRPr/>
            </a:pPr>
            <a:fld id="{D94E9310-A4F4-40D5-96C8-8CF70A3CEDAB}" type="datetime1">
              <a:rPr lang="en-IN"/>
              <a:pPr>
                <a:defRPr/>
              </a:pPr>
              <a:t>06-10-2023</a:t>
            </a:fld>
            <a:endParaRPr lang="en-IN"/>
          </a:p>
        </p:txBody>
      </p:sp>
      <p:sp>
        <p:nvSpPr>
          <p:cNvPr id="21" name="Footer Placeholder 4"/>
          <p:cNvSpPr>
            <a:spLocks noGrp="1"/>
          </p:cNvSpPr>
          <p:nvPr>
            <p:ph type="ftr" sz="quarter" idx="15"/>
          </p:nvPr>
        </p:nvSpPr>
        <p:spPr/>
        <p:txBody>
          <a:bodyPr/>
          <a:lstStyle>
            <a:lvl1pPr>
              <a:defRPr/>
            </a:lvl1pPr>
          </a:lstStyle>
          <a:p>
            <a:pPr>
              <a:defRPr/>
            </a:pPr>
            <a:r>
              <a:rPr lang="en-IN"/>
              <a:t>© Indirect Taxes Committee, ICAI</a:t>
            </a:r>
          </a:p>
        </p:txBody>
      </p:sp>
      <p:sp>
        <p:nvSpPr>
          <p:cNvPr id="22" name="Slide Number Placeholder 5"/>
          <p:cNvSpPr>
            <a:spLocks noGrp="1"/>
          </p:cNvSpPr>
          <p:nvPr>
            <p:ph type="sldNum" sz="quarter" idx="16"/>
          </p:nvPr>
        </p:nvSpPr>
        <p:spPr/>
        <p:txBody>
          <a:bodyPr/>
          <a:lstStyle>
            <a:lvl1pPr>
              <a:defRPr/>
            </a:lvl1pPr>
          </a:lstStyle>
          <a:p>
            <a:fld id="{D6E41A05-1421-4F57-B0A7-8763FCC724F5}" type="slidenum">
              <a:rPr lang="en-IN" altLang="en-US"/>
              <a:pPr/>
              <a:t>‹#›</a:t>
            </a:fld>
            <a:endParaRPr lang="en-IN" altLang="en-US"/>
          </a:p>
        </p:txBody>
      </p:sp>
    </p:spTree>
    <p:extLst>
      <p:ext uri="{BB962C8B-B14F-4D97-AF65-F5344CB8AC3E}">
        <p14:creationId xmlns:p14="http://schemas.microsoft.com/office/powerpoint/2010/main" val="1408164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4" name="Group 23"/>
          <p:cNvGrpSpPr>
            <a:grpSpLocks/>
          </p:cNvGrpSpPr>
          <p:nvPr/>
        </p:nvGrpSpPr>
        <p:grpSpPr bwMode="auto">
          <a:xfrm>
            <a:off x="0" y="-1588"/>
            <a:ext cx="12192000" cy="6865938"/>
            <a:chOff x="0" y="-2373"/>
            <a:chExt cx="12192000" cy="6867027"/>
          </a:xfrm>
        </p:grpSpPr>
        <p:sp>
          <p:nvSpPr>
            <p:cNvPr id="5" name="Rectangle 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a:spLocks/>
            </p:cNvSpPr>
            <p:nvPr/>
          </p:nvSpPr>
          <p:spPr bwMode="gray">
            <a:xfrm rot="-589932">
              <a:off x="8490951" y="4193583"/>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2" name="Freeform 5"/>
            <p:cNvSpPr>
              <a:spLocks/>
            </p:cNvSpPr>
            <p:nvPr/>
          </p:nvSpPr>
          <p:spPr bwMode="gray">
            <a:xfrm>
              <a:off x="455612" y="4241801"/>
              <a:ext cx="11277600" cy="2337161"/>
            </a:xfrm>
            <a:custGeom>
              <a:avLst/>
              <a:gdLst>
                <a:gd name="T0" fmla="*/ 0 w 10000"/>
                <a:gd name="T1" fmla="*/ 0 h 8000"/>
                <a:gd name="T2" fmla="*/ 0 w 10000"/>
                <a:gd name="T3" fmla="*/ 2147483647 h 8000"/>
                <a:gd name="T4" fmla="*/ 2147483647 w 10000"/>
                <a:gd name="T5" fmla="*/ 2147483647 h 8000"/>
                <a:gd name="T6" fmla="*/ 2147483647 w 10000"/>
                <a:gd name="T7" fmla="*/ 2147483647 h 8000"/>
                <a:gd name="T8" fmla="*/ 2147483647 w 10000"/>
                <a:gd name="T9" fmla="*/ 2147483647 h 8000"/>
                <a:gd name="T10" fmla="*/ 2147483647 w 10000"/>
                <a:gd name="T11" fmla="*/ 2147483647 h 8000"/>
                <a:gd name="T12" fmla="*/ 2147483647 w 10000"/>
                <a:gd name="T13" fmla="*/ 2147483647 h 8000"/>
                <a:gd name="T14" fmla="*/ 2147483647 w 10000"/>
                <a:gd name="T15" fmla="*/ 2147483647 h 8000"/>
                <a:gd name="T16" fmla="*/ 2147483647 w 10000"/>
                <a:gd name="T17" fmla="*/ 2147483647 h 8000"/>
                <a:gd name="T18" fmla="*/ 2147483647 w 10000"/>
                <a:gd name="T19" fmla="*/ 2147483647 h 8000"/>
                <a:gd name="T20" fmla="*/ 2147483647 w 10000"/>
                <a:gd name="T21" fmla="*/ 2147483647 h 8000"/>
                <a:gd name="T22" fmla="*/ 2147483647 w 10000"/>
                <a:gd name="T23" fmla="*/ 2147483647 h 8000"/>
                <a:gd name="T24" fmla="*/ 2147483647 w 10000"/>
                <a:gd name="T25" fmla="*/ 2147483647 h 8000"/>
                <a:gd name="T26" fmla="*/ 2147483647 w 10000"/>
                <a:gd name="T27" fmla="*/ 2147483647 h 8000"/>
                <a:gd name="T28" fmla="*/ 2147483647 w 10000"/>
                <a:gd name="T29" fmla="*/ 2147483647 h 8000"/>
                <a:gd name="T30" fmla="*/ 2147483647 w 10000"/>
                <a:gd name="T31" fmla="*/ 2147483647 h 8000"/>
                <a:gd name="T32" fmla="*/ 2147483647 w 10000"/>
                <a:gd name="T33" fmla="*/ 2147483647 h 8000"/>
                <a:gd name="T34" fmla="*/ 2147483647 w 10000"/>
                <a:gd name="T35" fmla="*/ 2147483647 h 8000"/>
                <a:gd name="T36" fmla="*/ 2147483647 w 10000"/>
                <a:gd name="T37" fmla="*/ 2147483647 h 8000"/>
                <a:gd name="T38" fmla="*/ 2147483647 w 10000"/>
                <a:gd name="T39" fmla="*/ 2147483647 h 8000"/>
                <a:gd name="T40" fmla="*/ 2147483647 w 10000"/>
                <a:gd name="T41" fmla="*/ 2147483647 h 8000"/>
                <a:gd name="T42" fmla="*/ 2147483647 w 10000"/>
                <a:gd name="T43" fmla="*/ 2147483647 h 8000"/>
                <a:gd name="T44" fmla="*/ 2147483647 w 10000"/>
                <a:gd name="T45" fmla="*/ 2147483647 h 8000"/>
                <a:gd name="T46" fmla="*/ 2147483647 w 10000"/>
                <a:gd name="T47" fmla="*/ 2147483647 h 8000"/>
                <a:gd name="T48" fmla="*/ 2147483647 w 10000"/>
                <a:gd name="T49" fmla="*/ 2147483647 h 8000"/>
                <a:gd name="T50" fmla="*/ 2147483647 w 10000"/>
                <a:gd name="T51" fmla="*/ 2147483647 h 8000"/>
                <a:gd name="T52" fmla="*/ 2147483647 w 10000"/>
                <a:gd name="T53" fmla="*/ 2147483647 h 8000"/>
                <a:gd name="T54" fmla="*/ 2147483647 w 10000"/>
                <a:gd name="T55" fmla="*/ 2147483647 h 8000"/>
                <a:gd name="T56" fmla="*/ 2147483647 w 10000"/>
                <a:gd name="T57" fmla="*/ 2147483647 h 8000"/>
                <a:gd name="T58" fmla="*/ 2147483647 w 10000"/>
                <a:gd name="T59" fmla="*/ 2147483647 h 8000"/>
                <a:gd name="T60" fmla="*/ 2147483647 w 10000"/>
                <a:gd name="T61" fmla="*/ 2147483647 h 8000"/>
                <a:gd name="T62" fmla="*/ 2147483647 w 10000"/>
                <a:gd name="T63" fmla="*/ 2147483647 h 8000"/>
                <a:gd name="T64" fmla="*/ 2147483647 w 10000"/>
                <a:gd name="T65" fmla="*/ 2147483647 h 8000"/>
                <a:gd name="T66" fmla="*/ 2147483647 w 10000"/>
                <a:gd name="T67" fmla="*/ 2147483647 h 8000"/>
                <a:gd name="T68" fmla="*/ 2147483647 w 10000"/>
                <a:gd name="T69" fmla="*/ 2147483647 h 8000"/>
                <a:gd name="T70" fmla="*/ 2147483647 w 10000"/>
                <a:gd name="T71" fmla="*/ 2147483647 h 8000"/>
                <a:gd name="T72" fmla="*/ 2147483647 w 10000"/>
                <a:gd name="T73" fmla="*/ 2147483647 h 8000"/>
                <a:gd name="T74" fmla="*/ 2147483647 w 10000"/>
                <a:gd name="T75" fmla="*/ 2147483647 h 8000"/>
                <a:gd name="T76" fmla="*/ 2147483647 w 10000"/>
                <a:gd name="T77" fmla="*/ 2147483647 h 8000"/>
                <a:gd name="T78" fmla="*/ 2147483647 w 10000"/>
                <a:gd name="T79" fmla="*/ 2147483647 h 8000"/>
                <a:gd name="T80" fmla="*/ 2147483647 w 10000"/>
                <a:gd name="T81" fmla="*/ 2147483647 h 8000"/>
                <a:gd name="T82" fmla="*/ 2147483647 w 10000"/>
                <a:gd name="T83" fmla="*/ 2147483647 h 8000"/>
                <a:gd name="T84" fmla="*/ 2147483647 w 10000"/>
                <a:gd name="T85" fmla="*/ 2147483647 h 8000"/>
                <a:gd name="T86" fmla="*/ 2147483647 w 10000"/>
                <a:gd name="T87" fmla="*/ 2147483647 h 8000"/>
                <a:gd name="T88" fmla="*/ 2147483647 w 10000"/>
                <a:gd name="T89" fmla="*/ 2147483647 h 8000"/>
                <a:gd name="T90" fmla="*/ 2147483647 w 10000"/>
                <a:gd name="T91" fmla="*/ 2147483647 h 8000"/>
                <a:gd name="T92" fmla="*/ 2147483647 w 10000"/>
                <a:gd name="T93" fmla="*/ 2147483647 h 8000"/>
                <a:gd name="T94" fmla="*/ 2147483647 w 10000"/>
                <a:gd name="T95" fmla="*/ 2147483647 h 8000"/>
                <a:gd name="T96" fmla="*/ 2147483647 w 10000"/>
                <a:gd name="T97" fmla="*/ 2147483647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3"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4"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Date Placeholder 3"/>
          <p:cNvSpPr>
            <a:spLocks noGrp="1"/>
          </p:cNvSpPr>
          <p:nvPr>
            <p:ph type="dt" sz="half" idx="10"/>
          </p:nvPr>
        </p:nvSpPr>
        <p:spPr/>
        <p:txBody>
          <a:bodyPr/>
          <a:lstStyle>
            <a:lvl1pPr>
              <a:defRPr/>
            </a:lvl1pPr>
          </a:lstStyle>
          <a:p>
            <a:pPr>
              <a:defRPr/>
            </a:pPr>
            <a:fld id="{ED283A98-1EA8-4993-B46E-F3F5B2F93CF7}" type="datetime1">
              <a:rPr lang="en-IN"/>
              <a:pPr>
                <a:defRPr/>
              </a:pPr>
              <a:t>06-10-2023</a:t>
            </a:fld>
            <a:endParaRPr lang="en-IN"/>
          </a:p>
        </p:txBody>
      </p:sp>
      <p:sp>
        <p:nvSpPr>
          <p:cNvPr id="16" name="Footer Placeholder 4"/>
          <p:cNvSpPr>
            <a:spLocks noGrp="1"/>
          </p:cNvSpPr>
          <p:nvPr>
            <p:ph type="ftr" sz="quarter" idx="11"/>
          </p:nvPr>
        </p:nvSpPr>
        <p:spPr/>
        <p:txBody>
          <a:bodyPr/>
          <a:lstStyle>
            <a:lvl1pPr>
              <a:defRPr/>
            </a:lvl1pPr>
          </a:lstStyle>
          <a:p>
            <a:pPr>
              <a:defRPr/>
            </a:pPr>
            <a:r>
              <a:rPr lang="en-IN"/>
              <a:t>© Indirect Taxes Committee, ICAI</a:t>
            </a:r>
          </a:p>
        </p:txBody>
      </p:sp>
      <p:sp>
        <p:nvSpPr>
          <p:cNvPr id="17" name="Slide Number Placeholder 5"/>
          <p:cNvSpPr>
            <a:spLocks noGrp="1"/>
          </p:cNvSpPr>
          <p:nvPr>
            <p:ph type="sldNum" sz="quarter" idx="12"/>
          </p:nvPr>
        </p:nvSpPr>
        <p:spPr/>
        <p:txBody>
          <a:bodyPr/>
          <a:lstStyle>
            <a:lvl1pPr>
              <a:defRPr/>
            </a:lvl1pPr>
          </a:lstStyle>
          <a:p>
            <a:fld id="{2608514E-F3E7-47FB-B688-67757E047F9D}" type="slidenum">
              <a:rPr lang="en-IN" altLang="en-US"/>
              <a:pPr/>
              <a:t>‹#›</a:t>
            </a:fld>
            <a:endParaRPr lang="en-IN" altLang="en-US"/>
          </a:p>
        </p:txBody>
      </p:sp>
    </p:spTree>
    <p:extLst>
      <p:ext uri="{BB962C8B-B14F-4D97-AF65-F5344CB8AC3E}">
        <p14:creationId xmlns:p14="http://schemas.microsoft.com/office/powerpoint/2010/main" val="641303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p:cNvCxnSpPr/>
          <p:nvPr/>
        </p:nvCxnSpPr>
        <p:spPr>
          <a:xfrm>
            <a:off x="4403725" y="2570163"/>
            <a:ext cx="0" cy="3492500"/>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772400" y="2570163"/>
            <a:ext cx="0" cy="3492500"/>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6"/>
          <p:cNvSpPr>
            <a:spLocks noGrp="1"/>
          </p:cNvSpPr>
          <p:nvPr>
            <p:ph type="dt" sz="half" idx="18"/>
          </p:nvPr>
        </p:nvSpPr>
        <p:spPr/>
        <p:txBody>
          <a:bodyPr/>
          <a:lstStyle>
            <a:lvl1pPr>
              <a:defRPr/>
            </a:lvl1pPr>
          </a:lstStyle>
          <a:p>
            <a:pPr>
              <a:defRPr/>
            </a:pPr>
            <a:fld id="{ADC2BEA6-C2B6-4258-8DC5-C09799B61404}" type="datetime1">
              <a:rPr lang="en-IN"/>
              <a:pPr>
                <a:defRPr/>
              </a:pPr>
              <a:t>06-10-2023</a:t>
            </a:fld>
            <a:endParaRPr lang="en-IN"/>
          </a:p>
        </p:txBody>
      </p:sp>
      <p:sp>
        <p:nvSpPr>
          <p:cNvPr id="12" name="Footer Placeholder 7"/>
          <p:cNvSpPr>
            <a:spLocks noGrp="1"/>
          </p:cNvSpPr>
          <p:nvPr>
            <p:ph type="ftr" sz="quarter" idx="19"/>
          </p:nvPr>
        </p:nvSpPr>
        <p:spPr/>
        <p:txBody>
          <a:bodyPr/>
          <a:lstStyle>
            <a:lvl1pPr>
              <a:defRPr/>
            </a:lvl1pPr>
          </a:lstStyle>
          <a:p>
            <a:pPr>
              <a:defRPr/>
            </a:pPr>
            <a:r>
              <a:rPr lang="en-IN"/>
              <a:t>© Indirect Taxes Committee, ICAI</a:t>
            </a:r>
          </a:p>
        </p:txBody>
      </p:sp>
      <p:sp>
        <p:nvSpPr>
          <p:cNvPr id="13" name="Slide Number Placeholder 8"/>
          <p:cNvSpPr>
            <a:spLocks noGrp="1"/>
          </p:cNvSpPr>
          <p:nvPr>
            <p:ph type="sldNum" sz="quarter" idx="20"/>
          </p:nvPr>
        </p:nvSpPr>
        <p:spPr/>
        <p:txBody>
          <a:bodyPr/>
          <a:lstStyle>
            <a:lvl1pPr>
              <a:defRPr/>
            </a:lvl1pPr>
          </a:lstStyle>
          <a:p>
            <a:fld id="{1620C496-F8B4-4670-8A02-CCE82A5CF0CE}" type="slidenum">
              <a:rPr lang="en-IN" altLang="en-US"/>
              <a:pPr/>
              <a:t>‹#›</a:t>
            </a:fld>
            <a:endParaRPr lang="en-IN" altLang="en-US"/>
          </a:p>
        </p:txBody>
      </p:sp>
    </p:spTree>
    <p:extLst>
      <p:ext uri="{BB962C8B-B14F-4D97-AF65-F5344CB8AC3E}">
        <p14:creationId xmlns:p14="http://schemas.microsoft.com/office/powerpoint/2010/main" val="3893325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p:cNvCxnSpPr/>
          <p:nvPr/>
        </p:nvCxnSpPr>
        <p:spPr>
          <a:xfrm>
            <a:off x="4387850" y="2603500"/>
            <a:ext cx="0" cy="35179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802563"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2" name="Text Placeholder 3"/>
          <p:cNvSpPr>
            <a:spLocks noGrp="1"/>
          </p:cNvSpPr>
          <p:nvPr>
            <p:ph type="body" sz="half" idx="18"/>
          </p:nvPr>
        </p:nvSpPr>
        <p:spPr>
          <a:xfrm>
            <a:off x="1154953" y="5109107"/>
            <a:ext cx="3050437" cy="91794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3" name="Text Placeholder 3"/>
          <p:cNvSpPr>
            <a:spLocks noGrp="1"/>
          </p:cNvSpPr>
          <p:nvPr>
            <p:ph type="body" sz="half" idx="19"/>
          </p:nvPr>
        </p:nvSpPr>
        <p:spPr>
          <a:xfrm>
            <a:off x="4568865" y="5184002"/>
            <a:ext cx="3050438" cy="843056"/>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20"/>
          </p:nvPr>
        </p:nvSpPr>
        <p:spPr>
          <a:xfrm>
            <a:off x="7983434" y="5184001"/>
            <a:ext cx="3050437" cy="843054"/>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6"/>
          <p:cNvSpPr>
            <a:spLocks noGrp="1"/>
          </p:cNvSpPr>
          <p:nvPr>
            <p:ph type="dt" sz="half" idx="23"/>
          </p:nvPr>
        </p:nvSpPr>
        <p:spPr/>
        <p:txBody>
          <a:bodyPr/>
          <a:lstStyle>
            <a:lvl1pPr>
              <a:defRPr/>
            </a:lvl1pPr>
          </a:lstStyle>
          <a:p>
            <a:pPr>
              <a:defRPr/>
            </a:pPr>
            <a:fld id="{1AA7C346-F8C0-4ED3-9E35-A88D597A6395}" type="datetime1">
              <a:rPr lang="en-IN"/>
              <a:pPr>
                <a:defRPr/>
              </a:pPr>
              <a:t>06-10-2023</a:t>
            </a:fld>
            <a:endParaRPr lang="en-IN"/>
          </a:p>
        </p:txBody>
      </p:sp>
      <p:sp>
        <p:nvSpPr>
          <p:cNvPr id="16" name="Footer Placeholder 7"/>
          <p:cNvSpPr>
            <a:spLocks noGrp="1"/>
          </p:cNvSpPr>
          <p:nvPr>
            <p:ph type="ftr" sz="quarter" idx="24"/>
          </p:nvPr>
        </p:nvSpPr>
        <p:spPr/>
        <p:txBody>
          <a:bodyPr/>
          <a:lstStyle>
            <a:lvl1pPr>
              <a:defRPr/>
            </a:lvl1pPr>
          </a:lstStyle>
          <a:p>
            <a:pPr>
              <a:defRPr/>
            </a:pPr>
            <a:r>
              <a:rPr lang="en-IN"/>
              <a:t>© Indirect Taxes Committee, ICAI</a:t>
            </a:r>
          </a:p>
        </p:txBody>
      </p:sp>
      <p:sp>
        <p:nvSpPr>
          <p:cNvPr id="17" name="Slide Number Placeholder 8"/>
          <p:cNvSpPr>
            <a:spLocks noGrp="1"/>
          </p:cNvSpPr>
          <p:nvPr>
            <p:ph type="sldNum" sz="quarter" idx="25"/>
          </p:nvPr>
        </p:nvSpPr>
        <p:spPr/>
        <p:txBody>
          <a:bodyPr/>
          <a:lstStyle>
            <a:lvl1pPr>
              <a:defRPr/>
            </a:lvl1pPr>
          </a:lstStyle>
          <a:p>
            <a:fld id="{5BC3E0FD-2AEC-4DD7-95CC-467168B9DD3D}" type="slidenum">
              <a:rPr lang="en-IN" altLang="en-US"/>
              <a:pPr/>
              <a:t>‹#›</a:t>
            </a:fld>
            <a:endParaRPr lang="en-IN" altLang="en-US"/>
          </a:p>
        </p:txBody>
      </p:sp>
    </p:spTree>
    <p:extLst>
      <p:ext uri="{BB962C8B-B14F-4D97-AF65-F5344CB8AC3E}">
        <p14:creationId xmlns:p14="http://schemas.microsoft.com/office/powerpoint/2010/main" val="3109987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1E39DB3-D199-492A-9D13-7529D19CF4A7}" type="datetime1">
              <a:rPr lang="en-IN"/>
              <a:pPr>
                <a:defRPr/>
              </a:pPr>
              <a:t>06-10-2023</a:t>
            </a:fld>
            <a:endParaRPr lang="en-IN"/>
          </a:p>
        </p:txBody>
      </p:sp>
      <p:sp>
        <p:nvSpPr>
          <p:cNvPr id="5" name="Footer Placeholder 4"/>
          <p:cNvSpPr>
            <a:spLocks noGrp="1"/>
          </p:cNvSpPr>
          <p:nvPr>
            <p:ph type="ftr" sz="quarter" idx="11"/>
          </p:nvPr>
        </p:nvSpPr>
        <p:spPr/>
        <p:txBody>
          <a:bodyPr/>
          <a:lstStyle>
            <a:lvl1pPr>
              <a:defRPr>
                <a:solidFill>
                  <a:schemeClr val="tx2">
                    <a:lumMod val="75000"/>
                  </a:schemeClr>
                </a:solidFill>
              </a:defRPr>
            </a:lvl1pPr>
          </a:lstStyle>
          <a:p>
            <a:pPr>
              <a:defRPr/>
            </a:pPr>
            <a:r>
              <a:rPr lang="en-IN"/>
              <a:t>© Indirect Taxes Committee, ICAI</a:t>
            </a:r>
          </a:p>
        </p:txBody>
      </p:sp>
      <p:sp>
        <p:nvSpPr>
          <p:cNvPr id="6" name="Slide Number Placeholder 5"/>
          <p:cNvSpPr>
            <a:spLocks noGrp="1"/>
          </p:cNvSpPr>
          <p:nvPr>
            <p:ph type="sldNum" sz="quarter" idx="12"/>
          </p:nvPr>
        </p:nvSpPr>
        <p:spPr/>
        <p:txBody>
          <a:bodyPr/>
          <a:lstStyle>
            <a:lvl1pPr>
              <a:defRPr/>
            </a:lvl1pPr>
          </a:lstStyle>
          <a:p>
            <a:fld id="{26F85DBC-F82B-4C9B-92D1-797032BD7430}" type="slidenum">
              <a:rPr lang="en-IN" altLang="en-US"/>
              <a:pPr/>
              <a:t>‹#›</a:t>
            </a:fld>
            <a:endParaRPr lang="en-IN" altLang="en-US"/>
          </a:p>
        </p:txBody>
      </p:sp>
    </p:spTree>
    <p:extLst>
      <p:ext uri="{BB962C8B-B14F-4D97-AF65-F5344CB8AC3E}">
        <p14:creationId xmlns:p14="http://schemas.microsoft.com/office/powerpoint/2010/main" val="2263159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4" name="Group 23"/>
          <p:cNvGrpSpPr>
            <a:grpSpLocks/>
          </p:cNvGrpSpPr>
          <p:nvPr/>
        </p:nvGrpSpPr>
        <p:grpSpPr bwMode="auto">
          <a:xfrm>
            <a:off x="0" y="-1588"/>
            <a:ext cx="12192000" cy="6865938"/>
            <a:chOff x="0" y="-2373"/>
            <a:chExt cx="12192000" cy="6867027"/>
          </a:xfrm>
        </p:grpSpPr>
        <p:sp>
          <p:nvSpPr>
            <p:cNvPr id="5" name="Rectangle 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a:spLocks/>
            </p:cNvSpPr>
            <p:nvPr/>
          </p:nvSpPr>
          <p:spPr bwMode="gray">
            <a:xfrm rot="5101749">
              <a:off x="6294738" y="4577737"/>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2" name="Rectangle 11"/>
            <p:cNvSpPr/>
            <p:nvPr/>
          </p:nvSpPr>
          <p:spPr>
            <a:xfrm>
              <a:off x="414338" y="402504"/>
              <a:ext cx="6511925" cy="6054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p:cNvSpPr>
            <p:nvPr/>
          </p:nvSpPr>
          <p:spPr bwMode="gray">
            <a:xfrm rot="5400000">
              <a:off x="4449232" y="2801721"/>
              <a:ext cx="6053670" cy="1254558"/>
            </a:xfrm>
            <a:custGeom>
              <a:avLst/>
              <a:gdLst>
                <a:gd name="T0" fmla="*/ 0 w 10000"/>
                <a:gd name="T1" fmla="*/ 0 h 8000"/>
                <a:gd name="T2" fmla="*/ 0 w 10000"/>
                <a:gd name="T3" fmla="*/ 2147483647 h 8000"/>
                <a:gd name="T4" fmla="*/ 2147483647 w 10000"/>
                <a:gd name="T5" fmla="*/ 2147483647 h 8000"/>
                <a:gd name="T6" fmla="*/ 2147483647 w 10000"/>
                <a:gd name="T7" fmla="*/ 2147483647 h 8000"/>
                <a:gd name="T8" fmla="*/ 2147483647 w 10000"/>
                <a:gd name="T9" fmla="*/ 2147483647 h 8000"/>
                <a:gd name="T10" fmla="*/ 2147483647 w 10000"/>
                <a:gd name="T11" fmla="*/ 2147483647 h 8000"/>
                <a:gd name="T12" fmla="*/ 2147483647 w 10000"/>
                <a:gd name="T13" fmla="*/ 2147483647 h 8000"/>
                <a:gd name="T14" fmla="*/ 2147483647 w 10000"/>
                <a:gd name="T15" fmla="*/ 2147483647 h 8000"/>
                <a:gd name="T16" fmla="*/ 2147483647 w 10000"/>
                <a:gd name="T17" fmla="*/ 2147483647 h 8000"/>
                <a:gd name="T18" fmla="*/ 2147483647 w 10000"/>
                <a:gd name="T19" fmla="*/ 2147483647 h 8000"/>
                <a:gd name="T20" fmla="*/ 2147483647 w 10000"/>
                <a:gd name="T21" fmla="*/ 2147483647 h 8000"/>
                <a:gd name="T22" fmla="*/ 2147483647 w 10000"/>
                <a:gd name="T23" fmla="*/ 2147483647 h 8000"/>
                <a:gd name="T24" fmla="*/ 2147483647 w 10000"/>
                <a:gd name="T25" fmla="*/ 2147483647 h 8000"/>
                <a:gd name="T26" fmla="*/ 2147483647 w 10000"/>
                <a:gd name="T27" fmla="*/ 2147483647 h 8000"/>
                <a:gd name="T28" fmla="*/ 2147483647 w 10000"/>
                <a:gd name="T29" fmla="*/ 2147483647 h 8000"/>
                <a:gd name="T30" fmla="*/ 2147483647 w 10000"/>
                <a:gd name="T31" fmla="*/ 2147483647 h 8000"/>
                <a:gd name="T32" fmla="*/ 2147483647 w 10000"/>
                <a:gd name="T33" fmla="*/ 2147483647 h 8000"/>
                <a:gd name="T34" fmla="*/ 2147483647 w 10000"/>
                <a:gd name="T35" fmla="*/ 2147483647 h 8000"/>
                <a:gd name="T36" fmla="*/ 2147483647 w 10000"/>
                <a:gd name="T37" fmla="*/ 2147483647 h 8000"/>
                <a:gd name="T38" fmla="*/ 2147483647 w 10000"/>
                <a:gd name="T39" fmla="*/ 2147483647 h 8000"/>
                <a:gd name="T40" fmla="*/ 2147483647 w 10000"/>
                <a:gd name="T41" fmla="*/ 2147483647 h 8000"/>
                <a:gd name="T42" fmla="*/ 2147483647 w 10000"/>
                <a:gd name="T43" fmla="*/ 2147483647 h 8000"/>
                <a:gd name="T44" fmla="*/ 2147483647 w 10000"/>
                <a:gd name="T45" fmla="*/ 2147483647 h 8000"/>
                <a:gd name="T46" fmla="*/ 2147483647 w 10000"/>
                <a:gd name="T47" fmla="*/ 2147483647 h 8000"/>
                <a:gd name="T48" fmla="*/ 2147483647 w 10000"/>
                <a:gd name="T49" fmla="*/ 2147483647 h 8000"/>
                <a:gd name="T50" fmla="*/ 2147483647 w 10000"/>
                <a:gd name="T51" fmla="*/ 2147483647 h 8000"/>
                <a:gd name="T52" fmla="*/ 2147483647 w 10000"/>
                <a:gd name="T53" fmla="*/ 2147483647 h 8000"/>
                <a:gd name="T54" fmla="*/ 2147483647 w 10000"/>
                <a:gd name="T55" fmla="*/ 2147483647 h 8000"/>
                <a:gd name="T56" fmla="*/ 2147483647 w 10000"/>
                <a:gd name="T57" fmla="*/ 2147483647 h 8000"/>
                <a:gd name="T58" fmla="*/ 2147483647 w 10000"/>
                <a:gd name="T59" fmla="*/ 2147483647 h 8000"/>
                <a:gd name="T60" fmla="*/ 2147483647 w 10000"/>
                <a:gd name="T61" fmla="*/ 2147483647 h 8000"/>
                <a:gd name="T62" fmla="*/ 2147483647 w 10000"/>
                <a:gd name="T63" fmla="*/ 2147483647 h 8000"/>
                <a:gd name="T64" fmla="*/ 2147483647 w 10000"/>
                <a:gd name="T65" fmla="*/ 2147483647 h 8000"/>
                <a:gd name="T66" fmla="*/ 2147483647 w 10000"/>
                <a:gd name="T67" fmla="*/ 2147483647 h 8000"/>
                <a:gd name="T68" fmla="*/ 2147483647 w 10000"/>
                <a:gd name="T69" fmla="*/ 2147483647 h 8000"/>
                <a:gd name="T70" fmla="*/ 2147483647 w 10000"/>
                <a:gd name="T71" fmla="*/ 2147483647 h 8000"/>
                <a:gd name="T72" fmla="*/ 2147483647 w 10000"/>
                <a:gd name="T73" fmla="*/ 2147483647 h 8000"/>
                <a:gd name="T74" fmla="*/ 2147483647 w 10000"/>
                <a:gd name="T75" fmla="*/ 2147483647 h 8000"/>
                <a:gd name="T76" fmla="*/ 2147483647 w 10000"/>
                <a:gd name="T77" fmla="*/ 2147483647 h 8000"/>
                <a:gd name="T78" fmla="*/ 2147483647 w 10000"/>
                <a:gd name="T79" fmla="*/ 2147483647 h 8000"/>
                <a:gd name="T80" fmla="*/ 2147483647 w 10000"/>
                <a:gd name="T81" fmla="*/ 2147483647 h 8000"/>
                <a:gd name="T82" fmla="*/ 2147483647 w 10000"/>
                <a:gd name="T83" fmla="*/ 2147483647 h 8000"/>
                <a:gd name="T84" fmla="*/ 2147483647 w 10000"/>
                <a:gd name="T85" fmla="*/ 2147483647 h 8000"/>
                <a:gd name="T86" fmla="*/ 2147483647 w 10000"/>
                <a:gd name="T87" fmla="*/ 2147483647 h 8000"/>
                <a:gd name="T88" fmla="*/ 2147483647 w 10000"/>
                <a:gd name="T89" fmla="*/ 2147483647 h 8000"/>
                <a:gd name="T90" fmla="*/ 2147483647 w 10000"/>
                <a:gd name="T91" fmla="*/ 2147483647 h 8000"/>
                <a:gd name="T92" fmla="*/ 2147483647 w 10000"/>
                <a:gd name="T93" fmla="*/ 2147483647 h 8000"/>
                <a:gd name="T94" fmla="*/ 2147483647 w 10000"/>
                <a:gd name="T95" fmla="*/ 2147483647 h 8000"/>
                <a:gd name="T96" fmla="*/ 2147483647 w 10000"/>
                <a:gd name="T97" fmla="*/ 2147483647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4"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5" name="Rectangle 14"/>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576756" y="1278468"/>
            <a:ext cx="1413933" cy="4748589"/>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p:cNvSpPr>
            <a:spLocks noGrp="1"/>
          </p:cNvSpPr>
          <p:nvPr>
            <p:ph type="dt" sz="half" idx="10"/>
          </p:nvPr>
        </p:nvSpPr>
        <p:spPr/>
        <p:txBody>
          <a:bodyPr/>
          <a:lstStyle>
            <a:lvl1pPr>
              <a:defRPr/>
            </a:lvl1pPr>
          </a:lstStyle>
          <a:p>
            <a:pPr>
              <a:defRPr/>
            </a:pPr>
            <a:fld id="{CE26D184-DC93-4BED-84D4-D2DC5E5FDD27}" type="datetime1">
              <a:rPr lang="en-IN"/>
              <a:pPr>
                <a:defRPr/>
              </a:pPr>
              <a:t>06-10-2023</a:t>
            </a:fld>
            <a:endParaRPr lang="en-IN"/>
          </a:p>
        </p:txBody>
      </p:sp>
      <p:sp>
        <p:nvSpPr>
          <p:cNvPr id="17" name="Footer Placeholder 4"/>
          <p:cNvSpPr>
            <a:spLocks noGrp="1"/>
          </p:cNvSpPr>
          <p:nvPr>
            <p:ph type="ftr" sz="quarter" idx="11"/>
          </p:nvPr>
        </p:nvSpPr>
        <p:spPr/>
        <p:txBody>
          <a:bodyPr/>
          <a:lstStyle>
            <a:lvl1pPr>
              <a:defRPr/>
            </a:lvl1pPr>
          </a:lstStyle>
          <a:p>
            <a:pPr>
              <a:defRPr/>
            </a:pPr>
            <a:r>
              <a:rPr lang="en-IN"/>
              <a:t>© Indirect Taxes Committee, ICAI</a:t>
            </a:r>
          </a:p>
        </p:txBody>
      </p:sp>
      <p:sp>
        <p:nvSpPr>
          <p:cNvPr id="18" name="Slide Number Placeholder 5"/>
          <p:cNvSpPr>
            <a:spLocks noGrp="1"/>
          </p:cNvSpPr>
          <p:nvPr>
            <p:ph type="sldNum" sz="quarter" idx="12"/>
          </p:nvPr>
        </p:nvSpPr>
        <p:spPr/>
        <p:txBody>
          <a:bodyPr/>
          <a:lstStyle>
            <a:lvl1pPr>
              <a:defRPr/>
            </a:lvl1pPr>
          </a:lstStyle>
          <a:p>
            <a:fld id="{3930DA6F-743D-4CCE-992A-7AAE13EA7BAA}" type="slidenum">
              <a:rPr lang="en-IN" altLang="en-US"/>
              <a:pPr/>
              <a:t>‹#›</a:t>
            </a:fld>
            <a:endParaRPr lang="en-IN" altLang="en-US"/>
          </a:p>
        </p:txBody>
      </p:sp>
    </p:spTree>
    <p:extLst>
      <p:ext uri="{BB962C8B-B14F-4D97-AF65-F5344CB8AC3E}">
        <p14:creationId xmlns:p14="http://schemas.microsoft.com/office/powerpoint/2010/main" val="1875664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Custom Layout">
    <p:bg>
      <p:bgPr>
        <a:gradFill flip="none" rotWithShape="1">
          <a:gsLst>
            <a:gs pos="0">
              <a:schemeClr val="accent1"/>
            </a:gs>
            <a:gs pos="100000">
              <a:schemeClr val="accent1">
                <a:lumMod val="75000"/>
              </a:schemeClr>
            </a:gs>
          </a:gsLst>
          <a:lin ang="8100000" scaled="1"/>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F535D9-DD1B-FF43-869D-0198EB4F764E}"/>
              </a:ext>
            </a:extLst>
          </p:cNvPr>
          <p:cNvSpPr>
            <a:spLocks noGrp="1"/>
          </p:cNvSpPr>
          <p:nvPr>
            <p:ph type="title"/>
          </p:nvPr>
        </p:nvSpPr>
        <p:spPr>
          <a:xfrm>
            <a:off x="838200" y="365125"/>
            <a:ext cx="10515600" cy="5989179"/>
          </a:xfrm>
        </p:spPr>
        <p:txBody>
          <a:bodyPr>
            <a:normAutofit/>
          </a:bodyPr>
          <a:lstStyle>
            <a:lvl1pPr algn="ctr">
              <a:defRPr sz="9600">
                <a:solidFill>
                  <a:schemeClr val="bg1"/>
                </a:solidFill>
              </a:defRPr>
            </a:lvl1pPr>
          </a:lstStyle>
          <a:p>
            <a:r>
              <a:rPr lang="en-US"/>
              <a:t>Click to edit Master title style</a:t>
            </a:r>
          </a:p>
        </p:txBody>
      </p:sp>
    </p:spTree>
    <p:extLst>
      <p:ext uri="{BB962C8B-B14F-4D97-AF65-F5344CB8AC3E}">
        <p14:creationId xmlns:p14="http://schemas.microsoft.com/office/powerpoint/2010/main" val="1300706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70" r="9237"/>
          <a:stretch/>
        </p:blipFill>
        <p:spPr>
          <a:xfrm>
            <a:off x="561757" y="295275"/>
            <a:ext cx="556407" cy="518066"/>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1215318" y="551526"/>
            <a:ext cx="8761413" cy="826700"/>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Clr>
                <a:schemeClr val="tx2">
                  <a:lumMod val="75000"/>
                </a:schemeClr>
              </a:buClr>
              <a:buFont typeface="Wingdings" panose="05000000000000000000" pitchFamily="2" charset="2"/>
              <a:buChar char="§"/>
              <a:defRPr sz="2000">
                <a:solidFill>
                  <a:schemeClr val="tx1"/>
                </a:solidFill>
              </a:defRPr>
            </a:lvl1pPr>
            <a:lvl2pPr marL="742950" indent="-285750">
              <a:buClr>
                <a:schemeClr val="tx2">
                  <a:lumMod val="75000"/>
                </a:schemeClr>
              </a:buClr>
              <a:buFont typeface="Arial" panose="020B0604020202020204" pitchFamily="34" charset="0"/>
              <a:buChar char="•"/>
              <a:defRPr sz="1800">
                <a:solidFill>
                  <a:schemeClr val="tx1"/>
                </a:solidFill>
              </a:defRPr>
            </a:lvl2pPr>
            <a:lvl3pPr marL="1143000" indent="-228600">
              <a:buClr>
                <a:schemeClr val="tx2">
                  <a:lumMod val="75000"/>
                </a:schemeClr>
              </a:buClr>
              <a:buFont typeface="Courier New" panose="02070309020205020404" pitchFamily="49" charset="0"/>
              <a:buChar char="o"/>
              <a:defRPr sz="1600">
                <a:solidFill>
                  <a:schemeClr val="tx1"/>
                </a:solidFill>
              </a:defRPr>
            </a:lvl3pPr>
            <a:lvl4pPr marL="1600200" indent="-228600">
              <a:buClr>
                <a:schemeClr val="tx2">
                  <a:lumMod val="75000"/>
                </a:schemeClr>
              </a:buClr>
              <a:buFont typeface="Wingdings" panose="05000000000000000000" pitchFamily="2" charset="2"/>
              <a:buChar char="Ø"/>
              <a:defRPr sz="1400">
                <a:solidFill>
                  <a:schemeClr val="tx1"/>
                </a:solidFill>
              </a:defRPr>
            </a:lvl4pPr>
            <a:lvl5pPr marL="2057400" indent="-228600">
              <a:buClr>
                <a:schemeClr val="tx2">
                  <a:lumMod val="75000"/>
                </a:schemeClr>
              </a:buClr>
              <a:buFont typeface="Wingdings" panose="05000000000000000000" pitchFamily="2" charset="2"/>
              <a:buChar char="ü"/>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4EE5E638-509D-44ED-9D2D-D9AE567FD38A}" type="datetime1">
              <a:rPr lang="en-IN"/>
              <a:pPr>
                <a:defRPr/>
              </a:pPr>
              <a:t>06-10-2023</a:t>
            </a:fld>
            <a:endParaRPr lang="en-IN"/>
          </a:p>
        </p:txBody>
      </p:sp>
      <p:sp>
        <p:nvSpPr>
          <p:cNvPr id="6" name="Footer Placeholder 4"/>
          <p:cNvSpPr>
            <a:spLocks noGrp="1"/>
          </p:cNvSpPr>
          <p:nvPr>
            <p:ph type="ftr" sz="quarter" idx="11"/>
          </p:nvPr>
        </p:nvSpPr>
        <p:spPr/>
        <p:txBody>
          <a:bodyPr/>
          <a:lstStyle>
            <a:lvl1pPr>
              <a:defRPr>
                <a:solidFill>
                  <a:schemeClr val="tx2">
                    <a:lumMod val="75000"/>
                  </a:schemeClr>
                </a:solidFill>
              </a:defRPr>
            </a:lvl1pPr>
          </a:lstStyle>
          <a:p>
            <a:pPr>
              <a:defRPr/>
            </a:pPr>
            <a:r>
              <a:rPr lang="en-IN"/>
              <a:t>© Indirect Taxes Committee, ICAI</a:t>
            </a:r>
          </a:p>
        </p:txBody>
      </p:sp>
      <p:sp>
        <p:nvSpPr>
          <p:cNvPr id="7" name="Slide Number Placeholder 5"/>
          <p:cNvSpPr>
            <a:spLocks noGrp="1"/>
          </p:cNvSpPr>
          <p:nvPr>
            <p:ph type="sldNum" sz="quarter" idx="12"/>
          </p:nvPr>
        </p:nvSpPr>
        <p:spPr/>
        <p:txBody>
          <a:bodyPr/>
          <a:lstStyle>
            <a:lvl1pPr>
              <a:defRPr/>
            </a:lvl1pPr>
          </a:lstStyle>
          <a:p>
            <a:fld id="{2AC1C4F3-0758-4693-96D4-8901426768B0}" type="slidenum">
              <a:rPr lang="en-IN" altLang="en-US"/>
              <a:pPr/>
              <a:t>‹#›</a:t>
            </a:fld>
            <a:endParaRPr lang="en-IN" altLang="en-US"/>
          </a:p>
        </p:txBody>
      </p:sp>
    </p:spTree>
    <p:extLst>
      <p:ext uri="{BB962C8B-B14F-4D97-AF65-F5344CB8AC3E}">
        <p14:creationId xmlns:p14="http://schemas.microsoft.com/office/powerpoint/2010/main" val="1232447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4" name="Group 23"/>
          <p:cNvGrpSpPr>
            <a:grpSpLocks/>
          </p:cNvGrpSpPr>
          <p:nvPr/>
        </p:nvGrpSpPr>
        <p:grpSpPr bwMode="auto">
          <a:xfrm>
            <a:off x="0" y="-1588"/>
            <a:ext cx="12192000" cy="6865938"/>
            <a:chOff x="0" y="-2373"/>
            <a:chExt cx="12192000" cy="6867027"/>
          </a:xfrm>
        </p:grpSpPr>
        <p:sp>
          <p:nvSpPr>
            <p:cNvPr id="5" name="Rectangle 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7289800" y="402504"/>
              <a:ext cx="4478338" cy="6054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p:cNvSpPr>
            <p:nvPr/>
          </p:nvSpPr>
          <p:spPr bwMode="gray">
            <a:xfrm rot="-5677511">
              <a:off x="4698352" y="1826078"/>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3" name="Freeform 5"/>
            <p:cNvSpPr>
              <a:spLocks/>
            </p:cNvSpPr>
            <p:nvPr/>
          </p:nvSpPr>
          <p:spPr bwMode="gray">
            <a:xfrm rot="-5400000">
              <a:off x="3787244" y="2801721"/>
              <a:ext cx="6053670" cy="1254558"/>
            </a:xfrm>
            <a:custGeom>
              <a:avLst/>
              <a:gdLst>
                <a:gd name="T0" fmla="*/ 0 w 10000"/>
                <a:gd name="T1" fmla="*/ 0 h 8000"/>
                <a:gd name="T2" fmla="*/ 0 w 10000"/>
                <a:gd name="T3" fmla="*/ 2147483647 h 8000"/>
                <a:gd name="T4" fmla="*/ 2147483647 w 10000"/>
                <a:gd name="T5" fmla="*/ 2147483647 h 8000"/>
                <a:gd name="T6" fmla="*/ 2147483647 w 10000"/>
                <a:gd name="T7" fmla="*/ 2147483647 h 8000"/>
                <a:gd name="T8" fmla="*/ 2147483647 w 10000"/>
                <a:gd name="T9" fmla="*/ 2147483647 h 8000"/>
                <a:gd name="T10" fmla="*/ 2147483647 w 10000"/>
                <a:gd name="T11" fmla="*/ 2147483647 h 8000"/>
                <a:gd name="T12" fmla="*/ 2147483647 w 10000"/>
                <a:gd name="T13" fmla="*/ 2147483647 h 8000"/>
                <a:gd name="T14" fmla="*/ 2147483647 w 10000"/>
                <a:gd name="T15" fmla="*/ 2147483647 h 8000"/>
                <a:gd name="T16" fmla="*/ 2147483647 w 10000"/>
                <a:gd name="T17" fmla="*/ 2147483647 h 8000"/>
                <a:gd name="T18" fmla="*/ 2147483647 w 10000"/>
                <a:gd name="T19" fmla="*/ 2147483647 h 8000"/>
                <a:gd name="T20" fmla="*/ 2147483647 w 10000"/>
                <a:gd name="T21" fmla="*/ 2147483647 h 8000"/>
                <a:gd name="T22" fmla="*/ 2147483647 w 10000"/>
                <a:gd name="T23" fmla="*/ 2147483647 h 8000"/>
                <a:gd name="T24" fmla="*/ 2147483647 w 10000"/>
                <a:gd name="T25" fmla="*/ 2147483647 h 8000"/>
                <a:gd name="T26" fmla="*/ 2147483647 w 10000"/>
                <a:gd name="T27" fmla="*/ 2147483647 h 8000"/>
                <a:gd name="T28" fmla="*/ 2147483647 w 10000"/>
                <a:gd name="T29" fmla="*/ 2147483647 h 8000"/>
                <a:gd name="T30" fmla="*/ 2147483647 w 10000"/>
                <a:gd name="T31" fmla="*/ 2147483647 h 8000"/>
                <a:gd name="T32" fmla="*/ 2147483647 w 10000"/>
                <a:gd name="T33" fmla="*/ 2147483647 h 8000"/>
                <a:gd name="T34" fmla="*/ 2147483647 w 10000"/>
                <a:gd name="T35" fmla="*/ 2147483647 h 8000"/>
                <a:gd name="T36" fmla="*/ 2147483647 w 10000"/>
                <a:gd name="T37" fmla="*/ 2147483647 h 8000"/>
                <a:gd name="T38" fmla="*/ 2147483647 w 10000"/>
                <a:gd name="T39" fmla="*/ 2147483647 h 8000"/>
                <a:gd name="T40" fmla="*/ 2147483647 w 10000"/>
                <a:gd name="T41" fmla="*/ 2147483647 h 8000"/>
                <a:gd name="T42" fmla="*/ 2147483647 w 10000"/>
                <a:gd name="T43" fmla="*/ 2147483647 h 8000"/>
                <a:gd name="T44" fmla="*/ 2147483647 w 10000"/>
                <a:gd name="T45" fmla="*/ 2147483647 h 8000"/>
                <a:gd name="T46" fmla="*/ 2147483647 w 10000"/>
                <a:gd name="T47" fmla="*/ 2147483647 h 8000"/>
                <a:gd name="T48" fmla="*/ 2147483647 w 10000"/>
                <a:gd name="T49" fmla="*/ 2147483647 h 8000"/>
                <a:gd name="T50" fmla="*/ 2147483647 w 10000"/>
                <a:gd name="T51" fmla="*/ 2147483647 h 8000"/>
                <a:gd name="T52" fmla="*/ 2147483647 w 10000"/>
                <a:gd name="T53" fmla="*/ 2147483647 h 8000"/>
                <a:gd name="T54" fmla="*/ 2147483647 w 10000"/>
                <a:gd name="T55" fmla="*/ 2147483647 h 8000"/>
                <a:gd name="T56" fmla="*/ 2147483647 w 10000"/>
                <a:gd name="T57" fmla="*/ 2147483647 h 8000"/>
                <a:gd name="T58" fmla="*/ 2147483647 w 10000"/>
                <a:gd name="T59" fmla="*/ 2147483647 h 8000"/>
                <a:gd name="T60" fmla="*/ 2147483647 w 10000"/>
                <a:gd name="T61" fmla="*/ 2147483647 h 8000"/>
                <a:gd name="T62" fmla="*/ 2147483647 w 10000"/>
                <a:gd name="T63" fmla="*/ 2147483647 h 8000"/>
                <a:gd name="T64" fmla="*/ 2147483647 w 10000"/>
                <a:gd name="T65" fmla="*/ 2147483647 h 8000"/>
                <a:gd name="T66" fmla="*/ 2147483647 w 10000"/>
                <a:gd name="T67" fmla="*/ 2147483647 h 8000"/>
                <a:gd name="T68" fmla="*/ 2147483647 w 10000"/>
                <a:gd name="T69" fmla="*/ 2147483647 h 8000"/>
                <a:gd name="T70" fmla="*/ 2147483647 w 10000"/>
                <a:gd name="T71" fmla="*/ 2147483647 h 8000"/>
                <a:gd name="T72" fmla="*/ 2147483647 w 10000"/>
                <a:gd name="T73" fmla="*/ 2147483647 h 8000"/>
                <a:gd name="T74" fmla="*/ 2147483647 w 10000"/>
                <a:gd name="T75" fmla="*/ 2147483647 h 8000"/>
                <a:gd name="T76" fmla="*/ 2147483647 w 10000"/>
                <a:gd name="T77" fmla="*/ 2147483647 h 8000"/>
                <a:gd name="T78" fmla="*/ 2147483647 w 10000"/>
                <a:gd name="T79" fmla="*/ 2147483647 h 8000"/>
                <a:gd name="T80" fmla="*/ 2147483647 w 10000"/>
                <a:gd name="T81" fmla="*/ 2147483647 h 8000"/>
                <a:gd name="T82" fmla="*/ 2147483647 w 10000"/>
                <a:gd name="T83" fmla="*/ 2147483647 h 8000"/>
                <a:gd name="T84" fmla="*/ 2147483647 w 10000"/>
                <a:gd name="T85" fmla="*/ 2147483647 h 8000"/>
                <a:gd name="T86" fmla="*/ 2147483647 w 10000"/>
                <a:gd name="T87" fmla="*/ 2147483647 h 8000"/>
                <a:gd name="T88" fmla="*/ 2147483647 w 10000"/>
                <a:gd name="T89" fmla="*/ 2147483647 h 8000"/>
                <a:gd name="T90" fmla="*/ 2147483647 w 10000"/>
                <a:gd name="T91" fmla="*/ 2147483647 h 8000"/>
                <a:gd name="T92" fmla="*/ 2147483647 w 10000"/>
                <a:gd name="T93" fmla="*/ 2147483647 h 8000"/>
                <a:gd name="T94" fmla="*/ 2147483647 w 10000"/>
                <a:gd name="T95" fmla="*/ 2147483647 h 8000"/>
                <a:gd name="T96" fmla="*/ 2147483647 w 10000"/>
                <a:gd name="T97" fmla="*/ 2147483647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4"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5" name="Rectangle 14"/>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6" y="2677645"/>
            <a:ext cx="4351023" cy="2283824"/>
          </a:xfrm>
        </p:spPr>
        <p:txBody>
          <a:bodyP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Date Placeholder 3"/>
          <p:cNvSpPr>
            <a:spLocks noGrp="1"/>
          </p:cNvSpPr>
          <p:nvPr>
            <p:ph type="dt" sz="half" idx="10"/>
          </p:nvPr>
        </p:nvSpPr>
        <p:spPr/>
        <p:txBody>
          <a:bodyPr/>
          <a:lstStyle>
            <a:lvl1pPr>
              <a:defRPr/>
            </a:lvl1pPr>
          </a:lstStyle>
          <a:p>
            <a:pPr>
              <a:defRPr/>
            </a:pPr>
            <a:fld id="{A4E0BA83-6171-45A6-AC27-DB44EBF054AD}" type="datetime1">
              <a:rPr lang="en-IN"/>
              <a:pPr>
                <a:defRPr/>
              </a:pPr>
              <a:t>06-10-2023</a:t>
            </a:fld>
            <a:endParaRPr lang="en-IN"/>
          </a:p>
        </p:txBody>
      </p:sp>
      <p:sp>
        <p:nvSpPr>
          <p:cNvPr id="17" name="Footer Placeholder 4"/>
          <p:cNvSpPr>
            <a:spLocks noGrp="1"/>
          </p:cNvSpPr>
          <p:nvPr>
            <p:ph type="ftr" sz="quarter" idx="11"/>
          </p:nvPr>
        </p:nvSpPr>
        <p:spPr/>
        <p:txBody>
          <a:bodyPr/>
          <a:lstStyle>
            <a:lvl1pPr>
              <a:defRPr/>
            </a:lvl1pPr>
          </a:lstStyle>
          <a:p>
            <a:pPr>
              <a:defRPr/>
            </a:pPr>
            <a:r>
              <a:rPr lang="en-IN"/>
              <a:t>© Indirect Taxes Committee, ICAI</a:t>
            </a:r>
          </a:p>
        </p:txBody>
      </p:sp>
      <p:sp>
        <p:nvSpPr>
          <p:cNvPr id="18" name="Slide Number Placeholder 5"/>
          <p:cNvSpPr>
            <a:spLocks noGrp="1"/>
          </p:cNvSpPr>
          <p:nvPr>
            <p:ph type="sldNum" sz="quarter" idx="12"/>
          </p:nvPr>
        </p:nvSpPr>
        <p:spPr/>
        <p:txBody>
          <a:bodyPr/>
          <a:lstStyle>
            <a:lvl1pPr>
              <a:defRPr/>
            </a:lvl1pPr>
          </a:lstStyle>
          <a:p>
            <a:fld id="{8CBF270C-5A2D-43E7-8B94-5AC427E345A5}" type="slidenum">
              <a:rPr lang="en-IN" altLang="en-US"/>
              <a:pPr/>
              <a:t>‹#›</a:t>
            </a:fld>
            <a:endParaRPr lang="en-IN" altLang="en-US"/>
          </a:p>
        </p:txBody>
      </p:sp>
    </p:spTree>
    <p:extLst>
      <p:ext uri="{BB962C8B-B14F-4D97-AF65-F5344CB8AC3E}">
        <p14:creationId xmlns:p14="http://schemas.microsoft.com/office/powerpoint/2010/main" val="2801196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07DC393-5759-4A7D-8575-505B07B841F2}" type="datetime1">
              <a:rPr lang="en-IN"/>
              <a:pPr>
                <a:defRPr/>
              </a:pPr>
              <a:t>06-10-2023</a:t>
            </a:fld>
            <a:endParaRPr lang="en-IN"/>
          </a:p>
        </p:txBody>
      </p:sp>
      <p:sp>
        <p:nvSpPr>
          <p:cNvPr id="6" name="Footer Placeholder 4"/>
          <p:cNvSpPr>
            <a:spLocks noGrp="1"/>
          </p:cNvSpPr>
          <p:nvPr>
            <p:ph type="ftr" sz="quarter" idx="11"/>
          </p:nvPr>
        </p:nvSpPr>
        <p:spPr/>
        <p:txBody>
          <a:bodyPr/>
          <a:lstStyle>
            <a:lvl1pPr>
              <a:defRPr/>
            </a:lvl1pPr>
          </a:lstStyle>
          <a:p>
            <a:pPr>
              <a:defRPr/>
            </a:pPr>
            <a:r>
              <a:rPr lang="en-IN"/>
              <a:t>© Indirect Taxes Committee, ICAI</a:t>
            </a:r>
          </a:p>
        </p:txBody>
      </p:sp>
      <p:sp>
        <p:nvSpPr>
          <p:cNvPr id="7" name="Slide Number Placeholder 5"/>
          <p:cNvSpPr>
            <a:spLocks noGrp="1"/>
          </p:cNvSpPr>
          <p:nvPr>
            <p:ph type="sldNum" sz="quarter" idx="12"/>
          </p:nvPr>
        </p:nvSpPr>
        <p:spPr/>
        <p:txBody>
          <a:bodyPr/>
          <a:lstStyle>
            <a:lvl1pPr>
              <a:defRPr/>
            </a:lvl1pPr>
          </a:lstStyle>
          <a:p>
            <a:fld id="{4503B3EB-7618-47C5-B09B-39E4155F9D28}" type="slidenum">
              <a:rPr lang="en-IN" altLang="en-US"/>
              <a:pPr/>
              <a:t>‹#›</a:t>
            </a:fld>
            <a:endParaRPr lang="en-IN" altLang="en-US"/>
          </a:p>
        </p:txBody>
      </p:sp>
    </p:spTree>
    <p:extLst>
      <p:ext uri="{BB962C8B-B14F-4D97-AF65-F5344CB8AC3E}">
        <p14:creationId xmlns:p14="http://schemas.microsoft.com/office/powerpoint/2010/main" val="1749624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406ED517-5A87-42B1-AA77-D1EB6CE52E87}" type="datetime1">
              <a:rPr lang="en-IN"/>
              <a:pPr>
                <a:defRPr/>
              </a:pPr>
              <a:t>06-10-2023</a:t>
            </a:fld>
            <a:endParaRPr lang="en-IN"/>
          </a:p>
        </p:txBody>
      </p:sp>
      <p:sp>
        <p:nvSpPr>
          <p:cNvPr id="8" name="Footer Placeholder 4"/>
          <p:cNvSpPr>
            <a:spLocks noGrp="1"/>
          </p:cNvSpPr>
          <p:nvPr>
            <p:ph type="ftr" sz="quarter" idx="11"/>
          </p:nvPr>
        </p:nvSpPr>
        <p:spPr/>
        <p:txBody>
          <a:bodyPr/>
          <a:lstStyle>
            <a:lvl1pPr>
              <a:defRPr/>
            </a:lvl1pPr>
          </a:lstStyle>
          <a:p>
            <a:pPr>
              <a:defRPr/>
            </a:pPr>
            <a:r>
              <a:rPr lang="en-IN"/>
              <a:t>© Indirect Taxes Committee, ICAI</a:t>
            </a:r>
          </a:p>
        </p:txBody>
      </p:sp>
      <p:sp>
        <p:nvSpPr>
          <p:cNvPr id="9" name="Slide Number Placeholder 5"/>
          <p:cNvSpPr>
            <a:spLocks noGrp="1"/>
          </p:cNvSpPr>
          <p:nvPr>
            <p:ph type="sldNum" sz="quarter" idx="12"/>
          </p:nvPr>
        </p:nvSpPr>
        <p:spPr/>
        <p:txBody>
          <a:bodyPr/>
          <a:lstStyle>
            <a:lvl1pPr>
              <a:defRPr/>
            </a:lvl1pPr>
          </a:lstStyle>
          <a:p>
            <a:fld id="{65701AC4-7F4B-4F10-8554-56837FEC1657}" type="slidenum">
              <a:rPr lang="en-IN" altLang="en-US"/>
              <a:pPr/>
              <a:t>‹#›</a:t>
            </a:fld>
            <a:endParaRPr lang="en-IN" altLang="en-US"/>
          </a:p>
        </p:txBody>
      </p:sp>
    </p:spTree>
    <p:extLst>
      <p:ext uri="{BB962C8B-B14F-4D97-AF65-F5344CB8AC3E}">
        <p14:creationId xmlns:p14="http://schemas.microsoft.com/office/powerpoint/2010/main" val="2387595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567578DB-04E9-4383-AA9D-1A00732D05B5}" type="datetime1">
              <a:rPr lang="en-IN"/>
              <a:pPr>
                <a:defRPr/>
              </a:pPr>
              <a:t>06-10-2023</a:t>
            </a:fld>
            <a:endParaRPr lang="en-IN"/>
          </a:p>
        </p:txBody>
      </p:sp>
      <p:sp>
        <p:nvSpPr>
          <p:cNvPr id="4" name="Footer Placeholder 4"/>
          <p:cNvSpPr>
            <a:spLocks noGrp="1"/>
          </p:cNvSpPr>
          <p:nvPr>
            <p:ph type="ftr" sz="quarter" idx="11"/>
          </p:nvPr>
        </p:nvSpPr>
        <p:spPr/>
        <p:txBody>
          <a:bodyPr/>
          <a:lstStyle>
            <a:lvl1pPr>
              <a:defRPr/>
            </a:lvl1pPr>
          </a:lstStyle>
          <a:p>
            <a:pPr>
              <a:defRPr/>
            </a:pPr>
            <a:r>
              <a:rPr lang="en-IN"/>
              <a:t>© Indirect Taxes Committee, ICAI</a:t>
            </a:r>
          </a:p>
        </p:txBody>
      </p:sp>
      <p:sp>
        <p:nvSpPr>
          <p:cNvPr id="5" name="Slide Number Placeholder 5"/>
          <p:cNvSpPr>
            <a:spLocks noGrp="1"/>
          </p:cNvSpPr>
          <p:nvPr>
            <p:ph type="sldNum" sz="quarter" idx="12"/>
          </p:nvPr>
        </p:nvSpPr>
        <p:spPr/>
        <p:txBody>
          <a:bodyPr/>
          <a:lstStyle>
            <a:lvl1pPr>
              <a:defRPr/>
            </a:lvl1pPr>
          </a:lstStyle>
          <a:p>
            <a:fld id="{2C90AAB0-06BA-408B-B768-9CA9371867E2}" type="slidenum">
              <a:rPr lang="en-IN" altLang="en-US"/>
              <a:pPr/>
              <a:t>‹#›</a:t>
            </a:fld>
            <a:endParaRPr lang="en-IN" altLang="en-US"/>
          </a:p>
        </p:txBody>
      </p:sp>
    </p:spTree>
    <p:extLst>
      <p:ext uri="{BB962C8B-B14F-4D97-AF65-F5344CB8AC3E}">
        <p14:creationId xmlns:p14="http://schemas.microsoft.com/office/powerpoint/2010/main" val="3203799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Date Placeholder 1"/>
          <p:cNvSpPr>
            <a:spLocks noGrp="1"/>
          </p:cNvSpPr>
          <p:nvPr>
            <p:ph type="dt" sz="half" idx="10"/>
          </p:nvPr>
        </p:nvSpPr>
        <p:spPr/>
        <p:txBody>
          <a:bodyPr/>
          <a:lstStyle>
            <a:lvl1pPr>
              <a:defRPr/>
            </a:lvl1pPr>
          </a:lstStyle>
          <a:p>
            <a:pPr>
              <a:defRPr/>
            </a:pPr>
            <a:fld id="{134B93D0-96B7-4F77-98D0-D093FE6C1241}" type="datetime1">
              <a:rPr lang="en-IN"/>
              <a:pPr>
                <a:defRPr/>
              </a:pPr>
              <a:t>06-10-2023</a:t>
            </a:fld>
            <a:endParaRPr lang="en-IN"/>
          </a:p>
        </p:txBody>
      </p:sp>
      <p:sp>
        <p:nvSpPr>
          <p:cNvPr id="4" name="Footer Placeholder 2"/>
          <p:cNvSpPr>
            <a:spLocks noGrp="1"/>
          </p:cNvSpPr>
          <p:nvPr>
            <p:ph type="ftr" sz="quarter" idx="11"/>
          </p:nvPr>
        </p:nvSpPr>
        <p:spPr/>
        <p:txBody>
          <a:bodyPr/>
          <a:lstStyle>
            <a:lvl1pPr>
              <a:defRPr>
                <a:solidFill>
                  <a:schemeClr val="tx2">
                    <a:lumMod val="75000"/>
                  </a:schemeClr>
                </a:solidFill>
              </a:defRPr>
            </a:lvl1pPr>
          </a:lstStyle>
          <a:p>
            <a:pPr>
              <a:defRPr/>
            </a:pPr>
            <a:r>
              <a:rPr lang="en-IN"/>
              <a:t>© Indirect Taxes Committee, ICAI</a:t>
            </a:r>
          </a:p>
        </p:txBody>
      </p:sp>
      <p:sp>
        <p:nvSpPr>
          <p:cNvPr id="5" name="Slide Number Placeholder 3"/>
          <p:cNvSpPr>
            <a:spLocks noGrp="1"/>
          </p:cNvSpPr>
          <p:nvPr>
            <p:ph type="sldNum" sz="quarter" idx="12"/>
          </p:nvPr>
        </p:nvSpPr>
        <p:spPr/>
        <p:txBody>
          <a:bodyPr/>
          <a:lstStyle>
            <a:lvl1pPr>
              <a:defRPr/>
            </a:lvl1pPr>
          </a:lstStyle>
          <a:p>
            <a:fld id="{6E308EC4-0D99-442D-8A6F-394856BF0B90}" type="slidenum">
              <a:rPr lang="en-IN" altLang="en-US"/>
              <a:pPr/>
              <a:t>‹#›</a:t>
            </a:fld>
            <a:endParaRPr lang="en-IN" altLang="en-US"/>
          </a:p>
        </p:txBody>
      </p:sp>
    </p:spTree>
    <p:extLst>
      <p:ext uri="{BB962C8B-B14F-4D97-AF65-F5344CB8AC3E}">
        <p14:creationId xmlns:p14="http://schemas.microsoft.com/office/powerpoint/2010/main" val="3489703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23"/>
          <p:cNvGrpSpPr>
            <a:grpSpLocks/>
          </p:cNvGrpSpPr>
          <p:nvPr/>
        </p:nvGrpSpPr>
        <p:grpSpPr bwMode="auto">
          <a:xfrm>
            <a:off x="0" y="-1588"/>
            <a:ext cx="12192000" cy="6865938"/>
            <a:chOff x="0" y="-2373"/>
            <a:chExt cx="12192000" cy="6867027"/>
          </a:xfrm>
        </p:grpSpPr>
        <p:sp>
          <p:nvSpPr>
            <p:cNvPr id="6" name="Rectangle 5"/>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1"/>
            <p:cNvSpPr/>
            <p:nvPr/>
          </p:nvSpPr>
          <p:spPr>
            <a:xfrm>
              <a:off x="5713413" y="402504"/>
              <a:ext cx="6054725" cy="6054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p:cNvSpPr>
            <p:nvPr/>
          </p:nvSpPr>
          <p:spPr bwMode="gray">
            <a:xfrm rot="-5677511">
              <a:off x="3140485" y="1826078"/>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4" name="Freeform 5"/>
            <p:cNvSpPr>
              <a:spLocks/>
            </p:cNvSpPr>
            <p:nvPr/>
          </p:nvSpPr>
          <p:spPr bwMode="gray">
            <a:xfrm rot="-5400000">
              <a:off x="2229377" y="2801721"/>
              <a:ext cx="6053670" cy="1254558"/>
            </a:xfrm>
            <a:custGeom>
              <a:avLst/>
              <a:gdLst>
                <a:gd name="T0" fmla="*/ 0 w 10000"/>
                <a:gd name="T1" fmla="*/ 0 h 8000"/>
                <a:gd name="T2" fmla="*/ 0 w 10000"/>
                <a:gd name="T3" fmla="*/ 2147483647 h 8000"/>
                <a:gd name="T4" fmla="*/ 2147483647 w 10000"/>
                <a:gd name="T5" fmla="*/ 2147483647 h 8000"/>
                <a:gd name="T6" fmla="*/ 2147483647 w 10000"/>
                <a:gd name="T7" fmla="*/ 2147483647 h 8000"/>
                <a:gd name="T8" fmla="*/ 2147483647 w 10000"/>
                <a:gd name="T9" fmla="*/ 2147483647 h 8000"/>
                <a:gd name="T10" fmla="*/ 2147483647 w 10000"/>
                <a:gd name="T11" fmla="*/ 2147483647 h 8000"/>
                <a:gd name="T12" fmla="*/ 2147483647 w 10000"/>
                <a:gd name="T13" fmla="*/ 2147483647 h 8000"/>
                <a:gd name="T14" fmla="*/ 2147483647 w 10000"/>
                <a:gd name="T15" fmla="*/ 2147483647 h 8000"/>
                <a:gd name="T16" fmla="*/ 2147483647 w 10000"/>
                <a:gd name="T17" fmla="*/ 2147483647 h 8000"/>
                <a:gd name="T18" fmla="*/ 2147483647 w 10000"/>
                <a:gd name="T19" fmla="*/ 2147483647 h 8000"/>
                <a:gd name="T20" fmla="*/ 2147483647 w 10000"/>
                <a:gd name="T21" fmla="*/ 2147483647 h 8000"/>
                <a:gd name="T22" fmla="*/ 2147483647 w 10000"/>
                <a:gd name="T23" fmla="*/ 2147483647 h 8000"/>
                <a:gd name="T24" fmla="*/ 2147483647 w 10000"/>
                <a:gd name="T25" fmla="*/ 2147483647 h 8000"/>
                <a:gd name="T26" fmla="*/ 2147483647 w 10000"/>
                <a:gd name="T27" fmla="*/ 2147483647 h 8000"/>
                <a:gd name="T28" fmla="*/ 2147483647 w 10000"/>
                <a:gd name="T29" fmla="*/ 2147483647 h 8000"/>
                <a:gd name="T30" fmla="*/ 2147483647 w 10000"/>
                <a:gd name="T31" fmla="*/ 2147483647 h 8000"/>
                <a:gd name="T32" fmla="*/ 2147483647 w 10000"/>
                <a:gd name="T33" fmla="*/ 2147483647 h 8000"/>
                <a:gd name="T34" fmla="*/ 2147483647 w 10000"/>
                <a:gd name="T35" fmla="*/ 2147483647 h 8000"/>
                <a:gd name="T36" fmla="*/ 2147483647 w 10000"/>
                <a:gd name="T37" fmla="*/ 2147483647 h 8000"/>
                <a:gd name="T38" fmla="*/ 2147483647 w 10000"/>
                <a:gd name="T39" fmla="*/ 2147483647 h 8000"/>
                <a:gd name="T40" fmla="*/ 2147483647 w 10000"/>
                <a:gd name="T41" fmla="*/ 2147483647 h 8000"/>
                <a:gd name="T42" fmla="*/ 2147483647 w 10000"/>
                <a:gd name="T43" fmla="*/ 2147483647 h 8000"/>
                <a:gd name="T44" fmla="*/ 2147483647 w 10000"/>
                <a:gd name="T45" fmla="*/ 2147483647 h 8000"/>
                <a:gd name="T46" fmla="*/ 2147483647 w 10000"/>
                <a:gd name="T47" fmla="*/ 2147483647 h 8000"/>
                <a:gd name="T48" fmla="*/ 2147483647 w 10000"/>
                <a:gd name="T49" fmla="*/ 2147483647 h 8000"/>
                <a:gd name="T50" fmla="*/ 2147483647 w 10000"/>
                <a:gd name="T51" fmla="*/ 2147483647 h 8000"/>
                <a:gd name="T52" fmla="*/ 2147483647 w 10000"/>
                <a:gd name="T53" fmla="*/ 2147483647 h 8000"/>
                <a:gd name="T54" fmla="*/ 2147483647 w 10000"/>
                <a:gd name="T55" fmla="*/ 2147483647 h 8000"/>
                <a:gd name="T56" fmla="*/ 2147483647 w 10000"/>
                <a:gd name="T57" fmla="*/ 2147483647 h 8000"/>
                <a:gd name="T58" fmla="*/ 2147483647 w 10000"/>
                <a:gd name="T59" fmla="*/ 2147483647 h 8000"/>
                <a:gd name="T60" fmla="*/ 2147483647 w 10000"/>
                <a:gd name="T61" fmla="*/ 2147483647 h 8000"/>
                <a:gd name="T62" fmla="*/ 2147483647 w 10000"/>
                <a:gd name="T63" fmla="*/ 2147483647 h 8000"/>
                <a:gd name="T64" fmla="*/ 2147483647 w 10000"/>
                <a:gd name="T65" fmla="*/ 2147483647 h 8000"/>
                <a:gd name="T66" fmla="*/ 2147483647 w 10000"/>
                <a:gd name="T67" fmla="*/ 2147483647 h 8000"/>
                <a:gd name="T68" fmla="*/ 2147483647 w 10000"/>
                <a:gd name="T69" fmla="*/ 2147483647 h 8000"/>
                <a:gd name="T70" fmla="*/ 2147483647 w 10000"/>
                <a:gd name="T71" fmla="*/ 2147483647 h 8000"/>
                <a:gd name="T72" fmla="*/ 2147483647 w 10000"/>
                <a:gd name="T73" fmla="*/ 2147483647 h 8000"/>
                <a:gd name="T74" fmla="*/ 2147483647 w 10000"/>
                <a:gd name="T75" fmla="*/ 2147483647 h 8000"/>
                <a:gd name="T76" fmla="*/ 2147483647 w 10000"/>
                <a:gd name="T77" fmla="*/ 2147483647 h 8000"/>
                <a:gd name="T78" fmla="*/ 2147483647 w 10000"/>
                <a:gd name="T79" fmla="*/ 2147483647 h 8000"/>
                <a:gd name="T80" fmla="*/ 2147483647 w 10000"/>
                <a:gd name="T81" fmla="*/ 2147483647 h 8000"/>
                <a:gd name="T82" fmla="*/ 2147483647 w 10000"/>
                <a:gd name="T83" fmla="*/ 2147483647 h 8000"/>
                <a:gd name="T84" fmla="*/ 2147483647 w 10000"/>
                <a:gd name="T85" fmla="*/ 2147483647 h 8000"/>
                <a:gd name="T86" fmla="*/ 2147483647 w 10000"/>
                <a:gd name="T87" fmla="*/ 2147483647 h 8000"/>
                <a:gd name="T88" fmla="*/ 2147483647 w 10000"/>
                <a:gd name="T89" fmla="*/ 2147483647 h 8000"/>
                <a:gd name="T90" fmla="*/ 2147483647 w 10000"/>
                <a:gd name="T91" fmla="*/ 2147483647 h 8000"/>
                <a:gd name="T92" fmla="*/ 2147483647 w 10000"/>
                <a:gd name="T93" fmla="*/ 2147483647 h 8000"/>
                <a:gd name="T94" fmla="*/ 2147483647 w 10000"/>
                <a:gd name="T95" fmla="*/ 2147483647 h 8000"/>
                <a:gd name="T96" fmla="*/ 2147483647 w 10000"/>
                <a:gd name="T97" fmla="*/ 2147483647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5"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6" name="Rectangle 15"/>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p:cNvSpPr>
            <a:spLocks noGrp="1"/>
          </p:cNvSpPr>
          <p:nvPr>
            <p:ph type="dt" sz="half" idx="10"/>
          </p:nvPr>
        </p:nvSpPr>
        <p:spPr/>
        <p:txBody>
          <a:bodyPr/>
          <a:lstStyle>
            <a:lvl1pPr>
              <a:defRPr/>
            </a:lvl1pPr>
          </a:lstStyle>
          <a:p>
            <a:pPr>
              <a:defRPr/>
            </a:pPr>
            <a:fld id="{9ED5DA93-5CFA-4289-B8C3-B85D67CC3499}" type="datetime1">
              <a:rPr lang="en-IN"/>
              <a:pPr>
                <a:defRPr/>
              </a:pPr>
              <a:t>06-10-2023</a:t>
            </a:fld>
            <a:endParaRPr lang="en-IN"/>
          </a:p>
        </p:txBody>
      </p:sp>
      <p:sp>
        <p:nvSpPr>
          <p:cNvPr id="18" name="Footer Placeholder 5"/>
          <p:cNvSpPr>
            <a:spLocks noGrp="1"/>
          </p:cNvSpPr>
          <p:nvPr>
            <p:ph type="ftr" sz="quarter" idx="11"/>
          </p:nvPr>
        </p:nvSpPr>
        <p:spPr/>
        <p:txBody>
          <a:bodyPr/>
          <a:lstStyle>
            <a:lvl1pPr>
              <a:defRPr/>
            </a:lvl1pPr>
          </a:lstStyle>
          <a:p>
            <a:pPr>
              <a:defRPr/>
            </a:pPr>
            <a:r>
              <a:rPr lang="en-IN"/>
              <a:t>© Indirect Taxes Committee, ICAI</a:t>
            </a:r>
          </a:p>
        </p:txBody>
      </p:sp>
      <p:sp>
        <p:nvSpPr>
          <p:cNvPr id="19" name="Slide Number Placeholder 6"/>
          <p:cNvSpPr>
            <a:spLocks noGrp="1"/>
          </p:cNvSpPr>
          <p:nvPr>
            <p:ph type="sldNum" sz="quarter" idx="12"/>
          </p:nvPr>
        </p:nvSpPr>
        <p:spPr/>
        <p:txBody>
          <a:bodyPr/>
          <a:lstStyle>
            <a:lvl1pPr>
              <a:defRPr/>
            </a:lvl1pPr>
          </a:lstStyle>
          <a:p>
            <a:fld id="{777D0402-EA04-4886-9E51-13F540FCAD32}" type="slidenum">
              <a:rPr lang="en-IN" altLang="en-US"/>
              <a:pPr/>
              <a:t>‹#›</a:t>
            </a:fld>
            <a:endParaRPr lang="en-IN" altLang="en-US"/>
          </a:p>
        </p:txBody>
      </p:sp>
    </p:spTree>
    <p:extLst>
      <p:ext uri="{BB962C8B-B14F-4D97-AF65-F5344CB8AC3E}">
        <p14:creationId xmlns:p14="http://schemas.microsoft.com/office/powerpoint/2010/main" val="366742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23"/>
          <p:cNvGrpSpPr>
            <a:grpSpLocks/>
          </p:cNvGrpSpPr>
          <p:nvPr/>
        </p:nvGrpSpPr>
        <p:grpSpPr bwMode="auto">
          <a:xfrm>
            <a:off x="0" y="-1588"/>
            <a:ext cx="12192000" cy="6865938"/>
            <a:chOff x="0" y="-2373"/>
            <a:chExt cx="12192000" cy="6867027"/>
          </a:xfrm>
        </p:grpSpPr>
        <p:sp>
          <p:nvSpPr>
            <p:cNvPr id="6" name="Rectangle 5"/>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1"/>
            <p:cNvSpPr/>
            <p:nvPr/>
          </p:nvSpPr>
          <p:spPr>
            <a:xfrm>
              <a:off x="6172200" y="402504"/>
              <a:ext cx="5595938" cy="6054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p:cNvSpPr>
            <p:nvPr/>
          </p:nvSpPr>
          <p:spPr bwMode="gray">
            <a:xfrm rot="-5400000">
              <a:off x="3295432" y="2801721"/>
              <a:ext cx="6053670" cy="1254558"/>
            </a:xfrm>
            <a:custGeom>
              <a:avLst/>
              <a:gdLst>
                <a:gd name="T0" fmla="*/ 0 w 10000"/>
                <a:gd name="T1" fmla="*/ 0 h 8000"/>
                <a:gd name="T2" fmla="*/ 0 w 10000"/>
                <a:gd name="T3" fmla="*/ 2147483647 h 8000"/>
                <a:gd name="T4" fmla="*/ 2147483647 w 10000"/>
                <a:gd name="T5" fmla="*/ 2147483647 h 8000"/>
                <a:gd name="T6" fmla="*/ 2147483647 w 10000"/>
                <a:gd name="T7" fmla="*/ 2147483647 h 8000"/>
                <a:gd name="T8" fmla="*/ 2147483647 w 10000"/>
                <a:gd name="T9" fmla="*/ 2147483647 h 8000"/>
                <a:gd name="T10" fmla="*/ 2147483647 w 10000"/>
                <a:gd name="T11" fmla="*/ 2147483647 h 8000"/>
                <a:gd name="T12" fmla="*/ 2147483647 w 10000"/>
                <a:gd name="T13" fmla="*/ 2147483647 h 8000"/>
                <a:gd name="T14" fmla="*/ 2147483647 w 10000"/>
                <a:gd name="T15" fmla="*/ 2147483647 h 8000"/>
                <a:gd name="T16" fmla="*/ 2147483647 w 10000"/>
                <a:gd name="T17" fmla="*/ 2147483647 h 8000"/>
                <a:gd name="T18" fmla="*/ 2147483647 w 10000"/>
                <a:gd name="T19" fmla="*/ 2147483647 h 8000"/>
                <a:gd name="T20" fmla="*/ 2147483647 w 10000"/>
                <a:gd name="T21" fmla="*/ 2147483647 h 8000"/>
                <a:gd name="T22" fmla="*/ 2147483647 w 10000"/>
                <a:gd name="T23" fmla="*/ 2147483647 h 8000"/>
                <a:gd name="T24" fmla="*/ 2147483647 w 10000"/>
                <a:gd name="T25" fmla="*/ 2147483647 h 8000"/>
                <a:gd name="T26" fmla="*/ 2147483647 w 10000"/>
                <a:gd name="T27" fmla="*/ 2147483647 h 8000"/>
                <a:gd name="T28" fmla="*/ 2147483647 w 10000"/>
                <a:gd name="T29" fmla="*/ 2147483647 h 8000"/>
                <a:gd name="T30" fmla="*/ 2147483647 w 10000"/>
                <a:gd name="T31" fmla="*/ 2147483647 h 8000"/>
                <a:gd name="T32" fmla="*/ 2147483647 w 10000"/>
                <a:gd name="T33" fmla="*/ 2147483647 h 8000"/>
                <a:gd name="T34" fmla="*/ 2147483647 w 10000"/>
                <a:gd name="T35" fmla="*/ 2147483647 h 8000"/>
                <a:gd name="T36" fmla="*/ 2147483647 w 10000"/>
                <a:gd name="T37" fmla="*/ 2147483647 h 8000"/>
                <a:gd name="T38" fmla="*/ 2147483647 w 10000"/>
                <a:gd name="T39" fmla="*/ 2147483647 h 8000"/>
                <a:gd name="T40" fmla="*/ 2147483647 w 10000"/>
                <a:gd name="T41" fmla="*/ 2147483647 h 8000"/>
                <a:gd name="T42" fmla="*/ 2147483647 w 10000"/>
                <a:gd name="T43" fmla="*/ 2147483647 h 8000"/>
                <a:gd name="T44" fmla="*/ 2147483647 w 10000"/>
                <a:gd name="T45" fmla="*/ 2147483647 h 8000"/>
                <a:gd name="T46" fmla="*/ 2147483647 w 10000"/>
                <a:gd name="T47" fmla="*/ 2147483647 h 8000"/>
                <a:gd name="T48" fmla="*/ 2147483647 w 10000"/>
                <a:gd name="T49" fmla="*/ 2147483647 h 8000"/>
                <a:gd name="T50" fmla="*/ 2147483647 w 10000"/>
                <a:gd name="T51" fmla="*/ 2147483647 h 8000"/>
                <a:gd name="T52" fmla="*/ 2147483647 w 10000"/>
                <a:gd name="T53" fmla="*/ 2147483647 h 8000"/>
                <a:gd name="T54" fmla="*/ 2147483647 w 10000"/>
                <a:gd name="T55" fmla="*/ 2147483647 h 8000"/>
                <a:gd name="T56" fmla="*/ 2147483647 w 10000"/>
                <a:gd name="T57" fmla="*/ 2147483647 h 8000"/>
                <a:gd name="T58" fmla="*/ 2147483647 w 10000"/>
                <a:gd name="T59" fmla="*/ 2147483647 h 8000"/>
                <a:gd name="T60" fmla="*/ 2147483647 w 10000"/>
                <a:gd name="T61" fmla="*/ 2147483647 h 8000"/>
                <a:gd name="T62" fmla="*/ 2147483647 w 10000"/>
                <a:gd name="T63" fmla="*/ 2147483647 h 8000"/>
                <a:gd name="T64" fmla="*/ 2147483647 w 10000"/>
                <a:gd name="T65" fmla="*/ 2147483647 h 8000"/>
                <a:gd name="T66" fmla="*/ 2147483647 w 10000"/>
                <a:gd name="T67" fmla="*/ 2147483647 h 8000"/>
                <a:gd name="T68" fmla="*/ 2147483647 w 10000"/>
                <a:gd name="T69" fmla="*/ 2147483647 h 8000"/>
                <a:gd name="T70" fmla="*/ 2147483647 w 10000"/>
                <a:gd name="T71" fmla="*/ 2147483647 h 8000"/>
                <a:gd name="T72" fmla="*/ 2147483647 w 10000"/>
                <a:gd name="T73" fmla="*/ 2147483647 h 8000"/>
                <a:gd name="T74" fmla="*/ 2147483647 w 10000"/>
                <a:gd name="T75" fmla="*/ 2147483647 h 8000"/>
                <a:gd name="T76" fmla="*/ 2147483647 w 10000"/>
                <a:gd name="T77" fmla="*/ 2147483647 h 8000"/>
                <a:gd name="T78" fmla="*/ 2147483647 w 10000"/>
                <a:gd name="T79" fmla="*/ 2147483647 h 8000"/>
                <a:gd name="T80" fmla="*/ 2147483647 w 10000"/>
                <a:gd name="T81" fmla="*/ 2147483647 h 8000"/>
                <a:gd name="T82" fmla="*/ 2147483647 w 10000"/>
                <a:gd name="T83" fmla="*/ 2147483647 h 8000"/>
                <a:gd name="T84" fmla="*/ 2147483647 w 10000"/>
                <a:gd name="T85" fmla="*/ 2147483647 h 8000"/>
                <a:gd name="T86" fmla="*/ 2147483647 w 10000"/>
                <a:gd name="T87" fmla="*/ 2147483647 h 8000"/>
                <a:gd name="T88" fmla="*/ 2147483647 w 10000"/>
                <a:gd name="T89" fmla="*/ 2147483647 h 8000"/>
                <a:gd name="T90" fmla="*/ 2147483647 w 10000"/>
                <a:gd name="T91" fmla="*/ 2147483647 h 8000"/>
                <a:gd name="T92" fmla="*/ 2147483647 w 10000"/>
                <a:gd name="T93" fmla="*/ 2147483647 h 8000"/>
                <a:gd name="T94" fmla="*/ 2147483647 w 10000"/>
                <a:gd name="T95" fmla="*/ 2147483647 h 8000"/>
                <a:gd name="T96" fmla="*/ 2147483647 w 10000"/>
                <a:gd name="T97" fmla="*/ 2147483647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4" name="Freeform 5"/>
            <p:cNvSpPr>
              <a:spLocks/>
            </p:cNvSpPr>
            <p:nvPr/>
          </p:nvSpPr>
          <p:spPr bwMode="gray">
            <a:xfrm rot="-5677511">
              <a:off x="4203594" y="1826078"/>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5"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6" name="Rectangle 15"/>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p:cNvSpPr>
            <a:spLocks noGrp="1"/>
          </p:cNvSpPr>
          <p:nvPr>
            <p:ph type="dt" sz="half" idx="10"/>
          </p:nvPr>
        </p:nvSpPr>
        <p:spPr/>
        <p:txBody>
          <a:bodyPr/>
          <a:lstStyle>
            <a:lvl1pPr>
              <a:defRPr/>
            </a:lvl1pPr>
          </a:lstStyle>
          <a:p>
            <a:pPr>
              <a:defRPr/>
            </a:pPr>
            <a:fld id="{0A544FA0-ECEA-459F-B7C8-5D1B78583709}" type="datetime1">
              <a:rPr lang="en-IN"/>
              <a:pPr>
                <a:defRPr/>
              </a:pPr>
              <a:t>06-10-2023</a:t>
            </a:fld>
            <a:endParaRPr lang="en-IN"/>
          </a:p>
        </p:txBody>
      </p:sp>
      <p:sp>
        <p:nvSpPr>
          <p:cNvPr id="18" name="Footer Placeholder 5"/>
          <p:cNvSpPr>
            <a:spLocks noGrp="1"/>
          </p:cNvSpPr>
          <p:nvPr>
            <p:ph type="ftr" sz="quarter" idx="11"/>
          </p:nvPr>
        </p:nvSpPr>
        <p:spPr/>
        <p:txBody>
          <a:bodyPr/>
          <a:lstStyle>
            <a:lvl1pPr>
              <a:defRPr/>
            </a:lvl1pPr>
          </a:lstStyle>
          <a:p>
            <a:pPr>
              <a:defRPr/>
            </a:pPr>
            <a:r>
              <a:rPr lang="en-IN"/>
              <a:t>© Indirect Taxes Committee, ICAI</a:t>
            </a:r>
          </a:p>
        </p:txBody>
      </p:sp>
      <p:sp>
        <p:nvSpPr>
          <p:cNvPr id="19" name="Slide Number Placeholder 6"/>
          <p:cNvSpPr>
            <a:spLocks noGrp="1"/>
          </p:cNvSpPr>
          <p:nvPr>
            <p:ph type="sldNum" sz="quarter" idx="12"/>
          </p:nvPr>
        </p:nvSpPr>
        <p:spPr/>
        <p:txBody>
          <a:bodyPr/>
          <a:lstStyle>
            <a:lvl1pPr>
              <a:defRPr/>
            </a:lvl1pPr>
          </a:lstStyle>
          <a:p>
            <a:fld id="{7FA5A3D0-E251-454C-9ACE-E788CF250EC8}" type="slidenum">
              <a:rPr lang="en-IN" altLang="en-US"/>
              <a:pPr/>
              <a:t>‹#›</a:t>
            </a:fld>
            <a:endParaRPr lang="en-IN" altLang="en-US"/>
          </a:p>
        </p:txBody>
      </p:sp>
    </p:spTree>
    <p:extLst>
      <p:ext uri="{BB962C8B-B14F-4D97-AF65-F5344CB8AC3E}">
        <p14:creationId xmlns:p14="http://schemas.microsoft.com/office/powerpoint/2010/main" val="3935574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8"/>
          <p:cNvGrpSpPr>
            <a:grpSpLocks/>
          </p:cNvGrpSpPr>
          <p:nvPr/>
        </p:nvGrpSpPr>
        <p:grpSpPr bwMode="auto">
          <a:xfrm>
            <a:off x="0" y="-333375"/>
            <a:ext cx="12192000" cy="4414838"/>
            <a:chOff x="0" y="-298689"/>
            <a:chExt cx="12192000" cy="7163343"/>
          </a:xfrm>
        </p:grpSpPr>
        <p:sp>
          <p:nvSpPr>
            <p:cNvPr id="26" name="Rectangle 25"/>
            <p:cNvSpPr/>
            <p:nvPr/>
          </p:nvSpPr>
          <p:spPr>
            <a:xfrm>
              <a:off x="0" y="-298689"/>
              <a:ext cx="12168000" cy="6048957"/>
            </a:xfrm>
            <a:prstGeom prst="rect">
              <a:avLst/>
            </a:prstGeom>
            <a:blipFill>
              <a:blip r:embed="rId20">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userDrawn="1"/>
          </p:nvSpPr>
          <p:spPr>
            <a:xfrm>
              <a:off x="7994651" y="196085"/>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1" name="Freeform 5"/>
            <p:cNvSpPr>
              <a:spLocks/>
            </p:cNvSpPr>
            <p:nvPr/>
          </p:nvSpPr>
          <p:spPr bwMode="gray">
            <a:xfrm rot="-589932">
              <a:off x="8490951" y="1797517"/>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052" name="Freeform 5"/>
            <p:cNvSpPr>
              <a:spLocks/>
            </p:cNvSpPr>
            <p:nvPr/>
          </p:nvSpPr>
          <p:spPr bwMode="gray">
            <a:xfrm>
              <a:off x="459506" y="1866405"/>
              <a:ext cx="11277600" cy="4533900"/>
            </a:xfrm>
            <a:custGeom>
              <a:avLst/>
              <a:gdLst>
                <a:gd name="T0" fmla="*/ 0 w 7104"/>
                <a:gd name="T1" fmla="*/ 0 h 2856"/>
                <a:gd name="T2" fmla="*/ 0 w 7104"/>
                <a:gd name="T3" fmla="*/ 2147483647 h 2856"/>
                <a:gd name="T4" fmla="*/ 2147483647 w 7104"/>
                <a:gd name="T5" fmla="*/ 2147483647 h 2856"/>
                <a:gd name="T6" fmla="*/ 2147483647 w 7104"/>
                <a:gd name="T7" fmla="*/ 2147483647 h 2856"/>
                <a:gd name="T8" fmla="*/ 2147483647 w 7104"/>
                <a:gd name="T9" fmla="*/ 2147483647 h 2856"/>
                <a:gd name="T10" fmla="*/ 2147483647 w 7104"/>
                <a:gd name="T11" fmla="*/ 2147483647 h 2856"/>
                <a:gd name="T12" fmla="*/ 2147483647 w 7104"/>
                <a:gd name="T13" fmla="*/ 2147483647 h 2856"/>
                <a:gd name="T14" fmla="*/ 2147483647 w 7104"/>
                <a:gd name="T15" fmla="*/ 2147483647 h 2856"/>
                <a:gd name="T16" fmla="*/ 2147483647 w 7104"/>
                <a:gd name="T17" fmla="*/ 2147483647 h 2856"/>
                <a:gd name="T18" fmla="*/ 2147483647 w 7104"/>
                <a:gd name="T19" fmla="*/ 2147483647 h 2856"/>
                <a:gd name="T20" fmla="*/ 2147483647 w 7104"/>
                <a:gd name="T21" fmla="*/ 2147483647 h 2856"/>
                <a:gd name="T22" fmla="*/ 2147483647 w 7104"/>
                <a:gd name="T23" fmla="*/ 2147483647 h 2856"/>
                <a:gd name="T24" fmla="*/ 2147483647 w 7104"/>
                <a:gd name="T25" fmla="*/ 2147483647 h 2856"/>
                <a:gd name="T26" fmla="*/ 2147483647 w 7104"/>
                <a:gd name="T27" fmla="*/ 2147483647 h 2856"/>
                <a:gd name="T28" fmla="*/ 2147483647 w 7104"/>
                <a:gd name="T29" fmla="*/ 2147483647 h 2856"/>
                <a:gd name="T30" fmla="*/ 2147483647 w 7104"/>
                <a:gd name="T31" fmla="*/ 2147483647 h 2856"/>
                <a:gd name="T32" fmla="*/ 2147483647 w 7104"/>
                <a:gd name="T33" fmla="*/ 2147483647 h 2856"/>
                <a:gd name="T34" fmla="*/ 2147483647 w 7104"/>
                <a:gd name="T35" fmla="*/ 2147483647 h 2856"/>
                <a:gd name="T36" fmla="*/ 2147483647 w 7104"/>
                <a:gd name="T37" fmla="*/ 2147483647 h 2856"/>
                <a:gd name="T38" fmla="*/ 2147483647 w 7104"/>
                <a:gd name="T39" fmla="*/ 2147483647 h 2856"/>
                <a:gd name="T40" fmla="*/ 2147483647 w 7104"/>
                <a:gd name="T41" fmla="*/ 2147483647 h 2856"/>
                <a:gd name="T42" fmla="*/ 2147483647 w 7104"/>
                <a:gd name="T43" fmla="*/ 2147483647 h 2856"/>
                <a:gd name="T44" fmla="*/ 2147483647 w 7104"/>
                <a:gd name="T45" fmla="*/ 2147483647 h 2856"/>
                <a:gd name="T46" fmla="*/ 2147483647 w 7104"/>
                <a:gd name="T47" fmla="*/ 2147483647 h 2856"/>
                <a:gd name="T48" fmla="*/ 2147483647 w 7104"/>
                <a:gd name="T49" fmla="*/ 2147483647 h 2856"/>
                <a:gd name="T50" fmla="*/ 2147483647 w 7104"/>
                <a:gd name="T51" fmla="*/ 2147483647 h 2856"/>
                <a:gd name="T52" fmla="*/ 2147483647 w 7104"/>
                <a:gd name="T53" fmla="*/ 2147483647 h 2856"/>
                <a:gd name="T54" fmla="*/ 2147483647 w 7104"/>
                <a:gd name="T55" fmla="*/ 2147483647 h 2856"/>
                <a:gd name="T56" fmla="*/ 2147483647 w 7104"/>
                <a:gd name="T57" fmla="*/ 2147483647 h 2856"/>
                <a:gd name="T58" fmla="*/ 2147483647 w 7104"/>
                <a:gd name="T59" fmla="*/ 2147483647 h 2856"/>
                <a:gd name="T60" fmla="*/ 2147483647 w 7104"/>
                <a:gd name="T61" fmla="*/ 2147483647 h 2856"/>
                <a:gd name="T62" fmla="*/ 2147483647 w 7104"/>
                <a:gd name="T63" fmla="*/ 2147483647 h 2856"/>
                <a:gd name="T64" fmla="*/ 2147483647 w 7104"/>
                <a:gd name="T65" fmla="*/ 2147483647 h 2856"/>
                <a:gd name="T66" fmla="*/ 2147483647 w 7104"/>
                <a:gd name="T67" fmla="*/ 2147483647 h 2856"/>
                <a:gd name="T68" fmla="*/ 2147483647 w 7104"/>
                <a:gd name="T69" fmla="*/ 2147483647 h 2856"/>
                <a:gd name="T70" fmla="*/ 2147483647 w 7104"/>
                <a:gd name="T71" fmla="*/ 2147483647 h 2856"/>
                <a:gd name="T72" fmla="*/ 2147483647 w 7104"/>
                <a:gd name="T73" fmla="*/ 2147483647 h 2856"/>
                <a:gd name="T74" fmla="*/ 2147483647 w 7104"/>
                <a:gd name="T75" fmla="*/ 2147483647 h 2856"/>
                <a:gd name="T76" fmla="*/ 2147483647 w 7104"/>
                <a:gd name="T77" fmla="*/ 2147483647 h 2856"/>
                <a:gd name="T78" fmla="*/ 2147483647 w 7104"/>
                <a:gd name="T79" fmla="*/ 2147483647 h 2856"/>
                <a:gd name="T80" fmla="*/ 2147483647 w 7104"/>
                <a:gd name="T81" fmla="*/ 2147483647 h 2856"/>
                <a:gd name="T82" fmla="*/ 2147483647 w 7104"/>
                <a:gd name="T83" fmla="*/ 2147483647 h 2856"/>
                <a:gd name="T84" fmla="*/ 2147483647 w 7104"/>
                <a:gd name="T85" fmla="*/ 2147483647 h 2856"/>
                <a:gd name="T86" fmla="*/ 2147483647 w 7104"/>
                <a:gd name="T87" fmla="*/ 2147483647 h 2856"/>
                <a:gd name="T88" fmla="*/ 2147483647 w 7104"/>
                <a:gd name="T89" fmla="*/ 2147483647 h 2856"/>
                <a:gd name="T90" fmla="*/ 2147483647 w 7104"/>
                <a:gd name="T91" fmla="*/ 2147483647 h 2856"/>
                <a:gd name="T92" fmla="*/ 2147483647 w 7104"/>
                <a:gd name="T93" fmla="*/ 2147483647 h 2856"/>
                <a:gd name="T94" fmla="*/ 2147483647 w 7104"/>
                <a:gd name="T95" fmla="*/ 2147483647 h 2856"/>
                <a:gd name="T96" fmla="*/ 2147483647 w 7104"/>
                <a:gd name="T97" fmla="*/ 2147483647 h 2856"/>
                <a:gd name="T98" fmla="*/ 0 w 7104"/>
                <a:gd name="T99" fmla="*/ 0 h 2856"/>
                <a:gd name="T100" fmla="*/ 0 w 7104"/>
                <a:gd name="T101" fmla="*/ 0 h 28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053"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027" name="Title Placeholder 1"/>
          <p:cNvSpPr>
            <a:spLocks noGrp="1"/>
          </p:cNvSpPr>
          <p:nvPr>
            <p:ph type="title"/>
          </p:nvPr>
        </p:nvSpPr>
        <p:spPr bwMode="gray">
          <a:xfrm>
            <a:off x="1352550" y="352425"/>
            <a:ext cx="8761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1216025" y="2243138"/>
            <a:ext cx="87614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0650538" y="6394450"/>
            <a:ext cx="990600" cy="304800"/>
          </a:xfrm>
          <a:prstGeom prst="rect">
            <a:avLst/>
          </a:prstGeom>
        </p:spPr>
        <p:txBody>
          <a:bodyPr vert="horz" lIns="91440" tIns="45720" rIns="91440" bIns="45720" rtlCol="0" anchor="t"/>
          <a:lstStyle>
            <a:lvl1pPr algn="r">
              <a:defRPr sz="1000" b="1" i="0">
                <a:solidFill>
                  <a:schemeClr val="accent1"/>
                </a:solidFill>
              </a:defRPr>
            </a:lvl1pPr>
          </a:lstStyle>
          <a:p>
            <a:pPr>
              <a:defRPr/>
            </a:pPr>
            <a:fld id="{99386A06-2072-450B-A4C7-D5182E152EA6}" type="datetime1">
              <a:rPr lang="en-IN"/>
              <a:pPr>
                <a:defRPr/>
              </a:pPr>
              <a:t>06-10-2023</a:t>
            </a:fld>
            <a:endParaRPr lang="en-IN"/>
          </a:p>
        </p:txBody>
      </p:sp>
      <p:sp>
        <p:nvSpPr>
          <p:cNvPr id="5" name="Footer Placeholder 4"/>
          <p:cNvSpPr>
            <a:spLocks noGrp="1"/>
          </p:cNvSpPr>
          <p:nvPr>
            <p:ph type="ftr" sz="quarter" idx="3"/>
          </p:nvPr>
        </p:nvSpPr>
        <p:spPr>
          <a:xfrm>
            <a:off x="528638" y="6391275"/>
            <a:ext cx="3859212" cy="304800"/>
          </a:xfrm>
          <a:prstGeom prst="rect">
            <a:avLst/>
          </a:prstGeom>
        </p:spPr>
        <p:txBody>
          <a:bodyPr vert="horz" lIns="91440" tIns="45720" rIns="91440" bIns="45720" rtlCol="0" anchor="b"/>
          <a:lstStyle>
            <a:lvl1pPr algn="l">
              <a:defRPr sz="1000" b="1" i="0">
                <a:solidFill>
                  <a:schemeClr val="accent1"/>
                </a:solidFill>
                <a:latin typeface="+mn-lt"/>
              </a:defRPr>
            </a:lvl1pPr>
          </a:lstStyle>
          <a:p>
            <a:pPr>
              <a:defRPr/>
            </a:pPr>
            <a:r>
              <a:rPr lang="en-IN"/>
              <a:t>© Indirect Taxes Committee, ICAI</a:t>
            </a:r>
          </a:p>
        </p:txBody>
      </p:sp>
      <p:sp>
        <p:nvSpPr>
          <p:cNvPr id="22" name="Rectangle 2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088" y="295275"/>
            <a:ext cx="838200" cy="768350"/>
          </a:xfrm>
          <a:prstGeom prst="rect">
            <a:avLst/>
          </a:prstGeom>
        </p:spPr>
        <p:txBody>
          <a:bodyPr vert="horz" wrap="square" lIns="91440" tIns="45720" rIns="91440" bIns="45720" numCol="1" anchor="b" anchorCtr="0" compatLnSpc="1">
            <a:prstTxWarp prst="textNoShape">
              <a:avLst/>
            </a:prstTxWarp>
          </a:bodyPr>
          <a:lstStyle>
            <a:lvl1pPr algn="ctr">
              <a:defRPr sz="2800">
                <a:solidFill>
                  <a:schemeClr val="bg1"/>
                </a:solidFill>
                <a:latin typeface="Times New Roman" panose="02020603050405020304" pitchFamily="18" charset="0"/>
              </a:defRPr>
            </a:lvl1pPr>
          </a:lstStyle>
          <a:p>
            <a:fld id="{7BDDC27E-ED4A-4ED1-9805-5378A698DACF}" type="slidenum">
              <a:rPr lang="en-IN" altLang="en-US"/>
              <a:pPr/>
              <a:t>‹#›</a:t>
            </a:fld>
            <a:endParaRPr lang="en-IN" altLang="en-US"/>
          </a:p>
        </p:txBody>
      </p:sp>
    </p:spTree>
    <p:extLst>
      <p:ext uri="{BB962C8B-B14F-4D97-AF65-F5344CB8AC3E}">
        <p14:creationId xmlns:p14="http://schemas.microsoft.com/office/powerpoint/2010/main" val="663690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dt="0"/>
  <p:txStyles>
    <p:titleStyle>
      <a:lvl1pPr algn="ctr" defTabSz="457200" rtl="0" eaLnBrk="0" fontAlgn="base" hangingPunct="0">
        <a:spcBef>
          <a:spcPct val="0"/>
        </a:spcBef>
        <a:spcAft>
          <a:spcPct val="0"/>
        </a:spcAft>
        <a:defRPr sz="3600" kern="1200">
          <a:solidFill>
            <a:schemeClr val="bg2"/>
          </a:solidFill>
          <a:latin typeface="+mj-lt"/>
          <a:ea typeface="+mj-ea"/>
          <a:cs typeface="+mj-cs"/>
        </a:defRPr>
      </a:lvl1pPr>
      <a:lvl2pPr algn="ctr" defTabSz="457200" rtl="0" eaLnBrk="0" fontAlgn="base" hangingPunct="0">
        <a:spcBef>
          <a:spcPct val="0"/>
        </a:spcBef>
        <a:spcAft>
          <a:spcPct val="0"/>
        </a:spcAft>
        <a:defRPr sz="3600">
          <a:solidFill>
            <a:schemeClr val="bg2"/>
          </a:solidFill>
          <a:latin typeface="Palatino Linotype" panose="02040502050505030304" pitchFamily="18" charset="0"/>
        </a:defRPr>
      </a:lvl2pPr>
      <a:lvl3pPr algn="ctr" defTabSz="457200" rtl="0" eaLnBrk="0" fontAlgn="base" hangingPunct="0">
        <a:spcBef>
          <a:spcPct val="0"/>
        </a:spcBef>
        <a:spcAft>
          <a:spcPct val="0"/>
        </a:spcAft>
        <a:defRPr sz="3600">
          <a:solidFill>
            <a:schemeClr val="bg2"/>
          </a:solidFill>
          <a:latin typeface="Palatino Linotype" panose="02040502050505030304" pitchFamily="18" charset="0"/>
        </a:defRPr>
      </a:lvl3pPr>
      <a:lvl4pPr algn="ctr" defTabSz="457200" rtl="0" eaLnBrk="0" fontAlgn="base" hangingPunct="0">
        <a:spcBef>
          <a:spcPct val="0"/>
        </a:spcBef>
        <a:spcAft>
          <a:spcPct val="0"/>
        </a:spcAft>
        <a:defRPr sz="3600">
          <a:solidFill>
            <a:schemeClr val="bg2"/>
          </a:solidFill>
          <a:latin typeface="Palatino Linotype" panose="02040502050505030304" pitchFamily="18" charset="0"/>
        </a:defRPr>
      </a:lvl4pPr>
      <a:lvl5pPr algn="ctr" defTabSz="457200" rtl="0" eaLnBrk="0" fontAlgn="base" hangingPunct="0">
        <a:spcBef>
          <a:spcPct val="0"/>
        </a:spcBef>
        <a:spcAft>
          <a:spcPct val="0"/>
        </a:spcAft>
        <a:defRPr sz="3600">
          <a:solidFill>
            <a:schemeClr val="bg2"/>
          </a:solidFill>
          <a:latin typeface="Palatino Linotype" panose="02040502050505030304"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undefined/content-page/explore-act/1000284/1000001" TargetMode="External"/><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5.xml"/><Relationship Id="rId7" Type="http://schemas.openxmlformats.org/officeDocument/2006/relationships/image" Target="../media/image26.png"/><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Supporting%20materials/Explanatory%20Notes.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Supporting%20materials/Nandini%20Ashram%20(%20Guj%20AAR).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Supporting%20materials/KAR_AAAR_16_2019-20_ACHARYASHREE.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taxmanagementindia.com/visitor/detail_act.asp?ID=3166&amp;kw=Procedure-for-registration"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hyperlink" Target="https://www.taxmanagementindia.com/visitor/detail_act.asp?ID=8617&amp;kw=Incomes-not-included-in-total-income-Clause-17A-to-Clause-23C" TargetMode="External"/><Relationship Id="rId5" Type="http://schemas.openxmlformats.org/officeDocument/2006/relationships/hyperlink" Target="https://www.taxmanagementindia.com/visitor/acts_rules_provisions.asp?ID=222" TargetMode="External"/><Relationship Id="rId4" Type="http://schemas.openxmlformats.org/officeDocument/2006/relationships/hyperlink" Target="http://www.taxmanagementindia.com/visitor/detail_act.asp?ID=38805"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18.xml"/><Relationship Id="rId5" Type="http://schemas.openxmlformats.org/officeDocument/2006/relationships/image" Target="../media/image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1171956" y="2471903"/>
            <a:ext cx="9848088" cy="3717759"/>
          </a:xfrm>
        </p:spPr>
        <p:txBody>
          <a:bodyPr/>
          <a:lstStyle/>
          <a:p>
            <a:pPr eaLnBrk="1" hangingPunct="1"/>
            <a:r>
              <a:rPr lang="en-IN" altLang="en-US" sz="4400" dirty="0" smtClean="0">
                <a:solidFill>
                  <a:schemeClr val="accent6">
                    <a:lumMod val="20000"/>
                    <a:lumOff val="80000"/>
                  </a:schemeClr>
                </a:solidFill>
              </a:rPr>
              <a:t>Classification and Exemptions under GST</a:t>
            </a:r>
            <a:br>
              <a:rPr lang="en-IN" altLang="en-US" sz="4400" dirty="0" smtClean="0">
                <a:solidFill>
                  <a:schemeClr val="accent6">
                    <a:lumMod val="20000"/>
                    <a:lumOff val="80000"/>
                  </a:schemeClr>
                </a:solidFill>
              </a:rPr>
            </a:br>
            <a:r>
              <a:rPr lang="en-IN" altLang="en-US" sz="2400" dirty="0" smtClean="0">
                <a:solidFill>
                  <a:schemeClr val="accent6">
                    <a:lumMod val="20000"/>
                    <a:lumOff val="80000"/>
                  </a:schemeClr>
                </a:solidFill>
              </a:rPr>
              <a:t/>
            </a:r>
            <a:br>
              <a:rPr lang="en-IN" altLang="en-US" sz="2400" dirty="0" smtClean="0">
                <a:solidFill>
                  <a:schemeClr val="accent6">
                    <a:lumMod val="20000"/>
                    <a:lumOff val="80000"/>
                  </a:schemeClr>
                </a:solidFill>
              </a:rPr>
            </a:br>
            <a:r>
              <a:rPr lang="en-IN" altLang="en-US" sz="2400" dirty="0" smtClean="0">
                <a:solidFill>
                  <a:schemeClr val="accent6">
                    <a:lumMod val="20000"/>
                    <a:lumOff val="80000"/>
                  </a:schemeClr>
                </a:solidFill>
              </a:rPr>
              <a:t>Dt : 6 Oct 2023</a:t>
            </a:r>
            <a:br>
              <a:rPr lang="en-IN" altLang="en-US" sz="2400" dirty="0" smtClean="0">
                <a:solidFill>
                  <a:schemeClr val="accent6">
                    <a:lumMod val="20000"/>
                    <a:lumOff val="80000"/>
                  </a:schemeClr>
                </a:solidFill>
              </a:rPr>
            </a:br>
            <a:r>
              <a:rPr lang="en-IN" altLang="en-US" sz="2400" dirty="0" smtClean="0">
                <a:solidFill>
                  <a:schemeClr val="accent6">
                    <a:lumMod val="20000"/>
                    <a:lumOff val="80000"/>
                  </a:schemeClr>
                </a:solidFill>
              </a:rPr>
              <a:t/>
            </a:r>
            <a:br>
              <a:rPr lang="en-IN" altLang="en-US" sz="2400" dirty="0" smtClean="0">
                <a:solidFill>
                  <a:schemeClr val="accent6">
                    <a:lumMod val="20000"/>
                    <a:lumOff val="80000"/>
                  </a:schemeClr>
                </a:solidFill>
              </a:rPr>
            </a:br>
            <a:r>
              <a:rPr lang="en-IN" altLang="en-US" sz="3200" dirty="0" smtClean="0">
                <a:solidFill>
                  <a:schemeClr val="accent6">
                    <a:lumMod val="20000"/>
                    <a:lumOff val="80000"/>
                  </a:schemeClr>
                </a:solidFill>
              </a:rPr>
              <a:t>CA  SHARAD ANADA &amp; CA Ajay Dholariya</a:t>
            </a:r>
            <a:endParaRPr lang="en-IN" altLang="en-US" sz="4000" dirty="0">
              <a:solidFill>
                <a:schemeClr val="accent6">
                  <a:lumMod val="20000"/>
                  <a:lumOff val="80000"/>
                </a:schemeClr>
              </a:solidFill>
            </a:endParaRPr>
          </a:p>
        </p:txBody>
      </p:sp>
      <p:sp>
        <p:nvSpPr>
          <p:cNvPr id="5" name="Subtitle 2">
            <a:extLst>
              <a:ext uri="{FF2B5EF4-FFF2-40B4-BE49-F238E27FC236}">
                <a16:creationId xmlns:a16="http://schemas.microsoft.com/office/drawing/2014/main" id="{EBFDEEB1-51D2-4914-8556-EBD581E02597}"/>
              </a:ext>
            </a:extLst>
          </p:cNvPr>
          <p:cNvSpPr>
            <a:spLocks noGrp="1"/>
          </p:cNvSpPr>
          <p:nvPr>
            <p:ph type="subTitle" idx="1"/>
          </p:nvPr>
        </p:nvSpPr>
        <p:spPr>
          <a:xfrm>
            <a:off x="2236789" y="668338"/>
            <a:ext cx="8233092" cy="1742353"/>
          </a:xfrm>
        </p:spPr>
        <p:txBody>
          <a:bodyPr rtlCol="0">
            <a:normAutofit/>
          </a:bodyPr>
          <a:lstStyle/>
          <a:p>
            <a:pPr algn="ctr" eaLnBrk="1" fontAlgn="auto" hangingPunct="1">
              <a:spcAft>
                <a:spcPts val="0"/>
              </a:spcAft>
              <a:buFont typeface="Wingdings 3" charset="2"/>
              <a:buNone/>
              <a:defRPr/>
            </a:pPr>
            <a:r>
              <a:rPr lang="en-IN" sz="4400" dirty="0" smtClean="0">
                <a:solidFill>
                  <a:srgbClr val="FFFF00"/>
                </a:solidFill>
              </a:rPr>
              <a:t>Rajkot Branch</a:t>
            </a:r>
          </a:p>
          <a:p>
            <a:pPr algn="ctr" eaLnBrk="1" fontAlgn="auto" hangingPunct="1">
              <a:spcAft>
                <a:spcPts val="0"/>
              </a:spcAft>
              <a:buFont typeface="Wingdings 3" charset="2"/>
              <a:buNone/>
              <a:defRPr/>
            </a:pPr>
            <a:r>
              <a:rPr lang="en-IN" sz="4400" dirty="0" smtClean="0">
                <a:solidFill>
                  <a:srgbClr val="FFFF00"/>
                </a:solidFill>
              </a:rPr>
              <a:t> of WIRC OF ICAI</a:t>
            </a:r>
            <a:endParaRPr lang="en-IN" sz="3200" dirty="0">
              <a:solidFill>
                <a:srgbClr val="FFFF00"/>
              </a:solidFill>
            </a:endParaRPr>
          </a:p>
          <a:p>
            <a:pPr algn="r" eaLnBrk="1" fontAlgn="auto" hangingPunct="1">
              <a:spcAft>
                <a:spcPts val="0"/>
              </a:spcAft>
              <a:buFont typeface="Wingdings 3" charset="2"/>
              <a:buNone/>
              <a:defRPr/>
            </a:pPr>
            <a:endParaRPr lang="en-IN" sz="4400" dirty="0">
              <a:solidFill>
                <a:srgbClr val="C00000"/>
              </a:solidFill>
              <a:latin typeface="Bodoni MT Poster Compressed" pitchFamily="18" charset="0"/>
            </a:endParaRPr>
          </a:p>
        </p:txBody>
      </p:sp>
    </p:spTree>
    <p:extLst>
      <p:ext uri="{BB962C8B-B14F-4D97-AF65-F5344CB8AC3E}">
        <p14:creationId xmlns:p14="http://schemas.microsoft.com/office/powerpoint/2010/main" val="15273747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827" y="258567"/>
            <a:ext cx="10559441" cy="826700"/>
          </a:xfrm>
        </p:spPr>
        <p:txBody>
          <a:bodyPr/>
          <a:lstStyle/>
          <a:p>
            <a:r>
              <a:rPr lang="en-US" sz="3200" b="1" dirty="0"/>
              <a:t>GENERAL RULES OF INTERPRETATION –</a:t>
            </a:r>
            <a:r>
              <a:rPr lang="en-IN" sz="3200" dirty="0"/>
              <a:t/>
            </a:r>
            <a:br>
              <a:rPr lang="en-IN" sz="3200" dirty="0"/>
            </a:br>
            <a:r>
              <a:rPr lang="en-US" sz="3200" b="1" dirty="0"/>
              <a:t>RULE 1</a:t>
            </a:r>
            <a:endParaRPr lang="en-IN" sz="3200" dirty="0"/>
          </a:p>
        </p:txBody>
      </p:sp>
      <p:sp>
        <p:nvSpPr>
          <p:cNvPr id="10" name="Rounded Rectangle 9"/>
          <p:cNvSpPr/>
          <p:nvPr/>
        </p:nvSpPr>
        <p:spPr>
          <a:xfrm>
            <a:off x="863855" y="1878792"/>
            <a:ext cx="9832931" cy="15287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i="1" dirty="0">
                <a:solidFill>
                  <a:schemeClr val="tx1"/>
                </a:solidFill>
                <a:latin typeface="Times New Roman" panose="02020603050405020304" pitchFamily="18" charset="0"/>
                <a:ea typeface="Calibri" panose="020F0502020204030204" pitchFamily="34" charset="0"/>
                <a:cs typeface="Calibri" panose="020F0502020204030204" pitchFamily="34" charset="0"/>
              </a:rPr>
              <a:t>The titles of Sections, Chapters and sub-chapters are provided for ease of</a:t>
            </a:r>
            <a:r>
              <a:rPr lang="en-US" sz="1900" i="1" spc="5" dirty="0">
                <a:solidFill>
                  <a:schemeClr val="tx1"/>
                </a:solidFill>
                <a:latin typeface="Times New Roman" panose="02020603050405020304" pitchFamily="18" charset="0"/>
                <a:ea typeface="Calibri" panose="020F0502020204030204" pitchFamily="34" charset="0"/>
                <a:cs typeface="Calibri" panose="020F0502020204030204" pitchFamily="34" charset="0"/>
              </a:rPr>
              <a:t> </a:t>
            </a:r>
            <a:r>
              <a:rPr lang="en-US" sz="1900" i="1" dirty="0">
                <a:solidFill>
                  <a:schemeClr val="tx1"/>
                </a:solidFill>
                <a:latin typeface="Times New Roman" panose="02020603050405020304" pitchFamily="18" charset="0"/>
                <a:ea typeface="Calibri" panose="020F0502020204030204" pitchFamily="34" charset="0"/>
                <a:cs typeface="Calibri" panose="020F0502020204030204" pitchFamily="34" charset="0"/>
              </a:rPr>
              <a:t>reference only; for legal purposes, classification shall be</a:t>
            </a:r>
            <a:r>
              <a:rPr lang="en-US" sz="1900" i="1" spc="300" dirty="0">
                <a:solidFill>
                  <a:schemeClr val="tx1"/>
                </a:solidFill>
                <a:latin typeface="Times New Roman" panose="02020603050405020304" pitchFamily="18" charset="0"/>
                <a:ea typeface="Calibri" panose="020F0502020204030204" pitchFamily="34" charset="0"/>
                <a:cs typeface="Calibri" panose="020F0502020204030204" pitchFamily="34" charset="0"/>
              </a:rPr>
              <a:t> </a:t>
            </a:r>
            <a:r>
              <a:rPr lang="en-US" sz="1900" i="1" dirty="0">
                <a:solidFill>
                  <a:schemeClr val="tx1"/>
                </a:solidFill>
                <a:latin typeface="Times New Roman" panose="02020603050405020304" pitchFamily="18" charset="0"/>
                <a:ea typeface="Calibri" panose="020F0502020204030204" pitchFamily="34" charset="0"/>
                <a:cs typeface="Calibri" panose="020F0502020204030204" pitchFamily="34" charset="0"/>
              </a:rPr>
              <a:t>determined</a:t>
            </a:r>
            <a:r>
              <a:rPr lang="en-US" sz="1900" i="1" spc="5" dirty="0">
                <a:solidFill>
                  <a:schemeClr val="tx1"/>
                </a:solidFill>
                <a:latin typeface="Times New Roman" panose="02020603050405020304" pitchFamily="18" charset="0"/>
                <a:ea typeface="Calibri" panose="020F0502020204030204" pitchFamily="34" charset="0"/>
                <a:cs typeface="Calibri" panose="020F0502020204030204" pitchFamily="34" charset="0"/>
              </a:rPr>
              <a:t> </a:t>
            </a:r>
            <a:r>
              <a:rPr lang="en-US" sz="1900" i="1" dirty="0">
                <a:solidFill>
                  <a:schemeClr val="tx1"/>
                </a:solidFill>
                <a:latin typeface="Times New Roman" panose="02020603050405020304" pitchFamily="18" charset="0"/>
                <a:ea typeface="Calibri" panose="020F0502020204030204" pitchFamily="34" charset="0"/>
                <a:cs typeface="Calibri" panose="020F0502020204030204" pitchFamily="34" charset="0"/>
              </a:rPr>
              <a:t>according to the terms of the headings and any relative Section or Chapter</a:t>
            </a:r>
            <a:r>
              <a:rPr lang="en-US" sz="1900" i="1" spc="5" dirty="0">
                <a:solidFill>
                  <a:schemeClr val="tx1"/>
                </a:solidFill>
                <a:latin typeface="Times New Roman" panose="02020603050405020304" pitchFamily="18" charset="0"/>
                <a:ea typeface="Calibri" panose="020F0502020204030204" pitchFamily="34" charset="0"/>
                <a:cs typeface="Calibri" panose="020F0502020204030204" pitchFamily="34" charset="0"/>
              </a:rPr>
              <a:t> </a:t>
            </a:r>
            <a:r>
              <a:rPr lang="en-US" sz="1900" i="1" dirty="0">
                <a:solidFill>
                  <a:schemeClr val="tx1"/>
                </a:solidFill>
                <a:latin typeface="Times New Roman" panose="02020603050405020304" pitchFamily="18" charset="0"/>
                <a:ea typeface="Calibri" panose="020F0502020204030204" pitchFamily="34" charset="0"/>
                <a:cs typeface="Calibri" panose="020F0502020204030204" pitchFamily="34" charset="0"/>
              </a:rPr>
              <a:t>Notes</a:t>
            </a:r>
            <a:endParaRPr lang="en-IN" sz="1900" dirty="0">
              <a:solidFill>
                <a:schemeClr val="tx1"/>
              </a:solidFill>
              <a:latin typeface="Calibri" panose="020F0502020204030204" pitchFamily="34" charset="0"/>
              <a:ea typeface="Calibri" panose="020F0502020204030204" pitchFamily="34" charset="0"/>
            </a:endParaRPr>
          </a:p>
          <a:p>
            <a:pPr algn="ctr"/>
            <a:endParaRPr lang="en-IN" sz="2000" dirty="0"/>
          </a:p>
        </p:txBody>
      </p:sp>
      <p:sp>
        <p:nvSpPr>
          <p:cNvPr id="11" name="TextBox 10"/>
          <p:cNvSpPr txBox="1"/>
          <p:nvPr/>
        </p:nvSpPr>
        <p:spPr>
          <a:xfrm>
            <a:off x="2367419" y="4977218"/>
            <a:ext cx="45719" cy="369332"/>
          </a:xfrm>
          <a:prstGeom prst="rect">
            <a:avLst/>
          </a:prstGeom>
          <a:noFill/>
        </p:spPr>
        <p:txBody>
          <a:bodyPr wrap="square" rtlCol="0">
            <a:spAutoFit/>
          </a:bodyPr>
          <a:lstStyle/>
          <a:p>
            <a:endParaRPr lang="en-IN" dirty="0"/>
          </a:p>
        </p:txBody>
      </p:sp>
      <p:sp>
        <p:nvSpPr>
          <p:cNvPr id="14" name="TextBox 13"/>
          <p:cNvSpPr txBox="1"/>
          <p:nvPr/>
        </p:nvSpPr>
        <p:spPr>
          <a:xfrm>
            <a:off x="863855" y="3732756"/>
            <a:ext cx="10547796" cy="1938992"/>
          </a:xfrm>
          <a:prstGeom prst="rect">
            <a:avLst/>
          </a:prstGeom>
          <a:noFill/>
        </p:spPr>
        <p:txBody>
          <a:bodyPr wrap="square" rtlCol="0">
            <a:spAutoFit/>
          </a:bodyPr>
          <a:lstStyle/>
          <a:p>
            <a:pPr marL="285750" lvl="0" indent="-285750">
              <a:buFont typeface="Arial" panose="020B0604020202020204" pitchFamily="34" charset="0"/>
              <a:buChar char="•"/>
            </a:pPr>
            <a:r>
              <a:rPr lang="en-US" sz="2000" dirty="0"/>
              <a:t>The titles of Sections, Chapters do not have any legal force</a:t>
            </a:r>
            <a:r>
              <a:rPr lang="en-US" sz="2000" dirty="0" smtClean="0"/>
              <a:t>.</a:t>
            </a:r>
          </a:p>
          <a:p>
            <a:pPr marL="285750" indent="-285750">
              <a:buFont typeface="Arial" panose="020B0604020202020204" pitchFamily="34" charset="0"/>
              <a:buChar char="•"/>
            </a:pPr>
            <a:r>
              <a:rPr lang="en-US" sz="2000" dirty="0"/>
              <a:t>Terms of heading read with relevant section or chapter notes are legally relevant for the purpose of classification</a:t>
            </a:r>
            <a:endParaRPr lang="en-IN" sz="2000" dirty="0"/>
          </a:p>
          <a:p>
            <a:pPr marL="285750" indent="-285750">
              <a:buFont typeface="Arial" panose="020B0604020202020204" pitchFamily="34" charset="0"/>
              <a:buChar char="•"/>
            </a:pPr>
            <a:r>
              <a:rPr lang="en-US" sz="2000" dirty="0"/>
              <a:t>The rules of Interpretation need not be resorted to when classification is possible on the basis of description in heading, sub-heading, chapter notes and section notes.</a:t>
            </a:r>
            <a:endParaRPr lang="en-IN" sz="2000" dirty="0"/>
          </a:p>
          <a:p>
            <a:pPr marL="285750" indent="-285750">
              <a:buFont typeface="Arial" panose="020B0604020202020204" pitchFamily="34" charset="0"/>
              <a:buChar char="•"/>
            </a:pPr>
            <a:r>
              <a:rPr lang="en-US" sz="2000" dirty="0"/>
              <a:t>Notes of one Chapter cannot be applied for interpreting entries in other Chapters or Sections</a:t>
            </a:r>
            <a:r>
              <a:rPr lang="en-US" sz="2000" dirty="0" smtClean="0"/>
              <a:t>.</a:t>
            </a:r>
            <a:endParaRPr lang="en-IN" sz="2000" dirty="0"/>
          </a:p>
        </p:txBody>
      </p:sp>
    </p:spTree>
    <p:extLst>
      <p:ext uri="{BB962C8B-B14F-4D97-AF65-F5344CB8AC3E}">
        <p14:creationId xmlns:p14="http://schemas.microsoft.com/office/powerpoint/2010/main" val="19649840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type="wd">
                                    <p:tmPct val="10000"/>
                                  </p:iterate>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1" nodeType="withEffect">
                                  <p:stCondLst>
                                    <p:cond delay="0"/>
                                  </p:stCondLst>
                                  <p:iterate type="wd">
                                    <p:tmPct val="10000"/>
                                  </p:iterate>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2" nodeType="clickEffect">
                                  <p:stCondLst>
                                    <p:cond delay="0"/>
                                  </p:stCondLst>
                                  <p:iterate type="wd">
                                    <p:tmPct val="10000"/>
                                  </p:iterate>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2" nodeType="withEffect">
                                  <p:stCondLst>
                                    <p:cond delay="0"/>
                                  </p:stCondLst>
                                  <p:iterate type="wd">
                                    <p:tmPct val="10000"/>
                                  </p:iterate>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3" nodeType="clickEffect">
                                  <p:stCondLst>
                                    <p:cond delay="0"/>
                                  </p:stCondLst>
                                  <p:iterate type="wd">
                                    <p:tmPct val="10000"/>
                                  </p:iterate>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3" nodeType="withEffect">
                                  <p:stCondLst>
                                    <p:cond delay="0"/>
                                  </p:stCondLst>
                                  <p:iterate type="wd">
                                    <p:tmPct val="10000"/>
                                  </p:iterate>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0" grpId="3" animBg="1"/>
      <p:bldP spid="14" grpId="0"/>
      <p:bldP spid="14" grpId="1"/>
      <p:bldP spid="14" grpId="2"/>
      <p:bldP spid="14" grpId="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318" y="396353"/>
            <a:ext cx="8761413" cy="826700"/>
          </a:xfrm>
        </p:spPr>
        <p:txBody>
          <a:bodyPr/>
          <a:lstStyle/>
          <a:p>
            <a:r>
              <a:rPr lang="en-US" dirty="0" smtClean="0"/>
              <a:t>Section or Chapter Notes</a:t>
            </a:r>
            <a:endParaRPr lang="en-US" dirty="0"/>
          </a:p>
        </p:txBody>
      </p:sp>
      <p:sp>
        <p:nvSpPr>
          <p:cNvPr id="3" name="Content Placeholder 2"/>
          <p:cNvSpPr>
            <a:spLocks noGrp="1"/>
          </p:cNvSpPr>
          <p:nvPr>
            <p:ph idx="1"/>
          </p:nvPr>
        </p:nvSpPr>
        <p:spPr>
          <a:xfrm>
            <a:off x="506586" y="2376142"/>
            <a:ext cx="10866263" cy="3416300"/>
          </a:xfrm>
        </p:spPr>
        <p:txBody>
          <a:bodyPr/>
          <a:lstStyle/>
          <a:p>
            <a:pPr algn="just"/>
            <a:r>
              <a:rPr lang="en-US" sz="2800" dirty="0"/>
              <a:t>Certain Sections and Chapters are preceded by Notes which form an integral part of the Harmonized System and have the same legal force.</a:t>
            </a:r>
          </a:p>
          <a:p>
            <a:pPr algn="just"/>
            <a:r>
              <a:rPr lang="en-US" sz="2800" dirty="0"/>
              <a:t>Defines the precise scope and limits of each sub-heading or headings. </a:t>
            </a:r>
          </a:p>
          <a:p>
            <a:pPr algn="just"/>
            <a:r>
              <a:rPr lang="en-US" sz="2800" dirty="0"/>
              <a:t>Made the drafting of the heading, sub-heading simpler and also defined terms that are essential to avoid confusion</a:t>
            </a:r>
          </a:p>
          <a:p>
            <a:pPr algn="just"/>
            <a:r>
              <a:rPr lang="en-US" sz="2800" dirty="0"/>
              <a:t>Referred to as the “Legal Notes”</a:t>
            </a:r>
          </a:p>
        </p:txBody>
      </p:sp>
    </p:spTree>
    <p:extLst>
      <p:ext uri="{BB962C8B-B14F-4D97-AF65-F5344CB8AC3E}">
        <p14:creationId xmlns:p14="http://schemas.microsoft.com/office/powerpoint/2010/main" val="3758276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42" y="266007"/>
            <a:ext cx="7689363" cy="756630"/>
          </a:xfrm>
        </p:spPr>
        <p:txBody>
          <a:bodyPr/>
          <a:lstStyle/>
          <a:p>
            <a:r>
              <a:rPr lang="en-US" b="1" dirty="0"/>
              <a:t>Playing Cards</a:t>
            </a:r>
            <a:endParaRPr lang="en-US" dirty="0"/>
          </a:p>
        </p:txBody>
      </p:sp>
      <p:graphicFrame>
        <p:nvGraphicFramePr>
          <p:cNvPr id="4" name="Content Placeholder 4">
            <a:extLst>
              <a:ext uri="{FF2B5EF4-FFF2-40B4-BE49-F238E27FC236}">
                <a16:creationId xmlns:a16="http://schemas.microsoft.com/office/drawing/2014/main" id="{E0D35CE7-2C71-4E14-AEEE-97E2462085B4}"/>
              </a:ext>
            </a:extLst>
          </p:cNvPr>
          <p:cNvGraphicFramePr>
            <a:graphicFrameLocks/>
          </p:cNvGraphicFramePr>
          <p:nvPr>
            <p:extLst/>
          </p:nvPr>
        </p:nvGraphicFramePr>
        <p:xfrm>
          <a:off x="7631085" y="1610721"/>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623551" y="1537683"/>
            <a:ext cx="7044378" cy="707886"/>
          </a:xfrm>
          <a:prstGeom prst="rect">
            <a:avLst/>
          </a:prstGeom>
          <a:noFill/>
        </p:spPr>
        <p:txBody>
          <a:bodyPr wrap="square" rtlCol="0">
            <a:spAutoFit/>
          </a:bodyPr>
          <a:lstStyle/>
          <a:p>
            <a:r>
              <a:rPr lang="en-IN" sz="2000" dirty="0"/>
              <a:t>Classified under Chapter 49 –”product of the printing</a:t>
            </a:r>
          </a:p>
          <a:p>
            <a:r>
              <a:rPr lang="en-IN" sz="2000" dirty="0"/>
              <a:t>industry” or as “Toys/Games” under Chapter 95?</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8417" y="1178031"/>
            <a:ext cx="1359884" cy="1359884"/>
          </a:xfrm>
          <a:prstGeom prst="rect">
            <a:avLst/>
          </a:prstGeom>
        </p:spPr>
      </p:pic>
      <p:sp>
        <p:nvSpPr>
          <p:cNvPr id="8" name="TextBox 7"/>
          <p:cNvSpPr txBox="1"/>
          <p:nvPr/>
        </p:nvSpPr>
        <p:spPr>
          <a:xfrm>
            <a:off x="904434" y="2830260"/>
            <a:ext cx="10406130" cy="923330"/>
          </a:xfrm>
          <a:prstGeom prst="rect">
            <a:avLst/>
          </a:prstGeom>
          <a:noFill/>
        </p:spPr>
        <p:txBody>
          <a:bodyPr wrap="square" rtlCol="0">
            <a:spAutoFit/>
          </a:bodyPr>
          <a:lstStyle/>
          <a:p>
            <a:pPr algn="ctr"/>
            <a:r>
              <a:rPr lang="en-IN" b="1" u="sng" dirty="0" smtClean="0">
                <a:latin typeface="Arial Black" panose="020B0A04020102020204" pitchFamily="34" charset="0"/>
              </a:rPr>
              <a:t>CHAPTER 49 </a:t>
            </a:r>
          </a:p>
          <a:p>
            <a:pPr algn="ctr"/>
            <a:r>
              <a:rPr lang="en-IN" u="sng" dirty="0" smtClean="0"/>
              <a:t>Printed books, newspapers, pictures and other products of the printing industry; manuscripts, typescripts and plans</a:t>
            </a:r>
          </a:p>
        </p:txBody>
      </p:sp>
      <p:sp>
        <p:nvSpPr>
          <p:cNvPr id="9" name="TextBox 8"/>
          <p:cNvSpPr txBox="1"/>
          <p:nvPr/>
        </p:nvSpPr>
        <p:spPr>
          <a:xfrm>
            <a:off x="904434" y="4000378"/>
            <a:ext cx="11140225" cy="1815882"/>
          </a:xfrm>
          <a:prstGeom prst="rect">
            <a:avLst/>
          </a:prstGeom>
          <a:noFill/>
        </p:spPr>
        <p:txBody>
          <a:bodyPr wrap="square" rtlCol="0">
            <a:spAutoFit/>
          </a:bodyPr>
          <a:lstStyle/>
          <a:p>
            <a:r>
              <a:rPr lang="en-IN" sz="1600" dirty="0" smtClean="0"/>
              <a:t>NOTES : </a:t>
            </a:r>
          </a:p>
          <a:p>
            <a:pPr marL="342900" indent="-342900">
              <a:buAutoNum type="arabicPeriod"/>
            </a:pPr>
            <a:r>
              <a:rPr lang="en-IN" sz="1600" dirty="0" smtClean="0"/>
              <a:t>This Chapter does not cover : </a:t>
            </a:r>
          </a:p>
          <a:p>
            <a:r>
              <a:rPr lang="en-IN" sz="1600" dirty="0"/>
              <a:t> </a:t>
            </a:r>
            <a:r>
              <a:rPr lang="en-IN" sz="1600" dirty="0" smtClean="0"/>
              <a:t>   (a) photographic negatives or positives on transparent bases (Chapter 37) ; </a:t>
            </a:r>
          </a:p>
          <a:p>
            <a:r>
              <a:rPr lang="en-IN" sz="1600" dirty="0"/>
              <a:t> </a:t>
            </a:r>
            <a:r>
              <a:rPr lang="en-IN" sz="1600" dirty="0" smtClean="0"/>
              <a:t>   (b) maps, plans or globes, in relief, whether or not printed (heading 9023) ; </a:t>
            </a:r>
          </a:p>
          <a:p>
            <a:r>
              <a:rPr lang="en-IN" sz="1600" dirty="0"/>
              <a:t> </a:t>
            </a:r>
            <a:r>
              <a:rPr lang="en-IN" sz="1600" dirty="0" smtClean="0"/>
              <a:t>   (c) playing cards or other goods of Chapter 95 ; or </a:t>
            </a:r>
          </a:p>
          <a:p>
            <a:r>
              <a:rPr lang="en-IN" sz="1600" dirty="0"/>
              <a:t> </a:t>
            </a:r>
            <a:r>
              <a:rPr lang="en-IN" sz="1600" dirty="0" smtClean="0"/>
              <a:t>   (d) original engravings, prints or lithographs (heading 9702), postage or revenue stamps, </a:t>
            </a:r>
            <a:r>
              <a:rPr lang="en-IN" sz="1600" dirty="0" err="1" smtClean="0"/>
              <a:t>stamppostmarks</a:t>
            </a:r>
            <a:r>
              <a:rPr lang="en-IN" sz="1600" dirty="0" smtClean="0"/>
              <a:t>, first-day covers, postal stationery or the like of heading 9704, antiques of an age exceeding one hundred years or other articles of Chapter 97.</a:t>
            </a:r>
            <a:endParaRPr lang="en-IN" sz="1600" dirty="0"/>
          </a:p>
        </p:txBody>
      </p:sp>
      <p:cxnSp>
        <p:nvCxnSpPr>
          <p:cNvPr id="5" name="Straight Connector 4"/>
          <p:cNvCxnSpPr/>
          <p:nvPr/>
        </p:nvCxnSpPr>
        <p:spPr>
          <a:xfrm flipV="1">
            <a:off x="2470826" y="4513634"/>
            <a:ext cx="1264595" cy="19455"/>
          </a:xfrm>
          <a:prstGeom prst="line">
            <a:avLst/>
          </a:prstGeom>
        </p:spPr>
        <p:style>
          <a:lnRef idx="1">
            <a:schemeClr val="accent3"/>
          </a:lnRef>
          <a:fillRef idx="0">
            <a:schemeClr val="accent3"/>
          </a:fillRef>
          <a:effectRef idx="0">
            <a:schemeClr val="accent3"/>
          </a:effectRef>
          <a:fontRef idx="minor">
            <a:schemeClr val="tx1"/>
          </a:fontRef>
        </p:style>
      </p:cxnSp>
      <p:cxnSp>
        <p:nvCxnSpPr>
          <p:cNvPr id="11" name="Straight Connector 10"/>
          <p:cNvCxnSpPr/>
          <p:nvPr/>
        </p:nvCxnSpPr>
        <p:spPr>
          <a:xfrm flipV="1">
            <a:off x="1507787" y="5272391"/>
            <a:ext cx="963039" cy="9728"/>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0308689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C3E1453D-FBB4-49A6-B3CA-0E1E0E300C01}"/>
                                            </p:graphicEl>
                                          </p:spTgt>
                                        </p:tgtEl>
                                        <p:attrNameLst>
                                          <p:attrName>style.visibility</p:attrName>
                                        </p:attrNameLst>
                                      </p:cBhvr>
                                      <p:to>
                                        <p:strVal val="visible"/>
                                      </p:to>
                                    </p:set>
                                    <p:animEffect transition="in" filter="fade">
                                      <p:cBhvr>
                                        <p:cTn id="7" dur="500"/>
                                        <p:tgtEl>
                                          <p:spTgt spid="4">
                                            <p:graphicEl>
                                              <a:dgm id="{C3E1453D-FBB4-49A6-B3CA-0E1E0E300C0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413358" y="951978"/>
            <a:ext cx="11298478"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59220425"/>
              </p:ext>
            </p:extLst>
          </p:nvPr>
        </p:nvGraphicFramePr>
        <p:xfrm>
          <a:off x="2451370" y="4153711"/>
          <a:ext cx="1196502" cy="389106"/>
        </p:xfrm>
        <a:graphic>
          <a:graphicData uri="http://schemas.openxmlformats.org/drawingml/2006/table">
            <a:tbl>
              <a:tblPr/>
              <a:tblGrid>
                <a:gridCol w="1196502">
                  <a:extLst>
                    <a:ext uri="{9D8B030D-6E8A-4147-A177-3AD203B41FA5}">
                      <a16:colId xmlns:a16="http://schemas.microsoft.com/office/drawing/2014/main" val="912956715"/>
                    </a:ext>
                  </a:extLst>
                </a:gridCol>
              </a:tblGrid>
              <a:tr h="389106">
                <a:tc>
                  <a:txBody>
                    <a:bodyPr/>
                    <a:lstStyle/>
                    <a:p>
                      <a:endParaRPr lang="en-IN"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938913621"/>
                  </a:ext>
                </a:extLst>
              </a:tr>
            </a:tbl>
          </a:graphicData>
        </a:graphic>
      </p:graphicFrame>
    </p:spTree>
    <p:extLst>
      <p:ext uri="{BB962C8B-B14F-4D97-AF65-F5344CB8AC3E}">
        <p14:creationId xmlns:p14="http://schemas.microsoft.com/office/powerpoint/2010/main" val="8468893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 xmlns:adec="http://schemas.microsoft.com/office/drawing/2017/decorative" val="1"/>
              </a:ext>
            </a:extLst>
          </p:cNvPr>
          <p:cNvCxnSpPr>
            <a:cxnSpLocks/>
          </p:cNvCxnSpPr>
          <p:nvPr/>
        </p:nvCxnSpPr>
        <p:spPr>
          <a:xfrm>
            <a:off x="9523412" y="522898"/>
            <a:ext cx="2668588"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E690F4-843A-47A5-8620-4FB01C0D8E68}"/>
              </a:ext>
              <a:ext uri="{C183D7F6-B498-43B3-948B-1728B52AA6E4}">
                <adec:decorative xmlns="" xmlns:adec="http://schemas.microsoft.com/office/drawing/2017/decorative" val="1"/>
              </a:ext>
            </a:extLst>
          </p:cNvPr>
          <p:cNvCxnSpPr>
            <a:cxnSpLocks/>
          </p:cNvCxnSpPr>
          <p:nvPr/>
        </p:nvCxnSpPr>
        <p:spPr>
          <a:xfrm>
            <a:off x="0" y="522898"/>
            <a:ext cx="2668587"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1" y="-50513"/>
            <a:ext cx="12192000" cy="1506945"/>
          </a:xfrm>
          <a:prstGeom prst="rect">
            <a:avLst/>
          </a:prstGeom>
        </p:spPr>
      </p:pic>
      <p:sp>
        <p:nvSpPr>
          <p:cNvPr id="20" name="TextBox 19"/>
          <p:cNvSpPr txBox="1"/>
          <p:nvPr/>
        </p:nvSpPr>
        <p:spPr>
          <a:xfrm>
            <a:off x="1007093" y="329612"/>
            <a:ext cx="10646228" cy="1261884"/>
          </a:xfrm>
          <a:prstGeom prst="rect">
            <a:avLst/>
          </a:prstGeom>
          <a:noFill/>
        </p:spPr>
        <p:txBody>
          <a:bodyPr wrap="square" rtlCol="0">
            <a:spAutoFit/>
          </a:bodyPr>
          <a:lstStyle/>
          <a:p>
            <a:pPr defTabSz="457200">
              <a:spcBef>
                <a:spcPct val="0"/>
              </a:spcBef>
            </a:pPr>
            <a:r>
              <a:rPr lang="en-US" sz="3600" b="1" dirty="0">
                <a:solidFill>
                  <a:schemeClr val="bg2"/>
                </a:solidFill>
                <a:latin typeface="+mj-lt"/>
                <a:ea typeface="+mj-ea"/>
                <a:cs typeface="+mj-cs"/>
              </a:rPr>
              <a:t>Children Tricycle</a:t>
            </a:r>
            <a:endParaRPr lang="en-IN" sz="3600" b="1" dirty="0">
              <a:solidFill>
                <a:schemeClr val="bg2"/>
              </a:solidFill>
              <a:latin typeface="+mj-lt"/>
              <a:ea typeface="+mj-ea"/>
              <a:cs typeface="+mj-cs"/>
            </a:endParaRPr>
          </a:p>
          <a:p>
            <a:r>
              <a:rPr lang="en-US" sz="4000" b="1" dirty="0"/>
              <a:t> </a:t>
            </a:r>
            <a:endParaRPr lang="en-IN" sz="4000" dirty="0"/>
          </a:p>
        </p:txBody>
      </p:sp>
      <p:pic>
        <p:nvPicPr>
          <p:cNvPr id="22" name="Picture 2" descr="Girl Boys Kids Cyclists Enjoying Riding Bicycle And Kick Scooters Happy  Children Riders Cartoon Characters Having Fun Sports Transportation  Entertainment Flat Vector Isolated Illustration Stock Illustration -  Download Image Now - i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413" y="1276284"/>
            <a:ext cx="2782388" cy="156395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352897" y="1523371"/>
            <a:ext cx="6198327" cy="1384995"/>
          </a:xfrm>
          <a:prstGeom prst="rect">
            <a:avLst/>
          </a:prstGeom>
          <a:noFill/>
        </p:spPr>
        <p:txBody>
          <a:bodyPr wrap="square" rtlCol="0">
            <a:spAutoFit/>
          </a:bodyPr>
          <a:lstStyle/>
          <a:p>
            <a:r>
              <a:rPr lang="en-US" sz="1400" b="1" dirty="0"/>
              <a:t>Chapter 87 </a:t>
            </a:r>
            <a:r>
              <a:rPr lang="en-US" sz="1400" dirty="0"/>
              <a:t>- VEHICLES OTHER THAN RAILWAY OR TRAMWAY ROLLING-STOCK, AND PARTS AND ACCESSORIES THEREOF ?</a:t>
            </a:r>
            <a:endParaRPr lang="en-IN" sz="1400" dirty="0"/>
          </a:p>
          <a:p>
            <a:r>
              <a:rPr lang="en-US" sz="1400" dirty="0"/>
              <a:t> </a:t>
            </a:r>
            <a:endParaRPr lang="en-IN" sz="1400" dirty="0"/>
          </a:p>
          <a:p>
            <a:r>
              <a:rPr lang="en-US" sz="1400" b="1" dirty="0"/>
              <a:t>Chapter 95 </a:t>
            </a:r>
            <a:r>
              <a:rPr lang="en-US" sz="1400" dirty="0"/>
              <a:t>- TOYS, GAMES AND SPORTS REQUISITES; PARTS AND ACCESSORIES THEREOF ?</a:t>
            </a:r>
            <a:endParaRPr lang="en-IN" sz="1400" dirty="0"/>
          </a:p>
          <a:p>
            <a:endParaRPr lang="en-IN" sz="1400" dirty="0"/>
          </a:p>
        </p:txBody>
      </p:sp>
      <p:sp>
        <p:nvSpPr>
          <p:cNvPr id="26" name="TextBox 25"/>
          <p:cNvSpPr txBox="1"/>
          <p:nvPr/>
        </p:nvSpPr>
        <p:spPr>
          <a:xfrm>
            <a:off x="1402915" y="2907180"/>
            <a:ext cx="9974834" cy="646331"/>
          </a:xfrm>
          <a:prstGeom prst="rect">
            <a:avLst/>
          </a:prstGeom>
          <a:noFill/>
        </p:spPr>
        <p:txBody>
          <a:bodyPr wrap="square" rtlCol="0">
            <a:spAutoFit/>
          </a:bodyPr>
          <a:lstStyle/>
          <a:p>
            <a:r>
              <a:rPr lang="en-US" dirty="0" smtClean="0"/>
              <a:t>                                                             </a:t>
            </a:r>
            <a:r>
              <a:rPr lang="en-US" b="1" dirty="0" smtClean="0"/>
              <a:t>CHAPTER  87</a:t>
            </a:r>
          </a:p>
          <a:p>
            <a:r>
              <a:rPr lang="en-US" dirty="0" smtClean="0"/>
              <a:t> </a:t>
            </a:r>
            <a:r>
              <a:rPr lang="en-US" dirty="0"/>
              <a:t>Vehicles other than railway or tramway rolling-stock, and parts and accessories thereof</a:t>
            </a:r>
            <a:endParaRPr lang="en-IN" dirty="0"/>
          </a:p>
        </p:txBody>
      </p:sp>
      <p:sp>
        <p:nvSpPr>
          <p:cNvPr id="28" name="TextBox 27"/>
          <p:cNvSpPr txBox="1"/>
          <p:nvPr/>
        </p:nvSpPr>
        <p:spPr>
          <a:xfrm>
            <a:off x="468413" y="3620450"/>
            <a:ext cx="11312434" cy="2031325"/>
          </a:xfrm>
          <a:prstGeom prst="rect">
            <a:avLst/>
          </a:prstGeom>
          <a:noFill/>
        </p:spPr>
        <p:txBody>
          <a:bodyPr wrap="square" rtlCol="0">
            <a:spAutoFit/>
          </a:bodyPr>
          <a:lstStyle/>
          <a:p>
            <a:r>
              <a:rPr lang="en-US" sz="1400" b="1" dirty="0"/>
              <a:t>NOTES </a:t>
            </a:r>
            <a:r>
              <a:rPr lang="en-US" sz="1400" b="1" dirty="0" smtClean="0"/>
              <a:t>:</a:t>
            </a:r>
          </a:p>
          <a:p>
            <a:r>
              <a:rPr lang="en-US" sz="1400" dirty="0" smtClean="0"/>
              <a:t> </a:t>
            </a:r>
            <a:r>
              <a:rPr lang="en-US" sz="1400" dirty="0"/>
              <a:t>1.  This Chapter does not cover railway or tramway rolling-stock designed solely for running on rails. </a:t>
            </a:r>
            <a:endParaRPr lang="en-US" sz="1400" dirty="0" smtClean="0"/>
          </a:p>
          <a:p>
            <a:r>
              <a:rPr lang="en-US" sz="1400" dirty="0"/>
              <a:t> </a:t>
            </a:r>
            <a:r>
              <a:rPr lang="en-US" sz="1400" dirty="0" smtClean="0"/>
              <a:t>2</a:t>
            </a:r>
            <a:r>
              <a:rPr lang="en-US" sz="1400" dirty="0"/>
              <a:t>.  For the purposes of this Chapter, “tractors” means vehicles constructed essentially for hauling or pushing another vehicle, appliance or load, whether or not they contain subsidiary provision for the transport, in connection with the main use of the tractor, of tools, seeds, fertilizers or other goods. Machines and working tools designed for fitting to tractors of heading 8701 as interchangeable equipment remain classified in their respective headings even if presented with the tractor, and whether or not mounted on it. </a:t>
            </a:r>
            <a:endParaRPr lang="en-US" sz="1400" dirty="0" smtClean="0"/>
          </a:p>
          <a:p>
            <a:r>
              <a:rPr lang="en-US" sz="1400" dirty="0" smtClean="0"/>
              <a:t>3.  Motor </a:t>
            </a:r>
            <a:r>
              <a:rPr lang="en-US" sz="1400" dirty="0"/>
              <a:t>chassis fitted with cabs fall in headings 8702 to 8704, and not in heading 8706. </a:t>
            </a:r>
          </a:p>
          <a:p>
            <a:r>
              <a:rPr lang="en-US" sz="1400" dirty="0" smtClean="0"/>
              <a:t>4</a:t>
            </a:r>
            <a:r>
              <a:rPr lang="en-US" sz="1400" dirty="0"/>
              <a:t>.  Heading 8712 includes all children’s bicycles. Other children’s cycles fall in heading 9503.</a:t>
            </a:r>
            <a:endParaRPr lang="en-IN" sz="1400" dirty="0"/>
          </a:p>
        </p:txBody>
      </p:sp>
      <p:cxnSp>
        <p:nvCxnSpPr>
          <p:cNvPr id="3" name="Straight Connector 2"/>
          <p:cNvCxnSpPr/>
          <p:nvPr/>
        </p:nvCxnSpPr>
        <p:spPr>
          <a:xfrm flipV="1">
            <a:off x="739302" y="5379396"/>
            <a:ext cx="6566170" cy="19455"/>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772912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57200" y="926927"/>
            <a:ext cx="11260183" cy="593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2049074897"/>
              </p:ext>
            </p:extLst>
          </p:nvPr>
        </p:nvGraphicFramePr>
        <p:xfrm>
          <a:off x="2607013" y="3842426"/>
          <a:ext cx="661481" cy="437744"/>
        </p:xfrm>
        <a:graphic>
          <a:graphicData uri="http://schemas.openxmlformats.org/drawingml/2006/table">
            <a:tbl>
              <a:tblPr/>
              <a:tblGrid>
                <a:gridCol w="661481">
                  <a:extLst>
                    <a:ext uri="{9D8B030D-6E8A-4147-A177-3AD203B41FA5}">
                      <a16:colId xmlns:a16="http://schemas.microsoft.com/office/drawing/2014/main" val="4157571881"/>
                    </a:ext>
                  </a:extLst>
                </a:gridCol>
              </a:tblGrid>
              <a:tr h="437744">
                <a:tc>
                  <a:txBody>
                    <a:bodyPr/>
                    <a:lstStyle/>
                    <a:p>
                      <a:endParaRPr lang="en-IN" dirty="0">
                        <a:solidFill>
                          <a:srgbClr val="FF0000"/>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887765428"/>
                  </a:ext>
                </a:extLst>
              </a:tr>
            </a:tbl>
          </a:graphicData>
        </a:graphic>
      </p:graphicFrame>
    </p:spTree>
    <p:extLst>
      <p:ext uri="{BB962C8B-B14F-4D97-AF65-F5344CB8AC3E}">
        <p14:creationId xmlns:p14="http://schemas.microsoft.com/office/powerpoint/2010/main" val="36203676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E0D35CE7-2C71-4E14-AEEE-97E2462085B4}"/>
              </a:ext>
            </a:extLst>
          </p:cNvPr>
          <p:cNvGraphicFramePr>
            <a:graphicFrameLocks/>
          </p:cNvGraphicFramePr>
          <p:nvPr>
            <p:extLst/>
          </p:nvPr>
        </p:nvGraphicFramePr>
        <p:xfrm>
          <a:off x="7631085" y="1610721"/>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308076" y="288089"/>
            <a:ext cx="9731828" cy="738664"/>
          </a:xfrm>
          <a:prstGeom prst="rect">
            <a:avLst/>
          </a:prstGeom>
          <a:noFill/>
        </p:spPr>
        <p:txBody>
          <a:bodyPr wrap="square" rtlCol="0">
            <a:spAutoFit/>
          </a:bodyPr>
          <a:lstStyle/>
          <a:p>
            <a:r>
              <a:rPr lang="en-US" sz="2800" b="1" dirty="0">
                <a:solidFill>
                  <a:schemeClr val="bg1"/>
                </a:solidFill>
              </a:rPr>
              <a:t>GENERAL RULES OF INTERPRETATION – RULE 2(a)</a:t>
            </a:r>
            <a:endParaRPr lang="en-IN" sz="2800" dirty="0">
              <a:solidFill>
                <a:schemeClr val="bg1"/>
              </a:solidFill>
            </a:endParaRPr>
          </a:p>
          <a:p>
            <a:endParaRPr lang="en-IN" sz="1400" dirty="0"/>
          </a:p>
        </p:txBody>
      </p:sp>
      <p:sp>
        <p:nvSpPr>
          <p:cNvPr id="9" name="Rounded Rectangle 8"/>
          <p:cNvSpPr/>
          <p:nvPr/>
        </p:nvSpPr>
        <p:spPr>
          <a:xfrm>
            <a:off x="651353" y="1640909"/>
            <a:ext cx="10669440" cy="1748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i="1" dirty="0" smtClean="0">
              <a:solidFill>
                <a:schemeClr val="tx1"/>
              </a:solidFill>
            </a:endParaRPr>
          </a:p>
          <a:p>
            <a:r>
              <a:rPr lang="en-US" sz="1900" i="1" dirty="0">
                <a:solidFill>
                  <a:schemeClr val="tx1"/>
                </a:solidFill>
                <a:latin typeface="Times New Roman" panose="02020603050405020304" pitchFamily="18" charset="0"/>
                <a:cs typeface="Times New Roman" panose="02020603050405020304" pitchFamily="18" charset="0"/>
              </a:rPr>
              <a:t>Any reference in a heading to an article shall be taken to include a reference to that article </a:t>
            </a:r>
            <a:r>
              <a:rPr lang="en-US" sz="1900" b="1" i="1" dirty="0">
                <a:solidFill>
                  <a:schemeClr val="tx1"/>
                </a:solidFill>
                <a:latin typeface="Times New Roman" panose="02020603050405020304" pitchFamily="18" charset="0"/>
                <a:cs typeface="Times New Roman" panose="02020603050405020304" pitchFamily="18" charset="0"/>
              </a:rPr>
              <a:t>incomplete or unfinished</a:t>
            </a:r>
            <a:r>
              <a:rPr lang="en-US" sz="1900" i="1" dirty="0">
                <a:solidFill>
                  <a:schemeClr val="tx1"/>
                </a:solidFill>
                <a:latin typeface="Times New Roman" panose="02020603050405020304" pitchFamily="18" charset="0"/>
                <a:cs typeface="Times New Roman" panose="02020603050405020304" pitchFamily="18" charset="0"/>
              </a:rPr>
              <a:t>, provided that, </a:t>
            </a:r>
            <a:r>
              <a:rPr lang="en-US" sz="1900" b="1" i="1" dirty="0">
                <a:solidFill>
                  <a:schemeClr val="tx1"/>
                </a:solidFill>
                <a:latin typeface="Times New Roman" panose="02020603050405020304" pitchFamily="18" charset="0"/>
                <a:cs typeface="Times New Roman" panose="02020603050405020304" pitchFamily="18" charset="0"/>
              </a:rPr>
              <a:t>as presented</a:t>
            </a:r>
            <a:r>
              <a:rPr lang="en-US" sz="1900" i="1" dirty="0">
                <a:solidFill>
                  <a:schemeClr val="tx1"/>
                </a:solidFill>
                <a:latin typeface="Times New Roman" panose="02020603050405020304" pitchFamily="18" charset="0"/>
                <a:cs typeface="Times New Roman" panose="02020603050405020304" pitchFamily="18" charset="0"/>
              </a:rPr>
              <a:t>, the incomplete or unfinished articles has the </a:t>
            </a:r>
            <a:r>
              <a:rPr lang="en-US" sz="1900" b="1" i="1" dirty="0">
                <a:solidFill>
                  <a:schemeClr val="tx1"/>
                </a:solidFill>
                <a:latin typeface="Times New Roman" panose="02020603050405020304" pitchFamily="18" charset="0"/>
                <a:cs typeface="Times New Roman" panose="02020603050405020304" pitchFamily="18" charset="0"/>
              </a:rPr>
              <a:t>essential character of the complete </a:t>
            </a:r>
            <a:r>
              <a:rPr lang="en-US" sz="1900" i="1" dirty="0">
                <a:solidFill>
                  <a:schemeClr val="tx1"/>
                </a:solidFill>
                <a:latin typeface="Times New Roman" panose="02020603050405020304" pitchFamily="18" charset="0"/>
                <a:cs typeface="Times New Roman" panose="02020603050405020304" pitchFamily="18" charset="0"/>
              </a:rPr>
              <a:t>or finished article. It shall also be taken to include a reference to that article complete or finished (or falling to be classified as complete or finished by virtue of this rule), </a:t>
            </a:r>
            <a:r>
              <a:rPr lang="en-US" sz="1900" b="1" i="1" dirty="0">
                <a:solidFill>
                  <a:schemeClr val="tx1"/>
                </a:solidFill>
                <a:latin typeface="Times New Roman" panose="02020603050405020304" pitchFamily="18" charset="0"/>
                <a:cs typeface="Times New Roman" panose="02020603050405020304" pitchFamily="18" charset="0"/>
              </a:rPr>
              <a:t>presented unassembled or disassem</a:t>
            </a:r>
            <a:r>
              <a:rPr lang="en-US" sz="2000" b="1" i="1" dirty="0">
                <a:solidFill>
                  <a:schemeClr val="tx1"/>
                </a:solidFill>
                <a:latin typeface="Times New Roman" panose="02020603050405020304" pitchFamily="18" charset="0"/>
                <a:cs typeface="Times New Roman" panose="02020603050405020304" pitchFamily="18" charset="0"/>
              </a:rPr>
              <a:t>bled</a:t>
            </a:r>
            <a:r>
              <a:rPr lang="en-US" sz="2000" i="1" dirty="0">
                <a:solidFill>
                  <a:schemeClr val="tx1"/>
                </a:solidFill>
                <a:latin typeface="Times New Roman" panose="02020603050405020304" pitchFamily="18" charset="0"/>
                <a:cs typeface="Times New Roman" panose="02020603050405020304" pitchFamily="18" charset="0"/>
              </a:rPr>
              <a:t>.</a:t>
            </a:r>
            <a:endParaRPr lang="en-IN" sz="2000" dirty="0">
              <a:solidFill>
                <a:schemeClr val="tx1"/>
              </a:solidFill>
              <a:latin typeface="Times New Roman" panose="02020603050405020304" pitchFamily="18" charset="0"/>
              <a:cs typeface="Times New Roman" panose="02020603050405020304" pitchFamily="18" charset="0"/>
            </a:endParaRPr>
          </a:p>
          <a:p>
            <a:r>
              <a:rPr lang="en-US" i="1" dirty="0"/>
              <a:t> </a:t>
            </a:r>
            <a:endParaRPr lang="en-IN" dirty="0"/>
          </a:p>
          <a:p>
            <a:pPr algn="ctr"/>
            <a:endParaRPr lang="en-IN" dirty="0"/>
          </a:p>
        </p:txBody>
      </p:sp>
      <p:sp>
        <p:nvSpPr>
          <p:cNvPr id="10" name="TextBox 9"/>
          <p:cNvSpPr txBox="1"/>
          <p:nvPr/>
        </p:nvSpPr>
        <p:spPr>
          <a:xfrm>
            <a:off x="751562" y="3657601"/>
            <a:ext cx="10807226" cy="1200329"/>
          </a:xfrm>
          <a:prstGeom prst="rect">
            <a:avLst/>
          </a:prstGeom>
          <a:noFill/>
        </p:spPr>
        <p:txBody>
          <a:bodyPr wrap="square" rtlCol="0">
            <a:spAutoFit/>
          </a:bodyPr>
          <a:lstStyle/>
          <a:p>
            <a:pPr marL="285750" lvl="0" indent="-285750">
              <a:buFont typeface="Arial" panose="020B0604020202020204" pitchFamily="34" charset="0"/>
              <a:buChar char="•"/>
            </a:pPr>
            <a:r>
              <a:rPr lang="en-US" dirty="0" smtClean="0"/>
              <a:t>Applies </a:t>
            </a:r>
            <a:r>
              <a:rPr lang="en-US" dirty="0"/>
              <a:t>only when Rule 1 has failed</a:t>
            </a:r>
            <a:endParaRPr lang="en-IN" dirty="0"/>
          </a:p>
          <a:p>
            <a:pPr marL="285750" lvl="0" indent="-285750">
              <a:buFont typeface="Arial" panose="020B0604020202020204" pitchFamily="34" charset="0"/>
              <a:buChar char="•"/>
            </a:pPr>
            <a:r>
              <a:rPr lang="en-US" dirty="0"/>
              <a:t>Extends the scope of any heading which refers to a particular article to cover not only the complete article but also that article incomplete or unfinished, provided that, as presented, it has the essential character of the complete or finished article</a:t>
            </a:r>
            <a:endParaRPr lang="en-IN" dirty="0"/>
          </a:p>
        </p:txBody>
      </p:sp>
    </p:spTree>
    <p:extLst>
      <p:ext uri="{BB962C8B-B14F-4D97-AF65-F5344CB8AC3E}">
        <p14:creationId xmlns:p14="http://schemas.microsoft.com/office/powerpoint/2010/main" val="23182678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C3E1453D-FBB4-49A6-B3CA-0E1E0E300C01}"/>
                                            </p:graphicEl>
                                          </p:spTgt>
                                        </p:tgtEl>
                                        <p:attrNameLst>
                                          <p:attrName>style.visibility</p:attrName>
                                        </p:attrNameLst>
                                      </p:cBhvr>
                                      <p:to>
                                        <p:strVal val="visible"/>
                                      </p:to>
                                    </p:set>
                                    <p:animEffect transition="in" filter="fade">
                                      <p:cBhvr>
                                        <p:cTn id="7" dur="500"/>
                                        <p:tgtEl>
                                          <p:spTgt spid="4">
                                            <p:graphicEl>
                                              <a:dgm id="{C3E1453D-FBB4-49A6-B3CA-0E1E0E300C0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mlin Kokuyo Wax Crayons-12 Shades,Multicolor : Amazon.in: Home &amp; Kitch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937" y="1189972"/>
            <a:ext cx="1929007" cy="25226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87313" y="1387704"/>
            <a:ext cx="9475044" cy="3139321"/>
          </a:xfrm>
          <a:prstGeom prst="rect">
            <a:avLst/>
          </a:prstGeom>
          <a:noFill/>
        </p:spPr>
        <p:txBody>
          <a:bodyPr wrap="square" rtlCol="0">
            <a:spAutoFit/>
          </a:bodyPr>
          <a:lstStyle/>
          <a:p>
            <a:r>
              <a:rPr lang="en-US" dirty="0"/>
              <a:t>Camlin Limited was manufacturing plastic crayon falling under sub-heading 9609.00 which is chargeable to nil rate of duty, in the manufacture of which an in-process product known as </a:t>
            </a:r>
            <a:r>
              <a:rPr lang="en-US" dirty="0" err="1"/>
              <a:t>crayplas</a:t>
            </a:r>
            <a:r>
              <a:rPr lang="en-US" dirty="0"/>
              <a:t> shapeless plastic crayon (impugned good) comes into being.</a:t>
            </a:r>
            <a:endParaRPr lang="en-IN" dirty="0"/>
          </a:p>
          <a:p>
            <a:r>
              <a:rPr lang="en-US" dirty="0"/>
              <a:t>It was classifying the same under </a:t>
            </a:r>
            <a:r>
              <a:rPr lang="en-US" b="1" dirty="0"/>
              <a:t>CETH 9609 00 </a:t>
            </a:r>
            <a:r>
              <a:rPr lang="en-US" dirty="0"/>
              <a:t>which covers “</a:t>
            </a:r>
            <a:r>
              <a:rPr lang="en-US" i="1" dirty="0"/>
              <a:t>pencils, crayons, pencil leads, pastels, drawing charcoals, writing or drawing chalks</a:t>
            </a:r>
            <a:r>
              <a:rPr lang="en-US" dirty="0"/>
              <a:t>”, whereas the Department asserted coverage under sub-heading </a:t>
            </a:r>
            <a:r>
              <a:rPr lang="en-US" b="1" dirty="0"/>
              <a:t>CETH 3204.19 </a:t>
            </a:r>
            <a:r>
              <a:rPr lang="en-US" dirty="0"/>
              <a:t>relating to </a:t>
            </a:r>
            <a:r>
              <a:rPr lang="en-US" i="1" dirty="0"/>
              <a:t>pigments and preparation based thereon other than those in unformulated and unstandardized or unprepared form, not ready for use.” </a:t>
            </a:r>
            <a:r>
              <a:rPr lang="en-US" dirty="0"/>
              <a:t>as the same are nothing but plastic crayon compound and are covered under Chapter 32 in view of being a preparation</a:t>
            </a:r>
            <a:endParaRPr lang="en-IN" dirty="0"/>
          </a:p>
          <a:p>
            <a:r>
              <a:rPr lang="en-US" dirty="0"/>
              <a:t> </a:t>
            </a:r>
            <a:endParaRPr lang="en-IN" dirty="0"/>
          </a:p>
          <a:p>
            <a:endParaRPr lang="en-IN" dirty="0"/>
          </a:p>
        </p:txBody>
      </p:sp>
      <p:sp>
        <p:nvSpPr>
          <p:cNvPr id="9" name="TextBox 8"/>
          <p:cNvSpPr txBox="1"/>
          <p:nvPr/>
        </p:nvSpPr>
        <p:spPr>
          <a:xfrm>
            <a:off x="450937" y="4171167"/>
            <a:ext cx="11511420" cy="1477328"/>
          </a:xfrm>
          <a:prstGeom prst="rect">
            <a:avLst/>
          </a:prstGeom>
          <a:noFill/>
        </p:spPr>
        <p:txBody>
          <a:bodyPr wrap="square" rtlCol="0">
            <a:spAutoFit/>
          </a:bodyPr>
          <a:lstStyle/>
          <a:p>
            <a:r>
              <a:rPr lang="en-US" b="1" dirty="0"/>
              <a:t>Camlin Ltd. v. CCE (2003) 155 ELT 138 (CEGAT) [affirmed in (2005)180 E.L.T. 307 (S.C.)]</a:t>
            </a:r>
            <a:endParaRPr lang="en-IN" dirty="0"/>
          </a:p>
          <a:p>
            <a:r>
              <a:rPr lang="en-US" i="1" dirty="0"/>
              <a:t>GIR 2(a) also, allows classification of incomplete or unfinished goods having the essential characteristics of complete or finished goods. In the instant case, the impugned goods only require to be given the shape of crayons before they can be made into finished crayons and as such, they can be considered as incomplete or unfinished goods.</a:t>
            </a:r>
            <a:endParaRPr lang="en-IN" dirty="0"/>
          </a:p>
          <a:p>
            <a:endParaRPr lang="en-IN" dirty="0"/>
          </a:p>
        </p:txBody>
      </p:sp>
      <p:sp>
        <p:nvSpPr>
          <p:cNvPr id="2" name="Title 1"/>
          <p:cNvSpPr>
            <a:spLocks noGrp="1"/>
          </p:cNvSpPr>
          <p:nvPr>
            <p:ph type="title"/>
          </p:nvPr>
        </p:nvSpPr>
        <p:spPr>
          <a:xfrm>
            <a:off x="1216025" y="561004"/>
            <a:ext cx="8761413" cy="486400"/>
          </a:xfrm>
        </p:spPr>
        <p:txBody>
          <a:bodyPr/>
          <a:lstStyle/>
          <a:p>
            <a:r>
              <a:rPr lang="en-US" dirty="0" smtClean="0"/>
              <a:t>Plastic  Crayon  Compound</a:t>
            </a:r>
            <a:endParaRPr lang="en-IN" dirty="0"/>
          </a:p>
        </p:txBody>
      </p:sp>
      <p:sp>
        <p:nvSpPr>
          <p:cNvPr id="3" name="Content Placeholder 2"/>
          <p:cNvSpPr>
            <a:spLocks noGrp="1"/>
          </p:cNvSpPr>
          <p:nvPr>
            <p:ph idx="1"/>
          </p:nvPr>
        </p:nvSpPr>
        <p:spPr/>
        <p:txBody>
          <a:bodyPr/>
          <a:lstStyle/>
          <a:p>
            <a:endParaRPr lang="en-IN" dirty="0"/>
          </a:p>
        </p:txBody>
      </p:sp>
    </p:spTree>
    <p:extLst>
      <p:ext uri="{BB962C8B-B14F-4D97-AF65-F5344CB8AC3E}">
        <p14:creationId xmlns:p14="http://schemas.microsoft.com/office/powerpoint/2010/main" val="15585610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8D78DCF-CF5C-4A16-98A9-BA026AF49D36}"/>
              </a:ext>
            </a:extLst>
          </p:cNvPr>
          <p:cNvCxnSpPr>
            <a:cxnSpLocks/>
          </p:cNvCxnSpPr>
          <p:nvPr/>
        </p:nvCxnSpPr>
        <p:spPr>
          <a:xfrm>
            <a:off x="7218549" y="1699419"/>
            <a:ext cx="1828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5621689" y="1354859"/>
            <a:ext cx="6294739" cy="3016724"/>
          </a:xfrm>
          <a:prstGeom prst="rect">
            <a:avLst/>
          </a:prstGeom>
        </p:spPr>
      </p:pic>
      <p:pic>
        <p:nvPicPr>
          <p:cNvPr id="16" name="Picture 1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145" y="1991638"/>
            <a:ext cx="4747365" cy="199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1215318" y="551526"/>
            <a:ext cx="8761413" cy="604175"/>
          </a:xfrm>
        </p:spPr>
        <p:txBody>
          <a:bodyPr/>
          <a:lstStyle/>
          <a:p>
            <a:r>
              <a:rPr lang="en-US" dirty="0" smtClean="0"/>
              <a:t>Eg.   -  Rule 2(a)</a:t>
            </a:r>
            <a:endParaRPr lang="en-IN" dirty="0"/>
          </a:p>
        </p:txBody>
      </p:sp>
      <p:sp>
        <p:nvSpPr>
          <p:cNvPr id="4" name="Content Placeholder 3"/>
          <p:cNvSpPr>
            <a:spLocks noGrp="1"/>
          </p:cNvSpPr>
          <p:nvPr>
            <p:ph idx="1"/>
          </p:nvPr>
        </p:nvSpPr>
        <p:spPr/>
        <p:txBody>
          <a:bodyPr/>
          <a:lstStyle/>
          <a:p>
            <a:endParaRPr lang="en-IN"/>
          </a:p>
        </p:txBody>
      </p:sp>
    </p:spTree>
    <p:extLst>
      <p:ext uri="{BB962C8B-B14F-4D97-AF65-F5344CB8AC3E}">
        <p14:creationId xmlns:p14="http://schemas.microsoft.com/office/powerpoint/2010/main" val="1017257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781" y="289390"/>
            <a:ext cx="10972799" cy="826700"/>
          </a:xfrm>
        </p:spPr>
        <p:txBody>
          <a:bodyPr/>
          <a:lstStyle/>
          <a:p>
            <a:r>
              <a:rPr lang="en-US" sz="3200" b="1" dirty="0"/>
              <a:t>GENERAL RULES OF INTERPRETATION –</a:t>
            </a:r>
            <a:r>
              <a:rPr lang="en-IN" sz="3200" dirty="0"/>
              <a:t/>
            </a:r>
            <a:br>
              <a:rPr lang="en-IN" sz="3200" dirty="0"/>
            </a:br>
            <a:r>
              <a:rPr lang="en-US" sz="3200" b="1" dirty="0"/>
              <a:t>RULE 2(b)</a:t>
            </a:r>
            <a:endParaRPr lang="en-IN" sz="3200" dirty="0"/>
          </a:p>
        </p:txBody>
      </p:sp>
      <p:sp>
        <p:nvSpPr>
          <p:cNvPr id="7" name="Rounded Rectangle 6"/>
          <p:cNvSpPr/>
          <p:nvPr/>
        </p:nvSpPr>
        <p:spPr>
          <a:xfrm>
            <a:off x="851769" y="1716066"/>
            <a:ext cx="10384077" cy="18162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i="1" dirty="0">
                <a:solidFill>
                  <a:schemeClr val="tx1"/>
                </a:solidFill>
              </a:rPr>
              <a:t>Any reference in a heading to a material or substance shall be taken to include a reference to </a:t>
            </a:r>
            <a:r>
              <a:rPr lang="en-US" sz="1900" b="1" i="1" dirty="0">
                <a:solidFill>
                  <a:schemeClr val="tx1"/>
                </a:solidFill>
              </a:rPr>
              <a:t>mixtures or combinations of that material </a:t>
            </a:r>
            <a:r>
              <a:rPr lang="en-US" sz="1900" i="1" dirty="0">
                <a:solidFill>
                  <a:schemeClr val="tx1"/>
                </a:solidFill>
              </a:rPr>
              <a:t>or substance with other materials or substances. Any reference to goods of a given material or substance shall be taken to include a reference to goods consisting wholly or partly of such material or substance. The classification of goods consisting of more than one material or substance shall be according to the principles of rule 3</a:t>
            </a:r>
            <a:endParaRPr lang="en-IN" sz="1900" dirty="0">
              <a:solidFill>
                <a:schemeClr val="tx1"/>
              </a:solidFill>
            </a:endParaRPr>
          </a:p>
          <a:p>
            <a:pPr algn="ctr"/>
            <a:endParaRPr lang="en-IN" dirty="0"/>
          </a:p>
        </p:txBody>
      </p:sp>
      <p:sp>
        <p:nvSpPr>
          <p:cNvPr id="8" name="Text Box 220"/>
          <p:cNvSpPr txBox="1">
            <a:spLocks noChangeArrowheads="1"/>
          </p:cNvSpPr>
          <p:nvPr/>
        </p:nvSpPr>
        <p:spPr bwMode="auto">
          <a:xfrm>
            <a:off x="1159923" y="4132316"/>
            <a:ext cx="9361940" cy="131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85750" indent="-285750">
              <a:buFont typeface="Arial" panose="020B0604020202020204" pitchFamily="34" charset="0"/>
              <a:buChar char="•"/>
            </a:pPr>
            <a:r>
              <a:rPr lang="en-US" dirty="0"/>
              <a:t>The term coffee will includes coffee mixed with chicory</a:t>
            </a:r>
          </a:p>
          <a:p>
            <a:pPr marL="285750" indent="-285750">
              <a:buFont typeface="Arial" panose="020B0604020202020204" pitchFamily="34" charset="0"/>
              <a:buChar char="•"/>
            </a:pPr>
            <a:r>
              <a:rPr lang="en-US" dirty="0"/>
              <a:t>Natural rubber will cover mixture of natural &amp; synthetic rubber</a:t>
            </a:r>
          </a:p>
          <a:p>
            <a:pPr marL="285750" indent="-285750">
              <a:buFont typeface="Arial" panose="020B0604020202020204" pitchFamily="34" charset="0"/>
              <a:buChar char="•"/>
            </a:pPr>
            <a:r>
              <a:rPr lang="en-US" dirty="0"/>
              <a:t>Articles of gold will include articles which are made partly of gold</a:t>
            </a:r>
          </a:p>
        </p:txBody>
      </p:sp>
    </p:spTree>
    <p:extLst>
      <p:ext uri="{BB962C8B-B14F-4D97-AF65-F5344CB8AC3E}">
        <p14:creationId xmlns:p14="http://schemas.microsoft.com/office/powerpoint/2010/main" val="5934318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318" y="396353"/>
            <a:ext cx="8761413" cy="826700"/>
          </a:xfrm>
        </p:spPr>
        <p:txBody>
          <a:bodyPr/>
          <a:lstStyle/>
          <a:p>
            <a:r>
              <a:rPr lang="en-US" dirty="0"/>
              <a:t>Basics of Classification</a:t>
            </a:r>
          </a:p>
        </p:txBody>
      </p:sp>
      <p:sp>
        <p:nvSpPr>
          <p:cNvPr id="3" name="Content Placeholder 2"/>
          <p:cNvSpPr>
            <a:spLocks noGrp="1"/>
          </p:cNvSpPr>
          <p:nvPr>
            <p:ph idx="1"/>
          </p:nvPr>
        </p:nvSpPr>
        <p:spPr>
          <a:xfrm>
            <a:off x="506587" y="2376142"/>
            <a:ext cx="7124498" cy="3416300"/>
          </a:xfrm>
        </p:spPr>
        <p:txBody>
          <a:bodyPr/>
          <a:lstStyle/>
          <a:p>
            <a:r>
              <a:rPr lang="en-US" sz="2800" dirty="0"/>
              <a:t>Purpose of </a:t>
            </a:r>
            <a:r>
              <a:rPr lang="en-US" sz="2800" dirty="0" smtClean="0"/>
              <a:t>Classification</a:t>
            </a:r>
            <a:endParaRPr lang="en-US" sz="2800" dirty="0"/>
          </a:p>
          <a:p>
            <a:r>
              <a:rPr lang="en-US" sz="2800" dirty="0" smtClean="0"/>
              <a:t>Guidance </a:t>
            </a:r>
            <a:r>
              <a:rPr lang="en-US" sz="2800" dirty="0"/>
              <a:t>in </a:t>
            </a:r>
            <a:r>
              <a:rPr lang="en-US" sz="2800" dirty="0" smtClean="0"/>
              <a:t>the law </a:t>
            </a:r>
            <a:r>
              <a:rPr lang="en-US" sz="2800" dirty="0"/>
              <a:t>regarding classification</a:t>
            </a:r>
          </a:p>
          <a:p>
            <a:r>
              <a:rPr lang="en-US" sz="2800" dirty="0"/>
              <a:t>Relevance of trade parlance or dictionary</a:t>
            </a:r>
          </a:p>
          <a:p>
            <a:r>
              <a:rPr lang="en-US" sz="2800" dirty="0" smtClean="0"/>
              <a:t>Relevance </a:t>
            </a:r>
            <a:r>
              <a:rPr lang="en-US" sz="2800" dirty="0"/>
              <a:t>of decisions under Customs law</a:t>
            </a:r>
          </a:p>
        </p:txBody>
      </p:sp>
      <p:graphicFrame>
        <p:nvGraphicFramePr>
          <p:cNvPr id="4" name="Content Placeholder 4">
            <a:extLst>
              <a:ext uri="{FF2B5EF4-FFF2-40B4-BE49-F238E27FC236}">
                <a16:creationId xmlns:a16="http://schemas.microsoft.com/office/drawing/2014/main" id="{E0D35CE7-2C71-4E14-AEEE-97E2462085B4}"/>
              </a:ext>
            </a:extLst>
          </p:cNvPr>
          <p:cNvGraphicFramePr>
            <a:graphicFrameLocks/>
          </p:cNvGraphicFramePr>
          <p:nvPr>
            <p:extLst>
              <p:ext uri="{D42A27DB-BD31-4B8C-83A1-F6EECF244321}">
                <p14:modId xmlns:p14="http://schemas.microsoft.com/office/powerpoint/2010/main" val="4064873099"/>
              </p:ext>
            </p:extLst>
          </p:nvPr>
        </p:nvGraphicFramePr>
        <p:xfrm>
          <a:off x="7631085" y="1610721"/>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10177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graphicEl>
                                              <a:dgm id="{C3E1453D-FBB4-49A6-B3CA-0E1E0E300C01}"/>
                                            </p:graphicEl>
                                          </p:spTgt>
                                        </p:tgtEl>
                                        <p:attrNameLst>
                                          <p:attrName>style.visibility</p:attrName>
                                        </p:attrNameLst>
                                      </p:cBhvr>
                                      <p:to>
                                        <p:strVal val="visible"/>
                                      </p:to>
                                    </p:set>
                                    <p:animEffect transition="in" filter="fade">
                                      <p:cBhvr>
                                        <p:cTn id="25" dur="500"/>
                                        <p:tgtEl>
                                          <p:spTgt spid="4">
                                            <p:graphicEl>
                                              <a:dgm id="{C3E1453D-FBB4-49A6-B3CA-0E1E0E300C01}"/>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graphicEl>
                                              <a:dgm id="{E2BED2A0-1028-4949-A550-2BE8E150AAB1}"/>
                                            </p:graphicEl>
                                          </p:spTgt>
                                        </p:tgtEl>
                                        <p:attrNameLst>
                                          <p:attrName>style.visibility</p:attrName>
                                        </p:attrNameLst>
                                      </p:cBhvr>
                                      <p:to>
                                        <p:strVal val="visible"/>
                                      </p:to>
                                    </p:set>
                                    <p:animEffect transition="in" filter="fade">
                                      <p:cBhvr>
                                        <p:cTn id="30" dur="500"/>
                                        <p:tgtEl>
                                          <p:spTgt spid="4">
                                            <p:graphicEl>
                                              <a:dgm id="{E2BED2A0-1028-4949-A550-2BE8E150AAB1}"/>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graphicEl>
                                              <a:dgm id="{003B89F3-6210-4B73-ADBB-4C93E6CD80F5}"/>
                                            </p:graphicEl>
                                          </p:spTgt>
                                        </p:tgtEl>
                                        <p:attrNameLst>
                                          <p:attrName>style.visibility</p:attrName>
                                        </p:attrNameLst>
                                      </p:cBhvr>
                                      <p:to>
                                        <p:strVal val="visible"/>
                                      </p:to>
                                    </p:set>
                                    <p:animEffect transition="in" filter="fade">
                                      <p:cBhvr>
                                        <p:cTn id="33" dur="500"/>
                                        <p:tgtEl>
                                          <p:spTgt spid="4">
                                            <p:graphicEl>
                                              <a:dgm id="{003B89F3-6210-4B73-ADBB-4C93E6CD80F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781" y="289390"/>
            <a:ext cx="10972799" cy="826700"/>
          </a:xfrm>
        </p:spPr>
        <p:txBody>
          <a:bodyPr/>
          <a:lstStyle/>
          <a:p>
            <a:r>
              <a:rPr lang="en-US" sz="3200" b="1" dirty="0"/>
              <a:t>GENERAL RULES OF INTERPRETATION –</a:t>
            </a:r>
            <a:r>
              <a:rPr lang="en-IN" sz="3200" dirty="0"/>
              <a:t/>
            </a:r>
            <a:br>
              <a:rPr lang="en-IN" sz="3200" dirty="0"/>
            </a:br>
            <a:r>
              <a:rPr lang="en-US" sz="3200" b="1" dirty="0"/>
              <a:t>RULE 3(a)</a:t>
            </a:r>
            <a:endParaRPr lang="en-IN" sz="3200" dirty="0"/>
          </a:p>
        </p:txBody>
      </p:sp>
      <p:sp>
        <p:nvSpPr>
          <p:cNvPr id="7" name="Rounded Rectangle 6"/>
          <p:cNvSpPr/>
          <p:nvPr/>
        </p:nvSpPr>
        <p:spPr>
          <a:xfrm>
            <a:off x="851769" y="1716066"/>
            <a:ext cx="10496811" cy="18162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chemeClr val="tx1"/>
                </a:solidFill>
              </a:rPr>
              <a:t>When by application of rule 2(b) or for any other reason, goods are, prima facie, classifiable under two or more headings, classification shall be effected as follows:</a:t>
            </a:r>
            <a:endParaRPr lang="en-IN" sz="2000" dirty="0">
              <a:solidFill>
                <a:schemeClr val="tx1"/>
              </a:solidFill>
            </a:endParaRPr>
          </a:p>
          <a:p>
            <a:r>
              <a:rPr lang="en-US" sz="2000" i="1" dirty="0">
                <a:solidFill>
                  <a:schemeClr val="tx1"/>
                </a:solidFill>
              </a:rPr>
              <a:t> </a:t>
            </a:r>
            <a:endParaRPr lang="en-IN" sz="2000" dirty="0">
              <a:solidFill>
                <a:schemeClr val="tx1"/>
              </a:solidFill>
            </a:endParaRPr>
          </a:p>
          <a:p>
            <a:r>
              <a:rPr lang="en-US" sz="2000" i="1" dirty="0">
                <a:solidFill>
                  <a:schemeClr val="tx1"/>
                </a:solidFill>
              </a:rPr>
              <a:t>(a) The heading which provides the most </a:t>
            </a:r>
            <a:r>
              <a:rPr lang="en-US" sz="2000" b="1" i="1" dirty="0">
                <a:solidFill>
                  <a:schemeClr val="tx1"/>
                </a:solidFill>
              </a:rPr>
              <a:t>specific description shall be preferred to headings </a:t>
            </a:r>
            <a:r>
              <a:rPr lang="en-US" sz="2000" i="1" dirty="0">
                <a:solidFill>
                  <a:schemeClr val="tx1"/>
                </a:solidFill>
              </a:rPr>
              <a:t>providing a more general description.</a:t>
            </a:r>
            <a:endParaRPr lang="en-IN" sz="2000" dirty="0">
              <a:solidFill>
                <a:schemeClr val="tx1"/>
              </a:solidFill>
            </a:endParaRPr>
          </a:p>
          <a:p>
            <a:pPr algn="ctr"/>
            <a:endParaRPr lang="en-IN" dirty="0"/>
          </a:p>
        </p:txBody>
      </p:sp>
      <p:sp>
        <p:nvSpPr>
          <p:cNvPr id="8" name="Text Box 220"/>
          <p:cNvSpPr txBox="1">
            <a:spLocks noChangeArrowheads="1"/>
          </p:cNvSpPr>
          <p:nvPr/>
        </p:nvSpPr>
        <p:spPr bwMode="auto">
          <a:xfrm>
            <a:off x="851769" y="3832964"/>
            <a:ext cx="9670094" cy="161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85750" indent="-285750">
              <a:buFont typeface="Arial" panose="020B0604020202020204" pitchFamily="34" charset="0"/>
              <a:buChar char="•"/>
            </a:pPr>
            <a:r>
              <a:rPr lang="en-US" dirty="0"/>
              <a:t>However, when two or more headings each refer to part only of the materials or substances contained in mixed or composite goods or to part only of the items in a set put up for retail sale, those headings are to be regarded as equally specific in relation to those goods, even if one of them gives a more complete or precise description of the goods</a:t>
            </a:r>
            <a:endParaRPr lang="en-IN" dirty="0"/>
          </a:p>
        </p:txBody>
      </p:sp>
    </p:spTree>
    <p:extLst>
      <p:ext uri="{BB962C8B-B14F-4D97-AF65-F5344CB8AC3E}">
        <p14:creationId xmlns:p14="http://schemas.microsoft.com/office/powerpoint/2010/main" val="11916949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4191" y="1402915"/>
            <a:ext cx="9607463" cy="4513543"/>
          </a:xfrm>
          <a:prstGeom prst="rect">
            <a:avLst/>
          </a:prstGeom>
        </p:spPr>
        <p:txBody>
          <a:bodyPr wrap="square">
            <a:spAutoFit/>
          </a:bodyPr>
          <a:lstStyle/>
          <a:p>
            <a:pPr marL="342900" lvl="0" indent="-342900">
              <a:spcAft>
                <a:spcPts val="0"/>
              </a:spcAft>
              <a:buSzPts val="1200"/>
              <a:buFont typeface="Arial MT"/>
              <a:buChar char="•"/>
              <a:tabLst>
                <a:tab pos="440690" algn="l"/>
              </a:tabLst>
            </a:pPr>
            <a:r>
              <a:rPr lang="en-US" sz="2000" dirty="0">
                <a:latin typeface="Times New Roman" panose="02020603050405020304" pitchFamily="18" charset="0"/>
                <a:ea typeface="Arial MT"/>
                <a:cs typeface="Calibri" panose="020F0502020204030204" pitchFamily="34" charset="0"/>
              </a:rPr>
              <a:t>Engine</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parts</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made</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of</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Steel</a:t>
            </a:r>
            <a:r>
              <a:rPr lang="en-US" sz="2000" spc="-2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classifiable</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under</a:t>
            </a:r>
            <a:endParaRPr lang="en-IN" dirty="0">
              <a:latin typeface="Calibri" panose="020F0502020204030204" pitchFamily="34" charset="0"/>
              <a:ea typeface="Arial MT"/>
              <a:cs typeface="Arial MT"/>
            </a:endParaRPr>
          </a:p>
          <a:p>
            <a:pPr marL="742950" marR="617220" lvl="1" indent="-285750">
              <a:lnSpc>
                <a:spcPct val="103000"/>
              </a:lnSpc>
              <a:spcBef>
                <a:spcPts val="55"/>
              </a:spcBef>
              <a:spcAft>
                <a:spcPts val="0"/>
              </a:spcAft>
              <a:buSzPts val="1200"/>
              <a:buFont typeface="Arial MT"/>
              <a:buChar char="•"/>
              <a:tabLst>
                <a:tab pos="669290" algn="l"/>
              </a:tabLst>
            </a:pPr>
            <a:r>
              <a:rPr lang="en-US" sz="2000" dirty="0">
                <a:latin typeface="Times New Roman" panose="02020603050405020304" pitchFamily="18" charset="0"/>
                <a:ea typeface="Arial MT"/>
                <a:cs typeface="Calibri" panose="020F0502020204030204" pitchFamily="34" charset="0"/>
              </a:rPr>
              <a:t>8409</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“Parts</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suitable</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for</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use solely</a:t>
            </a:r>
            <a:r>
              <a:rPr lang="en-US" sz="2000" spc="-2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or</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principally</a:t>
            </a:r>
            <a:r>
              <a:rPr lang="en-US" sz="2000" spc="-2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with</a:t>
            </a:r>
            <a:r>
              <a:rPr lang="en-US" sz="2000" spc="-2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the</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engines</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of</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heading</a:t>
            </a:r>
            <a:r>
              <a:rPr lang="en-US" sz="2000" spc="-28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8407</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or</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8408”</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OR</a:t>
            </a:r>
            <a:endParaRPr lang="en-IN" dirty="0">
              <a:latin typeface="Calibri" panose="020F0502020204030204" pitchFamily="34" charset="0"/>
              <a:ea typeface="Arial MT"/>
              <a:cs typeface="Arial MT"/>
            </a:endParaRPr>
          </a:p>
          <a:p>
            <a:pPr marL="742950" marR="2705735" lvl="1" indent="-285750">
              <a:lnSpc>
                <a:spcPct val="103000"/>
              </a:lnSpc>
              <a:spcBef>
                <a:spcPts val="5"/>
              </a:spcBef>
              <a:spcAft>
                <a:spcPts val="0"/>
              </a:spcAft>
              <a:buSzPts val="1200"/>
              <a:buFont typeface="Arial MT"/>
              <a:buChar char="•"/>
              <a:tabLst>
                <a:tab pos="669290" algn="l"/>
              </a:tabLst>
            </a:pPr>
            <a:r>
              <a:rPr lang="en-US" sz="2000" dirty="0">
                <a:latin typeface="Times New Roman" panose="02020603050405020304" pitchFamily="18" charset="0"/>
                <a:ea typeface="Arial MT"/>
                <a:cs typeface="Calibri" panose="020F0502020204030204" pitchFamily="34" charset="0"/>
              </a:rPr>
              <a:t>7325</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Other</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cast</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articles</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of</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Iron</a:t>
            </a:r>
            <a:r>
              <a:rPr lang="en-US" sz="2000" spc="2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or</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Steel”</a:t>
            </a:r>
            <a:r>
              <a:rPr lang="en-US" sz="2000" spc="-28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Classify</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under</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8409 as</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it</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is</a:t>
            </a:r>
            <a:r>
              <a:rPr lang="en-US" sz="2000" spc="-2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more</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specific</a:t>
            </a:r>
            <a:endParaRPr lang="en-IN" dirty="0">
              <a:latin typeface="Calibri" panose="020F0502020204030204" pitchFamily="34" charset="0"/>
              <a:ea typeface="Arial MT"/>
              <a:cs typeface="Arial MT"/>
            </a:endParaRPr>
          </a:p>
          <a:p>
            <a:pPr>
              <a:spcBef>
                <a:spcPts val="5"/>
              </a:spcBef>
              <a:spcAft>
                <a:spcPts val="0"/>
              </a:spcAft>
            </a:pPr>
            <a:r>
              <a:rPr lang="en-US" sz="2000" dirty="0">
                <a:latin typeface="Times New Roman" panose="02020603050405020304" pitchFamily="18" charset="0"/>
                <a:ea typeface="Calibri" panose="020F0502020204030204" pitchFamily="34" charset="0"/>
                <a:cs typeface="Calibri" panose="020F0502020204030204" pitchFamily="34" charset="0"/>
              </a:rPr>
              <a:t> </a:t>
            </a:r>
            <a:endParaRPr lang="en-IN" dirty="0">
              <a:latin typeface="Calibri" panose="020F0502020204030204" pitchFamily="34" charset="0"/>
              <a:ea typeface="Calibri" panose="020F0502020204030204" pitchFamily="34" charset="0"/>
            </a:endParaRPr>
          </a:p>
          <a:p>
            <a:pPr marL="342900" lvl="0" indent="-342900">
              <a:spcAft>
                <a:spcPts val="0"/>
              </a:spcAft>
              <a:buSzPts val="1200"/>
              <a:buFont typeface="Arial MT"/>
              <a:buChar char="•"/>
              <a:tabLst>
                <a:tab pos="469900" algn="l"/>
              </a:tabLst>
            </a:pPr>
            <a:r>
              <a:rPr lang="en-US" sz="2000" dirty="0">
                <a:latin typeface="Times New Roman" panose="02020603050405020304" pitchFamily="18" charset="0"/>
                <a:ea typeface="Arial MT"/>
                <a:cs typeface="Calibri" panose="020F0502020204030204" pitchFamily="34" charset="0"/>
              </a:rPr>
              <a:t>Electric</a:t>
            </a:r>
            <a:r>
              <a:rPr lang="en-US" sz="2000" spc="-2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Shaving</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Machine</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classifiable</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under</a:t>
            </a:r>
            <a:endParaRPr lang="en-IN" dirty="0">
              <a:latin typeface="Calibri" panose="020F0502020204030204" pitchFamily="34" charset="0"/>
              <a:ea typeface="Arial MT"/>
              <a:cs typeface="Arial MT"/>
            </a:endParaRPr>
          </a:p>
          <a:p>
            <a:pPr marL="742950" lvl="1" indent="-285750">
              <a:spcBef>
                <a:spcPts val="55"/>
              </a:spcBef>
              <a:spcAft>
                <a:spcPts val="0"/>
              </a:spcAft>
              <a:buSzPts val="1200"/>
              <a:buFont typeface="Arial MT"/>
              <a:buChar char="•"/>
              <a:tabLst>
                <a:tab pos="698500" algn="l"/>
              </a:tabLst>
            </a:pPr>
            <a:r>
              <a:rPr lang="en-US" sz="2000" dirty="0">
                <a:latin typeface="Times New Roman" panose="02020603050405020304" pitchFamily="18" charset="0"/>
                <a:ea typeface="Arial MT"/>
                <a:cs typeface="Calibri" panose="020F0502020204030204" pitchFamily="34" charset="0"/>
              </a:rPr>
              <a:t>85.10</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Shavers</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and</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hair</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clippers</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with</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self</a:t>
            </a:r>
            <a:r>
              <a:rPr lang="en-US" sz="2000" spc="-15" dirty="0">
                <a:latin typeface="Times New Roman" panose="02020603050405020304" pitchFamily="18" charset="0"/>
                <a:ea typeface="Arial MT"/>
                <a:cs typeface="Calibri" panose="020F0502020204030204" pitchFamily="34" charset="0"/>
              </a:rPr>
              <a:t>-</a:t>
            </a:r>
            <a:r>
              <a:rPr lang="en-US" sz="2000" dirty="0">
                <a:latin typeface="Times New Roman" panose="02020603050405020304" pitchFamily="18" charset="0"/>
                <a:ea typeface="Arial MT"/>
                <a:cs typeface="Calibri" panose="020F0502020204030204" pitchFamily="34" charset="0"/>
              </a:rPr>
              <a:t>contained</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electric</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motors</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OR</a:t>
            </a:r>
            <a:endParaRPr lang="en-IN" dirty="0">
              <a:latin typeface="Calibri" panose="020F0502020204030204" pitchFamily="34" charset="0"/>
              <a:ea typeface="Arial MT"/>
              <a:cs typeface="Arial MT"/>
            </a:endParaRPr>
          </a:p>
          <a:p>
            <a:pPr marL="742950" marR="668655" lvl="1" indent="-285750">
              <a:lnSpc>
                <a:spcPct val="103000"/>
              </a:lnSpc>
              <a:spcBef>
                <a:spcPts val="55"/>
              </a:spcBef>
              <a:spcAft>
                <a:spcPts val="0"/>
              </a:spcAft>
              <a:buSzPts val="1200"/>
              <a:buFont typeface="Arial MT"/>
              <a:buChar char="•"/>
              <a:tabLst>
                <a:tab pos="698500" algn="l"/>
              </a:tabLst>
            </a:pPr>
            <a:r>
              <a:rPr lang="en-US" sz="2000" dirty="0">
                <a:latin typeface="Times New Roman" panose="02020603050405020304" pitchFamily="18" charset="0"/>
                <a:ea typeface="Arial MT"/>
                <a:cs typeface="Calibri" panose="020F0502020204030204" pitchFamily="34" charset="0"/>
              </a:rPr>
              <a:t>85.09</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Electro-mechanical</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domestic</a:t>
            </a:r>
            <a:r>
              <a:rPr lang="en-US" sz="2000" spc="-3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appliances</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with</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self</a:t>
            </a:r>
            <a:r>
              <a:rPr lang="en-US" sz="2000" spc="-2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–contained</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electric</a:t>
            </a:r>
            <a:r>
              <a:rPr lang="en-US" sz="2000" spc="-28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motor</a:t>
            </a:r>
            <a:endParaRPr lang="en-IN" dirty="0">
              <a:latin typeface="Calibri" panose="020F0502020204030204" pitchFamily="34" charset="0"/>
              <a:ea typeface="Arial MT"/>
              <a:cs typeface="Arial MT"/>
            </a:endParaRPr>
          </a:p>
          <a:p>
            <a:pPr marL="525145">
              <a:spcBef>
                <a:spcPts val="10"/>
              </a:spcBef>
              <a:spcAft>
                <a:spcPts val="0"/>
              </a:spcAft>
            </a:pPr>
            <a:r>
              <a:rPr lang="en-US" sz="2000" dirty="0">
                <a:latin typeface="Times New Roman" panose="02020603050405020304" pitchFamily="18" charset="0"/>
                <a:ea typeface="Calibri" panose="020F0502020204030204" pitchFamily="34" charset="0"/>
                <a:cs typeface="Calibri" panose="020F0502020204030204" pitchFamily="34" charset="0"/>
              </a:rPr>
              <a:t>Classify</a:t>
            </a:r>
            <a:r>
              <a:rPr lang="en-US" sz="2000" spc="-5" dirty="0">
                <a:latin typeface="Times New Roman" panose="02020603050405020304" pitchFamily="18" charset="0"/>
                <a:ea typeface="Calibri" panose="020F0502020204030204" pitchFamily="34" charset="0"/>
                <a:cs typeface="Calibri" panose="020F0502020204030204" pitchFamily="34" charset="0"/>
              </a:rPr>
              <a:t> </a:t>
            </a:r>
            <a:r>
              <a:rPr lang="en-US" sz="2000" dirty="0">
                <a:latin typeface="Times New Roman" panose="02020603050405020304" pitchFamily="18" charset="0"/>
                <a:ea typeface="Calibri" panose="020F0502020204030204" pitchFamily="34" charset="0"/>
                <a:cs typeface="Calibri" panose="020F0502020204030204" pitchFamily="34" charset="0"/>
              </a:rPr>
              <a:t>under</a:t>
            </a:r>
            <a:r>
              <a:rPr lang="en-US" sz="2000" spc="-10" dirty="0">
                <a:latin typeface="Times New Roman" panose="02020603050405020304" pitchFamily="18" charset="0"/>
                <a:ea typeface="Calibri" panose="020F0502020204030204" pitchFamily="34" charset="0"/>
                <a:cs typeface="Calibri" panose="020F0502020204030204" pitchFamily="34" charset="0"/>
              </a:rPr>
              <a:t> </a:t>
            </a:r>
            <a:r>
              <a:rPr lang="en-US" sz="2000" dirty="0">
                <a:latin typeface="Times New Roman" panose="02020603050405020304" pitchFamily="18" charset="0"/>
                <a:ea typeface="Calibri" panose="020F0502020204030204" pitchFamily="34" charset="0"/>
                <a:cs typeface="Calibri" panose="020F0502020204030204" pitchFamily="34" charset="0"/>
              </a:rPr>
              <a:t>85.10</a:t>
            </a:r>
            <a:r>
              <a:rPr lang="en-US" sz="2000" spc="-5" dirty="0">
                <a:latin typeface="Times New Roman" panose="02020603050405020304" pitchFamily="18" charset="0"/>
                <a:ea typeface="Calibri" panose="020F0502020204030204" pitchFamily="34" charset="0"/>
                <a:cs typeface="Calibri" panose="020F0502020204030204" pitchFamily="34" charset="0"/>
              </a:rPr>
              <a:t> </a:t>
            </a:r>
            <a:r>
              <a:rPr lang="en-US" sz="2000" dirty="0">
                <a:latin typeface="Times New Roman" panose="02020603050405020304" pitchFamily="18" charset="0"/>
                <a:ea typeface="Calibri" panose="020F0502020204030204" pitchFamily="34" charset="0"/>
                <a:cs typeface="Calibri" panose="020F0502020204030204" pitchFamily="34" charset="0"/>
              </a:rPr>
              <a:t>as</a:t>
            </a:r>
            <a:r>
              <a:rPr lang="en-US" sz="2000" spc="5" dirty="0">
                <a:latin typeface="Times New Roman" panose="02020603050405020304" pitchFamily="18" charset="0"/>
                <a:ea typeface="Calibri" panose="020F0502020204030204" pitchFamily="34" charset="0"/>
                <a:cs typeface="Calibri" panose="020F0502020204030204" pitchFamily="34" charset="0"/>
              </a:rPr>
              <a:t> </a:t>
            </a:r>
            <a:r>
              <a:rPr lang="en-US" sz="2000" dirty="0">
                <a:latin typeface="Times New Roman" panose="02020603050405020304" pitchFamily="18" charset="0"/>
                <a:ea typeface="Calibri" panose="020F0502020204030204" pitchFamily="34" charset="0"/>
                <a:cs typeface="Calibri" panose="020F0502020204030204" pitchFamily="34" charset="0"/>
              </a:rPr>
              <a:t>it</a:t>
            </a:r>
            <a:r>
              <a:rPr lang="en-US" sz="2000" spc="-15" dirty="0">
                <a:latin typeface="Times New Roman" panose="02020603050405020304" pitchFamily="18" charset="0"/>
                <a:ea typeface="Calibri" panose="020F0502020204030204" pitchFamily="34" charset="0"/>
                <a:cs typeface="Calibri" panose="020F0502020204030204" pitchFamily="34" charset="0"/>
              </a:rPr>
              <a:t> </a:t>
            </a:r>
            <a:r>
              <a:rPr lang="en-US" sz="2000" dirty="0">
                <a:latin typeface="Times New Roman" panose="02020603050405020304" pitchFamily="18" charset="0"/>
                <a:ea typeface="Calibri" panose="020F0502020204030204" pitchFamily="34" charset="0"/>
                <a:cs typeface="Calibri" panose="020F0502020204030204" pitchFamily="34" charset="0"/>
              </a:rPr>
              <a:t>is</a:t>
            </a:r>
            <a:r>
              <a:rPr lang="en-US" sz="2000" spc="-20" dirty="0">
                <a:latin typeface="Times New Roman" panose="02020603050405020304" pitchFamily="18" charset="0"/>
                <a:ea typeface="Calibri" panose="020F0502020204030204" pitchFamily="34" charset="0"/>
                <a:cs typeface="Calibri" panose="020F0502020204030204" pitchFamily="34" charset="0"/>
              </a:rPr>
              <a:t> </a:t>
            </a:r>
            <a:r>
              <a:rPr lang="en-US" sz="2000" dirty="0">
                <a:latin typeface="Times New Roman" panose="02020603050405020304" pitchFamily="18" charset="0"/>
                <a:ea typeface="Calibri" panose="020F0502020204030204" pitchFamily="34" charset="0"/>
                <a:cs typeface="Calibri" panose="020F0502020204030204" pitchFamily="34" charset="0"/>
              </a:rPr>
              <a:t>more specific</a:t>
            </a:r>
            <a:endParaRPr lang="en-IN" dirty="0">
              <a:latin typeface="Calibri" panose="020F0502020204030204" pitchFamily="34" charset="0"/>
              <a:ea typeface="Calibri" panose="020F0502020204030204" pitchFamily="34" charset="0"/>
            </a:endParaRPr>
          </a:p>
          <a:p>
            <a:pPr>
              <a:spcAft>
                <a:spcPts val="0"/>
              </a:spcAft>
            </a:pPr>
            <a:r>
              <a:rPr lang="en-US" sz="2000" dirty="0">
                <a:latin typeface="Times New Roman" panose="02020603050405020304" pitchFamily="18" charset="0"/>
                <a:ea typeface="Calibri" panose="020F0502020204030204" pitchFamily="34" charset="0"/>
                <a:cs typeface="Calibri" panose="020F0502020204030204" pitchFamily="34" charset="0"/>
              </a:rPr>
              <a:t> </a:t>
            </a:r>
            <a:endParaRPr lang="en-IN" dirty="0">
              <a:latin typeface="Calibri" panose="020F0502020204030204" pitchFamily="34" charset="0"/>
              <a:ea typeface="Calibri" panose="020F0502020204030204" pitchFamily="34" charset="0"/>
            </a:endParaRPr>
          </a:p>
          <a:p>
            <a:pPr marL="342900" marR="361950" lvl="0" indent="-342900">
              <a:lnSpc>
                <a:spcPct val="103000"/>
              </a:lnSpc>
              <a:spcAft>
                <a:spcPts val="0"/>
              </a:spcAft>
              <a:buSzPts val="1200"/>
              <a:buFont typeface="Arial MT"/>
              <a:buChar char="•"/>
              <a:tabLst>
                <a:tab pos="440690" algn="l"/>
              </a:tabLst>
            </a:pPr>
            <a:r>
              <a:rPr lang="en-US" sz="2000" dirty="0">
                <a:latin typeface="Times New Roman" panose="02020603050405020304" pitchFamily="18" charset="0"/>
                <a:ea typeface="Arial MT"/>
                <a:cs typeface="Calibri" panose="020F0502020204030204" pitchFamily="34" charset="0"/>
              </a:rPr>
              <a:t>Plastic</a:t>
            </a:r>
            <a:r>
              <a:rPr lang="en-US" sz="2000" spc="-3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name</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plate</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for motor</a:t>
            </a:r>
            <a:r>
              <a:rPr lang="en-US" sz="2000" spc="-2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vehicle</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is</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to</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be</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classified</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as</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“accessory</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of</a:t>
            </a:r>
            <a:r>
              <a:rPr lang="en-US" sz="2000" spc="-1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motor</a:t>
            </a:r>
            <a:r>
              <a:rPr lang="en-US" sz="2000" spc="-10"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vehicle”</a:t>
            </a:r>
            <a:r>
              <a:rPr lang="en-US" sz="2000" spc="-28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and</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not “other</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articles of</a:t>
            </a:r>
            <a:r>
              <a:rPr lang="en-US" sz="2000" spc="5" dirty="0">
                <a:latin typeface="Times New Roman" panose="02020603050405020304" pitchFamily="18" charset="0"/>
                <a:ea typeface="Arial MT"/>
                <a:cs typeface="Calibri" panose="020F0502020204030204" pitchFamily="34" charset="0"/>
              </a:rPr>
              <a:t> </a:t>
            </a:r>
            <a:r>
              <a:rPr lang="en-US" sz="2000" dirty="0">
                <a:latin typeface="Times New Roman" panose="02020603050405020304" pitchFamily="18" charset="0"/>
                <a:ea typeface="Arial MT"/>
                <a:cs typeface="Calibri" panose="020F0502020204030204" pitchFamily="34" charset="0"/>
              </a:rPr>
              <a:t>plastic”</a:t>
            </a:r>
            <a:endParaRPr lang="en-IN" dirty="0">
              <a:effectLst/>
              <a:latin typeface="Calibri" panose="020F0502020204030204" pitchFamily="34" charset="0"/>
              <a:ea typeface="Arial MT"/>
              <a:cs typeface="Arial MT"/>
            </a:endParaRPr>
          </a:p>
        </p:txBody>
      </p:sp>
    </p:spTree>
    <p:extLst>
      <p:ext uri="{BB962C8B-B14F-4D97-AF65-F5344CB8AC3E}">
        <p14:creationId xmlns:p14="http://schemas.microsoft.com/office/powerpoint/2010/main" val="35653609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781" y="289390"/>
            <a:ext cx="10972799" cy="826700"/>
          </a:xfrm>
        </p:spPr>
        <p:txBody>
          <a:bodyPr/>
          <a:lstStyle/>
          <a:p>
            <a:r>
              <a:rPr lang="en-US" sz="3200" b="1" dirty="0"/>
              <a:t>GENERAL RULES OF INTERPRETATION –</a:t>
            </a:r>
            <a:r>
              <a:rPr lang="en-IN" sz="3200" dirty="0"/>
              <a:t/>
            </a:r>
            <a:br>
              <a:rPr lang="en-IN" sz="3200" dirty="0"/>
            </a:br>
            <a:r>
              <a:rPr lang="en-US" sz="3200" b="1" dirty="0"/>
              <a:t>RULE 3(b)</a:t>
            </a:r>
            <a:endParaRPr lang="en-IN" sz="3200" dirty="0"/>
          </a:p>
        </p:txBody>
      </p:sp>
      <p:sp>
        <p:nvSpPr>
          <p:cNvPr id="7" name="Rounded Rectangle 6"/>
          <p:cNvSpPr/>
          <p:nvPr/>
        </p:nvSpPr>
        <p:spPr>
          <a:xfrm>
            <a:off x="851769" y="2229633"/>
            <a:ext cx="10496811" cy="18162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chemeClr val="tx1"/>
                </a:solidFill>
              </a:rPr>
              <a:t>(b) Mixtures, composite goods consisting of different materials or made up of different components, and goods put up in sets for retail sale, which cannot be classified by reference to (a), shall be classified </a:t>
            </a:r>
            <a:r>
              <a:rPr lang="en-US" sz="2000" b="1" i="1" dirty="0">
                <a:solidFill>
                  <a:schemeClr val="tx1"/>
                </a:solidFill>
              </a:rPr>
              <a:t>as if they consisted of the material or component which gives them their essential character</a:t>
            </a:r>
            <a:r>
              <a:rPr lang="en-US" sz="2000" i="1" dirty="0">
                <a:solidFill>
                  <a:schemeClr val="tx1"/>
                </a:solidFill>
              </a:rPr>
              <a:t>, in so far as this criterion is applicable</a:t>
            </a:r>
            <a:endParaRPr lang="en-IN" sz="2000" dirty="0">
              <a:solidFill>
                <a:schemeClr val="tx1"/>
              </a:solidFill>
            </a:endParaRPr>
          </a:p>
        </p:txBody>
      </p:sp>
    </p:spTree>
    <p:extLst>
      <p:ext uri="{BB962C8B-B14F-4D97-AF65-F5344CB8AC3E}">
        <p14:creationId xmlns:p14="http://schemas.microsoft.com/office/powerpoint/2010/main" val="7544406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2350" y="1686173"/>
            <a:ext cx="4234702" cy="2635307"/>
          </a:xfrm>
          <a:prstGeom prst="rect">
            <a:avLst/>
          </a:prstGeom>
        </p:spPr>
      </p:pic>
      <p:sp>
        <p:nvSpPr>
          <p:cNvPr id="5" name="TextBox 4"/>
          <p:cNvSpPr txBox="1"/>
          <p:nvPr/>
        </p:nvSpPr>
        <p:spPr>
          <a:xfrm>
            <a:off x="964503" y="4952120"/>
            <a:ext cx="10721310" cy="923330"/>
          </a:xfrm>
          <a:prstGeom prst="rect">
            <a:avLst/>
          </a:prstGeom>
          <a:noFill/>
        </p:spPr>
        <p:txBody>
          <a:bodyPr wrap="square" rtlCol="0">
            <a:spAutoFit/>
          </a:bodyPr>
          <a:lstStyle/>
          <a:p>
            <a:r>
              <a:rPr lang="en-US" dirty="0" smtClean="0"/>
              <a:t>• </a:t>
            </a:r>
            <a:r>
              <a:rPr lang="en-US" dirty="0"/>
              <a:t>The Tribunal held that the impugned goods are speakers with added function and the main role of the item, in</a:t>
            </a:r>
          </a:p>
          <a:p>
            <a:r>
              <a:rPr lang="en-US" dirty="0"/>
              <a:t>question, remains amplifying the sound received from outside source or from inbuilt feature. The Tribunal held</a:t>
            </a:r>
          </a:p>
          <a:p>
            <a:r>
              <a:rPr lang="en-US" dirty="0"/>
              <a:t>that the product should be classified as speakers only</a:t>
            </a:r>
            <a:r>
              <a:rPr lang="en-US" dirty="0" smtClean="0"/>
              <a:t>.</a:t>
            </a:r>
            <a:endParaRPr lang="en-US" dirty="0"/>
          </a:p>
        </p:txBody>
      </p:sp>
      <p:sp>
        <p:nvSpPr>
          <p:cNvPr id="8" name="TextBox 7"/>
          <p:cNvSpPr txBox="1"/>
          <p:nvPr/>
        </p:nvSpPr>
        <p:spPr>
          <a:xfrm>
            <a:off x="4809995" y="1562278"/>
            <a:ext cx="7286211" cy="3139321"/>
          </a:xfrm>
          <a:prstGeom prst="rect">
            <a:avLst/>
          </a:prstGeom>
          <a:noFill/>
        </p:spPr>
        <p:txBody>
          <a:bodyPr wrap="square" rtlCol="0">
            <a:spAutoFit/>
          </a:bodyPr>
          <a:lstStyle/>
          <a:p>
            <a:r>
              <a:rPr lang="en-US" dirty="0"/>
              <a:t>• Multimedia speakers with additional facilities such as USB, SD card and FM radio etc. -whether classified</a:t>
            </a:r>
          </a:p>
          <a:p>
            <a:r>
              <a:rPr lang="en-IN" dirty="0"/>
              <a:t>under</a:t>
            </a:r>
          </a:p>
          <a:p>
            <a:r>
              <a:rPr lang="en-US" b="1" dirty="0"/>
              <a:t>• CTH 8518 </a:t>
            </a:r>
            <a:r>
              <a:rPr lang="en-US" dirty="0"/>
              <a:t>- Loudspeakers, whether or not mounted in their enclosures: headphones and earphones,</a:t>
            </a:r>
          </a:p>
          <a:p>
            <a:r>
              <a:rPr lang="en-US" dirty="0"/>
              <a:t>whether or not combined with a microphone, and sets consisting of a microphone and one or more</a:t>
            </a:r>
          </a:p>
          <a:p>
            <a:r>
              <a:rPr lang="en-US" dirty="0"/>
              <a:t>loudspeakers: audio-frequency electric amplifiers: electric sound amplifier sets; or under</a:t>
            </a:r>
          </a:p>
          <a:p>
            <a:r>
              <a:rPr lang="en-US" dirty="0"/>
              <a:t>• </a:t>
            </a:r>
            <a:r>
              <a:rPr lang="en-US" b="1" dirty="0"/>
              <a:t>CTH 8519</a:t>
            </a:r>
            <a:r>
              <a:rPr lang="en-US" dirty="0"/>
              <a:t> – “Sound recording or reproducing apparatus”</a:t>
            </a:r>
          </a:p>
          <a:p>
            <a:endParaRPr lang="en-IN" dirty="0"/>
          </a:p>
        </p:txBody>
      </p:sp>
    </p:spTree>
    <p:extLst>
      <p:ext uri="{BB962C8B-B14F-4D97-AF65-F5344CB8AC3E}">
        <p14:creationId xmlns:p14="http://schemas.microsoft.com/office/powerpoint/2010/main" val="10707354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608" y="239285"/>
            <a:ext cx="9619989" cy="826700"/>
          </a:xfrm>
        </p:spPr>
        <p:txBody>
          <a:bodyPr/>
          <a:lstStyle/>
          <a:p>
            <a:r>
              <a:rPr lang="en-US" sz="3200" b="1" dirty="0"/>
              <a:t>GENERAL RULES OF INTERPRETATION – RULE 5</a:t>
            </a:r>
            <a:endParaRPr lang="en-IN" sz="3200" dirty="0"/>
          </a:p>
        </p:txBody>
      </p:sp>
      <p:sp>
        <p:nvSpPr>
          <p:cNvPr id="7" name="Rounded Rectangle 6"/>
          <p:cNvSpPr/>
          <p:nvPr/>
        </p:nvSpPr>
        <p:spPr>
          <a:xfrm>
            <a:off x="162838" y="1429247"/>
            <a:ext cx="11837097" cy="42575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chemeClr val="tx1"/>
                </a:solidFill>
              </a:rPr>
              <a:t>5. In addition to the foregoing provisions, the following rules shall apply in respect of the goods referred to therein:</a:t>
            </a:r>
            <a:endParaRPr lang="en-IN" sz="2000" dirty="0">
              <a:solidFill>
                <a:schemeClr val="tx1"/>
              </a:solidFill>
            </a:endParaRPr>
          </a:p>
          <a:p>
            <a:pPr lvl="0"/>
            <a:r>
              <a:rPr lang="en-US" sz="2000" i="1" dirty="0">
                <a:solidFill>
                  <a:schemeClr val="tx1"/>
                </a:solidFill>
              </a:rPr>
              <a:t>Camera cases, musical instrument cases, gun cases, drawing instrument cases, necklace cases and similar containers, </a:t>
            </a:r>
            <a:r>
              <a:rPr lang="en-US" sz="2000" b="1" i="1" dirty="0">
                <a:solidFill>
                  <a:schemeClr val="tx1"/>
                </a:solidFill>
              </a:rPr>
              <a:t>specially shaped or fitted </a:t>
            </a:r>
            <a:r>
              <a:rPr lang="en-US" sz="2000" i="1" dirty="0">
                <a:solidFill>
                  <a:schemeClr val="tx1"/>
                </a:solidFill>
              </a:rPr>
              <a:t>to contain a specific article or set of articles, </a:t>
            </a:r>
            <a:r>
              <a:rPr lang="en-US" sz="2000" b="1" i="1" dirty="0">
                <a:solidFill>
                  <a:schemeClr val="tx1"/>
                </a:solidFill>
              </a:rPr>
              <a:t>suitable for long-term use </a:t>
            </a:r>
            <a:r>
              <a:rPr lang="en-US" sz="2000" i="1" dirty="0">
                <a:solidFill>
                  <a:schemeClr val="tx1"/>
                </a:solidFill>
              </a:rPr>
              <a:t>and </a:t>
            </a:r>
            <a:r>
              <a:rPr lang="en-US" sz="2000" b="1" i="1" dirty="0">
                <a:solidFill>
                  <a:schemeClr val="tx1"/>
                </a:solidFill>
              </a:rPr>
              <a:t>presented with the artic</a:t>
            </a:r>
            <a:r>
              <a:rPr lang="en-US" sz="2000" i="1" dirty="0">
                <a:solidFill>
                  <a:schemeClr val="tx1"/>
                </a:solidFill>
              </a:rPr>
              <a:t>les for which they are intended, shall be classified with such articles when of a kind normally sold therewith. This rule does not, however, apply to containers which give the whole its essential character;</a:t>
            </a:r>
            <a:endParaRPr lang="en-IN" sz="2000" dirty="0">
              <a:solidFill>
                <a:schemeClr val="tx1"/>
              </a:solidFill>
            </a:endParaRPr>
          </a:p>
          <a:p>
            <a:r>
              <a:rPr lang="en-US" sz="2000" i="1" dirty="0">
                <a:solidFill>
                  <a:schemeClr val="tx1"/>
                </a:solidFill>
              </a:rPr>
              <a:t> </a:t>
            </a:r>
            <a:endParaRPr lang="en-IN" sz="2000" dirty="0">
              <a:solidFill>
                <a:schemeClr val="tx1"/>
              </a:solidFill>
            </a:endParaRPr>
          </a:p>
          <a:p>
            <a:pPr lvl="0"/>
            <a:r>
              <a:rPr lang="en-US" sz="2000" i="1" dirty="0">
                <a:solidFill>
                  <a:schemeClr val="tx1"/>
                </a:solidFill>
              </a:rPr>
              <a:t>Subject to the provisions of (a) above, packing materials and packing containers presented with the goods therein shall be classified with the goods if they are of a kind normally used for packing such goods. However, this provisions does not apply when such packing materials or packing containers are clearly suitable for repetitive use.</a:t>
            </a:r>
            <a:endParaRPr lang="en-IN" sz="2000" dirty="0">
              <a:solidFill>
                <a:schemeClr val="tx1"/>
              </a:solidFill>
            </a:endParaRPr>
          </a:p>
          <a:p>
            <a:endParaRPr lang="en-IN" sz="2000" dirty="0">
              <a:solidFill>
                <a:schemeClr val="tx1"/>
              </a:solidFill>
            </a:endParaRPr>
          </a:p>
        </p:txBody>
      </p:sp>
    </p:spTree>
    <p:extLst>
      <p:ext uri="{BB962C8B-B14F-4D97-AF65-F5344CB8AC3E}">
        <p14:creationId xmlns:p14="http://schemas.microsoft.com/office/powerpoint/2010/main" val="12254678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5771-0378-A961-0DD3-1D3D7689F9FB}"/>
              </a:ext>
            </a:extLst>
          </p:cNvPr>
          <p:cNvSpPr>
            <a:spLocks noGrp="1"/>
          </p:cNvSpPr>
          <p:nvPr>
            <p:ph type="title"/>
          </p:nvPr>
        </p:nvSpPr>
        <p:spPr/>
        <p:txBody>
          <a:bodyPr/>
          <a:lstStyle/>
          <a:p>
            <a:r>
              <a:rPr lang="en-IN" b="1" dirty="0"/>
              <a:t>TRADE PARLANCE THEORY</a:t>
            </a:r>
          </a:p>
        </p:txBody>
      </p:sp>
      <p:pic>
        <p:nvPicPr>
          <p:cNvPr id="4" name="Picture 3">
            <a:extLst>
              <a:ext uri="{FF2B5EF4-FFF2-40B4-BE49-F238E27FC236}">
                <a16:creationId xmlns:a16="http://schemas.microsoft.com/office/drawing/2014/main" id="{50105C26-BE10-5AC4-FAB3-4871662F301D}"/>
              </a:ext>
            </a:extLst>
          </p:cNvPr>
          <p:cNvPicPr>
            <a:picLocks noChangeAspect="1"/>
          </p:cNvPicPr>
          <p:nvPr/>
        </p:nvPicPr>
        <p:blipFill>
          <a:blip r:embed="rId3"/>
          <a:stretch>
            <a:fillRect/>
          </a:stretch>
        </p:blipFill>
        <p:spPr>
          <a:xfrm>
            <a:off x="179070" y="1553528"/>
            <a:ext cx="5339398" cy="4995862"/>
          </a:xfrm>
          <a:prstGeom prst="rect">
            <a:avLst/>
          </a:prstGeom>
        </p:spPr>
      </p:pic>
      <p:sp>
        <p:nvSpPr>
          <p:cNvPr id="8" name="Content Placeholder 4">
            <a:extLst>
              <a:ext uri="{FF2B5EF4-FFF2-40B4-BE49-F238E27FC236}">
                <a16:creationId xmlns:a16="http://schemas.microsoft.com/office/drawing/2014/main" id="{3B6A5C79-4841-8AAA-488F-951AEEDC09FD}"/>
              </a:ext>
            </a:extLst>
          </p:cNvPr>
          <p:cNvSpPr>
            <a:spLocks noGrp="1"/>
          </p:cNvSpPr>
          <p:nvPr>
            <p:ph idx="1"/>
          </p:nvPr>
        </p:nvSpPr>
        <p:spPr>
          <a:xfrm>
            <a:off x="5668963" y="1690688"/>
            <a:ext cx="6343967" cy="5145087"/>
          </a:xfrm>
        </p:spPr>
        <p:txBody>
          <a:bodyPr>
            <a:normAutofit lnSpcReduction="10000"/>
          </a:bodyPr>
          <a:lstStyle/>
          <a:p>
            <a:pPr algn="just"/>
            <a:r>
              <a:rPr lang="en-US" b="1" dirty="0"/>
              <a:t>A word in statute should be construed in its popular sense and not in the strict or technical sense, ‘Popular sense’ means that which people conversant with the subject matter with which the statue is dealing would attribute to it.</a:t>
            </a:r>
          </a:p>
          <a:p>
            <a:pPr algn="just"/>
            <a:endParaRPr lang="en-US" b="1" dirty="0"/>
          </a:p>
          <a:p>
            <a:pPr algn="just"/>
            <a:r>
              <a:rPr lang="en-US" b="1" i="1" dirty="0"/>
              <a:t>“Where a word has a scientific or technical meaning and also an ordinary meaning according to common parlance, it is in the latter sense that in a taxing statute the word must be held to have been used, unless contrary intention is clearly expressed by the Legislature.”</a:t>
            </a:r>
          </a:p>
          <a:p>
            <a:pPr algn="just"/>
            <a:endParaRPr lang="en-US" b="1" i="1" dirty="0"/>
          </a:p>
          <a:p>
            <a:pPr algn="just"/>
            <a:r>
              <a:rPr lang="en-US" b="1" dirty="0"/>
              <a:t>The test ignores the technical meaning or scientific meaning if open market exists for the commodities commonly traded. </a:t>
            </a:r>
          </a:p>
        </p:txBody>
      </p:sp>
    </p:spTree>
    <p:extLst>
      <p:ext uri="{BB962C8B-B14F-4D97-AF65-F5344CB8AC3E}">
        <p14:creationId xmlns:p14="http://schemas.microsoft.com/office/powerpoint/2010/main" val="1588007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500"/>
                                        <p:tgtEl>
                                          <p:spTgt spid="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95386" y="1600648"/>
            <a:ext cx="8166970" cy="3477875"/>
          </a:xfrm>
          <a:prstGeom prst="rect">
            <a:avLst/>
          </a:prstGeom>
          <a:noFill/>
        </p:spPr>
        <p:txBody>
          <a:bodyPr wrap="square" rtlCol="0">
            <a:spAutoFit/>
          </a:bodyPr>
          <a:lstStyle/>
          <a:p>
            <a:r>
              <a:rPr lang="en-US" sz="2000" b="1" u="heavy" dirty="0"/>
              <a:t>CCE v. Connaught Plaza Restaurant P. Ltd (2012) 286 ELT</a:t>
            </a:r>
            <a:r>
              <a:rPr lang="en-US" sz="2000" b="1" dirty="0"/>
              <a:t> </a:t>
            </a:r>
            <a:r>
              <a:rPr lang="en-US" sz="2000" b="1" u="heavy" dirty="0"/>
              <a:t>321 (SC)</a:t>
            </a:r>
            <a:endParaRPr lang="en-IN" sz="2000" dirty="0"/>
          </a:p>
          <a:p>
            <a:pPr lvl="0"/>
            <a:r>
              <a:rPr lang="en-US" sz="2000" dirty="0" err="1"/>
              <a:t>Assessee</a:t>
            </a:r>
            <a:r>
              <a:rPr lang="en-US" sz="2000" dirty="0"/>
              <a:t> was of the view that that “soft-serve” is a product distinct and separate from “ice-cream” since ice-cream is commonly understood to have milk fat content above 8% whereas their product does not </a:t>
            </a:r>
            <a:r>
              <a:rPr lang="en-US" sz="2000" dirty="0" smtClean="0"/>
              <a:t>contain more than 5%. Hence it cannot be considered as ice- cream.</a:t>
            </a:r>
            <a:endParaRPr lang="en-IN" sz="2000" dirty="0"/>
          </a:p>
          <a:p>
            <a:r>
              <a:rPr lang="en-US" sz="2000" dirty="0"/>
              <a:t> </a:t>
            </a:r>
            <a:endParaRPr lang="en-IN" sz="2000" dirty="0"/>
          </a:p>
          <a:p>
            <a:pPr lvl="0"/>
            <a:r>
              <a:rPr lang="en-US" sz="2000" dirty="0"/>
              <a:t>“Soft-serve”, in the absence of a definition of the term “ice cream”, it is to be construed as per common parlance, even if under the provisions of Food Adulteration Act, it may not fall within the meaning of ice cream.</a:t>
            </a:r>
            <a:endParaRPr lang="en-IN" sz="2000" dirty="0"/>
          </a:p>
          <a:p>
            <a:r>
              <a:rPr lang="en-US" sz="2000" dirty="0"/>
              <a:t> </a:t>
            </a:r>
            <a:endParaRPr lang="en-IN" sz="2000" dirty="0"/>
          </a:p>
          <a:p>
            <a:r>
              <a:rPr lang="en-US" sz="2000" dirty="0"/>
              <a:t>What matters is the way the consumer perceives the product.</a:t>
            </a:r>
            <a:endParaRPr lang="en-IN" sz="1900" dirty="0"/>
          </a:p>
        </p:txBody>
      </p:sp>
      <p:pic>
        <p:nvPicPr>
          <p:cNvPr id="5" name="Picture 4"/>
          <p:cNvPicPr>
            <a:picLocks noChangeAspect="1"/>
          </p:cNvPicPr>
          <p:nvPr/>
        </p:nvPicPr>
        <p:blipFill>
          <a:blip r:embed="rId3"/>
          <a:stretch>
            <a:fillRect/>
          </a:stretch>
        </p:blipFill>
        <p:spPr>
          <a:xfrm>
            <a:off x="631342" y="1600648"/>
            <a:ext cx="2625425" cy="3308966"/>
          </a:xfrm>
          <a:prstGeom prst="rect">
            <a:avLst/>
          </a:prstGeom>
        </p:spPr>
      </p:pic>
      <p:sp>
        <p:nvSpPr>
          <p:cNvPr id="2" name="Title 1"/>
          <p:cNvSpPr>
            <a:spLocks noGrp="1"/>
          </p:cNvSpPr>
          <p:nvPr>
            <p:ph type="title"/>
          </p:nvPr>
        </p:nvSpPr>
        <p:spPr>
          <a:xfrm>
            <a:off x="1215318" y="551526"/>
            <a:ext cx="8761413" cy="596338"/>
          </a:xfrm>
        </p:spPr>
        <p:txBody>
          <a:bodyPr/>
          <a:lstStyle/>
          <a:p>
            <a:r>
              <a:rPr lang="en-US" dirty="0" smtClean="0"/>
              <a:t>Eg -  Common parlance theory</a:t>
            </a:r>
            <a:endParaRPr lang="en-IN" dirty="0"/>
          </a:p>
        </p:txBody>
      </p:sp>
      <p:sp>
        <p:nvSpPr>
          <p:cNvPr id="4" name="Content Placeholder 3"/>
          <p:cNvSpPr>
            <a:spLocks noGrp="1"/>
          </p:cNvSpPr>
          <p:nvPr>
            <p:ph idx="1"/>
          </p:nvPr>
        </p:nvSpPr>
        <p:spPr/>
        <p:txBody>
          <a:bodyPr/>
          <a:lstStyle/>
          <a:p>
            <a:endParaRPr lang="en-IN"/>
          </a:p>
        </p:txBody>
      </p:sp>
    </p:spTree>
    <p:extLst>
      <p:ext uri="{BB962C8B-B14F-4D97-AF65-F5344CB8AC3E}">
        <p14:creationId xmlns:p14="http://schemas.microsoft.com/office/powerpoint/2010/main" val="26461877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15143-FAF3-413D-81D1-F4344C71D7DB}"/>
              </a:ext>
            </a:extLst>
          </p:cNvPr>
          <p:cNvSpPr>
            <a:spLocks noGrp="1"/>
          </p:cNvSpPr>
          <p:nvPr>
            <p:ph type="title"/>
          </p:nvPr>
        </p:nvSpPr>
        <p:spPr>
          <a:xfrm>
            <a:off x="1220859" y="382410"/>
            <a:ext cx="8761413" cy="826700"/>
          </a:xfrm>
        </p:spPr>
        <p:txBody>
          <a:bodyPr/>
          <a:lstStyle/>
          <a:p>
            <a:r>
              <a:rPr lang="en-IN" dirty="0" smtClean="0"/>
              <a:t>Tariff Notifications - Services</a:t>
            </a:r>
            <a:endParaRPr lang="en-IN" dirty="0"/>
          </a:p>
        </p:txBody>
      </p:sp>
      <p:pic>
        <p:nvPicPr>
          <p:cNvPr id="8" name="Picture 7"/>
          <p:cNvPicPr>
            <a:picLocks noChangeAspect="1"/>
          </p:cNvPicPr>
          <p:nvPr/>
        </p:nvPicPr>
        <p:blipFill>
          <a:blip r:embed="rId2"/>
          <a:stretch>
            <a:fillRect/>
          </a:stretch>
        </p:blipFill>
        <p:spPr>
          <a:xfrm>
            <a:off x="706582" y="1446686"/>
            <a:ext cx="9064161" cy="1744738"/>
          </a:xfrm>
          <a:prstGeom prst="rect">
            <a:avLst/>
          </a:prstGeom>
        </p:spPr>
      </p:pic>
      <p:pic>
        <p:nvPicPr>
          <p:cNvPr id="3" name="Picture 2"/>
          <p:cNvPicPr>
            <a:picLocks noChangeAspect="1"/>
          </p:cNvPicPr>
          <p:nvPr/>
        </p:nvPicPr>
        <p:blipFill>
          <a:blip r:embed="rId3"/>
          <a:stretch>
            <a:fillRect/>
          </a:stretch>
        </p:blipFill>
        <p:spPr>
          <a:xfrm>
            <a:off x="1007782" y="3191425"/>
            <a:ext cx="8921876" cy="2186910"/>
          </a:xfrm>
          <a:prstGeom prst="rect">
            <a:avLst/>
          </a:prstGeom>
        </p:spPr>
      </p:pic>
      <p:sp>
        <p:nvSpPr>
          <p:cNvPr id="6" name="Arrow: Right 1">
            <a:extLst>
              <a:ext uri="{FF2B5EF4-FFF2-40B4-BE49-F238E27FC236}">
                <a16:creationId xmlns:a16="http://schemas.microsoft.com/office/drawing/2014/main" id="{BC1E9F33-AB37-4F81-9003-20D61D0D0E08}"/>
              </a:ext>
            </a:extLst>
          </p:cNvPr>
          <p:cNvSpPr/>
          <p:nvPr/>
        </p:nvSpPr>
        <p:spPr>
          <a:xfrm rot="19190263">
            <a:off x="682570" y="5463328"/>
            <a:ext cx="2209800" cy="41116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1007743" y="3884789"/>
            <a:ext cx="87630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2430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62862-93C4-AE48-6A16-23A7C47708D4}"/>
              </a:ext>
            </a:extLst>
          </p:cNvPr>
          <p:cNvSpPr>
            <a:spLocks noGrp="1"/>
          </p:cNvSpPr>
          <p:nvPr>
            <p:ph type="title"/>
          </p:nvPr>
        </p:nvSpPr>
        <p:spPr/>
        <p:txBody>
          <a:bodyPr/>
          <a:lstStyle/>
          <a:p>
            <a:r>
              <a:rPr lang="en-IN" b="1" dirty="0"/>
              <a:t>Classification of Services</a:t>
            </a:r>
          </a:p>
        </p:txBody>
      </p:sp>
      <p:sp>
        <p:nvSpPr>
          <p:cNvPr id="3" name="Content Placeholder 2">
            <a:extLst>
              <a:ext uri="{FF2B5EF4-FFF2-40B4-BE49-F238E27FC236}">
                <a16:creationId xmlns:a16="http://schemas.microsoft.com/office/drawing/2014/main" id="{09D8BF17-A523-8756-B806-91E5C5022F8A}"/>
              </a:ext>
            </a:extLst>
          </p:cNvPr>
          <p:cNvSpPr>
            <a:spLocks noGrp="1"/>
          </p:cNvSpPr>
          <p:nvPr>
            <p:ph idx="1"/>
          </p:nvPr>
        </p:nvSpPr>
        <p:spPr/>
        <p:txBody>
          <a:bodyPr/>
          <a:lstStyle/>
          <a:p>
            <a:pPr marL="0" indent="0">
              <a:buNone/>
            </a:pPr>
            <a:r>
              <a:rPr lang="en-IN" dirty="0"/>
              <a:t> </a:t>
            </a:r>
          </a:p>
        </p:txBody>
      </p:sp>
      <p:pic>
        <p:nvPicPr>
          <p:cNvPr id="4" name="Picture 3">
            <a:extLst>
              <a:ext uri="{FF2B5EF4-FFF2-40B4-BE49-F238E27FC236}">
                <a16:creationId xmlns:a16="http://schemas.microsoft.com/office/drawing/2014/main" id="{36B35C37-FFEB-6828-294A-13E53BE4055F}"/>
              </a:ext>
            </a:extLst>
          </p:cNvPr>
          <p:cNvPicPr>
            <a:picLocks noChangeAspect="1"/>
          </p:cNvPicPr>
          <p:nvPr/>
        </p:nvPicPr>
        <p:blipFill rotWithShape="1">
          <a:blip r:embed="rId2"/>
          <a:srcRect t="11303" r="2936" b="6310"/>
          <a:stretch/>
        </p:blipFill>
        <p:spPr>
          <a:xfrm>
            <a:off x="686819" y="1463834"/>
            <a:ext cx="10818362" cy="5074920"/>
          </a:xfrm>
          <a:prstGeom prst="rect">
            <a:avLst/>
          </a:prstGeom>
        </p:spPr>
      </p:pic>
    </p:spTree>
    <p:extLst>
      <p:ext uri="{BB962C8B-B14F-4D97-AF65-F5344CB8AC3E}">
        <p14:creationId xmlns:p14="http://schemas.microsoft.com/office/powerpoint/2010/main" val="12204022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26402" y="398250"/>
            <a:ext cx="8761413" cy="826700"/>
          </a:xfrm>
        </p:spPr>
        <p:txBody>
          <a:bodyPr/>
          <a:lstStyle/>
          <a:p>
            <a:r>
              <a:rPr lang="en-US" dirty="0"/>
              <a:t>Tariff Notifications - Services</a:t>
            </a:r>
            <a:endParaRPr lang="en-US" i="1"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479" y="1562793"/>
            <a:ext cx="8950383" cy="2475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2288771" y="3003666"/>
            <a:ext cx="5029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812472" y="3298768"/>
            <a:ext cx="5029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8429F33-8B2B-4D8F-A24F-9877CCFE04E8}"/>
              </a:ext>
            </a:extLst>
          </p:cNvPr>
          <p:cNvPicPr>
            <a:picLocks noChangeAspect="1"/>
          </p:cNvPicPr>
          <p:nvPr/>
        </p:nvPicPr>
        <p:blipFill>
          <a:blip r:embed="rId4"/>
          <a:stretch>
            <a:fillRect/>
          </a:stretch>
        </p:blipFill>
        <p:spPr>
          <a:xfrm>
            <a:off x="1616479" y="5361587"/>
            <a:ext cx="8707408" cy="1071895"/>
          </a:xfrm>
          <a:prstGeom prst="rect">
            <a:avLst/>
          </a:prstGeom>
        </p:spPr>
      </p:pic>
      <p:cxnSp>
        <p:nvCxnSpPr>
          <p:cNvPr id="4" name="Straight Connector 3"/>
          <p:cNvCxnSpPr/>
          <p:nvPr/>
        </p:nvCxnSpPr>
        <p:spPr>
          <a:xfrm flipV="1">
            <a:off x="7317971" y="3815542"/>
            <a:ext cx="1194262" cy="16625"/>
          </a:xfrm>
          <a:prstGeom prst="line">
            <a:avLst/>
          </a:prstGeom>
        </p:spPr>
        <p:style>
          <a:lnRef idx="3">
            <a:schemeClr val="accent3"/>
          </a:lnRef>
          <a:fillRef idx="0">
            <a:schemeClr val="accent3"/>
          </a:fillRef>
          <a:effectRef idx="2">
            <a:schemeClr val="accent3"/>
          </a:effectRef>
          <a:fontRef idx="minor">
            <a:schemeClr val="tx1"/>
          </a:fontRef>
        </p:style>
      </p:cxnSp>
      <p:graphicFrame>
        <p:nvGraphicFramePr>
          <p:cNvPr id="9" name="Table 8"/>
          <p:cNvGraphicFramePr>
            <a:graphicFrameLocks noGrp="1"/>
          </p:cNvGraphicFramePr>
          <p:nvPr/>
        </p:nvGraphicFramePr>
        <p:xfrm>
          <a:off x="1647825" y="5400675"/>
          <a:ext cx="8667750" cy="1066800"/>
        </p:xfrm>
        <a:graphic>
          <a:graphicData uri="http://schemas.openxmlformats.org/drawingml/2006/table">
            <a:tbl>
              <a:tblPr/>
              <a:tblGrid>
                <a:gridCol w="8667750">
                  <a:extLst>
                    <a:ext uri="{9D8B030D-6E8A-4147-A177-3AD203B41FA5}">
                      <a16:colId xmlns:a16="http://schemas.microsoft.com/office/drawing/2014/main" val="3839798959"/>
                    </a:ext>
                  </a:extLst>
                </a:gridCol>
              </a:tblGrid>
              <a:tr h="1066800">
                <a:tc>
                  <a:txBody>
                    <a:bodyPr/>
                    <a:lstStyle/>
                    <a:p>
                      <a:endParaRPr lang="en-IN"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extLst>
                  <a:ext uri="{0D108BD9-81ED-4DB2-BD59-A6C34878D82A}">
                    <a16:rowId xmlns:a16="http://schemas.microsoft.com/office/drawing/2014/main" val="1221087725"/>
                  </a:ext>
                </a:extLst>
              </a:tr>
            </a:tbl>
          </a:graphicData>
        </a:graphic>
      </p:graphicFrame>
    </p:spTree>
    <p:extLst>
      <p:ext uri="{BB962C8B-B14F-4D97-AF65-F5344CB8AC3E}">
        <p14:creationId xmlns:p14="http://schemas.microsoft.com/office/powerpoint/2010/main" val="10944901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318" y="396353"/>
            <a:ext cx="8761413" cy="826700"/>
          </a:xfrm>
        </p:spPr>
        <p:txBody>
          <a:bodyPr/>
          <a:lstStyle/>
          <a:p>
            <a:r>
              <a:rPr lang="en-US" dirty="0" smtClean="0"/>
              <a:t>Levy and Collection – Section 9</a:t>
            </a:r>
            <a:endParaRPr lang="en-US" dirty="0"/>
          </a:p>
        </p:txBody>
      </p:sp>
      <p:sp>
        <p:nvSpPr>
          <p:cNvPr id="3" name="Content Placeholder 2"/>
          <p:cNvSpPr>
            <a:spLocks noGrp="1"/>
          </p:cNvSpPr>
          <p:nvPr>
            <p:ph idx="1"/>
          </p:nvPr>
        </p:nvSpPr>
        <p:spPr>
          <a:xfrm>
            <a:off x="506587" y="2376142"/>
            <a:ext cx="11163098" cy="3416300"/>
          </a:xfrm>
        </p:spPr>
        <p:txBody>
          <a:bodyPr/>
          <a:lstStyle/>
          <a:p>
            <a:r>
              <a:rPr lang="en-IN" dirty="0"/>
              <a:t>(</a:t>
            </a:r>
            <a:r>
              <a:rPr lang="en-IN" i="1" dirty="0"/>
              <a:t>1) Subject to the provisions of sub-section (2), there shall be levied a tax called the central goods and services tax on all </a:t>
            </a:r>
            <a:r>
              <a:rPr lang="en-IN" i="1" dirty="0" smtClean="0"/>
              <a:t>intra-state </a:t>
            </a:r>
            <a:r>
              <a:rPr lang="en-IN" i="1" dirty="0"/>
              <a:t>supplies of goods or services or both, except on the supply of alcoholic liquor for human consumption, on the value determined under </a:t>
            </a:r>
            <a:r>
              <a:rPr lang="en-IN" i="1" dirty="0">
                <a:hlinkClick r:id="rId3"/>
              </a:rPr>
              <a:t>section 15</a:t>
            </a:r>
            <a:r>
              <a:rPr lang="en-IN" i="1" dirty="0"/>
              <a:t> and </a:t>
            </a:r>
            <a:r>
              <a:rPr lang="en-IN" i="1" u="sng" dirty="0">
                <a:solidFill>
                  <a:srgbClr val="FF0000"/>
                </a:solidFill>
              </a:rPr>
              <a:t>at such rates</a:t>
            </a:r>
            <a:r>
              <a:rPr lang="en-IN" i="1" dirty="0"/>
              <a:t>, not exceeding twenty per cent., </a:t>
            </a:r>
            <a:r>
              <a:rPr lang="en-IN" b="1" i="1" u="sng" dirty="0"/>
              <a:t>as may be notified by the Government on the recommendations of the Council and collected in such manner as may be prescribed and shall be paid by the taxable person.</a:t>
            </a:r>
            <a:endParaRPr lang="en-US" sz="2800" b="1" i="1" u="sng" dirty="0"/>
          </a:p>
        </p:txBody>
      </p:sp>
      <p:graphicFrame>
        <p:nvGraphicFramePr>
          <p:cNvPr id="4" name="Content Placeholder 4">
            <a:extLst>
              <a:ext uri="{FF2B5EF4-FFF2-40B4-BE49-F238E27FC236}">
                <a16:creationId xmlns:a16="http://schemas.microsoft.com/office/drawing/2014/main" id="{E0D35CE7-2C71-4E14-AEEE-97E2462085B4}"/>
              </a:ext>
            </a:extLst>
          </p:cNvPr>
          <p:cNvGraphicFramePr>
            <a:graphicFrameLocks/>
          </p:cNvGraphicFramePr>
          <p:nvPr>
            <p:extLst>
              <p:ext uri="{D42A27DB-BD31-4B8C-83A1-F6EECF244321}">
                <p14:modId xmlns:p14="http://schemas.microsoft.com/office/powerpoint/2010/main" val="1940329926"/>
              </p:ext>
            </p:extLst>
          </p:nvPr>
        </p:nvGraphicFramePr>
        <p:xfrm>
          <a:off x="7631085" y="1610721"/>
          <a:ext cx="4038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125365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C3E1453D-FBB4-49A6-B3CA-0E1E0E300C01}"/>
                                            </p:graphicEl>
                                          </p:spTgt>
                                        </p:tgtEl>
                                        <p:attrNameLst>
                                          <p:attrName>style.visibility</p:attrName>
                                        </p:attrNameLst>
                                      </p:cBhvr>
                                      <p:to>
                                        <p:strVal val="visible"/>
                                      </p:to>
                                    </p:set>
                                    <p:animEffect transition="in" filter="fade">
                                      <p:cBhvr>
                                        <p:cTn id="12" dur="500"/>
                                        <p:tgtEl>
                                          <p:spTgt spid="4">
                                            <p:graphicEl>
                                              <a:dgm id="{C3E1453D-FBB4-49A6-B3CA-0E1E0E300C0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21085-84B9-30C5-460F-E420DEF70713}"/>
              </a:ext>
            </a:extLst>
          </p:cNvPr>
          <p:cNvSpPr>
            <a:spLocks noGrp="1"/>
          </p:cNvSpPr>
          <p:nvPr>
            <p:ph type="title"/>
          </p:nvPr>
        </p:nvSpPr>
        <p:spPr/>
        <p:txBody>
          <a:bodyPr/>
          <a:lstStyle/>
          <a:p>
            <a:r>
              <a:rPr lang="en-US" b="1" dirty="0" smtClean="0"/>
              <a:t>Structural </a:t>
            </a:r>
            <a:r>
              <a:rPr lang="en-US" b="1" dirty="0" smtClean="0"/>
              <a:t>Difference between Tariff of Goods and Services</a:t>
            </a:r>
            <a:endParaRPr lang="en-IN" b="1" dirty="0"/>
          </a:p>
        </p:txBody>
      </p:sp>
      <p:sp>
        <p:nvSpPr>
          <p:cNvPr id="3" name="Text Placeholder 2"/>
          <p:cNvSpPr>
            <a:spLocks noGrp="1"/>
          </p:cNvSpPr>
          <p:nvPr>
            <p:ph type="body" idx="1"/>
          </p:nvPr>
        </p:nvSpPr>
        <p:spPr>
          <a:xfrm>
            <a:off x="1154954" y="1913860"/>
            <a:ext cx="4825157" cy="945718"/>
          </a:xfrm>
        </p:spPr>
        <p:txBody>
          <a:bodyPr/>
          <a:lstStyle/>
          <a:p>
            <a:r>
              <a:rPr lang="en-US" b="1" dirty="0"/>
              <a:t>FIRST SCHEDULE TO CUSTOMS TARIFF ACT, 1975</a:t>
            </a:r>
            <a:endParaRPr lang="en-IN" dirty="0"/>
          </a:p>
        </p:txBody>
      </p:sp>
      <p:graphicFrame>
        <p:nvGraphicFramePr>
          <p:cNvPr id="4" name="Content Placeholder 5">
            <a:extLst>
              <a:ext uri="{FF2B5EF4-FFF2-40B4-BE49-F238E27FC236}">
                <a16:creationId xmlns:a16="http://schemas.microsoft.com/office/drawing/2014/main" id="{0CEE5C47-714B-2FBA-D318-22B1E1F88730}"/>
              </a:ext>
            </a:extLst>
          </p:cNvPr>
          <p:cNvGraphicFramePr>
            <a:graphicFrameLocks noGrp="1"/>
          </p:cNvGraphicFramePr>
          <p:nvPr>
            <p:ph sz="half" idx="2"/>
            <p:extLst>
              <p:ext uri="{D42A27DB-BD31-4B8C-83A1-F6EECF244321}">
                <p14:modId xmlns:p14="http://schemas.microsoft.com/office/powerpoint/2010/main" val="3569946292"/>
              </p:ext>
            </p:extLst>
          </p:nvPr>
        </p:nvGraphicFramePr>
        <p:xfrm>
          <a:off x="1155700" y="3179763"/>
          <a:ext cx="4824413" cy="28400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 Placeholder 12"/>
          <p:cNvSpPr>
            <a:spLocks noGrp="1"/>
          </p:cNvSpPr>
          <p:nvPr>
            <p:ph type="body" sz="quarter" idx="3"/>
          </p:nvPr>
        </p:nvSpPr>
        <p:spPr>
          <a:xfrm>
            <a:off x="6208712" y="1994170"/>
            <a:ext cx="4825159" cy="865408"/>
          </a:xfrm>
        </p:spPr>
        <p:txBody>
          <a:bodyPr/>
          <a:lstStyle/>
          <a:p>
            <a:r>
              <a:rPr lang="en-US" b="1" dirty="0" smtClean="0"/>
              <a:t>SCHEME OF CLASSIFICATION OF SERVICES</a:t>
            </a:r>
            <a:endParaRPr lang="en-IN" b="1" dirty="0"/>
          </a:p>
        </p:txBody>
      </p:sp>
      <p:pic>
        <p:nvPicPr>
          <p:cNvPr id="18" name="Content Placeholder 17"/>
          <p:cNvPicPr>
            <a:picLocks noGrp="1" noChangeAspect="1"/>
          </p:cNvPicPr>
          <p:nvPr>
            <p:ph sz="quarter" idx="4"/>
          </p:nvPr>
        </p:nvPicPr>
        <p:blipFill>
          <a:blip r:embed="rId7"/>
          <a:stretch>
            <a:fillRect/>
          </a:stretch>
        </p:blipFill>
        <p:spPr>
          <a:xfrm>
            <a:off x="6335123" y="2996119"/>
            <a:ext cx="4598766" cy="3511686"/>
          </a:xfrm>
          <a:prstGeom prst="rect">
            <a:avLst/>
          </a:prstGeom>
        </p:spPr>
      </p:pic>
      <p:pic>
        <p:nvPicPr>
          <p:cNvPr id="17" name="Picture 16"/>
          <p:cNvPicPr>
            <a:picLocks noChangeAspect="1"/>
          </p:cNvPicPr>
          <p:nvPr/>
        </p:nvPicPr>
        <p:blipFill>
          <a:blip r:embed="rId8"/>
          <a:stretch>
            <a:fillRect/>
          </a:stretch>
        </p:blipFill>
        <p:spPr>
          <a:xfrm>
            <a:off x="800690" y="3064213"/>
            <a:ext cx="4496427" cy="3443592"/>
          </a:xfrm>
          <a:prstGeom prst="rect">
            <a:avLst/>
          </a:prstGeom>
        </p:spPr>
      </p:pic>
    </p:spTree>
    <p:extLst>
      <p:ext uri="{BB962C8B-B14F-4D97-AF65-F5344CB8AC3E}">
        <p14:creationId xmlns:p14="http://schemas.microsoft.com/office/powerpoint/2010/main" val="5930614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09776" y="348649"/>
            <a:ext cx="8761413" cy="826700"/>
          </a:xfrm>
        </p:spPr>
        <p:txBody>
          <a:bodyPr>
            <a:normAutofit/>
          </a:bodyPr>
          <a:lstStyle/>
          <a:p>
            <a:r>
              <a:rPr lang="en-US" dirty="0"/>
              <a:t>Illustration – Scheme</a:t>
            </a:r>
            <a:endParaRPr lang="en-US" i="1"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158" y="1371601"/>
            <a:ext cx="6391275" cy="511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79924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15318" y="368646"/>
            <a:ext cx="8761413" cy="826700"/>
          </a:xfrm>
        </p:spPr>
        <p:txBody>
          <a:bodyPr>
            <a:normAutofit/>
          </a:bodyPr>
          <a:lstStyle/>
          <a:p>
            <a:r>
              <a:rPr lang="en-US" dirty="0"/>
              <a:t>Illustration – multiple rates!</a:t>
            </a:r>
            <a:endParaRPr lang="en-US" i="1" dirty="0"/>
          </a:p>
        </p:txBody>
      </p:sp>
      <p:pic>
        <p:nvPicPr>
          <p:cNvPr id="2" name="Picture 1"/>
          <p:cNvPicPr>
            <a:picLocks noChangeAspect="1"/>
          </p:cNvPicPr>
          <p:nvPr/>
        </p:nvPicPr>
        <p:blipFill>
          <a:blip r:embed="rId3"/>
          <a:stretch>
            <a:fillRect/>
          </a:stretch>
        </p:blipFill>
        <p:spPr>
          <a:xfrm>
            <a:off x="2133047" y="2181051"/>
            <a:ext cx="7925906" cy="249589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565929472"/>
              </p:ext>
            </p:extLst>
          </p:nvPr>
        </p:nvGraphicFramePr>
        <p:xfrm>
          <a:off x="1828800" y="1911927"/>
          <a:ext cx="8147931" cy="2959331"/>
        </p:xfrm>
        <a:graphic>
          <a:graphicData uri="http://schemas.openxmlformats.org/drawingml/2006/table">
            <a:tbl>
              <a:tblPr/>
              <a:tblGrid>
                <a:gridCol w="8147931">
                  <a:extLst>
                    <a:ext uri="{9D8B030D-6E8A-4147-A177-3AD203B41FA5}">
                      <a16:colId xmlns:a16="http://schemas.microsoft.com/office/drawing/2014/main" val="2694961412"/>
                    </a:ext>
                  </a:extLst>
                </a:gridCol>
              </a:tblGrid>
              <a:tr h="2959331">
                <a:tc>
                  <a:txBody>
                    <a:bodyPr/>
                    <a:lstStyle/>
                    <a:p>
                      <a:endParaRPr lang="en-IN"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62216615"/>
                  </a:ext>
                </a:extLst>
              </a:tr>
            </a:tbl>
          </a:graphicData>
        </a:graphic>
      </p:graphicFrame>
    </p:spTree>
    <p:extLst>
      <p:ext uri="{BB962C8B-B14F-4D97-AF65-F5344CB8AC3E}">
        <p14:creationId xmlns:p14="http://schemas.microsoft.com/office/powerpoint/2010/main" val="12598167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15318" y="335395"/>
            <a:ext cx="8761413" cy="826700"/>
          </a:xfrm>
        </p:spPr>
        <p:txBody>
          <a:bodyPr>
            <a:normAutofit/>
          </a:bodyPr>
          <a:lstStyle/>
          <a:p>
            <a:r>
              <a:rPr lang="en-US" dirty="0"/>
              <a:t>Illustration – right-to-use!</a:t>
            </a:r>
            <a:endParaRPr lang="en-US" i="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950" y="1524001"/>
            <a:ext cx="6896100"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94435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15318" y="356426"/>
            <a:ext cx="8761413" cy="826700"/>
          </a:xfrm>
        </p:spPr>
        <p:txBody>
          <a:bodyPr/>
          <a:lstStyle/>
          <a:p>
            <a:r>
              <a:rPr lang="en-US" dirty="0"/>
              <a:t>Tariff Notifications - Services</a:t>
            </a:r>
            <a:endParaRPr lang="en-US" i="1" dirty="0"/>
          </a:p>
        </p:txBody>
      </p:sp>
      <p:pic>
        <p:nvPicPr>
          <p:cNvPr id="3" name="Picture 2"/>
          <p:cNvPicPr>
            <a:picLocks noChangeAspect="1"/>
          </p:cNvPicPr>
          <p:nvPr/>
        </p:nvPicPr>
        <p:blipFill>
          <a:blip r:embed="rId3"/>
          <a:stretch>
            <a:fillRect/>
          </a:stretch>
        </p:blipFill>
        <p:spPr>
          <a:xfrm>
            <a:off x="1024408" y="1385755"/>
            <a:ext cx="10750021" cy="4616034"/>
          </a:xfrm>
          <a:prstGeom prst="rect">
            <a:avLst/>
          </a:prstGeom>
        </p:spPr>
      </p:pic>
      <p:sp>
        <p:nvSpPr>
          <p:cNvPr id="6" name="Arrow: Right 1">
            <a:extLst>
              <a:ext uri="{FF2B5EF4-FFF2-40B4-BE49-F238E27FC236}">
                <a16:creationId xmlns:a16="http://schemas.microsoft.com/office/drawing/2014/main" id="{BC1E9F33-AB37-4F81-9003-20D61D0D0E08}"/>
              </a:ext>
            </a:extLst>
          </p:cNvPr>
          <p:cNvSpPr/>
          <p:nvPr/>
        </p:nvSpPr>
        <p:spPr>
          <a:xfrm rot="8583192">
            <a:off x="6091461" y="4245358"/>
            <a:ext cx="2209800" cy="41116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5001308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04235" y="316299"/>
            <a:ext cx="8761413" cy="826700"/>
          </a:xfrm>
        </p:spPr>
        <p:txBody>
          <a:bodyPr>
            <a:normAutofit/>
          </a:bodyPr>
          <a:lstStyle/>
          <a:p>
            <a:r>
              <a:rPr lang="en-US" dirty="0" smtClean="0"/>
              <a:t>Explanatory Notes </a:t>
            </a:r>
            <a:endParaRPr lang="en-US" dirty="0"/>
          </a:p>
        </p:txBody>
      </p:sp>
      <p:pic>
        <p:nvPicPr>
          <p:cNvPr id="2" name="Picture 1">
            <a:hlinkClick r:id="rId3" action="ppaction://hlinkfile"/>
          </p:cNvPr>
          <p:cNvPicPr>
            <a:picLocks noChangeAspect="1"/>
          </p:cNvPicPr>
          <p:nvPr/>
        </p:nvPicPr>
        <p:blipFill>
          <a:blip r:embed="rId4"/>
          <a:stretch>
            <a:fillRect/>
          </a:stretch>
        </p:blipFill>
        <p:spPr>
          <a:xfrm>
            <a:off x="1295943" y="1558724"/>
            <a:ext cx="9583487" cy="4910169"/>
          </a:xfrm>
          <a:prstGeom prst="rect">
            <a:avLst/>
          </a:prstGeom>
        </p:spPr>
      </p:pic>
      <p:cxnSp>
        <p:nvCxnSpPr>
          <p:cNvPr id="4" name="Straight Connector 3"/>
          <p:cNvCxnSpPr/>
          <p:nvPr/>
        </p:nvCxnSpPr>
        <p:spPr>
          <a:xfrm>
            <a:off x="4655127" y="4796444"/>
            <a:ext cx="335002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9" name="Straight Connector 8"/>
          <p:cNvCxnSpPr/>
          <p:nvPr/>
        </p:nvCxnSpPr>
        <p:spPr>
          <a:xfrm flipV="1">
            <a:off x="6330141" y="5270269"/>
            <a:ext cx="3736572" cy="8313"/>
          </a:xfrm>
          <a:prstGeom prst="line">
            <a:avLst/>
          </a:prstGeom>
        </p:spPr>
        <p:style>
          <a:lnRef idx="3">
            <a:schemeClr val="accent3"/>
          </a:lnRef>
          <a:fillRef idx="0">
            <a:schemeClr val="accent3"/>
          </a:fillRef>
          <a:effectRef idx="2">
            <a:schemeClr val="accent3"/>
          </a:effectRef>
          <a:fontRef idx="minor">
            <a:schemeClr val="tx1"/>
          </a:fontRef>
        </p:style>
      </p:cxnSp>
      <p:cxnSp>
        <p:nvCxnSpPr>
          <p:cNvPr id="12" name="Straight Connector 11"/>
          <p:cNvCxnSpPr/>
          <p:nvPr/>
        </p:nvCxnSpPr>
        <p:spPr>
          <a:xfrm flipV="1">
            <a:off x="4547062" y="3640975"/>
            <a:ext cx="4638502" cy="33250"/>
          </a:xfrm>
          <a:prstGeom prst="line">
            <a:avLst/>
          </a:prstGeom>
          <a:ln w="95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6901361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31943" y="363104"/>
            <a:ext cx="8761413" cy="826700"/>
          </a:xfrm>
        </p:spPr>
        <p:txBody>
          <a:bodyPr>
            <a:normAutofit/>
          </a:bodyPr>
          <a:lstStyle/>
          <a:p>
            <a:r>
              <a:rPr lang="en-US" dirty="0"/>
              <a:t>Illustration – missing </a:t>
            </a:r>
            <a:r>
              <a:rPr lang="en-US" dirty="0" smtClean="0"/>
              <a:t>activities-  n.e.c ?</a:t>
            </a:r>
            <a:endParaRPr lang="en-US" i="1"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5308" y="1676401"/>
            <a:ext cx="6372225"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72561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Summarised….</a:t>
            </a:r>
            <a:endParaRPr lang="en-US" dirty="0"/>
          </a:p>
        </p:txBody>
      </p:sp>
      <p:graphicFrame>
        <p:nvGraphicFramePr>
          <p:cNvPr id="10" name="Diagram 9"/>
          <p:cNvGraphicFramePr/>
          <p:nvPr/>
        </p:nvGraphicFramePr>
        <p:xfrm>
          <a:off x="1981200" y="1752600"/>
          <a:ext cx="82296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89969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graphicEl>
                                              <a:dgm id="{125428C8-C240-45F6-9981-06F016AFFFF9}"/>
                                            </p:graphicEl>
                                          </p:spTgt>
                                        </p:tgtEl>
                                        <p:attrNameLst>
                                          <p:attrName>style.visibility</p:attrName>
                                        </p:attrNameLst>
                                      </p:cBhvr>
                                      <p:to>
                                        <p:strVal val="visible"/>
                                      </p:to>
                                    </p:set>
                                    <p:animEffect transition="in" filter="fade">
                                      <p:cBhvr>
                                        <p:cTn id="7" dur="500"/>
                                        <p:tgtEl>
                                          <p:spTgt spid="10">
                                            <p:graphicEl>
                                              <a:dgm id="{125428C8-C240-45F6-9981-06F016AFFFF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graphicEl>
                                              <a:dgm id="{DDBE606F-34AA-4A06-B96C-537FE6E9F52A}"/>
                                            </p:graphicEl>
                                          </p:spTgt>
                                        </p:tgtEl>
                                        <p:attrNameLst>
                                          <p:attrName>style.visibility</p:attrName>
                                        </p:attrNameLst>
                                      </p:cBhvr>
                                      <p:to>
                                        <p:strVal val="visible"/>
                                      </p:to>
                                    </p:set>
                                    <p:animEffect transition="in" filter="fade">
                                      <p:cBhvr>
                                        <p:cTn id="12" dur="500"/>
                                        <p:tgtEl>
                                          <p:spTgt spid="10">
                                            <p:graphicEl>
                                              <a:dgm id="{DDBE606F-34AA-4A06-B96C-537FE6E9F52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FBF7BDBE-40E2-4941-BF38-88C8768A3F9E}"/>
                                            </p:graphicEl>
                                          </p:spTgt>
                                        </p:tgtEl>
                                        <p:attrNameLst>
                                          <p:attrName>style.visibility</p:attrName>
                                        </p:attrNameLst>
                                      </p:cBhvr>
                                      <p:to>
                                        <p:strVal val="visible"/>
                                      </p:to>
                                    </p:set>
                                    <p:animEffect transition="in" filter="fade">
                                      <p:cBhvr>
                                        <p:cTn id="17" dur="500"/>
                                        <p:tgtEl>
                                          <p:spTgt spid="10">
                                            <p:graphicEl>
                                              <a:dgm id="{FBF7BDBE-40E2-4941-BF38-88C8768A3F9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graphicEl>
                                              <a:dgm id="{A238539B-8DB4-4BC7-A93A-E50C6CB565DE}"/>
                                            </p:graphicEl>
                                          </p:spTgt>
                                        </p:tgtEl>
                                        <p:attrNameLst>
                                          <p:attrName>style.visibility</p:attrName>
                                        </p:attrNameLst>
                                      </p:cBhvr>
                                      <p:to>
                                        <p:strVal val="visible"/>
                                      </p:to>
                                    </p:set>
                                    <p:animEffect transition="in" filter="fade">
                                      <p:cBhvr>
                                        <p:cTn id="22" dur="500"/>
                                        <p:tgtEl>
                                          <p:spTgt spid="10">
                                            <p:graphicEl>
                                              <a:dgm id="{A238539B-8DB4-4BC7-A93A-E50C6CB565D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graphicEl>
                                              <a:dgm id="{EE4C5409-DAFC-4F92-ACC0-98E2754C9646}"/>
                                            </p:graphicEl>
                                          </p:spTgt>
                                        </p:tgtEl>
                                        <p:attrNameLst>
                                          <p:attrName>style.visibility</p:attrName>
                                        </p:attrNameLst>
                                      </p:cBhvr>
                                      <p:to>
                                        <p:strVal val="visible"/>
                                      </p:to>
                                    </p:set>
                                    <p:animEffect transition="in" filter="fade">
                                      <p:cBhvr>
                                        <p:cTn id="27" dur="500"/>
                                        <p:tgtEl>
                                          <p:spTgt spid="10">
                                            <p:graphicEl>
                                              <a:dgm id="{EE4C5409-DAFC-4F92-ACC0-98E2754C964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graphicEl>
                                              <a:dgm id="{C74D27B8-0541-4F02-8D00-1D83B5C96281}"/>
                                            </p:graphicEl>
                                          </p:spTgt>
                                        </p:tgtEl>
                                        <p:attrNameLst>
                                          <p:attrName>style.visibility</p:attrName>
                                        </p:attrNameLst>
                                      </p:cBhvr>
                                      <p:to>
                                        <p:strVal val="visible"/>
                                      </p:to>
                                    </p:set>
                                    <p:animEffect transition="in" filter="fade">
                                      <p:cBhvr>
                                        <p:cTn id="32" dur="500"/>
                                        <p:tgtEl>
                                          <p:spTgt spid="10">
                                            <p:graphicEl>
                                              <a:dgm id="{C74D27B8-0541-4F02-8D00-1D83B5C9628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1171956" y="3133725"/>
            <a:ext cx="9848088" cy="1095375"/>
          </a:xfrm>
        </p:spPr>
        <p:txBody>
          <a:bodyPr/>
          <a:lstStyle/>
          <a:p>
            <a:pPr eaLnBrk="1" hangingPunct="1"/>
            <a:r>
              <a:rPr lang="en-IN" altLang="en-US" dirty="0" smtClean="0">
                <a:solidFill>
                  <a:schemeClr val="accent6">
                    <a:lumMod val="20000"/>
                    <a:lumOff val="80000"/>
                  </a:schemeClr>
                </a:solidFill>
              </a:rPr>
              <a:t/>
            </a:r>
            <a:br>
              <a:rPr lang="en-IN" altLang="en-US" dirty="0" smtClean="0">
                <a:solidFill>
                  <a:schemeClr val="accent6">
                    <a:lumMod val="20000"/>
                    <a:lumOff val="80000"/>
                  </a:schemeClr>
                </a:solidFill>
              </a:rPr>
            </a:br>
            <a:r>
              <a:rPr lang="en-IN" altLang="en-US" dirty="0">
                <a:solidFill>
                  <a:schemeClr val="accent6">
                    <a:lumMod val="20000"/>
                    <a:lumOff val="80000"/>
                  </a:schemeClr>
                </a:solidFill>
              </a:rPr>
              <a:t/>
            </a:r>
            <a:br>
              <a:rPr lang="en-IN" altLang="en-US" dirty="0">
                <a:solidFill>
                  <a:schemeClr val="accent6">
                    <a:lumMod val="20000"/>
                    <a:lumOff val="80000"/>
                  </a:schemeClr>
                </a:solidFill>
              </a:rPr>
            </a:br>
            <a:r>
              <a:rPr lang="en-IN" altLang="en-US" dirty="0" smtClean="0">
                <a:solidFill>
                  <a:schemeClr val="accent6">
                    <a:lumMod val="20000"/>
                    <a:lumOff val="80000"/>
                  </a:schemeClr>
                </a:solidFill>
              </a:rPr>
              <a:t/>
            </a:r>
            <a:br>
              <a:rPr lang="en-IN" altLang="en-US" dirty="0" smtClean="0">
                <a:solidFill>
                  <a:schemeClr val="accent6">
                    <a:lumMod val="20000"/>
                    <a:lumOff val="80000"/>
                  </a:schemeClr>
                </a:solidFill>
              </a:rPr>
            </a:br>
            <a:r>
              <a:rPr lang="en-IN" altLang="en-US" dirty="0">
                <a:solidFill>
                  <a:schemeClr val="accent6">
                    <a:lumMod val="20000"/>
                    <a:lumOff val="80000"/>
                  </a:schemeClr>
                </a:solidFill>
              </a:rPr>
              <a:t/>
            </a:r>
            <a:br>
              <a:rPr lang="en-IN" altLang="en-US" dirty="0">
                <a:solidFill>
                  <a:schemeClr val="accent6">
                    <a:lumMod val="20000"/>
                    <a:lumOff val="80000"/>
                  </a:schemeClr>
                </a:solidFill>
              </a:rPr>
            </a:br>
            <a:r>
              <a:rPr lang="en-IN" altLang="en-US" dirty="0" smtClean="0">
                <a:solidFill>
                  <a:schemeClr val="accent6">
                    <a:lumMod val="20000"/>
                    <a:lumOff val="80000"/>
                  </a:schemeClr>
                </a:solidFill>
              </a:rPr>
              <a:t/>
            </a:r>
            <a:br>
              <a:rPr lang="en-IN" altLang="en-US" dirty="0" smtClean="0">
                <a:solidFill>
                  <a:schemeClr val="accent6">
                    <a:lumMod val="20000"/>
                    <a:lumOff val="80000"/>
                  </a:schemeClr>
                </a:solidFill>
              </a:rPr>
            </a:br>
            <a:r>
              <a:rPr lang="en-IN" altLang="en-US" dirty="0">
                <a:solidFill>
                  <a:schemeClr val="accent6">
                    <a:lumMod val="20000"/>
                    <a:lumOff val="80000"/>
                  </a:schemeClr>
                </a:solidFill>
              </a:rPr>
              <a:t/>
            </a:r>
            <a:br>
              <a:rPr lang="en-IN" altLang="en-US" dirty="0">
                <a:solidFill>
                  <a:schemeClr val="accent6">
                    <a:lumMod val="20000"/>
                    <a:lumOff val="80000"/>
                  </a:schemeClr>
                </a:solidFill>
              </a:rPr>
            </a:br>
            <a:r>
              <a:rPr lang="en-IN" altLang="en-US" dirty="0" smtClean="0">
                <a:solidFill>
                  <a:schemeClr val="accent6">
                    <a:lumMod val="20000"/>
                    <a:lumOff val="80000"/>
                  </a:schemeClr>
                </a:solidFill>
              </a:rPr>
              <a:t/>
            </a:r>
            <a:br>
              <a:rPr lang="en-IN" altLang="en-US" dirty="0" smtClean="0">
                <a:solidFill>
                  <a:schemeClr val="accent6">
                    <a:lumMod val="20000"/>
                    <a:lumOff val="80000"/>
                  </a:schemeClr>
                </a:solidFill>
              </a:rPr>
            </a:br>
            <a:r>
              <a:rPr lang="en-IN" altLang="en-US" dirty="0">
                <a:solidFill>
                  <a:schemeClr val="accent6">
                    <a:lumMod val="20000"/>
                    <a:lumOff val="80000"/>
                  </a:schemeClr>
                </a:solidFill>
              </a:rPr>
              <a:t/>
            </a:r>
            <a:br>
              <a:rPr lang="en-IN" altLang="en-US" dirty="0">
                <a:solidFill>
                  <a:schemeClr val="accent6">
                    <a:lumMod val="20000"/>
                    <a:lumOff val="80000"/>
                  </a:schemeClr>
                </a:solidFill>
              </a:rPr>
            </a:br>
            <a:r>
              <a:rPr lang="en-IN" altLang="en-US" dirty="0" smtClean="0">
                <a:solidFill>
                  <a:schemeClr val="accent6">
                    <a:lumMod val="20000"/>
                    <a:lumOff val="80000"/>
                  </a:schemeClr>
                </a:solidFill>
              </a:rPr>
              <a:t/>
            </a:r>
            <a:br>
              <a:rPr lang="en-IN" altLang="en-US" dirty="0" smtClean="0">
                <a:solidFill>
                  <a:schemeClr val="accent6">
                    <a:lumMod val="20000"/>
                    <a:lumOff val="80000"/>
                  </a:schemeClr>
                </a:solidFill>
              </a:rPr>
            </a:br>
            <a:r>
              <a:rPr lang="en-IN" altLang="en-US" dirty="0">
                <a:solidFill>
                  <a:schemeClr val="accent6">
                    <a:lumMod val="20000"/>
                    <a:lumOff val="80000"/>
                  </a:schemeClr>
                </a:solidFill>
              </a:rPr>
              <a:t/>
            </a:r>
            <a:br>
              <a:rPr lang="en-IN" altLang="en-US" dirty="0">
                <a:solidFill>
                  <a:schemeClr val="accent6">
                    <a:lumMod val="20000"/>
                    <a:lumOff val="80000"/>
                  </a:schemeClr>
                </a:solidFill>
              </a:rPr>
            </a:br>
            <a:r>
              <a:rPr lang="en-IN" altLang="en-US" dirty="0" smtClean="0">
                <a:solidFill>
                  <a:schemeClr val="accent6">
                    <a:lumMod val="20000"/>
                    <a:lumOff val="80000"/>
                  </a:schemeClr>
                </a:solidFill>
              </a:rPr>
              <a:t/>
            </a:r>
            <a:br>
              <a:rPr lang="en-IN" altLang="en-US" dirty="0" smtClean="0">
                <a:solidFill>
                  <a:schemeClr val="accent6">
                    <a:lumMod val="20000"/>
                    <a:lumOff val="80000"/>
                  </a:schemeClr>
                </a:solidFill>
              </a:rPr>
            </a:br>
            <a:r>
              <a:rPr lang="en-IN" altLang="en-US" dirty="0" smtClean="0">
                <a:solidFill>
                  <a:schemeClr val="accent6">
                    <a:lumMod val="20000"/>
                    <a:lumOff val="80000"/>
                  </a:schemeClr>
                </a:solidFill>
              </a:rPr>
              <a:t/>
            </a:r>
            <a:br>
              <a:rPr lang="en-IN" altLang="en-US" dirty="0" smtClean="0">
                <a:solidFill>
                  <a:schemeClr val="accent6">
                    <a:lumMod val="20000"/>
                    <a:lumOff val="80000"/>
                  </a:schemeClr>
                </a:solidFill>
              </a:rPr>
            </a:br>
            <a:endParaRPr lang="en-IN" altLang="en-US" dirty="0">
              <a:solidFill>
                <a:schemeClr val="accent6">
                  <a:lumMod val="20000"/>
                  <a:lumOff val="80000"/>
                </a:schemeClr>
              </a:solidFill>
            </a:endParaRPr>
          </a:p>
        </p:txBody>
      </p:sp>
      <p:sp>
        <p:nvSpPr>
          <p:cNvPr id="5" name="Subtitle 2">
            <a:extLst>
              <a:ext uri="{FF2B5EF4-FFF2-40B4-BE49-F238E27FC236}">
                <a16:creationId xmlns:a16="http://schemas.microsoft.com/office/drawing/2014/main" id="{EBFDEEB1-51D2-4914-8556-EBD581E02597}"/>
              </a:ext>
            </a:extLst>
          </p:cNvPr>
          <p:cNvSpPr>
            <a:spLocks noGrp="1"/>
          </p:cNvSpPr>
          <p:nvPr>
            <p:ph type="subTitle" idx="1"/>
          </p:nvPr>
        </p:nvSpPr>
        <p:spPr>
          <a:xfrm rot="10800000" flipV="1">
            <a:off x="2236789" y="2409825"/>
            <a:ext cx="8233092" cy="2838450"/>
          </a:xfrm>
        </p:spPr>
        <p:txBody>
          <a:bodyPr rtlCol="0">
            <a:noAutofit/>
          </a:bodyPr>
          <a:lstStyle/>
          <a:p>
            <a:pPr algn="ctr" eaLnBrk="1" fontAlgn="auto" hangingPunct="1">
              <a:spcAft>
                <a:spcPts val="0"/>
              </a:spcAft>
              <a:defRPr/>
            </a:pPr>
            <a:r>
              <a:rPr lang="en-IN" altLang="en-US" sz="5400" dirty="0">
                <a:solidFill>
                  <a:schemeClr val="accent6">
                    <a:lumMod val="20000"/>
                    <a:lumOff val="80000"/>
                  </a:schemeClr>
                </a:solidFill>
              </a:rPr>
              <a:t>Exemptions under GST</a:t>
            </a:r>
            <a:br>
              <a:rPr lang="en-IN" altLang="en-US" sz="5400" dirty="0">
                <a:solidFill>
                  <a:schemeClr val="accent6">
                    <a:lumMod val="20000"/>
                    <a:lumOff val="80000"/>
                  </a:schemeClr>
                </a:solidFill>
              </a:rPr>
            </a:br>
            <a:endParaRPr lang="en-IN" sz="5400" dirty="0">
              <a:solidFill>
                <a:srgbClr val="C00000"/>
              </a:solidFill>
              <a:latin typeface="Bodoni MT Poster Compressed" pitchFamily="18" charset="0"/>
            </a:endParaRPr>
          </a:p>
        </p:txBody>
      </p:sp>
    </p:spTree>
    <p:extLst>
      <p:ext uri="{BB962C8B-B14F-4D97-AF65-F5344CB8AC3E}">
        <p14:creationId xmlns:p14="http://schemas.microsoft.com/office/powerpoint/2010/main" val="24654902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318" y="352425"/>
            <a:ext cx="8761413" cy="1025801"/>
          </a:xfrm>
        </p:spPr>
        <p:txBody>
          <a:bodyPr/>
          <a:lstStyle/>
          <a:p>
            <a:r>
              <a:rPr lang="en-GB" dirty="0"/>
              <a:t>Coverage</a:t>
            </a:r>
            <a:endParaRPr lang="en-US" dirty="0"/>
          </a:p>
        </p:txBody>
      </p:sp>
      <p:sp>
        <p:nvSpPr>
          <p:cNvPr id="3" name="Content Placeholder 2"/>
          <p:cNvSpPr>
            <a:spLocks noGrp="1"/>
          </p:cNvSpPr>
          <p:nvPr>
            <p:ph idx="1"/>
          </p:nvPr>
        </p:nvSpPr>
        <p:spPr/>
        <p:txBody>
          <a:bodyPr/>
          <a:lstStyle/>
          <a:p>
            <a:pPr marL="446088" indent="-446088" algn="just"/>
            <a:r>
              <a:rPr lang="en-GB" sz="2800" dirty="0"/>
              <a:t>Power to grant exemption from tax,</a:t>
            </a:r>
          </a:p>
          <a:p>
            <a:pPr marL="446088" indent="-446088" algn="just"/>
            <a:r>
              <a:rPr lang="en-GB" sz="2800" dirty="0"/>
              <a:t>Exemptions – Principles of Interpretation,</a:t>
            </a:r>
          </a:p>
          <a:p>
            <a:pPr marL="446088" indent="-446088" algn="just"/>
            <a:r>
              <a:rPr lang="en-GB" sz="2800" dirty="0"/>
              <a:t>Exempt Services – Key Exemptions,</a:t>
            </a:r>
          </a:p>
          <a:p>
            <a:pPr marL="446088" indent="-446088" algn="just"/>
            <a:r>
              <a:rPr lang="en-GB" sz="2800" dirty="0"/>
              <a:t>Exempt Goods – Key Exemptions,</a:t>
            </a:r>
          </a:p>
          <a:p>
            <a:pPr marL="446088" indent="-446088" algn="just"/>
            <a:r>
              <a:rPr lang="en-GB" sz="2800" dirty="0"/>
              <a:t>Impact on Input tax Credit</a:t>
            </a:r>
            <a:endParaRPr lang="en-US" sz="2800" dirty="0"/>
          </a:p>
        </p:txBody>
      </p:sp>
    </p:spTree>
    <p:extLst>
      <p:ext uri="{BB962C8B-B14F-4D97-AF65-F5344CB8AC3E}">
        <p14:creationId xmlns:p14="http://schemas.microsoft.com/office/powerpoint/2010/main" val="29322187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15143-FAF3-413D-81D1-F4344C71D7DB}"/>
              </a:ext>
            </a:extLst>
          </p:cNvPr>
          <p:cNvSpPr>
            <a:spLocks noGrp="1"/>
          </p:cNvSpPr>
          <p:nvPr>
            <p:ph type="title"/>
          </p:nvPr>
        </p:nvSpPr>
        <p:spPr>
          <a:xfrm>
            <a:off x="1220859" y="382410"/>
            <a:ext cx="8761413" cy="826700"/>
          </a:xfrm>
        </p:spPr>
        <p:txBody>
          <a:bodyPr/>
          <a:lstStyle/>
          <a:p>
            <a:r>
              <a:rPr lang="en-IN" dirty="0"/>
              <a:t>Tariff Notifications - Goods</a:t>
            </a:r>
          </a:p>
        </p:txBody>
      </p:sp>
      <p:pic>
        <p:nvPicPr>
          <p:cNvPr id="8" name="Picture 7"/>
          <p:cNvPicPr>
            <a:picLocks noChangeAspect="1"/>
          </p:cNvPicPr>
          <p:nvPr/>
        </p:nvPicPr>
        <p:blipFill>
          <a:blip r:embed="rId2"/>
          <a:stretch>
            <a:fillRect/>
          </a:stretch>
        </p:blipFill>
        <p:spPr>
          <a:xfrm>
            <a:off x="706582" y="1446686"/>
            <a:ext cx="9064161" cy="1744738"/>
          </a:xfrm>
          <a:prstGeom prst="rect">
            <a:avLst/>
          </a:prstGeom>
        </p:spPr>
      </p:pic>
      <p:pic>
        <p:nvPicPr>
          <p:cNvPr id="9" name="Picture 8"/>
          <p:cNvPicPr>
            <a:picLocks noChangeAspect="1"/>
          </p:cNvPicPr>
          <p:nvPr/>
        </p:nvPicPr>
        <p:blipFill>
          <a:blip r:embed="rId3"/>
          <a:stretch>
            <a:fillRect/>
          </a:stretch>
        </p:blipFill>
        <p:spPr>
          <a:xfrm>
            <a:off x="1007743" y="3193115"/>
            <a:ext cx="8736647" cy="2602547"/>
          </a:xfrm>
          <a:prstGeom prst="rect">
            <a:avLst/>
          </a:prstGeom>
        </p:spPr>
      </p:pic>
      <p:sp>
        <p:nvSpPr>
          <p:cNvPr id="10" name="Rectangle 9"/>
          <p:cNvSpPr/>
          <p:nvPr/>
        </p:nvSpPr>
        <p:spPr>
          <a:xfrm>
            <a:off x="1282551" y="5056883"/>
            <a:ext cx="87630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402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318" y="352425"/>
            <a:ext cx="8761413" cy="1025801"/>
          </a:xfrm>
        </p:spPr>
        <p:txBody>
          <a:bodyPr/>
          <a:lstStyle/>
          <a:p>
            <a:r>
              <a:rPr lang="en-IN" dirty="0"/>
              <a:t>Power to grant exemption from tax</a:t>
            </a:r>
          </a:p>
        </p:txBody>
      </p:sp>
      <p:sp>
        <p:nvSpPr>
          <p:cNvPr id="3" name="Content Placeholder 2"/>
          <p:cNvSpPr>
            <a:spLocks noGrp="1"/>
          </p:cNvSpPr>
          <p:nvPr>
            <p:ph idx="1"/>
          </p:nvPr>
        </p:nvSpPr>
        <p:spPr>
          <a:xfrm>
            <a:off x="1216025" y="1514475"/>
            <a:ext cx="10337800" cy="4105275"/>
          </a:xfrm>
        </p:spPr>
        <p:txBody>
          <a:bodyPr/>
          <a:lstStyle/>
          <a:p>
            <a:pPr marL="0" indent="0" algn="just">
              <a:buNone/>
            </a:pPr>
            <a:r>
              <a:rPr lang="en-IN" sz="2400" b="1" dirty="0"/>
              <a:t>Section 11 of the CGST Act :–</a:t>
            </a:r>
          </a:p>
          <a:p>
            <a:pPr algn="just"/>
            <a:r>
              <a:rPr lang="en-US" sz="2400" dirty="0">
                <a:solidFill>
                  <a:srgbClr val="00000A"/>
                </a:solidFill>
              </a:rPr>
              <a:t>Power </a:t>
            </a:r>
            <a:r>
              <a:rPr lang="en-GB" sz="2400" dirty="0">
                <a:solidFill>
                  <a:srgbClr val="00000A"/>
                </a:solidFill>
              </a:rPr>
              <a:t>to exempt generally, either absolutely or subject to such conditions as may be specified,</a:t>
            </a:r>
          </a:p>
          <a:p>
            <a:pPr algn="just"/>
            <a:r>
              <a:rPr lang="en-US" sz="2400" dirty="0">
                <a:solidFill>
                  <a:srgbClr val="00000A"/>
                </a:solidFill>
              </a:rPr>
              <a:t>Mandatory to avail absolute exemptions,</a:t>
            </a:r>
          </a:p>
          <a:p>
            <a:pPr algn="just"/>
            <a:r>
              <a:rPr lang="en-GB" sz="2400" dirty="0">
                <a:solidFill>
                  <a:srgbClr val="00000A"/>
                </a:solidFill>
              </a:rPr>
              <a:t>Tax not be collected in case of absolute </a:t>
            </a:r>
            <a:r>
              <a:rPr lang="en-GB" sz="2400" dirty="0" smtClean="0">
                <a:solidFill>
                  <a:srgbClr val="00000A"/>
                </a:solidFill>
              </a:rPr>
              <a:t>exemptions ( Expln to S :11),</a:t>
            </a:r>
            <a:endParaRPr lang="en-GB" sz="2400" dirty="0">
              <a:solidFill>
                <a:srgbClr val="00000A"/>
              </a:solidFill>
            </a:endParaRPr>
          </a:p>
          <a:p>
            <a:pPr algn="just"/>
            <a:r>
              <a:rPr lang="en-GB" sz="2400" dirty="0" smtClean="0">
                <a:solidFill>
                  <a:srgbClr val="00000A"/>
                </a:solidFill>
              </a:rPr>
              <a:t>Exemption </a:t>
            </a:r>
            <a:r>
              <a:rPr lang="en-GB" sz="2400" dirty="0">
                <a:solidFill>
                  <a:srgbClr val="00000A"/>
                </a:solidFill>
              </a:rPr>
              <a:t>can be from the whole or any part of the tax, </a:t>
            </a:r>
          </a:p>
          <a:p>
            <a:pPr algn="just"/>
            <a:r>
              <a:rPr lang="en-GB" sz="2400" dirty="0">
                <a:solidFill>
                  <a:srgbClr val="00000A"/>
                </a:solidFill>
              </a:rPr>
              <a:t>Exemption to be granted on the recommendations of the Council,</a:t>
            </a:r>
          </a:p>
          <a:p>
            <a:pPr algn="just"/>
            <a:r>
              <a:rPr lang="en-US" sz="2400" dirty="0">
                <a:solidFill>
                  <a:srgbClr val="00000A"/>
                </a:solidFill>
              </a:rPr>
              <a:t>Exemption by way of notification or order.</a:t>
            </a:r>
          </a:p>
          <a:p>
            <a:pPr algn="just">
              <a:spcBef>
                <a:spcPts val="0"/>
              </a:spcBef>
              <a:buFont typeface="Wingdings" panose="05000000000000000000" pitchFamily="2" charset="2"/>
              <a:buChar char="Ø"/>
            </a:pPr>
            <a:endParaRPr lang="en-US" sz="2800" dirty="0"/>
          </a:p>
          <a:p>
            <a:pPr algn="just">
              <a:spcBef>
                <a:spcPts val="0"/>
              </a:spcBef>
              <a:buFont typeface="Wingdings" panose="05000000000000000000" pitchFamily="2" charset="2"/>
              <a:buChar char="Ø"/>
            </a:pPr>
            <a:endParaRPr lang="en-IN" sz="2800" dirty="0"/>
          </a:p>
        </p:txBody>
      </p:sp>
    </p:spTree>
    <p:extLst>
      <p:ext uri="{BB962C8B-B14F-4D97-AF65-F5344CB8AC3E}">
        <p14:creationId xmlns:p14="http://schemas.microsoft.com/office/powerpoint/2010/main" val="32760353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318" y="352425"/>
            <a:ext cx="8761413" cy="1025801"/>
          </a:xfrm>
        </p:spPr>
        <p:txBody>
          <a:bodyPr/>
          <a:lstStyle/>
          <a:p>
            <a:r>
              <a:rPr lang="en-US" dirty="0"/>
              <a:t>Principles of interpretation - Exemptions</a:t>
            </a:r>
            <a:endParaRPr lang="en-IN" dirty="0"/>
          </a:p>
        </p:txBody>
      </p:sp>
      <p:sp>
        <p:nvSpPr>
          <p:cNvPr id="3" name="Content Placeholder 2"/>
          <p:cNvSpPr>
            <a:spLocks noGrp="1"/>
          </p:cNvSpPr>
          <p:nvPr>
            <p:ph idx="1"/>
          </p:nvPr>
        </p:nvSpPr>
        <p:spPr>
          <a:xfrm>
            <a:off x="1216025" y="1514475"/>
            <a:ext cx="8761413" cy="4144963"/>
          </a:xfrm>
        </p:spPr>
        <p:txBody>
          <a:bodyPr/>
          <a:lstStyle/>
          <a:p>
            <a:pPr marL="0" indent="0" algn="just">
              <a:lnSpc>
                <a:spcPct val="100000"/>
              </a:lnSpc>
              <a:spcBef>
                <a:spcPts val="0"/>
              </a:spcBef>
              <a:buNone/>
            </a:pPr>
            <a:r>
              <a:rPr lang="en-US" sz="2400" b="1" dirty="0"/>
              <a:t>C.Cu (Import), Mumbai Vs. Dilip Kumar &amp; Company 2018 (361) ELT 577 (S.C.)</a:t>
            </a:r>
          </a:p>
          <a:p>
            <a:pPr algn="just">
              <a:lnSpc>
                <a:spcPct val="100000"/>
              </a:lnSpc>
              <a:spcBef>
                <a:spcPts val="0"/>
              </a:spcBef>
              <a:buFontTx/>
              <a:buChar char="-"/>
            </a:pPr>
            <a:r>
              <a:rPr lang="en-US" sz="2400" dirty="0"/>
              <a:t>Burden to prove for its entitlement is on assessee claiming exemption. </a:t>
            </a:r>
          </a:p>
          <a:p>
            <a:pPr algn="just">
              <a:lnSpc>
                <a:spcPct val="100000"/>
              </a:lnSpc>
              <a:spcBef>
                <a:spcPts val="0"/>
              </a:spcBef>
              <a:buFontTx/>
              <a:buChar char="-"/>
            </a:pPr>
            <a:endParaRPr lang="en-US" sz="2400" dirty="0"/>
          </a:p>
          <a:p>
            <a:pPr algn="just">
              <a:lnSpc>
                <a:spcPct val="100000"/>
              </a:lnSpc>
              <a:spcBef>
                <a:spcPts val="0"/>
              </a:spcBef>
              <a:buFontTx/>
              <a:buChar char="-"/>
            </a:pPr>
            <a:r>
              <a:rPr lang="en-US" sz="2400" dirty="0"/>
              <a:t>If there is any ambiguity in exemption Notification, benefit of such ambiguity cannot be claimed by assessee and it must be interpreted in favour of Revenue.</a:t>
            </a:r>
          </a:p>
          <a:p>
            <a:pPr algn="just">
              <a:lnSpc>
                <a:spcPct val="100000"/>
              </a:lnSpc>
              <a:spcBef>
                <a:spcPts val="0"/>
              </a:spcBef>
              <a:buFontTx/>
              <a:buChar char="-"/>
            </a:pPr>
            <a:endParaRPr lang="en-US" sz="2400" dirty="0"/>
          </a:p>
          <a:p>
            <a:pPr algn="just">
              <a:lnSpc>
                <a:spcPct val="100000"/>
              </a:lnSpc>
              <a:spcBef>
                <a:spcPts val="0"/>
              </a:spcBef>
              <a:buFontTx/>
              <a:buChar char="-"/>
            </a:pPr>
            <a:r>
              <a:rPr lang="en-US" sz="2400" dirty="0"/>
              <a:t>Burden to prove tax liability of an assessee is on Revenue.</a:t>
            </a:r>
          </a:p>
          <a:p>
            <a:pPr algn="just">
              <a:lnSpc>
                <a:spcPct val="100000"/>
              </a:lnSpc>
              <a:spcBef>
                <a:spcPts val="0"/>
              </a:spcBef>
              <a:buFontTx/>
              <a:buChar char="-"/>
            </a:pPr>
            <a:endParaRPr lang="en-US" sz="2400" dirty="0"/>
          </a:p>
          <a:p>
            <a:pPr algn="just">
              <a:lnSpc>
                <a:spcPct val="100000"/>
              </a:lnSpc>
              <a:spcBef>
                <a:spcPts val="0"/>
              </a:spcBef>
              <a:buFontTx/>
              <a:buChar char="-"/>
            </a:pPr>
            <a:r>
              <a:rPr lang="en-US" sz="2400" dirty="0"/>
              <a:t>In case of any ambiguity in a taxing statute imposing tax liability on the assessee, benefit of doubt to be given to assessee.</a:t>
            </a:r>
          </a:p>
          <a:p>
            <a:pPr algn="just">
              <a:spcBef>
                <a:spcPts val="0"/>
              </a:spcBef>
              <a:buFont typeface="Wingdings" panose="05000000000000000000" pitchFamily="2" charset="2"/>
              <a:buChar char="Ø"/>
            </a:pPr>
            <a:endParaRPr lang="en-US" sz="2800" dirty="0"/>
          </a:p>
          <a:p>
            <a:pPr algn="just">
              <a:spcBef>
                <a:spcPts val="0"/>
              </a:spcBef>
              <a:buFont typeface="Wingdings" panose="05000000000000000000" pitchFamily="2" charset="2"/>
              <a:buChar char="Ø"/>
            </a:pPr>
            <a:endParaRPr lang="en-IN" sz="2800" dirty="0"/>
          </a:p>
        </p:txBody>
      </p:sp>
    </p:spTree>
    <p:extLst>
      <p:ext uri="{BB962C8B-B14F-4D97-AF65-F5344CB8AC3E}">
        <p14:creationId xmlns:p14="http://schemas.microsoft.com/office/powerpoint/2010/main" val="13121284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318" y="352425"/>
            <a:ext cx="8761413" cy="1025801"/>
          </a:xfrm>
        </p:spPr>
        <p:txBody>
          <a:bodyPr/>
          <a:lstStyle/>
          <a:p>
            <a:r>
              <a:rPr lang="en-US" dirty="0"/>
              <a:t>Principles of interpretation - Exemptions</a:t>
            </a:r>
            <a:endParaRPr lang="en-IN" dirty="0"/>
          </a:p>
        </p:txBody>
      </p:sp>
      <p:sp>
        <p:nvSpPr>
          <p:cNvPr id="3" name="Content Placeholder 2"/>
          <p:cNvSpPr>
            <a:spLocks noGrp="1"/>
          </p:cNvSpPr>
          <p:nvPr>
            <p:ph idx="1"/>
          </p:nvPr>
        </p:nvSpPr>
        <p:spPr>
          <a:xfrm>
            <a:off x="1216024" y="1514475"/>
            <a:ext cx="10842625" cy="5095875"/>
          </a:xfrm>
        </p:spPr>
        <p:txBody>
          <a:bodyPr/>
          <a:lstStyle/>
          <a:p>
            <a:pPr marL="0" indent="0" algn="just">
              <a:lnSpc>
                <a:spcPct val="100000"/>
              </a:lnSpc>
              <a:spcBef>
                <a:spcPts val="0"/>
              </a:spcBef>
              <a:buNone/>
            </a:pPr>
            <a:r>
              <a:rPr lang="en-US" sz="2400" b="1" dirty="0"/>
              <a:t>Govt of Kerala Vs. Mother Superior Adoration </a:t>
            </a:r>
            <a:r>
              <a:rPr lang="en-US" sz="2400" b="1" dirty="0" smtClean="0"/>
              <a:t>Convent [</a:t>
            </a:r>
            <a:r>
              <a:rPr lang="en-US" sz="2400" b="1" dirty="0" smtClean="0">
                <a:latin typeface="Tahoma" panose="020B0604030504040204" pitchFamily="34" charset="0"/>
                <a:ea typeface="Tahoma" panose="020B0604030504040204" pitchFamily="34" charset="0"/>
                <a:cs typeface="Tahoma" panose="020B0604030504040204" pitchFamily="34" charset="0"/>
              </a:rPr>
              <a:t>2021-VIL-43-SC]</a:t>
            </a:r>
            <a:endParaRPr lang="en-US" sz="2400" b="1" dirty="0"/>
          </a:p>
          <a:p>
            <a:pPr algn="just">
              <a:lnSpc>
                <a:spcPct val="100000"/>
              </a:lnSpc>
            </a:pPr>
            <a:r>
              <a:rPr lang="en-US" sz="2400" dirty="0">
                <a:solidFill>
                  <a:srgbClr val="00000A"/>
                </a:solidFill>
              </a:rPr>
              <a:t>It may be noticed that the 5-Judge Bench judgment did not refer to the line of authority which made a distinction between exemption provisions generally and exemption provisions which </a:t>
            </a:r>
            <a:r>
              <a:rPr lang="en-IN" sz="2400" dirty="0">
                <a:solidFill>
                  <a:srgbClr val="00000A"/>
                </a:solidFill>
              </a:rPr>
              <a:t>have a beneficial purpose.</a:t>
            </a:r>
          </a:p>
          <a:p>
            <a:pPr algn="just">
              <a:lnSpc>
                <a:spcPct val="100000"/>
              </a:lnSpc>
            </a:pPr>
            <a:r>
              <a:rPr lang="en-US" sz="2400" dirty="0">
                <a:solidFill>
                  <a:srgbClr val="00000A"/>
                </a:solidFill>
              </a:rPr>
              <a:t>We cannot agree that sub-silentio the line of judgments qua beneficial exemptions has been done away with by this 5-Judge Bench.</a:t>
            </a:r>
          </a:p>
          <a:p>
            <a:pPr algn="just">
              <a:lnSpc>
                <a:spcPct val="100000"/>
              </a:lnSpc>
            </a:pPr>
            <a:r>
              <a:rPr lang="en-IN" sz="2400" dirty="0">
                <a:solidFill>
                  <a:srgbClr val="00000A"/>
                </a:solidFill>
              </a:rPr>
              <a:t>It is </a:t>
            </a:r>
            <a:r>
              <a:rPr lang="en-US" sz="2400" dirty="0">
                <a:solidFill>
                  <a:srgbClr val="00000A"/>
                </a:solidFill>
              </a:rPr>
              <a:t>well settled that a decision is only an authority for what it decides and not what may logically follow from it.</a:t>
            </a:r>
          </a:p>
          <a:p>
            <a:pPr algn="just">
              <a:lnSpc>
                <a:spcPct val="100000"/>
              </a:lnSpc>
            </a:pPr>
            <a:r>
              <a:rPr lang="en-US" sz="2400" dirty="0">
                <a:solidFill>
                  <a:srgbClr val="00000A"/>
                </a:solidFill>
              </a:rPr>
              <a:t>We must first ask ourselves what is the object sought to be achieved by the provision, and construe the statute in accord with </a:t>
            </a:r>
            <a:r>
              <a:rPr lang="en-IN" sz="2400" dirty="0">
                <a:solidFill>
                  <a:srgbClr val="00000A"/>
                </a:solidFill>
              </a:rPr>
              <a:t>such object.</a:t>
            </a:r>
          </a:p>
          <a:p>
            <a:pPr algn="just">
              <a:lnSpc>
                <a:spcPct val="100000"/>
              </a:lnSpc>
            </a:pPr>
            <a:r>
              <a:rPr lang="en-US" sz="2400" dirty="0">
                <a:solidFill>
                  <a:srgbClr val="00000A"/>
                </a:solidFill>
              </a:rPr>
              <a:t>And on the assumption that any ambiguity arises in such construction, such ambiguity must be in favour of that which is </a:t>
            </a:r>
            <a:r>
              <a:rPr lang="en-IN" sz="2400" dirty="0">
                <a:solidFill>
                  <a:srgbClr val="00000A"/>
                </a:solidFill>
              </a:rPr>
              <a:t>exempted.</a:t>
            </a:r>
            <a:endParaRPr lang="en-US" sz="2400" dirty="0"/>
          </a:p>
          <a:p>
            <a:pPr algn="just">
              <a:spcBef>
                <a:spcPts val="0"/>
              </a:spcBef>
              <a:buFont typeface="Wingdings" panose="05000000000000000000" pitchFamily="2" charset="2"/>
              <a:buChar char="Ø"/>
            </a:pPr>
            <a:endParaRPr lang="en-US" sz="2800" dirty="0"/>
          </a:p>
          <a:p>
            <a:pPr algn="just">
              <a:spcBef>
                <a:spcPts val="0"/>
              </a:spcBef>
              <a:buFont typeface="Wingdings" panose="05000000000000000000" pitchFamily="2" charset="2"/>
              <a:buChar char="Ø"/>
            </a:pPr>
            <a:endParaRPr lang="en-IN" sz="2800" dirty="0"/>
          </a:p>
        </p:txBody>
      </p:sp>
    </p:spTree>
    <p:extLst>
      <p:ext uri="{BB962C8B-B14F-4D97-AF65-F5344CB8AC3E}">
        <p14:creationId xmlns:p14="http://schemas.microsoft.com/office/powerpoint/2010/main" val="24027015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318" y="352425"/>
            <a:ext cx="8761413" cy="1025801"/>
          </a:xfrm>
        </p:spPr>
        <p:txBody>
          <a:bodyPr/>
          <a:lstStyle/>
          <a:p>
            <a:r>
              <a:rPr lang="en-US" dirty="0"/>
              <a:t>Principles of interpretation - Exemptions</a:t>
            </a:r>
            <a:endParaRPr lang="en-IN" dirty="0"/>
          </a:p>
        </p:txBody>
      </p:sp>
      <p:sp>
        <p:nvSpPr>
          <p:cNvPr id="3" name="Content Placeholder 2"/>
          <p:cNvSpPr>
            <a:spLocks noGrp="1"/>
          </p:cNvSpPr>
          <p:nvPr>
            <p:ph idx="1"/>
          </p:nvPr>
        </p:nvSpPr>
        <p:spPr>
          <a:xfrm>
            <a:off x="1104900" y="1378227"/>
            <a:ext cx="10591799" cy="5546448"/>
          </a:xfrm>
        </p:spPr>
        <p:txBody>
          <a:bodyPr/>
          <a:lstStyle/>
          <a:p>
            <a:pPr marL="0" indent="0" algn="just">
              <a:lnSpc>
                <a:spcPct val="100000"/>
              </a:lnSpc>
              <a:spcBef>
                <a:spcPts val="0"/>
              </a:spcBef>
              <a:buNone/>
            </a:pPr>
            <a:r>
              <a:rPr lang="en-US" sz="2400" b="1" dirty="0"/>
              <a:t>Conditional Exemptions w.r.t Input Tax Credit</a:t>
            </a:r>
          </a:p>
          <a:p>
            <a:pPr algn="just">
              <a:lnSpc>
                <a:spcPct val="100000"/>
              </a:lnSpc>
              <a:spcBef>
                <a:spcPts val="0"/>
              </a:spcBef>
            </a:pPr>
            <a:r>
              <a:rPr lang="en-US" sz="2400" dirty="0"/>
              <a:t>In case of exemption subject to condition of non taking of Cenvat credit, credit taken but before utilisation credit reversed amounts to not taking credit - Exemption is available. </a:t>
            </a:r>
            <a:r>
              <a:rPr lang="en-US" sz="2400" b="1" dirty="0"/>
              <a:t>[C.C.Ex Mumbai-I V. Bombay Dyeing &amp; Mfg. Co. Ltd. 2007(215) ELT 3 (S.C.)]</a:t>
            </a:r>
          </a:p>
          <a:p>
            <a:pPr algn="just">
              <a:lnSpc>
                <a:spcPct val="100000"/>
              </a:lnSpc>
              <a:spcBef>
                <a:spcPts val="0"/>
              </a:spcBef>
            </a:pPr>
            <a:endParaRPr lang="en-US" sz="2400" b="1" dirty="0"/>
          </a:p>
          <a:p>
            <a:pPr algn="just">
              <a:lnSpc>
                <a:spcPct val="100000"/>
              </a:lnSpc>
              <a:spcBef>
                <a:spcPts val="0"/>
              </a:spcBef>
            </a:pPr>
            <a:r>
              <a:rPr lang="en-US" sz="2400" dirty="0"/>
              <a:t>Reversal of Cenvat/Modvat credit amounts to non-taking of credit. </a:t>
            </a:r>
            <a:r>
              <a:rPr lang="en-US" sz="2400" b="1" dirty="0"/>
              <a:t>[C.C.Ex &amp; Cu. V. Precoat Meridian Ltd. 2015(325)ELT 234(S.C.)] </a:t>
            </a:r>
            <a:endParaRPr lang="en-US" sz="2400" b="1" dirty="0" smtClean="0"/>
          </a:p>
          <a:p>
            <a:pPr marL="0" indent="0" algn="just">
              <a:lnSpc>
                <a:spcPct val="100000"/>
              </a:lnSpc>
              <a:spcBef>
                <a:spcPts val="0"/>
              </a:spcBef>
              <a:buNone/>
            </a:pPr>
            <a:endParaRPr lang="en-US" sz="2400" b="1" dirty="0" smtClean="0"/>
          </a:p>
          <a:p>
            <a:pPr marL="0" indent="0" algn="just">
              <a:lnSpc>
                <a:spcPct val="100000"/>
              </a:lnSpc>
              <a:spcBef>
                <a:spcPts val="0"/>
              </a:spcBef>
              <a:buNone/>
            </a:pPr>
            <a:r>
              <a:rPr lang="en-US" sz="2400" b="1" u="sng" dirty="0"/>
              <a:t>Option to avail the benefit  - 2 Notification</a:t>
            </a:r>
            <a:endParaRPr lang="en-IN" sz="2400" b="1" u="sng" dirty="0">
              <a:cs typeface="Times New Roman" panose="02020603050405020304" pitchFamily="18" charset="0"/>
            </a:endParaRPr>
          </a:p>
          <a:p>
            <a:pPr algn="just">
              <a:lnSpc>
                <a:spcPct val="100000"/>
              </a:lnSpc>
              <a:spcBef>
                <a:spcPts val="0"/>
              </a:spcBef>
            </a:pPr>
            <a:r>
              <a:rPr lang="en-IN" sz="2400" dirty="0">
                <a:cs typeface="Times New Roman" panose="02020603050405020304" pitchFamily="18" charset="0"/>
              </a:rPr>
              <a:t>When two exemption notifications are available to assessee, he can opt for the most beneficial notification. Department cannot force assessee to opt for a particular exemption. </a:t>
            </a:r>
            <a:r>
              <a:rPr lang="en-IN" sz="2400" b="1" dirty="0">
                <a:cs typeface="Times New Roman" panose="02020603050405020304" pitchFamily="18" charset="0"/>
              </a:rPr>
              <a:t>[WINSOME YARNS LTD. Vs. CCX &amp; ST, CHANDIGARH-II </a:t>
            </a:r>
            <a:r>
              <a:rPr lang="en-US" sz="2400" b="1" dirty="0"/>
              <a:t>(Trib. Delhi)]</a:t>
            </a:r>
            <a:r>
              <a:rPr lang="en-IN" sz="2400" dirty="0">
                <a:cs typeface="Times New Roman" panose="02020603050405020304" pitchFamily="18" charset="0"/>
              </a:rPr>
              <a:t> </a:t>
            </a:r>
            <a:endParaRPr lang="en-US" sz="2400" dirty="0"/>
          </a:p>
          <a:p>
            <a:pPr marL="0" indent="0" algn="just">
              <a:lnSpc>
                <a:spcPct val="100000"/>
              </a:lnSpc>
              <a:spcBef>
                <a:spcPts val="0"/>
              </a:spcBef>
              <a:buNone/>
            </a:pPr>
            <a:endParaRPr lang="en-US" sz="2400" b="1" u="sng" dirty="0"/>
          </a:p>
          <a:p>
            <a:pPr algn="just">
              <a:lnSpc>
                <a:spcPct val="100000"/>
              </a:lnSpc>
              <a:spcBef>
                <a:spcPts val="0"/>
              </a:spcBef>
            </a:pPr>
            <a:endParaRPr lang="en-US" sz="2400" b="1" dirty="0"/>
          </a:p>
          <a:p>
            <a:pPr marL="0" indent="0" algn="just">
              <a:lnSpc>
                <a:spcPct val="100000"/>
              </a:lnSpc>
              <a:spcBef>
                <a:spcPts val="0"/>
              </a:spcBef>
              <a:buNone/>
            </a:pPr>
            <a:endParaRPr lang="en-US" sz="2400" dirty="0"/>
          </a:p>
          <a:p>
            <a:pPr marL="0" indent="0" algn="just">
              <a:lnSpc>
                <a:spcPct val="100000"/>
              </a:lnSpc>
              <a:spcBef>
                <a:spcPts val="0"/>
              </a:spcBef>
              <a:buNone/>
            </a:pPr>
            <a:endParaRPr lang="en-US" sz="2400" dirty="0"/>
          </a:p>
          <a:p>
            <a:pPr algn="just">
              <a:spcBef>
                <a:spcPts val="0"/>
              </a:spcBef>
              <a:buFont typeface="Wingdings" panose="05000000000000000000" pitchFamily="2" charset="2"/>
              <a:buChar char="Ø"/>
            </a:pPr>
            <a:endParaRPr lang="en-US" sz="2800" dirty="0"/>
          </a:p>
          <a:p>
            <a:pPr algn="just">
              <a:spcBef>
                <a:spcPts val="0"/>
              </a:spcBef>
              <a:buFont typeface="Wingdings" panose="05000000000000000000" pitchFamily="2" charset="2"/>
              <a:buChar char="Ø"/>
            </a:pPr>
            <a:endParaRPr lang="en-IN" sz="2800" dirty="0"/>
          </a:p>
        </p:txBody>
      </p:sp>
    </p:spTree>
    <p:extLst>
      <p:ext uri="{BB962C8B-B14F-4D97-AF65-F5344CB8AC3E}">
        <p14:creationId xmlns:p14="http://schemas.microsoft.com/office/powerpoint/2010/main" val="108315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Exemption Notification </a:t>
            </a:r>
            <a:r>
              <a:rPr lang="en-IN" sz="2400" dirty="0" smtClean="0"/>
              <a:t>No 12/2017 –CT(R)</a:t>
            </a:r>
            <a:endParaRPr lang="en-IN" sz="2400" dirty="0"/>
          </a:p>
        </p:txBody>
      </p:sp>
      <p:sp>
        <p:nvSpPr>
          <p:cNvPr id="3" name="Content Placeholder 2"/>
          <p:cNvSpPr>
            <a:spLocks noGrp="1"/>
          </p:cNvSpPr>
          <p:nvPr>
            <p:ph idx="4294967295"/>
          </p:nvPr>
        </p:nvSpPr>
        <p:spPr>
          <a:xfrm>
            <a:off x="5130800" y="3952875"/>
            <a:ext cx="10337800" cy="4105275"/>
          </a:xfrm>
        </p:spPr>
        <p:txBody>
          <a:bodyPr/>
          <a:lstStyle/>
          <a:p>
            <a:pPr algn="just">
              <a:spcBef>
                <a:spcPts val="0"/>
              </a:spcBef>
              <a:buFont typeface="Wingdings" panose="05000000000000000000" pitchFamily="2" charset="2"/>
              <a:buChar char="Ø"/>
            </a:pPr>
            <a:endParaRPr lang="en-US" sz="2800" dirty="0" smtClean="0"/>
          </a:p>
          <a:p>
            <a:pPr algn="just">
              <a:spcBef>
                <a:spcPts val="0"/>
              </a:spcBef>
              <a:buFont typeface="Wingdings" panose="05000000000000000000" pitchFamily="2" charset="2"/>
              <a:buChar char="Ø"/>
            </a:pPr>
            <a:endParaRPr lang="en-IN" sz="2800" dirty="0"/>
          </a:p>
        </p:txBody>
      </p:sp>
      <p:graphicFrame>
        <p:nvGraphicFramePr>
          <p:cNvPr id="6" name="Table 5"/>
          <p:cNvGraphicFramePr>
            <a:graphicFrameLocks noGrp="1"/>
          </p:cNvGraphicFramePr>
          <p:nvPr>
            <p:extLst>
              <p:ext uri="{D42A27DB-BD31-4B8C-83A1-F6EECF244321}">
                <p14:modId xmlns:p14="http://schemas.microsoft.com/office/powerpoint/2010/main" val="263648787"/>
              </p:ext>
            </p:extLst>
          </p:nvPr>
        </p:nvGraphicFramePr>
        <p:xfrm>
          <a:off x="1216025" y="1676400"/>
          <a:ext cx="10099675" cy="4949190"/>
        </p:xfrm>
        <a:graphic>
          <a:graphicData uri="http://schemas.openxmlformats.org/drawingml/2006/table">
            <a:tbl>
              <a:tblPr firstRow="1" bandRow="1">
                <a:tableStyleId>{5C22544A-7EE6-4342-B048-85BDC9FD1C3A}</a:tableStyleId>
              </a:tblPr>
              <a:tblGrid>
                <a:gridCol w="1629246">
                  <a:extLst>
                    <a:ext uri="{9D8B030D-6E8A-4147-A177-3AD203B41FA5}">
                      <a16:colId xmlns:a16="http://schemas.microsoft.com/office/drawing/2014/main" val="3247426208"/>
                    </a:ext>
                  </a:extLst>
                </a:gridCol>
                <a:gridCol w="8470429">
                  <a:extLst>
                    <a:ext uri="{9D8B030D-6E8A-4147-A177-3AD203B41FA5}">
                      <a16:colId xmlns:a16="http://schemas.microsoft.com/office/drawing/2014/main" val="2089864778"/>
                    </a:ext>
                  </a:extLst>
                </a:gridCol>
              </a:tblGrid>
              <a:tr h="537026">
                <a:tc>
                  <a:txBody>
                    <a:bodyPr/>
                    <a:lstStyle/>
                    <a:p>
                      <a:pPr algn="just">
                        <a:lnSpc>
                          <a:spcPct val="150000"/>
                        </a:lnSpc>
                      </a:pPr>
                      <a:r>
                        <a:rPr lang="en-US" sz="2000" dirty="0">
                          <a:solidFill>
                            <a:schemeClr val="tx1"/>
                          </a:solidFill>
                          <a:latin typeface="Cambria" panose="02040503050406030204" pitchFamily="18" charset="0"/>
                          <a:ea typeface="Cambria" panose="02040503050406030204" pitchFamily="18" charset="0"/>
                        </a:rPr>
                        <a:t>Entry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pPr>
                      <a:r>
                        <a:rPr lang="en-US" sz="2000" dirty="0">
                          <a:solidFill>
                            <a:schemeClr val="tx1"/>
                          </a:solidFill>
                          <a:latin typeface="Cambria" panose="02040503050406030204" pitchFamily="18" charset="0"/>
                          <a:ea typeface="Cambria" panose="02040503050406030204" pitchFamily="18" charset="0"/>
                        </a:rPr>
                        <a:t>Particulars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9313102"/>
                  </a:ext>
                </a:extLst>
              </a:tr>
              <a:tr h="12611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ambria" panose="02040503050406030204" pitchFamily="18" charset="0"/>
                          <a:ea typeface="Cambria" panose="020405030504060302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pPr>
                      <a:r>
                        <a:rPr lang="en-US" sz="2000" b="1" i="0" u="none" strike="noStrike" kern="1200" baseline="0" dirty="0">
                          <a:solidFill>
                            <a:schemeClr val="dk1"/>
                          </a:solidFill>
                          <a:latin typeface="Cambria" panose="02040503050406030204" pitchFamily="18" charset="0"/>
                          <a:ea typeface="Cambria" panose="02040503050406030204" pitchFamily="18" charset="0"/>
                          <a:cs typeface="+mn-cs"/>
                        </a:rPr>
                        <a:t>Services of Charitable Institutions:</a:t>
                      </a:r>
                    </a:p>
                    <a:p>
                      <a:pPr algn="just">
                        <a:lnSpc>
                          <a:spcPct val="100000"/>
                        </a:lnSpc>
                      </a:pPr>
                      <a:r>
                        <a:rPr lang="en-US" sz="2000" b="0" i="0" u="none" strike="noStrike" kern="1200" baseline="0" dirty="0">
                          <a:solidFill>
                            <a:schemeClr val="dk1"/>
                          </a:solidFill>
                          <a:latin typeface="Cambria" panose="02040503050406030204" pitchFamily="18" charset="0"/>
                          <a:ea typeface="Cambria" panose="02040503050406030204" pitchFamily="18" charset="0"/>
                          <a:cs typeface="+mn-cs"/>
                        </a:rPr>
                        <a:t>Services by an entity registered under section 12AA </a:t>
                      </a:r>
                      <a:r>
                        <a:rPr lang="en-US" sz="2000" b="0" i="0" u="none" strike="noStrike" kern="1200" baseline="0" dirty="0" smtClean="0">
                          <a:solidFill>
                            <a:schemeClr val="dk1"/>
                          </a:solidFill>
                          <a:latin typeface="Cambria" panose="02040503050406030204" pitchFamily="18" charset="0"/>
                          <a:ea typeface="Cambria" panose="02040503050406030204" pitchFamily="18" charset="0"/>
                          <a:cs typeface="+mn-cs"/>
                        </a:rPr>
                        <a:t>or 12AB of </a:t>
                      </a:r>
                      <a:r>
                        <a:rPr lang="en-US" sz="2000" b="0" i="0" u="none" strike="noStrike" kern="1200" baseline="0" dirty="0">
                          <a:solidFill>
                            <a:schemeClr val="dk1"/>
                          </a:solidFill>
                          <a:latin typeface="Cambria" panose="02040503050406030204" pitchFamily="18" charset="0"/>
                          <a:ea typeface="Cambria" panose="02040503050406030204" pitchFamily="18" charset="0"/>
                          <a:cs typeface="+mn-cs"/>
                        </a:rPr>
                        <a:t>the Income-tax Act, by way of charitable </a:t>
                      </a:r>
                      <a:r>
                        <a:rPr lang="en-US" sz="2000" b="0" i="0" u="none" strike="noStrike" kern="1200" baseline="0" dirty="0" smtClean="0">
                          <a:solidFill>
                            <a:schemeClr val="dk1"/>
                          </a:solidFill>
                          <a:latin typeface="Cambria" panose="02040503050406030204" pitchFamily="18" charset="0"/>
                          <a:ea typeface="Cambria" panose="02040503050406030204" pitchFamily="18" charset="0"/>
                          <a:cs typeface="+mn-cs"/>
                        </a:rPr>
                        <a:t>activities.</a:t>
                      </a:r>
                      <a:endParaRPr lang="en-US" sz="2000" kern="1200" dirty="0">
                        <a:solidFill>
                          <a:schemeClr val="tx1"/>
                        </a:solidFill>
                        <a:latin typeface="Cambria" panose="02040503050406030204" pitchFamily="18" charset="0"/>
                        <a:ea typeface="Cambria" panose="02040503050406030204" pitchFamily="18"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627016"/>
                  </a:ext>
                </a:extLst>
              </a:tr>
              <a:tr h="2482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pPr>
                      <a:r>
                        <a:rPr lang="en-US" sz="2000" b="0" i="1" u="none" strike="noStrike" kern="1200" baseline="0" dirty="0">
                          <a:solidFill>
                            <a:schemeClr val="dk1"/>
                          </a:solidFill>
                          <a:latin typeface="Cambria" panose="02040503050406030204" pitchFamily="18" charset="0"/>
                          <a:ea typeface="Cambria" panose="02040503050406030204" pitchFamily="18" charset="0"/>
                          <a:cs typeface="+mn-cs"/>
                        </a:rPr>
                        <a:t>(r) “charitable activities” means activities relating to -</a:t>
                      </a:r>
                    </a:p>
                    <a:p>
                      <a:pPr algn="just">
                        <a:lnSpc>
                          <a:spcPct val="100000"/>
                        </a:lnSpc>
                      </a:pPr>
                      <a:r>
                        <a:rPr lang="en-US" sz="2000" b="1" i="1" u="none" strike="noStrike" kern="1200" baseline="0" dirty="0">
                          <a:solidFill>
                            <a:schemeClr val="dk1"/>
                          </a:solidFill>
                          <a:latin typeface="Cambria" panose="02040503050406030204" pitchFamily="18" charset="0"/>
                          <a:ea typeface="Cambria" panose="02040503050406030204" pitchFamily="18" charset="0"/>
                          <a:cs typeface="+mn-cs"/>
                        </a:rPr>
                        <a:t>(i) public health by way of ,-</a:t>
                      </a:r>
                    </a:p>
                    <a:p>
                      <a:pPr algn="just">
                        <a:lnSpc>
                          <a:spcPct val="100000"/>
                        </a:lnSpc>
                      </a:pPr>
                      <a:r>
                        <a:rPr lang="en-US" sz="2000" b="0" i="1" u="none" strike="noStrike" kern="1200" baseline="0" dirty="0">
                          <a:solidFill>
                            <a:schemeClr val="dk1"/>
                          </a:solidFill>
                          <a:latin typeface="Cambria" panose="02040503050406030204" pitchFamily="18" charset="0"/>
                          <a:ea typeface="Cambria" panose="02040503050406030204" pitchFamily="18" charset="0"/>
                          <a:cs typeface="+mn-cs"/>
                        </a:rPr>
                        <a:t>(A) care or counseling of</a:t>
                      </a:r>
                    </a:p>
                    <a:p>
                      <a:pPr lvl="1" algn="just">
                        <a:lnSpc>
                          <a:spcPct val="100000"/>
                        </a:lnSpc>
                      </a:pPr>
                      <a:r>
                        <a:rPr lang="en-US" sz="2000" b="0" i="1" u="none" strike="noStrike" kern="1200" baseline="0" dirty="0">
                          <a:solidFill>
                            <a:schemeClr val="dk1"/>
                          </a:solidFill>
                          <a:latin typeface="Cambria" panose="02040503050406030204" pitchFamily="18" charset="0"/>
                          <a:ea typeface="Cambria" panose="02040503050406030204" pitchFamily="18" charset="0"/>
                          <a:cs typeface="+mn-cs"/>
                        </a:rPr>
                        <a:t>(I) terminally ill persons or persons with severe physical or mental disability;</a:t>
                      </a:r>
                    </a:p>
                    <a:p>
                      <a:pPr lvl="1" algn="just">
                        <a:lnSpc>
                          <a:spcPct val="100000"/>
                        </a:lnSpc>
                      </a:pPr>
                      <a:r>
                        <a:rPr lang="en-US" sz="2000" b="0" i="1" u="none" strike="noStrike" kern="1200" baseline="0" dirty="0">
                          <a:solidFill>
                            <a:schemeClr val="dk1"/>
                          </a:solidFill>
                          <a:latin typeface="Cambria" panose="02040503050406030204" pitchFamily="18" charset="0"/>
                          <a:ea typeface="Cambria" panose="02040503050406030204" pitchFamily="18" charset="0"/>
                          <a:cs typeface="+mn-cs"/>
                        </a:rPr>
                        <a:t>(II) persons afflicted with HIV or AIDS;</a:t>
                      </a:r>
                    </a:p>
                    <a:p>
                      <a:pPr lvl="1" algn="just">
                        <a:lnSpc>
                          <a:spcPct val="100000"/>
                        </a:lnSpc>
                      </a:pPr>
                      <a:r>
                        <a:rPr lang="en-US" sz="2000" b="0" i="1" u="none" strike="noStrike" kern="1200" baseline="0" dirty="0">
                          <a:solidFill>
                            <a:schemeClr val="dk1"/>
                          </a:solidFill>
                          <a:latin typeface="Cambria" panose="02040503050406030204" pitchFamily="18" charset="0"/>
                          <a:ea typeface="Cambria" panose="02040503050406030204" pitchFamily="18" charset="0"/>
                          <a:cs typeface="+mn-cs"/>
                        </a:rPr>
                        <a:t>(III) persons addicted to a dependence-forming substance such as narcotics drugs or alcohol;  or</a:t>
                      </a:r>
                    </a:p>
                    <a:p>
                      <a:pPr marL="0" lvl="1" indent="0" algn="just">
                        <a:lnSpc>
                          <a:spcPct val="100000"/>
                        </a:lnSpc>
                      </a:pPr>
                      <a:r>
                        <a:rPr lang="en-US" sz="2000" b="0" i="1" u="none" strike="noStrike" kern="1200" baseline="0" dirty="0">
                          <a:solidFill>
                            <a:schemeClr val="dk1"/>
                          </a:solidFill>
                          <a:latin typeface="Cambria" panose="02040503050406030204" pitchFamily="18" charset="0"/>
                          <a:ea typeface="Cambria" panose="02040503050406030204" pitchFamily="18" charset="0"/>
                          <a:cs typeface="+mn-cs"/>
                        </a:rPr>
                        <a:t>(B) public awareness of preventive health, family planning or prevention of HIV infection;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8702421"/>
                  </a:ext>
                </a:extLst>
              </a:tr>
            </a:tbl>
          </a:graphicData>
        </a:graphic>
      </p:graphicFrame>
    </p:spTree>
    <p:extLst>
      <p:ext uri="{BB962C8B-B14F-4D97-AF65-F5344CB8AC3E}">
        <p14:creationId xmlns:p14="http://schemas.microsoft.com/office/powerpoint/2010/main" val="25482404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Exemption Notification </a:t>
            </a:r>
            <a:r>
              <a:rPr lang="en-IN" sz="2400" dirty="0" smtClean="0"/>
              <a:t>No 12/2017 –CT(R)</a:t>
            </a:r>
            <a:endParaRPr lang="en-IN" sz="2400" dirty="0"/>
          </a:p>
        </p:txBody>
      </p:sp>
      <p:sp>
        <p:nvSpPr>
          <p:cNvPr id="3" name="Content Placeholder 2"/>
          <p:cNvSpPr>
            <a:spLocks noGrp="1"/>
          </p:cNvSpPr>
          <p:nvPr>
            <p:ph idx="4294967295"/>
          </p:nvPr>
        </p:nvSpPr>
        <p:spPr>
          <a:xfrm>
            <a:off x="5130800" y="3952875"/>
            <a:ext cx="10337800" cy="4105275"/>
          </a:xfrm>
        </p:spPr>
        <p:txBody>
          <a:bodyPr/>
          <a:lstStyle/>
          <a:p>
            <a:pPr algn="just">
              <a:spcBef>
                <a:spcPts val="0"/>
              </a:spcBef>
              <a:buFont typeface="Wingdings" panose="05000000000000000000" pitchFamily="2" charset="2"/>
              <a:buChar char="Ø"/>
            </a:pPr>
            <a:endParaRPr lang="en-US" sz="2800" dirty="0" smtClean="0"/>
          </a:p>
          <a:p>
            <a:pPr algn="just">
              <a:spcBef>
                <a:spcPts val="0"/>
              </a:spcBef>
              <a:buFont typeface="Wingdings" panose="05000000000000000000" pitchFamily="2" charset="2"/>
              <a:buChar char="Ø"/>
            </a:pPr>
            <a:endParaRPr lang="en-IN" sz="2800" dirty="0"/>
          </a:p>
        </p:txBody>
      </p:sp>
      <p:graphicFrame>
        <p:nvGraphicFramePr>
          <p:cNvPr id="6" name="Table 5"/>
          <p:cNvGraphicFramePr>
            <a:graphicFrameLocks noGrp="1"/>
          </p:cNvGraphicFramePr>
          <p:nvPr>
            <p:extLst>
              <p:ext uri="{D42A27DB-BD31-4B8C-83A1-F6EECF244321}">
                <p14:modId xmlns:p14="http://schemas.microsoft.com/office/powerpoint/2010/main" val="3813905183"/>
              </p:ext>
            </p:extLst>
          </p:nvPr>
        </p:nvGraphicFramePr>
        <p:xfrm>
          <a:off x="1216025" y="2243138"/>
          <a:ext cx="10099675" cy="4212918"/>
        </p:xfrm>
        <a:graphic>
          <a:graphicData uri="http://schemas.openxmlformats.org/drawingml/2006/table">
            <a:tbl>
              <a:tblPr firstRow="1" bandRow="1">
                <a:tableStyleId>{5C22544A-7EE6-4342-B048-85BDC9FD1C3A}</a:tableStyleId>
              </a:tblPr>
              <a:tblGrid>
                <a:gridCol w="1629246">
                  <a:extLst>
                    <a:ext uri="{9D8B030D-6E8A-4147-A177-3AD203B41FA5}">
                      <a16:colId xmlns:a16="http://schemas.microsoft.com/office/drawing/2014/main" val="3247426208"/>
                    </a:ext>
                  </a:extLst>
                </a:gridCol>
                <a:gridCol w="8470429">
                  <a:extLst>
                    <a:ext uri="{9D8B030D-6E8A-4147-A177-3AD203B41FA5}">
                      <a16:colId xmlns:a16="http://schemas.microsoft.com/office/drawing/2014/main" val="2089864778"/>
                    </a:ext>
                  </a:extLst>
                </a:gridCol>
              </a:tblGrid>
              <a:tr h="493384">
                <a:tc>
                  <a:txBody>
                    <a:bodyPr/>
                    <a:lstStyle/>
                    <a:p>
                      <a:pPr algn="just">
                        <a:lnSpc>
                          <a:spcPct val="150000"/>
                        </a:lnSpc>
                      </a:pPr>
                      <a:r>
                        <a:rPr lang="en-US" sz="2000" dirty="0">
                          <a:solidFill>
                            <a:schemeClr val="tx1"/>
                          </a:solidFill>
                          <a:latin typeface="Cambria" panose="02040503050406030204" pitchFamily="18" charset="0"/>
                          <a:ea typeface="Cambria" panose="02040503050406030204" pitchFamily="18" charset="0"/>
                        </a:rPr>
                        <a:t>Entry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pPr>
                      <a:r>
                        <a:rPr lang="en-US" sz="2000" dirty="0">
                          <a:solidFill>
                            <a:schemeClr val="tx1"/>
                          </a:solidFill>
                          <a:latin typeface="Cambria" panose="02040503050406030204" pitchFamily="18" charset="0"/>
                          <a:ea typeface="Cambria" panose="02040503050406030204" pitchFamily="18" charset="0"/>
                        </a:rPr>
                        <a:t>Particulars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9313102"/>
                  </a:ext>
                </a:extLst>
              </a:tr>
              <a:tr h="366427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schemeClr val="tx1"/>
                          </a:solidFill>
                          <a:latin typeface="Cambria" panose="02040503050406030204" pitchFamily="18" charset="0"/>
                          <a:ea typeface="Cambria" panose="020405030504060302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pPr>
                      <a:r>
                        <a:rPr lang="en-US" sz="2000" b="1" i="1" u="none" strike="noStrike" kern="1200" baseline="0" dirty="0">
                          <a:solidFill>
                            <a:schemeClr val="dk1"/>
                          </a:solidFill>
                          <a:latin typeface="Cambria" panose="02040503050406030204" pitchFamily="18" charset="0"/>
                          <a:ea typeface="Cambria" panose="02040503050406030204" pitchFamily="18" charset="0"/>
                          <a:cs typeface="+mn-cs"/>
                        </a:rPr>
                        <a:t>(ii) advancement of religion, spirituality or yoga;</a:t>
                      </a:r>
                    </a:p>
                    <a:p>
                      <a:pPr algn="just">
                        <a:lnSpc>
                          <a:spcPct val="100000"/>
                        </a:lnSpc>
                      </a:pPr>
                      <a:endParaRPr lang="en-US" sz="2000" b="1" i="1" u="none" strike="noStrike" kern="1200" baseline="0" dirty="0">
                        <a:solidFill>
                          <a:schemeClr val="dk1"/>
                        </a:solidFill>
                        <a:latin typeface="Cambria" panose="02040503050406030204" pitchFamily="18" charset="0"/>
                        <a:ea typeface="Cambria" panose="02040503050406030204" pitchFamily="18" charset="0"/>
                        <a:cs typeface="+mn-cs"/>
                      </a:endParaRPr>
                    </a:p>
                    <a:p>
                      <a:pPr algn="just">
                        <a:lnSpc>
                          <a:spcPct val="100000"/>
                        </a:lnSpc>
                      </a:pPr>
                      <a:r>
                        <a:rPr lang="en-US" sz="2000" b="1" i="1" u="none" strike="noStrike" kern="1200" baseline="0" dirty="0">
                          <a:solidFill>
                            <a:schemeClr val="dk1"/>
                          </a:solidFill>
                          <a:latin typeface="Cambria" panose="02040503050406030204" pitchFamily="18" charset="0"/>
                          <a:ea typeface="Cambria" panose="02040503050406030204" pitchFamily="18" charset="0"/>
                          <a:cs typeface="+mn-cs"/>
                        </a:rPr>
                        <a:t>(iii) advancement of educational </a:t>
                      </a:r>
                      <a:r>
                        <a:rPr lang="en-US" sz="2000" b="1" i="1" u="none" strike="noStrike" kern="1200" baseline="0" dirty="0" err="1">
                          <a:solidFill>
                            <a:schemeClr val="dk1"/>
                          </a:solidFill>
                          <a:latin typeface="Cambria" panose="02040503050406030204" pitchFamily="18" charset="0"/>
                          <a:ea typeface="Cambria" panose="02040503050406030204" pitchFamily="18" charset="0"/>
                          <a:cs typeface="+mn-cs"/>
                        </a:rPr>
                        <a:t>programmes</a:t>
                      </a:r>
                      <a:r>
                        <a:rPr lang="en-US" sz="2000" b="1" i="1" u="none" strike="noStrike" kern="1200" baseline="0" dirty="0">
                          <a:solidFill>
                            <a:schemeClr val="dk1"/>
                          </a:solidFill>
                          <a:latin typeface="Cambria" panose="02040503050406030204" pitchFamily="18" charset="0"/>
                          <a:ea typeface="Cambria" panose="02040503050406030204" pitchFamily="18" charset="0"/>
                          <a:cs typeface="+mn-cs"/>
                        </a:rPr>
                        <a:t> or skill development relating to,-</a:t>
                      </a:r>
                    </a:p>
                    <a:p>
                      <a:pPr lvl="1" algn="just">
                        <a:lnSpc>
                          <a:spcPct val="100000"/>
                        </a:lnSpc>
                      </a:pPr>
                      <a:r>
                        <a:rPr lang="en-US" sz="2000" b="0" i="1" u="none" strike="noStrike" kern="1200" baseline="0" dirty="0">
                          <a:solidFill>
                            <a:schemeClr val="dk1"/>
                          </a:solidFill>
                          <a:latin typeface="Cambria" panose="02040503050406030204" pitchFamily="18" charset="0"/>
                          <a:ea typeface="Cambria" panose="02040503050406030204" pitchFamily="18" charset="0"/>
                          <a:cs typeface="+mn-cs"/>
                        </a:rPr>
                        <a:t>(A) abandoned, orphaned or homeless children;</a:t>
                      </a:r>
                    </a:p>
                    <a:p>
                      <a:pPr lvl="1" algn="just">
                        <a:lnSpc>
                          <a:spcPct val="100000"/>
                        </a:lnSpc>
                      </a:pPr>
                      <a:r>
                        <a:rPr lang="en-US" sz="2000" b="0" i="1" u="none" strike="noStrike" kern="1200" baseline="0" dirty="0">
                          <a:solidFill>
                            <a:schemeClr val="dk1"/>
                          </a:solidFill>
                          <a:latin typeface="Cambria" panose="02040503050406030204" pitchFamily="18" charset="0"/>
                          <a:ea typeface="Cambria" panose="02040503050406030204" pitchFamily="18" charset="0"/>
                          <a:cs typeface="+mn-cs"/>
                        </a:rPr>
                        <a:t>(B) physically or mentally abused and traumatized persons;</a:t>
                      </a:r>
                    </a:p>
                    <a:p>
                      <a:pPr lvl="1" algn="just">
                        <a:lnSpc>
                          <a:spcPct val="100000"/>
                        </a:lnSpc>
                      </a:pPr>
                      <a:r>
                        <a:rPr lang="en-US" sz="2000" b="0" i="1" u="none" strike="noStrike" kern="1200" baseline="0" dirty="0">
                          <a:solidFill>
                            <a:schemeClr val="dk1"/>
                          </a:solidFill>
                          <a:latin typeface="Cambria" panose="02040503050406030204" pitchFamily="18" charset="0"/>
                          <a:ea typeface="Cambria" panose="02040503050406030204" pitchFamily="18" charset="0"/>
                          <a:cs typeface="+mn-cs"/>
                        </a:rPr>
                        <a:t>(C) prisoners; or</a:t>
                      </a:r>
                    </a:p>
                    <a:p>
                      <a:pPr lvl="1" algn="just">
                        <a:lnSpc>
                          <a:spcPct val="100000"/>
                        </a:lnSpc>
                      </a:pPr>
                      <a:r>
                        <a:rPr lang="en-US" sz="2000" b="0" i="1" u="none" strike="noStrike" kern="1200" baseline="0" dirty="0">
                          <a:solidFill>
                            <a:schemeClr val="dk1"/>
                          </a:solidFill>
                          <a:latin typeface="Cambria" panose="02040503050406030204" pitchFamily="18" charset="0"/>
                          <a:ea typeface="Cambria" panose="02040503050406030204" pitchFamily="18" charset="0"/>
                          <a:cs typeface="+mn-cs"/>
                        </a:rPr>
                        <a:t>(D) persons over the age of 65 years residing in a rural area;</a:t>
                      </a:r>
                    </a:p>
                    <a:p>
                      <a:pPr algn="just">
                        <a:lnSpc>
                          <a:spcPct val="100000"/>
                        </a:lnSpc>
                      </a:pPr>
                      <a:endParaRPr lang="en-US" sz="2000" b="1" i="1" u="none" strike="noStrike" kern="1200" baseline="0" dirty="0">
                        <a:solidFill>
                          <a:schemeClr val="dk1"/>
                        </a:solidFill>
                        <a:latin typeface="Cambria" panose="02040503050406030204" pitchFamily="18" charset="0"/>
                        <a:ea typeface="Cambria" panose="02040503050406030204" pitchFamily="18" charset="0"/>
                        <a:cs typeface="+mn-cs"/>
                      </a:endParaRPr>
                    </a:p>
                    <a:p>
                      <a:pPr algn="just">
                        <a:lnSpc>
                          <a:spcPct val="100000"/>
                        </a:lnSpc>
                      </a:pPr>
                      <a:r>
                        <a:rPr lang="en-US" sz="2000" b="1" i="1" u="none" strike="noStrike" kern="1200" baseline="0" dirty="0">
                          <a:solidFill>
                            <a:schemeClr val="dk1"/>
                          </a:solidFill>
                          <a:latin typeface="Cambria" panose="02040503050406030204" pitchFamily="18" charset="0"/>
                          <a:ea typeface="Cambria" panose="02040503050406030204" pitchFamily="18" charset="0"/>
                          <a:cs typeface="+mn-cs"/>
                        </a:rPr>
                        <a:t>(iv) preservation of environment including watershed, forests and wildlife;</a:t>
                      </a:r>
                      <a:endParaRPr lang="en-US" sz="2000" b="1" i="1" kern="1200" dirty="0">
                        <a:solidFill>
                          <a:schemeClr val="tx1"/>
                        </a:solidFill>
                        <a:latin typeface="Cambria" panose="02040503050406030204" pitchFamily="18" charset="0"/>
                        <a:ea typeface="Cambria" panose="02040503050406030204" pitchFamily="18"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627016"/>
                  </a:ext>
                </a:extLst>
              </a:tr>
            </a:tbl>
          </a:graphicData>
        </a:graphic>
      </p:graphicFrame>
    </p:spTree>
    <p:extLst>
      <p:ext uri="{BB962C8B-B14F-4D97-AF65-F5344CB8AC3E}">
        <p14:creationId xmlns:p14="http://schemas.microsoft.com/office/powerpoint/2010/main" val="5221584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318" y="352425"/>
            <a:ext cx="8761413" cy="1025801"/>
          </a:xfrm>
        </p:spPr>
        <p:txBody>
          <a:bodyPr/>
          <a:lstStyle/>
          <a:p>
            <a:r>
              <a:rPr lang="en-IN" dirty="0"/>
              <a:t>Exemption Notification </a:t>
            </a:r>
            <a:r>
              <a:rPr lang="en-IN" sz="2400" dirty="0"/>
              <a:t>No 12/2017 –CT(R)</a:t>
            </a:r>
            <a:endParaRPr lang="en-IN" dirty="0"/>
          </a:p>
        </p:txBody>
      </p:sp>
      <p:sp>
        <p:nvSpPr>
          <p:cNvPr id="3" name="Content Placeholder 2"/>
          <p:cNvSpPr>
            <a:spLocks noGrp="1"/>
          </p:cNvSpPr>
          <p:nvPr>
            <p:ph idx="1"/>
          </p:nvPr>
        </p:nvSpPr>
        <p:spPr>
          <a:xfrm>
            <a:off x="1216025" y="1514475"/>
            <a:ext cx="10337800" cy="5343525"/>
          </a:xfrm>
        </p:spPr>
        <p:txBody>
          <a:bodyPr/>
          <a:lstStyle/>
          <a:p>
            <a:pPr algn="just">
              <a:buFont typeface="Arial" panose="020B0604020202020204" pitchFamily="34" charset="0"/>
              <a:buChar char="•"/>
            </a:pPr>
            <a:r>
              <a:rPr lang="en-US" sz="2400" dirty="0">
                <a:latin typeface="Cambria" panose="02040503050406030204" pitchFamily="18" charset="0"/>
                <a:ea typeface="Cambria" panose="02040503050406030204" pitchFamily="18" charset="0"/>
              </a:rPr>
              <a:t>Sale of various spiritual products such as books, audio CDs, DVDs, statues and calendars for advancement of religious teachings - Covered under definition of ‘business’. [</a:t>
            </a:r>
            <a:r>
              <a:rPr lang="en-US" sz="2400" b="1" dirty="0">
                <a:latin typeface="Cambria" panose="02040503050406030204" pitchFamily="18" charset="0"/>
                <a:ea typeface="Cambria" panose="02040503050406030204" pitchFamily="18" charset="0"/>
              </a:rPr>
              <a:t>SHRIMAD RAJCHANDRA ADHYATMIK SATSANG SADHANA KENDRA (Maha. AAR</a:t>
            </a:r>
            <a:r>
              <a:rPr lang="en-US" sz="2400" b="1" dirty="0" smtClean="0">
                <a:latin typeface="Cambria" panose="02040503050406030204" pitchFamily="18" charset="0"/>
                <a:ea typeface="Cambria" panose="02040503050406030204" pitchFamily="18" charset="0"/>
              </a:rPr>
              <a:t>)]</a:t>
            </a:r>
          </a:p>
          <a:p>
            <a:pPr algn="just">
              <a:buFont typeface="Arial" panose="020B0604020202020204" pitchFamily="34" charset="0"/>
              <a:buChar char="•"/>
            </a:pPr>
            <a:r>
              <a:rPr lang="en-US" sz="2400" dirty="0" smtClean="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Rest house for pilgrims for Rs 1000/- per day </a:t>
            </a:r>
          </a:p>
          <a:p>
            <a:pPr marL="0" indent="0" algn="just">
              <a:buNone/>
            </a:pPr>
            <a:r>
              <a:rPr lang="en-US" sz="24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-not run by the Same trust &amp;</a:t>
            </a:r>
          </a:p>
          <a:p>
            <a:pPr marL="0" indent="0" algn="just">
              <a:buNone/>
            </a:pPr>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-outside </a:t>
            </a:r>
            <a:r>
              <a:rPr lang="en-US" sz="2400" dirty="0">
                <a:latin typeface="Cambria" panose="02040503050406030204" pitchFamily="18" charset="0"/>
                <a:ea typeface="Cambria" panose="02040503050406030204" pitchFamily="18" charset="0"/>
              </a:rPr>
              <a:t>precincts of Trust  	</a:t>
            </a:r>
            <a:r>
              <a:rPr lang="en-US" sz="2400" dirty="0" smtClean="0">
                <a:latin typeface="Cambria" panose="02040503050406030204" pitchFamily="18" charset="0"/>
                <a:ea typeface="Cambria" panose="02040503050406030204" pitchFamily="18" charset="0"/>
              </a:rPr>
              <a:t>(</a:t>
            </a:r>
            <a:r>
              <a:rPr lang="en-US" sz="2400" dirty="0">
                <a:latin typeface="Cambria" panose="02040503050406030204" pitchFamily="18" charset="0"/>
                <a:ea typeface="Cambria" panose="02040503050406030204" pitchFamily="18" charset="0"/>
              </a:rPr>
              <a:t>Nandini Ashram (Guj </a:t>
            </a:r>
            <a:r>
              <a:rPr lang="en-US" sz="2400" dirty="0" smtClean="0">
                <a:latin typeface="Cambria" panose="02040503050406030204" pitchFamily="18" charset="0"/>
                <a:ea typeface="Cambria" panose="02040503050406030204" pitchFamily="18" charset="0"/>
              </a:rPr>
              <a:t>   AAR)</a:t>
            </a:r>
            <a:r>
              <a:rPr lang="en-US" sz="2400" dirty="0" smtClean="0">
                <a:latin typeface="Cambria" panose="02040503050406030204" pitchFamily="18" charset="0"/>
                <a:ea typeface="Cambria" panose="02040503050406030204" pitchFamily="18" charset="0"/>
                <a:hlinkClick r:id="rId3" action="ppaction://hlinkfile"/>
              </a:rPr>
              <a:t>Supporting           materials\Nandini Ashram ( Guj AAR).pdf</a:t>
            </a:r>
            <a:endParaRPr lang="en-US" sz="2400" dirty="0">
              <a:latin typeface="Cambria" panose="02040503050406030204" pitchFamily="18" charset="0"/>
              <a:ea typeface="Cambria" panose="02040503050406030204" pitchFamily="18" charset="0"/>
            </a:endParaRPr>
          </a:p>
          <a:p>
            <a:pPr algn="just">
              <a:buFont typeface="Arial" panose="020B0604020202020204" pitchFamily="34" charset="0"/>
              <a:buChar char="•"/>
            </a:pPr>
            <a:r>
              <a:rPr lang="en-US" sz="2400" b="1" dirty="0" smtClean="0">
                <a:latin typeface="Cambria" panose="02040503050406030204" pitchFamily="18" charset="0"/>
                <a:ea typeface="Cambria" panose="02040503050406030204" pitchFamily="18" charset="0"/>
              </a:rPr>
              <a:t>Renting of Accommodation consisting 2 rooms and dormatory with 12 beds having facility of water, ele, bed, pillow, restroom with </a:t>
            </a:r>
            <a:r>
              <a:rPr lang="en-US" sz="2400" b="1" dirty="0">
                <a:latin typeface="Cambria" panose="02040503050406030204" pitchFamily="18" charset="0"/>
                <a:ea typeface="Cambria" panose="02040503050406030204" pitchFamily="18" charset="0"/>
              </a:rPr>
              <a:t>tiolet  - liable for tax . </a:t>
            </a:r>
            <a:r>
              <a:rPr lang="en-US" sz="2400" b="1" dirty="0" smtClean="0">
                <a:latin typeface="Cambria" panose="02040503050406030204" pitchFamily="18" charset="0"/>
                <a:ea typeface="Cambria" panose="02040503050406030204" pitchFamily="18" charset="0"/>
              </a:rPr>
              <a:t>(Acharya </a:t>
            </a:r>
            <a:r>
              <a:rPr lang="en-US" sz="2400" b="1" dirty="0">
                <a:latin typeface="Cambria" panose="02040503050406030204" pitchFamily="18" charset="0"/>
                <a:ea typeface="Cambria" panose="02040503050406030204" pitchFamily="18" charset="0"/>
              </a:rPr>
              <a:t>Shree Mahashraman Chaturmas Vyvastha Samiti </a:t>
            </a:r>
            <a:r>
              <a:rPr lang="en-US" sz="2400" b="1" dirty="0" smtClean="0">
                <a:latin typeface="Cambria" panose="02040503050406030204" pitchFamily="18" charset="0"/>
                <a:ea typeface="Cambria" panose="02040503050406030204" pitchFamily="18" charset="0"/>
              </a:rPr>
              <a:t>Telengana- AAAR)</a:t>
            </a:r>
            <a:r>
              <a:rPr lang="en-US" sz="2400" b="1" dirty="0" smtClean="0">
                <a:latin typeface="Cambria" panose="02040503050406030204" pitchFamily="18" charset="0"/>
                <a:ea typeface="Cambria" panose="02040503050406030204" pitchFamily="18" charset="0"/>
                <a:hlinkClick r:id="rId4" action="ppaction://hlinkfile"/>
              </a:rPr>
              <a:t>Supporting materials\KAR_AAAR_16_2019-20_ACHARYASHREE.pdf</a:t>
            </a:r>
            <a:endParaRPr lang="en-US" sz="2400" b="1" dirty="0">
              <a:latin typeface="Cambria" panose="02040503050406030204" pitchFamily="18" charset="0"/>
              <a:ea typeface="Cambria" panose="02040503050406030204" pitchFamily="18" charset="0"/>
            </a:endParaRPr>
          </a:p>
          <a:p>
            <a:pPr algn="just">
              <a:spcBef>
                <a:spcPts val="0"/>
              </a:spcBef>
              <a:buFont typeface="Wingdings" panose="05000000000000000000" pitchFamily="2" charset="2"/>
              <a:buChar char="Ø"/>
            </a:pPr>
            <a:endParaRPr lang="en-US" sz="2800" dirty="0"/>
          </a:p>
          <a:p>
            <a:pPr algn="just">
              <a:spcBef>
                <a:spcPts val="0"/>
              </a:spcBef>
              <a:buFont typeface="Wingdings" panose="05000000000000000000" pitchFamily="2" charset="2"/>
              <a:buChar char="Ø"/>
            </a:pPr>
            <a:endParaRPr lang="en-IN" sz="2800" dirty="0"/>
          </a:p>
        </p:txBody>
      </p:sp>
    </p:spTree>
    <p:extLst>
      <p:ext uri="{BB962C8B-B14F-4D97-AF65-F5344CB8AC3E}">
        <p14:creationId xmlns:p14="http://schemas.microsoft.com/office/powerpoint/2010/main" val="11254367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Exemption Notification </a:t>
            </a:r>
            <a:r>
              <a:rPr lang="en-IN" sz="2400" dirty="0" smtClean="0"/>
              <a:t>No 12/2017 –CT(R)</a:t>
            </a:r>
            <a:endParaRPr lang="en-IN" sz="2400" dirty="0"/>
          </a:p>
        </p:txBody>
      </p:sp>
      <p:sp>
        <p:nvSpPr>
          <p:cNvPr id="3" name="Content Placeholder 2"/>
          <p:cNvSpPr>
            <a:spLocks noGrp="1"/>
          </p:cNvSpPr>
          <p:nvPr>
            <p:ph idx="4294967295"/>
          </p:nvPr>
        </p:nvSpPr>
        <p:spPr>
          <a:xfrm>
            <a:off x="5130800" y="3952875"/>
            <a:ext cx="10337800" cy="4105275"/>
          </a:xfrm>
        </p:spPr>
        <p:txBody>
          <a:bodyPr/>
          <a:lstStyle/>
          <a:p>
            <a:pPr algn="just">
              <a:spcBef>
                <a:spcPts val="0"/>
              </a:spcBef>
              <a:buFont typeface="Wingdings" panose="05000000000000000000" pitchFamily="2" charset="2"/>
              <a:buChar char="Ø"/>
            </a:pPr>
            <a:endParaRPr lang="en-US" sz="2800" dirty="0" smtClean="0"/>
          </a:p>
          <a:p>
            <a:pPr algn="just">
              <a:spcBef>
                <a:spcPts val="0"/>
              </a:spcBef>
              <a:buFont typeface="Wingdings" panose="05000000000000000000" pitchFamily="2" charset="2"/>
              <a:buChar char="Ø"/>
            </a:pPr>
            <a:endParaRPr lang="en-IN" sz="2800" dirty="0"/>
          </a:p>
        </p:txBody>
      </p:sp>
      <p:graphicFrame>
        <p:nvGraphicFramePr>
          <p:cNvPr id="6" name="Table 5"/>
          <p:cNvGraphicFramePr>
            <a:graphicFrameLocks noGrp="1"/>
          </p:cNvGraphicFramePr>
          <p:nvPr>
            <p:extLst>
              <p:ext uri="{D42A27DB-BD31-4B8C-83A1-F6EECF244321}">
                <p14:modId xmlns:p14="http://schemas.microsoft.com/office/powerpoint/2010/main" val="1198875729"/>
              </p:ext>
            </p:extLst>
          </p:nvPr>
        </p:nvGraphicFramePr>
        <p:xfrm>
          <a:off x="1216026" y="1428752"/>
          <a:ext cx="10661649" cy="5551805"/>
        </p:xfrm>
        <a:graphic>
          <a:graphicData uri="http://schemas.openxmlformats.org/drawingml/2006/table">
            <a:tbl>
              <a:tblPr firstRow="1" bandRow="1">
                <a:tableStyleId>{5C22544A-7EE6-4342-B048-85BDC9FD1C3A}</a:tableStyleId>
              </a:tblPr>
              <a:tblGrid>
                <a:gridCol w="1018710">
                  <a:extLst>
                    <a:ext uri="{9D8B030D-6E8A-4147-A177-3AD203B41FA5}">
                      <a16:colId xmlns:a16="http://schemas.microsoft.com/office/drawing/2014/main" val="3247426208"/>
                    </a:ext>
                  </a:extLst>
                </a:gridCol>
                <a:gridCol w="9642939">
                  <a:extLst>
                    <a:ext uri="{9D8B030D-6E8A-4147-A177-3AD203B41FA5}">
                      <a16:colId xmlns:a16="http://schemas.microsoft.com/office/drawing/2014/main" val="2089864778"/>
                    </a:ext>
                  </a:extLst>
                </a:gridCol>
              </a:tblGrid>
              <a:tr h="470382">
                <a:tc>
                  <a:txBody>
                    <a:bodyPr/>
                    <a:lstStyle/>
                    <a:p>
                      <a:pPr algn="just">
                        <a:lnSpc>
                          <a:spcPct val="150000"/>
                        </a:lnSpc>
                      </a:pPr>
                      <a:r>
                        <a:rPr lang="en-US" sz="2000" dirty="0" smtClean="0">
                          <a:solidFill>
                            <a:schemeClr val="tx1"/>
                          </a:solidFill>
                          <a:latin typeface="Cambria" panose="02040503050406030204" pitchFamily="18" charset="0"/>
                          <a:ea typeface="Cambria" panose="02040503050406030204" pitchFamily="18" charset="0"/>
                        </a:rPr>
                        <a:t>Ent </a:t>
                      </a:r>
                      <a:r>
                        <a:rPr lang="en-US" sz="2000" dirty="0">
                          <a:solidFill>
                            <a:schemeClr val="tx1"/>
                          </a:solidFill>
                          <a:latin typeface="Cambria" panose="02040503050406030204" pitchFamily="18" charset="0"/>
                          <a:ea typeface="Cambria" panose="02040503050406030204" pitchFamily="18"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pPr>
                      <a:r>
                        <a:rPr lang="en-US" sz="2000" dirty="0">
                          <a:solidFill>
                            <a:schemeClr val="tx1"/>
                          </a:solidFill>
                          <a:latin typeface="Cambria" panose="02040503050406030204" pitchFamily="18" charset="0"/>
                          <a:ea typeface="Cambria" panose="02040503050406030204" pitchFamily="18" charset="0"/>
                        </a:rPr>
                        <a:t>Particulars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9313102"/>
                  </a:ext>
                </a:extLst>
              </a:tr>
              <a:tr h="26037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ambria" panose="02040503050406030204" pitchFamily="18" charset="0"/>
                          <a:ea typeface="Cambria" panose="020405030504060302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pPr>
                      <a:r>
                        <a:rPr lang="en-US" sz="2000" b="0" i="0" u="none" kern="1200" dirty="0">
                          <a:solidFill>
                            <a:schemeClr val="dk1"/>
                          </a:solidFill>
                          <a:effectLst/>
                          <a:latin typeface="Cambria" panose="02040503050406030204" pitchFamily="18" charset="0"/>
                          <a:ea typeface="Cambria" panose="02040503050406030204" pitchFamily="18" charset="0"/>
                          <a:cs typeface="+mn-cs"/>
                        </a:rPr>
                        <a:t>Services by a person by way of- </a:t>
                      </a:r>
                    </a:p>
                    <a:p>
                      <a:pPr marL="457200" indent="-457200" algn="just">
                        <a:lnSpc>
                          <a:spcPct val="100000"/>
                        </a:lnSpc>
                        <a:buAutoNum type="alphaLcParenBoth"/>
                      </a:pPr>
                      <a:r>
                        <a:rPr lang="en-US" sz="2000" b="0" i="0" u="none" kern="1200" dirty="0">
                          <a:solidFill>
                            <a:schemeClr val="dk1"/>
                          </a:solidFill>
                          <a:effectLst/>
                          <a:latin typeface="Cambria" panose="02040503050406030204" pitchFamily="18" charset="0"/>
                          <a:ea typeface="Cambria" panose="02040503050406030204" pitchFamily="18" charset="0"/>
                          <a:cs typeface="+mn-cs"/>
                        </a:rPr>
                        <a:t>conduct of any religious ceremony; </a:t>
                      </a:r>
                    </a:p>
                    <a:p>
                      <a:pPr marL="457200" marR="0" lvl="0" indent="-457200" algn="just" defTabSz="914400" rtl="0" eaLnBrk="1" fontAlgn="auto" latinLnBrk="0" hangingPunct="1">
                        <a:lnSpc>
                          <a:spcPct val="100000"/>
                        </a:lnSpc>
                        <a:spcBef>
                          <a:spcPts val="0"/>
                        </a:spcBef>
                        <a:spcAft>
                          <a:spcPts val="0"/>
                        </a:spcAft>
                        <a:buClrTx/>
                        <a:buSzTx/>
                        <a:buFontTx/>
                        <a:buAutoNum type="alphaLcParenBoth"/>
                        <a:tabLst/>
                        <a:defRPr/>
                      </a:pPr>
                      <a:r>
                        <a:rPr lang="en-US" sz="2000" b="0" i="0" u="none" kern="1200" dirty="0" smtClean="0">
                          <a:solidFill>
                            <a:schemeClr val="tx1"/>
                          </a:solidFill>
                          <a:effectLst/>
                          <a:latin typeface="Cambria" panose="02040503050406030204" pitchFamily="18" charset="0"/>
                          <a:ea typeface="Cambria" panose="02040503050406030204" pitchFamily="18" charset="0"/>
                          <a:cs typeface="+mn-cs"/>
                        </a:rPr>
                        <a:t>renting </a:t>
                      </a:r>
                      <a:r>
                        <a:rPr lang="en-US" sz="2000" b="0" i="0" u="none" kern="1200" dirty="0">
                          <a:solidFill>
                            <a:schemeClr val="tx1"/>
                          </a:solidFill>
                          <a:effectLst/>
                          <a:latin typeface="Cambria" panose="02040503050406030204" pitchFamily="18" charset="0"/>
                          <a:ea typeface="Cambria" panose="02040503050406030204" pitchFamily="18" charset="0"/>
                          <a:cs typeface="+mn-cs"/>
                        </a:rPr>
                        <a:t>of </a:t>
                      </a:r>
                      <a:r>
                        <a:rPr lang="en-US" sz="2000" b="1" i="1" u="none" kern="1200" dirty="0">
                          <a:solidFill>
                            <a:schemeClr val="tx1"/>
                          </a:solidFill>
                          <a:effectLst/>
                          <a:latin typeface="Cambria" panose="02040503050406030204" pitchFamily="18" charset="0"/>
                          <a:ea typeface="Cambria" panose="02040503050406030204" pitchFamily="18" charset="0"/>
                          <a:cs typeface="+mn-cs"/>
                        </a:rPr>
                        <a:t>precincts of a religious place meant for general public</a:t>
                      </a:r>
                      <a:r>
                        <a:rPr lang="en-US" sz="2000" b="0" i="0" u="none" kern="1200" dirty="0">
                          <a:solidFill>
                            <a:schemeClr val="tx1"/>
                          </a:solidFill>
                          <a:effectLst/>
                          <a:latin typeface="Cambria" panose="02040503050406030204" pitchFamily="18" charset="0"/>
                          <a:ea typeface="Cambria" panose="02040503050406030204" pitchFamily="18" charset="0"/>
                          <a:cs typeface="+mn-cs"/>
                        </a:rPr>
                        <a:t>, owned or managed by an entity registered as </a:t>
                      </a:r>
                    </a:p>
                    <a:p>
                      <a:pPr marL="985838"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b="0" i="0" u="none" kern="1200" dirty="0">
                          <a:solidFill>
                            <a:schemeClr val="tx1"/>
                          </a:solidFill>
                          <a:effectLst/>
                          <a:latin typeface="Cambria" panose="02040503050406030204" pitchFamily="18" charset="0"/>
                          <a:ea typeface="Cambria" panose="02040503050406030204" pitchFamily="18" charset="0"/>
                          <a:cs typeface="+mn-cs"/>
                        </a:rPr>
                        <a:t>a charitable or religious trust u/s </a:t>
                      </a:r>
                      <a:r>
                        <a:rPr lang="en-US" sz="2000" b="0" i="0" u="none" kern="1200" dirty="0">
                          <a:solidFill>
                            <a:schemeClr val="tx1"/>
                          </a:solidFill>
                          <a:effectLst/>
                          <a:latin typeface="Cambria" panose="02040503050406030204" pitchFamily="18" charset="0"/>
                          <a:ea typeface="Cambria" panose="02040503050406030204" pitchFamily="18" charset="0"/>
                          <a:cs typeface="+mn-cs"/>
                          <a:hlinkClick r:id="rId3">
                            <a:extLst>
                              <a:ext uri="{A12FA001-AC4F-418D-AE19-62706E023703}">
                                <ahyp:hlinkClr xmlns:ahyp="http://schemas.microsoft.com/office/drawing/2018/hyperlinkcolor" xmlns="" val="tx"/>
                              </a:ext>
                            </a:extLst>
                          </a:hlinkClick>
                        </a:rPr>
                        <a:t>12AA</a:t>
                      </a:r>
                      <a:r>
                        <a:rPr lang="en-US" sz="2000" b="0" i="0" u="none" kern="1200" dirty="0">
                          <a:solidFill>
                            <a:schemeClr val="tx1"/>
                          </a:solidFill>
                          <a:effectLst/>
                          <a:latin typeface="Cambria" panose="02040503050406030204" pitchFamily="18" charset="0"/>
                          <a:ea typeface="Cambria" panose="02040503050406030204" pitchFamily="18" charset="0"/>
                          <a:cs typeface="+mn-cs"/>
                        </a:rPr>
                        <a:t> or </a:t>
                      </a:r>
                      <a:r>
                        <a:rPr lang="en-US" sz="2000" b="0" i="0" u="none" kern="1200" dirty="0">
                          <a:solidFill>
                            <a:schemeClr val="tx1"/>
                          </a:solidFill>
                          <a:effectLst/>
                          <a:latin typeface="Cambria" panose="02040503050406030204" pitchFamily="18" charset="0"/>
                          <a:ea typeface="Cambria" panose="02040503050406030204" pitchFamily="18" charset="0"/>
                          <a:cs typeface="+mn-cs"/>
                          <a:hlinkClick r:id="rId4">
                            <a:extLst>
                              <a:ext uri="{A12FA001-AC4F-418D-AE19-62706E023703}">
                                <ahyp:hlinkClr xmlns:ahyp="http://schemas.microsoft.com/office/drawing/2018/hyperlinkcolor" xmlns="" val="tx"/>
                              </a:ext>
                            </a:extLst>
                          </a:hlinkClick>
                        </a:rPr>
                        <a:t>12AB</a:t>
                      </a:r>
                      <a:r>
                        <a:rPr lang="en-US" sz="2000" b="0" i="0" u="none" kern="1200" dirty="0">
                          <a:solidFill>
                            <a:schemeClr val="tx1"/>
                          </a:solidFill>
                          <a:effectLst/>
                          <a:latin typeface="Cambria" panose="02040503050406030204" pitchFamily="18" charset="0"/>
                          <a:ea typeface="Cambria" panose="02040503050406030204" pitchFamily="18" charset="0"/>
                          <a:cs typeface="+mn-cs"/>
                        </a:rPr>
                        <a:t> of the </a:t>
                      </a:r>
                      <a:r>
                        <a:rPr lang="en-US" sz="2000" b="0" i="0" u="none" kern="1200" dirty="0">
                          <a:solidFill>
                            <a:schemeClr val="tx1"/>
                          </a:solidFill>
                          <a:effectLst/>
                          <a:latin typeface="Cambria" panose="02040503050406030204" pitchFamily="18" charset="0"/>
                          <a:ea typeface="Cambria" panose="02040503050406030204" pitchFamily="18" charset="0"/>
                          <a:cs typeface="+mn-cs"/>
                          <a:hlinkClick r:id="rId5">
                            <a:extLst>
                              <a:ext uri="{A12FA001-AC4F-418D-AE19-62706E023703}">
                                <ahyp:hlinkClr xmlns:ahyp="http://schemas.microsoft.com/office/drawing/2018/hyperlinkcolor" xmlns="" val="tx"/>
                              </a:ext>
                            </a:extLst>
                          </a:hlinkClick>
                        </a:rPr>
                        <a:t>Income-tax Act, 1961</a:t>
                      </a:r>
                      <a:r>
                        <a:rPr lang="en-US" sz="2000" b="0" i="0" u="none" kern="1200" dirty="0">
                          <a:solidFill>
                            <a:schemeClr val="tx1"/>
                          </a:solidFill>
                          <a:effectLst/>
                          <a:latin typeface="Cambria" panose="02040503050406030204" pitchFamily="18" charset="0"/>
                          <a:ea typeface="Cambria" panose="02040503050406030204" pitchFamily="18" charset="0"/>
                          <a:cs typeface="+mn-cs"/>
                        </a:rPr>
                        <a:t> or </a:t>
                      </a:r>
                    </a:p>
                    <a:p>
                      <a:pPr marL="985838"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b="0" i="0" u="none" kern="1200" dirty="0">
                          <a:solidFill>
                            <a:schemeClr val="tx1"/>
                          </a:solidFill>
                          <a:effectLst/>
                          <a:latin typeface="Cambria" panose="02040503050406030204" pitchFamily="18" charset="0"/>
                          <a:ea typeface="Cambria" panose="02040503050406030204" pitchFamily="18" charset="0"/>
                          <a:cs typeface="+mn-cs"/>
                        </a:rPr>
                        <a:t>a trust or an institution registered u/s 10 </a:t>
                      </a:r>
                      <a:r>
                        <a:rPr lang="en-US" sz="2000" b="0" i="0" u="none" kern="1200" dirty="0">
                          <a:solidFill>
                            <a:schemeClr val="tx1"/>
                          </a:solidFill>
                          <a:effectLst/>
                          <a:latin typeface="Cambria" panose="02040503050406030204" pitchFamily="18" charset="0"/>
                          <a:ea typeface="Cambria" panose="02040503050406030204" pitchFamily="18" charset="0"/>
                          <a:cs typeface="+mn-cs"/>
                          <a:hlinkClick r:id="rId6">
                            <a:extLst>
                              <a:ext uri="{A12FA001-AC4F-418D-AE19-62706E023703}">
                                <ahyp:hlinkClr xmlns:ahyp="http://schemas.microsoft.com/office/drawing/2018/hyperlinkcolor" xmlns="" val="tx"/>
                              </a:ext>
                            </a:extLst>
                          </a:hlinkClick>
                        </a:rPr>
                        <a:t>(23C)(v) of </a:t>
                      </a:r>
                      <a:r>
                        <a:rPr lang="en-US" sz="2000" b="0" i="0" u="none" kern="1200" dirty="0">
                          <a:solidFill>
                            <a:schemeClr val="tx1"/>
                          </a:solidFill>
                          <a:effectLst/>
                          <a:latin typeface="Cambria" panose="02040503050406030204" pitchFamily="18" charset="0"/>
                          <a:ea typeface="Cambria" panose="02040503050406030204" pitchFamily="18" charset="0"/>
                          <a:cs typeface="+mn-cs"/>
                        </a:rPr>
                        <a:t>the </a:t>
                      </a:r>
                      <a:r>
                        <a:rPr lang="en-US" sz="2000" b="0" i="0" u="none" kern="1200" dirty="0">
                          <a:solidFill>
                            <a:schemeClr val="tx1"/>
                          </a:solidFill>
                          <a:effectLst/>
                          <a:latin typeface="Cambria" panose="02040503050406030204" pitchFamily="18" charset="0"/>
                          <a:ea typeface="Cambria" panose="02040503050406030204" pitchFamily="18" charset="0"/>
                          <a:cs typeface="+mn-cs"/>
                          <a:hlinkClick r:id="rId5">
                            <a:extLst>
                              <a:ext uri="{A12FA001-AC4F-418D-AE19-62706E023703}">
                                <ahyp:hlinkClr xmlns:ahyp="http://schemas.microsoft.com/office/drawing/2018/hyperlinkcolor" xmlns="" val="tx"/>
                              </a:ext>
                            </a:extLst>
                          </a:hlinkClick>
                        </a:rPr>
                        <a:t>Income-tax Act</a:t>
                      </a:r>
                      <a:r>
                        <a:rPr lang="en-US" sz="2000" b="0" i="0" u="none" kern="1200" dirty="0">
                          <a:solidFill>
                            <a:schemeClr val="tx1"/>
                          </a:solidFill>
                          <a:effectLst/>
                          <a:latin typeface="Cambria" panose="02040503050406030204" pitchFamily="18" charset="0"/>
                          <a:ea typeface="Cambria" panose="02040503050406030204" pitchFamily="18" charset="0"/>
                          <a:cs typeface="+mn-cs"/>
                        </a:rPr>
                        <a:t> or </a:t>
                      </a:r>
                    </a:p>
                    <a:p>
                      <a:pPr marL="985838"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b="0" i="0" u="none" kern="1200" dirty="0">
                          <a:solidFill>
                            <a:schemeClr val="tx1"/>
                          </a:solidFill>
                          <a:effectLst/>
                          <a:latin typeface="Cambria" panose="02040503050406030204" pitchFamily="18" charset="0"/>
                          <a:ea typeface="Cambria" panose="02040503050406030204" pitchFamily="18" charset="0"/>
                          <a:cs typeface="+mn-cs"/>
                        </a:rPr>
                        <a:t>a body or an authority covered u/s </a:t>
                      </a:r>
                      <a:r>
                        <a:rPr lang="en-US" sz="2000" b="0" i="0" u="none" kern="1200" dirty="0">
                          <a:solidFill>
                            <a:schemeClr val="tx1"/>
                          </a:solidFill>
                          <a:effectLst/>
                          <a:latin typeface="Cambria" panose="02040503050406030204" pitchFamily="18" charset="0"/>
                          <a:ea typeface="Cambria" panose="02040503050406030204" pitchFamily="18" charset="0"/>
                          <a:cs typeface="+mn-cs"/>
                          <a:hlinkClick r:id="rId6">
                            <a:extLst>
                              <a:ext uri="{A12FA001-AC4F-418D-AE19-62706E023703}">
                                <ahyp:hlinkClr xmlns:ahyp="http://schemas.microsoft.com/office/drawing/2018/hyperlinkcolor" xmlns="" val="tx"/>
                              </a:ext>
                            </a:extLst>
                          </a:hlinkClick>
                        </a:rPr>
                        <a:t>section 10</a:t>
                      </a:r>
                      <a:r>
                        <a:rPr lang="en-US" sz="2000" b="0" i="0" u="none" kern="1200" dirty="0">
                          <a:solidFill>
                            <a:schemeClr val="tx1"/>
                          </a:solidFill>
                          <a:effectLst/>
                          <a:latin typeface="Cambria" panose="02040503050406030204" pitchFamily="18" charset="0"/>
                          <a:ea typeface="Cambria" panose="02040503050406030204" pitchFamily="18" charset="0"/>
                          <a:cs typeface="+mn-cs"/>
                        </a:rPr>
                        <a:t> (23BBA) of the said </a:t>
                      </a:r>
                      <a:r>
                        <a:rPr lang="en-US" sz="2000" b="0" i="0" u="none" kern="1200" dirty="0">
                          <a:solidFill>
                            <a:schemeClr val="tx1"/>
                          </a:solidFill>
                          <a:effectLst/>
                          <a:latin typeface="Cambria" panose="02040503050406030204" pitchFamily="18" charset="0"/>
                          <a:ea typeface="Cambria" panose="02040503050406030204" pitchFamily="18" charset="0"/>
                          <a:cs typeface="+mn-cs"/>
                          <a:hlinkClick r:id="rId5">
                            <a:extLst>
                              <a:ext uri="{A12FA001-AC4F-418D-AE19-62706E023703}">
                                <ahyp:hlinkClr xmlns:ahyp="http://schemas.microsoft.com/office/drawing/2018/hyperlinkcolor" xmlns="" val="tx"/>
                              </a:ext>
                            </a:extLst>
                          </a:hlinkClick>
                        </a:rPr>
                        <a:t>Income-tax Act</a:t>
                      </a:r>
                      <a:endParaRPr lang="en-US" sz="2000" b="0" i="0" u="none" kern="1200" dirty="0">
                        <a:solidFill>
                          <a:schemeClr val="tx1"/>
                        </a:solidFill>
                        <a:effectLst/>
                        <a:latin typeface="Cambria" panose="02040503050406030204" pitchFamily="18" charset="0"/>
                        <a:ea typeface="Cambria" panose="02040503050406030204" pitchFamily="18"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627016"/>
                  </a:ext>
                </a:extLst>
              </a:tr>
              <a:tr h="20438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Provided that nothing contained in entry (b) of this exemption shall apply to,- </a:t>
                      </a:r>
                    </a:p>
                    <a:p>
                      <a:pPr marL="514350" indent="-514350" algn="just">
                        <a:lnSpc>
                          <a:spcPct val="100000"/>
                        </a:lnSpc>
                        <a:buFont typeface="+mj-lt"/>
                        <a:buAutoNum type="romanLcPeriod"/>
                      </a:pPr>
                      <a:r>
                        <a:rPr lang="en-US" sz="2000" b="0" i="0" kern="1200" dirty="0">
                          <a:solidFill>
                            <a:schemeClr val="dk1"/>
                          </a:solidFill>
                          <a:effectLst/>
                          <a:latin typeface="Cambria" panose="02040503050406030204" pitchFamily="18" charset="0"/>
                          <a:ea typeface="Cambria" panose="02040503050406030204" pitchFamily="18" charset="0"/>
                          <a:cs typeface="+mn-cs"/>
                        </a:rPr>
                        <a:t>Renting of rooms where charges are one thousand rupees or more per day;</a:t>
                      </a:r>
                    </a:p>
                    <a:p>
                      <a:pPr marL="514350" indent="-514350" algn="just">
                        <a:lnSpc>
                          <a:spcPct val="100000"/>
                        </a:lnSpc>
                        <a:buFont typeface="+mj-lt"/>
                        <a:buAutoNum type="romanLcPeriod"/>
                      </a:pPr>
                      <a:r>
                        <a:rPr lang="en-US" sz="2000" b="0" i="0" kern="1200" dirty="0" smtClean="0">
                          <a:solidFill>
                            <a:schemeClr val="dk1"/>
                          </a:solidFill>
                          <a:effectLst/>
                          <a:latin typeface="Cambria" panose="02040503050406030204" pitchFamily="18" charset="0"/>
                          <a:ea typeface="Cambria" panose="02040503050406030204" pitchFamily="18" charset="0"/>
                          <a:cs typeface="+mn-cs"/>
                        </a:rPr>
                        <a:t>Renting </a:t>
                      </a:r>
                      <a:r>
                        <a:rPr lang="en-US" sz="2000" b="0" i="0" kern="1200" dirty="0">
                          <a:solidFill>
                            <a:schemeClr val="dk1"/>
                          </a:solidFill>
                          <a:effectLst/>
                          <a:latin typeface="Cambria" panose="02040503050406030204" pitchFamily="18" charset="0"/>
                          <a:ea typeface="Cambria" panose="02040503050406030204" pitchFamily="18" charset="0"/>
                          <a:cs typeface="+mn-cs"/>
                        </a:rPr>
                        <a:t>of premises, community halls, kalyanmandapam or open area, and the like where charges are ten thousand rupees or more per day;</a:t>
                      </a:r>
                    </a:p>
                    <a:p>
                      <a:pPr marL="514350" indent="-514350" algn="just">
                        <a:lnSpc>
                          <a:spcPct val="100000"/>
                        </a:lnSpc>
                        <a:buFont typeface="+mj-lt"/>
                        <a:buAutoNum type="romanLcPeriod"/>
                      </a:pPr>
                      <a:r>
                        <a:rPr lang="en-US" sz="2000" b="0" i="0" kern="1200" dirty="0" smtClean="0">
                          <a:solidFill>
                            <a:schemeClr val="dk1"/>
                          </a:solidFill>
                          <a:effectLst/>
                          <a:latin typeface="Cambria" panose="02040503050406030204" pitchFamily="18" charset="0"/>
                          <a:ea typeface="Cambria" panose="02040503050406030204" pitchFamily="18" charset="0"/>
                          <a:cs typeface="+mn-cs"/>
                        </a:rPr>
                        <a:t>Renting </a:t>
                      </a:r>
                      <a:r>
                        <a:rPr lang="en-US" sz="2000" b="0" i="0" kern="1200" dirty="0">
                          <a:solidFill>
                            <a:schemeClr val="dk1"/>
                          </a:solidFill>
                          <a:effectLst/>
                          <a:latin typeface="Cambria" panose="02040503050406030204" pitchFamily="18" charset="0"/>
                          <a:ea typeface="Cambria" panose="02040503050406030204" pitchFamily="18" charset="0"/>
                          <a:cs typeface="+mn-cs"/>
                        </a:rPr>
                        <a:t>of shops or other spaces for business or commerce where charges are ten thousand rupees or more per month</a:t>
                      </a:r>
                      <a:r>
                        <a:rPr lang="en-US" sz="2000" b="0" i="0" kern="1200" dirty="0" smtClean="0">
                          <a:solidFill>
                            <a:schemeClr val="dk1"/>
                          </a:solidFill>
                          <a:effectLst/>
                          <a:latin typeface="Cambria" panose="02040503050406030204" pitchFamily="18" charset="0"/>
                          <a:ea typeface="Cambria" panose="02040503050406030204" pitchFamily="18" charset="0"/>
                          <a:cs typeface="+mn-cs"/>
                        </a:rPr>
                        <a:t>.</a:t>
                      </a:r>
                    </a:p>
                    <a:p>
                      <a:pPr marL="0" indent="0" algn="just">
                        <a:lnSpc>
                          <a:spcPct val="100000"/>
                        </a:lnSpc>
                        <a:buFont typeface="+mj-lt"/>
                        <a:buNone/>
                      </a:pPr>
                      <a:endParaRPr lang="en-US" sz="2000" b="0" i="0" kern="1200" dirty="0">
                        <a:solidFill>
                          <a:schemeClr val="dk1"/>
                        </a:solidFill>
                        <a:effectLst/>
                        <a:latin typeface="Cambria" panose="02040503050406030204" pitchFamily="18" charset="0"/>
                        <a:ea typeface="Cambria" panose="02040503050406030204" pitchFamily="18"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8702421"/>
                  </a:ext>
                </a:extLst>
              </a:tr>
            </a:tbl>
          </a:graphicData>
        </a:graphic>
      </p:graphicFrame>
    </p:spTree>
    <p:extLst>
      <p:ext uri="{BB962C8B-B14F-4D97-AF65-F5344CB8AC3E}">
        <p14:creationId xmlns:p14="http://schemas.microsoft.com/office/powerpoint/2010/main" val="19944428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Exemption Notification </a:t>
            </a:r>
            <a:r>
              <a:rPr lang="en-IN" sz="2400" dirty="0" smtClean="0"/>
              <a:t>No 12/2017 –CT(R)</a:t>
            </a:r>
            <a:endParaRPr lang="en-IN" sz="2400" dirty="0"/>
          </a:p>
        </p:txBody>
      </p:sp>
      <p:sp>
        <p:nvSpPr>
          <p:cNvPr id="3" name="Content Placeholder 2"/>
          <p:cNvSpPr>
            <a:spLocks noGrp="1"/>
          </p:cNvSpPr>
          <p:nvPr>
            <p:ph idx="4294967295"/>
          </p:nvPr>
        </p:nvSpPr>
        <p:spPr>
          <a:xfrm>
            <a:off x="5130800" y="3952875"/>
            <a:ext cx="10337800" cy="4105275"/>
          </a:xfrm>
        </p:spPr>
        <p:txBody>
          <a:bodyPr/>
          <a:lstStyle/>
          <a:p>
            <a:pPr algn="just">
              <a:spcBef>
                <a:spcPts val="0"/>
              </a:spcBef>
              <a:buFont typeface="Wingdings" panose="05000000000000000000" pitchFamily="2" charset="2"/>
              <a:buChar char="Ø"/>
            </a:pPr>
            <a:endParaRPr lang="en-US" sz="2800" dirty="0" smtClean="0"/>
          </a:p>
          <a:p>
            <a:pPr algn="just">
              <a:spcBef>
                <a:spcPts val="0"/>
              </a:spcBef>
              <a:buFont typeface="Wingdings" panose="05000000000000000000" pitchFamily="2" charset="2"/>
              <a:buChar char="Ø"/>
            </a:pPr>
            <a:endParaRPr lang="en-IN" sz="2800" dirty="0"/>
          </a:p>
        </p:txBody>
      </p:sp>
      <p:graphicFrame>
        <p:nvGraphicFramePr>
          <p:cNvPr id="6" name="Table 5"/>
          <p:cNvGraphicFramePr>
            <a:graphicFrameLocks noGrp="1"/>
          </p:cNvGraphicFramePr>
          <p:nvPr>
            <p:extLst>
              <p:ext uri="{D42A27DB-BD31-4B8C-83A1-F6EECF244321}">
                <p14:modId xmlns:p14="http://schemas.microsoft.com/office/powerpoint/2010/main" val="4176592155"/>
              </p:ext>
            </p:extLst>
          </p:nvPr>
        </p:nvGraphicFramePr>
        <p:xfrm>
          <a:off x="1216026" y="1428753"/>
          <a:ext cx="10975974" cy="5516880"/>
        </p:xfrm>
        <a:graphic>
          <a:graphicData uri="http://schemas.openxmlformats.org/drawingml/2006/table">
            <a:tbl>
              <a:tblPr firstRow="1" bandRow="1">
                <a:tableStyleId>{5C22544A-7EE6-4342-B048-85BDC9FD1C3A}</a:tableStyleId>
              </a:tblPr>
              <a:tblGrid>
                <a:gridCol w="1048743">
                  <a:extLst>
                    <a:ext uri="{9D8B030D-6E8A-4147-A177-3AD203B41FA5}">
                      <a16:colId xmlns:a16="http://schemas.microsoft.com/office/drawing/2014/main" val="3247426208"/>
                    </a:ext>
                  </a:extLst>
                </a:gridCol>
                <a:gridCol w="9927231">
                  <a:extLst>
                    <a:ext uri="{9D8B030D-6E8A-4147-A177-3AD203B41FA5}">
                      <a16:colId xmlns:a16="http://schemas.microsoft.com/office/drawing/2014/main" val="2089864778"/>
                    </a:ext>
                  </a:extLst>
                </a:gridCol>
              </a:tblGrid>
              <a:tr h="387022">
                <a:tc>
                  <a:txBody>
                    <a:bodyPr/>
                    <a:lstStyle/>
                    <a:p>
                      <a:pPr algn="just">
                        <a:lnSpc>
                          <a:spcPct val="150000"/>
                        </a:lnSpc>
                      </a:pPr>
                      <a:r>
                        <a:rPr lang="en-US" sz="2000" dirty="0" smtClean="0">
                          <a:solidFill>
                            <a:schemeClr val="tx1"/>
                          </a:solidFill>
                          <a:latin typeface="Cambria" panose="02040503050406030204" pitchFamily="18" charset="0"/>
                          <a:ea typeface="Cambria" panose="02040503050406030204" pitchFamily="18" charset="0"/>
                        </a:rPr>
                        <a:t>Ent </a:t>
                      </a:r>
                      <a:r>
                        <a:rPr lang="en-US" sz="2000" dirty="0">
                          <a:solidFill>
                            <a:schemeClr val="tx1"/>
                          </a:solidFill>
                          <a:latin typeface="Cambria" panose="02040503050406030204" pitchFamily="18" charset="0"/>
                          <a:ea typeface="Cambria" panose="02040503050406030204" pitchFamily="18"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pPr>
                      <a:r>
                        <a:rPr lang="en-US" sz="2000" dirty="0">
                          <a:solidFill>
                            <a:schemeClr val="tx1"/>
                          </a:solidFill>
                          <a:latin typeface="Cambria" panose="02040503050406030204" pitchFamily="18" charset="0"/>
                          <a:ea typeface="Cambria" panose="02040503050406030204" pitchFamily="18" charset="0"/>
                        </a:rPr>
                        <a:t>Particulars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9313102"/>
                  </a:ext>
                </a:extLst>
              </a:tr>
              <a:tr h="41468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ambria" panose="02040503050406030204" pitchFamily="18" charset="0"/>
                          <a:ea typeface="Cambria" panose="02040503050406030204" pitchFamily="18"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Services provided by a goods transport agency, by way of transport in a goods carriage of -</a:t>
                      </a:r>
                    </a:p>
                    <a:p>
                      <a:pPr marL="342900" indent="-342900">
                        <a:lnSpc>
                          <a:spcPct val="100000"/>
                        </a:lnSpc>
                        <a:buAutoNum type="alphaLcParenBoth"/>
                      </a:pPr>
                      <a:r>
                        <a:rPr lang="en-US" sz="2000" b="0" i="0" kern="1200" dirty="0">
                          <a:solidFill>
                            <a:schemeClr val="dk1"/>
                          </a:solidFill>
                          <a:effectLst/>
                          <a:latin typeface="Cambria" panose="02040503050406030204" pitchFamily="18" charset="0"/>
                          <a:ea typeface="Cambria" panose="02040503050406030204" pitchFamily="18" charset="0"/>
                          <a:cs typeface="+mn-cs"/>
                        </a:rPr>
                        <a:t>agricultural produce;</a:t>
                      </a:r>
                    </a:p>
                    <a:p>
                      <a:pPr marL="0" indent="0">
                        <a:lnSpc>
                          <a:spcPct val="100000"/>
                        </a:lnSpc>
                        <a:buNone/>
                      </a:pPr>
                      <a:r>
                        <a:rPr lang="en-US" sz="2000" b="0" i="0" kern="1200" dirty="0">
                          <a:solidFill>
                            <a:schemeClr val="dk1"/>
                          </a:solidFill>
                          <a:effectLst/>
                          <a:latin typeface="Cambria" panose="02040503050406030204" pitchFamily="18" charset="0"/>
                          <a:ea typeface="Cambria" panose="02040503050406030204" pitchFamily="18" charset="0"/>
                          <a:cs typeface="+mn-cs"/>
                        </a:rPr>
                        <a:t>*(b) and (c) [___]</a:t>
                      </a:r>
                    </a:p>
                    <a:p>
                      <a:pPr>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(d) milk, salt and food grain including flour, pulses and rice;</a:t>
                      </a:r>
                    </a:p>
                    <a:p>
                      <a:pPr>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(e) organic manure;</a:t>
                      </a:r>
                    </a:p>
                    <a:p>
                      <a:pPr>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(f) newspaper or magazines registered with the Registrar of Newspapers;</a:t>
                      </a:r>
                    </a:p>
                    <a:p>
                      <a:pPr>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(g) relief materials meant for victims of natural or man-made disasters, calamities, accidents or mishap; or</a:t>
                      </a:r>
                    </a:p>
                    <a:p>
                      <a:pPr>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(h) defence or military equipments</a:t>
                      </a:r>
                      <a:r>
                        <a:rPr lang="en-US" sz="2000" b="0" i="0" kern="1200" dirty="0" smtClean="0">
                          <a:solidFill>
                            <a:schemeClr val="dk1"/>
                          </a:solidFill>
                          <a:effectLst/>
                          <a:latin typeface="Cambria" panose="02040503050406030204" pitchFamily="18" charset="0"/>
                          <a:ea typeface="Cambria" panose="02040503050406030204" pitchFamily="18" charset="0"/>
                          <a:cs typeface="+mn-cs"/>
                        </a:rPr>
                        <a:t>.</a:t>
                      </a:r>
                    </a:p>
                    <a:p>
                      <a:pPr>
                        <a:lnSpc>
                          <a:spcPct val="100000"/>
                        </a:lnSpc>
                      </a:pPr>
                      <a:endParaRPr lang="en-US" sz="2000" b="0" i="0" kern="1200" dirty="0" smtClean="0">
                        <a:solidFill>
                          <a:schemeClr val="dk1"/>
                        </a:solidFill>
                        <a:effectLst/>
                        <a:latin typeface="Cambria" panose="02040503050406030204" pitchFamily="18" charset="0"/>
                        <a:ea typeface="Cambria" panose="02040503050406030204" pitchFamily="18" charset="0"/>
                        <a:cs typeface="+mn-cs"/>
                      </a:endParaRPr>
                    </a:p>
                    <a:p>
                      <a:pPr algn="just"/>
                      <a:r>
                        <a:rPr lang="en-US" sz="2000" b="1" dirty="0" smtClean="0">
                          <a:latin typeface="Cambria" panose="02040503050406030204" pitchFamily="18" charset="0"/>
                          <a:ea typeface="Cambria" panose="02040503050406030204" pitchFamily="18" charset="0"/>
                        </a:rPr>
                        <a:t>*Omitted w.e.f. 18.07.2022-</a:t>
                      </a:r>
                      <a:r>
                        <a:rPr lang="en-US" sz="2000" dirty="0" smtClean="0">
                          <a:solidFill>
                            <a:srgbClr val="000000"/>
                          </a:solidFill>
                          <a:latin typeface="Cambria" panose="02040503050406030204" pitchFamily="18" charset="0"/>
                          <a:ea typeface="Cambria" panose="02040503050406030204" pitchFamily="18" charset="0"/>
                        </a:rPr>
                        <a:t> (b) goods, where consideration charged for the transportation of goods on a consignment transported</a:t>
                      </a:r>
                      <a:r>
                        <a:rPr lang="en-US" sz="2000" b="0" i="0" dirty="0" smtClean="0">
                          <a:solidFill>
                            <a:srgbClr val="000000"/>
                          </a:solidFill>
                          <a:effectLst/>
                          <a:latin typeface="Cambria" panose="02040503050406030204" pitchFamily="18" charset="0"/>
                          <a:ea typeface="Cambria" panose="02040503050406030204" pitchFamily="18" charset="0"/>
                        </a:rPr>
                        <a:t>in a single carriage does not exceed one thousand five hundred rupees;</a:t>
                      </a:r>
                    </a:p>
                    <a:p>
                      <a:pPr algn="just"/>
                      <a:r>
                        <a:rPr lang="en-US" sz="2000" b="0" i="0" dirty="0" smtClean="0">
                          <a:solidFill>
                            <a:srgbClr val="000000"/>
                          </a:solidFill>
                          <a:effectLst/>
                          <a:latin typeface="Cambria" panose="02040503050406030204" pitchFamily="18" charset="0"/>
                          <a:ea typeface="Cambria" panose="02040503050406030204" pitchFamily="18" charset="0"/>
                        </a:rPr>
                        <a:t>(c) goods, where consi</a:t>
                      </a:r>
                      <a:r>
                        <a:rPr lang="en-US" sz="2000" dirty="0" smtClean="0">
                          <a:solidFill>
                            <a:srgbClr val="000000"/>
                          </a:solidFill>
                          <a:latin typeface="Cambria" panose="02040503050406030204" pitchFamily="18" charset="0"/>
                          <a:ea typeface="Cambria" panose="02040503050406030204" pitchFamily="18" charset="0"/>
                        </a:rPr>
                        <a:t>deration </a:t>
                      </a:r>
                      <a:r>
                        <a:rPr lang="en-US" sz="2000" b="0" i="0" dirty="0" smtClean="0">
                          <a:solidFill>
                            <a:srgbClr val="000000"/>
                          </a:solidFill>
                          <a:effectLst/>
                          <a:latin typeface="Cambria" panose="02040503050406030204" pitchFamily="18" charset="0"/>
                          <a:ea typeface="Cambria" panose="02040503050406030204" pitchFamily="18" charset="0"/>
                        </a:rPr>
                        <a:t>charged for transportation of all such goods for a single consignee does not exceed rupees seven hundred and fifty;</a:t>
                      </a:r>
                    </a:p>
                    <a:p>
                      <a:pPr>
                        <a:lnSpc>
                          <a:spcPct val="100000"/>
                        </a:lnSpc>
                      </a:pPr>
                      <a:endParaRPr lang="en-US" sz="2000" b="0" i="0" kern="1200" dirty="0">
                        <a:solidFill>
                          <a:schemeClr val="dk1"/>
                        </a:solidFill>
                        <a:effectLst/>
                        <a:latin typeface="Cambria" panose="02040503050406030204" pitchFamily="18" charset="0"/>
                        <a:ea typeface="Cambria" panose="02040503050406030204" pitchFamily="18"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627016"/>
                  </a:ext>
                </a:extLst>
              </a:tr>
            </a:tbl>
          </a:graphicData>
        </a:graphic>
      </p:graphicFrame>
    </p:spTree>
    <p:extLst>
      <p:ext uri="{BB962C8B-B14F-4D97-AF65-F5344CB8AC3E}">
        <p14:creationId xmlns:p14="http://schemas.microsoft.com/office/powerpoint/2010/main" val="12327556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Exemption Notification </a:t>
            </a:r>
            <a:r>
              <a:rPr lang="en-IN" sz="2400" dirty="0" smtClean="0"/>
              <a:t>No 12/2017 –CT(R)</a:t>
            </a:r>
            <a:endParaRPr lang="en-IN" sz="2400" dirty="0"/>
          </a:p>
        </p:txBody>
      </p:sp>
      <p:sp>
        <p:nvSpPr>
          <p:cNvPr id="3" name="Content Placeholder 2"/>
          <p:cNvSpPr>
            <a:spLocks noGrp="1"/>
          </p:cNvSpPr>
          <p:nvPr>
            <p:ph idx="4294967295"/>
          </p:nvPr>
        </p:nvSpPr>
        <p:spPr>
          <a:xfrm>
            <a:off x="5130800" y="3952875"/>
            <a:ext cx="10337800" cy="4105275"/>
          </a:xfrm>
        </p:spPr>
        <p:txBody>
          <a:bodyPr/>
          <a:lstStyle/>
          <a:p>
            <a:pPr algn="just">
              <a:spcBef>
                <a:spcPts val="0"/>
              </a:spcBef>
              <a:buFont typeface="Wingdings" panose="05000000000000000000" pitchFamily="2" charset="2"/>
              <a:buChar char="Ø"/>
            </a:pPr>
            <a:endParaRPr lang="en-US" sz="2800" dirty="0" smtClean="0"/>
          </a:p>
          <a:p>
            <a:pPr algn="just">
              <a:spcBef>
                <a:spcPts val="0"/>
              </a:spcBef>
              <a:buFont typeface="Wingdings" panose="05000000000000000000" pitchFamily="2" charset="2"/>
              <a:buChar char="Ø"/>
            </a:pPr>
            <a:endParaRPr lang="en-IN" sz="2800" dirty="0"/>
          </a:p>
        </p:txBody>
      </p:sp>
      <p:graphicFrame>
        <p:nvGraphicFramePr>
          <p:cNvPr id="6" name="Table 5"/>
          <p:cNvGraphicFramePr>
            <a:graphicFrameLocks noGrp="1"/>
          </p:cNvGraphicFramePr>
          <p:nvPr>
            <p:extLst>
              <p:ext uri="{D42A27DB-BD31-4B8C-83A1-F6EECF244321}">
                <p14:modId xmlns:p14="http://schemas.microsoft.com/office/powerpoint/2010/main" val="4098481168"/>
              </p:ext>
            </p:extLst>
          </p:nvPr>
        </p:nvGraphicFramePr>
        <p:xfrm>
          <a:off x="1216025" y="1431897"/>
          <a:ext cx="10350161" cy="4968903"/>
        </p:xfrm>
        <a:graphic>
          <a:graphicData uri="http://schemas.openxmlformats.org/drawingml/2006/table">
            <a:tbl>
              <a:tblPr firstRow="1" bandRow="1">
                <a:tableStyleId>{5C22544A-7EE6-4342-B048-85BDC9FD1C3A}</a:tableStyleId>
              </a:tblPr>
              <a:tblGrid>
                <a:gridCol w="2367225">
                  <a:extLst>
                    <a:ext uri="{9D8B030D-6E8A-4147-A177-3AD203B41FA5}">
                      <a16:colId xmlns:a16="http://schemas.microsoft.com/office/drawing/2014/main" val="3247426208"/>
                    </a:ext>
                  </a:extLst>
                </a:gridCol>
                <a:gridCol w="7982936">
                  <a:extLst>
                    <a:ext uri="{9D8B030D-6E8A-4147-A177-3AD203B41FA5}">
                      <a16:colId xmlns:a16="http://schemas.microsoft.com/office/drawing/2014/main" val="2089864778"/>
                    </a:ext>
                  </a:extLst>
                </a:gridCol>
              </a:tblGrid>
              <a:tr h="1399187">
                <a:tc>
                  <a:txBody>
                    <a:bodyPr/>
                    <a:lstStyle/>
                    <a:p>
                      <a:pPr algn="just">
                        <a:lnSpc>
                          <a:spcPct val="150000"/>
                        </a:lnSpc>
                      </a:pPr>
                      <a:r>
                        <a:rPr lang="en-US" sz="2000" dirty="0" smtClean="0">
                          <a:solidFill>
                            <a:schemeClr val="tx1"/>
                          </a:solidFill>
                          <a:latin typeface="Cambria" panose="02040503050406030204" pitchFamily="18" charset="0"/>
                          <a:ea typeface="Cambria" panose="02040503050406030204" pitchFamily="18" charset="0"/>
                        </a:rPr>
                        <a:t>Ent </a:t>
                      </a:r>
                      <a:r>
                        <a:rPr lang="en-US" sz="2000" dirty="0">
                          <a:solidFill>
                            <a:schemeClr val="tx1"/>
                          </a:solidFill>
                          <a:latin typeface="Cambria" panose="02040503050406030204" pitchFamily="18" charset="0"/>
                          <a:ea typeface="Cambria" panose="02040503050406030204" pitchFamily="18"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pPr>
                      <a:r>
                        <a:rPr lang="en-US" sz="2000" dirty="0">
                          <a:solidFill>
                            <a:schemeClr val="tx1"/>
                          </a:solidFill>
                          <a:latin typeface="Cambria" panose="02040503050406030204" pitchFamily="18" charset="0"/>
                          <a:ea typeface="Cambria" panose="02040503050406030204" pitchFamily="18" charset="0"/>
                        </a:rPr>
                        <a:t>Particulars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9313102"/>
                  </a:ext>
                </a:extLst>
              </a:tr>
              <a:tr h="35697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latin typeface="Cambria" panose="02040503050406030204" pitchFamily="18" charset="0"/>
                          <a:ea typeface="Cambria" panose="02040503050406030204" pitchFamily="18" charset="0"/>
                        </a:rPr>
                        <a:t>12</a:t>
                      </a:r>
                      <a:endParaRPr lang="en-US" sz="20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N" sz="1800" b="0" i="0" u="none" strike="noStrike" kern="1200" baseline="0" dirty="0" smtClean="0">
                          <a:solidFill>
                            <a:schemeClr val="dk1"/>
                          </a:solidFill>
                          <a:latin typeface="+mn-lt"/>
                          <a:ea typeface="+mn-ea"/>
                          <a:cs typeface="+mn-cs"/>
                        </a:rPr>
                        <a:t>Services by way of renting of residential </a:t>
                      </a:r>
                      <a:r>
                        <a:rPr lang="en-IN" sz="1800" b="0" i="0" u="none" strike="noStrike" kern="1200" baseline="0" dirty="0" smtClean="0">
                          <a:solidFill>
                            <a:srgbClr val="FF0000"/>
                          </a:solidFill>
                          <a:latin typeface="+mn-lt"/>
                          <a:ea typeface="+mn-ea"/>
                          <a:cs typeface="+mn-cs"/>
                        </a:rPr>
                        <a:t>dwelling</a:t>
                      </a:r>
                      <a:r>
                        <a:rPr lang="en-IN" sz="1800" b="0" i="0" u="none" strike="noStrike" kern="1200" baseline="0" dirty="0" smtClean="0">
                          <a:solidFill>
                            <a:schemeClr val="dk1"/>
                          </a:solidFill>
                          <a:latin typeface="+mn-lt"/>
                          <a:ea typeface="+mn-ea"/>
                          <a:cs typeface="+mn-cs"/>
                        </a:rPr>
                        <a:t> for use as residence </a:t>
                      </a:r>
                      <a:r>
                        <a:rPr lang="en-IN" sz="1800" b="1" i="0" u="none" strike="noStrike" kern="1200" baseline="0" dirty="0" smtClean="0">
                          <a:solidFill>
                            <a:schemeClr val="dk1"/>
                          </a:solidFill>
                          <a:latin typeface="+mn-lt"/>
                          <a:ea typeface="+mn-ea"/>
                          <a:cs typeface="+mn-cs"/>
                        </a:rPr>
                        <a:t>1[</a:t>
                      </a:r>
                      <a:r>
                        <a:rPr lang="en-IN" sz="1800" b="0" i="0" u="none" strike="noStrike" kern="1200" baseline="0" dirty="0" smtClean="0">
                          <a:solidFill>
                            <a:schemeClr val="dk1"/>
                          </a:solidFill>
                          <a:latin typeface="+mn-lt"/>
                          <a:ea typeface="+mn-ea"/>
                          <a:cs typeface="+mn-cs"/>
                        </a:rPr>
                        <a:t>except</a:t>
                      </a:r>
                    </a:p>
                    <a:p>
                      <a:r>
                        <a:rPr lang="en-IN" sz="1800" b="0" i="0" u="none" strike="noStrike" kern="1200" baseline="0" dirty="0" smtClean="0">
                          <a:solidFill>
                            <a:schemeClr val="dk1"/>
                          </a:solidFill>
                          <a:latin typeface="+mn-lt"/>
                          <a:ea typeface="+mn-ea"/>
                          <a:cs typeface="+mn-cs"/>
                        </a:rPr>
                        <a:t>where the residential dwelling is rented to a registered person</a:t>
                      </a:r>
                      <a:r>
                        <a:rPr lang="en-IN" sz="1800" b="1" i="0" u="none" strike="noStrike" kern="1200" baseline="0" dirty="0" smtClean="0">
                          <a:solidFill>
                            <a:schemeClr val="dk1"/>
                          </a:solidFill>
                          <a:latin typeface="+mn-lt"/>
                          <a:ea typeface="+mn-ea"/>
                          <a:cs typeface="+mn-cs"/>
                        </a:rPr>
                        <a:t>]</a:t>
                      </a:r>
                      <a:r>
                        <a:rPr lang="en-IN" sz="1800" b="0" i="0" u="none" strike="noStrike" kern="1200" baseline="0" dirty="0" smtClean="0">
                          <a:solidFill>
                            <a:schemeClr val="dk1"/>
                          </a:solidFill>
                          <a:latin typeface="+mn-lt"/>
                          <a:ea typeface="+mn-ea"/>
                          <a:cs typeface="+mn-cs"/>
                        </a:rPr>
                        <a:t>.</a:t>
                      </a:r>
                    </a:p>
                    <a:p>
                      <a:r>
                        <a:rPr lang="en-IN" sz="1800" b="1" i="0" u="none" strike="noStrike" kern="1200" baseline="0" dirty="0" smtClean="0">
                          <a:solidFill>
                            <a:schemeClr val="dk1"/>
                          </a:solidFill>
                          <a:latin typeface="+mn-lt"/>
                          <a:ea typeface="+mn-ea"/>
                          <a:cs typeface="+mn-cs"/>
                        </a:rPr>
                        <a:t>2[</a:t>
                      </a:r>
                      <a:r>
                        <a:rPr lang="en-IN" sz="1800" b="0" i="1" u="none" strike="noStrike" kern="1200" baseline="0" dirty="0" smtClean="0">
                          <a:solidFill>
                            <a:schemeClr val="dk1"/>
                          </a:solidFill>
                          <a:latin typeface="+mn-lt"/>
                          <a:ea typeface="+mn-ea"/>
                          <a:cs typeface="+mn-cs"/>
                        </a:rPr>
                        <a:t>Explanation</a:t>
                      </a:r>
                      <a:r>
                        <a:rPr lang="en-IN" sz="1800" b="0" i="0" u="none" strike="noStrike" kern="1200" baseline="0" dirty="0" smtClean="0">
                          <a:solidFill>
                            <a:schemeClr val="dk1"/>
                          </a:solidFill>
                          <a:latin typeface="+mn-lt"/>
                          <a:ea typeface="+mn-ea"/>
                          <a:cs typeface="+mn-cs"/>
                        </a:rPr>
                        <a:t>.—For the purpose of exemption under this entry, this entry shall</a:t>
                      </a:r>
                    </a:p>
                    <a:p>
                      <a:r>
                        <a:rPr lang="en-IN" sz="1800" b="0" i="0" u="none" strike="noStrike" kern="1200" baseline="0" dirty="0" smtClean="0">
                          <a:solidFill>
                            <a:schemeClr val="dk1"/>
                          </a:solidFill>
                          <a:latin typeface="+mn-lt"/>
                          <a:ea typeface="+mn-ea"/>
                          <a:cs typeface="+mn-cs"/>
                        </a:rPr>
                        <a:t>cover services by way of renting of residential dwelling to a registered person</a:t>
                      </a:r>
                    </a:p>
                    <a:p>
                      <a:r>
                        <a:rPr lang="en-IN" sz="1800" b="0" i="0" u="none" strike="noStrike" kern="1200" baseline="0" dirty="0" smtClean="0">
                          <a:solidFill>
                            <a:schemeClr val="dk1"/>
                          </a:solidFill>
                          <a:latin typeface="+mn-lt"/>
                          <a:ea typeface="+mn-ea"/>
                          <a:cs typeface="+mn-cs"/>
                        </a:rPr>
                        <a:t>where,—</a:t>
                      </a:r>
                    </a:p>
                    <a:p>
                      <a:r>
                        <a:rPr lang="en-IN" sz="1800" b="0" i="0" u="none" strike="noStrike" kern="1200" baseline="0" dirty="0" smtClean="0">
                          <a:solidFill>
                            <a:schemeClr val="dk1"/>
                          </a:solidFill>
                          <a:latin typeface="+mn-lt"/>
                          <a:ea typeface="+mn-ea"/>
                          <a:cs typeface="+mn-cs"/>
                        </a:rPr>
                        <a:t>(i) the registered person is proprietor of a proprietorship concern and rents the</a:t>
                      </a:r>
                    </a:p>
                    <a:p>
                      <a:r>
                        <a:rPr lang="en-IN" sz="1800" b="0" i="0" u="none" strike="noStrike" kern="1200" baseline="0" dirty="0" smtClean="0">
                          <a:solidFill>
                            <a:schemeClr val="dk1"/>
                          </a:solidFill>
                          <a:latin typeface="+mn-lt"/>
                          <a:ea typeface="+mn-ea"/>
                          <a:cs typeface="+mn-cs"/>
                        </a:rPr>
                        <a:t>residential dwelling in his personal capacity for use as his own residence;</a:t>
                      </a:r>
                    </a:p>
                    <a:p>
                      <a:r>
                        <a:rPr lang="en-IN" sz="1800" b="0" i="0" u="none" strike="noStrike" kern="1200" baseline="0" dirty="0" smtClean="0">
                          <a:solidFill>
                            <a:schemeClr val="dk1"/>
                          </a:solidFill>
                          <a:latin typeface="+mn-lt"/>
                          <a:ea typeface="+mn-ea"/>
                          <a:cs typeface="+mn-cs"/>
                        </a:rPr>
                        <a:t>and</a:t>
                      </a:r>
                    </a:p>
                    <a:p>
                      <a:r>
                        <a:rPr lang="en-IN" sz="1800" b="0" i="0" u="none" strike="noStrike" kern="1200" baseline="0" dirty="0" smtClean="0">
                          <a:solidFill>
                            <a:schemeClr val="dk1"/>
                          </a:solidFill>
                          <a:latin typeface="+mn-lt"/>
                          <a:ea typeface="+mn-ea"/>
                          <a:cs typeface="+mn-cs"/>
                        </a:rPr>
                        <a:t>(ii) such renting is on his own account and not that of the proprietorship</a:t>
                      </a:r>
                    </a:p>
                    <a:p>
                      <a:r>
                        <a:rPr lang="en-IN" sz="1800" b="0" i="0" u="none" strike="noStrike" kern="1200" baseline="0" dirty="0" smtClean="0">
                          <a:solidFill>
                            <a:schemeClr val="dk1"/>
                          </a:solidFill>
                          <a:latin typeface="+mn-lt"/>
                          <a:ea typeface="+mn-ea"/>
                          <a:cs typeface="+mn-cs"/>
                        </a:rPr>
                        <a:t>concern.</a:t>
                      </a:r>
                      <a:r>
                        <a:rPr lang="en-IN" sz="1800" b="1" i="0" u="none" strike="noStrike" kern="1200" baseline="0" dirty="0" smtClean="0">
                          <a:solidFill>
                            <a:schemeClr val="dk1"/>
                          </a:solidFill>
                          <a:latin typeface="+mn-lt"/>
                          <a:ea typeface="+mn-ea"/>
                          <a:cs typeface="+mn-cs"/>
                        </a:rPr>
                        <a:t>]</a:t>
                      </a:r>
                      <a:endParaRPr lang="en-US" sz="2000" b="0" i="0" kern="1200" dirty="0">
                        <a:solidFill>
                          <a:schemeClr val="dk1"/>
                        </a:solidFill>
                        <a:effectLst/>
                        <a:latin typeface="Cambria" panose="02040503050406030204" pitchFamily="18" charset="0"/>
                        <a:ea typeface="Cambria" panose="02040503050406030204" pitchFamily="18"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627016"/>
                  </a:ext>
                </a:extLst>
              </a:tr>
            </a:tbl>
          </a:graphicData>
        </a:graphic>
      </p:graphicFrame>
      <p:cxnSp>
        <p:nvCxnSpPr>
          <p:cNvPr id="5" name="Straight Connector 4"/>
          <p:cNvCxnSpPr/>
          <p:nvPr/>
        </p:nvCxnSpPr>
        <p:spPr>
          <a:xfrm flipV="1">
            <a:off x="8297694" y="3142035"/>
            <a:ext cx="1816269" cy="29182"/>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6368213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3328DD-F58F-B7D8-ECEB-197BCBEA4400}"/>
              </a:ext>
            </a:extLst>
          </p:cNvPr>
          <p:cNvPicPr>
            <a:picLocks noChangeAspect="1"/>
          </p:cNvPicPr>
          <p:nvPr/>
        </p:nvPicPr>
        <p:blipFill>
          <a:blip r:embed="rId2"/>
          <a:stretch>
            <a:fillRect/>
          </a:stretch>
        </p:blipFill>
        <p:spPr>
          <a:xfrm>
            <a:off x="92872" y="108481"/>
            <a:ext cx="11965777" cy="5170101"/>
          </a:xfrm>
          <a:prstGeom prst="rect">
            <a:avLst/>
          </a:prstGeom>
        </p:spPr>
      </p:pic>
      <p:pic>
        <p:nvPicPr>
          <p:cNvPr id="4" name="Picture 3">
            <a:extLst>
              <a:ext uri="{FF2B5EF4-FFF2-40B4-BE49-F238E27FC236}">
                <a16:creationId xmlns:a16="http://schemas.microsoft.com/office/drawing/2014/main" id="{D8429F33-8B2B-4D8F-A24F-9877CCFE04E8}"/>
              </a:ext>
            </a:extLst>
          </p:cNvPr>
          <p:cNvPicPr>
            <a:picLocks noChangeAspect="1"/>
          </p:cNvPicPr>
          <p:nvPr/>
        </p:nvPicPr>
        <p:blipFill>
          <a:blip r:embed="rId3"/>
          <a:stretch>
            <a:fillRect/>
          </a:stretch>
        </p:blipFill>
        <p:spPr>
          <a:xfrm>
            <a:off x="827642" y="5638801"/>
            <a:ext cx="8707408" cy="107189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11095634"/>
              </p:ext>
            </p:extLst>
          </p:nvPr>
        </p:nvGraphicFramePr>
        <p:xfrm>
          <a:off x="822960" y="5278583"/>
          <a:ext cx="8794865" cy="1438102"/>
        </p:xfrm>
        <a:graphic>
          <a:graphicData uri="http://schemas.openxmlformats.org/drawingml/2006/table">
            <a:tbl>
              <a:tblPr/>
              <a:tblGrid>
                <a:gridCol w="8794865">
                  <a:extLst>
                    <a:ext uri="{9D8B030D-6E8A-4147-A177-3AD203B41FA5}">
                      <a16:colId xmlns:a16="http://schemas.microsoft.com/office/drawing/2014/main" val="676600983"/>
                    </a:ext>
                  </a:extLst>
                </a:gridCol>
              </a:tblGrid>
              <a:tr h="1438102">
                <a:tc>
                  <a:txBody>
                    <a:bodyPr/>
                    <a:lstStyle/>
                    <a:p>
                      <a:r>
                        <a:rPr lang="en-US" dirty="0" smtClean="0"/>
                        <a:t>Explanation – for the purpose of</a:t>
                      </a:r>
                      <a:r>
                        <a:rPr lang="en-US" baseline="0" dirty="0" smtClean="0"/>
                        <a:t> this Notification -</a:t>
                      </a:r>
                      <a:endParaRPr lang="en-IN"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733409331"/>
                  </a:ext>
                </a:extLst>
              </a:tr>
            </a:tbl>
          </a:graphicData>
        </a:graphic>
      </p:graphicFrame>
    </p:spTree>
    <p:extLst>
      <p:ext uri="{BB962C8B-B14F-4D97-AF65-F5344CB8AC3E}">
        <p14:creationId xmlns:p14="http://schemas.microsoft.com/office/powerpoint/2010/main" val="33740565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Exemption Notification </a:t>
            </a:r>
            <a:r>
              <a:rPr lang="en-IN" sz="2400" dirty="0" smtClean="0"/>
              <a:t>No 12/2017 –CT(R)</a:t>
            </a:r>
            <a:endParaRPr lang="en-IN" sz="2400" dirty="0"/>
          </a:p>
        </p:txBody>
      </p:sp>
      <p:sp>
        <p:nvSpPr>
          <p:cNvPr id="3" name="Content Placeholder 2"/>
          <p:cNvSpPr>
            <a:spLocks noGrp="1"/>
          </p:cNvSpPr>
          <p:nvPr>
            <p:ph idx="4294967295"/>
          </p:nvPr>
        </p:nvSpPr>
        <p:spPr>
          <a:xfrm>
            <a:off x="5130800" y="3952875"/>
            <a:ext cx="10337800" cy="4105275"/>
          </a:xfrm>
        </p:spPr>
        <p:txBody>
          <a:bodyPr/>
          <a:lstStyle/>
          <a:p>
            <a:pPr algn="just">
              <a:spcBef>
                <a:spcPts val="0"/>
              </a:spcBef>
              <a:buFont typeface="Wingdings" panose="05000000000000000000" pitchFamily="2" charset="2"/>
              <a:buChar char="Ø"/>
            </a:pPr>
            <a:endParaRPr lang="en-US" sz="2800" dirty="0" smtClean="0"/>
          </a:p>
          <a:p>
            <a:pPr algn="just">
              <a:spcBef>
                <a:spcPts val="0"/>
              </a:spcBef>
              <a:buFont typeface="Wingdings" panose="05000000000000000000" pitchFamily="2" charset="2"/>
              <a:buChar char="Ø"/>
            </a:pPr>
            <a:endParaRPr lang="en-IN" sz="2800" dirty="0"/>
          </a:p>
        </p:txBody>
      </p:sp>
      <p:graphicFrame>
        <p:nvGraphicFramePr>
          <p:cNvPr id="6" name="Table 5"/>
          <p:cNvGraphicFramePr>
            <a:graphicFrameLocks noGrp="1"/>
          </p:cNvGraphicFramePr>
          <p:nvPr>
            <p:extLst>
              <p:ext uri="{D42A27DB-BD31-4B8C-83A1-F6EECF244321}">
                <p14:modId xmlns:p14="http://schemas.microsoft.com/office/powerpoint/2010/main" val="3209406719"/>
              </p:ext>
            </p:extLst>
          </p:nvPr>
        </p:nvGraphicFramePr>
        <p:xfrm>
          <a:off x="1216026" y="1428752"/>
          <a:ext cx="10661649" cy="2608110"/>
        </p:xfrm>
        <a:graphic>
          <a:graphicData uri="http://schemas.openxmlformats.org/drawingml/2006/table">
            <a:tbl>
              <a:tblPr firstRow="1" bandRow="1">
                <a:tableStyleId>{5C22544A-7EE6-4342-B048-85BDC9FD1C3A}</a:tableStyleId>
              </a:tblPr>
              <a:tblGrid>
                <a:gridCol w="1018710">
                  <a:extLst>
                    <a:ext uri="{9D8B030D-6E8A-4147-A177-3AD203B41FA5}">
                      <a16:colId xmlns:a16="http://schemas.microsoft.com/office/drawing/2014/main" val="3247426208"/>
                    </a:ext>
                  </a:extLst>
                </a:gridCol>
                <a:gridCol w="9642939">
                  <a:extLst>
                    <a:ext uri="{9D8B030D-6E8A-4147-A177-3AD203B41FA5}">
                      <a16:colId xmlns:a16="http://schemas.microsoft.com/office/drawing/2014/main" val="2089864778"/>
                    </a:ext>
                  </a:extLst>
                </a:gridCol>
              </a:tblGrid>
              <a:tr h="367728">
                <a:tc>
                  <a:txBody>
                    <a:bodyPr/>
                    <a:lstStyle/>
                    <a:p>
                      <a:pPr algn="just">
                        <a:lnSpc>
                          <a:spcPct val="150000"/>
                        </a:lnSpc>
                      </a:pPr>
                      <a:r>
                        <a:rPr lang="en-US" sz="2000" dirty="0" smtClean="0">
                          <a:solidFill>
                            <a:schemeClr val="tx1"/>
                          </a:solidFill>
                          <a:latin typeface="Cambria" panose="02040503050406030204" pitchFamily="18" charset="0"/>
                          <a:ea typeface="Cambria" panose="02040503050406030204" pitchFamily="18" charset="0"/>
                        </a:rPr>
                        <a:t>Ent </a:t>
                      </a:r>
                      <a:r>
                        <a:rPr lang="en-US" sz="2000" dirty="0">
                          <a:solidFill>
                            <a:schemeClr val="tx1"/>
                          </a:solidFill>
                          <a:latin typeface="Cambria" panose="02040503050406030204" pitchFamily="18" charset="0"/>
                          <a:ea typeface="Cambria" panose="02040503050406030204" pitchFamily="18"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pPr>
                      <a:r>
                        <a:rPr lang="en-US" sz="2000" dirty="0" smtClean="0">
                          <a:solidFill>
                            <a:schemeClr val="tx1"/>
                          </a:solidFill>
                          <a:latin typeface="Cambria" panose="02040503050406030204" pitchFamily="18" charset="0"/>
                          <a:ea typeface="Cambria" panose="02040503050406030204" pitchFamily="18" charset="0"/>
                        </a:rPr>
                        <a:t>Particulars</a:t>
                      </a:r>
                      <a:endParaRPr lang="en-US" sz="20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9313102"/>
                  </a:ext>
                </a:extLst>
              </a:tr>
              <a:tr h="296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ambria" panose="02040503050406030204" pitchFamily="18" charset="0"/>
                          <a:ea typeface="Cambria" panose="02040503050406030204" pitchFamily="18"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Services by way of loading, unloading, packing, storage or warehousing of rice.</a:t>
                      </a:r>
                      <a:endParaRPr lang="en-US" sz="2000" b="0" i="0" u="none" strike="noStrike" kern="1200" baseline="0" dirty="0">
                        <a:solidFill>
                          <a:schemeClr val="dk1"/>
                        </a:solidFill>
                        <a:latin typeface="Cambria" panose="02040503050406030204" pitchFamily="18" charset="0"/>
                        <a:ea typeface="Cambria" panose="02040503050406030204" pitchFamily="18"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627016"/>
                  </a:ext>
                </a:extLst>
              </a:tr>
              <a:tr h="8316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ambria" panose="02040503050406030204" pitchFamily="18" charset="0"/>
                          <a:ea typeface="Cambria" panose="02040503050406030204" pitchFamily="18" charset="0"/>
                        </a:rPr>
                        <a:t>24A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Services by way of warehousing of minor forest produce.</a:t>
                      </a:r>
                      <a:endParaRPr lang="en-US" sz="2000" b="0" i="0" u="none" strike="noStrike" kern="1200" baseline="0" dirty="0">
                        <a:solidFill>
                          <a:schemeClr val="dk1"/>
                        </a:solidFill>
                        <a:latin typeface="Cambria" panose="02040503050406030204" pitchFamily="18" charset="0"/>
                        <a:ea typeface="Cambria" panose="02040503050406030204" pitchFamily="18"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8702421"/>
                  </a:ext>
                </a:extLst>
              </a:tr>
              <a:tr h="8316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ambria" panose="02040503050406030204" pitchFamily="18" charset="0"/>
                          <a:ea typeface="Cambria" panose="02040503050406030204" pitchFamily="18" charset="0"/>
                        </a:rPr>
                        <a:t>24B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#Services by way of storage or warehousing of cereals, pulses, fruits and vegetables</a:t>
                      </a:r>
                      <a:endParaRPr lang="en-US" sz="2000" b="0" i="0" u="none" strike="noStrike" kern="1200" baseline="0" dirty="0">
                        <a:solidFill>
                          <a:schemeClr val="dk1"/>
                        </a:solidFill>
                        <a:latin typeface="Cambria" panose="02040503050406030204" pitchFamily="18" charset="0"/>
                        <a:ea typeface="Cambria" panose="02040503050406030204" pitchFamily="18"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8558245"/>
                  </a:ext>
                </a:extLst>
              </a:tr>
            </a:tbl>
          </a:graphicData>
        </a:graphic>
      </p:graphicFrame>
      <p:sp>
        <p:nvSpPr>
          <p:cNvPr id="5" name="Rectangle 4"/>
          <p:cNvSpPr/>
          <p:nvPr/>
        </p:nvSpPr>
        <p:spPr>
          <a:xfrm>
            <a:off x="1216026" y="2551837"/>
            <a:ext cx="10461624" cy="2862322"/>
          </a:xfrm>
          <a:prstGeom prst="rect">
            <a:avLst/>
          </a:prstGeom>
        </p:spPr>
        <p:txBody>
          <a:bodyPr wrap="square">
            <a:spAutoFit/>
          </a:bodyPr>
          <a:lstStyle/>
          <a:p>
            <a:pPr algn="just"/>
            <a:endParaRPr lang="en-US" b="1" dirty="0" smtClean="0">
              <a:solidFill>
                <a:srgbClr val="000000"/>
              </a:solidFill>
              <a:latin typeface="Cambria" panose="02040503050406030204" pitchFamily="18" charset="0"/>
              <a:ea typeface="Cambria" panose="02040503050406030204" pitchFamily="18" charset="0"/>
            </a:endParaRPr>
          </a:p>
          <a:p>
            <a:pPr algn="just"/>
            <a:endParaRPr lang="en-US" b="1" dirty="0">
              <a:solidFill>
                <a:srgbClr val="000000"/>
              </a:solidFill>
              <a:latin typeface="Cambria" panose="02040503050406030204" pitchFamily="18" charset="0"/>
              <a:ea typeface="Cambria" panose="02040503050406030204" pitchFamily="18" charset="0"/>
            </a:endParaRPr>
          </a:p>
          <a:p>
            <a:pPr algn="just"/>
            <a:endParaRPr lang="en-US" b="1" dirty="0" smtClean="0">
              <a:solidFill>
                <a:srgbClr val="000000"/>
              </a:solidFill>
              <a:latin typeface="Cambria" panose="02040503050406030204" pitchFamily="18" charset="0"/>
              <a:ea typeface="Cambria" panose="02040503050406030204" pitchFamily="18" charset="0"/>
            </a:endParaRPr>
          </a:p>
          <a:p>
            <a:pPr algn="just"/>
            <a:endParaRPr lang="en-US" b="1" dirty="0">
              <a:solidFill>
                <a:srgbClr val="000000"/>
              </a:solidFill>
              <a:latin typeface="Cambria" panose="02040503050406030204" pitchFamily="18" charset="0"/>
              <a:ea typeface="Cambria" panose="02040503050406030204" pitchFamily="18" charset="0"/>
            </a:endParaRPr>
          </a:p>
          <a:p>
            <a:pPr algn="just"/>
            <a:endParaRPr lang="en-US" b="1" dirty="0" smtClean="0">
              <a:solidFill>
                <a:srgbClr val="000000"/>
              </a:solidFill>
              <a:latin typeface="Cambria" panose="02040503050406030204" pitchFamily="18" charset="0"/>
              <a:ea typeface="Cambria" panose="02040503050406030204" pitchFamily="18" charset="0"/>
            </a:endParaRPr>
          </a:p>
          <a:p>
            <a:pPr algn="just"/>
            <a:endParaRPr lang="en-US" b="1" dirty="0">
              <a:solidFill>
                <a:srgbClr val="000000"/>
              </a:solidFill>
              <a:latin typeface="Cambria" panose="02040503050406030204" pitchFamily="18" charset="0"/>
              <a:ea typeface="Cambria" panose="02040503050406030204" pitchFamily="18" charset="0"/>
            </a:endParaRPr>
          </a:p>
          <a:p>
            <a:pPr algn="just"/>
            <a:r>
              <a:rPr lang="en-US" b="1" dirty="0" smtClean="0">
                <a:solidFill>
                  <a:srgbClr val="000000"/>
                </a:solidFill>
                <a:latin typeface="Cambria" panose="02040503050406030204" pitchFamily="18" charset="0"/>
                <a:ea typeface="Cambria" panose="02040503050406030204" pitchFamily="18" charset="0"/>
              </a:rPr>
              <a:t># </a:t>
            </a:r>
            <a:r>
              <a:rPr lang="en-IN" dirty="0">
                <a:solidFill>
                  <a:srgbClr val="000000"/>
                </a:solidFill>
                <a:latin typeface="Cambria" panose="02040503050406030204" pitchFamily="18" charset="0"/>
                <a:ea typeface="Cambria" panose="02040503050406030204" pitchFamily="18" charset="0"/>
              </a:rPr>
              <a:t> Substituted</a:t>
            </a:r>
            <a:r>
              <a:rPr lang="en-US" b="1" dirty="0">
                <a:solidFill>
                  <a:srgbClr val="000000"/>
                </a:solidFill>
                <a:latin typeface="Cambria" panose="02040503050406030204" pitchFamily="18" charset="0"/>
                <a:ea typeface="Cambria" panose="02040503050406030204" pitchFamily="18" charset="0"/>
              </a:rPr>
              <a:t> w.e.f. 18</a:t>
            </a:r>
            <a:r>
              <a:rPr lang="en-US" b="1" baseline="30000" dirty="0">
                <a:solidFill>
                  <a:srgbClr val="000000"/>
                </a:solidFill>
                <a:latin typeface="Cambria" panose="02040503050406030204" pitchFamily="18" charset="0"/>
                <a:ea typeface="Cambria" panose="02040503050406030204" pitchFamily="18" charset="0"/>
              </a:rPr>
              <a:t>th</a:t>
            </a:r>
            <a:r>
              <a:rPr lang="en-US" b="1" dirty="0">
                <a:solidFill>
                  <a:srgbClr val="000000"/>
                </a:solidFill>
                <a:latin typeface="Cambria" panose="02040503050406030204" pitchFamily="18" charset="0"/>
                <a:ea typeface="Cambria" panose="02040503050406030204" pitchFamily="18" charset="0"/>
              </a:rPr>
              <a:t> July 2022 </a:t>
            </a:r>
            <a:r>
              <a:rPr lang="en-US" dirty="0">
                <a:solidFill>
                  <a:srgbClr val="000000"/>
                </a:solidFill>
                <a:latin typeface="Cambria" panose="02040503050406030204" pitchFamily="18" charset="0"/>
                <a:ea typeface="Cambria" panose="02040503050406030204" pitchFamily="18" charset="0"/>
              </a:rPr>
              <a:t>before it was:</a:t>
            </a:r>
          </a:p>
          <a:p>
            <a:pPr algn="just"/>
            <a:r>
              <a:rPr lang="en-IN" dirty="0">
                <a:solidFill>
                  <a:srgbClr val="000000"/>
                </a:solidFill>
                <a:latin typeface="Cambria" panose="02040503050406030204" pitchFamily="18" charset="0"/>
                <a:ea typeface="Cambria" panose="02040503050406030204" pitchFamily="18" charset="0"/>
              </a:rPr>
              <a:t>Services by way of storage or warehousing of cereals, pulses, fruits, nuts and vegetables, </a:t>
            </a:r>
            <a:r>
              <a:rPr lang="en-IN" strike="sngStrike" dirty="0">
                <a:solidFill>
                  <a:srgbClr val="FF0000"/>
                </a:solidFill>
                <a:latin typeface="Cambria" panose="02040503050406030204" pitchFamily="18" charset="0"/>
                <a:ea typeface="Cambria" panose="02040503050406030204" pitchFamily="18" charset="0"/>
              </a:rPr>
              <a:t>spices, copra, sugarcane, jaggery, raw vegetable fibres such as cotton, flax, jute etc., indigo, unmanufactured tobacco, betel leaves, tendu leaves, coffee and tea.</a:t>
            </a:r>
          </a:p>
        </p:txBody>
      </p:sp>
    </p:spTree>
    <p:extLst>
      <p:ext uri="{BB962C8B-B14F-4D97-AF65-F5344CB8AC3E}">
        <p14:creationId xmlns:p14="http://schemas.microsoft.com/office/powerpoint/2010/main" val="40753512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Exemption Notification </a:t>
            </a:r>
            <a:r>
              <a:rPr lang="en-IN" sz="2400" dirty="0" smtClean="0"/>
              <a:t>No 12/2017 –CT(R)</a:t>
            </a:r>
            <a:endParaRPr lang="en-IN" sz="2400" dirty="0"/>
          </a:p>
        </p:txBody>
      </p:sp>
      <p:sp>
        <p:nvSpPr>
          <p:cNvPr id="3" name="Content Placeholder 2"/>
          <p:cNvSpPr>
            <a:spLocks noGrp="1"/>
          </p:cNvSpPr>
          <p:nvPr>
            <p:ph idx="4294967295"/>
          </p:nvPr>
        </p:nvSpPr>
        <p:spPr>
          <a:xfrm>
            <a:off x="5130800" y="3952875"/>
            <a:ext cx="10337800" cy="4105275"/>
          </a:xfrm>
        </p:spPr>
        <p:txBody>
          <a:bodyPr/>
          <a:lstStyle/>
          <a:p>
            <a:pPr algn="just">
              <a:spcBef>
                <a:spcPts val="0"/>
              </a:spcBef>
              <a:buFont typeface="Wingdings" panose="05000000000000000000" pitchFamily="2" charset="2"/>
              <a:buChar char="Ø"/>
            </a:pPr>
            <a:endParaRPr lang="en-US" sz="2800" dirty="0" smtClean="0"/>
          </a:p>
          <a:p>
            <a:pPr algn="just">
              <a:spcBef>
                <a:spcPts val="0"/>
              </a:spcBef>
              <a:buFont typeface="Wingdings" panose="05000000000000000000" pitchFamily="2" charset="2"/>
              <a:buChar char="Ø"/>
            </a:pPr>
            <a:endParaRPr lang="en-IN" sz="2800" dirty="0"/>
          </a:p>
        </p:txBody>
      </p:sp>
      <p:graphicFrame>
        <p:nvGraphicFramePr>
          <p:cNvPr id="6" name="Table 5"/>
          <p:cNvGraphicFramePr>
            <a:graphicFrameLocks noGrp="1"/>
          </p:cNvGraphicFramePr>
          <p:nvPr>
            <p:extLst>
              <p:ext uri="{D42A27DB-BD31-4B8C-83A1-F6EECF244321}">
                <p14:modId xmlns:p14="http://schemas.microsoft.com/office/powerpoint/2010/main" val="3985710074"/>
              </p:ext>
            </p:extLst>
          </p:nvPr>
        </p:nvGraphicFramePr>
        <p:xfrm>
          <a:off x="1216025" y="1704975"/>
          <a:ext cx="10099675" cy="5057775"/>
        </p:xfrm>
        <a:graphic>
          <a:graphicData uri="http://schemas.openxmlformats.org/drawingml/2006/table">
            <a:tbl>
              <a:tblPr firstRow="1" bandRow="1">
                <a:tableStyleId>{5C22544A-7EE6-4342-B048-85BDC9FD1C3A}</a:tableStyleId>
              </a:tblPr>
              <a:tblGrid>
                <a:gridCol w="1629246">
                  <a:extLst>
                    <a:ext uri="{9D8B030D-6E8A-4147-A177-3AD203B41FA5}">
                      <a16:colId xmlns:a16="http://schemas.microsoft.com/office/drawing/2014/main" val="3247426208"/>
                    </a:ext>
                  </a:extLst>
                </a:gridCol>
                <a:gridCol w="8470429">
                  <a:extLst>
                    <a:ext uri="{9D8B030D-6E8A-4147-A177-3AD203B41FA5}">
                      <a16:colId xmlns:a16="http://schemas.microsoft.com/office/drawing/2014/main" val="2089864778"/>
                    </a:ext>
                  </a:extLst>
                </a:gridCol>
              </a:tblGrid>
              <a:tr h="565465">
                <a:tc>
                  <a:txBody>
                    <a:bodyPr/>
                    <a:lstStyle/>
                    <a:p>
                      <a:pPr algn="just">
                        <a:lnSpc>
                          <a:spcPct val="150000"/>
                        </a:lnSpc>
                      </a:pPr>
                      <a:r>
                        <a:rPr lang="en-US" sz="2000" dirty="0">
                          <a:solidFill>
                            <a:schemeClr val="tx1"/>
                          </a:solidFill>
                          <a:latin typeface="Cambria" panose="02040503050406030204" pitchFamily="18" charset="0"/>
                          <a:ea typeface="Cambria" panose="02040503050406030204" pitchFamily="18" charset="0"/>
                        </a:rPr>
                        <a:t>Entry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pPr>
                      <a:r>
                        <a:rPr lang="en-US" sz="2000" dirty="0">
                          <a:solidFill>
                            <a:schemeClr val="tx1"/>
                          </a:solidFill>
                          <a:latin typeface="Cambria" panose="02040503050406030204" pitchFamily="18" charset="0"/>
                          <a:ea typeface="Cambria" panose="02040503050406030204" pitchFamily="18" charset="0"/>
                        </a:rPr>
                        <a:t>Particulars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9313102"/>
                  </a:ext>
                </a:extLst>
              </a:tr>
              <a:tr h="4492310">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solidFill>
                            <a:schemeClr val="tx1"/>
                          </a:solidFill>
                          <a:latin typeface="Cambria" panose="02040503050406030204" pitchFamily="18" charset="0"/>
                          <a:ea typeface="Cambria" panose="02040503050406030204" pitchFamily="18"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Services relating to cultivation of plants and rearing of all life forms of animals, except the rearing of horses, for food, </a:t>
                      </a:r>
                      <a:r>
                        <a:rPr lang="en-US" sz="2000" b="0" i="0" kern="1200" dirty="0" err="1">
                          <a:solidFill>
                            <a:schemeClr val="dk1"/>
                          </a:solidFill>
                          <a:effectLst/>
                          <a:latin typeface="Cambria" panose="02040503050406030204" pitchFamily="18" charset="0"/>
                          <a:ea typeface="Cambria" panose="02040503050406030204" pitchFamily="18" charset="0"/>
                          <a:cs typeface="+mn-cs"/>
                        </a:rPr>
                        <a:t>fibre</a:t>
                      </a:r>
                      <a:r>
                        <a:rPr lang="en-US" sz="2000" b="0" i="0" kern="1200" dirty="0">
                          <a:solidFill>
                            <a:schemeClr val="dk1"/>
                          </a:solidFill>
                          <a:effectLst/>
                          <a:latin typeface="Cambria" panose="02040503050406030204" pitchFamily="18" charset="0"/>
                          <a:ea typeface="Cambria" panose="02040503050406030204" pitchFamily="18" charset="0"/>
                          <a:cs typeface="+mn-cs"/>
                        </a:rPr>
                        <a:t>, fuel, raw material or other similar products or agricultural produce by way of-</a:t>
                      </a:r>
                    </a:p>
                    <a:p>
                      <a:pPr algn="just">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(a) agricultural operations directly related to production of any agricultural produce including cultivation, harvesting, threshing, plant protection or testing;</a:t>
                      </a:r>
                    </a:p>
                    <a:p>
                      <a:pPr algn="just">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(b) supply of farm </a:t>
                      </a:r>
                      <a:r>
                        <a:rPr lang="en-US" sz="2000" b="0" i="0" kern="1200" dirty="0" err="1">
                          <a:solidFill>
                            <a:schemeClr val="dk1"/>
                          </a:solidFill>
                          <a:effectLst/>
                          <a:latin typeface="Cambria" panose="02040503050406030204" pitchFamily="18" charset="0"/>
                          <a:ea typeface="Cambria" panose="02040503050406030204" pitchFamily="18" charset="0"/>
                          <a:cs typeface="+mn-cs"/>
                        </a:rPr>
                        <a:t>labour</a:t>
                      </a:r>
                      <a:r>
                        <a:rPr lang="en-US" sz="2000" b="0" i="0" kern="1200" dirty="0">
                          <a:solidFill>
                            <a:schemeClr val="dk1"/>
                          </a:solidFill>
                          <a:effectLst/>
                          <a:latin typeface="Cambria" panose="02040503050406030204" pitchFamily="18" charset="0"/>
                          <a:ea typeface="Cambria" panose="02040503050406030204" pitchFamily="18" charset="0"/>
                          <a:cs typeface="+mn-cs"/>
                        </a:rPr>
                        <a:t>;</a:t>
                      </a:r>
                    </a:p>
                    <a:p>
                      <a:pPr algn="just">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(c) processes carried out at an agricultural farm including tending, pruning, cutting, harvesting, drying, cleaning, trimming, sun drying, fumigating, curing, sorting, grading, cooling or bulk packaging and such like operations which do not alter the essential characteristics of agricultural produce but make it only marketable for the primary market;</a:t>
                      </a:r>
                    </a:p>
                    <a:p>
                      <a:pPr algn="just">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(d) renting or leasing of </a:t>
                      </a:r>
                      <a:r>
                        <a:rPr lang="en-US" sz="2000" b="0" i="0" kern="1200" dirty="0" err="1">
                          <a:solidFill>
                            <a:schemeClr val="dk1"/>
                          </a:solidFill>
                          <a:effectLst/>
                          <a:latin typeface="Cambria" panose="02040503050406030204" pitchFamily="18" charset="0"/>
                          <a:ea typeface="Cambria" panose="02040503050406030204" pitchFamily="18" charset="0"/>
                          <a:cs typeface="+mn-cs"/>
                        </a:rPr>
                        <a:t>agro</a:t>
                      </a:r>
                      <a:r>
                        <a:rPr lang="en-US" sz="2000" b="0" i="0" kern="1200" dirty="0">
                          <a:solidFill>
                            <a:schemeClr val="dk1"/>
                          </a:solidFill>
                          <a:effectLst/>
                          <a:latin typeface="Cambria" panose="02040503050406030204" pitchFamily="18" charset="0"/>
                          <a:ea typeface="Cambria" panose="02040503050406030204" pitchFamily="18" charset="0"/>
                          <a:cs typeface="+mn-cs"/>
                        </a:rPr>
                        <a:t> machinery or vacant land with or without a structure incidental to its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627016"/>
                  </a:ext>
                </a:extLst>
              </a:tr>
            </a:tbl>
          </a:graphicData>
        </a:graphic>
      </p:graphicFrame>
    </p:spTree>
    <p:extLst>
      <p:ext uri="{BB962C8B-B14F-4D97-AF65-F5344CB8AC3E}">
        <p14:creationId xmlns:p14="http://schemas.microsoft.com/office/powerpoint/2010/main" val="12470622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Exemption Notification </a:t>
            </a:r>
            <a:r>
              <a:rPr lang="en-IN" sz="2400" dirty="0" smtClean="0"/>
              <a:t>No 12/2017 –CT(R)</a:t>
            </a:r>
            <a:endParaRPr lang="en-IN" sz="2400" dirty="0"/>
          </a:p>
        </p:txBody>
      </p:sp>
      <p:sp>
        <p:nvSpPr>
          <p:cNvPr id="3" name="Content Placeholder 2"/>
          <p:cNvSpPr>
            <a:spLocks noGrp="1"/>
          </p:cNvSpPr>
          <p:nvPr>
            <p:ph idx="4294967295"/>
          </p:nvPr>
        </p:nvSpPr>
        <p:spPr>
          <a:xfrm>
            <a:off x="5130800" y="3952875"/>
            <a:ext cx="10337800" cy="4105275"/>
          </a:xfrm>
        </p:spPr>
        <p:txBody>
          <a:bodyPr/>
          <a:lstStyle/>
          <a:p>
            <a:pPr algn="just">
              <a:spcBef>
                <a:spcPts val="0"/>
              </a:spcBef>
              <a:buFont typeface="Wingdings" panose="05000000000000000000" pitchFamily="2" charset="2"/>
              <a:buChar char="Ø"/>
            </a:pPr>
            <a:endParaRPr lang="en-US" sz="2800" dirty="0" smtClean="0"/>
          </a:p>
          <a:p>
            <a:pPr algn="just">
              <a:spcBef>
                <a:spcPts val="0"/>
              </a:spcBef>
              <a:buFont typeface="Wingdings" panose="05000000000000000000" pitchFamily="2" charset="2"/>
              <a:buChar char="Ø"/>
            </a:pPr>
            <a:endParaRPr lang="en-IN" sz="2800" dirty="0"/>
          </a:p>
        </p:txBody>
      </p:sp>
      <p:graphicFrame>
        <p:nvGraphicFramePr>
          <p:cNvPr id="6" name="Table 5"/>
          <p:cNvGraphicFramePr>
            <a:graphicFrameLocks noGrp="1"/>
          </p:cNvGraphicFramePr>
          <p:nvPr>
            <p:extLst>
              <p:ext uri="{D42A27DB-BD31-4B8C-83A1-F6EECF244321}">
                <p14:modId xmlns:p14="http://schemas.microsoft.com/office/powerpoint/2010/main" val="935127991"/>
              </p:ext>
            </p:extLst>
          </p:nvPr>
        </p:nvGraphicFramePr>
        <p:xfrm>
          <a:off x="1216025" y="1371600"/>
          <a:ext cx="10823575" cy="4429125"/>
        </p:xfrm>
        <a:graphic>
          <a:graphicData uri="http://schemas.openxmlformats.org/drawingml/2006/table">
            <a:tbl>
              <a:tblPr firstRow="1" bandRow="1">
                <a:tableStyleId>{5C22544A-7EE6-4342-B048-85BDC9FD1C3A}</a:tableStyleId>
              </a:tblPr>
              <a:tblGrid>
                <a:gridCol w="1746023">
                  <a:extLst>
                    <a:ext uri="{9D8B030D-6E8A-4147-A177-3AD203B41FA5}">
                      <a16:colId xmlns:a16="http://schemas.microsoft.com/office/drawing/2014/main" val="3247426208"/>
                    </a:ext>
                  </a:extLst>
                </a:gridCol>
                <a:gridCol w="9077552">
                  <a:extLst>
                    <a:ext uri="{9D8B030D-6E8A-4147-A177-3AD203B41FA5}">
                      <a16:colId xmlns:a16="http://schemas.microsoft.com/office/drawing/2014/main" val="2089864778"/>
                    </a:ext>
                  </a:extLst>
                </a:gridCol>
              </a:tblGrid>
              <a:tr h="450381">
                <a:tc>
                  <a:txBody>
                    <a:bodyPr/>
                    <a:lstStyle/>
                    <a:p>
                      <a:pPr algn="just">
                        <a:lnSpc>
                          <a:spcPct val="100000"/>
                        </a:lnSpc>
                      </a:pPr>
                      <a:r>
                        <a:rPr lang="en-US" sz="2000" dirty="0">
                          <a:solidFill>
                            <a:schemeClr val="tx1"/>
                          </a:solidFill>
                          <a:latin typeface="Cambria" panose="02040503050406030204" pitchFamily="18" charset="0"/>
                          <a:ea typeface="Cambria" panose="02040503050406030204" pitchFamily="18" charset="0"/>
                        </a:rPr>
                        <a:t>Entry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pPr>
                      <a:r>
                        <a:rPr lang="en-US" sz="2000" dirty="0">
                          <a:solidFill>
                            <a:schemeClr val="tx1"/>
                          </a:solidFill>
                          <a:latin typeface="Cambria" panose="02040503050406030204" pitchFamily="18" charset="0"/>
                          <a:ea typeface="Cambria" panose="02040503050406030204" pitchFamily="18" charset="0"/>
                        </a:rPr>
                        <a:t>Particulars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9313102"/>
                  </a:ext>
                </a:extLst>
              </a:tr>
              <a:tr h="397874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ambria" panose="02040503050406030204" pitchFamily="18" charset="0"/>
                          <a:ea typeface="Cambria" panose="02040503050406030204" pitchFamily="18"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(e) loading, unloading, packing, storage or warehousing of agricultural produce;</a:t>
                      </a:r>
                    </a:p>
                    <a:p>
                      <a:pPr>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(f) agricultural extension services;</a:t>
                      </a:r>
                    </a:p>
                    <a:p>
                      <a:pPr>
                        <a:lnSpc>
                          <a:spcPct val="100000"/>
                        </a:lnSpc>
                      </a:pPr>
                      <a:r>
                        <a:rPr lang="en-US" sz="2000" b="0" i="0" kern="1200" dirty="0">
                          <a:solidFill>
                            <a:schemeClr val="dk1"/>
                          </a:solidFill>
                          <a:effectLst/>
                          <a:latin typeface="Cambria" panose="02040503050406030204" pitchFamily="18" charset="0"/>
                          <a:ea typeface="Cambria" panose="02040503050406030204" pitchFamily="18" charset="0"/>
                          <a:cs typeface="+mn-cs"/>
                        </a:rPr>
                        <a:t>(g) services by any Agricultural Produce Marketing Committee or Board or services provided by a commission agent for sale or purchase of agricultural produce.</a:t>
                      </a:r>
                    </a:p>
                    <a:p>
                      <a:pPr algn="just">
                        <a:lnSpc>
                          <a:spcPct val="100000"/>
                        </a:lnSpc>
                      </a:pPr>
                      <a:r>
                        <a:rPr lang="en-US" sz="2000" b="0" i="0" u="none" strike="noStrike" kern="1200" baseline="0" dirty="0">
                          <a:solidFill>
                            <a:schemeClr val="dk1"/>
                          </a:solidFill>
                          <a:latin typeface="Cambria" panose="02040503050406030204" pitchFamily="18" charset="0"/>
                          <a:ea typeface="Cambria" panose="02040503050406030204" pitchFamily="18" charset="0"/>
                          <a:cs typeface="+mn-cs"/>
                        </a:rPr>
                        <a:t>*(h)[___]</a:t>
                      </a:r>
                    </a:p>
                    <a:p>
                      <a:pPr algn="just">
                        <a:lnSpc>
                          <a:spcPct val="100000"/>
                        </a:lnSpc>
                      </a:pPr>
                      <a:r>
                        <a:rPr lang="en-US" sz="2000" b="0" i="0" u="none" strike="noStrike" kern="1200" baseline="0" dirty="0" smtClean="0">
                          <a:solidFill>
                            <a:schemeClr val="dk1"/>
                          </a:solidFill>
                          <a:latin typeface="Cambria" panose="02040503050406030204" pitchFamily="18" charset="0"/>
                          <a:ea typeface="Cambria" panose="02040503050406030204" pitchFamily="18" charset="0"/>
                          <a:cs typeface="+mn-cs"/>
                        </a:rPr>
                        <a:t>“</a:t>
                      </a:r>
                      <a:r>
                        <a:rPr lang="en-US" sz="2000" b="0" i="0" u="none" strike="noStrike" kern="1200" baseline="0" dirty="0">
                          <a:solidFill>
                            <a:schemeClr val="dk1"/>
                          </a:solidFill>
                          <a:latin typeface="Cambria" panose="02040503050406030204" pitchFamily="18" charset="0"/>
                          <a:ea typeface="Cambria" panose="02040503050406030204" pitchFamily="18" charset="0"/>
                          <a:cs typeface="+mn-cs"/>
                        </a:rPr>
                        <a:t>agricultural produce” means any produce out of cultivation of plants and rearing of all life forms of animals, except the rearing of horses, for food, fibre, fuel, raw material or other similar products, on which either no further processing is done or such processing is done as is usually done by a cultivator or producer which does not alter its essential characteristics but makes it marketable for primary market;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627016"/>
                  </a:ext>
                </a:extLst>
              </a:tr>
            </a:tbl>
          </a:graphicData>
        </a:graphic>
      </p:graphicFrame>
      <p:sp>
        <p:nvSpPr>
          <p:cNvPr id="4" name="Rectangle 3"/>
          <p:cNvSpPr/>
          <p:nvPr/>
        </p:nvSpPr>
        <p:spPr>
          <a:xfrm>
            <a:off x="1216025" y="3457575"/>
            <a:ext cx="10671175" cy="3000821"/>
          </a:xfrm>
          <a:prstGeom prst="rect">
            <a:avLst/>
          </a:prstGeom>
        </p:spPr>
        <p:txBody>
          <a:bodyPr wrap="square">
            <a:spAutoFit/>
          </a:bodyPr>
          <a:lstStyle/>
          <a:p>
            <a:pPr>
              <a:lnSpc>
                <a:spcPct val="150000"/>
              </a:lnSpc>
            </a:pPr>
            <a:endParaRPr lang="en-US" b="1" dirty="0" smtClean="0">
              <a:latin typeface="Cambria" panose="02040503050406030204" pitchFamily="18" charset="0"/>
              <a:ea typeface="Cambria" panose="02040503050406030204" pitchFamily="18" charset="0"/>
            </a:endParaRPr>
          </a:p>
          <a:p>
            <a:pPr>
              <a:lnSpc>
                <a:spcPct val="150000"/>
              </a:lnSpc>
            </a:pPr>
            <a:endParaRPr lang="en-US" b="1" dirty="0">
              <a:latin typeface="Cambria" panose="02040503050406030204" pitchFamily="18" charset="0"/>
              <a:ea typeface="Cambria" panose="02040503050406030204" pitchFamily="18" charset="0"/>
            </a:endParaRPr>
          </a:p>
          <a:p>
            <a:pPr>
              <a:lnSpc>
                <a:spcPct val="150000"/>
              </a:lnSpc>
            </a:pPr>
            <a:endParaRPr lang="en-US" b="1" dirty="0" smtClean="0">
              <a:latin typeface="Cambria" panose="02040503050406030204" pitchFamily="18" charset="0"/>
              <a:ea typeface="Cambria" panose="02040503050406030204" pitchFamily="18" charset="0"/>
            </a:endParaRPr>
          </a:p>
          <a:p>
            <a:pPr>
              <a:lnSpc>
                <a:spcPct val="150000"/>
              </a:lnSpc>
            </a:pPr>
            <a:endParaRPr lang="en-US" b="1" dirty="0">
              <a:latin typeface="Cambria" panose="02040503050406030204" pitchFamily="18" charset="0"/>
              <a:ea typeface="Cambria" panose="02040503050406030204" pitchFamily="18" charset="0"/>
            </a:endParaRPr>
          </a:p>
          <a:p>
            <a:pPr>
              <a:lnSpc>
                <a:spcPct val="150000"/>
              </a:lnSpc>
            </a:pPr>
            <a:endParaRPr lang="en-US" b="1" dirty="0" smtClean="0">
              <a:latin typeface="Cambria" panose="02040503050406030204" pitchFamily="18" charset="0"/>
              <a:ea typeface="Cambria" panose="02040503050406030204" pitchFamily="18" charset="0"/>
            </a:endParaRPr>
          </a:p>
          <a:p>
            <a:pPr>
              <a:lnSpc>
                <a:spcPct val="150000"/>
              </a:lnSpc>
            </a:pPr>
            <a:endParaRPr lang="en-US" b="1" dirty="0" smtClean="0">
              <a:latin typeface="Cambria" panose="02040503050406030204" pitchFamily="18" charset="0"/>
              <a:ea typeface="Cambria" panose="02040503050406030204" pitchFamily="18" charset="0"/>
            </a:endParaRPr>
          </a:p>
          <a:p>
            <a:pPr>
              <a:lnSpc>
                <a:spcPct val="150000"/>
              </a:lnSpc>
            </a:pPr>
            <a:r>
              <a:rPr lang="en-US" b="1" dirty="0" smtClean="0">
                <a:latin typeface="Cambria" panose="02040503050406030204" pitchFamily="18" charset="0"/>
                <a:ea typeface="Cambria" panose="02040503050406030204" pitchFamily="18" charset="0"/>
              </a:rPr>
              <a:t>*</a:t>
            </a:r>
            <a:r>
              <a:rPr lang="en-US" b="1" dirty="0">
                <a:latin typeface="Cambria" panose="02040503050406030204" pitchFamily="18" charset="0"/>
                <a:ea typeface="Cambria" panose="02040503050406030204" pitchFamily="18" charset="0"/>
              </a:rPr>
              <a:t>Omitted w.e.f. 18.07.2022- </a:t>
            </a:r>
            <a:r>
              <a:rPr lang="en-US" dirty="0">
                <a:solidFill>
                  <a:srgbClr val="000000"/>
                </a:solidFill>
                <a:latin typeface="Cambria" panose="02040503050406030204" pitchFamily="18" charset="0"/>
                <a:ea typeface="Cambria" panose="02040503050406030204" pitchFamily="18" charset="0"/>
              </a:rPr>
              <a:t>services by way of fumigation in a warehouse of agricultural produce</a:t>
            </a:r>
            <a:endParaRPr lang="en-US"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68549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318" y="352425"/>
            <a:ext cx="8761413" cy="1025801"/>
          </a:xfrm>
        </p:spPr>
        <p:txBody>
          <a:bodyPr/>
          <a:lstStyle/>
          <a:p>
            <a:r>
              <a:rPr lang="en-US" dirty="0"/>
              <a:t>Pre-Packaged / Labelled Foods</a:t>
            </a:r>
            <a:endParaRPr lang="en-IN" dirty="0"/>
          </a:p>
        </p:txBody>
      </p:sp>
      <p:sp>
        <p:nvSpPr>
          <p:cNvPr id="3" name="Content Placeholder 2"/>
          <p:cNvSpPr>
            <a:spLocks noGrp="1"/>
          </p:cNvSpPr>
          <p:nvPr>
            <p:ph idx="1"/>
          </p:nvPr>
        </p:nvSpPr>
        <p:spPr>
          <a:xfrm>
            <a:off x="1216025" y="1514475"/>
            <a:ext cx="10337800" cy="4105275"/>
          </a:xfrm>
        </p:spPr>
        <p:txBody>
          <a:bodyPr/>
          <a:lstStyle/>
          <a:p>
            <a:pPr algn="just">
              <a:lnSpc>
                <a:spcPct val="100000"/>
              </a:lnSpc>
              <a:spcBef>
                <a:spcPts val="0"/>
              </a:spcBef>
            </a:pPr>
            <a:r>
              <a:rPr lang="en-IN" dirty="0">
                <a:cs typeface="Times New Roman" panose="02020603050405020304" pitchFamily="18" charset="0"/>
              </a:rPr>
              <a:t>Government has withdrawn exemptions on various food viz., wheat, rice, certain flours, paneer, honey, certain meat, certain fish, etc. (notified products) and introduced exemption for supply of pre-packaged and pre-labelled retail pack as defined in terms of Legal Metrology Act</a:t>
            </a:r>
          </a:p>
          <a:p>
            <a:pPr lvl="1" algn="just">
              <a:lnSpc>
                <a:spcPct val="100000"/>
              </a:lnSpc>
              <a:spcBef>
                <a:spcPts val="0"/>
              </a:spcBef>
              <a:buFont typeface="Courier New" panose="02070309020205020404" pitchFamily="49" charset="0"/>
              <a:buChar char="o"/>
            </a:pPr>
            <a:r>
              <a:rPr lang="en-IN" sz="2000" dirty="0"/>
              <a:t>GST liability on pre-packaged + labelled food + LMA,</a:t>
            </a:r>
          </a:p>
          <a:p>
            <a:pPr lvl="1" algn="just">
              <a:lnSpc>
                <a:spcPct val="100000"/>
              </a:lnSpc>
              <a:spcBef>
                <a:spcPts val="0"/>
              </a:spcBef>
              <a:buFont typeface="Courier New" panose="02070309020205020404" pitchFamily="49" charset="0"/>
              <a:buChar char="o"/>
            </a:pPr>
            <a:r>
              <a:rPr lang="en-IN" sz="2000" dirty="0"/>
              <a:t>Branding is irrelevant,</a:t>
            </a:r>
          </a:p>
          <a:p>
            <a:pPr lvl="1" algn="just">
              <a:lnSpc>
                <a:spcPct val="100000"/>
              </a:lnSpc>
              <a:spcBef>
                <a:spcPts val="0"/>
              </a:spcBef>
              <a:buFont typeface="Courier New" panose="02070309020205020404" pitchFamily="49" charset="0"/>
              <a:buChar char="o"/>
            </a:pPr>
            <a:r>
              <a:rPr lang="en-IN" sz="2000" dirty="0"/>
              <a:t>Liability to arise if wholesale package consists of multiple pre-packaged retail packs</a:t>
            </a:r>
          </a:p>
          <a:p>
            <a:pPr algn="just">
              <a:lnSpc>
                <a:spcPct val="100000"/>
              </a:lnSpc>
              <a:spcBef>
                <a:spcPts val="0"/>
              </a:spcBef>
            </a:pPr>
            <a:endParaRPr lang="en-IN" dirty="0">
              <a:cs typeface="Times New Roman" panose="02020603050405020304" pitchFamily="18" charset="0"/>
            </a:endParaRPr>
          </a:p>
          <a:p>
            <a:pPr algn="just">
              <a:lnSpc>
                <a:spcPct val="100000"/>
              </a:lnSpc>
              <a:spcBef>
                <a:spcPts val="0"/>
              </a:spcBef>
            </a:pPr>
            <a:r>
              <a:rPr lang="en-IN" dirty="0">
                <a:cs typeface="Times New Roman" panose="02020603050405020304" pitchFamily="18" charset="0"/>
              </a:rPr>
              <a:t>It can be derived that the following are the exclusions from LMR, and the rules made thereunder, meaning that the exemption under GST would be applicable to these packages for the notified goods:</a:t>
            </a:r>
            <a:endParaRPr lang="en-IN" dirty="0">
              <a:cs typeface="Mangal" panose="02040503050203030202" pitchFamily="18" charset="0"/>
            </a:endParaRPr>
          </a:p>
          <a:p>
            <a:pPr lvl="1" algn="just">
              <a:spcBef>
                <a:spcPts val="0"/>
              </a:spcBef>
              <a:buFont typeface="+mj-lt"/>
              <a:buAutoNum type="alphaLcPeriod"/>
            </a:pPr>
            <a:r>
              <a:rPr lang="en-IN" sz="2000" dirty="0">
                <a:cs typeface="Times New Roman" panose="02020603050405020304" pitchFamily="18" charset="0"/>
              </a:rPr>
              <a:t>Packages more than 25kg.</a:t>
            </a:r>
            <a:endParaRPr lang="en-IN" sz="2000" dirty="0">
              <a:cs typeface="Mangal" panose="02040503050203030202" pitchFamily="18" charset="0"/>
            </a:endParaRPr>
          </a:p>
          <a:p>
            <a:pPr lvl="1" algn="just">
              <a:spcBef>
                <a:spcPts val="0"/>
              </a:spcBef>
              <a:buFont typeface="+mj-lt"/>
              <a:buAutoNum type="alphaLcPeriod"/>
            </a:pPr>
            <a:r>
              <a:rPr lang="en-IN" sz="2000" dirty="0">
                <a:cs typeface="Times New Roman" panose="02020603050405020304" pitchFamily="18" charset="0"/>
              </a:rPr>
              <a:t>Packages more than 50kg in case of agricultural farm produce.</a:t>
            </a:r>
            <a:endParaRPr lang="en-IN" sz="2000" dirty="0">
              <a:cs typeface="Mangal" panose="02040503050203030202" pitchFamily="18" charset="0"/>
            </a:endParaRPr>
          </a:p>
          <a:p>
            <a:pPr lvl="1" algn="just">
              <a:spcBef>
                <a:spcPts val="0"/>
              </a:spcBef>
              <a:buFont typeface="+mj-lt"/>
              <a:buAutoNum type="alphaLcPeriod"/>
            </a:pPr>
            <a:r>
              <a:rPr lang="en-IN" sz="2000" dirty="0">
                <a:cs typeface="Times New Roman" panose="02020603050405020304" pitchFamily="18" charset="0"/>
              </a:rPr>
              <a:t>Packages of 10g/ 10ml or less, and</a:t>
            </a:r>
            <a:endParaRPr lang="en-IN" sz="2000" dirty="0">
              <a:cs typeface="Mangal" panose="02040503050203030202" pitchFamily="18" charset="0"/>
            </a:endParaRPr>
          </a:p>
          <a:p>
            <a:pPr lvl="1" algn="just">
              <a:spcBef>
                <a:spcPts val="0"/>
              </a:spcBef>
              <a:buFont typeface="+mj-lt"/>
              <a:buAutoNum type="alphaLcPeriod"/>
            </a:pPr>
            <a:r>
              <a:rPr lang="en-IN" sz="2000" dirty="0">
                <a:cs typeface="Times New Roman" panose="02020603050405020304" pitchFamily="18" charset="0"/>
              </a:rPr>
              <a:t>Packages (of whatever quantity) which are meant for industrial consumers or institutional consumers.</a:t>
            </a:r>
            <a:endParaRPr lang="en-IN" sz="2000" dirty="0"/>
          </a:p>
          <a:p>
            <a:pPr algn="just">
              <a:spcBef>
                <a:spcPts val="0"/>
              </a:spcBef>
              <a:buFont typeface="Wingdings" panose="05000000000000000000" pitchFamily="2" charset="2"/>
              <a:buChar char="Ø"/>
            </a:pPr>
            <a:endParaRPr lang="en-IN" sz="2800" dirty="0"/>
          </a:p>
        </p:txBody>
      </p:sp>
    </p:spTree>
    <p:extLst>
      <p:ext uri="{BB962C8B-B14F-4D97-AF65-F5344CB8AC3E}">
        <p14:creationId xmlns:p14="http://schemas.microsoft.com/office/powerpoint/2010/main" val="18627126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Pre-Packaged / Labelled Foods</a:t>
            </a:r>
            <a:endParaRPr lang="en-IN" sz="2400" dirty="0"/>
          </a:p>
        </p:txBody>
      </p:sp>
      <p:sp>
        <p:nvSpPr>
          <p:cNvPr id="3" name="Content Placeholder 2"/>
          <p:cNvSpPr>
            <a:spLocks noGrp="1"/>
          </p:cNvSpPr>
          <p:nvPr>
            <p:ph idx="4294967295"/>
          </p:nvPr>
        </p:nvSpPr>
        <p:spPr>
          <a:xfrm>
            <a:off x="5130800" y="3952875"/>
            <a:ext cx="10337800" cy="4105275"/>
          </a:xfrm>
        </p:spPr>
        <p:txBody>
          <a:bodyPr/>
          <a:lstStyle/>
          <a:p>
            <a:pPr algn="just">
              <a:spcBef>
                <a:spcPts val="0"/>
              </a:spcBef>
              <a:buFont typeface="Wingdings" panose="05000000000000000000" pitchFamily="2" charset="2"/>
              <a:buChar char="Ø"/>
            </a:pPr>
            <a:endParaRPr lang="en-US" sz="2800" dirty="0" smtClean="0"/>
          </a:p>
          <a:p>
            <a:pPr algn="just">
              <a:spcBef>
                <a:spcPts val="0"/>
              </a:spcBef>
              <a:buFont typeface="Wingdings" panose="05000000000000000000" pitchFamily="2" charset="2"/>
              <a:buChar char="Ø"/>
            </a:pPr>
            <a:endParaRPr lang="en-IN" sz="2800" dirty="0"/>
          </a:p>
        </p:txBody>
      </p:sp>
      <p:graphicFrame>
        <p:nvGraphicFramePr>
          <p:cNvPr id="6" name="Table 5"/>
          <p:cNvGraphicFramePr>
            <a:graphicFrameLocks noGrp="1"/>
          </p:cNvGraphicFramePr>
          <p:nvPr>
            <p:extLst>
              <p:ext uri="{D42A27DB-BD31-4B8C-83A1-F6EECF244321}">
                <p14:modId xmlns:p14="http://schemas.microsoft.com/office/powerpoint/2010/main" val="638497171"/>
              </p:ext>
            </p:extLst>
          </p:nvPr>
        </p:nvGraphicFramePr>
        <p:xfrm>
          <a:off x="1216026" y="1428752"/>
          <a:ext cx="10661649" cy="5200861"/>
        </p:xfrm>
        <a:graphic>
          <a:graphicData uri="http://schemas.openxmlformats.org/drawingml/2006/table">
            <a:tbl>
              <a:tblPr firstRow="1" bandRow="1">
                <a:tableStyleId>{5C22544A-7EE6-4342-B048-85BDC9FD1C3A}</a:tableStyleId>
              </a:tblPr>
              <a:tblGrid>
                <a:gridCol w="8299449">
                  <a:extLst>
                    <a:ext uri="{9D8B030D-6E8A-4147-A177-3AD203B41FA5}">
                      <a16:colId xmlns:a16="http://schemas.microsoft.com/office/drawing/2014/main" val="3247426208"/>
                    </a:ext>
                  </a:extLst>
                </a:gridCol>
                <a:gridCol w="2362200">
                  <a:extLst>
                    <a:ext uri="{9D8B030D-6E8A-4147-A177-3AD203B41FA5}">
                      <a16:colId xmlns:a16="http://schemas.microsoft.com/office/drawing/2014/main" val="2089864778"/>
                    </a:ext>
                  </a:extLst>
                </a:gridCol>
              </a:tblGrid>
              <a:tr h="299931">
                <a:tc>
                  <a:txBody>
                    <a:bodyPr/>
                    <a:lstStyle/>
                    <a:p>
                      <a:pPr algn="ctr" rtl="0" fontAlgn="ctr"/>
                      <a:r>
                        <a:rPr lang="en-IN" sz="2000" b="1" i="0" u="none" strike="noStrike" dirty="0" smtClean="0">
                          <a:solidFill>
                            <a:schemeClr val="tx1"/>
                          </a:solidFill>
                          <a:effectLst/>
                          <a:latin typeface="Cambria" panose="02040503050406030204" pitchFamily="18" charset="0"/>
                        </a:rPr>
                        <a:t>Nature of packing</a:t>
                      </a:r>
                      <a:endParaRPr lang="en-IN" sz="2000" b="1" i="0" u="none" strike="noStrike" dirty="0">
                        <a:solidFill>
                          <a:schemeClr val="tx1"/>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IN" sz="2000" b="1" i="0" u="none" strike="noStrike" dirty="0">
                          <a:solidFill>
                            <a:schemeClr val="tx1"/>
                          </a:solidFill>
                          <a:effectLst/>
                          <a:latin typeface="Cambria" panose="02040503050406030204" pitchFamily="18" charset="0"/>
                        </a:rPr>
                        <a:t>GST liability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9313102"/>
                  </a:ext>
                </a:extLst>
              </a:tr>
              <a:tr h="299931">
                <a:tc>
                  <a:txBody>
                    <a:bodyPr/>
                    <a:lstStyle/>
                    <a:p>
                      <a:pPr marL="268288" indent="0" algn="l" rtl="0" fontAlgn="ctr"/>
                      <a:r>
                        <a:rPr lang="en-US" sz="2000" b="0" i="0" u="none" strike="noStrike" dirty="0">
                          <a:solidFill>
                            <a:schemeClr val="tx1"/>
                          </a:solidFill>
                          <a:effectLst/>
                          <a:latin typeface="Cambria" panose="02040503050406030204" pitchFamily="18" charset="0"/>
                        </a:rPr>
                        <a:t>Items pre-packaged and labelled where weight is 25 kg or less than 25 kg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IN" sz="2000" b="0" i="0" u="none" strike="noStrike" dirty="0">
                          <a:solidFill>
                            <a:schemeClr val="tx1"/>
                          </a:solidFill>
                          <a:effectLst/>
                          <a:latin typeface="Cambria" panose="02040503050406030204" pitchFamily="18" charset="0"/>
                        </a:rPr>
                        <a:t>Taxable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627016"/>
                  </a:ext>
                </a:extLst>
              </a:tr>
              <a:tr h="653173">
                <a:tc>
                  <a:txBody>
                    <a:bodyPr/>
                    <a:lstStyle/>
                    <a:p>
                      <a:pPr algn="l" rtl="0" fontAlgn="ctr"/>
                      <a:r>
                        <a:rPr lang="en-US" sz="2000" b="0" i="0" u="none" strike="noStrike" dirty="0">
                          <a:solidFill>
                            <a:srgbClr val="000000"/>
                          </a:solidFill>
                          <a:effectLst/>
                          <a:latin typeface="Cambria" panose="02040503050406030204" pitchFamily="18" charset="0"/>
                        </a:rPr>
                        <a:t>Wholesale package of more than 25kg which contain retail pre-packaged and labelled package inside it</a:t>
                      </a:r>
                    </a:p>
                  </a:txBody>
                  <a:tcPr marL="25717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IN" sz="2000" b="0" i="0" u="none" strike="noStrike">
                          <a:solidFill>
                            <a:srgbClr val="000000"/>
                          </a:solidFill>
                          <a:effectLst/>
                          <a:latin typeface="Cambria" panose="02040503050406030204" pitchFamily="18" charset="0"/>
                        </a:rPr>
                        <a:t>Taxable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8702421"/>
                  </a:ext>
                </a:extLst>
              </a:tr>
              <a:tr h="653173">
                <a:tc>
                  <a:txBody>
                    <a:bodyPr/>
                    <a:lstStyle/>
                    <a:p>
                      <a:pPr algn="l" rtl="0" fontAlgn="ctr"/>
                      <a:r>
                        <a:rPr lang="en-US" sz="2000" b="0" i="0" u="none" strike="noStrike" kern="1200" dirty="0">
                          <a:solidFill>
                            <a:srgbClr val="000000"/>
                          </a:solidFill>
                          <a:effectLst/>
                          <a:latin typeface="Cambria" panose="02040503050406030204" pitchFamily="18" charset="0"/>
                          <a:ea typeface="+mn-ea"/>
                          <a:cs typeface="+mn-cs"/>
                        </a:rPr>
                        <a:t>Items liable to bear the packaging and declaration as per LMR Act but not declared on it</a:t>
                      </a:r>
                    </a:p>
                  </a:txBody>
                  <a:tcPr marL="25717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IN" sz="2000" b="0" i="0" u="none" strike="noStrike" dirty="0">
                          <a:solidFill>
                            <a:srgbClr val="000000"/>
                          </a:solidFill>
                          <a:effectLst/>
                          <a:latin typeface="Cambria" panose="02040503050406030204" pitchFamily="18" charset="0"/>
                        </a:rPr>
                        <a:t>Taxable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8558245"/>
                  </a:ext>
                </a:extLst>
              </a:tr>
              <a:tr h="653173">
                <a:tc>
                  <a:txBody>
                    <a:bodyPr/>
                    <a:lstStyle/>
                    <a:p>
                      <a:pPr algn="l" rtl="0" fontAlgn="ctr"/>
                      <a:r>
                        <a:rPr lang="en-US" sz="2000" b="0" i="0" u="none" strike="noStrike" kern="1200" dirty="0">
                          <a:solidFill>
                            <a:srgbClr val="000000"/>
                          </a:solidFill>
                          <a:effectLst/>
                          <a:latin typeface="Cambria" panose="02040503050406030204" pitchFamily="18" charset="0"/>
                          <a:ea typeface="+mn-ea"/>
                          <a:cs typeface="+mn-cs"/>
                        </a:rPr>
                        <a:t>     Item is pre-packaged with less than or equal to 25 Kg but is not labelled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IN" sz="2000" b="0" i="0" u="none" strike="noStrike">
                          <a:solidFill>
                            <a:srgbClr val="000000"/>
                          </a:solidFill>
                          <a:effectLst/>
                          <a:latin typeface="Cambria" panose="02040503050406030204" pitchFamily="18" charset="0"/>
                        </a:rPr>
                        <a:t>Exempt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3841900"/>
                  </a:ext>
                </a:extLst>
              </a:tr>
              <a:tr h="653173">
                <a:tc>
                  <a:txBody>
                    <a:bodyPr/>
                    <a:lstStyle/>
                    <a:p>
                      <a:pPr algn="l" rtl="0" fontAlgn="ctr"/>
                      <a:r>
                        <a:rPr lang="en-US" sz="2000" b="0" i="0" u="none" strike="noStrike" kern="1200" dirty="0">
                          <a:solidFill>
                            <a:srgbClr val="000000"/>
                          </a:solidFill>
                          <a:effectLst/>
                          <a:latin typeface="Cambria" panose="02040503050406030204" pitchFamily="18" charset="0"/>
                          <a:ea typeface="+mn-ea"/>
                          <a:cs typeface="+mn-cs"/>
                        </a:rPr>
                        <a:t>      Items pre-packaged and labelled where weight is more than 25 kg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IN" sz="2000" b="0" i="0" u="none" strike="noStrike">
                          <a:solidFill>
                            <a:srgbClr val="000000"/>
                          </a:solidFill>
                          <a:effectLst/>
                          <a:latin typeface="Cambria" panose="02040503050406030204" pitchFamily="18" charset="0"/>
                        </a:rPr>
                        <a:t>Exempt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8331160"/>
                  </a:ext>
                </a:extLst>
              </a:tr>
              <a:tr h="653173">
                <a:tc>
                  <a:txBody>
                    <a:bodyPr/>
                    <a:lstStyle/>
                    <a:p>
                      <a:pPr algn="l" rtl="0" fontAlgn="ctr"/>
                      <a:r>
                        <a:rPr lang="en-US" sz="2000" b="0" i="0" u="none" strike="noStrike" kern="1200" dirty="0">
                          <a:solidFill>
                            <a:srgbClr val="000000"/>
                          </a:solidFill>
                          <a:effectLst/>
                          <a:latin typeface="Cambria" panose="02040503050406030204" pitchFamily="18" charset="0"/>
                          <a:ea typeface="+mn-ea"/>
                          <a:cs typeface="+mn-cs"/>
                        </a:rPr>
                        <a:t>Pre-packaged  and   labelled   item   supplied   to   industrial   or institutional consumer</a:t>
                      </a:r>
                    </a:p>
                  </a:txBody>
                  <a:tcPr marL="25717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IN" sz="2000" b="0" i="0" u="none" strike="noStrike">
                          <a:solidFill>
                            <a:srgbClr val="000000"/>
                          </a:solidFill>
                          <a:effectLst/>
                          <a:latin typeface="Cambria" panose="02040503050406030204" pitchFamily="18" charset="0"/>
                        </a:rPr>
                        <a:t>Exempt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1866388"/>
                  </a:ext>
                </a:extLst>
              </a:tr>
              <a:tr h="653173">
                <a:tc>
                  <a:txBody>
                    <a:bodyPr/>
                    <a:lstStyle/>
                    <a:p>
                      <a:pPr algn="l" rtl="0" fontAlgn="ctr"/>
                      <a:r>
                        <a:rPr lang="en-US" sz="2000" b="0" i="0" u="none" strike="noStrike" kern="1200" dirty="0">
                          <a:solidFill>
                            <a:srgbClr val="000000"/>
                          </a:solidFill>
                          <a:effectLst/>
                          <a:latin typeface="Cambria" panose="02040503050406030204" pitchFamily="18" charset="0"/>
                          <a:ea typeface="+mn-ea"/>
                          <a:cs typeface="+mn-cs"/>
                        </a:rPr>
                        <a:t>Wholesale package of more than 25kg which does not contain any pre-packaged and labelled items inside it</a:t>
                      </a:r>
                    </a:p>
                  </a:txBody>
                  <a:tcPr marL="25717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IN" sz="2000" b="0" i="0" u="none" strike="noStrike">
                          <a:solidFill>
                            <a:srgbClr val="000000"/>
                          </a:solidFill>
                          <a:effectLst/>
                          <a:latin typeface="Cambria" panose="02040503050406030204" pitchFamily="18" charset="0"/>
                        </a:rPr>
                        <a:t>Exempt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6833169"/>
                  </a:ext>
                </a:extLst>
              </a:tr>
              <a:tr h="653173">
                <a:tc>
                  <a:txBody>
                    <a:bodyPr/>
                    <a:lstStyle/>
                    <a:p>
                      <a:pPr algn="l" rtl="0" fontAlgn="ctr"/>
                      <a:r>
                        <a:rPr lang="en-US" sz="2000" b="0" i="0" u="none" strike="noStrike" kern="1200" dirty="0">
                          <a:solidFill>
                            <a:srgbClr val="000000"/>
                          </a:solidFill>
                          <a:effectLst/>
                          <a:latin typeface="Cambria" panose="02040503050406030204" pitchFamily="18" charset="0"/>
                          <a:ea typeface="+mn-ea"/>
                          <a:cs typeface="+mn-cs"/>
                        </a:rPr>
                        <a:t>Item sold in loose (unpacked, packed in transparent container or bag) in any quantity</a:t>
                      </a:r>
                    </a:p>
                  </a:txBody>
                  <a:tcPr marL="25717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IN" sz="2000" b="0" i="0" u="none" strike="noStrike" dirty="0">
                          <a:solidFill>
                            <a:srgbClr val="000000"/>
                          </a:solidFill>
                          <a:effectLst/>
                          <a:latin typeface="Cambria" panose="02040503050406030204" pitchFamily="18" charset="0"/>
                        </a:rPr>
                        <a:t>Exempt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9205182"/>
                  </a:ext>
                </a:extLst>
              </a:tr>
            </a:tbl>
          </a:graphicData>
        </a:graphic>
      </p:graphicFrame>
      <p:sp>
        <p:nvSpPr>
          <p:cNvPr id="5" name="Rectangle 4"/>
          <p:cNvSpPr/>
          <p:nvPr/>
        </p:nvSpPr>
        <p:spPr>
          <a:xfrm>
            <a:off x="1216026" y="2551837"/>
            <a:ext cx="10461624" cy="1754326"/>
          </a:xfrm>
          <a:prstGeom prst="rect">
            <a:avLst/>
          </a:prstGeom>
        </p:spPr>
        <p:txBody>
          <a:bodyPr wrap="square">
            <a:spAutoFit/>
          </a:bodyPr>
          <a:lstStyle/>
          <a:p>
            <a:pPr algn="just"/>
            <a:endParaRPr lang="en-US" b="1" dirty="0" smtClean="0">
              <a:solidFill>
                <a:srgbClr val="000000"/>
              </a:solidFill>
              <a:latin typeface="Cambria" panose="02040503050406030204" pitchFamily="18" charset="0"/>
              <a:ea typeface="Cambria" panose="02040503050406030204" pitchFamily="18" charset="0"/>
            </a:endParaRPr>
          </a:p>
          <a:p>
            <a:pPr algn="just"/>
            <a:endParaRPr lang="en-US" b="1" dirty="0">
              <a:solidFill>
                <a:srgbClr val="000000"/>
              </a:solidFill>
              <a:latin typeface="Cambria" panose="02040503050406030204" pitchFamily="18" charset="0"/>
              <a:ea typeface="Cambria" panose="02040503050406030204" pitchFamily="18" charset="0"/>
            </a:endParaRPr>
          </a:p>
          <a:p>
            <a:pPr algn="just"/>
            <a:endParaRPr lang="en-US" b="1" dirty="0" smtClean="0">
              <a:solidFill>
                <a:srgbClr val="000000"/>
              </a:solidFill>
              <a:latin typeface="Cambria" panose="02040503050406030204" pitchFamily="18" charset="0"/>
              <a:ea typeface="Cambria" panose="02040503050406030204" pitchFamily="18" charset="0"/>
            </a:endParaRPr>
          </a:p>
          <a:p>
            <a:pPr algn="just"/>
            <a:endParaRPr lang="en-US" b="1" dirty="0">
              <a:solidFill>
                <a:srgbClr val="000000"/>
              </a:solidFill>
              <a:latin typeface="Cambria" panose="02040503050406030204" pitchFamily="18" charset="0"/>
              <a:ea typeface="Cambria" panose="02040503050406030204" pitchFamily="18" charset="0"/>
            </a:endParaRPr>
          </a:p>
          <a:p>
            <a:pPr algn="just"/>
            <a:endParaRPr lang="en-US" b="1" dirty="0" smtClean="0">
              <a:solidFill>
                <a:srgbClr val="000000"/>
              </a:solidFill>
              <a:latin typeface="Cambria" panose="02040503050406030204" pitchFamily="18" charset="0"/>
              <a:ea typeface="Cambria" panose="02040503050406030204" pitchFamily="18" charset="0"/>
            </a:endParaRPr>
          </a:p>
          <a:p>
            <a:pPr algn="just"/>
            <a:endParaRPr lang="en-US"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483729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318" y="352425"/>
            <a:ext cx="8761413" cy="1025801"/>
          </a:xfrm>
        </p:spPr>
        <p:txBody>
          <a:bodyPr/>
          <a:lstStyle/>
          <a:p>
            <a:r>
              <a:rPr lang="en-IN" dirty="0"/>
              <a:t>Impact on Input Tax Credit</a:t>
            </a:r>
          </a:p>
        </p:txBody>
      </p:sp>
      <p:sp>
        <p:nvSpPr>
          <p:cNvPr id="3" name="Content Placeholder 2"/>
          <p:cNvSpPr>
            <a:spLocks noGrp="1"/>
          </p:cNvSpPr>
          <p:nvPr>
            <p:ph idx="1"/>
          </p:nvPr>
        </p:nvSpPr>
        <p:spPr>
          <a:xfrm>
            <a:off x="1216025" y="1514475"/>
            <a:ext cx="10337800" cy="4105275"/>
          </a:xfrm>
        </p:spPr>
        <p:txBody>
          <a:bodyPr/>
          <a:lstStyle/>
          <a:p>
            <a:pPr marL="0" indent="0" algn="just">
              <a:lnSpc>
                <a:spcPct val="150000"/>
              </a:lnSpc>
              <a:buNone/>
            </a:pPr>
            <a:r>
              <a:rPr lang="en-US" b="1" dirty="0"/>
              <a:t>Exempt supplies not to be considered for reversal: </a:t>
            </a:r>
            <a:r>
              <a:rPr lang="en-US" i="1" dirty="0"/>
              <a:t>(Explanation to Rule 43)</a:t>
            </a:r>
          </a:p>
          <a:p>
            <a:pPr algn="just">
              <a:lnSpc>
                <a:spcPct val="150000"/>
              </a:lnSpc>
              <a:buFont typeface="Wingdings" panose="05000000000000000000" pitchFamily="2" charset="2"/>
              <a:buChar char="Ø"/>
            </a:pPr>
            <a:r>
              <a:rPr lang="en-US" dirty="0"/>
              <a:t>Interest income from deposit or lending </a:t>
            </a:r>
            <a:r>
              <a:rPr lang="en-IN" dirty="0"/>
              <a:t>money.</a:t>
            </a:r>
          </a:p>
          <a:p>
            <a:pPr algn="just">
              <a:lnSpc>
                <a:spcPct val="150000"/>
              </a:lnSpc>
              <a:buFont typeface="Wingdings" panose="05000000000000000000" pitchFamily="2" charset="2"/>
              <a:buChar char="Ø"/>
            </a:pPr>
            <a:r>
              <a:rPr lang="en-US" dirty="0"/>
              <a:t>The value of supply of services by way of transportation of goods by a vessel from the customs station of clearance in India to a place outside India.</a:t>
            </a:r>
          </a:p>
          <a:p>
            <a:pPr marL="0" indent="0" algn="just">
              <a:lnSpc>
                <a:spcPct val="150000"/>
              </a:lnSpc>
              <a:buNone/>
            </a:pPr>
            <a:r>
              <a:rPr lang="en-US" b="1" dirty="0"/>
              <a:t>Not exempt supplies but to be considered for reversal: </a:t>
            </a:r>
            <a:r>
              <a:rPr lang="en-US" i="1" dirty="0"/>
              <a:t>[Section 17(3)]</a:t>
            </a:r>
          </a:p>
          <a:p>
            <a:pPr marL="533400" indent="-533400" algn="just">
              <a:lnSpc>
                <a:spcPct val="150000"/>
              </a:lnSpc>
              <a:buFont typeface="Wingdings" panose="05000000000000000000" pitchFamily="2" charset="2"/>
              <a:buChar char="Ø"/>
            </a:pPr>
            <a:r>
              <a:rPr lang="en-US" dirty="0"/>
              <a:t>Sale of land and completed building - Schedule III (stamp duty value)</a:t>
            </a:r>
          </a:p>
          <a:p>
            <a:pPr marL="533400" indent="-533400" algn="just">
              <a:lnSpc>
                <a:spcPct val="150000"/>
              </a:lnSpc>
              <a:buFont typeface="Wingdings" panose="05000000000000000000" pitchFamily="2" charset="2"/>
              <a:buChar char="Ø"/>
            </a:pPr>
            <a:r>
              <a:rPr lang="en-US" dirty="0"/>
              <a:t>Supplies on which GST is to be paid by the recipient (RCM)</a:t>
            </a:r>
          </a:p>
          <a:p>
            <a:pPr marL="533400" indent="-533400" algn="just">
              <a:lnSpc>
                <a:spcPct val="150000"/>
              </a:lnSpc>
              <a:buFont typeface="Wingdings" panose="05000000000000000000" pitchFamily="2" charset="2"/>
              <a:buChar char="Ø"/>
            </a:pPr>
            <a:r>
              <a:rPr lang="en-US" dirty="0"/>
              <a:t>Transactions in securities - Neither goods nor service (1% of the sale value)</a:t>
            </a:r>
            <a:endParaRPr lang="en-GB" dirty="0"/>
          </a:p>
          <a:p>
            <a:pPr algn="just">
              <a:spcBef>
                <a:spcPts val="0"/>
              </a:spcBef>
              <a:buFont typeface="Wingdings" panose="05000000000000000000" pitchFamily="2" charset="2"/>
              <a:buChar char="Ø"/>
            </a:pPr>
            <a:endParaRPr lang="en-IN" sz="2800" dirty="0"/>
          </a:p>
        </p:txBody>
      </p:sp>
    </p:spTree>
    <p:extLst>
      <p:ext uri="{BB962C8B-B14F-4D97-AF65-F5344CB8AC3E}">
        <p14:creationId xmlns:p14="http://schemas.microsoft.com/office/powerpoint/2010/main" val="29058108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building&#10;&#10;Description automatically generated">
            <a:extLst>
              <a:ext uri="{FF2B5EF4-FFF2-40B4-BE49-F238E27FC236}">
                <a16:creationId xmlns:a16="http://schemas.microsoft.com/office/drawing/2014/main" id="{B0DA6432-F70A-8E4C-9E0E-B919537BB916}"/>
              </a:ext>
            </a:extLst>
          </p:cNvPr>
          <p:cNvPicPr>
            <a:picLocks noChangeAspect="1"/>
          </p:cNvPicPr>
          <p:nvPr/>
        </p:nvPicPr>
        <p:blipFill rotWithShape="1">
          <a:blip r:embed="rId3">
            <a:alphaModFix amt="20000"/>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5000"/>
                    </a14:imgEffect>
                  </a14:imgLayer>
                </a14:imgProps>
              </a:ext>
            </a:extLst>
          </a:blip>
          <a:srcRect l="1667" r="1667"/>
          <a:stretch/>
        </p:blipFill>
        <p:spPr>
          <a:xfrm>
            <a:off x="0" y="2502130"/>
            <a:ext cx="12192000" cy="4355869"/>
          </a:xfrm>
          <a:prstGeom prst="rect">
            <a:avLst/>
          </a:prstGeom>
        </p:spPr>
      </p:pic>
      <p:sp>
        <p:nvSpPr>
          <p:cNvPr id="2" name="Title 1">
            <a:extLst>
              <a:ext uri="{FF2B5EF4-FFF2-40B4-BE49-F238E27FC236}">
                <a16:creationId xmlns:a16="http://schemas.microsoft.com/office/drawing/2014/main" id="{5899067E-4005-1245-86E7-2BC5C0B2B5FC}"/>
              </a:ext>
            </a:extLst>
          </p:cNvPr>
          <p:cNvSpPr>
            <a:spLocks noGrp="1"/>
          </p:cNvSpPr>
          <p:nvPr>
            <p:ph type="title"/>
          </p:nvPr>
        </p:nvSpPr>
        <p:spPr>
          <a:xfrm>
            <a:off x="3311435" y="-528038"/>
            <a:ext cx="5609823" cy="3966563"/>
          </a:xfrm>
        </p:spPr>
        <p:txBody>
          <a:bodyPr>
            <a:normAutofit/>
          </a:bodyPr>
          <a:lstStyle/>
          <a:p>
            <a:pPr>
              <a:lnSpc>
                <a:spcPct val="70000"/>
              </a:lnSpc>
            </a:pPr>
            <a:r>
              <a:rPr lang="en-US" sz="8000" dirty="0" smtClean="0">
                <a:solidFill>
                  <a:schemeClr val="tx2"/>
                </a:solidFill>
                <a:latin typeface="Raleway ExtraLight" panose="020B0303030101060003" pitchFamily="34" charset="77"/>
              </a:rPr>
              <a:t/>
            </a:r>
            <a:br>
              <a:rPr lang="en-US" sz="8000" dirty="0" smtClean="0">
                <a:solidFill>
                  <a:schemeClr val="tx2"/>
                </a:solidFill>
                <a:latin typeface="Raleway ExtraLight" panose="020B0303030101060003" pitchFamily="34" charset="77"/>
              </a:rPr>
            </a:br>
            <a:r>
              <a:rPr lang="en-US" sz="8000" b="1" dirty="0" smtClean="0">
                <a:solidFill>
                  <a:schemeClr val="tx2"/>
                </a:solidFill>
                <a:latin typeface="Raleway ExtraLight" panose="020B0303030101060003" pitchFamily="34" charset="77"/>
              </a:rPr>
              <a:t>THANK  YOU</a:t>
            </a:r>
            <a:endParaRPr lang="en-US" sz="8000" b="1" dirty="0">
              <a:solidFill>
                <a:schemeClr val="tx2"/>
              </a:solidFill>
              <a:latin typeface="Raleway ExtraLight" panose="020B0303030101060003" pitchFamily="34" charset="77"/>
            </a:endParaRPr>
          </a:p>
        </p:txBody>
      </p:sp>
      <p:cxnSp>
        <p:nvCxnSpPr>
          <p:cNvPr id="6" name="Straight Connector 5">
            <a:extLst>
              <a:ext uri="{FF2B5EF4-FFF2-40B4-BE49-F238E27FC236}">
                <a16:creationId xmlns:a16="http://schemas.microsoft.com/office/drawing/2014/main" id="{9BB888E3-EC77-CF46-AB53-F25628DB7CC6}"/>
              </a:ext>
            </a:extLst>
          </p:cNvPr>
          <p:cNvCxnSpPr>
            <a:cxnSpLocks/>
          </p:cNvCxnSpPr>
          <p:nvPr/>
        </p:nvCxnSpPr>
        <p:spPr>
          <a:xfrm>
            <a:off x="2224882" y="1743075"/>
            <a:ext cx="13074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9AC0D6-7647-5A43-B214-0D11F1CE765E}"/>
              </a:ext>
            </a:extLst>
          </p:cNvPr>
          <p:cNvCxnSpPr>
            <a:cxnSpLocks/>
          </p:cNvCxnSpPr>
          <p:nvPr/>
        </p:nvCxnSpPr>
        <p:spPr>
          <a:xfrm>
            <a:off x="8985653" y="1743075"/>
            <a:ext cx="13074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7F22D52-9A17-F9C9-D5C8-AF02776DB4D4}"/>
              </a:ext>
            </a:extLst>
          </p:cNvPr>
          <p:cNvSpPr txBox="1"/>
          <p:nvPr/>
        </p:nvSpPr>
        <p:spPr>
          <a:xfrm>
            <a:off x="328585" y="1637216"/>
            <a:ext cx="5100058" cy="35086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Tw Cen MT"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Tw Cen MT" pitchFamily="34" charset="0"/>
                <a:ea typeface="+mn-ea"/>
                <a:cs typeface="+mn-cs"/>
              </a:rPr>
              <a:t> </a:t>
            </a:r>
            <a:endParaRPr kumimoji="0" lang="en-US" sz="1800" b="1" i="0" u="none" strike="noStrike" kern="1200" cap="none" spc="0" normalizeH="0" baseline="0" noProof="0" dirty="0" smtClean="0">
              <a:ln>
                <a:noFill/>
              </a:ln>
              <a:effectLst/>
              <a:uLnTx/>
              <a:uFillTx/>
              <a:latin typeface="Tw Cen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Tw Cen M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effectLst/>
                <a:uLnTx/>
                <a:uFillTx/>
                <a:latin typeface="Tw Cen MT" pitchFamily="34" charset="0"/>
                <a:ea typeface="+mn-ea"/>
                <a:cs typeface="+mn-cs"/>
              </a:rPr>
              <a:t> Anada </a:t>
            </a:r>
            <a:r>
              <a:rPr kumimoji="0" lang="en-US" sz="2400" b="1" i="0" u="none" strike="noStrike" kern="1200" cap="none" spc="0" normalizeH="0" baseline="0" noProof="0" dirty="0">
                <a:ln>
                  <a:noFill/>
                </a:ln>
                <a:effectLst/>
                <a:uLnTx/>
                <a:uFillTx/>
                <a:latin typeface="Tw Cen MT" pitchFamily="34" charset="0"/>
                <a:ea typeface="+mn-ea"/>
                <a:cs typeface="+mn-cs"/>
              </a:rPr>
              <a:t>Associates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w Cen MT" pitchFamily="34" charset="0"/>
                <a:ea typeface="+mn-ea"/>
                <a:cs typeface="+mn-cs"/>
              </a:rPr>
              <a:t> Chartered Accountants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w Cen MT" pitchFamily="34" charset="0"/>
                <a:ea typeface="+mn-ea"/>
                <a:cs typeface="+mn-cs"/>
              </a:rPr>
              <a:t> 5</a:t>
            </a:r>
            <a:r>
              <a:rPr lang="en-US" sz="2400" baseline="30000" dirty="0" err="1">
                <a:latin typeface="Tw Cen MT" pitchFamily="34" charset="0"/>
              </a:rPr>
              <a:t>th</a:t>
            </a:r>
            <a:r>
              <a:rPr kumimoji="0" lang="en-US" sz="2400" b="0" i="0" u="none" strike="noStrike" kern="1200" cap="none" spc="0" normalizeH="0" baseline="0" noProof="0" dirty="0">
                <a:ln>
                  <a:noFill/>
                </a:ln>
                <a:effectLst/>
                <a:uLnTx/>
                <a:uFillTx/>
                <a:latin typeface="Tw Cen MT" pitchFamily="34" charset="0"/>
                <a:ea typeface="+mn-ea"/>
                <a:cs typeface="+mn-cs"/>
              </a:rPr>
              <a:t> Floor, </a:t>
            </a:r>
            <a:r>
              <a:rPr lang="en-US" sz="2400" dirty="0">
                <a:latin typeface="Tw Cen MT" pitchFamily="34" charset="0"/>
              </a:rPr>
              <a:t>Star</a:t>
            </a:r>
            <a:r>
              <a:rPr kumimoji="0" lang="en-US" sz="2400" b="0" i="0" u="none" strike="noStrike" kern="1200" cap="none" spc="0" normalizeH="0" baseline="0" noProof="0" dirty="0">
                <a:ln>
                  <a:noFill/>
                </a:ln>
                <a:effectLst/>
                <a:uLnTx/>
                <a:uFillTx/>
                <a:latin typeface="Tw Cen MT" pitchFamily="34" charset="0"/>
                <a:ea typeface="+mn-ea"/>
                <a:cs typeface="+mn-cs"/>
              </a:rPr>
              <a:t> Plaza,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w Cen MT" pitchFamily="34" charset="0"/>
                <a:ea typeface="+mn-ea"/>
                <a:cs typeface="+mn-cs"/>
              </a:rPr>
              <a:t> Phulchhab Chowk</a:t>
            </a:r>
            <a:r>
              <a:rPr kumimoji="0" lang="en-US" sz="2400" b="0" i="0" u="none" strike="noStrike" kern="1200" cap="none" spc="0" normalizeH="0" baseline="0" noProof="0" dirty="0" smtClean="0">
                <a:ln>
                  <a:noFill/>
                </a:ln>
                <a:effectLst/>
                <a:uLnTx/>
                <a:uFillTx/>
                <a:latin typeface="Tw Cen MT" pitchFamily="34" charset="0"/>
                <a:ea typeface="+mn-ea"/>
                <a:cs typeface="+mn-cs"/>
              </a:rPr>
              <a:t>, Rajkot</a:t>
            </a:r>
            <a:r>
              <a:rPr lang="en-US" sz="2400" dirty="0" smtClean="0">
                <a:latin typeface="Tw Cen MT" pitchFamily="34" charset="0"/>
              </a:rPr>
              <a:t> </a:t>
            </a:r>
            <a:r>
              <a:rPr kumimoji="0" lang="en-US" sz="2400" b="0" i="0" u="none" strike="noStrike" kern="1200" cap="none" spc="0" normalizeH="0" baseline="0" noProof="0" dirty="0" smtClean="0">
                <a:ln>
                  <a:noFill/>
                </a:ln>
                <a:effectLst/>
                <a:uLnTx/>
                <a:uFillTx/>
                <a:latin typeface="Tw Cen MT" pitchFamily="34" charset="0"/>
                <a:ea typeface="+mn-ea"/>
                <a:cs typeface="+mn-cs"/>
              </a:rPr>
              <a:t> </a:t>
            </a:r>
            <a:endParaRPr kumimoji="0" lang="en-US" sz="2400" b="0" i="0" u="none" strike="noStrike" kern="1200" cap="none" spc="0" normalizeH="0" baseline="0" noProof="0" dirty="0">
              <a:ln>
                <a:noFill/>
              </a:ln>
              <a:effectLst/>
              <a:uLnTx/>
              <a:uFillTx/>
              <a:latin typeface="Tw Cen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Tw Cen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w Cen MT" pitchFamily="34" charset="0"/>
                <a:ea typeface="+mn-ea"/>
                <a:cs typeface="+mn-cs"/>
              </a:rPr>
              <a:t> Phone	:   +91 </a:t>
            </a:r>
            <a:r>
              <a:rPr lang="en-US" sz="2400" dirty="0">
                <a:latin typeface="Tw Cen MT" pitchFamily="34" charset="0"/>
              </a:rPr>
              <a:t>9825765902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w Cen MT" pitchFamily="34" charset="0"/>
                <a:ea typeface="+mn-ea"/>
                <a:cs typeface="+mn-cs"/>
              </a:rPr>
              <a:t> E-mail :   Sharadanada@gmail.com</a:t>
            </a:r>
          </a:p>
        </p:txBody>
      </p:sp>
      <p:sp>
        <p:nvSpPr>
          <p:cNvPr id="3" name="TextBox 2">
            <a:extLst>
              <a:ext uri="{FF2B5EF4-FFF2-40B4-BE49-F238E27FC236}">
                <a16:creationId xmlns:a16="http://schemas.microsoft.com/office/drawing/2014/main" id="{F65701FC-7C3F-FA98-6A91-67A24A958687}"/>
              </a:ext>
            </a:extLst>
          </p:cNvPr>
          <p:cNvSpPr txBox="1"/>
          <p:nvPr/>
        </p:nvSpPr>
        <p:spPr>
          <a:xfrm>
            <a:off x="7884954" y="1577002"/>
            <a:ext cx="3852617" cy="4924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Tw Cen MT" pitchFamily="34" charset="0"/>
                <a:ea typeface="+mn-ea"/>
                <a:cs typeface="+mn-cs"/>
              </a:rPr>
              <a:t> </a:t>
            </a:r>
            <a:endParaRPr kumimoji="0" lang="en-US" sz="1800" b="1" i="0" u="none" strike="noStrike" kern="1200" cap="none" spc="0" normalizeH="0" baseline="0" noProof="0" dirty="0" smtClean="0">
              <a:ln>
                <a:noFill/>
              </a:ln>
              <a:effectLst/>
              <a:uLnTx/>
              <a:uFillTx/>
              <a:latin typeface="Tw Cen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Tw Cen M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effectLst/>
              <a:uLnTx/>
              <a:uFillTx/>
              <a:latin typeface="Tw Cen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effectLst/>
                <a:uLnTx/>
                <a:uFillTx/>
                <a:latin typeface="Tw Cen MT" pitchFamily="34" charset="0"/>
                <a:ea typeface="+mn-ea"/>
                <a:cs typeface="+mn-cs"/>
              </a:rPr>
              <a:t> </a:t>
            </a:r>
            <a:r>
              <a:rPr lang="en-US" sz="2400" b="1" dirty="0" smtClean="0">
                <a:latin typeface="Tw Cen MT" pitchFamily="34" charset="0"/>
              </a:rPr>
              <a:t>KARMA &amp; Co. </a:t>
            </a:r>
            <a:r>
              <a:rPr lang="en-US" sz="2400" b="1" dirty="0">
                <a:latin typeface="Tw Cen MT" pitchFamily="34" charset="0"/>
              </a:rPr>
              <a:t>LLP</a:t>
            </a:r>
            <a:endParaRPr kumimoji="0" lang="en-US" sz="2400" b="1" i="0" u="none" strike="noStrike" kern="1200" cap="none" spc="0" normalizeH="0" baseline="0" noProof="0" dirty="0">
              <a:ln>
                <a:noFill/>
              </a:ln>
              <a:effectLst/>
              <a:uLnTx/>
              <a:uFillTx/>
              <a:latin typeface="Tw Cen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w Cen MT" pitchFamily="34" charset="0"/>
                <a:ea typeface="+mn-ea"/>
                <a:cs typeface="+mn-cs"/>
              </a:rPr>
              <a:t> Chartered Accountants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w Cen MT" pitchFamily="34" charset="0"/>
                <a:ea typeface="+mn-ea"/>
                <a:cs typeface="+mn-cs"/>
              </a:rPr>
              <a:t> </a:t>
            </a:r>
            <a:r>
              <a:rPr lang="en-US" sz="2400" dirty="0" smtClean="0">
                <a:latin typeface="Tw Cen MT" pitchFamily="34" charset="0"/>
              </a:rPr>
              <a:t>2</a:t>
            </a:r>
            <a:r>
              <a:rPr lang="en-US" sz="2400" baseline="30000" dirty="0" smtClean="0">
                <a:latin typeface="Tw Cen MT" pitchFamily="34" charset="0"/>
              </a:rPr>
              <a:t>nd</a:t>
            </a:r>
            <a:r>
              <a:rPr lang="en-US" sz="2400" dirty="0" smtClean="0">
                <a:latin typeface="Tw Cen MT" pitchFamily="34" charset="0"/>
              </a:rPr>
              <a:t> Floor, Akshar Annexy,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effectLst/>
                <a:uLnTx/>
                <a:uFillTx/>
                <a:latin typeface="Tw Cen MT" pitchFamily="34" charset="0"/>
                <a:ea typeface="+mn-ea"/>
                <a:cs typeface="+mn-cs"/>
              </a:rPr>
              <a:t>Off Amin Marg, Rajkot.</a:t>
            </a:r>
            <a:endParaRPr kumimoji="0" lang="en-US" sz="2400" b="0" i="0" u="none" strike="noStrike" kern="1200" cap="none" spc="0" normalizeH="0" baseline="0" noProof="0" dirty="0">
              <a:ln>
                <a:noFill/>
              </a:ln>
              <a:effectLst/>
              <a:uLnTx/>
              <a:uFillTx/>
              <a:latin typeface="Tw Cen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Tw Cen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w Cen MT" pitchFamily="34" charset="0"/>
                <a:ea typeface="+mn-ea"/>
                <a:cs typeface="+mn-cs"/>
              </a:rPr>
              <a:t> Phone	:   +91 </a:t>
            </a:r>
            <a:r>
              <a:rPr kumimoji="0" lang="en-US" sz="2400" b="0" i="0" u="none" strike="noStrike" kern="1200" cap="none" spc="0" normalizeH="0" baseline="0" noProof="0" dirty="0" smtClean="0">
                <a:ln>
                  <a:noFill/>
                </a:ln>
                <a:effectLst/>
                <a:uLnTx/>
                <a:uFillTx/>
                <a:latin typeface="Tw Cen MT" pitchFamily="34" charset="0"/>
                <a:ea typeface="+mn-ea"/>
                <a:cs typeface="+mn-cs"/>
              </a:rPr>
              <a:t>98251 61814</a:t>
            </a:r>
            <a:endParaRPr kumimoji="0" lang="en-US" sz="2400" b="0" i="0" u="none" strike="noStrike" kern="1200" cap="none" spc="0" normalizeH="0" baseline="0" noProof="0" dirty="0">
              <a:ln>
                <a:noFill/>
              </a:ln>
              <a:effectLst/>
              <a:uLnTx/>
              <a:uFillTx/>
              <a:latin typeface="Tw Cen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w Cen MT" pitchFamily="34" charset="0"/>
                <a:ea typeface="+mn-ea"/>
                <a:cs typeface="+mn-cs"/>
              </a:rPr>
              <a:t> E-mail :   </a:t>
            </a:r>
            <a:r>
              <a:rPr kumimoji="0" lang="en-US" sz="2400" b="0" i="0" u="none" strike="noStrike" kern="1200" cap="none" spc="0" normalizeH="0" baseline="0" noProof="0" dirty="0" smtClean="0">
                <a:ln>
                  <a:noFill/>
                </a:ln>
                <a:effectLst/>
                <a:uLnTx/>
                <a:uFillTx/>
                <a:latin typeface="Tw Cen MT" pitchFamily="34" charset="0"/>
                <a:ea typeface="+mn-ea"/>
                <a:cs typeface="+mn-cs"/>
              </a:rPr>
              <a:t>ajay@karmallp.in</a:t>
            </a:r>
            <a:endParaRPr kumimoji="0" lang="en-US" sz="2400" b="0" i="0" u="none" strike="noStrike" kern="1200" cap="none" spc="0" normalizeH="0" baseline="0" noProof="0" dirty="0">
              <a:ln>
                <a:noFill/>
              </a:ln>
              <a:effectLst/>
              <a:uLnTx/>
              <a:uFillTx/>
              <a:latin typeface="Tw Cen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w Cen MT" pitchFamily="34" charset="0"/>
                <a:ea typeface="+mn-ea"/>
                <a:cs typeface="+mn-cs"/>
              </a:rPr>
              <a:t> URL	:   </a:t>
            </a:r>
            <a:r>
              <a:rPr lang="en-US" sz="2400" dirty="0" smtClean="0">
                <a:latin typeface="Tw Cen MT" pitchFamily="34" charset="0"/>
              </a:rPr>
              <a:t>www.karmallp.in</a:t>
            </a:r>
            <a:endParaRPr kumimoji="0" lang="en-IN" sz="2000" b="0" i="0" u="none" strike="noStrike" kern="1200" cap="none" spc="0" normalizeH="0" baseline="0" noProof="0" dirty="0">
              <a:ln>
                <a:noFill/>
              </a:ln>
              <a:effectLst/>
              <a:uLnTx/>
              <a:uFillTx/>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effectLst/>
                <a:uLnTx/>
                <a:uFillTx/>
                <a:latin typeface="Tw Cen MT" panose="020B06020201040206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smtClean="0">
                <a:ln>
                  <a:noFill/>
                </a:ln>
                <a:effectLst/>
                <a:uLnTx/>
                <a:uFillTx/>
                <a:latin typeface="Tw Cen MT" panose="020B0602020104020603" pitchFamily="34" charset="0"/>
                <a:ea typeface="+mn-ea"/>
                <a:cs typeface="+mn-cs"/>
              </a:rPr>
              <a:t>Rajkot     Ahmedabad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smtClean="0">
                <a:ln>
                  <a:noFill/>
                </a:ln>
                <a:effectLst/>
                <a:uLnTx/>
                <a:uFillTx/>
                <a:latin typeface="Tw Cen MT" panose="020B0602020104020603" pitchFamily="34" charset="0"/>
                <a:ea typeface="+mn-ea"/>
                <a:cs typeface="+mn-cs"/>
              </a:rPr>
              <a:t>Surat</a:t>
            </a:r>
            <a:r>
              <a:rPr kumimoji="0" lang="en-IN" sz="2400" b="1" i="0" u="none" strike="noStrike" kern="1200" cap="none" spc="0" normalizeH="0" noProof="0" dirty="0" smtClean="0">
                <a:ln>
                  <a:noFill/>
                </a:ln>
                <a:effectLst/>
                <a:uLnTx/>
                <a:uFillTx/>
                <a:latin typeface="Tw Cen MT" panose="020B0602020104020603" pitchFamily="34" charset="0"/>
                <a:ea typeface="+mn-ea"/>
                <a:cs typeface="+mn-cs"/>
              </a:rPr>
              <a:t>         Mumbai</a:t>
            </a:r>
            <a:endParaRPr kumimoji="0" lang="en-IN" sz="2400" b="1" i="0" u="none" strike="noStrike" kern="1200" cap="none" spc="0" normalizeH="0" baseline="0" noProof="0" dirty="0">
              <a:ln>
                <a:noFill/>
              </a:ln>
              <a:effectLst/>
              <a:uLnTx/>
              <a:uFillTx/>
              <a:latin typeface="Tw Cen MT" panose="020B0602020104020603" pitchFamily="34" charset="0"/>
              <a:ea typeface="+mn-ea"/>
              <a:cs typeface="+mn-cs"/>
            </a:endParaRPr>
          </a:p>
        </p:txBody>
      </p:sp>
      <p:pic>
        <p:nvPicPr>
          <p:cNvPr id="9" name="Picture 8"/>
          <p:cNvPicPr>
            <a:picLocks noChangeAspect="1"/>
          </p:cNvPicPr>
          <p:nvPr/>
        </p:nvPicPr>
        <p:blipFill rotWithShape="1">
          <a:blip r:embed="rId5"/>
          <a:srcRect l="-1170" r="9237"/>
          <a:stretch/>
        </p:blipFill>
        <p:spPr>
          <a:xfrm>
            <a:off x="937112" y="241069"/>
            <a:ext cx="833499" cy="756458"/>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11500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20860" y="378627"/>
            <a:ext cx="8761413" cy="826700"/>
          </a:xfrm>
        </p:spPr>
        <p:txBody>
          <a:bodyPr/>
          <a:lstStyle/>
          <a:p>
            <a:r>
              <a:rPr lang="en-US" dirty="0"/>
              <a:t>Basics of Classification</a:t>
            </a:r>
            <a:endParaRPr lang="en-US" i="1" dirty="0"/>
          </a:p>
        </p:txBody>
      </p:sp>
      <p:pic>
        <p:nvPicPr>
          <p:cNvPr id="6" name="Picture 5">
            <a:extLst>
              <a:ext uri="{FF2B5EF4-FFF2-40B4-BE49-F238E27FC236}">
                <a16:creationId xmlns:a16="http://schemas.microsoft.com/office/drawing/2014/main" id="{73A8DC0A-FC25-4048-BE3B-6611458F32C0}"/>
              </a:ext>
            </a:extLst>
          </p:cNvPr>
          <p:cNvPicPr>
            <a:picLocks noChangeAspect="1"/>
          </p:cNvPicPr>
          <p:nvPr/>
        </p:nvPicPr>
        <p:blipFill>
          <a:blip r:embed="rId3"/>
          <a:stretch>
            <a:fillRect/>
          </a:stretch>
        </p:blipFill>
        <p:spPr>
          <a:xfrm>
            <a:off x="5956300" y="1723391"/>
            <a:ext cx="3921498" cy="4646612"/>
          </a:xfrm>
          <a:prstGeom prst="rect">
            <a:avLst/>
          </a:prstGeom>
        </p:spPr>
      </p:pic>
      <p:pic>
        <p:nvPicPr>
          <p:cNvPr id="14" name="Picture 13">
            <a:extLst>
              <a:ext uri="{FF2B5EF4-FFF2-40B4-BE49-F238E27FC236}">
                <a16:creationId xmlns:a16="http://schemas.microsoft.com/office/drawing/2014/main" id="{8BA2A690-E1A0-46FA-BC8F-CD8D85EA7E0A}"/>
              </a:ext>
            </a:extLst>
          </p:cNvPr>
          <p:cNvPicPr>
            <a:picLocks noChangeAspect="1"/>
          </p:cNvPicPr>
          <p:nvPr/>
        </p:nvPicPr>
        <p:blipFill>
          <a:blip r:embed="rId4"/>
          <a:stretch>
            <a:fillRect/>
          </a:stretch>
        </p:blipFill>
        <p:spPr>
          <a:xfrm>
            <a:off x="1774864" y="1390651"/>
            <a:ext cx="4095711" cy="5061733"/>
          </a:xfrm>
          <a:prstGeom prst="rect">
            <a:avLst/>
          </a:prstGeom>
        </p:spPr>
      </p:pic>
    </p:spTree>
    <p:extLst>
      <p:ext uri="{BB962C8B-B14F-4D97-AF65-F5344CB8AC3E}">
        <p14:creationId xmlns:p14="http://schemas.microsoft.com/office/powerpoint/2010/main" val="113399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364CFD90-D0E1-4BC3-9D8B-7503E2632C39}"/>
              </a:ext>
              <a:ext uri="{C183D7F6-B498-43B3-948B-1728B52AA6E4}">
                <adec:decorative xmlns:adec="http://schemas.microsoft.com/office/drawing/2017/decorative" xmlns="" val="1"/>
              </a:ext>
            </a:extLst>
          </p:cNvPr>
          <p:cNvSpPr/>
          <p:nvPr/>
        </p:nvSpPr>
        <p:spPr>
          <a:xfrm>
            <a:off x="4111626" y="1720850"/>
            <a:ext cx="3968750" cy="396875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xmlns="" val="1"/>
              </a:ext>
            </a:extLst>
          </p:cNvPr>
          <p:cNvCxnSpPr>
            <a:cxnSpLocks/>
          </p:cNvCxnSpPr>
          <p:nvPr/>
        </p:nvCxnSpPr>
        <p:spPr>
          <a:xfrm>
            <a:off x="9523412" y="522898"/>
            <a:ext cx="2668588"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214185"/>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tx1">
                    <a:lumMod val="75000"/>
                    <a:lumOff val="25000"/>
                  </a:schemeClr>
                </a:solidFill>
              </a:rPr>
              <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xmlns="" val="1"/>
              </a:ext>
            </a:extLst>
          </p:cNvPr>
          <p:cNvCxnSpPr>
            <a:cxnSpLocks/>
          </p:cNvCxnSpPr>
          <p:nvPr/>
        </p:nvCxnSpPr>
        <p:spPr>
          <a:xfrm>
            <a:off x="0" y="522898"/>
            <a:ext cx="2668587"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3ECCC05-FF78-40FA-84FF-172821D8B58A}"/>
              </a:ext>
              <a:ext uri="{C183D7F6-B498-43B3-948B-1728B52AA6E4}">
                <adec:decorative xmlns:adec="http://schemas.microsoft.com/office/drawing/2017/decorative" xmlns="" val="1"/>
              </a:ext>
            </a:extLst>
          </p:cNvPr>
          <p:cNvSpPr/>
          <p:nvPr/>
        </p:nvSpPr>
        <p:spPr>
          <a:xfrm>
            <a:off x="4812860" y="2857500"/>
            <a:ext cx="2880165" cy="16954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rPr>
              <a:t>TOOLS OF CLASSIFICATION OF GOODS</a:t>
            </a:r>
            <a:endParaRPr lang="en-US" b="1" dirty="0">
              <a:latin typeface="+mj-lt"/>
            </a:endParaRPr>
          </a:p>
        </p:txBody>
      </p:sp>
      <p:sp>
        <p:nvSpPr>
          <p:cNvPr id="16" name="Rectangle: Rounded Corners 15">
            <a:extLst>
              <a:ext uri="{FF2B5EF4-FFF2-40B4-BE49-F238E27FC236}">
                <a16:creationId xmlns:a16="http://schemas.microsoft.com/office/drawing/2014/main" id="{D6178536-4D8A-4FF2-BBDC-4B3E7E0FCF26}"/>
              </a:ext>
              <a:ext uri="{C183D7F6-B498-43B3-948B-1728B52AA6E4}">
                <adec:decorative xmlns:adec="http://schemas.microsoft.com/office/drawing/2017/decorative" xmlns="" val="1"/>
              </a:ext>
            </a:extLst>
          </p:cNvPr>
          <p:cNvSpPr/>
          <p:nvPr/>
        </p:nvSpPr>
        <p:spPr>
          <a:xfrm>
            <a:off x="6943725" y="1613877"/>
            <a:ext cx="3660775" cy="74099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6020202030204" pitchFamily="34" charset="0"/>
              </a:rPr>
              <a:t>HSN EXPLANATORY NOTES</a:t>
            </a:r>
          </a:p>
        </p:txBody>
      </p:sp>
      <p:sp>
        <p:nvSpPr>
          <p:cNvPr id="19" name="Rectangle: Rounded Corners 18">
            <a:extLst>
              <a:ext uri="{FF2B5EF4-FFF2-40B4-BE49-F238E27FC236}">
                <a16:creationId xmlns:a16="http://schemas.microsoft.com/office/drawing/2014/main" id="{EB7F2E37-0ACF-4E8A-9C1D-EC5B65BA2906}"/>
              </a:ext>
              <a:ext uri="{C183D7F6-B498-43B3-948B-1728B52AA6E4}">
                <adec:decorative xmlns:adec="http://schemas.microsoft.com/office/drawing/2017/decorative" xmlns="" val="1"/>
              </a:ext>
            </a:extLst>
          </p:cNvPr>
          <p:cNvSpPr/>
          <p:nvPr/>
        </p:nvSpPr>
        <p:spPr>
          <a:xfrm>
            <a:off x="7693025" y="3334727"/>
            <a:ext cx="3660775" cy="740997"/>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6020202030204" pitchFamily="34" charset="0"/>
              </a:rPr>
              <a:t>GENERAL RULES OF INTERPRETATION</a:t>
            </a:r>
          </a:p>
        </p:txBody>
      </p:sp>
      <p:sp>
        <p:nvSpPr>
          <p:cNvPr id="21" name="Rectangle: Rounded Corners 20">
            <a:extLst>
              <a:ext uri="{FF2B5EF4-FFF2-40B4-BE49-F238E27FC236}">
                <a16:creationId xmlns:a16="http://schemas.microsoft.com/office/drawing/2014/main" id="{952C5002-7E64-4069-ACA0-6876E54A9B46}"/>
              </a:ext>
              <a:ext uri="{C183D7F6-B498-43B3-948B-1728B52AA6E4}">
                <adec:decorative xmlns:adec="http://schemas.microsoft.com/office/drawing/2017/decorative" xmlns="" val="1"/>
              </a:ext>
            </a:extLst>
          </p:cNvPr>
          <p:cNvSpPr/>
          <p:nvPr/>
        </p:nvSpPr>
        <p:spPr>
          <a:xfrm>
            <a:off x="6943725" y="5154978"/>
            <a:ext cx="3660775" cy="74099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6020202030204" pitchFamily="34" charset="0"/>
              </a:rPr>
              <a:t>JUDICIAL PRECEDENTS / THEORIES</a:t>
            </a:r>
          </a:p>
        </p:txBody>
      </p:sp>
      <p:sp>
        <p:nvSpPr>
          <p:cNvPr id="25" name="Rectangle: Rounded Corners 24">
            <a:extLst>
              <a:ext uri="{FF2B5EF4-FFF2-40B4-BE49-F238E27FC236}">
                <a16:creationId xmlns:a16="http://schemas.microsoft.com/office/drawing/2014/main" id="{94A75A79-A67A-4A23-8588-7FC5EB9A5183}"/>
              </a:ext>
              <a:ext uri="{C183D7F6-B498-43B3-948B-1728B52AA6E4}">
                <adec:decorative xmlns:adec="http://schemas.microsoft.com/office/drawing/2017/decorative" xmlns="" val="1"/>
              </a:ext>
            </a:extLst>
          </p:cNvPr>
          <p:cNvSpPr/>
          <p:nvPr/>
        </p:nvSpPr>
        <p:spPr>
          <a:xfrm>
            <a:off x="1587500" y="1613877"/>
            <a:ext cx="3660775" cy="740997"/>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6020202030204" pitchFamily="34" charset="0"/>
              </a:rPr>
              <a:t>SECTION NOTES</a:t>
            </a:r>
          </a:p>
        </p:txBody>
      </p:sp>
      <p:sp>
        <p:nvSpPr>
          <p:cNvPr id="27" name="Rectangle: Rounded Corners 26">
            <a:extLst>
              <a:ext uri="{FF2B5EF4-FFF2-40B4-BE49-F238E27FC236}">
                <a16:creationId xmlns:a16="http://schemas.microsoft.com/office/drawing/2014/main" id="{71BB375D-5EE6-4428-9817-2C7DB6B94332}"/>
              </a:ext>
              <a:ext uri="{C183D7F6-B498-43B3-948B-1728B52AA6E4}">
                <adec:decorative xmlns:adec="http://schemas.microsoft.com/office/drawing/2017/decorative" xmlns="" val="1"/>
              </a:ext>
            </a:extLst>
          </p:cNvPr>
          <p:cNvSpPr/>
          <p:nvPr/>
        </p:nvSpPr>
        <p:spPr>
          <a:xfrm>
            <a:off x="838200" y="3334727"/>
            <a:ext cx="3660775" cy="74099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6020202030204" pitchFamily="34" charset="0"/>
              </a:rPr>
              <a:t>CHAPTER NOTES</a:t>
            </a:r>
          </a:p>
        </p:txBody>
      </p:sp>
      <p:sp>
        <p:nvSpPr>
          <p:cNvPr id="29" name="Rectangle: Rounded Corners 28">
            <a:extLst>
              <a:ext uri="{FF2B5EF4-FFF2-40B4-BE49-F238E27FC236}">
                <a16:creationId xmlns:a16="http://schemas.microsoft.com/office/drawing/2014/main" id="{D4D7D4B6-62C2-45AB-89A5-3A41DA021FD2}"/>
              </a:ext>
              <a:ext uri="{C183D7F6-B498-43B3-948B-1728B52AA6E4}">
                <adec:decorative xmlns:adec="http://schemas.microsoft.com/office/drawing/2017/decorative" xmlns="" val="1"/>
              </a:ext>
            </a:extLst>
          </p:cNvPr>
          <p:cNvSpPr/>
          <p:nvPr/>
        </p:nvSpPr>
        <p:spPr>
          <a:xfrm>
            <a:off x="1587500" y="5154978"/>
            <a:ext cx="3660775" cy="740997"/>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6020202030204" pitchFamily="34" charset="0"/>
              </a:rPr>
              <a:t>SUPPLEMENTARY NOTES</a:t>
            </a:r>
          </a:p>
        </p:txBody>
      </p:sp>
      <p:pic>
        <p:nvPicPr>
          <p:cNvPr id="5" name="Picture 4"/>
          <p:cNvPicPr>
            <a:picLocks noChangeAspect="1"/>
          </p:cNvPicPr>
          <p:nvPr/>
        </p:nvPicPr>
        <p:blipFill>
          <a:blip r:embed="rId4"/>
          <a:stretch>
            <a:fillRect/>
          </a:stretch>
        </p:blipFill>
        <p:spPr>
          <a:xfrm>
            <a:off x="0" y="0"/>
            <a:ext cx="11782425" cy="1613877"/>
          </a:xfrm>
          <a:prstGeom prst="rect">
            <a:avLst/>
          </a:prstGeom>
        </p:spPr>
      </p:pic>
    </p:spTree>
    <p:extLst>
      <p:ext uri="{BB962C8B-B14F-4D97-AF65-F5344CB8AC3E}">
        <p14:creationId xmlns:p14="http://schemas.microsoft.com/office/powerpoint/2010/main" val="3347314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20860" y="378627"/>
            <a:ext cx="8761413" cy="826700"/>
          </a:xfrm>
        </p:spPr>
        <p:txBody>
          <a:bodyPr/>
          <a:lstStyle/>
          <a:p>
            <a:r>
              <a:rPr lang="en-US" dirty="0" smtClean="0"/>
              <a:t>HSN EXPLANATORY NOTES</a:t>
            </a:r>
            <a:endParaRPr lang="en-US" i="1" dirty="0"/>
          </a:p>
        </p:txBody>
      </p:sp>
      <p:cxnSp>
        <p:nvCxnSpPr>
          <p:cNvPr id="12" name="Straight Connector 11">
            <a:extLst>
              <a:ext uri="{FF2B5EF4-FFF2-40B4-BE49-F238E27FC236}">
                <a16:creationId xmlns:a16="http://schemas.microsoft.com/office/drawing/2014/main" id="{18D78DCF-CF5C-4A16-98A9-BA026AF49D36}"/>
              </a:ext>
            </a:extLst>
          </p:cNvPr>
          <p:cNvCxnSpPr>
            <a:cxnSpLocks/>
          </p:cNvCxnSpPr>
          <p:nvPr/>
        </p:nvCxnSpPr>
        <p:spPr>
          <a:xfrm>
            <a:off x="7218549" y="1699419"/>
            <a:ext cx="1828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76B19E9-DE42-AF83-FD08-1F91580DE7EB}"/>
              </a:ext>
            </a:extLst>
          </p:cNvPr>
          <p:cNvPicPr>
            <a:picLocks noChangeAspect="1"/>
          </p:cNvPicPr>
          <p:nvPr/>
        </p:nvPicPr>
        <p:blipFill rotWithShape="1">
          <a:blip r:embed="rId3"/>
          <a:srcRect t="9618" r="2360"/>
          <a:stretch/>
        </p:blipFill>
        <p:spPr>
          <a:xfrm>
            <a:off x="499730" y="1399826"/>
            <a:ext cx="5092997" cy="4802187"/>
          </a:xfrm>
          <a:prstGeom prst="rect">
            <a:avLst/>
          </a:prstGeom>
          <a:ln w="19050">
            <a:solidFill>
              <a:schemeClr val="tx1"/>
            </a:solidFill>
          </a:ln>
        </p:spPr>
      </p:pic>
      <p:sp>
        <p:nvSpPr>
          <p:cNvPr id="2" name="Rectangle 1"/>
          <p:cNvSpPr/>
          <p:nvPr/>
        </p:nvSpPr>
        <p:spPr>
          <a:xfrm>
            <a:off x="5781675" y="1399827"/>
            <a:ext cx="6000749" cy="3693319"/>
          </a:xfrm>
          <a:prstGeom prst="rect">
            <a:avLst/>
          </a:prstGeom>
        </p:spPr>
        <p:txBody>
          <a:bodyPr wrap="square">
            <a:spAutoFit/>
          </a:bodyPr>
          <a:lstStyle/>
          <a:p>
            <a:pPr algn="just"/>
            <a:r>
              <a:rPr lang="en-US" b="1" dirty="0"/>
              <a:t>For ensuring uniformity, the World Customs Organization has published various Explanatory Notes to various heading/sub-headings.   </a:t>
            </a:r>
          </a:p>
          <a:p>
            <a:pPr algn="just"/>
            <a:endParaRPr lang="en-US" b="1" dirty="0"/>
          </a:p>
          <a:p>
            <a:pPr algn="just"/>
            <a:r>
              <a:rPr lang="en-US" b="1" dirty="0"/>
              <a:t>They do not form part of the legal provisions of the HS but are the official interpretation of the WCO.</a:t>
            </a:r>
          </a:p>
          <a:p>
            <a:pPr algn="just"/>
            <a:endParaRPr lang="en-US" b="1" dirty="0"/>
          </a:p>
          <a:p>
            <a:pPr algn="just"/>
            <a:r>
              <a:rPr lang="en-US" b="1" dirty="0"/>
              <a:t>Not exhaustive, unchangeable commentary on the overall scope of the headings and sub-headings.</a:t>
            </a:r>
          </a:p>
          <a:p>
            <a:pPr algn="just"/>
            <a:endParaRPr lang="en-US" b="1" dirty="0"/>
          </a:p>
          <a:p>
            <a:pPr algn="just"/>
            <a:r>
              <a:rPr lang="en-US" b="1" dirty="0"/>
              <a:t>Gives a better understanding of the tariff headings</a:t>
            </a:r>
          </a:p>
          <a:p>
            <a:pPr algn="just"/>
            <a:endParaRPr lang="en-US" b="1" dirty="0"/>
          </a:p>
          <a:p>
            <a:r>
              <a:rPr lang="en-US" b="1" dirty="0"/>
              <a:t>5 volumes and amending supplements </a:t>
            </a:r>
          </a:p>
        </p:txBody>
      </p:sp>
    </p:spTree>
    <p:extLst>
      <p:ext uri="{BB962C8B-B14F-4D97-AF65-F5344CB8AC3E}">
        <p14:creationId xmlns:p14="http://schemas.microsoft.com/office/powerpoint/2010/main" val="16125512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Rules of Interepretation</a:t>
            </a:r>
            <a:endParaRPr lang="en-US" dirty="0"/>
          </a:p>
        </p:txBody>
      </p:sp>
      <p:pic>
        <p:nvPicPr>
          <p:cNvPr id="5" name="Picture 4">
            <a:extLst>
              <a:ext uri="{FF2B5EF4-FFF2-40B4-BE49-F238E27FC236}">
                <a16:creationId xmlns:a16="http://schemas.microsoft.com/office/drawing/2014/main" id="{7D7E389C-B697-C9B3-BF04-E8811C7A7654}"/>
              </a:ext>
            </a:extLst>
          </p:cNvPr>
          <p:cNvPicPr>
            <a:picLocks noChangeAspect="1"/>
          </p:cNvPicPr>
          <p:nvPr/>
        </p:nvPicPr>
        <p:blipFill rotWithShape="1">
          <a:blip r:embed="rId3"/>
          <a:srcRect t="13435"/>
          <a:stretch/>
        </p:blipFill>
        <p:spPr>
          <a:xfrm>
            <a:off x="987924" y="1395948"/>
            <a:ext cx="9825271" cy="5152332"/>
          </a:xfrm>
          <a:prstGeom prst="rect">
            <a:avLst/>
          </a:prstGeom>
        </p:spPr>
      </p:pic>
    </p:spTree>
    <p:extLst>
      <p:ext uri="{BB962C8B-B14F-4D97-AF65-F5344CB8AC3E}">
        <p14:creationId xmlns:p14="http://schemas.microsoft.com/office/powerpoint/2010/main" val="1990741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Custom 1">
      <a:majorFont>
        <a:latin typeface="Palatino Linotype"/>
        <a:ea typeface=""/>
        <a:cs typeface=""/>
      </a:majorFont>
      <a:minorFont>
        <a:latin typeface="Times New Roman"/>
        <a:ea typeface=""/>
        <a:cs typeface=""/>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7A792DF770334AAB81CFE1CB5B31C3" ma:contentTypeVersion="12" ma:contentTypeDescription="Create a new document." ma:contentTypeScope="" ma:versionID="5aa6458e71724c1ac263e7c29c781a82">
  <xsd:schema xmlns:xsd="http://www.w3.org/2001/XMLSchema" xmlns:xs="http://www.w3.org/2001/XMLSchema" xmlns:p="http://schemas.microsoft.com/office/2006/metadata/properties" xmlns:ns3="0c932b28-603d-4c0c-9844-f600dda77aea" xmlns:ns4="569bacdd-d76c-4b84-9bf6-b39ace1270df" targetNamespace="http://schemas.microsoft.com/office/2006/metadata/properties" ma:root="true" ma:fieldsID="23c49f78eb218ffeeb81e521c2de0a88" ns3:_="" ns4:_="">
    <xsd:import namespace="0c932b28-603d-4c0c-9844-f600dda77aea"/>
    <xsd:import namespace="569bacdd-d76c-4b84-9bf6-b39ace1270df"/>
    <xsd:element name="properties">
      <xsd:complexType>
        <xsd:sequence>
          <xsd:element name="documentManagement">
            <xsd:complexType>
              <xsd:all>
                <xsd:element ref="ns3:MediaServiceMetadata" minOccurs="0"/>
                <xsd:element ref="ns3:MediaServiceFastMetadata" minOccurs="0"/>
                <xsd:element ref="ns3:MediaServiceEventHashCode" minOccurs="0"/>
                <xsd:element ref="ns3:MediaServiceGenerationTime" minOccurs="0"/>
                <xsd:element ref="ns3:MediaServiceAutoTags" minOccurs="0"/>
                <xsd:element ref="ns3:MediaServiceDateTaken"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932b28-603d-4c0c-9844-f600dda77a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69bacdd-d76c-4b84-9bf6-b39ace1270d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2426E7-1924-4866-8327-9AAB357805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932b28-603d-4c0c-9844-f600dda77aea"/>
    <ds:schemaRef ds:uri="569bacdd-d76c-4b84-9bf6-b39ace1270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1ACC1A-20FD-42C5-8A4E-0FB46281EC17}">
  <ds:schemaRefs>
    <ds:schemaRef ds:uri="http://purl.org/dc/dcmitype/"/>
    <ds:schemaRef ds:uri="0c932b28-603d-4c0c-9844-f600dda77aea"/>
    <ds:schemaRef ds:uri="http://schemas.microsoft.com/office/2006/metadata/properties"/>
    <ds:schemaRef ds:uri="http://purl.org/dc/elements/1.1/"/>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569bacdd-d76c-4b84-9bf6-b39ace1270df"/>
    <ds:schemaRef ds:uri="http://purl.org/dc/terms/"/>
  </ds:schemaRefs>
</ds:datastoreItem>
</file>

<file path=customXml/itemProps3.xml><?xml version="1.0" encoding="utf-8"?>
<ds:datastoreItem xmlns:ds="http://schemas.openxmlformats.org/officeDocument/2006/customXml" ds:itemID="{1D88A23E-4111-4705-A854-34D5836ED1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Integral</Template>
  <TotalTime>4878</TotalTime>
  <Words>4055</Words>
  <Application>Microsoft Office PowerPoint</Application>
  <PresentationFormat>Widescreen</PresentationFormat>
  <Paragraphs>437</Paragraphs>
  <Slides>56</Slides>
  <Notes>50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56</vt:i4>
      </vt:variant>
    </vt:vector>
  </HeadingPairs>
  <TitlesOfParts>
    <vt:vector size="73" baseType="lpstr">
      <vt:lpstr>Arial</vt:lpstr>
      <vt:lpstr>Arial Black</vt:lpstr>
      <vt:lpstr>Arial MT</vt:lpstr>
      <vt:lpstr>Arial Narrow</vt:lpstr>
      <vt:lpstr>Bodoni MT Poster Compressed</vt:lpstr>
      <vt:lpstr>Calibri</vt:lpstr>
      <vt:lpstr>Cambria</vt:lpstr>
      <vt:lpstr>Courier New</vt:lpstr>
      <vt:lpstr>Mangal</vt:lpstr>
      <vt:lpstr>Palatino Linotype</vt:lpstr>
      <vt:lpstr>Raleway ExtraLight</vt:lpstr>
      <vt:lpstr>Tahoma</vt:lpstr>
      <vt:lpstr>Times New Roman</vt:lpstr>
      <vt:lpstr>Tw Cen MT</vt:lpstr>
      <vt:lpstr>Wingdings</vt:lpstr>
      <vt:lpstr>Wingdings 3</vt:lpstr>
      <vt:lpstr>Ion Boardroom</vt:lpstr>
      <vt:lpstr>Classification and Exemptions under GST  Dt : 6 Oct 2023  CA  SHARAD ANADA &amp; CA Ajay Dholariya</vt:lpstr>
      <vt:lpstr>Basics of Classification</vt:lpstr>
      <vt:lpstr>Levy and Collection – Section 9</vt:lpstr>
      <vt:lpstr>Tariff Notifications - Goods</vt:lpstr>
      <vt:lpstr>PowerPoint Presentation</vt:lpstr>
      <vt:lpstr>Basics of Classification</vt:lpstr>
      <vt:lpstr>Project analysis slide 2</vt:lpstr>
      <vt:lpstr>HSN EXPLANATORY NOTES</vt:lpstr>
      <vt:lpstr>General Rules of Interepretation</vt:lpstr>
      <vt:lpstr>GENERAL RULES OF INTERPRETATION – RULE 1</vt:lpstr>
      <vt:lpstr>Section or Chapter Notes</vt:lpstr>
      <vt:lpstr>Playing Cards</vt:lpstr>
      <vt:lpstr>PowerPoint Presentation</vt:lpstr>
      <vt:lpstr>Project analysis slide 2</vt:lpstr>
      <vt:lpstr>PowerPoint Presentation</vt:lpstr>
      <vt:lpstr>PowerPoint Presentation</vt:lpstr>
      <vt:lpstr>Plastic  Crayon  Compound</vt:lpstr>
      <vt:lpstr>Eg.   -  Rule 2(a)</vt:lpstr>
      <vt:lpstr>GENERAL RULES OF INTERPRETATION – RULE 2(b)</vt:lpstr>
      <vt:lpstr>GENERAL RULES OF INTERPRETATION – RULE 3(a)</vt:lpstr>
      <vt:lpstr>PowerPoint Presentation</vt:lpstr>
      <vt:lpstr>GENERAL RULES OF INTERPRETATION – RULE 3(b)</vt:lpstr>
      <vt:lpstr>PowerPoint Presentation</vt:lpstr>
      <vt:lpstr>GENERAL RULES OF INTERPRETATION – RULE 5</vt:lpstr>
      <vt:lpstr>TRADE PARLANCE THEORY</vt:lpstr>
      <vt:lpstr>Eg -  Common parlance theory</vt:lpstr>
      <vt:lpstr>Tariff Notifications - Services</vt:lpstr>
      <vt:lpstr>Classification of Services</vt:lpstr>
      <vt:lpstr>Tariff Notifications - Services</vt:lpstr>
      <vt:lpstr>Structural Difference between Tariff of Goods and Services</vt:lpstr>
      <vt:lpstr>Illustration – Scheme</vt:lpstr>
      <vt:lpstr>Illustration – multiple rates!</vt:lpstr>
      <vt:lpstr>Illustration – right-to-use!</vt:lpstr>
      <vt:lpstr>Tariff Notifications - Services</vt:lpstr>
      <vt:lpstr>Explanatory Notes </vt:lpstr>
      <vt:lpstr>Illustration – missing activities-  n.e.c ?</vt:lpstr>
      <vt:lpstr>Summarised….</vt:lpstr>
      <vt:lpstr>            </vt:lpstr>
      <vt:lpstr>Coverage</vt:lpstr>
      <vt:lpstr>Power to grant exemption from tax</vt:lpstr>
      <vt:lpstr>Principles of interpretation - Exemptions</vt:lpstr>
      <vt:lpstr>Principles of interpretation - Exemptions</vt:lpstr>
      <vt:lpstr>Principles of interpretation - Exemptions</vt:lpstr>
      <vt:lpstr>Exemption Notification No 12/2017 –CT(R)</vt:lpstr>
      <vt:lpstr>Exemption Notification No 12/2017 –CT(R)</vt:lpstr>
      <vt:lpstr>Exemption Notification No 12/2017 –CT(R)</vt:lpstr>
      <vt:lpstr>Exemption Notification No 12/2017 –CT(R)</vt:lpstr>
      <vt:lpstr>Exemption Notification No 12/2017 –CT(R)</vt:lpstr>
      <vt:lpstr>Exemption Notification No 12/2017 –CT(R)</vt:lpstr>
      <vt:lpstr>Exemption Notification No 12/2017 –CT(R)</vt:lpstr>
      <vt:lpstr>Exemption Notification No 12/2017 –CT(R)</vt:lpstr>
      <vt:lpstr>Exemption Notification No 12/2017 –CT(R)</vt:lpstr>
      <vt:lpstr>Pre-Packaged / Labelled Foods</vt:lpstr>
      <vt:lpstr>Pre-Packaged / Labelled Foods</vt:lpstr>
      <vt:lpstr>Impact on Input Tax Credit</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Sai  Prashanth</dc:creator>
  <cp:lastModifiedBy>OM2</cp:lastModifiedBy>
  <cp:revision>245</cp:revision>
  <cp:lastPrinted>2018-04-30T08:55:06Z</cp:lastPrinted>
  <dcterms:created xsi:type="dcterms:W3CDTF">2017-05-14T04:11:47Z</dcterms:created>
  <dcterms:modified xsi:type="dcterms:W3CDTF">2023-10-06T12:04:06Z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0x0101008D7A792DF770334AAB81CFE1CB5B31C3</vt:lpwstr>
  </property>
</Properties>
</file>