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60" r:id="rId3"/>
    <p:sldId id="261" r:id="rId4"/>
    <p:sldId id="262" r:id="rId5"/>
    <p:sldId id="305" r:id="rId6"/>
    <p:sldId id="263" r:id="rId7"/>
    <p:sldId id="394" r:id="rId8"/>
    <p:sldId id="292" r:id="rId9"/>
    <p:sldId id="322" r:id="rId10"/>
    <p:sldId id="392" r:id="rId11"/>
    <p:sldId id="321" r:id="rId12"/>
    <p:sldId id="379" r:id="rId13"/>
    <p:sldId id="323" r:id="rId14"/>
    <p:sldId id="324" r:id="rId15"/>
    <p:sldId id="327" r:id="rId16"/>
    <p:sldId id="328" r:id="rId17"/>
    <p:sldId id="329" r:id="rId18"/>
    <p:sldId id="33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8382" autoAdjust="0"/>
    <p:restoredTop sz="94660"/>
  </p:normalViewPr>
  <p:slideViewPr>
    <p:cSldViewPr>
      <p:cViewPr varScale="1">
        <p:scale>
          <a:sx n="73" d="100"/>
          <a:sy n="73" d="100"/>
        </p:scale>
        <p:origin x="-103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86"/>
    </p:cViewPr>
  </p:sorterViewPr>
  <p:notesViewPr>
    <p:cSldViewPr>
      <p:cViewPr varScale="1">
        <p:scale>
          <a:sx n="56" d="100"/>
          <a:sy n="56" d="100"/>
        </p:scale>
        <p:origin x="-283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666A8E-0D37-46F7-87AA-66E8269AF553}" type="datetimeFigureOut">
              <a:rPr lang="en-US" smtClean="0"/>
              <a:pPr/>
              <a:t>10/4/2023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7F6B67-B97D-452E-B238-FC9AA576DBF0}" type="slidenum">
              <a:rPr lang="en-US" smtClean="0"/>
              <a:pPr/>
              <a:t>‹#›</a:t>
            </a:fld>
            <a:endParaRPr lang="en-US"/>
          </a:p>
        </p:txBody>
      </p:sp>
    </p:spTree>
    <p:extLst>
      <p:ext uri="{BB962C8B-B14F-4D97-AF65-F5344CB8AC3E}">
        <p14:creationId xmlns:p14="http://schemas.microsoft.com/office/powerpoint/2010/main" xmlns="" val="2170729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7F6B67-B97D-452E-B238-FC9AA576DBF0}" type="slidenum">
              <a:rPr lang="en-US" smtClean="0"/>
              <a:pPr/>
              <a:t>1</a:t>
            </a:fld>
            <a:endParaRPr lang="en-US"/>
          </a:p>
        </p:txBody>
      </p:sp>
    </p:spTree>
    <p:extLst>
      <p:ext uri="{BB962C8B-B14F-4D97-AF65-F5344CB8AC3E}">
        <p14:creationId xmlns:p14="http://schemas.microsoft.com/office/powerpoint/2010/main" xmlns="" val="431765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807F6B67-B97D-452E-B238-FC9AA576DBF0}" type="slidenum">
              <a:rPr lang="en-US" smtClean="0"/>
              <a:pPr/>
              <a:t>19</a:t>
            </a:fld>
            <a:endParaRPr lang="en-US"/>
          </a:p>
        </p:txBody>
      </p:sp>
    </p:spTree>
    <p:extLst>
      <p:ext uri="{BB962C8B-B14F-4D97-AF65-F5344CB8AC3E}">
        <p14:creationId xmlns:p14="http://schemas.microsoft.com/office/powerpoint/2010/main" xmlns="" val="3260826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61C6346-2870-4417-A595-C13C21DF4602}" type="datetime1">
              <a:rPr lang="en-US" smtClean="0"/>
              <a:pPr/>
              <a:t>10/4/2023</a:t>
            </a:fld>
            <a:endParaRPr lang="en-US"/>
          </a:p>
        </p:txBody>
      </p:sp>
      <p:sp>
        <p:nvSpPr>
          <p:cNvPr id="17" name="Footer Placeholder 16"/>
          <p:cNvSpPr>
            <a:spLocks noGrp="1"/>
          </p:cNvSpPr>
          <p:nvPr>
            <p:ph type="ftr" sz="quarter" idx="11"/>
          </p:nvPr>
        </p:nvSpPr>
        <p:spPr/>
        <p:txBody>
          <a:bodyPr/>
          <a:lstStyle/>
          <a:p>
            <a:r>
              <a:rPr lang="en-US" smtClean="0"/>
              <a:t>CA L.N. AGRAWAL, Mob:8462033333, Email:  ho@ laxmitripti.com</a:t>
            </a:r>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286897-BAC9-421C-8BA8-FB9E93A3199F}" type="datetime1">
              <a:rPr lang="en-US" smtClean="0"/>
              <a:pPr/>
              <a:t>10/4/2023</a:t>
            </a:fld>
            <a:endParaRPr lang="en-US"/>
          </a:p>
        </p:txBody>
      </p:sp>
      <p:sp>
        <p:nvSpPr>
          <p:cNvPr id="5" name="Footer Placeholder 4"/>
          <p:cNvSpPr>
            <a:spLocks noGrp="1"/>
          </p:cNvSpPr>
          <p:nvPr>
            <p:ph type="ftr" sz="quarter" idx="11"/>
          </p:nvPr>
        </p:nvSpPr>
        <p:spPr/>
        <p:txBody>
          <a:bodyPr/>
          <a:lstStyle/>
          <a:p>
            <a:r>
              <a:rPr lang="en-US" smtClean="0"/>
              <a:t>CA L.N. AGRAWAL, Mob:8462033333, Email:  ho@ laxmitripti.com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6034EF-1BC9-4E1B-8F05-48A03E3B75A2}" type="datetime1">
              <a:rPr lang="en-US" smtClean="0"/>
              <a:pPr/>
              <a:t>10/4/2023</a:t>
            </a:fld>
            <a:endParaRPr lang="en-US"/>
          </a:p>
        </p:txBody>
      </p:sp>
      <p:sp>
        <p:nvSpPr>
          <p:cNvPr id="5" name="Footer Placeholder 4"/>
          <p:cNvSpPr>
            <a:spLocks noGrp="1"/>
          </p:cNvSpPr>
          <p:nvPr>
            <p:ph type="ftr" sz="quarter" idx="11"/>
          </p:nvPr>
        </p:nvSpPr>
        <p:spPr/>
        <p:txBody>
          <a:bodyPr/>
          <a:lstStyle/>
          <a:p>
            <a:r>
              <a:rPr lang="en-US" smtClean="0"/>
              <a:t>CA L.N. AGRAWAL, Mob:8462033333, Email:  ho@ laxmitripti.com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BEC1E9-3554-46EA-A190-AFB66B27E776}" type="datetime1">
              <a:rPr lang="en-US" smtClean="0"/>
              <a:pPr/>
              <a:t>10/4/2023</a:t>
            </a:fld>
            <a:endParaRPr lang="en-US"/>
          </a:p>
        </p:txBody>
      </p:sp>
      <p:sp>
        <p:nvSpPr>
          <p:cNvPr id="5" name="Footer Placeholder 4"/>
          <p:cNvSpPr>
            <a:spLocks noGrp="1"/>
          </p:cNvSpPr>
          <p:nvPr>
            <p:ph type="ftr" sz="quarter" idx="11"/>
          </p:nvPr>
        </p:nvSpPr>
        <p:spPr/>
        <p:txBody>
          <a:bodyPr/>
          <a:lstStyle/>
          <a:p>
            <a:r>
              <a:rPr lang="en-US" smtClean="0"/>
              <a:t>CA L.N. AGRAWAL, Mob:8462033333, Email:  ho@ laxmitripti.com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EB7D02-3A91-4295-9AB4-3C10BBB72E41}" type="datetime1">
              <a:rPr lang="en-US" smtClean="0"/>
              <a:pPr/>
              <a:t>10/4/2023</a:t>
            </a:fld>
            <a:endParaRPr lang="en-US"/>
          </a:p>
        </p:txBody>
      </p:sp>
      <p:sp>
        <p:nvSpPr>
          <p:cNvPr id="5" name="Footer Placeholder 4"/>
          <p:cNvSpPr>
            <a:spLocks noGrp="1"/>
          </p:cNvSpPr>
          <p:nvPr>
            <p:ph type="ftr" sz="quarter" idx="11"/>
          </p:nvPr>
        </p:nvSpPr>
        <p:spPr/>
        <p:txBody>
          <a:bodyPr/>
          <a:lstStyle/>
          <a:p>
            <a:r>
              <a:rPr lang="en-US" smtClean="0"/>
              <a:t>CA L.N. AGRAWAL, Mob:8462033333, Email:  ho@ laxmitripti.com</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143E38-A648-4513-A6A0-ECDFC85A4EC0}" type="datetime1">
              <a:rPr lang="en-US" smtClean="0"/>
              <a:pPr/>
              <a:t>10/4/2023</a:t>
            </a:fld>
            <a:endParaRPr lang="en-US"/>
          </a:p>
        </p:txBody>
      </p:sp>
      <p:sp>
        <p:nvSpPr>
          <p:cNvPr id="6" name="Footer Placeholder 5"/>
          <p:cNvSpPr>
            <a:spLocks noGrp="1"/>
          </p:cNvSpPr>
          <p:nvPr>
            <p:ph type="ftr" sz="quarter" idx="11"/>
          </p:nvPr>
        </p:nvSpPr>
        <p:spPr/>
        <p:txBody>
          <a:bodyPr/>
          <a:lstStyle/>
          <a:p>
            <a:r>
              <a:rPr lang="en-US" smtClean="0"/>
              <a:t>CA L.N. AGRAWAL, Mob:8462033333, Email:  ho@ laxmitripti.com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43C3A8-2220-4671-A118-3D785BD6F189}" type="datetime1">
              <a:rPr lang="en-US" smtClean="0"/>
              <a:pPr/>
              <a:t>10/4/2023</a:t>
            </a:fld>
            <a:endParaRPr lang="en-US"/>
          </a:p>
        </p:txBody>
      </p:sp>
      <p:sp>
        <p:nvSpPr>
          <p:cNvPr id="8" name="Footer Placeholder 7"/>
          <p:cNvSpPr>
            <a:spLocks noGrp="1"/>
          </p:cNvSpPr>
          <p:nvPr>
            <p:ph type="ftr" sz="quarter" idx="11"/>
          </p:nvPr>
        </p:nvSpPr>
        <p:spPr/>
        <p:txBody>
          <a:bodyPr/>
          <a:lstStyle/>
          <a:p>
            <a:r>
              <a:rPr lang="en-US" smtClean="0"/>
              <a:t>CA L.N. AGRAWAL, Mob:8462033333, Email:  ho@ laxmitripti.com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596B50-5378-43B3-80AB-CEB350A1DBD7}" type="datetime1">
              <a:rPr lang="en-US" smtClean="0"/>
              <a:pPr/>
              <a:t>10/4/2023</a:t>
            </a:fld>
            <a:endParaRPr lang="en-US"/>
          </a:p>
        </p:txBody>
      </p:sp>
      <p:sp>
        <p:nvSpPr>
          <p:cNvPr id="4" name="Footer Placeholder 3"/>
          <p:cNvSpPr>
            <a:spLocks noGrp="1"/>
          </p:cNvSpPr>
          <p:nvPr>
            <p:ph type="ftr" sz="quarter" idx="11"/>
          </p:nvPr>
        </p:nvSpPr>
        <p:spPr/>
        <p:txBody>
          <a:bodyPr/>
          <a:lstStyle/>
          <a:p>
            <a:r>
              <a:rPr lang="en-US" smtClean="0"/>
              <a:t>CA L.N. AGRAWAL, Mob:8462033333, Email:  ho@ laxmitripti.com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BCFED-A9D4-46C4-A993-FC7ADF3CC1AA}" type="datetime1">
              <a:rPr lang="en-US" smtClean="0"/>
              <a:pPr/>
              <a:t>10/4/2023</a:t>
            </a:fld>
            <a:endParaRPr lang="en-US"/>
          </a:p>
        </p:txBody>
      </p:sp>
      <p:sp>
        <p:nvSpPr>
          <p:cNvPr id="3" name="Footer Placeholder 2"/>
          <p:cNvSpPr>
            <a:spLocks noGrp="1"/>
          </p:cNvSpPr>
          <p:nvPr>
            <p:ph type="ftr" sz="quarter" idx="11"/>
          </p:nvPr>
        </p:nvSpPr>
        <p:spPr/>
        <p:txBody>
          <a:bodyPr/>
          <a:lstStyle/>
          <a:p>
            <a:r>
              <a:rPr lang="en-US" smtClean="0"/>
              <a:t>CA L.N. AGRAWAL, Mob:8462033333, Email:  ho@ laxmitripti.com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C26923-F507-4FF3-BFA4-13D094AB27D5}" type="datetime1">
              <a:rPr lang="en-US" smtClean="0"/>
              <a:pPr/>
              <a:t>10/4/2023</a:t>
            </a:fld>
            <a:endParaRPr lang="en-US"/>
          </a:p>
        </p:txBody>
      </p:sp>
      <p:sp>
        <p:nvSpPr>
          <p:cNvPr id="6" name="Footer Placeholder 5"/>
          <p:cNvSpPr>
            <a:spLocks noGrp="1"/>
          </p:cNvSpPr>
          <p:nvPr>
            <p:ph type="ftr" sz="quarter" idx="11"/>
          </p:nvPr>
        </p:nvSpPr>
        <p:spPr/>
        <p:txBody>
          <a:bodyPr/>
          <a:lstStyle/>
          <a:p>
            <a:r>
              <a:rPr lang="en-US" smtClean="0"/>
              <a:t>CA L.N. AGRAWAL, Mob:8462033333, Email:  ho@ laxmitripti.com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C986D3-DFD9-48CC-8C8F-481EE3A7A79B}" type="datetime1">
              <a:rPr lang="en-US" smtClean="0"/>
              <a:pPr/>
              <a:t>10/4/2023</a:t>
            </a:fld>
            <a:endParaRPr lang="en-US"/>
          </a:p>
        </p:txBody>
      </p:sp>
      <p:sp>
        <p:nvSpPr>
          <p:cNvPr id="6" name="Footer Placeholder 5"/>
          <p:cNvSpPr>
            <a:spLocks noGrp="1"/>
          </p:cNvSpPr>
          <p:nvPr>
            <p:ph type="ftr" sz="quarter" idx="11"/>
          </p:nvPr>
        </p:nvSpPr>
        <p:spPr/>
        <p:txBody>
          <a:bodyPr/>
          <a:lstStyle/>
          <a:p>
            <a:r>
              <a:rPr lang="en-US" smtClean="0"/>
              <a:t>CA L.N. AGRAWAL, Mob:8462033333, Email:  ho@ laxmitripti.com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BA6148B-1802-4EF0-B3C9-758B365FF89D}" type="datetime1">
              <a:rPr lang="en-US" smtClean="0"/>
              <a:pPr/>
              <a:t>10/4/2023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CA L.N. AGRAWAL, Mob:8462033333, Email:  ho@ laxmitripti.com</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fade/>
  </p:transition>
  <p:timing>
    <p:tnLst>
      <p:par>
        <p:cTn id="1" dur="indefinite" restart="never" nodeType="tmRoot"/>
      </p:par>
    </p:tnLst>
  </p:timing>
  <p:hf hdr="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09600" y="500042"/>
            <a:ext cx="8001000" cy="6215106"/>
          </a:xfrm>
        </p:spPr>
        <p:txBody>
          <a:bodyPr>
            <a:noAutofit/>
          </a:bodyPr>
          <a:lstStyle/>
          <a:p>
            <a:pPr algn="ctr"/>
            <a:r>
              <a:rPr lang="en-US" sz="5400" b="1" dirty="0" smtClean="0">
                <a:solidFill>
                  <a:srgbClr val="C00000"/>
                </a:solidFill>
                <a:latin typeface="Bookman Old Style" pitchFamily="18" charset="0"/>
              </a:rPr>
              <a:t/>
            </a:r>
            <a:br>
              <a:rPr lang="en-US" sz="5400" b="1" dirty="0" smtClean="0">
                <a:solidFill>
                  <a:srgbClr val="C00000"/>
                </a:solidFill>
                <a:latin typeface="Bookman Old Style" pitchFamily="18" charset="0"/>
              </a:rPr>
            </a:br>
            <a:r>
              <a:rPr lang="en-US" sz="5400" dirty="0" smtClean="0">
                <a:solidFill>
                  <a:srgbClr val="C00000"/>
                </a:solidFill>
                <a:latin typeface="Bookman Old Style" pitchFamily="18" charset="0"/>
              </a:rPr>
              <a:t/>
            </a:r>
            <a:br>
              <a:rPr lang="en-US" sz="5400" dirty="0" smtClean="0">
                <a:solidFill>
                  <a:srgbClr val="C00000"/>
                </a:solidFill>
                <a:latin typeface="Bookman Old Style" pitchFamily="18" charset="0"/>
              </a:rPr>
            </a:br>
            <a:r>
              <a:rPr lang="en-US" sz="5400" dirty="0" smtClean="0">
                <a:solidFill>
                  <a:srgbClr val="C00000"/>
                </a:solidFill>
                <a:latin typeface="Bookman Old Style" pitchFamily="18" charset="0"/>
              </a:rPr>
              <a:t/>
            </a:r>
            <a:br>
              <a:rPr lang="en-US" sz="5400" dirty="0" smtClean="0">
                <a:solidFill>
                  <a:srgbClr val="C00000"/>
                </a:solidFill>
                <a:latin typeface="Bookman Old Style" pitchFamily="18" charset="0"/>
              </a:rPr>
            </a:br>
            <a:r>
              <a:rPr lang="en-US" sz="5400" dirty="0" smtClean="0">
                <a:solidFill>
                  <a:srgbClr val="C00000"/>
                </a:solidFill>
                <a:latin typeface="Bookman Old Style" pitchFamily="18" charset="0"/>
              </a:rPr>
              <a:t/>
            </a:r>
            <a:br>
              <a:rPr lang="en-US" sz="5400" dirty="0" smtClean="0">
                <a:solidFill>
                  <a:srgbClr val="C00000"/>
                </a:solidFill>
                <a:latin typeface="Bookman Old Style" pitchFamily="18" charset="0"/>
              </a:rPr>
            </a:br>
            <a:r>
              <a:rPr lang="en-US" sz="4400" b="1" dirty="0" smtClean="0">
                <a:solidFill>
                  <a:srgbClr val="C00000"/>
                </a:solidFill>
                <a:latin typeface="Bookman Old Style" pitchFamily="18" charset="0"/>
              </a:rPr>
              <a:t>SCRUTINY OF GST RETURNS</a:t>
            </a:r>
            <a:br>
              <a:rPr lang="en-US" sz="4400" b="1" dirty="0" smtClean="0">
                <a:solidFill>
                  <a:srgbClr val="C00000"/>
                </a:solidFill>
                <a:latin typeface="Bookman Old Style" pitchFamily="18" charset="0"/>
              </a:rPr>
            </a:br>
            <a:r>
              <a:rPr lang="en-US" sz="2400" b="1" dirty="0" smtClean="0">
                <a:solidFill>
                  <a:srgbClr val="C00000"/>
                </a:solidFill>
                <a:latin typeface="Bookman Old Style" pitchFamily="18" charset="0"/>
              </a:rPr>
              <a:t>PRESENTATION BY</a:t>
            </a:r>
            <a:br>
              <a:rPr lang="en-US" sz="2400" b="1" dirty="0" smtClean="0">
                <a:solidFill>
                  <a:srgbClr val="C00000"/>
                </a:solidFill>
                <a:latin typeface="Bookman Old Style" pitchFamily="18" charset="0"/>
              </a:rPr>
            </a:br>
            <a:r>
              <a:rPr lang="en-US" sz="2400" b="1" dirty="0" smtClean="0">
                <a:solidFill>
                  <a:srgbClr val="C00000"/>
                </a:solidFill>
                <a:latin typeface="Bookman Old Style" pitchFamily="18" charset="0"/>
              </a:rPr>
              <a:t/>
            </a:r>
            <a:br>
              <a:rPr lang="en-US" sz="2400" b="1" dirty="0" smtClean="0">
                <a:solidFill>
                  <a:srgbClr val="C00000"/>
                </a:solidFill>
                <a:latin typeface="Bookman Old Style" pitchFamily="18" charset="0"/>
              </a:rPr>
            </a:br>
            <a:r>
              <a:rPr lang="en-US" sz="2400" b="1" dirty="0" smtClean="0">
                <a:solidFill>
                  <a:srgbClr val="C00000"/>
                </a:solidFill>
                <a:latin typeface="Bookman Old Style" pitchFamily="18" charset="0"/>
              </a:rPr>
              <a:t/>
            </a:r>
            <a:br>
              <a:rPr lang="en-US" sz="2400" b="1" dirty="0" smtClean="0">
                <a:solidFill>
                  <a:srgbClr val="C00000"/>
                </a:solidFill>
                <a:latin typeface="Bookman Old Style" pitchFamily="18" charset="0"/>
              </a:rPr>
            </a:br>
            <a:r>
              <a:rPr lang="en-US" sz="2400" b="1" dirty="0" smtClean="0">
                <a:solidFill>
                  <a:srgbClr val="C00000"/>
                </a:solidFill>
                <a:latin typeface="Bookman Old Style" pitchFamily="18" charset="0"/>
              </a:rPr>
              <a:t/>
            </a:r>
            <a:br>
              <a:rPr lang="en-US" sz="2400" b="1" dirty="0" smtClean="0">
                <a:solidFill>
                  <a:srgbClr val="C00000"/>
                </a:solidFill>
                <a:latin typeface="Bookman Old Style" pitchFamily="18" charset="0"/>
              </a:rPr>
            </a:br>
            <a:r>
              <a:rPr lang="en-US" sz="2400" b="1" dirty="0" smtClean="0">
                <a:solidFill>
                  <a:srgbClr val="C00000"/>
                </a:solidFill>
                <a:latin typeface="Bookman Old Style" pitchFamily="18" charset="0"/>
              </a:rPr>
              <a:t>CA BHAVESH PABARI</a:t>
            </a:r>
            <a:br>
              <a:rPr lang="en-US" sz="2400" b="1" dirty="0" smtClean="0">
                <a:solidFill>
                  <a:srgbClr val="C00000"/>
                </a:solidFill>
                <a:latin typeface="Bookman Old Style" pitchFamily="18" charset="0"/>
              </a:rPr>
            </a:br>
            <a:r>
              <a:rPr lang="en-US" sz="2400" dirty="0" smtClean="0">
                <a:solidFill>
                  <a:srgbClr val="C00000"/>
                </a:solidFill>
                <a:latin typeface="Bookman Old Style" pitchFamily="18" charset="0"/>
              </a:rPr>
              <a:t/>
            </a:r>
            <a:br>
              <a:rPr lang="en-US" sz="2400" dirty="0" smtClean="0">
                <a:solidFill>
                  <a:srgbClr val="C00000"/>
                </a:solidFill>
                <a:latin typeface="Bookman Old Style" pitchFamily="18" charset="0"/>
              </a:rPr>
            </a:br>
            <a:r>
              <a:rPr lang="en-US" sz="2400" dirty="0" smtClean="0">
                <a:solidFill>
                  <a:srgbClr val="C00000"/>
                </a:solidFill>
                <a:latin typeface="Bookman Old Style" pitchFamily="18" charset="0"/>
              </a:rPr>
              <a:t>SEMINAR ON GST BY RAJKOT BRANCH OF WIRC OF ICAI </a:t>
            </a:r>
            <a:br>
              <a:rPr lang="en-US" sz="2400" dirty="0" smtClean="0">
                <a:solidFill>
                  <a:srgbClr val="C00000"/>
                </a:solidFill>
                <a:latin typeface="Bookman Old Style" pitchFamily="18" charset="0"/>
              </a:rPr>
            </a:br>
            <a:r>
              <a:rPr lang="en-US" sz="2400" dirty="0" smtClean="0">
                <a:solidFill>
                  <a:srgbClr val="C00000"/>
                </a:solidFill>
                <a:latin typeface="Bookman Old Style" pitchFamily="18" charset="0"/>
              </a:rPr>
              <a:t>05.10.2023</a:t>
            </a:r>
            <a:r>
              <a:rPr lang="en-US" sz="2400" b="1" dirty="0" smtClean="0">
                <a:solidFill>
                  <a:srgbClr val="C00000"/>
                </a:solidFill>
                <a:latin typeface="Bookman Old Style" pitchFamily="18" charset="0"/>
              </a:rPr>
              <a:t/>
            </a:r>
            <a:br>
              <a:rPr lang="en-US" sz="2400" b="1" dirty="0" smtClean="0">
                <a:solidFill>
                  <a:srgbClr val="C00000"/>
                </a:solidFill>
                <a:latin typeface="Bookman Old Style" pitchFamily="18" charset="0"/>
              </a:rPr>
            </a:br>
            <a:r>
              <a:rPr lang="en-US" sz="3000" b="1" dirty="0" smtClean="0">
                <a:solidFill>
                  <a:srgbClr val="C00000"/>
                </a:solidFill>
                <a:latin typeface="Bookman Old Style" pitchFamily="18" charset="0"/>
              </a:rPr>
              <a:t/>
            </a:r>
            <a:br>
              <a:rPr lang="en-US" sz="3000" b="1" dirty="0" smtClean="0">
                <a:solidFill>
                  <a:srgbClr val="C00000"/>
                </a:solidFill>
                <a:latin typeface="Bookman Old Style" pitchFamily="18" charset="0"/>
              </a:rPr>
            </a:br>
            <a:r>
              <a:rPr lang="en-US" sz="3000" b="1" dirty="0" smtClean="0">
                <a:solidFill>
                  <a:srgbClr val="C00000"/>
                </a:solidFill>
                <a:latin typeface="Bookman Old Style" pitchFamily="18" charset="0"/>
              </a:rPr>
              <a:t/>
            </a:r>
            <a:br>
              <a:rPr lang="en-US" sz="3000" b="1" dirty="0" smtClean="0">
                <a:solidFill>
                  <a:srgbClr val="C00000"/>
                </a:solidFill>
                <a:latin typeface="Bookman Old Style" pitchFamily="18" charset="0"/>
              </a:rPr>
            </a:br>
            <a:r>
              <a:rPr lang="en-US" sz="3000" b="1" dirty="0" smtClean="0">
                <a:solidFill>
                  <a:srgbClr val="C00000"/>
                </a:solidFill>
                <a:latin typeface="Bookman Old Style" pitchFamily="18" charset="0"/>
              </a:rPr>
              <a:t>		</a:t>
            </a:r>
            <a:endParaRPr lang="en-US" sz="5400" b="1" dirty="0">
              <a:solidFill>
                <a:srgbClr val="C00000"/>
              </a:solidFill>
              <a:latin typeface="Bookman Old Style" pitchFamily="18" charset="0"/>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609600"/>
            <a:ext cx="8229600" cy="6858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sz="3600" b="1" dirty="0" smtClean="0">
                <a:latin typeface="Bookman Old Style" pitchFamily="18" charset="0"/>
              </a:rPr>
              <a:t>RULE 99 OF THE CGST RULE 2017</a:t>
            </a:r>
          </a:p>
        </p:txBody>
      </p:sp>
      <p:sp>
        <p:nvSpPr>
          <p:cNvPr id="20484" name="Rectangle 3"/>
          <p:cNvSpPr>
            <a:spLocks noGrp="1" noChangeArrowheads="1"/>
          </p:cNvSpPr>
          <p:nvPr>
            <p:ph idx="1"/>
          </p:nvPr>
        </p:nvSpPr>
        <p:spPr>
          <a:xfrm>
            <a:off x="500034" y="1428736"/>
            <a:ext cx="8358246" cy="4714908"/>
          </a:xfrm>
        </p:spPr>
        <p:txBody>
          <a:bodyPr>
            <a:normAutofit fontScale="92500" lnSpcReduction="20000"/>
          </a:bodyPr>
          <a:lstStyle/>
          <a:p>
            <a:pPr eaLnBrk="1" hangingPunct="1">
              <a:buNone/>
            </a:pPr>
            <a:r>
              <a:rPr lang="en-US" sz="1800" b="1" dirty="0" smtClean="0">
                <a:latin typeface="Bookman Old Style" pitchFamily="18" charset="0"/>
              </a:rPr>
              <a:t>      Rule 99 of the CGST Rule 2017 provides for manner of scrutiny of returns.</a:t>
            </a:r>
          </a:p>
          <a:p>
            <a:pPr eaLnBrk="1" hangingPunct="1">
              <a:buFont typeface="Wingdings" pitchFamily="2" charset="2"/>
              <a:buChar char="q"/>
            </a:pPr>
            <a:r>
              <a:rPr lang="en-US" sz="1800" b="1" dirty="0" smtClean="0">
                <a:latin typeface="Bookman Old Style" pitchFamily="18" charset="0"/>
              </a:rPr>
              <a:t>It is preferably based on robust risk parameters.</a:t>
            </a:r>
          </a:p>
          <a:p>
            <a:pPr algn="just" eaLnBrk="1" hangingPunct="1">
              <a:buFont typeface="Wingdings" pitchFamily="2" charset="2"/>
              <a:buChar char="q"/>
            </a:pPr>
            <a:r>
              <a:rPr lang="en-US" sz="1800" b="1" dirty="0" smtClean="0">
                <a:latin typeface="Bookman Old Style" pitchFamily="18" charset="0"/>
              </a:rPr>
              <a:t>To verify the correctness of the information available with the proper officer in various returns and statements furnished by the dealer and comparison of Data with available from various sources like DGARM, ADVAIT, GSTIN, E-way Bill Portal etc.</a:t>
            </a:r>
          </a:p>
          <a:p>
            <a:pPr algn="just" eaLnBrk="1" hangingPunct="1">
              <a:buFont typeface="Wingdings" pitchFamily="2" charset="2"/>
              <a:buChar char="q"/>
            </a:pPr>
            <a:r>
              <a:rPr lang="en-US" sz="1800" b="1" dirty="0" smtClean="0">
                <a:latin typeface="Bookman Old Style" pitchFamily="18" charset="0"/>
              </a:rPr>
              <a:t>Informing  RP of discrepancies </a:t>
            </a:r>
            <a:r>
              <a:rPr lang="en-US" sz="1800" b="1" dirty="0" smtClean="0">
                <a:latin typeface="Bookman Old Style" pitchFamily="18" charset="0"/>
              </a:rPr>
              <a:t>noticed in ASMT - 10, </a:t>
            </a:r>
            <a:r>
              <a:rPr lang="en-US" sz="1800" b="1" dirty="0" smtClean="0">
                <a:latin typeface="Bookman Old Style" pitchFamily="18" charset="0"/>
              </a:rPr>
              <a:t>if any, along with quantification of amount of tax, interest and any other amount payable in relation to such discrepancy.</a:t>
            </a:r>
          </a:p>
          <a:p>
            <a:pPr algn="just" eaLnBrk="1" hangingPunct="1">
              <a:buFont typeface="Wingdings" pitchFamily="2" charset="2"/>
              <a:buChar char="q"/>
            </a:pPr>
            <a:r>
              <a:rPr lang="en-US" sz="1800" b="1" dirty="0" smtClean="0">
                <a:latin typeface="Bookman Old Style" pitchFamily="18" charset="0"/>
              </a:rPr>
              <a:t>RP either agrees to the discrepancies observed and pay the tax, interest and any other amount and conclude the proceedings or submit the explanation regarding observation made by proper </a:t>
            </a:r>
            <a:r>
              <a:rPr lang="en-US" sz="1800" b="1" dirty="0" smtClean="0">
                <a:latin typeface="Bookman Old Style" pitchFamily="18" charset="0"/>
              </a:rPr>
              <a:t>officer in ASMT - 11.</a:t>
            </a:r>
            <a:endParaRPr lang="en-US" sz="1800" b="1" dirty="0" smtClean="0">
              <a:latin typeface="Bookman Old Style" pitchFamily="18" charset="0"/>
            </a:endParaRPr>
          </a:p>
          <a:p>
            <a:pPr algn="just" eaLnBrk="1" hangingPunct="1">
              <a:buFont typeface="Wingdings" pitchFamily="2" charset="2"/>
              <a:buChar char="q"/>
            </a:pPr>
            <a:r>
              <a:rPr lang="en-US" sz="1800" b="1" dirty="0" smtClean="0">
                <a:latin typeface="Bookman Old Style" pitchFamily="18" charset="0"/>
              </a:rPr>
              <a:t>Where no proper explanation to the satisfaction to the proper officer and/or non payment of tax, interest or any other amount payable, proper office initiate action under section 65 or 66 or 67 or determination of tax and other dues  under section 73 or 74 of the CGST </a:t>
            </a:r>
            <a:r>
              <a:rPr lang="en-US" sz="1800" b="1" dirty="0" smtClean="0">
                <a:latin typeface="Bookman Old Style" pitchFamily="18" charset="0"/>
              </a:rPr>
              <a:t>Act</a:t>
            </a:r>
            <a:r>
              <a:rPr lang="en-US" sz="1800" b="1" dirty="0" smtClean="0">
                <a:latin typeface="Bookman Old Style" pitchFamily="18" charset="0"/>
              </a:rPr>
              <a:t> </a:t>
            </a:r>
            <a:r>
              <a:rPr lang="en-US" sz="1800" b="1" dirty="0" smtClean="0">
                <a:latin typeface="Bookman Old Style" pitchFamily="18" charset="0"/>
              </a:rPr>
              <a:t>and close the proceedings by issuing ASMT – 12 (Note: There is no time line for issued of ASMT -12)</a:t>
            </a:r>
            <a:endParaRPr lang="en-US" sz="1800" b="1" dirty="0" smtClean="0">
              <a:latin typeface="Bookman Old Style" pitchFamily="18" charset="0"/>
            </a:endParaRPr>
          </a:p>
          <a:p>
            <a:pPr algn="just" eaLnBrk="1" hangingPunct="1"/>
            <a:endParaRPr lang="en-US" sz="1800" b="1" dirty="0" smtClean="0"/>
          </a:p>
          <a:p>
            <a:pPr algn="just" eaLnBrk="1" hangingPunct="1"/>
            <a:endParaRPr lang="en-US" sz="1800" b="1" dirty="0" smtClean="0"/>
          </a:p>
          <a:p>
            <a:pPr eaLnBrk="1" hangingPunct="1"/>
            <a:endParaRPr lang="en-US" sz="2800" b="1" dirty="0" smtClean="0"/>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1F6B5805-6DCC-49E0-97A7-A8C690303301}" type="slidenum">
              <a:rPr lang="en-US" sz="1400" smtClean="0"/>
              <a:pPr eaLnBrk="1" hangingPunct="1"/>
              <a:t>10</a:t>
            </a:fld>
            <a:endParaRPr lang="en-US" sz="1400" smtClean="0"/>
          </a:p>
        </p:txBody>
      </p:sp>
    </p:spTree>
    <p:extLst>
      <p:ext uri="{BB962C8B-B14F-4D97-AF65-F5344CB8AC3E}">
        <p14:creationId xmlns:p14="http://schemas.microsoft.com/office/powerpoint/2010/main" xmlns="" val="4282427322"/>
      </p:ext>
    </p:extLst>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533400" y="533400"/>
            <a:ext cx="8229600" cy="6858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3200" b="1" dirty="0" smtClean="0">
                <a:latin typeface="Bookman Old Style" pitchFamily="18" charset="0"/>
              </a:rPr>
              <a:t>RULE 99 OF CGST ACT CONT…</a:t>
            </a:r>
          </a:p>
        </p:txBody>
      </p:sp>
      <p:sp>
        <p:nvSpPr>
          <p:cNvPr id="17412" name="Rectangle 3"/>
          <p:cNvSpPr>
            <a:spLocks noGrp="1" noChangeArrowheads="1"/>
          </p:cNvSpPr>
          <p:nvPr>
            <p:ph idx="1"/>
          </p:nvPr>
        </p:nvSpPr>
        <p:spPr>
          <a:xfrm>
            <a:off x="838200" y="1571612"/>
            <a:ext cx="7848600" cy="4143388"/>
          </a:xfrm>
        </p:spPr>
        <p:txBody>
          <a:bodyPr>
            <a:normAutofit fontScale="77500" lnSpcReduction="20000"/>
          </a:bodyPr>
          <a:lstStyle/>
          <a:p>
            <a:pPr eaLnBrk="1" hangingPunct="1">
              <a:buFont typeface="Wingdings" pitchFamily="2" charset="2"/>
              <a:buChar char="q"/>
            </a:pPr>
            <a:r>
              <a:rPr lang="en-US" b="1" dirty="0" smtClean="0">
                <a:latin typeface="Bookman Old Style" pitchFamily="18" charset="0"/>
              </a:rPr>
              <a:t>SECTION 65 CGST ACT – ORDERS FOR AUDIT BY TAX AUTHORITIES</a:t>
            </a:r>
          </a:p>
          <a:p>
            <a:pPr eaLnBrk="1" hangingPunct="1">
              <a:buFont typeface="Wingdings" pitchFamily="2" charset="2"/>
              <a:buChar char="q"/>
            </a:pPr>
            <a:r>
              <a:rPr lang="en-US" b="1" dirty="0" smtClean="0">
                <a:latin typeface="Bookman Old Style" pitchFamily="18" charset="0"/>
              </a:rPr>
              <a:t>SECTION 66 CGST ACT – ORDERS FOR SPECIAL AUDIT</a:t>
            </a:r>
          </a:p>
          <a:p>
            <a:pPr eaLnBrk="1" hangingPunct="1">
              <a:buFont typeface="Wingdings" pitchFamily="2" charset="2"/>
              <a:buChar char="q"/>
            </a:pPr>
            <a:r>
              <a:rPr lang="en-US" b="1" dirty="0" smtClean="0">
                <a:latin typeface="Bookman Old Style" pitchFamily="18" charset="0"/>
              </a:rPr>
              <a:t>SECTION 67 OF THE CGST ACT – INITIATE ISPECTION, SEARCH AND SEIZURE</a:t>
            </a:r>
          </a:p>
          <a:p>
            <a:pPr eaLnBrk="1" hangingPunct="1">
              <a:buFont typeface="Wingdings" pitchFamily="2" charset="2"/>
              <a:buChar char="q"/>
            </a:pPr>
            <a:r>
              <a:rPr lang="en-US" b="1" dirty="0" smtClean="0">
                <a:latin typeface="Bookman Old Style" pitchFamily="18" charset="0"/>
              </a:rPr>
              <a:t>SECTION 73 OF THE CGST ACT – DETERMINATION OF TAX NOT PAID OR SHORT PAID</a:t>
            </a:r>
          </a:p>
          <a:p>
            <a:pPr eaLnBrk="1" hangingPunct="1">
              <a:buFont typeface="Wingdings" pitchFamily="2" charset="2"/>
              <a:buChar char="q"/>
            </a:pPr>
            <a:r>
              <a:rPr lang="en-US" b="1" dirty="0" smtClean="0">
                <a:latin typeface="Bookman Old Style" pitchFamily="18" charset="0"/>
              </a:rPr>
              <a:t>SECTION 74 OF THE CGST ACT – DETERMINATION OF TAX NOT PAID SHORT PAID BY REASON OF FRAUD OF WILL FULL MISSTATMENT.</a:t>
            </a:r>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E5310E43-153E-40B2-81EC-C5F163A76715}" type="slidenum">
              <a:rPr lang="en-US" sz="1400" smtClean="0"/>
              <a:pPr eaLnBrk="1" hangingPunct="1"/>
              <a:t>11</a:t>
            </a:fld>
            <a:endParaRPr lang="en-US" sz="1400" smtClean="0"/>
          </a:p>
        </p:txBody>
      </p:sp>
    </p:spTree>
    <p:extLst>
      <p:ext uri="{BB962C8B-B14F-4D97-AF65-F5344CB8AC3E}">
        <p14:creationId xmlns:p14="http://schemas.microsoft.com/office/powerpoint/2010/main" xmlns="" val="1372048815"/>
      </p:ext>
    </p:extLst>
  </p:cSld>
  <p:clrMapOvr>
    <a:masterClrMapping/>
  </p:clrMapOvr>
  <p:transition spd="slow">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762000"/>
          </a:xfrm>
          <a:solidFill>
            <a:srgbClr val="C00000"/>
          </a:solidFill>
        </p:spPr>
        <p:txBody>
          <a:bodyPr>
            <a:noAutofit/>
          </a:bodyPr>
          <a:lstStyle/>
          <a:p>
            <a:r>
              <a:rPr lang="en-US" sz="3200" b="1" dirty="0" smtClean="0">
                <a:latin typeface="Bookman Old Style" pitchFamily="18" charset="0"/>
              </a:rPr>
              <a:t>TYPES OF DISCREPANCIES </a:t>
            </a:r>
            <a:endParaRPr lang="en-US" sz="3200" b="1" dirty="0">
              <a:latin typeface="Bookman Old Style" pitchFamily="18" charset="0"/>
            </a:endParaRPr>
          </a:p>
        </p:txBody>
      </p:sp>
      <p:sp>
        <p:nvSpPr>
          <p:cNvPr id="2" name="Content Placeholder 1"/>
          <p:cNvSpPr>
            <a:spLocks noGrp="1"/>
          </p:cNvSpPr>
          <p:nvPr>
            <p:ph idx="1"/>
          </p:nvPr>
        </p:nvSpPr>
        <p:spPr>
          <a:xfrm>
            <a:off x="428596" y="1357298"/>
            <a:ext cx="8105804" cy="4929222"/>
          </a:xfrm>
        </p:spPr>
        <p:txBody>
          <a:bodyPr>
            <a:normAutofit fontScale="77500" lnSpcReduction="20000"/>
          </a:bodyPr>
          <a:lstStyle/>
          <a:p>
            <a:pPr algn="just"/>
            <a:r>
              <a:rPr lang="en-US" b="1" dirty="0" smtClean="0">
                <a:latin typeface="Bookman Old Style" pitchFamily="18" charset="0"/>
              </a:rPr>
              <a:t>RP, who has not filed </a:t>
            </a:r>
            <a:r>
              <a:rPr lang="en-US" b="1" dirty="0" smtClean="0">
                <a:latin typeface="Bookman Old Style" pitchFamily="18" charset="0"/>
              </a:rPr>
              <a:t>returns/delayed filling returns viz. GSTR </a:t>
            </a:r>
            <a:r>
              <a:rPr lang="en-US" b="1" dirty="0" smtClean="0">
                <a:latin typeface="Bookman Old Style" pitchFamily="18" charset="0"/>
              </a:rPr>
              <a:t>9 or 9C</a:t>
            </a:r>
          </a:p>
          <a:p>
            <a:pPr algn="just"/>
            <a:r>
              <a:rPr lang="en-US" b="1" dirty="0" smtClean="0">
                <a:latin typeface="Bookman Old Style" pitchFamily="18" charset="0"/>
              </a:rPr>
              <a:t>HSN Code of Purchase and Sales are not matching</a:t>
            </a:r>
          </a:p>
          <a:p>
            <a:pPr algn="just"/>
            <a:r>
              <a:rPr lang="en-US" b="1" dirty="0" smtClean="0">
                <a:latin typeface="Bookman Old Style" pitchFamily="18" charset="0"/>
              </a:rPr>
              <a:t>Difference in </a:t>
            </a:r>
            <a:r>
              <a:rPr lang="en-IN" b="1" dirty="0" smtClean="0">
                <a:latin typeface="Bookman Old Style" pitchFamily="18" charset="0"/>
              </a:rPr>
              <a:t>Where Claim of ITC is availed against Unreasonable, excessive and illegally inflated purchases of goods and services from any GST dealer</a:t>
            </a:r>
          </a:p>
          <a:p>
            <a:pPr algn="just"/>
            <a:r>
              <a:rPr lang="en-IN" sz="2600" b="1" dirty="0" smtClean="0">
                <a:latin typeface="Bookman Old Style" pitchFamily="18" charset="0"/>
              </a:rPr>
              <a:t>Where Claim of ITC is availed against the purchases of Goods and Services from the related parties beyond (exceeding) the Arm Length Price (ALP)</a:t>
            </a:r>
          </a:p>
          <a:p>
            <a:pPr algn="just"/>
            <a:r>
              <a:rPr lang="en-US" b="1" dirty="0" smtClean="0">
                <a:latin typeface="Bookman Old Style" pitchFamily="18" charset="0"/>
              </a:rPr>
              <a:t>ITC not available or Utilized excessively.</a:t>
            </a:r>
          </a:p>
          <a:p>
            <a:pPr algn="just"/>
            <a:r>
              <a:rPr lang="en-US" b="1" dirty="0" smtClean="0">
                <a:latin typeface="Bookman Old Style" pitchFamily="18" charset="0"/>
              </a:rPr>
              <a:t>Utilization of ITC which are blocked Credit</a:t>
            </a:r>
            <a:r>
              <a:rPr lang="en-US" b="1" dirty="0" smtClean="0">
                <a:latin typeface="Bookman Old Style" pitchFamily="18" charset="0"/>
              </a:rPr>
              <a:t>.</a:t>
            </a:r>
          </a:p>
          <a:p>
            <a:pPr algn="just"/>
            <a:r>
              <a:rPr lang="en-US" b="1" dirty="0" smtClean="0">
                <a:latin typeface="Bookman Old Style" pitchFamily="18" charset="0"/>
              </a:rPr>
              <a:t>Purchases from dealers who are suspected to be fake or bogus.</a:t>
            </a:r>
          </a:p>
          <a:p>
            <a:pPr algn="just"/>
            <a:r>
              <a:rPr lang="en-US" b="1" dirty="0" smtClean="0">
                <a:latin typeface="Bookman Old Style" pitchFamily="18" charset="0"/>
              </a:rPr>
              <a:t>Non </a:t>
            </a:r>
            <a:r>
              <a:rPr lang="en-US" b="1" dirty="0" smtClean="0">
                <a:latin typeface="Bookman Old Style" pitchFamily="18" charset="0"/>
              </a:rPr>
              <a:t>reversal of ITC under Rule 42 or 43</a:t>
            </a:r>
          </a:p>
          <a:p>
            <a:pPr algn="just"/>
            <a:endParaRPr lang="en-US" b="1" dirty="0" smtClean="0">
              <a:latin typeface="Bookman Old Style" pitchFamily="18" charset="0"/>
            </a:endParaRPr>
          </a:p>
          <a:p>
            <a:pPr algn="just"/>
            <a:endParaRPr lang="en-US" b="1" dirty="0" smtClean="0">
              <a:latin typeface="Bookman Old Style"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xmlns="" val="117992538"/>
      </p:ext>
    </p:extLst>
  </p:cSld>
  <p:clrMapOvr>
    <a:masterClrMapping/>
  </p:clrMapOvr>
  <p:transition spd="slow">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81000" y="533400"/>
            <a:ext cx="8229600" cy="752856"/>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3200" b="1" dirty="0" smtClean="0">
                <a:latin typeface="Bookman Old Style" pitchFamily="18" charset="0"/>
              </a:rPr>
              <a:t>TYPES OF DISCREPANCIES CONT..</a:t>
            </a:r>
          </a:p>
        </p:txBody>
      </p:sp>
      <p:sp>
        <p:nvSpPr>
          <p:cNvPr id="22532" name="Rectangle 3"/>
          <p:cNvSpPr>
            <a:spLocks noGrp="1" noChangeArrowheads="1"/>
          </p:cNvSpPr>
          <p:nvPr>
            <p:ph idx="1"/>
          </p:nvPr>
        </p:nvSpPr>
        <p:spPr>
          <a:xfrm>
            <a:off x="609600" y="1676400"/>
            <a:ext cx="7924800" cy="4824434"/>
          </a:xfrm>
        </p:spPr>
        <p:txBody>
          <a:bodyPr>
            <a:noAutofit/>
          </a:bodyPr>
          <a:lstStyle/>
          <a:p>
            <a:pPr algn="just" eaLnBrk="1" hangingPunct="1">
              <a:lnSpc>
                <a:spcPct val="150000"/>
              </a:lnSpc>
              <a:buFont typeface="Wingdings" pitchFamily="2" charset="2"/>
              <a:buChar char="q"/>
            </a:pPr>
            <a:r>
              <a:rPr lang="en-US" sz="2200" b="1" dirty="0" smtClean="0">
                <a:latin typeface="Bookman Old Style" pitchFamily="18" charset="0"/>
              </a:rPr>
              <a:t>Refund Wrongly </a:t>
            </a:r>
            <a:r>
              <a:rPr lang="en-US" sz="2200" b="1" dirty="0" smtClean="0">
                <a:latin typeface="Bookman Old Style" pitchFamily="18" charset="0"/>
              </a:rPr>
              <a:t>Claimed</a:t>
            </a:r>
          </a:p>
          <a:p>
            <a:pPr algn="just" eaLnBrk="1" hangingPunct="1">
              <a:lnSpc>
                <a:spcPct val="150000"/>
              </a:lnSpc>
              <a:buFont typeface="Wingdings" pitchFamily="2" charset="2"/>
              <a:buChar char="q"/>
            </a:pPr>
            <a:r>
              <a:rPr lang="en-US" sz="2200" b="1" dirty="0" smtClean="0">
                <a:latin typeface="Bookman Old Style" pitchFamily="18" charset="0"/>
              </a:rPr>
              <a:t>Purchases from dealers whose registration is cancelled with retrospective effect or whose registration is suspended.</a:t>
            </a:r>
            <a:endParaRPr lang="en-US" sz="2200" b="1" dirty="0" smtClean="0">
              <a:latin typeface="Bookman Old Style" pitchFamily="18" charset="0"/>
            </a:endParaRPr>
          </a:p>
          <a:p>
            <a:pPr algn="just" eaLnBrk="1" hangingPunct="1">
              <a:lnSpc>
                <a:spcPct val="150000"/>
              </a:lnSpc>
              <a:buFont typeface="Wingdings" pitchFamily="2" charset="2"/>
              <a:buChar char="q"/>
            </a:pPr>
            <a:r>
              <a:rPr lang="en-US" sz="2200" b="1" dirty="0" smtClean="0">
                <a:latin typeface="Bookman Old Style" pitchFamily="18" charset="0"/>
              </a:rPr>
              <a:t>RCM not paid </a:t>
            </a:r>
            <a:r>
              <a:rPr lang="en-US" sz="2200" b="1" dirty="0" smtClean="0">
                <a:latin typeface="Bookman Old Style" pitchFamily="18" charset="0"/>
              </a:rPr>
              <a:t>properly </a:t>
            </a:r>
            <a:r>
              <a:rPr lang="en-US" sz="2200" b="1" dirty="0" smtClean="0">
                <a:latin typeface="Bookman Old Style" pitchFamily="18" charset="0"/>
              </a:rPr>
              <a:t>on domestic as well as overseas transactions</a:t>
            </a:r>
            <a:r>
              <a:rPr lang="en-US" sz="2200" b="1" dirty="0" smtClean="0">
                <a:latin typeface="Bookman Old Style" pitchFamily="18" charset="0"/>
              </a:rPr>
              <a:t>.</a:t>
            </a:r>
          </a:p>
          <a:p>
            <a:pPr algn="just" eaLnBrk="1" hangingPunct="1">
              <a:lnSpc>
                <a:spcPct val="150000"/>
              </a:lnSpc>
              <a:buFont typeface="Wingdings" pitchFamily="2" charset="2"/>
              <a:buChar char="q"/>
            </a:pPr>
            <a:r>
              <a:rPr lang="en-US" sz="2200" b="1" dirty="0" smtClean="0">
                <a:latin typeface="Bookman Old Style" pitchFamily="18" charset="0"/>
              </a:rPr>
              <a:t>Mismatch in GSTR  1 and GSTR 3B</a:t>
            </a:r>
          </a:p>
          <a:p>
            <a:pPr algn="just" eaLnBrk="1" hangingPunct="1">
              <a:lnSpc>
                <a:spcPct val="150000"/>
              </a:lnSpc>
              <a:buFont typeface="Wingdings" pitchFamily="2" charset="2"/>
              <a:buChar char="q"/>
            </a:pPr>
            <a:r>
              <a:rPr lang="en-US" sz="2200" b="1" dirty="0" smtClean="0">
                <a:latin typeface="Bookman Old Style" pitchFamily="18" charset="0"/>
              </a:rPr>
              <a:t>Mismatch in GSTR 2A and GSTR – 3B for ITC claimed.</a:t>
            </a:r>
            <a:endParaRPr lang="en-US" sz="2200" b="1" dirty="0" smtClean="0">
              <a:latin typeface="Bookman Old Style" pitchFamily="18" charset="0"/>
            </a:endParaRPr>
          </a:p>
          <a:p>
            <a:pPr algn="just" eaLnBrk="1" hangingPunct="1">
              <a:lnSpc>
                <a:spcPct val="150000"/>
              </a:lnSpc>
              <a:buNone/>
            </a:pPr>
            <a:endParaRPr lang="en-US" sz="2200" b="1" dirty="0" smtClean="0">
              <a:latin typeface="Bookman Old Style" pitchFamily="18" charset="0"/>
            </a:endParaRPr>
          </a:p>
          <a:p>
            <a:pPr algn="just" eaLnBrk="1" hangingPunct="1">
              <a:lnSpc>
                <a:spcPct val="150000"/>
              </a:lnSpc>
              <a:buNone/>
            </a:pPr>
            <a:r>
              <a:rPr lang="en-US" sz="2200" b="1" dirty="0" smtClean="0">
                <a:latin typeface="Bookman Old Style" pitchFamily="18" charset="0"/>
              </a:rPr>
              <a:t> </a:t>
            </a:r>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63A4A4CB-0840-4831-B977-9B04D34C8CDB}" type="slidenum">
              <a:rPr lang="en-US" sz="1400" smtClean="0"/>
              <a:pPr eaLnBrk="1" hangingPunct="1"/>
              <a:t>13</a:t>
            </a:fld>
            <a:endParaRPr lang="en-US" sz="1400" smtClean="0"/>
          </a:p>
        </p:txBody>
      </p:sp>
    </p:spTree>
    <p:extLst>
      <p:ext uri="{BB962C8B-B14F-4D97-AF65-F5344CB8AC3E}">
        <p14:creationId xmlns:p14="http://schemas.microsoft.com/office/powerpoint/2010/main" xmlns="" val="2432301483"/>
      </p:ext>
    </p:extLst>
  </p:cSld>
  <p:clrMapOvr>
    <a:masterClrMapping/>
  </p:clrMapOvr>
  <p:transition spd="slow">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r>
              <a:rPr lang="en-US" sz="3200" b="1" dirty="0" smtClean="0">
                <a:latin typeface="Bookman Old Style" pitchFamily="18" charset="0"/>
              </a:rPr>
              <a:t> GUIDELINES FOR SCRUTINY</a:t>
            </a:r>
          </a:p>
        </p:txBody>
      </p:sp>
      <p:sp>
        <p:nvSpPr>
          <p:cNvPr id="46084" name="Rectangle 3"/>
          <p:cNvSpPr>
            <a:spLocks noGrp="1" noChangeArrowheads="1"/>
          </p:cNvSpPr>
          <p:nvPr>
            <p:ph idx="1"/>
          </p:nvPr>
        </p:nvSpPr>
        <p:spPr>
          <a:xfrm>
            <a:off x="762000" y="1828800"/>
            <a:ext cx="7696200" cy="3962400"/>
          </a:xfrm>
        </p:spPr>
        <p:txBody>
          <a:bodyPr>
            <a:normAutofit fontScale="92500"/>
          </a:bodyPr>
          <a:lstStyle/>
          <a:p>
            <a:pPr algn="just" eaLnBrk="1" hangingPunct="1">
              <a:buNone/>
            </a:pPr>
            <a:r>
              <a:rPr lang="en-US" sz="2800" b="1" dirty="0" smtClean="0">
                <a:latin typeface="Bookman Old Style" pitchFamily="18" charset="0"/>
              </a:rPr>
              <a:t>   Guidelines for scrutiny of GST Returns for FY 2017-18 and FY 2018-19</a:t>
            </a:r>
          </a:p>
          <a:p>
            <a:pPr algn="just" eaLnBrk="1" hangingPunct="1">
              <a:buNone/>
            </a:pPr>
            <a:endParaRPr lang="en-US" sz="2800" b="1" dirty="0" smtClean="0">
              <a:latin typeface="Bookman Old Style" pitchFamily="18" charset="0"/>
            </a:endParaRPr>
          </a:p>
          <a:p>
            <a:pPr algn="just" eaLnBrk="1" hangingPunct="1">
              <a:buNone/>
            </a:pPr>
            <a:r>
              <a:rPr lang="en-US" sz="2800" b="1" dirty="0" smtClean="0">
                <a:latin typeface="Bookman Old Style" pitchFamily="18" charset="0"/>
              </a:rPr>
              <a:t>   CBIC has issued Instruction No. 2/2022 Dated22.03.2022 containing SOP for Scrutiny of GST Returns Under Section 61 of the CGST Act 2017 read with Rule 99 of the CGST Rues 2017 for the financial year 2017-18 and FY 2018-19</a:t>
            </a:r>
          </a:p>
          <a:p>
            <a:pPr algn="just" eaLnBrk="1" hangingPunct="1">
              <a:buNone/>
            </a:pPr>
            <a:endParaRPr lang="en-US" sz="2800" b="1" dirty="0" smtClean="0"/>
          </a:p>
          <a:p>
            <a:pPr algn="just" eaLnBrk="1" hangingPunct="1">
              <a:buNone/>
            </a:pPr>
            <a:endParaRPr lang="en-US" sz="2800" b="1" dirty="0" smtClean="0"/>
          </a:p>
        </p:txBody>
      </p:sp>
      <p:sp>
        <p:nvSpPr>
          <p:cNvPr id="46085"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1D167D8A-E00A-4D4E-A9AC-4F07225F0BB5}" type="slidenum">
              <a:rPr lang="en-US" sz="1400" smtClean="0"/>
              <a:pPr eaLnBrk="1" hangingPunct="1"/>
              <a:t>14</a:t>
            </a:fld>
            <a:endParaRPr lang="en-US" sz="1400" smtClean="0"/>
          </a:p>
        </p:txBody>
      </p:sp>
    </p:spTree>
    <p:extLst>
      <p:ext uri="{BB962C8B-B14F-4D97-AF65-F5344CB8AC3E}">
        <p14:creationId xmlns:p14="http://schemas.microsoft.com/office/powerpoint/2010/main" xmlns="" val="2662853284"/>
      </p:ext>
    </p:extLst>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200" b="1" dirty="0" smtClean="0">
                <a:latin typeface="Bookman Old Style" pitchFamily="18" charset="0"/>
              </a:rPr>
              <a:t>GUIDELINES FOR SCRUTINY cot..</a:t>
            </a:r>
            <a:endParaRPr lang="en-US" sz="3200" b="1" dirty="0" smtClean="0"/>
          </a:p>
        </p:txBody>
      </p:sp>
      <p:sp>
        <p:nvSpPr>
          <p:cNvPr id="47108" name="Rectangle 3"/>
          <p:cNvSpPr>
            <a:spLocks noGrp="1" noChangeArrowheads="1"/>
          </p:cNvSpPr>
          <p:nvPr>
            <p:ph idx="1"/>
          </p:nvPr>
        </p:nvSpPr>
        <p:spPr>
          <a:xfrm>
            <a:off x="685800" y="2133600"/>
            <a:ext cx="7848600" cy="3657600"/>
          </a:xfrm>
        </p:spPr>
        <p:txBody>
          <a:bodyPr>
            <a:normAutofit fontScale="92500" lnSpcReduction="10000"/>
          </a:bodyPr>
          <a:lstStyle/>
          <a:p>
            <a:pPr algn="just">
              <a:buNone/>
            </a:pPr>
            <a:r>
              <a:rPr lang="en-US" sz="2800" b="1" dirty="0" smtClean="0">
                <a:latin typeface="Bookman Old Style" pitchFamily="18" charset="0"/>
              </a:rPr>
              <a:t>   Guidelines for scrutiny of GST Returns for FY 2019-20 onwards</a:t>
            </a:r>
          </a:p>
          <a:p>
            <a:pPr algn="just">
              <a:buNone/>
            </a:pPr>
            <a:endParaRPr lang="en-US" sz="2800" b="1" dirty="0" smtClean="0">
              <a:latin typeface="Bookman Old Style" pitchFamily="18" charset="0"/>
            </a:endParaRPr>
          </a:p>
          <a:p>
            <a:pPr algn="just">
              <a:buNone/>
            </a:pPr>
            <a:r>
              <a:rPr lang="en-US" sz="2800" b="1" dirty="0" smtClean="0">
                <a:latin typeface="Bookman Old Style" pitchFamily="18" charset="0"/>
              </a:rPr>
              <a:t>   CBIC has issued Instruction No. 2/2023 Dated 26.05.2023 containing SOP for Scrutiny of GST Returns Under Section 61 of the CGST Act 2017 read with Rule 99 of the CGST Rues 2017 for the financial year 2017-18 and FY 2018-19</a:t>
            </a:r>
          </a:p>
          <a:p>
            <a:pPr algn="just" eaLnBrk="1" hangingPunct="1">
              <a:lnSpc>
                <a:spcPct val="150000"/>
              </a:lnSpc>
            </a:pPr>
            <a:endParaRPr lang="en-US" sz="2800" b="1" dirty="0" smtClean="0">
              <a:latin typeface="Bookman Old Style" pitchFamily="18" charset="0"/>
            </a:endParaRPr>
          </a:p>
          <a:p>
            <a:pPr algn="just" eaLnBrk="1" hangingPunct="1"/>
            <a:endParaRPr lang="en-US" sz="2800" b="1" dirty="0" smtClean="0"/>
          </a:p>
        </p:txBody>
      </p:sp>
      <p:sp>
        <p:nvSpPr>
          <p:cNvPr id="47109"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904698A5-A49E-4A88-85BE-8DCCD1683A6C}" type="slidenum">
              <a:rPr lang="en-US" sz="1400" smtClean="0"/>
              <a:pPr eaLnBrk="1" hangingPunct="1"/>
              <a:t>15</a:t>
            </a:fld>
            <a:endParaRPr lang="en-US" sz="1400" smtClean="0"/>
          </a:p>
        </p:txBody>
      </p:sp>
    </p:spTree>
    <p:extLst>
      <p:ext uri="{BB962C8B-B14F-4D97-AF65-F5344CB8AC3E}">
        <p14:creationId xmlns:p14="http://schemas.microsoft.com/office/powerpoint/2010/main" xmlns="" val="4198373406"/>
      </p:ext>
    </p:extLst>
  </p:cSld>
  <p:clrMapOvr>
    <a:masterClrMapping/>
  </p:clrMapOvr>
  <p:transition spd="slow">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457200" y="457200"/>
            <a:ext cx="8229600" cy="1133856"/>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200" b="1" dirty="0" smtClean="0">
                <a:latin typeface="Bookman Old Style" pitchFamily="18" charset="0"/>
              </a:rPr>
              <a:t>GUIDELINES FOR SCRUTINY cot..</a:t>
            </a:r>
            <a:endParaRPr lang="en-US" sz="3200" b="1" dirty="0" smtClean="0"/>
          </a:p>
        </p:txBody>
      </p:sp>
      <p:sp>
        <p:nvSpPr>
          <p:cNvPr id="48132" name="Rectangle 3"/>
          <p:cNvSpPr>
            <a:spLocks noGrp="1" noChangeArrowheads="1"/>
          </p:cNvSpPr>
          <p:nvPr>
            <p:ph idx="1"/>
          </p:nvPr>
        </p:nvSpPr>
        <p:spPr>
          <a:xfrm>
            <a:off x="762000" y="1785926"/>
            <a:ext cx="7848600" cy="4572032"/>
          </a:xfrm>
        </p:spPr>
        <p:txBody>
          <a:bodyPr>
            <a:normAutofit fontScale="92500" lnSpcReduction="10000"/>
          </a:bodyPr>
          <a:lstStyle/>
          <a:p>
            <a:pPr>
              <a:lnSpc>
                <a:spcPct val="150000"/>
              </a:lnSpc>
              <a:buNone/>
            </a:pPr>
            <a:r>
              <a:rPr lang="en-US" sz="2800" b="1" dirty="0" smtClean="0">
                <a:latin typeface="Bookman Old Style" pitchFamily="18" charset="0"/>
              </a:rPr>
              <a:t>GUIDELINES CONTAINS</a:t>
            </a:r>
          </a:p>
          <a:p>
            <a:pPr>
              <a:lnSpc>
                <a:spcPct val="150000"/>
              </a:lnSpc>
            </a:pPr>
            <a:r>
              <a:rPr lang="en-US" sz="2800" b="1" dirty="0" smtClean="0">
                <a:latin typeface="Bookman Old Style" pitchFamily="18" charset="0"/>
              </a:rPr>
              <a:t>Selection of Returns and communication of the same for field formations</a:t>
            </a:r>
          </a:p>
          <a:p>
            <a:pPr>
              <a:lnSpc>
                <a:spcPct val="150000"/>
              </a:lnSpc>
            </a:pPr>
            <a:r>
              <a:rPr lang="en-US" sz="2800" b="1" dirty="0" smtClean="0">
                <a:latin typeface="Bookman Old Style" pitchFamily="18" charset="0"/>
              </a:rPr>
              <a:t>Scrutiny Schedule</a:t>
            </a:r>
          </a:p>
          <a:p>
            <a:pPr>
              <a:lnSpc>
                <a:spcPct val="150000"/>
              </a:lnSpc>
            </a:pPr>
            <a:r>
              <a:rPr lang="en-US" sz="2800" b="1" dirty="0" smtClean="0">
                <a:latin typeface="Bookman Old Style" pitchFamily="18" charset="0"/>
              </a:rPr>
              <a:t>Process of Scrutiny by the proper officer</a:t>
            </a:r>
          </a:p>
          <a:p>
            <a:pPr>
              <a:lnSpc>
                <a:spcPct val="150000"/>
              </a:lnSpc>
            </a:pPr>
            <a:r>
              <a:rPr lang="en-US" sz="2800" b="1" dirty="0" smtClean="0">
                <a:latin typeface="Bookman Old Style" pitchFamily="18" charset="0"/>
              </a:rPr>
              <a:t>Timeline for the Scrutiny of the Returns</a:t>
            </a:r>
          </a:p>
          <a:p>
            <a:pPr>
              <a:lnSpc>
                <a:spcPct val="150000"/>
              </a:lnSpc>
            </a:pPr>
            <a:r>
              <a:rPr lang="en-US" sz="2800" b="1" dirty="0" smtClean="0">
                <a:latin typeface="Bookman Old Style" pitchFamily="18" charset="0"/>
              </a:rPr>
              <a:t>Reporting and Monitoring</a:t>
            </a:r>
          </a:p>
          <a:p>
            <a:pPr>
              <a:lnSpc>
                <a:spcPct val="150000"/>
              </a:lnSpc>
            </a:pPr>
            <a:endParaRPr lang="en-US" sz="2800" b="1" dirty="0" smtClean="0"/>
          </a:p>
          <a:p>
            <a:pPr>
              <a:lnSpc>
                <a:spcPct val="150000"/>
              </a:lnSpc>
            </a:pPr>
            <a:endParaRPr lang="en-US" sz="2800" b="1" dirty="0" smtClean="0"/>
          </a:p>
          <a:p>
            <a:pPr>
              <a:lnSpc>
                <a:spcPct val="150000"/>
              </a:lnSpc>
            </a:pPr>
            <a:endParaRPr lang="en-US" sz="2800" b="1" dirty="0" smtClean="0"/>
          </a:p>
        </p:txBody>
      </p:sp>
      <p:sp>
        <p:nvSpPr>
          <p:cNvPr id="48133"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5A187DFA-1848-4B04-ABA1-AEB00A3DF066}" type="slidenum">
              <a:rPr lang="en-US" sz="1400" smtClean="0"/>
              <a:pPr eaLnBrk="1" hangingPunct="1"/>
              <a:t>16</a:t>
            </a:fld>
            <a:endParaRPr lang="en-US" sz="1400" smtClean="0"/>
          </a:p>
        </p:txBody>
      </p:sp>
    </p:spTree>
    <p:extLst>
      <p:ext uri="{BB962C8B-B14F-4D97-AF65-F5344CB8AC3E}">
        <p14:creationId xmlns:p14="http://schemas.microsoft.com/office/powerpoint/2010/main" xmlns="" val="27220687"/>
      </p:ext>
    </p:extLst>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200" b="1" dirty="0" smtClean="0">
                <a:latin typeface="Bookman Old Style" pitchFamily="18" charset="0"/>
              </a:rPr>
              <a:t>GUIDELINES FOR SCRUTINY cot..</a:t>
            </a:r>
            <a:endParaRPr lang="en-US" sz="3200" b="1" dirty="0" smtClean="0">
              <a:solidFill>
                <a:schemeClr val="bg1"/>
              </a:solidFill>
              <a:latin typeface="Bookman Old Style" pitchFamily="18" charset="0"/>
            </a:endParaRPr>
          </a:p>
        </p:txBody>
      </p:sp>
      <p:sp>
        <p:nvSpPr>
          <p:cNvPr id="49156" name="Rectangle 3"/>
          <p:cNvSpPr>
            <a:spLocks noGrp="1" noChangeArrowheads="1"/>
          </p:cNvSpPr>
          <p:nvPr>
            <p:ph idx="1"/>
          </p:nvPr>
        </p:nvSpPr>
        <p:spPr>
          <a:xfrm>
            <a:off x="762000" y="1714488"/>
            <a:ext cx="7408333" cy="4786346"/>
          </a:xfrm>
        </p:spPr>
        <p:txBody>
          <a:bodyPr>
            <a:normAutofit fontScale="92500" lnSpcReduction="10000"/>
          </a:bodyPr>
          <a:lstStyle/>
          <a:p>
            <a:pPr algn="just" eaLnBrk="1" hangingPunct="1">
              <a:buFont typeface="Wingdings" pitchFamily="2" charset="2"/>
              <a:buNone/>
            </a:pPr>
            <a:r>
              <a:rPr lang="en-US" sz="2800" b="1" dirty="0" smtClean="0"/>
              <a:t>     </a:t>
            </a:r>
            <a:r>
              <a:rPr lang="en-US" sz="2800" b="1" dirty="0" smtClean="0">
                <a:latin typeface="Bookman Old Style" pitchFamily="18" charset="0"/>
              </a:rPr>
              <a:t>The monitoring and reporting requirements have been modified to ensure objectivity and purpose. The progress of the scrutiny exercise as per the scrutiny schedule shall be monitored by the Principal Commissioner/Commissioner on regular basis. </a:t>
            </a:r>
          </a:p>
          <a:p>
            <a:pPr algn="just" eaLnBrk="1" hangingPunct="1">
              <a:buFont typeface="Wingdings" pitchFamily="2" charset="2"/>
              <a:buNone/>
            </a:pPr>
            <a:r>
              <a:rPr lang="en-US" sz="2800" b="1" dirty="0" smtClean="0">
                <a:latin typeface="Bookman Old Style" pitchFamily="18" charset="0"/>
              </a:rPr>
              <a:t>    Scrutiny Functionality has been provided on ACES-GST application only for the Financial Year 2019-20 onwards </a:t>
            </a:r>
          </a:p>
          <a:p>
            <a:pPr eaLnBrk="1" hangingPunct="1"/>
            <a:endParaRPr lang="en-US" sz="2800" b="1" dirty="0" smtClean="0"/>
          </a:p>
        </p:txBody>
      </p:sp>
      <p:sp>
        <p:nvSpPr>
          <p:cNvPr id="49157"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A5372E9D-2561-4907-BD94-8242B2606013}" type="slidenum">
              <a:rPr lang="en-US" sz="1400" smtClean="0"/>
              <a:pPr eaLnBrk="1" hangingPunct="1"/>
              <a:t>17</a:t>
            </a:fld>
            <a:endParaRPr lang="en-US" sz="1400" smtClean="0"/>
          </a:p>
        </p:txBody>
      </p:sp>
    </p:spTree>
    <p:extLst>
      <p:ext uri="{BB962C8B-B14F-4D97-AF65-F5344CB8AC3E}">
        <p14:creationId xmlns:p14="http://schemas.microsoft.com/office/powerpoint/2010/main" xmlns="" val="579915792"/>
      </p:ext>
    </p:extLst>
  </p:cSld>
  <p:clrMapOvr>
    <a:masterClrMapping/>
  </p:clrMapOvr>
  <p:transition spd="slow">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a:xfrm>
            <a:off x="457200" y="457200"/>
            <a:ext cx="8229600" cy="9906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3200" b="1" dirty="0" smtClean="0">
                <a:latin typeface="Bookman Old Style" pitchFamily="18" charset="0"/>
              </a:rPr>
              <a:t>GUIDELINES FOR SCRUTINY cot..</a:t>
            </a:r>
            <a:endParaRPr lang="en-US" sz="3200" b="1" dirty="0" smtClean="0">
              <a:solidFill>
                <a:schemeClr val="bg1"/>
              </a:solidFill>
            </a:endParaRPr>
          </a:p>
        </p:txBody>
      </p:sp>
      <p:sp>
        <p:nvSpPr>
          <p:cNvPr id="50180" name="Rectangle 3"/>
          <p:cNvSpPr>
            <a:spLocks noGrp="1" noChangeArrowheads="1"/>
          </p:cNvSpPr>
          <p:nvPr>
            <p:ph idx="1"/>
          </p:nvPr>
        </p:nvSpPr>
        <p:spPr>
          <a:xfrm>
            <a:off x="838200" y="1828800"/>
            <a:ext cx="7620000" cy="3810000"/>
          </a:xfrm>
        </p:spPr>
        <p:txBody>
          <a:bodyPr>
            <a:normAutofit lnSpcReduction="10000"/>
          </a:bodyPr>
          <a:lstStyle/>
          <a:p>
            <a:pPr algn="just" eaLnBrk="1" hangingPunct="1">
              <a:buNone/>
            </a:pPr>
            <a:r>
              <a:rPr lang="en-US" sz="2800" b="1" dirty="0" smtClean="0"/>
              <a:t>    </a:t>
            </a:r>
            <a:r>
              <a:rPr lang="en-US" sz="2800" b="1" dirty="0" smtClean="0">
                <a:latin typeface="Bookman Old Style" pitchFamily="18" charset="0"/>
              </a:rPr>
              <a:t>The online Scrutiny Functionality on ACES – GST application will further boosts the efforts of the department to leverage technology and risk based tool to encourage self compliance and to conduct scrutiny of the returns with minimum interaction with the registered person.</a:t>
            </a:r>
          </a:p>
          <a:p>
            <a:pPr algn="just" eaLnBrk="1" hangingPunct="1">
              <a:buNone/>
            </a:pPr>
            <a:endParaRPr lang="en-US" sz="2800" b="1" dirty="0" smtClean="0"/>
          </a:p>
        </p:txBody>
      </p:sp>
      <p:sp>
        <p:nvSpPr>
          <p:cNvPr id="50181"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F315FC22-2B81-47A7-A82B-14CDA4699E18}" type="slidenum">
              <a:rPr lang="en-US" sz="1400" smtClean="0"/>
              <a:pPr eaLnBrk="1" hangingPunct="1"/>
              <a:t>18</a:t>
            </a:fld>
            <a:endParaRPr lang="en-US" sz="1400" smtClean="0"/>
          </a:p>
        </p:txBody>
      </p:sp>
    </p:spTree>
    <p:extLst>
      <p:ext uri="{BB962C8B-B14F-4D97-AF65-F5344CB8AC3E}">
        <p14:creationId xmlns:p14="http://schemas.microsoft.com/office/powerpoint/2010/main" xmlns="" val="2715466638"/>
      </p:ext>
    </p:extLst>
  </p:cSld>
  <p:clrMapOvr>
    <a:masterClrMapping/>
  </p:clrMapOvr>
  <p:transition spd="slow">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2666999"/>
            <a:ext cx="6629400" cy="1295401"/>
          </a:xfrm>
        </p:spPr>
        <p:txBody>
          <a:bodyPr>
            <a:normAutofit/>
          </a:bodyPr>
          <a:lstStyle/>
          <a:p>
            <a:pPr algn="ctr">
              <a:buNone/>
            </a:pPr>
            <a:r>
              <a:rPr lang="en-US" sz="7200" b="1" dirty="0" smtClean="0">
                <a:solidFill>
                  <a:srgbClr val="FF0000"/>
                </a:solidFill>
                <a:latin typeface="Bookman Old Style" pitchFamily="18" charset="0"/>
              </a:rPr>
              <a:t>THANK YOU</a:t>
            </a:r>
            <a:endParaRPr lang="en-US" sz="7200" b="1" dirty="0">
              <a:solidFill>
                <a:srgbClr val="FF0000"/>
              </a:solidFill>
              <a:latin typeface="Bookman Old Style" pitchFamily="18"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14554"/>
            <a:ext cx="7924800" cy="1138246"/>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3600" b="1" dirty="0" smtClean="0">
                <a:solidFill>
                  <a:schemeClr val="bg1"/>
                </a:solidFill>
                <a:latin typeface="Bookman Old Style" pitchFamily="18" charset="0"/>
              </a:rPr>
              <a:t>GOODS AND SERVICE TAX AT A GLANCE</a:t>
            </a:r>
            <a:endParaRPr lang="en-US" sz="3600" b="1" dirty="0">
              <a:solidFill>
                <a:schemeClr val="bg1"/>
              </a:solidFill>
              <a:latin typeface="Bookman Old Style" pitchFamily="18"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ransition spd="slow">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952" y="486770"/>
            <a:ext cx="7848600" cy="7620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IN" sz="3600" b="1" dirty="0" smtClean="0">
                <a:solidFill>
                  <a:schemeClr val="bg1"/>
                </a:solidFill>
                <a:latin typeface="Bookman Old Style" pitchFamily="18" charset="0"/>
              </a:rPr>
              <a:t>OUTPUT TAX</a:t>
            </a:r>
            <a:endParaRPr lang="en-US" sz="4000" b="1" dirty="0">
              <a:solidFill>
                <a:schemeClr val="bg1"/>
              </a:solidFill>
              <a:latin typeface="Bookman Old Style" pitchFamily="18"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a:p>
        </p:txBody>
      </p:sp>
      <p:sp>
        <p:nvSpPr>
          <p:cNvPr id="3" name="Subtitle 2"/>
          <p:cNvSpPr>
            <a:spLocks noGrp="1"/>
          </p:cNvSpPr>
          <p:nvPr>
            <p:ph type="subTitle" idx="1"/>
          </p:nvPr>
        </p:nvSpPr>
        <p:spPr>
          <a:xfrm>
            <a:off x="609600" y="1524000"/>
            <a:ext cx="7848600" cy="3733800"/>
          </a:xfrm>
        </p:spPr>
        <p:txBody>
          <a:bodyPr>
            <a:noAutofit/>
          </a:bodyPr>
          <a:lstStyle/>
          <a:p>
            <a:pPr algn="just">
              <a:lnSpc>
                <a:spcPct val="160000"/>
              </a:lnSpc>
            </a:pPr>
            <a:r>
              <a:rPr lang="en-IN" sz="2200" b="1" dirty="0" smtClean="0">
                <a:solidFill>
                  <a:schemeClr val="tx1"/>
                </a:solidFill>
                <a:latin typeface="Bookman Old Style" pitchFamily="18" charset="0"/>
              </a:rPr>
              <a:t>Section </a:t>
            </a:r>
            <a:r>
              <a:rPr lang="en-IN" sz="2700" b="1" dirty="0" smtClean="0">
                <a:solidFill>
                  <a:schemeClr val="tx1"/>
                </a:solidFill>
                <a:latin typeface="Bookman Old Style" pitchFamily="18" charset="0"/>
              </a:rPr>
              <a:t>2</a:t>
            </a:r>
            <a:r>
              <a:rPr lang="en-IN" sz="2200" b="1" dirty="0" smtClean="0">
                <a:solidFill>
                  <a:schemeClr val="tx1"/>
                </a:solidFill>
                <a:latin typeface="Bookman Old Style" pitchFamily="18" charset="0"/>
              </a:rPr>
              <a:t>(8</a:t>
            </a:r>
            <a:r>
              <a:rPr lang="en-IN" sz="2700" b="1" dirty="0" smtClean="0">
                <a:solidFill>
                  <a:schemeClr val="tx1"/>
                </a:solidFill>
                <a:latin typeface="Bookman Old Style" pitchFamily="18" charset="0"/>
              </a:rPr>
              <a:t>2</a:t>
            </a:r>
            <a:r>
              <a:rPr lang="en-IN" sz="2200" b="1" dirty="0" smtClean="0">
                <a:solidFill>
                  <a:schemeClr val="tx1"/>
                </a:solidFill>
                <a:latin typeface="Bookman Old Style" pitchFamily="18" charset="0"/>
              </a:rPr>
              <a:t>) of CGST Act, “output tax” in relation to a taxable person, means the tax chargeable under this Act on taxable supply of goods or services or both made by him or by his agent but excludes tax payable by him on reverse charge basis.</a:t>
            </a:r>
          </a:p>
          <a:p>
            <a:pPr algn="just">
              <a:lnSpc>
                <a:spcPct val="160000"/>
              </a:lnSpc>
            </a:pPr>
            <a:endParaRPr lang="en-IN" sz="2200" b="1" dirty="0" smtClean="0">
              <a:solidFill>
                <a:schemeClr val="tx1"/>
              </a:solidFill>
            </a:endParaRPr>
          </a:p>
          <a:p>
            <a:pPr algn="just">
              <a:lnSpc>
                <a:spcPct val="160000"/>
              </a:lnSpc>
            </a:pPr>
            <a:endParaRPr lang="en-IN" sz="2200" b="1" dirty="0" smtClean="0">
              <a:solidFill>
                <a:schemeClr val="tx1"/>
              </a:solidFill>
            </a:endParaRPr>
          </a:p>
          <a:p>
            <a:pPr algn="just">
              <a:lnSpc>
                <a:spcPct val="160000"/>
              </a:lnSpc>
              <a:buFont typeface="Wingdings"/>
              <a:buChar char="w"/>
            </a:pPr>
            <a:endParaRPr lang="en-US" sz="2200" b="1" dirty="0" smtClean="0">
              <a:solidFill>
                <a:schemeClr val="tx1"/>
              </a:solidFill>
              <a:latin typeface="Bookman Old Style" pitchFamily="18" charset="0"/>
            </a:endParaRPr>
          </a:p>
        </p:txBody>
      </p:sp>
    </p:spTree>
  </p:cSld>
  <p:clrMapOvr>
    <a:masterClrMapping/>
  </p:clrMapOvr>
  <p:transition spd="slow">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543800" cy="6096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3600" b="1" dirty="0" smtClean="0">
                <a:solidFill>
                  <a:schemeClr val="bg1"/>
                </a:solidFill>
                <a:latin typeface="Bookman Old Style" pitchFamily="18" charset="0"/>
              </a:rPr>
              <a:t>INPUT TAX CREDIT</a:t>
            </a:r>
            <a:endParaRPr lang="en-US" sz="3600" b="1" dirty="0">
              <a:solidFill>
                <a:schemeClr val="bg1"/>
              </a:solidFill>
              <a:latin typeface="Bookman Old Style" pitchFamily="18"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4</a:t>
            </a:fld>
            <a:endParaRPr lang="en-US"/>
          </a:p>
        </p:txBody>
      </p:sp>
      <p:sp>
        <p:nvSpPr>
          <p:cNvPr id="3" name="Subtitle 2"/>
          <p:cNvSpPr>
            <a:spLocks noGrp="1"/>
          </p:cNvSpPr>
          <p:nvPr>
            <p:ph type="subTitle" idx="1"/>
          </p:nvPr>
        </p:nvSpPr>
        <p:spPr>
          <a:xfrm>
            <a:off x="428596" y="1214422"/>
            <a:ext cx="8105804" cy="5214974"/>
          </a:xfrm>
        </p:spPr>
        <p:txBody>
          <a:bodyPr>
            <a:noAutofit/>
          </a:bodyPr>
          <a:lstStyle/>
          <a:p>
            <a:pPr algn="just">
              <a:lnSpc>
                <a:spcPct val="160000"/>
              </a:lnSpc>
            </a:pPr>
            <a:r>
              <a:rPr lang="en-IN" sz="2000" dirty="0" smtClean="0">
                <a:solidFill>
                  <a:schemeClr val="tx1"/>
                </a:solidFill>
                <a:latin typeface="Bookman Old Style" pitchFamily="18" charset="0"/>
              </a:rPr>
              <a:t>'Input Tax Credit' or 'ITC' means </a:t>
            </a:r>
            <a:r>
              <a:rPr lang="en-IN" sz="2000" b="1" dirty="0" smtClean="0">
                <a:solidFill>
                  <a:schemeClr val="tx1"/>
                </a:solidFill>
                <a:latin typeface="Bookman Old Style" pitchFamily="18" charset="0"/>
              </a:rPr>
              <a:t>the Goods and Services Tax (GST) paid by a taxable person on any purchase of goods and/or services that are used or will be used for business</a:t>
            </a:r>
            <a:r>
              <a:rPr lang="en-IN" sz="2000" dirty="0" smtClean="0">
                <a:solidFill>
                  <a:schemeClr val="tx1"/>
                </a:solidFill>
                <a:latin typeface="Bookman Old Style" pitchFamily="18" charset="0"/>
              </a:rPr>
              <a:t>. ITC value can be reduced from the GST payable on the sales by the taxable person only after fulfilling some conditions.</a:t>
            </a:r>
          </a:p>
          <a:p>
            <a:pPr algn="just">
              <a:lnSpc>
                <a:spcPct val="160000"/>
              </a:lnSpc>
            </a:pPr>
            <a:r>
              <a:rPr lang="en-US" sz="2000" b="1" dirty="0" smtClean="0">
                <a:solidFill>
                  <a:schemeClr val="tx1"/>
                </a:solidFill>
                <a:latin typeface="Bookman Old Style" pitchFamily="18" charset="0"/>
              </a:rPr>
              <a:t>Conditions are</a:t>
            </a:r>
          </a:p>
          <a:p>
            <a:pPr marL="457200" indent="-457200" algn="just">
              <a:lnSpc>
                <a:spcPct val="160000"/>
              </a:lnSpc>
              <a:buFont typeface="Wingdings" pitchFamily="2" charset="2"/>
              <a:buChar char="q"/>
            </a:pPr>
            <a:r>
              <a:rPr lang="en-IN" sz="2000" b="1" dirty="0" smtClean="0">
                <a:solidFill>
                  <a:schemeClr val="tx1"/>
                </a:solidFill>
                <a:latin typeface="Bookman Old Style" pitchFamily="18" charset="0"/>
              </a:rPr>
              <a:t>Taxpaying documents such as tax invoice, debit note etc., </a:t>
            </a:r>
          </a:p>
          <a:p>
            <a:pPr marL="457200" indent="-457200" algn="just">
              <a:lnSpc>
                <a:spcPct val="160000"/>
              </a:lnSpc>
              <a:buFont typeface="Wingdings" pitchFamily="2" charset="2"/>
              <a:buChar char="q"/>
            </a:pPr>
            <a:r>
              <a:rPr lang="en-IN" sz="2000" b="1" dirty="0" smtClean="0">
                <a:solidFill>
                  <a:schemeClr val="tx1"/>
                </a:solidFill>
                <a:latin typeface="Bookman Old Style" pitchFamily="18" charset="0"/>
              </a:rPr>
              <a:t>Goods / service should have been received/deemed to be received by the taxable person</a:t>
            </a:r>
            <a:endParaRPr lang="en-US" sz="2000" b="1" dirty="0">
              <a:solidFill>
                <a:schemeClr val="tx1"/>
              </a:solidFill>
              <a:latin typeface="Bookman Old Style" pitchFamily="18" charset="0"/>
            </a:endParaRPr>
          </a:p>
        </p:txBody>
      </p:sp>
    </p:spTree>
  </p:cSld>
  <p:clrMapOvr>
    <a:masterClrMapping/>
  </p:clrMapOvr>
  <p:transition spd="slow">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381000"/>
            <a:ext cx="7848600" cy="6858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3600" b="1" dirty="0" smtClean="0">
                <a:solidFill>
                  <a:schemeClr val="bg1"/>
                </a:solidFill>
                <a:latin typeface="Bookman Old Style" pitchFamily="18" charset="0"/>
              </a:rPr>
              <a:t>INPUT TAX CREDIT CONT.</a:t>
            </a:r>
            <a:endParaRPr lang="en-US" sz="3600" b="1" dirty="0">
              <a:solidFill>
                <a:schemeClr val="bg1"/>
              </a:solidFill>
            </a:endParaRPr>
          </a:p>
        </p:txBody>
      </p:sp>
      <p:sp>
        <p:nvSpPr>
          <p:cNvPr id="2" name="Content Placeholder 1"/>
          <p:cNvSpPr>
            <a:spLocks noGrp="1"/>
          </p:cNvSpPr>
          <p:nvPr>
            <p:ph idx="1"/>
          </p:nvPr>
        </p:nvSpPr>
        <p:spPr>
          <a:xfrm>
            <a:off x="457200" y="1600200"/>
            <a:ext cx="8229600" cy="4343400"/>
          </a:xfrm>
        </p:spPr>
        <p:txBody>
          <a:bodyPr>
            <a:normAutofit fontScale="92500" lnSpcReduction="20000"/>
          </a:bodyPr>
          <a:lstStyle/>
          <a:p>
            <a:pPr marL="457200" indent="-457200" algn="just">
              <a:buFont typeface="Wingdings" pitchFamily="2" charset="2"/>
              <a:buChar char="q"/>
            </a:pPr>
            <a:r>
              <a:rPr lang="en-IN" sz="2000" b="1" dirty="0" smtClean="0">
                <a:solidFill>
                  <a:schemeClr val="tx1"/>
                </a:solidFill>
                <a:latin typeface="Bookman Old Style" pitchFamily="18" charset="0"/>
              </a:rPr>
              <a:t>Tax charged on the invoice and should have been paid to the credit of government. </a:t>
            </a:r>
          </a:p>
          <a:p>
            <a:pPr marL="457200" indent="-457200" algn="just">
              <a:buFont typeface="Wingdings" pitchFamily="2" charset="2"/>
              <a:buChar char="q"/>
            </a:pPr>
            <a:r>
              <a:rPr lang="en-IN" sz="2000" b="1" dirty="0" smtClean="0">
                <a:solidFill>
                  <a:schemeClr val="tx1"/>
                </a:solidFill>
                <a:latin typeface="Bookman Old Style" pitchFamily="18" charset="0"/>
              </a:rPr>
              <a:t>Return should have been furnished by the tax payer. </a:t>
            </a:r>
          </a:p>
          <a:p>
            <a:pPr marL="457200" indent="-457200" algn="just">
              <a:buFont typeface="Wingdings" pitchFamily="2" charset="2"/>
              <a:buChar char="q"/>
            </a:pPr>
            <a:r>
              <a:rPr lang="en-IN" sz="2000" b="1" dirty="0" smtClean="0">
                <a:solidFill>
                  <a:schemeClr val="tx1"/>
                </a:solidFill>
                <a:latin typeface="Bookman Old Style" pitchFamily="18" charset="0"/>
              </a:rPr>
              <a:t>Credit for goods against an invoice received in lots / instalments can be availed only on last lot in instalment.</a:t>
            </a:r>
          </a:p>
          <a:p>
            <a:pPr marL="457200" indent="-457200" algn="just">
              <a:buFont typeface="Wingdings" pitchFamily="2" charset="2"/>
              <a:buChar char="q"/>
            </a:pPr>
            <a:r>
              <a:rPr lang="en-IN" sz="2000" b="1" dirty="0" smtClean="0">
                <a:solidFill>
                  <a:schemeClr val="tx1"/>
                </a:solidFill>
                <a:latin typeface="Bookman Old Style" pitchFamily="18" charset="0"/>
              </a:rPr>
              <a:t>The timelines for entitlement of credit against a particular invoice shall lapse on the expiry of one year from date of issue. </a:t>
            </a:r>
          </a:p>
          <a:p>
            <a:pPr marL="457200" indent="-457200" algn="just">
              <a:buNone/>
            </a:pPr>
            <a:r>
              <a:rPr lang="en-US" sz="2000" b="1" dirty="0" smtClean="0">
                <a:solidFill>
                  <a:schemeClr val="tx1"/>
                </a:solidFill>
                <a:latin typeface="Bookman Old Style" pitchFamily="18" charset="0"/>
              </a:rPr>
              <a:t>	</a:t>
            </a:r>
            <a:r>
              <a:rPr lang="en-US" sz="2600" b="1" dirty="0" smtClean="0">
                <a:solidFill>
                  <a:schemeClr val="tx1"/>
                </a:solidFill>
                <a:latin typeface="Bookman Old Style" pitchFamily="18" charset="0"/>
              </a:rPr>
              <a:t>FURTHER</a:t>
            </a:r>
            <a:endParaRPr lang="en-IN" sz="2000" b="1" dirty="0" smtClean="0">
              <a:solidFill>
                <a:schemeClr val="tx1"/>
              </a:solidFill>
              <a:latin typeface="Bookman Old Style" pitchFamily="18" charset="0"/>
            </a:endParaRPr>
          </a:p>
          <a:p>
            <a:pPr marL="457200" indent="-457200" algn="just">
              <a:buFont typeface="Wingdings" pitchFamily="2" charset="2"/>
              <a:buChar char="q"/>
            </a:pPr>
            <a:r>
              <a:rPr lang="en-US" sz="2000" b="1" dirty="0" smtClean="0">
                <a:solidFill>
                  <a:schemeClr val="tx1"/>
                </a:solidFill>
                <a:latin typeface="Bookman Old Style" pitchFamily="18" charset="0"/>
              </a:rPr>
              <a:t>Ineligible / Blocked Credit shall be reversed as per Section 17(5) of the Act.</a:t>
            </a:r>
            <a:endParaRPr lang="en-IN" sz="2000" b="1" dirty="0" smtClean="0">
              <a:solidFill>
                <a:schemeClr val="tx1"/>
              </a:solidFill>
              <a:latin typeface="Bookman Old Style" pitchFamily="18" charset="0"/>
            </a:endParaRPr>
          </a:p>
          <a:p>
            <a:pPr marL="457200" indent="-457200" algn="just">
              <a:buFont typeface="Wingdings" pitchFamily="2" charset="2"/>
              <a:buChar char="q"/>
            </a:pPr>
            <a:r>
              <a:rPr lang="en-US" sz="2000" b="1" dirty="0" smtClean="0">
                <a:solidFill>
                  <a:schemeClr val="tx1"/>
                </a:solidFill>
                <a:latin typeface="Bookman Old Style" pitchFamily="18" charset="0"/>
              </a:rPr>
              <a:t>Input Tax Credit shall be reduced/reversed attributable to exempt supplies as per Rule 42 &amp; 43.</a:t>
            </a:r>
          </a:p>
          <a:p>
            <a:pPr marL="457200" indent="-457200" algn="just">
              <a:buFont typeface="Wingdings" pitchFamily="2" charset="2"/>
              <a:buChar char="q"/>
            </a:pPr>
            <a:r>
              <a:rPr lang="en-US" sz="2000" b="1" dirty="0" smtClean="0">
                <a:solidFill>
                  <a:schemeClr val="tx1"/>
                </a:solidFill>
                <a:latin typeface="Bookman Old Style" pitchFamily="18" charset="0"/>
              </a:rPr>
              <a:t>Refund on account of zero rate supplies or inverse duty structure.</a:t>
            </a:r>
          </a:p>
          <a:p>
            <a:pPr marL="457200" indent="-457200">
              <a:buFont typeface="Wingdings" pitchFamily="2" charset="2"/>
              <a:buChar char="q"/>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spd="slow">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en-US" sz="3200" b="1" dirty="0" smtClean="0">
                <a:solidFill>
                  <a:schemeClr val="bg1"/>
                </a:solidFill>
                <a:latin typeface="Bookman Old Style" pitchFamily="18" charset="0"/>
              </a:rPr>
              <a:t>RETURNS REQUIRED TO BE FILED/VERIFIED</a:t>
            </a:r>
            <a:endParaRPr lang="en-US" sz="3200" b="1" dirty="0">
              <a:solidFill>
                <a:schemeClr val="bg1"/>
              </a:solidFill>
              <a:latin typeface="Bookman Old Style" pitchFamily="18" charset="0"/>
            </a:endParaRPr>
          </a:p>
        </p:txBody>
      </p:sp>
      <p:sp>
        <p:nvSpPr>
          <p:cNvPr id="3" name="Content Placeholder 2"/>
          <p:cNvSpPr>
            <a:spLocks noGrp="1"/>
          </p:cNvSpPr>
          <p:nvPr>
            <p:ph idx="1"/>
          </p:nvPr>
        </p:nvSpPr>
        <p:spPr>
          <a:xfrm>
            <a:off x="457200" y="1752600"/>
            <a:ext cx="8229600" cy="4191000"/>
          </a:xfrm>
        </p:spPr>
        <p:txBody>
          <a:bodyPr>
            <a:normAutofit lnSpcReduction="10000"/>
          </a:bodyPr>
          <a:lstStyle/>
          <a:p>
            <a:pPr>
              <a:lnSpc>
                <a:spcPct val="150000"/>
              </a:lnSpc>
              <a:buNone/>
            </a:pPr>
            <a:r>
              <a:rPr lang="en-US" sz="1800" b="1" spc="-150" dirty="0" smtClean="0">
                <a:latin typeface="Bookman Old Style" pitchFamily="18" charset="0"/>
              </a:rPr>
              <a:t>TO BE FILED </a:t>
            </a:r>
            <a:r>
              <a:rPr lang="en-US" sz="1800" b="1" spc="-150" dirty="0" smtClean="0">
                <a:latin typeface="Bookman Old Style" pitchFamily="18" charset="0"/>
              </a:rPr>
              <a:t> MAINLY</a:t>
            </a:r>
            <a:endParaRPr lang="en-US" sz="1800" b="1" spc="-150" dirty="0" smtClean="0">
              <a:latin typeface="Bookman Old Style" pitchFamily="18" charset="0"/>
            </a:endParaRPr>
          </a:p>
          <a:p>
            <a:pPr>
              <a:lnSpc>
                <a:spcPct val="150000"/>
              </a:lnSpc>
              <a:buFont typeface="Wingdings" pitchFamily="2" charset="2"/>
              <a:buChar char="q"/>
            </a:pPr>
            <a:r>
              <a:rPr lang="en-US" sz="1800" b="1" spc="-150" dirty="0" smtClean="0">
                <a:latin typeface="Bookman Old Style" pitchFamily="18" charset="0"/>
              </a:rPr>
              <a:t>GSTR 1</a:t>
            </a:r>
          </a:p>
          <a:p>
            <a:pPr>
              <a:lnSpc>
                <a:spcPct val="150000"/>
              </a:lnSpc>
              <a:buFont typeface="Wingdings" pitchFamily="2" charset="2"/>
              <a:buChar char="q"/>
            </a:pPr>
            <a:r>
              <a:rPr lang="en-US" sz="1800" b="1" spc="-150" dirty="0" smtClean="0">
                <a:latin typeface="Bookman Old Style" pitchFamily="18" charset="0"/>
              </a:rPr>
              <a:t>GSTR 3B</a:t>
            </a:r>
          </a:p>
          <a:p>
            <a:pPr>
              <a:lnSpc>
                <a:spcPct val="150000"/>
              </a:lnSpc>
              <a:buFont typeface="Wingdings" pitchFamily="2" charset="2"/>
              <a:buChar char="q"/>
            </a:pPr>
            <a:r>
              <a:rPr lang="en-US" sz="1800" b="1" spc="-150" dirty="0" smtClean="0">
                <a:latin typeface="Bookman Old Style" pitchFamily="18" charset="0"/>
              </a:rPr>
              <a:t>RFD 01 FOR REFUND IF ANY</a:t>
            </a:r>
          </a:p>
          <a:p>
            <a:pPr>
              <a:lnSpc>
                <a:spcPct val="150000"/>
              </a:lnSpc>
              <a:buFont typeface="Wingdings" pitchFamily="2" charset="2"/>
              <a:buChar char="q"/>
            </a:pPr>
            <a:r>
              <a:rPr lang="en-US" sz="1800" b="1" spc="-150" dirty="0" smtClean="0">
                <a:latin typeface="Bookman Old Style" pitchFamily="18" charset="0"/>
              </a:rPr>
              <a:t>GSTR  9 IF APPLICABLE</a:t>
            </a:r>
          </a:p>
          <a:p>
            <a:pPr>
              <a:lnSpc>
                <a:spcPct val="150000"/>
              </a:lnSpc>
              <a:buFont typeface="Wingdings" pitchFamily="2" charset="2"/>
              <a:buChar char="q"/>
            </a:pPr>
            <a:r>
              <a:rPr lang="en-US" sz="1800" b="1" spc="-150" dirty="0" smtClean="0">
                <a:latin typeface="Bookman Old Style" pitchFamily="18" charset="0"/>
              </a:rPr>
              <a:t>GSTR 9C IF APPLICABLE</a:t>
            </a:r>
          </a:p>
          <a:p>
            <a:pPr>
              <a:lnSpc>
                <a:spcPct val="150000"/>
              </a:lnSpc>
              <a:buNone/>
            </a:pPr>
            <a:r>
              <a:rPr lang="en-US" sz="1800" b="1" spc="-150" dirty="0" smtClean="0">
                <a:latin typeface="Bookman Old Style" pitchFamily="18" charset="0"/>
              </a:rPr>
              <a:t>TO BE VERIFIED</a:t>
            </a:r>
          </a:p>
          <a:p>
            <a:pPr>
              <a:lnSpc>
                <a:spcPct val="150000"/>
              </a:lnSpc>
              <a:buFont typeface="Wingdings" pitchFamily="2" charset="2"/>
              <a:buChar char="q"/>
            </a:pPr>
            <a:r>
              <a:rPr lang="en-US" sz="1800" b="1" spc="-150" dirty="0" smtClean="0">
                <a:latin typeface="Bookman Old Style" pitchFamily="18" charset="0"/>
              </a:rPr>
              <a:t>GSTR 2A</a:t>
            </a:r>
          </a:p>
          <a:p>
            <a:pPr>
              <a:lnSpc>
                <a:spcPct val="150000"/>
              </a:lnSpc>
              <a:buFont typeface="Wingdings" pitchFamily="2" charset="2"/>
              <a:buChar char="q"/>
            </a:pPr>
            <a:r>
              <a:rPr lang="en-US" sz="1800" b="1" spc="-150" dirty="0" smtClean="0">
                <a:latin typeface="Bookman Old Style" pitchFamily="18" charset="0"/>
              </a:rPr>
              <a:t>TABLE 8A</a:t>
            </a:r>
            <a:endParaRPr lang="en-US" sz="1800" b="1" spc="-150" dirty="0" smtClean="0">
              <a:latin typeface="Bookman Old Style" pitchFamily="18"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71744"/>
            <a:ext cx="7924800" cy="71438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3600" b="1" dirty="0" smtClean="0">
                <a:solidFill>
                  <a:schemeClr val="bg1"/>
                </a:solidFill>
                <a:latin typeface="Bookman Old Style" pitchFamily="18" charset="0"/>
              </a:rPr>
              <a:t>SCRUTINY OF GST RETURNS</a:t>
            </a:r>
            <a:endParaRPr lang="en-US" sz="3600" b="1" dirty="0">
              <a:solidFill>
                <a:schemeClr val="bg1"/>
              </a:solidFill>
              <a:latin typeface="Bookman Old Style" pitchFamily="18"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ransition spd="slow">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924800" cy="695308"/>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3200" b="1" dirty="0" smtClean="0">
                <a:solidFill>
                  <a:schemeClr val="bg1"/>
                </a:solidFill>
              </a:rPr>
              <a:t>GST RETURN SCRUTINY</a:t>
            </a:r>
            <a:endParaRPr lang="en-US" sz="3200" b="1" dirty="0">
              <a:solidFill>
                <a:schemeClr val="bg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
        <p:nvSpPr>
          <p:cNvPr id="3" name="Subtitle 2"/>
          <p:cNvSpPr>
            <a:spLocks noGrp="1"/>
          </p:cNvSpPr>
          <p:nvPr>
            <p:ph type="subTitle" idx="1"/>
          </p:nvPr>
        </p:nvSpPr>
        <p:spPr>
          <a:xfrm>
            <a:off x="285720" y="1142984"/>
            <a:ext cx="8572560" cy="5500726"/>
          </a:xfrm>
        </p:spPr>
        <p:txBody>
          <a:bodyPr>
            <a:noAutofit/>
          </a:bodyPr>
          <a:lstStyle/>
          <a:p>
            <a:pPr algn="just">
              <a:lnSpc>
                <a:spcPct val="170000"/>
              </a:lnSpc>
            </a:pPr>
            <a:r>
              <a:rPr lang="en-IN" sz="2400" dirty="0" smtClean="0">
                <a:solidFill>
                  <a:schemeClr val="tx1"/>
                </a:solidFill>
                <a:latin typeface="Bookman Old Style" pitchFamily="18" charset="0"/>
              </a:rPr>
              <a:t>Section 61 of CGST Act, 2017 contains the provisions of scrutiny of GST returns which empowers proper officer to scrutinize the return and related particulars furnished by the taxable person to verify the correctness of the return and inform him of the discrepancies noticed, if any, in a manner as may be prescribed. </a:t>
            </a:r>
            <a:r>
              <a:rPr lang="en-US" sz="2400" dirty="0" smtClean="0">
                <a:solidFill>
                  <a:schemeClr val="tx1"/>
                </a:solidFill>
                <a:latin typeface="Bookman Old Style" pitchFamily="18" charset="0"/>
              </a:rPr>
              <a:t>“Scrutiny” means a critical examination of the any paper/returns/documents etc. submitted.</a:t>
            </a:r>
            <a:endParaRPr lang="en-IN" sz="2400" dirty="0" smtClean="0">
              <a:solidFill>
                <a:schemeClr val="tx1"/>
              </a:solidFill>
              <a:latin typeface="Bookman Old Style" pitchFamily="18" charset="0"/>
            </a:endParaRPr>
          </a:p>
          <a:p>
            <a:pPr algn="just">
              <a:lnSpc>
                <a:spcPct val="170000"/>
              </a:lnSpc>
            </a:pPr>
            <a:endParaRPr lang="en-IN" sz="2400" dirty="0" smtClean="0">
              <a:solidFill>
                <a:schemeClr val="tx1"/>
              </a:solidFill>
            </a:endParaRPr>
          </a:p>
          <a:p>
            <a:pPr algn="just">
              <a:lnSpc>
                <a:spcPct val="170000"/>
              </a:lnSpc>
              <a:buFont typeface="Wingdings"/>
              <a:buChar char="è"/>
            </a:pPr>
            <a:endParaRPr lang="en-US" sz="2400" b="1" spc="-150" dirty="0" smtClean="0">
              <a:solidFill>
                <a:schemeClr val="tx1"/>
              </a:solidFill>
              <a:latin typeface="Bookman Old Style" pitchFamily="18" charset="0"/>
            </a:endParaRPr>
          </a:p>
          <a:p>
            <a:pPr algn="just"/>
            <a:endParaRPr lang="en-US" sz="1600" dirty="0">
              <a:solidFill>
                <a:srgbClr val="002060"/>
              </a:solidFill>
            </a:endParaRPr>
          </a:p>
        </p:txBody>
      </p:sp>
    </p:spTree>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609600"/>
            <a:ext cx="8229600" cy="685800"/>
          </a:xfr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sz="3600" b="1" dirty="0" smtClean="0">
                <a:latin typeface="Bookman Old Style" pitchFamily="18" charset="0"/>
              </a:rPr>
              <a:t>GISTS OF SECTION 61 OF CGST ACT</a:t>
            </a:r>
          </a:p>
        </p:txBody>
      </p:sp>
      <p:sp>
        <p:nvSpPr>
          <p:cNvPr id="20484" name="Rectangle 3"/>
          <p:cNvSpPr>
            <a:spLocks noGrp="1" noChangeArrowheads="1"/>
          </p:cNvSpPr>
          <p:nvPr>
            <p:ph idx="1"/>
          </p:nvPr>
        </p:nvSpPr>
        <p:spPr>
          <a:xfrm>
            <a:off x="500034" y="1428736"/>
            <a:ext cx="8358246" cy="4714908"/>
          </a:xfrm>
        </p:spPr>
        <p:txBody>
          <a:bodyPr>
            <a:normAutofit fontScale="92500" lnSpcReduction="20000"/>
          </a:bodyPr>
          <a:lstStyle/>
          <a:p>
            <a:pPr algn="just">
              <a:lnSpc>
                <a:spcPct val="90000"/>
              </a:lnSpc>
              <a:buFont typeface="Wingdings" pitchFamily="2" charset="2"/>
              <a:buChar char="q"/>
            </a:pPr>
            <a:r>
              <a:rPr lang="en-US" sz="3200" b="1" dirty="0" smtClean="0">
                <a:latin typeface="Bookman Old Style" pitchFamily="18" charset="0"/>
              </a:rPr>
              <a:t>Proper officer can scrutinize the returns for its correctness</a:t>
            </a:r>
          </a:p>
          <a:p>
            <a:pPr algn="just">
              <a:lnSpc>
                <a:spcPct val="90000"/>
              </a:lnSpc>
              <a:buFont typeface="Wingdings" pitchFamily="2" charset="2"/>
              <a:buChar char="q"/>
            </a:pPr>
            <a:r>
              <a:rPr lang="en-US" sz="3200" b="1" dirty="0" smtClean="0">
                <a:latin typeface="Bookman Old Style" pitchFamily="18" charset="0"/>
              </a:rPr>
              <a:t>It is non compulsory Pre-adjudication Process</a:t>
            </a:r>
          </a:p>
          <a:p>
            <a:pPr algn="just">
              <a:lnSpc>
                <a:spcPct val="90000"/>
              </a:lnSpc>
              <a:buFont typeface="Wingdings" pitchFamily="2" charset="2"/>
              <a:buChar char="q"/>
            </a:pPr>
            <a:r>
              <a:rPr lang="en-US" sz="3200" b="1" dirty="0" smtClean="0">
                <a:latin typeface="Bookman Old Style" pitchFamily="18" charset="0"/>
              </a:rPr>
              <a:t>It is not mandatory to Scrutinize the returns by the Proper officer.</a:t>
            </a:r>
          </a:p>
          <a:p>
            <a:pPr algn="just">
              <a:lnSpc>
                <a:spcPct val="90000"/>
              </a:lnSpc>
              <a:buFont typeface="Wingdings" pitchFamily="2" charset="2"/>
              <a:buChar char="q"/>
            </a:pPr>
            <a:r>
              <a:rPr lang="en-US" sz="3200" b="1" dirty="0" smtClean="0">
                <a:latin typeface="Bookman Old Style" pitchFamily="18" charset="0"/>
              </a:rPr>
              <a:t>Scrutiny is not a legal or judicial proceedings as no order can be passed.</a:t>
            </a:r>
          </a:p>
          <a:p>
            <a:pPr algn="just">
              <a:lnSpc>
                <a:spcPct val="90000"/>
              </a:lnSpc>
              <a:buFont typeface="Wingdings" pitchFamily="2" charset="2"/>
              <a:buChar char="q"/>
            </a:pPr>
            <a:r>
              <a:rPr lang="en-US" sz="3200" b="1" dirty="0" smtClean="0">
                <a:latin typeface="Bookman Old Style" pitchFamily="18" charset="0"/>
              </a:rPr>
              <a:t>Officer will ask for the explanation for the discrepancies observed.</a:t>
            </a:r>
          </a:p>
          <a:p>
            <a:pPr algn="just">
              <a:lnSpc>
                <a:spcPct val="90000"/>
              </a:lnSpc>
              <a:buFont typeface="Wingdings" pitchFamily="2" charset="2"/>
              <a:buChar char="q"/>
            </a:pPr>
            <a:r>
              <a:rPr lang="en-US" sz="3200" b="1" dirty="0" smtClean="0">
                <a:latin typeface="Bookman Old Style" pitchFamily="18" charset="0"/>
              </a:rPr>
              <a:t>Proper Officer may issue SCN if </a:t>
            </a:r>
            <a:r>
              <a:rPr lang="en-US" sz="3200" b="1" dirty="0" smtClean="0">
                <a:latin typeface="Bookman Old Style" pitchFamily="18" charset="0"/>
              </a:rPr>
              <a:t>required by issuing DRC - 01.</a:t>
            </a:r>
            <a:endParaRPr lang="en-US" sz="3200" b="1" dirty="0" smtClean="0">
              <a:latin typeface="Bookman Old Style" pitchFamily="18" charset="0"/>
            </a:endParaRPr>
          </a:p>
          <a:p>
            <a:pPr algn="just" eaLnBrk="1" hangingPunct="1"/>
            <a:endParaRPr lang="en-US" sz="1800" b="1" dirty="0" smtClean="0">
              <a:latin typeface="Bookman Old Style" pitchFamily="18" charset="0"/>
            </a:endParaRPr>
          </a:p>
          <a:p>
            <a:pPr algn="just" eaLnBrk="1" hangingPunct="1"/>
            <a:endParaRPr lang="en-US" sz="1800" b="1" dirty="0" smtClean="0"/>
          </a:p>
          <a:p>
            <a:pPr eaLnBrk="1" hangingPunct="1"/>
            <a:endParaRPr lang="en-US" sz="2800" b="1" dirty="0" smtClean="0"/>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1F6B5805-6DCC-49E0-97A7-A8C690303301}" type="slidenum">
              <a:rPr lang="en-US" sz="1400" smtClean="0"/>
              <a:pPr eaLnBrk="1" hangingPunct="1"/>
              <a:t>9</a:t>
            </a:fld>
            <a:endParaRPr lang="en-US" sz="1400" smtClean="0"/>
          </a:p>
        </p:txBody>
      </p:sp>
    </p:spTree>
    <p:extLst>
      <p:ext uri="{BB962C8B-B14F-4D97-AF65-F5344CB8AC3E}">
        <p14:creationId xmlns:p14="http://schemas.microsoft.com/office/powerpoint/2010/main" xmlns="" val="4282427322"/>
      </p:ext>
    </p:extLst>
  </p:cSld>
  <p:clrMapOvr>
    <a:masterClrMapping/>
  </p:clrMapOvr>
  <p:transition spd="slow">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3454</TotalTime>
  <Words>1163</Words>
  <Application>Microsoft Office PowerPoint</Application>
  <PresentationFormat>On-screen Show (4:3)</PresentationFormat>
  <Paragraphs>115</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    SCRUTINY OF GST RETURNS PRESENTATION BY    CA BHAVESH PABARI  SEMINAR ON GST BY RAJKOT BRANCH OF WIRC OF ICAI  05.10.2023     </vt:lpstr>
      <vt:lpstr>GOODS AND SERVICE TAX AT A GLANCE</vt:lpstr>
      <vt:lpstr>OUTPUT TAX</vt:lpstr>
      <vt:lpstr>INPUT TAX CREDIT</vt:lpstr>
      <vt:lpstr>INPUT TAX CREDIT CONT.</vt:lpstr>
      <vt:lpstr>RETURNS REQUIRED TO BE FILED/VERIFIED</vt:lpstr>
      <vt:lpstr>SCRUTINY OF GST RETURNS</vt:lpstr>
      <vt:lpstr>GST RETURN SCRUTINY</vt:lpstr>
      <vt:lpstr>GISTS OF SECTION 61 OF CGST ACT</vt:lpstr>
      <vt:lpstr>RULE 99 OF THE CGST RULE 2017</vt:lpstr>
      <vt:lpstr>RULE 99 OF CGST ACT CONT…</vt:lpstr>
      <vt:lpstr>TYPES OF DISCREPANCIES </vt:lpstr>
      <vt:lpstr>TYPES OF DISCREPANCIES CONT..</vt:lpstr>
      <vt:lpstr> GUIDELINES FOR SCRUTINY</vt:lpstr>
      <vt:lpstr>GUIDELINES FOR SCRUTINY cot..</vt:lpstr>
      <vt:lpstr>GUIDELINES FOR SCRUTINY cot..</vt:lpstr>
      <vt:lpstr>GUIDELINES FOR SCRUTINY cot..</vt:lpstr>
      <vt:lpstr>GUIDELINES FOR SCRUTINY cot..</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CONCURRENT AUDIT ?</dc:title>
  <dc:creator>Lna</dc:creator>
  <cp:lastModifiedBy>ASUS</cp:lastModifiedBy>
  <cp:revision>450</cp:revision>
  <dcterms:created xsi:type="dcterms:W3CDTF">2006-08-16T00:00:00Z</dcterms:created>
  <dcterms:modified xsi:type="dcterms:W3CDTF">2023-10-04T08:06:13Z</dcterms:modified>
</cp:coreProperties>
</file>