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7"/>
  </p:notesMasterIdLst>
  <p:sldIdLst>
    <p:sldId id="257" r:id="rId2"/>
    <p:sldId id="259" r:id="rId3"/>
    <p:sldId id="274" r:id="rId4"/>
    <p:sldId id="300" r:id="rId5"/>
    <p:sldId id="359" r:id="rId6"/>
    <p:sldId id="360" r:id="rId7"/>
    <p:sldId id="361" r:id="rId8"/>
    <p:sldId id="362" r:id="rId9"/>
    <p:sldId id="364" r:id="rId10"/>
    <p:sldId id="363" r:id="rId11"/>
    <p:sldId id="290" r:id="rId12"/>
    <p:sldId id="365" r:id="rId13"/>
    <p:sldId id="373" r:id="rId14"/>
    <p:sldId id="366" r:id="rId15"/>
    <p:sldId id="369" r:id="rId16"/>
    <p:sldId id="367" r:id="rId17"/>
    <p:sldId id="368" r:id="rId18"/>
    <p:sldId id="370" r:id="rId19"/>
    <p:sldId id="419" r:id="rId20"/>
    <p:sldId id="371" r:id="rId21"/>
    <p:sldId id="358" r:id="rId22"/>
    <p:sldId id="374" r:id="rId23"/>
    <p:sldId id="376" r:id="rId24"/>
    <p:sldId id="379" r:id="rId25"/>
    <p:sldId id="377" r:id="rId26"/>
    <p:sldId id="392" r:id="rId27"/>
    <p:sldId id="393" r:id="rId28"/>
    <p:sldId id="395" r:id="rId29"/>
    <p:sldId id="394" r:id="rId30"/>
    <p:sldId id="396" r:id="rId31"/>
    <p:sldId id="397" r:id="rId32"/>
    <p:sldId id="399" r:id="rId33"/>
    <p:sldId id="400" r:id="rId34"/>
    <p:sldId id="401" r:id="rId35"/>
    <p:sldId id="403" r:id="rId36"/>
    <p:sldId id="414" r:id="rId37"/>
    <p:sldId id="415" r:id="rId38"/>
    <p:sldId id="416" r:id="rId39"/>
    <p:sldId id="417" r:id="rId40"/>
    <p:sldId id="420" r:id="rId41"/>
    <p:sldId id="378" r:id="rId42"/>
    <p:sldId id="357" r:id="rId43"/>
    <p:sldId id="380" r:id="rId44"/>
    <p:sldId id="381" r:id="rId45"/>
    <p:sldId id="285" r:id="rId46"/>
    <p:sldId id="382" r:id="rId47"/>
    <p:sldId id="383" r:id="rId48"/>
    <p:sldId id="384" r:id="rId49"/>
    <p:sldId id="418" r:id="rId50"/>
    <p:sldId id="385" r:id="rId51"/>
    <p:sldId id="386" r:id="rId52"/>
    <p:sldId id="388" r:id="rId53"/>
    <p:sldId id="389" r:id="rId54"/>
    <p:sldId id="391" r:id="rId55"/>
    <p:sldId id="325" r:id="rId56"/>
  </p:sldIdLst>
  <p:sldSz cx="18288000" cy="10287000"/>
  <p:notesSz cx="7104063" cy="10234613"/>
  <p:embeddedFontLst>
    <p:embeddedFont>
      <p:font typeface="Calibri" panose="020F0502020204030204" pitchFamily="34" charset="0"/>
      <p:regular r:id="rId58"/>
      <p:bold r:id="rId59"/>
      <p:italic r:id="rId60"/>
      <p:boldItalic r:id="rId61"/>
    </p:embeddedFont>
    <p:embeddedFont>
      <p:font typeface="MattAntique BT" panose="02040502050306020404" pitchFamily="18" charset="0"/>
      <p:regular r:id="rId62"/>
      <p:bold r:id="rId63"/>
      <p:italic r:id="rId64"/>
    </p:embeddedFont>
    <p:embeddedFont>
      <p:font typeface="Montserrat Classic" panose="020B0604020202020204" charset="0"/>
      <p:regular r:id="rId65"/>
    </p:embeddedFont>
    <p:embeddedFont>
      <p:font typeface="Montserrat Classic Bold" panose="020B0604020202020204" charset="0"/>
      <p:regular r:id="rId66"/>
    </p:embeddedFont>
    <p:embeddedFont>
      <p:font typeface="Montserrat Light" panose="00000400000000000000" pitchFamily="2" charset="0"/>
      <p:regular r:id="rId67"/>
      <p:italic r:id="rId6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22" autoAdjust="0"/>
  </p:normalViewPr>
  <p:slideViewPr>
    <p:cSldViewPr>
      <p:cViewPr varScale="1">
        <p:scale>
          <a:sx n="78" d="100"/>
          <a:sy n="78" d="100"/>
        </p:scale>
        <p:origin x="252" y="1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6.fntdata"/><Relationship Id="rId68"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1.fntdata"/><Relationship Id="rId66" Type="http://schemas.openxmlformats.org/officeDocument/2006/relationships/font" Target="fonts/font9.fntdata"/><Relationship Id="rId5" Type="http://schemas.openxmlformats.org/officeDocument/2006/relationships/slide" Target="slides/slide4.xml"/><Relationship Id="rId61" Type="http://schemas.openxmlformats.org/officeDocument/2006/relationships/font" Target="fonts/font4.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7.fntdata"/><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2.fntdata"/><Relationship Id="rId67"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5.fntdata"/><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3.fntdata"/><Relationship Id="rId65" Type="http://schemas.openxmlformats.org/officeDocument/2006/relationships/font" Target="fonts/font8.fntdata"/><Relationship Id="rId73"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and doshi" userId="1e6d7461e7a5af31" providerId="LiveId" clId="{9AB21C2A-815F-40AD-882F-2B5CB95C5E27}"/>
    <pc:docChg chg="undo redo custSel addSld delSld modSld sldOrd">
      <pc:chgData name="anand doshi" userId="1e6d7461e7a5af31" providerId="LiveId" clId="{9AB21C2A-815F-40AD-882F-2B5CB95C5E27}" dt="2023-10-14T14:01:13.982" v="4066" actId="20577"/>
      <pc:docMkLst>
        <pc:docMk/>
      </pc:docMkLst>
      <pc:sldChg chg="modSp mod">
        <pc:chgData name="anand doshi" userId="1e6d7461e7a5af31" providerId="LiveId" clId="{9AB21C2A-815F-40AD-882F-2B5CB95C5E27}" dt="2023-10-14T03:23:43.185" v="95" actId="121"/>
        <pc:sldMkLst>
          <pc:docMk/>
          <pc:sldMk cId="0" sldId="257"/>
        </pc:sldMkLst>
        <pc:spChg chg="mod">
          <ac:chgData name="anand doshi" userId="1e6d7461e7a5af31" providerId="LiveId" clId="{9AB21C2A-815F-40AD-882F-2B5CB95C5E27}" dt="2023-10-14T03:20:15.683" v="7" actId="20577"/>
          <ac:spMkLst>
            <pc:docMk/>
            <pc:sldMk cId="0" sldId="257"/>
            <ac:spMk id="3" creationId="{00000000-0000-0000-0000-000000000000}"/>
          </ac:spMkLst>
        </pc:spChg>
        <pc:spChg chg="mod">
          <ac:chgData name="anand doshi" userId="1e6d7461e7a5af31" providerId="LiveId" clId="{9AB21C2A-815F-40AD-882F-2B5CB95C5E27}" dt="2023-10-14T03:23:43.185" v="95" actId="121"/>
          <ac:spMkLst>
            <pc:docMk/>
            <pc:sldMk cId="0" sldId="257"/>
            <ac:spMk id="7" creationId="{00000000-0000-0000-0000-000000000000}"/>
          </ac:spMkLst>
        </pc:spChg>
        <pc:spChg chg="mod">
          <ac:chgData name="anand doshi" userId="1e6d7461e7a5af31" providerId="LiveId" clId="{9AB21C2A-815F-40AD-882F-2B5CB95C5E27}" dt="2023-10-14T03:22:18.153" v="75" actId="255"/>
          <ac:spMkLst>
            <pc:docMk/>
            <pc:sldMk cId="0" sldId="257"/>
            <ac:spMk id="8" creationId="{00000000-0000-0000-0000-000000000000}"/>
          </ac:spMkLst>
        </pc:spChg>
      </pc:sldChg>
      <pc:sldChg chg="modSp mod">
        <pc:chgData name="anand doshi" userId="1e6d7461e7a5af31" providerId="LiveId" clId="{9AB21C2A-815F-40AD-882F-2B5CB95C5E27}" dt="2023-10-14T10:35:12.951" v="135" actId="5793"/>
        <pc:sldMkLst>
          <pc:docMk/>
          <pc:sldMk cId="1940591419" sldId="274"/>
        </pc:sldMkLst>
        <pc:spChg chg="mod">
          <ac:chgData name="anand doshi" userId="1e6d7461e7a5af31" providerId="LiveId" clId="{9AB21C2A-815F-40AD-882F-2B5CB95C5E27}" dt="2023-10-14T10:33:38.776" v="121" actId="6549"/>
          <ac:spMkLst>
            <pc:docMk/>
            <pc:sldMk cId="1940591419" sldId="274"/>
            <ac:spMk id="4" creationId="{00000000-0000-0000-0000-000000000000}"/>
          </ac:spMkLst>
        </pc:spChg>
        <pc:spChg chg="mod">
          <ac:chgData name="anand doshi" userId="1e6d7461e7a5af31" providerId="LiveId" clId="{9AB21C2A-815F-40AD-882F-2B5CB95C5E27}" dt="2023-10-14T10:35:12.951" v="135" actId="5793"/>
          <ac:spMkLst>
            <pc:docMk/>
            <pc:sldMk cId="1940591419" sldId="274"/>
            <ac:spMk id="21" creationId="{902690AF-E509-FF27-2AB0-684FEDF8A0F0}"/>
          </ac:spMkLst>
        </pc:spChg>
      </pc:sldChg>
      <pc:sldChg chg="modSp mod">
        <pc:chgData name="anand doshi" userId="1e6d7461e7a5af31" providerId="LiveId" clId="{9AB21C2A-815F-40AD-882F-2B5CB95C5E27}" dt="2023-10-14T11:50:22.058" v="765" actId="14100"/>
        <pc:sldMkLst>
          <pc:docMk/>
          <pc:sldMk cId="4269326593" sldId="280"/>
        </pc:sldMkLst>
        <pc:spChg chg="mod">
          <ac:chgData name="anand doshi" userId="1e6d7461e7a5af31" providerId="LiveId" clId="{9AB21C2A-815F-40AD-882F-2B5CB95C5E27}" dt="2023-10-14T11:50:22.058" v="765" actId="14100"/>
          <ac:spMkLst>
            <pc:docMk/>
            <pc:sldMk cId="4269326593" sldId="280"/>
            <ac:spMk id="6" creationId="{00000000-0000-0000-0000-000000000000}"/>
          </ac:spMkLst>
        </pc:spChg>
      </pc:sldChg>
      <pc:sldChg chg="modSp mod ord">
        <pc:chgData name="anand doshi" userId="1e6d7461e7a5af31" providerId="LiveId" clId="{9AB21C2A-815F-40AD-882F-2B5CB95C5E27}" dt="2023-10-14T12:11:32.612" v="1742" actId="20577"/>
        <pc:sldMkLst>
          <pc:docMk/>
          <pc:sldMk cId="3965568366" sldId="290"/>
        </pc:sldMkLst>
        <pc:spChg chg="mod">
          <ac:chgData name="anand doshi" userId="1e6d7461e7a5af31" providerId="LiveId" clId="{9AB21C2A-815F-40AD-882F-2B5CB95C5E27}" dt="2023-10-14T10:41:51.790" v="217" actId="1076"/>
          <ac:spMkLst>
            <pc:docMk/>
            <pc:sldMk cId="3965568366" sldId="290"/>
            <ac:spMk id="2" creationId="{00000000-0000-0000-0000-000000000000}"/>
          </ac:spMkLst>
        </pc:spChg>
        <pc:spChg chg="mod">
          <ac:chgData name="anand doshi" userId="1e6d7461e7a5af31" providerId="LiveId" clId="{9AB21C2A-815F-40AD-882F-2B5CB95C5E27}" dt="2023-10-14T11:49:42.858" v="762" actId="20577"/>
          <ac:spMkLst>
            <pc:docMk/>
            <pc:sldMk cId="3965568366" sldId="290"/>
            <ac:spMk id="7" creationId="{00000000-0000-0000-0000-000000000000}"/>
          </ac:spMkLst>
        </pc:spChg>
        <pc:spChg chg="mod">
          <ac:chgData name="anand doshi" userId="1e6d7461e7a5af31" providerId="LiveId" clId="{9AB21C2A-815F-40AD-882F-2B5CB95C5E27}" dt="2023-10-14T11:49:50.504" v="763" actId="1076"/>
          <ac:spMkLst>
            <pc:docMk/>
            <pc:sldMk cId="3965568366" sldId="290"/>
            <ac:spMk id="8" creationId="{00000000-0000-0000-0000-000000000000}"/>
          </ac:spMkLst>
        </pc:spChg>
        <pc:spChg chg="mod">
          <ac:chgData name="anand doshi" userId="1e6d7461e7a5af31" providerId="LiveId" clId="{9AB21C2A-815F-40AD-882F-2B5CB95C5E27}" dt="2023-10-14T12:11:32.612" v="1742" actId="20577"/>
          <ac:spMkLst>
            <pc:docMk/>
            <pc:sldMk cId="3965568366" sldId="290"/>
            <ac:spMk id="9" creationId="{B8E925FD-A583-CEBE-F8BF-A98B282D95FE}"/>
          </ac:spMkLst>
        </pc:spChg>
      </pc:sldChg>
      <pc:sldChg chg="modSp mod ord">
        <pc:chgData name="anand doshi" userId="1e6d7461e7a5af31" providerId="LiveId" clId="{9AB21C2A-815F-40AD-882F-2B5CB95C5E27}" dt="2023-10-14T11:38:19.098" v="678" actId="1076"/>
        <pc:sldMkLst>
          <pc:docMk/>
          <pc:sldMk cId="1101469160" sldId="300"/>
        </pc:sldMkLst>
        <pc:spChg chg="mod">
          <ac:chgData name="anand doshi" userId="1e6d7461e7a5af31" providerId="LiveId" clId="{9AB21C2A-815F-40AD-882F-2B5CB95C5E27}" dt="2023-10-14T11:38:19.098" v="678" actId="1076"/>
          <ac:spMkLst>
            <pc:docMk/>
            <pc:sldMk cId="1101469160" sldId="300"/>
            <ac:spMk id="6" creationId="{00000000-0000-0000-0000-000000000000}"/>
          </ac:spMkLst>
        </pc:spChg>
      </pc:sldChg>
      <pc:sldChg chg="modSp mod">
        <pc:chgData name="anand doshi" userId="1e6d7461e7a5af31" providerId="LiveId" clId="{9AB21C2A-815F-40AD-882F-2B5CB95C5E27}" dt="2023-10-14T03:21:56.132" v="74" actId="20577"/>
        <pc:sldMkLst>
          <pc:docMk/>
          <pc:sldMk cId="4057157752" sldId="325"/>
        </pc:sldMkLst>
        <pc:spChg chg="mod">
          <ac:chgData name="anand doshi" userId="1e6d7461e7a5af31" providerId="LiveId" clId="{9AB21C2A-815F-40AD-882F-2B5CB95C5E27}" dt="2023-10-14T03:21:56.132" v="74" actId="20577"/>
          <ac:spMkLst>
            <pc:docMk/>
            <pc:sldMk cId="4057157752" sldId="325"/>
            <ac:spMk id="9" creationId="{DE0CB00D-F805-700C-90C0-BE5F6C67F556}"/>
          </ac:spMkLst>
        </pc:spChg>
      </pc:sldChg>
      <pc:sldChg chg="add del ord">
        <pc:chgData name="anand doshi" userId="1e6d7461e7a5af31" providerId="LiveId" clId="{9AB21C2A-815F-40AD-882F-2B5CB95C5E27}" dt="2023-10-14T10:39:50.996" v="180" actId="2696"/>
        <pc:sldMkLst>
          <pc:docMk/>
          <pc:sldMk cId="931677952" sldId="356"/>
        </pc:sldMkLst>
      </pc:sldChg>
      <pc:sldChg chg="add">
        <pc:chgData name="anand doshi" userId="1e6d7461e7a5af31" providerId="LiveId" clId="{9AB21C2A-815F-40AD-882F-2B5CB95C5E27}" dt="2023-10-14T10:39:41.471" v="177" actId="2890"/>
        <pc:sldMkLst>
          <pc:docMk/>
          <pc:sldMk cId="1979722105" sldId="357"/>
        </pc:sldMkLst>
      </pc:sldChg>
      <pc:sldChg chg="modSp add mod">
        <pc:chgData name="anand doshi" userId="1e6d7461e7a5af31" providerId="LiveId" clId="{9AB21C2A-815F-40AD-882F-2B5CB95C5E27}" dt="2023-10-14T11:18:12.500" v="466" actId="1076"/>
        <pc:sldMkLst>
          <pc:docMk/>
          <pc:sldMk cId="2670457930" sldId="358"/>
        </pc:sldMkLst>
        <pc:spChg chg="mod">
          <ac:chgData name="anand doshi" userId="1e6d7461e7a5af31" providerId="LiveId" clId="{9AB21C2A-815F-40AD-882F-2B5CB95C5E27}" dt="2023-10-14T11:18:12.500" v="466" actId="1076"/>
          <ac:spMkLst>
            <pc:docMk/>
            <pc:sldMk cId="2670457930" sldId="358"/>
            <ac:spMk id="2" creationId="{00000000-0000-0000-0000-000000000000}"/>
          </ac:spMkLst>
        </pc:spChg>
        <pc:spChg chg="mod">
          <ac:chgData name="anand doshi" userId="1e6d7461e7a5af31" providerId="LiveId" clId="{9AB21C2A-815F-40AD-882F-2B5CB95C5E27}" dt="2023-10-14T11:10:45.374" v="308" actId="115"/>
          <ac:spMkLst>
            <pc:docMk/>
            <pc:sldMk cId="2670457930" sldId="358"/>
            <ac:spMk id="9" creationId="{B8E925FD-A583-CEBE-F8BF-A98B282D95FE}"/>
          </ac:spMkLst>
        </pc:spChg>
      </pc:sldChg>
      <pc:sldChg chg="modSp add mod ord">
        <pc:chgData name="anand doshi" userId="1e6d7461e7a5af31" providerId="LiveId" clId="{9AB21C2A-815F-40AD-882F-2B5CB95C5E27}" dt="2023-10-14T11:16:18.210" v="440" actId="20577"/>
        <pc:sldMkLst>
          <pc:docMk/>
          <pc:sldMk cId="1310151340" sldId="359"/>
        </pc:sldMkLst>
        <pc:spChg chg="mod">
          <ac:chgData name="anand doshi" userId="1e6d7461e7a5af31" providerId="LiveId" clId="{9AB21C2A-815F-40AD-882F-2B5CB95C5E27}" dt="2023-10-14T11:13:39.757" v="400" actId="20577"/>
          <ac:spMkLst>
            <pc:docMk/>
            <pc:sldMk cId="1310151340" sldId="359"/>
            <ac:spMk id="5" creationId="{00000000-0000-0000-0000-000000000000}"/>
          </ac:spMkLst>
        </pc:spChg>
        <pc:spChg chg="mod">
          <ac:chgData name="anand doshi" userId="1e6d7461e7a5af31" providerId="LiveId" clId="{9AB21C2A-815F-40AD-882F-2B5CB95C5E27}" dt="2023-10-14T11:16:18.210" v="440" actId="20577"/>
          <ac:spMkLst>
            <pc:docMk/>
            <pc:sldMk cId="1310151340" sldId="359"/>
            <ac:spMk id="6" creationId="{00000000-0000-0000-0000-000000000000}"/>
          </ac:spMkLst>
        </pc:spChg>
      </pc:sldChg>
      <pc:sldChg chg="modSp add mod">
        <pc:chgData name="anand doshi" userId="1e6d7461e7a5af31" providerId="LiveId" clId="{9AB21C2A-815F-40AD-882F-2B5CB95C5E27}" dt="2023-10-14T11:20:51.532" v="494" actId="255"/>
        <pc:sldMkLst>
          <pc:docMk/>
          <pc:sldMk cId="3893126465" sldId="360"/>
        </pc:sldMkLst>
        <pc:spChg chg="mod">
          <ac:chgData name="anand doshi" userId="1e6d7461e7a5af31" providerId="LiveId" clId="{9AB21C2A-815F-40AD-882F-2B5CB95C5E27}" dt="2023-10-14T11:16:02.813" v="438" actId="20577"/>
          <ac:spMkLst>
            <pc:docMk/>
            <pc:sldMk cId="3893126465" sldId="360"/>
            <ac:spMk id="5" creationId="{00000000-0000-0000-0000-000000000000}"/>
          </ac:spMkLst>
        </pc:spChg>
        <pc:spChg chg="mod">
          <ac:chgData name="anand doshi" userId="1e6d7461e7a5af31" providerId="LiveId" clId="{9AB21C2A-815F-40AD-882F-2B5CB95C5E27}" dt="2023-10-14T11:20:51.532" v="494" actId="255"/>
          <ac:spMkLst>
            <pc:docMk/>
            <pc:sldMk cId="3893126465" sldId="360"/>
            <ac:spMk id="6" creationId="{00000000-0000-0000-0000-000000000000}"/>
          </ac:spMkLst>
        </pc:spChg>
      </pc:sldChg>
      <pc:sldChg chg="modSp add mod">
        <pc:chgData name="anand doshi" userId="1e6d7461e7a5af31" providerId="LiveId" clId="{9AB21C2A-815F-40AD-882F-2B5CB95C5E27}" dt="2023-10-14T11:30:00.410" v="576" actId="6549"/>
        <pc:sldMkLst>
          <pc:docMk/>
          <pc:sldMk cId="2278329522" sldId="361"/>
        </pc:sldMkLst>
        <pc:spChg chg="mod">
          <ac:chgData name="anand doshi" userId="1e6d7461e7a5af31" providerId="LiveId" clId="{9AB21C2A-815F-40AD-882F-2B5CB95C5E27}" dt="2023-10-14T11:23:52.461" v="504" actId="20577"/>
          <ac:spMkLst>
            <pc:docMk/>
            <pc:sldMk cId="2278329522" sldId="361"/>
            <ac:spMk id="5" creationId="{00000000-0000-0000-0000-000000000000}"/>
          </ac:spMkLst>
        </pc:spChg>
        <pc:spChg chg="mod">
          <ac:chgData name="anand doshi" userId="1e6d7461e7a5af31" providerId="LiveId" clId="{9AB21C2A-815F-40AD-882F-2B5CB95C5E27}" dt="2023-10-14T11:30:00.410" v="576" actId="6549"/>
          <ac:spMkLst>
            <pc:docMk/>
            <pc:sldMk cId="2278329522" sldId="361"/>
            <ac:spMk id="6" creationId="{00000000-0000-0000-0000-000000000000}"/>
          </ac:spMkLst>
        </pc:spChg>
      </pc:sldChg>
      <pc:sldChg chg="modSp add mod">
        <pc:chgData name="anand doshi" userId="1e6d7461e7a5af31" providerId="LiveId" clId="{9AB21C2A-815F-40AD-882F-2B5CB95C5E27}" dt="2023-10-14T11:35:15.678" v="631" actId="115"/>
        <pc:sldMkLst>
          <pc:docMk/>
          <pc:sldMk cId="2283216914" sldId="362"/>
        </pc:sldMkLst>
        <pc:spChg chg="mod">
          <ac:chgData name="anand doshi" userId="1e6d7461e7a5af31" providerId="LiveId" clId="{9AB21C2A-815F-40AD-882F-2B5CB95C5E27}" dt="2023-10-14T11:35:15.678" v="631" actId="115"/>
          <ac:spMkLst>
            <pc:docMk/>
            <pc:sldMk cId="2283216914" sldId="362"/>
            <ac:spMk id="6" creationId="{00000000-0000-0000-0000-000000000000}"/>
          </ac:spMkLst>
        </pc:spChg>
      </pc:sldChg>
      <pc:sldChg chg="modSp add mod ord">
        <pc:chgData name="anand doshi" userId="1e6d7461e7a5af31" providerId="LiveId" clId="{9AB21C2A-815F-40AD-882F-2B5CB95C5E27}" dt="2023-10-14T11:46:28.655" v="720" actId="6549"/>
        <pc:sldMkLst>
          <pc:docMk/>
          <pc:sldMk cId="3607590991" sldId="363"/>
        </pc:sldMkLst>
        <pc:spChg chg="mod">
          <ac:chgData name="anand doshi" userId="1e6d7461e7a5af31" providerId="LiveId" clId="{9AB21C2A-815F-40AD-882F-2B5CB95C5E27}" dt="2023-10-14T11:39:17.782" v="684" actId="6549"/>
          <ac:spMkLst>
            <pc:docMk/>
            <pc:sldMk cId="3607590991" sldId="363"/>
            <ac:spMk id="5" creationId="{00000000-0000-0000-0000-000000000000}"/>
          </ac:spMkLst>
        </pc:spChg>
        <pc:spChg chg="mod">
          <ac:chgData name="anand doshi" userId="1e6d7461e7a5af31" providerId="LiveId" clId="{9AB21C2A-815F-40AD-882F-2B5CB95C5E27}" dt="2023-10-14T11:46:28.655" v="720" actId="6549"/>
          <ac:spMkLst>
            <pc:docMk/>
            <pc:sldMk cId="3607590991" sldId="363"/>
            <ac:spMk id="6" creationId="{00000000-0000-0000-0000-000000000000}"/>
          </ac:spMkLst>
        </pc:spChg>
      </pc:sldChg>
      <pc:sldChg chg="add ord">
        <pc:chgData name="anand doshi" userId="1e6d7461e7a5af31" providerId="LiveId" clId="{9AB21C2A-815F-40AD-882F-2B5CB95C5E27}" dt="2023-10-14T11:38:24.445" v="680"/>
        <pc:sldMkLst>
          <pc:docMk/>
          <pc:sldMk cId="4274039281" sldId="364"/>
        </pc:sldMkLst>
      </pc:sldChg>
      <pc:sldChg chg="modSp add mod ord">
        <pc:chgData name="anand doshi" userId="1e6d7461e7a5af31" providerId="LiveId" clId="{9AB21C2A-815F-40AD-882F-2B5CB95C5E27}" dt="2023-10-14T11:49:23.440" v="754" actId="1076"/>
        <pc:sldMkLst>
          <pc:docMk/>
          <pc:sldMk cId="1573679337" sldId="365"/>
        </pc:sldMkLst>
        <pc:spChg chg="mod">
          <ac:chgData name="anand doshi" userId="1e6d7461e7a5af31" providerId="LiveId" clId="{9AB21C2A-815F-40AD-882F-2B5CB95C5E27}" dt="2023-10-14T11:49:23.440" v="754" actId="1076"/>
          <ac:spMkLst>
            <pc:docMk/>
            <pc:sldMk cId="1573679337" sldId="365"/>
            <ac:spMk id="6" creationId="{00000000-0000-0000-0000-000000000000}"/>
          </ac:spMkLst>
        </pc:spChg>
      </pc:sldChg>
      <pc:sldChg chg="modSp add mod">
        <pc:chgData name="anand doshi" userId="1e6d7461e7a5af31" providerId="LiveId" clId="{9AB21C2A-815F-40AD-882F-2B5CB95C5E27}" dt="2023-10-14T13:02:48.353" v="3601" actId="1076"/>
        <pc:sldMkLst>
          <pc:docMk/>
          <pc:sldMk cId="2034393709" sldId="366"/>
        </pc:sldMkLst>
        <pc:spChg chg="mod">
          <ac:chgData name="anand doshi" userId="1e6d7461e7a5af31" providerId="LiveId" clId="{9AB21C2A-815F-40AD-882F-2B5CB95C5E27}" dt="2023-10-14T12:08:00.689" v="1336" actId="20577"/>
          <ac:spMkLst>
            <pc:docMk/>
            <pc:sldMk cId="2034393709" sldId="366"/>
            <ac:spMk id="7" creationId="{00000000-0000-0000-0000-000000000000}"/>
          </ac:spMkLst>
        </pc:spChg>
        <pc:spChg chg="mod">
          <ac:chgData name="anand doshi" userId="1e6d7461e7a5af31" providerId="LiveId" clId="{9AB21C2A-815F-40AD-882F-2B5CB95C5E27}" dt="2023-10-14T12:48:28.348" v="2857" actId="14100"/>
          <ac:spMkLst>
            <pc:docMk/>
            <pc:sldMk cId="2034393709" sldId="366"/>
            <ac:spMk id="8" creationId="{00000000-0000-0000-0000-000000000000}"/>
          </ac:spMkLst>
        </pc:spChg>
        <pc:spChg chg="mod">
          <ac:chgData name="anand doshi" userId="1e6d7461e7a5af31" providerId="LiveId" clId="{9AB21C2A-815F-40AD-882F-2B5CB95C5E27}" dt="2023-10-14T13:02:48.353" v="3601" actId="1076"/>
          <ac:spMkLst>
            <pc:docMk/>
            <pc:sldMk cId="2034393709" sldId="366"/>
            <ac:spMk id="9" creationId="{B8E925FD-A583-CEBE-F8BF-A98B282D95FE}"/>
          </ac:spMkLst>
        </pc:spChg>
      </pc:sldChg>
      <pc:sldChg chg="new del">
        <pc:chgData name="anand doshi" userId="1e6d7461e7a5af31" providerId="LiveId" clId="{9AB21C2A-815F-40AD-882F-2B5CB95C5E27}" dt="2023-10-14T12:33:04.763" v="1921" actId="680"/>
        <pc:sldMkLst>
          <pc:docMk/>
          <pc:sldMk cId="1567259789" sldId="367"/>
        </pc:sldMkLst>
      </pc:sldChg>
      <pc:sldChg chg="modSp add mod">
        <pc:chgData name="anand doshi" userId="1e6d7461e7a5af31" providerId="LiveId" clId="{9AB21C2A-815F-40AD-882F-2B5CB95C5E27}" dt="2023-10-14T12:44:08.350" v="2547" actId="255"/>
        <pc:sldMkLst>
          <pc:docMk/>
          <pc:sldMk cId="1990599769" sldId="367"/>
        </pc:sldMkLst>
        <pc:spChg chg="mod">
          <ac:chgData name="anand doshi" userId="1e6d7461e7a5af31" providerId="LiveId" clId="{9AB21C2A-815F-40AD-882F-2B5CB95C5E27}" dt="2023-10-14T12:36:21.029" v="1939" actId="20577"/>
          <ac:spMkLst>
            <pc:docMk/>
            <pc:sldMk cId="1990599769" sldId="367"/>
            <ac:spMk id="7" creationId="{00000000-0000-0000-0000-000000000000}"/>
          </ac:spMkLst>
        </pc:spChg>
        <pc:spChg chg="mod">
          <ac:chgData name="anand doshi" userId="1e6d7461e7a5af31" providerId="LiveId" clId="{9AB21C2A-815F-40AD-882F-2B5CB95C5E27}" dt="2023-10-14T12:44:08.350" v="2547" actId="255"/>
          <ac:spMkLst>
            <pc:docMk/>
            <pc:sldMk cId="1990599769" sldId="367"/>
            <ac:spMk id="9" creationId="{B8E925FD-A583-CEBE-F8BF-A98B282D95FE}"/>
          </ac:spMkLst>
        </pc:spChg>
      </pc:sldChg>
      <pc:sldChg chg="modSp add mod">
        <pc:chgData name="anand doshi" userId="1e6d7461e7a5af31" providerId="LiveId" clId="{9AB21C2A-815F-40AD-882F-2B5CB95C5E27}" dt="2023-10-14T13:19:24.193" v="3783" actId="6549"/>
        <pc:sldMkLst>
          <pc:docMk/>
          <pc:sldMk cId="3945829028" sldId="368"/>
        </pc:sldMkLst>
        <pc:spChg chg="mod">
          <ac:chgData name="anand doshi" userId="1e6d7461e7a5af31" providerId="LiveId" clId="{9AB21C2A-815F-40AD-882F-2B5CB95C5E27}" dt="2023-10-14T12:44:52.299" v="2557" actId="20577"/>
          <ac:spMkLst>
            <pc:docMk/>
            <pc:sldMk cId="3945829028" sldId="368"/>
            <ac:spMk id="7" creationId="{00000000-0000-0000-0000-000000000000}"/>
          </ac:spMkLst>
        </pc:spChg>
        <pc:spChg chg="mod">
          <ac:chgData name="anand doshi" userId="1e6d7461e7a5af31" providerId="LiveId" clId="{9AB21C2A-815F-40AD-882F-2B5CB95C5E27}" dt="2023-10-14T13:19:24.193" v="3783" actId="6549"/>
          <ac:spMkLst>
            <pc:docMk/>
            <pc:sldMk cId="3945829028" sldId="368"/>
            <ac:spMk id="9" creationId="{B8E925FD-A583-CEBE-F8BF-A98B282D95FE}"/>
          </ac:spMkLst>
        </pc:spChg>
      </pc:sldChg>
      <pc:sldChg chg="modSp add mod">
        <pc:chgData name="anand doshi" userId="1e6d7461e7a5af31" providerId="LiveId" clId="{9AB21C2A-815F-40AD-882F-2B5CB95C5E27}" dt="2023-10-14T13:58:45.924" v="3913" actId="5793"/>
        <pc:sldMkLst>
          <pc:docMk/>
          <pc:sldMk cId="1267443146" sldId="369"/>
        </pc:sldMkLst>
        <pc:spChg chg="mod">
          <ac:chgData name="anand doshi" userId="1e6d7461e7a5af31" providerId="LiveId" clId="{9AB21C2A-815F-40AD-882F-2B5CB95C5E27}" dt="2023-10-14T13:58:45.924" v="3913" actId="5793"/>
          <ac:spMkLst>
            <pc:docMk/>
            <pc:sldMk cId="1267443146" sldId="369"/>
            <ac:spMk id="9" creationId="{B8E925FD-A583-CEBE-F8BF-A98B282D95FE}"/>
          </ac:spMkLst>
        </pc:spChg>
      </pc:sldChg>
      <pc:sldChg chg="modSp add mod">
        <pc:chgData name="anand doshi" userId="1e6d7461e7a5af31" providerId="LiveId" clId="{9AB21C2A-815F-40AD-882F-2B5CB95C5E27}" dt="2023-10-14T14:01:13.982" v="4066" actId="20577"/>
        <pc:sldMkLst>
          <pc:docMk/>
          <pc:sldMk cId="562362992" sldId="370"/>
        </pc:sldMkLst>
        <pc:spChg chg="mod">
          <ac:chgData name="anand doshi" userId="1e6d7461e7a5af31" providerId="LiveId" clId="{9AB21C2A-815F-40AD-882F-2B5CB95C5E27}" dt="2023-10-14T13:17:10.821" v="3771" actId="20577"/>
          <ac:spMkLst>
            <pc:docMk/>
            <pc:sldMk cId="562362992" sldId="370"/>
            <ac:spMk id="7" creationId="{00000000-0000-0000-0000-000000000000}"/>
          </ac:spMkLst>
        </pc:spChg>
        <pc:spChg chg="mod">
          <ac:chgData name="anand doshi" userId="1e6d7461e7a5af31" providerId="LiveId" clId="{9AB21C2A-815F-40AD-882F-2B5CB95C5E27}" dt="2023-10-14T14:01:13.982" v="4066" actId="20577"/>
          <ac:spMkLst>
            <pc:docMk/>
            <pc:sldMk cId="562362992" sldId="370"/>
            <ac:spMk id="9" creationId="{B8E925FD-A583-CEBE-F8BF-A98B282D95FE}"/>
          </ac:spMkLst>
        </pc:spChg>
      </pc:sldChg>
      <pc:sldChg chg="modSp add mod">
        <pc:chgData name="anand doshi" userId="1e6d7461e7a5af31" providerId="LiveId" clId="{9AB21C2A-815F-40AD-882F-2B5CB95C5E27}" dt="2023-10-14T14:01:03.909" v="4065" actId="6549"/>
        <pc:sldMkLst>
          <pc:docMk/>
          <pc:sldMk cId="3118742837" sldId="371"/>
        </pc:sldMkLst>
        <pc:spChg chg="mod">
          <ac:chgData name="anand doshi" userId="1e6d7461e7a5af31" providerId="LiveId" clId="{9AB21C2A-815F-40AD-882F-2B5CB95C5E27}" dt="2023-10-14T13:19:36.367" v="3789" actId="20577"/>
          <ac:spMkLst>
            <pc:docMk/>
            <pc:sldMk cId="3118742837" sldId="371"/>
            <ac:spMk id="7" creationId="{00000000-0000-0000-0000-000000000000}"/>
          </ac:spMkLst>
        </pc:spChg>
        <pc:spChg chg="mod">
          <ac:chgData name="anand doshi" userId="1e6d7461e7a5af31" providerId="LiveId" clId="{9AB21C2A-815F-40AD-882F-2B5CB95C5E27}" dt="2023-10-14T14:01:03.909" v="4065" actId="6549"/>
          <ac:spMkLst>
            <pc:docMk/>
            <pc:sldMk cId="3118742837" sldId="371"/>
            <ac:spMk id="9" creationId="{B8E925FD-A583-CEBE-F8BF-A98B282D95FE}"/>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51A159-F66E-434A-A3E9-E6CE02BB4F35}" type="doc">
      <dgm:prSet loTypeId="urn:microsoft.com/office/officeart/2005/8/layout/process1" loCatId="process" qsTypeId="urn:microsoft.com/office/officeart/2005/8/quickstyle/simple1" qsCatId="simple" csTypeId="urn:microsoft.com/office/officeart/2005/8/colors/accent1_2" csCatId="accent1" phldr="1"/>
      <dgm:spPr/>
    </dgm:pt>
    <dgm:pt modelId="{039E0D49-C9E1-4EF1-AC05-3F8AD8D4103B}">
      <dgm:prSet phldrT="[Text]" custT="1"/>
      <dgm:spPr>
        <a:solidFill>
          <a:schemeClr val="accent1">
            <a:lumMod val="20000"/>
            <a:lumOff val="80000"/>
          </a:schemeClr>
        </a:solidFill>
      </dgm:spPr>
      <dgm:t>
        <a:bodyPr/>
        <a:lstStyle/>
        <a:p>
          <a:r>
            <a:rPr lang="en-US" sz="2500" dirty="0">
              <a:solidFill>
                <a:schemeClr val="tx2">
                  <a:lumMod val="75000"/>
                </a:schemeClr>
              </a:solidFill>
            </a:rPr>
            <a:t>File an application on the </a:t>
          </a:r>
          <a:r>
            <a:rPr lang="en-US" sz="2500" dirty="0" err="1">
              <a:solidFill>
                <a:schemeClr val="tx2">
                  <a:lumMod val="75000"/>
                </a:schemeClr>
              </a:solidFill>
            </a:rPr>
            <a:t>Gujrera</a:t>
          </a:r>
          <a:r>
            <a:rPr lang="en-US" sz="2500" dirty="0">
              <a:solidFill>
                <a:schemeClr val="tx2">
                  <a:lumMod val="75000"/>
                </a:schemeClr>
              </a:solidFill>
            </a:rPr>
            <a:t> Portal</a:t>
          </a:r>
          <a:endParaRPr lang="en-IN" sz="2500" dirty="0">
            <a:solidFill>
              <a:schemeClr val="tx2">
                <a:lumMod val="75000"/>
              </a:schemeClr>
            </a:solidFill>
          </a:endParaRPr>
        </a:p>
      </dgm:t>
    </dgm:pt>
    <dgm:pt modelId="{80F4991F-C253-493F-B8F1-78CD8983D004}" type="parTrans" cxnId="{C371B867-8A45-4993-9A15-BADC8551B79E}">
      <dgm:prSet/>
      <dgm:spPr/>
      <dgm:t>
        <a:bodyPr/>
        <a:lstStyle/>
        <a:p>
          <a:endParaRPr lang="en-IN"/>
        </a:p>
      </dgm:t>
    </dgm:pt>
    <dgm:pt modelId="{34B75EEF-FA3D-40EA-8A38-521BA8A747E9}" type="sibTrans" cxnId="{C371B867-8A45-4993-9A15-BADC8551B79E}">
      <dgm:prSet/>
      <dgm:spPr/>
      <dgm:t>
        <a:bodyPr/>
        <a:lstStyle/>
        <a:p>
          <a:endParaRPr lang="en-IN"/>
        </a:p>
      </dgm:t>
    </dgm:pt>
    <dgm:pt modelId="{79C92733-EFC5-4505-9145-5C9BA256F2C3}">
      <dgm:prSet phldrT="[Text]" custT="1"/>
      <dgm:spPr>
        <a:solidFill>
          <a:schemeClr val="accent1">
            <a:lumMod val="20000"/>
            <a:lumOff val="80000"/>
          </a:schemeClr>
        </a:solidFill>
      </dgm:spPr>
      <dgm:t>
        <a:bodyPr/>
        <a:lstStyle/>
        <a:p>
          <a:r>
            <a:rPr lang="en-US" sz="2500" dirty="0">
              <a:solidFill>
                <a:schemeClr val="tx2">
                  <a:lumMod val="75000"/>
                </a:schemeClr>
              </a:solidFill>
            </a:rPr>
            <a:t>Verification by QC Team than Acknowledgment Number</a:t>
          </a:r>
          <a:endParaRPr lang="en-IN" sz="2500" dirty="0">
            <a:solidFill>
              <a:schemeClr val="tx2">
                <a:lumMod val="75000"/>
              </a:schemeClr>
            </a:solidFill>
          </a:endParaRPr>
        </a:p>
      </dgm:t>
    </dgm:pt>
    <dgm:pt modelId="{B4639283-3F05-4166-9BC3-5276A071BAF9}" type="parTrans" cxnId="{6F7F9CB4-903E-45D7-8BF9-FB6AA64AC46B}">
      <dgm:prSet/>
      <dgm:spPr/>
      <dgm:t>
        <a:bodyPr/>
        <a:lstStyle/>
        <a:p>
          <a:endParaRPr lang="en-IN"/>
        </a:p>
      </dgm:t>
    </dgm:pt>
    <dgm:pt modelId="{269DF352-2526-4918-899E-B69DF4FCA686}" type="sibTrans" cxnId="{6F7F9CB4-903E-45D7-8BF9-FB6AA64AC46B}">
      <dgm:prSet/>
      <dgm:spPr/>
      <dgm:t>
        <a:bodyPr/>
        <a:lstStyle/>
        <a:p>
          <a:endParaRPr lang="en-IN"/>
        </a:p>
      </dgm:t>
    </dgm:pt>
    <dgm:pt modelId="{6076FF1A-9D5A-4A0E-B107-97035F57A2DC}">
      <dgm:prSet phldrT="[Text]" custT="1"/>
      <dgm:spPr>
        <a:solidFill>
          <a:schemeClr val="accent1">
            <a:lumMod val="20000"/>
            <a:lumOff val="80000"/>
          </a:schemeClr>
        </a:solidFill>
      </dgm:spPr>
      <dgm:t>
        <a:bodyPr/>
        <a:lstStyle/>
        <a:p>
          <a:r>
            <a:rPr lang="en-US" sz="2500" dirty="0">
              <a:solidFill>
                <a:schemeClr val="tx2">
                  <a:lumMod val="75000"/>
                </a:schemeClr>
              </a:solidFill>
            </a:rPr>
            <a:t>Auto allocation to team for further verification</a:t>
          </a:r>
          <a:endParaRPr lang="en-IN" sz="2500" dirty="0">
            <a:solidFill>
              <a:schemeClr val="tx2">
                <a:lumMod val="75000"/>
              </a:schemeClr>
            </a:solidFill>
          </a:endParaRPr>
        </a:p>
      </dgm:t>
    </dgm:pt>
    <dgm:pt modelId="{8516388F-F7D3-421C-97A5-87A149E54B5A}" type="parTrans" cxnId="{43BC5B80-0940-427C-81B0-0454E0282314}">
      <dgm:prSet/>
      <dgm:spPr/>
      <dgm:t>
        <a:bodyPr/>
        <a:lstStyle/>
        <a:p>
          <a:endParaRPr lang="en-IN"/>
        </a:p>
      </dgm:t>
    </dgm:pt>
    <dgm:pt modelId="{5118D8B6-223E-45D3-927B-D403B9D7608B}" type="sibTrans" cxnId="{43BC5B80-0940-427C-81B0-0454E0282314}">
      <dgm:prSet/>
      <dgm:spPr/>
      <dgm:t>
        <a:bodyPr/>
        <a:lstStyle/>
        <a:p>
          <a:endParaRPr lang="en-IN"/>
        </a:p>
      </dgm:t>
    </dgm:pt>
    <dgm:pt modelId="{F6ED412C-5975-429D-970A-B5676AA4FE46}">
      <dgm:prSet phldrT="[Text]"/>
      <dgm:spPr>
        <a:solidFill>
          <a:schemeClr val="accent1">
            <a:lumMod val="20000"/>
            <a:lumOff val="80000"/>
          </a:schemeClr>
        </a:solidFill>
      </dgm:spPr>
      <dgm:t>
        <a:bodyPr/>
        <a:lstStyle/>
        <a:p>
          <a:r>
            <a:rPr lang="en-US" dirty="0">
              <a:solidFill>
                <a:schemeClr val="tx2">
                  <a:lumMod val="75000"/>
                </a:schemeClr>
              </a:solidFill>
            </a:rPr>
            <a:t>TP, Finance &amp; Legal Team Verify the documents &amp; details</a:t>
          </a:r>
          <a:endParaRPr lang="en-IN" dirty="0">
            <a:solidFill>
              <a:schemeClr val="tx2">
                <a:lumMod val="75000"/>
              </a:schemeClr>
            </a:solidFill>
          </a:endParaRPr>
        </a:p>
      </dgm:t>
    </dgm:pt>
    <dgm:pt modelId="{A397D0A5-05D5-4ED1-B26F-42CD9B26EBEB}" type="parTrans" cxnId="{77A7C3CF-9919-47BC-97B4-25442750CF6C}">
      <dgm:prSet/>
      <dgm:spPr/>
      <dgm:t>
        <a:bodyPr/>
        <a:lstStyle/>
        <a:p>
          <a:endParaRPr lang="en-IN"/>
        </a:p>
      </dgm:t>
    </dgm:pt>
    <dgm:pt modelId="{D7C40ED4-0C52-40F3-BA7B-3AE5D01FECB8}" type="sibTrans" cxnId="{77A7C3CF-9919-47BC-97B4-25442750CF6C}">
      <dgm:prSet/>
      <dgm:spPr/>
      <dgm:t>
        <a:bodyPr/>
        <a:lstStyle/>
        <a:p>
          <a:endParaRPr lang="en-IN" dirty="0"/>
        </a:p>
      </dgm:t>
    </dgm:pt>
    <dgm:pt modelId="{499C369E-0B62-485E-9E7F-13A1CC0E9866}">
      <dgm:prSet phldrT="[Text]"/>
      <dgm:spPr>
        <a:solidFill>
          <a:schemeClr val="accent1">
            <a:lumMod val="20000"/>
            <a:lumOff val="80000"/>
          </a:schemeClr>
        </a:solidFill>
      </dgm:spPr>
      <dgm:t>
        <a:bodyPr/>
        <a:lstStyle/>
        <a:p>
          <a:r>
            <a:rPr lang="en-US" dirty="0">
              <a:solidFill>
                <a:schemeClr val="tx2">
                  <a:lumMod val="75000"/>
                </a:schemeClr>
              </a:solidFill>
            </a:rPr>
            <a:t>If any queries, communicated through e-mail</a:t>
          </a:r>
          <a:endParaRPr lang="en-IN" dirty="0">
            <a:solidFill>
              <a:schemeClr val="tx2">
                <a:lumMod val="75000"/>
              </a:schemeClr>
            </a:solidFill>
          </a:endParaRPr>
        </a:p>
      </dgm:t>
    </dgm:pt>
    <dgm:pt modelId="{C68B7E75-513F-41C0-A6B2-800E072B0DF9}" type="parTrans" cxnId="{1C2B7026-F134-414E-A09C-3B6C218A93AE}">
      <dgm:prSet/>
      <dgm:spPr/>
      <dgm:t>
        <a:bodyPr/>
        <a:lstStyle/>
        <a:p>
          <a:endParaRPr lang="en-IN"/>
        </a:p>
      </dgm:t>
    </dgm:pt>
    <dgm:pt modelId="{17DA2D77-2756-40DC-9FD0-2369A6C2F035}" type="sibTrans" cxnId="{1C2B7026-F134-414E-A09C-3B6C218A93AE}">
      <dgm:prSet/>
      <dgm:spPr/>
      <dgm:t>
        <a:bodyPr/>
        <a:lstStyle/>
        <a:p>
          <a:endParaRPr lang="en-IN"/>
        </a:p>
      </dgm:t>
    </dgm:pt>
    <dgm:pt modelId="{95AA86DE-5BFB-4C8B-B90F-30CCC48E01FC}" type="pres">
      <dgm:prSet presAssocID="{F951A159-F66E-434A-A3E9-E6CE02BB4F35}" presName="Name0" presStyleCnt="0">
        <dgm:presLayoutVars>
          <dgm:dir/>
          <dgm:resizeHandles val="exact"/>
        </dgm:presLayoutVars>
      </dgm:prSet>
      <dgm:spPr/>
    </dgm:pt>
    <dgm:pt modelId="{4E43BAD6-427D-4D49-B7D4-11AA72D8E6C6}" type="pres">
      <dgm:prSet presAssocID="{039E0D49-C9E1-4EF1-AC05-3F8AD8D4103B}" presName="node" presStyleLbl="node1" presStyleIdx="0" presStyleCnt="5" custScaleY="98963" custLinFactNeighborX="5275" custLinFactNeighborY="-63365">
        <dgm:presLayoutVars>
          <dgm:bulletEnabled val="1"/>
        </dgm:presLayoutVars>
      </dgm:prSet>
      <dgm:spPr/>
    </dgm:pt>
    <dgm:pt modelId="{4CC33864-7856-45A2-AF04-B751970C920B}" type="pres">
      <dgm:prSet presAssocID="{34B75EEF-FA3D-40EA-8A38-521BA8A747E9}" presName="sibTrans" presStyleLbl="sibTrans2D1" presStyleIdx="0" presStyleCnt="4"/>
      <dgm:spPr/>
    </dgm:pt>
    <dgm:pt modelId="{2E88DB0F-4608-4C32-B1DD-014E61A171F8}" type="pres">
      <dgm:prSet presAssocID="{34B75EEF-FA3D-40EA-8A38-521BA8A747E9}" presName="connectorText" presStyleLbl="sibTrans2D1" presStyleIdx="0" presStyleCnt="4"/>
      <dgm:spPr/>
    </dgm:pt>
    <dgm:pt modelId="{524078C3-5931-437F-856B-9181FD749627}" type="pres">
      <dgm:prSet presAssocID="{79C92733-EFC5-4505-9145-5C9BA256F2C3}" presName="node" presStyleLbl="node1" presStyleIdx="1" presStyleCnt="5" custLinFactNeighborX="-303" custLinFactNeighborY="-63857">
        <dgm:presLayoutVars>
          <dgm:bulletEnabled val="1"/>
        </dgm:presLayoutVars>
      </dgm:prSet>
      <dgm:spPr/>
    </dgm:pt>
    <dgm:pt modelId="{722B40A4-BBDE-45E8-B351-DB9F7050BFB2}" type="pres">
      <dgm:prSet presAssocID="{269DF352-2526-4918-899E-B69DF4FCA686}" presName="sibTrans" presStyleLbl="sibTrans2D1" presStyleIdx="1" presStyleCnt="4"/>
      <dgm:spPr/>
    </dgm:pt>
    <dgm:pt modelId="{101F3E3C-F5AE-4F64-97F2-5473F64E4775}" type="pres">
      <dgm:prSet presAssocID="{269DF352-2526-4918-899E-B69DF4FCA686}" presName="connectorText" presStyleLbl="sibTrans2D1" presStyleIdx="1" presStyleCnt="4"/>
      <dgm:spPr/>
    </dgm:pt>
    <dgm:pt modelId="{16257324-056C-4EB2-8A02-FF8FE6E6F8D1}" type="pres">
      <dgm:prSet presAssocID="{6076FF1A-9D5A-4A0E-B107-97035F57A2DC}" presName="node" presStyleLbl="node1" presStyleIdx="2" presStyleCnt="5" custLinFactNeighborX="-6888" custLinFactNeighborY="-63857">
        <dgm:presLayoutVars>
          <dgm:bulletEnabled val="1"/>
        </dgm:presLayoutVars>
      </dgm:prSet>
      <dgm:spPr/>
    </dgm:pt>
    <dgm:pt modelId="{8B387831-20B8-4F05-822B-C0C4EF714A5F}" type="pres">
      <dgm:prSet presAssocID="{5118D8B6-223E-45D3-927B-D403B9D7608B}" presName="sibTrans" presStyleLbl="sibTrans2D1" presStyleIdx="2" presStyleCnt="4"/>
      <dgm:spPr/>
    </dgm:pt>
    <dgm:pt modelId="{477D3F35-816E-4B00-9B05-5F2C9DA7127E}" type="pres">
      <dgm:prSet presAssocID="{5118D8B6-223E-45D3-927B-D403B9D7608B}" presName="connectorText" presStyleLbl="sibTrans2D1" presStyleIdx="2" presStyleCnt="4"/>
      <dgm:spPr/>
    </dgm:pt>
    <dgm:pt modelId="{9AB2E9A9-779E-492C-96DB-F1C627A1DCDE}" type="pres">
      <dgm:prSet presAssocID="{F6ED412C-5975-429D-970A-B5676AA4FE46}" presName="node" presStyleLbl="node1" presStyleIdx="3" presStyleCnt="5" custLinFactNeighborX="-17036" custLinFactNeighborY="-65113">
        <dgm:presLayoutVars>
          <dgm:bulletEnabled val="1"/>
        </dgm:presLayoutVars>
      </dgm:prSet>
      <dgm:spPr/>
    </dgm:pt>
    <dgm:pt modelId="{F6069B62-C960-41AD-919D-F9E34BAC5D94}" type="pres">
      <dgm:prSet presAssocID="{D7C40ED4-0C52-40F3-BA7B-3AE5D01FECB8}" presName="sibTrans" presStyleLbl="sibTrans2D1" presStyleIdx="3" presStyleCnt="4"/>
      <dgm:spPr/>
    </dgm:pt>
    <dgm:pt modelId="{A3CDD012-9BD1-4E95-B128-BB847338EE55}" type="pres">
      <dgm:prSet presAssocID="{D7C40ED4-0C52-40F3-BA7B-3AE5D01FECB8}" presName="connectorText" presStyleLbl="sibTrans2D1" presStyleIdx="3" presStyleCnt="4"/>
      <dgm:spPr/>
    </dgm:pt>
    <dgm:pt modelId="{45FCA516-B782-4896-8CEC-9625C3E21EEA}" type="pres">
      <dgm:prSet presAssocID="{499C369E-0B62-485E-9E7F-13A1CC0E9866}" presName="node" presStyleLbl="node1" presStyleIdx="4" presStyleCnt="5" custLinFactNeighborX="-17036" custLinFactNeighborY="-65113">
        <dgm:presLayoutVars>
          <dgm:bulletEnabled val="1"/>
        </dgm:presLayoutVars>
      </dgm:prSet>
      <dgm:spPr/>
    </dgm:pt>
  </dgm:ptLst>
  <dgm:cxnLst>
    <dgm:cxn modelId="{28F67611-3D51-4C9B-BCA1-641D237D4703}" type="presOf" srcId="{6076FF1A-9D5A-4A0E-B107-97035F57A2DC}" destId="{16257324-056C-4EB2-8A02-FF8FE6E6F8D1}" srcOrd="0" destOrd="0" presId="urn:microsoft.com/office/officeart/2005/8/layout/process1"/>
    <dgm:cxn modelId="{1C2B7026-F134-414E-A09C-3B6C218A93AE}" srcId="{F951A159-F66E-434A-A3E9-E6CE02BB4F35}" destId="{499C369E-0B62-485E-9E7F-13A1CC0E9866}" srcOrd="4" destOrd="0" parTransId="{C68B7E75-513F-41C0-A6B2-800E072B0DF9}" sibTransId="{17DA2D77-2756-40DC-9FD0-2369A6C2F035}"/>
    <dgm:cxn modelId="{A3DE4F30-24AF-479D-BF5D-DC1F401F31E4}" type="presOf" srcId="{F6ED412C-5975-429D-970A-B5676AA4FE46}" destId="{9AB2E9A9-779E-492C-96DB-F1C627A1DCDE}" srcOrd="0" destOrd="0" presId="urn:microsoft.com/office/officeart/2005/8/layout/process1"/>
    <dgm:cxn modelId="{4633C230-3179-4847-9346-4E3FB1ABCBF3}" type="presOf" srcId="{34B75EEF-FA3D-40EA-8A38-521BA8A747E9}" destId="{2E88DB0F-4608-4C32-B1DD-014E61A171F8}" srcOrd="1" destOrd="0" presId="urn:microsoft.com/office/officeart/2005/8/layout/process1"/>
    <dgm:cxn modelId="{2F6C5631-92C2-4347-A16F-2E0562FEEC15}" type="presOf" srcId="{D7C40ED4-0C52-40F3-BA7B-3AE5D01FECB8}" destId="{F6069B62-C960-41AD-919D-F9E34BAC5D94}" srcOrd="0" destOrd="0" presId="urn:microsoft.com/office/officeart/2005/8/layout/process1"/>
    <dgm:cxn modelId="{F8DA5C40-0430-4093-8319-0788AEB83A83}" type="presOf" srcId="{039E0D49-C9E1-4EF1-AC05-3F8AD8D4103B}" destId="{4E43BAD6-427D-4D49-B7D4-11AA72D8E6C6}" srcOrd="0" destOrd="0" presId="urn:microsoft.com/office/officeart/2005/8/layout/process1"/>
    <dgm:cxn modelId="{A20A7D66-638C-4D0C-B032-3A5431F7BBBF}" type="presOf" srcId="{269DF352-2526-4918-899E-B69DF4FCA686}" destId="{101F3E3C-F5AE-4F64-97F2-5473F64E4775}" srcOrd="1" destOrd="0" presId="urn:microsoft.com/office/officeart/2005/8/layout/process1"/>
    <dgm:cxn modelId="{C371B867-8A45-4993-9A15-BADC8551B79E}" srcId="{F951A159-F66E-434A-A3E9-E6CE02BB4F35}" destId="{039E0D49-C9E1-4EF1-AC05-3F8AD8D4103B}" srcOrd="0" destOrd="0" parTransId="{80F4991F-C253-493F-B8F1-78CD8983D004}" sibTransId="{34B75EEF-FA3D-40EA-8A38-521BA8A747E9}"/>
    <dgm:cxn modelId="{5BEE4C50-2E56-4F58-9243-60BC910A2732}" type="presOf" srcId="{269DF352-2526-4918-899E-B69DF4FCA686}" destId="{722B40A4-BBDE-45E8-B351-DB9F7050BFB2}" srcOrd="0" destOrd="0" presId="urn:microsoft.com/office/officeart/2005/8/layout/process1"/>
    <dgm:cxn modelId="{5C06E371-98AE-4E16-BAE1-BDD60897DD4D}" type="presOf" srcId="{5118D8B6-223E-45D3-927B-D403B9D7608B}" destId="{477D3F35-816E-4B00-9B05-5F2C9DA7127E}" srcOrd="1" destOrd="0" presId="urn:microsoft.com/office/officeart/2005/8/layout/process1"/>
    <dgm:cxn modelId="{5841C659-A73C-4A2B-BE9F-A70E3B374FCD}" type="presOf" srcId="{499C369E-0B62-485E-9E7F-13A1CC0E9866}" destId="{45FCA516-B782-4896-8CEC-9625C3E21EEA}" srcOrd="0" destOrd="0" presId="urn:microsoft.com/office/officeart/2005/8/layout/process1"/>
    <dgm:cxn modelId="{9092C97A-93AD-4EDE-827E-113A35AB491E}" type="presOf" srcId="{34B75EEF-FA3D-40EA-8A38-521BA8A747E9}" destId="{4CC33864-7856-45A2-AF04-B751970C920B}" srcOrd="0" destOrd="0" presId="urn:microsoft.com/office/officeart/2005/8/layout/process1"/>
    <dgm:cxn modelId="{43BC5B80-0940-427C-81B0-0454E0282314}" srcId="{F951A159-F66E-434A-A3E9-E6CE02BB4F35}" destId="{6076FF1A-9D5A-4A0E-B107-97035F57A2DC}" srcOrd="2" destOrd="0" parTransId="{8516388F-F7D3-421C-97A5-87A149E54B5A}" sibTransId="{5118D8B6-223E-45D3-927B-D403B9D7608B}"/>
    <dgm:cxn modelId="{0346B482-84A6-4EE3-BA4C-8F71EF56578B}" type="presOf" srcId="{D7C40ED4-0C52-40F3-BA7B-3AE5D01FECB8}" destId="{A3CDD012-9BD1-4E95-B128-BB847338EE55}" srcOrd="1" destOrd="0" presId="urn:microsoft.com/office/officeart/2005/8/layout/process1"/>
    <dgm:cxn modelId="{6E6AC684-99F0-4855-9E16-C35AE949FD74}" type="presOf" srcId="{5118D8B6-223E-45D3-927B-D403B9D7608B}" destId="{8B387831-20B8-4F05-822B-C0C4EF714A5F}" srcOrd="0" destOrd="0" presId="urn:microsoft.com/office/officeart/2005/8/layout/process1"/>
    <dgm:cxn modelId="{035B608F-F743-48CD-8B3F-3E960FD59982}" type="presOf" srcId="{F951A159-F66E-434A-A3E9-E6CE02BB4F35}" destId="{95AA86DE-5BFB-4C8B-B90F-30CCC48E01FC}" srcOrd="0" destOrd="0" presId="urn:microsoft.com/office/officeart/2005/8/layout/process1"/>
    <dgm:cxn modelId="{6F7F9CB4-903E-45D7-8BF9-FB6AA64AC46B}" srcId="{F951A159-F66E-434A-A3E9-E6CE02BB4F35}" destId="{79C92733-EFC5-4505-9145-5C9BA256F2C3}" srcOrd="1" destOrd="0" parTransId="{B4639283-3F05-4166-9BC3-5276A071BAF9}" sibTransId="{269DF352-2526-4918-899E-B69DF4FCA686}"/>
    <dgm:cxn modelId="{77A7C3CF-9919-47BC-97B4-25442750CF6C}" srcId="{F951A159-F66E-434A-A3E9-E6CE02BB4F35}" destId="{F6ED412C-5975-429D-970A-B5676AA4FE46}" srcOrd="3" destOrd="0" parTransId="{A397D0A5-05D5-4ED1-B26F-42CD9B26EBEB}" sibTransId="{D7C40ED4-0C52-40F3-BA7B-3AE5D01FECB8}"/>
    <dgm:cxn modelId="{565F4AFE-9508-48CC-B3ED-D150241A4B92}" type="presOf" srcId="{79C92733-EFC5-4505-9145-5C9BA256F2C3}" destId="{524078C3-5931-437F-856B-9181FD749627}" srcOrd="0" destOrd="0" presId="urn:microsoft.com/office/officeart/2005/8/layout/process1"/>
    <dgm:cxn modelId="{BD0F7D28-39B8-43E6-BEB1-A2359BC5130A}" type="presParOf" srcId="{95AA86DE-5BFB-4C8B-B90F-30CCC48E01FC}" destId="{4E43BAD6-427D-4D49-B7D4-11AA72D8E6C6}" srcOrd="0" destOrd="0" presId="urn:microsoft.com/office/officeart/2005/8/layout/process1"/>
    <dgm:cxn modelId="{944C64F1-508C-4847-9BE4-E1CB29784811}" type="presParOf" srcId="{95AA86DE-5BFB-4C8B-B90F-30CCC48E01FC}" destId="{4CC33864-7856-45A2-AF04-B751970C920B}" srcOrd="1" destOrd="0" presId="urn:microsoft.com/office/officeart/2005/8/layout/process1"/>
    <dgm:cxn modelId="{88C056AB-2FA8-45FA-801A-8D825A6CCE29}" type="presParOf" srcId="{4CC33864-7856-45A2-AF04-B751970C920B}" destId="{2E88DB0F-4608-4C32-B1DD-014E61A171F8}" srcOrd="0" destOrd="0" presId="urn:microsoft.com/office/officeart/2005/8/layout/process1"/>
    <dgm:cxn modelId="{CAE04119-1D06-4C71-B53A-923ACF6A1319}" type="presParOf" srcId="{95AA86DE-5BFB-4C8B-B90F-30CCC48E01FC}" destId="{524078C3-5931-437F-856B-9181FD749627}" srcOrd="2" destOrd="0" presId="urn:microsoft.com/office/officeart/2005/8/layout/process1"/>
    <dgm:cxn modelId="{DF68A181-0903-4AD2-ADBA-3C729119F96B}" type="presParOf" srcId="{95AA86DE-5BFB-4C8B-B90F-30CCC48E01FC}" destId="{722B40A4-BBDE-45E8-B351-DB9F7050BFB2}" srcOrd="3" destOrd="0" presId="urn:microsoft.com/office/officeart/2005/8/layout/process1"/>
    <dgm:cxn modelId="{3331993F-DF90-4ABE-BA78-B35A4F86F606}" type="presParOf" srcId="{722B40A4-BBDE-45E8-B351-DB9F7050BFB2}" destId="{101F3E3C-F5AE-4F64-97F2-5473F64E4775}" srcOrd="0" destOrd="0" presId="urn:microsoft.com/office/officeart/2005/8/layout/process1"/>
    <dgm:cxn modelId="{D173083A-38AE-4C7D-A4B4-5DBD163977D7}" type="presParOf" srcId="{95AA86DE-5BFB-4C8B-B90F-30CCC48E01FC}" destId="{16257324-056C-4EB2-8A02-FF8FE6E6F8D1}" srcOrd="4" destOrd="0" presId="urn:microsoft.com/office/officeart/2005/8/layout/process1"/>
    <dgm:cxn modelId="{AE78152E-7788-44E5-92B9-0AD73F177069}" type="presParOf" srcId="{95AA86DE-5BFB-4C8B-B90F-30CCC48E01FC}" destId="{8B387831-20B8-4F05-822B-C0C4EF714A5F}" srcOrd="5" destOrd="0" presId="urn:microsoft.com/office/officeart/2005/8/layout/process1"/>
    <dgm:cxn modelId="{3C022C9F-740B-456D-9764-C22A2032F93F}" type="presParOf" srcId="{8B387831-20B8-4F05-822B-C0C4EF714A5F}" destId="{477D3F35-816E-4B00-9B05-5F2C9DA7127E}" srcOrd="0" destOrd="0" presId="urn:microsoft.com/office/officeart/2005/8/layout/process1"/>
    <dgm:cxn modelId="{29991D32-3FD5-4B93-ADE7-0422BA44B47A}" type="presParOf" srcId="{95AA86DE-5BFB-4C8B-B90F-30CCC48E01FC}" destId="{9AB2E9A9-779E-492C-96DB-F1C627A1DCDE}" srcOrd="6" destOrd="0" presId="urn:microsoft.com/office/officeart/2005/8/layout/process1"/>
    <dgm:cxn modelId="{E365AC79-5E7F-4F17-88A8-467DA96DAE98}" type="presParOf" srcId="{95AA86DE-5BFB-4C8B-B90F-30CCC48E01FC}" destId="{F6069B62-C960-41AD-919D-F9E34BAC5D94}" srcOrd="7" destOrd="0" presId="urn:microsoft.com/office/officeart/2005/8/layout/process1"/>
    <dgm:cxn modelId="{1C5DEDC6-F240-4D5C-9FE9-7D459643CE07}" type="presParOf" srcId="{F6069B62-C960-41AD-919D-F9E34BAC5D94}" destId="{A3CDD012-9BD1-4E95-B128-BB847338EE55}" srcOrd="0" destOrd="0" presId="urn:microsoft.com/office/officeart/2005/8/layout/process1"/>
    <dgm:cxn modelId="{5EAAF43D-138C-4C1D-9539-1EED4244C6D2}" type="presParOf" srcId="{95AA86DE-5BFB-4C8B-B90F-30CCC48E01FC}" destId="{45FCA516-B782-4896-8CEC-9625C3E21EEA}" srcOrd="8"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5E4AE0-9D70-4FC6-99CB-82CB815AC9F3}" type="doc">
      <dgm:prSet loTypeId="urn:microsoft.com/office/officeart/2005/8/layout/process1" loCatId="process" qsTypeId="urn:microsoft.com/office/officeart/2005/8/quickstyle/simple1" qsCatId="simple" csTypeId="urn:microsoft.com/office/officeart/2005/8/colors/accent1_2" csCatId="accent1" phldr="1"/>
      <dgm:spPr/>
    </dgm:pt>
    <dgm:pt modelId="{8B8E84A1-CFC5-41FC-9A9F-73FA521C0657}">
      <dgm:prSet phldrT="[Text]" custT="1"/>
      <dgm:spPr>
        <a:solidFill>
          <a:schemeClr val="accent1">
            <a:lumMod val="20000"/>
            <a:lumOff val="80000"/>
          </a:schemeClr>
        </a:solidFill>
      </dgm:spPr>
      <dgm:t>
        <a:bodyPr/>
        <a:lstStyle/>
        <a:p>
          <a:r>
            <a:rPr lang="en-US" sz="2500" dirty="0">
              <a:solidFill>
                <a:schemeClr val="accent1">
                  <a:lumMod val="50000"/>
                </a:schemeClr>
              </a:solidFill>
            </a:rPr>
            <a:t>Registration Number Granted</a:t>
          </a:r>
          <a:endParaRPr lang="en-IN" sz="2500" dirty="0">
            <a:solidFill>
              <a:schemeClr val="accent1">
                <a:lumMod val="50000"/>
              </a:schemeClr>
            </a:solidFill>
          </a:endParaRPr>
        </a:p>
      </dgm:t>
    </dgm:pt>
    <dgm:pt modelId="{409BE072-6B0E-4EF5-A950-1F40ED8D5A03}" type="parTrans" cxnId="{AE330EEB-7021-4892-B3BF-CBD75779D3EF}">
      <dgm:prSet/>
      <dgm:spPr/>
      <dgm:t>
        <a:bodyPr/>
        <a:lstStyle/>
        <a:p>
          <a:endParaRPr lang="en-IN"/>
        </a:p>
      </dgm:t>
    </dgm:pt>
    <dgm:pt modelId="{E578302D-AC05-4062-AD10-80D8F8DE6941}" type="sibTrans" cxnId="{AE330EEB-7021-4892-B3BF-CBD75779D3EF}">
      <dgm:prSet/>
      <dgm:spPr/>
      <dgm:t>
        <a:bodyPr/>
        <a:lstStyle/>
        <a:p>
          <a:endParaRPr lang="en-IN"/>
        </a:p>
      </dgm:t>
    </dgm:pt>
    <dgm:pt modelId="{2EB20269-C9E2-4DFD-8AC3-CA6A831BAC1D}">
      <dgm:prSet phldrT="[Text]" custT="1"/>
      <dgm:spPr>
        <a:solidFill>
          <a:schemeClr val="accent1">
            <a:lumMod val="20000"/>
            <a:lumOff val="80000"/>
          </a:schemeClr>
        </a:solidFill>
      </dgm:spPr>
      <dgm:t>
        <a:bodyPr/>
        <a:lstStyle/>
        <a:p>
          <a:r>
            <a:rPr lang="en-US" sz="2500" dirty="0">
              <a:solidFill>
                <a:schemeClr val="accent1">
                  <a:lumMod val="50000"/>
                </a:schemeClr>
              </a:solidFill>
            </a:rPr>
            <a:t>Reply to queries are submitted through e-mail</a:t>
          </a:r>
          <a:endParaRPr lang="en-IN" sz="2500" dirty="0">
            <a:solidFill>
              <a:schemeClr val="accent1">
                <a:lumMod val="50000"/>
              </a:schemeClr>
            </a:solidFill>
          </a:endParaRPr>
        </a:p>
      </dgm:t>
    </dgm:pt>
    <dgm:pt modelId="{437D001B-3CCA-461F-96FA-2590713DE2BD}" type="parTrans" cxnId="{0EFB128E-5541-4F12-8898-B37BA60BED08}">
      <dgm:prSet/>
      <dgm:spPr/>
      <dgm:t>
        <a:bodyPr/>
        <a:lstStyle/>
        <a:p>
          <a:endParaRPr lang="en-IN"/>
        </a:p>
      </dgm:t>
    </dgm:pt>
    <dgm:pt modelId="{D168A889-8922-4913-B28A-8EADB354B007}" type="sibTrans" cxnId="{0EFB128E-5541-4F12-8898-B37BA60BED08}">
      <dgm:prSet/>
      <dgm:spPr/>
      <dgm:t>
        <a:bodyPr/>
        <a:lstStyle/>
        <a:p>
          <a:endParaRPr lang="en-IN"/>
        </a:p>
      </dgm:t>
    </dgm:pt>
    <dgm:pt modelId="{261FB9E5-7C20-49F0-AF76-F6B10CAAF4AC}">
      <dgm:prSet phldrT="[Text]" custT="1"/>
      <dgm:spPr>
        <a:solidFill>
          <a:schemeClr val="accent1">
            <a:lumMod val="20000"/>
            <a:lumOff val="80000"/>
          </a:schemeClr>
        </a:solidFill>
      </dgm:spPr>
      <dgm:t>
        <a:bodyPr/>
        <a:lstStyle/>
        <a:p>
          <a:r>
            <a:rPr lang="en-US" sz="2500" dirty="0">
              <a:solidFill>
                <a:schemeClr val="accent1">
                  <a:lumMod val="50000"/>
                </a:schemeClr>
              </a:solidFill>
            </a:rPr>
            <a:t>Once queries are resolved &amp; approved by all teams, forward to every team head</a:t>
          </a:r>
          <a:endParaRPr lang="en-IN" sz="2500" dirty="0">
            <a:solidFill>
              <a:schemeClr val="accent1">
                <a:lumMod val="50000"/>
              </a:schemeClr>
            </a:solidFill>
          </a:endParaRPr>
        </a:p>
      </dgm:t>
    </dgm:pt>
    <dgm:pt modelId="{C3C19F1F-4911-4EE9-BE12-4960F4E153F7}" type="parTrans" cxnId="{B1343F44-2F53-4C85-9D45-CDB69092DD40}">
      <dgm:prSet/>
      <dgm:spPr/>
      <dgm:t>
        <a:bodyPr/>
        <a:lstStyle/>
        <a:p>
          <a:endParaRPr lang="en-IN"/>
        </a:p>
      </dgm:t>
    </dgm:pt>
    <dgm:pt modelId="{62743719-5CA4-469B-91E5-FDEAC64B3710}" type="sibTrans" cxnId="{B1343F44-2F53-4C85-9D45-CDB69092DD40}">
      <dgm:prSet/>
      <dgm:spPr/>
      <dgm:t>
        <a:bodyPr/>
        <a:lstStyle/>
        <a:p>
          <a:endParaRPr lang="en-IN"/>
        </a:p>
      </dgm:t>
    </dgm:pt>
    <dgm:pt modelId="{5C548DD1-2D7A-408A-8744-16EE929A0538}">
      <dgm:prSet phldrT="[Text]" custT="1"/>
      <dgm:spPr>
        <a:solidFill>
          <a:schemeClr val="accent1">
            <a:lumMod val="20000"/>
            <a:lumOff val="80000"/>
          </a:schemeClr>
        </a:solidFill>
      </dgm:spPr>
      <dgm:t>
        <a:bodyPr/>
        <a:lstStyle/>
        <a:p>
          <a:r>
            <a:rPr lang="en-US" sz="2500" dirty="0">
              <a:solidFill>
                <a:schemeClr val="accent1">
                  <a:lumMod val="50000"/>
                </a:schemeClr>
              </a:solidFill>
            </a:rPr>
            <a:t>After approval from team head, file forward to higher authority</a:t>
          </a:r>
          <a:endParaRPr lang="en-IN" sz="2500" dirty="0">
            <a:solidFill>
              <a:schemeClr val="accent1">
                <a:lumMod val="50000"/>
              </a:schemeClr>
            </a:solidFill>
          </a:endParaRPr>
        </a:p>
      </dgm:t>
    </dgm:pt>
    <dgm:pt modelId="{08C2E6BA-4877-4ADE-A85F-D25811CE4DD1}" type="parTrans" cxnId="{169C1609-5024-4FA7-93FE-E26E1DC32499}">
      <dgm:prSet/>
      <dgm:spPr/>
      <dgm:t>
        <a:bodyPr/>
        <a:lstStyle/>
        <a:p>
          <a:endParaRPr lang="en-IN"/>
        </a:p>
      </dgm:t>
    </dgm:pt>
    <dgm:pt modelId="{23917B46-3569-42F3-9817-32D77259E7D3}" type="sibTrans" cxnId="{169C1609-5024-4FA7-93FE-E26E1DC32499}">
      <dgm:prSet/>
      <dgm:spPr/>
      <dgm:t>
        <a:bodyPr/>
        <a:lstStyle/>
        <a:p>
          <a:endParaRPr lang="en-IN"/>
        </a:p>
      </dgm:t>
    </dgm:pt>
    <dgm:pt modelId="{5297B0BB-F0D5-4858-B398-7377A2CDACE7}">
      <dgm:prSet phldrT="[Text]" custT="1"/>
      <dgm:spPr>
        <a:solidFill>
          <a:schemeClr val="accent1">
            <a:lumMod val="20000"/>
            <a:lumOff val="80000"/>
          </a:schemeClr>
        </a:solidFill>
      </dgm:spPr>
      <dgm:t>
        <a:bodyPr/>
        <a:lstStyle/>
        <a:p>
          <a:r>
            <a:rPr lang="en-US" sz="2500" dirty="0">
              <a:solidFill>
                <a:schemeClr val="accent1">
                  <a:lumMod val="50000"/>
                </a:schemeClr>
              </a:solidFill>
            </a:rPr>
            <a:t>Forward to Chairperson </a:t>
          </a:r>
          <a:endParaRPr lang="en-IN" sz="2500" dirty="0">
            <a:solidFill>
              <a:schemeClr val="accent1">
                <a:lumMod val="50000"/>
              </a:schemeClr>
            </a:solidFill>
          </a:endParaRPr>
        </a:p>
      </dgm:t>
    </dgm:pt>
    <dgm:pt modelId="{75348AF3-0940-489E-83A3-E4E40993C5A2}" type="parTrans" cxnId="{B505ED49-969A-41BA-B46C-998953ED1D26}">
      <dgm:prSet/>
      <dgm:spPr/>
      <dgm:t>
        <a:bodyPr/>
        <a:lstStyle/>
        <a:p>
          <a:endParaRPr lang="en-IN"/>
        </a:p>
      </dgm:t>
    </dgm:pt>
    <dgm:pt modelId="{166E9A1C-EBA3-4EDB-9B62-B30CB5338720}" type="sibTrans" cxnId="{B505ED49-969A-41BA-B46C-998953ED1D26}">
      <dgm:prSet/>
      <dgm:spPr/>
      <dgm:t>
        <a:bodyPr/>
        <a:lstStyle/>
        <a:p>
          <a:endParaRPr lang="en-IN"/>
        </a:p>
      </dgm:t>
    </dgm:pt>
    <dgm:pt modelId="{26A343F1-C0D5-463D-8369-94FAAEAF8ADB}" type="pres">
      <dgm:prSet presAssocID="{A55E4AE0-9D70-4FC6-99CB-82CB815AC9F3}" presName="Name0" presStyleCnt="0">
        <dgm:presLayoutVars>
          <dgm:dir/>
          <dgm:resizeHandles val="exact"/>
        </dgm:presLayoutVars>
      </dgm:prSet>
      <dgm:spPr/>
    </dgm:pt>
    <dgm:pt modelId="{DC6A2318-208D-4E9A-A764-8DCB2E5467F0}" type="pres">
      <dgm:prSet presAssocID="{8B8E84A1-CFC5-41FC-9A9F-73FA521C0657}" presName="node" presStyleLbl="node1" presStyleIdx="0" presStyleCnt="5">
        <dgm:presLayoutVars>
          <dgm:bulletEnabled val="1"/>
        </dgm:presLayoutVars>
      </dgm:prSet>
      <dgm:spPr/>
    </dgm:pt>
    <dgm:pt modelId="{D2C8CCD5-CA44-49F5-A351-C4B6B05BF6FA}" type="pres">
      <dgm:prSet presAssocID="{E578302D-AC05-4062-AD10-80D8F8DE6941}" presName="sibTrans" presStyleLbl="sibTrans2D1" presStyleIdx="0" presStyleCnt="4" custAng="10800000"/>
      <dgm:spPr/>
    </dgm:pt>
    <dgm:pt modelId="{3A98B209-BAA4-4DF9-97F8-AF9DBEE56CBF}" type="pres">
      <dgm:prSet presAssocID="{E578302D-AC05-4062-AD10-80D8F8DE6941}" presName="connectorText" presStyleLbl="sibTrans2D1" presStyleIdx="0" presStyleCnt="4"/>
      <dgm:spPr/>
    </dgm:pt>
    <dgm:pt modelId="{CB6C47C5-9FDE-4C75-BF76-694BC39B29FC}" type="pres">
      <dgm:prSet presAssocID="{5297B0BB-F0D5-4858-B398-7377A2CDACE7}" presName="node" presStyleLbl="node1" presStyleIdx="1" presStyleCnt="5">
        <dgm:presLayoutVars>
          <dgm:bulletEnabled val="1"/>
        </dgm:presLayoutVars>
      </dgm:prSet>
      <dgm:spPr/>
    </dgm:pt>
    <dgm:pt modelId="{06E03FF1-B989-4F2E-AC2B-0A2544A72B64}" type="pres">
      <dgm:prSet presAssocID="{166E9A1C-EBA3-4EDB-9B62-B30CB5338720}" presName="sibTrans" presStyleLbl="sibTrans2D1" presStyleIdx="1" presStyleCnt="4" custAng="10800000" custLinFactNeighborX="-10939"/>
      <dgm:spPr/>
    </dgm:pt>
    <dgm:pt modelId="{D1E69978-A15B-4287-A846-28F9B7E81DF1}" type="pres">
      <dgm:prSet presAssocID="{166E9A1C-EBA3-4EDB-9B62-B30CB5338720}" presName="connectorText" presStyleLbl="sibTrans2D1" presStyleIdx="1" presStyleCnt="4"/>
      <dgm:spPr/>
    </dgm:pt>
    <dgm:pt modelId="{AEE9A02C-A418-4DD3-85A9-35170D141185}" type="pres">
      <dgm:prSet presAssocID="{5C548DD1-2D7A-408A-8744-16EE929A0538}" presName="node" presStyleLbl="node1" presStyleIdx="2" presStyleCnt="5">
        <dgm:presLayoutVars>
          <dgm:bulletEnabled val="1"/>
        </dgm:presLayoutVars>
      </dgm:prSet>
      <dgm:spPr/>
    </dgm:pt>
    <dgm:pt modelId="{E8F853A2-65E0-4225-AB06-44CCA6A94077}" type="pres">
      <dgm:prSet presAssocID="{23917B46-3569-42F3-9817-32D77259E7D3}" presName="sibTrans" presStyleLbl="sibTrans2D1" presStyleIdx="2" presStyleCnt="4" custAng="10800000"/>
      <dgm:spPr/>
    </dgm:pt>
    <dgm:pt modelId="{07A09551-6D2B-4FE2-9D5F-B45DC3F748FE}" type="pres">
      <dgm:prSet presAssocID="{23917B46-3569-42F3-9817-32D77259E7D3}" presName="connectorText" presStyleLbl="sibTrans2D1" presStyleIdx="2" presStyleCnt="4"/>
      <dgm:spPr/>
    </dgm:pt>
    <dgm:pt modelId="{8AC5BDC6-153A-4481-B120-2D4F07AF2626}" type="pres">
      <dgm:prSet presAssocID="{261FB9E5-7C20-49F0-AF76-F6B10CAAF4AC}" presName="node" presStyleLbl="node1" presStyleIdx="3" presStyleCnt="5">
        <dgm:presLayoutVars>
          <dgm:bulletEnabled val="1"/>
        </dgm:presLayoutVars>
      </dgm:prSet>
      <dgm:spPr/>
    </dgm:pt>
    <dgm:pt modelId="{24F6CE53-D93B-4717-9F6E-E5C04D469C8B}" type="pres">
      <dgm:prSet presAssocID="{62743719-5CA4-469B-91E5-FDEAC64B3710}" presName="sibTrans" presStyleLbl="sibTrans2D1" presStyleIdx="3" presStyleCnt="4" custAng="10800000" custLinFactNeighborX="-11362" custLinFactNeighborY="-1720"/>
      <dgm:spPr/>
    </dgm:pt>
    <dgm:pt modelId="{D628F9A1-F0CB-4E5A-8641-067022602DD9}" type="pres">
      <dgm:prSet presAssocID="{62743719-5CA4-469B-91E5-FDEAC64B3710}" presName="connectorText" presStyleLbl="sibTrans2D1" presStyleIdx="3" presStyleCnt="4"/>
      <dgm:spPr/>
    </dgm:pt>
    <dgm:pt modelId="{AC2EABD7-A12F-4C37-BC12-316A140CD2DE}" type="pres">
      <dgm:prSet presAssocID="{2EB20269-C9E2-4DFD-8AC3-CA6A831BAC1D}" presName="node" presStyleLbl="node1" presStyleIdx="4" presStyleCnt="5">
        <dgm:presLayoutVars>
          <dgm:bulletEnabled val="1"/>
        </dgm:presLayoutVars>
      </dgm:prSet>
      <dgm:spPr/>
    </dgm:pt>
  </dgm:ptLst>
  <dgm:cxnLst>
    <dgm:cxn modelId="{B88A9606-1D09-421C-97D4-DEF6876E6DC4}" type="presOf" srcId="{23917B46-3569-42F3-9817-32D77259E7D3}" destId="{07A09551-6D2B-4FE2-9D5F-B45DC3F748FE}" srcOrd="1" destOrd="0" presId="urn:microsoft.com/office/officeart/2005/8/layout/process1"/>
    <dgm:cxn modelId="{169C1609-5024-4FA7-93FE-E26E1DC32499}" srcId="{A55E4AE0-9D70-4FC6-99CB-82CB815AC9F3}" destId="{5C548DD1-2D7A-408A-8744-16EE929A0538}" srcOrd="2" destOrd="0" parTransId="{08C2E6BA-4877-4ADE-A85F-D25811CE4DD1}" sibTransId="{23917B46-3569-42F3-9817-32D77259E7D3}"/>
    <dgm:cxn modelId="{3419FF14-2192-4A33-A7BF-58F9E66B4986}" type="presOf" srcId="{8B8E84A1-CFC5-41FC-9A9F-73FA521C0657}" destId="{DC6A2318-208D-4E9A-A764-8DCB2E5467F0}" srcOrd="0" destOrd="0" presId="urn:microsoft.com/office/officeart/2005/8/layout/process1"/>
    <dgm:cxn modelId="{8DAECF1E-56B2-40A5-87A2-0985B1E4F7DD}" type="presOf" srcId="{E578302D-AC05-4062-AD10-80D8F8DE6941}" destId="{3A98B209-BAA4-4DF9-97F8-AF9DBEE56CBF}" srcOrd="1" destOrd="0" presId="urn:microsoft.com/office/officeart/2005/8/layout/process1"/>
    <dgm:cxn modelId="{3A225A62-7C53-403E-A5A9-1D52E1DE7975}" type="presOf" srcId="{5297B0BB-F0D5-4858-B398-7377A2CDACE7}" destId="{CB6C47C5-9FDE-4C75-BF76-694BC39B29FC}" srcOrd="0" destOrd="0" presId="urn:microsoft.com/office/officeart/2005/8/layout/process1"/>
    <dgm:cxn modelId="{B1343F44-2F53-4C85-9D45-CDB69092DD40}" srcId="{A55E4AE0-9D70-4FC6-99CB-82CB815AC9F3}" destId="{261FB9E5-7C20-49F0-AF76-F6B10CAAF4AC}" srcOrd="3" destOrd="0" parTransId="{C3C19F1F-4911-4EE9-BE12-4960F4E153F7}" sibTransId="{62743719-5CA4-469B-91E5-FDEAC64B3710}"/>
    <dgm:cxn modelId="{B505ED49-969A-41BA-B46C-998953ED1D26}" srcId="{A55E4AE0-9D70-4FC6-99CB-82CB815AC9F3}" destId="{5297B0BB-F0D5-4858-B398-7377A2CDACE7}" srcOrd="1" destOrd="0" parTransId="{75348AF3-0940-489E-83A3-E4E40993C5A2}" sibTransId="{166E9A1C-EBA3-4EDB-9B62-B30CB5338720}"/>
    <dgm:cxn modelId="{38F7F16F-D8C4-4B2F-9446-164388B3359D}" type="presOf" srcId="{23917B46-3569-42F3-9817-32D77259E7D3}" destId="{E8F853A2-65E0-4225-AB06-44CCA6A94077}" srcOrd="0" destOrd="0" presId="urn:microsoft.com/office/officeart/2005/8/layout/process1"/>
    <dgm:cxn modelId="{FA296E51-7E11-47A0-A5E8-58E586C87771}" type="presOf" srcId="{62743719-5CA4-469B-91E5-FDEAC64B3710}" destId="{24F6CE53-D93B-4717-9F6E-E5C04D469C8B}" srcOrd="0" destOrd="0" presId="urn:microsoft.com/office/officeart/2005/8/layout/process1"/>
    <dgm:cxn modelId="{D0572E52-547E-4343-8A68-438602B3DA80}" type="presOf" srcId="{A55E4AE0-9D70-4FC6-99CB-82CB815AC9F3}" destId="{26A343F1-C0D5-463D-8369-94FAAEAF8ADB}" srcOrd="0" destOrd="0" presId="urn:microsoft.com/office/officeart/2005/8/layout/process1"/>
    <dgm:cxn modelId="{0EFB128E-5541-4F12-8898-B37BA60BED08}" srcId="{A55E4AE0-9D70-4FC6-99CB-82CB815AC9F3}" destId="{2EB20269-C9E2-4DFD-8AC3-CA6A831BAC1D}" srcOrd="4" destOrd="0" parTransId="{437D001B-3CCA-461F-96FA-2590713DE2BD}" sibTransId="{D168A889-8922-4913-B28A-8EADB354B007}"/>
    <dgm:cxn modelId="{6B368F91-2AA5-4C95-80A4-8A5051E60D8F}" type="presOf" srcId="{2EB20269-C9E2-4DFD-8AC3-CA6A831BAC1D}" destId="{AC2EABD7-A12F-4C37-BC12-316A140CD2DE}" srcOrd="0" destOrd="0" presId="urn:microsoft.com/office/officeart/2005/8/layout/process1"/>
    <dgm:cxn modelId="{B29EF496-BAE5-48E2-A96C-602EC94C2542}" type="presOf" srcId="{261FB9E5-7C20-49F0-AF76-F6B10CAAF4AC}" destId="{8AC5BDC6-153A-4481-B120-2D4F07AF2626}" srcOrd="0" destOrd="0" presId="urn:microsoft.com/office/officeart/2005/8/layout/process1"/>
    <dgm:cxn modelId="{350FB0A9-A049-4E69-BB48-0B00F980054E}" type="presOf" srcId="{166E9A1C-EBA3-4EDB-9B62-B30CB5338720}" destId="{06E03FF1-B989-4F2E-AC2B-0A2544A72B64}" srcOrd="0" destOrd="0" presId="urn:microsoft.com/office/officeart/2005/8/layout/process1"/>
    <dgm:cxn modelId="{FFF4E2C7-4042-43C4-BBC0-8450E880F62C}" type="presOf" srcId="{62743719-5CA4-469B-91E5-FDEAC64B3710}" destId="{D628F9A1-F0CB-4E5A-8641-067022602DD9}" srcOrd="1" destOrd="0" presId="urn:microsoft.com/office/officeart/2005/8/layout/process1"/>
    <dgm:cxn modelId="{72A6F1CB-24B8-411C-8B75-F680E0B05B61}" type="presOf" srcId="{5C548DD1-2D7A-408A-8744-16EE929A0538}" destId="{AEE9A02C-A418-4DD3-85A9-35170D141185}" srcOrd="0" destOrd="0" presId="urn:microsoft.com/office/officeart/2005/8/layout/process1"/>
    <dgm:cxn modelId="{A061ECE4-A2E2-4C93-8946-AD7DEED1121D}" type="presOf" srcId="{166E9A1C-EBA3-4EDB-9B62-B30CB5338720}" destId="{D1E69978-A15B-4287-A846-28F9B7E81DF1}" srcOrd="1" destOrd="0" presId="urn:microsoft.com/office/officeart/2005/8/layout/process1"/>
    <dgm:cxn modelId="{A461A3E6-D033-4FBF-B617-29CFD5DBD3CA}" type="presOf" srcId="{E578302D-AC05-4062-AD10-80D8F8DE6941}" destId="{D2C8CCD5-CA44-49F5-A351-C4B6B05BF6FA}" srcOrd="0" destOrd="0" presId="urn:microsoft.com/office/officeart/2005/8/layout/process1"/>
    <dgm:cxn modelId="{AE330EEB-7021-4892-B3BF-CBD75779D3EF}" srcId="{A55E4AE0-9D70-4FC6-99CB-82CB815AC9F3}" destId="{8B8E84A1-CFC5-41FC-9A9F-73FA521C0657}" srcOrd="0" destOrd="0" parTransId="{409BE072-6B0E-4EF5-A950-1F40ED8D5A03}" sibTransId="{E578302D-AC05-4062-AD10-80D8F8DE6941}"/>
    <dgm:cxn modelId="{F1009EF1-E650-4A3B-A212-E1509C6555C7}" type="presParOf" srcId="{26A343F1-C0D5-463D-8369-94FAAEAF8ADB}" destId="{DC6A2318-208D-4E9A-A764-8DCB2E5467F0}" srcOrd="0" destOrd="0" presId="urn:microsoft.com/office/officeart/2005/8/layout/process1"/>
    <dgm:cxn modelId="{B1A3DF15-2ACE-491D-8868-B5D30770C808}" type="presParOf" srcId="{26A343F1-C0D5-463D-8369-94FAAEAF8ADB}" destId="{D2C8CCD5-CA44-49F5-A351-C4B6B05BF6FA}" srcOrd="1" destOrd="0" presId="urn:microsoft.com/office/officeart/2005/8/layout/process1"/>
    <dgm:cxn modelId="{8AF040FF-B760-4EC0-9FB1-61B14037CFA1}" type="presParOf" srcId="{D2C8CCD5-CA44-49F5-A351-C4B6B05BF6FA}" destId="{3A98B209-BAA4-4DF9-97F8-AF9DBEE56CBF}" srcOrd="0" destOrd="0" presId="urn:microsoft.com/office/officeart/2005/8/layout/process1"/>
    <dgm:cxn modelId="{5C783F8A-628F-4DC8-8B58-4C9363808429}" type="presParOf" srcId="{26A343F1-C0D5-463D-8369-94FAAEAF8ADB}" destId="{CB6C47C5-9FDE-4C75-BF76-694BC39B29FC}" srcOrd="2" destOrd="0" presId="urn:microsoft.com/office/officeart/2005/8/layout/process1"/>
    <dgm:cxn modelId="{16511C4F-86DF-418F-8DB1-48ED2814EF59}" type="presParOf" srcId="{26A343F1-C0D5-463D-8369-94FAAEAF8ADB}" destId="{06E03FF1-B989-4F2E-AC2B-0A2544A72B64}" srcOrd="3" destOrd="0" presId="urn:microsoft.com/office/officeart/2005/8/layout/process1"/>
    <dgm:cxn modelId="{E024CD3B-7DB9-44B7-8010-08F02B6C3BA8}" type="presParOf" srcId="{06E03FF1-B989-4F2E-AC2B-0A2544A72B64}" destId="{D1E69978-A15B-4287-A846-28F9B7E81DF1}" srcOrd="0" destOrd="0" presId="urn:microsoft.com/office/officeart/2005/8/layout/process1"/>
    <dgm:cxn modelId="{E9B09AD6-F582-4203-BB19-A3152FFB78B2}" type="presParOf" srcId="{26A343F1-C0D5-463D-8369-94FAAEAF8ADB}" destId="{AEE9A02C-A418-4DD3-85A9-35170D141185}" srcOrd="4" destOrd="0" presId="urn:microsoft.com/office/officeart/2005/8/layout/process1"/>
    <dgm:cxn modelId="{78EA7B46-06F8-48ED-A9AD-092A20490DC0}" type="presParOf" srcId="{26A343F1-C0D5-463D-8369-94FAAEAF8ADB}" destId="{E8F853A2-65E0-4225-AB06-44CCA6A94077}" srcOrd="5" destOrd="0" presId="urn:microsoft.com/office/officeart/2005/8/layout/process1"/>
    <dgm:cxn modelId="{715060FE-6A45-49B8-9E52-7C5990D56D7E}" type="presParOf" srcId="{E8F853A2-65E0-4225-AB06-44CCA6A94077}" destId="{07A09551-6D2B-4FE2-9D5F-B45DC3F748FE}" srcOrd="0" destOrd="0" presId="urn:microsoft.com/office/officeart/2005/8/layout/process1"/>
    <dgm:cxn modelId="{724E576E-8674-4321-999B-F4BB82B3FE63}" type="presParOf" srcId="{26A343F1-C0D5-463D-8369-94FAAEAF8ADB}" destId="{8AC5BDC6-153A-4481-B120-2D4F07AF2626}" srcOrd="6" destOrd="0" presId="urn:microsoft.com/office/officeart/2005/8/layout/process1"/>
    <dgm:cxn modelId="{68D9F1B1-FC99-4526-8CA6-16CC81F4C782}" type="presParOf" srcId="{26A343F1-C0D5-463D-8369-94FAAEAF8ADB}" destId="{24F6CE53-D93B-4717-9F6E-E5C04D469C8B}" srcOrd="7" destOrd="0" presId="urn:microsoft.com/office/officeart/2005/8/layout/process1"/>
    <dgm:cxn modelId="{00E98433-3403-4B5A-B113-D65430B786E4}" type="presParOf" srcId="{24F6CE53-D93B-4717-9F6E-E5C04D469C8B}" destId="{D628F9A1-F0CB-4E5A-8641-067022602DD9}" srcOrd="0" destOrd="0" presId="urn:microsoft.com/office/officeart/2005/8/layout/process1"/>
    <dgm:cxn modelId="{053DE3E2-FBEA-4EC6-A385-045F18543827}" type="presParOf" srcId="{26A343F1-C0D5-463D-8369-94FAAEAF8ADB}" destId="{AC2EABD7-A12F-4C37-BC12-316A140CD2DE}" srcOrd="8" destOrd="0" presId="urn:microsoft.com/office/officeart/2005/8/layout/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43BAD6-427D-4D49-B7D4-11AA72D8E6C6}">
      <dsp:nvSpPr>
        <dsp:cNvPr id="0" name=""/>
        <dsp:cNvSpPr/>
      </dsp:nvSpPr>
      <dsp:spPr>
        <a:xfrm>
          <a:off x="63634" y="0"/>
          <a:ext cx="2615915" cy="1698892"/>
        </a:xfrm>
        <a:prstGeom prst="roundRect">
          <a:avLst>
            <a:gd name="adj" fmla="val 10000"/>
          </a:avLst>
        </a:prstGeom>
        <a:solidFill>
          <a:schemeClr val="accent1">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solidFill>
                <a:schemeClr val="tx2">
                  <a:lumMod val="75000"/>
                </a:schemeClr>
              </a:solidFill>
            </a:rPr>
            <a:t>File an application on the </a:t>
          </a:r>
          <a:r>
            <a:rPr lang="en-US" sz="2500" kern="1200" dirty="0" err="1">
              <a:solidFill>
                <a:schemeClr val="tx2">
                  <a:lumMod val="75000"/>
                </a:schemeClr>
              </a:solidFill>
            </a:rPr>
            <a:t>Gujrera</a:t>
          </a:r>
          <a:r>
            <a:rPr lang="en-US" sz="2500" kern="1200" dirty="0">
              <a:solidFill>
                <a:schemeClr val="tx2">
                  <a:lumMod val="75000"/>
                </a:schemeClr>
              </a:solidFill>
            </a:rPr>
            <a:t> Portal</a:t>
          </a:r>
          <a:endParaRPr lang="en-IN" sz="2500" kern="1200" dirty="0">
            <a:solidFill>
              <a:schemeClr val="tx2">
                <a:lumMod val="75000"/>
              </a:schemeClr>
            </a:solidFill>
          </a:endParaRPr>
        </a:p>
      </dsp:txBody>
      <dsp:txXfrm>
        <a:off x="113393" y="49759"/>
        <a:ext cx="2516397" cy="1599374"/>
      </dsp:txXfrm>
    </dsp:sp>
    <dsp:sp modelId="{4CC33864-7856-45A2-AF04-B751970C920B}">
      <dsp:nvSpPr>
        <dsp:cNvPr id="0" name=""/>
        <dsp:cNvSpPr/>
      </dsp:nvSpPr>
      <dsp:spPr>
        <a:xfrm rot="8491">
          <a:off x="2926549" y="529559"/>
          <a:ext cx="523641" cy="64874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IN" sz="2000" kern="1200"/>
        </a:p>
      </dsp:txBody>
      <dsp:txXfrm>
        <a:off x="2926549" y="659114"/>
        <a:ext cx="366549" cy="389249"/>
      </dsp:txXfrm>
    </dsp:sp>
    <dsp:sp modelId="{524078C3-5931-437F-856B-9181FD749627}">
      <dsp:nvSpPr>
        <dsp:cNvPr id="0" name=""/>
        <dsp:cNvSpPr/>
      </dsp:nvSpPr>
      <dsp:spPr>
        <a:xfrm>
          <a:off x="3667549" y="0"/>
          <a:ext cx="2615915" cy="1716694"/>
        </a:xfrm>
        <a:prstGeom prst="roundRect">
          <a:avLst>
            <a:gd name="adj" fmla="val 10000"/>
          </a:avLst>
        </a:prstGeom>
        <a:solidFill>
          <a:schemeClr val="accent1">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solidFill>
                <a:schemeClr val="tx2">
                  <a:lumMod val="75000"/>
                </a:schemeClr>
              </a:solidFill>
            </a:rPr>
            <a:t>Verification by QC Team than Acknowledgment Number</a:t>
          </a:r>
          <a:endParaRPr lang="en-IN" sz="2500" kern="1200" dirty="0">
            <a:solidFill>
              <a:schemeClr val="tx2">
                <a:lumMod val="75000"/>
              </a:schemeClr>
            </a:solidFill>
          </a:endParaRPr>
        </a:p>
      </dsp:txBody>
      <dsp:txXfrm>
        <a:off x="3717829" y="50280"/>
        <a:ext cx="2515355" cy="1616134"/>
      </dsp:txXfrm>
    </dsp:sp>
    <dsp:sp modelId="{722B40A4-BBDE-45E8-B351-DB9F7050BFB2}">
      <dsp:nvSpPr>
        <dsp:cNvPr id="0" name=""/>
        <dsp:cNvSpPr/>
      </dsp:nvSpPr>
      <dsp:spPr>
        <a:xfrm>
          <a:off x="6527831" y="533973"/>
          <a:ext cx="518055" cy="64874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IN" sz="2000" kern="1200"/>
        </a:p>
      </dsp:txBody>
      <dsp:txXfrm>
        <a:off x="6527831" y="663722"/>
        <a:ext cx="362639" cy="389249"/>
      </dsp:txXfrm>
    </dsp:sp>
    <dsp:sp modelId="{16257324-056C-4EB2-8A02-FF8FE6E6F8D1}">
      <dsp:nvSpPr>
        <dsp:cNvPr id="0" name=""/>
        <dsp:cNvSpPr/>
      </dsp:nvSpPr>
      <dsp:spPr>
        <a:xfrm>
          <a:off x="7260928" y="0"/>
          <a:ext cx="2615915" cy="1716694"/>
        </a:xfrm>
        <a:prstGeom prst="roundRect">
          <a:avLst>
            <a:gd name="adj" fmla="val 10000"/>
          </a:avLst>
        </a:prstGeom>
        <a:solidFill>
          <a:schemeClr val="accent1">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solidFill>
                <a:schemeClr val="tx2">
                  <a:lumMod val="75000"/>
                </a:schemeClr>
              </a:solidFill>
            </a:rPr>
            <a:t>Auto allocation to team for further verification</a:t>
          </a:r>
          <a:endParaRPr lang="en-IN" sz="2500" kern="1200" dirty="0">
            <a:solidFill>
              <a:schemeClr val="tx2">
                <a:lumMod val="75000"/>
              </a:schemeClr>
            </a:solidFill>
          </a:endParaRPr>
        </a:p>
      </dsp:txBody>
      <dsp:txXfrm>
        <a:off x="7311208" y="50280"/>
        <a:ext cx="2515355" cy="1616134"/>
      </dsp:txXfrm>
    </dsp:sp>
    <dsp:sp modelId="{8B387831-20B8-4F05-822B-C0C4EF714A5F}">
      <dsp:nvSpPr>
        <dsp:cNvPr id="0" name=""/>
        <dsp:cNvSpPr/>
      </dsp:nvSpPr>
      <dsp:spPr>
        <a:xfrm>
          <a:off x="10111889" y="533973"/>
          <a:ext cx="498295" cy="64874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IN" sz="2000" kern="1200"/>
        </a:p>
      </dsp:txBody>
      <dsp:txXfrm>
        <a:off x="10111889" y="663722"/>
        <a:ext cx="348807" cy="389249"/>
      </dsp:txXfrm>
    </dsp:sp>
    <dsp:sp modelId="{9AB2E9A9-779E-492C-96DB-F1C627A1DCDE}">
      <dsp:nvSpPr>
        <dsp:cNvPr id="0" name=""/>
        <dsp:cNvSpPr/>
      </dsp:nvSpPr>
      <dsp:spPr>
        <a:xfrm>
          <a:off x="10817025" y="0"/>
          <a:ext cx="2615915" cy="1716694"/>
        </a:xfrm>
        <a:prstGeom prst="roundRect">
          <a:avLst>
            <a:gd name="adj" fmla="val 10000"/>
          </a:avLst>
        </a:prstGeom>
        <a:solidFill>
          <a:schemeClr val="accent1">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solidFill>
                <a:schemeClr val="tx2">
                  <a:lumMod val="75000"/>
                </a:schemeClr>
              </a:solidFill>
            </a:rPr>
            <a:t>TP, Finance &amp; Legal Team Verify the documents &amp; details</a:t>
          </a:r>
          <a:endParaRPr lang="en-IN" sz="2500" kern="1200" dirty="0">
            <a:solidFill>
              <a:schemeClr val="tx2">
                <a:lumMod val="75000"/>
              </a:schemeClr>
            </a:solidFill>
          </a:endParaRPr>
        </a:p>
      </dsp:txBody>
      <dsp:txXfrm>
        <a:off x="10867305" y="50280"/>
        <a:ext cx="2515355" cy="1616134"/>
      </dsp:txXfrm>
    </dsp:sp>
    <dsp:sp modelId="{F6069B62-C960-41AD-919D-F9E34BAC5D94}">
      <dsp:nvSpPr>
        <dsp:cNvPr id="0" name=""/>
        <dsp:cNvSpPr/>
      </dsp:nvSpPr>
      <dsp:spPr>
        <a:xfrm>
          <a:off x="13694532" y="533973"/>
          <a:ext cx="554574" cy="64874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IN" sz="2000" kern="1200" dirty="0"/>
        </a:p>
      </dsp:txBody>
      <dsp:txXfrm>
        <a:off x="13694532" y="663722"/>
        <a:ext cx="388202" cy="389249"/>
      </dsp:txXfrm>
    </dsp:sp>
    <dsp:sp modelId="{45FCA516-B782-4896-8CEC-9625C3E21EEA}">
      <dsp:nvSpPr>
        <dsp:cNvPr id="0" name=""/>
        <dsp:cNvSpPr/>
      </dsp:nvSpPr>
      <dsp:spPr>
        <a:xfrm>
          <a:off x="14479306" y="0"/>
          <a:ext cx="2615915" cy="1716694"/>
        </a:xfrm>
        <a:prstGeom prst="roundRect">
          <a:avLst>
            <a:gd name="adj" fmla="val 10000"/>
          </a:avLst>
        </a:prstGeom>
        <a:solidFill>
          <a:schemeClr val="accent1">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solidFill>
                <a:schemeClr val="tx2">
                  <a:lumMod val="75000"/>
                </a:schemeClr>
              </a:solidFill>
            </a:rPr>
            <a:t>If any queries, communicated through e-mail</a:t>
          </a:r>
          <a:endParaRPr lang="en-IN" sz="2500" kern="1200" dirty="0">
            <a:solidFill>
              <a:schemeClr val="tx2">
                <a:lumMod val="75000"/>
              </a:schemeClr>
            </a:solidFill>
          </a:endParaRPr>
        </a:p>
      </dsp:txBody>
      <dsp:txXfrm>
        <a:off x="14529586" y="50280"/>
        <a:ext cx="2515355" cy="16161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6A2318-208D-4E9A-A764-8DCB2E5467F0}">
      <dsp:nvSpPr>
        <dsp:cNvPr id="0" name=""/>
        <dsp:cNvSpPr/>
      </dsp:nvSpPr>
      <dsp:spPr>
        <a:xfrm>
          <a:off x="8369" y="248539"/>
          <a:ext cx="2594607" cy="2455248"/>
        </a:xfrm>
        <a:prstGeom prst="roundRect">
          <a:avLst>
            <a:gd name="adj" fmla="val 10000"/>
          </a:avLst>
        </a:prstGeom>
        <a:solidFill>
          <a:schemeClr val="accent1">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solidFill>
                <a:schemeClr val="accent1">
                  <a:lumMod val="50000"/>
                </a:schemeClr>
              </a:solidFill>
            </a:rPr>
            <a:t>Registration Number Granted</a:t>
          </a:r>
          <a:endParaRPr lang="en-IN" sz="2500" kern="1200" dirty="0">
            <a:solidFill>
              <a:schemeClr val="accent1">
                <a:lumMod val="50000"/>
              </a:schemeClr>
            </a:solidFill>
          </a:endParaRPr>
        </a:p>
      </dsp:txBody>
      <dsp:txXfrm>
        <a:off x="80281" y="320451"/>
        <a:ext cx="2450783" cy="2311424"/>
      </dsp:txXfrm>
    </dsp:sp>
    <dsp:sp modelId="{D2C8CCD5-CA44-49F5-A351-C4B6B05BF6FA}">
      <dsp:nvSpPr>
        <dsp:cNvPr id="0" name=""/>
        <dsp:cNvSpPr/>
      </dsp:nvSpPr>
      <dsp:spPr>
        <a:xfrm rot="10800000">
          <a:off x="2862438" y="1154432"/>
          <a:ext cx="550056" cy="64346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en-IN" sz="2700" kern="1200"/>
        </a:p>
      </dsp:txBody>
      <dsp:txXfrm>
        <a:off x="3027455" y="1283124"/>
        <a:ext cx="385039" cy="386078"/>
      </dsp:txXfrm>
    </dsp:sp>
    <dsp:sp modelId="{CB6C47C5-9FDE-4C75-BF76-694BC39B29FC}">
      <dsp:nvSpPr>
        <dsp:cNvPr id="0" name=""/>
        <dsp:cNvSpPr/>
      </dsp:nvSpPr>
      <dsp:spPr>
        <a:xfrm>
          <a:off x="3640820" y="248539"/>
          <a:ext cx="2594607" cy="2455248"/>
        </a:xfrm>
        <a:prstGeom prst="roundRect">
          <a:avLst>
            <a:gd name="adj" fmla="val 10000"/>
          </a:avLst>
        </a:prstGeom>
        <a:solidFill>
          <a:schemeClr val="accent1">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solidFill>
                <a:schemeClr val="accent1">
                  <a:lumMod val="50000"/>
                </a:schemeClr>
              </a:solidFill>
            </a:rPr>
            <a:t>Forward to Chairperson </a:t>
          </a:r>
          <a:endParaRPr lang="en-IN" sz="2500" kern="1200" dirty="0">
            <a:solidFill>
              <a:schemeClr val="accent1">
                <a:lumMod val="50000"/>
              </a:schemeClr>
            </a:solidFill>
          </a:endParaRPr>
        </a:p>
      </dsp:txBody>
      <dsp:txXfrm>
        <a:off x="3712732" y="320451"/>
        <a:ext cx="2450783" cy="2311424"/>
      </dsp:txXfrm>
    </dsp:sp>
    <dsp:sp modelId="{06E03FF1-B989-4F2E-AC2B-0A2544A72B64}">
      <dsp:nvSpPr>
        <dsp:cNvPr id="0" name=""/>
        <dsp:cNvSpPr/>
      </dsp:nvSpPr>
      <dsp:spPr>
        <a:xfrm rot="10800000">
          <a:off x="6434718" y="1154432"/>
          <a:ext cx="550056" cy="64346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en-IN" sz="2700" kern="1200"/>
        </a:p>
      </dsp:txBody>
      <dsp:txXfrm>
        <a:off x="6599735" y="1283124"/>
        <a:ext cx="385039" cy="386078"/>
      </dsp:txXfrm>
    </dsp:sp>
    <dsp:sp modelId="{AEE9A02C-A418-4DD3-85A9-35170D141185}">
      <dsp:nvSpPr>
        <dsp:cNvPr id="0" name=""/>
        <dsp:cNvSpPr/>
      </dsp:nvSpPr>
      <dsp:spPr>
        <a:xfrm>
          <a:off x="7273271" y="248539"/>
          <a:ext cx="2594607" cy="2455248"/>
        </a:xfrm>
        <a:prstGeom prst="roundRect">
          <a:avLst>
            <a:gd name="adj" fmla="val 10000"/>
          </a:avLst>
        </a:prstGeom>
        <a:solidFill>
          <a:schemeClr val="accent1">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solidFill>
                <a:schemeClr val="accent1">
                  <a:lumMod val="50000"/>
                </a:schemeClr>
              </a:solidFill>
            </a:rPr>
            <a:t>After approval from team head, file forward to higher authority</a:t>
          </a:r>
          <a:endParaRPr lang="en-IN" sz="2500" kern="1200" dirty="0">
            <a:solidFill>
              <a:schemeClr val="accent1">
                <a:lumMod val="50000"/>
              </a:schemeClr>
            </a:solidFill>
          </a:endParaRPr>
        </a:p>
      </dsp:txBody>
      <dsp:txXfrm>
        <a:off x="7345183" y="320451"/>
        <a:ext cx="2450783" cy="2311424"/>
      </dsp:txXfrm>
    </dsp:sp>
    <dsp:sp modelId="{E8F853A2-65E0-4225-AB06-44CCA6A94077}">
      <dsp:nvSpPr>
        <dsp:cNvPr id="0" name=""/>
        <dsp:cNvSpPr/>
      </dsp:nvSpPr>
      <dsp:spPr>
        <a:xfrm rot="10800000">
          <a:off x="10127339" y="1154432"/>
          <a:ext cx="550056" cy="64346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en-IN" sz="2700" kern="1200"/>
        </a:p>
      </dsp:txBody>
      <dsp:txXfrm>
        <a:off x="10292356" y="1283124"/>
        <a:ext cx="385039" cy="386078"/>
      </dsp:txXfrm>
    </dsp:sp>
    <dsp:sp modelId="{8AC5BDC6-153A-4481-B120-2D4F07AF2626}">
      <dsp:nvSpPr>
        <dsp:cNvPr id="0" name=""/>
        <dsp:cNvSpPr/>
      </dsp:nvSpPr>
      <dsp:spPr>
        <a:xfrm>
          <a:off x="10905721" y="248539"/>
          <a:ext cx="2594607" cy="2455248"/>
        </a:xfrm>
        <a:prstGeom prst="roundRect">
          <a:avLst>
            <a:gd name="adj" fmla="val 10000"/>
          </a:avLst>
        </a:prstGeom>
        <a:solidFill>
          <a:schemeClr val="accent1">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solidFill>
                <a:schemeClr val="accent1">
                  <a:lumMod val="50000"/>
                </a:schemeClr>
              </a:solidFill>
            </a:rPr>
            <a:t>Once queries are resolved &amp; approved by all teams, forward to every team head</a:t>
          </a:r>
          <a:endParaRPr lang="en-IN" sz="2500" kern="1200" dirty="0">
            <a:solidFill>
              <a:schemeClr val="accent1">
                <a:lumMod val="50000"/>
              </a:schemeClr>
            </a:solidFill>
          </a:endParaRPr>
        </a:p>
      </dsp:txBody>
      <dsp:txXfrm>
        <a:off x="10977633" y="320451"/>
        <a:ext cx="2450783" cy="2311424"/>
      </dsp:txXfrm>
    </dsp:sp>
    <dsp:sp modelId="{24F6CE53-D93B-4717-9F6E-E5C04D469C8B}">
      <dsp:nvSpPr>
        <dsp:cNvPr id="0" name=""/>
        <dsp:cNvSpPr/>
      </dsp:nvSpPr>
      <dsp:spPr>
        <a:xfrm rot="10800000">
          <a:off x="13697292" y="1143365"/>
          <a:ext cx="550056" cy="64346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en-IN" sz="2700" kern="1200"/>
        </a:p>
      </dsp:txBody>
      <dsp:txXfrm>
        <a:off x="13862309" y="1272057"/>
        <a:ext cx="385039" cy="386078"/>
      </dsp:txXfrm>
    </dsp:sp>
    <dsp:sp modelId="{AC2EABD7-A12F-4C37-BC12-316A140CD2DE}">
      <dsp:nvSpPr>
        <dsp:cNvPr id="0" name=""/>
        <dsp:cNvSpPr/>
      </dsp:nvSpPr>
      <dsp:spPr>
        <a:xfrm>
          <a:off x="14538172" y="248539"/>
          <a:ext cx="2594607" cy="2455248"/>
        </a:xfrm>
        <a:prstGeom prst="roundRect">
          <a:avLst>
            <a:gd name="adj" fmla="val 10000"/>
          </a:avLst>
        </a:prstGeom>
        <a:solidFill>
          <a:schemeClr val="accent1">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solidFill>
                <a:schemeClr val="accent1">
                  <a:lumMod val="50000"/>
                </a:schemeClr>
              </a:solidFill>
            </a:rPr>
            <a:t>Reply to queries are submitted through e-mail</a:t>
          </a:r>
          <a:endParaRPr lang="en-IN" sz="2500" kern="1200" dirty="0">
            <a:solidFill>
              <a:schemeClr val="accent1">
                <a:lumMod val="50000"/>
              </a:schemeClr>
            </a:solidFill>
          </a:endParaRPr>
        </a:p>
      </dsp:txBody>
      <dsp:txXfrm>
        <a:off x="14610084" y="320451"/>
        <a:ext cx="2450783" cy="2311424"/>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en-IN"/>
          </a:p>
        </p:txBody>
      </p:sp>
      <p:sp>
        <p:nvSpPr>
          <p:cNvPr id="3" name="Date Placeholder 2"/>
          <p:cNvSpPr>
            <a:spLocks noGrp="1"/>
          </p:cNvSpPr>
          <p:nvPr>
            <p:ph type="dt" idx="1"/>
          </p:nvPr>
        </p:nvSpPr>
        <p:spPr>
          <a:xfrm>
            <a:off x="4023992" y="0"/>
            <a:ext cx="3078427" cy="513508"/>
          </a:xfrm>
          <a:prstGeom prst="rect">
            <a:avLst/>
          </a:prstGeom>
        </p:spPr>
        <p:txBody>
          <a:bodyPr vert="horz" lIns="99075" tIns="49538" rIns="99075" bIns="49538" rtlCol="0"/>
          <a:lstStyle>
            <a:lvl1pPr algn="r">
              <a:defRPr sz="1300"/>
            </a:lvl1pPr>
          </a:lstStyle>
          <a:p>
            <a:fld id="{AE64E10B-CB0D-4593-B9BB-8632EBF3F08A}" type="datetimeFigureOut">
              <a:rPr lang="en-IN" smtClean="0"/>
              <a:t>10/16/2023</a:t>
            </a:fld>
            <a:endParaRPr lang="en-IN"/>
          </a:p>
        </p:txBody>
      </p:sp>
      <p:sp>
        <p:nvSpPr>
          <p:cNvPr id="4" name="Slide Image Placeholder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9075" tIns="49538" rIns="99075" bIns="49538" rtlCol="0" anchor="ctr"/>
          <a:lstStyle/>
          <a:p>
            <a:endParaRPr lang="en-IN"/>
          </a:p>
        </p:txBody>
      </p:sp>
      <p:sp>
        <p:nvSpPr>
          <p:cNvPr id="5" name="Notes Placeholder 4"/>
          <p:cNvSpPr>
            <a:spLocks noGrp="1"/>
          </p:cNvSpPr>
          <p:nvPr>
            <p:ph type="body" sz="quarter" idx="3"/>
          </p:nvPr>
        </p:nvSpPr>
        <p:spPr>
          <a:xfrm>
            <a:off x="710407" y="4925407"/>
            <a:ext cx="5683250" cy="4029879"/>
          </a:xfrm>
          <a:prstGeom prst="rect">
            <a:avLst/>
          </a:prstGeom>
        </p:spPr>
        <p:txBody>
          <a:bodyPr vert="horz" lIns="99075" tIns="49538" rIns="99075" bIns="4953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9721107"/>
            <a:ext cx="3078427" cy="513507"/>
          </a:xfrm>
          <a:prstGeom prst="rect">
            <a:avLst/>
          </a:prstGeom>
        </p:spPr>
        <p:txBody>
          <a:bodyPr vert="horz" lIns="99075" tIns="49538" rIns="99075" bIns="49538" rtlCol="0" anchor="b"/>
          <a:lstStyle>
            <a:lvl1pPr algn="l">
              <a:defRPr sz="1300"/>
            </a:lvl1pPr>
          </a:lstStyle>
          <a:p>
            <a:endParaRPr lang="en-IN"/>
          </a:p>
        </p:txBody>
      </p:sp>
      <p:sp>
        <p:nvSpPr>
          <p:cNvPr id="7" name="Slide Number Placeholder 6"/>
          <p:cNvSpPr>
            <a:spLocks noGrp="1"/>
          </p:cNvSpPr>
          <p:nvPr>
            <p:ph type="sldNum" sz="quarter" idx="5"/>
          </p:nvPr>
        </p:nvSpPr>
        <p:spPr>
          <a:xfrm>
            <a:off x="4023992" y="9721107"/>
            <a:ext cx="3078427" cy="513507"/>
          </a:xfrm>
          <a:prstGeom prst="rect">
            <a:avLst/>
          </a:prstGeom>
        </p:spPr>
        <p:txBody>
          <a:bodyPr vert="horz" lIns="99075" tIns="49538" rIns="99075" bIns="49538" rtlCol="0" anchor="b"/>
          <a:lstStyle>
            <a:lvl1pPr algn="r">
              <a:defRPr sz="1300"/>
            </a:lvl1pPr>
          </a:lstStyle>
          <a:p>
            <a:fld id="{6618F4C0-30CD-4AA1-B955-02C515171DD0}" type="slidenum">
              <a:rPr lang="en-IN" smtClean="0"/>
              <a:t>‹#›</a:t>
            </a:fld>
            <a:endParaRPr lang="en-IN"/>
          </a:p>
        </p:txBody>
      </p:sp>
    </p:spTree>
    <p:extLst>
      <p:ext uri="{BB962C8B-B14F-4D97-AF65-F5344CB8AC3E}">
        <p14:creationId xmlns:p14="http://schemas.microsoft.com/office/powerpoint/2010/main" val="20585755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10/16/2023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hyperlink" Target="mailto:ahdoshi@ksdassociates.com" TargetMode="External"/><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2624" b="12624"/>
          <a:stretch>
            <a:fillRect/>
          </a:stretch>
        </p:blipFill>
        <p:spPr>
          <a:xfrm>
            <a:off x="0" y="0"/>
            <a:ext cx="18288000" cy="10287000"/>
          </a:xfrm>
          <a:prstGeom prst="rect">
            <a:avLst/>
          </a:prstGeom>
        </p:spPr>
      </p:pic>
      <p:sp>
        <p:nvSpPr>
          <p:cNvPr id="3" name="TextBox 3"/>
          <p:cNvSpPr txBox="1"/>
          <p:nvPr/>
        </p:nvSpPr>
        <p:spPr>
          <a:xfrm>
            <a:off x="5702930" y="1019175"/>
            <a:ext cx="11538658" cy="1004762"/>
          </a:xfrm>
          <a:prstGeom prst="rect">
            <a:avLst/>
          </a:prstGeom>
        </p:spPr>
        <p:txBody>
          <a:bodyPr lIns="0" tIns="0" rIns="0" bIns="0" rtlCol="0" anchor="t">
            <a:spAutoFit/>
          </a:bodyPr>
          <a:lstStyle/>
          <a:p>
            <a:pPr algn="r">
              <a:lnSpc>
                <a:spcPts val="4200"/>
              </a:lnSpc>
            </a:pPr>
            <a:r>
              <a:rPr lang="en-US" sz="3500" spc="259" dirty="0">
                <a:solidFill>
                  <a:srgbClr val="053D57"/>
                </a:solidFill>
                <a:latin typeface="Montserrat Classic Bold"/>
              </a:rPr>
              <a:t>@ Rajkot Branch of WIRC of ICAI</a:t>
            </a:r>
          </a:p>
          <a:p>
            <a:pPr algn="r">
              <a:lnSpc>
                <a:spcPts val="4200"/>
              </a:lnSpc>
            </a:pPr>
            <a:r>
              <a:rPr lang="en-US" sz="2500" spc="259" dirty="0">
                <a:solidFill>
                  <a:srgbClr val="053D57"/>
                </a:solidFill>
                <a:latin typeface="Montserrat Classic Bold"/>
              </a:rPr>
              <a:t>October 16, 2023 - Monday</a:t>
            </a:r>
          </a:p>
        </p:txBody>
      </p:sp>
      <p:sp>
        <p:nvSpPr>
          <p:cNvPr id="4" name="AutoShape 4"/>
          <p:cNvSpPr/>
          <p:nvPr/>
        </p:nvSpPr>
        <p:spPr>
          <a:xfrm>
            <a:off x="1028700" y="-304800"/>
            <a:ext cx="2590800" cy="2971800"/>
          </a:xfrm>
          <a:prstGeom prst="rect">
            <a:avLst/>
          </a:prstGeom>
          <a:solidFill>
            <a:srgbClr val="053D57"/>
          </a:solidFill>
        </p:spPr>
        <p:txBody>
          <a:bodyPr/>
          <a:lstStyle/>
          <a:p>
            <a:endParaRPr lang="en-IN"/>
          </a:p>
        </p:txBody>
      </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41071" y="750347"/>
            <a:ext cx="1566059" cy="1080581"/>
          </a:xfrm>
          <a:prstGeom prst="rect">
            <a:avLst/>
          </a:prstGeom>
        </p:spPr>
      </p:pic>
      <p:grpSp>
        <p:nvGrpSpPr>
          <p:cNvPr id="6" name="Group 6"/>
          <p:cNvGrpSpPr/>
          <p:nvPr/>
        </p:nvGrpSpPr>
        <p:grpSpPr>
          <a:xfrm>
            <a:off x="3734545" y="3919364"/>
            <a:ext cx="13524756" cy="5338936"/>
            <a:chOff x="-2624514" y="-2548790"/>
            <a:chExt cx="18033008" cy="7118580"/>
          </a:xfrm>
        </p:grpSpPr>
        <p:sp>
          <p:nvSpPr>
            <p:cNvPr id="7" name="TextBox 7"/>
            <p:cNvSpPr txBox="1"/>
            <p:nvPr/>
          </p:nvSpPr>
          <p:spPr>
            <a:xfrm>
              <a:off x="-2624514" y="-2548790"/>
              <a:ext cx="18009391" cy="3913721"/>
            </a:xfrm>
            <a:prstGeom prst="rect">
              <a:avLst/>
            </a:prstGeom>
          </p:spPr>
          <p:txBody>
            <a:bodyPr wrap="square" lIns="0" tIns="0" rIns="0" bIns="0" rtlCol="0" anchor="t">
              <a:spAutoFit/>
            </a:bodyPr>
            <a:lstStyle/>
            <a:p>
              <a:pPr algn="r">
                <a:lnSpc>
                  <a:spcPts val="7860"/>
                </a:lnSpc>
              </a:pPr>
              <a:r>
                <a:rPr lang="en-US" sz="6000" spc="174" dirty="0">
                  <a:solidFill>
                    <a:srgbClr val="053D57"/>
                  </a:solidFill>
                  <a:latin typeface="Montserrat Classic Bold"/>
                </a:rPr>
                <a:t>Project Registration Under RERA and </a:t>
              </a:r>
            </a:p>
            <a:p>
              <a:pPr algn="r">
                <a:lnSpc>
                  <a:spcPts val="7860"/>
                </a:lnSpc>
              </a:pPr>
              <a:r>
                <a:rPr lang="en-US" sz="6000" spc="174" dirty="0">
                  <a:solidFill>
                    <a:srgbClr val="053D57"/>
                  </a:solidFill>
                  <a:latin typeface="Montserrat Classic Bold"/>
                </a:rPr>
                <a:t>Important Issues &amp; Clarifications</a:t>
              </a:r>
            </a:p>
          </p:txBody>
        </p:sp>
        <p:sp>
          <p:nvSpPr>
            <p:cNvPr id="8" name="TextBox 8"/>
            <p:cNvSpPr txBox="1"/>
            <p:nvPr/>
          </p:nvSpPr>
          <p:spPr>
            <a:xfrm>
              <a:off x="0" y="1874388"/>
              <a:ext cx="15384877" cy="2289003"/>
            </a:xfrm>
            <a:prstGeom prst="rect">
              <a:avLst/>
            </a:prstGeom>
          </p:spPr>
          <p:txBody>
            <a:bodyPr lIns="0" tIns="0" rIns="0" bIns="0" rtlCol="0" anchor="t">
              <a:spAutoFit/>
            </a:bodyPr>
            <a:lstStyle/>
            <a:p>
              <a:pPr algn="r">
                <a:lnSpc>
                  <a:spcPts val="4590"/>
                </a:lnSpc>
              </a:pPr>
              <a:r>
                <a:rPr lang="en-US" sz="2500" spc="330" dirty="0">
                  <a:solidFill>
                    <a:srgbClr val="053D57"/>
                  </a:solidFill>
                  <a:latin typeface="MattAntique BT" panose="02040502050306020404" pitchFamily="18" charset="0"/>
                </a:rPr>
                <a:t>By CA. Anand H. Doshi</a:t>
              </a:r>
            </a:p>
            <a:p>
              <a:pPr algn="r">
                <a:lnSpc>
                  <a:spcPts val="4590"/>
                </a:lnSpc>
              </a:pPr>
              <a:r>
                <a:rPr lang="en-US" sz="2800" spc="330" dirty="0">
                  <a:solidFill>
                    <a:srgbClr val="053D57"/>
                  </a:solidFill>
                  <a:latin typeface="MattAntique BT" panose="02040502050306020404" pitchFamily="18" charset="0"/>
                </a:rPr>
                <a:t>K S D &amp; Associates</a:t>
              </a:r>
            </a:p>
            <a:p>
              <a:pPr algn="r">
                <a:lnSpc>
                  <a:spcPts val="4590"/>
                </a:lnSpc>
              </a:pPr>
              <a:r>
                <a:rPr lang="en-US" sz="2500" spc="330" dirty="0">
                  <a:solidFill>
                    <a:srgbClr val="053D57"/>
                  </a:solidFill>
                  <a:latin typeface="MattAntique BT" panose="02040502050306020404" pitchFamily="18" charset="0"/>
                </a:rPr>
                <a:t>Rajkot | Ahmedabad | Gandhidham</a:t>
              </a:r>
            </a:p>
          </p:txBody>
        </p:sp>
        <p:sp>
          <p:nvSpPr>
            <p:cNvPr id="9" name="AutoShape 9"/>
            <p:cNvSpPr/>
            <p:nvPr/>
          </p:nvSpPr>
          <p:spPr>
            <a:xfrm>
              <a:off x="9492841" y="4338000"/>
              <a:ext cx="5915653" cy="231790"/>
            </a:xfrm>
            <a:prstGeom prst="rect">
              <a:avLst/>
            </a:prstGeom>
            <a:solidFill>
              <a:srgbClr val="053D57"/>
            </a:solidFill>
          </p:spPr>
          <p:txBody>
            <a:bodyPr/>
            <a:lstStyle/>
            <a:p>
              <a:endParaRPr lang="en-IN"/>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3709" b="13709"/>
          <a:stretch>
            <a:fillRect/>
          </a:stretch>
        </p:blipFill>
        <p:spPr>
          <a:xfrm>
            <a:off x="0" y="0"/>
            <a:ext cx="18288000" cy="10287000"/>
          </a:xfrm>
          <a:prstGeom prst="rect">
            <a:avLst/>
          </a:prstGeom>
        </p:spPr>
      </p:pic>
      <p:grpSp>
        <p:nvGrpSpPr>
          <p:cNvPr id="3" name="Group 3"/>
          <p:cNvGrpSpPr/>
          <p:nvPr/>
        </p:nvGrpSpPr>
        <p:grpSpPr>
          <a:xfrm>
            <a:off x="25400" y="287516"/>
            <a:ext cx="18288000" cy="9532429"/>
            <a:chOff x="35631" y="-1154247"/>
            <a:chExt cx="25654000" cy="9804785"/>
          </a:xfrm>
        </p:grpSpPr>
        <p:sp>
          <p:nvSpPr>
            <p:cNvPr id="4" name="AutoShape 4"/>
            <p:cNvSpPr/>
            <p:nvPr/>
          </p:nvSpPr>
          <p:spPr>
            <a:xfrm>
              <a:off x="35631" y="-32251"/>
              <a:ext cx="25654000" cy="8229600"/>
            </a:xfrm>
            <a:prstGeom prst="rect">
              <a:avLst/>
            </a:prstGeom>
            <a:solidFill>
              <a:srgbClr val="053D57">
                <a:alpha val="89804"/>
              </a:srgbClr>
            </a:solidFill>
          </p:spPr>
          <p:txBody>
            <a:bodyPr/>
            <a:lstStyle/>
            <a:p>
              <a:endParaRPr lang="en-IN"/>
            </a:p>
          </p:txBody>
        </p:sp>
        <p:sp>
          <p:nvSpPr>
            <p:cNvPr id="5" name="TextBox 5"/>
            <p:cNvSpPr txBox="1"/>
            <p:nvPr/>
          </p:nvSpPr>
          <p:spPr>
            <a:xfrm>
              <a:off x="1068917" y="-1154247"/>
              <a:ext cx="23729950" cy="935069"/>
            </a:xfrm>
            <a:prstGeom prst="rect">
              <a:avLst/>
            </a:prstGeom>
          </p:spPr>
          <p:txBody>
            <a:bodyPr wrap="square" lIns="0" tIns="0" rIns="0" bIns="0" rtlCol="0" anchor="t">
              <a:spAutoFit/>
            </a:bodyPr>
            <a:lstStyle/>
            <a:p>
              <a:pPr marL="0" marR="0" lvl="0" indent="0" algn="ctr" defTabSz="914400" rtl="0" eaLnBrk="1" fontAlgn="auto" latinLnBrk="0" hangingPunct="1">
                <a:lnSpc>
                  <a:spcPts val="7860"/>
                </a:lnSpc>
                <a:spcBef>
                  <a:spcPts val="0"/>
                </a:spcBef>
                <a:spcAft>
                  <a:spcPts val="0"/>
                </a:spcAft>
                <a:buClrTx/>
                <a:buSzTx/>
                <a:buFontTx/>
                <a:buNone/>
                <a:tabLst/>
                <a:defRPr/>
              </a:pPr>
              <a:r>
                <a:rPr kumimoji="0" lang="en-US" sz="6000" b="0" i="0" u="none" strike="noStrike" kern="1200" cap="none" spc="174" normalizeH="0" baseline="0" noProof="0" dirty="0">
                  <a:ln>
                    <a:noFill/>
                  </a:ln>
                  <a:solidFill>
                    <a:srgbClr val="F8FBFD"/>
                  </a:solidFill>
                  <a:effectLst/>
                  <a:uLnTx/>
                  <a:uFillTx/>
                  <a:latin typeface="Montserrat Classic Bold"/>
                  <a:ea typeface="+mn-ea"/>
                  <a:cs typeface="+mn-cs"/>
                </a:rPr>
                <a:t>Section 3</a:t>
              </a:r>
            </a:p>
          </p:txBody>
        </p:sp>
        <p:sp>
          <p:nvSpPr>
            <p:cNvPr id="6" name="TextBox 6"/>
            <p:cNvSpPr txBox="1"/>
            <p:nvPr/>
          </p:nvSpPr>
          <p:spPr>
            <a:xfrm>
              <a:off x="962025" y="219680"/>
              <a:ext cx="23729950" cy="8430858"/>
            </a:xfrm>
            <a:prstGeom prst="rect">
              <a:avLst/>
            </a:prstGeom>
          </p:spPr>
          <p:txBody>
            <a:bodyPr wrap="square" lIns="0" tIns="0" rIns="0" bIns="0" rtlCol="0" anchor="t">
              <a:spAutoFit/>
            </a:bodyPr>
            <a:lstStyle/>
            <a:p>
              <a:pPr marL="358775" indent="-358775" algn="just">
                <a:lnSpc>
                  <a:spcPct val="110000"/>
                </a:lnSpc>
                <a:buFont typeface="Wingdings" pitchFamily="2" charset="2"/>
                <a:buChar char="q"/>
              </a:pPr>
              <a:r>
                <a:rPr lang="en-IN" sz="3000" b="1" u="sng" dirty="0">
                  <a:solidFill>
                    <a:schemeClr val="bg1"/>
                  </a:solidFill>
                  <a:latin typeface="Montserrat Light" panose="00000400000000000000" pitchFamily="2" charset="0"/>
                </a:rPr>
                <a:t>No promoter shall advertise, market, book, sell or offer for sale</a:t>
              </a:r>
              <a:r>
                <a:rPr lang="en-IN" sz="3000" dirty="0">
                  <a:solidFill>
                    <a:schemeClr val="bg1"/>
                  </a:solidFill>
                  <a:latin typeface="Montserrat Light" panose="00000400000000000000" pitchFamily="2" charset="0"/>
                </a:rPr>
                <a:t>, or invite persons to    purchase in any manner </a:t>
              </a:r>
              <a:r>
                <a:rPr lang="en-IN" sz="3000" b="1" u="sng" dirty="0">
                  <a:solidFill>
                    <a:schemeClr val="bg1"/>
                  </a:solidFill>
                  <a:latin typeface="Montserrat Light" panose="00000400000000000000" pitchFamily="2" charset="0"/>
                </a:rPr>
                <a:t>any plot, apartment or building</a:t>
              </a:r>
              <a:r>
                <a:rPr lang="en-IN" sz="3000" dirty="0">
                  <a:solidFill>
                    <a:schemeClr val="bg1"/>
                  </a:solidFill>
                  <a:latin typeface="Montserrat Light" panose="00000400000000000000" pitchFamily="2" charset="0"/>
                </a:rPr>
                <a:t>, as the case may be, in any real estate project or part of it, in any planning area, </a:t>
              </a:r>
              <a:r>
                <a:rPr lang="en-IN" sz="3000" b="1" u="sng" dirty="0">
                  <a:solidFill>
                    <a:schemeClr val="bg1"/>
                  </a:solidFill>
                  <a:latin typeface="Montserrat Light" panose="00000400000000000000" pitchFamily="2" charset="0"/>
                </a:rPr>
                <a:t>without registering the real estate project</a:t>
              </a:r>
              <a:r>
                <a:rPr lang="en-IN" sz="3000" dirty="0">
                  <a:solidFill>
                    <a:schemeClr val="bg1"/>
                  </a:solidFill>
                  <a:latin typeface="Montserrat Light" panose="00000400000000000000" pitchFamily="2" charset="0"/>
                </a:rPr>
                <a:t> with the Real Estate Regulatory Authority established under this Act:</a:t>
              </a:r>
            </a:p>
            <a:p>
              <a:pPr algn="just">
                <a:lnSpc>
                  <a:spcPct val="110000"/>
                </a:lnSpc>
              </a:pPr>
              <a:endParaRPr lang="en-IN" sz="3000" dirty="0">
                <a:solidFill>
                  <a:schemeClr val="bg1"/>
                </a:solidFill>
                <a:latin typeface="Montserrat Light" panose="00000400000000000000" pitchFamily="2" charset="0"/>
              </a:endParaRPr>
            </a:p>
            <a:p>
              <a:pPr algn="just">
                <a:buFont typeface="Wingdings" pitchFamily="2" charset="2"/>
                <a:buChar char="q"/>
              </a:pPr>
              <a:r>
                <a:rPr lang="en-US" sz="3000" b="1" u="sng" dirty="0">
                  <a:solidFill>
                    <a:schemeClr val="bg1"/>
                  </a:solidFill>
                  <a:latin typeface="Montserrat Light" panose="00000400000000000000" pitchFamily="2" charset="0"/>
                </a:rPr>
                <a:t>No Registration</a:t>
              </a:r>
              <a:r>
                <a:rPr lang="en-US" sz="3000" dirty="0">
                  <a:solidFill>
                    <a:schemeClr val="bg1"/>
                  </a:solidFill>
                  <a:latin typeface="Montserrat Light" panose="00000400000000000000" pitchFamily="2" charset="0"/>
                </a:rPr>
                <a:t> of the </a:t>
              </a:r>
              <a:r>
                <a:rPr lang="en-US" sz="3000" b="1" u="sng" dirty="0">
                  <a:solidFill>
                    <a:schemeClr val="bg1"/>
                  </a:solidFill>
                  <a:latin typeface="Montserrat Light" panose="00000400000000000000" pitchFamily="2" charset="0"/>
                </a:rPr>
                <a:t>real estate project </a:t>
              </a:r>
              <a:r>
                <a:rPr lang="en-US" sz="3000" dirty="0">
                  <a:solidFill>
                    <a:schemeClr val="bg1"/>
                  </a:solidFill>
                  <a:latin typeface="Montserrat Light" panose="00000400000000000000" pitchFamily="2" charset="0"/>
                </a:rPr>
                <a:t>shall be required - </a:t>
              </a:r>
            </a:p>
            <a:p>
              <a:pPr marL="742950" marR="0" lvl="1" indent="-285750" algn="just" defTabSz="914400" rtl="0" eaLnBrk="1" fontAlgn="auto" latinLnBrk="0" hangingPunct="1">
                <a:lnSpc>
                  <a:spcPct val="100000"/>
                </a:lnSpc>
                <a:spcBef>
                  <a:spcPts val="1000"/>
                </a:spcBef>
                <a:spcAft>
                  <a:spcPts val="0"/>
                </a:spcAft>
                <a:buClrTx/>
                <a:buSzTx/>
                <a:buFont typeface="Wingdings" pitchFamily="2" charset="2"/>
                <a:buChar char="ü"/>
                <a:tabLst/>
                <a:defRPr/>
              </a:pPr>
              <a:r>
                <a:rPr lang="en-US" sz="3000" dirty="0">
                  <a:solidFill>
                    <a:schemeClr val="bg1"/>
                  </a:solidFill>
                  <a:latin typeface="Montserrat Light" panose="00000400000000000000" pitchFamily="2" charset="0"/>
                </a:rPr>
                <a:t>area of development </a:t>
              </a:r>
              <a:r>
                <a:rPr lang="en-US" sz="3000" b="1" u="sng" dirty="0">
                  <a:solidFill>
                    <a:schemeClr val="bg1"/>
                  </a:solidFill>
                  <a:latin typeface="Montserrat Light" panose="00000400000000000000" pitchFamily="2" charset="0"/>
                </a:rPr>
                <a:t>does not exceed 500 sq. </a:t>
              </a:r>
              <a:r>
                <a:rPr lang="en-US" sz="3000" b="1" u="sng" dirty="0" err="1">
                  <a:solidFill>
                    <a:schemeClr val="bg1"/>
                  </a:solidFill>
                  <a:latin typeface="Montserrat Light" panose="00000400000000000000" pitchFamily="2" charset="0"/>
                </a:rPr>
                <a:t>mtr</a:t>
              </a:r>
              <a:r>
                <a:rPr lang="en-US" sz="3000" b="1" u="sng" dirty="0">
                  <a:solidFill>
                    <a:schemeClr val="bg1"/>
                  </a:solidFill>
                  <a:latin typeface="Montserrat Light" panose="00000400000000000000" pitchFamily="2" charset="0"/>
                </a:rPr>
                <a:t>.</a:t>
              </a:r>
              <a:r>
                <a:rPr lang="en-US" sz="3000" dirty="0">
                  <a:solidFill>
                    <a:schemeClr val="bg1"/>
                  </a:solidFill>
                  <a:latin typeface="Montserrat Light" panose="00000400000000000000" pitchFamily="2" charset="0"/>
                </a:rPr>
                <a:t> or Number of units </a:t>
              </a:r>
              <a:r>
                <a:rPr lang="en-US" sz="3000" b="1" u="sng" dirty="0">
                  <a:solidFill>
                    <a:schemeClr val="bg1"/>
                  </a:solidFill>
                  <a:latin typeface="Montserrat Light" panose="00000400000000000000" pitchFamily="2" charset="0"/>
                </a:rPr>
                <a:t>does not exceed 8</a:t>
              </a:r>
              <a:r>
                <a:rPr lang="en-US" sz="3000" dirty="0">
                  <a:solidFill>
                    <a:schemeClr val="bg1"/>
                  </a:solidFill>
                  <a:latin typeface="Montserrat Light" panose="00000400000000000000" pitchFamily="2" charset="0"/>
                </a:rPr>
                <a:t> inclusive of all phases.</a:t>
              </a:r>
            </a:p>
            <a:p>
              <a:pPr marL="742950" lvl="1" indent="-285750" algn="just">
                <a:lnSpc>
                  <a:spcPct val="100000"/>
                </a:lnSpc>
                <a:spcBef>
                  <a:spcPts val="1000"/>
                </a:spcBef>
                <a:buFont typeface="Wingdings" pitchFamily="2" charset="2"/>
                <a:buChar char="ü"/>
                <a:defRPr/>
              </a:pPr>
              <a:r>
                <a:rPr lang="en-US" sz="3000" dirty="0">
                  <a:solidFill>
                    <a:schemeClr val="bg1"/>
                  </a:solidFill>
                  <a:latin typeface="Montserrat Light" panose="00000400000000000000" pitchFamily="2" charset="0"/>
                </a:rPr>
                <a:t>project which has received completion certificate on or before 01.05.2017. (for ongoing projects only)</a:t>
              </a:r>
            </a:p>
            <a:p>
              <a:pPr marL="742950" marR="0" lvl="1" indent="-285750" algn="just" defTabSz="914400" rtl="0" eaLnBrk="1" fontAlgn="auto" latinLnBrk="0" hangingPunct="1">
                <a:lnSpc>
                  <a:spcPct val="100000"/>
                </a:lnSpc>
                <a:spcBef>
                  <a:spcPts val="1000"/>
                </a:spcBef>
                <a:spcAft>
                  <a:spcPts val="0"/>
                </a:spcAft>
                <a:buClrTx/>
                <a:buSzTx/>
                <a:buFont typeface="Wingdings" pitchFamily="2" charset="2"/>
                <a:buChar char="ü"/>
                <a:tabLst/>
                <a:defRPr/>
              </a:pPr>
              <a:r>
                <a:rPr lang="en-US" sz="3000" dirty="0">
                  <a:solidFill>
                    <a:schemeClr val="bg1"/>
                  </a:solidFill>
                  <a:latin typeface="Montserrat Light" panose="00000400000000000000" pitchFamily="2" charset="0"/>
                </a:rPr>
                <a:t>renovation, repair, or </a:t>
              </a:r>
              <a:r>
                <a:rPr lang="en-US" sz="3000" b="1" u="sng" dirty="0">
                  <a:solidFill>
                    <a:schemeClr val="bg1"/>
                  </a:solidFill>
                  <a:latin typeface="Montserrat Light" panose="00000400000000000000" pitchFamily="2" charset="0"/>
                </a:rPr>
                <a:t>redevelopment not resulting into selling of any new apartment</a:t>
              </a:r>
              <a:r>
                <a:rPr lang="en-US" sz="3000" dirty="0">
                  <a:solidFill>
                    <a:schemeClr val="bg1"/>
                  </a:solidFill>
                  <a:latin typeface="Montserrat Light" panose="00000400000000000000" pitchFamily="2" charset="0"/>
                </a:rPr>
                <a:t>, plot or building.</a:t>
              </a:r>
            </a:p>
            <a:p>
              <a:pPr marL="742950" lvl="1" indent="-285750" algn="just">
                <a:lnSpc>
                  <a:spcPct val="100000"/>
                </a:lnSpc>
                <a:spcBef>
                  <a:spcPts val="1000"/>
                </a:spcBef>
                <a:buFont typeface="Wingdings" pitchFamily="2" charset="2"/>
                <a:buChar char="ü"/>
                <a:defRPr/>
              </a:pPr>
              <a:r>
                <a:rPr lang="en-US" sz="3000" dirty="0">
                  <a:solidFill>
                    <a:schemeClr val="bg1"/>
                  </a:solidFill>
                  <a:latin typeface="Montserrat Light" panose="00000400000000000000" pitchFamily="2" charset="0"/>
                </a:rPr>
                <a:t>any </a:t>
              </a:r>
              <a:r>
                <a:rPr lang="en-US" sz="3000" b="1" u="sng" dirty="0">
                  <a:solidFill>
                    <a:schemeClr val="bg1"/>
                  </a:solidFill>
                  <a:latin typeface="Montserrat Light" panose="00000400000000000000" pitchFamily="2" charset="0"/>
                </a:rPr>
                <a:t>development carried out beyond planning area</a:t>
              </a:r>
              <a:r>
                <a:rPr lang="en-US" sz="3000" dirty="0">
                  <a:solidFill>
                    <a:schemeClr val="bg1"/>
                  </a:solidFill>
                  <a:latin typeface="Montserrat Light" panose="00000400000000000000" pitchFamily="2" charset="0"/>
                </a:rPr>
                <a:t> i.e. TP Scheme, SIR(Special Investment Region) and GIDC – </a:t>
              </a:r>
              <a:r>
                <a:rPr lang="en-US" sz="3000" b="1" u="sng" dirty="0">
                  <a:solidFill>
                    <a:schemeClr val="bg1"/>
                  </a:solidFill>
                  <a:latin typeface="Montserrat Light" panose="00000400000000000000" pitchFamily="2" charset="0"/>
                </a:rPr>
                <a:t>Circular No. 77 dated 26.09.2017</a:t>
              </a:r>
              <a:r>
                <a:rPr lang="en-US" sz="3000" dirty="0">
                  <a:solidFill>
                    <a:schemeClr val="bg1"/>
                  </a:solidFill>
                  <a:latin typeface="Montserrat Light" panose="00000400000000000000" pitchFamily="2" charset="0"/>
                </a:rPr>
                <a:t>.</a:t>
              </a:r>
            </a:p>
            <a:p>
              <a:pPr marL="742950" marR="0" lvl="1" indent="-285750" algn="just" fontAlgn="auto">
                <a:lnSpc>
                  <a:spcPct val="100000"/>
                </a:lnSpc>
                <a:spcAft>
                  <a:spcPts val="0"/>
                </a:spcAft>
                <a:buClrTx/>
                <a:buSzTx/>
                <a:buFont typeface="Wingdings" pitchFamily="2" charset="2"/>
                <a:buChar char="ü"/>
                <a:tabLst/>
                <a:defRPr/>
              </a:pPr>
              <a:endParaRPr lang="en-US" sz="3000" dirty="0">
                <a:solidFill>
                  <a:schemeClr val="bg1"/>
                </a:solidFill>
                <a:latin typeface="Montserrat Light" panose="00000400000000000000" pitchFamily="2" charset="0"/>
              </a:endParaRPr>
            </a:p>
            <a:p>
              <a:pPr marR="0" lvl="0" algn="just" defTabSz="914400" rtl="0" eaLnBrk="1" fontAlgn="auto" latinLnBrk="0" hangingPunct="1">
                <a:lnSpc>
                  <a:spcPts val="4500"/>
                </a:lnSpc>
                <a:spcBef>
                  <a:spcPts val="0"/>
                </a:spcBef>
                <a:spcAft>
                  <a:spcPts val="0"/>
                </a:spcAft>
                <a:buClrTx/>
                <a:buSzTx/>
                <a:tabLst/>
                <a:defRPr/>
              </a:pPr>
              <a:endParaRPr kumimoji="0" lang="en-US" sz="3000" b="0" i="0" u="none" strike="noStrike" kern="1200" cap="none" spc="30" normalizeH="0" baseline="0" noProof="0" dirty="0">
                <a:ln>
                  <a:noFill/>
                </a:ln>
                <a:solidFill>
                  <a:srgbClr val="F8FBFD"/>
                </a:solidFill>
                <a:effectLst/>
                <a:uLnTx/>
                <a:uFillTx/>
                <a:latin typeface="Montserrat Light"/>
                <a:ea typeface="+mn-ea"/>
                <a:cs typeface="+mn-cs"/>
              </a:endParaRPr>
            </a:p>
          </p:txBody>
        </p:sp>
      </p:grpSp>
      <p:sp>
        <p:nvSpPr>
          <p:cNvPr id="7" name="TextBox 6">
            <a:extLst>
              <a:ext uri="{FF2B5EF4-FFF2-40B4-BE49-F238E27FC236}">
                <a16:creationId xmlns:a16="http://schemas.microsoft.com/office/drawing/2014/main" id="{FD7D4A14-4922-D8FA-FEE8-AACEFF7CA580}"/>
              </a:ext>
            </a:extLst>
          </p:cNvPr>
          <p:cNvSpPr txBox="1"/>
          <p:nvPr/>
        </p:nvSpPr>
        <p:spPr>
          <a:xfrm>
            <a:off x="12456368" y="9607996"/>
            <a:ext cx="4392488" cy="391488"/>
          </a:xfrm>
          <a:prstGeom prst="rect">
            <a:avLst/>
          </a:prstGeom>
          <a:noFill/>
        </p:spPr>
        <p:txBody>
          <a:bodyPr wrap="square" rtlCol="0">
            <a:spAutoFit/>
          </a:bodyPr>
          <a:lstStyle/>
          <a:p>
            <a:endParaRPr lang="en-IN" dirty="0"/>
          </a:p>
        </p:txBody>
      </p:sp>
    </p:spTree>
    <p:extLst>
      <p:ext uri="{BB962C8B-B14F-4D97-AF65-F5344CB8AC3E}">
        <p14:creationId xmlns:p14="http://schemas.microsoft.com/office/powerpoint/2010/main" val="36075909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53D57"/>
        </a:solidFill>
        <a:effectLst/>
      </p:bgPr>
    </p:bg>
    <p:spTree>
      <p:nvGrpSpPr>
        <p:cNvPr id="1" name=""/>
        <p:cNvGrpSpPr/>
        <p:nvPr/>
      </p:nvGrpSpPr>
      <p:grpSpPr>
        <a:xfrm>
          <a:off x="0" y="0"/>
          <a:ext cx="0" cy="0"/>
          <a:chOff x="0" y="0"/>
          <a:chExt cx="0" cy="0"/>
        </a:xfrm>
      </p:grpSpPr>
      <p:sp>
        <p:nvSpPr>
          <p:cNvPr id="2" name="AutoShape 2"/>
          <p:cNvSpPr/>
          <p:nvPr/>
        </p:nvSpPr>
        <p:spPr>
          <a:xfrm>
            <a:off x="9011982" y="-401130"/>
            <a:ext cx="9708270" cy="11089261"/>
          </a:xfrm>
          <a:prstGeom prst="rect">
            <a:avLst/>
          </a:prstGeom>
          <a:solidFill>
            <a:srgbClr val="F8FBFD"/>
          </a:solidFill>
        </p:spPr>
        <p:txBody>
          <a:bodyPr/>
          <a:lstStyle/>
          <a:p>
            <a:endParaRPr lang="en-IN"/>
          </a:p>
        </p:txBody>
      </p:sp>
      <p:grpSp>
        <p:nvGrpSpPr>
          <p:cNvPr id="6" name="Group 6"/>
          <p:cNvGrpSpPr/>
          <p:nvPr/>
        </p:nvGrpSpPr>
        <p:grpSpPr>
          <a:xfrm>
            <a:off x="1028700" y="992981"/>
            <a:ext cx="6741275" cy="1812291"/>
            <a:chOff x="0" y="-47625"/>
            <a:chExt cx="8988367" cy="2416388"/>
          </a:xfrm>
        </p:grpSpPr>
        <p:sp>
          <p:nvSpPr>
            <p:cNvPr id="7" name="TextBox 7"/>
            <p:cNvSpPr txBox="1"/>
            <p:nvPr/>
          </p:nvSpPr>
          <p:spPr>
            <a:xfrm>
              <a:off x="0" y="-47625"/>
              <a:ext cx="8988367" cy="2416388"/>
            </a:xfrm>
            <a:prstGeom prst="rect">
              <a:avLst/>
            </a:prstGeom>
          </p:spPr>
          <p:txBody>
            <a:bodyPr lIns="0" tIns="0" rIns="0" bIns="0" rtlCol="0" anchor="t">
              <a:spAutoFit/>
            </a:bodyPr>
            <a:lstStyle/>
            <a:p>
              <a:pPr marL="0" marR="0" lvl="0" indent="0" algn="l" defTabSz="914400" rtl="0" eaLnBrk="1" fontAlgn="auto" latinLnBrk="0" hangingPunct="1">
                <a:lnSpc>
                  <a:spcPts val="9450"/>
                </a:lnSpc>
                <a:spcBef>
                  <a:spcPts val="0"/>
                </a:spcBef>
                <a:spcAft>
                  <a:spcPts val="0"/>
                </a:spcAft>
                <a:buClrTx/>
                <a:buSzTx/>
                <a:buFontTx/>
                <a:buNone/>
                <a:tabLst/>
                <a:defRPr/>
              </a:pPr>
              <a:r>
                <a:rPr kumimoji="0" lang="en-US" sz="7500" b="0" i="0" u="none" strike="noStrike" kern="1200" cap="none" spc="67" normalizeH="0" baseline="0" noProof="0" dirty="0">
                  <a:ln>
                    <a:noFill/>
                  </a:ln>
                  <a:solidFill>
                    <a:srgbClr val="F8FBFD"/>
                  </a:solidFill>
                  <a:effectLst/>
                  <a:uLnTx/>
                  <a:uFillTx/>
                  <a:latin typeface="Montserrat Classic Bold"/>
                  <a:ea typeface="+mn-ea"/>
                  <a:cs typeface="+mn-cs"/>
                </a:rPr>
                <a:t>Rule 3 </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F8FBFD"/>
                </a:solidFill>
                <a:effectLst/>
                <a:uLnTx/>
                <a:uFillTx/>
                <a:latin typeface="Montserrat Classic Bold"/>
                <a:ea typeface="+mn-ea"/>
                <a:cs typeface="+mn-cs"/>
              </a:endParaRPr>
            </a:p>
          </p:txBody>
        </p:sp>
        <p:sp>
          <p:nvSpPr>
            <p:cNvPr id="8" name="AutoShape 8"/>
            <p:cNvSpPr/>
            <p:nvPr/>
          </p:nvSpPr>
          <p:spPr>
            <a:xfrm>
              <a:off x="0" y="1453952"/>
              <a:ext cx="5915654" cy="231791"/>
            </a:xfrm>
            <a:prstGeom prst="rect">
              <a:avLst/>
            </a:prstGeom>
            <a:solidFill>
              <a:srgbClr val="F8FBFD"/>
            </a:solidFill>
          </p:spPr>
          <p:txBody>
            <a:bodyPr/>
            <a:lstStyle/>
            <a:p>
              <a:endParaRPr lang="en-IN"/>
            </a:p>
          </p:txBody>
        </p:sp>
      </p:grpSp>
      <p:sp>
        <p:nvSpPr>
          <p:cNvPr id="9" name="TextBox 13">
            <a:extLst>
              <a:ext uri="{FF2B5EF4-FFF2-40B4-BE49-F238E27FC236}">
                <a16:creationId xmlns:a16="http://schemas.microsoft.com/office/drawing/2014/main" id="{B8E925FD-A583-CEBE-F8BF-A98B282D95FE}"/>
              </a:ext>
            </a:extLst>
          </p:cNvPr>
          <p:cNvSpPr txBox="1"/>
          <p:nvPr/>
        </p:nvSpPr>
        <p:spPr>
          <a:xfrm>
            <a:off x="9486900" y="751012"/>
            <a:ext cx="8226052" cy="4616648"/>
          </a:xfrm>
          <a:prstGeom prst="rect">
            <a:avLst/>
          </a:prstGeom>
        </p:spPr>
        <p:txBody>
          <a:bodyPr wrap="square" lIns="0" tIns="0" rIns="0" bIns="0" rtlCol="0" anchor="t">
            <a:spAutoFit/>
          </a:bodyPr>
          <a:lstStyle/>
          <a:p>
            <a:pPr marL="0" lvl="1" algn="just">
              <a:lnSpc>
                <a:spcPct val="100000"/>
              </a:lnSpc>
            </a:pPr>
            <a:r>
              <a:rPr lang="en-US" sz="3000" b="1" u="sng" spc="30" dirty="0">
                <a:solidFill>
                  <a:schemeClr val="tx2"/>
                </a:solidFill>
                <a:latin typeface="Montserrat Classic Bold" panose="020B0604020202020204" charset="0"/>
              </a:rPr>
              <a:t>Rule 3 of Chapter II of Guj RERA Rules, 2017</a:t>
            </a:r>
            <a:r>
              <a:rPr lang="en-US" sz="3000" spc="30" dirty="0">
                <a:solidFill>
                  <a:schemeClr val="tx2"/>
                </a:solidFill>
                <a:latin typeface="Montserrat Classic Bold" panose="020B0604020202020204" charset="0"/>
              </a:rPr>
              <a:t>;</a:t>
            </a:r>
          </a:p>
          <a:p>
            <a:pPr marL="0" lvl="1" algn="just">
              <a:lnSpc>
                <a:spcPct val="100000"/>
              </a:lnSpc>
            </a:pPr>
            <a:endParaRPr lang="en-US" sz="3000" spc="30" dirty="0">
              <a:solidFill>
                <a:schemeClr val="tx2"/>
              </a:solidFill>
              <a:latin typeface="Montserrat Classic Bold" panose="020B0604020202020204" charset="0"/>
            </a:endParaRPr>
          </a:p>
          <a:p>
            <a:pPr marL="0" lvl="1" algn="just">
              <a:lnSpc>
                <a:spcPct val="100000"/>
              </a:lnSpc>
            </a:pPr>
            <a:r>
              <a:rPr lang="en-US" sz="3000" spc="30" dirty="0">
                <a:solidFill>
                  <a:schemeClr val="tx2"/>
                </a:solidFill>
                <a:latin typeface="Montserrat Classic Bold" panose="020B0604020202020204" charset="0"/>
              </a:rPr>
              <a:t>The promoter shall furnish the following additional information and documents, along with those specified under the relevant sections of the Act, for registration of the real estate project with regulatory authority;</a:t>
            </a:r>
          </a:p>
          <a:p>
            <a:pPr marL="0" lvl="1" algn="just">
              <a:lnSpc>
                <a:spcPct val="100000"/>
              </a:lnSpc>
            </a:pPr>
            <a:endParaRPr lang="en-US" sz="3000" spc="30" dirty="0">
              <a:solidFill>
                <a:schemeClr val="tx2"/>
              </a:solidFill>
              <a:latin typeface="Montserrat Classic Bold" panose="020B0604020202020204" charset="0"/>
            </a:endParaRPr>
          </a:p>
        </p:txBody>
      </p:sp>
    </p:spTree>
    <p:extLst>
      <p:ext uri="{BB962C8B-B14F-4D97-AF65-F5344CB8AC3E}">
        <p14:creationId xmlns:p14="http://schemas.microsoft.com/office/powerpoint/2010/main" val="39655683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2500" b="12500"/>
          <a:stretch>
            <a:fillRect/>
          </a:stretch>
        </p:blipFill>
        <p:spPr>
          <a:xfrm>
            <a:off x="0" y="0"/>
            <a:ext cx="18288000" cy="10287000"/>
          </a:xfrm>
          <a:prstGeom prst="rect">
            <a:avLst/>
          </a:prstGeom>
        </p:spPr>
      </p:pic>
      <p:grpSp>
        <p:nvGrpSpPr>
          <p:cNvPr id="3" name="Group 3"/>
          <p:cNvGrpSpPr/>
          <p:nvPr/>
        </p:nvGrpSpPr>
        <p:grpSpPr>
          <a:xfrm>
            <a:off x="2686050" y="2839244"/>
            <a:ext cx="12915900" cy="4481481"/>
            <a:chOff x="0" y="-169376"/>
            <a:chExt cx="17221200" cy="5975308"/>
          </a:xfrm>
        </p:grpSpPr>
        <p:sp>
          <p:nvSpPr>
            <p:cNvPr id="4" name="AutoShape 4"/>
            <p:cNvSpPr/>
            <p:nvPr/>
          </p:nvSpPr>
          <p:spPr>
            <a:xfrm>
              <a:off x="0" y="0"/>
              <a:ext cx="17221200" cy="5805932"/>
            </a:xfrm>
            <a:prstGeom prst="rect">
              <a:avLst/>
            </a:prstGeom>
            <a:solidFill>
              <a:srgbClr val="F8FBFD">
                <a:alpha val="89804"/>
              </a:srgbClr>
            </a:solidFill>
          </p:spPr>
          <p:txBody>
            <a:bodyPr/>
            <a:lstStyle/>
            <a:p>
              <a:endParaRPr lang="en-IN"/>
            </a:p>
          </p:txBody>
        </p:sp>
        <p:sp>
          <p:nvSpPr>
            <p:cNvPr id="6" name="TextBox 6"/>
            <p:cNvSpPr txBox="1"/>
            <p:nvPr/>
          </p:nvSpPr>
          <p:spPr>
            <a:xfrm>
              <a:off x="737725" y="-169376"/>
              <a:ext cx="15591691" cy="5819969"/>
            </a:xfrm>
            <a:prstGeom prst="rect">
              <a:avLst/>
            </a:prstGeom>
          </p:spPr>
          <p:txBody>
            <a:bodyPr lIns="0" tIns="0" rIns="0" bIns="0" rtlCol="0" anchor="t">
              <a:spAutoFit/>
            </a:bodyPr>
            <a:lstStyle/>
            <a:p>
              <a:pPr algn="ctr">
                <a:lnSpc>
                  <a:spcPts val="11664"/>
                </a:lnSpc>
              </a:pPr>
              <a:r>
                <a:rPr lang="en-US" sz="9600" spc="259" dirty="0">
                  <a:solidFill>
                    <a:srgbClr val="053D57"/>
                  </a:solidFill>
                  <a:latin typeface="Montserrat Classic Bold"/>
                </a:rPr>
                <a:t>Documents </a:t>
              </a:r>
            </a:p>
            <a:p>
              <a:pPr algn="ctr">
                <a:lnSpc>
                  <a:spcPts val="11664"/>
                </a:lnSpc>
              </a:pPr>
              <a:r>
                <a:rPr lang="en-US" sz="9600" spc="259" dirty="0">
                  <a:solidFill>
                    <a:srgbClr val="053D57"/>
                  </a:solidFill>
                  <a:latin typeface="Montserrat Classic Bold"/>
                </a:rPr>
                <a:t>for </a:t>
              </a:r>
            </a:p>
            <a:p>
              <a:pPr algn="ctr">
                <a:lnSpc>
                  <a:spcPts val="11664"/>
                </a:lnSpc>
              </a:pPr>
              <a:r>
                <a:rPr lang="en-US" sz="9600" spc="259" dirty="0">
                  <a:solidFill>
                    <a:srgbClr val="053D57"/>
                  </a:solidFill>
                  <a:latin typeface="Montserrat Classic Bold"/>
                </a:rPr>
                <a:t>Registration</a:t>
              </a:r>
            </a:p>
          </p:txBody>
        </p:sp>
      </p:grpSp>
      <p:sp>
        <p:nvSpPr>
          <p:cNvPr id="7" name="AutoShape 7"/>
          <p:cNvSpPr/>
          <p:nvPr/>
        </p:nvSpPr>
        <p:spPr>
          <a:xfrm>
            <a:off x="-3408039" y="1028700"/>
            <a:ext cx="4436739" cy="173843"/>
          </a:xfrm>
          <a:prstGeom prst="rect">
            <a:avLst/>
          </a:prstGeom>
          <a:solidFill>
            <a:srgbClr val="F8FBFD"/>
          </a:solidFill>
        </p:spPr>
        <p:txBody>
          <a:bodyPr/>
          <a:lstStyle/>
          <a:p>
            <a:endParaRPr lang="en-IN"/>
          </a:p>
        </p:txBody>
      </p:sp>
      <p:sp>
        <p:nvSpPr>
          <p:cNvPr id="8" name="AutoShape 8"/>
          <p:cNvSpPr/>
          <p:nvPr/>
        </p:nvSpPr>
        <p:spPr>
          <a:xfrm>
            <a:off x="17259300" y="9084457"/>
            <a:ext cx="4436739" cy="173843"/>
          </a:xfrm>
          <a:prstGeom prst="rect">
            <a:avLst/>
          </a:prstGeom>
          <a:solidFill>
            <a:srgbClr val="F8FBFD"/>
          </a:solidFill>
        </p:spPr>
        <p:txBody>
          <a:bodyPr/>
          <a:lstStyle/>
          <a:p>
            <a:endParaRPr lang="en-IN"/>
          </a:p>
        </p:txBody>
      </p:sp>
    </p:spTree>
    <p:extLst>
      <p:ext uri="{BB962C8B-B14F-4D97-AF65-F5344CB8AC3E}">
        <p14:creationId xmlns:p14="http://schemas.microsoft.com/office/powerpoint/2010/main" val="15736793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53D57"/>
        </a:solidFill>
        <a:effectLst/>
      </p:bgPr>
    </p:bg>
    <p:spTree>
      <p:nvGrpSpPr>
        <p:cNvPr id="1" name=""/>
        <p:cNvGrpSpPr/>
        <p:nvPr/>
      </p:nvGrpSpPr>
      <p:grpSpPr>
        <a:xfrm>
          <a:off x="0" y="0"/>
          <a:ext cx="0" cy="0"/>
          <a:chOff x="0" y="0"/>
          <a:chExt cx="0" cy="0"/>
        </a:xfrm>
      </p:grpSpPr>
      <p:sp>
        <p:nvSpPr>
          <p:cNvPr id="2" name="AutoShape 2"/>
          <p:cNvSpPr/>
          <p:nvPr/>
        </p:nvSpPr>
        <p:spPr>
          <a:xfrm>
            <a:off x="8999984" y="-401131"/>
            <a:ext cx="9708270" cy="11089261"/>
          </a:xfrm>
          <a:prstGeom prst="rect">
            <a:avLst/>
          </a:prstGeom>
          <a:solidFill>
            <a:srgbClr val="F8FBFD"/>
          </a:solidFill>
        </p:spPr>
        <p:txBody>
          <a:bodyPr/>
          <a:lstStyle/>
          <a:p>
            <a:endParaRPr lang="en-IN"/>
          </a:p>
        </p:txBody>
      </p:sp>
      <p:grpSp>
        <p:nvGrpSpPr>
          <p:cNvPr id="6" name="Group 6"/>
          <p:cNvGrpSpPr/>
          <p:nvPr/>
        </p:nvGrpSpPr>
        <p:grpSpPr>
          <a:xfrm>
            <a:off x="1028700" y="992981"/>
            <a:ext cx="6741275" cy="1812291"/>
            <a:chOff x="0" y="-47625"/>
            <a:chExt cx="8988367" cy="2416388"/>
          </a:xfrm>
        </p:grpSpPr>
        <p:sp>
          <p:nvSpPr>
            <p:cNvPr id="7" name="TextBox 7"/>
            <p:cNvSpPr txBox="1"/>
            <p:nvPr/>
          </p:nvSpPr>
          <p:spPr>
            <a:xfrm>
              <a:off x="0" y="-47625"/>
              <a:ext cx="8988367" cy="2416388"/>
            </a:xfrm>
            <a:prstGeom prst="rect">
              <a:avLst/>
            </a:prstGeom>
          </p:spPr>
          <p:txBody>
            <a:bodyPr lIns="0" tIns="0" rIns="0" bIns="0" rtlCol="0" anchor="t">
              <a:spAutoFit/>
            </a:bodyPr>
            <a:lstStyle/>
            <a:p>
              <a:pPr marL="0" marR="0" lvl="0" indent="0" algn="l" defTabSz="914400" rtl="0" eaLnBrk="1" fontAlgn="auto" latinLnBrk="0" hangingPunct="1">
                <a:lnSpc>
                  <a:spcPts val="9450"/>
                </a:lnSpc>
                <a:spcBef>
                  <a:spcPts val="0"/>
                </a:spcBef>
                <a:spcAft>
                  <a:spcPts val="0"/>
                </a:spcAft>
                <a:buClrTx/>
                <a:buSzTx/>
                <a:buFontTx/>
                <a:buNone/>
                <a:tabLst/>
                <a:defRPr/>
              </a:pPr>
              <a:r>
                <a:rPr kumimoji="0" lang="en-US" sz="7500" b="0" i="0" u="none" strike="noStrike" kern="1200" cap="none" spc="67" normalizeH="0" baseline="0" noProof="0" dirty="0">
                  <a:ln>
                    <a:noFill/>
                  </a:ln>
                  <a:solidFill>
                    <a:srgbClr val="F8FBFD"/>
                  </a:solidFill>
                  <a:effectLst/>
                  <a:uLnTx/>
                  <a:uFillTx/>
                  <a:latin typeface="Montserrat Classic Bold"/>
                  <a:ea typeface="+mn-ea"/>
                  <a:cs typeface="+mn-cs"/>
                </a:rPr>
                <a:t>Promoter</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F8FBFD"/>
                </a:solidFill>
                <a:effectLst/>
                <a:uLnTx/>
                <a:uFillTx/>
                <a:latin typeface="Montserrat Classic Bold"/>
                <a:ea typeface="+mn-ea"/>
                <a:cs typeface="+mn-cs"/>
              </a:endParaRPr>
            </a:p>
          </p:txBody>
        </p:sp>
        <p:sp>
          <p:nvSpPr>
            <p:cNvPr id="8" name="AutoShape 8"/>
            <p:cNvSpPr/>
            <p:nvPr/>
          </p:nvSpPr>
          <p:spPr>
            <a:xfrm>
              <a:off x="0" y="1453952"/>
              <a:ext cx="5915654" cy="231791"/>
            </a:xfrm>
            <a:prstGeom prst="rect">
              <a:avLst/>
            </a:prstGeom>
            <a:solidFill>
              <a:srgbClr val="F8FBFD"/>
            </a:solidFill>
          </p:spPr>
          <p:txBody>
            <a:bodyPr/>
            <a:lstStyle/>
            <a:p>
              <a:endParaRPr lang="en-IN"/>
            </a:p>
          </p:txBody>
        </p:sp>
      </p:grpSp>
      <p:sp>
        <p:nvSpPr>
          <p:cNvPr id="9" name="TextBox 13">
            <a:extLst>
              <a:ext uri="{FF2B5EF4-FFF2-40B4-BE49-F238E27FC236}">
                <a16:creationId xmlns:a16="http://schemas.microsoft.com/office/drawing/2014/main" id="{B8E925FD-A583-CEBE-F8BF-A98B282D95FE}"/>
              </a:ext>
            </a:extLst>
          </p:cNvPr>
          <p:cNvSpPr txBox="1"/>
          <p:nvPr/>
        </p:nvSpPr>
        <p:spPr>
          <a:xfrm>
            <a:off x="9504040" y="526850"/>
            <a:ext cx="8226052" cy="9233297"/>
          </a:xfrm>
          <a:prstGeom prst="rect">
            <a:avLst/>
          </a:prstGeom>
        </p:spPr>
        <p:txBody>
          <a:bodyPr wrap="square" lIns="0" tIns="0" rIns="0" bIns="0" rtlCol="0" anchor="t">
            <a:spAutoFit/>
          </a:bodyPr>
          <a:lstStyle/>
          <a:p>
            <a:pPr marL="0" lvl="1" algn="just">
              <a:lnSpc>
                <a:spcPct val="100000"/>
              </a:lnSpc>
            </a:pPr>
            <a:r>
              <a:rPr lang="en-US" sz="3000" b="1" u="sng" spc="30" dirty="0">
                <a:solidFill>
                  <a:schemeClr val="tx2"/>
                </a:solidFill>
                <a:latin typeface="Montserrat Classic Bold" panose="020B0604020202020204" charset="0"/>
              </a:rPr>
              <a:t>Basic Details of Promoter</a:t>
            </a:r>
            <a:r>
              <a:rPr lang="en-US" sz="3000" spc="30" dirty="0">
                <a:solidFill>
                  <a:schemeClr val="tx2"/>
                </a:solidFill>
                <a:latin typeface="Montserrat Classic Bold" panose="020B0604020202020204" charset="0"/>
              </a:rPr>
              <a:t>;</a:t>
            </a:r>
          </a:p>
          <a:p>
            <a:pPr marL="0" lvl="1" algn="just">
              <a:lnSpc>
                <a:spcPct val="100000"/>
              </a:lnSpc>
            </a:pPr>
            <a:endParaRPr lang="en-US" sz="3000" spc="30" dirty="0">
              <a:solidFill>
                <a:schemeClr val="tx2"/>
              </a:solidFill>
              <a:latin typeface="Montserrat Classic Bold" panose="020B0604020202020204" charset="0"/>
            </a:endParaRPr>
          </a:p>
          <a:p>
            <a:pPr lvl="1" indent="-457200" algn="just">
              <a:lnSpc>
                <a:spcPct val="100000"/>
              </a:lnSpc>
              <a:buFont typeface="Wingdings" panose="05000000000000000000" pitchFamily="2" charset="2"/>
              <a:buChar char="ü"/>
            </a:pPr>
            <a:r>
              <a:rPr lang="en-US" sz="3000" spc="30" dirty="0">
                <a:solidFill>
                  <a:schemeClr val="tx2"/>
                </a:solidFill>
                <a:latin typeface="Montserrat Classic Bold" panose="020B0604020202020204" charset="0"/>
              </a:rPr>
              <a:t>KYC, Photos, Mobile Number &amp; Email id of proprietor or all partners or all directors.</a:t>
            </a:r>
          </a:p>
          <a:p>
            <a:pPr marL="0" lvl="1" algn="just">
              <a:lnSpc>
                <a:spcPct val="100000"/>
              </a:lnSpc>
            </a:pPr>
            <a:endParaRPr lang="en-US" sz="3000" spc="30" dirty="0">
              <a:solidFill>
                <a:schemeClr val="tx2"/>
              </a:solidFill>
              <a:latin typeface="Montserrat Classic Bold" panose="020B0604020202020204" charset="0"/>
            </a:endParaRPr>
          </a:p>
          <a:p>
            <a:pPr lvl="1" indent="-457200" algn="just">
              <a:lnSpc>
                <a:spcPct val="100000"/>
              </a:lnSpc>
              <a:buFont typeface="Wingdings" panose="05000000000000000000" pitchFamily="2" charset="2"/>
              <a:buChar char="ü"/>
            </a:pPr>
            <a:r>
              <a:rPr lang="en-US" sz="3000" spc="30" dirty="0">
                <a:solidFill>
                  <a:schemeClr val="tx2"/>
                </a:solidFill>
                <a:latin typeface="Montserrat Classic Bold" panose="020B0604020202020204" charset="0"/>
              </a:rPr>
              <a:t>ROF &amp; Partnership Deed, Incorporation certificate &amp; MOA &amp; AOA.</a:t>
            </a:r>
          </a:p>
          <a:p>
            <a:pPr lvl="1" indent="-457200" algn="just">
              <a:lnSpc>
                <a:spcPct val="100000"/>
              </a:lnSpc>
              <a:buFont typeface="Wingdings" panose="05000000000000000000" pitchFamily="2" charset="2"/>
              <a:buChar char="ü"/>
            </a:pPr>
            <a:endParaRPr lang="en-US" sz="3000" spc="30" dirty="0">
              <a:solidFill>
                <a:schemeClr val="tx2"/>
              </a:solidFill>
              <a:latin typeface="Montserrat Classic Bold" panose="020B0604020202020204" charset="0"/>
            </a:endParaRPr>
          </a:p>
          <a:p>
            <a:pPr lvl="1" indent="-457200" algn="just">
              <a:lnSpc>
                <a:spcPct val="100000"/>
              </a:lnSpc>
              <a:buFont typeface="Wingdings" panose="05000000000000000000" pitchFamily="2" charset="2"/>
              <a:buChar char="ü"/>
            </a:pPr>
            <a:r>
              <a:rPr lang="en-US" sz="3000" spc="30" dirty="0">
                <a:solidFill>
                  <a:schemeClr val="tx2"/>
                </a:solidFill>
                <a:latin typeface="Montserrat Classic Bold" panose="020B0604020202020204" charset="0"/>
              </a:rPr>
              <a:t>Last three year Financials.</a:t>
            </a:r>
          </a:p>
          <a:p>
            <a:pPr lvl="1" indent="-457200" algn="just">
              <a:lnSpc>
                <a:spcPct val="100000"/>
              </a:lnSpc>
              <a:buFont typeface="Wingdings" panose="05000000000000000000" pitchFamily="2" charset="2"/>
              <a:buChar char="ü"/>
            </a:pPr>
            <a:endParaRPr lang="en-US" sz="3000" spc="30" dirty="0">
              <a:solidFill>
                <a:schemeClr val="tx2"/>
              </a:solidFill>
              <a:latin typeface="Montserrat Classic Bold" panose="020B0604020202020204" charset="0"/>
            </a:endParaRPr>
          </a:p>
          <a:p>
            <a:pPr lvl="1" indent="-457200" algn="just">
              <a:lnSpc>
                <a:spcPct val="100000"/>
              </a:lnSpc>
              <a:buFont typeface="Wingdings" panose="05000000000000000000" pitchFamily="2" charset="2"/>
              <a:buChar char="ü"/>
            </a:pPr>
            <a:r>
              <a:rPr lang="en-US" sz="3000" spc="30" dirty="0">
                <a:solidFill>
                  <a:schemeClr val="tx2"/>
                </a:solidFill>
                <a:latin typeface="Montserrat Classic Bold" panose="020B0604020202020204" charset="0"/>
              </a:rPr>
              <a:t>Details of projects carried out in the last five years.</a:t>
            </a:r>
          </a:p>
          <a:p>
            <a:pPr lvl="1" indent="-457200" algn="just">
              <a:lnSpc>
                <a:spcPct val="100000"/>
              </a:lnSpc>
              <a:buFont typeface="Wingdings" panose="05000000000000000000" pitchFamily="2" charset="2"/>
              <a:buChar char="ü"/>
            </a:pPr>
            <a:endParaRPr lang="en-US" sz="3000" spc="30" dirty="0">
              <a:solidFill>
                <a:schemeClr val="tx2"/>
              </a:solidFill>
              <a:latin typeface="Montserrat Classic Bold" panose="020B0604020202020204" charset="0"/>
            </a:endParaRPr>
          </a:p>
          <a:p>
            <a:pPr lvl="1" indent="-457200" algn="just">
              <a:lnSpc>
                <a:spcPct val="100000"/>
              </a:lnSpc>
              <a:buFont typeface="Wingdings" panose="05000000000000000000" pitchFamily="2" charset="2"/>
              <a:buChar char="ü"/>
            </a:pPr>
            <a:r>
              <a:rPr lang="en-US" sz="3000" spc="30" dirty="0">
                <a:solidFill>
                  <a:schemeClr val="tx2"/>
                </a:solidFill>
                <a:latin typeface="Montserrat Classic Bold" panose="020B0604020202020204" charset="0"/>
              </a:rPr>
              <a:t>Details of Registration with any other state.</a:t>
            </a:r>
          </a:p>
          <a:p>
            <a:pPr lvl="1" indent="-457200" algn="just">
              <a:lnSpc>
                <a:spcPct val="100000"/>
              </a:lnSpc>
              <a:buFont typeface="Wingdings" panose="05000000000000000000" pitchFamily="2" charset="2"/>
              <a:buChar char="ü"/>
            </a:pPr>
            <a:endParaRPr lang="en-US" sz="3000" spc="30" dirty="0">
              <a:solidFill>
                <a:schemeClr val="tx2"/>
              </a:solidFill>
              <a:latin typeface="Montserrat Classic Bold" panose="020B0604020202020204" charset="0"/>
            </a:endParaRPr>
          </a:p>
          <a:p>
            <a:pPr lvl="1" indent="-457200" algn="just">
              <a:lnSpc>
                <a:spcPct val="100000"/>
              </a:lnSpc>
              <a:buFont typeface="Wingdings" panose="05000000000000000000" pitchFamily="2" charset="2"/>
              <a:buChar char="ü"/>
            </a:pPr>
            <a:r>
              <a:rPr lang="en-US" sz="3000" spc="30" dirty="0">
                <a:solidFill>
                  <a:schemeClr val="tx2"/>
                </a:solidFill>
                <a:latin typeface="Montserrat Classic Bold" panose="020B0604020202020204" charset="0"/>
              </a:rPr>
              <a:t>Letter of Authority.</a:t>
            </a:r>
          </a:p>
          <a:p>
            <a:pPr marL="0" lvl="1" algn="just">
              <a:lnSpc>
                <a:spcPct val="100000"/>
              </a:lnSpc>
            </a:pPr>
            <a:endParaRPr lang="en-US" sz="3000" spc="30" dirty="0">
              <a:solidFill>
                <a:schemeClr val="tx2"/>
              </a:solidFill>
              <a:latin typeface="Montserrat Classic Bold" panose="020B0604020202020204" charset="0"/>
            </a:endParaRPr>
          </a:p>
          <a:p>
            <a:pPr marL="0" lvl="1" algn="just">
              <a:lnSpc>
                <a:spcPct val="100000"/>
              </a:lnSpc>
            </a:pPr>
            <a:endParaRPr lang="en-US" sz="3000" spc="30" dirty="0">
              <a:solidFill>
                <a:schemeClr val="tx2"/>
              </a:solidFill>
              <a:latin typeface="Montserrat Classic Bold" panose="020B0604020202020204" charset="0"/>
            </a:endParaRPr>
          </a:p>
        </p:txBody>
      </p:sp>
    </p:spTree>
    <p:extLst>
      <p:ext uri="{BB962C8B-B14F-4D97-AF65-F5344CB8AC3E}">
        <p14:creationId xmlns:p14="http://schemas.microsoft.com/office/powerpoint/2010/main" val="19469465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53D57"/>
        </a:solidFill>
        <a:effectLst/>
      </p:bgPr>
    </p:bg>
    <p:spTree>
      <p:nvGrpSpPr>
        <p:cNvPr id="1" name=""/>
        <p:cNvGrpSpPr/>
        <p:nvPr/>
      </p:nvGrpSpPr>
      <p:grpSpPr>
        <a:xfrm>
          <a:off x="0" y="0"/>
          <a:ext cx="0" cy="0"/>
          <a:chOff x="0" y="0"/>
          <a:chExt cx="0" cy="0"/>
        </a:xfrm>
      </p:grpSpPr>
      <p:sp>
        <p:nvSpPr>
          <p:cNvPr id="2" name="AutoShape 2"/>
          <p:cNvSpPr/>
          <p:nvPr/>
        </p:nvSpPr>
        <p:spPr>
          <a:xfrm>
            <a:off x="9011982" y="-401130"/>
            <a:ext cx="9708270" cy="11089261"/>
          </a:xfrm>
          <a:prstGeom prst="rect">
            <a:avLst/>
          </a:prstGeom>
          <a:solidFill>
            <a:srgbClr val="F8FBFD"/>
          </a:solidFill>
        </p:spPr>
        <p:txBody>
          <a:bodyPr/>
          <a:lstStyle/>
          <a:p>
            <a:endParaRPr lang="en-IN"/>
          </a:p>
        </p:txBody>
      </p:sp>
      <p:grpSp>
        <p:nvGrpSpPr>
          <p:cNvPr id="6" name="Group 6"/>
          <p:cNvGrpSpPr/>
          <p:nvPr/>
        </p:nvGrpSpPr>
        <p:grpSpPr>
          <a:xfrm>
            <a:off x="1028700" y="992981"/>
            <a:ext cx="6741275" cy="1812291"/>
            <a:chOff x="0" y="-47625"/>
            <a:chExt cx="8988367" cy="2416388"/>
          </a:xfrm>
        </p:grpSpPr>
        <p:sp>
          <p:nvSpPr>
            <p:cNvPr id="7" name="TextBox 7"/>
            <p:cNvSpPr txBox="1"/>
            <p:nvPr/>
          </p:nvSpPr>
          <p:spPr>
            <a:xfrm>
              <a:off x="0" y="-47625"/>
              <a:ext cx="8988367" cy="2416388"/>
            </a:xfrm>
            <a:prstGeom prst="rect">
              <a:avLst/>
            </a:prstGeom>
          </p:spPr>
          <p:txBody>
            <a:bodyPr lIns="0" tIns="0" rIns="0" bIns="0" rtlCol="0" anchor="t">
              <a:spAutoFit/>
            </a:bodyPr>
            <a:lstStyle/>
            <a:p>
              <a:pPr marL="0" marR="0" lvl="0" indent="0" algn="l" defTabSz="914400" rtl="0" eaLnBrk="1" fontAlgn="auto" latinLnBrk="0" hangingPunct="1">
                <a:lnSpc>
                  <a:spcPts val="9450"/>
                </a:lnSpc>
                <a:spcBef>
                  <a:spcPts val="0"/>
                </a:spcBef>
                <a:spcAft>
                  <a:spcPts val="0"/>
                </a:spcAft>
                <a:buClrTx/>
                <a:buSzTx/>
                <a:buFontTx/>
                <a:buNone/>
                <a:tabLst/>
                <a:defRPr/>
              </a:pPr>
              <a:r>
                <a:rPr kumimoji="0" lang="en-US" sz="7500" b="0" i="0" u="none" strike="noStrike" kern="1200" cap="none" spc="67" normalizeH="0" baseline="0" noProof="0" dirty="0">
                  <a:ln>
                    <a:noFill/>
                  </a:ln>
                  <a:solidFill>
                    <a:srgbClr val="F8FBFD"/>
                  </a:solidFill>
                  <a:effectLst/>
                  <a:uLnTx/>
                  <a:uFillTx/>
                  <a:latin typeface="Montserrat Classic Bold"/>
                  <a:ea typeface="+mn-ea"/>
                  <a:cs typeface="+mn-cs"/>
                </a:rPr>
                <a:t>Project</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F8FBFD"/>
                </a:solidFill>
                <a:effectLst/>
                <a:uLnTx/>
                <a:uFillTx/>
                <a:latin typeface="Montserrat Classic Bold"/>
                <a:ea typeface="+mn-ea"/>
                <a:cs typeface="+mn-cs"/>
              </a:endParaRPr>
            </a:p>
          </p:txBody>
        </p:sp>
        <p:sp>
          <p:nvSpPr>
            <p:cNvPr id="8" name="AutoShape 8"/>
            <p:cNvSpPr/>
            <p:nvPr/>
          </p:nvSpPr>
          <p:spPr>
            <a:xfrm>
              <a:off x="0" y="1453952"/>
              <a:ext cx="5915654" cy="231791"/>
            </a:xfrm>
            <a:prstGeom prst="rect">
              <a:avLst/>
            </a:prstGeom>
            <a:solidFill>
              <a:srgbClr val="F8FBFD"/>
            </a:solidFill>
          </p:spPr>
          <p:txBody>
            <a:bodyPr/>
            <a:lstStyle/>
            <a:p>
              <a:endParaRPr lang="en-IN"/>
            </a:p>
          </p:txBody>
        </p:sp>
      </p:grpSp>
      <p:sp>
        <p:nvSpPr>
          <p:cNvPr id="9" name="TextBox 13">
            <a:extLst>
              <a:ext uri="{FF2B5EF4-FFF2-40B4-BE49-F238E27FC236}">
                <a16:creationId xmlns:a16="http://schemas.microsoft.com/office/drawing/2014/main" id="{B8E925FD-A583-CEBE-F8BF-A98B282D95FE}"/>
              </a:ext>
            </a:extLst>
          </p:cNvPr>
          <p:cNvSpPr txBox="1"/>
          <p:nvPr/>
        </p:nvSpPr>
        <p:spPr>
          <a:xfrm>
            <a:off x="9432032" y="174948"/>
            <a:ext cx="8226052" cy="11387733"/>
          </a:xfrm>
          <a:prstGeom prst="rect">
            <a:avLst/>
          </a:prstGeom>
        </p:spPr>
        <p:txBody>
          <a:bodyPr wrap="square" lIns="0" tIns="0" rIns="0" bIns="0" rtlCol="0" anchor="t">
            <a:spAutoFit/>
          </a:bodyPr>
          <a:lstStyle/>
          <a:p>
            <a:pPr marL="0" lvl="1" algn="just">
              <a:lnSpc>
                <a:spcPct val="100000"/>
              </a:lnSpc>
            </a:pPr>
            <a:r>
              <a:rPr lang="en-US" sz="3000" b="1" u="sng" spc="30" dirty="0">
                <a:solidFill>
                  <a:schemeClr val="tx2"/>
                </a:solidFill>
                <a:latin typeface="Montserrat Classic Bold" panose="020B0604020202020204" charset="0"/>
              </a:rPr>
              <a:t>Details of Project</a:t>
            </a:r>
            <a:r>
              <a:rPr lang="en-US" sz="3000" spc="30" dirty="0">
                <a:solidFill>
                  <a:schemeClr val="tx2"/>
                </a:solidFill>
                <a:latin typeface="Montserrat Classic Bold" panose="020B0604020202020204" charset="0"/>
              </a:rPr>
              <a:t>;</a:t>
            </a:r>
          </a:p>
          <a:p>
            <a:pPr marL="0" lvl="1" algn="just">
              <a:lnSpc>
                <a:spcPct val="100000"/>
              </a:lnSpc>
            </a:pPr>
            <a:endParaRPr lang="en-US" sz="2000" spc="30" dirty="0">
              <a:solidFill>
                <a:schemeClr val="tx2"/>
              </a:solidFill>
              <a:latin typeface="Montserrat Classic Bold" panose="020B0604020202020204" charset="0"/>
            </a:endParaRPr>
          </a:p>
          <a:p>
            <a:pPr lvl="1" indent="-457200" algn="just">
              <a:buFont typeface="Wingdings" panose="05000000000000000000" pitchFamily="2" charset="2"/>
              <a:buChar char="ü"/>
            </a:pPr>
            <a:r>
              <a:rPr lang="en-US" sz="3000" spc="30" dirty="0">
                <a:solidFill>
                  <a:schemeClr val="tx2"/>
                </a:solidFill>
                <a:latin typeface="Montserrat Classic Bold" panose="020B0604020202020204" charset="0"/>
              </a:rPr>
              <a:t>Commencement Certificate.</a:t>
            </a:r>
          </a:p>
          <a:p>
            <a:pPr marL="0" lvl="1" algn="just"/>
            <a:endParaRPr lang="en-US" sz="3000" spc="30" dirty="0">
              <a:solidFill>
                <a:schemeClr val="tx2"/>
              </a:solidFill>
              <a:latin typeface="Montserrat Classic Bold" panose="020B0604020202020204" charset="0"/>
            </a:endParaRPr>
          </a:p>
          <a:p>
            <a:pPr lvl="1" indent="-457200" algn="just">
              <a:buFont typeface="Wingdings" panose="05000000000000000000" pitchFamily="2" charset="2"/>
              <a:buChar char="ü"/>
            </a:pPr>
            <a:r>
              <a:rPr lang="en-US" sz="3000" spc="30" dirty="0">
                <a:solidFill>
                  <a:schemeClr val="tx2"/>
                </a:solidFill>
                <a:latin typeface="Montserrat Classic Bold" panose="020B0604020202020204" charset="0"/>
              </a:rPr>
              <a:t>Approved Building Plan with proper drawing of unit-wise carpet area, drainage line and parking layout plan.</a:t>
            </a:r>
          </a:p>
          <a:p>
            <a:pPr marL="0" lvl="1" algn="just"/>
            <a:endParaRPr lang="en-US" sz="3000" spc="30" dirty="0">
              <a:solidFill>
                <a:schemeClr val="tx2"/>
              </a:solidFill>
              <a:latin typeface="Montserrat Classic Bold" panose="020B0604020202020204" charset="0"/>
            </a:endParaRPr>
          </a:p>
          <a:p>
            <a:pPr lvl="1" indent="-457200" algn="just">
              <a:buFont typeface="Wingdings" panose="05000000000000000000" pitchFamily="2" charset="2"/>
              <a:buChar char="ü"/>
            </a:pPr>
            <a:r>
              <a:rPr lang="en-US" sz="3000" spc="30" dirty="0">
                <a:solidFill>
                  <a:schemeClr val="tx2"/>
                </a:solidFill>
                <a:latin typeface="Montserrat Classic Bold" panose="020B0604020202020204" charset="0"/>
              </a:rPr>
              <a:t>Approved Layout Plan.</a:t>
            </a:r>
          </a:p>
          <a:p>
            <a:pPr marL="0" lvl="1" algn="just"/>
            <a:endParaRPr lang="en-US" sz="3000" spc="30" dirty="0">
              <a:solidFill>
                <a:schemeClr val="tx2"/>
              </a:solidFill>
              <a:latin typeface="Montserrat Classic Bold" panose="020B0604020202020204" charset="0"/>
            </a:endParaRPr>
          </a:p>
          <a:p>
            <a:pPr lvl="1" indent="-457200" algn="just">
              <a:buFont typeface="Wingdings" panose="05000000000000000000" pitchFamily="2" charset="2"/>
              <a:buChar char="ü"/>
            </a:pPr>
            <a:r>
              <a:rPr lang="en-US" sz="3000" spc="30" dirty="0">
                <a:solidFill>
                  <a:schemeClr val="tx2"/>
                </a:solidFill>
                <a:latin typeface="Montserrat Classic Bold" panose="020B0604020202020204" charset="0"/>
              </a:rPr>
              <a:t>All NOCs (Fire, NA Order, Airport, Railway, Jail etc.).</a:t>
            </a:r>
          </a:p>
          <a:p>
            <a:pPr marL="0" lvl="1" algn="just"/>
            <a:endParaRPr lang="en-US" sz="3000" spc="30" dirty="0">
              <a:solidFill>
                <a:schemeClr val="tx2"/>
              </a:solidFill>
              <a:latin typeface="Montserrat Classic Bold" panose="020B0604020202020204" charset="0"/>
            </a:endParaRPr>
          </a:p>
          <a:p>
            <a:pPr lvl="1" indent="-457200" algn="just">
              <a:buFont typeface="Wingdings" panose="05000000000000000000" pitchFamily="2" charset="2"/>
              <a:buChar char="ü"/>
            </a:pPr>
            <a:r>
              <a:rPr lang="en-US" sz="3000" spc="30" dirty="0">
                <a:solidFill>
                  <a:schemeClr val="tx2"/>
                </a:solidFill>
                <a:latin typeface="Montserrat Classic Bold" panose="020B0604020202020204" charset="0"/>
              </a:rPr>
              <a:t>Land Purchase Deed, Registered Joint Development, Registered Re-Development Agreement. </a:t>
            </a:r>
          </a:p>
          <a:p>
            <a:pPr marL="0" lvl="1" algn="just"/>
            <a:endParaRPr lang="en-US" sz="3000" spc="30" dirty="0">
              <a:solidFill>
                <a:schemeClr val="tx2"/>
              </a:solidFill>
              <a:latin typeface="Montserrat Classic Bold" panose="020B0604020202020204" charset="0"/>
            </a:endParaRPr>
          </a:p>
          <a:p>
            <a:pPr lvl="1" indent="-457200" algn="just">
              <a:buFont typeface="Wingdings" panose="05000000000000000000" pitchFamily="2" charset="2"/>
              <a:buChar char="ü"/>
            </a:pPr>
            <a:r>
              <a:rPr lang="en-US" sz="3000" spc="30" dirty="0">
                <a:solidFill>
                  <a:schemeClr val="tx2"/>
                </a:solidFill>
                <a:latin typeface="Montserrat Classic Bold" panose="020B0604020202020204" charset="0"/>
              </a:rPr>
              <a:t>Detail of Designated bank account (70% RERA Retention Account) as per guideline issued by the authority.</a:t>
            </a:r>
          </a:p>
          <a:p>
            <a:pPr marL="0" lvl="1" algn="just"/>
            <a:endParaRPr lang="en-US" sz="3000" spc="30" dirty="0">
              <a:solidFill>
                <a:schemeClr val="tx2"/>
              </a:solidFill>
              <a:latin typeface="Montserrat Classic Bold" panose="020B0604020202020204" charset="0"/>
            </a:endParaRPr>
          </a:p>
          <a:p>
            <a:pPr lvl="1" indent="-457200" algn="just">
              <a:buFont typeface="Wingdings" panose="05000000000000000000" pitchFamily="2" charset="2"/>
              <a:buChar char="ü"/>
            </a:pPr>
            <a:r>
              <a:rPr lang="en-US" sz="3000" spc="30" dirty="0">
                <a:solidFill>
                  <a:schemeClr val="tx2"/>
                </a:solidFill>
                <a:latin typeface="Montserrat Classic Bold" panose="020B0604020202020204" charset="0"/>
              </a:rPr>
              <a:t>Draft Brochure of the project.</a:t>
            </a:r>
          </a:p>
          <a:p>
            <a:pPr lvl="1" indent="-457200" algn="just">
              <a:lnSpc>
                <a:spcPct val="100000"/>
              </a:lnSpc>
              <a:buFont typeface="Wingdings" panose="05000000000000000000" pitchFamily="2" charset="2"/>
              <a:buChar char="ü"/>
            </a:pPr>
            <a:endParaRPr lang="en-US" sz="3000" spc="30" dirty="0">
              <a:solidFill>
                <a:schemeClr val="tx2"/>
              </a:solidFill>
              <a:latin typeface="Montserrat Classic Bold" panose="020B0604020202020204" charset="0"/>
            </a:endParaRPr>
          </a:p>
          <a:p>
            <a:pPr marL="0" lvl="1" algn="just">
              <a:lnSpc>
                <a:spcPct val="100000"/>
              </a:lnSpc>
            </a:pPr>
            <a:endParaRPr lang="en-US" sz="3000" spc="30" dirty="0">
              <a:solidFill>
                <a:schemeClr val="tx2"/>
              </a:solidFill>
              <a:latin typeface="Montserrat Classic Bold" panose="020B0604020202020204" charset="0"/>
            </a:endParaRPr>
          </a:p>
          <a:p>
            <a:pPr marL="0" lvl="1" algn="just">
              <a:lnSpc>
                <a:spcPct val="100000"/>
              </a:lnSpc>
            </a:pPr>
            <a:endParaRPr lang="en-US" sz="3000" spc="30" dirty="0">
              <a:solidFill>
                <a:schemeClr val="tx2"/>
              </a:solidFill>
              <a:latin typeface="Montserrat Classic Bold" panose="020B0604020202020204" charset="0"/>
            </a:endParaRPr>
          </a:p>
        </p:txBody>
      </p:sp>
    </p:spTree>
    <p:extLst>
      <p:ext uri="{BB962C8B-B14F-4D97-AF65-F5344CB8AC3E}">
        <p14:creationId xmlns:p14="http://schemas.microsoft.com/office/powerpoint/2010/main" val="20343937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53D57"/>
        </a:solidFill>
        <a:effectLst/>
      </p:bgPr>
    </p:bg>
    <p:spTree>
      <p:nvGrpSpPr>
        <p:cNvPr id="1" name=""/>
        <p:cNvGrpSpPr/>
        <p:nvPr/>
      </p:nvGrpSpPr>
      <p:grpSpPr>
        <a:xfrm>
          <a:off x="0" y="0"/>
          <a:ext cx="0" cy="0"/>
          <a:chOff x="0" y="0"/>
          <a:chExt cx="0" cy="0"/>
        </a:xfrm>
      </p:grpSpPr>
      <p:sp>
        <p:nvSpPr>
          <p:cNvPr id="2" name="AutoShape 2"/>
          <p:cNvSpPr/>
          <p:nvPr/>
        </p:nvSpPr>
        <p:spPr>
          <a:xfrm>
            <a:off x="9011982" y="-401130"/>
            <a:ext cx="9708270" cy="11089261"/>
          </a:xfrm>
          <a:prstGeom prst="rect">
            <a:avLst/>
          </a:prstGeom>
          <a:solidFill>
            <a:srgbClr val="F8FBFD"/>
          </a:solidFill>
        </p:spPr>
        <p:txBody>
          <a:bodyPr/>
          <a:lstStyle/>
          <a:p>
            <a:endParaRPr lang="en-IN"/>
          </a:p>
        </p:txBody>
      </p:sp>
      <p:grpSp>
        <p:nvGrpSpPr>
          <p:cNvPr id="6" name="Group 6"/>
          <p:cNvGrpSpPr/>
          <p:nvPr/>
        </p:nvGrpSpPr>
        <p:grpSpPr>
          <a:xfrm>
            <a:off x="1028700" y="992981"/>
            <a:ext cx="6741275" cy="1812291"/>
            <a:chOff x="0" y="-47625"/>
            <a:chExt cx="8988367" cy="2416388"/>
          </a:xfrm>
        </p:grpSpPr>
        <p:sp>
          <p:nvSpPr>
            <p:cNvPr id="7" name="TextBox 7"/>
            <p:cNvSpPr txBox="1"/>
            <p:nvPr/>
          </p:nvSpPr>
          <p:spPr>
            <a:xfrm>
              <a:off x="0" y="-47625"/>
              <a:ext cx="8988367" cy="2416388"/>
            </a:xfrm>
            <a:prstGeom prst="rect">
              <a:avLst/>
            </a:prstGeom>
          </p:spPr>
          <p:txBody>
            <a:bodyPr lIns="0" tIns="0" rIns="0" bIns="0" rtlCol="0" anchor="t">
              <a:spAutoFit/>
            </a:bodyPr>
            <a:lstStyle/>
            <a:p>
              <a:pPr marL="0" marR="0" lvl="0" indent="0" algn="l" defTabSz="914400" rtl="0" eaLnBrk="1" fontAlgn="auto" latinLnBrk="0" hangingPunct="1">
                <a:lnSpc>
                  <a:spcPts val="9450"/>
                </a:lnSpc>
                <a:spcBef>
                  <a:spcPts val="0"/>
                </a:spcBef>
                <a:spcAft>
                  <a:spcPts val="0"/>
                </a:spcAft>
                <a:buClrTx/>
                <a:buSzTx/>
                <a:buFontTx/>
                <a:buNone/>
                <a:tabLst/>
                <a:defRPr/>
              </a:pPr>
              <a:r>
                <a:rPr kumimoji="0" lang="en-US" sz="7500" b="0" i="0" u="none" strike="noStrike" kern="1200" cap="none" spc="67" normalizeH="0" baseline="0" noProof="0" dirty="0">
                  <a:ln>
                    <a:noFill/>
                  </a:ln>
                  <a:solidFill>
                    <a:srgbClr val="F8FBFD"/>
                  </a:solidFill>
                  <a:effectLst/>
                  <a:uLnTx/>
                  <a:uFillTx/>
                  <a:latin typeface="Montserrat Classic Bold"/>
                  <a:ea typeface="+mn-ea"/>
                  <a:cs typeface="+mn-cs"/>
                </a:rPr>
                <a:t>Project</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F8FBFD"/>
                </a:solidFill>
                <a:effectLst/>
                <a:uLnTx/>
                <a:uFillTx/>
                <a:latin typeface="Montserrat Classic Bold"/>
                <a:ea typeface="+mn-ea"/>
                <a:cs typeface="+mn-cs"/>
              </a:endParaRPr>
            </a:p>
          </p:txBody>
        </p:sp>
        <p:sp>
          <p:nvSpPr>
            <p:cNvPr id="8" name="AutoShape 8"/>
            <p:cNvSpPr/>
            <p:nvPr/>
          </p:nvSpPr>
          <p:spPr>
            <a:xfrm>
              <a:off x="0" y="1453952"/>
              <a:ext cx="5915654" cy="231791"/>
            </a:xfrm>
            <a:prstGeom prst="rect">
              <a:avLst/>
            </a:prstGeom>
            <a:solidFill>
              <a:srgbClr val="F8FBFD"/>
            </a:solidFill>
          </p:spPr>
          <p:txBody>
            <a:bodyPr/>
            <a:lstStyle/>
            <a:p>
              <a:endParaRPr lang="en-IN"/>
            </a:p>
          </p:txBody>
        </p:sp>
      </p:grpSp>
      <p:sp>
        <p:nvSpPr>
          <p:cNvPr id="9" name="TextBox 13">
            <a:extLst>
              <a:ext uri="{FF2B5EF4-FFF2-40B4-BE49-F238E27FC236}">
                <a16:creationId xmlns:a16="http://schemas.microsoft.com/office/drawing/2014/main" id="{B8E925FD-A583-CEBE-F8BF-A98B282D95FE}"/>
              </a:ext>
            </a:extLst>
          </p:cNvPr>
          <p:cNvSpPr txBox="1"/>
          <p:nvPr/>
        </p:nvSpPr>
        <p:spPr>
          <a:xfrm>
            <a:off x="9432032" y="318964"/>
            <a:ext cx="8226052" cy="9541073"/>
          </a:xfrm>
          <a:prstGeom prst="rect">
            <a:avLst/>
          </a:prstGeom>
        </p:spPr>
        <p:txBody>
          <a:bodyPr wrap="square" lIns="0" tIns="0" rIns="0" bIns="0" rtlCol="0" anchor="t">
            <a:spAutoFit/>
          </a:bodyPr>
          <a:lstStyle/>
          <a:p>
            <a:pPr marL="0" lvl="1" algn="just">
              <a:lnSpc>
                <a:spcPct val="100000"/>
              </a:lnSpc>
            </a:pPr>
            <a:r>
              <a:rPr lang="en-US" sz="3000" b="1" u="sng" spc="30" dirty="0">
                <a:solidFill>
                  <a:schemeClr val="tx2"/>
                </a:solidFill>
                <a:latin typeface="Montserrat Classic Bold" panose="020B0604020202020204" charset="0"/>
              </a:rPr>
              <a:t>Details of Project</a:t>
            </a:r>
            <a:r>
              <a:rPr lang="en-US" sz="3000" spc="30" dirty="0">
                <a:solidFill>
                  <a:schemeClr val="tx2"/>
                </a:solidFill>
                <a:latin typeface="Montserrat Classic Bold" panose="020B0604020202020204" charset="0"/>
              </a:rPr>
              <a:t>;</a:t>
            </a:r>
          </a:p>
          <a:p>
            <a:pPr marL="0" lvl="1" algn="just">
              <a:lnSpc>
                <a:spcPct val="100000"/>
              </a:lnSpc>
            </a:pPr>
            <a:endParaRPr lang="en-US" sz="2000" spc="30" dirty="0">
              <a:solidFill>
                <a:schemeClr val="tx2"/>
              </a:solidFill>
              <a:latin typeface="Montserrat Classic Bold" panose="020B0604020202020204" charset="0"/>
            </a:endParaRPr>
          </a:p>
          <a:p>
            <a:pPr lvl="1" indent="-457200" algn="just">
              <a:buFont typeface="Wingdings" panose="05000000000000000000" pitchFamily="2" charset="2"/>
              <a:buChar char="ü"/>
            </a:pPr>
            <a:r>
              <a:rPr lang="en-US" sz="3000" spc="30" dirty="0">
                <a:solidFill>
                  <a:schemeClr val="tx2"/>
                </a:solidFill>
                <a:latin typeface="Montserrat Classic Bold" panose="020B0604020202020204" charset="0"/>
              </a:rPr>
              <a:t>Form – B, Form – B1 &amp; Form – B2.</a:t>
            </a:r>
          </a:p>
          <a:p>
            <a:pPr marL="0" lvl="1" algn="just"/>
            <a:endParaRPr lang="en-US" sz="3000" spc="30" dirty="0">
              <a:solidFill>
                <a:schemeClr val="tx2"/>
              </a:solidFill>
              <a:latin typeface="Montserrat Classic Bold" panose="020B0604020202020204" charset="0"/>
            </a:endParaRPr>
          </a:p>
          <a:p>
            <a:pPr lvl="1" indent="-457200" algn="just">
              <a:buFont typeface="Wingdings" panose="05000000000000000000" pitchFamily="2" charset="2"/>
              <a:buChar char="ü"/>
            </a:pPr>
            <a:r>
              <a:rPr lang="en-US" sz="3000" spc="30" dirty="0">
                <a:solidFill>
                  <a:schemeClr val="tx2"/>
                </a:solidFill>
                <a:latin typeface="Montserrat Classic Bold" panose="020B0604020202020204" charset="0"/>
              </a:rPr>
              <a:t>Estimated Cost of Construction.</a:t>
            </a:r>
          </a:p>
          <a:p>
            <a:pPr marL="0" lvl="1" algn="just"/>
            <a:endParaRPr lang="en-US" sz="3000" spc="30" dirty="0">
              <a:solidFill>
                <a:schemeClr val="tx2"/>
              </a:solidFill>
              <a:latin typeface="Montserrat Classic Bold" panose="020B0604020202020204" charset="0"/>
            </a:endParaRPr>
          </a:p>
          <a:p>
            <a:pPr lvl="1" indent="-457200" algn="just">
              <a:buFont typeface="Wingdings" panose="05000000000000000000" pitchFamily="2" charset="2"/>
              <a:buChar char="ü"/>
            </a:pPr>
            <a:r>
              <a:rPr lang="en-US" sz="3000" spc="30" dirty="0">
                <a:solidFill>
                  <a:schemeClr val="tx2"/>
                </a:solidFill>
                <a:latin typeface="Montserrat Classic Bold" panose="020B0604020202020204" charset="0"/>
              </a:rPr>
              <a:t>Project Start and End date.</a:t>
            </a:r>
          </a:p>
          <a:p>
            <a:pPr marL="0" lvl="1" algn="just"/>
            <a:endParaRPr lang="en-US" sz="3000" spc="30" dirty="0">
              <a:solidFill>
                <a:schemeClr val="tx2"/>
              </a:solidFill>
              <a:latin typeface="Montserrat Classic Bold" panose="020B0604020202020204" charset="0"/>
            </a:endParaRPr>
          </a:p>
          <a:p>
            <a:pPr lvl="1" indent="-457200" algn="just">
              <a:buFont typeface="Wingdings" panose="05000000000000000000" pitchFamily="2" charset="2"/>
              <a:buChar char="ü"/>
            </a:pPr>
            <a:r>
              <a:rPr lang="en-US" sz="3000" spc="30" dirty="0">
                <a:solidFill>
                  <a:schemeClr val="tx2"/>
                </a:solidFill>
                <a:latin typeface="Montserrat Classic Bold" panose="020B0604020202020204" charset="0"/>
              </a:rPr>
              <a:t>Covered &amp; Open area of land.</a:t>
            </a:r>
          </a:p>
          <a:p>
            <a:pPr marL="0" lvl="1" algn="just"/>
            <a:endParaRPr lang="en-US" sz="3000" spc="30" dirty="0">
              <a:solidFill>
                <a:schemeClr val="tx2"/>
              </a:solidFill>
              <a:latin typeface="Montserrat Classic Bold" panose="020B0604020202020204" charset="0"/>
            </a:endParaRPr>
          </a:p>
          <a:p>
            <a:pPr lvl="1" indent="-457200" algn="just">
              <a:buFont typeface="Wingdings" panose="05000000000000000000" pitchFamily="2" charset="2"/>
              <a:buChar char="ü"/>
            </a:pPr>
            <a:r>
              <a:rPr lang="en-US" sz="3000" spc="30" dirty="0">
                <a:solidFill>
                  <a:schemeClr val="tx2"/>
                </a:solidFill>
                <a:latin typeface="Montserrat Classic Bold" panose="020B0604020202020204" charset="0"/>
              </a:rPr>
              <a:t>Number of covered &amp; open parking with their area in sq. </a:t>
            </a:r>
            <a:r>
              <a:rPr lang="en-US" sz="3000" spc="30" dirty="0" err="1">
                <a:solidFill>
                  <a:schemeClr val="tx2"/>
                </a:solidFill>
                <a:latin typeface="Montserrat Classic Bold" panose="020B0604020202020204" charset="0"/>
              </a:rPr>
              <a:t>mtr</a:t>
            </a:r>
            <a:r>
              <a:rPr lang="en-US" sz="3000" spc="30" dirty="0">
                <a:solidFill>
                  <a:schemeClr val="tx2"/>
                </a:solidFill>
                <a:latin typeface="Montserrat Classic Bold" panose="020B0604020202020204" charset="0"/>
              </a:rPr>
              <a:t>.</a:t>
            </a:r>
          </a:p>
          <a:p>
            <a:pPr lvl="1" indent="-457200" algn="just">
              <a:buFont typeface="Wingdings" panose="05000000000000000000" pitchFamily="2" charset="2"/>
              <a:buChar char="ü"/>
            </a:pPr>
            <a:endParaRPr lang="en-US" sz="3000" spc="30" dirty="0">
              <a:solidFill>
                <a:schemeClr val="tx2"/>
              </a:solidFill>
              <a:latin typeface="Montserrat Classic Bold" panose="020B0604020202020204" charset="0"/>
            </a:endParaRPr>
          </a:p>
          <a:p>
            <a:pPr lvl="1" indent="-457200" algn="just">
              <a:buFont typeface="Wingdings" panose="05000000000000000000" pitchFamily="2" charset="2"/>
              <a:buChar char="ü"/>
            </a:pPr>
            <a:r>
              <a:rPr lang="en-US" sz="3000" spc="30" dirty="0">
                <a:solidFill>
                  <a:schemeClr val="tx2"/>
                </a:solidFill>
                <a:latin typeface="Montserrat Classic Bold" panose="020B0604020202020204" charset="0"/>
              </a:rPr>
              <a:t>Inventory details like sale price, carpet area, area of balcony, Open Terrace, Verandah etc.</a:t>
            </a:r>
          </a:p>
          <a:p>
            <a:pPr lvl="1" indent="-457200" algn="just">
              <a:buFont typeface="Wingdings" panose="05000000000000000000" pitchFamily="2" charset="2"/>
              <a:buChar char="ü"/>
            </a:pPr>
            <a:endParaRPr lang="en-US" sz="3000" spc="30" dirty="0">
              <a:solidFill>
                <a:schemeClr val="tx2"/>
              </a:solidFill>
              <a:latin typeface="Montserrat Classic Bold" panose="020B0604020202020204" charset="0"/>
            </a:endParaRPr>
          </a:p>
          <a:p>
            <a:pPr lvl="1" indent="-457200" algn="just">
              <a:buFont typeface="Wingdings" panose="05000000000000000000" pitchFamily="2" charset="2"/>
              <a:buChar char="ü"/>
            </a:pPr>
            <a:r>
              <a:rPr lang="en-US" sz="3000" spc="30" dirty="0">
                <a:solidFill>
                  <a:schemeClr val="tx2"/>
                </a:solidFill>
                <a:latin typeface="Montserrat Classic Bold" panose="020B0604020202020204" charset="0"/>
              </a:rPr>
              <a:t>In case of project loan – Sanction letter, Mortgage Deed.</a:t>
            </a:r>
          </a:p>
          <a:p>
            <a:pPr lvl="1" indent="-457200" algn="just">
              <a:buFont typeface="Wingdings" panose="05000000000000000000" pitchFamily="2" charset="2"/>
              <a:buChar char="ü"/>
            </a:pPr>
            <a:endParaRPr lang="en-US" sz="3000" spc="30" dirty="0">
              <a:solidFill>
                <a:schemeClr val="tx2"/>
              </a:solidFill>
              <a:latin typeface="Montserrat Classic Bold" panose="020B0604020202020204" charset="0"/>
            </a:endParaRPr>
          </a:p>
          <a:p>
            <a:pPr marL="0" lvl="1" algn="just">
              <a:lnSpc>
                <a:spcPct val="100000"/>
              </a:lnSpc>
            </a:pPr>
            <a:endParaRPr lang="en-US" sz="3000" spc="30" dirty="0">
              <a:solidFill>
                <a:schemeClr val="tx2"/>
              </a:solidFill>
              <a:latin typeface="Montserrat Classic Bold" panose="020B0604020202020204" charset="0"/>
            </a:endParaRPr>
          </a:p>
        </p:txBody>
      </p:sp>
    </p:spTree>
    <p:extLst>
      <p:ext uri="{BB962C8B-B14F-4D97-AF65-F5344CB8AC3E}">
        <p14:creationId xmlns:p14="http://schemas.microsoft.com/office/powerpoint/2010/main" val="12674431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53D57"/>
        </a:solidFill>
        <a:effectLst/>
      </p:bgPr>
    </p:bg>
    <p:spTree>
      <p:nvGrpSpPr>
        <p:cNvPr id="1" name=""/>
        <p:cNvGrpSpPr/>
        <p:nvPr/>
      </p:nvGrpSpPr>
      <p:grpSpPr>
        <a:xfrm>
          <a:off x="0" y="0"/>
          <a:ext cx="0" cy="0"/>
          <a:chOff x="0" y="0"/>
          <a:chExt cx="0" cy="0"/>
        </a:xfrm>
      </p:grpSpPr>
      <p:sp>
        <p:nvSpPr>
          <p:cNvPr id="2" name="AutoShape 2"/>
          <p:cNvSpPr/>
          <p:nvPr/>
        </p:nvSpPr>
        <p:spPr>
          <a:xfrm>
            <a:off x="9011982" y="-401130"/>
            <a:ext cx="9708270" cy="11089261"/>
          </a:xfrm>
          <a:prstGeom prst="rect">
            <a:avLst/>
          </a:prstGeom>
          <a:solidFill>
            <a:srgbClr val="F8FBFD"/>
          </a:solidFill>
        </p:spPr>
        <p:txBody>
          <a:bodyPr/>
          <a:lstStyle/>
          <a:p>
            <a:endParaRPr lang="en-IN"/>
          </a:p>
        </p:txBody>
      </p:sp>
      <p:grpSp>
        <p:nvGrpSpPr>
          <p:cNvPr id="6" name="Group 6"/>
          <p:cNvGrpSpPr/>
          <p:nvPr/>
        </p:nvGrpSpPr>
        <p:grpSpPr>
          <a:xfrm>
            <a:off x="1028700" y="992981"/>
            <a:ext cx="6741275" cy="1812291"/>
            <a:chOff x="0" y="-47625"/>
            <a:chExt cx="8988367" cy="2416388"/>
          </a:xfrm>
        </p:grpSpPr>
        <p:sp>
          <p:nvSpPr>
            <p:cNvPr id="7" name="TextBox 7"/>
            <p:cNvSpPr txBox="1"/>
            <p:nvPr/>
          </p:nvSpPr>
          <p:spPr>
            <a:xfrm>
              <a:off x="0" y="-47625"/>
              <a:ext cx="8988367" cy="2416388"/>
            </a:xfrm>
            <a:prstGeom prst="rect">
              <a:avLst/>
            </a:prstGeom>
          </p:spPr>
          <p:txBody>
            <a:bodyPr lIns="0" tIns="0" rIns="0" bIns="0" rtlCol="0" anchor="t">
              <a:spAutoFit/>
            </a:bodyPr>
            <a:lstStyle/>
            <a:p>
              <a:pPr marL="0" marR="0" lvl="0" indent="0" algn="l" defTabSz="914400" rtl="0" eaLnBrk="1" fontAlgn="auto" latinLnBrk="0" hangingPunct="1">
                <a:lnSpc>
                  <a:spcPts val="9450"/>
                </a:lnSpc>
                <a:spcBef>
                  <a:spcPts val="0"/>
                </a:spcBef>
                <a:spcAft>
                  <a:spcPts val="0"/>
                </a:spcAft>
                <a:buClrTx/>
                <a:buSzTx/>
                <a:buFontTx/>
                <a:buNone/>
                <a:tabLst/>
                <a:defRPr/>
              </a:pPr>
              <a:r>
                <a:rPr kumimoji="0" lang="en-US" sz="7500" b="0" i="0" u="none" strike="noStrike" kern="1200" cap="none" spc="67" normalizeH="0" baseline="0" noProof="0" dirty="0">
                  <a:ln>
                    <a:noFill/>
                  </a:ln>
                  <a:solidFill>
                    <a:srgbClr val="F8FBFD"/>
                  </a:solidFill>
                  <a:effectLst/>
                  <a:uLnTx/>
                  <a:uFillTx/>
                  <a:latin typeface="Montserrat Classic Bold"/>
                  <a:ea typeface="+mn-ea"/>
                  <a:cs typeface="+mn-cs"/>
                </a:rPr>
                <a:t>Legal</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F8FBFD"/>
                </a:solidFill>
                <a:effectLst/>
                <a:uLnTx/>
                <a:uFillTx/>
                <a:latin typeface="Montserrat Classic Bold"/>
                <a:ea typeface="+mn-ea"/>
                <a:cs typeface="+mn-cs"/>
              </a:endParaRPr>
            </a:p>
          </p:txBody>
        </p:sp>
        <p:sp>
          <p:nvSpPr>
            <p:cNvPr id="8" name="AutoShape 8"/>
            <p:cNvSpPr/>
            <p:nvPr/>
          </p:nvSpPr>
          <p:spPr>
            <a:xfrm>
              <a:off x="0" y="1453952"/>
              <a:ext cx="5915654" cy="231791"/>
            </a:xfrm>
            <a:prstGeom prst="rect">
              <a:avLst/>
            </a:prstGeom>
            <a:solidFill>
              <a:srgbClr val="F8FBFD"/>
            </a:solidFill>
          </p:spPr>
          <p:txBody>
            <a:bodyPr/>
            <a:lstStyle/>
            <a:p>
              <a:endParaRPr lang="en-IN"/>
            </a:p>
          </p:txBody>
        </p:sp>
      </p:grpSp>
      <p:sp>
        <p:nvSpPr>
          <p:cNvPr id="9" name="TextBox 13">
            <a:extLst>
              <a:ext uri="{FF2B5EF4-FFF2-40B4-BE49-F238E27FC236}">
                <a16:creationId xmlns:a16="http://schemas.microsoft.com/office/drawing/2014/main" id="{B8E925FD-A583-CEBE-F8BF-A98B282D95FE}"/>
              </a:ext>
            </a:extLst>
          </p:cNvPr>
          <p:cNvSpPr txBox="1"/>
          <p:nvPr/>
        </p:nvSpPr>
        <p:spPr>
          <a:xfrm>
            <a:off x="9432032" y="318964"/>
            <a:ext cx="8226052" cy="11156900"/>
          </a:xfrm>
          <a:prstGeom prst="rect">
            <a:avLst/>
          </a:prstGeom>
        </p:spPr>
        <p:txBody>
          <a:bodyPr wrap="square" lIns="0" tIns="0" rIns="0" bIns="0" rtlCol="0" anchor="t">
            <a:spAutoFit/>
          </a:bodyPr>
          <a:lstStyle/>
          <a:p>
            <a:pPr marL="0" lvl="1" algn="just">
              <a:lnSpc>
                <a:spcPct val="100000"/>
              </a:lnSpc>
            </a:pPr>
            <a:r>
              <a:rPr lang="en-US" sz="3000" b="1" u="sng" spc="30" dirty="0">
                <a:solidFill>
                  <a:schemeClr val="tx2"/>
                </a:solidFill>
                <a:latin typeface="Montserrat Classic Bold" panose="020B0604020202020204" charset="0"/>
              </a:rPr>
              <a:t>Details of Project</a:t>
            </a:r>
            <a:r>
              <a:rPr lang="en-US" sz="3000" spc="30" dirty="0">
                <a:solidFill>
                  <a:schemeClr val="tx2"/>
                </a:solidFill>
                <a:latin typeface="Montserrat Classic Bold" panose="020B0604020202020204" charset="0"/>
              </a:rPr>
              <a:t>;</a:t>
            </a:r>
          </a:p>
          <a:p>
            <a:pPr marL="0" lvl="1" algn="just">
              <a:lnSpc>
                <a:spcPct val="100000"/>
              </a:lnSpc>
            </a:pPr>
            <a:endParaRPr lang="en-US" sz="2000" spc="30" dirty="0">
              <a:solidFill>
                <a:schemeClr val="tx2"/>
              </a:solidFill>
              <a:latin typeface="Montserrat Classic Bold" panose="020B0604020202020204" charset="0"/>
            </a:endParaRPr>
          </a:p>
          <a:p>
            <a:pPr lvl="1" indent="-457200" algn="just">
              <a:buFont typeface="Wingdings" panose="05000000000000000000" pitchFamily="2" charset="2"/>
              <a:buChar char="ü"/>
            </a:pPr>
            <a:r>
              <a:rPr lang="en-US" sz="3000" spc="30" dirty="0">
                <a:solidFill>
                  <a:schemeClr val="tx2"/>
                </a:solidFill>
                <a:latin typeface="Montserrat Classic Bold" panose="020B0604020202020204" charset="0"/>
              </a:rPr>
              <a:t>Zoning Certificate or Area Development plan and if property covered under city survey than part plan.</a:t>
            </a:r>
          </a:p>
          <a:p>
            <a:pPr marL="0" lvl="1" algn="just"/>
            <a:endParaRPr lang="en-US" sz="2000" spc="30" dirty="0">
              <a:solidFill>
                <a:schemeClr val="tx2"/>
              </a:solidFill>
              <a:latin typeface="Montserrat Classic Bold" panose="020B0604020202020204" charset="0"/>
            </a:endParaRPr>
          </a:p>
          <a:p>
            <a:pPr lvl="1" indent="-457200" algn="just">
              <a:buFont typeface="Wingdings" panose="05000000000000000000" pitchFamily="2" charset="2"/>
              <a:buChar char="ü"/>
            </a:pPr>
            <a:r>
              <a:rPr lang="en-US" sz="3000" spc="30" dirty="0">
                <a:solidFill>
                  <a:schemeClr val="tx2"/>
                </a:solidFill>
                <a:latin typeface="Montserrat Classic Bold" panose="020B0604020202020204" charset="0"/>
              </a:rPr>
              <a:t>Property Card, Gam </a:t>
            </a:r>
            <a:r>
              <a:rPr lang="en-US" sz="3000" spc="30" dirty="0" err="1">
                <a:solidFill>
                  <a:schemeClr val="tx2"/>
                </a:solidFill>
                <a:latin typeface="Montserrat Classic Bold" panose="020B0604020202020204" charset="0"/>
              </a:rPr>
              <a:t>Namuno</a:t>
            </a:r>
            <a:r>
              <a:rPr lang="en-US" sz="3000" spc="30" dirty="0">
                <a:solidFill>
                  <a:schemeClr val="tx2"/>
                </a:solidFill>
                <a:latin typeface="Montserrat Classic Bold" panose="020B0604020202020204" charset="0"/>
              </a:rPr>
              <a:t> No. 2, 8 – A about the ownership of land owner.</a:t>
            </a:r>
          </a:p>
          <a:p>
            <a:pPr marL="0" lvl="1" algn="just"/>
            <a:endParaRPr lang="en-US" sz="2000" spc="30" dirty="0">
              <a:solidFill>
                <a:schemeClr val="tx2"/>
              </a:solidFill>
              <a:latin typeface="Montserrat Classic Bold" panose="020B0604020202020204" charset="0"/>
            </a:endParaRPr>
          </a:p>
          <a:p>
            <a:pPr lvl="1" indent="-457200" algn="just">
              <a:buFont typeface="Wingdings" panose="05000000000000000000" pitchFamily="2" charset="2"/>
              <a:buChar char="ü"/>
            </a:pPr>
            <a:r>
              <a:rPr lang="en-US" sz="3000" spc="30" dirty="0">
                <a:solidFill>
                  <a:schemeClr val="tx2"/>
                </a:solidFill>
                <a:latin typeface="Montserrat Classic Bold" panose="020B0604020202020204" charset="0"/>
              </a:rPr>
              <a:t>Title Clear Report from advocate having experience more than 10 years with 30 years history and search for the land.</a:t>
            </a:r>
          </a:p>
          <a:p>
            <a:pPr marL="0" lvl="1" algn="just"/>
            <a:endParaRPr lang="en-US" sz="2000" spc="30" dirty="0">
              <a:solidFill>
                <a:schemeClr val="tx2"/>
              </a:solidFill>
              <a:latin typeface="Montserrat Classic Bold" panose="020B0604020202020204" charset="0"/>
            </a:endParaRPr>
          </a:p>
          <a:p>
            <a:pPr lvl="1" indent="-457200" algn="just">
              <a:buFont typeface="Wingdings" panose="05000000000000000000" pitchFamily="2" charset="2"/>
              <a:buChar char="ü"/>
            </a:pPr>
            <a:r>
              <a:rPr lang="en-US" sz="3000" spc="30" dirty="0">
                <a:solidFill>
                  <a:schemeClr val="tx2"/>
                </a:solidFill>
                <a:latin typeface="Montserrat Classic Bold" panose="020B0604020202020204" charset="0"/>
              </a:rPr>
              <a:t>Non – Encumbrance Certificate.</a:t>
            </a:r>
          </a:p>
          <a:p>
            <a:pPr marL="0" lvl="1" algn="just"/>
            <a:endParaRPr lang="en-US" sz="2000" spc="30" dirty="0">
              <a:solidFill>
                <a:schemeClr val="tx2"/>
              </a:solidFill>
              <a:latin typeface="Montserrat Classic Bold" panose="020B0604020202020204" charset="0"/>
            </a:endParaRPr>
          </a:p>
          <a:p>
            <a:pPr lvl="1" indent="-457200" algn="just">
              <a:buFont typeface="Wingdings" panose="05000000000000000000" pitchFamily="2" charset="2"/>
              <a:buChar char="ü"/>
            </a:pPr>
            <a:r>
              <a:rPr lang="en-US" sz="3000" spc="30" dirty="0">
                <a:solidFill>
                  <a:schemeClr val="tx2"/>
                </a:solidFill>
                <a:latin typeface="Montserrat Classic Bold" panose="020B0604020202020204" charset="0"/>
              </a:rPr>
              <a:t>Draft Allotment Letter.</a:t>
            </a:r>
          </a:p>
          <a:p>
            <a:pPr marL="0" lvl="1" algn="just"/>
            <a:endParaRPr lang="en-US" sz="2000" spc="30" dirty="0">
              <a:solidFill>
                <a:schemeClr val="tx2"/>
              </a:solidFill>
              <a:latin typeface="Montserrat Classic Bold" panose="020B0604020202020204" charset="0"/>
            </a:endParaRPr>
          </a:p>
          <a:p>
            <a:pPr lvl="1" indent="-457200" algn="just">
              <a:buFont typeface="Wingdings" panose="05000000000000000000" pitchFamily="2" charset="2"/>
              <a:buChar char="ü"/>
            </a:pPr>
            <a:r>
              <a:rPr lang="en-US" sz="3000" spc="30" dirty="0">
                <a:solidFill>
                  <a:schemeClr val="tx2"/>
                </a:solidFill>
                <a:latin typeface="Montserrat Classic Bold" panose="020B0604020202020204" charset="0"/>
              </a:rPr>
              <a:t>Draft Agreement for Sale as per format provided by the authority.</a:t>
            </a:r>
          </a:p>
          <a:p>
            <a:pPr marL="0" lvl="1" algn="just"/>
            <a:endParaRPr lang="en-US" sz="2000" spc="30" dirty="0">
              <a:solidFill>
                <a:schemeClr val="tx2"/>
              </a:solidFill>
              <a:latin typeface="Montserrat Classic Bold" panose="020B0604020202020204" charset="0"/>
            </a:endParaRPr>
          </a:p>
          <a:p>
            <a:pPr lvl="1" indent="-457200" algn="just">
              <a:lnSpc>
                <a:spcPct val="150000"/>
              </a:lnSpc>
              <a:buFont typeface="Wingdings" panose="05000000000000000000" pitchFamily="2" charset="2"/>
              <a:buChar char="ü"/>
            </a:pPr>
            <a:r>
              <a:rPr lang="en-US" sz="3000" spc="30" dirty="0">
                <a:solidFill>
                  <a:schemeClr val="tx2"/>
                </a:solidFill>
                <a:latin typeface="Montserrat Classic Bold" panose="020B0604020202020204" charset="0"/>
              </a:rPr>
              <a:t>Draft Sale Deed. </a:t>
            </a:r>
          </a:p>
          <a:p>
            <a:pPr marL="0" lvl="1" algn="just">
              <a:lnSpc>
                <a:spcPct val="100000"/>
              </a:lnSpc>
            </a:pPr>
            <a:endParaRPr lang="en-US" sz="3000" spc="30" dirty="0">
              <a:solidFill>
                <a:schemeClr val="tx2"/>
              </a:solidFill>
              <a:latin typeface="Montserrat Classic Bold" panose="020B0604020202020204" charset="0"/>
            </a:endParaRPr>
          </a:p>
          <a:p>
            <a:pPr marL="0" lvl="1" algn="just">
              <a:lnSpc>
                <a:spcPct val="100000"/>
              </a:lnSpc>
            </a:pPr>
            <a:endParaRPr lang="en-US" sz="3000" spc="30" dirty="0">
              <a:solidFill>
                <a:schemeClr val="tx2"/>
              </a:solidFill>
              <a:latin typeface="Montserrat Classic Bold" panose="020B0604020202020204" charset="0"/>
            </a:endParaRPr>
          </a:p>
          <a:p>
            <a:pPr marL="0" lvl="1" algn="just">
              <a:lnSpc>
                <a:spcPct val="100000"/>
              </a:lnSpc>
            </a:pPr>
            <a:endParaRPr lang="en-US" sz="3000" spc="30" dirty="0">
              <a:solidFill>
                <a:schemeClr val="tx2"/>
              </a:solidFill>
              <a:latin typeface="Montserrat Classic Bold" panose="020B0604020202020204" charset="0"/>
            </a:endParaRPr>
          </a:p>
        </p:txBody>
      </p:sp>
    </p:spTree>
    <p:extLst>
      <p:ext uri="{BB962C8B-B14F-4D97-AF65-F5344CB8AC3E}">
        <p14:creationId xmlns:p14="http://schemas.microsoft.com/office/powerpoint/2010/main" val="19905997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53D57"/>
        </a:solidFill>
        <a:effectLst/>
      </p:bgPr>
    </p:bg>
    <p:spTree>
      <p:nvGrpSpPr>
        <p:cNvPr id="1" name=""/>
        <p:cNvGrpSpPr/>
        <p:nvPr/>
      </p:nvGrpSpPr>
      <p:grpSpPr>
        <a:xfrm>
          <a:off x="0" y="0"/>
          <a:ext cx="0" cy="0"/>
          <a:chOff x="0" y="0"/>
          <a:chExt cx="0" cy="0"/>
        </a:xfrm>
      </p:grpSpPr>
      <p:sp>
        <p:nvSpPr>
          <p:cNvPr id="2" name="AutoShape 2"/>
          <p:cNvSpPr/>
          <p:nvPr/>
        </p:nvSpPr>
        <p:spPr>
          <a:xfrm>
            <a:off x="9011982" y="-401130"/>
            <a:ext cx="9708270" cy="11089261"/>
          </a:xfrm>
          <a:prstGeom prst="rect">
            <a:avLst/>
          </a:prstGeom>
          <a:solidFill>
            <a:srgbClr val="F8FBFD"/>
          </a:solidFill>
        </p:spPr>
        <p:txBody>
          <a:bodyPr/>
          <a:lstStyle/>
          <a:p>
            <a:endParaRPr lang="en-IN"/>
          </a:p>
        </p:txBody>
      </p:sp>
      <p:sp>
        <p:nvSpPr>
          <p:cNvPr id="7" name="TextBox 7"/>
          <p:cNvSpPr txBox="1"/>
          <p:nvPr/>
        </p:nvSpPr>
        <p:spPr>
          <a:xfrm>
            <a:off x="1028700" y="992981"/>
            <a:ext cx="6741275" cy="4248855"/>
          </a:xfrm>
          <a:prstGeom prst="rect">
            <a:avLst/>
          </a:prstGeom>
        </p:spPr>
        <p:txBody>
          <a:bodyPr lIns="0" tIns="0" rIns="0" bIns="0" rtlCol="0" anchor="t">
            <a:spAutoFit/>
          </a:bodyPr>
          <a:lstStyle/>
          <a:p>
            <a:pPr marL="0" marR="0" lvl="0" indent="0" algn="l" defTabSz="914400" rtl="0" eaLnBrk="1" fontAlgn="auto" latinLnBrk="0" hangingPunct="1">
              <a:lnSpc>
                <a:spcPts val="9450"/>
              </a:lnSpc>
              <a:spcBef>
                <a:spcPts val="0"/>
              </a:spcBef>
              <a:spcAft>
                <a:spcPts val="0"/>
              </a:spcAft>
              <a:buClrTx/>
              <a:buSzTx/>
              <a:buFontTx/>
              <a:buNone/>
              <a:tabLst/>
              <a:defRPr/>
            </a:pPr>
            <a:r>
              <a:rPr kumimoji="0" lang="en-US" sz="7500" b="0" i="0" u="none" strike="noStrike" kern="1200" cap="none" spc="67" normalizeH="0" baseline="0" noProof="0" dirty="0">
                <a:ln>
                  <a:noFill/>
                </a:ln>
                <a:solidFill>
                  <a:srgbClr val="F8FBFD"/>
                </a:solidFill>
                <a:effectLst/>
                <a:uLnTx/>
                <a:uFillTx/>
                <a:latin typeface="Montserrat Classic Bold"/>
                <a:ea typeface="+mn-ea"/>
                <a:cs typeface="+mn-cs"/>
              </a:rPr>
              <a:t>Certificate from Architect</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F8FBFD"/>
              </a:solidFill>
              <a:effectLst/>
              <a:uLnTx/>
              <a:uFillTx/>
              <a:latin typeface="Montserrat Classic Bold"/>
              <a:ea typeface="+mn-ea"/>
              <a:cs typeface="+mn-cs"/>
            </a:endParaRPr>
          </a:p>
        </p:txBody>
      </p:sp>
      <p:sp>
        <p:nvSpPr>
          <p:cNvPr id="9" name="TextBox 13">
            <a:extLst>
              <a:ext uri="{FF2B5EF4-FFF2-40B4-BE49-F238E27FC236}">
                <a16:creationId xmlns:a16="http://schemas.microsoft.com/office/drawing/2014/main" id="{B8E925FD-A583-CEBE-F8BF-A98B282D95FE}"/>
              </a:ext>
            </a:extLst>
          </p:cNvPr>
          <p:cNvSpPr txBox="1"/>
          <p:nvPr/>
        </p:nvSpPr>
        <p:spPr>
          <a:xfrm>
            <a:off x="9432032" y="679004"/>
            <a:ext cx="8226052" cy="11349261"/>
          </a:xfrm>
          <a:prstGeom prst="rect">
            <a:avLst/>
          </a:prstGeom>
        </p:spPr>
        <p:txBody>
          <a:bodyPr wrap="square" lIns="0" tIns="0" rIns="0" bIns="0" rtlCol="0" anchor="t">
            <a:spAutoFit/>
          </a:bodyPr>
          <a:lstStyle/>
          <a:p>
            <a:pPr marL="0" lvl="1" algn="just">
              <a:lnSpc>
                <a:spcPct val="100000"/>
              </a:lnSpc>
            </a:pPr>
            <a:r>
              <a:rPr lang="en-US" sz="3000" b="1" u="sng" spc="30" dirty="0">
                <a:solidFill>
                  <a:schemeClr val="tx2"/>
                </a:solidFill>
                <a:latin typeface="Montserrat Classic Bold" panose="020B0604020202020204" charset="0"/>
              </a:rPr>
              <a:t>Details of Project</a:t>
            </a:r>
            <a:r>
              <a:rPr lang="en-US" sz="3000" spc="30" dirty="0">
                <a:solidFill>
                  <a:schemeClr val="tx2"/>
                </a:solidFill>
                <a:latin typeface="Montserrat Classic Bold" panose="020B0604020202020204" charset="0"/>
              </a:rPr>
              <a:t>;</a:t>
            </a:r>
          </a:p>
          <a:p>
            <a:pPr marL="0" lvl="1" algn="just">
              <a:lnSpc>
                <a:spcPct val="100000"/>
              </a:lnSpc>
            </a:pPr>
            <a:endParaRPr lang="en-US" sz="2000" spc="30" dirty="0">
              <a:solidFill>
                <a:schemeClr val="tx2"/>
              </a:solidFill>
              <a:latin typeface="Montserrat Classic Bold" panose="020B0604020202020204" charset="0"/>
            </a:endParaRPr>
          </a:p>
          <a:p>
            <a:pPr lvl="1" indent="-457200" algn="just">
              <a:lnSpc>
                <a:spcPts val="4500"/>
              </a:lnSpc>
              <a:buFont typeface="Wingdings" panose="05000000000000000000" pitchFamily="2" charset="2"/>
              <a:buChar char="ü"/>
            </a:pPr>
            <a:r>
              <a:rPr lang="en-US" sz="3000" spc="30" dirty="0">
                <a:solidFill>
                  <a:schemeClr val="tx2"/>
                </a:solidFill>
                <a:latin typeface="Montserrat Classic Bold" panose="020B0604020202020204" charset="0"/>
              </a:rPr>
              <a:t>Architect means person who is registered with the Council of Architect having COA number.</a:t>
            </a:r>
          </a:p>
          <a:p>
            <a:pPr marL="0" lvl="1" algn="just">
              <a:lnSpc>
                <a:spcPts val="4500"/>
              </a:lnSpc>
            </a:pPr>
            <a:endParaRPr lang="en-US" sz="2000" spc="30" dirty="0">
              <a:solidFill>
                <a:schemeClr val="tx2"/>
              </a:solidFill>
              <a:latin typeface="Montserrat Classic Bold" panose="020B0604020202020204" charset="0"/>
            </a:endParaRPr>
          </a:p>
          <a:p>
            <a:pPr lvl="1" indent="-457200" algn="just">
              <a:lnSpc>
                <a:spcPts val="4500"/>
              </a:lnSpc>
              <a:buFont typeface="Wingdings" panose="05000000000000000000" pitchFamily="2" charset="2"/>
              <a:buChar char="ü"/>
            </a:pPr>
            <a:r>
              <a:rPr lang="en-US" sz="3000" spc="30" dirty="0">
                <a:solidFill>
                  <a:schemeClr val="tx2"/>
                </a:solidFill>
                <a:latin typeface="Montserrat Classic Bold" panose="020B0604020202020204" charset="0"/>
              </a:rPr>
              <a:t>Form 1 – Architect Certificate (Showing progress of the project in percentage)</a:t>
            </a:r>
          </a:p>
          <a:p>
            <a:pPr marL="0" lvl="1" algn="just">
              <a:lnSpc>
                <a:spcPts val="4500"/>
              </a:lnSpc>
            </a:pPr>
            <a:endParaRPr lang="en-US" sz="2000" spc="30" dirty="0">
              <a:solidFill>
                <a:schemeClr val="tx2"/>
              </a:solidFill>
              <a:latin typeface="Montserrat Classic Bold" panose="020B0604020202020204" charset="0"/>
            </a:endParaRPr>
          </a:p>
          <a:p>
            <a:pPr lvl="1" indent="-457200" algn="just">
              <a:lnSpc>
                <a:spcPts val="4500"/>
              </a:lnSpc>
              <a:buFont typeface="Wingdings" panose="05000000000000000000" pitchFamily="2" charset="2"/>
              <a:buChar char="ü"/>
            </a:pPr>
            <a:r>
              <a:rPr lang="en-US" sz="3000" spc="30" dirty="0">
                <a:solidFill>
                  <a:schemeClr val="tx2"/>
                </a:solidFill>
                <a:latin typeface="Montserrat Classic Bold" panose="020B0604020202020204" charset="0"/>
              </a:rPr>
              <a:t>Having Decree of B. Arch &amp; M. Arch.</a:t>
            </a:r>
          </a:p>
          <a:p>
            <a:pPr marL="0" lvl="1" algn="just">
              <a:lnSpc>
                <a:spcPts val="4500"/>
              </a:lnSpc>
            </a:pPr>
            <a:endParaRPr lang="en-US" sz="3000" spc="30" dirty="0">
              <a:solidFill>
                <a:schemeClr val="tx2"/>
              </a:solidFill>
              <a:latin typeface="Montserrat Classic Bold" panose="020B0604020202020204" charset="0"/>
            </a:endParaRPr>
          </a:p>
          <a:p>
            <a:pPr lvl="1" indent="-457200" algn="just">
              <a:lnSpc>
                <a:spcPts val="4500"/>
              </a:lnSpc>
              <a:buFont typeface="Wingdings" panose="05000000000000000000" pitchFamily="2" charset="2"/>
              <a:buChar char="ü"/>
            </a:pPr>
            <a:r>
              <a:rPr lang="en-US" sz="3000" spc="30" dirty="0">
                <a:solidFill>
                  <a:schemeClr val="tx2"/>
                </a:solidFill>
                <a:latin typeface="Montserrat Classic Bold" panose="020B0604020202020204" charset="0"/>
              </a:rPr>
              <a:t>Name, Address, Mobile Number, Email id, Year of Establishment, Year of Experience, Number of Projects completed.</a:t>
            </a:r>
          </a:p>
          <a:p>
            <a:pPr marL="0" lvl="1" algn="just"/>
            <a:endParaRPr lang="en-US" sz="3000" spc="30" dirty="0">
              <a:solidFill>
                <a:schemeClr val="tx2"/>
              </a:solidFill>
              <a:latin typeface="Montserrat Classic Bold" panose="020B0604020202020204" charset="0"/>
            </a:endParaRPr>
          </a:p>
          <a:p>
            <a:pPr marL="0" lvl="1" algn="just"/>
            <a:endParaRPr lang="en-US" sz="3000" spc="30" dirty="0">
              <a:solidFill>
                <a:schemeClr val="tx2"/>
              </a:solidFill>
              <a:latin typeface="Montserrat Classic Bold" panose="020B0604020202020204" charset="0"/>
            </a:endParaRPr>
          </a:p>
          <a:p>
            <a:pPr marL="0" lvl="1" algn="just"/>
            <a:endParaRPr lang="en-US" sz="2000" spc="30" dirty="0">
              <a:solidFill>
                <a:schemeClr val="tx2"/>
              </a:solidFill>
              <a:latin typeface="Montserrat Classic Bold" panose="020B0604020202020204" charset="0"/>
            </a:endParaRPr>
          </a:p>
          <a:p>
            <a:pPr marL="0" lvl="1" algn="just"/>
            <a:r>
              <a:rPr lang="en-US" sz="3000" spc="30" dirty="0">
                <a:solidFill>
                  <a:schemeClr val="tx2"/>
                </a:solidFill>
                <a:latin typeface="Montserrat Classic Bold" panose="020B0604020202020204" charset="0"/>
              </a:rPr>
              <a:t> </a:t>
            </a:r>
          </a:p>
          <a:p>
            <a:pPr marL="0" lvl="1" algn="just">
              <a:lnSpc>
                <a:spcPct val="100000"/>
              </a:lnSpc>
            </a:pPr>
            <a:endParaRPr lang="en-US" sz="3000" spc="30" dirty="0">
              <a:solidFill>
                <a:schemeClr val="tx2"/>
              </a:solidFill>
              <a:latin typeface="Montserrat Classic Bold" panose="020B0604020202020204" charset="0"/>
            </a:endParaRPr>
          </a:p>
          <a:p>
            <a:pPr marL="0" lvl="1" algn="just">
              <a:lnSpc>
                <a:spcPct val="100000"/>
              </a:lnSpc>
            </a:pPr>
            <a:endParaRPr lang="en-US" sz="3000" spc="30" dirty="0">
              <a:solidFill>
                <a:schemeClr val="tx2"/>
              </a:solidFill>
              <a:latin typeface="Montserrat Classic Bold" panose="020B0604020202020204" charset="0"/>
            </a:endParaRPr>
          </a:p>
          <a:p>
            <a:pPr marL="0" lvl="1" algn="just">
              <a:lnSpc>
                <a:spcPct val="100000"/>
              </a:lnSpc>
            </a:pPr>
            <a:endParaRPr lang="en-US" sz="3000" spc="30" dirty="0">
              <a:solidFill>
                <a:schemeClr val="tx2"/>
              </a:solidFill>
              <a:latin typeface="Montserrat Classic Bold" panose="020B0604020202020204" charset="0"/>
            </a:endParaRPr>
          </a:p>
        </p:txBody>
      </p:sp>
      <p:sp>
        <p:nvSpPr>
          <p:cNvPr id="3" name="AutoShape 8">
            <a:extLst>
              <a:ext uri="{FF2B5EF4-FFF2-40B4-BE49-F238E27FC236}">
                <a16:creationId xmlns:a16="http://schemas.microsoft.com/office/drawing/2014/main" id="{9D220410-C6C1-678D-ACCA-CA565C5ABA60}"/>
              </a:ext>
            </a:extLst>
          </p:cNvPr>
          <p:cNvSpPr/>
          <p:nvPr/>
        </p:nvSpPr>
        <p:spPr>
          <a:xfrm>
            <a:off x="1028700" y="4639444"/>
            <a:ext cx="4436740" cy="173843"/>
          </a:xfrm>
          <a:prstGeom prst="rect">
            <a:avLst/>
          </a:prstGeom>
          <a:solidFill>
            <a:srgbClr val="F8FBFD"/>
          </a:solidFill>
        </p:spPr>
        <p:txBody>
          <a:bodyPr/>
          <a:lstStyle/>
          <a:p>
            <a:endParaRPr lang="en-IN"/>
          </a:p>
        </p:txBody>
      </p:sp>
    </p:spTree>
    <p:extLst>
      <p:ext uri="{BB962C8B-B14F-4D97-AF65-F5344CB8AC3E}">
        <p14:creationId xmlns:p14="http://schemas.microsoft.com/office/powerpoint/2010/main" val="39458290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53D57"/>
        </a:solidFill>
        <a:effectLst/>
      </p:bgPr>
    </p:bg>
    <p:spTree>
      <p:nvGrpSpPr>
        <p:cNvPr id="1" name=""/>
        <p:cNvGrpSpPr/>
        <p:nvPr/>
      </p:nvGrpSpPr>
      <p:grpSpPr>
        <a:xfrm>
          <a:off x="0" y="0"/>
          <a:ext cx="0" cy="0"/>
          <a:chOff x="0" y="0"/>
          <a:chExt cx="0" cy="0"/>
        </a:xfrm>
      </p:grpSpPr>
      <p:sp>
        <p:nvSpPr>
          <p:cNvPr id="2" name="AutoShape 2"/>
          <p:cNvSpPr/>
          <p:nvPr/>
        </p:nvSpPr>
        <p:spPr>
          <a:xfrm>
            <a:off x="9011982" y="-401130"/>
            <a:ext cx="9708270" cy="11089261"/>
          </a:xfrm>
          <a:prstGeom prst="rect">
            <a:avLst/>
          </a:prstGeom>
          <a:solidFill>
            <a:srgbClr val="F8FBFD"/>
          </a:solidFill>
        </p:spPr>
        <p:txBody>
          <a:bodyPr/>
          <a:lstStyle/>
          <a:p>
            <a:endParaRPr lang="en-IN"/>
          </a:p>
        </p:txBody>
      </p:sp>
      <p:sp>
        <p:nvSpPr>
          <p:cNvPr id="7" name="TextBox 7"/>
          <p:cNvSpPr txBox="1"/>
          <p:nvPr/>
        </p:nvSpPr>
        <p:spPr>
          <a:xfrm>
            <a:off x="1028700" y="992981"/>
            <a:ext cx="6741275" cy="4248855"/>
          </a:xfrm>
          <a:prstGeom prst="rect">
            <a:avLst/>
          </a:prstGeom>
        </p:spPr>
        <p:txBody>
          <a:bodyPr lIns="0" tIns="0" rIns="0" bIns="0" rtlCol="0" anchor="t">
            <a:spAutoFit/>
          </a:bodyPr>
          <a:lstStyle/>
          <a:p>
            <a:pPr marL="0" marR="0" lvl="0" indent="0" algn="l" defTabSz="914400" rtl="0" eaLnBrk="1" fontAlgn="auto" latinLnBrk="0" hangingPunct="1">
              <a:lnSpc>
                <a:spcPts val="9450"/>
              </a:lnSpc>
              <a:spcBef>
                <a:spcPts val="0"/>
              </a:spcBef>
              <a:spcAft>
                <a:spcPts val="0"/>
              </a:spcAft>
              <a:buClrTx/>
              <a:buSzTx/>
              <a:buFontTx/>
              <a:buNone/>
              <a:tabLst/>
              <a:defRPr/>
            </a:pPr>
            <a:r>
              <a:rPr kumimoji="0" lang="en-US" sz="7500" b="0" i="0" u="none" strike="noStrike" kern="1200" cap="none" spc="67" normalizeH="0" baseline="0" noProof="0" dirty="0">
                <a:ln>
                  <a:noFill/>
                </a:ln>
                <a:solidFill>
                  <a:srgbClr val="F8FBFD"/>
                </a:solidFill>
                <a:effectLst/>
                <a:uLnTx/>
                <a:uFillTx/>
                <a:latin typeface="Montserrat Classic Bold"/>
                <a:ea typeface="+mn-ea"/>
                <a:cs typeface="+mn-cs"/>
              </a:rPr>
              <a:t>Certificate from Engineer</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F8FBFD"/>
              </a:solidFill>
              <a:effectLst/>
              <a:uLnTx/>
              <a:uFillTx/>
              <a:latin typeface="Montserrat Classic Bold"/>
              <a:ea typeface="+mn-ea"/>
              <a:cs typeface="+mn-cs"/>
            </a:endParaRPr>
          </a:p>
        </p:txBody>
      </p:sp>
      <p:sp>
        <p:nvSpPr>
          <p:cNvPr id="9" name="TextBox 13">
            <a:extLst>
              <a:ext uri="{FF2B5EF4-FFF2-40B4-BE49-F238E27FC236}">
                <a16:creationId xmlns:a16="http://schemas.microsoft.com/office/drawing/2014/main" id="{B8E925FD-A583-CEBE-F8BF-A98B282D95FE}"/>
              </a:ext>
            </a:extLst>
          </p:cNvPr>
          <p:cNvSpPr txBox="1"/>
          <p:nvPr/>
        </p:nvSpPr>
        <p:spPr>
          <a:xfrm>
            <a:off x="9432032" y="679004"/>
            <a:ext cx="8226052" cy="11926342"/>
          </a:xfrm>
          <a:prstGeom prst="rect">
            <a:avLst/>
          </a:prstGeom>
        </p:spPr>
        <p:txBody>
          <a:bodyPr wrap="square" lIns="0" tIns="0" rIns="0" bIns="0" rtlCol="0" anchor="t">
            <a:spAutoFit/>
          </a:bodyPr>
          <a:lstStyle/>
          <a:p>
            <a:pPr marL="0" lvl="1" algn="just">
              <a:lnSpc>
                <a:spcPct val="100000"/>
              </a:lnSpc>
            </a:pPr>
            <a:r>
              <a:rPr lang="en-US" sz="3000" b="1" u="sng" spc="30" dirty="0">
                <a:solidFill>
                  <a:schemeClr val="tx2"/>
                </a:solidFill>
                <a:latin typeface="Montserrat Classic Bold" panose="020B0604020202020204" charset="0"/>
              </a:rPr>
              <a:t>Details of Project</a:t>
            </a:r>
            <a:r>
              <a:rPr lang="en-US" sz="3000" spc="30" dirty="0">
                <a:solidFill>
                  <a:schemeClr val="tx2"/>
                </a:solidFill>
                <a:latin typeface="Montserrat Classic Bold" panose="020B0604020202020204" charset="0"/>
              </a:rPr>
              <a:t>;</a:t>
            </a:r>
          </a:p>
          <a:p>
            <a:pPr marL="0" lvl="1" algn="just">
              <a:lnSpc>
                <a:spcPct val="100000"/>
              </a:lnSpc>
            </a:pPr>
            <a:endParaRPr lang="en-US" sz="2000" spc="30" dirty="0">
              <a:solidFill>
                <a:schemeClr val="tx2"/>
              </a:solidFill>
              <a:latin typeface="Montserrat Classic Bold" panose="020B0604020202020204" charset="0"/>
            </a:endParaRPr>
          </a:p>
          <a:p>
            <a:pPr lvl="1" indent="-457200" algn="just">
              <a:lnSpc>
                <a:spcPts val="4500"/>
              </a:lnSpc>
              <a:buFont typeface="Wingdings" panose="05000000000000000000" pitchFamily="2" charset="2"/>
              <a:buChar char="ü"/>
            </a:pPr>
            <a:r>
              <a:rPr lang="en-US" sz="3000" spc="30" dirty="0">
                <a:solidFill>
                  <a:schemeClr val="tx2"/>
                </a:solidFill>
                <a:latin typeface="Montserrat Classic Bold" panose="020B0604020202020204" charset="0"/>
              </a:rPr>
              <a:t>Engineer means person who is registered with local municipal authority as an engineer.</a:t>
            </a:r>
          </a:p>
          <a:p>
            <a:pPr marL="0" lvl="1" algn="just">
              <a:lnSpc>
                <a:spcPts val="4500"/>
              </a:lnSpc>
            </a:pPr>
            <a:endParaRPr lang="en-US" sz="2000" spc="30" dirty="0">
              <a:solidFill>
                <a:schemeClr val="tx2"/>
              </a:solidFill>
              <a:latin typeface="Montserrat Classic Bold" panose="020B0604020202020204" charset="0"/>
            </a:endParaRPr>
          </a:p>
          <a:p>
            <a:pPr lvl="1" indent="-457200" algn="just">
              <a:lnSpc>
                <a:spcPts val="4500"/>
              </a:lnSpc>
              <a:buFont typeface="Wingdings" panose="05000000000000000000" pitchFamily="2" charset="2"/>
              <a:buChar char="ü"/>
            </a:pPr>
            <a:r>
              <a:rPr lang="en-US" sz="3000" spc="30" dirty="0">
                <a:solidFill>
                  <a:schemeClr val="tx2"/>
                </a:solidFill>
                <a:latin typeface="Montserrat Classic Bold" panose="020B0604020202020204" charset="0"/>
              </a:rPr>
              <a:t>Form 2 – Engineer Certificate (Showing progress of the project in terms of estimated cost of construction).</a:t>
            </a:r>
          </a:p>
          <a:p>
            <a:pPr marL="0" lvl="1" algn="just">
              <a:lnSpc>
                <a:spcPts val="4500"/>
              </a:lnSpc>
            </a:pPr>
            <a:endParaRPr lang="en-US" sz="2000" spc="30" dirty="0">
              <a:solidFill>
                <a:schemeClr val="tx2"/>
              </a:solidFill>
              <a:latin typeface="Montserrat Classic Bold" panose="020B0604020202020204" charset="0"/>
            </a:endParaRPr>
          </a:p>
          <a:p>
            <a:pPr lvl="1" indent="-457200" algn="just">
              <a:lnSpc>
                <a:spcPts val="4500"/>
              </a:lnSpc>
              <a:buFont typeface="Wingdings" panose="05000000000000000000" pitchFamily="2" charset="2"/>
              <a:buChar char="ü"/>
            </a:pPr>
            <a:r>
              <a:rPr lang="en-US" sz="3000" spc="30" dirty="0">
                <a:solidFill>
                  <a:schemeClr val="tx2"/>
                </a:solidFill>
                <a:latin typeface="Montserrat Classic Bold" panose="020B0604020202020204" charset="0"/>
              </a:rPr>
              <a:t>Having Decree of BE. Civil &amp; ME. Civil.</a:t>
            </a:r>
          </a:p>
          <a:p>
            <a:pPr marL="0" lvl="1" algn="just">
              <a:lnSpc>
                <a:spcPts val="4500"/>
              </a:lnSpc>
            </a:pPr>
            <a:endParaRPr lang="en-US" sz="3000" spc="30" dirty="0">
              <a:solidFill>
                <a:schemeClr val="tx2"/>
              </a:solidFill>
              <a:latin typeface="Montserrat Classic Bold" panose="020B0604020202020204" charset="0"/>
            </a:endParaRPr>
          </a:p>
          <a:p>
            <a:pPr lvl="1" indent="-457200" algn="just">
              <a:lnSpc>
                <a:spcPts val="4500"/>
              </a:lnSpc>
              <a:buFont typeface="Wingdings" panose="05000000000000000000" pitchFamily="2" charset="2"/>
              <a:buChar char="ü"/>
            </a:pPr>
            <a:r>
              <a:rPr lang="en-US" sz="3000" spc="30" dirty="0">
                <a:solidFill>
                  <a:schemeClr val="tx2"/>
                </a:solidFill>
                <a:latin typeface="Montserrat Classic Bold" panose="020B0604020202020204" charset="0"/>
              </a:rPr>
              <a:t>Name, Address, Mobile Number, Email id, Year of Establishment, Year of Experience, Number of Projects completed.</a:t>
            </a:r>
          </a:p>
          <a:p>
            <a:pPr marL="0" lvl="1" algn="just"/>
            <a:endParaRPr lang="en-US" sz="3000" spc="30" dirty="0">
              <a:solidFill>
                <a:schemeClr val="tx2"/>
              </a:solidFill>
              <a:latin typeface="Montserrat Classic Bold" panose="020B0604020202020204" charset="0"/>
            </a:endParaRPr>
          </a:p>
          <a:p>
            <a:pPr marL="0" lvl="1" algn="just"/>
            <a:endParaRPr lang="en-US" sz="3000" spc="30" dirty="0">
              <a:solidFill>
                <a:schemeClr val="tx2"/>
              </a:solidFill>
              <a:latin typeface="Montserrat Classic Bold" panose="020B0604020202020204" charset="0"/>
            </a:endParaRPr>
          </a:p>
          <a:p>
            <a:pPr marL="0" lvl="1" algn="just"/>
            <a:endParaRPr lang="en-US" sz="2000" spc="30" dirty="0">
              <a:solidFill>
                <a:schemeClr val="tx2"/>
              </a:solidFill>
              <a:latin typeface="Montserrat Classic Bold" panose="020B0604020202020204" charset="0"/>
            </a:endParaRPr>
          </a:p>
          <a:p>
            <a:pPr marL="0" lvl="1" algn="just"/>
            <a:r>
              <a:rPr lang="en-US" sz="3000" spc="30" dirty="0">
                <a:solidFill>
                  <a:schemeClr val="tx2"/>
                </a:solidFill>
                <a:latin typeface="Montserrat Classic Bold" panose="020B0604020202020204" charset="0"/>
              </a:rPr>
              <a:t> </a:t>
            </a:r>
          </a:p>
          <a:p>
            <a:pPr marL="0" lvl="1" algn="just">
              <a:lnSpc>
                <a:spcPct val="100000"/>
              </a:lnSpc>
            </a:pPr>
            <a:endParaRPr lang="en-US" sz="3000" spc="30" dirty="0">
              <a:solidFill>
                <a:schemeClr val="tx2"/>
              </a:solidFill>
              <a:latin typeface="Montserrat Classic Bold" panose="020B0604020202020204" charset="0"/>
            </a:endParaRPr>
          </a:p>
          <a:p>
            <a:pPr marL="0" lvl="1" algn="just">
              <a:lnSpc>
                <a:spcPct val="100000"/>
              </a:lnSpc>
            </a:pPr>
            <a:endParaRPr lang="en-US" sz="3000" spc="30" dirty="0">
              <a:solidFill>
                <a:schemeClr val="tx2"/>
              </a:solidFill>
              <a:latin typeface="Montserrat Classic Bold" panose="020B0604020202020204" charset="0"/>
            </a:endParaRPr>
          </a:p>
          <a:p>
            <a:pPr marL="0" lvl="1" algn="just">
              <a:lnSpc>
                <a:spcPct val="100000"/>
              </a:lnSpc>
            </a:pPr>
            <a:endParaRPr lang="en-US" sz="3000" spc="30" dirty="0">
              <a:solidFill>
                <a:schemeClr val="tx2"/>
              </a:solidFill>
              <a:latin typeface="Montserrat Classic Bold" panose="020B0604020202020204" charset="0"/>
            </a:endParaRPr>
          </a:p>
        </p:txBody>
      </p:sp>
      <p:sp>
        <p:nvSpPr>
          <p:cNvPr id="3" name="AutoShape 8">
            <a:extLst>
              <a:ext uri="{FF2B5EF4-FFF2-40B4-BE49-F238E27FC236}">
                <a16:creationId xmlns:a16="http://schemas.microsoft.com/office/drawing/2014/main" id="{D8A3C537-7D19-2F1F-5F59-6C98C8A21F31}"/>
              </a:ext>
            </a:extLst>
          </p:cNvPr>
          <p:cNvSpPr/>
          <p:nvPr/>
        </p:nvSpPr>
        <p:spPr>
          <a:xfrm>
            <a:off x="1028700" y="4711452"/>
            <a:ext cx="4436740" cy="173843"/>
          </a:xfrm>
          <a:prstGeom prst="rect">
            <a:avLst/>
          </a:prstGeom>
          <a:solidFill>
            <a:srgbClr val="F8FBFD"/>
          </a:solidFill>
        </p:spPr>
        <p:txBody>
          <a:bodyPr/>
          <a:lstStyle/>
          <a:p>
            <a:endParaRPr lang="en-IN"/>
          </a:p>
        </p:txBody>
      </p:sp>
    </p:spTree>
    <p:extLst>
      <p:ext uri="{BB962C8B-B14F-4D97-AF65-F5344CB8AC3E}">
        <p14:creationId xmlns:p14="http://schemas.microsoft.com/office/powerpoint/2010/main" val="5623629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53D57"/>
        </a:solidFill>
        <a:effectLst/>
      </p:bgPr>
    </p:bg>
    <p:spTree>
      <p:nvGrpSpPr>
        <p:cNvPr id="1" name=""/>
        <p:cNvGrpSpPr/>
        <p:nvPr/>
      </p:nvGrpSpPr>
      <p:grpSpPr>
        <a:xfrm>
          <a:off x="0" y="0"/>
          <a:ext cx="0" cy="0"/>
          <a:chOff x="0" y="0"/>
          <a:chExt cx="0" cy="0"/>
        </a:xfrm>
      </p:grpSpPr>
      <p:sp>
        <p:nvSpPr>
          <p:cNvPr id="2" name="AutoShape 2"/>
          <p:cNvSpPr/>
          <p:nvPr/>
        </p:nvSpPr>
        <p:spPr>
          <a:xfrm>
            <a:off x="9011982" y="-401130"/>
            <a:ext cx="9708270" cy="11089261"/>
          </a:xfrm>
          <a:prstGeom prst="rect">
            <a:avLst/>
          </a:prstGeom>
          <a:solidFill>
            <a:srgbClr val="F8FBFD"/>
          </a:solidFill>
        </p:spPr>
        <p:txBody>
          <a:bodyPr/>
          <a:lstStyle/>
          <a:p>
            <a:endParaRPr lang="en-IN"/>
          </a:p>
        </p:txBody>
      </p:sp>
      <p:sp>
        <p:nvSpPr>
          <p:cNvPr id="7" name="TextBox 7"/>
          <p:cNvSpPr txBox="1"/>
          <p:nvPr/>
        </p:nvSpPr>
        <p:spPr>
          <a:xfrm>
            <a:off x="1028700" y="992981"/>
            <a:ext cx="6741275" cy="5467138"/>
          </a:xfrm>
          <a:prstGeom prst="rect">
            <a:avLst/>
          </a:prstGeom>
        </p:spPr>
        <p:txBody>
          <a:bodyPr lIns="0" tIns="0" rIns="0" bIns="0" rtlCol="0" anchor="t">
            <a:spAutoFit/>
          </a:bodyPr>
          <a:lstStyle/>
          <a:p>
            <a:pPr marL="0" marR="0" lvl="0" indent="0" algn="l" defTabSz="914400" rtl="0" eaLnBrk="1" fontAlgn="auto" latinLnBrk="0" hangingPunct="1">
              <a:lnSpc>
                <a:spcPts val="9450"/>
              </a:lnSpc>
              <a:spcBef>
                <a:spcPts val="0"/>
              </a:spcBef>
              <a:spcAft>
                <a:spcPts val="0"/>
              </a:spcAft>
              <a:buClrTx/>
              <a:buSzTx/>
              <a:buFontTx/>
              <a:buNone/>
              <a:tabLst/>
              <a:defRPr/>
            </a:pPr>
            <a:r>
              <a:rPr kumimoji="0" lang="en-US" sz="6000" b="0" i="0" u="none" strike="noStrike" kern="1200" cap="none" spc="67" normalizeH="0" baseline="0" noProof="0" dirty="0">
                <a:ln>
                  <a:noFill/>
                </a:ln>
                <a:solidFill>
                  <a:srgbClr val="F8FBFD"/>
                </a:solidFill>
                <a:effectLst/>
                <a:uLnTx/>
                <a:uFillTx/>
                <a:latin typeface="Montserrat Classic Bold"/>
                <a:ea typeface="+mn-ea"/>
                <a:cs typeface="+mn-cs"/>
              </a:rPr>
              <a:t>Certificate from Chartered Accountants</a:t>
            </a:r>
          </a:p>
          <a:p>
            <a:pPr marL="0" marR="0" lvl="0" indent="0" algn="l" defTabSz="914400" rtl="0" eaLnBrk="1" fontAlgn="auto" latinLnBrk="0" hangingPunct="1">
              <a:lnSpc>
                <a:spcPts val="9450"/>
              </a:lnSpc>
              <a:spcBef>
                <a:spcPts val="0"/>
              </a:spcBef>
              <a:spcAft>
                <a:spcPts val="0"/>
              </a:spcAft>
              <a:buClrTx/>
              <a:buSzTx/>
              <a:buFontTx/>
              <a:buNone/>
              <a:tabLst/>
              <a:defRPr/>
            </a:pPr>
            <a:endParaRPr kumimoji="0" lang="en-US" sz="7500" b="0" i="0" u="none" strike="noStrike" kern="1200" cap="none" spc="67" normalizeH="0" baseline="0" noProof="0" dirty="0">
              <a:ln>
                <a:noFill/>
              </a:ln>
              <a:solidFill>
                <a:srgbClr val="F8FBFD"/>
              </a:solidFill>
              <a:effectLst/>
              <a:uLnTx/>
              <a:uFillTx/>
              <a:latin typeface="Montserrat Classic Bold"/>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F8FBFD"/>
              </a:solidFill>
              <a:effectLst/>
              <a:uLnTx/>
              <a:uFillTx/>
              <a:latin typeface="Montserrat Classic Bold"/>
              <a:ea typeface="+mn-ea"/>
              <a:cs typeface="+mn-cs"/>
            </a:endParaRPr>
          </a:p>
        </p:txBody>
      </p:sp>
      <p:sp>
        <p:nvSpPr>
          <p:cNvPr id="9" name="TextBox 13">
            <a:extLst>
              <a:ext uri="{FF2B5EF4-FFF2-40B4-BE49-F238E27FC236}">
                <a16:creationId xmlns:a16="http://schemas.microsoft.com/office/drawing/2014/main" id="{B8E925FD-A583-CEBE-F8BF-A98B282D95FE}"/>
              </a:ext>
            </a:extLst>
          </p:cNvPr>
          <p:cNvSpPr txBox="1"/>
          <p:nvPr/>
        </p:nvSpPr>
        <p:spPr>
          <a:xfrm>
            <a:off x="9432032" y="679004"/>
            <a:ext cx="8226052" cy="8117607"/>
          </a:xfrm>
          <a:prstGeom prst="rect">
            <a:avLst/>
          </a:prstGeom>
        </p:spPr>
        <p:txBody>
          <a:bodyPr wrap="square" lIns="0" tIns="0" rIns="0" bIns="0" rtlCol="0" anchor="t">
            <a:spAutoFit/>
          </a:bodyPr>
          <a:lstStyle/>
          <a:p>
            <a:pPr marL="0" lvl="1" algn="just">
              <a:lnSpc>
                <a:spcPct val="100000"/>
              </a:lnSpc>
            </a:pPr>
            <a:r>
              <a:rPr lang="en-US" sz="3000" b="1" u="sng" spc="30" dirty="0">
                <a:solidFill>
                  <a:schemeClr val="tx2"/>
                </a:solidFill>
                <a:latin typeface="Montserrat Classic Bold" panose="020B0604020202020204" charset="0"/>
              </a:rPr>
              <a:t>Details of Project</a:t>
            </a:r>
            <a:r>
              <a:rPr lang="en-US" sz="3000" spc="30" dirty="0">
                <a:solidFill>
                  <a:schemeClr val="tx2"/>
                </a:solidFill>
                <a:latin typeface="Montserrat Classic Bold" panose="020B0604020202020204" charset="0"/>
              </a:rPr>
              <a:t>;</a:t>
            </a:r>
          </a:p>
          <a:p>
            <a:pPr marL="0" lvl="1" algn="just">
              <a:lnSpc>
                <a:spcPct val="100000"/>
              </a:lnSpc>
            </a:pPr>
            <a:endParaRPr lang="en-US" sz="2000" spc="30" dirty="0">
              <a:solidFill>
                <a:schemeClr val="tx2"/>
              </a:solidFill>
              <a:latin typeface="Montserrat Classic Bold" panose="020B0604020202020204" charset="0"/>
            </a:endParaRPr>
          </a:p>
          <a:p>
            <a:pPr lvl="1" indent="-457200" algn="just">
              <a:lnSpc>
                <a:spcPts val="4500"/>
              </a:lnSpc>
              <a:buFont typeface="Wingdings" panose="05000000000000000000" pitchFamily="2" charset="2"/>
              <a:buChar char="ü"/>
            </a:pPr>
            <a:r>
              <a:rPr lang="en-US" sz="3000" spc="30" dirty="0">
                <a:solidFill>
                  <a:schemeClr val="tx2"/>
                </a:solidFill>
                <a:latin typeface="Montserrat Classic Bold" panose="020B0604020202020204" charset="0"/>
              </a:rPr>
              <a:t>Form 3 – Chartered Accountants Certificate (Showing progress of the project in terms of Actual cost of construction incurred and paid).</a:t>
            </a:r>
          </a:p>
          <a:p>
            <a:pPr lvl="1" indent="-457200" algn="just">
              <a:lnSpc>
                <a:spcPts val="4500"/>
              </a:lnSpc>
              <a:buFont typeface="Wingdings" panose="05000000000000000000" pitchFamily="2" charset="2"/>
              <a:buChar char="ü"/>
            </a:pPr>
            <a:endParaRPr lang="en-US" sz="3000" spc="30" dirty="0">
              <a:solidFill>
                <a:schemeClr val="tx2"/>
              </a:solidFill>
              <a:latin typeface="Montserrat Classic Bold" panose="020B0604020202020204" charset="0"/>
            </a:endParaRPr>
          </a:p>
          <a:p>
            <a:pPr lvl="1" indent="-457200" algn="just">
              <a:lnSpc>
                <a:spcPts val="4500"/>
              </a:lnSpc>
              <a:buFont typeface="Wingdings" panose="05000000000000000000" pitchFamily="2" charset="2"/>
              <a:buChar char="ü"/>
            </a:pPr>
            <a:r>
              <a:rPr lang="en-US" sz="3000" spc="30" dirty="0">
                <a:solidFill>
                  <a:schemeClr val="tx2"/>
                </a:solidFill>
                <a:latin typeface="Montserrat Classic Bold" panose="020B0604020202020204" charset="0"/>
              </a:rPr>
              <a:t>Actual cost of construction incurred and paid is in accordance with Form-1 or Form-2 or not.</a:t>
            </a:r>
          </a:p>
          <a:p>
            <a:pPr lvl="1" indent="-457200" algn="just">
              <a:lnSpc>
                <a:spcPts val="4500"/>
              </a:lnSpc>
              <a:buFont typeface="Wingdings" panose="05000000000000000000" pitchFamily="2" charset="2"/>
              <a:buChar char="ü"/>
            </a:pPr>
            <a:endParaRPr lang="en-US" sz="3000" spc="30" dirty="0">
              <a:solidFill>
                <a:schemeClr val="tx2"/>
              </a:solidFill>
              <a:latin typeface="Montserrat Classic Bold" panose="020B0604020202020204" charset="0"/>
            </a:endParaRPr>
          </a:p>
          <a:p>
            <a:pPr marL="0" lvl="1" algn="just"/>
            <a:endParaRPr lang="en-US" sz="2000" spc="30" dirty="0">
              <a:solidFill>
                <a:schemeClr val="tx2"/>
              </a:solidFill>
              <a:latin typeface="Montserrat Classic Bold" panose="020B0604020202020204" charset="0"/>
            </a:endParaRPr>
          </a:p>
          <a:p>
            <a:pPr marL="0" lvl="1" algn="just"/>
            <a:r>
              <a:rPr lang="en-US" sz="3000" spc="30" dirty="0">
                <a:solidFill>
                  <a:schemeClr val="tx2"/>
                </a:solidFill>
                <a:latin typeface="Montserrat Classic Bold" panose="020B0604020202020204" charset="0"/>
              </a:rPr>
              <a:t> </a:t>
            </a:r>
          </a:p>
          <a:p>
            <a:pPr marL="0" lvl="1" algn="just">
              <a:lnSpc>
                <a:spcPct val="100000"/>
              </a:lnSpc>
            </a:pPr>
            <a:endParaRPr lang="en-US" sz="3000" spc="30" dirty="0">
              <a:solidFill>
                <a:schemeClr val="tx2"/>
              </a:solidFill>
              <a:latin typeface="Montserrat Classic Bold" panose="020B0604020202020204" charset="0"/>
            </a:endParaRPr>
          </a:p>
          <a:p>
            <a:pPr marL="0" lvl="1" algn="just">
              <a:lnSpc>
                <a:spcPct val="100000"/>
              </a:lnSpc>
            </a:pPr>
            <a:endParaRPr lang="en-US" sz="3000" spc="30" dirty="0">
              <a:solidFill>
                <a:schemeClr val="tx2"/>
              </a:solidFill>
              <a:latin typeface="Montserrat Classic Bold" panose="020B0604020202020204" charset="0"/>
            </a:endParaRPr>
          </a:p>
          <a:p>
            <a:pPr marL="0" lvl="1" algn="just">
              <a:lnSpc>
                <a:spcPct val="100000"/>
              </a:lnSpc>
            </a:pPr>
            <a:endParaRPr lang="en-US" sz="3000" spc="30" dirty="0">
              <a:solidFill>
                <a:schemeClr val="tx2"/>
              </a:solidFill>
              <a:latin typeface="Montserrat Classic Bold" panose="020B0604020202020204" charset="0"/>
            </a:endParaRPr>
          </a:p>
        </p:txBody>
      </p:sp>
      <p:sp>
        <p:nvSpPr>
          <p:cNvPr id="3" name="AutoShape 8">
            <a:extLst>
              <a:ext uri="{FF2B5EF4-FFF2-40B4-BE49-F238E27FC236}">
                <a16:creationId xmlns:a16="http://schemas.microsoft.com/office/drawing/2014/main" id="{D8A3C537-7D19-2F1F-5F59-6C98C8A21F31}"/>
              </a:ext>
            </a:extLst>
          </p:cNvPr>
          <p:cNvSpPr/>
          <p:nvPr/>
        </p:nvSpPr>
        <p:spPr>
          <a:xfrm>
            <a:off x="1028700" y="4711452"/>
            <a:ext cx="4436740" cy="173843"/>
          </a:xfrm>
          <a:prstGeom prst="rect">
            <a:avLst/>
          </a:prstGeom>
          <a:solidFill>
            <a:srgbClr val="F8FBFD"/>
          </a:solidFill>
        </p:spPr>
        <p:txBody>
          <a:bodyPr/>
          <a:lstStyle/>
          <a:p>
            <a:endParaRPr lang="en-IN"/>
          </a:p>
        </p:txBody>
      </p:sp>
    </p:spTree>
    <p:extLst>
      <p:ext uri="{BB962C8B-B14F-4D97-AF65-F5344CB8AC3E}">
        <p14:creationId xmlns:p14="http://schemas.microsoft.com/office/powerpoint/2010/main" val="35721125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53D57"/>
        </a:solidFill>
        <a:effectLst/>
      </p:bgPr>
    </p:bg>
    <p:spTree>
      <p:nvGrpSpPr>
        <p:cNvPr id="1" name=""/>
        <p:cNvGrpSpPr/>
        <p:nvPr/>
      </p:nvGrpSpPr>
      <p:grpSpPr>
        <a:xfrm>
          <a:off x="0" y="0"/>
          <a:ext cx="0" cy="0"/>
          <a:chOff x="0" y="0"/>
          <a:chExt cx="0" cy="0"/>
        </a:xfrm>
      </p:grpSpPr>
      <p:sp>
        <p:nvSpPr>
          <p:cNvPr id="2" name="AutoShape 2"/>
          <p:cNvSpPr/>
          <p:nvPr/>
        </p:nvSpPr>
        <p:spPr>
          <a:xfrm>
            <a:off x="-304800" y="-228600"/>
            <a:ext cx="9448800" cy="5372100"/>
          </a:xfrm>
          <a:prstGeom prst="rect">
            <a:avLst/>
          </a:prstGeom>
          <a:solidFill>
            <a:srgbClr val="F8FBFD"/>
          </a:solidFill>
        </p:spPr>
        <p:txBody>
          <a:bodyPr/>
          <a:lstStyle/>
          <a:p>
            <a:endParaRPr lang="en-IN"/>
          </a:p>
        </p:txBody>
      </p:sp>
      <p:sp>
        <p:nvSpPr>
          <p:cNvPr id="3" name="AutoShape 3"/>
          <p:cNvSpPr/>
          <p:nvPr/>
        </p:nvSpPr>
        <p:spPr>
          <a:xfrm>
            <a:off x="9144000" y="5143500"/>
            <a:ext cx="9372600" cy="5410200"/>
          </a:xfrm>
          <a:prstGeom prst="rect">
            <a:avLst/>
          </a:prstGeom>
          <a:solidFill>
            <a:srgbClr val="F8FBFD"/>
          </a:solidFill>
        </p:spPr>
        <p:txBody>
          <a:bodyPr/>
          <a:lstStyle/>
          <a:p>
            <a:endParaRPr lang="en-IN"/>
          </a:p>
        </p:txBody>
      </p:sp>
      <p:sp>
        <p:nvSpPr>
          <p:cNvPr id="5" name="TextBox 5"/>
          <p:cNvSpPr txBox="1"/>
          <p:nvPr/>
        </p:nvSpPr>
        <p:spPr>
          <a:xfrm>
            <a:off x="1088671" y="1885182"/>
            <a:ext cx="6661858" cy="538609"/>
          </a:xfrm>
          <a:prstGeom prst="rect">
            <a:avLst/>
          </a:prstGeom>
        </p:spPr>
        <p:txBody>
          <a:bodyPr lIns="0" tIns="0" rIns="0" bIns="0" rtlCol="0" anchor="t">
            <a:spAutoFit/>
          </a:bodyPr>
          <a:lstStyle/>
          <a:p>
            <a:pPr algn="ctr">
              <a:lnSpc>
                <a:spcPts val="4200"/>
              </a:lnSpc>
            </a:pPr>
            <a:r>
              <a:rPr lang="en-US" sz="3500" spc="259" dirty="0">
                <a:solidFill>
                  <a:srgbClr val="053D57"/>
                </a:solidFill>
                <a:latin typeface="Montserrat Classic Bold"/>
              </a:rPr>
              <a:t>Important Definitions</a:t>
            </a:r>
          </a:p>
        </p:txBody>
      </p:sp>
      <p:sp>
        <p:nvSpPr>
          <p:cNvPr id="8" name="TextBox 8"/>
          <p:cNvSpPr txBox="1"/>
          <p:nvPr/>
        </p:nvSpPr>
        <p:spPr>
          <a:xfrm>
            <a:off x="10499371" y="7309991"/>
            <a:ext cx="6661858" cy="1077218"/>
          </a:xfrm>
          <a:prstGeom prst="rect">
            <a:avLst/>
          </a:prstGeom>
        </p:spPr>
        <p:txBody>
          <a:bodyPr lIns="0" tIns="0" rIns="0" bIns="0" rtlCol="0" anchor="t">
            <a:spAutoFit/>
          </a:bodyPr>
          <a:lstStyle/>
          <a:p>
            <a:pPr algn="ctr">
              <a:lnSpc>
                <a:spcPts val="4200"/>
              </a:lnSpc>
            </a:pPr>
            <a:r>
              <a:rPr lang="en-US" sz="3500" spc="259" dirty="0">
                <a:solidFill>
                  <a:srgbClr val="053D57"/>
                </a:solidFill>
                <a:latin typeface="Montserrat Classic Bold"/>
              </a:rPr>
              <a:t>Important Issues &amp; Clarifications</a:t>
            </a:r>
          </a:p>
        </p:txBody>
      </p:sp>
      <p:sp>
        <p:nvSpPr>
          <p:cNvPr id="10" name="AutoShape 10"/>
          <p:cNvSpPr/>
          <p:nvPr/>
        </p:nvSpPr>
        <p:spPr>
          <a:xfrm>
            <a:off x="16362507" y="721185"/>
            <a:ext cx="4436739" cy="173843"/>
          </a:xfrm>
          <a:prstGeom prst="rect">
            <a:avLst/>
          </a:prstGeom>
          <a:solidFill>
            <a:srgbClr val="F8FBFD"/>
          </a:solidFill>
        </p:spPr>
        <p:txBody>
          <a:bodyPr/>
          <a:lstStyle/>
          <a:p>
            <a:endParaRPr lang="en-IN"/>
          </a:p>
        </p:txBody>
      </p:sp>
      <p:sp>
        <p:nvSpPr>
          <p:cNvPr id="11" name="AutoShape 11"/>
          <p:cNvSpPr/>
          <p:nvPr/>
        </p:nvSpPr>
        <p:spPr>
          <a:xfrm>
            <a:off x="-2511246" y="9391972"/>
            <a:ext cx="4436739" cy="173843"/>
          </a:xfrm>
          <a:prstGeom prst="rect">
            <a:avLst/>
          </a:prstGeom>
          <a:solidFill>
            <a:srgbClr val="F8FBFD"/>
          </a:solidFill>
        </p:spPr>
        <p:txBody>
          <a:bodyPr/>
          <a:lstStyle/>
          <a:p>
            <a:endParaRPr lang="en-IN"/>
          </a:p>
        </p:txBody>
      </p:sp>
      <p:sp>
        <p:nvSpPr>
          <p:cNvPr id="12" name="TextBox 5">
            <a:extLst>
              <a:ext uri="{FF2B5EF4-FFF2-40B4-BE49-F238E27FC236}">
                <a16:creationId xmlns:a16="http://schemas.microsoft.com/office/drawing/2014/main" id="{70CEDE23-9B0A-43FC-9109-0F35F8BC2F3B}"/>
              </a:ext>
            </a:extLst>
          </p:cNvPr>
          <p:cNvSpPr txBox="1"/>
          <p:nvPr/>
        </p:nvSpPr>
        <p:spPr>
          <a:xfrm>
            <a:off x="10368136" y="1880604"/>
            <a:ext cx="6661858" cy="1077218"/>
          </a:xfrm>
          <a:prstGeom prst="rect">
            <a:avLst/>
          </a:prstGeom>
        </p:spPr>
        <p:txBody>
          <a:bodyPr lIns="0" tIns="0" rIns="0" bIns="0" rtlCol="0" anchor="t">
            <a:spAutoFit/>
          </a:bodyPr>
          <a:lstStyle/>
          <a:p>
            <a:pPr algn="ctr">
              <a:lnSpc>
                <a:spcPts val="4200"/>
              </a:lnSpc>
            </a:pPr>
            <a:r>
              <a:rPr lang="en-US" sz="3500" spc="259" dirty="0">
                <a:solidFill>
                  <a:schemeClr val="bg1"/>
                </a:solidFill>
                <a:latin typeface="Montserrat Classic Bold"/>
              </a:rPr>
              <a:t>Documentation for Registration</a:t>
            </a:r>
          </a:p>
        </p:txBody>
      </p:sp>
      <p:sp>
        <p:nvSpPr>
          <p:cNvPr id="13" name="TextBox 5">
            <a:extLst>
              <a:ext uri="{FF2B5EF4-FFF2-40B4-BE49-F238E27FC236}">
                <a16:creationId xmlns:a16="http://schemas.microsoft.com/office/drawing/2014/main" id="{5CFD6FED-1C58-4F62-8B30-2ADD3233099A}"/>
              </a:ext>
            </a:extLst>
          </p:cNvPr>
          <p:cNvSpPr txBox="1"/>
          <p:nvPr/>
        </p:nvSpPr>
        <p:spPr>
          <a:xfrm>
            <a:off x="1088671" y="7309990"/>
            <a:ext cx="6661858" cy="538609"/>
          </a:xfrm>
          <a:prstGeom prst="rect">
            <a:avLst/>
          </a:prstGeom>
        </p:spPr>
        <p:txBody>
          <a:bodyPr lIns="0" tIns="0" rIns="0" bIns="0" rtlCol="0" anchor="t">
            <a:spAutoFit/>
          </a:bodyPr>
          <a:lstStyle/>
          <a:p>
            <a:pPr algn="ctr">
              <a:lnSpc>
                <a:spcPts val="4200"/>
              </a:lnSpc>
            </a:pPr>
            <a:r>
              <a:rPr lang="en-US" sz="3500" spc="259" dirty="0">
                <a:solidFill>
                  <a:schemeClr val="bg1"/>
                </a:solidFill>
                <a:latin typeface="Montserrat Classic Bold"/>
              </a:rPr>
              <a:t>Registration Process</a:t>
            </a:r>
          </a:p>
        </p:txBody>
      </p:sp>
      <p:sp>
        <p:nvSpPr>
          <p:cNvPr id="14" name="TextBox 5">
            <a:extLst>
              <a:ext uri="{FF2B5EF4-FFF2-40B4-BE49-F238E27FC236}">
                <a16:creationId xmlns:a16="http://schemas.microsoft.com/office/drawing/2014/main" id="{70CEDE23-9B0A-43FC-9109-0F35F8BC2F3B}"/>
              </a:ext>
            </a:extLst>
          </p:cNvPr>
          <p:cNvSpPr txBox="1"/>
          <p:nvPr/>
        </p:nvSpPr>
        <p:spPr>
          <a:xfrm>
            <a:off x="11520264" y="104297"/>
            <a:ext cx="6661858" cy="538609"/>
          </a:xfrm>
          <a:prstGeom prst="rect">
            <a:avLst/>
          </a:prstGeom>
        </p:spPr>
        <p:txBody>
          <a:bodyPr lIns="0" tIns="0" rIns="0" bIns="0" rtlCol="0" anchor="t">
            <a:spAutoFit/>
          </a:bodyPr>
          <a:lstStyle/>
          <a:p>
            <a:pPr algn="r">
              <a:lnSpc>
                <a:spcPts val="4200"/>
              </a:lnSpc>
            </a:pPr>
            <a:r>
              <a:rPr lang="en-US" sz="4500" spc="259" dirty="0">
                <a:solidFill>
                  <a:schemeClr val="bg1"/>
                </a:solidFill>
                <a:latin typeface="Montserrat Classic Bold"/>
              </a:rPr>
              <a:t>Agenda</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53D57"/>
        </a:solidFill>
        <a:effectLst/>
      </p:bgPr>
    </p:bg>
    <p:spTree>
      <p:nvGrpSpPr>
        <p:cNvPr id="1" name=""/>
        <p:cNvGrpSpPr/>
        <p:nvPr/>
      </p:nvGrpSpPr>
      <p:grpSpPr>
        <a:xfrm>
          <a:off x="0" y="0"/>
          <a:ext cx="0" cy="0"/>
          <a:chOff x="0" y="0"/>
          <a:chExt cx="0" cy="0"/>
        </a:xfrm>
      </p:grpSpPr>
      <p:sp>
        <p:nvSpPr>
          <p:cNvPr id="2" name="AutoShape 2"/>
          <p:cNvSpPr/>
          <p:nvPr/>
        </p:nvSpPr>
        <p:spPr>
          <a:xfrm>
            <a:off x="9011982" y="-401130"/>
            <a:ext cx="9708270" cy="11089261"/>
          </a:xfrm>
          <a:prstGeom prst="rect">
            <a:avLst/>
          </a:prstGeom>
          <a:solidFill>
            <a:srgbClr val="F8FBFD"/>
          </a:solidFill>
        </p:spPr>
        <p:txBody>
          <a:bodyPr/>
          <a:lstStyle/>
          <a:p>
            <a:endParaRPr lang="en-IN"/>
          </a:p>
        </p:txBody>
      </p:sp>
      <p:grpSp>
        <p:nvGrpSpPr>
          <p:cNvPr id="6" name="Group 6"/>
          <p:cNvGrpSpPr/>
          <p:nvPr/>
        </p:nvGrpSpPr>
        <p:grpSpPr>
          <a:xfrm>
            <a:off x="1028700" y="992981"/>
            <a:ext cx="6741275" cy="1812291"/>
            <a:chOff x="0" y="-47625"/>
            <a:chExt cx="8988367" cy="2416388"/>
          </a:xfrm>
        </p:grpSpPr>
        <p:sp>
          <p:nvSpPr>
            <p:cNvPr id="7" name="TextBox 7"/>
            <p:cNvSpPr txBox="1"/>
            <p:nvPr/>
          </p:nvSpPr>
          <p:spPr>
            <a:xfrm>
              <a:off x="0" y="-47625"/>
              <a:ext cx="8988367" cy="2416388"/>
            </a:xfrm>
            <a:prstGeom prst="rect">
              <a:avLst/>
            </a:prstGeom>
          </p:spPr>
          <p:txBody>
            <a:bodyPr lIns="0" tIns="0" rIns="0" bIns="0" rtlCol="0" anchor="t">
              <a:spAutoFit/>
            </a:bodyPr>
            <a:lstStyle/>
            <a:p>
              <a:pPr marL="0" marR="0" lvl="0" indent="0" algn="l" defTabSz="914400" rtl="0" eaLnBrk="1" fontAlgn="auto" latinLnBrk="0" hangingPunct="1">
                <a:lnSpc>
                  <a:spcPts val="9450"/>
                </a:lnSpc>
                <a:spcBef>
                  <a:spcPts val="0"/>
                </a:spcBef>
                <a:spcAft>
                  <a:spcPts val="0"/>
                </a:spcAft>
                <a:buClrTx/>
                <a:buSzTx/>
                <a:buFontTx/>
                <a:buNone/>
                <a:tabLst/>
                <a:defRPr/>
              </a:pPr>
              <a:r>
                <a:rPr kumimoji="0" lang="en-US" sz="7500" b="0" i="0" u="none" strike="noStrike" kern="1200" cap="none" spc="67" normalizeH="0" baseline="0" noProof="0" dirty="0">
                  <a:ln>
                    <a:noFill/>
                  </a:ln>
                  <a:solidFill>
                    <a:srgbClr val="F8FBFD"/>
                  </a:solidFill>
                  <a:effectLst/>
                  <a:uLnTx/>
                  <a:uFillTx/>
                  <a:latin typeface="Montserrat Classic Bold"/>
                  <a:ea typeface="+mn-ea"/>
                  <a:cs typeface="+mn-cs"/>
                </a:rPr>
                <a:t>Others</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F8FBFD"/>
                </a:solidFill>
                <a:effectLst/>
                <a:uLnTx/>
                <a:uFillTx/>
                <a:latin typeface="Montserrat Classic Bold"/>
                <a:ea typeface="+mn-ea"/>
                <a:cs typeface="+mn-cs"/>
              </a:endParaRPr>
            </a:p>
          </p:txBody>
        </p:sp>
        <p:sp>
          <p:nvSpPr>
            <p:cNvPr id="8" name="AutoShape 8"/>
            <p:cNvSpPr/>
            <p:nvPr/>
          </p:nvSpPr>
          <p:spPr>
            <a:xfrm>
              <a:off x="0" y="1453952"/>
              <a:ext cx="5915654" cy="231791"/>
            </a:xfrm>
            <a:prstGeom prst="rect">
              <a:avLst/>
            </a:prstGeom>
            <a:solidFill>
              <a:srgbClr val="F8FBFD"/>
            </a:solidFill>
          </p:spPr>
          <p:txBody>
            <a:bodyPr/>
            <a:lstStyle/>
            <a:p>
              <a:endParaRPr lang="en-IN"/>
            </a:p>
          </p:txBody>
        </p:sp>
      </p:grpSp>
      <p:sp>
        <p:nvSpPr>
          <p:cNvPr id="9" name="TextBox 13">
            <a:extLst>
              <a:ext uri="{FF2B5EF4-FFF2-40B4-BE49-F238E27FC236}">
                <a16:creationId xmlns:a16="http://schemas.microsoft.com/office/drawing/2014/main" id="{B8E925FD-A583-CEBE-F8BF-A98B282D95FE}"/>
              </a:ext>
            </a:extLst>
          </p:cNvPr>
          <p:cNvSpPr txBox="1"/>
          <p:nvPr/>
        </p:nvSpPr>
        <p:spPr>
          <a:xfrm>
            <a:off x="9432032" y="679004"/>
            <a:ext cx="8226052" cy="7386638"/>
          </a:xfrm>
          <a:prstGeom prst="rect">
            <a:avLst/>
          </a:prstGeom>
        </p:spPr>
        <p:txBody>
          <a:bodyPr wrap="square" lIns="0" tIns="0" rIns="0" bIns="0" rtlCol="0" anchor="t">
            <a:spAutoFit/>
          </a:bodyPr>
          <a:lstStyle/>
          <a:p>
            <a:pPr marL="0" lvl="1" algn="just">
              <a:lnSpc>
                <a:spcPct val="100000"/>
              </a:lnSpc>
            </a:pPr>
            <a:r>
              <a:rPr lang="en-US" sz="3000" b="1" u="sng" spc="30" dirty="0">
                <a:solidFill>
                  <a:schemeClr val="tx2"/>
                </a:solidFill>
                <a:latin typeface="Montserrat Classic Bold" panose="020B0604020202020204" charset="0"/>
              </a:rPr>
              <a:t>Details of Project</a:t>
            </a:r>
            <a:r>
              <a:rPr lang="en-US" sz="3000" spc="30" dirty="0">
                <a:solidFill>
                  <a:schemeClr val="tx2"/>
                </a:solidFill>
                <a:latin typeface="Montserrat Classic Bold" panose="020B0604020202020204" charset="0"/>
              </a:rPr>
              <a:t>;</a:t>
            </a:r>
          </a:p>
          <a:p>
            <a:pPr marL="0" lvl="1" algn="just">
              <a:lnSpc>
                <a:spcPct val="100000"/>
              </a:lnSpc>
            </a:pPr>
            <a:endParaRPr lang="en-US" sz="2000" spc="30" dirty="0">
              <a:solidFill>
                <a:schemeClr val="tx2"/>
              </a:solidFill>
              <a:latin typeface="Montserrat Classic Bold" panose="020B0604020202020204" charset="0"/>
            </a:endParaRPr>
          </a:p>
          <a:p>
            <a:pPr lvl="1" indent="-457200" algn="just">
              <a:buFont typeface="Wingdings" panose="05000000000000000000" pitchFamily="2" charset="2"/>
              <a:buChar char="ü"/>
            </a:pPr>
            <a:r>
              <a:rPr lang="en-US" sz="3000" spc="30" dirty="0">
                <a:solidFill>
                  <a:schemeClr val="tx2"/>
                </a:solidFill>
                <a:latin typeface="Montserrat Classic Bold" panose="020B0604020202020204" charset="0"/>
              </a:rPr>
              <a:t>Carpet Area Affidavit.</a:t>
            </a:r>
          </a:p>
          <a:p>
            <a:pPr lvl="1" indent="-457200" algn="just">
              <a:buFont typeface="Wingdings" panose="05000000000000000000" pitchFamily="2" charset="2"/>
              <a:buChar char="ü"/>
            </a:pPr>
            <a:endParaRPr lang="en-US" sz="3000" spc="30" dirty="0">
              <a:solidFill>
                <a:schemeClr val="tx2"/>
              </a:solidFill>
              <a:latin typeface="Montserrat Classic Bold" panose="020B0604020202020204" charset="0"/>
            </a:endParaRPr>
          </a:p>
          <a:p>
            <a:pPr lvl="1" indent="-457200" algn="just">
              <a:buFont typeface="Wingdings" panose="05000000000000000000" pitchFamily="2" charset="2"/>
              <a:buChar char="ü"/>
            </a:pPr>
            <a:r>
              <a:rPr lang="en-US" sz="3000" spc="30" dirty="0">
                <a:solidFill>
                  <a:schemeClr val="tx2"/>
                </a:solidFill>
                <a:latin typeface="Montserrat Classic Bold" panose="020B0604020202020204" charset="0"/>
              </a:rPr>
              <a:t>Drainage Affidavit.</a:t>
            </a:r>
          </a:p>
          <a:p>
            <a:pPr lvl="1" indent="-457200" algn="just">
              <a:buFont typeface="Wingdings" panose="05000000000000000000" pitchFamily="2" charset="2"/>
              <a:buChar char="ü"/>
            </a:pPr>
            <a:endParaRPr lang="en-US" sz="3000" spc="30" dirty="0">
              <a:solidFill>
                <a:schemeClr val="tx2"/>
              </a:solidFill>
              <a:latin typeface="Montserrat Classic Bold" panose="020B0604020202020204" charset="0"/>
            </a:endParaRPr>
          </a:p>
          <a:p>
            <a:pPr lvl="1" indent="-457200" algn="just">
              <a:buFont typeface="Wingdings" panose="05000000000000000000" pitchFamily="2" charset="2"/>
              <a:buChar char="ü"/>
            </a:pPr>
            <a:r>
              <a:rPr lang="en-US" sz="3000" spc="30" dirty="0">
                <a:solidFill>
                  <a:schemeClr val="tx2"/>
                </a:solidFill>
                <a:latin typeface="Montserrat Classic Bold" panose="020B0604020202020204" charset="0"/>
              </a:rPr>
              <a:t>N.A. Affidavit.</a:t>
            </a:r>
          </a:p>
          <a:p>
            <a:pPr marL="0" lvl="1" algn="just"/>
            <a:endParaRPr lang="en-US" sz="2000" spc="30" dirty="0">
              <a:solidFill>
                <a:schemeClr val="tx2"/>
              </a:solidFill>
              <a:latin typeface="Montserrat Classic Bold" panose="020B0604020202020204" charset="0"/>
            </a:endParaRPr>
          </a:p>
          <a:p>
            <a:pPr lvl="1" indent="-457200" algn="just">
              <a:buFont typeface="Wingdings" panose="05000000000000000000" pitchFamily="2" charset="2"/>
              <a:buChar char="ü"/>
            </a:pPr>
            <a:r>
              <a:rPr lang="en-US" sz="3000" spc="30" dirty="0">
                <a:solidFill>
                  <a:schemeClr val="tx2"/>
                </a:solidFill>
                <a:latin typeface="Montserrat Classic Bold" panose="020B0604020202020204" charset="0"/>
              </a:rPr>
              <a:t>Affidavit along with “</a:t>
            </a:r>
            <a:r>
              <a:rPr lang="en-US" sz="3000" spc="30" dirty="0" err="1">
                <a:solidFill>
                  <a:schemeClr val="tx2"/>
                </a:solidFill>
                <a:latin typeface="Montserrat Classic Bold" panose="020B0604020202020204" charset="0"/>
              </a:rPr>
              <a:t>Kachi</a:t>
            </a:r>
            <a:r>
              <a:rPr lang="en-US" sz="3000" spc="30" dirty="0">
                <a:solidFill>
                  <a:schemeClr val="tx2"/>
                </a:solidFill>
                <a:latin typeface="Montserrat Classic Bold" panose="020B0604020202020204" charset="0"/>
              </a:rPr>
              <a:t> </a:t>
            </a:r>
            <a:r>
              <a:rPr lang="en-US" sz="3000" spc="30" dirty="0" err="1">
                <a:solidFill>
                  <a:schemeClr val="tx2"/>
                </a:solidFill>
                <a:latin typeface="Montserrat Classic Bold" panose="020B0604020202020204" charset="0"/>
              </a:rPr>
              <a:t>Nondh</a:t>
            </a:r>
            <a:r>
              <a:rPr lang="en-US" sz="3000" spc="30" dirty="0">
                <a:solidFill>
                  <a:schemeClr val="tx2"/>
                </a:solidFill>
                <a:latin typeface="Montserrat Classic Bold" panose="020B0604020202020204" charset="0"/>
              </a:rPr>
              <a:t>”.</a:t>
            </a:r>
          </a:p>
          <a:p>
            <a:pPr marL="0" lvl="1" algn="just"/>
            <a:endParaRPr lang="en-US" sz="3000" spc="30" dirty="0">
              <a:solidFill>
                <a:schemeClr val="tx2"/>
              </a:solidFill>
              <a:latin typeface="Montserrat Classic Bold" panose="020B0604020202020204" charset="0"/>
            </a:endParaRPr>
          </a:p>
          <a:p>
            <a:pPr marL="0" lvl="1" algn="just"/>
            <a:endParaRPr lang="en-US" sz="3000" spc="30" dirty="0">
              <a:solidFill>
                <a:schemeClr val="tx2"/>
              </a:solidFill>
              <a:latin typeface="Montserrat Classic Bold" panose="020B0604020202020204" charset="0"/>
            </a:endParaRPr>
          </a:p>
          <a:p>
            <a:pPr marL="0" lvl="1" algn="just"/>
            <a:endParaRPr lang="en-US" sz="3000" spc="30" dirty="0">
              <a:solidFill>
                <a:schemeClr val="tx2"/>
              </a:solidFill>
              <a:latin typeface="Montserrat Classic Bold" panose="020B0604020202020204" charset="0"/>
            </a:endParaRPr>
          </a:p>
          <a:p>
            <a:pPr marL="0" lvl="1" algn="just"/>
            <a:endParaRPr lang="en-US" sz="2000" spc="30" dirty="0">
              <a:solidFill>
                <a:schemeClr val="tx2"/>
              </a:solidFill>
              <a:latin typeface="Montserrat Classic Bold" panose="020B0604020202020204" charset="0"/>
            </a:endParaRPr>
          </a:p>
          <a:p>
            <a:pPr marL="0" lvl="1" algn="just"/>
            <a:r>
              <a:rPr lang="en-US" sz="3000" spc="30" dirty="0">
                <a:solidFill>
                  <a:schemeClr val="tx2"/>
                </a:solidFill>
                <a:latin typeface="Montserrat Classic Bold" panose="020B0604020202020204" charset="0"/>
              </a:rPr>
              <a:t> </a:t>
            </a:r>
          </a:p>
          <a:p>
            <a:pPr marL="0" lvl="1" algn="just">
              <a:lnSpc>
                <a:spcPct val="100000"/>
              </a:lnSpc>
            </a:pPr>
            <a:endParaRPr lang="en-US" sz="3000" spc="30" dirty="0">
              <a:solidFill>
                <a:schemeClr val="tx2"/>
              </a:solidFill>
              <a:latin typeface="Montserrat Classic Bold" panose="020B0604020202020204" charset="0"/>
            </a:endParaRPr>
          </a:p>
          <a:p>
            <a:pPr marL="0" lvl="1" algn="just">
              <a:lnSpc>
                <a:spcPct val="100000"/>
              </a:lnSpc>
            </a:pPr>
            <a:endParaRPr lang="en-US" sz="3000" spc="30" dirty="0">
              <a:solidFill>
                <a:schemeClr val="tx2"/>
              </a:solidFill>
              <a:latin typeface="Montserrat Classic Bold" panose="020B0604020202020204" charset="0"/>
            </a:endParaRPr>
          </a:p>
          <a:p>
            <a:pPr marL="0" lvl="1" algn="just">
              <a:lnSpc>
                <a:spcPct val="100000"/>
              </a:lnSpc>
            </a:pPr>
            <a:endParaRPr lang="en-US" sz="3000" spc="30" dirty="0">
              <a:solidFill>
                <a:schemeClr val="tx2"/>
              </a:solidFill>
              <a:latin typeface="Montserrat Classic Bold" panose="020B0604020202020204" charset="0"/>
            </a:endParaRPr>
          </a:p>
        </p:txBody>
      </p:sp>
    </p:spTree>
    <p:extLst>
      <p:ext uri="{BB962C8B-B14F-4D97-AF65-F5344CB8AC3E}">
        <p14:creationId xmlns:p14="http://schemas.microsoft.com/office/powerpoint/2010/main" val="31187428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53D57"/>
        </a:solidFill>
        <a:effectLst/>
      </p:bgPr>
    </p:bg>
    <p:spTree>
      <p:nvGrpSpPr>
        <p:cNvPr id="1" name=""/>
        <p:cNvGrpSpPr/>
        <p:nvPr/>
      </p:nvGrpSpPr>
      <p:grpSpPr>
        <a:xfrm>
          <a:off x="0" y="0"/>
          <a:ext cx="0" cy="0"/>
          <a:chOff x="0" y="0"/>
          <a:chExt cx="0" cy="0"/>
        </a:xfrm>
      </p:grpSpPr>
      <p:sp>
        <p:nvSpPr>
          <p:cNvPr id="2" name="AutoShape 2"/>
          <p:cNvSpPr/>
          <p:nvPr/>
        </p:nvSpPr>
        <p:spPr>
          <a:xfrm>
            <a:off x="9098479" y="-401130"/>
            <a:ext cx="9708270" cy="11089261"/>
          </a:xfrm>
          <a:prstGeom prst="rect">
            <a:avLst/>
          </a:prstGeom>
          <a:solidFill>
            <a:srgbClr val="F8FBFD"/>
          </a:solidFill>
        </p:spPr>
        <p:txBody>
          <a:bodyPr/>
          <a:lstStyle/>
          <a:p>
            <a:endParaRPr lang="en-IN"/>
          </a:p>
        </p:txBody>
      </p:sp>
      <p:grpSp>
        <p:nvGrpSpPr>
          <p:cNvPr id="6" name="Group 6"/>
          <p:cNvGrpSpPr/>
          <p:nvPr/>
        </p:nvGrpSpPr>
        <p:grpSpPr>
          <a:xfrm>
            <a:off x="1028700" y="992981"/>
            <a:ext cx="6741275" cy="3030573"/>
            <a:chOff x="0" y="-47625"/>
            <a:chExt cx="8988367" cy="4040763"/>
          </a:xfrm>
        </p:grpSpPr>
        <p:sp>
          <p:nvSpPr>
            <p:cNvPr id="7" name="TextBox 7"/>
            <p:cNvSpPr txBox="1"/>
            <p:nvPr/>
          </p:nvSpPr>
          <p:spPr>
            <a:xfrm>
              <a:off x="0" y="-47625"/>
              <a:ext cx="8988367" cy="4040763"/>
            </a:xfrm>
            <a:prstGeom prst="rect">
              <a:avLst/>
            </a:prstGeom>
          </p:spPr>
          <p:txBody>
            <a:bodyPr lIns="0" tIns="0" rIns="0" bIns="0" rtlCol="0" anchor="t">
              <a:spAutoFit/>
            </a:bodyPr>
            <a:lstStyle/>
            <a:p>
              <a:pPr marL="0" marR="0" lvl="0" indent="0" algn="l" defTabSz="914400" rtl="0" eaLnBrk="1" fontAlgn="auto" latinLnBrk="0" hangingPunct="1">
                <a:lnSpc>
                  <a:spcPts val="9450"/>
                </a:lnSpc>
                <a:spcBef>
                  <a:spcPts val="0"/>
                </a:spcBef>
                <a:spcAft>
                  <a:spcPts val="0"/>
                </a:spcAft>
                <a:buClrTx/>
                <a:buSzTx/>
                <a:buFontTx/>
                <a:buNone/>
                <a:tabLst/>
                <a:defRPr/>
              </a:pPr>
              <a:r>
                <a:rPr kumimoji="0" lang="en-US" sz="7500" b="0" i="0" u="none" strike="noStrike" kern="1200" cap="none" spc="67" normalizeH="0" baseline="0" noProof="0" dirty="0">
                  <a:ln>
                    <a:noFill/>
                  </a:ln>
                  <a:solidFill>
                    <a:srgbClr val="F8FBFD"/>
                  </a:solidFill>
                  <a:effectLst/>
                  <a:uLnTx/>
                  <a:uFillTx/>
                  <a:latin typeface="Montserrat Classic Bold"/>
                  <a:ea typeface="+mn-ea"/>
                  <a:cs typeface="+mn-cs"/>
                </a:rPr>
                <a:t>Fees Structure</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F8FBFD"/>
                </a:solidFill>
                <a:effectLst/>
                <a:uLnTx/>
                <a:uFillTx/>
                <a:latin typeface="Montserrat Classic Bold"/>
                <a:ea typeface="+mn-ea"/>
                <a:cs typeface="+mn-cs"/>
              </a:endParaRPr>
            </a:p>
          </p:txBody>
        </p:sp>
        <p:sp>
          <p:nvSpPr>
            <p:cNvPr id="8" name="AutoShape 8"/>
            <p:cNvSpPr/>
            <p:nvPr/>
          </p:nvSpPr>
          <p:spPr>
            <a:xfrm>
              <a:off x="0" y="3324210"/>
              <a:ext cx="5915654" cy="231791"/>
            </a:xfrm>
            <a:prstGeom prst="rect">
              <a:avLst/>
            </a:prstGeom>
            <a:solidFill>
              <a:srgbClr val="F8FBFD"/>
            </a:solidFill>
          </p:spPr>
          <p:txBody>
            <a:bodyPr/>
            <a:lstStyle/>
            <a:p>
              <a:endParaRPr lang="en-IN"/>
            </a:p>
          </p:txBody>
        </p:sp>
      </p:grpSp>
      <p:sp>
        <p:nvSpPr>
          <p:cNvPr id="3" name="TextBox 13">
            <a:extLst>
              <a:ext uri="{FF2B5EF4-FFF2-40B4-BE49-F238E27FC236}">
                <a16:creationId xmlns:a16="http://schemas.microsoft.com/office/drawing/2014/main" id="{23DB43DC-CECA-5C65-0CB2-EE83C18935EF}"/>
              </a:ext>
            </a:extLst>
          </p:cNvPr>
          <p:cNvSpPr txBox="1"/>
          <p:nvPr/>
        </p:nvSpPr>
        <p:spPr>
          <a:xfrm>
            <a:off x="9486900" y="751012"/>
            <a:ext cx="8226052" cy="8540800"/>
          </a:xfrm>
          <a:prstGeom prst="rect">
            <a:avLst/>
          </a:prstGeom>
        </p:spPr>
        <p:txBody>
          <a:bodyPr wrap="square" lIns="0" tIns="0" rIns="0" bIns="0" rtlCol="0" anchor="t">
            <a:spAutoFit/>
          </a:bodyPr>
          <a:lstStyle/>
          <a:p>
            <a:pPr marL="0" lvl="1" algn="just">
              <a:lnSpc>
                <a:spcPct val="100000"/>
              </a:lnSpc>
            </a:pPr>
            <a:r>
              <a:rPr lang="en-US" sz="3000" b="1" u="sng" spc="30" dirty="0">
                <a:solidFill>
                  <a:schemeClr val="tx2"/>
                </a:solidFill>
                <a:latin typeface="Montserrat Classic Bold" panose="020B0604020202020204" charset="0"/>
              </a:rPr>
              <a:t>Rule 3(3) of Chapter II of Guj RERA Rules, 2017</a:t>
            </a:r>
            <a:r>
              <a:rPr lang="en-US" sz="3000" spc="30" dirty="0">
                <a:solidFill>
                  <a:schemeClr val="tx2"/>
                </a:solidFill>
                <a:latin typeface="Montserrat Classic Bold" panose="020B0604020202020204" charset="0"/>
              </a:rPr>
              <a:t>;</a:t>
            </a:r>
          </a:p>
          <a:p>
            <a:pPr marL="0" lvl="1" algn="just">
              <a:lnSpc>
                <a:spcPct val="100000"/>
              </a:lnSpc>
            </a:pPr>
            <a:endParaRPr lang="en-US" sz="3000" spc="30" dirty="0">
              <a:solidFill>
                <a:schemeClr val="tx2"/>
              </a:solidFill>
              <a:latin typeface="Montserrat Classic Bold" panose="020B0604020202020204" charset="0"/>
            </a:endParaRPr>
          </a:p>
          <a:p>
            <a:pPr lvl="1" indent="-457200" algn="just">
              <a:lnSpc>
                <a:spcPts val="4500"/>
              </a:lnSpc>
              <a:buFont typeface="Wingdings" panose="05000000000000000000" pitchFamily="2" charset="2"/>
              <a:buChar char="ü"/>
            </a:pPr>
            <a:r>
              <a:rPr lang="en-US" sz="3000" spc="30" dirty="0">
                <a:solidFill>
                  <a:schemeClr val="tx2"/>
                </a:solidFill>
                <a:latin typeface="Montserrat Classic Bold" panose="020B0604020202020204" charset="0"/>
              </a:rPr>
              <a:t>Initially, the promoter shall pay a registration fees at time of application for registration on the area land proposed to be developed by them.</a:t>
            </a:r>
          </a:p>
          <a:p>
            <a:pPr lvl="1" indent="-457200" algn="just">
              <a:lnSpc>
                <a:spcPts val="4500"/>
              </a:lnSpc>
              <a:buFont typeface="Wingdings" panose="05000000000000000000" pitchFamily="2" charset="2"/>
              <a:buChar char="ü"/>
            </a:pPr>
            <a:endParaRPr lang="en-US" sz="3000" spc="30" dirty="0">
              <a:solidFill>
                <a:schemeClr val="tx2"/>
              </a:solidFill>
              <a:latin typeface="Montserrat Classic Bold" panose="020B0604020202020204" charset="0"/>
            </a:endParaRPr>
          </a:p>
          <a:p>
            <a:pPr lvl="1" indent="-457200" algn="just">
              <a:lnSpc>
                <a:spcPts val="4500"/>
              </a:lnSpc>
              <a:buFont typeface="Wingdings" panose="05000000000000000000" pitchFamily="2" charset="2"/>
              <a:buChar char="ü"/>
            </a:pPr>
            <a:r>
              <a:rPr lang="en-US" sz="3000" spc="30" dirty="0">
                <a:solidFill>
                  <a:schemeClr val="tx2"/>
                </a:solidFill>
                <a:latin typeface="Montserrat Classic Bold" panose="020B0604020202020204" charset="0"/>
              </a:rPr>
              <a:t>The sub rule 3 of rule 3 has been amended via notification issued on 31.08.2019 – the registration fees shall be pay on the carpet area proposed to be developed by the promoter.</a:t>
            </a:r>
          </a:p>
          <a:p>
            <a:pPr marL="0" lvl="1" algn="just">
              <a:lnSpc>
                <a:spcPct val="100000"/>
              </a:lnSpc>
            </a:pPr>
            <a:endParaRPr lang="en-US" sz="3000" spc="30" dirty="0">
              <a:solidFill>
                <a:schemeClr val="tx2"/>
              </a:solidFill>
              <a:latin typeface="Montserrat Classic Bold" panose="020B0604020202020204" charset="0"/>
            </a:endParaRPr>
          </a:p>
          <a:p>
            <a:pPr marL="0" lvl="1" algn="just">
              <a:lnSpc>
                <a:spcPct val="100000"/>
              </a:lnSpc>
            </a:pPr>
            <a:endParaRPr lang="en-US" sz="3000" spc="30" dirty="0">
              <a:solidFill>
                <a:schemeClr val="tx2"/>
              </a:solidFill>
              <a:latin typeface="Montserrat Classic Bold" panose="020B0604020202020204" charset="0"/>
            </a:endParaRPr>
          </a:p>
          <a:p>
            <a:pPr marL="0" lvl="1" algn="just">
              <a:lnSpc>
                <a:spcPct val="100000"/>
              </a:lnSpc>
            </a:pPr>
            <a:endParaRPr lang="en-US" sz="3000" spc="30" dirty="0">
              <a:solidFill>
                <a:schemeClr val="tx2"/>
              </a:solidFill>
              <a:latin typeface="Montserrat Classic Bold" panose="020B0604020202020204" charset="0"/>
            </a:endParaRPr>
          </a:p>
        </p:txBody>
      </p:sp>
    </p:spTree>
    <p:extLst>
      <p:ext uri="{BB962C8B-B14F-4D97-AF65-F5344CB8AC3E}">
        <p14:creationId xmlns:p14="http://schemas.microsoft.com/office/powerpoint/2010/main" val="26704579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12" b="15259"/>
          <a:stretch>
            <a:fillRect/>
          </a:stretch>
        </p:blipFill>
        <p:spPr>
          <a:xfrm>
            <a:off x="0" y="0"/>
            <a:ext cx="18288000" cy="10287000"/>
          </a:xfrm>
          <a:prstGeom prst="rect">
            <a:avLst/>
          </a:prstGeom>
        </p:spPr>
      </p:pic>
      <p:sp>
        <p:nvSpPr>
          <p:cNvPr id="3" name="TextBox 3"/>
          <p:cNvSpPr txBox="1"/>
          <p:nvPr/>
        </p:nvSpPr>
        <p:spPr>
          <a:xfrm>
            <a:off x="1028700" y="1118235"/>
            <a:ext cx="16280770" cy="909095"/>
          </a:xfrm>
          <a:prstGeom prst="rect">
            <a:avLst/>
          </a:prstGeom>
        </p:spPr>
        <p:txBody>
          <a:bodyPr lIns="0" tIns="0" rIns="0" bIns="0" rtlCol="0" anchor="t">
            <a:spAutoFit/>
          </a:bodyPr>
          <a:lstStyle/>
          <a:p>
            <a:pPr algn="ctr">
              <a:lnSpc>
                <a:spcPts val="7860"/>
              </a:lnSpc>
            </a:pPr>
            <a:r>
              <a:rPr lang="en-US" sz="6000" spc="174" dirty="0">
                <a:solidFill>
                  <a:srgbClr val="F8FBFD"/>
                </a:solidFill>
                <a:latin typeface="Montserrat Classic Bold"/>
              </a:rPr>
              <a:t>Fees for Registration of the Project</a:t>
            </a:r>
          </a:p>
        </p:txBody>
      </p:sp>
      <p:sp>
        <p:nvSpPr>
          <p:cNvPr id="4" name="AutoShape 4"/>
          <p:cNvSpPr/>
          <p:nvPr/>
        </p:nvSpPr>
        <p:spPr>
          <a:xfrm>
            <a:off x="-172344" y="3276600"/>
            <a:ext cx="18821400" cy="7467600"/>
          </a:xfrm>
          <a:prstGeom prst="rect">
            <a:avLst/>
          </a:prstGeom>
          <a:solidFill>
            <a:srgbClr val="053D57">
              <a:alpha val="89804"/>
            </a:srgbClr>
          </a:solidFill>
        </p:spPr>
        <p:txBody>
          <a:bodyPr/>
          <a:lstStyle/>
          <a:p>
            <a:endParaRPr lang="en-IN"/>
          </a:p>
        </p:txBody>
      </p:sp>
      <p:sp>
        <p:nvSpPr>
          <p:cNvPr id="5" name="AutoShape 5"/>
          <p:cNvSpPr/>
          <p:nvPr/>
        </p:nvSpPr>
        <p:spPr>
          <a:xfrm>
            <a:off x="287016" y="4160930"/>
            <a:ext cx="4076700" cy="5067300"/>
          </a:xfrm>
          <a:prstGeom prst="rect">
            <a:avLst/>
          </a:prstGeom>
          <a:solidFill>
            <a:srgbClr val="F8FBFD"/>
          </a:solidFill>
        </p:spPr>
        <p:txBody>
          <a:bodyPr/>
          <a:lstStyle/>
          <a:p>
            <a:endParaRPr lang="en-IN"/>
          </a:p>
        </p:txBody>
      </p:sp>
      <p:sp>
        <p:nvSpPr>
          <p:cNvPr id="6" name="AutoShape 6"/>
          <p:cNvSpPr/>
          <p:nvPr/>
        </p:nvSpPr>
        <p:spPr>
          <a:xfrm>
            <a:off x="287016" y="4160930"/>
            <a:ext cx="4076700" cy="2552700"/>
          </a:xfrm>
          <a:prstGeom prst="rect">
            <a:avLst/>
          </a:prstGeom>
          <a:solidFill>
            <a:srgbClr val="053D57">
              <a:alpha val="19608"/>
            </a:srgbClr>
          </a:solidFill>
        </p:spPr>
        <p:txBody>
          <a:bodyPr/>
          <a:lstStyle/>
          <a:p>
            <a:endParaRPr lang="en-IN"/>
          </a:p>
        </p:txBody>
      </p:sp>
      <p:sp>
        <p:nvSpPr>
          <p:cNvPr id="7" name="TextBox 7"/>
          <p:cNvSpPr txBox="1"/>
          <p:nvPr/>
        </p:nvSpPr>
        <p:spPr>
          <a:xfrm>
            <a:off x="480337" y="4400008"/>
            <a:ext cx="3690058" cy="1106970"/>
          </a:xfrm>
          <a:prstGeom prst="rect">
            <a:avLst/>
          </a:prstGeom>
        </p:spPr>
        <p:txBody>
          <a:bodyPr lIns="0" tIns="0" rIns="0" bIns="0" rtlCol="0" anchor="t">
            <a:spAutoFit/>
          </a:bodyPr>
          <a:lstStyle/>
          <a:p>
            <a:pPr algn="ctr">
              <a:lnSpc>
                <a:spcPts val="4590"/>
              </a:lnSpc>
            </a:pPr>
            <a:r>
              <a:rPr lang="en-US" sz="3000" spc="330" dirty="0">
                <a:solidFill>
                  <a:srgbClr val="053D57"/>
                </a:solidFill>
                <a:latin typeface="Montserrat Classic"/>
              </a:rPr>
              <a:t>Housing</a:t>
            </a:r>
          </a:p>
          <a:p>
            <a:pPr algn="ctr">
              <a:lnSpc>
                <a:spcPts val="4590"/>
              </a:lnSpc>
            </a:pPr>
            <a:r>
              <a:rPr lang="en-US" sz="3000" spc="330" dirty="0">
                <a:solidFill>
                  <a:srgbClr val="053D57"/>
                </a:solidFill>
                <a:latin typeface="Montserrat Classic"/>
              </a:rPr>
              <a:t>Project</a:t>
            </a:r>
          </a:p>
        </p:txBody>
      </p:sp>
      <p:sp>
        <p:nvSpPr>
          <p:cNvPr id="8" name="TextBox 8"/>
          <p:cNvSpPr txBox="1"/>
          <p:nvPr/>
        </p:nvSpPr>
        <p:spPr>
          <a:xfrm>
            <a:off x="287017" y="6713630"/>
            <a:ext cx="4015952" cy="1906612"/>
          </a:xfrm>
          <a:prstGeom prst="rect">
            <a:avLst/>
          </a:prstGeom>
        </p:spPr>
        <p:txBody>
          <a:bodyPr wrap="square" lIns="0" tIns="0" rIns="0" bIns="0" rtlCol="0" anchor="t">
            <a:spAutoFit/>
          </a:bodyPr>
          <a:lstStyle/>
          <a:p>
            <a:pPr algn="ctr">
              <a:lnSpc>
                <a:spcPts val="3750"/>
              </a:lnSpc>
            </a:pPr>
            <a:r>
              <a:rPr lang="en-US" sz="2500" spc="25" dirty="0">
                <a:solidFill>
                  <a:srgbClr val="053D57"/>
                </a:solidFill>
                <a:latin typeface="Montserrat Light"/>
              </a:rPr>
              <a:t>Rs. 8.00/- Per Sq. </a:t>
            </a:r>
            <a:r>
              <a:rPr lang="en-US" sz="2500" spc="25" dirty="0" err="1">
                <a:solidFill>
                  <a:srgbClr val="053D57"/>
                </a:solidFill>
                <a:latin typeface="Montserrat Light"/>
              </a:rPr>
              <a:t>Mtr</a:t>
            </a:r>
            <a:r>
              <a:rPr lang="en-US" sz="2500" spc="25" dirty="0">
                <a:solidFill>
                  <a:srgbClr val="053D57"/>
                </a:solidFill>
                <a:latin typeface="Montserrat Light"/>
              </a:rPr>
              <a:t>.</a:t>
            </a:r>
          </a:p>
          <a:p>
            <a:pPr algn="ctr">
              <a:lnSpc>
                <a:spcPts val="3750"/>
              </a:lnSpc>
            </a:pPr>
            <a:r>
              <a:rPr lang="en-US" sz="2500" spc="25" dirty="0">
                <a:solidFill>
                  <a:srgbClr val="053D57"/>
                </a:solidFill>
                <a:latin typeface="Montserrat Light"/>
              </a:rPr>
              <a:t>minimum Rs. 10,000/-</a:t>
            </a:r>
          </a:p>
          <a:p>
            <a:pPr algn="ctr">
              <a:lnSpc>
                <a:spcPts val="3750"/>
              </a:lnSpc>
            </a:pPr>
            <a:r>
              <a:rPr lang="en-US" sz="2500" spc="25" dirty="0">
                <a:solidFill>
                  <a:srgbClr val="053D57"/>
                </a:solidFill>
                <a:latin typeface="Montserrat Light"/>
              </a:rPr>
              <a:t>&amp; </a:t>
            </a:r>
          </a:p>
          <a:p>
            <a:pPr algn="ctr">
              <a:lnSpc>
                <a:spcPts val="3750"/>
              </a:lnSpc>
            </a:pPr>
            <a:r>
              <a:rPr lang="en-US" sz="2500" spc="25" dirty="0">
                <a:solidFill>
                  <a:srgbClr val="053D57"/>
                </a:solidFill>
                <a:latin typeface="Montserrat Light"/>
              </a:rPr>
              <a:t>maximum Rs. 10.00 Lacs</a:t>
            </a:r>
          </a:p>
        </p:txBody>
      </p:sp>
      <p:sp>
        <p:nvSpPr>
          <p:cNvPr id="9" name="AutoShape 9"/>
          <p:cNvSpPr/>
          <p:nvPr/>
        </p:nvSpPr>
        <p:spPr>
          <a:xfrm>
            <a:off x="4712258" y="4100608"/>
            <a:ext cx="4076700" cy="5067300"/>
          </a:xfrm>
          <a:prstGeom prst="rect">
            <a:avLst/>
          </a:prstGeom>
          <a:solidFill>
            <a:srgbClr val="F8FBFD"/>
          </a:solidFill>
        </p:spPr>
        <p:txBody>
          <a:bodyPr/>
          <a:lstStyle/>
          <a:p>
            <a:endParaRPr lang="en-IN"/>
          </a:p>
        </p:txBody>
      </p:sp>
      <p:sp>
        <p:nvSpPr>
          <p:cNvPr id="10" name="AutoShape 10"/>
          <p:cNvSpPr/>
          <p:nvPr/>
        </p:nvSpPr>
        <p:spPr>
          <a:xfrm>
            <a:off x="4714018" y="4100608"/>
            <a:ext cx="4076700" cy="2552700"/>
          </a:xfrm>
          <a:prstGeom prst="rect">
            <a:avLst/>
          </a:prstGeom>
          <a:solidFill>
            <a:srgbClr val="053D57">
              <a:alpha val="19608"/>
            </a:srgbClr>
          </a:solidFill>
        </p:spPr>
        <p:txBody>
          <a:bodyPr/>
          <a:lstStyle/>
          <a:p>
            <a:endParaRPr lang="en-IN" dirty="0"/>
          </a:p>
        </p:txBody>
      </p:sp>
      <p:sp>
        <p:nvSpPr>
          <p:cNvPr id="11" name="TextBox 11"/>
          <p:cNvSpPr txBox="1"/>
          <p:nvPr/>
        </p:nvSpPr>
        <p:spPr>
          <a:xfrm>
            <a:off x="4976137" y="4400008"/>
            <a:ext cx="3690058" cy="1106970"/>
          </a:xfrm>
          <a:prstGeom prst="rect">
            <a:avLst/>
          </a:prstGeom>
        </p:spPr>
        <p:txBody>
          <a:bodyPr lIns="0" tIns="0" rIns="0" bIns="0" rtlCol="0" anchor="t">
            <a:spAutoFit/>
          </a:bodyPr>
          <a:lstStyle/>
          <a:p>
            <a:pPr algn="ctr">
              <a:lnSpc>
                <a:spcPts val="4590"/>
              </a:lnSpc>
            </a:pPr>
            <a:r>
              <a:rPr lang="en-US" sz="3000" spc="330" dirty="0">
                <a:solidFill>
                  <a:srgbClr val="053D57"/>
                </a:solidFill>
                <a:latin typeface="Montserrat Classic"/>
              </a:rPr>
              <a:t>Mix</a:t>
            </a:r>
          </a:p>
          <a:p>
            <a:pPr algn="ctr">
              <a:lnSpc>
                <a:spcPts val="4590"/>
              </a:lnSpc>
            </a:pPr>
            <a:r>
              <a:rPr lang="en-US" sz="3000" spc="330" dirty="0">
                <a:solidFill>
                  <a:srgbClr val="053D57"/>
                </a:solidFill>
                <a:latin typeface="Montserrat Classic"/>
              </a:rPr>
              <a:t>Project</a:t>
            </a:r>
          </a:p>
        </p:txBody>
      </p:sp>
      <p:sp>
        <p:nvSpPr>
          <p:cNvPr id="13" name="AutoShape 13"/>
          <p:cNvSpPr/>
          <p:nvPr/>
        </p:nvSpPr>
        <p:spPr>
          <a:xfrm>
            <a:off x="9316716" y="4160930"/>
            <a:ext cx="4076700" cy="5067300"/>
          </a:xfrm>
          <a:prstGeom prst="rect">
            <a:avLst/>
          </a:prstGeom>
          <a:solidFill>
            <a:srgbClr val="F8FBFD"/>
          </a:solidFill>
        </p:spPr>
        <p:txBody>
          <a:bodyPr/>
          <a:lstStyle/>
          <a:p>
            <a:endParaRPr lang="en-IN"/>
          </a:p>
        </p:txBody>
      </p:sp>
      <p:sp>
        <p:nvSpPr>
          <p:cNvPr id="14" name="AutoShape 14"/>
          <p:cNvSpPr/>
          <p:nvPr/>
        </p:nvSpPr>
        <p:spPr>
          <a:xfrm>
            <a:off x="9316716" y="4160930"/>
            <a:ext cx="4076700" cy="2552700"/>
          </a:xfrm>
          <a:prstGeom prst="rect">
            <a:avLst/>
          </a:prstGeom>
          <a:solidFill>
            <a:srgbClr val="053D57">
              <a:alpha val="19608"/>
            </a:srgbClr>
          </a:solidFill>
        </p:spPr>
        <p:txBody>
          <a:bodyPr/>
          <a:lstStyle/>
          <a:p>
            <a:endParaRPr lang="en-IN"/>
          </a:p>
        </p:txBody>
      </p:sp>
      <p:sp>
        <p:nvSpPr>
          <p:cNvPr id="15" name="TextBox 15"/>
          <p:cNvSpPr txBox="1"/>
          <p:nvPr/>
        </p:nvSpPr>
        <p:spPr>
          <a:xfrm>
            <a:off x="9510037" y="4400008"/>
            <a:ext cx="3690058" cy="1106970"/>
          </a:xfrm>
          <a:prstGeom prst="rect">
            <a:avLst/>
          </a:prstGeom>
        </p:spPr>
        <p:txBody>
          <a:bodyPr lIns="0" tIns="0" rIns="0" bIns="0" rtlCol="0" anchor="t">
            <a:spAutoFit/>
          </a:bodyPr>
          <a:lstStyle/>
          <a:p>
            <a:pPr algn="ctr">
              <a:lnSpc>
                <a:spcPts val="4590"/>
              </a:lnSpc>
            </a:pPr>
            <a:r>
              <a:rPr lang="en-US" sz="3000" spc="330" dirty="0">
                <a:solidFill>
                  <a:srgbClr val="053D57"/>
                </a:solidFill>
                <a:latin typeface="Montserrat Classic"/>
              </a:rPr>
              <a:t>Commercial</a:t>
            </a:r>
          </a:p>
          <a:p>
            <a:pPr algn="ctr">
              <a:lnSpc>
                <a:spcPts val="4590"/>
              </a:lnSpc>
            </a:pPr>
            <a:r>
              <a:rPr lang="en-US" sz="3000" spc="330" dirty="0">
                <a:solidFill>
                  <a:srgbClr val="053D57"/>
                </a:solidFill>
                <a:latin typeface="Montserrat Classic"/>
              </a:rPr>
              <a:t>Project</a:t>
            </a:r>
          </a:p>
        </p:txBody>
      </p:sp>
      <p:sp>
        <p:nvSpPr>
          <p:cNvPr id="17" name="AutoShape 13">
            <a:extLst>
              <a:ext uri="{FF2B5EF4-FFF2-40B4-BE49-F238E27FC236}">
                <a16:creationId xmlns:a16="http://schemas.microsoft.com/office/drawing/2014/main" id="{9D958BA5-6A9E-8330-45EB-A8C9EAE12835}"/>
              </a:ext>
            </a:extLst>
          </p:cNvPr>
          <p:cNvSpPr/>
          <p:nvPr/>
        </p:nvSpPr>
        <p:spPr>
          <a:xfrm>
            <a:off x="13838956" y="4180656"/>
            <a:ext cx="4076700" cy="5067300"/>
          </a:xfrm>
          <a:prstGeom prst="rect">
            <a:avLst/>
          </a:prstGeom>
          <a:solidFill>
            <a:srgbClr val="F8FBFD"/>
          </a:solidFill>
        </p:spPr>
        <p:txBody>
          <a:bodyPr/>
          <a:lstStyle/>
          <a:p>
            <a:endParaRPr lang="en-IN"/>
          </a:p>
        </p:txBody>
      </p:sp>
      <p:sp>
        <p:nvSpPr>
          <p:cNvPr id="18" name="TextBox 15">
            <a:extLst>
              <a:ext uri="{FF2B5EF4-FFF2-40B4-BE49-F238E27FC236}">
                <a16:creationId xmlns:a16="http://schemas.microsoft.com/office/drawing/2014/main" id="{20688228-6335-3ACD-0C25-9EC66F65D0F2}"/>
              </a:ext>
            </a:extLst>
          </p:cNvPr>
          <p:cNvSpPr txBox="1"/>
          <p:nvPr/>
        </p:nvSpPr>
        <p:spPr>
          <a:xfrm>
            <a:off x="14040544" y="4351412"/>
            <a:ext cx="3690058" cy="1106970"/>
          </a:xfrm>
          <a:prstGeom prst="rect">
            <a:avLst/>
          </a:prstGeom>
        </p:spPr>
        <p:txBody>
          <a:bodyPr lIns="0" tIns="0" rIns="0" bIns="0" rtlCol="0" anchor="t">
            <a:spAutoFit/>
          </a:bodyPr>
          <a:lstStyle/>
          <a:p>
            <a:pPr algn="ctr">
              <a:lnSpc>
                <a:spcPts val="4590"/>
              </a:lnSpc>
            </a:pPr>
            <a:r>
              <a:rPr lang="en-US" sz="3000" spc="330" dirty="0">
                <a:solidFill>
                  <a:srgbClr val="053D57"/>
                </a:solidFill>
                <a:latin typeface="Montserrat Classic"/>
              </a:rPr>
              <a:t>Plotting</a:t>
            </a:r>
          </a:p>
          <a:p>
            <a:pPr algn="ctr">
              <a:lnSpc>
                <a:spcPts val="4590"/>
              </a:lnSpc>
            </a:pPr>
            <a:r>
              <a:rPr lang="en-US" sz="3000" spc="330" dirty="0">
                <a:solidFill>
                  <a:srgbClr val="053D57"/>
                </a:solidFill>
                <a:latin typeface="Montserrat Classic"/>
              </a:rPr>
              <a:t>Project</a:t>
            </a:r>
          </a:p>
        </p:txBody>
      </p:sp>
      <p:sp>
        <p:nvSpPr>
          <p:cNvPr id="21" name="TextBox 8">
            <a:extLst>
              <a:ext uri="{FF2B5EF4-FFF2-40B4-BE49-F238E27FC236}">
                <a16:creationId xmlns:a16="http://schemas.microsoft.com/office/drawing/2014/main" id="{4CEA59E1-80AE-13D5-4F52-CE05FADEFFBB}"/>
              </a:ext>
            </a:extLst>
          </p:cNvPr>
          <p:cNvSpPr txBox="1"/>
          <p:nvPr/>
        </p:nvSpPr>
        <p:spPr>
          <a:xfrm>
            <a:off x="4737908" y="6719084"/>
            <a:ext cx="4015952" cy="1906612"/>
          </a:xfrm>
          <a:prstGeom prst="rect">
            <a:avLst/>
          </a:prstGeom>
        </p:spPr>
        <p:txBody>
          <a:bodyPr wrap="square" lIns="0" tIns="0" rIns="0" bIns="0" rtlCol="0" anchor="t">
            <a:spAutoFit/>
          </a:bodyPr>
          <a:lstStyle/>
          <a:p>
            <a:pPr algn="ctr">
              <a:lnSpc>
                <a:spcPts val="3750"/>
              </a:lnSpc>
            </a:pPr>
            <a:r>
              <a:rPr lang="en-US" sz="2500" spc="25" dirty="0">
                <a:solidFill>
                  <a:srgbClr val="053D57"/>
                </a:solidFill>
                <a:latin typeface="Montserrat Light"/>
              </a:rPr>
              <a:t>Rs. 15.00/- Per Sq. </a:t>
            </a:r>
            <a:r>
              <a:rPr lang="en-US" sz="2500" spc="25" dirty="0" err="1">
                <a:solidFill>
                  <a:srgbClr val="053D57"/>
                </a:solidFill>
                <a:latin typeface="Montserrat Light"/>
              </a:rPr>
              <a:t>Mtr</a:t>
            </a:r>
            <a:r>
              <a:rPr lang="en-US" sz="2500" spc="25" dirty="0">
                <a:solidFill>
                  <a:srgbClr val="053D57"/>
                </a:solidFill>
                <a:latin typeface="Montserrat Light"/>
              </a:rPr>
              <a:t>.</a:t>
            </a:r>
          </a:p>
          <a:p>
            <a:pPr algn="ctr">
              <a:lnSpc>
                <a:spcPts val="3750"/>
              </a:lnSpc>
            </a:pPr>
            <a:r>
              <a:rPr lang="en-US" sz="2500" spc="25" dirty="0">
                <a:solidFill>
                  <a:srgbClr val="053D57"/>
                </a:solidFill>
                <a:latin typeface="Montserrat Light"/>
              </a:rPr>
              <a:t>minimum Rs. 12,000/-</a:t>
            </a:r>
          </a:p>
          <a:p>
            <a:pPr algn="ctr">
              <a:lnSpc>
                <a:spcPts val="3750"/>
              </a:lnSpc>
            </a:pPr>
            <a:r>
              <a:rPr lang="en-US" sz="2500" spc="25" dirty="0">
                <a:solidFill>
                  <a:srgbClr val="053D57"/>
                </a:solidFill>
                <a:latin typeface="Montserrat Light"/>
              </a:rPr>
              <a:t>&amp; </a:t>
            </a:r>
          </a:p>
          <a:p>
            <a:pPr algn="ctr">
              <a:lnSpc>
                <a:spcPts val="3750"/>
              </a:lnSpc>
            </a:pPr>
            <a:r>
              <a:rPr lang="en-US" sz="2500" spc="25" dirty="0">
                <a:solidFill>
                  <a:srgbClr val="053D57"/>
                </a:solidFill>
                <a:latin typeface="Montserrat Light"/>
              </a:rPr>
              <a:t>maximum Rs. 12.00 Lacs</a:t>
            </a:r>
          </a:p>
        </p:txBody>
      </p:sp>
      <p:sp>
        <p:nvSpPr>
          <p:cNvPr id="22" name="TextBox 8">
            <a:extLst>
              <a:ext uri="{FF2B5EF4-FFF2-40B4-BE49-F238E27FC236}">
                <a16:creationId xmlns:a16="http://schemas.microsoft.com/office/drawing/2014/main" id="{D3EEFB30-BF3B-84A3-5C2D-18650CB96A24}"/>
              </a:ext>
            </a:extLst>
          </p:cNvPr>
          <p:cNvSpPr txBox="1"/>
          <p:nvPr/>
        </p:nvSpPr>
        <p:spPr>
          <a:xfrm>
            <a:off x="9310498" y="6686788"/>
            <a:ext cx="4015952" cy="1906612"/>
          </a:xfrm>
          <a:prstGeom prst="rect">
            <a:avLst/>
          </a:prstGeom>
        </p:spPr>
        <p:txBody>
          <a:bodyPr wrap="square" lIns="0" tIns="0" rIns="0" bIns="0" rtlCol="0" anchor="t">
            <a:spAutoFit/>
          </a:bodyPr>
          <a:lstStyle/>
          <a:p>
            <a:pPr algn="ctr">
              <a:lnSpc>
                <a:spcPts val="3750"/>
              </a:lnSpc>
            </a:pPr>
            <a:r>
              <a:rPr lang="en-US" sz="2500" spc="25" dirty="0">
                <a:solidFill>
                  <a:srgbClr val="053D57"/>
                </a:solidFill>
                <a:latin typeface="Montserrat Light"/>
              </a:rPr>
              <a:t>Rs. 20.00/- Per Sq. </a:t>
            </a:r>
            <a:r>
              <a:rPr lang="en-US" sz="2500" spc="25" dirty="0" err="1">
                <a:solidFill>
                  <a:srgbClr val="053D57"/>
                </a:solidFill>
                <a:latin typeface="Montserrat Light"/>
              </a:rPr>
              <a:t>Mtr</a:t>
            </a:r>
            <a:r>
              <a:rPr lang="en-US" sz="2500" spc="25" dirty="0">
                <a:solidFill>
                  <a:srgbClr val="053D57"/>
                </a:solidFill>
                <a:latin typeface="Montserrat Light"/>
              </a:rPr>
              <a:t>.</a:t>
            </a:r>
          </a:p>
          <a:p>
            <a:pPr algn="ctr">
              <a:lnSpc>
                <a:spcPts val="3750"/>
              </a:lnSpc>
            </a:pPr>
            <a:r>
              <a:rPr lang="en-US" sz="2500" spc="25" dirty="0">
                <a:solidFill>
                  <a:srgbClr val="053D57"/>
                </a:solidFill>
                <a:latin typeface="Montserrat Light"/>
              </a:rPr>
              <a:t>minimum Rs. 15,000/-</a:t>
            </a:r>
          </a:p>
          <a:p>
            <a:pPr algn="ctr">
              <a:lnSpc>
                <a:spcPts val="3750"/>
              </a:lnSpc>
            </a:pPr>
            <a:r>
              <a:rPr lang="en-US" sz="2500" spc="25" dirty="0">
                <a:solidFill>
                  <a:srgbClr val="053D57"/>
                </a:solidFill>
                <a:latin typeface="Montserrat Light"/>
              </a:rPr>
              <a:t>&amp; </a:t>
            </a:r>
          </a:p>
          <a:p>
            <a:pPr algn="ctr">
              <a:lnSpc>
                <a:spcPts val="3750"/>
              </a:lnSpc>
            </a:pPr>
            <a:r>
              <a:rPr lang="en-US" sz="2500" spc="25" dirty="0">
                <a:solidFill>
                  <a:srgbClr val="053D57"/>
                </a:solidFill>
                <a:latin typeface="Montserrat Light"/>
              </a:rPr>
              <a:t>maximum Rs. 15.00 Lacs</a:t>
            </a:r>
          </a:p>
        </p:txBody>
      </p:sp>
      <p:sp>
        <p:nvSpPr>
          <p:cNvPr id="23" name="TextBox 8">
            <a:extLst>
              <a:ext uri="{FF2B5EF4-FFF2-40B4-BE49-F238E27FC236}">
                <a16:creationId xmlns:a16="http://schemas.microsoft.com/office/drawing/2014/main" id="{895AFBC5-A275-809A-8328-D7679AA25677}"/>
              </a:ext>
            </a:extLst>
          </p:cNvPr>
          <p:cNvSpPr txBox="1"/>
          <p:nvPr/>
        </p:nvSpPr>
        <p:spPr>
          <a:xfrm>
            <a:off x="13854894" y="6684760"/>
            <a:ext cx="4015952" cy="1906612"/>
          </a:xfrm>
          <a:prstGeom prst="rect">
            <a:avLst/>
          </a:prstGeom>
        </p:spPr>
        <p:txBody>
          <a:bodyPr wrap="square" lIns="0" tIns="0" rIns="0" bIns="0" rtlCol="0" anchor="t">
            <a:spAutoFit/>
          </a:bodyPr>
          <a:lstStyle/>
          <a:p>
            <a:pPr algn="ctr">
              <a:lnSpc>
                <a:spcPts val="3750"/>
              </a:lnSpc>
            </a:pPr>
            <a:r>
              <a:rPr lang="en-US" sz="2500" spc="25" dirty="0">
                <a:solidFill>
                  <a:srgbClr val="053D57"/>
                </a:solidFill>
                <a:latin typeface="Montserrat Light"/>
              </a:rPr>
              <a:t>Rs. 10.00/- Per Sq. </a:t>
            </a:r>
            <a:r>
              <a:rPr lang="en-US" sz="2500" spc="25" dirty="0" err="1">
                <a:solidFill>
                  <a:srgbClr val="053D57"/>
                </a:solidFill>
                <a:latin typeface="Montserrat Light"/>
              </a:rPr>
              <a:t>Mtr</a:t>
            </a:r>
            <a:r>
              <a:rPr lang="en-US" sz="2500" spc="25" dirty="0">
                <a:solidFill>
                  <a:srgbClr val="053D57"/>
                </a:solidFill>
                <a:latin typeface="Montserrat Light"/>
              </a:rPr>
              <a:t>.</a:t>
            </a:r>
          </a:p>
          <a:p>
            <a:pPr algn="ctr">
              <a:lnSpc>
                <a:spcPts val="3750"/>
              </a:lnSpc>
            </a:pPr>
            <a:r>
              <a:rPr lang="en-US" sz="2500" spc="25" dirty="0">
                <a:solidFill>
                  <a:srgbClr val="053D57"/>
                </a:solidFill>
                <a:latin typeface="Montserrat Light"/>
              </a:rPr>
              <a:t>minimum Rs. 5,000/-</a:t>
            </a:r>
          </a:p>
          <a:p>
            <a:pPr algn="ctr">
              <a:lnSpc>
                <a:spcPts val="3750"/>
              </a:lnSpc>
            </a:pPr>
            <a:r>
              <a:rPr lang="en-US" sz="2500" spc="25" dirty="0">
                <a:solidFill>
                  <a:srgbClr val="053D57"/>
                </a:solidFill>
                <a:latin typeface="Montserrat Light"/>
              </a:rPr>
              <a:t>&amp; </a:t>
            </a:r>
          </a:p>
          <a:p>
            <a:pPr algn="ctr">
              <a:lnSpc>
                <a:spcPts val="3750"/>
              </a:lnSpc>
            </a:pPr>
            <a:r>
              <a:rPr lang="en-US" sz="2500" spc="25" dirty="0">
                <a:solidFill>
                  <a:srgbClr val="053D57"/>
                </a:solidFill>
                <a:latin typeface="Montserrat Light"/>
              </a:rPr>
              <a:t>maximum Rs. 5.00 Lacs</a:t>
            </a:r>
          </a:p>
        </p:txBody>
      </p:sp>
      <p:sp>
        <p:nvSpPr>
          <p:cNvPr id="24" name="AutoShape 14">
            <a:extLst>
              <a:ext uri="{FF2B5EF4-FFF2-40B4-BE49-F238E27FC236}">
                <a16:creationId xmlns:a16="http://schemas.microsoft.com/office/drawing/2014/main" id="{6F38BFFB-15AA-C01E-4EAE-86FA10720EB0}"/>
              </a:ext>
            </a:extLst>
          </p:cNvPr>
          <p:cNvSpPr/>
          <p:nvPr/>
        </p:nvSpPr>
        <p:spPr>
          <a:xfrm>
            <a:off x="13838956" y="4135556"/>
            <a:ext cx="4076700" cy="2552700"/>
          </a:xfrm>
          <a:prstGeom prst="rect">
            <a:avLst/>
          </a:prstGeom>
          <a:solidFill>
            <a:srgbClr val="053D57">
              <a:alpha val="19608"/>
            </a:srgbClr>
          </a:solidFill>
        </p:spPr>
        <p:txBody>
          <a:bodyPr/>
          <a:lstStyle/>
          <a:p>
            <a:endParaRPr lang="en-IN"/>
          </a:p>
        </p:txBody>
      </p:sp>
    </p:spTree>
    <p:extLst>
      <p:ext uri="{BB962C8B-B14F-4D97-AF65-F5344CB8AC3E}">
        <p14:creationId xmlns:p14="http://schemas.microsoft.com/office/powerpoint/2010/main" val="7073101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2500" b="12500"/>
          <a:stretch>
            <a:fillRect/>
          </a:stretch>
        </p:blipFill>
        <p:spPr>
          <a:xfrm>
            <a:off x="0" y="0"/>
            <a:ext cx="18288000" cy="10287000"/>
          </a:xfrm>
          <a:prstGeom prst="rect">
            <a:avLst/>
          </a:prstGeom>
        </p:spPr>
      </p:pic>
      <p:grpSp>
        <p:nvGrpSpPr>
          <p:cNvPr id="3" name="Group 3"/>
          <p:cNvGrpSpPr/>
          <p:nvPr/>
        </p:nvGrpSpPr>
        <p:grpSpPr>
          <a:xfrm>
            <a:off x="2686050" y="2966276"/>
            <a:ext cx="12915900" cy="4354449"/>
            <a:chOff x="0" y="0"/>
            <a:chExt cx="17221200" cy="5805932"/>
          </a:xfrm>
        </p:grpSpPr>
        <p:sp>
          <p:nvSpPr>
            <p:cNvPr id="4" name="AutoShape 4"/>
            <p:cNvSpPr/>
            <p:nvPr/>
          </p:nvSpPr>
          <p:spPr>
            <a:xfrm>
              <a:off x="0" y="0"/>
              <a:ext cx="17221200" cy="5805932"/>
            </a:xfrm>
            <a:prstGeom prst="rect">
              <a:avLst/>
            </a:prstGeom>
            <a:solidFill>
              <a:srgbClr val="F8FBFD">
                <a:alpha val="89804"/>
              </a:srgbClr>
            </a:solidFill>
          </p:spPr>
          <p:txBody>
            <a:bodyPr/>
            <a:lstStyle/>
            <a:p>
              <a:endParaRPr lang="en-IN"/>
            </a:p>
          </p:txBody>
        </p:sp>
        <p:sp>
          <p:nvSpPr>
            <p:cNvPr id="6" name="TextBox 6"/>
            <p:cNvSpPr txBox="1"/>
            <p:nvPr/>
          </p:nvSpPr>
          <p:spPr>
            <a:xfrm>
              <a:off x="814755" y="598709"/>
              <a:ext cx="15591691" cy="3819423"/>
            </a:xfrm>
            <a:prstGeom prst="rect">
              <a:avLst/>
            </a:prstGeom>
          </p:spPr>
          <p:txBody>
            <a:bodyPr lIns="0" tIns="0" rIns="0" bIns="0" rtlCol="0" anchor="t">
              <a:spAutoFit/>
            </a:bodyPr>
            <a:lstStyle/>
            <a:p>
              <a:pPr algn="ctr">
                <a:lnSpc>
                  <a:spcPts val="11664"/>
                </a:lnSpc>
              </a:pPr>
              <a:r>
                <a:rPr lang="en-US" sz="9600" spc="259" dirty="0">
                  <a:solidFill>
                    <a:srgbClr val="053D57"/>
                  </a:solidFill>
                  <a:latin typeface="Montserrat Classic Bold"/>
                </a:rPr>
                <a:t>Registration </a:t>
              </a:r>
            </a:p>
            <a:p>
              <a:pPr algn="ctr">
                <a:lnSpc>
                  <a:spcPts val="11664"/>
                </a:lnSpc>
              </a:pPr>
              <a:r>
                <a:rPr lang="en-US" sz="9600" spc="259" dirty="0">
                  <a:solidFill>
                    <a:srgbClr val="053D57"/>
                  </a:solidFill>
                  <a:latin typeface="Montserrat Classic Bold"/>
                </a:rPr>
                <a:t>Process</a:t>
              </a:r>
            </a:p>
          </p:txBody>
        </p:sp>
      </p:grpSp>
      <p:sp>
        <p:nvSpPr>
          <p:cNvPr id="7" name="AutoShape 7"/>
          <p:cNvSpPr/>
          <p:nvPr/>
        </p:nvSpPr>
        <p:spPr>
          <a:xfrm>
            <a:off x="-3408039" y="1028700"/>
            <a:ext cx="4436739" cy="173843"/>
          </a:xfrm>
          <a:prstGeom prst="rect">
            <a:avLst/>
          </a:prstGeom>
          <a:solidFill>
            <a:srgbClr val="F8FBFD"/>
          </a:solidFill>
        </p:spPr>
        <p:txBody>
          <a:bodyPr/>
          <a:lstStyle/>
          <a:p>
            <a:endParaRPr lang="en-IN"/>
          </a:p>
        </p:txBody>
      </p:sp>
      <p:sp>
        <p:nvSpPr>
          <p:cNvPr id="8" name="AutoShape 8"/>
          <p:cNvSpPr/>
          <p:nvPr/>
        </p:nvSpPr>
        <p:spPr>
          <a:xfrm>
            <a:off x="17259300" y="9084457"/>
            <a:ext cx="4436739" cy="173843"/>
          </a:xfrm>
          <a:prstGeom prst="rect">
            <a:avLst/>
          </a:prstGeom>
          <a:solidFill>
            <a:srgbClr val="F8FBFD"/>
          </a:solidFill>
        </p:spPr>
        <p:txBody>
          <a:bodyPr/>
          <a:lstStyle/>
          <a:p>
            <a:endParaRPr lang="en-IN"/>
          </a:p>
        </p:txBody>
      </p:sp>
    </p:spTree>
    <p:extLst>
      <p:ext uri="{BB962C8B-B14F-4D97-AF65-F5344CB8AC3E}">
        <p14:creationId xmlns:p14="http://schemas.microsoft.com/office/powerpoint/2010/main" val="13747862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53D57"/>
        </a:solidFill>
        <a:effectLst/>
      </p:bgPr>
    </p:bg>
    <p:spTree>
      <p:nvGrpSpPr>
        <p:cNvPr id="1" name=""/>
        <p:cNvGrpSpPr/>
        <p:nvPr/>
      </p:nvGrpSpPr>
      <p:grpSpPr>
        <a:xfrm>
          <a:off x="0" y="0"/>
          <a:ext cx="0" cy="0"/>
          <a:chOff x="0" y="0"/>
          <a:chExt cx="0" cy="0"/>
        </a:xfrm>
      </p:grpSpPr>
      <p:sp>
        <p:nvSpPr>
          <p:cNvPr id="11" name="TextBox 11"/>
          <p:cNvSpPr txBox="1"/>
          <p:nvPr/>
        </p:nvSpPr>
        <p:spPr>
          <a:xfrm>
            <a:off x="1689415" y="1384935"/>
            <a:ext cx="14909170" cy="909095"/>
          </a:xfrm>
          <a:prstGeom prst="rect">
            <a:avLst/>
          </a:prstGeom>
        </p:spPr>
        <p:txBody>
          <a:bodyPr lIns="0" tIns="0" rIns="0" bIns="0" rtlCol="0" anchor="t">
            <a:spAutoFit/>
          </a:bodyPr>
          <a:lstStyle/>
          <a:p>
            <a:pPr marL="0" marR="0" lvl="0" indent="0" algn="ctr" defTabSz="914400" rtl="0" eaLnBrk="1" fontAlgn="auto" latinLnBrk="0" hangingPunct="1">
              <a:lnSpc>
                <a:spcPts val="7860"/>
              </a:lnSpc>
              <a:spcBef>
                <a:spcPts val="0"/>
              </a:spcBef>
              <a:spcAft>
                <a:spcPts val="0"/>
              </a:spcAft>
              <a:buClrTx/>
              <a:buSzTx/>
              <a:buFontTx/>
              <a:buNone/>
              <a:tabLst/>
              <a:defRPr/>
            </a:pPr>
            <a:r>
              <a:rPr kumimoji="0" lang="en-US" sz="6000" b="0" i="0" u="none" strike="noStrike" kern="1200" cap="none" spc="174" normalizeH="0" baseline="0" noProof="0" dirty="0">
                <a:ln>
                  <a:noFill/>
                </a:ln>
                <a:solidFill>
                  <a:srgbClr val="F8FBFD"/>
                </a:solidFill>
                <a:effectLst/>
                <a:uLnTx/>
                <a:uFillTx/>
                <a:latin typeface="Montserrat Classic Bold"/>
                <a:ea typeface="+mn-ea"/>
                <a:cs typeface="+mn-cs"/>
              </a:rPr>
              <a:t>Registration Process</a:t>
            </a:r>
          </a:p>
        </p:txBody>
      </p:sp>
      <p:sp>
        <p:nvSpPr>
          <p:cNvPr id="12" name="AutoShape 12"/>
          <p:cNvSpPr/>
          <p:nvPr/>
        </p:nvSpPr>
        <p:spPr>
          <a:xfrm>
            <a:off x="17259300" y="1818079"/>
            <a:ext cx="4436739" cy="173843"/>
          </a:xfrm>
          <a:prstGeom prst="rect">
            <a:avLst/>
          </a:prstGeom>
          <a:solidFill>
            <a:srgbClr val="F8FBFD"/>
          </a:solidFill>
        </p:spPr>
        <p:txBody>
          <a:bodyPr/>
          <a:lstStyle/>
          <a:p>
            <a:endParaRPr lang="en-IN"/>
          </a:p>
        </p:txBody>
      </p:sp>
      <p:sp>
        <p:nvSpPr>
          <p:cNvPr id="13" name="AutoShape 13"/>
          <p:cNvSpPr/>
          <p:nvPr/>
        </p:nvSpPr>
        <p:spPr>
          <a:xfrm>
            <a:off x="-3408039" y="1818079"/>
            <a:ext cx="4436739" cy="173843"/>
          </a:xfrm>
          <a:prstGeom prst="rect">
            <a:avLst/>
          </a:prstGeom>
          <a:solidFill>
            <a:srgbClr val="F8FBFD"/>
          </a:solidFill>
        </p:spPr>
        <p:txBody>
          <a:bodyPr/>
          <a:lstStyle/>
          <a:p>
            <a:endParaRPr lang="en-IN"/>
          </a:p>
        </p:txBody>
      </p:sp>
      <p:graphicFrame>
        <p:nvGraphicFramePr>
          <p:cNvPr id="7" name="Diagram 6">
            <a:extLst>
              <a:ext uri="{FF2B5EF4-FFF2-40B4-BE49-F238E27FC236}">
                <a16:creationId xmlns:a16="http://schemas.microsoft.com/office/drawing/2014/main" id="{4FACEA1D-93B4-2BE3-7B62-22C3E53B0EA7}"/>
              </a:ext>
            </a:extLst>
          </p:cNvPr>
          <p:cNvGraphicFramePr/>
          <p:nvPr>
            <p:extLst>
              <p:ext uri="{D42A27DB-BD31-4B8C-83A1-F6EECF244321}">
                <p14:modId xmlns:p14="http://schemas.microsoft.com/office/powerpoint/2010/main" val="1833559250"/>
              </p:ext>
            </p:extLst>
          </p:nvPr>
        </p:nvGraphicFramePr>
        <p:xfrm>
          <a:off x="571802" y="3415308"/>
          <a:ext cx="17281920" cy="31278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Diagram 7">
            <a:extLst>
              <a:ext uri="{FF2B5EF4-FFF2-40B4-BE49-F238E27FC236}">
                <a16:creationId xmlns:a16="http://schemas.microsoft.com/office/drawing/2014/main" id="{4B4186FC-9DD4-B873-A1A2-24CCB9FF4410}"/>
              </a:ext>
            </a:extLst>
          </p:cNvPr>
          <p:cNvGraphicFramePr/>
          <p:nvPr>
            <p:extLst>
              <p:ext uri="{D42A27DB-BD31-4B8C-83A1-F6EECF244321}">
                <p14:modId xmlns:p14="http://schemas.microsoft.com/office/powerpoint/2010/main" val="4005677434"/>
              </p:ext>
            </p:extLst>
          </p:nvPr>
        </p:nvGraphicFramePr>
        <p:xfrm>
          <a:off x="575048" y="6871692"/>
          <a:ext cx="17141150" cy="295232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0" name="Arrow: Down 9">
            <a:extLst>
              <a:ext uri="{FF2B5EF4-FFF2-40B4-BE49-F238E27FC236}">
                <a16:creationId xmlns:a16="http://schemas.microsoft.com/office/drawing/2014/main" id="{C2344BF7-CD0C-FF3D-4153-49B11D94CB7C}"/>
              </a:ext>
            </a:extLst>
          </p:cNvPr>
          <p:cNvSpPr/>
          <p:nvPr/>
        </p:nvSpPr>
        <p:spPr>
          <a:xfrm>
            <a:off x="16488816" y="5863580"/>
            <a:ext cx="770484" cy="792088"/>
          </a:xfrm>
          <a:prstGeom prst="downArrow">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spTree>
    <p:extLst>
      <p:ext uri="{BB962C8B-B14F-4D97-AF65-F5344CB8AC3E}">
        <p14:creationId xmlns:p14="http://schemas.microsoft.com/office/powerpoint/2010/main" val="25607193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3709" b="13709"/>
          <a:stretch>
            <a:fillRect/>
          </a:stretch>
        </p:blipFill>
        <p:spPr>
          <a:xfrm>
            <a:off x="0" y="0"/>
            <a:ext cx="18288000" cy="10287000"/>
          </a:xfrm>
          <a:prstGeom prst="rect">
            <a:avLst/>
          </a:prstGeom>
        </p:spPr>
      </p:pic>
      <p:grpSp>
        <p:nvGrpSpPr>
          <p:cNvPr id="3" name="Group 3"/>
          <p:cNvGrpSpPr/>
          <p:nvPr/>
        </p:nvGrpSpPr>
        <p:grpSpPr>
          <a:xfrm>
            <a:off x="25400" y="287516"/>
            <a:ext cx="18288000" cy="9091829"/>
            <a:chOff x="35631" y="-1154247"/>
            <a:chExt cx="25654000" cy="9351596"/>
          </a:xfrm>
        </p:grpSpPr>
        <p:sp>
          <p:nvSpPr>
            <p:cNvPr id="4" name="AutoShape 4"/>
            <p:cNvSpPr/>
            <p:nvPr/>
          </p:nvSpPr>
          <p:spPr>
            <a:xfrm>
              <a:off x="35631" y="-32251"/>
              <a:ext cx="25654000" cy="8229600"/>
            </a:xfrm>
            <a:prstGeom prst="rect">
              <a:avLst/>
            </a:prstGeom>
            <a:solidFill>
              <a:srgbClr val="053D57">
                <a:alpha val="89804"/>
              </a:srgbClr>
            </a:solidFill>
          </p:spPr>
          <p:txBody>
            <a:bodyPr/>
            <a:lstStyle/>
            <a:p>
              <a:endParaRPr lang="en-IN"/>
            </a:p>
          </p:txBody>
        </p:sp>
        <p:sp>
          <p:nvSpPr>
            <p:cNvPr id="5" name="TextBox 5"/>
            <p:cNvSpPr txBox="1"/>
            <p:nvPr/>
          </p:nvSpPr>
          <p:spPr>
            <a:xfrm>
              <a:off x="1068917" y="-1154247"/>
              <a:ext cx="23729950" cy="935069"/>
            </a:xfrm>
            <a:prstGeom prst="rect">
              <a:avLst/>
            </a:prstGeom>
          </p:spPr>
          <p:txBody>
            <a:bodyPr wrap="square" lIns="0" tIns="0" rIns="0" bIns="0" rtlCol="0" anchor="t">
              <a:spAutoFit/>
            </a:bodyPr>
            <a:lstStyle/>
            <a:p>
              <a:pPr marL="0" marR="0" lvl="0" indent="0" algn="ctr" defTabSz="914400" rtl="0" eaLnBrk="1" fontAlgn="auto" latinLnBrk="0" hangingPunct="1">
                <a:lnSpc>
                  <a:spcPts val="7860"/>
                </a:lnSpc>
                <a:spcBef>
                  <a:spcPts val="0"/>
                </a:spcBef>
                <a:spcAft>
                  <a:spcPts val="0"/>
                </a:spcAft>
                <a:buClrTx/>
                <a:buSzTx/>
                <a:buFontTx/>
                <a:buNone/>
                <a:tabLst/>
                <a:defRPr/>
              </a:pPr>
              <a:r>
                <a:rPr kumimoji="0" lang="en-US" sz="6000" b="0" i="0" u="none" strike="noStrike" kern="1200" cap="none" spc="174" normalizeH="0" baseline="0" noProof="0" dirty="0">
                  <a:ln>
                    <a:noFill/>
                  </a:ln>
                  <a:solidFill>
                    <a:srgbClr val="F8FBFD"/>
                  </a:solidFill>
                  <a:effectLst/>
                  <a:uLnTx/>
                  <a:uFillTx/>
                  <a:latin typeface="Montserrat Classic Bold"/>
                  <a:ea typeface="+mn-ea"/>
                  <a:cs typeface="+mn-cs"/>
                </a:rPr>
                <a:t>Promoter Details</a:t>
              </a:r>
            </a:p>
          </p:txBody>
        </p:sp>
        <p:sp>
          <p:nvSpPr>
            <p:cNvPr id="6" name="TextBox 6"/>
            <p:cNvSpPr txBox="1"/>
            <p:nvPr/>
          </p:nvSpPr>
          <p:spPr>
            <a:xfrm>
              <a:off x="1068917" y="805769"/>
              <a:ext cx="23729950" cy="542984"/>
            </a:xfrm>
            <a:prstGeom prst="rect">
              <a:avLst/>
            </a:prstGeom>
          </p:spPr>
          <p:txBody>
            <a:bodyPr wrap="square" lIns="0" tIns="0" rIns="0" bIns="0" rtlCol="0" anchor="t">
              <a:spAutoFit/>
            </a:bodyPr>
            <a:lstStyle/>
            <a:p>
              <a:pPr marR="0" lvl="0" algn="just" defTabSz="914400" rtl="0" eaLnBrk="1" fontAlgn="auto" latinLnBrk="0" hangingPunct="1">
                <a:lnSpc>
                  <a:spcPts val="4500"/>
                </a:lnSpc>
                <a:spcBef>
                  <a:spcPts val="0"/>
                </a:spcBef>
                <a:spcAft>
                  <a:spcPts val="0"/>
                </a:spcAft>
                <a:buClrTx/>
                <a:buSzTx/>
                <a:tabLst/>
                <a:defRPr/>
              </a:pPr>
              <a:endParaRPr kumimoji="0" lang="en-US" sz="3000" b="0" i="0" u="none" strike="noStrike" kern="1200" cap="none" spc="30" normalizeH="0" baseline="0" noProof="0" dirty="0">
                <a:ln>
                  <a:noFill/>
                </a:ln>
                <a:solidFill>
                  <a:srgbClr val="F8FBFD"/>
                </a:solidFill>
                <a:effectLst/>
                <a:uLnTx/>
                <a:uFillTx/>
                <a:latin typeface="Montserrat Light"/>
                <a:ea typeface="+mn-ea"/>
                <a:cs typeface="+mn-cs"/>
              </a:endParaRPr>
            </a:p>
          </p:txBody>
        </p:sp>
      </p:grpSp>
      <p:sp>
        <p:nvSpPr>
          <p:cNvPr id="7" name="TextBox 6">
            <a:extLst>
              <a:ext uri="{FF2B5EF4-FFF2-40B4-BE49-F238E27FC236}">
                <a16:creationId xmlns:a16="http://schemas.microsoft.com/office/drawing/2014/main" id="{FD7D4A14-4922-D8FA-FEE8-AACEFF7CA580}"/>
              </a:ext>
            </a:extLst>
          </p:cNvPr>
          <p:cNvSpPr txBox="1"/>
          <p:nvPr/>
        </p:nvSpPr>
        <p:spPr>
          <a:xfrm>
            <a:off x="12456368" y="9607996"/>
            <a:ext cx="4392488" cy="391488"/>
          </a:xfrm>
          <a:prstGeom prst="rect">
            <a:avLst/>
          </a:prstGeom>
          <a:noFill/>
        </p:spPr>
        <p:txBody>
          <a:bodyPr wrap="square" rtlCol="0">
            <a:spAutoFit/>
          </a:bodyPr>
          <a:lstStyle/>
          <a:p>
            <a:endParaRPr lang="en-IN" dirty="0"/>
          </a:p>
        </p:txBody>
      </p:sp>
      <p:pic>
        <p:nvPicPr>
          <p:cNvPr id="9" name="Picture 8">
            <a:extLst>
              <a:ext uri="{FF2B5EF4-FFF2-40B4-BE49-F238E27FC236}">
                <a16:creationId xmlns:a16="http://schemas.microsoft.com/office/drawing/2014/main" id="{8CE56183-5462-7C1C-A12C-9853A532DC67}"/>
              </a:ext>
            </a:extLst>
          </p:cNvPr>
          <p:cNvPicPr>
            <a:picLocks noChangeAspect="1"/>
          </p:cNvPicPr>
          <p:nvPr/>
        </p:nvPicPr>
        <p:blipFill>
          <a:blip r:embed="rId3"/>
          <a:stretch>
            <a:fillRect/>
          </a:stretch>
        </p:blipFill>
        <p:spPr>
          <a:xfrm>
            <a:off x="2447256" y="1969070"/>
            <a:ext cx="13393487" cy="6348860"/>
          </a:xfrm>
          <a:prstGeom prst="rect">
            <a:avLst/>
          </a:prstGeom>
        </p:spPr>
      </p:pic>
    </p:spTree>
    <p:extLst>
      <p:ext uri="{BB962C8B-B14F-4D97-AF65-F5344CB8AC3E}">
        <p14:creationId xmlns:p14="http://schemas.microsoft.com/office/powerpoint/2010/main" val="612054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3709" b="13709"/>
          <a:stretch>
            <a:fillRect/>
          </a:stretch>
        </p:blipFill>
        <p:spPr>
          <a:xfrm>
            <a:off x="0" y="0"/>
            <a:ext cx="18288000" cy="10287000"/>
          </a:xfrm>
          <a:prstGeom prst="rect">
            <a:avLst/>
          </a:prstGeom>
        </p:spPr>
      </p:pic>
      <p:grpSp>
        <p:nvGrpSpPr>
          <p:cNvPr id="3" name="Group 3"/>
          <p:cNvGrpSpPr/>
          <p:nvPr/>
        </p:nvGrpSpPr>
        <p:grpSpPr>
          <a:xfrm>
            <a:off x="25400" y="287516"/>
            <a:ext cx="18288000" cy="9091829"/>
            <a:chOff x="35631" y="-1154247"/>
            <a:chExt cx="25654000" cy="9351596"/>
          </a:xfrm>
        </p:grpSpPr>
        <p:sp>
          <p:nvSpPr>
            <p:cNvPr id="4" name="AutoShape 4"/>
            <p:cNvSpPr/>
            <p:nvPr/>
          </p:nvSpPr>
          <p:spPr>
            <a:xfrm>
              <a:off x="35631" y="-32251"/>
              <a:ext cx="25654000" cy="8229600"/>
            </a:xfrm>
            <a:prstGeom prst="rect">
              <a:avLst/>
            </a:prstGeom>
            <a:solidFill>
              <a:srgbClr val="053D57">
                <a:alpha val="89804"/>
              </a:srgbClr>
            </a:solidFill>
          </p:spPr>
          <p:txBody>
            <a:bodyPr/>
            <a:lstStyle/>
            <a:p>
              <a:endParaRPr lang="en-IN"/>
            </a:p>
          </p:txBody>
        </p:sp>
        <p:sp>
          <p:nvSpPr>
            <p:cNvPr id="5" name="TextBox 5"/>
            <p:cNvSpPr txBox="1"/>
            <p:nvPr/>
          </p:nvSpPr>
          <p:spPr>
            <a:xfrm>
              <a:off x="1068917" y="-1154247"/>
              <a:ext cx="23729950" cy="935069"/>
            </a:xfrm>
            <a:prstGeom prst="rect">
              <a:avLst/>
            </a:prstGeom>
          </p:spPr>
          <p:txBody>
            <a:bodyPr wrap="square" lIns="0" tIns="0" rIns="0" bIns="0" rtlCol="0" anchor="t">
              <a:spAutoFit/>
            </a:bodyPr>
            <a:lstStyle/>
            <a:p>
              <a:pPr marL="0" marR="0" lvl="0" indent="0" algn="ctr" defTabSz="914400" rtl="0" eaLnBrk="1" fontAlgn="auto" latinLnBrk="0" hangingPunct="1">
                <a:lnSpc>
                  <a:spcPts val="7860"/>
                </a:lnSpc>
                <a:spcBef>
                  <a:spcPts val="0"/>
                </a:spcBef>
                <a:spcAft>
                  <a:spcPts val="0"/>
                </a:spcAft>
                <a:buClrTx/>
                <a:buSzTx/>
                <a:buFontTx/>
                <a:buNone/>
                <a:tabLst/>
                <a:defRPr/>
              </a:pPr>
              <a:r>
                <a:rPr kumimoji="0" lang="en-US" sz="6000" b="0" i="0" u="none" strike="noStrike" kern="1200" cap="none" spc="174" normalizeH="0" baseline="0" noProof="0" dirty="0">
                  <a:ln>
                    <a:noFill/>
                  </a:ln>
                  <a:solidFill>
                    <a:srgbClr val="F8FBFD"/>
                  </a:solidFill>
                  <a:effectLst/>
                  <a:uLnTx/>
                  <a:uFillTx/>
                  <a:latin typeface="Montserrat Classic Bold"/>
                  <a:ea typeface="+mn-ea"/>
                  <a:cs typeface="+mn-cs"/>
                </a:rPr>
                <a:t>Promoter Details</a:t>
              </a:r>
            </a:p>
          </p:txBody>
        </p:sp>
        <p:sp>
          <p:nvSpPr>
            <p:cNvPr id="6" name="TextBox 6"/>
            <p:cNvSpPr txBox="1"/>
            <p:nvPr/>
          </p:nvSpPr>
          <p:spPr>
            <a:xfrm>
              <a:off x="1068917" y="805769"/>
              <a:ext cx="23729950" cy="542984"/>
            </a:xfrm>
            <a:prstGeom prst="rect">
              <a:avLst/>
            </a:prstGeom>
          </p:spPr>
          <p:txBody>
            <a:bodyPr wrap="square" lIns="0" tIns="0" rIns="0" bIns="0" rtlCol="0" anchor="t">
              <a:spAutoFit/>
            </a:bodyPr>
            <a:lstStyle/>
            <a:p>
              <a:pPr marR="0" lvl="0" algn="just" defTabSz="914400" rtl="0" eaLnBrk="1" fontAlgn="auto" latinLnBrk="0" hangingPunct="1">
                <a:lnSpc>
                  <a:spcPts val="4500"/>
                </a:lnSpc>
                <a:spcBef>
                  <a:spcPts val="0"/>
                </a:spcBef>
                <a:spcAft>
                  <a:spcPts val="0"/>
                </a:spcAft>
                <a:buClrTx/>
                <a:buSzTx/>
                <a:tabLst/>
                <a:defRPr/>
              </a:pPr>
              <a:endParaRPr kumimoji="0" lang="en-US" sz="3000" b="0" i="0" u="none" strike="noStrike" kern="1200" cap="none" spc="30" normalizeH="0" baseline="0" noProof="0" dirty="0">
                <a:ln>
                  <a:noFill/>
                </a:ln>
                <a:solidFill>
                  <a:srgbClr val="F8FBFD"/>
                </a:solidFill>
                <a:effectLst/>
                <a:uLnTx/>
                <a:uFillTx/>
                <a:latin typeface="Montserrat Light"/>
                <a:ea typeface="+mn-ea"/>
                <a:cs typeface="+mn-cs"/>
              </a:endParaRPr>
            </a:p>
          </p:txBody>
        </p:sp>
      </p:grpSp>
      <p:sp>
        <p:nvSpPr>
          <p:cNvPr id="7" name="TextBox 6">
            <a:extLst>
              <a:ext uri="{FF2B5EF4-FFF2-40B4-BE49-F238E27FC236}">
                <a16:creationId xmlns:a16="http://schemas.microsoft.com/office/drawing/2014/main" id="{FD7D4A14-4922-D8FA-FEE8-AACEFF7CA580}"/>
              </a:ext>
            </a:extLst>
          </p:cNvPr>
          <p:cNvSpPr txBox="1"/>
          <p:nvPr/>
        </p:nvSpPr>
        <p:spPr>
          <a:xfrm>
            <a:off x="12456368" y="9607996"/>
            <a:ext cx="4392488" cy="391488"/>
          </a:xfrm>
          <a:prstGeom prst="rect">
            <a:avLst/>
          </a:prstGeom>
          <a:noFill/>
        </p:spPr>
        <p:txBody>
          <a:bodyPr wrap="square" rtlCol="0">
            <a:spAutoFit/>
          </a:bodyPr>
          <a:lstStyle/>
          <a:p>
            <a:endParaRPr lang="en-IN" dirty="0"/>
          </a:p>
        </p:txBody>
      </p:sp>
      <p:pic>
        <p:nvPicPr>
          <p:cNvPr id="10" name="Picture 9">
            <a:extLst>
              <a:ext uri="{FF2B5EF4-FFF2-40B4-BE49-F238E27FC236}">
                <a16:creationId xmlns:a16="http://schemas.microsoft.com/office/drawing/2014/main" id="{6291FA6A-1838-6F9D-4719-5FAD005733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3433" y="1751442"/>
            <a:ext cx="12281133" cy="7254805"/>
          </a:xfrm>
          <a:prstGeom prst="rect">
            <a:avLst/>
          </a:prstGeom>
        </p:spPr>
      </p:pic>
    </p:spTree>
    <p:extLst>
      <p:ext uri="{BB962C8B-B14F-4D97-AF65-F5344CB8AC3E}">
        <p14:creationId xmlns:p14="http://schemas.microsoft.com/office/powerpoint/2010/main" val="40826817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3709" b="13709"/>
          <a:stretch>
            <a:fillRect/>
          </a:stretch>
        </p:blipFill>
        <p:spPr>
          <a:xfrm>
            <a:off x="0" y="0"/>
            <a:ext cx="18288000" cy="10287000"/>
          </a:xfrm>
          <a:prstGeom prst="rect">
            <a:avLst/>
          </a:prstGeom>
        </p:spPr>
      </p:pic>
      <p:grpSp>
        <p:nvGrpSpPr>
          <p:cNvPr id="3" name="Group 3"/>
          <p:cNvGrpSpPr/>
          <p:nvPr/>
        </p:nvGrpSpPr>
        <p:grpSpPr>
          <a:xfrm>
            <a:off x="25400" y="287516"/>
            <a:ext cx="18288000" cy="9091829"/>
            <a:chOff x="35631" y="-1154247"/>
            <a:chExt cx="25654000" cy="9351596"/>
          </a:xfrm>
        </p:grpSpPr>
        <p:sp>
          <p:nvSpPr>
            <p:cNvPr id="4" name="AutoShape 4"/>
            <p:cNvSpPr/>
            <p:nvPr/>
          </p:nvSpPr>
          <p:spPr>
            <a:xfrm>
              <a:off x="35631" y="-32251"/>
              <a:ext cx="25654000" cy="8229600"/>
            </a:xfrm>
            <a:prstGeom prst="rect">
              <a:avLst/>
            </a:prstGeom>
            <a:solidFill>
              <a:srgbClr val="053D57">
                <a:alpha val="89804"/>
              </a:srgbClr>
            </a:solidFill>
          </p:spPr>
          <p:txBody>
            <a:bodyPr/>
            <a:lstStyle/>
            <a:p>
              <a:endParaRPr lang="en-IN"/>
            </a:p>
          </p:txBody>
        </p:sp>
        <p:sp>
          <p:nvSpPr>
            <p:cNvPr id="5" name="TextBox 5"/>
            <p:cNvSpPr txBox="1"/>
            <p:nvPr/>
          </p:nvSpPr>
          <p:spPr>
            <a:xfrm>
              <a:off x="1068917" y="-1154247"/>
              <a:ext cx="23729950" cy="935069"/>
            </a:xfrm>
            <a:prstGeom prst="rect">
              <a:avLst/>
            </a:prstGeom>
          </p:spPr>
          <p:txBody>
            <a:bodyPr wrap="square" lIns="0" tIns="0" rIns="0" bIns="0" rtlCol="0" anchor="t">
              <a:spAutoFit/>
            </a:bodyPr>
            <a:lstStyle/>
            <a:p>
              <a:pPr marL="0" marR="0" lvl="0" indent="0" algn="ctr" defTabSz="914400" rtl="0" eaLnBrk="1" fontAlgn="auto" latinLnBrk="0" hangingPunct="1">
                <a:lnSpc>
                  <a:spcPts val="7860"/>
                </a:lnSpc>
                <a:spcBef>
                  <a:spcPts val="0"/>
                </a:spcBef>
                <a:spcAft>
                  <a:spcPts val="0"/>
                </a:spcAft>
                <a:buClrTx/>
                <a:buSzTx/>
                <a:buFontTx/>
                <a:buNone/>
                <a:tabLst/>
                <a:defRPr/>
              </a:pPr>
              <a:r>
                <a:rPr kumimoji="0" lang="en-US" sz="6000" b="0" i="0" u="none" strike="noStrike" kern="1200" cap="none" spc="174" normalizeH="0" baseline="0" noProof="0" dirty="0">
                  <a:ln>
                    <a:noFill/>
                  </a:ln>
                  <a:solidFill>
                    <a:srgbClr val="F8FBFD"/>
                  </a:solidFill>
                  <a:effectLst/>
                  <a:uLnTx/>
                  <a:uFillTx/>
                  <a:latin typeface="Montserrat Classic Bold"/>
                  <a:ea typeface="+mn-ea"/>
                  <a:cs typeface="+mn-cs"/>
                </a:rPr>
                <a:t>Promoter Details</a:t>
              </a:r>
            </a:p>
          </p:txBody>
        </p:sp>
        <p:sp>
          <p:nvSpPr>
            <p:cNvPr id="6" name="TextBox 6"/>
            <p:cNvSpPr txBox="1"/>
            <p:nvPr/>
          </p:nvSpPr>
          <p:spPr>
            <a:xfrm>
              <a:off x="1068917" y="805769"/>
              <a:ext cx="23729950" cy="542984"/>
            </a:xfrm>
            <a:prstGeom prst="rect">
              <a:avLst/>
            </a:prstGeom>
          </p:spPr>
          <p:txBody>
            <a:bodyPr wrap="square" lIns="0" tIns="0" rIns="0" bIns="0" rtlCol="0" anchor="t">
              <a:spAutoFit/>
            </a:bodyPr>
            <a:lstStyle/>
            <a:p>
              <a:pPr marR="0" lvl="0" algn="just" defTabSz="914400" rtl="0" eaLnBrk="1" fontAlgn="auto" latinLnBrk="0" hangingPunct="1">
                <a:lnSpc>
                  <a:spcPts val="4500"/>
                </a:lnSpc>
                <a:spcBef>
                  <a:spcPts val="0"/>
                </a:spcBef>
                <a:spcAft>
                  <a:spcPts val="0"/>
                </a:spcAft>
                <a:buClrTx/>
                <a:buSzTx/>
                <a:tabLst/>
                <a:defRPr/>
              </a:pPr>
              <a:endParaRPr kumimoji="0" lang="en-US" sz="3000" b="0" i="0" u="none" strike="noStrike" kern="1200" cap="none" spc="30" normalizeH="0" baseline="0" noProof="0" dirty="0">
                <a:ln>
                  <a:noFill/>
                </a:ln>
                <a:solidFill>
                  <a:srgbClr val="F8FBFD"/>
                </a:solidFill>
                <a:effectLst/>
                <a:uLnTx/>
                <a:uFillTx/>
                <a:latin typeface="Montserrat Light"/>
                <a:ea typeface="+mn-ea"/>
                <a:cs typeface="+mn-cs"/>
              </a:endParaRPr>
            </a:p>
          </p:txBody>
        </p:sp>
      </p:grpSp>
      <p:sp>
        <p:nvSpPr>
          <p:cNvPr id="7" name="TextBox 6">
            <a:extLst>
              <a:ext uri="{FF2B5EF4-FFF2-40B4-BE49-F238E27FC236}">
                <a16:creationId xmlns:a16="http://schemas.microsoft.com/office/drawing/2014/main" id="{FD7D4A14-4922-D8FA-FEE8-AACEFF7CA580}"/>
              </a:ext>
            </a:extLst>
          </p:cNvPr>
          <p:cNvSpPr txBox="1"/>
          <p:nvPr/>
        </p:nvSpPr>
        <p:spPr>
          <a:xfrm>
            <a:off x="12456368" y="9607996"/>
            <a:ext cx="4392488" cy="391488"/>
          </a:xfrm>
          <a:prstGeom prst="rect">
            <a:avLst/>
          </a:prstGeom>
          <a:noFill/>
        </p:spPr>
        <p:txBody>
          <a:bodyPr wrap="square" rtlCol="0">
            <a:spAutoFit/>
          </a:bodyPr>
          <a:lstStyle/>
          <a:p>
            <a:endParaRPr lang="en-IN" dirty="0"/>
          </a:p>
        </p:txBody>
      </p:sp>
      <p:pic>
        <p:nvPicPr>
          <p:cNvPr id="9" name="Picture 8">
            <a:extLst>
              <a:ext uri="{FF2B5EF4-FFF2-40B4-BE49-F238E27FC236}">
                <a16:creationId xmlns:a16="http://schemas.microsoft.com/office/drawing/2014/main" id="{391E6EF4-D772-332E-E48E-D5077F580C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7296" y="1427786"/>
            <a:ext cx="12270456" cy="7902118"/>
          </a:xfrm>
          <a:prstGeom prst="rect">
            <a:avLst/>
          </a:prstGeom>
        </p:spPr>
      </p:pic>
    </p:spTree>
    <p:extLst>
      <p:ext uri="{BB962C8B-B14F-4D97-AF65-F5344CB8AC3E}">
        <p14:creationId xmlns:p14="http://schemas.microsoft.com/office/powerpoint/2010/main" val="31578849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3709" b="13709"/>
          <a:stretch>
            <a:fillRect/>
          </a:stretch>
        </p:blipFill>
        <p:spPr>
          <a:xfrm>
            <a:off x="0" y="0"/>
            <a:ext cx="18288000" cy="10287000"/>
          </a:xfrm>
          <a:prstGeom prst="rect">
            <a:avLst/>
          </a:prstGeom>
        </p:spPr>
      </p:pic>
      <p:grpSp>
        <p:nvGrpSpPr>
          <p:cNvPr id="3" name="Group 3"/>
          <p:cNvGrpSpPr/>
          <p:nvPr/>
        </p:nvGrpSpPr>
        <p:grpSpPr>
          <a:xfrm>
            <a:off x="25400" y="287516"/>
            <a:ext cx="18288000" cy="9091829"/>
            <a:chOff x="35631" y="-1154247"/>
            <a:chExt cx="25654000" cy="9351596"/>
          </a:xfrm>
        </p:grpSpPr>
        <p:sp>
          <p:nvSpPr>
            <p:cNvPr id="4" name="AutoShape 4"/>
            <p:cNvSpPr/>
            <p:nvPr/>
          </p:nvSpPr>
          <p:spPr>
            <a:xfrm>
              <a:off x="35631" y="-32251"/>
              <a:ext cx="25654000" cy="8229600"/>
            </a:xfrm>
            <a:prstGeom prst="rect">
              <a:avLst/>
            </a:prstGeom>
            <a:solidFill>
              <a:srgbClr val="053D57">
                <a:alpha val="89804"/>
              </a:srgbClr>
            </a:solidFill>
          </p:spPr>
          <p:txBody>
            <a:bodyPr/>
            <a:lstStyle/>
            <a:p>
              <a:endParaRPr lang="en-IN"/>
            </a:p>
          </p:txBody>
        </p:sp>
        <p:sp>
          <p:nvSpPr>
            <p:cNvPr id="5" name="TextBox 5"/>
            <p:cNvSpPr txBox="1"/>
            <p:nvPr/>
          </p:nvSpPr>
          <p:spPr>
            <a:xfrm>
              <a:off x="1068917" y="-1154247"/>
              <a:ext cx="23729950" cy="935069"/>
            </a:xfrm>
            <a:prstGeom prst="rect">
              <a:avLst/>
            </a:prstGeom>
          </p:spPr>
          <p:txBody>
            <a:bodyPr wrap="square" lIns="0" tIns="0" rIns="0" bIns="0" rtlCol="0" anchor="t">
              <a:spAutoFit/>
            </a:bodyPr>
            <a:lstStyle/>
            <a:p>
              <a:pPr marL="0" marR="0" lvl="0" indent="0" algn="ctr" defTabSz="914400" rtl="0" eaLnBrk="1" fontAlgn="auto" latinLnBrk="0" hangingPunct="1">
                <a:lnSpc>
                  <a:spcPts val="7860"/>
                </a:lnSpc>
                <a:spcBef>
                  <a:spcPts val="0"/>
                </a:spcBef>
                <a:spcAft>
                  <a:spcPts val="0"/>
                </a:spcAft>
                <a:buClrTx/>
                <a:buSzTx/>
                <a:buFontTx/>
                <a:buNone/>
                <a:tabLst/>
                <a:defRPr/>
              </a:pPr>
              <a:r>
                <a:rPr kumimoji="0" lang="en-US" sz="6000" b="0" i="0" u="none" strike="noStrike" kern="1200" cap="none" spc="174" normalizeH="0" baseline="0" noProof="0" dirty="0">
                  <a:ln>
                    <a:noFill/>
                  </a:ln>
                  <a:solidFill>
                    <a:srgbClr val="F8FBFD"/>
                  </a:solidFill>
                  <a:effectLst/>
                  <a:uLnTx/>
                  <a:uFillTx/>
                  <a:latin typeface="Montserrat Classic Bold"/>
                  <a:ea typeface="+mn-ea"/>
                  <a:cs typeface="+mn-cs"/>
                </a:rPr>
                <a:t>Project Details</a:t>
              </a:r>
            </a:p>
          </p:txBody>
        </p:sp>
        <p:sp>
          <p:nvSpPr>
            <p:cNvPr id="6" name="TextBox 6"/>
            <p:cNvSpPr txBox="1"/>
            <p:nvPr/>
          </p:nvSpPr>
          <p:spPr>
            <a:xfrm>
              <a:off x="1068917" y="805769"/>
              <a:ext cx="23729950" cy="542984"/>
            </a:xfrm>
            <a:prstGeom prst="rect">
              <a:avLst/>
            </a:prstGeom>
          </p:spPr>
          <p:txBody>
            <a:bodyPr wrap="square" lIns="0" tIns="0" rIns="0" bIns="0" rtlCol="0" anchor="t">
              <a:spAutoFit/>
            </a:bodyPr>
            <a:lstStyle/>
            <a:p>
              <a:pPr marR="0" lvl="0" algn="just" defTabSz="914400" rtl="0" eaLnBrk="1" fontAlgn="auto" latinLnBrk="0" hangingPunct="1">
                <a:lnSpc>
                  <a:spcPts val="4500"/>
                </a:lnSpc>
                <a:spcBef>
                  <a:spcPts val="0"/>
                </a:spcBef>
                <a:spcAft>
                  <a:spcPts val="0"/>
                </a:spcAft>
                <a:buClrTx/>
                <a:buSzTx/>
                <a:tabLst/>
                <a:defRPr/>
              </a:pPr>
              <a:endParaRPr kumimoji="0" lang="en-US" sz="3000" b="0" i="0" u="none" strike="noStrike" kern="1200" cap="none" spc="30" normalizeH="0" baseline="0" noProof="0" dirty="0">
                <a:ln>
                  <a:noFill/>
                </a:ln>
                <a:solidFill>
                  <a:srgbClr val="F8FBFD"/>
                </a:solidFill>
                <a:effectLst/>
                <a:uLnTx/>
                <a:uFillTx/>
                <a:latin typeface="Montserrat Light"/>
                <a:ea typeface="+mn-ea"/>
                <a:cs typeface="+mn-cs"/>
              </a:endParaRPr>
            </a:p>
          </p:txBody>
        </p:sp>
      </p:grpSp>
      <p:sp>
        <p:nvSpPr>
          <p:cNvPr id="7" name="TextBox 6">
            <a:extLst>
              <a:ext uri="{FF2B5EF4-FFF2-40B4-BE49-F238E27FC236}">
                <a16:creationId xmlns:a16="http://schemas.microsoft.com/office/drawing/2014/main" id="{FD7D4A14-4922-D8FA-FEE8-AACEFF7CA580}"/>
              </a:ext>
            </a:extLst>
          </p:cNvPr>
          <p:cNvSpPr txBox="1"/>
          <p:nvPr/>
        </p:nvSpPr>
        <p:spPr>
          <a:xfrm>
            <a:off x="12456368" y="9607996"/>
            <a:ext cx="4392488" cy="391488"/>
          </a:xfrm>
          <a:prstGeom prst="rect">
            <a:avLst/>
          </a:prstGeom>
          <a:noFill/>
        </p:spPr>
        <p:txBody>
          <a:bodyPr wrap="square" rtlCol="0">
            <a:spAutoFit/>
          </a:bodyPr>
          <a:lstStyle/>
          <a:p>
            <a:endParaRPr lang="en-IN" dirty="0"/>
          </a:p>
        </p:txBody>
      </p:sp>
      <p:pic>
        <p:nvPicPr>
          <p:cNvPr id="10" name="Picture 9">
            <a:extLst>
              <a:ext uri="{FF2B5EF4-FFF2-40B4-BE49-F238E27FC236}">
                <a16:creationId xmlns:a16="http://schemas.microsoft.com/office/drawing/2014/main" id="{07AC6E0C-D5D4-6857-8CD4-211DAC8D219A}"/>
              </a:ext>
            </a:extLst>
          </p:cNvPr>
          <p:cNvPicPr>
            <a:picLocks noChangeAspect="1"/>
          </p:cNvPicPr>
          <p:nvPr/>
        </p:nvPicPr>
        <p:blipFill>
          <a:blip r:embed="rId3"/>
          <a:stretch>
            <a:fillRect/>
          </a:stretch>
        </p:blipFill>
        <p:spPr>
          <a:xfrm>
            <a:off x="1608312" y="1687116"/>
            <a:ext cx="15071376" cy="6912768"/>
          </a:xfrm>
          <a:prstGeom prst="rect">
            <a:avLst/>
          </a:prstGeom>
        </p:spPr>
      </p:pic>
    </p:spTree>
    <p:extLst>
      <p:ext uri="{BB962C8B-B14F-4D97-AF65-F5344CB8AC3E}">
        <p14:creationId xmlns:p14="http://schemas.microsoft.com/office/powerpoint/2010/main" val="18222622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3709" b="13709"/>
          <a:stretch>
            <a:fillRect/>
          </a:stretch>
        </p:blipFill>
        <p:spPr>
          <a:xfrm>
            <a:off x="0" y="0"/>
            <a:ext cx="18288000" cy="10287000"/>
          </a:xfrm>
          <a:prstGeom prst="rect">
            <a:avLst/>
          </a:prstGeom>
        </p:spPr>
      </p:pic>
      <p:grpSp>
        <p:nvGrpSpPr>
          <p:cNvPr id="3" name="Group 3"/>
          <p:cNvGrpSpPr/>
          <p:nvPr/>
        </p:nvGrpSpPr>
        <p:grpSpPr>
          <a:xfrm>
            <a:off x="25400" y="287516"/>
            <a:ext cx="18288000" cy="9091829"/>
            <a:chOff x="35631" y="-1154247"/>
            <a:chExt cx="25654000" cy="9351596"/>
          </a:xfrm>
        </p:grpSpPr>
        <p:sp>
          <p:nvSpPr>
            <p:cNvPr id="4" name="AutoShape 4"/>
            <p:cNvSpPr/>
            <p:nvPr/>
          </p:nvSpPr>
          <p:spPr>
            <a:xfrm>
              <a:off x="35631" y="-32251"/>
              <a:ext cx="25654000" cy="8229600"/>
            </a:xfrm>
            <a:prstGeom prst="rect">
              <a:avLst/>
            </a:prstGeom>
            <a:solidFill>
              <a:srgbClr val="053D57">
                <a:alpha val="89804"/>
              </a:srgbClr>
            </a:solidFill>
          </p:spPr>
          <p:txBody>
            <a:bodyPr/>
            <a:lstStyle/>
            <a:p>
              <a:endParaRPr lang="en-IN"/>
            </a:p>
          </p:txBody>
        </p:sp>
        <p:sp>
          <p:nvSpPr>
            <p:cNvPr id="5" name="TextBox 5"/>
            <p:cNvSpPr txBox="1"/>
            <p:nvPr/>
          </p:nvSpPr>
          <p:spPr>
            <a:xfrm>
              <a:off x="1068917" y="-1154247"/>
              <a:ext cx="23729950" cy="935069"/>
            </a:xfrm>
            <a:prstGeom prst="rect">
              <a:avLst/>
            </a:prstGeom>
          </p:spPr>
          <p:txBody>
            <a:bodyPr wrap="square" lIns="0" tIns="0" rIns="0" bIns="0" rtlCol="0" anchor="t">
              <a:spAutoFit/>
            </a:bodyPr>
            <a:lstStyle/>
            <a:p>
              <a:pPr marL="0" marR="0" lvl="0" indent="0" algn="ctr" defTabSz="914400" rtl="0" eaLnBrk="1" fontAlgn="auto" latinLnBrk="0" hangingPunct="1">
                <a:lnSpc>
                  <a:spcPts val="7860"/>
                </a:lnSpc>
                <a:spcBef>
                  <a:spcPts val="0"/>
                </a:spcBef>
                <a:spcAft>
                  <a:spcPts val="0"/>
                </a:spcAft>
                <a:buClrTx/>
                <a:buSzTx/>
                <a:buFontTx/>
                <a:buNone/>
                <a:tabLst/>
                <a:defRPr/>
              </a:pPr>
              <a:r>
                <a:rPr kumimoji="0" lang="en-US" sz="6000" b="0" i="0" u="none" strike="noStrike" kern="1200" cap="none" spc="174" normalizeH="0" baseline="0" noProof="0" dirty="0">
                  <a:ln>
                    <a:noFill/>
                  </a:ln>
                  <a:solidFill>
                    <a:srgbClr val="F8FBFD"/>
                  </a:solidFill>
                  <a:effectLst/>
                  <a:uLnTx/>
                  <a:uFillTx/>
                  <a:latin typeface="Montserrat Classic Bold"/>
                  <a:ea typeface="+mn-ea"/>
                  <a:cs typeface="+mn-cs"/>
                </a:rPr>
                <a:t>Project Details</a:t>
              </a:r>
            </a:p>
          </p:txBody>
        </p:sp>
        <p:sp>
          <p:nvSpPr>
            <p:cNvPr id="6" name="TextBox 6"/>
            <p:cNvSpPr txBox="1"/>
            <p:nvPr/>
          </p:nvSpPr>
          <p:spPr>
            <a:xfrm>
              <a:off x="1068917" y="805769"/>
              <a:ext cx="23729950" cy="542984"/>
            </a:xfrm>
            <a:prstGeom prst="rect">
              <a:avLst/>
            </a:prstGeom>
          </p:spPr>
          <p:txBody>
            <a:bodyPr wrap="square" lIns="0" tIns="0" rIns="0" bIns="0" rtlCol="0" anchor="t">
              <a:spAutoFit/>
            </a:bodyPr>
            <a:lstStyle/>
            <a:p>
              <a:pPr marR="0" lvl="0" algn="just" defTabSz="914400" rtl="0" eaLnBrk="1" fontAlgn="auto" latinLnBrk="0" hangingPunct="1">
                <a:lnSpc>
                  <a:spcPts val="4500"/>
                </a:lnSpc>
                <a:spcBef>
                  <a:spcPts val="0"/>
                </a:spcBef>
                <a:spcAft>
                  <a:spcPts val="0"/>
                </a:spcAft>
                <a:buClrTx/>
                <a:buSzTx/>
                <a:tabLst/>
                <a:defRPr/>
              </a:pPr>
              <a:endParaRPr kumimoji="0" lang="en-US" sz="3000" b="0" i="0" u="none" strike="noStrike" kern="1200" cap="none" spc="30" normalizeH="0" baseline="0" noProof="0" dirty="0">
                <a:ln>
                  <a:noFill/>
                </a:ln>
                <a:solidFill>
                  <a:srgbClr val="F8FBFD"/>
                </a:solidFill>
                <a:effectLst/>
                <a:uLnTx/>
                <a:uFillTx/>
                <a:latin typeface="Montserrat Light"/>
                <a:ea typeface="+mn-ea"/>
                <a:cs typeface="+mn-cs"/>
              </a:endParaRPr>
            </a:p>
          </p:txBody>
        </p:sp>
      </p:grpSp>
      <p:sp>
        <p:nvSpPr>
          <p:cNvPr id="7" name="TextBox 6">
            <a:extLst>
              <a:ext uri="{FF2B5EF4-FFF2-40B4-BE49-F238E27FC236}">
                <a16:creationId xmlns:a16="http://schemas.microsoft.com/office/drawing/2014/main" id="{FD7D4A14-4922-D8FA-FEE8-AACEFF7CA580}"/>
              </a:ext>
            </a:extLst>
          </p:cNvPr>
          <p:cNvSpPr txBox="1"/>
          <p:nvPr/>
        </p:nvSpPr>
        <p:spPr>
          <a:xfrm>
            <a:off x="12456368" y="9607996"/>
            <a:ext cx="4392488" cy="391488"/>
          </a:xfrm>
          <a:prstGeom prst="rect">
            <a:avLst/>
          </a:prstGeom>
          <a:noFill/>
        </p:spPr>
        <p:txBody>
          <a:bodyPr wrap="square" rtlCol="0">
            <a:spAutoFit/>
          </a:bodyPr>
          <a:lstStyle/>
          <a:p>
            <a:endParaRPr lang="en-IN" dirty="0"/>
          </a:p>
        </p:txBody>
      </p:sp>
      <p:pic>
        <p:nvPicPr>
          <p:cNvPr id="12" name="Picture 11">
            <a:extLst>
              <a:ext uri="{FF2B5EF4-FFF2-40B4-BE49-F238E27FC236}">
                <a16:creationId xmlns:a16="http://schemas.microsoft.com/office/drawing/2014/main" id="{20F0F15A-1D3D-C38F-7E3E-20EA1F71247C}"/>
              </a:ext>
            </a:extLst>
          </p:cNvPr>
          <p:cNvPicPr>
            <a:picLocks noChangeAspect="1"/>
          </p:cNvPicPr>
          <p:nvPr/>
        </p:nvPicPr>
        <p:blipFill>
          <a:blip r:embed="rId3"/>
          <a:stretch>
            <a:fillRect/>
          </a:stretch>
        </p:blipFill>
        <p:spPr>
          <a:xfrm>
            <a:off x="2494123" y="1437895"/>
            <a:ext cx="13299754" cy="7822305"/>
          </a:xfrm>
          <a:prstGeom prst="rect">
            <a:avLst/>
          </a:prstGeom>
        </p:spPr>
      </p:pic>
    </p:spTree>
    <p:extLst>
      <p:ext uri="{BB962C8B-B14F-4D97-AF65-F5344CB8AC3E}">
        <p14:creationId xmlns:p14="http://schemas.microsoft.com/office/powerpoint/2010/main" val="21892009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2562" b="12562"/>
          <a:stretch>
            <a:fillRect/>
          </a:stretch>
        </p:blipFill>
        <p:spPr>
          <a:xfrm>
            <a:off x="0" y="0"/>
            <a:ext cx="18288000" cy="10287000"/>
          </a:xfrm>
          <a:prstGeom prst="rect">
            <a:avLst/>
          </a:prstGeom>
        </p:spPr>
      </p:pic>
      <p:sp>
        <p:nvSpPr>
          <p:cNvPr id="3" name="AutoShape 3"/>
          <p:cNvSpPr/>
          <p:nvPr/>
        </p:nvSpPr>
        <p:spPr>
          <a:xfrm>
            <a:off x="1028700" y="1028700"/>
            <a:ext cx="16230600" cy="8229600"/>
          </a:xfrm>
          <a:prstGeom prst="rect">
            <a:avLst/>
          </a:prstGeom>
          <a:solidFill>
            <a:srgbClr val="053D57">
              <a:alpha val="89804"/>
            </a:srgbClr>
          </a:solidFill>
        </p:spPr>
        <p:txBody>
          <a:bodyPr/>
          <a:lstStyle/>
          <a:p>
            <a:endParaRPr lang="en-IN"/>
          </a:p>
        </p:txBody>
      </p:sp>
      <p:sp>
        <p:nvSpPr>
          <p:cNvPr id="4" name="TextBox 4"/>
          <p:cNvSpPr txBox="1"/>
          <p:nvPr/>
        </p:nvSpPr>
        <p:spPr>
          <a:xfrm>
            <a:off x="2260915" y="1183060"/>
            <a:ext cx="13766170" cy="747064"/>
          </a:xfrm>
          <a:prstGeom prst="rect">
            <a:avLst/>
          </a:prstGeom>
        </p:spPr>
        <p:txBody>
          <a:bodyPr lIns="0" tIns="0" rIns="0" bIns="0" rtlCol="0" anchor="t">
            <a:spAutoFit/>
          </a:bodyPr>
          <a:lstStyle/>
          <a:p>
            <a:pPr algn="ctr">
              <a:lnSpc>
                <a:spcPts val="6500"/>
              </a:lnSpc>
            </a:pPr>
            <a:r>
              <a:rPr lang="en-US" sz="4900" spc="174" dirty="0">
                <a:solidFill>
                  <a:srgbClr val="F8FBFD"/>
                </a:solidFill>
                <a:latin typeface="Montserrat Classic Bold"/>
              </a:rPr>
              <a:t>OBJECT AND APPLICABILITY</a:t>
            </a:r>
            <a:endParaRPr lang="en-US" sz="3000" spc="174" dirty="0">
              <a:solidFill>
                <a:srgbClr val="F8FBFD"/>
              </a:solidFill>
              <a:latin typeface="Montserrat Classic Bold"/>
            </a:endParaRPr>
          </a:p>
        </p:txBody>
      </p:sp>
      <p:sp>
        <p:nvSpPr>
          <p:cNvPr id="21" name="TextBox 7">
            <a:extLst>
              <a:ext uri="{FF2B5EF4-FFF2-40B4-BE49-F238E27FC236}">
                <a16:creationId xmlns:a16="http://schemas.microsoft.com/office/drawing/2014/main" id="{902690AF-E509-FF27-2AB0-684FEDF8A0F0}"/>
              </a:ext>
            </a:extLst>
          </p:cNvPr>
          <p:cNvSpPr txBox="1"/>
          <p:nvPr/>
        </p:nvSpPr>
        <p:spPr>
          <a:xfrm>
            <a:off x="1943200" y="2911252"/>
            <a:ext cx="14257583" cy="4567469"/>
          </a:xfrm>
          <a:prstGeom prst="rect">
            <a:avLst/>
          </a:prstGeom>
        </p:spPr>
        <p:txBody>
          <a:bodyPr wrap="square" lIns="0" tIns="0" rIns="0" bIns="0" rtlCol="0" anchor="t">
            <a:spAutoFit/>
          </a:bodyPr>
          <a:lstStyle>
            <a:defPPr>
              <a:defRPr lang="en-US"/>
            </a:defPPr>
            <a:lvl1pPr marL="457200" marR="0" lvl="0" indent="-457200" algn="just" fontAlgn="auto">
              <a:lnSpc>
                <a:spcPts val="4500"/>
              </a:lnSpc>
              <a:spcBef>
                <a:spcPts val="0"/>
              </a:spcBef>
              <a:spcAft>
                <a:spcPts val="0"/>
              </a:spcAft>
              <a:buClrTx/>
              <a:buSzTx/>
              <a:buFont typeface="Wingdings" panose="05000000000000000000" pitchFamily="2" charset="2"/>
              <a:buChar char="q"/>
              <a:tabLst/>
              <a:defRPr sz="3000" b="0" i="0" u="none" strike="noStrike" baseline="0">
                <a:solidFill>
                  <a:schemeClr val="bg1"/>
                </a:solidFill>
                <a:latin typeface="Montserrat Light" panose="00000400000000000000" pitchFamily="2" charset="0"/>
              </a:defRPr>
            </a:lvl1pPr>
          </a:lstStyle>
          <a:p>
            <a:r>
              <a:rPr lang="en-US" dirty="0"/>
              <a:t>The Real Estate (Regulation and Development) Act, 2016 (RERDA) was passed </a:t>
            </a:r>
            <a:r>
              <a:rPr lang="en-US" b="1" u="sng" dirty="0">
                <a:solidFill>
                  <a:srgbClr val="FFC000"/>
                </a:solidFill>
              </a:rPr>
              <a:t>to protect the rights and interests of consumers and promotion of uniformity and standardization of business practices </a:t>
            </a:r>
            <a:r>
              <a:rPr lang="en-US" dirty="0"/>
              <a:t>and transactions in the real estate sector.</a:t>
            </a:r>
          </a:p>
          <a:p>
            <a:pPr marL="0" indent="0">
              <a:buNone/>
            </a:pPr>
            <a:endParaRPr lang="en-US" dirty="0"/>
          </a:p>
          <a:p>
            <a:r>
              <a:rPr lang="en-US" dirty="0"/>
              <a:t>From 1</a:t>
            </a:r>
            <a:r>
              <a:rPr lang="en-US" baseline="30000" dirty="0"/>
              <a:t>st</a:t>
            </a:r>
            <a:r>
              <a:rPr lang="en-US" dirty="0"/>
              <a:t> May, 2017, the act has been brought into force by the Central Government (except J&amp;K).</a:t>
            </a:r>
          </a:p>
          <a:p>
            <a:pPr marL="0" indent="0">
              <a:buNone/>
            </a:pPr>
            <a:endParaRPr lang="en-US" dirty="0"/>
          </a:p>
        </p:txBody>
      </p:sp>
    </p:spTree>
    <p:extLst>
      <p:ext uri="{BB962C8B-B14F-4D97-AF65-F5344CB8AC3E}">
        <p14:creationId xmlns:p14="http://schemas.microsoft.com/office/powerpoint/2010/main" val="19405914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3709" b="13709"/>
          <a:stretch>
            <a:fillRect/>
          </a:stretch>
        </p:blipFill>
        <p:spPr>
          <a:xfrm>
            <a:off x="0" y="0"/>
            <a:ext cx="18288000" cy="10287000"/>
          </a:xfrm>
          <a:prstGeom prst="rect">
            <a:avLst/>
          </a:prstGeom>
        </p:spPr>
      </p:pic>
      <p:grpSp>
        <p:nvGrpSpPr>
          <p:cNvPr id="3" name="Group 3"/>
          <p:cNvGrpSpPr/>
          <p:nvPr/>
        </p:nvGrpSpPr>
        <p:grpSpPr>
          <a:xfrm>
            <a:off x="25400" y="287516"/>
            <a:ext cx="18288000" cy="9091829"/>
            <a:chOff x="35631" y="-1154247"/>
            <a:chExt cx="25654000" cy="9351596"/>
          </a:xfrm>
        </p:grpSpPr>
        <p:sp>
          <p:nvSpPr>
            <p:cNvPr id="4" name="AutoShape 4"/>
            <p:cNvSpPr/>
            <p:nvPr/>
          </p:nvSpPr>
          <p:spPr>
            <a:xfrm>
              <a:off x="35631" y="-32251"/>
              <a:ext cx="25654000" cy="8229600"/>
            </a:xfrm>
            <a:prstGeom prst="rect">
              <a:avLst/>
            </a:prstGeom>
            <a:solidFill>
              <a:srgbClr val="053D57">
                <a:alpha val="89804"/>
              </a:srgbClr>
            </a:solidFill>
          </p:spPr>
          <p:txBody>
            <a:bodyPr/>
            <a:lstStyle/>
            <a:p>
              <a:endParaRPr lang="en-IN"/>
            </a:p>
          </p:txBody>
        </p:sp>
        <p:sp>
          <p:nvSpPr>
            <p:cNvPr id="5" name="TextBox 5"/>
            <p:cNvSpPr txBox="1"/>
            <p:nvPr/>
          </p:nvSpPr>
          <p:spPr>
            <a:xfrm>
              <a:off x="1068917" y="-1154247"/>
              <a:ext cx="23729950" cy="935069"/>
            </a:xfrm>
            <a:prstGeom prst="rect">
              <a:avLst/>
            </a:prstGeom>
          </p:spPr>
          <p:txBody>
            <a:bodyPr wrap="square" lIns="0" tIns="0" rIns="0" bIns="0" rtlCol="0" anchor="t">
              <a:spAutoFit/>
            </a:bodyPr>
            <a:lstStyle/>
            <a:p>
              <a:pPr marL="0" marR="0" lvl="0" indent="0" algn="ctr" defTabSz="914400" rtl="0" eaLnBrk="1" fontAlgn="auto" latinLnBrk="0" hangingPunct="1">
                <a:lnSpc>
                  <a:spcPts val="7860"/>
                </a:lnSpc>
                <a:spcBef>
                  <a:spcPts val="0"/>
                </a:spcBef>
                <a:spcAft>
                  <a:spcPts val="0"/>
                </a:spcAft>
                <a:buClrTx/>
                <a:buSzTx/>
                <a:buFontTx/>
                <a:buNone/>
                <a:tabLst/>
                <a:defRPr/>
              </a:pPr>
              <a:r>
                <a:rPr kumimoji="0" lang="en-US" sz="6000" b="0" i="0" u="none" strike="noStrike" kern="1200" cap="none" spc="174" normalizeH="0" baseline="0" noProof="0" dirty="0">
                  <a:ln>
                    <a:noFill/>
                  </a:ln>
                  <a:solidFill>
                    <a:srgbClr val="F8FBFD"/>
                  </a:solidFill>
                  <a:effectLst/>
                  <a:uLnTx/>
                  <a:uFillTx/>
                  <a:latin typeface="Montserrat Classic Bold"/>
                  <a:ea typeface="+mn-ea"/>
                  <a:cs typeface="+mn-cs"/>
                </a:rPr>
                <a:t>Project Details</a:t>
              </a:r>
            </a:p>
          </p:txBody>
        </p:sp>
        <p:sp>
          <p:nvSpPr>
            <p:cNvPr id="6" name="TextBox 6"/>
            <p:cNvSpPr txBox="1"/>
            <p:nvPr/>
          </p:nvSpPr>
          <p:spPr>
            <a:xfrm>
              <a:off x="1068917" y="805769"/>
              <a:ext cx="23729950" cy="542984"/>
            </a:xfrm>
            <a:prstGeom prst="rect">
              <a:avLst/>
            </a:prstGeom>
          </p:spPr>
          <p:txBody>
            <a:bodyPr wrap="square" lIns="0" tIns="0" rIns="0" bIns="0" rtlCol="0" anchor="t">
              <a:spAutoFit/>
            </a:bodyPr>
            <a:lstStyle/>
            <a:p>
              <a:pPr marR="0" lvl="0" algn="just" defTabSz="914400" rtl="0" eaLnBrk="1" fontAlgn="auto" latinLnBrk="0" hangingPunct="1">
                <a:lnSpc>
                  <a:spcPts val="4500"/>
                </a:lnSpc>
                <a:spcBef>
                  <a:spcPts val="0"/>
                </a:spcBef>
                <a:spcAft>
                  <a:spcPts val="0"/>
                </a:spcAft>
                <a:buClrTx/>
                <a:buSzTx/>
                <a:tabLst/>
                <a:defRPr/>
              </a:pPr>
              <a:endParaRPr kumimoji="0" lang="en-US" sz="3000" b="0" i="0" u="none" strike="noStrike" kern="1200" cap="none" spc="30" normalizeH="0" baseline="0" noProof="0" dirty="0">
                <a:ln>
                  <a:noFill/>
                </a:ln>
                <a:solidFill>
                  <a:srgbClr val="F8FBFD"/>
                </a:solidFill>
                <a:effectLst/>
                <a:uLnTx/>
                <a:uFillTx/>
                <a:latin typeface="Montserrat Light"/>
                <a:ea typeface="+mn-ea"/>
                <a:cs typeface="+mn-cs"/>
              </a:endParaRPr>
            </a:p>
          </p:txBody>
        </p:sp>
      </p:grpSp>
      <p:sp>
        <p:nvSpPr>
          <p:cNvPr id="7" name="TextBox 6">
            <a:extLst>
              <a:ext uri="{FF2B5EF4-FFF2-40B4-BE49-F238E27FC236}">
                <a16:creationId xmlns:a16="http://schemas.microsoft.com/office/drawing/2014/main" id="{FD7D4A14-4922-D8FA-FEE8-AACEFF7CA580}"/>
              </a:ext>
            </a:extLst>
          </p:cNvPr>
          <p:cNvSpPr txBox="1"/>
          <p:nvPr/>
        </p:nvSpPr>
        <p:spPr>
          <a:xfrm>
            <a:off x="12456368" y="9607996"/>
            <a:ext cx="4392488" cy="391488"/>
          </a:xfrm>
          <a:prstGeom prst="rect">
            <a:avLst/>
          </a:prstGeom>
          <a:noFill/>
        </p:spPr>
        <p:txBody>
          <a:bodyPr wrap="square" rtlCol="0">
            <a:spAutoFit/>
          </a:bodyPr>
          <a:lstStyle/>
          <a:p>
            <a:endParaRPr lang="en-IN" dirty="0"/>
          </a:p>
        </p:txBody>
      </p:sp>
      <p:pic>
        <p:nvPicPr>
          <p:cNvPr id="9" name="Picture 8">
            <a:extLst>
              <a:ext uri="{FF2B5EF4-FFF2-40B4-BE49-F238E27FC236}">
                <a16:creationId xmlns:a16="http://schemas.microsoft.com/office/drawing/2014/main" id="{EC03B754-667F-700C-3FD6-930259062C5C}"/>
              </a:ext>
            </a:extLst>
          </p:cNvPr>
          <p:cNvPicPr>
            <a:picLocks noChangeAspect="1"/>
          </p:cNvPicPr>
          <p:nvPr/>
        </p:nvPicPr>
        <p:blipFill>
          <a:blip r:embed="rId3"/>
          <a:stretch>
            <a:fillRect/>
          </a:stretch>
        </p:blipFill>
        <p:spPr>
          <a:xfrm>
            <a:off x="1332410" y="3590708"/>
            <a:ext cx="15623180" cy="3105583"/>
          </a:xfrm>
          <a:prstGeom prst="rect">
            <a:avLst/>
          </a:prstGeom>
        </p:spPr>
      </p:pic>
    </p:spTree>
    <p:extLst>
      <p:ext uri="{BB962C8B-B14F-4D97-AF65-F5344CB8AC3E}">
        <p14:creationId xmlns:p14="http://schemas.microsoft.com/office/powerpoint/2010/main" val="40524876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3709" b="13709"/>
          <a:stretch>
            <a:fillRect/>
          </a:stretch>
        </p:blipFill>
        <p:spPr>
          <a:xfrm>
            <a:off x="0" y="0"/>
            <a:ext cx="18288000" cy="10287000"/>
          </a:xfrm>
          <a:prstGeom prst="rect">
            <a:avLst/>
          </a:prstGeom>
        </p:spPr>
      </p:pic>
      <p:grpSp>
        <p:nvGrpSpPr>
          <p:cNvPr id="3" name="Group 3"/>
          <p:cNvGrpSpPr/>
          <p:nvPr/>
        </p:nvGrpSpPr>
        <p:grpSpPr>
          <a:xfrm>
            <a:off x="25400" y="287516"/>
            <a:ext cx="18288000" cy="9091829"/>
            <a:chOff x="35631" y="-1154247"/>
            <a:chExt cx="25654000" cy="9351596"/>
          </a:xfrm>
        </p:grpSpPr>
        <p:sp>
          <p:nvSpPr>
            <p:cNvPr id="4" name="AutoShape 4"/>
            <p:cNvSpPr/>
            <p:nvPr/>
          </p:nvSpPr>
          <p:spPr>
            <a:xfrm>
              <a:off x="35631" y="-32251"/>
              <a:ext cx="25654000" cy="8229600"/>
            </a:xfrm>
            <a:prstGeom prst="rect">
              <a:avLst/>
            </a:prstGeom>
            <a:solidFill>
              <a:srgbClr val="053D57">
                <a:alpha val="89804"/>
              </a:srgbClr>
            </a:solidFill>
          </p:spPr>
          <p:txBody>
            <a:bodyPr/>
            <a:lstStyle/>
            <a:p>
              <a:endParaRPr lang="en-IN"/>
            </a:p>
          </p:txBody>
        </p:sp>
        <p:sp>
          <p:nvSpPr>
            <p:cNvPr id="5" name="TextBox 5"/>
            <p:cNvSpPr txBox="1"/>
            <p:nvPr/>
          </p:nvSpPr>
          <p:spPr>
            <a:xfrm>
              <a:off x="1068917" y="-1154247"/>
              <a:ext cx="23729950" cy="935069"/>
            </a:xfrm>
            <a:prstGeom prst="rect">
              <a:avLst/>
            </a:prstGeom>
          </p:spPr>
          <p:txBody>
            <a:bodyPr wrap="square" lIns="0" tIns="0" rIns="0" bIns="0" rtlCol="0" anchor="t">
              <a:spAutoFit/>
            </a:bodyPr>
            <a:lstStyle/>
            <a:p>
              <a:pPr marL="0" marR="0" lvl="0" indent="0" algn="ctr" defTabSz="914400" rtl="0" eaLnBrk="1" fontAlgn="auto" latinLnBrk="0" hangingPunct="1">
                <a:lnSpc>
                  <a:spcPts val="7860"/>
                </a:lnSpc>
                <a:spcBef>
                  <a:spcPts val="0"/>
                </a:spcBef>
                <a:spcAft>
                  <a:spcPts val="0"/>
                </a:spcAft>
                <a:buClrTx/>
                <a:buSzTx/>
                <a:buFontTx/>
                <a:buNone/>
                <a:tabLst/>
                <a:defRPr/>
              </a:pPr>
              <a:r>
                <a:rPr kumimoji="0" lang="en-US" sz="6000" b="0" i="0" u="none" strike="noStrike" kern="1200" cap="none" spc="174" normalizeH="0" baseline="0" noProof="0" dirty="0">
                  <a:ln>
                    <a:noFill/>
                  </a:ln>
                  <a:solidFill>
                    <a:srgbClr val="F8FBFD"/>
                  </a:solidFill>
                  <a:effectLst/>
                  <a:uLnTx/>
                  <a:uFillTx/>
                  <a:latin typeface="Montserrat Classic Bold"/>
                  <a:ea typeface="+mn-ea"/>
                  <a:cs typeface="+mn-cs"/>
                </a:rPr>
                <a:t>Project Block Details</a:t>
              </a:r>
            </a:p>
          </p:txBody>
        </p:sp>
        <p:sp>
          <p:nvSpPr>
            <p:cNvPr id="6" name="TextBox 6"/>
            <p:cNvSpPr txBox="1"/>
            <p:nvPr/>
          </p:nvSpPr>
          <p:spPr>
            <a:xfrm>
              <a:off x="1068917" y="805769"/>
              <a:ext cx="23729950" cy="542984"/>
            </a:xfrm>
            <a:prstGeom prst="rect">
              <a:avLst/>
            </a:prstGeom>
          </p:spPr>
          <p:txBody>
            <a:bodyPr wrap="square" lIns="0" tIns="0" rIns="0" bIns="0" rtlCol="0" anchor="t">
              <a:spAutoFit/>
            </a:bodyPr>
            <a:lstStyle/>
            <a:p>
              <a:pPr marR="0" lvl="0" algn="just" defTabSz="914400" rtl="0" eaLnBrk="1" fontAlgn="auto" latinLnBrk="0" hangingPunct="1">
                <a:lnSpc>
                  <a:spcPts val="4500"/>
                </a:lnSpc>
                <a:spcBef>
                  <a:spcPts val="0"/>
                </a:spcBef>
                <a:spcAft>
                  <a:spcPts val="0"/>
                </a:spcAft>
                <a:buClrTx/>
                <a:buSzTx/>
                <a:tabLst/>
                <a:defRPr/>
              </a:pPr>
              <a:endParaRPr kumimoji="0" lang="en-US" sz="3000" b="0" i="0" u="none" strike="noStrike" kern="1200" cap="none" spc="30" normalizeH="0" baseline="0" noProof="0" dirty="0">
                <a:ln>
                  <a:noFill/>
                </a:ln>
                <a:solidFill>
                  <a:srgbClr val="F8FBFD"/>
                </a:solidFill>
                <a:effectLst/>
                <a:uLnTx/>
                <a:uFillTx/>
                <a:latin typeface="Montserrat Light"/>
                <a:ea typeface="+mn-ea"/>
                <a:cs typeface="+mn-cs"/>
              </a:endParaRPr>
            </a:p>
          </p:txBody>
        </p:sp>
      </p:grpSp>
      <p:sp>
        <p:nvSpPr>
          <p:cNvPr id="7" name="TextBox 6">
            <a:extLst>
              <a:ext uri="{FF2B5EF4-FFF2-40B4-BE49-F238E27FC236}">
                <a16:creationId xmlns:a16="http://schemas.microsoft.com/office/drawing/2014/main" id="{FD7D4A14-4922-D8FA-FEE8-AACEFF7CA580}"/>
              </a:ext>
            </a:extLst>
          </p:cNvPr>
          <p:cNvSpPr txBox="1"/>
          <p:nvPr/>
        </p:nvSpPr>
        <p:spPr>
          <a:xfrm>
            <a:off x="12456368" y="9607996"/>
            <a:ext cx="4392488" cy="391488"/>
          </a:xfrm>
          <a:prstGeom prst="rect">
            <a:avLst/>
          </a:prstGeom>
          <a:noFill/>
        </p:spPr>
        <p:txBody>
          <a:bodyPr wrap="square" rtlCol="0">
            <a:spAutoFit/>
          </a:bodyPr>
          <a:lstStyle/>
          <a:p>
            <a:endParaRPr lang="en-IN" dirty="0"/>
          </a:p>
        </p:txBody>
      </p:sp>
      <p:pic>
        <p:nvPicPr>
          <p:cNvPr id="10" name="Picture 9">
            <a:extLst>
              <a:ext uri="{FF2B5EF4-FFF2-40B4-BE49-F238E27FC236}">
                <a16:creationId xmlns:a16="http://schemas.microsoft.com/office/drawing/2014/main" id="{4B9988C0-DC3A-7CFD-60EE-EF6848A5784E}"/>
              </a:ext>
            </a:extLst>
          </p:cNvPr>
          <p:cNvPicPr>
            <a:picLocks noChangeAspect="1"/>
          </p:cNvPicPr>
          <p:nvPr/>
        </p:nvPicPr>
        <p:blipFill>
          <a:blip r:embed="rId3"/>
          <a:stretch>
            <a:fillRect/>
          </a:stretch>
        </p:blipFill>
        <p:spPr>
          <a:xfrm>
            <a:off x="2207511" y="2720988"/>
            <a:ext cx="13872977" cy="5489135"/>
          </a:xfrm>
          <a:prstGeom prst="rect">
            <a:avLst/>
          </a:prstGeom>
        </p:spPr>
      </p:pic>
    </p:spTree>
    <p:extLst>
      <p:ext uri="{BB962C8B-B14F-4D97-AF65-F5344CB8AC3E}">
        <p14:creationId xmlns:p14="http://schemas.microsoft.com/office/powerpoint/2010/main" val="9089589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3709" b="13709"/>
          <a:stretch>
            <a:fillRect/>
          </a:stretch>
        </p:blipFill>
        <p:spPr>
          <a:xfrm>
            <a:off x="0" y="0"/>
            <a:ext cx="18288000" cy="10287000"/>
          </a:xfrm>
          <a:prstGeom prst="rect">
            <a:avLst/>
          </a:prstGeom>
        </p:spPr>
      </p:pic>
      <p:grpSp>
        <p:nvGrpSpPr>
          <p:cNvPr id="3" name="Group 3"/>
          <p:cNvGrpSpPr/>
          <p:nvPr/>
        </p:nvGrpSpPr>
        <p:grpSpPr>
          <a:xfrm>
            <a:off x="25400" y="287516"/>
            <a:ext cx="18288000" cy="9091829"/>
            <a:chOff x="35631" y="-1154247"/>
            <a:chExt cx="25654000" cy="9351596"/>
          </a:xfrm>
        </p:grpSpPr>
        <p:sp>
          <p:nvSpPr>
            <p:cNvPr id="4" name="AutoShape 4"/>
            <p:cNvSpPr/>
            <p:nvPr/>
          </p:nvSpPr>
          <p:spPr>
            <a:xfrm>
              <a:off x="35631" y="-32251"/>
              <a:ext cx="25654000" cy="8229600"/>
            </a:xfrm>
            <a:prstGeom prst="rect">
              <a:avLst/>
            </a:prstGeom>
            <a:solidFill>
              <a:srgbClr val="053D57">
                <a:alpha val="89804"/>
              </a:srgbClr>
            </a:solidFill>
          </p:spPr>
          <p:txBody>
            <a:bodyPr/>
            <a:lstStyle/>
            <a:p>
              <a:endParaRPr lang="en-IN"/>
            </a:p>
          </p:txBody>
        </p:sp>
        <p:sp>
          <p:nvSpPr>
            <p:cNvPr id="5" name="TextBox 5"/>
            <p:cNvSpPr txBox="1"/>
            <p:nvPr/>
          </p:nvSpPr>
          <p:spPr>
            <a:xfrm>
              <a:off x="1068917" y="-1154247"/>
              <a:ext cx="23729950" cy="935069"/>
            </a:xfrm>
            <a:prstGeom prst="rect">
              <a:avLst/>
            </a:prstGeom>
          </p:spPr>
          <p:txBody>
            <a:bodyPr wrap="square" lIns="0" tIns="0" rIns="0" bIns="0" rtlCol="0" anchor="t">
              <a:spAutoFit/>
            </a:bodyPr>
            <a:lstStyle/>
            <a:p>
              <a:pPr marL="0" marR="0" lvl="0" indent="0" algn="ctr" defTabSz="914400" rtl="0" eaLnBrk="1" fontAlgn="auto" latinLnBrk="0" hangingPunct="1">
                <a:lnSpc>
                  <a:spcPts val="7860"/>
                </a:lnSpc>
                <a:spcBef>
                  <a:spcPts val="0"/>
                </a:spcBef>
                <a:spcAft>
                  <a:spcPts val="0"/>
                </a:spcAft>
                <a:buClrTx/>
                <a:buSzTx/>
                <a:buFontTx/>
                <a:buNone/>
                <a:tabLst/>
                <a:defRPr/>
              </a:pPr>
              <a:r>
                <a:rPr kumimoji="0" lang="en-US" sz="6000" b="0" i="0" u="none" strike="noStrike" kern="1200" cap="none" spc="174" normalizeH="0" baseline="0" noProof="0" dirty="0">
                  <a:ln>
                    <a:noFill/>
                  </a:ln>
                  <a:solidFill>
                    <a:srgbClr val="F8FBFD"/>
                  </a:solidFill>
                  <a:effectLst/>
                  <a:uLnTx/>
                  <a:uFillTx/>
                  <a:latin typeface="Montserrat Classic Bold"/>
                  <a:ea typeface="+mn-ea"/>
                  <a:cs typeface="+mn-cs"/>
                </a:rPr>
                <a:t>Form 1 – Architect Certificate</a:t>
              </a:r>
            </a:p>
          </p:txBody>
        </p:sp>
        <p:sp>
          <p:nvSpPr>
            <p:cNvPr id="6" name="TextBox 6"/>
            <p:cNvSpPr txBox="1"/>
            <p:nvPr/>
          </p:nvSpPr>
          <p:spPr>
            <a:xfrm>
              <a:off x="1068917" y="805769"/>
              <a:ext cx="23729950" cy="542984"/>
            </a:xfrm>
            <a:prstGeom prst="rect">
              <a:avLst/>
            </a:prstGeom>
          </p:spPr>
          <p:txBody>
            <a:bodyPr wrap="square" lIns="0" tIns="0" rIns="0" bIns="0" rtlCol="0" anchor="t">
              <a:spAutoFit/>
            </a:bodyPr>
            <a:lstStyle/>
            <a:p>
              <a:pPr marR="0" lvl="0" algn="just" defTabSz="914400" rtl="0" eaLnBrk="1" fontAlgn="auto" latinLnBrk="0" hangingPunct="1">
                <a:lnSpc>
                  <a:spcPts val="4500"/>
                </a:lnSpc>
                <a:spcBef>
                  <a:spcPts val="0"/>
                </a:spcBef>
                <a:spcAft>
                  <a:spcPts val="0"/>
                </a:spcAft>
                <a:buClrTx/>
                <a:buSzTx/>
                <a:tabLst/>
                <a:defRPr/>
              </a:pPr>
              <a:endParaRPr kumimoji="0" lang="en-US" sz="3000" b="0" i="0" u="none" strike="noStrike" kern="1200" cap="none" spc="30" normalizeH="0" baseline="0" noProof="0" dirty="0">
                <a:ln>
                  <a:noFill/>
                </a:ln>
                <a:solidFill>
                  <a:srgbClr val="F8FBFD"/>
                </a:solidFill>
                <a:effectLst/>
                <a:uLnTx/>
                <a:uFillTx/>
                <a:latin typeface="Montserrat Light"/>
                <a:ea typeface="+mn-ea"/>
                <a:cs typeface="+mn-cs"/>
              </a:endParaRPr>
            </a:p>
          </p:txBody>
        </p:sp>
      </p:grpSp>
      <p:sp>
        <p:nvSpPr>
          <p:cNvPr id="7" name="TextBox 6">
            <a:extLst>
              <a:ext uri="{FF2B5EF4-FFF2-40B4-BE49-F238E27FC236}">
                <a16:creationId xmlns:a16="http://schemas.microsoft.com/office/drawing/2014/main" id="{FD7D4A14-4922-D8FA-FEE8-AACEFF7CA580}"/>
              </a:ext>
            </a:extLst>
          </p:cNvPr>
          <p:cNvSpPr txBox="1"/>
          <p:nvPr/>
        </p:nvSpPr>
        <p:spPr>
          <a:xfrm>
            <a:off x="12456368" y="9607996"/>
            <a:ext cx="4392488" cy="391488"/>
          </a:xfrm>
          <a:prstGeom prst="rect">
            <a:avLst/>
          </a:prstGeom>
          <a:noFill/>
        </p:spPr>
        <p:txBody>
          <a:bodyPr wrap="square" rtlCol="0">
            <a:spAutoFit/>
          </a:bodyPr>
          <a:lstStyle/>
          <a:p>
            <a:endParaRPr lang="en-IN" dirty="0"/>
          </a:p>
        </p:txBody>
      </p:sp>
      <p:pic>
        <p:nvPicPr>
          <p:cNvPr id="9" name="Picture 8">
            <a:extLst>
              <a:ext uri="{FF2B5EF4-FFF2-40B4-BE49-F238E27FC236}">
                <a16:creationId xmlns:a16="http://schemas.microsoft.com/office/drawing/2014/main" id="{30D8CA86-C866-C8C7-DA56-3257A4DF03D5}"/>
              </a:ext>
            </a:extLst>
          </p:cNvPr>
          <p:cNvPicPr>
            <a:picLocks noChangeAspect="1"/>
          </p:cNvPicPr>
          <p:nvPr/>
        </p:nvPicPr>
        <p:blipFill>
          <a:blip r:embed="rId3"/>
          <a:stretch>
            <a:fillRect/>
          </a:stretch>
        </p:blipFill>
        <p:spPr>
          <a:xfrm>
            <a:off x="3787141" y="1371150"/>
            <a:ext cx="10146954" cy="8390751"/>
          </a:xfrm>
          <a:prstGeom prst="rect">
            <a:avLst/>
          </a:prstGeom>
        </p:spPr>
      </p:pic>
    </p:spTree>
    <p:extLst>
      <p:ext uri="{BB962C8B-B14F-4D97-AF65-F5344CB8AC3E}">
        <p14:creationId xmlns:p14="http://schemas.microsoft.com/office/powerpoint/2010/main" val="15987800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3709" b="13709"/>
          <a:stretch>
            <a:fillRect/>
          </a:stretch>
        </p:blipFill>
        <p:spPr>
          <a:xfrm>
            <a:off x="0" y="0"/>
            <a:ext cx="18288000" cy="10287000"/>
          </a:xfrm>
          <a:prstGeom prst="rect">
            <a:avLst/>
          </a:prstGeom>
        </p:spPr>
      </p:pic>
      <p:grpSp>
        <p:nvGrpSpPr>
          <p:cNvPr id="3" name="Group 3"/>
          <p:cNvGrpSpPr/>
          <p:nvPr/>
        </p:nvGrpSpPr>
        <p:grpSpPr>
          <a:xfrm>
            <a:off x="25400" y="287516"/>
            <a:ext cx="18288000" cy="9091829"/>
            <a:chOff x="35631" y="-1154247"/>
            <a:chExt cx="25654000" cy="9351596"/>
          </a:xfrm>
        </p:grpSpPr>
        <p:sp>
          <p:nvSpPr>
            <p:cNvPr id="4" name="AutoShape 4"/>
            <p:cNvSpPr/>
            <p:nvPr/>
          </p:nvSpPr>
          <p:spPr>
            <a:xfrm>
              <a:off x="35631" y="-32251"/>
              <a:ext cx="25654000" cy="8229600"/>
            </a:xfrm>
            <a:prstGeom prst="rect">
              <a:avLst/>
            </a:prstGeom>
            <a:solidFill>
              <a:srgbClr val="053D57">
                <a:alpha val="89804"/>
              </a:srgbClr>
            </a:solidFill>
          </p:spPr>
          <p:txBody>
            <a:bodyPr/>
            <a:lstStyle/>
            <a:p>
              <a:endParaRPr lang="en-IN"/>
            </a:p>
          </p:txBody>
        </p:sp>
        <p:sp>
          <p:nvSpPr>
            <p:cNvPr id="5" name="TextBox 5"/>
            <p:cNvSpPr txBox="1"/>
            <p:nvPr/>
          </p:nvSpPr>
          <p:spPr>
            <a:xfrm>
              <a:off x="1068917" y="-1154247"/>
              <a:ext cx="23729950" cy="935069"/>
            </a:xfrm>
            <a:prstGeom prst="rect">
              <a:avLst/>
            </a:prstGeom>
          </p:spPr>
          <p:txBody>
            <a:bodyPr wrap="square" lIns="0" tIns="0" rIns="0" bIns="0" rtlCol="0" anchor="t">
              <a:spAutoFit/>
            </a:bodyPr>
            <a:lstStyle/>
            <a:p>
              <a:pPr marL="0" marR="0" lvl="0" indent="0" algn="ctr" defTabSz="914400" rtl="0" eaLnBrk="1" fontAlgn="auto" latinLnBrk="0" hangingPunct="1">
                <a:lnSpc>
                  <a:spcPts val="7860"/>
                </a:lnSpc>
                <a:spcBef>
                  <a:spcPts val="0"/>
                </a:spcBef>
                <a:spcAft>
                  <a:spcPts val="0"/>
                </a:spcAft>
                <a:buClrTx/>
                <a:buSzTx/>
                <a:buFontTx/>
                <a:buNone/>
                <a:tabLst/>
                <a:defRPr/>
              </a:pPr>
              <a:r>
                <a:rPr kumimoji="0" lang="en-US" sz="6000" b="0" i="0" u="none" strike="noStrike" kern="1200" cap="none" spc="174" normalizeH="0" baseline="0" noProof="0" dirty="0">
                  <a:ln>
                    <a:noFill/>
                  </a:ln>
                  <a:solidFill>
                    <a:srgbClr val="F8FBFD"/>
                  </a:solidFill>
                  <a:effectLst/>
                  <a:uLnTx/>
                  <a:uFillTx/>
                  <a:latin typeface="Montserrat Classic Bold"/>
                  <a:ea typeface="+mn-ea"/>
                  <a:cs typeface="+mn-cs"/>
                </a:rPr>
                <a:t>Form 1 – Architect Certificate</a:t>
              </a:r>
            </a:p>
          </p:txBody>
        </p:sp>
        <p:sp>
          <p:nvSpPr>
            <p:cNvPr id="6" name="TextBox 6"/>
            <p:cNvSpPr txBox="1"/>
            <p:nvPr/>
          </p:nvSpPr>
          <p:spPr>
            <a:xfrm>
              <a:off x="1068917" y="805769"/>
              <a:ext cx="23729950" cy="542984"/>
            </a:xfrm>
            <a:prstGeom prst="rect">
              <a:avLst/>
            </a:prstGeom>
          </p:spPr>
          <p:txBody>
            <a:bodyPr wrap="square" lIns="0" tIns="0" rIns="0" bIns="0" rtlCol="0" anchor="t">
              <a:spAutoFit/>
            </a:bodyPr>
            <a:lstStyle/>
            <a:p>
              <a:pPr marR="0" lvl="0" algn="just" defTabSz="914400" rtl="0" eaLnBrk="1" fontAlgn="auto" latinLnBrk="0" hangingPunct="1">
                <a:lnSpc>
                  <a:spcPts val="4500"/>
                </a:lnSpc>
                <a:spcBef>
                  <a:spcPts val="0"/>
                </a:spcBef>
                <a:spcAft>
                  <a:spcPts val="0"/>
                </a:spcAft>
                <a:buClrTx/>
                <a:buSzTx/>
                <a:tabLst/>
                <a:defRPr/>
              </a:pPr>
              <a:endParaRPr kumimoji="0" lang="en-US" sz="3000" b="0" i="0" u="none" strike="noStrike" kern="1200" cap="none" spc="30" normalizeH="0" baseline="0" noProof="0" dirty="0">
                <a:ln>
                  <a:noFill/>
                </a:ln>
                <a:solidFill>
                  <a:srgbClr val="F8FBFD"/>
                </a:solidFill>
                <a:effectLst/>
                <a:uLnTx/>
                <a:uFillTx/>
                <a:latin typeface="Montserrat Light"/>
                <a:ea typeface="+mn-ea"/>
                <a:cs typeface="+mn-cs"/>
              </a:endParaRPr>
            </a:p>
          </p:txBody>
        </p:sp>
      </p:grpSp>
      <p:sp>
        <p:nvSpPr>
          <p:cNvPr id="7" name="TextBox 6">
            <a:extLst>
              <a:ext uri="{FF2B5EF4-FFF2-40B4-BE49-F238E27FC236}">
                <a16:creationId xmlns:a16="http://schemas.microsoft.com/office/drawing/2014/main" id="{FD7D4A14-4922-D8FA-FEE8-AACEFF7CA580}"/>
              </a:ext>
            </a:extLst>
          </p:cNvPr>
          <p:cNvSpPr txBox="1"/>
          <p:nvPr/>
        </p:nvSpPr>
        <p:spPr>
          <a:xfrm>
            <a:off x="12456368" y="9607996"/>
            <a:ext cx="4392488" cy="391488"/>
          </a:xfrm>
          <a:prstGeom prst="rect">
            <a:avLst/>
          </a:prstGeom>
          <a:noFill/>
        </p:spPr>
        <p:txBody>
          <a:bodyPr wrap="square" rtlCol="0">
            <a:spAutoFit/>
          </a:bodyPr>
          <a:lstStyle/>
          <a:p>
            <a:endParaRPr lang="en-IN" dirty="0"/>
          </a:p>
        </p:txBody>
      </p:sp>
      <p:pic>
        <p:nvPicPr>
          <p:cNvPr id="10" name="Picture 9">
            <a:extLst>
              <a:ext uri="{FF2B5EF4-FFF2-40B4-BE49-F238E27FC236}">
                <a16:creationId xmlns:a16="http://schemas.microsoft.com/office/drawing/2014/main" id="{290ED836-7266-D384-D365-EF213A90DA1E}"/>
              </a:ext>
            </a:extLst>
          </p:cNvPr>
          <p:cNvPicPr>
            <a:picLocks noChangeAspect="1"/>
          </p:cNvPicPr>
          <p:nvPr/>
        </p:nvPicPr>
        <p:blipFill>
          <a:blip r:embed="rId3"/>
          <a:stretch>
            <a:fillRect/>
          </a:stretch>
        </p:blipFill>
        <p:spPr>
          <a:xfrm>
            <a:off x="2447256" y="1378345"/>
            <a:ext cx="13177463" cy="8228240"/>
          </a:xfrm>
          <a:prstGeom prst="rect">
            <a:avLst/>
          </a:prstGeom>
        </p:spPr>
      </p:pic>
    </p:spTree>
    <p:extLst>
      <p:ext uri="{BB962C8B-B14F-4D97-AF65-F5344CB8AC3E}">
        <p14:creationId xmlns:p14="http://schemas.microsoft.com/office/powerpoint/2010/main" val="31717631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3709" b="13709"/>
          <a:stretch>
            <a:fillRect/>
          </a:stretch>
        </p:blipFill>
        <p:spPr>
          <a:xfrm>
            <a:off x="0" y="0"/>
            <a:ext cx="18288000" cy="10287000"/>
          </a:xfrm>
          <a:prstGeom prst="rect">
            <a:avLst/>
          </a:prstGeom>
        </p:spPr>
      </p:pic>
      <p:grpSp>
        <p:nvGrpSpPr>
          <p:cNvPr id="3" name="Group 3"/>
          <p:cNvGrpSpPr/>
          <p:nvPr/>
        </p:nvGrpSpPr>
        <p:grpSpPr>
          <a:xfrm>
            <a:off x="25400" y="287516"/>
            <a:ext cx="18288000" cy="9091829"/>
            <a:chOff x="35631" y="-1154247"/>
            <a:chExt cx="25654000" cy="9351596"/>
          </a:xfrm>
        </p:grpSpPr>
        <p:sp>
          <p:nvSpPr>
            <p:cNvPr id="4" name="AutoShape 4"/>
            <p:cNvSpPr/>
            <p:nvPr/>
          </p:nvSpPr>
          <p:spPr>
            <a:xfrm>
              <a:off x="35631" y="-32251"/>
              <a:ext cx="25654000" cy="8229600"/>
            </a:xfrm>
            <a:prstGeom prst="rect">
              <a:avLst/>
            </a:prstGeom>
            <a:solidFill>
              <a:srgbClr val="053D57">
                <a:alpha val="89804"/>
              </a:srgbClr>
            </a:solidFill>
          </p:spPr>
          <p:txBody>
            <a:bodyPr/>
            <a:lstStyle/>
            <a:p>
              <a:endParaRPr lang="en-IN"/>
            </a:p>
          </p:txBody>
        </p:sp>
        <p:sp>
          <p:nvSpPr>
            <p:cNvPr id="5" name="TextBox 5"/>
            <p:cNvSpPr txBox="1"/>
            <p:nvPr/>
          </p:nvSpPr>
          <p:spPr>
            <a:xfrm>
              <a:off x="1068917" y="-1154247"/>
              <a:ext cx="23729950" cy="935069"/>
            </a:xfrm>
            <a:prstGeom prst="rect">
              <a:avLst/>
            </a:prstGeom>
          </p:spPr>
          <p:txBody>
            <a:bodyPr wrap="square" lIns="0" tIns="0" rIns="0" bIns="0" rtlCol="0" anchor="t">
              <a:spAutoFit/>
            </a:bodyPr>
            <a:lstStyle/>
            <a:p>
              <a:pPr marL="0" marR="0" lvl="0" indent="0" algn="ctr" defTabSz="914400" rtl="0" eaLnBrk="1" fontAlgn="auto" latinLnBrk="0" hangingPunct="1">
                <a:lnSpc>
                  <a:spcPts val="7860"/>
                </a:lnSpc>
                <a:spcBef>
                  <a:spcPts val="0"/>
                </a:spcBef>
                <a:spcAft>
                  <a:spcPts val="0"/>
                </a:spcAft>
                <a:buClrTx/>
                <a:buSzTx/>
                <a:buFontTx/>
                <a:buNone/>
                <a:tabLst/>
                <a:defRPr/>
              </a:pPr>
              <a:r>
                <a:rPr kumimoji="0" lang="en-US" sz="6000" b="0" i="0" u="none" strike="noStrike" kern="1200" cap="none" spc="174" normalizeH="0" baseline="0" noProof="0" dirty="0">
                  <a:ln>
                    <a:noFill/>
                  </a:ln>
                  <a:solidFill>
                    <a:srgbClr val="F8FBFD"/>
                  </a:solidFill>
                  <a:effectLst/>
                  <a:uLnTx/>
                  <a:uFillTx/>
                  <a:latin typeface="Montserrat Classic Bold"/>
                  <a:ea typeface="+mn-ea"/>
                  <a:cs typeface="+mn-cs"/>
                </a:rPr>
                <a:t>Form 2 – Engineer Certificate</a:t>
              </a:r>
            </a:p>
          </p:txBody>
        </p:sp>
        <p:sp>
          <p:nvSpPr>
            <p:cNvPr id="6" name="TextBox 6"/>
            <p:cNvSpPr txBox="1"/>
            <p:nvPr/>
          </p:nvSpPr>
          <p:spPr>
            <a:xfrm>
              <a:off x="1068917" y="805769"/>
              <a:ext cx="23729950" cy="542984"/>
            </a:xfrm>
            <a:prstGeom prst="rect">
              <a:avLst/>
            </a:prstGeom>
          </p:spPr>
          <p:txBody>
            <a:bodyPr wrap="square" lIns="0" tIns="0" rIns="0" bIns="0" rtlCol="0" anchor="t">
              <a:spAutoFit/>
            </a:bodyPr>
            <a:lstStyle/>
            <a:p>
              <a:pPr marR="0" lvl="0" algn="just" defTabSz="914400" rtl="0" eaLnBrk="1" fontAlgn="auto" latinLnBrk="0" hangingPunct="1">
                <a:lnSpc>
                  <a:spcPts val="4500"/>
                </a:lnSpc>
                <a:spcBef>
                  <a:spcPts val="0"/>
                </a:spcBef>
                <a:spcAft>
                  <a:spcPts val="0"/>
                </a:spcAft>
                <a:buClrTx/>
                <a:buSzTx/>
                <a:tabLst/>
                <a:defRPr/>
              </a:pPr>
              <a:endParaRPr kumimoji="0" lang="en-US" sz="3000" b="0" i="0" u="none" strike="noStrike" kern="1200" cap="none" spc="30" normalizeH="0" baseline="0" noProof="0" dirty="0">
                <a:ln>
                  <a:noFill/>
                </a:ln>
                <a:solidFill>
                  <a:srgbClr val="F8FBFD"/>
                </a:solidFill>
                <a:effectLst/>
                <a:uLnTx/>
                <a:uFillTx/>
                <a:latin typeface="Montserrat Light"/>
                <a:ea typeface="+mn-ea"/>
                <a:cs typeface="+mn-cs"/>
              </a:endParaRPr>
            </a:p>
          </p:txBody>
        </p:sp>
      </p:grpSp>
      <p:sp>
        <p:nvSpPr>
          <p:cNvPr id="7" name="TextBox 6">
            <a:extLst>
              <a:ext uri="{FF2B5EF4-FFF2-40B4-BE49-F238E27FC236}">
                <a16:creationId xmlns:a16="http://schemas.microsoft.com/office/drawing/2014/main" id="{FD7D4A14-4922-D8FA-FEE8-AACEFF7CA580}"/>
              </a:ext>
            </a:extLst>
          </p:cNvPr>
          <p:cNvSpPr txBox="1"/>
          <p:nvPr/>
        </p:nvSpPr>
        <p:spPr>
          <a:xfrm>
            <a:off x="12456368" y="9607996"/>
            <a:ext cx="4392488" cy="391488"/>
          </a:xfrm>
          <a:prstGeom prst="rect">
            <a:avLst/>
          </a:prstGeom>
          <a:noFill/>
        </p:spPr>
        <p:txBody>
          <a:bodyPr wrap="square" rtlCol="0">
            <a:spAutoFit/>
          </a:bodyPr>
          <a:lstStyle/>
          <a:p>
            <a:endParaRPr lang="en-IN" dirty="0"/>
          </a:p>
        </p:txBody>
      </p:sp>
      <p:pic>
        <p:nvPicPr>
          <p:cNvPr id="9" name="Picture 8">
            <a:extLst>
              <a:ext uri="{FF2B5EF4-FFF2-40B4-BE49-F238E27FC236}">
                <a16:creationId xmlns:a16="http://schemas.microsoft.com/office/drawing/2014/main" id="{D5AE215C-D169-26E5-B260-0DEDC4CFAF53}"/>
              </a:ext>
            </a:extLst>
          </p:cNvPr>
          <p:cNvPicPr>
            <a:picLocks noChangeAspect="1"/>
          </p:cNvPicPr>
          <p:nvPr/>
        </p:nvPicPr>
        <p:blipFill>
          <a:blip r:embed="rId3"/>
          <a:stretch>
            <a:fillRect/>
          </a:stretch>
        </p:blipFill>
        <p:spPr>
          <a:xfrm>
            <a:off x="3235207" y="1666363"/>
            <a:ext cx="11817585" cy="7223617"/>
          </a:xfrm>
          <a:prstGeom prst="rect">
            <a:avLst/>
          </a:prstGeom>
        </p:spPr>
      </p:pic>
    </p:spTree>
    <p:extLst>
      <p:ext uri="{BB962C8B-B14F-4D97-AF65-F5344CB8AC3E}">
        <p14:creationId xmlns:p14="http://schemas.microsoft.com/office/powerpoint/2010/main" val="984260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3709" b="13709"/>
          <a:stretch>
            <a:fillRect/>
          </a:stretch>
        </p:blipFill>
        <p:spPr>
          <a:xfrm>
            <a:off x="0" y="0"/>
            <a:ext cx="18288000" cy="10287000"/>
          </a:xfrm>
          <a:prstGeom prst="rect">
            <a:avLst/>
          </a:prstGeom>
        </p:spPr>
      </p:pic>
      <p:grpSp>
        <p:nvGrpSpPr>
          <p:cNvPr id="3" name="Group 3"/>
          <p:cNvGrpSpPr/>
          <p:nvPr/>
        </p:nvGrpSpPr>
        <p:grpSpPr>
          <a:xfrm>
            <a:off x="25400" y="287516"/>
            <a:ext cx="18288000" cy="9091829"/>
            <a:chOff x="35631" y="-1154247"/>
            <a:chExt cx="25654000" cy="9351596"/>
          </a:xfrm>
        </p:grpSpPr>
        <p:sp>
          <p:nvSpPr>
            <p:cNvPr id="4" name="AutoShape 4"/>
            <p:cNvSpPr/>
            <p:nvPr/>
          </p:nvSpPr>
          <p:spPr>
            <a:xfrm>
              <a:off x="35631" y="-32251"/>
              <a:ext cx="25654000" cy="8229600"/>
            </a:xfrm>
            <a:prstGeom prst="rect">
              <a:avLst/>
            </a:prstGeom>
            <a:solidFill>
              <a:srgbClr val="053D57">
                <a:alpha val="89804"/>
              </a:srgbClr>
            </a:solidFill>
          </p:spPr>
          <p:txBody>
            <a:bodyPr/>
            <a:lstStyle/>
            <a:p>
              <a:r>
                <a:rPr lang="en-IN" dirty="0"/>
                <a:t> </a:t>
              </a:r>
              <a:r>
                <a:rPr lang="en-US" sz="3000" b="1" u="sng" dirty="0">
                  <a:solidFill>
                    <a:schemeClr val="bg1"/>
                  </a:solidFill>
                  <a:latin typeface="Montserrat Light" panose="00000400000000000000" pitchFamily="2" charset="0"/>
                </a:rPr>
                <a:t>Form 3A – Excel Template</a:t>
              </a:r>
              <a:endParaRPr lang="en-IN" sz="3000" b="1" u="sng" dirty="0"/>
            </a:p>
          </p:txBody>
        </p:sp>
        <p:sp>
          <p:nvSpPr>
            <p:cNvPr id="5" name="TextBox 5"/>
            <p:cNvSpPr txBox="1"/>
            <p:nvPr/>
          </p:nvSpPr>
          <p:spPr>
            <a:xfrm>
              <a:off x="1068917" y="-1154247"/>
              <a:ext cx="23729950" cy="909479"/>
            </a:xfrm>
            <a:prstGeom prst="rect">
              <a:avLst/>
            </a:prstGeom>
          </p:spPr>
          <p:txBody>
            <a:bodyPr wrap="square" lIns="0" tIns="0" rIns="0" bIns="0" rtlCol="0" anchor="t">
              <a:spAutoFit/>
            </a:bodyPr>
            <a:lstStyle/>
            <a:p>
              <a:pPr marL="0" marR="0" lvl="0" indent="0" algn="ctr" defTabSz="914400" rtl="0" eaLnBrk="1" fontAlgn="auto" latinLnBrk="0" hangingPunct="1">
                <a:lnSpc>
                  <a:spcPts val="7860"/>
                </a:lnSpc>
                <a:spcBef>
                  <a:spcPts val="0"/>
                </a:spcBef>
                <a:spcAft>
                  <a:spcPts val="0"/>
                </a:spcAft>
                <a:buClrTx/>
                <a:buSzTx/>
                <a:buFontTx/>
                <a:buNone/>
                <a:tabLst/>
                <a:defRPr/>
              </a:pPr>
              <a:r>
                <a:rPr kumimoji="0" lang="en-US" sz="5000" b="0" i="0" u="none" strike="noStrike" kern="1200" cap="none" spc="174" normalizeH="0" baseline="0" noProof="0" dirty="0">
                  <a:ln>
                    <a:noFill/>
                  </a:ln>
                  <a:solidFill>
                    <a:srgbClr val="F8FBFD"/>
                  </a:solidFill>
                  <a:effectLst/>
                  <a:uLnTx/>
                  <a:uFillTx/>
                  <a:latin typeface="Montserrat Classic Bold"/>
                  <a:ea typeface="+mn-ea"/>
                  <a:cs typeface="+mn-cs"/>
                </a:rPr>
                <a:t>Form 3 – Chartered Accountant Certificate</a:t>
              </a:r>
            </a:p>
          </p:txBody>
        </p:sp>
        <p:sp>
          <p:nvSpPr>
            <p:cNvPr id="6" name="TextBox 6"/>
            <p:cNvSpPr txBox="1"/>
            <p:nvPr/>
          </p:nvSpPr>
          <p:spPr>
            <a:xfrm>
              <a:off x="1068917" y="805769"/>
              <a:ext cx="23729950" cy="542984"/>
            </a:xfrm>
            <a:prstGeom prst="rect">
              <a:avLst/>
            </a:prstGeom>
          </p:spPr>
          <p:txBody>
            <a:bodyPr wrap="square" lIns="0" tIns="0" rIns="0" bIns="0" rtlCol="0" anchor="t">
              <a:spAutoFit/>
            </a:bodyPr>
            <a:lstStyle/>
            <a:p>
              <a:pPr marR="0" lvl="0" algn="just" defTabSz="914400" rtl="0" eaLnBrk="1" fontAlgn="auto" latinLnBrk="0" hangingPunct="1">
                <a:lnSpc>
                  <a:spcPts val="4500"/>
                </a:lnSpc>
                <a:spcBef>
                  <a:spcPts val="0"/>
                </a:spcBef>
                <a:spcAft>
                  <a:spcPts val="0"/>
                </a:spcAft>
                <a:buClrTx/>
                <a:buSzTx/>
                <a:tabLst/>
                <a:defRPr/>
              </a:pPr>
              <a:endParaRPr kumimoji="0" lang="en-US" sz="3000" b="0" i="0" u="none" strike="noStrike" kern="1200" cap="none" spc="30" normalizeH="0" baseline="0" noProof="0" dirty="0">
                <a:ln>
                  <a:noFill/>
                </a:ln>
                <a:solidFill>
                  <a:srgbClr val="F8FBFD"/>
                </a:solidFill>
                <a:effectLst/>
                <a:uLnTx/>
                <a:uFillTx/>
                <a:latin typeface="Montserrat Light"/>
                <a:ea typeface="+mn-ea"/>
                <a:cs typeface="+mn-cs"/>
              </a:endParaRPr>
            </a:p>
          </p:txBody>
        </p:sp>
      </p:grpSp>
      <p:sp>
        <p:nvSpPr>
          <p:cNvPr id="7" name="TextBox 6">
            <a:extLst>
              <a:ext uri="{FF2B5EF4-FFF2-40B4-BE49-F238E27FC236}">
                <a16:creationId xmlns:a16="http://schemas.microsoft.com/office/drawing/2014/main" id="{FD7D4A14-4922-D8FA-FEE8-AACEFF7CA580}"/>
              </a:ext>
            </a:extLst>
          </p:cNvPr>
          <p:cNvSpPr txBox="1"/>
          <p:nvPr/>
        </p:nvSpPr>
        <p:spPr>
          <a:xfrm>
            <a:off x="12456368" y="9607996"/>
            <a:ext cx="4392488" cy="391488"/>
          </a:xfrm>
          <a:prstGeom prst="rect">
            <a:avLst/>
          </a:prstGeom>
          <a:noFill/>
        </p:spPr>
        <p:txBody>
          <a:bodyPr wrap="square" rtlCol="0">
            <a:spAutoFit/>
          </a:bodyPr>
          <a:lstStyle/>
          <a:p>
            <a:endParaRPr lang="en-IN" dirty="0"/>
          </a:p>
        </p:txBody>
      </p:sp>
      <p:graphicFrame>
        <p:nvGraphicFramePr>
          <p:cNvPr id="12" name="Table 11">
            <a:extLst>
              <a:ext uri="{FF2B5EF4-FFF2-40B4-BE49-F238E27FC236}">
                <a16:creationId xmlns:a16="http://schemas.microsoft.com/office/drawing/2014/main" id="{31E71582-AC8E-E9C7-1BC8-E38AEAAF3536}"/>
              </a:ext>
            </a:extLst>
          </p:cNvPr>
          <p:cNvGraphicFramePr>
            <a:graphicFrameLocks noGrp="1"/>
          </p:cNvGraphicFramePr>
          <p:nvPr>
            <p:extLst>
              <p:ext uri="{D42A27DB-BD31-4B8C-83A1-F6EECF244321}">
                <p14:modId xmlns:p14="http://schemas.microsoft.com/office/powerpoint/2010/main" val="456984754"/>
              </p:ext>
            </p:extLst>
          </p:nvPr>
        </p:nvGraphicFramePr>
        <p:xfrm>
          <a:off x="359024" y="2045711"/>
          <a:ext cx="17569953" cy="6048203"/>
        </p:xfrm>
        <a:graphic>
          <a:graphicData uri="http://schemas.openxmlformats.org/drawingml/2006/table">
            <a:tbl>
              <a:tblPr>
                <a:tableStyleId>{5C22544A-7EE6-4342-B048-85BDC9FD1C3A}</a:tableStyleId>
              </a:tblPr>
              <a:tblGrid>
                <a:gridCol w="731567">
                  <a:extLst>
                    <a:ext uri="{9D8B030D-6E8A-4147-A177-3AD203B41FA5}">
                      <a16:colId xmlns:a16="http://schemas.microsoft.com/office/drawing/2014/main" val="1046867241"/>
                    </a:ext>
                  </a:extLst>
                </a:gridCol>
                <a:gridCol w="1472395">
                  <a:extLst>
                    <a:ext uri="{9D8B030D-6E8A-4147-A177-3AD203B41FA5}">
                      <a16:colId xmlns:a16="http://schemas.microsoft.com/office/drawing/2014/main" val="2613606500"/>
                    </a:ext>
                  </a:extLst>
                </a:gridCol>
                <a:gridCol w="879731">
                  <a:extLst>
                    <a:ext uri="{9D8B030D-6E8A-4147-A177-3AD203B41FA5}">
                      <a16:colId xmlns:a16="http://schemas.microsoft.com/office/drawing/2014/main" val="846322009"/>
                    </a:ext>
                  </a:extLst>
                </a:gridCol>
                <a:gridCol w="839605">
                  <a:extLst>
                    <a:ext uri="{9D8B030D-6E8A-4147-A177-3AD203B41FA5}">
                      <a16:colId xmlns:a16="http://schemas.microsoft.com/office/drawing/2014/main" val="1710217181"/>
                    </a:ext>
                  </a:extLst>
                </a:gridCol>
                <a:gridCol w="1117262">
                  <a:extLst>
                    <a:ext uri="{9D8B030D-6E8A-4147-A177-3AD203B41FA5}">
                      <a16:colId xmlns:a16="http://schemas.microsoft.com/office/drawing/2014/main" val="940428428"/>
                    </a:ext>
                  </a:extLst>
                </a:gridCol>
                <a:gridCol w="1413896">
                  <a:extLst>
                    <a:ext uri="{9D8B030D-6E8A-4147-A177-3AD203B41FA5}">
                      <a16:colId xmlns:a16="http://schemas.microsoft.com/office/drawing/2014/main" val="3933577500"/>
                    </a:ext>
                  </a:extLst>
                </a:gridCol>
                <a:gridCol w="913688">
                  <a:extLst>
                    <a:ext uri="{9D8B030D-6E8A-4147-A177-3AD203B41FA5}">
                      <a16:colId xmlns:a16="http://schemas.microsoft.com/office/drawing/2014/main" val="1664562409"/>
                    </a:ext>
                  </a:extLst>
                </a:gridCol>
                <a:gridCol w="1123588">
                  <a:extLst>
                    <a:ext uri="{9D8B030D-6E8A-4147-A177-3AD203B41FA5}">
                      <a16:colId xmlns:a16="http://schemas.microsoft.com/office/drawing/2014/main" val="1284450927"/>
                    </a:ext>
                  </a:extLst>
                </a:gridCol>
                <a:gridCol w="1963192">
                  <a:extLst>
                    <a:ext uri="{9D8B030D-6E8A-4147-A177-3AD203B41FA5}">
                      <a16:colId xmlns:a16="http://schemas.microsoft.com/office/drawing/2014/main" val="2450131310"/>
                    </a:ext>
                  </a:extLst>
                </a:gridCol>
                <a:gridCol w="1666861">
                  <a:extLst>
                    <a:ext uri="{9D8B030D-6E8A-4147-A177-3AD203B41FA5}">
                      <a16:colId xmlns:a16="http://schemas.microsoft.com/office/drawing/2014/main" val="904869733"/>
                    </a:ext>
                  </a:extLst>
                </a:gridCol>
                <a:gridCol w="1259406">
                  <a:extLst>
                    <a:ext uri="{9D8B030D-6E8A-4147-A177-3AD203B41FA5}">
                      <a16:colId xmlns:a16="http://schemas.microsoft.com/office/drawing/2014/main" val="3184866210"/>
                    </a:ext>
                  </a:extLst>
                </a:gridCol>
                <a:gridCol w="975423">
                  <a:extLst>
                    <a:ext uri="{9D8B030D-6E8A-4147-A177-3AD203B41FA5}">
                      <a16:colId xmlns:a16="http://schemas.microsoft.com/office/drawing/2014/main" val="798890295"/>
                    </a:ext>
                  </a:extLst>
                </a:gridCol>
                <a:gridCol w="990857">
                  <a:extLst>
                    <a:ext uri="{9D8B030D-6E8A-4147-A177-3AD203B41FA5}">
                      <a16:colId xmlns:a16="http://schemas.microsoft.com/office/drawing/2014/main" val="2516771511"/>
                    </a:ext>
                  </a:extLst>
                </a:gridCol>
                <a:gridCol w="1148283">
                  <a:extLst>
                    <a:ext uri="{9D8B030D-6E8A-4147-A177-3AD203B41FA5}">
                      <a16:colId xmlns:a16="http://schemas.microsoft.com/office/drawing/2014/main" val="908587133"/>
                    </a:ext>
                  </a:extLst>
                </a:gridCol>
                <a:gridCol w="1074199">
                  <a:extLst>
                    <a:ext uri="{9D8B030D-6E8A-4147-A177-3AD203B41FA5}">
                      <a16:colId xmlns:a16="http://schemas.microsoft.com/office/drawing/2014/main" val="2941426883"/>
                    </a:ext>
                  </a:extLst>
                </a:gridCol>
              </a:tblGrid>
              <a:tr h="1884207">
                <a:tc>
                  <a:txBody>
                    <a:bodyPr/>
                    <a:lstStyle/>
                    <a:p>
                      <a:pPr algn="l" fontAlgn="b"/>
                      <a:r>
                        <a:rPr lang="en-IN" sz="2000" u="none" strike="noStrike">
                          <a:effectLst/>
                        </a:rPr>
                        <a:t>BLOCK TYPE</a:t>
                      </a:r>
                      <a:endParaRPr lang="en-IN" sz="2000" b="1" i="0" u="none" strike="noStrike">
                        <a:solidFill>
                          <a:srgbClr val="000000"/>
                        </a:solidFill>
                        <a:effectLst/>
                        <a:latin typeface="Calibri" panose="020F0502020204030204" pitchFamily="34" charset="0"/>
                      </a:endParaRPr>
                    </a:p>
                  </a:txBody>
                  <a:tcPr marL="4341" marR="4341" marT="4341" marB="0" anchor="b"/>
                </a:tc>
                <a:tc>
                  <a:txBody>
                    <a:bodyPr/>
                    <a:lstStyle/>
                    <a:p>
                      <a:pPr algn="l" fontAlgn="b"/>
                      <a:r>
                        <a:rPr lang="en-IN" sz="2000" u="none" strike="noStrike">
                          <a:effectLst/>
                        </a:rPr>
                        <a:t>FLAT/BUNGLOW/OFFICE</a:t>
                      </a:r>
                      <a:endParaRPr lang="en-IN" sz="2000" b="1" i="0" u="none" strike="noStrike">
                        <a:solidFill>
                          <a:srgbClr val="000000"/>
                        </a:solidFill>
                        <a:effectLst/>
                        <a:latin typeface="Calibri" panose="020F0502020204030204" pitchFamily="34" charset="0"/>
                      </a:endParaRPr>
                    </a:p>
                  </a:txBody>
                  <a:tcPr marL="4341" marR="4341" marT="4341" marB="0" anchor="b"/>
                </a:tc>
                <a:tc>
                  <a:txBody>
                    <a:bodyPr/>
                    <a:lstStyle/>
                    <a:p>
                      <a:pPr algn="l" fontAlgn="b"/>
                      <a:r>
                        <a:rPr lang="en-IN" sz="2000" u="none" strike="noStrike">
                          <a:effectLst/>
                        </a:rPr>
                        <a:t>USAGE</a:t>
                      </a:r>
                      <a:endParaRPr lang="en-IN" sz="2000" b="1" i="0" u="none" strike="noStrike">
                        <a:solidFill>
                          <a:srgbClr val="000000"/>
                        </a:solidFill>
                        <a:effectLst/>
                        <a:latin typeface="Calibri" panose="020F0502020204030204" pitchFamily="34" charset="0"/>
                      </a:endParaRPr>
                    </a:p>
                  </a:txBody>
                  <a:tcPr marL="4341" marR="4341" marT="4341" marB="0" anchor="b"/>
                </a:tc>
                <a:tc>
                  <a:txBody>
                    <a:bodyPr/>
                    <a:lstStyle/>
                    <a:p>
                      <a:pPr algn="l" fontAlgn="b"/>
                      <a:r>
                        <a:rPr lang="en-IN" sz="2000" u="none" strike="noStrike">
                          <a:effectLst/>
                        </a:rPr>
                        <a:t>CARPET AREA</a:t>
                      </a:r>
                      <a:endParaRPr lang="en-IN" sz="2000" b="1" i="0" u="none" strike="noStrike">
                        <a:solidFill>
                          <a:srgbClr val="000000"/>
                        </a:solidFill>
                        <a:effectLst/>
                        <a:latin typeface="Calibri" panose="020F0502020204030204" pitchFamily="34" charset="0"/>
                      </a:endParaRPr>
                    </a:p>
                  </a:txBody>
                  <a:tcPr marL="4341" marR="4341" marT="4341" marB="0" anchor="b"/>
                </a:tc>
                <a:tc>
                  <a:txBody>
                    <a:bodyPr/>
                    <a:lstStyle/>
                    <a:p>
                      <a:pPr algn="l" fontAlgn="b"/>
                      <a:r>
                        <a:rPr lang="en-IN" sz="2000" u="none" strike="noStrike">
                          <a:effectLst/>
                        </a:rPr>
                        <a:t>AREA OF EXCLUSIVE BALCONY</a:t>
                      </a:r>
                      <a:endParaRPr lang="en-IN" sz="2000" b="1" i="0" u="none" strike="noStrike">
                        <a:solidFill>
                          <a:srgbClr val="000000"/>
                        </a:solidFill>
                        <a:effectLst/>
                        <a:latin typeface="Calibri" panose="020F0502020204030204" pitchFamily="34" charset="0"/>
                      </a:endParaRPr>
                    </a:p>
                  </a:txBody>
                  <a:tcPr marL="4341" marR="4341" marT="4341" marB="0" anchor="b"/>
                </a:tc>
                <a:tc>
                  <a:txBody>
                    <a:bodyPr/>
                    <a:lstStyle/>
                    <a:p>
                      <a:pPr algn="l" fontAlgn="b"/>
                      <a:r>
                        <a:rPr lang="en-IN" sz="2000" u="none" strike="noStrike">
                          <a:effectLst/>
                        </a:rPr>
                        <a:t>STATUS</a:t>
                      </a:r>
                      <a:endParaRPr lang="en-IN" sz="2000" b="1" i="0" u="none" strike="noStrike">
                        <a:solidFill>
                          <a:srgbClr val="000000"/>
                        </a:solidFill>
                        <a:effectLst/>
                        <a:latin typeface="Calibri" panose="020F0502020204030204" pitchFamily="34" charset="0"/>
                      </a:endParaRPr>
                    </a:p>
                  </a:txBody>
                  <a:tcPr marL="4341" marR="4341" marT="4341" marB="0" anchor="b"/>
                </a:tc>
                <a:tc>
                  <a:txBody>
                    <a:bodyPr/>
                    <a:lstStyle/>
                    <a:p>
                      <a:pPr algn="l" fontAlgn="b"/>
                      <a:r>
                        <a:rPr lang="en-IN" sz="2000" u="none" strike="noStrike">
                          <a:effectLst/>
                        </a:rPr>
                        <a:t>UNIT AMOUNT</a:t>
                      </a:r>
                      <a:endParaRPr lang="en-IN" sz="2000" b="1" i="0" u="none" strike="noStrike">
                        <a:solidFill>
                          <a:srgbClr val="000000"/>
                        </a:solidFill>
                        <a:effectLst/>
                        <a:latin typeface="Calibri" panose="020F0502020204030204" pitchFamily="34" charset="0"/>
                      </a:endParaRPr>
                    </a:p>
                  </a:txBody>
                  <a:tcPr marL="4341" marR="4341" marT="4341" marB="0" anchor="b"/>
                </a:tc>
                <a:tc>
                  <a:txBody>
                    <a:bodyPr/>
                    <a:lstStyle/>
                    <a:p>
                      <a:pPr algn="l" fontAlgn="b"/>
                      <a:r>
                        <a:rPr lang="en-IN" sz="2000" u="none" strike="noStrike">
                          <a:effectLst/>
                        </a:rPr>
                        <a:t>RECEIVED AMOUNT</a:t>
                      </a:r>
                      <a:endParaRPr lang="en-IN" sz="2000" b="1" i="0" u="none" strike="noStrike">
                        <a:solidFill>
                          <a:srgbClr val="000000"/>
                        </a:solidFill>
                        <a:effectLst/>
                        <a:latin typeface="Calibri" panose="020F0502020204030204" pitchFamily="34" charset="0"/>
                      </a:endParaRPr>
                    </a:p>
                  </a:txBody>
                  <a:tcPr marL="4341" marR="4341" marT="4341" marB="0" anchor="b"/>
                </a:tc>
                <a:tc>
                  <a:txBody>
                    <a:bodyPr/>
                    <a:lstStyle/>
                    <a:p>
                      <a:pPr algn="l" fontAlgn="b"/>
                      <a:r>
                        <a:rPr lang="en-US" sz="2000" u="none" strike="noStrike">
                          <a:effectLst/>
                        </a:rPr>
                        <a:t>DATE OF AGREEMENT OF SALE</a:t>
                      </a:r>
                      <a:endParaRPr lang="en-US" sz="2000" b="1" i="0" u="none" strike="noStrike">
                        <a:solidFill>
                          <a:srgbClr val="000000"/>
                        </a:solidFill>
                        <a:effectLst/>
                        <a:latin typeface="Calibri" panose="020F0502020204030204" pitchFamily="34" charset="0"/>
                      </a:endParaRPr>
                    </a:p>
                  </a:txBody>
                  <a:tcPr marL="4341" marR="4341" marT="4341" marB="0" anchor="b"/>
                </a:tc>
                <a:tc>
                  <a:txBody>
                    <a:bodyPr/>
                    <a:lstStyle/>
                    <a:p>
                      <a:pPr algn="l" fontAlgn="b"/>
                      <a:r>
                        <a:rPr lang="en-IN" sz="2000" u="none" strike="noStrike">
                          <a:effectLst/>
                        </a:rPr>
                        <a:t>ENCUMBRANCE STATUS</a:t>
                      </a:r>
                      <a:endParaRPr lang="en-IN" sz="2000" b="1" i="0" u="none" strike="noStrike">
                        <a:solidFill>
                          <a:srgbClr val="000000"/>
                        </a:solidFill>
                        <a:effectLst/>
                        <a:latin typeface="Calibri" panose="020F0502020204030204" pitchFamily="34" charset="0"/>
                      </a:endParaRPr>
                    </a:p>
                  </a:txBody>
                  <a:tcPr marL="4341" marR="4341" marT="4341" marB="0" anchor="b"/>
                </a:tc>
                <a:tc>
                  <a:txBody>
                    <a:bodyPr/>
                    <a:lstStyle/>
                    <a:p>
                      <a:pPr algn="l" fontAlgn="b"/>
                      <a:r>
                        <a:rPr lang="en-IN" sz="2000" u="none" strike="noStrike">
                          <a:effectLst/>
                        </a:rPr>
                        <a:t>ALLOTEE NAME</a:t>
                      </a:r>
                      <a:endParaRPr lang="en-IN" sz="2000" b="1" i="0" u="none" strike="noStrike">
                        <a:solidFill>
                          <a:srgbClr val="000000"/>
                        </a:solidFill>
                        <a:effectLst/>
                        <a:latin typeface="Calibri" panose="020F0502020204030204" pitchFamily="34" charset="0"/>
                      </a:endParaRPr>
                    </a:p>
                  </a:txBody>
                  <a:tcPr marL="4341" marR="4341" marT="4341" marB="0" anchor="b"/>
                </a:tc>
                <a:tc>
                  <a:txBody>
                    <a:bodyPr/>
                    <a:lstStyle/>
                    <a:p>
                      <a:pPr algn="l" fontAlgn="b"/>
                      <a:r>
                        <a:rPr lang="en-IN" sz="2000" u="none" strike="noStrike">
                          <a:effectLst/>
                        </a:rPr>
                        <a:t>TYPE OF KYC</a:t>
                      </a:r>
                      <a:endParaRPr lang="en-IN" sz="2000" b="1" i="0" u="none" strike="noStrike">
                        <a:solidFill>
                          <a:srgbClr val="000000"/>
                        </a:solidFill>
                        <a:effectLst/>
                        <a:latin typeface="Calibri" panose="020F0502020204030204" pitchFamily="34" charset="0"/>
                      </a:endParaRPr>
                    </a:p>
                  </a:txBody>
                  <a:tcPr marL="4341" marR="4341" marT="4341" marB="0" anchor="b"/>
                </a:tc>
                <a:tc>
                  <a:txBody>
                    <a:bodyPr/>
                    <a:lstStyle/>
                    <a:p>
                      <a:pPr algn="l" fontAlgn="b"/>
                      <a:r>
                        <a:rPr lang="en-IN" sz="2000" u="none" strike="noStrike">
                          <a:effectLst/>
                        </a:rPr>
                        <a:t>KYC ID</a:t>
                      </a:r>
                      <a:endParaRPr lang="en-IN" sz="2000" b="1" i="0" u="none" strike="noStrike">
                        <a:solidFill>
                          <a:srgbClr val="000000"/>
                        </a:solidFill>
                        <a:effectLst/>
                        <a:latin typeface="Calibri" panose="020F0502020204030204" pitchFamily="34" charset="0"/>
                      </a:endParaRPr>
                    </a:p>
                  </a:txBody>
                  <a:tcPr marL="4341" marR="4341" marT="4341" marB="0" anchor="b"/>
                </a:tc>
                <a:tc>
                  <a:txBody>
                    <a:bodyPr/>
                    <a:lstStyle/>
                    <a:p>
                      <a:pPr algn="l" fontAlgn="b"/>
                      <a:r>
                        <a:rPr lang="en-IN" sz="2000" u="none" strike="noStrike">
                          <a:effectLst/>
                        </a:rPr>
                        <a:t>MOBILE NUMBER</a:t>
                      </a:r>
                      <a:endParaRPr lang="en-IN" sz="2000" b="1" i="0" u="none" strike="noStrike">
                        <a:solidFill>
                          <a:srgbClr val="000000"/>
                        </a:solidFill>
                        <a:effectLst/>
                        <a:latin typeface="Calibri" panose="020F0502020204030204" pitchFamily="34" charset="0"/>
                      </a:endParaRPr>
                    </a:p>
                  </a:txBody>
                  <a:tcPr marL="4341" marR="4341" marT="4341" marB="0" anchor="b"/>
                </a:tc>
                <a:tc>
                  <a:txBody>
                    <a:bodyPr/>
                    <a:lstStyle/>
                    <a:p>
                      <a:pPr algn="l" fontAlgn="b"/>
                      <a:r>
                        <a:rPr lang="en-IN" sz="2000" u="none" strike="noStrike">
                          <a:effectLst/>
                        </a:rPr>
                        <a:t>REDEVELOPMENT</a:t>
                      </a:r>
                      <a:endParaRPr lang="en-IN" sz="2000" b="1" i="0" u="none" strike="noStrike">
                        <a:solidFill>
                          <a:srgbClr val="000000"/>
                        </a:solidFill>
                        <a:effectLst/>
                        <a:latin typeface="Calibri" panose="020F0502020204030204" pitchFamily="34" charset="0"/>
                      </a:endParaRPr>
                    </a:p>
                  </a:txBody>
                  <a:tcPr marL="4341" marR="4341" marT="4341" marB="0" anchor="b"/>
                </a:tc>
                <a:extLst>
                  <a:ext uri="{0D108BD9-81ED-4DB2-BD59-A6C34878D82A}">
                    <a16:rowId xmlns:a16="http://schemas.microsoft.com/office/drawing/2014/main" val="693077698"/>
                  </a:ext>
                </a:extLst>
              </a:tr>
              <a:tr h="1040999">
                <a:tc>
                  <a:txBody>
                    <a:bodyPr/>
                    <a:lstStyle/>
                    <a:p>
                      <a:pPr algn="l" fontAlgn="b"/>
                      <a:r>
                        <a:rPr lang="en-IN" sz="2000" u="none" strike="noStrike">
                          <a:effectLst/>
                        </a:rPr>
                        <a:t>Wing A+B</a:t>
                      </a:r>
                      <a:endParaRPr lang="en-IN" sz="2000" b="0" i="0" u="none" strike="noStrike">
                        <a:solidFill>
                          <a:srgbClr val="000000"/>
                        </a:solidFill>
                        <a:effectLst/>
                        <a:latin typeface="Calibri" panose="020F0502020204030204" pitchFamily="34" charset="0"/>
                      </a:endParaRPr>
                    </a:p>
                  </a:txBody>
                  <a:tcPr marL="4341" marR="4341" marT="4341" marB="0" anchor="b"/>
                </a:tc>
                <a:tc>
                  <a:txBody>
                    <a:bodyPr/>
                    <a:lstStyle/>
                    <a:p>
                      <a:pPr algn="l" fontAlgn="b"/>
                      <a:r>
                        <a:rPr lang="en-IN" sz="2000" u="none" strike="noStrike">
                          <a:effectLst/>
                        </a:rPr>
                        <a:t>A-1</a:t>
                      </a:r>
                      <a:endParaRPr lang="en-IN" sz="2000" b="0" i="0" u="none" strike="noStrike">
                        <a:solidFill>
                          <a:srgbClr val="000000"/>
                        </a:solidFill>
                        <a:effectLst/>
                        <a:latin typeface="Calibri" panose="020F0502020204030204" pitchFamily="34" charset="0"/>
                      </a:endParaRPr>
                    </a:p>
                  </a:txBody>
                  <a:tcPr marL="4341" marR="4341" marT="4341" marB="0" anchor="b"/>
                </a:tc>
                <a:tc>
                  <a:txBody>
                    <a:bodyPr/>
                    <a:lstStyle/>
                    <a:p>
                      <a:pPr algn="l" fontAlgn="b"/>
                      <a:r>
                        <a:rPr lang="en-IN" sz="2000" u="none" strike="noStrike" dirty="0">
                          <a:effectLst/>
                        </a:rPr>
                        <a:t>Shop</a:t>
                      </a:r>
                      <a:endParaRPr lang="en-IN" sz="2000" b="0" i="0" u="none" strike="noStrike" dirty="0">
                        <a:solidFill>
                          <a:srgbClr val="000000"/>
                        </a:solidFill>
                        <a:effectLst/>
                        <a:latin typeface="Calibri" panose="020F0502020204030204" pitchFamily="34" charset="0"/>
                      </a:endParaRPr>
                    </a:p>
                  </a:txBody>
                  <a:tcPr marL="4341" marR="4341" marT="4341" marB="0" anchor="b"/>
                </a:tc>
                <a:tc>
                  <a:txBody>
                    <a:bodyPr/>
                    <a:lstStyle/>
                    <a:p>
                      <a:pPr algn="r" fontAlgn="b"/>
                      <a:r>
                        <a:rPr lang="en-IN" sz="2000" u="none" strike="noStrike">
                          <a:effectLst/>
                        </a:rPr>
                        <a:t>36.55</a:t>
                      </a:r>
                      <a:endParaRPr lang="en-IN" sz="2000" b="0" i="0" u="none" strike="noStrike">
                        <a:solidFill>
                          <a:srgbClr val="000000"/>
                        </a:solidFill>
                        <a:effectLst/>
                        <a:latin typeface="Calibri" panose="020F0502020204030204" pitchFamily="34" charset="0"/>
                      </a:endParaRPr>
                    </a:p>
                  </a:txBody>
                  <a:tcPr marL="4341" marR="4341" marT="4341" marB="0" anchor="b"/>
                </a:tc>
                <a:tc>
                  <a:txBody>
                    <a:bodyPr/>
                    <a:lstStyle/>
                    <a:p>
                      <a:pPr algn="r" fontAlgn="b"/>
                      <a:r>
                        <a:rPr lang="en-IN" sz="2000" u="none" strike="noStrike">
                          <a:effectLst/>
                        </a:rPr>
                        <a:t>0</a:t>
                      </a:r>
                      <a:endParaRPr lang="en-IN" sz="2000" b="0" i="0" u="none" strike="noStrike">
                        <a:solidFill>
                          <a:srgbClr val="000000"/>
                        </a:solidFill>
                        <a:effectLst/>
                        <a:latin typeface="Calibri" panose="020F0502020204030204" pitchFamily="34" charset="0"/>
                      </a:endParaRPr>
                    </a:p>
                  </a:txBody>
                  <a:tcPr marL="4341" marR="4341" marT="4341" marB="0" anchor="b"/>
                </a:tc>
                <a:tc>
                  <a:txBody>
                    <a:bodyPr/>
                    <a:lstStyle/>
                    <a:p>
                      <a:pPr algn="l" fontAlgn="b"/>
                      <a:r>
                        <a:rPr lang="en-IN" sz="2000" u="none" strike="noStrike">
                          <a:effectLst/>
                        </a:rPr>
                        <a:t>UNBOOKED</a:t>
                      </a:r>
                      <a:endParaRPr lang="en-IN" sz="2000" b="0" i="0" u="none" strike="noStrike">
                        <a:solidFill>
                          <a:srgbClr val="000000"/>
                        </a:solidFill>
                        <a:effectLst/>
                        <a:latin typeface="Calibri" panose="020F0502020204030204" pitchFamily="34" charset="0"/>
                      </a:endParaRPr>
                    </a:p>
                  </a:txBody>
                  <a:tcPr marL="4341" marR="4341" marT="4341" marB="0" anchor="b"/>
                </a:tc>
                <a:tc>
                  <a:txBody>
                    <a:bodyPr/>
                    <a:lstStyle/>
                    <a:p>
                      <a:pPr algn="r" fontAlgn="b"/>
                      <a:r>
                        <a:rPr lang="en-IN" sz="2000" u="none" strike="noStrike">
                          <a:effectLst/>
                        </a:rPr>
                        <a:t>2750000</a:t>
                      </a:r>
                      <a:endParaRPr lang="en-IN" sz="2000" b="0" i="0" u="none" strike="noStrike">
                        <a:solidFill>
                          <a:srgbClr val="000000"/>
                        </a:solidFill>
                        <a:effectLst/>
                        <a:latin typeface="Calibri" panose="020F0502020204030204" pitchFamily="34" charset="0"/>
                      </a:endParaRPr>
                    </a:p>
                  </a:txBody>
                  <a:tcPr marL="4341" marR="4341" marT="4341" marB="0" anchor="b"/>
                </a:tc>
                <a:tc>
                  <a:txBody>
                    <a:bodyPr/>
                    <a:lstStyle/>
                    <a:p>
                      <a:pPr algn="r" fontAlgn="b"/>
                      <a:r>
                        <a:rPr lang="en-IN" sz="2000" u="none" strike="noStrike">
                          <a:effectLst/>
                        </a:rPr>
                        <a:t>0</a:t>
                      </a:r>
                      <a:endParaRPr lang="en-IN" sz="2000" b="0" i="0" u="none" strike="noStrike">
                        <a:solidFill>
                          <a:srgbClr val="000000"/>
                        </a:solidFill>
                        <a:effectLst/>
                        <a:latin typeface="Calibri" panose="020F0502020204030204" pitchFamily="34" charset="0"/>
                      </a:endParaRPr>
                    </a:p>
                  </a:txBody>
                  <a:tcPr marL="4341" marR="4341" marT="4341" marB="0" anchor="b"/>
                </a:tc>
                <a:tc>
                  <a:txBody>
                    <a:bodyPr/>
                    <a:lstStyle/>
                    <a:p>
                      <a:pPr algn="l" fontAlgn="b"/>
                      <a:endParaRPr lang="en-IN" sz="2000" b="0" i="0" u="none" strike="noStrike">
                        <a:solidFill>
                          <a:srgbClr val="000000"/>
                        </a:solidFill>
                        <a:effectLst/>
                        <a:latin typeface="Calibri" panose="020F0502020204030204" pitchFamily="34" charset="0"/>
                      </a:endParaRPr>
                    </a:p>
                  </a:txBody>
                  <a:tcPr marL="4341" marR="4341" marT="4341" marB="0" anchor="b"/>
                </a:tc>
                <a:tc>
                  <a:txBody>
                    <a:bodyPr/>
                    <a:lstStyle/>
                    <a:p>
                      <a:pPr algn="l" fontAlgn="b"/>
                      <a:r>
                        <a:rPr lang="en-IN" sz="2000" u="none" strike="noStrike">
                          <a:effectLst/>
                        </a:rPr>
                        <a:t>No Encumbrance</a:t>
                      </a:r>
                      <a:endParaRPr lang="en-IN" sz="2000" b="0" i="0" u="none" strike="noStrike">
                        <a:solidFill>
                          <a:srgbClr val="000000"/>
                        </a:solidFill>
                        <a:effectLst/>
                        <a:latin typeface="Calibri" panose="020F0502020204030204" pitchFamily="34" charset="0"/>
                      </a:endParaRPr>
                    </a:p>
                  </a:txBody>
                  <a:tcPr marL="4341" marR="4341" marT="4341" marB="0" anchor="b"/>
                </a:tc>
                <a:tc>
                  <a:txBody>
                    <a:bodyPr/>
                    <a:lstStyle/>
                    <a:p>
                      <a:pPr algn="l" fontAlgn="b"/>
                      <a:endParaRPr lang="en-IN" sz="2000" b="0" i="0" u="none" strike="noStrike">
                        <a:solidFill>
                          <a:srgbClr val="000000"/>
                        </a:solidFill>
                        <a:effectLst/>
                        <a:latin typeface="Calibri" panose="020F0502020204030204" pitchFamily="34" charset="0"/>
                      </a:endParaRPr>
                    </a:p>
                  </a:txBody>
                  <a:tcPr marL="4341" marR="4341" marT="4341" marB="0" anchor="b"/>
                </a:tc>
                <a:tc>
                  <a:txBody>
                    <a:bodyPr/>
                    <a:lstStyle/>
                    <a:p>
                      <a:pPr algn="l" fontAlgn="b"/>
                      <a:endParaRPr lang="en-IN" sz="2000" b="0" i="0" u="none" strike="noStrike">
                        <a:solidFill>
                          <a:srgbClr val="000000"/>
                        </a:solidFill>
                        <a:effectLst/>
                        <a:latin typeface="Calibri" panose="020F0502020204030204" pitchFamily="34" charset="0"/>
                      </a:endParaRPr>
                    </a:p>
                  </a:txBody>
                  <a:tcPr marL="4341" marR="4341" marT="4341" marB="0" anchor="b"/>
                </a:tc>
                <a:tc>
                  <a:txBody>
                    <a:bodyPr/>
                    <a:lstStyle/>
                    <a:p>
                      <a:pPr algn="l" fontAlgn="b"/>
                      <a:endParaRPr lang="en-IN" sz="2000" b="0" i="0" u="none" strike="noStrike">
                        <a:solidFill>
                          <a:srgbClr val="000000"/>
                        </a:solidFill>
                        <a:effectLst/>
                        <a:latin typeface="Calibri" panose="020F0502020204030204" pitchFamily="34" charset="0"/>
                      </a:endParaRPr>
                    </a:p>
                  </a:txBody>
                  <a:tcPr marL="4341" marR="4341" marT="4341" marB="0" anchor="b"/>
                </a:tc>
                <a:tc>
                  <a:txBody>
                    <a:bodyPr/>
                    <a:lstStyle/>
                    <a:p>
                      <a:pPr algn="l" fontAlgn="b"/>
                      <a:endParaRPr lang="en-IN" sz="2000" b="0" i="0" u="none" strike="noStrike">
                        <a:solidFill>
                          <a:srgbClr val="000000"/>
                        </a:solidFill>
                        <a:effectLst/>
                        <a:latin typeface="Calibri" panose="020F0502020204030204" pitchFamily="34" charset="0"/>
                      </a:endParaRPr>
                    </a:p>
                  </a:txBody>
                  <a:tcPr marL="4341" marR="4341" marT="4341" marB="0" anchor="b"/>
                </a:tc>
                <a:tc>
                  <a:txBody>
                    <a:bodyPr/>
                    <a:lstStyle/>
                    <a:p>
                      <a:pPr algn="l" fontAlgn="b"/>
                      <a:r>
                        <a:rPr lang="en-IN" sz="2000" u="none" strike="noStrike">
                          <a:effectLst/>
                        </a:rPr>
                        <a:t>NO</a:t>
                      </a:r>
                      <a:endParaRPr lang="en-IN" sz="2000" b="0" i="0" u="none" strike="noStrike">
                        <a:solidFill>
                          <a:srgbClr val="000000"/>
                        </a:solidFill>
                        <a:effectLst/>
                        <a:latin typeface="Calibri" panose="020F0502020204030204" pitchFamily="34" charset="0"/>
                      </a:endParaRPr>
                    </a:p>
                  </a:txBody>
                  <a:tcPr marL="4341" marR="4341" marT="4341" marB="0" anchor="b"/>
                </a:tc>
                <a:extLst>
                  <a:ext uri="{0D108BD9-81ED-4DB2-BD59-A6C34878D82A}">
                    <a16:rowId xmlns:a16="http://schemas.microsoft.com/office/drawing/2014/main" val="2282256708"/>
                  </a:ext>
                </a:extLst>
              </a:tr>
              <a:tr h="1040999">
                <a:tc>
                  <a:txBody>
                    <a:bodyPr/>
                    <a:lstStyle/>
                    <a:p>
                      <a:pPr algn="l" fontAlgn="b"/>
                      <a:r>
                        <a:rPr lang="en-IN" sz="2000" u="none" strike="noStrike">
                          <a:effectLst/>
                        </a:rPr>
                        <a:t>Wing A+B</a:t>
                      </a:r>
                      <a:endParaRPr lang="en-IN" sz="2000" b="0" i="0" u="none" strike="noStrike">
                        <a:solidFill>
                          <a:srgbClr val="000000"/>
                        </a:solidFill>
                        <a:effectLst/>
                        <a:latin typeface="Calibri" panose="020F0502020204030204" pitchFamily="34" charset="0"/>
                      </a:endParaRPr>
                    </a:p>
                  </a:txBody>
                  <a:tcPr marL="4341" marR="4341" marT="4341" marB="0" anchor="b"/>
                </a:tc>
                <a:tc>
                  <a:txBody>
                    <a:bodyPr/>
                    <a:lstStyle/>
                    <a:p>
                      <a:pPr algn="l" fontAlgn="b"/>
                      <a:r>
                        <a:rPr lang="en-IN" sz="2000" u="none" strike="noStrike">
                          <a:effectLst/>
                        </a:rPr>
                        <a:t>A-2</a:t>
                      </a:r>
                      <a:endParaRPr lang="en-IN" sz="2000" b="0" i="0" u="none" strike="noStrike">
                        <a:solidFill>
                          <a:srgbClr val="000000"/>
                        </a:solidFill>
                        <a:effectLst/>
                        <a:latin typeface="Calibri" panose="020F0502020204030204" pitchFamily="34" charset="0"/>
                      </a:endParaRPr>
                    </a:p>
                  </a:txBody>
                  <a:tcPr marL="4341" marR="4341" marT="4341" marB="0" anchor="b"/>
                </a:tc>
                <a:tc>
                  <a:txBody>
                    <a:bodyPr/>
                    <a:lstStyle/>
                    <a:p>
                      <a:pPr algn="l" fontAlgn="b"/>
                      <a:r>
                        <a:rPr lang="en-IN" sz="2000" u="none" strike="noStrike">
                          <a:effectLst/>
                        </a:rPr>
                        <a:t>Shop</a:t>
                      </a:r>
                      <a:endParaRPr lang="en-IN" sz="2000" b="0" i="0" u="none" strike="noStrike">
                        <a:solidFill>
                          <a:srgbClr val="000000"/>
                        </a:solidFill>
                        <a:effectLst/>
                        <a:latin typeface="Calibri" panose="020F0502020204030204" pitchFamily="34" charset="0"/>
                      </a:endParaRPr>
                    </a:p>
                  </a:txBody>
                  <a:tcPr marL="4341" marR="4341" marT="4341" marB="0" anchor="b"/>
                </a:tc>
                <a:tc>
                  <a:txBody>
                    <a:bodyPr/>
                    <a:lstStyle/>
                    <a:p>
                      <a:pPr algn="r" fontAlgn="b"/>
                      <a:r>
                        <a:rPr lang="en-IN" sz="2000" u="none" strike="noStrike" dirty="0">
                          <a:effectLst/>
                        </a:rPr>
                        <a:t>21.23</a:t>
                      </a:r>
                      <a:endParaRPr lang="en-IN" sz="2000" b="0" i="0" u="none" strike="noStrike" dirty="0">
                        <a:solidFill>
                          <a:srgbClr val="000000"/>
                        </a:solidFill>
                        <a:effectLst/>
                        <a:latin typeface="Calibri" panose="020F0502020204030204" pitchFamily="34" charset="0"/>
                      </a:endParaRPr>
                    </a:p>
                  </a:txBody>
                  <a:tcPr marL="4341" marR="4341" marT="4341" marB="0" anchor="b"/>
                </a:tc>
                <a:tc>
                  <a:txBody>
                    <a:bodyPr/>
                    <a:lstStyle/>
                    <a:p>
                      <a:pPr algn="r" fontAlgn="b"/>
                      <a:r>
                        <a:rPr lang="en-IN" sz="2000" u="none" strike="noStrike">
                          <a:effectLst/>
                        </a:rPr>
                        <a:t>0</a:t>
                      </a:r>
                      <a:endParaRPr lang="en-IN" sz="2000" b="0" i="0" u="none" strike="noStrike">
                        <a:solidFill>
                          <a:srgbClr val="000000"/>
                        </a:solidFill>
                        <a:effectLst/>
                        <a:latin typeface="Calibri" panose="020F0502020204030204" pitchFamily="34" charset="0"/>
                      </a:endParaRPr>
                    </a:p>
                  </a:txBody>
                  <a:tcPr marL="4341" marR="4341" marT="4341" marB="0" anchor="b"/>
                </a:tc>
                <a:tc>
                  <a:txBody>
                    <a:bodyPr/>
                    <a:lstStyle/>
                    <a:p>
                      <a:pPr algn="l" fontAlgn="b"/>
                      <a:r>
                        <a:rPr lang="en-IN" sz="2000" u="none" strike="noStrike">
                          <a:effectLst/>
                        </a:rPr>
                        <a:t>UNBOOKED</a:t>
                      </a:r>
                      <a:endParaRPr lang="en-IN" sz="2000" b="0" i="0" u="none" strike="noStrike">
                        <a:solidFill>
                          <a:srgbClr val="000000"/>
                        </a:solidFill>
                        <a:effectLst/>
                        <a:latin typeface="Calibri" panose="020F0502020204030204" pitchFamily="34" charset="0"/>
                      </a:endParaRPr>
                    </a:p>
                  </a:txBody>
                  <a:tcPr marL="4341" marR="4341" marT="4341" marB="0" anchor="b"/>
                </a:tc>
                <a:tc>
                  <a:txBody>
                    <a:bodyPr/>
                    <a:lstStyle/>
                    <a:p>
                      <a:pPr algn="r" fontAlgn="b"/>
                      <a:r>
                        <a:rPr lang="en-IN" sz="2000" u="none" strike="noStrike">
                          <a:effectLst/>
                        </a:rPr>
                        <a:t>1750000</a:t>
                      </a:r>
                      <a:endParaRPr lang="en-IN" sz="2000" b="0" i="0" u="none" strike="noStrike">
                        <a:solidFill>
                          <a:srgbClr val="000000"/>
                        </a:solidFill>
                        <a:effectLst/>
                        <a:latin typeface="Calibri" panose="020F0502020204030204" pitchFamily="34" charset="0"/>
                      </a:endParaRPr>
                    </a:p>
                  </a:txBody>
                  <a:tcPr marL="4341" marR="4341" marT="4341" marB="0" anchor="b"/>
                </a:tc>
                <a:tc>
                  <a:txBody>
                    <a:bodyPr/>
                    <a:lstStyle/>
                    <a:p>
                      <a:pPr algn="r" fontAlgn="b"/>
                      <a:r>
                        <a:rPr lang="en-IN" sz="2000" u="none" strike="noStrike">
                          <a:effectLst/>
                        </a:rPr>
                        <a:t>0</a:t>
                      </a:r>
                      <a:endParaRPr lang="en-IN" sz="2000" b="0" i="0" u="none" strike="noStrike">
                        <a:solidFill>
                          <a:srgbClr val="000000"/>
                        </a:solidFill>
                        <a:effectLst/>
                        <a:latin typeface="Calibri" panose="020F0502020204030204" pitchFamily="34" charset="0"/>
                      </a:endParaRPr>
                    </a:p>
                  </a:txBody>
                  <a:tcPr marL="4341" marR="4341" marT="4341" marB="0" anchor="b"/>
                </a:tc>
                <a:tc>
                  <a:txBody>
                    <a:bodyPr/>
                    <a:lstStyle/>
                    <a:p>
                      <a:pPr algn="l" fontAlgn="b"/>
                      <a:endParaRPr lang="en-IN" sz="2000" b="0" i="0" u="none" strike="noStrike">
                        <a:solidFill>
                          <a:srgbClr val="000000"/>
                        </a:solidFill>
                        <a:effectLst/>
                        <a:latin typeface="Calibri" panose="020F0502020204030204" pitchFamily="34" charset="0"/>
                      </a:endParaRPr>
                    </a:p>
                  </a:txBody>
                  <a:tcPr marL="4341" marR="4341" marT="4341" marB="0" anchor="b"/>
                </a:tc>
                <a:tc>
                  <a:txBody>
                    <a:bodyPr/>
                    <a:lstStyle/>
                    <a:p>
                      <a:pPr algn="l" fontAlgn="b"/>
                      <a:r>
                        <a:rPr lang="en-IN" sz="2000" u="none" strike="noStrike">
                          <a:effectLst/>
                        </a:rPr>
                        <a:t>No Encumbrance</a:t>
                      </a:r>
                      <a:endParaRPr lang="en-IN" sz="2000" b="0" i="0" u="none" strike="noStrike">
                        <a:solidFill>
                          <a:srgbClr val="000000"/>
                        </a:solidFill>
                        <a:effectLst/>
                        <a:latin typeface="Calibri" panose="020F0502020204030204" pitchFamily="34" charset="0"/>
                      </a:endParaRPr>
                    </a:p>
                  </a:txBody>
                  <a:tcPr marL="4341" marR="4341" marT="4341" marB="0" anchor="b"/>
                </a:tc>
                <a:tc>
                  <a:txBody>
                    <a:bodyPr/>
                    <a:lstStyle/>
                    <a:p>
                      <a:pPr algn="l" fontAlgn="b"/>
                      <a:endParaRPr lang="en-IN" sz="2000" b="0" i="0" u="none" strike="noStrike">
                        <a:solidFill>
                          <a:srgbClr val="000000"/>
                        </a:solidFill>
                        <a:effectLst/>
                        <a:latin typeface="Calibri" panose="020F0502020204030204" pitchFamily="34" charset="0"/>
                      </a:endParaRPr>
                    </a:p>
                  </a:txBody>
                  <a:tcPr marL="4341" marR="4341" marT="4341" marB="0" anchor="b"/>
                </a:tc>
                <a:tc>
                  <a:txBody>
                    <a:bodyPr/>
                    <a:lstStyle/>
                    <a:p>
                      <a:pPr algn="l" fontAlgn="b"/>
                      <a:endParaRPr lang="en-IN" sz="2000" b="0" i="0" u="none" strike="noStrike">
                        <a:solidFill>
                          <a:srgbClr val="000000"/>
                        </a:solidFill>
                        <a:effectLst/>
                        <a:latin typeface="Calibri" panose="020F0502020204030204" pitchFamily="34" charset="0"/>
                      </a:endParaRPr>
                    </a:p>
                  </a:txBody>
                  <a:tcPr marL="4341" marR="4341" marT="4341" marB="0" anchor="b"/>
                </a:tc>
                <a:tc>
                  <a:txBody>
                    <a:bodyPr/>
                    <a:lstStyle/>
                    <a:p>
                      <a:pPr algn="l" fontAlgn="b"/>
                      <a:endParaRPr lang="en-IN" sz="2000" b="0" i="0" u="none" strike="noStrike">
                        <a:solidFill>
                          <a:srgbClr val="000000"/>
                        </a:solidFill>
                        <a:effectLst/>
                        <a:latin typeface="Calibri" panose="020F0502020204030204" pitchFamily="34" charset="0"/>
                      </a:endParaRPr>
                    </a:p>
                  </a:txBody>
                  <a:tcPr marL="4341" marR="4341" marT="4341" marB="0" anchor="b"/>
                </a:tc>
                <a:tc>
                  <a:txBody>
                    <a:bodyPr/>
                    <a:lstStyle/>
                    <a:p>
                      <a:pPr algn="l" fontAlgn="b"/>
                      <a:endParaRPr lang="en-IN" sz="2000" b="0" i="0" u="none" strike="noStrike">
                        <a:solidFill>
                          <a:srgbClr val="000000"/>
                        </a:solidFill>
                        <a:effectLst/>
                        <a:latin typeface="Calibri" panose="020F0502020204030204" pitchFamily="34" charset="0"/>
                      </a:endParaRPr>
                    </a:p>
                  </a:txBody>
                  <a:tcPr marL="4341" marR="4341" marT="4341" marB="0" anchor="b"/>
                </a:tc>
                <a:tc>
                  <a:txBody>
                    <a:bodyPr/>
                    <a:lstStyle/>
                    <a:p>
                      <a:pPr algn="l" fontAlgn="b"/>
                      <a:r>
                        <a:rPr lang="en-IN" sz="2000" u="none" strike="noStrike">
                          <a:effectLst/>
                        </a:rPr>
                        <a:t>NO</a:t>
                      </a:r>
                      <a:endParaRPr lang="en-IN" sz="2000" b="0" i="0" u="none" strike="noStrike">
                        <a:solidFill>
                          <a:srgbClr val="000000"/>
                        </a:solidFill>
                        <a:effectLst/>
                        <a:latin typeface="Calibri" panose="020F0502020204030204" pitchFamily="34" charset="0"/>
                      </a:endParaRPr>
                    </a:p>
                  </a:txBody>
                  <a:tcPr marL="4341" marR="4341" marT="4341" marB="0" anchor="b"/>
                </a:tc>
                <a:extLst>
                  <a:ext uri="{0D108BD9-81ED-4DB2-BD59-A6C34878D82A}">
                    <a16:rowId xmlns:a16="http://schemas.microsoft.com/office/drawing/2014/main" val="3059902301"/>
                  </a:ext>
                </a:extLst>
              </a:tr>
              <a:tr h="1040999">
                <a:tc>
                  <a:txBody>
                    <a:bodyPr/>
                    <a:lstStyle/>
                    <a:p>
                      <a:pPr algn="l" fontAlgn="b"/>
                      <a:r>
                        <a:rPr lang="en-IN" sz="2000" u="none" strike="noStrike">
                          <a:effectLst/>
                        </a:rPr>
                        <a:t>Wing A+B</a:t>
                      </a:r>
                      <a:endParaRPr lang="en-IN" sz="2000" b="0" i="0" u="none" strike="noStrike">
                        <a:solidFill>
                          <a:srgbClr val="000000"/>
                        </a:solidFill>
                        <a:effectLst/>
                        <a:latin typeface="Calibri" panose="020F0502020204030204" pitchFamily="34" charset="0"/>
                      </a:endParaRPr>
                    </a:p>
                  </a:txBody>
                  <a:tcPr marL="4341" marR="4341" marT="4341" marB="0" anchor="b"/>
                </a:tc>
                <a:tc>
                  <a:txBody>
                    <a:bodyPr/>
                    <a:lstStyle/>
                    <a:p>
                      <a:pPr algn="l" fontAlgn="b"/>
                      <a:r>
                        <a:rPr lang="en-IN" sz="2000" u="none" strike="noStrike">
                          <a:effectLst/>
                        </a:rPr>
                        <a:t>A-101</a:t>
                      </a:r>
                      <a:endParaRPr lang="en-IN" sz="2000" b="0" i="0" u="none" strike="noStrike">
                        <a:solidFill>
                          <a:srgbClr val="000000"/>
                        </a:solidFill>
                        <a:effectLst/>
                        <a:latin typeface="Calibri" panose="020F0502020204030204" pitchFamily="34" charset="0"/>
                      </a:endParaRPr>
                    </a:p>
                  </a:txBody>
                  <a:tcPr marL="4341" marR="4341" marT="4341" marB="0" anchor="b"/>
                </a:tc>
                <a:tc>
                  <a:txBody>
                    <a:bodyPr/>
                    <a:lstStyle/>
                    <a:p>
                      <a:pPr algn="l" fontAlgn="b"/>
                      <a:r>
                        <a:rPr lang="en-IN" sz="2000" u="none" strike="noStrike">
                          <a:effectLst/>
                        </a:rPr>
                        <a:t>Residential</a:t>
                      </a:r>
                      <a:endParaRPr lang="en-IN" sz="2000" b="0" i="0" u="none" strike="noStrike">
                        <a:solidFill>
                          <a:srgbClr val="000000"/>
                        </a:solidFill>
                        <a:effectLst/>
                        <a:latin typeface="Calibri" panose="020F0502020204030204" pitchFamily="34" charset="0"/>
                      </a:endParaRPr>
                    </a:p>
                  </a:txBody>
                  <a:tcPr marL="4341" marR="4341" marT="4341" marB="0" anchor="b"/>
                </a:tc>
                <a:tc>
                  <a:txBody>
                    <a:bodyPr/>
                    <a:lstStyle/>
                    <a:p>
                      <a:pPr algn="r" fontAlgn="b"/>
                      <a:r>
                        <a:rPr lang="en-IN" sz="2000" u="none" strike="noStrike">
                          <a:effectLst/>
                        </a:rPr>
                        <a:t>46.63</a:t>
                      </a:r>
                      <a:endParaRPr lang="en-IN" sz="2000" b="0" i="0" u="none" strike="noStrike">
                        <a:solidFill>
                          <a:srgbClr val="000000"/>
                        </a:solidFill>
                        <a:effectLst/>
                        <a:latin typeface="Calibri" panose="020F0502020204030204" pitchFamily="34" charset="0"/>
                      </a:endParaRPr>
                    </a:p>
                  </a:txBody>
                  <a:tcPr marL="4341" marR="4341" marT="4341" marB="0" anchor="b"/>
                </a:tc>
                <a:tc>
                  <a:txBody>
                    <a:bodyPr/>
                    <a:lstStyle/>
                    <a:p>
                      <a:pPr algn="r" fontAlgn="b"/>
                      <a:r>
                        <a:rPr lang="en-IN" sz="2000" u="none" strike="noStrike">
                          <a:effectLst/>
                        </a:rPr>
                        <a:t>1.71</a:t>
                      </a:r>
                      <a:endParaRPr lang="en-IN" sz="2000" b="0" i="0" u="none" strike="noStrike">
                        <a:solidFill>
                          <a:srgbClr val="000000"/>
                        </a:solidFill>
                        <a:effectLst/>
                        <a:latin typeface="Calibri" panose="020F0502020204030204" pitchFamily="34" charset="0"/>
                      </a:endParaRPr>
                    </a:p>
                  </a:txBody>
                  <a:tcPr marL="4341" marR="4341" marT="4341" marB="0" anchor="b"/>
                </a:tc>
                <a:tc>
                  <a:txBody>
                    <a:bodyPr/>
                    <a:lstStyle/>
                    <a:p>
                      <a:pPr algn="l" fontAlgn="b"/>
                      <a:r>
                        <a:rPr lang="en-IN" sz="2000" u="none" strike="noStrike">
                          <a:effectLst/>
                        </a:rPr>
                        <a:t>UNBOOKED</a:t>
                      </a:r>
                      <a:endParaRPr lang="en-IN" sz="2000" b="0" i="0" u="none" strike="noStrike">
                        <a:solidFill>
                          <a:srgbClr val="000000"/>
                        </a:solidFill>
                        <a:effectLst/>
                        <a:latin typeface="Calibri" panose="020F0502020204030204" pitchFamily="34" charset="0"/>
                      </a:endParaRPr>
                    </a:p>
                  </a:txBody>
                  <a:tcPr marL="4341" marR="4341" marT="4341" marB="0" anchor="b"/>
                </a:tc>
                <a:tc>
                  <a:txBody>
                    <a:bodyPr/>
                    <a:lstStyle/>
                    <a:p>
                      <a:pPr algn="r" fontAlgn="b"/>
                      <a:r>
                        <a:rPr lang="en-IN" sz="2000" u="none" strike="noStrike">
                          <a:effectLst/>
                        </a:rPr>
                        <a:t>1450000</a:t>
                      </a:r>
                      <a:endParaRPr lang="en-IN" sz="2000" b="0" i="0" u="none" strike="noStrike">
                        <a:solidFill>
                          <a:srgbClr val="000000"/>
                        </a:solidFill>
                        <a:effectLst/>
                        <a:latin typeface="Calibri" panose="020F0502020204030204" pitchFamily="34" charset="0"/>
                      </a:endParaRPr>
                    </a:p>
                  </a:txBody>
                  <a:tcPr marL="4341" marR="4341" marT="4341" marB="0" anchor="b"/>
                </a:tc>
                <a:tc>
                  <a:txBody>
                    <a:bodyPr/>
                    <a:lstStyle/>
                    <a:p>
                      <a:pPr algn="r" fontAlgn="b"/>
                      <a:r>
                        <a:rPr lang="en-IN" sz="2000" u="none" strike="noStrike">
                          <a:effectLst/>
                        </a:rPr>
                        <a:t>0</a:t>
                      </a:r>
                      <a:endParaRPr lang="en-IN" sz="2000" b="0" i="0" u="none" strike="noStrike">
                        <a:solidFill>
                          <a:srgbClr val="000000"/>
                        </a:solidFill>
                        <a:effectLst/>
                        <a:latin typeface="Calibri" panose="020F0502020204030204" pitchFamily="34" charset="0"/>
                      </a:endParaRPr>
                    </a:p>
                  </a:txBody>
                  <a:tcPr marL="4341" marR="4341" marT="4341" marB="0" anchor="b"/>
                </a:tc>
                <a:tc>
                  <a:txBody>
                    <a:bodyPr/>
                    <a:lstStyle/>
                    <a:p>
                      <a:pPr algn="l" fontAlgn="b"/>
                      <a:endParaRPr lang="en-IN" sz="2000" b="0" i="0" u="none" strike="noStrike">
                        <a:solidFill>
                          <a:srgbClr val="000000"/>
                        </a:solidFill>
                        <a:effectLst/>
                        <a:latin typeface="Calibri" panose="020F0502020204030204" pitchFamily="34" charset="0"/>
                      </a:endParaRPr>
                    </a:p>
                  </a:txBody>
                  <a:tcPr marL="4341" marR="4341" marT="4341" marB="0" anchor="b"/>
                </a:tc>
                <a:tc>
                  <a:txBody>
                    <a:bodyPr/>
                    <a:lstStyle/>
                    <a:p>
                      <a:pPr algn="l" fontAlgn="b"/>
                      <a:r>
                        <a:rPr lang="en-IN" sz="2000" u="none" strike="noStrike">
                          <a:effectLst/>
                        </a:rPr>
                        <a:t>No Encumbrance</a:t>
                      </a:r>
                      <a:endParaRPr lang="en-IN" sz="2000" b="0" i="0" u="none" strike="noStrike">
                        <a:solidFill>
                          <a:srgbClr val="000000"/>
                        </a:solidFill>
                        <a:effectLst/>
                        <a:latin typeface="Calibri" panose="020F0502020204030204" pitchFamily="34" charset="0"/>
                      </a:endParaRPr>
                    </a:p>
                  </a:txBody>
                  <a:tcPr marL="4341" marR="4341" marT="4341" marB="0" anchor="b"/>
                </a:tc>
                <a:tc>
                  <a:txBody>
                    <a:bodyPr/>
                    <a:lstStyle/>
                    <a:p>
                      <a:pPr algn="l" fontAlgn="b"/>
                      <a:endParaRPr lang="en-IN" sz="2000" b="0" i="0" u="none" strike="noStrike">
                        <a:solidFill>
                          <a:srgbClr val="000000"/>
                        </a:solidFill>
                        <a:effectLst/>
                        <a:latin typeface="Calibri" panose="020F0502020204030204" pitchFamily="34" charset="0"/>
                      </a:endParaRPr>
                    </a:p>
                  </a:txBody>
                  <a:tcPr marL="4341" marR="4341" marT="4341" marB="0" anchor="b"/>
                </a:tc>
                <a:tc>
                  <a:txBody>
                    <a:bodyPr/>
                    <a:lstStyle/>
                    <a:p>
                      <a:pPr algn="l" fontAlgn="b"/>
                      <a:endParaRPr lang="en-IN" sz="2000" b="0" i="0" u="none" strike="noStrike">
                        <a:solidFill>
                          <a:srgbClr val="000000"/>
                        </a:solidFill>
                        <a:effectLst/>
                        <a:latin typeface="Calibri" panose="020F0502020204030204" pitchFamily="34" charset="0"/>
                      </a:endParaRPr>
                    </a:p>
                  </a:txBody>
                  <a:tcPr marL="4341" marR="4341" marT="4341" marB="0" anchor="b"/>
                </a:tc>
                <a:tc>
                  <a:txBody>
                    <a:bodyPr/>
                    <a:lstStyle/>
                    <a:p>
                      <a:pPr algn="l" fontAlgn="b"/>
                      <a:endParaRPr lang="en-IN" sz="2000" b="0" i="0" u="none" strike="noStrike">
                        <a:solidFill>
                          <a:srgbClr val="000000"/>
                        </a:solidFill>
                        <a:effectLst/>
                        <a:latin typeface="Calibri" panose="020F0502020204030204" pitchFamily="34" charset="0"/>
                      </a:endParaRPr>
                    </a:p>
                  </a:txBody>
                  <a:tcPr marL="4341" marR="4341" marT="4341" marB="0" anchor="b"/>
                </a:tc>
                <a:tc>
                  <a:txBody>
                    <a:bodyPr/>
                    <a:lstStyle/>
                    <a:p>
                      <a:pPr algn="l" fontAlgn="b"/>
                      <a:endParaRPr lang="en-IN" sz="2000" b="0" i="0" u="none" strike="noStrike">
                        <a:solidFill>
                          <a:srgbClr val="000000"/>
                        </a:solidFill>
                        <a:effectLst/>
                        <a:latin typeface="Calibri" panose="020F0502020204030204" pitchFamily="34" charset="0"/>
                      </a:endParaRPr>
                    </a:p>
                  </a:txBody>
                  <a:tcPr marL="4341" marR="4341" marT="4341" marB="0" anchor="b"/>
                </a:tc>
                <a:tc>
                  <a:txBody>
                    <a:bodyPr/>
                    <a:lstStyle/>
                    <a:p>
                      <a:pPr algn="l" fontAlgn="b"/>
                      <a:r>
                        <a:rPr lang="en-IN" sz="2000" u="none" strike="noStrike">
                          <a:effectLst/>
                        </a:rPr>
                        <a:t>NO</a:t>
                      </a:r>
                      <a:endParaRPr lang="en-IN" sz="2000" b="0" i="0" u="none" strike="noStrike">
                        <a:solidFill>
                          <a:srgbClr val="000000"/>
                        </a:solidFill>
                        <a:effectLst/>
                        <a:latin typeface="Calibri" panose="020F0502020204030204" pitchFamily="34" charset="0"/>
                      </a:endParaRPr>
                    </a:p>
                  </a:txBody>
                  <a:tcPr marL="4341" marR="4341" marT="4341" marB="0" anchor="b"/>
                </a:tc>
                <a:extLst>
                  <a:ext uri="{0D108BD9-81ED-4DB2-BD59-A6C34878D82A}">
                    <a16:rowId xmlns:a16="http://schemas.microsoft.com/office/drawing/2014/main" val="3942126962"/>
                  </a:ext>
                </a:extLst>
              </a:tr>
              <a:tr h="1040999">
                <a:tc>
                  <a:txBody>
                    <a:bodyPr/>
                    <a:lstStyle/>
                    <a:p>
                      <a:pPr algn="l" fontAlgn="b"/>
                      <a:r>
                        <a:rPr lang="en-IN" sz="2000" u="none" strike="noStrike">
                          <a:effectLst/>
                        </a:rPr>
                        <a:t>Wing A+B</a:t>
                      </a:r>
                      <a:endParaRPr lang="en-IN" sz="2000" b="0" i="0" u="none" strike="noStrike">
                        <a:solidFill>
                          <a:srgbClr val="000000"/>
                        </a:solidFill>
                        <a:effectLst/>
                        <a:latin typeface="Calibri" panose="020F0502020204030204" pitchFamily="34" charset="0"/>
                      </a:endParaRPr>
                    </a:p>
                  </a:txBody>
                  <a:tcPr marL="4341" marR="4341" marT="4341" marB="0" anchor="b"/>
                </a:tc>
                <a:tc>
                  <a:txBody>
                    <a:bodyPr/>
                    <a:lstStyle/>
                    <a:p>
                      <a:pPr algn="l" fontAlgn="b"/>
                      <a:r>
                        <a:rPr lang="en-IN" sz="2000" u="none" strike="noStrike">
                          <a:effectLst/>
                        </a:rPr>
                        <a:t>B-201</a:t>
                      </a:r>
                      <a:endParaRPr lang="en-IN" sz="2000" b="0" i="0" u="none" strike="noStrike">
                        <a:solidFill>
                          <a:srgbClr val="000000"/>
                        </a:solidFill>
                        <a:effectLst/>
                        <a:latin typeface="Calibri" panose="020F0502020204030204" pitchFamily="34" charset="0"/>
                      </a:endParaRPr>
                    </a:p>
                  </a:txBody>
                  <a:tcPr marL="4341" marR="4341" marT="4341" marB="0" anchor="b"/>
                </a:tc>
                <a:tc>
                  <a:txBody>
                    <a:bodyPr/>
                    <a:lstStyle/>
                    <a:p>
                      <a:pPr algn="l" fontAlgn="b"/>
                      <a:r>
                        <a:rPr lang="en-IN" sz="2000" u="none" strike="noStrike">
                          <a:effectLst/>
                        </a:rPr>
                        <a:t>Residential</a:t>
                      </a:r>
                      <a:endParaRPr lang="en-IN" sz="2000" b="0" i="0" u="none" strike="noStrike">
                        <a:solidFill>
                          <a:srgbClr val="000000"/>
                        </a:solidFill>
                        <a:effectLst/>
                        <a:latin typeface="Calibri" panose="020F0502020204030204" pitchFamily="34" charset="0"/>
                      </a:endParaRPr>
                    </a:p>
                  </a:txBody>
                  <a:tcPr marL="4341" marR="4341" marT="4341" marB="0" anchor="b"/>
                </a:tc>
                <a:tc>
                  <a:txBody>
                    <a:bodyPr/>
                    <a:lstStyle/>
                    <a:p>
                      <a:pPr algn="r" fontAlgn="b"/>
                      <a:r>
                        <a:rPr lang="en-IN" sz="2000" u="none" strike="noStrike">
                          <a:effectLst/>
                        </a:rPr>
                        <a:t>88.54</a:t>
                      </a:r>
                      <a:endParaRPr lang="en-IN" sz="2000" b="0" i="0" u="none" strike="noStrike">
                        <a:solidFill>
                          <a:srgbClr val="000000"/>
                        </a:solidFill>
                        <a:effectLst/>
                        <a:latin typeface="Calibri" panose="020F0502020204030204" pitchFamily="34" charset="0"/>
                      </a:endParaRPr>
                    </a:p>
                  </a:txBody>
                  <a:tcPr marL="4341" marR="4341" marT="4341" marB="0" anchor="b"/>
                </a:tc>
                <a:tc>
                  <a:txBody>
                    <a:bodyPr/>
                    <a:lstStyle/>
                    <a:p>
                      <a:pPr algn="r" fontAlgn="b"/>
                      <a:r>
                        <a:rPr lang="en-IN" sz="2000" u="none" strike="noStrike">
                          <a:effectLst/>
                        </a:rPr>
                        <a:t>42.33</a:t>
                      </a:r>
                      <a:endParaRPr lang="en-IN" sz="2000" b="0" i="0" u="none" strike="noStrike">
                        <a:solidFill>
                          <a:srgbClr val="000000"/>
                        </a:solidFill>
                        <a:effectLst/>
                        <a:latin typeface="Calibri" panose="020F0502020204030204" pitchFamily="34" charset="0"/>
                      </a:endParaRPr>
                    </a:p>
                  </a:txBody>
                  <a:tcPr marL="4341" marR="4341" marT="4341" marB="0" anchor="b"/>
                </a:tc>
                <a:tc>
                  <a:txBody>
                    <a:bodyPr/>
                    <a:lstStyle/>
                    <a:p>
                      <a:pPr algn="l" fontAlgn="b"/>
                      <a:r>
                        <a:rPr lang="en-IN" sz="2000" u="none" strike="noStrike">
                          <a:effectLst/>
                        </a:rPr>
                        <a:t>UNBOOKED</a:t>
                      </a:r>
                      <a:endParaRPr lang="en-IN" sz="2000" b="0" i="0" u="none" strike="noStrike">
                        <a:solidFill>
                          <a:srgbClr val="000000"/>
                        </a:solidFill>
                        <a:effectLst/>
                        <a:latin typeface="Calibri" panose="020F0502020204030204" pitchFamily="34" charset="0"/>
                      </a:endParaRPr>
                    </a:p>
                  </a:txBody>
                  <a:tcPr marL="4341" marR="4341" marT="4341" marB="0" anchor="b"/>
                </a:tc>
                <a:tc>
                  <a:txBody>
                    <a:bodyPr/>
                    <a:lstStyle/>
                    <a:p>
                      <a:pPr algn="r" fontAlgn="b"/>
                      <a:r>
                        <a:rPr lang="en-IN" sz="2000" u="none" strike="noStrike">
                          <a:effectLst/>
                        </a:rPr>
                        <a:t>4000000</a:t>
                      </a:r>
                      <a:endParaRPr lang="en-IN" sz="2000" b="0" i="0" u="none" strike="noStrike">
                        <a:solidFill>
                          <a:srgbClr val="000000"/>
                        </a:solidFill>
                        <a:effectLst/>
                        <a:latin typeface="Calibri" panose="020F0502020204030204" pitchFamily="34" charset="0"/>
                      </a:endParaRPr>
                    </a:p>
                  </a:txBody>
                  <a:tcPr marL="4341" marR="4341" marT="4341" marB="0" anchor="b"/>
                </a:tc>
                <a:tc>
                  <a:txBody>
                    <a:bodyPr/>
                    <a:lstStyle/>
                    <a:p>
                      <a:pPr algn="r" fontAlgn="b"/>
                      <a:r>
                        <a:rPr lang="en-IN" sz="2000" u="none" strike="noStrike">
                          <a:effectLst/>
                        </a:rPr>
                        <a:t>0</a:t>
                      </a:r>
                      <a:endParaRPr lang="en-IN" sz="2000" b="0" i="0" u="none" strike="noStrike">
                        <a:solidFill>
                          <a:srgbClr val="000000"/>
                        </a:solidFill>
                        <a:effectLst/>
                        <a:latin typeface="Calibri" panose="020F0502020204030204" pitchFamily="34" charset="0"/>
                      </a:endParaRPr>
                    </a:p>
                  </a:txBody>
                  <a:tcPr marL="4341" marR="4341" marT="4341" marB="0" anchor="b"/>
                </a:tc>
                <a:tc>
                  <a:txBody>
                    <a:bodyPr/>
                    <a:lstStyle/>
                    <a:p>
                      <a:pPr algn="l" fontAlgn="b"/>
                      <a:endParaRPr lang="en-IN" sz="2000" b="0" i="0" u="none" strike="noStrike">
                        <a:solidFill>
                          <a:srgbClr val="000000"/>
                        </a:solidFill>
                        <a:effectLst/>
                        <a:latin typeface="Calibri" panose="020F0502020204030204" pitchFamily="34" charset="0"/>
                      </a:endParaRPr>
                    </a:p>
                  </a:txBody>
                  <a:tcPr marL="4341" marR="4341" marT="4341" marB="0" anchor="b"/>
                </a:tc>
                <a:tc>
                  <a:txBody>
                    <a:bodyPr/>
                    <a:lstStyle/>
                    <a:p>
                      <a:pPr algn="l" fontAlgn="b"/>
                      <a:r>
                        <a:rPr lang="en-IN" sz="2000" u="none" strike="noStrike">
                          <a:effectLst/>
                        </a:rPr>
                        <a:t>No Encumbrance</a:t>
                      </a:r>
                      <a:endParaRPr lang="en-IN" sz="2000" b="0" i="0" u="none" strike="noStrike">
                        <a:solidFill>
                          <a:srgbClr val="000000"/>
                        </a:solidFill>
                        <a:effectLst/>
                        <a:latin typeface="Calibri" panose="020F0502020204030204" pitchFamily="34" charset="0"/>
                      </a:endParaRPr>
                    </a:p>
                  </a:txBody>
                  <a:tcPr marL="4341" marR="4341" marT="4341" marB="0" anchor="b"/>
                </a:tc>
                <a:tc>
                  <a:txBody>
                    <a:bodyPr/>
                    <a:lstStyle/>
                    <a:p>
                      <a:pPr algn="l" fontAlgn="b"/>
                      <a:endParaRPr lang="en-IN" sz="2000" b="0" i="0" u="none" strike="noStrike">
                        <a:solidFill>
                          <a:srgbClr val="000000"/>
                        </a:solidFill>
                        <a:effectLst/>
                        <a:latin typeface="Calibri" panose="020F0502020204030204" pitchFamily="34" charset="0"/>
                      </a:endParaRPr>
                    </a:p>
                  </a:txBody>
                  <a:tcPr marL="4341" marR="4341" marT="4341" marB="0" anchor="b"/>
                </a:tc>
                <a:tc>
                  <a:txBody>
                    <a:bodyPr/>
                    <a:lstStyle/>
                    <a:p>
                      <a:pPr algn="l" fontAlgn="b"/>
                      <a:endParaRPr lang="en-IN" sz="2000" b="0" i="0" u="none" strike="noStrike">
                        <a:solidFill>
                          <a:srgbClr val="000000"/>
                        </a:solidFill>
                        <a:effectLst/>
                        <a:latin typeface="Calibri" panose="020F0502020204030204" pitchFamily="34" charset="0"/>
                      </a:endParaRPr>
                    </a:p>
                  </a:txBody>
                  <a:tcPr marL="4341" marR="4341" marT="4341" marB="0" anchor="b"/>
                </a:tc>
                <a:tc>
                  <a:txBody>
                    <a:bodyPr/>
                    <a:lstStyle/>
                    <a:p>
                      <a:pPr algn="l" fontAlgn="b"/>
                      <a:endParaRPr lang="en-IN" sz="2000" b="0" i="0" u="none" strike="noStrike">
                        <a:solidFill>
                          <a:srgbClr val="000000"/>
                        </a:solidFill>
                        <a:effectLst/>
                        <a:latin typeface="Calibri" panose="020F0502020204030204" pitchFamily="34" charset="0"/>
                      </a:endParaRPr>
                    </a:p>
                  </a:txBody>
                  <a:tcPr marL="4341" marR="4341" marT="4341" marB="0" anchor="b"/>
                </a:tc>
                <a:tc>
                  <a:txBody>
                    <a:bodyPr/>
                    <a:lstStyle/>
                    <a:p>
                      <a:pPr algn="l" fontAlgn="b"/>
                      <a:endParaRPr lang="en-IN" sz="2000" b="0" i="0" u="none" strike="noStrike">
                        <a:solidFill>
                          <a:srgbClr val="000000"/>
                        </a:solidFill>
                        <a:effectLst/>
                        <a:latin typeface="Calibri" panose="020F0502020204030204" pitchFamily="34" charset="0"/>
                      </a:endParaRPr>
                    </a:p>
                  </a:txBody>
                  <a:tcPr marL="4341" marR="4341" marT="4341" marB="0" anchor="b"/>
                </a:tc>
                <a:tc>
                  <a:txBody>
                    <a:bodyPr/>
                    <a:lstStyle/>
                    <a:p>
                      <a:pPr algn="l" fontAlgn="b"/>
                      <a:r>
                        <a:rPr lang="en-IN" sz="2000" u="none" strike="noStrike" dirty="0">
                          <a:effectLst/>
                        </a:rPr>
                        <a:t>NO</a:t>
                      </a:r>
                      <a:endParaRPr lang="en-IN" sz="2000" b="0" i="0" u="none" strike="noStrike" dirty="0">
                        <a:solidFill>
                          <a:srgbClr val="000000"/>
                        </a:solidFill>
                        <a:effectLst/>
                        <a:latin typeface="Calibri" panose="020F0502020204030204" pitchFamily="34" charset="0"/>
                      </a:endParaRPr>
                    </a:p>
                  </a:txBody>
                  <a:tcPr marL="4341" marR="4341" marT="4341" marB="0" anchor="b"/>
                </a:tc>
                <a:extLst>
                  <a:ext uri="{0D108BD9-81ED-4DB2-BD59-A6C34878D82A}">
                    <a16:rowId xmlns:a16="http://schemas.microsoft.com/office/drawing/2014/main" val="3142848278"/>
                  </a:ext>
                </a:extLst>
              </a:tr>
            </a:tbl>
          </a:graphicData>
        </a:graphic>
      </p:graphicFrame>
    </p:spTree>
    <p:extLst>
      <p:ext uri="{BB962C8B-B14F-4D97-AF65-F5344CB8AC3E}">
        <p14:creationId xmlns:p14="http://schemas.microsoft.com/office/powerpoint/2010/main" val="32123766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3709" b="13709"/>
          <a:stretch>
            <a:fillRect/>
          </a:stretch>
        </p:blipFill>
        <p:spPr>
          <a:xfrm>
            <a:off x="0" y="0"/>
            <a:ext cx="18288000" cy="10287000"/>
          </a:xfrm>
          <a:prstGeom prst="rect">
            <a:avLst/>
          </a:prstGeom>
        </p:spPr>
      </p:pic>
      <p:grpSp>
        <p:nvGrpSpPr>
          <p:cNvPr id="3" name="Group 3"/>
          <p:cNvGrpSpPr/>
          <p:nvPr/>
        </p:nvGrpSpPr>
        <p:grpSpPr>
          <a:xfrm>
            <a:off x="25400" y="287516"/>
            <a:ext cx="18288000" cy="9091829"/>
            <a:chOff x="35631" y="-1154247"/>
            <a:chExt cx="25654000" cy="9351596"/>
          </a:xfrm>
        </p:grpSpPr>
        <p:sp>
          <p:nvSpPr>
            <p:cNvPr id="4" name="AutoShape 4"/>
            <p:cNvSpPr/>
            <p:nvPr/>
          </p:nvSpPr>
          <p:spPr>
            <a:xfrm>
              <a:off x="35631" y="-32251"/>
              <a:ext cx="25654000" cy="8229600"/>
            </a:xfrm>
            <a:prstGeom prst="rect">
              <a:avLst/>
            </a:prstGeom>
            <a:solidFill>
              <a:srgbClr val="053D57">
                <a:alpha val="89804"/>
              </a:srgbClr>
            </a:solidFill>
          </p:spPr>
          <p:txBody>
            <a:bodyPr/>
            <a:lstStyle/>
            <a:p>
              <a:r>
                <a:rPr lang="en-IN" dirty="0"/>
                <a:t> </a:t>
              </a:r>
              <a:endParaRPr lang="en-IN" sz="3000" b="1" u="sng" dirty="0"/>
            </a:p>
          </p:txBody>
        </p:sp>
        <p:sp>
          <p:nvSpPr>
            <p:cNvPr id="5" name="TextBox 5"/>
            <p:cNvSpPr txBox="1"/>
            <p:nvPr/>
          </p:nvSpPr>
          <p:spPr>
            <a:xfrm>
              <a:off x="1068917" y="-1154247"/>
              <a:ext cx="23729950" cy="909479"/>
            </a:xfrm>
            <a:prstGeom prst="rect">
              <a:avLst/>
            </a:prstGeom>
          </p:spPr>
          <p:txBody>
            <a:bodyPr wrap="square" lIns="0" tIns="0" rIns="0" bIns="0" rtlCol="0" anchor="t">
              <a:spAutoFit/>
            </a:bodyPr>
            <a:lstStyle/>
            <a:p>
              <a:pPr marL="0" marR="0" lvl="0" indent="0" algn="ctr" defTabSz="914400" rtl="0" eaLnBrk="1" fontAlgn="auto" latinLnBrk="0" hangingPunct="1">
                <a:lnSpc>
                  <a:spcPts val="7860"/>
                </a:lnSpc>
                <a:spcBef>
                  <a:spcPts val="0"/>
                </a:spcBef>
                <a:spcAft>
                  <a:spcPts val="0"/>
                </a:spcAft>
                <a:buClrTx/>
                <a:buSzTx/>
                <a:buFontTx/>
                <a:buNone/>
                <a:tabLst/>
                <a:defRPr/>
              </a:pPr>
              <a:r>
                <a:rPr kumimoji="0" lang="en-US" sz="5000" b="0" i="0" u="none" strike="noStrike" kern="1200" cap="none" spc="174" normalizeH="0" baseline="0" noProof="0" dirty="0">
                  <a:ln>
                    <a:noFill/>
                  </a:ln>
                  <a:solidFill>
                    <a:srgbClr val="F8FBFD"/>
                  </a:solidFill>
                  <a:effectLst/>
                  <a:uLnTx/>
                  <a:uFillTx/>
                  <a:latin typeface="Montserrat Classic Bold"/>
                  <a:ea typeface="+mn-ea"/>
                  <a:cs typeface="+mn-cs"/>
                </a:rPr>
                <a:t>Upload Documents – Financial </a:t>
              </a:r>
            </a:p>
          </p:txBody>
        </p:sp>
        <p:sp>
          <p:nvSpPr>
            <p:cNvPr id="6" name="TextBox 6"/>
            <p:cNvSpPr txBox="1"/>
            <p:nvPr/>
          </p:nvSpPr>
          <p:spPr>
            <a:xfrm>
              <a:off x="1068917" y="805769"/>
              <a:ext cx="23729950" cy="542984"/>
            </a:xfrm>
            <a:prstGeom prst="rect">
              <a:avLst/>
            </a:prstGeom>
          </p:spPr>
          <p:txBody>
            <a:bodyPr wrap="square" lIns="0" tIns="0" rIns="0" bIns="0" rtlCol="0" anchor="t">
              <a:spAutoFit/>
            </a:bodyPr>
            <a:lstStyle/>
            <a:p>
              <a:pPr marR="0" lvl="0" algn="just" defTabSz="914400" rtl="0" eaLnBrk="1" fontAlgn="auto" latinLnBrk="0" hangingPunct="1">
                <a:lnSpc>
                  <a:spcPts val="4500"/>
                </a:lnSpc>
                <a:spcBef>
                  <a:spcPts val="0"/>
                </a:spcBef>
                <a:spcAft>
                  <a:spcPts val="0"/>
                </a:spcAft>
                <a:buClrTx/>
                <a:buSzTx/>
                <a:tabLst/>
                <a:defRPr/>
              </a:pPr>
              <a:endParaRPr kumimoji="0" lang="en-US" sz="3000" b="0" i="0" u="none" strike="noStrike" kern="1200" cap="none" spc="30" normalizeH="0" baseline="0" noProof="0" dirty="0">
                <a:ln>
                  <a:noFill/>
                </a:ln>
                <a:solidFill>
                  <a:srgbClr val="F8FBFD"/>
                </a:solidFill>
                <a:effectLst/>
                <a:uLnTx/>
                <a:uFillTx/>
                <a:latin typeface="Montserrat Light"/>
                <a:ea typeface="+mn-ea"/>
                <a:cs typeface="+mn-cs"/>
              </a:endParaRPr>
            </a:p>
          </p:txBody>
        </p:sp>
      </p:grpSp>
      <p:sp>
        <p:nvSpPr>
          <p:cNvPr id="7" name="TextBox 6">
            <a:extLst>
              <a:ext uri="{FF2B5EF4-FFF2-40B4-BE49-F238E27FC236}">
                <a16:creationId xmlns:a16="http://schemas.microsoft.com/office/drawing/2014/main" id="{FD7D4A14-4922-D8FA-FEE8-AACEFF7CA580}"/>
              </a:ext>
            </a:extLst>
          </p:cNvPr>
          <p:cNvSpPr txBox="1"/>
          <p:nvPr/>
        </p:nvSpPr>
        <p:spPr>
          <a:xfrm>
            <a:off x="12456368" y="9607996"/>
            <a:ext cx="4392488" cy="391488"/>
          </a:xfrm>
          <a:prstGeom prst="rect">
            <a:avLst/>
          </a:prstGeom>
          <a:noFill/>
        </p:spPr>
        <p:txBody>
          <a:bodyPr wrap="square" rtlCol="0">
            <a:spAutoFit/>
          </a:bodyPr>
          <a:lstStyle/>
          <a:p>
            <a:endParaRPr lang="en-IN" dirty="0"/>
          </a:p>
        </p:txBody>
      </p:sp>
      <p:pic>
        <p:nvPicPr>
          <p:cNvPr id="10" name="Picture 9">
            <a:extLst>
              <a:ext uri="{FF2B5EF4-FFF2-40B4-BE49-F238E27FC236}">
                <a16:creationId xmlns:a16="http://schemas.microsoft.com/office/drawing/2014/main" id="{90555A2B-9630-B926-FA9C-08DFBF0F8235}"/>
              </a:ext>
            </a:extLst>
          </p:cNvPr>
          <p:cNvPicPr>
            <a:picLocks noChangeAspect="1"/>
          </p:cNvPicPr>
          <p:nvPr/>
        </p:nvPicPr>
        <p:blipFill>
          <a:blip r:embed="rId3"/>
          <a:stretch>
            <a:fillRect/>
          </a:stretch>
        </p:blipFill>
        <p:spPr>
          <a:xfrm>
            <a:off x="2784886" y="1641096"/>
            <a:ext cx="12718227" cy="7267559"/>
          </a:xfrm>
          <a:prstGeom prst="rect">
            <a:avLst/>
          </a:prstGeom>
        </p:spPr>
      </p:pic>
    </p:spTree>
    <p:extLst>
      <p:ext uri="{BB962C8B-B14F-4D97-AF65-F5344CB8AC3E}">
        <p14:creationId xmlns:p14="http://schemas.microsoft.com/office/powerpoint/2010/main" val="41838978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3709" b="13709"/>
          <a:stretch>
            <a:fillRect/>
          </a:stretch>
        </p:blipFill>
        <p:spPr>
          <a:xfrm>
            <a:off x="0" y="0"/>
            <a:ext cx="18288000" cy="10287000"/>
          </a:xfrm>
          <a:prstGeom prst="rect">
            <a:avLst/>
          </a:prstGeom>
        </p:spPr>
      </p:pic>
      <p:grpSp>
        <p:nvGrpSpPr>
          <p:cNvPr id="3" name="Group 3"/>
          <p:cNvGrpSpPr/>
          <p:nvPr/>
        </p:nvGrpSpPr>
        <p:grpSpPr>
          <a:xfrm>
            <a:off x="25400" y="287516"/>
            <a:ext cx="18288000" cy="9091829"/>
            <a:chOff x="35631" y="-1154247"/>
            <a:chExt cx="25654000" cy="9351596"/>
          </a:xfrm>
        </p:grpSpPr>
        <p:sp>
          <p:nvSpPr>
            <p:cNvPr id="4" name="AutoShape 4"/>
            <p:cNvSpPr/>
            <p:nvPr/>
          </p:nvSpPr>
          <p:spPr>
            <a:xfrm>
              <a:off x="35631" y="-32251"/>
              <a:ext cx="25654000" cy="8229600"/>
            </a:xfrm>
            <a:prstGeom prst="rect">
              <a:avLst/>
            </a:prstGeom>
            <a:solidFill>
              <a:srgbClr val="053D57">
                <a:alpha val="89804"/>
              </a:srgbClr>
            </a:solidFill>
          </p:spPr>
          <p:txBody>
            <a:bodyPr/>
            <a:lstStyle/>
            <a:p>
              <a:r>
                <a:rPr lang="en-IN" dirty="0"/>
                <a:t> </a:t>
              </a:r>
              <a:endParaRPr lang="en-IN" sz="3000" b="1" u="sng" dirty="0"/>
            </a:p>
          </p:txBody>
        </p:sp>
        <p:sp>
          <p:nvSpPr>
            <p:cNvPr id="5" name="TextBox 5"/>
            <p:cNvSpPr txBox="1"/>
            <p:nvPr/>
          </p:nvSpPr>
          <p:spPr>
            <a:xfrm>
              <a:off x="1068917" y="-1154247"/>
              <a:ext cx="23729950" cy="909479"/>
            </a:xfrm>
            <a:prstGeom prst="rect">
              <a:avLst/>
            </a:prstGeom>
          </p:spPr>
          <p:txBody>
            <a:bodyPr wrap="square" lIns="0" tIns="0" rIns="0" bIns="0" rtlCol="0" anchor="t">
              <a:spAutoFit/>
            </a:bodyPr>
            <a:lstStyle/>
            <a:p>
              <a:pPr marL="0" marR="0" lvl="0" indent="0" algn="ctr" defTabSz="914400" rtl="0" eaLnBrk="1" fontAlgn="auto" latinLnBrk="0" hangingPunct="1">
                <a:lnSpc>
                  <a:spcPts val="7860"/>
                </a:lnSpc>
                <a:spcBef>
                  <a:spcPts val="0"/>
                </a:spcBef>
                <a:spcAft>
                  <a:spcPts val="0"/>
                </a:spcAft>
                <a:buClrTx/>
                <a:buSzTx/>
                <a:buFontTx/>
                <a:buNone/>
                <a:tabLst/>
                <a:defRPr/>
              </a:pPr>
              <a:r>
                <a:rPr kumimoji="0" lang="en-US" sz="5000" b="0" i="0" u="none" strike="noStrike" kern="1200" cap="none" spc="174" normalizeH="0" baseline="0" noProof="0" dirty="0">
                  <a:ln>
                    <a:noFill/>
                  </a:ln>
                  <a:solidFill>
                    <a:srgbClr val="F8FBFD"/>
                  </a:solidFill>
                  <a:effectLst/>
                  <a:uLnTx/>
                  <a:uFillTx/>
                  <a:latin typeface="Montserrat Classic Bold"/>
                  <a:ea typeface="+mn-ea"/>
                  <a:cs typeface="+mn-cs"/>
                </a:rPr>
                <a:t>Upload Documents – Project </a:t>
              </a:r>
            </a:p>
          </p:txBody>
        </p:sp>
        <p:sp>
          <p:nvSpPr>
            <p:cNvPr id="6" name="TextBox 6"/>
            <p:cNvSpPr txBox="1"/>
            <p:nvPr/>
          </p:nvSpPr>
          <p:spPr>
            <a:xfrm>
              <a:off x="1068917" y="805769"/>
              <a:ext cx="23729950" cy="542984"/>
            </a:xfrm>
            <a:prstGeom prst="rect">
              <a:avLst/>
            </a:prstGeom>
          </p:spPr>
          <p:txBody>
            <a:bodyPr wrap="square" lIns="0" tIns="0" rIns="0" bIns="0" rtlCol="0" anchor="t">
              <a:spAutoFit/>
            </a:bodyPr>
            <a:lstStyle/>
            <a:p>
              <a:pPr marR="0" lvl="0" algn="just" defTabSz="914400" rtl="0" eaLnBrk="1" fontAlgn="auto" latinLnBrk="0" hangingPunct="1">
                <a:lnSpc>
                  <a:spcPts val="4500"/>
                </a:lnSpc>
                <a:spcBef>
                  <a:spcPts val="0"/>
                </a:spcBef>
                <a:spcAft>
                  <a:spcPts val="0"/>
                </a:spcAft>
                <a:buClrTx/>
                <a:buSzTx/>
                <a:tabLst/>
                <a:defRPr/>
              </a:pPr>
              <a:endParaRPr kumimoji="0" lang="en-US" sz="3000" b="0" i="0" u="none" strike="noStrike" kern="1200" cap="none" spc="30" normalizeH="0" baseline="0" noProof="0" dirty="0">
                <a:ln>
                  <a:noFill/>
                </a:ln>
                <a:solidFill>
                  <a:srgbClr val="F8FBFD"/>
                </a:solidFill>
                <a:effectLst/>
                <a:uLnTx/>
                <a:uFillTx/>
                <a:latin typeface="Montserrat Light"/>
                <a:ea typeface="+mn-ea"/>
                <a:cs typeface="+mn-cs"/>
              </a:endParaRPr>
            </a:p>
          </p:txBody>
        </p:sp>
      </p:grpSp>
      <p:sp>
        <p:nvSpPr>
          <p:cNvPr id="7" name="TextBox 6">
            <a:extLst>
              <a:ext uri="{FF2B5EF4-FFF2-40B4-BE49-F238E27FC236}">
                <a16:creationId xmlns:a16="http://schemas.microsoft.com/office/drawing/2014/main" id="{FD7D4A14-4922-D8FA-FEE8-AACEFF7CA580}"/>
              </a:ext>
            </a:extLst>
          </p:cNvPr>
          <p:cNvSpPr txBox="1"/>
          <p:nvPr/>
        </p:nvSpPr>
        <p:spPr>
          <a:xfrm>
            <a:off x="12456368" y="9607996"/>
            <a:ext cx="4392488" cy="391488"/>
          </a:xfrm>
          <a:prstGeom prst="rect">
            <a:avLst/>
          </a:prstGeom>
          <a:noFill/>
        </p:spPr>
        <p:txBody>
          <a:bodyPr wrap="square" rtlCol="0">
            <a:spAutoFit/>
          </a:bodyPr>
          <a:lstStyle/>
          <a:p>
            <a:endParaRPr lang="en-IN" dirty="0"/>
          </a:p>
        </p:txBody>
      </p:sp>
      <p:pic>
        <p:nvPicPr>
          <p:cNvPr id="9" name="Picture 8">
            <a:extLst>
              <a:ext uri="{FF2B5EF4-FFF2-40B4-BE49-F238E27FC236}">
                <a16:creationId xmlns:a16="http://schemas.microsoft.com/office/drawing/2014/main" id="{957116F6-704C-4616-6412-7DF3E97C1D50}"/>
              </a:ext>
            </a:extLst>
          </p:cNvPr>
          <p:cNvPicPr>
            <a:picLocks noChangeAspect="1"/>
          </p:cNvPicPr>
          <p:nvPr/>
        </p:nvPicPr>
        <p:blipFill>
          <a:blip r:embed="rId3"/>
          <a:stretch>
            <a:fillRect/>
          </a:stretch>
        </p:blipFill>
        <p:spPr>
          <a:xfrm>
            <a:off x="2951312" y="1627266"/>
            <a:ext cx="12694971" cy="7503158"/>
          </a:xfrm>
          <a:prstGeom prst="rect">
            <a:avLst/>
          </a:prstGeom>
        </p:spPr>
      </p:pic>
    </p:spTree>
    <p:extLst>
      <p:ext uri="{BB962C8B-B14F-4D97-AF65-F5344CB8AC3E}">
        <p14:creationId xmlns:p14="http://schemas.microsoft.com/office/powerpoint/2010/main" val="3380045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3709" b="13709"/>
          <a:stretch>
            <a:fillRect/>
          </a:stretch>
        </p:blipFill>
        <p:spPr>
          <a:xfrm>
            <a:off x="0" y="0"/>
            <a:ext cx="18288000" cy="10287000"/>
          </a:xfrm>
          <a:prstGeom prst="rect">
            <a:avLst/>
          </a:prstGeom>
        </p:spPr>
      </p:pic>
      <p:grpSp>
        <p:nvGrpSpPr>
          <p:cNvPr id="3" name="Group 3"/>
          <p:cNvGrpSpPr/>
          <p:nvPr/>
        </p:nvGrpSpPr>
        <p:grpSpPr>
          <a:xfrm>
            <a:off x="25400" y="287516"/>
            <a:ext cx="18288000" cy="9091829"/>
            <a:chOff x="35631" y="-1154247"/>
            <a:chExt cx="25654000" cy="9351596"/>
          </a:xfrm>
        </p:grpSpPr>
        <p:sp>
          <p:nvSpPr>
            <p:cNvPr id="4" name="AutoShape 4"/>
            <p:cNvSpPr/>
            <p:nvPr/>
          </p:nvSpPr>
          <p:spPr>
            <a:xfrm>
              <a:off x="35631" y="-32251"/>
              <a:ext cx="25654000" cy="8229600"/>
            </a:xfrm>
            <a:prstGeom prst="rect">
              <a:avLst/>
            </a:prstGeom>
            <a:solidFill>
              <a:srgbClr val="053D57">
                <a:alpha val="89804"/>
              </a:srgbClr>
            </a:solidFill>
          </p:spPr>
          <p:txBody>
            <a:bodyPr/>
            <a:lstStyle/>
            <a:p>
              <a:r>
                <a:rPr lang="en-IN" dirty="0"/>
                <a:t> </a:t>
              </a:r>
              <a:endParaRPr lang="en-IN" sz="3000" b="1" u="sng" dirty="0"/>
            </a:p>
          </p:txBody>
        </p:sp>
        <p:sp>
          <p:nvSpPr>
            <p:cNvPr id="5" name="TextBox 5"/>
            <p:cNvSpPr txBox="1"/>
            <p:nvPr/>
          </p:nvSpPr>
          <p:spPr>
            <a:xfrm>
              <a:off x="1068917" y="-1154247"/>
              <a:ext cx="23729950" cy="909479"/>
            </a:xfrm>
            <a:prstGeom prst="rect">
              <a:avLst/>
            </a:prstGeom>
          </p:spPr>
          <p:txBody>
            <a:bodyPr wrap="square" lIns="0" tIns="0" rIns="0" bIns="0" rtlCol="0" anchor="t">
              <a:spAutoFit/>
            </a:bodyPr>
            <a:lstStyle/>
            <a:p>
              <a:pPr marL="0" marR="0" lvl="0" indent="0" algn="ctr" defTabSz="914400" rtl="0" eaLnBrk="1" fontAlgn="auto" latinLnBrk="0" hangingPunct="1">
                <a:lnSpc>
                  <a:spcPts val="7860"/>
                </a:lnSpc>
                <a:spcBef>
                  <a:spcPts val="0"/>
                </a:spcBef>
                <a:spcAft>
                  <a:spcPts val="0"/>
                </a:spcAft>
                <a:buClrTx/>
                <a:buSzTx/>
                <a:buFontTx/>
                <a:buNone/>
                <a:tabLst/>
                <a:defRPr/>
              </a:pPr>
              <a:r>
                <a:rPr kumimoji="0" lang="en-US" sz="5000" b="0" i="0" u="none" strike="noStrike" kern="1200" cap="none" spc="174" normalizeH="0" baseline="0" noProof="0" dirty="0">
                  <a:ln>
                    <a:noFill/>
                  </a:ln>
                  <a:solidFill>
                    <a:srgbClr val="F8FBFD"/>
                  </a:solidFill>
                  <a:effectLst/>
                  <a:uLnTx/>
                  <a:uFillTx/>
                  <a:latin typeface="Montserrat Classic Bold"/>
                  <a:ea typeface="+mn-ea"/>
                  <a:cs typeface="+mn-cs"/>
                </a:rPr>
                <a:t>Payment of Registration Fees </a:t>
              </a:r>
            </a:p>
          </p:txBody>
        </p:sp>
        <p:sp>
          <p:nvSpPr>
            <p:cNvPr id="6" name="TextBox 6"/>
            <p:cNvSpPr txBox="1"/>
            <p:nvPr/>
          </p:nvSpPr>
          <p:spPr>
            <a:xfrm>
              <a:off x="1068917" y="805769"/>
              <a:ext cx="23729950" cy="542984"/>
            </a:xfrm>
            <a:prstGeom prst="rect">
              <a:avLst/>
            </a:prstGeom>
          </p:spPr>
          <p:txBody>
            <a:bodyPr wrap="square" lIns="0" tIns="0" rIns="0" bIns="0" rtlCol="0" anchor="t">
              <a:spAutoFit/>
            </a:bodyPr>
            <a:lstStyle/>
            <a:p>
              <a:pPr marR="0" lvl="0" algn="just" defTabSz="914400" rtl="0" eaLnBrk="1" fontAlgn="auto" latinLnBrk="0" hangingPunct="1">
                <a:lnSpc>
                  <a:spcPts val="4500"/>
                </a:lnSpc>
                <a:spcBef>
                  <a:spcPts val="0"/>
                </a:spcBef>
                <a:spcAft>
                  <a:spcPts val="0"/>
                </a:spcAft>
                <a:buClrTx/>
                <a:buSzTx/>
                <a:tabLst/>
                <a:defRPr/>
              </a:pPr>
              <a:endParaRPr kumimoji="0" lang="en-US" sz="3000" b="0" i="0" u="none" strike="noStrike" kern="1200" cap="none" spc="30" normalizeH="0" baseline="0" noProof="0" dirty="0">
                <a:ln>
                  <a:noFill/>
                </a:ln>
                <a:solidFill>
                  <a:srgbClr val="F8FBFD"/>
                </a:solidFill>
                <a:effectLst/>
                <a:uLnTx/>
                <a:uFillTx/>
                <a:latin typeface="Montserrat Light"/>
                <a:ea typeface="+mn-ea"/>
                <a:cs typeface="+mn-cs"/>
              </a:endParaRPr>
            </a:p>
          </p:txBody>
        </p:sp>
      </p:grpSp>
      <p:sp>
        <p:nvSpPr>
          <p:cNvPr id="7" name="TextBox 6">
            <a:extLst>
              <a:ext uri="{FF2B5EF4-FFF2-40B4-BE49-F238E27FC236}">
                <a16:creationId xmlns:a16="http://schemas.microsoft.com/office/drawing/2014/main" id="{FD7D4A14-4922-D8FA-FEE8-AACEFF7CA580}"/>
              </a:ext>
            </a:extLst>
          </p:cNvPr>
          <p:cNvSpPr txBox="1"/>
          <p:nvPr/>
        </p:nvSpPr>
        <p:spPr>
          <a:xfrm>
            <a:off x="12456368" y="9607996"/>
            <a:ext cx="4392488" cy="391488"/>
          </a:xfrm>
          <a:prstGeom prst="rect">
            <a:avLst/>
          </a:prstGeom>
          <a:noFill/>
        </p:spPr>
        <p:txBody>
          <a:bodyPr wrap="square" rtlCol="0">
            <a:spAutoFit/>
          </a:bodyPr>
          <a:lstStyle/>
          <a:p>
            <a:endParaRPr lang="en-IN" dirty="0"/>
          </a:p>
        </p:txBody>
      </p:sp>
      <p:pic>
        <p:nvPicPr>
          <p:cNvPr id="10" name="Picture 9">
            <a:extLst>
              <a:ext uri="{FF2B5EF4-FFF2-40B4-BE49-F238E27FC236}">
                <a16:creationId xmlns:a16="http://schemas.microsoft.com/office/drawing/2014/main" id="{AC800964-B71C-3421-577E-FF046D136C19}"/>
              </a:ext>
            </a:extLst>
          </p:cNvPr>
          <p:cNvPicPr>
            <a:picLocks noChangeAspect="1"/>
          </p:cNvPicPr>
          <p:nvPr/>
        </p:nvPicPr>
        <p:blipFill>
          <a:blip r:embed="rId3"/>
          <a:stretch>
            <a:fillRect/>
          </a:stretch>
        </p:blipFill>
        <p:spPr>
          <a:xfrm>
            <a:off x="3887416" y="1718775"/>
            <a:ext cx="9962873" cy="7320139"/>
          </a:xfrm>
          <a:prstGeom prst="rect">
            <a:avLst/>
          </a:prstGeom>
        </p:spPr>
      </p:pic>
    </p:spTree>
    <p:extLst>
      <p:ext uri="{BB962C8B-B14F-4D97-AF65-F5344CB8AC3E}">
        <p14:creationId xmlns:p14="http://schemas.microsoft.com/office/powerpoint/2010/main" val="2305885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3709" b="13709"/>
          <a:stretch>
            <a:fillRect/>
          </a:stretch>
        </p:blipFill>
        <p:spPr>
          <a:xfrm>
            <a:off x="0" y="0"/>
            <a:ext cx="18288000" cy="10287000"/>
          </a:xfrm>
          <a:prstGeom prst="rect">
            <a:avLst/>
          </a:prstGeom>
        </p:spPr>
      </p:pic>
      <p:grpSp>
        <p:nvGrpSpPr>
          <p:cNvPr id="3" name="Group 3"/>
          <p:cNvGrpSpPr/>
          <p:nvPr/>
        </p:nvGrpSpPr>
        <p:grpSpPr>
          <a:xfrm>
            <a:off x="25400" y="287516"/>
            <a:ext cx="18288000" cy="9091829"/>
            <a:chOff x="35631" y="-1154247"/>
            <a:chExt cx="25654000" cy="9351596"/>
          </a:xfrm>
        </p:grpSpPr>
        <p:sp>
          <p:nvSpPr>
            <p:cNvPr id="4" name="AutoShape 4"/>
            <p:cNvSpPr/>
            <p:nvPr/>
          </p:nvSpPr>
          <p:spPr>
            <a:xfrm>
              <a:off x="35631" y="-32251"/>
              <a:ext cx="25654000" cy="8229600"/>
            </a:xfrm>
            <a:prstGeom prst="rect">
              <a:avLst/>
            </a:prstGeom>
            <a:solidFill>
              <a:srgbClr val="053D57">
                <a:alpha val="89804"/>
              </a:srgbClr>
            </a:solidFill>
          </p:spPr>
          <p:txBody>
            <a:bodyPr/>
            <a:lstStyle/>
            <a:p>
              <a:r>
                <a:rPr lang="en-IN" dirty="0"/>
                <a:t> </a:t>
              </a:r>
              <a:endParaRPr lang="en-IN" sz="3000" b="1" u="sng" dirty="0"/>
            </a:p>
          </p:txBody>
        </p:sp>
        <p:sp>
          <p:nvSpPr>
            <p:cNvPr id="5" name="TextBox 5"/>
            <p:cNvSpPr txBox="1"/>
            <p:nvPr/>
          </p:nvSpPr>
          <p:spPr>
            <a:xfrm>
              <a:off x="1068917" y="-1154247"/>
              <a:ext cx="23729950" cy="909479"/>
            </a:xfrm>
            <a:prstGeom prst="rect">
              <a:avLst/>
            </a:prstGeom>
          </p:spPr>
          <p:txBody>
            <a:bodyPr wrap="square" lIns="0" tIns="0" rIns="0" bIns="0" rtlCol="0" anchor="t">
              <a:spAutoFit/>
            </a:bodyPr>
            <a:lstStyle/>
            <a:p>
              <a:pPr marL="0" marR="0" lvl="0" indent="0" algn="ctr" defTabSz="914400" rtl="0" eaLnBrk="1" fontAlgn="auto" latinLnBrk="0" hangingPunct="1">
                <a:lnSpc>
                  <a:spcPts val="7860"/>
                </a:lnSpc>
                <a:spcBef>
                  <a:spcPts val="0"/>
                </a:spcBef>
                <a:spcAft>
                  <a:spcPts val="0"/>
                </a:spcAft>
                <a:buClrTx/>
                <a:buSzTx/>
                <a:buFontTx/>
                <a:buNone/>
                <a:tabLst/>
                <a:defRPr/>
              </a:pPr>
              <a:r>
                <a:rPr kumimoji="0" lang="en-US" sz="5000" b="0" i="0" u="none" strike="noStrike" kern="1200" cap="none" spc="174" normalizeH="0" baseline="0" noProof="0" dirty="0">
                  <a:ln>
                    <a:noFill/>
                  </a:ln>
                  <a:solidFill>
                    <a:srgbClr val="F8FBFD"/>
                  </a:solidFill>
                  <a:effectLst/>
                  <a:uLnTx/>
                  <a:uFillTx/>
                  <a:latin typeface="Montserrat Classic Bold"/>
                  <a:ea typeface="+mn-ea"/>
                  <a:cs typeface="+mn-cs"/>
                </a:rPr>
                <a:t>Confirmation</a:t>
              </a:r>
            </a:p>
          </p:txBody>
        </p:sp>
        <p:sp>
          <p:nvSpPr>
            <p:cNvPr id="6" name="TextBox 6"/>
            <p:cNvSpPr txBox="1"/>
            <p:nvPr/>
          </p:nvSpPr>
          <p:spPr>
            <a:xfrm>
              <a:off x="1068917" y="805769"/>
              <a:ext cx="23729950" cy="542984"/>
            </a:xfrm>
            <a:prstGeom prst="rect">
              <a:avLst/>
            </a:prstGeom>
          </p:spPr>
          <p:txBody>
            <a:bodyPr wrap="square" lIns="0" tIns="0" rIns="0" bIns="0" rtlCol="0" anchor="t">
              <a:spAutoFit/>
            </a:bodyPr>
            <a:lstStyle/>
            <a:p>
              <a:pPr marR="0" lvl="0" algn="just" defTabSz="914400" rtl="0" eaLnBrk="1" fontAlgn="auto" latinLnBrk="0" hangingPunct="1">
                <a:lnSpc>
                  <a:spcPts val="4500"/>
                </a:lnSpc>
                <a:spcBef>
                  <a:spcPts val="0"/>
                </a:spcBef>
                <a:spcAft>
                  <a:spcPts val="0"/>
                </a:spcAft>
                <a:buClrTx/>
                <a:buSzTx/>
                <a:tabLst/>
                <a:defRPr/>
              </a:pPr>
              <a:endParaRPr kumimoji="0" lang="en-US" sz="3000" b="0" i="0" u="none" strike="noStrike" kern="1200" cap="none" spc="30" normalizeH="0" baseline="0" noProof="0" dirty="0">
                <a:ln>
                  <a:noFill/>
                </a:ln>
                <a:solidFill>
                  <a:srgbClr val="F8FBFD"/>
                </a:solidFill>
                <a:effectLst/>
                <a:uLnTx/>
                <a:uFillTx/>
                <a:latin typeface="Montserrat Light"/>
                <a:ea typeface="+mn-ea"/>
                <a:cs typeface="+mn-cs"/>
              </a:endParaRPr>
            </a:p>
          </p:txBody>
        </p:sp>
      </p:grpSp>
      <p:sp>
        <p:nvSpPr>
          <p:cNvPr id="7" name="TextBox 6">
            <a:extLst>
              <a:ext uri="{FF2B5EF4-FFF2-40B4-BE49-F238E27FC236}">
                <a16:creationId xmlns:a16="http://schemas.microsoft.com/office/drawing/2014/main" id="{FD7D4A14-4922-D8FA-FEE8-AACEFF7CA580}"/>
              </a:ext>
            </a:extLst>
          </p:cNvPr>
          <p:cNvSpPr txBox="1"/>
          <p:nvPr/>
        </p:nvSpPr>
        <p:spPr>
          <a:xfrm>
            <a:off x="12456368" y="9607996"/>
            <a:ext cx="4392488" cy="391488"/>
          </a:xfrm>
          <a:prstGeom prst="rect">
            <a:avLst/>
          </a:prstGeom>
          <a:noFill/>
        </p:spPr>
        <p:txBody>
          <a:bodyPr wrap="square" rtlCol="0">
            <a:spAutoFit/>
          </a:bodyPr>
          <a:lstStyle/>
          <a:p>
            <a:endParaRPr lang="en-IN" dirty="0"/>
          </a:p>
        </p:txBody>
      </p:sp>
      <p:pic>
        <p:nvPicPr>
          <p:cNvPr id="9" name="Picture 8">
            <a:extLst>
              <a:ext uri="{FF2B5EF4-FFF2-40B4-BE49-F238E27FC236}">
                <a16:creationId xmlns:a16="http://schemas.microsoft.com/office/drawing/2014/main" id="{55859670-9C59-17FF-B118-D527ADFF16BB}"/>
              </a:ext>
            </a:extLst>
          </p:cNvPr>
          <p:cNvPicPr>
            <a:picLocks noChangeAspect="1"/>
          </p:cNvPicPr>
          <p:nvPr/>
        </p:nvPicPr>
        <p:blipFill>
          <a:blip r:embed="rId3"/>
          <a:stretch>
            <a:fillRect/>
          </a:stretch>
        </p:blipFill>
        <p:spPr>
          <a:xfrm>
            <a:off x="2347902" y="2128967"/>
            <a:ext cx="13592196" cy="5532564"/>
          </a:xfrm>
          <a:prstGeom prst="rect">
            <a:avLst/>
          </a:prstGeom>
        </p:spPr>
      </p:pic>
    </p:spTree>
    <p:extLst>
      <p:ext uri="{BB962C8B-B14F-4D97-AF65-F5344CB8AC3E}">
        <p14:creationId xmlns:p14="http://schemas.microsoft.com/office/powerpoint/2010/main" val="23385309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2500" b="12500"/>
          <a:stretch>
            <a:fillRect/>
          </a:stretch>
        </p:blipFill>
        <p:spPr>
          <a:xfrm>
            <a:off x="0" y="0"/>
            <a:ext cx="18288000" cy="10287000"/>
          </a:xfrm>
          <a:prstGeom prst="rect">
            <a:avLst/>
          </a:prstGeom>
        </p:spPr>
      </p:pic>
      <p:grpSp>
        <p:nvGrpSpPr>
          <p:cNvPr id="3" name="Group 3"/>
          <p:cNvGrpSpPr/>
          <p:nvPr/>
        </p:nvGrpSpPr>
        <p:grpSpPr>
          <a:xfrm>
            <a:off x="2686050" y="2966276"/>
            <a:ext cx="12915900" cy="4354449"/>
            <a:chOff x="0" y="0"/>
            <a:chExt cx="17221200" cy="5805932"/>
          </a:xfrm>
        </p:grpSpPr>
        <p:sp>
          <p:nvSpPr>
            <p:cNvPr id="4" name="AutoShape 4"/>
            <p:cNvSpPr/>
            <p:nvPr/>
          </p:nvSpPr>
          <p:spPr>
            <a:xfrm>
              <a:off x="0" y="0"/>
              <a:ext cx="17221200" cy="5805932"/>
            </a:xfrm>
            <a:prstGeom prst="rect">
              <a:avLst/>
            </a:prstGeom>
            <a:solidFill>
              <a:srgbClr val="F8FBFD">
                <a:alpha val="89804"/>
              </a:srgbClr>
            </a:solidFill>
          </p:spPr>
          <p:txBody>
            <a:bodyPr/>
            <a:lstStyle/>
            <a:p>
              <a:endParaRPr lang="en-IN"/>
            </a:p>
          </p:txBody>
        </p:sp>
        <p:sp>
          <p:nvSpPr>
            <p:cNvPr id="6" name="TextBox 6"/>
            <p:cNvSpPr txBox="1"/>
            <p:nvPr/>
          </p:nvSpPr>
          <p:spPr>
            <a:xfrm>
              <a:off x="814755" y="993253"/>
              <a:ext cx="15591691" cy="3819423"/>
            </a:xfrm>
            <a:prstGeom prst="rect">
              <a:avLst/>
            </a:prstGeom>
          </p:spPr>
          <p:txBody>
            <a:bodyPr lIns="0" tIns="0" rIns="0" bIns="0" rtlCol="0" anchor="t">
              <a:spAutoFit/>
            </a:bodyPr>
            <a:lstStyle/>
            <a:p>
              <a:pPr algn="ctr">
                <a:lnSpc>
                  <a:spcPts val="11664"/>
                </a:lnSpc>
              </a:pPr>
              <a:r>
                <a:rPr lang="en-US" sz="9600" spc="259" dirty="0">
                  <a:solidFill>
                    <a:srgbClr val="053D57"/>
                  </a:solidFill>
                  <a:latin typeface="Montserrat Classic Bold"/>
                </a:rPr>
                <a:t>Important Definitions</a:t>
              </a:r>
            </a:p>
          </p:txBody>
        </p:sp>
      </p:grpSp>
      <p:sp>
        <p:nvSpPr>
          <p:cNvPr id="7" name="AutoShape 7"/>
          <p:cNvSpPr/>
          <p:nvPr/>
        </p:nvSpPr>
        <p:spPr>
          <a:xfrm>
            <a:off x="-3408039" y="1028700"/>
            <a:ext cx="4436739" cy="173843"/>
          </a:xfrm>
          <a:prstGeom prst="rect">
            <a:avLst/>
          </a:prstGeom>
          <a:solidFill>
            <a:srgbClr val="F8FBFD"/>
          </a:solidFill>
        </p:spPr>
        <p:txBody>
          <a:bodyPr/>
          <a:lstStyle/>
          <a:p>
            <a:endParaRPr lang="en-IN"/>
          </a:p>
        </p:txBody>
      </p:sp>
      <p:sp>
        <p:nvSpPr>
          <p:cNvPr id="8" name="AutoShape 8"/>
          <p:cNvSpPr/>
          <p:nvPr/>
        </p:nvSpPr>
        <p:spPr>
          <a:xfrm>
            <a:off x="17259300" y="9084457"/>
            <a:ext cx="4436739" cy="173843"/>
          </a:xfrm>
          <a:prstGeom prst="rect">
            <a:avLst/>
          </a:prstGeom>
          <a:solidFill>
            <a:srgbClr val="F8FBFD"/>
          </a:solidFill>
        </p:spPr>
        <p:txBody>
          <a:bodyPr/>
          <a:lstStyle/>
          <a:p>
            <a:endParaRPr lang="en-IN"/>
          </a:p>
        </p:txBody>
      </p:sp>
    </p:spTree>
    <p:extLst>
      <p:ext uri="{BB962C8B-B14F-4D97-AF65-F5344CB8AC3E}">
        <p14:creationId xmlns:p14="http://schemas.microsoft.com/office/powerpoint/2010/main" val="11014691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3709" b="13709"/>
          <a:stretch>
            <a:fillRect/>
          </a:stretch>
        </p:blipFill>
        <p:spPr>
          <a:xfrm>
            <a:off x="0" y="0"/>
            <a:ext cx="18288000" cy="10287000"/>
          </a:xfrm>
          <a:prstGeom prst="rect">
            <a:avLst/>
          </a:prstGeom>
        </p:spPr>
      </p:pic>
      <p:grpSp>
        <p:nvGrpSpPr>
          <p:cNvPr id="3" name="Group 3"/>
          <p:cNvGrpSpPr/>
          <p:nvPr/>
        </p:nvGrpSpPr>
        <p:grpSpPr>
          <a:xfrm>
            <a:off x="-34758" y="287516"/>
            <a:ext cx="18288000" cy="9091829"/>
            <a:chOff x="35631" y="-1154247"/>
            <a:chExt cx="25654000" cy="9351596"/>
          </a:xfrm>
        </p:grpSpPr>
        <p:sp>
          <p:nvSpPr>
            <p:cNvPr id="4" name="AutoShape 4"/>
            <p:cNvSpPr/>
            <p:nvPr/>
          </p:nvSpPr>
          <p:spPr>
            <a:xfrm>
              <a:off x="35631" y="-32251"/>
              <a:ext cx="25654000" cy="8229600"/>
            </a:xfrm>
            <a:prstGeom prst="rect">
              <a:avLst/>
            </a:prstGeom>
            <a:solidFill>
              <a:srgbClr val="053D57">
                <a:alpha val="89804"/>
              </a:srgbClr>
            </a:solidFill>
          </p:spPr>
          <p:txBody>
            <a:bodyPr/>
            <a:lstStyle/>
            <a:p>
              <a:r>
                <a:rPr lang="en-IN" dirty="0"/>
                <a:t> </a:t>
              </a:r>
              <a:endParaRPr lang="en-IN" sz="3000" b="1" u="sng" dirty="0"/>
            </a:p>
          </p:txBody>
        </p:sp>
        <p:sp>
          <p:nvSpPr>
            <p:cNvPr id="5" name="TextBox 5"/>
            <p:cNvSpPr txBox="1"/>
            <p:nvPr/>
          </p:nvSpPr>
          <p:spPr>
            <a:xfrm>
              <a:off x="1068917" y="-1154247"/>
              <a:ext cx="23729950" cy="909479"/>
            </a:xfrm>
            <a:prstGeom prst="rect">
              <a:avLst/>
            </a:prstGeom>
          </p:spPr>
          <p:txBody>
            <a:bodyPr wrap="square" lIns="0" tIns="0" rIns="0" bIns="0" rtlCol="0" anchor="t">
              <a:spAutoFit/>
            </a:bodyPr>
            <a:lstStyle/>
            <a:p>
              <a:pPr marL="0" marR="0" lvl="0" indent="0" algn="ctr" defTabSz="914400" rtl="0" eaLnBrk="1" fontAlgn="auto" latinLnBrk="0" hangingPunct="1">
                <a:lnSpc>
                  <a:spcPts val="7860"/>
                </a:lnSpc>
                <a:spcBef>
                  <a:spcPts val="0"/>
                </a:spcBef>
                <a:spcAft>
                  <a:spcPts val="0"/>
                </a:spcAft>
                <a:buClrTx/>
                <a:buSzTx/>
                <a:buFontTx/>
                <a:buNone/>
                <a:tabLst/>
                <a:defRPr/>
              </a:pPr>
              <a:r>
                <a:rPr kumimoji="0" lang="en-US" sz="5000" b="0" i="0" u="none" strike="noStrike" kern="1200" cap="none" spc="174" normalizeH="0" baseline="0" noProof="0" dirty="0">
                  <a:ln>
                    <a:noFill/>
                  </a:ln>
                  <a:solidFill>
                    <a:srgbClr val="F8FBFD"/>
                  </a:solidFill>
                  <a:effectLst/>
                  <a:uLnTx/>
                  <a:uFillTx/>
                  <a:latin typeface="Montserrat Classic Bold"/>
                  <a:ea typeface="+mn-ea"/>
                  <a:cs typeface="+mn-cs"/>
                </a:rPr>
                <a:t>Section – 59 – Penalty for Non - Registration</a:t>
              </a:r>
            </a:p>
          </p:txBody>
        </p:sp>
        <p:sp>
          <p:nvSpPr>
            <p:cNvPr id="6" name="TextBox 6"/>
            <p:cNvSpPr txBox="1"/>
            <p:nvPr/>
          </p:nvSpPr>
          <p:spPr>
            <a:xfrm>
              <a:off x="1068917" y="805769"/>
              <a:ext cx="23729950" cy="542984"/>
            </a:xfrm>
            <a:prstGeom prst="rect">
              <a:avLst/>
            </a:prstGeom>
          </p:spPr>
          <p:txBody>
            <a:bodyPr wrap="square" lIns="0" tIns="0" rIns="0" bIns="0" rtlCol="0" anchor="t">
              <a:spAutoFit/>
            </a:bodyPr>
            <a:lstStyle/>
            <a:p>
              <a:pPr marR="0" lvl="0" algn="just" defTabSz="914400" rtl="0" eaLnBrk="1" fontAlgn="auto" latinLnBrk="0" hangingPunct="1">
                <a:lnSpc>
                  <a:spcPts val="4500"/>
                </a:lnSpc>
                <a:spcBef>
                  <a:spcPts val="0"/>
                </a:spcBef>
                <a:spcAft>
                  <a:spcPts val="0"/>
                </a:spcAft>
                <a:buClrTx/>
                <a:buSzTx/>
                <a:tabLst/>
                <a:defRPr/>
              </a:pPr>
              <a:endParaRPr kumimoji="0" lang="en-US" sz="3000" b="0" i="0" u="none" strike="noStrike" kern="1200" cap="none" spc="30" normalizeH="0" baseline="0" noProof="0" dirty="0">
                <a:ln>
                  <a:noFill/>
                </a:ln>
                <a:solidFill>
                  <a:srgbClr val="F8FBFD"/>
                </a:solidFill>
                <a:effectLst/>
                <a:uLnTx/>
                <a:uFillTx/>
                <a:latin typeface="Montserrat Light"/>
                <a:ea typeface="+mn-ea"/>
                <a:cs typeface="+mn-cs"/>
              </a:endParaRPr>
            </a:p>
          </p:txBody>
        </p:sp>
      </p:grpSp>
      <p:sp>
        <p:nvSpPr>
          <p:cNvPr id="7" name="TextBox 6">
            <a:extLst>
              <a:ext uri="{FF2B5EF4-FFF2-40B4-BE49-F238E27FC236}">
                <a16:creationId xmlns:a16="http://schemas.microsoft.com/office/drawing/2014/main" id="{FD7D4A14-4922-D8FA-FEE8-AACEFF7CA580}"/>
              </a:ext>
            </a:extLst>
          </p:cNvPr>
          <p:cNvSpPr txBox="1"/>
          <p:nvPr/>
        </p:nvSpPr>
        <p:spPr>
          <a:xfrm>
            <a:off x="12456368" y="9607996"/>
            <a:ext cx="4392488" cy="391488"/>
          </a:xfrm>
          <a:prstGeom prst="rect">
            <a:avLst/>
          </a:prstGeom>
          <a:noFill/>
        </p:spPr>
        <p:txBody>
          <a:bodyPr wrap="square" rtlCol="0">
            <a:spAutoFit/>
          </a:bodyPr>
          <a:lstStyle/>
          <a:p>
            <a:endParaRPr lang="en-IN" dirty="0"/>
          </a:p>
        </p:txBody>
      </p:sp>
      <p:sp>
        <p:nvSpPr>
          <p:cNvPr id="8" name="TextBox 6">
            <a:extLst>
              <a:ext uri="{FF2B5EF4-FFF2-40B4-BE49-F238E27FC236}">
                <a16:creationId xmlns:a16="http://schemas.microsoft.com/office/drawing/2014/main" id="{25DE686E-CA68-CC7B-A70E-596163077A98}"/>
              </a:ext>
            </a:extLst>
          </p:cNvPr>
          <p:cNvSpPr txBox="1"/>
          <p:nvPr/>
        </p:nvSpPr>
        <p:spPr>
          <a:xfrm>
            <a:off x="762000" y="1803217"/>
            <a:ext cx="16916400" cy="3413307"/>
          </a:xfrm>
          <a:prstGeom prst="rect">
            <a:avLst/>
          </a:prstGeom>
        </p:spPr>
        <p:txBody>
          <a:bodyPr wrap="square" lIns="0" tIns="0" rIns="0" bIns="0" rtlCol="0" anchor="t">
            <a:spAutoFit/>
          </a:bodyPr>
          <a:lstStyle/>
          <a:p>
            <a:pPr marL="457200" marR="0" lvl="0" indent="-457200" algn="just" defTabSz="914400" rtl="0" eaLnBrk="1" fontAlgn="auto" latinLnBrk="0" hangingPunct="1">
              <a:lnSpc>
                <a:spcPts val="4500"/>
              </a:lnSpc>
              <a:spcBef>
                <a:spcPts val="0"/>
              </a:spcBef>
              <a:spcAft>
                <a:spcPts val="0"/>
              </a:spcAft>
              <a:buClrTx/>
              <a:buSzTx/>
              <a:buFont typeface="Wingdings" panose="05000000000000000000" pitchFamily="2" charset="2"/>
              <a:buChar char="q"/>
              <a:tabLst/>
              <a:defRPr/>
            </a:pPr>
            <a:r>
              <a:rPr lang="en-US" sz="3000" dirty="0">
                <a:solidFill>
                  <a:schemeClr val="bg1"/>
                </a:solidFill>
                <a:latin typeface="Montserrat Light" panose="00000400000000000000" pitchFamily="2" charset="0"/>
              </a:rPr>
              <a:t>As per Section 59(1), If any </a:t>
            </a:r>
            <a:r>
              <a:rPr lang="en-US" sz="3000" b="1" u="sng" dirty="0">
                <a:solidFill>
                  <a:srgbClr val="FFC000"/>
                </a:solidFill>
                <a:latin typeface="Montserrat Light" panose="00000400000000000000" pitchFamily="2" charset="0"/>
              </a:rPr>
              <a:t>promoter contravenes</a:t>
            </a:r>
            <a:r>
              <a:rPr lang="en-US" sz="3000" dirty="0">
                <a:solidFill>
                  <a:schemeClr val="bg1"/>
                </a:solidFill>
                <a:latin typeface="Montserrat Light" panose="00000400000000000000" pitchFamily="2" charset="0"/>
              </a:rPr>
              <a:t> the provisions of section 3, he </a:t>
            </a:r>
            <a:r>
              <a:rPr lang="en-US" sz="3000" b="1" u="sng" dirty="0">
                <a:solidFill>
                  <a:srgbClr val="FFC000"/>
                </a:solidFill>
                <a:latin typeface="Montserrat Light" panose="00000400000000000000" pitchFamily="2" charset="0"/>
              </a:rPr>
              <a:t>shall be liable to a penalty</a:t>
            </a:r>
            <a:r>
              <a:rPr lang="en-US" sz="3000" dirty="0">
                <a:solidFill>
                  <a:schemeClr val="bg1"/>
                </a:solidFill>
                <a:latin typeface="Montserrat Light" panose="00000400000000000000" pitchFamily="2" charset="0"/>
              </a:rPr>
              <a:t> which </a:t>
            </a:r>
            <a:r>
              <a:rPr lang="en-US" sz="3000" b="1" u="sng" dirty="0">
                <a:solidFill>
                  <a:srgbClr val="FFC000"/>
                </a:solidFill>
                <a:latin typeface="Montserrat Light" panose="00000400000000000000" pitchFamily="2" charset="0"/>
              </a:rPr>
              <a:t>may extend up to ten per cent</a:t>
            </a:r>
            <a:r>
              <a:rPr lang="en-US" sz="3000" dirty="0">
                <a:solidFill>
                  <a:schemeClr val="bg1"/>
                </a:solidFill>
                <a:latin typeface="Montserrat Light" panose="00000400000000000000" pitchFamily="2" charset="0"/>
              </a:rPr>
              <a:t>. of the estimated cost of the real estate project as determined by the Authority</a:t>
            </a:r>
            <a:r>
              <a:rPr lang="en-US" sz="3200" dirty="0"/>
              <a:t>.</a:t>
            </a:r>
            <a:r>
              <a:rPr lang="en-US" sz="3000" dirty="0">
                <a:solidFill>
                  <a:schemeClr val="bg1"/>
                </a:solidFill>
                <a:latin typeface="Montserrat Light" panose="00000400000000000000" pitchFamily="2" charset="0"/>
              </a:rPr>
              <a:t>.</a:t>
            </a:r>
            <a:r>
              <a:rPr lang="en-US" sz="3000" b="1" u="sng" dirty="0">
                <a:solidFill>
                  <a:srgbClr val="FFC000"/>
                </a:solidFill>
                <a:latin typeface="Montserrat Light" panose="00000400000000000000" pitchFamily="2" charset="0"/>
              </a:rPr>
              <a:t> </a:t>
            </a:r>
          </a:p>
          <a:p>
            <a:pPr marL="457200" marR="0" lvl="0" indent="-457200" algn="just" defTabSz="914400" rtl="0" eaLnBrk="1" fontAlgn="auto" latinLnBrk="0" hangingPunct="1">
              <a:lnSpc>
                <a:spcPts val="4500"/>
              </a:lnSpc>
              <a:spcBef>
                <a:spcPts val="0"/>
              </a:spcBef>
              <a:spcAft>
                <a:spcPts val="0"/>
              </a:spcAft>
              <a:buClrTx/>
              <a:buSzTx/>
              <a:buFont typeface="Wingdings" panose="05000000000000000000" pitchFamily="2" charset="2"/>
              <a:buChar char="q"/>
              <a:tabLst/>
              <a:defRPr/>
            </a:pPr>
            <a:endParaRPr lang="en-US" sz="3000" b="1" u="sng" dirty="0">
              <a:solidFill>
                <a:srgbClr val="FFC000"/>
              </a:solidFill>
              <a:latin typeface="Montserrat Light" panose="00000400000000000000" pitchFamily="2" charset="0"/>
            </a:endParaRPr>
          </a:p>
          <a:p>
            <a:pPr marR="0" lvl="0" algn="just" defTabSz="914400" rtl="0" eaLnBrk="1" fontAlgn="auto" latinLnBrk="0" hangingPunct="1">
              <a:lnSpc>
                <a:spcPts val="4500"/>
              </a:lnSpc>
              <a:spcBef>
                <a:spcPts val="0"/>
              </a:spcBef>
              <a:spcAft>
                <a:spcPts val="0"/>
              </a:spcAft>
              <a:buClrTx/>
              <a:buSzTx/>
              <a:tabLst/>
              <a:defRPr/>
            </a:pPr>
            <a:endParaRPr kumimoji="0" lang="en-US" sz="3000" b="1" i="0" u="sng" strike="noStrike" kern="1200" cap="none" spc="30" normalizeH="0" baseline="0" noProof="0" dirty="0">
              <a:ln>
                <a:noFill/>
              </a:ln>
              <a:solidFill>
                <a:srgbClr val="FFC000"/>
              </a:solidFill>
              <a:effectLst/>
              <a:uLnTx/>
              <a:uFillTx/>
              <a:latin typeface="Montserrat Light" panose="00000400000000000000" pitchFamily="2" charset="0"/>
              <a:ea typeface="+mn-ea"/>
              <a:cs typeface="+mn-cs"/>
            </a:endParaRPr>
          </a:p>
          <a:p>
            <a:pPr marL="457200" marR="0" lvl="0" indent="-457200" algn="just" defTabSz="914400" rtl="0" eaLnBrk="1" fontAlgn="auto" latinLnBrk="0" hangingPunct="1">
              <a:lnSpc>
                <a:spcPts val="4500"/>
              </a:lnSpc>
              <a:spcBef>
                <a:spcPts val="0"/>
              </a:spcBef>
              <a:spcAft>
                <a:spcPts val="0"/>
              </a:spcAft>
              <a:buClrTx/>
              <a:buSzTx/>
              <a:buFont typeface="Wingdings" panose="05000000000000000000" pitchFamily="2" charset="2"/>
              <a:buChar char="q"/>
              <a:tabLst/>
              <a:defRPr/>
            </a:pPr>
            <a:endParaRPr lang="en-US" sz="3000" dirty="0">
              <a:solidFill>
                <a:schemeClr val="bg1"/>
              </a:solidFill>
              <a:latin typeface="Montserrat Light" panose="00000400000000000000" pitchFamily="2" charset="0"/>
            </a:endParaRPr>
          </a:p>
        </p:txBody>
      </p:sp>
    </p:spTree>
    <p:extLst>
      <p:ext uri="{BB962C8B-B14F-4D97-AF65-F5344CB8AC3E}">
        <p14:creationId xmlns:p14="http://schemas.microsoft.com/office/powerpoint/2010/main" val="42045795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2500" b="12500"/>
          <a:stretch>
            <a:fillRect/>
          </a:stretch>
        </p:blipFill>
        <p:spPr>
          <a:xfrm>
            <a:off x="0" y="0"/>
            <a:ext cx="18288000" cy="10287000"/>
          </a:xfrm>
          <a:prstGeom prst="rect">
            <a:avLst/>
          </a:prstGeom>
        </p:spPr>
      </p:pic>
      <p:grpSp>
        <p:nvGrpSpPr>
          <p:cNvPr id="3" name="Group 3"/>
          <p:cNvGrpSpPr/>
          <p:nvPr/>
        </p:nvGrpSpPr>
        <p:grpSpPr>
          <a:xfrm>
            <a:off x="2686050" y="2966276"/>
            <a:ext cx="12915900" cy="4354449"/>
            <a:chOff x="0" y="0"/>
            <a:chExt cx="17221200" cy="5805932"/>
          </a:xfrm>
        </p:grpSpPr>
        <p:sp>
          <p:nvSpPr>
            <p:cNvPr id="4" name="AutoShape 4"/>
            <p:cNvSpPr/>
            <p:nvPr/>
          </p:nvSpPr>
          <p:spPr>
            <a:xfrm>
              <a:off x="0" y="0"/>
              <a:ext cx="17221200" cy="5805932"/>
            </a:xfrm>
            <a:prstGeom prst="rect">
              <a:avLst/>
            </a:prstGeom>
            <a:solidFill>
              <a:srgbClr val="F8FBFD">
                <a:alpha val="89804"/>
              </a:srgbClr>
            </a:solidFill>
          </p:spPr>
          <p:txBody>
            <a:bodyPr/>
            <a:lstStyle/>
            <a:p>
              <a:endParaRPr lang="en-IN"/>
            </a:p>
          </p:txBody>
        </p:sp>
        <p:sp>
          <p:nvSpPr>
            <p:cNvPr id="6" name="TextBox 6"/>
            <p:cNvSpPr txBox="1"/>
            <p:nvPr/>
          </p:nvSpPr>
          <p:spPr>
            <a:xfrm>
              <a:off x="814755" y="790731"/>
              <a:ext cx="15591691" cy="3819423"/>
            </a:xfrm>
            <a:prstGeom prst="rect">
              <a:avLst/>
            </a:prstGeom>
          </p:spPr>
          <p:txBody>
            <a:bodyPr lIns="0" tIns="0" rIns="0" bIns="0" rtlCol="0" anchor="t">
              <a:spAutoFit/>
            </a:bodyPr>
            <a:lstStyle/>
            <a:p>
              <a:pPr algn="ctr">
                <a:lnSpc>
                  <a:spcPts val="11664"/>
                </a:lnSpc>
              </a:pPr>
              <a:r>
                <a:rPr lang="en-US" sz="9600" spc="259" dirty="0">
                  <a:solidFill>
                    <a:srgbClr val="053D57"/>
                  </a:solidFill>
                  <a:latin typeface="Montserrat Classic Bold"/>
                </a:rPr>
                <a:t>Important Issues &amp; Clarifications</a:t>
              </a:r>
            </a:p>
          </p:txBody>
        </p:sp>
      </p:grpSp>
      <p:sp>
        <p:nvSpPr>
          <p:cNvPr id="7" name="AutoShape 7"/>
          <p:cNvSpPr/>
          <p:nvPr/>
        </p:nvSpPr>
        <p:spPr>
          <a:xfrm>
            <a:off x="-3408039" y="1028700"/>
            <a:ext cx="4436739" cy="173843"/>
          </a:xfrm>
          <a:prstGeom prst="rect">
            <a:avLst/>
          </a:prstGeom>
          <a:solidFill>
            <a:srgbClr val="F8FBFD"/>
          </a:solidFill>
        </p:spPr>
        <p:txBody>
          <a:bodyPr/>
          <a:lstStyle/>
          <a:p>
            <a:endParaRPr lang="en-IN"/>
          </a:p>
        </p:txBody>
      </p:sp>
      <p:sp>
        <p:nvSpPr>
          <p:cNvPr id="8" name="AutoShape 8"/>
          <p:cNvSpPr/>
          <p:nvPr/>
        </p:nvSpPr>
        <p:spPr>
          <a:xfrm>
            <a:off x="17259300" y="9084457"/>
            <a:ext cx="4436739" cy="173843"/>
          </a:xfrm>
          <a:prstGeom prst="rect">
            <a:avLst/>
          </a:prstGeom>
          <a:solidFill>
            <a:srgbClr val="F8FBFD"/>
          </a:solidFill>
        </p:spPr>
        <p:txBody>
          <a:bodyPr/>
          <a:lstStyle/>
          <a:p>
            <a:endParaRPr lang="en-IN"/>
          </a:p>
        </p:txBody>
      </p:sp>
    </p:spTree>
    <p:extLst>
      <p:ext uri="{BB962C8B-B14F-4D97-AF65-F5344CB8AC3E}">
        <p14:creationId xmlns:p14="http://schemas.microsoft.com/office/powerpoint/2010/main" val="19939412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53D57"/>
        </a:solidFill>
        <a:effectLst/>
      </p:bgPr>
    </p:bg>
    <p:spTree>
      <p:nvGrpSpPr>
        <p:cNvPr id="1" name=""/>
        <p:cNvGrpSpPr/>
        <p:nvPr/>
      </p:nvGrpSpPr>
      <p:grpSpPr>
        <a:xfrm>
          <a:off x="0" y="0"/>
          <a:ext cx="0" cy="0"/>
          <a:chOff x="0" y="0"/>
          <a:chExt cx="0" cy="0"/>
        </a:xfrm>
      </p:grpSpPr>
      <p:sp>
        <p:nvSpPr>
          <p:cNvPr id="2" name="AutoShape 2"/>
          <p:cNvSpPr/>
          <p:nvPr/>
        </p:nvSpPr>
        <p:spPr>
          <a:xfrm>
            <a:off x="9011982" y="-401130"/>
            <a:ext cx="9708270" cy="11089261"/>
          </a:xfrm>
          <a:prstGeom prst="rect">
            <a:avLst/>
          </a:prstGeom>
          <a:solidFill>
            <a:srgbClr val="F8FBFD"/>
          </a:solidFill>
        </p:spPr>
        <p:txBody>
          <a:bodyPr/>
          <a:lstStyle/>
          <a:p>
            <a:endParaRPr lang="en-IN"/>
          </a:p>
        </p:txBody>
      </p:sp>
      <p:grpSp>
        <p:nvGrpSpPr>
          <p:cNvPr id="6" name="Group 6"/>
          <p:cNvGrpSpPr/>
          <p:nvPr/>
        </p:nvGrpSpPr>
        <p:grpSpPr>
          <a:xfrm>
            <a:off x="1028700" y="992981"/>
            <a:ext cx="6741275" cy="4248855"/>
            <a:chOff x="0" y="-47625"/>
            <a:chExt cx="8988367" cy="5665139"/>
          </a:xfrm>
        </p:grpSpPr>
        <p:sp>
          <p:nvSpPr>
            <p:cNvPr id="7" name="TextBox 7"/>
            <p:cNvSpPr txBox="1"/>
            <p:nvPr/>
          </p:nvSpPr>
          <p:spPr>
            <a:xfrm>
              <a:off x="0" y="-47625"/>
              <a:ext cx="8988367" cy="5665139"/>
            </a:xfrm>
            <a:prstGeom prst="rect">
              <a:avLst/>
            </a:prstGeom>
          </p:spPr>
          <p:txBody>
            <a:bodyPr lIns="0" tIns="0" rIns="0" bIns="0" rtlCol="0" anchor="t">
              <a:spAutoFit/>
            </a:bodyPr>
            <a:lstStyle/>
            <a:p>
              <a:pPr marL="0" marR="0" lvl="0" indent="0" algn="l" defTabSz="914400" rtl="0" eaLnBrk="1" fontAlgn="auto" latinLnBrk="0" hangingPunct="1">
                <a:lnSpc>
                  <a:spcPts val="9450"/>
                </a:lnSpc>
                <a:spcBef>
                  <a:spcPts val="0"/>
                </a:spcBef>
                <a:spcAft>
                  <a:spcPts val="0"/>
                </a:spcAft>
                <a:buClrTx/>
                <a:buSzTx/>
                <a:buFontTx/>
                <a:buNone/>
                <a:tabLst/>
                <a:defRPr/>
              </a:pPr>
              <a:r>
                <a:rPr lang="en-US" sz="7500" spc="67" dirty="0">
                  <a:solidFill>
                    <a:srgbClr val="F8FBFD"/>
                  </a:solidFill>
                  <a:latin typeface="Montserrat Classic Bold"/>
                </a:rPr>
                <a:t>Important issues &amp; Clarifications</a:t>
              </a:r>
              <a:endParaRPr kumimoji="0" lang="en-US" sz="7500" b="0" i="0" u="none" strike="noStrike" kern="1200" cap="none" spc="67" normalizeH="0" baseline="0" noProof="0" dirty="0">
                <a:ln>
                  <a:noFill/>
                </a:ln>
                <a:solidFill>
                  <a:srgbClr val="F8FBFD"/>
                </a:solidFill>
                <a:effectLst/>
                <a:uLnTx/>
                <a:uFillTx/>
                <a:latin typeface="Montserrat Classic Bold"/>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F8FBFD"/>
                </a:solidFill>
                <a:effectLst/>
                <a:uLnTx/>
                <a:uFillTx/>
                <a:latin typeface="Montserrat Classic Bold"/>
                <a:ea typeface="+mn-ea"/>
                <a:cs typeface="+mn-cs"/>
              </a:endParaRPr>
            </a:p>
          </p:txBody>
        </p:sp>
        <p:sp>
          <p:nvSpPr>
            <p:cNvPr id="8" name="AutoShape 8"/>
            <p:cNvSpPr/>
            <p:nvPr/>
          </p:nvSpPr>
          <p:spPr>
            <a:xfrm>
              <a:off x="0" y="4774555"/>
              <a:ext cx="5915654" cy="231791"/>
            </a:xfrm>
            <a:prstGeom prst="rect">
              <a:avLst/>
            </a:prstGeom>
            <a:solidFill>
              <a:srgbClr val="F8FBFD"/>
            </a:solidFill>
          </p:spPr>
          <p:txBody>
            <a:bodyPr/>
            <a:lstStyle/>
            <a:p>
              <a:endParaRPr lang="en-IN"/>
            </a:p>
          </p:txBody>
        </p:sp>
      </p:grpSp>
      <p:sp>
        <p:nvSpPr>
          <p:cNvPr id="9" name="TextBox 13">
            <a:extLst>
              <a:ext uri="{FF2B5EF4-FFF2-40B4-BE49-F238E27FC236}">
                <a16:creationId xmlns:a16="http://schemas.microsoft.com/office/drawing/2014/main" id="{B8E925FD-A583-CEBE-F8BF-A98B282D95FE}"/>
              </a:ext>
            </a:extLst>
          </p:cNvPr>
          <p:cNvSpPr txBox="1"/>
          <p:nvPr/>
        </p:nvSpPr>
        <p:spPr>
          <a:xfrm>
            <a:off x="9979917" y="998997"/>
            <a:ext cx="7772400" cy="9163662"/>
          </a:xfrm>
          <a:prstGeom prst="rect">
            <a:avLst/>
          </a:prstGeom>
        </p:spPr>
        <p:txBody>
          <a:bodyPr wrap="square" lIns="0" tIns="0" rIns="0" bIns="0" rtlCol="0" anchor="t">
            <a:spAutoFit/>
          </a:bodyPr>
          <a:lstStyle/>
          <a:p>
            <a:pPr marL="457200" marR="0" lvl="0" indent="-457200" algn="just" defTabSz="914400" rtl="0" eaLnBrk="1" fontAlgn="auto" latinLnBrk="0" hangingPunct="1">
              <a:lnSpc>
                <a:spcPts val="4500"/>
              </a:lnSpc>
              <a:spcBef>
                <a:spcPts val="0"/>
              </a:spcBef>
              <a:spcAft>
                <a:spcPts val="0"/>
              </a:spcAft>
              <a:buClrTx/>
              <a:buSzTx/>
              <a:buFont typeface="Wingdings" panose="05000000000000000000" pitchFamily="2" charset="2"/>
              <a:buChar char="q"/>
              <a:tabLst/>
              <a:defRPr/>
            </a:pPr>
            <a:r>
              <a:rPr lang="en-US" sz="3000" spc="30" dirty="0">
                <a:solidFill>
                  <a:schemeClr val="tx2"/>
                </a:solidFill>
                <a:latin typeface="Montserrat Classic Bold" panose="020B0604020202020204" charset="0"/>
              </a:rPr>
              <a:t>Unit wise Carpet Area Table in the approved building plan</a:t>
            </a:r>
          </a:p>
          <a:p>
            <a:pPr marR="0" lvl="0" algn="just" defTabSz="914400" rtl="0" eaLnBrk="1" fontAlgn="auto" latinLnBrk="0" hangingPunct="1">
              <a:lnSpc>
                <a:spcPts val="4500"/>
              </a:lnSpc>
              <a:spcBef>
                <a:spcPts val="0"/>
              </a:spcBef>
              <a:spcAft>
                <a:spcPts val="0"/>
              </a:spcAft>
              <a:buClrTx/>
              <a:buSzTx/>
              <a:tabLst/>
              <a:defRPr/>
            </a:pPr>
            <a:endParaRPr lang="en-US" sz="3000" spc="30" dirty="0">
              <a:solidFill>
                <a:schemeClr val="tx2"/>
              </a:solidFill>
              <a:latin typeface="Montserrat Classic Bold" panose="020B0604020202020204" charset="0"/>
            </a:endParaRPr>
          </a:p>
          <a:p>
            <a:pPr marL="457200" marR="0" lvl="0" indent="-457200" algn="just" defTabSz="914400" rtl="0" eaLnBrk="1" fontAlgn="auto" latinLnBrk="0" hangingPunct="1">
              <a:lnSpc>
                <a:spcPts val="4500"/>
              </a:lnSpc>
              <a:spcBef>
                <a:spcPts val="0"/>
              </a:spcBef>
              <a:spcAft>
                <a:spcPts val="0"/>
              </a:spcAft>
              <a:buClrTx/>
              <a:buSzTx/>
              <a:buFont typeface="Wingdings" panose="05000000000000000000" pitchFamily="2" charset="2"/>
              <a:buChar char="q"/>
              <a:tabLst/>
              <a:defRPr/>
            </a:pPr>
            <a:r>
              <a:rPr lang="en-US" sz="3000" spc="30" dirty="0">
                <a:solidFill>
                  <a:schemeClr val="tx2"/>
                </a:solidFill>
                <a:latin typeface="Montserrat Classic Bold" panose="020B0604020202020204" charset="0"/>
              </a:rPr>
              <a:t>Drainage Drawing in the approved building plan</a:t>
            </a:r>
          </a:p>
          <a:p>
            <a:pPr marR="0" lvl="0" algn="just" defTabSz="914400" rtl="0" eaLnBrk="1" fontAlgn="auto" latinLnBrk="0" hangingPunct="1">
              <a:lnSpc>
                <a:spcPts val="4500"/>
              </a:lnSpc>
              <a:spcBef>
                <a:spcPts val="0"/>
              </a:spcBef>
              <a:spcAft>
                <a:spcPts val="0"/>
              </a:spcAft>
              <a:buClrTx/>
              <a:buSzTx/>
              <a:tabLst/>
              <a:defRPr/>
            </a:pPr>
            <a:endParaRPr lang="en-US" sz="3000" spc="30" dirty="0">
              <a:solidFill>
                <a:schemeClr val="tx2"/>
              </a:solidFill>
              <a:latin typeface="Montserrat Classic Bold" panose="020B0604020202020204" charset="0"/>
            </a:endParaRPr>
          </a:p>
          <a:p>
            <a:pPr marL="457200" marR="0" lvl="0" indent="-457200" algn="just" defTabSz="914400" rtl="0" eaLnBrk="1" fontAlgn="auto" latinLnBrk="0" hangingPunct="1">
              <a:lnSpc>
                <a:spcPts val="4500"/>
              </a:lnSpc>
              <a:spcBef>
                <a:spcPts val="0"/>
              </a:spcBef>
              <a:spcAft>
                <a:spcPts val="0"/>
              </a:spcAft>
              <a:buClrTx/>
              <a:buSzTx/>
              <a:buFont typeface="Wingdings" panose="05000000000000000000" pitchFamily="2" charset="2"/>
              <a:buChar char="q"/>
              <a:tabLst/>
              <a:defRPr/>
            </a:pPr>
            <a:r>
              <a:rPr lang="en-US" sz="3000" spc="30" dirty="0">
                <a:solidFill>
                  <a:schemeClr val="tx2"/>
                </a:solidFill>
                <a:latin typeface="Montserrat Classic Bold" panose="020B0604020202020204" charset="0"/>
              </a:rPr>
              <a:t>Parking Layout with area calculation in the approved building plan</a:t>
            </a:r>
          </a:p>
          <a:p>
            <a:pPr marR="0" lvl="0" algn="just" defTabSz="914400" rtl="0" eaLnBrk="1" fontAlgn="auto" latinLnBrk="0" hangingPunct="1">
              <a:lnSpc>
                <a:spcPts val="4500"/>
              </a:lnSpc>
              <a:spcBef>
                <a:spcPts val="0"/>
              </a:spcBef>
              <a:spcAft>
                <a:spcPts val="0"/>
              </a:spcAft>
              <a:buClrTx/>
              <a:buSzTx/>
              <a:tabLst/>
              <a:defRPr/>
            </a:pPr>
            <a:endParaRPr lang="en-US" sz="3000" spc="30" dirty="0">
              <a:solidFill>
                <a:schemeClr val="tx2"/>
              </a:solidFill>
              <a:latin typeface="Montserrat Classic Bold" panose="020B0604020202020204" charset="0"/>
            </a:endParaRPr>
          </a:p>
          <a:p>
            <a:pPr marL="457200" marR="0" lvl="0" indent="-457200" algn="just" defTabSz="914400" rtl="0" eaLnBrk="1" fontAlgn="auto" latinLnBrk="0" hangingPunct="1">
              <a:lnSpc>
                <a:spcPts val="4500"/>
              </a:lnSpc>
              <a:spcBef>
                <a:spcPts val="0"/>
              </a:spcBef>
              <a:spcAft>
                <a:spcPts val="0"/>
              </a:spcAft>
              <a:buClrTx/>
              <a:buSzTx/>
              <a:buFont typeface="Wingdings" panose="05000000000000000000" pitchFamily="2" charset="2"/>
              <a:buChar char="q"/>
              <a:tabLst/>
              <a:defRPr/>
            </a:pPr>
            <a:r>
              <a:rPr lang="en-US" sz="3000" spc="30" dirty="0">
                <a:solidFill>
                  <a:schemeClr val="tx2"/>
                </a:solidFill>
                <a:latin typeface="Montserrat Classic Bold" panose="020B0604020202020204" charset="0"/>
              </a:rPr>
              <a:t>Table B of Form - 1</a:t>
            </a:r>
          </a:p>
          <a:p>
            <a:pPr marL="457200" marR="0" lvl="0" indent="-457200" algn="just" defTabSz="914400" rtl="0" eaLnBrk="1" fontAlgn="auto" latinLnBrk="0" hangingPunct="1">
              <a:lnSpc>
                <a:spcPts val="4500"/>
              </a:lnSpc>
              <a:spcBef>
                <a:spcPts val="0"/>
              </a:spcBef>
              <a:spcAft>
                <a:spcPts val="0"/>
              </a:spcAft>
              <a:buClrTx/>
              <a:buSzTx/>
              <a:buFont typeface="Wingdings" panose="05000000000000000000" pitchFamily="2" charset="2"/>
              <a:buChar char="q"/>
              <a:tabLst/>
              <a:defRPr/>
            </a:pPr>
            <a:endParaRPr lang="en-US" sz="3000" spc="30" dirty="0">
              <a:solidFill>
                <a:schemeClr val="tx2"/>
              </a:solidFill>
              <a:latin typeface="Montserrat Classic Bold" panose="020B0604020202020204" charset="0"/>
            </a:endParaRPr>
          </a:p>
          <a:p>
            <a:pPr marL="457200" marR="0" lvl="0" indent="-457200" algn="just" defTabSz="914400" rtl="0" eaLnBrk="1" fontAlgn="auto" latinLnBrk="0" hangingPunct="1">
              <a:lnSpc>
                <a:spcPts val="4500"/>
              </a:lnSpc>
              <a:spcBef>
                <a:spcPts val="0"/>
              </a:spcBef>
              <a:spcAft>
                <a:spcPts val="0"/>
              </a:spcAft>
              <a:buClrTx/>
              <a:buSzTx/>
              <a:buFont typeface="Wingdings" panose="05000000000000000000" pitchFamily="2" charset="2"/>
              <a:buChar char="q"/>
              <a:tabLst/>
              <a:defRPr/>
            </a:pPr>
            <a:r>
              <a:rPr lang="en-US" sz="3000" spc="30" dirty="0">
                <a:solidFill>
                  <a:schemeClr val="tx2"/>
                </a:solidFill>
                <a:latin typeface="Montserrat Classic Bold" panose="020B0604020202020204" charset="0"/>
              </a:rPr>
              <a:t>Purpose of N.A. Order</a:t>
            </a:r>
          </a:p>
          <a:p>
            <a:pPr marR="0" lvl="0" algn="just" defTabSz="914400" rtl="0" eaLnBrk="1" fontAlgn="auto" latinLnBrk="0" hangingPunct="1">
              <a:lnSpc>
                <a:spcPts val="4500"/>
              </a:lnSpc>
              <a:spcBef>
                <a:spcPts val="0"/>
              </a:spcBef>
              <a:spcAft>
                <a:spcPts val="0"/>
              </a:spcAft>
              <a:buClrTx/>
              <a:buSzTx/>
              <a:tabLst/>
              <a:defRPr/>
            </a:pPr>
            <a:endParaRPr lang="en-US" sz="3000" spc="30" dirty="0">
              <a:solidFill>
                <a:schemeClr val="tx2"/>
              </a:solidFill>
              <a:latin typeface="Montserrat Classic Bold" panose="020B0604020202020204" charset="0"/>
            </a:endParaRPr>
          </a:p>
          <a:p>
            <a:pPr marL="457200" marR="0" lvl="0" indent="-457200" algn="just" defTabSz="914400" rtl="0" eaLnBrk="1" fontAlgn="auto" latinLnBrk="0" hangingPunct="1">
              <a:lnSpc>
                <a:spcPts val="4500"/>
              </a:lnSpc>
              <a:spcBef>
                <a:spcPts val="0"/>
              </a:spcBef>
              <a:spcAft>
                <a:spcPts val="0"/>
              </a:spcAft>
              <a:buClrTx/>
              <a:buSzTx/>
              <a:buFont typeface="Wingdings" panose="05000000000000000000" pitchFamily="2" charset="2"/>
              <a:buChar char="q"/>
              <a:tabLst/>
              <a:defRPr/>
            </a:pPr>
            <a:r>
              <a:rPr lang="en-US" sz="3000" spc="30" dirty="0">
                <a:solidFill>
                  <a:schemeClr val="tx2"/>
                </a:solidFill>
                <a:latin typeface="Montserrat Classic Bold" panose="020B0604020202020204" charset="0"/>
              </a:rPr>
              <a:t>Draft Sale Deed</a:t>
            </a:r>
          </a:p>
          <a:p>
            <a:pPr marL="457200" marR="0" lvl="0" indent="-457200" algn="just" defTabSz="914400" rtl="0" eaLnBrk="1" fontAlgn="auto" latinLnBrk="0" hangingPunct="1">
              <a:lnSpc>
                <a:spcPts val="4500"/>
              </a:lnSpc>
              <a:spcBef>
                <a:spcPts val="0"/>
              </a:spcBef>
              <a:spcAft>
                <a:spcPts val="0"/>
              </a:spcAft>
              <a:buClrTx/>
              <a:buSzTx/>
              <a:buFont typeface="Wingdings" panose="05000000000000000000" pitchFamily="2" charset="2"/>
              <a:buChar char="q"/>
              <a:tabLst/>
              <a:defRPr/>
            </a:pPr>
            <a:endParaRPr lang="en-US" sz="3000" spc="30" dirty="0">
              <a:solidFill>
                <a:schemeClr val="tx2"/>
              </a:solidFill>
              <a:latin typeface="Montserrat Classic Bold" panose="020B0604020202020204" charset="0"/>
            </a:endParaRPr>
          </a:p>
          <a:p>
            <a:pPr marR="0" lvl="0" algn="just" defTabSz="914400" rtl="0" eaLnBrk="1" fontAlgn="auto" latinLnBrk="0" hangingPunct="1">
              <a:lnSpc>
                <a:spcPts val="4500"/>
              </a:lnSpc>
              <a:spcBef>
                <a:spcPts val="0"/>
              </a:spcBef>
              <a:spcAft>
                <a:spcPts val="0"/>
              </a:spcAft>
              <a:buClrTx/>
              <a:buSzTx/>
              <a:tabLst/>
              <a:defRPr/>
            </a:pPr>
            <a:endParaRPr lang="en-US" sz="3000" spc="30" dirty="0">
              <a:solidFill>
                <a:schemeClr val="tx2"/>
              </a:solidFill>
              <a:latin typeface="Montserrat Classic Bold" panose="020B0604020202020204" charset="0"/>
            </a:endParaRPr>
          </a:p>
        </p:txBody>
      </p:sp>
    </p:spTree>
    <p:extLst>
      <p:ext uri="{BB962C8B-B14F-4D97-AF65-F5344CB8AC3E}">
        <p14:creationId xmlns:p14="http://schemas.microsoft.com/office/powerpoint/2010/main" val="19797221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53D57"/>
        </a:solidFill>
        <a:effectLst/>
      </p:bgPr>
    </p:bg>
    <p:spTree>
      <p:nvGrpSpPr>
        <p:cNvPr id="1" name=""/>
        <p:cNvGrpSpPr/>
        <p:nvPr/>
      </p:nvGrpSpPr>
      <p:grpSpPr>
        <a:xfrm>
          <a:off x="0" y="0"/>
          <a:ext cx="0" cy="0"/>
          <a:chOff x="0" y="0"/>
          <a:chExt cx="0" cy="0"/>
        </a:xfrm>
      </p:grpSpPr>
      <p:sp>
        <p:nvSpPr>
          <p:cNvPr id="2" name="AutoShape 2"/>
          <p:cNvSpPr/>
          <p:nvPr/>
        </p:nvSpPr>
        <p:spPr>
          <a:xfrm>
            <a:off x="9011982" y="-401130"/>
            <a:ext cx="9708270" cy="11089261"/>
          </a:xfrm>
          <a:prstGeom prst="rect">
            <a:avLst/>
          </a:prstGeom>
          <a:solidFill>
            <a:srgbClr val="F8FBFD"/>
          </a:solidFill>
        </p:spPr>
        <p:txBody>
          <a:bodyPr/>
          <a:lstStyle/>
          <a:p>
            <a:endParaRPr lang="en-IN"/>
          </a:p>
        </p:txBody>
      </p:sp>
      <p:grpSp>
        <p:nvGrpSpPr>
          <p:cNvPr id="6" name="Group 6"/>
          <p:cNvGrpSpPr/>
          <p:nvPr/>
        </p:nvGrpSpPr>
        <p:grpSpPr>
          <a:xfrm>
            <a:off x="1028700" y="992981"/>
            <a:ext cx="6741275" cy="4248855"/>
            <a:chOff x="0" y="-47625"/>
            <a:chExt cx="8988367" cy="5665139"/>
          </a:xfrm>
        </p:grpSpPr>
        <p:sp>
          <p:nvSpPr>
            <p:cNvPr id="7" name="TextBox 7"/>
            <p:cNvSpPr txBox="1"/>
            <p:nvPr/>
          </p:nvSpPr>
          <p:spPr>
            <a:xfrm>
              <a:off x="0" y="-47625"/>
              <a:ext cx="8988367" cy="5665139"/>
            </a:xfrm>
            <a:prstGeom prst="rect">
              <a:avLst/>
            </a:prstGeom>
          </p:spPr>
          <p:txBody>
            <a:bodyPr lIns="0" tIns="0" rIns="0" bIns="0" rtlCol="0" anchor="t">
              <a:spAutoFit/>
            </a:bodyPr>
            <a:lstStyle/>
            <a:p>
              <a:pPr marL="0" marR="0" lvl="0" indent="0" algn="l" defTabSz="914400" rtl="0" eaLnBrk="1" fontAlgn="auto" latinLnBrk="0" hangingPunct="1">
                <a:lnSpc>
                  <a:spcPts val="9450"/>
                </a:lnSpc>
                <a:spcBef>
                  <a:spcPts val="0"/>
                </a:spcBef>
                <a:spcAft>
                  <a:spcPts val="0"/>
                </a:spcAft>
                <a:buClrTx/>
                <a:buSzTx/>
                <a:buFontTx/>
                <a:buNone/>
                <a:tabLst/>
                <a:defRPr/>
              </a:pPr>
              <a:r>
                <a:rPr lang="en-US" sz="7500" spc="67" dirty="0">
                  <a:solidFill>
                    <a:srgbClr val="F8FBFD"/>
                  </a:solidFill>
                  <a:latin typeface="Montserrat Classic Bold"/>
                </a:rPr>
                <a:t>Important issues &amp; Clarifications</a:t>
              </a:r>
              <a:endParaRPr kumimoji="0" lang="en-US" sz="7500" b="0" i="0" u="none" strike="noStrike" kern="1200" cap="none" spc="67" normalizeH="0" baseline="0" noProof="0" dirty="0">
                <a:ln>
                  <a:noFill/>
                </a:ln>
                <a:solidFill>
                  <a:srgbClr val="F8FBFD"/>
                </a:solidFill>
                <a:effectLst/>
                <a:uLnTx/>
                <a:uFillTx/>
                <a:latin typeface="Montserrat Classic Bold"/>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F8FBFD"/>
                </a:solidFill>
                <a:effectLst/>
                <a:uLnTx/>
                <a:uFillTx/>
                <a:latin typeface="Montserrat Classic Bold"/>
                <a:ea typeface="+mn-ea"/>
                <a:cs typeface="+mn-cs"/>
              </a:endParaRPr>
            </a:p>
          </p:txBody>
        </p:sp>
        <p:sp>
          <p:nvSpPr>
            <p:cNvPr id="8" name="AutoShape 8"/>
            <p:cNvSpPr/>
            <p:nvPr/>
          </p:nvSpPr>
          <p:spPr>
            <a:xfrm>
              <a:off x="0" y="4870566"/>
              <a:ext cx="5915654" cy="231791"/>
            </a:xfrm>
            <a:prstGeom prst="rect">
              <a:avLst/>
            </a:prstGeom>
            <a:solidFill>
              <a:srgbClr val="F8FBFD"/>
            </a:solidFill>
          </p:spPr>
          <p:txBody>
            <a:bodyPr/>
            <a:lstStyle/>
            <a:p>
              <a:endParaRPr lang="en-IN"/>
            </a:p>
          </p:txBody>
        </p:sp>
      </p:grpSp>
      <p:sp>
        <p:nvSpPr>
          <p:cNvPr id="9" name="TextBox 13">
            <a:extLst>
              <a:ext uri="{FF2B5EF4-FFF2-40B4-BE49-F238E27FC236}">
                <a16:creationId xmlns:a16="http://schemas.microsoft.com/office/drawing/2014/main" id="{B8E925FD-A583-CEBE-F8BF-A98B282D95FE}"/>
              </a:ext>
            </a:extLst>
          </p:cNvPr>
          <p:cNvSpPr txBox="1"/>
          <p:nvPr/>
        </p:nvSpPr>
        <p:spPr>
          <a:xfrm>
            <a:off x="9648056" y="566781"/>
            <a:ext cx="7772400" cy="9163662"/>
          </a:xfrm>
          <a:prstGeom prst="rect">
            <a:avLst/>
          </a:prstGeom>
        </p:spPr>
        <p:txBody>
          <a:bodyPr wrap="square" lIns="0" tIns="0" rIns="0" bIns="0" rtlCol="0" anchor="t">
            <a:spAutoFit/>
          </a:bodyPr>
          <a:lstStyle/>
          <a:p>
            <a:pPr marL="457200" indent="-457200" algn="just">
              <a:lnSpc>
                <a:spcPts val="4500"/>
              </a:lnSpc>
              <a:buFont typeface="Wingdings" panose="05000000000000000000" pitchFamily="2" charset="2"/>
              <a:buChar char="q"/>
              <a:defRPr/>
            </a:pPr>
            <a:r>
              <a:rPr lang="en-US" sz="3000" spc="30" dirty="0">
                <a:solidFill>
                  <a:schemeClr val="tx2"/>
                </a:solidFill>
                <a:latin typeface="Montserrat Classic Bold" panose="020B0604020202020204" charset="0"/>
              </a:rPr>
              <a:t>Draft Brochure</a:t>
            </a:r>
          </a:p>
          <a:p>
            <a:pPr algn="just">
              <a:lnSpc>
                <a:spcPts val="4500"/>
              </a:lnSpc>
              <a:defRPr/>
            </a:pPr>
            <a:endParaRPr lang="en-US" sz="3000" spc="30" dirty="0">
              <a:solidFill>
                <a:schemeClr val="tx2"/>
              </a:solidFill>
              <a:latin typeface="Montserrat Classic Bold" panose="020B0604020202020204" charset="0"/>
            </a:endParaRPr>
          </a:p>
          <a:p>
            <a:pPr marL="457200" indent="-457200" algn="just">
              <a:lnSpc>
                <a:spcPts val="4500"/>
              </a:lnSpc>
              <a:buFont typeface="Wingdings" panose="05000000000000000000" pitchFamily="2" charset="2"/>
              <a:buChar char="q"/>
              <a:defRPr/>
            </a:pPr>
            <a:r>
              <a:rPr lang="en-US" sz="3000" spc="30" dirty="0">
                <a:solidFill>
                  <a:schemeClr val="tx2"/>
                </a:solidFill>
                <a:latin typeface="Montserrat Classic Bold" panose="020B0604020202020204" charset="0"/>
              </a:rPr>
              <a:t>Property Card, Gam </a:t>
            </a:r>
            <a:r>
              <a:rPr lang="en-US" sz="3000" spc="30" dirty="0" err="1">
                <a:solidFill>
                  <a:schemeClr val="tx2"/>
                </a:solidFill>
                <a:latin typeface="Montserrat Classic Bold" panose="020B0604020202020204" charset="0"/>
              </a:rPr>
              <a:t>Namuno</a:t>
            </a:r>
            <a:r>
              <a:rPr lang="en-US" sz="3000" spc="30" dirty="0">
                <a:solidFill>
                  <a:schemeClr val="tx2"/>
                </a:solidFill>
                <a:latin typeface="Montserrat Classic Bold" panose="020B0604020202020204" charset="0"/>
              </a:rPr>
              <a:t> No. 2 or any other documents showing ownership of land in case of land purchase or long lease from local municipal authority</a:t>
            </a:r>
          </a:p>
          <a:p>
            <a:pPr algn="just">
              <a:lnSpc>
                <a:spcPts val="4500"/>
              </a:lnSpc>
              <a:defRPr/>
            </a:pPr>
            <a:endParaRPr lang="en-US" sz="3000" spc="30" dirty="0">
              <a:solidFill>
                <a:schemeClr val="tx2"/>
              </a:solidFill>
              <a:latin typeface="Montserrat Classic Bold" panose="020B0604020202020204" charset="0"/>
            </a:endParaRPr>
          </a:p>
          <a:p>
            <a:pPr marL="457200" marR="0" lvl="0" indent="-457200" algn="just" defTabSz="914400" rtl="0" eaLnBrk="1" fontAlgn="auto" latinLnBrk="0" hangingPunct="1">
              <a:lnSpc>
                <a:spcPts val="4500"/>
              </a:lnSpc>
              <a:spcBef>
                <a:spcPts val="0"/>
              </a:spcBef>
              <a:spcAft>
                <a:spcPts val="0"/>
              </a:spcAft>
              <a:buClrTx/>
              <a:buSzTx/>
              <a:buFont typeface="Wingdings" panose="05000000000000000000" pitchFamily="2" charset="2"/>
              <a:buChar char="q"/>
              <a:tabLst/>
              <a:defRPr/>
            </a:pPr>
            <a:r>
              <a:rPr lang="en-US" sz="3000" spc="30" dirty="0">
                <a:solidFill>
                  <a:schemeClr val="tx2"/>
                </a:solidFill>
                <a:latin typeface="Montserrat Classic Bold" panose="020B0604020202020204" charset="0"/>
              </a:rPr>
              <a:t>Registered Joint Development Agreement &amp; Form B, B1 &amp; B2</a:t>
            </a:r>
          </a:p>
          <a:p>
            <a:pPr marR="0" lvl="0" algn="just" defTabSz="914400" rtl="0" eaLnBrk="1" fontAlgn="auto" latinLnBrk="0" hangingPunct="1">
              <a:lnSpc>
                <a:spcPts val="4500"/>
              </a:lnSpc>
              <a:spcBef>
                <a:spcPts val="0"/>
              </a:spcBef>
              <a:spcAft>
                <a:spcPts val="0"/>
              </a:spcAft>
              <a:buClrTx/>
              <a:buSzTx/>
              <a:tabLst/>
              <a:defRPr/>
            </a:pPr>
            <a:endParaRPr lang="en-US" sz="3000" spc="30" dirty="0">
              <a:solidFill>
                <a:schemeClr val="tx2"/>
              </a:solidFill>
              <a:latin typeface="Montserrat Classic Bold" panose="020B0604020202020204" charset="0"/>
            </a:endParaRPr>
          </a:p>
          <a:p>
            <a:pPr marL="457200" marR="0" lvl="0" indent="-457200" algn="just" defTabSz="914400" rtl="0" eaLnBrk="1" fontAlgn="auto" latinLnBrk="0" hangingPunct="1">
              <a:lnSpc>
                <a:spcPts val="4500"/>
              </a:lnSpc>
              <a:spcBef>
                <a:spcPts val="0"/>
              </a:spcBef>
              <a:spcAft>
                <a:spcPts val="0"/>
              </a:spcAft>
              <a:buClrTx/>
              <a:buSzTx/>
              <a:buFont typeface="Wingdings" panose="05000000000000000000" pitchFamily="2" charset="2"/>
              <a:buChar char="q"/>
              <a:tabLst/>
              <a:defRPr/>
            </a:pPr>
            <a:r>
              <a:rPr lang="en-US" sz="3000" spc="30" dirty="0">
                <a:solidFill>
                  <a:schemeClr val="tx2"/>
                </a:solidFill>
                <a:latin typeface="Montserrat Classic Bold" panose="020B0604020202020204" charset="0"/>
              </a:rPr>
              <a:t>Change in the Status from Non Encumbrance to Encumbrance</a:t>
            </a:r>
          </a:p>
          <a:p>
            <a:pPr marL="457200" marR="0" lvl="0" indent="-457200" algn="just" defTabSz="914400" rtl="0" eaLnBrk="1" fontAlgn="auto" latinLnBrk="0" hangingPunct="1">
              <a:lnSpc>
                <a:spcPts val="4500"/>
              </a:lnSpc>
              <a:spcBef>
                <a:spcPts val="0"/>
              </a:spcBef>
              <a:spcAft>
                <a:spcPts val="0"/>
              </a:spcAft>
              <a:buClrTx/>
              <a:buSzTx/>
              <a:buFont typeface="Wingdings" panose="05000000000000000000" pitchFamily="2" charset="2"/>
              <a:buChar char="q"/>
              <a:tabLst/>
              <a:defRPr/>
            </a:pPr>
            <a:endParaRPr lang="en-US" sz="3000" spc="30" dirty="0">
              <a:solidFill>
                <a:schemeClr val="tx2"/>
              </a:solidFill>
              <a:latin typeface="Montserrat Classic Bold" panose="020B0604020202020204" charset="0"/>
            </a:endParaRPr>
          </a:p>
          <a:p>
            <a:pPr marL="457200" indent="-457200" algn="just">
              <a:lnSpc>
                <a:spcPts val="4500"/>
              </a:lnSpc>
              <a:buFont typeface="Wingdings" panose="05000000000000000000" pitchFamily="2" charset="2"/>
              <a:buChar char="q"/>
              <a:defRPr/>
            </a:pPr>
            <a:r>
              <a:rPr lang="en-US" sz="3000" spc="30" dirty="0">
                <a:solidFill>
                  <a:schemeClr val="tx2"/>
                </a:solidFill>
                <a:latin typeface="Montserrat Classic Bold" panose="020B0604020202020204" charset="0"/>
              </a:rPr>
              <a:t>Means of Finance</a:t>
            </a:r>
          </a:p>
          <a:p>
            <a:pPr marL="457200" marR="0" lvl="0" indent="-457200" algn="just" defTabSz="914400" rtl="0" eaLnBrk="1" fontAlgn="auto" latinLnBrk="0" hangingPunct="1">
              <a:lnSpc>
                <a:spcPts val="4500"/>
              </a:lnSpc>
              <a:spcBef>
                <a:spcPts val="0"/>
              </a:spcBef>
              <a:spcAft>
                <a:spcPts val="0"/>
              </a:spcAft>
              <a:buClrTx/>
              <a:buSzTx/>
              <a:buFont typeface="Wingdings" panose="05000000000000000000" pitchFamily="2" charset="2"/>
              <a:buChar char="q"/>
              <a:tabLst/>
              <a:defRPr/>
            </a:pPr>
            <a:endParaRPr lang="en-US" sz="3000" spc="30" dirty="0">
              <a:solidFill>
                <a:schemeClr val="tx2"/>
              </a:solidFill>
              <a:latin typeface="Montserrat Classic Bold" panose="020B0604020202020204" charset="0"/>
            </a:endParaRPr>
          </a:p>
        </p:txBody>
      </p:sp>
    </p:spTree>
    <p:extLst>
      <p:ext uri="{BB962C8B-B14F-4D97-AF65-F5344CB8AC3E}">
        <p14:creationId xmlns:p14="http://schemas.microsoft.com/office/powerpoint/2010/main" val="6375544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3709" b="13709"/>
          <a:stretch>
            <a:fillRect/>
          </a:stretch>
        </p:blipFill>
        <p:spPr>
          <a:xfrm>
            <a:off x="0" y="0"/>
            <a:ext cx="18288000" cy="10287000"/>
          </a:xfrm>
          <a:prstGeom prst="rect">
            <a:avLst/>
          </a:prstGeom>
        </p:spPr>
      </p:pic>
      <p:grpSp>
        <p:nvGrpSpPr>
          <p:cNvPr id="3" name="Group 3"/>
          <p:cNvGrpSpPr/>
          <p:nvPr/>
        </p:nvGrpSpPr>
        <p:grpSpPr>
          <a:xfrm>
            <a:off x="25400" y="287516"/>
            <a:ext cx="18288000" cy="9545656"/>
            <a:chOff x="35631" y="-1154247"/>
            <a:chExt cx="25654000" cy="9818390"/>
          </a:xfrm>
        </p:grpSpPr>
        <p:sp>
          <p:nvSpPr>
            <p:cNvPr id="4" name="AutoShape 4"/>
            <p:cNvSpPr/>
            <p:nvPr/>
          </p:nvSpPr>
          <p:spPr>
            <a:xfrm>
              <a:off x="35631" y="-32251"/>
              <a:ext cx="25654000" cy="8229600"/>
            </a:xfrm>
            <a:prstGeom prst="rect">
              <a:avLst/>
            </a:prstGeom>
            <a:solidFill>
              <a:srgbClr val="053D57">
                <a:alpha val="89804"/>
              </a:srgbClr>
            </a:solidFill>
          </p:spPr>
          <p:txBody>
            <a:bodyPr/>
            <a:lstStyle/>
            <a:p>
              <a:endParaRPr lang="en-IN"/>
            </a:p>
          </p:txBody>
        </p:sp>
        <p:sp>
          <p:nvSpPr>
            <p:cNvPr id="5" name="TextBox 5"/>
            <p:cNvSpPr txBox="1"/>
            <p:nvPr/>
          </p:nvSpPr>
          <p:spPr>
            <a:xfrm>
              <a:off x="1068917" y="-1154247"/>
              <a:ext cx="23729950" cy="935069"/>
            </a:xfrm>
            <a:prstGeom prst="rect">
              <a:avLst/>
            </a:prstGeom>
          </p:spPr>
          <p:txBody>
            <a:bodyPr wrap="square" lIns="0" tIns="0" rIns="0" bIns="0" rtlCol="0" anchor="t">
              <a:spAutoFit/>
            </a:bodyPr>
            <a:lstStyle/>
            <a:p>
              <a:pPr marL="0" marR="0" lvl="0" indent="0" algn="ctr" defTabSz="914400" rtl="0" eaLnBrk="1" fontAlgn="auto" latinLnBrk="0" hangingPunct="1">
                <a:lnSpc>
                  <a:spcPts val="7860"/>
                </a:lnSpc>
                <a:spcBef>
                  <a:spcPts val="0"/>
                </a:spcBef>
                <a:spcAft>
                  <a:spcPts val="0"/>
                </a:spcAft>
                <a:buClrTx/>
                <a:buSzTx/>
                <a:buFontTx/>
                <a:buNone/>
                <a:tabLst/>
                <a:defRPr/>
              </a:pPr>
              <a:r>
                <a:rPr kumimoji="0" lang="en-US" sz="6000" b="0" i="0" u="none" strike="noStrike" kern="1200" cap="none" spc="174" normalizeH="0" baseline="0" noProof="0" dirty="0">
                  <a:ln>
                    <a:noFill/>
                  </a:ln>
                  <a:solidFill>
                    <a:srgbClr val="F8FBFD"/>
                  </a:solidFill>
                  <a:effectLst/>
                  <a:uLnTx/>
                  <a:uFillTx/>
                  <a:latin typeface="Montserrat Classic Bold"/>
                  <a:ea typeface="+mn-ea"/>
                  <a:cs typeface="+mn-cs"/>
                </a:rPr>
                <a:t>Unit Wise Carpet Area Calculation </a:t>
              </a:r>
            </a:p>
          </p:txBody>
        </p:sp>
        <p:sp>
          <p:nvSpPr>
            <p:cNvPr id="6" name="TextBox 6"/>
            <p:cNvSpPr txBox="1"/>
            <p:nvPr/>
          </p:nvSpPr>
          <p:spPr>
            <a:xfrm>
              <a:off x="1068917" y="404760"/>
              <a:ext cx="23729950" cy="8259383"/>
            </a:xfrm>
            <a:prstGeom prst="rect">
              <a:avLst/>
            </a:prstGeom>
          </p:spPr>
          <p:txBody>
            <a:bodyPr wrap="square" lIns="0" tIns="0" rIns="0" bIns="0" rtlCol="0" anchor="t">
              <a:spAutoFit/>
            </a:bodyPr>
            <a:lstStyle/>
            <a:p>
              <a:pPr marL="457200" marR="0" lvl="0" indent="-457200" algn="just" defTabSz="914400" rtl="0" eaLnBrk="1" fontAlgn="auto" latinLnBrk="0" hangingPunct="1">
                <a:lnSpc>
                  <a:spcPts val="4500"/>
                </a:lnSpc>
                <a:spcBef>
                  <a:spcPts val="0"/>
                </a:spcBef>
                <a:spcAft>
                  <a:spcPts val="0"/>
                </a:spcAft>
                <a:buClrTx/>
                <a:buSzTx/>
                <a:buFont typeface="Wingdings" panose="05000000000000000000" pitchFamily="2" charset="2"/>
                <a:buChar char="q"/>
                <a:tabLst/>
                <a:defRPr/>
              </a:pPr>
              <a:r>
                <a:rPr lang="en-US" sz="3000" dirty="0">
                  <a:solidFill>
                    <a:schemeClr val="bg1"/>
                  </a:solidFill>
                  <a:latin typeface="Montserrat Light" panose="00000400000000000000" pitchFamily="2" charset="0"/>
                </a:rPr>
                <a:t>As per </a:t>
              </a:r>
              <a:r>
                <a:rPr lang="en-US" sz="3000" b="1" u="sng" dirty="0">
                  <a:solidFill>
                    <a:srgbClr val="FFC000"/>
                  </a:solidFill>
                  <a:latin typeface="Montserrat Light" panose="00000400000000000000" pitchFamily="2" charset="0"/>
                </a:rPr>
                <a:t>Order no. 29 dated 07.09.2019</a:t>
              </a:r>
              <a:r>
                <a:rPr lang="en-US" sz="3000" dirty="0">
                  <a:solidFill>
                    <a:schemeClr val="bg1"/>
                  </a:solidFill>
                  <a:latin typeface="Montserrat Light" panose="00000400000000000000" pitchFamily="2" charset="0"/>
                </a:rPr>
                <a:t>, issued by the GUJ RERA that it is compulsory to provide an unit wise carpet are calculation in the approved building plan along with total carpet area calculation.</a:t>
              </a:r>
              <a:r>
                <a:rPr lang="en-US" sz="3000" b="1" u="sng" dirty="0">
                  <a:solidFill>
                    <a:srgbClr val="FFC000"/>
                  </a:solidFill>
                  <a:latin typeface="Montserrat Light" panose="00000400000000000000" pitchFamily="2" charset="0"/>
                </a:rPr>
                <a:t> </a:t>
              </a:r>
            </a:p>
            <a:p>
              <a:pPr marL="457200" marR="0" lvl="0" indent="-457200" algn="just" defTabSz="914400" rtl="0" eaLnBrk="1" fontAlgn="auto" latinLnBrk="0" hangingPunct="1">
                <a:lnSpc>
                  <a:spcPts val="4500"/>
                </a:lnSpc>
                <a:spcBef>
                  <a:spcPts val="0"/>
                </a:spcBef>
                <a:spcAft>
                  <a:spcPts val="0"/>
                </a:spcAft>
                <a:buClrTx/>
                <a:buSzTx/>
                <a:buFont typeface="Wingdings" panose="05000000000000000000" pitchFamily="2" charset="2"/>
                <a:buChar char="q"/>
                <a:tabLst/>
                <a:defRPr/>
              </a:pPr>
              <a:endParaRPr kumimoji="0" lang="en-US" sz="3000" b="1" i="0" u="sng" strike="noStrike" kern="1200" cap="none" spc="30" normalizeH="0" baseline="0" noProof="0" dirty="0">
                <a:ln>
                  <a:noFill/>
                </a:ln>
                <a:solidFill>
                  <a:srgbClr val="FFC000"/>
                </a:solidFill>
                <a:effectLst/>
                <a:uLnTx/>
                <a:uFillTx/>
                <a:latin typeface="Montserrat Light" panose="00000400000000000000" pitchFamily="2" charset="0"/>
                <a:ea typeface="+mn-ea"/>
                <a:cs typeface="+mn-cs"/>
              </a:endParaRPr>
            </a:p>
            <a:p>
              <a:pPr marL="457200" marR="0" lvl="0" indent="-457200" algn="just" defTabSz="914400" rtl="0" eaLnBrk="1" fontAlgn="auto" latinLnBrk="0" hangingPunct="1">
                <a:lnSpc>
                  <a:spcPts val="4500"/>
                </a:lnSpc>
                <a:spcBef>
                  <a:spcPts val="0"/>
                </a:spcBef>
                <a:spcAft>
                  <a:spcPts val="0"/>
                </a:spcAft>
                <a:buClrTx/>
                <a:buSzTx/>
                <a:buFont typeface="Wingdings" panose="05000000000000000000" pitchFamily="2" charset="2"/>
                <a:buChar char="q"/>
                <a:tabLst/>
                <a:defRPr/>
              </a:pPr>
              <a:r>
                <a:rPr lang="en-US" sz="3000" dirty="0">
                  <a:solidFill>
                    <a:schemeClr val="bg1"/>
                  </a:solidFill>
                  <a:latin typeface="Montserrat Light" panose="00000400000000000000" pitchFamily="2" charset="0"/>
                </a:rPr>
                <a:t>If not mentioned in the approved building plan, Carpet area plan need to be provided separately duly signed by the Engineer &amp; Promoter of the Project.</a:t>
              </a:r>
            </a:p>
            <a:p>
              <a:pPr marL="457200" marR="0" lvl="0" indent="-457200" algn="just" defTabSz="914400" rtl="0" eaLnBrk="1" fontAlgn="auto" latinLnBrk="0" hangingPunct="1">
                <a:lnSpc>
                  <a:spcPts val="4500"/>
                </a:lnSpc>
                <a:spcBef>
                  <a:spcPts val="0"/>
                </a:spcBef>
                <a:spcAft>
                  <a:spcPts val="0"/>
                </a:spcAft>
                <a:buClrTx/>
                <a:buSzTx/>
                <a:buFont typeface="Wingdings" panose="05000000000000000000" pitchFamily="2" charset="2"/>
                <a:buChar char="q"/>
                <a:tabLst/>
                <a:defRPr/>
              </a:pPr>
              <a:endParaRPr lang="en-US" sz="3000" dirty="0">
                <a:solidFill>
                  <a:schemeClr val="bg1"/>
                </a:solidFill>
                <a:latin typeface="Montserrat Light" panose="00000400000000000000" pitchFamily="2" charset="0"/>
              </a:endParaRPr>
            </a:p>
            <a:p>
              <a:pPr marL="457200" marR="0" lvl="0" indent="-457200" algn="just" defTabSz="914400" rtl="0" eaLnBrk="1" fontAlgn="auto" latinLnBrk="0" hangingPunct="1">
                <a:lnSpc>
                  <a:spcPts val="4500"/>
                </a:lnSpc>
                <a:spcBef>
                  <a:spcPts val="0"/>
                </a:spcBef>
                <a:spcAft>
                  <a:spcPts val="0"/>
                </a:spcAft>
                <a:buClrTx/>
                <a:buSzTx/>
                <a:buFont typeface="Wingdings" panose="05000000000000000000" pitchFamily="2" charset="2"/>
                <a:buChar char="q"/>
                <a:tabLst/>
                <a:defRPr/>
              </a:pPr>
              <a:r>
                <a:rPr lang="en-US" sz="3000" dirty="0">
                  <a:solidFill>
                    <a:schemeClr val="bg1"/>
                  </a:solidFill>
                  <a:latin typeface="Montserrat Light" panose="00000400000000000000" pitchFamily="2" charset="0"/>
                </a:rPr>
                <a:t>Affidavit by the promoter that carpet area details mentioned in the form 3 is in accordance with carpet area </a:t>
              </a:r>
              <a:r>
                <a:rPr lang="en-US" sz="3000">
                  <a:solidFill>
                    <a:schemeClr val="bg1"/>
                  </a:solidFill>
                  <a:latin typeface="Montserrat Light" panose="00000400000000000000" pitchFamily="2" charset="0"/>
                </a:rPr>
                <a:t>plan and notification </a:t>
              </a:r>
              <a:r>
                <a:rPr lang="en-US" sz="3000" dirty="0">
                  <a:solidFill>
                    <a:schemeClr val="bg1"/>
                  </a:solidFill>
                  <a:latin typeface="Montserrat Light" panose="00000400000000000000" pitchFamily="2" charset="0"/>
                </a:rPr>
                <a:t>issued by the urban development &amp; urban housing department.</a:t>
              </a:r>
            </a:p>
            <a:p>
              <a:pPr marR="0" lvl="0" algn="just" defTabSz="914400" rtl="0" eaLnBrk="1" fontAlgn="auto" latinLnBrk="0" hangingPunct="1">
                <a:lnSpc>
                  <a:spcPts val="4500"/>
                </a:lnSpc>
                <a:spcBef>
                  <a:spcPts val="0"/>
                </a:spcBef>
                <a:spcAft>
                  <a:spcPts val="0"/>
                </a:spcAft>
                <a:buClrTx/>
                <a:buSzTx/>
                <a:tabLst/>
                <a:defRPr/>
              </a:pPr>
              <a:endParaRPr lang="en-US" sz="3000" dirty="0">
                <a:solidFill>
                  <a:schemeClr val="bg1"/>
                </a:solidFill>
                <a:latin typeface="Montserrat Light" panose="00000400000000000000" pitchFamily="2" charset="0"/>
              </a:endParaRPr>
            </a:p>
            <a:p>
              <a:pPr marL="457200" marR="0" lvl="0" indent="-457200" algn="just" defTabSz="914400" rtl="0" eaLnBrk="1" fontAlgn="auto" latinLnBrk="0" hangingPunct="1">
                <a:lnSpc>
                  <a:spcPts val="4500"/>
                </a:lnSpc>
                <a:spcBef>
                  <a:spcPts val="0"/>
                </a:spcBef>
                <a:spcAft>
                  <a:spcPts val="0"/>
                </a:spcAft>
                <a:buClrTx/>
                <a:buSzTx/>
                <a:buFont typeface="Wingdings" panose="05000000000000000000" pitchFamily="2" charset="2"/>
                <a:buChar char="q"/>
                <a:tabLst/>
                <a:defRPr/>
              </a:pPr>
              <a:r>
                <a:rPr lang="en-US" sz="3000" dirty="0">
                  <a:solidFill>
                    <a:schemeClr val="bg1"/>
                  </a:solidFill>
                  <a:latin typeface="Montserrat Light" panose="00000400000000000000" pitchFamily="2" charset="0"/>
                </a:rPr>
                <a:t>It is responsibility of the Project Engineer to provide at the time of plan approval process.</a:t>
              </a:r>
            </a:p>
            <a:p>
              <a:pPr marL="457200" marR="0" lvl="0" indent="-457200" algn="just" defTabSz="914400" rtl="0" eaLnBrk="1" fontAlgn="auto" latinLnBrk="0" hangingPunct="1">
                <a:lnSpc>
                  <a:spcPts val="4500"/>
                </a:lnSpc>
                <a:spcBef>
                  <a:spcPts val="0"/>
                </a:spcBef>
                <a:spcAft>
                  <a:spcPts val="0"/>
                </a:spcAft>
                <a:buClrTx/>
                <a:buSzTx/>
                <a:buFont typeface="Wingdings" panose="05000000000000000000" pitchFamily="2" charset="2"/>
                <a:buChar char="q"/>
                <a:tabLst/>
                <a:defRPr/>
              </a:pPr>
              <a:endParaRPr lang="en-US" sz="3000" dirty="0">
                <a:solidFill>
                  <a:schemeClr val="bg1"/>
                </a:solidFill>
                <a:latin typeface="Montserrat Light" panose="00000400000000000000" pitchFamily="2" charset="0"/>
              </a:endParaRPr>
            </a:p>
          </p:txBody>
        </p:sp>
      </p:grpSp>
    </p:spTree>
    <p:extLst>
      <p:ext uri="{BB962C8B-B14F-4D97-AF65-F5344CB8AC3E}">
        <p14:creationId xmlns:p14="http://schemas.microsoft.com/office/powerpoint/2010/main" val="38000769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3709" b="13709"/>
          <a:stretch>
            <a:fillRect/>
          </a:stretch>
        </p:blipFill>
        <p:spPr>
          <a:xfrm>
            <a:off x="0" y="0"/>
            <a:ext cx="18288000" cy="10287000"/>
          </a:xfrm>
          <a:prstGeom prst="rect">
            <a:avLst/>
          </a:prstGeom>
        </p:spPr>
      </p:pic>
      <p:grpSp>
        <p:nvGrpSpPr>
          <p:cNvPr id="3" name="Group 3"/>
          <p:cNvGrpSpPr/>
          <p:nvPr/>
        </p:nvGrpSpPr>
        <p:grpSpPr>
          <a:xfrm>
            <a:off x="25400" y="287516"/>
            <a:ext cx="18288000" cy="9358445"/>
            <a:chOff x="35631" y="-1154247"/>
            <a:chExt cx="25654000" cy="9625830"/>
          </a:xfrm>
        </p:grpSpPr>
        <p:sp>
          <p:nvSpPr>
            <p:cNvPr id="4" name="AutoShape 4"/>
            <p:cNvSpPr/>
            <p:nvPr/>
          </p:nvSpPr>
          <p:spPr>
            <a:xfrm>
              <a:off x="35631" y="-32251"/>
              <a:ext cx="25654000" cy="8229600"/>
            </a:xfrm>
            <a:prstGeom prst="rect">
              <a:avLst/>
            </a:prstGeom>
            <a:solidFill>
              <a:srgbClr val="053D57">
                <a:alpha val="89804"/>
              </a:srgbClr>
            </a:solidFill>
          </p:spPr>
          <p:txBody>
            <a:bodyPr/>
            <a:lstStyle/>
            <a:p>
              <a:endParaRPr lang="en-IN"/>
            </a:p>
          </p:txBody>
        </p:sp>
        <p:sp>
          <p:nvSpPr>
            <p:cNvPr id="5" name="TextBox 5"/>
            <p:cNvSpPr txBox="1"/>
            <p:nvPr/>
          </p:nvSpPr>
          <p:spPr>
            <a:xfrm>
              <a:off x="1068917" y="-1154247"/>
              <a:ext cx="23729950" cy="935069"/>
            </a:xfrm>
            <a:prstGeom prst="rect">
              <a:avLst/>
            </a:prstGeom>
          </p:spPr>
          <p:txBody>
            <a:bodyPr wrap="square" lIns="0" tIns="0" rIns="0" bIns="0" rtlCol="0" anchor="t">
              <a:spAutoFit/>
            </a:bodyPr>
            <a:lstStyle/>
            <a:p>
              <a:pPr marL="0" marR="0" lvl="0" indent="0" algn="ctr" defTabSz="914400" rtl="0" eaLnBrk="1" fontAlgn="auto" latinLnBrk="0" hangingPunct="1">
                <a:lnSpc>
                  <a:spcPts val="7860"/>
                </a:lnSpc>
                <a:spcBef>
                  <a:spcPts val="0"/>
                </a:spcBef>
                <a:spcAft>
                  <a:spcPts val="0"/>
                </a:spcAft>
                <a:buClrTx/>
                <a:buSzTx/>
                <a:buFontTx/>
                <a:buNone/>
                <a:tabLst/>
                <a:defRPr/>
              </a:pPr>
              <a:r>
                <a:rPr kumimoji="0" lang="en-US" sz="6000" b="0" i="0" u="none" strike="noStrike" kern="1200" cap="none" spc="174" normalizeH="0" baseline="0" noProof="0" dirty="0">
                  <a:ln>
                    <a:noFill/>
                  </a:ln>
                  <a:solidFill>
                    <a:srgbClr val="F8FBFD"/>
                  </a:solidFill>
                  <a:effectLst/>
                  <a:uLnTx/>
                  <a:uFillTx/>
                  <a:latin typeface="Montserrat Classic Bold"/>
                  <a:ea typeface="+mn-ea"/>
                  <a:cs typeface="+mn-cs"/>
                </a:rPr>
                <a:t>Drainage Drawing </a:t>
              </a:r>
            </a:p>
          </p:txBody>
        </p:sp>
        <p:sp>
          <p:nvSpPr>
            <p:cNvPr id="6" name="TextBox 6"/>
            <p:cNvSpPr txBox="1"/>
            <p:nvPr/>
          </p:nvSpPr>
          <p:spPr>
            <a:xfrm>
              <a:off x="1068917" y="805769"/>
              <a:ext cx="23729950" cy="7665814"/>
            </a:xfrm>
            <a:prstGeom prst="rect">
              <a:avLst/>
            </a:prstGeom>
          </p:spPr>
          <p:txBody>
            <a:bodyPr wrap="square" lIns="0" tIns="0" rIns="0" bIns="0" rtlCol="0" anchor="t">
              <a:spAutoFit/>
            </a:bodyPr>
            <a:lstStyle/>
            <a:p>
              <a:pPr marL="457200" marR="0" lvl="0" indent="-457200" algn="just" defTabSz="914400" rtl="0" eaLnBrk="1" fontAlgn="auto" latinLnBrk="0" hangingPunct="1">
                <a:lnSpc>
                  <a:spcPts val="4500"/>
                </a:lnSpc>
                <a:spcBef>
                  <a:spcPts val="0"/>
                </a:spcBef>
                <a:spcAft>
                  <a:spcPts val="0"/>
                </a:spcAft>
                <a:buClrTx/>
                <a:buSzTx/>
                <a:buFont typeface="Wingdings" panose="05000000000000000000" pitchFamily="2" charset="2"/>
                <a:buChar char="q"/>
                <a:tabLst/>
                <a:defRPr/>
              </a:pPr>
              <a:r>
                <a:rPr lang="en-US" sz="3000" dirty="0">
                  <a:solidFill>
                    <a:schemeClr val="bg1"/>
                  </a:solidFill>
                  <a:latin typeface="Montserrat Light" panose="00000400000000000000" pitchFamily="2" charset="0"/>
                </a:rPr>
                <a:t>As per </a:t>
              </a:r>
              <a:r>
                <a:rPr lang="en-US" sz="3000" b="1" u="sng" dirty="0">
                  <a:solidFill>
                    <a:srgbClr val="FFC000"/>
                  </a:solidFill>
                  <a:latin typeface="Montserrat Light" panose="00000400000000000000" pitchFamily="2" charset="0"/>
                </a:rPr>
                <a:t>Order no. 28 dated 22.08.2019</a:t>
              </a:r>
              <a:r>
                <a:rPr lang="en-US" sz="3000" dirty="0">
                  <a:solidFill>
                    <a:schemeClr val="bg1"/>
                  </a:solidFill>
                  <a:latin typeface="Montserrat Light" panose="00000400000000000000" pitchFamily="2" charset="0"/>
                </a:rPr>
                <a:t>, issued by the GUJ RERA that as per GDCR norms it is compulsory to provide in the approved building plan, proper drainage network along with septic tank connection, check pit etc.</a:t>
              </a:r>
              <a:r>
                <a:rPr lang="en-US" sz="3000" b="1" u="sng" dirty="0">
                  <a:solidFill>
                    <a:srgbClr val="FFC000"/>
                  </a:solidFill>
                  <a:latin typeface="Montserrat Light" panose="00000400000000000000" pitchFamily="2" charset="0"/>
                </a:rPr>
                <a:t> </a:t>
              </a:r>
            </a:p>
            <a:p>
              <a:pPr marL="457200" marR="0" lvl="0" indent="-457200" algn="just" defTabSz="914400" rtl="0" eaLnBrk="1" fontAlgn="auto" latinLnBrk="0" hangingPunct="1">
                <a:lnSpc>
                  <a:spcPts val="4500"/>
                </a:lnSpc>
                <a:spcBef>
                  <a:spcPts val="0"/>
                </a:spcBef>
                <a:spcAft>
                  <a:spcPts val="0"/>
                </a:spcAft>
                <a:buClrTx/>
                <a:buSzTx/>
                <a:buFont typeface="Wingdings" panose="05000000000000000000" pitchFamily="2" charset="2"/>
                <a:buChar char="q"/>
                <a:tabLst/>
                <a:defRPr/>
              </a:pPr>
              <a:endParaRPr kumimoji="0" lang="en-US" sz="3000" b="1" i="0" u="sng" strike="noStrike" kern="1200" cap="none" spc="30" normalizeH="0" baseline="0" noProof="0" dirty="0">
                <a:ln>
                  <a:noFill/>
                </a:ln>
                <a:solidFill>
                  <a:srgbClr val="FFC000"/>
                </a:solidFill>
                <a:effectLst/>
                <a:uLnTx/>
                <a:uFillTx/>
                <a:latin typeface="Montserrat Light" panose="00000400000000000000" pitchFamily="2" charset="0"/>
                <a:ea typeface="+mn-ea"/>
                <a:cs typeface="+mn-cs"/>
              </a:endParaRPr>
            </a:p>
            <a:p>
              <a:pPr marL="457200" marR="0" lvl="0" indent="-457200" algn="just" defTabSz="914400" rtl="0" eaLnBrk="1" fontAlgn="auto" latinLnBrk="0" hangingPunct="1">
                <a:lnSpc>
                  <a:spcPts val="4500"/>
                </a:lnSpc>
                <a:spcBef>
                  <a:spcPts val="0"/>
                </a:spcBef>
                <a:spcAft>
                  <a:spcPts val="0"/>
                </a:spcAft>
                <a:buClrTx/>
                <a:buSzTx/>
                <a:buFont typeface="Wingdings" panose="05000000000000000000" pitchFamily="2" charset="2"/>
                <a:buChar char="q"/>
                <a:tabLst/>
                <a:defRPr/>
              </a:pPr>
              <a:r>
                <a:rPr lang="en-US" sz="3000" dirty="0">
                  <a:solidFill>
                    <a:schemeClr val="bg1"/>
                  </a:solidFill>
                  <a:latin typeface="Montserrat Light" panose="00000400000000000000" pitchFamily="2" charset="0"/>
                </a:rPr>
                <a:t>If not mentioned in the approved building plan, Drainage plan need to be provided separately duly signed by the Engineer &amp; Promoter of the Project.</a:t>
              </a:r>
            </a:p>
            <a:p>
              <a:pPr marL="457200" marR="0" lvl="0" indent="-457200" algn="just" defTabSz="914400" rtl="0" eaLnBrk="1" fontAlgn="auto" latinLnBrk="0" hangingPunct="1">
                <a:lnSpc>
                  <a:spcPts val="4500"/>
                </a:lnSpc>
                <a:spcBef>
                  <a:spcPts val="0"/>
                </a:spcBef>
                <a:spcAft>
                  <a:spcPts val="0"/>
                </a:spcAft>
                <a:buClrTx/>
                <a:buSzTx/>
                <a:buFont typeface="Wingdings" panose="05000000000000000000" pitchFamily="2" charset="2"/>
                <a:buChar char="q"/>
                <a:tabLst/>
                <a:defRPr/>
              </a:pPr>
              <a:endParaRPr lang="en-US" sz="3000" dirty="0">
                <a:solidFill>
                  <a:schemeClr val="bg1"/>
                </a:solidFill>
                <a:latin typeface="Montserrat Light" panose="00000400000000000000" pitchFamily="2" charset="0"/>
              </a:endParaRPr>
            </a:p>
            <a:p>
              <a:pPr marL="457200" marR="0" lvl="0" indent="-457200" algn="just" defTabSz="914400" rtl="0" eaLnBrk="1" fontAlgn="auto" latinLnBrk="0" hangingPunct="1">
                <a:lnSpc>
                  <a:spcPts val="4500"/>
                </a:lnSpc>
                <a:spcBef>
                  <a:spcPts val="0"/>
                </a:spcBef>
                <a:spcAft>
                  <a:spcPts val="0"/>
                </a:spcAft>
                <a:buClrTx/>
                <a:buSzTx/>
                <a:buFont typeface="Wingdings" panose="05000000000000000000" pitchFamily="2" charset="2"/>
                <a:buChar char="q"/>
                <a:tabLst/>
                <a:defRPr/>
              </a:pPr>
              <a:r>
                <a:rPr lang="en-US" sz="3000" dirty="0">
                  <a:solidFill>
                    <a:schemeClr val="bg1"/>
                  </a:solidFill>
                  <a:latin typeface="Montserrat Light" panose="00000400000000000000" pitchFamily="2" charset="0"/>
                </a:rPr>
                <a:t>Affidavit by the promoter for the drainage plan that it is in accordance of New GDCR 2017.</a:t>
              </a:r>
            </a:p>
            <a:p>
              <a:pPr marR="0" lvl="0" algn="just" defTabSz="914400" rtl="0" eaLnBrk="1" fontAlgn="auto" latinLnBrk="0" hangingPunct="1">
                <a:lnSpc>
                  <a:spcPts val="4500"/>
                </a:lnSpc>
                <a:spcBef>
                  <a:spcPts val="0"/>
                </a:spcBef>
                <a:spcAft>
                  <a:spcPts val="0"/>
                </a:spcAft>
                <a:buClrTx/>
                <a:buSzTx/>
                <a:tabLst/>
                <a:defRPr/>
              </a:pPr>
              <a:endParaRPr lang="en-US" sz="3000" dirty="0">
                <a:solidFill>
                  <a:schemeClr val="bg1"/>
                </a:solidFill>
                <a:latin typeface="Montserrat Light" panose="00000400000000000000" pitchFamily="2" charset="0"/>
              </a:endParaRPr>
            </a:p>
            <a:p>
              <a:pPr marL="457200" marR="0" lvl="0" indent="-457200" algn="just" defTabSz="914400" rtl="0" eaLnBrk="1" fontAlgn="auto" latinLnBrk="0" hangingPunct="1">
                <a:lnSpc>
                  <a:spcPts val="4500"/>
                </a:lnSpc>
                <a:spcBef>
                  <a:spcPts val="0"/>
                </a:spcBef>
                <a:spcAft>
                  <a:spcPts val="0"/>
                </a:spcAft>
                <a:buClrTx/>
                <a:buSzTx/>
                <a:buFont typeface="Wingdings" panose="05000000000000000000" pitchFamily="2" charset="2"/>
                <a:buChar char="q"/>
                <a:tabLst/>
                <a:defRPr/>
              </a:pPr>
              <a:r>
                <a:rPr lang="en-US" sz="3000" dirty="0">
                  <a:solidFill>
                    <a:schemeClr val="bg1"/>
                  </a:solidFill>
                  <a:latin typeface="Montserrat Light" panose="00000400000000000000" pitchFamily="2" charset="0"/>
                </a:rPr>
                <a:t>It is responsibility of the Project Engineer to provide at the time of plan approval process.</a:t>
              </a:r>
            </a:p>
            <a:p>
              <a:pPr marL="457200" marR="0" lvl="0" indent="-457200" algn="just" defTabSz="914400" rtl="0" eaLnBrk="1" fontAlgn="auto" latinLnBrk="0" hangingPunct="1">
                <a:lnSpc>
                  <a:spcPts val="4500"/>
                </a:lnSpc>
                <a:spcBef>
                  <a:spcPts val="0"/>
                </a:spcBef>
                <a:spcAft>
                  <a:spcPts val="0"/>
                </a:spcAft>
                <a:buClrTx/>
                <a:buSzTx/>
                <a:buFont typeface="Wingdings" panose="05000000000000000000" pitchFamily="2" charset="2"/>
                <a:buChar char="q"/>
                <a:tabLst/>
                <a:defRPr/>
              </a:pPr>
              <a:endParaRPr lang="en-US" sz="3000" dirty="0">
                <a:solidFill>
                  <a:schemeClr val="bg1"/>
                </a:solidFill>
                <a:latin typeface="Montserrat Light" panose="00000400000000000000" pitchFamily="2" charset="0"/>
              </a:endParaRPr>
            </a:p>
          </p:txBody>
        </p:sp>
      </p:grpSp>
    </p:spTree>
    <p:extLst>
      <p:ext uri="{BB962C8B-B14F-4D97-AF65-F5344CB8AC3E}">
        <p14:creationId xmlns:p14="http://schemas.microsoft.com/office/powerpoint/2010/main" val="12038488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3709" b="13709"/>
          <a:stretch>
            <a:fillRect/>
          </a:stretch>
        </p:blipFill>
        <p:spPr>
          <a:xfrm>
            <a:off x="0" y="0"/>
            <a:ext cx="18288000" cy="10287000"/>
          </a:xfrm>
          <a:prstGeom prst="rect">
            <a:avLst/>
          </a:prstGeom>
        </p:spPr>
      </p:pic>
      <p:grpSp>
        <p:nvGrpSpPr>
          <p:cNvPr id="3" name="Group 3"/>
          <p:cNvGrpSpPr/>
          <p:nvPr/>
        </p:nvGrpSpPr>
        <p:grpSpPr>
          <a:xfrm>
            <a:off x="25400" y="287516"/>
            <a:ext cx="18288000" cy="9358445"/>
            <a:chOff x="35631" y="-1154247"/>
            <a:chExt cx="25654000" cy="9625830"/>
          </a:xfrm>
        </p:grpSpPr>
        <p:sp>
          <p:nvSpPr>
            <p:cNvPr id="4" name="AutoShape 4"/>
            <p:cNvSpPr/>
            <p:nvPr/>
          </p:nvSpPr>
          <p:spPr>
            <a:xfrm>
              <a:off x="35631" y="-32251"/>
              <a:ext cx="25654000" cy="8229600"/>
            </a:xfrm>
            <a:prstGeom prst="rect">
              <a:avLst/>
            </a:prstGeom>
            <a:solidFill>
              <a:srgbClr val="053D57">
                <a:alpha val="89804"/>
              </a:srgbClr>
            </a:solidFill>
          </p:spPr>
          <p:txBody>
            <a:bodyPr/>
            <a:lstStyle/>
            <a:p>
              <a:endParaRPr lang="en-IN"/>
            </a:p>
          </p:txBody>
        </p:sp>
        <p:sp>
          <p:nvSpPr>
            <p:cNvPr id="5" name="TextBox 5"/>
            <p:cNvSpPr txBox="1"/>
            <p:nvPr/>
          </p:nvSpPr>
          <p:spPr>
            <a:xfrm>
              <a:off x="1068917" y="-1154247"/>
              <a:ext cx="23729950" cy="935069"/>
            </a:xfrm>
            <a:prstGeom prst="rect">
              <a:avLst/>
            </a:prstGeom>
          </p:spPr>
          <p:txBody>
            <a:bodyPr wrap="square" lIns="0" tIns="0" rIns="0" bIns="0" rtlCol="0" anchor="t">
              <a:spAutoFit/>
            </a:bodyPr>
            <a:lstStyle/>
            <a:p>
              <a:pPr marL="0" marR="0" lvl="0" indent="0" algn="ctr" defTabSz="914400" rtl="0" eaLnBrk="1" fontAlgn="auto" latinLnBrk="0" hangingPunct="1">
                <a:lnSpc>
                  <a:spcPts val="7860"/>
                </a:lnSpc>
                <a:spcBef>
                  <a:spcPts val="0"/>
                </a:spcBef>
                <a:spcAft>
                  <a:spcPts val="0"/>
                </a:spcAft>
                <a:buClrTx/>
                <a:buSzTx/>
                <a:buFontTx/>
                <a:buNone/>
                <a:tabLst/>
                <a:defRPr/>
              </a:pPr>
              <a:r>
                <a:rPr kumimoji="0" lang="en-US" sz="6000" b="0" i="0" u="none" strike="noStrike" kern="1200" cap="none" spc="174" normalizeH="0" baseline="0" noProof="0" dirty="0">
                  <a:ln>
                    <a:noFill/>
                  </a:ln>
                  <a:solidFill>
                    <a:srgbClr val="F8FBFD"/>
                  </a:solidFill>
                  <a:effectLst/>
                  <a:uLnTx/>
                  <a:uFillTx/>
                  <a:latin typeface="Montserrat Classic Bold"/>
                  <a:ea typeface="+mn-ea"/>
                  <a:cs typeface="+mn-cs"/>
                </a:rPr>
                <a:t>Parking Layout Plan </a:t>
              </a:r>
            </a:p>
          </p:txBody>
        </p:sp>
        <p:sp>
          <p:nvSpPr>
            <p:cNvPr id="6" name="TextBox 6"/>
            <p:cNvSpPr txBox="1"/>
            <p:nvPr/>
          </p:nvSpPr>
          <p:spPr>
            <a:xfrm>
              <a:off x="1068917" y="805769"/>
              <a:ext cx="23729950" cy="7665814"/>
            </a:xfrm>
            <a:prstGeom prst="rect">
              <a:avLst/>
            </a:prstGeom>
          </p:spPr>
          <p:txBody>
            <a:bodyPr wrap="square" lIns="0" tIns="0" rIns="0" bIns="0" rtlCol="0" anchor="t">
              <a:spAutoFit/>
            </a:bodyPr>
            <a:lstStyle/>
            <a:p>
              <a:pPr marL="457200" marR="0" lvl="0" indent="-457200" algn="just" defTabSz="914400" rtl="0" eaLnBrk="1" fontAlgn="auto" latinLnBrk="0" hangingPunct="1">
                <a:lnSpc>
                  <a:spcPts val="4500"/>
                </a:lnSpc>
                <a:spcBef>
                  <a:spcPts val="0"/>
                </a:spcBef>
                <a:spcAft>
                  <a:spcPts val="0"/>
                </a:spcAft>
                <a:buClrTx/>
                <a:buSzTx/>
                <a:buFont typeface="Wingdings" panose="05000000000000000000" pitchFamily="2" charset="2"/>
                <a:buChar char="q"/>
                <a:tabLst/>
                <a:defRPr/>
              </a:pPr>
              <a:r>
                <a:rPr lang="en-US" sz="3000" dirty="0">
                  <a:solidFill>
                    <a:schemeClr val="bg1"/>
                  </a:solidFill>
                  <a:latin typeface="Montserrat Light" panose="00000400000000000000" pitchFamily="2" charset="0"/>
                </a:rPr>
                <a:t>Normally, at present, the RERA Authority raises the query for improper or non availability of parking details as per GDCR.</a:t>
              </a:r>
              <a:endParaRPr lang="en-US" sz="3000" b="1" u="sng" dirty="0">
                <a:solidFill>
                  <a:srgbClr val="FFC000"/>
                </a:solidFill>
                <a:latin typeface="Montserrat Light" panose="00000400000000000000" pitchFamily="2" charset="0"/>
              </a:endParaRPr>
            </a:p>
            <a:p>
              <a:pPr marL="457200" marR="0" lvl="0" indent="-457200" algn="just" defTabSz="914400" rtl="0" eaLnBrk="1" fontAlgn="auto" latinLnBrk="0" hangingPunct="1">
                <a:lnSpc>
                  <a:spcPts val="4500"/>
                </a:lnSpc>
                <a:spcBef>
                  <a:spcPts val="0"/>
                </a:spcBef>
                <a:spcAft>
                  <a:spcPts val="0"/>
                </a:spcAft>
                <a:buClrTx/>
                <a:buSzTx/>
                <a:buFont typeface="Wingdings" panose="05000000000000000000" pitchFamily="2" charset="2"/>
                <a:buChar char="q"/>
                <a:tabLst/>
                <a:defRPr/>
              </a:pPr>
              <a:endParaRPr kumimoji="0" lang="en-US" sz="3000" b="1" i="0" u="sng" strike="noStrike" kern="1200" cap="none" spc="30" normalizeH="0" baseline="0" noProof="0" dirty="0">
                <a:ln>
                  <a:noFill/>
                </a:ln>
                <a:solidFill>
                  <a:srgbClr val="FFC000"/>
                </a:solidFill>
                <a:effectLst/>
                <a:uLnTx/>
                <a:uFillTx/>
                <a:latin typeface="Montserrat Light" panose="00000400000000000000" pitchFamily="2" charset="0"/>
                <a:ea typeface="+mn-ea"/>
                <a:cs typeface="+mn-cs"/>
              </a:endParaRPr>
            </a:p>
            <a:p>
              <a:pPr marL="457200" marR="0" lvl="0" indent="-457200" algn="just" defTabSz="914400" rtl="0" eaLnBrk="1" fontAlgn="auto" latinLnBrk="0" hangingPunct="1">
                <a:lnSpc>
                  <a:spcPts val="4500"/>
                </a:lnSpc>
                <a:spcBef>
                  <a:spcPts val="0"/>
                </a:spcBef>
                <a:spcAft>
                  <a:spcPts val="0"/>
                </a:spcAft>
                <a:buClrTx/>
                <a:buSzTx/>
                <a:buFont typeface="Wingdings" panose="05000000000000000000" pitchFamily="2" charset="2"/>
                <a:buChar char="q"/>
                <a:tabLst/>
                <a:defRPr/>
              </a:pPr>
              <a:r>
                <a:rPr lang="en-US" sz="3000" dirty="0">
                  <a:solidFill>
                    <a:schemeClr val="bg1"/>
                  </a:solidFill>
                  <a:latin typeface="Montserrat Light" panose="00000400000000000000" pitchFamily="2" charset="0"/>
                </a:rPr>
                <a:t>If </a:t>
              </a:r>
              <a:r>
                <a:rPr lang="en-US" sz="3000" b="1" u="sng" dirty="0">
                  <a:solidFill>
                    <a:srgbClr val="FFC000"/>
                  </a:solidFill>
                  <a:latin typeface="Montserrat Light" panose="00000400000000000000" pitchFamily="2" charset="0"/>
                </a:rPr>
                <a:t>Parking FSI calculation</a:t>
              </a:r>
              <a:r>
                <a:rPr lang="en-US" sz="3000" dirty="0">
                  <a:solidFill>
                    <a:schemeClr val="bg1"/>
                  </a:solidFill>
                  <a:latin typeface="Montserrat Light" panose="00000400000000000000" pitchFamily="2" charset="0"/>
                </a:rPr>
                <a:t> is already mentioned in the approved plan then only </a:t>
              </a:r>
              <a:r>
                <a:rPr lang="en-US" sz="3000" b="1" u="sng" dirty="0">
                  <a:solidFill>
                    <a:srgbClr val="FFC000"/>
                  </a:solidFill>
                  <a:latin typeface="Montserrat Light" panose="00000400000000000000" pitchFamily="2" charset="0"/>
                </a:rPr>
                <a:t>parking layout</a:t>
              </a:r>
              <a:r>
                <a:rPr lang="en-US" sz="3000" dirty="0">
                  <a:solidFill>
                    <a:schemeClr val="bg1"/>
                  </a:solidFill>
                  <a:latin typeface="Montserrat Light" panose="00000400000000000000" pitchFamily="2" charset="0"/>
                </a:rPr>
                <a:t> need to be submitted duly signed by the engineer &amp; promoter.</a:t>
              </a:r>
            </a:p>
            <a:p>
              <a:pPr marL="457200" marR="0" lvl="0" indent="-457200" algn="just" defTabSz="914400" rtl="0" eaLnBrk="1" fontAlgn="auto" latinLnBrk="0" hangingPunct="1">
                <a:lnSpc>
                  <a:spcPts val="4500"/>
                </a:lnSpc>
                <a:spcBef>
                  <a:spcPts val="0"/>
                </a:spcBef>
                <a:spcAft>
                  <a:spcPts val="0"/>
                </a:spcAft>
                <a:buClrTx/>
                <a:buSzTx/>
                <a:buFont typeface="Wingdings" panose="05000000000000000000" pitchFamily="2" charset="2"/>
                <a:buChar char="q"/>
                <a:tabLst/>
                <a:defRPr/>
              </a:pPr>
              <a:endParaRPr lang="en-US" sz="3000" dirty="0">
                <a:solidFill>
                  <a:schemeClr val="bg1"/>
                </a:solidFill>
                <a:latin typeface="Montserrat Light" panose="00000400000000000000" pitchFamily="2" charset="0"/>
              </a:endParaRPr>
            </a:p>
            <a:p>
              <a:pPr marL="457200" marR="0" lvl="0" indent="-457200" algn="just" defTabSz="914400" rtl="0" eaLnBrk="1" fontAlgn="auto" latinLnBrk="0" hangingPunct="1">
                <a:lnSpc>
                  <a:spcPts val="4500"/>
                </a:lnSpc>
                <a:spcBef>
                  <a:spcPts val="0"/>
                </a:spcBef>
                <a:spcAft>
                  <a:spcPts val="0"/>
                </a:spcAft>
                <a:buClrTx/>
                <a:buSzTx/>
                <a:buFont typeface="Wingdings" panose="05000000000000000000" pitchFamily="2" charset="2"/>
                <a:buChar char="q"/>
                <a:tabLst/>
                <a:defRPr/>
              </a:pPr>
              <a:r>
                <a:rPr lang="en-US" sz="3000" dirty="0">
                  <a:solidFill>
                    <a:schemeClr val="bg1"/>
                  </a:solidFill>
                  <a:latin typeface="Montserrat Light" panose="00000400000000000000" pitchFamily="2" charset="0"/>
                </a:rPr>
                <a:t>If </a:t>
              </a:r>
              <a:r>
                <a:rPr lang="en-US" sz="3000" b="1" u="sng" dirty="0">
                  <a:solidFill>
                    <a:srgbClr val="FFC000"/>
                  </a:solidFill>
                  <a:latin typeface="Montserrat Light" panose="00000400000000000000" pitchFamily="2" charset="0"/>
                </a:rPr>
                <a:t>Parking FSI calculation is not</a:t>
              </a:r>
              <a:r>
                <a:rPr lang="en-US" sz="3000" dirty="0">
                  <a:solidFill>
                    <a:schemeClr val="bg1"/>
                  </a:solidFill>
                  <a:latin typeface="Montserrat Light" panose="00000400000000000000" pitchFamily="2" charset="0"/>
                </a:rPr>
                <a:t> mentioned in the approved plan then </a:t>
              </a:r>
              <a:r>
                <a:rPr lang="en-US" sz="3000" b="1" u="sng" dirty="0">
                  <a:solidFill>
                    <a:srgbClr val="FFC000"/>
                  </a:solidFill>
                  <a:latin typeface="Montserrat Light" panose="00000400000000000000" pitchFamily="2" charset="0"/>
                </a:rPr>
                <a:t>FSI calculation and parking layout</a:t>
              </a:r>
              <a:r>
                <a:rPr lang="en-US" sz="3000" dirty="0">
                  <a:solidFill>
                    <a:schemeClr val="bg1"/>
                  </a:solidFill>
                  <a:latin typeface="Montserrat Light" panose="00000400000000000000" pitchFamily="2" charset="0"/>
                </a:rPr>
                <a:t> need to be submitted duly signed by plan approval authority.</a:t>
              </a:r>
            </a:p>
            <a:p>
              <a:pPr marL="457200" marR="0" lvl="0" indent="-457200" algn="just" defTabSz="914400" rtl="0" eaLnBrk="1" fontAlgn="auto" latinLnBrk="0" hangingPunct="1">
                <a:lnSpc>
                  <a:spcPts val="4500"/>
                </a:lnSpc>
                <a:spcBef>
                  <a:spcPts val="0"/>
                </a:spcBef>
                <a:spcAft>
                  <a:spcPts val="0"/>
                </a:spcAft>
                <a:buClrTx/>
                <a:buSzTx/>
                <a:buFont typeface="Wingdings" panose="05000000000000000000" pitchFamily="2" charset="2"/>
                <a:buChar char="q"/>
                <a:tabLst/>
                <a:defRPr/>
              </a:pPr>
              <a:endParaRPr lang="en-US" sz="3000" dirty="0">
                <a:solidFill>
                  <a:schemeClr val="bg1"/>
                </a:solidFill>
                <a:latin typeface="Montserrat Light" panose="00000400000000000000" pitchFamily="2" charset="0"/>
              </a:endParaRPr>
            </a:p>
            <a:p>
              <a:pPr marL="457200" marR="0" lvl="0" indent="-457200" algn="just" defTabSz="914400" rtl="0" eaLnBrk="1" fontAlgn="auto" latinLnBrk="0" hangingPunct="1">
                <a:lnSpc>
                  <a:spcPts val="4500"/>
                </a:lnSpc>
                <a:spcBef>
                  <a:spcPts val="0"/>
                </a:spcBef>
                <a:spcAft>
                  <a:spcPts val="0"/>
                </a:spcAft>
                <a:buClrTx/>
                <a:buSzTx/>
                <a:buFont typeface="Wingdings" panose="05000000000000000000" pitchFamily="2" charset="2"/>
                <a:buChar char="q"/>
                <a:tabLst/>
                <a:defRPr/>
              </a:pPr>
              <a:r>
                <a:rPr lang="en-US" sz="3000" dirty="0">
                  <a:solidFill>
                    <a:schemeClr val="bg1"/>
                  </a:solidFill>
                  <a:latin typeface="Montserrat Light" panose="00000400000000000000" pitchFamily="2" charset="0"/>
                </a:rPr>
                <a:t>In case of </a:t>
              </a:r>
              <a:r>
                <a:rPr lang="en-US" sz="3000" b="1" u="sng" dirty="0">
                  <a:solidFill>
                    <a:srgbClr val="FFC000"/>
                  </a:solidFill>
                  <a:latin typeface="Montserrat Light" panose="00000400000000000000" pitchFamily="2" charset="0"/>
                </a:rPr>
                <a:t>Shiv Buildcon – </a:t>
              </a:r>
              <a:r>
                <a:rPr lang="en-US" sz="3000" b="1" u="sng" dirty="0" err="1">
                  <a:solidFill>
                    <a:srgbClr val="FFC000"/>
                  </a:solidFill>
                  <a:latin typeface="Montserrat Light" panose="00000400000000000000" pitchFamily="2" charset="0"/>
                </a:rPr>
                <a:t>Gurunanak</a:t>
              </a:r>
              <a:r>
                <a:rPr lang="en-US" sz="3000" b="1" u="sng" dirty="0">
                  <a:solidFill>
                    <a:srgbClr val="FFC000"/>
                  </a:solidFill>
                  <a:latin typeface="Montserrat Light" panose="00000400000000000000" pitchFamily="2" charset="0"/>
                </a:rPr>
                <a:t> Complex, Bhavnagar</a:t>
              </a:r>
              <a:r>
                <a:rPr lang="en-US" sz="3000" dirty="0">
                  <a:solidFill>
                    <a:schemeClr val="bg1"/>
                  </a:solidFill>
                  <a:latin typeface="Montserrat Light" panose="00000400000000000000" pitchFamily="2" charset="0"/>
                </a:rPr>
                <a:t>, Order No. GUJRERA/TP/Team-4/5443/2022, the application rejected </a:t>
              </a:r>
              <a:r>
                <a:rPr lang="en-US" sz="3000" b="1" u="sng" dirty="0">
                  <a:solidFill>
                    <a:srgbClr val="FFC000"/>
                  </a:solidFill>
                  <a:latin typeface="Montserrat Light" panose="00000400000000000000" pitchFamily="2" charset="0"/>
                </a:rPr>
                <a:t>due to insufficient parking</a:t>
              </a:r>
              <a:r>
                <a:rPr lang="en-US" sz="3000" dirty="0">
                  <a:solidFill>
                    <a:schemeClr val="bg1"/>
                  </a:solidFill>
                  <a:latin typeface="Montserrat Light" panose="00000400000000000000" pitchFamily="2" charset="0"/>
                </a:rPr>
                <a:t>.</a:t>
              </a:r>
            </a:p>
            <a:p>
              <a:pPr marL="457200" marR="0" lvl="0" indent="-457200" algn="just" defTabSz="914400" rtl="0" eaLnBrk="1" fontAlgn="auto" latinLnBrk="0" hangingPunct="1">
                <a:lnSpc>
                  <a:spcPts val="4500"/>
                </a:lnSpc>
                <a:spcBef>
                  <a:spcPts val="0"/>
                </a:spcBef>
                <a:spcAft>
                  <a:spcPts val="0"/>
                </a:spcAft>
                <a:buClrTx/>
                <a:buSzTx/>
                <a:buFont typeface="Wingdings" panose="05000000000000000000" pitchFamily="2" charset="2"/>
                <a:buChar char="q"/>
                <a:tabLst/>
                <a:defRPr/>
              </a:pPr>
              <a:endParaRPr lang="en-US" sz="3000" dirty="0">
                <a:solidFill>
                  <a:schemeClr val="bg1"/>
                </a:solidFill>
                <a:latin typeface="Montserrat Light" panose="00000400000000000000" pitchFamily="2" charset="0"/>
              </a:endParaRPr>
            </a:p>
            <a:p>
              <a:pPr marR="0" lvl="0" algn="just" defTabSz="914400" rtl="0" eaLnBrk="1" fontAlgn="auto" latinLnBrk="0" hangingPunct="1">
                <a:lnSpc>
                  <a:spcPts val="4500"/>
                </a:lnSpc>
                <a:spcBef>
                  <a:spcPts val="0"/>
                </a:spcBef>
                <a:spcAft>
                  <a:spcPts val="0"/>
                </a:spcAft>
                <a:buClrTx/>
                <a:buSzTx/>
                <a:tabLst/>
                <a:defRPr/>
              </a:pPr>
              <a:endParaRPr lang="en-US" sz="3000" dirty="0">
                <a:solidFill>
                  <a:schemeClr val="bg1"/>
                </a:solidFill>
                <a:latin typeface="Montserrat Light" panose="00000400000000000000" pitchFamily="2" charset="0"/>
              </a:endParaRPr>
            </a:p>
          </p:txBody>
        </p:sp>
      </p:grpSp>
    </p:spTree>
    <p:extLst>
      <p:ext uri="{BB962C8B-B14F-4D97-AF65-F5344CB8AC3E}">
        <p14:creationId xmlns:p14="http://schemas.microsoft.com/office/powerpoint/2010/main" val="1943962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3709" b="13709"/>
          <a:stretch>
            <a:fillRect/>
          </a:stretch>
        </p:blipFill>
        <p:spPr>
          <a:xfrm>
            <a:off x="0" y="0"/>
            <a:ext cx="18288000" cy="10287000"/>
          </a:xfrm>
          <a:prstGeom prst="rect">
            <a:avLst/>
          </a:prstGeom>
        </p:spPr>
      </p:pic>
      <p:grpSp>
        <p:nvGrpSpPr>
          <p:cNvPr id="3" name="Group 3"/>
          <p:cNvGrpSpPr/>
          <p:nvPr/>
        </p:nvGrpSpPr>
        <p:grpSpPr>
          <a:xfrm>
            <a:off x="25400" y="287516"/>
            <a:ext cx="18288000" cy="9091829"/>
            <a:chOff x="35631" y="-1154247"/>
            <a:chExt cx="25654000" cy="9351596"/>
          </a:xfrm>
        </p:grpSpPr>
        <p:sp>
          <p:nvSpPr>
            <p:cNvPr id="4" name="AutoShape 4"/>
            <p:cNvSpPr/>
            <p:nvPr/>
          </p:nvSpPr>
          <p:spPr>
            <a:xfrm>
              <a:off x="35631" y="-32251"/>
              <a:ext cx="25654000" cy="8229600"/>
            </a:xfrm>
            <a:prstGeom prst="rect">
              <a:avLst/>
            </a:prstGeom>
            <a:solidFill>
              <a:srgbClr val="053D57">
                <a:alpha val="89804"/>
              </a:srgbClr>
            </a:solidFill>
          </p:spPr>
          <p:txBody>
            <a:bodyPr/>
            <a:lstStyle/>
            <a:p>
              <a:endParaRPr lang="en-IN"/>
            </a:p>
          </p:txBody>
        </p:sp>
        <p:sp>
          <p:nvSpPr>
            <p:cNvPr id="5" name="TextBox 5"/>
            <p:cNvSpPr txBox="1"/>
            <p:nvPr/>
          </p:nvSpPr>
          <p:spPr>
            <a:xfrm>
              <a:off x="1068917" y="-1154247"/>
              <a:ext cx="23729950" cy="935069"/>
            </a:xfrm>
            <a:prstGeom prst="rect">
              <a:avLst/>
            </a:prstGeom>
          </p:spPr>
          <p:txBody>
            <a:bodyPr wrap="square" lIns="0" tIns="0" rIns="0" bIns="0" rtlCol="0" anchor="t">
              <a:spAutoFit/>
            </a:bodyPr>
            <a:lstStyle/>
            <a:p>
              <a:pPr marL="0" marR="0" lvl="0" indent="0" algn="ctr" defTabSz="914400" rtl="0" eaLnBrk="1" fontAlgn="auto" latinLnBrk="0" hangingPunct="1">
                <a:lnSpc>
                  <a:spcPts val="7860"/>
                </a:lnSpc>
                <a:spcBef>
                  <a:spcPts val="0"/>
                </a:spcBef>
                <a:spcAft>
                  <a:spcPts val="0"/>
                </a:spcAft>
                <a:buClrTx/>
                <a:buSzTx/>
                <a:buFontTx/>
                <a:buNone/>
                <a:tabLst/>
                <a:defRPr/>
              </a:pPr>
              <a:r>
                <a:rPr kumimoji="0" lang="en-US" sz="6000" b="0" i="0" u="none" strike="noStrike" kern="1200" cap="none" spc="174" normalizeH="0" baseline="0" noProof="0" dirty="0">
                  <a:ln>
                    <a:noFill/>
                  </a:ln>
                  <a:solidFill>
                    <a:srgbClr val="F8FBFD"/>
                  </a:solidFill>
                  <a:effectLst/>
                  <a:uLnTx/>
                  <a:uFillTx/>
                  <a:latin typeface="Montserrat Classic Bold"/>
                  <a:ea typeface="+mn-ea"/>
                  <a:cs typeface="+mn-cs"/>
                </a:rPr>
                <a:t>Purpose of Non – Agriculture Order</a:t>
              </a:r>
            </a:p>
          </p:txBody>
        </p:sp>
        <p:sp>
          <p:nvSpPr>
            <p:cNvPr id="6" name="TextBox 6"/>
            <p:cNvSpPr txBox="1"/>
            <p:nvPr/>
          </p:nvSpPr>
          <p:spPr>
            <a:xfrm>
              <a:off x="1068917" y="805769"/>
              <a:ext cx="23729950" cy="6478676"/>
            </a:xfrm>
            <a:prstGeom prst="rect">
              <a:avLst/>
            </a:prstGeom>
          </p:spPr>
          <p:txBody>
            <a:bodyPr wrap="square" lIns="0" tIns="0" rIns="0" bIns="0" rtlCol="0" anchor="t">
              <a:spAutoFit/>
            </a:bodyPr>
            <a:lstStyle/>
            <a:p>
              <a:pPr marL="457200" marR="0" lvl="0" indent="-457200" algn="just" defTabSz="914400" rtl="0" eaLnBrk="1" fontAlgn="auto" latinLnBrk="0" hangingPunct="1">
                <a:lnSpc>
                  <a:spcPts val="4500"/>
                </a:lnSpc>
                <a:spcBef>
                  <a:spcPts val="0"/>
                </a:spcBef>
                <a:spcAft>
                  <a:spcPts val="0"/>
                </a:spcAft>
                <a:buClrTx/>
                <a:buSzTx/>
                <a:buFont typeface="Wingdings" panose="05000000000000000000" pitchFamily="2" charset="2"/>
                <a:buChar char="q"/>
                <a:tabLst/>
                <a:defRPr/>
              </a:pPr>
              <a:r>
                <a:rPr lang="en-US" sz="3000" dirty="0">
                  <a:solidFill>
                    <a:schemeClr val="bg1"/>
                  </a:solidFill>
                  <a:latin typeface="Montserrat Light" panose="00000400000000000000" pitchFamily="2" charset="0"/>
                </a:rPr>
                <a:t>If the N.A. order is issued for only </a:t>
              </a:r>
              <a:r>
                <a:rPr lang="en-US" sz="3000" b="1" u="sng" dirty="0">
                  <a:solidFill>
                    <a:srgbClr val="FFC000"/>
                  </a:solidFill>
                  <a:latin typeface="Montserrat Light" panose="00000400000000000000" pitchFamily="2" charset="0"/>
                </a:rPr>
                <a:t>residential purpose</a:t>
              </a:r>
              <a:r>
                <a:rPr lang="en-US" sz="3000" dirty="0">
                  <a:solidFill>
                    <a:schemeClr val="bg1"/>
                  </a:solidFill>
                  <a:latin typeface="Montserrat Light" panose="00000400000000000000" pitchFamily="2" charset="0"/>
                </a:rPr>
                <a:t>. However, the project is </a:t>
              </a:r>
              <a:r>
                <a:rPr lang="en-US" sz="3000" b="1" u="sng" dirty="0">
                  <a:solidFill>
                    <a:srgbClr val="FFC000"/>
                  </a:solidFill>
                  <a:latin typeface="Montserrat Light" panose="00000400000000000000" pitchFamily="2" charset="0"/>
                </a:rPr>
                <a:t>mix or commercial project</a:t>
              </a:r>
              <a:r>
                <a:rPr lang="en-US" sz="3000" dirty="0">
                  <a:solidFill>
                    <a:schemeClr val="bg1"/>
                  </a:solidFill>
                  <a:latin typeface="Montserrat Light" panose="00000400000000000000" pitchFamily="2" charset="0"/>
                </a:rPr>
                <a:t>.</a:t>
              </a:r>
            </a:p>
            <a:p>
              <a:pPr marL="457200" marR="0" lvl="0" indent="-457200" algn="just" defTabSz="914400" rtl="0" eaLnBrk="1" fontAlgn="auto" latinLnBrk="0" hangingPunct="1">
                <a:lnSpc>
                  <a:spcPts val="4500"/>
                </a:lnSpc>
                <a:spcBef>
                  <a:spcPts val="0"/>
                </a:spcBef>
                <a:spcAft>
                  <a:spcPts val="0"/>
                </a:spcAft>
                <a:buClrTx/>
                <a:buSzTx/>
                <a:buFont typeface="Wingdings" panose="05000000000000000000" pitchFamily="2" charset="2"/>
                <a:buChar char="q"/>
                <a:tabLst/>
                <a:defRPr/>
              </a:pPr>
              <a:endParaRPr lang="en-US" sz="3000" b="1" u="sng" dirty="0">
                <a:solidFill>
                  <a:schemeClr val="bg1"/>
                </a:solidFill>
                <a:latin typeface="Montserrat Light" panose="00000400000000000000" pitchFamily="2" charset="0"/>
              </a:endParaRPr>
            </a:p>
            <a:p>
              <a:pPr marL="457200" marR="0" lvl="0" indent="-457200" algn="just" defTabSz="914400" rtl="0" eaLnBrk="1" fontAlgn="auto" latinLnBrk="0" hangingPunct="1">
                <a:lnSpc>
                  <a:spcPts val="4500"/>
                </a:lnSpc>
                <a:spcBef>
                  <a:spcPts val="0"/>
                </a:spcBef>
                <a:spcAft>
                  <a:spcPts val="0"/>
                </a:spcAft>
                <a:buClrTx/>
                <a:buSzTx/>
                <a:buFont typeface="Wingdings" panose="05000000000000000000" pitchFamily="2" charset="2"/>
                <a:buChar char="q"/>
                <a:tabLst/>
                <a:defRPr/>
              </a:pPr>
              <a:r>
                <a:rPr lang="en-US" sz="3000" dirty="0">
                  <a:solidFill>
                    <a:schemeClr val="bg1"/>
                  </a:solidFill>
                  <a:latin typeface="Montserrat Light" panose="00000400000000000000" pitchFamily="2" charset="0"/>
                </a:rPr>
                <a:t>The rera authority will raise the query and will ask to </a:t>
              </a:r>
              <a:r>
                <a:rPr lang="en-US" sz="3000" b="1" u="sng" dirty="0">
                  <a:solidFill>
                    <a:srgbClr val="FFC000"/>
                  </a:solidFill>
                  <a:latin typeface="Montserrat Light" panose="00000400000000000000" pitchFamily="2" charset="0"/>
                </a:rPr>
                <a:t>change purpose of N.A. order from residential to multi use purpose</a:t>
              </a:r>
              <a:r>
                <a:rPr lang="en-US" sz="3000" dirty="0">
                  <a:solidFill>
                    <a:schemeClr val="bg1"/>
                  </a:solidFill>
                  <a:latin typeface="Montserrat Light" panose="00000400000000000000" pitchFamily="2" charset="0"/>
                </a:rPr>
                <a:t>.</a:t>
              </a:r>
              <a:endParaRPr lang="en-US" sz="3000" dirty="0">
                <a:solidFill>
                  <a:srgbClr val="FFC000"/>
                </a:solidFill>
                <a:latin typeface="Montserrat Light" panose="00000400000000000000" pitchFamily="2" charset="0"/>
              </a:endParaRPr>
            </a:p>
            <a:p>
              <a:pPr marL="457200" marR="0" lvl="0" indent="-457200" algn="just" defTabSz="914400" rtl="0" eaLnBrk="1" fontAlgn="auto" latinLnBrk="0" hangingPunct="1">
                <a:lnSpc>
                  <a:spcPts val="4500"/>
                </a:lnSpc>
                <a:spcBef>
                  <a:spcPts val="0"/>
                </a:spcBef>
                <a:spcAft>
                  <a:spcPts val="0"/>
                </a:spcAft>
                <a:buClrTx/>
                <a:buSzTx/>
                <a:buFont typeface="Wingdings" panose="05000000000000000000" pitchFamily="2" charset="2"/>
                <a:buChar char="q"/>
                <a:tabLst/>
                <a:defRPr/>
              </a:pPr>
              <a:endParaRPr kumimoji="0" lang="en-US" sz="3000" b="1" i="0" u="sng" strike="noStrike" kern="1200" cap="none" spc="30" normalizeH="0" baseline="0" noProof="0" dirty="0">
                <a:ln>
                  <a:noFill/>
                </a:ln>
                <a:solidFill>
                  <a:srgbClr val="FFC000"/>
                </a:solidFill>
                <a:effectLst/>
                <a:uLnTx/>
                <a:uFillTx/>
                <a:latin typeface="Montserrat Light" panose="00000400000000000000" pitchFamily="2" charset="0"/>
                <a:ea typeface="+mn-ea"/>
                <a:cs typeface="+mn-cs"/>
              </a:endParaRPr>
            </a:p>
            <a:p>
              <a:pPr marL="457200" marR="0" lvl="0" indent="-457200" algn="just" defTabSz="914400" rtl="0" eaLnBrk="1" fontAlgn="auto" latinLnBrk="0" hangingPunct="1">
                <a:lnSpc>
                  <a:spcPts val="4500"/>
                </a:lnSpc>
                <a:spcBef>
                  <a:spcPts val="0"/>
                </a:spcBef>
                <a:spcAft>
                  <a:spcPts val="0"/>
                </a:spcAft>
                <a:buClrTx/>
                <a:buSzTx/>
                <a:buFont typeface="Wingdings" panose="05000000000000000000" pitchFamily="2" charset="2"/>
                <a:buChar char="q"/>
                <a:tabLst/>
                <a:defRPr/>
              </a:pPr>
              <a:r>
                <a:rPr lang="en-US" sz="3000" dirty="0">
                  <a:solidFill>
                    <a:schemeClr val="bg1"/>
                  </a:solidFill>
                  <a:latin typeface="Montserrat Light" panose="00000400000000000000" pitchFamily="2" charset="0"/>
                </a:rPr>
                <a:t>Affidavit by the promoter about the submission of revised order to the RERA Authority.</a:t>
              </a:r>
            </a:p>
            <a:p>
              <a:pPr marL="457200" marR="0" lvl="0" indent="-457200" algn="just" defTabSz="914400" rtl="0" eaLnBrk="1" fontAlgn="auto" latinLnBrk="0" hangingPunct="1">
                <a:lnSpc>
                  <a:spcPts val="4500"/>
                </a:lnSpc>
                <a:spcBef>
                  <a:spcPts val="0"/>
                </a:spcBef>
                <a:spcAft>
                  <a:spcPts val="0"/>
                </a:spcAft>
                <a:buClrTx/>
                <a:buSzTx/>
                <a:buFont typeface="Wingdings" panose="05000000000000000000" pitchFamily="2" charset="2"/>
                <a:buChar char="q"/>
                <a:tabLst/>
                <a:defRPr/>
              </a:pPr>
              <a:endParaRPr lang="en-US" sz="3000" dirty="0">
                <a:solidFill>
                  <a:schemeClr val="bg1"/>
                </a:solidFill>
                <a:latin typeface="Montserrat Light" panose="00000400000000000000" pitchFamily="2" charset="0"/>
              </a:endParaRPr>
            </a:p>
            <a:p>
              <a:pPr marL="457200" marR="0" lvl="0" indent="-457200" algn="just" defTabSz="914400" rtl="0" eaLnBrk="1" fontAlgn="auto" latinLnBrk="0" hangingPunct="1">
                <a:lnSpc>
                  <a:spcPts val="4500"/>
                </a:lnSpc>
                <a:spcBef>
                  <a:spcPts val="0"/>
                </a:spcBef>
                <a:spcAft>
                  <a:spcPts val="0"/>
                </a:spcAft>
                <a:buClrTx/>
                <a:buSzTx/>
                <a:buFont typeface="Wingdings" panose="05000000000000000000" pitchFamily="2" charset="2"/>
                <a:buChar char="q"/>
                <a:tabLst/>
                <a:defRPr/>
              </a:pPr>
              <a:r>
                <a:rPr lang="en-US" sz="3000" dirty="0">
                  <a:solidFill>
                    <a:schemeClr val="bg1"/>
                  </a:solidFill>
                  <a:latin typeface="Montserrat Light" panose="00000400000000000000" pitchFamily="2" charset="0"/>
                </a:rPr>
                <a:t>The query was raised first time in July, 2021.</a:t>
              </a:r>
            </a:p>
            <a:p>
              <a:pPr marL="457200" marR="0" lvl="0" indent="-457200" algn="just" defTabSz="914400" rtl="0" eaLnBrk="1" fontAlgn="auto" latinLnBrk="0" hangingPunct="1">
                <a:lnSpc>
                  <a:spcPts val="4500"/>
                </a:lnSpc>
                <a:spcBef>
                  <a:spcPts val="0"/>
                </a:spcBef>
                <a:spcAft>
                  <a:spcPts val="0"/>
                </a:spcAft>
                <a:buClrTx/>
                <a:buSzTx/>
                <a:buFont typeface="Wingdings" panose="05000000000000000000" pitchFamily="2" charset="2"/>
                <a:buChar char="q"/>
                <a:tabLst/>
                <a:defRPr/>
              </a:pPr>
              <a:endParaRPr lang="en-US" sz="3000" dirty="0">
                <a:solidFill>
                  <a:schemeClr val="bg1"/>
                </a:solidFill>
                <a:latin typeface="Montserrat Light" panose="00000400000000000000" pitchFamily="2" charset="0"/>
              </a:endParaRPr>
            </a:p>
            <a:p>
              <a:pPr marR="0" lvl="0" algn="just" defTabSz="914400" rtl="0" eaLnBrk="1" fontAlgn="auto" latinLnBrk="0" hangingPunct="1">
                <a:lnSpc>
                  <a:spcPts val="4500"/>
                </a:lnSpc>
                <a:spcBef>
                  <a:spcPts val="0"/>
                </a:spcBef>
                <a:spcAft>
                  <a:spcPts val="0"/>
                </a:spcAft>
                <a:buClrTx/>
                <a:buSzTx/>
                <a:tabLst/>
                <a:defRPr/>
              </a:pPr>
              <a:endParaRPr lang="en-US" sz="3000" dirty="0">
                <a:solidFill>
                  <a:schemeClr val="bg1"/>
                </a:solidFill>
                <a:latin typeface="Montserrat Light" panose="00000400000000000000" pitchFamily="2" charset="0"/>
              </a:endParaRPr>
            </a:p>
          </p:txBody>
        </p:sp>
      </p:grpSp>
    </p:spTree>
    <p:extLst>
      <p:ext uri="{BB962C8B-B14F-4D97-AF65-F5344CB8AC3E}">
        <p14:creationId xmlns:p14="http://schemas.microsoft.com/office/powerpoint/2010/main" val="10161003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3709" b="13709"/>
          <a:stretch>
            <a:fillRect/>
          </a:stretch>
        </p:blipFill>
        <p:spPr>
          <a:xfrm>
            <a:off x="0" y="0"/>
            <a:ext cx="18288000" cy="10287000"/>
          </a:xfrm>
          <a:prstGeom prst="rect">
            <a:avLst/>
          </a:prstGeom>
        </p:spPr>
      </p:pic>
      <p:grpSp>
        <p:nvGrpSpPr>
          <p:cNvPr id="3" name="Group 3"/>
          <p:cNvGrpSpPr/>
          <p:nvPr/>
        </p:nvGrpSpPr>
        <p:grpSpPr>
          <a:xfrm>
            <a:off x="25400" y="287516"/>
            <a:ext cx="18288000" cy="11089688"/>
            <a:chOff x="35631" y="-1154247"/>
            <a:chExt cx="25654000" cy="11406537"/>
          </a:xfrm>
        </p:grpSpPr>
        <p:sp>
          <p:nvSpPr>
            <p:cNvPr id="4" name="AutoShape 4"/>
            <p:cNvSpPr/>
            <p:nvPr/>
          </p:nvSpPr>
          <p:spPr>
            <a:xfrm>
              <a:off x="35631" y="-32251"/>
              <a:ext cx="25654000" cy="8229600"/>
            </a:xfrm>
            <a:prstGeom prst="rect">
              <a:avLst/>
            </a:prstGeom>
            <a:solidFill>
              <a:srgbClr val="053D57">
                <a:alpha val="89804"/>
              </a:srgbClr>
            </a:solidFill>
          </p:spPr>
          <p:txBody>
            <a:bodyPr/>
            <a:lstStyle/>
            <a:p>
              <a:endParaRPr lang="en-IN"/>
            </a:p>
          </p:txBody>
        </p:sp>
        <p:sp>
          <p:nvSpPr>
            <p:cNvPr id="5" name="TextBox 5"/>
            <p:cNvSpPr txBox="1"/>
            <p:nvPr/>
          </p:nvSpPr>
          <p:spPr>
            <a:xfrm>
              <a:off x="1068917" y="-1154247"/>
              <a:ext cx="23729950" cy="935069"/>
            </a:xfrm>
            <a:prstGeom prst="rect">
              <a:avLst/>
            </a:prstGeom>
          </p:spPr>
          <p:txBody>
            <a:bodyPr wrap="square" lIns="0" tIns="0" rIns="0" bIns="0" rtlCol="0" anchor="t">
              <a:spAutoFit/>
            </a:bodyPr>
            <a:lstStyle/>
            <a:p>
              <a:pPr marL="0" marR="0" lvl="0" indent="0" algn="ctr" defTabSz="914400" rtl="0" eaLnBrk="1" fontAlgn="auto" latinLnBrk="0" hangingPunct="1">
                <a:lnSpc>
                  <a:spcPts val="7860"/>
                </a:lnSpc>
                <a:spcBef>
                  <a:spcPts val="0"/>
                </a:spcBef>
                <a:spcAft>
                  <a:spcPts val="0"/>
                </a:spcAft>
                <a:buClrTx/>
                <a:buSzTx/>
                <a:buFontTx/>
                <a:buNone/>
                <a:tabLst/>
                <a:defRPr/>
              </a:pPr>
              <a:r>
                <a:rPr kumimoji="0" lang="en-US" sz="6000" b="0" i="0" u="none" strike="noStrike" kern="1200" cap="none" spc="174" normalizeH="0" baseline="0" noProof="0" dirty="0">
                  <a:ln>
                    <a:noFill/>
                  </a:ln>
                  <a:solidFill>
                    <a:srgbClr val="F8FBFD"/>
                  </a:solidFill>
                  <a:effectLst/>
                  <a:uLnTx/>
                  <a:uFillTx/>
                  <a:latin typeface="Montserrat Classic Bold"/>
                  <a:ea typeface="+mn-ea"/>
                  <a:cs typeface="+mn-cs"/>
                </a:rPr>
                <a:t>Draft Sale Deed</a:t>
              </a:r>
            </a:p>
          </p:txBody>
        </p:sp>
        <p:sp>
          <p:nvSpPr>
            <p:cNvPr id="6" name="TextBox 6"/>
            <p:cNvSpPr txBox="1"/>
            <p:nvPr/>
          </p:nvSpPr>
          <p:spPr>
            <a:xfrm>
              <a:off x="1068917" y="805769"/>
              <a:ext cx="23729950" cy="9446521"/>
            </a:xfrm>
            <a:prstGeom prst="rect">
              <a:avLst/>
            </a:prstGeom>
          </p:spPr>
          <p:txBody>
            <a:bodyPr wrap="square" lIns="0" tIns="0" rIns="0" bIns="0" rtlCol="0" anchor="t">
              <a:spAutoFit/>
            </a:bodyPr>
            <a:lstStyle/>
            <a:p>
              <a:pPr marL="457200" marR="0" lvl="0" indent="-457200" algn="just" defTabSz="914400" rtl="0" eaLnBrk="1" fontAlgn="auto" latinLnBrk="0" hangingPunct="1">
                <a:lnSpc>
                  <a:spcPts val="4500"/>
                </a:lnSpc>
                <a:spcBef>
                  <a:spcPts val="0"/>
                </a:spcBef>
                <a:spcAft>
                  <a:spcPts val="0"/>
                </a:spcAft>
                <a:buClrTx/>
                <a:buSzTx/>
                <a:buFont typeface="Wingdings" panose="05000000000000000000" pitchFamily="2" charset="2"/>
                <a:buChar char="q"/>
                <a:tabLst/>
                <a:defRPr/>
              </a:pPr>
              <a:r>
                <a:rPr lang="en-US" sz="3000" dirty="0">
                  <a:solidFill>
                    <a:schemeClr val="bg1"/>
                  </a:solidFill>
                  <a:latin typeface="Montserrat Light" panose="00000400000000000000" pitchFamily="2" charset="0"/>
                </a:rPr>
                <a:t>The format of Draft Sale deed is not defined by the authority but there are some points which need to be considered.</a:t>
              </a:r>
            </a:p>
            <a:p>
              <a:pPr marR="0" lvl="0" algn="just" defTabSz="914400" rtl="0" eaLnBrk="1" fontAlgn="auto" latinLnBrk="0" hangingPunct="1">
                <a:lnSpc>
                  <a:spcPts val="4500"/>
                </a:lnSpc>
                <a:spcBef>
                  <a:spcPts val="0"/>
                </a:spcBef>
                <a:spcAft>
                  <a:spcPts val="0"/>
                </a:spcAft>
                <a:buClrTx/>
                <a:buSzTx/>
                <a:tabLst/>
                <a:defRPr/>
              </a:pPr>
              <a:endParaRPr lang="en-US" sz="3000" dirty="0">
                <a:solidFill>
                  <a:schemeClr val="bg1"/>
                </a:solidFill>
                <a:latin typeface="Montserrat Light" panose="00000400000000000000" pitchFamily="2" charset="0"/>
              </a:endParaRPr>
            </a:p>
            <a:p>
              <a:pPr marL="457200" indent="-7938" algn="just">
                <a:lnSpc>
                  <a:spcPts val="4500"/>
                </a:lnSpc>
                <a:buFont typeface="Wingdings" panose="05000000000000000000" pitchFamily="2" charset="2"/>
                <a:buChar char="§"/>
                <a:defRPr/>
              </a:pPr>
              <a:r>
                <a:rPr lang="en-US" sz="3000" dirty="0">
                  <a:solidFill>
                    <a:schemeClr val="bg1"/>
                  </a:solidFill>
                  <a:latin typeface="Montserrat Light" panose="00000400000000000000" pitchFamily="2" charset="0"/>
                </a:rPr>
                <a:t> </a:t>
              </a:r>
              <a:r>
                <a:rPr lang="en-US" sz="3000" b="1" u="sng" dirty="0">
                  <a:solidFill>
                    <a:srgbClr val="FFC000"/>
                  </a:solidFill>
                  <a:latin typeface="Montserrat Light" panose="00000400000000000000" pitchFamily="2" charset="0"/>
                </a:rPr>
                <a:t>Second Schedule of the property</a:t>
              </a:r>
              <a:r>
                <a:rPr lang="en-US" sz="3000" dirty="0">
                  <a:solidFill>
                    <a:schemeClr val="bg1"/>
                  </a:solidFill>
                  <a:latin typeface="Montserrat Light" panose="00000400000000000000" pitchFamily="2" charset="0"/>
                </a:rPr>
                <a:t>, Mention details about the share in land, all the amenities &amp; specification.</a:t>
              </a:r>
            </a:p>
            <a:p>
              <a:pPr marL="449262" algn="just">
                <a:lnSpc>
                  <a:spcPts val="4500"/>
                </a:lnSpc>
                <a:defRPr/>
              </a:pPr>
              <a:endParaRPr lang="en-US" sz="3000" dirty="0">
                <a:solidFill>
                  <a:schemeClr val="bg1"/>
                </a:solidFill>
                <a:latin typeface="Montserrat Light" panose="00000400000000000000" pitchFamily="2" charset="0"/>
              </a:endParaRPr>
            </a:p>
            <a:p>
              <a:pPr marL="457200" marR="0" lvl="0" indent="-7938" algn="just" defTabSz="914400" rtl="0" eaLnBrk="1" fontAlgn="auto" latinLnBrk="0" hangingPunct="1">
                <a:lnSpc>
                  <a:spcPts val="4500"/>
                </a:lnSpc>
                <a:spcBef>
                  <a:spcPts val="0"/>
                </a:spcBef>
                <a:spcAft>
                  <a:spcPts val="0"/>
                </a:spcAft>
                <a:buClrTx/>
                <a:buSzTx/>
                <a:buFont typeface="Wingdings" panose="05000000000000000000" pitchFamily="2" charset="2"/>
                <a:buChar char="§"/>
                <a:tabLst/>
                <a:defRPr/>
              </a:pPr>
              <a:r>
                <a:rPr lang="en-US" sz="3000" dirty="0">
                  <a:solidFill>
                    <a:schemeClr val="bg1"/>
                  </a:solidFill>
                  <a:latin typeface="Montserrat Light" panose="00000400000000000000" pitchFamily="2" charset="0"/>
                </a:rPr>
                <a:t> </a:t>
              </a:r>
              <a:r>
                <a:rPr lang="en-US" sz="3000" b="1" u="sng" dirty="0">
                  <a:solidFill>
                    <a:srgbClr val="FFC000"/>
                  </a:solidFill>
                  <a:latin typeface="Montserrat Light" panose="00000400000000000000" pitchFamily="2" charset="0"/>
                </a:rPr>
                <a:t>Promoter rights about the FSI</a:t>
              </a:r>
              <a:r>
                <a:rPr lang="en-US" sz="3000" dirty="0">
                  <a:solidFill>
                    <a:schemeClr val="bg1"/>
                  </a:solidFill>
                  <a:latin typeface="Montserrat Light" panose="00000400000000000000" pitchFamily="2" charset="0"/>
                </a:rPr>
                <a:t>.</a:t>
              </a:r>
            </a:p>
            <a:p>
              <a:pPr marL="457200" marR="0" lvl="0" indent="-7938" algn="just" defTabSz="914400" rtl="0" eaLnBrk="1" fontAlgn="auto" latinLnBrk="0" hangingPunct="1">
                <a:lnSpc>
                  <a:spcPts val="4500"/>
                </a:lnSpc>
                <a:spcBef>
                  <a:spcPts val="0"/>
                </a:spcBef>
                <a:spcAft>
                  <a:spcPts val="0"/>
                </a:spcAft>
                <a:buClrTx/>
                <a:buSzTx/>
                <a:buFont typeface="Wingdings" panose="05000000000000000000" pitchFamily="2" charset="2"/>
                <a:buChar char="§"/>
                <a:tabLst/>
                <a:defRPr/>
              </a:pPr>
              <a:endParaRPr lang="en-US" sz="3000" dirty="0">
                <a:solidFill>
                  <a:schemeClr val="bg1"/>
                </a:solidFill>
                <a:latin typeface="Montserrat Light" panose="00000400000000000000" pitchFamily="2" charset="0"/>
              </a:endParaRPr>
            </a:p>
            <a:p>
              <a:pPr marL="457200" marR="0" lvl="0" indent="-7938" algn="just" defTabSz="914400" rtl="0" eaLnBrk="1" fontAlgn="auto" latinLnBrk="0" hangingPunct="1">
                <a:lnSpc>
                  <a:spcPts val="4500"/>
                </a:lnSpc>
                <a:spcBef>
                  <a:spcPts val="0"/>
                </a:spcBef>
                <a:spcAft>
                  <a:spcPts val="0"/>
                </a:spcAft>
                <a:buClrTx/>
                <a:buSzTx/>
                <a:buFont typeface="Wingdings" panose="05000000000000000000" pitchFamily="2" charset="2"/>
                <a:buChar char="§"/>
                <a:tabLst/>
                <a:defRPr/>
              </a:pPr>
              <a:r>
                <a:rPr lang="en-US" sz="3000" dirty="0">
                  <a:solidFill>
                    <a:schemeClr val="bg1"/>
                  </a:solidFill>
                  <a:latin typeface="Montserrat Light" panose="00000400000000000000" pitchFamily="2" charset="0"/>
                </a:rPr>
                <a:t> Mandatory to </a:t>
              </a:r>
              <a:r>
                <a:rPr lang="en-US" sz="3000" b="1" u="sng" dirty="0">
                  <a:solidFill>
                    <a:srgbClr val="FFC000"/>
                  </a:solidFill>
                  <a:latin typeface="Montserrat Light" panose="00000400000000000000" pitchFamily="2" charset="0"/>
                </a:rPr>
                <a:t>became member of the society </a:t>
              </a:r>
              <a:r>
                <a:rPr lang="en-US" sz="3000" dirty="0">
                  <a:solidFill>
                    <a:schemeClr val="bg1"/>
                  </a:solidFill>
                  <a:latin typeface="Montserrat Light" panose="00000400000000000000" pitchFamily="2" charset="0"/>
                </a:rPr>
                <a:t>or section 8 company or association.</a:t>
              </a:r>
            </a:p>
            <a:p>
              <a:pPr marL="457200" marR="0" lvl="0" indent="-7938" algn="just" defTabSz="914400" rtl="0" eaLnBrk="1" fontAlgn="auto" latinLnBrk="0" hangingPunct="1">
                <a:lnSpc>
                  <a:spcPts val="4500"/>
                </a:lnSpc>
                <a:spcBef>
                  <a:spcPts val="0"/>
                </a:spcBef>
                <a:spcAft>
                  <a:spcPts val="0"/>
                </a:spcAft>
                <a:buClrTx/>
                <a:buSzTx/>
                <a:buFont typeface="Wingdings" panose="05000000000000000000" pitchFamily="2" charset="2"/>
                <a:buChar char="§"/>
                <a:tabLst/>
                <a:defRPr/>
              </a:pPr>
              <a:endParaRPr lang="en-US" sz="3000" dirty="0">
                <a:solidFill>
                  <a:schemeClr val="bg1"/>
                </a:solidFill>
                <a:latin typeface="Montserrat Light" panose="00000400000000000000" pitchFamily="2" charset="0"/>
              </a:endParaRPr>
            </a:p>
            <a:p>
              <a:pPr marL="457200" marR="0" lvl="0" indent="-7938" algn="just" defTabSz="914400" rtl="0" eaLnBrk="1" fontAlgn="auto" latinLnBrk="0" hangingPunct="1">
                <a:lnSpc>
                  <a:spcPts val="4500"/>
                </a:lnSpc>
                <a:spcBef>
                  <a:spcPts val="0"/>
                </a:spcBef>
                <a:spcAft>
                  <a:spcPts val="0"/>
                </a:spcAft>
                <a:buClrTx/>
                <a:buSzTx/>
                <a:buFont typeface="Wingdings" panose="05000000000000000000" pitchFamily="2" charset="2"/>
                <a:buChar char="§"/>
                <a:tabLst/>
                <a:defRPr/>
              </a:pPr>
              <a:r>
                <a:rPr lang="en-US" sz="3000" dirty="0">
                  <a:solidFill>
                    <a:schemeClr val="bg1"/>
                  </a:solidFill>
                  <a:latin typeface="Montserrat Light" panose="00000400000000000000" pitchFamily="2" charset="0"/>
                </a:rPr>
                <a:t> </a:t>
              </a:r>
              <a:r>
                <a:rPr lang="en-US" sz="3000" b="1" u="sng" dirty="0">
                  <a:solidFill>
                    <a:srgbClr val="FFC000"/>
                  </a:solidFill>
                  <a:latin typeface="Montserrat Light" panose="00000400000000000000" pitchFamily="2" charset="0"/>
                </a:rPr>
                <a:t>Handover</a:t>
              </a:r>
              <a:r>
                <a:rPr lang="en-US" sz="3000" dirty="0">
                  <a:solidFill>
                    <a:schemeClr val="bg1"/>
                  </a:solidFill>
                  <a:latin typeface="Montserrat Light" panose="00000400000000000000" pitchFamily="2" charset="0"/>
                </a:rPr>
                <a:t> of all </a:t>
              </a:r>
              <a:r>
                <a:rPr lang="en-US" sz="3000" b="1" u="sng" dirty="0">
                  <a:solidFill>
                    <a:srgbClr val="FFC000"/>
                  </a:solidFill>
                  <a:latin typeface="Montserrat Light" panose="00000400000000000000" pitchFamily="2" charset="0"/>
                </a:rPr>
                <a:t>common area &amp; amenities</a:t>
              </a:r>
              <a:r>
                <a:rPr lang="en-US" sz="3000" dirty="0">
                  <a:solidFill>
                    <a:schemeClr val="bg1"/>
                  </a:solidFill>
                  <a:latin typeface="Montserrat Light" panose="00000400000000000000" pitchFamily="2" charset="0"/>
                </a:rPr>
                <a:t> after completion certificate. </a:t>
              </a:r>
            </a:p>
            <a:p>
              <a:pPr marL="457200" marR="0" lvl="0" indent="-7938" algn="just" defTabSz="914400" rtl="0" eaLnBrk="1" fontAlgn="auto" latinLnBrk="0" hangingPunct="1">
                <a:lnSpc>
                  <a:spcPts val="4500"/>
                </a:lnSpc>
                <a:spcBef>
                  <a:spcPts val="0"/>
                </a:spcBef>
                <a:spcAft>
                  <a:spcPts val="0"/>
                </a:spcAft>
                <a:buClrTx/>
                <a:buSzTx/>
                <a:buFont typeface="Wingdings" panose="05000000000000000000" pitchFamily="2" charset="2"/>
                <a:buChar char="q"/>
                <a:tabLst/>
                <a:defRPr/>
              </a:pPr>
              <a:endParaRPr lang="en-US" sz="3000" dirty="0">
                <a:solidFill>
                  <a:schemeClr val="bg1"/>
                </a:solidFill>
                <a:latin typeface="Montserrat Light" panose="00000400000000000000" pitchFamily="2" charset="0"/>
              </a:endParaRPr>
            </a:p>
            <a:p>
              <a:pPr marR="0" lvl="0" algn="just" defTabSz="914400" rtl="0" eaLnBrk="1" fontAlgn="auto" latinLnBrk="0" hangingPunct="1">
                <a:lnSpc>
                  <a:spcPts val="4500"/>
                </a:lnSpc>
                <a:spcBef>
                  <a:spcPts val="0"/>
                </a:spcBef>
                <a:spcAft>
                  <a:spcPts val="0"/>
                </a:spcAft>
                <a:buClrTx/>
                <a:buSzTx/>
                <a:tabLst/>
                <a:defRPr/>
              </a:pPr>
              <a:endParaRPr lang="en-US" sz="3000" dirty="0">
                <a:solidFill>
                  <a:schemeClr val="bg1"/>
                </a:solidFill>
                <a:latin typeface="Montserrat Light" panose="00000400000000000000" pitchFamily="2" charset="0"/>
              </a:endParaRPr>
            </a:p>
            <a:p>
              <a:pPr marL="457200" marR="0" lvl="0" indent="-457200" algn="just" defTabSz="914400" rtl="0" eaLnBrk="1" fontAlgn="auto" latinLnBrk="0" hangingPunct="1">
                <a:lnSpc>
                  <a:spcPts val="4500"/>
                </a:lnSpc>
                <a:spcBef>
                  <a:spcPts val="0"/>
                </a:spcBef>
                <a:spcAft>
                  <a:spcPts val="0"/>
                </a:spcAft>
                <a:buClrTx/>
                <a:buSzTx/>
                <a:buFont typeface="Wingdings" panose="05000000000000000000" pitchFamily="2" charset="2"/>
                <a:buChar char="q"/>
                <a:tabLst/>
                <a:defRPr/>
              </a:pPr>
              <a:endParaRPr lang="en-US" sz="3000" dirty="0">
                <a:solidFill>
                  <a:schemeClr val="bg1"/>
                </a:solidFill>
                <a:latin typeface="Montserrat Light" panose="00000400000000000000" pitchFamily="2" charset="0"/>
              </a:endParaRPr>
            </a:p>
            <a:p>
              <a:pPr marL="457200" marR="0" lvl="0" indent="-457200" algn="just" defTabSz="914400" rtl="0" eaLnBrk="1" fontAlgn="auto" latinLnBrk="0" hangingPunct="1">
                <a:lnSpc>
                  <a:spcPts val="4500"/>
                </a:lnSpc>
                <a:spcBef>
                  <a:spcPts val="0"/>
                </a:spcBef>
                <a:spcAft>
                  <a:spcPts val="0"/>
                </a:spcAft>
                <a:buClrTx/>
                <a:buSzTx/>
                <a:buFont typeface="Wingdings" panose="05000000000000000000" pitchFamily="2" charset="2"/>
                <a:buChar char="q"/>
                <a:tabLst/>
                <a:defRPr/>
              </a:pPr>
              <a:endParaRPr lang="en-US" sz="3000" b="1" u="sng" dirty="0">
                <a:solidFill>
                  <a:schemeClr val="bg1"/>
                </a:solidFill>
                <a:latin typeface="Montserrat Light" panose="00000400000000000000" pitchFamily="2" charset="0"/>
              </a:endParaRPr>
            </a:p>
            <a:p>
              <a:pPr marR="0" lvl="0" algn="just" defTabSz="914400" rtl="0" eaLnBrk="1" fontAlgn="auto" latinLnBrk="0" hangingPunct="1">
                <a:lnSpc>
                  <a:spcPts val="4500"/>
                </a:lnSpc>
                <a:spcBef>
                  <a:spcPts val="0"/>
                </a:spcBef>
                <a:spcAft>
                  <a:spcPts val="0"/>
                </a:spcAft>
                <a:buClrTx/>
                <a:buSzTx/>
                <a:tabLst/>
                <a:defRPr/>
              </a:pPr>
              <a:endParaRPr lang="en-US" sz="3000" dirty="0">
                <a:solidFill>
                  <a:schemeClr val="bg1"/>
                </a:solidFill>
                <a:latin typeface="Montserrat Light" panose="00000400000000000000" pitchFamily="2" charset="0"/>
              </a:endParaRPr>
            </a:p>
          </p:txBody>
        </p:sp>
      </p:grpSp>
    </p:spTree>
    <p:extLst>
      <p:ext uri="{BB962C8B-B14F-4D97-AF65-F5344CB8AC3E}">
        <p14:creationId xmlns:p14="http://schemas.microsoft.com/office/powerpoint/2010/main" val="41390705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3709" b="13709"/>
          <a:stretch>
            <a:fillRect/>
          </a:stretch>
        </p:blipFill>
        <p:spPr>
          <a:xfrm>
            <a:off x="0" y="0"/>
            <a:ext cx="18288000" cy="10287000"/>
          </a:xfrm>
          <a:prstGeom prst="rect">
            <a:avLst/>
          </a:prstGeom>
        </p:spPr>
      </p:pic>
      <p:grpSp>
        <p:nvGrpSpPr>
          <p:cNvPr id="3" name="Group 3"/>
          <p:cNvGrpSpPr/>
          <p:nvPr/>
        </p:nvGrpSpPr>
        <p:grpSpPr>
          <a:xfrm>
            <a:off x="25400" y="287516"/>
            <a:ext cx="18288000" cy="9935526"/>
            <a:chOff x="35631" y="-1154247"/>
            <a:chExt cx="25654000" cy="10219399"/>
          </a:xfrm>
        </p:grpSpPr>
        <p:sp>
          <p:nvSpPr>
            <p:cNvPr id="4" name="AutoShape 4"/>
            <p:cNvSpPr/>
            <p:nvPr/>
          </p:nvSpPr>
          <p:spPr>
            <a:xfrm>
              <a:off x="35631" y="-32251"/>
              <a:ext cx="25654000" cy="8229600"/>
            </a:xfrm>
            <a:prstGeom prst="rect">
              <a:avLst/>
            </a:prstGeom>
            <a:solidFill>
              <a:srgbClr val="053D57">
                <a:alpha val="89804"/>
              </a:srgbClr>
            </a:solidFill>
          </p:spPr>
          <p:txBody>
            <a:bodyPr/>
            <a:lstStyle/>
            <a:p>
              <a:endParaRPr lang="en-IN"/>
            </a:p>
          </p:txBody>
        </p:sp>
        <p:sp>
          <p:nvSpPr>
            <p:cNvPr id="5" name="TextBox 5"/>
            <p:cNvSpPr txBox="1"/>
            <p:nvPr/>
          </p:nvSpPr>
          <p:spPr>
            <a:xfrm>
              <a:off x="1068917" y="-1154247"/>
              <a:ext cx="23729950" cy="935069"/>
            </a:xfrm>
            <a:prstGeom prst="rect">
              <a:avLst/>
            </a:prstGeom>
          </p:spPr>
          <p:txBody>
            <a:bodyPr wrap="square" lIns="0" tIns="0" rIns="0" bIns="0" rtlCol="0" anchor="t">
              <a:spAutoFit/>
            </a:bodyPr>
            <a:lstStyle/>
            <a:p>
              <a:pPr marL="0" marR="0" lvl="0" indent="0" algn="ctr" defTabSz="914400" rtl="0" eaLnBrk="1" fontAlgn="auto" latinLnBrk="0" hangingPunct="1">
                <a:lnSpc>
                  <a:spcPts val="7860"/>
                </a:lnSpc>
                <a:spcBef>
                  <a:spcPts val="0"/>
                </a:spcBef>
                <a:spcAft>
                  <a:spcPts val="0"/>
                </a:spcAft>
                <a:buClrTx/>
                <a:buSzTx/>
                <a:buFontTx/>
                <a:buNone/>
                <a:tabLst/>
                <a:defRPr/>
              </a:pPr>
              <a:r>
                <a:rPr kumimoji="0" lang="en-US" sz="6000" b="0" i="0" u="none" strike="noStrike" kern="1200" cap="none" spc="174" normalizeH="0" baseline="0" noProof="0" dirty="0">
                  <a:ln>
                    <a:noFill/>
                  </a:ln>
                  <a:solidFill>
                    <a:srgbClr val="F8FBFD"/>
                  </a:solidFill>
                  <a:effectLst/>
                  <a:uLnTx/>
                  <a:uFillTx/>
                  <a:latin typeface="Montserrat Classic Bold"/>
                  <a:ea typeface="+mn-ea"/>
                  <a:cs typeface="+mn-cs"/>
                </a:rPr>
                <a:t>Table B of Form - 1</a:t>
              </a:r>
            </a:p>
          </p:txBody>
        </p:sp>
        <p:sp>
          <p:nvSpPr>
            <p:cNvPr id="6" name="TextBox 6"/>
            <p:cNvSpPr txBox="1"/>
            <p:nvPr/>
          </p:nvSpPr>
          <p:spPr>
            <a:xfrm>
              <a:off x="1068917" y="805769"/>
              <a:ext cx="23729950" cy="8259383"/>
            </a:xfrm>
            <a:prstGeom prst="rect">
              <a:avLst/>
            </a:prstGeom>
          </p:spPr>
          <p:txBody>
            <a:bodyPr wrap="square" lIns="0" tIns="0" rIns="0" bIns="0" rtlCol="0" anchor="t">
              <a:spAutoFit/>
            </a:bodyPr>
            <a:lstStyle/>
            <a:p>
              <a:pPr marL="457200" marR="0" lvl="0" indent="-457200" algn="just" defTabSz="914400" rtl="0" eaLnBrk="1" fontAlgn="auto" latinLnBrk="0" hangingPunct="1">
                <a:lnSpc>
                  <a:spcPts val="4500"/>
                </a:lnSpc>
                <a:spcBef>
                  <a:spcPts val="0"/>
                </a:spcBef>
                <a:spcAft>
                  <a:spcPts val="0"/>
                </a:spcAft>
                <a:buClrTx/>
                <a:buSzTx/>
                <a:buFont typeface="Wingdings" panose="05000000000000000000" pitchFamily="2" charset="2"/>
                <a:buChar char="q"/>
                <a:tabLst/>
                <a:defRPr/>
              </a:pPr>
              <a:r>
                <a:rPr lang="en-US" sz="3000" dirty="0">
                  <a:solidFill>
                    <a:schemeClr val="bg1"/>
                  </a:solidFill>
                  <a:latin typeface="Montserrat Light" panose="00000400000000000000" pitchFamily="2" charset="0"/>
                </a:rPr>
                <a:t>Table B of form 1 is related to </a:t>
              </a:r>
              <a:r>
                <a:rPr lang="en-US" sz="3000" b="1" u="sng" dirty="0">
                  <a:solidFill>
                    <a:srgbClr val="FFC000"/>
                  </a:solidFill>
                  <a:latin typeface="Montserrat Light" panose="00000400000000000000" pitchFamily="2" charset="0"/>
                </a:rPr>
                <a:t>development of common area and facilities/amenities</a:t>
              </a:r>
              <a:r>
                <a:rPr lang="en-US" sz="3000" dirty="0">
                  <a:solidFill>
                    <a:schemeClr val="bg1"/>
                  </a:solidFill>
                  <a:latin typeface="Montserrat Light" panose="00000400000000000000" pitchFamily="2" charset="0"/>
                </a:rPr>
                <a:t> as per the approved building plan.</a:t>
              </a:r>
            </a:p>
            <a:p>
              <a:pPr marL="457200" marR="0" lvl="0" indent="-457200" algn="just" defTabSz="914400" rtl="0" eaLnBrk="1" fontAlgn="auto" latinLnBrk="0" hangingPunct="1">
                <a:lnSpc>
                  <a:spcPts val="4500"/>
                </a:lnSpc>
                <a:spcBef>
                  <a:spcPts val="0"/>
                </a:spcBef>
                <a:spcAft>
                  <a:spcPts val="0"/>
                </a:spcAft>
                <a:buClrTx/>
                <a:buSzTx/>
                <a:buFont typeface="Wingdings" panose="05000000000000000000" pitchFamily="2" charset="2"/>
                <a:buChar char="q"/>
                <a:tabLst/>
                <a:defRPr/>
              </a:pPr>
              <a:endParaRPr lang="en-US" sz="3000" dirty="0">
                <a:solidFill>
                  <a:schemeClr val="bg1"/>
                </a:solidFill>
                <a:latin typeface="Montserrat Light" panose="00000400000000000000" pitchFamily="2" charset="0"/>
              </a:endParaRPr>
            </a:p>
            <a:p>
              <a:pPr marL="457200" marR="0" lvl="0" indent="-457200" algn="just" defTabSz="914400" rtl="0" eaLnBrk="1" fontAlgn="auto" latinLnBrk="0" hangingPunct="1">
                <a:lnSpc>
                  <a:spcPts val="4500"/>
                </a:lnSpc>
                <a:spcBef>
                  <a:spcPts val="0"/>
                </a:spcBef>
                <a:spcAft>
                  <a:spcPts val="0"/>
                </a:spcAft>
                <a:buClrTx/>
                <a:buSzTx/>
                <a:buFont typeface="Wingdings" panose="05000000000000000000" pitchFamily="2" charset="2"/>
                <a:buChar char="q"/>
                <a:tabLst/>
                <a:defRPr/>
              </a:pPr>
              <a:r>
                <a:rPr lang="en-US" sz="3000" dirty="0">
                  <a:solidFill>
                    <a:schemeClr val="bg1"/>
                  </a:solidFill>
                  <a:latin typeface="Montserrat Light" panose="00000400000000000000" pitchFamily="2" charset="0"/>
                </a:rPr>
                <a:t>At present, the authority is of view that it is mandatory to </a:t>
              </a:r>
              <a:r>
                <a:rPr lang="en-US" sz="3000" b="1" u="sng" dirty="0">
                  <a:solidFill>
                    <a:srgbClr val="FFC000"/>
                  </a:solidFill>
                  <a:latin typeface="Montserrat Light" panose="00000400000000000000" pitchFamily="2" charset="0"/>
                </a:rPr>
                <a:t>provide all the facilities </a:t>
              </a:r>
              <a:r>
                <a:rPr lang="en-US" sz="3000" dirty="0">
                  <a:solidFill>
                    <a:schemeClr val="bg1"/>
                  </a:solidFill>
                  <a:latin typeface="Montserrat Light" panose="00000400000000000000" pitchFamily="2" charset="0"/>
                </a:rPr>
                <a:t>to the allottees which are compulsory </a:t>
              </a:r>
              <a:r>
                <a:rPr lang="en-US" sz="3000" b="1" u="sng" dirty="0">
                  <a:solidFill>
                    <a:srgbClr val="FFC000"/>
                  </a:solidFill>
                  <a:latin typeface="Montserrat Light" panose="00000400000000000000" pitchFamily="2" charset="0"/>
                </a:rPr>
                <a:t>as per the GDCR Norms</a:t>
              </a:r>
              <a:r>
                <a:rPr lang="en-US" sz="3000" dirty="0">
                  <a:solidFill>
                    <a:schemeClr val="bg1"/>
                  </a:solidFill>
                  <a:latin typeface="Montserrat Light" panose="00000400000000000000" pitchFamily="2" charset="0"/>
                </a:rPr>
                <a:t>.</a:t>
              </a:r>
            </a:p>
            <a:p>
              <a:pPr marR="0" lvl="0" algn="just" defTabSz="914400" rtl="0" eaLnBrk="1" fontAlgn="auto" latinLnBrk="0" hangingPunct="1">
                <a:lnSpc>
                  <a:spcPts val="4500"/>
                </a:lnSpc>
                <a:spcBef>
                  <a:spcPts val="0"/>
                </a:spcBef>
                <a:spcAft>
                  <a:spcPts val="0"/>
                </a:spcAft>
                <a:buClrTx/>
                <a:buSzTx/>
                <a:tabLst/>
                <a:defRPr/>
              </a:pPr>
              <a:endParaRPr lang="en-US" sz="3000" dirty="0">
                <a:solidFill>
                  <a:schemeClr val="bg1"/>
                </a:solidFill>
                <a:latin typeface="Montserrat Light" panose="00000400000000000000" pitchFamily="2" charset="0"/>
              </a:endParaRPr>
            </a:p>
            <a:p>
              <a:pPr marL="457200" marR="0" lvl="0" indent="-12700" algn="just" defTabSz="914400" rtl="0" eaLnBrk="1" fontAlgn="auto" latinLnBrk="0" hangingPunct="1">
                <a:lnSpc>
                  <a:spcPts val="4500"/>
                </a:lnSpc>
                <a:spcBef>
                  <a:spcPts val="0"/>
                </a:spcBef>
                <a:spcAft>
                  <a:spcPts val="0"/>
                </a:spcAft>
                <a:buClrTx/>
                <a:buSzTx/>
                <a:buFont typeface="Wingdings" panose="05000000000000000000" pitchFamily="2" charset="2"/>
                <a:buChar char="§"/>
                <a:tabLst/>
                <a:defRPr/>
              </a:pPr>
              <a:r>
                <a:rPr lang="en-US" sz="3000" dirty="0">
                  <a:solidFill>
                    <a:schemeClr val="bg1"/>
                  </a:solidFill>
                  <a:latin typeface="Montserrat Light" panose="00000400000000000000" pitchFamily="2" charset="0"/>
                </a:rPr>
                <a:t>  Illustrative list : Drinking Water, Sewerage, Strom water drainage, Emergency Evacuation Services, Use of Renewal System, Letter Box (in case of building have more than 2 Floors), Landscaping &amp; Tree Planting.</a:t>
              </a:r>
            </a:p>
            <a:p>
              <a:pPr marR="0" lvl="0" algn="just" defTabSz="914400" rtl="0" eaLnBrk="1" fontAlgn="auto" latinLnBrk="0" hangingPunct="1">
                <a:lnSpc>
                  <a:spcPts val="4500"/>
                </a:lnSpc>
                <a:spcBef>
                  <a:spcPts val="0"/>
                </a:spcBef>
                <a:spcAft>
                  <a:spcPts val="0"/>
                </a:spcAft>
                <a:buClrTx/>
                <a:buSzTx/>
                <a:tabLst/>
                <a:defRPr/>
              </a:pPr>
              <a:endParaRPr lang="en-US" sz="3000" dirty="0">
                <a:solidFill>
                  <a:schemeClr val="bg1"/>
                </a:solidFill>
                <a:latin typeface="Montserrat Light" panose="00000400000000000000" pitchFamily="2" charset="0"/>
              </a:endParaRPr>
            </a:p>
            <a:p>
              <a:pPr marR="0" lvl="0" algn="just" defTabSz="914400" rtl="0" eaLnBrk="1" fontAlgn="auto" latinLnBrk="0" hangingPunct="1">
                <a:lnSpc>
                  <a:spcPts val="4500"/>
                </a:lnSpc>
                <a:spcBef>
                  <a:spcPts val="0"/>
                </a:spcBef>
                <a:spcAft>
                  <a:spcPts val="0"/>
                </a:spcAft>
                <a:buClrTx/>
                <a:buSzTx/>
                <a:tabLst/>
                <a:defRPr/>
              </a:pPr>
              <a:endParaRPr lang="en-US" sz="3000" dirty="0">
                <a:solidFill>
                  <a:schemeClr val="bg1"/>
                </a:solidFill>
                <a:latin typeface="Montserrat Light" panose="00000400000000000000" pitchFamily="2" charset="0"/>
              </a:endParaRPr>
            </a:p>
            <a:p>
              <a:pPr marL="457200" marR="0" lvl="0" indent="-457200" algn="just" defTabSz="914400" rtl="0" eaLnBrk="1" fontAlgn="auto" latinLnBrk="0" hangingPunct="1">
                <a:lnSpc>
                  <a:spcPts val="4500"/>
                </a:lnSpc>
                <a:spcBef>
                  <a:spcPts val="0"/>
                </a:spcBef>
                <a:spcAft>
                  <a:spcPts val="0"/>
                </a:spcAft>
                <a:buClrTx/>
                <a:buSzTx/>
                <a:buFont typeface="Wingdings" panose="05000000000000000000" pitchFamily="2" charset="2"/>
                <a:buChar char="q"/>
                <a:tabLst/>
                <a:defRPr/>
              </a:pPr>
              <a:endParaRPr lang="en-US" sz="3000" dirty="0">
                <a:solidFill>
                  <a:schemeClr val="bg1"/>
                </a:solidFill>
                <a:latin typeface="Montserrat Light" panose="00000400000000000000" pitchFamily="2" charset="0"/>
              </a:endParaRPr>
            </a:p>
            <a:p>
              <a:pPr marL="457200" marR="0" lvl="0" indent="-457200" algn="just" defTabSz="914400" rtl="0" eaLnBrk="1" fontAlgn="auto" latinLnBrk="0" hangingPunct="1">
                <a:lnSpc>
                  <a:spcPts val="4500"/>
                </a:lnSpc>
                <a:spcBef>
                  <a:spcPts val="0"/>
                </a:spcBef>
                <a:spcAft>
                  <a:spcPts val="0"/>
                </a:spcAft>
                <a:buClrTx/>
                <a:buSzTx/>
                <a:buFont typeface="Wingdings" panose="05000000000000000000" pitchFamily="2" charset="2"/>
                <a:buChar char="q"/>
                <a:tabLst/>
                <a:defRPr/>
              </a:pPr>
              <a:endParaRPr lang="en-US" sz="3000" b="1" u="sng" dirty="0">
                <a:solidFill>
                  <a:schemeClr val="bg1"/>
                </a:solidFill>
                <a:latin typeface="Montserrat Light" panose="00000400000000000000" pitchFamily="2" charset="0"/>
              </a:endParaRPr>
            </a:p>
            <a:p>
              <a:pPr marR="0" lvl="0" algn="just" defTabSz="914400" rtl="0" eaLnBrk="1" fontAlgn="auto" latinLnBrk="0" hangingPunct="1">
                <a:lnSpc>
                  <a:spcPts val="4500"/>
                </a:lnSpc>
                <a:spcBef>
                  <a:spcPts val="0"/>
                </a:spcBef>
                <a:spcAft>
                  <a:spcPts val="0"/>
                </a:spcAft>
                <a:buClrTx/>
                <a:buSzTx/>
                <a:tabLst/>
                <a:defRPr/>
              </a:pPr>
              <a:endParaRPr lang="en-US" sz="3000" dirty="0">
                <a:solidFill>
                  <a:schemeClr val="bg1"/>
                </a:solidFill>
                <a:latin typeface="Montserrat Light" panose="00000400000000000000" pitchFamily="2" charset="0"/>
              </a:endParaRPr>
            </a:p>
          </p:txBody>
        </p:sp>
      </p:grpSp>
    </p:spTree>
    <p:extLst>
      <p:ext uri="{BB962C8B-B14F-4D97-AF65-F5344CB8AC3E}">
        <p14:creationId xmlns:p14="http://schemas.microsoft.com/office/powerpoint/2010/main" val="34605192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3709" b="13709"/>
          <a:stretch>
            <a:fillRect/>
          </a:stretch>
        </p:blipFill>
        <p:spPr>
          <a:xfrm>
            <a:off x="0" y="0"/>
            <a:ext cx="18288000" cy="10287000"/>
          </a:xfrm>
          <a:prstGeom prst="rect">
            <a:avLst/>
          </a:prstGeom>
        </p:spPr>
      </p:pic>
      <p:grpSp>
        <p:nvGrpSpPr>
          <p:cNvPr id="3" name="Group 3"/>
          <p:cNvGrpSpPr/>
          <p:nvPr/>
        </p:nvGrpSpPr>
        <p:grpSpPr>
          <a:xfrm>
            <a:off x="25400" y="287516"/>
            <a:ext cx="18288000" cy="9091829"/>
            <a:chOff x="35631" y="-1154247"/>
            <a:chExt cx="25654000" cy="9351596"/>
          </a:xfrm>
        </p:grpSpPr>
        <p:sp>
          <p:nvSpPr>
            <p:cNvPr id="4" name="AutoShape 4"/>
            <p:cNvSpPr/>
            <p:nvPr/>
          </p:nvSpPr>
          <p:spPr>
            <a:xfrm>
              <a:off x="35631" y="-32251"/>
              <a:ext cx="25654000" cy="8229600"/>
            </a:xfrm>
            <a:prstGeom prst="rect">
              <a:avLst/>
            </a:prstGeom>
            <a:solidFill>
              <a:srgbClr val="053D57">
                <a:alpha val="89804"/>
              </a:srgbClr>
            </a:solidFill>
          </p:spPr>
          <p:txBody>
            <a:bodyPr/>
            <a:lstStyle/>
            <a:p>
              <a:endParaRPr lang="en-IN"/>
            </a:p>
          </p:txBody>
        </p:sp>
        <p:sp>
          <p:nvSpPr>
            <p:cNvPr id="5" name="TextBox 5"/>
            <p:cNvSpPr txBox="1"/>
            <p:nvPr/>
          </p:nvSpPr>
          <p:spPr>
            <a:xfrm>
              <a:off x="1068917" y="-1154247"/>
              <a:ext cx="23729950" cy="935069"/>
            </a:xfrm>
            <a:prstGeom prst="rect">
              <a:avLst/>
            </a:prstGeom>
          </p:spPr>
          <p:txBody>
            <a:bodyPr wrap="square" lIns="0" tIns="0" rIns="0" bIns="0" rtlCol="0" anchor="t">
              <a:spAutoFit/>
            </a:bodyPr>
            <a:lstStyle/>
            <a:p>
              <a:pPr marL="0" marR="0" lvl="0" indent="0" algn="ctr" defTabSz="914400" rtl="0" eaLnBrk="1" fontAlgn="auto" latinLnBrk="0" hangingPunct="1">
                <a:lnSpc>
                  <a:spcPts val="7860"/>
                </a:lnSpc>
                <a:spcBef>
                  <a:spcPts val="0"/>
                </a:spcBef>
                <a:spcAft>
                  <a:spcPts val="0"/>
                </a:spcAft>
                <a:buClrTx/>
                <a:buSzTx/>
                <a:buFontTx/>
                <a:buNone/>
                <a:tabLst/>
                <a:defRPr/>
              </a:pPr>
              <a:r>
                <a:rPr kumimoji="0" lang="en-US" sz="6000" b="0" i="0" u="none" strike="noStrike" kern="1200" cap="none" spc="174" normalizeH="0" baseline="0" noProof="0" dirty="0">
                  <a:ln>
                    <a:noFill/>
                  </a:ln>
                  <a:solidFill>
                    <a:srgbClr val="F8FBFD"/>
                  </a:solidFill>
                  <a:effectLst/>
                  <a:uLnTx/>
                  <a:uFillTx/>
                  <a:latin typeface="Montserrat Classic Bold"/>
                  <a:ea typeface="+mn-ea"/>
                  <a:cs typeface="+mn-cs"/>
                </a:rPr>
                <a:t>Section 2(zn) – Real Estate Project</a:t>
              </a:r>
            </a:p>
          </p:txBody>
        </p:sp>
        <p:sp>
          <p:nvSpPr>
            <p:cNvPr id="6" name="TextBox 6"/>
            <p:cNvSpPr txBox="1"/>
            <p:nvPr/>
          </p:nvSpPr>
          <p:spPr>
            <a:xfrm>
              <a:off x="1068917" y="805769"/>
              <a:ext cx="23729950" cy="6953531"/>
            </a:xfrm>
            <a:prstGeom prst="rect">
              <a:avLst/>
            </a:prstGeom>
          </p:spPr>
          <p:txBody>
            <a:bodyPr wrap="square" lIns="0" tIns="0" rIns="0" bIns="0" rtlCol="0" anchor="t">
              <a:spAutoFit/>
            </a:bodyPr>
            <a:lstStyle/>
            <a:p>
              <a:pPr marR="0" lvl="0" algn="just" defTabSz="914400" rtl="0" eaLnBrk="1" fontAlgn="auto" latinLnBrk="0" hangingPunct="1">
                <a:lnSpc>
                  <a:spcPts val="4500"/>
                </a:lnSpc>
                <a:spcBef>
                  <a:spcPts val="0"/>
                </a:spcBef>
                <a:spcAft>
                  <a:spcPts val="0"/>
                </a:spcAft>
                <a:buClrTx/>
                <a:buSzTx/>
                <a:tabLst/>
                <a:defRPr/>
              </a:pPr>
              <a:r>
                <a:rPr lang="en-US" sz="3000" dirty="0">
                  <a:solidFill>
                    <a:schemeClr val="bg1"/>
                  </a:solidFill>
                  <a:latin typeface="Montserrat Light" panose="00000400000000000000" pitchFamily="2" charset="0"/>
                </a:rPr>
                <a:t>Real Estate Project means</a:t>
              </a:r>
            </a:p>
            <a:p>
              <a:pPr marR="0" lvl="0" algn="just" defTabSz="914400" rtl="0" eaLnBrk="1" fontAlgn="auto" latinLnBrk="0" hangingPunct="1">
                <a:lnSpc>
                  <a:spcPts val="4500"/>
                </a:lnSpc>
                <a:spcBef>
                  <a:spcPts val="0"/>
                </a:spcBef>
                <a:spcAft>
                  <a:spcPts val="0"/>
                </a:spcAft>
                <a:buClrTx/>
                <a:buSzTx/>
                <a:tabLst/>
                <a:defRPr/>
              </a:pPr>
              <a:endParaRPr lang="en-US" sz="3000" dirty="0">
                <a:solidFill>
                  <a:schemeClr val="bg1"/>
                </a:solidFill>
                <a:latin typeface="Montserrat Light" panose="00000400000000000000" pitchFamily="2" charset="0"/>
              </a:endParaRPr>
            </a:p>
            <a:p>
              <a:pPr marL="742950" lvl="1" indent="-285750" algn="just">
                <a:lnSpc>
                  <a:spcPct val="100000"/>
                </a:lnSpc>
                <a:buFont typeface="Wingdings" pitchFamily="2" charset="2"/>
                <a:buChar char="ü"/>
              </a:pPr>
              <a:r>
                <a:rPr lang="en-US" sz="3000" b="1" u="sng" dirty="0">
                  <a:solidFill>
                    <a:schemeClr val="bg1"/>
                  </a:solidFill>
                  <a:latin typeface="Montserrat Light" panose="00000400000000000000" pitchFamily="2" charset="0"/>
                </a:rPr>
                <a:t>development of building</a:t>
              </a:r>
              <a:r>
                <a:rPr lang="en-US" sz="3000" b="1" dirty="0">
                  <a:solidFill>
                    <a:schemeClr val="bg1"/>
                  </a:solidFill>
                  <a:latin typeface="Montserrat Light" panose="00000400000000000000" pitchFamily="2" charset="0"/>
                </a:rPr>
                <a:t> </a:t>
              </a:r>
              <a:r>
                <a:rPr lang="en-US" sz="3000" dirty="0">
                  <a:solidFill>
                    <a:schemeClr val="bg1"/>
                  </a:solidFill>
                  <a:latin typeface="Montserrat Light" panose="00000400000000000000" pitchFamily="2" charset="0"/>
                </a:rPr>
                <a:t>or building consisting of apartments, or</a:t>
              </a:r>
            </a:p>
            <a:p>
              <a:pPr lvl="1" algn="just">
                <a:lnSpc>
                  <a:spcPct val="100000"/>
                </a:lnSpc>
              </a:pPr>
              <a:endParaRPr lang="en-US" sz="3000" dirty="0">
                <a:solidFill>
                  <a:schemeClr val="bg1"/>
                </a:solidFill>
                <a:latin typeface="Montserrat Light" panose="00000400000000000000" pitchFamily="2" charset="0"/>
              </a:endParaRPr>
            </a:p>
            <a:p>
              <a:pPr marL="742950" lvl="1" indent="-285750" algn="just">
                <a:lnSpc>
                  <a:spcPct val="100000"/>
                </a:lnSpc>
                <a:buFont typeface="Wingdings" pitchFamily="2" charset="2"/>
                <a:buChar char="ü"/>
              </a:pPr>
              <a:r>
                <a:rPr lang="en-IN" sz="3000" b="1" u="sng" dirty="0">
                  <a:solidFill>
                    <a:schemeClr val="bg1"/>
                  </a:solidFill>
                  <a:latin typeface="Montserrat Light" panose="00000400000000000000" pitchFamily="2" charset="0"/>
                </a:rPr>
                <a:t>converting an existing building</a:t>
              </a:r>
              <a:r>
                <a:rPr lang="en-IN" sz="3000" b="1" dirty="0">
                  <a:solidFill>
                    <a:schemeClr val="bg1"/>
                  </a:solidFill>
                  <a:latin typeface="Montserrat Light" panose="00000400000000000000" pitchFamily="2" charset="0"/>
                </a:rPr>
                <a:t> </a:t>
              </a:r>
              <a:r>
                <a:rPr lang="en-IN" sz="3000" dirty="0">
                  <a:solidFill>
                    <a:schemeClr val="bg1"/>
                  </a:solidFill>
                  <a:latin typeface="Montserrat Light" panose="00000400000000000000" pitchFamily="2" charset="0"/>
                </a:rPr>
                <a:t>or a part thereof into apartments, or</a:t>
              </a:r>
            </a:p>
            <a:p>
              <a:pPr lvl="1" algn="just">
                <a:lnSpc>
                  <a:spcPct val="100000"/>
                </a:lnSpc>
              </a:pPr>
              <a:endParaRPr lang="en-IN" sz="3000" dirty="0">
                <a:solidFill>
                  <a:schemeClr val="bg1"/>
                </a:solidFill>
                <a:latin typeface="Montserrat Light" panose="00000400000000000000" pitchFamily="2" charset="0"/>
              </a:endParaRPr>
            </a:p>
            <a:p>
              <a:pPr marL="742950" lvl="1" indent="-285750" algn="just">
                <a:lnSpc>
                  <a:spcPct val="100000"/>
                </a:lnSpc>
                <a:buFont typeface="Wingdings" pitchFamily="2" charset="2"/>
                <a:buChar char="ü"/>
              </a:pPr>
              <a:r>
                <a:rPr lang="en-US" sz="3000" dirty="0">
                  <a:solidFill>
                    <a:schemeClr val="bg1"/>
                  </a:solidFill>
                  <a:latin typeface="Montserrat Light" panose="00000400000000000000" pitchFamily="2" charset="0"/>
                </a:rPr>
                <a:t>the </a:t>
              </a:r>
              <a:r>
                <a:rPr lang="en-US" sz="3000" b="1" u="sng" dirty="0">
                  <a:solidFill>
                    <a:schemeClr val="bg1"/>
                  </a:solidFill>
                  <a:latin typeface="Montserrat Light" panose="00000400000000000000" pitchFamily="2" charset="0"/>
                </a:rPr>
                <a:t>development of land into plots</a:t>
              </a:r>
              <a:r>
                <a:rPr lang="en-US" sz="3000" dirty="0">
                  <a:solidFill>
                    <a:schemeClr val="bg1"/>
                  </a:solidFill>
                  <a:latin typeface="Montserrat Light" panose="00000400000000000000" pitchFamily="2" charset="0"/>
                </a:rPr>
                <a:t> or apartment, as the case may be, </a:t>
              </a:r>
            </a:p>
            <a:p>
              <a:pPr lvl="1" algn="just">
                <a:lnSpc>
                  <a:spcPct val="100000"/>
                </a:lnSpc>
              </a:pPr>
              <a:endParaRPr lang="en-US" sz="3000" dirty="0">
                <a:solidFill>
                  <a:schemeClr val="bg1"/>
                </a:solidFill>
                <a:latin typeface="Montserrat Light" panose="00000400000000000000" pitchFamily="2" charset="0"/>
              </a:endParaRPr>
            </a:p>
            <a:p>
              <a:pPr marL="742950" lvl="1" indent="-285750" algn="just">
                <a:lnSpc>
                  <a:spcPct val="100000"/>
                </a:lnSpc>
                <a:buFont typeface="Wingdings" pitchFamily="2" charset="2"/>
                <a:buChar char="ü"/>
              </a:pPr>
              <a:r>
                <a:rPr lang="en-US" sz="3000" dirty="0">
                  <a:solidFill>
                    <a:schemeClr val="bg1"/>
                  </a:solidFill>
                  <a:latin typeface="Montserrat Light" panose="00000400000000000000" pitchFamily="2" charset="0"/>
                </a:rPr>
                <a:t>for the </a:t>
              </a:r>
              <a:r>
                <a:rPr lang="en-US" sz="3000" b="1" u="sng" dirty="0">
                  <a:solidFill>
                    <a:schemeClr val="bg1"/>
                  </a:solidFill>
                  <a:latin typeface="Montserrat Light" panose="00000400000000000000" pitchFamily="2" charset="0"/>
                </a:rPr>
                <a:t>purpose of selling all</a:t>
              </a:r>
              <a:r>
                <a:rPr lang="en-US" sz="3000" dirty="0">
                  <a:solidFill>
                    <a:schemeClr val="bg1"/>
                  </a:solidFill>
                  <a:latin typeface="Montserrat Light" panose="00000400000000000000" pitchFamily="2" charset="0"/>
                </a:rPr>
                <a:t> or some of the said apartments or plots or building, as the case may be, and</a:t>
              </a:r>
            </a:p>
            <a:p>
              <a:pPr lvl="1" algn="just">
                <a:lnSpc>
                  <a:spcPct val="100000"/>
                </a:lnSpc>
              </a:pPr>
              <a:endParaRPr lang="en-US" sz="3000" dirty="0">
                <a:solidFill>
                  <a:schemeClr val="bg1"/>
                </a:solidFill>
                <a:latin typeface="Montserrat Light" panose="00000400000000000000" pitchFamily="2" charset="0"/>
              </a:endParaRPr>
            </a:p>
            <a:p>
              <a:pPr marL="742950" lvl="1" indent="-285750" algn="just">
                <a:lnSpc>
                  <a:spcPct val="100000"/>
                </a:lnSpc>
                <a:buFont typeface="Wingdings" pitchFamily="2" charset="2"/>
                <a:buChar char="ü"/>
              </a:pPr>
              <a:r>
                <a:rPr lang="en-US" sz="3000" b="1" u="sng" dirty="0">
                  <a:solidFill>
                    <a:schemeClr val="bg1"/>
                  </a:solidFill>
                  <a:latin typeface="Montserrat Light" panose="00000400000000000000" pitchFamily="2" charset="0"/>
                </a:rPr>
                <a:t>Includes the common areas</a:t>
              </a:r>
              <a:r>
                <a:rPr lang="en-US" sz="3000" dirty="0">
                  <a:solidFill>
                    <a:schemeClr val="bg1"/>
                  </a:solidFill>
                  <a:latin typeface="Montserrat Light" panose="00000400000000000000" pitchFamily="2" charset="0"/>
                </a:rPr>
                <a:t>, the developments works, all improvements and structures thereon, and all easements, rights and belonging thereto;</a:t>
              </a:r>
              <a:endParaRPr lang="en-IN" sz="3000" dirty="0">
                <a:solidFill>
                  <a:schemeClr val="bg1"/>
                </a:solidFill>
                <a:latin typeface="Montserrat Light" panose="00000400000000000000" pitchFamily="2" charset="0"/>
              </a:endParaRPr>
            </a:p>
            <a:p>
              <a:pPr marR="0" lvl="0" algn="just" defTabSz="914400" rtl="0" eaLnBrk="1" fontAlgn="auto" latinLnBrk="0" hangingPunct="1">
                <a:lnSpc>
                  <a:spcPts val="4500"/>
                </a:lnSpc>
                <a:spcBef>
                  <a:spcPts val="0"/>
                </a:spcBef>
                <a:spcAft>
                  <a:spcPts val="0"/>
                </a:spcAft>
                <a:buClrTx/>
                <a:buSzTx/>
                <a:tabLst/>
                <a:defRPr/>
              </a:pPr>
              <a:endParaRPr kumimoji="0" lang="en-US" sz="3000" b="0" i="0" u="none" strike="noStrike" kern="1200" cap="none" spc="30" normalizeH="0" baseline="0" noProof="0" dirty="0">
                <a:ln>
                  <a:noFill/>
                </a:ln>
                <a:solidFill>
                  <a:srgbClr val="F8FBFD"/>
                </a:solidFill>
                <a:effectLst/>
                <a:uLnTx/>
                <a:uFillTx/>
                <a:latin typeface="Montserrat Light"/>
                <a:ea typeface="+mn-ea"/>
                <a:cs typeface="+mn-cs"/>
              </a:endParaRPr>
            </a:p>
          </p:txBody>
        </p:sp>
      </p:grpSp>
      <p:sp>
        <p:nvSpPr>
          <p:cNvPr id="7" name="TextBox 6">
            <a:extLst>
              <a:ext uri="{FF2B5EF4-FFF2-40B4-BE49-F238E27FC236}">
                <a16:creationId xmlns:a16="http://schemas.microsoft.com/office/drawing/2014/main" id="{FD7D4A14-4922-D8FA-FEE8-AACEFF7CA580}"/>
              </a:ext>
            </a:extLst>
          </p:cNvPr>
          <p:cNvSpPr txBox="1"/>
          <p:nvPr/>
        </p:nvSpPr>
        <p:spPr>
          <a:xfrm>
            <a:off x="12456368" y="9607996"/>
            <a:ext cx="4392488" cy="391488"/>
          </a:xfrm>
          <a:prstGeom prst="rect">
            <a:avLst/>
          </a:prstGeom>
          <a:noFill/>
        </p:spPr>
        <p:txBody>
          <a:bodyPr wrap="square" rtlCol="0">
            <a:spAutoFit/>
          </a:bodyPr>
          <a:lstStyle/>
          <a:p>
            <a:endParaRPr lang="en-IN" dirty="0"/>
          </a:p>
        </p:txBody>
      </p:sp>
    </p:spTree>
    <p:extLst>
      <p:ext uri="{BB962C8B-B14F-4D97-AF65-F5344CB8AC3E}">
        <p14:creationId xmlns:p14="http://schemas.microsoft.com/office/powerpoint/2010/main" val="13101513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3709" b="13709"/>
          <a:stretch>
            <a:fillRect/>
          </a:stretch>
        </p:blipFill>
        <p:spPr>
          <a:xfrm>
            <a:off x="0" y="0"/>
            <a:ext cx="18288000" cy="10287000"/>
          </a:xfrm>
          <a:prstGeom prst="rect">
            <a:avLst/>
          </a:prstGeom>
        </p:spPr>
      </p:pic>
      <p:grpSp>
        <p:nvGrpSpPr>
          <p:cNvPr id="3" name="Group 3"/>
          <p:cNvGrpSpPr/>
          <p:nvPr/>
        </p:nvGrpSpPr>
        <p:grpSpPr>
          <a:xfrm>
            <a:off x="25400" y="287516"/>
            <a:ext cx="18288000" cy="10512607"/>
            <a:chOff x="35631" y="-1154247"/>
            <a:chExt cx="25654000" cy="10812968"/>
          </a:xfrm>
        </p:grpSpPr>
        <p:sp>
          <p:nvSpPr>
            <p:cNvPr id="4" name="AutoShape 4"/>
            <p:cNvSpPr/>
            <p:nvPr/>
          </p:nvSpPr>
          <p:spPr>
            <a:xfrm>
              <a:off x="35631" y="-32251"/>
              <a:ext cx="25654000" cy="8229600"/>
            </a:xfrm>
            <a:prstGeom prst="rect">
              <a:avLst/>
            </a:prstGeom>
            <a:solidFill>
              <a:srgbClr val="053D57">
                <a:alpha val="89804"/>
              </a:srgbClr>
            </a:solidFill>
          </p:spPr>
          <p:txBody>
            <a:bodyPr/>
            <a:lstStyle/>
            <a:p>
              <a:endParaRPr lang="en-IN"/>
            </a:p>
          </p:txBody>
        </p:sp>
        <p:sp>
          <p:nvSpPr>
            <p:cNvPr id="5" name="TextBox 5"/>
            <p:cNvSpPr txBox="1"/>
            <p:nvPr/>
          </p:nvSpPr>
          <p:spPr>
            <a:xfrm>
              <a:off x="1068917" y="-1154247"/>
              <a:ext cx="23729950" cy="935069"/>
            </a:xfrm>
            <a:prstGeom prst="rect">
              <a:avLst/>
            </a:prstGeom>
          </p:spPr>
          <p:txBody>
            <a:bodyPr wrap="square" lIns="0" tIns="0" rIns="0" bIns="0" rtlCol="0" anchor="t">
              <a:spAutoFit/>
            </a:bodyPr>
            <a:lstStyle/>
            <a:p>
              <a:pPr marL="0" marR="0" lvl="0" indent="0" algn="ctr" defTabSz="914400" rtl="0" eaLnBrk="1" fontAlgn="auto" latinLnBrk="0" hangingPunct="1">
                <a:lnSpc>
                  <a:spcPts val="7860"/>
                </a:lnSpc>
                <a:spcBef>
                  <a:spcPts val="0"/>
                </a:spcBef>
                <a:spcAft>
                  <a:spcPts val="0"/>
                </a:spcAft>
                <a:buClrTx/>
                <a:buSzTx/>
                <a:buFontTx/>
                <a:buNone/>
                <a:tabLst/>
                <a:defRPr/>
              </a:pPr>
              <a:r>
                <a:rPr kumimoji="0" lang="en-US" sz="6000" b="0" i="0" u="none" strike="noStrike" kern="1200" cap="none" spc="174" normalizeH="0" baseline="0" noProof="0" dirty="0">
                  <a:ln>
                    <a:noFill/>
                  </a:ln>
                  <a:solidFill>
                    <a:srgbClr val="F8FBFD"/>
                  </a:solidFill>
                  <a:effectLst/>
                  <a:uLnTx/>
                  <a:uFillTx/>
                  <a:latin typeface="Montserrat Classic Bold"/>
                  <a:ea typeface="+mn-ea"/>
                  <a:cs typeface="+mn-cs"/>
                </a:rPr>
                <a:t>Draft Brochure</a:t>
              </a:r>
            </a:p>
          </p:txBody>
        </p:sp>
        <p:sp>
          <p:nvSpPr>
            <p:cNvPr id="6" name="TextBox 6"/>
            <p:cNvSpPr txBox="1"/>
            <p:nvPr/>
          </p:nvSpPr>
          <p:spPr>
            <a:xfrm>
              <a:off x="1068917" y="805769"/>
              <a:ext cx="23729950" cy="8852952"/>
            </a:xfrm>
            <a:prstGeom prst="rect">
              <a:avLst/>
            </a:prstGeom>
          </p:spPr>
          <p:txBody>
            <a:bodyPr wrap="square" lIns="0" tIns="0" rIns="0" bIns="0" rtlCol="0" anchor="t">
              <a:spAutoFit/>
            </a:bodyPr>
            <a:lstStyle/>
            <a:p>
              <a:pPr marL="457200" marR="0" lvl="0" indent="-457200" algn="just" defTabSz="914400" rtl="0" eaLnBrk="1" fontAlgn="auto" latinLnBrk="0" hangingPunct="1">
                <a:lnSpc>
                  <a:spcPts val="4500"/>
                </a:lnSpc>
                <a:spcBef>
                  <a:spcPts val="0"/>
                </a:spcBef>
                <a:spcAft>
                  <a:spcPts val="0"/>
                </a:spcAft>
                <a:buClrTx/>
                <a:buSzTx/>
                <a:buFont typeface="Wingdings" panose="05000000000000000000" pitchFamily="2" charset="2"/>
                <a:buChar char="q"/>
                <a:tabLst/>
                <a:defRPr/>
              </a:pPr>
              <a:r>
                <a:rPr lang="en-US" sz="3000" dirty="0">
                  <a:solidFill>
                    <a:schemeClr val="bg1"/>
                  </a:solidFill>
                  <a:latin typeface="Montserrat Light" panose="00000400000000000000" pitchFamily="2" charset="0"/>
                </a:rPr>
                <a:t>The draft brochure provided at time of registration should be in </a:t>
              </a:r>
              <a:r>
                <a:rPr lang="en-US" sz="3000" b="1" u="sng" dirty="0">
                  <a:solidFill>
                    <a:srgbClr val="FFC000"/>
                  </a:solidFill>
                  <a:latin typeface="Montserrat Light" panose="00000400000000000000" pitchFamily="2" charset="0"/>
                </a:rPr>
                <a:t>accordance with the approved building plan</a:t>
              </a:r>
              <a:r>
                <a:rPr lang="en-US" sz="3000" dirty="0">
                  <a:solidFill>
                    <a:schemeClr val="bg1"/>
                  </a:solidFill>
                  <a:latin typeface="Montserrat Light" panose="00000400000000000000" pitchFamily="2" charset="0"/>
                </a:rPr>
                <a:t>.</a:t>
              </a:r>
            </a:p>
            <a:p>
              <a:pPr marR="0" lvl="0" algn="just" defTabSz="914400" rtl="0" eaLnBrk="1" fontAlgn="auto" latinLnBrk="0" hangingPunct="1">
                <a:lnSpc>
                  <a:spcPts val="4500"/>
                </a:lnSpc>
                <a:spcBef>
                  <a:spcPts val="0"/>
                </a:spcBef>
                <a:spcAft>
                  <a:spcPts val="0"/>
                </a:spcAft>
                <a:buClrTx/>
                <a:buSzTx/>
                <a:tabLst/>
                <a:defRPr/>
              </a:pPr>
              <a:endParaRPr lang="en-US" sz="3000" dirty="0">
                <a:solidFill>
                  <a:schemeClr val="bg1"/>
                </a:solidFill>
                <a:latin typeface="Montserrat Light" panose="00000400000000000000" pitchFamily="2" charset="0"/>
              </a:endParaRPr>
            </a:p>
            <a:p>
              <a:pPr marL="457200" indent="-457200" algn="just">
                <a:lnSpc>
                  <a:spcPts val="4500"/>
                </a:lnSpc>
                <a:buFont typeface="Wingdings" panose="05000000000000000000" pitchFamily="2" charset="2"/>
                <a:buChar char="q"/>
                <a:defRPr/>
              </a:pPr>
              <a:r>
                <a:rPr lang="en-US" sz="3000" dirty="0">
                  <a:solidFill>
                    <a:schemeClr val="bg1"/>
                  </a:solidFill>
                  <a:latin typeface="Montserrat Light" panose="00000400000000000000" pitchFamily="2" charset="0"/>
                </a:rPr>
                <a:t>The </a:t>
              </a:r>
              <a:r>
                <a:rPr lang="en-US" sz="3000" b="1" u="sng" dirty="0">
                  <a:solidFill>
                    <a:srgbClr val="FFC000"/>
                  </a:solidFill>
                  <a:latin typeface="Montserrat Light" panose="00000400000000000000" pitchFamily="2" charset="0"/>
                </a:rPr>
                <a:t>elevation</a:t>
              </a:r>
              <a:r>
                <a:rPr lang="en-US" sz="3000" dirty="0">
                  <a:solidFill>
                    <a:schemeClr val="bg1"/>
                  </a:solidFill>
                  <a:latin typeface="Montserrat Light" panose="00000400000000000000" pitchFamily="2" charset="0"/>
                </a:rPr>
                <a:t> of the building should be in </a:t>
              </a:r>
              <a:r>
                <a:rPr lang="en-US" sz="3000" b="1" u="sng" dirty="0">
                  <a:solidFill>
                    <a:srgbClr val="FFC000"/>
                  </a:solidFill>
                  <a:latin typeface="Montserrat Light" panose="00000400000000000000" pitchFamily="2" charset="0"/>
                </a:rPr>
                <a:t>accordance with the approved building plan</a:t>
              </a:r>
              <a:r>
                <a:rPr lang="en-US" sz="3000" dirty="0">
                  <a:solidFill>
                    <a:schemeClr val="bg1"/>
                  </a:solidFill>
                  <a:latin typeface="Montserrat Light" panose="00000400000000000000" pitchFamily="2" charset="0"/>
                </a:rPr>
                <a:t>. </a:t>
              </a:r>
            </a:p>
            <a:p>
              <a:pPr marL="457200" marR="0" lvl="0" indent="-457200" algn="just" defTabSz="914400" rtl="0" eaLnBrk="1" fontAlgn="auto" latinLnBrk="0" hangingPunct="1">
                <a:lnSpc>
                  <a:spcPts val="4500"/>
                </a:lnSpc>
                <a:spcBef>
                  <a:spcPts val="0"/>
                </a:spcBef>
                <a:spcAft>
                  <a:spcPts val="0"/>
                </a:spcAft>
                <a:buClrTx/>
                <a:buSzTx/>
                <a:buFont typeface="Wingdings" panose="05000000000000000000" pitchFamily="2" charset="2"/>
                <a:buChar char="q"/>
                <a:tabLst/>
                <a:defRPr/>
              </a:pPr>
              <a:endParaRPr lang="en-US" sz="3000" dirty="0">
                <a:solidFill>
                  <a:schemeClr val="bg1"/>
                </a:solidFill>
                <a:latin typeface="Montserrat Light" panose="00000400000000000000" pitchFamily="2" charset="0"/>
              </a:endParaRPr>
            </a:p>
            <a:p>
              <a:pPr marL="457200" marR="0" lvl="0" indent="-457200" algn="just" defTabSz="914400" rtl="0" eaLnBrk="1" fontAlgn="auto" latinLnBrk="0" hangingPunct="1">
                <a:lnSpc>
                  <a:spcPts val="4500"/>
                </a:lnSpc>
                <a:spcBef>
                  <a:spcPts val="0"/>
                </a:spcBef>
                <a:spcAft>
                  <a:spcPts val="0"/>
                </a:spcAft>
                <a:buClrTx/>
                <a:buSzTx/>
                <a:buFont typeface="Wingdings" panose="05000000000000000000" pitchFamily="2" charset="2"/>
                <a:buChar char="q"/>
                <a:tabLst/>
                <a:defRPr/>
              </a:pPr>
              <a:r>
                <a:rPr lang="en-US" sz="3000" b="1" u="sng" dirty="0">
                  <a:solidFill>
                    <a:srgbClr val="FFC000"/>
                  </a:solidFill>
                  <a:latin typeface="Montserrat Light" panose="00000400000000000000" pitchFamily="2" charset="0"/>
                </a:rPr>
                <a:t>Units area in sq. </a:t>
              </a:r>
              <a:r>
                <a:rPr lang="en-US" sz="3000" b="1" u="sng" dirty="0" err="1">
                  <a:solidFill>
                    <a:srgbClr val="FFC000"/>
                  </a:solidFill>
                  <a:latin typeface="Montserrat Light" panose="00000400000000000000" pitchFamily="2" charset="0"/>
                </a:rPr>
                <a:t>mtr</a:t>
              </a:r>
              <a:r>
                <a:rPr lang="en-US" sz="3000" b="1" u="sng" dirty="0">
                  <a:solidFill>
                    <a:srgbClr val="FFC000"/>
                  </a:solidFill>
                  <a:latin typeface="Montserrat Light" panose="00000400000000000000" pitchFamily="2" charset="0"/>
                </a:rPr>
                <a:t>.</a:t>
              </a:r>
            </a:p>
            <a:p>
              <a:pPr marR="0" lvl="0" algn="just" defTabSz="914400" rtl="0" eaLnBrk="1" fontAlgn="auto" latinLnBrk="0" hangingPunct="1">
                <a:lnSpc>
                  <a:spcPts val="4500"/>
                </a:lnSpc>
                <a:spcBef>
                  <a:spcPts val="0"/>
                </a:spcBef>
                <a:spcAft>
                  <a:spcPts val="0"/>
                </a:spcAft>
                <a:buClrTx/>
                <a:buSzTx/>
                <a:tabLst/>
                <a:defRPr/>
              </a:pPr>
              <a:endParaRPr lang="en-US" sz="3000" dirty="0">
                <a:solidFill>
                  <a:schemeClr val="bg1"/>
                </a:solidFill>
                <a:latin typeface="Montserrat Light" panose="00000400000000000000" pitchFamily="2" charset="0"/>
              </a:endParaRPr>
            </a:p>
            <a:p>
              <a:pPr marL="457200" marR="0" lvl="0" indent="-457200" algn="just" defTabSz="914400" rtl="0" eaLnBrk="1" fontAlgn="auto" latinLnBrk="0" hangingPunct="1">
                <a:lnSpc>
                  <a:spcPts val="4500"/>
                </a:lnSpc>
                <a:spcBef>
                  <a:spcPts val="0"/>
                </a:spcBef>
                <a:spcAft>
                  <a:spcPts val="0"/>
                </a:spcAft>
                <a:buClrTx/>
                <a:buSzTx/>
                <a:buFont typeface="Wingdings" panose="05000000000000000000" pitchFamily="2" charset="2"/>
                <a:buChar char="q"/>
                <a:tabLst/>
                <a:defRPr/>
              </a:pPr>
              <a:r>
                <a:rPr lang="en-US" sz="3000" dirty="0">
                  <a:solidFill>
                    <a:schemeClr val="bg1"/>
                  </a:solidFill>
                  <a:latin typeface="Montserrat Light" panose="00000400000000000000" pitchFamily="2" charset="0"/>
                </a:rPr>
                <a:t>All the </a:t>
              </a:r>
              <a:r>
                <a:rPr lang="en-US" sz="3000" b="1" u="sng" dirty="0">
                  <a:solidFill>
                    <a:srgbClr val="FFC000"/>
                  </a:solidFill>
                  <a:latin typeface="Montserrat Light" panose="00000400000000000000" pitchFamily="2" charset="0"/>
                </a:rPr>
                <a:t>mentioned amenities / facilities </a:t>
              </a:r>
              <a:r>
                <a:rPr lang="en-US" sz="3000" dirty="0">
                  <a:solidFill>
                    <a:schemeClr val="bg1"/>
                  </a:solidFill>
                  <a:latin typeface="Montserrat Light" panose="00000400000000000000" pitchFamily="2" charset="0"/>
                </a:rPr>
                <a:t>should be as per the approved building plan.</a:t>
              </a:r>
            </a:p>
            <a:p>
              <a:pPr marR="0" lvl="0" algn="just" defTabSz="914400" rtl="0" eaLnBrk="1" fontAlgn="auto" latinLnBrk="0" hangingPunct="1">
                <a:lnSpc>
                  <a:spcPts val="4500"/>
                </a:lnSpc>
                <a:spcBef>
                  <a:spcPts val="0"/>
                </a:spcBef>
                <a:spcAft>
                  <a:spcPts val="0"/>
                </a:spcAft>
                <a:buClrTx/>
                <a:buSzTx/>
                <a:tabLst/>
                <a:defRPr/>
              </a:pPr>
              <a:endParaRPr lang="en-US" sz="3000" dirty="0">
                <a:solidFill>
                  <a:schemeClr val="bg1"/>
                </a:solidFill>
                <a:latin typeface="Montserrat Light" panose="00000400000000000000" pitchFamily="2" charset="0"/>
              </a:endParaRPr>
            </a:p>
            <a:p>
              <a:pPr marL="457200" marR="0" lvl="0" indent="-457200" algn="just" defTabSz="914400" rtl="0" eaLnBrk="1" fontAlgn="auto" latinLnBrk="0" hangingPunct="1">
                <a:lnSpc>
                  <a:spcPts val="4500"/>
                </a:lnSpc>
                <a:spcBef>
                  <a:spcPts val="0"/>
                </a:spcBef>
                <a:spcAft>
                  <a:spcPts val="0"/>
                </a:spcAft>
                <a:buClrTx/>
                <a:buSzTx/>
                <a:buFont typeface="Wingdings" panose="05000000000000000000" pitchFamily="2" charset="2"/>
                <a:buChar char="q"/>
                <a:tabLst/>
                <a:defRPr/>
              </a:pPr>
              <a:r>
                <a:rPr lang="en-US" sz="3000" dirty="0">
                  <a:solidFill>
                    <a:schemeClr val="bg1"/>
                  </a:solidFill>
                  <a:latin typeface="Montserrat Light" panose="00000400000000000000" pitchFamily="2" charset="0"/>
                </a:rPr>
                <a:t>Mandatory to </a:t>
              </a:r>
              <a:r>
                <a:rPr lang="en-US" sz="3000" b="1" u="sng" dirty="0">
                  <a:solidFill>
                    <a:srgbClr val="FFC000"/>
                  </a:solidFill>
                  <a:latin typeface="Montserrat Light" panose="00000400000000000000" pitchFamily="2" charset="0"/>
                </a:rPr>
                <a:t>mention key-plan (location of the project), complete address, name of the promoter, engineer &amp; architect with their contact number</a:t>
              </a:r>
              <a:r>
                <a:rPr lang="en-US" sz="3000" dirty="0">
                  <a:solidFill>
                    <a:schemeClr val="bg1"/>
                  </a:solidFill>
                  <a:latin typeface="Montserrat Light" panose="00000400000000000000" pitchFamily="2" charset="0"/>
                </a:rPr>
                <a:t>.</a:t>
              </a:r>
            </a:p>
            <a:p>
              <a:pPr marR="0" lvl="0" algn="just" defTabSz="914400" rtl="0" eaLnBrk="1" fontAlgn="auto" latinLnBrk="0" hangingPunct="1">
                <a:lnSpc>
                  <a:spcPts val="4500"/>
                </a:lnSpc>
                <a:spcBef>
                  <a:spcPts val="0"/>
                </a:spcBef>
                <a:spcAft>
                  <a:spcPts val="0"/>
                </a:spcAft>
                <a:buClrTx/>
                <a:buSzTx/>
                <a:tabLst/>
                <a:defRPr/>
              </a:pPr>
              <a:endParaRPr lang="en-US" sz="3000" dirty="0">
                <a:solidFill>
                  <a:schemeClr val="bg1"/>
                </a:solidFill>
                <a:latin typeface="Montserrat Light" panose="00000400000000000000" pitchFamily="2" charset="0"/>
              </a:endParaRPr>
            </a:p>
            <a:p>
              <a:pPr marL="457200" marR="0" lvl="0" indent="-457200" algn="just" defTabSz="914400" rtl="0" eaLnBrk="1" fontAlgn="auto" latinLnBrk="0" hangingPunct="1">
                <a:lnSpc>
                  <a:spcPts val="4500"/>
                </a:lnSpc>
                <a:spcBef>
                  <a:spcPts val="0"/>
                </a:spcBef>
                <a:spcAft>
                  <a:spcPts val="0"/>
                </a:spcAft>
                <a:buClrTx/>
                <a:buSzTx/>
                <a:buFont typeface="Wingdings" panose="05000000000000000000" pitchFamily="2" charset="2"/>
                <a:buChar char="q"/>
                <a:tabLst/>
                <a:defRPr/>
              </a:pPr>
              <a:endParaRPr lang="en-US" sz="3000" dirty="0">
                <a:solidFill>
                  <a:schemeClr val="bg1"/>
                </a:solidFill>
                <a:latin typeface="Montserrat Light" panose="00000400000000000000" pitchFamily="2" charset="0"/>
              </a:endParaRPr>
            </a:p>
            <a:p>
              <a:pPr marL="457200" marR="0" lvl="0" indent="-457200" algn="just" defTabSz="914400" rtl="0" eaLnBrk="1" fontAlgn="auto" latinLnBrk="0" hangingPunct="1">
                <a:lnSpc>
                  <a:spcPts val="4500"/>
                </a:lnSpc>
                <a:spcBef>
                  <a:spcPts val="0"/>
                </a:spcBef>
                <a:spcAft>
                  <a:spcPts val="0"/>
                </a:spcAft>
                <a:buClrTx/>
                <a:buSzTx/>
                <a:buFont typeface="Wingdings" panose="05000000000000000000" pitchFamily="2" charset="2"/>
                <a:buChar char="q"/>
                <a:tabLst/>
                <a:defRPr/>
              </a:pPr>
              <a:endParaRPr lang="en-US" sz="3000" b="1" u="sng" dirty="0">
                <a:solidFill>
                  <a:schemeClr val="bg1"/>
                </a:solidFill>
                <a:latin typeface="Montserrat Light" panose="00000400000000000000" pitchFamily="2" charset="0"/>
              </a:endParaRPr>
            </a:p>
            <a:p>
              <a:pPr marR="0" lvl="0" algn="just" defTabSz="914400" rtl="0" eaLnBrk="1" fontAlgn="auto" latinLnBrk="0" hangingPunct="1">
                <a:lnSpc>
                  <a:spcPts val="4500"/>
                </a:lnSpc>
                <a:spcBef>
                  <a:spcPts val="0"/>
                </a:spcBef>
                <a:spcAft>
                  <a:spcPts val="0"/>
                </a:spcAft>
                <a:buClrTx/>
                <a:buSzTx/>
                <a:tabLst/>
                <a:defRPr/>
              </a:pPr>
              <a:endParaRPr lang="en-US" sz="3000" dirty="0">
                <a:solidFill>
                  <a:schemeClr val="bg1"/>
                </a:solidFill>
                <a:latin typeface="Montserrat Light" panose="00000400000000000000" pitchFamily="2" charset="0"/>
              </a:endParaRPr>
            </a:p>
          </p:txBody>
        </p:sp>
      </p:grpSp>
    </p:spTree>
    <p:extLst>
      <p:ext uri="{BB962C8B-B14F-4D97-AF65-F5344CB8AC3E}">
        <p14:creationId xmlns:p14="http://schemas.microsoft.com/office/powerpoint/2010/main" val="13311085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3709" b="13709"/>
          <a:stretch>
            <a:fillRect/>
          </a:stretch>
        </p:blipFill>
        <p:spPr>
          <a:xfrm>
            <a:off x="0" y="0"/>
            <a:ext cx="18288000" cy="10287000"/>
          </a:xfrm>
          <a:prstGeom prst="rect">
            <a:avLst/>
          </a:prstGeom>
        </p:spPr>
      </p:pic>
      <p:grpSp>
        <p:nvGrpSpPr>
          <p:cNvPr id="3" name="Group 3"/>
          <p:cNvGrpSpPr/>
          <p:nvPr/>
        </p:nvGrpSpPr>
        <p:grpSpPr>
          <a:xfrm>
            <a:off x="25400" y="287516"/>
            <a:ext cx="18288000" cy="9935526"/>
            <a:chOff x="35631" y="-1154247"/>
            <a:chExt cx="25654000" cy="10219399"/>
          </a:xfrm>
        </p:grpSpPr>
        <p:sp>
          <p:nvSpPr>
            <p:cNvPr id="4" name="AutoShape 4"/>
            <p:cNvSpPr/>
            <p:nvPr/>
          </p:nvSpPr>
          <p:spPr>
            <a:xfrm>
              <a:off x="35631" y="-32251"/>
              <a:ext cx="25654000" cy="8229600"/>
            </a:xfrm>
            <a:prstGeom prst="rect">
              <a:avLst/>
            </a:prstGeom>
            <a:solidFill>
              <a:srgbClr val="053D57">
                <a:alpha val="89804"/>
              </a:srgbClr>
            </a:solidFill>
          </p:spPr>
          <p:txBody>
            <a:bodyPr/>
            <a:lstStyle/>
            <a:p>
              <a:endParaRPr lang="en-IN"/>
            </a:p>
          </p:txBody>
        </p:sp>
        <p:sp>
          <p:nvSpPr>
            <p:cNvPr id="5" name="TextBox 5"/>
            <p:cNvSpPr txBox="1"/>
            <p:nvPr/>
          </p:nvSpPr>
          <p:spPr>
            <a:xfrm>
              <a:off x="1068917" y="-1154247"/>
              <a:ext cx="23729950" cy="871096"/>
            </a:xfrm>
            <a:prstGeom prst="rect">
              <a:avLst/>
            </a:prstGeom>
          </p:spPr>
          <p:txBody>
            <a:bodyPr wrap="square" lIns="0" tIns="0" rIns="0" bIns="0" rtlCol="0" anchor="t">
              <a:spAutoFit/>
            </a:bodyPr>
            <a:lstStyle/>
            <a:p>
              <a:pPr marL="0" marR="0" lvl="0" indent="0" algn="ctr" defTabSz="914400" rtl="0" eaLnBrk="1" fontAlgn="auto" latinLnBrk="0" hangingPunct="1">
                <a:lnSpc>
                  <a:spcPts val="7860"/>
                </a:lnSpc>
                <a:spcBef>
                  <a:spcPts val="0"/>
                </a:spcBef>
                <a:spcAft>
                  <a:spcPts val="0"/>
                </a:spcAft>
                <a:buClrTx/>
                <a:buSzTx/>
                <a:buFontTx/>
                <a:buNone/>
                <a:tabLst/>
                <a:defRPr/>
              </a:pPr>
              <a:r>
                <a:rPr kumimoji="0" lang="en-US" sz="3500" b="0" i="0" u="none" strike="noStrike" kern="1200" cap="none" spc="174" normalizeH="0" baseline="0" noProof="0" dirty="0">
                  <a:ln>
                    <a:noFill/>
                  </a:ln>
                  <a:solidFill>
                    <a:srgbClr val="F8FBFD"/>
                  </a:solidFill>
                  <a:effectLst/>
                  <a:uLnTx/>
                  <a:uFillTx/>
                  <a:latin typeface="Montserrat Classic Bold"/>
                  <a:ea typeface="+mn-ea"/>
                  <a:cs typeface="+mn-cs"/>
                </a:rPr>
                <a:t>Land purchase or Long Lease from the local municipal authority</a:t>
              </a:r>
            </a:p>
          </p:txBody>
        </p:sp>
        <p:sp>
          <p:nvSpPr>
            <p:cNvPr id="6" name="TextBox 6"/>
            <p:cNvSpPr txBox="1"/>
            <p:nvPr/>
          </p:nvSpPr>
          <p:spPr>
            <a:xfrm>
              <a:off x="1068917" y="805769"/>
              <a:ext cx="23729950" cy="8259383"/>
            </a:xfrm>
            <a:prstGeom prst="rect">
              <a:avLst/>
            </a:prstGeom>
          </p:spPr>
          <p:txBody>
            <a:bodyPr wrap="square" lIns="0" tIns="0" rIns="0" bIns="0" rtlCol="0" anchor="t">
              <a:spAutoFit/>
            </a:bodyPr>
            <a:lstStyle/>
            <a:p>
              <a:pPr marL="457200" marR="0" lvl="0" indent="-457200" algn="just" defTabSz="914400" rtl="0" eaLnBrk="1" fontAlgn="auto" latinLnBrk="0" hangingPunct="1">
                <a:lnSpc>
                  <a:spcPts val="4500"/>
                </a:lnSpc>
                <a:spcBef>
                  <a:spcPts val="0"/>
                </a:spcBef>
                <a:spcAft>
                  <a:spcPts val="0"/>
                </a:spcAft>
                <a:buClrTx/>
                <a:buSzTx/>
                <a:buFont typeface="Wingdings" panose="05000000000000000000" pitchFamily="2" charset="2"/>
                <a:buChar char="q"/>
                <a:tabLst/>
                <a:defRPr/>
              </a:pPr>
              <a:r>
                <a:rPr lang="en-US" sz="3000" dirty="0">
                  <a:solidFill>
                    <a:schemeClr val="bg1"/>
                  </a:solidFill>
                  <a:latin typeface="Montserrat Light" panose="00000400000000000000" pitchFamily="2" charset="0"/>
                </a:rPr>
                <a:t>As per </a:t>
              </a:r>
              <a:r>
                <a:rPr lang="en-US" sz="3000" b="1" u="sng" dirty="0">
                  <a:solidFill>
                    <a:srgbClr val="FFC000"/>
                  </a:solidFill>
                  <a:latin typeface="Montserrat Light" panose="00000400000000000000" pitchFamily="2" charset="0"/>
                </a:rPr>
                <a:t>order no. 50 dated 21.05.2021</a:t>
              </a:r>
              <a:r>
                <a:rPr lang="en-US" sz="3000" dirty="0">
                  <a:solidFill>
                    <a:schemeClr val="bg1"/>
                  </a:solidFill>
                  <a:latin typeface="Montserrat Light" panose="00000400000000000000" pitchFamily="2" charset="0"/>
                </a:rPr>
                <a:t> issued by the Guj RERA that it is mandatory to have either property card, Gam </a:t>
              </a:r>
              <a:r>
                <a:rPr lang="en-US" sz="3000" dirty="0" err="1">
                  <a:solidFill>
                    <a:schemeClr val="bg1"/>
                  </a:solidFill>
                  <a:latin typeface="Montserrat Light" panose="00000400000000000000" pitchFamily="2" charset="0"/>
                </a:rPr>
                <a:t>Namuno</a:t>
              </a:r>
              <a:r>
                <a:rPr lang="en-US" sz="3000" dirty="0">
                  <a:solidFill>
                    <a:schemeClr val="bg1"/>
                  </a:solidFill>
                  <a:latin typeface="Montserrat Light" panose="00000400000000000000" pitchFamily="2" charset="0"/>
                </a:rPr>
                <a:t> No. 2 or 8 A in the name of the promoter.</a:t>
              </a:r>
            </a:p>
            <a:p>
              <a:pPr marL="457200" marR="0" lvl="0" indent="-457200" algn="just" defTabSz="914400" rtl="0" eaLnBrk="1" fontAlgn="auto" latinLnBrk="0" hangingPunct="1">
                <a:lnSpc>
                  <a:spcPts val="4500"/>
                </a:lnSpc>
                <a:spcBef>
                  <a:spcPts val="0"/>
                </a:spcBef>
                <a:spcAft>
                  <a:spcPts val="0"/>
                </a:spcAft>
                <a:buClrTx/>
                <a:buSzTx/>
                <a:buFont typeface="Wingdings" panose="05000000000000000000" pitchFamily="2" charset="2"/>
                <a:buChar char="q"/>
                <a:tabLst/>
                <a:defRPr/>
              </a:pPr>
              <a:endParaRPr lang="en-US" sz="3000" dirty="0">
                <a:solidFill>
                  <a:schemeClr val="bg1"/>
                </a:solidFill>
                <a:latin typeface="Montserrat Light" panose="00000400000000000000" pitchFamily="2" charset="0"/>
              </a:endParaRPr>
            </a:p>
            <a:p>
              <a:pPr marL="457200" marR="0" lvl="0" indent="-457200" algn="just" defTabSz="914400" rtl="0" eaLnBrk="1" fontAlgn="auto" latinLnBrk="0" hangingPunct="1">
                <a:lnSpc>
                  <a:spcPts val="4500"/>
                </a:lnSpc>
                <a:spcBef>
                  <a:spcPts val="0"/>
                </a:spcBef>
                <a:spcAft>
                  <a:spcPts val="0"/>
                </a:spcAft>
                <a:buClrTx/>
                <a:buSzTx/>
                <a:buFont typeface="Wingdings" panose="05000000000000000000" pitchFamily="2" charset="2"/>
                <a:buChar char="q"/>
                <a:tabLst/>
                <a:defRPr/>
              </a:pPr>
              <a:r>
                <a:rPr lang="en-US" sz="3000" dirty="0">
                  <a:solidFill>
                    <a:schemeClr val="bg1"/>
                  </a:solidFill>
                  <a:latin typeface="Montserrat Light" panose="00000400000000000000" pitchFamily="2" charset="0"/>
                </a:rPr>
                <a:t>If above mentioned documents are </a:t>
              </a:r>
              <a:r>
                <a:rPr lang="en-US" sz="3000" b="1" u="sng" dirty="0">
                  <a:solidFill>
                    <a:srgbClr val="FFC000"/>
                  </a:solidFill>
                  <a:latin typeface="Montserrat Light" panose="00000400000000000000" pitchFamily="2" charset="0"/>
                </a:rPr>
                <a:t>not available</a:t>
              </a:r>
              <a:r>
                <a:rPr lang="en-US" sz="3000" dirty="0">
                  <a:solidFill>
                    <a:schemeClr val="bg1"/>
                  </a:solidFill>
                  <a:latin typeface="Montserrat Light" panose="00000400000000000000" pitchFamily="2" charset="0"/>
                </a:rPr>
                <a:t>, it is mandatory to </a:t>
              </a:r>
              <a:r>
                <a:rPr lang="en-US" sz="3000" b="1" u="sng" dirty="0">
                  <a:solidFill>
                    <a:srgbClr val="FFC000"/>
                  </a:solidFill>
                  <a:latin typeface="Montserrat Light" panose="00000400000000000000" pitchFamily="2" charset="0"/>
                </a:rPr>
                <a:t>provide provision entry (</a:t>
              </a:r>
              <a:r>
                <a:rPr lang="en-US" sz="3000" b="1" u="sng" dirty="0" err="1">
                  <a:solidFill>
                    <a:srgbClr val="FFC000"/>
                  </a:solidFill>
                  <a:latin typeface="Montserrat Light" panose="00000400000000000000" pitchFamily="2" charset="0"/>
                </a:rPr>
                <a:t>Kachi</a:t>
              </a:r>
              <a:r>
                <a:rPr lang="en-US" sz="3000" b="1" u="sng" dirty="0">
                  <a:solidFill>
                    <a:srgbClr val="FFC000"/>
                  </a:solidFill>
                  <a:latin typeface="Montserrat Light" panose="00000400000000000000" pitchFamily="2" charset="0"/>
                </a:rPr>
                <a:t> </a:t>
              </a:r>
              <a:r>
                <a:rPr lang="en-US" sz="3000" b="1" u="sng" dirty="0" err="1">
                  <a:solidFill>
                    <a:srgbClr val="FFC000"/>
                  </a:solidFill>
                  <a:latin typeface="Montserrat Light" panose="00000400000000000000" pitchFamily="2" charset="0"/>
                </a:rPr>
                <a:t>Nondh</a:t>
              </a:r>
              <a:r>
                <a:rPr lang="en-US" sz="3000" b="1" u="sng" dirty="0">
                  <a:solidFill>
                    <a:srgbClr val="FFC000"/>
                  </a:solidFill>
                  <a:latin typeface="Montserrat Light" panose="00000400000000000000" pitchFamily="2" charset="0"/>
                </a:rPr>
                <a:t>)</a:t>
              </a:r>
              <a:r>
                <a:rPr lang="en-US" sz="3000" dirty="0">
                  <a:solidFill>
                    <a:schemeClr val="bg1"/>
                  </a:solidFill>
                  <a:latin typeface="Montserrat Light" panose="00000400000000000000" pitchFamily="2" charset="0"/>
                </a:rPr>
                <a:t> in the above document/record along with </a:t>
              </a:r>
              <a:r>
                <a:rPr lang="en-US" sz="3000" b="1" u="sng" dirty="0">
                  <a:solidFill>
                    <a:srgbClr val="FFC000"/>
                  </a:solidFill>
                  <a:latin typeface="Montserrat Light" panose="00000400000000000000" pitchFamily="2" charset="0"/>
                </a:rPr>
                <a:t>affidavit for the submission of final entry (</a:t>
              </a:r>
              <a:r>
                <a:rPr lang="en-US" sz="3000" b="1" u="sng" dirty="0" err="1">
                  <a:solidFill>
                    <a:srgbClr val="FFC000"/>
                  </a:solidFill>
                  <a:latin typeface="Montserrat Light" panose="00000400000000000000" pitchFamily="2" charset="0"/>
                </a:rPr>
                <a:t>Pakki</a:t>
              </a:r>
              <a:r>
                <a:rPr lang="en-US" sz="3000" b="1" u="sng" dirty="0">
                  <a:solidFill>
                    <a:srgbClr val="FFC000"/>
                  </a:solidFill>
                  <a:latin typeface="Montserrat Light" panose="00000400000000000000" pitchFamily="2" charset="0"/>
                </a:rPr>
                <a:t> </a:t>
              </a:r>
              <a:r>
                <a:rPr lang="en-US" sz="3000" b="1" u="sng" dirty="0" err="1">
                  <a:solidFill>
                    <a:srgbClr val="FFC000"/>
                  </a:solidFill>
                  <a:latin typeface="Montserrat Light" panose="00000400000000000000" pitchFamily="2" charset="0"/>
                </a:rPr>
                <a:t>Nondh</a:t>
              </a:r>
              <a:r>
                <a:rPr lang="en-US" sz="3000" b="1" u="sng" dirty="0">
                  <a:solidFill>
                    <a:srgbClr val="FFC000"/>
                  </a:solidFill>
                  <a:latin typeface="Montserrat Light" panose="00000400000000000000" pitchFamily="2" charset="0"/>
                </a:rPr>
                <a:t>)</a:t>
              </a:r>
              <a:r>
                <a:rPr lang="en-US" sz="3000" dirty="0">
                  <a:solidFill>
                    <a:schemeClr val="bg1"/>
                  </a:solidFill>
                  <a:latin typeface="Montserrat Light" panose="00000400000000000000" pitchFamily="2" charset="0"/>
                </a:rPr>
                <a:t> in the  above document/record to the authority within 30 days from date of acknowledgment number issued.</a:t>
              </a:r>
            </a:p>
            <a:p>
              <a:pPr marR="0" lvl="0" algn="just" defTabSz="914400" rtl="0" eaLnBrk="1" fontAlgn="auto" latinLnBrk="0" hangingPunct="1">
                <a:lnSpc>
                  <a:spcPts val="4500"/>
                </a:lnSpc>
                <a:spcBef>
                  <a:spcPts val="0"/>
                </a:spcBef>
                <a:spcAft>
                  <a:spcPts val="0"/>
                </a:spcAft>
                <a:buClrTx/>
                <a:buSzTx/>
                <a:tabLst/>
                <a:defRPr/>
              </a:pPr>
              <a:endParaRPr lang="en-US" sz="3000" dirty="0">
                <a:solidFill>
                  <a:schemeClr val="bg1"/>
                </a:solidFill>
                <a:latin typeface="Montserrat Light" panose="00000400000000000000" pitchFamily="2" charset="0"/>
              </a:endParaRPr>
            </a:p>
            <a:p>
              <a:pPr marL="457200" marR="0" lvl="0" indent="-457200" algn="just" defTabSz="914400" rtl="0" eaLnBrk="1" fontAlgn="auto" latinLnBrk="0" hangingPunct="1">
                <a:lnSpc>
                  <a:spcPts val="4500"/>
                </a:lnSpc>
                <a:spcBef>
                  <a:spcPts val="0"/>
                </a:spcBef>
                <a:spcAft>
                  <a:spcPts val="0"/>
                </a:spcAft>
                <a:buClrTx/>
                <a:buSzTx/>
                <a:buFont typeface="Wingdings" panose="05000000000000000000" pitchFamily="2" charset="2"/>
                <a:buChar char="q"/>
                <a:tabLst/>
                <a:defRPr/>
              </a:pPr>
              <a:r>
                <a:rPr lang="en-US" sz="3000" b="1" u="sng" dirty="0">
                  <a:solidFill>
                    <a:srgbClr val="FFC000"/>
                  </a:solidFill>
                  <a:latin typeface="Montserrat Light" panose="00000400000000000000" pitchFamily="2" charset="0"/>
                </a:rPr>
                <a:t>Registration will not be granted till the submission of the final entry (</a:t>
              </a:r>
              <a:r>
                <a:rPr lang="en-US" sz="3000" b="1" u="sng" dirty="0" err="1">
                  <a:solidFill>
                    <a:srgbClr val="FFC000"/>
                  </a:solidFill>
                  <a:latin typeface="Montserrat Light" panose="00000400000000000000" pitchFamily="2" charset="0"/>
                </a:rPr>
                <a:t>Pakki</a:t>
              </a:r>
              <a:r>
                <a:rPr lang="en-US" sz="3000" b="1" u="sng" dirty="0">
                  <a:solidFill>
                    <a:srgbClr val="FFC000"/>
                  </a:solidFill>
                  <a:latin typeface="Montserrat Light" panose="00000400000000000000" pitchFamily="2" charset="0"/>
                </a:rPr>
                <a:t> </a:t>
              </a:r>
              <a:r>
                <a:rPr lang="en-US" sz="3000" b="1" u="sng" dirty="0" err="1">
                  <a:solidFill>
                    <a:srgbClr val="FFC000"/>
                  </a:solidFill>
                  <a:latin typeface="Montserrat Light" panose="00000400000000000000" pitchFamily="2" charset="0"/>
                </a:rPr>
                <a:t>Nondh</a:t>
              </a:r>
              <a:r>
                <a:rPr lang="en-US" sz="3000" b="1" u="sng" dirty="0">
                  <a:solidFill>
                    <a:srgbClr val="FFC000"/>
                  </a:solidFill>
                  <a:latin typeface="Montserrat Light" panose="00000400000000000000" pitchFamily="2" charset="0"/>
                </a:rPr>
                <a:t>)</a:t>
              </a:r>
              <a:r>
                <a:rPr lang="en-US" sz="3000" dirty="0">
                  <a:solidFill>
                    <a:schemeClr val="bg1"/>
                  </a:solidFill>
                  <a:latin typeface="Montserrat Light" panose="00000400000000000000" pitchFamily="2" charset="0"/>
                </a:rPr>
                <a:t>.</a:t>
              </a:r>
            </a:p>
            <a:p>
              <a:pPr marR="0" lvl="0" algn="just" defTabSz="914400" rtl="0" eaLnBrk="1" fontAlgn="auto" latinLnBrk="0" hangingPunct="1">
                <a:lnSpc>
                  <a:spcPts val="4500"/>
                </a:lnSpc>
                <a:spcBef>
                  <a:spcPts val="0"/>
                </a:spcBef>
                <a:spcAft>
                  <a:spcPts val="0"/>
                </a:spcAft>
                <a:buClrTx/>
                <a:buSzTx/>
                <a:tabLst/>
                <a:defRPr/>
              </a:pPr>
              <a:endParaRPr lang="en-US" sz="3000" dirty="0">
                <a:solidFill>
                  <a:schemeClr val="bg1"/>
                </a:solidFill>
                <a:latin typeface="Montserrat Light" panose="00000400000000000000" pitchFamily="2" charset="0"/>
              </a:endParaRPr>
            </a:p>
            <a:p>
              <a:pPr marR="0" lvl="0" algn="just" defTabSz="914400" rtl="0" eaLnBrk="1" fontAlgn="auto" latinLnBrk="0" hangingPunct="1">
                <a:lnSpc>
                  <a:spcPts val="4500"/>
                </a:lnSpc>
                <a:spcBef>
                  <a:spcPts val="0"/>
                </a:spcBef>
                <a:spcAft>
                  <a:spcPts val="0"/>
                </a:spcAft>
                <a:buClrTx/>
                <a:buSzTx/>
                <a:tabLst/>
                <a:defRPr/>
              </a:pPr>
              <a:endParaRPr lang="en-US" sz="3000" dirty="0">
                <a:solidFill>
                  <a:schemeClr val="bg1"/>
                </a:solidFill>
                <a:latin typeface="Montserrat Light" panose="00000400000000000000" pitchFamily="2" charset="0"/>
              </a:endParaRPr>
            </a:p>
            <a:p>
              <a:pPr marL="457200" marR="0" lvl="0" indent="-457200" algn="just" defTabSz="914400" rtl="0" eaLnBrk="1" fontAlgn="auto" latinLnBrk="0" hangingPunct="1">
                <a:lnSpc>
                  <a:spcPts val="4500"/>
                </a:lnSpc>
                <a:spcBef>
                  <a:spcPts val="0"/>
                </a:spcBef>
                <a:spcAft>
                  <a:spcPts val="0"/>
                </a:spcAft>
                <a:buClrTx/>
                <a:buSzTx/>
                <a:buFont typeface="Wingdings" panose="05000000000000000000" pitchFamily="2" charset="2"/>
                <a:buChar char="q"/>
                <a:tabLst/>
                <a:defRPr/>
              </a:pPr>
              <a:endParaRPr lang="en-US" sz="3000" dirty="0">
                <a:solidFill>
                  <a:schemeClr val="bg1"/>
                </a:solidFill>
                <a:latin typeface="Montserrat Light" panose="00000400000000000000" pitchFamily="2" charset="0"/>
              </a:endParaRPr>
            </a:p>
            <a:p>
              <a:pPr marL="457200" marR="0" lvl="0" indent="-457200" algn="just" defTabSz="914400" rtl="0" eaLnBrk="1" fontAlgn="auto" latinLnBrk="0" hangingPunct="1">
                <a:lnSpc>
                  <a:spcPts val="4500"/>
                </a:lnSpc>
                <a:spcBef>
                  <a:spcPts val="0"/>
                </a:spcBef>
                <a:spcAft>
                  <a:spcPts val="0"/>
                </a:spcAft>
                <a:buClrTx/>
                <a:buSzTx/>
                <a:buFont typeface="Wingdings" panose="05000000000000000000" pitchFamily="2" charset="2"/>
                <a:buChar char="q"/>
                <a:tabLst/>
                <a:defRPr/>
              </a:pPr>
              <a:endParaRPr lang="en-US" sz="3000" b="1" u="sng" dirty="0">
                <a:solidFill>
                  <a:schemeClr val="bg1"/>
                </a:solidFill>
                <a:latin typeface="Montserrat Light" panose="00000400000000000000" pitchFamily="2" charset="0"/>
              </a:endParaRPr>
            </a:p>
            <a:p>
              <a:pPr marR="0" lvl="0" algn="just" defTabSz="914400" rtl="0" eaLnBrk="1" fontAlgn="auto" latinLnBrk="0" hangingPunct="1">
                <a:lnSpc>
                  <a:spcPts val="4500"/>
                </a:lnSpc>
                <a:spcBef>
                  <a:spcPts val="0"/>
                </a:spcBef>
                <a:spcAft>
                  <a:spcPts val="0"/>
                </a:spcAft>
                <a:buClrTx/>
                <a:buSzTx/>
                <a:tabLst/>
                <a:defRPr/>
              </a:pPr>
              <a:endParaRPr lang="en-US" sz="3000" dirty="0">
                <a:solidFill>
                  <a:schemeClr val="bg1"/>
                </a:solidFill>
                <a:latin typeface="Montserrat Light" panose="00000400000000000000" pitchFamily="2" charset="0"/>
              </a:endParaRPr>
            </a:p>
          </p:txBody>
        </p:sp>
      </p:grpSp>
    </p:spTree>
    <p:extLst>
      <p:ext uri="{BB962C8B-B14F-4D97-AF65-F5344CB8AC3E}">
        <p14:creationId xmlns:p14="http://schemas.microsoft.com/office/powerpoint/2010/main" val="35269792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3709" b="13709"/>
          <a:stretch>
            <a:fillRect/>
          </a:stretch>
        </p:blipFill>
        <p:spPr>
          <a:xfrm>
            <a:off x="0" y="0"/>
            <a:ext cx="18288000" cy="10287000"/>
          </a:xfrm>
          <a:prstGeom prst="rect">
            <a:avLst/>
          </a:prstGeom>
        </p:spPr>
      </p:pic>
      <p:grpSp>
        <p:nvGrpSpPr>
          <p:cNvPr id="3" name="Group 3"/>
          <p:cNvGrpSpPr/>
          <p:nvPr/>
        </p:nvGrpSpPr>
        <p:grpSpPr>
          <a:xfrm>
            <a:off x="25400" y="287516"/>
            <a:ext cx="18288000" cy="12170944"/>
            <a:chOff x="35631" y="-1154247"/>
            <a:chExt cx="25654000" cy="12518685"/>
          </a:xfrm>
        </p:grpSpPr>
        <p:sp>
          <p:nvSpPr>
            <p:cNvPr id="4" name="AutoShape 4"/>
            <p:cNvSpPr/>
            <p:nvPr/>
          </p:nvSpPr>
          <p:spPr>
            <a:xfrm>
              <a:off x="35631" y="-32251"/>
              <a:ext cx="25654000" cy="8229600"/>
            </a:xfrm>
            <a:prstGeom prst="rect">
              <a:avLst/>
            </a:prstGeom>
            <a:solidFill>
              <a:srgbClr val="053D57">
                <a:alpha val="89804"/>
              </a:srgbClr>
            </a:solidFill>
          </p:spPr>
          <p:txBody>
            <a:bodyPr/>
            <a:lstStyle/>
            <a:p>
              <a:endParaRPr lang="en-IN"/>
            </a:p>
          </p:txBody>
        </p:sp>
        <p:sp>
          <p:nvSpPr>
            <p:cNvPr id="5" name="TextBox 5"/>
            <p:cNvSpPr txBox="1"/>
            <p:nvPr/>
          </p:nvSpPr>
          <p:spPr>
            <a:xfrm>
              <a:off x="1068917" y="-1154247"/>
              <a:ext cx="23729950" cy="871096"/>
            </a:xfrm>
            <a:prstGeom prst="rect">
              <a:avLst/>
            </a:prstGeom>
          </p:spPr>
          <p:txBody>
            <a:bodyPr wrap="square" lIns="0" tIns="0" rIns="0" bIns="0" rtlCol="0" anchor="t">
              <a:spAutoFit/>
            </a:bodyPr>
            <a:lstStyle/>
            <a:p>
              <a:pPr marL="0" marR="0" lvl="0" indent="0" algn="ctr" defTabSz="914400" rtl="0" eaLnBrk="1" fontAlgn="auto" latinLnBrk="0" hangingPunct="1">
                <a:lnSpc>
                  <a:spcPts val="7860"/>
                </a:lnSpc>
                <a:spcBef>
                  <a:spcPts val="0"/>
                </a:spcBef>
                <a:spcAft>
                  <a:spcPts val="0"/>
                </a:spcAft>
                <a:buClrTx/>
                <a:buSzTx/>
                <a:buFontTx/>
                <a:buNone/>
                <a:tabLst/>
                <a:defRPr/>
              </a:pPr>
              <a:r>
                <a:rPr kumimoji="0" lang="en-US" sz="3500" b="0" i="0" u="none" strike="noStrike" kern="1200" cap="none" spc="174" normalizeH="0" baseline="0" noProof="0" dirty="0">
                  <a:ln>
                    <a:noFill/>
                  </a:ln>
                  <a:solidFill>
                    <a:srgbClr val="F8FBFD"/>
                  </a:solidFill>
                  <a:effectLst/>
                  <a:uLnTx/>
                  <a:uFillTx/>
                  <a:latin typeface="Montserrat Classic Bold"/>
                  <a:ea typeface="+mn-ea"/>
                  <a:cs typeface="+mn-cs"/>
                </a:rPr>
                <a:t>Registered Joint Development Agreement &amp; From – B, B1 &amp; B2</a:t>
              </a:r>
            </a:p>
          </p:txBody>
        </p:sp>
        <p:sp>
          <p:nvSpPr>
            <p:cNvPr id="6" name="TextBox 6"/>
            <p:cNvSpPr txBox="1"/>
            <p:nvPr/>
          </p:nvSpPr>
          <p:spPr>
            <a:xfrm>
              <a:off x="1068917" y="137211"/>
              <a:ext cx="23729950" cy="11227227"/>
            </a:xfrm>
            <a:prstGeom prst="rect">
              <a:avLst/>
            </a:prstGeom>
          </p:spPr>
          <p:txBody>
            <a:bodyPr wrap="square" lIns="0" tIns="0" rIns="0" bIns="0" rtlCol="0" anchor="t">
              <a:spAutoFit/>
            </a:bodyPr>
            <a:lstStyle/>
            <a:p>
              <a:pPr marL="457200" marR="0" lvl="0" indent="-457200" algn="just" defTabSz="914400" rtl="0" eaLnBrk="1" fontAlgn="auto" latinLnBrk="0" hangingPunct="1">
                <a:lnSpc>
                  <a:spcPts val="4500"/>
                </a:lnSpc>
                <a:spcBef>
                  <a:spcPts val="0"/>
                </a:spcBef>
                <a:spcAft>
                  <a:spcPts val="0"/>
                </a:spcAft>
                <a:buClrTx/>
                <a:buSzTx/>
                <a:buFont typeface="Wingdings" panose="05000000000000000000" pitchFamily="2" charset="2"/>
                <a:buChar char="q"/>
                <a:tabLst/>
                <a:defRPr/>
              </a:pPr>
              <a:r>
                <a:rPr lang="en-US" sz="3000" dirty="0">
                  <a:solidFill>
                    <a:schemeClr val="bg1"/>
                  </a:solidFill>
                  <a:latin typeface="Montserrat Light" panose="00000400000000000000" pitchFamily="2" charset="0"/>
                </a:rPr>
                <a:t>As per </a:t>
              </a:r>
              <a:r>
                <a:rPr lang="en-US" sz="3000" b="1" u="sng" dirty="0">
                  <a:solidFill>
                    <a:srgbClr val="FFC000"/>
                  </a:solidFill>
                  <a:latin typeface="Montserrat Light" panose="00000400000000000000" pitchFamily="2" charset="0"/>
                </a:rPr>
                <a:t>circular no. 20 dated 13.02.2020</a:t>
              </a:r>
              <a:r>
                <a:rPr lang="en-US" sz="3000" dirty="0">
                  <a:solidFill>
                    <a:schemeClr val="bg1"/>
                  </a:solidFill>
                  <a:latin typeface="Montserrat Light" panose="00000400000000000000" pitchFamily="2" charset="0"/>
                </a:rPr>
                <a:t> issued by the Guj RERA, the following details are to be mentioned in Joint Development Agreement.</a:t>
              </a:r>
            </a:p>
            <a:p>
              <a:pPr marL="457200" marR="0" lvl="0" indent="-7938" algn="just" defTabSz="914400" rtl="0" eaLnBrk="1" fontAlgn="auto" latinLnBrk="0" hangingPunct="1">
                <a:lnSpc>
                  <a:spcPts val="4500"/>
                </a:lnSpc>
                <a:spcBef>
                  <a:spcPts val="0"/>
                </a:spcBef>
                <a:spcAft>
                  <a:spcPts val="0"/>
                </a:spcAft>
                <a:buClrTx/>
                <a:buSzTx/>
                <a:buFont typeface="Wingdings" panose="05000000000000000000" pitchFamily="2" charset="2"/>
                <a:buChar char="§"/>
                <a:tabLst/>
                <a:defRPr/>
              </a:pPr>
              <a:r>
                <a:rPr lang="en-US" sz="3000" dirty="0">
                  <a:solidFill>
                    <a:schemeClr val="bg1"/>
                  </a:solidFill>
                  <a:latin typeface="Montserrat Light" panose="00000400000000000000" pitchFamily="2" charset="0"/>
                </a:rPr>
                <a:t> The common area land which is not saleable individually.</a:t>
              </a:r>
            </a:p>
            <a:p>
              <a:pPr marL="457200" marR="0" lvl="0" indent="-7938" algn="just" defTabSz="914400" rtl="0" eaLnBrk="1" fontAlgn="auto" latinLnBrk="0" hangingPunct="1">
                <a:lnSpc>
                  <a:spcPts val="4500"/>
                </a:lnSpc>
                <a:spcBef>
                  <a:spcPts val="0"/>
                </a:spcBef>
                <a:spcAft>
                  <a:spcPts val="0"/>
                </a:spcAft>
                <a:buClrTx/>
                <a:buSzTx/>
                <a:buFont typeface="Wingdings" panose="05000000000000000000" pitchFamily="2" charset="2"/>
                <a:buChar char="§"/>
                <a:tabLst/>
                <a:defRPr/>
              </a:pPr>
              <a:r>
                <a:rPr lang="en-US" sz="3000" dirty="0">
                  <a:solidFill>
                    <a:schemeClr val="bg1"/>
                  </a:solidFill>
                  <a:latin typeface="Montserrat Light" panose="00000400000000000000" pitchFamily="2" charset="0"/>
                </a:rPr>
                <a:t> FSI rights of land will be transferred to developer.</a:t>
              </a:r>
            </a:p>
            <a:p>
              <a:pPr marL="457200" marR="0" lvl="0" indent="-7938" algn="just" defTabSz="914400" rtl="0" eaLnBrk="1" fontAlgn="auto" latinLnBrk="0" hangingPunct="1">
                <a:lnSpc>
                  <a:spcPts val="4500"/>
                </a:lnSpc>
                <a:spcBef>
                  <a:spcPts val="0"/>
                </a:spcBef>
                <a:spcAft>
                  <a:spcPts val="0"/>
                </a:spcAft>
                <a:buClrTx/>
                <a:buSzTx/>
                <a:buFont typeface="Wingdings" panose="05000000000000000000" pitchFamily="2" charset="2"/>
                <a:buChar char="§"/>
                <a:tabLst/>
                <a:defRPr/>
              </a:pPr>
              <a:r>
                <a:rPr lang="en-US" sz="3000" dirty="0">
                  <a:solidFill>
                    <a:schemeClr val="bg1"/>
                  </a:solidFill>
                  <a:latin typeface="Montserrat Light" panose="00000400000000000000" pitchFamily="2" charset="0"/>
                </a:rPr>
                <a:t>To mention the consideration to the land owner and time limit of payment of such consideration.</a:t>
              </a:r>
            </a:p>
            <a:p>
              <a:pPr marL="457200" marR="0" lvl="0" indent="-7938" algn="just" defTabSz="914400" rtl="0" eaLnBrk="1" fontAlgn="auto" latinLnBrk="0" hangingPunct="1">
                <a:lnSpc>
                  <a:spcPts val="4500"/>
                </a:lnSpc>
                <a:spcBef>
                  <a:spcPts val="0"/>
                </a:spcBef>
                <a:spcAft>
                  <a:spcPts val="0"/>
                </a:spcAft>
                <a:buClrTx/>
                <a:buSzTx/>
                <a:buFont typeface="Wingdings" panose="05000000000000000000" pitchFamily="2" charset="2"/>
                <a:buChar char="§"/>
                <a:tabLst/>
                <a:defRPr/>
              </a:pPr>
              <a:r>
                <a:rPr lang="en-US" sz="3000" dirty="0">
                  <a:solidFill>
                    <a:schemeClr val="bg1"/>
                  </a:solidFill>
                  <a:latin typeface="Montserrat Light" panose="00000400000000000000" pitchFamily="2" charset="0"/>
                </a:rPr>
                <a:t> Clarification about the rights, duties &amp; responsibilities of the land owner &amp; developer.</a:t>
              </a:r>
            </a:p>
            <a:p>
              <a:pPr marL="449262" marR="0" lvl="0" algn="just" defTabSz="914400" rtl="0" eaLnBrk="1" fontAlgn="auto" latinLnBrk="0" hangingPunct="1">
                <a:lnSpc>
                  <a:spcPts val="4500"/>
                </a:lnSpc>
                <a:spcBef>
                  <a:spcPts val="0"/>
                </a:spcBef>
                <a:spcAft>
                  <a:spcPts val="0"/>
                </a:spcAft>
                <a:buClrTx/>
                <a:buSzTx/>
                <a:tabLst/>
                <a:defRPr/>
              </a:pPr>
              <a:endParaRPr lang="en-US" sz="3000" dirty="0">
                <a:solidFill>
                  <a:schemeClr val="bg1"/>
                </a:solidFill>
                <a:latin typeface="Montserrat Light" panose="00000400000000000000" pitchFamily="2" charset="0"/>
              </a:endParaRPr>
            </a:p>
            <a:p>
              <a:pPr marL="449263" marR="0" lvl="0" indent="-449263" algn="just" defTabSz="449263" rtl="0" eaLnBrk="1" fontAlgn="auto" latinLnBrk="0" hangingPunct="1">
                <a:lnSpc>
                  <a:spcPts val="4500"/>
                </a:lnSpc>
                <a:spcBef>
                  <a:spcPts val="0"/>
                </a:spcBef>
                <a:spcAft>
                  <a:spcPts val="0"/>
                </a:spcAft>
                <a:buClrTx/>
                <a:buSzTx/>
                <a:buFont typeface="Wingdings" panose="05000000000000000000" pitchFamily="2" charset="2"/>
                <a:buChar char="q"/>
                <a:tabLst/>
                <a:defRPr/>
              </a:pPr>
              <a:r>
                <a:rPr lang="en-US" sz="3000" dirty="0">
                  <a:solidFill>
                    <a:schemeClr val="bg1"/>
                  </a:solidFill>
                  <a:latin typeface="Montserrat Light" panose="00000400000000000000" pitchFamily="2" charset="0"/>
                </a:rPr>
                <a:t>Form – B1 &amp; B2 applicable along with Form – B in such cases.</a:t>
              </a:r>
            </a:p>
            <a:p>
              <a:pPr marL="449263" marR="0" lvl="0" indent="-449263" algn="just" defTabSz="449263" rtl="0" eaLnBrk="1" fontAlgn="auto" latinLnBrk="0" hangingPunct="1">
                <a:lnSpc>
                  <a:spcPts val="4500"/>
                </a:lnSpc>
                <a:spcBef>
                  <a:spcPts val="0"/>
                </a:spcBef>
                <a:spcAft>
                  <a:spcPts val="0"/>
                </a:spcAft>
                <a:buClrTx/>
                <a:buSzTx/>
                <a:buFont typeface="Wingdings" panose="05000000000000000000" pitchFamily="2" charset="2"/>
                <a:buChar char="q"/>
                <a:tabLst/>
                <a:defRPr/>
              </a:pPr>
              <a:endParaRPr lang="en-US" sz="3000" dirty="0">
                <a:solidFill>
                  <a:schemeClr val="bg1"/>
                </a:solidFill>
                <a:latin typeface="Montserrat Light" panose="00000400000000000000" pitchFamily="2" charset="0"/>
              </a:endParaRPr>
            </a:p>
            <a:p>
              <a:pPr marL="449263" marR="0" lvl="0" indent="-449263" algn="just" defTabSz="449263" rtl="0" eaLnBrk="1" fontAlgn="auto" latinLnBrk="0" hangingPunct="1">
                <a:lnSpc>
                  <a:spcPts val="4500"/>
                </a:lnSpc>
                <a:spcBef>
                  <a:spcPts val="0"/>
                </a:spcBef>
                <a:spcAft>
                  <a:spcPts val="0"/>
                </a:spcAft>
                <a:buClrTx/>
                <a:buSzTx/>
                <a:buFont typeface="Wingdings" panose="05000000000000000000" pitchFamily="2" charset="2"/>
                <a:buChar char="q"/>
                <a:tabLst/>
                <a:defRPr/>
              </a:pPr>
              <a:r>
                <a:rPr lang="en-US" sz="3000" dirty="0">
                  <a:solidFill>
                    <a:schemeClr val="bg1"/>
                  </a:solidFill>
                  <a:latin typeface="Montserrat Light" panose="00000400000000000000" pitchFamily="2" charset="0"/>
                </a:rPr>
                <a:t>Form – B1 affidavit cum declaration provided by the promoter.</a:t>
              </a:r>
            </a:p>
            <a:p>
              <a:pPr marL="449263" marR="0" lvl="0" indent="-449263" algn="just" defTabSz="449263" rtl="0" eaLnBrk="1" fontAlgn="auto" latinLnBrk="0" hangingPunct="1">
                <a:lnSpc>
                  <a:spcPts val="4500"/>
                </a:lnSpc>
                <a:spcBef>
                  <a:spcPts val="0"/>
                </a:spcBef>
                <a:spcAft>
                  <a:spcPts val="0"/>
                </a:spcAft>
                <a:buClrTx/>
                <a:buSzTx/>
                <a:buFont typeface="Wingdings" panose="05000000000000000000" pitchFamily="2" charset="2"/>
                <a:buChar char="q"/>
                <a:tabLst/>
                <a:defRPr/>
              </a:pPr>
              <a:endParaRPr lang="en-US" sz="3000" dirty="0">
                <a:solidFill>
                  <a:schemeClr val="bg1"/>
                </a:solidFill>
                <a:latin typeface="Montserrat Light" panose="00000400000000000000" pitchFamily="2" charset="0"/>
              </a:endParaRPr>
            </a:p>
            <a:p>
              <a:pPr marL="449263" marR="0" lvl="0" indent="-449263" algn="just" defTabSz="449263" rtl="0" eaLnBrk="1" fontAlgn="auto" latinLnBrk="0" hangingPunct="1">
                <a:lnSpc>
                  <a:spcPts val="4500"/>
                </a:lnSpc>
                <a:spcBef>
                  <a:spcPts val="0"/>
                </a:spcBef>
                <a:spcAft>
                  <a:spcPts val="0"/>
                </a:spcAft>
                <a:buClrTx/>
                <a:buSzTx/>
                <a:buFont typeface="Wingdings" panose="05000000000000000000" pitchFamily="2" charset="2"/>
                <a:buChar char="q"/>
                <a:tabLst/>
                <a:defRPr/>
              </a:pPr>
              <a:r>
                <a:rPr lang="en-US" sz="3000" dirty="0">
                  <a:solidFill>
                    <a:schemeClr val="bg1"/>
                  </a:solidFill>
                  <a:latin typeface="Montserrat Light" panose="00000400000000000000" pitchFamily="2" charset="0"/>
                </a:rPr>
                <a:t>Form – B2 affidavit cum declaration provided by the promoter and the land owner.</a:t>
              </a:r>
            </a:p>
            <a:p>
              <a:pPr marL="457200" marR="0" lvl="0" indent="-7938" algn="just" defTabSz="914400" rtl="0" eaLnBrk="1" fontAlgn="auto" latinLnBrk="0" hangingPunct="1">
                <a:lnSpc>
                  <a:spcPts val="4500"/>
                </a:lnSpc>
                <a:spcBef>
                  <a:spcPts val="0"/>
                </a:spcBef>
                <a:spcAft>
                  <a:spcPts val="0"/>
                </a:spcAft>
                <a:buClrTx/>
                <a:buSzTx/>
                <a:buFont typeface="Wingdings" panose="05000000000000000000" pitchFamily="2" charset="2"/>
                <a:buChar char="§"/>
                <a:tabLst/>
                <a:defRPr/>
              </a:pPr>
              <a:endParaRPr lang="en-US" sz="3000" dirty="0">
                <a:solidFill>
                  <a:schemeClr val="bg1"/>
                </a:solidFill>
                <a:latin typeface="Montserrat Light" panose="00000400000000000000" pitchFamily="2" charset="0"/>
              </a:endParaRPr>
            </a:p>
            <a:p>
              <a:pPr marR="0" lvl="0" algn="just" defTabSz="914400" rtl="0" eaLnBrk="1" fontAlgn="auto" latinLnBrk="0" hangingPunct="1">
                <a:lnSpc>
                  <a:spcPts val="4500"/>
                </a:lnSpc>
                <a:spcBef>
                  <a:spcPts val="0"/>
                </a:spcBef>
                <a:spcAft>
                  <a:spcPts val="0"/>
                </a:spcAft>
                <a:buClrTx/>
                <a:buSzTx/>
                <a:tabLst/>
                <a:defRPr/>
              </a:pPr>
              <a:endParaRPr lang="en-US" sz="3000" dirty="0">
                <a:solidFill>
                  <a:schemeClr val="bg1"/>
                </a:solidFill>
                <a:latin typeface="Montserrat Light" panose="00000400000000000000" pitchFamily="2" charset="0"/>
              </a:endParaRPr>
            </a:p>
            <a:p>
              <a:pPr marR="0" lvl="0" algn="just" defTabSz="914400" rtl="0" eaLnBrk="1" fontAlgn="auto" latinLnBrk="0" hangingPunct="1">
                <a:lnSpc>
                  <a:spcPts val="4500"/>
                </a:lnSpc>
                <a:spcBef>
                  <a:spcPts val="0"/>
                </a:spcBef>
                <a:spcAft>
                  <a:spcPts val="0"/>
                </a:spcAft>
                <a:buClrTx/>
                <a:buSzTx/>
                <a:tabLst/>
                <a:defRPr/>
              </a:pPr>
              <a:endParaRPr lang="en-US" sz="3000" dirty="0">
                <a:solidFill>
                  <a:schemeClr val="bg1"/>
                </a:solidFill>
                <a:latin typeface="Montserrat Light" panose="00000400000000000000" pitchFamily="2" charset="0"/>
              </a:endParaRPr>
            </a:p>
            <a:p>
              <a:pPr marL="457200" marR="0" lvl="0" indent="-457200" algn="just" defTabSz="914400" rtl="0" eaLnBrk="1" fontAlgn="auto" latinLnBrk="0" hangingPunct="1">
                <a:lnSpc>
                  <a:spcPts val="4500"/>
                </a:lnSpc>
                <a:spcBef>
                  <a:spcPts val="0"/>
                </a:spcBef>
                <a:spcAft>
                  <a:spcPts val="0"/>
                </a:spcAft>
                <a:buClrTx/>
                <a:buSzTx/>
                <a:buFont typeface="Wingdings" panose="05000000000000000000" pitchFamily="2" charset="2"/>
                <a:buChar char="q"/>
                <a:tabLst/>
                <a:defRPr/>
              </a:pPr>
              <a:endParaRPr lang="en-US" sz="3000" dirty="0">
                <a:solidFill>
                  <a:schemeClr val="bg1"/>
                </a:solidFill>
                <a:latin typeface="Montserrat Light" panose="00000400000000000000" pitchFamily="2" charset="0"/>
              </a:endParaRPr>
            </a:p>
            <a:p>
              <a:pPr marL="457200" marR="0" lvl="0" indent="-457200" algn="just" defTabSz="914400" rtl="0" eaLnBrk="1" fontAlgn="auto" latinLnBrk="0" hangingPunct="1">
                <a:lnSpc>
                  <a:spcPts val="4500"/>
                </a:lnSpc>
                <a:spcBef>
                  <a:spcPts val="0"/>
                </a:spcBef>
                <a:spcAft>
                  <a:spcPts val="0"/>
                </a:spcAft>
                <a:buClrTx/>
                <a:buSzTx/>
                <a:buFont typeface="Wingdings" panose="05000000000000000000" pitchFamily="2" charset="2"/>
                <a:buChar char="q"/>
                <a:tabLst/>
                <a:defRPr/>
              </a:pPr>
              <a:endParaRPr lang="en-US" sz="3000" b="1" u="sng" dirty="0">
                <a:solidFill>
                  <a:schemeClr val="bg1"/>
                </a:solidFill>
                <a:latin typeface="Montserrat Light" panose="00000400000000000000" pitchFamily="2" charset="0"/>
              </a:endParaRPr>
            </a:p>
            <a:p>
              <a:pPr marR="0" lvl="0" algn="just" defTabSz="914400" rtl="0" eaLnBrk="1" fontAlgn="auto" latinLnBrk="0" hangingPunct="1">
                <a:lnSpc>
                  <a:spcPts val="4500"/>
                </a:lnSpc>
                <a:spcBef>
                  <a:spcPts val="0"/>
                </a:spcBef>
                <a:spcAft>
                  <a:spcPts val="0"/>
                </a:spcAft>
                <a:buClrTx/>
                <a:buSzTx/>
                <a:tabLst/>
                <a:defRPr/>
              </a:pPr>
              <a:endParaRPr lang="en-US" sz="3000" dirty="0">
                <a:solidFill>
                  <a:schemeClr val="bg1"/>
                </a:solidFill>
                <a:latin typeface="Montserrat Light" panose="00000400000000000000" pitchFamily="2" charset="0"/>
              </a:endParaRPr>
            </a:p>
          </p:txBody>
        </p:sp>
      </p:grpSp>
    </p:spTree>
    <p:extLst>
      <p:ext uri="{BB962C8B-B14F-4D97-AF65-F5344CB8AC3E}">
        <p14:creationId xmlns:p14="http://schemas.microsoft.com/office/powerpoint/2010/main" val="21118631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3709" b="13709"/>
          <a:stretch>
            <a:fillRect/>
          </a:stretch>
        </p:blipFill>
        <p:spPr>
          <a:xfrm>
            <a:off x="0" y="0"/>
            <a:ext cx="18288000" cy="10287000"/>
          </a:xfrm>
          <a:prstGeom prst="rect">
            <a:avLst/>
          </a:prstGeom>
        </p:spPr>
      </p:pic>
      <p:grpSp>
        <p:nvGrpSpPr>
          <p:cNvPr id="3" name="Group 3"/>
          <p:cNvGrpSpPr/>
          <p:nvPr/>
        </p:nvGrpSpPr>
        <p:grpSpPr>
          <a:xfrm>
            <a:off x="25400" y="287516"/>
            <a:ext cx="18288000" cy="11159781"/>
            <a:chOff x="35631" y="-1154247"/>
            <a:chExt cx="25654000" cy="11478632"/>
          </a:xfrm>
        </p:grpSpPr>
        <p:sp>
          <p:nvSpPr>
            <p:cNvPr id="4" name="AutoShape 4"/>
            <p:cNvSpPr/>
            <p:nvPr/>
          </p:nvSpPr>
          <p:spPr>
            <a:xfrm>
              <a:off x="35631" y="-32251"/>
              <a:ext cx="25654000" cy="8229600"/>
            </a:xfrm>
            <a:prstGeom prst="rect">
              <a:avLst/>
            </a:prstGeom>
            <a:solidFill>
              <a:srgbClr val="053D57">
                <a:alpha val="89804"/>
              </a:srgbClr>
            </a:solidFill>
          </p:spPr>
          <p:txBody>
            <a:bodyPr/>
            <a:lstStyle/>
            <a:p>
              <a:endParaRPr lang="en-IN"/>
            </a:p>
          </p:txBody>
        </p:sp>
        <p:sp>
          <p:nvSpPr>
            <p:cNvPr id="5" name="TextBox 5"/>
            <p:cNvSpPr txBox="1"/>
            <p:nvPr/>
          </p:nvSpPr>
          <p:spPr>
            <a:xfrm>
              <a:off x="1068917" y="-1154247"/>
              <a:ext cx="23729950" cy="871096"/>
            </a:xfrm>
            <a:prstGeom prst="rect">
              <a:avLst/>
            </a:prstGeom>
          </p:spPr>
          <p:txBody>
            <a:bodyPr wrap="square" lIns="0" tIns="0" rIns="0" bIns="0" rtlCol="0" anchor="t">
              <a:spAutoFit/>
            </a:bodyPr>
            <a:lstStyle/>
            <a:p>
              <a:pPr marL="0" marR="0" lvl="0" indent="0" algn="ctr" defTabSz="914400" rtl="0" eaLnBrk="1" fontAlgn="auto" latinLnBrk="0" hangingPunct="1">
                <a:lnSpc>
                  <a:spcPts val="7860"/>
                </a:lnSpc>
                <a:spcBef>
                  <a:spcPts val="0"/>
                </a:spcBef>
                <a:spcAft>
                  <a:spcPts val="0"/>
                </a:spcAft>
                <a:buClrTx/>
                <a:buSzTx/>
                <a:buFontTx/>
                <a:buNone/>
                <a:tabLst/>
                <a:defRPr/>
              </a:pPr>
              <a:r>
                <a:rPr kumimoji="0" lang="en-US" sz="3500" b="0" i="0" u="none" strike="noStrike" kern="1200" cap="none" spc="174" normalizeH="0" baseline="0" noProof="0" dirty="0">
                  <a:ln>
                    <a:noFill/>
                  </a:ln>
                  <a:solidFill>
                    <a:srgbClr val="F8FBFD"/>
                  </a:solidFill>
                  <a:effectLst/>
                  <a:uLnTx/>
                  <a:uFillTx/>
                  <a:latin typeface="Montserrat Classic Bold"/>
                  <a:ea typeface="+mn-ea"/>
                  <a:cs typeface="+mn-cs"/>
                </a:rPr>
                <a:t>Change in the Status from Non – Encumbrance to Encumbrance </a:t>
              </a:r>
            </a:p>
          </p:txBody>
        </p:sp>
        <p:sp>
          <p:nvSpPr>
            <p:cNvPr id="6" name="TextBox 6"/>
            <p:cNvSpPr txBox="1"/>
            <p:nvPr/>
          </p:nvSpPr>
          <p:spPr>
            <a:xfrm>
              <a:off x="1068917" y="877865"/>
              <a:ext cx="23729950" cy="9446520"/>
            </a:xfrm>
            <a:prstGeom prst="rect">
              <a:avLst/>
            </a:prstGeom>
          </p:spPr>
          <p:txBody>
            <a:bodyPr wrap="square" lIns="0" tIns="0" rIns="0" bIns="0" rtlCol="0" anchor="t">
              <a:spAutoFit/>
            </a:bodyPr>
            <a:lstStyle/>
            <a:p>
              <a:pPr marL="457200" marR="0" lvl="0" indent="-457200" algn="just" defTabSz="914400" rtl="0" eaLnBrk="1" fontAlgn="auto" latinLnBrk="0" hangingPunct="1">
                <a:lnSpc>
                  <a:spcPts val="4500"/>
                </a:lnSpc>
                <a:spcBef>
                  <a:spcPts val="0"/>
                </a:spcBef>
                <a:spcAft>
                  <a:spcPts val="0"/>
                </a:spcAft>
                <a:buClrTx/>
                <a:buSzTx/>
                <a:buFont typeface="Wingdings" panose="05000000000000000000" pitchFamily="2" charset="2"/>
                <a:buChar char="q"/>
                <a:tabLst/>
                <a:defRPr/>
              </a:pPr>
              <a:r>
                <a:rPr lang="en-US" sz="3000" dirty="0">
                  <a:solidFill>
                    <a:schemeClr val="bg1"/>
                  </a:solidFill>
                  <a:latin typeface="Montserrat Light" panose="00000400000000000000" pitchFamily="2" charset="0"/>
                </a:rPr>
                <a:t>The promoter has </a:t>
              </a:r>
              <a:r>
                <a:rPr lang="en-US" sz="3000" b="1" u="sng" dirty="0">
                  <a:solidFill>
                    <a:srgbClr val="FFC000"/>
                  </a:solidFill>
                  <a:latin typeface="Montserrat Light" panose="00000400000000000000" pitchFamily="2" charset="0"/>
                </a:rPr>
                <a:t>mortgaged the project for any finance after the registration</a:t>
              </a:r>
              <a:r>
                <a:rPr lang="en-US" sz="3000" dirty="0">
                  <a:solidFill>
                    <a:schemeClr val="bg1"/>
                  </a:solidFill>
                  <a:latin typeface="Montserrat Light" panose="00000400000000000000" pitchFamily="2" charset="0"/>
                </a:rPr>
                <a:t> of the project.</a:t>
              </a:r>
            </a:p>
            <a:p>
              <a:pPr marL="457200" marR="0" lvl="0" indent="-457200" algn="just" defTabSz="914400" rtl="0" eaLnBrk="1" fontAlgn="auto" latinLnBrk="0" hangingPunct="1">
                <a:lnSpc>
                  <a:spcPts val="4500"/>
                </a:lnSpc>
                <a:spcBef>
                  <a:spcPts val="0"/>
                </a:spcBef>
                <a:spcAft>
                  <a:spcPts val="0"/>
                </a:spcAft>
                <a:buClrTx/>
                <a:buSzTx/>
                <a:buFont typeface="Wingdings" panose="05000000000000000000" pitchFamily="2" charset="2"/>
                <a:buChar char="q"/>
                <a:tabLst/>
                <a:defRPr/>
              </a:pPr>
              <a:endParaRPr lang="en-US" sz="3000" dirty="0">
                <a:solidFill>
                  <a:schemeClr val="bg1"/>
                </a:solidFill>
                <a:latin typeface="Montserrat Light" panose="00000400000000000000" pitchFamily="2" charset="0"/>
              </a:endParaRPr>
            </a:p>
            <a:p>
              <a:pPr marL="457200" marR="0" lvl="0" indent="-457200" algn="just" defTabSz="914400" rtl="0" eaLnBrk="1" fontAlgn="auto" latinLnBrk="0" hangingPunct="1">
                <a:lnSpc>
                  <a:spcPts val="4500"/>
                </a:lnSpc>
                <a:spcBef>
                  <a:spcPts val="0"/>
                </a:spcBef>
                <a:spcAft>
                  <a:spcPts val="0"/>
                </a:spcAft>
                <a:buClrTx/>
                <a:buSzTx/>
                <a:buFont typeface="Wingdings" panose="05000000000000000000" pitchFamily="2" charset="2"/>
                <a:buChar char="q"/>
                <a:tabLst/>
                <a:defRPr/>
              </a:pPr>
              <a:r>
                <a:rPr lang="en-US" sz="3000" dirty="0">
                  <a:solidFill>
                    <a:schemeClr val="bg1"/>
                  </a:solidFill>
                  <a:latin typeface="Montserrat Light" panose="00000400000000000000" pitchFamily="2" charset="0"/>
                </a:rPr>
                <a:t>In such case, it is </a:t>
              </a:r>
              <a:r>
                <a:rPr lang="en-US" sz="3000" b="1" u="sng" dirty="0">
                  <a:solidFill>
                    <a:srgbClr val="FFC000"/>
                  </a:solidFill>
                  <a:latin typeface="Montserrat Light" panose="00000400000000000000" pitchFamily="2" charset="0"/>
                </a:rPr>
                <a:t>duty of the promoter</a:t>
              </a:r>
              <a:r>
                <a:rPr lang="en-US" sz="3000" dirty="0">
                  <a:solidFill>
                    <a:schemeClr val="bg1"/>
                  </a:solidFill>
                  <a:latin typeface="Montserrat Light" panose="00000400000000000000" pitchFamily="2" charset="0"/>
                </a:rPr>
                <a:t> </a:t>
              </a:r>
              <a:r>
                <a:rPr lang="en-US" sz="3000" b="1" u="sng" dirty="0">
                  <a:solidFill>
                    <a:srgbClr val="FFC000"/>
                  </a:solidFill>
                  <a:latin typeface="Montserrat Light" panose="00000400000000000000" pitchFamily="2" charset="0"/>
                </a:rPr>
                <a:t>to inform</a:t>
              </a:r>
              <a:r>
                <a:rPr lang="en-US" sz="3000" dirty="0">
                  <a:solidFill>
                    <a:schemeClr val="bg1"/>
                  </a:solidFill>
                  <a:latin typeface="Montserrat Light" panose="00000400000000000000" pitchFamily="2" charset="0"/>
                </a:rPr>
                <a:t> about the such changes to the GUJ RERA.</a:t>
              </a:r>
            </a:p>
            <a:p>
              <a:pPr marL="457200" marR="0" lvl="0" indent="-457200" algn="just" defTabSz="914400" rtl="0" eaLnBrk="1" fontAlgn="auto" latinLnBrk="0" hangingPunct="1">
                <a:lnSpc>
                  <a:spcPts val="4500"/>
                </a:lnSpc>
                <a:spcBef>
                  <a:spcPts val="0"/>
                </a:spcBef>
                <a:spcAft>
                  <a:spcPts val="0"/>
                </a:spcAft>
                <a:buClrTx/>
                <a:buSzTx/>
                <a:buFont typeface="Wingdings" panose="05000000000000000000" pitchFamily="2" charset="2"/>
                <a:buChar char="q"/>
                <a:tabLst/>
                <a:defRPr/>
              </a:pPr>
              <a:endParaRPr lang="en-US" sz="3000" dirty="0">
                <a:solidFill>
                  <a:schemeClr val="bg1"/>
                </a:solidFill>
                <a:latin typeface="Montserrat Light" panose="00000400000000000000" pitchFamily="2" charset="0"/>
              </a:endParaRPr>
            </a:p>
            <a:p>
              <a:pPr marL="457200" marR="0" lvl="0" indent="-457200" algn="just" defTabSz="914400" rtl="0" eaLnBrk="1" fontAlgn="auto" latinLnBrk="0" hangingPunct="1">
                <a:lnSpc>
                  <a:spcPts val="4500"/>
                </a:lnSpc>
                <a:spcBef>
                  <a:spcPts val="0"/>
                </a:spcBef>
                <a:spcAft>
                  <a:spcPts val="0"/>
                </a:spcAft>
                <a:buClrTx/>
                <a:buSzTx/>
                <a:buFont typeface="Wingdings" panose="05000000000000000000" pitchFamily="2" charset="2"/>
                <a:buChar char="q"/>
                <a:tabLst/>
                <a:defRPr/>
              </a:pPr>
              <a:r>
                <a:rPr lang="en-US" sz="3000" dirty="0">
                  <a:solidFill>
                    <a:schemeClr val="bg1"/>
                  </a:solidFill>
                  <a:latin typeface="Montserrat Light" panose="00000400000000000000" pitchFamily="2" charset="0"/>
                </a:rPr>
                <a:t>New Form B, Title Clear Report, Encumbrance Certificate, Draft AFS &amp; Sale require to be submitted in the change application.</a:t>
              </a:r>
            </a:p>
            <a:p>
              <a:pPr marR="0" lvl="0" algn="just" defTabSz="914400" rtl="0" eaLnBrk="1" fontAlgn="auto" latinLnBrk="0" hangingPunct="1">
                <a:lnSpc>
                  <a:spcPts val="4500"/>
                </a:lnSpc>
                <a:spcBef>
                  <a:spcPts val="0"/>
                </a:spcBef>
                <a:spcAft>
                  <a:spcPts val="0"/>
                </a:spcAft>
                <a:buClrTx/>
                <a:buSzTx/>
                <a:tabLst/>
                <a:defRPr/>
              </a:pPr>
              <a:endParaRPr lang="en-US" sz="3000" dirty="0">
                <a:solidFill>
                  <a:schemeClr val="bg1"/>
                </a:solidFill>
                <a:latin typeface="Montserrat Light" panose="00000400000000000000" pitchFamily="2" charset="0"/>
              </a:endParaRPr>
            </a:p>
            <a:p>
              <a:pPr marL="457200" marR="0" lvl="0" indent="-457200" algn="just" defTabSz="914400" rtl="0" eaLnBrk="1" fontAlgn="auto" latinLnBrk="0" hangingPunct="1">
                <a:lnSpc>
                  <a:spcPts val="4500"/>
                </a:lnSpc>
                <a:spcBef>
                  <a:spcPts val="0"/>
                </a:spcBef>
                <a:spcAft>
                  <a:spcPts val="0"/>
                </a:spcAft>
                <a:buClrTx/>
                <a:buSzTx/>
                <a:buFont typeface="Wingdings" panose="05000000000000000000" pitchFamily="2" charset="2"/>
                <a:buChar char="q"/>
                <a:tabLst/>
                <a:defRPr/>
              </a:pPr>
              <a:endParaRPr lang="en-US" sz="3000" dirty="0">
                <a:solidFill>
                  <a:schemeClr val="bg1"/>
                </a:solidFill>
                <a:latin typeface="Montserrat Light" panose="00000400000000000000" pitchFamily="2" charset="0"/>
              </a:endParaRPr>
            </a:p>
            <a:p>
              <a:pPr marL="457200" marR="0" lvl="0" indent="-457200" algn="just" defTabSz="914400" rtl="0" eaLnBrk="1" fontAlgn="auto" latinLnBrk="0" hangingPunct="1">
                <a:lnSpc>
                  <a:spcPts val="4500"/>
                </a:lnSpc>
                <a:spcBef>
                  <a:spcPts val="0"/>
                </a:spcBef>
                <a:spcAft>
                  <a:spcPts val="0"/>
                </a:spcAft>
                <a:buClrTx/>
                <a:buSzTx/>
                <a:buFont typeface="Wingdings" panose="05000000000000000000" pitchFamily="2" charset="2"/>
                <a:buChar char="q"/>
                <a:tabLst/>
                <a:defRPr/>
              </a:pPr>
              <a:endParaRPr lang="en-US" sz="3000" dirty="0">
                <a:solidFill>
                  <a:schemeClr val="bg1"/>
                </a:solidFill>
                <a:latin typeface="Montserrat Light" panose="00000400000000000000" pitchFamily="2" charset="0"/>
              </a:endParaRPr>
            </a:p>
            <a:p>
              <a:pPr marR="0" lvl="0" algn="just" defTabSz="914400" rtl="0" eaLnBrk="1" fontAlgn="auto" latinLnBrk="0" hangingPunct="1">
                <a:lnSpc>
                  <a:spcPts val="4500"/>
                </a:lnSpc>
                <a:spcBef>
                  <a:spcPts val="0"/>
                </a:spcBef>
                <a:spcAft>
                  <a:spcPts val="0"/>
                </a:spcAft>
                <a:buClrTx/>
                <a:buSzTx/>
                <a:tabLst/>
                <a:defRPr/>
              </a:pPr>
              <a:endParaRPr lang="en-US" sz="3000" dirty="0">
                <a:solidFill>
                  <a:schemeClr val="bg1"/>
                </a:solidFill>
                <a:latin typeface="Montserrat Light" panose="00000400000000000000" pitchFamily="2" charset="0"/>
              </a:endParaRPr>
            </a:p>
            <a:p>
              <a:pPr marR="0" lvl="0" algn="just" defTabSz="914400" rtl="0" eaLnBrk="1" fontAlgn="auto" latinLnBrk="0" hangingPunct="1">
                <a:lnSpc>
                  <a:spcPts val="4500"/>
                </a:lnSpc>
                <a:spcBef>
                  <a:spcPts val="0"/>
                </a:spcBef>
                <a:spcAft>
                  <a:spcPts val="0"/>
                </a:spcAft>
                <a:buClrTx/>
                <a:buSzTx/>
                <a:tabLst/>
                <a:defRPr/>
              </a:pPr>
              <a:endParaRPr lang="en-US" sz="3000" dirty="0">
                <a:solidFill>
                  <a:schemeClr val="bg1"/>
                </a:solidFill>
                <a:latin typeface="Montserrat Light" panose="00000400000000000000" pitchFamily="2" charset="0"/>
              </a:endParaRPr>
            </a:p>
            <a:p>
              <a:pPr marL="457200" marR="0" lvl="0" indent="-457200" algn="just" defTabSz="914400" rtl="0" eaLnBrk="1" fontAlgn="auto" latinLnBrk="0" hangingPunct="1">
                <a:lnSpc>
                  <a:spcPts val="4500"/>
                </a:lnSpc>
                <a:spcBef>
                  <a:spcPts val="0"/>
                </a:spcBef>
                <a:spcAft>
                  <a:spcPts val="0"/>
                </a:spcAft>
                <a:buClrTx/>
                <a:buSzTx/>
                <a:buFont typeface="Wingdings" panose="05000000000000000000" pitchFamily="2" charset="2"/>
                <a:buChar char="q"/>
                <a:tabLst/>
                <a:defRPr/>
              </a:pPr>
              <a:endParaRPr lang="en-US" sz="3000" dirty="0">
                <a:solidFill>
                  <a:schemeClr val="bg1"/>
                </a:solidFill>
                <a:latin typeface="Montserrat Light" panose="00000400000000000000" pitchFamily="2" charset="0"/>
              </a:endParaRPr>
            </a:p>
            <a:p>
              <a:pPr marL="457200" marR="0" lvl="0" indent="-457200" algn="just" defTabSz="914400" rtl="0" eaLnBrk="1" fontAlgn="auto" latinLnBrk="0" hangingPunct="1">
                <a:lnSpc>
                  <a:spcPts val="4500"/>
                </a:lnSpc>
                <a:spcBef>
                  <a:spcPts val="0"/>
                </a:spcBef>
                <a:spcAft>
                  <a:spcPts val="0"/>
                </a:spcAft>
                <a:buClrTx/>
                <a:buSzTx/>
                <a:buFont typeface="Wingdings" panose="05000000000000000000" pitchFamily="2" charset="2"/>
                <a:buChar char="q"/>
                <a:tabLst/>
                <a:defRPr/>
              </a:pPr>
              <a:endParaRPr lang="en-US" sz="3000" b="1" u="sng" dirty="0">
                <a:solidFill>
                  <a:schemeClr val="bg1"/>
                </a:solidFill>
                <a:latin typeface="Montserrat Light" panose="00000400000000000000" pitchFamily="2" charset="0"/>
              </a:endParaRPr>
            </a:p>
            <a:p>
              <a:pPr marR="0" lvl="0" algn="just" defTabSz="914400" rtl="0" eaLnBrk="1" fontAlgn="auto" latinLnBrk="0" hangingPunct="1">
                <a:lnSpc>
                  <a:spcPts val="4500"/>
                </a:lnSpc>
                <a:spcBef>
                  <a:spcPts val="0"/>
                </a:spcBef>
                <a:spcAft>
                  <a:spcPts val="0"/>
                </a:spcAft>
                <a:buClrTx/>
                <a:buSzTx/>
                <a:tabLst/>
                <a:defRPr/>
              </a:pPr>
              <a:endParaRPr lang="en-US" sz="3000" dirty="0">
                <a:solidFill>
                  <a:schemeClr val="bg1"/>
                </a:solidFill>
                <a:latin typeface="Montserrat Light" panose="00000400000000000000" pitchFamily="2" charset="0"/>
              </a:endParaRPr>
            </a:p>
          </p:txBody>
        </p:sp>
      </p:grpSp>
    </p:spTree>
    <p:extLst>
      <p:ext uri="{BB962C8B-B14F-4D97-AF65-F5344CB8AC3E}">
        <p14:creationId xmlns:p14="http://schemas.microsoft.com/office/powerpoint/2010/main" val="1592152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3709" b="13709"/>
          <a:stretch>
            <a:fillRect/>
          </a:stretch>
        </p:blipFill>
        <p:spPr>
          <a:xfrm>
            <a:off x="0" y="0"/>
            <a:ext cx="18288000" cy="10287000"/>
          </a:xfrm>
          <a:prstGeom prst="rect">
            <a:avLst/>
          </a:prstGeom>
        </p:spPr>
      </p:pic>
      <p:grpSp>
        <p:nvGrpSpPr>
          <p:cNvPr id="3" name="Group 3"/>
          <p:cNvGrpSpPr/>
          <p:nvPr/>
        </p:nvGrpSpPr>
        <p:grpSpPr>
          <a:xfrm>
            <a:off x="25400" y="287516"/>
            <a:ext cx="18288000" cy="9935526"/>
            <a:chOff x="35631" y="-1154247"/>
            <a:chExt cx="25654000" cy="10219399"/>
          </a:xfrm>
        </p:grpSpPr>
        <p:sp>
          <p:nvSpPr>
            <p:cNvPr id="4" name="AutoShape 4"/>
            <p:cNvSpPr/>
            <p:nvPr/>
          </p:nvSpPr>
          <p:spPr>
            <a:xfrm>
              <a:off x="35631" y="-32251"/>
              <a:ext cx="25654000" cy="8229600"/>
            </a:xfrm>
            <a:prstGeom prst="rect">
              <a:avLst/>
            </a:prstGeom>
            <a:solidFill>
              <a:srgbClr val="053D57">
                <a:alpha val="89804"/>
              </a:srgbClr>
            </a:solidFill>
          </p:spPr>
          <p:txBody>
            <a:bodyPr/>
            <a:lstStyle/>
            <a:p>
              <a:endParaRPr lang="en-IN"/>
            </a:p>
          </p:txBody>
        </p:sp>
        <p:sp>
          <p:nvSpPr>
            <p:cNvPr id="5" name="TextBox 5"/>
            <p:cNvSpPr txBox="1"/>
            <p:nvPr/>
          </p:nvSpPr>
          <p:spPr>
            <a:xfrm>
              <a:off x="1068917" y="-1154247"/>
              <a:ext cx="23729950" cy="935069"/>
            </a:xfrm>
            <a:prstGeom prst="rect">
              <a:avLst/>
            </a:prstGeom>
          </p:spPr>
          <p:txBody>
            <a:bodyPr wrap="square" lIns="0" tIns="0" rIns="0" bIns="0" rtlCol="0" anchor="t">
              <a:spAutoFit/>
            </a:bodyPr>
            <a:lstStyle/>
            <a:p>
              <a:pPr marL="0" marR="0" lvl="0" indent="0" algn="ctr" defTabSz="914400" rtl="0" eaLnBrk="1" fontAlgn="auto" latinLnBrk="0" hangingPunct="1">
                <a:lnSpc>
                  <a:spcPts val="7860"/>
                </a:lnSpc>
                <a:spcBef>
                  <a:spcPts val="0"/>
                </a:spcBef>
                <a:spcAft>
                  <a:spcPts val="0"/>
                </a:spcAft>
                <a:buClrTx/>
                <a:buSzTx/>
                <a:buFontTx/>
                <a:buNone/>
                <a:tabLst/>
                <a:defRPr/>
              </a:pPr>
              <a:r>
                <a:rPr kumimoji="0" lang="en-US" sz="6000" b="0" i="0" u="none" strike="noStrike" kern="1200" cap="none" spc="174" normalizeH="0" baseline="0" noProof="0" dirty="0">
                  <a:ln>
                    <a:noFill/>
                  </a:ln>
                  <a:solidFill>
                    <a:srgbClr val="F8FBFD"/>
                  </a:solidFill>
                  <a:effectLst/>
                  <a:uLnTx/>
                  <a:uFillTx/>
                  <a:latin typeface="Montserrat Classic Bold"/>
                  <a:ea typeface="+mn-ea"/>
                  <a:cs typeface="+mn-cs"/>
                </a:rPr>
                <a:t>Mean of Finance</a:t>
              </a:r>
            </a:p>
          </p:txBody>
        </p:sp>
        <p:sp>
          <p:nvSpPr>
            <p:cNvPr id="6" name="TextBox 6"/>
            <p:cNvSpPr txBox="1"/>
            <p:nvPr/>
          </p:nvSpPr>
          <p:spPr>
            <a:xfrm>
              <a:off x="1068917" y="805769"/>
              <a:ext cx="23729950" cy="8259383"/>
            </a:xfrm>
            <a:prstGeom prst="rect">
              <a:avLst/>
            </a:prstGeom>
          </p:spPr>
          <p:txBody>
            <a:bodyPr wrap="square" lIns="0" tIns="0" rIns="0" bIns="0" rtlCol="0" anchor="t">
              <a:spAutoFit/>
            </a:bodyPr>
            <a:lstStyle/>
            <a:p>
              <a:pPr marL="457200" marR="0" lvl="0" indent="-457200" algn="just" defTabSz="914400" rtl="0" eaLnBrk="1" fontAlgn="auto" latinLnBrk="0" hangingPunct="1">
                <a:lnSpc>
                  <a:spcPts val="4500"/>
                </a:lnSpc>
                <a:spcBef>
                  <a:spcPts val="0"/>
                </a:spcBef>
                <a:spcAft>
                  <a:spcPts val="0"/>
                </a:spcAft>
                <a:buClrTx/>
                <a:buSzTx/>
                <a:buFont typeface="Wingdings" panose="05000000000000000000" pitchFamily="2" charset="2"/>
                <a:buChar char="q"/>
                <a:tabLst/>
                <a:defRPr/>
              </a:pPr>
              <a:r>
                <a:rPr lang="en-US" sz="3000" dirty="0">
                  <a:solidFill>
                    <a:schemeClr val="bg1"/>
                  </a:solidFill>
                  <a:latin typeface="Montserrat Light" panose="00000400000000000000" pitchFamily="2" charset="0"/>
                </a:rPr>
                <a:t>As per latest </a:t>
              </a:r>
              <a:r>
                <a:rPr lang="en-US" sz="3000" b="1" u="sng" dirty="0">
                  <a:solidFill>
                    <a:srgbClr val="FFC000"/>
                  </a:solidFill>
                  <a:latin typeface="Montserrat Light" panose="00000400000000000000" pitchFamily="2" charset="0"/>
                </a:rPr>
                <a:t>Circular no. 21/2020 dated 14.02.2020</a:t>
              </a:r>
              <a:endParaRPr lang="en-US" sz="3000" dirty="0">
                <a:solidFill>
                  <a:schemeClr val="bg1"/>
                </a:solidFill>
                <a:latin typeface="Montserrat Light" panose="00000400000000000000" pitchFamily="2" charset="0"/>
              </a:endParaRPr>
            </a:p>
            <a:p>
              <a:pPr marL="900113" indent="-457200" algn="just">
                <a:lnSpc>
                  <a:spcPts val="4500"/>
                </a:lnSpc>
                <a:buFont typeface="Wingdings" panose="05000000000000000000" pitchFamily="2" charset="2"/>
                <a:buChar char="§"/>
                <a:defRPr/>
              </a:pPr>
              <a:r>
                <a:rPr lang="en-US" sz="3000" dirty="0">
                  <a:solidFill>
                    <a:schemeClr val="bg1"/>
                  </a:solidFill>
                  <a:latin typeface="Montserrat Light" panose="00000400000000000000" pitchFamily="2" charset="0"/>
                </a:rPr>
                <a:t>Applicability -  estimated cost of project is Rs. 25.00 Crore or more.</a:t>
              </a:r>
            </a:p>
            <a:p>
              <a:pPr marL="442913" algn="just">
                <a:lnSpc>
                  <a:spcPts val="4500"/>
                </a:lnSpc>
                <a:defRPr/>
              </a:pPr>
              <a:endParaRPr lang="en-US" sz="3000" dirty="0">
                <a:solidFill>
                  <a:schemeClr val="bg1"/>
                </a:solidFill>
                <a:latin typeface="Montserrat Light" panose="00000400000000000000" pitchFamily="2" charset="0"/>
              </a:endParaRPr>
            </a:p>
            <a:p>
              <a:pPr marL="900113" indent="-457200" algn="just">
                <a:lnSpc>
                  <a:spcPts val="4500"/>
                </a:lnSpc>
                <a:buFont typeface="Wingdings" panose="05000000000000000000" pitchFamily="2" charset="2"/>
                <a:buChar char="§"/>
                <a:defRPr/>
              </a:pPr>
              <a:r>
                <a:rPr lang="en-US" sz="3000" dirty="0">
                  <a:solidFill>
                    <a:schemeClr val="bg1"/>
                  </a:solidFill>
                  <a:latin typeface="Montserrat Light" panose="00000400000000000000" pitchFamily="2" charset="0"/>
                </a:rPr>
                <a:t>Certified  by the chartered accountant as per SA – 3400 – “Report on Examination of Prospective Financial Information”.</a:t>
              </a:r>
            </a:p>
            <a:p>
              <a:pPr marL="442913" algn="just">
                <a:lnSpc>
                  <a:spcPts val="4500"/>
                </a:lnSpc>
                <a:defRPr/>
              </a:pPr>
              <a:endParaRPr lang="en-US" sz="3000" dirty="0">
                <a:solidFill>
                  <a:schemeClr val="bg1"/>
                </a:solidFill>
                <a:latin typeface="Montserrat Light" panose="00000400000000000000" pitchFamily="2" charset="0"/>
              </a:endParaRPr>
            </a:p>
            <a:p>
              <a:pPr marL="900113" indent="-457200" algn="just">
                <a:lnSpc>
                  <a:spcPts val="4500"/>
                </a:lnSpc>
                <a:buFont typeface="Wingdings" panose="05000000000000000000" pitchFamily="2" charset="2"/>
                <a:buChar char="§"/>
                <a:defRPr/>
              </a:pPr>
              <a:r>
                <a:rPr lang="en-US" sz="3000" dirty="0">
                  <a:solidFill>
                    <a:schemeClr val="bg1"/>
                  </a:solidFill>
                  <a:latin typeface="Montserrat Light" panose="00000400000000000000" pitchFamily="2" charset="0"/>
                </a:rPr>
                <a:t>All estimations, projection &amp; other details about the project related to construction cost, interest cost, receipts from allottees, Institutional loan, other borrowing, expenses no forming part of estimated cost (Advertisement, Marketing, Administrative &amp; other cost)</a:t>
              </a:r>
            </a:p>
            <a:p>
              <a:pPr marL="457200" marR="0" lvl="0" indent="-457200" algn="just" defTabSz="914400" rtl="0" eaLnBrk="1" fontAlgn="auto" latinLnBrk="0" hangingPunct="1">
                <a:lnSpc>
                  <a:spcPts val="4500"/>
                </a:lnSpc>
                <a:spcBef>
                  <a:spcPts val="0"/>
                </a:spcBef>
                <a:spcAft>
                  <a:spcPts val="0"/>
                </a:spcAft>
                <a:buClrTx/>
                <a:buSzTx/>
                <a:buFont typeface="Wingdings" panose="05000000000000000000" pitchFamily="2" charset="2"/>
                <a:buChar char="q"/>
                <a:tabLst/>
                <a:defRPr/>
              </a:pPr>
              <a:endParaRPr lang="en-US" sz="3000" dirty="0">
                <a:solidFill>
                  <a:schemeClr val="bg1"/>
                </a:solidFill>
                <a:latin typeface="Montserrat Light" panose="00000400000000000000" pitchFamily="2" charset="0"/>
              </a:endParaRPr>
            </a:p>
            <a:p>
              <a:pPr marR="0" lvl="0" algn="just" defTabSz="914400" rtl="0" eaLnBrk="1" fontAlgn="auto" latinLnBrk="0" hangingPunct="1">
                <a:lnSpc>
                  <a:spcPts val="4500"/>
                </a:lnSpc>
                <a:spcBef>
                  <a:spcPts val="0"/>
                </a:spcBef>
                <a:spcAft>
                  <a:spcPts val="0"/>
                </a:spcAft>
                <a:buClrTx/>
                <a:buSzTx/>
                <a:tabLst/>
                <a:defRPr/>
              </a:pPr>
              <a:endParaRPr lang="en-US" sz="3000" dirty="0">
                <a:solidFill>
                  <a:schemeClr val="bg1"/>
                </a:solidFill>
                <a:latin typeface="Montserrat Light" panose="00000400000000000000" pitchFamily="2" charset="0"/>
              </a:endParaRPr>
            </a:p>
            <a:p>
              <a:pPr marL="457200" marR="0" lvl="0" indent="-457200" algn="just" defTabSz="914400" rtl="0" eaLnBrk="1" fontAlgn="auto" latinLnBrk="0" hangingPunct="1">
                <a:lnSpc>
                  <a:spcPts val="4500"/>
                </a:lnSpc>
                <a:spcBef>
                  <a:spcPts val="0"/>
                </a:spcBef>
                <a:spcAft>
                  <a:spcPts val="0"/>
                </a:spcAft>
                <a:buClrTx/>
                <a:buSzTx/>
                <a:buFont typeface="Wingdings" panose="05000000000000000000" pitchFamily="2" charset="2"/>
                <a:buChar char="q"/>
                <a:tabLst/>
                <a:defRPr/>
              </a:pPr>
              <a:endParaRPr lang="en-US" sz="3000" b="1" u="sng" dirty="0">
                <a:solidFill>
                  <a:schemeClr val="bg1"/>
                </a:solidFill>
                <a:latin typeface="Montserrat Light" panose="00000400000000000000" pitchFamily="2" charset="0"/>
              </a:endParaRPr>
            </a:p>
            <a:p>
              <a:pPr marR="0" lvl="0" algn="just" defTabSz="914400" rtl="0" eaLnBrk="1" fontAlgn="auto" latinLnBrk="0" hangingPunct="1">
                <a:lnSpc>
                  <a:spcPts val="4500"/>
                </a:lnSpc>
                <a:spcBef>
                  <a:spcPts val="0"/>
                </a:spcBef>
                <a:spcAft>
                  <a:spcPts val="0"/>
                </a:spcAft>
                <a:buClrTx/>
                <a:buSzTx/>
                <a:tabLst/>
                <a:defRPr/>
              </a:pPr>
              <a:endParaRPr lang="en-US" sz="3000" dirty="0">
                <a:solidFill>
                  <a:schemeClr val="bg1"/>
                </a:solidFill>
                <a:latin typeface="Montserrat Light" panose="00000400000000000000" pitchFamily="2" charset="0"/>
              </a:endParaRPr>
            </a:p>
          </p:txBody>
        </p:sp>
      </p:grpSp>
    </p:spTree>
    <p:extLst>
      <p:ext uri="{BB962C8B-B14F-4D97-AF65-F5344CB8AC3E}">
        <p14:creationId xmlns:p14="http://schemas.microsoft.com/office/powerpoint/2010/main" val="4097706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15572"/>
          <a:stretch>
            <a:fillRect/>
          </a:stretch>
        </p:blipFill>
        <p:spPr>
          <a:xfrm>
            <a:off x="0" y="0"/>
            <a:ext cx="18288000" cy="10287000"/>
          </a:xfrm>
          <a:prstGeom prst="rect">
            <a:avLst/>
          </a:prstGeom>
        </p:spPr>
      </p:pic>
      <p:grpSp>
        <p:nvGrpSpPr>
          <p:cNvPr id="3" name="Group 3"/>
          <p:cNvGrpSpPr/>
          <p:nvPr/>
        </p:nvGrpSpPr>
        <p:grpSpPr>
          <a:xfrm>
            <a:off x="2015208" y="3559324"/>
            <a:ext cx="13753528" cy="3384376"/>
            <a:chOff x="2592288" y="1443765"/>
            <a:chExt cx="18338037" cy="4512502"/>
          </a:xfrm>
        </p:grpSpPr>
        <p:sp>
          <p:nvSpPr>
            <p:cNvPr id="4" name="AutoShape 4"/>
            <p:cNvSpPr/>
            <p:nvPr/>
          </p:nvSpPr>
          <p:spPr>
            <a:xfrm>
              <a:off x="2592288" y="1443765"/>
              <a:ext cx="18338037" cy="4512502"/>
            </a:xfrm>
            <a:prstGeom prst="rect">
              <a:avLst/>
            </a:prstGeom>
            <a:solidFill>
              <a:srgbClr val="053D57">
                <a:alpha val="89804"/>
              </a:srgbClr>
            </a:solidFill>
          </p:spPr>
          <p:txBody>
            <a:bodyPr/>
            <a:lstStyle/>
            <a:p>
              <a:endParaRPr lang="en-IN"/>
            </a:p>
          </p:txBody>
        </p:sp>
        <p:sp>
          <p:nvSpPr>
            <p:cNvPr id="8" name="AutoShape 8"/>
            <p:cNvSpPr/>
            <p:nvPr/>
          </p:nvSpPr>
          <p:spPr>
            <a:xfrm>
              <a:off x="9139517" y="5284192"/>
              <a:ext cx="5915653" cy="231791"/>
            </a:xfrm>
            <a:prstGeom prst="rect">
              <a:avLst/>
            </a:prstGeom>
            <a:solidFill>
              <a:srgbClr val="F8FBFD"/>
            </a:solidFill>
          </p:spPr>
          <p:txBody>
            <a:bodyPr/>
            <a:lstStyle/>
            <a:p>
              <a:endParaRPr lang="en-IN"/>
            </a:p>
          </p:txBody>
        </p:sp>
      </p:grpSp>
      <p:sp>
        <p:nvSpPr>
          <p:cNvPr id="9" name="TextBox 4">
            <a:extLst>
              <a:ext uri="{FF2B5EF4-FFF2-40B4-BE49-F238E27FC236}">
                <a16:creationId xmlns:a16="http://schemas.microsoft.com/office/drawing/2014/main" id="{DE0CB00D-F805-700C-90C0-BE5F6C67F556}"/>
              </a:ext>
            </a:extLst>
          </p:cNvPr>
          <p:cNvSpPr txBox="1"/>
          <p:nvPr/>
        </p:nvSpPr>
        <p:spPr>
          <a:xfrm>
            <a:off x="2917471" y="4495428"/>
            <a:ext cx="12453058" cy="1682064"/>
          </a:xfrm>
          <a:prstGeom prst="rect">
            <a:avLst/>
          </a:prstGeom>
        </p:spPr>
        <p:txBody>
          <a:bodyPr lIns="0" tIns="0" rIns="0" bIns="0" rtlCol="0" anchor="t">
            <a:spAutoFit/>
          </a:bodyPr>
          <a:lstStyle/>
          <a:p>
            <a:pPr algn="ctr">
              <a:lnSpc>
                <a:spcPts val="4500"/>
              </a:lnSpc>
            </a:pPr>
            <a:r>
              <a:rPr lang="en-US" sz="10000" spc="30" dirty="0">
                <a:solidFill>
                  <a:srgbClr val="F8FBFD"/>
                </a:solidFill>
                <a:latin typeface="Montserrat Light"/>
              </a:rPr>
              <a:t>Thank You !!</a:t>
            </a:r>
          </a:p>
          <a:p>
            <a:pPr algn="ctr">
              <a:lnSpc>
                <a:spcPts val="4500"/>
              </a:lnSpc>
            </a:pPr>
            <a:r>
              <a:rPr lang="en-US" sz="3000" spc="30" dirty="0">
                <a:solidFill>
                  <a:srgbClr val="F8FBFD"/>
                </a:solidFill>
                <a:latin typeface="Montserrat Light"/>
              </a:rPr>
              <a:t>(for any queries you may write @ </a:t>
            </a:r>
            <a:r>
              <a:rPr lang="en-US" sz="3000" spc="30" dirty="0">
                <a:solidFill>
                  <a:srgbClr val="F8FBFD"/>
                </a:solidFill>
                <a:latin typeface="Montserrat Light"/>
                <a:hlinkClick r:id="rId3">
                  <a:extLst>
                    <a:ext uri="{A12FA001-AC4F-418D-AE19-62706E023703}">
                      <ahyp:hlinkClr xmlns:ahyp="http://schemas.microsoft.com/office/drawing/2018/hyperlinkcolor" val="tx"/>
                    </a:ext>
                  </a:extLst>
                </a:hlinkClick>
              </a:rPr>
              <a:t>ahdoshi@ksdassociates.com</a:t>
            </a:r>
            <a:r>
              <a:rPr lang="en-US" sz="3000" spc="30" dirty="0">
                <a:solidFill>
                  <a:srgbClr val="F8FBFD"/>
                </a:solidFill>
                <a:latin typeface="Montserrat Light"/>
              </a:rPr>
              <a:t> or contact @ 9427774002</a:t>
            </a:r>
          </a:p>
        </p:txBody>
      </p:sp>
    </p:spTree>
    <p:extLst>
      <p:ext uri="{BB962C8B-B14F-4D97-AF65-F5344CB8AC3E}">
        <p14:creationId xmlns:p14="http://schemas.microsoft.com/office/powerpoint/2010/main" val="40571577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3709" b="13709"/>
          <a:stretch>
            <a:fillRect/>
          </a:stretch>
        </p:blipFill>
        <p:spPr>
          <a:xfrm>
            <a:off x="0" y="0"/>
            <a:ext cx="18288000" cy="10287000"/>
          </a:xfrm>
          <a:prstGeom prst="rect">
            <a:avLst/>
          </a:prstGeom>
        </p:spPr>
      </p:pic>
      <p:grpSp>
        <p:nvGrpSpPr>
          <p:cNvPr id="3" name="Group 3"/>
          <p:cNvGrpSpPr/>
          <p:nvPr/>
        </p:nvGrpSpPr>
        <p:grpSpPr>
          <a:xfrm>
            <a:off x="25400" y="287516"/>
            <a:ext cx="18288000" cy="10287000"/>
            <a:chOff x="35631" y="-1154247"/>
            <a:chExt cx="25654000" cy="10580914"/>
          </a:xfrm>
        </p:grpSpPr>
        <p:sp>
          <p:nvSpPr>
            <p:cNvPr id="4" name="AutoShape 4"/>
            <p:cNvSpPr/>
            <p:nvPr/>
          </p:nvSpPr>
          <p:spPr>
            <a:xfrm>
              <a:off x="35631" y="-32251"/>
              <a:ext cx="25654000" cy="8229600"/>
            </a:xfrm>
            <a:prstGeom prst="rect">
              <a:avLst/>
            </a:prstGeom>
            <a:solidFill>
              <a:srgbClr val="053D57">
                <a:alpha val="89804"/>
              </a:srgbClr>
            </a:solidFill>
          </p:spPr>
          <p:txBody>
            <a:bodyPr/>
            <a:lstStyle/>
            <a:p>
              <a:endParaRPr lang="en-IN"/>
            </a:p>
          </p:txBody>
        </p:sp>
        <p:sp>
          <p:nvSpPr>
            <p:cNvPr id="5" name="TextBox 5"/>
            <p:cNvSpPr txBox="1"/>
            <p:nvPr/>
          </p:nvSpPr>
          <p:spPr>
            <a:xfrm>
              <a:off x="1068917" y="-1154247"/>
              <a:ext cx="23729950" cy="935069"/>
            </a:xfrm>
            <a:prstGeom prst="rect">
              <a:avLst/>
            </a:prstGeom>
          </p:spPr>
          <p:txBody>
            <a:bodyPr wrap="square" lIns="0" tIns="0" rIns="0" bIns="0" rtlCol="0" anchor="t">
              <a:spAutoFit/>
            </a:bodyPr>
            <a:lstStyle/>
            <a:p>
              <a:pPr marL="0" marR="0" lvl="0" indent="0" algn="ctr" defTabSz="914400" rtl="0" eaLnBrk="1" fontAlgn="auto" latinLnBrk="0" hangingPunct="1">
                <a:lnSpc>
                  <a:spcPts val="7860"/>
                </a:lnSpc>
                <a:spcBef>
                  <a:spcPts val="0"/>
                </a:spcBef>
                <a:spcAft>
                  <a:spcPts val="0"/>
                </a:spcAft>
                <a:buClrTx/>
                <a:buSzTx/>
                <a:buFontTx/>
                <a:buNone/>
                <a:tabLst/>
                <a:defRPr/>
              </a:pPr>
              <a:r>
                <a:rPr kumimoji="0" lang="en-US" sz="6000" b="0" i="0" u="none" strike="noStrike" kern="1200" cap="none" spc="174" normalizeH="0" baseline="0" noProof="0" dirty="0">
                  <a:ln>
                    <a:noFill/>
                  </a:ln>
                  <a:solidFill>
                    <a:srgbClr val="F8FBFD"/>
                  </a:solidFill>
                  <a:effectLst/>
                  <a:uLnTx/>
                  <a:uFillTx/>
                  <a:latin typeface="Montserrat Classic Bold"/>
                  <a:ea typeface="+mn-ea"/>
                  <a:cs typeface="+mn-cs"/>
                </a:rPr>
                <a:t>Section 2(k) – Carpet Area</a:t>
              </a:r>
            </a:p>
          </p:txBody>
        </p:sp>
        <p:sp>
          <p:nvSpPr>
            <p:cNvPr id="6" name="TextBox 6"/>
            <p:cNvSpPr txBox="1"/>
            <p:nvPr/>
          </p:nvSpPr>
          <p:spPr>
            <a:xfrm>
              <a:off x="997656" y="336286"/>
              <a:ext cx="23729950" cy="9090381"/>
            </a:xfrm>
            <a:prstGeom prst="rect">
              <a:avLst/>
            </a:prstGeom>
          </p:spPr>
          <p:txBody>
            <a:bodyPr wrap="square" lIns="0" tIns="0" rIns="0" bIns="0" rtlCol="0" anchor="t">
              <a:spAutoFit/>
            </a:bodyPr>
            <a:lstStyle/>
            <a:p>
              <a:pPr marL="285750" marR="0" lvl="0" indent="-285750" algn="just" defTabSz="914400" rtl="0" eaLnBrk="1" fontAlgn="auto" latinLnBrk="0" hangingPunct="1">
                <a:lnSpc>
                  <a:spcPct val="100000"/>
                </a:lnSpc>
                <a:spcBef>
                  <a:spcPts val="1000"/>
                </a:spcBef>
                <a:spcAft>
                  <a:spcPts val="0"/>
                </a:spcAft>
                <a:buClrTx/>
                <a:buSzTx/>
                <a:buNone/>
                <a:tabLst/>
                <a:defRPr/>
              </a:pPr>
              <a:r>
                <a:rPr lang="en-US" sz="3000" dirty="0">
                  <a:solidFill>
                    <a:schemeClr val="bg1"/>
                  </a:solidFill>
                  <a:latin typeface="Montserrat Light" panose="00000400000000000000" pitchFamily="2" charset="0"/>
                </a:rPr>
                <a:t>Carpet Area means</a:t>
              </a:r>
            </a:p>
            <a:p>
              <a:pPr marL="742950" marR="0" lvl="1" indent="-285750" algn="just" fontAlgn="auto">
                <a:lnSpc>
                  <a:spcPct val="100000"/>
                </a:lnSpc>
                <a:spcAft>
                  <a:spcPts val="0"/>
                </a:spcAft>
                <a:buClrTx/>
                <a:buSzTx/>
                <a:buFont typeface="Wingdings" pitchFamily="2" charset="2"/>
                <a:buChar char="ü"/>
                <a:tabLst/>
                <a:defRPr/>
              </a:pPr>
              <a:r>
                <a:rPr lang="en-US" sz="3000" b="1" u="sng" dirty="0">
                  <a:solidFill>
                    <a:schemeClr val="bg1"/>
                  </a:solidFill>
                  <a:latin typeface="Montserrat Light" panose="00000400000000000000" pitchFamily="2" charset="0"/>
                </a:rPr>
                <a:t>net usable floor area</a:t>
              </a:r>
              <a:r>
                <a:rPr lang="en-US" sz="3000" dirty="0">
                  <a:solidFill>
                    <a:schemeClr val="bg1"/>
                  </a:solidFill>
                  <a:latin typeface="Montserrat Light" panose="00000400000000000000" pitchFamily="2" charset="0"/>
                </a:rPr>
                <a:t> of an apartment, </a:t>
              </a:r>
              <a:r>
                <a:rPr lang="en-US" sz="3000" b="1" u="sng" dirty="0">
                  <a:solidFill>
                    <a:schemeClr val="bg1"/>
                  </a:solidFill>
                  <a:latin typeface="Montserrat Light" panose="00000400000000000000" pitchFamily="2" charset="0"/>
                </a:rPr>
                <a:t>excluding</a:t>
              </a:r>
            </a:p>
            <a:p>
              <a:pPr marR="0" lvl="1" algn="just" fontAlgn="auto">
                <a:lnSpc>
                  <a:spcPct val="100000"/>
                </a:lnSpc>
                <a:spcAft>
                  <a:spcPts val="0"/>
                </a:spcAft>
                <a:buClrTx/>
                <a:buSzTx/>
                <a:tabLst/>
                <a:defRPr/>
              </a:pPr>
              <a:endParaRPr lang="en-US" sz="3000" dirty="0">
                <a:solidFill>
                  <a:schemeClr val="bg1"/>
                </a:solidFill>
                <a:latin typeface="Montserrat Light" panose="00000400000000000000" pitchFamily="2" charset="0"/>
              </a:endParaRPr>
            </a:p>
            <a:p>
              <a:pPr marL="742950" marR="0" lvl="1" indent="-285750" algn="just" fontAlgn="auto">
                <a:lnSpc>
                  <a:spcPct val="100000"/>
                </a:lnSpc>
                <a:spcAft>
                  <a:spcPts val="0"/>
                </a:spcAft>
                <a:buClrTx/>
                <a:buSzTx/>
                <a:buFont typeface="Wingdings" pitchFamily="2" charset="2"/>
                <a:buChar char="ü"/>
                <a:tabLst/>
                <a:defRPr/>
              </a:pPr>
              <a:r>
                <a:rPr lang="en-IN" sz="3000" dirty="0">
                  <a:solidFill>
                    <a:schemeClr val="bg1"/>
                  </a:solidFill>
                  <a:latin typeface="Montserrat Light" panose="00000400000000000000" pitchFamily="2" charset="0"/>
                </a:rPr>
                <a:t>the area </a:t>
              </a:r>
              <a:r>
                <a:rPr lang="en-IN" sz="3000" b="1" u="sng" dirty="0">
                  <a:solidFill>
                    <a:schemeClr val="bg1"/>
                  </a:solidFill>
                  <a:latin typeface="Montserrat Light" panose="00000400000000000000" pitchFamily="2" charset="0"/>
                </a:rPr>
                <a:t>covered by external walls</a:t>
              </a:r>
              <a:r>
                <a:rPr lang="en-IN" sz="3000" dirty="0">
                  <a:solidFill>
                    <a:schemeClr val="bg1"/>
                  </a:solidFill>
                  <a:latin typeface="Montserrat Light" panose="00000400000000000000" pitchFamily="2" charset="0"/>
                </a:rPr>
                <a:t>,</a:t>
              </a:r>
            </a:p>
            <a:p>
              <a:pPr marR="0" lvl="1" algn="just" fontAlgn="auto">
                <a:lnSpc>
                  <a:spcPct val="100000"/>
                </a:lnSpc>
                <a:spcAft>
                  <a:spcPts val="0"/>
                </a:spcAft>
                <a:buClrTx/>
                <a:buSzTx/>
                <a:tabLst/>
                <a:defRPr/>
              </a:pPr>
              <a:endParaRPr lang="en-IN" sz="2500" dirty="0">
                <a:solidFill>
                  <a:schemeClr val="bg1"/>
                </a:solidFill>
                <a:latin typeface="Montserrat Light" panose="00000400000000000000" pitchFamily="2" charset="0"/>
              </a:endParaRPr>
            </a:p>
            <a:p>
              <a:pPr marL="742950" marR="0" lvl="1" indent="-285750" algn="just" fontAlgn="auto">
                <a:lnSpc>
                  <a:spcPct val="100000"/>
                </a:lnSpc>
                <a:spcAft>
                  <a:spcPts val="0"/>
                </a:spcAft>
                <a:buClrTx/>
                <a:buSzTx/>
                <a:buFont typeface="Wingdings" pitchFamily="2" charset="2"/>
                <a:buChar char="ü"/>
                <a:tabLst/>
                <a:defRPr/>
              </a:pPr>
              <a:r>
                <a:rPr lang="en-US" sz="3000" dirty="0">
                  <a:solidFill>
                    <a:schemeClr val="bg1"/>
                  </a:solidFill>
                  <a:latin typeface="Montserrat Light" panose="00000400000000000000" pitchFamily="2" charset="0"/>
                </a:rPr>
                <a:t>area under </a:t>
              </a:r>
              <a:r>
                <a:rPr lang="en-US" sz="3000" b="1" u="sng" dirty="0">
                  <a:solidFill>
                    <a:schemeClr val="bg1"/>
                  </a:solidFill>
                  <a:latin typeface="Montserrat Light" panose="00000400000000000000" pitchFamily="2" charset="0"/>
                </a:rPr>
                <a:t>service shafts</a:t>
              </a:r>
              <a:r>
                <a:rPr lang="en-US" sz="3000" dirty="0">
                  <a:solidFill>
                    <a:schemeClr val="bg1"/>
                  </a:solidFill>
                  <a:latin typeface="Montserrat Light" panose="00000400000000000000" pitchFamily="2" charset="0"/>
                </a:rPr>
                <a:t>,</a:t>
              </a:r>
            </a:p>
            <a:p>
              <a:pPr marR="0" lvl="1" algn="just" fontAlgn="auto">
                <a:lnSpc>
                  <a:spcPct val="100000"/>
                </a:lnSpc>
                <a:spcAft>
                  <a:spcPts val="0"/>
                </a:spcAft>
                <a:buClrTx/>
                <a:buSzTx/>
                <a:tabLst/>
                <a:defRPr/>
              </a:pPr>
              <a:endParaRPr lang="en-US" sz="2500" dirty="0">
                <a:solidFill>
                  <a:schemeClr val="bg1"/>
                </a:solidFill>
                <a:latin typeface="Montserrat Light" panose="00000400000000000000" pitchFamily="2" charset="0"/>
              </a:endParaRPr>
            </a:p>
            <a:p>
              <a:pPr marL="742950" marR="0" lvl="1" indent="-285750" algn="just" fontAlgn="auto">
                <a:lnSpc>
                  <a:spcPct val="100000"/>
                </a:lnSpc>
                <a:spcAft>
                  <a:spcPts val="0"/>
                </a:spcAft>
                <a:buClrTx/>
                <a:buSzTx/>
                <a:buFont typeface="Wingdings" pitchFamily="2" charset="2"/>
                <a:buChar char="ü"/>
                <a:tabLst/>
                <a:defRPr/>
              </a:pPr>
              <a:r>
                <a:rPr lang="en-US" sz="3000" b="1" u="sng" dirty="0">
                  <a:solidFill>
                    <a:schemeClr val="bg1"/>
                  </a:solidFill>
                  <a:latin typeface="Montserrat Light" panose="00000400000000000000" pitchFamily="2" charset="0"/>
                </a:rPr>
                <a:t>exclusive balcony or verandah</a:t>
              </a:r>
              <a:r>
                <a:rPr lang="en-US" sz="3000" dirty="0">
                  <a:solidFill>
                    <a:schemeClr val="bg1"/>
                  </a:solidFill>
                  <a:latin typeface="Montserrat Light" panose="00000400000000000000" pitchFamily="2" charset="0"/>
                </a:rPr>
                <a:t> and exclusive </a:t>
              </a:r>
              <a:r>
                <a:rPr lang="en-US" sz="3000" b="1" u="sng" dirty="0">
                  <a:solidFill>
                    <a:schemeClr val="bg1"/>
                  </a:solidFill>
                  <a:latin typeface="Montserrat Light" panose="00000400000000000000" pitchFamily="2" charset="0"/>
                </a:rPr>
                <a:t>open terrace</a:t>
              </a:r>
              <a:r>
                <a:rPr lang="en-US" sz="3000" dirty="0">
                  <a:solidFill>
                    <a:schemeClr val="bg1"/>
                  </a:solidFill>
                  <a:latin typeface="Montserrat Light" panose="00000400000000000000" pitchFamily="2" charset="0"/>
                </a:rPr>
                <a:t> area,</a:t>
              </a:r>
            </a:p>
            <a:p>
              <a:pPr marR="0" lvl="1" algn="just" fontAlgn="auto">
                <a:lnSpc>
                  <a:spcPct val="100000"/>
                </a:lnSpc>
                <a:spcAft>
                  <a:spcPts val="0"/>
                </a:spcAft>
                <a:buClrTx/>
                <a:buSzTx/>
                <a:tabLst/>
                <a:defRPr/>
              </a:pPr>
              <a:endParaRPr lang="en-US" sz="2500" dirty="0">
                <a:solidFill>
                  <a:schemeClr val="bg1"/>
                </a:solidFill>
                <a:latin typeface="Montserrat Light" panose="00000400000000000000" pitchFamily="2" charset="0"/>
              </a:endParaRPr>
            </a:p>
            <a:p>
              <a:pPr marL="742950" lvl="1" indent="-285750" algn="just">
                <a:buFont typeface="Wingdings" pitchFamily="2" charset="2"/>
                <a:buChar char="ü"/>
                <a:defRPr/>
              </a:pPr>
              <a:r>
                <a:rPr lang="en-US" sz="3000" dirty="0">
                  <a:solidFill>
                    <a:schemeClr val="bg1"/>
                  </a:solidFill>
                  <a:latin typeface="Montserrat Light" panose="00000400000000000000" pitchFamily="2" charset="0"/>
                </a:rPr>
                <a:t>but </a:t>
              </a:r>
              <a:r>
                <a:rPr lang="en-US" sz="3000" b="1" u="sng" dirty="0">
                  <a:solidFill>
                    <a:schemeClr val="bg1"/>
                  </a:solidFill>
                  <a:latin typeface="Montserrat Light" panose="00000400000000000000" pitchFamily="2" charset="0"/>
                </a:rPr>
                <a:t>includes the area covered by the internal partition walls</a:t>
              </a:r>
              <a:r>
                <a:rPr lang="en-US" sz="3000" dirty="0">
                  <a:solidFill>
                    <a:schemeClr val="bg1"/>
                  </a:solidFill>
                  <a:latin typeface="Montserrat Light" panose="00000400000000000000" pitchFamily="2" charset="0"/>
                </a:rPr>
                <a:t> of the apartment</a:t>
              </a:r>
            </a:p>
            <a:p>
              <a:pPr marL="742950" lvl="1" indent="-285750" algn="just">
                <a:buFont typeface="Wingdings" pitchFamily="2" charset="2"/>
                <a:buChar char="ü"/>
                <a:defRPr/>
              </a:pPr>
              <a:endParaRPr lang="en-US" sz="2500" spc="30" dirty="0">
                <a:solidFill>
                  <a:schemeClr val="bg1"/>
                </a:solidFill>
                <a:latin typeface="Montserrat Light" panose="00000400000000000000" pitchFamily="2" charset="0"/>
              </a:endParaRPr>
            </a:p>
            <a:p>
              <a:pPr marL="85725" lvl="1" algn="just">
                <a:defRPr/>
              </a:pPr>
              <a:r>
                <a:rPr lang="en-IN" sz="3000" dirty="0">
                  <a:solidFill>
                    <a:schemeClr val="bg1"/>
                  </a:solidFill>
                  <a:latin typeface="Montserrat Light" panose="00000400000000000000" pitchFamily="2" charset="0"/>
                </a:rPr>
                <a:t>Explanation— For the purpose of this clause, the expression "</a:t>
              </a:r>
              <a:r>
                <a:rPr lang="en-IN" sz="3000" b="1" u="sng" dirty="0">
                  <a:solidFill>
                    <a:schemeClr val="bg1"/>
                  </a:solidFill>
                  <a:latin typeface="Montserrat Light" panose="00000400000000000000" pitchFamily="2" charset="0"/>
                </a:rPr>
                <a:t>exclusive balcony or </a:t>
              </a:r>
              <a:r>
                <a:rPr lang="en-IN" sz="3000" b="1" u="sng" dirty="0" err="1">
                  <a:solidFill>
                    <a:schemeClr val="bg1"/>
                  </a:solidFill>
                  <a:latin typeface="Montserrat Light" panose="00000400000000000000" pitchFamily="2" charset="0"/>
                </a:rPr>
                <a:t>verandah</a:t>
              </a:r>
              <a:r>
                <a:rPr lang="en-IN" sz="3000" b="1" u="sng" dirty="0">
                  <a:solidFill>
                    <a:schemeClr val="bg1"/>
                  </a:solidFill>
                  <a:latin typeface="Montserrat Light" panose="00000400000000000000" pitchFamily="2" charset="0"/>
                </a:rPr>
                <a:t> area</a:t>
              </a:r>
              <a:r>
                <a:rPr lang="en-IN" sz="3000" dirty="0">
                  <a:solidFill>
                    <a:schemeClr val="bg1"/>
                  </a:solidFill>
                  <a:latin typeface="Montserrat Light" panose="00000400000000000000" pitchFamily="2" charset="0"/>
                </a:rPr>
                <a:t>" means the area of the balcony or </a:t>
              </a:r>
              <a:r>
                <a:rPr lang="en-IN" sz="3000" dirty="0" err="1">
                  <a:solidFill>
                    <a:schemeClr val="bg1"/>
                  </a:solidFill>
                  <a:latin typeface="Montserrat Light" panose="00000400000000000000" pitchFamily="2" charset="0"/>
                </a:rPr>
                <a:t>verandah</a:t>
              </a:r>
              <a:r>
                <a:rPr lang="en-IN" sz="3000" dirty="0">
                  <a:solidFill>
                    <a:schemeClr val="bg1"/>
                  </a:solidFill>
                  <a:latin typeface="Montserrat Light" panose="00000400000000000000" pitchFamily="2" charset="0"/>
                </a:rPr>
                <a:t>, as the case may be, which is appurtenant to the net usable floor area of an apartment, meant for the </a:t>
              </a:r>
              <a:r>
                <a:rPr lang="en-IN" sz="3000" b="1" u="sng" dirty="0">
                  <a:solidFill>
                    <a:schemeClr val="bg1"/>
                  </a:solidFill>
                  <a:latin typeface="Montserrat Light" panose="00000400000000000000" pitchFamily="2" charset="0"/>
                </a:rPr>
                <a:t>exclusive use of the allottee</a:t>
              </a:r>
              <a:r>
                <a:rPr lang="en-IN" sz="3000" dirty="0">
                  <a:solidFill>
                    <a:schemeClr val="bg1"/>
                  </a:solidFill>
                  <a:latin typeface="Montserrat Light" panose="00000400000000000000" pitchFamily="2" charset="0"/>
                </a:rPr>
                <a:t>; and "</a:t>
              </a:r>
              <a:r>
                <a:rPr lang="en-IN" sz="3000" b="1" u="sng" dirty="0">
                  <a:solidFill>
                    <a:schemeClr val="bg1"/>
                  </a:solidFill>
                  <a:latin typeface="Montserrat Light" panose="00000400000000000000" pitchFamily="2" charset="0"/>
                </a:rPr>
                <a:t>exclusive open terrace area</a:t>
              </a:r>
              <a:r>
                <a:rPr lang="en-IN" sz="3000" dirty="0">
                  <a:solidFill>
                    <a:schemeClr val="bg1"/>
                  </a:solidFill>
                  <a:latin typeface="Montserrat Light" panose="00000400000000000000" pitchFamily="2" charset="0"/>
                </a:rPr>
                <a:t>" means the area of open terrace which is appurtenant to the net usable floor area of an apartment, meant for the </a:t>
              </a:r>
              <a:r>
                <a:rPr lang="en-IN" sz="3000" b="1" u="sng" dirty="0">
                  <a:solidFill>
                    <a:schemeClr val="bg1"/>
                  </a:solidFill>
                  <a:latin typeface="Montserrat Light" panose="00000400000000000000" pitchFamily="2" charset="0"/>
                </a:rPr>
                <a:t>exclusive use of the allottee</a:t>
              </a:r>
              <a:r>
                <a:rPr lang="en-IN" sz="3000" dirty="0">
                  <a:solidFill>
                    <a:schemeClr val="bg1"/>
                  </a:solidFill>
                  <a:latin typeface="Montserrat Light" panose="00000400000000000000" pitchFamily="2" charset="0"/>
                </a:rPr>
                <a:t>;</a:t>
              </a:r>
            </a:p>
            <a:p>
              <a:pPr marL="742950" marR="0" lvl="1" indent="-285750" algn="just" fontAlgn="auto">
                <a:lnSpc>
                  <a:spcPct val="100000"/>
                </a:lnSpc>
                <a:spcAft>
                  <a:spcPts val="0"/>
                </a:spcAft>
                <a:buClrTx/>
                <a:buSzTx/>
                <a:buFont typeface="Wingdings" pitchFamily="2" charset="2"/>
                <a:buChar char="ü"/>
                <a:tabLst/>
                <a:defRPr/>
              </a:pPr>
              <a:endParaRPr lang="en-US" sz="3000" dirty="0">
                <a:solidFill>
                  <a:schemeClr val="bg1"/>
                </a:solidFill>
                <a:latin typeface="Montserrat Light" panose="00000400000000000000" pitchFamily="2" charset="0"/>
              </a:endParaRPr>
            </a:p>
            <a:p>
              <a:pPr marR="0" lvl="0" algn="just" defTabSz="914400" rtl="0" eaLnBrk="1" fontAlgn="auto" latinLnBrk="0" hangingPunct="1">
                <a:lnSpc>
                  <a:spcPts val="4500"/>
                </a:lnSpc>
                <a:spcBef>
                  <a:spcPts val="0"/>
                </a:spcBef>
                <a:spcAft>
                  <a:spcPts val="0"/>
                </a:spcAft>
                <a:buClrTx/>
                <a:buSzTx/>
                <a:tabLst/>
                <a:defRPr/>
              </a:pPr>
              <a:endParaRPr kumimoji="0" lang="en-US" sz="3000" b="0" i="0" u="none" strike="noStrike" kern="1200" cap="none" spc="30" normalizeH="0" baseline="0" noProof="0" dirty="0">
                <a:ln>
                  <a:noFill/>
                </a:ln>
                <a:solidFill>
                  <a:srgbClr val="F8FBFD"/>
                </a:solidFill>
                <a:effectLst/>
                <a:uLnTx/>
                <a:uFillTx/>
                <a:latin typeface="Montserrat Light"/>
                <a:ea typeface="+mn-ea"/>
                <a:cs typeface="+mn-cs"/>
              </a:endParaRPr>
            </a:p>
          </p:txBody>
        </p:sp>
      </p:grpSp>
      <p:sp>
        <p:nvSpPr>
          <p:cNvPr id="7" name="TextBox 6">
            <a:extLst>
              <a:ext uri="{FF2B5EF4-FFF2-40B4-BE49-F238E27FC236}">
                <a16:creationId xmlns:a16="http://schemas.microsoft.com/office/drawing/2014/main" id="{FD7D4A14-4922-D8FA-FEE8-AACEFF7CA580}"/>
              </a:ext>
            </a:extLst>
          </p:cNvPr>
          <p:cNvSpPr txBox="1"/>
          <p:nvPr/>
        </p:nvSpPr>
        <p:spPr>
          <a:xfrm>
            <a:off x="12456368" y="9607996"/>
            <a:ext cx="4392488" cy="391488"/>
          </a:xfrm>
          <a:prstGeom prst="rect">
            <a:avLst/>
          </a:prstGeom>
          <a:noFill/>
        </p:spPr>
        <p:txBody>
          <a:bodyPr wrap="square" rtlCol="0">
            <a:spAutoFit/>
          </a:bodyPr>
          <a:lstStyle/>
          <a:p>
            <a:endParaRPr lang="en-IN" dirty="0"/>
          </a:p>
        </p:txBody>
      </p:sp>
    </p:spTree>
    <p:extLst>
      <p:ext uri="{BB962C8B-B14F-4D97-AF65-F5344CB8AC3E}">
        <p14:creationId xmlns:p14="http://schemas.microsoft.com/office/powerpoint/2010/main" val="38931264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3709" b="13709"/>
          <a:stretch>
            <a:fillRect/>
          </a:stretch>
        </p:blipFill>
        <p:spPr>
          <a:xfrm>
            <a:off x="0" y="0"/>
            <a:ext cx="18288000" cy="10287000"/>
          </a:xfrm>
          <a:prstGeom prst="rect">
            <a:avLst/>
          </a:prstGeom>
        </p:spPr>
      </p:pic>
      <p:grpSp>
        <p:nvGrpSpPr>
          <p:cNvPr id="3" name="Group 3"/>
          <p:cNvGrpSpPr/>
          <p:nvPr/>
        </p:nvGrpSpPr>
        <p:grpSpPr>
          <a:xfrm>
            <a:off x="25400" y="287516"/>
            <a:ext cx="18288000" cy="10019743"/>
            <a:chOff x="35631" y="-1154247"/>
            <a:chExt cx="25654000" cy="10306019"/>
          </a:xfrm>
        </p:grpSpPr>
        <p:sp>
          <p:nvSpPr>
            <p:cNvPr id="4" name="AutoShape 4"/>
            <p:cNvSpPr/>
            <p:nvPr/>
          </p:nvSpPr>
          <p:spPr>
            <a:xfrm>
              <a:off x="35631" y="-32251"/>
              <a:ext cx="25654000" cy="8229600"/>
            </a:xfrm>
            <a:prstGeom prst="rect">
              <a:avLst/>
            </a:prstGeom>
            <a:solidFill>
              <a:srgbClr val="053D57">
                <a:alpha val="89804"/>
              </a:srgbClr>
            </a:solidFill>
          </p:spPr>
          <p:txBody>
            <a:bodyPr/>
            <a:lstStyle/>
            <a:p>
              <a:endParaRPr lang="en-IN"/>
            </a:p>
          </p:txBody>
        </p:sp>
        <p:sp>
          <p:nvSpPr>
            <p:cNvPr id="5" name="TextBox 5"/>
            <p:cNvSpPr txBox="1"/>
            <p:nvPr/>
          </p:nvSpPr>
          <p:spPr>
            <a:xfrm>
              <a:off x="1068917" y="-1154247"/>
              <a:ext cx="23729950" cy="935069"/>
            </a:xfrm>
            <a:prstGeom prst="rect">
              <a:avLst/>
            </a:prstGeom>
          </p:spPr>
          <p:txBody>
            <a:bodyPr wrap="square" lIns="0" tIns="0" rIns="0" bIns="0" rtlCol="0" anchor="t">
              <a:spAutoFit/>
            </a:bodyPr>
            <a:lstStyle/>
            <a:p>
              <a:pPr marL="0" marR="0" lvl="0" indent="0" algn="ctr" defTabSz="914400" rtl="0" eaLnBrk="1" fontAlgn="auto" latinLnBrk="0" hangingPunct="1">
                <a:lnSpc>
                  <a:spcPts val="7860"/>
                </a:lnSpc>
                <a:spcBef>
                  <a:spcPts val="0"/>
                </a:spcBef>
                <a:spcAft>
                  <a:spcPts val="0"/>
                </a:spcAft>
                <a:buClrTx/>
                <a:buSzTx/>
                <a:buFontTx/>
                <a:buNone/>
                <a:tabLst/>
                <a:defRPr/>
              </a:pPr>
              <a:r>
                <a:rPr kumimoji="0" lang="en-US" sz="6000" b="0" i="0" u="none" strike="noStrike" kern="1200" cap="none" spc="174" normalizeH="0" baseline="0" noProof="0" dirty="0">
                  <a:ln>
                    <a:noFill/>
                  </a:ln>
                  <a:solidFill>
                    <a:srgbClr val="F8FBFD"/>
                  </a:solidFill>
                  <a:effectLst/>
                  <a:uLnTx/>
                  <a:uFillTx/>
                  <a:latin typeface="Montserrat Classic Bold"/>
                  <a:ea typeface="+mn-ea"/>
                  <a:cs typeface="+mn-cs"/>
                </a:rPr>
                <a:t>Section 2(</a:t>
              </a:r>
              <a:r>
                <a:rPr kumimoji="0" lang="en-US" sz="6000" b="0" i="0" u="none" strike="noStrike" kern="1200" cap="none" spc="174" normalizeH="0" baseline="0" noProof="0" dirty="0" err="1">
                  <a:ln>
                    <a:noFill/>
                  </a:ln>
                  <a:solidFill>
                    <a:srgbClr val="F8FBFD"/>
                  </a:solidFill>
                  <a:effectLst/>
                  <a:uLnTx/>
                  <a:uFillTx/>
                  <a:latin typeface="Montserrat Classic Bold"/>
                  <a:ea typeface="+mn-ea"/>
                  <a:cs typeface="+mn-cs"/>
                </a:rPr>
                <a:t>zk</a:t>
              </a:r>
              <a:r>
                <a:rPr kumimoji="0" lang="en-US" sz="6000" b="0" i="0" u="none" strike="noStrike" kern="1200" cap="none" spc="174" normalizeH="0" baseline="0" noProof="0" dirty="0">
                  <a:ln>
                    <a:noFill/>
                  </a:ln>
                  <a:solidFill>
                    <a:srgbClr val="F8FBFD"/>
                  </a:solidFill>
                  <a:effectLst/>
                  <a:uLnTx/>
                  <a:uFillTx/>
                  <a:latin typeface="Montserrat Classic Bold"/>
                  <a:ea typeface="+mn-ea"/>
                  <a:cs typeface="+mn-cs"/>
                </a:rPr>
                <a:t>) – Promoter</a:t>
              </a:r>
            </a:p>
          </p:txBody>
        </p:sp>
        <p:sp>
          <p:nvSpPr>
            <p:cNvPr id="6" name="TextBox 6"/>
            <p:cNvSpPr txBox="1"/>
            <p:nvPr/>
          </p:nvSpPr>
          <p:spPr>
            <a:xfrm>
              <a:off x="962025" y="219680"/>
              <a:ext cx="23729950" cy="8932092"/>
            </a:xfrm>
            <a:prstGeom prst="rect">
              <a:avLst/>
            </a:prstGeom>
          </p:spPr>
          <p:txBody>
            <a:bodyPr wrap="square" lIns="0" tIns="0" rIns="0" bIns="0" rtlCol="0" anchor="t">
              <a:spAutoFit/>
            </a:bodyPr>
            <a:lstStyle/>
            <a:p>
              <a:pPr marL="285750" indent="-285750" algn="just">
                <a:lnSpc>
                  <a:spcPct val="100000"/>
                </a:lnSpc>
                <a:buNone/>
                <a:defRPr/>
              </a:pPr>
              <a:r>
                <a:rPr lang="en-US" sz="3000" dirty="0">
                  <a:solidFill>
                    <a:schemeClr val="bg1"/>
                  </a:solidFill>
                  <a:latin typeface="Montserrat Light" panose="00000400000000000000" pitchFamily="2" charset="0"/>
                </a:rPr>
                <a:t>Promoter means - </a:t>
              </a:r>
            </a:p>
            <a:p>
              <a:pPr marL="571500" indent="-571500" algn="just">
                <a:lnSpc>
                  <a:spcPct val="100000"/>
                </a:lnSpc>
                <a:buAutoNum type="romanLcParenBoth"/>
                <a:defRPr/>
              </a:pPr>
              <a:r>
                <a:rPr lang="en-US" sz="3000" dirty="0">
                  <a:solidFill>
                    <a:schemeClr val="bg1"/>
                  </a:solidFill>
                  <a:latin typeface="Montserrat Light" panose="00000400000000000000" pitchFamily="2" charset="0"/>
                </a:rPr>
                <a:t>a person who </a:t>
              </a:r>
              <a:r>
                <a:rPr lang="en-US" sz="3000" b="1" u="sng" dirty="0">
                  <a:solidFill>
                    <a:schemeClr val="bg1"/>
                  </a:solidFill>
                  <a:latin typeface="Montserrat Light" panose="00000400000000000000" pitchFamily="2" charset="0"/>
                </a:rPr>
                <a:t>constructs</a:t>
              </a:r>
              <a:r>
                <a:rPr lang="en-US" sz="3000" dirty="0">
                  <a:solidFill>
                    <a:schemeClr val="bg1"/>
                  </a:solidFill>
                  <a:latin typeface="Montserrat Light" panose="00000400000000000000" pitchFamily="2" charset="0"/>
                </a:rPr>
                <a:t> or </a:t>
              </a:r>
              <a:r>
                <a:rPr lang="en-US" sz="3000" b="1" u="sng" dirty="0">
                  <a:solidFill>
                    <a:schemeClr val="bg1"/>
                  </a:solidFill>
                  <a:latin typeface="Montserrat Light" panose="00000400000000000000" pitchFamily="2" charset="0"/>
                </a:rPr>
                <a:t>cause to be</a:t>
              </a:r>
              <a:r>
                <a:rPr lang="en-US" sz="3000" dirty="0">
                  <a:solidFill>
                    <a:schemeClr val="bg1"/>
                  </a:solidFill>
                  <a:latin typeface="Montserrat Light" panose="00000400000000000000" pitchFamily="2" charset="0"/>
                </a:rPr>
                <a:t> constructed an </a:t>
              </a:r>
              <a:r>
                <a:rPr lang="en-US" sz="3000" b="1" u="sng" dirty="0">
                  <a:solidFill>
                    <a:schemeClr val="bg1"/>
                  </a:solidFill>
                  <a:latin typeface="Montserrat Light" panose="00000400000000000000" pitchFamily="2" charset="0"/>
                </a:rPr>
                <a:t>independent building or building consisting of apartments</a:t>
              </a:r>
              <a:r>
                <a:rPr lang="en-US" sz="3000" dirty="0">
                  <a:solidFill>
                    <a:schemeClr val="bg1"/>
                  </a:solidFill>
                  <a:latin typeface="Montserrat Light" panose="00000400000000000000" pitchFamily="2" charset="0"/>
                </a:rPr>
                <a:t>, or converts an existing building or part thereof into apartments </a:t>
              </a:r>
              <a:r>
                <a:rPr lang="en-US" sz="3000" b="1" u="sng" dirty="0">
                  <a:solidFill>
                    <a:schemeClr val="bg1"/>
                  </a:solidFill>
                  <a:latin typeface="Montserrat Light" panose="00000400000000000000" pitchFamily="2" charset="0"/>
                </a:rPr>
                <a:t>for the purpose selling</a:t>
              </a:r>
              <a:r>
                <a:rPr lang="en-US" sz="3000" dirty="0">
                  <a:solidFill>
                    <a:schemeClr val="bg1"/>
                  </a:solidFill>
                  <a:latin typeface="Montserrat Light" panose="00000400000000000000" pitchFamily="2" charset="0"/>
                </a:rPr>
                <a:t> of all or some of the apartments to other persons and includes his assignees; or</a:t>
              </a:r>
            </a:p>
            <a:p>
              <a:pPr algn="just">
                <a:lnSpc>
                  <a:spcPct val="100000"/>
                </a:lnSpc>
                <a:defRPr/>
              </a:pPr>
              <a:endParaRPr lang="en-US" sz="3000" dirty="0">
                <a:solidFill>
                  <a:schemeClr val="bg1"/>
                </a:solidFill>
                <a:latin typeface="Montserrat Light" panose="00000400000000000000" pitchFamily="2" charset="0"/>
              </a:endParaRPr>
            </a:p>
            <a:p>
              <a:pPr marL="571500" indent="-571500" algn="just">
                <a:lnSpc>
                  <a:spcPct val="100000"/>
                </a:lnSpc>
                <a:buAutoNum type="romanLcParenBoth"/>
                <a:defRPr/>
              </a:pPr>
              <a:r>
                <a:rPr lang="en-US" sz="3000" dirty="0">
                  <a:solidFill>
                    <a:schemeClr val="bg1"/>
                  </a:solidFill>
                  <a:latin typeface="Montserrat Light" panose="00000400000000000000" pitchFamily="2" charset="0"/>
                </a:rPr>
                <a:t>a person who </a:t>
              </a:r>
              <a:r>
                <a:rPr lang="en-US" sz="3000" b="1" u="sng" dirty="0">
                  <a:solidFill>
                    <a:schemeClr val="bg1"/>
                  </a:solidFill>
                  <a:latin typeface="Montserrat Light" panose="00000400000000000000" pitchFamily="2" charset="0"/>
                </a:rPr>
                <a:t>develops land into a project</a:t>
              </a:r>
              <a:r>
                <a:rPr lang="en-US" sz="3000" dirty="0">
                  <a:solidFill>
                    <a:schemeClr val="bg1"/>
                  </a:solidFill>
                  <a:latin typeface="Montserrat Light" panose="00000400000000000000" pitchFamily="2" charset="0"/>
                </a:rPr>
                <a:t>, whether or not persons also constructs structures on any plots, </a:t>
              </a:r>
              <a:r>
                <a:rPr lang="en-US" sz="3000" b="1" u="sng" dirty="0">
                  <a:solidFill>
                    <a:schemeClr val="bg1"/>
                  </a:solidFill>
                  <a:latin typeface="Montserrat Light" panose="00000400000000000000" pitchFamily="2" charset="0"/>
                </a:rPr>
                <a:t>for the purpose of selling</a:t>
              </a:r>
              <a:r>
                <a:rPr lang="en-US" sz="3000" dirty="0">
                  <a:solidFill>
                    <a:schemeClr val="bg1"/>
                  </a:solidFill>
                  <a:latin typeface="Montserrat Light" panose="00000400000000000000" pitchFamily="2" charset="0"/>
                </a:rPr>
                <a:t> to other persons all or some of plots in the said project , </a:t>
              </a:r>
              <a:r>
                <a:rPr lang="en-US" sz="3000" b="1" u="sng" dirty="0">
                  <a:solidFill>
                    <a:schemeClr val="bg1"/>
                  </a:solidFill>
                  <a:latin typeface="Montserrat Light" panose="00000400000000000000" pitchFamily="2" charset="0"/>
                </a:rPr>
                <a:t>with or without structures</a:t>
              </a:r>
              <a:r>
                <a:rPr lang="en-US" sz="3000" dirty="0">
                  <a:solidFill>
                    <a:schemeClr val="bg1"/>
                  </a:solidFill>
                  <a:latin typeface="Montserrat Light" panose="00000400000000000000" pitchFamily="2" charset="0"/>
                </a:rPr>
                <a:t> thereon; or</a:t>
              </a:r>
            </a:p>
            <a:p>
              <a:pPr marL="571500" indent="-571500" algn="just">
                <a:lnSpc>
                  <a:spcPct val="100000"/>
                </a:lnSpc>
                <a:buAutoNum type="romanLcParenBoth"/>
                <a:defRPr/>
              </a:pPr>
              <a:endParaRPr lang="en-US" sz="3000" dirty="0">
                <a:solidFill>
                  <a:schemeClr val="bg1"/>
                </a:solidFill>
                <a:latin typeface="Montserrat Light" panose="00000400000000000000" pitchFamily="2" charset="0"/>
              </a:endParaRPr>
            </a:p>
            <a:p>
              <a:pPr marL="571500" indent="-571500" algn="just">
                <a:lnSpc>
                  <a:spcPct val="100000"/>
                </a:lnSpc>
                <a:buAutoNum type="romanLcParenBoth"/>
                <a:defRPr/>
              </a:pPr>
              <a:r>
                <a:rPr lang="en-US" sz="3000" dirty="0">
                  <a:solidFill>
                    <a:schemeClr val="bg1"/>
                  </a:solidFill>
                  <a:latin typeface="Montserrat Light" panose="00000400000000000000" pitchFamily="2" charset="0"/>
                </a:rPr>
                <a:t> any </a:t>
              </a:r>
              <a:r>
                <a:rPr lang="en-US" sz="3000" b="1" u="sng" dirty="0">
                  <a:solidFill>
                    <a:schemeClr val="bg1"/>
                  </a:solidFill>
                  <a:latin typeface="Montserrat Light" panose="00000400000000000000" pitchFamily="2" charset="0"/>
                </a:rPr>
                <a:t>development authority</a:t>
              </a:r>
              <a:r>
                <a:rPr lang="en-US" sz="3000" dirty="0">
                  <a:solidFill>
                    <a:schemeClr val="bg1"/>
                  </a:solidFill>
                  <a:latin typeface="Montserrat Light" panose="00000400000000000000" pitchFamily="2" charset="0"/>
                </a:rPr>
                <a:t> or any </a:t>
              </a:r>
              <a:r>
                <a:rPr lang="en-US" sz="3000" b="1" u="sng" dirty="0">
                  <a:solidFill>
                    <a:schemeClr val="bg1"/>
                  </a:solidFill>
                  <a:latin typeface="Montserrat Light" panose="00000400000000000000" pitchFamily="2" charset="0"/>
                </a:rPr>
                <a:t>other public body</a:t>
              </a:r>
              <a:r>
                <a:rPr lang="en-US" sz="3000" dirty="0">
                  <a:solidFill>
                    <a:schemeClr val="bg1"/>
                  </a:solidFill>
                  <a:latin typeface="Montserrat Light" panose="00000400000000000000" pitchFamily="2" charset="0"/>
                </a:rPr>
                <a:t> in respect of allottees of – </a:t>
              </a:r>
            </a:p>
            <a:p>
              <a:pPr algn="just">
                <a:lnSpc>
                  <a:spcPct val="100000"/>
                </a:lnSpc>
                <a:defRPr/>
              </a:pPr>
              <a:endParaRPr lang="en-US" sz="2000" dirty="0">
                <a:solidFill>
                  <a:schemeClr val="bg1"/>
                </a:solidFill>
                <a:latin typeface="Montserrat Light" panose="00000400000000000000" pitchFamily="2" charset="0"/>
              </a:endParaRPr>
            </a:p>
            <a:p>
              <a:pPr marL="630238" indent="-630238" algn="just">
                <a:lnSpc>
                  <a:spcPct val="100000"/>
                </a:lnSpc>
                <a:buNone/>
                <a:defRPr/>
              </a:pPr>
              <a:r>
                <a:rPr lang="en-US" sz="3000" dirty="0">
                  <a:solidFill>
                    <a:schemeClr val="bg1"/>
                  </a:solidFill>
                  <a:latin typeface="Montserrat Light" panose="00000400000000000000" pitchFamily="2" charset="0"/>
                </a:rPr>
                <a:t>	(a) buildings or apartments, as the case may be, constructed by such authority or       body on lands owned by them or placed at their disposal by the Government; or</a:t>
              </a:r>
            </a:p>
            <a:p>
              <a:pPr marL="630238" indent="-630238" algn="just">
                <a:lnSpc>
                  <a:spcPct val="100000"/>
                </a:lnSpc>
                <a:buNone/>
                <a:defRPr/>
              </a:pPr>
              <a:endParaRPr lang="en-US" sz="3000" dirty="0">
                <a:solidFill>
                  <a:schemeClr val="bg1"/>
                </a:solidFill>
                <a:latin typeface="Montserrat Light" panose="00000400000000000000" pitchFamily="2" charset="0"/>
              </a:endParaRPr>
            </a:p>
            <a:p>
              <a:pPr marL="630238" indent="-630238" algn="just">
                <a:lnSpc>
                  <a:spcPct val="100000"/>
                </a:lnSpc>
                <a:buNone/>
                <a:defRPr/>
              </a:pPr>
              <a:r>
                <a:rPr lang="en-US" sz="3000" dirty="0">
                  <a:solidFill>
                    <a:schemeClr val="bg1"/>
                  </a:solidFill>
                  <a:latin typeface="Montserrat Light" panose="00000400000000000000" pitchFamily="2" charset="0"/>
                </a:rPr>
                <a:t>	(b) plots owned by such authority or body or placed at their disposal by the Government, for the purpose of selling all or some of the apartments or plots; or</a:t>
              </a:r>
            </a:p>
            <a:p>
              <a:pPr marL="742950" marR="0" lvl="1" indent="-285750" algn="just" fontAlgn="auto">
                <a:lnSpc>
                  <a:spcPct val="100000"/>
                </a:lnSpc>
                <a:spcAft>
                  <a:spcPts val="0"/>
                </a:spcAft>
                <a:buClrTx/>
                <a:buSzTx/>
                <a:buFont typeface="Wingdings" pitchFamily="2" charset="2"/>
                <a:buChar char="ü"/>
                <a:tabLst/>
                <a:defRPr/>
              </a:pPr>
              <a:endParaRPr lang="en-US" sz="3000" dirty="0">
                <a:solidFill>
                  <a:schemeClr val="bg1"/>
                </a:solidFill>
                <a:latin typeface="Montserrat Light" panose="00000400000000000000" pitchFamily="2" charset="0"/>
              </a:endParaRPr>
            </a:p>
            <a:p>
              <a:pPr marR="0" lvl="0" algn="just" defTabSz="914400" rtl="0" eaLnBrk="1" fontAlgn="auto" latinLnBrk="0" hangingPunct="1">
                <a:lnSpc>
                  <a:spcPts val="4500"/>
                </a:lnSpc>
                <a:spcBef>
                  <a:spcPts val="0"/>
                </a:spcBef>
                <a:spcAft>
                  <a:spcPts val="0"/>
                </a:spcAft>
                <a:buClrTx/>
                <a:buSzTx/>
                <a:tabLst/>
                <a:defRPr/>
              </a:pPr>
              <a:endParaRPr kumimoji="0" lang="en-US" sz="3000" b="0" i="0" u="none" strike="noStrike" kern="1200" cap="none" spc="30" normalizeH="0" baseline="0" noProof="0" dirty="0">
                <a:ln>
                  <a:noFill/>
                </a:ln>
                <a:solidFill>
                  <a:srgbClr val="F8FBFD"/>
                </a:solidFill>
                <a:effectLst/>
                <a:uLnTx/>
                <a:uFillTx/>
                <a:latin typeface="Montserrat Light"/>
                <a:ea typeface="+mn-ea"/>
                <a:cs typeface="+mn-cs"/>
              </a:endParaRPr>
            </a:p>
          </p:txBody>
        </p:sp>
      </p:grpSp>
      <p:sp>
        <p:nvSpPr>
          <p:cNvPr id="7" name="TextBox 6">
            <a:extLst>
              <a:ext uri="{FF2B5EF4-FFF2-40B4-BE49-F238E27FC236}">
                <a16:creationId xmlns:a16="http://schemas.microsoft.com/office/drawing/2014/main" id="{FD7D4A14-4922-D8FA-FEE8-AACEFF7CA580}"/>
              </a:ext>
            </a:extLst>
          </p:cNvPr>
          <p:cNvSpPr txBox="1"/>
          <p:nvPr/>
        </p:nvSpPr>
        <p:spPr>
          <a:xfrm>
            <a:off x="12456368" y="9607996"/>
            <a:ext cx="4392488" cy="391488"/>
          </a:xfrm>
          <a:prstGeom prst="rect">
            <a:avLst/>
          </a:prstGeom>
          <a:noFill/>
        </p:spPr>
        <p:txBody>
          <a:bodyPr wrap="square" rtlCol="0">
            <a:spAutoFit/>
          </a:bodyPr>
          <a:lstStyle/>
          <a:p>
            <a:endParaRPr lang="en-IN" dirty="0"/>
          </a:p>
        </p:txBody>
      </p:sp>
    </p:spTree>
    <p:extLst>
      <p:ext uri="{BB962C8B-B14F-4D97-AF65-F5344CB8AC3E}">
        <p14:creationId xmlns:p14="http://schemas.microsoft.com/office/powerpoint/2010/main" val="22783295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3709" b="13709"/>
          <a:stretch>
            <a:fillRect/>
          </a:stretch>
        </p:blipFill>
        <p:spPr>
          <a:xfrm>
            <a:off x="0" y="0"/>
            <a:ext cx="18288000" cy="10287000"/>
          </a:xfrm>
          <a:prstGeom prst="rect">
            <a:avLst/>
          </a:prstGeom>
        </p:spPr>
      </p:pic>
      <p:grpSp>
        <p:nvGrpSpPr>
          <p:cNvPr id="3" name="Group 3"/>
          <p:cNvGrpSpPr/>
          <p:nvPr/>
        </p:nvGrpSpPr>
        <p:grpSpPr>
          <a:xfrm>
            <a:off x="25400" y="287516"/>
            <a:ext cx="18288000" cy="10173633"/>
            <a:chOff x="35631" y="-1154247"/>
            <a:chExt cx="25654000" cy="10464307"/>
          </a:xfrm>
        </p:grpSpPr>
        <p:sp>
          <p:nvSpPr>
            <p:cNvPr id="4" name="AutoShape 4"/>
            <p:cNvSpPr/>
            <p:nvPr/>
          </p:nvSpPr>
          <p:spPr>
            <a:xfrm>
              <a:off x="35631" y="-32251"/>
              <a:ext cx="25654000" cy="8229600"/>
            </a:xfrm>
            <a:prstGeom prst="rect">
              <a:avLst/>
            </a:prstGeom>
            <a:solidFill>
              <a:srgbClr val="053D57">
                <a:alpha val="89804"/>
              </a:srgbClr>
            </a:solidFill>
          </p:spPr>
          <p:txBody>
            <a:bodyPr/>
            <a:lstStyle/>
            <a:p>
              <a:endParaRPr lang="en-IN"/>
            </a:p>
          </p:txBody>
        </p:sp>
        <p:sp>
          <p:nvSpPr>
            <p:cNvPr id="5" name="TextBox 5"/>
            <p:cNvSpPr txBox="1"/>
            <p:nvPr/>
          </p:nvSpPr>
          <p:spPr>
            <a:xfrm>
              <a:off x="1068917" y="-1154247"/>
              <a:ext cx="23729950" cy="935069"/>
            </a:xfrm>
            <a:prstGeom prst="rect">
              <a:avLst/>
            </a:prstGeom>
          </p:spPr>
          <p:txBody>
            <a:bodyPr wrap="square" lIns="0" tIns="0" rIns="0" bIns="0" rtlCol="0" anchor="t">
              <a:spAutoFit/>
            </a:bodyPr>
            <a:lstStyle/>
            <a:p>
              <a:pPr marL="0" marR="0" lvl="0" indent="0" algn="ctr" defTabSz="914400" rtl="0" eaLnBrk="1" fontAlgn="auto" latinLnBrk="0" hangingPunct="1">
                <a:lnSpc>
                  <a:spcPts val="7860"/>
                </a:lnSpc>
                <a:spcBef>
                  <a:spcPts val="0"/>
                </a:spcBef>
                <a:spcAft>
                  <a:spcPts val="0"/>
                </a:spcAft>
                <a:buClrTx/>
                <a:buSzTx/>
                <a:buFontTx/>
                <a:buNone/>
                <a:tabLst/>
                <a:defRPr/>
              </a:pPr>
              <a:r>
                <a:rPr kumimoji="0" lang="en-US" sz="6000" b="0" i="0" u="none" strike="noStrike" kern="1200" cap="none" spc="174" normalizeH="0" baseline="0" noProof="0" dirty="0">
                  <a:ln>
                    <a:noFill/>
                  </a:ln>
                  <a:solidFill>
                    <a:srgbClr val="F8FBFD"/>
                  </a:solidFill>
                  <a:effectLst/>
                  <a:uLnTx/>
                  <a:uFillTx/>
                  <a:latin typeface="Montserrat Classic Bold"/>
                  <a:ea typeface="+mn-ea"/>
                  <a:cs typeface="+mn-cs"/>
                </a:rPr>
                <a:t>Section 2(</a:t>
              </a:r>
              <a:r>
                <a:rPr kumimoji="0" lang="en-US" sz="6000" b="0" i="0" u="none" strike="noStrike" kern="1200" cap="none" spc="174" normalizeH="0" baseline="0" noProof="0" dirty="0" err="1">
                  <a:ln>
                    <a:noFill/>
                  </a:ln>
                  <a:solidFill>
                    <a:srgbClr val="F8FBFD"/>
                  </a:solidFill>
                  <a:effectLst/>
                  <a:uLnTx/>
                  <a:uFillTx/>
                  <a:latin typeface="Montserrat Classic Bold"/>
                  <a:ea typeface="+mn-ea"/>
                  <a:cs typeface="+mn-cs"/>
                </a:rPr>
                <a:t>zk</a:t>
              </a:r>
              <a:r>
                <a:rPr kumimoji="0" lang="en-US" sz="6000" b="0" i="0" u="none" strike="noStrike" kern="1200" cap="none" spc="174" normalizeH="0" baseline="0" noProof="0" dirty="0">
                  <a:ln>
                    <a:noFill/>
                  </a:ln>
                  <a:solidFill>
                    <a:srgbClr val="F8FBFD"/>
                  </a:solidFill>
                  <a:effectLst/>
                  <a:uLnTx/>
                  <a:uFillTx/>
                  <a:latin typeface="Montserrat Classic Bold"/>
                  <a:ea typeface="+mn-ea"/>
                  <a:cs typeface="+mn-cs"/>
                </a:rPr>
                <a:t>) – Promoter</a:t>
              </a:r>
            </a:p>
          </p:txBody>
        </p:sp>
        <p:sp>
          <p:nvSpPr>
            <p:cNvPr id="6" name="TextBox 6"/>
            <p:cNvSpPr txBox="1"/>
            <p:nvPr/>
          </p:nvSpPr>
          <p:spPr>
            <a:xfrm>
              <a:off x="962025" y="219681"/>
              <a:ext cx="23729950" cy="9090379"/>
            </a:xfrm>
            <a:prstGeom prst="rect">
              <a:avLst/>
            </a:prstGeom>
          </p:spPr>
          <p:txBody>
            <a:bodyPr wrap="square" lIns="0" tIns="0" rIns="0" bIns="0" rtlCol="0" anchor="t">
              <a:spAutoFit/>
            </a:bodyPr>
            <a:lstStyle/>
            <a:p>
              <a:pPr marL="514350" indent="-514350" algn="just">
                <a:lnSpc>
                  <a:spcPct val="100000"/>
                </a:lnSpc>
                <a:buAutoNum type="romanLcParenBoth" startAt="4"/>
                <a:defRPr/>
              </a:pPr>
              <a:r>
                <a:rPr lang="en-US" sz="3000" dirty="0">
                  <a:solidFill>
                    <a:schemeClr val="bg1"/>
                  </a:solidFill>
                  <a:latin typeface="Montserrat Light" panose="00000400000000000000" pitchFamily="2" charset="0"/>
                </a:rPr>
                <a:t>an apex State level </a:t>
              </a:r>
              <a:r>
                <a:rPr lang="en-US" sz="3000" b="1" u="sng" dirty="0">
                  <a:solidFill>
                    <a:schemeClr val="bg1"/>
                  </a:solidFill>
                  <a:latin typeface="Montserrat Light" panose="00000400000000000000" pitchFamily="2" charset="0"/>
                </a:rPr>
                <a:t>co-operative housing finance society</a:t>
              </a:r>
              <a:r>
                <a:rPr lang="en-US" sz="3000" dirty="0">
                  <a:solidFill>
                    <a:schemeClr val="bg1"/>
                  </a:solidFill>
                  <a:latin typeface="Montserrat Light" panose="00000400000000000000" pitchFamily="2" charset="0"/>
                </a:rPr>
                <a:t> and a primary co-operative housing finance society which </a:t>
              </a:r>
              <a:r>
                <a:rPr lang="en-US" sz="3000" b="1" u="sng" dirty="0">
                  <a:solidFill>
                    <a:schemeClr val="bg1"/>
                  </a:solidFill>
                  <a:latin typeface="Montserrat Light" panose="00000400000000000000" pitchFamily="2" charset="0"/>
                </a:rPr>
                <a:t>constructs</a:t>
              </a:r>
              <a:r>
                <a:rPr lang="en-US" sz="3000" dirty="0">
                  <a:solidFill>
                    <a:schemeClr val="bg1"/>
                  </a:solidFill>
                  <a:latin typeface="Montserrat Light" panose="00000400000000000000" pitchFamily="2" charset="0"/>
                </a:rPr>
                <a:t> apartments or buildings </a:t>
              </a:r>
              <a:r>
                <a:rPr lang="en-US" sz="3000" b="1" u="sng" dirty="0">
                  <a:solidFill>
                    <a:schemeClr val="bg1"/>
                  </a:solidFill>
                  <a:latin typeface="Montserrat Light" panose="00000400000000000000" pitchFamily="2" charset="0"/>
                </a:rPr>
                <a:t>for its members</a:t>
              </a:r>
              <a:r>
                <a:rPr lang="en-US" sz="3000" dirty="0">
                  <a:solidFill>
                    <a:schemeClr val="bg1"/>
                  </a:solidFill>
                  <a:latin typeface="Montserrat Light" panose="00000400000000000000" pitchFamily="2" charset="0"/>
                </a:rPr>
                <a:t> or in respect of the allottees of such apartments or buildings; or</a:t>
              </a:r>
            </a:p>
            <a:p>
              <a:pPr marL="514350" indent="-514350" algn="just">
                <a:lnSpc>
                  <a:spcPct val="100000"/>
                </a:lnSpc>
                <a:buAutoNum type="romanLcParenBoth" startAt="4"/>
                <a:defRPr/>
              </a:pPr>
              <a:endParaRPr lang="en-US" sz="3000" dirty="0">
                <a:solidFill>
                  <a:schemeClr val="bg1"/>
                </a:solidFill>
                <a:latin typeface="Montserrat Light" panose="00000400000000000000" pitchFamily="2" charset="0"/>
              </a:endParaRPr>
            </a:p>
            <a:p>
              <a:pPr marL="514350" indent="-514350" algn="just">
                <a:lnSpc>
                  <a:spcPct val="100000"/>
                </a:lnSpc>
                <a:buAutoNum type="romanLcParenBoth" startAt="4"/>
                <a:defRPr/>
              </a:pPr>
              <a:r>
                <a:rPr lang="en-US" sz="3000" dirty="0">
                  <a:solidFill>
                    <a:schemeClr val="bg1"/>
                  </a:solidFill>
                  <a:latin typeface="Montserrat Light" panose="00000400000000000000" pitchFamily="2" charset="0"/>
                </a:rPr>
                <a:t>any person who </a:t>
              </a:r>
              <a:r>
                <a:rPr lang="en-US" sz="3000" b="1" u="sng" dirty="0">
                  <a:solidFill>
                    <a:schemeClr val="bg1"/>
                  </a:solidFill>
                  <a:latin typeface="Montserrat Light" panose="00000400000000000000" pitchFamily="2" charset="0"/>
                </a:rPr>
                <a:t>acts himself as a builder</a:t>
              </a:r>
              <a:r>
                <a:rPr lang="en-US" sz="3000" dirty="0">
                  <a:solidFill>
                    <a:schemeClr val="bg1"/>
                  </a:solidFill>
                  <a:latin typeface="Montserrat Light" panose="00000400000000000000" pitchFamily="2" charset="0"/>
                </a:rPr>
                <a:t>, </a:t>
              </a:r>
              <a:r>
                <a:rPr lang="en-US" sz="3000" dirty="0" err="1">
                  <a:solidFill>
                    <a:schemeClr val="bg1"/>
                  </a:solidFill>
                  <a:latin typeface="Montserrat Light" panose="00000400000000000000" pitchFamily="2" charset="0"/>
                </a:rPr>
                <a:t>coloniser</a:t>
              </a:r>
              <a:r>
                <a:rPr lang="en-US" sz="3000" dirty="0">
                  <a:solidFill>
                    <a:schemeClr val="bg1"/>
                  </a:solidFill>
                  <a:latin typeface="Montserrat Light" panose="00000400000000000000" pitchFamily="2" charset="0"/>
                </a:rPr>
                <a:t>, contractor, developer, estate developer or by any other name or claims to be acting as the </a:t>
              </a:r>
              <a:r>
                <a:rPr lang="en-US" sz="3000" b="1" u="sng" dirty="0">
                  <a:solidFill>
                    <a:schemeClr val="bg1"/>
                  </a:solidFill>
                  <a:latin typeface="Montserrat Light" panose="00000400000000000000" pitchFamily="2" charset="0"/>
                </a:rPr>
                <a:t>holder of a power of attorney from the owner of the land</a:t>
              </a:r>
              <a:r>
                <a:rPr lang="en-US" sz="3000" b="1" dirty="0">
                  <a:solidFill>
                    <a:schemeClr val="bg1"/>
                  </a:solidFill>
                  <a:latin typeface="Montserrat Light" panose="00000400000000000000" pitchFamily="2" charset="0"/>
                </a:rPr>
                <a:t> </a:t>
              </a:r>
              <a:r>
                <a:rPr lang="en-US" sz="3000" dirty="0">
                  <a:solidFill>
                    <a:schemeClr val="bg1"/>
                  </a:solidFill>
                  <a:latin typeface="Montserrat Light" panose="00000400000000000000" pitchFamily="2" charset="0"/>
                </a:rPr>
                <a:t>on which the building or apartment is constructed or plot is developed for sale; or</a:t>
              </a:r>
            </a:p>
            <a:p>
              <a:pPr marL="514350" indent="-514350" algn="just">
                <a:lnSpc>
                  <a:spcPct val="100000"/>
                </a:lnSpc>
                <a:buAutoNum type="romanLcParenBoth" startAt="4"/>
                <a:defRPr/>
              </a:pPr>
              <a:endParaRPr lang="en-US" sz="3000" dirty="0">
                <a:solidFill>
                  <a:schemeClr val="bg1"/>
                </a:solidFill>
                <a:latin typeface="Montserrat Light" panose="00000400000000000000" pitchFamily="2" charset="0"/>
              </a:endParaRPr>
            </a:p>
            <a:p>
              <a:pPr marL="514350" indent="-514350" algn="just">
                <a:lnSpc>
                  <a:spcPct val="100000"/>
                </a:lnSpc>
                <a:buAutoNum type="romanLcParenBoth" startAt="4"/>
                <a:defRPr/>
              </a:pPr>
              <a:r>
                <a:rPr lang="en-US" sz="3000" dirty="0">
                  <a:solidFill>
                    <a:schemeClr val="bg1"/>
                  </a:solidFill>
                  <a:latin typeface="Montserrat Light" panose="00000400000000000000" pitchFamily="2" charset="0"/>
                </a:rPr>
                <a:t> </a:t>
              </a:r>
              <a:r>
                <a:rPr lang="en-US" sz="3000" b="1" u="sng" dirty="0">
                  <a:solidFill>
                    <a:schemeClr val="bg1"/>
                  </a:solidFill>
                  <a:latin typeface="Montserrat Light" panose="00000400000000000000" pitchFamily="2" charset="0"/>
                </a:rPr>
                <a:t>such other person</a:t>
              </a:r>
              <a:r>
                <a:rPr lang="en-US" sz="3000" dirty="0">
                  <a:solidFill>
                    <a:schemeClr val="bg1"/>
                  </a:solidFill>
                  <a:latin typeface="Montserrat Light" panose="00000400000000000000" pitchFamily="2" charset="0"/>
                </a:rPr>
                <a:t> who constructs any building or apartment </a:t>
              </a:r>
              <a:r>
                <a:rPr lang="en-US" sz="3000" b="1" u="sng" dirty="0">
                  <a:solidFill>
                    <a:schemeClr val="bg1"/>
                  </a:solidFill>
                  <a:latin typeface="Montserrat Light" panose="00000400000000000000" pitchFamily="2" charset="0"/>
                </a:rPr>
                <a:t>for sale to the general public</a:t>
              </a:r>
              <a:r>
                <a:rPr lang="en-US" sz="3000" dirty="0">
                  <a:solidFill>
                    <a:schemeClr val="bg1"/>
                  </a:solidFill>
                  <a:latin typeface="Montserrat Light" panose="00000400000000000000" pitchFamily="2" charset="0"/>
                </a:rPr>
                <a:t>.</a:t>
              </a:r>
            </a:p>
            <a:p>
              <a:pPr algn="just">
                <a:lnSpc>
                  <a:spcPct val="100000"/>
                </a:lnSpc>
                <a:defRPr/>
              </a:pPr>
              <a:endParaRPr lang="en-US" sz="3000" dirty="0">
                <a:solidFill>
                  <a:schemeClr val="bg1"/>
                </a:solidFill>
                <a:latin typeface="Montserrat Light" panose="00000400000000000000" pitchFamily="2" charset="0"/>
              </a:endParaRPr>
            </a:p>
            <a:p>
              <a:pPr marL="185738" indent="-185738" algn="just">
                <a:lnSpc>
                  <a:spcPct val="100000"/>
                </a:lnSpc>
                <a:buNone/>
                <a:defRPr/>
              </a:pPr>
              <a:r>
                <a:rPr lang="en-US" sz="3000" dirty="0">
                  <a:solidFill>
                    <a:schemeClr val="bg1"/>
                  </a:solidFill>
                  <a:latin typeface="Montserrat Light" panose="00000400000000000000" pitchFamily="2" charset="0"/>
                </a:rPr>
                <a:t>	Explanation -  For the purposes of this clause, where the person who constructs or converts a buildings into apartments or develops a plot for sale and the </a:t>
              </a:r>
              <a:r>
                <a:rPr lang="en-US" sz="3000" b="1" u="sng" dirty="0">
                  <a:solidFill>
                    <a:schemeClr val="bg1"/>
                  </a:solidFill>
                  <a:latin typeface="Montserrat Light" panose="00000400000000000000" pitchFamily="2" charset="0"/>
                </a:rPr>
                <a:t>persons who sells apartments or plots are different</a:t>
              </a:r>
              <a:r>
                <a:rPr lang="en-US" sz="3000" dirty="0">
                  <a:solidFill>
                    <a:schemeClr val="bg1"/>
                  </a:solidFill>
                  <a:latin typeface="Montserrat Light" panose="00000400000000000000" pitchFamily="2" charset="0"/>
                </a:rPr>
                <a:t> persons, both of them </a:t>
              </a:r>
              <a:r>
                <a:rPr lang="en-US" sz="3000" b="1" u="sng" dirty="0">
                  <a:solidFill>
                    <a:schemeClr val="bg1"/>
                  </a:solidFill>
                  <a:latin typeface="Montserrat Light" panose="00000400000000000000" pitchFamily="2" charset="0"/>
                </a:rPr>
                <a:t>shall be deemed</a:t>
              </a:r>
              <a:r>
                <a:rPr lang="en-US" sz="3000" dirty="0">
                  <a:solidFill>
                    <a:schemeClr val="bg1"/>
                  </a:solidFill>
                  <a:latin typeface="Montserrat Light" panose="00000400000000000000" pitchFamily="2" charset="0"/>
                </a:rPr>
                <a:t> to be the </a:t>
              </a:r>
              <a:r>
                <a:rPr lang="en-US" sz="3000" b="1" u="sng" dirty="0">
                  <a:solidFill>
                    <a:schemeClr val="bg1"/>
                  </a:solidFill>
                  <a:latin typeface="Montserrat Light" panose="00000400000000000000" pitchFamily="2" charset="0"/>
                </a:rPr>
                <a:t>promoters</a:t>
              </a:r>
              <a:r>
                <a:rPr lang="en-US" sz="3000" dirty="0">
                  <a:solidFill>
                    <a:schemeClr val="bg1"/>
                  </a:solidFill>
                  <a:latin typeface="Montserrat Light" panose="00000400000000000000" pitchFamily="2" charset="0"/>
                </a:rPr>
                <a:t> and shall be </a:t>
              </a:r>
              <a:r>
                <a:rPr lang="en-US" sz="3000" b="1" u="sng" dirty="0">
                  <a:solidFill>
                    <a:schemeClr val="bg1"/>
                  </a:solidFill>
                  <a:latin typeface="Montserrat Light" panose="00000400000000000000" pitchFamily="2" charset="0"/>
                </a:rPr>
                <a:t>jointly liable</a:t>
              </a:r>
              <a:r>
                <a:rPr lang="en-US" sz="3000" dirty="0">
                  <a:solidFill>
                    <a:schemeClr val="bg1"/>
                  </a:solidFill>
                  <a:latin typeface="Montserrat Light" panose="00000400000000000000" pitchFamily="2" charset="0"/>
                </a:rPr>
                <a:t> as such for the </a:t>
              </a:r>
              <a:r>
                <a:rPr lang="en-US" sz="3000" b="1" u="sng" dirty="0">
                  <a:solidFill>
                    <a:schemeClr val="bg1"/>
                  </a:solidFill>
                  <a:latin typeface="Montserrat Light" panose="00000400000000000000" pitchFamily="2" charset="0"/>
                </a:rPr>
                <a:t>functions and responsibilities </a:t>
              </a:r>
              <a:r>
                <a:rPr lang="en-US" sz="3000" dirty="0">
                  <a:solidFill>
                    <a:schemeClr val="bg1"/>
                  </a:solidFill>
                  <a:latin typeface="Montserrat Light" panose="00000400000000000000" pitchFamily="2" charset="0"/>
                </a:rPr>
                <a:t>specified, under this Act or the rules and regulations made thereunder.</a:t>
              </a:r>
            </a:p>
            <a:p>
              <a:pPr marL="742950" marR="0" lvl="1" indent="-285750" algn="just" fontAlgn="auto">
                <a:lnSpc>
                  <a:spcPct val="100000"/>
                </a:lnSpc>
                <a:spcAft>
                  <a:spcPts val="0"/>
                </a:spcAft>
                <a:buClrTx/>
                <a:buSzTx/>
                <a:buFont typeface="Wingdings" pitchFamily="2" charset="2"/>
                <a:buChar char="ü"/>
                <a:tabLst/>
                <a:defRPr/>
              </a:pPr>
              <a:endParaRPr lang="en-US" sz="3000" dirty="0">
                <a:solidFill>
                  <a:schemeClr val="bg1"/>
                </a:solidFill>
                <a:latin typeface="Montserrat Light" panose="00000400000000000000" pitchFamily="2" charset="0"/>
              </a:endParaRPr>
            </a:p>
            <a:p>
              <a:pPr marR="0" lvl="0" algn="just" defTabSz="914400" rtl="0" eaLnBrk="1" fontAlgn="auto" latinLnBrk="0" hangingPunct="1">
                <a:lnSpc>
                  <a:spcPts val="4500"/>
                </a:lnSpc>
                <a:spcBef>
                  <a:spcPts val="0"/>
                </a:spcBef>
                <a:spcAft>
                  <a:spcPts val="0"/>
                </a:spcAft>
                <a:buClrTx/>
                <a:buSzTx/>
                <a:tabLst/>
                <a:defRPr/>
              </a:pPr>
              <a:endParaRPr kumimoji="0" lang="en-US" sz="3000" b="0" i="0" u="none" strike="noStrike" kern="1200" cap="none" spc="30" normalizeH="0" baseline="0" noProof="0" dirty="0">
                <a:ln>
                  <a:noFill/>
                </a:ln>
                <a:solidFill>
                  <a:srgbClr val="F8FBFD"/>
                </a:solidFill>
                <a:effectLst/>
                <a:uLnTx/>
                <a:uFillTx/>
                <a:latin typeface="Montserrat Light"/>
                <a:ea typeface="+mn-ea"/>
                <a:cs typeface="+mn-cs"/>
              </a:endParaRPr>
            </a:p>
          </p:txBody>
        </p:sp>
      </p:grpSp>
      <p:sp>
        <p:nvSpPr>
          <p:cNvPr id="7" name="TextBox 6">
            <a:extLst>
              <a:ext uri="{FF2B5EF4-FFF2-40B4-BE49-F238E27FC236}">
                <a16:creationId xmlns:a16="http://schemas.microsoft.com/office/drawing/2014/main" id="{FD7D4A14-4922-D8FA-FEE8-AACEFF7CA580}"/>
              </a:ext>
            </a:extLst>
          </p:cNvPr>
          <p:cNvSpPr txBox="1"/>
          <p:nvPr/>
        </p:nvSpPr>
        <p:spPr>
          <a:xfrm>
            <a:off x="12456368" y="9607996"/>
            <a:ext cx="4392488" cy="391488"/>
          </a:xfrm>
          <a:prstGeom prst="rect">
            <a:avLst/>
          </a:prstGeom>
          <a:noFill/>
        </p:spPr>
        <p:txBody>
          <a:bodyPr wrap="square" rtlCol="0">
            <a:spAutoFit/>
          </a:bodyPr>
          <a:lstStyle/>
          <a:p>
            <a:endParaRPr lang="en-IN" dirty="0"/>
          </a:p>
        </p:txBody>
      </p:sp>
    </p:spTree>
    <p:extLst>
      <p:ext uri="{BB962C8B-B14F-4D97-AF65-F5344CB8AC3E}">
        <p14:creationId xmlns:p14="http://schemas.microsoft.com/office/powerpoint/2010/main" val="22832169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2500" b="12500"/>
          <a:stretch>
            <a:fillRect/>
          </a:stretch>
        </p:blipFill>
        <p:spPr>
          <a:xfrm>
            <a:off x="0" y="0"/>
            <a:ext cx="18288000" cy="10287000"/>
          </a:xfrm>
          <a:prstGeom prst="rect">
            <a:avLst/>
          </a:prstGeom>
        </p:spPr>
      </p:pic>
      <p:grpSp>
        <p:nvGrpSpPr>
          <p:cNvPr id="3" name="Group 3"/>
          <p:cNvGrpSpPr/>
          <p:nvPr/>
        </p:nvGrpSpPr>
        <p:grpSpPr>
          <a:xfrm>
            <a:off x="2686050" y="2966276"/>
            <a:ext cx="12915900" cy="4354449"/>
            <a:chOff x="0" y="0"/>
            <a:chExt cx="17221200" cy="5805932"/>
          </a:xfrm>
        </p:grpSpPr>
        <p:sp>
          <p:nvSpPr>
            <p:cNvPr id="4" name="AutoShape 4"/>
            <p:cNvSpPr/>
            <p:nvPr/>
          </p:nvSpPr>
          <p:spPr>
            <a:xfrm>
              <a:off x="0" y="0"/>
              <a:ext cx="17221200" cy="5805932"/>
            </a:xfrm>
            <a:prstGeom prst="rect">
              <a:avLst/>
            </a:prstGeom>
            <a:solidFill>
              <a:srgbClr val="F8FBFD">
                <a:alpha val="89804"/>
              </a:srgbClr>
            </a:solidFill>
          </p:spPr>
          <p:txBody>
            <a:bodyPr/>
            <a:lstStyle/>
            <a:p>
              <a:endParaRPr lang="en-IN"/>
            </a:p>
          </p:txBody>
        </p:sp>
        <p:sp>
          <p:nvSpPr>
            <p:cNvPr id="6" name="TextBox 6"/>
            <p:cNvSpPr txBox="1"/>
            <p:nvPr/>
          </p:nvSpPr>
          <p:spPr>
            <a:xfrm>
              <a:off x="814755" y="1750837"/>
              <a:ext cx="15591691" cy="3666816"/>
            </a:xfrm>
            <a:prstGeom prst="rect">
              <a:avLst/>
            </a:prstGeom>
          </p:spPr>
          <p:txBody>
            <a:bodyPr lIns="0" tIns="0" rIns="0" bIns="0" rtlCol="0" anchor="t">
              <a:spAutoFit/>
            </a:bodyPr>
            <a:lstStyle/>
            <a:p>
              <a:pPr algn="ctr">
                <a:lnSpc>
                  <a:spcPts val="11664"/>
                </a:lnSpc>
              </a:pPr>
              <a:r>
                <a:rPr lang="en-US" sz="9600" spc="259" dirty="0">
                  <a:solidFill>
                    <a:srgbClr val="053D57"/>
                  </a:solidFill>
                  <a:latin typeface="Montserrat Classic Bold"/>
                </a:rPr>
                <a:t>Registration</a:t>
              </a:r>
            </a:p>
            <a:p>
              <a:pPr algn="ctr">
                <a:lnSpc>
                  <a:spcPts val="11664"/>
                </a:lnSpc>
              </a:pPr>
              <a:r>
                <a:rPr lang="en-US" sz="5000" spc="259" dirty="0">
                  <a:solidFill>
                    <a:srgbClr val="053D57"/>
                  </a:solidFill>
                  <a:latin typeface="Montserrat Classic Bold"/>
                </a:rPr>
                <a:t>Documentations &amp; Process</a:t>
              </a:r>
            </a:p>
          </p:txBody>
        </p:sp>
      </p:grpSp>
      <p:sp>
        <p:nvSpPr>
          <p:cNvPr id="7" name="AutoShape 7"/>
          <p:cNvSpPr/>
          <p:nvPr/>
        </p:nvSpPr>
        <p:spPr>
          <a:xfrm>
            <a:off x="-3408039" y="1028700"/>
            <a:ext cx="4436739" cy="173843"/>
          </a:xfrm>
          <a:prstGeom prst="rect">
            <a:avLst/>
          </a:prstGeom>
          <a:solidFill>
            <a:srgbClr val="F8FBFD"/>
          </a:solidFill>
        </p:spPr>
        <p:txBody>
          <a:bodyPr/>
          <a:lstStyle/>
          <a:p>
            <a:endParaRPr lang="en-IN"/>
          </a:p>
        </p:txBody>
      </p:sp>
      <p:sp>
        <p:nvSpPr>
          <p:cNvPr id="8" name="AutoShape 8"/>
          <p:cNvSpPr/>
          <p:nvPr/>
        </p:nvSpPr>
        <p:spPr>
          <a:xfrm>
            <a:off x="17259300" y="9084457"/>
            <a:ext cx="4436739" cy="173843"/>
          </a:xfrm>
          <a:prstGeom prst="rect">
            <a:avLst/>
          </a:prstGeom>
          <a:solidFill>
            <a:srgbClr val="F8FBFD"/>
          </a:solidFill>
        </p:spPr>
        <p:txBody>
          <a:bodyPr/>
          <a:lstStyle/>
          <a:p>
            <a:endParaRPr lang="en-IN"/>
          </a:p>
        </p:txBody>
      </p:sp>
    </p:spTree>
    <p:extLst>
      <p:ext uri="{BB962C8B-B14F-4D97-AF65-F5344CB8AC3E}">
        <p14:creationId xmlns:p14="http://schemas.microsoft.com/office/powerpoint/2010/main" val="42740392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2519</TotalTime>
  <Words>3186</Words>
  <Application>Microsoft Office PowerPoint</Application>
  <PresentationFormat>Custom</PresentationFormat>
  <Paragraphs>459</Paragraphs>
  <Slides>55</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55</vt:i4>
      </vt:variant>
    </vt:vector>
  </HeadingPairs>
  <TitlesOfParts>
    <vt:vector size="63" baseType="lpstr">
      <vt:lpstr>Montserrat Classic Bold</vt:lpstr>
      <vt:lpstr>Calibri</vt:lpstr>
      <vt:lpstr>Arial</vt:lpstr>
      <vt:lpstr>Wingdings</vt:lpstr>
      <vt:lpstr>Montserrat Classic</vt:lpstr>
      <vt:lpstr>MattAntique BT</vt:lpstr>
      <vt:lpstr>Montserrat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abhishek</dc:creator>
  <cp:lastModifiedBy>anand doshi</cp:lastModifiedBy>
  <cp:revision>120</cp:revision>
  <dcterms:created xsi:type="dcterms:W3CDTF">2006-08-16T00:00:00Z</dcterms:created>
  <dcterms:modified xsi:type="dcterms:W3CDTF">2023-10-16T08:35:02Z</dcterms:modified>
  <dc:identifier>DAE_KwCm030</dc:identifier>
</cp:coreProperties>
</file>