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8" r:id="rId3"/>
    <p:sldId id="277" r:id="rId4"/>
    <p:sldId id="257" r:id="rId5"/>
    <p:sldId id="258" r:id="rId6"/>
    <p:sldId id="269" r:id="rId7"/>
    <p:sldId id="271" r:id="rId8"/>
    <p:sldId id="272" r:id="rId9"/>
    <p:sldId id="273" r:id="rId10"/>
    <p:sldId id="270" r:id="rId11"/>
    <p:sldId id="274" r:id="rId12"/>
    <p:sldId id="259" r:id="rId13"/>
    <p:sldId id="275" r:id="rId14"/>
    <p:sldId id="260" r:id="rId15"/>
    <p:sldId id="261" r:id="rId16"/>
    <p:sldId id="262" r:id="rId17"/>
    <p:sldId id="263" r:id="rId18"/>
    <p:sldId id="276" r:id="rId19"/>
    <p:sldId id="264" r:id="rId20"/>
    <p:sldId id="266" r:id="rId21"/>
    <p:sldId id="267"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0FB35E-07AD-41EC-B309-C0535E4FA451}" v="14" dt="2023-10-12T07:35:11.6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66" d="100"/>
          <a:sy n="66" d="100"/>
        </p:scale>
        <p:origin x="81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am Prof Shivam Bhatt" userId="95d947d5605f58df" providerId="LiveId" clId="{1420354B-43E7-46F1-98E1-3BC9CEFFFA99}"/>
    <pc:docChg chg="undo custSel addSld modSld sldOrd">
      <pc:chgData name="Team Prof Shivam Bhatt" userId="95d947d5605f58df" providerId="LiveId" clId="{1420354B-43E7-46F1-98E1-3BC9CEFFFA99}" dt="2023-10-12T09:30:30.308" v="309" actId="20577"/>
      <pc:docMkLst>
        <pc:docMk/>
      </pc:docMkLst>
      <pc:sldChg chg="modSp mod">
        <pc:chgData name="Team Prof Shivam Bhatt" userId="95d947d5605f58df" providerId="LiveId" clId="{1420354B-43E7-46F1-98E1-3BC9CEFFFA99}" dt="2023-10-12T09:21:50.927" v="268" actId="20577"/>
        <pc:sldMkLst>
          <pc:docMk/>
          <pc:sldMk cId="2592284210" sldId="259"/>
        </pc:sldMkLst>
        <pc:spChg chg="mod">
          <ac:chgData name="Team Prof Shivam Bhatt" userId="95d947d5605f58df" providerId="LiveId" clId="{1420354B-43E7-46F1-98E1-3BC9CEFFFA99}" dt="2023-10-12T09:21:50.927" v="268" actId="20577"/>
          <ac:spMkLst>
            <pc:docMk/>
            <pc:sldMk cId="2592284210" sldId="259"/>
            <ac:spMk id="3" creationId="{2A0E6BFA-63F5-888D-C372-11B757EE02BE}"/>
          </ac:spMkLst>
        </pc:spChg>
      </pc:sldChg>
      <pc:sldChg chg="modSp mod">
        <pc:chgData name="Team Prof Shivam Bhatt" userId="95d947d5605f58df" providerId="LiveId" clId="{1420354B-43E7-46F1-98E1-3BC9CEFFFA99}" dt="2023-10-12T09:24:40.434" v="275" actId="20577"/>
        <pc:sldMkLst>
          <pc:docMk/>
          <pc:sldMk cId="1153946073" sldId="261"/>
        </pc:sldMkLst>
        <pc:spChg chg="mod">
          <ac:chgData name="Team Prof Shivam Bhatt" userId="95d947d5605f58df" providerId="LiveId" clId="{1420354B-43E7-46F1-98E1-3BC9CEFFFA99}" dt="2023-10-12T09:24:40.434" v="275" actId="20577"/>
          <ac:spMkLst>
            <pc:docMk/>
            <pc:sldMk cId="1153946073" sldId="261"/>
            <ac:spMk id="3" creationId="{AEBD1899-F9A1-E635-5211-4523E9A44B89}"/>
          </ac:spMkLst>
        </pc:spChg>
      </pc:sldChg>
      <pc:sldChg chg="modSp mod">
        <pc:chgData name="Team Prof Shivam Bhatt" userId="95d947d5605f58df" providerId="LiveId" clId="{1420354B-43E7-46F1-98E1-3BC9CEFFFA99}" dt="2023-10-12T09:24:49.950" v="276" actId="1076"/>
        <pc:sldMkLst>
          <pc:docMk/>
          <pc:sldMk cId="3521818080" sldId="262"/>
        </pc:sldMkLst>
        <pc:spChg chg="mod">
          <ac:chgData name="Team Prof Shivam Bhatt" userId="95d947d5605f58df" providerId="LiveId" clId="{1420354B-43E7-46F1-98E1-3BC9CEFFFA99}" dt="2023-10-12T09:24:49.950" v="276" actId="1076"/>
          <ac:spMkLst>
            <pc:docMk/>
            <pc:sldMk cId="3521818080" sldId="262"/>
            <ac:spMk id="2" creationId="{33AFEACB-DD64-62B6-0D24-FA953953B609}"/>
          </ac:spMkLst>
        </pc:spChg>
      </pc:sldChg>
      <pc:sldChg chg="modSp mod">
        <pc:chgData name="Team Prof Shivam Bhatt" userId="95d947d5605f58df" providerId="LiveId" clId="{1420354B-43E7-46F1-98E1-3BC9CEFFFA99}" dt="2023-10-12T09:30:12.989" v="287" actId="403"/>
        <pc:sldMkLst>
          <pc:docMk/>
          <pc:sldMk cId="3666680114" sldId="263"/>
        </pc:sldMkLst>
        <pc:spChg chg="mod">
          <ac:chgData name="Team Prof Shivam Bhatt" userId="95d947d5605f58df" providerId="LiveId" clId="{1420354B-43E7-46F1-98E1-3BC9CEFFFA99}" dt="2023-10-12T09:30:12.989" v="287" actId="403"/>
          <ac:spMkLst>
            <pc:docMk/>
            <pc:sldMk cId="3666680114" sldId="263"/>
            <ac:spMk id="3" creationId="{E67625E6-B9D2-B0DB-EBB4-17A6081BEC35}"/>
          </ac:spMkLst>
        </pc:spChg>
      </pc:sldChg>
      <pc:sldChg chg="modSp mod">
        <pc:chgData name="Team Prof Shivam Bhatt" userId="95d947d5605f58df" providerId="LiveId" clId="{1420354B-43E7-46F1-98E1-3BC9CEFFFA99}" dt="2023-10-12T09:15:29.969" v="49" actId="20577"/>
        <pc:sldMkLst>
          <pc:docMk/>
          <pc:sldMk cId="2356735281" sldId="268"/>
        </pc:sldMkLst>
        <pc:spChg chg="mod">
          <ac:chgData name="Team Prof Shivam Bhatt" userId="95d947d5605f58df" providerId="LiveId" clId="{1420354B-43E7-46F1-98E1-3BC9CEFFFA99}" dt="2023-10-12T09:15:29.969" v="49" actId="20577"/>
          <ac:spMkLst>
            <pc:docMk/>
            <pc:sldMk cId="2356735281" sldId="268"/>
            <ac:spMk id="3" creationId="{34A6D4D4-D18F-ADC6-5DE0-848E203C2F25}"/>
          </ac:spMkLst>
        </pc:spChg>
      </pc:sldChg>
      <pc:sldChg chg="modSp mod">
        <pc:chgData name="Team Prof Shivam Bhatt" userId="95d947d5605f58df" providerId="LiveId" clId="{1420354B-43E7-46F1-98E1-3BC9CEFFFA99}" dt="2023-10-12T09:17:55.424" v="212" actId="313"/>
        <pc:sldMkLst>
          <pc:docMk/>
          <pc:sldMk cId="3445747467" sldId="269"/>
        </pc:sldMkLst>
        <pc:spChg chg="mod">
          <ac:chgData name="Team Prof Shivam Bhatt" userId="95d947d5605f58df" providerId="LiveId" clId="{1420354B-43E7-46F1-98E1-3BC9CEFFFA99}" dt="2023-10-12T09:17:55.424" v="212" actId="313"/>
          <ac:spMkLst>
            <pc:docMk/>
            <pc:sldMk cId="3445747467" sldId="269"/>
            <ac:spMk id="3" creationId="{C8089D24-AFCA-C31B-9638-C9434D5E3104}"/>
          </ac:spMkLst>
        </pc:spChg>
      </pc:sldChg>
      <pc:sldChg chg="modSp mod">
        <pc:chgData name="Team Prof Shivam Bhatt" userId="95d947d5605f58df" providerId="LiveId" clId="{1420354B-43E7-46F1-98E1-3BC9CEFFFA99}" dt="2023-10-12T09:20:34.682" v="262" actId="20577"/>
        <pc:sldMkLst>
          <pc:docMk/>
          <pc:sldMk cId="2497856586" sldId="270"/>
        </pc:sldMkLst>
        <pc:spChg chg="mod">
          <ac:chgData name="Team Prof Shivam Bhatt" userId="95d947d5605f58df" providerId="LiveId" clId="{1420354B-43E7-46F1-98E1-3BC9CEFFFA99}" dt="2023-10-12T09:20:34.682" v="262" actId="20577"/>
          <ac:spMkLst>
            <pc:docMk/>
            <pc:sldMk cId="2497856586" sldId="270"/>
            <ac:spMk id="5" creationId="{80FD3DDC-9624-2513-6A76-6BB9C05CC330}"/>
          </ac:spMkLst>
        </pc:spChg>
      </pc:sldChg>
      <pc:sldChg chg="modSp mod">
        <pc:chgData name="Team Prof Shivam Bhatt" userId="95d947d5605f58df" providerId="LiveId" clId="{1420354B-43E7-46F1-98E1-3BC9CEFFFA99}" dt="2023-10-12T09:19:49.575" v="252" actId="114"/>
        <pc:sldMkLst>
          <pc:docMk/>
          <pc:sldMk cId="1163079638" sldId="272"/>
        </pc:sldMkLst>
        <pc:spChg chg="mod">
          <ac:chgData name="Team Prof Shivam Bhatt" userId="95d947d5605f58df" providerId="LiveId" clId="{1420354B-43E7-46F1-98E1-3BC9CEFFFA99}" dt="2023-10-12T09:19:30.532" v="249" actId="1076"/>
          <ac:spMkLst>
            <pc:docMk/>
            <pc:sldMk cId="1163079638" sldId="272"/>
            <ac:spMk id="2" creationId="{B708B52E-2747-9825-E09D-CC24C2F55A85}"/>
          </ac:spMkLst>
        </pc:spChg>
        <pc:spChg chg="mod">
          <ac:chgData name="Team Prof Shivam Bhatt" userId="95d947d5605f58df" providerId="LiveId" clId="{1420354B-43E7-46F1-98E1-3BC9CEFFFA99}" dt="2023-10-12T09:19:49.575" v="252" actId="114"/>
          <ac:spMkLst>
            <pc:docMk/>
            <pc:sldMk cId="1163079638" sldId="272"/>
            <ac:spMk id="3" creationId="{C8089D24-AFCA-C31B-9638-C9434D5E3104}"/>
          </ac:spMkLst>
        </pc:spChg>
      </pc:sldChg>
      <pc:sldChg chg="modSp mod">
        <pc:chgData name="Team Prof Shivam Bhatt" userId="95d947d5605f58df" providerId="LiveId" clId="{1420354B-43E7-46F1-98E1-3BC9CEFFFA99}" dt="2023-10-12T09:20:27.788" v="260" actId="20577"/>
        <pc:sldMkLst>
          <pc:docMk/>
          <pc:sldMk cId="850244627" sldId="273"/>
        </pc:sldMkLst>
        <pc:spChg chg="mod">
          <ac:chgData name="Team Prof Shivam Bhatt" userId="95d947d5605f58df" providerId="LiveId" clId="{1420354B-43E7-46F1-98E1-3BC9CEFFFA99}" dt="2023-10-12T09:20:27.788" v="260" actId="20577"/>
          <ac:spMkLst>
            <pc:docMk/>
            <pc:sldMk cId="850244627" sldId="273"/>
            <ac:spMk id="3" creationId="{C8089D24-AFCA-C31B-9638-C9434D5E3104}"/>
          </ac:spMkLst>
        </pc:spChg>
      </pc:sldChg>
      <pc:sldChg chg="modSp mod">
        <pc:chgData name="Team Prof Shivam Bhatt" userId="95d947d5605f58df" providerId="LiveId" clId="{1420354B-43E7-46F1-98E1-3BC9CEFFFA99}" dt="2023-10-12T09:21:21.460" v="263" actId="1076"/>
        <pc:sldMkLst>
          <pc:docMk/>
          <pc:sldMk cId="1013016556" sldId="274"/>
        </pc:sldMkLst>
        <pc:spChg chg="mod">
          <ac:chgData name="Team Prof Shivam Bhatt" userId="95d947d5605f58df" providerId="LiveId" clId="{1420354B-43E7-46F1-98E1-3BC9CEFFFA99}" dt="2023-10-12T09:21:21.460" v="263" actId="1076"/>
          <ac:spMkLst>
            <pc:docMk/>
            <pc:sldMk cId="1013016556" sldId="274"/>
            <ac:spMk id="2" creationId="{B708B52E-2747-9825-E09D-CC24C2F55A85}"/>
          </ac:spMkLst>
        </pc:spChg>
      </pc:sldChg>
      <pc:sldChg chg="modSp mod">
        <pc:chgData name="Team Prof Shivam Bhatt" userId="95d947d5605f58df" providerId="LiveId" clId="{1420354B-43E7-46F1-98E1-3BC9CEFFFA99}" dt="2023-10-12T09:23:18.734" v="269" actId="20577"/>
        <pc:sldMkLst>
          <pc:docMk/>
          <pc:sldMk cId="1803108532" sldId="275"/>
        </pc:sldMkLst>
        <pc:spChg chg="mod">
          <ac:chgData name="Team Prof Shivam Bhatt" userId="95d947d5605f58df" providerId="LiveId" clId="{1420354B-43E7-46F1-98E1-3BC9CEFFFA99}" dt="2023-10-12T09:23:18.734" v="269" actId="20577"/>
          <ac:spMkLst>
            <pc:docMk/>
            <pc:sldMk cId="1803108532" sldId="275"/>
            <ac:spMk id="3" creationId="{C8089D24-AFCA-C31B-9638-C9434D5E3104}"/>
          </ac:spMkLst>
        </pc:spChg>
      </pc:sldChg>
      <pc:sldChg chg="modSp mod">
        <pc:chgData name="Team Prof Shivam Bhatt" userId="95d947d5605f58df" providerId="LiveId" clId="{1420354B-43E7-46F1-98E1-3BC9CEFFFA99}" dt="2023-10-12T09:30:30.308" v="309" actId="20577"/>
        <pc:sldMkLst>
          <pc:docMk/>
          <pc:sldMk cId="1701588841" sldId="276"/>
        </pc:sldMkLst>
        <pc:spChg chg="mod">
          <ac:chgData name="Team Prof Shivam Bhatt" userId="95d947d5605f58df" providerId="LiveId" clId="{1420354B-43E7-46F1-98E1-3BC9CEFFFA99}" dt="2023-10-12T09:30:30.308" v="309" actId="20577"/>
          <ac:spMkLst>
            <pc:docMk/>
            <pc:sldMk cId="1701588841" sldId="276"/>
            <ac:spMk id="3" creationId="{E67625E6-B9D2-B0DB-EBB4-17A6081BEC35}"/>
          </ac:spMkLst>
        </pc:spChg>
      </pc:sldChg>
      <pc:sldChg chg="modSp add mod ord">
        <pc:chgData name="Team Prof Shivam Bhatt" userId="95d947d5605f58df" providerId="LiveId" clId="{1420354B-43E7-46F1-98E1-3BC9CEFFFA99}" dt="2023-10-12T09:17:41.416" v="211" actId="20577"/>
        <pc:sldMkLst>
          <pc:docMk/>
          <pc:sldMk cId="3369766419" sldId="277"/>
        </pc:sldMkLst>
        <pc:spChg chg="mod">
          <ac:chgData name="Team Prof Shivam Bhatt" userId="95d947d5605f58df" providerId="LiveId" clId="{1420354B-43E7-46F1-98E1-3BC9CEFFFA99}" dt="2023-10-12T09:17:41.416" v="211" actId="20577"/>
          <ac:spMkLst>
            <pc:docMk/>
            <pc:sldMk cId="3369766419" sldId="277"/>
            <ac:spMk id="3" creationId="{4E2F53E1-C854-6BD8-6014-786376C51999}"/>
          </ac:spMkLst>
        </pc:spChg>
        <pc:spChg chg="mod">
          <ac:chgData name="Team Prof Shivam Bhatt" userId="95d947d5605f58df" providerId="LiveId" clId="{1420354B-43E7-46F1-98E1-3BC9CEFFFA99}" dt="2023-10-12T09:16:51.385" v="70" actId="313"/>
          <ac:spMkLst>
            <pc:docMk/>
            <pc:sldMk cId="3369766419" sldId="277"/>
            <ac:spMk id="6" creationId="{B265D36F-9351-5223-7118-923AB0DC4EFC}"/>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10/12/2023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10/12/2023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10/12/2023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10/12/2023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proshivambhatt2023.blogspot.com/" TargetMode="External"/><Relationship Id="rId2" Type="http://schemas.openxmlformats.org/officeDocument/2006/relationships/hyperlink" Target="mailto:bhattshivam2011@gmail.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4A027-3BB6-9D6D-259F-845B297FE8DD}"/>
              </a:ext>
            </a:extLst>
          </p:cNvPr>
          <p:cNvSpPr>
            <a:spLocks noGrp="1"/>
          </p:cNvSpPr>
          <p:nvPr>
            <p:ph type="ctrTitle"/>
          </p:nvPr>
        </p:nvSpPr>
        <p:spPr/>
        <p:txBody>
          <a:bodyPr/>
          <a:lstStyle/>
          <a:p>
            <a:r>
              <a:rPr lang="en-IN" dirty="0"/>
              <a:t>Recent Case laws in Corporate Laws </a:t>
            </a:r>
          </a:p>
        </p:txBody>
      </p:sp>
      <p:sp>
        <p:nvSpPr>
          <p:cNvPr id="3" name="Subtitle 2">
            <a:extLst>
              <a:ext uri="{FF2B5EF4-FFF2-40B4-BE49-F238E27FC236}">
                <a16:creationId xmlns:a16="http://schemas.microsoft.com/office/drawing/2014/main" id="{A960F7D6-5E6B-8DD3-A2C1-1283F1E49857}"/>
              </a:ext>
            </a:extLst>
          </p:cNvPr>
          <p:cNvSpPr>
            <a:spLocks noGrp="1"/>
          </p:cNvSpPr>
          <p:nvPr>
            <p:ph type="subTitle" idx="1"/>
          </p:nvPr>
        </p:nvSpPr>
        <p:spPr/>
        <p:txBody>
          <a:bodyPr>
            <a:normAutofit/>
          </a:bodyPr>
          <a:lstStyle/>
          <a:p>
            <a:pPr algn="r"/>
            <a:r>
              <a:rPr lang="en-IN" sz="3200" dirty="0"/>
              <a:t>- CS Shivam Bhatt</a:t>
            </a:r>
          </a:p>
          <a:p>
            <a:pPr algn="r"/>
            <a:r>
              <a:rPr lang="en-IN" sz="3200" dirty="0"/>
              <a:t>(B.com + L.L.B.)</a:t>
            </a:r>
          </a:p>
        </p:txBody>
      </p:sp>
    </p:spTree>
    <p:extLst>
      <p:ext uri="{BB962C8B-B14F-4D97-AF65-F5344CB8AC3E}">
        <p14:creationId xmlns:p14="http://schemas.microsoft.com/office/powerpoint/2010/main" val="4197574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66A37C0-4773-36BA-3501-5D807F019423}"/>
              </a:ext>
            </a:extLst>
          </p:cNvPr>
          <p:cNvSpPr>
            <a:spLocks noGrp="1"/>
          </p:cNvSpPr>
          <p:nvPr>
            <p:ph type="title"/>
          </p:nvPr>
        </p:nvSpPr>
        <p:spPr>
          <a:xfrm>
            <a:off x="1295401" y="1409836"/>
            <a:ext cx="9601196" cy="1303867"/>
          </a:xfrm>
        </p:spPr>
        <p:txBody>
          <a:bodyPr>
            <a:normAutofit/>
          </a:bodyPr>
          <a:lstStyle/>
          <a:p>
            <a:r>
              <a:rPr lang="en-US" sz="2400" b="1" dirty="0">
                <a:latin typeface="Arial" panose="020B0604020202020204" pitchFamily="34" charset="0"/>
                <a:cs typeface="Arial" panose="020B0604020202020204" pitchFamily="34" charset="0"/>
              </a:rPr>
              <a:t>2. BANK OF BARODA V. ABAN OFFSHORE LIMITED (NCLAT)</a:t>
            </a:r>
            <a:br>
              <a:rPr lang="en-US" sz="2400" dirty="0">
                <a:latin typeface="Arial" panose="020B0604020202020204" pitchFamily="34" charset="0"/>
                <a:cs typeface="Arial" panose="020B0604020202020204" pitchFamily="34" charset="0"/>
              </a:rPr>
            </a:br>
            <a:endParaRPr lang="en-IN" sz="240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80FD3DDC-9624-2513-6A76-6BB9C05CC330}"/>
              </a:ext>
            </a:extLst>
          </p:cNvPr>
          <p:cNvSpPr>
            <a:spLocks noGrp="1"/>
          </p:cNvSpPr>
          <p:nvPr>
            <p:ph idx="1"/>
          </p:nvPr>
        </p:nvSpPr>
        <p:spPr>
          <a:xfrm>
            <a:off x="1295400" y="2557463"/>
            <a:ext cx="9601200" cy="3317875"/>
          </a:xfrm>
        </p:spPr>
        <p:txBody>
          <a:bodyPr>
            <a:normAutofit/>
          </a:bodyPr>
          <a:lstStyle/>
          <a:p>
            <a:r>
              <a:rPr lang="en-US" b="1" u="sng" dirty="0">
                <a:latin typeface="Arial" panose="020B0604020202020204" pitchFamily="34" charset="0"/>
                <a:cs typeface="Arial" panose="020B0604020202020204" pitchFamily="34" charset="0"/>
              </a:rPr>
              <a:t>Provisions Involved:</a:t>
            </a:r>
            <a:endParaRPr lang="en-US" sz="2400" b="1" dirty="0">
              <a:latin typeface="Arial" panose="020B0604020202020204" pitchFamily="34" charset="0"/>
              <a:cs typeface="Arial" panose="020B0604020202020204" pitchFamily="34" charset="0"/>
            </a:endParaRPr>
          </a:p>
          <a:p>
            <a:pPr algn="just"/>
            <a:r>
              <a:rPr lang="en-US" sz="2400" dirty="0">
                <a:latin typeface="Arial" panose="020B0604020202020204" pitchFamily="34" charset="0"/>
                <a:cs typeface="Arial" panose="020B0604020202020204" pitchFamily="34" charset="0"/>
              </a:rPr>
              <a:t>Section 55 of the Companies Act, 2013 was to compulsorily provide for redemption of preference shares by doing away with the issue of irredeemable preference shares.</a:t>
            </a:r>
            <a:endParaRPr lang="en-IN"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7856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8B52E-2747-9825-E09D-CC24C2F55A85}"/>
              </a:ext>
            </a:extLst>
          </p:cNvPr>
          <p:cNvSpPr>
            <a:spLocks noGrp="1"/>
          </p:cNvSpPr>
          <p:nvPr>
            <p:ph type="title"/>
          </p:nvPr>
        </p:nvSpPr>
        <p:spPr>
          <a:xfrm>
            <a:off x="1295401" y="1253065"/>
            <a:ext cx="9601196" cy="1303867"/>
          </a:xfrm>
        </p:spPr>
        <p:txBody>
          <a:bodyPr>
            <a:normAutofit/>
          </a:bodyPr>
          <a:lstStyle/>
          <a:p>
            <a:r>
              <a:rPr lang="en-US" sz="2400" b="1" dirty="0">
                <a:latin typeface="Arial" panose="020B0604020202020204" pitchFamily="34" charset="0"/>
                <a:cs typeface="Arial" panose="020B0604020202020204" pitchFamily="34" charset="0"/>
              </a:rPr>
              <a:t>3. THE REGISTRAR OF COMPANIES, WEST BENGAL V. KARAN KISHORE SAMTANI (NCLAT)</a:t>
            </a:r>
            <a:endParaRPr lang="en-IN" sz="24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C8089D24-AFCA-C31B-9638-C9434D5E3104}"/>
              </a:ext>
            </a:extLst>
          </p:cNvPr>
          <p:cNvSpPr>
            <a:spLocks noGrp="1"/>
          </p:cNvSpPr>
          <p:nvPr>
            <p:ph idx="1"/>
          </p:nvPr>
        </p:nvSpPr>
        <p:spPr/>
        <p:txBody>
          <a:bodyPr>
            <a:noAutofit/>
          </a:bodyPr>
          <a:lstStyle/>
          <a:p>
            <a:pPr algn="just"/>
            <a:r>
              <a:rPr lang="en-US" sz="1800" b="1" u="sng" dirty="0">
                <a:latin typeface="Arial" panose="020B0604020202020204" pitchFamily="34" charset="0"/>
                <a:cs typeface="Arial" panose="020B0604020202020204" pitchFamily="34" charset="0"/>
              </a:rPr>
              <a:t>Brief Facts:</a:t>
            </a:r>
          </a:p>
          <a:p>
            <a:pPr algn="just"/>
            <a:r>
              <a:rPr lang="en-US" sz="1800" dirty="0">
                <a:latin typeface="Arial" panose="020B0604020202020204" pitchFamily="34" charset="0"/>
                <a:cs typeface="Arial" panose="020B0604020202020204" pitchFamily="34" charset="0"/>
              </a:rPr>
              <a:t>The Respondent was the Director, for more than 20 Companies till 31.03.2015.</a:t>
            </a:r>
          </a:p>
          <a:p>
            <a:pPr algn="just"/>
            <a:r>
              <a:rPr lang="en-US" sz="1800" dirty="0">
                <a:latin typeface="Arial" panose="020B0604020202020204" pitchFamily="34" charset="0"/>
                <a:cs typeface="Arial" panose="020B0604020202020204" pitchFamily="34" charset="0"/>
              </a:rPr>
              <a:t>On 27.01.2016 the Registrar of Companies, West Bengal sent show cause notice on the ground that he was the Director of more than 20 Companies at once.</a:t>
            </a:r>
          </a:p>
          <a:p>
            <a:pPr algn="just"/>
            <a:r>
              <a:rPr lang="en-US" sz="1800" dirty="0">
                <a:latin typeface="Arial" panose="020B0604020202020204" pitchFamily="34" charset="0"/>
                <a:cs typeface="Arial" panose="020B0604020202020204" pitchFamily="34" charset="0"/>
              </a:rPr>
              <a:t>The Respondent admitted the guilty and sent representation to the Registrar with a request to compound the offence under Section 441(1) of the Companies Act, 2013.</a:t>
            </a:r>
          </a:p>
          <a:p>
            <a:pPr algn="just"/>
            <a:r>
              <a:rPr lang="en-US" sz="1800" dirty="0">
                <a:latin typeface="Arial" panose="020B0604020202020204" pitchFamily="34" charset="0"/>
                <a:cs typeface="Arial" panose="020B0604020202020204" pitchFamily="34" charset="0"/>
              </a:rPr>
              <a:t>ROC forwarded the representation along with his report to the Tribunal.</a:t>
            </a:r>
          </a:p>
        </p:txBody>
      </p:sp>
    </p:spTree>
    <p:extLst>
      <p:ext uri="{BB962C8B-B14F-4D97-AF65-F5344CB8AC3E}">
        <p14:creationId xmlns:p14="http://schemas.microsoft.com/office/powerpoint/2010/main" val="1013016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0E6BFA-63F5-888D-C372-11B757EE02BE}"/>
              </a:ext>
            </a:extLst>
          </p:cNvPr>
          <p:cNvSpPr>
            <a:spLocks noGrp="1"/>
          </p:cNvSpPr>
          <p:nvPr>
            <p:ph idx="1"/>
          </p:nvPr>
        </p:nvSpPr>
        <p:spPr/>
        <p:txBody>
          <a:bodyPr>
            <a:normAutofit fontScale="92500" lnSpcReduction="10000"/>
          </a:bodyPr>
          <a:lstStyle/>
          <a:p>
            <a:pPr algn="just"/>
            <a:r>
              <a:rPr lang="en-US" sz="2400" dirty="0">
                <a:latin typeface="Arial" panose="020B0604020202020204" pitchFamily="34" charset="0"/>
                <a:cs typeface="Arial" panose="020B0604020202020204" pitchFamily="34" charset="0"/>
              </a:rPr>
              <a:t>After hearing the parties the NCLT Kolkata Bench (Tribunal) allowed the compounding application subject to payment of compounding fees of Rs. 50,000/-.</a:t>
            </a:r>
          </a:p>
          <a:p>
            <a:pPr algn="just"/>
            <a:r>
              <a:rPr lang="en-US" sz="2400" dirty="0">
                <a:latin typeface="Arial" panose="020B0604020202020204" pitchFamily="34" charset="0"/>
                <a:cs typeface="Arial" panose="020B0604020202020204" pitchFamily="34" charset="0"/>
              </a:rPr>
              <a:t>Being aggrieved with this order, ROC has filed this Appeal saying that the minimum fine prescribed for the offence is more than 50,000, Hence the compounding fees of 50,000 is not appropriate.</a:t>
            </a:r>
          </a:p>
          <a:p>
            <a:pPr algn="just"/>
            <a:r>
              <a:rPr lang="en-US" sz="2400" dirty="0">
                <a:latin typeface="Arial" panose="020B0604020202020204" pitchFamily="34" charset="0"/>
                <a:cs typeface="Arial" panose="020B0604020202020204" pitchFamily="34" charset="0"/>
              </a:rPr>
              <a:t>The issue for consideration is, whether Tribunal can impose the compounding fees, less than minimum fine prescribed for the offence under the Act.</a:t>
            </a:r>
            <a:endParaRPr lang="en-IN" sz="2400" dirty="0">
              <a:latin typeface="Arial" panose="020B0604020202020204" pitchFamily="34" charset="0"/>
              <a:cs typeface="Arial" panose="020B0604020202020204" pitchFamily="34" charset="0"/>
            </a:endParaRPr>
          </a:p>
          <a:p>
            <a:endParaRPr lang="en-IN" dirty="0"/>
          </a:p>
        </p:txBody>
      </p:sp>
      <p:sp>
        <p:nvSpPr>
          <p:cNvPr id="4" name="Title 1">
            <a:extLst>
              <a:ext uri="{FF2B5EF4-FFF2-40B4-BE49-F238E27FC236}">
                <a16:creationId xmlns:a16="http://schemas.microsoft.com/office/drawing/2014/main" id="{E0BBF591-4A1B-A6B0-53DB-562BD437519D}"/>
              </a:ext>
            </a:extLst>
          </p:cNvPr>
          <p:cNvSpPr>
            <a:spLocks noGrp="1"/>
          </p:cNvSpPr>
          <p:nvPr>
            <p:ph type="title"/>
          </p:nvPr>
        </p:nvSpPr>
        <p:spPr>
          <a:xfrm>
            <a:off x="1295401" y="1409836"/>
            <a:ext cx="9601196" cy="1303867"/>
          </a:xfrm>
        </p:spPr>
        <p:txBody>
          <a:bodyPr>
            <a:normAutofit/>
          </a:bodyPr>
          <a:lstStyle/>
          <a:p>
            <a:r>
              <a:rPr lang="en-US" sz="2400" b="1" dirty="0">
                <a:latin typeface="Arial" panose="020B0604020202020204" pitchFamily="34" charset="0"/>
                <a:cs typeface="Arial" panose="020B0604020202020204" pitchFamily="34" charset="0"/>
              </a:rPr>
              <a:t>3. THE REGISTRAR OF COMPANIES, WEST BENGAL V. KARAN KISHORE SAMTANI (NCLAT)</a:t>
            </a:r>
            <a:endParaRPr lang="en-IN"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2284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089D24-AFCA-C31B-9638-C9434D5E3104}"/>
              </a:ext>
            </a:extLst>
          </p:cNvPr>
          <p:cNvSpPr>
            <a:spLocks noGrp="1"/>
          </p:cNvSpPr>
          <p:nvPr>
            <p:ph idx="1"/>
          </p:nvPr>
        </p:nvSpPr>
        <p:spPr/>
        <p:txBody>
          <a:bodyPr>
            <a:normAutofit fontScale="92500" lnSpcReduction="20000"/>
          </a:bodyPr>
          <a:lstStyle/>
          <a:p>
            <a:pPr algn="just"/>
            <a:r>
              <a:rPr lang="en-US" b="1" u="sng" dirty="0">
                <a:latin typeface="Arial" panose="020B0604020202020204" pitchFamily="34" charset="0"/>
                <a:cs typeface="Arial" panose="020B0604020202020204" pitchFamily="34" charset="0"/>
              </a:rPr>
              <a:t>Decision:</a:t>
            </a:r>
          </a:p>
          <a:p>
            <a:pPr algn="just"/>
            <a:r>
              <a:rPr lang="en-US" dirty="0">
                <a:latin typeface="Arial" panose="020B0604020202020204" pitchFamily="34" charset="0"/>
                <a:cs typeface="Arial" panose="020B0604020202020204" pitchFamily="34" charset="0"/>
              </a:rPr>
              <a:t>The compounding fees has to be more than or equal to the minimum fine prescribed under the Act.</a:t>
            </a:r>
          </a:p>
          <a:p>
            <a:pPr algn="just"/>
            <a:r>
              <a:rPr lang="en-US" b="1" u="sng" dirty="0">
                <a:latin typeface="Arial" panose="020B0604020202020204" pitchFamily="34" charset="0"/>
                <a:cs typeface="Arial" panose="020B0604020202020204" pitchFamily="34" charset="0"/>
              </a:rPr>
              <a:t>Provisions Involved:</a:t>
            </a:r>
          </a:p>
          <a:p>
            <a:pPr algn="just"/>
            <a:r>
              <a:rPr lang="en-US" dirty="0">
                <a:latin typeface="Arial" panose="020B0604020202020204" pitchFamily="34" charset="0"/>
                <a:cs typeface="Arial" panose="020B0604020202020204" pitchFamily="34" charset="0"/>
              </a:rPr>
              <a:t>Section 165(6) of Companies act, 2013 states (before the amendment) If a person accepts an appointment as a director in contravention of sub-section (1), he shall be punishable with fine which shall not be less than five thousand rupees but which may extend to twenty-five thousand rupees for every day after the first during which the contravention continues.</a:t>
            </a:r>
            <a:endParaRPr lang="en-IN" dirty="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D41B178E-E70A-F3F5-B899-8757742BFFA1}"/>
              </a:ext>
            </a:extLst>
          </p:cNvPr>
          <p:cNvSpPr>
            <a:spLocks noGrp="1"/>
          </p:cNvSpPr>
          <p:nvPr>
            <p:ph type="title"/>
          </p:nvPr>
        </p:nvSpPr>
        <p:spPr>
          <a:xfrm>
            <a:off x="1295401" y="1409836"/>
            <a:ext cx="9601196" cy="1303867"/>
          </a:xfrm>
        </p:spPr>
        <p:txBody>
          <a:bodyPr>
            <a:normAutofit/>
          </a:bodyPr>
          <a:lstStyle/>
          <a:p>
            <a:r>
              <a:rPr lang="en-US" sz="2400" b="1" dirty="0">
                <a:latin typeface="Arial" panose="020B0604020202020204" pitchFamily="34" charset="0"/>
                <a:cs typeface="Arial" panose="020B0604020202020204" pitchFamily="34" charset="0"/>
              </a:rPr>
              <a:t>3. THE REGISTRAR OF COMPANIES, WEST BENGAL V. KARAN KISHORE SAMTANI (NCLAT)</a:t>
            </a:r>
            <a:br>
              <a:rPr lang="en-US" sz="2400" dirty="0">
                <a:latin typeface="Arial" panose="020B0604020202020204" pitchFamily="34" charset="0"/>
                <a:cs typeface="Arial" panose="020B0604020202020204" pitchFamily="34" charset="0"/>
              </a:rPr>
            </a:br>
            <a:endParaRPr lang="en-IN"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3108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2B4EE-88F8-BD4F-4236-2C1F1423C8D6}"/>
              </a:ext>
            </a:extLst>
          </p:cNvPr>
          <p:cNvSpPr>
            <a:spLocks noGrp="1"/>
          </p:cNvSpPr>
          <p:nvPr>
            <p:ph type="title"/>
          </p:nvPr>
        </p:nvSpPr>
        <p:spPr/>
        <p:txBody>
          <a:bodyPr>
            <a:normAutofit/>
          </a:bodyPr>
          <a:lstStyle/>
          <a:p>
            <a:r>
              <a:rPr lang="en-IN" sz="2400" b="1" dirty="0">
                <a:latin typeface="Arial" panose="020B0604020202020204" pitchFamily="34" charset="0"/>
                <a:cs typeface="Arial" panose="020B0604020202020204" pitchFamily="34" charset="0"/>
              </a:rPr>
              <a:t>4. LATE MONA AGGARWAL THROUGH HER LEGAL HEIR MR. VIJAY KUMAR AGGARWAL &amp; ANR. V. GHAZIABAD ENGG. COMPANY LTD. &amp; ORS. (NCLAT)</a:t>
            </a:r>
          </a:p>
        </p:txBody>
      </p:sp>
      <p:sp>
        <p:nvSpPr>
          <p:cNvPr id="3" name="Content Placeholder 2">
            <a:extLst>
              <a:ext uri="{FF2B5EF4-FFF2-40B4-BE49-F238E27FC236}">
                <a16:creationId xmlns:a16="http://schemas.microsoft.com/office/drawing/2014/main" id="{3D9EDBE8-14AA-D35D-2276-7FB49289BF92}"/>
              </a:ext>
            </a:extLst>
          </p:cNvPr>
          <p:cNvSpPr>
            <a:spLocks noGrp="1"/>
          </p:cNvSpPr>
          <p:nvPr>
            <p:ph idx="1"/>
          </p:nvPr>
        </p:nvSpPr>
        <p:spPr/>
        <p:txBody>
          <a:bodyPr>
            <a:normAutofit fontScale="92500" lnSpcReduction="10000"/>
          </a:bodyPr>
          <a:lstStyle/>
          <a:p>
            <a:r>
              <a:rPr lang="en-IN" b="1" dirty="0">
                <a:latin typeface="Arial" panose="020B0604020202020204" pitchFamily="34" charset="0"/>
                <a:cs typeface="Arial" panose="020B0604020202020204" pitchFamily="34" charset="0"/>
              </a:rPr>
              <a:t>Brief Facts:</a:t>
            </a:r>
          </a:p>
          <a:p>
            <a:pPr algn="just"/>
            <a:r>
              <a:rPr lang="en-US" dirty="0">
                <a:latin typeface="Arial" panose="020B0604020202020204" pitchFamily="34" charset="0"/>
                <a:cs typeface="Arial" panose="020B0604020202020204" pitchFamily="34" charset="0"/>
              </a:rPr>
              <a:t>The question for consideration is that during the pendency of winding up petition the name of the company has been struck off under Section 248 of the Companies Act 2013. In such circumstances whether the NCLT can proceed with winding up petition or not?</a:t>
            </a:r>
          </a:p>
          <a:p>
            <a:pPr algn="just"/>
            <a:r>
              <a:rPr lang="en-US" dirty="0">
                <a:latin typeface="Arial" panose="020B0604020202020204" pitchFamily="34" charset="0"/>
                <a:cs typeface="Arial" panose="020B0604020202020204" pitchFamily="34" charset="0"/>
              </a:rPr>
              <a:t>NCLT rejected the petition for winding up with liberty to the petitioner to file a fresh petition for winding up as and when the Respondent company is revived.</a:t>
            </a:r>
          </a:p>
          <a:p>
            <a:r>
              <a:rPr lang="en-US" dirty="0">
                <a:latin typeface="Arial" panose="020B0604020202020204" pitchFamily="34" charset="0"/>
                <a:cs typeface="Arial" panose="020B0604020202020204" pitchFamily="34" charset="0"/>
              </a:rPr>
              <a:t>Being aggrieved with this order the Appellants have filed this appeal.</a:t>
            </a:r>
            <a:endParaRPr lang="en-IN"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4054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BD1899-F9A1-E635-5211-4523E9A44B89}"/>
              </a:ext>
            </a:extLst>
          </p:cNvPr>
          <p:cNvSpPr>
            <a:spLocks noGrp="1"/>
          </p:cNvSpPr>
          <p:nvPr>
            <p:ph idx="1"/>
          </p:nvPr>
        </p:nvSpPr>
        <p:spPr/>
        <p:txBody>
          <a:bodyPr>
            <a:normAutofit fontScale="92500"/>
          </a:bodyPr>
          <a:lstStyle/>
          <a:p>
            <a:r>
              <a:rPr lang="en-IN" b="1" u="sng" dirty="0">
                <a:latin typeface="Arial" panose="020B0604020202020204" pitchFamily="34" charset="0"/>
                <a:cs typeface="Arial" panose="020B0604020202020204" pitchFamily="34" charset="0"/>
              </a:rPr>
              <a:t>Decision:</a:t>
            </a:r>
          </a:p>
          <a:p>
            <a:pPr algn="just"/>
            <a:r>
              <a:rPr lang="en-US" dirty="0">
                <a:latin typeface="Arial" panose="020B0604020202020204" pitchFamily="34" charset="0"/>
                <a:cs typeface="Arial" panose="020B0604020202020204" pitchFamily="34" charset="0"/>
              </a:rPr>
              <a:t>NCLAT held that even after removal of the name of the company from the register of companies the NCLT can proceed with the petition for winding up under Companies Act, 2013.</a:t>
            </a:r>
          </a:p>
          <a:p>
            <a:pPr algn="just"/>
            <a:r>
              <a:rPr lang="en-US" b="1" u="sng" dirty="0">
                <a:latin typeface="Arial" panose="020B0604020202020204" pitchFamily="34" charset="0"/>
                <a:cs typeface="Arial" panose="020B0604020202020204" pitchFamily="34" charset="0"/>
              </a:rPr>
              <a:t>Provisions Involved:</a:t>
            </a:r>
          </a:p>
          <a:p>
            <a:pPr algn="just"/>
            <a:r>
              <a:rPr lang="en-US" dirty="0">
                <a:latin typeface="Arial" panose="020B0604020202020204" pitchFamily="34" charset="0"/>
                <a:cs typeface="Arial" panose="020B0604020202020204" pitchFamily="34" charset="0"/>
              </a:rPr>
              <a:t>While interpreting sub-section (8) of Section 248, it is clear that Section 248 in no manner will affect the powers of the Tribunal to wind up the Company, the name of which has been struck off from the ROC.</a:t>
            </a:r>
            <a:endParaRPr lang="en-IN" dirty="0">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68BA606B-D950-ECDF-684B-FBE2CCFD7987}"/>
              </a:ext>
            </a:extLst>
          </p:cNvPr>
          <p:cNvSpPr>
            <a:spLocks noGrp="1"/>
          </p:cNvSpPr>
          <p:nvPr>
            <p:ph type="title"/>
          </p:nvPr>
        </p:nvSpPr>
        <p:spPr>
          <a:xfrm>
            <a:off x="1295402" y="982132"/>
            <a:ext cx="9601196" cy="1303867"/>
          </a:xfrm>
        </p:spPr>
        <p:txBody>
          <a:bodyPr>
            <a:normAutofit/>
          </a:bodyPr>
          <a:lstStyle/>
          <a:p>
            <a:r>
              <a:rPr lang="en-IN" sz="2400" b="1" dirty="0">
                <a:latin typeface="Arial" panose="020B0604020202020204" pitchFamily="34" charset="0"/>
                <a:cs typeface="Arial" panose="020B0604020202020204" pitchFamily="34" charset="0"/>
              </a:rPr>
              <a:t>4. LATE MONA AGGARWAL THROUGH HER LEGAL HEIR MR. VIJAY KUMAR AGGARWAL &amp; ANR. V. GHAZIABAD ENGG. COMPANY LTD. &amp; ORS. (NCLAT)</a:t>
            </a:r>
          </a:p>
        </p:txBody>
      </p:sp>
    </p:spTree>
    <p:extLst>
      <p:ext uri="{BB962C8B-B14F-4D97-AF65-F5344CB8AC3E}">
        <p14:creationId xmlns:p14="http://schemas.microsoft.com/office/powerpoint/2010/main" val="11539460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FEACB-DD64-62B6-0D24-FA953953B609}"/>
              </a:ext>
            </a:extLst>
          </p:cNvPr>
          <p:cNvSpPr>
            <a:spLocks noGrp="1"/>
          </p:cNvSpPr>
          <p:nvPr>
            <p:ph type="title"/>
          </p:nvPr>
        </p:nvSpPr>
        <p:spPr>
          <a:xfrm>
            <a:off x="1295401" y="1388532"/>
            <a:ext cx="9601196" cy="1303867"/>
          </a:xfrm>
        </p:spPr>
        <p:txBody>
          <a:bodyPr>
            <a:normAutofit/>
          </a:bodyPr>
          <a:lstStyle/>
          <a:p>
            <a:r>
              <a:rPr lang="en-IN" sz="2400" b="1" dirty="0">
                <a:latin typeface="Arial" panose="020B0604020202020204" pitchFamily="34" charset="0"/>
                <a:cs typeface="Arial" panose="020B0604020202020204" pitchFamily="34" charset="0"/>
              </a:rPr>
              <a:t>5. </a:t>
            </a:r>
            <a:r>
              <a:rPr lang="en-US" sz="2400" b="1" dirty="0">
                <a:latin typeface="Arial" panose="020B0604020202020204" pitchFamily="34" charset="0"/>
                <a:cs typeface="Arial" panose="020B0604020202020204" pitchFamily="34" charset="0"/>
              </a:rPr>
              <a:t>SHIKHA SHARMA BAGGA V. UNION OF INDIA (DELHI HC)</a:t>
            </a:r>
            <a:endParaRPr lang="en-IN" sz="24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18B33C7-F778-4435-E738-E7C9A6EEA09A}"/>
              </a:ext>
            </a:extLst>
          </p:cNvPr>
          <p:cNvSpPr>
            <a:spLocks noGrp="1"/>
          </p:cNvSpPr>
          <p:nvPr>
            <p:ph idx="1"/>
          </p:nvPr>
        </p:nvSpPr>
        <p:spPr/>
        <p:txBody>
          <a:bodyPr>
            <a:noAutofit/>
          </a:bodyPr>
          <a:lstStyle/>
          <a:p>
            <a:r>
              <a:rPr lang="en-IN" b="1" u="sng" dirty="0">
                <a:latin typeface="Arial" panose="020B0604020202020204" pitchFamily="34" charset="0"/>
                <a:cs typeface="Arial" panose="020B0604020202020204" pitchFamily="34" charset="0"/>
              </a:rPr>
              <a:t>Brief Facts:</a:t>
            </a:r>
          </a:p>
          <a:p>
            <a:pPr algn="just"/>
            <a:r>
              <a:rPr lang="en-US" dirty="0">
                <a:latin typeface="Arial" panose="020B0604020202020204" pitchFamily="34" charset="0"/>
                <a:cs typeface="Arial" panose="020B0604020202020204" pitchFamily="34" charset="0"/>
              </a:rPr>
              <a:t>A petition was filed before the Delhi High Court challenging the non-providing of a field for Advocates to register companies and LLPs on the current Ministry of Corporate Affairs (‘MCA’) portal.</a:t>
            </a:r>
          </a:p>
          <a:p>
            <a:pPr algn="just"/>
            <a:r>
              <a:rPr lang="en-US" dirty="0">
                <a:latin typeface="Arial" panose="020B0604020202020204" pitchFamily="34" charset="0"/>
                <a:cs typeface="Arial" panose="020B0604020202020204" pitchFamily="34" charset="0"/>
              </a:rPr>
              <a:t>The petitioner case was that the MCA portal permitted Chartered Accountants, Company Secretaries and Cost &amp; Work Accountants to register as </a:t>
            </a:r>
            <a:r>
              <a:rPr lang="en-US" dirty="0" err="1">
                <a:latin typeface="Arial" panose="020B0604020202020204" pitchFamily="34" charset="0"/>
                <a:cs typeface="Arial" panose="020B0604020202020204" pitchFamily="34" charset="0"/>
              </a:rPr>
              <a:t>practising</a:t>
            </a:r>
            <a:r>
              <a:rPr lang="en-US" dirty="0">
                <a:latin typeface="Arial" panose="020B0604020202020204" pitchFamily="34" charset="0"/>
                <a:cs typeface="Arial" panose="020B0604020202020204" pitchFamily="34" charset="0"/>
              </a:rPr>
              <a:t> professionals and undertake incorporation of companies and LLPs for their clients.</a:t>
            </a:r>
          </a:p>
        </p:txBody>
      </p:sp>
    </p:spTree>
    <p:extLst>
      <p:ext uri="{BB962C8B-B14F-4D97-AF65-F5344CB8AC3E}">
        <p14:creationId xmlns:p14="http://schemas.microsoft.com/office/powerpoint/2010/main" val="3521818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7625E6-B9D2-B0DB-EBB4-17A6081BEC35}"/>
              </a:ext>
            </a:extLst>
          </p:cNvPr>
          <p:cNvSpPr>
            <a:spLocks noGrp="1"/>
          </p:cNvSpPr>
          <p:nvPr>
            <p:ph idx="1"/>
          </p:nvPr>
        </p:nvSpPr>
        <p:spPr/>
        <p:txBody>
          <a:bodyPr>
            <a:normAutofit fontScale="47500" lnSpcReduction="20000"/>
          </a:bodyPr>
          <a:lstStyle/>
          <a:p>
            <a:pPr algn="just"/>
            <a:r>
              <a:rPr lang="en-US" sz="4200" dirty="0">
                <a:latin typeface="Arial" panose="020B0604020202020204" pitchFamily="34" charset="0"/>
                <a:cs typeface="Arial" panose="020B0604020202020204" pitchFamily="34" charset="0"/>
              </a:rPr>
              <a:t>An amendment took place in the Companies Act, 2013 in 2014 by which even Advocates were permitted to file documents for incorporation of companies. For the said purpose, an Advocate would have to first register himself/herself as a practicing professional.</a:t>
            </a:r>
          </a:p>
          <a:p>
            <a:r>
              <a:rPr lang="en-US" sz="4200" dirty="0">
                <a:latin typeface="Arial" panose="020B0604020202020204" pitchFamily="34" charset="0"/>
                <a:cs typeface="Arial" panose="020B0604020202020204" pitchFamily="34" charset="0"/>
              </a:rPr>
              <a:t>However, the said amendment was not implemented in the tool Kit used by MCA.</a:t>
            </a:r>
          </a:p>
          <a:p>
            <a:r>
              <a:rPr lang="en-US" sz="4200" dirty="0">
                <a:latin typeface="Arial" panose="020B0604020202020204" pitchFamily="34" charset="0"/>
                <a:cs typeface="Arial" panose="020B0604020202020204" pitchFamily="34" charset="0"/>
              </a:rPr>
              <a:t>As a result, Advocates could not register companies/LLPs on behalf of their clients.</a:t>
            </a:r>
          </a:p>
          <a:p>
            <a:pPr algn="just"/>
            <a:r>
              <a:rPr lang="en-US" sz="4200" dirty="0">
                <a:latin typeface="Arial" panose="020B0604020202020204" pitchFamily="34" charset="0"/>
                <a:cs typeface="Arial" panose="020B0604020202020204" pitchFamily="34" charset="0"/>
              </a:rPr>
              <a:t>Hence, the Petitioner prays that consequential amendment be carried out in the MCA tool kit permitting Advocates who are enrolled with the Bar Council to register as professionals in the MCA portal.</a:t>
            </a:r>
            <a:endParaRPr lang="en-IN" sz="4200" dirty="0">
              <a:latin typeface="Arial" panose="020B0604020202020204" pitchFamily="34" charset="0"/>
              <a:cs typeface="Arial" panose="020B0604020202020204" pitchFamily="34" charset="0"/>
            </a:endParaRPr>
          </a:p>
          <a:p>
            <a:endParaRPr lang="en-IN" dirty="0"/>
          </a:p>
        </p:txBody>
      </p:sp>
      <p:sp>
        <p:nvSpPr>
          <p:cNvPr id="4" name="Title 1">
            <a:extLst>
              <a:ext uri="{FF2B5EF4-FFF2-40B4-BE49-F238E27FC236}">
                <a16:creationId xmlns:a16="http://schemas.microsoft.com/office/drawing/2014/main" id="{9F2DDE31-4D82-FCB0-FD26-56908C07B45F}"/>
              </a:ext>
            </a:extLst>
          </p:cNvPr>
          <p:cNvSpPr>
            <a:spLocks noGrp="1"/>
          </p:cNvSpPr>
          <p:nvPr>
            <p:ph type="title"/>
          </p:nvPr>
        </p:nvSpPr>
        <p:spPr>
          <a:xfrm>
            <a:off x="1295402" y="982132"/>
            <a:ext cx="9601196" cy="1303867"/>
          </a:xfrm>
        </p:spPr>
        <p:txBody>
          <a:bodyPr>
            <a:normAutofit/>
          </a:bodyPr>
          <a:lstStyle/>
          <a:p>
            <a:r>
              <a:rPr lang="en-IN" sz="2400" b="1" dirty="0">
                <a:latin typeface="Arial" panose="020B0604020202020204" pitchFamily="34" charset="0"/>
                <a:cs typeface="Arial" panose="020B0604020202020204" pitchFamily="34" charset="0"/>
              </a:rPr>
              <a:t>5. </a:t>
            </a:r>
            <a:r>
              <a:rPr lang="en-US" sz="2400" b="1" dirty="0">
                <a:latin typeface="Arial" panose="020B0604020202020204" pitchFamily="34" charset="0"/>
                <a:cs typeface="Arial" panose="020B0604020202020204" pitchFamily="34" charset="0"/>
              </a:rPr>
              <a:t>SHIKHA SHARMA BAGGA V. UNION OF INDIA (DELHI HC)</a:t>
            </a:r>
            <a:endParaRPr lang="en-IN"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6680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7625E6-B9D2-B0DB-EBB4-17A6081BEC35}"/>
              </a:ext>
            </a:extLst>
          </p:cNvPr>
          <p:cNvSpPr>
            <a:spLocks noGrp="1"/>
          </p:cNvSpPr>
          <p:nvPr>
            <p:ph idx="1"/>
          </p:nvPr>
        </p:nvSpPr>
        <p:spPr/>
        <p:txBody>
          <a:bodyPr>
            <a:normAutofit/>
          </a:bodyPr>
          <a:lstStyle/>
          <a:p>
            <a:pPr algn="just"/>
            <a:r>
              <a:rPr lang="en-IN" b="1" u="sng" dirty="0">
                <a:latin typeface="Arial" panose="020B0604020202020204" pitchFamily="34" charset="0"/>
                <a:cs typeface="Arial" panose="020B0604020202020204" pitchFamily="34" charset="0"/>
              </a:rPr>
              <a:t>Decision:</a:t>
            </a:r>
          </a:p>
          <a:p>
            <a:pPr algn="just"/>
            <a:r>
              <a:rPr lang="en-US" dirty="0">
                <a:latin typeface="Arial" panose="020B0604020202020204" pitchFamily="34" charset="0"/>
                <a:cs typeface="Arial" panose="020B0604020202020204" pitchFamily="34" charset="0"/>
              </a:rPr>
              <a:t>Delhi High Court held that advocates can file documents for incorporation of a company/ LLPs and ordered MCA tool kit had to be amended, which are enrolled with advocates. The Bar Council will register as professionals in the MCA portal.</a:t>
            </a:r>
          </a:p>
          <a:p>
            <a:pPr algn="just"/>
            <a:endParaRPr lang="en-IN" dirty="0">
              <a:latin typeface="Arial" panose="020B0604020202020204" pitchFamily="34" charset="0"/>
              <a:cs typeface="Arial" panose="020B0604020202020204" pitchFamily="34" charset="0"/>
            </a:endParaRPr>
          </a:p>
          <a:p>
            <a:endParaRPr lang="en-IN" dirty="0"/>
          </a:p>
        </p:txBody>
      </p:sp>
      <p:sp>
        <p:nvSpPr>
          <p:cNvPr id="4" name="Title 1">
            <a:extLst>
              <a:ext uri="{FF2B5EF4-FFF2-40B4-BE49-F238E27FC236}">
                <a16:creationId xmlns:a16="http://schemas.microsoft.com/office/drawing/2014/main" id="{9F2DDE31-4D82-FCB0-FD26-56908C07B45F}"/>
              </a:ext>
            </a:extLst>
          </p:cNvPr>
          <p:cNvSpPr>
            <a:spLocks noGrp="1"/>
          </p:cNvSpPr>
          <p:nvPr>
            <p:ph type="title"/>
          </p:nvPr>
        </p:nvSpPr>
        <p:spPr>
          <a:xfrm>
            <a:off x="1295402" y="982132"/>
            <a:ext cx="9601196" cy="1303867"/>
          </a:xfrm>
        </p:spPr>
        <p:txBody>
          <a:bodyPr>
            <a:normAutofit/>
          </a:bodyPr>
          <a:lstStyle/>
          <a:p>
            <a:r>
              <a:rPr lang="en-IN" sz="2400" b="1" dirty="0">
                <a:latin typeface="Arial" panose="020B0604020202020204" pitchFamily="34" charset="0"/>
                <a:cs typeface="Arial" panose="020B0604020202020204" pitchFamily="34" charset="0"/>
              </a:rPr>
              <a:t>5. </a:t>
            </a:r>
            <a:r>
              <a:rPr lang="en-US" sz="2400" b="1" dirty="0">
                <a:latin typeface="Arial" panose="020B0604020202020204" pitchFamily="34" charset="0"/>
                <a:cs typeface="Arial" panose="020B0604020202020204" pitchFamily="34" charset="0"/>
              </a:rPr>
              <a:t>SHIKHA SHARMA BAGGA V. UNION OF INDIA (DELHI HC)</a:t>
            </a:r>
            <a:endParaRPr lang="en-IN"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1588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2F53E1-C854-6BD8-6014-786376C51999}"/>
              </a:ext>
            </a:extLst>
          </p:cNvPr>
          <p:cNvSpPr>
            <a:spLocks noGrp="1"/>
          </p:cNvSpPr>
          <p:nvPr>
            <p:ph idx="1"/>
          </p:nvPr>
        </p:nvSpPr>
        <p:spPr/>
        <p:txBody>
          <a:bodyPr>
            <a:normAutofit fontScale="92500"/>
          </a:bodyPr>
          <a:lstStyle/>
          <a:p>
            <a:r>
              <a:rPr lang="en-IN" sz="2600" b="1" u="sng" dirty="0">
                <a:latin typeface="Arial" panose="020B0604020202020204" pitchFamily="34" charset="0"/>
                <a:cs typeface="Arial" panose="020B0604020202020204" pitchFamily="34" charset="0"/>
              </a:rPr>
              <a:t>Provisions Involved:</a:t>
            </a:r>
          </a:p>
          <a:p>
            <a:pPr algn="just"/>
            <a:r>
              <a:rPr lang="en-US" b="0" i="0" dirty="0">
                <a:solidFill>
                  <a:srgbClr val="333333"/>
                </a:solidFill>
                <a:effectLst/>
                <a:latin typeface="Arial" panose="020B0604020202020204" pitchFamily="34" charset="0"/>
                <a:cs typeface="Arial" panose="020B0604020202020204" pitchFamily="34" charset="0"/>
              </a:rPr>
              <a:t>Section 7(1)(b) of Companies Act, 2013 read with rule 14 of the Companies (Incorporation) Rules, 2014 state that a declaration in the Form No. INC-8 by an advocate, a chartered accountant, cost accountant or company secretary in practice, who is engaged in the formation of the company, and by a person named in the articles as a director, manager or secretary of the company, that all the requirements of this Act and the rules made thereunder in respect of registration and matters precedent or incidental thereto have been complied with.</a:t>
            </a:r>
            <a:endParaRPr lang="en-IN" dirty="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B265D36F-9351-5223-7118-923AB0DC4EFC}"/>
              </a:ext>
            </a:extLst>
          </p:cNvPr>
          <p:cNvSpPr>
            <a:spLocks noGrp="1"/>
          </p:cNvSpPr>
          <p:nvPr>
            <p:ph type="title"/>
          </p:nvPr>
        </p:nvSpPr>
        <p:spPr>
          <a:xfrm>
            <a:off x="1295402" y="982132"/>
            <a:ext cx="9601196" cy="1303867"/>
          </a:xfrm>
        </p:spPr>
        <p:txBody>
          <a:bodyPr>
            <a:normAutofit/>
          </a:bodyPr>
          <a:lstStyle/>
          <a:p>
            <a:r>
              <a:rPr lang="en-IN" sz="2400" b="1" dirty="0">
                <a:latin typeface="Arial" panose="020B0604020202020204" pitchFamily="34" charset="0"/>
                <a:cs typeface="Arial" panose="020B0604020202020204" pitchFamily="34" charset="0"/>
              </a:rPr>
              <a:t>5. </a:t>
            </a:r>
            <a:r>
              <a:rPr lang="en-US" sz="2400" b="1" dirty="0">
                <a:latin typeface="Arial" panose="020B0604020202020204" pitchFamily="34" charset="0"/>
                <a:cs typeface="Arial" panose="020B0604020202020204" pitchFamily="34" charset="0"/>
              </a:rPr>
              <a:t>SHIKHA SHARMA BAGGA V. UNION OF INDIA (DELHI HC)</a:t>
            </a:r>
            <a:endParaRPr lang="en-IN"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5923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272B8-8279-01A2-E964-0A7CE11A3053}"/>
              </a:ext>
            </a:extLst>
          </p:cNvPr>
          <p:cNvSpPr>
            <a:spLocks noGrp="1"/>
          </p:cNvSpPr>
          <p:nvPr>
            <p:ph type="title"/>
          </p:nvPr>
        </p:nvSpPr>
        <p:spPr/>
        <p:txBody>
          <a:bodyPr/>
          <a:lstStyle/>
          <a:p>
            <a:r>
              <a:rPr lang="en-IN" dirty="0"/>
              <a:t>Disclaimer</a:t>
            </a:r>
          </a:p>
        </p:txBody>
      </p:sp>
      <p:sp>
        <p:nvSpPr>
          <p:cNvPr id="3" name="Content Placeholder 2">
            <a:extLst>
              <a:ext uri="{FF2B5EF4-FFF2-40B4-BE49-F238E27FC236}">
                <a16:creationId xmlns:a16="http://schemas.microsoft.com/office/drawing/2014/main" id="{34A6D4D4-D18F-ADC6-5DE0-848E203C2F25}"/>
              </a:ext>
            </a:extLst>
          </p:cNvPr>
          <p:cNvSpPr>
            <a:spLocks noGrp="1"/>
          </p:cNvSpPr>
          <p:nvPr>
            <p:ph idx="1"/>
          </p:nvPr>
        </p:nvSpPr>
        <p:spPr/>
        <p:txBody>
          <a:bodyPr/>
          <a:lstStyle/>
          <a:p>
            <a:pPr algn="just"/>
            <a:r>
              <a:rPr lang="en-IN" dirty="0">
                <a:latin typeface="Arial" panose="020B0604020202020204" pitchFamily="34" charset="0"/>
                <a:cs typeface="Arial" panose="020B0604020202020204" pitchFamily="34" charset="0"/>
              </a:rPr>
              <a:t>The views and opinions expressed in this presentation are my own views and are subject to my understanding of the subject and do not necessarily represent views of the any organization(s).</a:t>
            </a:r>
          </a:p>
          <a:p>
            <a:pPr algn="just"/>
            <a:endParaRPr lang="en-IN" dirty="0">
              <a:latin typeface="Arial" panose="020B0604020202020204" pitchFamily="34" charset="0"/>
              <a:cs typeface="Arial" panose="020B0604020202020204" pitchFamily="34" charset="0"/>
            </a:endParaRPr>
          </a:p>
          <a:p>
            <a:pPr algn="just"/>
            <a:r>
              <a:rPr lang="en-IN" dirty="0">
                <a:latin typeface="Arial" panose="020B0604020202020204" pitchFamily="34" charset="0"/>
                <a:cs typeface="Arial" panose="020B0604020202020204" pitchFamily="34" charset="0"/>
              </a:rPr>
              <a:t>Content Courtesy: </a:t>
            </a:r>
            <a:r>
              <a:rPr lang="en-US" dirty="0">
                <a:latin typeface="Arial" panose="020B0604020202020204" pitchFamily="34" charset="0"/>
                <a:cs typeface="Arial" panose="020B0604020202020204" pitchFamily="34" charset="0"/>
              </a:rPr>
              <a:t>Many sources have been considered including website www.legalmantra.net</a:t>
            </a:r>
            <a:endParaRPr lang="en-IN"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6735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394DC-B2F3-5BDC-3B27-F071238CEA9D}"/>
              </a:ext>
            </a:extLst>
          </p:cNvPr>
          <p:cNvSpPr>
            <a:spLocks noGrp="1"/>
          </p:cNvSpPr>
          <p:nvPr>
            <p:ph type="title"/>
          </p:nvPr>
        </p:nvSpPr>
        <p:spPr>
          <a:xfrm>
            <a:off x="1295402" y="2648699"/>
            <a:ext cx="9601196" cy="1303867"/>
          </a:xfrm>
        </p:spPr>
        <p:txBody>
          <a:bodyPr/>
          <a:lstStyle/>
          <a:p>
            <a:r>
              <a:rPr lang="en-IN" b="1" u="sng" dirty="0"/>
              <a:t>Q &amp; A Session</a:t>
            </a:r>
          </a:p>
        </p:txBody>
      </p:sp>
    </p:spTree>
    <p:extLst>
      <p:ext uri="{BB962C8B-B14F-4D97-AF65-F5344CB8AC3E}">
        <p14:creationId xmlns:p14="http://schemas.microsoft.com/office/powerpoint/2010/main" val="31379895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FE3680-53E1-B093-F2AB-9D9B892CA100}"/>
              </a:ext>
            </a:extLst>
          </p:cNvPr>
          <p:cNvSpPr>
            <a:spLocks noGrp="1"/>
          </p:cNvSpPr>
          <p:nvPr>
            <p:ph idx="1"/>
          </p:nvPr>
        </p:nvSpPr>
        <p:spPr/>
        <p:txBody>
          <a:bodyPr/>
          <a:lstStyle/>
          <a:p>
            <a:pPr algn="ctr"/>
            <a:r>
              <a:rPr lang="en-US" b="1" dirty="0">
                <a:latin typeface="Arial" panose="020B0604020202020204" pitchFamily="34" charset="0"/>
                <a:cs typeface="Arial" panose="020B0604020202020204" pitchFamily="34" charset="0"/>
              </a:rPr>
              <a:t>Thank you ICAI Rajkot Chapter! </a:t>
            </a:r>
          </a:p>
          <a:p>
            <a:pPr algn="ctr"/>
            <a:r>
              <a:rPr lang="en-US" b="1" dirty="0">
                <a:latin typeface="Arial" panose="020B0604020202020204" pitchFamily="34" charset="0"/>
                <a:cs typeface="Arial" panose="020B0604020202020204" pitchFamily="34" charset="0"/>
              </a:rPr>
              <a:t>Thank you, Members for active participation! </a:t>
            </a:r>
            <a:r>
              <a:rPr lang="en-US" b="1" dirty="0">
                <a:latin typeface="Arial" panose="020B0604020202020204" pitchFamily="34" charset="0"/>
                <a:cs typeface="Arial" panose="020B0604020202020204" pitchFamily="34" charset="0"/>
                <a:sym typeface="Wingdings" panose="05000000000000000000" pitchFamily="2" charset="2"/>
              </a:rPr>
              <a:t></a:t>
            </a:r>
            <a:endParaRPr lang="en-US" b="1" dirty="0">
              <a:latin typeface="Arial" panose="020B0604020202020204" pitchFamily="34" charset="0"/>
              <a:cs typeface="Arial" panose="020B0604020202020204" pitchFamily="34" charset="0"/>
            </a:endParaRPr>
          </a:p>
          <a:p>
            <a:pPr marL="0" indent="0" algn="r">
              <a:buNone/>
            </a:pPr>
            <a:endParaRPr lang="en-US" dirty="0">
              <a:latin typeface="Arial" panose="020B0604020202020204" pitchFamily="34" charset="0"/>
              <a:cs typeface="Arial" panose="020B0604020202020204" pitchFamily="34" charset="0"/>
            </a:endParaRPr>
          </a:p>
          <a:p>
            <a:pPr marL="0" indent="0" algn="ctr">
              <a:buNone/>
            </a:pPr>
            <a:r>
              <a:rPr lang="en-US" b="1" dirty="0">
                <a:latin typeface="Arial" panose="020B0604020202020204" pitchFamily="34" charset="0"/>
                <a:cs typeface="Arial" panose="020B0604020202020204" pitchFamily="34" charset="0"/>
              </a:rPr>
              <a:t>                                                                       CS SHIVAM BHATT</a:t>
            </a:r>
          </a:p>
          <a:p>
            <a:pPr marL="0" indent="0" algn="ctr">
              <a:buNone/>
            </a:pPr>
            <a:r>
              <a:rPr lang="en-US" sz="1600" dirty="0">
                <a:solidFill>
                  <a:srgbClr val="00206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bhattshivam2011@gmail.com</a:t>
            </a:r>
            <a:r>
              <a:rPr lang="en-US" sz="1600" dirty="0">
                <a:solidFill>
                  <a:srgbClr val="002060"/>
                </a:solidFill>
                <a:latin typeface="Arial" panose="020B0604020202020204" pitchFamily="34" charset="0"/>
                <a:cs typeface="Arial" panose="020B0604020202020204" pitchFamily="34" charset="0"/>
              </a:rPr>
              <a:t> | </a:t>
            </a:r>
            <a:r>
              <a:rPr lang="en-US" sz="1600" dirty="0">
                <a:solidFill>
                  <a:srgbClr val="00206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www.proshivambhatt2023.blogspot.com</a:t>
            </a:r>
            <a:r>
              <a:rPr lang="en-US" sz="1600" dirty="0">
                <a:latin typeface="Arial" panose="020B0604020202020204" pitchFamily="34" charset="0"/>
                <a:cs typeface="Arial" panose="020B0604020202020204" pitchFamily="34" charset="0"/>
              </a:rPr>
              <a:t> | </a:t>
            </a:r>
            <a:r>
              <a:rPr lang="en-US" sz="1600" b="1" dirty="0">
                <a:latin typeface="Arial" panose="020B0604020202020204" pitchFamily="34" charset="0"/>
                <a:cs typeface="Arial" panose="020B0604020202020204" pitchFamily="34" charset="0"/>
              </a:rPr>
              <a:t>Hand: +91 89054 25230</a:t>
            </a:r>
            <a:endParaRPr lang="en-IN"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4307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2F53E1-C854-6BD8-6014-786376C51999}"/>
              </a:ext>
            </a:extLst>
          </p:cNvPr>
          <p:cNvSpPr>
            <a:spLocks noGrp="1"/>
          </p:cNvSpPr>
          <p:nvPr>
            <p:ph idx="1"/>
          </p:nvPr>
        </p:nvSpPr>
        <p:spPr/>
        <p:txBody>
          <a:bodyPr>
            <a:normAutofit/>
          </a:bodyPr>
          <a:lstStyle/>
          <a:p>
            <a:r>
              <a:rPr lang="en-IN" sz="2600" dirty="0">
                <a:latin typeface="Arial" panose="020B0604020202020204" pitchFamily="34" charset="0"/>
                <a:cs typeface="Arial" panose="020B0604020202020204" pitchFamily="34" charset="0"/>
              </a:rPr>
              <a:t>NCLT – National Company Law Tribunal</a:t>
            </a:r>
          </a:p>
          <a:p>
            <a:r>
              <a:rPr lang="en-IN" sz="2600" dirty="0">
                <a:latin typeface="Arial" panose="020B0604020202020204" pitchFamily="34" charset="0"/>
                <a:cs typeface="Arial" panose="020B0604020202020204" pitchFamily="34" charset="0"/>
              </a:rPr>
              <a:t>NCLAT – National Company Law Appellate Tribunal</a:t>
            </a:r>
          </a:p>
          <a:p>
            <a:r>
              <a:rPr lang="en-IN" sz="2600" dirty="0">
                <a:latin typeface="Arial" panose="020B0604020202020204" pitchFamily="34" charset="0"/>
                <a:cs typeface="Arial" panose="020B0604020202020204" pitchFamily="34" charset="0"/>
              </a:rPr>
              <a:t>ROC – Registrar of Companies</a:t>
            </a:r>
            <a:endParaRPr lang="en-IN" dirty="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B265D36F-9351-5223-7118-923AB0DC4EFC}"/>
              </a:ext>
            </a:extLst>
          </p:cNvPr>
          <p:cNvSpPr>
            <a:spLocks noGrp="1"/>
          </p:cNvSpPr>
          <p:nvPr>
            <p:ph type="title"/>
          </p:nvPr>
        </p:nvSpPr>
        <p:spPr>
          <a:xfrm>
            <a:off x="1295402" y="982132"/>
            <a:ext cx="9601196" cy="1303867"/>
          </a:xfrm>
        </p:spPr>
        <p:txBody>
          <a:bodyPr>
            <a:normAutofit/>
          </a:bodyPr>
          <a:lstStyle/>
          <a:p>
            <a:r>
              <a:rPr lang="en-IN" sz="2400" b="1" dirty="0">
                <a:latin typeface="Arial" panose="020B0604020202020204" pitchFamily="34" charset="0"/>
                <a:cs typeface="Arial" panose="020B0604020202020204" pitchFamily="34" charset="0"/>
              </a:rPr>
              <a:t>Abbreviations Used:</a:t>
            </a:r>
          </a:p>
        </p:txBody>
      </p:sp>
    </p:spTree>
    <p:extLst>
      <p:ext uri="{BB962C8B-B14F-4D97-AF65-F5344CB8AC3E}">
        <p14:creationId xmlns:p14="http://schemas.microsoft.com/office/powerpoint/2010/main" val="3369766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0220A-B26C-B01D-E79F-6D934E7B43C1}"/>
              </a:ext>
            </a:extLst>
          </p:cNvPr>
          <p:cNvSpPr>
            <a:spLocks noGrp="1"/>
          </p:cNvSpPr>
          <p:nvPr>
            <p:ph type="title"/>
          </p:nvPr>
        </p:nvSpPr>
        <p:spPr/>
        <p:txBody>
          <a:bodyPr/>
          <a:lstStyle/>
          <a:p>
            <a:r>
              <a:rPr lang="en-IN" b="1" dirty="0"/>
              <a:t>Index</a:t>
            </a:r>
          </a:p>
        </p:txBody>
      </p:sp>
      <p:sp>
        <p:nvSpPr>
          <p:cNvPr id="3" name="Content Placeholder 2">
            <a:extLst>
              <a:ext uri="{FF2B5EF4-FFF2-40B4-BE49-F238E27FC236}">
                <a16:creationId xmlns:a16="http://schemas.microsoft.com/office/drawing/2014/main" id="{700DF5D2-1233-CF69-8272-320F66799477}"/>
              </a:ext>
            </a:extLst>
          </p:cNvPr>
          <p:cNvSpPr>
            <a:spLocks noGrp="1"/>
          </p:cNvSpPr>
          <p:nvPr>
            <p:ph idx="1"/>
          </p:nvPr>
        </p:nvSpPr>
        <p:spPr/>
        <p:txBody>
          <a:bodyPr>
            <a:normAutofit/>
          </a:bodyPr>
          <a:lstStyle/>
          <a:p>
            <a:r>
              <a:rPr lang="en-IN" sz="3600" dirty="0">
                <a:latin typeface="Arial" panose="020B0604020202020204" pitchFamily="34" charset="0"/>
                <a:cs typeface="Arial" panose="020B0604020202020204" pitchFamily="34" charset="0"/>
              </a:rPr>
              <a:t>1. Discussion on Case laws</a:t>
            </a:r>
          </a:p>
          <a:p>
            <a:endParaRPr lang="en-IN" sz="2000" dirty="0">
              <a:latin typeface="Arial" panose="020B0604020202020204" pitchFamily="34" charset="0"/>
              <a:cs typeface="Arial" panose="020B0604020202020204" pitchFamily="34" charset="0"/>
            </a:endParaRPr>
          </a:p>
          <a:p>
            <a:r>
              <a:rPr lang="en-IN" sz="3600" dirty="0">
                <a:latin typeface="Arial" panose="020B0604020202020204" pitchFamily="34" charset="0"/>
                <a:cs typeface="Arial" panose="020B0604020202020204" pitchFamily="34" charset="0"/>
              </a:rPr>
              <a:t>2. Q &amp; A Session</a:t>
            </a:r>
          </a:p>
          <a:p>
            <a:endParaRPr lang="en-IN" sz="2000" dirty="0">
              <a:latin typeface="Arial" panose="020B0604020202020204" pitchFamily="34" charset="0"/>
              <a:cs typeface="Arial" panose="020B0604020202020204" pitchFamily="34" charset="0"/>
            </a:endParaRPr>
          </a:p>
          <a:p>
            <a:r>
              <a:rPr lang="en-IN" sz="3600" dirty="0">
                <a:latin typeface="Arial" panose="020B0604020202020204" pitchFamily="34" charset="0"/>
                <a:cs typeface="Arial" panose="020B0604020202020204" pitchFamily="34" charset="0"/>
              </a:rPr>
              <a:t>3. Closing Remarks</a:t>
            </a:r>
          </a:p>
        </p:txBody>
      </p:sp>
    </p:spTree>
    <p:extLst>
      <p:ext uri="{BB962C8B-B14F-4D97-AF65-F5344CB8AC3E}">
        <p14:creationId xmlns:p14="http://schemas.microsoft.com/office/powerpoint/2010/main" val="2886633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8B52E-2747-9825-E09D-CC24C2F55A85}"/>
              </a:ext>
            </a:extLst>
          </p:cNvPr>
          <p:cNvSpPr>
            <a:spLocks noGrp="1"/>
          </p:cNvSpPr>
          <p:nvPr>
            <p:ph type="title"/>
          </p:nvPr>
        </p:nvSpPr>
        <p:spPr>
          <a:xfrm>
            <a:off x="1295401" y="1409836"/>
            <a:ext cx="9601196" cy="1303867"/>
          </a:xfrm>
        </p:spPr>
        <p:txBody>
          <a:bodyPr>
            <a:normAutofit/>
          </a:bodyPr>
          <a:lstStyle/>
          <a:p>
            <a:r>
              <a:rPr lang="en-US" sz="2400" b="1" dirty="0">
                <a:latin typeface="Arial" panose="020B0604020202020204" pitchFamily="34" charset="0"/>
                <a:cs typeface="Arial" panose="020B0604020202020204" pitchFamily="34" charset="0"/>
              </a:rPr>
              <a:t>1. ECONOMY HOTELS INDIA SERVICES PRIVATE LIMITED V.</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REGISTRAR OF COMPANIES &amp; ANR. (NCLAT)</a:t>
            </a:r>
            <a:br>
              <a:rPr lang="en-US" sz="2400" dirty="0">
                <a:latin typeface="Arial" panose="020B0604020202020204" pitchFamily="34" charset="0"/>
                <a:cs typeface="Arial" panose="020B0604020202020204" pitchFamily="34" charset="0"/>
              </a:rPr>
            </a:br>
            <a:endParaRPr lang="en-IN" sz="24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C8089D24-AFCA-C31B-9638-C9434D5E3104}"/>
              </a:ext>
            </a:extLst>
          </p:cNvPr>
          <p:cNvSpPr>
            <a:spLocks noGrp="1"/>
          </p:cNvSpPr>
          <p:nvPr>
            <p:ph idx="1"/>
          </p:nvPr>
        </p:nvSpPr>
        <p:spPr/>
        <p:txBody>
          <a:bodyPr>
            <a:normAutofit fontScale="77500" lnSpcReduction="20000"/>
          </a:bodyPr>
          <a:lstStyle/>
          <a:p>
            <a:pPr algn="just"/>
            <a:r>
              <a:rPr lang="en-US" b="1" u="sng" dirty="0">
                <a:latin typeface="Arial" panose="020B0604020202020204" pitchFamily="34" charset="0"/>
                <a:cs typeface="Arial" panose="020B0604020202020204" pitchFamily="34" charset="0"/>
              </a:rPr>
              <a:t>Brief Facts:</a:t>
            </a:r>
          </a:p>
          <a:p>
            <a:pPr algn="just"/>
            <a:r>
              <a:rPr lang="en-US" dirty="0">
                <a:latin typeface="Arial" panose="020B0604020202020204" pitchFamily="34" charset="0"/>
                <a:cs typeface="Arial" panose="020B0604020202020204" pitchFamily="34" charset="0"/>
              </a:rPr>
              <a:t>The Company had filed a petition under Section 66 of the Companies Act praying for confirming the reduction of share capital.</a:t>
            </a:r>
          </a:p>
          <a:p>
            <a:pPr algn="just"/>
            <a:r>
              <a:rPr lang="en-US" dirty="0">
                <a:latin typeface="Arial" panose="020B0604020202020204" pitchFamily="34" charset="0"/>
                <a:cs typeface="Arial" panose="020B0604020202020204" pitchFamily="34" charset="0"/>
              </a:rPr>
              <a:t>In the extract of the minutes submitted to NCLT, it was written that the ‘unanimous ordinary resolution’ required for reduction has been obtained.</a:t>
            </a:r>
          </a:p>
          <a:p>
            <a:pPr algn="just"/>
            <a:r>
              <a:rPr lang="en-US" dirty="0">
                <a:latin typeface="Arial" panose="020B0604020202020204" pitchFamily="34" charset="0"/>
                <a:cs typeface="Arial" panose="020B0604020202020204" pitchFamily="34" charset="0"/>
              </a:rPr>
              <a:t>The NCLT rejected the application for reduction.</a:t>
            </a:r>
          </a:p>
          <a:p>
            <a:pPr algn="just"/>
            <a:r>
              <a:rPr lang="en-US" dirty="0">
                <a:latin typeface="Arial" panose="020B0604020202020204" pitchFamily="34" charset="0"/>
                <a:cs typeface="Arial" panose="020B0604020202020204" pitchFamily="34" charset="0"/>
              </a:rPr>
              <a:t>Hence the company has filed appeal with NCLAT pleading that it was a mere typographical error in the minutes </a:t>
            </a:r>
            <a:r>
              <a:rPr lang="en-US" dirty="0" err="1">
                <a:latin typeface="Arial" panose="020B0604020202020204" pitchFamily="34" charset="0"/>
                <a:cs typeface="Arial" panose="020B0604020202020204" pitchFamily="34" charset="0"/>
              </a:rPr>
              <a:t>characterising</a:t>
            </a:r>
            <a:r>
              <a:rPr lang="en-US" dirty="0">
                <a:latin typeface="Arial" panose="020B0604020202020204" pitchFamily="34" charset="0"/>
                <a:cs typeface="Arial" panose="020B0604020202020204" pitchFamily="34" charset="0"/>
              </a:rPr>
              <a:t> the ‘special resolution’ as ‘unanimous ordinary resolution’ and the Appellant had filed the special resolution with ROC and fulfilled all the statutory requirements prescribed in the Companies Act, 2013, hence, the order of the Tribunal is liable to set aside.</a:t>
            </a:r>
            <a:endParaRPr lang="en-IN"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708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089D24-AFCA-C31B-9638-C9434D5E3104}"/>
              </a:ext>
            </a:extLst>
          </p:cNvPr>
          <p:cNvSpPr>
            <a:spLocks noGrp="1"/>
          </p:cNvSpPr>
          <p:nvPr>
            <p:ph idx="1"/>
          </p:nvPr>
        </p:nvSpPr>
        <p:spPr/>
        <p:txBody>
          <a:bodyPr/>
          <a:lstStyle/>
          <a:p>
            <a:pPr algn="just"/>
            <a:r>
              <a:rPr lang="en-US" b="1" u="sng" dirty="0">
                <a:latin typeface="Arial" panose="020B0604020202020204" pitchFamily="34" charset="0"/>
                <a:cs typeface="Arial" panose="020B0604020202020204" pitchFamily="34" charset="0"/>
              </a:rPr>
              <a:t>Decision:</a:t>
            </a:r>
          </a:p>
          <a:p>
            <a:pPr algn="just"/>
            <a:r>
              <a:rPr lang="en-US" dirty="0">
                <a:latin typeface="Arial" panose="020B0604020202020204" pitchFamily="34" charset="0"/>
                <a:cs typeface="Arial" panose="020B0604020202020204" pitchFamily="34" charset="0"/>
              </a:rPr>
              <a:t>Merely a ‘typographical error’ in the extract of ‘Minutes’, characterizing the ‘special resolution’ as ‘unanimous ordinary resolution’ will not render a special resolution as invalid. The special resolution passed is very well valid. NCLAT has allowed the reduction.</a:t>
            </a:r>
            <a:endParaRPr lang="en-IN" dirty="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72506E58-3FC1-189D-7389-D25616A5644C}"/>
              </a:ext>
            </a:extLst>
          </p:cNvPr>
          <p:cNvSpPr>
            <a:spLocks noGrp="1"/>
          </p:cNvSpPr>
          <p:nvPr>
            <p:ph type="title"/>
          </p:nvPr>
        </p:nvSpPr>
        <p:spPr>
          <a:xfrm>
            <a:off x="1295401" y="1409836"/>
            <a:ext cx="9601196" cy="1303867"/>
          </a:xfrm>
        </p:spPr>
        <p:txBody>
          <a:bodyPr>
            <a:normAutofit/>
          </a:bodyPr>
          <a:lstStyle/>
          <a:p>
            <a:r>
              <a:rPr lang="en-US" sz="2400" b="1" dirty="0">
                <a:latin typeface="Arial" panose="020B0604020202020204" pitchFamily="34" charset="0"/>
                <a:cs typeface="Arial" panose="020B0604020202020204" pitchFamily="34" charset="0"/>
              </a:rPr>
              <a:t>1. ECONOMY HOTELS INDIA SERVICES PRIVATE LIMITED V.</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REGISTRAR OF COMPANIES &amp; ANR. (NCLAT)</a:t>
            </a:r>
            <a:br>
              <a:rPr lang="en-US" sz="2400" dirty="0">
                <a:latin typeface="Arial" panose="020B0604020202020204" pitchFamily="34" charset="0"/>
                <a:cs typeface="Arial" panose="020B0604020202020204" pitchFamily="34" charset="0"/>
              </a:rPr>
            </a:br>
            <a:endParaRPr lang="en-IN"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5747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089D24-AFCA-C31B-9638-C9434D5E3104}"/>
              </a:ext>
            </a:extLst>
          </p:cNvPr>
          <p:cNvSpPr>
            <a:spLocks noGrp="1"/>
          </p:cNvSpPr>
          <p:nvPr>
            <p:ph idx="1"/>
          </p:nvPr>
        </p:nvSpPr>
        <p:spPr/>
        <p:txBody>
          <a:bodyPr/>
          <a:lstStyle/>
          <a:p>
            <a:pPr algn="just"/>
            <a:r>
              <a:rPr lang="en-US" b="1" u="sng" dirty="0">
                <a:latin typeface="Arial" panose="020B0604020202020204" pitchFamily="34" charset="0"/>
                <a:cs typeface="Arial" panose="020B0604020202020204" pitchFamily="34" charset="0"/>
              </a:rPr>
              <a:t>Provisions Involved:</a:t>
            </a:r>
          </a:p>
          <a:p>
            <a:pPr algn="just"/>
            <a:r>
              <a:rPr lang="en-US" dirty="0">
                <a:latin typeface="Arial" panose="020B0604020202020204" pitchFamily="34" charset="0"/>
                <a:cs typeface="Arial" panose="020B0604020202020204" pitchFamily="34" charset="0"/>
              </a:rPr>
              <a:t>Section 66 of Companies Act, 2013 states that a Company limited by shares or limited by guarantee and having a share capital may, reduce the share capital by passing a special resolution, subject to the confirmation by the Tribunal (NCLT) and alter its memorandum by reducing the amount of its share capital and of its shares accordingly. The Tribunal has the absolute power to confirm or reject the scheme of reduction</a:t>
            </a:r>
            <a:endParaRPr lang="en-IN" dirty="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13600774-8F99-B7D6-7679-BD0C9BD280C0}"/>
              </a:ext>
            </a:extLst>
          </p:cNvPr>
          <p:cNvSpPr>
            <a:spLocks noGrp="1"/>
          </p:cNvSpPr>
          <p:nvPr>
            <p:ph type="title"/>
          </p:nvPr>
        </p:nvSpPr>
        <p:spPr>
          <a:xfrm>
            <a:off x="1295401" y="1409836"/>
            <a:ext cx="9601196" cy="1303867"/>
          </a:xfrm>
        </p:spPr>
        <p:txBody>
          <a:bodyPr>
            <a:normAutofit/>
          </a:bodyPr>
          <a:lstStyle/>
          <a:p>
            <a:r>
              <a:rPr lang="en-US" sz="2400" b="1" dirty="0">
                <a:latin typeface="Arial" panose="020B0604020202020204" pitchFamily="34" charset="0"/>
                <a:cs typeface="Arial" panose="020B0604020202020204" pitchFamily="34" charset="0"/>
              </a:rPr>
              <a:t>1. ECONOMY HOTELS INDIA SERVICES PRIVATE LIMITED V.</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REGISTRAR OF COMPANIES &amp; ANR. (NCLAT)</a:t>
            </a:r>
            <a:br>
              <a:rPr lang="en-US" sz="2400" dirty="0">
                <a:latin typeface="Arial" panose="020B0604020202020204" pitchFamily="34" charset="0"/>
                <a:cs typeface="Arial" panose="020B0604020202020204" pitchFamily="34" charset="0"/>
              </a:rPr>
            </a:br>
            <a:endParaRPr lang="en-IN"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1649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8B52E-2747-9825-E09D-CC24C2F55A85}"/>
              </a:ext>
            </a:extLst>
          </p:cNvPr>
          <p:cNvSpPr>
            <a:spLocks noGrp="1"/>
          </p:cNvSpPr>
          <p:nvPr>
            <p:ph type="title"/>
          </p:nvPr>
        </p:nvSpPr>
        <p:spPr>
          <a:xfrm>
            <a:off x="1295401" y="982132"/>
            <a:ext cx="9601196" cy="1303867"/>
          </a:xfrm>
        </p:spPr>
        <p:txBody>
          <a:bodyPr>
            <a:normAutofit/>
          </a:bodyPr>
          <a:lstStyle/>
          <a:p>
            <a:r>
              <a:rPr lang="en-US" sz="2400" b="1" dirty="0">
                <a:latin typeface="Arial" panose="020B0604020202020204" pitchFamily="34" charset="0"/>
                <a:cs typeface="Arial" panose="020B0604020202020204" pitchFamily="34" charset="0"/>
              </a:rPr>
              <a:t>2. BANK OF BARODA V. ABAN OFFSHORE LIMITED (NCLAT)</a:t>
            </a:r>
            <a:br>
              <a:rPr lang="en-US" sz="2400" dirty="0">
                <a:latin typeface="Arial" panose="020B0604020202020204" pitchFamily="34" charset="0"/>
                <a:cs typeface="Arial" panose="020B0604020202020204" pitchFamily="34" charset="0"/>
              </a:rPr>
            </a:br>
            <a:endParaRPr lang="en-IN" sz="24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C8089D24-AFCA-C31B-9638-C9434D5E3104}"/>
              </a:ext>
            </a:extLst>
          </p:cNvPr>
          <p:cNvSpPr>
            <a:spLocks noGrp="1"/>
          </p:cNvSpPr>
          <p:nvPr>
            <p:ph idx="1"/>
          </p:nvPr>
        </p:nvSpPr>
        <p:spPr>
          <a:xfrm>
            <a:off x="1295401" y="2121504"/>
            <a:ext cx="9601196" cy="3318936"/>
          </a:xfrm>
        </p:spPr>
        <p:txBody>
          <a:bodyPr>
            <a:noAutofit/>
          </a:bodyPr>
          <a:lstStyle/>
          <a:p>
            <a:pPr algn="just"/>
            <a:r>
              <a:rPr lang="en-US" sz="1800" b="1" u="sng" dirty="0">
                <a:latin typeface="Arial" panose="020B0604020202020204" pitchFamily="34" charset="0"/>
                <a:cs typeface="Arial" panose="020B0604020202020204" pitchFamily="34" charset="0"/>
              </a:rPr>
              <a:t>Brief Facts:</a:t>
            </a:r>
          </a:p>
          <a:p>
            <a:pPr algn="just"/>
            <a:r>
              <a:rPr lang="en-US" sz="1800" dirty="0">
                <a:latin typeface="Arial" panose="020B0604020202020204" pitchFamily="34" charset="0"/>
                <a:cs typeface="Arial" panose="020B0604020202020204" pitchFamily="34" charset="0"/>
              </a:rPr>
              <a:t>The appellants being preference shareholders have filed an application to NCLT for redemption of preference shares under section 55(3) or section 245 of the Act.</a:t>
            </a:r>
          </a:p>
          <a:p>
            <a:pPr algn="just"/>
            <a:r>
              <a:rPr lang="en-US" sz="1800" dirty="0">
                <a:latin typeface="Arial" panose="020B0604020202020204" pitchFamily="34" charset="0"/>
                <a:cs typeface="Arial" panose="020B0604020202020204" pitchFamily="34" charset="0"/>
              </a:rPr>
              <a:t>NCLT, Chennai Bench (Tribunal) has dismissed the application of Appellant solely on the ground that the Appellant being preferential shareholders has no </a:t>
            </a:r>
            <a:r>
              <a:rPr lang="en-US" sz="1800" i="1" dirty="0">
                <a:latin typeface="Arial" panose="020B0604020202020204" pitchFamily="34" charset="0"/>
                <a:cs typeface="Arial" panose="020B0604020202020204" pitchFamily="34" charset="0"/>
              </a:rPr>
              <a:t>locus standi </a:t>
            </a:r>
            <a:r>
              <a:rPr lang="en-US" sz="1800" dirty="0">
                <a:latin typeface="Arial" panose="020B0604020202020204" pitchFamily="34" charset="0"/>
                <a:cs typeface="Arial" panose="020B0604020202020204" pitchFamily="34" charset="0"/>
              </a:rPr>
              <a:t>(the right or capacity to bring an action or to appear in a court) to file application for redemption of shares under Section 55(3) of the Companies Act, 2013 or even under Section 245 of the Companies Act, 2013.</a:t>
            </a:r>
          </a:p>
          <a:p>
            <a:pPr algn="just"/>
            <a:r>
              <a:rPr lang="en-US" sz="1800" dirty="0">
                <a:latin typeface="Arial" panose="020B0604020202020204" pitchFamily="34" charset="0"/>
                <a:cs typeface="Arial" panose="020B0604020202020204" pitchFamily="34" charset="0"/>
              </a:rPr>
              <a:t>Aggrieved by the order of NCLT, The appellants have filed an appeal to NCLAT.</a:t>
            </a:r>
          </a:p>
          <a:p>
            <a:pPr algn="just"/>
            <a:r>
              <a:rPr lang="en-US" sz="1800" dirty="0">
                <a:latin typeface="Arial" panose="020B0604020202020204" pitchFamily="34" charset="0"/>
                <a:cs typeface="Arial" panose="020B0604020202020204" pitchFamily="34" charset="0"/>
              </a:rPr>
              <a:t>The legal question involved is, whether there is any remedy under law available to preference shareholders for filing application for redemption of preference shares?</a:t>
            </a:r>
            <a:endParaRPr lang="en-IN"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3079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089D24-AFCA-C31B-9638-C9434D5E3104}"/>
              </a:ext>
            </a:extLst>
          </p:cNvPr>
          <p:cNvSpPr>
            <a:spLocks noGrp="1"/>
          </p:cNvSpPr>
          <p:nvPr>
            <p:ph idx="1"/>
          </p:nvPr>
        </p:nvSpPr>
        <p:spPr/>
        <p:txBody>
          <a:bodyPr/>
          <a:lstStyle/>
          <a:p>
            <a:pPr algn="just"/>
            <a:r>
              <a:rPr lang="en-US" b="1" u="sng" dirty="0">
                <a:latin typeface="Arial" panose="020B0604020202020204" pitchFamily="34" charset="0"/>
                <a:cs typeface="Arial" panose="020B0604020202020204" pitchFamily="34" charset="0"/>
              </a:rPr>
              <a:t>Decision:</a:t>
            </a:r>
          </a:p>
          <a:p>
            <a:pPr algn="just"/>
            <a:r>
              <a:rPr lang="en-US" dirty="0">
                <a:latin typeface="Arial" panose="020B0604020202020204" pitchFamily="34" charset="0"/>
                <a:cs typeface="Arial" panose="020B0604020202020204" pitchFamily="34" charset="0"/>
              </a:rPr>
              <a:t>NCLAT held that Preference shareholders are not remediless for redemption of preference shares, they can file an application under Section 55(3) of the Companies Act, 2013 or alternatively they may also file application under Section 245 of the Companies Act, 2013 as a Class Action Suit.</a:t>
            </a:r>
            <a:endParaRPr lang="en-IN" dirty="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D41B178E-E70A-F3F5-B899-8757742BFFA1}"/>
              </a:ext>
            </a:extLst>
          </p:cNvPr>
          <p:cNvSpPr>
            <a:spLocks noGrp="1"/>
          </p:cNvSpPr>
          <p:nvPr>
            <p:ph type="title"/>
          </p:nvPr>
        </p:nvSpPr>
        <p:spPr>
          <a:xfrm>
            <a:off x="1295401" y="1409836"/>
            <a:ext cx="9601196" cy="1303867"/>
          </a:xfrm>
        </p:spPr>
        <p:txBody>
          <a:bodyPr>
            <a:normAutofit/>
          </a:bodyPr>
          <a:lstStyle/>
          <a:p>
            <a:r>
              <a:rPr lang="en-US" sz="2400" b="1" dirty="0">
                <a:latin typeface="Arial" panose="020B0604020202020204" pitchFamily="34" charset="0"/>
                <a:cs typeface="Arial" panose="020B0604020202020204" pitchFamily="34" charset="0"/>
              </a:rPr>
              <a:t>2. BANK OF BARODA V. ABAN OFFSHORE LIMITED (NCLAT)</a:t>
            </a:r>
            <a:br>
              <a:rPr lang="en-US" sz="2400" dirty="0">
                <a:latin typeface="Arial" panose="020B0604020202020204" pitchFamily="34" charset="0"/>
                <a:cs typeface="Arial" panose="020B0604020202020204" pitchFamily="34" charset="0"/>
              </a:rPr>
            </a:br>
            <a:endParaRPr lang="en-IN"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024462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110</TotalTime>
  <Words>1688</Words>
  <Application>Microsoft Office PowerPoint</Application>
  <PresentationFormat>Widescreen</PresentationFormat>
  <Paragraphs>87</Paragraphs>
  <Slides>21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Garamond</vt:lpstr>
      <vt:lpstr>Organic</vt:lpstr>
      <vt:lpstr>Recent Case laws in Corporate Laws </vt:lpstr>
      <vt:lpstr>Disclaimer</vt:lpstr>
      <vt:lpstr>Abbreviations Used:</vt:lpstr>
      <vt:lpstr>Index</vt:lpstr>
      <vt:lpstr>1. ECONOMY HOTELS INDIA SERVICES PRIVATE LIMITED V. REGISTRAR OF COMPANIES &amp; ANR. (NCLAT) </vt:lpstr>
      <vt:lpstr>1. ECONOMY HOTELS INDIA SERVICES PRIVATE LIMITED V. REGISTRAR OF COMPANIES &amp; ANR. (NCLAT) </vt:lpstr>
      <vt:lpstr>1. ECONOMY HOTELS INDIA SERVICES PRIVATE LIMITED V. REGISTRAR OF COMPANIES &amp; ANR. (NCLAT) </vt:lpstr>
      <vt:lpstr>2. BANK OF BARODA V. ABAN OFFSHORE LIMITED (NCLAT) </vt:lpstr>
      <vt:lpstr>2. BANK OF BARODA V. ABAN OFFSHORE LIMITED (NCLAT) </vt:lpstr>
      <vt:lpstr>2. BANK OF BARODA V. ABAN OFFSHORE LIMITED (NCLAT) </vt:lpstr>
      <vt:lpstr>3. THE REGISTRAR OF COMPANIES, WEST BENGAL V. KARAN KISHORE SAMTANI (NCLAT)</vt:lpstr>
      <vt:lpstr>3. THE REGISTRAR OF COMPANIES, WEST BENGAL V. KARAN KISHORE SAMTANI (NCLAT)</vt:lpstr>
      <vt:lpstr>3. THE REGISTRAR OF COMPANIES, WEST BENGAL V. KARAN KISHORE SAMTANI (NCLAT) </vt:lpstr>
      <vt:lpstr>4. LATE MONA AGGARWAL THROUGH HER LEGAL HEIR MR. VIJAY KUMAR AGGARWAL &amp; ANR. V. GHAZIABAD ENGG. COMPANY LTD. &amp; ORS. (NCLAT)</vt:lpstr>
      <vt:lpstr>4. LATE MONA AGGARWAL THROUGH HER LEGAL HEIR MR. VIJAY KUMAR AGGARWAL &amp; ANR. V. GHAZIABAD ENGG. COMPANY LTD. &amp; ORS. (NCLAT)</vt:lpstr>
      <vt:lpstr>5. SHIKHA SHARMA BAGGA V. UNION OF INDIA (DELHI HC)</vt:lpstr>
      <vt:lpstr>5. SHIKHA SHARMA BAGGA V. UNION OF INDIA (DELHI HC)</vt:lpstr>
      <vt:lpstr>5. SHIKHA SHARMA BAGGA V. UNION OF INDIA (DELHI HC)</vt:lpstr>
      <vt:lpstr>5. SHIKHA SHARMA BAGGA V. UNION OF INDIA (DELHI HC)</vt:lpstr>
      <vt:lpstr>Q &amp; A Session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Recent Case laws in Corporate Laws </dc:title>
  <dc:creator>Team Prof Shivam Bhatt</dc:creator>
  <cp:lastModifiedBy>Team Prof Shivam Bhatt</cp:lastModifiedBy>
  <cp:revision>2</cp:revision>
  <dcterms:created xsi:type="dcterms:W3CDTF">2023-10-12T06:01:45Z</dcterms:created>
  <dcterms:modified xsi:type="dcterms:W3CDTF">2023-10-12T09:30:34Z</dcterms:modified>
</cp:coreProperties>
</file>