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84" r:id="rId16"/>
    <p:sldId id="270" r:id="rId17"/>
    <p:sldId id="285" r:id="rId18"/>
    <p:sldId id="271" r:id="rId19"/>
    <p:sldId id="286" r:id="rId20"/>
    <p:sldId id="272" r:id="rId21"/>
    <p:sldId id="273" r:id="rId22"/>
    <p:sldId id="274" r:id="rId23"/>
    <p:sldId id="275" r:id="rId24"/>
    <p:sldId id="276" r:id="rId25"/>
    <p:sldId id="277" r:id="rId26"/>
    <p:sldId id="278" r:id="rId27"/>
    <p:sldId id="279" r:id="rId28"/>
    <p:sldId id="280" r:id="rId29"/>
    <p:sldId id="281" r:id="rId30"/>
    <p:sldId id="282" r:id="rId31"/>
    <p:sldId id="293" r:id="rId32"/>
    <p:sldId id="292" r:id="rId33"/>
    <p:sldId id="283" r:id="rId34"/>
    <p:sldId id="287" r:id="rId35"/>
    <p:sldId id="288" r:id="rId36"/>
    <p:sldId id="290" r:id="rId37"/>
    <p:sldId id="289" r:id="rId38"/>
    <p:sldId id="291" r:id="rId39"/>
    <p:sldId id="294" r:id="rId40"/>
    <p:sldId id="295" r:id="rId41"/>
    <p:sldId id="296"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68" d="100"/>
          <a:sy n="68" d="100"/>
        </p:scale>
        <p:origin x="142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B18DF9-D5D5-4A90-963B-9E31E8E9A1B7}" type="datetimeFigureOut">
              <a:rPr lang="en-US" smtClean="0"/>
              <a:pPr/>
              <a:t>10/9/2023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4FBCE0-24AD-452B-AC39-803D1D5D02B9}"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10/9/2023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10/9/2023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10/9/2023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00166" y="500042"/>
            <a:ext cx="6272234" cy="1000132"/>
          </a:xfrm>
        </p:spPr>
        <p:style>
          <a:lnRef idx="1">
            <a:schemeClr val="accent6"/>
          </a:lnRef>
          <a:fillRef idx="2">
            <a:schemeClr val="accent6"/>
          </a:fillRef>
          <a:effectRef idx="1">
            <a:schemeClr val="accent6"/>
          </a:effectRef>
          <a:fontRef idx="minor">
            <a:schemeClr val="dk1"/>
          </a:fontRef>
        </p:style>
        <p:txBody>
          <a:bodyP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en-US" sz="4000" b="1" cap="all" dirty="0">
                <a:ln>
                  <a:solidFill>
                    <a:sysClr val="windowText" lastClr="000000"/>
                  </a:solidFill>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Rajkot Branch of ICAI</a:t>
            </a:r>
          </a:p>
          <a:p>
            <a:endParaRPr lang="en-IN" b="1" cap="all" dirty="0">
              <a:ln>
                <a:solidFill>
                  <a:sysClr val="windowText" lastClr="000000"/>
                </a:solidFill>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a:p>
            <a:endParaRPr lang="en-IN"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4" name="Subtitle 2"/>
          <p:cNvSpPr txBox="1">
            <a:spLocks/>
          </p:cNvSpPr>
          <p:nvPr/>
        </p:nvSpPr>
        <p:spPr>
          <a:xfrm>
            <a:off x="4572000" y="4786322"/>
            <a:ext cx="4572000" cy="1143008"/>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ormAutofit lnSpcReduction="10000"/>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3200" b="1" cap="all" dirty="0">
                <a:ln>
                  <a:solidFill>
                    <a:sysClr val="windowText" lastClr="000000"/>
                  </a:solidFill>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CA RAJIV DOSHI</a:t>
            </a:r>
          </a:p>
          <a:p>
            <a:pPr algn="ctr">
              <a:spcBef>
                <a:spcPct val="20000"/>
              </a:spcBef>
              <a:defRPr/>
            </a:pPr>
            <a:r>
              <a:rPr lang="en-US" sz="3200" b="1" cap="all" dirty="0">
                <a:ln>
                  <a:solidFill>
                    <a:sysClr val="windowText" lastClr="000000"/>
                  </a:solidFill>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B.COM, LL.B, FCA, DISA</a:t>
            </a:r>
          </a:p>
        </p:txBody>
      </p:sp>
      <p:pic>
        <p:nvPicPr>
          <p:cNvPr id="5" name="Picture 4" descr="https://gumlet.assettype.com/homegrown%2F2023-08%2F06b65630-faa6-419b-9bc7-605851f92f02%2FISRO_Cover.png?auto=format%2Ccompress&amp;fit=max&amp;format=webp&amp;w=400&amp;dpr=2.6"/>
          <p:cNvPicPr/>
          <p:nvPr/>
        </p:nvPicPr>
        <p:blipFill>
          <a:blip r:embed="rId2"/>
          <a:srcRect l="6481" r="51806" b="16266"/>
          <a:stretch>
            <a:fillRect/>
          </a:stretch>
        </p:blipFill>
        <p:spPr bwMode="auto">
          <a:xfrm>
            <a:off x="381000" y="3643314"/>
            <a:ext cx="3119430" cy="2605086"/>
          </a:xfrm>
          <a:prstGeom prst="rect">
            <a:avLst/>
          </a:prstGeom>
          <a:noFill/>
          <a:ln w="9525">
            <a:noFill/>
            <a:miter lim="800000"/>
            <a:headEnd/>
            <a:tailEnd/>
          </a:ln>
        </p:spPr>
      </p:pic>
      <p:sp>
        <p:nvSpPr>
          <p:cNvPr id="6" name="Subtitle 2"/>
          <p:cNvSpPr txBox="1">
            <a:spLocks/>
          </p:cNvSpPr>
          <p:nvPr/>
        </p:nvSpPr>
        <p:spPr>
          <a:xfrm>
            <a:off x="1428728" y="1857364"/>
            <a:ext cx="7215238" cy="1500198"/>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ormAutofit fontScale="70000" lnSpcReduction="20000"/>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IN" sz="3200" b="1" i="0" u="none" strike="noStrike" kern="1200" cap="all" spc="0" normalizeH="0" baseline="0" noProof="0" dirty="0">
              <a:ln>
                <a:solidFill>
                  <a:sysClr val="windowText" lastClr="000000"/>
                </a:solidFill>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IN" sz="3200" b="1" i="0" u="none" strike="noStrike" kern="1200" cap="all" spc="0" normalizeH="0" baseline="0" noProof="0" dirty="0">
                <a:ln>
                  <a:solidFill>
                    <a:sysClr val="windowText" lastClr="000000"/>
                  </a:solidFill>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uLnTx/>
                <a:uFillTx/>
                <a:latin typeface="+mn-lt"/>
                <a:ea typeface="+mn-ea"/>
                <a:cs typeface="+mn-cs"/>
              </a:rPr>
              <a:t>Income Tax – Practical</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IN" sz="3200" b="1" i="0" u="none" strike="noStrike" kern="1200" cap="all" spc="0" normalizeH="0" baseline="0" noProof="0" dirty="0">
                <a:ln>
                  <a:solidFill>
                    <a:sysClr val="windowText" lastClr="000000"/>
                  </a:solidFill>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uLnTx/>
                <a:uFillTx/>
                <a:latin typeface="+mn-lt"/>
                <a:ea typeface="+mn-ea"/>
                <a:cs typeface="+mn-cs"/>
              </a:rPr>
              <a:t> Issues </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all" spc="0" normalizeH="0" baseline="0" noProof="0" dirty="0">
                <a:ln>
                  <a:solidFill>
                    <a:sysClr val="windowText" lastClr="000000"/>
                  </a:solidFill>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uLnTx/>
                <a:uFillTx/>
                <a:latin typeface="+mn-lt"/>
                <a:ea typeface="+mn-ea"/>
                <a:cs typeface="+mn-cs"/>
              </a:rPr>
              <a:t> 09/10/2023</a:t>
            </a:r>
            <a:endParaRPr kumimoji="0" lang="en-IN" sz="3200" b="1" i="0" u="none" strike="noStrike" kern="1200" cap="all" spc="0" normalizeH="0" baseline="0" noProof="0" dirty="0">
              <a:ln>
                <a:solidFill>
                  <a:sysClr val="windowText" lastClr="000000"/>
                </a:solidFill>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IN" sz="3200" b="1" i="0" u="none" strike="noStrike" kern="1200" cap="all" spc="0" normalizeH="0" baseline="0" noProof="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uLnTx/>
              <a:uFillTx/>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1143000"/>
          </a:xfrm>
        </p:spPr>
        <p:txBody>
          <a:bodyPr>
            <a:normAutofit fontScale="90000"/>
          </a:bodyPr>
          <a:lstStyle/>
          <a:p>
            <a:pPr lvl="0"/>
            <a:br>
              <a:rPr lang="en-IN" dirty="0"/>
            </a:br>
            <a:br>
              <a:rPr lang="en-IN" dirty="0"/>
            </a:br>
            <a:br>
              <a:rPr lang="en-IN" dirty="0"/>
            </a:br>
            <a:br>
              <a:rPr lang="en-IN" dirty="0"/>
            </a:br>
            <a:br>
              <a:rPr lang="en-IN" dirty="0"/>
            </a:br>
            <a:br>
              <a:rPr lang="en-IN" dirty="0"/>
            </a:br>
            <a:br>
              <a:rPr lang="en-IN" dirty="0"/>
            </a:br>
            <a:r>
              <a:rPr lang="en-IN" b="1" dirty="0"/>
              <a:t>Probate or Succession Certificate</a:t>
            </a:r>
            <a:br>
              <a:rPr lang="en-IN" dirty="0"/>
            </a:br>
            <a:br>
              <a:rPr lang="en-IN" dirty="0"/>
            </a:br>
            <a:br>
              <a:rPr lang="en-IN" dirty="0"/>
            </a:br>
            <a:br>
              <a:rPr lang="en-IN" dirty="0"/>
            </a:br>
            <a:br>
              <a:rPr lang="en-IN" dirty="0"/>
            </a:br>
            <a:br>
              <a:rPr lang="en-IN" dirty="0"/>
            </a:br>
            <a:br>
              <a:rPr lang="en-IN" dirty="0"/>
            </a:br>
            <a:endParaRPr lang="en-IN" dirty="0"/>
          </a:p>
        </p:txBody>
      </p:sp>
      <p:sp>
        <p:nvSpPr>
          <p:cNvPr id="3" name="Content Placeholder 2"/>
          <p:cNvSpPr>
            <a:spLocks noGrp="1"/>
          </p:cNvSpPr>
          <p:nvPr>
            <p:ph idx="1"/>
          </p:nvPr>
        </p:nvSpPr>
        <p:spPr>
          <a:xfrm>
            <a:off x="428596" y="1000108"/>
            <a:ext cx="8229600" cy="5143536"/>
          </a:xfrm>
        </p:spPr>
        <p:txBody>
          <a:bodyPr>
            <a:normAutofit fontScale="85000" lnSpcReduction="10000"/>
          </a:bodyPr>
          <a:lstStyle/>
          <a:p>
            <a:pPr>
              <a:buNone/>
            </a:pPr>
            <a:endParaRPr lang="en-IN" dirty="0"/>
          </a:p>
          <a:p>
            <a:pPr lvl="0">
              <a:buFont typeface="Wingdings" pitchFamily="2" charset="2"/>
              <a:buChar char="ü"/>
            </a:pPr>
            <a:r>
              <a:rPr lang="en-IN" dirty="0"/>
              <a:t>In case of will, Succession certificate is not required</a:t>
            </a:r>
          </a:p>
          <a:p>
            <a:pPr lvl="0">
              <a:buFont typeface="Wingdings" pitchFamily="2" charset="2"/>
              <a:buChar char="ü"/>
            </a:pPr>
            <a:endParaRPr lang="en-IN" dirty="0"/>
          </a:p>
          <a:p>
            <a:pPr lvl="0">
              <a:buFont typeface="Wingdings" pitchFamily="2" charset="2"/>
              <a:buChar char="ü"/>
            </a:pPr>
            <a:r>
              <a:rPr lang="en-IN" dirty="0"/>
              <a:t>Will – a tool of tax planning</a:t>
            </a:r>
          </a:p>
          <a:p>
            <a:pPr lvl="0">
              <a:buFont typeface="Wingdings" pitchFamily="2" charset="2"/>
              <a:buChar char="ü"/>
            </a:pPr>
            <a:endParaRPr lang="en-IN" dirty="0"/>
          </a:p>
          <a:p>
            <a:pPr lvl="0">
              <a:buFont typeface="Wingdings" pitchFamily="2" charset="2"/>
              <a:buChar char="ü"/>
            </a:pPr>
            <a:r>
              <a:rPr lang="en-IN" dirty="0"/>
              <a:t>British Rule- Presidency territories- Mumbai, Chennai &amp; Kolkata. Maharashtra, West Bengal &amp; </a:t>
            </a:r>
            <a:r>
              <a:rPr lang="en-IN" dirty="0" err="1"/>
              <a:t>Tamilnadu</a:t>
            </a:r>
            <a:endParaRPr lang="en-IN" dirty="0"/>
          </a:p>
          <a:p>
            <a:pPr lvl="0">
              <a:buFont typeface="Wingdings" pitchFamily="2" charset="2"/>
              <a:buChar char="ü"/>
            </a:pPr>
            <a:r>
              <a:rPr lang="en-IN" dirty="0"/>
              <a:t>Court Fees</a:t>
            </a:r>
          </a:p>
          <a:p>
            <a:pPr lvl="0">
              <a:buFont typeface="Wingdings" pitchFamily="2" charset="2"/>
              <a:buChar char="ü"/>
            </a:pPr>
            <a:endParaRPr lang="en-IN" dirty="0"/>
          </a:p>
          <a:p>
            <a:pPr lvl="0">
              <a:buFont typeface="Wingdings" pitchFamily="2" charset="2"/>
              <a:buChar char="ü"/>
            </a:pPr>
            <a:r>
              <a:rPr lang="en-IN" dirty="0"/>
              <a:t>Why Probate</a:t>
            </a:r>
          </a:p>
          <a:p>
            <a:pPr lvl="0">
              <a:buFont typeface="Wingdings" pitchFamily="2" charset="2"/>
              <a:buChar char="ü"/>
            </a:pPr>
            <a:endParaRPr lang="en-IN" dirty="0"/>
          </a:p>
        </p:txBody>
      </p:sp>
      <p:pic>
        <p:nvPicPr>
          <p:cNvPr id="20481" name="Picture 1" descr="C:\Users\ADMIN\Desktop\istockphoto-181887864-170667a.jpg"/>
          <p:cNvPicPr>
            <a:picLocks noChangeAspect="1" noChangeArrowheads="1"/>
          </p:cNvPicPr>
          <p:nvPr/>
        </p:nvPicPr>
        <p:blipFill>
          <a:blip r:embed="rId2"/>
          <a:srcRect/>
          <a:stretch>
            <a:fillRect/>
          </a:stretch>
        </p:blipFill>
        <p:spPr bwMode="auto">
          <a:xfrm>
            <a:off x="4495800" y="4572000"/>
            <a:ext cx="3657600" cy="20574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642918"/>
            <a:ext cx="8229600" cy="1143000"/>
          </a:xfrm>
        </p:spPr>
        <p:txBody>
          <a:bodyPr>
            <a:normAutofit fontScale="90000"/>
          </a:bodyPr>
          <a:lstStyle/>
          <a:p>
            <a:br>
              <a:rPr lang="en-IN" dirty="0"/>
            </a:br>
            <a:br>
              <a:rPr lang="en-IN" dirty="0"/>
            </a:br>
            <a:br>
              <a:rPr lang="en-IN" dirty="0"/>
            </a:br>
            <a:br>
              <a:rPr lang="en-IN" dirty="0"/>
            </a:br>
            <a:br>
              <a:rPr lang="en-IN" dirty="0"/>
            </a:br>
            <a:br>
              <a:rPr lang="en-IN" dirty="0"/>
            </a:br>
            <a:br>
              <a:rPr lang="en-IN" dirty="0"/>
            </a:br>
            <a:br>
              <a:rPr lang="en-IN" dirty="0"/>
            </a:br>
            <a:r>
              <a:rPr lang="en-IN" b="1" dirty="0"/>
              <a:t>Discretionary Trust under Will</a:t>
            </a:r>
            <a:br>
              <a:rPr lang="en-IN" dirty="0"/>
            </a:br>
            <a:br>
              <a:rPr lang="en-IN" dirty="0"/>
            </a:br>
            <a:br>
              <a:rPr lang="en-IN" dirty="0"/>
            </a:br>
            <a:br>
              <a:rPr lang="en-IN" dirty="0"/>
            </a:br>
            <a:br>
              <a:rPr lang="en-IN" dirty="0"/>
            </a:br>
            <a:br>
              <a:rPr lang="en-IN" dirty="0"/>
            </a:br>
            <a:br>
              <a:rPr lang="en-IN" dirty="0"/>
            </a:br>
            <a:br>
              <a:rPr lang="en-IN" dirty="0"/>
            </a:br>
            <a:endParaRPr lang="en-IN" dirty="0"/>
          </a:p>
        </p:txBody>
      </p:sp>
      <p:sp>
        <p:nvSpPr>
          <p:cNvPr id="3" name="Content Placeholder 2"/>
          <p:cNvSpPr>
            <a:spLocks noGrp="1"/>
          </p:cNvSpPr>
          <p:nvPr>
            <p:ph idx="1"/>
          </p:nvPr>
        </p:nvSpPr>
        <p:spPr>
          <a:xfrm>
            <a:off x="571472" y="1428736"/>
            <a:ext cx="8229600" cy="4221163"/>
          </a:xfrm>
        </p:spPr>
        <p:txBody>
          <a:bodyPr>
            <a:normAutofit lnSpcReduction="10000"/>
          </a:bodyPr>
          <a:lstStyle/>
          <a:p>
            <a:pPr>
              <a:buNone/>
            </a:pPr>
            <a:endParaRPr lang="en-IN" dirty="0"/>
          </a:p>
          <a:p>
            <a:pPr lvl="0">
              <a:buFont typeface="Wingdings" pitchFamily="2" charset="2"/>
              <a:buChar char="ü"/>
            </a:pPr>
            <a:r>
              <a:rPr lang="en-IN" dirty="0"/>
              <a:t>Family Members in High Tax Bracket</a:t>
            </a:r>
          </a:p>
          <a:p>
            <a:pPr lvl="0">
              <a:buFont typeface="Wingdings" pitchFamily="2" charset="2"/>
              <a:buChar char="ü"/>
            </a:pPr>
            <a:endParaRPr lang="en-IN" dirty="0"/>
          </a:p>
          <a:p>
            <a:pPr lvl="0">
              <a:buFont typeface="Wingdings" pitchFamily="2" charset="2"/>
              <a:buChar char="ü"/>
            </a:pPr>
            <a:r>
              <a:rPr lang="en-IN" dirty="0"/>
              <a:t>Section 164 – Discretionary trust created through Will</a:t>
            </a:r>
          </a:p>
          <a:p>
            <a:pPr lvl="0">
              <a:buFont typeface="Wingdings" pitchFamily="2" charset="2"/>
              <a:buChar char="ü"/>
            </a:pPr>
            <a:endParaRPr lang="en-IN" dirty="0"/>
          </a:p>
          <a:p>
            <a:pPr lvl="0">
              <a:buFont typeface="Wingdings" pitchFamily="2" charset="2"/>
              <a:buChar char="ü"/>
            </a:pPr>
            <a:r>
              <a:rPr lang="en-IN" dirty="0"/>
              <a:t>Beneficiaries are not fixed and/or their share is not fixed.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1524000"/>
          </a:xfrm>
        </p:spPr>
        <p:txBody>
          <a:bodyPr>
            <a:normAutofit fontScale="90000"/>
          </a:bodyPr>
          <a:lstStyle/>
          <a:p>
            <a:br>
              <a:rPr lang="en-IN" dirty="0"/>
            </a:br>
            <a:br>
              <a:rPr lang="en-IN" dirty="0"/>
            </a:br>
            <a:br>
              <a:rPr lang="en-IN" dirty="0"/>
            </a:br>
            <a:br>
              <a:rPr lang="en-IN" dirty="0"/>
            </a:br>
            <a:br>
              <a:rPr lang="en-IN" dirty="0"/>
            </a:br>
            <a:br>
              <a:rPr lang="en-IN" dirty="0"/>
            </a:br>
            <a:br>
              <a:rPr lang="en-IN" dirty="0"/>
            </a:br>
            <a:r>
              <a:rPr lang="en-IN" b="1" dirty="0"/>
              <a:t>Housing Loan Interest</a:t>
            </a:r>
            <a:br>
              <a:rPr lang="en-IN" b="1" dirty="0"/>
            </a:br>
            <a:br>
              <a:rPr lang="en-IN" dirty="0"/>
            </a:br>
            <a:br>
              <a:rPr lang="en-IN" dirty="0"/>
            </a:br>
            <a:br>
              <a:rPr lang="en-IN" dirty="0"/>
            </a:br>
            <a:br>
              <a:rPr lang="en-IN" dirty="0"/>
            </a:br>
            <a:br>
              <a:rPr lang="en-IN" dirty="0"/>
            </a:br>
            <a:br>
              <a:rPr lang="en-IN" dirty="0"/>
            </a:br>
            <a:endParaRPr lang="en-IN" dirty="0"/>
          </a:p>
        </p:txBody>
      </p:sp>
      <p:sp>
        <p:nvSpPr>
          <p:cNvPr id="3" name="Content Placeholder 2"/>
          <p:cNvSpPr>
            <a:spLocks noGrp="1"/>
          </p:cNvSpPr>
          <p:nvPr>
            <p:ph idx="1"/>
          </p:nvPr>
        </p:nvSpPr>
        <p:spPr>
          <a:xfrm>
            <a:off x="500034" y="1357298"/>
            <a:ext cx="8229600" cy="4724400"/>
          </a:xfrm>
        </p:spPr>
        <p:txBody>
          <a:bodyPr>
            <a:normAutofit/>
          </a:bodyPr>
          <a:lstStyle/>
          <a:p>
            <a:pPr>
              <a:buNone/>
            </a:pPr>
            <a:endParaRPr lang="en-IN" dirty="0"/>
          </a:p>
          <a:p>
            <a:pPr lvl="0">
              <a:buFont typeface="Wingdings" pitchFamily="2" charset="2"/>
              <a:buChar char="ü"/>
            </a:pPr>
            <a:r>
              <a:rPr lang="en-IN" dirty="0"/>
              <a:t>Bank loan repaid out of new loan from family</a:t>
            </a:r>
          </a:p>
          <a:p>
            <a:pPr lvl="0">
              <a:buNone/>
            </a:pPr>
            <a:endParaRPr lang="en-IN" dirty="0"/>
          </a:p>
          <a:p>
            <a:pPr lvl="0">
              <a:buFont typeface="Wingdings" pitchFamily="2" charset="2"/>
              <a:buChar char="ü"/>
            </a:pPr>
            <a:r>
              <a:rPr lang="en-IN" dirty="0"/>
              <a:t>Private loan </a:t>
            </a:r>
          </a:p>
          <a:p>
            <a:pPr lvl="0">
              <a:buNone/>
            </a:pPr>
            <a:endParaRPr lang="en-IN" dirty="0"/>
          </a:p>
          <a:p>
            <a:pPr lvl="0">
              <a:buFont typeface="Wingdings" pitchFamily="2" charset="2"/>
              <a:buChar char="ü"/>
            </a:pPr>
            <a:r>
              <a:rPr lang="en-IN" dirty="0"/>
              <a:t>CBDT Circular no 28.1969</a:t>
            </a:r>
          </a:p>
          <a:p>
            <a:pPr lvl="0">
              <a:buFont typeface="Wingdings" pitchFamily="2" charset="2"/>
              <a:buChar char="ü"/>
            </a:pPr>
            <a:endParaRPr lang="en-IN" dirty="0"/>
          </a:p>
          <a:p>
            <a:pPr lvl="0">
              <a:buFont typeface="Wingdings" pitchFamily="2" charset="2"/>
              <a:buChar char="ü"/>
            </a:pPr>
            <a:r>
              <a:rPr lang="en-IN" dirty="0"/>
              <a:t>Section 24- Interest payable</a:t>
            </a:r>
          </a:p>
        </p:txBody>
      </p:sp>
      <p:pic>
        <p:nvPicPr>
          <p:cNvPr id="4" name="Picture 1" descr="C:\Users\ADMIN\Desktop\download (3).jpg"/>
          <p:cNvPicPr>
            <a:picLocks noChangeAspect="1" noChangeArrowheads="1"/>
          </p:cNvPicPr>
          <p:nvPr/>
        </p:nvPicPr>
        <p:blipFill>
          <a:blip r:embed="rId2"/>
          <a:srcRect/>
          <a:stretch>
            <a:fillRect/>
          </a:stretch>
        </p:blipFill>
        <p:spPr bwMode="auto">
          <a:xfrm>
            <a:off x="5572132" y="3286124"/>
            <a:ext cx="3162300" cy="14478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600200"/>
          </a:xfrm>
        </p:spPr>
        <p:txBody>
          <a:bodyPr>
            <a:normAutofit fontScale="90000"/>
          </a:bodyPr>
          <a:lstStyle/>
          <a:p>
            <a:br>
              <a:rPr lang="en-IN" dirty="0"/>
            </a:br>
            <a:br>
              <a:rPr lang="en-IN" dirty="0"/>
            </a:br>
            <a:br>
              <a:rPr lang="en-IN" dirty="0"/>
            </a:br>
            <a:br>
              <a:rPr lang="en-IN" dirty="0"/>
            </a:br>
            <a:br>
              <a:rPr lang="en-IN" dirty="0"/>
            </a:br>
            <a:br>
              <a:rPr lang="en-IN" dirty="0"/>
            </a:br>
            <a:br>
              <a:rPr lang="en-IN" dirty="0"/>
            </a:br>
            <a:br>
              <a:rPr lang="en-IN" dirty="0"/>
            </a:br>
            <a:br>
              <a:rPr lang="en-IN" dirty="0"/>
            </a:br>
            <a:r>
              <a:rPr lang="en-IN" sz="5000" b="1" dirty="0"/>
              <a:t>Grand Fathering</a:t>
            </a:r>
            <a:br>
              <a:rPr lang="en-IN" sz="5000" dirty="0"/>
            </a:br>
            <a:br>
              <a:rPr lang="en-IN" sz="5000" dirty="0"/>
            </a:br>
            <a:br>
              <a:rPr lang="en-IN" dirty="0"/>
            </a:br>
            <a:br>
              <a:rPr lang="en-IN" dirty="0"/>
            </a:br>
            <a:br>
              <a:rPr lang="en-IN" dirty="0"/>
            </a:br>
            <a:br>
              <a:rPr lang="en-IN" dirty="0"/>
            </a:br>
            <a:br>
              <a:rPr lang="en-IN" dirty="0"/>
            </a:br>
            <a:br>
              <a:rPr lang="en-IN" dirty="0"/>
            </a:br>
            <a:br>
              <a:rPr lang="en-IN" dirty="0"/>
            </a:b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21160630"/>
              </p:ext>
            </p:extLst>
          </p:nvPr>
        </p:nvGraphicFramePr>
        <p:xfrm>
          <a:off x="520505" y="2968282"/>
          <a:ext cx="7632896" cy="2983557"/>
        </p:xfrm>
        <a:graphic>
          <a:graphicData uri="http://schemas.openxmlformats.org/drawingml/2006/table">
            <a:tbl>
              <a:tblPr firstRow="1" bandRow="1">
                <a:tableStyleId>{93296810-A885-4BE3-A3E7-6D5BEEA58F35}</a:tableStyleId>
              </a:tblPr>
              <a:tblGrid>
                <a:gridCol w="1908224">
                  <a:extLst>
                    <a:ext uri="{9D8B030D-6E8A-4147-A177-3AD203B41FA5}">
                      <a16:colId xmlns:a16="http://schemas.microsoft.com/office/drawing/2014/main" val="20000"/>
                    </a:ext>
                  </a:extLst>
                </a:gridCol>
                <a:gridCol w="2289869">
                  <a:extLst>
                    <a:ext uri="{9D8B030D-6E8A-4147-A177-3AD203B41FA5}">
                      <a16:colId xmlns:a16="http://schemas.microsoft.com/office/drawing/2014/main" val="20001"/>
                    </a:ext>
                  </a:extLst>
                </a:gridCol>
                <a:gridCol w="1526579">
                  <a:extLst>
                    <a:ext uri="{9D8B030D-6E8A-4147-A177-3AD203B41FA5}">
                      <a16:colId xmlns:a16="http://schemas.microsoft.com/office/drawing/2014/main" val="20002"/>
                    </a:ext>
                  </a:extLst>
                </a:gridCol>
                <a:gridCol w="1908224">
                  <a:extLst>
                    <a:ext uri="{9D8B030D-6E8A-4147-A177-3AD203B41FA5}">
                      <a16:colId xmlns:a16="http://schemas.microsoft.com/office/drawing/2014/main" val="20003"/>
                    </a:ext>
                  </a:extLst>
                </a:gridCol>
              </a:tblGrid>
              <a:tr h="1133047">
                <a:tc>
                  <a:txBody>
                    <a:bodyPr/>
                    <a:lstStyle/>
                    <a:p>
                      <a:pPr marL="457200" algn="ctr">
                        <a:lnSpc>
                          <a:spcPct val="107000"/>
                        </a:lnSpc>
                        <a:spcAft>
                          <a:spcPts val="0"/>
                        </a:spcAft>
                      </a:pPr>
                      <a:r>
                        <a:rPr lang="en-IN" sz="1800" kern="100" dirty="0">
                          <a:latin typeface="+mj-lt"/>
                        </a:rPr>
                        <a:t>Cost of Acquisition</a:t>
                      </a:r>
                      <a:endParaRPr lang="en-IN" sz="1800" kern="100" dirty="0">
                        <a:latin typeface="+mj-lt"/>
                        <a:ea typeface="Calibri"/>
                        <a:cs typeface="Shruti"/>
                      </a:endParaRPr>
                    </a:p>
                  </a:txBody>
                  <a:tcPr marL="68580" marR="68580" marT="0" marB="0"/>
                </a:tc>
                <a:tc>
                  <a:txBody>
                    <a:bodyPr/>
                    <a:lstStyle/>
                    <a:p>
                      <a:pPr marL="457200" algn="ctr">
                        <a:lnSpc>
                          <a:spcPct val="107000"/>
                        </a:lnSpc>
                        <a:spcAft>
                          <a:spcPts val="0"/>
                        </a:spcAft>
                      </a:pPr>
                      <a:r>
                        <a:rPr lang="en-IN" sz="1800" kern="100" dirty="0">
                          <a:latin typeface="+mj-lt"/>
                        </a:rPr>
                        <a:t>Grand Fathering </a:t>
                      </a:r>
                      <a:r>
                        <a:rPr lang="en-IN" sz="3600" kern="100" dirty="0">
                          <a:latin typeface="+mj-lt"/>
                        </a:rPr>
                        <a:t> </a:t>
                      </a:r>
                      <a:r>
                        <a:rPr lang="en-IN" sz="1800" kern="100" dirty="0">
                          <a:latin typeface="+mj-lt"/>
                        </a:rPr>
                        <a:t>FMV on </a:t>
                      </a:r>
                    </a:p>
                    <a:p>
                      <a:pPr marL="457200" algn="ctr">
                        <a:lnSpc>
                          <a:spcPct val="107000"/>
                        </a:lnSpc>
                        <a:spcAft>
                          <a:spcPts val="0"/>
                        </a:spcAft>
                      </a:pPr>
                      <a:r>
                        <a:rPr lang="en-IN" sz="1800" kern="100" dirty="0">
                          <a:latin typeface="+mj-lt"/>
                        </a:rPr>
                        <a:t>31-1-2018</a:t>
                      </a:r>
                      <a:endParaRPr lang="en-IN" sz="1800" kern="100" dirty="0">
                        <a:latin typeface="+mj-lt"/>
                        <a:ea typeface="Calibri"/>
                        <a:cs typeface="Shruti"/>
                      </a:endParaRPr>
                    </a:p>
                  </a:txBody>
                  <a:tcPr marL="68580" marR="68580" marT="0" marB="0"/>
                </a:tc>
                <a:tc>
                  <a:txBody>
                    <a:bodyPr/>
                    <a:lstStyle/>
                    <a:p>
                      <a:pPr marL="457200" algn="ctr">
                        <a:lnSpc>
                          <a:spcPct val="107000"/>
                        </a:lnSpc>
                        <a:spcAft>
                          <a:spcPts val="0"/>
                        </a:spcAft>
                      </a:pPr>
                      <a:r>
                        <a:rPr lang="en-IN" sz="1800" kern="100" dirty="0">
                          <a:latin typeface="+mj-lt"/>
                        </a:rPr>
                        <a:t>Current Market Price</a:t>
                      </a:r>
                      <a:endParaRPr lang="en-IN" sz="1800" kern="100" dirty="0">
                        <a:latin typeface="+mj-lt"/>
                        <a:ea typeface="Calibri"/>
                        <a:cs typeface="Shruti"/>
                      </a:endParaRPr>
                    </a:p>
                  </a:txBody>
                  <a:tcPr marL="68580" marR="68580" marT="0" marB="0"/>
                </a:tc>
                <a:tc>
                  <a:txBody>
                    <a:bodyPr/>
                    <a:lstStyle/>
                    <a:p>
                      <a:pPr marL="457200" algn="ctr">
                        <a:lnSpc>
                          <a:spcPct val="107000"/>
                        </a:lnSpc>
                        <a:spcAft>
                          <a:spcPts val="0"/>
                        </a:spcAft>
                      </a:pPr>
                      <a:r>
                        <a:rPr lang="en-IN" sz="1800" kern="100" dirty="0">
                          <a:latin typeface="+mj-lt"/>
                        </a:rPr>
                        <a:t>Gain/Loss</a:t>
                      </a:r>
                      <a:endParaRPr lang="en-IN" sz="1800" kern="100" dirty="0">
                        <a:latin typeface="+mj-lt"/>
                        <a:ea typeface="Calibri"/>
                        <a:cs typeface="Shruti"/>
                      </a:endParaRPr>
                    </a:p>
                  </a:txBody>
                  <a:tcPr marL="68580" marR="68580" marT="0" marB="0"/>
                </a:tc>
                <a:extLst>
                  <a:ext uri="{0D108BD9-81ED-4DB2-BD59-A6C34878D82A}">
                    <a16:rowId xmlns:a16="http://schemas.microsoft.com/office/drawing/2014/main" val="10000"/>
                  </a:ext>
                </a:extLst>
              </a:tr>
              <a:tr h="361901">
                <a:tc>
                  <a:txBody>
                    <a:bodyPr/>
                    <a:lstStyle/>
                    <a:p>
                      <a:pPr marL="457200" algn="ctr">
                        <a:lnSpc>
                          <a:spcPct val="107000"/>
                        </a:lnSpc>
                        <a:spcAft>
                          <a:spcPts val="0"/>
                        </a:spcAft>
                      </a:pPr>
                      <a:r>
                        <a:rPr lang="en-IN" sz="1800" kern="100">
                          <a:latin typeface="+mj-lt"/>
                        </a:rPr>
                        <a:t>COA</a:t>
                      </a:r>
                      <a:endParaRPr lang="en-IN" sz="1800" kern="100">
                        <a:latin typeface="+mj-lt"/>
                        <a:ea typeface="Calibri"/>
                        <a:cs typeface="Shruti"/>
                      </a:endParaRPr>
                    </a:p>
                  </a:txBody>
                  <a:tcPr marL="68580" marR="68580" marT="0" marB="0"/>
                </a:tc>
                <a:tc>
                  <a:txBody>
                    <a:bodyPr/>
                    <a:lstStyle/>
                    <a:p>
                      <a:pPr marL="457200" algn="ctr">
                        <a:lnSpc>
                          <a:spcPct val="107000"/>
                        </a:lnSpc>
                        <a:spcAft>
                          <a:spcPts val="0"/>
                        </a:spcAft>
                      </a:pPr>
                      <a:r>
                        <a:rPr lang="en-IN" sz="1800" kern="100" dirty="0">
                          <a:latin typeface="+mj-lt"/>
                        </a:rPr>
                        <a:t>GF</a:t>
                      </a:r>
                      <a:endParaRPr lang="en-IN" sz="1800" kern="100" dirty="0">
                        <a:latin typeface="+mj-lt"/>
                        <a:ea typeface="Calibri"/>
                        <a:cs typeface="Shruti"/>
                      </a:endParaRPr>
                    </a:p>
                  </a:txBody>
                  <a:tcPr marL="68580" marR="68580" marT="0" marB="0"/>
                </a:tc>
                <a:tc>
                  <a:txBody>
                    <a:bodyPr/>
                    <a:lstStyle/>
                    <a:p>
                      <a:pPr marL="457200" algn="ctr">
                        <a:lnSpc>
                          <a:spcPct val="107000"/>
                        </a:lnSpc>
                        <a:spcAft>
                          <a:spcPts val="0"/>
                        </a:spcAft>
                      </a:pPr>
                      <a:r>
                        <a:rPr lang="en-IN" sz="1800" kern="100" dirty="0">
                          <a:latin typeface="+mj-lt"/>
                        </a:rPr>
                        <a:t>CMP</a:t>
                      </a:r>
                      <a:endParaRPr lang="en-IN" sz="1800" kern="100" dirty="0">
                        <a:latin typeface="+mj-lt"/>
                        <a:ea typeface="Calibri"/>
                        <a:cs typeface="Shruti"/>
                      </a:endParaRPr>
                    </a:p>
                  </a:txBody>
                  <a:tcPr marL="68580" marR="68580" marT="0" marB="0"/>
                </a:tc>
                <a:tc>
                  <a:txBody>
                    <a:bodyPr/>
                    <a:lstStyle/>
                    <a:p>
                      <a:pPr marL="457200" algn="ctr">
                        <a:lnSpc>
                          <a:spcPct val="107000"/>
                        </a:lnSpc>
                        <a:spcAft>
                          <a:spcPts val="0"/>
                        </a:spcAft>
                      </a:pPr>
                      <a:endParaRPr lang="en-IN" sz="1800" kern="100" dirty="0">
                        <a:latin typeface="+mj-lt"/>
                        <a:ea typeface="Calibri"/>
                        <a:cs typeface="Shruti"/>
                      </a:endParaRPr>
                    </a:p>
                  </a:txBody>
                  <a:tcPr marL="68580" marR="68580" marT="0" marB="0"/>
                </a:tc>
                <a:extLst>
                  <a:ext uri="{0D108BD9-81ED-4DB2-BD59-A6C34878D82A}">
                    <a16:rowId xmlns:a16="http://schemas.microsoft.com/office/drawing/2014/main" val="10001"/>
                  </a:ext>
                </a:extLst>
              </a:tr>
              <a:tr h="361901">
                <a:tc>
                  <a:txBody>
                    <a:bodyPr/>
                    <a:lstStyle/>
                    <a:p>
                      <a:pPr marL="457200" algn="ctr">
                        <a:lnSpc>
                          <a:spcPct val="107000"/>
                        </a:lnSpc>
                        <a:spcAft>
                          <a:spcPts val="0"/>
                        </a:spcAft>
                      </a:pPr>
                      <a:r>
                        <a:rPr lang="en-IN" sz="1800" kern="100">
                          <a:latin typeface="+mj-lt"/>
                        </a:rPr>
                        <a:t>250</a:t>
                      </a:r>
                      <a:endParaRPr lang="en-IN" sz="1800" kern="100">
                        <a:latin typeface="+mj-lt"/>
                        <a:ea typeface="Calibri"/>
                        <a:cs typeface="Shruti"/>
                      </a:endParaRPr>
                    </a:p>
                  </a:txBody>
                  <a:tcPr marL="68580" marR="68580" marT="0" marB="0"/>
                </a:tc>
                <a:tc>
                  <a:txBody>
                    <a:bodyPr/>
                    <a:lstStyle/>
                    <a:p>
                      <a:pPr marL="457200" algn="ctr">
                        <a:lnSpc>
                          <a:spcPct val="107000"/>
                        </a:lnSpc>
                        <a:spcAft>
                          <a:spcPts val="0"/>
                        </a:spcAft>
                      </a:pPr>
                      <a:r>
                        <a:rPr lang="en-IN" sz="1800" kern="100" dirty="0">
                          <a:latin typeface="+mj-lt"/>
                        </a:rPr>
                        <a:t>400</a:t>
                      </a:r>
                      <a:endParaRPr lang="en-IN" sz="1800" kern="100" dirty="0">
                        <a:latin typeface="+mj-lt"/>
                        <a:ea typeface="Calibri"/>
                        <a:cs typeface="Shruti"/>
                      </a:endParaRPr>
                    </a:p>
                  </a:txBody>
                  <a:tcPr marL="68580" marR="68580" marT="0" marB="0"/>
                </a:tc>
                <a:tc>
                  <a:txBody>
                    <a:bodyPr/>
                    <a:lstStyle/>
                    <a:p>
                      <a:pPr marL="457200" algn="ctr">
                        <a:lnSpc>
                          <a:spcPct val="107000"/>
                        </a:lnSpc>
                        <a:spcAft>
                          <a:spcPts val="0"/>
                        </a:spcAft>
                      </a:pPr>
                      <a:r>
                        <a:rPr lang="en-IN" sz="1800" kern="100" dirty="0">
                          <a:latin typeface="+mj-lt"/>
                        </a:rPr>
                        <a:t>450</a:t>
                      </a:r>
                      <a:endParaRPr lang="en-IN" sz="1800" kern="100" dirty="0">
                        <a:latin typeface="+mj-lt"/>
                        <a:ea typeface="Calibri"/>
                        <a:cs typeface="Shruti"/>
                      </a:endParaRPr>
                    </a:p>
                  </a:txBody>
                  <a:tcPr marL="68580" marR="68580" marT="0" marB="0"/>
                </a:tc>
                <a:tc>
                  <a:txBody>
                    <a:bodyPr/>
                    <a:lstStyle/>
                    <a:p>
                      <a:pPr marL="457200" algn="ctr">
                        <a:lnSpc>
                          <a:spcPct val="107000"/>
                        </a:lnSpc>
                        <a:spcAft>
                          <a:spcPts val="0"/>
                        </a:spcAft>
                      </a:pPr>
                      <a:r>
                        <a:rPr lang="en-IN" sz="1800" kern="100" dirty="0">
                          <a:latin typeface="+mj-lt"/>
                        </a:rPr>
                        <a:t>+50</a:t>
                      </a:r>
                      <a:endParaRPr lang="en-IN" sz="1800" kern="100" dirty="0">
                        <a:latin typeface="+mj-lt"/>
                        <a:ea typeface="Calibri"/>
                        <a:cs typeface="Shruti"/>
                      </a:endParaRPr>
                    </a:p>
                  </a:txBody>
                  <a:tcPr marL="68580" marR="68580" marT="0" marB="0"/>
                </a:tc>
                <a:extLst>
                  <a:ext uri="{0D108BD9-81ED-4DB2-BD59-A6C34878D82A}">
                    <a16:rowId xmlns:a16="http://schemas.microsoft.com/office/drawing/2014/main" val="10002"/>
                  </a:ext>
                </a:extLst>
              </a:tr>
              <a:tr h="361901">
                <a:tc>
                  <a:txBody>
                    <a:bodyPr/>
                    <a:lstStyle/>
                    <a:p>
                      <a:pPr marL="457200" algn="ctr">
                        <a:lnSpc>
                          <a:spcPct val="107000"/>
                        </a:lnSpc>
                        <a:spcAft>
                          <a:spcPts val="0"/>
                        </a:spcAft>
                      </a:pPr>
                      <a:r>
                        <a:rPr lang="en-IN" sz="1800" kern="100">
                          <a:latin typeface="+mj-lt"/>
                        </a:rPr>
                        <a:t>150</a:t>
                      </a:r>
                      <a:endParaRPr lang="en-IN" sz="1800" kern="100">
                        <a:latin typeface="+mj-lt"/>
                        <a:ea typeface="Calibri"/>
                        <a:cs typeface="Shruti"/>
                      </a:endParaRPr>
                    </a:p>
                  </a:txBody>
                  <a:tcPr marL="68580" marR="68580" marT="0" marB="0"/>
                </a:tc>
                <a:tc>
                  <a:txBody>
                    <a:bodyPr/>
                    <a:lstStyle/>
                    <a:p>
                      <a:pPr marL="457200" algn="ctr">
                        <a:lnSpc>
                          <a:spcPct val="107000"/>
                        </a:lnSpc>
                        <a:spcAft>
                          <a:spcPts val="0"/>
                        </a:spcAft>
                      </a:pPr>
                      <a:r>
                        <a:rPr lang="en-IN" sz="1800" kern="100">
                          <a:latin typeface="+mj-lt"/>
                        </a:rPr>
                        <a:t>250</a:t>
                      </a:r>
                      <a:endParaRPr lang="en-IN" sz="1800" kern="100">
                        <a:latin typeface="+mj-lt"/>
                        <a:ea typeface="Calibri"/>
                        <a:cs typeface="Shruti"/>
                      </a:endParaRPr>
                    </a:p>
                  </a:txBody>
                  <a:tcPr marL="68580" marR="68580" marT="0" marB="0"/>
                </a:tc>
                <a:tc>
                  <a:txBody>
                    <a:bodyPr/>
                    <a:lstStyle/>
                    <a:p>
                      <a:pPr marL="457200" algn="ctr">
                        <a:lnSpc>
                          <a:spcPct val="107000"/>
                        </a:lnSpc>
                        <a:spcAft>
                          <a:spcPts val="0"/>
                        </a:spcAft>
                      </a:pPr>
                      <a:r>
                        <a:rPr lang="en-IN" sz="1800" kern="100" dirty="0">
                          <a:latin typeface="+mj-lt"/>
                        </a:rPr>
                        <a:t>200</a:t>
                      </a:r>
                      <a:endParaRPr lang="en-IN" sz="1800" kern="100" dirty="0">
                        <a:latin typeface="+mj-lt"/>
                        <a:ea typeface="Calibri"/>
                        <a:cs typeface="Shruti"/>
                      </a:endParaRPr>
                    </a:p>
                  </a:txBody>
                  <a:tcPr marL="68580" marR="68580" marT="0" marB="0"/>
                </a:tc>
                <a:tc>
                  <a:txBody>
                    <a:bodyPr/>
                    <a:lstStyle/>
                    <a:p>
                      <a:pPr marL="457200" algn="ctr">
                        <a:lnSpc>
                          <a:spcPct val="107000"/>
                        </a:lnSpc>
                        <a:spcAft>
                          <a:spcPts val="0"/>
                        </a:spcAft>
                      </a:pPr>
                      <a:r>
                        <a:rPr lang="en-IN" sz="1800" kern="100" dirty="0">
                          <a:latin typeface="+mj-lt"/>
                        </a:rPr>
                        <a:t>Nil</a:t>
                      </a:r>
                      <a:endParaRPr lang="en-IN" sz="1800" kern="100" dirty="0">
                        <a:latin typeface="+mj-lt"/>
                        <a:ea typeface="Calibri"/>
                        <a:cs typeface="Shruti"/>
                      </a:endParaRPr>
                    </a:p>
                  </a:txBody>
                  <a:tcPr marL="68580" marR="68580" marT="0" marB="0"/>
                </a:tc>
                <a:extLst>
                  <a:ext uri="{0D108BD9-81ED-4DB2-BD59-A6C34878D82A}">
                    <a16:rowId xmlns:a16="http://schemas.microsoft.com/office/drawing/2014/main" val="10003"/>
                  </a:ext>
                </a:extLst>
              </a:tr>
              <a:tr h="361901">
                <a:tc>
                  <a:txBody>
                    <a:bodyPr/>
                    <a:lstStyle/>
                    <a:p>
                      <a:pPr marL="457200" algn="ctr">
                        <a:lnSpc>
                          <a:spcPct val="107000"/>
                        </a:lnSpc>
                        <a:spcAft>
                          <a:spcPts val="0"/>
                        </a:spcAft>
                      </a:pPr>
                      <a:r>
                        <a:rPr lang="en-IN" sz="1800" kern="100">
                          <a:latin typeface="+mj-lt"/>
                        </a:rPr>
                        <a:t>300</a:t>
                      </a:r>
                      <a:endParaRPr lang="en-IN" sz="1800" kern="100">
                        <a:latin typeface="+mj-lt"/>
                        <a:ea typeface="Calibri"/>
                        <a:cs typeface="Shruti"/>
                      </a:endParaRPr>
                    </a:p>
                  </a:txBody>
                  <a:tcPr marL="68580" marR="68580" marT="0" marB="0"/>
                </a:tc>
                <a:tc>
                  <a:txBody>
                    <a:bodyPr/>
                    <a:lstStyle/>
                    <a:p>
                      <a:pPr marL="457200" algn="ctr">
                        <a:lnSpc>
                          <a:spcPct val="107000"/>
                        </a:lnSpc>
                        <a:spcAft>
                          <a:spcPts val="0"/>
                        </a:spcAft>
                      </a:pPr>
                      <a:r>
                        <a:rPr lang="en-IN" sz="1800" kern="100">
                          <a:latin typeface="+mj-lt"/>
                        </a:rPr>
                        <a:t>200</a:t>
                      </a:r>
                      <a:endParaRPr lang="en-IN" sz="1800" kern="100">
                        <a:latin typeface="+mj-lt"/>
                        <a:ea typeface="Calibri"/>
                        <a:cs typeface="Shruti"/>
                      </a:endParaRPr>
                    </a:p>
                  </a:txBody>
                  <a:tcPr marL="68580" marR="68580" marT="0" marB="0"/>
                </a:tc>
                <a:tc>
                  <a:txBody>
                    <a:bodyPr/>
                    <a:lstStyle/>
                    <a:p>
                      <a:pPr marL="457200" algn="ctr">
                        <a:lnSpc>
                          <a:spcPct val="107000"/>
                        </a:lnSpc>
                        <a:spcAft>
                          <a:spcPts val="0"/>
                        </a:spcAft>
                      </a:pPr>
                      <a:r>
                        <a:rPr lang="en-IN" sz="1800" kern="100" dirty="0">
                          <a:latin typeface="+mj-lt"/>
                        </a:rPr>
                        <a:t>350</a:t>
                      </a:r>
                      <a:endParaRPr lang="en-IN" sz="1800" kern="100" dirty="0">
                        <a:latin typeface="+mj-lt"/>
                        <a:ea typeface="Calibri"/>
                        <a:cs typeface="Shruti"/>
                      </a:endParaRPr>
                    </a:p>
                  </a:txBody>
                  <a:tcPr marL="68580" marR="68580" marT="0" marB="0"/>
                </a:tc>
                <a:tc>
                  <a:txBody>
                    <a:bodyPr/>
                    <a:lstStyle/>
                    <a:p>
                      <a:pPr marL="457200" algn="ctr">
                        <a:lnSpc>
                          <a:spcPct val="107000"/>
                        </a:lnSpc>
                        <a:spcAft>
                          <a:spcPts val="0"/>
                        </a:spcAft>
                      </a:pPr>
                      <a:r>
                        <a:rPr lang="en-IN" sz="1800" kern="100" dirty="0">
                          <a:latin typeface="+mj-lt"/>
                        </a:rPr>
                        <a:t>+50</a:t>
                      </a:r>
                      <a:endParaRPr lang="en-IN" sz="1800" kern="100" dirty="0">
                        <a:latin typeface="+mj-lt"/>
                        <a:ea typeface="Calibri"/>
                        <a:cs typeface="Shruti"/>
                      </a:endParaRPr>
                    </a:p>
                  </a:txBody>
                  <a:tcPr marL="68580" marR="68580" marT="0" marB="0"/>
                </a:tc>
                <a:extLst>
                  <a:ext uri="{0D108BD9-81ED-4DB2-BD59-A6C34878D82A}">
                    <a16:rowId xmlns:a16="http://schemas.microsoft.com/office/drawing/2014/main" val="10004"/>
                  </a:ext>
                </a:extLst>
              </a:tr>
              <a:tr h="361901">
                <a:tc>
                  <a:txBody>
                    <a:bodyPr/>
                    <a:lstStyle/>
                    <a:p>
                      <a:pPr marL="457200" algn="ctr">
                        <a:lnSpc>
                          <a:spcPct val="107000"/>
                        </a:lnSpc>
                        <a:spcAft>
                          <a:spcPts val="0"/>
                        </a:spcAft>
                      </a:pPr>
                      <a:r>
                        <a:rPr lang="en-IN" sz="1800" kern="100">
                          <a:latin typeface="+mj-lt"/>
                        </a:rPr>
                        <a:t>350</a:t>
                      </a:r>
                      <a:endParaRPr lang="en-IN" sz="1800" kern="100">
                        <a:latin typeface="+mj-lt"/>
                        <a:ea typeface="Calibri"/>
                        <a:cs typeface="Shruti"/>
                      </a:endParaRPr>
                    </a:p>
                  </a:txBody>
                  <a:tcPr marL="68580" marR="68580" marT="0" marB="0"/>
                </a:tc>
                <a:tc>
                  <a:txBody>
                    <a:bodyPr/>
                    <a:lstStyle/>
                    <a:p>
                      <a:pPr marL="457200" algn="ctr">
                        <a:lnSpc>
                          <a:spcPct val="107000"/>
                        </a:lnSpc>
                        <a:spcAft>
                          <a:spcPts val="0"/>
                        </a:spcAft>
                      </a:pPr>
                      <a:r>
                        <a:rPr lang="en-IN" sz="1800" kern="100">
                          <a:latin typeface="+mj-lt"/>
                        </a:rPr>
                        <a:t>300</a:t>
                      </a:r>
                      <a:endParaRPr lang="en-IN" sz="1800" kern="100">
                        <a:latin typeface="+mj-lt"/>
                        <a:ea typeface="Calibri"/>
                        <a:cs typeface="Shruti"/>
                      </a:endParaRPr>
                    </a:p>
                  </a:txBody>
                  <a:tcPr marL="68580" marR="68580" marT="0" marB="0"/>
                </a:tc>
                <a:tc>
                  <a:txBody>
                    <a:bodyPr/>
                    <a:lstStyle/>
                    <a:p>
                      <a:pPr marL="457200" algn="ctr">
                        <a:lnSpc>
                          <a:spcPct val="107000"/>
                        </a:lnSpc>
                        <a:spcAft>
                          <a:spcPts val="0"/>
                        </a:spcAft>
                      </a:pPr>
                      <a:r>
                        <a:rPr lang="en-IN" sz="1800" kern="100" dirty="0">
                          <a:latin typeface="+mj-lt"/>
                        </a:rPr>
                        <a:t>250</a:t>
                      </a:r>
                      <a:endParaRPr lang="en-IN" sz="1800" kern="100" dirty="0">
                        <a:latin typeface="+mj-lt"/>
                        <a:ea typeface="Calibri"/>
                        <a:cs typeface="Shruti"/>
                      </a:endParaRPr>
                    </a:p>
                  </a:txBody>
                  <a:tcPr marL="68580" marR="68580" marT="0" marB="0"/>
                </a:tc>
                <a:tc>
                  <a:txBody>
                    <a:bodyPr/>
                    <a:lstStyle/>
                    <a:p>
                      <a:pPr marL="457200" algn="ctr">
                        <a:lnSpc>
                          <a:spcPct val="107000"/>
                        </a:lnSpc>
                        <a:spcAft>
                          <a:spcPts val="0"/>
                        </a:spcAft>
                      </a:pPr>
                      <a:r>
                        <a:rPr lang="en-IN" sz="1800" kern="100" dirty="0">
                          <a:latin typeface="+mj-lt"/>
                        </a:rPr>
                        <a:t>-100</a:t>
                      </a:r>
                      <a:endParaRPr lang="en-IN" sz="1800" kern="100" dirty="0">
                        <a:latin typeface="+mj-lt"/>
                        <a:ea typeface="Calibri"/>
                        <a:cs typeface="Shruti"/>
                      </a:endParaRPr>
                    </a:p>
                  </a:txBody>
                  <a:tcPr marL="68580" marR="68580" marT="0" marB="0"/>
                </a:tc>
                <a:extLst>
                  <a:ext uri="{0D108BD9-81ED-4DB2-BD59-A6C34878D82A}">
                    <a16:rowId xmlns:a16="http://schemas.microsoft.com/office/drawing/2014/main" val="10005"/>
                  </a:ext>
                </a:extLst>
              </a:tr>
            </a:tbl>
          </a:graphicData>
        </a:graphic>
      </p:graphicFrame>
      <p:sp>
        <p:nvSpPr>
          <p:cNvPr id="5" name="Rectangle 4"/>
          <p:cNvSpPr/>
          <p:nvPr/>
        </p:nvSpPr>
        <p:spPr>
          <a:xfrm>
            <a:off x="609600" y="1905000"/>
            <a:ext cx="2895600" cy="6096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IN" dirty="0"/>
          </a:p>
          <a:p>
            <a:pPr algn="ctr"/>
            <a:r>
              <a:rPr lang="en-IN" dirty="0"/>
              <a:t>WEF 1.2.2018</a:t>
            </a:r>
            <a:br>
              <a:rPr lang="en-IN" dirty="0"/>
            </a:b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371600"/>
          </a:xfrm>
        </p:spPr>
        <p:txBody>
          <a:bodyPr>
            <a:normAutofit fontScale="90000"/>
          </a:bodyPr>
          <a:lstStyle/>
          <a:p>
            <a:pPr lvl="0"/>
            <a:br>
              <a:rPr lang="en-IN" dirty="0"/>
            </a:br>
            <a:br>
              <a:rPr lang="en-IN" dirty="0"/>
            </a:br>
            <a:br>
              <a:rPr lang="en-IN" dirty="0"/>
            </a:br>
            <a:br>
              <a:rPr lang="en-IN" dirty="0"/>
            </a:br>
            <a:br>
              <a:rPr lang="en-IN" dirty="0"/>
            </a:br>
            <a:br>
              <a:rPr lang="en-IN" dirty="0"/>
            </a:br>
            <a:br>
              <a:rPr lang="en-IN" dirty="0"/>
            </a:br>
            <a:r>
              <a:rPr lang="en-IN" b="1" dirty="0"/>
              <a:t>TDS/TCS Credit not claimed in ITR</a:t>
            </a:r>
            <a:br>
              <a:rPr lang="en-IN" b="1" dirty="0"/>
            </a:br>
            <a:br>
              <a:rPr lang="en-IN" dirty="0"/>
            </a:br>
            <a:br>
              <a:rPr lang="en-IN" dirty="0"/>
            </a:br>
            <a:br>
              <a:rPr lang="en-IN" dirty="0"/>
            </a:br>
            <a:br>
              <a:rPr lang="en-IN" dirty="0"/>
            </a:br>
            <a:br>
              <a:rPr lang="en-IN" dirty="0"/>
            </a:br>
            <a:br>
              <a:rPr lang="en-IN" dirty="0"/>
            </a:br>
            <a:endParaRPr lang="en-IN" dirty="0"/>
          </a:p>
        </p:txBody>
      </p:sp>
      <p:sp>
        <p:nvSpPr>
          <p:cNvPr id="3" name="Content Placeholder 2"/>
          <p:cNvSpPr>
            <a:spLocks noGrp="1"/>
          </p:cNvSpPr>
          <p:nvPr>
            <p:ph idx="1"/>
          </p:nvPr>
        </p:nvSpPr>
        <p:spPr>
          <a:xfrm>
            <a:off x="457200" y="1295400"/>
            <a:ext cx="8382000" cy="5334000"/>
          </a:xfrm>
        </p:spPr>
        <p:txBody>
          <a:bodyPr>
            <a:normAutofit fontScale="40000" lnSpcReduction="20000"/>
          </a:bodyPr>
          <a:lstStyle/>
          <a:p>
            <a:pPr>
              <a:buNone/>
            </a:pPr>
            <a:endParaRPr lang="en-IN" dirty="0"/>
          </a:p>
          <a:p>
            <a:pPr lvl="0">
              <a:buFont typeface="Wingdings" pitchFamily="2" charset="2"/>
              <a:buChar char="ü"/>
            </a:pPr>
            <a:r>
              <a:rPr lang="en-IN" sz="6800" dirty="0"/>
              <a:t>Unless TDS claimed in ITR, credit will not be given, even though Credit reported in 26AS.</a:t>
            </a:r>
          </a:p>
          <a:p>
            <a:pPr lvl="0">
              <a:buFont typeface="Wingdings" pitchFamily="2" charset="2"/>
              <a:buChar char="ü"/>
            </a:pPr>
            <a:r>
              <a:rPr lang="en-IN" sz="6800" dirty="0"/>
              <a:t>File revised return up to 31-12-2023</a:t>
            </a:r>
          </a:p>
          <a:p>
            <a:pPr lvl="0">
              <a:buFont typeface="Wingdings" pitchFamily="2" charset="2"/>
              <a:buChar char="ü"/>
            </a:pPr>
            <a:r>
              <a:rPr lang="en-IN" sz="6800" dirty="0"/>
              <a:t>If time limit for filing revised return has lapsed</a:t>
            </a:r>
          </a:p>
          <a:p>
            <a:pPr lvl="0">
              <a:buFont typeface="Wingdings" pitchFamily="2" charset="2"/>
              <a:buChar char="ü"/>
            </a:pPr>
            <a:r>
              <a:rPr lang="en-IN" sz="6800" dirty="0"/>
              <a:t>Section 154(14) </a:t>
            </a:r>
          </a:p>
          <a:p>
            <a:pPr lvl="0">
              <a:buFont typeface="Wingdings" pitchFamily="2" charset="2"/>
              <a:buChar char="ü"/>
            </a:pPr>
            <a:r>
              <a:rPr lang="en-IN" sz="6800" dirty="0"/>
              <a:t>Time limit for section 154(14) </a:t>
            </a:r>
          </a:p>
          <a:p>
            <a:pPr lvl="0">
              <a:buFont typeface="Wingdings" pitchFamily="2" charset="2"/>
              <a:buChar char="ü"/>
            </a:pPr>
            <a:r>
              <a:rPr lang="en-IN" sz="6800" dirty="0"/>
              <a:t>Two assessment years from the end of the assessment year.</a:t>
            </a:r>
          </a:p>
          <a:p>
            <a:pPr lvl="0">
              <a:buFont typeface="Wingdings" pitchFamily="2" charset="2"/>
              <a:buChar char="ü"/>
            </a:pPr>
            <a:r>
              <a:rPr lang="en-IN" sz="6800" dirty="0"/>
              <a:t>AY 21-22- application can be filed up to 31.3.2024</a:t>
            </a:r>
          </a:p>
          <a:p>
            <a:pPr lvl="0">
              <a:buFont typeface="Wingdings" pitchFamily="2" charset="2"/>
              <a:buChar char="ü"/>
            </a:pPr>
            <a:r>
              <a:rPr lang="en-IN" sz="6800" dirty="0"/>
              <a:t>Section 199</a:t>
            </a:r>
          </a:p>
          <a:p>
            <a:pPr lvl="0">
              <a:buFont typeface="Wingdings" pitchFamily="2" charset="2"/>
              <a:buChar char="ü"/>
            </a:pPr>
            <a:r>
              <a:rPr lang="en-IN" sz="6800" dirty="0"/>
              <a:t>Claim of credit of TDS/TCS can be granted only in the year in which income is offered to tax.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371600"/>
          </a:xfrm>
        </p:spPr>
        <p:txBody>
          <a:bodyPr>
            <a:normAutofit fontScale="90000"/>
          </a:bodyPr>
          <a:lstStyle/>
          <a:p>
            <a:pPr lvl="0"/>
            <a:br>
              <a:rPr lang="en-IN" dirty="0"/>
            </a:br>
            <a:br>
              <a:rPr lang="en-IN" dirty="0"/>
            </a:br>
            <a:br>
              <a:rPr lang="en-IN" dirty="0"/>
            </a:br>
            <a:br>
              <a:rPr lang="en-IN" dirty="0"/>
            </a:br>
            <a:br>
              <a:rPr lang="en-IN" dirty="0"/>
            </a:br>
            <a:br>
              <a:rPr lang="en-IN" dirty="0"/>
            </a:br>
            <a:br>
              <a:rPr lang="en-IN" dirty="0"/>
            </a:br>
            <a:br>
              <a:rPr lang="en-IN" b="1" dirty="0"/>
            </a:br>
            <a:br>
              <a:rPr lang="en-IN" dirty="0"/>
            </a:br>
            <a:br>
              <a:rPr lang="en-IN" dirty="0"/>
            </a:br>
            <a:br>
              <a:rPr lang="en-IN" dirty="0"/>
            </a:br>
            <a:br>
              <a:rPr lang="en-IN" dirty="0"/>
            </a:br>
            <a:br>
              <a:rPr lang="en-IN" dirty="0"/>
            </a:br>
            <a:br>
              <a:rPr lang="en-IN" dirty="0"/>
            </a:br>
            <a:endParaRPr lang="en-IN" dirty="0"/>
          </a:p>
        </p:txBody>
      </p:sp>
      <p:sp>
        <p:nvSpPr>
          <p:cNvPr id="3" name="Content Placeholder 2"/>
          <p:cNvSpPr>
            <a:spLocks noGrp="1"/>
          </p:cNvSpPr>
          <p:nvPr>
            <p:ph idx="1"/>
          </p:nvPr>
        </p:nvSpPr>
        <p:spPr>
          <a:xfrm>
            <a:off x="457200" y="214290"/>
            <a:ext cx="8382000" cy="6415110"/>
          </a:xfrm>
        </p:spPr>
        <p:txBody>
          <a:bodyPr>
            <a:noAutofit/>
          </a:bodyPr>
          <a:lstStyle/>
          <a:p>
            <a:pPr lvl="0">
              <a:buFont typeface="Wingdings" pitchFamily="2" charset="2"/>
              <a:buChar char="ü"/>
            </a:pPr>
            <a:r>
              <a:rPr lang="en-IN" sz="2400" dirty="0"/>
              <a:t>If TDS is not deducted in relevant year, but deducted and paid in subsequent year</a:t>
            </a:r>
          </a:p>
          <a:p>
            <a:pPr lvl="0">
              <a:buFont typeface="Wingdings" pitchFamily="2" charset="2"/>
              <a:buChar char="ü"/>
            </a:pPr>
            <a:r>
              <a:rPr lang="en-IN" sz="2400" dirty="0"/>
              <a:t>Income of FY 21-22 offered to tax in FY 21-22. TDS not deducted in FY 21-22, but deducted in FY 22-23 and reported in 26As of AY 23-24. But Income is not offered to tax in FY 22-23</a:t>
            </a:r>
          </a:p>
          <a:p>
            <a:pPr lvl="0">
              <a:buFont typeface="Wingdings" pitchFamily="2" charset="2"/>
              <a:buChar char="ü"/>
            </a:pPr>
            <a:r>
              <a:rPr lang="en-IN" sz="2400" dirty="0" err="1"/>
              <a:t>Deductor</a:t>
            </a:r>
            <a:r>
              <a:rPr lang="en-IN" sz="2400" dirty="0"/>
              <a:t> may not be keen to file revised TDS return, for example Bank</a:t>
            </a:r>
          </a:p>
          <a:p>
            <a:pPr lvl="0">
              <a:buFont typeface="Wingdings" pitchFamily="2" charset="2"/>
              <a:buChar char="ü"/>
            </a:pPr>
            <a:r>
              <a:rPr lang="en-IN" sz="2400" dirty="0"/>
              <a:t>WEF 1.10.2023 Rule 134 and Form 71 is introduced to overcome such situation. </a:t>
            </a:r>
          </a:p>
          <a:p>
            <a:pPr lvl="0">
              <a:buFont typeface="Wingdings" pitchFamily="2" charset="2"/>
              <a:buChar char="ü"/>
            </a:pPr>
            <a:r>
              <a:rPr lang="en-IN" sz="2400" dirty="0"/>
              <a:t>Time Limit for filing Form 71 – Two years from the end of Financial Year. </a:t>
            </a:r>
          </a:p>
          <a:p>
            <a:pPr lvl="0">
              <a:buFont typeface="Wingdings" pitchFamily="2" charset="2"/>
              <a:buChar char="ü"/>
            </a:pPr>
            <a:r>
              <a:rPr lang="en-IN" sz="2400" dirty="0"/>
              <a:t>FY 21-22- Application can be filed till 31.3.24</a:t>
            </a:r>
          </a:p>
          <a:p>
            <a:pPr lvl="0">
              <a:buFont typeface="Wingdings" pitchFamily="2" charset="2"/>
              <a:buChar char="ü"/>
            </a:pPr>
            <a:r>
              <a:rPr lang="en-IN" sz="2400" dirty="0"/>
              <a:t>Form 71 to be filed and uploaded to CPC on e filing portal</a:t>
            </a:r>
          </a:p>
          <a:p>
            <a:pPr lvl="0">
              <a:buFont typeface="Wingdings" pitchFamily="2" charset="2"/>
              <a:buChar char="ü"/>
            </a:pPr>
            <a:r>
              <a:rPr lang="en-IN" sz="2400" dirty="0"/>
              <a:t>AO to pass the order giving credit of TDS in the year to which it pertains.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838200"/>
          </a:xfrm>
        </p:spPr>
        <p:txBody>
          <a:bodyPr>
            <a:normAutofit fontScale="90000"/>
          </a:bodyPr>
          <a:lstStyle/>
          <a:p>
            <a:br>
              <a:rPr lang="en-IN" dirty="0"/>
            </a:br>
            <a:br>
              <a:rPr lang="en-IN" dirty="0"/>
            </a:br>
            <a:br>
              <a:rPr lang="en-IN" dirty="0"/>
            </a:br>
            <a:br>
              <a:rPr lang="en-IN" dirty="0"/>
            </a:br>
            <a:br>
              <a:rPr lang="en-IN" dirty="0"/>
            </a:br>
            <a:br>
              <a:rPr lang="en-IN" dirty="0"/>
            </a:br>
            <a:br>
              <a:rPr lang="en-IN" dirty="0"/>
            </a:br>
            <a:r>
              <a:rPr lang="en-IN" b="1" dirty="0"/>
              <a:t>Buy Back of Shares</a:t>
            </a:r>
            <a:br>
              <a:rPr lang="en-IN" dirty="0"/>
            </a:br>
            <a:br>
              <a:rPr lang="en-IN" dirty="0"/>
            </a:br>
            <a:br>
              <a:rPr lang="en-IN" dirty="0"/>
            </a:br>
            <a:br>
              <a:rPr lang="en-IN" dirty="0"/>
            </a:br>
            <a:br>
              <a:rPr lang="en-IN" dirty="0"/>
            </a:br>
            <a:br>
              <a:rPr lang="en-IN" dirty="0"/>
            </a:br>
            <a:br>
              <a:rPr lang="en-IN" dirty="0"/>
            </a:br>
            <a:endParaRPr lang="en-IN" dirty="0"/>
          </a:p>
        </p:txBody>
      </p:sp>
      <p:sp>
        <p:nvSpPr>
          <p:cNvPr id="3" name="Content Placeholder 2"/>
          <p:cNvSpPr>
            <a:spLocks noGrp="1"/>
          </p:cNvSpPr>
          <p:nvPr>
            <p:ph idx="1"/>
          </p:nvPr>
        </p:nvSpPr>
        <p:spPr>
          <a:xfrm>
            <a:off x="428596" y="785794"/>
            <a:ext cx="8229600" cy="5572164"/>
          </a:xfrm>
        </p:spPr>
        <p:txBody>
          <a:bodyPr>
            <a:normAutofit fontScale="32500" lnSpcReduction="20000"/>
          </a:bodyPr>
          <a:lstStyle/>
          <a:p>
            <a:pPr>
              <a:buNone/>
            </a:pPr>
            <a:endParaRPr lang="en-IN" sz="8400" dirty="0"/>
          </a:p>
          <a:p>
            <a:pPr lvl="0">
              <a:buFont typeface="Wingdings" pitchFamily="2" charset="2"/>
              <a:buChar char="ü"/>
            </a:pPr>
            <a:r>
              <a:rPr lang="en-IN" sz="8400" dirty="0"/>
              <a:t>Capital gain on sale of shares </a:t>
            </a:r>
            <a:r>
              <a:rPr lang="en-IN" sz="8400" dirty="0" err="1"/>
              <a:t>vs</a:t>
            </a:r>
            <a:r>
              <a:rPr lang="en-IN" sz="8400" dirty="0"/>
              <a:t> Buy Back option</a:t>
            </a:r>
          </a:p>
          <a:p>
            <a:pPr lvl="0">
              <a:buFont typeface="Wingdings" pitchFamily="2" charset="2"/>
              <a:buChar char="ü"/>
            </a:pPr>
            <a:r>
              <a:rPr lang="en-IN" sz="8400" dirty="0"/>
              <a:t>Shares offer in buy back and buy shares from open market</a:t>
            </a:r>
          </a:p>
          <a:p>
            <a:pPr lvl="0">
              <a:buFont typeface="Wingdings" pitchFamily="2" charset="2"/>
              <a:buChar char="ü"/>
            </a:pPr>
            <a:r>
              <a:rPr lang="en-IN" sz="8400" dirty="0"/>
              <a:t>Excess shares offered for buy back</a:t>
            </a:r>
          </a:p>
          <a:p>
            <a:pPr lvl="0">
              <a:buFont typeface="Wingdings" pitchFamily="2" charset="2"/>
              <a:buChar char="ü"/>
            </a:pPr>
            <a:r>
              <a:rPr lang="en-IN" sz="8400" dirty="0"/>
              <a:t>Tax @ 20% + SC 12% + Cess @ 4% = 23.30%</a:t>
            </a:r>
          </a:p>
          <a:p>
            <a:pPr lvl="0">
              <a:buFont typeface="Wingdings" pitchFamily="2" charset="2"/>
              <a:buChar char="ü"/>
            </a:pPr>
            <a:r>
              <a:rPr lang="en-IN" sz="8400" dirty="0"/>
              <a:t>Income = Buy back price less issue price of share</a:t>
            </a:r>
          </a:p>
          <a:p>
            <a:pPr lvl="0">
              <a:buFont typeface="Wingdings" pitchFamily="2" charset="2"/>
              <a:buChar char="ü"/>
            </a:pPr>
            <a:r>
              <a:rPr lang="en-IN" sz="8400" dirty="0"/>
              <a:t>Tax Payable within 14 days of payment of consideration</a:t>
            </a:r>
          </a:p>
          <a:p>
            <a:pPr lvl="0">
              <a:buFont typeface="Wingdings" pitchFamily="2" charset="2"/>
              <a:buChar char="ü"/>
            </a:pPr>
            <a:endParaRPr lang="en-US" sz="8400" dirty="0"/>
          </a:p>
          <a:p>
            <a:pPr>
              <a:buFont typeface="Wingdings" pitchFamily="2" charset="2"/>
              <a:buChar char="Ø"/>
            </a:pPr>
            <a:r>
              <a:rPr lang="en-US" sz="8400" dirty="0"/>
              <a:t> </a:t>
            </a:r>
            <a:r>
              <a:rPr lang="en-IN" sz="8400" dirty="0"/>
              <a:t>Valuation of Buy back shares in case of unlisted company.</a:t>
            </a:r>
          </a:p>
          <a:p>
            <a:pPr lvl="0" indent="11113">
              <a:buFont typeface="Wingdings" pitchFamily="2" charset="2"/>
              <a:buChar char="ü"/>
            </a:pPr>
            <a:r>
              <a:rPr lang="en-IN" sz="8400" dirty="0"/>
              <a:t>Section 56(2)(x) </a:t>
            </a:r>
          </a:p>
          <a:p>
            <a:pPr lvl="0" indent="11113">
              <a:buFont typeface="Wingdings" pitchFamily="2" charset="2"/>
              <a:buChar char="ü"/>
            </a:pPr>
            <a:r>
              <a:rPr lang="en-IN" sz="8400" dirty="0"/>
              <a:t>Where any person receives in any previous year, from any other person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838200"/>
          </a:xfrm>
        </p:spPr>
        <p:txBody>
          <a:bodyPr>
            <a:normAutofit fontScale="90000"/>
          </a:bodyPr>
          <a:lstStyle/>
          <a:p>
            <a:br>
              <a:rPr lang="en-IN" dirty="0"/>
            </a:br>
            <a:br>
              <a:rPr lang="en-IN" dirty="0"/>
            </a:br>
            <a:br>
              <a:rPr lang="en-IN" dirty="0"/>
            </a:br>
            <a:br>
              <a:rPr lang="en-IN" dirty="0"/>
            </a:br>
            <a:br>
              <a:rPr lang="en-IN" dirty="0"/>
            </a:br>
            <a:br>
              <a:rPr lang="en-IN" dirty="0"/>
            </a:br>
            <a:br>
              <a:rPr lang="en-IN" dirty="0"/>
            </a:br>
            <a:br>
              <a:rPr lang="en-IN" dirty="0"/>
            </a:br>
            <a:br>
              <a:rPr lang="en-IN" dirty="0"/>
            </a:br>
            <a:br>
              <a:rPr lang="en-IN" dirty="0"/>
            </a:br>
            <a:br>
              <a:rPr lang="en-IN" dirty="0"/>
            </a:br>
            <a:br>
              <a:rPr lang="en-IN" dirty="0"/>
            </a:br>
            <a:br>
              <a:rPr lang="en-IN" dirty="0"/>
            </a:br>
            <a:br>
              <a:rPr lang="en-IN" dirty="0"/>
            </a:br>
            <a:endParaRPr lang="en-IN" dirty="0"/>
          </a:p>
        </p:txBody>
      </p:sp>
      <p:sp>
        <p:nvSpPr>
          <p:cNvPr id="3" name="Content Placeholder 2"/>
          <p:cNvSpPr>
            <a:spLocks noGrp="1"/>
          </p:cNvSpPr>
          <p:nvPr>
            <p:ph idx="1"/>
          </p:nvPr>
        </p:nvSpPr>
        <p:spPr>
          <a:xfrm>
            <a:off x="428596" y="785794"/>
            <a:ext cx="8229600" cy="5572164"/>
          </a:xfrm>
        </p:spPr>
        <p:txBody>
          <a:bodyPr>
            <a:normAutofit fontScale="32500" lnSpcReduction="20000"/>
          </a:bodyPr>
          <a:lstStyle/>
          <a:p>
            <a:pPr>
              <a:buNone/>
            </a:pPr>
            <a:r>
              <a:rPr lang="en-IN" sz="8400" dirty="0"/>
              <a:t>Any property other than immovable property ….</a:t>
            </a:r>
          </a:p>
          <a:p>
            <a:pPr>
              <a:buNone/>
            </a:pPr>
            <a:r>
              <a:rPr lang="en-IN" sz="8400" dirty="0"/>
              <a:t>Property is defined u/s 56(2)(vii) includes shares &amp; securities. </a:t>
            </a:r>
          </a:p>
          <a:p>
            <a:pPr marL="0" indent="0">
              <a:buNone/>
            </a:pPr>
            <a:endParaRPr lang="en-IN" sz="8400" dirty="0"/>
          </a:p>
          <a:p>
            <a:pPr marL="0" indent="0">
              <a:buNone/>
            </a:pPr>
            <a:r>
              <a:rPr lang="en-IN" sz="8400" dirty="0"/>
              <a:t>Thus, the primary condition for invoking the provision of Section 56(2)(x) is that the property (in the present case shares) should become “Property” in the hands of the recipient</a:t>
            </a:r>
          </a:p>
          <a:p>
            <a:pPr marL="0" indent="0">
              <a:buNone/>
            </a:pPr>
            <a:endParaRPr lang="en-IN" sz="8400" dirty="0"/>
          </a:p>
          <a:p>
            <a:pPr marL="0" indent="0">
              <a:buNone/>
            </a:pPr>
            <a:r>
              <a:rPr lang="en-IN" sz="8000" dirty="0"/>
              <a:t>Section 68 (7) of the Companies Act “Where a company buys back its own shares or other specified securities, it shall extinguish and physically destroy the shares or securities so bought back within seven days of the last date of completion of the buy-back..” </a:t>
            </a:r>
            <a:br>
              <a:rPr lang="en-IN" sz="8000" dirty="0"/>
            </a:br>
            <a:endParaRPr lang="en-IN" sz="8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357166"/>
            <a:ext cx="8043890" cy="5357826"/>
          </a:xfrm>
        </p:spPr>
        <p:txBody>
          <a:bodyPr>
            <a:noAutofit/>
          </a:bodyPr>
          <a:lstStyle/>
          <a:p>
            <a:pPr marL="0" indent="0">
              <a:buNone/>
            </a:pPr>
            <a:r>
              <a:rPr lang="en-IN" sz="2500" dirty="0"/>
              <a:t>Thus, in a scheme of buyback, shares bought back are no more in existence as they are extinguished by writing down the Share Capital. Hence, when a company buys back its shares, such shares do not become “property” or assets of the company.</a:t>
            </a:r>
            <a:br>
              <a:rPr lang="en-IN" sz="2500" dirty="0"/>
            </a:br>
            <a:r>
              <a:rPr lang="en-IN" sz="2500" dirty="0"/>
              <a:t>ITAT Mumbai Bench in the case of </a:t>
            </a:r>
            <a:r>
              <a:rPr lang="en-IN" sz="2500" dirty="0" err="1"/>
              <a:t>Vora</a:t>
            </a:r>
            <a:r>
              <a:rPr lang="en-IN" sz="2500" dirty="0"/>
              <a:t> Financial Services P. Ltd. [2018] 171 ITD 646 (Mum)</a:t>
            </a:r>
          </a:p>
          <a:p>
            <a:pPr marL="0" indent="0">
              <a:buNone/>
            </a:pPr>
            <a:endParaRPr lang="en-IN" sz="2500" dirty="0"/>
          </a:p>
          <a:p>
            <a:pPr marL="0" indent="0">
              <a:buFont typeface="Wingdings" pitchFamily="2" charset="2"/>
              <a:buChar char="Ø"/>
            </a:pPr>
            <a:r>
              <a:rPr lang="en-US" sz="2500" b="1" dirty="0"/>
              <a:t> Section 50CA</a:t>
            </a:r>
          </a:p>
          <a:p>
            <a:pPr marL="0" lvl="0" indent="0">
              <a:buNone/>
            </a:pPr>
            <a:r>
              <a:rPr lang="en-IN" sz="2500" dirty="0"/>
              <a:t>In case of transfer of unquoted shares, FMV of such shares should be considered to be the “Full Value of Consideration” for the purpose of Section 48, if greater than the actual consideration received or accrued as a result of the transfer. For such purposes, the FMV of the shares has to be determined in accordance with Rule 11UAA of the ITR. </a:t>
            </a:r>
          </a:p>
          <a:p>
            <a:pPr marL="0" indent="0">
              <a:buNone/>
            </a:pPr>
            <a:br>
              <a:rPr lang="en-IN" sz="2200" dirty="0"/>
            </a:br>
            <a:endParaRPr lang="en-IN" sz="2200" dirty="0"/>
          </a:p>
          <a:p>
            <a:pPr marL="0" indent="0">
              <a:buNone/>
            </a:pPr>
            <a:br>
              <a:rPr lang="en-IN" sz="2200" dirty="0"/>
            </a:br>
            <a:endParaRPr lang="en-IN" sz="2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857232"/>
            <a:ext cx="8043890" cy="5357826"/>
          </a:xfrm>
        </p:spPr>
        <p:txBody>
          <a:bodyPr>
            <a:noAutofit/>
          </a:bodyPr>
          <a:lstStyle/>
          <a:p>
            <a:pPr marL="0" lvl="0" indent="0">
              <a:buNone/>
            </a:pPr>
            <a:r>
              <a:rPr lang="en-IN" sz="2500" dirty="0"/>
              <a:t>The taxability of buyback of shares is governed by Section 115QA, introduced by Finance Act, 2013. Section 115QA(1) starts with “Notwithstanding anything contained in any other provision of this Act”. Thus, being a non-obstante clause it shall supersede other provisions, in relation to buy back in the ITA. </a:t>
            </a:r>
          </a:p>
          <a:p>
            <a:pPr marL="0" lvl="0" indent="0">
              <a:buNone/>
            </a:pPr>
            <a:endParaRPr lang="en-IN" sz="2500" dirty="0"/>
          </a:p>
          <a:p>
            <a:pPr marL="0" lvl="0" indent="0">
              <a:buNone/>
            </a:pPr>
            <a:r>
              <a:rPr lang="en-IN" sz="2500" dirty="0"/>
              <a:t>Section 10(34A), also introduced through Finance Act, 2013, provides for exemption of “any income” arising to an </a:t>
            </a:r>
            <a:r>
              <a:rPr lang="en-IN" sz="2500" dirty="0" err="1"/>
              <a:t>assessee</a:t>
            </a:r>
            <a:r>
              <a:rPr lang="en-IN" sz="2500" dirty="0"/>
              <a:t>, being a shareholder, on account of buyback by a company, as referred to in Section 115QA. Thus, whatever income arises to a shareholder of an unlisted company on account of buyback of shares is exempt.</a:t>
            </a:r>
            <a:br>
              <a:rPr lang="en-IN" sz="2500" dirty="0"/>
            </a:br>
            <a:endParaRPr lang="en-IN" sz="25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1295400"/>
          </a:xfrm>
        </p:spPr>
        <p:txBody>
          <a:bodyPr>
            <a:normAutofit fontScale="90000"/>
          </a:bodyPr>
          <a:lstStyle/>
          <a:p>
            <a:pPr lvl="0" algn="l"/>
            <a:br>
              <a:rPr lang="en-IN" dirty="0"/>
            </a:br>
            <a:r>
              <a:rPr lang="en-IN" b="1" dirty="0"/>
              <a:t>Rebate with reference to                                      Agricultural Income</a:t>
            </a:r>
            <a:br>
              <a:rPr lang="en-IN" dirty="0"/>
            </a:br>
            <a:endParaRPr lang="en-IN" dirty="0"/>
          </a:p>
        </p:txBody>
      </p:sp>
      <p:sp>
        <p:nvSpPr>
          <p:cNvPr id="3" name="Content Placeholder 2"/>
          <p:cNvSpPr>
            <a:spLocks noGrp="1"/>
          </p:cNvSpPr>
          <p:nvPr>
            <p:ph idx="1"/>
          </p:nvPr>
        </p:nvSpPr>
        <p:spPr>
          <a:xfrm>
            <a:off x="457200" y="2286000"/>
            <a:ext cx="8229600" cy="3840163"/>
          </a:xfrm>
        </p:spPr>
        <p:txBody>
          <a:bodyPr>
            <a:normAutofit fontScale="77500" lnSpcReduction="20000"/>
          </a:bodyPr>
          <a:lstStyle/>
          <a:p>
            <a:pPr marL="0" indent="0">
              <a:buNone/>
            </a:pPr>
            <a:r>
              <a:rPr lang="en-IN" dirty="0"/>
              <a:t>Section 87A entitles Resident Individual for tax rebate up to Rs 25,000 if his total income dose not exceed Rs 7 </a:t>
            </a:r>
            <a:r>
              <a:rPr lang="en-IN" dirty="0" err="1"/>
              <a:t>lacs</a:t>
            </a:r>
            <a:r>
              <a:rPr lang="en-IN" dirty="0"/>
              <a:t>. </a:t>
            </a:r>
          </a:p>
          <a:p>
            <a:pPr marL="0" indent="0">
              <a:buNone/>
            </a:pPr>
            <a:endParaRPr lang="en-US" dirty="0"/>
          </a:p>
          <a:p>
            <a:pPr marL="0" indent="0">
              <a:buNone/>
            </a:pPr>
            <a:r>
              <a:rPr lang="en-US" b="1" dirty="0"/>
              <a:t>Example:</a:t>
            </a:r>
          </a:p>
          <a:p>
            <a:pPr>
              <a:buFont typeface="Wingdings" pitchFamily="2" charset="2"/>
              <a:buChar char="ü"/>
            </a:pPr>
            <a:r>
              <a:rPr lang="en-IN" dirty="0"/>
              <a:t>Business Income – Rs 5 </a:t>
            </a:r>
            <a:r>
              <a:rPr lang="en-IN" dirty="0" err="1"/>
              <a:t>lac</a:t>
            </a:r>
            <a:endParaRPr lang="en-IN" dirty="0"/>
          </a:p>
          <a:p>
            <a:pPr>
              <a:buFont typeface="Wingdings" pitchFamily="2" charset="2"/>
              <a:buChar char="ü"/>
            </a:pPr>
            <a:r>
              <a:rPr lang="en-IN" dirty="0"/>
              <a:t>Agri. Income – Rs 8 </a:t>
            </a:r>
            <a:r>
              <a:rPr lang="en-IN" dirty="0" err="1"/>
              <a:t>lac</a:t>
            </a:r>
            <a:endParaRPr lang="en-IN" dirty="0"/>
          </a:p>
          <a:p>
            <a:pPr>
              <a:buFont typeface="Wingdings" pitchFamily="2" charset="2"/>
              <a:buChar char="ü"/>
            </a:pPr>
            <a:r>
              <a:rPr lang="en-IN" dirty="0"/>
              <a:t>Section 10(1) Agri. Income is per se exempt. It is reported under Schedule EI. </a:t>
            </a:r>
          </a:p>
          <a:p>
            <a:pPr>
              <a:buFont typeface="Wingdings" pitchFamily="2" charset="2"/>
              <a:buChar char="ü"/>
            </a:pPr>
            <a:r>
              <a:rPr lang="en-IN" dirty="0"/>
              <a:t>Consider </a:t>
            </a:r>
            <a:r>
              <a:rPr lang="en-IN" dirty="0" err="1"/>
              <a:t>Agri</a:t>
            </a:r>
            <a:r>
              <a:rPr lang="en-IN" dirty="0"/>
              <a:t> Income for rate purpose, calculate tax and claim rebate u/s 87A up to Rs 25,000</a:t>
            </a:r>
          </a:p>
          <a:p>
            <a:pPr marL="0" indent="0">
              <a:buNone/>
            </a:pPr>
            <a:endParaRPr lang="en-IN" b="1" dirty="0"/>
          </a:p>
        </p:txBody>
      </p:sp>
      <p:pic>
        <p:nvPicPr>
          <p:cNvPr id="4" name="Picture 2" descr="C:\Users\ADMIN\Desktop\download.jpg"/>
          <p:cNvPicPr>
            <a:picLocks noChangeAspect="1" noChangeArrowheads="1"/>
          </p:cNvPicPr>
          <p:nvPr/>
        </p:nvPicPr>
        <p:blipFill>
          <a:blip r:embed="rId2"/>
          <a:srcRect/>
          <a:stretch>
            <a:fillRect/>
          </a:stretch>
        </p:blipFill>
        <p:spPr bwMode="auto">
          <a:xfrm>
            <a:off x="6019799" y="381000"/>
            <a:ext cx="2918909" cy="16764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fontScale="55000" lnSpcReduction="20000"/>
          </a:bodyPr>
          <a:lstStyle/>
          <a:p>
            <a:pPr marL="0" indent="0">
              <a:buNone/>
            </a:pPr>
            <a:endParaRPr lang="en-IN" dirty="0"/>
          </a:p>
          <a:p>
            <a:pPr marL="0" indent="0">
              <a:buFont typeface="Wingdings" pitchFamily="2" charset="2"/>
              <a:buChar char="Ø"/>
            </a:pPr>
            <a:r>
              <a:rPr lang="en-US" dirty="0"/>
              <a:t> </a:t>
            </a:r>
            <a:r>
              <a:rPr lang="en-IN" b="1" dirty="0"/>
              <a:t>Determination of Value for Buy Back</a:t>
            </a:r>
            <a:endParaRPr lang="en-US" b="1" dirty="0"/>
          </a:p>
          <a:p>
            <a:pPr marL="0" indent="0">
              <a:buFont typeface="Wingdings" pitchFamily="2" charset="2"/>
              <a:buChar char="Ø"/>
            </a:pPr>
            <a:endParaRPr lang="en-US" dirty="0"/>
          </a:p>
          <a:p>
            <a:pPr marL="0" lvl="0" indent="0">
              <a:buNone/>
            </a:pPr>
            <a:r>
              <a:rPr lang="en-IN" sz="4000" dirty="0"/>
              <a:t>Determination of value to be assigned to the shares, by the company, for the purpose of buyback, is not required to be done in accordance with Rule 11UA and 11UAA, being applicable for the purpose of Section 56 and Section 50CA respectively. Rule 11UAA sets out the FMV of the shares to be determined in accordance with Rule 11UA. Although, there does not appear to be any bar on the company, to determine the value at which the buyback of the shares can be undertaken, however, still, the value of the shares has to be determined on some basis. </a:t>
            </a:r>
          </a:p>
          <a:p>
            <a:pPr marL="0" lvl="0" indent="0">
              <a:buNone/>
            </a:pPr>
            <a:endParaRPr lang="en-IN" sz="4000" dirty="0"/>
          </a:p>
          <a:p>
            <a:pPr marL="0" lvl="0" indent="0">
              <a:buNone/>
            </a:pPr>
            <a:r>
              <a:rPr lang="en-IN" sz="4000" dirty="0"/>
              <a:t>The value determined should not be higher than the FMV of the shares of the company, as otherwise, the differential amount can be charged to tax as deemed dividend u/s 2(22)(e), if the relationship between the shareholder and company, as provided under that section is satisfied. </a:t>
            </a:r>
          </a:p>
          <a:p>
            <a:pPr marL="0" lvl="0" indent="0">
              <a:buNone/>
            </a:pPr>
            <a:endParaRPr lang="en-IN" sz="4000" dirty="0"/>
          </a:p>
          <a:p>
            <a:pPr marL="0" lvl="0" indent="0">
              <a:buNone/>
            </a:pPr>
            <a:r>
              <a:rPr lang="en-IN" sz="4000" dirty="0"/>
              <a:t>ITAT </a:t>
            </a:r>
            <a:r>
              <a:rPr lang="en-IN" sz="4000" dirty="0" err="1"/>
              <a:t>Bangalore,Fidelity</a:t>
            </a:r>
            <a:r>
              <a:rPr lang="en-IN" sz="4000" dirty="0"/>
              <a:t> Business Services India (P.) Ltd. [2017] 164 ITD 270 .</a:t>
            </a:r>
            <a:br>
              <a:rPr lang="en-IN" sz="4000" dirty="0"/>
            </a:br>
            <a:endParaRPr lang="en-IN" sz="4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71480"/>
            <a:ext cx="8229600" cy="1143000"/>
          </a:xfrm>
        </p:spPr>
        <p:txBody>
          <a:bodyPr>
            <a:normAutofit fontScale="90000"/>
          </a:bodyPr>
          <a:lstStyle/>
          <a:p>
            <a:br>
              <a:rPr lang="en-IN" dirty="0"/>
            </a:br>
            <a:br>
              <a:rPr lang="en-IN" dirty="0"/>
            </a:br>
            <a:br>
              <a:rPr lang="en-IN" dirty="0"/>
            </a:br>
            <a:br>
              <a:rPr lang="en-IN" dirty="0"/>
            </a:br>
            <a:br>
              <a:rPr lang="en-IN" dirty="0"/>
            </a:br>
            <a:br>
              <a:rPr lang="en-IN" dirty="0"/>
            </a:br>
            <a:r>
              <a:rPr lang="en-IN" b="1" dirty="0"/>
              <a:t>Expenses of accountant etc for other income</a:t>
            </a:r>
            <a:br>
              <a:rPr lang="en-IN" dirty="0"/>
            </a:br>
            <a:br>
              <a:rPr lang="en-IN" dirty="0"/>
            </a:br>
            <a:br>
              <a:rPr lang="en-IN" dirty="0"/>
            </a:br>
            <a:br>
              <a:rPr lang="en-IN" dirty="0"/>
            </a:br>
            <a:br>
              <a:rPr lang="en-IN" dirty="0"/>
            </a:br>
            <a:br>
              <a:rPr lang="en-IN" dirty="0"/>
            </a:br>
            <a:endParaRPr lang="en-IN" dirty="0"/>
          </a:p>
        </p:txBody>
      </p:sp>
      <p:sp>
        <p:nvSpPr>
          <p:cNvPr id="3" name="Content Placeholder 2"/>
          <p:cNvSpPr>
            <a:spLocks noGrp="1"/>
          </p:cNvSpPr>
          <p:nvPr>
            <p:ph idx="1"/>
          </p:nvPr>
        </p:nvSpPr>
        <p:spPr>
          <a:xfrm>
            <a:off x="571472" y="1928802"/>
            <a:ext cx="8229600" cy="4648200"/>
          </a:xfrm>
        </p:spPr>
        <p:txBody>
          <a:bodyPr>
            <a:normAutofit fontScale="77500" lnSpcReduction="20000"/>
          </a:bodyPr>
          <a:lstStyle/>
          <a:p>
            <a:pPr>
              <a:buNone/>
            </a:pPr>
            <a:endParaRPr lang="en-IN" dirty="0"/>
          </a:p>
          <a:p>
            <a:pPr lvl="0">
              <a:buFont typeface="Wingdings" pitchFamily="2" charset="2"/>
              <a:buChar char="ü"/>
            </a:pPr>
            <a:r>
              <a:rPr lang="en-IN" dirty="0"/>
              <a:t>Section 57 </a:t>
            </a:r>
          </a:p>
          <a:p>
            <a:pPr lvl="0">
              <a:buFont typeface="Wingdings" pitchFamily="2" charset="2"/>
              <a:buChar char="ü"/>
            </a:pPr>
            <a:r>
              <a:rPr lang="en-IN" dirty="0"/>
              <a:t>In case of dividend- only interest expense deductible.</a:t>
            </a:r>
          </a:p>
          <a:p>
            <a:pPr lvl="0">
              <a:buFont typeface="Wingdings" pitchFamily="2" charset="2"/>
              <a:buChar char="ü"/>
            </a:pPr>
            <a:endParaRPr lang="en-IN" dirty="0"/>
          </a:p>
          <a:p>
            <a:pPr lvl="0">
              <a:buFont typeface="Wingdings" pitchFamily="2" charset="2"/>
              <a:buChar char="ü"/>
            </a:pPr>
            <a:r>
              <a:rPr lang="en-IN" dirty="0"/>
              <a:t>In case of any other income – any expenditure other than capital expense- Salary, bank charges, consultant fees </a:t>
            </a:r>
          </a:p>
          <a:p>
            <a:pPr lvl="0">
              <a:buFont typeface="Wingdings" pitchFamily="2" charset="2"/>
              <a:buChar char="ü"/>
            </a:pPr>
            <a:endParaRPr lang="en-IN" dirty="0"/>
          </a:p>
          <a:p>
            <a:pPr lvl="0">
              <a:buFont typeface="Wingdings" pitchFamily="2" charset="2"/>
              <a:buChar char="ü"/>
            </a:pPr>
            <a:r>
              <a:rPr lang="en-IN" dirty="0"/>
              <a:t>Deduction of Depreciation from rent of P &amp; M</a:t>
            </a:r>
          </a:p>
          <a:p>
            <a:pPr lvl="0">
              <a:buFont typeface="Wingdings" pitchFamily="2" charset="2"/>
              <a:buChar char="ü"/>
            </a:pPr>
            <a:endParaRPr lang="en-IN" dirty="0"/>
          </a:p>
          <a:p>
            <a:pPr lvl="0">
              <a:buFont typeface="Wingdings" pitchFamily="2" charset="2"/>
              <a:buChar char="ü"/>
            </a:pPr>
            <a:r>
              <a:rPr lang="en-IN" dirty="0"/>
              <a:t>PMS Fees</a:t>
            </a:r>
          </a:p>
          <a:p>
            <a:pPr marL="0" lvl="0" indent="0">
              <a:buNone/>
            </a:pPr>
            <a:endParaRPr lang="en-IN" dirty="0"/>
          </a:p>
          <a:p>
            <a:pPr lvl="0">
              <a:buFont typeface="Wingdings" pitchFamily="2" charset="2"/>
              <a:buChar char="ü"/>
            </a:pPr>
            <a:r>
              <a:rPr lang="en-IN" dirty="0"/>
              <a:t>C/F of Loss</a:t>
            </a:r>
          </a:p>
          <a:p>
            <a:pPr>
              <a:buNone/>
            </a:pPr>
            <a:endParaRPr lang="en-IN" dirty="0"/>
          </a:p>
          <a:p>
            <a:pPr>
              <a:buNone/>
            </a:pPr>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905000"/>
          </a:xfrm>
        </p:spPr>
        <p:txBody>
          <a:bodyPr>
            <a:normAutofit fontScale="90000"/>
          </a:bodyPr>
          <a:lstStyle/>
          <a:p>
            <a:pPr lvl="0"/>
            <a:br>
              <a:rPr lang="en-IN" dirty="0"/>
            </a:br>
            <a:br>
              <a:rPr lang="en-IN" dirty="0"/>
            </a:br>
            <a:br>
              <a:rPr lang="en-IN" dirty="0"/>
            </a:br>
            <a:br>
              <a:rPr lang="en-IN" dirty="0"/>
            </a:br>
            <a:br>
              <a:rPr lang="en-IN" dirty="0"/>
            </a:br>
            <a:br>
              <a:rPr lang="en-IN" dirty="0"/>
            </a:br>
            <a:r>
              <a:rPr lang="en-IN" b="1" dirty="0"/>
              <a:t>Capital gain - Combo expense on purchase &amp; construction of house property</a:t>
            </a:r>
            <a:br>
              <a:rPr lang="en-IN" dirty="0"/>
            </a:br>
            <a:br>
              <a:rPr lang="en-IN" dirty="0"/>
            </a:br>
            <a:br>
              <a:rPr lang="en-IN" dirty="0"/>
            </a:br>
            <a:br>
              <a:rPr lang="en-IN" dirty="0"/>
            </a:br>
            <a:br>
              <a:rPr lang="en-IN" dirty="0"/>
            </a:br>
            <a:br>
              <a:rPr lang="en-IN" dirty="0"/>
            </a:br>
            <a:endParaRPr lang="en-IN" dirty="0"/>
          </a:p>
        </p:txBody>
      </p:sp>
      <p:sp>
        <p:nvSpPr>
          <p:cNvPr id="3" name="Content Placeholder 2"/>
          <p:cNvSpPr>
            <a:spLocks noGrp="1"/>
          </p:cNvSpPr>
          <p:nvPr>
            <p:ph idx="1"/>
          </p:nvPr>
        </p:nvSpPr>
        <p:spPr>
          <a:xfrm>
            <a:off x="381000" y="2133600"/>
            <a:ext cx="8229600" cy="4495800"/>
          </a:xfrm>
        </p:spPr>
        <p:txBody>
          <a:bodyPr>
            <a:normAutofit fontScale="85000" lnSpcReduction="20000"/>
          </a:bodyPr>
          <a:lstStyle/>
          <a:p>
            <a:pPr>
              <a:buNone/>
            </a:pPr>
            <a:endParaRPr lang="en-IN" dirty="0"/>
          </a:p>
          <a:p>
            <a:pPr lvl="0">
              <a:buFont typeface="Wingdings" pitchFamily="2" charset="2"/>
              <a:buChar char="ü"/>
            </a:pPr>
            <a:r>
              <a:rPr lang="en-IN" dirty="0"/>
              <a:t>Section 54 - </a:t>
            </a:r>
            <a:r>
              <a:rPr lang="en-IN" dirty="0" err="1"/>
              <a:t>Assessee</a:t>
            </a:r>
            <a:r>
              <a:rPr lang="en-IN" dirty="0"/>
              <a:t> individual or HUF selling residential house, purchases another residential house and also incurs expenditure on additional construction or finishing of house, renovation, paint etc of the purchased house</a:t>
            </a:r>
          </a:p>
          <a:p>
            <a:pPr lvl="0">
              <a:buFont typeface="Wingdings" pitchFamily="2" charset="2"/>
              <a:buChar char="ü"/>
            </a:pPr>
            <a:endParaRPr lang="en-IN" dirty="0"/>
          </a:p>
          <a:p>
            <a:pPr lvl="0">
              <a:buFont typeface="Wingdings" pitchFamily="2" charset="2"/>
              <a:buChar char="ü"/>
            </a:pPr>
            <a:r>
              <a:rPr lang="en-IN" dirty="0"/>
              <a:t>P B Sarkar Kol. HC</a:t>
            </a:r>
          </a:p>
          <a:p>
            <a:pPr lvl="0">
              <a:buFont typeface="Wingdings" pitchFamily="2" charset="2"/>
              <a:buChar char="ü"/>
            </a:pPr>
            <a:endParaRPr lang="en-IN" dirty="0"/>
          </a:p>
          <a:p>
            <a:pPr lvl="0">
              <a:buFont typeface="Wingdings" pitchFamily="2" charset="2"/>
              <a:buChar char="ü"/>
            </a:pPr>
            <a:r>
              <a:rPr lang="en-IN" dirty="0"/>
              <a:t>Purchase or construction – two options and both options exercised within prescribed time period. </a:t>
            </a:r>
          </a:p>
          <a:p>
            <a:pPr>
              <a:buNone/>
            </a:pPr>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990600"/>
          </a:xfrm>
        </p:spPr>
        <p:txBody>
          <a:bodyPr>
            <a:normAutofit fontScale="90000"/>
          </a:bodyPr>
          <a:lstStyle/>
          <a:p>
            <a:pPr lvl="0"/>
            <a:br>
              <a:rPr lang="en-IN" dirty="0"/>
            </a:br>
            <a:br>
              <a:rPr lang="en-IN" dirty="0"/>
            </a:br>
            <a:br>
              <a:rPr lang="en-IN" dirty="0"/>
            </a:br>
            <a:br>
              <a:rPr lang="en-IN" dirty="0"/>
            </a:br>
            <a:br>
              <a:rPr lang="en-IN" dirty="0"/>
            </a:br>
            <a:br>
              <a:rPr lang="en-IN" dirty="0"/>
            </a:br>
            <a:br>
              <a:rPr lang="en-IN" dirty="0"/>
            </a:br>
            <a:br>
              <a:rPr lang="en-IN" dirty="0"/>
            </a:br>
            <a:br>
              <a:rPr lang="en-IN" dirty="0"/>
            </a:br>
            <a:r>
              <a:rPr lang="en-IN" b="1" dirty="0"/>
              <a:t>Debate on Rebate</a:t>
            </a:r>
            <a:br>
              <a:rPr lang="en-IN" dirty="0"/>
            </a:br>
            <a:br>
              <a:rPr lang="en-IN" dirty="0"/>
            </a:br>
            <a:br>
              <a:rPr lang="en-IN" dirty="0"/>
            </a:br>
            <a:br>
              <a:rPr lang="en-IN" dirty="0"/>
            </a:br>
            <a:br>
              <a:rPr lang="en-IN" dirty="0"/>
            </a:br>
            <a:br>
              <a:rPr lang="en-IN" dirty="0"/>
            </a:br>
            <a:br>
              <a:rPr lang="en-IN" dirty="0"/>
            </a:br>
            <a:br>
              <a:rPr lang="en-IN" dirty="0"/>
            </a:br>
            <a:br>
              <a:rPr lang="en-IN" dirty="0"/>
            </a:b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00182661"/>
              </p:ext>
            </p:extLst>
          </p:nvPr>
        </p:nvGraphicFramePr>
        <p:xfrm>
          <a:off x="685800" y="2387263"/>
          <a:ext cx="7924800" cy="2836672"/>
        </p:xfrm>
        <a:graphic>
          <a:graphicData uri="http://schemas.openxmlformats.org/drawingml/2006/table">
            <a:tbl>
              <a:tblPr firstRow="1" bandRow="1">
                <a:tableStyleId>{93296810-A885-4BE3-A3E7-6D5BEEA58F35}</a:tableStyleId>
              </a:tblPr>
              <a:tblGrid>
                <a:gridCol w="21336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1630680">
                  <a:extLst>
                    <a:ext uri="{9D8B030D-6E8A-4147-A177-3AD203B41FA5}">
                      <a16:colId xmlns:a16="http://schemas.microsoft.com/office/drawing/2014/main" val="20002"/>
                    </a:ext>
                  </a:extLst>
                </a:gridCol>
                <a:gridCol w="1584960">
                  <a:extLst>
                    <a:ext uri="{9D8B030D-6E8A-4147-A177-3AD203B41FA5}">
                      <a16:colId xmlns:a16="http://schemas.microsoft.com/office/drawing/2014/main" val="20003"/>
                    </a:ext>
                  </a:extLst>
                </a:gridCol>
                <a:gridCol w="1584960">
                  <a:extLst>
                    <a:ext uri="{9D8B030D-6E8A-4147-A177-3AD203B41FA5}">
                      <a16:colId xmlns:a16="http://schemas.microsoft.com/office/drawing/2014/main" val="20004"/>
                    </a:ext>
                  </a:extLst>
                </a:gridCol>
              </a:tblGrid>
              <a:tr h="354584">
                <a:tc>
                  <a:txBody>
                    <a:bodyPr/>
                    <a:lstStyle/>
                    <a:p>
                      <a:pPr marL="457200" algn="ctr">
                        <a:lnSpc>
                          <a:spcPct val="107000"/>
                        </a:lnSpc>
                        <a:spcAft>
                          <a:spcPts val="0"/>
                        </a:spcAft>
                      </a:pPr>
                      <a:endParaRPr lang="en-IN" sz="2000" kern="100" dirty="0">
                        <a:latin typeface="Calibri"/>
                        <a:ea typeface="Calibri"/>
                        <a:cs typeface="Shruti"/>
                      </a:endParaRPr>
                    </a:p>
                  </a:txBody>
                  <a:tcPr marL="68580" marR="68580" marT="0" marB="0"/>
                </a:tc>
                <a:tc>
                  <a:txBody>
                    <a:bodyPr/>
                    <a:lstStyle/>
                    <a:p>
                      <a:pPr>
                        <a:lnSpc>
                          <a:spcPct val="107000"/>
                        </a:lnSpc>
                        <a:spcAft>
                          <a:spcPts val="0"/>
                        </a:spcAft>
                      </a:pPr>
                      <a:r>
                        <a:rPr lang="en-IN" sz="2000" kern="100" dirty="0"/>
                        <a:t>Tax Slab</a:t>
                      </a:r>
                      <a:endParaRPr lang="en-IN" sz="2000" kern="100" dirty="0">
                        <a:latin typeface="Calibri"/>
                        <a:ea typeface="Calibri"/>
                        <a:cs typeface="Shruti"/>
                      </a:endParaRPr>
                    </a:p>
                  </a:txBody>
                  <a:tcPr marL="68580" marR="68580" marT="0" marB="0"/>
                </a:tc>
                <a:tc>
                  <a:txBody>
                    <a:bodyPr/>
                    <a:lstStyle/>
                    <a:p>
                      <a:pPr>
                        <a:lnSpc>
                          <a:spcPct val="107000"/>
                        </a:lnSpc>
                        <a:spcAft>
                          <a:spcPts val="0"/>
                        </a:spcAft>
                      </a:pPr>
                      <a:r>
                        <a:rPr lang="en-IN" sz="2000" kern="100"/>
                        <a:t>LTCG @ 10%</a:t>
                      </a:r>
                      <a:endParaRPr lang="en-IN" sz="2000" kern="100">
                        <a:latin typeface="Calibri"/>
                        <a:ea typeface="Calibri"/>
                        <a:cs typeface="Shruti"/>
                      </a:endParaRPr>
                    </a:p>
                  </a:txBody>
                  <a:tcPr marL="68580" marR="68580" marT="0" marB="0"/>
                </a:tc>
                <a:tc>
                  <a:txBody>
                    <a:bodyPr/>
                    <a:lstStyle/>
                    <a:p>
                      <a:pPr>
                        <a:lnSpc>
                          <a:spcPct val="107000"/>
                        </a:lnSpc>
                        <a:spcAft>
                          <a:spcPts val="0"/>
                        </a:spcAft>
                      </a:pPr>
                      <a:r>
                        <a:rPr lang="en-IN" sz="2000" kern="100"/>
                        <a:t>STCG @ 15%</a:t>
                      </a:r>
                      <a:endParaRPr lang="en-IN" sz="2000" kern="100">
                        <a:latin typeface="Calibri"/>
                        <a:ea typeface="Calibri"/>
                        <a:cs typeface="Shruti"/>
                      </a:endParaRPr>
                    </a:p>
                  </a:txBody>
                  <a:tcPr marL="68580" marR="68580" marT="0" marB="0"/>
                </a:tc>
                <a:tc>
                  <a:txBody>
                    <a:bodyPr/>
                    <a:lstStyle/>
                    <a:p>
                      <a:pPr>
                        <a:lnSpc>
                          <a:spcPct val="107000"/>
                        </a:lnSpc>
                        <a:spcAft>
                          <a:spcPts val="0"/>
                        </a:spcAft>
                      </a:pPr>
                      <a:r>
                        <a:rPr lang="en-IN" sz="2000" kern="100" dirty="0"/>
                        <a:t>LTCG @ 20%</a:t>
                      </a:r>
                      <a:endParaRPr lang="en-IN" sz="2000" kern="100" dirty="0">
                        <a:latin typeface="Calibri"/>
                        <a:ea typeface="Calibri"/>
                        <a:cs typeface="Shruti"/>
                      </a:endParaRPr>
                    </a:p>
                  </a:txBody>
                  <a:tcPr marL="68580" marR="68580" marT="0" marB="0"/>
                </a:tc>
                <a:extLst>
                  <a:ext uri="{0D108BD9-81ED-4DB2-BD59-A6C34878D82A}">
                    <a16:rowId xmlns:a16="http://schemas.microsoft.com/office/drawing/2014/main" val="10000"/>
                  </a:ext>
                </a:extLst>
              </a:tr>
              <a:tr h="354584">
                <a:tc>
                  <a:txBody>
                    <a:bodyPr/>
                    <a:lstStyle/>
                    <a:p>
                      <a:pPr>
                        <a:lnSpc>
                          <a:spcPct val="107000"/>
                        </a:lnSpc>
                        <a:spcAft>
                          <a:spcPts val="0"/>
                        </a:spcAft>
                      </a:pPr>
                      <a:r>
                        <a:rPr lang="en-IN" sz="2000" kern="100" dirty="0"/>
                        <a:t>Total Income</a:t>
                      </a:r>
                      <a:endParaRPr lang="en-IN" sz="2000" kern="100" dirty="0">
                        <a:latin typeface="Calibri"/>
                        <a:ea typeface="Calibri"/>
                        <a:cs typeface="Shruti"/>
                      </a:endParaRPr>
                    </a:p>
                  </a:txBody>
                  <a:tcPr marL="68580" marR="68580" marT="0" marB="0"/>
                </a:tc>
                <a:tc>
                  <a:txBody>
                    <a:bodyPr/>
                    <a:lstStyle/>
                    <a:p>
                      <a:pPr>
                        <a:lnSpc>
                          <a:spcPct val="107000"/>
                        </a:lnSpc>
                        <a:spcAft>
                          <a:spcPts val="0"/>
                        </a:spcAft>
                      </a:pPr>
                      <a:r>
                        <a:rPr lang="en-IN" sz="2000" kern="100" dirty="0"/>
                        <a:t>700000</a:t>
                      </a:r>
                      <a:endParaRPr lang="en-IN" sz="2000" kern="100" dirty="0">
                        <a:latin typeface="Calibri"/>
                        <a:ea typeface="Calibri"/>
                        <a:cs typeface="Shruti"/>
                      </a:endParaRPr>
                    </a:p>
                  </a:txBody>
                  <a:tcPr marL="68580" marR="68580" marT="0" marB="0"/>
                </a:tc>
                <a:tc>
                  <a:txBody>
                    <a:bodyPr/>
                    <a:lstStyle/>
                    <a:p>
                      <a:pPr>
                        <a:lnSpc>
                          <a:spcPct val="107000"/>
                        </a:lnSpc>
                        <a:spcAft>
                          <a:spcPts val="0"/>
                        </a:spcAft>
                      </a:pPr>
                      <a:r>
                        <a:rPr lang="en-IN" sz="2000" kern="100"/>
                        <a:t>700000</a:t>
                      </a:r>
                      <a:endParaRPr lang="en-IN" sz="2000" kern="100">
                        <a:latin typeface="Calibri"/>
                        <a:ea typeface="Calibri"/>
                        <a:cs typeface="Shruti"/>
                      </a:endParaRPr>
                    </a:p>
                  </a:txBody>
                  <a:tcPr marL="68580" marR="68580" marT="0" marB="0"/>
                </a:tc>
                <a:tc>
                  <a:txBody>
                    <a:bodyPr/>
                    <a:lstStyle/>
                    <a:p>
                      <a:pPr>
                        <a:lnSpc>
                          <a:spcPct val="107000"/>
                        </a:lnSpc>
                        <a:spcAft>
                          <a:spcPts val="0"/>
                        </a:spcAft>
                      </a:pPr>
                      <a:r>
                        <a:rPr lang="en-IN" sz="2000" kern="100"/>
                        <a:t>700000</a:t>
                      </a:r>
                      <a:endParaRPr lang="en-IN" sz="2000" kern="100">
                        <a:latin typeface="Calibri"/>
                        <a:ea typeface="Calibri"/>
                        <a:cs typeface="Shruti"/>
                      </a:endParaRPr>
                    </a:p>
                  </a:txBody>
                  <a:tcPr marL="68580" marR="68580" marT="0" marB="0"/>
                </a:tc>
                <a:tc>
                  <a:txBody>
                    <a:bodyPr/>
                    <a:lstStyle/>
                    <a:p>
                      <a:pPr>
                        <a:lnSpc>
                          <a:spcPct val="107000"/>
                        </a:lnSpc>
                        <a:spcAft>
                          <a:spcPts val="0"/>
                        </a:spcAft>
                      </a:pPr>
                      <a:r>
                        <a:rPr lang="en-IN" sz="2000" kern="100"/>
                        <a:t>700000</a:t>
                      </a:r>
                      <a:endParaRPr lang="en-IN" sz="2000" kern="100">
                        <a:latin typeface="Calibri"/>
                        <a:ea typeface="Calibri"/>
                        <a:cs typeface="Shruti"/>
                      </a:endParaRPr>
                    </a:p>
                  </a:txBody>
                  <a:tcPr marL="68580" marR="68580" marT="0" marB="0"/>
                </a:tc>
                <a:extLst>
                  <a:ext uri="{0D108BD9-81ED-4DB2-BD59-A6C34878D82A}">
                    <a16:rowId xmlns:a16="http://schemas.microsoft.com/office/drawing/2014/main" val="10001"/>
                  </a:ext>
                </a:extLst>
              </a:tr>
              <a:tr h="354584">
                <a:tc>
                  <a:txBody>
                    <a:bodyPr/>
                    <a:lstStyle/>
                    <a:p>
                      <a:pPr>
                        <a:lnSpc>
                          <a:spcPct val="107000"/>
                        </a:lnSpc>
                        <a:spcAft>
                          <a:spcPts val="0"/>
                        </a:spcAft>
                      </a:pPr>
                      <a:r>
                        <a:rPr lang="en-IN" sz="2000" kern="100" dirty="0"/>
                        <a:t>Basic Limit</a:t>
                      </a:r>
                      <a:endParaRPr lang="en-IN" sz="2000" kern="100" dirty="0">
                        <a:latin typeface="Calibri"/>
                        <a:ea typeface="Calibri"/>
                        <a:cs typeface="Shruti"/>
                      </a:endParaRPr>
                    </a:p>
                  </a:txBody>
                  <a:tcPr marL="68580" marR="68580" marT="0" marB="0"/>
                </a:tc>
                <a:tc>
                  <a:txBody>
                    <a:bodyPr/>
                    <a:lstStyle/>
                    <a:p>
                      <a:pPr>
                        <a:lnSpc>
                          <a:spcPct val="107000"/>
                        </a:lnSpc>
                        <a:spcAft>
                          <a:spcPts val="0"/>
                        </a:spcAft>
                      </a:pPr>
                      <a:r>
                        <a:rPr lang="en-IN" sz="2000" kern="100" dirty="0"/>
                        <a:t>300000</a:t>
                      </a:r>
                      <a:endParaRPr lang="en-IN" sz="2000" kern="100" dirty="0">
                        <a:latin typeface="Calibri"/>
                        <a:ea typeface="Calibri"/>
                        <a:cs typeface="Shruti"/>
                      </a:endParaRPr>
                    </a:p>
                  </a:txBody>
                  <a:tcPr marL="68580" marR="68580" marT="0" marB="0"/>
                </a:tc>
                <a:tc>
                  <a:txBody>
                    <a:bodyPr/>
                    <a:lstStyle/>
                    <a:p>
                      <a:pPr>
                        <a:lnSpc>
                          <a:spcPct val="107000"/>
                        </a:lnSpc>
                        <a:spcAft>
                          <a:spcPts val="0"/>
                        </a:spcAft>
                      </a:pPr>
                      <a:r>
                        <a:rPr lang="en-IN" sz="2000" kern="100" dirty="0"/>
                        <a:t>300000</a:t>
                      </a:r>
                      <a:endParaRPr lang="en-IN" sz="2000" kern="100" dirty="0">
                        <a:latin typeface="Calibri"/>
                        <a:ea typeface="Calibri"/>
                        <a:cs typeface="Shruti"/>
                      </a:endParaRPr>
                    </a:p>
                  </a:txBody>
                  <a:tcPr marL="68580" marR="68580" marT="0" marB="0"/>
                </a:tc>
                <a:tc>
                  <a:txBody>
                    <a:bodyPr/>
                    <a:lstStyle/>
                    <a:p>
                      <a:pPr>
                        <a:lnSpc>
                          <a:spcPct val="107000"/>
                        </a:lnSpc>
                        <a:spcAft>
                          <a:spcPts val="0"/>
                        </a:spcAft>
                      </a:pPr>
                      <a:r>
                        <a:rPr lang="en-IN" sz="2000" kern="100"/>
                        <a:t>300000</a:t>
                      </a:r>
                      <a:endParaRPr lang="en-IN" sz="2000" kern="100">
                        <a:latin typeface="Calibri"/>
                        <a:ea typeface="Calibri"/>
                        <a:cs typeface="Shruti"/>
                      </a:endParaRPr>
                    </a:p>
                  </a:txBody>
                  <a:tcPr marL="68580" marR="68580" marT="0" marB="0"/>
                </a:tc>
                <a:tc>
                  <a:txBody>
                    <a:bodyPr/>
                    <a:lstStyle/>
                    <a:p>
                      <a:pPr>
                        <a:lnSpc>
                          <a:spcPct val="107000"/>
                        </a:lnSpc>
                        <a:spcAft>
                          <a:spcPts val="0"/>
                        </a:spcAft>
                      </a:pPr>
                      <a:r>
                        <a:rPr lang="en-IN" sz="2000" kern="100"/>
                        <a:t>300000</a:t>
                      </a:r>
                      <a:endParaRPr lang="en-IN" sz="2000" kern="100">
                        <a:latin typeface="Calibri"/>
                        <a:ea typeface="Calibri"/>
                        <a:cs typeface="Shruti"/>
                      </a:endParaRPr>
                    </a:p>
                  </a:txBody>
                  <a:tcPr marL="68580" marR="68580" marT="0" marB="0"/>
                </a:tc>
                <a:extLst>
                  <a:ext uri="{0D108BD9-81ED-4DB2-BD59-A6C34878D82A}">
                    <a16:rowId xmlns:a16="http://schemas.microsoft.com/office/drawing/2014/main" val="10002"/>
                  </a:ext>
                </a:extLst>
              </a:tr>
              <a:tr h="354584">
                <a:tc>
                  <a:txBody>
                    <a:bodyPr/>
                    <a:lstStyle/>
                    <a:p>
                      <a:pPr>
                        <a:lnSpc>
                          <a:spcPct val="107000"/>
                        </a:lnSpc>
                        <a:spcAft>
                          <a:spcPts val="0"/>
                        </a:spcAft>
                      </a:pPr>
                      <a:r>
                        <a:rPr lang="en-IN" sz="2000" kern="100" dirty="0"/>
                        <a:t>LTCG Exempt</a:t>
                      </a:r>
                      <a:endParaRPr lang="en-IN" sz="2000" kern="100" dirty="0">
                        <a:latin typeface="Calibri"/>
                        <a:ea typeface="Calibri"/>
                        <a:cs typeface="Shruti"/>
                      </a:endParaRPr>
                    </a:p>
                  </a:txBody>
                  <a:tcPr marL="68580" marR="68580" marT="0" marB="0"/>
                </a:tc>
                <a:tc>
                  <a:txBody>
                    <a:bodyPr/>
                    <a:lstStyle/>
                    <a:p>
                      <a:pPr>
                        <a:lnSpc>
                          <a:spcPct val="107000"/>
                        </a:lnSpc>
                        <a:spcAft>
                          <a:spcPts val="0"/>
                        </a:spcAft>
                      </a:pPr>
                      <a:r>
                        <a:rPr lang="en-IN" sz="2000" kern="100"/>
                        <a:t>NA</a:t>
                      </a:r>
                      <a:endParaRPr lang="en-IN" sz="2000" kern="100">
                        <a:latin typeface="Calibri"/>
                        <a:ea typeface="Calibri"/>
                        <a:cs typeface="Shruti"/>
                      </a:endParaRPr>
                    </a:p>
                  </a:txBody>
                  <a:tcPr marL="68580" marR="68580" marT="0" marB="0"/>
                </a:tc>
                <a:tc>
                  <a:txBody>
                    <a:bodyPr/>
                    <a:lstStyle/>
                    <a:p>
                      <a:pPr>
                        <a:lnSpc>
                          <a:spcPct val="107000"/>
                        </a:lnSpc>
                        <a:spcAft>
                          <a:spcPts val="0"/>
                        </a:spcAft>
                      </a:pPr>
                      <a:r>
                        <a:rPr lang="en-IN" sz="2000" kern="100" dirty="0"/>
                        <a:t>100000</a:t>
                      </a:r>
                      <a:endParaRPr lang="en-IN" sz="2000" kern="100" dirty="0">
                        <a:latin typeface="Calibri"/>
                        <a:ea typeface="Calibri"/>
                        <a:cs typeface="Shruti"/>
                      </a:endParaRPr>
                    </a:p>
                  </a:txBody>
                  <a:tcPr marL="68580" marR="68580" marT="0" marB="0"/>
                </a:tc>
                <a:tc>
                  <a:txBody>
                    <a:bodyPr/>
                    <a:lstStyle/>
                    <a:p>
                      <a:pPr>
                        <a:lnSpc>
                          <a:spcPct val="107000"/>
                        </a:lnSpc>
                        <a:spcAft>
                          <a:spcPts val="0"/>
                        </a:spcAft>
                      </a:pPr>
                      <a:r>
                        <a:rPr lang="en-IN" sz="2000" kern="100" dirty="0"/>
                        <a:t>NA</a:t>
                      </a:r>
                      <a:endParaRPr lang="en-IN" sz="2000" kern="100" dirty="0">
                        <a:latin typeface="Calibri"/>
                        <a:ea typeface="Calibri"/>
                        <a:cs typeface="Shruti"/>
                      </a:endParaRPr>
                    </a:p>
                  </a:txBody>
                  <a:tcPr marL="68580" marR="68580" marT="0" marB="0"/>
                </a:tc>
                <a:tc>
                  <a:txBody>
                    <a:bodyPr/>
                    <a:lstStyle/>
                    <a:p>
                      <a:pPr>
                        <a:lnSpc>
                          <a:spcPct val="107000"/>
                        </a:lnSpc>
                        <a:spcAft>
                          <a:spcPts val="0"/>
                        </a:spcAft>
                      </a:pPr>
                      <a:r>
                        <a:rPr lang="en-IN" sz="2000" kern="100"/>
                        <a:t>NA</a:t>
                      </a:r>
                      <a:endParaRPr lang="en-IN" sz="2000" kern="100">
                        <a:latin typeface="Calibri"/>
                        <a:ea typeface="Calibri"/>
                        <a:cs typeface="Shruti"/>
                      </a:endParaRPr>
                    </a:p>
                  </a:txBody>
                  <a:tcPr marL="68580" marR="68580" marT="0" marB="0"/>
                </a:tc>
                <a:extLst>
                  <a:ext uri="{0D108BD9-81ED-4DB2-BD59-A6C34878D82A}">
                    <a16:rowId xmlns:a16="http://schemas.microsoft.com/office/drawing/2014/main" val="10003"/>
                  </a:ext>
                </a:extLst>
              </a:tr>
              <a:tr h="354584">
                <a:tc>
                  <a:txBody>
                    <a:bodyPr/>
                    <a:lstStyle/>
                    <a:p>
                      <a:pPr>
                        <a:lnSpc>
                          <a:spcPct val="107000"/>
                        </a:lnSpc>
                        <a:spcAft>
                          <a:spcPts val="0"/>
                        </a:spcAft>
                      </a:pPr>
                      <a:r>
                        <a:rPr lang="en-IN" sz="2000" kern="100" dirty="0"/>
                        <a:t>Taxable Income</a:t>
                      </a:r>
                      <a:endParaRPr lang="en-IN" sz="2000" kern="100" dirty="0">
                        <a:latin typeface="Calibri"/>
                        <a:ea typeface="Calibri"/>
                        <a:cs typeface="Shruti"/>
                      </a:endParaRPr>
                    </a:p>
                  </a:txBody>
                  <a:tcPr marL="68580" marR="68580" marT="0" marB="0"/>
                </a:tc>
                <a:tc>
                  <a:txBody>
                    <a:bodyPr/>
                    <a:lstStyle/>
                    <a:p>
                      <a:pPr>
                        <a:lnSpc>
                          <a:spcPct val="107000"/>
                        </a:lnSpc>
                        <a:spcAft>
                          <a:spcPts val="0"/>
                        </a:spcAft>
                      </a:pPr>
                      <a:r>
                        <a:rPr lang="en-IN" sz="2000" kern="100"/>
                        <a:t>400000</a:t>
                      </a:r>
                      <a:endParaRPr lang="en-IN" sz="2000" kern="100">
                        <a:latin typeface="Calibri"/>
                        <a:ea typeface="Calibri"/>
                        <a:cs typeface="Shruti"/>
                      </a:endParaRPr>
                    </a:p>
                  </a:txBody>
                  <a:tcPr marL="68580" marR="68580" marT="0" marB="0"/>
                </a:tc>
                <a:tc>
                  <a:txBody>
                    <a:bodyPr/>
                    <a:lstStyle/>
                    <a:p>
                      <a:pPr>
                        <a:lnSpc>
                          <a:spcPct val="107000"/>
                        </a:lnSpc>
                        <a:spcAft>
                          <a:spcPts val="0"/>
                        </a:spcAft>
                      </a:pPr>
                      <a:r>
                        <a:rPr lang="en-IN" sz="2000" kern="100" dirty="0"/>
                        <a:t>400000</a:t>
                      </a:r>
                      <a:endParaRPr lang="en-IN" sz="2000" kern="100" dirty="0">
                        <a:latin typeface="Calibri"/>
                        <a:ea typeface="Calibri"/>
                        <a:cs typeface="Shruti"/>
                      </a:endParaRPr>
                    </a:p>
                  </a:txBody>
                  <a:tcPr marL="68580" marR="68580" marT="0" marB="0"/>
                </a:tc>
                <a:tc>
                  <a:txBody>
                    <a:bodyPr/>
                    <a:lstStyle/>
                    <a:p>
                      <a:pPr>
                        <a:lnSpc>
                          <a:spcPct val="107000"/>
                        </a:lnSpc>
                        <a:spcAft>
                          <a:spcPts val="0"/>
                        </a:spcAft>
                      </a:pPr>
                      <a:r>
                        <a:rPr lang="en-IN" sz="2000" kern="100" dirty="0"/>
                        <a:t>400000</a:t>
                      </a:r>
                      <a:endParaRPr lang="en-IN" sz="2000" kern="100" dirty="0">
                        <a:latin typeface="Calibri"/>
                        <a:ea typeface="Calibri"/>
                        <a:cs typeface="Shruti"/>
                      </a:endParaRPr>
                    </a:p>
                  </a:txBody>
                  <a:tcPr marL="68580" marR="68580" marT="0" marB="0"/>
                </a:tc>
                <a:tc>
                  <a:txBody>
                    <a:bodyPr/>
                    <a:lstStyle/>
                    <a:p>
                      <a:pPr>
                        <a:lnSpc>
                          <a:spcPct val="107000"/>
                        </a:lnSpc>
                        <a:spcAft>
                          <a:spcPts val="0"/>
                        </a:spcAft>
                      </a:pPr>
                      <a:r>
                        <a:rPr lang="en-IN" sz="2000" kern="100" dirty="0"/>
                        <a:t>400000</a:t>
                      </a:r>
                      <a:endParaRPr lang="en-IN" sz="2000" kern="100" dirty="0">
                        <a:latin typeface="Calibri"/>
                        <a:ea typeface="Calibri"/>
                        <a:cs typeface="Shruti"/>
                      </a:endParaRPr>
                    </a:p>
                  </a:txBody>
                  <a:tcPr marL="68580" marR="68580" marT="0" marB="0"/>
                </a:tc>
                <a:extLst>
                  <a:ext uri="{0D108BD9-81ED-4DB2-BD59-A6C34878D82A}">
                    <a16:rowId xmlns:a16="http://schemas.microsoft.com/office/drawing/2014/main" val="10004"/>
                  </a:ext>
                </a:extLst>
              </a:tr>
              <a:tr h="354584">
                <a:tc>
                  <a:txBody>
                    <a:bodyPr/>
                    <a:lstStyle/>
                    <a:p>
                      <a:pPr>
                        <a:lnSpc>
                          <a:spcPct val="107000"/>
                        </a:lnSpc>
                        <a:spcAft>
                          <a:spcPts val="0"/>
                        </a:spcAft>
                      </a:pPr>
                      <a:r>
                        <a:rPr lang="en-IN" sz="2000" kern="100" dirty="0"/>
                        <a:t>Tax</a:t>
                      </a:r>
                      <a:endParaRPr lang="en-IN" sz="2000" kern="100" dirty="0">
                        <a:latin typeface="Calibri"/>
                        <a:ea typeface="Calibri"/>
                        <a:cs typeface="Shruti"/>
                      </a:endParaRPr>
                    </a:p>
                  </a:txBody>
                  <a:tcPr marL="68580" marR="68580" marT="0" marB="0"/>
                </a:tc>
                <a:tc>
                  <a:txBody>
                    <a:bodyPr/>
                    <a:lstStyle/>
                    <a:p>
                      <a:pPr>
                        <a:lnSpc>
                          <a:spcPct val="107000"/>
                        </a:lnSpc>
                        <a:spcAft>
                          <a:spcPts val="0"/>
                        </a:spcAft>
                      </a:pPr>
                      <a:r>
                        <a:rPr lang="en-IN" sz="2000" kern="100" dirty="0"/>
                        <a:t>25000</a:t>
                      </a:r>
                      <a:endParaRPr lang="en-IN" sz="2000" kern="100" dirty="0">
                        <a:latin typeface="Calibri"/>
                        <a:ea typeface="Calibri"/>
                        <a:cs typeface="Shruti"/>
                      </a:endParaRPr>
                    </a:p>
                  </a:txBody>
                  <a:tcPr marL="68580" marR="68580" marT="0" marB="0"/>
                </a:tc>
                <a:tc>
                  <a:txBody>
                    <a:bodyPr/>
                    <a:lstStyle/>
                    <a:p>
                      <a:pPr>
                        <a:lnSpc>
                          <a:spcPct val="107000"/>
                        </a:lnSpc>
                        <a:spcAft>
                          <a:spcPts val="0"/>
                        </a:spcAft>
                      </a:pPr>
                      <a:r>
                        <a:rPr lang="en-IN" sz="2000" kern="100"/>
                        <a:t>30000</a:t>
                      </a:r>
                      <a:endParaRPr lang="en-IN" sz="2000" kern="100">
                        <a:latin typeface="Calibri"/>
                        <a:ea typeface="Calibri"/>
                        <a:cs typeface="Shruti"/>
                      </a:endParaRPr>
                    </a:p>
                  </a:txBody>
                  <a:tcPr marL="68580" marR="68580" marT="0" marB="0"/>
                </a:tc>
                <a:tc>
                  <a:txBody>
                    <a:bodyPr/>
                    <a:lstStyle/>
                    <a:p>
                      <a:pPr>
                        <a:lnSpc>
                          <a:spcPct val="107000"/>
                        </a:lnSpc>
                        <a:spcAft>
                          <a:spcPts val="0"/>
                        </a:spcAft>
                      </a:pPr>
                      <a:r>
                        <a:rPr lang="en-IN" sz="2000" kern="100" dirty="0"/>
                        <a:t>60000</a:t>
                      </a:r>
                      <a:endParaRPr lang="en-IN" sz="2000" kern="100" dirty="0">
                        <a:latin typeface="Calibri"/>
                        <a:ea typeface="Calibri"/>
                        <a:cs typeface="Shruti"/>
                      </a:endParaRPr>
                    </a:p>
                  </a:txBody>
                  <a:tcPr marL="68580" marR="68580" marT="0" marB="0"/>
                </a:tc>
                <a:tc>
                  <a:txBody>
                    <a:bodyPr/>
                    <a:lstStyle/>
                    <a:p>
                      <a:pPr>
                        <a:lnSpc>
                          <a:spcPct val="107000"/>
                        </a:lnSpc>
                        <a:spcAft>
                          <a:spcPts val="0"/>
                        </a:spcAft>
                      </a:pPr>
                      <a:r>
                        <a:rPr lang="en-IN" sz="2000" kern="100" dirty="0"/>
                        <a:t>80000</a:t>
                      </a:r>
                      <a:endParaRPr lang="en-IN" sz="2000" kern="100" dirty="0">
                        <a:latin typeface="Calibri"/>
                        <a:ea typeface="Calibri"/>
                        <a:cs typeface="Shruti"/>
                      </a:endParaRPr>
                    </a:p>
                  </a:txBody>
                  <a:tcPr marL="68580" marR="68580" marT="0" marB="0"/>
                </a:tc>
                <a:extLst>
                  <a:ext uri="{0D108BD9-81ED-4DB2-BD59-A6C34878D82A}">
                    <a16:rowId xmlns:a16="http://schemas.microsoft.com/office/drawing/2014/main" val="10005"/>
                  </a:ext>
                </a:extLst>
              </a:tr>
              <a:tr h="354584">
                <a:tc>
                  <a:txBody>
                    <a:bodyPr/>
                    <a:lstStyle/>
                    <a:p>
                      <a:pPr>
                        <a:lnSpc>
                          <a:spcPct val="107000"/>
                        </a:lnSpc>
                        <a:spcAft>
                          <a:spcPts val="0"/>
                        </a:spcAft>
                      </a:pPr>
                      <a:r>
                        <a:rPr lang="en-IN" sz="2000" kern="100"/>
                        <a:t>Rebate u/s 87A</a:t>
                      </a:r>
                      <a:endParaRPr lang="en-IN" sz="2000" kern="100">
                        <a:latin typeface="Calibri"/>
                        <a:ea typeface="Calibri"/>
                        <a:cs typeface="Shruti"/>
                      </a:endParaRPr>
                    </a:p>
                  </a:txBody>
                  <a:tcPr marL="68580" marR="68580" marT="0" marB="0"/>
                </a:tc>
                <a:tc>
                  <a:txBody>
                    <a:bodyPr/>
                    <a:lstStyle/>
                    <a:p>
                      <a:pPr>
                        <a:lnSpc>
                          <a:spcPct val="107000"/>
                        </a:lnSpc>
                        <a:spcAft>
                          <a:spcPts val="0"/>
                        </a:spcAft>
                      </a:pPr>
                      <a:r>
                        <a:rPr lang="en-IN" sz="2000" kern="100" dirty="0"/>
                        <a:t>25000</a:t>
                      </a:r>
                      <a:endParaRPr lang="en-IN" sz="2000" kern="100" dirty="0">
                        <a:latin typeface="Calibri"/>
                        <a:ea typeface="Calibri"/>
                        <a:cs typeface="Shruti"/>
                      </a:endParaRPr>
                    </a:p>
                  </a:txBody>
                  <a:tcPr marL="68580" marR="68580" marT="0" marB="0"/>
                </a:tc>
                <a:tc>
                  <a:txBody>
                    <a:bodyPr/>
                    <a:lstStyle/>
                    <a:p>
                      <a:pPr>
                        <a:lnSpc>
                          <a:spcPct val="107000"/>
                        </a:lnSpc>
                        <a:spcAft>
                          <a:spcPts val="0"/>
                        </a:spcAft>
                      </a:pPr>
                      <a:r>
                        <a:rPr lang="en-IN" sz="2000" kern="100"/>
                        <a:t>NA</a:t>
                      </a:r>
                      <a:endParaRPr lang="en-IN" sz="2000" kern="100">
                        <a:latin typeface="Calibri"/>
                        <a:ea typeface="Calibri"/>
                        <a:cs typeface="Shruti"/>
                      </a:endParaRPr>
                    </a:p>
                  </a:txBody>
                  <a:tcPr marL="68580" marR="68580" marT="0" marB="0"/>
                </a:tc>
                <a:tc>
                  <a:txBody>
                    <a:bodyPr/>
                    <a:lstStyle/>
                    <a:p>
                      <a:pPr>
                        <a:lnSpc>
                          <a:spcPct val="107000"/>
                        </a:lnSpc>
                        <a:spcAft>
                          <a:spcPts val="0"/>
                        </a:spcAft>
                      </a:pPr>
                      <a:r>
                        <a:rPr lang="en-IN" sz="2000" kern="100" dirty="0"/>
                        <a:t>25000</a:t>
                      </a:r>
                      <a:endParaRPr lang="en-IN" sz="2000" kern="100" dirty="0">
                        <a:latin typeface="Calibri"/>
                        <a:ea typeface="Calibri"/>
                        <a:cs typeface="Shruti"/>
                      </a:endParaRPr>
                    </a:p>
                  </a:txBody>
                  <a:tcPr marL="68580" marR="68580" marT="0" marB="0"/>
                </a:tc>
                <a:tc>
                  <a:txBody>
                    <a:bodyPr/>
                    <a:lstStyle/>
                    <a:p>
                      <a:pPr>
                        <a:lnSpc>
                          <a:spcPct val="107000"/>
                        </a:lnSpc>
                        <a:spcAft>
                          <a:spcPts val="0"/>
                        </a:spcAft>
                      </a:pPr>
                      <a:r>
                        <a:rPr lang="en-IN" sz="2000" kern="100" dirty="0"/>
                        <a:t>25000</a:t>
                      </a:r>
                      <a:endParaRPr lang="en-IN" sz="2000" kern="100" dirty="0">
                        <a:latin typeface="Calibri"/>
                        <a:ea typeface="Calibri"/>
                        <a:cs typeface="Shruti"/>
                      </a:endParaRPr>
                    </a:p>
                  </a:txBody>
                  <a:tcPr marL="68580" marR="68580" marT="0" marB="0"/>
                </a:tc>
                <a:extLst>
                  <a:ext uri="{0D108BD9-81ED-4DB2-BD59-A6C34878D82A}">
                    <a16:rowId xmlns:a16="http://schemas.microsoft.com/office/drawing/2014/main" val="10006"/>
                  </a:ext>
                </a:extLst>
              </a:tr>
              <a:tr h="354584">
                <a:tc>
                  <a:txBody>
                    <a:bodyPr/>
                    <a:lstStyle/>
                    <a:p>
                      <a:pPr>
                        <a:lnSpc>
                          <a:spcPct val="107000"/>
                        </a:lnSpc>
                        <a:spcAft>
                          <a:spcPts val="0"/>
                        </a:spcAft>
                      </a:pPr>
                      <a:r>
                        <a:rPr lang="en-IN" sz="2000" kern="100"/>
                        <a:t>Tax Payable</a:t>
                      </a:r>
                      <a:endParaRPr lang="en-IN" sz="2000" kern="100">
                        <a:latin typeface="Calibri"/>
                        <a:ea typeface="Calibri"/>
                        <a:cs typeface="Shruti"/>
                      </a:endParaRPr>
                    </a:p>
                  </a:txBody>
                  <a:tcPr marL="68580" marR="68580" marT="0" marB="0"/>
                </a:tc>
                <a:tc>
                  <a:txBody>
                    <a:bodyPr/>
                    <a:lstStyle/>
                    <a:p>
                      <a:pPr>
                        <a:lnSpc>
                          <a:spcPct val="107000"/>
                        </a:lnSpc>
                        <a:spcAft>
                          <a:spcPts val="0"/>
                        </a:spcAft>
                      </a:pPr>
                      <a:r>
                        <a:rPr lang="en-IN" sz="2000" kern="100"/>
                        <a:t>Nil</a:t>
                      </a:r>
                      <a:endParaRPr lang="en-IN" sz="2000" kern="100">
                        <a:latin typeface="Calibri"/>
                        <a:ea typeface="Calibri"/>
                        <a:cs typeface="Shruti"/>
                      </a:endParaRPr>
                    </a:p>
                  </a:txBody>
                  <a:tcPr marL="68580" marR="68580" marT="0" marB="0"/>
                </a:tc>
                <a:tc>
                  <a:txBody>
                    <a:bodyPr/>
                    <a:lstStyle/>
                    <a:p>
                      <a:pPr>
                        <a:lnSpc>
                          <a:spcPct val="107000"/>
                        </a:lnSpc>
                        <a:spcAft>
                          <a:spcPts val="0"/>
                        </a:spcAft>
                      </a:pPr>
                      <a:r>
                        <a:rPr lang="en-IN" sz="2000" kern="100" dirty="0"/>
                        <a:t>30000</a:t>
                      </a:r>
                      <a:endParaRPr lang="en-IN" sz="2000" kern="100" dirty="0">
                        <a:latin typeface="Calibri"/>
                        <a:ea typeface="Calibri"/>
                        <a:cs typeface="Shruti"/>
                      </a:endParaRPr>
                    </a:p>
                  </a:txBody>
                  <a:tcPr marL="68580" marR="68580" marT="0" marB="0"/>
                </a:tc>
                <a:tc>
                  <a:txBody>
                    <a:bodyPr/>
                    <a:lstStyle/>
                    <a:p>
                      <a:pPr>
                        <a:lnSpc>
                          <a:spcPct val="107000"/>
                        </a:lnSpc>
                        <a:spcAft>
                          <a:spcPts val="0"/>
                        </a:spcAft>
                      </a:pPr>
                      <a:r>
                        <a:rPr lang="en-IN" sz="2000" kern="100" dirty="0"/>
                        <a:t>35000</a:t>
                      </a:r>
                      <a:endParaRPr lang="en-IN" sz="2000" kern="100" dirty="0">
                        <a:latin typeface="Calibri"/>
                        <a:ea typeface="Calibri"/>
                        <a:cs typeface="Shruti"/>
                      </a:endParaRPr>
                    </a:p>
                  </a:txBody>
                  <a:tcPr marL="68580" marR="68580" marT="0" marB="0"/>
                </a:tc>
                <a:tc>
                  <a:txBody>
                    <a:bodyPr/>
                    <a:lstStyle/>
                    <a:p>
                      <a:pPr>
                        <a:lnSpc>
                          <a:spcPct val="107000"/>
                        </a:lnSpc>
                        <a:spcAft>
                          <a:spcPts val="0"/>
                        </a:spcAft>
                      </a:pPr>
                      <a:r>
                        <a:rPr lang="en-IN" sz="2000" kern="100" dirty="0"/>
                        <a:t>55000</a:t>
                      </a:r>
                      <a:endParaRPr lang="en-IN" sz="2000" kern="100" dirty="0">
                        <a:latin typeface="Calibri"/>
                        <a:ea typeface="Calibri"/>
                        <a:cs typeface="Shruti"/>
                      </a:endParaRPr>
                    </a:p>
                  </a:txBody>
                  <a:tcPr marL="68580" marR="68580" marT="0" marB="0"/>
                </a:tc>
                <a:extLst>
                  <a:ext uri="{0D108BD9-81ED-4DB2-BD59-A6C34878D82A}">
                    <a16:rowId xmlns:a16="http://schemas.microsoft.com/office/drawing/2014/main" val="10007"/>
                  </a:ext>
                </a:extLst>
              </a:tr>
            </a:tbl>
          </a:graphicData>
        </a:graphic>
      </p:graphicFrame>
      <p:sp>
        <p:nvSpPr>
          <p:cNvPr id="5" name="TextBox 4"/>
          <p:cNvSpPr txBox="1"/>
          <p:nvPr/>
        </p:nvSpPr>
        <p:spPr>
          <a:xfrm>
            <a:off x="642910" y="1142984"/>
            <a:ext cx="6977090" cy="1061829"/>
          </a:xfrm>
          <a:prstGeom prst="rect">
            <a:avLst/>
          </a:prstGeom>
          <a:noFill/>
        </p:spPr>
        <p:txBody>
          <a:bodyPr wrap="square" rtlCol="0">
            <a:spAutoFit/>
          </a:bodyPr>
          <a:lstStyle/>
          <a:p>
            <a:pPr>
              <a:buFont typeface="Wingdings" pitchFamily="2" charset="2"/>
              <a:buChar char="ü"/>
            </a:pPr>
            <a:r>
              <a:rPr lang="en-IN" dirty="0"/>
              <a:t> </a:t>
            </a:r>
            <a:r>
              <a:rPr lang="en-IN" sz="2100" dirty="0"/>
              <a:t>Tax Rebate on Capital Gain</a:t>
            </a:r>
          </a:p>
          <a:p>
            <a:pPr lvl="0">
              <a:buFont typeface="Wingdings" pitchFamily="2" charset="2"/>
              <a:buChar char="ü"/>
            </a:pPr>
            <a:r>
              <a:rPr lang="en-IN" sz="2100" dirty="0"/>
              <a:t> No income tax up to income of Rs 7 </a:t>
            </a:r>
            <a:r>
              <a:rPr lang="en-IN" sz="2100" dirty="0" err="1"/>
              <a:t>lacs</a:t>
            </a:r>
            <a:r>
              <a:rPr lang="en-IN" sz="2100" dirty="0"/>
              <a:t>.</a:t>
            </a:r>
          </a:p>
          <a:p>
            <a:pPr lvl="0">
              <a:buFont typeface="Wingdings" pitchFamily="2" charset="2"/>
              <a:buChar char="ü"/>
            </a:pPr>
            <a:r>
              <a:rPr lang="en-IN" sz="2100" dirty="0"/>
              <a:t> Rebate of Rs 25000 under section 87A </a:t>
            </a:r>
          </a:p>
        </p:txBody>
      </p:sp>
      <p:sp>
        <p:nvSpPr>
          <p:cNvPr id="6" name="TextBox 5"/>
          <p:cNvSpPr txBox="1"/>
          <p:nvPr/>
        </p:nvSpPr>
        <p:spPr>
          <a:xfrm>
            <a:off x="642910" y="5486400"/>
            <a:ext cx="8143932" cy="923330"/>
          </a:xfrm>
          <a:prstGeom prst="rect">
            <a:avLst/>
          </a:prstGeom>
          <a:noFill/>
        </p:spPr>
        <p:txBody>
          <a:bodyPr wrap="square" rtlCol="0">
            <a:spAutoFit/>
          </a:bodyPr>
          <a:lstStyle/>
          <a:p>
            <a:pPr lvl="0">
              <a:buFont typeface="Wingdings" pitchFamily="2" charset="2"/>
              <a:buChar char="ü"/>
            </a:pPr>
            <a:r>
              <a:rPr lang="en-IN" dirty="0"/>
              <a:t> Section 112A – LTCG @ 10 % - not entitled to Rebate </a:t>
            </a:r>
          </a:p>
          <a:p>
            <a:pPr lvl="0">
              <a:buFont typeface="Wingdings" pitchFamily="2" charset="2"/>
              <a:buChar char="ü"/>
            </a:pPr>
            <a:r>
              <a:rPr lang="en-IN" dirty="0"/>
              <a:t> Section 111A – STCG @ 15%- no restriction on rebate</a:t>
            </a:r>
          </a:p>
          <a:p>
            <a:pPr lvl="0">
              <a:buFont typeface="Wingdings" pitchFamily="2" charset="2"/>
              <a:buChar char="ü"/>
            </a:pPr>
            <a:r>
              <a:rPr lang="en-IN" dirty="0"/>
              <a:t> Section 112 – LTCG @ 20% - no restriction on rebate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229600" cy="1295400"/>
          </a:xfrm>
        </p:spPr>
        <p:txBody>
          <a:bodyPr>
            <a:normAutofit fontScale="90000"/>
          </a:bodyPr>
          <a:lstStyle/>
          <a:p>
            <a:pPr lvl="0"/>
            <a:br>
              <a:rPr lang="en-IN" dirty="0"/>
            </a:br>
            <a:br>
              <a:rPr lang="en-IN" dirty="0"/>
            </a:br>
            <a:br>
              <a:rPr lang="en-IN" dirty="0"/>
            </a:br>
            <a:br>
              <a:rPr lang="en-IN" dirty="0"/>
            </a:br>
            <a:br>
              <a:rPr lang="en-IN" dirty="0"/>
            </a:br>
            <a:br>
              <a:rPr lang="en-IN" dirty="0"/>
            </a:br>
            <a:r>
              <a:rPr lang="en-IN" b="1" dirty="0"/>
              <a:t>Unclaimed Interest on Housing loan</a:t>
            </a:r>
            <a:br>
              <a:rPr lang="en-IN" b="1" dirty="0"/>
            </a:br>
            <a:br>
              <a:rPr lang="en-IN" dirty="0"/>
            </a:br>
            <a:br>
              <a:rPr lang="en-IN" dirty="0"/>
            </a:br>
            <a:br>
              <a:rPr lang="en-IN" dirty="0"/>
            </a:br>
            <a:br>
              <a:rPr lang="en-IN" dirty="0"/>
            </a:br>
            <a:br>
              <a:rPr lang="en-IN" dirty="0"/>
            </a:br>
            <a:endParaRPr lang="en-IN" dirty="0"/>
          </a:p>
        </p:txBody>
      </p:sp>
      <p:sp>
        <p:nvSpPr>
          <p:cNvPr id="3" name="Content Placeholder 2"/>
          <p:cNvSpPr>
            <a:spLocks noGrp="1"/>
          </p:cNvSpPr>
          <p:nvPr>
            <p:ph idx="1"/>
          </p:nvPr>
        </p:nvSpPr>
        <p:spPr>
          <a:xfrm>
            <a:off x="381000" y="2286000"/>
            <a:ext cx="8229600" cy="4221163"/>
          </a:xfrm>
        </p:spPr>
        <p:txBody>
          <a:bodyPr>
            <a:normAutofit fontScale="85000" lnSpcReduction="20000"/>
          </a:bodyPr>
          <a:lstStyle/>
          <a:p>
            <a:pPr>
              <a:buNone/>
            </a:pPr>
            <a:endParaRPr lang="en-IN" dirty="0"/>
          </a:p>
          <a:p>
            <a:pPr lvl="0">
              <a:buFont typeface="Wingdings" pitchFamily="2" charset="2"/>
              <a:buChar char="ü"/>
            </a:pPr>
            <a:r>
              <a:rPr lang="en-IN" dirty="0"/>
              <a:t>Interest exceeding Rs 200000 on Housing Loan</a:t>
            </a:r>
          </a:p>
          <a:p>
            <a:pPr lvl="0">
              <a:buFont typeface="Wingdings" pitchFamily="2" charset="2"/>
              <a:buChar char="ü"/>
            </a:pPr>
            <a:endParaRPr lang="en-IN" dirty="0"/>
          </a:p>
          <a:p>
            <a:pPr lvl="0">
              <a:buFont typeface="Wingdings" pitchFamily="2" charset="2"/>
              <a:buChar char="ü"/>
            </a:pPr>
            <a:r>
              <a:rPr lang="en-IN" dirty="0"/>
              <a:t>Section 48 – Amended to provide that - Housing Loan interest claimed as deduction u/s  24 or chapter VI  , than, double deduction for the purpose of capital gain will not be available.</a:t>
            </a:r>
          </a:p>
          <a:p>
            <a:pPr lvl="0">
              <a:buNone/>
            </a:pPr>
            <a:endParaRPr lang="en-IN" dirty="0"/>
          </a:p>
          <a:p>
            <a:pPr lvl="0">
              <a:buFont typeface="Wingdings" pitchFamily="2" charset="2"/>
              <a:buChar char="ü"/>
            </a:pPr>
            <a:r>
              <a:rPr lang="en-IN" dirty="0"/>
              <a:t>Interest paid Rs 400000, Claimed Rs 200000 u/s 24. Balance Rs 200000 can be capitalized. Indexation can also be claimed.</a:t>
            </a:r>
          </a:p>
          <a:p>
            <a:pPr>
              <a:buNone/>
            </a:pPr>
            <a:endParaRPr lang="en-IN" dirty="0"/>
          </a:p>
        </p:txBody>
      </p:sp>
      <p:pic>
        <p:nvPicPr>
          <p:cNvPr id="9217" name="Picture 1" descr="C:\Users\ADMIN\Desktop\download (3).jpg"/>
          <p:cNvPicPr>
            <a:picLocks noChangeAspect="1" noChangeArrowheads="1"/>
          </p:cNvPicPr>
          <p:nvPr/>
        </p:nvPicPr>
        <p:blipFill>
          <a:blip r:embed="rId2"/>
          <a:srcRect/>
          <a:stretch>
            <a:fillRect/>
          </a:stretch>
        </p:blipFill>
        <p:spPr bwMode="auto">
          <a:xfrm>
            <a:off x="3048000" y="1219200"/>
            <a:ext cx="3162300" cy="1447800"/>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normAutofit fontScale="90000"/>
          </a:bodyPr>
          <a:lstStyle/>
          <a:p>
            <a:br>
              <a:rPr lang="en-IN" dirty="0"/>
            </a:br>
            <a:br>
              <a:rPr lang="en-IN" dirty="0"/>
            </a:br>
            <a:br>
              <a:rPr lang="en-IN" dirty="0"/>
            </a:br>
            <a:br>
              <a:rPr lang="en-IN" dirty="0"/>
            </a:br>
            <a:br>
              <a:rPr lang="en-IN" dirty="0"/>
            </a:br>
            <a:r>
              <a:rPr lang="en-IN" b="1" dirty="0"/>
              <a:t>Gift</a:t>
            </a:r>
            <a:br>
              <a:rPr lang="en-IN" b="1" dirty="0"/>
            </a:br>
            <a:br>
              <a:rPr lang="en-IN" dirty="0"/>
            </a:br>
            <a:br>
              <a:rPr lang="en-IN" dirty="0"/>
            </a:br>
            <a:br>
              <a:rPr lang="en-IN" dirty="0"/>
            </a:br>
            <a:br>
              <a:rPr lang="en-IN" dirty="0"/>
            </a:br>
            <a:endParaRPr lang="en-IN" dirty="0"/>
          </a:p>
        </p:txBody>
      </p:sp>
      <p:sp>
        <p:nvSpPr>
          <p:cNvPr id="3" name="Content Placeholder 2"/>
          <p:cNvSpPr>
            <a:spLocks noGrp="1"/>
          </p:cNvSpPr>
          <p:nvPr>
            <p:ph idx="1"/>
          </p:nvPr>
        </p:nvSpPr>
        <p:spPr>
          <a:xfrm>
            <a:off x="381000" y="1143000"/>
            <a:ext cx="8229600" cy="5410200"/>
          </a:xfrm>
        </p:spPr>
        <p:txBody>
          <a:bodyPr>
            <a:noAutofit/>
          </a:bodyPr>
          <a:lstStyle/>
          <a:p>
            <a:pPr>
              <a:buNone/>
            </a:pPr>
            <a:endParaRPr lang="en-IN" sz="2500" dirty="0"/>
          </a:p>
          <a:p>
            <a:pPr lvl="0">
              <a:buFont typeface="Wingdings" pitchFamily="2" charset="2"/>
              <a:buChar char="ü"/>
            </a:pPr>
            <a:r>
              <a:rPr lang="en-IN" sz="2500" dirty="0"/>
              <a:t>Section 56 (2)</a:t>
            </a:r>
          </a:p>
          <a:p>
            <a:pPr lvl="0">
              <a:buFont typeface="Wingdings" pitchFamily="2" charset="2"/>
              <a:buChar char="ü"/>
            </a:pPr>
            <a:r>
              <a:rPr lang="en-IN" sz="2500" dirty="0"/>
              <a:t>Property means following capital asses</a:t>
            </a:r>
          </a:p>
          <a:p>
            <a:pPr indent="12700"/>
            <a:r>
              <a:rPr lang="en-IN" sz="2500" dirty="0"/>
              <a:t> Immovable Property</a:t>
            </a:r>
          </a:p>
          <a:p>
            <a:pPr indent="12700"/>
            <a:r>
              <a:rPr lang="en-IN" sz="2500" dirty="0"/>
              <a:t> Shares &amp; Securities</a:t>
            </a:r>
          </a:p>
          <a:p>
            <a:pPr indent="12700"/>
            <a:r>
              <a:rPr lang="en-IN" sz="2500" dirty="0"/>
              <a:t> Jewellery</a:t>
            </a:r>
          </a:p>
          <a:p>
            <a:pPr indent="12700"/>
            <a:r>
              <a:rPr lang="en-IN" sz="2500" dirty="0"/>
              <a:t> Archaeological collection</a:t>
            </a:r>
          </a:p>
          <a:p>
            <a:pPr indent="12700"/>
            <a:r>
              <a:rPr lang="en-IN" sz="2500" dirty="0"/>
              <a:t> Drawings</a:t>
            </a:r>
          </a:p>
          <a:p>
            <a:pPr indent="12700"/>
            <a:r>
              <a:rPr lang="en-IN" sz="2500" dirty="0"/>
              <a:t> Paintings</a:t>
            </a:r>
          </a:p>
          <a:p>
            <a:pPr indent="12700"/>
            <a:r>
              <a:rPr lang="en-IN" sz="2500" dirty="0"/>
              <a:t> Sculptures</a:t>
            </a:r>
          </a:p>
          <a:p>
            <a:pPr indent="12700"/>
            <a:r>
              <a:rPr lang="en-IN" sz="2500" dirty="0"/>
              <a:t> Work of Art</a:t>
            </a:r>
          </a:p>
          <a:p>
            <a:pPr indent="12700"/>
            <a:r>
              <a:rPr lang="en-IN" sz="2500" dirty="0"/>
              <a:t> Bullion</a:t>
            </a:r>
          </a:p>
          <a:p>
            <a:pPr indent="12700"/>
            <a:endParaRPr lang="en-IN" sz="2500" dirty="0"/>
          </a:p>
        </p:txBody>
      </p:sp>
      <p:pic>
        <p:nvPicPr>
          <p:cNvPr id="8193" name="Picture 1" descr="C:\Users\ADMIN\Desktop\images.jpg"/>
          <p:cNvPicPr>
            <a:picLocks noChangeAspect="1" noChangeArrowheads="1"/>
          </p:cNvPicPr>
          <p:nvPr/>
        </p:nvPicPr>
        <p:blipFill>
          <a:blip r:embed="rId2"/>
          <a:srcRect/>
          <a:stretch>
            <a:fillRect/>
          </a:stretch>
        </p:blipFill>
        <p:spPr bwMode="auto">
          <a:xfrm>
            <a:off x="4343400" y="2667000"/>
            <a:ext cx="4495800" cy="3733800"/>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762000"/>
          </a:xfrm>
        </p:spPr>
        <p:txBody>
          <a:bodyPr>
            <a:normAutofit fontScale="90000"/>
          </a:bodyPr>
          <a:lstStyle/>
          <a:p>
            <a:pPr lvl="0"/>
            <a:br>
              <a:rPr lang="en-IN" dirty="0"/>
            </a:br>
            <a:br>
              <a:rPr lang="en-IN" dirty="0"/>
            </a:br>
            <a:br>
              <a:rPr lang="en-IN" dirty="0"/>
            </a:br>
            <a:br>
              <a:rPr lang="en-IN" dirty="0"/>
            </a:br>
            <a:br>
              <a:rPr lang="en-IN" dirty="0"/>
            </a:br>
            <a:br>
              <a:rPr lang="en-IN" dirty="0"/>
            </a:br>
            <a:r>
              <a:rPr lang="en-IN" b="1" dirty="0"/>
              <a:t>Share your income and save tax</a:t>
            </a:r>
            <a:br>
              <a:rPr lang="en-IN" b="1" dirty="0"/>
            </a:br>
            <a:br>
              <a:rPr lang="en-IN" dirty="0"/>
            </a:br>
            <a:br>
              <a:rPr lang="en-IN" dirty="0"/>
            </a:br>
            <a:br>
              <a:rPr lang="en-IN" dirty="0"/>
            </a:br>
            <a:br>
              <a:rPr lang="en-IN" dirty="0"/>
            </a:br>
            <a:br>
              <a:rPr lang="en-IN" dirty="0"/>
            </a:br>
            <a:endParaRPr lang="en-IN" dirty="0"/>
          </a:p>
        </p:txBody>
      </p:sp>
      <p:sp>
        <p:nvSpPr>
          <p:cNvPr id="3" name="Content Placeholder 2"/>
          <p:cNvSpPr>
            <a:spLocks noGrp="1"/>
          </p:cNvSpPr>
          <p:nvPr>
            <p:ph idx="1"/>
          </p:nvPr>
        </p:nvSpPr>
        <p:spPr>
          <a:xfrm>
            <a:off x="457200" y="1752600"/>
            <a:ext cx="8229600" cy="4221163"/>
          </a:xfrm>
        </p:spPr>
        <p:txBody>
          <a:bodyPr>
            <a:normAutofit/>
          </a:bodyPr>
          <a:lstStyle/>
          <a:p>
            <a:pPr>
              <a:buNone/>
            </a:pPr>
            <a:endParaRPr lang="en-IN" dirty="0"/>
          </a:p>
          <a:p>
            <a:pPr>
              <a:buFont typeface="Wingdings" pitchFamily="2" charset="2"/>
              <a:buChar char="ü"/>
            </a:pPr>
            <a:r>
              <a:rPr lang="en-IN" dirty="0"/>
              <a:t>Interest Free Loan</a:t>
            </a:r>
          </a:p>
          <a:p>
            <a:pPr lvl="0">
              <a:buNone/>
            </a:pPr>
            <a:endParaRPr lang="en-IN" dirty="0"/>
          </a:p>
          <a:p>
            <a:pPr indent="12700">
              <a:buNone/>
            </a:pPr>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14400"/>
          </a:xfrm>
        </p:spPr>
        <p:txBody>
          <a:bodyPr>
            <a:normAutofit fontScale="90000"/>
          </a:bodyPr>
          <a:lstStyle/>
          <a:p>
            <a:br>
              <a:rPr lang="en-IN" dirty="0"/>
            </a:br>
            <a:br>
              <a:rPr lang="en-IN" dirty="0"/>
            </a:br>
            <a:br>
              <a:rPr lang="en-IN" dirty="0"/>
            </a:br>
            <a:br>
              <a:rPr lang="en-IN" dirty="0"/>
            </a:br>
            <a:br>
              <a:rPr lang="en-IN" dirty="0"/>
            </a:br>
            <a:br>
              <a:rPr lang="en-IN" dirty="0"/>
            </a:br>
            <a:r>
              <a:rPr lang="en-IN" b="1" dirty="0"/>
              <a:t>Overseas Travel medical Insurance</a:t>
            </a:r>
            <a:br>
              <a:rPr lang="en-IN" dirty="0"/>
            </a:br>
            <a:br>
              <a:rPr lang="en-IN" dirty="0"/>
            </a:br>
            <a:br>
              <a:rPr lang="en-IN" dirty="0"/>
            </a:br>
            <a:br>
              <a:rPr lang="en-IN" dirty="0"/>
            </a:br>
            <a:br>
              <a:rPr lang="en-IN" dirty="0"/>
            </a:br>
            <a:br>
              <a:rPr lang="en-IN" dirty="0"/>
            </a:br>
            <a:endParaRPr lang="en-IN" dirty="0"/>
          </a:p>
        </p:txBody>
      </p:sp>
      <p:sp>
        <p:nvSpPr>
          <p:cNvPr id="3" name="Content Placeholder 2"/>
          <p:cNvSpPr>
            <a:spLocks noGrp="1"/>
          </p:cNvSpPr>
          <p:nvPr>
            <p:ph idx="1"/>
          </p:nvPr>
        </p:nvSpPr>
        <p:spPr>
          <a:xfrm>
            <a:off x="457200" y="1524001"/>
            <a:ext cx="8305800" cy="3276600"/>
          </a:xfrm>
        </p:spPr>
        <p:txBody>
          <a:bodyPr>
            <a:normAutofit fontScale="92500" lnSpcReduction="20000"/>
          </a:bodyPr>
          <a:lstStyle/>
          <a:p>
            <a:pPr>
              <a:buNone/>
            </a:pPr>
            <a:endParaRPr lang="en-IN" dirty="0"/>
          </a:p>
          <a:p>
            <a:pPr>
              <a:buFont typeface="Wingdings" pitchFamily="2" charset="2"/>
              <a:buChar char="ü"/>
            </a:pPr>
            <a:r>
              <a:rPr lang="en-IN" dirty="0"/>
              <a:t>Section 80D – Any premium paid to take insurance of health of assessee of his family. </a:t>
            </a:r>
          </a:p>
          <a:p>
            <a:pPr>
              <a:buNone/>
            </a:pPr>
            <a:endParaRPr lang="en-IN" dirty="0"/>
          </a:p>
          <a:p>
            <a:pPr>
              <a:buFont typeface="Wingdings" pitchFamily="2" charset="2"/>
              <a:buChar char="ü"/>
            </a:pPr>
            <a:r>
              <a:rPr lang="en-IN" dirty="0"/>
              <a:t>IRDA approved insurance company</a:t>
            </a:r>
          </a:p>
          <a:p>
            <a:pPr>
              <a:buNone/>
            </a:pPr>
            <a:endParaRPr lang="en-IN" dirty="0"/>
          </a:p>
          <a:p>
            <a:pPr>
              <a:buFont typeface="Wingdings" pitchFamily="2" charset="2"/>
              <a:buChar char="ü"/>
            </a:pPr>
            <a:r>
              <a:rPr lang="en-IN" dirty="0"/>
              <a:t>No restriction of foreign travel insurance</a:t>
            </a:r>
          </a:p>
          <a:p>
            <a:pPr lvl="0">
              <a:buNone/>
            </a:pPr>
            <a:endParaRPr lang="en-IN" dirty="0"/>
          </a:p>
          <a:p>
            <a:pPr indent="12700">
              <a:buNone/>
            </a:pPr>
            <a:endParaRPr lang="en-IN" dirty="0"/>
          </a:p>
        </p:txBody>
      </p:sp>
      <p:pic>
        <p:nvPicPr>
          <p:cNvPr id="6145" name="Picture 1" descr="C:\Users\ADMIN\Desktop\download (4).jpg"/>
          <p:cNvPicPr>
            <a:picLocks noChangeAspect="1" noChangeArrowheads="1"/>
          </p:cNvPicPr>
          <p:nvPr/>
        </p:nvPicPr>
        <p:blipFill>
          <a:blip r:embed="rId2"/>
          <a:srcRect/>
          <a:stretch>
            <a:fillRect/>
          </a:stretch>
        </p:blipFill>
        <p:spPr bwMode="auto">
          <a:xfrm>
            <a:off x="3810000" y="4724400"/>
            <a:ext cx="5035641" cy="1933575"/>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762000"/>
          </a:xfrm>
        </p:spPr>
        <p:txBody>
          <a:bodyPr>
            <a:normAutofit fontScale="90000"/>
          </a:bodyPr>
          <a:lstStyle/>
          <a:p>
            <a:pPr lvl="0"/>
            <a:br>
              <a:rPr lang="en-IN" dirty="0"/>
            </a:br>
            <a:br>
              <a:rPr lang="en-IN" dirty="0"/>
            </a:br>
            <a:br>
              <a:rPr lang="en-IN" dirty="0"/>
            </a:br>
            <a:br>
              <a:rPr lang="en-IN" dirty="0"/>
            </a:br>
            <a:br>
              <a:rPr lang="en-IN" dirty="0"/>
            </a:br>
            <a:br>
              <a:rPr lang="en-IN" dirty="0"/>
            </a:br>
            <a:br>
              <a:rPr lang="en-IN" dirty="0"/>
            </a:br>
            <a:r>
              <a:rPr lang="en-IN" b="1" dirty="0"/>
              <a:t>HUF – PPF account</a:t>
            </a:r>
            <a:br>
              <a:rPr lang="en-IN" b="1" dirty="0"/>
            </a:br>
            <a:br>
              <a:rPr lang="en-IN" dirty="0"/>
            </a:br>
            <a:br>
              <a:rPr lang="en-IN" dirty="0"/>
            </a:br>
            <a:br>
              <a:rPr lang="en-IN" dirty="0"/>
            </a:br>
            <a:br>
              <a:rPr lang="en-IN" dirty="0"/>
            </a:br>
            <a:br>
              <a:rPr lang="en-IN" dirty="0"/>
            </a:br>
            <a:br>
              <a:rPr lang="en-IN" dirty="0"/>
            </a:br>
            <a:endParaRPr lang="en-IN" dirty="0"/>
          </a:p>
        </p:txBody>
      </p:sp>
      <p:sp>
        <p:nvSpPr>
          <p:cNvPr id="3" name="Content Placeholder 2"/>
          <p:cNvSpPr>
            <a:spLocks noGrp="1"/>
          </p:cNvSpPr>
          <p:nvPr>
            <p:ph idx="1"/>
          </p:nvPr>
        </p:nvSpPr>
        <p:spPr>
          <a:xfrm>
            <a:off x="457200" y="1752600"/>
            <a:ext cx="8229600" cy="4221163"/>
          </a:xfrm>
        </p:spPr>
        <p:txBody>
          <a:bodyPr>
            <a:normAutofit/>
          </a:bodyPr>
          <a:lstStyle/>
          <a:p>
            <a:pPr>
              <a:buNone/>
            </a:pPr>
            <a:endParaRPr lang="en-IN" dirty="0"/>
          </a:p>
          <a:p>
            <a:pPr>
              <a:buFont typeface="Wingdings" pitchFamily="2" charset="2"/>
              <a:buChar char="ü"/>
            </a:pPr>
            <a:r>
              <a:rPr lang="en-IN" dirty="0"/>
              <a:t>HUF can not open account in the name of HUF</a:t>
            </a:r>
          </a:p>
          <a:p>
            <a:pPr>
              <a:buFont typeface="Wingdings" pitchFamily="2" charset="2"/>
              <a:buChar char="ü"/>
            </a:pPr>
            <a:endParaRPr lang="en-IN" dirty="0"/>
          </a:p>
          <a:p>
            <a:pPr>
              <a:buFont typeface="Wingdings" pitchFamily="2" charset="2"/>
              <a:buChar char="ü"/>
            </a:pPr>
            <a:r>
              <a:rPr lang="en-IN" dirty="0"/>
              <a:t>Only Individual can open PPF account</a:t>
            </a:r>
          </a:p>
          <a:p>
            <a:pPr>
              <a:buNone/>
            </a:pPr>
            <a:endParaRPr lang="en-IN" dirty="0"/>
          </a:p>
          <a:p>
            <a:pPr>
              <a:buFont typeface="Wingdings" pitchFamily="2" charset="2"/>
              <a:buChar char="ü"/>
            </a:pPr>
            <a:r>
              <a:rPr lang="en-IN" dirty="0"/>
              <a:t>HUF can open PPF account in the name of Individual member of HUF</a:t>
            </a:r>
          </a:p>
          <a:p>
            <a:pPr lvl="0">
              <a:buNone/>
            </a:pPr>
            <a:endParaRPr lang="en-IN" dirty="0"/>
          </a:p>
          <a:p>
            <a:pPr indent="12700">
              <a:buNone/>
            </a:pPr>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295400"/>
          </a:xfrm>
        </p:spPr>
        <p:txBody>
          <a:bodyPr>
            <a:normAutofit fontScale="90000"/>
          </a:bodyPr>
          <a:lstStyle/>
          <a:p>
            <a:br>
              <a:rPr lang="en-IN" dirty="0"/>
            </a:br>
            <a:br>
              <a:rPr lang="en-IN" dirty="0"/>
            </a:br>
            <a:br>
              <a:rPr lang="en-IN" dirty="0"/>
            </a:br>
            <a:br>
              <a:rPr lang="en-IN" dirty="0"/>
            </a:br>
            <a:br>
              <a:rPr lang="en-IN" dirty="0"/>
            </a:br>
            <a:br>
              <a:rPr lang="en-IN" dirty="0"/>
            </a:br>
            <a:br>
              <a:rPr lang="en-IN" dirty="0"/>
            </a:br>
            <a:r>
              <a:rPr lang="en-IN" b="1" dirty="0"/>
              <a:t>Carry forward of loss in case of delayed IT Return</a:t>
            </a:r>
            <a:br>
              <a:rPr lang="en-IN" dirty="0"/>
            </a:br>
            <a:br>
              <a:rPr lang="en-IN" dirty="0"/>
            </a:br>
            <a:br>
              <a:rPr lang="en-IN" dirty="0"/>
            </a:br>
            <a:br>
              <a:rPr lang="en-IN" dirty="0"/>
            </a:br>
            <a:br>
              <a:rPr lang="en-IN" dirty="0"/>
            </a:br>
            <a:br>
              <a:rPr lang="en-IN" dirty="0"/>
            </a:br>
            <a:br>
              <a:rPr lang="en-IN" dirty="0"/>
            </a:br>
            <a:endParaRPr lang="en-IN" dirty="0"/>
          </a:p>
        </p:txBody>
      </p:sp>
      <p:sp>
        <p:nvSpPr>
          <p:cNvPr id="3" name="Content Placeholder 2"/>
          <p:cNvSpPr>
            <a:spLocks noGrp="1"/>
          </p:cNvSpPr>
          <p:nvPr>
            <p:ph idx="1"/>
          </p:nvPr>
        </p:nvSpPr>
        <p:spPr>
          <a:xfrm>
            <a:off x="457200" y="2362200"/>
            <a:ext cx="8229600" cy="3611563"/>
          </a:xfrm>
        </p:spPr>
        <p:txBody>
          <a:bodyPr>
            <a:normAutofit/>
          </a:bodyPr>
          <a:lstStyle/>
          <a:p>
            <a:pPr>
              <a:buNone/>
            </a:pPr>
            <a:endParaRPr lang="en-IN" dirty="0"/>
          </a:p>
          <a:p>
            <a:pPr>
              <a:buFont typeface="Wingdings" pitchFamily="2" charset="2"/>
              <a:buChar char="ü"/>
            </a:pPr>
            <a:r>
              <a:rPr lang="en-IN" dirty="0"/>
              <a:t>Section 119(2B) </a:t>
            </a:r>
          </a:p>
          <a:p>
            <a:pPr>
              <a:buFont typeface="Wingdings" pitchFamily="2" charset="2"/>
              <a:buChar char="ü"/>
            </a:pPr>
            <a:r>
              <a:rPr lang="en-IN" dirty="0"/>
              <a:t>Circular No 8/2001</a:t>
            </a:r>
          </a:p>
          <a:p>
            <a:pPr>
              <a:buFont typeface="Wingdings" pitchFamily="2" charset="2"/>
              <a:buChar char="ü"/>
            </a:pPr>
            <a:r>
              <a:rPr lang="en-IN" dirty="0"/>
              <a:t>Powers of PCIT, CCIT, CBDT </a:t>
            </a:r>
          </a:p>
          <a:p>
            <a:pPr lvl="0">
              <a:buNone/>
            </a:pPr>
            <a:endParaRPr lang="en-IN" dirty="0"/>
          </a:p>
          <a:p>
            <a:pPr indent="12700">
              <a:buNone/>
            </a:pP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1295400"/>
          </a:xfrm>
        </p:spPr>
        <p:txBody>
          <a:bodyPr>
            <a:normAutofit fontScale="90000"/>
          </a:bodyPr>
          <a:lstStyle/>
          <a:p>
            <a:pPr algn="l"/>
            <a:br>
              <a:rPr lang="en-IN" dirty="0"/>
            </a:br>
            <a:r>
              <a:rPr lang="en-IN" dirty="0"/>
              <a:t>                       </a:t>
            </a:r>
            <a:r>
              <a:rPr lang="en-IN" b="1" dirty="0"/>
              <a:t>Life Insurance Maturity</a:t>
            </a:r>
            <a:br>
              <a:rPr lang="en-IN" dirty="0"/>
            </a:br>
            <a:br>
              <a:rPr lang="en-IN" dirty="0"/>
            </a:br>
            <a:endParaRPr lang="en-IN" dirty="0"/>
          </a:p>
        </p:txBody>
      </p:sp>
      <p:sp>
        <p:nvSpPr>
          <p:cNvPr id="3" name="Content Placeholder 2"/>
          <p:cNvSpPr>
            <a:spLocks noGrp="1"/>
          </p:cNvSpPr>
          <p:nvPr>
            <p:ph idx="1"/>
          </p:nvPr>
        </p:nvSpPr>
        <p:spPr>
          <a:xfrm>
            <a:off x="457200" y="1752600"/>
            <a:ext cx="8229600" cy="4648200"/>
          </a:xfrm>
        </p:spPr>
        <p:txBody>
          <a:bodyPr>
            <a:normAutofit fontScale="77500" lnSpcReduction="20000"/>
          </a:bodyPr>
          <a:lstStyle/>
          <a:p>
            <a:r>
              <a:rPr lang="en-IN" dirty="0"/>
              <a:t>Proceeds are tax exempt only if Section 10(10D) conditions are fulfilled.</a:t>
            </a:r>
          </a:p>
          <a:p>
            <a:r>
              <a:rPr lang="en-IN" dirty="0"/>
              <a:t>Policy issued after 2012, premium is &lt;= 10% of sum insured.</a:t>
            </a:r>
          </a:p>
          <a:p>
            <a:r>
              <a:rPr lang="en-IN" dirty="0"/>
              <a:t>If wrongly TDS deducted- Report maturity amount in Schedule EI and claim refund.</a:t>
            </a:r>
          </a:p>
          <a:p>
            <a:r>
              <a:rPr lang="en-IN" dirty="0"/>
              <a:t>TDS &amp; Tax Liability in case of premium paid is &lt;= 10% , say five year paying term or single premium. </a:t>
            </a:r>
          </a:p>
          <a:p>
            <a:pPr marL="0" indent="0">
              <a:buNone/>
            </a:pPr>
            <a:endParaRPr lang="en-US" b="1" dirty="0"/>
          </a:p>
          <a:p>
            <a:pPr marL="0" indent="0">
              <a:buNone/>
            </a:pPr>
            <a:r>
              <a:rPr lang="en-US" b="1" dirty="0"/>
              <a:t>Example:</a:t>
            </a:r>
          </a:p>
          <a:p>
            <a:r>
              <a:rPr lang="en-IN" dirty="0"/>
              <a:t>Premium paid Rs 8 </a:t>
            </a:r>
            <a:r>
              <a:rPr lang="en-IN" dirty="0" err="1"/>
              <a:t>lacs</a:t>
            </a:r>
            <a:r>
              <a:rPr lang="en-IN" dirty="0"/>
              <a:t> and maturity amount received Rs 10 </a:t>
            </a:r>
            <a:r>
              <a:rPr lang="en-IN" dirty="0" err="1"/>
              <a:t>lacs</a:t>
            </a:r>
            <a:r>
              <a:rPr lang="en-IN" dirty="0"/>
              <a:t>.</a:t>
            </a:r>
          </a:p>
          <a:p>
            <a:r>
              <a:rPr lang="en-IN" dirty="0"/>
              <a:t>TDS @ 5 % on Rs 2 </a:t>
            </a:r>
            <a:r>
              <a:rPr lang="en-IN" dirty="0" err="1"/>
              <a:t>lacs</a:t>
            </a:r>
            <a:r>
              <a:rPr lang="en-IN" dirty="0"/>
              <a:t> . Taxable income is Rs 2 </a:t>
            </a:r>
            <a:r>
              <a:rPr lang="en-IN" dirty="0" err="1"/>
              <a:t>lacs</a:t>
            </a:r>
            <a:endParaRPr lang="en-IN" dirty="0"/>
          </a:p>
        </p:txBody>
      </p:sp>
      <p:pic>
        <p:nvPicPr>
          <p:cNvPr id="27649" name="Picture 1" descr="C:\Users\ADMIN\Desktop\download.png"/>
          <p:cNvPicPr>
            <a:picLocks noChangeAspect="1" noChangeArrowheads="1"/>
          </p:cNvPicPr>
          <p:nvPr/>
        </p:nvPicPr>
        <p:blipFill>
          <a:blip r:embed="rId2"/>
          <a:srcRect/>
          <a:stretch>
            <a:fillRect/>
          </a:stretch>
        </p:blipFill>
        <p:spPr bwMode="auto">
          <a:xfrm>
            <a:off x="0" y="0"/>
            <a:ext cx="2857500" cy="1600200"/>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1066800"/>
          </a:xfrm>
        </p:spPr>
        <p:txBody>
          <a:bodyPr>
            <a:normAutofit fontScale="90000"/>
          </a:bodyPr>
          <a:lstStyle/>
          <a:p>
            <a:br>
              <a:rPr lang="en-IN" dirty="0"/>
            </a:br>
            <a:br>
              <a:rPr lang="en-IN" dirty="0"/>
            </a:br>
            <a:br>
              <a:rPr lang="en-IN" dirty="0"/>
            </a:br>
            <a:br>
              <a:rPr lang="en-IN" dirty="0"/>
            </a:br>
            <a:br>
              <a:rPr lang="en-IN" dirty="0"/>
            </a:br>
            <a:br>
              <a:rPr lang="en-IN" dirty="0"/>
            </a:br>
            <a:br>
              <a:rPr lang="en-IN" dirty="0"/>
            </a:br>
            <a:r>
              <a:rPr lang="en-IN" b="1" dirty="0"/>
              <a:t>HUF</a:t>
            </a:r>
            <a:r>
              <a:rPr lang="en-IN" dirty="0"/>
              <a:t> </a:t>
            </a:r>
            <a:br>
              <a:rPr lang="en-IN" dirty="0"/>
            </a:br>
            <a:br>
              <a:rPr lang="en-IN" dirty="0"/>
            </a:br>
            <a:br>
              <a:rPr lang="en-IN" dirty="0"/>
            </a:br>
            <a:br>
              <a:rPr lang="en-IN" dirty="0"/>
            </a:br>
            <a:br>
              <a:rPr lang="en-IN" dirty="0"/>
            </a:br>
            <a:br>
              <a:rPr lang="en-IN" dirty="0"/>
            </a:br>
            <a:br>
              <a:rPr lang="en-IN" dirty="0"/>
            </a:br>
            <a:endParaRPr lang="en-IN" dirty="0"/>
          </a:p>
        </p:txBody>
      </p:sp>
      <p:sp>
        <p:nvSpPr>
          <p:cNvPr id="3" name="Content Placeholder 2"/>
          <p:cNvSpPr>
            <a:spLocks noGrp="1"/>
          </p:cNvSpPr>
          <p:nvPr>
            <p:ph idx="1"/>
          </p:nvPr>
        </p:nvSpPr>
        <p:spPr>
          <a:xfrm>
            <a:off x="428596" y="642918"/>
            <a:ext cx="8329642" cy="6000792"/>
          </a:xfrm>
        </p:spPr>
        <p:txBody>
          <a:bodyPr>
            <a:normAutofit fontScale="85000" lnSpcReduction="10000"/>
          </a:bodyPr>
          <a:lstStyle/>
          <a:p>
            <a:pPr>
              <a:buNone/>
            </a:pPr>
            <a:endParaRPr lang="en-IN" dirty="0"/>
          </a:p>
          <a:p>
            <a:pPr>
              <a:buFont typeface="Wingdings" pitchFamily="2" charset="2"/>
              <a:buChar char="ü"/>
            </a:pPr>
            <a:r>
              <a:rPr lang="en-IN" sz="3300" dirty="0"/>
              <a:t>Tool of tax planning</a:t>
            </a:r>
          </a:p>
          <a:p>
            <a:pPr>
              <a:buFont typeface="Wingdings" pitchFamily="2" charset="2"/>
              <a:buChar char="ü"/>
            </a:pPr>
            <a:r>
              <a:rPr lang="en-IN" sz="3300" dirty="0"/>
              <a:t>Hindu includes Jain &amp; Sikh</a:t>
            </a:r>
          </a:p>
          <a:p>
            <a:pPr>
              <a:buFont typeface="Wingdings" pitchFamily="2" charset="2"/>
              <a:buChar char="ü"/>
            </a:pPr>
            <a:r>
              <a:rPr lang="en-IN" sz="3300" dirty="0"/>
              <a:t>Not necessary that members should be staying under one roof</a:t>
            </a:r>
          </a:p>
          <a:p>
            <a:pPr>
              <a:buFont typeface="Wingdings" pitchFamily="2" charset="2"/>
              <a:buChar char="ü"/>
            </a:pPr>
            <a:r>
              <a:rPr lang="en-IN" sz="3300" dirty="0"/>
              <a:t>One male member and another one male or female </a:t>
            </a:r>
          </a:p>
          <a:p>
            <a:pPr>
              <a:buFont typeface="Wingdings" pitchFamily="2" charset="2"/>
              <a:buChar char="ü"/>
            </a:pPr>
            <a:r>
              <a:rPr lang="en-IN" sz="3300" dirty="0"/>
              <a:t>Individual, Son, Son’s wife, Wife, Daughter, Son’s children </a:t>
            </a:r>
          </a:p>
          <a:p>
            <a:pPr>
              <a:buFont typeface="Wingdings" pitchFamily="2" charset="2"/>
              <a:buChar char="ü"/>
            </a:pPr>
            <a:r>
              <a:rPr lang="en-IN" sz="3300" dirty="0"/>
              <a:t>Creation of HUF – As soon as marriage happens, HUF is formed. Not necessary to have a son, Husband and wife/daughter constitutes HUF</a:t>
            </a:r>
          </a:p>
          <a:p>
            <a:pPr>
              <a:buFont typeface="Wingdings" pitchFamily="2" charset="2"/>
              <a:buChar char="ü"/>
            </a:pPr>
            <a:r>
              <a:rPr lang="en-IN" sz="3300" dirty="0"/>
              <a:t>Creation of Capital of HUF</a:t>
            </a:r>
          </a:p>
          <a:p>
            <a:pPr>
              <a:buFont typeface="Wingdings" pitchFamily="2" charset="2"/>
              <a:buChar char="ü"/>
            </a:pPr>
            <a:r>
              <a:rPr lang="en-IN" sz="3300" dirty="0"/>
              <a:t>Partition of HUF</a:t>
            </a:r>
          </a:p>
          <a:p>
            <a:pPr>
              <a:buFont typeface="Wingdings" pitchFamily="2" charset="2"/>
              <a:buChar char="ü"/>
            </a:pPr>
            <a:endParaRPr lang="en-IN" sz="3300" dirty="0"/>
          </a:p>
          <a:p>
            <a:pPr lvl="0">
              <a:buNone/>
            </a:pPr>
            <a:endParaRPr lang="en-IN" dirty="0"/>
          </a:p>
          <a:p>
            <a:pPr indent="12700">
              <a:buNone/>
            </a:pPr>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1066800"/>
          </a:xfrm>
        </p:spPr>
        <p:txBody>
          <a:bodyPr>
            <a:normAutofit fontScale="90000"/>
          </a:bodyPr>
          <a:lstStyle/>
          <a:p>
            <a:br>
              <a:rPr lang="en-IN" dirty="0"/>
            </a:br>
            <a:br>
              <a:rPr lang="en-IN" dirty="0"/>
            </a:br>
            <a:br>
              <a:rPr lang="en-IN" dirty="0"/>
            </a:br>
            <a:br>
              <a:rPr lang="en-IN" dirty="0"/>
            </a:br>
            <a:br>
              <a:rPr lang="en-IN" dirty="0"/>
            </a:br>
            <a:br>
              <a:rPr lang="en-IN" dirty="0"/>
            </a:br>
            <a:br>
              <a:rPr lang="en-IN" dirty="0"/>
            </a:br>
            <a:br>
              <a:rPr lang="en-IN" dirty="0"/>
            </a:br>
            <a:br>
              <a:rPr lang="en-IN" dirty="0"/>
            </a:br>
            <a:br>
              <a:rPr lang="en-IN" dirty="0"/>
            </a:br>
            <a:endParaRPr lang="en-IN" dirty="0"/>
          </a:p>
        </p:txBody>
      </p:sp>
      <p:sp>
        <p:nvSpPr>
          <p:cNvPr id="3" name="Content Placeholder 2"/>
          <p:cNvSpPr>
            <a:spLocks noGrp="1"/>
          </p:cNvSpPr>
          <p:nvPr>
            <p:ph idx="1"/>
          </p:nvPr>
        </p:nvSpPr>
        <p:spPr>
          <a:xfrm>
            <a:off x="428596" y="142852"/>
            <a:ext cx="8329642" cy="6500858"/>
          </a:xfrm>
        </p:spPr>
        <p:txBody>
          <a:bodyPr>
            <a:normAutofit fontScale="85000" lnSpcReduction="20000"/>
          </a:bodyPr>
          <a:lstStyle/>
          <a:p>
            <a:pPr>
              <a:buFont typeface="Wingdings" pitchFamily="2" charset="2"/>
              <a:buChar char="ü"/>
            </a:pPr>
            <a:r>
              <a:rPr lang="en-IN" sz="3300" dirty="0"/>
              <a:t>Gift by donor and Declaration by HUF</a:t>
            </a:r>
          </a:p>
          <a:p>
            <a:pPr>
              <a:buFont typeface="Wingdings" pitchFamily="2" charset="2"/>
              <a:buChar char="ü"/>
            </a:pPr>
            <a:r>
              <a:rPr lang="en-IN" sz="3300" dirty="0"/>
              <a:t>Member of HUF can give gift to HUF</a:t>
            </a:r>
          </a:p>
          <a:p>
            <a:pPr>
              <a:buFont typeface="Wingdings" pitchFamily="2" charset="2"/>
              <a:buChar char="ü"/>
            </a:pPr>
            <a:r>
              <a:rPr lang="en-IN" sz="3300" dirty="0"/>
              <a:t>Gift by member to HUF – Section 64</a:t>
            </a:r>
          </a:p>
          <a:p>
            <a:pPr>
              <a:buFont typeface="Wingdings" pitchFamily="2" charset="2"/>
              <a:buChar char="ü"/>
            </a:pPr>
            <a:r>
              <a:rPr lang="en-IN" sz="3300" dirty="0"/>
              <a:t>Gift by father to son’s HUF – not a relative </a:t>
            </a:r>
          </a:p>
          <a:p>
            <a:pPr>
              <a:buFont typeface="Wingdings" pitchFamily="2" charset="2"/>
              <a:buChar char="ü"/>
            </a:pPr>
            <a:r>
              <a:rPr lang="en-IN" sz="3300" dirty="0"/>
              <a:t>Gift amount considering exemption limit + Chapter VI deduction</a:t>
            </a:r>
          </a:p>
          <a:p>
            <a:pPr>
              <a:buFont typeface="Wingdings" pitchFamily="2" charset="2"/>
              <a:buChar char="ü"/>
            </a:pPr>
            <a:r>
              <a:rPr lang="en-IN" sz="3600" dirty="0"/>
              <a:t>Interest free loan to HUF from member/ non member or outsider </a:t>
            </a:r>
          </a:p>
          <a:p>
            <a:pPr>
              <a:buFont typeface="Wingdings" pitchFamily="2" charset="2"/>
              <a:buChar char="ü"/>
            </a:pPr>
            <a:r>
              <a:rPr lang="en-IN" sz="3600" dirty="0"/>
              <a:t>Precaution - Interest free loan out of interest-bearing funds</a:t>
            </a:r>
          </a:p>
          <a:p>
            <a:pPr>
              <a:buFont typeface="Wingdings" pitchFamily="2" charset="2"/>
              <a:buChar char="ü"/>
            </a:pPr>
            <a:r>
              <a:rPr lang="en-IN" sz="3600" dirty="0"/>
              <a:t>Tax free investment + Income of Income </a:t>
            </a:r>
          </a:p>
          <a:p>
            <a:pPr lvl="0">
              <a:buFont typeface="Wingdings" pitchFamily="2" charset="2"/>
              <a:buChar char="ü"/>
            </a:pPr>
            <a:r>
              <a:rPr lang="en-IN" sz="3600" dirty="0"/>
              <a:t>HUF never dies</a:t>
            </a:r>
          </a:p>
          <a:p>
            <a:pPr>
              <a:buFont typeface="Wingdings" pitchFamily="2" charset="2"/>
              <a:buChar char="ü"/>
            </a:pPr>
            <a:r>
              <a:rPr lang="en-IN" sz="3600" dirty="0"/>
              <a:t>Sale of Property of HUF</a:t>
            </a:r>
          </a:p>
          <a:p>
            <a:pPr lvl="0">
              <a:buFont typeface="Wingdings" pitchFamily="2" charset="2"/>
              <a:buChar char="ü"/>
            </a:pPr>
            <a:r>
              <a:rPr lang="en-IN" sz="3600" dirty="0"/>
              <a:t>9/9/2005- Right of Daughter of a coparcener in HUF Property – SC in </a:t>
            </a:r>
            <a:r>
              <a:rPr lang="en-IN" sz="3600" dirty="0" err="1"/>
              <a:t>Prakash</a:t>
            </a:r>
            <a:r>
              <a:rPr lang="en-IN" sz="3600" dirty="0"/>
              <a:t> &amp; Other </a:t>
            </a:r>
            <a:r>
              <a:rPr lang="en-IN" sz="3600" dirty="0" err="1"/>
              <a:t>vs</a:t>
            </a:r>
            <a:r>
              <a:rPr lang="en-IN" sz="3600" dirty="0"/>
              <a:t> </a:t>
            </a:r>
            <a:r>
              <a:rPr lang="en-IN" sz="3600" dirty="0" err="1"/>
              <a:t>Fulvati</a:t>
            </a:r>
            <a:endParaRPr lang="en-IN" sz="3600" dirty="0"/>
          </a:p>
          <a:p>
            <a:pPr>
              <a:buFont typeface="Wingdings" pitchFamily="2" charset="2"/>
              <a:buChar char="ü"/>
            </a:pPr>
            <a:endParaRPr lang="en-IN" sz="3600" dirty="0"/>
          </a:p>
          <a:p>
            <a:pPr>
              <a:buFont typeface="Wingdings" pitchFamily="2" charset="2"/>
              <a:buChar char="ü"/>
            </a:pPr>
            <a:endParaRPr lang="en-IN" sz="3600" dirty="0"/>
          </a:p>
          <a:p>
            <a:pPr>
              <a:buFont typeface="Wingdings" pitchFamily="2" charset="2"/>
              <a:buChar char="ü"/>
            </a:pPr>
            <a:endParaRPr lang="en-IN" sz="3600" dirty="0"/>
          </a:p>
          <a:p>
            <a:pPr lvl="0">
              <a:buFont typeface="Wingdings" pitchFamily="2" charset="2"/>
              <a:buChar char="ü"/>
            </a:pPr>
            <a:endParaRPr lang="en-IN" sz="3600" dirty="0"/>
          </a:p>
          <a:p>
            <a:pPr>
              <a:buFont typeface="Wingdings" pitchFamily="2" charset="2"/>
              <a:buChar char="ü"/>
            </a:pPr>
            <a:endParaRPr lang="en-IN" sz="3300" dirty="0"/>
          </a:p>
          <a:p>
            <a:pPr>
              <a:buFont typeface="Wingdings" pitchFamily="2" charset="2"/>
              <a:buChar char="ü"/>
            </a:pPr>
            <a:endParaRPr lang="en-IN" sz="3300" dirty="0"/>
          </a:p>
          <a:p>
            <a:pPr lvl="0">
              <a:buNone/>
            </a:pPr>
            <a:endParaRPr lang="en-IN" dirty="0"/>
          </a:p>
          <a:p>
            <a:pPr indent="12700">
              <a:buNone/>
            </a:pPr>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419872"/>
          </a:xfrm>
        </p:spPr>
        <p:txBody>
          <a:bodyPr>
            <a:normAutofit fontScale="85000" lnSpcReduction="20000"/>
          </a:bodyPr>
          <a:lstStyle/>
          <a:p>
            <a:pPr lvl="0">
              <a:buFont typeface="Wingdings" pitchFamily="2" charset="2"/>
              <a:buChar char="ü"/>
            </a:pPr>
            <a:r>
              <a:rPr lang="en-IN" sz="3500" dirty="0"/>
              <a:t>If person has died before 9/9/2005 or daughter has died before 9/9/2005</a:t>
            </a:r>
          </a:p>
          <a:p>
            <a:pPr lvl="0">
              <a:buFont typeface="Wingdings" pitchFamily="2" charset="2"/>
              <a:buChar char="ü"/>
            </a:pPr>
            <a:r>
              <a:rPr lang="en-IN" sz="3500" dirty="0"/>
              <a:t>Who is Karta of HUF – </a:t>
            </a:r>
            <a:r>
              <a:rPr lang="en-IN" sz="3500" dirty="0" err="1"/>
              <a:t>Sujata</a:t>
            </a:r>
            <a:r>
              <a:rPr lang="en-IN" sz="3500" dirty="0"/>
              <a:t> Sharma </a:t>
            </a:r>
            <a:r>
              <a:rPr lang="en-IN" sz="3500" dirty="0" err="1"/>
              <a:t>vs</a:t>
            </a:r>
            <a:r>
              <a:rPr lang="en-IN" sz="3500" dirty="0"/>
              <a:t> Manu Gupta Delhi HC</a:t>
            </a:r>
          </a:p>
          <a:p>
            <a:pPr lvl="0">
              <a:buFont typeface="Wingdings" pitchFamily="2" charset="2"/>
              <a:buChar char="ü"/>
            </a:pPr>
            <a:r>
              <a:rPr lang="en-IN" sz="3500" dirty="0"/>
              <a:t>All members can appoint Karta </a:t>
            </a:r>
          </a:p>
          <a:p>
            <a:pPr lvl="0">
              <a:buFont typeface="Wingdings" pitchFamily="2" charset="2"/>
              <a:buChar char="ü"/>
            </a:pPr>
            <a:r>
              <a:rPr lang="en-IN" sz="3500" dirty="0"/>
              <a:t>Total / Partial Partition</a:t>
            </a:r>
          </a:p>
          <a:p>
            <a:pPr lvl="0">
              <a:buFont typeface="Wingdings" pitchFamily="2" charset="2"/>
              <a:buChar char="ü"/>
            </a:pPr>
            <a:r>
              <a:rPr lang="en-IN" sz="3500" dirty="0"/>
              <a:t>Who can ask for partition </a:t>
            </a:r>
          </a:p>
          <a:p>
            <a:pPr lvl="0">
              <a:buFont typeface="Wingdings" pitchFamily="2" charset="2"/>
              <a:buChar char="ü"/>
            </a:pPr>
            <a:r>
              <a:rPr lang="en-IN" sz="3500" dirty="0"/>
              <a:t>Coparceners – self, son, daughter, Grandson/daughter, Great Grandson/daughter  </a:t>
            </a:r>
          </a:p>
          <a:p>
            <a:pPr lvl="0">
              <a:buFont typeface="Wingdings" pitchFamily="2" charset="2"/>
              <a:buChar char="ü"/>
            </a:pPr>
            <a:r>
              <a:rPr lang="en-IN" sz="3500" dirty="0"/>
              <a:t>Gift by HUF – Family expenditure </a:t>
            </a:r>
          </a:p>
          <a:p>
            <a:pPr lvl="0">
              <a:buFont typeface="Wingdings" pitchFamily="2" charset="2"/>
              <a:buChar char="ü"/>
            </a:pPr>
            <a:r>
              <a:rPr lang="en-IN" sz="3500" dirty="0"/>
              <a:t>Distribution of current income of HUF, uneven distribution </a:t>
            </a:r>
          </a:p>
          <a:p>
            <a:pPr lvl="0">
              <a:buFont typeface="Wingdings" pitchFamily="2" charset="2"/>
              <a:buChar char="ü"/>
            </a:pPr>
            <a:r>
              <a:rPr lang="en-IN" sz="3500" dirty="0"/>
              <a:t>Business of HUF, Profession, Commission income, IT Company </a:t>
            </a:r>
          </a:p>
          <a:p>
            <a:pPr lvl="0">
              <a:buNone/>
            </a:pPr>
            <a:endParaRPr lang="en-IN" dirty="0"/>
          </a:p>
          <a:p>
            <a:pPr indent="12700">
              <a:buNone/>
            </a:pPr>
            <a:endParaRPr lang="en-I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normAutofit fontScale="90000"/>
          </a:bodyPr>
          <a:lstStyle/>
          <a:p>
            <a:pPr lvl="0"/>
            <a:br>
              <a:rPr lang="en-IN" dirty="0"/>
            </a:br>
            <a:br>
              <a:rPr lang="en-IN" dirty="0"/>
            </a:br>
            <a:br>
              <a:rPr lang="en-IN" dirty="0"/>
            </a:br>
            <a:br>
              <a:rPr lang="en-IN" dirty="0"/>
            </a:br>
            <a:br>
              <a:rPr lang="en-IN" dirty="0"/>
            </a:br>
            <a:br>
              <a:rPr lang="en-IN" dirty="0"/>
            </a:br>
            <a:br>
              <a:rPr lang="en-IN" dirty="0"/>
            </a:br>
            <a:r>
              <a:rPr lang="en-IN" b="1" dirty="0"/>
              <a:t>Ornaments</a:t>
            </a:r>
            <a:br>
              <a:rPr lang="en-IN" dirty="0"/>
            </a:br>
            <a:br>
              <a:rPr lang="en-IN" dirty="0"/>
            </a:br>
            <a:br>
              <a:rPr lang="en-IN" dirty="0"/>
            </a:br>
            <a:br>
              <a:rPr lang="en-IN" dirty="0"/>
            </a:br>
            <a:br>
              <a:rPr lang="en-IN" dirty="0"/>
            </a:br>
            <a:br>
              <a:rPr lang="en-IN" dirty="0"/>
            </a:br>
            <a:br>
              <a:rPr lang="en-IN" dirty="0"/>
            </a:br>
            <a:endParaRPr lang="en-IN" dirty="0"/>
          </a:p>
        </p:txBody>
      </p:sp>
      <p:sp>
        <p:nvSpPr>
          <p:cNvPr id="3" name="Content Placeholder 2"/>
          <p:cNvSpPr>
            <a:spLocks noGrp="1"/>
          </p:cNvSpPr>
          <p:nvPr>
            <p:ph idx="1"/>
          </p:nvPr>
        </p:nvSpPr>
        <p:spPr>
          <a:xfrm>
            <a:off x="457200" y="1295400"/>
            <a:ext cx="6629400" cy="4800599"/>
          </a:xfrm>
        </p:spPr>
        <p:txBody>
          <a:bodyPr>
            <a:normAutofit lnSpcReduction="10000"/>
          </a:bodyPr>
          <a:lstStyle/>
          <a:p>
            <a:pPr>
              <a:buFont typeface="Wingdings" pitchFamily="2" charset="2"/>
              <a:buChar char="ü"/>
            </a:pPr>
            <a:r>
              <a:rPr lang="en-IN" dirty="0"/>
              <a:t>Maintain List of ornaments person wise</a:t>
            </a:r>
          </a:p>
          <a:p>
            <a:pPr>
              <a:buFont typeface="Wingdings" pitchFamily="2" charset="2"/>
              <a:buChar char="ü"/>
            </a:pPr>
            <a:r>
              <a:rPr lang="en-IN" dirty="0"/>
              <a:t>Separate lockers or box</a:t>
            </a:r>
          </a:p>
          <a:p>
            <a:pPr>
              <a:buFont typeface="Wingdings" pitchFamily="2" charset="2"/>
              <a:buChar char="ü"/>
            </a:pPr>
            <a:r>
              <a:rPr lang="en-IN" dirty="0"/>
              <a:t>Invoices of purchase</a:t>
            </a:r>
          </a:p>
          <a:p>
            <a:pPr>
              <a:buFont typeface="Wingdings" pitchFamily="2" charset="2"/>
              <a:buChar char="ü"/>
            </a:pPr>
            <a:r>
              <a:rPr lang="en-IN" dirty="0"/>
              <a:t>CBDT Circular No 1916/1994 – </a:t>
            </a:r>
          </a:p>
          <a:p>
            <a:pPr>
              <a:buFont typeface="Wingdings" pitchFamily="2" charset="2"/>
              <a:buChar char="ü"/>
            </a:pPr>
            <a:r>
              <a:rPr lang="en-IN" dirty="0"/>
              <a:t>500gm, 250 gm, 100 gm </a:t>
            </a:r>
          </a:p>
          <a:p>
            <a:pPr>
              <a:buFont typeface="Wingdings" pitchFamily="2" charset="2"/>
              <a:buChar char="ü"/>
            </a:pPr>
            <a:r>
              <a:rPr lang="en-IN" dirty="0"/>
              <a:t>Declared in past years wealth tax returns</a:t>
            </a:r>
          </a:p>
          <a:p>
            <a:pPr>
              <a:buFont typeface="Wingdings" pitchFamily="2" charset="2"/>
              <a:buChar char="ü"/>
            </a:pPr>
            <a:r>
              <a:rPr lang="en-IN" dirty="0"/>
              <a:t>Community practice</a:t>
            </a:r>
          </a:p>
          <a:p>
            <a:pPr>
              <a:buFont typeface="Wingdings" pitchFamily="2" charset="2"/>
              <a:buChar char="ü"/>
            </a:pPr>
            <a:endParaRPr lang="en-IN" dirty="0"/>
          </a:p>
          <a:p>
            <a:pPr lvl="0">
              <a:buNone/>
            </a:pPr>
            <a:endParaRPr lang="en-IN" dirty="0"/>
          </a:p>
          <a:p>
            <a:pPr indent="12700">
              <a:buNone/>
            </a:pPr>
            <a:endParaRPr lang="en-IN" dirty="0"/>
          </a:p>
        </p:txBody>
      </p:sp>
      <p:pic>
        <p:nvPicPr>
          <p:cNvPr id="2049" name="Picture 1" descr="C:\Users\ADMIN\Desktop\download (5).jpg"/>
          <p:cNvPicPr>
            <a:picLocks noChangeAspect="1" noChangeArrowheads="1"/>
          </p:cNvPicPr>
          <p:nvPr/>
        </p:nvPicPr>
        <p:blipFill>
          <a:blip r:embed="rId2"/>
          <a:srcRect/>
          <a:stretch>
            <a:fillRect/>
          </a:stretch>
        </p:blipFill>
        <p:spPr bwMode="auto">
          <a:xfrm>
            <a:off x="6447692" y="1828800"/>
            <a:ext cx="2391508" cy="2590800"/>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85728"/>
            <a:ext cx="8229600" cy="1066800"/>
          </a:xfrm>
        </p:spPr>
        <p:txBody>
          <a:bodyPr>
            <a:normAutofit fontScale="90000"/>
          </a:bodyPr>
          <a:lstStyle/>
          <a:p>
            <a:br>
              <a:rPr lang="en-IN" dirty="0"/>
            </a:br>
            <a:br>
              <a:rPr lang="en-IN" dirty="0"/>
            </a:br>
            <a:br>
              <a:rPr lang="en-IN" dirty="0"/>
            </a:br>
            <a:br>
              <a:rPr lang="en-IN" dirty="0"/>
            </a:br>
            <a:br>
              <a:rPr lang="en-IN" dirty="0"/>
            </a:br>
            <a:br>
              <a:rPr lang="en-IN" dirty="0"/>
            </a:br>
            <a:r>
              <a:rPr lang="en-US" b="1" dirty="0">
                <a:latin typeface="Verdana" pitchFamily="34" charset="0"/>
                <a:ea typeface="Verdana" pitchFamily="34" charset="0"/>
              </a:rPr>
              <a:t>Bogus Billing under GST </a:t>
            </a:r>
            <a:br>
              <a:rPr lang="en-IN" dirty="0"/>
            </a:br>
            <a:br>
              <a:rPr lang="en-IN" dirty="0"/>
            </a:br>
            <a:br>
              <a:rPr lang="en-IN" dirty="0"/>
            </a:br>
            <a:br>
              <a:rPr lang="en-IN" dirty="0"/>
            </a:br>
            <a:br>
              <a:rPr lang="en-IN" dirty="0"/>
            </a:br>
            <a:br>
              <a:rPr lang="en-IN" dirty="0"/>
            </a:br>
            <a:endParaRPr lang="en-IN" dirty="0"/>
          </a:p>
        </p:txBody>
      </p:sp>
      <p:sp>
        <p:nvSpPr>
          <p:cNvPr id="3" name="Content Placeholder 2"/>
          <p:cNvSpPr>
            <a:spLocks noGrp="1"/>
          </p:cNvSpPr>
          <p:nvPr>
            <p:ph idx="1"/>
          </p:nvPr>
        </p:nvSpPr>
        <p:spPr>
          <a:xfrm>
            <a:off x="457200" y="1295400"/>
            <a:ext cx="8472518" cy="5348310"/>
          </a:xfrm>
        </p:spPr>
        <p:txBody>
          <a:bodyPr>
            <a:normAutofit fontScale="70000" lnSpcReduction="20000"/>
          </a:bodyPr>
          <a:lstStyle/>
          <a:p>
            <a:pPr>
              <a:buFont typeface="Wingdings" pitchFamily="2" charset="2"/>
              <a:buChar char="ü"/>
            </a:pPr>
            <a:r>
              <a:rPr lang="en-IN" sz="3400" dirty="0"/>
              <a:t>Penalty Under section 271AAD is applicable </a:t>
            </a:r>
            <a:r>
              <a:rPr lang="en-IN" sz="3400" dirty="0" err="1"/>
              <a:t>w.e.f</a:t>
            </a:r>
            <a:r>
              <a:rPr lang="en-IN" sz="3400" dirty="0"/>
              <a:t> 1.4.2020 for:</a:t>
            </a:r>
          </a:p>
          <a:p>
            <a:pPr indent="379413"/>
            <a:r>
              <a:rPr lang="en-IN" sz="3400" dirty="0"/>
              <a:t>A false entry or</a:t>
            </a:r>
          </a:p>
          <a:p>
            <a:pPr indent="379413"/>
            <a:r>
              <a:rPr lang="en-IN" sz="3400" dirty="0"/>
              <a:t>An Omission of relevant entry to evade tax liability.</a:t>
            </a:r>
          </a:p>
          <a:p>
            <a:pPr>
              <a:buFont typeface="Wingdings" pitchFamily="2" charset="2"/>
              <a:buChar char="ü"/>
            </a:pPr>
            <a:endParaRPr lang="en-IN" sz="3400" dirty="0"/>
          </a:p>
          <a:p>
            <a:pPr>
              <a:buFont typeface="Wingdings" pitchFamily="2" charset="2"/>
              <a:buChar char="ü"/>
            </a:pPr>
            <a:r>
              <a:rPr lang="en-IN" sz="3400" dirty="0"/>
              <a:t>The penalty is over and above the penalty </a:t>
            </a:r>
            <a:r>
              <a:rPr lang="en-IN" sz="3400" dirty="0" err="1"/>
              <a:t>leviable</a:t>
            </a:r>
            <a:r>
              <a:rPr lang="en-IN" sz="3400" dirty="0"/>
              <a:t> under other provisions of the Act.</a:t>
            </a:r>
          </a:p>
          <a:p>
            <a:pPr>
              <a:buFont typeface="Wingdings" pitchFamily="2" charset="2"/>
              <a:buChar char="ü"/>
            </a:pPr>
            <a:endParaRPr lang="en-IN" sz="3400" dirty="0"/>
          </a:p>
          <a:p>
            <a:pPr>
              <a:buFont typeface="Wingdings" pitchFamily="2" charset="2"/>
              <a:buChar char="ü"/>
            </a:pPr>
            <a:r>
              <a:rPr lang="en-IN" sz="3400" dirty="0"/>
              <a:t>Penalty is </a:t>
            </a:r>
            <a:r>
              <a:rPr lang="en-IN" sz="3400" dirty="0" err="1"/>
              <a:t>leviable</a:t>
            </a:r>
            <a:r>
              <a:rPr lang="en-IN" sz="3400" dirty="0"/>
              <a:t> on the </a:t>
            </a:r>
            <a:r>
              <a:rPr lang="en-IN" sz="3400" dirty="0" err="1"/>
              <a:t>Assessee</a:t>
            </a:r>
            <a:r>
              <a:rPr lang="en-IN" sz="3400" dirty="0"/>
              <a:t> and also on ‘any other person' who causes in any manner to make a false entry or omits any entry.</a:t>
            </a:r>
          </a:p>
          <a:p>
            <a:pPr>
              <a:buNone/>
            </a:pPr>
            <a:endParaRPr lang="en-IN" sz="3400" dirty="0"/>
          </a:p>
          <a:p>
            <a:pPr>
              <a:buFont typeface="Wingdings" pitchFamily="2" charset="2"/>
              <a:buChar char="ü"/>
            </a:pPr>
            <a:r>
              <a:rPr lang="en-IN" sz="3400" dirty="0"/>
              <a:t>Any other Person- </a:t>
            </a:r>
          </a:p>
          <a:p>
            <a:pPr indent="100013"/>
            <a:r>
              <a:rPr lang="en-IN" sz="3400" dirty="0"/>
              <a:t>   Middleman</a:t>
            </a:r>
          </a:p>
          <a:p>
            <a:pPr indent="100013"/>
            <a:r>
              <a:rPr lang="en-IN" sz="3400" dirty="0"/>
              <a:t>    AO of the </a:t>
            </a:r>
            <a:r>
              <a:rPr lang="en-IN" sz="3400" dirty="0" err="1"/>
              <a:t>Assessee</a:t>
            </a:r>
            <a:r>
              <a:rPr lang="en-IN" sz="3400" dirty="0"/>
              <a:t> </a:t>
            </a:r>
            <a:r>
              <a:rPr lang="en-IN" sz="3400" dirty="0" err="1"/>
              <a:t>viz</a:t>
            </a:r>
            <a:r>
              <a:rPr lang="en-IN" sz="3400" dirty="0"/>
              <a:t> a </a:t>
            </a:r>
            <a:r>
              <a:rPr lang="en-IN" sz="3400" dirty="0" err="1"/>
              <a:t>viz</a:t>
            </a:r>
            <a:r>
              <a:rPr lang="en-IN" sz="3400" dirty="0"/>
              <a:t> Any other person</a:t>
            </a:r>
          </a:p>
          <a:p>
            <a:pPr indent="100013">
              <a:buNone/>
            </a:pPr>
            <a:endParaRPr lang="en-IN" sz="3400" dirty="0"/>
          </a:p>
          <a:p>
            <a:pPr>
              <a:buFont typeface="Wingdings" pitchFamily="2" charset="2"/>
              <a:buChar char="ü"/>
            </a:pPr>
            <a:endParaRPr lang="en-IN" dirty="0"/>
          </a:p>
          <a:p>
            <a:pPr lvl="0">
              <a:buNone/>
            </a:pPr>
            <a:endParaRPr lang="en-IN" dirty="0"/>
          </a:p>
          <a:p>
            <a:pPr indent="12700">
              <a:buNone/>
            </a:pPr>
            <a:endParaRPr lang="en-IN" dirty="0"/>
          </a:p>
        </p:txBody>
      </p:sp>
      <p:pic>
        <p:nvPicPr>
          <p:cNvPr id="4" name="image5.jpeg"/>
          <p:cNvPicPr/>
          <p:nvPr/>
        </p:nvPicPr>
        <p:blipFill>
          <a:blip r:embed="rId2" cstate="print"/>
          <a:stretch>
            <a:fillRect/>
          </a:stretch>
        </p:blipFill>
        <p:spPr>
          <a:xfrm>
            <a:off x="6215074" y="4357694"/>
            <a:ext cx="2590962" cy="1500198"/>
          </a:xfrm>
          <a:prstGeom prst="rect">
            <a:avLst/>
          </a:prstGeo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85728"/>
            <a:ext cx="8229600" cy="1066800"/>
          </a:xfrm>
        </p:spPr>
        <p:txBody>
          <a:bodyPr>
            <a:normAutofit fontScale="90000"/>
          </a:bodyPr>
          <a:lstStyle/>
          <a:p>
            <a:pPr lvl="0"/>
            <a:br>
              <a:rPr lang="en-IN" dirty="0"/>
            </a:br>
            <a:br>
              <a:rPr lang="en-IN" dirty="0"/>
            </a:br>
            <a:br>
              <a:rPr lang="en-IN" dirty="0"/>
            </a:br>
            <a:br>
              <a:rPr lang="en-IN" dirty="0"/>
            </a:br>
            <a:br>
              <a:rPr lang="en-IN" dirty="0"/>
            </a:br>
            <a:br>
              <a:rPr lang="en-IN" dirty="0"/>
            </a:br>
            <a:br>
              <a:rPr lang="en-IN" dirty="0"/>
            </a:br>
            <a:br>
              <a:rPr lang="en-IN" dirty="0"/>
            </a:br>
            <a:br>
              <a:rPr lang="en-IN" dirty="0"/>
            </a:br>
            <a:br>
              <a:rPr lang="en-IN" dirty="0"/>
            </a:br>
            <a:br>
              <a:rPr lang="en-IN" dirty="0"/>
            </a:br>
            <a:endParaRPr lang="en-IN" dirty="0"/>
          </a:p>
        </p:txBody>
      </p:sp>
      <p:sp>
        <p:nvSpPr>
          <p:cNvPr id="3" name="Content Placeholder 2"/>
          <p:cNvSpPr>
            <a:spLocks noGrp="1"/>
          </p:cNvSpPr>
          <p:nvPr>
            <p:ph idx="1"/>
          </p:nvPr>
        </p:nvSpPr>
        <p:spPr>
          <a:xfrm>
            <a:off x="457200" y="357166"/>
            <a:ext cx="8472518" cy="6286544"/>
          </a:xfrm>
        </p:spPr>
        <p:txBody>
          <a:bodyPr>
            <a:normAutofit/>
          </a:bodyPr>
          <a:lstStyle/>
          <a:p>
            <a:pPr marL="354013" lvl="0" indent="-354013" algn="just">
              <a:buFont typeface="Wingdings" pitchFamily="2" charset="2"/>
              <a:buChar char="Ø"/>
            </a:pPr>
            <a:r>
              <a:rPr lang="en-US" sz="2100" dirty="0">
                <a:latin typeface="Verdana" pitchFamily="34" charset="0"/>
                <a:ea typeface="Verdana" pitchFamily="34" charset="0"/>
              </a:rPr>
              <a:t>False entry is includes </a:t>
            </a:r>
            <a:r>
              <a:rPr lang="en-US" sz="2100" b="1" dirty="0">
                <a:latin typeface="Verdana" pitchFamily="34" charset="0"/>
                <a:ea typeface="Verdana" pitchFamily="34" charset="0"/>
              </a:rPr>
              <a:t>use </a:t>
            </a:r>
            <a:r>
              <a:rPr lang="en-US" sz="2100" dirty="0">
                <a:latin typeface="Verdana" pitchFamily="34" charset="0"/>
                <a:ea typeface="Verdana" pitchFamily="34" charset="0"/>
              </a:rPr>
              <a:t>or </a:t>
            </a:r>
            <a:r>
              <a:rPr lang="en-US" sz="2100" b="1" u="sng" dirty="0">
                <a:latin typeface="Verdana" pitchFamily="34" charset="0"/>
                <a:ea typeface="Verdana" pitchFamily="34" charset="0"/>
              </a:rPr>
              <a:t>intention to use</a:t>
            </a:r>
            <a:r>
              <a:rPr lang="en-US" sz="2100" dirty="0">
                <a:latin typeface="Verdana" pitchFamily="34" charset="0"/>
                <a:ea typeface="Verdana" pitchFamily="34" charset="0"/>
              </a:rPr>
              <a:t>:</a:t>
            </a:r>
          </a:p>
          <a:p>
            <a:pPr marL="717550" indent="-176213" algn="just"/>
            <a:r>
              <a:rPr lang="en-US" sz="2100" dirty="0">
                <a:latin typeface="Verdana" pitchFamily="34" charset="0"/>
                <a:ea typeface="Verdana" pitchFamily="34" charset="0"/>
              </a:rPr>
              <a:t>forged documents, forged invoice or false documentary evidence.</a:t>
            </a:r>
          </a:p>
          <a:p>
            <a:pPr marL="717550" indent="-176213" algn="just"/>
            <a:r>
              <a:rPr lang="en-US" sz="2100" dirty="0">
                <a:latin typeface="Verdana" pitchFamily="34" charset="0"/>
                <a:ea typeface="Verdana" pitchFamily="34" charset="0"/>
              </a:rPr>
              <a:t>invoice issued without issue of goods or services</a:t>
            </a:r>
          </a:p>
          <a:p>
            <a:pPr marL="717550" indent="-176213" algn="just"/>
            <a:r>
              <a:rPr lang="en-US" sz="2100" dirty="0">
                <a:latin typeface="Verdana" pitchFamily="34" charset="0"/>
                <a:ea typeface="Verdana" pitchFamily="34" charset="0"/>
              </a:rPr>
              <a:t>invoice issued to or by a person who does not exist</a:t>
            </a:r>
          </a:p>
          <a:p>
            <a:pPr lvl="1" algn="just"/>
            <a:endParaRPr lang="en-US" sz="2100" dirty="0">
              <a:latin typeface="Verdana" pitchFamily="34" charset="0"/>
              <a:ea typeface="Verdana" pitchFamily="34" charset="0"/>
            </a:endParaRPr>
          </a:p>
          <a:p>
            <a:pPr marL="354013" lvl="1" indent="-354013" algn="just">
              <a:buFont typeface="Wingdings" pitchFamily="2" charset="2"/>
              <a:buChar char="Ø"/>
            </a:pPr>
            <a:r>
              <a:rPr lang="en-US" sz="2100" dirty="0">
                <a:latin typeface="Verdana" pitchFamily="34" charset="0"/>
                <a:ea typeface="Verdana" pitchFamily="34" charset="0"/>
              </a:rPr>
              <a:t>Penalty is a sum equal to the aggregate amount of such false or omitted entry.</a:t>
            </a:r>
          </a:p>
          <a:p>
            <a:pPr marL="354013" lvl="1" indent="-354013" algn="just">
              <a:buFont typeface="Wingdings" pitchFamily="2" charset="2"/>
              <a:buChar char="Ø"/>
            </a:pPr>
            <a:endParaRPr lang="en-US" sz="2100" dirty="0">
              <a:latin typeface="Verdana" pitchFamily="34" charset="0"/>
              <a:ea typeface="Verdana" pitchFamily="34" charset="0"/>
            </a:endParaRPr>
          </a:p>
          <a:p>
            <a:pPr marL="354013" lvl="1" indent="-354013" algn="just">
              <a:buFont typeface="Wingdings" pitchFamily="2" charset="2"/>
              <a:buChar char="Ø"/>
            </a:pPr>
            <a:r>
              <a:rPr lang="en-US" sz="2100" dirty="0">
                <a:latin typeface="Verdana" pitchFamily="34" charset="0"/>
                <a:ea typeface="Verdana" pitchFamily="34" charset="0"/>
              </a:rPr>
              <a:t>Reasonable cause cannot be pleaded in absence of corresponding amendment to Section 273B</a:t>
            </a:r>
          </a:p>
          <a:p>
            <a:pPr marL="0" lvl="1" algn="just"/>
            <a:endParaRPr lang="en-US" sz="2100" dirty="0">
              <a:latin typeface="Verdana" pitchFamily="34" charset="0"/>
              <a:ea typeface="Verdana" pitchFamily="34" charset="0"/>
            </a:endParaRPr>
          </a:p>
          <a:p>
            <a:pPr marL="354013" lvl="1" indent="-354013" algn="just">
              <a:buFont typeface="Wingdings" pitchFamily="2" charset="2"/>
              <a:buChar char="Ø"/>
            </a:pPr>
            <a:r>
              <a:rPr lang="en-US" sz="2100" dirty="0">
                <a:latin typeface="Verdana" pitchFamily="34" charset="0"/>
                <a:ea typeface="Verdana" pitchFamily="34" charset="0"/>
              </a:rPr>
              <a:t>Accommodation Entry – whether covered </a:t>
            </a:r>
          </a:p>
          <a:p>
            <a:pPr marL="0" lvl="1" algn="just"/>
            <a:endParaRPr lang="en-US" sz="2100" dirty="0">
              <a:latin typeface="Verdana" pitchFamily="34" charset="0"/>
              <a:ea typeface="Verdana" pitchFamily="34" charset="0"/>
            </a:endParaRPr>
          </a:p>
          <a:p>
            <a:pPr marL="354013" lvl="1" indent="-354013" algn="just">
              <a:buFont typeface="Wingdings" pitchFamily="2" charset="2"/>
              <a:buChar char="Ø"/>
            </a:pPr>
            <a:r>
              <a:rPr lang="en-US" sz="2100" dirty="0">
                <a:latin typeface="Verdana" pitchFamily="34" charset="0"/>
                <a:ea typeface="Verdana" pitchFamily="34" charset="0"/>
              </a:rPr>
              <a:t>Books of Accounts Maintained</a:t>
            </a:r>
            <a:endParaRPr lang="en-IN" sz="3400" dirty="0"/>
          </a:p>
          <a:p>
            <a:pPr indent="100013">
              <a:buNone/>
            </a:pPr>
            <a:endParaRPr lang="en-IN" sz="3400" dirty="0"/>
          </a:p>
          <a:p>
            <a:pPr>
              <a:buFont typeface="Wingdings" pitchFamily="2" charset="2"/>
              <a:buChar char="ü"/>
            </a:pPr>
            <a:endParaRPr lang="en-IN" dirty="0"/>
          </a:p>
          <a:p>
            <a:pPr lvl="0">
              <a:buNone/>
            </a:pPr>
            <a:endParaRPr lang="en-IN" dirty="0"/>
          </a:p>
          <a:p>
            <a:pPr indent="12700">
              <a:buNone/>
            </a:pPr>
            <a:endParaRPr lang="en-IN"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85728"/>
            <a:ext cx="8229600" cy="1066800"/>
          </a:xfrm>
        </p:spPr>
        <p:txBody>
          <a:bodyPr>
            <a:normAutofit fontScale="90000"/>
          </a:bodyPr>
          <a:lstStyle/>
          <a:p>
            <a:pPr lvl="0"/>
            <a:br>
              <a:rPr lang="en-IN" dirty="0"/>
            </a:br>
            <a:br>
              <a:rPr lang="en-IN" dirty="0"/>
            </a:br>
            <a:br>
              <a:rPr lang="en-IN" dirty="0"/>
            </a:br>
            <a:br>
              <a:rPr lang="en-IN" dirty="0"/>
            </a:br>
            <a:br>
              <a:rPr lang="en-IN" dirty="0"/>
            </a:br>
            <a:br>
              <a:rPr lang="en-IN" dirty="0"/>
            </a:br>
            <a:br>
              <a:rPr lang="en-IN" dirty="0"/>
            </a:br>
            <a:br>
              <a:rPr lang="en-IN" dirty="0"/>
            </a:br>
            <a:br>
              <a:rPr lang="en-IN" dirty="0"/>
            </a:br>
            <a:br>
              <a:rPr lang="en-IN" dirty="0"/>
            </a:br>
            <a:br>
              <a:rPr lang="en-IN" dirty="0"/>
            </a:br>
            <a:endParaRPr lang="en-IN" dirty="0"/>
          </a:p>
        </p:txBody>
      </p:sp>
      <p:sp>
        <p:nvSpPr>
          <p:cNvPr id="3" name="Content Placeholder 2"/>
          <p:cNvSpPr>
            <a:spLocks noGrp="1"/>
          </p:cNvSpPr>
          <p:nvPr>
            <p:ph idx="1"/>
          </p:nvPr>
        </p:nvSpPr>
        <p:spPr>
          <a:xfrm>
            <a:off x="428596" y="0"/>
            <a:ext cx="8501122" cy="6643710"/>
          </a:xfrm>
        </p:spPr>
        <p:txBody>
          <a:bodyPr>
            <a:normAutofit/>
          </a:bodyPr>
          <a:lstStyle/>
          <a:p>
            <a:pPr marL="354013" lvl="0" indent="-354013" algn="just">
              <a:buFont typeface="Wingdings" pitchFamily="2" charset="2"/>
              <a:buChar char="Ø"/>
            </a:pPr>
            <a:endParaRPr lang="en-IN" sz="2100" dirty="0">
              <a:latin typeface="Verdana" pitchFamily="34" charset="0"/>
              <a:ea typeface="Verdana" pitchFamily="34" charset="0"/>
            </a:endParaRPr>
          </a:p>
          <a:p>
            <a:pPr marL="354013" lvl="0" indent="-354013" algn="just">
              <a:buFont typeface="Wingdings" pitchFamily="2" charset="2"/>
              <a:buChar char="Ø"/>
            </a:pPr>
            <a:r>
              <a:rPr lang="en-IN" sz="2100" dirty="0">
                <a:latin typeface="Verdana" pitchFamily="34" charset="0"/>
                <a:ea typeface="Verdana" pitchFamily="34" charset="0"/>
              </a:rPr>
              <a:t>If books not maintained</a:t>
            </a:r>
          </a:p>
          <a:p>
            <a:pPr marL="354013" lvl="0" indent="-354013" algn="just">
              <a:buFont typeface="Wingdings" pitchFamily="2" charset="2"/>
              <a:buChar char="Ø"/>
            </a:pPr>
            <a:r>
              <a:rPr lang="en-IN" sz="2100" dirty="0">
                <a:latin typeface="Verdana" pitchFamily="34" charset="0"/>
                <a:ea typeface="Verdana" pitchFamily="34" charset="0"/>
              </a:rPr>
              <a:t>Books of accounts not required to be maintained</a:t>
            </a:r>
          </a:p>
          <a:p>
            <a:pPr marL="354013" lvl="0" indent="-354013" algn="just">
              <a:buFont typeface="Wingdings" pitchFamily="2" charset="2"/>
              <a:buChar char="Ø"/>
            </a:pPr>
            <a:r>
              <a:rPr lang="en-IN" sz="2100" dirty="0">
                <a:latin typeface="Verdana" pitchFamily="34" charset="0"/>
                <a:ea typeface="Verdana" pitchFamily="34" charset="0"/>
              </a:rPr>
              <a:t>Books of accounts maintained but rejected by the AO</a:t>
            </a:r>
          </a:p>
          <a:p>
            <a:pPr marL="354013" lvl="0" indent="-354013" algn="just">
              <a:buFont typeface="Wingdings" pitchFamily="2" charset="2"/>
              <a:buChar char="Ø"/>
            </a:pPr>
            <a:r>
              <a:rPr lang="en-IN" sz="2100" dirty="0">
                <a:latin typeface="Verdana" pitchFamily="34" charset="0"/>
                <a:ea typeface="Verdana" pitchFamily="34" charset="0"/>
              </a:rPr>
              <a:t>Books of accounts maintained, but fake bills not entered in the books. Example: found on survey- not yet entered in the books</a:t>
            </a:r>
          </a:p>
          <a:p>
            <a:pPr marL="354013" lvl="0" indent="-354013" algn="just">
              <a:buFont typeface="Wingdings" pitchFamily="2" charset="2"/>
              <a:buChar char="Ø"/>
            </a:pPr>
            <a:endParaRPr lang="en-IN" sz="2100" dirty="0">
              <a:latin typeface="Verdana" pitchFamily="34" charset="0"/>
              <a:ea typeface="Verdana" pitchFamily="34" charset="0"/>
            </a:endParaRPr>
          </a:p>
          <a:p>
            <a:pPr marL="354013" lvl="0" indent="-354013" algn="just">
              <a:buFont typeface="Wingdings" pitchFamily="2" charset="2"/>
              <a:buChar char="Ø"/>
            </a:pPr>
            <a:r>
              <a:rPr lang="en-IN" sz="2100" dirty="0">
                <a:latin typeface="Verdana" pitchFamily="34" charset="0"/>
                <a:ea typeface="Verdana" pitchFamily="34" charset="0"/>
              </a:rPr>
              <a:t>Any preceding year </a:t>
            </a:r>
          </a:p>
          <a:p>
            <a:pPr marL="354013" lvl="0" indent="-354013" algn="just">
              <a:buNone/>
            </a:pPr>
            <a:endParaRPr lang="en-IN" sz="2100" dirty="0">
              <a:latin typeface="Verdana" pitchFamily="34" charset="0"/>
              <a:ea typeface="Verdana" pitchFamily="34" charset="0"/>
            </a:endParaRPr>
          </a:p>
          <a:p>
            <a:pPr marL="354013" lvl="0" indent="-354013" algn="just">
              <a:buFont typeface="Wingdings" pitchFamily="2" charset="2"/>
              <a:buChar char="Ø"/>
            </a:pPr>
            <a:r>
              <a:rPr lang="en-IN" sz="2100" dirty="0">
                <a:latin typeface="Verdana" pitchFamily="34" charset="0"/>
                <a:ea typeface="Verdana" pitchFamily="34" charset="0"/>
              </a:rPr>
              <a:t>Discretionary powers of the AO</a:t>
            </a:r>
          </a:p>
          <a:p>
            <a:pPr marL="354013" lvl="0" indent="-354013" algn="just">
              <a:buFont typeface="Wingdings" pitchFamily="2" charset="2"/>
              <a:buChar char="Ø"/>
            </a:pPr>
            <a:r>
              <a:rPr lang="en-IN" sz="2100" dirty="0">
                <a:latin typeface="Verdana" pitchFamily="34" charset="0"/>
                <a:ea typeface="Verdana" pitchFamily="34" charset="0"/>
              </a:rPr>
              <a:t>Words used – MAY</a:t>
            </a:r>
          </a:p>
          <a:p>
            <a:pPr marL="354013" lvl="0" indent="-354013" algn="just">
              <a:buFont typeface="Wingdings" pitchFamily="2" charset="2"/>
              <a:buChar char="Ø"/>
            </a:pPr>
            <a:r>
              <a:rPr lang="en-IN" sz="2100" dirty="0">
                <a:latin typeface="Verdana" pitchFamily="34" charset="0"/>
                <a:ea typeface="Verdana" pitchFamily="34" charset="0"/>
              </a:rPr>
              <a:t>Judicial discretion and not the arbitrary discretion</a:t>
            </a:r>
          </a:p>
          <a:p>
            <a:pPr marL="354013" lvl="0" indent="-354013" algn="just">
              <a:buFont typeface="Wingdings" pitchFamily="2" charset="2"/>
              <a:buChar char="Ø"/>
            </a:pPr>
            <a:endParaRPr lang="en-IN" sz="2100" dirty="0">
              <a:latin typeface="Verdana" pitchFamily="34" charset="0"/>
              <a:ea typeface="Verdana" pitchFamily="34" charset="0"/>
            </a:endParaRPr>
          </a:p>
          <a:p>
            <a:pPr marL="354013" lvl="0" indent="-354013" algn="just">
              <a:buFont typeface="Wingdings" pitchFamily="2" charset="2"/>
              <a:buChar char="Ø"/>
            </a:pPr>
            <a:r>
              <a:rPr lang="en-IN" sz="2100" dirty="0">
                <a:latin typeface="Verdana" pitchFamily="34" charset="0"/>
                <a:ea typeface="Verdana" pitchFamily="34" charset="0"/>
              </a:rPr>
              <a:t>Burden of Proof – primarily on the AO</a:t>
            </a:r>
            <a:endParaRPr lang="en-IN" sz="3400" dirty="0"/>
          </a:p>
          <a:p>
            <a:pPr>
              <a:buFont typeface="Wingdings" pitchFamily="2" charset="2"/>
              <a:buChar char="ü"/>
            </a:pPr>
            <a:endParaRPr lang="en-IN" dirty="0"/>
          </a:p>
          <a:p>
            <a:pPr lvl="0">
              <a:buNone/>
            </a:pPr>
            <a:endParaRPr lang="en-IN" dirty="0"/>
          </a:p>
          <a:p>
            <a:pPr indent="12700">
              <a:buNone/>
            </a:pPr>
            <a:endParaRPr lang="en-IN"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85728"/>
            <a:ext cx="8229600" cy="1066800"/>
          </a:xfrm>
        </p:spPr>
        <p:txBody>
          <a:bodyPr>
            <a:normAutofit fontScale="90000"/>
          </a:bodyPr>
          <a:lstStyle/>
          <a:p>
            <a:pPr lvl="0"/>
            <a:br>
              <a:rPr lang="en-IN" dirty="0"/>
            </a:br>
            <a:br>
              <a:rPr lang="en-IN" dirty="0"/>
            </a:br>
            <a:br>
              <a:rPr lang="en-IN" dirty="0"/>
            </a:br>
            <a:br>
              <a:rPr lang="en-IN" dirty="0"/>
            </a:br>
            <a:br>
              <a:rPr lang="en-IN" dirty="0"/>
            </a:br>
            <a:br>
              <a:rPr lang="en-IN" dirty="0"/>
            </a:br>
            <a:br>
              <a:rPr lang="en-IN" dirty="0"/>
            </a:br>
            <a:br>
              <a:rPr lang="en-IN" dirty="0"/>
            </a:br>
            <a:br>
              <a:rPr lang="en-IN" dirty="0"/>
            </a:br>
            <a:br>
              <a:rPr lang="en-IN" dirty="0"/>
            </a:br>
            <a:br>
              <a:rPr lang="en-IN" dirty="0"/>
            </a:br>
            <a:endParaRPr lang="en-IN" dirty="0"/>
          </a:p>
        </p:txBody>
      </p:sp>
      <p:sp>
        <p:nvSpPr>
          <p:cNvPr id="3" name="Content Placeholder 2"/>
          <p:cNvSpPr>
            <a:spLocks noGrp="1"/>
          </p:cNvSpPr>
          <p:nvPr>
            <p:ph idx="1"/>
          </p:nvPr>
        </p:nvSpPr>
        <p:spPr>
          <a:xfrm>
            <a:off x="457200" y="357166"/>
            <a:ext cx="8472518" cy="6286544"/>
          </a:xfrm>
        </p:spPr>
        <p:txBody>
          <a:bodyPr>
            <a:normAutofit/>
          </a:bodyPr>
          <a:lstStyle/>
          <a:p>
            <a:pPr marL="354013" lvl="0" indent="-354013" algn="just">
              <a:buFont typeface="Wingdings" pitchFamily="2" charset="2"/>
              <a:buChar char="Ø"/>
            </a:pPr>
            <a:r>
              <a:rPr lang="en-IN" sz="2100" dirty="0">
                <a:latin typeface="Verdana" pitchFamily="34" charset="0"/>
                <a:ea typeface="Verdana" pitchFamily="34" charset="0"/>
              </a:rPr>
              <a:t>In the recent past after the launch of Goods &amp; Services Tax (GST),  several cases of fraudulent input tax credit (ITC) claim have been  caught by the GST authorities. In these cases, fake invoices are  obtained by suppliers registered under GST to fraudulently claim  ITC and reduce their GST liability. These invoices are found to be  issued by racketeers who do not actually carry on any business or  profession. They only issue invoices without actually supplying  any goods or services. The GST shown to have been charged on  such invoices is neither paid nor is intended to be paid. Such  fraudulent arrangements deserve to be dealt with harsher  provisions under the Act.</a:t>
            </a:r>
          </a:p>
          <a:p>
            <a:pPr marL="12700" marR="5080" lvl="0" indent="0" algn="just">
              <a:spcBef>
                <a:spcPts val="95"/>
              </a:spcBef>
              <a:buNone/>
              <a:defRPr/>
            </a:pPr>
            <a:endParaRPr lang="en-US" sz="2000" b="1" dirty="0">
              <a:solidFill>
                <a:prstClr val="black"/>
              </a:solidFill>
              <a:latin typeface="Verdana" pitchFamily="34" charset="0"/>
              <a:ea typeface="Verdana" pitchFamily="34" charset="0"/>
            </a:endParaRPr>
          </a:p>
          <a:p>
            <a:pPr lvl="0" algn="just">
              <a:buNone/>
            </a:pPr>
            <a:r>
              <a:rPr lang="en-US" sz="2400" b="1" spc="-5" dirty="0">
                <a:latin typeface="Verdana" pitchFamily="34" charset="0"/>
                <a:ea typeface="Verdana" pitchFamily="34" charset="0"/>
              </a:rPr>
              <a:t>The </a:t>
            </a:r>
            <a:r>
              <a:rPr lang="en-US" sz="2500" b="1" spc="-10" dirty="0">
                <a:latin typeface="Verdana" pitchFamily="34" charset="0"/>
                <a:ea typeface="Verdana" pitchFamily="34" charset="0"/>
              </a:rPr>
              <a:t>justification </a:t>
            </a:r>
            <a:r>
              <a:rPr lang="en-US" sz="2500" b="1" spc="-20" dirty="0">
                <a:latin typeface="Verdana" pitchFamily="34" charset="0"/>
                <a:ea typeface="Verdana" pitchFamily="34" charset="0"/>
              </a:rPr>
              <a:t>for </a:t>
            </a:r>
            <a:r>
              <a:rPr lang="en-US" sz="2500" b="1" spc="-10" dirty="0">
                <a:latin typeface="Verdana" pitchFamily="34" charset="0"/>
                <a:ea typeface="Verdana" pitchFamily="34" charset="0"/>
              </a:rPr>
              <a:t>such </a:t>
            </a:r>
            <a:r>
              <a:rPr lang="en-US" sz="2500" b="1" spc="-5" dirty="0">
                <a:latin typeface="Verdana" pitchFamily="34" charset="0"/>
                <a:ea typeface="Verdana" pitchFamily="34" charset="0"/>
              </a:rPr>
              <a:t>a </a:t>
            </a:r>
          </a:p>
          <a:p>
            <a:pPr lvl="0" algn="just">
              <a:buNone/>
            </a:pPr>
            <a:r>
              <a:rPr lang="en-US" sz="2500" b="1" spc="-10" dirty="0">
                <a:latin typeface="Verdana" pitchFamily="34" charset="0"/>
                <a:ea typeface="Verdana" pitchFamily="34" charset="0"/>
              </a:rPr>
              <a:t>HARSH penalty </a:t>
            </a:r>
            <a:r>
              <a:rPr lang="en-US" sz="2500" b="1" spc="-5" dirty="0">
                <a:latin typeface="Verdana" pitchFamily="34" charset="0"/>
                <a:ea typeface="Verdana" pitchFamily="34" charset="0"/>
              </a:rPr>
              <a:t>as per</a:t>
            </a:r>
          </a:p>
          <a:p>
            <a:pPr lvl="0" algn="just">
              <a:buNone/>
            </a:pPr>
            <a:r>
              <a:rPr lang="en-US" sz="2500" b="1" spc="-5" dirty="0">
                <a:latin typeface="Verdana" pitchFamily="34" charset="0"/>
                <a:ea typeface="Verdana" pitchFamily="34" charset="0"/>
              </a:rPr>
              <a:t> </a:t>
            </a:r>
            <a:r>
              <a:rPr lang="en-US" sz="2500" b="1" spc="-20" dirty="0">
                <a:latin typeface="Verdana" pitchFamily="34" charset="0"/>
                <a:ea typeface="Verdana" pitchFamily="34" charset="0"/>
              </a:rPr>
              <a:t>Memorandum</a:t>
            </a:r>
            <a:r>
              <a:rPr lang="en-US" sz="2500" b="1" spc="-10" dirty="0">
                <a:latin typeface="Verdana" pitchFamily="34" charset="0"/>
                <a:ea typeface="Verdana" pitchFamily="34" charset="0"/>
              </a:rPr>
              <a:t> </a:t>
            </a:r>
            <a:r>
              <a:rPr lang="en-US" sz="2400" b="1" spc="-5" dirty="0">
                <a:latin typeface="Verdana" pitchFamily="34" charset="0"/>
                <a:ea typeface="Verdana" pitchFamily="34" charset="0"/>
              </a:rPr>
              <a:t>Explaining </a:t>
            </a:r>
            <a:r>
              <a:rPr lang="en-US" sz="2400" b="1" spc="-10" dirty="0">
                <a:latin typeface="Verdana" pitchFamily="34" charset="0"/>
                <a:ea typeface="Verdana" pitchFamily="34" charset="0"/>
              </a:rPr>
              <a:t>the</a:t>
            </a:r>
          </a:p>
          <a:p>
            <a:pPr lvl="0" algn="just">
              <a:buNone/>
            </a:pPr>
            <a:r>
              <a:rPr lang="en-US" sz="2400" b="1" spc="20" dirty="0">
                <a:latin typeface="Verdana" pitchFamily="34" charset="0"/>
                <a:ea typeface="Verdana" pitchFamily="34" charset="0"/>
              </a:rPr>
              <a:t> </a:t>
            </a:r>
            <a:r>
              <a:rPr lang="en-US" sz="2400" b="1" spc="-10" dirty="0">
                <a:latin typeface="Verdana" pitchFamily="34" charset="0"/>
                <a:ea typeface="Verdana" pitchFamily="34" charset="0"/>
              </a:rPr>
              <a:t>provisions</a:t>
            </a:r>
            <a:endParaRPr lang="en-IN" sz="2500" dirty="0"/>
          </a:p>
          <a:p>
            <a:pPr indent="12700">
              <a:buNone/>
            </a:pPr>
            <a:endParaRPr lang="en-IN" dirty="0"/>
          </a:p>
        </p:txBody>
      </p:sp>
      <p:sp>
        <p:nvSpPr>
          <p:cNvPr id="4" name="Rounded Rectangle 8">
            <a:extLst>
              <a:ext uri="{FF2B5EF4-FFF2-40B4-BE49-F238E27FC236}">
                <a16:creationId xmlns:a16="http://schemas.microsoft.com/office/drawing/2014/main" id="{B396EC5A-2F6F-403A-8F31-4E8A674EEA18}"/>
              </a:ext>
            </a:extLst>
          </p:cNvPr>
          <p:cNvSpPr/>
          <p:nvPr/>
        </p:nvSpPr>
        <p:spPr>
          <a:xfrm>
            <a:off x="357158" y="4572008"/>
            <a:ext cx="5628308" cy="1871725"/>
          </a:xfrm>
          <a:prstGeom prst="roundRect">
            <a:avLst/>
          </a:prstGeom>
          <a:noFill/>
          <a:ln w="57150">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object 4"/>
          <p:cNvSpPr/>
          <p:nvPr/>
        </p:nvSpPr>
        <p:spPr>
          <a:xfrm>
            <a:off x="6500826" y="4786322"/>
            <a:ext cx="2376264" cy="1296144"/>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85728"/>
            <a:ext cx="8229600" cy="1066800"/>
          </a:xfrm>
        </p:spPr>
        <p:txBody>
          <a:bodyPr>
            <a:normAutofit fontScale="90000"/>
          </a:bodyPr>
          <a:lstStyle/>
          <a:p>
            <a:br>
              <a:rPr lang="en-IN" dirty="0"/>
            </a:br>
            <a:br>
              <a:rPr lang="en-IN" dirty="0"/>
            </a:br>
            <a:br>
              <a:rPr lang="en-IN" dirty="0"/>
            </a:br>
            <a:br>
              <a:rPr lang="en-IN" dirty="0"/>
            </a:br>
            <a:br>
              <a:rPr lang="en-IN" dirty="0"/>
            </a:br>
            <a:br>
              <a:rPr lang="en-IN" dirty="0"/>
            </a:br>
            <a:br>
              <a:rPr lang="en-IN" dirty="0"/>
            </a:br>
            <a:r>
              <a:rPr lang="en-US" b="1" spc="-20" dirty="0">
                <a:latin typeface="Verdana" panose="020B0604030504040204" pitchFamily="34" charset="0"/>
                <a:ea typeface="Verdana" panose="020B0604030504040204" pitchFamily="34" charset="0"/>
                <a:cs typeface="Carlito"/>
              </a:rPr>
              <a:t>Examples </a:t>
            </a:r>
            <a:r>
              <a:rPr lang="en-US" b="1" spc="-5" dirty="0">
                <a:latin typeface="Verdana" panose="020B0604030504040204" pitchFamily="34" charset="0"/>
                <a:ea typeface="Verdana" panose="020B0604030504040204" pitchFamily="34" charset="0"/>
                <a:cs typeface="Carlito"/>
              </a:rPr>
              <a:t>of </a:t>
            </a:r>
            <a:r>
              <a:rPr lang="en-US" b="1" spc="-15" dirty="0">
                <a:latin typeface="Verdana" panose="020B0604030504040204" pitchFamily="34" charset="0"/>
                <a:ea typeface="Verdana" panose="020B0604030504040204" pitchFamily="34" charset="0"/>
                <a:cs typeface="Carlito"/>
              </a:rPr>
              <a:t>cases</a:t>
            </a:r>
            <a:r>
              <a:rPr lang="en-US" b="1" spc="65" dirty="0">
                <a:latin typeface="Verdana" panose="020B0604030504040204" pitchFamily="34" charset="0"/>
                <a:ea typeface="Verdana" panose="020B0604030504040204" pitchFamily="34" charset="0"/>
                <a:cs typeface="Carlito"/>
              </a:rPr>
              <a:t> </a:t>
            </a:r>
            <a:r>
              <a:rPr lang="en-US" b="1" spc="-30" dirty="0">
                <a:latin typeface="Verdana" panose="020B0604030504040204" pitchFamily="34" charset="0"/>
                <a:ea typeface="Verdana" panose="020B0604030504040204" pitchFamily="34" charset="0"/>
                <a:cs typeface="Carlito"/>
              </a:rPr>
              <a:t>covered</a:t>
            </a:r>
            <a:br>
              <a:rPr lang="en-US" b="1" dirty="0">
                <a:latin typeface="Verdana" panose="020B0604030504040204" pitchFamily="34" charset="0"/>
                <a:ea typeface="Verdana" panose="020B0604030504040204" pitchFamily="34" charset="0"/>
                <a:cs typeface="Carlito"/>
              </a:rPr>
            </a:br>
            <a:br>
              <a:rPr lang="en-IN" dirty="0"/>
            </a:br>
            <a:br>
              <a:rPr lang="en-IN" dirty="0"/>
            </a:br>
            <a:br>
              <a:rPr lang="en-IN" dirty="0"/>
            </a:br>
            <a:br>
              <a:rPr lang="en-IN" dirty="0"/>
            </a:br>
            <a:br>
              <a:rPr lang="en-IN" dirty="0"/>
            </a:br>
            <a:br>
              <a:rPr lang="en-IN" dirty="0"/>
            </a:br>
            <a:endParaRPr lang="en-IN" dirty="0"/>
          </a:p>
        </p:txBody>
      </p:sp>
      <p:sp>
        <p:nvSpPr>
          <p:cNvPr id="3" name="Content Placeholder 2"/>
          <p:cNvSpPr>
            <a:spLocks noGrp="1"/>
          </p:cNvSpPr>
          <p:nvPr>
            <p:ph idx="1"/>
          </p:nvPr>
        </p:nvSpPr>
        <p:spPr>
          <a:xfrm>
            <a:off x="357158" y="1509690"/>
            <a:ext cx="8472518" cy="5348310"/>
          </a:xfrm>
        </p:spPr>
        <p:txBody>
          <a:bodyPr>
            <a:normAutofit/>
          </a:bodyPr>
          <a:lstStyle/>
          <a:p>
            <a:pPr>
              <a:buFont typeface="Wingdings" pitchFamily="2" charset="2"/>
              <a:buChar char="ü"/>
            </a:pPr>
            <a:r>
              <a:rPr lang="en-IN" sz="3400" dirty="0"/>
              <a:t> Fake Bills</a:t>
            </a:r>
          </a:p>
          <a:p>
            <a:pPr>
              <a:buFont typeface="Wingdings" pitchFamily="2" charset="2"/>
              <a:buChar char="ü"/>
            </a:pPr>
            <a:r>
              <a:rPr lang="en-IN" sz="3400" dirty="0"/>
              <a:t> Forged documents</a:t>
            </a:r>
          </a:p>
          <a:p>
            <a:pPr>
              <a:buFont typeface="Wingdings" pitchFamily="2" charset="2"/>
              <a:buChar char="ü"/>
            </a:pPr>
            <a:r>
              <a:rPr lang="en-IN" sz="3400" dirty="0"/>
              <a:t> Bills without actual supply of goods or services</a:t>
            </a:r>
          </a:p>
          <a:p>
            <a:pPr>
              <a:buFont typeface="Wingdings" pitchFamily="2" charset="2"/>
              <a:buChar char="ü"/>
            </a:pPr>
            <a:r>
              <a:rPr lang="en-IN" sz="3400" dirty="0"/>
              <a:t> Person issuing the invoice does not exist</a:t>
            </a:r>
          </a:p>
          <a:p>
            <a:pPr>
              <a:buFont typeface="Wingdings" pitchFamily="2" charset="2"/>
              <a:buChar char="ü"/>
            </a:pPr>
            <a:r>
              <a:rPr lang="en-IN" sz="3400" dirty="0"/>
              <a:t> Omission of entry in books to evade tax</a:t>
            </a:r>
          </a:p>
          <a:p>
            <a:pPr>
              <a:buNone/>
            </a:pPr>
            <a:endParaRPr lang="en-IN" dirty="0"/>
          </a:p>
          <a:p>
            <a:pPr lvl="0">
              <a:buNone/>
            </a:pPr>
            <a:endParaRPr lang="en-IN" dirty="0"/>
          </a:p>
          <a:p>
            <a:pPr indent="12700">
              <a:buNone/>
            </a:pPr>
            <a:endParaRPr lang="en-IN"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normAutofit fontScale="90000"/>
          </a:bodyPr>
          <a:lstStyle/>
          <a:p>
            <a:br>
              <a:rPr lang="en-IN" dirty="0"/>
            </a:br>
            <a:br>
              <a:rPr lang="en-IN" dirty="0"/>
            </a:br>
            <a:br>
              <a:rPr lang="en-IN" dirty="0"/>
            </a:br>
            <a:br>
              <a:rPr lang="en-IN" dirty="0"/>
            </a:br>
            <a:br>
              <a:rPr lang="en-IN" dirty="0"/>
            </a:br>
            <a:br>
              <a:rPr lang="en-IN" dirty="0"/>
            </a:br>
            <a:br>
              <a:rPr lang="en-IN" dirty="0"/>
            </a:br>
            <a:r>
              <a:rPr lang="en-IN" b="1" dirty="0"/>
              <a:t>Succession</a:t>
            </a:r>
            <a:br>
              <a:rPr lang="en-IN" b="1" dirty="0"/>
            </a:br>
            <a:br>
              <a:rPr lang="en-IN" dirty="0"/>
            </a:br>
            <a:br>
              <a:rPr lang="en-IN" dirty="0"/>
            </a:br>
            <a:br>
              <a:rPr lang="en-IN" dirty="0"/>
            </a:br>
            <a:br>
              <a:rPr lang="en-IN" dirty="0"/>
            </a:br>
            <a:br>
              <a:rPr lang="en-IN" dirty="0"/>
            </a:br>
            <a:br>
              <a:rPr lang="en-IN" dirty="0"/>
            </a:br>
            <a:br>
              <a:rPr lang="en-IN" dirty="0"/>
            </a:br>
            <a:endParaRPr lang="en-IN" dirty="0"/>
          </a:p>
        </p:txBody>
      </p:sp>
      <p:sp>
        <p:nvSpPr>
          <p:cNvPr id="3" name="Content Placeholder 2"/>
          <p:cNvSpPr>
            <a:spLocks noGrp="1"/>
          </p:cNvSpPr>
          <p:nvPr>
            <p:ph idx="1"/>
          </p:nvPr>
        </p:nvSpPr>
        <p:spPr>
          <a:xfrm>
            <a:off x="457200" y="1000108"/>
            <a:ext cx="8329642" cy="5572164"/>
          </a:xfrm>
        </p:spPr>
        <p:txBody>
          <a:bodyPr>
            <a:normAutofit fontScale="92500" lnSpcReduction="20000"/>
          </a:bodyPr>
          <a:lstStyle/>
          <a:p>
            <a:pPr>
              <a:buFont typeface="Wingdings" pitchFamily="2" charset="2"/>
              <a:buChar char="ü"/>
            </a:pPr>
            <a:r>
              <a:rPr lang="en-IN" dirty="0"/>
              <a:t>Indian Succession Act 1925 </a:t>
            </a:r>
          </a:p>
          <a:p>
            <a:pPr>
              <a:buFont typeface="Wingdings" pitchFamily="2" charset="2"/>
              <a:buChar char="ü"/>
            </a:pPr>
            <a:r>
              <a:rPr lang="en-IN" dirty="0"/>
              <a:t>Will </a:t>
            </a:r>
          </a:p>
          <a:p>
            <a:pPr>
              <a:buFont typeface="Wingdings" pitchFamily="2" charset="2"/>
              <a:buChar char="ü"/>
            </a:pPr>
            <a:r>
              <a:rPr lang="en-IN" dirty="0"/>
              <a:t>Registered – Visit personally – If person is immobile?</a:t>
            </a:r>
          </a:p>
          <a:p>
            <a:pPr>
              <a:buFont typeface="Wingdings" pitchFamily="2" charset="2"/>
              <a:buChar char="ü"/>
            </a:pPr>
            <a:r>
              <a:rPr lang="en-IN" dirty="0"/>
              <a:t>Unregistered</a:t>
            </a:r>
          </a:p>
          <a:p>
            <a:pPr>
              <a:buFont typeface="Wingdings" pitchFamily="2" charset="2"/>
              <a:buChar char="ü"/>
            </a:pPr>
            <a:r>
              <a:rPr lang="en-IN" dirty="0"/>
              <a:t>Registration after Death</a:t>
            </a:r>
          </a:p>
          <a:p>
            <a:pPr>
              <a:buFont typeface="Wingdings" pitchFamily="2" charset="2"/>
              <a:buChar char="ü"/>
            </a:pPr>
            <a:r>
              <a:rPr lang="en-IN" dirty="0"/>
              <a:t>Joint Account</a:t>
            </a:r>
          </a:p>
          <a:p>
            <a:pPr>
              <a:buFont typeface="Wingdings" pitchFamily="2" charset="2"/>
              <a:buChar char="ü"/>
            </a:pPr>
            <a:r>
              <a:rPr lang="en-IN" dirty="0"/>
              <a:t>Nominee – Owner or Trustee?</a:t>
            </a:r>
          </a:p>
          <a:p>
            <a:pPr>
              <a:buFont typeface="Wingdings" pitchFamily="2" charset="2"/>
              <a:buChar char="ü"/>
            </a:pPr>
            <a:r>
              <a:rPr lang="en-IN" dirty="0"/>
              <a:t>Hindu Succession Act 1956 – Intestate Death </a:t>
            </a:r>
          </a:p>
          <a:p>
            <a:pPr>
              <a:buFont typeface="Wingdings" pitchFamily="2" charset="2"/>
              <a:buChar char="ü"/>
            </a:pPr>
            <a:r>
              <a:rPr lang="en-IN" dirty="0"/>
              <a:t>Applies to Hindu, child of both parents Hindu, if child born to one parent following Hindu and another following another religion </a:t>
            </a:r>
          </a:p>
          <a:p>
            <a:pPr lvl="0">
              <a:buNone/>
            </a:pPr>
            <a:endParaRPr lang="en-IN" dirty="0"/>
          </a:p>
          <a:p>
            <a:pPr indent="12700">
              <a:buNone/>
            </a:pP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914400"/>
          </a:xfrm>
        </p:spPr>
        <p:txBody>
          <a:bodyPr>
            <a:normAutofit fontScale="90000"/>
          </a:bodyPr>
          <a:lstStyle/>
          <a:p>
            <a:pPr lvl="0"/>
            <a:r>
              <a:rPr lang="en-IN" b="1" dirty="0"/>
              <a:t>Share Trading, F &amp; O Business</a:t>
            </a:r>
            <a:br>
              <a:rPr lang="en-IN" dirty="0"/>
            </a:br>
            <a:br>
              <a:rPr lang="en-IN" dirty="0"/>
            </a:br>
            <a:endParaRPr lang="en-IN" dirty="0"/>
          </a:p>
        </p:txBody>
      </p:sp>
      <p:sp>
        <p:nvSpPr>
          <p:cNvPr id="3" name="Content Placeholder 2"/>
          <p:cNvSpPr>
            <a:spLocks noGrp="1"/>
          </p:cNvSpPr>
          <p:nvPr>
            <p:ph idx="1"/>
          </p:nvPr>
        </p:nvSpPr>
        <p:spPr>
          <a:xfrm>
            <a:off x="457200" y="2819400"/>
            <a:ext cx="8229600" cy="3840163"/>
          </a:xfrm>
        </p:spPr>
        <p:txBody>
          <a:bodyPr>
            <a:normAutofit/>
          </a:bodyPr>
          <a:lstStyle/>
          <a:p>
            <a:r>
              <a:rPr lang="en-IN" sz="2500" dirty="0"/>
              <a:t>Section 43 clarifies that F &amp; O loss or income is now considered as business loss or business income. </a:t>
            </a:r>
          </a:p>
          <a:p>
            <a:r>
              <a:rPr lang="en-IN" sz="2500" dirty="0"/>
              <a:t>This loss can be set off against any other income except salary income. </a:t>
            </a:r>
          </a:p>
          <a:p>
            <a:r>
              <a:rPr lang="en-IN" sz="2500" dirty="0"/>
              <a:t>Section 44AD- Presumptive Tax @ 6% or 8%.</a:t>
            </a:r>
          </a:p>
          <a:p>
            <a:r>
              <a:rPr lang="en-IN" sz="2500" dirty="0"/>
              <a:t>In case of loss or profit below presumptive income criteria, need to get accounts audited </a:t>
            </a:r>
          </a:p>
        </p:txBody>
      </p:sp>
      <p:pic>
        <p:nvPicPr>
          <p:cNvPr id="26625" name="Picture 1" descr="C:\Users\ADMIN\Desktop\download (1).jpg"/>
          <p:cNvPicPr>
            <a:picLocks noChangeAspect="1" noChangeArrowheads="1"/>
          </p:cNvPicPr>
          <p:nvPr/>
        </p:nvPicPr>
        <p:blipFill>
          <a:blip r:embed="rId2"/>
          <a:srcRect/>
          <a:stretch>
            <a:fillRect/>
          </a:stretch>
        </p:blipFill>
        <p:spPr bwMode="auto">
          <a:xfrm>
            <a:off x="3048000" y="1219200"/>
            <a:ext cx="2857500" cy="1600200"/>
          </a:xfrm>
          <a:prstGeom prst="rect">
            <a:avLst/>
          </a:prstGeom>
          <a:noFill/>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normAutofit fontScale="90000"/>
          </a:bodyPr>
          <a:lstStyle/>
          <a:p>
            <a:br>
              <a:rPr lang="en-IN" dirty="0"/>
            </a:br>
            <a:br>
              <a:rPr lang="en-IN" dirty="0"/>
            </a:br>
            <a:br>
              <a:rPr lang="en-IN" dirty="0"/>
            </a:br>
            <a:br>
              <a:rPr lang="en-IN" dirty="0"/>
            </a:br>
            <a:br>
              <a:rPr lang="en-IN" dirty="0"/>
            </a:br>
            <a:br>
              <a:rPr lang="en-IN" dirty="0"/>
            </a:br>
            <a:br>
              <a:rPr lang="en-IN" dirty="0"/>
            </a:br>
            <a:br>
              <a:rPr lang="en-IN" dirty="0"/>
            </a:br>
            <a:br>
              <a:rPr lang="en-IN" dirty="0"/>
            </a:br>
            <a:br>
              <a:rPr lang="en-IN" dirty="0"/>
            </a:br>
            <a:br>
              <a:rPr lang="en-IN" dirty="0"/>
            </a:br>
            <a:br>
              <a:rPr lang="en-IN" dirty="0"/>
            </a:br>
            <a:br>
              <a:rPr lang="en-IN" dirty="0"/>
            </a:br>
            <a:endParaRPr lang="en-IN" dirty="0"/>
          </a:p>
        </p:txBody>
      </p:sp>
      <p:sp>
        <p:nvSpPr>
          <p:cNvPr id="3" name="Content Placeholder 2"/>
          <p:cNvSpPr>
            <a:spLocks noGrp="1"/>
          </p:cNvSpPr>
          <p:nvPr>
            <p:ph idx="1"/>
          </p:nvPr>
        </p:nvSpPr>
        <p:spPr>
          <a:xfrm>
            <a:off x="457200" y="500042"/>
            <a:ext cx="8329642" cy="5786478"/>
          </a:xfrm>
        </p:spPr>
        <p:txBody>
          <a:bodyPr>
            <a:normAutofit fontScale="85000" lnSpcReduction="10000"/>
          </a:bodyPr>
          <a:lstStyle/>
          <a:p>
            <a:pPr>
              <a:buFont typeface="Wingdings" pitchFamily="2" charset="2"/>
              <a:buChar char="ü"/>
            </a:pPr>
            <a:r>
              <a:rPr lang="en-IN" dirty="0"/>
              <a:t>Section 8 to 13 Death of Male without will</a:t>
            </a:r>
          </a:p>
          <a:p>
            <a:pPr>
              <a:buFont typeface="Wingdings" pitchFamily="2" charset="2"/>
              <a:buChar char="ü"/>
            </a:pPr>
            <a:r>
              <a:rPr lang="en-IN" dirty="0"/>
              <a:t>Section 14 to 17 Death of Female</a:t>
            </a:r>
          </a:p>
          <a:p>
            <a:pPr>
              <a:buFont typeface="Wingdings" pitchFamily="2" charset="2"/>
              <a:buChar char="ü"/>
            </a:pPr>
            <a:r>
              <a:rPr lang="en-IN" dirty="0"/>
              <a:t>Assets will go to legal heirs in their individual capacity</a:t>
            </a:r>
          </a:p>
          <a:p>
            <a:pPr>
              <a:buFont typeface="Wingdings" pitchFamily="2" charset="2"/>
              <a:buChar char="ü"/>
            </a:pPr>
            <a:r>
              <a:rPr lang="en-IN" dirty="0"/>
              <a:t>Class 1- Wife, Children. Mother- Step Mother? </a:t>
            </a:r>
          </a:p>
          <a:p>
            <a:pPr>
              <a:buFont typeface="Wingdings" pitchFamily="2" charset="2"/>
              <a:buChar char="ü"/>
            </a:pPr>
            <a:r>
              <a:rPr lang="en-IN" dirty="0"/>
              <a:t>Full Blood, Half Blood, Uterine Blood, Illegitimate child</a:t>
            </a:r>
          </a:p>
          <a:p>
            <a:pPr>
              <a:buFont typeface="Wingdings" pitchFamily="2" charset="2"/>
              <a:buChar char="ü"/>
            </a:pPr>
            <a:r>
              <a:rPr lang="en-IN" dirty="0"/>
              <a:t>Class 2- Father – Sons &amp; Daughters’ Children, Brothers &amp; Sisters- </a:t>
            </a:r>
            <a:r>
              <a:rPr lang="en-IN" dirty="0" err="1"/>
              <a:t>Daughters’Grandchildren</a:t>
            </a:r>
            <a:r>
              <a:rPr lang="en-IN" dirty="0"/>
              <a:t>- Children of siblings – Father’s parents- Step Mother, Widows of brothers- Siblings of Father- Mather Parents- Mothers siblings</a:t>
            </a:r>
          </a:p>
          <a:p>
            <a:pPr>
              <a:buFont typeface="Wingdings" pitchFamily="2" charset="2"/>
              <a:buChar char="ü"/>
            </a:pPr>
            <a:r>
              <a:rPr lang="en-IN" dirty="0"/>
              <a:t>Agnates</a:t>
            </a:r>
          </a:p>
          <a:p>
            <a:pPr>
              <a:buFont typeface="Wingdings" pitchFamily="2" charset="2"/>
              <a:buChar char="ü"/>
            </a:pPr>
            <a:r>
              <a:rPr lang="en-IN" dirty="0"/>
              <a:t>Cognates </a:t>
            </a:r>
          </a:p>
          <a:p>
            <a:pPr>
              <a:buFont typeface="Wingdings" pitchFamily="2" charset="2"/>
              <a:buChar char="ü"/>
            </a:pPr>
            <a:r>
              <a:rPr lang="en-IN" dirty="0"/>
              <a:t>Share of deceased in HUF </a:t>
            </a:r>
          </a:p>
          <a:p>
            <a:pPr>
              <a:buFont typeface="Wingdings" pitchFamily="2" charset="2"/>
              <a:buChar char="ü"/>
            </a:pPr>
            <a:endParaRPr lang="en-IN" dirty="0"/>
          </a:p>
          <a:p>
            <a:pPr lvl="0">
              <a:buNone/>
            </a:pPr>
            <a:endParaRPr lang="en-IN" dirty="0"/>
          </a:p>
          <a:p>
            <a:pPr indent="12700">
              <a:buNone/>
            </a:pPr>
            <a:endParaRPr lang="en-IN"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normAutofit fontScale="90000"/>
          </a:bodyPr>
          <a:lstStyle/>
          <a:p>
            <a:br>
              <a:rPr lang="en-IN" dirty="0"/>
            </a:br>
            <a:br>
              <a:rPr lang="en-IN" dirty="0"/>
            </a:br>
            <a:br>
              <a:rPr lang="en-IN" dirty="0"/>
            </a:br>
            <a:br>
              <a:rPr lang="en-IN" dirty="0"/>
            </a:br>
            <a:br>
              <a:rPr lang="en-IN" dirty="0"/>
            </a:br>
            <a:br>
              <a:rPr lang="en-IN" dirty="0"/>
            </a:br>
            <a:br>
              <a:rPr lang="en-IN" dirty="0"/>
            </a:br>
            <a:br>
              <a:rPr lang="en-IN" dirty="0"/>
            </a:br>
            <a:br>
              <a:rPr lang="en-IN" dirty="0"/>
            </a:br>
            <a:br>
              <a:rPr lang="en-IN" dirty="0"/>
            </a:br>
            <a:br>
              <a:rPr lang="en-IN" dirty="0"/>
            </a:br>
            <a:br>
              <a:rPr lang="en-IN" dirty="0"/>
            </a:br>
            <a:br>
              <a:rPr lang="en-IN" dirty="0"/>
            </a:br>
            <a:endParaRPr lang="en-IN" dirty="0"/>
          </a:p>
        </p:txBody>
      </p:sp>
      <p:sp>
        <p:nvSpPr>
          <p:cNvPr id="4" name="Subtitle 2"/>
          <p:cNvSpPr txBox="1">
            <a:spLocks noGrp="1"/>
          </p:cNvSpPr>
          <p:nvPr>
            <p:ph idx="1"/>
          </p:nvPr>
        </p:nvSpPr>
        <p:spPr>
          <a:xfrm>
            <a:off x="428596" y="1857364"/>
            <a:ext cx="8115328" cy="1785949"/>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1" i="0" u="none" strike="noStrike" kern="1200" cap="all" spc="0" normalizeH="0" baseline="0" noProof="0" dirty="0">
              <a:ln>
                <a:solidFill>
                  <a:sysClr val="windowText" lastClr="000000"/>
                </a:solidFill>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all" spc="0" normalizeH="0" baseline="0" noProof="0" dirty="0">
                <a:ln>
                  <a:solidFill>
                    <a:sysClr val="windowText" lastClr="000000"/>
                  </a:solidFill>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uLnTx/>
                <a:uFillTx/>
                <a:latin typeface="+mn-lt"/>
                <a:ea typeface="+mn-ea"/>
                <a:cs typeface="+mn-cs"/>
              </a:rPr>
              <a:t>THANK YOU !!</a:t>
            </a:r>
            <a:endParaRPr kumimoji="0" lang="en-IN" sz="3200" b="1" i="0" u="none" strike="noStrike" kern="1200" cap="all" spc="0" normalizeH="0" baseline="0" noProof="0" dirty="0">
              <a:ln>
                <a:solidFill>
                  <a:sysClr val="windowText" lastClr="000000"/>
                </a:solidFill>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IN" sz="3200" b="1" i="0" u="none" strike="noStrike" kern="1200" cap="all" spc="0" normalizeH="0" baseline="0" noProof="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14400"/>
          </a:xfrm>
        </p:spPr>
        <p:txBody>
          <a:bodyPr>
            <a:normAutofit fontScale="90000"/>
          </a:bodyPr>
          <a:lstStyle/>
          <a:p>
            <a:br>
              <a:rPr lang="en-IN" dirty="0"/>
            </a:br>
            <a:br>
              <a:rPr lang="en-IN" dirty="0"/>
            </a:br>
            <a:r>
              <a:rPr lang="en-IN" b="1" dirty="0"/>
              <a:t>Filing of Belated or Revised ITR</a:t>
            </a:r>
            <a:br>
              <a:rPr lang="en-IN" dirty="0"/>
            </a:br>
            <a:br>
              <a:rPr lang="en-IN" dirty="0"/>
            </a:br>
            <a:br>
              <a:rPr lang="en-IN" dirty="0"/>
            </a:br>
            <a:endParaRPr lang="en-IN" dirty="0"/>
          </a:p>
        </p:txBody>
      </p:sp>
      <p:sp>
        <p:nvSpPr>
          <p:cNvPr id="3" name="Content Placeholder 2"/>
          <p:cNvSpPr>
            <a:spLocks noGrp="1"/>
          </p:cNvSpPr>
          <p:nvPr>
            <p:ph idx="1"/>
          </p:nvPr>
        </p:nvSpPr>
        <p:spPr>
          <a:xfrm>
            <a:off x="457200" y="1752600"/>
            <a:ext cx="8229600" cy="5257800"/>
          </a:xfrm>
        </p:spPr>
        <p:txBody>
          <a:bodyPr>
            <a:normAutofit fontScale="77500" lnSpcReduction="20000"/>
          </a:bodyPr>
          <a:lstStyle/>
          <a:p>
            <a:pPr>
              <a:buNone/>
            </a:pPr>
            <a:r>
              <a:rPr lang="en-IN" b="1" dirty="0">
                <a:latin typeface="+mj-lt"/>
              </a:rPr>
              <a:t>6.77 Crore ITR filed before 1.7.23</a:t>
            </a:r>
          </a:p>
          <a:p>
            <a:pPr>
              <a:buNone/>
            </a:pPr>
            <a:endParaRPr lang="en-IN" dirty="0">
              <a:latin typeface="+mj-lt"/>
            </a:endParaRPr>
          </a:p>
          <a:p>
            <a:pPr>
              <a:buFont typeface="Wingdings" pitchFamily="2" charset="2"/>
              <a:buChar char="Ø"/>
            </a:pPr>
            <a:r>
              <a:rPr lang="en-IN" dirty="0">
                <a:latin typeface="+mj-lt"/>
              </a:rPr>
              <a:t>If return is not filed before due date:</a:t>
            </a:r>
          </a:p>
          <a:p>
            <a:pPr>
              <a:buFont typeface="Wingdings" pitchFamily="2" charset="2"/>
              <a:buChar char="Ø"/>
            </a:pPr>
            <a:endParaRPr lang="en-IN" dirty="0">
              <a:latin typeface="+mj-lt"/>
            </a:endParaRPr>
          </a:p>
          <a:p>
            <a:pPr lvl="0" indent="-77788">
              <a:buFont typeface="Wingdings" pitchFamily="2" charset="2"/>
              <a:buChar char="ü"/>
            </a:pPr>
            <a:r>
              <a:rPr lang="en-US" dirty="0">
                <a:latin typeface="+mj-lt"/>
              </a:rPr>
              <a:t> </a:t>
            </a:r>
            <a:r>
              <a:rPr lang="en-IN" dirty="0">
                <a:latin typeface="+mj-lt"/>
              </a:rPr>
              <a:t>Late filing fees of Rs 1000 or Rs 5000</a:t>
            </a:r>
          </a:p>
          <a:p>
            <a:pPr lvl="0" indent="-77788">
              <a:buFont typeface="Wingdings" pitchFamily="2" charset="2"/>
              <a:buChar char="ü"/>
            </a:pPr>
            <a:endParaRPr lang="en-IN" dirty="0">
              <a:latin typeface="+mj-lt"/>
            </a:endParaRPr>
          </a:p>
          <a:p>
            <a:pPr lvl="0" indent="-77788">
              <a:buFont typeface="Wingdings" pitchFamily="2" charset="2"/>
              <a:buChar char="ü"/>
            </a:pPr>
            <a:r>
              <a:rPr lang="en-IN" dirty="0">
                <a:latin typeface="+mj-lt"/>
              </a:rPr>
              <a:t>Return can be filed for AY 2023-24 up to 31-12-2023</a:t>
            </a:r>
          </a:p>
          <a:p>
            <a:pPr lvl="0" indent="-77788">
              <a:buFont typeface="Wingdings" pitchFamily="2" charset="2"/>
              <a:buChar char="ü"/>
            </a:pPr>
            <a:endParaRPr lang="en-IN" dirty="0">
              <a:latin typeface="+mj-lt"/>
            </a:endParaRPr>
          </a:p>
          <a:p>
            <a:pPr lvl="0" indent="-77788">
              <a:buFont typeface="Wingdings" pitchFamily="2" charset="2"/>
              <a:buChar char="ü"/>
            </a:pPr>
            <a:r>
              <a:rPr lang="en-IN" dirty="0">
                <a:latin typeface="+mj-lt"/>
              </a:rPr>
              <a:t>Late filing fees to be paid or adjusted against refund.</a:t>
            </a:r>
          </a:p>
          <a:p>
            <a:pPr lvl="0" indent="-77788">
              <a:buFont typeface="Wingdings" pitchFamily="2" charset="2"/>
              <a:buChar char="ü"/>
            </a:pPr>
            <a:endParaRPr lang="en-IN" dirty="0">
              <a:latin typeface="+mj-lt"/>
            </a:endParaRPr>
          </a:p>
          <a:p>
            <a:pPr lvl="0" indent="-77788">
              <a:buFont typeface="Wingdings" pitchFamily="2" charset="2"/>
              <a:buChar char="ü"/>
            </a:pPr>
            <a:r>
              <a:rPr lang="en-IN" dirty="0">
                <a:latin typeface="+mj-lt"/>
              </a:rPr>
              <a:t>Interest @ 234A @ 1 % for Each month – simple interest</a:t>
            </a:r>
          </a:p>
          <a:p>
            <a:pPr indent="100013">
              <a:buNone/>
            </a:pPr>
            <a:r>
              <a:rPr lang="en-US" dirty="0">
                <a:latin typeface="+mj-lt"/>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914400"/>
          </a:xfrm>
        </p:spPr>
        <p:txBody>
          <a:bodyPr>
            <a:normAutofit fontScale="90000"/>
          </a:bodyPr>
          <a:lstStyle/>
          <a:p>
            <a:br>
              <a:rPr lang="en-IN" dirty="0"/>
            </a:br>
            <a:br>
              <a:rPr lang="en-IN" dirty="0"/>
            </a:br>
            <a:br>
              <a:rPr lang="en-IN" dirty="0"/>
            </a:br>
            <a:endParaRPr lang="en-IN" dirty="0"/>
          </a:p>
        </p:txBody>
      </p:sp>
      <p:sp>
        <p:nvSpPr>
          <p:cNvPr id="3" name="Content Placeholder 2"/>
          <p:cNvSpPr>
            <a:spLocks noGrp="1"/>
          </p:cNvSpPr>
          <p:nvPr>
            <p:ph idx="1"/>
          </p:nvPr>
        </p:nvSpPr>
        <p:spPr>
          <a:xfrm>
            <a:off x="457200" y="381000"/>
            <a:ext cx="8229600" cy="6477000"/>
          </a:xfrm>
        </p:spPr>
        <p:txBody>
          <a:bodyPr>
            <a:normAutofit fontScale="47500" lnSpcReduction="20000"/>
          </a:bodyPr>
          <a:lstStyle/>
          <a:p>
            <a:pPr>
              <a:buNone/>
            </a:pPr>
            <a:endParaRPr lang="en-IN" dirty="0"/>
          </a:p>
          <a:p>
            <a:pPr>
              <a:buFont typeface="Wingdings" pitchFamily="2" charset="2"/>
              <a:buChar char="Ø"/>
            </a:pPr>
            <a:r>
              <a:rPr lang="en-US" sz="5300" b="1" dirty="0"/>
              <a:t>Error </a:t>
            </a:r>
            <a:r>
              <a:rPr lang="en-IN" sz="5300" b="1" dirty="0"/>
              <a:t>or mistake in ITR</a:t>
            </a:r>
          </a:p>
          <a:p>
            <a:pPr>
              <a:buFont typeface="Wingdings" pitchFamily="2" charset="2"/>
              <a:buChar char="Ø"/>
            </a:pPr>
            <a:endParaRPr lang="en-IN" sz="5300" dirty="0"/>
          </a:p>
          <a:p>
            <a:pPr lvl="0" indent="-77788">
              <a:buFont typeface="Wingdings" pitchFamily="2" charset="2"/>
              <a:buChar char="ü"/>
            </a:pPr>
            <a:r>
              <a:rPr lang="en-US" sz="5300" dirty="0"/>
              <a:t> </a:t>
            </a:r>
            <a:r>
              <a:rPr lang="en-IN" sz="5300" dirty="0"/>
              <a:t>Revise return u/s 139(5) up to 31-12.2023</a:t>
            </a:r>
          </a:p>
          <a:p>
            <a:pPr lvl="0" indent="-77788">
              <a:buFont typeface="Wingdings" pitchFamily="2" charset="2"/>
              <a:buChar char="ü"/>
            </a:pPr>
            <a:endParaRPr lang="en-IN" sz="5300" dirty="0"/>
          </a:p>
          <a:p>
            <a:pPr indent="-77788">
              <a:buFont typeface="Wingdings" pitchFamily="2" charset="2"/>
              <a:buChar char="ü"/>
            </a:pPr>
            <a:r>
              <a:rPr lang="en-IN" sz="5300" dirty="0"/>
              <a:t>No late Fees</a:t>
            </a:r>
          </a:p>
          <a:p>
            <a:pPr indent="-77788">
              <a:buFont typeface="Wingdings" pitchFamily="2" charset="2"/>
              <a:buChar char="ü"/>
            </a:pPr>
            <a:endParaRPr lang="en-IN" sz="5300" dirty="0"/>
          </a:p>
          <a:p>
            <a:pPr indent="-77788">
              <a:buFont typeface="Wingdings" pitchFamily="2" charset="2"/>
              <a:buChar char="ü"/>
            </a:pPr>
            <a:r>
              <a:rPr lang="en-IN" sz="5300" dirty="0"/>
              <a:t>Tax payable on revised income + Interest u/s 234A</a:t>
            </a:r>
          </a:p>
          <a:p>
            <a:pPr indent="-77788">
              <a:buFont typeface="Wingdings" pitchFamily="2" charset="2"/>
              <a:buChar char="ü"/>
            </a:pPr>
            <a:endParaRPr lang="en-IN" sz="5300" dirty="0"/>
          </a:p>
          <a:p>
            <a:pPr indent="-77788">
              <a:buFont typeface="Wingdings" pitchFamily="2" charset="2"/>
              <a:buChar char="ü"/>
            </a:pPr>
            <a:r>
              <a:rPr lang="en-IN" sz="5300" dirty="0"/>
              <a:t>Revised return can be again revised and re revised. </a:t>
            </a:r>
          </a:p>
          <a:p>
            <a:pPr indent="-77788">
              <a:buFont typeface="Wingdings" pitchFamily="2" charset="2"/>
              <a:buChar char="ü"/>
            </a:pPr>
            <a:endParaRPr lang="en-IN" sz="5300" dirty="0"/>
          </a:p>
          <a:p>
            <a:pPr indent="-77788">
              <a:buFont typeface="Wingdings" pitchFamily="2" charset="2"/>
              <a:buChar char="ü"/>
            </a:pPr>
            <a:r>
              <a:rPr lang="en-IN" sz="5300" dirty="0"/>
              <a:t>Intimation u/s143(1)(a) issued before filing of revised return</a:t>
            </a:r>
          </a:p>
          <a:p>
            <a:pPr indent="-77788">
              <a:buFont typeface="Wingdings" pitchFamily="2" charset="2"/>
              <a:buChar char="ü"/>
            </a:pPr>
            <a:endParaRPr lang="en-IN" sz="5300" dirty="0"/>
          </a:p>
          <a:p>
            <a:pPr indent="-77788">
              <a:spcAft>
                <a:spcPts val="800"/>
              </a:spcAft>
              <a:buFont typeface="Wingdings" pitchFamily="2" charset="2"/>
              <a:buChar char="ü"/>
            </a:pPr>
            <a:r>
              <a:rPr lang="en-IN" sz="5300" dirty="0"/>
              <a:t>Intimation is not assessment. </a:t>
            </a:r>
          </a:p>
          <a:p>
            <a:pPr lvl="0" indent="-77788">
              <a:buFont typeface="Wingdings" pitchFamily="2" charset="2"/>
              <a:buChar char="ü"/>
            </a:pPr>
            <a:endParaRPr lang="en-IN" dirty="0"/>
          </a:p>
          <a:p>
            <a:pPr lvl="0" indent="-77788">
              <a:buNone/>
            </a:pPr>
            <a:endParaRPr lang="en-IN" dirty="0"/>
          </a:p>
          <a:p>
            <a:pPr indent="100013">
              <a:buNone/>
            </a:pPr>
            <a:r>
              <a:rPr lang="en-US" dirty="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rmAutofit fontScale="90000"/>
          </a:bodyPr>
          <a:lstStyle/>
          <a:p>
            <a:br>
              <a:rPr lang="en-IN" dirty="0"/>
            </a:br>
            <a:br>
              <a:rPr lang="en-IN" dirty="0"/>
            </a:br>
            <a:br>
              <a:rPr lang="en-IN" dirty="0"/>
            </a:br>
            <a:br>
              <a:rPr lang="en-IN" dirty="0"/>
            </a:br>
            <a:r>
              <a:rPr lang="en-IN" b="1" dirty="0"/>
              <a:t>Adjustment or Demand raise under Intimation</a:t>
            </a:r>
            <a:br>
              <a:rPr lang="en-IN" dirty="0"/>
            </a:br>
            <a:br>
              <a:rPr lang="en-IN" dirty="0"/>
            </a:br>
            <a:br>
              <a:rPr lang="en-IN" dirty="0"/>
            </a:br>
            <a:br>
              <a:rPr lang="en-IN" dirty="0"/>
            </a:br>
            <a:endParaRPr lang="en-IN" dirty="0"/>
          </a:p>
        </p:txBody>
      </p:sp>
      <p:sp>
        <p:nvSpPr>
          <p:cNvPr id="3" name="Content Placeholder 2"/>
          <p:cNvSpPr>
            <a:spLocks noGrp="1"/>
          </p:cNvSpPr>
          <p:nvPr>
            <p:ph idx="1"/>
          </p:nvPr>
        </p:nvSpPr>
        <p:spPr>
          <a:xfrm>
            <a:off x="457200" y="2133600"/>
            <a:ext cx="8229600" cy="3840163"/>
          </a:xfrm>
        </p:spPr>
        <p:txBody>
          <a:bodyPr>
            <a:normAutofit fontScale="92500" lnSpcReduction="10000"/>
          </a:bodyPr>
          <a:lstStyle/>
          <a:p>
            <a:pPr>
              <a:buFont typeface="Wingdings" pitchFamily="2" charset="2"/>
              <a:buChar char="Ø"/>
            </a:pPr>
            <a:endParaRPr lang="en-IN" dirty="0"/>
          </a:p>
          <a:p>
            <a:pPr lvl="0" indent="-77788">
              <a:buFont typeface="Wingdings" pitchFamily="2" charset="2"/>
              <a:buChar char="ü"/>
            </a:pPr>
            <a:r>
              <a:rPr lang="en-IN" dirty="0"/>
              <a:t>Adjustment u/s 143(1)(a)</a:t>
            </a:r>
          </a:p>
          <a:p>
            <a:pPr lvl="0" indent="-77788">
              <a:buFont typeface="Wingdings" pitchFamily="2" charset="2"/>
              <a:buChar char="ü"/>
            </a:pPr>
            <a:endParaRPr lang="en-IN" dirty="0"/>
          </a:p>
          <a:p>
            <a:pPr lvl="0" indent="-77788">
              <a:buFont typeface="Wingdings" pitchFamily="2" charset="2"/>
              <a:buChar char="ü"/>
            </a:pPr>
            <a:r>
              <a:rPr lang="en-IN" dirty="0"/>
              <a:t>Respond to adjustment within prescribed  time</a:t>
            </a:r>
          </a:p>
          <a:p>
            <a:pPr lvl="0" indent="-77788">
              <a:buFont typeface="Wingdings" pitchFamily="2" charset="2"/>
              <a:buChar char="ü"/>
            </a:pPr>
            <a:endParaRPr lang="en-IN" dirty="0"/>
          </a:p>
          <a:p>
            <a:pPr lvl="0" indent="-77788">
              <a:buFont typeface="Wingdings" pitchFamily="2" charset="2"/>
              <a:buChar char="ü"/>
            </a:pPr>
            <a:r>
              <a:rPr lang="en-IN" dirty="0"/>
              <a:t>If credit of TDS, TCS not given, apply u/s 154</a:t>
            </a:r>
          </a:p>
          <a:p>
            <a:pPr indent="100013">
              <a:buNone/>
            </a:pPr>
            <a:r>
              <a:rPr lang="en-US"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rmAutofit fontScale="90000"/>
          </a:bodyPr>
          <a:lstStyle/>
          <a:p>
            <a:pPr lvl="0"/>
            <a:br>
              <a:rPr lang="en-IN" dirty="0"/>
            </a:br>
            <a:br>
              <a:rPr lang="en-IN" dirty="0"/>
            </a:br>
            <a:br>
              <a:rPr lang="en-IN" dirty="0"/>
            </a:br>
            <a:br>
              <a:rPr lang="en-IN" dirty="0"/>
            </a:br>
            <a:r>
              <a:rPr lang="en-IN" b="1" dirty="0"/>
              <a:t>Mutual Will of spouse</a:t>
            </a:r>
            <a:br>
              <a:rPr lang="en-IN" dirty="0"/>
            </a:br>
            <a:br>
              <a:rPr lang="en-IN" dirty="0"/>
            </a:br>
            <a:br>
              <a:rPr lang="en-IN" dirty="0"/>
            </a:br>
            <a:br>
              <a:rPr lang="en-IN" dirty="0"/>
            </a:br>
            <a:br>
              <a:rPr lang="en-IN" dirty="0"/>
            </a:br>
            <a:endParaRPr lang="en-IN" dirty="0"/>
          </a:p>
        </p:txBody>
      </p:sp>
      <p:sp>
        <p:nvSpPr>
          <p:cNvPr id="3" name="Content Placeholder 2"/>
          <p:cNvSpPr>
            <a:spLocks noGrp="1"/>
          </p:cNvSpPr>
          <p:nvPr>
            <p:ph idx="1"/>
          </p:nvPr>
        </p:nvSpPr>
        <p:spPr>
          <a:xfrm>
            <a:off x="457200" y="1524000"/>
            <a:ext cx="8229600" cy="4449763"/>
          </a:xfrm>
        </p:spPr>
        <p:txBody>
          <a:bodyPr>
            <a:normAutofit lnSpcReduction="10000"/>
          </a:bodyPr>
          <a:lstStyle/>
          <a:p>
            <a:pPr>
              <a:buNone/>
            </a:pPr>
            <a:endParaRPr lang="en-IN" dirty="0"/>
          </a:p>
          <a:p>
            <a:pPr lvl="0">
              <a:buFont typeface="Wingdings" pitchFamily="2" charset="2"/>
              <a:buChar char="ü"/>
            </a:pPr>
            <a:r>
              <a:rPr lang="en-IN" dirty="0"/>
              <a:t>Need of Will for benefit of wife</a:t>
            </a:r>
          </a:p>
          <a:p>
            <a:pPr lvl="0">
              <a:buFont typeface="Wingdings" pitchFamily="2" charset="2"/>
              <a:buChar char="ü"/>
            </a:pPr>
            <a:endParaRPr lang="en-IN" dirty="0"/>
          </a:p>
          <a:p>
            <a:pPr lvl="0">
              <a:buFont typeface="Wingdings" pitchFamily="2" charset="2"/>
              <a:buChar char="ü"/>
            </a:pPr>
            <a:r>
              <a:rPr lang="en-IN" dirty="0"/>
              <a:t>Wife will get only prorate share in husband’s assets in absence of will</a:t>
            </a:r>
          </a:p>
          <a:p>
            <a:pPr lvl="0">
              <a:buFont typeface="Wingdings" pitchFamily="2" charset="2"/>
              <a:buChar char="ü"/>
            </a:pPr>
            <a:endParaRPr lang="en-IN" dirty="0"/>
          </a:p>
          <a:p>
            <a:pPr lvl="0">
              <a:buFont typeface="Wingdings" pitchFamily="2" charset="2"/>
              <a:buChar char="ü"/>
            </a:pPr>
            <a:r>
              <a:rPr lang="en-IN" dirty="0"/>
              <a:t>Mutual Will</a:t>
            </a:r>
          </a:p>
          <a:p>
            <a:pPr indent="100013">
              <a:buNone/>
            </a:pPr>
            <a:r>
              <a:rPr lang="en-US" dirty="0"/>
              <a:t>             </a:t>
            </a:r>
          </a:p>
        </p:txBody>
      </p:sp>
      <p:pic>
        <p:nvPicPr>
          <p:cNvPr id="22529" name="Picture 1" descr="C:\Users\ADMIN\Desktop\download (2).jpg"/>
          <p:cNvPicPr>
            <a:picLocks noChangeAspect="1" noChangeArrowheads="1"/>
          </p:cNvPicPr>
          <p:nvPr/>
        </p:nvPicPr>
        <p:blipFill>
          <a:blip r:embed="rId2"/>
          <a:srcRect/>
          <a:stretch>
            <a:fillRect/>
          </a:stretch>
        </p:blipFill>
        <p:spPr bwMode="auto">
          <a:xfrm>
            <a:off x="4953416" y="4038600"/>
            <a:ext cx="3961984" cy="263652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676400"/>
          </a:xfrm>
        </p:spPr>
        <p:txBody>
          <a:bodyPr>
            <a:normAutofit fontScale="90000"/>
          </a:bodyPr>
          <a:lstStyle/>
          <a:p>
            <a:br>
              <a:rPr lang="en-IN" dirty="0"/>
            </a:br>
            <a:br>
              <a:rPr lang="en-IN" dirty="0"/>
            </a:br>
            <a:br>
              <a:rPr lang="en-IN" dirty="0"/>
            </a:br>
            <a:br>
              <a:rPr lang="en-IN" dirty="0"/>
            </a:br>
            <a:br>
              <a:rPr lang="en-IN" dirty="0"/>
            </a:br>
            <a:br>
              <a:rPr lang="en-IN" dirty="0"/>
            </a:br>
            <a:r>
              <a:rPr lang="en-IN" b="1" dirty="0"/>
              <a:t>Will by NRI</a:t>
            </a:r>
            <a:br>
              <a:rPr lang="en-IN" b="1" dirty="0"/>
            </a:br>
            <a:br>
              <a:rPr lang="en-IN" dirty="0"/>
            </a:br>
            <a:br>
              <a:rPr lang="en-IN" dirty="0"/>
            </a:br>
            <a:br>
              <a:rPr lang="en-IN" dirty="0"/>
            </a:br>
            <a:br>
              <a:rPr lang="en-IN" dirty="0"/>
            </a:br>
            <a:br>
              <a:rPr lang="en-IN" dirty="0"/>
            </a:br>
            <a:endParaRPr lang="en-IN" dirty="0"/>
          </a:p>
        </p:txBody>
      </p:sp>
      <p:sp>
        <p:nvSpPr>
          <p:cNvPr id="3" name="Content Placeholder 2"/>
          <p:cNvSpPr>
            <a:spLocks noGrp="1"/>
          </p:cNvSpPr>
          <p:nvPr>
            <p:ph idx="1"/>
          </p:nvPr>
        </p:nvSpPr>
        <p:spPr>
          <a:xfrm>
            <a:off x="533400" y="1524000"/>
            <a:ext cx="8229600" cy="4221163"/>
          </a:xfrm>
        </p:spPr>
        <p:txBody>
          <a:bodyPr>
            <a:normAutofit/>
          </a:bodyPr>
          <a:lstStyle/>
          <a:p>
            <a:pPr>
              <a:buNone/>
            </a:pPr>
            <a:endParaRPr lang="en-IN" dirty="0"/>
          </a:p>
          <a:p>
            <a:pPr lvl="0">
              <a:buFont typeface="Wingdings" pitchFamily="2" charset="2"/>
              <a:buChar char="ü"/>
            </a:pPr>
            <a:r>
              <a:rPr lang="en-IN" dirty="0"/>
              <a:t>Property in India</a:t>
            </a:r>
          </a:p>
          <a:p>
            <a:pPr lvl="0">
              <a:buFont typeface="Wingdings" pitchFamily="2" charset="2"/>
              <a:buChar char="ü"/>
            </a:pPr>
            <a:endParaRPr lang="en-IN" dirty="0"/>
          </a:p>
          <a:p>
            <a:pPr lvl="0">
              <a:buFont typeface="Wingdings" pitchFamily="2" charset="2"/>
              <a:buChar char="ü"/>
            </a:pPr>
            <a:r>
              <a:rPr lang="en-IN" dirty="0"/>
              <a:t>Separate will for property in India</a:t>
            </a:r>
          </a:p>
          <a:p>
            <a:pPr lvl="0">
              <a:buFont typeface="Wingdings" pitchFamily="2" charset="2"/>
              <a:buChar char="ü"/>
            </a:pPr>
            <a:endParaRPr lang="en-IN" dirty="0"/>
          </a:p>
          <a:p>
            <a:pPr lvl="0">
              <a:buFont typeface="Wingdings" pitchFamily="2" charset="2"/>
              <a:buChar char="ü"/>
            </a:pPr>
            <a:r>
              <a:rPr lang="en-IN" dirty="0"/>
              <a:t>No need to come to India </a:t>
            </a:r>
          </a:p>
        </p:txBody>
      </p:sp>
      <p:pic>
        <p:nvPicPr>
          <p:cNvPr id="4" name="Picture 3"/>
          <p:cNvPicPr/>
          <p:nvPr/>
        </p:nvPicPr>
        <p:blipFill>
          <a:blip r:embed="rId2"/>
          <a:srcRect/>
          <a:stretch>
            <a:fillRect/>
          </a:stretch>
        </p:blipFill>
        <p:spPr bwMode="auto">
          <a:xfrm>
            <a:off x="6096000" y="4038600"/>
            <a:ext cx="2590800" cy="25146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TotalTime>
  <Words>3241</Words>
  <Application>Microsoft Office PowerPoint</Application>
  <PresentationFormat>On-screen Show (4:3)</PresentationFormat>
  <Paragraphs>428</Paragraphs>
  <Slides>41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Arial</vt:lpstr>
      <vt:lpstr>Calibri</vt:lpstr>
      <vt:lpstr>Verdana</vt:lpstr>
      <vt:lpstr>Wingdings</vt:lpstr>
      <vt:lpstr>Office Theme</vt:lpstr>
      <vt:lpstr>PowerPoint Presentation</vt:lpstr>
      <vt:lpstr> Rebate with reference to                                      Agricultural Income </vt:lpstr>
      <vt:lpstr>                        Life Insurance Maturity  </vt:lpstr>
      <vt:lpstr>Share Trading, F &amp; O Business  </vt:lpstr>
      <vt:lpstr>  Filing of Belated or Revised ITR   </vt:lpstr>
      <vt:lpstr>   </vt:lpstr>
      <vt:lpstr>    Adjustment or Demand raise under Intimation    </vt:lpstr>
      <vt:lpstr>    Mutual Will of spouse     </vt:lpstr>
      <vt:lpstr>      Will by NRI      </vt:lpstr>
      <vt:lpstr>       Probate or Succession Certificate       </vt:lpstr>
      <vt:lpstr>        Discretionary Trust under Will        </vt:lpstr>
      <vt:lpstr>       Housing Loan Interest       </vt:lpstr>
      <vt:lpstr>         Grand Fathering         </vt:lpstr>
      <vt:lpstr>       TDS/TCS Credit not claimed in ITR       </vt:lpstr>
      <vt:lpstr>              </vt:lpstr>
      <vt:lpstr>       Buy Back of Shares       </vt:lpstr>
      <vt:lpstr>              </vt:lpstr>
      <vt:lpstr>PowerPoint Presentation</vt:lpstr>
      <vt:lpstr>PowerPoint Presentation</vt:lpstr>
      <vt:lpstr>PowerPoint Presentation</vt:lpstr>
      <vt:lpstr>      Expenses of accountant etc for other income      </vt:lpstr>
      <vt:lpstr>      Capital gain - Combo expense on purchase &amp; construction of house property      </vt:lpstr>
      <vt:lpstr>         Debate on Rebate         </vt:lpstr>
      <vt:lpstr>      Unclaimed Interest on Housing loan      </vt:lpstr>
      <vt:lpstr>     Gift     </vt:lpstr>
      <vt:lpstr>      Share your income and save tax      </vt:lpstr>
      <vt:lpstr>      Overseas Travel medical Insurance      </vt:lpstr>
      <vt:lpstr>       HUF – PPF account       </vt:lpstr>
      <vt:lpstr>       Carry forward of loss in case of delayed IT Return       </vt:lpstr>
      <vt:lpstr>       HUF        </vt:lpstr>
      <vt:lpstr>          </vt:lpstr>
      <vt:lpstr>PowerPoint Presentation</vt:lpstr>
      <vt:lpstr>       Ornaments       </vt:lpstr>
      <vt:lpstr>      Bogus Billing under GST       </vt:lpstr>
      <vt:lpstr>           </vt:lpstr>
      <vt:lpstr>           </vt:lpstr>
      <vt:lpstr>           </vt:lpstr>
      <vt:lpstr>       Examples of cases covered       </vt:lpstr>
      <vt:lpstr>       Succession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Rajiv Doshi</cp:lastModifiedBy>
  <cp:revision>64</cp:revision>
  <dcterms:created xsi:type="dcterms:W3CDTF">2006-08-16T00:00:00Z</dcterms:created>
  <dcterms:modified xsi:type="dcterms:W3CDTF">2023-10-09T11:23:05Z</dcterms:modified>
</cp:coreProperties>
</file>