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70" r:id="rId6"/>
    <p:sldId id="265" r:id="rId7"/>
    <p:sldId id="267" r:id="rId8"/>
    <p:sldId id="268" r:id="rId9"/>
    <p:sldId id="269" r:id="rId10"/>
    <p:sldId id="260" r:id="rId11"/>
    <p:sldId id="261" r:id="rId12"/>
    <p:sldId id="264" r:id="rId13"/>
    <p:sldId id="263" r:id="rId14"/>
    <p:sldId id="262" r:id="rId15"/>
    <p:sldId id="26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4D13-714E-49B0-AB44-21DB37739FFD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6AB6-5E6C-48CB-8195-F2C1D05F8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903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4D13-714E-49B0-AB44-21DB37739FFD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6AB6-5E6C-48CB-8195-F2C1D05F8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49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4D13-714E-49B0-AB44-21DB37739FFD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6AB6-5E6C-48CB-8195-F2C1D05F881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1287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4D13-714E-49B0-AB44-21DB37739FFD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6AB6-5E6C-48CB-8195-F2C1D05F8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928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4D13-714E-49B0-AB44-21DB37739FFD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6AB6-5E6C-48CB-8195-F2C1D05F881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249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4D13-714E-49B0-AB44-21DB37739FFD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6AB6-5E6C-48CB-8195-F2C1D05F8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1608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4D13-714E-49B0-AB44-21DB37739FFD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6AB6-5E6C-48CB-8195-F2C1D05F8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2503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4D13-714E-49B0-AB44-21DB37739FFD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6AB6-5E6C-48CB-8195-F2C1D05F8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925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4D13-714E-49B0-AB44-21DB37739FFD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6AB6-5E6C-48CB-8195-F2C1D05F8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80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4D13-714E-49B0-AB44-21DB37739FFD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6AB6-5E6C-48CB-8195-F2C1D05F8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59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4D13-714E-49B0-AB44-21DB37739FFD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6AB6-5E6C-48CB-8195-F2C1D05F8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3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4D13-714E-49B0-AB44-21DB37739FFD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6AB6-5E6C-48CB-8195-F2C1D05F8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61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4D13-714E-49B0-AB44-21DB37739FFD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6AB6-5E6C-48CB-8195-F2C1D05F8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15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4D13-714E-49B0-AB44-21DB37739FFD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6AB6-5E6C-48CB-8195-F2C1D05F8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39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4D13-714E-49B0-AB44-21DB37739FFD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6AB6-5E6C-48CB-8195-F2C1D05F8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164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4D13-714E-49B0-AB44-21DB37739FFD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6AB6-5E6C-48CB-8195-F2C1D05F8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763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84D13-714E-49B0-AB44-21DB37739FFD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A4A6AB6-5E6C-48CB-8195-F2C1D05F8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4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ilosblog.com/moj-korak-u-pogresnom-pravcu/" TargetMode="External"/><Relationship Id="rId7" Type="http://schemas.openxmlformats.org/officeDocument/2006/relationships/hyperlink" Target="https://satisfyingretirement.blogspot.com/2019/10/retirement-and-working-from-home.html" TargetMode="Externa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hyperlink" Target="https://ict-en-onderwijs.blogspot.com/2010_10_01_archive.html" TargetMode="External"/><Relationship Id="rId4" Type="http://schemas.openxmlformats.org/officeDocument/2006/relationships/image" Target="../media/image7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red.it/internet/web/2020/01/30/zoom-videconferenze/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Microsoft_Teams" TargetMode="Externa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internationaljournalofresearch.com/2019/03/27/benefits-of-online-learning-and-e-learning/" TargetMode="Externa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robbiew/2402531028/" TargetMode="External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unwomen/43783312092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scpl.org/news/library-helps-furloughed-workers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qsels.com/en/public-domain-photo-jrxaf/download/1080x1812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icpedia.org/highway-signs/a/audit.html" TargetMode="Externa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kdp.amazon.com/" TargetMode="External"/><Relationship Id="rId3" Type="http://schemas.openxmlformats.org/officeDocument/2006/relationships/hyperlink" Target="https://prepca.com/career.php" TargetMode="External"/><Relationship Id="rId7" Type="http://schemas.openxmlformats.org/officeDocument/2006/relationships/hyperlink" Target="http://www.blurb.com/" TargetMode="External"/><Relationship Id="rId2" Type="http://schemas.openxmlformats.org/officeDocument/2006/relationships/hyperlink" Target="http://www.catestestseries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ellfy.com/" TargetMode="External"/><Relationship Id="rId5" Type="http://schemas.openxmlformats.org/officeDocument/2006/relationships/hyperlink" Target="https://payhip.com/" TargetMode="External"/><Relationship Id="rId4" Type="http://schemas.openxmlformats.org/officeDocument/2006/relationships/hyperlink" Target="https://gmttestseries.com/Examiner.aspx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pwork.com/" TargetMode="External"/><Relationship Id="rId2" Type="http://schemas.openxmlformats.org/officeDocument/2006/relationships/hyperlink" Target="https://www.freelancer.in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orkflow-sample.net/2012/07/standardization-is-important-in.htm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ABC30-2808-4BE4-87B6-A3B61C6B31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Work for Home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B78719-C315-4D69-A590-50A614E4E0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 Opportunity – Grab it !!</a:t>
            </a:r>
          </a:p>
        </p:txBody>
      </p:sp>
    </p:spTree>
    <p:extLst>
      <p:ext uri="{BB962C8B-B14F-4D97-AF65-F5344CB8AC3E}">
        <p14:creationId xmlns:p14="http://schemas.microsoft.com/office/powerpoint/2010/main" val="4287545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7CC25-F6FC-49A1-8FAA-34138D7A9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WFH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5FA54-F59A-4863-BBD2-83147AD9F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SAP  - Can be accessed from remote location with dedicated auditor login thru normal internet</a:t>
            </a:r>
          </a:p>
          <a:p>
            <a:r>
              <a:rPr lang="en-US" dirty="0"/>
              <a:t>Tally – Data can be easily obtained through mail or link. Also available on cloud.</a:t>
            </a:r>
          </a:p>
          <a:p>
            <a:r>
              <a:rPr lang="en-US" dirty="0"/>
              <a:t>Small investment in good computer, decent internet connection, Webcam</a:t>
            </a:r>
          </a:p>
          <a:p>
            <a:pPr marL="0" indent="0">
              <a:buNone/>
            </a:pPr>
            <a:r>
              <a:rPr lang="en-US" dirty="0"/>
              <a:t>for desktops (already fitted in laptops), headphones for interaction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E9E858-14CB-4A9C-9A00-E7833DFD00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36256" y="4584207"/>
            <a:ext cx="2311455" cy="114031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41A07EA-8593-4656-A5C5-E7C92A4FFC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4862696" y="4639252"/>
            <a:ext cx="1905000" cy="11334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A700978-2A68-4EBE-ADCE-5C2F0E60A2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5815196" y="145472"/>
            <a:ext cx="3120316" cy="207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443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CC62E-13B6-46D4-9A64-D390AD928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87161-7F9E-4E25-AF56-03F888F02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Zoom  - very useful for client interaction, webinars</a:t>
            </a:r>
          </a:p>
          <a:p>
            <a:r>
              <a:rPr lang="en-US" dirty="0"/>
              <a:t>Google meet – For staff meetings, trainings</a:t>
            </a:r>
          </a:p>
          <a:p>
            <a:r>
              <a:rPr lang="en-US" dirty="0"/>
              <a:t>Teams – sharing documents,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All give similar benefits but need to evaluate usefulness and cost involved.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dirty="0"/>
              <a:t>Needs explanation? Really?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68D976-65D6-4DEA-924C-A61EF65A6D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962618" y="4205067"/>
            <a:ext cx="2932590" cy="16478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581D1D1-C38A-4874-B780-D3BEEDCBBF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195400" y="2090164"/>
            <a:ext cx="1594926" cy="1483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496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F57C0-2436-43F6-8D03-DCC500C18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1C959-F188-46FE-BE47-4ADC985FA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Training  - Devote dedicated hours for self training, self learning</a:t>
            </a:r>
          </a:p>
          <a:p>
            <a:r>
              <a:rPr lang="en-US" dirty="0"/>
              <a:t>Web based learning  - ICAI learning portal (ICAI </a:t>
            </a:r>
          </a:p>
          <a:p>
            <a:pPr marL="0" indent="0">
              <a:buNone/>
            </a:pPr>
            <a:r>
              <a:rPr lang="en-US" dirty="0"/>
              <a:t>Digital Learning Hub)  - Over 148+ Online Course</a:t>
            </a:r>
          </a:p>
          <a:p>
            <a:pPr marL="0" indent="0">
              <a:buNone/>
            </a:pPr>
            <a:r>
              <a:rPr lang="en-US" dirty="0"/>
              <a:t>(Arbitration, Forensic and fraud detection, </a:t>
            </a:r>
          </a:p>
          <a:p>
            <a:pPr marL="0" indent="0">
              <a:buNone/>
            </a:pPr>
            <a:r>
              <a:rPr lang="en-US" dirty="0"/>
              <a:t>Anti money laundering Laws, etc., </a:t>
            </a:r>
          </a:p>
          <a:p>
            <a:pPr marL="0" indent="0">
              <a:buNone/>
            </a:pPr>
            <a:r>
              <a:rPr lang="en-US" dirty="0"/>
              <a:t>63+ Refresher courses (For beginners, after a break),</a:t>
            </a:r>
          </a:p>
          <a:p>
            <a:pPr marL="0" indent="0">
              <a:buNone/>
            </a:pPr>
            <a:r>
              <a:rPr lang="en-US" dirty="0"/>
              <a:t>36+ Certification Courses (For knowledge enhancement)</a:t>
            </a:r>
          </a:p>
          <a:p>
            <a:pPr marL="0" indent="0">
              <a:buNone/>
            </a:pPr>
            <a:r>
              <a:rPr lang="en-US" dirty="0"/>
              <a:t>38+ Webcasts </a:t>
            </a:r>
          </a:p>
          <a:p>
            <a:r>
              <a:rPr lang="en-US" dirty="0"/>
              <a:t>All study material available on search engines, government sites,</a:t>
            </a:r>
          </a:p>
          <a:p>
            <a:r>
              <a:rPr lang="en-US" dirty="0"/>
              <a:t>Have Personally done – GST, Insolvency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3A0E6F1-753B-4226-86B1-0982398EC8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687517" y="2735993"/>
            <a:ext cx="3274607" cy="173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404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D32BB-54A5-47D2-B9C3-509BEDEC7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60723-A0D1-4D8F-847E-35BFCBB8D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casual dressing – gives a feeling of laziness, </a:t>
            </a:r>
          </a:p>
          <a:p>
            <a:pPr marL="0" indent="0">
              <a:buNone/>
            </a:pPr>
            <a:r>
              <a:rPr lang="en-US" dirty="0"/>
              <a:t>non-attentiveness, </a:t>
            </a:r>
            <a:r>
              <a:rPr lang="en-US" dirty="0" err="1"/>
              <a:t>etc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Ambience – create Office like ambience as far as </a:t>
            </a:r>
          </a:p>
          <a:p>
            <a:pPr marL="0" indent="0">
              <a:buNone/>
            </a:pPr>
            <a:r>
              <a:rPr lang="en-US" dirty="0"/>
              <a:t>possible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Balancing act  - Highly skilled in this, can balance work and home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Benefit – No commute time, child care easier, Self study possible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9A28AA-1FCA-4671-AEFF-950EBBFC5A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676008" y="1522520"/>
            <a:ext cx="3048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440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11C39-30CC-462A-BC6D-7C72E4BC8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71C03-4C79-4100-AAD4-0DF41030A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Colleague shifted to Oman story</a:t>
            </a:r>
          </a:p>
          <a:p>
            <a:r>
              <a:rPr lang="en-US" dirty="0"/>
              <a:t>Last 1 year working remotely </a:t>
            </a:r>
          </a:p>
          <a:p>
            <a:r>
              <a:rPr lang="en-US" dirty="0"/>
              <a:t>Daily reports in set format</a:t>
            </a:r>
          </a:p>
          <a:p>
            <a:r>
              <a:rPr lang="en-US" dirty="0"/>
              <a:t>Access server through **** Software </a:t>
            </a:r>
          </a:p>
          <a:p>
            <a:r>
              <a:rPr lang="en-US" dirty="0"/>
              <a:t>Client interaction thru WhatsApp calls – same as voice calls</a:t>
            </a:r>
          </a:p>
          <a:p>
            <a:r>
              <a:rPr lang="en-US" dirty="0"/>
              <a:t>End results matter</a:t>
            </a:r>
          </a:p>
          <a:p>
            <a:r>
              <a:rPr lang="en-US" dirty="0"/>
              <a:t>Filed 50+ ITRs , conducted 10+ tax audits </a:t>
            </a:r>
          </a:p>
          <a:p>
            <a:r>
              <a:rPr lang="en-US" dirty="0"/>
              <a:t>Also working on few assessment proceedings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684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09548-C134-4958-BFDE-63C71AFBE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2400" b="1" i="1" dirty="0"/>
              <a:t>Thank You!!</a:t>
            </a:r>
          </a:p>
          <a:p>
            <a:pPr marL="0" indent="0" algn="ctr">
              <a:buNone/>
            </a:pPr>
            <a:endParaRPr lang="en-US" sz="2400" b="1" i="1" dirty="0"/>
          </a:p>
          <a:p>
            <a:pPr marL="0" indent="0" algn="ctr">
              <a:buNone/>
            </a:pPr>
            <a:r>
              <a:rPr lang="en-US" sz="2400" b="1" i="1" dirty="0"/>
              <a:t>CA Meenakshi Gupta</a:t>
            </a:r>
          </a:p>
          <a:p>
            <a:pPr marL="0" indent="0" algn="ctr">
              <a:buNone/>
            </a:pPr>
            <a:r>
              <a:rPr lang="en-US" sz="2400" b="1" i="1" dirty="0"/>
              <a:t>Partner, Gupta </a:t>
            </a:r>
            <a:r>
              <a:rPr lang="en-US" sz="2400" b="1" i="1" dirty="0" err="1"/>
              <a:t>Rustagi</a:t>
            </a:r>
            <a:r>
              <a:rPr lang="en-US" sz="2400" b="1" i="1" dirty="0"/>
              <a:t> &amp; Co.</a:t>
            </a:r>
          </a:p>
          <a:p>
            <a:pPr marL="0" indent="0" algn="ctr">
              <a:buNone/>
            </a:pPr>
            <a:r>
              <a:rPr lang="en-US" sz="2400" b="1" i="1" dirty="0"/>
              <a:t>Mob: 9820654322</a:t>
            </a:r>
          </a:p>
        </p:txBody>
      </p:sp>
    </p:spTree>
    <p:extLst>
      <p:ext uri="{BB962C8B-B14F-4D97-AF65-F5344CB8AC3E}">
        <p14:creationId xmlns:p14="http://schemas.microsoft.com/office/powerpoint/2010/main" val="1951047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6203B-0FF4-48D6-B811-EB9DAAFE2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 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4BD28-82CF-4906-A66D-7F6F7FA4C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Women used to be at home</a:t>
            </a:r>
          </a:p>
          <a:p>
            <a:r>
              <a:rPr lang="en-US" dirty="0"/>
              <a:t>Always working tirelessly – taking care of house,</a:t>
            </a:r>
          </a:p>
          <a:p>
            <a:pPr marL="0" indent="0">
              <a:buNone/>
            </a:pPr>
            <a:r>
              <a:rPr lang="en-US" dirty="0"/>
              <a:t> kids</a:t>
            </a:r>
          </a:p>
          <a:p>
            <a:r>
              <a:rPr lang="en-US" dirty="0"/>
              <a:t>At the same time so many of us were </a:t>
            </a:r>
          </a:p>
          <a:p>
            <a:pPr marL="0" indent="0">
              <a:buNone/>
            </a:pPr>
            <a:r>
              <a:rPr lang="en-US" dirty="0"/>
              <a:t>entrepreneurs – Producing spices, pickles, </a:t>
            </a:r>
          </a:p>
          <a:p>
            <a:pPr marL="0" indent="0">
              <a:buNone/>
            </a:pPr>
            <a:r>
              <a:rPr lang="en-US" dirty="0"/>
              <a:t>clothes, etc.</a:t>
            </a:r>
          </a:p>
          <a:p>
            <a:r>
              <a:rPr lang="en-US" dirty="0"/>
              <a:t>Over a period of time – Gained education and </a:t>
            </a:r>
          </a:p>
          <a:p>
            <a:pPr marL="0" indent="0">
              <a:buNone/>
            </a:pPr>
            <a:r>
              <a:rPr lang="en-US" dirty="0"/>
              <a:t>started working outside</a:t>
            </a:r>
          </a:p>
          <a:p>
            <a:r>
              <a:rPr lang="en-US" dirty="0"/>
              <a:t>Earlier was very easy due to joint family system.</a:t>
            </a:r>
          </a:p>
          <a:p>
            <a:r>
              <a:rPr lang="en-US" dirty="0"/>
              <a:t>Difficulty increased due to urban nuclear homes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A826B2-B11A-4B2A-AC62-A70C6C37EF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296054" y="2414726"/>
            <a:ext cx="3229686" cy="215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199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E08E4-5C2F-4A70-9F70-78B0E1368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Covid</a:t>
            </a:r>
            <a:r>
              <a:rPr lang="en-US" dirty="0"/>
              <a:t> and post </a:t>
            </a:r>
            <a:r>
              <a:rPr lang="en-US" dirty="0" err="1"/>
              <a:t>covid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29E47-0870-4E16-A6FA-A89AFBB1D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Due to natural calamity like COVID – restriction on movement</a:t>
            </a:r>
          </a:p>
          <a:p>
            <a:r>
              <a:rPr lang="en-US" dirty="0"/>
              <a:t>Work from Home became need of the hour</a:t>
            </a:r>
          </a:p>
          <a:p>
            <a:r>
              <a:rPr lang="en-US" dirty="0"/>
              <a:t>Technology was a boon  - fast speed internet, networking apps, </a:t>
            </a:r>
            <a:r>
              <a:rPr lang="en-US" dirty="0" err="1"/>
              <a:t>Softwares</a:t>
            </a:r>
            <a:r>
              <a:rPr lang="en-US" dirty="0"/>
              <a:t> on cloud (Tally, SAP, etc.)</a:t>
            </a:r>
          </a:p>
          <a:p>
            <a:r>
              <a:rPr lang="en-US" dirty="0"/>
              <a:t>Boon for women with kids and elderly people at home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F48C68-1B7B-4A30-BA70-DE1C85DD40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35658" y="4247483"/>
            <a:ext cx="4585686" cy="2139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148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69DBD-49FC-4B55-845F-5AD150AD9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784CB-072C-4C77-8124-E20EEC5AE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617" y="1322773"/>
            <a:ext cx="9046346" cy="5131293"/>
          </a:xfrm>
        </p:spPr>
        <p:txBody>
          <a:bodyPr>
            <a:normAutofit fontScale="85000" lnSpcReduction="20000"/>
          </a:bodyPr>
          <a:lstStyle/>
          <a:p>
            <a:r>
              <a:rPr lang="en-US" sz="2200" b="1" dirty="0"/>
              <a:t>Audit  - Can be performed from home</a:t>
            </a:r>
          </a:p>
          <a:p>
            <a:pPr marL="0" indent="0">
              <a:buNone/>
            </a:pPr>
            <a:r>
              <a:rPr lang="en-US" dirty="0"/>
              <a:t>It is an area where we are not dealing with current scenario but we deal </a:t>
            </a:r>
          </a:p>
          <a:p>
            <a:pPr marL="0" indent="0">
              <a:buNone/>
            </a:pPr>
            <a:r>
              <a:rPr lang="en-US" dirty="0"/>
              <a:t>with past information and hence makes things easier.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Data can be accessed either online or thru backup.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Analytical review of account balances can be done offline to identify </a:t>
            </a:r>
          </a:p>
          <a:p>
            <a:pPr marL="0" indent="0">
              <a:buNone/>
            </a:pPr>
            <a:r>
              <a:rPr lang="en-US" dirty="0"/>
              <a:t>anomalies/doubts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Agreements scanned copies can be obtained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Sales and purchases can be cross checked with GST returns of the entity.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Secretarial records can be checked as all are filed online nowadays.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Review meetings with team can be done thru Zoom/Google meets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A133F3-5BA7-471D-8085-F28E469A8B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297444" y="3286958"/>
            <a:ext cx="2213829" cy="184404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3946161-A012-42F4-9519-68660E8D13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098187" y="1432480"/>
            <a:ext cx="2612341" cy="1739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575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0C811-1292-4967-B6D8-503F2CC26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60FA0-0D91-46FC-A338-57B90B384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GST, TDS and Income tax  - All compliances have become online and it’s a known fact that same can be easily complied with the help of </a:t>
            </a:r>
            <a:r>
              <a:rPr lang="en-US" dirty="0" err="1"/>
              <a:t>softwares</a:t>
            </a:r>
            <a:r>
              <a:rPr lang="en-US" dirty="0"/>
              <a:t> and government utilities.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Multi user low cost </a:t>
            </a:r>
            <a:r>
              <a:rPr lang="en-US" dirty="0" err="1"/>
              <a:t>softwares</a:t>
            </a:r>
            <a:r>
              <a:rPr lang="en-US" dirty="0"/>
              <a:t> are available which makes filing easier </a:t>
            </a:r>
          </a:p>
          <a:p>
            <a:endParaRPr lang="en-US" dirty="0"/>
          </a:p>
          <a:p>
            <a:r>
              <a:rPr lang="en-US" dirty="0"/>
              <a:t>Consultancy – If you have expertise knowledge in any area (one can apply through linked in, </a:t>
            </a:r>
            <a:r>
              <a:rPr lang="en-US" dirty="0" err="1"/>
              <a:t>facebook</a:t>
            </a:r>
            <a:r>
              <a:rPr lang="en-US" dirty="0"/>
              <a:t>, etc.)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96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E4F16-6F04-4DDF-A8E4-3EC079CAD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7205D-29A7-4A9F-8465-04C606B3B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Arbitration  - Preparing of case laws, online submissions.</a:t>
            </a:r>
          </a:p>
          <a:p>
            <a:r>
              <a:rPr lang="en-US" dirty="0"/>
              <a:t>Assisting established practicing litigation professionals</a:t>
            </a:r>
          </a:p>
          <a:p>
            <a:r>
              <a:rPr lang="en-US" dirty="0"/>
              <a:t>Preparing study materials for students, professionals</a:t>
            </a:r>
          </a:p>
          <a:p>
            <a:r>
              <a:rPr lang="en-US" dirty="0"/>
              <a:t>Online classes for ICAI students, tie up with coaching institutes.</a:t>
            </a:r>
          </a:p>
          <a:p>
            <a:r>
              <a:rPr lang="en-US" dirty="0"/>
              <a:t>Become paper-setter/reviewer/examiner for online test series (</a:t>
            </a:r>
            <a:r>
              <a:rPr lang="en-US" dirty="0">
                <a:hlinkClick r:id="rId2"/>
              </a:rPr>
              <a:t>www.catestestseries.org</a:t>
            </a:r>
            <a:r>
              <a:rPr lang="en-US" dirty="0"/>
              <a:t>, </a:t>
            </a:r>
            <a:r>
              <a:rPr lang="en-US" dirty="0">
                <a:hlinkClick r:id="rId3"/>
              </a:rPr>
              <a:t>https://prepca.com/career.php</a:t>
            </a:r>
            <a:r>
              <a:rPr lang="en-US" dirty="0"/>
              <a:t>, </a:t>
            </a:r>
            <a:r>
              <a:rPr lang="en-US" dirty="0">
                <a:hlinkClick r:id="rId4"/>
              </a:rPr>
              <a:t>https://gmttestseries.com/Examiner.aspx</a:t>
            </a:r>
            <a:r>
              <a:rPr lang="en-US" dirty="0"/>
              <a:t> )</a:t>
            </a:r>
          </a:p>
          <a:p>
            <a:r>
              <a:rPr lang="en-US" dirty="0"/>
              <a:t>Prepare Question bank for exams</a:t>
            </a:r>
          </a:p>
          <a:p>
            <a:r>
              <a:rPr lang="en-US" dirty="0"/>
              <a:t>Write article for Journals, newsletters, books, etc. and sell (</a:t>
            </a:r>
            <a:r>
              <a:rPr lang="en-US" dirty="0">
                <a:hlinkClick r:id="rId5"/>
              </a:rPr>
              <a:t>https://payhip.com</a:t>
            </a:r>
            <a:r>
              <a:rPr lang="en-US" dirty="0"/>
              <a:t> , </a:t>
            </a:r>
            <a:r>
              <a:rPr lang="en-US" dirty="0">
                <a:hlinkClick r:id="rId6"/>
              </a:rPr>
              <a:t>www.sellfy.com</a:t>
            </a:r>
            <a:r>
              <a:rPr lang="en-US" dirty="0"/>
              <a:t> , </a:t>
            </a:r>
            <a:r>
              <a:rPr lang="en-US" dirty="0">
                <a:hlinkClick r:id="rId7"/>
              </a:rPr>
              <a:t>www.blurb.com</a:t>
            </a:r>
            <a:r>
              <a:rPr lang="en-US" dirty="0"/>
              <a:t> , </a:t>
            </a:r>
            <a:r>
              <a:rPr lang="en-US" dirty="0">
                <a:hlinkClick r:id="rId8"/>
              </a:rPr>
              <a:t>https://kdp.amazon.com</a:t>
            </a:r>
            <a:r>
              <a:rPr lang="en-US" dirty="0"/>
              <a:t> etc.)</a:t>
            </a:r>
          </a:p>
          <a:p>
            <a:r>
              <a:rPr lang="en-US" dirty="0"/>
              <a:t>Making </a:t>
            </a:r>
            <a:r>
              <a:rPr lang="en-US" dirty="0" err="1"/>
              <a:t>Youtube</a:t>
            </a:r>
            <a:r>
              <a:rPr lang="en-US" dirty="0"/>
              <a:t> videos and sell self or through other websites</a:t>
            </a:r>
          </a:p>
          <a:p>
            <a:r>
              <a:rPr lang="en-US" dirty="0" err="1"/>
              <a:t>Eg</a:t>
            </a:r>
            <a:r>
              <a:rPr lang="en-US" dirty="0"/>
              <a:t>: urbanpro.com, udemy.com, gharpeshiksha.com,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747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54D8B-3AEB-4097-9CC0-BDA41F29B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WFH Avenues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523BC-FB6F-4308-AD69-D9CCBDFB0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Freelancing: You can offer your services as a freelancer to businesses and individuals who need accounting help. This could include bookkeeping, tax preparation, or financial planning.(</a:t>
            </a:r>
            <a:r>
              <a:rPr lang="en-US" dirty="0">
                <a:hlinkClick r:id="rId2"/>
              </a:rPr>
              <a:t>https://www.freelancer.in</a:t>
            </a:r>
            <a:r>
              <a:rPr lang="en-US" dirty="0"/>
              <a:t> , </a:t>
            </a:r>
            <a:r>
              <a:rPr lang="en-US" dirty="0">
                <a:hlinkClick r:id="rId3"/>
              </a:rPr>
              <a:t>https://www.upwork.com</a:t>
            </a:r>
            <a:r>
              <a:rPr lang="en-US" dirty="0"/>
              <a:t> 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Remote work with a company: Many companies are now offering remote work opportunities, and this could include accounting positions. You would need to search for job listings and apply to any that interest you.</a:t>
            </a:r>
          </a:p>
          <a:p>
            <a:r>
              <a:rPr lang="en-US" dirty="0"/>
              <a:t>Starting your own business: If you're entrepreneurial, you could start your own accounting business and work from home. This could include offering services like bookkeeping, tax preparation, or financial planning to clients.</a:t>
            </a:r>
          </a:p>
          <a:p>
            <a:r>
              <a:rPr lang="en-US" dirty="0"/>
              <a:t>Online tutoring: If you have experience teaching or mentoring, you could offer online tutoring services to students studying accounting.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696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AA913-BE4A-491D-96D9-17E76B344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WFH Avenues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EBEAE-7744-4E91-BCB0-C976C2C73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Contact with local tax practitioner Advocates as they file return only and they need CA to complete an Audit . As per clause 2 of part 1 of Schedule 2 of CA Act 1949. </a:t>
            </a:r>
            <a:r>
              <a:rPr lang="en-US" dirty="0" err="1"/>
              <a:t>Practising</a:t>
            </a:r>
            <a:r>
              <a:rPr lang="en-US" dirty="0"/>
              <a:t> CA can share fees with an Advocate.</a:t>
            </a:r>
          </a:p>
          <a:p>
            <a:r>
              <a:rPr lang="en-US" dirty="0"/>
              <a:t>Prepare project report and CMA data for clients requiring finance. Many professionals can’t take up this work due to professional ethics (being auditor, etc.)</a:t>
            </a:r>
          </a:p>
          <a:p>
            <a:r>
              <a:rPr lang="en-US" dirty="0"/>
              <a:t>It's worth noting that in India, the Institute of Chartered Accountants of India (ICAI) offers a "Work from Home" scheme for its members. Under this scheme, members can work from home and still continue their practice. You can check with ICAI for more details on this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666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D1E92-CA60-4719-B7A1-F7926FF3A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WFH Avenues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1ED27-2C77-472D-A11D-A145BC7CB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 outsourcing work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Many countries have lack of professionals or is very expensive.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If you have expertise knowledge, acquired skills, infrastructure and work in network – can approach and take up such work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Being paid handsomely on hourly basis (much more if you take up similar work in India)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1433FDF-BB78-43AC-9138-40992AAC9B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578354" y="512477"/>
            <a:ext cx="2470674" cy="2470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77004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299</TotalTime>
  <Words>1076</Words>
  <Application>Microsoft Office PowerPoint</Application>
  <PresentationFormat>Widescreen</PresentationFormat>
  <Paragraphs>123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Facet</vt:lpstr>
      <vt:lpstr>Work for Home</vt:lpstr>
      <vt:lpstr>Past story</vt:lpstr>
      <vt:lpstr>Covid and post covid</vt:lpstr>
      <vt:lpstr>Opportunities </vt:lpstr>
      <vt:lpstr>Opportunities</vt:lpstr>
      <vt:lpstr>Opportunities</vt:lpstr>
      <vt:lpstr>WFH Avenues</vt:lpstr>
      <vt:lpstr>WFH Avenues</vt:lpstr>
      <vt:lpstr>WFH Avenues</vt:lpstr>
      <vt:lpstr>WFH Tools</vt:lpstr>
      <vt:lpstr>Networking tools</vt:lpstr>
      <vt:lpstr>Training opportunity</vt:lpstr>
      <vt:lpstr>Facilitation</vt:lpstr>
      <vt:lpstr>Examples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for Home</dc:title>
  <dc:creator>Admin</dc:creator>
  <cp:lastModifiedBy>Admin</cp:lastModifiedBy>
  <cp:revision>22</cp:revision>
  <dcterms:created xsi:type="dcterms:W3CDTF">2023-10-12T06:31:45Z</dcterms:created>
  <dcterms:modified xsi:type="dcterms:W3CDTF">2023-10-13T11:29:18Z</dcterms:modified>
</cp:coreProperties>
</file>