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2" r:id="rId39"/>
    <p:sldId id="294" r:id="rId40"/>
  </p:sldIdLst>
  <p:sldSz cx="18288000" cy="10287000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nva Sans Bold" panose="020B0604020202020204" charset="0"/>
      <p:regular r:id="rId45"/>
    </p:embeddedFont>
    <p:embeddedFont>
      <p:font typeface="HK Grotesk" panose="020B0604020202020204" charset="0"/>
      <p:regular r:id="rId46"/>
    </p:embeddedFont>
    <p:embeddedFont>
      <p:font typeface="HK Grotesk Bold" panose="020B0604020202020204" charset="0"/>
      <p:regular r:id="rId47"/>
    </p:embeddedFont>
    <p:embeddedFont>
      <p:font typeface="HK Grotesk Bold Italics" panose="020B0604020202020204" charset="0"/>
      <p:regular r:id="rId48"/>
    </p:embeddedFont>
    <p:embeddedFont>
      <p:font typeface="HK Grotesk Italics" panose="020B0604020202020204" charset="0"/>
      <p:regular r:id="rId49"/>
    </p:embeddedFont>
    <p:embeddedFont>
      <p:font typeface="HK Grotesk Light" panose="020B0604020202020204" charset="0"/>
      <p:regular r:id="rId50"/>
    </p:embeddedFont>
    <p:embeddedFont>
      <p:font typeface="Marcellus" panose="020B0604020202020204" charset="0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108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5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42318" y="3952780"/>
            <a:ext cx="10805264" cy="6909031"/>
          </a:xfrm>
          <a:custGeom>
            <a:avLst/>
            <a:gdLst/>
            <a:ahLst/>
            <a:cxnLst/>
            <a:rect l="l" t="t" r="r" b="b"/>
            <a:pathLst>
              <a:path w="10805264" h="6909031">
                <a:moveTo>
                  <a:pt x="0" y="0"/>
                </a:moveTo>
                <a:lnTo>
                  <a:pt x="10805264" y="0"/>
                </a:lnTo>
                <a:lnTo>
                  <a:pt x="10805264" y="6909031"/>
                </a:lnTo>
                <a:lnTo>
                  <a:pt x="0" y="69090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727" t="-532" r="-4461" b="-36961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-842318" y="1647217"/>
            <a:ext cx="5546768" cy="9616884"/>
          </a:xfrm>
          <a:custGeom>
            <a:avLst/>
            <a:gdLst/>
            <a:ahLst/>
            <a:cxnLst/>
            <a:rect l="l" t="t" r="r" b="b"/>
            <a:pathLst>
              <a:path w="5546768" h="9616884">
                <a:moveTo>
                  <a:pt x="0" y="0"/>
                </a:moveTo>
                <a:lnTo>
                  <a:pt x="5546768" y="0"/>
                </a:lnTo>
                <a:lnTo>
                  <a:pt x="5546768" y="9616884"/>
                </a:lnTo>
                <a:lnTo>
                  <a:pt x="0" y="96168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17" r="-249" b="-756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6544172" y="1910961"/>
            <a:ext cx="10670430" cy="3817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0"/>
              </a:lnSpc>
            </a:pPr>
            <a:r>
              <a:rPr lang="en-US" sz="9000">
                <a:solidFill>
                  <a:srgbClr val="231F20"/>
                </a:solidFill>
                <a:latin typeface="Marcellus"/>
              </a:rPr>
              <a:t>EXCEPTIONAL ETIQUETTE FOR PROFESSIONALS</a:t>
            </a:r>
          </a:p>
        </p:txBody>
      </p:sp>
      <p:sp>
        <p:nvSpPr>
          <p:cNvPr id="5" name="AutoShape 5"/>
          <p:cNvSpPr/>
          <p:nvPr/>
        </p:nvSpPr>
        <p:spPr>
          <a:xfrm>
            <a:off x="12867500" y="7468521"/>
            <a:ext cx="28575" cy="17897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6" name="TextBox 6"/>
          <p:cNvSpPr txBox="1"/>
          <p:nvPr/>
        </p:nvSpPr>
        <p:spPr>
          <a:xfrm>
            <a:off x="13139789" y="7784926"/>
            <a:ext cx="4119511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231F20"/>
                </a:solidFill>
                <a:latin typeface="Marcellus"/>
              </a:rPr>
              <a:t>CA. DEEPTI SAVJANI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231F20"/>
                </a:solidFill>
                <a:latin typeface="Marcellus"/>
              </a:rPr>
              <a:t>RAJKOT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778455"/>
            <a:ext cx="9898012" cy="6429684"/>
          </a:xfrm>
          <a:custGeom>
            <a:avLst/>
            <a:gdLst/>
            <a:ahLst/>
            <a:cxnLst/>
            <a:rect l="l" t="t" r="r" b="b"/>
            <a:pathLst>
              <a:path w="9898012" h="6429684">
                <a:moveTo>
                  <a:pt x="0" y="0"/>
                </a:moveTo>
                <a:lnTo>
                  <a:pt x="9898012" y="0"/>
                </a:lnTo>
                <a:lnTo>
                  <a:pt x="9898012" y="6429683"/>
                </a:lnTo>
                <a:lnTo>
                  <a:pt x="0" y="64296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78" r="-7900" b="-1489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TextBox 3"/>
          <p:cNvSpPr txBox="1"/>
          <p:nvPr/>
        </p:nvSpPr>
        <p:spPr>
          <a:xfrm>
            <a:off x="10515600" y="2781300"/>
            <a:ext cx="7520732" cy="370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sz="6100" dirty="0">
                <a:solidFill>
                  <a:srgbClr val="88A862"/>
                </a:solidFill>
                <a:latin typeface="HK Grotesk Bold"/>
              </a:rPr>
              <a:t>Confident personality</a:t>
            </a:r>
          </a:p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sz="6100" dirty="0">
                <a:solidFill>
                  <a:srgbClr val="88A862"/>
                </a:solidFill>
                <a:latin typeface="HK Grotesk Bold"/>
              </a:rPr>
              <a:t>Reliable person</a:t>
            </a:r>
          </a:p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sz="6100" dirty="0">
                <a:solidFill>
                  <a:srgbClr val="88A862"/>
                </a:solidFill>
                <a:latin typeface="HK Grotesk Bold"/>
              </a:rPr>
              <a:t>Aware of etiquette</a:t>
            </a:r>
          </a:p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sz="6100" dirty="0">
                <a:solidFill>
                  <a:srgbClr val="88A862"/>
                </a:solidFill>
                <a:latin typeface="HK Grotesk Bold"/>
              </a:rPr>
              <a:t>Great first impression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1911950"/>
            <a:ext cx="23186" cy="2647386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9144000" y="5683850"/>
            <a:ext cx="23186" cy="2647386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5022807">
            <a:off x="1522665" y="-4449199"/>
            <a:ext cx="5112534" cy="8898398"/>
          </a:xfrm>
          <a:custGeom>
            <a:avLst/>
            <a:gdLst/>
            <a:ahLst/>
            <a:cxnLst/>
            <a:rect l="l" t="t" r="r" b="b"/>
            <a:pathLst>
              <a:path w="5112534" h="8898398">
                <a:moveTo>
                  <a:pt x="0" y="0"/>
                </a:moveTo>
                <a:lnTo>
                  <a:pt x="5112534" y="0"/>
                </a:lnTo>
                <a:lnTo>
                  <a:pt x="5112534" y="8898398"/>
                </a:lnTo>
                <a:lnTo>
                  <a:pt x="0" y="8898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 rot="-1322326">
            <a:off x="-2440632" y="-2785029"/>
            <a:ext cx="6938664" cy="5437389"/>
          </a:xfrm>
          <a:custGeom>
            <a:avLst/>
            <a:gdLst/>
            <a:ahLst/>
            <a:cxnLst/>
            <a:rect l="l" t="t" r="r" b="b"/>
            <a:pathLst>
              <a:path w="6938664" h="5437389">
                <a:moveTo>
                  <a:pt x="0" y="0"/>
                </a:moveTo>
                <a:lnTo>
                  <a:pt x="6938664" y="0"/>
                </a:lnTo>
                <a:lnTo>
                  <a:pt x="6938664" y="5437389"/>
                </a:lnTo>
                <a:lnTo>
                  <a:pt x="0" y="54373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TextBox 6"/>
          <p:cNvSpPr txBox="1"/>
          <p:nvPr/>
        </p:nvSpPr>
        <p:spPr>
          <a:xfrm>
            <a:off x="378889" y="3745992"/>
            <a:ext cx="8402401" cy="292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 dirty="0">
                <a:solidFill>
                  <a:srgbClr val="231F20"/>
                </a:solidFill>
                <a:latin typeface="HK Grotesk Bold"/>
              </a:rPr>
              <a:t>HANDSHAKES TO AVOID</a:t>
            </a:r>
          </a:p>
        </p:txBody>
      </p:sp>
      <p:sp>
        <p:nvSpPr>
          <p:cNvPr id="7" name="Freeform 7"/>
          <p:cNvSpPr/>
          <p:nvPr/>
        </p:nvSpPr>
        <p:spPr>
          <a:xfrm rot="-1322326">
            <a:off x="528757" y="7316934"/>
            <a:ext cx="6938664" cy="5437389"/>
          </a:xfrm>
          <a:custGeom>
            <a:avLst/>
            <a:gdLst/>
            <a:ahLst/>
            <a:cxnLst/>
            <a:rect l="l" t="t" r="r" b="b"/>
            <a:pathLst>
              <a:path w="6938664" h="5437389">
                <a:moveTo>
                  <a:pt x="0" y="0"/>
                </a:moveTo>
                <a:lnTo>
                  <a:pt x="6938664" y="0"/>
                </a:lnTo>
                <a:lnTo>
                  <a:pt x="6938664" y="5437390"/>
                </a:lnTo>
                <a:lnTo>
                  <a:pt x="0" y="5437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8" name="Freeform 8"/>
          <p:cNvSpPr/>
          <p:nvPr/>
        </p:nvSpPr>
        <p:spPr>
          <a:xfrm rot="5022807">
            <a:off x="-1061184" y="5586430"/>
            <a:ext cx="5112534" cy="8898398"/>
          </a:xfrm>
          <a:custGeom>
            <a:avLst/>
            <a:gdLst/>
            <a:ahLst/>
            <a:cxnLst/>
            <a:rect l="l" t="t" r="r" b="b"/>
            <a:pathLst>
              <a:path w="5112534" h="8898398">
                <a:moveTo>
                  <a:pt x="0" y="0"/>
                </a:moveTo>
                <a:lnTo>
                  <a:pt x="5112534" y="0"/>
                </a:lnTo>
                <a:lnTo>
                  <a:pt x="5112534" y="8898398"/>
                </a:lnTo>
                <a:lnTo>
                  <a:pt x="0" y="8898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" name="Freeform 9"/>
          <p:cNvSpPr/>
          <p:nvPr/>
        </p:nvSpPr>
        <p:spPr>
          <a:xfrm>
            <a:off x="11771368" y="612931"/>
            <a:ext cx="4584568" cy="4167789"/>
          </a:xfrm>
          <a:custGeom>
            <a:avLst/>
            <a:gdLst/>
            <a:ahLst/>
            <a:cxnLst/>
            <a:rect l="l" t="t" r="r" b="b"/>
            <a:pathLst>
              <a:path w="4584568" h="4167789">
                <a:moveTo>
                  <a:pt x="0" y="0"/>
                </a:moveTo>
                <a:lnTo>
                  <a:pt x="4584567" y="0"/>
                </a:lnTo>
                <a:lnTo>
                  <a:pt x="4584567" y="4167789"/>
                </a:lnTo>
                <a:lnTo>
                  <a:pt x="0" y="41677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0" name="Freeform 10"/>
          <p:cNvSpPr/>
          <p:nvPr/>
        </p:nvSpPr>
        <p:spPr>
          <a:xfrm>
            <a:off x="12110411" y="5143500"/>
            <a:ext cx="4067503" cy="4114800"/>
          </a:xfrm>
          <a:custGeom>
            <a:avLst/>
            <a:gdLst/>
            <a:ahLst/>
            <a:cxnLst/>
            <a:rect l="l" t="t" r="r" b="b"/>
            <a:pathLst>
              <a:path w="4067503" h="4114800">
                <a:moveTo>
                  <a:pt x="0" y="0"/>
                </a:moveTo>
                <a:lnTo>
                  <a:pt x="4067504" y="0"/>
                </a:lnTo>
                <a:lnTo>
                  <a:pt x="4067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1911950"/>
            <a:ext cx="23186" cy="2647386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9144000" y="5683850"/>
            <a:ext cx="23186" cy="2647386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5022807">
            <a:off x="1522665" y="-4449199"/>
            <a:ext cx="5112534" cy="8898398"/>
          </a:xfrm>
          <a:custGeom>
            <a:avLst/>
            <a:gdLst/>
            <a:ahLst/>
            <a:cxnLst/>
            <a:rect l="l" t="t" r="r" b="b"/>
            <a:pathLst>
              <a:path w="5112534" h="8898398">
                <a:moveTo>
                  <a:pt x="0" y="0"/>
                </a:moveTo>
                <a:lnTo>
                  <a:pt x="5112534" y="0"/>
                </a:lnTo>
                <a:lnTo>
                  <a:pt x="5112534" y="8898398"/>
                </a:lnTo>
                <a:lnTo>
                  <a:pt x="0" y="8898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 rot="-1322326">
            <a:off x="-2440632" y="-2785029"/>
            <a:ext cx="6938664" cy="5437389"/>
          </a:xfrm>
          <a:custGeom>
            <a:avLst/>
            <a:gdLst/>
            <a:ahLst/>
            <a:cxnLst/>
            <a:rect l="l" t="t" r="r" b="b"/>
            <a:pathLst>
              <a:path w="6938664" h="5437389">
                <a:moveTo>
                  <a:pt x="0" y="0"/>
                </a:moveTo>
                <a:lnTo>
                  <a:pt x="6938664" y="0"/>
                </a:lnTo>
                <a:lnTo>
                  <a:pt x="6938664" y="5437389"/>
                </a:lnTo>
                <a:lnTo>
                  <a:pt x="0" y="54373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TextBox 6"/>
          <p:cNvSpPr txBox="1"/>
          <p:nvPr/>
        </p:nvSpPr>
        <p:spPr>
          <a:xfrm>
            <a:off x="378889" y="3745992"/>
            <a:ext cx="8402401" cy="292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>
                <a:solidFill>
                  <a:srgbClr val="231F20"/>
                </a:solidFill>
                <a:latin typeface="HK Grotesk Bold"/>
              </a:rPr>
              <a:t>HANDSHAKES TO AVOID</a:t>
            </a:r>
          </a:p>
        </p:txBody>
      </p:sp>
      <p:sp>
        <p:nvSpPr>
          <p:cNvPr id="7" name="Freeform 7"/>
          <p:cNvSpPr/>
          <p:nvPr/>
        </p:nvSpPr>
        <p:spPr>
          <a:xfrm rot="-1322326">
            <a:off x="528757" y="7316934"/>
            <a:ext cx="6938664" cy="5437389"/>
          </a:xfrm>
          <a:custGeom>
            <a:avLst/>
            <a:gdLst/>
            <a:ahLst/>
            <a:cxnLst/>
            <a:rect l="l" t="t" r="r" b="b"/>
            <a:pathLst>
              <a:path w="6938664" h="5437389">
                <a:moveTo>
                  <a:pt x="0" y="0"/>
                </a:moveTo>
                <a:lnTo>
                  <a:pt x="6938664" y="0"/>
                </a:lnTo>
                <a:lnTo>
                  <a:pt x="6938664" y="5437390"/>
                </a:lnTo>
                <a:lnTo>
                  <a:pt x="0" y="5437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8" name="Freeform 8"/>
          <p:cNvSpPr/>
          <p:nvPr/>
        </p:nvSpPr>
        <p:spPr>
          <a:xfrm rot="5022807">
            <a:off x="-1061184" y="5586430"/>
            <a:ext cx="5112534" cy="8898398"/>
          </a:xfrm>
          <a:custGeom>
            <a:avLst/>
            <a:gdLst/>
            <a:ahLst/>
            <a:cxnLst/>
            <a:rect l="l" t="t" r="r" b="b"/>
            <a:pathLst>
              <a:path w="5112534" h="8898398">
                <a:moveTo>
                  <a:pt x="0" y="0"/>
                </a:moveTo>
                <a:lnTo>
                  <a:pt x="5112534" y="0"/>
                </a:lnTo>
                <a:lnTo>
                  <a:pt x="5112534" y="8898398"/>
                </a:lnTo>
                <a:lnTo>
                  <a:pt x="0" y="8898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" name="Freeform 9"/>
          <p:cNvSpPr/>
          <p:nvPr/>
        </p:nvSpPr>
        <p:spPr>
          <a:xfrm>
            <a:off x="10700612" y="316038"/>
            <a:ext cx="5850887" cy="4875739"/>
          </a:xfrm>
          <a:custGeom>
            <a:avLst/>
            <a:gdLst/>
            <a:ahLst/>
            <a:cxnLst/>
            <a:rect l="l" t="t" r="r" b="b"/>
            <a:pathLst>
              <a:path w="5850887" h="4875739">
                <a:moveTo>
                  <a:pt x="0" y="0"/>
                </a:moveTo>
                <a:lnTo>
                  <a:pt x="5850887" y="0"/>
                </a:lnTo>
                <a:lnTo>
                  <a:pt x="5850887" y="4875739"/>
                </a:lnTo>
                <a:lnTo>
                  <a:pt x="0" y="48757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0" name="Freeform 10"/>
          <p:cNvSpPr/>
          <p:nvPr/>
        </p:nvSpPr>
        <p:spPr>
          <a:xfrm>
            <a:off x="11242815" y="5143500"/>
            <a:ext cx="4565368" cy="4891466"/>
          </a:xfrm>
          <a:custGeom>
            <a:avLst/>
            <a:gdLst/>
            <a:ahLst/>
            <a:cxnLst/>
            <a:rect l="l" t="t" r="r" b="b"/>
            <a:pathLst>
              <a:path w="4565368" h="4891466">
                <a:moveTo>
                  <a:pt x="0" y="0"/>
                </a:moveTo>
                <a:lnTo>
                  <a:pt x="4565368" y="0"/>
                </a:lnTo>
                <a:lnTo>
                  <a:pt x="4565368" y="4891466"/>
                </a:lnTo>
                <a:lnTo>
                  <a:pt x="0" y="489146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1911950"/>
            <a:ext cx="23186" cy="2647386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9144000" y="5683850"/>
            <a:ext cx="23186" cy="2647386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5022807">
            <a:off x="1522665" y="-4449199"/>
            <a:ext cx="5112534" cy="8898398"/>
          </a:xfrm>
          <a:custGeom>
            <a:avLst/>
            <a:gdLst/>
            <a:ahLst/>
            <a:cxnLst/>
            <a:rect l="l" t="t" r="r" b="b"/>
            <a:pathLst>
              <a:path w="5112534" h="8898398">
                <a:moveTo>
                  <a:pt x="0" y="0"/>
                </a:moveTo>
                <a:lnTo>
                  <a:pt x="5112534" y="0"/>
                </a:lnTo>
                <a:lnTo>
                  <a:pt x="5112534" y="8898398"/>
                </a:lnTo>
                <a:lnTo>
                  <a:pt x="0" y="8898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 rot="-1322326">
            <a:off x="-2440632" y="-2785029"/>
            <a:ext cx="6938664" cy="5437389"/>
          </a:xfrm>
          <a:custGeom>
            <a:avLst/>
            <a:gdLst/>
            <a:ahLst/>
            <a:cxnLst/>
            <a:rect l="l" t="t" r="r" b="b"/>
            <a:pathLst>
              <a:path w="6938664" h="5437389">
                <a:moveTo>
                  <a:pt x="0" y="0"/>
                </a:moveTo>
                <a:lnTo>
                  <a:pt x="6938664" y="0"/>
                </a:lnTo>
                <a:lnTo>
                  <a:pt x="6938664" y="5437389"/>
                </a:lnTo>
                <a:lnTo>
                  <a:pt x="0" y="54373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TextBox 6"/>
          <p:cNvSpPr txBox="1"/>
          <p:nvPr/>
        </p:nvSpPr>
        <p:spPr>
          <a:xfrm>
            <a:off x="378889" y="3745992"/>
            <a:ext cx="8402401" cy="292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>
                <a:solidFill>
                  <a:srgbClr val="231F20"/>
                </a:solidFill>
                <a:latin typeface="HK Grotesk Bold"/>
              </a:rPr>
              <a:t>HANDSHAKES TO AVOID</a:t>
            </a:r>
          </a:p>
        </p:txBody>
      </p:sp>
      <p:sp>
        <p:nvSpPr>
          <p:cNvPr id="7" name="Freeform 7"/>
          <p:cNvSpPr/>
          <p:nvPr/>
        </p:nvSpPr>
        <p:spPr>
          <a:xfrm rot="-1322326">
            <a:off x="528757" y="7316934"/>
            <a:ext cx="6938664" cy="5437389"/>
          </a:xfrm>
          <a:custGeom>
            <a:avLst/>
            <a:gdLst/>
            <a:ahLst/>
            <a:cxnLst/>
            <a:rect l="l" t="t" r="r" b="b"/>
            <a:pathLst>
              <a:path w="6938664" h="5437389">
                <a:moveTo>
                  <a:pt x="0" y="0"/>
                </a:moveTo>
                <a:lnTo>
                  <a:pt x="6938664" y="0"/>
                </a:lnTo>
                <a:lnTo>
                  <a:pt x="6938664" y="5437390"/>
                </a:lnTo>
                <a:lnTo>
                  <a:pt x="0" y="5437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8" name="Freeform 8"/>
          <p:cNvSpPr/>
          <p:nvPr/>
        </p:nvSpPr>
        <p:spPr>
          <a:xfrm rot="5022807">
            <a:off x="-1061184" y="5586430"/>
            <a:ext cx="5112534" cy="8898398"/>
          </a:xfrm>
          <a:custGeom>
            <a:avLst/>
            <a:gdLst/>
            <a:ahLst/>
            <a:cxnLst/>
            <a:rect l="l" t="t" r="r" b="b"/>
            <a:pathLst>
              <a:path w="5112534" h="8898398">
                <a:moveTo>
                  <a:pt x="0" y="0"/>
                </a:moveTo>
                <a:lnTo>
                  <a:pt x="5112534" y="0"/>
                </a:lnTo>
                <a:lnTo>
                  <a:pt x="5112534" y="8898398"/>
                </a:lnTo>
                <a:lnTo>
                  <a:pt x="0" y="8898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" name="Freeform 9"/>
          <p:cNvSpPr/>
          <p:nvPr/>
        </p:nvSpPr>
        <p:spPr>
          <a:xfrm>
            <a:off x="11936590" y="5683850"/>
            <a:ext cx="3660662" cy="3703228"/>
          </a:xfrm>
          <a:custGeom>
            <a:avLst/>
            <a:gdLst/>
            <a:ahLst/>
            <a:cxnLst/>
            <a:rect l="l" t="t" r="r" b="b"/>
            <a:pathLst>
              <a:path w="3660662" h="3703228">
                <a:moveTo>
                  <a:pt x="0" y="0"/>
                </a:moveTo>
                <a:lnTo>
                  <a:pt x="3660662" y="0"/>
                </a:lnTo>
                <a:lnTo>
                  <a:pt x="3660662" y="3703228"/>
                </a:lnTo>
                <a:lnTo>
                  <a:pt x="0" y="37032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8529" r="-18529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0" name="Freeform 10"/>
          <p:cNvSpPr/>
          <p:nvPr/>
        </p:nvSpPr>
        <p:spPr>
          <a:xfrm>
            <a:off x="11219606" y="451836"/>
            <a:ext cx="4637466" cy="4903987"/>
          </a:xfrm>
          <a:custGeom>
            <a:avLst/>
            <a:gdLst/>
            <a:ahLst/>
            <a:cxnLst/>
            <a:rect l="l" t="t" r="r" b="b"/>
            <a:pathLst>
              <a:path w="4637466" h="4903987">
                <a:moveTo>
                  <a:pt x="0" y="0"/>
                </a:moveTo>
                <a:lnTo>
                  <a:pt x="4637466" y="0"/>
                </a:lnTo>
                <a:lnTo>
                  <a:pt x="4637466" y="4903987"/>
                </a:lnTo>
                <a:lnTo>
                  <a:pt x="0" y="49039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5067" y="-579317"/>
            <a:ext cx="18858133" cy="11030178"/>
            <a:chOff x="0" y="0"/>
            <a:chExt cx="25144178" cy="14706903"/>
          </a:xfrm>
        </p:grpSpPr>
        <p:sp>
          <p:nvSpPr>
            <p:cNvPr id="3" name="AutoShape 3"/>
            <p:cNvSpPr/>
            <p:nvPr/>
          </p:nvSpPr>
          <p:spPr>
            <a:xfrm>
              <a:off x="3420727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AutoShape 4"/>
            <p:cNvSpPr/>
            <p:nvPr/>
          </p:nvSpPr>
          <p:spPr>
            <a:xfrm>
              <a:off x="6483223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AutoShape 5"/>
            <p:cNvSpPr/>
            <p:nvPr/>
          </p:nvSpPr>
          <p:spPr>
            <a:xfrm>
              <a:off x="9545719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AutoShape 6"/>
            <p:cNvSpPr/>
            <p:nvPr/>
          </p:nvSpPr>
          <p:spPr>
            <a:xfrm>
              <a:off x="12608215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5670711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AutoShape 8"/>
            <p:cNvSpPr/>
            <p:nvPr/>
          </p:nvSpPr>
          <p:spPr>
            <a:xfrm>
              <a:off x="18733207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AutoShape 9"/>
            <p:cNvSpPr/>
            <p:nvPr/>
          </p:nvSpPr>
          <p:spPr>
            <a:xfrm>
              <a:off x="21795704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AutoShape 10"/>
            <p:cNvSpPr/>
            <p:nvPr/>
          </p:nvSpPr>
          <p:spPr>
            <a:xfrm rot="-5400000">
              <a:off x="12556073" y="-9626701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1" name="AutoShape 11"/>
            <p:cNvSpPr/>
            <p:nvPr/>
          </p:nvSpPr>
          <p:spPr>
            <a:xfrm rot="-5400000">
              <a:off x="12556073" y="-6536199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AutoShape 12"/>
            <p:cNvSpPr/>
            <p:nvPr/>
          </p:nvSpPr>
          <p:spPr>
            <a:xfrm rot="-5400000">
              <a:off x="12556073" y="-3445697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AutoShape 13"/>
            <p:cNvSpPr/>
            <p:nvPr/>
          </p:nvSpPr>
          <p:spPr>
            <a:xfrm rot="-5400000">
              <a:off x="12556073" y="-355195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236268" y="3092623"/>
            <a:ext cx="11863089" cy="6165677"/>
            <a:chOff x="0" y="0"/>
            <a:chExt cx="15817452" cy="8220903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 t="11019" b="11019"/>
            <a:stretch>
              <a:fillRect/>
            </a:stretch>
          </p:blipFill>
          <p:spPr>
            <a:xfrm>
              <a:off x="0" y="0"/>
              <a:ext cx="15817452" cy="8220903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3236268" y="1019175"/>
            <a:ext cx="11815464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 dirty="0">
                <a:solidFill>
                  <a:srgbClr val="231F20"/>
                </a:solidFill>
                <a:latin typeface="HK Grotesk Bold"/>
              </a:rPr>
              <a:t>SELF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58968" y="1446858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2158968" y="4002078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4" name="AutoShape 4"/>
          <p:cNvSpPr/>
          <p:nvPr/>
        </p:nvSpPr>
        <p:spPr>
          <a:xfrm>
            <a:off x="2158968" y="6633639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 flipH="1">
            <a:off x="13917255" y="-3555153"/>
            <a:ext cx="6684091" cy="9167706"/>
          </a:xfrm>
          <a:custGeom>
            <a:avLst/>
            <a:gdLst/>
            <a:ahLst/>
            <a:cxnLst/>
            <a:rect l="l" t="t" r="r" b="b"/>
            <a:pathLst>
              <a:path w="6684091" h="9167706">
                <a:moveTo>
                  <a:pt x="6684090" y="0"/>
                </a:moveTo>
                <a:lnTo>
                  <a:pt x="0" y="0"/>
                </a:lnTo>
                <a:lnTo>
                  <a:pt x="0" y="9167706"/>
                </a:lnTo>
                <a:lnTo>
                  <a:pt x="6684090" y="9167706"/>
                </a:lnTo>
                <a:lnTo>
                  <a:pt x="668409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Freeform 6"/>
          <p:cNvSpPr/>
          <p:nvPr/>
        </p:nvSpPr>
        <p:spPr>
          <a:xfrm rot="-1981163">
            <a:off x="11878552" y="7514708"/>
            <a:ext cx="9885592" cy="3990184"/>
          </a:xfrm>
          <a:custGeom>
            <a:avLst/>
            <a:gdLst/>
            <a:ahLst/>
            <a:cxnLst/>
            <a:rect l="l" t="t" r="r" b="b"/>
            <a:pathLst>
              <a:path w="9885592" h="3990184">
                <a:moveTo>
                  <a:pt x="0" y="0"/>
                </a:moveTo>
                <a:lnTo>
                  <a:pt x="9885592" y="0"/>
                </a:lnTo>
                <a:lnTo>
                  <a:pt x="9885592" y="3990184"/>
                </a:lnTo>
                <a:lnTo>
                  <a:pt x="0" y="3990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" name="TextBox 7"/>
          <p:cNvSpPr txBox="1"/>
          <p:nvPr/>
        </p:nvSpPr>
        <p:spPr>
          <a:xfrm>
            <a:off x="2630912" y="2474879"/>
            <a:ext cx="15657088" cy="579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448" lvl="1" indent="-518224">
              <a:lnSpc>
                <a:spcPts val="5760"/>
              </a:lnSpc>
              <a:spcBef>
                <a:spcPct val="0"/>
              </a:spcBef>
              <a:buFont typeface="Arial"/>
              <a:buChar char="•"/>
            </a:pPr>
            <a:r>
              <a:rPr lang="en-US" sz="4800" dirty="0">
                <a:solidFill>
                  <a:srgbClr val="231F20"/>
                </a:solidFill>
                <a:latin typeface="HK Grotesk"/>
              </a:rPr>
              <a:t>Stand</a:t>
            </a:r>
          </a:p>
          <a:p>
            <a:pPr marL="1036448" lvl="1" indent="-518224">
              <a:lnSpc>
                <a:spcPts val="5760"/>
              </a:lnSpc>
              <a:spcBef>
                <a:spcPct val="0"/>
              </a:spcBef>
              <a:buFont typeface="Arial"/>
              <a:buChar char="•"/>
            </a:pPr>
            <a:r>
              <a:rPr lang="en-US" sz="4800" dirty="0">
                <a:solidFill>
                  <a:srgbClr val="231F20"/>
                </a:solidFill>
                <a:latin typeface="HK Grotesk"/>
              </a:rPr>
              <a:t>SMILE</a:t>
            </a:r>
          </a:p>
          <a:p>
            <a:pPr marL="1036448" lvl="1" indent="-518224">
              <a:lnSpc>
                <a:spcPts val="5760"/>
              </a:lnSpc>
              <a:spcBef>
                <a:spcPct val="0"/>
              </a:spcBef>
              <a:buFont typeface="Arial"/>
              <a:buChar char="•"/>
            </a:pPr>
            <a:r>
              <a:rPr lang="en-US" sz="4800" dirty="0">
                <a:solidFill>
                  <a:srgbClr val="231F20"/>
                </a:solidFill>
                <a:latin typeface="HK Grotesk"/>
              </a:rPr>
              <a:t>Maintain Eye contact</a:t>
            </a:r>
          </a:p>
          <a:p>
            <a:pPr marL="1036448" lvl="1" indent="-518224">
              <a:lnSpc>
                <a:spcPts val="5760"/>
              </a:lnSpc>
              <a:spcBef>
                <a:spcPct val="0"/>
              </a:spcBef>
              <a:buFont typeface="Arial"/>
              <a:buChar char="•"/>
            </a:pPr>
            <a:r>
              <a:rPr lang="en-US" sz="4800" dirty="0">
                <a:solidFill>
                  <a:srgbClr val="231F20"/>
                </a:solidFill>
                <a:latin typeface="HK Grotesk"/>
              </a:rPr>
              <a:t>Extend your hand for a firm hand shake</a:t>
            </a:r>
          </a:p>
          <a:p>
            <a:pPr marL="1036448" lvl="1" indent="-518224">
              <a:lnSpc>
                <a:spcPts val="5760"/>
              </a:lnSpc>
              <a:spcBef>
                <a:spcPct val="0"/>
              </a:spcBef>
              <a:buFont typeface="Arial"/>
              <a:buChar char="•"/>
            </a:pPr>
            <a:r>
              <a:rPr lang="en-US" sz="4800" dirty="0">
                <a:solidFill>
                  <a:srgbClr val="231F20"/>
                </a:solidFill>
                <a:latin typeface="HK Grotesk"/>
              </a:rPr>
              <a:t>State Full name &amp; Designation</a:t>
            </a:r>
          </a:p>
          <a:p>
            <a:pPr marL="1036448" lvl="1" indent="-518224">
              <a:lnSpc>
                <a:spcPts val="5760"/>
              </a:lnSpc>
              <a:spcBef>
                <a:spcPct val="0"/>
              </a:spcBef>
              <a:buFont typeface="Arial"/>
              <a:buChar char="•"/>
            </a:pPr>
            <a:r>
              <a:rPr lang="en-US" sz="4800" dirty="0">
                <a:solidFill>
                  <a:srgbClr val="231F20"/>
                </a:solidFill>
                <a:latin typeface="HK Grotesk"/>
              </a:rPr>
              <a:t>Listen attentively to the other person’s name &amp; designation</a:t>
            </a:r>
          </a:p>
          <a:p>
            <a:pPr marL="1036448" lvl="1" indent="-518224">
              <a:lnSpc>
                <a:spcPts val="5760"/>
              </a:lnSpc>
              <a:spcBef>
                <a:spcPct val="0"/>
              </a:spcBef>
              <a:buFont typeface="Arial"/>
              <a:buChar char="•"/>
            </a:pPr>
            <a:r>
              <a:rPr lang="en-US" sz="4800" dirty="0">
                <a:solidFill>
                  <a:srgbClr val="231F20"/>
                </a:solidFill>
                <a:latin typeface="HK Grotesk"/>
              </a:rPr>
              <a:t>Repeat your name, if necessary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5067" y="-579317"/>
            <a:ext cx="18858133" cy="11030178"/>
            <a:chOff x="0" y="0"/>
            <a:chExt cx="25144178" cy="14706903"/>
          </a:xfrm>
        </p:grpSpPr>
        <p:sp>
          <p:nvSpPr>
            <p:cNvPr id="3" name="AutoShape 3"/>
            <p:cNvSpPr/>
            <p:nvPr/>
          </p:nvSpPr>
          <p:spPr>
            <a:xfrm>
              <a:off x="3420727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AutoShape 4"/>
            <p:cNvSpPr/>
            <p:nvPr/>
          </p:nvSpPr>
          <p:spPr>
            <a:xfrm>
              <a:off x="6483223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AutoShape 5"/>
            <p:cNvSpPr/>
            <p:nvPr/>
          </p:nvSpPr>
          <p:spPr>
            <a:xfrm>
              <a:off x="9545719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AutoShape 6"/>
            <p:cNvSpPr/>
            <p:nvPr/>
          </p:nvSpPr>
          <p:spPr>
            <a:xfrm>
              <a:off x="12608215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5670711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AutoShape 8"/>
            <p:cNvSpPr/>
            <p:nvPr/>
          </p:nvSpPr>
          <p:spPr>
            <a:xfrm>
              <a:off x="18733207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AutoShape 9"/>
            <p:cNvSpPr/>
            <p:nvPr/>
          </p:nvSpPr>
          <p:spPr>
            <a:xfrm>
              <a:off x="21795704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AutoShape 10"/>
            <p:cNvSpPr/>
            <p:nvPr/>
          </p:nvSpPr>
          <p:spPr>
            <a:xfrm rot="-5400000">
              <a:off x="12556073" y="-9626701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1" name="AutoShape 11"/>
            <p:cNvSpPr/>
            <p:nvPr/>
          </p:nvSpPr>
          <p:spPr>
            <a:xfrm rot="-5400000">
              <a:off x="12556073" y="-6536199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AutoShape 12"/>
            <p:cNvSpPr/>
            <p:nvPr/>
          </p:nvSpPr>
          <p:spPr>
            <a:xfrm rot="-5400000">
              <a:off x="12556073" y="-3445697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AutoShape 13"/>
            <p:cNvSpPr/>
            <p:nvPr/>
          </p:nvSpPr>
          <p:spPr>
            <a:xfrm rot="-5400000">
              <a:off x="12556073" y="-355195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6" name="Freeform 16"/>
          <p:cNvSpPr/>
          <p:nvPr/>
        </p:nvSpPr>
        <p:spPr>
          <a:xfrm>
            <a:off x="3314481" y="2609658"/>
            <a:ext cx="12079932" cy="7287613"/>
          </a:xfrm>
          <a:custGeom>
            <a:avLst/>
            <a:gdLst/>
            <a:ahLst/>
            <a:cxnLst/>
            <a:rect l="l" t="t" r="r" b="b"/>
            <a:pathLst>
              <a:path w="12079932" h="7287613">
                <a:moveTo>
                  <a:pt x="0" y="0"/>
                </a:moveTo>
                <a:lnTo>
                  <a:pt x="12079932" y="0"/>
                </a:lnTo>
                <a:lnTo>
                  <a:pt x="12079932" y="7287613"/>
                </a:lnTo>
                <a:lnTo>
                  <a:pt x="0" y="72876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08" t="-17512" r="-2030"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17" name="TextBox 17"/>
          <p:cNvSpPr txBox="1"/>
          <p:nvPr/>
        </p:nvSpPr>
        <p:spPr>
          <a:xfrm>
            <a:off x="3236268" y="1019175"/>
            <a:ext cx="11815464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0"/>
              </a:lnSpc>
            </a:pPr>
            <a:r>
              <a:rPr lang="en-US" sz="8100" dirty="0">
                <a:solidFill>
                  <a:srgbClr val="231F20"/>
                </a:solidFill>
                <a:latin typeface="HK Grotesk Bold"/>
              </a:rPr>
              <a:t> GROUP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58968" y="1446858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2158968" y="4002078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4" name="AutoShape 4"/>
          <p:cNvSpPr/>
          <p:nvPr/>
        </p:nvSpPr>
        <p:spPr>
          <a:xfrm>
            <a:off x="2158968" y="6633639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 rot="-1981163">
            <a:off x="11878552" y="7514708"/>
            <a:ext cx="9885592" cy="3990184"/>
          </a:xfrm>
          <a:custGeom>
            <a:avLst/>
            <a:gdLst/>
            <a:ahLst/>
            <a:cxnLst/>
            <a:rect l="l" t="t" r="r" b="b"/>
            <a:pathLst>
              <a:path w="9885592" h="3990184">
                <a:moveTo>
                  <a:pt x="0" y="0"/>
                </a:moveTo>
                <a:lnTo>
                  <a:pt x="9885592" y="0"/>
                </a:lnTo>
                <a:lnTo>
                  <a:pt x="9885592" y="3990184"/>
                </a:lnTo>
                <a:lnTo>
                  <a:pt x="0" y="3990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TextBox 6"/>
          <p:cNvSpPr txBox="1"/>
          <p:nvPr/>
        </p:nvSpPr>
        <p:spPr>
          <a:xfrm>
            <a:off x="2283270" y="1446858"/>
            <a:ext cx="15657088" cy="606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30753" lvl="1" indent="-615377">
              <a:lnSpc>
                <a:spcPts val="6840"/>
              </a:lnSpc>
              <a:buFont typeface="Arial"/>
              <a:buChar char="•"/>
            </a:pPr>
            <a:r>
              <a:rPr lang="en-US" sz="5700" dirty="0">
                <a:solidFill>
                  <a:srgbClr val="231F20"/>
                </a:solidFill>
                <a:latin typeface="HK Grotesk"/>
              </a:rPr>
              <a:t>Introduce the person of greatest importance or authority first</a:t>
            </a:r>
          </a:p>
          <a:p>
            <a:pPr marL="1230753" lvl="1" indent="-615377">
              <a:lnSpc>
                <a:spcPts val="6840"/>
              </a:lnSpc>
              <a:buFont typeface="Arial"/>
              <a:buChar char="•"/>
            </a:pPr>
            <a:r>
              <a:rPr lang="en-US" sz="5700" dirty="0">
                <a:solidFill>
                  <a:srgbClr val="231F20"/>
                </a:solidFill>
                <a:latin typeface="HK Grotesk"/>
              </a:rPr>
              <a:t>Gender or age is not the deciding factor.</a:t>
            </a:r>
          </a:p>
          <a:p>
            <a:pPr marL="1230753" lvl="1" indent="-615377">
              <a:lnSpc>
                <a:spcPts val="6840"/>
              </a:lnSpc>
              <a:buFont typeface="Arial"/>
              <a:buChar char="•"/>
            </a:pPr>
            <a:r>
              <a:rPr lang="en-US" sz="5700" dirty="0">
                <a:solidFill>
                  <a:srgbClr val="231F20"/>
                </a:solidFill>
                <a:latin typeface="HK Grotesk"/>
              </a:rPr>
              <a:t>When a client is involved, mention him or her first.</a:t>
            </a:r>
          </a:p>
          <a:p>
            <a:pPr marL="1230753" lvl="1" indent="-615377">
              <a:lnSpc>
                <a:spcPts val="6840"/>
              </a:lnSpc>
              <a:spcBef>
                <a:spcPct val="0"/>
              </a:spcBef>
              <a:buFont typeface="Arial"/>
              <a:buChar char="•"/>
            </a:pPr>
            <a:r>
              <a:rPr lang="en-US" sz="5700" dirty="0">
                <a:solidFill>
                  <a:srgbClr val="231F20"/>
                </a:solidFill>
                <a:latin typeface="HK Grotesk"/>
              </a:rPr>
              <a:t>A proper business introduction should include complete name - first and last names.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426723"/>
              </p:ext>
            </p:extLst>
          </p:nvPr>
        </p:nvGraphicFramePr>
        <p:xfrm>
          <a:off x="1211982" y="771446"/>
          <a:ext cx="15421581" cy="8264551"/>
        </p:xfrm>
        <a:graphic>
          <a:graphicData uri="http://schemas.openxmlformats.org/drawingml/2006/table">
            <a:tbl>
              <a:tblPr/>
              <a:tblGrid>
                <a:gridCol w="5140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0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0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4814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 dirty="0">
                          <a:solidFill>
                            <a:srgbClr val="000000"/>
                          </a:solidFill>
                          <a:latin typeface="HK Grotesk Bold"/>
                        </a:rPr>
                        <a:t>Senior Official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 dirty="0">
                          <a:solidFill>
                            <a:srgbClr val="000000"/>
                          </a:solidFill>
                          <a:latin typeface="HK Grotesk Bold"/>
                        </a:rPr>
                        <a:t>Junior Official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HK Grotesk Bold"/>
                        </a:rPr>
                        <a:t>Mr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HK Grotesk Bold"/>
                        </a:rPr>
                        <a:t> Senior, this is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HK Grotesk Bold"/>
                        </a:rPr>
                        <a:t>Mr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HK Grotesk Bold"/>
                        </a:rPr>
                        <a:t> Junior (full name &amp; designation)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4814"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latin typeface="HK Grotesk"/>
                        </a:rPr>
                        <a:t>A senior professional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HK Grotesk"/>
                        </a:rPr>
                        <a:t>A junior professional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HK Grotesk"/>
                        </a:rPr>
                        <a:t>Mr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HK Grotesk"/>
                        </a:rPr>
                        <a:t> President, this is Mr. Rahul Jain, Analyst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5295"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HK Grotesk"/>
                        </a:rPr>
                        <a:t>A customer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HK Grotesk"/>
                        </a:rPr>
                        <a:t>A team of employees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HK Grotesk"/>
                        </a:rPr>
                        <a:t>Mr. Customer, meet my sales team Mr. Ram</a:t>
                      </a:r>
                      <a:endParaRPr lang="en-US" sz="1100"/>
                    </a:p>
                    <a:p>
                      <a:pPr algn="ctr">
                        <a:lnSpc>
                          <a:spcPts val="3640"/>
                        </a:lnSpc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HK Grotesk"/>
                        </a:rPr>
                        <a:t>Kumar, Ms. Avantika Jain, Mr. Nitin Shah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4814"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HK Grotesk"/>
                        </a:rPr>
                        <a:t>A guest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latin typeface="HK Grotesk"/>
                        </a:rPr>
                        <a:t>Mr. Host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HK Grotesk"/>
                        </a:rPr>
                        <a:t>Mr. Guest, this is the host Mr/Ms full name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4814"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HK Grotesk"/>
                        </a:rPr>
                        <a:t>Peer from</a:t>
                      </a:r>
                      <a:endParaRPr lang="en-US" sz="1100"/>
                    </a:p>
                    <a:p>
                      <a:pPr algn="ctr">
                        <a:lnSpc>
                          <a:spcPts val="3640"/>
                        </a:lnSpc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HK Grotesk"/>
                        </a:rPr>
                        <a:t>another company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HK Grotesk"/>
                        </a:rPr>
                        <a:t>Peer from</a:t>
                      </a:r>
                      <a:endParaRPr lang="en-US" sz="1100"/>
                    </a:p>
                    <a:p>
                      <a:pPr algn="ctr">
                        <a:lnSpc>
                          <a:spcPts val="3640"/>
                        </a:lnSpc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HK Grotesk"/>
                        </a:rPr>
                        <a:t>your company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latin typeface="HK Grotesk"/>
                        </a:rPr>
                        <a:t>Mr.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HK Grotesk"/>
                        </a:rPr>
                        <a:t>Essarite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HK Grotesk"/>
                        </a:rPr>
                        <a:t>, this is Mr. Vijay Wadhwa, Senior Analyst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5067" y="-579317"/>
            <a:ext cx="18858133" cy="11030178"/>
            <a:chOff x="0" y="0"/>
            <a:chExt cx="25144178" cy="14706903"/>
          </a:xfrm>
        </p:grpSpPr>
        <p:sp>
          <p:nvSpPr>
            <p:cNvPr id="3" name="AutoShape 3"/>
            <p:cNvSpPr/>
            <p:nvPr/>
          </p:nvSpPr>
          <p:spPr>
            <a:xfrm>
              <a:off x="3420727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AutoShape 4"/>
            <p:cNvSpPr/>
            <p:nvPr/>
          </p:nvSpPr>
          <p:spPr>
            <a:xfrm>
              <a:off x="6483223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AutoShape 5"/>
            <p:cNvSpPr/>
            <p:nvPr/>
          </p:nvSpPr>
          <p:spPr>
            <a:xfrm>
              <a:off x="9545719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AutoShape 6"/>
            <p:cNvSpPr/>
            <p:nvPr/>
          </p:nvSpPr>
          <p:spPr>
            <a:xfrm>
              <a:off x="12608215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5670711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AutoShape 8"/>
            <p:cNvSpPr/>
            <p:nvPr/>
          </p:nvSpPr>
          <p:spPr>
            <a:xfrm>
              <a:off x="18733207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AutoShape 9"/>
            <p:cNvSpPr/>
            <p:nvPr/>
          </p:nvSpPr>
          <p:spPr>
            <a:xfrm>
              <a:off x="21795704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AutoShape 10"/>
            <p:cNvSpPr/>
            <p:nvPr/>
          </p:nvSpPr>
          <p:spPr>
            <a:xfrm rot="-5400000">
              <a:off x="12556073" y="-9626701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1" name="AutoShape 11"/>
            <p:cNvSpPr/>
            <p:nvPr/>
          </p:nvSpPr>
          <p:spPr>
            <a:xfrm rot="-5400000">
              <a:off x="12556073" y="-6536199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AutoShape 12"/>
            <p:cNvSpPr/>
            <p:nvPr/>
          </p:nvSpPr>
          <p:spPr>
            <a:xfrm rot="-5400000">
              <a:off x="12556073" y="-3445697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AutoShape 13"/>
            <p:cNvSpPr/>
            <p:nvPr/>
          </p:nvSpPr>
          <p:spPr>
            <a:xfrm rot="-5400000">
              <a:off x="12556073" y="-355195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4" name="Freeform 14"/>
          <p:cNvSpPr/>
          <p:nvPr/>
        </p:nvSpPr>
        <p:spPr>
          <a:xfrm>
            <a:off x="3689380" y="2375014"/>
            <a:ext cx="11486475" cy="7309575"/>
          </a:xfrm>
          <a:custGeom>
            <a:avLst/>
            <a:gdLst/>
            <a:ahLst/>
            <a:cxnLst/>
            <a:rect l="l" t="t" r="r" b="b"/>
            <a:pathLst>
              <a:path w="11486475" h="7309575">
                <a:moveTo>
                  <a:pt x="0" y="0"/>
                </a:moveTo>
                <a:lnTo>
                  <a:pt x="11486475" y="0"/>
                </a:lnTo>
                <a:lnTo>
                  <a:pt x="11486475" y="7309575"/>
                </a:lnTo>
                <a:lnTo>
                  <a:pt x="0" y="7309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5" name="TextBox 15"/>
          <p:cNvSpPr txBox="1"/>
          <p:nvPr/>
        </p:nvSpPr>
        <p:spPr>
          <a:xfrm>
            <a:off x="3236268" y="1019175"/>
            <a:ext cx="11815464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0"/>
              </a:lnSpc>
            </a:pPr>
            <a:r>
              <a:rPr lang="en-US" sz="8100" dirty="0">
                <a:solidFill>
                  <a:srgbClr val="231F20"/>
                </a:solidFill>
                <a:latin typeface="HK Grotesk Bold"/>
              </a:rPr>
              <a:t>BUSINESS CARD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6549245" cy="8229600"/>
            <a:chOff x="0" y="0"/>
            <a:chExt cx="8732327" cy="10972800"/>
          </a:xfrm>
        </p:grpSpPr>
        <p:sp>
          <p:nvSpPr>
            <p:cNvPr id="3" name="AutoShape 3"/>
            <p:cNvSpPr/>
            <p:nvPr/>
          </p:nvSpPr>
          <p:spPr>
            <a:xfrm>
              <a:off x="5803185" y="0"/>
              <a:ext cx="27549" cy="10972800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AutoShape 4"/>
            <p:cNvSpPr/>
            <p:nvPr/>
          </p:nvSpPr>
          <p:spPr>
            <a:xfrm>
              <a:off x="2901593" y="0"/>
              <a:ext cx="27549" cy="10972800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0"/>
              <a:ext cx="27549" cy="10972800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AutoShape 6"/>
            <p:cNvSpPr/>
            <p:nvPr/>
          </p:nvSpPr>
          <p:spPr>
            <a:xfrm>
              <a:off x="8704778" y="0"/>
              <a:ext cx="27549" cy="10972800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AutoShape 7"/>
            <p:cNvSpPr/>
            <p:nvPr/>
          </p:nvSpPr>
          <p:spPr>
            <a:xfrm rot="-5400000">
              <a:off x="4352371" y="6592844"/>
              <a:ext cx="27584" cy="8732327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AutoShape 8"/>
            <p:cNvSpPr/>
            <p:nvPr/>
          </p:nvSpPr>
          <p:spPr>
            <a:xfrm rot="-5400000">
              <a:off x="4352371" y="4409356"/>
              <a:ext cx="27584" cy="8732327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AutoShape 9"/>
            <p:cNvSpPr/>
            <p:nvPr/>
          </p:nvSpPr>
          <p:spPr>
            <a:xfrm rot="-5400000">
              <a:off x="4352371" y="2212256"/>
              <a:ext cx="27584" cy="8732327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AutoShape 10"/>
            <p:cNvSpPr/>
            <p:nvPr/>
          </p:nvSpPr>
          <p:spPr>
            <a:xfrm rot="-5400000">
              <a:off x="4352371" y="27856"/>
              <a:ext cx="27584" cy="8732327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1" name="AutoShape 11"/>
            <p:cNvSpPr/>
            <p:nvPr/>
          </p:nvSpPr>
          <p:spPr>
            <a:xfrm rot="-5400000">
              <a:off x="4352371" y="-2141299"/>
              <a:ext cx="27584" cy="8732327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AutoShape 12"/>
            <p:cNvSpPr/>
            <p:nvPr/>
          </p:nvSpPr>
          <p:spPr>
            <a:xfrm rot="-5400000">
              <a:off x="4352371" y="-4324634"/>
              <a:ext cx="27584" cy="8732327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1028700"/>
            <a:ext cx="6549245" cy="8229600"/>
            <a:chOff x="0" y="0"/>
            <a:chExt cx="8732327" cy="10972800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/>
            <a:srcRect l="23616" r="23616"/>
            <a:stretch>
              <a:fillRect/>
            </a:stretch>
          </p:blipFill>
          <p:spPr>
            <a:xfrm>
              <a:off x="0" y="0"/>
              <a:ext cx="8732327" cy="10972800"/>
            </a:xfrm>
            <a:prstGeom prst="rect">
              <a:avLst/>
            </a:prstGeom>
          </p:spPr>
        </p:pic>
      </p:grpSp>
      <p:sp>
        <p:nvSpPr>
          <p:cNvPr id="15" name="Freeform 15"/>
          <p:cNvSpPr/>
          <p:nvPr/>
        </p:nvSpPr>
        <p:spPr>
          <a:xfrm>
            <a:off x="15342168" y="491435"/>
            <a:ext cx="2573766" cy="1930325"/>
          </a:xfrm>
          <a:custGeom>
            <a:avLst/>
            <a:gdLst/>
            <a:ahLst/>
            <a:cxnLst/>
            <a:rect l="l" t="t" r="r" b="b"/>
            <a:pathLst>
              <a:path w="2573766" h="1930325">
                <a:moveTo>
                  <a:pt x="0" y="0"/>
                </a:moveTo>
                <a:lnTo>
                  <a:pt x="2573766" y="0"/>
                </a:lnTo>
                <a:lnTo>
                  <a:pt x="2573766" y="1930325"/>
                </a:lnTo>
                <a:lnTo>
                  <a:pt x="0" y="19303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16" name="Group 16"/>
          <p:cNvGrpSpPr/>
          <p:nvPr/>
        </p:nvGrpSpPr>
        <p:grpSpPr>
          <a:xfrm>
            <a:off x="8511923" y="772480"/>
            <a:ext cx="7665533" cy="8742041"/>
            <a:chOff x="0" y="0"/>
            <a:chExt cx="10220711" cy="11656055"/>
          </a:xfrm>
        </p:grpSpPr>
        <p:sp>
          <p:nvSpPr>
            <p:cNvPr id="17" name="TextBox 17"/>
            <p:cNvSpPr txBox="1"/>
            <p:nvPr/>
          </p:nvSpPr>
          <p:spPr>
            <a:xfrm>
              <a:off x="0" y="4043675"/>
              <a:ext cx="10220711" cy="7612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endParaRPr dirty="0"/>
            </a:p>
            <a:p>
              <a:pPr marL="777240" lvl="1" indent="-388620">
                <a:lnSpc>
                  <a:spcPts val="5040"/>
                </a:lnSpc>
                <a:buFont typeface="Arial"/>
                <a:buChar char="•"/>
              </a:pPr>
              <a:r>
                <a:rPr lang="en-US" sz="3600" dirty="0">
                  <a:solidFill>
                    <a:srgbClr val="231F20"/>
                  </a:solidFill>
                  <a:latin typeface="HK Grotesk Light"/>
                </a:rPr>
                <a:t>“Etiquette is about being comfortable around people and making people comfortable around you”</a:t>
              </a:r>
            </a:p>
            <a:p>
              <a:pPr marL="777240" lvl="1" indent="-388620">
                <a:lnSpc>
                  <a:spcPts val="5040"/>
                </a:lnSpc>
                <a:buFont typeface="Arial"/>
                <a:buChar char="•"/>
              </a:pPr>
              <a:r>
                <a:rPr lang="en-US" sz="3600" dirty="0">
                  <a:solidFill>
                    <a:srgbClr val="231F20"/>
                  </a:solidFill>
                  <a:latin typeface="HK Grotesk Light"/>
                </a:rPr>
                <a:t>Etiquette - a ticket proving that the bearer knew the rules required for admittance behind closed doors.</a:t>
              </a:r>
            </a:p>
            <a:p>
              <a:pPr marL="777240" lvl="1" indent="-388620">
                <a:lnSpc>
                  <a:spcPts val="5040"/>
                </a:lnSpc>
                <a:buFont typeface="Arial"/>
                <a:buChar char="•"/>
              </a:pPr>
              <a:r>
                <a:rPr lang="en-US" sz="3600" dirty="0">
                  <a:solidFill>
                    <a:srgbClr val="231F20"/>
                  </a:solidFill>
                  <a:latin typeface="HK Grotesk Light"/>
                </a:rPr>
                <a:t>Etiquette still “opens doors”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76200"/>
              <a:ext cx="10220711" cy="34340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320"/>
                </a:lnSpc>
              </a:pPr>
              <a:r>
                <a:rPr lang="en-US" sz="8000" dirty="0">
                  <a:solidFill>
                    <a:srgbClr val="231F20"/>
                  </a:solidFill>
                  <a:latin typeface="HK Grotesk Bold"/>
                </a:rPr>
                <a:t>WHAT IS ETIQUETTE ??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58968" y="1446858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2158968" y="4002078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4" name="AutoShape 4"/>
          <p:cNvSpPr/>
          <p:nvPr/>
        </p:nvSpPr>
        <p:spPr>
          <a:xfrm>
            <a:off x="2158968" y="6633639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 flipH="1">
            <a:off x="13917255" y="-3555153"/>
            <a:ext cx="6684091" cy="9167706"/>
          </a:xfrm>
          <a:custGeom>
            <a:avLst/>
            <a:gdLst/>
            <a:ahLst/>
            <a:cxnLst/>
            <a:rect l="l" t="t" r="r" b="b"/>
            <a:pathLst>
              <a:path w="6684091" h="9167706">
                <a:moveTo>
                  <a:pt x="6684090" y="0"/>
                </a:moveTo>
                <a:lnTo>
                  <a:pt x="0" y="0"/>
                </a:lnTo>
                <a:lnTo>
                  <a:pt x="0" y="9167706"/>
                </a:lnTo>
                <a:lnTo>
                  <a:pt x="6684090" y="9167706"/>
                </a:lnTo>
                <a:lnTo>
                  <a:pt x="668409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Freeform 6"/>
          <p:cNvSpPr/>
          <p:nvPr/>
        </p:nvSpPr>
        <p:spPr>
          <a:xfrm rot="-1981163">
            <a:off x="11878552" y="7514708"/>
            <a:ext cx="9885592" cy="3990184"/>
          </a:xfrm>
          <a:custGeom>
            <a:avLst/>
            <a:gdLst/>
            <a:ahLst/>
            <a:cxnLst/>
            <a:rect l="l" t="t" r="r" b="b"/>
            <a:pathLst>
              <a:path w="9885592" h="3990184">
                <a:moveTo>
                  <a:pt x="0" y="0"/>
                </a:moveTo>
                <a:lnTo>
                  <a:pt x="9885592" y="0"/>
                </a:lnTo>
                <a:lnTo>
                  <a:pt x="9885592" y="3990184"/>
                </a:lnTo>
                <a:lnTo>
                  <a:pt x="0" y="3990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" name="TextBox 7"/>
          <p:cNvSpPr txBox="1"/>
          <p:nvPr/>
        </p:nvSpPr>
        <p:spPr>
          <a:xfrm>
            <a:off x="2680854" y="2474879"/>
            <a:ext cx="15607145" cy="5001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36448" lvl="1" indent="-518224">
              <a:lnSpc>
                <a:spcPts val="5760"/>
              </a:lnSpc>
              <a:buFont typeface="Arial"/>
              <a:buChar char="•"/>
            </a:pPr>
            <a:r>
              <a:rPr lang="en-US" sz="4800" dirty="0">
                <a:solidFill>
                  <a:srgbClr val="231F20"/>
                </a:solidFill>
                <a:latin typeface="HK Grotesk"/>
              </a:rPr>
              <a:t>Business Card is one of the most dominant advertising tools accessible to you and your company.</a:t>
            </a:r>
          </a:p>
          <a:p>
            <a:pPr marL="1036448" lvl="1" indent="-518224">
              <a:lnSpc>
                <a:spcPts val="5760"/>
              </a:lnSpc>
              <a:buFont typeface="Arial"/>
              <a:buChar char="•"/>
            </a:pPr>
            <a:r>
              <a:rPr lang="en-US" sz="4800" dirty="0">
                <a:solidFill>
                  <a:srgbClr val="231F20"/>
                </a:solidFill>
                <a:latin typeface="HK Grotesk"/>
              </a:rPr>
              <a:t>Your business card:</a:t>
            </a:r>
          </a:p>
          <a:p>
            <a:pPr algn="just">
              <a:lnSpc>
                <a:spcPts val="5400"/>
              </a:lnSpc>
            </a:pPr>
            <a:r>
              <a:rPr lang="en-US" sz="4500" dirty="0">
                <a:solidFill>
                  <a:srgbClr val="231F20"/>
                </a:solidFill>
                <a:latin typeface="HK Grotesk Italics"/>
              </a:rPr>
              <a:t>Shares contact information</a:t>
            </a:r>
          </a:p>
          <a:p>
            <a:pPr algn="just">
              <a:lnSpc>
                <a:spcPts val="5400"/>
              </a:lnSpc>
            </a:pPr>
            <a:r>
              <a:rPr lang="en-US" sz="4500" dirty="0">
                <a:solidFill>
                  <a:srgbClr val="231F20"/>
                </a:solidFill>
                <a:latin typeface="HK Grotesk Italics"/>
              </a:rPr>
              <a:t>Establishes credibility</a:t>
            </a:r>
          </a:p>
          <a:p>
            <a:pPr algn="just">
              <a:lnSpc>
                <a:spcPts val="5400"/>
              </a:lnSpc>
            </a:pPr>
            <a:r>
              <a:rPr lang="en-US" sz="4500" dirty="0">
                <a:solidFill>
                  <a:srgbClr val="231F20"/>
                </a:solidFill>
                <a:latin typeface="HK Grotesk Italics"/>
              </a:rPr>
              <a:t>Demonstrates professionalism</a:t>
            </a:r>
          </a:p>
          <a:p>
            <a:pPr algn="just">
              <a:lnSpc>
                <a:spcPts val="5400"/>
              </a:lnSpc>
              <a:spcBef>
                <a:spcPct val="0"/>
              </a:spcBef>
            </a:pPr>
            <a:r>
              <a:rPr lang="en-US" sz="4500" dirty="0">
                <a:solidFill>
                  <a:srgbClr val="231F20"/>
                </a:solidFill>
                <a:latin typeface="HK Grotesk Italics"/>
              </a:rPr>
              <a:t>Cost effective tool for brand promotion/recall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5067" y="-579317"/>
            <a:ext cx="18858133" cy="11030178"/>
            <a:chOff x="0" y="0"/>
            <a:chExt cx="25144178" cy="14706903"/>
          </a:xfrm>
        </p:grpSpPr>
        <p:sp>
          <p:nvSpPr>
            <p:cNvPr id="3" name="AutoShape 3"/>
            <p:cNvSpPr/>
            <p:nvPr/>
          </p:nvSpPr>
          <p:spPr>
            <a:xfrm>
              <a:off x="3420727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AutoShape 4"/>
            <p:cNvSpPr/>
            <p:nvPr/>
          </p:nvSpPr>
          <p:spPr>
            <a:xfrm>
              <a:off x="6483223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AutoShape 5"/>
            <p:cNvSpPr/>
            <p:nvPr/>
          </p:nvSpPr>
          <p:spPr>
            <a:xfrm>
              <a:off x="9545719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AutoShape 6"/>
            <p:cNvSpPr/>
            <p:nvPr/>
          </p:nvSpPr>
          <p:spPr>
            <a:xfrm>
              <a:off x="12608215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5670711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AutoShape 8"/>
            <p:cNvSpPr/>
            <p:nvPr/>
          </p:nvSpPr>
          <p:spPr>
            <a:xfrm>
              <a:off x="18733207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AutoShape 9"/>
            <p:cNvSpPr/>
            <p:nvPr/>
          </p:nvSpPr>
          <p:spPr>
            <a:xfrm>
              <a:off x="21795704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AutoShape 10"/>
            <p:cNvSpPr/>
            <p:nvPr/>
          </p:nvSpPr>
          <p:spPr>
            <a:xfrm rot="-5400000">
              <a:off x="12556073" y="-9626701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1" name="AutoShape 11"/>
            <p:cNvSpPr/>
            <p:nvPr/>
          </p:nvSpPr>
          <p:spPr>
            <a:xfrm rot="-5400000">
              <a:off x="12556073" y="-6536199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AutoShape 12"/>
            <p:cNvSpPr/>
            <p:nvPr/>
          </p:nvSpPr>
          <p:spPr>
            <a:xfrm rot="-5400000">
              <a:off x="12556073" y="-3445697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AutoShape 13"/>
            <p:cNvSpPr/>
            <p:nvPr/>
          </p:nvSpPr>
          <p:spPr>
            <a:xfrm rot="-5400000">
              <a:off x="12556073" y="-355195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4" name="Freeform 14"/>
          <p:cNvSpPr/>
          <p:nvPr/>
        </p:nvSpPr>
        <p:spPr>
          <a:xfrm>
            <a:off x="3236268" y="2675704"/>
            <a:ext cx="11215862" cy="7002699"/>
          </a:xfrm>
          <a:custGeom>
            <a:avLst/>
            <a:gdLst/>
            <a:ahLst/>
            <a:cxnLst/>
            <a:rect l="l" t="t" r="r" b="b"/>
            <a:pathLst>
              <a:path w="11215862" h="7002699">
                <a:moveTo>
                  <a:pt x="0" y="0"/>
                </a:moveTo>
                <a:lnTo>
                  <a:pt x="11215862" y="0"/>
                </a:lnTo>
                <a:lnTo>
                  <a:pt x="11215862" y="7002700"/>
                </a:lnTo>
                <a:lnTo>
                  <a:pt x="0" y="700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5" name="TextBox 15"/>
          <p:cNvSpPr txBox="1"/>
          <p:nvPr/>
        </p:nvSpPr>
        <p:spPr>
          <a:xfrm>
            <a:off x="3236268" y="1028700"/>
            <a:ext cx="11815464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>
                <a:solidFill>
                  <a:srgbClr val="231F20"/>
                </a:solidFill>
                <a:latin typeface="HK Grotesk Bold"/>
              </a:rPr>
              <a:t>EXCHANGING BUSINESS CARD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58968" y="1446858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2158968" y="4002078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4" name="AutoShape 4"/>
          <p:cNvSpPr/>
          <p:nvPr/>
        </p:nvSpPr>
        <p:spPr>
          <a:xfrm>
            <a:off x="2158968" y="6633639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 rot="-1981163">
            <a:off x="11878552" y="7514708"/>
            <a:ext cx="9885592" cy="3990184"/>
          </a:xfrm>
          <a:custGeom>
            <a:avLst/>
            <a:gdLst/>
            <a:ahLst/>
            <a:cxnLst/>
            <a:rect l="l" t="t" r="r" b="b"/>
            <a:pathLst>
              <a:path w="9885592" h="3990184">
                <a:moveTo>
                  <a:pt x="0" y="0"/>
                </a:moveTo>
                <a:lnTo>
                  <a:pt x="9885592" y="0"/>
                </a:lnTo>
                <a:lnTo>
                  <a:pt x="9885592" y="3990184"/>
                </a:lnTo>
                <a:lnTo>
                  <a:pt x="0" y="3990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TextBox 6"/>
          <p:cNvSpPr txBox="1"/>
          <p:nvPr/>
        </p:nvSpPr>
        <p:spPr>
          <a:xfrm>
            <a:off x="2178098" y="2007098"/>
            <a:ext cx="16109902" cy="6128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427" lvl="1" indent="-334714">
              <a:lnSpc>
                <a:spcPts val="3720"/>
              </a:lnSpc>
              <a:buFont typeface="Arial"/>
              <a:buChar char="•"/>
            </a:pPr>
            <a:r>
              <a:rPr lang="en-US" sz="3100" b="1" dirty="0">
                <a:solidFill>
                  <a:srgbClr val="231F20"/>
                </a:solidFill>
                <a:latin typeface="HK Grotesk"/>
              </a:rPr>
              <a:t>Do:</a:t>
            </a:r>
          </a:p>
          <a:p>
            <a:pPr>
              <a:lnSpc>
                <a:spcPts val="3720"/>
              </a:lnSpc>
            </a:pPr>
            <a:r>
              <a:rPr lang="en-US" sz="3100" dirty="0">
                <a:solidFill>
                  <a:srgbClr val="231F20"/>
                </a:solidFill>
                <a:latin typeface="HK Grotesk"/>
              </a:rPr>
              <a:t>Use a business card holder.</a:t>
            </a:r>
          </a:p>
          <a:p>
            <a:pPr>
              <a:lnSpc>
                <a:spcPts val="3720"/>
              </a:lnSpc>
            </a:pPr>
            <a:r>
              <a:rPr lang="en-US" sz="3100" dirty="0">
                <a:solidFill>
                  <a:srgbClr val="231F20"/>
                </a:solidFill>
                <a:latin typeface="HK Grotesk"/>
              </a:rPr>
              <a:t>Always carry sufficient quantity of cards, even on vacation.</a:t>
            </a:r>
          </a:p>
          <a:p>
            <a:pPr>
              <a:lnSpc>
                <a:spcPts val="3720"/>
              </a:lnSpc>
            </a:pPr>
            <a:r>
              <a:rPr lang="en-US" sz="3100" dirty="0">
                <a:solidFill>
                  <a:srgbClr val="231F20"/>
                </a:solidFill>
                <a:latin typeface="HK Grotesk"/>
              </a:rPr>
              <a:t>Be prepared at all times.</a:t>
            </a:r>
          </a:p>
          <a:p>
            <a:pPr>
              <a:lnSpc>
                <a:spcPts val="3720"/>
              </a:lnSpc>
            </a:pPr>
            <a:r>
              <a:rPr lang="en-US" sz="3100" dirty="0">
                <a:solidFill>
                  <a:srgbClr val="231F20"/>
                </a:solidFill>
                <a:latin typeface="HK Grotesk"/>
              </a:rPr>
              <a:t>Prioritize readability over creativity.</a:t>
            </a:r>
          </a:p>
          <a:p>
            <a:pPr>
              <a:lnSpc>
                <a:spcPts val="3720"/>
              </a:lnSpc>
            </a:pPr>
            <a:r>
              <a:rPr lang="en-US" sz="3100" dirty="0">
                <a:solidFill>
                  <a:srgbClr val="231F20"/>
                </a:solidFill>
                <a:latin typeface="HK Grotesk"/>
              </a:rPr>
              <a:t>Keep the information updated.</a:t>
            </a:r>
          </a:p>
          <a:p>
            <a:pPr>
              <a:lnSpc>
                <a:spcPts val="3720"/>
              </a:lnSpc>
            </a:pPr>
            <a:r>
              <a:rPr lang="en-US" sz="3100" dirty="0">
                <a:solidFill>
                  <a:srgbClr val="231F20"/>
                </a:solidFill>
                <a:latin typeface="HK Grotesk"/>
              </a:rPr>
              <a:t>When you meet someone for first time, it's ok to request a business card from them.</a:t>
            </a:r>
          </a:p>
          <a:p>
            <a:pPr>
              <a:lnSpc>
                <a:spcPts val="3720"/>
              </a:lnSpc>
            </a:pPr>
            <a:r>
              <a:rPr lang="en-US" sz="3100" dirty="0">
                <a:solidFill>
                  <a:srgbClr val="231F20"/>
                </a:solidFill>
                <a:latin typeface="HK Grotesk"/>
              </a:rPr>
              <a:t>However, If the person is of a higher position, wait for them to offer their card to you.</a:t>
            </a:r>
          </a:p>
          <a:p>
            <a:pPr>
              <a:lnSpc>
                <a:spcPts val="3720"/>
              </a:lnSpc>
            </a:pPr>
            <a:r>
              <a:rPr lang="en-US" sz="3100" dirty="0">
                <a:solidFill>
                  <a:srgbClr val="231F20"/>
                </a:solidFill>
                <a:latin typeface="HK Grotesk"/>
              </a:rPr>
              <a:t>Treat the business card you receive as you would like your card to be treated by the other person.</a:t>
            </a:r>
          </a:p>
          <a:p>
            <a:pPr marL="669427" lvl="1" indent="-334714">
              <a:lnSpc>
                <a:spcPts val="3720"/>
              </a:lnSpc>
              <a:buFont typeface="Arial"/>
              <a:buChar char="•"/>
            </a:pPr>
            <a:r>
              <a:rPr lang="en-US" sz="3100" b="1" dirty="0">
                <a:solidFill>
                  <a:srgbClr val="231F20"/>
                </a:solidFill>
                <a:latin typeface="HK Grotesk"/>
              </a:rPr>
              <a:t>Don’t:</a:t>
            </a:r>
          </a:p>
          <a:p>
            <a:pPr>
              <a:lnSpc>
                <a:spcPts val="3720"/>
              </a:lnSpc>
            </a:pPr>
            <a:r>
              <a:rPr lang="en-US" sz="3100" dirty="0">
                <a:solidFill>
                  <a:srgbClr val="231F20"/>
                </a:solidFill>
                <a:latin typeface="HK Grotesk"/>
              </a:rPr>
              <a:t>Never handout torn or worn business cards.</a:t>
            </a:r>
          </a:p>
          <a:p>
            <a:pPr algn="just">
              <a:lnSpc>
                <a:spcPts val="3360"/>
              </a:lnSpc>
              <a:spcBef>
                <a:spcPct val="0"/>
              </a:spcBef>
            </a:pPr>
            <a:r>
              <a:rPr lang="en-US" sz="2800" dirty="0">
                <a:solidFill>
                  <a:srgbClr val="231F20"/>
                </a:solidFill>
                <a:latin typeface="HK Grotesk"/>
              </a:rPr>
              <a:t>Do not scribble anything on the business card.</a:t>
            </a:r>
          </a:p>
        </p:txBody>
      </p:sp>
      <p:sp>
        <p:nvSpPr>
          <p:cNvPr id="7" name="Freeform 7"/>
          <p:cNvSpPr/>
          <p:nvPr/>
        </p:nvSpPr>
        <p:spPr>
          <a:xfrm>
            <a:off x="13073392" y="297998"/>
            <a:ext cx="5214608" cy="4114800"/>
          </a:xfrm>
          <a:custGeom>
            <a:avLst/>
            <a:gdLst/>
            <a:ahLst/>
            <a:cxnLst/>
            <a:rect l="l" t="t" r="r" b="b"/>
            <a:pathLst>
              <a:path w="5214608" h="4114800">
                <a:moveTo>
                  <a:pt x="0" y="0"/>
                </a:moveTo>
                <a:lnTo>
                  <a:pt x="5214608" y="0"/>
                </a:lnTo>
                <a:lnTo>
                  <a:pt x="52146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5067" y="-579317"/>
            <a:ext cx="18858133" cy="11030178"/>
            <a:chOff x="0" y="0"/>
            <a:chExt cx="25144178" cy="14706903"/>
          </a:xfrm>
        </p:grpSpPr>
        <p:sp>
          <p:nvSpPr>
            <p:cNvPr id="3" name="AutoShape 3"/>
            <p:cNvSpPr/>
            <p:nvPr/>
          </p:nvSpPr>
          <p:spPr>
            <a:xfrm>
              <a:off x="3420727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AutoShape 4"/>
            <p:cNvSpPr/>
            <p:nvPr/>
          </p:nvSpPr>
          <p:spPr>
            <a:xfrm>
              <a:off x="6483223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AutoShape 5"/>
            <p:cNvSpPr/>
            <p:nvPr/>
          </p:nvSpPr>
          <p:spPr>
            <a:xfrm>
              <a:off x="9545719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AutoShape 6"/>
            <p:cNvSpPr/>
            <p:nvPr/>
          </p:nvSpPr>
          <p:spPr>
            <a:xfrm>
              <a:off x="12608215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5670711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AutoShape 8"/>
            <p:cNvSpPr/>
            <p:nvPr/>
          </p:nvSpPr>
          <p:spPr>
            <a:xfrm>
              <a:off x="18733207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AutoShape 9"/>
            <p:cNvSpPr/>
            <p:nvPr/>
          </p:nvSpPr>
          <p:spPr>
            <a:xfrm>
              <a:off x="21795704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AutoShape 10"/>
            <p:cNvSpPr/>
            <p:nvPr/>
          </p:nvSpPr>
          <p:spPr>
            <a:xfrm rot="-5400000">
              <a:off x="12556073" y="-9626701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1" name="AutoShape 11"/>
            <p:cNvSpPr/>
            <p:nvPr/>
          </p:nvSpPr>
          <p:spPr>
            <a:xfrm rot="-5400000">
              <a:off x="12556073" y="-6536199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AutoShape 12"/>
            <p:cNvSpPr/>
            <p:nvPr/>
          </p:nvSpPr>
          <p:spPr>
            <a:xfrm rot="-5400000">
              <a:off x="12556073" y="-3445697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AutoShape 13"/>
            <p:cNvSpPr/>
            <p:nvPr/>
          </p:nvSpPr>
          <p:spPr>
            <a:xfrm rot="-5400000">
              <a:off x="12556073" y="-355195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4" name="Freeform 14"/>
          <p:cNvSpPr/>
          <p:nvPr/>
        </p:nvSpPr>
        <p:spPr>
          <a:xfrm>
            <a:off x="3755052" y="2693069"/>
            <a:ext cx="11296680" cy="5959590"/>
          </a:xfrm>
          <a:custGeom>
            <a:avLst/>
            <a:gdLst/>
            <a:ahLst/>
            <a:cxnLst/>
            <a:rect l="l" t="t" r="r" b="b"/>
            <a:pathLst>
              <a:path w="11296680" h="5959590">
                <a:moveTo>
                  <a:pt x="0" y="0"/>
                </a:moveTo>
                <a:lnTo>
                  <a:pt x="11296680" y="0"/>
                </a:lnTo>
                <a:lnTo>
                  <a:pt x="11296680" y="5959590"/>
                </a:lnTo>
                <a:lnTo>
                  <a:pt x="0" y="59595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952" b="-4187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5" name="TextBox 15"/>
          <p:cNvSpPr txBox="1"/>
          <p:nvPr/>
        </p:nvSpPr>
        <p:spPr>
          <a:xfrm>
            <a:off x="3236268" y="1028700"/>
            <a:ext cx="11815464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>
                <a:solidFill>
                  <a:srgbClr val="231F20"/>
                </a:solidFill>
                <a:latin typeface="HK Grotesk Bold"/>
              </a:rPr>
              <a:t>RECEIVING A BUSINESS CARD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58968" y="1446858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2158968" y="4002078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4" name="AutoShape 4"/>
          <p:cNvSpPr/>
          <p:nvPr/>
        </p:nvSpPr>
        <p:spPr>
          <a:xfrm>
            <a:off x="2158968" y="6633639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5" name="TextBox 5"/>
          <p:cNvSpPr txBox="1"/>
          <p:nvPr/>
        </p:nvSpPr>
        <p:spPr>
          <a:xfrm>
            <a:off x="2158968" y="2009973"/>
            <a:ext cx="16129032" cy="7305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9761" lvl="1" indent="-399880">
              <a:lnSpc>
                <a:spcPts val="4445"/>
              </a:lnSpc>
              <a:buFont typeface="Arial"/>
              <a:buChar char="•"/>
            </a:pPr>
            <a:r>
              <a:rPr lang="en-US" sz="3704" dirty="0">
                <a:solidFill>
                  <a:srgbClr val="231F20"/>
                </a:solidFill>
                <a:latin typeface="HK Grotesk"/>
              </a:rPr>
              <a:t>Hold the card by its edge.</a:t>
            </a:r>
          </a:p>
          <a:p>
            <a:pPr marL="799761" lvl="1" indent="-399880">
              <a:lnSpc>
                <a:spcPts val="4445"/>
              </a:lnSpc>
              <a:buFont typeface="Arial"/>
              <a:buChar char="•"/>
            </a:pPr>
            <a:r>
              <a:rPr lang="en-US" sz="3704" dirty="0">
                <a:solidFill>
                  <a:srgbClr val="231F20"/>
                </a:solidFill>
                <a:latin typeface="HK Grotesk"/>
              </a:rPr>
              <a:t>Thank the person and read the card.</a:t>
            </a:r>
          </a:p>
          <a:p>
            <a:pPr marL="799761" lvl="1" indent="-399880">
              <a:lnSpc>
                <a:spcPts val="4445"/>
              </a:lnSpc>
              <a:buFont typeface="Arial"/>
              <a:buChar char="•"/>
            </a:pPr>
            <a:r>
              <a:rPr lang="en-US" sz="3704" dirty="0">
                <a:solidFill>
                  <a:srgbClr val="231F20"/>
                </a:solidFill>
                <a:latin typeface="HK Grotesk"/>
              </a:rPr>
              <a:t>Reading the card -</a:t>
            </a:r>
          </a:p>
          <a:p>
            <a:pPr marL="799761" lvl="1" indent="-399880">
              <a:lnSpc>
                <a:spcPts val="4445"/>
              </a:lnSpc>
              <a:buFont typeface="Arial"/>
              <a:buChar char="•"/>
            </a:pPr>
            <a:r>
              <a:rPr lang="en-US" sz="3704" dirty="0">
                <a:solidFill>
                  <a:srgbClr val="231F20"/>
                </a:solidFill>
                <a:latin typeface="HK Grotesk"/>
              </a:rPr>
              <a:t>- Displays that you are interested.</a:t>
            </a:r>
          </a:p>
          <a:p>
            <a:pPr marL="799761" lvl="1" indent="-399880">
              <a:lnSpc>
                <a:spcPts val="4445"/>
              </a:lnSpc>
              <a:buFont typeface="Arial"/>
              <a:buChar char="•"/>
            </a:pPr>
            <a:r>
              <a:rPr lang="en-US" sz="3704" dirty="0">
                <a:solidFill>
                  <a:srgbClr val="231F20"/>
                </a:solidFill>
                <a:latin typeface="HK Grotesk"/>
              </a:rPr>
              <a:t>- You learn more about the person and the company</a:t>
            </a:r>
          </a:p>
          <a:p>
            <a:pPr marL="799761" lvl="1" indent="-399880">
              <a:lnSpc>
                <a:spcPts val="4445"/>
              </a:lnSpc>
              <a:buFont typeface="Arial"/>
              <a:buChar char="•"/>
            </a:pPr>
            <a:r>
              <a:rPr lang="en-US" sz="3704" dirty="0">
                <a:solidFill>
                  <a:srgbClr val="231F20"/>
                </a:solidFill>
                <a:latin typeface="HK Grotesk"/>
              </a:rPr>
              <a:t>- Helps in leading conversation meaningfully</a:t>
            </a:r>
          </a:p>
          <a:p>
            <a:pPr marL="799761" lvl="1" indent="-399880">
              <a:lnSpc>
                <a:spcPts val="4445"/>
              </a:lnSpc>
              <a:buFont typeface="Arial"/>
              <a:buChar char="•"/>
            </a:pPr>
            <a:r>
              <a:rPr lang="en-US" sz="3704" dirty="0">
                <a:solidFill>
                  <a:srgbClr val="231F20"/>
                </a:solidFill>
                <a:latin typeface="HK Grotesk"/>
              </a:rPr>
              <a:t>Compliment the logo, quality </a:t>
            </a:r>
            <a:r>
              <a:rPr lang="en-US" sz="3704" dirty="0" err="1">
                <a:solidFill>
                  <a:srgbClr val="231F20"/>
                </a:solidFill>
                <a:latin typeface="HK Grotesk"/>
              </a:rPr>
              <a:t>etc</a:t>
            </a:r>
            <a:endParaRPr lang="en-US" sz="3704" dirty="0">
              <a:solidFill>
                <a:srgbClr val="231F20"/>
              </a:solidFill>
              <a:latin typeface="HK Grotesk"/>
            </a:endParaRPr>
          </a:p>
          <a:p>
            <a:pPr marL="799761" lvl="1" indent="-399880">
              <a:lnSpc>
                <a:spcPts val="4445"/>
              </a:lnSpc>
              <a:buFont typeface="Arial"/>
              <a:buChar char="•"/>
            </a:pPr>
            <a:r>
              <a:rPr lang="en-US" sz="3704" dirty="0">
                <a:solidFill>
                  <a:srgbClr val="231F20"/>
                </a:solidFill>
                <a:latin typeface="HK Grotesk"/>
              </a:rPr>
              <a:t>Ask how they prefer to be contacted</a:t>
            </a:r>
          </a:p>
          <a:p>
            <a:pPr marL="799761" lvl="1" indent="-399880">
              <a:lnSpc>
                <a:spcPts val="4445"/>
              </a:lnSpc>
              <a:buFont typeface="Arial"/>
              <a:buChar char="•"/>
            </a:pPr>
            <a:r>
              <a:rPr lang="en-US" sz="3704" dirty="0">
                <a:solidFill>
                  <a:srgbClr val="231F20"/>
                </a:solidFill>
                <a:latin typeface="HK Grotesk"/>
              </a:rPr>
              <a:t>DO NOT shove it in the pocket without reading</a:t>
            </a:r>
          </a:p>
          <a:p>
            <a:pPr marL="799761" lvl="1" indent="-399880" algn="l">
              <a:lnSpc>
                <a:spcPts val="4445"/>
              </a:lnSpc>
              <a:spcBef>
                <a:spcPct val="0"/>
              </a:spcBef>
              <a:buFont typeface="Arial"/>
              <a:buChar char="•"/>
            </a:pPr>
            <a:r>
              <a:rPr lang="en-US" sz="3704" dirty="0">
                <a:solidFill>
                  <a:srgbClr val="231F20"/>
                </a:solidFill>
                <a:latin typeface="HK Grotesk"/>
              </a:rPr>
              <a:t>If you receive a business card before a meeting, lay the card received on the table, in front of you, till end of the meeting. If you receive several, lay them in a row as per order of the persons seated, so you remember names and distinguish who is speaking.</a:t>
            </a:r>
          </a:p>
        </p:txBody>
      </p:sp>
      <p:sp>
        <p:nvSpPr>
          <p:cNvPr id="6" name="Freeform 6"/>
          <p:cNvSpPr/>
          <p:nvPr/>
        </p:nvSpPr>
        <p:spPr>
          <a:xfrm>
            <a:off x="13908399" y="2009973"/>
            <a:ext cx="3350901" cy="2233934"/>
          </a:xfrm>
          <a:custGeom>
            <a:avLst/>
            <a:gdLst/>
            <a:ahLst/>
            <a:cxnLst/>
            <a:rect l="l" t="t" r="r" b="b"/>
            <a:pathLst>
              <a:path w="3350901" h="2233934">
                <a:moveTo>
                  <a:pt x="0" y="0"/>
                </a:moveTo>
                <a:lnTo>
                  <a:pt x="3350901" y="0"/>
                </a:lnTo>
                <a:lnTo>
                  <a:pt x="3350901" y="2233934"/>
                </a:lnTo>
                <a:lnTo>
                  <a:pt x="0" y="22339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5067" y="-579317"/>
            <a:ext cx="18858133" cy="11030178"/>
            <a:chOff x="0" y="0"/>
            <a:chExt cx="25144178" cy="14706903"/>
          </a:xfrm>
        </p:grpSpPr>
        <p:sp>
          <p:nvSpPr>
            <p:cNvPr id="3" name="AutoShape 3"/>
            <p:cNvSpPr/>
            <p:nvPr/>
          </p:nvSpPr>
          <p:spPr>
            <a:xfrm>
              <a:off x="3420727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AutoShape 4"/>
            <p:cNvSpPr/>
            <p:nvPr/>
          </p:nvSpPr>
          <p:spPr>
            <a:xfrm>
              <a:off x="6483223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AutoShape 5"/>
            <p:cNvSpPr/>
            <p:nvPr/>
          </p:nvSpPr>
          <p:spPr>
            <a:xfrm>
              <a:off x="9545719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AutoShape 6"/>
            <p:cNvSpPr/>
            <p:nvPr/>
          </p:nvSpPr>
          <p:spPr>
            <a:xfrm>
              <a:off x="12608215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5670711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AutoShape 8"/>
            <p:cNvSpPr/>
            <p:nvPr/>
          </p:nvSpPr>
          <p:spPr>
            <a:xfrm>
              <a:off x="18733207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AutoShape 9"/>
            <p:cNvSpPr/>
            <p:nvPr/>
          </p:nvSpPr>
          <p:spPr>
            <a:xfrm>
              <a:off x="21795704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AutoShape 10"/>
            <p:cNvSpPr/>
            <p:nvPr/>
          </p:nvSpPr>
          <p:spPr>
            <a:xfrm rot="-5400000">
              <a:off x="12556073" y="-9626701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1" name="AutoShape 11"/>
            <p:cNvSpPr/>
            <p:nvPr/>
          </p:nvSpPr>
          <p:spPr>
            <a:xfrm rot="-5400000">
              <a:off x="12556073" y="-6536199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AutoShape 12"/>
            <p:cNvSpPr/>
            <p:nvPr/>
          </p:nvSpPr>
          <p:spPr>
            <a:xfrm rot="-5400000">
              <a:off x="12556073" y="-3445697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AutoShape 13"/>
            <p:cNvSpPr/>
            <p:nvPr/>
          </p:nvSpPr>
          <p:spPr>
            <a:xfrm rot="-5400000">
              <a:off x="12556073" y="-355195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4" name="Freeform 14"/>
          <p:cNvSpPr/>
          <p:nvPr/>
        </p:nvSpPr>
        <p:spPr>
          <a:xfrm>
            <a:off x="3755052" y="2693069"/>
            <a:ext cx="11296680" cy="5959590"/>
          </a:xfrm>
          <a:custGeom>
            <a:avLst/>
            <a:gdLst/>
            <a:ahLst/>
            <a:cxnLst/>
            <a:rect l="l" t="t" r="r" b="b"/>
            <a:pathLst>
              <a:path w="11296680" h="5959590">
                <a:moveTo>
                  <a:pt x="0" y="0"/>
                </a:moveTo>
                <a:lnTo>
                  <a:pt x="11296680" y="0"/>
                </a:lnTo>
                <a:lnTo>
                  <a:pt x="11296680" y="5959590"/>
                </a:lnTo>
                <a:lnTo>
                  <a:pt x="0" y="59595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952" b="-4187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5" name="TextBox 15"/>
          <p:cNvSpPr txBox="1"/>
          <p:nvPr/>
        </p:nvSpPr>
        <p:spPr>
          <a:xfrm>
            <a:off x="3236268" y="1028700"/>
            <a:ext cx="11815464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 dirty="0">
                <a:solidFill>
                  <a:srgbClr val="231F20"/>
                </a:solidFill>
                <a:latin typeface="HK Grotesk Bold"/>
              </a:rPr>
              <a:t>GIVING A BUSINESS CARD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58968" y="1446858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2158968" y="4002078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4" name="AutoShape 4"/>
          <p:cNvSpPr/>
          <p:nvPr/>
        </p:nvSpPr>
        <p:spPr>
          <a:xfrm>
            <a:off x="2158968" y="6633639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2517781" y="6033636"/>
            <a:ext cx="15022253" cy="3592379"/>
          </a:xfrm>
          <a:custGeom>
            <a:avLst/>
            <a:gdLst/>
            <a:ahLst/>
            <a:cxnLst/>
            <a:rect l="l" t="t" r="r" b="b"/>
            <a:pathLst>
              <a:path w="15022253" h="3592379">
                <a:moveTo>
                  <a:pt x="0" y="0"/>
                </a:moveTo>
                <a:lnTo>
                  <a:pt x="15022253" y="0"/>
                </a:lnTo>
                <a:lnTo>
                  <a:pt x="15022253" y="3592379"/>
                </a:lnTo>
                <a:lnTo>
                  <a:pt x="0" y="35923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838" b="-27838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TextBox 6"/>
          <p:cNvSpPr txBox="1"/>
          <p:nvPr/>
        </p:nvSpPr>
        <p:spPr>
          <a:xfrm>
            <a:off x="2158968" y="1446858"/>
            <a:ext cx="16015655" cy="3950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4139" lvl="1" indent="-397069">
              <a:lnSpc>
                <a:spcPts val="4413"/>
              </a:lnSpc>
              <a:buFont typeface="Arial"/>
              <a:buChar char="•"/>
            </a:pPr>
            <a:r>
              <a:rPr lang="en-US" sz="3678" dirty="0">
                <a:solidFill>
                  <a:srgbClr val="231F20"/>
                </a:solidFill>
                <a:latin typeface="HK Grotesk"/>
              </a:rPr>
              <a:t>Offer the card standing up</a:t>
            </a:r>
          </a:p>
          <a:p>
            <a:pPr marL="794139" lvl="1" indent="-397069">
              <a:lnSpc>
                <a:spcPts val="4413"/>
              </a:lnSpc>
              <a:buFont typeface="Arial"/>
              <a:buChar char="•"/>
            </a:pPr>
            <a:r>
              <a:rPr lang="en-US" sz="3678" dirty="0">
                <a:solidFill>
                  <a:srgbClr val="231F20"/>
                </a:solidFill>
                <a:latin typeface="HK Grotesk"/>
              </a:rPr>
              <a:t>Offer holding both the edges or by holding one edge in your right hand</a:t>
            </a:r>
          </a:p>
          <a:p>
            <a:pPr marL="794139" lvl="1" indent="-397069">
              <a:lnSpc>
                <a:spcPts val="4413"/>
              </a:lnSpc>
              <a:buFont typeface="Arial"/>
              <a:buChar char="•"/>
            </a:pPr>
            <a:r>
              <a:rPr lang="en-US" sz="3678" dirty="0">
                <a:solidFill>
                  <a:srgbClr val="231F20"/>
                </a:solidFill>
                <a:latin typeface="HK Grotesk"/>
              </a:rPr>
              <a:t>Present your business card with the receiver’s language facing up, and with the text the right way for them to read it.</a:t>
            </a:r>
          </a:p>
          <a:p>
            <a:pPr marL="794139" lvl="1" indent="-397069">
              <a:lnSpc>
                <a:spcPts val="4413"/>
              </a:lnSpc>
              <a:buFont typeface="Arial"/>
              <a:buChar char="•"/>
            </a:pPr>
            <a:r>
              <a:rPr lang="en-US" sz="3678" dirty="0">
                <a:solidFill>
                  <a:srgbClr val="231F20"/>
                </a:solidFill>
                <a:latin typeface="HK Grotesk"/>
              </a:rPr>
              <a:t>Build rapport before you offer your card.</a:t>
            </a:r>
          </a:p>
          <a:p>
            <a:pPr marL="794139" lvl="1" indent="-397069">
              <a:lnSpc>
                <a:spcPts val="4413"/>
              </a:lnSpc>
              <a:buFont typeface="Arial"/>
              <a:buChar char="•"/>
            </a:pPr>
            <a:r>
              <a:rPr lang="en-US" sz="3678" dirty="0">
                <a:solidFill>
                  <a:srgbClr val="231F20"/>
                </a:solidFill>
                <a:latin typeface="HK Grotesk"/>
              </a:rPr>
              <a:t>Preferably before finishing the conversation, Say, “May I give you my card?”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7 0 L 0.21 0.167 L -0.04 0.167 L 0 0 Z" pathEditMode="relative" ptsTypes="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634226"/>
            <a:ext cx="18858133" cy="11030178"/>
            <a:chOff x="0" y="0"/>
            <a:chExt cx="25144178" cy="14706903"/>
          </a:xfrm>
        </p:grpSpPr>
        <p:sp>
          <p:nvSpPr>
            <p:cNvPr id="3" name="AutoShape 3"/>
            <p:cNvSpPr/>
            <p:nvPr/>
          </p:nvSpPr>
          <p:spPr>
            <a:xfrm>
              <a:off x="3420727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AutoShape 4"/>
            <p:cNvSpPr/>
            <p:nvPr/>
          </p:nvSpPr>
          <p:spPr>
            <a:xfrm>
              <a:off x="6483223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AutoShape 5"/>
            <p:cNvSpPr/>
            <p:nvPr/>
          </p:nvSpPr>
          <p:spPr>
            <a:xfrm>
              <a:off x="9545719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AutoShape 6"/>
            <p:cNvSpPr/>
            <p:nvPr/>
          </p:nvSpPr>
          <p:spPr>
            <a:xfrm>
              <a:off x="12608215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5670711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AutoShape 8"/>
            <p:cNvSpPr/>
            <p:nvPr/>
          </p:nvSpPr>
          <p:spPr>
            <a:xfrm>
              <a:off x="18733207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AutoShape 9"/>
            <p:cNvSpPr/>
            <p:nvPr/>
          </p:nvSpPr>
          <p:spPr>
            <a:xfrm>
              <a:off x="21795704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AutoShape 10"/>
            <p:cNvSpPr/>
            <p:nvPr/>
          </p:nvSpPr>
          <p:spPr>
            <a:xfrm rot="-5400000">
              <a:off x="12556073" y="-9626701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1" name="AutoShape 11"/>
            <p:cNvSpPr/>
            <p:nvPr/>
          </p:nvSpPr>
          <p:spPr>
            <a:xfrm rot="-5400000">
              <a:off x="12556073" y="-6536199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AutoShape 12"/>
            <p:cNvSpPr/>
            <p:nvPr/>
          </p:nvSpPr>
          <p:spPr>
            <a:xfrm rot="-5400000">
              <a:off x="12556073" y="-3445697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AutoShape 13"/>
            <p:cNvSpPr/>
            <p:nvPr/>
          </p:nvSpPr>
          <p:spPr>
            <a:xfrm rot="-5400000">
              <a:off x="12556073" y="-355195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50573" y="2598258"/>
            <a:ext cx="9087091" cy="5659353"/>
          </a:xfrm>
          <a:custGeom>
            <a:avLst/>
            <a:gdLst/>
            <a:ahLst/>
            <a:cxnLst/>
            <a:rect l="l" t="t" r="r" b="b"/>
            <a:pathLst>
              <a:path w="9087091" h="5659353">
                <a:moveTo>
                  <a:pt x="0" y="0"/>
                </a:moveTo>
                <a:lnTo>
                  <a:pt x="9087091" y="0"/>
                </a:lnTo>
                <a:lnTo>
                  <a:pt x="9087091" y="5659353"/>
                </a:lnTo>
                <a:lnTo>
                  <a:pt x="0" y="56593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93" r="-1693" b="-10469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5" name="TextBox 15"/>
          <p:cNvSpPr txBox="1"/>
          <p:nvPr/>
        </p:nvSpPr>
        <p:spPr>
          <a:xfrm>
            <a:off x="3236268" y="1028700"/>
            <a:ext cx="11815464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 dirty="0">
                <a:solidFill>
                  <a:srgbClr val="231F20"/>
                </a:solidFill>
                <a:latin typeface="HK Grotesk Bold"/>
              </a:rPr>
              <a:t>MEETING ETIQUETTE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 -0.038 0.075 -0.062 0.125 -0.062 C 0.175 -0.062 0.22 -0.038 0.25 0 C 0.22 0.038 0.175 0.062 0.125 0.062 C 0.075 0.062 0.03 0.038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58968" y="1446858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2158968" y="4002078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4" name="AutoShape 4"/>
          <p:cNvSpPr/>
          <p:nvPr/>
        </p:nvSpPr>
        <p:spPr>
          <a:xfrm>
            <a:off x="2158968" y="6633639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6608991" y="6362590"/>
            <a:ext cx="5070018" cy="3218203"/>
          </a:xfrm>
          <a:custGeom>
            <a:avLst/>
            <a:gdLst/>
            <a:ahLst/>
            <a:cxnLst/>
            <a:rect l="l" t="t" r="r" b="b"/>
            <a:pathLst>
              <a:path w="5070018" h="3218203">
                <a:moveTo>
                  <a:pt x="0" y="0"/>
                </a:moveTo>
                <a:lnTo>
                  <a:pt x="5070018" y="0"/>
                </a:lnTo>
                <a:lnTo>
                  <a:pt x="5070018" y="3218202"/>
                </a:lnTo>
                <a:lnTo>
                  <a:pt x="0" y="32182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TextBox 6"/>
          <p:cNvSpPr txBox="1"/>
          <p:nvPr/>
        </p:nvSpPr>
        <p:spPr>
          <a:xfrm>
            <a:off x="2158968" y="1446858"/>
            <a:ext cx="15862915" cy="4464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4139" lvl="1" indent="-397069">
              <a:lnSpc>
                <a:spcPts val="4413"/>
              </a:lnSpc>
              <a:buFont typeface="Arial"/>
              <a:buChar char="•"/>
            </a:pPr>
            <a:r>
              <a:rPr lang="en-US" sz="3678" dirty="0">
                <a:solidFill>
                  <a:srgbClr val="231F20"/>
                </a:solidFill>
                <a:latin typeface="HK Grotesk"/>
              </a:rPr>
              <a:t>Every day is made up of meetings and greetings.</a:t>
            </a:r>
          </a:p>
          <a:p>
            <a:pPr marL="794139" lvl="1" indent="-397069">
              <a:lnSpc>
                <a:spcPts val="4413"/>
              </a:lnSpc>
              <a:buFont typeface="Arial"/>
              <a:buChar char="•"/>
            </a:pPr>
            <a:r>
              <a:rPr lang="en-US" sz="3678" dirty="0">
                <a:solidFill>
                  <a:srgbClr val="231F20"/>
                </a:solidFill>
                <a:latin typeface="HK Grotesk"/>
              </a:rPr>
              <a:t>Remember the 5 points for self-introduction –</a:t>
            </a:r>
          </a:p>
          <a:p>
            <a:pPr>
              <a:lnSpc>
                <a:spcPts val="4413"/>
              </a:lnSpc>
            </a:pPr>
            <a:r>
              <a:rPr lang="en-US" sz="3678" dirty="0">
                <a:solidFill>
                  <a:srgbClr val="231F20"/>
                </a:solidFill>
                <a:latin typeface="HK Grotesk"/>
              </a:rPr>
              <a:t>Stand up</a:t>
            </a:r>
          </a:p>
          <a:p>
            <a:pPr>
              <a:lnSpc>
                <a:spcPts val="4413"/>
              </a:lnSpc>
            </a:pPr>
            <a:r>
              <a:rPr lang="en-US" sz="3678" dirty="0">
                <a:solidFill>
                  <a:srgbClr val="231F20"/>
                </a:solidFill>
                <a:latin typeface="HK Grotesk"/>
              </a:rPr>
              <a:t>Smile</a:t>
            </a:r>
          </a:p>
          <a:p>
            <a:pPr>
              <a:lnSpc>
                <a:spcPts val="4413"/>
              </a:lnSpc>
            </a:pPr>
            <a:r>
              <a:rPr lang="en-US" sz="3678" dirty="0">
                <a:solidFill>
                  <a:srgbClr val="231F20"/>
                </a:solidFill>
                <a:latin typeface="HK Grotesk"/>
              </a:rPr>
              <a:t>See - make eye contact</a:t>
            </a:r>
          </a:p>
          <a:p>
            <a:pPr>
              <a:lnSpc>
                <a:spcPts val="4413"/>
              </a:lnSpc>
            </a:pPr>
            <a:r>
              <a:rPr lang="en-US" sz="3678" dirty="0">
                <a:solidFill>
                  <a:srgbClr val="231F20"/>
                </a:solidFill>
                <a:latin typeface="HK Grotesk"/>
              </a:rPr>
              <a:t>Shake hand</a:t>
            </a:r>
          </a:p>
          <a:p>
            <a:pPr>
              <a:lnSpc>
                <a:spcPts val="4413"/>
              </a:lnSpc>
            </a:pPr>
            <a:r>
              <a:rPr lang="en-US" sz="3678" dirty="0">
                <a:solidFill>
                  <a:srgbClr val="231F20"/>
                </a:solidFill>
                <a:latin typeface="HK Grotesk"/>
              </a:rPr>
              <a:t>Speak clearly and introduce yourself</a:t>
            </a:r>
          </a:p>
          <a:p>
            <a:pPr algn="l">
              <a:lnSpc>
                <a:spcPts val="4413"/>
              </a:lnSpc>
              <a:spcBef>
                <a:spcPct val="0"/>
              </a:spcBef>
            </a:pPr>
            <a:r>
              <a:rPr lang="en-US" sz="3678" dirty="0">
                <a:solidFill>
                  <a:srgbClr val="231F20"/>
                </a:solidFill>
                <a:latin typeface="HK Grotesk"/>
              </a:rPr>
              <a:t>Remember the names of people and use first names if you have the permission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58968" y="1446858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2158968" y="4002078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4" name="AutoShape 4"/>
          <p:cNvSpPr/>
          <p:nvPr/>
        </p:nvSpPr>
        <p:spPr>
          <a:xfrm>
            <a:off x="2158968" y="6633639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5" name="TextBox 5"/>
          <p:cNvSpPr txBox="1"/>
          <p:nvPr/>
        </p:nvSpPr>
        <p:spPr>
          <a:xfrm>
            <a:off x="2158968" y="1446858"/>
            <a:ext cx="16129032" cy="497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4138" lvl="1" indent="-397069">
              <a:lnSpc>
                <a:spcPts val="4413"/>
              </a:lnSpc>
              <a:buFont typeface="Arial"/>
              <a:buChar char="•"/>
            </a:pPr>
            <a:r>
              <a:rPr lang="en-US" sz="3678" u="sng" dirty="0">
                <a:solidFill>
                  <a:srgbClr val="231F20"/>
                </a:solidFill>
                <a:latin typeface="HK Grotesk Bold"/>
              </a:rPr>
              <a:t>Before the Meeting</a:t>
            </a:r>
          </a:p>
          <a:p>
            <a:pPr>
              <a:lnSpc>
                <a:spcPts val="4413"/>
              </a:lnSpc>
            </a:pPr>
            <a:r>
              <a:rPr lang="en-US" sz="3678" dirty="0">
                <a:solidFill>
                  <a:srgbClr val="231F20"/>
                </a:solidFill>
                <a:latin typeface="HK Grotesk"/>
              </a:rPr>
              <a:t>       Be punctual</a:t>
            </a:r>
          </a:p>
          <a:p>
            <a:pPr>
              <a:lnSpc>
                <a:spcPts val="4413"/>
              </a:lnSpc>
            </a:pPr>
            <a:r>
              <a:rPr lang="en-US" sz="3678" dirty="0">
                <a:solidFill>
                  <a:srgbClr val="231F20"/>
                </a:solidFill>
                <a:latin typeface="HK Grotesk"/>
              </a:rPr>
              <a:t>       Dress appropriately</a:t>
            </a:r>
          </a:p>
          <a:p>
            <a:pPr>
              <a:lnSpc>
                <a:spcPts val="4413"/>
              </a:lnSpc>
            </a:pPr>
            <a:r>
              <a:rPr lang="en-US" sz="3678" dirty="0">
                <a:solidFill>
                  <a:srgbClr val="231F20"/>
                </a:solidFill>
                <a:latin typeface="HK Grotesk"/>
              </a:rPr>
              <a:t>       Bring the required material, notes </a:t>
            </a:r>
            <a:r>
              <a:rPr lang="en-US" sz="3678" dirty="0" err="1">
                <a:solidFill>
                  <a:srgbClr val="231F20"/>
                </a:solidFill>
                <a:latin typeface="HK Grotesk"/>
              </a:rPr>
              <a:t>etc</a:t>
            </a:r>
            <a:endParaRPr lang="en-US" sz="3678" dirty="0">
              <a:solidFill>
                <a:srgbClr val="231F20"/>
              </a:solidFill>
              <a:latin typeface="HK Grotesk"/>
            </a:endParaRPr>
          </a:p>
          <a:p>
            <a:pPr>
              <a:lnSpc>
                <a:spcPts val="4413"/>
              </a:lnSpc>
            </a:pPr>
            <a:r>
              <a:rPr lang="en-US" sz="3678" dirty="0">
                <a:solidFill>
                  <a:srgbClr val="231F20"/>
                </a:solidFill>
                <a:latin typeface="HK Grotesk"/>
              </a:rPr>
              <a:t>       If you need to hold a presentation, make sure that -handouts, PowerPoint          slides etc. are ready.</a:t>
            </a:r>
          </a:p>
          <a:p>
            <a:pPr>
              <a:lnSpc>
                <a:spcPts val="4413"/>
              </a:lnSpc>
            </a:pPr>
            <a:r>
              <a:rPr lang="en-US" sz="3678" dirty="0">
                <a:solidFill>
                  <a:srgbClr val="231F20"/>
                </a:solidFill>
                <a:latin typeface="HK Grotesk"/>
              </a:rPr>
              <a:t>      Get organized.</a:t>
            </a:r>
          </a:p>
          <a:p>
            <a:pPr>
              <a:lnSpc>
                <a:spcPts val="4413"/>
              </a:lnSpc>
            </a:pPr>
            <a:r>
              <a:rPr lang="en-US" sz="3678" dirty="0">
                <a:solidFill>
                  <a:srgbClr val="231F20"/>
                </a:solidFill>
                <a:latin typeface="HK Grotesk"/>
              </a:rPr>
              <a:t>      If there is an established seating pattern, accept it. If you are unsure, ask.</a:t>
            </a:r>
          </a:p>
          <a:p>
            <a:pPr algn="l">
              <a:lnSpc>
                <a:spcPts val="4413"/>
              </a:lnSpc>
              <a:spcBef>
                <a:spcPct val="0"/>
              </a:spcBef>
            </a:pPr>
            <a:r>
              <a:rPr lang="en-US" sz="3678" dirty="0">
                <a:solidFill>
                  <a:srgbClr val="231F20"/>
                </a:solidFill>
                <a:latin typeface="HK Grotesk"/>
              </a:rPr>
              <a:t>Put all communication devices on SILENT mode.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112021">
            <a:off x="13585371" y="4178314"/>
            <a:ext cx="9939987" cy="5945920"/>
          </a:xfrm>
          <a:custGeom>
            <a:avLst/>
            <a:gdLst/>
            <a:ahLst/>
            <a:cxnLst/>
            <a:rect l="l" t="t" r="r" b="b"/>
            <a:pathLst>
              <a:path w="9939987" h="5945920">
                <a:moveTo>
                  <a:pt x="0" y="0"/>
                </a:moveTo>
                <a:lnTo>
                  <a:pt x="9939987" y="0"/>
                </a:lnTo>
                <a:lnTo>
                  <a:pt x="9939987" y="5945919"/>
                </a:lnTo>
                <a:lnTo>
                  <a:pt x="0" y="59459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TextBox 3"/>
          <p:cNvSpPr txBox="1"/>
          <p:nvPr/>
        </p:nvSpPr>
        <p:spPr>
          <a:xfrm>
            <a:off x="1303559" y="1619250"/>
            <a:ext cx="14353522" cy="703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9600" dirty="0">
                <a:solidFill>
                  <a:srgbClr val="231F20"/>
                </a:solidFill>
                <a:latin typeface="HK Grotesk Bold"/>
              </a:rPr>
              <a:t>“Good Manners Will Open Doors That The Best Education Cannot”</a:t>
            </a:r>
          </a:p>
          <a:p>
            <a:pPr algn="ctr">
              <a:lnSpc>
                <a:spcPts val="11519"/>
              </a:lnSpc>
            </a:pPr>
            <a:endParaRPr lang="en-US" sz="9600" dirty="0">
              <a:solidFill>
                <a:srgbClr val="231F20"/>
              </a:solidFill>
              <a:latin typeface="HK Grotesk Bold"/>
            </a:endParaRPr>
          </a:p>
          <a:p>
            <a:pPr algn="r">
              <a:lnSpc>
                <a:spcPts val="9480"/>
              </a:lnSpc>
            </a:pPr>
            <a:r>
              <a:rPr lang="en-US" sz="7900" dirty="0">
                <a:solidFill>
                  <a:srgbClr val="231F20"/>
                </a:solidFill>
                <a:latin typeface="HK Grotesk Bold Italics"/>
              </a:rPr>
              <a:t>Clarence Thomas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58968" y="1446858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2158968" y="4002078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4" name="AutoShape 4"/>
          <p:cNvSpPr/>
          <p:nvPr/>
        </p:nvSpPr>
        <p:spPr>
          <a:xfrm>
            <a:off x="2158968" y="6633639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5" name="TextBox 5"/>
          <p:cNvSpPr txBox="1"/>
          <p:nvPr/>
        </p:nvSpPr>
        <p:spPr>
          <a:xfrm>
            <a:off x="2158968" y="491017"/>
            <a:ext cx="16230600" cy="6642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u="sng" dirty="0">
                <a:solidFill>
                  <a:srgbClr val="231F20"/>
                </a:solidFill>
                <a:latin typeface="HK Grotesk Bold"/>
              </a:rPr>
              <a:t>During the Meeting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Stay calm. Don't fidget or act distracted – even if you’re bored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Don’t make and receive calls when you are in a meeting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If unavoidable, excuse yourself and step out to make or take a call.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Attend the entire meeting - unless it is absolutely necessary or you have prior permission.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In discussions, allow more senior figures to contribute first.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Be brief when speaking and make sure what you say is relevant at an appropriate pace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Speak clearly but not too loudly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Face the person you are speaking with and avoid turning your body away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Don't interrupt the speaker unless he/she has encouraged interaction throughout the meeting.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When asking a question, raise your hand and wait your turn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Don't ask long questions – Be as concise as possible.</a:t>
            </a:r>
          </a:p>
          <a:p>
            <a:pPr algn="l">
              <a:lnSpc>
                <a:spcPts val="3693"/>
              </a:lnSpc>
              <a:spcBef>
                <a:spcPct val="0"/>
              </a:spcBef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Listen carefully - you don't want to ask a question that has already been asked.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58968" y="1446858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2158968" y="4002078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4" name="AutoShape 4"/>
          <p:cNvSpPr/>
          <p:nvPr/>
        </p:nvSpPr>
        <p:spPr>
          <a:xfrm>
            <a:off x="2158968" y="6633639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5" name="TextBox 5"/>
          <p:cNvSpPr txBox="1"/>
          <p:nvPr/>
        </p:nvSpPr>
        <p:spPr>
          <a:xfrm>
            <a:off x="4191000" y="2639898"/>
            <a:ext cx="8918823" cy="3846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5400" u="sng" dirty="0">
                <a:solidFill>
                  <a:srgbClr val="231F20"/>
                </a:solidFill>
                <a:latin typeface="HK Grotesk Bold"/>
              </a:rPr>
              <a:t>After the Meeting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endParaRPr lang="en-US" sz="5400" u="sng" dirty="0">
              <a:solidFill>
                <a:srgbClr val="231F20"/>
              </a:solidFill>
              <a:latin typeface="HK Grotesk Bold"/>
            </a:endParaRP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4400" dirty="0">
                <a:solidFill>
                  <a:srgbClr val="231F20"/>
                </a:solidFill>
                <a:latin typeface="HK Grotesk Bold"/>
              </a:rPr>
              <a:t>Complete tasks assigned.</a:t>
            </a:r>
          </a:p>
          <a:p>
            <a:pPr marL="332301" lvl="1">
              <a:lnSpc>
                <a:spcPts val="3693"/>
              </a:lnSpc>
            </a:pPr>
            <a:endParaRPr lang="en-US" sz="4400" dirty="0">
              <a:solidFill>
                <a:srgbClr val="231F20"/>
              </a:solidFill>
              <a:latin typeface="HK Grotesk Bold"/>
            </a:endParaRP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4400" dirty="0">
                <a:solidFill>
                  <a:srgbClr val="231F20"/>
                </a:solidFill>
                <a:latin typeface="HK Grotesk Bold"/>
              </a:rPr>
              <a:t>Circulate the minutes/ information as required.</a:t>
            </a:r>
          </a:p>
          <a:p>
            <a:pPr algn="l">
              <a:lnSpc>
                <a:spcPts val="3693"/>
              </a:lnSpc>
              <a:spcBef>
                <a:spcPct val="0"/>
              </a:spcBef>
            </a:pPr>
            <a:endParaRPr lang="en-US" sz="4400" dirty="0">
              <a:solidFill>
                <a:srgbClr val="231F20"/>
              </a:solidFill>
              <a:latin typeface="HK Grotesk Bold"/>
            </a:endParaRPr>
          </a:p>
          <a:p>
            <a:pPr marL="664602" lvl="1" indent="-332301">
              <a:lnSpc>
                <a:spcPts val="3693"/>
              </a:lnSpc>
              <a:spcBef>
                <a:spcPct val="0"/>
              </a:spcBef>
              <a:buFont typeface="Arial"/>
              <a:buChar char="•"/>
            </a:pPr>
            <a:r>
              <a:rPr lang="en-US" sz="4400" dirty="0">
                <a:solidFill>
                  <a:srgbClr val="231F20"/>
                </a:solidFill>
                <a:latin typeface="HK Grotesk Bold"/>
              </a:rPr>
              <a:t>Get 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5067" y="-579317"/>
            <a:ext cx="18858133" cy="11030178"/>
            <a:chOff x="0" y="0"/>
            <a:chExt cx="25144178" cy="14706903"/>
          </a:xfrm>
        </p:grpSpPr>
        <p:sp>
          <p:nvSpPr>
            <p:cNvPr id="3" name="AutoShape 3"/>
            <p:cNvSpPr/>
            <p:nvPr/>
          </p:nvSpPr>
          <p:spPr>
            <a:xfrm>
              <a:off x="3420727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AutoShape 4"/>
            <p:cNvSpPr/>
            <p:nvPr/>
          </p:nvSpPr>
          <p:spPr>
            <a:xfrm>
              <a:off x="6483223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AutoShape 5"/>
            <p:cNvSpPr/>
            <p:nvPr/>
          </p:nvSpPr>
          <p:spPr>
            <a:xfrm>
              <a:off x="9545719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AutoShape 6"/>
            <p:cNvSpPr/>
            <p:nvPr/>
          </p:nvSpPr>
          <p:spPr>
            <a:xfrm>
              <a:off x="12608215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5670711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AutoShape 8"/>
            <p:cNvSpPr/>
            <p:nvPr/>
          </p:nvSpPr>
          <p:spPr>
            <a:xfrm>
              <a:off x="18733207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AutoShape 9"/>
            <p:cNvSpPr/>
            <p:nvPr/>
          </p:nvSpPr>
          <p:spPr>
            <a:xfrm>
              <a:off x="21795704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AutoShape 10"/>
            <p:cNvSpPr/>
            <p:nvPr/>
          </p:nvSpPr>
          <p:spPr>
            <a:xfrm rot="-5400000">
              <a:off x="12556073" y="-9626701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1" name="AutoShape 11"/>
            <p:cNvSpPr/>
            <p:nvPr/>
          </p:nvSpPr>
          <p:spPr>
            <a:xfrm rot="-5400000">
              <a:off x="12556073" y="-6536199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AutoShape 12"/>
            <p:cNvSpPr/>
            <p:nvPr/>
          </p:nvSpPr>
          <p:spPr>
            <a:xfrm rot="-5400000">
              <a:off x="12556073" y="-3445697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AutoShape 13"/>
            <p:cNvSpPr/>
            <p:nvPr/>
          </p:nvSpPr>
          <p:spPr>
            <a:xfrm rot="-5400000">
              <a:off x="12556073" y="-355195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4" name="Freeform 14"/>
          <p:cNvSpPr/>
          <p:nvPr/>
        </p:nvSpPr>
        <p:spPr>
          <a:xfrm>
            <a:off x="5217348" y="3302600"/>
            <a:ext cx="6949859" cy="4919563"/>
          </a:xfrm>
          <a:custGeom>
            <a:avLst/>
            <a:gdLst/>
            <a:ahLst/>
            <a:cxnLst/>
            <a:rect l="l" t="t" r="r" b="b"/>
            <a:pathLst>
              <a:path w="6949859" h="4919563">
                <a:moveTo>
                  <a:pt x="0" y="0"/>
                </a:moveTo>
                <a:lnTo>
                  <a:pt x="6949858" y="0"/>
                </a:lnTo>
                <a:lnTo>
                  <a:pt x="6949858" y="4919563"/>
                </a:lnTo>
                <a:lnTo>
                  <a:pt x="0" y="49195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5" name="TextBox 15"/>
          <p:cNvSpPr txBox="1"/>
          <p:nvPr/>
        </p:nvSpPr>
        <p:spPr>
          <a:xfrm>
            <a:off x="3236268" y="1028700"/>
            <a:ext cx="11815464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 dirty="0">
                <a:solidFill>
                  <a:srgbClr val="231F20"/>
                </a:solidFill>
                <a:latin typeface="HK Grotesk Bold"/>
              </a:rPr>
              <a:t>WORK PLACE ETIQUETTE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58968" y="1446858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2158968" y="4002078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4" name="AutoShape 4"/>
          <p:cNvSpPr/>
          <p:nvPr/>
        </p:nvSpPr>
        <p:spPr>
          <a:xfrm>
            <a:off x="2158968" y="6633639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5" name="TextBox 5"/>
          <p:cNvSpPr txBox="1"/>
          <p:nvPr/>
        </p:nvSpPr>
        <p:spPr>
          <a:xfrm>
            <a:off x="2158968" y="1446858"/>
            <a:ext cx="16129032" cy="733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4138" lvl="1" indent="-397069">
              <a:lnSpc>
                <a:spcPts val="4413"/>
              </a:lnSpc>
              <a:buFont typeface="Arial"/>
              <a:buChar char="•"/>
            </a:pPr>
            <a:r>
              <a:rPr lang="en-US" sz="3678" dirty="0">
                <a:solidFill>
                  <a:srgbClr val="231F20"/>
                </a:solidFill>
                <a:latin typeface="HK Grotesk Bold"/>
              </a:rPr>
              <a:t>Meet, Greet &amp; Treat Others Well</a:t>
            </a:r>
          </a:p>
          <a:p>
            <a:pPr marL="794138" lvl="1" indent="-397069">
              <a:lnSpc>
                <a:spcPts val="4413"/>
              </a:lnSpc>
              <a:buFont typeface="Arial"/>
              <a:buChar char="•"/>
            </a:pPr>
            <a:r>
              <a:rPr lang="en-US" sz="3678" dirty="0">
                <a:solidFill>
                  <a:srgbClr val="231F20"/>
                </a:solidFill>
                <a:latin typeface="HK Grotesk Bold"/>
              </a:rPr>
              <a:t>Your business image starts with the way you present yourself and is reinforced with your personal mannerisms</a:t>
            </a:r>
          </a:p>
          <a:p>
            <a:pPr marL="794138" lvl="1" indent="-397069">
              <a:lnSpc>
                <a:spcPts val="4413"/>
              </a:lnSpc>
              <a:buFont typeface="Arial"/>
              <a:buChar char="•"/>
            </a:pPr>
            <a:r>
              <a:rPr lang="en-US" sz="3678" dirty="0">
                <a:solidFill>
                  <a:srgbClr val="231F20"/>
                </a:solidFill>
                <a:latin typeface="HK Grotesk Bold"/>
              </a:rPr>
              <a:t>Be Dressed to the Occasion</a:t>
            </a:r>
          </a:p>
          <a:p>
            <a:pPr marL="794138" lvl="1" indent="-397069">
              <a:lnSpc>
                <a:spcPts val="4413"/>
              </a:lnSpc>
              <a:buFont typeface="Arial"/>
              <a:buChar char="•"/>
            </a:pPr>
            <a:r>
              <a:rPr lang="en-US" sz="3678" dirty="0">
                <a:solidFill>
                  <a:srgbClr val="231F20"/>
                </a:solidFill>
                <a:latin typeface="HK Grotesk Bold"/>
              </a:rPr>
              <a:t>Don’t be Casual or YOU will be a Casualty</a:t>
            </a:r>
          </a:p>
          <a:p>
            <a:pPr marL="794138" lvl="1" indent="-397069">
              <a:lnSpc>
                <a:spcPts val="4413"/>
              </a:lnSpc>
              <a:buFont typeface="Arial"/>
              <a:buChar char="•"/>
            </a:pPr>
            <a:r>
              <a:rPr lang="en-US" sz="3678" dirty="0">
                <a:solidFill>
                  <a:srgbClr val="231F20"/>
                </a:solidFill>
                <a:latin typeface="HK Grotesk Bold"/>
              </a:rPr>
              <a:t>Always have a Smiling Face</a:t>
            </a:r>
          </a:p>
          <a:p>
            <a:pPr marL="794138" lvl="1" indent="-397069">
              <a:lnSpc>
                <a:spcPts val="4413"/>
              </a:lnSpc>
              <a:buFont typeface="Arial"/>
              <a:buChar char="•"/>
            </a:pPr>
            <a:r>
              <a:rPr lang="en-US" sz="3678" dirty="0">
                <a:solidFill>
                  <a:srgbClr val="231F20"/>
                </a:solidFill>
                <a:latin typeface="HK Grotesk Bold"/>
              </a:rPr>
              <a:t>Maintain Eye Contac</a:t>
            </a:r>
          </a:p>
          <a:p>
            <a:pPr marL="794138" lvl="1" indent="-397069">
              <a:lnSpc>
                <a:spcPts val="4413"/>
              </a:lnSpc>
              <a:buFont typeface="Arial"/>
              <a:buChar char="•"/>
            </a:pPr>
            <a:r>
              <a:rPr lang="en-US" sz="3678" dirty="0">
                <a:solidFill>
                  <a:srgbClr val="231F20"/>
                </a:solidFill>
                <a:latin typeface="HK Grotesk Bold"/>
              </a:rPr>
              <a:t>Talk Positive about People &amp; Situation</a:t>
            </a:r>
          </a:p>
          <a:p>
            <a:pPr marL="794138" lvl="1" indent="-397069">
              <a:lnSpc>
                <a:spcPts val="4413"/>
              </a:lnSpc>
              <a:buFont typeface="Arial"/>
              <a:buChar char="•"/>
            </a:pPr>
            <a:r>
              <a:rPr lang="en-US" sz="3678" dirty="0">
                <a:solidFill>
                  <a:srgbClr val="231F20"/>
                </a:solidFill>
                <a:latin typeface="HK Grotesk Bold"/>
              </a:rPr>
              <a:t>Don't Complain</a:t>
            </a:r>
          </a:p>
          <a:p>
            <a:pPr marL="794138" lvl="1" indent="-397069">
              <a:lnSpc>
                <a:spcPts val="4413"/>
              </a:lnSpc>
              <a:buFont typeface="Arial"/>
              <a:buChar char="•"/>
            </a:pPr>
            <a:r>
              <a:rPr lang="en-US" sz="3678" dirty="0">
                <a:solidFill>
                  <a:srgbClr val="231F20"/>
                </a:solidFill>
                <a:latin typeface="HK Grotesk Bold"/>
              </a:rPr>
              <a:t>Don’t Criticize</a:t>
            </a:r>
          </a:p>
          <a:p>
            <a:pPr marL="794138" lvl="1" indent="-397069">
              <a:lnSpc>
                <a:spcPts val="4413"/>
              </a:lnSpc>
              <a:buFont typeface="Arial"/>
              <a:buChar char="•"/>
            </a:pPr>
            <a:r>
              <a:rPr lang="en-US" sz="3678" dirty="0">
                <a:solidFill>
                  <a:srgbClr val="231F20"/>
                </a:solidFill>
                <a:latin typeface="HK Grotesk Bold"/>
              </a:rPr>
              <a:t>Don’t Condemn</a:t>
            </a:r>
          </a:p>
          <a:p>
            <a:pPr marL="794138" lvl="1" indent="-397069">
              <a:lnSpc>
                <a:spcPts val="4413"/>
              </a:lnSpc>
              <a:buFont typeface="Arial"/>
              <a:buChar char="•"/>
            </a:pPr>
            <a:r>
              <a:rPr lang="en-US" sz="3678" dirty="0">
                <a:solidFill>
                  <a:srgbClr val="231F20"/>
                </a:solidFill>
                <a:latin typeface="HK Grotesk Bold"/>
              </a:rPr>
              <a:t>Find solutions in an amicable manner</a:t>
            </a:r>
          </a:p>
          <a:p>
            <a:pPr algn="l">
              <a:lnSpc>
                <a:spcPts val="4413"/>
              </a:lnSpc>
              <a:spcBef>
                <a:spcPct val="0"/>
              </a:spcBef>
            </a:pPr>
            <a:r>
              <a:rPr lang="en-US" sz="3678" dirty="0">
                <a:solidFill>
                  <a:srgbClr val="231F20"/>
                </a:solidFill>
                <a:latin typeface="HK Grotesk Bold"/>
              </a:rPr>
              <a:t>Always Acknowledge &amp; Appreciate people &amp; situations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58968" y="1446858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2158968" y="4002078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4" name="AutoShape 4"/>
          <p:cNvSpPr/>
          <p:nvPr/>
        </p:nvSpPr>
        <p:spPr>
          <a:xfrm>
            <a:off x="2158968" y="6633639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5" name="TextBox 5"/>
          <p:cNvSpPr txBox="1"/>
          <p:nvPr/>
        </p:nvSpPr>
        <p:spPr>
          <a:xfrm>
            <a:off x="2158968" y="1446858"/>
            <a:ext cx="14833632" cy="8540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Be Proactive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Take initiative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Anticipate what is required of you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Do not wait to be called for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Know what is the need of your internal &amp; external customers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Follow the Protocol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Follow the system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Do not work against it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Do not breach protocols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Never bypass your superior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Remember “Boss is always right”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Manage your “EGO”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“I” know it all - Attitude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Feeling Superior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Fragile Ego - Anything you say I take it personally.. I get hurt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Talking down to people</a:t>
            </a:r>
          </a:p>
          <a:p>
            <a:pPr marL="664602" lvl="1" indent="-332301" algn="l">
              <a:lnSpc>
                <a:spcPts val="3693"/>
              </a:lnSpc>
              <a:spcBef>
                <a:spcPct val="0"/>
              </a:spcBef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Feeling good/bad when others suffer</a:t>
            </a:r>
          </a:p>
          <a:p>
            <a:pPr marL="664602" lvl="1" indent="-332301" algn="l">
              <a:lnSpc>
                <a:spcPts val="3693"/>
              </a:lnSpc>
              <a:spcBef>
                <a:spcPct val="0"/>
              </a:spcBef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Pulling others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1482" y="-579317"/>
            <a:ext cx="18858133" cy="11030178"/>
            <a:chOff x="0" y="0"/>
            <a:chExt cx="25144178" cy="14706903"/>
          </a:xfrm>
        </p:grpSpPr>
        <p:sp>
          <p:nvSpPr>
            <p:cNvPr id="3" name="AutoShape 3"/>
            <p:cNvSpPr/>
            <p:nvPr/>
          </p:nvSpPr>
          <p:spPr>
            <a:xfrm>
              <a:off x="3420727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AutoShape 4"/>
            <p:cNvSpPr/>
            <p:nvPr/>
          </p:nvSpPr>
          <p:spPr>
            <a:xfrm>
              <a:off x="6483223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AutoShape 5"/>
            <p:cNvSpPr/>
            <p:nvPr/>
          </p:nvSpPr>
          <p:spPr>
            <a:xfrm>
              <a:off x="9545719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AutoShape 6"/>
            <p:cNvSpPr/>
            <p:nvPr/>
          </p:nvSpPr>
          <p:spPr>
            <a:xfrm>
              <a:off x="12608215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5670711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AutoShape 8"/>
            <p:cNvSpPr/>
            <p:nvPr/>
          </p:nvSpPr>
          <p:spPr>
            <a:xfrm>
              <a:off x="18733207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AutoShape 9"/>
            <p:cNvSpPr/>
            <p:nvPr/>
          </p:nvSpPr>
          <p:spPr>
            <a:xfrm>
              <a:off x="21795704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AutoShape 10"/>
            <p:cNvSpPr/>
            <p:nvPr/>
          </p:nvSpPr>
          <p:spPr>
            <a:xfrm rot="-5400000">
              <a:off x="12556073" y="-9626701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1" name="AutoShape 11"/>
            <p:cNvSpPr/>
            <p:nvPr/>
          </p:nvSpPr>
          <p:spPr>
            <a:xfrm rot="-5400000">
              <a:off x="12556073" y="-6536199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AutoShape 12"/>
            <p:cNvSpPr/>
            <p:nvPr/>
          </p:nvSpPr>
          <p:spPr>
            <a:xfrm rot="-5400000">
              <a:off x="12556073" y="-3445697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AutoShape 13"/>
            <p:cNvSpPr/>
            <p:nvPr/>
          </p:nvSpPr>
          <p:spPr>
            <a:xfrm rot="-5400000">
              <a:off x="12556073" y="-355195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4" name="Freeform 14"/>
          <p:cNvSpPr/>
          <p:nvPr/>
        </p:nvSpPr>
        <p:spPr>
          <a:xfrm>
            <a:off x="5461659" y="2693069"/>
            <a:ext cx="7364683" cy="4900862"/>
          </a:xfrm>
          <a:custGeom>
            <a:avLst/>
            <a:gdLst/>
            <a:ahLst/>
            <a:cxnLst/>
            <a:rect l="l" t="t" r="r" b="b"/>
            <a:pathLst>
              <a:path w="7364683" h="4900862">
                <a:moveTo>
                  <a:pt x="0" y="0"/>
                </a:moveTo>
                <a:lnTo>
                  <a:pt x="7364682" y="0"/>
                </a:lnTo>
                <a:lnTo>
                  <a:pt x="7364682" y="4900862"/>
                </a:lnTo>
                <a:lnTo>
                  <a:pt x="0" y="49008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5" name="TextBox 15"/>
          <p:cNvSpPr txBox="1"/>
          <p:nvPr/>
        </p:nvSpPr>
        <p:spPr>
          <a:xfrm>
            <a:off x="3109853" y="1028700"/>
            <a:ext cx="11815464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 dirty="0">
                <a:solidFill>
                  <a:srgbClr val="231F20"/>
                </a:solidFill>
                <a:latin typeface="HK Grotesk Bold"/>
              </a:rPr>
              <a:t>CUBICLE COURTESIES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58968" y="1446858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2158968" y="4002078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4" name="AutoShape 4"/>
          <p:cNvSpPr/>
          <p:nvPr/>
        </p:nvSpPr>
        <p:spPr>
          <a:xfrm>
            <a:off x="2158968" y="6633639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5" name="TextBox 5"/>
          <p:cNvSpPr txBox="1"/>
          <p:nvPr/>
        </p:nvSpPr>
        <p:spPr>
          <a:xfrm>
            <a:off x="2158968" y="1446858"/>
            <a:ext cx="16129032" cy="6642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Treat each cubicle/desk as if it has a door. 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Respect their space: Do not grab anything without permission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Respect Privacy: No personal questions. Do not read from their papers or computer screens.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Keep Noise levels down: Speak at normal levels. Do not call/shout across the cubicles.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Be reasonable with decorations: Be creative but do not go overboard in decorating with personal items.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Maintain your hygiene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Do not wear strong perfume or cologne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Do not eat smelly food (e.g. fish)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Do not stand in front of someone’s cubicle and carry on a conversation</a:t>
            </a:r>
          </a:p>
          <a:p>
            <a:pPr marL="664602" lvl="1" indent="-332301">
              <a:lnSpc>
                <a:spcPts val="3693"/>
              </a:lnSpc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Do not walk into a cubicle when someone is on the phone (leave them a note or email instead)</a:t>
            </a:r>
          </a:p>
          <a:p>
            <a:pPr marL="664602" lvl="1" indent="-332301" algn="l">
              <a:lnSpc>
                <a:spcPts val="3693"/>
              </a:lnSpc>
              <a:spcBef>
                <a:spcPct val="0"/>
              </a:spcBef>
              <a:buFont typeface="Arial"/>
              <a:buChar char="•"/>
            </a:pPr>
            <a:r>
              <a:rPr lang="en-US" sz="3078" dirty="0">
                <a:solidFill>
                  <a:srgbClr val="231F20"/>
                </a:solidFill>
                <a:latin typeface="HK Grotesk Bold"/>
              </a:rPr>
              <a:t>Do not come to work if you are sick. Avoid spreading infection.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3600" y="-743178"/>
            <a:ext cx="18858133" cy="11030178"/>
            <a:chOff x="0" y="0"/>
            <a:chExt cx="25144178" cy="14706903"/>
          </a:xfrm>
        </p:grpSpPr>
        <p:sp>
          <p:nvSpPr>
            <p:cNvPr id="3" name="AutoShape 3"/>
            <p:cNvSpPr/>
            <p:nvPr/>
          </p:nvSpPr>
          <p:spPr>
            <a:xfrm>
              <a:off x="3420727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AutoShape 4"/>
            <p:cNvSpPr/>
            <p:nvPr/>
          </p:nvSpPr>
          <p:spPr>
            <a:xfrm>
              <a:off x="6483223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AutoShape 5"/>
            <p:cNvSpPr/>
            <p:nvPr/>
          </p:nvSpPr>
          <p:spPr>
            <a:xfrm>
              <a:off x="9545719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AutoShape 6"/>
            <p:cNvSpPr/>
            <p:nvPr/>
          </p:nvSpPr>
          <p:spPr>
            <a:xfrm>
              <a:off x="12608215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5670711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AutoShape 8"/>
            <p:cNvSpPr/>
            <p:nvPr/>
          </p:nvSpPr>
          <p:spPr>
            <a:xfrm>
              <a:off x="18733207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AutoShape 9"/>
            <p:cNvSpPr/>
            <p:nvPr/>
          </p:nvSpPr>
          <p:spPr>
            <a:xfrm>
              <a:off x="21795704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AutoShape 10"/>
            <p:cNvSpPr/>
            <p:nvPr/>
          </p:nvSpPr>
          <p:spPr>
            <a:xfrm rot="-5400000">
              <a:off x="12556073" y="-9626701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1" name="AutoShape 11"/>
            <p:cNvSpPr/>
            <p:nvPr/>
          </p:nvSpPr>
          <p:spPr>
            <a:xfrm rot="-5400000">
              <a:off x="12556073" y="-6536199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AutoShape 12"/>
            <p:cNvSpPr/>
            <p:nvPr/>
          </p:nvSpPr>
          <p:spPr>
            <a:xfrm rot="-5400000">
              <a:off x="12556073" y="-3445697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AutoShape 13"/>
            <p:cNvSpPr/>
            <p:nvPr/>
          </p:nvSpPr>
          <p:spPr>
            <a:xfrm rot="-5400000">
              <a:off x="12556073" y="-355195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109853" y="1028700"/>
            <a:ext cx="11815464" cy="1017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7200" dirty="0">
                <a:solidFill>
                  <a:srgbClr val="231F20"/>
                </a:solidFill>
                <a:latin typeface="HK Grotesk Bold"/>
              </a:rPr>
              <a:t>Q &amp; A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FFB677-4AA2-55B4-797E-AC6205945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" b="14447"/>
          <a:stretch/>
        </p:blipFill>
        <p:spPr>
          <a:xfrm>
            <a:off x="4441605" y="2627190"/>
            <a:ext cx="9323388" cy="56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1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A8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5067" y="-579317"/>
            <a:ext cx="18858133" cy="11030178"/>
            <a:chOff x="0" y="0"/>
            <a:chExt cx="25144178" cy="14706903"/>
          </a:xfrm>
        </p:grpSpPr>
        <p:sp>
          <p:nvSpPr>
            <p:cNvPr id="3" name="AutoShape 3"/>
            <p:cNvSpPr/>
            <p:nvPr/>
          </p:nvSpPr>
          <p:spPr>
            <a:xfrm>
              <a:off x="3420727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AutoShape 4"/>
            <p:cNvSpPr/>
            <p:nvPr/>
          </p:nvSpPr>
          <p:spPr>
            <a:xfrm>
              <a:off x="6483223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AutoShape 5"/>
            <p:cNvSpPr/>
            <p:nvPr/>
          </p:nvSpPr>
          <p:spPr>
            <a:xfrm>
              <a:off x="9545719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AutoShape 6"/>
            <p:cNvSpPr/>
            <p:nvPr/>
          </p:nvSpPr>
          <p:spPr>
            <a:xfrm>
              <a:off x="12608215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5670711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AutoShape 8"/>
            <p:cNvSpPr/>
            <p:nvPr/>
          </p:nvSpPr>
          <p:spPr>
            <a:xfrm>
              <a:off x="18733207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AutoShape 9"/>
            <p:cNvSpPr/>
            <p:nvPr/>
          </p:nvSpPr>
          <p:spPr>
            <a:xfrm>
              <a:off x="21795704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AutoShape 10"/>
            <p:cNvSpPr/>
            <p:nvPr/>
          </p:nvSpPr>
          <p:spPr>
            <a:xfrm rot="-5400000">
              <a:off x="12556073" y="-9626701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1" name="AutoShape 11"/>
            <p:cNvSpPr/>
            <p:nvPr/>
          </p:nvSpPr>
          <p:spPr>
            <a:xfrm rot="-5400000">
              <a:off x="12556073" y="-6536199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AutoShape 12"/>
            <p:cNvSpPr/>
            <p:nvPr/>
          </p:nvSpPr>
          <p:spPr>
            <a:xfrm rot="-5400000">
              <a:off x="12556073" y="-3445697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AutoShape 13"/>
            <p:cNvSpPr/>
            <p:nvPr/>
          </p:nvSpPr>
          <p:spPr>
            <a:xfrm rot="-5400000">
              <a:off x="12556073" y="-355195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71246" y="1490663"/>
            <a:ext cx="12253931" cy="5899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9600" dirty="0">
                <a:solidFill>
                  <a:srgbClr val="FFFFFF"/>
                </a:solidFill>
                <a:latin typeface="HK Grotesk Bold"/>
              </a:rPr>
              <a:t>Thank you WYMEC &amp; Rajkot Branch of WIRC of ICAI for this Opportunity..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38BDB5-36EB-882E-1BE0-629440812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041" y="3088074"/>
            <a:ext cx="5820351" cy="3873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A8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5067" y="-579317"/>
            <a:ext cx="18858133" cy="11030178"/>
            <a:chOff x="0" y="0"/>
            <a:chExt cx="25144178" cy="14706903"/>
          </a:xfrm>
        </p:grpSpPr>
        <p:sp>
          <p:nvSpPr>
            <p:cNvPr id="3" name="AutoShape 3"/>
            <p:cNvSpPr/>
            <p:nvPr/>
          </p:nvSpPr>
          <p:spPr>
            <a:xfrm>
              <a:off x="3420727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AutoShape 4"/>
            <p:cNvSpPr/>
            <p:nvPr/>
          </p:nvSpPr>
          <p:spPr>
            <a:xfrm>
              <a:off x="6483223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AutoShape 5"/>
            <p:cNvSpPr/>
            <p:nvPr/>
          </p:nvSpPr>
          <p:spPr>
            <a:xfrm>
              <a:off x="9545719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AutoShape 6"/>
            <p:cNvSpPr/>
            <p:nvPr/>
          </p:nvSpPr>
          <p:spPr>
            <a:xfrm>
              <a:off x="12608215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5670711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AutoShape 8"/>
            <p:cNvSpPr/>
            <p:nvPr/>
          </p:nvSpPr>
          <p:spPr>
            <a:xfrm>
              <a:off x="18733207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AutoShape 9"/>
            <p:cNvSpPr/>
            <p:nvPr/>
          </p:nvSpPr>
          <p:spPr>
            <a:xfrm>
              <a:off x="21795704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AutoShape 10"/>
            <p:cNvSpPr/>
            <p:nvPr/>
          </p:nvSpPr>
          <p:spPr>
            <a:xfrm rot="-5400000">
              <a:off x="12556073" y="-9626701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1" name="AutoShape 11"/>
            <p:cNvSpPr/>
            <p:nvPr/>
          </p:nvSpPr>
          <p:spPr>
            <a:xfrm rot="-5400000">
              <a:off x="12556073" y="-6536199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AutoShape 12"/>
            <p:cNvSpPr/>
            <p:nvPr/>
          </p:nvSpPr>
          <p:spPr>
            <a:xfrm rot="-5400000">
              <a:off x="12556073" y="-3445697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AutoShape 13"/>
            <p:cNvSpPr/>
            <p:nvPr/>
          </p:nvSpPr>
          <p:spPr>
            <a:xfrm rot="-5400000">
              <a:off x="12556073" y="-355195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8887D19-47D5-696E-F8E8-AF36EC574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81" y="3081809"/>
            <a:ext cx="12576955" cy="500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2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52603" y="905766"/>
            <a:ext cx="11542228" cy="438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 dirty="0">
                <a:solidFill>
                  <a:srgbClr val="231F20"/>
                </a:solidFill>
                <a:latin typeface="HK Grotesk Bold"/>
              </a:rPr>
              <a:t>Life is more pleasurable and easier when we know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363216" y="5740586"/>
            <a:ext cx="11006697" cy="2521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44538" lvl="1" indent="-522269">
              <a:lnSpc>
                <a:spcPts val="6773"/>
              </a:lnSpc>
              <a:buFont typeface="Arial"/>
              <a:buChar char="•"/>
            </a:pPr>
            <a:r>
              <a:rPr lang="en-US" sz="4838" dirty="0">
                <a:solidFill>
                  <a:srgbClr val="231F20"/>
                </a:solidFill>
                <a:latin typeface="HK Grotesk Light"/>
              </a:rPr>
              <a:t>what to expect from other people</a:t>
            </a:r>
          </a:p>
          <a:p>
            <a:pPr marL="1044538" lvl="1" indent="-522269">
              <a:lnSpc>
                <a:spcPts val="6773"/>
              </a:lnSpc>
              <a:buFont typeface="Arial"/>
              <a:buChar char="•"/>
            </a:pPr>
            <a:r>
              <a:rPr lang="en-US" sz="4838" dirty="0">
                <a:solidFill>
                  <a:srgbClr val="231F20"/>
                </a:solidFill>
                <a:latin typeface="HK Grotesk"/>
              </a:rPr>
              <a:t>w</a:t>
            </a:r>
            <a:r>
              <a:rPr lang="en-US" sz="4838" dirty="0">
                <a:solidFill>
                  <a:srgbClr val="231F20"/>
                </a:solidFill>
                <a:latin typeface="HK Grotesk Light"/>
              </a:rPr>
              <a:t>hat they expect of us and</a:t>
            </a:r>
          </a:p>
          <a:p>
            <a:pPr marL="1044538" lvl="1" indent="-522269">
              <a:lnSpc>
                <a:spcPts val="6773"/>
              </a:lnSpc>
              <a:buFont typeface="Arial"/>
              <a:buChar char="•"/>
            </a:pPr>
            <a:r>
              <a:rPr lang="en-US" sz="4838" dirty="0">
                <a:solidFill>
                  <a:srgbClr val="231F20"/>
                </a:solidFill>
                <a:latin typeface="HK Grotesk"/>
              </a:rPr>
              <a:t>h</a:t>
            </a:r>
            <a:r>
              <a:rPr lang="en-US" sz="4838" dirty="0">
                <a:solidFill>
                  <a:srgbClr val="231F20"/>
                </a:solidFill>
                <a:latin typeface="HK Grotesk Light"/>
              </a:rPr>
              <a:t>ow to respond in an appropriate way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4248717" y="-579317"/>
            <a:ext cx="18858133" cy="11030178"/>
            <a:chOff x="0" y="0"/>
            <a:chExt cx="25144178" cy="14706903"/>
          </a:xfrm>
        </p:grpSpPr>
        <p:sp>
          <p:nvSpPr>
            <p:cNvPr id="5" name="AutoShape 5"/>
            <p:cNvSpPr/>
            <p:nvPr/>
          </p:nvSpPr>
          <p:spPr>
            <a:xfrm>
              <a:off x="21795704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AutoShape 6"/>
            <p:cNvSpPr/>
            <p:nvPr/>
          </p:nvSpPr>
          <p:spPr>
            <a:xfrm>
              <a:off x="25112145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AutoShape 7"/>
            <p:cNvSpPr/>
            <p:nvPr/>
          </p:nvSpPr>
          <p:spPr>
            <a:xfrm rot="-5400000">
              <a:off x="12556073" y="-9626701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AutoShape 8"/>
            <p:cNvSpPr/>
            <p:nvPr/>
          </p:nvSpPr>
          <p:spPr>
            <a:xfrm rot="-5400000">
              <a:off x="12556073" y="-6536199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AutoShape 9"/>
            <p:cNvSpPr/>
            <p:nvPr/>
          </p:nvSpPr>
          <p:spPr>
            <a:xfrm rot="-5400000">
              <a:off x="12556073" y="-3445697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AutoShape 10"/>
            <p:cNvSpPr/>
            <p:nvPr/>
          </p:nvSpPr>
          <p:spPr>
            <a:xfrm rot="-5400000">
              <a:off x="12556073" y="-355195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93651" y="2192124"/>
            <a:ext cx="3481849" cy="3845415"/>
          </a:xfrm>
          <a:custGeom>
            <a:avLst/>
            <a:gdLst/>
            <a:ahLst/>
            <a:cxnLst/>
            <a:rect l="l" t="t" r="r" b="b"/>
            <a:pathLst>
              <a:path w="3481849" h="3845415">
                <a:moveTo>
                  <a:pt x="0" y="0"/>
                </a:moveTo>
                <a:lnTo>
                  <a:pt x="3481849" y="0"/>
                </a:lnTo>
                <a:lnTo>
                  <a:pt x="3481849" y="3845416"/>
                </a:lnTo>
                <a:lnTo>
                  <a:pt x="0" y="38454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CF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66515" y="714582"/>
            <a:ext cx="7392785" cy="8665048"/>
            <a:chOff x="0" y="0"/>
            <a:chExt cx="9857047" cy="1155339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0930" b="10930"/>
            <a:stretch>
              <a:fillRect/>
            </a:stretch>
          </p:blipFill>
          <p:spPr>
            <a:xfrm>
              <a:off x="0" y="0"/>
              <a:ext cx="9857047" cy="11553398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15570730" y="-1231382"/>
            <a:ext cx="4768865" cy="5677220"/>
          </a:xfrm>
          <a:custGeom>
            <a:avLst/>
            <a:gdLst/>
            <a:ahLst/>
            <a:cxnLst/>
            <a:rect l="l" t="t" r="r" b="b"/>
            <a:pathLst>
              <a:path w="4768865" h="5677220">
                <a:moveTo>
                  <a:pt x="0" y="0"/>
                </a:moveTo>
                <a:lnTo>
                  <a:pt x="4768865" y="0"/>
                </a:lnTo>
                <a:lnTo>
                  <a:pt x="4768865" y="5677220"/>
                </a:lnTo>
                <a:lnTo>
                  <a:pt x="0" y="56772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16249030" y="3284219"/>
            <a:ext cx="3412264" cy="7002781"/>
          </a:xfrm>
          <a:custGeom>
            <a:avLst/>
            <a:gdLst/>
            <a:ahLst/>
            <a:cxnLst/>
            <a:rect l="l" t="t" r="r" b="b"/>
            <a:pathLst>
              <a:path w="3412264" h="7002781">
                <a:moveTo>
                  <a:pt x="0" y="0"/>
                </a:moveTo>
                <a:lnTo>
                  <a:pt x="3412264" y="0"/>
                </a:lnTo>
                <a:lnTo>
                  <a:pt x="3412264" y="7002781"/>
                </a:lnTo>
                <a:lnTo>
                  <a:pt x="0" y="70027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TextBox 6"/>
          <p:cNvSpPr txBox="1"/>
          <p:nvPr/>
        </p:nvSpPr>
        <p:spPr>
          <a:xfrm>
            <a:off x="1028700" y="5491720"/>
            <a:ext cx="7131847" cy="279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HK Grotesk Light"/>
              </a:rPr>
              <a:t>Putting to work those soft skills which provide us with the confidence to handle people and situations</a:t>
            </a: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HK Grotesk Light"/>
              </a:rPr>
              <a:t>with tact, diplomacy and respect in the Business Environment.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0643" y="762000"/>
            <a:ext cx="7507960" cy="438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 dirty="0">
                <a:solidFill>
                  <a:srgbClr val="000000"/>
                </a:solidFill>
                <a:latin typeface="HK Grotesk Bold"/>
              </a:rPr>
              <a:t>WHAT IS BUSINESS ETIQUETTE?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CF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00087" y="1945211"/>
            <a:ext cx="6065424" cy="4730372"/>
            <a:chOff x="0" y="0"/>
            <a:chExt cx="8087233" cy="630716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074" b="3074"/>
            <a:stretch>
              <a:fillRect/>
            </a:stretch>
          </p:blipFill>
          <p:spPr>
            <a:xfrm>
              <a:off x="0" y="0"/>
              <a:ext cx="8087233" cy="6307162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15570730" y="-1231382"/>
            <a:ext cx="4768865" cy="5677220"/>
          </a:xfrm>
          <a:custGeom>
            <a:avLst/>
            <a:gdLst/>
            <a:ahLst/>
            <a:cxnLst/>
            <a:rect l="l" t="t" r="r" b="b"/>
            <a:pathLst>
              <a:path w="4768865" h="5677220">
                <a:moveTo>
                  <a:pt x="0" y="0"/>
                </a:moveTo>
                <a:lnTo>
                  <a:pt x="4768865" y="0"/>
                </a:lnTo>
                <a:lnTo>
                  <a:pt x="4768865" y="5677220"/>
                </a:lnTo>
                <a:lnTo>
                  <a:pt x="0" y="56772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16249030" y="3284219"/>
            <a:ext cx="3412264" cy="7002781"/>
          </a:xfrm>
          <a:custGeom>
            <a:avLst/>
            <a:gdLst/>
            <a:ahLst/>
            <a:cxnLst/>
            <a:rect l="l" t="t" r="r" b="b"/>
            <a:pathLst>
              <a:path w="3412264" h="7002781">
                <a:moveTo>
                  <a:pt x="0" y="0"/>
                </a:moveTo>
                <a:lnTo>
                  <a:pt x="3412264" y="0"/>
                </a:lnTo>
                <a:lnTo>
                  <a:pt x="3412264" y="7002781"/>
                </a:lnTo>
                <a:lnTo>
                  <a:pt x="0" y="70027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TextBox 6"/>
          <p:cNvSpPr txBox="1"/>
          <p:nvPr/>
        </p:nvSpPr>
        <p:spPr>
          <a:xfrm>
            <a:off x="840643" y="5399937"/>
            <a:ext cx="8759444" cy="336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799" dirty="0">
                <a:solidFill>
                  <a:srgbClr val="000000"/>
                </a:solidFill>
                <a:latin typeface="HK Grotesk Light"/>
              </a:rPr>
              <a:t>Many potential businesses and profitable alliances have been lost because of unintentional breach of manners.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0643" y="762000"/>
            <a:ext cx="7507960" cy="292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 dirty="0">
                <a:solidFill>
                  <a:srgbClr val="000000"/>
                </a:solidFill>
                <a:latin typeface="HK Grotesk Bold"/>
              </a:rPr>
              <a:t>Ignorance can be costly!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24870" y="3026509"/>
            <a:ext cx="19130" cy="4233983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2133600" y="1004455"/>
            <a:ext cx="14245606" cy="5851363"/>
          </a:xfrm>
          <a:custGeom>
            <a:avLst/>
            <a:gdLst/>
            <a:ahLst/>
            <a:cxnLst/>
            <a:rect l="l" t="t" r="r" b="b"/>
            <a:pathLst>
              <a:path w="14245606" h="5851363">
                <a:moveTo>
                  <a:pt x="0" y="0"/>
                </a:moveTo>
                <a:lnTo>
                  <a:pt x="14245606" y="0"/>
                </a:lnTo>
                <a:lnTo>
                  <a:pt x="14245606" y="5851362"/>
                </a:lnTo>
                <a:lnTo>
                  <a:pt x="0" y="58513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54" b="-777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TextBox 6"/>
          <p:cNvSpPr txBox="1"/>
          <p:nvPr/>
        </p:nvSpPr>
        <p:spPr>
          <a:xfrm>
            <a:off x="2687910" y="7039647"/>
            <a:ext cx="12912179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Canva Sans Bold"/>
              </a:rPr>
              <a:t>PERFECT HANDSHAKE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58968" y="1446858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2158968" y="4002078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4" name="AutoShape 4"/>
          <p:cNvSpPr/>
          <p:nvPr/>
        </p:nvSpPr>
        <p:spPr>
          <a:xfrm>
            <a:off x="2158968" y="6633639"/>
            <a:ext cx="19130" cy="1817079"/>
          </a:xfrm>
          <a:prstGeom prst="rect">
            <a:avLst/>
          </a:prstGeom>
          <a:solidFill>
            <a:srgbClr val="231F20"/>
          </a:solid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 flipH="1">
            <a:off x="13917255" y="-3555153"/>
            <a:ext cx="6684091" cy="9167706"/>
          </a:xfrm>
          <a:custGeom>
            <a:avLst/>
            <a:gdLst/>
            <a:ahLst/>
            <a:cxnLst/>
            <a:rect l="l" t="t" r="r" b="b"/>
            <a:pathLst>
              <a:path w="6684091" h="9167706">
                <a:moveTo>
                  <a:pt x="6684090" y="0"/>
                </a:moveTo>
                <a:lnTo>
                  <a:pt x="0" y="0"/>
                </a:lnTo>
                <a:lnTo>
                  <a:pt x="0" y="9167706"/>
                </a:lnTo>
                <a:lnTo>
                  <a:pt x="6684090" y="9167706"/>
                </a:lnTo>
                <a:lnTo>
                  <a:pt x="668409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Freeform 6"/>
          <p:cNvSpPr/>
          <p:nvPr/>
        </p:nvSpPr>
        <p:spPr>
          <a:xfrm rot="-1981163">
            <a:off x="11878552" y="7514708"/>
            <a:ext cx="9885592" cy="3990184"/>
          </a:xfrm>
          <a:custGeom>
            <a:avLst/>
            <a:gdLst/>
            <a:ahLst/>
            <a:cxnLst/>
            <a:rect l="l" t="t" r="r" b="b"/>
            <a:pathLst>
              <a:path w="9885592" h="3990184">
                <a:moveTo>
                  <a:pt x="0" y="0"/>
                </a:moveTo>
                <a:lnTo>
                  <a:pt x="9885592" y="0"/>
                </a:lnTo>
                <a:lnTo>
                  <a:pt x="9885592" y="3990184"/>
                </a:lnTo>
                <a:lnTo>
                  <a:pt x="0" y="3990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" name="TextBox 7"/>
          <p:cNvSpPr txBox="1"/>
          <p:nvPr/>
        </p:nvSpPr>
        <p:spPr>
          <a:xfrm>
            <a:off x="2667039" y="1342083"/>
            <a:ext cx="12953923" cy="4971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03431" lvl="1" indent="-501716">
              <a:lnSpc>
                <a:spcPts val="6506"/>
              </a:lnSpc>
              <a:buFont typeface="Arial"/>
              <a:buChar char="•"/>
            </a:pPr>
            <a:r>
              <a:rPr lang="en-US" sz="4647" dirty="0">
                <a:solidFill>
                  <a:srgbClr val="231F20"/>
                </a:solidFill>
                <a:latin typeface="HK Grotesk Light"/>
              </a:rPr>
              <a:t>Eye contact</a:t>
            </a:r>
          </a:p>
          <a:p>
            <a:pPr marL="1003431" lvl="1" indent="-501716">
              <a:lnSpc>
                <a:spcPts val="6506"/>
              </a:lnSpc>
              <a:buFont typeface="Arial"/>
              <a:buChar char="•"/>
            </a:pPr>
            <a:r>
              <a:rPr lang="en-US" sz="4647" dirty="0">
                <a:solidFill>
                  <a:srgbClr val="231F20"/>
                </a:solidFill>
                <a:latin typeface="HK Grotesk"/>
              </a:rPr>
              <a:t>F</a:t>
            </a:r>
            <a:r>
              <a:rPr lang="en-US" sz="4647" dirty="0">
                <a:solidFill>
                  <a:srgbClr val="231F20"/>
                </a:solidFill>
                <a:latin typeface="HK Grotesk Light"/>
              </a:rPr>
              <a:t>ore arm parallel to body</a:t>
            </a:r>
          </a:p>
          <a:p>
            <a:pPr marL="1003431" lvl="1" indent="-501716">
              <a:lnSpc>
                <a:spcPts val="6506"/>
              </a:lnSpc>
              <a:buFont typeface="Arial"/>
              <a:buChar char="•"/>
            </a:pPr>
            <a:r>
              <a:rPr lang="en-US" sz="4647" dirty="0">
                <a:solidFill>
                  <a:srgbClr val="231F20"/>
                </a:solidFill>
                <a:latin typeface="HK Grotesk"/>
              </a:rPr>
              <a:t>W</a:t>
            </a:r>
            <a:r>
              <a:rPr lang="en-US" sz="4647" dirty="0">
                <a:solidFill>
                  <a:srgbClr val="231F20"/>
                </a:solidFill>
                <a:latin typeface="HK Grotesk Light"/>
              </a:rPr>
              <a:t>eb to web firm grip</a:t>
            </a:r>
          </a:p>
          <a:p>
            <a:pPr marL="1003431" lvl="1" indent="-501716">
              <a:lnSpc>
                <a:spcPts val="6506"/>
              </a:lnSpc>
              <a:buFont typeface="Arial"/>
              <a:buChar char="•"/>
            </a:pPr>
            <a:r>
              <a:rPr lang="en-US" sz="4647" dirty="0">
                <a:solidFill>
                  <a:srgbClr val="231F20"/>
                </a:solidFill>
                <a:latin typeface="HK Grotesk"/>
              </a:rPr>
              <a:t>C</a:t>
            </a:r>
            <a:r>
              <a:rPr lang="en-US" sz="4647" dirty="0">
                <a:solidFill>
                  <a:srgbClr val="231F20"/>
                </a:solidFill>
                <a:latin typeface="HK Grotesk Light"/>
              </a:rPr>
              <a:t>lean and dry hands</a:t>
            </a:r>
          </a:p>
          <a:p>
            <a:pPr marL="1003431" lvl="1" indent="-501716">
              <a:lnSpc>
                <a:spcPts val="6506"/>
              </a:lnSpc>
              <a:buFont typeface="Arial"/>
              <a:buChar char="•"/>
            </a:pPr>
            <a:r>
              <a:rPr lang="en-US" sz="4647" dirty="0">
                <a:solidFill>
                  <a:srgbClr val="231F20"/>
                </a:solidFill>
                <a:latin typeface="HK Grotesk"/>
              </a:rPr>
              <a:t>T</a:t>
            </a:r>
            <a:r>
              <a:rPr lang="en-US" sz="4647" dirty="0">
                <a:solidFill>
                  <a:srgbClr val="231F20"/>
                </a:solidFill>
                <a:latin typeface="HK Grotesk Light"/>
              </a:rPr>
              <a:t>wo to three pumps and a ……</a:t>
            </a:r>
          </a:p>
          <a:p>
            <a:pPr marL="1003431" lvl="1" indent="-501716">
              <a:lnSpc>
                <a:spcPts val="6506"/>
              </a:lnSpc>
              <a:buFont typeface="Arial"/>
              <a:buChar char="•"/>
            </a:pPr>
            <a:r>
              <a:rPr lang="en-US" sz="4647" dirty="0">
                <a:solidFill>
                  <a:srgbClr val="231F20"/>
                </a:solidFill>
                <a:latin typeface="HK Grotesk Light"/>
              </a:rPr>
              <a:t> SMILE</a:t>
            </a:r>
          </a:p>
        </p:txBody>
      </p:sp>
      <p:sp>
        <p:nvSpPr>
          <p:cNvPr id="8" name="Freeform 8"/>
          <p:cNvSpPr/>
          <p:nvPr/>
        </p:nvSpPr>
        <p:spPr>
          <a:xfrm>
            <a:off x="6496310" y="6031558"/>
            <a:ext cx="4054948" cy="41148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A8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78694"/>
            <a:ext cx="16230600" cy="8179606"/>
            <a:chOff x="0" y="0"/>
            <a:chExt cx="21640800" cy="10906142"/>
          </a:xfrm>
        </p:grpSpPr>
        <p:sp>
          <p:nvSpPr>
            <p:cNvPr id="3" name="AutoShape 3"/>
            <p:cNvSpPr/>
            <p:nvPr/>
          </p:nvSpPr>
          <p:spPr>
            <a:xfrm>
              <a:off x="21613418" y="0"/>
              <a:ext cx="27382" cy="10906142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AutoShape 4"/>
            <p:cNvSpPr/>
            <p:nvPr/>
          </p:nvSpPr>
          <p:spPr>
            <a:xfrm>
              <a:off x="5403355" y="0"/>
              <a:ext cx="27382" cy="10906142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AutoShape 5"/>
            <p:cNvSpPr/>
            <p:nvPr/>
          </p:nvSpPr>
          <p:spPr>
            <a:xfrm>
              <a:off x="13508386" y="0"/>
              <a:ext cx="27382" cy="10906142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AutoShape 6"/>
            <p:cNvSpPr/>
            <p:nvPr/>
          </p:nvSpPr>
          <p:spPr>
            <a:xfrm>
              <a:off x="18911741" y="0"/>
              <a:ext cx="27382" cy="10906142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AutoShape 7"/>
            <p:cNvSpPr/>
            <p:nvPr/>
          </p:nvSpPr>
          <p:spPr>
            <a:xfrm>
              <a:off x="2701677" y="0"/>
              <a:ext cx="27382" cy="10906142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AutoShape 8"/>
            <p:cNvSpPr/>
            <p:nvPr/>
          </p:nvSpPr>
          <p:spPr>
            <a:xfrm>
              <a:off x="10806709" y="0"/>
              <a:ext cx="27382" cy="10906142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AutoShape 9"/>
            <p:cNvSpPr/>
            <p:nvPr/>
          </p:nvSpPr>
          <p:spPr>
            <a:xfrm>
              <a:off x="16210064" y="0"/>
              <a:ext cx="27382" cy="10906142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0"/>
              <a:ext cx="27382" cy="10906142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8105032" y="0"/>
              <a:ext cx="27382" cy="10906142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AutoShape 12"/>
            <p:cNvSpPr/>
            <p:nvPr/>
          </p:nvSpPr>
          <p:spPr>
            <a:xfrm rot="-5400000">
              <a:off x="10806615" y="-8086972"/>
              <a:ext cx="27569" cy="21640800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AutoShape 13"/>
            <p:cNvSpPr/>
            <p:nvPr/>
          </p:nvSpPr>
          <p:spPr>
            <a:xfrm rot="-5400000">
              <a:off x="10806615" y="-10806615"/>
              <a:ext cx="27569" cy="21640800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AutoShape 14"/>
            <p:cNvSpPr/>
            <p:nvPr/>
          </p:nvSpPr>
          <p:spPr>
            <a:xfrm rot="-5400000">
              <a:off x="10806615" y="-5367329"/>
              <a:ext cx="27569" cy="21640800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5" name="AutoShape 15"/>
            <p:cNvSpPr/>
            <p:nvPr/>
          </p:nvSpPr>
          <p:spPr>
            <a:xfrm rot="-5400000">
              <a:off x="10806615" y="-2647686"/>
              <a:ext cx="27569" cy="21640800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6" name="AutoShape 16"/>
            <p:cNvSpPr/>
            <p:nvPr/>
          </p:nvSpPr>
          <p:spPr>
            <a:xfrm rot="-5400000">
              <a:off x="10806615" y="71957"/>
              <a:ext cx="27569" cy="21640800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7" name="Freeform 17"/>
          <p:cNvSpPr/>
          <p:nvPr/>
        </p:nvSpPr>
        <p:spPr>
          <a:xfrm>
            <a:off x="9716858" y="6958408"/>
            <a:ext cx="9885592" cy="3990184"/>
          </a:xfrm>
          <a:custGeom>
            <a:avLst/>
            <a:gdLst/>
            <a:ahLst/>
            <a:cxnLst/>
            <a:rect l="l" t="t" r="r" b="b"/>
            <a:pathLst>
              <a:path w="9885592" h="3990184">
                <a:moveTo>
                  <a:pt x="0" y="0"/>
                </a:moveTo>
                <a:lnTo>
                  <a:pt x="9885592" y="0"/>
                </a:lnTo>
                <a:lnTo>
                  <a:pt x="9885592" y="3990184"/>
                </a:lnTo>
                <a:lnTo>
                  <a:pt x="0" y="3990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8" name="Freeform 18"/>
          <p:cNvSpPr/>
          <p:nvPr/>
        </p:nvSpPr>
        <p:spPr>
          <a:xfrm>
            <a:off x="0" y="0"/>
            <a:ext cx="4763878" cy="4114800"/>
          </a:xfrm>
          <a:custGeom>
            <a:avLst/>
            <a:gdLst/>
            <a:ahLst/>
            <a:cxnLst/>
            <a:rect l="l" t="t" r="r" b="b"/>
            <a:pathLst>
              <a:path w="4763878" h="4114800">
                <a:moveTo>
                  <a:pt x="0" y="0"/>
                </a:moveTo>
                <a:lnTo>
                  <a:pt x="4763878" y="0"/>
                </a:lnTo>
                <a:lnTo>
                  <a:pt x="47638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9" name="TextBox 19"/>
          <p:cNvSpPr txBox="1"/>
          <p:nvPr/>
        </p:nvSpPr>
        <p:spPr>
          <a:xfrm>
            <a:off x="3236268" y="3873817"/>
            <a:ext cx="11815464" cy="292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9600" dirty="0">
                <a:solidFill>
                  <a:srgbClr val="FFFFFF"/>
                </a:solidFill>
                <a:latin typeface="HK Grotesk Bold"/>
              </a:rPr>
              <a:t>What this says about you?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1362</Words>
  <Application>Microsoft Office PowerPoint</Application>
  <PresentationFormat>Custom</PresentationFormat>
  <Paragraphs>185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Calibri</vt:lpstr>
      <vt:lpstr>Arial</vt:lpstr>
      <vt:lpstr>HK Grotesk</vt:lpstr>
      <vt:lpstr>HK Grotesk Bold</vt:lpstr>
      <vt:lpstr>HK Grotesk Italics</vt:lpstr>
      <vt:lpstr>Marcellus</vt:lpstr>
      <vt:lpstr>HK Grotesk Light</vt:lpstr>
      <vt:lpstr>HK Grotesk Bold Italics</vt:lpstr>
      <vt:lpstr>Canva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EXCEPTIONAL ETUQUETTE FOR PROFESSIONALS</dc:title>
  <dc:creator>PARAS SAVJANI</dc:creator>
  <cp:lastModifiedBy>PARAS SAVJANI</cp:lastModifiedBy>
  <cp:revision>3</cp:revision>
  <dcterms:created xsi:type="dcterms:W3CDTF">2006-08-16T00:00:00Z</dcterms:created>
  <dcterms:modified xsi:type="dcterms:W3CDTF">2023-10-14T03:46:25Z</dcterms:modified>
  <dc:identifier>DAFxIW7i1hY</dc:identifier>
</cp:coreProperties>
</file>