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30" r:id="rId1"/>
  </p:sldMasterIdLst>
  <p:sldIdLst>
    <p:sldId id="256" r:id="rId2"/>
    <p:sldId id="302" r:id="rId3"/>
    <p:sldId id="291" r:id="rId4"/>
    <p:sldId id="289" r:id="rId5"/>
    <p:sldId id="304" r:id="rId6"/>
    <p:sldId id="303" r:id="rId7"/>
    <p:sldId id="278" r:id="rId8"/>
    <p:sldId id="257" r:id="rId9"/>
    <p:sldId id="258" r:id="rId10"/>
    <p:sldId id="277" r:id="rId11"/>
    <p:sldId id="296" r:id="rId12"/>
    <p:sldId id="298" r:id="rId13"/>
    <p:sldId id="259" r:id="rId14"/>
    <p:sldId id="279" r:id="rId15"/>
    <p:sldId id="280" r:id="rId16"/>
    <p:sldId id="294" r:id="rId17"/>
    <p:sldId id="293" r:id="rId18"/>
    <p:sldId id="276" r:id="rId19"/>
    <p:sldId id="300" r:id="rId20"/>
    <p:sldId id="292" r:id="rId21"/>
    <p:sldId id="301" r:id="rId22"/>
    <p:sldId id="260" r:id="rId23"/>
    <p:sldId id="261" r:id="rId24"/>
    <p:sldId id="290" r:id="rId25"/>
    <p:sldId id="297" r:id="rId26"/>
    <p:sldId id="272" r:id="rId27"/>
    <p:sldId id="295" r:id="rId28"/>
    <p:sldId id="282" r:id="rId29"/>
    <p:sldId id="283" r:id="rId30"/>
    <p:sldId id="265" r:id="rId31"/>
    <p:sldId id="281" r:id="rId32"/>
    <p:sldId id="264" r:id="rId33"/>
    <p:sldId id="266" r:id="rId34"/>
    <p:sldId id="267" r:id="rId35"/>
    <p:sldId id="268" r:id="rId36"/>
    <p:sldId id="269" r:id="rId37"/>
    <p:sldId id="273" r:id="rId38"/>
    <p:sldId id="274" r:id="rId39"/>
    <p:sldId id="271" r:id="rId40"/>
    <p:sldId id="270" r:id="rId4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p:cViewPr varScale="1">
        <p:scale>
          <a:sx n="66" d="100"/>
          <a:sy n="66" d="100"/>
        </p:scale>
        <p:origin x="6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3435945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33786705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0D804-94FB-4133-9662-8B07F05726D0}"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095266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5474761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0D804-94FB-4133-9662-8B07F05726D0}"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8398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2622911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2445567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154551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4096564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FB52332-B165-4BC1-AC6F-79CE151EE2BC}" type="datetimeFigureOut">
              <a:rPr lang="en-IN" smtClean="0"/>
              <a:t>02/11/2023</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2590491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2110020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B52332-B165-4BC1-AC6F-79CE151EE2BC}" type="datetimeFigureOut">
              <a:rPr lang="en-IN" smtClean="0"/>
              <a:t>02/11/2023</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389360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B52332-B165-4BC1-AC6F-79CE151EE2BC}" type="datetimeFigureOut">
              <a:rPr lang="en-IN" smtClean="0"/>
              <a:t>02/11/2023</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77030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B52332-B165-4BC1-AC6F-79CE151EE2BC}" type="datetimeFigureOut">
              <a:rPr lang="en-IN" smtClean="0"/>
              <a:t>02/11/2023</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1361736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2545058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FB52332-B165-4BC1-AC6F-79CE151EE2BC}" type="datetimeFigureOut">
              <a:rPr lang="en-IN" smtClean="0"/>
              <a:t>02/11/2023</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D90D804-94FB-4133-9662-8B07F05726D0}" type="slidenum">
              <a:rPr lang="en-IN" smtClean="0"/>
              <a:t>‹#›</a:t>
            </a:fld>
            <a:endParaRPr lang="en-IN"/>
          </a:p>
        </p:txBody>
      </p:sp>
    </p:spTree>
    <p:extLst>
      <p:ext uri="{BB962C8B-B14F-4D97-AF65-F5344CB8AC3E}">
        <p14:creationId xmlns:p14="http://schemas.microsoft.com/office/powerpoint/2010/main" val="3174579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FB52332-B165-4BC1-AC6F-79CE151EE2BC}" type="datetimeFigureOut">
              <a:rPr lang="en-IN" smtClean="0"/>
              <a:t>02/11/2023</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D90D804-94FB-4133-9662-8B07F05726D0}" type="slidenum">
              <a:rPr lang="en-IN" smtClean="0"/>
              <a:t>‹#›</a:t>
            </a:fld>
            <a:endParaRPr lang="en-IN"/>
          </a:p>
        </p:txBody>
      </p:sp>
    </p:spTree>
    <p:extLst>
      <p:ext uri="{BB962C8B-B14F-4D97-AF65-F5344CB8AC3E}">
        <p14:creationId xmlns:p14="http://schemas.microsoft.com/office/powerpoint/2010/main" val="2498456329"/>
      </p:ext>
    </p:extLst>
  </p:cSld>
  <p:clrMap bg1="lt1" tx1="dk1" bg2="lt2" tx2="dk2" accent1="accent1" accent2="accent2" accent3="accent3" accent4="accent4" accent5="accent5" accent6="accent6" hlink="hlink" folHlink="folHlink"/>
  <p:sldLayoutIdLst>
    <p:sldLayoutId id="2147484631" r:id="rId1"/>
    <p:sldLayoutId id="2147484632" r:id="rId2"/>
    <p:sldLayoutId id="2147484633" r:id="rId3"/>
    <p:sldLayoutId id="2147484634" r:id="rId4"/>
    <p:sldLayoutId id="2147484635" r:id="rId5"/>
    <p:sldLayoutId id="2147484636" r:id="rId6"/>
    <p:sldLayoutId id="2147484637" r:id="rId7"/>
    <p:sldLayoutId id="2147484638" r:id="rId8"/>
    <p:sldLayoutId id="2147484639" r:id="rId9"/>
    <p:sldLayoutId id="2147484640" r:id="rId10"/>
    <p:sldLayoutId id="2147484641" r:id="rId11"/>
    <p:sldLayoutId id="2147484642" r:id="rId12"/>
    <p:sldLayoutId id="2147484643" r:id="rId13"/>
    <p:sldLayoutId id="2147484644" r:id="rId14"/>
    <p:sldLayoutId id="2147484645" r:id="rId15"/>
    <p:sldLayoutId id="214748464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941696"/>
            <a:ext cx="10058400" cy="4629628"/>
          </a:xfrm>
          <a:effectLst>
            <a:glow rad="63500">
              <a:schemeClr val="accent1">
                <a:satMod val="175000"/>
                <a:alpha val="40000"/>
              </a:schemeClr>
            </a:glow>
          </a:effectLst>
        </p:spPr>
        <p:txBody>
          <a:bodyPr>
            <a:normAutofit fontScale="90000"/>
          </a:bodyPr>
          <a:lstStyle/>
          <a:p>
            <a:pPr algn="ctr"/>
            <a:br>
              <a:rPr lang="en-IN" dirty="0"/>
            </a:br>
            <a:br>
              <a:rPr lang="en-IN" dirty="0"/>
            </a:br>
            <a:br>
              <a:rPr lang="en-IN" dirty="0"/>
            </a:br>
            <a:br>
              <a:rPr lang="en-IN" dirty="0"/>
            </a:br>
            <a:br>
              <a:rPr lang="en-IN" dirty="0"/>
            </a:br>
            <a:br>
              <a:rPr lang="en-IN" dirty="0"/>
            </a:br>
            <a:br>
              <a:rPr lang="en-IN" dirty="0"/>
            </a:br>
            <a:br>
              <a:rPr lang="en-IN" dirty="0"/>
            </a:br>
            <a:br>
              <a:rPr lang="en-IN" dirty="0"/>
            </a:br>
            <a:br>
              <a:rPr lang="en-IN" sz="3100" dirty="0"/>
            </a:br>
            <a:br>
              <a:rPr lang="en-IN" sz="3100" dirty="0"/>
            </a:br>
            <a:r>
              <a:rPr lang="en-IN" sz="3100" b="1" u="sng" dirty="0"/>
              <a:t>Real Estate (Regulation and Development) Act, 2016</a:t>
            </a:r>
            <a:br>
              <a:rPr lang="en-IN" sz="3100" dirty="0"/>
            </a:br>
            <a:endParaRPr lang="en-IN" sz="3100" dirty="0"/>
          </a:p>
        </p:txBody>
      </p:sp>
      <p:sp>
        <p:nvSpPr>
          <p:cNvPr id="3" name="Subtitle 2"/>
          <p:cNvSpPr>
            <a:spLocks noGrp="1"/>
          </p:cNvSpPr>
          <p:nvPr>
            <p:ph type="subTitle" idx="1"/>
          </p:nvPr>
        </p:nvSpPr>
        <p:spPr>
          <a:xfrm>
            <a:off x="1100051" y="476517"/>
            <a:ext cx="10058400" cy="5525037"/>
          </a:xfrm>
        </p:spPr>
        <p:txBody>
          <a:bodyPr>
            <a:normAutofit fontScale="92500" lnSpcReduction="10000"/>
          </a:bodyPr>
          <a:lstStyle/>
          <a:p>
            <a:pPr algn="ctr"/>
            <a:r>
              <a:rPr lang="en-IN" sz="3600" b="1" dirty="0">
                <a:latin typeface="Georgia" panose="02040502050405020303" pitchFamily="18" charset="0"/>
              </a:rPr>
              <a:t>S R L &amp; Co.</a:t>
            </a:r>
          </a:p>
          <a:p>
            <a:pPr algn="ctr"/>
            <a:r>
              <a:rPr lang="en-IN" sz="2400" dirty="0">
                <a:latin typeface="Georgia" panose="02040502050405020303" pitchFamily="18" charset="0"/>
              </a:rPr>
              <a:t>Chartered Accountants	</a:t>
            </a:r>
          </a:p>
          <a:p>
            <a:pPr algn="ctr"/>
            <a:r>
              <a:rPr lang="en-IN" sz="2400" dirty="0">
                <a:latin typeface="Georgia" panose="02040502050405020303" pitchFamily="18" charset="0"/>
              </a:rPr>
              <a:t>Vadodara</a:t>
            </a:r>
          </a:p>
          <a:p>
            <a:pPr algn="ctr"/>
            <a:r>
              <a:rPr lang="en-IN" sz="4000" b="1" dirty="0">
                <a:latin typeface="Georgia" panose="02040502050405020303" pitchFamily="18" charset="0"/>
              </a:rPr>
              <a:t>	</a:t>
            </a:r>
            <a:br>
              <a:rPr lang="en-IN" sz="4000" b="1" dirty="0">
                <a:latin typeface="Georgia" panose="02040502050405020303" pitchFamily="18" charset="0"/>
              </a:rPr>
            </a:br>
            <a:br>
              <a:rPr lang="en-IN" sz="2400" dirty="0">
                <a:latin typeface="Georgia" panose="02040502050405020303" pitchFamily="18" charset="0"/>
              </a:rPr>
            </a:br>
            <a:br>
              <a:rPr lang="en-IN" sz="2400" dirty="0">
                <a:latin typeface="Georgia" panose="02040502050405020303" pitchFamily="18" charset="0"/>
              </a:rPr>
            </a:br>
            <a:r>
              <a:rPr lang="en-IN" sz="2400" dirty="0">
                <a:latin typeface="Georgia" panose="02040502050405020303" pitchFamily="18" charset="0"/>
              </a:rPr>
              <a:t>CA .Lalit Raithatha</a:t>
            </a:r>
            <a:br>
              <a:rPr lang="en-IN" sz="2400" dirty="0">
                <a:latin typeface="Georgia" panose="02040502050405020303" pitchFamily="18" charset="0"/>
              </a:rPr>
            </a:br>
            <a:r>
              <a:rPr lang="en-IN" sz="2400" dirty="0">
                <a:latin typeface="Georgia" panose="02040502050405020303" pitchFamily="18" charset="0"/>
              </a:rPr>
              <a:t>B.com, LL.B,FCA,RV SFA, IP</a:t>
            </a:r>
            <a:br>
              <a:rPr lang="en-IN" sz="2400" dirty="0">
                <a:latin typeface="Georgia" panose="02040502050405020303" pitchFamily="18" charset="0"/>
              </a:rPr>
            </a:br>
            <a:r>
              <a:rPr lang="en-IN" sz="2400" dirty="0">
                <a:latin typeface="Georgia" panose="02040502050405020303" pitchFamily="18" charset="0"/>
              </a:rPr>
              <a:t>Address: A/14, 4</a:t>
            </a:r>
            <a:r>
              <a:rPr lang="en-IN" sz="2400" baseline="30000" dirty="0">
                <a:latin typeface="Georgia" panose="02040502050405020303" pitchFamily="18" charset="0"/>
              </a:rPr>
              <a:t>th</a:t>
            </a:r>
            <a:r>
              <a:rPr lang="en-IN" sz="2400" dirty="0">
                <a:latin typeface="Georgia" panose="02040502050405020303" pitchFamily="18" charset="0"/>
              </a:rPr>
              <a:t> Floor, Earth Artica, Vasna Bhayli Road, Vadodara</a:t>
            </a:r>
          </a:p>
          <a:p>
            <a:pPr algn="ctr"/>
            <a:r>
              <a:rPr lang="en-IN" sz="2400" dirty="0">
                <a:latin typeface="Georgia" panose="02040502050405020303" pitchFamily="18" charset="0"/>
              </a:rPr>
              <a:t>Phone:08866263000</a:t>
            </a:r>
            <a:br>
              <a:rPr lang="en-IN" sz="2400" dirty="0">
                <a:latin typeface="Georgia" panose="02040502050405020303" pitchFamily="18" charset="0"/>
              </a:rPr>
            </a:br>
            <a:endParaRPr lang="en-IN" sz="2400" dirty="0">
              <a:latin typeface="Georgia" panose="02040502050405020303" pitchFamily="18" charset="0"/>
            </a:endParaRPr>
          </a:p>
          <a:p>
            <a:pPr algn="ctr"/>
            <a:r>
              <a:rPr lang="en-IN" sz="2400" dirty="0">
                <a:latin typeface="Georgia" panose="02040502050405020303" pitchFamily="18" charset="0"/>
              </a:rPr>
              <a:t> </a:t>
            </a:r>
          </a:p>
          <a:p>
            <a:pPr algn="ctr"/>
            <a:br>
              <a:rPr lang="en-IN" sz="2400" dirty="0">
                <a:latin typeface="Georgia" panose="02040502050405020303" pitchFamily="18" charset="0"/>
              </a:rPr>
            </a:br>
            <a:endParaRPr lang="en-IN" sz="2400" dirty="0">
              <a:latin typeface="Georgia" panose="02040502050405020303" pitchFamily="18" charset="0"/>
            </a:endParaRPr>
          </a:p>
        </p:txBody>
      </p:sp>
    </p:spTree>
    <p:extLst>
      <p:ext uri="{BB962C8B-B14F-4D97-AF65-F5344CB8AC3E}">
        <p14:creationId xmlns:p14="http://schemas.microsoft.com/office/powerpoint/2010/main" val="36369100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Registration</a:t>
            </a:r>
          </a:p>
        </p:txBody>
      </p:sp>
      <p:sp>
        <p:nvSpPr>
          <p:cNvPr id="3" name="Content Placeholder 2"/>
          <p:cNvSpPr>
            <a:spLocks noGrp="1"/>
          </p:cNvSpPr>
          <p:nvPr>
            <p:ph idx="1"/>
          </p:nvPr>
        </p:nvSpPr>
        <p:spPr>
          <a:xfrm>
            <a:off x="2589212" y="2133600"/>
            <a:ext cx="8915400" cy="4175760"/>
          </a:xfrm>
        </p:spPr>
        <p:txBody>
          <a:bodyPr/>
          <a:lstStyle/>
          <a:p>
            <a:pPr marL="0" indent="0">
              <a:buNone/>
            </a:pPr>
            <a:r>
              <a:rPr lang="en-IN" dirty="0">
                <a:solidFill>
                  <a:srgbClr val="FF0000"/>
                </a:solidFill>
                <a:latin typeface="Georgia" panose="02040502050405020303" pitchFamily="18" charset="0"/>
              </a:rPr>
              <a:t>We are not going to harass them. Because there is so much concern among the industries circle ass to what will happen to the ongoing projects, on going projects whatever agreement your have entered earlier stands. You have to fulfil the obligations which you yourself have agreed upon through an agreement. And whatever conditions that were stipulated in your agreement, they have to be implemented in toto.</a:t>
            </a:r>
          </a:p>
          <a:p>
            <a:pPr>
              <a:buFont typeface="Wingdings" panose="05000000000000000000" pitchFamily="2" charset="2"/>
              <a:buChar char="Ø"/>
            </a:pPr>
            <a:r>
              <a:rPr lang="en-IN" dirty="0">
                <a:solidFill>
                  <a:schemeClr val="tx1"/>
                </a:solidFill>
                <a:latin typeface="Georgia" panose="02040502050405020303" pitchFamily="18" charset="0"/>
              </a:rPr>
              <a:t>Point to discuss</a:t>
            </a:r>
          </a:p>
          <a:p>
            <a:pPr marL="0" indent="0">
              <a:buNone/>
            </a:pPr>
            <a:endParaRPr lang="en-IN" dirty="0">
              <a:solidFill>
                <a:schemeClr val="tx1"/>
              </a:solidFill>
              <a:latin typeface="Georgia" panose="02040502050405020303" pitchFamily="18" charset="0"/>
            </a:endParaRPr>
          </a:p>
          <a:p>
            <a:pPr>
              <a:buFont typeface="Wingdings" panose="05000000000000000000" pitchFamily="2" charset="2"/>
              <a:buChar char="Ø"/>
            </a:pPr>
            <a:r>
              <a:rPr lang="en-IN" dirty="0">
                <a:solidFill>
                  <a:schemeClr val="tx1"/>
                </a:solidFill>
                <a:latin typeface="Georgia" panose="02040502050405020303" pitchFamily="18" charset="0"/>
              </a:rPr>
              <a:t>Whether Project received BU before 01 may 2017 – Can complain be made with RERA?</a:t>
            </a:r>
          </a:p>
          <a:p>
            <a:pPr>
              <a:buFont typeface="Wingdings" panose="05000000000000000000" pitchFamily="2" charset="2"/>
              <a:buChar char="Ø"/>
            </a:pPr>
            <a:r>
              <a:rPr lang="en-IN" dirty="0">
                <a:solidFill>
                  <a:schemeClr val="tx1"/>
                </a:solidFill>
                <a:latin typeface="Georgia" panose="02040502050405020303" pitchFamily="18" charset="0"/>
              </a:rPr>
              <a:t>In few building, Possession is given with all facilities and builder has not received the BU –can complaint be made with RERA authority?</a:t>
            </a:r>
          </a:p>
          <a:p>
            <a:pPr marL="0" indent="0">
              <a:buNone/>
            </a:pPr>
            <a:endParaRPr lang="en-IN" dirty="0">
              <a:solidFill>
                <a:schemeClr val="tx1"/>
              </a:solidFill>
              <a:latin typeface="Georgia" panose="02040502050405020303" pitchFamily="18" charset="0"/>
            </a:endParaRPr>
          </a:p>
          <a:p>
            <a:pPr>
              <a:buFont typeface="Wingdings" panose="05000000000000000000" pitchFamily="2" charset="2"/>
              <a:buChar char="Ø"/>
            </a:pPr>
            <a:endParaRPr lang="en-IN" dirty="0">
              <a:solidFill>
                <a:schemeClr val="tx1"/>
              </a:solidFill>
              <a:latin typeface="Georgia" panose="02040502050405020303" pitchFamily="18" charset="0"/>
            </a:endParaRPr>
          </a:p>
          <a:p>
            <a:pPr marL="0" indent="0">
              <a:buNone/>
            </a:pPr>
            <a:endParaRPr lang="en-IN" dirty="0">
              <a:solidFill>
                <a:srgbClr val="FF0000"/>
              </a:solidFill>
              <a:latin typeface="Georgia" panose="02040502050405020303" pitchFamily="18" charset="0"/>
            </a:endParaRPr>
          </a:p>
        </p:txBody>
      </p:sp>
    </p:spTree>
    <p:extLst>
      <p:ext uri="{BB962C8B-B14F-4D97-AF65-F5344CB8AC3E}">
        <p14:creationId xmlns:p14="http://schemas.microsoft.com/office/powerpoint/2010/main" val="246804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Complain	</a:t>
            </a:r>
          </a:p>
        </p:txBody>
      </p:sp>
      <p:sp>
        <p:nvSpPr>
          <p:cNvPr id="3" name="Content Placeholder 2"/>
          <p:cNvSpPr>
            <a:spLocks noGrp="1"/>
          </p:cNvSpPr>
          <p:nvPr>
            <p:ph idx="1"/>
          </p:nvPr>
        </p:nvSpPr>
        <p:spPr>
          <a:xfrm>
            <a:off x="2592925" y="1227909"/>
            <a:ext cx="9359589" cy="5042262"/>
          </a:xfrm>
        </p:spPr>
        <p:txBody>
          <a:bodyPr>
            <a:normAutofit lnSpcReduction="10000"/>
          </a:bodyPr>
          <a:lstStyle/>
          <a:p>
            <a:pPr algn="just">
              <a:buFont typeface="Wingdings" panose="05000000000000000000" pitchFamily="2" charset="2"/>
              <a:buChar char="Ø"/>
            </a:pPr>
            <a:r>
              <a:rPr lang="en-IN" dirty="0"/>
              <a:t>Section 31: Any aggrieved person may file a complaint with the authority or the adjudicating officer as the case may be, for any violation or contravention of the provisions of this act or the rules and regulations made thereunder against any promoter, allotte or real estate agent as the case may be.</a:t>
            </a:r>
          </a:p>
          <a:p>
            <a:pPr algn="just">
              <a:buFont typeface="Wingdings" panose="05000000000000000000" pitchFamily="2" charset="2"/>
              <a:buChar char="Ø"/>
            </a:pPr>
            <a:r>
              <a:rPr lang="en-IN" dirty="0"/>
              <a:t>Section 71 – Power to adjudicate	</a:t>
            </a:r>
          </a:p>
          <a:p>
            <a:pPr algn="just">
              <a:buFont typeface="Wingdings" panose="05000000000000000000" pitchFamily="2" charset="2"/>
              <a:buChar char="Ø"/>
            </a:pPr>
            <a:r>
              <a:rPr lang="en-IN" dirty="0"/>
              <a:t>	Provided that any person any person whose complaint in respect of			matters covered under section 12,14,18 and section 19 is pending before 		any consumer forum on or before the commencement of this act, he may 	with the permission of such forum, as the case may be, withdraw the			complaint pending before it and file an application before the 				adjudicating officer under this act.</a:t>
            </a:r>
          </a:p>
          <a:p>
            <a:pPr algn="just">
              <a:buFont typeface="Wingdings" panose="05000000000000000000" pitchFamily="2" charset="2"/>
              <a:buChar char="Ø"/>
            </a:pPr>
            <a:r>
              <a:rPr lang="en-IN" dirty="0"/>
              <a:t> Section 12 –Wrong advertisement</a:t>
            </a:r>
          </a:p>
          <a:p>
            <a:pPr algn="just">
              <a:buFont typeface="Wingdings" panose="05000000000000000000" pitchFamily="2" charset="2"/>
              <a:buChar char="Ø"/>
            </a:pPr>
            <a:r>
              <a:rPr lang="en-IN" dirty="0"/>
              <a:t>Section 14 – Adherence to the sanctioned plans and specifications by the promoter</a:t>
            </a:r>
          </a:p>
          <a:p>
            <a:pPr algn="just">
              <a:buFont typeface="Wingdings" panose="05000000000000000000" pitchFamily="2" charset="2"/>
              <a:buChar char="Ø"/>
            </a:pPr>
            <a:r>
              <a:rPr lang="en-IN" dirty="0"/>
              <a:t>Section 18 –Return of Amount and compensation</a:t>
            </a:r>
          </a:p>
          <a:p>
            <a:pPr algn="just">
              <a:buFont typeface="Wingdings" panose="05000000000000000000" pitchFamily="2" charset="2"/>
              <a:buChar char="Ø"/>
            </a:pPr>
            <a:r>
              <a:rPr lang="en-IN" dirty="0"/>
              <a:t>Section 19-Rights and duties of </a:t>
            </a:r>
            <a:r>
              <a:rPr lang="en-IN" dirty="0" err="1"/>
              <a:t>allottee</a:t>
            </a:r>
            <a:endParaRPr lang="en-IN" dirty="0"/>
          </a:p>
          <a:p>
            <a:pPr algn="just">
              <a:buFont typeface="Wingdings" panose="05000000000000000000" pitchFamily="2" charset="2"/>
              <a:buChar char="Ø"/>
            </a:pPr>
            <a:endParaRPr lang="en-IN" dirty="0"/>
          </a:p>
          <a:p>
            <a:pPr lvl="1">
              <a:buFont typeface="Wingdings" panose="05000000000000000000" pitchFamily="2" charset="2"/>
              <a:buChar char="Ø"/>
            </a:pPr>
            <a:endParaRPr lang="en-IN" dirty="0"/>
          </a:p>
        </p:txBody>
      </p:sp>
    </p:spTree>
    <p:extLst>
      <p:ext uri="{BB962C8B-B14F-4D97-AF65-F5344CB8AC3E}">
        <p14:creationId xmlns:p14="http://schemas.microsoft.com/office/powerpoint/2010/main" val="21395874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Complain</a:t>
            </a:r>
            <a:endParaRPr lang="en-IN" dirty="0"/>
          </a:p>
        </p:txBody>
      </p:sp>
      <p:sp>
        <p:nvSpPr>
          <p:cNvPr id="3" name="Content Placeholder 2"/>
          <p:cNvSpPr>
            <a:spLocks noGrp="1"/>
          </p:cNvSpPr>
          <p:nvPr>
            <p:ph idx="1"/>
          </p:nvPr>
        </p:nvSpPr>
        <p:spPr>
          <a:xfrm>
            <a:off x="2589212" y="1345473"/>
            <a:ext cx="8915400" cy="5016137"/>
          </a:xfrm>
        </p:spPr>
        <p:txBody>
          <a:bodyPr>
            <a:normAutofit lnSpcReduction="10000"/>
          </a:bodyPr>
          <a:lstStyle/>
          <a:p>
            <a:pPr>
              <a:buFont typeface="Wingdings" panose="05000000000000000000" pitchFamily="2" charset="2"/>
              <a:buChar char="Ø"/>
            </a:pPr>
            <a:r>
              <a:rPr lang="en-IN" dirty="0"/>
              <a:t>Case of Sajel Gandhi Versu Jayant Narendra Mehta – Complain No CC006000000000615 – MAHA RERA – OC was not received – Entire Building was occupied by all the Buyer – As project is Completed. All the Buyer has occupied the Building and even current Buyer is staying – Case was dismissed as Project does not fall under RERA. Big Relief to all the Building in Mumbai not having Completion certificate.</a:t>
            </a:r>
          </a:p>
          <a:p>
            <a:pPr>
              <a:buFont typeface="Wingdings" panose="05000000000000000000" pitchFamily="2" charset="2"/>
              <a:buChar char="Ø"/>
            </a:pPr>
            <a:r>
              <a:rPr lang="en-IN" dirty="0"/>
              <a:t>Case of Shyamsundar Karahan versus Hiren Patel – Complain No:000115 Guj RERA -BU received on 27/09/2016 –Possession was not given due to some issue. Even though project was completed before 01/05/2017- Decision was given. GUJ RERA has taken the reference of Writ Petition filed in Bombay High Court. -2737/2017 Neel Kamal Realtors</a:t>
            </a:r>
          </a:p>
          <a:p>
            <a:pPr>
              <a:buFont typeface="Wingdings" panose="05000000000000000000" pitchFamily="2" charset="2"/>
              <a:buChar char="Ø"/>
            </a:pPr>
            <a:r>
              <a:rPr lang="en-US" dirty="0"/>
              <a:t>Silver City Residents Welfare Association (Regd) Vs. Silver City Housing &amp; Infrastructure Limited, Zirakpur – Punjab RERA - The present complaint was dismissed by the authority stating the reason that the project has not been registered under RERA and the complaints against the unregistered projects are not maintainable.</a:t>
            </a:r>
          </a:p>
          <a:p>
            <a:pPr>
              <a:buFont typeface="Wingdings" panose="05000000000000000000" pitchFamily="2" charset="2"/>
              <a:buChar char="Ø"/>
            </a:pPr>
            <a:r>
              <a:rPr lang="en-US" dirty="0"/>
              <a:t>Punjab RERA – Complaint No:GC1066 0f 2018 – Non Registered project complain is dismissed.</a:t>
            </a:r>
            <a:endParaRPr lang="en-IN" dirty="0"/>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3415620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r>
              <a:rPr lang="en-IN" dirty="0">
                <a:latin typeface="Georgia" panose="02040502050405020303" pitchFamily="18" charset="0"/>
              </a:rPr>
              <a:t>Registration</a:t>
            </a:r>
          </a:p>
        </p:txBody>
      </p:sp>
      <p:sp>
        <p:nvSpPr>
          <p:cNvPr id="3" name="Content Placeholder 2"/>
          <p:cNvSpPr>
            <a:spLocks noGrp="1"/>
          </p:cNvSpPr>
          <p:nvPr>
            <p:ph idx="1"/>
          </p:nvPr>
        </p:nvSpPr>
        <p:spPr>
          <a:xfrm>
            <a:off x="1301323" y="2236631"/>
            <a:ext cx="10006327" cy="3777622"/>
          </a:xfrm>
        </p:spPr>
        <p:txBody>
          <a:bodyPr/>
          <a:lstStyle/>
          <a:p>
            <a:pPr>
              <a:buFont typeface="Wingdings" panose="05000000000000000000" pitchFamily="2" charset="2"/>
              <a:buChar char="Ø"/>
            </a:pPr>
            <a:r>
              <a:rPr lang="en-IN" dirty="0">
                <a:latin typeface="Georgia" panose="02040502050405020303" pitchFamily="18" charset="0"/>
              </a:rPr>
              <a:t>  Registration fees as per below table:</a:t>
            </a:r>
          </a:p>
          <a:p>
            <a:pPr marL="0" indent="0">
              <a:buNone/>
            </a:pPr>
            <a:endParaRPr lang="en-IN" dirty="0">
              <a:latin typeface="Georgia" panose="020405020504050203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81607062"/>
              </p:ext>
            </p:extLst>
          </p:nvPr>
        </p:nvGraphicFramePr>
        <p:xfrm>
          <a:off x="1736435" y="2724727"/>
          <a:ext cx="9571215" cy="2964872"/>
        </p:xfrm>
        <a:graphic>
          <a:graphicData uri="http://schemas.openxmlformats.org/drawingml/2006/table">
            <a:tbl>
              <a:tblPr>
                <a:tableStyleId>{5C22544A-7EE6-4342-B048-85BDC9FD1C3A}</a:tableStyleId>
              </a:tblPr>
              <a:tblGrid>
                <a:gridCol w="3490982">
                  <a:extLst>
                    <a:ext uri="{9D8B030D-6E8A-4147-A177-3AD203B41FA5}">
                      <a16:colId xmlns:a16="http://schemas.microsoft.com/office/drawing/2014/main" val="20000"/>
                    </a:ext>
                  </a:extLst>
                </a:gridCol>
                <a:gridCol w="2846889">
                  <a:extLst>
                    <a:ext uri="{9D8B030D-6E8A-4147-A177-3AD203B41FA5}">
                      <a16:colId xmlns:a16="http://schemas.microsoft.com/office/drawing/2014/main" val="20001"/>
                    </a:ext>
                  </a:extLst>
                </a:gridCol>
                <a:gridCol w="1661759">
                  <a:extLst>
                    <a:ext uri="{9D8B030D-6E8A-4147-A177-3AD203B41FA5}">
                      <a16:colId xmlns:a16="http://schemas.microsoft.com/office/drawing/2014/main" val="20002"/>
                    </a:ext>
                  </a:extLst>
                </a:gridCol>
                <a:gridCol w="1571585">
                  <a:extLst>
                    <a:ext uri="{9D8B030D-6E8A-4147-A177-3AD203B41FA5}">
                      <a16:colId xmlns:a16="http://schemas.microsoft.com/office/drawing/2014/main" val="20003"/>
                    </a:ext>
                  </a:extLst>
                </a:gridCol>
              </a:tblGrid>
              <a:tr h="394898">
                <a:tc>
                  <a:txBody>
                    <a:bodyPr/>
                    <a:lstStyle/>
                    <a:p>
                      <a:pPr algn="ctr" fontAlgn="b"/>
                      <a:r>
                        <a:rPr lang="en-IN" sz="1500" b="1" u="none" strike="noStrike" dirty="0">
                          <a:effectLst/>
                        </a:rPr>
                        <a:t>Nature of Project</a:t>
                      </a:r>
                      <a:endParaRPr lang="en-IN" sz="1500" b="1" i="0" u="none" strike="noStrike" dirty="0">
                        <a:solidFill>
                          <a:srgbClr val="000000"/>
                        </a:solidFill>
                        <a:effectLst/>
                        <a:latin typeface="Calibri" panose="020F0502020204030204" pitchFamily="34" charset="0"/>
                      </a:endParaRPr>
                    </a:p>
                  </a:txBody>
                  <a:tcPr marL="8915" marR="8915" marT="8915" marB="0" anchor="b"/>
                </a:tc>
                <a:tc>
                  <a:txBody>
                    <a:bodyPr/>
                    <a:lstStyle/>
                    <a:p>
                      <a:pPr algn="ctr" fontAlgn="b"/>
                      <a:r>
                        <a:rPr lang="en-IN" sz="1500" b="1" u="none" strike="noStrike" dirty="0">
                          <a:effectLst/>
                        </a:rPr>
                        <a:t>Land Area </a:t>
                      </a:r>
                      <a:endParaRPr lang="en-IN" sz="1500" b="1" i="0" u="none" strike="noStrike" dirty="0">
                        <a:solidFill>
                          <a:srgbClr val="000000"/>
                        </a:solidFill>
                        <a:effectLst/>
                        <a:latin typeface="Calibri" panose="020F0502020204030204" pitchFamily="34" charset="0"/>
                      </a:endParaRPr>
                    </a:p>
                  </a:txBody>
                  <a:tcPr marL="8915" marR="8915" marT="8915" marB="0" anchor="b"/>
                </a:tc>
                <a:tc>
                  <a:txBody>
                    <a:bodyPr/>
                    <a:lstStyle/>
                    <a:p>
                      <a:pPr algn="ctr" fontAlgn="b"/>
                      <a:r>
                        <a:rPr lang="en-IN" sz="1500" b="1" u="none" strike="noStrike" dirty="0">
                          <a:effectLst/>
                        </a:rPr>
                        <a:t>Fees</a:t>
                      </a:r>
                      <a:endParaRPr lang="en-IN" sz="1500" b="1" i="0" u="none" strike="noStrike" dirty="0">
                        <a:solidFill>
                          <a:srgbClr val="000000"/>
                        </a:solidFill>
                        <a:effectLst/>
                        <a:latin typeface="Calibri" panose="020F0502020204030204" pitchFamily="34" charset="0"/>
                      </a:endParaRPr>
                    </a:p>
                  </a:txBody>
                  <a:tcPr marL="8915" marR="8915" marT="8915" marB="0" anchor="b"/>
                </a:tc>
                <a:tc>
                  <a:txBody>
                    <a:bodyPr/>
                    <a:lstStyle/>
                    <a:p>
                      <a:pPr algn="ctr" fontAlgn="b"/>
                      <a:r>
                        <a:rPr lang="en-IN" sz="1500" b="1" u="none" strike="noStrike" dirty="0">
                          <a:effectLst/>
                        </a:rPr>
                        <a:t>Maximum Limit</a:t>
                      </a:r>
                      <a:endParaRPr lang="en-IN" sz="1500" b="1" i="0" u="none" strike="noStrike" dirty="0">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0"/>
                  </a:ext>
                </a:extLst>
              </a:tr>
              <a:tr h="428329">
                <a:tc>
                  <a:txBody>
                    <a:bodyPr/>
                    <a:lstStyle/>
                    <a:p>
                      <a:pPr algn="l" fontAlgn="b"/>
                      <a:r>
                        <a:rPr lang="en-IN" sz="1500" u="none" strike="noStrike" dirty="0">
                          <a:effectLst/>
                        </a:rPr>
                        <a:t>Housing</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US" sz="1500" u="none" strike="noStrike">
                          <a:effectLst/>
                        </a:rPr>
                        <a:t>Not exceefing 1000 Sq Mt</a:t>
                      </a:r>
                      <a:endParaRPr lang="en-US"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Rs.5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a:effectLst/>
                        </a:rPr>
                        <a:t>               5,00,000 </a:t>
                      </a:r>
                      <a:endParaRPr lang="en-IN" sz="15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1"/>
                  </a:ext>
                </a:extLst>
              </a:tr>
              <a:tr h="428329">
                <a:tc>
                  <a:txBody>
                    <a:bodyPr/>
                    <a:lstStyle/>
                    <a:p>
                      <a:pPr algn="l" fontAlgn="b"/>
                      <a:r>
                        <a:rPr lang="en-IN" sz="1500" u="none" strike="noStrike" dirty="0">
                          <a:effectLst/>
                        </a:rPr>
                        <a:t>Housing</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Exceeding 1000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Rs.10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a:effectLst/>
                        </a:rPr>
                        <a:t>               5,00,000 </a:t>
                      </a:r>
                      <a:endParaRPr lang="en-IN" sz="15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2"/>
                  </a:ext>
                </a:extLst>
              </a:tr>
              <a:tr h="428329">
                <a:tc>
                  <a:txBody>
                    <a:bodyPr/>
                    <a:lstStyle/>
                    <a:p>
                      <a:pPr algn="l" fontAlgn="b"/>
                      <a:r>
                        <a:rPr lang="en-IN" sz="1500" u="none" strike="noStrike">
                          <a:effectLst/>
                        </a:rPr>
                        <a:t>Mixed Project</a:t>
                      </a:r>
                      <a:endParaRPr lang="en-IN"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US" sz="1500" u="none" strike="noStrike">
                          <a:effectLst/>
                        </a:rPr>
                        <a:t>Not exceefing 1000 Sq Mt</a:t>
                      </a:r>
                      <a:endParaRPr lang="en-US"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Rs.10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a:effectLst/>
                        </a:rPr>
                        <a:t>               7,00,000 </a:t>
                      </a:r>
                      <a:endParaRPr lang="en-IN" sz="15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3"/>
                  </a:ext>
                </a:extLst>
              </a:tr>
              <a:tr h="428329">
                <a:tc>
                  <a:txBody>
                    <a:bodyPr/>
                    <a:lstStyle/>
                    <a:p>
                      <a:pPr algn="l" fontAlgn="b"/>
                      <a:r>
                        <a:rPr lang="en-IN" sz="1500" u="none" strike="noStrike">
                          <a:effectLst/>
                        </a:rPr>
                        <a:t>Mixed Project</a:t>
                      </a:r>
                      <a:endParaRPr lang="en-IN"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Exceeding 1000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Rs.15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a:effectLst/>
                        </a:rPr>
                        <a:t>               7,00,000 </a:t>
                      </a:r>
                      <a:endParaRPr lang="en-IN" sz="15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4"/>
                  </a:ext>
                </a:extLst>
              </a:tr>
              <a:tr h="428329">
                <a:tc>
                  <a:txBody>
                    <a:bodyPr/>
                    <a:lstStyle/>
                    <a:p>
                      <a:pPr algn="l" fontAlgn="b"/>
                      <a:r>
                        <a:rPr lang="en-IN" sz="1500" u="none" strike="noStrike">
                          <a:effectLst/>
                        </a:rPr>
                        <a:t>Commercial Projects</a:t>
                      </a:r>
                      <a:endParaRPr lang="en-IN"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US" sz="1500" u="none" strike="noStrike">
                          <a:effectLst/>
                        </a:rPr>
                        <a:t>Not exceefing 1000 Sq Mt</a:t>
                      </a:r>
                      <a:endParaRPr lang="en-US"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Rs.20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a:effectLst/>
                        </a:rPr>
                        <a:t>             10,00,000 </a:t>
                      </a:r>
                      <a:endParaRPr lang="en-IN" sz="1500" b="0" i="0" u="none" strike="noStrike">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5"/>
                  </a:ext>
                </a:extLst>
              </a:tr>
              <a:tr h="428329">
                <a:tc>
                  <a:txBody>
                    <a:bodyPr/>
                    <a:lstStyle/>
                    <a:p>
                      <a:pPr algn="l" fontAlgn="b"/>
                      <a:r>
                        <a:rPr lang="en-IN" sz="1500" u="none" strike="noStrike">
                          <a:effectLst/>
                        </a:rPr>
                        <a:t>Commercial Projects</a:t>
                      </a:r>
                      <a:endParaRPr lang="en-IN" sz="1500" b="0" i="0" u="none" strike="noStrike">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Exceeding 1000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Rs.25 per Sq Mt</a:t>
                      </a:r>
                      <a:endParaRPr lang="en-IN" sz="1500" b="0" i="0" u="none" strike="noStrike" dirty="0">
                        <a:solidFill>
                          <a:srgbClr val="000000"/>
                        </a:solidFill>
                        <a:effectLst/>
                        <a:latin typeface="Calibri" panose="020F0502020204030204" pitchFamily="34" charset="0"/>
                      </a:endParaRPr>
                    </a:p>
                  </a:txBody>
                  <a:tcPr marL="8915" marR="8915" marT="8915" marB="0" anchor="b"/>
                </a:tc>
                <a:tc>
                  <a:txBody>
                    <a:bodyPr/>
                    <a:lstStyle/>
                    <a:p>
                      <a:pPr algn="l" fontAlgn="b"/>
                      <a:r>
                        <a:rPr lang="en-IN" sz="1500" u="none" strike="noStrike" dirty="0">
                          <a:effectLst/>
                        </a:rPr>
                        <a:t>             10,00,000 </a:t>
                      </a:r>
                      <a:endParaRPr lang="en-IN" sz="1500" b="0" i="0" u="none" strike="noStrike" dirty="0">
                        <a:solidFill>
                          <a:srgbClr val="000000"/>
                        </a:solidFill>
                        <a:effectLst/>
                        <a:latin typeface="Calibri" panose="020F0502020204030204" pitchFamily="34" charset="0"/>
                      </a:endParaRPr>
                    </a:p>
                  </a:txBody>
                  <a:tcPr marL="8915" marR="8915" marT="8915" marB="0" anchor="b"/>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89104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Few important definitions in RERA</a:t>
            </a:r>
          </a:p>
        </p:txBody>
      </p:sp>
      <p:sp>
        <p:nvSpPr>
          <p:cNvPr id="3" name="Content Placeholder 2"/>
          <p:cNvSpPr>
            <a:spLocks noGrp="1"/>
          </p:cNvSpPr>
          <p:nvPr>
            <p:ph idx="1"/>
          </p:nvPr>
        </p:nvSpPr>
        <p:spPr>
          <a:xfrm>
            <a:off x="2592925" y="1357746"/>
            <a:ext cx="8915400" cy="5209309"/>
          </a:xfrm>
        </p:spPr>
        <p:txBody>
          <a:bodyPr>
            <a:normAutofit/>
          </a:bodyPr>
          <a:lstStyle/>
          <a:p>
            <a:pPr>
              <a:buFont typeface="Wingdings" panose="05000000000000000000" pitchFamily="2" charset="2"/>
              <a:buChar char="Ø"/>
            </a:pPr>
            <a:r>
              <a:rPr lang="en-IN" dirty="0">
                <a:solidFill>
                  <a:srgbClr val="FF0000"/>
                </a:solidFill>
                <a:latin typeface="Georgia" panose="02040502050405020303" pitchFamily="18" charset="0"/>
              </a:rPr>
              <a:t>Promoter</a:t>
            </a:r>
          </a:p>
          <a:p>
            <a:pPr>
              <a:buFont typeface="Wingdings" panose="05000000000000000000" pitchFamily="2" charset="2"/>
              <a:buChar char="Ø"/>
            </a:pPr>
            <a:r>
              <a:rPr lang="en-IN" i="1" dirty="0">
                <a:latin typeface="Georgia" panose="02040502050405020303" pitchFamily="18" charset="0"/>
              </a:rPr>
              <a:t>A person who constructs or causes to be constructed an independent building or a building consisting of apartments, or converts an existing building or a part thereof into apartments, for the purpose of </a:t>
            </a:r>
            <a:r>
              <a:rPr lang="en-IN" i="1" dirty="0">
                <a:solidFill>
                  <a:srgbClr val="FF0000"/>
                </a:solidFill>
                <a:latin typeface="Georgia" panose="02040502050405020303" pitchFamily="18" charset="0"/>
              </a:rPr>
              <a:t>selling</a:t>
            </a:r>
            <a:r>
              <a:rPr lang="en-IN" i="1" dirty="0">
                <a:latin typeface="Georgia" panose="02040502050405020303" pitchFamily="18" charset="0"/>
              </a:rPr>
              <a:t> all or some of the apartments to other persons and includes his assignees; </a:t>
            </a:r>
          </a:p>
          <a:p>
            <a:pPr>
              <a:buFont typeface="Wingdings" panose="05000000000000000000" pitchFamily="2" charset="2"/>
              <a:buChar char="Ø"/>
            </a:pPr>
            <a:r>
              <a:rPr lang="en-IN" i="1" dirty="0">
                <a:latin typeface="Georgia" panose="02040502050405020303" pitchFamily="18" charset="0"/>
              </a:rPr>
              <a:t>A person who develops land into a project, whether or not the person also constructs structures on any of the plots, for the purpose of </a:t>
            </a:r>
            <a:r>
              <a:rPr lang="en-IN" i="1" dirty="0">
                <a:solidFill>
                  <a:srgbClr val="FF0000"/>
                </a:solidFill>
                <a:latin typeface="Georgia" panose="02040502050405020303" pitchFamily="18" charset="0"/>
              </a:rPr>
              <a:t>selling</a:t>
            </a:r>
            <a:r>
              <a:rPr lang="en-IN" i="1" dirty="0">
                <a:latin typeface="Georgia" panose="02040502050405020303" pitchFamily="18" charset="0"/>
              </a:rPr>
              <a:t> to other persons all or some of the plots in the said project, whether with or without structures thereon;</a:t>
            </a:r>
          </a:p>
          <a:p>
            <a:pPr>
              <a:buFont typeface="Wingdings" panose="05000000000000000000" pitchFamily="2" charset="2"/>
              <a:buChar char="Ø"/>
            </a:pPr>
            <a:r>
              <a:rPr lang="en-IN" i="1" dirty="0">
                <a:latin typeface="Georgia" panose="02040502050405020303" pitchFamily="18" charset="0"/>
              </a:rPr>
              <a:t>Any development authority or any other public body in respect of allottees of—</a:t>
            </a:r>
            <a:endParaRPr lang="en-IN" dirty="0">
              <a:latin typeface="Georgia" panose="02040502050405020303" pitchFamily="18" charset="0"/>
            </a:endParaRPr>
          </a:p>
          <a:p>
            <a:pPr lvl="1">
              <a:buFont typeface="Wingdings" panose="05000000000000000000" pitchFamily="2" charset="2"/>
              <a:buChar char="Ø"/>
            </a:pPr>
            <a:r>
              <a:rPr lang="en-IN" i="1" dirty="0">
                <a:latin typeface="Georgia" panose="02040502050405020303" pitchFamily="18" charset="0"/>
              </a:rPr>
              <a:t>buildings or apartments, as the case may be, constructed by such authority or body on lands owned by them or placed at their disposal by the Government; or</a:t>
            </a:r>
            <a:endParaRPr lang="en-IN" dirty="0">
              <a:latin typeface="Georgia" panose="02040502050405020303" pitchFamily="18" charset="0"/>
            </a:endParaRPr>
          </a:p>
          <a:p>
            <a:pPr lvl="1">
              <a:buFont typeface="Wingdings" panose="05000000000000000000" pitchFamily="2" charset="2"/>
              <a:buChar char="Ø"/>
            </a:pPr>
            <a:r>
              <a:rPr lang="en-IN" i="1" dirty="0">
                <a:latin typeface="Georgia" panose="02040502050405020303" pitchFamily="18" charset="0"/>
              </a:rPr>
              <a:t>plots owned by such authority or body or placed at their disposal by the Government,</a:t>
            </a:r>
            <a:endParaRPr lang="en-IN" dirty="0">
              <a:latin typeface="Georgia" panose="02040502050405020303" pitchFamily="18" charset="0"/>
            </a:endParaRPr>
          </a:p>
          <a:p>
            <a:pPr marL="0" indent="0">
              <a:buNone/>
            </a:pPr>
            <a:r>
              <a:rPr lang="en-IN" i="1" dirty="0">
                <a:latin typeface="Georgia" panose="02040502050405020303" pitchFamily="18" charset="0"/>
              </a:rPr>
              <a:t>	for the purpose of </a:t>
            </a:r>
            <a:r>
              <a:rPr lang="en-IN" i="1" dirty="0">
                <a:solidFill>
                  <a:srgbClr val="FF0000"/>
                </a:solidFill>
                <a:latin typeface="Georgia" panose="02040502050405020303" pitchFamily="18" charset="0"/>
              </a:rPr>
              <a:t>selling</a:t>
            </a:r>
            <a:r>
              <a:rPr lang="en-IN" i="1" dirty="0">
                <a:latin typeface="Georgia" panose="02040502050405020303" pitchFamily="18" charset="0"/>
              </a:rPr>
              <a:t> all or some of the apartments or plots;</a:t>
            </a:r>
          </a:p>
          <a:p>
            <a:pPr marL="0" indent="0">
              <a:buNone/>
            </a:pPr>
            <a:endParaRPr lang="en-IN" i="1" dirty="0"/>
          </a:p>
          <a:p>
            <a:pPr marL="0" indent="0">
              <a:buNone/>
            </a:pPr>
            <a:endParaRPr lang="en-IN" i="1" dirty="0"/>
          </a:p>
          <a:p>
            <a:pPr marL="0" indent="0">
              <a:buNone/>
            </a:pPr>
            <a:endParaRPr lang="en-IN" dirty="0">
              <a:solidFill>
                <a:srgbClr val="FF0000"/>
              </a:solidFill>
            </a:endParaRPr>
          </a:p>
          <a:p>
            <a:pPr marL="0" indent="0">
              <a:buNone/>
            </a:pPr>
            <a:endParaRPr lang="en-IN" dirty="0">
              <a:solidFill>
                <a:srgbClr val="FF0000"/>
              </a:solidFill>
            </a:endParaRPr>
          </a:p>
        </p:txBody>
      </p:sp>
    </p:spTree>
    <p:extLst>
      <p:ext uri="{BB962C8B-B14F-4D97-AF65-F5344CB8AC3E}">
        <p14:creationId xmlns:p14="http://schemas.microsoft.com/office/powerpoint/2010/main" val="2466787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41746"/>
            <a:ext cx="8911687" cy="507999"/>
          </a:xfrm>
        </p:spPr>
        <p:txBody>
          <a:bodyPr>
            <a:normAutofit fontScale="90000"/>
          </a:bodyPr>
          <a:lstStyle/>
          <a:p>
            <a:r>
              <a:rPr lang="en-IN" dirty="0">
                <a:latin typeface="Georgia" panose="02040502050405020303" pitchFamily="18" charset="0"/>
              </a:rPr>
              <a:t>Few important definitions in RERA	</a:t>
            </a:r>
            <a:r>
              <a:rPr lang="en-IN" dirty="0"/>
              <a:t>				</a:t>
            </a:r>
          </a:p>
        </p:txBody>
      </p:sp>
      <p:sp>
        <p:nvSpPr>
          <p:cNvPr id="6" name="Rectangle 5"/>
          <p:cNvSpPr/>
          <p:nvPr/>
        </p:nvSpPr>
        <p:spPr>
          <a:xfrm>
            <a:off x="2336800" y="1228436"/>
            <a:ext cx="9097817" cy="6740307"/>
          </a:xfrm>
          <a:prstGeom prst="rect">
            <a:avLst/>
          </a:prstGeom>
        </p:spPr>
        <p:txBody>
          <a:bodyPr wrap="square">
            <a:spAutoFit/>
          </a:bodyPr>
          <a:lstStyle/>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An apex State level co-operative housing finance society and a primary co-operative  housing society which constructs apartments or buildings for its Members or in respect of the allottees of such apartments or buildings;</a:t>
            </a:r>
          </a:p>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Any other person who acts himself as a builder, coloniser, contractor, developer, estate developer or by any other name or claims to be acting as the holder of a power of attorney from the owner of the land on which the building or apartment is constructed or plot is developed </a:t>
            </a:r>
            <a:r>
              <a:rPr lang="en-IN" i="1" dirty="0">
                <a:solidFill>
                  <a:srgbClr val="FF0000"/>
                </a:solidFill>
                <a:latin typeface="Georgia" panose="02040502050405020303" pitchFamily="18" charset="0"/>
              </a:rPr>
              <a:t>for sale</a:t>
            </a:r>
            <a:r>
              <a:rPr lang="en-IN" i="1" dirty="0">
                <a:solidFill>
                  <a:schemeClr val="tx1">
                    <a:lumMod val="75000"/>
                    <a:lumOff val="25000"/>
                  </a:schemeClr>
                </a:solidFill>
                <a:latin typeface="Georgia" panose="02040502050405020303" pitchFamily="18" charset="0"/>
              </a:rPr>
              <a:t>;</a:t>
            </a:r>
          </a:p>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Such other person who constructs any building or apartment </a:t>
            </a:r>
            <a:r>
              <a:rPr lang="en-IN" i="1" dirty="0">
                <a:solidFill>
                  <a:srgbClr val="FF0000"/>
                </a:solidFill>
                <a:latin typeface="Georgia" panose="02040502050405020303" pitchFamily="18" charset="0"/>
              </a:rPr>
              <a:t>for sale </a:t>
            </a:r>
            <a:r>
              <a:rPr lang="en-IN" i="1" dirty="0">
                <a:solidFill>
                  <a:schemeClr val="tx1">
                    <a:lumMod val="75000"/>
                    <a:lumOff val="25000"/>
                  </a:schemeClr>
                </a:solidFill>
                <a:latin typeface="Georgia" panose="02040502050405020303" pitchFamily="18" charset="0"/>
              </a:rPr>
              <a:t>to the general public.</a:t>
            </a:r>
          </a:p>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Where the person who constructs or converts a building into apartments or develops a plot for sale and the persons who </a:t>
            </a:r>
            <a:r>
              <a:rPr lang="en-IN" i="1" dirty="0">
                <a:solidFill>
                  <a:srgbClr val="FF0000"/>
                </a:solidFill>
                <a:latin typeface="Georgia" panose="02040502050405020303" pitchFamily="18" charset="0"/>
              </a:rPr>
              <a:t>sells </a:t>
            </a:r>
            <a:r>
              <a:rPr lang="en-IN" i="1" dirty="0">
                <a:solidFill>
                  <a:schemeClr val="tx1">
                    <a:lumMod val="75000"/>
                    <a:lumOff val="25000"/>
                  </a:schemeClr>
                </a:solidFill>
                <a:latin typeface="Georgia" panose="02040502050405020303" pitchFamily="18" charset="0"/>
              </a:rPr>
              <a:t>apartments or plots are different persons, both of them shall be deemed to be the promoters and shall be jointly liable as such for the functions and responsibilities specified, under this Act or the rules and regulations made thereunder;</a:t>
            </a:r>
          </a:p>
          <a:p>
            <a:pPr>
              <a:buClr>
                <a:schemeClr val="accent1"/>
              </a:buClr>
            </a:pPr>
            <a:endParaRPr lang="en-IN" i="1" dirty="0">
              <a:solidFill>
                <a:schemeClr val="tx1">
                  <a:lumMod val="75000"/>
                  <a:lumOff val="25000"/>
                </a:schemeClr>
              </a:solidFill>
              <a:latin typeface="Georgia" panose="02040502050405020303" pitchFamily="18" charset="0"/>
            </a:endParaRPr>
          </a:p>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 Can Promoter include Land Owners ?</a:t>
            </a:r>
          </a:p>
          <a:p>
            <a:pPr marL="285750" indent="-285750">
              <a:buClr>
                <a:schemeClr val="accent1"/>
              </a:buClr>
              <a:buFont typeface="Wingdings" panose="05000000000000000000" pitchFamily="2" charset="2"/>
              <a:buChar char="Ø"/>
            </a:pPr>
            <a:r>
              <a:rPr lang="en-IN" i="1" dirty="0">
                <a:solidFill>
                  <a:schemeClr val="tx1">
                    <a:lumMod val="75000"/>
                    <a:lumOff val="25000"/>
                  </a:schemeClr>
                </a:solidFill>
                <a:latin typeface="Georgia" panose="02040502050405020303" pitchFamily="18" charset="0"/>
              </a:rPr>
              <a:t> Whether all promoter need to be included in Registration Procedure ?</a:t>
            </a:r>
          </a:p>
          <a:p>
            <a:endParaRPr lang="en-IN" i="1" dirty="0">
              <a:latin typeface="Georgia" panose="02040502050405020303" pitchFamily="18" charset="0"/>
            </a:endParaRPr>
          </a:p>
          <a:p>
            <a:endParaRPr lang="en-IN" i="1" dirty="0">
              <a:latin typeface="Georgia" panose="02040502050405020303" pitchFamily="18" charset="0"/>
            </a:endParaRPr>
          </a:p>
          <a:p>
            <a:endParaRPr lang="en-IN" i="1" dirty="0">
              <a:latin typeface="Georgia" panose="02040502050405020303" pitchFamily="18" charset="0"/>
            </a:endParaRPr>
          </a:p>
          <a:p>
            <a:endParaRPr lang="en-IN" i="1" dirty="0">
              <a:latin typeface="Georgia" panose="02040502050405020303" pitchFamily="18" charset="0"/>
            </a:endParaRPr>
          </a:p>
          <a:p>
            <a:endParaRPr lang="en-IN" i="1" dirty="0">
              <a:latin typeface="Georgia" panose="02040502050405020303" pitchFamily="18" charset="0"/>
            </a:endParaRPr>
          </a:p>
          <a:p>
            <a:endParaRPr lang="en-IN" i="1" dirty="0">
              <a:latin typeface="Georgia" panose="02040502050405020303" pitchFamily="18" charset="0"/>
            </a:endParaRPr>
          </a:p>
          <a:p>
            <a:endParaRPr lang="en-IN" dirty="0"/>
          </a:p>
        </p:txBody>
      </p:sp>
    </p:spTree>
    <p:extLst>
      <p:ext uri="{BB962C8B-B14F-4D97-AF65-F5344CB8AC3E}">
        <p14:creationId xmlns:p14="http://schemas.microsoft.com/office/powerpoint/2010/main" val="3131208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Understanding of Definition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72950672"/>
              </p:ext>
            </p:extLst>
          </p:nvPr>
        </p:nvGraphicFramePr>
        <p:xfrm>
          <a:off x="2589213" y="2133599"/>
          <a:ext cx="8915400" cy="408038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168760780"/>
                    </a:ext>
                  </a:extLst>
                </a:gridCol>
                <a:gridCol w="4457700">
                  <a:extLst>
                    <a:ext uri="{9D8B030D-6E8A-4147-A177-3AD203B41FA5}">
                      <a16:colId xmlns:a16="http://schemas.microsoft.com/office/drawing/2014/main" val="3335691614"/>
                    </a:ext>
                  </a:extLst>
                </a:gridCol>
              </a:tblGrid>
              <a:tr h="408889">
                <a:tc>
                  <a:txBody>
                    <a:bodyPr/>
                    <a:lstStyle/>
                    <a:p>
                      <a:r>
                        <a:rPr lang="en-IN" dirty="0"/>
                        <a:t>First</a:t>
                      </a:r>
                      <a:r>
                        <a:rPr lang="en-IN" baseline="0" dirty="0"/>
                        <a:t> test</a:t>
                      </a:r>
                      <a:endParaRPr lang="en-IN" dirty="0"/>
                    </a:p>
                  </a:txBody>
                  <a:tcPr/>
                </a:tc>
                <a:tc>
                  <a:txBody>
                    <a:bodyPr/>
                    <a:lstStyle/>
                    <a:p>
                      <a:r>
                        <a:rPr lang="en-IN" dirty="0"/>
                        <a:t>Second test</a:t>
                      </a:r>
                    </a:p>
                  </a:txBody>
                  <a:tcPr/>
                </a:tc>
                <a:extLst>
                  <a:ext uri="{0D108BD9-81ED-4DB2-BD59-A6C34878D82A}">
                    <a16:rowId xmlns:a16="http://schemas.microsoft.com/office/drawing/2014/main" val="3443761323"/>
                  </a:ext>
                </a:extLst>
              </a:tr>
              <a:tr h="1021145">
                <a:tc>
                  <a:txBody>
                    <a:bodyPr/>
                    <a:lstStyle/>
                    <a:p>
                      <a:r>
                        <a:rPr lang="en-IN" dirty="0"/>
                        <a:t>Independent</a:t>
                      </a:r>
                      <a:r>
                        <a:rPr lang="en-IN" baseline="0" dirty="0"/>
                        <a:t> building, apartments or converts an existing building in to apartments, plotting scheme</a:t>
                      </a:r>
                      <a:endParaRPr lang="en-IN" dirty="0"/>
                    </a:p>
                  </a:txBody>
                  <a:tcPr/>
                </a:tc>
                <a:tc>
                  <a:txBody>
                    <a:bodyPr/>
                    <a:lstStyle/>
                    <a:p>
                      <a:r>
                        <a:rPr lang="en-IN" dirty="0"/>
                        <a:t>Sale</a:t>
                      </a:r>
                      <a:r>
                        <a:rPr lang="en-IN" baseline="0" dirty="0"/>
                        <a:t> of development mention in first test</a:t>
                      </a:r>
                      <a:endParaRPr lang="en-IN" dirty="0"/>
                    </a:p>
                  </a:txBody>
                  <a:tcPr/>
                </a:tc>
                <a:extLst>
                  <a:ext uri="{0D108BD9-81ED-4DB2-BD59-A6C34878D82A}">
                    <a16:rowId xmlns:a16="http://schemas.microsoft.com/office/drawing/2014/main" val="3859113009"/>
                  </a:ext>
                </a:extLst>
              </a:tr>
              <a:tr h="714801">
                <a:tc>
                  <a:txBody>
                    <a:bodyPr/>
                    <a:lstStyle/>
                    <a:p>
                      <a:r>
                        <a:rPr lang="en-IN" dirty="0"/>
                        <a:t>Only</a:t>
                      </a:r>
                      <a:r>
                        <a:rPr lang="en-IN" baseline="0" dirty="0"/>
                        <a:t> land sale </a:t>
                      </a:r>
                      <a:endParaRPr lang="en-IN" dirty="0"/>
                    </a:p>
                  </a:txBody>
                  <a:tcPr/>
                </a:tc>
                <a:tc>
                  <a:txBody>
                    <a:bodyPr/>
                    <a:lstStyle/>
                    <a:p>
                      <a:r>
                        <a:rPr lang="en-IN" dirty="0"/>
                        <a:t>Not covered as only land sale</a:t>
                      </a:r>
                      <a:r>
                        <a:rPr lang="en-IN" baseline="0" dirty="0"/>
                        <a:t> in not in definition</a:t>
                      </a:r>
                      <a:endParaRPr lang="en-IN" dirty="0"/>
                    </a:p>
                  </a:txBody>
                  <a:tcPr/>
                </a:tc>
                <a:extLst>
                  <a:ext uri="{0D108BD9-81ED-4DB2-BD59-A6C34878D82A}">
                    <a16:rowId xmlns:a16="http://schemas.microsoft.com/office/drawing/2014/main" val="3892041528"/>
                  </a:ext>
                </a:extLst>
              </a:tr>
              <a:tr h="1021145">
                <a:tc>
                  <a:txBody>
                    <a:bodyPr/>
                    <a:lstStyle/>
                    <a:p>
                      <a:r>
                        <a:rPr lang="en-IN" dirty="0"/>
                        <a:t>Development permission</a:t>
                      </a:r>
                      <a:r>
                        <a:rPr lang="en-IN" baseline="0" dirty="0"/>
                        <a:t> and Map is approved by land owners and entire land is sold to somebody else</a:t>
                      </a:r>
                      <a:endParaRPr lang="en-IN" dirty="0"/>
                    </a:p>
                  </a:txBody>
                  <a:tcPr/>
                </a:tc>
                <a:tc>
                  <a:txBody>
                    <a:bodyPr/>
                    <a:lstStyle/>
                    <a:p>
                      <a:r>
                        <a:rPr lang="en-IN" dirty="0"/>
                        <a:t>Land sales is</a:t>
                      </a:r>
                      <a:r>
                        <a:rPr lang="en-IN" baseline="0" dirty="0"/>
                        <a:t> not covered</a:t>
                      </a:r>
                      <a:endParaRPr lang="en-IN" dirty="0"/>
                    </a:p>
                  </a:txBody>
                  <a:tcPr/>
                </a:tc>
                <a:extLst>
                  <a:ext uri="{0D108BD9-81ED-4DB2-BD59-A6C34878D82A}">
                    <a16:rowId xmlns:a16="http://schemas.microsoft.com/office/drawing/2014/main" val="3747467914"/>
                  </a:ext>
                </a:extLst>
              </a:tr>
              <a:tr h="408889">
                <a:tc>
                  <a:txBody>
                    <a:bodyPr/>
                    <a:lstStyle/>
                    <a:p>
                      <a:r>
                        <a:rPr lang="en-IN" dirty="0"/>
                        <a:t>Long term lease</a:t>
                      </a:r>
                    </a:p>
                  </a:txBody>
                  <a:tcPr/>
                </a:tc>
                <a:tc>
                  <a:txBody>
                    <a:bodyPr/>
                    <a:lstStyle/>
                    <a:p>
                      <a:r>
                        <a:rPr lang="en-IN" dirty="0"/>
                        <a:t>Applicable as per case law of</a:t>
                      </a:r>
                      <a:r>
                        <a:rPr lang="en-IN" baseline="0" dirty="0"/>
                        <a:t> </a:t>
                      </a:r>
                      <a:r>
                        <a:rPr lang="en-IN" baseline="0" dirty="0" err="1"/>
                        <a:t>Jitendra</a:t>
                      </a:r>
                      <a:r>
                        <a:rPr lang="en-IN" baseline="0" dirty="0"/>
                        <a:t> </a:t>
                      </a:r>
                      <a:r>
                        <a:rPr lang="en-IN" baseline="0" dirty="0" err="1"/>
                        <a:t>Tulsani</a:t>
                      </a:r>
                      <a:r>
                        <a:rPr lang="en-IN" baseline="0" dirty="0"/>
                        <a:t> and </a:t>
                      </a:r>
                      <a:r>
                        <a:rPr lang="en-IN" baseline="0" dirty="0" err="1"/>
                        <a:t>Lavaza</a:t>
                      </a:r>
                      <a:r>
                        <a:rPr lang="en-IN" baseline="0" dirty="0"/>
                        <a:t> Corporation of </a:t>
                      </a:r>
                      <a:r>
                        <a:rPr lang="en-IN" baseline="0" dirty="0" err="1"/>
                        <a:t>Maha</a:t>
                      </a:r>
                      <a:r>
                        <a:rPr lang="en-IN" baseline="0" dirty="0"/>
                        <a:t> RERA</a:t>
                      </a:r>
                      <a:endParaRPr lang="en-IN" dirty="0"/>
                    </a:p>
                  </a:txBody>
                  <a:tcPr/>
                </a:tc>
                <a:extLst>
                  <a:ext uri="{0D108BD9-81ED-4DB2-BD59-A6C34878D82A}">
                    <a16:rowId xmlns:a16="http://schemas.microsoft.com/office/drawing/2014/main" val="727821001"/>
                  </a:ext>
                </a:extLst>
              </a:tr>
            </a:tbl>
          </a:graphicData>
        </a:graphic>
      </p:graphicFrame>
    </p:spTree>
    <p:extLst>
      <p:ext uri="{BB962C8B-B14F-4D97-AF65-F5344CB8AC3E}">
        <p14:creationId xmlns:p14="http://schemas.microsoft.com/office/powerpoint/2010/main" val="1434651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0"/>
            <a:ext cx="8911687" cy="796834"/>
          </a:xfrm>
        </p:spPr>
        <p:txBody>
          <a:bodyPr/>
          <a:lstStyle/>
          <a:p>
            <a:r>
              <a:rPr lang="en-IN" dirty="0"/>
              <a:t>Few Example of Promoters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0901300"/>
              </p:ext>
            </p:extLst>
          </p:nvPr>
        </p:nvGraphicFramePr>
        <p:xfrm>
          <a:off x="1567543" y="666204"/>
          <a:ext cx="10358846" cy="6126480"/>
        </p:xfrm>
        <a:graphic>
          <a:graphicData uri="http://schemas.openxmlformats.org/drawingml/2006/table">
            <a:tbl>
              <a:tblPr firstRow="1" bandRow="1">
                <a:tableStyleId>{5C22544A-7EE6-4342-B048-85BDC9FD1C3A}</a:tableStyleId>
              </a:tblPr>
              <a:tblGrid>
                <a:gridCol w="5706980">
                  <a:extLst>
                    <a:ext uri="{9D8B030D-6E8A-4147-A177-3AD203B41FA5}">
                      <a16:colId xmlns:a16="http://schemas.microsoft.com/office/drawing/2014/main" val="267405561"/>
                    </a:ext>
                  </a:extLst>
                </a:gridCol>
                <a:gridCol w="4651866">
                  <a:extLst>
                    <a:ext uri="{9D8B030D-6E8A-4147-A177-3AD203B41FA5}">
                      <a16:colId xmlns:a16="http://schemas.microsoft.com/office/drawing/2014/main" val="3918648905"/>
                    </a:ext>
                  </a:extLst>
                </a:gridCol>
              </a:tblGrid>
              <a:tr h="357961">
                <a:tc>
                  <a:txBody>
                    <a:bodyPr/>
                    <a:lstStyle/>
                    <a:p>
                      <a:r>
                        <a:rPr lang="en-IN" dirty="0"/>
                        <a:t>Type</a:t>
                      </a:r>
                      <a:r>
                        <a:rPr lang="en-IN" baseline="0" dirty="0"/>
                        <a:t> of Person</a:t>
                      </a:r>
                      <a:endParaRPr lang="en-IN" dirty="0"/>
                    </a:p>
                  </a:txBody>
                  <a:tcPr/>
                </a:tc>
                <a:tc>
                  <a:txBody>
                    <a:bodyPr/>
                    <a:lstStyle/>
                    <a:p>
                      <a:r>
                        <a:rPr lang="en-IN" dirty="0"/>
                        <a:t>Whether promoter or not</a:t>
                      </a:r>
                    </a:p>
                  </a:txBody>
                  <a:tcPr/>
                </a:tc>
                <a:extLst>
                  <a:ext uri="{0D108BD9-81ED-4DB2-BD59-A6C34878D82A}">
                    <a16:rowId xmlns:a16="http://schemas.microsoft.com/office/drawing/2014/main" val="2246835200"/>
                  </a:ext>
                </a:extLst>
              </a:tr>
              <a:tr h="357961">
                <a:tc>
                  <a:txBody>
                    <a:bodyPr/>
                    <a:lstStyle/>
                    <a:p>
                      <a:r>
                        <a:rPr lang="en-IN" dirty="0"/>
                        <a:t>Land owners getting only land payment</a:t>
                      </a:r>
                    </a:p>
                  </a:txBody>
                  <a:tcPr/>
                </a:tc>
                <a:tc>
                  <a:txBody>
                    <a:bodyPr/>
                    <a:lstStyle/>
                    <a:p>
                      <a:r>
                        <a:rPr lang="en-IN" dirty="0"/>
                        <a:t>No – not involved in Sale</a:t>
                      </a:r>
                    </a:p>
                  </a:txBody>
                  <a:tcPr/>
                </a:tc>
                <a:extLst>
                  <a:ext uri="{0D108BD9-81ED-4DB2-BD59-A6C34878D82A}">
                    <a16:rowId xmlns:a16="http://schemas.microsoft.com/office/drawing/2014/main" val="3946825135"/>
                  </a:ext>
                </a:extLst>
              </a:tr>
              <a:tr h="626432">
                <a:tc>
                  <a:txBody>
                    <a:bodyPr/>
                    <a:lstStyle/>
                    <a:p>
                      <a:r>
                        <a:rPr lang="en-IN" dirty="0"/>
                        <a:t>Land owners getting – Area Share and Revenue Share</a:t>
                      </a:r>
                    </a:p>
                  </a:txBody>
                  <a:tcPr/>
                </a:tc>
                <a:tc>
                  <a:txBody>
                    <a:bodyPr/>
                    <a:lstStyle/>
                    <a:p>
                      <a:r>
                        <a:rPr lang="en-IN" dirty="0"/>
                        <a:t>Yes</a:t>
                      </a:r>
                      <a:r>
                        <a:rPr lang="en-IN" baseline="0" dirty="0"/>
                        <a:t> –  involved in sales activity </a:t>
                      </a:r>
                    </a:p>
                    <a:p>
                      <a:endParaRPr lang="en-IN" dirty="0"/>
                    </a:p>
                  </a:txBody>
                  <a:tcPr/>
                </a:tc>
                <a:extLst>
                  <a:ext uri="{0D108BD9-81ED-4DB2-BD59-A6C34878D82A}">
                    <a16:rowId xmlns:a16="http://schemas.microsoft.com/office/drawing/2014/main" val="2578553430"/>
                  </a:ext>
                </a:extLst>
              </a:tr>
              <a:tr h="626432">
                <a:tc>
                  <a:txBody>
                    <a:bodyPr/>
                    <a:lstStyle/>
                    <a:p>
                      <a:r>
                        <a:rPr lang="en-IN" baseline="0" dirty="0"/>
                        <a:t>Plotting Scheme</a:t>
                      </a:r>
                    </a:p>
                    <a:p>
                      <a:endParaRPr lang="en-IN" dirty="0"/>
                    </a:p>
                  </a:txBody>
                  <a:tcPr/>
                </a:tc>
                <a:tc>
                  <a:txBody>
                    <a:bodyPr/>
                    <a:lstStyle/>
                    <a:p>
                      <a:r>
                        <a:rPr lang="en-IN" dirty="0"/>
                        <a:t>Yes – applicable </a:t>
                      </a:r>
                    </a:p>
                  </a:txBody>
                  <a:tcPr/>
                </a:tc>
                <a:extLst>
                  <a:ext uri="{0D108BD9-81ED-4DB2-BD59-A6C34878D82A}">
                    <a16:rowId xmlns:a16="http://schemas.microsoft.com/office/drawing/2014/main" val="1382395590"/>
                  </a:ext>
                </a:extLst>
              </a:tr>
              <a:tr h="626432">
                <a:tc>
                  <a:txBody>
                    <a:bodyPr/>
                    <a:lstStyle/>
                    <a:p>
                      <a:r>
                        <a:rPr lang="en-IN" dirty="0"/>
                        <a:t>Construction in plotting scheme by contractor</a:t>
                      </a:r>
                    </a:p>
                  </a:txBody>
                  <a:tcPr/>
                </a:tc>
                <a:tc>
                  <a:txBody>
                    <a:bodyPr/>
                    <a:lstStyle/>
                    <a:p>
                      <a:r>
                        <a:rPr lang="en-IN" dirty="0"/>
                        <a:t>Not applicable</a:t>
                      </a:r>
                      <a:r>
                        <a:rPr lang="en-IN" baseline="0" dirty="0"/>
                        <a:t> – Except Chhattisgarh RERA </a:t>
                      </a:r>
                      <a:endParaRPr lang="en-IN" dirty="0"/>
                    </a:p>
                  </a:txBody>
                  <a:tcPr/>
                </a:tc>
                <a:extLst>
                  <a:ext uri="{0D108BD9-81ED-4DB2-BD59-A6C34878D82A}">
                    <a16:rowId xmlns:a16="http://schemas.microsoft.com/office/drawing/2014/main" val="3550758306"/>
                  </a:ext>
                </a:extLst>
              </a:tr>
              <a:tr h="357961">
                <a:tc>
                  <a:txBody>
                    <a:bodyPr/>
                    <a:lstStyle/>
                    <a:p>
                      <a:r>
                        <a:rPr lang="en-IN" dirty="0"/>
                        <a:t>All public bodies</a:t>
                      </a:r>
                    </a:p>
                  </a:txBody>
                  <a:tcPr/>
                </a:tc>
                <a:tc>
                  <a:txBody>
                    <a:bodyPr/>
                    <a:lstStyle/>
                    <a:p>
                      <a:r>
                        <a:rPr lang="en-IN" dirty="0"/>
                        <a:t>Yes – applicable</a:t>
                      </a:r>
                    </a:p>
                  </a:txBody>
                  <a:tcPr/>
                </a:tc>
                <a:extLst>
                  <a:ext uri="{0D108BD9-81ED-4DB2-BD59-A6C34878D82A}">
                    <a16:rowId xmlns:a16="http://schemas.microsoft.com/office/drawing/2014/main" val="4226533057"/>
                  </a:ext>
                </a:extLst>
              </a:tr>
              <a:tr h="894903">
                <a:tc>
                  <a:txBody>
                    <a:bodyPr/>
                    <a:lstStyle/>
                    <a:p>
                      <a:r>
                        <a:rPr lang="en-IN" dirty="0"/>
                        <a:t>Housing Society</a:t>
                      </a:r>
                    </a:p>
                  </a:txBody>
                  <a:tcPr/>
                </a:tc>
                <a:tc>
                  <a:txBody>
                    <a:bodyPr/>
                    <a:lstStyle/>
                    <a:p>
                      <a:r>
                        <a:rPr lang="en-IN" dirty="0"/>
                        <a:t>Yes – Applicable</a:t>
                      </a:r>
                      <a:r>
                        <a:rPr lang="en-IN" baseline="0" dirty="0"/>
                        <a:t> – Whether Old House owner in Redevelopment is promoter or not</a:t>
                      </a:r>
                      <a:endParaRPr lang="en-IN" dirty="0"/>
                    </a:p>
                  </a:txBody>
                  <a:tcPr/>
                </a:tc>
                <a:extLst>
                  <a:ext uri="{0D108BD9-81ED-4DB2-BD59-A6C34878D82A}">
                    <a16:rowId xmlns:a16="http://schemas.microsoft.com/office/drawing/2014/main" val="3550274245"/>
                  </a:ext>
                </a:extLst>
              </a:tr>
              <a:tr h="894903">
                <a:tc>
                  <a:txBody>
                    <a:bodyPr/>
                    <a:lstStyle/>
                    <a:p>
                      <a:r>
                        <a:rPr lang="en-IN" dirty="0"/>
                        <a:t>Any other</a:t>
                      </a:r>
                      <a:r>
                        <a:rPr lang="en-IN" baseline="0" dirty="0"/>
                        <a:t> person who acts himself as a builder,coloniser,contractor,developer, estate developer</a:t>
                      </a:r>
                      <a:endParaRPr lang="en-IN" dirty="0"/>
                    </a:p>
                  </a:txBody>
                  <a:tcPr/>
                </a:tc>
                <a:tc>
                  <a:txBody>
                    <a:bodyPr/>
                    <a:lstStyle/>
                    <a:p>
                      <a:r>
                        <a:rPr lang="en-IN" dirty="0"/>
                        <a:t>Need to</a:t>
                      </a:r>
                      <a:r>
                        <a:rPr lang="en-IN" baseline="0" dirty="0"/>
                        <a:t> understand the contract</a:t>
                      </a:r>
                      <a:endParaRPr lang="en-IN" dirty="0"/>
                    </a:p>
                  </a:txBody>
                  <a:tcPr/>
                </a:tc>
                <a:extLst>
                  <a:ext uri="{0D108BD9-81ED-4DB2-BD59-A6C34878D82A}">
                    <a16:rowId xmlns:a16="http://schemas.microsoft.com/office/drawing/2014/main" val="3401935384"/>
                  </a:ext>
                </a:extLst>
              </a:tr>
              <a:tr h="626432">
                <a:tc>
                  <a:txBody>
                    <a:bodyPr/>
                    <a:lstStyle/>
                    <a:p>
                      <a:r>
                        <a:rPr lang="en-IN" dirty="0"/>
                        <a:t>Any other person</a:t>
                      </a:r>
                      <a:r>
                        <a:rPr lang="en-IN" baseline="0" dirty="0"/>
                        <a:t> who constructs any building or apartment for sale</a:t>
                      </a:r>
                      <a:endParaRPr lang="en-IN" dirty="0"/>
                    </a:p>
                  </a:txBody>
                  <a:tcPr/>
                </a:tc>
                <a:tc>
                  <a:txBody>
                    <a:bodyPr/>
                    <a:lstStyle/>
                    <a:p>
                      <a:r>
                        <a:rPr lang="en-IN" dirty="0"/>
                        <a:t>Yes</a:t>
                      </a:r>
                      <a:r>
                        <a:rPr lang="en-IN" baseline="0" dirty="0"/>
                        <a:t> – Applicable</a:t>
                      </a:r>
                      <a:endParaRPr lang="en-IN" dirty="0"/>
                    </a:p>
                  </a:txBody>
                  <a:tcPr/>
                </a:tc>
                <a:extLst>
                  <a:ext uri="{0D108BD9-81ED-4DB2-BD59-A6C34878D82A}">
                    <a16:rowId xmlns:a16="http://schemas.microsoft.com/office/drawing/2014/main" val="2872344739"/>
                  </a:ext>
                </a:extLst>
              </a:tr>
              <a:tr h="626432">
                <a:tc>
                  <a:txBody>
                    <a:bodyPr/>
                    <a:lstStyle/>
                    <a:p>
                      <a:r>
                        <a:rPr lang="en-IN" dirty="0"/>
                        <a:t>Where</a:t>
                      </a:r>
                      <a:r>
                        <a:rPr lang="en-IN" baseline="0" dirty="0"/>
                        <a:t> the person who constructs and sell both are different</a:t>
                      </a:r>
                      <a:endParaRPr lang="en-IN" dirty="0"/>
                    </a:p>
                  </a:txBody>
                  <a:tcPr/>
                </a:tc>
                <a:tc>
                  <a:txBody>
                    <a:bodyPr/>
                    <a:lstStyle/>
                    <a:p>
                      <a:r>
                        <a:rPr lang="en-IN" dirty="0"/>
                        <a:t>Both of them</a:t>
                      </a:r>
                    </a:p>
                  </a:txBody>
                  <a:tcPr/>
                </a:tc>
                <a:extLst>
                  <a:ext uri="{0D108BD9-81ED-4DB2-BD59-A6C34878D82A}">
                    <a16:rowId xmlns:a16="http://schemas.microsoft.com/office/drawing/2014/main" val="1121322261"/>
                  </a:ext>
                </a:extLst>
              </a:tr>
            </a:tbl>
          </a:graphicData>
        </a:graphic>
      </p:graphicFrame>
    </p:spTree>
    <p:extLst>
      <p:ext uri="{BB962C8B-B14F-4D97-AF65-F5344CB8AC3E}">
        <p14:creationId xmlns:p14="http://schemas.microsoft.com/office/powerpoint/2010/main" val="2418215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Few important definition in RERA	</a:t>
            </a:r>
          </a:p>
        </p:txBody>
      </p:sp>
      <p:sp>
        <p:nvSpPr>
          <p:cNvPr id="3" name="Content Placeholder 2"/>
          <p:cNvSpPr>
            <a:spLocks noGrp="1"/>
          </p:cNvSpPr>
          <p:nvPr>
            <p:ph idx="1"/>
          </p:nvPr>
        </p:nvSpPr>
        <p:spPr>
          <a:xfrm>
            <a:off x="2589212" y="1403797"/>
            <a:ext cx="8915400" cy="5126312"/>
          </a:xfrm>
        </p:spPr>
        <p:txBody>
          <a:bodyPr>
            <a:normAutofit lnSpcReduction="10000"/>
          </a:bodyPr>
          <a:lstStyle/>
          <a:p>
            <a:pPr marL="0" indent="0">
              <a:buNone/>
            </a:pPr>
            <a:r>
              <a:rPr lang="en-IN" dirty="0">
                <a:solidFill>
                  <a:srgbClr val="FF0000"/>
                </a:solidFill>
                <a:latin typeface="Georgia" panose="02040502050405020303" pitchFamily="18" charset="0"/>
              </a:rPr>
              <a:t>Occupancy certificate:</a:t>
            </a:r>
          </a:p>
          <a:p>
            <a:pPr lvl="1">
              <a:buFont typeface="Wingdings" panose="05000000000000000000" pitchFamily="2" charset="2"/>
              <a:buChar char="Ø"/>
            </a:pPr>
            <a:r>
              <a:rPr lang="en-IN" dirty="0">
                <a:latin typeface="Georgia" panose="02040502050405020303" pitchFamily="18" charset="0"/>
              </a:rPr>
              <a:t>Occupancy certificate means the occupancy certificate, or such other certificate by whatever name called issued by the </a:t>
            </a:r>
            <a:r>
              <a:rPr lang="en-IN" dirty="0">
                <a:solidFill>
                  <a:srgbClr val="FF0000"/>
                </a:solidFill>
                <a:latin typeface="Georgia" panose="02040502050405020303" pitchFamily="18" charset="0"/>
              </a:rPr>
              <a:t>competent authority </a:t>
            </a:r>
            <a:r>
              <a:rPr lang="en-IN" dirty="0">
                <a:latin typeface="Georgia" panose="02040502050405020303" pitchFamily="18" charset="0"/>
              </a:rPr>
              <a:t>permitting occupation of any building, as provided under local laws, which has provision for civic infrastructure such as water, sanitation and electricity.</a:t>
            </a:r>
          </a:p>
          <a:p>
            <a:pPr marL="0" indent="0">
              <a:buNone/>
            </a:pPr>
            <a:r>
              <a:rPr lang="en-IN" dirty="0">
                <a:solidFill>
                  <a:srgbClr val="FF0000"/>
                </a:solidFill>
                <a:latin typeface="Georgia" panose="02040502050405020303" pitchFamily="18" charset="0"/>
              </a:rPr>
              <a:t>Completion certificate:</a:t>
            </a:r>
          </a:p>
          <a:p>
            <a:pPr lvl="1">
              <a:buFont typeface="Wingdings" panose="05000000000000000000" pitchFamily="2" charset="2"/>
              <a:buChar char="Ø"/>
            </a:pPr>
            <a:r>
              <a:rPr lang="en-IN" dirty="0">
                <a:latin typeface="Georgia" panose="02040502050405020303" pitchFamily="18" charset="0"/>
              </a:rPr>
              <a:t>Completion certificate means the completion certificate or such other certificate, by whatever name called, issued by the competent authority certifying that the real estate project has been completed according to the sanctioned plan, layout plan and specifications as approved by the competent authority under the local laws.</a:t>
            </a:r>
          </a:p>
          <a:p>
            <a:pPr marL="0" indent="0">
              <a:buNone/>
            </a:pPr>
            <a:r>
              <a:rPr lang="en-IN" dirty="0">
                <a:solidFill>
                  <a:srgbClr val="FF0000"/>
                </a:solidFill>
                <a:latin typeface="Georgia" panose="02040502050405020303" pitchFamily="18" charset="0"/>
              </a:rPr>
              <a:t>Common GDCR:</a:t>
            </a:r>
          </a:p>
          <a:p>
            <a:pPr lvl="1">
              <a:buFont typeface="Wingdings" panose="05000000000000000000" pitchFamily="2" charset="2"/>
              <a:buChar char="Ø"/>
            </a:pPr>
            <a:r>
              <a:rPr lang="en-IN" dirty="0">
                <a:latin typeface="Georgia" panose="02040502050405020303" pitchFamily="18" charset="0"/>
              </a:rPr>
              <a:t>Page 43 para 2.9 – it is mandatory to obtain a building used permission from the competent authority prior to occupancy or use being made of any building.</a:t>
            </a:r>
          </a:p>
          <a:p>
            <a:pPr lvl="1">
              <a:buFont typeface="Wingdings" panose="05000000000000000000" pitchFamily="2" charset="2"/>
              <a:buChar char="Ø"/>
            </a:pPr>
            <a:endParaRPr lang="en-IN" dirty="0">
              <a:latin typeface="Georgia" panose="02040502050405020303" pitchFamily="18" charset="0"/>
            </a:endParaRPr>
          </a:p>
          <a:p>
            <a:pPr lvl="1">
              <a:buFont typeface="Wingdings" panose="05000000000000000000" pitchFamily="2" charset="2"/>
              <a:buChar char="Ø"/>
            </a:pPr>
            <a:r>
              <a:rPr lang="en-IN" dirty="0">
                <a:latin typeface="Georgia" panose="02040502050405020303" pitchFamily="18" charset="0"/>
              </a:rPr>
              <a:t>Refer case of Maharashtra regulatory authority – Avinash SarafNeha saraf and Runwal Homes Limited – Writ Petition No.829 of 2013- held that occupying building without completion certificate cannot be permitted in law.</a:t>
            </a:r>
          </a:p>
          <a:p>
            <a:pPr lvl="1">
              <a:buFont typeface="Wingdings" panose="05000000000000000000" pitchFamily="2" charset="2"/>
              <a:buChar char="Ø"/>
            </a:pPr>
            <a:endParaRPr lang="en-IN" dirty="0">
              <a:latin typeface="Georgia" panose="02040502050405020303" pitchFamily="18" charset="0"/>
            </a:endParaRPr>
          </a:p>
          <a:p>
            <a:pPr marL="0" indent="0">
              <a:buNone/>
            </a:pPr>
            <a:endParaRPr lang="en-IN" dirty="0">
              <a:solidFill>
                <a:srgbClr val="FF0000"/>
              </a:solidFill>
              <a:latin typeface="Georgia" panose="02040502050405020303" pitchFamily="18" charset="0"/>
            </a:endParaRPr>
          </a:p>
          <a:p>
            <a:pPr marL="457200" lvl="1" indent="0">
              <a:buNone/>
            </a:pPr>
            <a:endParaRPr lang="en-IN" dirty="0">
              <a:latin typeface="Georgia" panose="02040502050405020303" pitchFamily="18" charset="0"/>
            </a:endParaRPr>
          </a:p>
          <a:p>
            <a:pPr marL="0" indent="0">
              <a:buNone/>
            </a:pPr>
            <a:endParaRPr lang="en-IN" dirty="0">
              <a:solidFill>
                <a:srgbClr val="FF0000"/>
              </a:solidFill>
              <a:latin typeface="Georgia" panose="02040502050405020303" pitchFamily="18" charset="0"/>
            </a:endParaRPr>
          </a:p>
          <a:p>
            <a:pPr marL="0" indent="0">
              <a:buNone/>
            </a:pPr>
            <a:endParaRPr lang="en-IN" dirty="0">
              <a:solidFill>
                <a:srgbClr val="FF0000"/>
              </a:solidFill>
            </a:endParaRPr>
          </a:p>
        </p:txBody>
      </p:sp>
    </p:spTree>
    <p:extLst>
      <p:ext uri="{BB962C8B-B14F-4D97-AF65-F5344CB8AC3E}">
        <p14:creationId xmlns:p14="http://schemas.microsoft.com/office/powerpoint/2010/main" val="731547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Few important definition in RERA	</a:t>
            </a:r>
            <a:endParaRPr lang="en-IN" dirty="0"/>
          </a:p>
        </p:txBody>
      </p:sp>
      <p:sp>
        <p:nvSpPr>
          <p:cNvPr id="3" name="Content Placeholder 2"/>
          <p:cNvSpPr>
            <a:spLocks noGrp="1"/>
          </p:cNvSpPr>
          <p:nvPr>
            <p:ph idx="1"/>
          </p:nvPr>
        </p:nvSpPr>
        <p:spPr>
          <a:xfrm>
            <a:off x="2589212" y="1533237"/>
            <a:ext cx="8915400" cy="5052290"/>
          </a:xfrm>
        </p:spPr>
        <p:txBody>
          <a:bodyPr>
            <a:normAutofit/>
          </a:bodyPr>
          <a:lstStyle/>
          <a:p>
            <a:pPr>
              <a:buFont typeface="Wingdings" panose="05000000000000000000" pitchFamily="2" charset="2"/>
              <a:buChar char="Ø"/>
            </a:pPr>
            <a:r>
              <a:rPr lang="en-IN" b="1" dirty="0"/>
              <a:t>Few important aspects of Completion Certificate</a:t>
            </a:r>
          </a:p>
          <a:p>
            <a:pPr lvl="1">
              <a:buFont typeface="Wingdings" panose="05000000000000000000" pitchFamily="2" charset="2"/>
              <a:buChar char="Ø"/>
            </a:pPr>
            <a:r>
              <a:rPr lang="en-IN" dirty="0"/>
              <a:t>Use of building without Completion certificate is not legal</a:t>
            </a:r>
          </a:p>
          <a:p>
            <a:pPr lvl="1">
              <a:buFont typeface="Wingdings" panose="05000000000000000000" pitchFamily="2" charset="2"/>
              <a:buChar char="Ø"/>
            </a:pPr>
            <a:r>
              <a:rPr lang="en-IN" dirty="0"/>
              <a:t>Construction is subject to demolition by Local Authority</a:t>
            </a:r>
          </a:p>
          <a:p>
            <a:pPr lvl="1">
              <a:buFont typeface="Wingdings" panose="05000000000000000000" pitchFamily="2" charset="2"/>
              <a:buChar char="Ø"/>
            </a:pPr>
            <a:r>
              <a:rPr lang="en-IN" dirty="0"/>
              <a:t>Both Builder and buyer are responsible</a:t>
            </a:r>
          </a:p>
          <a:p>
            <a:pPr lvl="1">
              <a:buFont typeface="Wingdings" panose="05000000000000000000" pitchFamily="2" charset="2"/>
              <a:buChar char="Ø"/>
            </a:pPr>
            <a:r>
              <a:rPr lang="en-IN" dirty="0"/>
              <a:t>Local Authority can force buyer to vacate the building</a:t>
            </a:r>
          </a:p>
          <a:p>
            <a:pPr lvl="1">
              <a:buFont typeface="Wingdings" panose="05000000000000000000" pitchFamily="2" charset="2"/>
              <a:buChar char="Ø"/>
            </a:pPr>
            <a:r>
              <a:rPr lang="en-IN" dirty="0"/>
              <a:t>It is advisable to take the possession only after Completion certificate</a:t>
            </a:r>
          </a:p>
          <a:p>
            <a:pPr lvl="1">
              <a:buFont typeface="Wingdings" panose="05000000000000000000" pitchFamily="2" charset="2"/>
              <a:buChar char="Ø"/>
            </a:pPr>
            <a:r>
              <a:rPr lang="en-IN" dirty="0"/>
              <a:t>Right now on humanity ground all facilities like Electricity, Water and  drainage are given but it may stop in future</a:t>
            </a:r>
          </a:p>
          <a:p>
            <a:pPr lvl="1">
              <a:buFont typeface="Wingdings" panose="05000000000000000000" pitchFamily="2" charset="2"/>
              <a:buChar char="Ø"/>
            </a:pPr>
            <a:r>
              <a:rPr lang="en-IN" dirty="0"/>
              <a:t>Baroda, Surat and Ahmedabad and Rajkot having highest number of building without OC/BU.</a:t>
            </a:r>
          </a:p>
          <a:p>
            <a:pPr lvl="1">
              <a:buFont typeface="Wingdings" panose="05000000000000000000" pitchFamily="2" charset="2"/>
              <a:buChar char="Ø"/>
            </a:pPr>
            <a:r>
              <a:rPr lang="en-IN" dirty="0"/>
              <a:t>Refer Case law of Vaibhav Development Corporation Vs saidham Residents Mumbai – Order given to pay 92 lakh to society – Landmark judgement in current scenario.</a:t>
            </a:r>
          </a:p>
          <a:p>
            <a:pPr lvl="1">
              <a:buFont typeface="Wingdings" panose="05000000000000000000" pitchFamily="2" charset="2"/>
              <a:buChar char="Ø"/>
            </a:pPr>
            <a:r>
              <a:rPr lang="en-IN" dirty="0"/>
              <a:t>Expecting Scheme of Amnesty to regularise the illegal construction. </a:t>
            </a:r>
          </a:p>
          <a:p>
            <a:pPr lvl="1">
              <a:buFont typeface="Wingdings" panose="05000000000000000000" pitchFamily="2" charset="2"/>
              <a:buChar char="Ø"/>
            </a:pPr>
            <a:endParaRPr lang="en-IN" dirty="0"/>
          </a:p>
          <a:p>
            <a:pPr marL="457200" lvl="1" indent="0">
              <a:buNone/>
            </a:pPr>
            <a:endParaRPr lang="en-IN" dirty="0"/>
          </a:p>
          <a:p>
            <a:pPr lvl="1">
              <a:buFont typeface="Wingdings" panose="05000000000000000000" pitchFamily="2" charset="2"/>
              <a:buChar char="Ø"/>
            </a:pPr>
            <a:endParaRPr lang="en-IN" dirty="0"/>
          </a:p>
        </p:txBody>
      </p:sp>
    </p:spTree>
    <p:extLst>
      <p:ext uri="{BB962C8B-B14F-4D97-AF65-F5344CB8AC3E}">
        <p14:creationId xmlns:p14="http://schemas.microsoft.com/office/powerpoint/2010/main" val="422167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539F1-E2B7-8845-A08C-D0D45B300442}"/>
              </a:ext>
            </a:extLst>
          </p:cNvPr>
          <p:cNvSpPr>
            <a:spLocks noGrp="1"/>
          </p:cNvSpPr>
          <p:nvPr>
            <p:ph type="title"/>
          </p:nvPr>
        </p:nvSpPr>
        <p:spPr/>
        <p:txBody>
          <a:bodyPr/>
          <a:lstStyle/>
          <a:p>
            <a:r>
              <a:rPr lang="en-US" dirty="0"/>
              <a:t>What is required - Opportunity</a:t>
            </a:r>
            <a:endParaRPr lang="en-IN" dirty="0"/>
          </a:p>
        </p:txBody>
      </p:sp>
      <p:sp>
        <p:nvSpPr>
          <p:cNvPr id="3" name="Content Placeholder 2">
            <a:extLst>
              <a:ext uri="{FF2B5EF4-FFF2-40B4-BE49-F238E27FC236}">
                <a16:creationId xmlns:a16="http://schemas.microsoft.com/office/drawing/2014/main" id="{A24D83C3-ED71-2DF0-36E9-A963C933DA78}"/>
              </a:ext>
            </a:extLst>
          </p:cNvPr>
          <p:cNvSpPr>
            <a:spLocks noGrp="1"/>
          </p:cNvSpPr>
          <p:nvPr>
            <p:ph idx="1"/>
          </p:nvPr>
        </p:nvSpPr>
        <p:spPr/>
        <p:txBody>
          <a:bodyPr>
            <a:normAutofit/>
          </a:bodyPr>
          <a:lstStyle/>
          <a:p>
            <a:r>
              <a:rPr lang="en-US" sz="2000" dirty="0"/>
              <a:t>Capability/Competence</a:t>
            </a:r>
          </a:p>
          <a:p>
            <a:r>
              <a:rPr lang="en-US" sz="2000" dirty="0"/>
              <a:t>Belief/Passion</a:t>
            </a:r>
          </a:p>
          <a:p>
            <a:r>
              <a:rPr lang="en-US" sz="2000" dirty="0"/>
              <a:t>Integrity/ethical </a:t>
            </a:r>
            <a:endParaRPr lang="en-IN" sz="2000" dirty="0"/>
          </a:p>
        </p:txBody>
      </p:sp>
    </p:spTree>
    <p:extLst>
      <p:ext uri="{BB962C8B-B14F-4D97-AF65-F5344CB8AC3E}">
        <p14:creationId xmlns:p14="http://schemas.microsoft.com/office/powerpoint/2010/main" val="3596368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Few important definitions in RERA	</a:t>
            </a:r>
            <a:endParaRPr lang="en-IN" dirty="0"/>
          </a:p>
        </p:txBody>
      </p:sp>
      <p:sp>
        <p:nvSpPr>
          <p:cNvPr id="3" name="Content Placeholder 2"/>
          <p:cNvSpPr>
            <a:spLocks noGrp="1"/>
          </p:cNvSpPr>
          <p:nvPr>
            <p:ph idx="1"/>
          </p:nvPr>
        </p:nvSpPr>
        <p:spPr>
          <a:xfrm>
            <a:off x="2589212" y="1574008"/>
            <a:ext cx="8915400" cy="4350277"/>
          </a:xfrm>
        </p:spPr>
        <p:txBody>
          <a:bodyPr>
            <a:normAutofit fontScale="92500" lnSpcReduction="10000"/>
          </a:bodyPr>
          <a:lstStyle/>
          <a:p>
            <a:pPr>
              <a:buFont typeface="Wingdings" panose="05000000000000000000" pitchFamily="2" charset="2"/>
              <a:buChar char="Ø"/>
            </a:pPr>
            <a:r>
              <a:rPr lang="en-IN" dirty="0">
                <a:solidFill>
                  <a:srgbClr val="FF0000"/>
                </a:solidFill>
              </a:rPr>
              <a:t>Real estate Project</a:t>
            </a:r>
          </a:p>
          <a:p>
            <a:pPr>
              <a:buFont typeface="Wingdings" panose="05000000000000000000" pitchFamily="2" charset="2"/>
              <a:buChar char="Ø"/>
            </a:pPr>
            <a:r>
              <a:rPr lang="en-IN" dirty="0"/>
              <a:t>Means the development of a </a:t>
            </a:r>
            <a:r>
              <a:rPr lang="en-IN" dirty="0">
                <a:solidFill>
                  <a:srgbClr val="FF0000"/>
                </a:solidFill>
              </a:rPr>
              <a:t>building or a building consisting of apartments</a:t>
            </a:r>
            <a:r>
              <a:rPr lang="en-IN" dirty="0"/>
              <a:t> or converting an existing building or a part thereof into apartments, or the </a:t>
            </a:r>
            <a:r>
              <a:rPr lang="en-IN" dirty="0">
                <a:solidFill>
                  <a:srgbClr val="FF0000"/>
                </a:solidFill>
              </a:rPr>
              <a:t>development of land in to plots or apartment</a:t>
            </a:r>
            <a:r>
              <a:rPr lang="en-IN" dirty="0"/>
              <a:t>, as the case may be, for the purpose of selling all or some of the said apartments or plots or building, as the case may be, and includes the common areas, the development works, all improvements and structures thereon, and all easement, rights and appurtenances belonging thereto.</a:t>
            </a:r>
          </a:p>
          <a:p>
            <a:pPr>
              <a:buFont typeface="Wingdings" panose="05000000000000000000" pitchFamily="2" charset="2"/>
              <a:buChar char="Ø"/>
            </a:pPr>
            <a:r>
              <a:rPr lang="en-US" dirty="0">
                <a:solidFill>
                  <a:srgbClr val="FF0000"/>
                </a:solidFill>
              </a:rPr>
              <a:t>Allotee</a:t>
            </a:r>
          </a:p>
          <a:p>
            <a:pPr>
              <a:buFont typeface="Wingdings" panose="05000000000000000000" pitchFamily="2" charset="2"/>
              <a:buChar char="Ø"/>
            </a:pPr>
            <a:r>
              <a:rPr lang="en-US" dirty="0"/>
              <a:t>Allottee in relation to a real estate project, means the person to whom a </a:t>
            </a:r>
            <a:r>
              <a:rPr lang="en-US" dirty="0">
                <a:solidFill>
                  <a:srgbClr val="FF0000"/>
                </a:solidFill>
              </a:rPr>
              <a:t>plot, apartment, or building, as the case may be, has been allotted, sold</a:t>
            </a:r>
            <a:r>
              <a:rPr lang="en-US" dirty="0"/>
              <a:t> (whether as freehold or leasehold) or otherwise transferred by the promoter, and includes the person who subsequently acquires the said allotment through sale, transfer, or others but does not include a person to whom such plot, apartment or building, as the case may be, is given on rent.</a:t>
            </a:r>
            <a:endParaRPr lang="en-IN" dirty="0"/>
          </a:p>
        </p:txBody>
      </p:sp>
    </p:spTree>
    <p:extLst>
      <p:ext uri="{BB962C8B-B14F-4D97-AF65-F5344CB8AC3E}">
        <p14:creationId xmlns:p14="http://schemas.microsoft.com/office/powerpoint/2010/main" val="13925213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Few important definitions in RERA	</a:t>
            </a:r>
            <a:endParaRPr lang="en-IN" dirty="0"/>
          </a:p>
        </p:txBody>
      </p:sp>
      <p:sp>
        <p:nvSpPr>
          <p:cNvPr id="3" name="Content Placeholder 2"/>
          <p:cNvSpPr>
            <a:spLocks noGrp="1"/>
          </p:cNvSpPr>
          <p:nvPr>
            <p:ph idx="1"/>
          </p:nvPr>
        </p:nvSpPr>
        <p:spPr>
          <a:xfrm>
            <a:off x="2589212" y="1476103"/>
            <a:ext cx="8915400" cy="4435119"/>
          </a:xfrm>
        </p:spPr>
        <p:txBody>
          <a:bodyPr/>
          <a:lstStyle/>
          <a:p>
            <a:pPr>
              <a:buFont typeface="Wingdings" panose="05000000000000000000" pitchFamily="2" charset="2"/>
              <a:buChar char="Ø"/>
            </a:pPr>
            <a:r>
              <a:rPr lang="en-IN" b="1" dirty="0"/>
              <a:t>Sanctioned Plans:</a:t>
            </a:r>
            <a:r>
              <a:rPr lang="en-IN" dirty="0"/>
              <a:t> means the site plan, building plan, service plan, parking plan and circulation plan, landscape plan, layout plan, zoning plan and such other plan and includes structural designs, if applicable,permessions, such as environment permission and such other permissions, which are approved by the competent authority prior to start of a real estate project.</a:t>
            </a:r>
          </a:p>
          <a:p>
            <a:pPr>
              <a:buFont typeface="Wingdings" panose="05000000000000000000" pitchFamily="2" charset="2"/>
              <a:buChar char="Ø"/>
            </a:pPr>
            <a:r>
              <a:rPr lang="en-IN" dirty="0"/>
              <a:t>Section 14  require Adherence to sanctioned plans and project specifications by the promoter</a:t>
            </a:r>
          </a:p>
          <a:p>
            <a:pPr lvl="1">
              <a:buFont typeface="Wingdings" panose="05000000000000000000" pitchFamily="2" charset="2"/>
              <a:buChar char="Ø"/>
            </a:pPr>
            <a:r>
              <a:rPr lang="en-IN" dirty="0"/>
              <a:t>As per Section 14 minor additions or alternations is allowed.</a:t>
            </a:r>
          </a:p>
          <a:p>
            <a:pPr lvl="1">
              <a:buFont typeface="Wingdings" panose="05000000000000000000" pitchFamily="2" charset="2"/>
              <a:buChar char="Ø"/>
            </a:pPr>
            <a:r>
              <a:rPr lang="en-IN" dirty="0"/>
              <a:t>Additions and alternations should not lead to change in structure of project.</a:t>
            </a:r>
          </a:p>
          <a:p>
            <a:pPr lvl="1">
              <a:buFont typeface="Wingdings" panose="05000000000000000000" pitchFamily="2" charset="2"/>
              <a:buChar char="Ø"/>
            </a:pPr>
            <a:r>
              <a:rPr lang="en-IN" dirty="0"/>
              <a:t>Promoter need to declare the FSI available and used in Scheme.</a:t>
            </a:r>
          </a:p>
          <a:p>
            <a:pPr lvl="1">
              <a:buFont typeface="Wingdings" panose="05000000000000000000" pitchFamily="2" charset="2"/>
              <a:buChar char="Ø"/>
            </a:pPr>
            <a:r>
              <a:rPr lang="en-IN" dirty="0"/>
              <a:t>Order passed by Guj RERA – CMP/170817/0021753 – Surat –Kishorchandra Jagnasha versus Tasvira Patel – Order is passed to carry out the construction as per approved plan. </a:t>
            </a:r>
          </a:p>
          <a:p>
            <a:pPr marL="457200" lvl="1" indent="0">
              <a:buNone/>
            </a:pPr>
            <a:endParaRPr lang="en-IN" dirty="0"/>
          </a:p>
        </p:txBody>
      </p:sp>
    </p:spTree>
    <p:extLst>
      <p:ext uri="{BB962C8B-B14F-4D97-AF65-F5344CB8AC3E}">
        <p14:creationId xmlns:p14="http://schemas.microsoft.com/office/powerpoint/2010/main" val="3340461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Major duties/responsibilities of builder</a:t>
            </a:r>
            <a:r>
              <a:rPr lang="en-IN" dirty="0"/>
              <a:t>	</a:t>
            </a:r>
          </a:p>
        </p:txBody>
      </p:sp>
      <p:sp>
        <p:nvSpPr>
          <p:cNvPr id="3" name="Content Placeholder 2"/>
          <p:cNvSpPr>
            <a:spLocks noGrp="1"/>
          </p:cNvSpPr>
          <p:nvPr>
            <p:ph idx="1"/>
          </p:nvPr>
        </p:nvSpPr>
        <p:spPr>
          <a:xfrm>
            <a:off x="2589212" y="1905000"/>
            <a:ext cx="8915400" cy="4246418"/>
          </a:xfrm>
        </p:spPr>
        <p:txBody>
          <a:bodyPr>
            <a:normAutofit fontScale="92500" lnSpcReduction="10000"/>
          </a:bodyPr>
          <a:lstStyle/>
          <a:p>
            <a:pPr>
              <a:buFont typeface="Wingdings" panose="05000000000000000000" pitchFamily="2" charset="2"/>
              <a:buChar char="Ø"/>
            </a:pPr>
            <a:r>
              <a:rPr lang="en-IN" dirty="0">
                <a:latin typeface="Georgia" panose="02040502050405020303" pitchFamily="18" charset="0"/>
              </a:rPr>
              <a:t>To get the registration as per the requirement of Act.</a:t>
            </a:r>
          </a:p>
          <a:p>
            <a:pPr>
              <a:buFont typeface="Wingdings" panose="05000000000000000000" pitchFamily="2" charset="2"/>
              <a:buChar char="Ø"/>
            </a:pPr>
            <a:r>
              <a:rPr lang="en-IN" dirty="0">
                <a:latin typeface="Georgia" panose="02040502050405020303" pitchFamily="18" charset="0"/>
              </a:rPr>
              <a:t>Not to advertise the project before registration. </a:t>
            </a:r>
          </a:p>
          <a:p>
            <a:pPr>
              <a:buFont typeface="Wingdings" panose="05000000000000000000" pitchFamily="2" charset="2"/>
              <a:buChar char="Ø"/>
            </a:pPr>
            <a:r>
              <a:rPr lang="en-IN" dirty="0">
                <a:latin typeface="Georgia" panose="02040502050405020303" pitchFamily="18" charset="0"/>
              </a:rPr>
              <a:t>To open separate bank accounts to deposit 70% of amount received from customer for utilisation towards land and construction cost.</a:t>
            </a:r>
          </a:p>
          <a:p>
            <a:pPr>
              <a:buFont typeface="Wingdings" panose="05000000000000000000" pitchFamily="2" charset="2"/>
              <a:buChar char="Ø"/>
            </a:pPr>
            <a:r>
              <a:rPr lang="en-IN" dirty="0">
                <a:latin typeface="Georgia" panose="02040502050405020303" pitchFamily="18" charset="0"/>
              </a:rPr>
              <a:t>To submit the quarterly details to RERA Authority.</a:t>
            </a:r>
          </a:p>
          <a:p>
            <a:pPr>
              <a:buFont typeface="Wingdings" panose="05000000000000000000" pitchFamily="2" charset="2"/>
              <a:buChar char="Ø"/>
            </a:pPr>
            <a:r>
              <a:rPr lang="en-IN" dirty="0">
                <a:latin typeface="Georgia" panose="02040502050405020303" pitchFamily="18" charset="0"/>
              </a:rPr>
              <a:t>To follow the format of Sale agreement specified in Act/Rules.</a:t>
            </a:r>
          </a:p>
          <a:p>
            <a:pPr>
              <a:buFont typeface="Wingdings" panose="05000000000000000000" pitchFamily="2" charset="2"/>
              <a:buChar char="Ø"/>
            </a:pPr>
            <a:r>
              <a:rPr lang="en-IN" dirty="0">
                <a:latin typeface="Georgia" panose="02040502050405020303" pitchFamily="18" charset="0"/>
              </a:rPr>
              <a:t>Not to accept more than 10% Advance from customers without entering in to agreement to sale with customer.</a:t>
            </a:r>
          </a:p>
          <a:p>
            <a:pPr>
              <a:buFont typeface="Wingdings" panose="05000000000000000000" pitchFamily="2" charset="2"/>
              <a:buChar char="Ø"/>
            </a:pPr>
            <a:r>
              <a:rPr lang="en-IN" dirty="0">
                <a:latin typeface="Georgia" panose="02040502050405020303" pitchFamily="18" charset="0"/>
              </a:rPr>
              <a:t>To take necessary insurance of Project.</a:t>
            </a:r>
          </a:p>
          <a:p>
            <a:pPr>
              <a:buFont typeface="Wingdings" panose="05000000000000000000" pitchFamily="2" charset="2"/>
              <a:buChar char="Ø"/>
            </a:pPr>
            <a:r>
              <a:rPr lang="en-IN" dirty="0">
                <a:latin typeface="Georgia" panose="02040502050405020303" pitchFamily="18" charset="0"/>
              </a:rPr>
              <a:t>To adhere to original plan of project.</a:t>
            </a:r>
          </a:p>
          <a:p>
            <a:pPr>
              <a:buFont typeface="Wingdings" panose="05000000000000000000" pitchFamily="2" charset="2"/>
              <a:buChar char="Ø"/>
            </a:pPr>
            <a:r>
              <a:rPr lang="en-IN" dirty="0">
                <a:latin typeface="Georgia" panose="02040502050405020303" pitchFamily="18" charset="0"/>
              </a:rPr>
              <a:t>To pay interest on delay as agreed in sales agreement.</a:t>
            </a:r>
          </a:p>
          <a:p>
            <a:pPr>
              <a:buFont typeface="Wingdings" panose="05000000000000000000" pitchFamily="2" charset="2"/>
              <a:buChar char="Ø"/>
            </a:pPr>
            <a:r>
              <a:rPr lang="en-IN" dirty="0">
                <a:latin typeface="Georgia" panose="02040502050405020303" pitchFamily="18" charset="0"/>
              </a:rPr>
              <a:t>No escalation is possible during the tenure of project</a:t>
            </a:r>
          </a:p>
        </p:txBody>
      </p:sp>
    </p:spTree>
    <p:extLst>
      <p:ext uri="{BB962C8B-B14F-4D97-AF65-F5344CB8AC3E}">
        <p14:creationId xmlns:p14="http://schemas.microsoft.com/office/powerpoint/2010/main" val="749305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Major duties/responsibilities of builder</a:t>
            </a:r>
          </a:p>
        </p:txBody>
      </p:sp>
      <p:sp>
        <p:nvSpPr>
          <p:cNvPr id="3" name="Content Placeholder 2"/>
          <p:cNvSpPr>
            <a:spLocks noGrp="1"/>
          </p:cNvSpPr>
          <p:nvPr>
            <p:ph idx="1"/>
          </p:nvPr>
        </p:nvSpPr>
        <p:spPr>
          <a:xfrm>
            <a:off x="2589212" y="2133599"/>
            <a:ext cx="8915400" cy="4486142"/>
          </a:xfrm>
        </p:spPr>
        <p:txBody>
          <a:bodyPr>
            <a:normAutofit/>
          </a:bodyPr>
          <a:lstStyle/>
          <a:p>
            <a:pPr>
              <a:buFont typeface="Wingdings" panose="05000000000000000000" pitchFamily="2" charset="2"/>
              <a:buChar char="Ø"/>
            </a:pPr>
            <a:r>
              <a:rPr lang="en-IN" dirty="0">
                <a:latin typeface="Georgia" panose="02040502050405020303" pitchFamily="18" charset="0"/>
              </a:rPr>
              <a:t>To take approval of 2/3 of Customers in case of change in Plan/Layout.</a:t>
            </a:r>
          </a:p>
          <a:p>
            <a:pPr>
              <a:buFont typeface="Wingdings" panose="05000000000000000000" pitchFamily="2" charset="2"/>
              <a:buChar char="Ø"/>
            </a:pPr>
            <a:r>
              <a:rPr lang="en-IN" dirty="0">
                <a:latin typeface="Georgia" panose="02040502050405020303" pitchFamily="18" charset="0"/>
              </a:rPr>
              <a:t>To get the completion certificate of Certificate.</a:t>
            </a:r>
          </a:p>
          <a:p>
            <a:pPr>
              <a:buFont typeface="Wingdings" panose="05000000000000000000" pitchFamily="2" charset="2"/>
              <a:buChar char="Ø"/>
            </a:pPr>
            <a:r>
              <a:rPr lang="en-IN" dirty="0">
                <a:latin typeface="Georgia" panose="02040502050405020303" pitchFamily="18" charset="0"/>
              </a:rPr>
              <a:t>To form society/Association of members.</a:t>
            </a:r>
          </a:p>
          <a:p>
            <a:pPr>
              <a:buFont typeface="Wingdings" panose="05000000000000000000" pitchFamily="2" charset="2"/>
              <a:buChar char="Ø"/>
            </a:pPr>
            <a:r>
              <a:rPr lang="en-IN" dirty="0">
                <a:latin typeface="Georgia" panose="02040502050405020303" pitchFamily="18" charset="0"/>
              </a:rPr>
              <a:t>To handover all project documents to Society/Association.</a:t>
            </a:r>
          </a:p>
          <a:p>
            <a:pPr>
              <a:buFont typeface="Wingdings" panose="05000000000000000000" pitchFamily="2" charset="2"/>
              <a:buChar char="Ø"/>
            </a:pPr>
            <a:r>
              <a:rPr lang="en-IN" dirty="0">
                <a:latin typeface="Georgia" panose="02040502050405020303" pitchFamily="18" charset="0"/>
              </a:rPr>
              <a:t>To rectify all defects within period 5 years from the date of handover of the possession to customer.( Warranty Period)</a:t>
            </a:r>
          </a:p>
          <a:p>
            <a:pPr>
              <a:buFont typeface="Wingdings" panose="05000000000000000000" pitchFamily="2" charset="2"/>
              <a:buChar char="Ø"/>
            </a:pPr>
            <a:r>
              <a:rPr lang="en-IN" dirty="0">
                <a:latin typeface="Georgia" panose="02040502050405020303" pitchFamily="18" charset="0"/>
              </a:rPr>
              <a:t>To appoint registered Real Estate Agent</a:t>
            </a:r>
          </a:p>
          <a:p>
            <a:pPr>
              <a:buFont typeface="Wingdings" panose="05000000000000000000" pitchFamily="2" charset="2"/>
              <a:buChar char="Ø"/>
            </a:pPr>
            <a:r>
              <a:rPr lang="en-IN" dirty="0">
                <a:latin typeface="Georgia" panose="02040502050405020303" pitchFamily="18" charset="0"/>
              </a:rPr>
              <a:t>To submit the Audited Accounts with RERA authority with six months from the end of financial year with special mention that funds of project is utilised towards payment of Land and Construction cost of site</a:t>
            </a:r>
          </a:p>
          <a:p>
            <a:pPr>
              <a:buFont typeface="Wingdings" panose="05000000000000000000" pitchFamily="2" charset="2"/>
              <a:buChar char="Ø"/>
            </a:pPr>
            <a:r>
              <a:rPr lang="en-IN" dirty="0">
                <a:latin typeface="Georgia" panose="02040502050405020303" pitchFamily="18" charset="0"/>
              </a:rPr>
              <a:t>Sales to be done based on carpet area. New definition of carpet area.</a:t>
            </a: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31643209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Advertisement by builder</a:t>
            </a:r>
          </a:p>
        </p:txBody>
      </p:sp>
      <p:sp>
        <p:nvSpPr>
          <p:cNvPr id="3" name="Content Placeholder 2"/>
          <p:cNvSpPr>
            <a:spLocks noGrp="1"/>
          </p:cNvSpPr>
          <p:nvPr>
            <p:ph idx="1"/>
          </p:nvPr>
        </p:nvSpPr>
        <p:spPr>
          <a:xfrm>
            <a:off x="2589212" y="1357745"/>
            <a:ext cx="8915400" cy="4553477"/>
          </a:xfrm>
        </p:spPr>
        <p:txBody>
          <a:bodyPr/>
          <a:lstStyle/>
          <a:p>
            <a:pPr>
              <a:buFont typeface="Wingdings" panose="05000000000000000000" pitchFamily="2" charset="2"/>
              <a:buChar char="Ø"/>
            </a:pPr>
            <a:r>
              <a:rPr lang="en-IN" dirty="0"/>
              <a:t>Advertisement is governed by Circular No.13</a:t>
            </a:r>
          </a:p>
          <a:p>
            <a:pPr marL="0" indent="0">
              <a:buNone/>
            </a:pPr>
            <a:endParaRPr lang="en-IN" dirty="0"/>
          </a:p>
          <a:p>
            <a:pPr>
              <a:buFont typeface="Wingdings" panose="05000000000000000000" pitchFamily="2" charset="2"/>
              <a:buChar char="Ø"/>
            </a:pPr>
            <a:endParaRPr lang="en-IN" dirty="0"/>
          </a:p>
          <a:p>
            <a:pPr>
              <a:buFont typeface="Wingdings" panose="05000000000000000000" pitchFamily="2" charset="2"/>
              <a:buChar char="Ø"/>
            </a:pPr>
            <a:endParaRPr lang="en-IN" dirty="0"/>
          </a:p>
        </p:txBody>
      </p:sp>
      <p:sp>
        <p:nvSpPr>
          <p:cNvPr id="4" name="Rounded Rectangle 3"/>
          <p:cNvSpPr/>
          <p:nvPr/>
        </p:nvSpPr>
        <p:spPr>
          <a:xfrm>
            <a:off x="3011055" y="2124363"/>
            <a:ext cx="2780145" cy="1274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Newspaper,Brouchers,Leaflets,Outdoor publicity – Big Hoardings</a:t>
            </a:r>
          </a:p>
        </p:txBody>
      </p:sp>
      <p:sp>
        <p:nvSpPr>
          <p:cNvPr id="5" name="Rounded Rectangle 4"/>
          <p:cNvSpPr/>
          <p:nvPr/>
        </p:nvSpPr>
        <p:spPr>
          <a:xfrm>
            <a:off x="6391564" y="2133599"/>
            <a:ext cx="2844799" cy="1274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RERA No and Authority Website	- </a:t>
            </a:r>
          </a:p>
        </p:txBody>
      </p:sp>
      <p:sp>
        <p:nvSpPr>
          <p:cNvPr id="6" name="Rounded Rectangle 5"/>
          <p:cNvSpPr/>
          <p:nvPr/>
        </p:nvSpPr>
        <p:spPr>
          <a:xfrm>
            <a:off x="3011055" y="3990083"/>
            <a:ext cx="2780145" cy="13300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Outdoor Publicity – Small Hoardings and Audio Visual Media	</a:t>
            </a:r>
          </a:p>
        </p:txBody>
      </p:sp>
      <p:sp>
        <p:nvSpPr>
          <p:cNvPr id="7" name="Rounded Rectangle 6"/>
          <p:cNvSpPr/>
          <p:nvPr/>
        </p:nvSpPr>
        <p:spPr>
          <a:xfrm>
            <a:off x="6299200" y="3971610"/>
            <a:ext cx="2844799" cy="13669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Abridged RERA number and Authority Website in Audible manner</a:t>
            </a:r>
          </a:p>
        </p:txBody>
      </p:sp>
      <p:sp>
        <p:nvSpPr>
          <p:cNvPr id="9" name="Right Arrow 8"/>
          <p:cNvSpPr/>
          <p:nvPr/>
        </p:nvSpPr>
        <p:spPr>
          <a:xfrm>
            <a:off x="5791200" y="2761672"/>
            <a:ext cx="600364" cy="2309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 name="Right Arrow 9"/>
          <p:cNvSpPr/>
          <p:nvPr/>
        </p:nvSpPr>
        <p:spPr>
          <a:xfrm>
            <a:off x="5791200" y="4539646"/>
            <a:ext cx="508000" cy="2309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2447886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Case laws for Advertisement</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a:t>Order passed for Advertisement without RERA Registration number</a:t>
            </a:r>
          </a:p>
          <a:p>
            <a:pPr>
              <a:buFont typeface="Wingdings" panose="05000000000000000000" pitchFamily="2" charset="2"/>
              <a:buChar char="Ø"/>
            </a:pPr>
            <a:r>
              <a:rPr lang="en-IN" dirty="0"/>
              <a:t>Order Passed for Advertisement of Project without writing RERA number and Authority Website</a:t>
            </a:r>
          </a:p>
          <a:p>
            <a:pPr>
              <a:buFont typeface="Wingdings" panose="05000000000000000000" pitchFamily="2" charset="2"/>
              <a:buChar char="Ø"/>
            </a:pPr>
            <a:r>
              <a:rPr lang="en-IN" dirty="0"/>
              <a:t>Order Passed for Advertisement of Project without writing Authority Website</a:t>
            </a:r>
          </a:p>
          <a:p>
            <a:pPr>
              <a:buFont typeface="Wingdings" panose="05000000000000000000" pitchFamily="2" charset="2"/>
              <a:buChar char="Ø"/>
            </a:pPr>
            <a:r>
              <a:rPr lang="en-IN" dirty="0"/>
              <a:t>Penalty Range 50000/- to 150000/-</a:t>
            </a:r>
          </a:p>
          <a:p>
            <a:pPr>
              <a:buFont typeface="Wingdings" panose="05000000000000000000" pitchFamily="2" charset="2"/>
              <a:buChar char="Ø"/>
            </a:pPr>
            <a:r>
              <a:rPr lang="en-IN" dirty="0"/>
              <a:t>Highest penalty to Primal Group by MAHA RERA of INR 50 Lakhs</a:t>
            </a:r>
          </a:p>
          <a:p>
            <a:pPr marL="0" indent="0">
              <a:buNone/>
            </a:pPr>
            <a:endParaRPr lang="en-IN" dirty="0"/>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25646730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Return of Amount and Compensation by Builder to Allottee	Section 18 of Act</a:t>
            </a:r>
          </a:p>
        </p:txBody>
      </p:sp>
      <p:sp>
        <p:nvSpPr>
          <p:cNvPr id="3" name="Content Placeholder 2"/>
          <p:cNvSpPr>
            <a:spLocks noGrp="1"/>
          </p:cNvSpPr>
          <p:nvPr>
            <p:ph idx="1"/>
          </p:nvPr>
        </p:nvSpPr>
        <p:spPr>
          <a:xfrm>
            <a:off x="2589212" y="1905000"/>
            <a:ext cx="8915400" cy="4717869"/>
          </a:xfrm>
        </p:spPr>
        <p:txBody>
          <a:bodyPr>
            <a:normAutofit fontScale="92500" lnSpcReduction="20000"/>
          </a:bodyPr>
          <a:lstStyle/>
          <a:p>
            <a:pPr>
              <a:buFont typeface="Wingdings" panose="05000000000000000000" pitchFamily="2" charset="2"/>
              <a:buChar char="Ø"/>
            </a:pPr>
            <a:r>
              <a:rPr lang="en-IN" dirty="0">
                <a:latin typeface="Georgia" panose="02040502050405020303" pitchFamily="18" charset="0"/>
              </a:rPr>
              <a:t> In case of </a:t>
            </a:r>
            <a:r>
              <a:rPr lang="en-IN" dirty="0">
                <a:solidFill>
                  <a:srgbClr val="FF0000"/>
                </a:solidFill>
                <a:latin typeface="Georgia" panose="02040502050405020303" pitchFamily="18" charset="0"/>
              </a:rPr>
              <a:t>delay</a:t>
            </a:r>
            <a:r>
              <a:rPr lang="en-IN" dirty="0">
                <a:latin typeface="Georgia" panose="02040502050405020303" pitchFamily="18" charset="0"/>
              </a:rPr>
              <a:t> in project handover by builder, Customer can</a:t>
            </a:r>
          </a:p>
          <a:p>
            <a:pPr lvl="1">
              <a:buFont typeface="Wingdings" panose="05000000000000000000" pitchFamily="2" charset="2"/>
              <a:buChar char="Ø"/>
            </a:pPr>
            <a:r>
              <a:rPr lang="en-IN" dirty="0">
                <a:latin typeface="Georgia" panose="02040502050405020303" pitchFamily="18" charset="0"/>
              </a:rPr>
              <a:t>Ask for refund of full amount with interest as </a:t>
            </a:r>
            <a:r>
              <a:rPr lang="en-IN" dirty="0">
                <a:solidFill>
                  <a:srgbClr val="FF0000"/>
                </a:solidFill>
                <a:latin typeface="Georgia" panose="02040502050405020303" pitchFamily="18" charset="0"/>
              </a:rPr>
              <a:t>agreed in sale agreement</a:t>
            </a:r>
            <a:r>
              <a:rPr lang="en-IN" dirty="0">
                <a:latin typeface="Georgia" panose="02040502050405020303" pitchFamily="18" charset="0"/>
              </a:rPr>
              <a:t> 	</a:t>
            </a:r>
          </a:p>
          <a:p>
            <a:pPr marL="0" indent="0">
              <a:buNone/>
            </a:pPr>
            <a:r>
              <a:rPr lang="en-IN" dirty="0">
                <a:latin typeface="Georgia" panose="02040502050405020303" pitchFamily="18" charset="0"/>
              </a:rPr>
              <a:t>					or</a:t>
            </a:r>
          </a:p>
          <a:p>
            <a:pPr lvl="1">
              <a:buFont typeface="Wingdings" panose="05000000000000000000" pitchFamily="2" charset="2"/>
              <a:buChar char="Ø"/>
            </a:pPr>
            <a:r>
              <a:rPr lang="en-IN" dirty="0">
                <a:latin typeface="Georgia" panose="02040502050405020303" pitchFamily="18" charset="0"/>
              </a:rPr>
              <a:t>Ask for interest for delay period till the time actual possession is given as per rate agreed at the time of sale agreement</a:t>
            </a:r>
          </a:p>
          <a:p>
            <a:pPr>
              <a:buFont typeface="Wingdings" panose="05000000000000000000" pitchFamily="2" charset="2"/>
              <a:buChar char="Ø"/>
            </a:pPr>
            <a:r>
              <a:rPr lang="en-IN" dirty="0">
                <a:latin typeface="Georgia" panose="02040502050405020303" pitchFamily="18" charset="0"/>
              </a:rPr>
              <a:t>Builder liable to compensate customers for any loss incurred due to defective 	land title.</a:t>
            </a:r>
          </a:p>
          <a:p>
            <a:pPr>
              <a:buFont typeface="Wingdings" panose="05000000000000000000" pitchFamily="2" charset="2"/>
              <a:buChar char="Ø"/>
            </a:pPr>
            <a:r>
              <a:rPr lang="en-IN" dirty="0">
                <a:latin typeface="Georgia" panose="02040502050405020303" pitchFamily="18" charset="0"/>
              </a:rPr>
              <a:t>Extension is allowed only due to force majeure. Force majeure means a case of war,flood,drought,fire,cyclone,earthquake or any other calamity caused by nature affecting the regular development of the real estate project.</a:t>
            </a:r>
          </a:p>
          <a:p>
            <a:pPr>
              <a:buFont typeface="Wingdings" panose="05000000000000000000" pitchFamily="2" charset="2"/>
              <a:buChar char="Ø"/>
            </a:pPr>
            <a:r>
              <a:rPr lang="en-IN" dirty="0">
                <a:latin typeface="Georgia" panose="02040502050405020303" pitchFamily="18" charset="0"/>
              </a:rPr>
              <a:t>Force majeure definition as per ATS: War, Civil Commotion or act of god, any notice,order,rule,notification of the government and/0r other public or competent authority – </a:t>
            </a:r>
            <a:r>
              <a:rPr lang="en-IN" dirty="0">
                <a:solidFill>
                  <a:srgbClr val="FF0000"/>
                </a:solidFill>
                <a:latin typeface="Georgia" panose="02040502050405020303" pitchFamily="18" charset="0"/>
              </a:rPr>
              <a:t>Definition of Act will prevail not Rule</a:t>
            </a:r>
            <a:r>
              <a:rPr lang="en-IN" dirty="0">
                <a:latin typeface="Georgia" panose="02040502050405020303" pitchFamily="18" charset="0"/>
              </a:rPr>
              <a:t> </a:t>
            </a:r>
          </a:p>
          <a:p>
            <a:pPr>
              <a:buFont typeface="Wingdings" panose="05000000000000000000" pitchFamily="2" charset="2"/>
              <a:buChar char="Ø"/>
            </a:pPr>
            <a:r>
              <a:rPr lang="en-IN" dirty="0">
                <a:latin typeface="Georgia" panose="02040502050405020303" pitchFamily="18" charset="0"/>
              </a:rPr>
              <a:t> Project End date in ongoing project where booking is done prior to RERA Registration is received and compensation amount ? How to consider delay ?</a:t>
            </a:r>
          </a:p>
          <a:p>
            <a:pPr>
              <a:buFont typeface="Wingdings" panose="05000000000000000000" pitchFamily="2" charset="2"/>
              <a:buChar char="Ø"/>
            </a:pPr>
            <a:r>
              <a:rPr lang="en-IN" dirty="0">
                <a:latin typeface="Georgia" panose="02040502050405020303" pitchFamily="18" charset="0"/>
              </a:rPr>
              <a:t>Compensation if booing is cancelled prior to completion date ?</a:t>
            </a:r>
          </a:p>
          <a:p>
            <a:pPr>
              <a:buFont typeface="Wingdings" panose="05000000000000000000" pitchFamily="2" charset="2"/>
              <a:buChar char="Ø"/>
            </a:pPr>
            <a:r>
              <a:rPr lang="en-IN" dirty="0">
                <a:latin typeface="Georgia" panose="02040502050405020303" pitchFamily="18" charset="0"/>
              </a:rPr>
              <a:t>Amount of compensation?</a:t>
            </a:r>
            <a:endParaRPr lang="en-IN" dirty="0"/>
          </a:p>
        </p:txBody>
      </p:sp>
    </p:spTree>
    <p:extLst>
      <p:ext uri="{BB962C8B-B14F-4D97-AF65-F5344CB8AC3E}">
        <p14:creationId xmlns:p14="http://schemas.microsoft.com/office/powerpoint/2010/main" val="23988500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29924"/>
          </a:xfrm>
        </p:spPr>
        <p:txBody>
          <a:bodyPr>
            <a:normAutofit fontScale="90000"/>
          </a:bodyPr>
          <a:lstStyle/>
          <a:p>
            <a:r>
              <a:rPr lang="en-IN" dirty="0"/>
              <a:t>Scenario of Refund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03183345"/>
              </p:ext>
            </p:extLst>
          </p:nvPr>
        </p:nvGraphicFramePr>
        <p:xfrm>
          <a:off x="2589212" y="1467394"/>
          <a:ext cx="8915400" cy="485140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437174800"/>
                    </a:ext>
                  </a:extLst>
                </a:gridCol>
                <a:gridCol w="4457700">
                  <a:extLst>
                    <a:ext uri="{9D8B030D-6E8A-4147-A177-3AD203B41FA5}">
                      <a16:colId xmlns:a16="http://schemas.microsoft.com/office/drawing/2014/main" val="2821820149"/>
                    </a:ext>
                  </a:extLst>
                </a:gridCol>
              </a:tblGrid>
              <a:tr h="370840">
                <a:tc>
                  <a:txBody>
                    <a:bodyPr/>
                    <a:lstStyle/>
                    <a:p>
                      <a:r>
                        <a:rPr lang="en-IN" dirty="0"/>
                        <a:t>Scenario of</a:t>
                      </a:r>
                      <a:r>
                        <a:rPr lang="en-IN" baseline="0" dirty="0"/>
                        <a:t> Refund</a:t>
                      </a:r>
                      <a:endParaRPr lang="en-IN" dirty="0"/>
                    </a:p>
                  </a:txBody>
                  <a:tcPr/>
                </a:tc>
                <a:tc>
                  <a:txBody>
                    <a:bodyPr/>
                    <a:lstStyle/>
                    <a:p>
                      <a:r>
                        <a:rPr lang="en-IN" dirty="0"/>
                        <a:t>Compensation</a:t>
                      </a:r>
                    </a:p>
                  </a:txBody>
                  <a:tcPr/>
                </a:tc>
                <a:extLst>
                  <a:ext uri="{0D108BD9-81ED-4DB2-BD59-A6C34878D82A}">
                    <a16:rowId xmlns:a16="http://schemas.microsoft.com/office/drawing/2014/main" val="1115389390"/>
                  </a:ext>
                </a:extLst>
              </a:tr>
              <a:tr h="370840">
                <a:tc>
                  <a:txBody>
                    <a:bodyPr/>
                    <a:lstStyle/>
                    <a:p>
                      <a:r>
                        <a:rPr lang="en-IN" dirty="0"/>
                        <a:t>On going project where no completion date/Possession date is mention in Agreement to sale ( Refer case Law of</a:t>
                      </a:r>
                      <a:r>
                        <a:rPr lang="en-IN" baseline="0" dirty="0"/>
                        <a:t> MAHA RERA of T Bhimjiyani Realty Pvt Ltd )</a:t>
                      </a:r>
                      <a:endParaRPr lang="en-IN" dirty="0"/>
                    </a:p>
                  </a:txBody>
                  <a:tcPr/>
                </a:tc>
                <a:tc>
                  <a:txBody>
                    <a:bodyPr/>
                    <a:lstStyle/>
                    <a:p>
                      <a:r>
                        <a:rPr lang="en-IN" dirty="0"/>
                        <a:t>Completion</a:t>
                      </a:r>
                      <a:r>
                        <a:rPr lang="en-IN" baseline="0" dirty="0"/>
                        <a:t> date declared with RERA authority is final and compensation can be claimed only if possession is not given before that date</a:t>
                      </a:r>
                      <a:endParaRPr lang="en-IN" dirty="0"/>
                    </a:p>
                  </a:txBody>
                  <a:tcPr/>
                </a:tc>
                <a:extLst>
                  <a:ext uri="{0D108BD9-81ED-4DB2-BD59-A6C34878D82A}">
                    <a16:rowId xmlns:a16="http://schemas.microsoft.com/office/drawing/2014/main" val="140534653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On going project where Completion</a:t>
                      </a:r>
                      <a:r>
                        <a:rPr lang="en-IN" baseline="0" dirty="0"/>
                        <a:t> date/Possession date</a:t>
                      </a:r>
                      <a:r>
                        <a:rPr lang="en-IN" dirty="0"/>
                        <a:t> is mention in Agreement to sale</a:t>
                      </a:r>
                    </a:p>
                  </a:txBody>
                  <a:tcPr/>
                </a:tc>
                <a:tc>
                  <a:txBody>
                    <a:bodyPr/>
                    <a:lstStyle/>
                    <a:p>
                      <a:r>
                        <a:rPr lang="en-IN" dirty="0"/>
                        <a:t>Completion</a:t>
                      </a:r>
                      <a:r>
                        <a:rPr lang="en-IN" baseline="0" dirty="0"/>
                        <a:t> date declared with RERA Authority is different – Compensation can be claimed</a:t>
                      </a:r>
                      <a:endParaRPr lang="en-IN" dirty="0"/>
                    </a:p>
                  </a:txBody>
                  <a:tcPr/>
                </a:tc>
                <a:extLst>
                  <a:ext uri="{0D108BD9-81ED-4DB2-BD59-A6C34878D82A}">
                    <a16:rowId xmlns:a16="http://schemas.microsoft.com/office/drawing/2014/main" val="2921627444"/>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Possession</a:t>
                      </a:r>
                      <a:r>
                        <a:rPr lang="en-IN" baseline="0" dirty="0"/>
                        <a:t> is given but no completion is received</a:t>
                      </a:r>
                      <a:endParaRPr lang="en-IN" dirty="0"/>
                    </a:p>
                  </a:txBody>
                  <a:tcPr/>
                </a:tc>
                <a:tc>
                  <a:txBody>
                    <a:bodyPr/>
                    <a:lstStyle/>
                    <a:p>
                      <a:r>
                        <a:rPr lang="en-IN" dirty="0"/>
                        <a:t>Compensation can be</a:t>
                      </a:r>
                      <a:r>
                        <a:rPr lang="en-IN" baseline="0" dirty="0"/>
                        <a:t> claimed</a:t>
                      </a:r>
                      <a:endParaRPr lang="en-IN" dirty="0"/>
                    </a:p>
                  </a:txBody>
                  <a:tcPr/>
                </a:tc>
                <a:extLst>
                  <a:ext uri="{0D108BD9-81ED-4DB2-BD59-A6C34878D82A}">
                    <a16:rowId xmlns:a16="http://schemas.microsoft.com/office/drawing/2014/main" val="530359736"/>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In</a:t>
                      </a:r>
                      <a:r>
                        <a:rPr lang="en-IN" baseline="0" dirty="0"/>
                        <a:t> All scenario – What is refund amount – If it is because of Builder</a:t>
                      </a:r>
                      <a:endParaRPr lang="en-IN" dirty="0"/>
                    </a:p>
                  </a:txBody>
                  <a:tcPr/>
                </a:tc>
                <a:tc>
                  <a:txBody>
                    <a:bodyPr/>
                    <a:lstStyle/>
                    <a:p>
                      <a:r>
                        <a:rPr lang="en-IN" dirty="0"/>
                        <a:t>Sales Price, Stamp duty,</a:t>
                      </a:r>
                      <a:r>
                        <a:rPr lang="en-IN" baseline="0" dirty="0"/>
                        <a:t> Taxes paid to Builder with Interest – Refer case of Avinash/Neha Saraf versus Runwal Homes Limited judgement dated 13 /10/2017 of MAHA RERA</a:t>
                      </a:r>
                      <a:endParaRPr lang="en-IN" dirty="0"/>
                    </a:p>
                  </a:txBody>
                  <a:tcPr/>
                </a:tc>
                <a:extLst>
                  <a:ext uri="{0D108BD9-81ED-4DB2-BD59-A6C34878D82A}">
                    <a16:rowId xmlns:a16="http://schemas.microsoft.com/office/drawing/2014/main" val="2681146153"/>
                  </a:ext>
                </a:extLst>
              </a:tr>
            </a:tbl>
          </a:graphicData>
        </a:graphic>
      </p:graphicFrame>
    </p:spTree>
    <p:extLst>
      <p:ext uri="{BB962C8B-B14F-4D97-AF65-F5344CB8AC3E}">
        <p14:creationId xmlns:p14="http://schemas.microsoft.com/office/powerpoint/2010/main" val="978775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Transfer of title</a:t>
            </a:r>
          </a:p>
        </p:txBody>
      </p:sp>
      <p:sp>
        <p:nvSpPr>
          <p:cNvPr id="3" name="Content Placeholder 2"/>
          <p:cNvSpPr>
            <a:spLocks noGrp="1"/>
          </p:cNvSpPr>
          <p:nvPr>
            <p:ph idx="1"/>
          </p:nvPr>
        </p:nvSpPr>
        <p:spPr>
          <a:xfrm>
            <a:off x="1995055" y="1274618"/>
            <a:ext cx="9901381" cy="5583382"/>
          </a:xfrm>
        </p:spPr>
        <p:txBody>
          <a:bodyPr>
            <a:normAutofit fontScale="25000" lnSpcReduction="20000"/>
          </a:bodyPr>
          <a:lstStyle/>
          <a:p>
            <a:pPr marL="0" indent="0">
              <a:buNone/>
            </a:pPr>
            <a:endParaRPr lang="en-IN" sz="3200" u="sng" dirty="0">
              <a:latin typeface="Georgia" panose="02040502050405020303" pitchFamily="18" charset="0"/>
            </a:endParaRPr>
          </a:p>
          <a:p>
            <a:pPr marL="0" indent="0">
              <a:buNone/>
            </a:pPr>
            <a:r>
              <a:rPr lang="en-IN" sz="8000" u="sng" dirty="0">
                <a:latin typeface="Georgia" panose="02040502050405020303" pitchFamily="18" charset="0"/>
              </a:rPr>
              <a:t>As per Section 17 of the Act,</a:t>
            </a:r>
            <a:endParaRPr lang="en-US" sz="8000" dirty="0">
              <a:latin typeface="Georgia" panose="02040502050405020303" pitchFamily="18" charset="0"/>
            </a:endParaRPr>
          </a:p>
          <a:p>
            <a:pPr algn="just">
              <a:buFont typeface="Wingdings" panose="05000000000000000000" pitchFamily="2" charset="2"/>
              <a:buChar char="Ø"/>
            </a:pPr>
            <a:r>
              <a:rPr lang="en-US" sz="8000" dirty="0">
                <a:latin typeface="Georgia" panose="02040502050405020303" pitchFamily="18" charset="0"/>
              </a:rPr>
              <a:t>The Promoter Shall execute a registered conveyance deed in favour of the allottee along with the undivided proportionate title in the common areas to the association of the allottees or the competent authority as the case may be, and handover the physical possession of the plot, apartment or building, as the case may be, to the allottees and the common area to the association of the allottees or the competent authority, as the case may be, in a real estate project, and the other title documents pertaining thereto within specified period as per sanctioned plans as provided under the local laws.</a:t>
            </a:r>
          </a:p>
          <a:p>
            <a:pPr algn="just">
              <a:buFont typeface="Wingdings" panose="05000000000000000000" pitchFamily="2" charset="2"/>
              <a:buChar char="Ø"/>
            </a:pPr>
            <a:r>
              <a:rPr lang="en-US" sz="8000" dirty="0">
                <a:latin typeface="Georgia" panose="02040502050405020303" pitchFamily="18" charset="0"/>
              </a:rPr>
              <a:t>Provided that, in the absence of any local law, conveyance deed in favour of the allottee or the association of the allottes or the competent authority, as the case may be, under this section shall be carried out by the promoter within three months from the date of issue of occupancy certificate. </a:t>
            </a:r>
          </a:p>
          <a:p>
            <a:pPr algn="just">
              <a:buFont typeface="Wingdings" panose="05000000000000000000" pitchFamily="2" charset="2"/>
              <a:buChar char="Ø"/>
            </a:pPr>
            <a:r>
              <a:rPr lang="en-US" sz="8000" dirty="0">
                <a:latin typeface="Georgia" panose="02040502050405020303" pitchFamily="18" charset="0"/>
              </a:rPr>
              <a:t>After obtaining the occupancy certificate and handing over physical possession to the allottes in terms of sub-section (1), it shall be the responsibility of the promoter to hand over the necessary documents and plans, including common areas, to the association of the allottees or the competent authority, as the case may be, as per the local laws.</a:t>
            </a:r>
          </a:p>
          <a:p>
            <a:pPr marL="0" indent="0" algn="just">
              <a:buNone/>
            </a:pPr>
            <a:endParaRPr lang="en-IN" sz="6400" dirty="0">
              <a:latin typeface="Georgia" panose="02040502050405020303" pitchFamily="18" charset="0"/>
            </a:endParaRPr>
          </a:p>
          <a:p>
            <a:pPr marL="0" indent="0" algn="just">
              <a:buNone/>
            </a:pPr>
            <a:endParaRPr lang="en-IN" dirty="0">
              <a:latin typeface="Georgia" panose="02040502050405020303" pitchFamily="18" charset="0"/>
            </a:endParaRPr>
          </a:p>
          <a:p>
            <a:pPr marL="0" indent="0">
              <a:buNone/>
            </a:pPr>
            <a:r>
              <a:rPr lang="en-IN" dirty="0">
                <a:latin typeface="Georgia" panose="02040502050405020303" pitchFamily="18" charset="0"/>
              </a:rPr>
              <a:t> </a:t>
            </a:r>
          </a:p>
        </p:txBody>
      </p:sp>
    </p:spTree>
    <p:extLst>
      <p:ext uri="{BB962C8B-B14F-4D97-AF65-F5344CB8AC3E}">
        <p14:creationId xmlns:p14="http://schemas.microsoft.com/office/powerpoint/2010/main" val="4688732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Transfer of title</a:t>
            </a:r>
            <a:endParaRPr lang="en-IN" dirty="0"/>
          </a:p>
        </p:txBody>
      </p:sp>
      <p:sp>
        <p:nvSpPr>
          <p:cNvPr id="3" name="Content Placeholder 2"/>
          <p:cNvSpPr>
            <a:spLocks noGrp="1"/>
          </p:cNvSpPr>
          <p:nvPr>
            <p:ph idx="1"/>
          </p:nvPr>
        </p:nvSpPr>
        <p:spPr>
          <a:xfrm>
            <a:off x="2589212" y="1440873"/>
            <a:ext cx="8915400" cy="4470349"/>
          </a:xfrm>
        </p:spPr>
        <p:txBody>
          <a:bodyPr/>
          <a:lstStyle/>
          <a:p>
            <a:pPr>
              <a:buFont typeface="Wingdings" panose="05000000000000000000" pitchFamily="2" charset="2"/>
              <a:buChar char="Ø"/>
            </a:pPr>
            <a:r>
              <a:rPr lang="en-IN" dirty="0">
                <a:latin typeface="Georgia" panose="02040502050405020303" pitchFamily="18" charset="0"/>
              </a:rPr>
              <a:t> Sale deed is not valid if it is done prior to receipt of Completion certificate.</a:t>
            </a:r>
          </a:p>
          <a:p>
            <a:pPr>
              <a:buFont typeface="Wingdings" panose="05000000000000000000" pitchFamily="2" charset="2"/>
              <a:buChar char="Ø"/>
            </a:pPr>
            <a:r>
              <a:rPr lang="en-IN" dirty="0">
                <a:latin typeface="Georgia" panose="02040502050405020303" pitchFamily="18" charset="0"/>
              </a:rPr>
              <a:t> Possession is given and sale deed is also done. Builder is liable to give compensation if completion is not received prior to end date of project.</a:t>
            </a:r>
          </a:p>
          <a:p>
            <a:pPr>
              <a:buFont typeface="Wingdings" panose="05000000000000000000" pitchFamily="2" charset="2"/>
              <a:buChar char="Ø"/>
            </a:pPr>
            <a:r>
              <a:rPr lang="en-IN" dirty="0">
                <a:latin typeface="Georgia" panose="02040502050405020303" pitchFamily="18" charset="0"/>
              </a:rPr>
              <a:t> Need to understand the current practice of Promoter.  </a:t>
            </a:r>
          </a:p>
          <a:p>
            <a:pPr>
              <a:buFont typeface="Wingdings" panose="05000000000000000000" pitchFamily="2" charset="2"/>
              <a:buChar char="Ø"/>
            </a:pPr>
            <a:r>
              <a:rPr lang="en-IN" dirty="0">
                <a:latin typeface="Georgia" panose="02040502050405020303" pitchFamily="18" charset="0"/>
              </a:rPr>
              <a:t>Amount of compensation if Completion is not received prior to end date of Project?</a:t>
            </a:r>
          </a:p>
          <a:p>
            <a:pPr>
              <a:buFont typeface="Wingdings" panose="05000000000000000000" pitchFamily="2" charset="2"/>
              <a:buChar char="Ø"/>
            </a:pPr>
            <a:r>
              <a:rPr lang="en-IN" dirty="0">
                <a:latin typeface="Georgia" panose="02040502050405020303" pitchFamily="18" charset="0"/>
              </a:rPr>
              <a:t>Refer complaint No:CC006000000000032 of MAHA REA and Bombay High Court Writ Petition 829 of 2013 dated 15/10/2013 </a:t>
            </a:r>
          </a:p>
        </p:txBody>
      </p:sp>
    </p:spTree>
    <p:extLst>
      <p:ext uri="{BB962C8B-B14F-4D97-AF65-F5344CB8AC3E}">
        <p14:creationId xmlns:p14="http://schemas.microsoft.com/office/powerpoint/2010/main" val="3773350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Purpose of Act	</a:t>
            </a:r>
          </a:p>
        </p:txBody>
      </p:sp>
      <p:sp>
        <p:nvSpPr>
          <p:cNvPr id="7" name="Content Placeholder 6"/>
          <p:cNvSpPr>
            <a:spLocks noGrp="1"/>
          </p:cNvSpPr>
          <p:nvPr>
            <p:ph idx="1"/>
          </p:nvPr>
        </p:nvSpPr>
        <p:spPr>
          <a:xfrm>
            <a:off x="5837381" y="2401455"/>
            <a:ext cx="2918692" cy="8428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IN" dirty="0">
                <a:latin typeface="Georgia" panose="02040502050405020303" pitchFamily="18" charset="0"/>
              </a:rPr>
              <a:t>Sale in transparent and efficient manner</a:t>
            </a:r>
          </a:p>
        </p:txBody>
      </p:sp>
      <p:sp>
        <p:nvSpPr>
          <p:cNvPr id="5" name="Rounded Rectangle 4"/>
          <p:cNvSpPr/>
          <p:nvPr/>
        </p:nvSpPr>
        <p:spPr>
          <a:xfrm>
            <a:off x="2592924" y="3519055"/>
            <a:ext cx="2773401" cy="8866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Georgia" panose="02040502050405020303" pitchFamily="18" charset="0"/>
              </a:rPr>
              <a:t>Develop the Real Estate Sector</a:t>
            </a:r>
          </a:p>
        </p:txBody>
      </p:sp>
      <p:sp>
        <p:nvSpPr>
          <p:cNvPr id="6" name="Rounded Rectangle 5"/>
          <p:cNvSpPr/>
          <p:nvPr/>
        </p:nvSpPr>
        <p:spPr>
          <a:xfrm>
            <a:off x="2567709" y="2401455"/>
            <a:ext cx="2798617" cy="8428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Georgia" panose="02040502050405020303" pitchFamily="18" charset="0"/>
              </a:rPr>
              <a:t>Regulate the real estate sector</a:t>
            </a:r>
          </a:p>
        </p:txBody>
      </p:sp>
      <p:sp>
        <p:nvSpPr>
          <p:cNvPr id="8" name="Rounded Rectangle 7"/>
          <p:cNvSpPr/>
          <p:nvPr/>
        </p:nvSpPr>
        <p:spPr>
          <a:xfrm>
            <a:off x="5966691" y="3447474"/>
            <a:ext cx="2789382" cy="8866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Georgia" panose="02040502050405020303" pitchFamily="18" charset="0"/>
              </a:rPr>
              <a:t>Dispute Resolution</a:t>
            </a:r>
          </a:p>
        </p:txBody>
      </p:sp>
      <p:sp>
        <p:nvSpPr>
          <p:cNvPr id="9" name="Rounded Rectangle 8"/>
          <p:cNvSpPr/>
          <p:nvPr/>
        </p:nvSpPr>
        <p:spPr>
          <a:xfrm flipH="1">
            <a:off x="3768435" y="4608945"/>
            <a:ext cx="3214256" cy="72967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latin typeface="Georgia" panose="02040502050405020303" pitchFamily="18" charset="0"/>
              </a:rPr>
              <a:t>Protect the interest of Consumers</a:t>
            </a:r>
          </a:p>
        </p:txBody>
      </p:sp>
    </p:spTree>
    <p:extLst>
      <p:ext uri="{BB962C8B-B14F-4D97-AF65-F5344CB8AC3E}">
        <p14:creationId xmlns:p14="http://schemas.microsoft.com/office/powerpoint/2010/main" val="3168428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Insurance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Builder to take insurance of Land title and Construction</a:t>
            </a:r>
          </a:p>
          <a:p>
            <a:pPr>
              <a:buFont typeface="Wingdings" panose="05000000000000000000" pitchFamily="2" charset="2"/>
              <a:buChar char="Ø"/>
            </a:pPr>
            <a:r>
              <a:rPr lang="en-IN" dirty="0">
                <a:latin typeface="Georgia" panose="02040502050405020303" pitchFamily="18" charset="0"/>
              </a:rPr>
              <a:t>Period not mention in Act or Rules</a:t>
            </a:r>
          </a:p>
          <a:p>
            <a:pPr>
              <a:buFont typeface="Wingdings" panose="05000000000000000000" pitchFamily="2" charset="2"/>
              <a:buChar char="Ø"/>
            </a:pPr>
            <a:r>
              <a:rPr lang="en-IN" dirty="0">
                <a:solidFill>
                  <a:srgbClr val="FF0000"/>
                </a:solidFill>
                <a:latin typeface="Georgia" panose="02040502050405020303" pitchFamily="18" charset="0"/>
              </a:rPr>
              <a:t>Once the sale deed is done, owner also takes insurance in case if home loan is availed, Insurance to be taken for which period ? Not clear from Act.</a:t>
            </a:r>
          </a:p>
          <a:p>
            <a:pPr>
              <a:buFont typeface="Wingdings" panose="05000000000000000000" pitchFamily="2" charset="2"/>
              <a:buChar char="Ø"/>
            </a:pPr>
            <a:r>
              <a:rPr lang="en-IN" dirty="0">
                <a:latin typeface="Georgia" panose="02040502050405020303" pitchFamily="18" charset="0"/>
              </a:rPr>
              <a:t>Recommended period 5 Years as Warranty period is 5 Years as per Act.</a:t>
            </a:r>
          </a:p>
          <a:p>
            <a:pPr>
              <a:buFont typeface="Wingdings" panose="05000000000000000000" pitchFamily="2" charset="2"/>
              <a:buChar char="Ø"/>
            </a:pPr>
            <a:r>
              <a:rPr lang="en-IN" dirty="0">
                <a:latin typeface="Georgia" panose="02040502050405020303" pitchFamily="18" charset="0"/>
              </a:rPr>
              <a:t>Other Insurance recommended for Builder:</a:t>
            </a:r>
          </a:p>
          <a:p>
            <a:pPr lvl="1">
              <a:buFont typeface="Wingdings" panose="05000000000000000000" pitchFamily="2" charset="2"/>
              <a:buChar char="Ø"/>
            </a:pPr>
            <a:r>
              <a:rPr lang="en-IN" dirty="0">
                <a:latin typeface="Georgia" panose="02040502050405020303" pitchFamily="18" charset="0"/>
              </a:rPr>
              <a:t> Third Party Liability Insurance</a:t>
            </a:r>
          </a:p>
          <a:p>
            <a:pPr lvl="1">
              <a:buFont typeface="Wingdings" panose="05000000000000000000" pitchFamily="2" charset="2"/>
              <a:buChar char="Ø"/>
            </a:pPr>
            <a:r>
              <a:rPr lang="en-IN" dirty="0">
                <a:latin typeface="Georgia" panose="02040502050405020303" pitchFamily="18" charset="0"/>
              </a:rPr>
              <a:t>Term Plan </a:t>
            </a:r>
          </a:p>
          <a:p>
            <a:pPr lvl="1">
              <a:buFont typeface="Wingdings" panose="05000000000000000000" pitchFamily="2" charset="2"/>
              <a:buChar char="Ø"/>
            </a:pPr>
            <a:r>
              <a:rPr lang="en-IN" dirty="0">
                <a:latin typeface="Georgia" panose="02040502050405020303" pitchFamily="18" charset="0"/>
              </a:rPr>
              <a:t>Insurance with MWP Act	</a:t>
            </a:r>
          </a:p>
          <a:p>
            <a:pPr lvl="1">
              <a:buFont typeface="Wingdings" panose="05000000000000000000" pitchFamily="2" charset="2"/>
              <a:buChar char="Ø"/>
            </a:pPr>
            <a:r>
              <a:rPr lang="en-IN" dirty="0">
                <a:latin typeface="Georgia" panose="02040502050405020303" pitchFamily="18" charset="0"/>
              </a:rPr>
              <a:t>Workman Compensation Plan	</a:t>
            </a:r>
          </a:p>
          <a:p>
            <a:pPr>
              <a:buFont typeface="Wingdings" panose="05000000000000000000" pitchFamily="2" charset="2"/>
              <a:buChar char="Ø"/>
            </a:pPr>
            <a:endParaRPr lang="en-IN" dirty="0">
              <a:latin typeface="Georgia" panose="02040502050405020303" pitchFamily="18" charset="0"/>
            </a:endParaRPr>
          </a:p>
          <a:p>
            <a:pPr marL="0" indent="0">
              <a:buNone/>
            </a:pPr>
            <a:endParaRPr lang="en-IN" dirty="0"/>
          </a:p>
        </p:txBody>
      </p:sp>
    </p:spTree>
    <p:extLst>
      <p:ext uri="{BB962C8B-B14F-4D97-AF65-F5344CB8AC3E}">
        <p14:creationId xmlns:p14="http://schemas.microsoft.com/office/powerpoint/2010/main" val="19803932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Order issued by GUJRERA for Bank Account opening and operation</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3800466"/>
              </p:ext>
            </p:extLst>
          </p:nvPr>
        </p:nvGraphicFramePr>
        <p:xfrm>
          <a:off x="2216727" y="1905002"/>
          <a:ext cx="9596582" cy="3931920"/>
        </p:xfrm>
        <a:graphic>
          <a:graphicData uri="http://schemas.openxmlformats.org/drawingml/2006/table">
            <a:tbl>
              <a:tblPr firstRow="1" bandRow="1">
                <a:tableStyleId>{5C22544A-7EE6-4342-B048-85BDC9FD1C3A}</a:tableStyleId>
              </a:tblPr>
              <a:tblGrid>
                <a:gridCol w="4798291">
                  <a:extLst>
                    <a:ext uri="{9D8B030D-6E8A-4147-A177-3AD203B41FA5}">
                      <a16:colId xmlns:a16="http://schemas.microsoft.com/office/drawing/2014/main" val="1260956132"/>
                    </a:ext>
                  </a:extLst>
                </a:gridCol>
                <a:gridCol w="4798291">
                  <a:extLst>
                    <a:ext uri="{9D8B030D-6E8A-4147-A177-3AD203B41FA5}">
                      <a16:colId xmlns:a16="http://schemas.microsoft.com/office/drawing/2014/main" val="3352755782"/>
                    </a:ext>
                  </a:extLst>
                </a:gridCol>
              </a:tblGrid>
              <a:tr h="293867">
                <a:tc>
                  <a:txBody>
                    <a:bodyPr/>
                    <a:lstStyle/>
                    <a:p>
                      <a:r>
                        <a:rPr lang="en-IN" sz="1800" b="1" kern="1200" dirty="0">
                          <a:solidFill>
                            <a:schemeClr val="lt1"/>
                          </a:solidFill>
                          <a:effectLst/>
                          <a:latin typeface="+mn-lt"/>
                          <a:ea typeface="+mn-ea"/>
                          <a:cs typeface="+mn-cs"/>
                        </a:rPr>
                        <a:t>Applicable section of Act</a:t>
                      </a:r>
                      <a:endParaRPr lang="en-IN" dirty="0"/>
                    </a:p>
                  </a:txBody>
                  <a:tcPr/>
                </a:tc>
                <a:tc>
                  <a:txBody>
                    <a:bodyPr/>
                    <a:lstStyle/>
                    <a:p>
                      <a:r>
                        <a:rPr lang="en-IN" sz="1800" b="1" kern="1200" dirty="0">
                          <a:solidFill>
                            <a:schemeClr val="lt1"/>
                          </a:solidFill>
                          <a:effectLst/>
                          <a:latin typeface="+mn-lt"/>
                          <a:ea typeface="+mn-ea"/>
                          <a:cs typeface="+mn-cs"/>
                        </a:rPr>
                        <a:t>Explanation</a:t>
                      </a:r>
                      <a:endParaRPr lang="en-IN" dirty="0"/>
                    </a:p>
                  </a:txBody>
                  <a:tcPr/>
                </a:tc>
                <a:extLst>
                  <a:ext uri="{0D108BD9-81ED-4DB2-BD59-A6C34878D82A}">
                    <a16:rowId xmlns:a16="http://schemas.microsoft.com/office/drawing/2014/main" val="1764085075"/>
                  </a:ext>
                </a:extLst>
              </a:tr>
              <a:tr h="2718270">
                <a:tc>
                  <a:txBody>
                    <a:bodyPr/>
                    <a:lstStyle/>
                    <a:p>
                      <a:pPr algn="just"/>
                      <a:r>
                        <a:rPr lang="en-IN" sz="1800" kern="1200" dirty="0">
                          <a:solidFill>
                            <a:schemeClr val="dk1"/>
                          </a:solidFill>
                          <a:effectLst/>
                          <a:latin typeface="Georgia" panose="02040502050405020303" pitchFamily="18" charset="0"/>
                          <a:ea typeface="+mn-ea"/>
                          <a:cs typeface="+mn-cs"/>
                        </a:rPr>
                        <a:t>Section 4(2)(I)(D)</a:t>
                      </a:r>
                    </a:p>
                    <a:p>
                      <a:pPr algn="just"/>
                      <a:r>
                        <a:rPr lang="en-IN" sz="1800" kern="1200" dirty="0">
                          <a:solidFill>
                            <a:schemeClr val="dk1"/>
                          </a:solidFill>
                          <a:effectLst/>
                          <a:latin typeface="Georgia" panose="02040502050405020303" pitchFamily="18" charset="0"/>
                          <a:ea typeface="+mn-ea"/>
                          <a:cs typeface="+mn-cs"/>
                        </a:rPr>
                        <a:t>that seventy percent of the amounts realised for the real estate project from the allottes, from time to time shall be deposited in a separate bank account to be maintained in a </a:t>
                      </a:r>
                      <a:r>
                        <a:rPr lang="en-IN" sz="1800" u="sng" kern="1200" dirty="0">
                          <a:solidFill>
                            <a:schemeClr val="dk1"/>
                          </a:solidFill>
                          <a:effectLst/>
                          <a:latin typeface="Georgia" panose="02040502050405020303" pitchFamily="18" charset="0"/>
                          <a:ea typeface="+mn-ea"/>
                          <a:cs typeface="+mn-cs"/>
                        </a:rPr>
                        <a:t>schedule bank </a:t>
                      </a:r>
                      <a:r>
                        <a:rPr lang="en-IN" sz="1800" kern="1200" dirty="0">
                          <a:solidFill>
                            <a:schemeClr val="dk1"/>
                          </a:solidFill>
                          <a:effectLst/>
                          <a:latin typeface="Georgia" panose="02040502050405020303" pitchFamily="18" charset="0"/>
                          <a:ea typeface="+mn-ea"/>
                          <a:cs typeface="+mn-cs"/>
                        </a:rPr>
                        <a:t>to cover the cost of construction and the land cost and shall be used only for that purpose.</a:t>
                      </a:r>
                    </a:p>
                    <a:p>
                      <a:endParaRPr lang="en-IN" dirty="0"/>
                    </a:p>
                  </a:txBody>
                  <a:tcPr/>
                </a:tc>
                <a:tc>
                  <a:txBody>
                    <a:bodyPr/>
                    <a:lstStyle/>
                    <a:p>
                      <a:pPr lvl="0"/>
                      <a:r>
                        <a:rPr lang="en-IN" sz="1800" kern="1200" dirty="0">
                          <a:solidFill>
                            <a:schemeClr val="dk1"/>
                          </a:solidFill>
                          <a:effectLst/>
                          <a:latin typeface="Georgia" panose="02040502050405020303" pitchFamily="18" charset="0"/>
                          <a:ea typeface="+mn-ea"/>
                          <a:cs typeface="+mn-cs"/>
                        </a:rPr>
                        <a:t>Account should be open in schedule bank.</a:t>
                      </a:r>
                    </a:p>
                    <a:p>
                      <a:pPr lvl="0"/>
                      <a:r>
                        <a:rPr lang="en-IN" sz="1800" kern="1200" dirty="0">
                          <a:solidFill>
                            <a:schemeClr val="dk1"/>
                          </a:solidFill>
                          <a:effectLst/>
                          <a:latin typeface="Georgia" panose="02040502050405020303" pitchFamily="18" charset="0"/>
                          <a:ea typeface="+mn-ea"/>
                          <a:cs typeface="+mn-cs"/>
                        </a:rPr>
                        <a:t>If account is open with Cooperative bank and if it is not schedule bank, then this will be considered as violation of Act. Promoter need to check the status of cooperative bank whether it is schedule bank or not.</a:t>
                      </a:r>
                    </a:p>
                    <a:p>
                      <a:pPr lvl="0"/>
                      <a:r>
                        <a:rPr lang="en-IN" sz="1800" kern="1200" dirty="0">
                          <a:solidFill>
                            <a:schemeClr val="dk1"/>
                          </a:solidFill>
                          <a:effectLst/>
                          <a:latin typeface="Georgia" panose="02040502050405020303" pitchFamily="18" charset="0"/>
                          <a:ea typeface="+mn-ea"/>
                          <a:cs typeface="+mn-cs"/>
                        </a:rPr>
                        <a:t>Seventy percent of fund collected from customers has to be deposited in this account.</a:t>
                      </a:r>
                    </a:p>
                    <a:p>
                      <a:endParaRPr lang="en-IN" dirty="0"/>
                    </a:p>
                  </a:txBody>
                  <a:tcPr/>
                </a:tc>
                <a:extLst>
                  <a:ext uri="{0D108BD9-81ED-4DB2-BD59-A6C34878D82A}">
                    <a16:rowId xmlns:a16="http://schemas.microsoft.com/office/drawing/2014/main" val="4147111319"/>
                  </a:ext>
                </a:extLst>
              </a:tr>
              <a:tr h="293867">
                <a:tc>
                  <a:txBody>
                    <a:bodyPr/>
                    <a:lstStyle/>
                    <a:p>
                      <a:endParaRPr lang="en-IN" dirty="0"/>
                    </a:p>
                  </a:txBody>
                  <a:tcPr/>
                </a:tc>
                <a:tc>
                  <a:txBody>
                    <a:bodyPr/>
                    <a:lstStyle/>
                    <a:p>
                      <a:endParaRPr lang="en-IN" dirty="0"/>
                    </a:p>
                  </a:txBody>
                  <a:tcPr/>
                </a:tc>
                <a:extLst>
                  <a:ext uri="{0D108BD9-81ED-4DB2-BD59-A6C34878D82A}">
                    <a16:rowId xmlns:a16="http://schemas.microsoft.com/office/drawing/2014/main" val="2550656254"/>
                  </a:ext>
                </a:extLst>
              </a:tr>
              <a:tr h="293867">
                <a:tc>
                  <a:txBody>
                    <a:bodyPr/>
                    <a:lstStyle/>
                    <a:p>
                      <a:endParaRPr lang="en-IN" dirty="0"/>
                    </a:p>
                  </a:txBody>
                  <a:tcPr/>
                </a:tc>
                <a:tc>
                  <a:txBody>
                    <a:bodyPr/>
                    <a:lstStyle/>
                    <a:p>
                      <a:endParaRPr lang="en-IN" dirty="0"/>
                    </a:p>
                  </a:txBody>
                  <a:tcPr/>
                </a:tc>
                <a:extLst>
                  <a:ext uri="{0D108BD9-81ED-4DB2-BD59-A6C34878D82A}">
                    <a16:rowId xmlns:a16="http://schemas.microsoft.com/office/drawing/2014/main" val="973734007"/>
                  </a:ext>
                </a:extLst>
              </a:tr>
            </a:tbl>
          </a:graphicData>
        </a:graphic>
      </p:graphicFrame>
    </p:spTree>
    <p:extLst>
      <p:ext uri="{BB962C8B-B14F-4D97-AF65-F5344CB8AC3E}">
        <p14:creationId xmlns:p14="http://schemas.microsoft.com/office/powerpoint/2010/main" val="37429084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Offences, Penalties and Adjudication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4001903"/>
              </p:ext>
            </p:extLst>
          </p:nvPr>
        </p:nvGraphicFramePr>
        <p:xfrm>
          <a:off x="2589213" y="2146479"/>
          <a:ext cx="8915400" cy="3403600"/>
        </p:xfrm>
        <a:graphic>
          <a:graphicData uri="http://schemas.openxmlformats.org/drawingml/2006/table">
            <a:tbl>
              <a:tblPr firstRow="1" bandRow="1">
                <a:tableStyleId>{5C22544A-7EE6-4342-B048-85BDC9FD1C3A}</a:tableStyleId>
              </a:tblPr>
              <a:tblGrid>
                <a:gridCol w="4457700">
                  <a:extLst>
                    <a:ext uri="{9D8B030D-6E8A-4147-A177-3AD203B41FA5}">
                      <a16:colId xmlns:a16="http://schemas.microsoft.com/office/drawing/2014/main" val="20000"/>
                    </a:ext>
                  </a:extLst>
                </a:gridCol>
                <a:gridCol w="4457700">
                  <a:extLst>
                    <a:ext uri="{9D8B030D-6E8A-4147-A177-3AD203B41FA5}">
                      <a16:colId xmlns:a16="http://schemas.microsoft.com/office/drawing/2014/main" val="20001"/>
                    </a:ext>
                  </a:extLst>
                </a:gridCol>
              </a:tblGrid>
              <a:tr h="370840">
                <a:tc>
                  <a:txBody>
                    <a:bodyPr/>
                    <a:lstStyle/>
                    <a:p>
                      <a:r>
                        <a:rPr lang="en-IN" dirty="0">
                          <a:latin typeface="Georgia" panose="02040502050405020303" pitchFamily="18" charset="0"/>
                        </a:rPr>
                        <a:t>Section</a:t>
                      </a:r>
                    </a:p>
                  </a:txBody>
                  <a:tcPr/>
                </a:tc>
                <a:tc>
                  <a:txBody>
                    <a:bodyPr/>
                    <a:lstStyle/>
                    <a:p>
                      <a:r>
                        <a:rPr lang="en-IN" dirty="0">
                          <a:latin typeface="Georgia" panose="02040502050405020303" pitchFamily="18" charset="0"/>
                        </a:rPr>
                        <a:t>Penal Action as per Act</a:t>
                      </a:r>
                    </a:p>
                  </a:txBody>
                  <a:tcPr/>
                </a:tc>
                <a:extLst>
                  <a:ext uri="{0D108BD9-81ED-4DB2-BD59-A6C34878D82A}">
                    <a16:rowId xmlns:a16="http://schemas.microsoft.com/office/drawing/2014/main" val="10000"/>
                  </a:ext>
                </a:extLst>
              </a:tr>
              <a:tr h="370840">
                <a:tc>
                  <a:txBody>
                    <a:bodyPr/>
                    <a:lstStyle/>
                    <a:p>
                      <a:r>
                        <a:rPr lang="en-IN" dirty="0">
                          <a:latin typeface="Georgia" panose="02040502050405020303" pitchFamily="18" charset="0"/>
                        </a:rPr>
                        <a:t>Section 3</a:t>
                      </a:r>
                      <a:r>
                        <a:rPr lang="en-IN" baseline="0" dirty="0">
                          <a:latin typeface="Georgia" panose="02040502050405020303" pitchFamily="18" charset="0"/>
                        </a:rPr>
                        <a:t> -for registration</a:t>
                      </a:r>
                      <a:endParaRPr lang="en-IN" dirty="0">
                        <a:latin typeface="Georgia" panose="02040502050405020303" pitchFamily="18" charset="0"/>
                      </a:endParaRPr>
                    </a:p>
                  </a:txBody>
                  <a:tcPr/>
                </a:tc>
                <a:tc>
                  <a:txBody>
                    <a:bodyPr/>
                    <a:lstStyle/>
                    <a:p>
                      <a:r>
                        <a:rPr lang="en-IN" dirty="0">
                          <a:latin typeface="Georgia" panose="02040502050405020303" pitchFamily="18" charset="0"/>
                        </a:rPr>
                        <a:t>10% of Estimated Cost</a:t>
                      </a:r>
                    </a:p>
                  </a:txBody>
                  <a:tcPr/>
                </a:tc>
                <a:extLst>
                  <a:ext uri="{0D108BD9-81ED-4DB2-BD59-A6C34878D82A}">
                    <a16:rowId xmlns:a16="http://schemas.microsoft.com/office/drawing/2014/main" val="10001"/>
                  </a:ext>
                </a:extLst>
              </a:tr>
              <a:tr h="370840">
                <a:tc>
                  <a:txBody>
                    <a:bodyPr/>
                    <a:lstStyle/>
                    <a:p>
                      <a:r>
                        <a:rPr lang="en-IN" dirty="0">
                          <a:latin typeface="Georgia" panose="02040502050405020303" pitchFamily="18" charset="0"/>
                        </a:rPr>
                        <a:t>Section</a:t>
                      </a:r>
                      <a:r>
                        <a:rPr lang="en-IN" baseline="0" dirty="0">
                          <a:latin typeface="Georgia" panose="02040502050405020303" pitchFamily="18" charset="0"/>
                        </a:rPr>
                        <a:t> 3 -for non registration – continuous offence</a:t>
                      </a:r>
                      <a:endParaRPr lang="en-IN" dirty="0">
                        <a:latin typeface="Georgia" panose="02040502050405020303" pitchFamily="18" charset="0"/>
                      </a:endParaRPr>
                    </a:p>
                  </a:txBody>
                  <a:tcPr/>
                </a:tc>
                <a:tc>
                  <a:txBody>
                    <a:bodyPr/>
                    <a:lstStyle/>
                    <a:p>
                      <a:r>
                        <a:rPr lang="en-IN" dirty="0">
                          <a:latin typeface="Georgia" panose="02040502050405020303" pitchFamily="18" charset="0"/>
                        </a:rPr>
                        <a:t>Imprisonment up to 3 Years or with fine up to further 10% or with both</a:t>
                      </a:r>
                    </a:p>
                  </a:txBody>
                  <a:tcPr/>
                </a:tc>
                <a:extLst>
                  <a:ext uri="{0D108BD9-81ED-4DB2-BD59-A6C34878D82A}">
                    <a16:rowId xmlns:a16="http://schemas.microsoft.com/office/drawing/2014/main" val="10002"/>
                  </a:ext>
                </a:extLst>
              </a:tr>
              <a:tr h="370840">
                <a:tc>
                  <a:txBody>
                    <a:bodyPr/>
                    <a:lstStyle/>
                    <a:p>
                      <a:r>
                        <a:rPr lang="en-IN" dirty="0">
                          <a:latin typeface="Georgia" panose="02040502050405020303" pitchFamily="18" charset="0"/>
                        </a:rPr>
                        <a:t>Section 4- for giving false information </a:t>
                      </a:r>
                    </a:p>
                  </a:txBody>
                  <a:tcPr/>
                </a:tc>
                <a:tc>
                  <a:txBody>
                    <a:bodyPr/>
                    <a:lstStyle/>
                    <a:p>
                      <a:r>
                        <a:rPr lang="en-IN" dirty="0">
                          <a:latin typeface="Georgia" panose="02040502050405020303" pitchFamily="18" charset="0"/>
                        </a:rPr>
                        <a:t>5% of Estimated</a:t>
                      </a:r>
                      <a:r>
                        <a:rPr lang="en-IN" baseline="0" dirty="0">
                          <a:latin typeface="Georgia" panose="02040502050405020303" pitchFamily="18" charset="0"/>
                        </a:rPr>
                        <a:t> Cost</a:t>
                      </a:r>
                      <a:endParaRPr lang="en-IN" dirty="0">
                        <a:latin typeface="Georgia" panose="02040502050405020303" pitchFamily="18" charset="0"/>
                      </a:endParaRPr>
                    </a:p>
                  </a:txBody>
                  <a:tcPr/>
                </a:tc>
                <a:extLst>
                  <a:ext uri="{0D108BD9-81ED-4DB2-BD59-A6C34878D82A}">
                    <a16:rowId xmlns:a16="http://schemas.microsoft.com/office/drawing/2014/main" val="10003"/>
                  </a:ext>
                </a:extLst>
              </a:tr>
              <a:tr h="370840">
                <a:tc>
                  <a:txBody>
                    <a:bodyPr/>
                    <a:lstStyle/>
                    <a:p>
                      <a:r>
                        <a:rPr lang="en-IN" dirty="0">
                          <a:latin typeface="Georgia" panose="02040502050405020303" pitchFamily="18" charset="0"/>
                        </a:rPr>
                        <a:t>Other section of Act</a:t>
                      </a:r>
                    </a:p>
                  </a:txBody>
                  <a:tcPr/>
                </a:tc>
                <a:tc>
                  <a:txBody>
                    <a:bodyPr/>
                    <a:lstStyle/>
                    <a:p>
                      <a:r>
                        <a:rPr lang="en-IN" dirty="0">
                          <a:latin typeface="Georgia" panose="02040502050405020303" pitchFamily="18" charset="0"/>
                        </a:rPr>
                        <a:t>5% of Estimated Cost</a:t>
                      </a:r>
                    </a:p>
                  </a:txBody>
                  <a:tcPr/>
                </a:tc>
                <a:extLst>
                  <a:ext uri="{0D108BD9-81ED-4DB2-BD59-A6C34878D82A}">
                    <a16:rowId xmlns:a16="http://schemas.microsoft.com/office/drawing/2014/main" val="10004"/>
                  </a:ext>
                </a:extLst>
              </a:tr>
              <a:tr h="370840">
                <a:tc>
                  <a:txBody>
                    <a:bodyPr/>
                    <a:lstStyle/>
                    <a:p>
                      <a:r>
                        <a:rPr lang="en-IN" dirty="0">
                          <a:latin typeface="Georgia" panose="02040502050405020303" pitchFamily="18" charset="0"/>
                        </a:rPr>
                        <a:t>Failure to comply with order or</a:t>
                      </a:r>
                      <a:r>
                        <a:rPr lang="en-IN" baseline="0" dirty="0">
                          <a:latin typeface="Georgia" panose="02040502050405020303" pitchFamily="18" charset="0"/>
                        </a:rPr>
                        <a:t> direction of RERA authority</a:t>
                      </a:r>
                      <a:endParaRPr lang="en-IN" dirty="0">
                        <a:latin typeface="Georgia" panose="02040502050405020303" pitchFamily="18" charset="0"/>
                      </a:endParaRPr>
                    </a:p>
                  </a:txBody>
                  <a:tcPr/>
                </a:tc>
                <a:tc>
                  <a:txBody>
                    <a:bodyPr/>
                    <a:lstStyle/>
                    <a:p>
                      <a:r>
                        <a:rPr lang="en-IN" dirty="0">
                          <a:latin typeface="Georgia" panose="02040502050405020303" pitchFamily="18" charset="0"/>
                        </a:rPr>
                        <a:t>Maximum up to 5%</a:t>
                      </a:r>
                      <a:r>
                        <a:rPr lang="en-IN" baseline="0" dirty="0">
                          <a:latin typeface="Georgia" panose="02040502050405020303" pitchFamily="18" charset="0"/>
                        </a:rPr>
                        <a:t> of Estimated Cost</a:t>
                      </a:r>
                      <a:endParaRPr lang="en-IN" dirty="0">
                        <a:latin typeface="Georgia" panose="02040502050405020303" pitchFamily="18" charset="0"/>
                      </a:endParaRPr>
                    </a:p>
                  </a:txBody>
                  <a:tcPr/>
                </a:tc>
                <a:extLst>
                  <a:ext uri="{0D108BD9-81ED-4DB2-BD59-A6C34878D82A}">
                    <a16:rowId xmlns:a16="http://schemas.microsoft.com/office/drawing/2014/main" val="10005"/>
                  </a:ext>
                </a:extLst>
              </a:tr>
              <a:tr h="370840">
                <a:tc>
                  <a:txBody>
                    <a:bodyPr/>
                    <a:lstStyle/>
                    <a:p>
                      <a:r>
                        <a:rPr lang="en-IN" dirty="0">
                          <a:latin typeface="Georgia" panose="02040502050405020303" pitchFamily="18" charset="0"/>
                        </a:rPr>
                        <a:t>Failure to comply with</a:t>
                      </a:r>
                      <a:r>
                        <a:rPr lang="en-IN" baseline="0" dirty="0">
                          <a:latin typeface="Georgia" panose="02040502050405020303" pitchFamily="18" charset="0"/>
                        </a:rPr>
                        <a:t> order of direction of Appellate Authority</a:t>
                      </a:r>
                      <a:endParaRPr lang="en-IN" dirty="0">
                        <a:latin typeface="Georgia" panose="02040502050405020303" pitchFamily="18" charset="0"/>
                      </a:endParaRPr>
                    </a:p>
                  </a:txBody>
                  <a:tcPr/>
                </a:tc>
                <a:tc>
                  <a:txBody>
                    <a:bodyPr/>
                    <a:lstStyle/>
                    <a:p>
                      <a:r>
                        <a:rPr lang="en-IN" dirty="0">
                          <a:latin typeface="Georgia" panose="02040502050405020303" pitchFamily="18" charset="0"/>
                        </a:rPr>
                        <a:t>Imprisonment up to 3</a:t>
                      </a:r>
                      <a:r>
                        <a:rPr lang="en-IN" baseline="0" dirty="0">
                          <a:latin typeface="Georgia" panose="02040502050405020303" pitchFamily="18" charset="0"/>
                        </a:rPr>
                        <a:t> years or with fine up to further 10% or with both</a:t>
                      </a:r>
                      <a:endParaRPr lang="en-IN" dirty="0">
                        <a:latin typeface="Georgia" panose="02040502050405020303" pitchFamily="18"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8016076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Financial institutions/Banks Requirements from builder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Need to submit RERA registration certificate before issue of APF for site.</a:t>
            </a:r>
          </a:p>
          <a:p>
            <a:pPr>
              <a:buFont typeface="Wingdings" panose="05000000000000000000" pitchFamily="2" charset="2"/>
              <a:buChar char="Ø"/>
            </a:pPr>
            <a:r>
              <a:rPr lang="en-IN" dirty="0">
                <a:latin typeface="Georgia" panose="02040502050405020303" pitchFamily="18" charset="0"/>
              </a:rPr>
              <a:t>Yearly submission of Audited accounts to make sure that 70%  fund of project utilised for Project Cost ( Land and Construction Cost).</a:t>
            </a:r>
          </a:p>
          <a:p>
            <a:pPr>
              <a:buFont typeface="Wingdings" panose="05000000000000000000" pitchFamily="2" charset="2"/>
              <a:buChar char="Ø"/>
            </a:pPr>
            <a:r>
              <a:rPr lang="en-IN" dirty="0">
                <a:latin typeface="Georgia" panose="02040502050405020303" pitchFamily="18" charset="0"/>
              </a:rPr>
              <a:t>Regular check up of Website of RERA Authority by FI/Banks to make sure that registration is active and there are no negative remarks on Project.</a:t>
            </a:r>
          </a:p>
          <a:p>
            <a:pPr>
              <a:buFont typeface="Wingdings" panose="05000000000000000000" pitchFamily="2" charset="2"/>
              <a:buChar char="Ø"/>
            </a:pPr>
            <a:r>
              <a:rPr lang="en-IN" dirty="0">
                <a:latin typeface="Georgia" panose="02040502050405020303" pitchFamily="18" charset="0"/>
              </a:rPr>
              <a:t>Declaration from promoter that all the requirements of RERA Act will be followed throughout the Project tenure and any deviation or any non compliance will be the sole responsibility of builder.	</a:t>
            </a:r>
          </a:p>
          <a:p>
            <a:pPr>
              <a:buFont typeface="Wingdings" panose="05000000000000000000" pitchFamily="2" charset="2"/>
              <a:buChar char="Ø"/>
            </a:pPr>
            <a:endParaRPr lang="en-IN" dirty="0"/>
          </a:p>
        </p:txBody>
      </p:sp>
    </p:spTree>
    <p:extLst>
      <p:ext uri="{BB962C8B-B14F-4D97-AF65-F5344CB8AC3E}">
        <p14:creationId xmlns:p14="http://schemas.microsoft.com/office/powerpoint/2010/main" val="33695539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latin typeface="Georgia" panose="02040502050405020303" pitchFamily="18" charset="0"/>
              </a:rPr>
              <a:t>Rules of RERA by Gujarat Government	</a:t>
            </a:r>
            <a:br>
              <a:rPr lang="en-IN" dirty="0"/>
            </a:br>
            <a:br>
              <a:rPr lang="en-IN" dirty="0"/>
            </a:br>
            <a:br>
              <a:rPr lang="en-IN" dirty="0"/>
            </a:br>
            <a:endParaRPr lang="en-IN"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Rule 1- Short title and Commencement	</a:t>
            </a:r>
          </a:p>
          <a:p>
            <a:pPr>
              <a:buFont typeface="Wingdings" panose="05000000000000000000" pitchFamily="2" charset="2"/>
              <a:buChar char="Ø"/>
            </a:pPr>
            <a:r>
              <a:rPr lang="en-IN" dirty="0">
                <a:latin typeface="Georgia" panose="02040502050405020303" pitchFamily="18" charset="0"/>
              </a:rPr>
              <a:t>Rule 2-Deffinitions	</a:t>
            </a:r>
          </a:p>
          <a:p>
            <a:pPr>
              <a:buFont typeface="Wingdings" panose="05000000000000000000" pitchFamily="2" charset="2"/>
              <a:buChar char="Ø"/>
            </a:pPr>
            <a:r>
              <a:rPr lang="en-IN" dirty="0">
                <a:latin typeface="Georgia" panose="02040502050405020303" pitchFamily="18" charset="0"/>
              </a:rPr>
              <a:t>Rule 3-Information and documents to be furnished by promoter for registration of project</a:t>
            </a:r>
          </a:p>
          <a:p>
            <a:pPr>
              <a:buFont typeface="Wingdings" panose="05000000000000000000" pitchFamily="2" charset="2"/>
              <a:buChar char="Ø"/>
            </a:pPr>
            <a:r>
              <a:rPr lang="en-IN" dirty="0">
                <a:latin typeface="Georgia" panose="02040502050405020303" pitchFamily="18" charset="0"/>
              </a:rPr>
              <a:t>Rule 4-Disclosure by promoters of ongoing projects</a:t>
            </a:r>
          </a:p>
          <a:p>
            <a:pPr lvl="1">
              <a:buFont typeface="Wingdings" panose="05000000000000000000" pitchFamily="2" charset="2"/>
              <a:buChar char="Ø"/>
            </a:pPr>
            <a:r>
              <a:rPr lang="en-IN" dirty="0">
                <a:latin typeface="Georgia" panose="02040502050405020303" pitchFamily="18" charset="0"/>
              </a:rPr>
              <a:t>Original sanctioned Plans, Layout and specifications</a:t>
            </a:r>
          </a:p>
          <a:p>
            <a:pPr lvl="1">
              <a:buFont typeface="Wingdings" panose="05000000000000000000" pitchFamily="2" charset="2"/>
              <a:buChar char="Ø"/>
            </a:pPr>
            <a:r>
              <a:rPr lang="en-IN" dirty="0">
                <a:latin typeface="Georgia" panose="02040502050405020303" pitchFamily="18" charset="0"/>
              </a:rPr>
              <a:t>Total Advance collected and balance to be collected</a:t>
            </a:r>
          </a:p>
          <a:p>
            <a:pPr lvl="1">
              <a:buFont typeface="Wingdings" panose="05000000000000000000" pitchFamily="2" charset="2"/>
              <a:buChar char="Ø"/>
            </a:pPr>
            <a:r>
              <a:rPr lang="en-IN" dirty="0">
                <a:latin typeface="Georgia" panose="02040502050405020303" pitchFamily="18" charset="0"/>
              </a:rPr>
              <a:t>Status of project – Development and period required to complete the project. To be certified by engineer.</a:t>
            </a:r>
          </a:p>
          <a:p>
            <a:pPr>
              <a:buFont typeface="Wingdings" panose="05000000000000000000" pitchFamily="2" charset="2"/>
              <a:buChar char="Ø"/>
            </a:pPr>
            <a:r>
              <a:rPr lang="en-IN" dirty="0">
                <a:latin typeface="Georgia" panose="02040502050405020303" pitchFamily="18" charset="0"/>
              </a:rPr>
              <a:t>Rule 5-Withdrawal of sums deposited in separate accounts</a:t>
            </a:r>
          </a:p>
        </p:txBody>
      </p:sp>
    </p:spTree>
    <p:extLst>
      <p:ext uri="{BB962C8B-B14F-4D97-AF65-F5344CB8AC3E}">
        <p14:creationId xmlns:p14="http://schemas.microsoft.com/office/powerpoint/2010/main" val="979232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Rules of RERA by Gujarat Government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Rule 6 – Grant or rejection of registration of the project.</a:t>
            </a:r>
          </a:p>
          <a:p>
            <a:pPr>
              <a:buFont typeface="Wingdings" panose="05000000000000000000" pitchFamily="2" charset="2"/>
              <a:buChar char="Ø"/>
            </a:pPr>
            <a:r>
              <a:rPr lang="en-IN" dirty="0">
                <a:latin typeface="Georgia" panose="02040502050405020303" pitchFamily="18" charset="0"/>
              </a:rPr>
              <a:t>Rule 7 – Extension of registration of the project.</a:t>
            </a:r>
          </a:p>
          <a:p>
            <a:pPr lvl="1">
              <a:buFont typeface="Wingdings" panose="05000000000000000000" pitchFamily="2" charset="2"/>
              <a:buChar char="Ø"/>
            </a:pPr>
            <a:r>
              <a:rPr lang="en-IN" dirty="0">
                <a:latin typeface="Georgia" panose="02040502050405020303" pitchFamily="18" charset="0"/>
              </a:rPr>
              <a:t> 50% fees payable New Registration	</a:t>
            </a:r>
          </a:p>
          <a:p>
            <a:pPr lvl="1">
              <a:buFont typeface="Wingdings" panose="05000000000000000000" pitchFamily="2" charset="2"/>
              <a:buChar char="Ø"/>
            </a:pPr>
            <a:r>
              <a:rPr lang="en-IN" dirty="0">
                <a:latin typeface="Georgia" panose="02040502050405020303" pitchFamily="18" charset="0"/>
              </a:rPr>
              <a:t>Government can give waiver if extension is due to force majeure</a:t>
            </a:r>
          </a:p>
          <a:p>
            <a:pPr>
              <a:buFont typeface="Wingdings" panose="05000000000000000000" pitchFamily="2" charset="2"/>
              <a:buChar char="Ø"/>
            </a:pPr>
            <a:r>
              <a:rPr lang="en-IN" dirty="0">
                <a:latin typeface="Georgia" panose="02040502050405020303" pitchFamily="18" charset="0"/>
              </a:rPr>
              <a:t>Rule 8-Revocation of Registration of the project.</a:t>
            </a:r>
          </a:p>
          <a:p>
            <a:pPr lvl="1">
              <a:buFont typeface="Wingdings" panose="05000000000000000000" pitchFamily="2" charset="2"/>
              <a:buChar char="Ø"/>
            </a:pPr>
            <a:r>
              <a:rPr lang="en-IN" dirty="0">
                <a:latin typeface="Georgia" panose="02040502050405020303" pitchFamily="18" charset="0"/>
              </a:rPr>
              <a:t>After giving opportunity of hearing to Builder, Authority may cancel the registration.</a:t>
            </a:r>
          </a:p>
          <a:p>
            <a:pPr lvl="1">
              <a:buFont typeface="Wingdings" panose="05000000000000000000" pitchFamily="2" charset="2"/>
              <a:buChar char="Ø"/>
            </a:pPr>
            <a:r>
              <a:rPr lang="en-IN" dirty="0">
                <a:latin typeface="Georgia" panose="02040502050405020303" pitchFamily="18" charset="0"/>
              </a:rPr>
              <a:t>On cancellation authority will give first right of refusal to association of allottee to complete the balance construction.</a:t>
            </a:r>
          </a:p>
          <a:p>
            <a:pPr lvl="1">
              <a:buFont typeface="Wingdings" panose="05000000000000000000" pitchFamily="2" charset="2"/>
              <a:buChar char="Ø"/>
            </a:pPr>
            <a:r>
              <a:rPr lang="en-IN" dirty="0">
                <a:latin typeface="Georgia" panose="02040502050405020303" pitchFamily="18" charset="0"/>
              </a:rPr>
              <a:t>After refusal by association of allottee, authority will decide how to 			    complete balance work.</a:t>
            </a:r>
          </a:p>
          <a:p>
            <a:pPr marL="0" indent="0">
              <a:buNone/>
            </a:pPr>
            <a:endParaRPr lang="en-IN" dirty="0"/>
          </a:p>
        </p:txBody>
      </p:sp>
    </p:spTree>
    <p:extLst>
      <p:ext uri="{BB962C8B-B14F-4D97-AF65-F5344CB8AC3E}">
        <p14:creationId xmlns:p14="http://schemas.microsoft.com/office/powerpoint/2010/main" val="15530971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Rules of RERA by Gujarat Government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Rule 9 -Agreement to Sale</a:t>
            </a:r>
          </a:p>
          <a:p>
            <a:pPr lvl="1">
              <a:buFont typeface="Wingdings" panose="05000000000000000000" pitchFamily="2" charset="2"/>
              <a:buChar char="Ø"/>
            </a:pPr>
            <a:r>
              <a:rPr lang="en-IN" dirty="0">
                <a:latin typeface="Georgia" panose="02040502050405020303" pitchFamily="18" charset="0"/>
              </a:rPr>
              <a:t>The format is define in Annexure A of Rule -9. Builder and Customers can change the format if they agree provided that it should not violate the provisions of the Act.</a:t>
            </a:r>
          </a:p>
          <a:p>
            <a:pPr>
              <a:buFont typeface="Wingdings" panose="05000000000000000000" pitchFamily="2" charset="2"/>
              <a:buChar char="Ø"/>
            </a:pPr>
            <a:r>
              <a:rPr lang="en-IN" dirty="0">
                <a:latin typeface="Georgia" panose="02040502050405020303" pitchFamily="18" charset="0"/>
              </a:rPr>
              <a:t>Rule 10 to 15 –Real Estate agent</a:t>
            </a:r>
          </a:p>
          <a:p>
            <a:pPr>
              <a:buFont typeface="Wingdings" panose="05000000000000000000" pitchFamily="2" charset="2"/>
              <a:buChar char="Ø"/>
            </a:pPr>
            <a:r>
              <a:rPr lang="en-IN" dirty="0">
                <a:latin typeface="Georgia" panose="02040502050405020303" pitchFamily="18" charset="0"/>
              </a:rPr>
              <a:t>Rule 16- Rate of Interest payable by the promoter and Allottee.</a:t>
            </a:r>
          </a:p>
          <a:p>
            <a:pPr lvl="1">
              <a:buFont typeface="Wingdings" panose="05000000000000000000" pitchFamily="2" charset="2"/>
              <a:buChar char="Ø"/>
            </a:pPr>
            <a:r>
              <a:rPr lang="en-IN" dirty="0">
                <a:latin typeface="Georgia" panose="02040502050405020303" pitchFamily="18" charset="0"/>
              </a:rPr>
              <a:t> Interest as agreed between both</a:t>
            </a:r>
          </a:p>
          <a:p>
            <a:pPr lvl="1">
              <a:buFont typeface="Wingdings" panose="05000000000000000000" pitchFamily="2" charset="2"/>
              <a:buChar char="Ø"/>
            </a:pPr>
            <a:r>
              <a:rPr lang="en-IN" dirty="0">
                <a:latin typeface="Georgia" panose="02040502050405020303" pitchFamily="18" charset="0"/>
              </a:rPr>
              <a:t>MCLR of SBI plus 2% - if it is not agreed. 	</a:t>
            </a:r>
          </a:p>
          <a:p>
            <a:pPr>
              <a:buFont typeface="Wingdings" panose="05000000000000000000" pitchFamily="2" charset="2"/>
              <a:buChar char="Ø"/>
            </a:pPr>
            <a:r>
              <a:rPr lang="en-IN" dirty="0">
                <a:latin typeface="Georgia" panose="02040502050405020303" pitchFamily="18" charset="0"/>
              </a:rPr>
              <a:t>Rule 17-Timelines of Refunds</a:t>
            </a:r>
          </a:p>
          <a:p>
            <a:pPr lvl="1">
              <a:buFont typeface="Wingdings" panose="05000000000000000000" pitchFamily="2" charset="2"/>
              <a:buChar char="Ø"/>
            </a:pPr>
            <a:r>
              <a:rPr lang="en-IN" dirty="0">
                <a:latin typeface="Georgia" panose="02040502050405020303" pitchFamily="18" charset="0"/>
              </a:rPr>
              <a:t>To refund with in 45 days it becomes due.</a:t>
            </a:r>
          </a:p>
          <a:p>
            <a:pPr marL="0" indent="0">
              <a:buNone/>
            </a:pPr>
            <a:endParaRPr lang="en-IN" dirty="0">
              <a:latin typeface="Georgia" panose="02040502050405020303" pitchFamily="18" charset="0"/>
            </a:endParaRPr>
          </a:p>
        </p:txBody>
      </p:sp>
    </p:spTree>
    <p:extLst>
      <p:ext uri="{BB962C8B-B14F-4D97-AF65-F5344CB8AC3E}">
        <p14:creationId xmlns:p14="http://schemas.microsoft.com/office/powerpoint/2010/main" val="35704621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33346"/>
            <a:ext cx="8911687" cy="1280890"/>
          </a:xfrm>
        </p:spPr>
        <p:txBody>
          <a:bodyPr>
            <a:normAutofit/>
          </a:bodyPr>
          <a:lstStyle/>
          <a:p>
            <a:r>
              <a:rPr lang="en-IN" dirty="0">
                <a:latin typeface="Georgia" panose="02040502050405020303" pitchFamily="18" charset="0"/>
              </a:rPr>
              <a:t>Rule 9 Agreement for sale in Prescribed format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IN" dirty="0">
                <a:latin typeface="Georgia" panose="02040502050405020303" pitchFamily="18" charset="0"/>
              </a:rPr>
              <a:t>The format is define in Annexure A of Rule -9. Builder and Customers can</a:t>
            </a:r>
          </a:p>
          <a:p>
            <a:pPr marL="0" indent="0">
              <a:buNone/>
            </a:pPr>
            <a:r>
              <a:rPr lang="en-IN" dirty="0">
                <a:latin typeface="Georgia" panose="02040502050405020303" pitchFamily="18" charset="0"/>
              </a:rPr>
              <a:t>      change the format provided that the said agreement for sale shall not     	</a:t>
            </a:r>
          </a:p>
          <a:p>
            <a:pPr marL="0" indent="0">
              <a:buNone/>
            </a:pPr>
            <a:r>
              <a:rPr lang="en-IN" dirty="0">
                <a:latin typeface="Georgia" panose="02040502050405020303" pitchFamily="18" charset="0"/>
              </a:rPr>
              <a:t>      violate the provisions of the Act or the rules and regulations of the Act.</a:t>
            </a:r>
          </a:p>
          <a:p>
            <a:pPr>
              <a:buFont typeface="Wingdings" panose="05000000000000000000" pitchFamily="2" charset="2"/>
              <a:buChar char="Ø"/>
            </a:pPr>
            <a:r>
              <a:rPr lang="en-IN" dirty="0">
                <a:latin typeface="Georgia" panose="02040502050405020303" pitchFamily="18" charset="0"/>
              </a:rPr>
              <a:t>Important points to be covered in agreement to sale</a:t>
            </a:r>
          </a:p>
          <a:p>
            <a:pPr lvl="1">
              <a:buFont typeface="Wingdings" panose="05000000000000000000" pitchFamily="2" charset="2"/>
              <a:buChar char="Ø"/>
            </a:pPr>
            <a:r>
              <a:rPr lang="en-IN" dirty="0">
                <a:latin typeface="Georgia" panose="02040502050405020303" pitchFamily="18" charset="0"/>
              </a:rPr>
              <a:t>Break up of Payment to be received at different stage.	</a:t>
            </a:r>
          </a:p>
          <a:p>
            <a:pPr lvl="1">
              <a:buFont typeface="Wingdings" panose="05000000000000000000" pitchFamily="2" charset="2"/>
              <a:buChar char="Ø"/>
            </a:pPr>
            <a:r>
              <a:rPr lang="en-IN" dirty="0">
                <a:latin typeface="Georgia" panose="02040502050405020303" pitchFamily="18" charset="0"/>
              </a:rPr>
              <a:t> Date on which the possession of the building/plot is to be handed over.</a:t>
            </a:r>
          </a:p>
          <a:p>
            <a:pPr lvl="1">
              <a:buFont typeface="Wingdings" panose="05000000000000000000" pitchFamily="2" charset="2"/>
              <a:buChar char="Ø"/>
            </a:pPr>
            <a:r>
              <a:rPr lang="en-IN" dirty="0">
                <a:latin typeface="Georgia" panose="02040502050405020303" pitchFamily="18" charset="0"/>
              </a:rPr>
              <a:t>Particulars of project to be developed</a:t>
            </a:r>
          </a:p>
          <a:p>
            <a:pPr lvl="1">
              <a:buFont typeface="Wingdings" panose="05000000000000000000" pitchFamily="2" charset="2"/>
              <a:buChar char="Ø"/>
            </a:pPr>
            <a:r>
              <a:rPr lang="en-IN" dirty="0">
                <a:latin typeface="Georgia" panose="02040502050405020303" pitchFamily="18" charset="0"/>
              </a:rPr>
              <a:t>Total Carpet area of the Building/plot and consideration for same</a:t>
            </a:r>
          </a:p>
          <a:p>
            <a:pPr lvl="1">
              <a:buFont typeface="Wingdings" panose="05000000000000000000" pitchFamily="2" charset="2"/>
              <a:buChar char="Ø"/>
            </a:pPr>
            <a:r>
              <a:rPr lang="en-IN" dirty="0">
                <a:latin typeface="Georgia" panose="02040502050405020303" pitchFamily="18" charset="0"/>
              </a:rPr>
              <a:t>Price charged for common areas and facilities.</a:t>
            </a:r>
          </a:p>
          <a:p>
            <a:pPr marL="0" indent="0">
              <a:buNone/>
            </a:pPr>
            <a:endParaRPr lang="en-IN" dirty="0"/>
          </a:p>
        </p:txBody>
      </p:sp>
    </p:spTree>
    <p:extLst>
      <p:ext uri="{BB962C8B-B14F-4D97-AF65-F5344CB8AC3E}">
        <p14:creationId xmlns:p14="http://schemas.microsoft.com/office/powerpoint/2010/main" val="17416517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latin typeface="Georgia" panose="02040502050405020303" pitchFamily="18" charset="0"/>
              </a:rPr>
              <a:t>Rule 9 Agreement for sale in Prescribed format</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a:latin typeface="Georgia" panose="02040502050405020303" pitchFamily="18" charset="0"/>
              </a:rPr>
              <a:t> Interest payable on default by both the parties.</a:t>
            </a:r>
          </a:p>
          <a:p>
            <a:pPr>
              <a:buFont typeface="Wingdings" panose="05000000000000000000" pitchFamily="2" charset="2"/>
              <a:buChar char="Ø"/>
            </a:pPr>
            <a:r>
              <a:rPr lang="en-IN" dirty="0">
                <a:latin typeface="Georgia" panose="02040502050405020303" pitchFamily="18" charset="0"/>
              </a:rPr>
              <a:t> Mention of FSI available and used.</a:t>
            </a:r>
          </a:p>
          <a:p>
            <a:pPr>
              <a:buFont typeface="Wingdings" panose="05000000000000000000" pitchFamily="2" charset="2"/>
              <a:buChar char="Ø"/>
            </a:pPr>
            <a:r>
              <a:rPr lang="en-IN" dirty="0">
                <a:latin typeface="Georgia" panose="02040502050405020303" pitchFamily="18" charset="0"/>
              </a:rPr>
              <a:t> Mention of Defect Liability period of 5 Years.</a:t>
            </a:r>
          </a:p>
          <a:p>
            <a:pPr>
              <a:buFont typeface="Wingdings" panose="05000000000000000000" pitchFamily="2" charset="2"/>
              <a:buChar char="Ø"/>
            </a:pPr>
            <a:r>
              <a:rPr lang="en-IN" dirty="0">
                <a:latin typeface="Georgia" panose="02040502050405020303" pitchFamily="18" charset="0"/>
              </a:rPr>
              <a:t> Post completion Society/Section 7 Company will be formed and common facilities   will be handed over to society</a:t>
            </a:r>
          </a:p>
          <a:p>
            <a:pPr>
              <a:buFont typeface="Wingdings" panose="05000000000000000000" pitchFamily="2" charset="2"/>
              <a:buChar char="Ø"/>
            </a:pPr>
            <a:r>
              <a:rPr lang="en-IN" dirty="0">
                <a:latin typeface="Georgia" panose="02040502050405020303" pitchFamily="18" charset="0"/>
              </a:rPr>
              <a:t> Promoter will not have any right on common facilities.</a:t>
            </a:r>
          </a:p>
          <a:p>
            <a:pPr>
              <a:buFont typeface="Wingdings" panose="05000000000000000000" pitchFamily="2" charset="2"/>
              <a:buChar char="Ø"/>
            </a:pPr>
            <a:endParaRPr lang="en-IN" dirty="0">
              <a:latin typeface="Georgia" panose="02040502050405020303" pitchFamily="18" charset="0"/>
            </a:endParaRPr>
          </a:p>
          <a:p>
            <a:pPr marL="0" indent="0">
              <a:buNone/>
            </a:pPr>
            <a:endParaRPr lang="en-IN" dirty="0"/>
          </a:p>
        </p:txBody>
      </p:sp>
    </p:spTree>
    <p:extLst>
      <p:ext uri="{BB962C8B-B14F-4D97-AF65-F5344CB8AC3E}">
        <p14:creationId xmlns:p14="http://schemas.microsoft.com/office/powerpoint/2010/main" val="31920269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Hierarchy in RERA for Complain</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IN" dirty="0">
                <a:latin typeface="Georgia" panose="02040502050405020303" pitchFamily="18" charset="0"/>
              </a:rPr>
              <a:t> First Complain to be made RERA Authority or Adjudicating authority.</a:t>
            </a:r>
          </a:p>
          <a:p>
            <a:pPr>
              <a:buFont typeface="Wingdings" panose="05000000000000000000" pitchFamily="2" charset="2"/>
              <a:buChar char="Ø"/>
            </a:pPr>
            <a:r>
              <a:rPr lang="en-IN" dirty="0">
                <a:latin typeface="Georgia" panose="02040502050405020303" pitchFamily="18" charset="0"/>
              </a:rPr>
              <a:t>Any Person aggrieved with the order of RERA Authority will complain to         Appellate Tribunal</a:t>
            </a:r>
          </a:p>
          <a:p>
            <a:pPr>
              <a:buFont typeface="Wingdings" panose="05000000000000000000" pitchFamily="2" charset="2"/>
              <a:buChar char="Ø"/>
            </a:pPr>
            <a:r>
              <a:rPr lang="en-IN" dirty="0">
                <a:latin typeface="Georgia" panose="02040502050405020303" pitchFamily="18" charset="0"/>
              </a:rPr>
              <a:t>Any Person aggrieved with the order of Appellate Tribunal will complain to High Court</a:t>
            </a:r>
          </a:p>
        </p:txBody>
      </p:sp>
    </p:spTree>
    <p:extLst>
      <p:ext uri="{BB962C8B-B14F-4D97-AF65-F5344CB8AC3E}">
        <p14:creationId xmlns:p14="http://schemas.microsoft.com/office/powerpoint/2010/main" val="2350543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10"/>
            <a:ext cx="8911687" cy="856820"/>
          </a:xfrm>
        </p:spPr>
        <p:txBody>
          <a:bodyPr/>
          <a:lstStyle/>
          <a:p>
            <a:r>
              <a:rPr lang="en-IN" dirty="0"/>
              <a:t>Role of </a:t>
            </a:r>
            <a:r>
              <a:rPr lang="en-IN" dirty="0">
                <a:latin typeface="Georgia" panose="02040502050405020303" pitchFamily="18" charset="0"/>
              </a:rPr>
              <a:t>Chartered</a:t>
            </a:r>
            <a:r>
              <a:rPr lang="en-IN" dirty="0"/>
              <a:t> Accountant	</a:t>
            </a:r>
          </a:p>
        </p:txBody>
      </p:sp>
      <p:sp>
        <p:nvSpPr>
          <p:cNvPr id="3" name="Text Placeholder 2"/>
          <p:cNvSpPr>
            <a:spLocks noGrp="1"/>
          </p:cNvSpPr>
          <p:nvPr>
            <p:ph type="body" idx="1"/>
          </p:nvPr>
        </p:nvSpPr>
        <p:spPr>
          <a:xfrm>
            <a:off x="2589212" y="1972703"/>
            <a:ext cx="4342893" cy="576262"/>
          </a:xfrm>
        </p:spPr>
        <p:txBody>
          <a:bodyPr/>
          <a:lstStyle/>
          <a:p>
            <a:r>
              <a:rPr lang="en-IN" dirty="0"/>
              <a:t>	</a:t>
            </a:r>
          </a:p>
        </p:txBody>
      </p:sp>
      <p:sp>
        <p:nvSpPr>
          <p:cNvPr id="4" name="Content Placeholder 3"/>
          <p:cNvSpPr>
            <a:spLocks noGrp="1"/>
          </p:cNvSpPr>
          <p:nvPr>
            <p:ph sz="half" idx="2"/>
          </p:nvPr>
        </p:nvSpPr>
        <p:spPr>
          <a:xfrm>
            <a:off x="2021306" y="2733674"/>
            <a:ext cx="4910800" cy="3169351"/>
          </a:xfrm>
        </p:spPr>
        <p:txBody>
          <a:bodyPr>
            <a:normAutofit fontScale="85000" lnSpcReduction="20000"/>
          </a:bodyPr>
          <a:lstStyle/>
          <a:p>
            <a:pPr>
              <a:buFont typeface="Wingdings" panose="05000000000000000000" pitchFamily="2" charset="2"/>
              <a:buChar char="Ø"/>
            </a:pPr>
            <a:r>
              <a:rPr lang="en-IN" dirty="0"/>
              <a:t>Registration </a:t>
            </a:r>
          </a:p>
          <a:p>
            <a:pPr>
              <a:buFont typeface="Wingdings" panose="05000000000000000000" pitchFamily="2" charset="2"/>
              <a:buChar char="Ø"/>
            </a:pPr>
            <a:r>
              <a:rPr lang="en-IN" dirty="0"/>
              <a:t>Quarterly Return</a:t>
            </a:r>
          </a:p>
          <a:p>
            <a:pPr>
              <a:buFont typeface="Wingdings" panose="05000000000000000000" pitchFamily="2" charset="2"/>
              <a:buChar char="Ø"/>
            </a:pPr>
            <a:r>
              <a:rPr lang="en-IN" dirty="0"/>
              <a:t>Form 5</a:t>
            </a:r>
          </a:p>
          <a:p>
            <a:pPr>
              <a:buFont typeface="Wingdings" panose="05000000000000000000" pitchFamily="2" charset="2"/>
              <a:buChar char="Ø"/>
            </a:pPr>
            <a:r>
              <a:rPr lang="en-IN" dirty="0"/>
              <a:t>Housing Society Compliance</a:t>
            </a:r>
          </a:p>
          <a:p>
            <a:pPr>
              <a:buFont typeface="Wingdings" panose="05000000000000000000" pitchFamily="2" charset="2"/>
              <a:buChar char="Ø"/>
            </a:pPr>
            <a:endParaRPr lang="en-IN" dirty="0"/>
          </a:p>
          <a:p>
            <a:pPr>
              <a:buFont typeface="Wingdings" panose="05000000000000000000" pitchFamily="2" charset="2"/>
              <a:buChar char="Ø"/>
            </a:pPr>
            <a:r>
              <a:rPr lang="en-IN" dirty="0"/>
              <a:t>Compliance Services to Society</a:t>
            </a:r>
          </a:p>
          <a:p>
            <a:pPr marL="0" indent="0">
              <a:buNone/>
            </a:pPr>
            <a:endParaRPr lang="en-IN" dirty="0"/>
          </a:p>
          <a:p>
            <a:pPr marL="0" indent="0">
              <a:buNone/>
            </a:pPr>
            <a:endParaRPr lang="en-IN" dirty="0"/>
          </a:p>
          <a:p>
            <a:pPr marL="0" indent="0">
              <a:buNone/>
            </a:pPr>
            <a:r>
              <a:rPr lang="en-IN" dirty="0"/>
              <a:t>	 		</a:t>
            </a:r>
          </a:p>
        </p:txBody>
      </p:sp>
      <p:sp>
        <p:nvSpPr>
          <p:cNvPr id="9" name="Text Placeholder 8"/>
          <p:cNvSpPr>
            <a:spLocks noGrp="1"/>
          </p:cNvSpPr>
          <p:nvPr>
            <p:ph type="body" sz="quarter" idx="3"/>
          </p:nvPr>
        </p:nvSpPr>
        <p:spPr>
          <a:xfrm>
            <a:off x="7527636" y="1200372"/>
            <a:ext cx="2900219" cy="9054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Advisory</a:t>
            </a:r>
          </a:p>
        </p:txBody>
      </p:sp>
      <p:sp>
        <p:nvSpPr>
          <p:cNvPr id="6" name="Content Placeholder 5"/>
          <p:cNvSpPr>
            <a:spLocks noGrp="1"/>
          </p:cNvSpPr>
          <p:nvPr>
            <p:ph sz="quarter" idx="4"/>
          </p:nvPr>
        </p:nvSpPr>
        <p:spPr>
          <a:xfrm>
            <a:off x="6096000" y="2266950"/>
            <a:ext cx="5906703" cy="4524375"/>
          </a:xfrm>
        </p:spPr>
        <p:txBody>
          <a:bodyPr>
            <a:normAutofit fontScale="85000" lnSpcReduction="20000"/>
          </a:bodyPr>
          <a:lstStyle/>
          <a:p>
            <a:pPr>
              <a:buFont typeface="Wingdings" panose="05000000000000000000" pitchFamily="2" charset="2"/>
              <a:buChar char="Ø"/>
            </a:pPr>
            <a:r>
              <a:rPr lang="en-IN" dirty="0"/>
              <a:t>Policy formation – FROM MAP Preparation _ Environment Clearance</a:t>
            </a:r>
          </a:p>
          <a:p>
            <a:pPr>
              <a:buFont typeface="Wingdings" panose="05000000000000000000" pitchFamily="2" charset="2"/>
              <a:buChar char="Ø"/>
            </a:pPr>
            <a:r>
              <a:rPr lang="en-IN" dirty="0"/>
              <a:t>GST RATE – 15% Rule</a:t>
            </a:r>
          </a:p>
          <a:p>
            <a:pPr>
              <a:buFont typeface="Wingdings" panose="05000000000000000000" pitchFamily="2" charset="2"/>
              <a:buChar char="Ø"/>
            </a:pPr>
            <a:r>
              <a:rPr lang="en-IN" dirty="0"/>
              <a:t>80 IB -3% Rule for Commercial and 90 Sq Mtr  - Plot Size 2000 Sq Mtr</a:t>
            </a:r>
          </a:p>
          <a:p>
            <a:pPr>
              <a:buFont typeface="Wingdings" panose="05000000000000000000" pitchFamily="2" charset="2"/>
              <a:buChar char="Ø"/>
            </a:pPr>
            <a:r>
              <a:rPr lang="en-IN" dirty="0"/>
              <a:t>Appear before Authority</a:t>
            </a:r>
          </a:p>
          <a:p>
            <a:pPr>
              <a:buFont typeface="Wingdings" panose="05000000000000000000" pitchFamily="2" charset="2"/>
              <a:buChar char="Ø"/>
            </a:pPr>
            <a:r>
              <a:rPr lang="en-IN" dirty="0"/>
              <a:t>Documentation</a:t>
            </a:r>
          </a:p>
          <a:p>
            <a:pPr>
              <a:buFont typeface="Wingdings" panose="05000000000000000000" pitchFamily="2" charset="2"/>
              <a:buChar char="Ø"/>
            </a:pPr>
            <a:r>
              <a:rPr lang="en-IN" dirty="0"/>
              <a:t>Dispute Resolution – Society and Builder</a:t>
            </a:r>
          </a:p>
          <a:p>
            <a:pPr>
              <a:buFont typeface="Wingdings" panose="05000000000000000000" pitchFamily="2" charset="2"/>
              <a:buChar char="Ø"/>
            </a:pPr>
            <a:r>
              <a:rPr lang="en-IN" dirty="0"/>
              <a:t>Landowners and Development agreement</a:t>
            </a:r>
          </a:p>
          <a:p>
            <a:pPr>
              <a:buFont typeface="Wingdings" panose="05000000000000000000" pitchFamily="2" charset="2"/>
              <a:buChar char="Ø"/>
            </a:pPr>
            <a:r>
              <a:rPr lang="en-IN" dirty="0"/>
              <a:t>Advisory on Housing Society</a:t>
            </a:r>
          </a:p>
          <a:p>
            <a:pPr>
              <a:buFont typeface="Wingdings" panose="05000000000000000000" pitchFamily="2" charset="2"/>
              <a:buChar char="Ø"/>
            </a:pPr>
            <a:r>
              <a:rPr lang="en-IN" dirty="0"/>
              <a:t>Insurance</a:t>
            </a:r>
          </a:p>
          <a:p>
            <a:pPr>
              <a:buFont typeface="Wingdings" panose="05000000000000000000" pitchFamily="2" charset="2"/>
              <a:buChar char="Ø"/>
            </a:pPr>
            <a:r>
              <a:rPr lang="en-IN" dirty="0"/>
              <a:t>Society  handover Process</a:t>
            </a:r>
          </a:p>
          <a:p>
            <a:pPr>
              <a:buFont typeface="Wingdings" panose="05000000000000000000" pitchFamily="2" charset="2"/>
              <a:buChar char="Ø"/>
            </a:pPr>
            <a:r>
              <a:rPr lang="en-IN" dirty="0"/>
              <a:t>Agreement services</a:t>
            </a:r>
          </a:p>
          <a:p>
            <a:pPr>
              <a:buFont typeface="Wingdings" panose="05000000000000000000" pitchFamily="2" charset="2"/>
              <a:buChar char="Ø"/>
            </a:pPr>
            <a:r>
              <a:rPr lang="en-IN" dirty="0"/>
              <a:t>Labour Laws</a:t>
            </a:r>
          </a:p>
          <a:p>
            <a:pPr>
              <a:buFont typeface="Wingdings" panose="05000000000000000000" pitchFamily="2" charset="2"/>
              <a:buChar char="Ø"/>
            </a:pPr>
            <a:r>
              <a:rPr lang="en-IN" dirty="0"/>
              <a:t>Execution</a:t>
            </a:r>
          </a:p>
          <a:p>
            <a:pPr>
              <a:buFont typeface="Wingdings" panose="05000000000000000000" pitchFamily="2" charset="2"/>
              <a:buChar char="Ø"/>
            </a:pPr>
            <a:endParaRPr lang="en-IN" dirty="0"/>
          </a:p>
          <a:p>
            <a:pPr marL="0" indent="0">
              <a:buNone/>
            </a:pPr>
            <a:endParaRPr lang="en-IN" dirty="0"/>
          </a:p>
          <a:p>
            <a:pPr>
              <a:buFont typeface="Wingdings" panose="05000000000000000000" pitchFamily="2" charset="2"/>
              <a:buChar char="Ø"/>
            </a:pPr>
            <a:endParaRPr lang="en-IN" dirty="0"/>
          </a:p>
        </p:txBody>
      </p:sp>
      <p:sp>
        <p:nvSpPr>
          <p:cNvPr id="7" name="Rounded Rectangle 6"/>
          <p:cNvSpPr/>
          <p:nvPr/>
        </p:nvSpPr>
        <p:spPr>
          <a:xfrm>
            <a:off x="3038765" y="1333500"/>
            <a:ext cx="2641600" cy="77233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a:t>Compliance	</a:t>
            </a:r>
          </a:p>
        </p:txBody>
      </p:sp>
    </p:spTree>
    <p:extLst>
      <p:ext uri="{BB962C8B-B14F-4D97-AF65-F5344CB8AC3E}">
        <p14:creationId xmlns:p14="http://schemas.microsoft.com/office/powerpoint/2010/main" val="1507734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11" y="315017"/>
            <a:ext cx="8911687" cy="673274"/>
          </a:xfrm>
        </p:spPr>
        <p:txBody>
          <a:bodyPr>
            <a:normAutofit/>
          </a:bodyPr>
          <a:lstStyle/>
          <a:p>
            <a:r>
              <a:rPr lang="en-IN" dirty="0">
                <a:latin typeface="Georgia" panose="02040502050405020303" pitchFamily="18" charset="0"/>
              </a:rPr>
              <a:t>Rules of RERA by Gujarat Government</a:t>
            </a:r>
          </a:p>
        </p:txBody>
      </p:sp>
      <p:sp>
        <p:nvSpPr>
          <p:cNvPr id="3" name="Content Placeholder 2"/>
          <p:cNvSpPr>
            <a:spLocks noGrp="1"/>
          </p:cNvSpPr>
          <p:nvPr>
            <p:ph idx="1"/>
          </p:nvPr>
        </p:nvSpPr>
        <p:spPr>
          <a:xfrm>
            <a:off x="2292998" y="1296473"/>
            <a:ext cx="8915400" cy="3777622"/>
          </a:xfrm>
        </p:spPr>
        <p:txBody>
          <a:bodyPr/>
          <a:lstStyle/>
          <a:p>
            <a:pPr>
              <a:buFont typeface="Wingdings" panose="05000000000000000000" pitchFamily="2" charset="2"/>
              <a:buChar char="Ø"/>
            </a:pPr>
            <a:r>
              <a:rPr lang="en-IN" dirty="0">
                <a:latin typeface="Georgia" panose="02040502050405020303" pitchFamily="18" charset="0"/>
              </a:rPr>
              <a:t>Rule 18-Manner of giving effect to the recommendation to the central 				advisory council</a:t>
            </a:r>
          </a:p>
          <a:p>
            <a:pPr>
              <a:buFont typeface="Wingdings" panose="05000000000000000000" pitchFamily="2" charset="2"/>
              <a:buChar char="Ø"/>
            </a:pPr>
            <a:r>
              <a:rPr lang="en-IN" dirty="0">
                <a:latin typeface="Georgia" panose="02040502050405020303" pitchFamily="18" charset="0"/>
              </a:rPr>
              <a:t>Rule 19-Terms and Conditions and the fine payable for compounding 		   		offence</a:t>
            </a:r>
          </a:p>
          <a:p>
            <a:pPr>
              <a:buFont typeface="Wingdings" panose="05000000000000000000" pitchFamily="2" charset="2"/>
              <a:buChar char="Ø"/>
            </a:pPr>
            <a:r>
              <a:rPr lang="en-IN" dirty="0"/>
              <a:t>		</a:t>
            </a:r>
          </a:p>
          <a:p>
            <a:pPr marL="0" indent="0">
              <a:buNone/>
            </a:pPr>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791950560"/>
              </p:ext>
            </p:extLst>
          </p:nvPr>
        </p:nvGraphicFramePr>
        <p:xfrm>
          <a:off x="1674255" y="2550831"/>
          <a:ext cx="10187188" cy="3992880"/>
        </p:xfrm>
        <a:graphic>
          <a:graphicData uri="http://schemas.openxmlformats.org/drawingml/2006/table">
            <a:tbl>
              <a:tblPr firstRow="1" bandRow="1">
                <a:tableStyleId>{5C22544A-7EE6-4342-B048-85BDC9FD1C3A}</a:tableStyleId>
              </a:tblPr>
              <a:tblGrid>
                <a:gridCol w="5100032">
                  <a:extLst>
                    <a:ext uri="{9D8B030D-6E8A-4147-A177-3AD203B41FA5}">
                      <a16:colId xmlns:a16="http://schemas.microsoft.com/office/drawing/2014/main" val="20000"/>
                    </a:ext>
                  </a:extLst>
                </a:gridCol>
                <a:gridCol w="5087156">
                  <a:extLst>
                    <a:ext uri="{9D8B030D-6E8A-4147-A177-3AD203B41FA5}">
                      <a16:colId xmlns:a16="http://schemas.microsoft.com/office/drawing/2014/main" val="20001"/>
                    </a:ext>
                  </a:extLst>
                </a:gridCol>
              </a:tblGrid>
              <a:tr h="324469">
                <a:tc>
                  <a:txBody>
                    <a:bodyPr/>
                    <a:lstStyle/>
                    <a:p>
                      <a:r>
                        <a:rPr lang="en-IN" sz="1600" dirty="0"/>
                        <a:t>Section</a:t>
                      </a:r>
                    </a:p>
                  </a:txBody>
                  <a:tcPr/>
                </a:tc>
                <a:tc>
                  <a:txBody>
                    <a:bodyPr/>
                    <a:lstStyle/>
                    <a:p>
                      <a:r>
                        <a:rPr lang="en-IN" sz="1600" dirty="0"/>
                        <a:t>Money</a:t>
                      </a:r>
                      <a:r>
                        <a:rPr lang="en-IN" sz="1600" baseline="0" dirty="0"/>
                        <a:t> to be paid for compounding the offence</a:t>
                      </a:r>
                      <a:endParaRPr lang="en-IN" sz="1600" dirty="0"/>
                    </a:p>
                  </a:txBody>
                  <a:tcPr/>
                </a:tc>
                <a:extLst>
                  <a:ext uri="{0D108BD9-81ED-4DB2-BD59-A6C34878D82A}">
                    <a16:rowId xmlns:a16="http://schemas.microsoft.com/office/drawing/2014/main" val="10000"/>
                  </a:ext>
                </a:extLst>
              </a:tr>
              <a:tr h="737854">
                <a:tc>
                  <a:txBody>
                    <a:bodyPr/>
                    <a:lstStyle/>
                    <a:p>
                      <a:r>
                        <a:rPr lang="en-IN" sz="1600" dirty="0"/>
                        <a:t>Imprisonment under sub</a:t>
                      </a:r>
                      <a:r>
                        <a:rPr lang="en-IN" sz="1600" baseline="0" dirty="0"/>
                        <a:t> section (2) of section 59 –Failure to take registration –continuous default – Extend up to 3 years</a:t>
                      </a:r>
                      <a:endParaRPr lang="en-IN" sz="1600" dirty="0"/>
                    </a:p>
                  </a:txBody>
                  <a:tcPr/>
                </a:tc>
                <a:tc>
                  <a:txBody>
                    <a:bodyPr/>
                    <a:lstStyle/>
                    <a:p>
                      <a:r>
                        <a:rPr lang="en-IN" sz="1600" dirty="0"/>
                        <a:t>5% of the estimated cost of the real</a:t>
                      </a:r>
                      <a:r>
                        <a:rPr lang="en-IN" sz="1600" baseline="0" dirty="0"/>
                        <a:t> estate project</a:t>
                      </a:r>
                      <a:endParaRPr lang="en-IN" sz="1600" dirty="0"/>
                    </a:p>
                  </a:txBody>
                  <a:tcPr/>
                </a:tc>
                <a:extLst>
                  <a:ext uri="{0D108BD9-81ED-4DB2-BD59-A6C34878D82A}">
                    <a16:rowId xmlns:a16="http://schemas.microsoft.com/office/drawing/2014/main" val="10001"/>
                  </a:ext>
                </a:extLst>
              </a:tr>
              <a:tr h="560446">
                <a:tc>
                  <a:txBody>
                    <a:bodyPr/>
                    <a:lstStyle/>
                    <a:p>
                      <a:r>
                        <a:rPr lang="en-IN" sz="1600" dirty="0"/>
                        <a:t>Imprisonment under section 64-Failure to comply with order of Tribunal</a:t>
                      </a:r>
                    </a:p>
                  </a:txBody>
                  <a:tcPr/>
                </a:tc>
                <a:tc>
                  <a:txBody>
                    <a:bodyPr/>
                    <a:lstStyle/>
                    <a:p>
                      <a:r>
                        <a:rPr lang="en-IN" sz="1600" dirty="0"/>
                        <a:t>5% of the estimated cost</a:t>
                      </a:r>
                      <a:r>
                        <a:rPr lang="en-IN" sz="1600" baseline="0" dirty="0"/>
                        <a:t> of the real estate project</a:t>
                      </a:r>
                      <a:endParaRPr lang="en-IN" sz="1600" dirty="0"/>
                    </a:p>
                  </a:txBody>
                  <a:tcPr/>
                </a:tc>
                <a:extLst>
                  <a:ext uri="{0D108BD9-81ED-4DB2-BD59-A6C34878D82A}">
                    <a16:rowId xmlns:a16="http://schemas.microsoft.com/office/drawing/2014/main" val="10002"/>
                  </a:ext>
                </a:extLst>
              </a:tr>
              <a:tr h="1032400">
                <a:tc>
                  <a:txBody>
                    <a:bodyPr/>
                    <a:lstStyle/>
                    <a:p>
                      <a:r>
                        <a:rPr lang="en-IN" sz="1600" dirty="0"/>
                        <a:t>Imprisonment under section</a:t>
                      </a:r>
                      <a:r>
                        <a:rPr lang="en-IN" sz="1600" baseline="0" dirty="0"/>
                        <a:t> 66-Failure to comply with Tribunal order by Real Estate Agent</a:t>
                      </a:r>
                      <a:endParaRPr lang="en-IN" sz="1600" dirty="0"/>
                    </a:p>
                  </a:txBody>
                  <a:tcPr/>
                </a:tc>
                <a:tc>
                  <a:txBody>
                    <a:bodyPr/>
                    <a:lstStyle/>
                    <a:p>
                      <a:r>
                        <a:rPr lang="en-IN" sz="1600" dirty="0"/>
                        <a:t>5% of the estimated cost</a:t>
                      </a:r>
                      <a:r>
                        <a:rPr lang="en-IN" sz="1600" baseline="0" dirty="0"/>
                        <a:t> if the plot, apartment or building as the case may be of the real estate project for which the sale or purchase has been facilitated</a:t>
                      </a:r>
                      <a:endParaRPr lang="en-IN" sz="1600" dirty="0"/>
                    </a:p>
                  </a:txBody>
                  <a:tcPr/>
                </a:tc>
                <a:extLst>
                  <a:ext uri="{0D108BD9-81ED-4DB2-BD59-A6C34878D82A}">
                    <a16:rowId xmlns:a16="http://schemas.microsoft.com/office/drawing/2014/main" val="10003"/>
                  </a:ext>
                </a:extLst>
              </a:tr>
              <a:tr h="79642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IN" sz="1600" dirty="0"/>
                        <a:t>Imprisonment under section</a:t>
                      </a:r>
                      <a:r>
                        <a:rPr lang="en-IN" sz="1600" baseline="0" dirty="0"/>
                        <a:t> 68-Failure to comply with order of Tribunal by Allottee.</a:t>
                      </a:r>
                      <a:endParaRPr lang="en-IN" sz="1600" dirty="0"/>
                    </a:p>
                    <a:p>
                      <a:endParaRPr lang="en-IN" sz="1600" dirty="0"/>
                    </a:p>
                  </a:txBody>
                  <a:tcPr/>
                </a:tc>
                <a:tc>
                  <a:txBody>
                    <a:bodyPr/>
                    <a:lstStyle/>
                    <a:p>
                      <a:r>
                        <a:rPr lang="en-IN" sz="1600" dirty="0"/>
                        <a:t>5% of the estimated cost</a:t>
                      </a:r>
                      <a:r>
                        <a:rPr lang="en-IN" sz="1600" baseline="0" dirty="0"/>
                        <a:t> if the plot, apartment or building as the case may be</a:t>
                      </a:r>
                      <a:endParaRPr lang="en-IN" sz="1600" dirty="0"/>
                    </a:p>
                  </a:txBody>
                  <a:tcPr/>
                </a:tc>
                <a:extLst>
                  <a:ext uri="{0D108BD9-81ED-4DB2-BD59-A6C34878D82A}">
                    <a16:rowId xmlns:a16="http://schemas.microsoft.com/office/drawing/2014/main" val="10004"/>
                  </a:ext>
                </a:extLst>
              </a:tr>
              <a:tr h="353966">
                <a:tc>
                  <a:txBody>
                    <a:bodyPr/>
                    <a:lstStyle/>
                    <a:p>
                      <a:endParaRPr lang="en-IN" dirty="0"/>
                    </a:p>
                  </a:txBody>
                  <a:tcPr/>
                </a:tc>
                <a:tc>
                  <a:txBody>
                    <a:bodyPr/>
                    <a:lstStyle/>
                    <a:p>
                      <a:endParaRPr lang="en-IN"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6537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D7E76-568C-F093-BA07-03A52B3FE0F8}"/>
              </a:ext>
            </a:extLst>
          </p:cNvPr>
          <p:cNvSpPr>
            <a:spLocks noGrp="1"/>
          </p:cNvSpPr>
          <p:nvPr>
            <p:ph type="title"/>
          </p:nvPr>
        </p:nvSpPr>
        <p:spPr/>
        <p:txBody>
          <a:bodyPr/>
          <a:lstStyle/>
          <a:p>
            <a:r>
              <a:rPr lang="en-US" dirty="0"/>
              <a:t>Opportunity how to get</a:t>
            </a:r>
            <a:endParaRPr lang="en-IN" dirty="0"/>
          </a:p>
        </p:txBody>
      </p:sp>
      <p:sp>
        <p:nvSpPr>
          <p:cNvPr id="4" name="Content Placeholder 3">
            <a:extLst>
              <a:ext uri="{FF2B5EF4-FFF2-40B4-BE49-F238E27FC236}">
                <a16:creationId xmlns:a16="http://schemas.microsoft.com/office/drawing/2014/main" id="{93936DEF-A55B-A410-3B7D-9DBF3AE925E8}"/>
              </a:ext>
            </a:extLst>
          </p:cNvPr>
          <p:cNvSpPr>
            <a:spLocks noGrp="1"/>
          </p:cNvSpPr>
          <p:nvPr>
            <p:ph sz="half" idx="2"/>
          </p:nvPr>
        </p:nvSpPr>
        <p:spPr>
          <a:xfrm>
            <a:off x="2589212" y="1905000"/>
            <a:ext cx="8229584" cy="3998026"/>
          </a:xfrm>
        </p:spPr>
        <p:txBody>
          <a:bodyPr/>
          <a:lstStyle/>
          <a:p>
            <a:r>
              <a:rPr lang="en-US" sz="2000" dirty="0"/>
              <a:t>Contact</a:t>
            </a:r>
          </a:p>
          <a:p>
            <a:endParaRPr lang="en-US" sz="2000" dirty="0"/>
          </a:p>
          <a:p>
            <a:r>
              <a:rPr lang="en-US" sz="2000" dirty="0"/>
              <a:t>Institutions</a:t>
            </a:r>
          </a:p>
          <a:p>
            <a:endParaRPr lang="en-US" sz="2000" dirty="0"/>
          </a:p>
          <a:p>
            <a:r>
              <a:rPr lang="en-US" sz="2000" dirty="0"/>
              <a:t>Knowledge Sharing</a:t>
            </a:r>
          </a:p>
          <a:p>
            <a:endParaRPr lang="en-US" sz="2000" dirty="0"/>
          </a:p>
          <a:p>
            <a:r>
              <a:rPr lang="en-US" dirty="0"/>
              <a:t>Help to other CAS</a:t>
            </a:r>
          </a:p>
          <a:p>
            <a:endParaRPr lang="en-IN" dirty="0"/>
          </a:p>
        </p:txBody>
      </p:sp>
    </p:spTree>
    <p:extLst>
      <p:ext uri="{BB962C8B-B14F-4D97-AF65-F5344CB8AC3E}">
        <p14:creationId xmlns:p14="http://schemas.microsoft.com/office/powerpoint/2010/main" val="1712459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3236B-6938-B53B-0BBA-7738C7190257}"/>
              </a:ext>
            </a:extLst>
          </p:cNvPr>
          <p:cNvSpPr>
            <a:spLocks noGrp="1"/>
          </p:cNvSpPr>
          <p:nvPr>
            <p:ph type="title"/>
          </p:nvPr>
        </p:nvSpPr>
        <p:spPr/>
        <p:txBody>
          <a:bodyPr/>
          <a:lstStyle/>
          <a:p>
            <a:endParaRPr lang="en-IN"/>
          </a:p>
        </p:txBody>
      </p:sp>
      <p:sp>
        <p:nvSpPr>
          <p:cNvPr id="3" name="Text Placeholder 2">
            <a:extLst>
              <a:ext uri="{FF2B5EF4-FFF2-40B4-BE49-F238E27FC236}">
                <a16:creationId xmlns:a16="http://schemas.microsoft.com/office/drawing/2014/main" id="{63E72913-F9FC-247C-33B7-BC9787F34FE1}"/>
              </a:ext>
            </a:extLst>
          </p:cNvPr>
          <p:cNvSpPr>
            <a:spLocks noGrp="1"/>
          </p:cNvSpPr>
          <p:nvPr>
            <p:ph type="body" idx="1"/>
          </p:nvPr>
        </p:nvSpPr>
        <p:spPr/>
        <p:txBody>
          <a:bodyPr/>
          <a:lstStyle/>
          <a:p>
            <a:endParaRPr lang="en-IN"/>
          </a:p>
        </p:txBody>
      </p:sp>
      <p:sp>
        <p:nvSpPr>
          <p:cNvPr id="4" name="Content Placeholder 3">
            <a:extLst>
              <a:ext uri="{FF2B5EF4-FFF2-40B4-BE49-F238E27FC236}">
                <a16:creationId xmlns:a16="http://schemas.microsoft.com/office/drawing/2014/main" id="{48030A9E-DD76-B409-E361-666B911484BF}"/>
              </a:ext>
            </a:extLst>
          </p:cNvPr>
          <p:cNvSpPr>
            <a:spLocks noGrp="1"/>
          </p:cNvSpPr>
          <p:nvPr>
            <p:ph sz="half" idx="2"/>
          </p:nvPr>
        </p:nvSpPr>
        <p:spPr/>
        <p:txBody>
          <a:bodyPr/>
          <a:lstStyle/>
          <a:p>
            <a:endParaRPr lang="en-IN"/>
          </a:p>
        </p:txBody>
      </p:sp>
      <p:sp>
        <p:nvSpPr>
          <p:cNvPr id="5" name="Text Placeholder 4">
            <a:extLst>
              <a:ext uri="{FF2B5EF4-FFF2-40B4-BE49-F238E27FC236}">
                <a16:creationId xmlns:a16="http://schemas.microsoft.com/office/drawing/2014/main" id="{C7A51F49-E650-9820-BB22-826CE1A8671C}"/>
              </a:ext>
            </a:extLst>
          </p:cNvPr>
          <p:cNvSpPr>
            <a:spLocks noGrp="1"/>
          </p:cNvSpPr>
          <p:nvPr>
            <p:ph type="body" sz="quarter" idx="3"/>
          </p:nvPr>
        </p:nvSpPr>
        <p:spPr/>
        <p:txBody>
          <a:bodyPr/>
          <a:lstStyle/>
          <a:p>
            <a:endParaRPr lang="en-IN"/>
          </a:p>
        </p:txBody>
      </p:sp>
      <p:sp>
        <p:nvSpPr>
          <p:cNvPr id="6" name="Content Placeholder 5">
            <a:extLst>
              <a:ext uri="{FF2B5EF4-FFF2-40B4-BE49-F238E27FC236}">
                <a16:creationId xmlns:a16="http://schemas.microsoft.com/office/drawing/2014/main" id="{46108168-C93A-99FD-345F-7B4E5DE2DBA4}"/>
              </a:ext>
            </a:extLst>
          </p:cNvPr>
          <p:cNvSpPr>
            <a:spLocks noGrp="1"/>
          </p:cNvSpPr>
          <p:nvPr>
            <p:ph sz="quarter" idx="4"/>
          </p:nvPr>
        </p:nvSpPr>
        <p:spPr/>
        <p:txBody>
          <a:bodyPr/>
          <a:lstStyle/>
          <a:p>
            <a:endParaRPr lang="en-IN"/>
          </a:p>
        </p:txBody>
      </p:sp>
    </p:spTree>
    <p:extLst>
      <p:ext uri="{BB962C8B-B14F-4D97-AF65-F5344CB8AC3E}">
        <p14:creationId xmlns:p14="http://schemas.microsoft.com/office/powerpoint/2010/main" val="2713249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Other Applicable Act	</a:t>
            </a:r>
          </a:p>
        </p:txBody>
      </p:sp>
      <p:sp>
        <p:nvSpPr>
          <p:cNvPr id="3" name="Content Placeholder 2"/>
          <p:cNvSpPr>
            <a:spLocks noGrp="1"/>
          </p:cNvSpPr>
          <p:nvPr>
            <p:ph idx="1"/>
          </p:nvPr>
        </p:nvSpPr>
        <p:spPr>
          <a:xfrm>
            <a:off x="2589212" y="2133600"/>
            <a:ext cx="8915400" cy="4248150"/>
          </a:xfrm>
        </p:spPr>
        <p:txBody>
          <a:bodyPr>
            <a:normAutofit/>
          </a:bodyPr>
          <a:lstStyle/>
          <a:p>
            <a:pPr>
              <a:buFont typeface="Wingdings" panose="05000000000000000000" pitchFamily="2" charset="2"/>
              <a:buChar char="Ø"/>
            </a:pPr>
            <a:r>
              <a:rPr lang="en-IN" dirty="0">
                <a:latin typeface="Georgia" panose="02040502050405020303" pitchFamily="18" charset="0"/>
              </a:rPr>
              <a:t>Transfer of Property act,</a:t>
            </a:r>
          </a:p>
          <a:p>
            <a:pPr>
              <a:buFont typeface="Wingdings" panose="05000000000000000000" pitchFamily="2" charset="2"/>
              <a:buChar char="Ø"/>
            </a:pPr>
            <a:r>
              <a:rPr lang="en-IN" dirty="0">
                <a:latin typeface="Georgia" panose="02040502050405020303" pitchFamily="18" charset="0"/>
              </a:rPr>
              <a:t>Code of Criminal Procedure,1973</a:t>
            </a:r>
          </a:p>
          <a:p>
            <a:pPr>
              <a:buFont typeface="Wingdings" panose="05000000000000000000" pitchFamily="2" charset="2"/>
              <a:buChar char="Ø"/>
            </a:pPr>
            <a:r>
              <a:rPr lang="en-IN" dirty="0">
                <a:latin typeface="Georgia" panose="02040502050405020303" pitchFamily="18" charset="0"/>
              </a:rPr>
              <a:t>Indian Penal Code,1973</a:t>
            </a:r>
          </a:p>
          <a:p>
            <a:pPr>
              <a:buFont typeface="Wingdings" panose="05000000000000000000" pitchFamily="2" charset="2"/>
              <a:buChar char="Ø"/>
            </a:pPr>
            <a:r>
              <a:rPr lang="en-IN" dirty="0">
                <a:latin typeface="Georgia" panose="02040502050405020303" pitchFamily="18" charset="0"/>
              </a:rPr>
              <a:t>Gujarat Land Revenue Code,1879</a:t>
            </a:r>
          </a:p>
          <a:p>
            <a:pPr>
              <a:buFont typeface="Wingdings" panose="05000000000000000000" pitchFamily="2" charset="2"/>
              <a:buChar char="Ø"/>
            </a:pPr>
            <a:r>
              <a:rPr lang="en-IN" dirty="0">
                <a:latin typeface="Georgia" panose="02040502050405020303" pitchFamily="18" charset="0"/>
              </a:rPr>
              <a:t>Indian Contract act</a:t>
            </a:r>
          </a:p>
          <a:p>
            <a:pPr>
              <a:buFont typeface="Wingdings" panose="05000000000000000000" pitchFamily="2" charset="2"/>
              <a:buChar char="Ø"/>
            </a:pPr>
            <a:r>
              <a:rPr lang="en-IN" dirty="0">
                <a:latin typeface="Georgia" panose="02040502050405020303" pitchFamily="18" charset="0"/>
              </a:rPr>
              <a:t>Registration Act,1908</a:t>
            </a:r>
          </a:p>
          <a:p>
            <a:pPr>
              <a:buFont typeface="Wingdings" panose="05000000000000000000" pitchFamily="2" charset="2"/>
              <a:buChar char="Ø"/>
            </a:pPr>
            <a:r>
              <a:rPr lang="en-IN" dirty="0">
                <a:latin typeface="Georgia" panose="02040502050405020303" pitchFamily="18" charset="0"/>
              </a:rPr>
              <a:t>Indian Evidence Act,1872</a:t>
            </a:r>
          </a:p>
          <a:p>
            <a:pPr>
              <a:buFont typeface="Wingdings" panose="05000000000000000000" pitchFamily="2" charset="2"/>
              <a:buChar char="Ø"/>
            </a:pPr>
            <a:r>
              <a:rPr lang="en-IN" dirty="0">
                <a:latin typeface="Georgia" panose="02040502050405020303" pitchFamily="18" charset="0"/>
              </a:rPr>
              <a:t> Comprehensive General Development  Control Regulations,2017</a:t>
            </a:r>
          </a:p>
          <a:p>
            <a:pPr>
              <a:buFont typeface="Wingdings" panose="05000000000000000000" pitchFamily="2" charset="2"/>
              <a:buChar char="Ø"/>
            </a:pPr>
            <a:r>
              <a:rPr lang="en-IN" dirty="0">
                <a:latin typeface="Georgia" panose="02040502050405020303" pitchFamily="18" charset="0"/>
              </a:rPr>
              <a:t>Gujarat Stamp Act</a:t>
            </a:r>
          </a:p>
          <a:p>
            <a:pPr>
              <a:buFont typeface="Wingdings" panose="05000000000000000000" pitchFamily="2" charset="2"/>
              <a:buChar char="Ø"/>
            </a:pPr>
            <a:r>
              <a:rPr lang="en-IN" dirty="0">
                <a:latin typeface="Georgia" panose="02040502050405020303" pitchFamily="18" charset="0"/>
              </a:rPr>
              <a:t>IBC</a:t>
            </a:r>
          </a:p>
          <a:p>
            <a:pPr>
              <a:buFont typeface="Wingdings" panose="05000000000000000000" pitchFamily="2" charset="2"/>
              <a:buChar char="Ø"/>
            </a:pPr>
            <a:endParaRPr lang="en-IN" dirty="0">
              <a:latin typeface="Georgia" panose="02040502050405020303" pitchFamily="18" charset="0"/>
            </a:endParaRPr>
          </a:p>
        </p:txBody>
      </p:sp>
    </p:spTree>
    <p:extLst>
      <p:ext uri="{BB962C8B-B14F-4D97-AF65-F5344CB8AC3E}">
        <p14:creationId xmlns:p14="http://schemas.microsoft.com/office/powerpoint/2010/main" val="3389281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APPLCABILITY OF ACT</a:t>
            </a:r>
          </a:p>
        </p:txBody>
      </p:sp>
      <p:sp>
        <p:nvSpPr>
          <p:cNvPr id="3" name="Content Placeholder 2"/>
          <p:cNvSpPr>
            <a:spLocks noGrp="1"/>
          </p:cNvSpPr>
          <p:nvPr>
            <p:ph idx="1"/>
          </p:nvPr>
        </p:nvSpPr>
        <p:spPr>
          <a:xfrm>
            <a:off x="2032000" y="1807097"/>
            <a:ext cx="9123680" cy="4023360"/>
          </a:xfrm>
        </p:spPr>
        <p:txBody>
          <a:bodyPr>
            <a:normAutofit lnSpcReduction="10000"/>
          </a:bodyPr>
          <a:lstStyle/>
          <a:p>
            <a:pPr>
              <a:buFont typeface="Wingdings" panose="05000000000000000000" pitchFamily="2" charset="2"/>
              <a:buChar char="Ø"/>
            </a:pPr>
            <a:r>
              <a:rPr lang="en-IN" dirty="0">
                <a:latin typeface="Georgia" panose="02040502050405020303" pitchFamily="18" charset="0"/>
              </a:rPr>
              <a:t>In case of ongoing project, Which has not received the Project Completion Certificate </a:t>
            </a:r>
          </a:p>
          <a:p>
            <a:pPr marL="0" indent="0">
              <a:buNone/>
            </a:pPr>
            <a:r>
              <a:rPr lang="en-IN" dirty="0">
                <a:latin typeface="Georgia" panose="02040502050405020303" pitchFamily="18" charset="0"/>
              </a:rPr>
              <a:t>	before 01/05/2017, Registration is required if </a:t>
            </a:r>
          </a:p>
          <a:p>
            <a:pPr marL="0" indent="0">
              <a:buNone/>
            </a:pPr>
            <a:r>
              <a:rPr lang="en-IN" dirty="0">
                <a:latin typeface="Georgia" panose="02040502050405020303" pitchFamily="18" charset="0"/>
              </a:rPr>
              <a:t>	1. Land area to be develop exceed 500 Sq Mtrs. or</a:t>
            </a:r>
          </a:p>
          <a:p>
            <a:pPr marL="0" indent="0">
              <a:buNone/>
            </a:pPr>
            <a:r>
              <a:rPr lang="en-IN" dirty="0">
                <a:latin typeface="Georgia" panose="02040502050405020303" pitchFamily="18" charset="0"/>
              </a:rPr>
              <a:t>	2. the number of apartments proposed to be developed exceed eight</a:t>
            </a:r>
          </a:p>
          <a:p>
            <a:pPr marL="0" indent="0">
              <a:buNone/>
            </a:pPr>
            <a:endParaRPr lang="en-IN" dirty="0">
              <a:latin typeface="Georgia" panose="02040502050405020303" pitchFamily="18" charset="0"/>
            </a:endParaRPr>
          </a:p>
          <a:p>
            <a:pPr>
              <a:buFont typeface="Wingdings" panose="05000000000000000000" pitchFamily="2" charset="2"/>
              <a:buChar char="Ø"/>
            </a:pPr>
            <a:r>
              <a:rPr lang="en-IN" dirty="0">
                <a:latin typeface="Georgia" panose="02040502050405020303" pitchFamily="18" charset="0"/>
              </a:rPr>
              <a:t>In case of new project – Registration is required before launch of the project if any one condition is satisfied</a:t>
            </a:r>
          </a:p>
          <a:p>
            <a:pPr marL="0" indent="0">
              <a:buNone/>
            </a:pPr>
            <a:endParaRPr lang="en-IN" dirty="0">
              <a:latin typeface="Georgia" panose="02040502050405020303" pitchFamily="18" charset="0"/>
            </a:endParaRPr>
          </a:p>
          <a:p>
            <a:pPr>
              <a:buFont typeface="Wingdings" panose="05000000000000000000" pitchFamily="2" charset="2"/>
              <a:buChar char="Ø"/>
            </a:pPr>
            <a:r>
              <a:rPr lang="en-IN" dirty="0">
                <a:latin typeface="Georgia" panose="02040502050405020303" pitchFamily="18" charset="0"/>
              </a:rPr>
              <a:t>Applicable to all the project which are falling under planning area. </a:t>
            </a:r>
          </a:p>
          <a:p>
            <a:pPr marL="0" indent="0">
              <a:buNone/>
            </a:pPr>
            <a:endParaRPr lang="en-IN" dirty="0">
              <a:latin typeface="Georgia" panose="02040502050405020303" pitchFamily="18" charset="0"/>
            </a:endParaRPr>
          </a:p>
          <a:p>
            <a:pPr>
              <a:buFont typeface="Wingdings" panose="05000000000000000000" pitchFamily="2" charset="2"/>
              <a:buChar char="Ø"/>
            </a:pPr>
            <a:r>
              <a:rPr lang="en-IN" dirty="0">
                <a:latin typeface="Georgia" panose="02040502050405020303" pitchFamily="18" charset="0"/>
              </a:rPr>
              <a:t>Planning area has been defined by Town Planning Authority.</a:t>
            </a:r>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spTree>
    <p:extLst>
      <p:ext uri="{BB962C8B-B14F-4D97-AF65-F5344CB8AC3E}">
        <p14:creationId xmlns:p14="http://schemas.microsoft.com/office/powerpoint/2010/main" val="125324365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latin typeface="Georgia" panose="02040502050405020303" pitchFamily="18" charset="0"/>
              </a:rPr>
              <a:t>Registration	</a:t>
            </a:r>
          </a:p>
        </p:txBody>
      </p:sp>
      <p:sp>
        <p:nvSpPr>
          <p:cNvPr id="3" name="Content Placeholder 2"/>
          <p:cNvSpPr>
            <a:spLocks noGrp="1"/>
          </p:cNvSpPr>
          <p:nvPr>
            <p:ph idx="1"/>
          </p:nvPr>
        </p:nvSpPr>
        <p:spPr>
          <a:xfrm>
            <a:off x="2177310" y="1455518"/>
            <a:ext cx="9521266" cy="4550535"/>
          </a:xfrm>
        </p:spPr>
        <p:txBody>
          <a:bodyPr>
            <a:normAutofit lnSpcReduction="10000"/>
          </a:bodyPr>
          <a:lstStyle/>
          <a:p>
            <a:pPr>
              <a:buFont typeface="Wingdings" panose="05000000000000000000" pitchFamily="2" charset="2"/>
              <a:buChar char="Ø"/>
            </a:pPr>
            <a:endParaRPr lang="en-IN" dirty="0">
              <a:latin typeface="Georgia" panose="02040502050405020303" pitchFamily="18" charset="0"/>
            </a:endParaRPr>
          </a:p>
          <a:p>
            <a:pPr>
              <a:buFont typeface="Wingdings" panose="05000000000000000000" pitchFamily="2" charset="2"/>
              <a:buChar char="Ø"/>
            </a:pPr>
            <a:r>
              <a:rPr lang="en-IN" dirty="0">
                <a:latin typeface="Georgia" panose="02040502050405020303" pitchFamily="18" charset="0"/>
              </a:rPr>
              <a:t>Existing projects to get registration before 31 July 2017.</a:t>
            </a:r>
          </a:p>
          <a:p>
            <a:pPr>
              <a:buFont typeface="Wingdings" panose="05000000000000000000" pitchFamily="2" charset="2"/>
              <a:buChar char="Ø"/>
            </a:pPr>
            <a:r>
              <a:rPr lang="en-IN" dirty="0">
                <a:latin typeface="Georgia" panose="02040502050405020303" pitchFamily="18" charset="0"/>
              </a:rPr>
              <a:t>Not to Advertise  and accept  the booking amount before registration of project.</a:t>
            </a:r>
          </a:p>
          <a:p>
            <a:pPr>
              <a:buFont typeface="Wingdings" panose="05000000000000000000" pitchFamily="2" charset="2"/>
              <a:buChar char="Ø"/>
            </a:pPr>
            <a:r>
              <a:rPr lang="en-IN" dirty="0">
                <a:latin typeface="Georgia" panose="02040502050405020303" pitchFamily="18" charset="0"/>
              </a:rPr>
              <a:t>Application to be made in Form </a:t>
            </a:r>
            <a:r>
              <a:rPr lang="en-IN" dirty="0">
                <a:solidFill>
                  <a:srgbClr val="FF0000"/>
                </a:solidFill>
                <a:latin typeface="Georgia" panose="02040502050405020303" pitchFamily="18" charset="0"/>
              </a:rPr>
              <a:t>A</a:t>
            </a:r>
            <a:r>
              <a:rPr lang="en-IN" dirty="0">
                <a:latin typeface="Georgia" panose="02040502050405020303" pitchFamily="18" charset="0"/>
              </a:rPr>
              <a:t> as per Rule 3 declared by Gujarat Government.</a:t>
            </a:r>
          </a:p>
          <a:p>
            <a:pPr>
              <a:buFont typeface="Wingdings" panose="05000000000000000000" pitchFamily="2" charset="2"/>
              <a:buChar char="Ø"/>
            </a:pPr>
            <a:r>
              <a:rPr lang="en-IN" dirty="0">
                <a:latin typeface="Georgia" panose="02040502050405020303" pitchFamily="18" charset="0"/>
              </a:rPr>
              <a:t>All details as per rule 3 to be submitted with application.</a:t>
            </a:r>
          </a:p>
          <a:p>
            <a:pPr>
              <a:buFont typeface="Wingdings" panose="05000000000000000000" pitchFamily="2" charset="2"/>
              <a:buChar char="Ø"/>
            </a:pPr>
            <a:r>
              <a:rPr lang="en-IN" dirty="0">
                <a:latin typeface="Georgia" panose="02040502050405020303" pitchFamily="18" charset="0"/>
              </a:rPr>
              <a:t>Authority to grant registration with in 30 Days.</a:t>
            </a:r>
          </a:p>
          <a:p>
            <a:pPr marL="0" indent="0">
              <a:buNone/>
            </a:pPr>
            <a:endParaRPr lang="en-IN" dirty="0">
              <a:latin typeface="Georgia" panose="02040502050405020303" pitchFamily="18" charset="0"/>
            </a:endParaRPr>
          </a:p>
          <a:p>
            <a:pPr>
              <a:buFont typeface="Wingdings" panose="05000000000000000000" pitchFamily="2" charset="2"/>
              <a:buChar char="Ø"/>
            </a:pPr>
            <a:r>
              <a:rPr lang="en-IN" dirty="0">
                <a:solidFill>
                  <a:srgbClr val="FF0000"/>
                </a:solidFill>
                <a:latin typeface="Georgia" panose="02040502050405020303" pitchFamily="18" charset="0"/>
              </a:rPr>
              <a:t>Ministry speech on ongoing projects:</a:t>
            </a:r>
          </a:p>
          <a:p>
            <a:pPr marL="0" indent="0">
              <a:buNone/>
            </a:pPr>
            <a:r>
              <a:rPr lang="en-IN" dirty="0">
                <a:solidFill>
                  <a:srgbClr val="FF0000"/>
                </a:solidFill>
                <a:latin typeface="Georgia" panose="02040502050405020303" pitchFamily="18" charset="0"/>
              </a:rPr>
              <a:t>Regarding the consequences of including the ongoing project under the bill, I discussed the issue with my officials. This shall have a bearing on the projects and consumers. In fact the select committee of Rajya Sabha too in its wisdom supported and retained the need for regulating existing projects. But at the same time, projects which are almost at the fag end of completion and all, what they require is they need to give only information.</a:t>
            </a:r>
          </a:p>
          <a:p>
            <a:pPr marL="0" indent="0">
              <a:buNone/>
            </a:pPr>
            <a:endParaRPr lang="en-IN" dirty="0">
              <a:solidFill>
                <a:srgbClr val="FF0000"/>
              </a:solidFill>
            </a:endParaRPr>
          </a:p>
        </p:txBody>
      </p:sp>
    </p:spTree>
    <p:extLst>
      <p:ext uri="{BB962C8B-B14F-4D97-AF65-F5344CB8AC3E}">
        <p14:creationId xmlns:p14="http://schemas.microsoft.com/office/powerpoint/2010/main" val="42322833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2680</TotalTime>
  <Words>4546</Words>
  <Application>Microsoft Office PowerPoint</Application>
  <PresentationFormat>Widescreen</PresentationFormat>
  <Paragraphs>408</Paragraphs>
  <Slides>40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40</vt:i4>
      </vt:variant>
    </vt:vector>
  </HeadingPairs>
  <TitlesOfParts>
    <vt:vector size="47" baseType="lpstr">
      <vt:lpstr>Arial</vt:lpstr>
      <vt:lpstr>Calibri</vt:lpstr>
      <vt:lpstr>Century Gothic</vt:lpstr>
      <vt:lpstr>Georgia</vt:lpstr>
      <vt:lpstr>Wingdings</vt:lpstr>
      <vt:lpstr>Wingdings 3</vt:lpstr>
      <vt:lpstr>Wisp</vt:lpstr>
      <vt:lpstr>           Real Estate (Regulation and Development) Act, 2016 </vt:lpstr>
      <vt:lpstr>What is required - Opportunity</vt:lpstr>
      <vt:lpstr>Purpose of Act </vt:lpstr>
      <vt:lpstr>Role of Chartered Accountant </vt:lpstr>
      <vt:lpstr>Opportunity how to get</vt:lpstr>
      <vt:lpstr>PowerPoint Presentation</vt:lpstr>
      <vt:lpstr>Other Applicable Act </vt:lpstr>
      <vt:lpstr>APPLCABILITY OF ACT</vt:lpstr>
      <vt:lpstr>Registration </vt:lpstr>
      <vt:lpstr>Registration</vt:lpstr>
      <vt:lpstr>Complain </vt:lpstr>
      <vt:lpstr>Complain</vt:lpstr>
      <vt:lpstr>Registration</vt:lpstr>
      <vt:lpstr>Few important definitions in RERA</vt:lpstr>
      <vt:lpstr>Few important definitions in RERA     </vt:lpstr>
      <vt:lpstr>Understanding of Definition </vt:lpstr>
      <vt:lpstr>Few Example of Promoters</vt:lpstr>
      <vt:lpstr>Few important definition in RERA </vt:lpstr>
      <vt:lpstr>Few important definition in RERA </vt:lpstr>
      <vt:lpstr>Few important definitions in RERA </vt:lpstr>
      <vt:lpstr>Few important definitions in RERA </vt:lpstr>
      <vt:lpstr>Major duties/responsibilities of builder </vt:lpstr>
      <vt:lpstr>Major duties/responsibilities of builder</vt:lpstr>
      <vt:lpstr>Advertisement by builder</vt:lpstr>
      <vt:lpstr>Case laws for Advertisement</vt:lpstr>
      <vt:lpstr>Return of Amount and Compensation by Builder to Allottee Section 18 of Act</vt:lpstr>
      <vt:lpstr>Scenario of Refund</vt:lpstr>
      <vt:lpstr>Transfer of title</vt:lpstr>
      <vt:lpstr>Transfer of title</vt:lpstr>
      <vt:lpstr>Insurance</vt:lpstr>
      <vt:lpstr>Order issued by GUJRERA for Bank Account opening and operation</vt:lpstr>
      <vt:lpstr>Offences, Penalties and Adjudication</vt:lpstr>
      <vt:lpstr>Financial institutions/Banks Requirements from builder </vt:lpstr>
      <vt:lpstr>Rules of RERA by Gujarat Government    </vt:lpstr>
      <vt:lpstr>Rules of RERA by Gujarat Government</vt:lpstr>
      <vt:lpstr>Rules of RERA by Gujarat Government</vt:lpstr>
      <vt:lpstr>Rule 9 Agreement for sale in Prescribed format </vt:lpstr>
      <vt:lpstr>Rule 9 Agreement for sale in Prescribed format</vt:lpstr>
      <vt:lpstr>Hierarchy in RERA for Complain</vt:lpstr>
      <vt:lpstr>Rules of RERA by Gujarat Government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 R L &amp; Co  Chartered Accountants Real Estate (Regulation and Development) Act,2016 </dc:title>
  <dc:creator>lalit raithatha</dc:creator>
  <cp:lastModifiedBy>Lalit Raithatha</cp:lastModifiedBy>
  <cp:revision>130</cp:revision>
  <cp:lastPrinted>2017-08-09T14:41:47Z</cp:lastPrinted>
  <dcterms:created xsi:type="dcterms:W3CDTF">2017-05-29T07:30:04Z</dcterms:created>
  <dcterms:modified xsi:type="dcterms:W3CDTF">2023-11-02T14:03:18Z</dcterms:modified>
</cp:coreProperties>
</file>