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89"/>
  </p:notesMasterIdLst>
  <p:handoutMasterIdLst>
    <p:handoutMasterId r:id="rId90"/>
  </p:handoutMasterIdLst>
  <p:sldIdLst>
    <p:sldId id="256" r:id="rId2"/>
    <p:sldId id="431" r:id="rId3"/>
    <p:sldId id="434" r:id="rId4"/>
    <p:sldId id="435" r:id="rId5"/>
    <p:sldId id="454" r:id="rId6"/>
    <p:sldId id="525" r:id="rId7"/>
    <p:sldId id="433" r:id="rId8"/>
    <p:sldId id="436" r:id="rId9"/>
    <p:sldId id="438" r:id="rId10"/>
    <p:sldId id="439" r:id="rId11"/>
    <p:sldId id="444" r:id="rId12"/>
    <p:sldId id="455" r:id="rId13"/>
    <p:sldId id="456" r:id="rId14"/>
    <p:sldId id="457" r:id="rId15"/>
    <p:sldId id="458" r:id="rId16"/>
    <p:sldId id="459" r:id="rId17"/>
    <p:sldId id="460" r:id="rId18"/>
    <p:sldId id="461" r:id="rId19"/>
    <p:sldId id="462" r:id="rId20"/>
    <p:sldId id="463" r:id="rId21"/>
    <p:sldId id="466" r:id="rId22"/>
    <p:sldId id="464" r:id="rId23"/>
    <p:sldId id="467" r:id="rId24"/>
    <p:sldId id="468" r:id="rId25"/>
    <p:sldId id="469" r:id="rId26"/>
    <p:sldId id="470" r:id="rId27"/>
    <p:sldId id="471" r:id="rId28"/>
    <p:sldId id="472" r:id="rId29"/>
    <p:sldId id="473" r:id="rId30"/>
    <p:sldId id="474" r:id="rId31"/>
    <p:sldId id="475" r:id="rId32"/>
    <p:sldId id="476" r:id="rId33"/>
    <p:sldId id="477" r:id="rId34"/>
    <p:sldId id="478" r:id="rId35"/>
    <p:sldId id="479" r:id="rId36"/>
    <p:sldId id="480" r:id="rId37"/>
    <p:sldId id="481" r:id="rId38"/>
    <p:sldId id="482" r:id="rId39"/>
    <p:sldId id="483" r:id="rId40"/>
    <p:sldId id="484" r:id="rId41"/>
    <p:sldId id="485" r:id="rId42"/>
    <p:sldId id="487" r:id="rId43"/>
    <p:sldId id="488" r:id="rId44"/>
    <p:sldId id="489" r:id="rId45"/>
    <p:sldId id="490" r:id="rId46"/>
    <p:sldId id="491" r:id="rId47"/>
    <p:sldId id="492" r:id="rId48"/>
    <p:sldId id="493" r:id="rId49"/>
    <p:sldId id="494" r:id="rId50"/>
    <p:sldId id="495" r:id="rId51"/>
    <p:sldId id="496" r:id="rId52"/>
    <p:sldId id="497" r:id="rId53"/>
    <p:sldId id="498" r:id="rId54"/>
    <p:sldId id="499" r:id="rId55"/>
    <p:sldId id="500" r:id="rId56"/>
    <p:sldId id="501" r:id="rId57"/>
    <p:sldId id="502" r:id="rId58"/>
    <p:sldId id="503" r:id="rId59"/>
    <p:sldId id="504" r:id="rId60"/>
    <p:sldId id="505" r:id="rId61"/>
    <p:sldId id="506" r:id="rId62"/>
    <p:sldId id="507" r:id="rId63"/>
    <p:sldId id="508" r:id="rId64"/>
    <p:sldId id="509" r:id="rId65"/>
    <p:sldId id="510" r:id="rId66"/>
    <p:sldId id="511" r:id="rId67"/>
    <p:sldId id="512" r:id="rId68"/>
    <p:sldId id="513" r:id="rId69"/>
    <p:sldId id="514" r:id="rId70"/>
    <p:sldId id="515" r:id="rId71"/>
    <p:sldId id="516" r:id="rId72"/>
    <p:sldId id="517" r:id="rId73"/>
    <p:sldId id="518" r:id="rId74"/>
    <p:sldId id="519" r:id="rId75"/>
    <p:sldId id="520" r:id="rId76"/>
    <p:sldId id="521" r:id="rId77"/>
    <p:sldId id="522" r:id="rId78"/>
    <p:sldId id="531" r:id="rId79"/>
    <p:sldId id="528" r:id="rId80"/>
    <p:sldId id="529" r:id="rId81"/>
    <p:sldId id="530" r:id="rId82"/>
    <p:sldId id="523" r:id="rId83"/>
    <p:sldId id="524" r:id="rId84"/>
    <p:sldId id="443" r:id="rId85"/>
    <p:sldId id="527" r:id="rId86"/>
    <p:sldId id="526" r:id="rId87"/>
    <p:sldId id="288" r:id="rId88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75DBFF"/>
    <a:srgbClr val="F0E9E7"/>
    <a:srgbClr val="36665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0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152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08C43-116A-47FB-A383-A57FCB82E917}" type="datetimeFigureOut">
              <a:rPr lang="en-IN" smtClean="0"/>
              <a:pPr/>
              <a:t>13-10-2023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D9DC8-77D1-41B6-8C7E-FEFEE989A0D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904994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2947CD-B8E2-4067-B33E-17AD500873A5}" type="datetimeFigureOut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9742F-A377-49E9-9669-F20A3D55752A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4684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6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21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40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62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19742F-A377-49E9-9669-F20A3D55752A}" type="slidenum">
              <a:rPr lang="en-IN" smtClean="0"/>
              <a:pPr/>
              <a:t>75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38445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B9FF790-4D4E-4261-AECF-CAE76E018DB4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967875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1756E-BA15-4080-A1F7-F5A79E208B1E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6163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FF7F7B8-454F-4591-AE07-CDCF56CE7337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87920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58783"/>
            <a:ext cx="8238707" cy="1078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687475"/>
            <a:ext cx="7124284" cy="1004848"/>
          </a:xfrm>
        </p:spPr>
        <p:txBody>
          <a:bodyPr anchor="ctr" anchorCtr="0"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91" y="1946300"/>
            <a:ext cx="8238707" cy="4405035"/>
          </a:xfrm>
        </p:spPr>
        <p:txBody>
          <a:bodyPr anchor="t" anchorCtr="0"/>
          <a:lstStyle>
            <a:lvl1pPr algn="just">
              <a:defRPr/>
            </a:lvl1pPr>
            <a:lvl2pPr marL="630000" indent="-306000" algn="just">
              <a:buFont typeface="Wingdings" panose="05000000000000000000" pitchFamily="2" charset="2"/>
              <a:buChar char="Ø"/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33578" y="6419614"/>
            <a:ext cx="770468" cy="365125"/>
          </a:xfrm>
        </p:spPr>
        <p:txBody>
          <a:bodyPr/>
          <a:lstStyle>
            <a:lvl1pPr>
              <a:defRPr sz="1000" b="1">
                <a:solidFill>
                  <a:srgbClr val="366658"/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  <p:pic>
        <p:nvPicPr>
          <p:cNvPr id="8" name="Picture 3" descr="ICAILogoFina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8128" y="628224"/>
            <a:ext cx="973822" cy="86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7302321" y="1429555"/>
            <a:ext cx="1280473" cy="16592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200" b="1" dirty="0" smtClean="0"/>
              <a:t>CP&amp;GFM, ICAI</a:t>
            </a:r>
            <a:endParaRPr lang="en-IN" sz="1200" b="1" dirty="0"/>
          </a:p>
        </p:txBody>
      </p:sp>
    </p:spTree>
    <p:extLst>
      <p:ext uri="{BB962C8B-B14F-4D97-AF65-F5344CB8AC3E}">
        <p14:creationId xmlns="" xmlns:p14="http://schemas.microsoft.com/office/powerpoint/2010/main" val="345538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 userDrawn="1"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153987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2606283914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729347448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2757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D053-B74F-4BBA-9212-A50C063E4217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5593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6D93CD8-766F-4CAD-9046-3B401519481F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396722329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F4609-E005-4042-9793-E2A56188CDEF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51297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969D8E46-FB4C-4E3D-AE31-DE74600CC455}" type="datetime1">
              <a:rPr lang="en-IN" smtClean="0"/>
              <a:pPr/>
              <a:t>13-10-2023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ASB, The Institute of Chartered Accountants of India</a:t>
            </a:r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1F28DAEE-427E-4030-87EA-38D724728595}" type="slidenum">
              <a:rPr lang="en-IN" smtClean="0"/>
              <a:pPr/>
              <a:t>‹#›</a:t>
            </a:fld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247789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mailto:asb@icai.i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http://www.icai.org/follow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846" y="1758462"/>
            <a:ext cx="8263244" cy="1297431"/>
          </a:xfrm>
          <a:solidFill>
            <a:schemeClr val="tx1">
              <a:lumMod val="65000"/>
              <a:lumOff val="35000"/>
            </a:schemeClr>
          </a:solidFill>
        </p:spPr>
        <p:txBody>
          <a:bodyPr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800" b="1" kern="0" cap="none" dirty="0" smtClean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ગ્રામ વિકાસ વિભાગની યોજનાઓના અમલીકરણમાં </a:t>
            </a:r>
            <a:br>
              <a:rPr lang="gu-IN" sz="2800" b="1" kern="0" cap="none" dirty="0" smtClean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gu-IN" sz="2800" b="1" kern="0" cap="none" dirty="0" smtClean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નાણાકીય બાબતો અને પ્રિ - ઓડિટ તાલીમ</a:t>
            </a:r>
            <a:endParaRPr lang="en-IN" sz="2800" b="1" i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5477" y="3903789"/>
            <a:ext cx="8179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gu-IN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ફેકલ્ટી, કમિટિ ઓન પબ્લીક એન્ડ ગવર્મેન્ટ ફાઇનાન્સીયલ </a:t>
            </a:r>
          </a:p>
          <a:p>
            <a:pPr algn="ctr">
              <a:lnSpc>
                <a:spcPct val="200000"/>
              </a:lnSpc>
            </a:pPr>
            <a:r>
              <a:rPr lang="gu-IN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મેનેજમેન્ટ, આઇસીએઆઇ, અમદાવાદ </a:t>
            </a:r>
            <a:endParaRPr lang="en-IN" sz="2400" b="1" dirty="0">
              <a:solidFill>
                <a:srgbClr val="002060"/>
              </a:solidFill>
              <a:latin typeface="+mj-lt"/>
            </a:endParaRPr>
          </a:p>
        </p:txBody>
      </p:sp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0753" y="508774"/>
            <a:ext cx="1339784" cy="1269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74431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યોજનાના અમલીકરણમાં મુખ્ય હિસ્સેદારો  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10</a:t>
            </a:fld>
            <a:endParaRPr lang="en-IN" dirty="0"/>
          </a:p>
        </p:txBody>
      </p:sp>
      <p:sp>
        <p:nvSpPr>
          <p:cNvPr id="6" name="Google Shape;75;p15"/>
          <p:cNvSpPr txBox="1">
            <a:spLocks noGrp="1"/>
          </p:cNvSpPr>
          <p:nvPr>
            <p:ph idx="1"/>
          </p:nvPr>
        </p:nvSpPr>
        <p:spPr>
          <a:xfrm>
            <a:off x="448091" y="1840793"/>
            <a:ext cx="8238707" cy="4405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ગ્રામ્ય સ્તર – </a:t>
            </a:r>
            <a:r>
              <a:rPr lang="gu-IN" sz="1600" dirty="0" smtClean="0">
                <a:solidFill>
                  <a:schemeClr val="tx1"/>
                </a:solidFill>
              </a:rPr>
              <a:t>વેતન વાંચ્છુ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 ગ્રામસભા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ગ્રામ પંચાયત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ટીએ, જીઆરએસ, બીએફટી 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બ્લોક લેવલ – </a:t>
            </a:r>
            <a:r>
              <a:rPr lang="gu-IN" sz="1600" dirty="0" smtClean="0">
                <a:solidFill>
                  <a:schemeClr val="tx1"/>
                </a:solidFill>
              </a:rPr>
              <a:t>તાલુકા પંચાયત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પ્રોગ્રામ ઓફિસર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APO, </a:t>
            </a:r>
            <a:r>
              <a:rPr lang="gu-IN" sz="1600" dirty="0" smtClean="0">
                <a:solidFill>
                  <a:schemeClr val="tx1"/>
                </a:solidFill>
              </a:rPr>
              <a:t> ટીએ, બ્લોક </a:t>
            </a:r>
            <a:r>
              <a:rPr lang="en-US" sz="1600" dirty="0" smtClean="0">
                <a:solidFill>
                  <a:schemeClr val="tx1"/>
                </a:solidFill>
              </a:rPr>
              <a:t>MIS</a:t>
            </a:r>
          </a:p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જીલ્લા કક્ષા – </a:t>
            </a:r>
            <a:r>
              <a:rPr lang="gu-IN" sz="1600" dirty="0" smtClean="0">
                <a:solidFill>
                  <a:schemeClr val="tx1"/>
                </a:solidFill>
              </a:rPr>
              <a:t>જીલ્લા કાર્યક્રમ સંયોજક (ડીપીસી)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 જીલ્લા પંચાયત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રાજ્ય સરકાર સ્તર – </a:t>
            </a:r>
            <a:r>
              <a:rPr lang="gu-IN" sz="1600" dirty="0" smtClean="0">
                <a:solidFill>
                  <a:schemeClr val="tx1"/>
                </a:solidFill>
              </a:rPr>
              <a:t>રાજ્ય રોજગાર ગેરંટી પરિષદ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રાજ્ય સરકાર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કેન્દ્ર સરકાર સ્તર – </a:t>
            </a:r>
            <a:r>
              <a:rPr lang="gu-IN" sz="1600" dirty="0" smtClean="0">
                <a:solidFill>
                  <a:schemeClr val="tx1"/>
                </a:solidFill>
              </a:rPr>
              <a:t>કેન્દ્રીય રોજગાર ગેરંટી પરિષદ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 ગ્રામીણ વિકાસ મંત્રાલય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gu-IN" sz="1600" b="1" dirty="0" smtClean="0">
                <a:solidFill>
                  <a:schemeClr val="tx1"/>
                </a:solidFill>
              </a:rPr>
              <a:t>અન્ય સંસ્થાઓ –  </a:t>
            </a:r>
            <a:r>
              <a:rPr lang="gu-IN" sz="1600" dirty="0" smtClean="0">
                <a:solidFill>
                  <a:schemeClr val="tx1"/>
                </a:solidFill>
              </a:rPr>
              <a:t>ઓમ્બડ્સમેન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એસએયુ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તમામ બેંકો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સિવિલ સોસાયટી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મુખ્ય પ્રક્રિયાઓ  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23564"/>
            <a:ext cx="8238707" cy="420831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જોબકાર્ડ નોંધણી, જોબકાર્ડ ઇસ્યુ, કામ માટે અરજી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લેબર બજેટ પ્રોજેક્શન અને કામો નક્કી કરવા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બેઝલાઈન સર્વે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જરૂરિયાતોની ઓળખ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સંસાધનની ઓળખ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ડ્રાફ્ટ ડેવલપમેન્ટ પ્લાનની તૈયારી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ગ્રામસભાની મંજૂરી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યોજનાને અંતિમ સ્વરૂપ આપવું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બ્લોક અને જિલ્લા સ્તરે વાર્ષિક યોજનાઓ અને શ્રમ બજેટનું એકત્રીકરણ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ટેકનિકલ અંદાજ - અંદાજોના મૂળભૂત ઘટકો, પ્રવૃતિનું વર્ણન, ડિઝાઇન અને રેખાંકનો,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કાર્યોના સ્પેસીફિકેશન, કાર્યની વિગતવાર માત્રા, ભાવો, લીડ, અંદાજ સાથે અહેવાલ.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તાંત્રીક મંજુરી, વહીવટી મંજુરી 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મનરેગા હેઠળ પરમીશીબલ કામો 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23564"/>
            <a:ext cx="8238707" cy="28132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ચાર કેટેગરી હેઠળ કુલ ૨૬૬ પ્રકારના પરમીશીબલ કામો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૮૬ કામો નેચરલ રિસોર્સ મેનેજમેન્ટ કેટેગરી જાહેર કામો શ્રેણી - </a:t>
            </a:r>
            <a:r>
              <a:rPr lang="en-US" sz="1600" dirty="0" smtClean="0">
                <a:solidFill>
                  <a:schemeClr val="tx1"/>
                </a:solidFill>
              </a:rPr>
              <a:t>A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૬૭ કામો સંવેદનશીલ વિભાગો માટે વ્યક્તિગત સંપત્તિ (ફકરા ૫ માં ફક્ત </a:t>
            </a:r>
            <a:r>
              <a:rPr lang="en-US" sz="1600" dirty="0" smtClean="0">
                <a:solidFill>
                  <a:schemeClr val="tx1"/>
                </a:solidFill>
              </a:rPr>
              <a:t>HH) </a:t>
            </a:r>
            <a:r>
              <a:rPr lang="gu-IN" sz="1600" dirty="0" smtClean="0">
                <a:solidFill>
                  <a:schemeClr val="tx1"/>
                </a:solidFill>
              </a:rPr>
              <a:t>શ્રેણી – </a:t>
            </a:r>
            <a:r>
              <a:rPr lang="en-US" sz="1600" dirty="0" smtClean="0">
                <a:solidFill>
                  <a:schemeClr val="tx1"/>
                </a:solidFill>
              </a:rPr>
              <a:t>B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૦૮ કામો એનઆરએલએમ જુથ કમ્પોનન્ટ વર્ક્સ સામાન્ય ઈન્ફ્રાસ્ટ્રક્ચર શ્રેણી – </a:t>
            </a:r>
            <a:r>
              <a:rPr lang="en-US" sz="1600" dirty="0" smtClean="0">
                <a:solidFill>
                  <a:schemeClr val="tx1"/>
                </a:solidFill>
              </a:rPr>
              <a:t>C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૧૦૫ કામો ગ્રામીણ માળખાગત સુવિધાઓના કામો શ્રેણી – </a:t>
            </a:r>
            <a:r>
              <a:rPr lang="en-US" sz="1600" dirty="0" smtClean="0">
                <a:solidFill>
                  <a:schemeClr val="tx1"/>
                </a:solidFill>
              </a:rPr>
              <a:t>D 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વર્ક્સ એક્ઝીક્યુશન – કામોનું અમલીકરણ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23564"/>
            <a:ext cx="8238707" cy="42903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મસ્ટર રોલ્સ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કાર્ય સ્થળ વ્યવસ્થાપન અને એનએમએમએસ હાજરી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કાર્યસ્થળ સુવિધાઓ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કામોનું માપન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માપ તપાસણી અને વેતનની ગણતરી (દૈનિક વેતન દર રુ.૨૫૬)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પે ઓર્ડર જનરેશન, પે સ્લીપ વિતરણ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પ્રોજેક્ટ કમ્પ્લીશન રિપોર્ટ (</a:t>
            </a:r>
            <a:r>
              <a:rPr lang="en-US" sz="1600" dirty="0" smtClean="0">
                <a:solidFill>
                  <a:schemeClr val="tx1"/>
                </a:solidFill>
              </a:rPr>
              <a:t>PCR)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કન્વર્જન્સ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ભંડોળ પેટર્ન, ફંડ ફ્લો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જાળવણી કરવાના રેકર્ડ્સની યાદી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23564"/>
            <a:ext cx="8238707" cy="45482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ટેન્ડર / કોન્ટ્રાક્ટ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મટીરીયલ પ્રોક્યોરમેન્ટ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ઇ- મસ્ટર રોલ ઇશ્યુ ફોલ્ડર / 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ઇ-મસ્ટર રોલ રસીદ ફોલ્ડર / જીપી માટે નોંધણી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જોબકાર્ડ અરજી રજિસ્ટર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રોજગાર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વર્ક્સ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સંપત્તિ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 નોંધણી રજીસ્ટર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જાળવણી કરવાના રેકર્ડ્સની યાદી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23564"/>
            <a:ext cx="8238707" cy="45482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ટેન્ડર / કોન્ટ્રાક્ટ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મટીરીયલ પ્રોક્યોરમેન્ટ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ઇ- મસ્ટર રોલ ઇશ્યુ ફોલ્ડર / 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ઇ-મસ્ટર રોલ રસીદ ફોલ્ડર / જીપી માટે નોંધણી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જોબકાર્ડ અરજી રજિસ્ટર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રોજગાર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વર્ક્સ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સંપત્તિ રજીસ્ટર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 નોંધણી રજીસ્ટર 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નાણાકીય રેકર્ડ - ગ્રામ / તાલુકા / જીલ્લા પંચાયતો / અન્ય અમલીકરણ એજન્સીઓ.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946301"/>
            <a:ext cx="8238707" cy="31063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વાઉચર ફોલ્ડર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ગ્રાન્ટ રજીસ્ટર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કેશ બુક અને લેજર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સ્ટોક રજીસ્ટર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માસિક રીસીપ્ટ અને ચુકવણીઓ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 રીકન્સીલેશન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ગુડ ગવર્નન્સના ભાગરુપે નિભાવવાના દસ્તાવેજ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946301"/>
            <a:ext cx="8402832" cy="41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જોબકાર્ડ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વર્ક ફાઇલ – ૨૨ પ્રકારના દસ્તાવેજ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જાહેર માહિતિ બોર્ડ – જાહેર અને વ્યક્તિગત કામો માટે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 પંચાયતે નિભાવવાના સાત રજીસ્ટર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જોબકાર્ડ રજીસ્ટર – નોધણી, ઇસ્યુ,  રોજગારી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ગ્રામસભા રજીસ્ટર - મિનિટસ, ઠરાવો, કામોની અગ્રતા યાદી, સ્પેશિયલ સામાજીક ઓડિટ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રોજગારી રજીસ્ટર – કામ માગણી, ફાળવણી અને વેતન ચુકવણી 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વર્ક /  કામોનું રજીસ્ટર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ફિક્ષ એસેટસ રજીસ્ટર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ફરીયાદ રજીસ્ટર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dirty="0" smtClean="0">
                <a:solidFill>
                  <a:schemeClr val="tx1"/>
                </a:solidFill>
              </a:rPr>
              <a:t>મટેરીયલ્સ રજીસ્ટર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વહીવટી ખર્ચ હેઠળની પરવાનગીપાત્ર પ્રવૃત્તિઓ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946301"/>
            <a:ext cx="8355940" cy="43489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તાલીમ, આઇઇસી પ્રવૃત્તિઓ, </a:t>
            </a:r>
            <a:r>
              <a:rPr lang="en-US" sz="1600" dirty="0" smtClean="0">
                <a:solidFill>
                  <a:schemeClr val="tx1"/>
                </a:solidFill>
              </a:rPr>
              <a:t>MIS</a:t>
            </a:r>
            <a:r>
              <a:rPr lang="gu-IN" sz="1600" dirty="0" smtClean="0">
                <a:solidFill>
                  <a:schemeClr val="tx1"/>
                </a:solidFill>
              </a:rPr>
              <a:t>, ગુણવત્તા વ્યવસ્થાપન, ફરિયાદ નિવારણ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વ્યવસાયિક / તકનીકી સેવાઓ,  ઓપરેશનલ ખર્ચ, </a:t>
            </a:r>
            <a:r>
              <a:rPr lang="en-US" sz="1600" dirty="0" smtClean="0">
                <a:solidFill>
                  <a:schemeClr val="tx1"/>
                </a:solidFill>
              </a:rPr>
              <a:t>GPs </a:t>
            </a:r>
            <a:r>
              <a:rPr lang="gu-IN" sz="1600" dirty="0" smtClean="0">
                <a:solidFill>
                  <a:schemeClr val="tx1"/>
                </a:solidFill>
              </a:rPr>
              <a:t>માં </a:t>
            </a:r>
            <a:r>
              <a:rPr lang="en-US" sz="1600" dirty="0" smtClean="0">
                <a:solidFill>
                  <a:schemeClr val="tx1"/>
                </a:solidFill>
              </a:rPr>
              <a:t>ICT </a:t>
            </a:r>
            <a:r>
              <a:rPr lang="gu-IN" sz="1600" dirty="0" smtClean="0">
                <a:solidFill>
                  <a:schemeClr val="tx1"/>
                </a:solidFill>
              </a:rPr>
              <a:t>સુવિધાઓ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વધારાના સ્ટાફની ભરતી, સામાજિક ઓડિટ, કાર્ય સ્થળ સુવિધાઓ,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મૂલ્યાંકન અને સંશોધન,  આકસ્મિક ખર્ચ, એક્સ-ગ્રેસીયા ચુકવણી,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તબીબી સારવાર, હોસ્પિટલમાં દાખલ.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1600" b="1" dirty="0" smtClean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sz="1600" b="1" dirty="0" smtClean="0">
                <a:solidFill>
                  <a:srgbClr val="C00000"/>
                </a:solidFill>
              </a:rPr>
              <a:t>વહીવટી ખર્ચ હેઠળની પરવાનગીપાત્ર નથી તેવી પ્રવૃત્તિઓ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વાહનોની ખરીદી અને જૂના વાહનોનું રીપેરિંગકામ.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સિવિલ કામો.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સરકાર/પીઆરઆઈ/અન્ય અમલીકરણ એજન્સીના પહેલેથી જ રોકાયેલા કર્મચારીઓનો પગાર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 માટે સામગ્રીની ખરીદી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19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29780"/>
            <a:ext cx="8238707" cy="49468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આઇઇસી એક્શન પ્લાન છે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પ્રવૃત્તિઓની દેખરેખ માટે રાજ્ય નોડલ અધિકારીની નિયુક્ત કરવામાં આવેલ છે કે કેમ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ગામની મુખ્ય દિવાલો અથવા જાહેર બોર્ડ પર લખાણ 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નિયત નમુના મુજબ જોબકાર્ડ છે ? ફોટોગ્રાફ્સની રકમ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નક્કી થયેલા કામોનો ગ્રામસભા રજીસ્ટરમાં ઠરાવ કરવામાં આવેલ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ટાઇમ એન્ડ મોશન સ્ટડી હાથ ધરવામાં આવે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ટેકનિકલ સ્ટાફ અંદાજ તૈયાર કરવા સિક્યોર સોફ્ટવેરનો ઉપયોગ કરે છે કે કેમ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પારદર્શિતા અને જવાબદારીના ભાગરૂપે અંદાજની સરળ સમજણ આપવામાં આવે છે.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ખાતરી કરો કે હાથ ધરવામાં આવેલા કામો પરમીશીબલ જ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મસ્ટર રોલ પર ગ્રામ પંચાયતના અધિકૃત વ્યક્તિ કે પ્રોગ્રામ ઓફિસરની સહી છે કે કેમ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83261" y="699198"/>
            <a:ext cx="6788731" cy="893131"/>
          </a:xfrm>
        </p:spPr>
        <p:txBody>
          <a:bodyPr>
            <a:noAutofit/>
          </a:bodyPr>
          <a:lstStyle/>
          <a:p>
            <a:pPr lvl="0" algn="ct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gu-IN" sz="2400" dirty="0" smtClean="0"/>
              <a:t> </a:t>
            </a:r>
            <a:r>
              <a:rPr lang="gu-IN" sz="2200" dirty="0" smtClean="0"/>
              <a:t>જાહેર હિસાબ - ખર્ચની જાળવણી / માનસીક શાંતિ / નિરાંતની ઉંઘ </a:t>
            </a: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lang="en-IN" sz="2400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48091" y="1828801"/>
            <a:ext cx="8238707" cy="4290646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જાહેર ખર્ચની ગુણવત્તા.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નિયમો અને કાર્યપદ્ધતિઓનો ઉચિત અમલ.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ઉચિત દફતરોની જાળવણી.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ખર્ચ અહેવાલમાં ચોકસાઇ.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જાહેર ખર્ચમાં કાર્યક્ષમતા અને કરકસર.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ખર્ચનું ઔચિત્ય.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ખર્ચની અસરકારકતા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નિયમ અનુસાર ખર્ચ કે ખર્ચ અનુસાર નિયમ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69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20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82179"/>
            <a:ext cx="8238707" cy="427865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સુનિશ્ચિત કરો કે કામની શરુઆત વખતની બેઠકો યોજાય છે કે કેમ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શ્રમિકોની સંખ્યા મુજબ મેટની નિમણૂંક કરવામાં આવે છે કે કેમ ?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કામો અને માલસામાન કોન્ટ્રાક્ટર દ્વારા પુરા પાડવામાં આવે છે તેની ખાતરી કરો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કામના અમલીકરણમાં કોઈ મજૂર વિસ્થાપન મશીનોનો ઉપયોગ કરવામાં આવ્યો છે કે કેમ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MIS </a:t>
            </a:r>
            <a:r>
              <a:rPr lang="gu-IN" sz="1600" dirty="0" smtClean="0">
                <a:solidFill>
                  <a:schemeClr val="tx1"/>
                </a:solidFill>
              </a:rPr>
              <a:t>માં </a:t>
            </a:r>
            <a:r>
              <a:rPr lang="en-US" sz="1600" dirty="0" smtClean="0">
                <a:solidFill>
                  <a:schemeClr val="tx1"/>
                </a:solidFill>
              </a:rPr>
              <a:t>MB </a:t>
            </a:r>
            <a:r>
              <a:rPr lang="gu-IN" sz="1600" dirty="0" smtClean="0">
                <a:solidFill>
                  <a:schemeClr val="tx1"/>
                </a:solidFill>
              </a:rPr>
              <a:t>ની એન્ટ્રી કરવામાં આવે છે કે કેમ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ખાતરી કરો કે શું રાજ્ય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જિલ્લા અને તાલુકા દ્વારા કામોની ચકાસણી કરવામાં આવે છે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તમામ કામોના સ્થળે માહિતિ સાથે સીઆઇબી બનાવવામાં આવેલ છે કે કેમ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લોકપાલ, </a:t>
            </a:r>
            <a:r>
              <a:rPr lang="en-US" sz="1600" dirty="0" smtClean="0">
                <a:solidFill>
                  <a:schemeClr val="tx1"/>
                </a:solidFill>
              </a:rPr>
              <a:t>SQM </a:t>
            </a:r>
            <a:r>
              <a:rPr lang="gu-IN" sz="1600" dirty="0" smtClean="0">
                <a:solidFill>
                  <a:schemeClr val="tx1"/>
                </a:solidFill>
              </a:rPr>
              <a:t>અને </a:t>
            </a:r>
            <a:r>
              <a:rPr lang="en-US" sz="1600" dirty="0" smtClean="0">
                <a:solidFill>
                  <a:schemeClr val="tx1"/>
                </a:solidFill>
              </a:rPr>
              <a:t>DQM </a:t>
            </a:r>
            <a:r>
              <a:rPr lang="gu-IN" sz="1600" dirty="0" smtClean="0">
                <a:solidFill>
                  <a:schemeClr val="tx1"/>
                </a:solidFill>
              </a:rPr>
              <a:t>હયાત છે કે કેમ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ફરીયાદ રજીસ્ટરની ચકાસણી કરો, હેલ્પલાઇન ચાલુ છે કે કેમ ?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MIS </a:t>
            </a:r>
            <a:r>
              <a:rPr lang="gu-IN" sz="1600" dirty="0" smtClean="0">
                <a:solidFill>
                  <a:schemeClr val="tx1"/>
                </a:solidFill>
              </a:rPr>
              <a:t>માં રિપોર્ટ </a:t>
            </a:r>
            <a:r>
              <a:rPr lang="en-US" sz="1600" dirty="0" smtClean="0">
                <a:solidFill>
                  <a:schemeClr val="tx1"/>
                </a:solidFill>
              </a:rPr>
              <a:t>'</a:t>
            </a:r>
            <a:r>
              <a:rPr lang="gu-IN" sz="1600" dirty="0" smtClean="0">
                <a:solidFill>
                  <a:schemeClr val="tx1"/>
                </a:solidFill>
              </a:rPr>
              <a:t>એસેટ ક્રિએટેડ</a:t>
            </a:r>
            <a:r>
              <a:rPr lang="en-US" sz="1600" dirty="0" smtClean="0">
                <a:solidFill>
                  <a:schemeClr val="tx1"/>
                </a:solidFill>
              </a:rPr>
              <a:t>' </a:t>
            </a:r>
            <a:r>
              <a:rPr lang="gu-IN" sz="1600" dirty="0" smtClean="0">
                <a:solidFill>
                  <a:schemeClr val="tx1"/>
                </a:solidFill>
              </a:rPr>
              <a:t>તપાસો અને ખાતરી કરો કે</a:t>
            </a:r>
            <a:r>
              <a:rPr lang="en-US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ત્રણેય ફોટા અપલોડ થયા છે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વેતનમાં વિલંબ માટે વળતરની ચુકવણી, બેરોજગારી ભથ્થાની ચુકવણી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6307" y="1012862"/>
            <a:ext cx="1776967" cy="16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199" y="3733782"/>
            <a:ext cx="8194431" cy="150484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800" b="1" dirty="0" smtClean="0">
                <a:solidFill>
                  <a:srgbClr val="002060"/>
                </a:solidFill>
              </a:rPr>
              <a:t>દિન દયાળ અંત્યોદય યોજના – રાષ્ટ્રીય ગ્રામિણ આજીવિકા મિશન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યોજનાના મુખ્ય ઉદ્દેશ્યો અને મુખ્ય ત્રણ સ્તંભ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805625"/>
            <a:ext cx="8238707" cy="42669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ગરીબોની વારસાગત ક્ષમતાઓનો ઉપયોગ કરીને આજીવિકા નિર્માણ, સહાયક અને ટકાવી રાખવાનો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ઝડપથી બદલાતી પરીસ્થિતિનો સામનો કરવા તેમની ક્ષમતાઓ (માહિતી, જ્ઞાન, કૌશલ્યો, સાધનો, નાણાં અને સંગઠન) માં વધારો કરવો.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મુખ્ય ત્રણ સ્તંભ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ગરીબોના જીવનનિર્વાહના હાલના વિકલ્પોમાં વધારો અને વિસ્તરણ કરવું.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સ્વ-રોજગાર અને ઉદ્યોગસાહસિકોને તૈયાર કરવા.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બહારની બજાર જોબ માટે કૌશલ્યોનું નિર્માણ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રાષ્ટ્રીય સ્તરે આધાર માળખું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29780"/>
            <a:ext cx="8238707" cy="477102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રાષ્ટ્રીય સ્તરે, કેન્દ્રીય ગ્રામીણ વિકાસ મંત્રીની અધ્યક્ષતામાં </a:t>
            </a:r>
            <a:r>
              <a:rPr lang="en-IN" sz="1600" dirty="0" smtClean="0">
                <a:solidFill>
                  <a:schemeClr val="tx1"/>
                </a:solidFill>
              </a:rPr>
              <a:t>DAY-NRLM </a:t>
            </a:r>
            <a:r>
              <a:rPr lang="gu-IN" sz="1600" dirty="0" smtClean="0">
                <a:solidFill>
                  <a:schemeClr val="tx1"/>
                </a:solidFill>
              </a:rPr>
              <a:t>સલાહકાર સમિતિ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નેશનલ મિશન મેનેજમેન્ટ યુનિટ (</a:t>
            </a:r>
            <a:r>
              <a:rPr lang="en-IN" sz="1600" dirty="0" smtClean="0">
                <a:solidFill>
                  <a:schemeClr val="tx1"/>
                </a:solidFill>
              </a:rPr>
              <a:t>NMMU)</a:t>
            </a:r>
            <a:r>
              <a:rPr lang="gu-IN" sz="1600" dirty="0" smtClean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ટેકનિકલ સપોર્ટ સેલ (</a:t>
            </a:r>
            <a:r>
              <a:rPr lang="en-IN" sz="1600" dirty="0" smtClean="0">
                <a:solidFill>
                  <a:schemeClr val="tx1"/>
                </a:solidFill>
              </a:rPr>
              <a:t>TSC)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12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IN" dirty="0" smtClean="0">
                <a:solidFill>
                  <a:schemeClr val="tx1"/>
                </a:solidFill>
              </a:rPr>
              <a:t>NMMU </a:t>
            </a:r>
            <a:r>
              <a:rPr lang="gu-IN" dirty="0" smtClean="0">
                <a:solidFill>
                  <a:schemeClr val="tx1"/>
                </a:solidFill>
              </a:rPr>
              <a:t>ની </a:t>
            </a:r>
            <a:r>
              <a:rPr lang="gu-IN" b="1" cap="all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મુખ્ય </a:t>
            </a:r>
            <a:r>
              <a:rPr lang="gu-IN" b="1" dirty="0" smtClean="0">
                <a:solidFill>
                  <a:schemeClr val="tx1"/>
                </a:solidFill>
              </a:rPr>
              <a:t>ભૂમિકા અને જવાબદારીઓ</a:t>
            </a:r>
            <a:endParaRPr lang="gu-IN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રાજ્યોને ટેકનિકલ સપોર્ટ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નોલેજ મેનેજમેન્ટ અને ક્ષમતા નિર્માણ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બેંકિંગ અને બજાર જોડાણો માટે ભાગીદારી વિકસાવવી.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રોલ-આઉટમાં રાજ્યોને મદદ કરવી.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રાજ્ય સ્તરે આધાર માળખું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29780"/>
            <a:ext cx="8238707" cy="48648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 ગ્રામીણ આજીવિકા મિશન (</a:t>
            </a:r>
            <a:r>
              <a:rPr lang="en-IN" sz="1600" dirty="0" smtClean="0">
                <a:solidFill>
                  <a:schemeClr val="tx1"/>
                </a:solidFill>
              </a:rPr>
              <a:t>SRLM)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સ્ટેટ મિશન મેનેજમેન્ટ યુનિટ (</a:t>
            </a:r>
            <a:r>
              <a:rPr lang="en-IN" sz="1600" dirty="0" smtClean="0">
                <a:solidFill>
                  <a:schemeClr val="tx1"/>
                </a:solidFill>
              </a:rPr>
              <a:t>SMMU) 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7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en-IN" b="1" dirty="0" smtClean="0">
                <a:solidFill>
                  <a:schemeClr val="tx1"/>
                </a:solidFill>
              </a:rPr>
              <a:t>SMMU </a:t>
            </a:r>
            <a:r>
              <a:rPr lang="gu-IN" b="1" dirty="0" smtClean="0">
                <a:solidFill>
                  <a:schemeClr val="tx1"/>
                </a:solidFill>
              </a:rPr>
              <a:t>ની મુખ્ય જવાબદારીઓ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રાજ્યમાં તમામ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NRLM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પ્રવૃત્તિઓનું નેતૃત્વ કરવું.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રાજ્ય સ્તરે મિશનની નીતિઓ અને અમલીકરણ માર્ગદર્શિકાનો મુસદ્દો તૈયાર કરવો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જિલ્લા અને તાલુકાના અમલીકરણ / સહાયક માળખાને હેન્ડહોલ્ડિંગ સપોર્ટ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વિવિધ ઘટકો / હસ્તક્ષેપોના અસરકારક અમલીકરણની ખાતરી કરવી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ડીઆરડીએ સાથે યોગ્ય જોડાણની ખાતરી કરવી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કન્વર્જન્સનું વ્યવસ્થાપન અને જરૂરિયાત મુજબ અન્ય કામો કરવા.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જિલ્લા સ્તરે આધાર માળખું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45013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ડિસ્ટ્રિકટ મિશન મેનેજમેન્ટ યુનિટ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DMMU) </a:t>
            </a:r>
            <a:endParaRPr lang="gu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કેપેસિટી બિલ્ડીંગ સેલ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CB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સેલ)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7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r>
              <a:rPr lang="gu-IN" b="1" dirty="0" smtClean="0">
                <a:solidFill>
                  <a:schemeClr val="tx1"/>
                </a:solidFill>
              </a:rPr>
              <a:t>તાલુકા સ્તરે સહાયક પેટા માળખું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બ્લોક મિશન મેનેજમેન્ટ યુનિટ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BMMU)</a:t>
            </a:r>
            <a:endParaRPr lang="gu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ક્લસ્ટર (સબ-બ્લોક) સ્તરે પ્રોજેક્ટ ફેસિલિટેશન ટીમ / બંનેનું સંયોજન.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સહાયક માળખા સિવાય આંતરિક સંસ્થાઓ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ગ્રામ્ય સ્તરના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SHG,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ગ્રામ સંગઠનો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VO)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અને ક્લસ્ટર લેવલ ફેડરેશન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CLF )</a:t>
            </a:r>
            <a:endParaRPr lang="gu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આ સંગઠનો અને ફેડરેશનો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NRLM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નો અભિન્ન અંગ છે.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gu-IN" sz="2400" dirty="0" smtClean="0"/>
              <a:t>રાજ્ય પર્સ્પેકટીવ અને અમલીકરણ યોજના (</a:t>
            </a:r>
            <a:r>
              <a:rPr lang="en-IN" sz="2400" dirty="0" smtClean="0"/>
              <a:t>SPIP) </a:t>
            </a:r>
            <a:r>
              <a:rPr lang="gu-IN" sz="2400" dirty="0" smtClean="0"/>
              <a:t>અને વાર્ષિક કાર્ય યોજના</a:t>
            </a:r>
            <a:endParaRPr lang="en-IN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289532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SPIP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એ રાજ્યમાં ગરીબી ઘટાડવાની લાંબા ગાળાની (૫ થી ૭ વર્ષની) યોજના.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મુખ્ય વ્યૂહરચના, મુખ્ય પ્રવૃત્તિઓ અને તબક્કાવાર પરિણામોની રૂપરેખા આપે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પરિણામો મેળવવા અમલીકરણ વ્યવસ્થા અને નાણાકીય સંસાધનો સ્પષ્ટ કરે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SRLM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પ્રાથમિકતા કવાયત હાથ ધરશે અને ડ્રાફ્ટ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SPIP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તૈયાર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રાજ્ય દ્વારા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SPIP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મંજુર કરી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DAY NRLM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- </a:t>
            </a:r>
            <a:r>
              <a:rPr lang="en-IN" sz="1600" dirty="0" err="1" smtClean="0">
                <a:solidFill>
                  <a:schemeClr val="tx1"/>
                </a:solidFill>
                <a:sym typeface="Montserrat Light"/>
              </a:rPr>
              <a:t>MoRD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ને સબમિટ કરવામાં આવશે.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7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gu-IN" sz="1600" dirty="0" smtClean="0">
              <a:solidFill>
                <a:schemeClr val="tx1"/>
              </a:solidFill>
              <a:sym typeface="Montserrat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ખર્ચની યોગ્ય વસ્તુઓ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4220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  <a:sym typeface="Montserrat Light"/>
              </a:rPr>
              <a:t>રાજ્યની કાર્ય યોજનાઓ હેઠળ ખર્ચની માન્ય વસ્તુઓ નીચે મુજબ છે</a:t>
            </a:r>
            <a:r>
              <a:rPr lang="en-IN" b="1" dirty="0" smtClean="0">
                <a:solidFill>
                  <a:schemeClr val="tx1"/>
                </a:solidFill>
                <a:sym typeface="Montserrat Light"/>
              </a:rPr>
              <a:t>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સંસ્થાનું નિર્માણ - નવા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SHG,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ફેડરેશન અને અન્ય સમૂહોની રચના / પ્રમોશન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તાલીમ અને ક્ષમતા નિર્માણ – સંસ્થા, સ્ટાફ અને અન્ય; જ્ઞાન અને આવડતમાં વધારો.  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રિવોલ્વિંગ ફંડ (</a:t>
            </a:r>
            <a:r>
              <a:rPr lang="en-US" sz="1600" dirty="0" smtClean="0">
                <a:solidFill>
                  <a:schemeClr val="tx1"/>
                </a:solidFill>
                <a:sym typeface="Montserrat Light"/>
              </a:rPr>
              <a:t>RF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) અને કમ્યુનિટિ ઇન્વેસ્ટમેન્ટ ફંડ (</a:t>
            </a:r>
            <a:r>
              <a:rPr lang="en-US" sz="1600" dirty="0" smtClean="0">
                <a:solidFill>
                  <a:schemeClr val="tx1"/>
                </a:solidFill>
                <a:sym typeface="Montserrat Light"/>
              </a:rPr>
              <a:t>CIF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)  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વ્યાજ સબસિડી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ઈન્ફ્રાસ્ટ્રક્ચર નિર્માણ અને માર્કેટિંગ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કૌશલ્ય અને પ્લેસમેન્ટ પ્રોજેક્ટ્સ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વહીવટી ખર્ચ – પ્રોગ્રામ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મેનેજમેન્ટ</a:t>
            </a:r>
            <a:r>
              <a:rPr lang="en-US" sz="1600" dirty="0" smtClean="0">
                <a:solidFill>
                  <a:schemeClr val="tx1"/>
                </a:solidFill>
                <a:sym typeface="Montserrat Light"/>
              </a:rPr>
              <a:t>,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દેખરેખ,</a:t>
            </a:r>
            <a:r>
              <a:rPr lang="en-US" sz="1600" dirty="0" smtClean="0">
                <a:solidFill>
                  <a:schemeClr val="tx1"/>
                </a:solidFill>
                <a:sym typeface="Montserrat Light"/>
              </a:rPr>
              <a:t>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મૂલ્યાંકન અને તાલીમ ખર્ચ.</a:t>
            </a:r>
            <a:endParaRPr lang="gu-IN" sz="700" b="1" cap="all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200000"/>
              </a:lnSpc>
              <a:spcBef>
                <a:spcPts val="0"/>
              </a:spcBef>
              <a:buNone/>
            </a:pPr>
            <a:endParaRPr lang="gu-IN" sz="1600" dirty="0" smtClean="0">
              <a:solidFill>
                <a:schemeClr val="tx1"/>
              </a:solidFill>
              <a:sym typeface="Montserrat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રાજ્યોને ભંડોળની ફાળવણી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4220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  <a:sym typeface="Montserrat Light"/>
              </a:rPr>
              <a:t>રાજ્યની કાર્ય યોજનાઓ હેઠળ ખર્ચની માન્ય વસ્તુઓ નીચે મુજબ છે</a:t>
            </a:r>
            <a:r>
              <a:rPr lang="en-IN" b="1" dirty="0" smtClean="0">
                <a:solidFill>
                  <a:schemeClr val="tx1"/>
                </a:solidFill>
                <a:sym typeface="Montserrat Light"/>
              </a:rPr>
              <a:t>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NRLM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એ કેન્દ્ર પુરસ્કૃત યોજના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મિશનનું ભંડોળ નીચેના આધારે કેન્દ્ર અને રાજ્યો/કેન્દ્રશાસિત પ્રદેશો વચ્ચે વહેંચવામાં આવશે.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761633"/>
          <a:ext cx="7696200" cy="2286000"/>
        </p:xfrm>
        <a:graphic>
          <a:graphicData uri="http://schemas.openxmlformats.org/drawingml/2006/table">
            <a:tbl>
              <a:tblPr firstRow="1" bandRow="1"/>
              <a:tblGrid>
                <a:gridCol w="533400"/>
                <a:gridCol w="4495800"/>
                <a:gridCol w="1371600"/>
                <a:gridCol w="1295400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ક્રમ 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રાજ્યો / યુટી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કેન્દ્રીય શેર %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રાજ્ય શેર %</a:t>
                      </a:r>
                      <a:endParaRPr lang="en-IN" sz="160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પૂર્વોત્તર રાજ્યો (આસામ, મણિપુર, મેઘાલય</a:t>
                      </a:r>
                      <a:r>
                        <a:rPr lang="gu-IN" sz="1600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વિગેરે</a:t>
                      </a: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)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૯૦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૨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અન્ય તમામ રાજ્યો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૭૫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૨૫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૩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કેન્દ્રશાસિત પ્રદેશો 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૧૦૦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૦૦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>
                <a:cs typeface="+mn-cs"/>
              </a:rPr>
              <a:t>SRLM </a:t>
            </a:r>
            <a:r>
              <a:rPr lang="gu-IN" sz="2200" dirty="0" smtClean="0">
                <a:cs typeface="+mn-cs"/>
              </a:rPr>
              <a:t>ને કેન્દ્રીય હિસ્સો બે હપ્તામાં ફાળવવામાં આવશે.</a:t>
            </a:r>
            <a:endParaRPr lang="en-IN" sz="2200" dirty="0" smtClean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29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4220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  <a:sym typeface="Montserrat Light"/>
              </a:rPr>
              <a:t>પ્રથમ હપ્તો -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એપ્રિલ-મે મહિનામાં વાર્ષિક યોજનાની મંજૂરી, નિયમો અને શરતોને આધીન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  <a:sym typeface="Montserrat Light"/>
              </a:rPr>
              <a:t>બીજો હપ્તો -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ઓક્ટોબર- ડિસેમ્બર મહિનામાં ઉપલબ્ધ ભંડોળના ૬૦ %  ઉપયોગ બાદ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પાછલા વર્ષ દરમિયાન ઇસ્યુ કરાયેલ રાજ્ય સરકારના યોગદાન અનુસાર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SRLM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નું ઓપનિંગ બેલેન્સ પાછલા વર્ષના ફાળવણીના ૧૦ % કરતાં વધુ ન હોવું જોઈએ.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બેલેન્સ આ મર્યાદા કરતાં વધુ હશે તો, કેન્દ્રીય હિસ્સો પ્રમાણસર ઘટાડવામાં આવશે.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ઓડિટ અહેવાલો, અગાઉના વર્ષના યુસી પૂરા પાડવાના રહેશે.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નિર્ધારિત અન્ય નિયમો અને શરતોનું પાલન કરવાનું રહેશે.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વધુ સારી કામગીરી કરનારા રાજ્યોને માપદંડો પર વધારાની ફાળવણી.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83261" y="699198"/>
            <a:ext cx="6788731" cy="893131"/>
          </a:xfrm>
        </p:spPr>
        <p:txBody>
          <a:bodyPr>
            <a:noAutofit/>
          </a:bodyPr>
          <a:lstStyle/>
          <a:p>
            <a:pPr algn="ct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gu-IN" sz="2200" dirty="0" smtClean="0"/>
              <a:t>યોજનાઓના ઉદ્દેશો જોખમમાં મૂકી શકે તેવી </a:t>
            </a:r>
            <a:br>
              <a:rPr lang="gu-IN" sz="2200" dirty="0" smtClean="0"/>
            </a:br>
            <a:r>
              <a:rPr lang="gu-IN" sz="2200" dirty="0" smtClean="0"/>
              <a:t>કોઇપણ બાબત જોખમી</a:t>
            </a:r>
            <a:endParaRPr lang="en-IN" sz="2200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48091" y="1828801"/>
            <a:ext cx="8238707" cy="457200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ક્યાં અને કેવી રીતે ભુલ કે અનુચિત થઇ શકે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આપણાથી કેવી કેવી ભૂલો થઇ શકે છે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સચોટ કામગીરી કરવા શું કરવું પડે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આપણે કયાં કમજોર છીએ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r>
              <a:rPr lang="gu-IN" sz="1600" dirty="0" smtClean="0">
                <a:solidFill>
                  <a:schemeClr val="tx1"/>
                </a:solidFill>
              </a:rPr>
              <a:t> એના નિવારણ માટે શું કરી શકીએ છીએ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યોજનાઓમાંથી કોઇ ગેરરીતી કેવી રીતે કરી શકે </a:t>
            </a:r>
            <a:r>
              <a:rPr lang="gu-IN" sz="1600" dirty="0" smtClean="0">
                <a:solidFill>
                  <a:schemeClr val="tx1"/>
                </a:solidFill>
              </a:rPr>
              <a:t>છે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યોજનાઓના ઉદ્દેશો સિદ્ધ કરીએ છીએ કે કેમ તે કેવી રીતે જાણી શકીએ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આપણે કઇ આધારભુત માહિતી ઉપર આધાર રાખવો જોઇએ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આપણે મોટાભાગના પૈસા શેના પર ખર્ચ કરીએ છીએ </a:t>
            </a:r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આપણે બિલ કેવી રીતે પાસ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મંજુર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ચુકવણું કરીએ છીએ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કયા નિર્ણયો સૌથી વધુ નિર્ણાયક છે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કઇ પ્રવૃત્તિઓ સૌથી જટિલ છે </a:t>
            </a:r>
            <a:r>
              <a:rPr lang="en-US" sz="1600" dirty="0" smtClean="0">
                <a:solidFill>
                  <a:schemeClr val="tx1"/>
                </a:solidFill>
              </a:rPr>
              <a:t>?  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આપણો સૌથી મોટો કાનૂની ખુલાસો શું </a:t>
            </a:r>
            <a:r>
              <a:rPr lang="en-US" sz="1600" dirty="0" smtClean="0">
                <a:solidFill>
                  <a:schemeClr val="tx1"/>
                </a:solidFill>
              </a:rPr>
              <a:t>? </a:t>
            </a:r>
            <a:endParaRPr lang="en-IN" sz="16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69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આર્થિક સહાય / નાણાકીય ધોરણો / ટોચમર્યાદા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30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48530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સ્વસહાય જૂથોની રચના - રૂ. ૨૫૦૦/- પ્રતિ એસએચજીની રચના અને વિકાસ માટે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ગ્રેડિંગ મુજબ રિવોલ્વિંગ ફંડ (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RF) -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એ બી કેટેગરી - રૂ. ૩૦,૦૦૦, સી કેટેગરી - રૂ. ૨૦,૦૦૦ 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SC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/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ST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ડિફરન્ટલી એબલ્ડ કેટેગરી. </a:t>
            </a:r>
            <a:endParaRPr lang="gu-IN" sz="10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dirty="0" smtClean="0">
                <a:solidFill>
                  <a:schemeClr val="tx1"/>
                </a:solidFill>
              </a:rPr>
              <a:t>વીઓ અને ફેડરેશનના ટકાઉપણા અને અસરકારકતા માટે એક વખતનું કોર્પસ ફંડ</a:t>
            </a:r>
            <a:endParaRPr lang="gu-IN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 / પંચાયત સ્તરના સંઘ માટે રુ. ૭૫,૦૦૦/-</a:t>
            </a:r>
            <a:endParaRPr lang="gu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ક્લસ્ટર સ્તરના કલ્સ્ટર લેવલ ફેડરેશન માટે રુ. ૩,૫૦૦૦૦/-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ક્ષમતા નિર્માણ અને કૌશલ્ય તાલીમ - રૂ. ૭,૫૦૦ પ્રતિ લાભાર્થી તમામ લોકો માટે </a:t>
            </a:r>
            <a:endParaRPr lang="en-IN" sz="1600" dirty="0" smtClean="0">
              <a:solidFill>
                <a:schemeClr val="tx1"/>
              </a:solidFill>
              <a:sym typeface="Montserrat Light"/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વ્યાજ સબસિડી – બેંકોની તમામ </a:t>
            </a:r>
            <a:r>
              <a:rPr lang="en-IN" sz="1600" dirty="0" smtClean="0">
                <a:solidFill>
                  <a:schemeClr val="tx1"/>
                </a:solidFill>
                <a:sym typeface="Montserrat Light"/>
              </a:rPr>
              <a:t>SHG 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લોન માટે વાર્ષિક ૭ % થી વધુ વ્યાજ દર પર સબસિડી.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વહીવટી ખર્ચ - કેન્દ્રીય રિલીઝના ૫ % અને સંબંધિત રાજ્યના હિસ્સાની રકમ છે.</a:t>
            </a: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ઓડિટ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7"/>
            <a:ext cx="8238707" cy="39855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યોજનાના સફળ સંચાલન અને જોખમ ઘટાડવા માટે ઓડિટ મહત્વપૂર્ણ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આવક અને ચૂકવણીના સ્ટેટમેન્ટ ટ્રૅક કરવા.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ક્વાર્ટર દરમિયાન હિસાબી બુકમાં નોંધાયેલા તમામ વ્યવહારો ચકાસવા.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લોન વિતરણ, બચત ઉપાડ અને અન્ય ચૂકવણીઓની ચકાસણી કરવી.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CLF </a:t>
            </a:r>
            <a:r>
              <a:rPr lang="gu-IN" sz="1600" dirty="0" smtClean="0">
                <a:solidFill>
                  <a:schemeClr val="tx1"/>
                </a:solidFill>
              </a:rPr>
              <a:t>ના નિયમો, પ્રક્રિયાઓ અને નીતિ અનુસાર વ્યવહાર માન્ય છે કે કેમ તે ચકાસો.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રેન્ડમલી એવા જૂથો પસંદ કરો કે જ્યાં તાજેતરમાં લોન વિતરણ કરવામાં આવ્યું હોય.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હિસાબી બુક સાથે બેંક સ્ટેટમેન્ટનું રીકન્સીલેશન.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ઓડિટ રીપોર્ટીંગ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2317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આંતરિક ઓડિટરે ક્વાર્ટર પૂર્ણ થયાના પંદર દિવસની અંદર સીએલએફ એક્ઝિક્યુટિવ કમિટીને સીધો રિપોર્ટ સબમિટ કરવો.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એક્ઝિક્યુટિવ કમિટી રિપોર્ટમાં સમાવિષ્ટ અવલોકનો, તારણો અને સૂચનોની ચર્ચા કરશે અને યોગ્ય પગલાં લેવાનો નિર્ણય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એક્સટર્નલ ઓડિટ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પ્રમાણિત ચાર્ટર્ડ એકાઉન્ટન્ટ દ્વારા હિસાબો અને નાણાકીય ઓડિટ કાયદાકીય જરૂરી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CLF</a:t>
            </a:r>
            <a:r>
              <a:rPr lang="gu-IN" sz="1600" dirty="0" smtClean="0">
                <a:solidFill>
                  <a:schemeClr val="tx1"/>
                </a:solidFill>
              </a:rPr>
              <a:t> ની એક્ઝિક્યુટિવ કમિટી (</a:t>
            </a:r>
            <a:r>
              <a:rPr lang="en-IN" sz="1600" dirty="0" smtClean="0">
                <a:solidFill>
                  <a:schemeClr val="tx1"/>
                </a:solidFill>
              </a:rPr>
              <a:t>EC)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સક્ષમ ચાર્ટર્ડ એકાઉન્ટન્ટની નિમણૂક અને વાર્ષિક સામાન્ય સભામાં મંજૂરી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ઓડિટરની નિમણૂંક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47794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CLF </a:t>
            </a:r>
            <a:r>
              <a:rPr lang="gu-IN" sz="1600" dirty="0" smtClean="0">
                <a:solidFill>
                  <a:schemeClr val="tx1"/>
                </a:solidFill>
              </a:rPr>
              <a:t>ની એક્ઝિક્યુટિવ કમિટીએ આંતરિક ઓડિટરની નિમણૂક કરવી.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અર્ધ વાર્ષિક ઓડિટ કરાવવાની જવાબદારી </a:t>
            </a:r>
            <a:r>
              <a:rPr lang="en-IN" sz="1600" dirty="0" smtClean="0">
                <a:solidFill>
                  <a:schemeClr val="tx1"/>
                </a:solidFill>
              </a:rPr>
              <a:t>CLF </a:t>
            </a:r>
            <a:r>
              <a:rPr lang="gu-IN" sz="1600" dirty="0" smtClean="0">
                <a:solidFill>
                  <a:schemeClr val="tx1"/>
                </a:solidFill>
              </a:rPr>
              <a:t>ની રહેશે.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7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સ્વસહાય જૂથોનું ઓડિટ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એસએચજીની તમામ આવક અને ખર્ચના હિસાબોનું ઓડિટ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અને </a:t>
            </a:r>
            <a:r>
              <a:rPr lang="en-IN" sz="1600" dirty="0" smtClean="0">
                <a:solidFill>
                  <a:schemeClr val="tx1"/>
                </a:solidFill>
              </a:rPr>
              <a:t>VO </a:t>
            </a:r>
            <a:r>
              <a:rPr lang="gu-IN" sz="1600" dirty="0" smtClean="0">
                <a:solidFill>
                  <a:schemeClr val="tx1"/>
                </a:solidFill>
              </a:rPr>
              <a:t>સ્તરે થતા વ્યવહારોના તમામ હિસાબો એક જ સમયે લખવામાં આવે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ઘણી વખત સભ્યો દ્વારા લખવામાં આવેલા હિસાબમાં કેટલીક ભૂલો જોવા મળે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એસએચજીના ખાતા દર ૬ મહિને તપાસવા જોઈએ.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સંસ્થા અથવા </a:t>
            </a:r>
            <a:r>
              <a:rPr lang="en-IN" sz="1600" dirty="0" smtClean="0">
                <a:solidFill>
                  <a:schemeClr val="tx1"/>
                </a:solidFill>
              </a:rPr>
              <a:t>CLF </a:t>
            </a:r>
            <a:r>
              <a:rPr lang="gu-IN" sz="1600" dirty="0" smtClean="0">
                <a:solidFill>
                  <a:schemeClr val="tx1"/>
                </a:solidFill>
              </a:rPr>
              <a:t>સ્ટાફે આ જવાબદારી નિભાવવી જોઈએ.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ઓડિટ દરમિયાન ચકાસવામાં આવતી વસ્તુઓ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41504"/>
            <a:ext cx="8238707" cy="46772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ડેબિટ ક્રેડિટ સ્ટેટમેન્ટ સાથે વાસ્તવિક રોકડની ગણતરી કરવી.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મિટિંગ મિનિટસ બુક નિભાવવામાં આવે છે કે કેમ ?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એસએચજીની તમામ મીટિંગોની મિનિટ્સ લખવામાં આવે છે કે કેમ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મહત્વપૂર્ણ નિર્ણયો નોધી તેમાં તમામ સભ્યોએ સહી કરી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બિલની રકમ અને વાઉચરની રકમ સમાન  છે કે કેમ તે ચકાસણી કરવી.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ખરીદેલી વસ્તુની કિંમત તર્કસંગત છે કે કેમ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ખજાનચી અને ખરીદનારની સહીઓ વાઉચર પર કરેલ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તપાસો કે બચત અને લોનની રકમ યોગ્ય રીતે જમા કરવામાં આવી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દર મહિને એકત્રિત થતી કુલ બચતની રકમ, વિતરણ કરાયેલ કુલ લોન, બેલેન્સ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બેંકમાં જમા કરેલ અને ઉપાડ કરેલ રકમની એન્ટ્રીઓ તપાસવી જોઈએ.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ઓડિટ દરમિયાન ચકાસવામાં આવતી વસ્તુઓ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41504"/>
            <a:ext cx="8238707" cy="47592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લોનના વ્યાજ દરની ગણતરી યોગ્ય રીતે કરવામાં આવી છે કે કેમ.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સરવાળા તપાસો અને બાકીની રકમ યોગ્ય રીતે આગળ વહન કરવામાં આવી છે કે કેમ.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એકાઉન્ટ રજિસ્ટરમાં દરેક સભ્યની બચત, લોન અને પુન:ચુકવણીનો રેકર્ડ્સ.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દૈનિક એકાઉન્ટ બુક અને સભ્યોની વ્યક્તિગત પાસબુક સાથે મેળવો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વ્યક્તિગત સભ્યોની પાસબુક તપાસો અને તેમને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ના રેકોર્ડ સાથે મેળવો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ડેબિટ ક્રેડિટ સ્ટેટમેન્ટ, આવક ખર્ચ સ્ટેટમેન્ટ, ક્યુમ્યુલેટિવ સ્ટેટમેન્ટ અને ટ્રાયલ બેલેન્સ.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 પાસ બુક તપાસો અને રીકન્સીલેશન સ્ટેટમેન્ટ તૈયાર કરવું. 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SHG</a:t>
            </a:r>
            <a:r>
              <a:rPr lang="gu-IN" sz="1600" dirty="0" smtClean="0">
                <a:solidFill>
                  <a:schemeClr val="tx1"/>
                </a:solidFill>
              </a:rPr>
              <a:t> લોનનો ઉપયોગ કેવી રીતે થયો છે તે તપાસવું મહત્વપૂર્ણ છે.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ઓછામાં ઓછા ચાર લોન લેનારાઓની તપાસ કરો કે તેઓએ લોનનો શું ઉપયોગ કર્યો છે.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વિમો ફરજિયાત છે મહિલાએ પોતાનો/તેમના પતિ /સંપત્તિ /પ્રાણીઓનો વીમો લીધો છે કે કેમ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જાળવણી કરવાના હિસાબી રેકર્ડ્સ બુક્સ અને રજિસ્ટર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0441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મિનિટ બુક્સ: </a:t>
            </a:r>
            <a:r>
              <a:rPr lang="gu-IN" sz="1600" dirty="0" smtClean="0">
                <a:solidFill>
                  <a:schemeClr val="tx1"/>
                </a:solidFill>
              </a:rPr>
              <a:t>અનુસરવામાં આવતી પ્રક્રિયાઓ સહિત </a:t>
            </a:r>
            <a:r>
              <a:rPr lang="en-IN" sz="1600" dirty="0" smtClean="0">
                <a:solidFill>
                  <a:schemeClr val="tx1"/>
                </a:solidFill>
              </a:rPr>
              <a:t>EC/GB </a:t>
            </a:r>
            <a:r>
              <a:rPr lang="gu-IN" sz="1600" dirty="0" smtClean="0">
                <a:solidFill>
                  <a:schemeClr val="tx1"/>
                </a:solidFill>
              </a:rPr>
              <a:t>ના તમામ નિર્ણયો હોય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કેશ બુક: </a:t>
            </a:r>
            <a:r>
              <a:rPr lang="gu-IN" sz="1600" dirty="0" smtClean="0">
                <a:solidFill>
                  <a:schemeClr val="tx1"/>
                </a:solidFill>
              </a:rPr>
              <a:t>તેમાં દરેક રોકડ વ્યવહાર (રસીદ અથવા ચૂકવણી) તારીખ મુજબ હોય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બેંક બુક: </a:t>
            </a:r>
            <a:r>
              <a:rPr lang="gu-IN" sz="1600" dirty="0" smtClean="0">
                <a:solidFill>
                  <a:schemeClr val="tx1"/>
                </a:solidFill>
              </a:rPr>
              <a:t>તેમાં દરેક બેંક ટ્રાન્ઝેક્શન (રસીદ અથવા ચૂકવણી) તારીખ મુજબ હોય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વાઉચર:</a:t>
            </a:r>
            <a:r>
              <a:rPr lang="gu-IN" sz="1600" dirty="0" smtClean="0">
                <a:solidFill>
                  <a:schemeClr val="tx1"/>
                </a:solidFill>
              </a:rPr>
              <a:t> યોગ્ય સમર્થન સાથે રસીદ, ચુકવણી અને જર્નલ વાઉચર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લોન લેજર: </a:t>
            </a:r>
            <a:r>
              <a:rPr lang="gu-IN" sz="1600" dirty="0" smtClean="0">
                <a:solidFill>
                  <a:schemeClr val="tx1"/>
                </a:solidFill>
              </a:rPr>
              <a:t>તમામ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સભ્યોની લોન અને ચુકવણીની વિગતો હોય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સામાન્ય ખાતાવહી: </a:t>
            </a:r>
            <a:r>
              <a:rPr lang="gu-IN" sz="1600" dirty="0" smtClean="0">
                <a:solidFill>
                  <a:schemeClr val="tx1"/>
                </a:solidFill>
              </a:rPr>
              <a:t>નફા અને નુકશાન ખાતા અને વિવિધ અસ્કયામતો હોય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ફિક્સ્ડ એસેટ રજિસ્ટર</a:t>
            </a:r>
            <a:r>
              <a:rPr lang="en-IN" sz="1600" b="1" dirty="0" smtClean="0">
                <a:solidFill>
                  <a:srgbClr val="C00000"/>
                </a:solidFill>
              </a:rPr>
              <a:t>: </a:t>
            </a:r>
            <a:r>
              <a:rPr lang="gu-IN" sz="1600" b="1" dirty="0" smtClean="0">
                <a:solidFill>
                  <a:srgbClr val="C00000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ખરીદ કરવામાં આવેલ કે ઉભી કરવામાં આવેલ અસ્કયામતો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સ્ટોક રજીસ્ટર: </a:t>
            </a:r>
            <a:r>
              <a:rPr lang="gu-IN" sz="1600" dirty="0" smtClean="0">
                <a:solidFill>
                  <a:schemeClr val="tx1"/>
                </a:solidFill>
              </a:rPr>
              <a:t>ખરીદેલી અને ઉપયોગ કરવામાં આવતી વસ્તુઓનો રેકર્ડ, ખરીદી બેઠક રજીસ્ટર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જાળવણી કરવાના હિસાબી રેકર્ડ્સ બુક્સ અને રજિસ્ટર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30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સભ્યપદ રજીસ્ટર: સભ્યોની વિગતો સભ્યોના નામ અને સરનામા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જનરલ બોડી અને એક્ઝિક્યુટિવ કમિટીના મીટિંગ રજિસ્ટર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માસિક આવક અને ચુકવણી / ખર્ચ અહેવાલ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 રીકન્સીલેશન સ્ટેટમેન્ટ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અસ્કયામતોના રેકર્ડ્સ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વાર્ષિક પ્રગતિ અહેવાલ, વાર્ષિક ઓડિટ અહેવાલ, વાર્ષિક કાર્ય યોજના અને વાર્ષિક બજેટ.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માસિક </a:t>
            </a:r>
            <a:r>
              <a:rPr lang="en-IN" sz="1600" dirty="0" smtClean="0">
                <a:solidFill>
                  <a:schemeClr val="tx1"/>
                </a:solidFill>
              </a:rPr>
              <a:t>MIS </a:t>
            </a:r>
            <a:r>
              <a:rPr lang="gu-IN" sz="1600" dirty="0" smtClean="0">
                <a:solidFill>
                  <a:schemeClr val="tx1"/>
                </a:solidFill>
              </a:rPr>
              <a:t>અને પ્રગતિ અહેવાલ.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બાયોડેટા સાથે સ્ટાફની વિગતો અને રજા રીપોર્ટસ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સંબંધિત દસ્તાવેજો, વાઉચર્સ, એકાઉન્ટ રજિસ્ટર અને પેટા - નિયમો.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30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સપોર્ટ માળખાની દરેક સ્તરે યોગ્ય રચના થયેલ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યોગ્ય સત્તાધિકારી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સપોર્ટ માળખાઓની દેખરેખ કરી રહ્યા છે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ક્ષમતા નિર્માણ એકમોમાં પુરતા અને સક્ષમ રીસોર્સપર્સન છે કે કેમ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સહાયક સંસ્થાઓનું ક્ષમતા નિર્માણ પૂર્ણ થયું છે કે કેમ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સંતૃપ્તિ મોડેલ મુજબ ક્લસ્ટરોની ઓળખ કરવામાં આવી છે</a:t>
            </a:r>
            <a:r>
              <a:rPr lang="en-IN" sz="1600" dirty="0" smtClean="0">
                <a:solidFill>
                  <a:schemeClr val="tx1"/>
                </a:solidFill>
              </a:rPr>
              <a:t>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ક્લસ્ટરોની રચના ફ્રેમવર્કમાં નિર્ધારિત અગ્રતા માપદંડ અનુસાર કરવામાં આવી છે કે કેમ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ની રચના યોજનાની જરૂરિયાતને પહોંચી વળવા માટે કરવામાં આવી છે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આ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ફેડરેશનનું ક્ષમતા નિર્માણ પૂર્ણ થયું છે</a:t>
            </a:r>
            <a:r>
              <a:rPr lang="en-IN" sz="1600" dirty="0" smtClean="0">
                <a:solidFill>
                  <a:schemeClr val="tx1"/>
                </a:solidFill>
              </a:rPr>
              <a:t> ?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endParaRPr lang="en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39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303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SPIP </a:t>
            </a:r>
            <a:r>
              <a:rPr lang="gu-IN" sz="1600" dirty="0" smtClean="0">
                <a:solidFill>
                  <a:schemeClr val="tx1"/>
                </a:solidFill>
              </a:rPr>
              <a:t>તૈયાર કરવામાં આવ્યો  છે, મૂલ્યાંકન થયું છે અને મંજૂર કરવામાં આવ્યો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વાર્ષિક કાર્ય યોજના મંજૂર કરવામાં આવી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IT </a:t>
            </a:r>
            <a:r>
              <a:rPr lang="gu-IN" sz="1600" dirty="0" smtClean="0">
                <a:solidFill>
                  <a:schemeClr val="tx1"/>
                </a:solidFill>
              </a:rPr>
              <a:t>સપોર્ટ સાથે ફંડ ટ્રેકિંગ સિસ્ટમ છે કે કેમ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નિયમા મુજબ ફંડ રીલીજ કરવામાં આવે છે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SRLM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IN" sz="1600" dirty="0" smtClean="0">
                <a:solidFill>
                  <a:schemeClr val="tx1"/>
                </a:solidFill>
              </a:rPr>
              <a:t>/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IN" sz="1600" dirty="0" smtClean="0">
                <a:solidFill>
                  <a:schemeClr val="tx1"/>
                </a:solidFill>
              </a:rPr>
              <a:t>DMMU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IN" sz="1600" dirty="0" smtClean="0">
                <a:solidFill>
                  <a:schemeClr val="tx1"/>
                </a:solidFill>
              </a:rPr>
              <a:t>/</a:t>
            </a:r>
            <a:r>
              <a:rPr lang="gu-IN" sz="1600" dirty="0" smtClean="0">
                <a:solidFill>
                  <a:schemeClr val="tx1"/>
                </a:solidFill>
              </a:rPr>
              <a:t>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ફેડરેશનને ઇસ્યુ કરાયેલા ભંડોળના ઉપયોગ ચકાસવા 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બેંકો અને બજારો સાથે પર્યાપ્ત જોડાણો સ્થાપિત થયા છે કે કેમ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SHG </a:t>
            </a:r>
            <a:r>
              <a:rPr lang="gu-IN" sz="1600" dirty="0" smtClean="0">
                <a:solidFill>
                  <a:schemeClr val="tx1"/>
                </a:solidFill>
              </a:rPr>
              <a:t>એ પંચસૂત્ર અને નાણાકીય પ્રવૃત્તિ અપનાવવાનું શરૂ કર્યું છે</a:t>
            </a:r>
            <a:r>
              <a:rPr lang="en-IN" sz="1600" dirty="0" smtClean="0">
                <a:solidFill>
                  <a:schemeClr val="tx1"/>
                </a:solidFill>
              </a:rPr>
              <a:t> 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તમામ રેકર્ડ્સ, રિપોર્ટ્સ અને રજિસ્ટર યોગ્ય રીતે જાળવવામાં આવે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આંતરિક અને બાહ્ય ઓડિટ થયેલ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  <a:r>
              <a:rPr lang="gu-IN" sz="1600" dirty="0" smtClean="0">
                <a:solidFill>
                  <a:schemeClr val="tx1"/>
                </a:solidFill>
              </a:rPr>
              <a:t>ઓડિટ પારા અને તેના ખુલાસા થયેલ છે </a:t>
            </a:r>
            <a:r>
              <a:rPr lang="en-IN" sz="1600" dirty="0" smtClean="0">
                <a:solidFill>
                  <a:schemeClr val="tx1"/>
                </a:solidFill>
              </a:rPr>
              <a:t>? </a:t>
            </a: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83261" y="699198"/>
            <a:ext cx="6788731" cy="893131"/>
          </a:xfrm>
        </p:spPr>
        <p:txBody>
          <a:bodyPr>
            <a:noAutofit/>
          </a:bodyPr>
          <a:lstStyle/>
          <a:p>
            <a:pPr algn="ct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gu-IN" sz="2400" dirty="0" smtClean="0"/>
              <a:t> અનિયમિતતાની શકયતા કેટલાક સૂચકાંકો </a:t>
            </a: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lang="en-IN" sz="2400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48091" y="1828802"/>
            <a:ext cx="8238707" cy="4407876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રોકડ અથવા સંવેદનશીલ કામગીરીમાં કર્મચારી રોટેશનનો અભાવ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નોકરીની ફરજોનું અયોગ્ય સંયોજન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જવાબદારી અને ઉત્તરદાયિત્વની અસ્પષ્ટ રૂપરેખા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અવાસ્તવિક લક્ષ્યો / ટારગેટ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રજા કે બઢતીનો ઇન્કાર કરતા કર્મચારી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લાગુ પાડવામાં ન આવેલા સ્થાપિત નિયંત્રણો 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એકમાત્ર </a:t>
            </a:r>
            <a:r>
              <a:rPr lang="gu-IN" sz="1600" dirty="0" smtClean="0">
                <a:solidFill>
                  <a:schemeClr val="tx1"/>
                </a:solidFill>
              </a:rPr>
              <a:t>પ્રાપ્ત સ્રોતનો </a:t>
            </a:r>
            <a:r>
              <a:rPr lang="gu-IN" sz="1600" dirty="0" smtClean="0">
                <a:solidFill>
                  <a:schemeClr val="tx1"/>
                </a:solidFill>
              </a:rPr>
              <a:t>અતિશય અથવા ગેરવાજબી ઉપયોગ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ગ્રાન્ટની ઉપલબ્ધી કરતાં ખર્ચમાં અપ્રમાણસર વધારો.</a:t>
            </a:r>
            <a:endParaRPr lang="en-IN" sz="1600" dirty="0" smtClean="0">
              <a:solidFill>
                <a:schemeClr val="tx1"/>
              </a:solidFill>
            </a:endParaRP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69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6307" y="1012862"/>
            <a:ext cx="1776967" cy="16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199" y="3974122"/>
            <a:ext cx="8194431" cy="83233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800" b="1" dirty="0" smtClean="0">
                <a:solidFill>
                  <a:srgbClr val="002060"/>
                </a:solidFill>
                <a:sym typeface="Montserrat"/>
              </a:rPr>
              <a:t>પ્રધાનમંત્રી આવાસ યોજના - ગ્રામીણ ( </a:t>
            </a:r>
            <a:r>
              <a:rPr lang="en-US" sz="2800" b="1" dirty="0" smtClean="0">
                <a:solidFill>
                  <a:srgbClr val="002060"/>
                </a:solidFill>
                <a:sym typeface="Montserrat"/>
              </a:rPr>
              <a:t>PMAY-G)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પ્રધાનમંત્રી આવાસ યોજના-ગ્રામીણ (</a:t>
            </a:r>
            <a:r>
              <a:rPr lang="en-US" sz="2200" dirty="0" smtClean="0"/>
              <a:t>PMAY-G)</a:t>
            </a:r>
            <a:r>
              <a:rPr lang="gu-IN" sz="2200" dirty="0" smtClean="0"/>
              <a:t> ના</a:t>
            </a:r>
            <a:r>
              <a:rPr lang="en-US" sz="2200" dirty="0" smtClean="0"/>
              <a:t> </a:t>
            </a:r>
            <a:r>
              <a:rPr lang="gu-IN" sz="2200" dirty="0" smtClean="0"/>
              <a:t>ઉદ્દેશ્યો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53228"/>
            <a:ext cx="8238707" cy="28484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સરકારે ૨૦૨૨ સુધીમાં </a:t>
            </a:r>
            <a:r>
              <a:rPr lang="gu-IN" sz="1600" b="1" dirty="0" smtClean="0">
                <a:solidFill>
                  <a:srgbClr val="C00000"/>
                </a:solidFill>
              </a:rPr>
              <a:t>"બધા માટે આવાસ" </a:t>
            </a:r>
            <a:r>
              <a:rPr lang="gu-IN" sz="1600" dirty="0" smtClean="0">
                <a:solidFill>
                  <a:schemeClr val="tx1"/>
                </a:solidFill>
              </a:rPr>
              <a:t>પુરુ પાડવા પ્રતિબદ્ધતા જાહેર કરેલ.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૨૦૨૨ સુધીમાં તમામ ઘર વિહોણા પરિવારોને તમામ સુવિધાઓ સાથે પાકુ મકાન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સ્થાનિક સામગ્રી, ડિઝાઇનનો ઉપયોગ – લોકલ ફોર વોકલ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જાતે ગુણવત્તાયુક્ત મકાનો બાંધવા સક્ષમ બનાવવા.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વિવિધ યોજનાઓ સાથે કન્વર્જન્સ દ્વારા મકાન નહીં, આવાસનો અભિગમ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પ્રધાનમંત્રી આવાસ યોજના</a:t>
            </a:r>
            <a:r>
              <a:rPr lang="en-IN" sz="2200" dirty="0" smtClean="0"/>
              <a:t> </a:t>
            </a:r>
            <a:r>
              <a:rPr lang="gu-IN" sz="2200" dirty="0" smtClean="0"/>
              <a:t>-</a:t>
            </a:r>
            <a:r>
              <a:rPr lang="en-IN" sz="2200" dirty="0" smtClean="0"/>
              <a:t> </a:t>
            </a:r>
            <a:r>
              <a:rPr lang="gu-IN" sz="2200" dirty="0" smtClean="0"/>
              <a:t>ગ્રામીણની મુખ્ય વિશેષતાઓ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5600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ઘરનું કદ ૨૫ ચો.મી.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આરોગ્યપ્રદ રસોઈ માટે રસોડાનો સમાવેશ.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યુનિટ સહાય રૂ. ૧.૨૦ લાખ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ડીબીટી આધારીત ચુકવણી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મનરેગા હેઠળ ૯૦ બિન-કુશળ માનવ દિવસ વેતન જોગવાઈ – રુ. ૨૩,૦૪૦/-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સ્વચ્છ ભારત મિશન - ગ્રામીણ શૌચાલય માટે રૂ. ૧૨,૦૦૦/- ની જોગવાઈ.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બાથરુમ સહાય રુ. ૫,૦૦૦/- ની જોગવાઈ.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નાણાકીય સંસ્થાઓ પાસેથી રૂ. ૭૦,૦૦૦/- સુધીની ડીઆરઆઇ લોનની જોગવાઈ.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કેન્દ્ર અને રાજ્યનો હિસ્સો સાદા વિસ્તારોમાં ૭૫:૨૫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SECC-2011 </a:t>
            </a:r>
            <a:r>
              <a:rPr lang="gu-IN" sz="1600" dirty="0" smtClean="0">
                <a:solidFill>
                  <a:schemeClr val="tx1"/>
                </a:solidFill>
              </a:rPr>
              <a:t>ડેટા અને અન્ય સામાજિક વંચિતતાના આધારે લાભાર્થીઓની પસંદગી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પ્રધાનમંત્રી આવાસ યોજના - ગ્રામીણની મુખ્ય વિશેષતાઓ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1262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ઘરના બાંધકામમાં તકનીકી માર્ગદર્શન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શૌચાલય, નળ કનેક્શન, વિજળી કનેક્શન, રાંધણ ગેસ કનેક્શન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ઘન અને પ્રવાહી કચરાના વ્યવસ્થાપન માટે અન્ય યોજનાઓ સાથે જોડાણ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લાભાર્થીને તમામ ચૂકવણીઓ તેમના બેંક / પોસ્ટ ઓફિસ ખાતામાં ઈલેક્ટ્રોનિક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સ્થાનિક સામગ્રી, યોગ્ય ડિઝાઇન અને પ્રશિક્ષિત મેશનનો બાંધકામ માટે ઉપયોગ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 દ્વારા ગુણવત્તાયુક્ત આવાસ બનાવવા પર ધ્યાન કેન્દ્રિત કરવું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પ્રધાનમંત્રી આવાસ યોજના-ગ્રામીણમાં ફંડિંગ પેટર્ન / ફંડ ફ્લો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5248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કેન્દ્ર અને રાજ્ય સરકારના ૭૫:૨૫ ના આધારે ભંડોળ પૂરું પાડવામાં આવે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વાર્ષિક અંદાજપત્રીય અનુદાનમાંથી નવા મકાનોના નિર્માણ માટે ૯૫ % ભંડોળની જોગવાઇ.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અંદાજપત્રીય અનુદાનના ૫ % કેન્દ્રીય સ્તરે વિશેષ પ્રોજેક્ટ્સ માટે અનામત ભંડોળ તરીકે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વહીવટી ખર્ચ માટે ૪ % ની જોગવાઇ.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જેમાંથી ૦.૫ % સુધી રાજ્ય સ્તરે અને બાકીની રકમ જિલ્લાઓ માટે.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જિલ્લા ફાળવણીમાં બે ભાગ - એક ભાગ રાજ્યના તમામ જિલ્લાઓ માટે એક સમાન.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બીજો ભાગ જિલ્લાને ફાળવવામાં આવેલા લક્ષ્યાંકોના પ્રમાણસર હશે.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રાજ્યો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તાલુકા અને ગ્રામ પંચાયત સ્તરે વિતરણ માટે ફોર્મ્યુલા નક્કી કરી શકે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જેની જાણ રાજ્યોએ છ મહિનામાં ગ્રામીણ વિકાસ મંત્રાલયને કરવાની રહેશે.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વહીવટી ખર્ચ હેઠળ ખર્ચની પાત્ર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38214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૧ % સુધીનો ઉપયોગ </a:t>
            </a:r>
            <a:r>
              <a:rPr lang="en-US" sz="1600" dirty="0" smtClean="0">
                <a:solidFill>
                  <a:schemeClr val="tx1"/>
                </a:solidFill>
              </a:rPr>
              <a:t>IEC </a:t>
            </a:r>
            <a:r>
              <a:rPr lang="gu-IN" sz="1600" dirty="0" smtClean="0">
                <a:solidFill>
                  <a:schemeClr val="tx1"/>
                </a:solidFill>
              </a:rPr>
              <a:t>પ્રવૃતિઓ માટે </a:t>
            </a:r>
            <a:r>
              <a:rPr lang="en-US" sz="1600" dirty="0" smtClean="0">
                <a:solidFill>
                  <a:schemeClr val="tx1"/>
                </a:solidFill>
              </a:rPr>
              <a:t>IEC </a:t>
            </a:r>
            <a:r>
              <a:rPr lang="gu-IN" sz="1600" dirty="0" smtClean="0">
                <a:solidFill>
                  <a:schemeClr val="tx1"/>
                </a:solidFill>
              </a:rPr>
              <a:t>સામગ્રી તૈયાર કરવા થવો જોઈએ.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ઈલેક્ટ્રોનિક સામગ્રીનો સમાવેશ, ખાસ કરીને વિવિધ ડિઝાઇન અને તકનીકી વિકલ્પો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સામાજિક ઓડિટ માટે વહીવટી ખર્ચના ૧ % સુધીનો ઉપયોગ થવો જોઈએ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રહેઠાણ અને આવાસ બાબતે સાક્ષર બનાવવા.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પ્રોટોટાઇપનું નિર્માણ અને પ્રદર્શન માટે નાના પાયાના મોડલ તૈયાર કરવા.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વિવિધ તબક્કામાં ઘરના ફોટોગ્રાફ્સ લેવા તથા અપલોડ કરવાનો ખર્ચ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ફિલ્ડ મુલાકાતો દ્વારા ગુણવત્તા દેખરેખનો ખર્ચ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વહીવટી ખર્ચ હેઠળ ખર્ચની પાત્ર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35752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MIS </a:t>
            </a:r>
            <a:r>
              <a:rPr lang="gu-IN" sz="1600" dirty="0" smtClean="0">
                <a:solidFill>
                  <a:schemeClr val="tx1"/>
                </a:solidFill>
              </a:rPr>
              <a:t>માટે હાર્ડવેર / સોફ્ટવેરનો ખર્ચ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>
                <a:solidFill>
                  <a:schemeClr val="tx1"/>
                </a:solidFill>
              </a:rPr>
              <a:t>AwaasSoft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માં ડેટા એન્ટ્રી માટે કરાર આધારીત કર્મચારીઓની ભરતી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પુરા પાડવાના મુખ્ય મેસન્સ અને શ્રમિકોની તાલીમ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કોમ્યુનિટી રિસોર્સ પર્સન્સ (</a:t>
            </a:r>
            <a:r>
              <a:rPr lang="en-US" sz="1600" dirty="0" smtClean="0">
                <a:solidFill>
                  <a:schemeClr val="tx1"/>
                </a:solidFill>
              </a:rPr>
              <a:t>CRPs) </a:t>
            </a:r>
            <a:r>
              <a:rPr lang="gu-IN" sz="1600" dirty="0" smtClean="0">
                <a:solidFill>
                  <a:schemeClr val="tx1"/>
                </a:solidFill>
              </a:rPr>
              <a:t>અને </a:t>
            </a:r>
            <a:r>
              <a:rPr lang="en-US" sz="1600" dirty="0" smtClean="0">
                <a:solidFill>
                  <a:schemeClr val="tx1"/>
                </a:solidFill>
              </a:rPr>
              <a:t>NGO </a:t>
            </a:r>
            <a:r>
              <a:rPr lang="gu-IN" sz="1600" dirty="0" smtClean="0">
                <a:solidFill>
                  <a:schemeClr val="tx1"/>
                </a:solidFill>
              </a:rPr>
              <a:t>ની તાલીમ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CRP </a:t>
            </a:r>
            <a:r>
              <a:rPr lang="gu-IN" sz="1600" dirty="0" smtClean="0">
                <a:solidFill>
                  <a:schemeClr val="tx1"/>
                </a:solidFill>
              </a:rPr>
              <a:t>ને માનદ વેતન અને </a:t>
            </a:r>
            <a:r>
              <a:rPr lang="en-US" sz="1600" dirty="0" smtClean="0">
                <a:solidFill>
                  <a:schemeClr val="tx1"/>
                </a:solidFill>
              </a:rPr>
              <a:t>NGO </a:t>
            </a:r>
            <a:r>
              <a:rPr lang="gu-IN" sz="1600" dirty="0" smtClean="0">
                <a:solidFill>
                  <a:schemeClr val="tx1"/>
                </a:solidFill>
              </a:rPr>
              <a:t>ને સેવા શુલ્કની ચુકવણી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પંચાયતોના અધિકારીઓ અને ચૂંટાયેલા પ્રતિનિધિઓની તાલીમ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મૂલ્યાંકન અને અભ્યાસોનો ખર્ચ.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ફંડ મેનેજમેન્ટમાં મૂળભૂત સિદ્ધાંતો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772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રાજ્યોએ બેંકમાં બચત ખાતું  ખોલાવવું જે સ્ટેટ નોડલ એકાઉન્ટ તરીકે ઓળખવામાં આવશે.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બેંક ખાતાની વિગતો પણ </a:t>
            </a:r>
            <a:r>
              <a:rPr lang="en-US" sz="1600" dirty="0" err="1" smtClean="0">
                <a:solidFill>
                  <a:schemeClr val="tx1"/>
                </a:solidFill>
              </a:rPr>
              <a:t>AwaasSoft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અને </a:t>
            </a:r>
            <a:r>
              <a:rPr lang="en-US" sz="1600" dirty="0" smtClean="0">
                <a:solidFill>
                  <a:schemeClr val="tx1"/>
                </a:solidFill>
              </a:rPr>
              <a:t>PFMS </a:t>
            </a:r>
            <a:r>
              <a:rPr lang="gu-IN" sz="1600" dirty="0" smtClean="0">
                <a:solidFill>
                  <a:schemeClr val="tx1"/>
                </a:solidFill>
              </a:rPr>
              <a:t>સાથે નોંધાયેલ હોવી જોઈએ.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વાર્ષિક કેન્દ્રીય ફાળવણી અને રાજ્યનો મેચિંગ હિસ્સો </a:t>
            </a:r>
            <a:r>
              <a:rPr lang="en-US" sz="1600" dirty="0" smtClean="0">
                <a:solidFill>
                  <a:schemeClr val="tx1"/>
                </a:solidFill>
              </a:rPr>
              <a:t>SNA</a:t>
            </a:r>
            <a:r>
              <a:rPr lang="gu-IN" sz="1600" dirty="0" smtClean="0">
                <a:solidFill>
                  <a:schemeClr val="tx1"/>
                </a:solidFill>
              </a:rPr>
              <a:t> માં જમા કરવામાં આવશે.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SNA FTO </a:t>
            </a:r>
            <a:r>
              <a:rPr lang="gu-IN" sz="1600" dirty="0" smtClean="0">
                <a:solidFill>
                  <a:schemeClr val="tx1"/>
                </a:solidFill>
              </a:rPr>
              <a:t>મારફત જ ઈલેક્ટ્રોનિક રીતે બેંક એકાઉન્ટ ઓપરેટ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FTO </a:t>
            </a:r>
            <a:r>
              <a:rPr lang="gu-IN" sz="1600" dirty="0" smtClean="0">
                <a:solidFill>
                  <a:schemeClr val="tx1"/>
                </a:solidFill>
              </a:rPr>
              <a:t>પર બે સત્તાવાળાઓ દ્વારા ડિજિટલી સહી કરવાની રહેશે.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પણ તેમના બેંક / પીઓ ખાતામાં ડિજિટલી </a:t>
            </a:r>
            <a:r>
              <a:rPr lang="en-US" sz="1600" dirty="0" smtClean="0">
                <a:solidFill>
                  <a:schemeClr val="tx1"/>
                </a:solidFill>
              </a:rPr>
              <a:t>FTO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કરવામાં આવશે.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નાણાકીય સહાયના બદલામાં બાંધકામ સામગ્રી માટે ઇસીની પૂર્વ મંજૂરી જરૂરી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 સરકાર </a:t>
            </a:r>
            <a:r>
              <a:rPr lang="en-US" sz="1600" dirty="0" smtClean="0">
                <a:solidFill>
                  <a:schemeClr val="tx1"/>
                </a:solidFill>
              </a:rPr>
              <a:t>FTO </a:t>
            </a:r>
            <a:r>
              <a:rPr lang="gu-IN" sz="1600" dirty="0" smtClean="0">
                <a:solidFill>
                  <a:schemeClr val="tx1"/>
                </a:solidFill>
              </a:rPr>
              <a:t>દ્વારા </a:t>
            </a:r>
            <a:r>
              <a:rPr lang="en-US" sz="1600" dirty="0" smtClean="0">
                <a:solidFill>
                  <a:schemeClr val="tx1"/>
                </a:solidFill>
              </a:rPr>
              <a:t>PFMS </a:t>
            </a:r>
            <a:r>
              <a:rPr lang="gu-IN" sz="1600" dirty="0" smtClean="0">
                <a:solidFill>
                  <a:schemeClr val="tx1"/>
                </a:solidFill>
              </a:rPr>
              <a:t>દ્વારા </a:t>
            </a:r>
            <a:r>
              <a:rPr lang="en-US" sz="1600" dirty="0" smtClean="0">
                <a:solidFill>
                  <a:schemeClr val="tx1"/>
                </a:solidFill>
              </a:rPr>
              <a:t>SNA </a:t>
            </a:r>
            <a:r>
              <a:rPr lang="gu-IN" sz="1600" dirty="0" smtClean="0">
                <a:solidFill>
                  <a:schemeClr val="tx1"/>
                </a:solidFill>
              </a:rPr>
              <a:t>માંથી સપ્લાયરને સીધી ચુકવણી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 નોડલ એકાઉન્ટનું ઓડિટેડ યુસી ૧૫ મે સુધીમાં મંત્રાલયને મોકલાવવું જરુરી.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ફંડ રિલીઝ અને એકાઉન્ટિંગ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655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વાર્ષિક ફાળવણી બે હપ્તામાં કરવામાં આવશે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પ્રથમ હપ્તો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વાર્ષિક ફાળવણીના ૫૦% અને બીજો હપ્તો</a:t>
            </a:r>
            <a:r>
              <a:rPr lang="en-IN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પ્રથમ હપ્તો અને માર્ગદર્શિકામાં સૂચવ્યા મુજબ લાગુ પડતા કપાત બાદ.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બીજો હપ્તો </a:t>
            </a:r>
            <a:r>
              <a:rPr lang="en-IN" sz="1600" dirty="0" err="1" smtClean="0">
                <a:solidFill>
                  <a:schemeClr val="tx1"/>
                </a:solidFill>
              </a:rPr>
              <a:t>AwaasSoft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પર ઉપલબ્ધ કુલ ભંડોળના ૬૦ % નો ઉપયોગ નિયત માપદંડો અને સૂચકાંકો અનુસાર ભૌતિક પ્રગતિની સિદ્ધિ.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ભંડોળ પર પરચુરણ આવક અને વ્યાજ યોજના ભંડોળનો ભાગ ગણાશે.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રાજ્યો પોતાના ભંડોળ દ્વારા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હેઠળ એકમ સહાયની પૂર્તિ કરવા માટે સ્વતંત્ર છે.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તે કાં તો </a:t>
            </a:r>
            <a:r>
              <a:rPr lang="en-US" sz="1600" dirty="0" smtClean="0">
                <a:solidFill>
                  <a:schemeClr val="tx1"/>
                </a:solidFill>
              </a:rPr>
              <a:t>SNA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અથવા અલગ ખાતામાં મંત્રાલય સાથે પરામર્શ કરીને કરી શકાય છે.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રાજ્યોએ ૩૧ મી ડિસેમ્બર પહેલા નિયત પર્ફોર્મામાં જરૂરી દસ્તાવેજો સાથે બીજા હપ્તા માટે દરખાસ્ત કરવાની રહેશે.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લાભાર્થીઓની પ્રાથમિકતા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49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238707" cy="4220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પાત્ર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લાભાર્થીઓના પ્રાથમિકતા બહુસ્તરીય હશે.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દરેક કેટેગરીમાં રહેઠાણની વંચિતતાને આધારે અગ્રતા આપવામાં આવશે.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 જેમ કે, એસસી / એસટી / લઘુમતી અને અન્ય.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SECC </a:t>
            </a:r>
            <a:r>
              <a:rPr lang="gu-IN" sz="1600" dirty="0" smtClean="0">
                <a:solidFill>
                  <a:schemeClr val="tx1"/>
                </a:solidFill>
              </a:rPr>
              <a:t>માં </a:t>
            </a:r>
            <a:r>
              <a:rPr lang="gu-IN" sz="1600" b="1" dirty="0" smtClean="0">
                <a:solidFill>
                  <a:schemeClr val="tx1"/>
                </a:solidFill>
              </a:rPr>
              <a:t>"ફરજિયાત સમાવે” </a:t>
            </a:r>
            <a:r>
              <a:rPr lang="gu-IN" sz="1600" dirty="0" smtClean="0">
                <a:solidFill>
                  <a:schemeClr val="tx1"/>
                </a:solidFill>
              </a:rPr>
              <a:t>ના માપદંડ મુજબના પરિવારોને અગ્રતા આપવામાં આવશે.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11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sz="1600" b="1" dirty="0" smtClean="0">
                <a:solidFill>
                  <a:schemeClr val="tx1"/>
                </a:solidFill>
              </a:rPr>
              <a:t>સ્કોરની ગણતરી નીચે આપેલા સામાજિક-આર્થિક માપદંડો પરથી કરવામાં આવશે.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૧૬ થી ૫૯ વર્ષ વય વચ્ચે કોઈ પુખ્ત સભ્ય ન હોય તેવા પરિવારો.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૧૬ થી ૫૯ વર્ષ વય વચ્ચે કોઈ પુખ્ત પુરૂષ સભ્ય ન હોય તેવા ઘરો.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૨૫ વર્ષથી વધુ વયના સાક્ષર પુખ્ત વયના સભ્ય ન હોય તેવા પરિવારો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કોઈપણ વિકલાંગ સભ્ય અને સક્ષમ શારીરિક પુખ્ત સભ્ય ન ધરાવતાં પરિવારો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ભૂમિહીન પરિવારો જે તેમની આવકનો મોટો ભાગ મજૂરી કરીને મેળવે છે.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471538" y="433754"/>
            <a:ext cx="6788731" cy="1135129"/>
          </a:xfrm>
        </p:spPr>
        <p:txBody>
          <a:bodyPr>
            <a:noAutofit/>
          </a:bodyPr>
          <a:lstStyle/>
          <a:p>
            <a:pPr algn="ctr" defTabSz="914400">
              <a:lnSpc>
                <a:spcPct val="150000"/>
              </a:lnSpc>
              <a:spcBef>
                <a:spcPts val="0"/>
              </a:spcBef>
              <a:defRPr/>
            </a:pP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gu-IN" sz="2400" dirty="0" smtClean="0"/>
              <a:t> </a:t>
            </a:r>
            <a:br>
              <a:rPr lang="gu-IN" sz="2400" dirty="0" smtClean="0"/>
            </a:br>
            <a:r>
              <a:rPr lang="gu-IN" sz="2400" dirty="0" smtClean="0"/>
              <a:t/>
            </a:r>
            <a:br>
              <a:rPr lang="gu-IN" sz="2400" dirty="0" smtClean="0"/>
            </a:br>
            <a:r>
              <a:rPr lang="gu-IN" sz="2400" dirty="0" smtClean="0"/>
              <a:t>પ્રિ - ઓડિટ એટલે શું </a:t>
            </a:r>
            <a:r>
              <a:rPr lang="en-US" sz="2400" dirty="0" smtClean="0"/>
              <a:t>?</a:t>
            </a:r>
            <a:r>
              <a:rPr lang="gu-IN" sz="2400" dirty="0" smtClean="0"/>
              <a:t> પ્રી - ઓડિટ શા માટે 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gu-IN" sz="2400" dirty="0" smtClean="0"/>
              <a:t>કેટલાક સૂચકાંકો </a:t>
            </a:r>
            <a: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/>
            </a:r>
            <a:br>
              <a:rPr lang="gu-IN" sz="2400" kern="0" cap="none" dirty="0" smtClean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lang="en-IN" sz="2400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448091" y="1828801"/>
            <a:ext cx="8379386" cy="4689230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પ્રિ-ઓડિટ એ ઓડિટ પ્રક્રિયાનો પ્રથમ ભાગ </a:t>
            </a:r>
            <a:r>
              <a:rPr lang="gu-IN" sz="1600" dirty="0" smtClean="0">
                <a:solidFill>
                  <a:schemeClr val="tx1"/>
                </a:solidFill>
              </a:rPr>
              <a:t>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યોજનાઓના </a:t>
            </a:r>
            <a:r>
              <a:rPr lang="gu-IN" sz="1600" dirty="0" smtClean="0">
                <a:solidFill>
                  <a:schemeClr val="tx1"/>
                </a:solidFill>
              </a:rPr>
              <a:t>નાણાકીય રેકર્ડની ચોકસાઈ માટે ચુકવણા થયા પહેલા ચકાસણી કરવામાં આવે છે.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સત્તાવાર </a:t>
            </a:r>
            <a:r>
              <a:rPr lang="gu-IN" sz="1600" dirty="0" smtClean="0">
                <a:solidFill>
                  <a:schemeClr val="tx1"/>
                </a:solidFill>
              </a:rPr>
              <a:t>ઓડિટ </a:t>
            </a:r>
            <a:r>
              <a:rPr lang="gu-IN" sz="1600" dirty="0" smtClean="0">
                <a:solidFill>
                  <a:schemeClr val="tx1"/>
                </a:solidFill>
              </a:rPr>
              <a:t>પહેલાં </a:t>
            </a:r>
            <a:r>
              <a:rPr lang="gu-IN" sz="1600" dirty="0" smtClean="0">
                <a:solidFill>
                  <a:schemeClr val="tx1"/>
                </a:solidFill>
              </a:rPr>
              <a:t>તમામ માહિતી સાચી છે તે ખાતરી કરવા યોજનાઓના નાણાકીય દસ્તાવેજોની ચકાસણી કરવામાં આવે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પ્રિ-ઓડિટ પ્રક્રિયા નક્કી કરવામાં આવેલ એજન્સી દ્વારા હાથ ધરવામાં આવે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પ્રિ-ઓડિટ આખા વર્ષ દરમિયાન નાણાકીય પ્રક્રિયાની સતત દેખરેખ રાખવા થાય છે.</a:t>
            </a:r>
            <a:endParaRPr lang="en-US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પ્રિ - ઓડિટ શા માટે </a:t>
            </a:r>
            <a:r>
              <a:rPr lang="en-US" b="1" dirty="0" smtClean="0">
                <a:solidFill>
                  <a:schemeClr val="tx1"/>
                </a:solidFill>
              </a:rPr>
              <a:t>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પ્રિ-ઓડિટ હિસાબી ભૂલોને પકડવા અને સુધારવા માટે તક આપે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યોગ્ય રીતે પ્રિ-ઓડિટ કરાવવાની જવાબદારી જે તે યોજનાના અમલકર્તાઓની છે.  </a:t>
            </a:r>
            <a:endParaRPr lang="en-US" sz="1600" dirty="0" smtClean="0">
              <a:solidFill>
                <a:schemeClr val="tx1"/>
              </a:solidFill>
            </a:endParaRPr>
          </a:p>
          <a:p>
            <a:pPr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0698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અગ્રતા યાદી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50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06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MIS-</a:t>
            </a:r>
            <a:r>
              <a:rPr lang="en-IN" sz="1600" dirty="0" err="1" smtClean="0">
                <a:solidFill>
                  <a:schemeClr val="tx1"/>
                </a:solidFill>
              </a:rPr>
              <a:t>AwaasSoft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માંથી સિસ્ટમ જનરેટેડ અગ્રતા યાદી ડાઉનલોડ કરી શકાય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ગ્રામસભા દ્વારા ચકાસણી યાદીઓ સંબંધિત ગ્રામ પંચાયતોને મોકલવામાં આવશે.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સમાન વંચિતતા સ્કોર ધરાવતા પેટા જૂથમાં એક કરતાં વધુ પરિવારો હોય, તો ગ્રામસભા નીચેના પરિમાણો અનુસાર અગ્રતા ક્રમ આપશે;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વિધવાઓ અને સંરક્ષણ / અર્ધલશ્કરી / પોલીસ દળોના શહીદ પરીવારના સભ્યો.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HIV (PLHIV) </a:t>
            </a:r>
            <a:r>
              <a:rPr lang="gu-IN" sz="1600" dirty="0" smtClean="0">
                <a:solidFill>
                  <a:schemeClr val="tx1"/>
                </a:solidFill>
              </a:rPr>
              <a:t>સાથે જીવતા લોકો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ઘરમાં ફક્ત છોકરી બાળક તરીકે હોય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ST </a:t>
            </a:r>
            <a:r>
              <a:rPr lang="gu-IN" sz="1600" dirty="0" smtClean="0">
                <a:solidFill>
                  <a:schemeClr val="tx1"/>
                </a:solidFill>
              </a:rPr>
              <a:t>અને અન્ય વનવાસીઓના લાભાર્થી પરિવારો (વન અધિનિયમ ૨૦૦૬ દ્વારા માન્યતા).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ટ્રાન્સજેન્ડર વ્યક્તિઓ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અગ્રતા યાદી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06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MIS-</a:t>
            </a:r>
            <a:r>
              <a:rPr lang="en-IN" sz="1600" dirty="0" err="1" smtClean="0">
                <a:solidFill>
                  <a:schemeClr val="tx1"/>
                </a:solidFill>
              </a:rPr>
              <a:t>AwaasSoft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માંથી સિસ્ટમ જનરેટેડ અગ્રતા યાદી ડાઉનલોડ કરી શકાય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ગ્રામસભા દ્વારા ચકાસણી યાદીઓ સંબંધિત ગ્રામ પંચાયતોને મોકલવામાં આવશે.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સમાન વંચિતતા સ્કોર ધરાવતા પેટા જૂથમાં એક કરતાં વધુ પરિવારો હોય, તો ગ્રામસભા નીચેના પરિમાણો અનુસાર અગ્રતા ક્રમ આપશે;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વિધવાઓ અને સંરક્ષણ / અર્ધલશ્કરી / પોલીસ દળોના શહીદ પરીવારના સભ્યો.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HIV (PLHIV) </a:t>
            </a:r>
            <a:r>
              <a:rPr lang="gu-IN" sz="1600" dirty="0" smtClean="0">
                <a:solidFill>
                  <a:schemeClr val="tx1"/>
                </a:solidFill>
              </a:rPr>
              <a:t>સાથે જીવતા લોકો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ઘરમાં ફક્ત છોકરી બાળક તરીકે હોય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dirty="0" smtClean="0">
                <a:solidFill>
                  <a:schemeClr val="tx1"/>
                </a:solidFill>
              </a:rPr>
              <a:t>ST </a:t>
            </a:r>
            <a:r>
              <a:rPr lang="gu-IN" sz="1600" dirty="0" smtClean="0">
                <a:solidFill>
                  <a:schemeClr val="tx1"/>
                </a:solidFill>
              </a:rPr>
              <a:t>અને અન્ય વનવાસીઓના લાભાર્થી પરિવારો (વન અધિનિયમ ૨૦૦૬ દ્વારા માન્યતા).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ટ્રાન્સજેન્ડર વ્યક્તિઓ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આવાસનું બાંધકામ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06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જમીનનું ટેગીંગ અને પ્રશિક્ષિત મેસનનું મેપીંગ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લાભાર્થીને મંજૂરી પત્ર આપવો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લાભાર્થીને પ્રથમ હપ્તો ચુકવવો.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બાંધકામની પદ્ધતિ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400" b="1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આવાસ પૂર્ણ કરવા માટેની સમય મર્યાદા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મકાનનું બાંધકામ મંજૂરીની તારીખથી ૧૨ મહિનાની અંદર પૂર્ણ કરવું જોઈએ.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 ૬ મહિનામાં આવાસ પુર્ણ કરે તો રુ. ૨૦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૦૦૦</a:t>
            </a:r>
            <a:r>
              <a:rPr lang="en-IN" sz="1600" dirty="0" smtClean="0">
                <a:solidFill>
                  <a:schemeClr val="tx1"/>
                </a:solidFill>
              </a:rPr>
              <a:t>/- </a:t>
            </a:r>
            <a:r>
              <a:rPr lang="gu-IN" sz="1600" dirty="0" smtClean="0">
                <a:solidFill>
                  <a:schemeClr val="tx1"/>
                </a:solidFill>
              </a:rPr>
              <a:t>એવોર્ડ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આવાસનું બાંધકામ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3607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જમીનનું ટેગીંગ અને પ્રશિક્ષિત મેસનનું મેપીંગ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લાભાર્થીને મંજૂરી પત્ર આપવો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લાભાર્થીને પ્રથમ હપ્તો ચુકવવો.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બાંધકામની પદ્ધતિ</a:t>
            </a:r>
            <a:endParaRPr lang="gu-IN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મકાનનું બાંધકામ મંજૂરીની તારીખથી ૧૨ મહિનાની અંદર પૂર્ણ કરવું જોઈએ.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 ૬ મહિનામાં આવાસ પુર્ણ કરે તો રુ. ૨૦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૦૦૦</a:t>
            </a:r>
            <a:r>
              <a:rPr lang="en-IN" sz="1600" dirty="0" smtClean="0">
                <a:solidFill>
                  <a:schemeClr val="tx1"/>
                </a:solidFill>
              </a:rPr>
              <a:t>/- </a:t>
            </a:r>
            <a:r>
              <a:rPr lang="gu-IN" sz="1600" dirty="0" smtClean="0">
                <a:solidFill>
                  <a:schemeClr val="tx1"/>
                </a:solidFill>
              </a:rPr>
              <a:t>એવોર્ડ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gu-IN" sz="800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chemeClr val="tx1"/>
                </a:solidFill>
              </a:rPr>
              <a:t>PMAY-G </a:t>
            </a:r>
            <a:r>
              <a:rPr lang="gu-IN" b="1" dirty="0" smtClean="0">
                <a:solidFill>
                  <a:schemeClr val="tx1"/>
                </a:solidFill>
              </a:rPr>
              <a:t>માં ઇ - ગવર્નન્સ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માં, પ્રોગ્રામના અમલીકરણ અને દેખરેખ ઈ-ગવર્નન્સ મોડલ દ્વારા ચલાવવામાં આવશે.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ઈ-ગવર્નન્સ આધારિત સર્વિસ ડિલિવરી માટે નીચે મુજબ બે સિસ્ટમ હશે.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MIS – </a:t>
            </a:r>
            <a:r>
              <a:rPr lang="en-US" sz="1600" dirty="0" err="1" smtClean="0">
                <a:solidFill>
                  <a:schemeClr val="tx1"/>
                </a:solidFill>
              </a:rPr>
              <a:t>AwaasSoft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મોબાઇલ એપ્લિકેશન – </a:t>
            </a:r>
            <a:r>
              <a:rPr lang="en-US" sz="1600" dirty="0" err="1" smtClean="0">
                <a:solidFill>
                  <a:schemeClr val="tx1"/>
                </a:solidFill>
              </a:rPr>
              <a:t>AwaasApp</a:t>
            </a:r>
            <a:endParaRPr lang="gu-IN" sz="16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આવાસ બાંધકામના તબક્કા 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238707" cy="4606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ઓછામાં ઓછા ૩ હપ્તા હોવા જોઈએ અને મકાન બાંધકામના ૭ તબક્કા હોઈ શકે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આવાસની મંજૂરી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ફાઉન્ડેશન લેવલ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પ્લિન્થ લેવલ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વિન્ડોઝિલ લેવલ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લિંટેલ લેવલ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છત લેવલ (રુફ કાસ્ટ)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આવાસ પૂર્ણ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પંચાયતોની ભૂમિકા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9468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યોજનાના વાસ્તવિક અમલીકરણમાં ગ્રામ પંચાયતોની સૌથી મહત્વપૂર્ણ ભૂમિકા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ગ્રામસભા દ્વારા, </a:t>
            </a:r>
            <a:r>
              <a:rPr lang="en-US" sz="1600" dirty="0" smtClean="0">
                <a:solidFill>
                  <a:schemeClr val="tx1"/>
                </a:solidFill>
              </a:rPr>
              <a:t>SECC-2011</a:t>
            </a:r>
            <a:r>
              <a:rPr lang="gu-IN" sz="1600" dirty="0" smtClean="0">
                <a:solidFill>
                  <a:schemeClr val="tx1"/>
                </a:solidFill>
              </a:rPr>
              <a:t> ના આધારે તૈયાર કરાયેલ પાત્ર લાભાર્થીઓની કાયમી પ્રતિક્ષા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ભૂમિહીન લાભાર્થીઓને ઓળખવામાં મદદ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જરૂરી સામગ્રી અને પ્રશિક્ષિત મેસન્સની ઓળખ કરવામાં મદદ.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કન્વર્જન્સ દ્વારા કેન્દ્ર અને રાજ્યની યોજનાઓના લાભ મેળવવામાં લાભાર્થીઓને સુવિધા.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 પંચાયતની સુનિશ્ચિત બેઠકોમાં યોજનાની પ્રગતિની ચર્ચા કરવી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લાભાર્થીઓની સમસ્યાઓના નિરાકરણમાં મદદ કરવી.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સામાજિક ઓડિટ ટીમોને સક્રિયપણે મદદ કરવી.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 આવાસ ટૅગ કરવા સ્થાનિક સ્તરના કાર્યકરને મદદ કરવી.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પંચાયતોની ભૂમિકા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9468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યોજનાના વાસ્તવિક અમલીકરણમાં ગ્રામ પંચાયતોની સૌથી મહત્વપૂર્ણ ભૂમિકા છે.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ગ્રામસભા દ્વારા, </a:t>
            </a:r>
            <a:r>
              <a:rPr lang="en-US" sz="1600" dirty="0" smtClean="0">
                <a:solidFill>
                  <a:schemeClr val="tx1"/>
                </a:solidFill>
              </a:rPr>
              <a:t>SECC-2011</a:t>
            </a:r>
            <a:r>
              <a:rPr lang="gu-IN" sz="1600" dirty="0" smtClean="0">
                <a:solidFill>
                  <a:schemeClr val="tx1"/>
                </a:solidFill>
              </a:rPr>
              <a:t> ના આધારે તૈયાર કરાયેલ પાત્ર લાભાર્થીઓની કાયમી પ્રતિક્ષા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ભૂમિહીન લાભાર્થીઓને ઓળખવામાં મદદ કરશે.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જરૂરી સામગ્રી અને પ્રશિક્ષિત મેસન્સની ઓળખ કરવામાં મદદ.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કન્વર્જન્સ દ્વારા કેન્દ્ર અને રાજ્યની યોજનાઓના લાભ મેળવવામાં લાભાર્થીઓને સુવિધા.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 પંચાયતની સુનિશ્ચિત બેઠકોમાં યોજનાની પ્રગતિની ચર્ચા કરવી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લાભાર્થીઓની સમસ્યાઓના નિરાકરણમાં મદદ કરવી.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સામાજિક ઓડિટ ટીમોને સક્રિયપણે મદદ કરવી.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 આવાસ ટૅગ કરવા સ્થાનિક સ્તરના કાર્યકરને મદદ કરવી.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ઓડિટ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9468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C&amp;AG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મંજૂર કરાયેલી પેનલના સીએ દ્વારા ઓડિટ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તમામ સ્તરે એકાઉન્ટ્સનું ઓડિટ કરવામાં આવે.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આગામી નાણાકીય વર્ષની ૩૧ ઓગસ્ટ પહેલા ઓડિટ પૂર્ણ કરી લેવું જોઈએ.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તમામ સ્તરોના તમામ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એકાઉન્ટ્સ પણ </a:t>
            </a:r>
            <a:r>
              <a:rPr lang="en-US" sz="1600" dirty="0" smtClean="0">
                <a:solidFill>
                  <a:schemeClr val="tx1"/>
                </a:solidFill>
              </a:rPr>
              <a:t>C&amp;AG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તેમજ ગ્રામીણ વિકાસ મંત્રાલયની આંતરિક ઑડિટ વિંગ દ્વારા ઑડિટ માટે ખુલ્લા રહેશે.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સામાજિક ઓડિટ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મનરેગા હેઠળ સામાજિક ઓડિટ યુનિટ દ્વારા 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નું સામાજિક ઑડિટ કરેલ છે ?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સામાજિક ઓડિટમાં તકેદારી અને યોજના અમલીકરણની ચકાસણીનો સમાવેશ થાય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સામાજિક ઓડિટ દરેક ગ્રામ પંચાયતમાં વર્ષમાં ઓછામાં ઓછું એક વખત હાથ ધરવું.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ફરિયાદ નિવારણ 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4896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 પંચાયત, જિલ્લા અને રાજ્ય પર ફરિયાદ નિવારણ પદ્ધતિની સ્થાપના કરવામાં આવશે.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ફરિયાદીના સંતોષ માટે ફરિયાદના નિકાલ માટે અધિકારીની દરેક સ્તરે નિયુક્તિ.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નિયુક્ત અધિકારી ફરિયાદ મળ્યા તારીખથી ૧૫ દિવસમાં નિકાલ લાવશે.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 નિવારણ અધિકારીની વિગતો (નામ, ટેલિફોન નંબર અને સરનામા સહિત) જાહેર કરવી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ફરિયાદી ફરિયાદના નિકાલથી સંતુષ્ટ ન હોય તો આગળની પ્રક્રીયા પણ દર્શાવવી.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CPGRAMS </a:t>
            </a:r>
            <a:r>
              <a:rPr lang="gu-IN" sz="1600" dirty="0" smtClean="0">
                <a:solidFill>
                  <a:schemeClr val="tx1"/>
                </a:solidFill>
              </a:rPr>
              <a:t>પોર્ટલ પર ફરિયાદો નોંધાવવા અંગે જાગૃતિ આપવામાં આવેલ છે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ફરિયાદોના નિકાલ અને અનિયમિતતાઓ નોંધવા મનરેગા લોકપાલની સેવાઓનો ઉપયોગ.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CPGRAMS </a:t>
            </a:r>
            <a:r>
              <a:rPr lang="gu-IN" sz="1600" dirty="0" smtClean="0">
                <a:solidFill>
                  <a:schemeClr val="tx1"/>
                </a:solidFill>
              </a:rPr>
              <a:t>દ્વારા મળેલ ફરિયાદો, નિવારણ માટે સંબંધિત રાજ્યને મોકલવામાં આવશે.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59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41505"/>
            <a:ext cx="8449724" cy="47475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>
                <a:solidFill>
                  <a:schemeClr val="tx1"/>
                </a:solidFill>
              </a:rPr>
              <a:t>SECC </a:t>
            </a:r>
            <a:r>
              <a:rPr lang="gu-IN" sz="1600" dirty="0" smtClean="0">
                <a:solidFill>
                  <a:schemeClr val="tx1"/>
                </a:solidFill>
              </a:rPr>
              <a:t>ડેટાના આધારે લાભાર્થીઓની ઓળખ અને પસંદગીમાં પાત્રતાના માપદંડોનું પાલન.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લાભાર્થીઓની પ્રાથમિકતા નિયત માપદંડો અનુસાર કરવામાં આવી હતી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ગ્રામસભામાં લાભાર્થીઓની યાદીની ચકાસણી કરવામાં આવી હતી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લાભાર્થીઓની યાદી જી.પી.માં નિયત સમય માટે જાહેર કરવામાં આવી છે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લાભાર્થીની યાદીને આખરી સ્વરૂપ આપવામાં લોકોની ફરિયાદો ધ્યાનમાં લેવામાં આવી હતી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કાયમી પ્રતિક્ષા યાદી પાત્ર લાભાર્થીનો સમાવેશ કરી વાર્ષિક ધોરણે અપડેટ કરેલ છે?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લાભાર્થીઓને સસ્તી ટેક્નોલોજી, બાંધકામ મટિરિયલ અને </a:t>
            </a:r>
            <a:r>
              <a:rPr lang="en-US" sz="1600" dirty="0" smtClean="0">
                <a:solidFill>
                  <a:schemeClr val="tx1"/>
                </a:solidFill>
              </a:rPr>
              <a:t>PMAY -G </a:t>
            </a:r>
            <a:r>
              <a:rPr lang="gu-IN" sz="1600" dirty="0" smtClean="0">
                <a:solidFill>
                  <a:schemeClr val="tx1"/>
                </a:solidFill>
              </a:rPr>
              <a:t>પ્રોગ્રામ વિશે માહિતિ છે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મંજૂર લાભાર્થીને તાલીમ લીધેલ મેસનની યાદી આપવામાં આવેલ છે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જ્યાં જરૂર હોય ત્યાં નાણાકીય સંસ્થાઓ પાસેથી લોન સુવિધા કરવામાં આવી હતી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ઘરના બાંધકામમાં મદદની જરૂરિયાતવાળા વૃદ્ધોને સહાય આપવામાં આવી હતી કે કેમ?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6307" y="1012862"/>
            <a:ext cx="1776967" cy="16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199" y="3733782"/>
            <a:ext cx="8194431" cy="150484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800" b="1" dirty="0" smtClean="0">
                <a:solidFill>
                  <a:srgbClr val="002060"/>
                </a:solidFill>
              </a:rPr>
              <a:t>મહાત્મા ગાંધી રાષ્ટ્રીય ગ્રામિણ રોજગાર બાંહેધરી અધિનિયમ – ૨૦૦૫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60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641506"/>
            <a:ext cx="8449724" cy="474757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ટેકનિકલ સંસ્થાઓ ઘર બાંધકામમાં સસ્તી અને ઇકો ફ્રેન્ડલી ટેકનોલોજી પુરી પાડી રહી છે?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રાજ્યએ મકાનોના નિર્માણમાં વાર્ષિક લક્ષ્યાંક હાંસલ કર્યો છે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ની પ્રવૃત્તિઓનો સ્થાનિક વિસ્તારોમાં પ્રચાર કરવામાં આવ્યો હતો?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કોઈ કોન્ટ્રાક્ટર મકાનોના બાંધકામમાં રોકાયેલા હતા ?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નિયત સમયમાં મકાનોનું બાંધકામ પુરુ થયું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અન્ય યોજનાઓ સાથે કન્વર્જન્સ થયું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શ્રમિક તરીકે મકાનના બાંધકામમાં પાત્ર લાભાર્થીઓનો સમાવેશ કરવામાં આવ્યો હતો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બાંધવામાં આવેલા મકાનોની માપ સાઇજ નિયમ અનુસાર છે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અધૂરા મકાનો પુર્ણ દર્શાવ્યા છે કે કેમ ?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પૂર્ણ થયેલ મકાનો માં </a:t>
            </a:r>
            <a:r>
              <a:rPr lang="en-US" sz="1600" dirty="0" smtClean="0">
                <a:solidFill>
                  <a:schemeClr val="tx1"/>
                </a:solidFill>
              </a:rPr>
              <a:t>PMAY-G </a:t>
            </a:r>
            <a:r>
              <a:rPr lang="gu-IN" sz="1600" dirty="0" smtClean="0">
                <a:solidFill>
                  <a:schemeClr val="tx1"/>
                </a:solidFill>
              </a:rPr>
              <a:t>નો લોગો ફિક્સ કર્યા છે કે કેમ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0324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રાજ્યનો હિસ્સો નિર્ધારિત સમયમાં રિલીઝ થયો હતો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કેન્દ્રના શેર પર ૧૨ % </a:t>
            </a:r>
            <a:r>
              <a:rPr lang="en-US" sz="1600" dirty="0" err="1" smtClean="0">
                <a:solidFill>
                  <a:schemeClr val="tx1"/>
                </a:solidFill>
              </a:rPr>
              <a:t>p.a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 નું નિષ્ફળ વ્યાજ જમા કરવામાં આવ્યું હતું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વહીવટી ભંડોળ અન્ય યોજનાઓમાં ડાયવર્ટ કરવામાં આવ્યું હતું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જિલ્લા કક્ષાએ વહીવટી ભંડોળ મેળવવા બહુવિધ બેંક ખાતા ખોલવામાં આવ્યા હતા કે કેમ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વહીવટી ભંડોળનો ઉપયોગ બિન-પરવાનગીના કામો માટે કરવામાં આવ્યો હતો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વહીવટી ખર્ચ નિયત ટકા કરતાં વધી ગયો હતો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બચત ખાતા પર મળેલ વ્યાજ નાણાકીય સ્ટેટમેન્ટમાં દર્શાવવામાં આવેલ છે કે કેમ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બેંક રીકન્સીલેશન સ્ટેટમેન્ટ કેન્દ્રને સબમિટ કરવામાં આવ્યા હતા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યોજનાનું  સામાજિક ઓડિટ હાથ ધરવામાં આવેલ છે કે કેમ ?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વિક્રેતાઓનો ટીડીએસ વસૂલવામાં આવ્યો હતો કે કેમ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6307" y="1012862"/>
            <a:ext cx="1776967" cy="16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199" y="3974122"/>
            <a:ext cx="8194431" cy="832339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500" b="1" dirty="0" smtClean="0">
                <a:solidFill>
                  <a:srgbClr val="002060"/>
                </a:solidFill>
                <a:sym typeface="Montserrat"/>
              </a:rPr>
              <a:t>પ્રધાનમંત્રી કૃષિ સિંચાઈ યોજના (</a:t>
            </a:r>
            <a:r>
              <a:rPr lang="en-IN" sz="2500" b="1" dirty="0" smtClean="0">
                <a:solidFill>
                  <a:srgbClr val="002060"/>
                </a:solidFill>
                <a:sym typeface="Montserrat"/>
              </a:rPr>
              <a:t> PMKSY )</a:t>
            </a:r>
            <a:endParaRPr lang="en-US" sz="2500" b="1" dirty="0" smtClean="0">
              <a:solidFill>
                <a:srgbClr val="002060"/>
              </a:solidFill>
              <a:sym typeface="Montserra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 </a:t>
            </a:r>
            <a:r>
              <a:rPr lang="gu-IN" sz="2200" dirty="0" smtClean="0"/>
              <a:t>યોજનાના ઉદ્દેશ્યો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6889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ક્ષેત્રીય સ્તરે સિંચાઈમાં રોકાણોનું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સંકલન કરવું (જિલ્લા </a:t>
            </a:r>
            <a:r>
              <a:rPr lang="en-IN" sz="1600" dirty="0" smtClean="0">
                <a:solidFill>
                  <a:schemeClr val="tx1"/>
                </a:solidFill>
              </a:rPr>
              <a:t>/ </a:t>
            </a:r>
            <a:r>
              <a:rPr lang="gu-IN" sz="1600" dirty="0" smtClean="0">
                <a:solidFill>
                  <a:schemeClr val="tx1"/>
                </a:solidFill>
              </a:rPr>
              <a:t>તાલુકાની પાણી વપરાશ યોજનાઓ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જમીનમાં સિંચાઇ વધારવી અને ખેતીલાયક વિસ્તારમાં વધારો (હર ખેત કો પાણી).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યોગ્ય તકનીકો અને પદ્ધતિઓ દ્વારા પાણીના સ્ત્રોત, વિતરણ અને કાર્યક્ષમ ઉપયોગ.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પાણીનો બગાડ ઘટાડવા ખેતરમાં પાણીનો કાર્યક્ષમ ઉપયોગ કરવો.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તકનીકો અપનાવી સિંચાઇ અને અન્ય પાણીની બચત કરવી (પર ડ્રોપ મોર ક્રોપ).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જળાશયોમાં રિચાર્જ વધારવો અને ટકાઉ જળ સંરક્ષણ પધ્ધતિઓ દાખલ કરવી.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જમીન અને જળ સંરક્ષણ, ભૂગર્ભજળનું પુનર્જીવન, વહેણ અટકાવવા. </a:t>
            </a:r>
            <a:r>
              <a:rPr lang="en-IN" sz="1600" dirty="0" smtClean="0">
                <a:solidFill>
                  <a:schemeClr val="tx1"/>
                </a:solidFill>
              </a:rPr>
              <a:t>NRM </a:t>
            </a:r>
            <a:r>
              <a:rPr lang="gu-IN" sz="1600" dirty="0" smtClean="0">
                <a:solidFill>
                  <a:schemeClr val="tx1"/>
                </a:solidFill>
              </a:rPr>
              <a:t>પ્રવૃત્તિઓ વોટરશેડ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ખેડૂતો માટે જળ સંચય, જળ વ્યવસ્થાપન અને પાક સંરક્ષણને લગતી વિસ્તરણ પ્રવૃત્તિઓ.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ગંદાપાણીનો પુનઃઉપયોગ કરવાની શક્યતાઓનું અન્વેષણ કરવું.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 </a:t>
            </a:r>
            <a:r>
              <a:rPr lang="gu-IN" sz="2200" dirty="0" smtClean="0"/>
              <a:t>યોજનાના ઘટકો 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6889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b="1" dirty="0" smtClean="0">
                <a:solidFill>
                  <a:srgbClr val="C00000"/>
                </a:solidFill>
              </a:rPr>
              <a:t>AIBP </a:t>
            </a:r>
            <a:r>
              <a:rPr lang="gu-IN" sz="1600" b="1" dirty="0" smtClean="0">
                <a:solidFill>
                  <a:srgbClr val="C00000"/>
                </a:solidFill>
              </a:rPr>
              <a:t>(એસીલરેટેડ ઇરિગેશન બેનિફિટ પ્રોગ્રામ)</a:t>
            </a:r>
            <a:r>
              <a:rPr lang="en-IN" sz="1600" b="1" dirty="0" smtClean="0">
                <a:solidFill>
                  <a:srgbClr val="C00000"/>
                </a:solidFill>
              </a:rPr>
              <a:t> - </a:t>
            </a:r>
            <a:r>
              <a:rPr lang="gu-IN" sz="1600" dirty="0" smtClean="0">
                <a:solidFill>
                  <a:schemeClr val="tx1"/>
                </a:solidFill>
              </a:rPr>
              <a:t>મોટી અને મધ્યમ સિંચાઈ યોજનાઓને ઝડપથી પૂર્ણ કરવા પર ધ્યાન કેન્દ્રીત કરવું. 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b="1" dirty="0" smtClean="0">
                <a:solidFill>
                  <a:srgbClr val="C00000"/>
                </a:solidFill>
              </a:rPr>
              <a:t>PMKSY (</a:t>
            </a:r>
            <a:r>
              <a:rPr lang="gu-IN" sz="1600" b="1" dirty="0" smtClean="0">
                <a:solidFill>
                  <a:srgbClr val="C00000"/>
                </a:solidFill>
              </a:rPr>
              <a:t>હર ખેત કો પાની) - </a:t>
            </a:r>
            <a:r>
              <a:rPr lang="gu-IN" sz="1600" dirty="0" smtClean="0">
                <a:solidFill>
                  <a:schemeClr val="tx1"/>
                </a:solidFill>
              </a:rPr>
              <a:t>સ્ત્રોત વૃદ્ધિ, વિતરણ, ભૂગર્ભ જળ વિકાસ, લિફ્ટ ઇરિગેશન, પાણીની અછતવાળા વિસ્તારોમાં પાણી ડાયવર્ઝન, વરસાદી પાણીના સંગ્રહ.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b="1" dirty="0" smtClean="0">
                <a:solidFill>
                  <a:srgbClr val="C00000"/>
                </a:solidFill>
              </a:rPr>
              <a:t>PMKSY (</a:t>
            </a:r>
            <a:r>
              <a:rPr lang="gu-IN" sz="1600" b="1" dirty="0" smtClean="0">
                <a:solidFill>
                  <a:srgbClr val="C00000"/>
                </a:solidFill>
              </a:rPr>
              <a:t>પર ડ્રોપ મોર ક્રોપ) - </a:t>
            </a:r>
            <a:r>
              <a:rPr lang="gu-IN" sz="1600" dirty="0" smtClean="0">
                <a:solidFill>
                  <a:schemeClr val="tx1"/>
                </a:solidFill>
              </a:rPr>
              <a:t>માઇક્રો લેવલ સ્ટોરેજ સ્ટ્રક્ચર્સ, પાણીનો કાર્યક્ષમ વપરાશ, સિંચાઇ પધ્ધતિઓ, વિસ્તરણ પ્રવૃત્તિઓ અને સંકલન પર ધ્યાન કેન્દ્રિત કરવું.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600" b="1" dirty="0" smtClean="0">
                <a:solidFill>
                  <a:srgbClr val="C00000"/>
                </a:solidFill>
              </a:rPr>
              <a:t>PMKSY (</a:t>
            </a:r>
            <a:r>
              <a:rPr lang="gu-IN" sz="1600" b="1" dirty="0" smtClean="0">
                <a:solidFill>
                  <a:srgbClr val="C00000"/>
                </a:solidFill>
              </a:rPr>
              <a:t>વોટરશેડ ડેવલપમેન્ટ) - </a:t>
            </a:r>
            <a:r>
              <a:rPr lang="gu-IN" sz="1600" dirty="0" smtClean="0">
                <a:solidFill>
                  <a:schemeClr val="tx1"/>
                </a:solidFill>
              </a:rPr>
              <a:t>રીજ ટ્રીટમેન્ટ એરિયા, ડ્રેનેજ લાઇન ટ્રીટમેન્ટ, માટી અને ભેજ સંરક્ષણ, જળ સંચય માળખું, આજીવિકા સહાયક પ્રવૃત્તિઓ પર ધ્યાન કેન્દ્રિત કરવા.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કેન્દ્ર અને રાજ્ય ભંડોળ </a:t>
            </a:r>
            <a:r>
              <a:rPr lang="gu-IN" sz="1600" dirty="0" smtClean="0">
                <a:solidFill>
                  <a:schemeClr val="tx1"/>
                </a:solidFill>
              </a:rPr>
              <a:t>૬૦:૪૦ (હપ્તા – ૨૫+૨૫+૨૫+૧૫+૧૦)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 </a:t>
            </a:r>
            <a:r>
              <a:rPr lang="gu-IN" sz="2200" dirty="0" smtClean="0"/>
              <a:t>નવા અભિગમની મુખ્ય વિશેષતાઓ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65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290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રાજ્યોને સત્તા સોંપવી: </a:t>
            </a:r>
            <a:r>
              <a:rPr lang="gu-IN" sz="1600" dirty="0" smtClean="0">
                <a:solidFill>
                  <a:schemeClr val="tx1"/>
                </a:solidFill>
              </a:rPr>
              <a:t>વોટરશેડ પ્રોજેક્ટ્સના અમલીકરણની મંજૂરી અને દેખરેખ રાખવાની સત્તા આપવામાં આવશે.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સમર્પિત સંસ્થાઓ: </a:t>
            </a:r>
            <a:r>
              <a:rPr lang="gu-IN" sz="1600" dirty="0" smtClean="0">
                <a:solidFill>
                  <a:schemeClr val="tx1"/>
                </a:solidFill>
              </a:rPr>
              <a:t>વોટરશેડ કાર્યક્રમોના સંચાલન માટે રાષ્ટ્રીય</a:t>
            </a:r>
            <a:r>
              <a:rPr lang="en-IN" sz="1600" dirty="0" smtClean="0">
                <a:solidFill>
                  <a:schemeClr val="tx1"/>
                </a:solidFill>
              </a:rPr>
              <a:t>,</a:t>
            </a:r>
            <a:r>
              <a:rPr lang="gu-IN" sz="1600" dirty="0" smtClean="0">
                <a:solidFill>
                  <a:schemeClr val="tx1"/>
                </a:solidFill>
              </a:rPr>
              <a:t> રાજ્ય અને જિલ્લા સ્તરે સમર્પિત અમલીકરણ એજન્સીઓ હશે.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સમર્પિત સંસ્થાઓને નાણાકીય સહાય: </a:t>
            </a:r>
            <a:r>
              <a:rPr lang="gu-IN" sz="1600" dirty="0" smtClean="0">
                <a:solidFill>
                  <a:schemeClr val="tx1"/>
                </a:solidFill>
              </a:rPr>
              <a:t>વોટરશેડ પ્રોજેક્ટ્સના સંચાલનમાં સંસ્થાઓને મજબૂત કરવા માટે વધારાની નાણાકીય સહાય.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કાર્યક્રમનો સમયગાળો: </a:t>
            </a:r>
            <a:r>
              <a:rPr lang="gu-IN" sz="1600" dirty="0" smtClean="0">
                <a:solidFill>
                  <a:schemeClr val="tx1"/>
                </a:solidFill>
              </a:rPr>
              <a:t>પ્રોજેક્ટનો સમયગાળો ૩ વર્ષથી ૫ વર્ષ.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આજીવિકા ઓરિએન્ટેશન: </a:t>
            </a:r>
            <a:r>
              <a:rPr lang="gu-IN" sz="1600" dirty="0" smtClean="0">
                <a:solidFill>
                  <a:schemeClr val="tx1"/>
                </a:solidFill>
              </a:rPr>
              <a:t>ઉત્પાદકતામાં વૃદ્ધિ અને આજીવિકાને પ્રાથમિકતા સાથે વરસાદ આધારિત વિસ્તારોના લોકો માટે ટકાઉ આજીવિકા સુનિશ્ચિત કરવા માટે નોંધપાત્ર યોગદાન.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 </a:t>
            </a:r>
            <a:r>
              <a:rPr lang="gu-IN" sz="2200" dirty="0" smtClean="0"/>
              <a:t>નવા અભિગમની મુખ્ય વિશેષતાઓ </a:t>
            </a:r>
            <a:br>
              <a:rPr lang="gu-IN" sz="2200" dirty="0" smtClean="0"/>
            </a:br>
            <a:r>
              <a:rPr lang="gu-IN" sz="2200" dirty="0" smtClean="0"/>
              <a:t>(હેકટર દીઠ રુ. ૨૨</a:t>
            </a:r>
            <a:r>
              <a:rPr lang="en-IN" sz="2200" dirty="0" smtClean="0"/>
              <a:t>,</a:t>
            </a:r>
            <a:r>
              <a:rPr lang="gu-IN" sz="2200" dirty="0" smtClean="0"/>
              <a:t>૦૦૦/-‌)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290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ક્લસ્ટર અભિગમ: </a:t>
            </a:r>
            <a:r>
              <a:rPr lang="gu-IN" sz="1600" dirty="0" smtClean="0">
                <a:solidFill>
                  <a:schemeClr val="tx1"/>
                </a:solidFill>
              </a:rPr>
              <a:t>નવો અભિગમ ૧૦૦૦ થી ૫૦૦૦ હેક્ટરના સરેરાશ કદના જીઓ-હાઇડ્રોલોજિકલ એકમોના માઇક્રો-વોટરશેડ ક્લસ્ટરોનો સમાવેશ થાય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વૈજ્ઞાનિક આયોજન: </a:t>
            </a:r>
            <a:r>
              <a:rPr lang="gu-IN" sz="1600" dirty="0" smtClean="0">
                <a:solidFill>
                  <a:schemeClr val="tx1"/>
                </a:solidFill>
              </a:rPr>
              <a:t>કાર્યક્રમના આયોજન</a:t>
            </a:r>
            <a:r>
              <a:rPr lang="en-IN" sz="1600" dirty="0" smtClean="0">
                <a:solidFill>
                  <a:schemeClr val="tx1"/>
                </a:solidFill>
              </a:rPr>
              <a:t>, </a:t>
            </a:r>
            <a:r>
              <a:rPr lang="gu-IN" sz="1600" dirty="0" smtClean="0">
                <a:solidFill>
                  <a:schemeClr val="tx1"/>
                </a:solidFill>
              </a:rPr>
              <a:t>દેખરેખ અને મૂલ્યાંકનમાં માહિતી ટેકનોલોજી અને રિમોટ સેન્સિંગ અને જીઆઇએસનો ઉપયોગ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ક્ષમતા નિર્માણ: </a:t>
            </a:r>
            <a:r>
              <a:rPr lang="gu-IN" sz="1600" dirty="0" smtClean="0">
                <a:solidFill>
                  <a:schemeClr val="tx1"/>
                </a:solidFill>
              </a:rPr>
              <a:t>પ્રોગ્રામના તમામ કાર્યકર્તાઓ અને હિતધારકોની ક્ષમતાવર્ધન તાલીમો.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b="1" dirty="0" smtClean="0">
                <a:solidFill>
                  <a:srgbClr val="C00000"/>
                </a:solidFill>
              </a:rPr>
              <a:t>મલ્ટિ-ટાયર એપ્રોચ:</a:t>
            </a:r>
            <a:r>
              <a:rPr lang="gu-IN" sz="1600" dirty="0" smtClean="0">
                <a:solidFill>
                  <a:schemeClr val="tx1"/>
                </a:solidFill>
              </a:rPr>
              <a:t> વોટરશેડ ડેવલપમેન્ટ પ્રોજેક્ટ્સના અમલીકરણ અને સંચાલન માટે જિલ્લા સ્તરે અપનાવવામાં આવશે.</a:t>
            </a:r>
            <a:endParaRPr lang="en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</a:t>
            </a:r>
            <a:r>
              <a:rPr lang="gu-IN" sz="2200" dirty="0" smtClean="0"/>
              <a:t> વોટરશેડ ડેવલપમેન્ટ ફંડ (લોકફાળો)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290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ખાનગી જમીનો પર </a:t>
            </a:r>
            <a:r>
              <a:rPr lang="en-US" sz="1600" dirty="0" smtClean="0">
                <a:solidFill>
                  <a:schemeClr val="tx1"/>
                </a:solidFill>
              </a:rPr>
              <a:t>NRM </a:t>
            </a:r>
            <a:r>
              <a:rPr lang="gu-IN" sz="1600" dirty="0" smtClean="0">
                <a:solidFill>
                  <a:schemeClr val="tx1"/>
                </a:solidFill>
              </a:rPr>
              <a:t>કામો સામાન્ય કેટેગરી ૧૦ % અને એસસી/એસટી કેટેગરી ૦૫ %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ખાનગી માલિકીની જમીનો પર વ્યક્તિગત રીતે આજીવિકા પ્રવૃત્તિઓ (બાગાયત, પશુપાલન, કૃષિ વનસંવર્ધન, જળચર ઉછેર, જળાશયો જેવા કામો) સામાન્ય કેટેગરી ૨૦ % અને એસસી / એસટી કેટેગરી ૧૦ %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રજીસ્ટરોની જાળવણી: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WDF </a:t>
            </a:r>
            <a:r>
              <a:rPr lang="gu-IN" sz="1600" dirty="0" smtClean="0">
                <a:solidFill>
                  <a:schemeClr val="tx1"/>
                </a:solidFill>
              </a:rPr>
              <a:t>ની નાણાકીય સ્થિતિ; લોકફાળાની રસીદ બુક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gu-IN" sz="1600" dirty="0" smtClean="0">
                <a:solidFill>
                  <a:schemeClr val="tx1"/>
                </a:solidFill>
              </a:rPr>
              <a:t>એસેટ રજીસ્ટર અને રીપેર કરેલ એસેટ રજીસ્ટર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Ø"/>
            </a:pPr>
            <a:r>
              <a:rPr lang="gu-IN" sz="1600" dirty="0" smtClean="0">
                <a:solidFill>
                  <a:schemeClr val="tx1"/>
                </a:solidFill>
              </a:rPr>
              <a:t>કેશ બુક, ખાતાવહી અને માપપોથી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વોટરશેડ પ્રોજેક્ટ્સની પસંદગી માટેના માપદંડ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68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290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પીવાના પાણીની અછતની તીવ્રતા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ભૂગર્ભ જળ સંસાધનોના અતિશય દોહનની માત્રા 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પડતર જમીનો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/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હલકી જમીનોને પ્રાધાન્ય.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બીજા વોટરશેડની સંલગ્નતા કે જેનો વિકાસ / સારવાર કરવામાં આવ્યો છે.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ગ્રામીણ સમુદાયની સ્વૈચ્છિક યોગદાનની ઇચ્છા</a:t>
            </a:r>
            <a:r>
              <a:rPr lang="en-IN" sz="1600" dirty="0" smtClean="0">
                <a:solidFill>
                  <a:schemeClr val="tx1"/>
                </a:solidFill>
              </a:rPr>
              <a:t>. </a:t>
            </a:r>
            <a:r>
              <a:rPr lang="gu-IN" sz="1600" dirty="0" smtClean="0">
                <a:solidFill>
                  <a:schemeClr val="tx1"/>
                </a:solidFill>
              </a:rPr>
              <a:t>નિયમો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સંપત્તિ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સંચાલન અને જાળવણી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વ્યવસ્થા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અનુસૂચિત જાતિ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/</a:t>
            </a:r>
            <a:r>
              <a:rPr lang="en-IN" sz="1600" dirty="0" smtClean="0">
                <a:solidFill>
                  <a:schemeClr val="tx1"/>
                </a:solidFill>
              </a:rPr>
              <a:t> </a:t>
            </a:r>
            <a:r>
              <a:rPr lang="gu-IN" sz="1600" dirty="0" smtClean="0">
                <a:solidFill>
                  <a:schemeClr val="tx1"/>
                </a:solidFill>
              </a:rPr>
              <a:t>અનુસૂચિત જનજાતિનું પ્રમાણ.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પ્રોજેક્ટનો વિસ્તાર ખાતરી પૂર્વકની સિંચાઈ હેઠળ આવવો જોઈએ નહીં.</a:t>
            </a:r>
            <a:endParaRPr lang="en-IN" sz="1600" dirty="0" smtClean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જમીનની ઉત્પાદકતાની સંભાવના / ક્ષમતા.</a:t>
            </a:r>
            <a:endParaRPr lang="en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વિવિધ ઘટકો માટે વિશિષ્ટ વોટરશેડ પ્રોજેક્ટ્સ માટે બજેટ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69</a:t>
            </a:fld>
            <a:endParaRPr lang="en-IN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01260" y="1910865"/>
          <a:ext cx="6330466" cy="4677504"/>
        </p:xfrm>
        <a:graphic>
          <a:graphicData uri="http://schemas.openxmlformats.org/drawingml/2006/table">
            <a:tbl>
              <a:tblPr firstRow="1" bandRow="1"/>
              <a:tblGrid>
                <a:gridCol w="749660"/>
                <a:gridCol w="4497963"/>
                <a:gridCol w="1082843"/>
              </a:tblGrid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ક્રમ </a:t>
                      </a:r>
                      <a:endParaRPr lang="en-IN" sz="1600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ઘટકનું નામ </a:t>
                      </a:r>
                      <a:endParaRPr lang="en-IN" sz="1600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બજેટ ટકા </a:t>
                      </a:r>
                      <a:endParaRPr lang="en-IN" sz="1600" b="1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૧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વહીવટી ખર્ચ 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૧૦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૨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મોનિટરિંગ અને </a:t>
                      </a: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ઇવેલ્યુએશન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૦૨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૩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dirty="0" smtClean="0">
                          <a:cs typeface="+mn-cs"/>
                        </a:rPr>
                        <a:t> </a:t>
                      </a: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એન્ટ્રી પોઇન્ટ એક્ટીવિટી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૦૨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૪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ડીટઇલ પ્રોજેક્ટ રીપોર્ટ (ડીપીઆર)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૦૧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૫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ઇન્સ્ટીટયુશન અને કેપેસીટી બિલ્ડિંગ 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૦૩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૬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વોટરશેડ ડેવલપમેન્ટ (એનઆરએમ) વર્કસ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૪૭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૭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પ્રોડકશન સીસ્ટમ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૧૫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૮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નેચરલ રીસોર્સ</a:t>
                      </a:r>
                      <a:r>
                        <a:rPr lang="gu-IN" sz="1600" b="0" i="0" u="none" strike="noStrike" cap="none" baseline="0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મેનેજમેન્ટ અને ગવર્નન્સ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૦૨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૯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b="0" i="0" u="none" strike="noStrike" cap="none" dirty="0" smtClean="0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સંશાધન વિહોણા લોકો માટે લાઇવલીહુડ એક્ટીવિટી </a:t>
                      </a:r>
                      <a:endParaRPr lang="en-IN" sz="1600" b="0" i="0" u="none" strike="noStrike" cap="none" dirty="0" smtClean="0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૧૫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૧૦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પ્રોજેક્ટ પુર્ણતા ફે</a:t>
                      </a:r>
                      <a:r>
                        <a:rPr lang="gu-IN" sz="1600" dirty="0" smtClean="0">
                          <a:latin typeface="Shruti"/>
                          <a:cs typeface="Shruti"/>
                        </a:rPr>
                        <a:t>ઝ</a:t>
                      </a:r>
                      <a:r>
                        <a:rPr lang="gu-IN" sz="1600" dirty="0" smtClean="0">
                          <a:cs typeface="+mn-cs"/>
                        </a:rPr>
                        <a:t> 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૦૩</a:t>
                      </a: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</a:tr>
              <a:tr h="3897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IN" sz="1600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કુલ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૧૦૦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74431"/>
            <a:ext cx="7124284" cy="1043353"/>
          </a:xfrm>
        </p:spPr>
        <p:txBody>
          <a:bodyPr>
            <a:noAutofit/>
          </a:bodyPr>
          <a:lstStyle/>
          <a:p>
            <a:pPr lvl="0" algn="ctr"/>
            <a:r>
              <a:rPr lang="gu-IN" sz="2000" kern="0" cap="none" dirty="0" smtClean="0">
                <a:latin typeface="Montserrat"/>
                <a:ea typeface="Montserrat"/>
                <a:sym typeface="Montserrat"/>
              </a:rPr>
              <a:t/>
            </a:r>
            <a:br>
              <a:rPr lang="gu-IN" sz="2000" kern="0" cap="none" dirty="0" smtClean="0">
                <a:latin typeface="Montserrat"/>
                <a:ea typeface="Montserrat"/>
                <a:sym typeface="Montserrat"/>
              </a:rPr>
            </a:br>
            <a:r>
              <a:rPr lang="gu-IN" sz="2200" kern="0" cap="none" dirty="0" smtClean="0">
                <a:latin typeface="Montserrat"/>
                <a:ea typeface="Montserrat"/>
                <a:sym typeface="Montserrat"/>
              </a:rPr>
              <a:t>મહાત્મા ગાંધી નરેગા પરીચય</a:t>
            </a:r>
            <a:r>
              <a:rPr lang="en-US" sz="2200" kern="0" cap="none" dirty="0" smtClean="0">
                <a:latin typeface="Montserrat"/>
                <a:ea typeface="Montserrat"/>
                <a:sym typeface="Montserrat"/>
              </a:rPr>
              <a:t/>
            </a:r>
            <a:br>
              <a:rPr lang="en-US" sz="2200" kern="0" cap="none" dirty="0" smtClean="0">
                <a:latin typeface="Montserrat"/>
                <a:ea typeface="Montserrat"/>
                <a:sym typeface="Montserrat"/>
              </a:rPr>
            </a:b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</a:t>
            </a:fld>
            <a:endParaRPr lang="en-IN" dirty="0"/>
          </a:p>
        </p:txBody>
      </p:sp>
      <p:sp>
        <p:nvSpPr>
          <p:cNvPr id="5" name="Google Shape;75;p15"/>
          <p:cNvSpPr txBox="1">
            <a:spLocks noGrp="1"/>
          </p:cNvSpPr>
          <p:nvPr>
            <p:ph idx="1"/>
          </p:nvPr>
        </p:nvSpPr>
        <p:spPr>
          <a:xfrm>
            <a:off x="448091" y="1770455"/>
            <a:ext cx="8238707" cy="46889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મહાત્મા ગાંધી નરેગા માનવ ઈતિહાસનો સૌથી મોટો રોજગાર કાર્યક્રમ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૨ ફેબ્રુઆરી, ૨૦૦૬ થી અમલ </a:t>
            </a:r>
            <a:r>
              <a:rPr lang="en-IN" sz="1600" dirty="0" smtClean="0">
                <a:solidFill>
                  <a:schemeClr val="tx1"/>
                </a:solidFill>
              </a:rPr>
              <a:t>– </a:t>
            </a:r>
            <a:r>
              <a:rPr lang="gu-IN" sz="1600" dirty="0" smtClean="0">
                <a:solidFill>
                  <a:schemeClr val="tx1"/>
                </a:solidFill>
              </a:rPr>
              <a:t>૧૭ વર્ષ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ગ્રામીણ વિસ્તારોમાં દરેક પરિવારને નાણાકીય વર્ષમાં ઓછામાં ઓછા સો દિવસ કામ.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નિયત ગુણવત્તા અને ટકાઉ ઉત્પાદક અસ્કયામતોનું સર્જન.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ગરીબોના આજીવિકા સંસાધન આધારને મજબૂત બનાવવો.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સક્રિયપણે સામાજિક સમાવેશની ખાતરી કરવી.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પંચાયતીરાજ સંસ્થાઓને મજબૂત બનાવવી.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પાત્રતા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૧૮ વર્ષથી મોટી ઉંમર ધરાવતા અને ગ્રામીણ વિસ્તારોમાં રહેતા તમામ પરિવારના સભ્યો</a:t>
            </a:r>
          </a:p>
          <a:p>
            <a:pPr algn="just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sz="1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IN" sz="2200" dirty="0" smtClean="0"/>
              <a:t>PMKSY </a:t>
            </a:r>
            <a:r>
              <a:rPr lang="gu-IN" sz="2200" dirty="0" smtClean="0"/>
              <a:t>સંસ્થાકીય માળખું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70</a:t>
            </a:fld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3754" y="1826151"/>
          <a:ext cx="8217877" cy="2621280"/>
        </p:xfrm>
        <a:graphic>
          <a:graphicData uri="http://schemas.openxmlformats.org/drawingml/2006/table">
            <a:tbl>
              <a:tblPr firstRow="1" bandRow="1"/>
              <a:tblGrid>
                <a:gridCol w="1648459"/>
                <a:gridCol w="1672882"/>
                <a:gridCol w="1538562"/>
                <a:gridCol w="1624039"/>
                <a:gridCol w="1733935"/>
              </a:tblGrid>
              <a:tr h="44045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રાષ્ટ્રીય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રાજ્ય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જિલ્લા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તાલુકા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ગ્રામ્ય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</a:tr>
              <a:tr h="16840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સીએલએનએ </a:t>
                      </a:r>
                      <a:endParaRPr lang="en-IN" sz="1600" dirty="0"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એનઆરએએ </a:t>
                      </a:r>
                      <a:endParaRPr lang="en-IN" sz="1600" dirty="0"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એનડીસી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એસએલએનએ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ડીડબ્લ્યુડીયુ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તાલુકા પંચાયત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ડબ્લ્યુસી</a:t>
                      </a:r>
                      <a:endParaRPr lang="en-IN" sz="1600" dirty="0"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ડબ્લ્યુડીટી</a:t>
                      </a:r>
                      <a:endParaRPr lang="en-IN" sz="1600" dirty="0"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એસએચજી </a:t>
                      </a:r>
                      <a:endParaRPr lang="en-IN" sz="1600" dirty="0"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યુજર્સ ગ</a:t>
                      </a:r>
                      <a:r>
                        <a:rPr lang="gu-IN" sz="1600" dirty="0" smtClean="0">
                          <a:latin typeface="Shruti"/>
                          <a:cs typeface="+mn-cs"/>
                        </a:rPr>
                        <a:t>ૃપ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57200" y="4544629"/>
            <a:ext cx="43961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1600" dirty="0" smtClean="0">
                <a:cs typeface="+mn-cs"/>
              </a:rPr>
              <a:t>NRAA</a:t>
            </a:r>
            <a:r>
              <a:rPr lang="gu-IN" sz="1600" dirty="0" smtClean="0">
                <a:cs typeface="+mn-cs"/>
              </a:rPr>
              <a:t> -</a:t>
            </a:r>
            <a:r>
              <a:rPr lang="en-IN" sz="1600" dirty="0" smtClean="0">
                <a:cs typeface="+mn-cs"/>
              </a:rPr>
              <a:t> </a:t>
            </a:r>
            <a:r>
              <a:rPr lang="gu-IN" sz="1600" dirty="0" smtClean="0">
                <a:cs typeface="+mn-cs"/>
              </a:rPr>
              <a:t>નેશનલ રેઈન ફેડ એરિયા ઓથોરિટી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cs typeface="+mn-cs"/>
              </a:rPr>
              <a:t>CLNA</a:t>
            </a:r>
            <a:r>
              <a:rPr lang="gu-IN" sz="1600" dirty="0" smtClean="0">
                <a:cs typeface="+mn-cs"/>
              </a:rPr>
              <a:t> </a:t>
            </a:r>
            <a:r>
              <a:rPr lang="en-IN" sz="1600" dirty="0" smtClean="0">
                <a:cs typeface="+mn-cs"/>
              </a:rPr>
              <a:t>- </a:t>
            </a:r>
            <a:r>
              <a:rPr lang="gu-IN" sz="1600" dirty="0" smtClean="0">
                <a:cs typeface="+mn-cs"/>
              </a:rPr>
              <a:t>સેન્ટ્રલ લેવલ નોડલ એજન્સી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cs typeface="+mn-cs"/>
              </a:rPr>
              <a:t>NDC - </a:t>
            </a:r>
            <a:r>
              <a:rPr lang="gu-IN" sz="1600" dirty="0" smtClean="0">
                <a:cs typeface="+mn-cs"/>
              </a:rPr>
              <a:t>નેશનલ ડાટા સેન્ટર 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cs typeface="+mn-cs"/>
              </a:rPr>
              <a:t>SLNA - </a:t>
            </a:r>
            <a:r>
              <a:rPr lang="gu-IN" sz="1600" dirty="0" smtClean="0">
                <a:cs typeface="+mn-cs"/>
              </a:rPr>
              <a:t>સ્ટેટ લેવલ નોડલ એજન્સી</a:t>
            </a:r>
          </a:p>
          <a:p>
            <a:pPr>
              <a:lnSpc>
                <a:spcPct val="150000"/>
              </a:lnSpc>
            </a:pPr>
            <a:r>
              <a:rPr lang="en-IN" sz="1600" dirty="0" smtClean="0">
                <a:cs typeface="+mn-cs"/>
              </a:rPr>
              <a:t>DWDU - </a:t>
            </a:r>
            <a:r>
              <a:rPr lang="gu-IN" sz="1600" dirty="0" smtClean="0">
                <a:cs typeface="+mn-cs"/>
              </a:rPr>
              <a:t>ડિસ્ટ્રિક્ટ વોટરશેડ ડેવલપમેન્ટ યુનિટ</a:t>
            </a:r>
            <a:endParaRPr lang="en-IN" sz="16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જળસ્ત્રાવ વિસ્તાર વિકાસ કાર્યકમના મુખ્ય ત્રણ તબક્કા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9"/>
            <a:ext cx="8449724" cy="42903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sz="1600" b="1" dirty="0" smtClean="0">
                <a:solidFill>
                  <a:srgbClr val="C00000"/>
                </a:solidFill>
                <a:latin typeface="TERAFONT-TRILOCHAN" pitchFamily="2" charset="0"/>
              </a:rPr>
              <a:t>પ્રાથમિક તબક્કો ૦.૫ થી ૧ વર્ષ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એન્ટ્રી પોઈન્ટ એક્ટીવીટી, લોક જાગૃતિ, ક્ષમતાવર્ધન, વિવિધ સર્વે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વોટરશેડ સમિતિ, સ્વસહાય જુથો, ઉપભોગતા જૂથોની રચના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sz="1600" b="1" dirty="0" smtClean="0">
                <a:solidFill>
                  <a:srgbClr val="C00000"/>
                </a:solidFill>
                <a:latin typeface="TERAFONT-TRILOCHAN" pitchFamily="2" charset="0"/>
              </a:rPr>
              <a:t>અમલીકરણનો તબક્કો ૧ - ૨ વર્ષ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ડીપીઆરમાં મંજુર થયેલા કામોનું અમલીકરણ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sz="1600" b="1" dirty="0" smtClean="0">
                <a:solidFill>
                  <a:srgbClr val="C00000"/>
                </a:solidFill>
                <a:latin typeface="TERAFONT-TRILOCHAN" pitchFamily="2" charset="0"/>
              </a:rPr>
              <a:t>પૂર્ણતાનો તબક્કો ૦.૫ થી ૧ વર્ષ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જીવન નિર્વાહ પ્રવૃત્તિના કામો લાંબાગાળા સુધી લાભ આપતા રહે તે માટે સક્ષમ બનાવવા.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કામોની જાળવણી માટે લાભાર્થી જૂથોનું ક્ષમતાવર્ધન કરવું.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પીએમકેએસવાય 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72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449724" cy="43020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તમામ </a:t>
            </a:r>
            <a:r>
              <a:rPr lang="en-IN" sz="1600" dirty="0" smtClean="0">
                <a:solidFill>
                  <a:schemeClr val="tx1"/>
                </a:solidFill>
              </a:rPr>
              <a:t>IEC </a:t>
            </a:r>
            <a:r>
              <a:rPr lang="gu-IN" sz="1600" dirty="0" smtClean="0">
                <a:solidFill>
                  <a:schemeClr val="tx1"/>
                </a:solidFill>
              </a:rPr>
              <a:t>પ્રવૃત્તિઓ હાથ ધરવામાં આવી હતી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જરૂરી સંસ્થાકીય સેટઅપ તમામ સ્તરે (રાજ્ય, જિલ્લો, વગેરે) કરવામાં આવ્યું છે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સ્થાપવામાં આવેલી સંસ્થાઓ કાર્યરત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પ્રોજેક્ટ માટે ટેક્નિકલ ડેટાનો યોગ્ય ઉપયોગ થયો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તકનીકી માનવ સંસાધનોની વ્યવસ્થા કરવામાં આવી હતી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પીઆરઆઈ અને એસએચજીએ પીઆઈએને સક્રિય રીતે સહાયક છે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PIA </a:t>
            </a:r>
            <a:r>
              <a:rPr lang="gu-IN" sz="1600" dirty="0" smtClean="0">
                <a:solidFill>
                  <a:schemeClr val="tx1"/>
                </a:solidFill>
              </a:rPr>
              <a:t>ની પસંદગી ધોરણો મુજબ કરવામાં આવી છે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PIA </a:t>
            </a:r>
            <a:r>
              <a:rPr lang="gu-IN" sz="1600" dirty="0" smtClean="0">
                <a:solidFill>
                  <a:schemeClr val="tx1"/>
                </a:solidFill>
              </a:rPr>
              <a:t>ની કામગીરી પર નજર રાખવામાં આવી છે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પીએમકેએસવાય 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73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449724" cy="40441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રાજ્યનો હિસ્સો નિર્ધારિત સમયમાં રિલીઝ થયો હતો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વોટરશેડ પ્રોજેક્ટ માપદંડો અનુસાર પસંદ કરવામાં આવ્યા હતા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ધારાધોરણો મુજબ પ્રોજેક્ટ શરૂ કરવામાં આવ્યા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આયોજનની પ્રક્રિયા મુજબ જિલ્લાઓને ભંડોળની ફાળવણી કરવામાં આવી હતી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વોટરશેડ પ્રોજેક્ટ્સના વિવિધ ઘટકોને ધોરણો અનુસાર ભંડોળ ફાળવવામાં આવ્યું હતું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ફંડ રિલીઝ કરવામાં કોઈ વિલંબ થયો હતો ? ક્યાં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તાલીમ પ્રવૃત્તિઓ હાથ ધરવામાં આવી હતી અને ભંડોળ અલગથી ફાળવવામાં આવ્યું હતું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નિયમિત સામાજિક ઓડિટ હાથ ધરવામાં આવ્યા હતા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પીએમકેએસવાય આંતરિક ઓડિટ માટે ચેકલિસ્ટ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74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449724" cy="32001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મોનીટરીંગ યોગ્ય રીતે કરવામાં આવ્યું હતું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મૂલ્યાંકન યોગ્ય રીતે થયું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</a:t>
            </a:r>
            <a:r>
              <a:rPr lang="en-IN" sz="1600" dirty="0" smtClean="0">
                <a:solidFill>
                  <a:schemeClr val="tx1"/>
                </a:solidFill>
              </a:rPr>
              <a:t>PIA </a:t>
            </a:r>
            <a:r>
              <a:rPr lang="gu-IN" sz="1600" dirty="0" smtClean="0">
                <a:solidFill>
                  <a:schemeClr val="tx1"/>
                </a:solidFill>
              </a:rPr>
              <a:t>એ ત્રિમાસિક ધોરણે પ્રગતિ અહેવાલો સબમિટ કર્યા છે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સમવર્તી અને પોસ્ટ-પ્રોજેક્ટ મૂલ્યાંકન કરવામાં આવ્યું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વોટરશેડ પ્રોજેક્ટ્સ સાથે વિવિધ યોજનાઓનું સંકલન છે કે કેમ ?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શું કોઈ ફરિયાદ નિવારણ પદ્ધતિ હતી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ICAILogoFin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6307" y="1012862"/>
            <a:ext cx="1776967" cy="16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57199" y="3962400"/>
            <a:ext cx="8194431" cy="1078523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800" b="1" dirty="0" smtClean="0">
                <a:solidFill>
                  <a:srgbClr val="002060"/>
                </a:solidFill>
                <a:sym typeface="Montserrat"/>
              </a:rPr>
              <a:t>સ્વચ્છ ભારત મિશન (ગ્રામિણ) </a:t>
            </a:r>
            <a:endParaRPr lang="en-US" sz="2800" b="1" dirty="0" smtClean="0">
              <a:solidFill>
                <a:srgbClr val="002060"/>
              </a:solidFill>
              <a:sym typeface="Montserra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58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સ્વચ્છ ભારત મિશન (ગ્રામિણ) ફેજ – </a:t>
            </a:r>
            <a:r>
              <a:rPr lang="en-IN" sz="2200" dirty="0" smtClean="0"/>
              <a:t>II </a:t>
            </a:r>
            <a:r>
              <a:rPr lang="gu-IN" sz="2200" dirty="0" smtClean="0"/>
              <a:t> ના ઘટકો)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76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449724" cy="384489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વ્યક્તિગત કુટુંબો માટે ઘરોમાં શૌચાલયનું નિર્માણ.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શૌચાલયોની પુન: રચના (રેટ્રોફિટિંગ)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કમ્યુનિટિ સેનિટરી કોમ્પ્લેક્સ (સીએસસી) નું બાંધકામ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ઘન કચરાનું વ્યવસ્થાપન (બાયો ડિગ્રેડેબલ, કંમ્પોસ્ટ, ગોબરધન, પ્લાસ્ટિક વેસ્ટ)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પ્રવાહી કચરાનું વ્યવસ્થાપન (ગ્રે વોટર)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મળ દ્વારા ઉત્પન્ન થતા કાદવનું વ્યવસ્થાપન (બે ખાડાવાળુ શૌચાલય)    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ટેકનોલોજીની પસંદગી માટે રાજ્યોને સ્વતંત્રતા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સ્વચ્છ ભારત મિશન (ગ્રામિણ) ના અમલીકરણ સિધ્ધાંતો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77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1"/>
            <a:ext cx="8449724" cy="460689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સુનિશ્ચિત કરો કે ગામમાં કોઇ પરીવાર યોજનાથી વંચિત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gu-IN" dirty="0" smtClean="0">
                <a:solidFill>
                  <a:schemeClr val="tx1"/>
                </a:solidFill>
              </a:rPr>
              <a:t>રહી ગયું નથી.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ઘન-પ્રવાહી કચરાના વ્યવસ્થાપન માટે સમુદાયની મિલ્કતોને અગ્રતા આપી નાણાં પૂરા પાડવા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gu-IN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ઘન-પ્રવાહી કચરાના નિકાલ માટે હયાત ભૌતિક માળખાનો ઉપયોગ કરવો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IN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ઘન-પ્રવાહી કચરા વ્યવસ્થાપન પ્રવૃત્તિઓને પ્રોત્સાહન આપવું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gu-IN" dirty="0" smtClean="0">
                <a:solidFill>
                  <a:schemeClr val="tx1"/>
                </a:solidFill>
              </a:rPr>
              <a:t> ( ચાર “આર” )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કેન્દ્ર / રાજ્ય સરકારની યોજનાઓ સાથે કંન્વર્જન્સ કરવું.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વ્યાપારી નમૂનાનો ઉપયોગ / કાયમી સ્વ-નિર્ભરતા માટે આવક ઉપાર્જન નમૂનો.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ઓછા સંચાલન અને જાળવણી ખર્ચ સાથે ટેકનોલોજીને પ્રોત્સાહન, રાજ્યો માટે સુગમતા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મહત્તમ આર્થિક કાર્યક્ષમતા માટે ગામોનું ક્લસ્ટરીંગ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ગંગા અને અન્ય જળાશયોના કિનારે આવેલા ગામોને પ્રાથમિકતા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સ્વચ્છ ભારત મિશન (ગ્રામિણ)</a:t>
            </a:r>
            <a:r>
              <a:rPr lang="en-IN" sz="2200" dirty="0" smtClean="0"/>
              <a:t> </a:t>
            </a:r>
            <a:r>
              <a:rPr lang="gu-IN" sz="2200" dirty="0" smtClean="0"/>
              <a:t>સંસ્થાકીય માળખું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78</a:t>
            </a:fld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33754" y="1826151"/>
          <a:ext cx="8217877" cy="2621280"/>
        </p:xfrm>
        <a:graphic>
          <a:graphicData uri="http://schemas.openxmlformats.org/drawingml/2006/table">
            <a:tbl>
              <a:tblPr firstRow="1" bandRow="1"/>
              <a:tblGrid>
                <a:gridCol w="1648459"/>
                <a:gridCol w="1672882"/>
                <a:gridCol w="1538562"/>
                <a:gridCol w="1624039"/>
                <a:gridCol w="1733935"/>
              </a:tblGrid>
              <a:tr h="44045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રાષ્ટ્રીય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રાજ્ય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જિલ્લા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તાલુકા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b="1" dirty="0" smtClean="0">
                          <a:cs typeface="+mn-cs"/>
                        </a:rPr>
                        <a:t>ગ્રામ્ય સ્તર </a:t>
                      </a:r>
                      <a:endParaRPr lang="en-IN" sz="1600" b="1" dirty="0">
                        <a:cs typeface="+mn-cs"/>
                      </a:endParaRPr>
                    </a:p>
                  </a:txBody>
                  <a:tcPr/>
                </a:tc>
              </a:tr>
              <a:tr h="168407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નેશનલ સ્કીમ સેકશનિંગ કમિટિ (એનએસએસસી) 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સ્ટેટ વોટર &amp; સેનિટેશન મિશન, 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એપેક્ષ કમિટિ,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સ્ટેટ મિશન  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જિલ્લા સ્વચ્છ ભારત મિશન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બ્લોક વોટર &amp; સેનિટેશન કમિટિ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>
                          <a:cs typeface="+mn-cs"/>
                        </a:rPr>
                        <a:t>વિલેજ વોટર &amp; સેનિટેશન કમિટિ,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gu-IN" sz="1600" dirty="0" smtClean="0"/>
                        <a:t>સ્વચ્છાગ્રહીઓ</a:t>
                      </a:r>
                      <a:r>
                        <a:rPr lang="gu-IN" sz="1600" dirty="0" smtClean="0">
                          <a:cs typeface="+mn-cs"/>
                        </a:rPr>
                        <a:t> </a:t>
                      </a:r>
                      <a:endParaRPr lang="en-IN" sz="1600" dirty="0"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સ્વચ્છ ભારત મિશન (ગ્રામિણ) વાર્ષિક આયોજન 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79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90"/>
            <a:ext cx="8449724" cy="45131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દરેક ગ્રામ પંચાયતમાં વિલેજ એક્શન પ્લાન બનાવવો જેમાં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નવાઘરો માટે શૌચાલય, રેટ્રોફિટિંગ, જલ જીવન મિશન, હાઇજીન પ્રમોશન, આઇઇસી પ્લાન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ઘન પ્રવાહી કચરા વ્યવસ્થાપન માટેના કામો તથા જગ્યાઓ નક્કી કરવી.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વાર્ષિક મરામત નિભાવણી ખર્ચ અને નાણાકીય સ્ત્રોત્ર નક્કી કરવા.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કામો કરવા માટે પ્રાઇવેટ અને એનજીઓ સેકટરનો સમાવેશ કરવા ધોરણો નક્કી કરવા.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નાણાકીય સ્ત્રોત્ર નક્કી કરવા અને દરેક પ્રવ</a:t>
            </a:r>
            <a:r>
              <a:rPr lang="gu-IN" dirty="0" smtClean="0">
                <a:solidFill>
                  <a:schemeClr val="tx1"/>
                </a:solidFill>
                <a:latin typeface="Shruti"/>
                <a:cs typeface="Shruti"/>
              </a:rPr>
              <a:t>ૃતિ માટે બજેટની ફાળવણી કરવી.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  <a:latin typeface="Shruti"/>
                <a:cs typeface="Shruti"/>
              </a:rPr>
              <a:t>જિલ્લા સ્વચ્છતા પ્લાન </a:t>
            </a:r>
            <a:r>
              <a:rPr lang="gu-IN" b="1" dirty="0" smtClean="0">
                <a:solidFill>
                  <a:schemeClr val="tx1"/>
                </a:solidFill>
              </a:rPr>
              <a:t>બનાવવો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ગ્રામ પંચાયતોના વિલેજ એક્શન પ્લાનનું એકત્રીકરણ કરી જિલ્લાનો પ્લાન તૈયાર કરવો.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  <a:latin typeface="Shruti"/>
                <a:cs typeface="Shruti"/>
              </a:rPr>
              <a:t>રાજ્ય આયોજન જેમાં પ્રોજેક્ટ અમલીકરણ પ્લાન અને વાર્ષિક અમલીકરણ પ્લાન તૈયાર કરવો. </a:t>
            </a:r>
            <a:r>
              <a:rPr lang="gu-IN" dirty="0" smtClean="0">
                <a:solidFill>
                  <a:schemeClr val="tx1"/>
                </a:solidFill>
              </a:rPr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gu-IN" sz="2400" dirty="0" smtClean="0"/>
              <a:t/>
            </a:r>
            <a:br>
              <a:rPr lang="gu-IN" sz="2400" dirty="0" smtClean="0"/>
            </a:br>
            <a:r>
              <a:rPr lang="gu-IN" sz="2400" dirty="0" smtClean="0"/>
              <a:t>શ્રમિકોના અધિકારો અને હકો 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IN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</a:t>
            </a:fld>
            <a:endParaRPr lang="en-IN" dirty="0"/>
          </a:p>
        </p:txBody>
      </p:sp>
      <p:sp>
        <p:nvSpPr>
          <p:cNvPr id="8" name="Google Shape;75;p15"/>
          <p:cNvSpPr txBox="1">
            <a:spLocks noGrp="1"/>
          </p:cNvSpPr>
          <p:nvPr>
            <p:ph idx="1"/>
          </p:nvPr>
        </p:nvSpPr>
        <p:spPr>
          <a:xfrm>
            <a:off x="448091" y="1946300"/>
            <a:ext cx="8238707" cy="42434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જોબકાર્ડ મેળવવાનો અધિકાર (૧૫ દિવસમાં)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કામ મેળવવાનો (૧૫ દિવસમાં) 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બેરોજગારી ભથ્થું મેળવવાનો (૧/૪ અને ૧/૨ %)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સમયસર વેતન મેળવવાનો (૦.૦૫ %)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મુસાફરી ભથ્થુ મેળવવાનો (૧૦ %)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કાર્યસ્થળ પર ફરજીયાત સુવિધાઓ મેળવવાનો   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સામાજીક ઓડિટ અને સમયસર ફરિયાદ નિવારણ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કાર્યસ્થળ પર અકસ્માતના કિસ્સામાં વળતર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અકસ્માતના પરિણામે કાયમી અપંગતા અથવા મૃત્યુ માટે એક્સ - ગ્રેસીયા ચૂકવણી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કેટેગરી - સી હેઠળ વ્યક્તિગત કામો મેળવવાનો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રાજ્યોને ભંડોળની ફાળવણી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80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946301"/>
            <a:ext cx="8238707" cy="422003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સ્વચ્છ ભારત મિશન (ગ્રામિણ) એ કેન્દ્ર પુરસ્કૃત યોજના છે.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sym typeface="Montserrat Light"/>
              </a:rPr>
              <a:t>મિશનનું ભંડોળ નીચે મુજબ કેન્દ્ર અને રાજ્યો / કેન્દ્રશાસિત પ્રદેશો વચ્ચે ફાળવવામાં આવશે.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3398220"/>
          <a:ext cx="7696200" cy="2286000"/>
        </p:xfrm>
        <a:graphic>
          <a:graphicData uri="http://schemas.openxmlformats.org/drawingml/2006/table">
            <a:tbl>
              <a:tblPr firstRow="1" bandRow="1"/>
              <a:tblGrid>
                <a:gridCol w="533400"/>
                <a:gridCol w="4495800"/>
                <a:gridCol w="1371600"/>
                <a:gridCol w="1295400"/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ક્રમ 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રાજ્યો / યુટી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કેન્દ્રીય શેર %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રાજ્ય શેર %</a:t>
                      </a:r>
                      <a:endParaRPr lang="en-IN" sz="160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પૂર્વોત્તર રાજ્યો, હિમાચલ, ઉત્તરાખંડ અને જે &amp; કે   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૯૦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૨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અન્ય તમામ રાજ્યો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૬૦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૪૦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૩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કેન્દ્રશાસિત પ્રદેશો 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૧૦૦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gu-IN" sz="1600" dirty="0" smtClean="0">
                          <a:solidFill>
                            <a:schemeClr val="tx1"/>
                          </a:solidFill>
                          <a:cs typeface="+mn-cs"/>
                        </a:rPr>
                        <a:t>૦૦</a:t>
                      </a:r>
                      <a:endParaRPr lang="en-IN" sz="1600" dirty="0">
                        <a:solidFill>
                          <a:schemeClr val="tx1"/>
                        </a:solidFill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વહીવટી ખર્ચ હેઠળ ખર્ચની પાત્ર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81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xfrm>
            <a:off x="448091" y="1735288"/>
            <a:ext cx="8238707" cy="47944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 કાર્યક્રમના ઘટકો માટેના ભંડોળ પૈકી એક ટકા વહીવટી ખર્ચની જોગવાઇ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આઉટસોર્સ અને કરાર આધારીત કર્મચારીઓના પગાર, એજન્સી ફી ના ખર્ચા.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ફ્યુઅલ ખર્ચા, ભાડાના વાહનોના ખર્ચા, સ્ટેશનરી, દેખરેખ અને ચકાસણી માટેના ખર્ચા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"વહીવટી ખર્ચ" હેઠળ ખર્ચની નીચેની વસ્તુઓ ખાસ પ્રતિબંધિત છે.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વાહન અને જમીન મકાન ખરીદી, ઓફિસ મકાન અને આરામ ગ</a:t>
            </a:r>
            <a:r>
              <a:rPr lang="gu-IN" sz="1600" dirty="0" smtClean="0">
                <a:solidFill>
                  <a:schemeClr val="tx1"/>
                </a:solidFill>
                <a:latin typeface="Shruti"/>
                <a:cs typeface="Shruti"/>
              </a:rPr>
              <a:t>ૃહ બાંધકામ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latin typeface="Shruti"/>
              </a:rPr>
              <a:t>કોઇપણ રાજકીય પક્ષ અને ધાર્મિક સંગઠનો માટેનો ખર્ચ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  <a:latin typeface="Shruti"/>
              </a:rPr>
              <a:t>ભેટ અને દાન માટેનો ખર્ચ </a:t>
            </a:r>
            <a:r>
              <a:rPr lang="gu-IN" sz="1600" dirty="0" smtClean="0">
                <a:solidFill>
                  <a:schemeClr val="tx1"/>
                </a:solidFill>
              </a:rPr>
              <a:t> 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રાજ્યની કોઈપણ અન્ય યોજના અથવા ભંડોળમાં નાણાનું કામચલાઉ ટ્રાન્સફર.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b="1" dirty="0" smtClean="0">
                <a:solidFill>
                  <a:schemeClr val="tx1"/>
                </a:solidFill>
              </a:rPr>
              <a:t>રીવોલ્વિંગ ફંડ – </a:t>
            </a:r>
            <a:r>
              <a:rPr lang="gu-IN" sz="1600" dirty="0" smtClean="0">
                <a:solidFill>
                  <a:schemeClr val="tx1"/>
                </a:solidFill>
              </a:rPr>
              <a:t>૧૨ થી ૧૮ મહિનામાં પરત ચુકવણી કરવાની શરતે.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એસબીએમ (જી) ફેઝ - ૨ અંતર્ગત વિવિધ ઘટકો માટે નાણાકીય સહાય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82</a:t>
            </a:fld>
            <a:endParaRPr lang="en-IN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8953" y="1723293"/>
          <a:ext cx="8839199" cy="4936896"/>
        </p:xfrm>
        <a:graphic>
          <a:graphicData uri="http://schemas.openxmlformats.org/drawingml/2006/table">
            <a:tbl>
              <a:tblPr/>
              <a:tblGrid>
                <a:gridCol w="1219200"/>
                <a:gridCol w="1447800"/>
                <a:gridCol w="2819400"/>
                <a:gridCol w="3352799"/>
              </a:tblGrid>
              <a:tr h="279507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ઘટકો</a:t>
                      </a:r>
                      <a:endParaRPr lang="en-IN" sz="16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નાણાંકીય સહાય</a:t>
                      </a:r>
                      <a:endParaRPr lang="en-IN" sz="16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79507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53544" marR="53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ગામનું કદ</a:t>
                      </a:r>
                      <a:endParaRPr lang="en-IN" sz="16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નાણાંકીય સહાય</a:t>
                      </a:r>
                      <a:endParaRPr lang="en-IN" sz="16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027">
                <a:tc row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ઘન 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પ્રવાહી કચરાના વ્યવસ્થાપનની પ્રવૃત્તિઓ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ગ્રામ્ય સ્તરે ઘન  પ્રવાહી કચરાના વ્યવસ્થાપનની પ્રવૃત્તિઓ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>
                          <a:latin typeface="Times New Roman"/>
                          <a:ea typeface="Times New Roman"/>
                          <a:cs typeface="Shruti"/>
                        </a:rPr>
                        <a:t>૫૦૦૦ સુધીની વસ્તી ધરાવતા.</a:t>
                      </a:r>
                      <a:endParaRPr lang="en-IN" sz="14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ઘન  કચરાનું વ્યવસ્થાપન રૂા.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૬૦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/- સુધી માથાદીઠ, ડહોળા પાણીનું વ્યવસ્થાપન રૂા. ૨૮૦/- સુધી માથાદીઠ.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72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૫૦૦૦ કરતા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વધુ વસ્તી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ધરાવતા.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>
                          <a:latin typeface="Times New Roman"/>
                          <a:ea typeface="Times New Roman"/>
                          <a:cs typeface="Shruti"/>
                        </a:rPr>
                        <a:t>ઘન  કચરાનું વ્યવસ્થાપન રૂા. ૪૫/- સુધી માથાદીઠ, ડહોળા પાણીનું વ્યવસ્થાપન રૂા. ૬૬૦/- સુધી માથાદીઠ.</a:t>
                      </a:r>
                      <a:endParaRPr lang="en-IN" sz="14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97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નોંધઃ—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આ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પૈકીની ૩૦ ટકા રકમ ગ્રામ પંચાયત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તેમના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૧૫ માં નાણાંપચના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અનુદાનમાંથી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ગ્રહણ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કરવામાં આવશે.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  <a:p>
                      <a:pPr marL="34290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પ્રત્યેક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ગામ કુલ ઓછામાં ઓછી રૂા. ૦૧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લાખની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રકમનો ઉપયોગ તેમની બંને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ઘન</a:t>
                      </a:r>
                      <a:r>
                        <a:rPr lang="en-US" sz="1400" baseline="0" dirty="0" smtClean="0">
                          <a:latin typeface="Times New Roman"/>
                          <a:ea typeface="Times New Roman"/>
                          <a:cs typeface="Shruti"/>
                        </a:rPr>
                        <a:t>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કચરા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અને ડહોળા પાણીના વ્યવસ્થાપનની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જરૂરિયાત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માટે કરી શકશે.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50209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જીલ્લા સ્તરે ઘન  પ્રવાહી કચરાના વ્યવસ્થાપનની પ્રવૃત્તિઓ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પ્‍લાસ્ટીકના કચરાના વ્યવસ્થાપનનું એકમ.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એકમ દીઠ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રૂા. ૧૬.૦૦ લાખ સુધી. 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09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મળ, વિષ્‍ટા, કચરા સંબંધી કાદવ, કીચડનું વ્યવસ્થાપન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.(એફએસએમ)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માથાદીઠ રૂા. ૨૩૦/- સુધી. 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04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ગોબર ધન પ્રોજેક્ટ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જીલ્લા દીઠ રૂા. ૫૦/-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લાખ સુધી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. 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53544" marR="5354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9"/>
            <a:ext cx="7124284" cy="104335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/>
              <a:t>એસબીએમ (જી) ફેઝ - ૨ અંતર્ગત વિવિધ ઘટકો માટે નાણાકીય સહાય</a:t>
            </a:r>
            <a:endParaRPr lang="en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83</a:t>
            </a:fld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98939" y="1781910"/>
          <a:ext cx="8534400" cy="4865074"/>
        </p:xfrm>
        <a:graphic>
          <a:graphicData uri="http://schemas.openxmlformats.org/drawingml/2006/table">
            <a:tbl>
              <a:tblPr/>
              <a:tblGrid>
                <a:gridCol w="2438400"/>
                <a:gridCol w="6096000"/>
              </a:tblGrid>
              <a:tr h="3726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ઘટકો</a:t>
                      </a:r>
                      <a:endParaRPr lang="en-IN" sz="1600" b="1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600" b="1" dirty="0">
                          <a:latin typeface="Times New Roman"/>
                          <a:ea typeface="Times New Roman"/>
                          <a:cs typeface="Shruti"/>
                        </a:rPr>
                        <a:t>નાણાંકીય સહાય</a:t>
                      </a:r>
                      <a:endParaRPr lang="en-IN" sz="1600" b="1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61">
                <a:tc rowSpan="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સામુદાયિક સ્વચ્છતા સંકુલ</a:t>
                      </a:r>
                      <a:endParaRPr lang="en-IN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રૂા. ૦૩ લાખ.</a:t>
                      </a:r>
                      <a:endParaRPr lang="en-IN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23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નોંધઃ-- ૩૦ ટકા રકમ ગ્રામ પંચાયત તેમના ૧૫ માં નાણાંપંચના અનુદાનમાંથી </a:t>
                      </a:r>
                      <a:r>
                        <a:rPr lang="gu-IN" sz="1400" kern="120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મેળવવામાં આવશે</a:t>
                      </a:r>
                      <a:r>
                        <a:rPr lang="gu-IN" sz="14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Shruti"/>
                        </a:rPr>
                        <a:t>.</a:t>
                      </a:r>
                      <a:endParaRPr lang="en-IN" sz="14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166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માહિતી, </a:t>
                      </a: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શિક્ષણ, સંચાર અને ક્ષમતાવર્ધન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કે નિર્માણ.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કાર્યક્રમ વિષયક ઘટકો માટે કુલ ભંડોળની રકમના ૦૫ ટકા સુધી, આ પૈકી ૦૩ ટકા સુધી રાજ્ય/જીલ્લા કક્ષાએ ઉપયોગ કરવો અને ૦૨ ટકા સુધી કેન્દ્રિય કક્ષાએ ઉપયોગ કરવો.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6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વહીવટી ખર્ચ.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કાર્યક્રમ વિષયક કુલ ભંડોળમાંથી ૦૧ ટકા સુધી.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23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>
                          <a:latin typeface="Times New Roman"/>
                          <a:ea typeface="Times New Roman"/>
                          <a:cs typeface="Shruti"/>
                        </a:rPr>
                        <a:t>ફરતુ ભંડોળ.</a:t>
                      </a:r>
                      <a:endParaRPr lang="en-IN" sz="14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 smtClean="0">
                          <a:latin typeface="Times New Roman"/>
                          <a:ea typeface="Times New Roman"/>
                          <a:cs typeface="Shruti"/>
                        </a:rPr>
                        <a:t>કાર્યક્રમઃ- ૦૧ </a:t>
                      </a: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પરિયોજના ખર્ચ જોગવાઇના ૦૫ ટકા સુધી મહત્તમ રૂા. ૧.૫ કરોડ જીલ્લા દીઠ. 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509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>
                          <a:latin typeface="Times New Roman"/>
                          <a:ea typeface="Times New Roman"/>
                          <a:cs typeface="Shruti"/>
                        </a:rPr>
                        <a:t>જોડાણ માટે ભંડોળ.</a:t>
                      </a:r>
                      <a:endParaRPr lang="en-IN" sz="140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gu-IN" sz="1400" dirty="0">
                          <a:latin typeface="Times New Roman"/>
                          <a:ea typeface="Times New Roman"/>
                          <a:cs typeface="Shruti"/>
                        </a:rPr>
                        <a:t>રાજ્યો જોડાણ માટેના ભંડોળનો ઉપયોગ કરી શકશે.  નાણાં મંત્રાલયની માર્ગદર્શિકા પ્રસિધ્ધ કરવામાં આવી છે એ પ્રમાણે સમયે-સમયે નવીનીકરણ તકનીકી વિકલ્પો રાજ્ય સ્તરે અપનાવ્યા છે, જેથી સ્થાનિક પ્રયોજન અને જરૂરિયાત મુજબ યોજનાના એકંદર હેતુઓને જોડી શકાય.</a:t>
                      </a:r>
                      <a:endParaRPr lang="en-IN" sz="1400" dirty="0">
                        <a:latin typeface="Calibri"/>
                        <a:ea typeface="Times New Roman"/>
                        <a:cs typeface="Shrut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gu-IN" sz="2200" dirty="0" smtClean="0"/>
              <a:t>નાણાકીય જોગવાઇઓ સ્પષ્‍ટ કરવી - સમજાવવી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84</a:t>
            </a:fld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091" y="1617785"/>
            <a:ext cx="8262155" cy="5099538"/>
          </a:xfrm>
        </p:spPr>
        <p:txBody>
          <a:bodyPr>
            <a:normAutofit lnSpcReduction="10000"/>
          </a:bodyPr>
          <a:lstStyle/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આઇ.એચ.એચ.એલ.(વ્યક્તિગત ઘરગથ્થુ શૌચાલય બનાવવા) માટે પ્રોત્સાહન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gu-IN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સામુદાયિક સ્વચ્છતા સંકુલ (સી.એમ.સી.)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ઘન  અને પ્રવાહી કચરાનું વ્યવસ્થાપન (એસ.એલ.ડબલ્યુ.એમ.)</a:t>
            </a:r>
          </a:p>
          <a:p>
            <a:pPr marL="918000" lvl="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400" dirty="0" smtClean="0">
                <a:solidFill>
                  <a:schemeClr val="tx1"/>
                </a:solidFill>
              </a:rPr>
              <a:t>વાહન ખરીદી </a:t>
            </a:r>
          </a:p>
          <a:p>
            <a:pPr marL="918000" lvl="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400" dirty="0" smtClean="0">
                <a:solidFill>
                  <a:schemeClr val="tx1"/>
                </a:solidFill>
              </a:rPr>
              <a:t>ઓર્ગેનિક વેસ્ટ – કમ્પોસ્ટ ખાડો, ગોબરધન </a:t>
            </a:r>
          </a:p>
          <a:p>
            <a:pPr marL="918000" lvl="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400" dirty="0" smtClean="0">
                <a:solidFill>
                  <a:schemeClr val="tx1"/>
                </a:solidFill>
              </a:rPr>
              <a:t>પ્લાસ્ટીક વેસ્ટ – સ્ટોરેજ અને તાલુકા / જિલ્લા યુનિટ </a:t>
            </a:r>
          </a:p>
          <a:p>
            <a:pPr marL="918000" lvl="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400" dirty="0" smtClean="0">
                <a:solidFill>
                  <a:schemeClr val="tx1"/>
                </a:solidFill>
              </a:rPr>
              <a:t>ગ્રે વોટર વ્યવસ્થાપન   </a:t>
            </a:r>
          </a:p>
          <a:p>
            <a:pPr marL="918000" lvl="3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400" dirty="0" smtClean="0">
                <a:solidFill>
                  <a:schemeClr val="tx1"/>
                </a:solidFill>
              </a:rPr>
              <a:t>મળ વિષ્‍ટા</a:t>
            </a:r>
            <a:r>
              <a:rPr lang="en-IN" sz="1400" dirty="0" smtClean="0">
                <a:solidFill>
                  <a:schemeClr val="tx1"/>
                </a:solidFill>
              </a:rPr>
              <a:t> </a:t>
            </a:r>
            <a:r>
              <a:rPr lang="gu-IN" sz="1400" dirty="0" smtClean="0">
                <a:solidFill>
                  <a:schemeClr val="tx1"/>
                </a:solidFill>
              </a:rPr>
              <a:t>-</a:t>
            </a:r>
            <a:r>
              <a:rPr lang="en-IN" sz="1400" dirty="0" smtClean="0">
                <a:solidFill>
                  <a:schemeClr val="tx1"/>
                </a:solidFill>
              </a:rPr>
              <a:t> </a:t>
            </a:r>
            <a:r>
              <a:rPr lang="gu-IN" sz="1400" dirty="0" smtClean="0">
                <a:solidFill>
                  <a:schemeClr val="tx1"/>
                </a:solidFill>
              </a:rPr>
              <a:t>કાદવ કીચડ વ્યવસ્થાપન (એફ.એસ.એમ.)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માહિતી, શિક્ષણ અને પ્રત્યાયન તથા ક્ષમતાવર્ધન (આઇ.સી. અને સી.બી.)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વહીવટી ખર્ચ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ફરતુ ભંડોળ (રીવોલ્વીંગ ફંડ) 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gu-IN" sz="2200" dirty="0" smtClean="0"/>
              <a:t>આઇઇસી માટે નાણાકીય જોગવાઇ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85</a:t>
            </a:fld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091" y="1664678"/>
            <a:ext cx="8250432" cy="4724400"/>
          </a:xfrm>
        </p:spPr>
        <p:txBody>
          <a:bodyPr>
            <a:normAutofit fontScale="85000" lnSpcReduction="10000"/>
          </a:bodyPr>
          <a:lstStyle/>
          <a:p>
            <a:pPr marL="306000" lvl="1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sz="1900" dirty="0" smtClean="0">
                <a:solidFill>
                  <a:schemeClr val="tx1"/>
                </a:solidFill>
              </a:rPr>
              <a:t>આઇઇસી માટે સ્વચ્છ ભારત મિશન (ગ્રા.) તબક્કાઃ૦૨ માટે યોજના ખર્ચના ૦૫ ટકા જોગવાઇ </a:t>
            </a:r>
          </a:p>
          <a:p>
            <a:pPr marL="306000" lvl="1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sz="1900" dirty="0" smtClean="0">
                <a:solidFill>
                  <a:schemeClr val="tx1"/>
                </a:solidFill>
              </a:rPr>
              <a:t>જેમાં ૦૨ ટકા કેન્દ્ર સ્તરે અને ૩ ટકા રાજ્ય / જીલ્લા સ્તરે ઉપયોગ કરવામાં આવશે.</a:t>
            </a:r>
          </a:p>
          <a:p>
            <a:pPr marL="306000" lvl="1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sz="1900" dirty="0" smtClean="0">
                <a:solidFill>
                  <a:schemeClr val="tx1"/>
                </a:solidFill>
              </a:rPr>
              <a:t>આઇ.ઇ.સી. માટે કેન્દ્ર અને રાજ્યનું પ્રમાણ ૬૦</a:t>
            </a:r>
            <a:r>
              <a:rPr lang="en-IN" sz="1900" dirty="0" smtClean="0">
                <a:solidFill>
                  <a:schemeClr val="tx1"/>
                </a:solidFill>
              </a:rPr>
              <a:t>:</a:t>
            </a:r>
            <a:r>
              <a:rPr lang="gu-IN" sz="1900" dirty="0" smtClean="0">
                <a:solidFill>
                  <a:schemeClr val="tx1"/>
                </a:solidFill>
              </a:rPr>
              <a:t>૪૦ રહેશે.</a:t>
            </a:r>
          </a:p>
          <a:p>
            <a:pPr marL="306000" lvl="1">
              <a:lnSpc>
                <a:spcPct val="21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sz="1900" dirty="0" smtClean="0">
                <a:solidFill>
                  <a:schemeClr val="tx1"/>
                </a:solidFill>
              </a:rPr>
              <a:t>આઇ.ઇ.સી./બી.સી.સી./આઇ.પી.સી. અને સંલગ્ન પ્રવૃત્તિઓ અને ક્ષમતા નિર્માણ માટે કરાશે. </a:t>
            </a:r>
          </a:p>
          <a:p>
            <a:pPr marL="306000"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endParaRPr lang="gu-IN" sz="900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sz="1900" dirty="0" smtClean="0">
                <a:solidFill>
                  <a:schemeClr val="tx1"/>
                </a:solidFill>
              </a:rPr>
              <a:t>ઓછામાં ઓછા ૫ </a:t>
            </a:r>
            <a:r>
              <a:rPr lang="en-US" sz="1900" dirty="0" smtClean="0">
                <a:solidFill>
                  <a:schemeClr val="tx1"/>
                </a:solidFill>
              </a:rPr>
              <a:t>IEC </a:t>
            </a:r>
            <a:r>
              <a:rPr lang="gu-IN" sz="1900" dirty="0" smtClean="0">
                <a:solidFill>
                  <a:schemeClr val="tx1"/>
                </a:solidFill>
              </a:rPr>
              <a:t>સંદેશાઓ ગામની સંબંધિત જાહેર સ્થળોએ મૂકવામાં આવેલ છે.</a:t>
            </a:r>
          </a:p>
          <a:p>
            <a:pPr marL="576000" lvl="2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1900" dirty="0" smtClean="0">
                <a:solidFill>
                  <a:schemeClr val="tx1"/>
                </a:solidFill>
              </a:rPr>
              <a:t>ODF </a:t>
            </a:r>
            <a:r>
              <a:rPr lang="gu-IN" sz="1900" dirty="0" smtClean="0">
                <a:solidFill>
                  <a:schemeClr val="tx1"/>
                </a:solidFill>
              </a:rPr>
              <a:t>ટકાઉપણું અને શૌચાલયનો સતત ઉપયોગ</a:t>
            </a:r>
          </a:p>
          <a:p>
            <a:pPr marL="576000" lvl="2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gu-IN" sz="1900" dirty="0" smtClean="0">
                <a:solidFill>
                  <a:schemeClr val="tx1"/>
                </a:solidFill>
              </a:rPr>
              <a:t>સાબુ વડે હાથ ધોવા</a:t>
            </a:r>
          </a:p>
          <a:p>
            <a:pPr marL="576000" lvl="2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gu-IN" sz="1900" dirty="0" smtClean="0">
                <a:solidFill>
                  <a:schemeClr val="tx1"/>
                </a:solidFill>
              </a:rPr>
              <a:t>કંમ્પોસ્ટ ખાડાઓના ઉપયોગ દ્વારા બાયોડિગ્રેડેબલ વેસ્ટ મેનેજમેન્ટ</a:t>
            </a:r>
          </a:p>
          <a:p>
            <a:pPr marL="576000" lvl="2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gu-IN" sz="1900" dirty="0" smtClean="0">
                <a:solidFill>
                  <a:schemeClr val="tx1"/>
                </a:solidFill>
              </a:rPr>
              <a:t>પ્લાસ્ટિક વેસ્ટ મેનેજમેન્ટ</a:t>
            </a:r>
          </a:p>
          <a:p>
            <a:pPr marL="576000" lvl="2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gu-IN" sz="1900" dirty="0" smtClean="0">
                <a:solidFill>
                  <a:schemeClr val="tx1"/>
                </a:solidFill>
              </a:rPr>
              <a:t>સોક પિટ દ્વારા પ્રવાહી કચરા વ્યવસ્થાપન</a:t>
            </a:r>
          </a:p>
          <a:p>
            <a:pPr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8"/>
            <a:ext cx="7124284" cy="1055077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gu-IN" sz="2200" dirty="0" smtClean="0">
                <a:cs typeface="+mn-cs"/>
              </a:rPr>
              <a:t>ખુલ્લામાં શૌચ</a:t>
            </a:r>
            <a:r>
              <a:rPr lang="en-US" sz="2200" dirty="0" smtClean="0">
                <a:cs typeface="+mn-cs"/>
              </a:rPr>
              <a:t> </a:t>
            </a:r>
            <a:r>
              <a:rPr lang="gu-IN" sz="2200" dirty="0" smtClean="0">
                <a:cs typeface="+mn-cs"/>
              </a:rPr>
              <a:t>મુક્ત જાહેર કરાયેલ ગામની </a:t>
            </a:r>
            <a:r>
              <a:rPr lang="en-US" sz="2200" dirty="0" smtClean="0">
                <a:cs typeface="+mn-cs"/>
              </a:rPr>
              <a:t/>
            </a:r>
            <a:br>
              <a:rPr lang="en-US" sz="2200" dirty="0" smtClean="0">
                <a:cs typeface="+mn-cs"/>
              </a:rPr>
            </a:br>
            <a:r>
              <a:rPr lang="gu-IN" sz="2200" dirty="0" smtClean="0">
                <a:cs typeface="+mn-cs"/>
              </a:rPr>
              <a:t>તપાસ માટે ચેક્લીસ્ટ </a:t>
            </a:r>
            <a:endParaRPr lang="en-IN" sz="2200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86</a:t>
            </a:fld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8091" y="1641502"/>
            <a:ext cx="8484894" cy="4970314"/>
          </a:xfrm>
        </p:spPr>
        <p:txBody>
          <a:bodyPr>
            <a:noAutofit/>
          </a:bodyPr>
          <a:lstStyle/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ગામમાં રહેતા તમામ કુટુંબો પાસે કાર્યરત શૌચાલયની સુવિધા છે ?   </a:t>
            </a:r>
            <a:endParaRPr lang="en-US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૧૦૦ થી વધુ પરિવારો ધરાવતા ગામોમાં સામુદાયિક સ્વચ્છતા સંકુલ (સીએસસી) છે ?</a:t>
            </a:r>
            <a:endParaRPr lang="en-US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તમામ શાળાઓ / આંગણવાડી કેન્દ્રો / પંચાયત ઘરમાં પુરૂષો અને સ્ત્રીઓ માટે શૌચાલય છે ?</a:t>
            </a:r>
            <a:endParaRPr lang="en-US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તમામ જાહેર સ્થળોએ ઓછામાં ઓછો કચરો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gu-IN" dirty="0" smtClean="0">
                <a:solidFill>
                  <a:schemeClr val="tx1"/>
                </a:solidFill>
              </a:rPr>
              <a:t>ઓછામાં ઓછું સ્થિર ગંદુ પાણી દેખાવું જોઇએ  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પ્લાસ્ટિકના કચરાના ઢગલા નજરે પડતા હોવા જોઇએ નહી. </a:t>
            </a:r>
            <a:endParaRPr lang="en-US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ઓછામાં ઓછા 80% ઘરોમાં ઘન અને પ્રવાહી કચરાનું વ્યવસ્થાપન કરવાની વ્યવસ્થા છે ? 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તમામ સંસ્થાઓમાં બાયોડિગ્રેડેબલ ઘન અને પ્રવાહી કચરાનું વ્યવસ્થાપન કરવાની વ્યવસ્થા છે ? </a:t>
            </a:r>
            <a:endParaRPr lang="en-US" dirty="0" smtClean="0">
              <a:solidFill>
                <a:schemeClr val="tx1"/>
              </a:solidFill>
            </a:endParaRP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ગામમાં પ્લાસ્ટિક કચરો અલગ પાડવાની (સેગ્રીગેશન) વ્યવસ્થા છે ?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જો રીવોલ્વિંગ ફંડ લીધેલ હોય તો ક્યા હેતુ માટે ઉપયોગ કરેલ છે ? પરત ચુકવણી ?</a:t>
            </a:r>
          </a:p>
          <a:p>
            <a:pPr marL="306000" lv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Font typeface="Wingdings 2" charset="2"/>
              <a:buChar char=""/>
            </a:pPr>
            <a:r>
              <a:rPr lang="gu-IN" dirty="0" smtClean="0">
                <a:solidFill>
                  <a:schemeClr val="tx1"/>
                </a:solidFill>
              </a:rPr>
              <a:t>માહિતી, શિક્ષણ અને સંચારની પ્રવૃત્તિઓ પૂરતા પ્રમાણમાં કરવામાં આવી છે ?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451" y="3216896"/>
            <a:ext cx="5267325" cy="1504950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87</a:t>
            </a:fld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75240" y="4524226"/>
            <a:ext cx="825595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200" b="1" i="1" dirty="0" smtClean="0"/>
              <a:t>ICAI </a:t>
            </a:r>
            <a:r>
              <a:rPr lang="en-IN" sz="2200" b="1" i="1" cap="none" dirty="0" smtClean="0"/>
              <a:t>Contact </a:t>
            </a:r>
            <a:r>
              <a:rPr lang="en-IN" sz="2200" b="1" i="1" cap="none" dirty="0" smtClean="0"/>
              <a:t>for more details : </a:t>
            </a:r>
            <a:r>
              <a:rPr lang="en-IN" sz="2200" b="1" i="1" cap="none" dirty="0" smtClean="0">
                <a:hlinkClick r:id="rId3"/>
              </a:rPr>
              <a:t>cpf.aslb@icai.in</a:t>
            </a:r>
            <a:endParaRPr lang="en-IN" sz="2200" b="1" i="1" cap="none" dirty="0" smtClean="0"/>
          </a:p>
          <a:p>
            <a:pPr algn="ctr">
              <a:lnSpc>
                <a:spcPct val="150000"/>
              </a:lnSpc>
            </a:pPr>
            <a:r>
              <a:rPr lang="en-IN" sz="2200" b="1" i="1" dirty="0" smtClean="0"/>
              <a:t>Follow ICAI on Social Media  - </a:t>
            </a:r>
            <a:r>
              <a:rPr lang="en-IN" sz="2200" b="1" i="1" dirty="0" smtClean="0">
                <a:hlinkClick r:id="rId4"/>
              </a:rPr>
              <a:t>http://www.icai.org/followus</a:t>
            </a:r>
            <a:endParaRPr lang="en-IN" sz="22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187" y="1883220"/>
            <a:ext cx="1158055" cy="107312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55624" y="5592737"/>
            <a:ext cx="3379069" cy="11576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8092" y="687475"/>
            <a:ext cx="7124284" cy="1004848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અનિલ પટેલ, ફેકલ્ટી, રાજ્ય ગ્રામ વિકાસ સંસ્થા </a:t>
            </a:r>
            <a:endParaRPr lang="en-IN" sz="2200" dirty="0"/>
          </a:p>
        </p:txBody>
      </p:sp>
    </p:spTree>
    <p:extLst>
      <p:ext uri="{BB962C8B-B14F-4D97-AF65-F5344CB8AC3E}">
        <p14:creationId xmlns="" xmlns:p14="http://schemas.microsoft.com/office/powerpoint/2010/main" val="275751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92" y="562708"/>
            <a:ext cx="7124284" cy="1055077"/>
          </a:xfrm>
        </p:spPr>
        <p:txBody>
          <a:bodyPr>
            <a:normAutofit/>
          </a:bodyPr>
          <a:lstStyle/>
          <a:p>
            <a:pPr algn="ctr"/>
            <a:r>
              <a:rPr lang="gu-IN" sz="2200" dirty="0" smtClean="0"/>
              <a:t>મહાત્મા ગાંધી નરેગામાં નાણાકીયા જોગવાઇ </a:t>
            </a:r>
            <a:endParaRPr lang="en-IN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8DAEE-427E-4030-87EA-38D724728595}" type="slidenum">
              <a:rPr lang="en-IN" smtClean="0"/>
              <a:pPr/>
              <a:t>9</a:t>
            </a:fld>
            <a:endParaRPr lang="en-IN" dirty="0"/>
          </a:p>
        </p:txBody>
      </p:sp>
      <p:sp>
        <p:nvSpPr>
          <p:cNvPr id="7" name="Google Shape;75;p1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કેન્દ્ર સરકાર  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બિનકુશળ શ્રમકાર્ય માટે ૧૦૦ ટકા વેતનની ચુકવણી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યોજનાની સામગ્રી, કુશળ અને અર્ધ કુશળ શ્રમિકોને વેતનની ચુકવણીના ૭૫ ટકા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૬ ટકા વહીવટી ખર્ચ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રાજ્ય સરકાર   </a:t>
            </a:r>
            <a:endParaRPr lang="en-US" b="1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તમામ પ્રકારની વિલંબિત ચુકવણી - બેરોજગારી ભથ્થુ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યોજનાની સામગ્રી, કુશળ અને અર્ધ કુશળ શ્રમિકોને વેતનની ચુકવણીના ૨૫ ટકા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એસઇજીસીનો વહીવટી ખર્ચ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u-IN" b="1" dirty="0" smtClean="0">
                <a:solidFill>
                  <a:schemeClr val="tx1"/>
                </a:solidFill>
              </a:rPr>
              <a:t>ખર્ચનો રેશીઓ – એગ્રી. એલાઇડ અને એનઆરએમ કામો 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લેબર કમ્પોનન્ટ – ૬૦ %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gu-IN" sz="1600" dirty="0" smtClean="0">
                <a:solidFill>
                  <a:schemeClr val="tx1"/>
                </a:solidFill>
              </a:rPr>
              <a:t>મટેરીયલ કમ્પોનન્ટ – ૪૦ %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sz="1600" dirty="0" smtClean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gu-IN" sz="16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3586</TotalTime>
  <Words>6988</Words>
  <Application>Microsoft Office PowerPoint</Application>
  <PresentationFormat>On-screen Show (4:3)</PresentationFormat>
  <Paragraphs>926</Paragraphs>
  <Slides>87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Dividend</vt:lpstr>
      <vt:lpstr>ગ્રામ વિકાસ વિભાગની યોજનાઓના અમલીકરણમાં  નાણાકીય બાબતો અને પ્રિ - ઓડિટ તાલીમ</vt:lpstr>
      <vt:lpstr>  જાહેર હિસાબ - ખર્ચની જાળવણી / માનસીક શાંતિ / નિરાંતની ઉંઘ  </vt:lpstr>
      <vt:lpstr>યોજનાઓના ઉદ્દેશો જોખમમાં મૂકી શકે તેવી  કોઇપણ બાબત જોખમી</vt:lpstr>
      <vt:lpstr>  અનિયમિતતાની શકયતા કેટલાક સૂચકાંકો  </vt:lpstr>
      <vt:lpstr>    પ્રિ - ઓડિટ એટલે શું ? પ્રી - ઓડિટ શા માટે ?  કેટલાક સૂચકાંકો  </vt:lpstr>
      <vt:lpstr>મહાત્મા ગાંધી રાષ્ટ્રીય ગ્રામિણ રોજગાર બાંહેધરી અધિનિયમ – ૨૦૦૫ </vt:lpstr>
      <vt:lpstr> મહાત્મા ગાંધી નરેગા પરીચય </vt:lpstr>
      <vt:lpstr> શ્રમિકોના અધિકારો અને હકો  </vt:lpstr>
      <vt:lpstr>મહાત્મા ગાંધી નરેગામાં નાણાકીયા જોગવાઇ </vt:lpstr>
      <vt:lpstr>યોજનાના અમલીકરણમાં મુખ્ય હિસ્સેદારો   </vt:lpstr>
      <vt:lpstr>મુખ્ય પ્રક્રિયાઓ   </vt:lpstr>
      <vt:lpstr>મનરેગા હેઠળ પરમીશીબલ કામો  </vt:lpstr>
      <vt:lpstr>વર્ક્સ એક્ઝીક્યુશન – કામોનું અમલીકરણ</vt:lpstr>
      <vt:lpstr>જાળવણી કરવાના રેકર્ડ્સની યાદી</vt:lpstr>
      <vt:lpstr>જાળવણી કરવાના રેકર્ડ્સની યાદી</vt:lpstr>
      <vt:lpstr>નાણાકીય રેકર્ડ - ગ્રામ / તાલુકા / જીલ્લા પંચાયતો / અન્ય અમલીકરણ એજન્સીઓ.</vt:lpstr>
      <vt:lpstr>ગુડ ગવર્નન્સના ભાગરુપે નિભાવવાના દસ્તાવેજ</vt:lpstr>
      <vt:lpstr>વહીવટી ખર્ચ હેઠળની પરવાનગીપાત્ર પ્રવૃત્તિઓ</vt:lpstr>
      <vt:lpstr>આંતરિક ઓડિટ માટે ચેકલિસ્ટ</vt:lpstr>
      <vt:lpstr>આંતરિક ઓડિટ માટે ચેકલિસ્ટ</vt:lpstr>
      <vt:lpstr>દિન દયાળ અંત્યોદય યોજના – રાષ્ટ્રીય ગ્રામિણ આજીવિકા મિશન </vt:lpstr>
      <vt:lpstr>યોજનાના મુખ્ય ઉદ્દેશ્યો અને મુખ્ય ત્રણ સ્તંભ</vt:lpstr>
      <vt:lpstr>રાષ્ટ્રીય સ્તરે આધાર માળખું</vt:lpstr>
      <vt:lpstr>રાજ્ય સ્તરે આધાર માળખું</vt:lpstr>
      <vt:lpstr>જિલ્લા સ્તરે આધાર માળખું</vt:lpstr>
      <vt:lpstr>રાજ્ય પર્સ્પેકટીવ અને અમલીકરણ યોજના (SPIP) અને વાર્ષિક કાર્ય યોજના</vt:lpstr>
      <vt:lpstr>ખર્ચની યોગ્ય વસ્તુઓ</vt:lpstr>
      <vt:lpstr>રાજ્યોને ભંડોળની ફાળવણી</vt:lpstr>
      <vt:lpstr>SRLM ને કેન્દ્રીય હિસ્સો બે હપ્તામાં ફાળવવામાં આવશે.</vt:lpstr>
      <vt:lpstr>આર્થિક સહાય / નાણાકીય ધોરણો / ટોચમર્યાદા</vt:lpstr>
      <vt:lpstr>ઓડિટ</vt:lpstr>
      <vt:lpstr>ઓડિટ રીપોર્ટીંગ</vt:lpstr>
      <vt:lpstr>આંતરિક ઓડિટરની નિમણૂંક</vt:lpstr>
      <vt:lpstr>ઓડિટ દરમિયાન ચકાસવામાં આવતી વસ્તુઓ</vt:lpstr>
      <vt:lpstr>ઓડિટ દરમિયાન ચકાસવામાં આવતી વસ્તુઓ</vt:lpstr>
      <vt:lpstr>જાળવણી કરવાના હિસાબી રેકર્ડ્સ બુક્સ અને રજિસ્ટર</vt:lpstr>
      <vt:lpstr>જાળવણી કરવાના હિસાબી રેકર્ડ્સ બુક્સ અને રજિસ્ટર</vt:lpstr>
      <vt:lpstr>આંતરિક ઓડિટ માટે ચેકલિસ્ટ</vt:lpstr>
      <vt:lpstr>આંતરિક ઓડિટ માટે ચેકલિસ્ટ</vt:lpstr>
      <vt:lpstr>પ્રધાનમંત્રી આવાસ યોજના - ગ્રામીણ ( PMAY-G) </vt:lpstr>
      <vt:lpstr>પ્રધાનમંત્રી આવાસ યોજના-ગ્રામીણ (PMAY-G) ના ઉદ્દેશ્યો</vt:lpstr>
      <vt:lpstr>પ્રધાનમંત્રી આવાસ યોજના - ગ્રામીણની મુખ્ય વિશેષતાઓ</vt:lpstr>
      <vt:lpstr>પ્રધાનમંત્રી આવાસ યોજના - ગ્રામીણની મુખ્ય વિશેષતાઓ</vt:lpstr>
      <vt:lpstr>પ્રધાનમંત્રી આવાસ યોજના-ગ્રામીણમાં ફંડિંગ પેટર્ન / ફંડ ફ્લો</vt:lpstr>
      <vt:lpstr>વહીવટી ખર્ચ હેઠળ ખર્ચની પાત્ર</vt:lpstr>
      <vt:lpstr>વહીવટી ખર્ચ હેઠળ ખર્ચની પાત્ર</vt:lpstr>
      <vt:lpstr>ફંડ મેનેજમેન્ટમાં મૂળભૂત સિદ્ધાંતો</vt:lpstr>
      <vt:lpstr>ફંડ રિલીઝ અને એકાઉન્ટિંગ</vt:lpstr>
      <vt:lpstr>લાભાર્થીઓની પ્રાથમિકતા</vt:lpstr>
      <vt:lpstr>અગ્રતા યાદી</vt:lpstr>
      <vt:lpstr>અગ્રતા યાદી</vt:lpstr>
      <vt:lpstr>આવાસનું બાંધકામ</vt:lpstr>
      <vt:lpstr>આવાસનું બાંધકામ</vt:lpstr>
      <vt:lpstr>આવાસ બાંધકામના તબક્કા </vt:lpstr>
      <vt:lpstr>પંચાયતોની ભૂમિકા</vt:lpstr>
      <vt:lpstr>પંચાયતોની ભૂમિકા</vt:lpstr>
      <vt:lpstr>ઓડિટ</vt:lpstr>
      <vt:lpstr>ફરિયાદ નિવારણ </vt:lpstr>
      <vt:lpstr>આંતરિક ઓડિટ માટે ચેકલિસ્ટ</vt:lpstr>
      <vt:lpstr>આંતરિક ઓડિટ માટે ચેકલિસ્ટ</vt:lpstr>
      <vt:lpstr>આંતરિક ઓડિટ માટે ચેકલિસ્ટ</vt:lpstr>
      <vt:lpstr>પ્રધાનમંત્રી કૃષિ સિંચાઈ યોજના ( PMKSY )</vt:lpstr>
      <vt:lpstr>PMKSY યોજનાના ઉદ્દેશ્યો</vt:lpstr>
      <vt:lpstr>PMKSY યોજનાના ઘટકો </vt:lpstr>
      <vt:lpstr>PMKSY નવા અભિગમની મુખ્ય વિશેષતાઓ</vt:lpstr>
      <vt:lpstr>PMKSY નવા અભિગમની મુખ્ય વિશેષતાઓ  (હેકટર દીઠ રુ. ૨૨,૦૦૦/-‌)</vt:lpstr>
      <vt:lpstr>PMKSY વોટરશેડ ડેવલપમેન્ટ ફંડ (લોકફાળો)</vt:lpstr>
      <vt:lpstr>વોટરશેડ પ્રોજેક્ટ્સની પસંદગી માટેના માપદંડ</vt:lpstr>
      <vt:lpstr>વિવિધ ઘટકો માટે વિશિષ્ટ વોટરશેડ પ્રોજેક્ટ્સ માટે બજેટ</vt:lpstr>
      <vt:lpstr>PMKSY સંસ્થાકીય માળખું</vt:lpstr>
      <vt:lpstr>જળસ્ત્રાવ વિસ્તાર વિકાસ કાર્યકમના મુખ્ય ત્રણ તબક્કા</vt:lpstr>
      <vt:lpstr>પીએમકેએસવાય આંતરિક ઓડિટ માટે ચેકલિસ્ટ</vt:lpstr>
      <vt:lpstr>પીએમકેએસવાય આંતરિક ઓડિટ માટે ચેકલિસ્ટ</vt:lpstr>
      <vt:lpstr>પીએમકેએસવાય આંતરિક ઓડિટ માટે ચેકલિસ્ટ</vt:lpstr>
      <vt:lpstr>સ્વચ્છ ભારત મિશન (ગ્રામિણ) </vt:lpstr>
      <vt:lpstr>સ્વચ્છ ભારત મિશન (ગ્રામિણ) ફેજ – II  ના ઘટકો)</vt:lpstr>
      <vt:lpstr>સ્વચ્છ ભારત મિશન (ગ્રામિણ) ના અમલીકરણ સિધ્ધાંતો</vt:lpstr>
      <vt:lpstr>સ્વચ્છ ભારત મિશન (ગ્રામિણ) સંસ્થાકીય માળખું</vt:lpstr>
      <vt:lpstr>સ્વચ્છ ભારત મિશન (ગ્રામિણ) વાર્ષિક આયોજન </vt:lpstr>
      <vt:lpstr>રાજ્યોને ભંડોળની ફાળવણી</vt:lpstr>
      <vt:lpstr>વહીવટી ખર્ચ હેઠળ ખર્ચની પાત્ર</vt:lpstr>
      <vt:lpstr>એસબીએમ (જી) ફેઝ - ૨ અંતર્ગત વિવિધ ઘટકો માટે નાણાકીય સહાય</vt:lpstr>
      <vt:lpstr>એસબીએમ (જી) ફેઝ - ૨ અંતર્ગત વિવિધ ઘટકો માટે નાણાકીય સહાય</vt:lpstr>
      <vt:lpstr>નાણાકીય જોગવાઇઓ સ્પષ્‍ટ કરવી - સમજાવવી </vt:lpstr>
      <vt:lpstr>આઇઇસી માટે નાણાકીય જોગવાઇ </vt:lpstr>
      <vt:lpstr>ખુલ્લામાં શૌચ મુક્ત જાહેર કરાયેલ ગામની  તપાસ માટે ચેક્લીસ્ટ </vt:lpstr>
      <vt:lpstr>અનિલ પટેલ, ફેકલ્ટી, રાજ્ય ગ્રામ વિકાસ સંસ્થા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Micro-entities Financial Reporting Challenges</dc:title>
  <dc:creator>Vikas</dc:creator>
  <cp:lastModifiedBy>USER</cp:lastModifiedBy>
  <cp:revision>746</cp:revision>
  <cp:lastPrinted>2019-04-24T10:11:51Z</cp:lastPrinted>
  <dcterms:created xsi:type="dcterms:W3CDTF">2017-04-27T09:21:07Z</dcterms:created>
  <dcterms:modified xsi:type="dcterms:W3CDTF">2023-10-13T07:43:26Z</dcterms:modified>
</cp:coreProperties>
</file>