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4"/>
  </p:notesMasterIdLst>
  <p:sldIdLst>
    <p:sldId id="285" r:id="rId2"/>
    <p:sldId id="265" r:id="rId3"/>
    <p:sldId id="266" r:id="rId4"/>
    <p:sldId id="299" r:id="rId5"/>
    <p:sldId id="287" r:id="rId6"/>
    <p:sldId id="268" r:id="rId7"/>
    <p:sldId id="271" r:id="rId8"/>
    <p:sldId id="272" r:id="rId9"/>
    <p:sldId id="270" r:id="rId10"/>
    <p:sldId id="275" r:id="rId11"/>
    <p:sldId id="277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02" autoAdjust="0"/>
  </p:normalViewPr>
  <p:slideViewPr>
    <p:cSldViewPr>
      <p:cViewPr>
        <p:scale>
          <a:sx n="70" d="100"/>
          <a:sy n="70" d="100"/>
        </p:scale>
        <p:origin x="-197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DEFF1-99A7-45DD-913D-C42C901543E9}" type="datetimeFigureOut">
              <a:rPr lang="en-IN" smtClean="0"/>
              <a:pPr/>
              <a:t>27-09-2023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AD3B8-F0A2-4570-9BAA-46D67AE4E4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1569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3276600"/>
            <a:ext cx="8124823" cy="20574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457200">
              <a:lnSpc>
                <a:spcPct val="200000"/>
              </a:lnSpc>
            </a:pP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પ્રધાનમંત્રી આવાસ યોજના-ગ્રામીણનું ઓલ ઈન્ડિયા પરફોર્મન્સ </a:t>
            </a: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ઓડિટ</a:t>
            </a:r>
            <a:b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પ્રિન્સિપલ </a:t>
            </a: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એકાઉન્ટન્ટ જનરલ (ઓડિટ-1), </a:t>
            </a: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gu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રાજકોટ, ગુજરાત </a:t>
            </a:r>
            <a:endParaRPr lang="en-US" sz="2200" b="1" i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1143000" y="5661248"/>
            <a:ext cx="6858000" cy="587151"/>
          </a:xfrm>
        </p:spPr>
        <p:txBody>
          <a:bodyPr vert="horz" lIns="91440" tIns="45720" rIns="91440" bIns="45720" rtlCol="0">
            <a:normAutofit/>
          </a:bodyPr>
          <a:lstStyle/>
          <a:p>
            <a:pPr defTabSz="457200"/>
            <a:endParaRPr lang="en-US" sz="2000" dirty="0"/>
          </a:p>
          <a:p>
            <a:pPr defTabSz="457200"/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4088D29-745E-7DE9-D1D2-7B6F2D778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78213"/>
            <a:ext cx="3657601" cy="2187299"/>
          </a:xfrm>
          <a:prstGeom prst="rect">
            <a:avLst/>
          </a:prstGeom>
          <a:effectLst/>
        </p:spPr>
      </p:pic>
      <p:pic>
        <p:nvPicPr>
          <p:cNvPr id="3" name="Picture 2" descr="Supreme Audit Institution of India">
            <a:extLst>
              <a:ext uri="{FF2B5EF4-FFF2-40B4-BE49-F238E27FC236}">
                <a16:creationId xmlns="" xmlns:a16="http://schemas.microsoft.com/office/drawing/2014/main" id="{BFE6C6FA-1142-8761-B2AB-B514E9D58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8274"/>
            <a:ext cx="2088232" cy="21972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55B517-E06B-E27F-3F2F-7D7BFF1D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429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gu-IN" sz="2000" b="1" dirty="0" smtClean="0">
                <a:solidFill>
                  <a:srgbClr val="C00000"/>
                </a:solidFill>
                <a:latin typeface="Times New Roman"/>
                <a:ea typeface="Calibri"/>
              </a:rPr>
              <a:t>ઘરના બાંધકામમાં ખામીઓ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માર્ગદર્શિકા </a:t>
            </a:r>
            <a:r>
              <a:rPr lang="gu-IN" sz="1600" dirty="0" smtClean="0">
                <a:latin typeface="Times New Roman"/>
                <a:ea typeface="Times New Roman"/>
              </a:rPr>
              <a:t>મુજબ લાભાર્થીઓને </a:t>
            </a:r>
            <a:r>
              <a:rPr lang="gu-IN" sz="1600" dirty="0" smtClean="0">
                <a:latin typeface="Times New Roman"/>
                <a:ea typeface="Times New Roman"/>
              </a:rPr>
              <a:t>નાણાકીય સહાય </a:t>
            </a:r>
            <a:r>
              <a:rPr lang="gu-IN" sz="1600" dirty="0" smtClean="0">
                <a:latin typeface="Times New Roman"/>
                <a:ea typeface="Times New Roman"/>
              </a:rPr>
              <a:t>ઉપરાંત</a:t>
            </a:r>
            <a:r>
              <a:rPr lang="gu-IN" sz="1600" dirty="0" smtClean="0">
                <a:latin typeface="Times New Roman"/>
                <a:ea typeface="Times New Roman"/>
              </a:rPr>
              <a:t>, ગુણવત્તાયુક્ત </a:t>
            </a:r>
            <a:r>
              <a:rPr lang="gu-IN" sz="1600" dirty="0" smtClean="0">
                <a:latin typeface="Times New Roman"/>
                <a:ea typeface="Times New Roman"/>
              </a:rPr>
              <a:t>મકાન બાંધકામમાં </a:t>
            </a:r>
            <a:r>
              <a:rPr lang="gu-IN" sz="1600" dirty="0" smtClean="0">
                <a:latin typeface="Times New Roman"/>
                <a:ea typeface="Times New Roman"/>
              </a:rPr>
              <a:t>તકનીકી સહાય પણ પૂરી પાડવામાં આવે છે</a:t>
            </a:r>
            <a:r>
              <a:rPr lang="gu-IN" sz="16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latin typeface="Times New Roman"/>
                <a:ea typeface="Times New Roman"/>
              </a:rPr>
              <a:t>આવાસ </a:t>
            </a:r>
            <a:r>
              <a:rPr lang="gu-IN" sz="1600" dirty="0" smtClean="0">
                <a:latin typeface="Times New Roman"/>
                <a:ea typeface="Times New Roman"/>
              </a:rPr>
              <a:t>બાંધકામની ગુણવત્તા સુનિશ્ચિત કરવા માટે, ઓડિટ </a:t>
            </a:r>
            <a:r>
              <a:rPr lang="gu-IN" sz="1600" dirty="0" smtClean="0">
                <a:latin typeface="Times New Roman"/>
                <a:ea typeface="Times New Roman"/>
              </a:rPr>
              <a:t>માટે પસંદ </a:t>
            </a:r>
            <a:r>
              <a:rPr lang="gu-IN" sz="1600" dirty="0" smtClean="0">
                <a:latin typeface="Times New Roman"/>
                <a:ea typeface="Times New Roman"/>
              </a:rPr>
              <a:t>કરાયેલા </a:t>
            </a:r>
            <a:r>
              <a:rPr lang="gu-IN" sz="1600" dirty="0" smtClean="0">
                <a:latin typeface="Times New Roman"/>
                <a:ea typeface="Times New Roman"/>
              </a:rPr>
              <a:t>૧૦ </a:t>
            </a:r>
            <a:r>
              <a:rPr lang="gu-IN" sz="1600" dirty="0" smtClean="0">
                <a:latin typeface="Times New Roman"/>
                <a:ea typeface="Times New Roman"/>
              </a:rPr>
              <a:t>જિલ્લાઓમાં વિભાગીય અધિકારીઓ સાથે </a:t>
            </a:r>
            <a:r>
              <a:rPr lang="gu-IN" sz="1600" dirty="0" smtClean="0">
                <a:latin typeface="Times New Roman"/>
                <a:ea typeface="Times New Roman"/>
              </a:rPr>
              <a:t>૧,૨૪૦ </a:t>
            </a:r>
            <a:r>
              <a:rPr lang="gu-IN" sz="1600" dirty="0" smtClean="0">
                <a:latin typeface="Times New Roman"/>
                <a:ea typeface="Times New Roman"/>
              </a:rPr>
              <a:t>લાભાર્થીઓની </a:t>
            </a:r>
            <a:r>
              <a:rPr lang="gu-IN" sz="1600" dirty="0" smtClean="0">
                <a:latin typeface="Times New Roman"/>
                <a:ea typeface="Times New Roman"/>
              </a:rPr>
              <a:t>ભૌતિક </a:t>
            </a:r>
            <a:r>
              <a:rPr lang="gu-IN" sz="1600" dirty="0" smtClean="0">
                <a:latin typeface="Times New Roman"/>
                <a:ea typeface="Times New Roman"/>
              </a:rPr>
              <a:t>ચકાસણી હાથ ધરવામાં આવી હતી. </a:t>
            </a:r>
            <a:r>
              <a:rPr lang="gu-IN" sz="1600" dirty="0" smtClean="0">
                <a:latin typeface="Times New Roman"/>
                <a:ea typeface="Times New Roman"/>
              </a:rPr>
              <a:t>આ ૧,૨૪૦ માંથી પુર્ણ થયેલ ૧,૦૧૯ મકાનો ધોરણ </a:t>
            </a:r>
            <a:r>
              <a:rPr lang="gu-IN" sz="1600" dirty="0" smtClean="0">
                <a:latin typeface="Times New Roman"/>
                <a:ea typeface="Times New Roman"/>
              </a:rPr>
              <a:t>પ્રમાણેના ન હતા.</a:t>
            </a:r>
            <a:endParaRPr lang="en-IN" sz="1600" dirty="0">
              <a:latin typeface="Times New Roman"/>
              <a:ea typeface="Times New Roman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7929"/>
            <a:ext cx="8229600" cy="514071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92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gu-IN" sz="1800" b="1" dirty="0" smtClean="0">
                <a:latin typeface="Times New Roman" pitchFamily="18" charset="0"/>
                <a:cs typeface="Times New Roman" pitchFamily="18" charset="0"/>
              </a:rPr>
              <a:t>લાભાર્થી સહાયક સેવા</a:t>
            </a:r>
            <a:endParaRPr lang="en-IN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05800" cy="5334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આવાસની ડિઝાઇન </a:t>
            </a:r>
            <a:r>
              <a:rPr lang="gu-IN" sz="1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માટે લાભાર્થીઓને પુરી સમજ </a:t>
            </a:r>
            <a:r>
              <a:rPr lang="gu-IN" sz="1600" dirty="0" smtClean="0">
                <a:latin typeface="Times New Roman"/>
                <a:ea typeface="Times New Roman"/>
              </a:rPr>
              <a:t>આપવામાં આવેલ નથી</a:t>
            </a:r>
            <a:r>
              <a:rPr lang="gu-IN" sz="1600" dirty="0" smtClean="0">
                <a:latin typeface="Times New Roman"/>
                <a:ea typeface="Times New Roman"/>
              </a:rPr>
              <a:t>. નબળી </a:t>
            </a:r>
            <a:r>
              <a:rPr lang="gu-IN" sz="1600" dirty="0" smtClean="0">
                <a:latin typeface="Times New Roman"/>
                <a:ea typeface="Times New Roman"/>
              </a:rPr>
              <a:t>ડિઝાઇન – ફક્ત એક </a:t>
            </a:r>
            <a:r>
              <a:rPr lang="gu-IN" sz="1600" dirty="0" smtClean="0">
                <a:latin typeface="Times New Roman"/>
                <a:ea typeface="Times New Roman"/>
              </a:rPr>
              <a:t>હોલની </a:t>
            </a:r>
            <a:r>
              <a:rPr lang="gu-IN" sz="1600" dirty="0" smtClean="0">
                <a:latin typeface="Times New Roman"/>
                <a:ea typeface="Times New Roman"/>
              </a:rPr>
              <a:t>ડિઝાઇનવાળા આવાસ જોવા મળેલ છે.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ડીઆરઆઇ લોન - </a:t>
            </a:r>
            <a:r>
              <a:rPr lang="gu-IN" sz="1600" dirty="0" smtClean="0">
                <a:latin typeface="Times New Roman"/>
                <a:ea typeface="Times New Roman"/>
              </a:rPr>
              <a:t>ઓડિટ </a:t>
            </a:r>
            <a:r>
              <a:rPr lang="gu-IN" sz="1600" dirty="0" smtClean="0">
                <a:latin typeface="Times New Roman"/>
                <a:ea typeface="Times New Roman"/>
              </a:rPr>
              <a:t>માટે પસંદ કરાયેલા જિલ્લાઓમાં, </a:t>
            </a:r>
            <a:r>
              <a:rPr lang="gu-IN" sz="1600" dirty="0" smtClean="0">
                <a:latin typeface="Times New Roman"/>
                <a:ea typeface="Times New Roman"/>
              </a:rPr>
              <a:t>એકપણ </a:t>
            </a:r>
            <a:r>
              <a:rPr lang="gu-IN" sz="1600" dirty="0" smtClean="0">
                <a:latin typeface="Times New Roman"/>
                <a:ea typeface="Times New Roman"/>
              </a:rPr>
              <a:t>લાભાર્થીને બેંકો તરફથી લોન </a:t>
            </a:r>
            <a:r>
              <a:rPr lang="gu-IN" sz="1600" dirty="0" smtClean="0">
                <a:latin typeface="Times New Roman"/>
                <a:ea typeface="Times New Roman"/>
              </a:rPr>
              <a:t>આપવામાં આવેલ નથી.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</a:rPr>
              <a:t>બાંધકામ તાલીમ </a:t>
            </a:r>
            <a:r>
              <a:rPr lang="gu-IN" sz="1600" b="1" dirty="0" smtClean="0">
                <a:solidFill>
                  <a:srgbClr val="C00000"/>
                </a:solidFill>
              </a:rPr>
              <a:t>- </a:t>
            </a:r>
            <a:r>
              <a:rPr lang="gu-IN" sz="1600" dirty="0" smtClean="0">
                <a:latin typeface="Times New Roman"/>
                <a:ea typeface="Times New Roman"/>
              </a:rPr>
              <a:t>ઓડિટ </a:t>
            </a:r>
            <a:r>
              <a:rPr lang="gu-IN" sz="1600" dirty="0" smtClean="0">
                <a:latin typeface="Times New Roman"/>
                <a:ea typeface="Times New Roman"/>
              </a:rPr>
              <a:t>માટે </a:t>
            </a:r>
            <a:r>
              <a:rPr lang="gu-IN" sz="1600" dirty="0" smtClean="0"/>
              <a:t>પસંદ </a:t>
            </a:r>
            <a:r>
              <a:rPr lang="gu-IN" sz="1600" dirty="0" smtClean="0"/>
              <a:t>કરેલા જિલ્લાઓમાં </a:t>
            </a:r>
            <a:r>
              <a:rPr lang="gu-IN" sz="1600" dirty="0" smtClean="0"/>
              <a:t>બાંધકામ તાલીમ </a:t>
            </a:r>
            <a:r>
              <a:rPr lang="gu-IN" sz="1600" dirty="0" smtClean="0"/>
              <a:t>હાથ ધરવામાં </a:t>
            </a:r>
            <a:r>
              <a:rPr lang="gu-IN" sz="1600" dirty="0" smtClean="0"/>
              <a:t>આવેલ નથી. ૧૧,૦૮૨ ના લક્ષ્યાંક સામે માત્ર ૧૧૫૫ મેશનભાઇઓને તાલીમ અપેલ છે.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</a:rPr>
              <a:t>બાંધકામમાં મદદ - </a:t>
            </a:r>
            <a:r>
              <a:rPr lang="gu-IN" sz="1600" dirty="0" smtClean="0"/>
              <a:t>જાતે </a:t>
            </a:r>
            <a:r>
              <a:rPr lang="gu-IN" sz="1600" dirty="0" smtClean="0"/>
              <a:t>મકાન બાંધવાની સ્થિતિમાં ન </a:t>
            </a:r>
            <a:r>
              <a:rPr lang="gu-IN" sz="1600" dirty="0" smtClean="0"/>
              <a:t>હોય તેવા લોકો માટે તાલીમ દરમિયાન ડેમો આવાસ તરીકે બાંધકામમાં લેવાયા નથી</a:t>
            </a:r>
            <a:r>
              <a:rPr lang="gu-IN" sz="1600" dirty="0" smtClean="0"/>
              <a:t>. યુવાન </a:t>
            </a:r>
            <a:r>
              <a:rPr lang="gu-IN" sz="1600" dirty="0" smtClean="0"/>
              <a:t>વ્યક્તિના આવાસ </a:t>
            </a:r>
            <a:r>
              <a:rPr lang="gu-IN" sz="1600" dirty="0" smtClean="0"/>
              <a:t>લેવામાં </a:t>
            </a:r>
            <a:r>
              <a:rPr lang="gu-IN" sz="1600" dirty="0" smtClean="0"/>
              <a:t>આવ્યા છે.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</a:rPr>
              <a:t>મટિરિયલ </a:t>
            </a:r>
            <a:r>
              <a:rPr lang="gu-IN" sz="1600" b="1" dirty="0" smtClean="0">
                <a:solidFill>
                  <a:srgbClr val="C00000"/>
                </a:solidFill>
              </a:rPr>
              <a:t>બેંક </a:t>
            </a:r>
            <a:r>
              <a:rPr lang="gu-IN" sz="1600" dirty="0" smtClean="0"/>
              <a:t>- સ્પર્ધાત્મક ભાવે બાંધકામ સામગ્રી પુરી પાડવા માટેના </a:t>
            </a:r>
            <a:r>
              <a:rPr lang="gu-IN" sz="1600" dirty="0" smtClean="0"/>
              <a:t>પ્રયાસો કરવામાં આવ્યા </a:t>
            </a:r>
            <a:r>
              <a:rPr lang="gu-IN" sz="1600" dirty="0" smtClean="0"/>
              <a:t>નથી કે કોઈપણ </a:t>
            </a:r>
            <a:r>
              <a:rPr lang="gu-IN" sz="1600" dirty="0" smtClean="0"/>
              <a:t>જિલ્લાઓમાં મટિરિયલ બેંકની સ્થાપના કરવામાં </a:t>
            </a:r>
            <a:r>
              <a:rPr lang="gu-IN" sz="1600" dirty="0" smtClean="0"/>
              <a:t>આવેલ નથી.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</a:rPr>
              <a:t>મકાનોની ચકાસણી - </a:t>
            </a:r>
            <a:r>
              <a:rPr lang="gu-IN" sz="1600" dirty="0" smtClean="0"/>
              <a:t>તાલુકા સ્તરના ૧૦ </a:t>
            </a:r>
            <a:r>
              <a:rPr lang="gu-IN" sz="1600" dirty="0" smtClean="0"/>
              <a:t>ટકા </a:t>
            </a:r>
            <a:r>
              <a:rPr lang="gu-IN" sz="1600" dirty="0" smtClean="0"/>
              <a:t>અને </a:t>
            </a:r>
            <a:r>
              <a:rPr lang="gu-IN" sz="1600" dirty="0" smtClean="0"/>
              <a:t>જિલ્લા સ્તરના </a:t>
            </a:r>
            <a:r>
              <a:rPr lang="gu-IN" sz="1600" dirty="0" smtClean="0"/>
              <a:t>૦૧ </a:t>
            </a:r>
            <a:r>
              <a:rPr lang="gu-IN" sz="1600" dirty="0" smtClean="0"/>
              <a:t>ટકા અધિકારીઓએ </a:t>
            </a:r>
            <a:r>
              <a:rPr lang="gu-IN" sz="1600" dirty="0" smtClean="0"/>
              <a:t>મકાનોનું </a:t>
            </a:r>
            <a:r>
              <a:rPr lang="gu-IN" sz="1600" dirty="0" smtClean="0"/>
              <a:t>નિરીક્ષણ કરવું </a:t>
            </a:r>
            <a:r>
              <a:rPr lang="gu-IN" sz="1600" dirty="0" smtClean="0"/>
              <a:t>જોઈએ જેના કોઇ રેકર્ડ જોવા મળેલ નથી.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b="1" dirty="0" smtClean="0">
                <a:solidFill>
                  <a:srgbClr val="C00000"/>
                </a:solidFill>
              </a:rPr>
              <a:t>સામાજિક ઓડિટ </a:t>
            </a:r>
            <a:r>
              <a:rPr lang="gu-IN" sz="1600" b="1" dirty="0" smtClean="0">
                <a:solidFill>
                  <a:srgbClr val="C00000"/>
                </a:solidFill>
              </a:rPr>
              <a:t>- </a:t>
            </a:r>
            <a:r>
              <a:rPr lang="gu-IN" sz="1600" dirty="0" smtClean="0"/>
              <a:t>ઓડિટમાં </a:t>
            </a:r>
            <a:r>
              <a:rPr lang="gu-IN" sz="1600" dirty="0" smtClean="0"/>
              <a:t>જણાયું હતું કે </a:t>
            </a:r>
            <a:r>
              <a:rPr lang="gu-IN" sz="1600" dirty="0" smtClean="0"/>
              <a:t>સામાજિક </a:t>
            </a:r>
            <a:r>
              <a:rPr lang="gu-IN" sz="1600" dirty="0" smtClean="0"/>
              <a:t>ઓડિટ હાથ ધરવા માટે </a:t>
            </a:r>
            <a:r>
              <a:rPr lang="gu-IN" sz="1600" dirty="0" smtClean="0"/>
              <a:t>કોઈ </a:t>
            </a:r>
            <a:r>
              <a:rPr lang="gu-IN" sz="1600" dirty="0" smtClean="0"/>
              <a:t>પગલાં લેવામાં આવ્યાં નથી </a:t>
            </a:r>
            <a:endParaRPr lang="en-IN" sz="1600" dirty="0"/>
          </a:p>
        </p:txBody>
      </p:sp>
    </p:spTree>
    <p:extLst>
      <p:ext uri="{BB962C8B-B14F-4D97-AF65-F5344CB8AC3E}">
        <p14:creationId xmlns="" xmlns:p14="http://schemas.microsoft.com/office/powerpoint/2010/main" val="14903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92B4BD-BFC2-8496-72AC-23947B042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609600"/>
          </a:xfrm>
        </p:spPr>
        <p:txBody>
          <a:bodyPr>
            <a:noAutofit/>
          </a:bodyPr>
          <a:lstStyle/>
          <a:p>
            <a:r>
              <a:rPr lang="gu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સેમ્પલ તરીકે લીધેલ જિલ્લા </a:t>
            </a:r>
            <a:r>
              <a:rPr lang="gu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અને તાલુકા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EBF5EBDC-3B3F-DFA0-EED8-56345D5E53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1012" y="1368029"/>
          <a:ext cx="8718416" cy="4340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147">
                  <a:extLst>
                    <a:ext uri="{9D8B030D-6E8A-4147-A177-3AD203B41FA5}">
                      <a16:colId xmlns="" xmlns:a16="http://schemas.microsoft.com/office/drawing/2014/main" val="312860399"/>
                    </a:ext>
                  </a:extLst>
                </a:gridCol>
                <a:gridCol w="3112407">
                  <a:extLst>
                    <a:ext uri="{9D8B030D-6E8A-4147-A177-3AD203B41FA5}">
                      <a16:colId xmlns="" xmlns:a16="http://schemas.microsoft.com/office/drawing/2014/main" val="3302027389"/>
                    </a:ext>
                  </a:extLst>
                </a:gridCol>
                <a:gridCol w="2808862">
                  <a:extLst>
                    <a:ext uri="{9D8B030D-6E8A-4147-A177-3AD203B41FA5}">
                      <a16:colId xmlns="" xmlns:a16="http://schemas.microsoft.com/office/drawing/2014/main" val="217767556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selected Districts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Selected Taluka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selected GPs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409931073"/>
                  </a:ext>
                </a:extLst>
              </a:tr>
              <a:tr h="568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Arvalli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Bhiloda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Meghraj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rowSpan="10"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GPs </a:t>
                      </a:r>
                    </a:p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(Five GPs from each Taluka)</a:t>
                      </a:r>
                    </a:p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1240 Beneficiaries</a:t>
                      </a:r>
                    </a:p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 Beneficiaries from each GPs)</a:t>
                      </a:r>
                    </a:p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Physical Verification 1240 house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 Beneficiaries from each GPs)</a:t>
                      </a:r>
                    </a:p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99022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Bhavnagar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Gariadhar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Mahuva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Sihor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79501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Bharuch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Ankleshwar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Jambusar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Netrang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675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Chhotaudepur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Kwant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Naswadi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484923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Dahod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Dahod,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Jhalod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Dhanpur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0468887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Gandhinagar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Kalol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Mansa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07543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Jamnagar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Jamnagar,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Lalpur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538308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Morbi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Halvad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Wankaner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48084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Surat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Bardoli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Mandavi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Umerpada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06085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en-IN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Surendranagar</a:t>
                      </a: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Chotila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Dasada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Limbdi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3988234"/>
                  </a:ext>
                </a:extLst>
              </a:tr>
              <a:tr h="342900">
                <a:tc gridSpan="3">
                  <a:txBody>
                    <a:bodyPr/>
                    <a:lstStyle/>
                    <a:p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95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558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3563"/>
            <a:ext cx="8229600" cy="503237"/>
          </a:xfrm>
        </p:spPr>
        <p:txBody>
          <a:bodyPr>
            <a:noAutofit/>
          </a:bodyPr>
          <a:lstStyle/>
          <a:p>
            <a:r>
              <a:rPr lang="gu-IN" sz="2000" b="1" dirty="0" smtClean="0">
                <a:latin typeface="Times New Roman" pitchFamily="18" charset="0"/>
                <a:cs typeface="Times New Roman" pitchFamily="18" charset="0"/>
              </a:rPr>
              <a:t>ઓડિટનું કાર્યક્ષેત્ર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ઓડિટમાં વિગતવાર ચકાસણી માટે ૧૦ જિલ્લાઓ, ૨૫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તાલુકા અને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૧૨૫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GP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અને લાભાર્થી સર્વેક્ષણ માટે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૧,૨૪૦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લાભાર્થીઓની પસંદગી કરવામાં આવી હતી.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પીએમએવાય-જી નું ઓલ ઈન્ડિયા પરફોર્મન્સ ઓડિટ ડિસેમ્બર ૨૦૨૨ થી એપ્રિલ ૨૦૨૩ દરમિયાન કરવામાં આવ્યું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હતું.  </a:t>
            </a:r>
            <a:endParaRPr lang="gu-IN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૨૦૧૭ - ૧૮ થી ૨૦૨૧ – ૨૨ ના સમયગાળા માટે સીઆરડી, ડીઆરડીએ અને ટીડીઓના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રેકર્ડની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તપાસ કરવામાં આવી હતી.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r>
              <a:rPr lang="gu-IN" sz="2200" b="1" dirty="0" smtClean="0">
                <a:latin typeface="Times New Roman" pitchFamily="18" charset="0"/>
                <a:cs typeface="Times New Roman" pitchFamily="18" charset="0"/>
              </a:rPr>
              <a:t>ઓડિટ </a:t>
            </a:r>
            <a:r>
              <a:rPr lang="gu-IN" sz="2200" b="1" dirty="0" smtClean="0">
                <a:latin typeface="Times New Roman" pitchFamily="18" charset="0"/>
                <a:cs typeface="Times New Roman" pitchFamily="18" charset="0"/>
              </a:rPr>
              <a:t>તારણો-આયોજન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3124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વાર્ષિક કાર્ય યોજના (</a:t>
            </a:r>
            <a:r>
              <a:rPr lang="en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AAP) </a:t>
            </a:r>
            <a:r>
              <a:rPr lang="gu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ની </a:t>
            </a:r>
            <a:r>
              <a:rPr lang="gu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તૈયારી</a:t>
            </a:r>
            <a:r>
              <a:rPr lang="en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endParaRPr lang="en-IN" sz="1700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457200" lvl="1" indent="-3429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gu-IN" sz="1700" dirty="0" smtClean="0">
                <a:latin typeface="Times New Roman" panose="02020603050405020304" pitchFamily="18" charset="0"/>
                <a:cs typeface="Times New Roman" pitchFamily="18" charset="0"/>
              </a:rPr>
              <a:t>2017-23 દરમિયાન પસંદ કરેલા </a:t>
            </a:r>
            <a:r>
              <a:rPr lang="gu-IN" sz="1700" dirty="0" smtClean="0">
                <a:latin typeface="Times New Roman" panose="02020603050405020304" pitchFamily="18" charset="0"/>
                <a:cs typeface="Times New Roman" pitchFamily="18" charset="0"/>
              </a:rPr>
              <a:t>જિલ્લાઓ / બ્લોકોમાં</a:t>
            </a:r>
            <a:r>
              <a:rPr lang="gu-IN" sz="1700" b="1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gu-IN" sz="1700" dirty="0" smtClean="0">
                <a:latin typeface="Times New Roman" panose="02020603050405020304" pitchFamily="18" charset="0"/>
                <a:cs typeface="Times New Roman" pitchFamily="18" charset="0"/>
              </a:rPr>
              <a:t>વાર્ષિક કાર્ય યોજના (</a:t>
            </a:r>
            <a:r>
              <a:rPr lang="en-IN" sz="1700" dirty="0" smtClean="0">
                <a:latin typeface="Times New Roman" panose="02020603050405020304" pitchFamily="18" charset="0"/>
                <a:cs typeface="Times New Roman" pitchFamily="18" charset="0"/>
              </a:rPr>
              <a:t>AAP)</a:t>
            </a:r>
            <a:r>
              <a:rPr lang="gu-IN" sz="1700" dirty="0" smtClean="0">
                <a:latin typeface="Times New Roman" panose="02020603050405020304" pitchFamily="18" charset="0"/>
                <a:cs typeface="Times New Roman" pitchFamily="18" charset="0"/>
              </a:rPr>
              <a:t> તૈયાર કરવામાં </a:t>
            </a:r>
            <a:r>
              <a:rPr lang="gu-IN" sz="1700" dirty="0" smtClean="0">
                <a:latin typeface="Times New Roman" panose="02020603050405020304" pitchFamily="18" charset="0"/>
                <a:cs typeface="Times New Roman" pitchFamily="18" charset="0"/>
              </a:rPr>
              <a:t>આવેલ નહોતા. </a:t>
            </a:r>
            <a:endParaRPr lang="en-IN" sz="1700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114300" lvl="1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gu-IN" sz="17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7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જમીન વિહોણા લાભાર્થીઓને જમીનની </a:t>
            </a:r>
            <a:r>
              <a:rPr lang="gu-IN" sz="17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ઉપલબ્ધતા </a:t>
            </a:r>
            <a:r>
              <a:rPr lang="en-IN" sz="1700" b="1" i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7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૨૨૭૧ જમીનવિહોણા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લાભાર્થીઓમાંથી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૯૧૦ (૪૦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ટકા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ને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જમીન આપવામાં આવી હતી. બાકીના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૧૩૬૧ લાભાર્થીઓને જમીન </a:t>
            </a:r>
            <a:r>
              <a:rPr lang="gu-IN" sz="17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મળી શકી ન હતી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004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7DD34D-CDD2-DB6C-DE61-D6CAB3A8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નાણાકીય 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29997C-EAAB-A910-830E-FEABE24F1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257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કેન્દ્રીય શેર રિલીઝ કરવામાં વિલંબ</a:t>
            </a:r>
            <a:endParaRPr lang="en-US" sz="1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વર્ષ </a:t>
            </a:r>
            <a:r>
              <a:rPr lang="gu-IN" sz="1600" dirty="0" smtClean="0">
                <a:latin typeface="Times New Roman"/>
                <a:ea typeface="Times New Roman"/>
              </a:rPr>
              <a:t>૨૦૧૭ – ૨૨ દરમિયાન</a:t>
            </a:r>
            <a:r>
              <a:rPr lang="gu-IN" sz="1600" dirty="0" smtClean="0">
                <a:latin typeface="Times New Roman"/>
                <a:ea typeface="Times New Roman"/>
              </a:rPr>
              <a:t>, ભારત સરકાર દ્વારા </a:t>
            </a: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હેઠળ 20 હપ્તાઓમાં કુલ </a:t>
            </a:r>
            <a:r>
              <a:rPr lang="en-US" sz="1600" dirty="0" smtClean="0">
                <a:latin typeface="Times New Roman"/>
                <a:ea typeface="Times New Roman"/>
              </a:rPr>
              <a:t>₹</a:t>
            </a:r>
            <a:r>
              <a:rPr lang="gu-IN" sz="1600" dirty="0" smtClean="0">
                <a:latin typeface="Times New Roman"/>
                <a:ea typeface="Times New Roman"/>
              </a:rPr>
              <a:t>. ૧૯૪૭.૮૩ કરોડની </a:t>
            </a:r>
            <a:r>
              <a:rPr lang="gu-IN" sz="1600" dirty="0" smtClean="0">
                <a:latin typeface="Times New Roman"/>
                <a:ea typeface="Times New Roman"/>
              </a:rPr>
              <a:t>ગ્રાન્ટ </a:t>
            </a:r>
            <a:r>
              <a:rPr lang="gu-IN" sz="1600" dirty="0" smtClean="0">
                <a:latin typeface="Times New Roman"/>
                <a:ea typeface="Times New Roman"/>
              </a:rPr>
              <a:t>રીલીજ કરવામાં </a:t>
            </a:r>
            <a:r>
              <a:rPr lang="gu-IN" sz="1600" dirty="0" smtClean="0">
                <a:latin typeface="Times New Roman"/>
                <a:ea typeface="Times New Roman"/>
              </a:rPr>
              <a:t>આવી હતી</a:t>
            </a:r>
            <a:r>
              <a:rPr lang="gu-IN" sz="1600" dirty="0" smtClean="0">
                <a:latin typeface="Times New Roman"/>
                <a:ea typeface="Times New Roman"/>
              </a:rPr>
              <a:t>. </a:t>
            </a:r>
            <a:r>
              <a:rPr lang="en-US" sz="1600" dirty="0" smtClean="0">
                <a:latin typeface="Times New Roman"/>
                <a:ea typeface="Times New Roman"/>
              </a:rPr>
              <a:t>₹.</a:t>
            </a:r>
            <a:r>
              <a:rPr lang="gu-IN" sz="1600" dirty="0" smtClean="0">
                <a:latin typeface="Times New Roman"/>
                <a:ea typeface="Times New Roman"/>
              </a:rPr>
              <a:t> ૧૧૦૨.૧૪ કરોડનું </a:t>
            </a:r>
            <a:r>
              <a:rPr lang="gu-IN" sz="1600" dirty="0" smtClean="0">
                <a:latin typeface="Times New Roman"/>
                <a:ea typeface="Times New Roman"/>
              </a:rPr>
              <a:t>કેન્દ્રીય ભંડોળ </a:t>
            </a:r>
            <a:r>
              <a:rPr lang="en-US" sz="1600" dirty="0" smtClean="0">
                <a:latin typeface="Times New Roman"/>
                <a:ea typeface="Times New Roman"/>
              </a:rPr>
              <a:t>CRD</a:t>
            </a:r>
            <a:r>
              <a:rPr lang="gu-IN" sz="1600" dirty="0" smtClean="0">
                <a:latin typeface="Times New Roman"/>
                <a:ea typeface="Times New Roman"/>
              </a:rPr>
              <a:t> ના </a:t>
            </a:r>
            <a:r>
              <a:rPr lang="en-US" sz="1600" dirty="0" smtClean="0">
                <a:latin typeface="Times New Roman"/>
                <a:ea typeface="Times New Roman"/>
              </a:rPr>
              <a:t>SNA </a:t>
            </a:r>
            <a:r>
              <a:rPr lang="gu-IN" sz="1600" dirty="0" smtClean="0">
                <a:latin typeface="Times New Roman"/>
                <a:ea typeface="Times New Roman"/>
              </a:rPr>
              <a:t>ખાતામાં ત્રણ દિવસની નિર્ધારિત મર્યાદા કરતાં </a:t>
            </a:r>
            <a:r>
              <a:rPr lang="gu-IN" sz="1600" dirty="0" smtClean="0">
                <a:latin typeface="Times New Roman"/>
                <a:ea typeface="Times New Roman"/>
              </a:rPr>
              <a:t>૦૮ થી ૧૫૩ દિવસ </a:t>
            </a:r>
            <a:r>
              <a:rPr lang="gu-IN" sz="1600" dirty="0" smtClean="0">
                <a:latin typeface="Times New Roman"/>
                <a:ea typeface="Times New Roman"/>
              </a:rPr>
              <a:t>સુધીના </a:t>
            </a:r>
            <a:r>
              <a:rPr lang="gu-IN" sz="1600" dirty="0" smtClean="0">
                <a:latin typeface="Times New Roman"/>
                <a:ea typeface="Times New Roman"/>
              </a:rPr>
              <a:t>વિલંબથી ટ્રાન્સફર </a:t>
            </a:r>
            <a:r>
              <a:rPr lang="gu-IN" sz="1600" dirty="0" smtClean="0">
                <a:latin typeface="Times New Roman"/>
                <a:ea typeface="Times New Roman"/>
              </a:rPr>
              <a:t>કરવામાં આવ્યું હતું.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gu-IN" sz="1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અપૂર્ણ </a:t>
            </a:r>
            <a:r>
              <a:rPr lang="gu-IN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નાણાકીય </a:t>
            </a:r>
            <a:r>
              <a:rPr lang="gu-IN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સમાધાન</a:t>
            </a:r>
            <a:endParaRPr lang="en-US" sz="1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ઓડિટએ અવલોકન કર્યું હતું કે 2017-18 થી 2021-22 દરમિયાન પ્રોગ્રામ ફંડ અને વહીવટી ભંડોળ બંનેના કિસ્સામાં પાછલા વર્ષનું બંધ બેલેન્સ ચાલુ વર્ષના ઓપનિંગ બેલેન્સ સાથે મેળ ખાતું નથી.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3200" dirty="0">
              <a:latin typeface="Times New Roman"/>
              <a:ea typeface="Times New Roman"/>
              <a:cs typeface="Mangal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984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788CE-D5F7-5DB9-F0FB-7EB7E6431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4963"/>
            <a:ext cx="8229600" cy="579437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નાણાકીય 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2E9C75-8037-2164-7F25-A67D01A3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1"/>
            <a:ext cx="8382000" cy="358139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વહીવટી ગ્રાન્ટમાંથી અનિયમિત ખર્ચ</a:t>
            </a:r>
            <a:r>
              <a:rPr lang="gu-IN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gu-IN" sz="11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દાહોદ જિલ્લામાં, </a:t>
            </a:r>
            <a:r>
              <a:rPr lang="en-US" sz="1600" dirty="0" smtClean="0">
                <a:latin typeface="Times New Roman"/>
                <a:ea typeface="Times New Roman"/>
              </a:rPr>
              <a:t>DRDA-</a:t>
            </a:r>
            <a:r>
              <a:rPr lang="gu-IN" sz="1600" dirty="0" smtClean="0">
                <a:latin typeface="Times New Roman"/>
                <a:ea typeface="Times New Roman"/>
              </a:rPr>
              <a:t> ઓફિસ </a:t>
            </a:r>
            <a:r>
              <a:rPr lang="gu-IN" sz="1600" dirty="0" smtClean="0">
                <a:latin typeface="Times New Roman"/>
                <a:ea typeface="Times New Roman"/>
              </a:rPr>
              <a:t>અને કોલ-સેન્ટરોના નવીનીકરણ માટે જિલ્લા વહીવટી ભંડોળમાંથી </a:t>
            </a:r>
            <a:r>
              <a:rPr lang="gu-IN" sz="1600" dirty="0" smtClean="0">
                <a:latin typeface="Times New Roman"/>
                <a:ea typeface="Times New Roman"/>
              </a:rPr>
              <a:t>₹. ૧૦.૮૭ </a:t>
            </a:r>
            <a:r>
              <a:rPr lang="gu-IN" sz="1600" dirty="0" smtClean="0">
                <a:latin typeface="Times New Roman"/>
                <a:ea typeface="Times New Roman"/>
              </a:rPr>
              <a:t>લાખનો અનિયમિત ખર્ચ કરવામાં આવ્યો હતો, જે યોજનાની માર્ગદર્શિકા મુજબ અસ્વીકાર્ય હતો</a:t>
            </a:r>
            <a:r>
              <a:rPr lang="gu-IN" sz="16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gu-IN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ત્રણ યોજનાઓ </a:t>
            </a:r>
            <a:r>
              <a:rPr lang="en-US" sz="1600" dirty="0" smtClean="0">
                <a:latin typeface="Times New Roman"/>
                <a:ea typeface="Times New Roman"/>
              </a:rPr>
              <a:t>PMAY-G, SBM </a:t>
            </a:r>
            <a:r>
              <a:rPr lang="gu-IN" sz="1600" dirty="0" smtClean="0">
                <a:latin typeface="Times New Roman"/>
                <a:ea typeface="Times New Roman"/>
              </a:rPr>
              <a:t>અને </a:t>
            </a:r>
            <a:r>
              <a:rPr lang="en-US" sz="1600" dirty="0" smtClean="0">
                <a:latin typeface="Times New Roman"/>
                <a:ea typeface="Times New Roman"/>
              </a:rPr>
              <a:t>MGNREGA </a:t>
            </a:r>
            <a:r>
              <a:rPr lang="gu-IN" sz="1600" dirty="0" smtClean="0">
                <a:latin typeface="Times New Roman"/>
                <a:ea typeface="Times New Roman"/>
              </a:rPr>
              <a:t>માટે સંયુક્ત રીતે </a:t>
            </a:r>
            <a:r>
              <a:rPr lang="en-US" sz="1600" dirty="0" smtClean="0">
                <a:latin typeface="Times New Roman"/>
                <a:ea typeface="Times New Roman"/>
              </a:rPr>
              <a:t>IEC </a:t>
            </a:r>
            <a:r>
              <a:rPr lang="gu-IN" sz="1600" dirty="0" smtClean="0">
                <a:latin typeface="Times New Roman"/>
                <a:ea typeface="Times New Roman"/>
              </a:rPr>
              <a:t>પ્રવૃત્તિમાં </a:t>
            </a:r>
            <a:r>
              <a:rPr lang="gu-IN" sz="1600" dirty="0" smtClean="0">
                <a:latin typeface="Times New Roman"/>
                <a:ea typeface="Times New Roman"/>
              </a:rPr>
              <a:t>₹. ૬૬.૯૬ લાખનો </a:t>
            </a:r>
            <a:r>
              <a:rPr lang="gu-IN" sz="1600" dirty="0" smtClean="0">
                <a:latin typeface="Times New Roman"/>
                <a:ea typeface="Times New Roman"/>
              </a:rPr>
              <a:t>ખર્ચ કરવામાં આવ્યો હતો. </a:t>
            </a:r>
            <a:r>
              <a:rPr lang="gu-IN" sz="1600" dirty="0" smtClean="0">
                <a:latin typeface="Times New Roman"/>
                <a:ea typeface="Times New Roman"/>
              </a:rPr>
              <a:t>જો કે, સમગ્ર ખર્ચ </a:t>
            </a: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માં </a:t>
            </a:r>
            <a:r>
              <a:rPr lang="gu-IN" sz="1600" dirty="0" smtClean="0">
                <a:latin typeface="Times New Roman"/>
                <a:ea typeface="Times New Roman"/>
              </a:rPr>
              <a:t>ડેબિટ કરવામાં આવ્યો હતો.</a:t>
            </a:r>
            <a:endParaRPr lang="gu-IN" sz="1600" dirty="0" smtClean="0">
              <a:latin typeface="Times New Roman"/>
              <a:ea typeface="Times New Roman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gu-IN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gu-IN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gu-IN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IN" sz="2400" b="1" dirty="0"/>
          </a:p>
        </p:txBody>
      </p:sp>
    </p:spTree>
    <p:extLst>
      <p:ext uri="{BB962C8B-B14F-4D97-AF65-F5344CB8AC3E}">
        <p14:creationId xmlns="" xmlns:p14="http://schemas.microsoft.com/office/powerpoint/2010/main" val="1066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729"/>
            <a:ext cx="8229600" cy="514071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471"/>
            <a:ext cx="8229600" cy="596292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600"/>
              </a:spcBef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</a:rPr>
              <a:t>લાભાર્થીઓએ વિવિધ યોજનાઓ હેઠળ લાભ લીધો </a:t>
            </a: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</a:rPr>
              <a:t>હતો</a:t>
            </a:r>
          </a:p>
          <a:p>
            <a:pPr marL="0" lvl="0" indent="0" algn="just">
              <a:lnSpc>
                <a:spcPct val="115000"/>
              </a:lnSpc>
              <a:spcBef>
                <a:spcPts val="600"/>
              </a:spcBef>
              <a:buNone/>
            </a:pPr>
            <a:endParaRPr lang="gu-IN" sz="400" b="1" dirty="0" smtClean="0">
              <a:solidFill>
                <a:prstClr val="black"/>
              </a:solidFill>
              <a:latin typeface="Times New Roman" pitchFamily="18" charset="0"/>
              <a:ea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બે </a:t>
            </a:r>
            <a:r>
              <a:rPr lang="gu-IN" sz="1600" dirty="0" smtClean="0">
                <a:latin typeface="Times New Roman"/>
                <a:ea typeface="Times New Roman"/>
              </a:rPr>
              <a:t>સેમ્પલ જિલ્લાઓમાં</a:t>
            </a:r>
            <a:r>
              <a:rPr lang="gu-IN" sz="1600" dirty="0" smtClean="0">
                <a:latin typeface="Times New Roman"/>
                <a:ea typeface="Times New Roman"/>
              </a:rPr>
              <a:t>, </a:t>
            </a:r>
            <a:r>
              <a:rPr lang="gu-IN" sz="1600" dirty="0" smtClean="0">
                <a:latin typeface="Times New Roman"/>
                <a:ea typeface="Times New Roman"/>
              </a:rPr>
              <a:t>૨૪ લાભાર્થીઓ (૦૬ - જામનગર </a:t>
            </a:r>
            <a:r>
              <a:rPr lang="gu-IN" sz="1600" dirty="0" smtClean="0">
                <a:latin typeface="Times New Roman"/>
                <a:ea typeface="Times New Roman"/>
              </a:rPr>
              <a:t>અને </a:t>
            </a:r>
            <a:r>
              <a:rPr lang="gu-IN" sz="1600" dirty="0" smtClean="0">
                <a:latin typeface="Times New Roman"/>
                <a:ea typeface="Times New Roman"/>
              </a:rPr>
              <a:t>૧૮ સુરત</a:t>
            </a:r>
            <a:r>
              <a:rPr lang="gu-IN" sz="1600" dirty="0" smtClean="0">
                <a:latin typeface="Times New Roman"/>
                <a:ea typeface="Times New Roman"/>
              </a:rPr>
              <a:t>) એ </a:t>
            </a: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તેમજ </a:t>
            </a:r>
            <a:r>
              <a:rPr lang="en-US" sz="1600" dirty="0" smtClean="0">
                <a:latin typeface="Times New Roman"/>
                <a:ea typeface="Times New Roman"/>
              </a:rPr>
              <a:t>PMAY-U </a:t>
            </a:r>
            <a:r>
              <a:rPr lang="gu-IN" sz="1600" dirty="0" smtClean="0">
                <a:latin typeface="Times New Roman"/>
                <a:ea typeface="Times New Roman"/>
              </a:rPr>
              <a:t>બંને યોજનાઓ હેઠળ બેવડા લાભ </a:t>
            </a:r>
            <a:r>
              <a:rPr lang="gu-IN" sz="1600" dirty="0" smtClean="0">
                <a:latin typeface="Times New Roman"/>
                <a:ea typeface="Times New Roman"/>
              </a:rPr>
              <a:t>મેળવ્યા હતા</a:t>
            </a:r>
            <a:r>
              <a:rPr lang="gu-IN" sz="1600" dirty="0" smtClean="0">
                <a:latin typeface="Times New Roman"/>
                <a:ea typeface="Times New Roman"/>
              </a:rPr>
              <a:t>.</a:t>
            </a:r>
            <a:endParaRPr lang="gu-IN" sz="1600" dirty="0" smtClean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ચાર નમૂના લેવામાં આવેલા જિલ્લાઓમાં, </a:t>
            </a: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હેઠળ </a:t>
            </a:r>
            <a:r>
              <a:rPr lang="gu-IN" sz="1600" dirty="0" smtClean="0">
                <a:latin typeface="Times New Roman"/>
                <a:ea typeface="Times New Roman"/>
              </a:rPr>
              <a:t>૫૯૪ લાભાર્થીઓને અન્ય આવાસ </a:t>
            </a:r>
            <a:r>
              <a:rPr lang="gu-IN" sz="1600" dirty="0" smtClean="0">
                <a:latin typeface="Times New Roman"/>
                <a:ea typeface="Times New Roman"/>
              </a:rPr>
              <a:t>યોજનાઓ જેવી કે સરદાર આવાસ યોજના, પંડિત દિન દયાળ </a:t>
            </a:r>
            <a:r>
              <a:rPr lang="gu-IN" sz="1600" dirty="0" smtClean="0">
                <a:latin typeface="Times New Roman"/>
                <a:ea typeface="Times New Roman"/>
              </a:rPr>
              <a:t>આવાસ યોજના</a:t>
            </a:r>
            <a:r>
              <a:rPr lang="gu-IN" sz="1600" dirty="0" smtClean="0">
                <a:latin typeface="Times New Roman"/>
                <a:ea typeface="Times New Roman"/>
              </a:rPr>
              <a:t>, ડૉ. </a:t>
            </a:r>
            <a:r>
              <a:rPr lang="gu-IN" sz="1600" dirty="0" smtClean="0">
                <a:latin typeface="Times New Roman"/>
                <a:ea typeface="Times New Roman"/>
              </a:rPr>
              <a:t>આંબેડકર </a:t>
            </a:r>
            <a:r>
              <a:rPr lang="gu-IN" sz="1600" dirty="0" smtClean="0">
                <a:latin typeface="Times New Roman"/>
                <a:ea typeface="Times New Roman"/>
              </a:rPr>
              <a:t>આવાસ યોજના વગેરેનો બેવડો લાભ મળ્યો </a:t>
            </a:r>
            <a:r>
              <a:rPr lang="gu-IN" sz="1600" dirty="0" smtClean="0">
                <a:latin typeface="Times New Roman"/>
                <a:ea typeface="Times New Roman"/>
              </a:rPr>
              <a:t>છે.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None/>
            </a:pPr>
            <a:endParaRPr lang="gu-IN" sz="9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</a:rPr>
              <a:t>જિલ્લાવાર વિગતો નીચે કોષ્ટકમાં આપવામાં આવી છે.</a:t>
            </a:r>
            <a:endParaRPr lang="en-US" sz="1800" b="1" dirty="0" smtClean="0">
              <a:solidFill>
                <a:srgbClr val="C00000"/>
              </a:solidFill>
              <a:latin typeface="Times New Roman" pitchFamily="18" charset="0"/>
              <a:ea typeface="Times New Roman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3FCC8B64-6E44-BABD-92F8-CFE7B4618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8078617"/>
              </p:ext>
            </p:extLst>
          </p:nvPr>
        </p:nvGraphicFramePr>
        <p:xfrm>
          <a:off x="1752600" y="4038602"/>
          <a:ext cx="5486400" cy="259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3258562619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3030514749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116682861"/>
                    </a:ext>
                  </a:extLst>
                </a:gridCol>
              </a:tblGrid>
              <a:tr h="489573">
                <a:tc>
                  <a:txBody>
                    <a:bodyPr/>
                    <a:lstStyle/>
                    <a:p>
                      <a:pPr algn="ctr"/>
                      <a:r>
                        <a:rPr lang="gu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ક્રમ </a:t>
                      </a:r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gu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જિલ્લાનું નામ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gu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લાભાર્થીઓની સંખ્યા 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79129143"/>
                  </a:ext>
                </a:extLst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૧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છોટા ઉદેપુર 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૦૪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56081748"/>
                  </a:ext>
                </a:extLst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૨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દાહોદ 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૫૮૭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59507413"/>
                  </a:ext>
                </a:extLst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૩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જામનગર 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૦૧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17484938"/>
                  </a:ext>
                </a:extLst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૪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સુરત 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૦૨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83796329"/>
                  </a:ext>
                </a:extLst>
              </a:tr>
              <a:tr h="420245">
                <a:tc>
                  <a:txBody>
                    <a:bodyPr/>
                    <a:lstStyle/>
                    <a:p>
                      <a:pPr algn="ctr"/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કુલ 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gu-IN" sz="1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૫૯૪</a:t>
                      </a:r>
                      <a:endParaRPr lang="en-IN" sz="18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1365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757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3124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</a:rPr>
              <a:t>પ્રથમ હપ્તાની ચુકવણીમાં </a:t>
            </a: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</a:rPr>
              <a:t>વિલંબ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IN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માં લાભાર્થીઓને પ્રથમ હપ્તાની </a:t>
            </a:r>
            <a:r>
              <a:rPr lang="gu-IN" sz="1600" dirty="0" smtClean="0">
                <a:latin typeface="Times New Roman"/>
                <a:ea typeface="Times New Roman"/>
              </a:rPr>
              <a:t>ચુકવણી </a:t>
            </a:r>
            <a:r>
              <a:rPr lang="gu-IN" sz="1600" dirty="0" smtClean="0">
                <a:latin typeface="Times New Roman"/>
                <a:ea typeface="Times New Roman"/>
              </a:rPr>
              <a:t>મંજૂરી તારીખના </a:t>
            </a:r>
            <a:r>
              <a:rPr lang="gu-IN" sz="1600" dirty="0" smtClean="0">
                <a:latin typeface="Times New Roman"/>
                <a:ea typeface="Times New Roman"/>
              </a:rPr>
              <a:t>સાત દિવસની અંદર કરવી જોઈએ.</a:t>
            </a:r>
            <a:endParaRPr lang="gu-IN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૧,૨૪૦ ચકાસાયેલ </a:t>
            </a:r>
            <a:r>
              <a:rPr lang="gu-IN" sz="1600" dirty="0" smtClean="0">
                <a:latin typeface="Times New Roman"/>
                <a:ea typeface="Times New Roman"/>
              </a:rPr>
              <a:t>લાભાર્થીઓમાં, </a:t>
            </a:r>
            <a:r>
              <a:rPr lang="gu-IN" sz="1600" dirty="0" smtClean="0">
                <a:latin typeface="Times New Roman"/>
                <a:ea typeface="Times New Roman"/>
              </a:rPr>
              <a:t>૧,૧૪૦ લાભાર્થીઓને </a:t>
            </a:r>
            <a:r>
              <a:rPr lang="gu-IN" sz="1600" dirty="0" smtClean="0">
                <a:latin typeface="Times New Roman"/>
                <a:ea typeface="Times New Roman"/>
              </a:rPr>
              <a:t>પ્રથમ હપ્તો ચૂકવવામાં આવ્યો હતો. </a:t>
            </a:r>
            <a:r>
              <a:rPr lang="gu-IN" sz="1600" dirty="0" smtClean="0">
                <a:latin typeface="Times New Roman"/>
                <a:ea typeface="Times New Roman"/>
              </a:rPr>
              <a:t>જે પૈકી ૯૬ </a:t>
            </a:r>
            <a:r>
              <a:rPr lang="gu-IN" sz="1600" dirty="0" smtClean="0">
                <a:latin typeface="Times New Roman"/>
                <a:ea typeface="Times New Roman"/>
              </a:rPr>
              <a:t>લાભાર્થીઓને </a:t>
            </a:r>
            <a:r>
              <a:rPr lang="gu-IN" sz="1600" dirty="0" smtClean="0">
                <a:latin typeface="Times New Roman"/>
                <a:ea typeface="Times New Roman"/>
              </a:rPr>
              <a:t>પ્રથમ </a:t>
            </a:r>
            <a:r>
              <a:rPr lang="gu-IN" sz="1600" dirty="0" smtClean="0">
                <a:latin typeface="Times New Roman"/>
                <a:ea typeface="Times New Roman"/>
              </a:rPr>
              <a:t>હપ્તો </a:t>
            </a:r>
            <a:r>
              <a:rPr lang="gu-IN" sz="1600" dirty="0" smtClean="0">
                <a:latin typeface="Times New Roman"/>
                <a:ea typeface="Times New Roman"/>
              </a:rPr>
              <a:t>૦૧ </a:t>
            </a:r>
            <a:r>
              <a:rPr lang="gu-IN" sz="1600" dirty="0" smtClean="0">
                <a:latin typeface="Times New Roman"/>
                <a:ea typeface="Times New Roman"/>
              </a:rPr>
              <a:t>દિવસ </a:t>
            </a:r>
            <a:r>
              <a:rPr lang="gu-IN" sz="1600" dirty="0" smtClean="0">
                <a:latin typeface="Times New Roman"/>
                <a:ea typeface="Times New Roman"/>
              </a:rPr>
              <a:t>થી ૧૯૪૫ દિવસના </a:t>
            </a:r>
            <a:r>
              <a:rPr lang="gu-IN" sz="1600" dirty="0" smtClean="0">
                <a:latin typeface="Times New Roman"/>
                <a:ea typeface="Times New Roman"/>
              </a:rPr>
              <a:t>વિલંબ સાથે પૂરો પાડવામાં આવ્યો હતો.</a:t>
            </a:r>
            <a:endParaRPr lang="en-IN" sz="1600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IN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9606151"/>
              </p:ext>
            </p:extLst>
          </p:nvPr>
        </p:nvGraphicFramePr>
        <p:xfrm>
          <a:off x="609600" y="4163607"/>
          <a:ext cx="8077200" cy="1856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58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58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47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349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11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effectLst/>
                          <a:latin typeface="Times New Roman" pitchFamily="18" charset="0"/>
                          <a:cs typeface="+mn-cs"/>
                        </a:rPr>
                        <a:t>વિગત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effectLst/>
                          <a:latin typeface="Times New Roman" pitchFamily="18" charset="0"/>
                          <a:cs typeface="+mn-cs"/>
                        </a:rPr>
                        <a:t>૧૮૦ દિવસ સુધી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effectLst/>
                          <a:latin typeface="Times New Roman" pitchFamily="18" charset="0"/>
                          <a:cs typeface="+mn-cs"/>
                        </a:rPr>
                        <a:t>૧૮૧ થી ૩૬૫ દિવસ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effectLst/>
                          <a:latin typeface="Times New Roman" pitchFamily="18" charset="0"/>
                          <a:cs typeface="+mn-cs"/>
                        </a:rPr>
                        <a:t>૩૬૫ દિવસથી વધુ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effectLst/>
                          <a:latin typeface="Times New Roman" pitchFamily="18" charset="0"/>
                          <a:cs typeface="+mn-cs"/>
                        </a:rPr>
                        <a:t>કુલ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લાભાર્થી સંખ્યા 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૮૭૫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૧૦૧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૨૦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૯૯૬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9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ટકા 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૮૮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૧૦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૦૨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+mn-cs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4129"/>
            <a:ext cx="8229600" cy="514071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26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610600" cy="289560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અંતિમ હપ્તાની ચુકવણીમાં </a:t>
            </a: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વિલંબ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IN" sz="1600" dirty="0" smtClean="0">
                <a:latin typeface="Times New Roman"/>
                <a:ea typeface="Times New Roman"/>
              </a:rPr>
              <a:t>FFI </a:t>
            </a:r>
            <a:r>
              <a:rPr lang="gu-IN" sz="1600" dirty="0" smtClean="0">
                <a:latin typeface="Times New Roman"/>
                <a:ea typeface="Times New Roman"/>
              </a:rPr>
              <a:t>મુજબ, અંતિમ હપ્તાની ચૂકવણી ઘર પૂર્ણ થવા પર થવી જોઈએ</a:t>
            </a:r>
            <a:r>
              <a:rPr lang="gu-IN" sz="1600" dirty="0" smtClean="0">
                <a:latin typeface="Times New Roman"/>
                <a:ea typeface="Times New Roman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latin typeface="Times New Roman"/>
                <a:ea typeface="Times New Roman"/>
              </a:rPr>
              <a:t>૧,૨૪૦ ચકાસાયેલ </a:t>
            </a:r>
            <a:r>
              <a:rPr lang="gu-IN" sz="1600" dirty="0" smtClean="0">
                <a:latin typeface="Times New Roman"/>
                <a:ea typeface="Times New Roman"/>
              </a:rPr>
              <a:t>લાભાર્થીઓના કેસોમાંથી, </a:t>
            </a:r>
            <a:r>
              <a:rPr lang="gu-IN" sz="1600" dirty="0" smtClean="0">
                <a:latin typeface="Times New Roman"/>
                <a:ea typeface="Times New Roman"/>
              </a:rPr>
              <a:t>૧,૦૧૯ મકાનો </a:t>
            </a:r>
            <a:r>
              <a:rPr lang="gu-IN" sz="1600" dirty="0" smtClean="0">
                <a:latin typeface="Times New Roman"/>
                <a:ea typeface="Times New Roman"/>
              </a:rPr>
              <a:t>જીઓ-ટેગ કરેલા હતા. </a:t>
            </a:r>
            <a:endParaRPr lang="gu-IN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latin typeface="Times New Roman"/>
                <a:ea typeface="Times New Roman"/>
              </a:rPr>
              <a:t>આ ૧,૦૧૯</a:t>
            </a:r>
            <a:r>
              <a:rPr lang="gu-IN" sz="1600" dirty="0" smtClean="0">
                <a:latin typeface="Times New Roman"/>
                <a:ea typeface="Times New Roman"/>
              </a:rPr>
              <a:t> </a:t>
            </a:r>
            <a:r>
              <a:rPr lang="gu-IN" sz="1600" dirty="0" smtClean="0">
                <a:latin typeface="Times New Roman"/>
                <a:ea typeface="Times New Roman"/>
              </a:rPr>
              <a:t>પૂર્ણ થયેલા મકાનોમાંથી </a:t>
            </a:r>
            <a:r>
              <a:rPr lang="gu-IN" sz="1600" dirty="0" smtClean="0">
                <a:latin typeface="Times New Roman"/>
                <a:ea typeface="Times New Roman"/>
              </a:rPr>
              <a:t>૮૬૫ લાભાર્થીઓને </a:t>
            </a:r>
            <a:r>
              <a:rPr lang="gu-IN" sz="1600" dirty="0" smtClean="0">
                <a:latin typeface="Times New Roman"/>
                <a:ea typeface="Times New Roman"/>
              </a:rPr>
              <a:t>અંતિમ હપ્તો ચૂકવવામાં આવ્યો હતો. </a:t>
            </a:r>
            <a:r>
              <a:rPr lang="gu-IN" sz="1600" dirty="0" smtClean="0">
                <a:latin typeface="Times New Roman"/>
                <a:ea typeface="Times New Roman"/>
              </a:rPr>
              <a:t>જે પૈકી ૭૯૩ લાભાર્થીઓને છેલ્લો </a:t>
            </a:r>
            <a:r>
              <a:rPr lang="gu-IN" sz="1600" dirty="0" smtClean="0">
                <a:latin typeface="Times New Roman"/>
                <a:ea typeface="Times New Roman"/>
              </a:rPr>
              <a:t>હપ્તો </a:t>
            </a:r>
            <a:r>
              <a:rPr lang="gu-IN" sz="1600" dirty="0" smtClean="0">
                <a:latin typeface="Times New Roman"/>
                <a:ea typeface="Times New Roman"/>
              </a:rPr>
              <a:t>૦૧ દિવસથી ૧,૫૩૬ દિવસના </a:t>
            </a:r>
            <a:r>
              <a:rPr lang="gu-IN" sz="1600" dirty="0" smtClean="0">
                <a:latin typeface="Times New Roman"/>
                <a:ea typeface="Times New Roman"/>
              </a:rPr>
              <a:t>વિલંબ સાથે </a:t>
            </a:r>
            <a:r>
              <a:rPr lang="gu-IN" sz="1600" dirty="0" smtClean="0">
                <a:latin typeface="Times New Roman"/>
                <a:ea typeface="Times New Roman"/>
              </a:rPr>
              <a:t>ચુકવવામાં આવ્યો </a:t>
            </a:r>
            <a:r>
              <a:rPr lang="gu-IN" sz="1600" dirty="0" smtClean="0">
                <a:latin typeface="Times New Roman"/>
                <a:ea typeface="Times New Roman"/>
              </a:rPr>
              <a:t>હતો</a:t>
            </a:r>
            <a:r>
              <a:rPr lang="gu-IN" sz="1600" dirty="0" smtClean="0">
                <a:latin typeface="Times New Roman"/>
                <a:ea typeface="Times New Roman"/>
              </a:rPr>
              <a:t>.</a:t>
            </a:r>
            <a:endParaRPr lang="en-IN" sz="1600" dirty="0">
              <a:latin typeface="Times New Roman"/>
              <a:ea typeface="Times New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7929"/>
            <a:ext cx="8229600" cy="514071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9606151"/>
              </p:ext>
            </p:extLst>
          </p:nvPr>
        </p:nvGraphicFramePr>
        <p:xfrm>
          <a:off x="609600" y="4038599"/>
          <a:ext cx="8077200" cy="190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58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58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47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349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29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વિગત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૧૮૦ દિવસ સુધી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૧૮૧ થી ૩૬૫ દિવસ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૩૬૫ દિવસથી વધુ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કુલ 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લાભાર્થી સંખ્યા 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૬૩૯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૧૦૫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૪૯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૭૯૩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4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ટકા 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૮૧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cs typeface="+mn-cs"/>
                        </a:rPr>
                        <a:t>૧૩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gu-IN" sz="1800" dirty="0" smtClean="0">
                          <a:effectLst/>
                          <a:latin typeface="Times New Roman" pitchFamily="18" charset="0"/>
                          <a:ea typeface="Times New Roman"/>
                          <a:cs typeface="+mn-cs"/>
                        </a:rPr>
                        <a:t>૦૬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+mn-cs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415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4953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/>
                <a:ea typeface="Calibri"/>
              </a:rPr>
              <a:t>શૌચાલય </a:t>
            </a:r>
            <a:r>
              <a:rPr lang="gu-IN" sz="1800" b="1" dirty="0" smtClean="0">
                <a:solidFill>
                  <a:srgbClr val="C00000"/>
                </a:solidFill>
                <a:latin typeface="Times New Roman"/>
                <a:ea typeface="Calibri"/>
              </a:rPr>
              <a:t>સહાય ચૂકવવામાં આવી </a:t>
            </a:r>
            <a:r>
              <a:rPr lang="gu-IN" sz="1800" b="1" dirty="0" smtClean="0">
                <a:solidFill>
                  <a:srgbClr val="C00000"/>
                </a:solidFill>
                <a:latin typeface="Times New Roman"/>
                <a:ea typeface="Calibri"/>
              </a:rPr>
              <a:t>નથી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હેઠળ મંજૂર કરાયેલા મકાનો પણ </a:t>
            </a:r>
            <a:r>
              <a:rPr lang="en-US" sz="1600" dirty="0" smtClean="0">
                <a:latin typeface="Times New Roman"/>
                <a:ea typeface="Times New Roman"/>
              </a:rPr>
              <a:t>SBM (G), MGNREGS </a:t>
            </a:r>
            <a:r>
              <a:rPr lang="gu-IN" sz="1600" dirty="0" smtClean="0">
                <a:latin typeface="Times New Roman"/>
                <a:ea typeface="Times New Roman"/>
              </a:rPr>
              <a:t>અથવા ધિરાણના અન્ય કોઈ </a:t>
            </a:r>
            <a:r>
              <a:rPr lang="gu-IN" sz="1600" dirty="0" smtClean="0">
                <a:latin typeface="Times New Roman"/>
                <a:ea typeface="Times New Roman"/>
              </a:rPr>
              <a:t>સ્ત્રોતમાંથી </a:t>
            </a:r>
            <a:r>
              <a:rPr lang="gu-IN" sz="1600" dirty="0" smtClean="0">
                <a:latin typeface="Times New Roman"/>
                <a:ea typeface="Times New Roman"/>
              </a:rPr>
              <a:t>શૌચાલયના નિર્માણ માટે </a:t>
            </a:r>
            <a:r>
              <a:rPr lang="en-US" sz="1600" dirty="0" smtClean="0">
                <a:latin typeface="Times New Roman"/>
                <a:ea typeface="Times New Roman"/>
              </a:rPr>
              <a:t>₹</a:t>
            </a:r>
            <a:r>
              <a:rPr lang="gu-IN" sz="1600" dirty="0" smtClean="0">
                <a:latin typeface="Times New Roman"/>
                <a:ea typeface="Times New Roman"/>
              </a:rPr>
              <a:t> ૧૨,૦૦૦</a:t>
            </a:r>
            <a:r>
              <a:rPr lang="en-US" sz="1600" dirty="0" smtClean="0">
                <a:latin typeface="Times New Roman"/>
                <a:ea typeface="Times New Roman"/>
              </a:rPr>
              <a:t>/-</a:t>
            </a:r>
            <a:r>
              <a:rPr lang="gu-IN" sz="1600" dirty="0" smtClean="0">
                <a:latin typeface="Times New Roman"/>
                <a:ea typeface="Times New Roman"/>
              </a:rPr>
              <a:t> ની </a:t>
            </a:r>
            <a:r>
              <a:rPr lang="gu-IN" sz="1600" dirty="0" smtClean="0">
                <a:latin typeface="Times New Roman"/>
                <a:ea typeface="Times New Roman"/>
              </a:rPr>
              <a:t>સહાય મેળવવાને પાત્ર છે.</a:t>
            </a:r>
            <a:endParaRPr lang="gu-IN" sz="16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ગાંધીનગર જિલ્લામાં (કલોલ બ્લોક), </a:t>
            </a:r>
            <a:r>
              <a:rPr lang="en-US" sz="1600" dirty="0" smtClean="0">
                <a:latin typeface="Times New Roman"/>
                <a:ea typeface="Times New Roman"/>
              </a:rPr>
              <a:t>TDO</a:t>
            </a:r>
            <a:r>
              <a:rPr lang="gu-IN" sz="1600" dirty="0" smtClean="0">
                <a:latin typeface="Times New Roman"/>
                <a:ea typeface="Times New Roman"/>
              </a:rPr>
              <a:t> એ </a:t>
            </a:r>
            <a:r>
              <a:rPr lang="gu-IN" sz="1600" dirty="0" smtClean="0">
                <a:latin typeface="Times New Roman"/>
                <a:ea typeface="Times New Roman"/>
              </a:rPr>
              <a:t>વર્ષ </a:t>
            </a:r>
            <a:r>
              <a:rPr lang="gu-IN" sz="1600" dirty="0" smtClean="0">
                <a:latin typeface="Times New Roman"/>
                <a:ea typeface="Times New Roman"/>
              </a:rPr>
              <a:t>૨૦૨૧-૨૨ </a:t>
            </a:r>
            <a:r>
              <a:rPr lang="gu-IN" sz="1600" dirty="0" smtClean="0">
                <a:latin typeface="Times New Roman"/>
                <a:ea typeface="Times New Roman"/>
              </a:rPr>
              <a:t>માટે </a:t>
            </a:r>
            <a:r>
              <a:rPr lang="gu-IN" sz="1600" dirty="0" smtClean="0">
                <a:latin typeface="Times New Roman"/>
                <a:ea typeface="Times New Roman"/>
              </a:rPr>
              <a:t>૬૨ લાભાર્થીઓને શૌચાલય </a:t>
            </a:r>
            <a:r>
              <a:rPr lang="gu-IN" sz="1600" dirty="0" smtClean="0">
                <a:latin typeface="Times New Roman"/>
                <a:ea typeface="Times New Roman"/>
              </a:rPr>
              <a:t>માટે સહાય ચૂકવવામાં આવી ન હતી</a:t>
            </a:r>
            <a:r>
              <a:rPr lang="gu-IN" sz="1600" dirty="0" smtClean="0">
                <a:latin typeface="Times New Roman"/>
                <a:ea typeface="Times New Roman"/>
              </a:rPr>
              <a:t>.</a:t>
            </a:r>
            <a:endParaRPr lang="gu-IN" sz="1600" b="1" dirty="0" smtClean="0">
              <a:latin typeface="Times New Roman"/>
              <a:ea typeface="Calibri"/>
            </a:endParaRPr>
          </a:p>
          <a:p>
            <a:pPr algn="just">
              <a:spcBef>
                <a:spcPts val="0"/>
              </a:spcBef>
              <a:buNone/>
            </a:pPr>
            <a:endParaRPr lang="gu-IN" sz="1800" b="1" dirty="0" smtClean="0">
              <a:latin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800" b="1" dirty="0" smtClean="0">
                <a:solidFill>
                  <a:srgbClr val="C00000"/>
                </a:solidFill>
                <a:latin typeface="Times New Roman"/>
                <a:ea typeface="Calibri"/>
              </a:rPr>
              <a:t>મનરેગા હેઠળ અકુશળ વેતનના માનવ દિવસ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IN" sz="1600" dirty="0" smtClean="0">
                <a:latin typeface="Times New Roman"/>
                <a:ea typeface="Times New Roman"/>
              </a:rPr>
              <a:t>PMAY-G </a:t>
            </a:r>
            <a:r>
              <a:rPr lang="gu-IN" sz="1600" dirty="0" smtClean="0">
                <a:latin typeface="Times New Roman"/>
                <a:ea typeface="Times New Roman"/>
              </a:rPr>
              <a:t>આ</a:t>
            </a:r>
            <a:r>
              <a:rPr lang="gu-IN" sz="1600" dirty="0" smtClean="0">
                <a:latin typeface="Times New Roman"/>
                <a:ea typeface="Times New Roman"/>
              </a:rPr>
              <a:t>વાસના બાંધકામમાં ૯૦ માનવ દિવસનું </a:t>
            </a:r>
            <a:r>
              <a:rPr lang="gu-IN" sz="1600" dirty="0" smtClean="0">
                <a:latin typeface="Times New Roman"/>
                <a:ea typeface="Times New Roman"/>
              </a:rPr>
              <a:t>વેતન </a:t>
            </a:r>
            <a:r>
              <a:rPr lang="gu-IN" sz="1600" dirty="0" smtClean="0">
                <a:latin typeface="Times New Roman"/>
                <a:ea typeface="Times New Roman"/>
              </a:rPr>
              <a:t>આપવાની જોગવાઇ છે. 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gu-IN" sz="1600" dirty="0" smtClean="0">
                <a:latin typeface="Times New Roman"/>
                <a:ea typeface="Times New Roman"/>
              </a:rPr>
              <a:t>પૂર્ણ </a:t>
            </a:r>
            <a:r>
              <a:rPr lang="gu-IN" sz="1600" dirty="0" smtClean="0">
                <a:latin typeface="Times New Roman"/>
                <a:ea typeface="Times New Roman"/>
              </a:rPr>
              <a:t>થયેલા મકાનોના </a:t>
            </a:r>
            <a:r>
              <a:rPr lang="gu-IN" sz="1600" dirty="0" smtClean="0">
                <a:latin typeface="Times New Roman"/>
                <a:ea typeface="Times New Roman"/>
              </a:rPr>
              <a:t>૧૦૧૯ </a:t>
            </a:r>
            <a:r>
              <a:rPr lang="gu-IN" sz="1600" dirty="0" smtClean="0">
                <a:latin typeface="Times New Roman"/>
                <a:ea typeface="Times New Roman"/>
              </a:rPr>
              <a:t>કેસોમાંથી, </a:t>
            </a:r>
            <a:r>
              <a:rPr lang="gu-IN" sz="1600" dirty="0" smtClean="0">
                <a:latin typeface="Times New Roman"/>
                <a:ea typeface="Times New Roman"/>
              </a:rPr>
              <a:t>૧૬૮ કેસોમાં દિવસો પૂરા </a:t>
            </a:r>
            <a:r>
              <a:rPr lang="gu-IN" sz="1600" dirty="0" smtClean="0">
                <a:latin typeface="Times New Roman"/>
                <a:ea typeface="Times New Roman"/>
              </a:rPr>
              <a:t>પાડવામાં આવ્યા ન હતા, </a:t>
            </a:r>
            <a:r>
              <a:rPr lang="gu-IN" sz="1600" dirty="0" smtClean="0">
                <a:latin typeface="Times New Roman"/>
                <a:ea typeface="Times New Roman"/>
              </a:rPr>
              <a:t>૪૬૬ </a:t>
            </a:r>
            <a:r>
              <a:rPr lang="gu-IN" sz="1600" dirty="0" smtClean="0">
                <a:latin typeface="Times New Roman"/>
                <a:ea typeface="Times New Roman"/>
              </a:rPr>
              <a:t>કેસોમાં ઓછા </a:t>
            </a:r>
            <a:r>
              <a:rPr lang="gu-IN" sz="1600" dirty="0" smtClean="0">
                <a:latin typeface="Times New Roman"/>
                <a:ea typeface="Times New Roman"/>
              </a:rPr>
              <a:t>દિવસો (૧ </a:t>
            </a:r>
            <a:r>
              <a:rPr lang="gu-IN" sz="1600" dirty="0" smtClean="0">
                <a:latin typeface="Times New Roman"/>
                <a:ea typeface="Times New Roman"/>
              </a:rPr>
              <a:t>થી </a:t>
            </a:r>
            <a:r>
              <a:rPr lang="gu-IN" sz="1600" dirty="0" smtClean="0">
                <a:latin typeface="Times New Roman"/>
                <a:ea typeface="Times New Roman"/>
              </a:rPr>
              <a:t>૮૯ દિવસ) </a:t>
            </a:r>
            <a:r>
              <a:rPr lang="gu-IN" sz="1600" dirty="0" smtClean="0">
                <a:latin typeface="Times New Roman"/>
                <a:ea typeface="Times New Roman"/>
              </a:rPr>
              <a:t>અને </a:t>
            </a:r>
            <a:r>
              <a:rPr lang="gu-IN" sz="1600" dirty="0" smtClean="0">
                <a:latin typeface="Times New Roman"/>
                <a:ea typeface="Times New Roman"/>
              </a:rPr>
              <a:t>૧૭ </a:t>
            </a:r>
            <a:r>
              <a:rPr lang="gu-IN" sz="1600" dirty="0" smtClean="0">
                <a:latin typeface="Times New Roman"/>
                <a:ea typeface="Times New Roman"/>
              </a:rPr>
              <a:t>કેસોમાં </a:t>
            </a:r>
            <a:r>
              <a:rPr lang="gu-IN" sz="1600" dirty="0" smtClean="0">
                <a:latin typeface="Times New Roman"/>
                <a:ea typeface="Times New Roman"/>
              </a:rPr>
              <a:t>૯૦ </a:t>
            </a:r>
            <a:r>
              <a:rPr lang="gu-IN" sz="1600" dirty="0" smtClean="0">
                <a:latin typeface="Times New Roman"/>
                <a:ea typeface="Times New Roman"/>
              </a:rPr>
              <a:t>થી વધુ </a:t>
            </a:r>
            <a:r>
              <a:rPr lang="gu-IN" sz="1600" dirty="0" smtClean="0">
                <a:latin typeface="Times New Roman"/>
                <a:ea typeface="Times New Roman"/>
              </a:rPr>
              <a:t>દિવસો (૧ </a:t>
            </a:r>
            <a:r>
              <a:rPr lang="gu-IN" sz="1600" dirty="0" smtClean="0">
                <a:latin typeface="Times New Roman"/>
                <a:ea typeface="Times New Roman"/>
              </a:rPr>
              <a:t>થી </a:t>
            </a:r>
            <a:r>
              <a:rPr lang="gu-IN" sz="1600" dirty="0" smtClean="0">
                <a:latin typeface="Times New Roman"/>
                <a:ea typeface="Times New Roman"/>
              </a:rPr>
              <a:t>૧૮ દિવસ) </a:t>
            </a:r>
            <a:r>
              <a:rPr lang="gu-IN" sz="1600" dirty="0" smtClean="0">
                <a:latin typeface="Times New Roman"/>
                <a:ea typeface="Times New Roman"/>
              </a:rPr>
              <a:t>આપવામાં આવ્યા હતા. </a:t>
            </a:r>
            <a:endParaRPr lang="gu-IN" sz="1600" dirty="0" smtClean="0">
              <a:latin typeface="Times New Roman"/>
              <a:ea typeface="Times New Roman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7929"/>
            <a:ext cx="8229600" cy="514071"/>
          </a:xfrm>
        </p:spPr>
        <p:txBody>
          <a:bodyPr>
            <a:normAutofit/>
          </a:bodyPr>
          <a:lstStyle/>
          <a:p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02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988</Words>
  <Application>Microsoft Office PowerPoint</Application>
  <PresentationFormat>On-screen Show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પ્રધાનમંત્રી આવાસ યોજના-ગ્રામીણનું ઓલ ઈન્ડિયા પરફોર્મન્સ ઓડિટ પ્રિન્સિપલ એકાઉન્ટન્ટ જનરલ (ઓડિટ-1),   રાજકોટ, ગુજરાત </vt:lpstr>
      <vt:lpstr>ઓડિટનું કાર્યક્ષેત્ર</vt:lpstr>
      <vt:lpstr>ઓડિટ તારણો-આયોજન</vt:lpstr>
      <vt:lpstr>નાણાકીય </vt:lpstr>
      <vt:lpstr>નાણાકીય </vt:lpstr>
      <vt:lpstr>અમલીકરણ</vt:lpstr>
      <vt:lpstr>અમલીકરણ</vt:lpstr>
      <vt:lpstr>અમલીકરણ</vt:lpstr>
      <vt:lpstr>અમલીકરણ</vt:lpstr>
      <vt:lpstr>અમલીકરણ</vt:lpstr>
      <vt:lpstr>લાભાર્થી સહાયક સેવા</vt:lpstr>
      <vt:lpstr>સેમ્પલ તરીકે લીધેલ જિલ્લા અને તાલુકા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AIPA in Pradhan Mantri Awaas Yojna</dc:title>
  <dc:creator>Administrator</dc:creator>
  <cp:lastModifiedBy>USER</cp:lastModifiedBy>
  <cp:revision>114</cp:revision>
  <dcterms:created xsi:type="dcterms:W3CDTF">2006-08-16T00:00:00Z</dcterms:created>
  <dcterms:modified xsi:type="dcterms:W3CDTF">2023-09-27T09:37:37Z</dcterms:modified>
</cp:coreProperties>
</file>