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48" r:id="rId1"/>
  </p:sldMasterIdLst>
  <p:notesMasterIdLst>
    <p:notesMasterId r:id="rId14"/>
  </p:notesMasterIdLst>
  <p:sldIdLst>
    <p:sldId id="285" r:id="rId2"/>
    <p:sldId id="265" r:id="rId3"/>
    <p:sldId id="266" r:id="rId4"/>
    <p:sldId id="299" r:id="rId5"/>
    <p:sldId id="287" r:id="rId6"/>
    <p:sldId id="268" r:id="rId7"/>
    <p:sldId id="271" r:id="rId8"/>
    <p:sldId id="272" r:id="rId9"/>
    <p:sldId id="270" r:id="rId10"/>
    <p:sldId id="275" r:id="rId11"/>
    <p:sldId id="277" r:id="rId12"/>
    <p:sldId id="29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4702" autoAdjust="0"/>
  </p:normalViewPr>
  <p:slideViewPr>
    <p:cSldViewPr>
      <p:cViewPr>
        <p:scale>
          <a:sx n="70" d="100"/>
          <a:sy n="70" d="100"/>
        </p:scale>
        <p:origin x="-1974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6DEFF1-99A7-45DD-913D-C42C901543E9}" type="datetimeFigureOut">
              <a:rPr lang="en-IN" smtClean="0"/>
              <a:pPr/>
              <a:t>27-09-2023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6AD3B8-F0A2-4570-9BAA-46D67AE4E4E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815692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27/09/2023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27/09/2023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27/09/2023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27/09/2023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27/09/2023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27/09/2023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27/09/2023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3276600"/>
            <a:ext cx="8124823" cy="205740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defTabSz="457200">
              <a:lnSpc>
                <a:spcPct val="200000"/>
              </a:lnSpc>
            </a:pPr>
            <a:r>
              <a:rPr lang="gu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પ્રધાનમંત્રી આવાસ યોજના-ગ્રામીણનું ઓલ ઈન્ડિયા પરફોર્મન્સ </a:t>
            </a:r>
            <a:r>
              <a:rPr lang="gu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ઓડિટ</a:t>
            </a:r>
            <a:br>
              <a:rPr lang="gu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gu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પ્રિન્સિપલ </a:t>
            </a:r>
            <a:r>
              <a:rPr lang="gu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એકાઉન્ટન્ટ જનરલ (ઓડિટ-1), </a:t>
            </a:r>
            <a:r>
              <a:rPr lang="gu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gu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gu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gu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રાજકોટ, ગુજરાત </a:t>
            </a:r>
            <a:endParaRPr lang="en-US" sz="2200" b="1" i="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subTitle" idx="1"/>
          </p:nvPr>
        </p:nvSpPr>
        <p:spPr>
          <a:xfrm>
            <a:off x="1143000" y="5661248"/>
            <a:ext cx="6858000" cy="587151"/>
          </a:xfrm>
        </p:spPr>
        <p:txBody>
          <a:bodyPr vert="horz" lIns="91440" tIns="45720" rIns="91440" bIns="45720" rtlCol="0">
            <a:normAutofit/>
          </a:bodyPr>
          <a:lstStyle/>
          <a:p>
            <a:pPr defTabSz="457200"/>
            <a:endParaRPr lang="en-US" sz="2000" dirty="0"/>
          </a:p>
          <a:p>
            <a:pPr defTabSz="457200"/>
            <a:endParaRPr lang="en-US" sz="2000" dirty="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44088D29-745E-7DE9-D1D2-7B6F2D778F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78213"/>
            <a:ext cx="3657601" cy="2187299"/>
          </a:xfrm>
          <a:prstGeom prst="rect">
            <a:avLst/>
          </a:prstGeom>
          <a:effectLst/>
        </p:spPr>
      </p:pic>
      <p:pic>
        <p:nvPicPr>
          <p:cNvPr id="3" name="Picture 2" descr="Supreme Audit Institution of India">
            <a:extLst>
              <a:ext uri="{FF2B5EF4-FFF2-40B4-BE49-F238E27FC236}">
                <a16:creationId xmlns="" xmlns:a16="http://schemas.microsoft.com/office/drawing/2014/main" id="{BFE6C6FA-1142-8761-B2AB-B514E9D585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8274"/>
            <a:ext cx="2088232" cy="219723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F55B517-E06B-E27F-3F2F-7D7BFF1DD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3429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gu-IN" sz="2000" b="1" dirty="0" smtClean="0">
                <a:solidFill>
                  <a:srgbClr val="C00000"/>
                </a:solidFill>
                <a:latin typeface="Times New Roman"/>
                <a:ea typeface="Calibri"/>
              </a:rPr>
              <a:t>ઘરના બાંધકામમાં ખામીઓ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dirty="0" smtClean="0">
                <a:latin typeface="Times New Roman"/>
                <a:ea typeface="Times New Roman"/>
              </a:rPr>
              <a:t>PMAY-G </a:t>
            </a:r>
            <a:r>
              <a:rPr lang="gu-IN" sz="1600" dirty="0" smtClean="0">
                <a:latin typeface="Times New Roman"/>
                <a:ea typeface="Times New Roman"/>
              </a:rPr>
              <a:t>માર્ગદર્શિકા </a:t>
            </a:r>
            <a:r>
              <a:rPr lang="gu-IN" sz="1600" dirty="0" smtClean="0">
                <a:latin typeface="Times New Roman"/>
                <a:ea typeface="Times New Roman"/>
              </a:rPr>
              <a:t>મુજબ લાભાર્થીઓને </a:t>
            </a:r>
            <a:r>
              <a:rPr lang="gu-IN" sz="1600" dirty="0" smtClean="0">
                <a:latin typeface="Times New Roman"/>
                <a:ea typeface="Times New Roman"/>
              </a:rPr>
              <a:t>નાણાકીય સહાય </a:t>
            </a:r>
            <a:r>
              <a:rPr lang="gu-IN" sz="1600" dirty="0" smtClean="0">
                <a:latin typeface="Times New Roman"/>
                <a:ea typeface="Times New Roman"/>
              </a:rPr>
              <a:t>ઉપરાંત</a:t>
            </a:r>
            <a:r>
              <a:rPr lang="gu-IN" sz="1600" dirty="0" smtClean="0">
                <a:latin typeface="Times New Roman"/>
                <a:ea typeface="Times New Roman"/>
              </a:rPr>
              <a:t>, ગુણવત્તાયુક્ત </a:t>
            </a:r>
            <a:r>
              <a:rPr lang="gu-IN" sz="1600" dirty="0" smtClean="0">
                <a:latin typeface="Times New Roman"/>
                <a:ea typeface="Times New Roman"/>
              </a:rPr>
              <a:t>મકાન બાંધકામમાં </a:t>
            </a:r>
            <a:r>
              <a:rPr lang="gu-IN" sz="1600" dirty="0" smtClean="0">
                <a:latin typeface="Times New Roman"/>
                <a:ea typeface="Times New Roman"/>
              </a:rPr>
              <a:t>તકનીકી સહાય પણ પૂરી પાડવામાં આવે છે</a:t>
            </a:r>
            <a:r>
              <a:rPr lang="gu-IN" sz="1600" dirty="0" smtClean="0">
                <a:latin typeface="Times New Roman"/>
                <a:ea typeface="Times New Roman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dirty="0" smtClean="0">
                <a:latin typeface="Times New Roman"/>
                <a:ea typeface="Times New Roman"/>
              </a:rPr>
              <a:t>આવાસ </a:t>
            </a:r>
            <a:r>
              <a:rPr lang="gu-IN" sz="1600" dirty="0" smtClean="0">
                <a:latin typeface="Times New Roman"/>
                <a:ea typeface="Times New Roman"/>
              </a:rPr>
              <a:t>બાંધકામની ગુણવત્તા સુનિશ્ચિત કરવા માટે, ઓડિટ </a:t>
            </a:r>
            <a:r>
              <a:rPr lang="gu-IN" sz="1600" dirty="0" smtClean="0">
                <a:latin typeface="Times New Roman"/>
                <a:ea typeface="Times New Roman"/>
              </a:rPr>
              <a:t>માટે પસંદ </a:t>
            </a:r>
            <a:r>
              <a:rPr lang="gu-IN" sz="1600" dirty="0" smtClean="0">
                <a:latin typeface="Times New Roman"/>
                <a:ea typeface="Times New Roman"/>
              </a:rPr>
              <a:t>કરાયેલા </a:t>
            </a:r>
            <a:r>
              <a:rPr lang="gu-IN" sz="1600" dirty="0" smtClean="0">
                <a:latin typeface="Times New Roman"/>
                <a:ea typeface="Times New Roman"/>
              </a:rPr>
              <a:t>૧૦ </a:t>
            </a:r>
            <a:r>
              <a:rPr lang="gu-IN" sz="1600" dirty="0" smtClean="0">
                <a:latin typeface="Times New Roman"/>
                <a:ea typeface="Times New Roman"/>
              </a:rPr>
              <a:t>જિલ્લાઓમાં વિભાગીય અધિકારીઓ સાથે </a:t>
            </a:r>
            <a:r>
              <a:rPr lang="gu-IN" sz="1600" dirty="0" smtClean="0">
                <a:latin typeface="Times New Roman"/>
                <a:ea typeface="Times New Roman"/>
              </a:rPr>
              <a:t>૧,૨૪૦ </a:t>
            </a:r>
            <a:r>
              <a:rPr lang="gu-IN" sz="1600" dirty="0" smtClean="0">
                <a:latin typeface="Times New Roman"/>
                <a:ea typeface="Times New Roman"/>
              </a:rPr>
              <a:t>લાભાર્થીઓની </a:t>
            </a:r>
            <a:r>
              <a:rPr lang="gu-IN" sz="1600" dirty="0" smtClean="0">
                <a:latin typeface="Times New Roman"/>
                <a:ea typeface="Times New Roman"/>
              </a:rPr>
              <a:t>ભૌતિક </a:t>
            </a:r>
            <a:r>
              <a:rPr lang="gu-IN" sz="1600" dirty="0" smtClean="0">
                <a:latin typeface="Times New Roman"/>
                <a:ea typeface="Times New Roman"/>
              </a:rPr>
              <a:t>ચકાસણી હાથ ધરવામાં આવી હતી. </a:t>
            </a:r>
            <a:r>
              <a:rPr lang="gu-IN" sz="1600" dirty="0" smtClean="0">
                <a:latin typeface="Times New Roman"/>
                <a:ea typeface="Times New Roman"/>
              </a:rPr>
              <a:t>આ ૧,૨૪૦ માંથી પુર્ણ થયેલ ૧,૦૧૯ મકાનો ધોરણ </a:t>
            </a:r>
            <a:r>
              <a:rPr lang="gu-IN" sz="1600" dirty="0" smtClean="0">
                <a:latin typeface="Times New Roman"/>
                <a:ea typeface="Times New Roman"/>
              </a:rPr>
              <a:t>પ્રમાણેના ન હતા.</a:t>
            </a:r>
            <a:endParaRPr lang="en-IN" sz="1600" dirty="0">
              <a:latin typeface="Times New Roman"/>
              <a:ea typeface="Times New Roman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47929"/>
            <a:ext cx="8229600" cy="514071"/>
          </a:xfrm>
        </p:spPr>
        <p:txBody>
          <a:bodyPr>
            <a:normAutofit/>
          </a:bodyPr>
          <a:lstStyle/>
          <a:p>
            <a:r>
              <a:rPr lang="gu-IN" sz="2400" b="1" dirty="0" smtClean="0">
                <a:latin typeface="Times New Roman" pitchFamily="18" charset="0"/>
                <a:cs typeface="Times New Roman" pitchFamily="18" charset="0"/>
              </a:rPr>
              <a:t>અમલીકરણ</a:t>
            </a: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921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rmAutofit/>
          </a:bodyPr>
          <a:lstStyle/>
          <a:p>
            <a:r>
              <a:rPr lang="gu-IN" sz="1800" b="1" dirty="0" smtClean="0">
                <a:latin typeface="Times New Roman" pitchFamily="18" charset="0"/>
                <a:cs typeface="Times New Roman" pitchFamily="18" charset="0"/>
              </a:rPr>
              <a:t>લાભાર્થી સહાયક સેવા</a:t>
            </a:r>
            <a:endParaRPr lang="en-IN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305800" cy="5334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gu-IN" sz="16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આવાસની ડિઝાઇન </a:t>
            </a:r>
            <a:r>
              <a:rPr lang="gu-IN" sz="16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માટે લાભાર્થીઓને પુરી સમજ </a:t>
            </a:r>
            <a:r>
              <a:rPr lang="gu-IN" sz="1600" dirty="0" smtClean="0">
                <a:latin typeface="Times New Roman"/>
                <a:ea typeface="Times New Roman"/>
              </a:rPr>
              <a:t>આપવામાં આવેલ નથી</a:t>
            </a:r>
            <a:r>
              <a:rPr lang="gu-IN" sz="1600" dirty="0" smtClean="0">
                <a:latin typeface="Times New Roman"/>
                <a:ea typeface="Times New Roman"/>
              </a:rPr>
              <a:t>. નબળી </a:t>
            </a:r>
            <a:r>
              <a:rPr lang="gu-IN" sz="1600" dirty="0" smtClean="0">
                <a:latin typeface="Times New Roman"/>
                <a:ea typeface="Times New Roman"/>
              </a:rPr>
              <a:t>ડિઝાઇન – ફક્ત એક </a:t>
            </a:r>
            <a:r>
              <a:rPr lang="gu-IN" sz="1600" dirty="0" smtClean="0">
                <a:latin typeface="Times New Roman"/>
                <a:ea typeface="Times New Roman"/>
              </a:rPr>
              <a:t>હોલની </a:t>
            </a:r>
            <a:r>
              <a:rPr lang="gu-IN" sz="1600" dirty="0" smtClean="0">
                <a:latin typeface="Times New Roman"/>
                <a:ea typeface="Times New Roman"/>
              </a:rPr>
              <a:t>ડિઝાઇનવાળા આવાસ જોવા મળેલ છે.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gu-IN" sz="16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ડીઆરઆઇ લોન - </a:t>
            </a:r>
            <a:r>
              <a:rPr lang="gu-IN" sz="1600" dirty="0" smtClean="0">
                <a:latin typeface="Times New Roman"/>
                <a:ea typeface="Times New Roman"/>
              </a:rPr>
              <a:t>ઓડિટ </a:t>
            </a:r>
            <a:r>
              <a:rPr lang="gu-IN" sz="1600" dirty="0" smtClean="0">
                <a:latin typeface="Times New Roman"/>
                <a:ea typeface="Times New Roman"/>
              </a:rPr>
              <a:t>માટે પસંદ કરાયેલા જિલ્લાઓમાં, </a:t>
            </a:r>
            <a:r>
              <a:rPr lang="gu-IN" sz="1600" dirty="0" smtClean="0">
                <a:latin typeface="Times New Roman"/>
                <a:ea typeface="Times New Roman"/>
              </a:rPr>
              <a:t>એકપણ </a:t>
            </a:r>
            <a:r>
              <a:rPr lang="gu-IN" sz="1600" dirty="0" smtClean="0">
                <a:latin typeface="Times New Roman"/>
                <a:ea typeface="Times New Roman"/>
              </a:rPr>
              <a:t>લાભાર્થીને બેંકો તરફથી લોન </a:t>
            </a:r>
            <a:r>
              <a:rPr lang="gu-IN" sz="1600" dirty="0" smtClean="0">
                <a:latin typeface="Times New Roman"/>
                <a:ea typeface="Times New Roman"/>
              </a:rPr>
              <a:t>આપવામાં આવેલ નથી.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gu-IN" sz="1600" b="1" dirty="0" smtClean="0">
                <a:solidFill>
                  <a:srgbClr val="C00000"/>
                </a:solidFill>
              </a:rPr>
              <a:t>બાંધકામ તાલીમ </a:t>
            </a:r>
            <a:r>
              <a:rPr lang="gu-IN" sz="1600" b="1" dirty="0" smtClean="0">
                <a:solidFill>
                  <a:srgbClr val="C00000"/>
                </a:solidFill>
              </a:rPr>
              <a:t>- </a:t>
            </a:r>
            <a:r>
              <a:rPr lang="gu-IN" sz="1600" dirty="0" smtClean="0">
                <a:latin typeface="Times New Roman"/>
                <a:ea typeface="Times New Roman"/>
              </a:rPr>
              <a:t>ઓડિટ </a:t>
            </a:r>
            <a:r>
              <a:rPr lang="gu-IN" sz="1600" dirty="0" smtClean="0">
                <a:latin typeface="Times New Roman"/>
                <a:ea typeface="Times New Roman"/>
              </a:rPr>
              <a:t>માટે </a:t>
            </a:r>
            <a:r>
              <a:rPr lang="gu-IN" sz="1600" dirty="0" smtClean="0"/>
              <a:t>પસંદ </a:t>
            </a:r>
            <a:r>
              <a:rPr lang="gu-IN" sz="1600" dirty="0" smtClean="0"/>
              <a:t>કરેલા જિલ્લાઓમાં </a:t>
            </a:r>
            <a:r>
              <a:rPr lang="gu-IN" sz="1600" dirty="0" smtClean="0"/>
              <a:t>બાંધકામ તાલીમ </a:t>
            </a:r>
            <a:r>
              <a:rPr lang="gu-IN" sz="1600" dirty="0" smtClean="0"/>
              <a:t>હાથ ધરવામાં </a:t>
            </a:r>
            <a:r>
              <a:rPr lang="gu-IN" sz="1600" dirty="0" smtClean="0"/>
              <a:t>આવેલ નથી. ૧૧,૦૮૨ ના લક્ષ્યાંક સામે માત્ર ૧૧૫૫ મેશનભાઇઓને તાલીમ અપેલ છે.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gu-IN" sz="1600" b="1" dirty="0" smtClean="0">
                <a:solidFill>
                  <a:srgbClr val="C00000"/>
                </a:solidFill>
              </a:rPr>
              <a:t>બાંધકામમાં મદદ - </a:t>
            </a:r>
            <a:r>
              <a:rPr lang="gu-IN" sz="1600" dirty="0" smtClean="0"/>
              <a:t>જાતે </a:t>
            </a:r>
            <a:r>
              <a:rPr lang="gu-IN" sz="1600" dirty="0" smtClean="0"/>
              <a:t>મકાન બાંધવાની સ્થિતિમાં ન </a:t>
            </a:r>
            <a:r>
              <a:rPr lang="gu-IN" sz="1600" dirty="0" smtClean="0"/>
              <a:t>હોય તેવા લોકો માટે તાલીમ દરમિયાન ડેમો આવાસ તરીકે બાંધકામમાં લેવાયા નથી</a:t>
            </a:r>
            <a:r>
              <a:rPr lang="gu-IN" sz="1600" dirty="0" smtClean="0"/>
              <a:t>. યુવાન </a:t>
            </a:r>
            <a:r>
              <a:rPr lang="gu-IN" sz="1600" dirty="0" smtClean="0"/>
              <a:t>વ્યક્તિના આવાસ </a:t>
            </a:r>
            <a:r>
              <a:rPr lang="gu-IN" sz="1600" dirty="0" smtClean="0"/>
              <a:t>લેવામાં </a:t>
            </a:r>
            <a:r>
              <a:rPr lang="gu-IN" sz="1600" dirty="0" smtClean="0"/>
              <a:t>આવ્યા છે.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gu-IN" sz="1600" b="1" dirty="0" smtClean="0">
                <a:solidFill>
                  <a:srgbClr val="C00000"/>
                </a:solidFill>
              </a:rPr>
              <a:t>મટિરિયલ </a:t>
            </a:r>
            <a:r>
              <a:rPr lang="gu-IN" sz="1600" b="1" dirty="0" smtClean="0">
                <a:solidFill>
                  <a:srgbClr val="C00000"/>
                </a:solidFill>
              </a:rPr>
              <a:t>બેંક </a:t>
            </a:r>
            <a:r>
              <a:rPr lang="gu-IN" sz="1600" dirty="0" smtClean="0"/>
              <a:t>- સ્પર્ધાત્મક ભાવે બાંધકામ સામગ્રી પુરી પાડવા માટેના </a:t>
            </a:r>
            <a:r>
              <a:rPr lang="gu-IN" sz="1600" dirty="0" smtClean="0"/>
              <a:t>પ્રયાસો કરવામાં આવ્યા </a:t>
            </a:r>
            <a:r>
              <a:rPr lang="gu-IN" sz="1600" dirty="0" smtClean="0"/>
              <a:t>નથી કે કોઈપણ </a:t>
            </a:r>
            <a:r>
              <a:rPr lang="gu-IN" sz="1600" dirty="0" smtClean="0"/>
              <a:t>જિલ્લાઓમાં મટિરિયલ બેંકની સ્થાપના કરવામાં </a:t>
            </a:r>
            <a:r>
              <a:rPr lang="gu-IN" sz="1600" dirty="0" smtClean="0"/>
              <a:t>આવેલ નથી. 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gu-IN" sz="1600" b="1" dirty="0" smtClean="0">
                <a:solidFill>
                  <a:srgbClr val="C00000"/>
                </a:solidFill>
              </a:rPr>
              <a:t>મકાનોની ચકાસણી - </a:t>
            </a:r>
            <a:r>
              <a:rPr lang="gu-IN" sz="1600" dirty="0" smtClean="0"/>
              <a:t>તાલુકા સ્તરના ૧૦ </a:t>
            </a:r>
            <a:r>
              <a:rPr lang="gu-IN" sz="1600" dirty="0" smtClean="0"/>
              <a:t>ટકા </a:t>
            </a:r>
            <a:r>
              <a:rPr lang="gu-IN" sz="1600" dirty="0" smtClean="0"/>
              <a:t>અને </a:t>
            </a:r>
            <a:r>
              <a:rPr lang="gu-IN" sz="1600" dirty="0" smtClean="0"/>
              <a:t>જિલ્લા સ્તરના </a:t>
            </a:r>
            <a:r>
              <a:rPr lang="gu-IN" sz="1600" dirty="0" smtClean="0"/>
              <a:t>૦૧ </a:t>
            </a:r>
            <a:r>
              <a:rPr lang="gu-IN" sz="1600" dirty="0" smtClean="0"/>
              <a:t>ટકા અધિકારીઓએ </a:t>
            </a:r>
            <a:r>
              <a:rPr lang="gu-IN" sz="1600" dirty="0" smtClean="0"/>
              <a:t>મકાનોનું </a:t>
            </a:r>
            <a:r>
              <a:rPr lang="gu-IN" sz="1600" dirty="0" smtClean="0"/>
              <a:t>નિરીક્ષણ કરવું </a:t>
            </a:r>
            <a:r>
              <a:rPr lang="gu-IN" sz="1600" dirty="0" smtClean="0"/>
              <a:t>જોઈએ જેના કોઇ રેકર્ડ જોવા મળેલ નથી.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gu-IN" sz="1600" b="1" dirty="0" smtClean="0">
                <a:solidFill>
                  <a:srgbClr val="C00000"/>
                </a:solidFill>
              </a:rPr>
              <a:t>સામાજિક ઓડિટ </a:t>
            </a:r>
            <a:r>
              <a:rPr lang="gu-IN" sz="1600" b="1" dirty="0" smtClean="0">
                <a:solidFill>
                  <a:srgbClr val="C00000"/>
                </a:solidFill>
              </a:rPr>
              <a:t>- </a:t>
            </a:r>
            <a:r>
              <a:rPr lang="gu-IN" sz="1600" dirty="0" smtClean="0"/>
              <a:t>ઓડિટમાં </a:t>
            </a:r>
            <a:r>
              <a:rPr lang="gu-IN" sz="1600" dirty="0" smtClean="0"/>
              <a:t>જણાયું હતું કે </a:t>
            </a:r>
            <a:r>
              <a:rPr lang="gu-IN" sz="1600" dirty="0" smtClean="0"/>
              <a:t>સામાજિક </a:t>
            </a:r>
            <a:r>
              <a:rPr lang="gu-IN" sz="1600" dirty="0" smtClean="0"/>
              <a:t>ઓડિટ હાથ ધરવા માટે </a:t>
            </a:r>
            <a:r>
              <a:rPr lang="gu-IN" sz="1600" dirty="0" smtClean="0"/>
              <a:t>કોઈ </a:t>
            </a:r>
            <a:r>
              <a:rPr lang="gu-IN" sz="1600" dirty="0" smtClean="0"/>
              <a:t>પગલાં લેવામાં આવ્યાં નથી </a:t>
            </a:r>
            <a:endParaRPr lang="en-IN" sz="1600" dirty="0"/>
          </a:p>
        </p:txBody>
      </p:sp>
    </p:spTree>
    <p:extLst>
      <p:ext uri="{BB962C8B-B14F-4D97-AF65-F5344CB8AC3E}">
        <p14:creationId xmlns="" xmlns:p14="http://schemas.microsoft.com/office/powerpoint/2010/main" val="149035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92B4BD-BFC2-8496-72AC-23947B042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609600"/>
          </a:xfrm>
        </p:spPr>
        <p:txBody>
          <a:bodyPr>
            <a:noAutofit/>
          </a:bodyPr>
          <a:lstStyle/>
          <a:p>
            <a:r>
              <a:rPr lang="gu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સેમ્પલ તરીકે લીધેલ જિલ્લા </a:t>
            </a:r>
            <a:r>
              <a:rPr lang="gu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અને તાલુકા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EBF5EBDC-3B3F-DFA0-EED8-56345D5E53B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21012" y="1368029"/>
          <a:ext cx="8718416" cy="4340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7147">
                  <a:extLst>
                    <a:ext uri="{9D8B030D-6E8A-4147-A177-3AD203B41FA5}">
                      <a16:colId xmlns="" xmlns:a16="http://schemas.microsoft.com/office/drawing/2014/main" val="312860399"/>
                    </a:ext>
                  </a:extLst>
                </a:gridCol>
                <a:gridCol w="3112407">
                  <a:extLst>
                    <a:ext uri="{9D8B030D-6E8A-4147-A177-3AD203B41FA5}">
                      <a16:colId xmlns="" xmlns:a16="http://schemas.microsoft.com/office/drawing/2014/main" val="3302027389"/>
                    </a:ext>
                  </a:extLst>
                </a:gridCol>
                <a:gridCol w="2808862">
                  <a:extLst>
                    <a:ext uri="{9D8B030D-6E8A-4147-A177-3AD203B41FA5}">
                      <a16:colId xmlns="" xmlns:a16="http://schemas.microsoft.com/office/drawing/2014/main" val="2177675561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 of selected Districts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 of Selected Taluka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selected GPs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3409931073"/>
                  </a:ext>
                </a:extLst>
              </a:tr>
              <a:tr h="5687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IN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Arvalli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Bhiloda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Meghraj</a:t>
                      </a: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 rowSpan="10"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 GPs </a:t>
                      </a:r>
                    </a:p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(Five GPs from each Taluka)</a:t>
                      </a:r>
                    </a:p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1240 Beneficiaries</a:t>
                      </a:r>
                    </a:p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 Beneficiaries from each GPs)</a:t>
                      </a:r>
                    </a:p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Joint Physical Verification 1240 house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 Beneficiaries from each GPs)</a:t>
                      </a:r>
                    </a:p>
                    <a:p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299022664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Bhavnagar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Gariadhar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Mahuva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Sihor</a:t>
                      </a: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8795017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Bharuch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Ankleshwar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Jambusar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Netrang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3675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IN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Chhotaudepur</a:t>
                      </a: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Kwant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Naswadi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4484923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Dahod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Dahod,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Jhalod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Dhanpur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0468887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Gandhinagar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Kalol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Mansa</a:t>
                      </a: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9075437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Jamnagar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Jamnagar,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Lalpur</a:t>
                      </a: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3538308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Morbi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Halvad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Wankaner</a:t>
                      </a: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4480847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 Surat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Bardoli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Mandavi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Umerpada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8060851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 </a:t>
                      </a:r>
                      <a:r>
                        <a:rPr lang="en-IN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Surendranagar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Chotila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Dasada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Limbdi</a:t>
                      </a: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23988234"/>
                  </a:ext>
                </a:extLst>
              </a:tr>
              <a:tr h="342900">
                <a:tc gridSpan="3">
                  <a:txBody>
                    <a:bodyPr/>
                    <a:lstStyle/>
                    <a:p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2195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5586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3563"/>
            <a:ext cx="8229600" cy="503237"/>
          </a:xfrm>
        </p:spPr>
        <p:txBody>
          <a:bodyPr>
            <a:noAutofit/>
          </a:bodyPr>
          <a:lstStyle/>
          <a:p>
            <a:r>
              <a:rPr lang="gu-IN" sz="2000" b="1" dirty="0" smtClean="0">
                <a:latin typeface="Times New Roman" pitchFamily="18" charset="0"/>
                <a:cs typeface="Times New Roman" pitchFamily="18" charset="0"/>
              </a:rPr>
              <a:t>ઓડિટનું કાર્યક્ષેત્ર</a:t>
            </a:r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429000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  <a:spcBef>
                <a:spcPts val="0"/>
              </a:spcBef>
            </a:pPr>
            <a:r>
              <a:rPr lang="gu-IN" sz="1600" dirty="0" smtClean="0">
                <a:latin typeface="Times New Roman" pitchFamily="18" charset="0"/>
                <a:cs typeface="Times New Roman" pitchFamily="18" charset="0"/>
              </a:rPr>
              <a:t>ઓડિટમાં વિગતવાર ચકાસણી માટે ૧૦ જિલ્લાઓ, ૨૫ </a:t>
            </a:r>
            <a:r>
              <a:rPr lang="gu-IN" sz="1600" dirty="0" smtClean="0">
                <a:latin typeface="Times New Roman" pitchFamily="18" charset="0"/>
                <a:cs typeface="Times New Roman" pitchFamily="18" charset="0"/>
              </a:rPr>
              <a:t>તાલુકા અને </a:t>
            </a:r>
            <a:r>
              <a:rPr lang="gu-IN" sz="1600" dirty="0" smtClean="0">
                <a:latin typeface="Times New Roman" pitchFamily="18" charset="0"/>
                <a:cs typeface="Times New Roman" pitchFamily="18" charset="0"/>
              </a:rPr>
              <a:t>૧૨૫ 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GP </a:t>
            </a:r>
            <a:r>
              <a:rPr lang="gu-IN" sz="1600" dirty="0" smtClean="0">
                <a:latin typeface="Times New Roman" pitchFamily="18" charset="0"/>
                <a:cs typeface="Times New Roman" pitchFamily="18" charset="0"/>
              </a:rPr>
              <a:t>અને લાભાર્થી સર્વેક્ષણ માટે </a:t>
            </a:r>
            <a:r>
              <a:rPr lang="gu-IN" sz="1600" dirty="0" smtClean="0">
                <a:latin typeface="Times New Roman" pitchFamily="18" charset="0"/>
                <a:cs typeface="Times New Roman" pitchFamily="18" charset="0"/>
              </a:rPr>
              <a:t>૧,૨૪૦ </a:t>
            </a:r>
            <a:r>
              <a:rPr lang="gu-IN" sz="1600" dirty="0" smtClean="0">
                <a:latin typeface="Times New Roman" pitchFamily="18" charset="0"/>
                <a:cs typeface="Times New Roman" pitchFamily="18" charset="0"/>
              </a:rPr>
              <a:t>લાભાર્થીઓની પસંદગી કરવામાં આવી હતી. 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</a:pPr>
            <a:r>
              <a:rPr lang="gu-IN" sz="1600" dirty="0" smtClean="0">
                <a:latin typeface="Times New Roman" pitchFamily="18" charset="0"/>
                <a:cs typeface="Times New Roman" pitchFamily="18" charset="0"/>
              </a:rPr>
              <a:t>પીએમએવાય-જી નું ઓલ ઈન્ડિયા પરફોર્મન્સ ઓડિટ ડિસેમ્બર ૨૦૨૨ થી એપ્રિલ ૨૦૨૩ દરમિયાન કરવામાં આવ્યું </a:t>
            </a:r>
            <a:r>
              <a:rPr lang="gu-IN" sz="1600" dirty="0" smtClean="0">
                <a:latin typeface="Times New Roman" pitchFamily="18" charset="0"/>
                <a:cs typeface="Times New Roman" pitchFamily="18" charset="0"/>
              </a:rPr>
              <a:t>હતું.  </a:t>
            </a:r>
            <a:endParaRPr lang="gu-IN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  <a:spcBef>
                <a:spcPts val="0"/>
              </a:spcBef>
            </a:pPr>
            <a:r>
              <a:rPr lang="gu-IN" sz="1600" dirty="0" smtClean="0">
                <a:latin typeface="Times New Roman" pitchFamily="18" charset="0"/>
                <a:cs typeface="Times New Roman" pitchFamily="18" charset="0"/>
              </a:rPr>
              <a:t>૨૦૧૭ - ૧૮ થી ૨૦૨૧ – ૨૨ ના સમયગાળા માટે સીઆરડી, ડીઆરડીએ અને ટીડીઓના </a:t>
            </a:r>
            <a:r>
              <a:rPr lang="gu-IN" sz="1600" dirty="0" smtClean="0">
                <a:latin typeface="Times New Roman" pitchFamily="18" charset="0"/>
                <a:cs typeface="Times New Roman" pitchFamily="18" charset="0"/>
              </a:rPr>
              <a:t>રેકર્ડની </a:t>
            </a:r>
            <a:r>
              <a:rPr lang="gu-IN" sz="1600" dirty="0" smtClean="0">
                <a:latin typeface="Times New Roman" pitchFamily="18" charset="0"/>
                <a:cs typeface="Times New Roman" pitchFamily="18" charset="0"/>
              </a:rPr>
              <a:t>તપાસ કરવામાં આવી હતી.</a:t>
            </a:r>
            <a:endParaRPr lang="en-IN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2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Autofit/>
          </a:bodyPr>
          <a:lstStyle/>
          <a:p>
            <a:r>
              <a:rPr lang="gu-IN" sz="2200" b="1" dirty="0" smtClean="0">
                <a:latin typeface="Times New Roman" pitchFamily="18" charset="0"/>
                <a:cs typeface="Times New Roman" pitchFamily="18" charset="0"/>
              </a:rPr>
              <a:t>ઓડિટ </a:t>
            </a:r>
            <a:r>
              <a:rPr lang="gu-IN" sz="2200" b="1" dirty="0" smtClean="0">
                <a:latin typeface="Times New Roman" pitchFamily="18" charset="0"/>
                <a:cs typeface="Times New Roman" pitchFamily="18" charset="0"/>
              </a:rPr>
              <a:t>તારણો-આયોજન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31242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gu-IN" sz="1700" b="1" dirty="0" smtClean="0">
                <a:latin typeface="Times New Roman" panose="02020603050405020304" pitchFamily="18" charset="0"/>
                <a:cs typeface="Times New Roman" pitchFamily="18" charset="0"/>
              </a:rPr>
              <a:t>વાર્ષિક કાર્ય યોજના (</a:t>
            </a:r>
            <a:r>
              <a:rPr lang="en-IN" sz="1700" b="1" dirty="0" smtClean="0">
                <a:latin typeface="Times New Roman" panose="02020603050405020304" pitchFamily="18" charset="0"/>
                <a:cs typeface="Times New Roman" pitchFamily="18" charset="0"/>
              </a:rPr>
              <a:t>AAP) </a:t>
            </a:r>
            <a:r>
              <a:rPr lang="gu-IN" sz="1700" b="1" dirty="0" smtClean="0">
                <a:latin typeface="Times New Roman" panose="02020603050405020304" pitchFamily="18" charset="0"/>
                <a:cs typeface="Times New Roman" pitchFamily="18" charset="0"/>
              </a:rPr>
              <a:t>ની </a:t>
            </a:r>
            <a:r>
              <a:rPr lang="gu-IN" sz="1700" b="1" dirty="0" smtClean="0">
                <a:latin typeface="Times New Roman" panose="02020603050405020304" pitchFamily="18" charset="0"/>
                <a:cs typeface="Times New Roman" pitchFamily="18" charset="0"/>
              </a:rPr>
              <a:t>તૈયારી</a:t>
            </a:r>
            <a:r>
              <a:rPr lang="en-IN" sz="1700" b="1" dirty="0" smtClean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endParaRPr lang="en-IN" sz="1700" b="1" dirty="0">
              <a:latin typeface="Times New Roman" panose="02020603050405020304" pitchFamily="18" charset="0"/>
              <a:cs typeface="Times New Roman" pitchFamily="18" charset="0"/>
            </a:endParaRPr>
          </a:p>
          <a:p>
            <a:pPr marL="457200" lvl="1" indent="-34290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gu-IN" sz="1700" dirty="0" smtClean="0">
                <a:latin typeface="Times New Roman" panose="02020603050405020304" pitchFamily="18" charset="0"/>
                <a:cs typeface="Times New Roman" pitchFamily="18" charset="0"/>
              </a:rPr>
              <a:t>2017-23 દરમિયાન પસંદ કરેલા </a:t>
            </a:r>
            <a:r>
              <a:rPr lang="gu-IN" sz="1700" dirty="0" smtClean="0">
                <a:latin typeface="Times New Roman" panose="02020603050405020304" pitchFamily="18" charset="0"/>
                <a:cs typeface="Times New Roman" pitchFamily="18" charset="0"/>
              </a:rPr>
              <a:t>જિલ્લાઓ / બ્લોકોમાં</a:t>
            </a:r>
            <a:r>
              <a:rPr lang="gu-IN" sz="1700" b="1" dirty="0" smtClean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gu-IN" sz="1700" dirty="0" smtClean="0">
                <a:latin typeface="Times New Roman" panose="02020603050405020304" pitchFamily="18" charset="0"/>
                <a:cs typeface="Times New Roman" pitchFamily="18" charset="0"/>
              </a:rPr>
              <a:t>વાર્ષિક કાર્ય યોજના (</a:t>
            </a:r>
            <a:r>
              <a:rPr lang="en-IN" sz="1700" dirty="0" smtClean="0">
                <a:latin typeface="Times New Roman" panose="02020603050405020304" pitchFamily="18" charset="0"/>
                <a:cs typeface="Times New Roman" pitchFamily="18" charset="0"/>
              </a:rPr>
              <a:t>AAP)</a:t>
            </a:r>
            <a:r>
              <a:rPr lang="gu-IN" sz="1700" dirty="0" smtClean="0">
                <a:latin typeface="Times New Roman" panose="02020603050405020304" pitchFamily="18" charset="0"/>
                <a:cs typeface="Times New Roman" pitchFamily="18" charset="0"/>
              </a:rPr>
              <a:t> તૈયાર કરવામાં </a:t>
            </a:r>
            <a:r>
              <a:rPr lang="gu-IN" sz="1700" dirty="0" smtClean="0">
                <a:latin typeface="Times New Roman" panose="02020603050405020304" pitchFamily="18" charset="0"/>
                <a:cs typeface="Times New Roman" pitchFamily="18" charset="0"/>
              </a:rPr>
              <a:t>આવેલ નહોતા. </a:t>
            </a:r>
            <a:endParaRPr lang="en-IN" sz="1700" dirty="0" smtClean="0">
              <a:latin typeface="Times New Roman" panose="02020603050405020304" pitchFamily="18" charset="0"/>
              <a:cs typeface="Times New Roman" pitchFamily="18" charset="0"/>
            </a:endParaRPr>
          </a:p>
          <a:p>
            <a:pPr marL="114300" lvl="1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gu-IN" sz="17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gu-IN" sz="17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જમીન વિહોણા લાભાર્થીઓને જમીનની </a:t>
            </a:r>
            <a:r>
              <a:rPr lang="gu-IN" sz="17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ઉપલબ્ધતા </a:t>
            </a:r>
            <a:r>
              <a:rPr lang="en-IN" sz="1700" b="1" i="1" dirty="0" smtClean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N" sz="17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gu-IN" sz="17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૨૨૭૧ જમીનવિહોણા </a:t>
            </a:r>
            <a:r>
              <a:rPr lang="gu-IN" sz="17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લાભાર્થીઓમાંથી </a:t>
            </a:r>
            <a:r>
              <a:rPr lang="gu-IN" sz="17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૯૧૦ (૪૦ </a:t>
            </a:r>
            <a:r>
              <a:rPr lang="gu-IN" sz="17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ટકા</a:t>
            </a:r>
            <a:r>
              <a:rPr lang="gu-IN" sz="17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ને </a:t>
            </a:r>
            <a:r>
              <a:rPr lang="gu-IN" sz="17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જમીન આપવામાં આવી હતી. બાકીના </a:t>
            </a:r>
            <a:r>
              <a:rPr lang="gu-IN" sz="17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૧૩૬૧ લાભાર્થીઓને જમીન </a:t>
            </a:r>
            <a:r>
              <a:rPr lang="gu-IN" sz="17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મળી શકી ન હતી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004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E7DD34D-CDD2-DB6C-DE61-D6CAB3A86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gu-IN" sz="2400" b="1" dirty="0" smtClean="0">
                <a:latin typeface="Times New Roman" pitchFamily="18" charset="0"/>
                <a:cs typeface="Times New Roman" pitchFamily="18" charset="0"/>
              </a:rPr>
              <a:t>નાણાકીય </a:t>
            </a:r>
            <a:endParaRPr lang="en-IN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229997C-EAAB-A910-830E-FEABE24F1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5257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gu-IN" sz="1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કેન્દ્રીય શેર રિલીઝ કરવામાં વિલંબ</a:t>
            </a:r>
            <a:endParaRPr lang="en-US" sz="18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gu-IN" sz="1600" dirty="0" smtClean="0">
                <a:latin typeface="Times New Roman"/>
                <a:ea typeface="Times New Roman"/>
              </a:rPr>
              <a:t>વર્ષ </a:t>
            </a:r>
            <a:r>
              <a:rPr lang="gu-IN" sz="1600" dirty="0" smtClean="0">
                <a:latin typeface="Times New Roman"/>
                <a:ea typeface="Times New Roman"/>
              </a:rPr>
              <a:t>૨૦૧૭ – ૨૨ દરમિયાન</a:t>
            </a:r>
            <a:r>
              <a:rPr lang="gu-IN" sz="1600" dirty="0" smtClean="0">
                <a:latin typeface="Times New Roman"/>
                <a:ea typeface="Times New Roman"/>
              </a:rPr>
              <a:t>, ભારત સરકાર દ્વારા </a:t>
            </a:r>
            <a:r>
              <a:rPr lang="en-US" sz="1600" dirty="0" smtClean="0">
                <a:latin typeface="Times New Roman"/>
                <a:ea typeface="Times New Roman"/>
              </a:rPr>
              <a:t>PMAY-G </a:t>
            </a:r>
            <a:r>
              <a:rPr lang="gu-IN" sz="1600" dirty="0" smtClean="0">
                <a:latin typeface="Times New Roman"/>
                <a:ea typeface="Times New Roman"/>
              </a:rPr>
              <a:t>હેઠળ 20 હપ્તાઓમાં કુલ </a:t>
            </a:r>
            <a:r>
              <a:rPr lang="en-US" sz="1600" dirty="0" smtClean="0">
                <a:latin typeface="Times New Roman"/>
                <a:ea typeface="Times New Roman"/>
              </a:rPr>
              <a:t>₹</a:t>
            </a:r>
            <a:r>
              <a:rPr lang="gu-IN" sz="1600" dirty="0" smtClean="0">
                <a:latin typeface="Times New Roman"/>
                <a:ea typeface="Times New Roman"/>
              </a:rPr>
              <a:t>. ૧૯૪૭.૮૩ કરોડની </a:t>
            </a:r>
            <a:r>
              <a:rPr lang="gu-IN" sz="1600" dirty="0" smtClean="0">
                <a:latin typeface="Times New Roman"/>
                <a:ea typeface="Times New Roman"/>
              </a:rPr>
              <a:t>ગ્રાન્ટ </a:t>
            </a:r>
            <a:r>
              <a:rPr lang="gu-IN" sz="1600" dirty="0" smtClean="0">
                <a:latin typeface="Times New Roman"/>
                <a:ea typeface="Times New Roman"/>
              </a:rPr>
              <a:t>રીલીજ કરવામાં </a:t>
            </a:r>
            <a:r>
              <a:rPr lang="gu-IN" sz="1600" dirty="0" smtClean="0">
                <a:latin typeface="Times New Roman"/>
                <a:ea typeface="Times New Roman"/>
              </a:rPr>
              <a:t>આવી હતી</a:t>
            </a:r>
            <a:r>
              <a:rPr lang="gu-IN" sz="1600" dirty="0" smtClean="0">
                <a:latin typeface="Times New Roman"/>
                <a:ea typeface="Times New Roman"/>
              </a:rPr>
              <a:t>. </a:t>
            </a:r>
            <a:r>
              <a:rPr lang="en-US" sz="1600" dirty="0" smtClean="0">
                <a:latin typeface="Times New Roman"/>
                <a:ea typeface="Times New Roman"/>
              </a:rPr>
              <a:t>₹.</a:t>
            </a:r>
            <a:r>
              <a:rPr lang="gu-IN" sz="1600" dirty="0" smtClean="0">
                <a:latin typeface="Times New Roman"/>
                <a:ea typeface="Times New Roman"/>
              </a:rPr>
              <a:t> ૧૧૦૨.૧૪ કરોડનું </a:t>
            </a:r>
            <a:r>
              <a:rPr lang="gu-IN" sz="1600" dirty="0" smtClean="0">
                <a:latin typeface="Times New Roman"/>
                <a:ea typeface="Times New Roman"/>
              </a:rPr>
              <a:t>કેન્દ્રીય ભંડોળ </a:t>
            </a:r>
            <a:r>
              <a:rPr lang="en-US" sz="1600" dirty="0" smtClean="0">
                <a:latin typeface="Times New Roman"/>
                <a:ea typeface="Times New Roman"/>
              </a:rPr>
              <a:t>CRD</a:t>
            </a:r>
            <a:r>
              <a:rPr lang="gu-IN" sz="1600" dirty="0" smtClean="0">
                <a:latin typeface="Times New Roman"/>
                <a:ea typeface="Times New Roman"/>
              </a:rPr>
              <a:t> ના </a:t>
            </a:r>
            <a:r>
              <a:rPr lang="en-US" sz="1600" dirty="0" smtClean="0">
                <a:latin typeface="Times New Roman"/>
                <a:ea typeface="Times New Roman"/>
              </a:rPr>
              <a:t>SNA </a:t>
            </a:r>
            <a:r>
              <a:rPr lang="gu-IN" sz="1600" dirty="0" smtClean="0">
                <a:latin typeface="Times New Roman"/>
                <a:ea typeface="Times New Roman"/>
              </a:rPr>
              <a:t>ખાતામાં ત્રણ દિવસની નિર્ધારિત મર્યાદા કરતાં </a:t>
            </a:r>
            <a:r>
              <a:rPr lang="gu-IN" sz="1600" dirty="0" smtClean="0">
                <a:latin typeface="Times New Roman"/>
                <a:ea typeface="Times New Roman"/>
              </a:rPr>
              <a:t>૦૮ થી ૧૫૩ દિવસ </a:t>
            </a:r>
            <a:r>
              <a:rPr lang="gu-IN" sz="1600" dirty="0" smtClean="0">
                <a:latin typeface="Times New Roman"/>
                <a:ea typeface="Times New Roman"/>
              </a:rPr>
              <a:t>સુધીના </a:t>
            </a:r>
            <a:r>
              <a:rPr lang="gu-IN" sz="1600" dirty="0" smtClean="0">
                <a:latin typeface="Times New Roman"/>
                <a:ea typeface="Times New Roman"/>
              </a:rPr>
              <a:t>વિલંબથી ટ્રાન્સફર </a:t>
            </a:r>
            <a:r>
              <a:rPr lang="gu-IN" sz="1600" dirty="0" smtClean="0">
                <a:latin typeface="Times New Roman"/>
                <a:ea typeface="Times New Roman"/>
              </a:rPr>
              <a:t>કરવામાં આવ્યું હતું.</a:t>
            </a:r>
            <a:endParaRPr lang="en-US" sz="1600" dirty="0" smtClean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endParaRPr lang="gu-IN" sz="18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gu-IN" sz="1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અપૂર્ણ </a:t>
            </a:r>
            <a:r>
              <a:rPr lang="gu-IN" sz="1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નાણાકીય </a:t>
            </a:r>
            <a:r>
              <a:rPr lang="gu-IN" sz="1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સમાધાન</a:t>
            </a:r>
            <a:endParaRPr lang="en-US" sz="18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gu-IN" sz="1600" dirty="0" smtClean="0">
                <a:latin typeface="Times New Roman"/>
                <a:ea typeface="Times New Roman"/>
              </a:rPr>
              <a:t>ઓડિટએ અવલોકન કર્યું હતું કે 2017-18 થી 2021-22 દરમિયાન પ્રોગ્રામ ફંડ અને વહીવટી ભંડોળ બંનેના કિસ્સામાં પાછલા વર્ષનું બંધ બેલેન્સ ચાલુ વર્ષના ઓપનિંગ બેલેન્સ સાથે મેળ ખાતું નથી.</a:t>
            </a:r>
            <a:endParaRPr lang="en-US" sz="1600" dirty="0" smtClean="0"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sz="3200" dirty="0">
              <a:latin typeface="Times New Roman"/>
              <a:ea typeface="Times New Roman"/>
              <a:cs typeface="Mangal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409842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4788CE-D5F7-5DB9-F0FB-7EB7E6431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4963"/>
            <a:ext cx="8229600" cy="579437"/>
          </a:xfrm>
        </p:spPr>
        <p:txBody>
          <a:bodyPr>
            <a:normAutofit/>
          </a:bodyPr>
          <a:lstStyle/>
          <a:p>
            <a:r>
              <a:rPr lang="gu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નાણાકીય </a:t>
            </a: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72E9C75-8037-2164-7F25-A67D01A3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1"/>
            <a:ext cx="8382000" cy="358139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gu-IN" sz="1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વહીવટી ગ્રાન્ટમાંથી અનિયમિત ખર્ચ</a:t>
            </a:r>
            <a:r>
              <a:rPr lang="gu-IN" sz="1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gu-IN" sz="11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gu-IN" sz="1600" dirty="0" smtClean="0">
                <a:latin typeface="Times New Roman"/>
                <a:ea typeface="Times New Roman"/>
              </a:rPr>
              <a:t>દાહોદ જિલ્લામાં, </a:t>
            </a:r>
            <a:r>
              <a:rPr lang="en-US" sz="1600" dirty="0" smtClean="0">
                <a:latin typeface="Times New Roman"/>
                <a:ea typeface="Times New Roman"/>
              </a:rPr>
              <a:t>DRDA-</a:t>
            </a:r>
            <a:r>
              <a:rPr lang="gu-IN" sz="1600" dirty="0" smtClean="0">
                <a:latin typeface="Times New Roman"/>
                <a:ea typeface="Times New Roman"/>
              </a:rPr>
              <a:t> ઓફિસ </a:t>
            </a:r>
            <a:r>
              <a:rPr lang="gu-IN" sz="1600" dirty="0" smtClean="0">
                <a:latin typeface="Times New Roman"/>
                <a:ea typeface="Times New Roman"/>
              </a:rPr>
              <a:t>અને કોલ-સેન્ટરોના નવીનીકરણ માટે જિલ્લા વહીવટી ભંડોળમાંથી </a:t>
            </a:r>
            <a:r>
              <a:rPr lang="gu-IN" sz="1600" dirty="0" smtClean="0">
                <a:latin typeface="Times New Roman"/>
                <a:ea typeface="Times New Roman"/>
              </a:rPr>
              <a:t>₹. ૧૦.૮૭ </a:t>
            </a:r>
            <a:r>
              <a:rPr lang="gu-IN" sz="1600" dirty="0" smtClean="0">
                <a:latin typeface="Times New Roman"/>
                <a:ea typeface="Times New Roman"/>
              </a:rPr>
              <a:t>લાખનો અનિયમિત ખર્ચ કરવામાં આવ્યો હતો, જે યોજનાની માર્ગદર્શિકા મુજબ અસ્વીકાર્ય હતો</a:t>
            </a:r>
            <a:r>
              <a:rPr lang="gu-IN" sz="1600" dirty="0" smtClean="0">
                <a:latin typeface="Times New Roman"/>
                <a:ea typeface="Times New Roman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endParaRPr lang="gu-IN" sz="1600" dirty="0" smtClean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gu-IN" sz="1600" dirty="0" smtClean="0">
                <a:latin typeface="Times New Roman"/>
                <a:ea typeface="Times New Roman"/>
              </a:rPr>
              <a:t>ત્રણ યોજનાઓ </a:t>
            </a:r>
            <a:r>
              <a:rPr lang="en-US" sz="1600" dirty="0" smtClean="0">
                <a:latin typeface="Times New Roman"/>
                <a:ea typeface="Times New Roman"/>
              </a:rPr>
              <a:t>PMAY-G, SBM </a:t>
            </a:r>
            <a:r>
              <a:rPr lang="gu-IN" sz="1600" dirty="0" smtClean="0">
                <a:latin typeface="Times New Roman"/>
                <a:ea typeface="Times New Roman"/>
              </a:rPr>
              <a:t>અને </a:t>
            </a:r>
            <a:r>
              <a:rPr lang="en-US" sz="1600" dirty="0" smtClean="0">
                <a:latin typeface="Times New Roman"/>
                <a:ea typeface="Times New Roman"/>
              </a:rPr>
              <a:t>MGNREGA </a:t>
            </a:r>
            <a:r>
              <a:rPr lang="gu-IN" sz="1600" dirty="0" smtClean="0">
                <a:latin typeface="Times New Roman"/>
                <a:ea typeface="Times New Roman"/>
              </a:rPr>
              <a:t>માટે સંયુક્ત રીતે </a:t>
            </a:r>
            <a:r>
              <a:rPr lang="en-US" sz="1600" dirty="0" smtClean="0">
                <a:latin typeface="Times New Roman"/>
                <a:ea typeface="Times New Roman"/>
              </a:rPr>
              <a:t>IEC </a:t>
            </a:r>
            <a:r>
              <a:rPr lang="gu-IN" sz="1600" dirty="0" smtClean="0">
                <a:latin typeface="Times New Roman"/>
                <a:ea typeface="Times New Roman"/>
              </a:rPr>
              <a:t>પ્રવૃત્તિમાં </a:t>
            </a:r>
            <a:r>
              <a:rPr lang="gu-IN" sz="1600" dirty="0" smtClean="0">
                <a:latin typeface="Times New Roman"/>
                <a:ea typeface="Times New Roman"/>
              </a:rPr>
              <a:t>₹. ૬૬.૯૬ લાખનો </a:t>
            </a:r>
            <a:r>
              <a:rPr lang="gu-IN" sz="1600" dirty="0" smtClean="0">
                <a:latin typeface="Times New Roman"/>
                <a:ea typeface="Times New Roman"/>
              </a:rPr>
              <a:t>ખર્ચ કરવામાં આવ્યો હતો. </a:t>
            </a:r>
            <a:r>
              <a:rPr lang="gu-IN" sz="1600" dirty="0" smtClean="0">
                <a:latin typeface="Times New Roman"/>
                <a:ea typeface="Times New Roman"/>
              </a:rPr>
              <a:t>જો કે, સમગ્ર ખર્ચ </a:t>
            </a:r>
            <a:r>
              <a:rPr lang="en-US" sz="1600" dirty="0" smtClean="0">
                <a:latin typeface="Times New Roman"/>
                <a:ea typeface="Times New Roman"/>
              </a:rPr>
              <a:t>PMAY-G </a:t>
            </a:r>
            <a:r>
              <a:rPr lang="gu-IN" sz="1600" dirty="0" smtClean="0">
                <a:latin typeface="Times New Roman"/>
                <a:ea typeface="Times New Roman"/>
              </a:rPr>
              <a:t>માં </a:t>
            </a:r>
            <a:r>
              <a:rPr lang="gu-IN" sz="1600" dirty="0" smtClean="0">
                <a:latin typeface="Times New Roman"/>
                <a:ea typeface="Times New Roman"/>
              </a:rPr>
              <a:t>ડેબિટ કરવામાં આવ્યો હતો.</a:t>
            </a:r>
            <a:endParaRPr lang="gu-IN" sz="1600" dirty="0" smtClean="0">
              <a:latin typeface="Times New Roman"/>
              <a:ea typeface="Times New Roman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gu-IN" sz="2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gu-IN" sz="2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gu-IN" sz="2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IN" sz="2400" b="1" dirty="0"/>
          </a:p>
        </p:txBody>
      </p:sp>
    </p:spTree>
    <p:extLst>
      <p:ext uri="{BB962C8B-B14F-4D97-AF65-F5344CB8AC3E}">
        <p14:creationId xmlns="" xmlns:p14="http://schemas.microsoft.com/office/powerpoint/2010/main" val="10668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729"/>
            <a:ext cx="8229600" cy="514071"/>
          </a:xfrm>
        </p:spPr>
        <p:txBody>
          <a:bodyPr>
            <a:normAutofit/>
          </a:bodyPr>
          <a:lstStyle/>
          <a:p>
            <a:r>
              <a:rPr lang="gu-IN" sz="2400" b="1" dirty="0" smtClean="0">
                <a:latin typeface="Times New Roman" pitchFamily="18" charset="0"/>
                <a:cs typeface="Times New Roman" pitchFamily="18" charset="0"/>
              </a:rPr>
              <a:t>અમલીકરણ</a:t>
            </a: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6471"/>
            <a:ext cx="8229600" cy="5962929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Bef>
                <a:spcPts val="600"/>
              </a:spcBef>
              <a:buNone/>
            </a:pPr>
            <a:r>
              <a:rPr lang="gu-IN" sz="1800" b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</a:rPr>
              <a:t>લાભાર્થીઓએ વિવિધ યોજનાઓ હેઠળ લાભ લીધો </a:t>
            </a:r>
            <a:r>
              <a:rPr lang="gu-IN" sz="1800" b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</a:rPr>
              <a:t>હતો</a:t>
            </a:r>
          </a:p>
          <a:p>
            <a:pPr marL="0" lvl="0" indent="0" algn="just">
              <a:lnSpc>
                <a:spcPct val="115000"/>
              </a:lnSpc>
              <a:spcBef>
                <a:spcPts val="600"/>
              </a:spcBef>
              <a:buNone/>
            </a:pPr>
            <a:endParaRPr lang="gu-IN" sz="400" b="1" dirty="0" smtClean="0">
              <a:solidFill>
                <a:prstClr val="black"/>
              </a:solidFill>
              <a:latin typeface="Times New Roman" pitchFamily="18" charset="0"/>
              <a:ea typeface="Times New Roman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gu-IN" sz="1600" dirty="0" smtClean="0">
                <a:latin typeface="Times New Roman"/>
                <a:ea typeface="Times New Roman"/>
              </a:rPr>
              <a:t>બે </a:t>
            </a:r>
            <a:r>
              <a:rPr lang="gu-IN" sz="1600" dirty="0" smtClean="0">
                <a:latin typeface="Times New Roman"/>
                <a:ea typeface="Times New Roman"/>
              </a:rPr>
              <a:t>સેમ્પલ જિલ્લાઓમાં</a:t>
            </a:r>
            <a:r>
              <a:rPr lang="gu-IN" sz="1600" dirty="0" smtClean="0">
                <a:latin typeface="Times New Roman"/>
                <a:ea typeface="Times New Roman"/>
              </a:rPr>
              <a:t>, </a:t>
            </a:r>
            <a:r>
              <a:rPr lang="gu-IN" sz="1600" dirty="0" smtClean="0">
                <a:latin typeface="Times New Roman"/>
                <a:ea typeface="Times New Roman"/>
              </a:rPr>
              <a:t>૨૪ લાભાર્થીઓ (૦૬ - જામનગર </a:t>
            </a:r>
            <a:r>
              <a:rPr lang="gu-IN" sz="1600" dirty="0" smtClean="0">
                <a:latin typeface="Times New Roman"/>
                <a:ea typeface="Times New Roman"/>
              </a:rPr>
              <a:t>અને </a:t>
            </a:r>
            <a:r>
              <a:rPr lang="gu-IN" sz="1600" dirty="0" smtClean="0">
                <a:latin typeface="Times New Roman"/>
                <a:ea typeface="Times New Roman"/>
              </a:rPr>
              <a:t>૧૮ સુરત</a:t>
            </a:r>
            <a:r>
              <a:rPr lang="gu-IN" sz="1600" dirty="0" smtClean="0">
                <a:latin typeface="Times New Roman"/>
                <a:ea typeface="Times New Roman"/>
              </a:rPr>
              <a:t>) એ </a:t>
            </a:r>
            <a:r>
              <a:rPr lang="en-US" sz="1600" dirty="0" smtClean="0">
                <a:latin typeface="Times New Roman"/>
                <a:ea typeface="Times New Roman"/>
              </a:rPr>
              <a:t>PMAY-G </a:t>
            </a:r>
            <a:r>
              <a:rPr lang="gu-IN" sz="1600" dirty="0" smtClean="0">
                <a:latin typeface="Times New Roman"/>
                <a:ea typeface="Times New Roman"/>
              </a:rPr>
              <a:t>તેમજ </a:t>
            </a:r>
            <a:r>
              <a:rPr lang="en-US" sz="1600" dirty="0" smtClean="0">
                <a:latin typeface="Times New Roman"/>
                <a:ea typeface="Times New Roman"/>
              </a:rPr>
              <a:t>PMAY-U </a:t>
            </a:r>
            <a:r>
              <a:rPr lang="gu-IN" sz="1600" dirty="0" smtClean="0">
                <a:latin typeface="Times New Roman"/>
                <a:ea typeface="Times New Roman"/>
              </a:rPr>
              <a:t>બંને યોજનાઓ હેઠળ બેવડા લાભ </a:t>
            </a:r>
            <a:r>
              <a:rPr lang="gu-IN" sz="1600" dirty="0" smtClean="0">
                <a:latin typeface="Times New Roman"/>
                <a:ea typeface="Times New Roman"/>
              </a:rPr>
              <a:t>મેળવ્યા હતા</a:t>
            </a:r>
            <a:r>
              <a:rPr lang="gu-IN" sz="1600" dirty="0" smtClean="0">
                <a:latin typeface="Times New Roman"/>
                <a:ea typeface="Times New Roman"/>
              </a:rPr>
              <a:t>.</a:t>
            </a:r>
            <a:endParaRPr lang="gu-IN" sz="1600" dirty="0" smtClean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gu-IN" sz="1600" dirty="0" smtClean="0">
                <a:latin typeface="Times New Roman"/>
                <a:ea typeface="Times New Roman"/>
              </a:rPr>
              <a:t>ચાર નમૂના લેવામાં આવેલા જિલ્લાઓમાં, </a:t>
            </a:r>
            <a:r>
              <a:rPr lang="en-US" sz="1600" dirty="0" smtClean="0">
                <a:latin typeface="Times New Roman"/>
                <a:ea typeface="Times New Roman"/>
              </a:rPr>
              <a:t>PMAY-G </a:t>
            </a:r>
            <a:r>
              <a:rPr lang="gu-IN" sz="1600" dirty="0" smtClean="0">
                <a:latin typeface="Times New Roman"/>
                <a:ea typeface="Times New Roman"/>
              </a:rPr>
              <a:t>હેઠળ </a:t>
            </a:r>
            <a:r>
              <a:rPr lang="gu-IN" sz="1600" dirty="0" smtClean="0">
                <a:latin typeface="Times New Roman"/>
                <a:ea typeface="Times New Roman"/>
              </a:rPr>
              <a:t>૫૯૪ લાભાર્થીઓને અન્ય આવાસ </a:t>
            </a:r>
            <a:r>
              <a:rPr lang="gu-IN" sz="1600" dirty="0" smtClean="0">
                <a:latin typeface="Times New Roman"/>
                <a:ea typeface="Times New Roman"/>
              </a:rPr>
              <a:t>યોજનાઓ જેવી કે સરદાર આવાસ યોજના, પંડિત દિન દયાળ </a:t>
            </a:r>
            <a:r>
              <a:rPr lang="gu-IN" sz="1600" dirty="0" smtClean="0">
                <a:latin typeface="Times New Roman"/>
                <a:ea typeface="Times New Roman"/>
              </a:rPr>
              <a:t>આવાસ યોજના</a:t>
            </a:r>
            <a:r>
              <a:rPr lang="gu-IN" sz="1600" dirty="0" smtClean="0">
                <a:latin typeface="Times New Roman"/>
                <a:ea typeface="Times New Roman"/>
              </a:rPr>
              <a:t>, ડૉ. </a:t>
            </a:r>
            <a:r>
              <a:rPr lang="gu-IN" sz="1600" dirty="0" smtClean="0">
                <a:latin typeface="Times New Roman"/>
                <a:ea typeface="Times New Roman"/>
              </a:rPr>
              <a:t>આંબેડકર </a:t>
            </a:r>
            <a:r>
              <a:rPr lang="gu-IN" sz="1600" dirty="0" smtClean="0">
                <a:latin typeface="Times New Roman"/>
                <a:ea typeface="Times New Roman"/>
              </a:rPr>
              <a:t>આવાસ યોજના વગેરેનો બેવડો લાભ મળ્યો </a:t>
            </a:r>
            <a:r>
              <a:rPr lang="gu-IN" sz="1600" dirty="0" smtClean="0">
                <a:latin typeface="Times New Roman"/>
                <a:ea typeface="Times New Roman"/>
              </a:rPr>
              <a:t>છે. 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None/>
            </a:pPr>
            <a:endParaRPr lang="gu-IN" sz="900" dirty="0" smtClean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buNone/>
            </a:pPr>
            <a:r>
              <a:rPr lang="gu-IN" sz="1800" b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</a:rPr>
              <a:t>જિલ્લાવાર વિગતો નીચે કોષ્ટકમાં આપવામાં આવી છે.</a:t>
            </a:r>
            <a:endParaRPr lang="en-US" sz="1800" b="1" dirty="0" smtClean="0">
              <a:solidFill>
                <a:srgbClr val="C00000"/>
              </a:solidFill>
              <a:latin typeface="Times New Roman" pitchFamily="18" charset="0"/>
              <a:ea typeface="Times New Roman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3FCC8B64-6E44-BABD-92F8-CFE7B46188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98078617"/>
              </p:ext>
            </p:extLst>
          </p:nvPr>
        </p:nvGraphicFramePr>
        <p:xfrm>
          <a:off x="1752600" y="4038602"/>
          <a:ext cx="5486400" cy="2590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="" xmlns:a16="http://schemas.microsoft.com/office/drawing/2014/main" val="3258562619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3030514749"/>
                    </a:ext>
                  </a:extLst>
                </a:gridCol>
                <a:gridCol w="2514600">
                  <a:extLst>
                    <a:ext uri="{9D8B030D-6E8A-4147-A177-3AD203B41FA5}">
                      <a16:colId xmlns="" xmlns:a16="http://schemas.microsoft.com/office/drawing/2014/main" val="116682861"/>
                    </a:ext>
                  </a:extLst>
                </a:gridCol>
              </a:tblGrid>
              <a:tr h="489573">
                <a:tc>
                  <a:txBody>
                    <a:bodyPr/>
                    <a:lstStyle/>
                    <a:p>
                      <a:pPr algn="ctr"/>
                      <a:r>
                        <a:rPr lang="gu-IN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ક્રમ </a:t>
                      </a:r>
                      <a:r>
                        <a:rPr lang="en-IN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gu-IN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જિલ્લાનું નામ </a:t>
                      </a: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gu-IN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લાભાર્થીઓની સંખ્યા </a:t>
                      </a: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879129143"/>
                  </a:ext>
                </a:extLst>
              </a:tr>
              <a:tr h="420245">
                <a:tc>
                  <a:txBody>
                    <a:bodyPr/>
                    <a:lstStyle/>
                    <a:p>
                      <a:pPr algn="ctr"/>
                      <a:r>
                        <a:rPr lang="gu-IN" sz="18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૧</a:t>
                      </a:r>
                      <a:endParaRPr lang="en-IN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gu-IN" sz="18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છોટા ઉદેપુર </a:t>
                      </a:r>
                      <a:endParaRPr lang="en-IN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gu-IN" sz="18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૦૪</a:t>
                      </a:r>
                      <a:endParaRPr lang="en-IN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756081748"/>
                  </a:ext>
                </a:extLst>
              </a:tr>
              <a:tr h="420245">
                <a:tc>
                  <a:txBody>
                    <a:bodyPr/>
                    <a:lstStyle/>
                    <a:p>
                      <a:pPr algn="ctr"/>
                      <a:r>
                        <a:rPr lang="gu-IN" sz="18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૨</a:t>
                      </a:r>
                      <a:endParaRPr lang="en-IN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gu-IN" sz="18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દાહોદ </a:t>
                      </a:r>
                      <a:endParaRPr lang="en-IN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gu-IN" sz="18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૫૮૭</a:t>
                      </a:r>
                      <a:endParaRPr lang="en-IN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759507413"/>
                  </a:ext>
                </a:extLst>
              </a:tr>
              <a:tr h="420245">
                <a:tc>
                  <a:txBody>
                    <a:bodyPr/>
                    <a:lstStyle/>
                    <a:p>
                      <a:pPr algn="ctr"/>
                      <a:r>
                        <a:rPr lang="gu-IN" sz="18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૩</a:t>
                      </a:r>
                      <a:endParaRPr lang="en-IN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gu-IN" sz="18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જામનગર </a:t>
                      </a:r>
                      <a:endParaRPr lang="en-IN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gu-IN" sz="18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૦૧</a:t>
                      </a:r>
                      <a:endParaRPr lang="en-IN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717484938"/>
                  </a:ext>
                </a:extLst>
              </a:tr>
              <a:tr h="420245">
                <a:tc>
                  <a:txBody>
                    <a:bodyPr/>
                    <a:lstStyle/>
                    <a:p>
                      <a:pPr algn="ctr"/>
                      <a:r>
                        <a:rPr lang="gu-IN" sz="18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૪</a:t>
                      </a:r>
                      <a:endParaRPr lang="en-IN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gu-IN" sz="18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સુરત </a:t>
                      </a:r>
                      <a:endParaRPr lang="en-IN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gu-IN" sz="18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૦૨</a:t>
                      </a:r>
                      <a:endParaRPr lang="en-IN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783796329"/>
                  </a:ext>
                </a:extLst>
              </a:tr>
              <a:tr h="420245">
                <a:tc>
                  <a:txBody>
                    <a:bodyPr/>
                    <a:lstStyle/>
                    <a:p>
                      <a:pPr algn="ctr"/>
                      <a:endParaRPr lang="en-IN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gu-IN" sz="18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કુલ </a:t>
                      </a:r>
                      <a:endParaRPr lang="en-IN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gu-IN" sz="18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૫૯૪</a:t>
                      </a:r>
                      <a:endParaRPr lang="en-IN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2136573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7576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31242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gu-IN" sz="1800" b="1" dirty="0" smtClean="0">
                <a:solidFill>
                  <a:srgbClr val="C00000"/>
                </a:solidFill>
                <a:latin typeface="Times New Roman" pitchFamily="18" charset="0"/>
              </a:rPr>
              <a:t>પ્રથમ હપ્તાની ચુકવણીમાં </a:t>
            </a:r>
            <a:r>
              <a:rPr lang="gu-IN" sz="1800" b="1" dirty="0" smtClean="0">
                <a:solidFill>
                  <a:srgbClr val="C00000"/>
                </a:solidFill>
                <a:latin typeface="Times New Roman" pitchFamily="18" charset="0"/>
              </a:rPr>
              <a:t>વિલંબ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en-IN" sz="1600" dirty="0" smtClean="0">
                <a:latin typeface="Times New Roman"/>
                <a:ea typeface="Times New Roman"/>
              </a:rPr>
              <a:t>PMAY-G </a:t>
            </a:r>
            <a:r>
              <a:rPr lang="gu-IN" sz="1600" dirty="0" smtClean="0">
                <a:latin typeface="Times New Roman"/>
                <a:ea typeface="Times New Roman"/>
              </a:rPr>
              <a:t>માં લાભાર્થીઓને પ્રથમ હપ્તાની </a:t>
            </a:r>
            <a:r>
              <a:rPr lang="gu-IN" sz="1600" dirty="0" smtClean="0">
                <a:latin typeface="Times New Roman"/>
                <a:ea typeface="Times New Roman"/>
              </a:rPr>
              <a:t>ચુકવણી </a:t>
            </a:r>
            <a:r>
              <a:rPr lang="gu-IN" sz="1600" dirty="0" smtClean="0">
                <a:latin typeface="Times New Roman"/>
                <a:ea typeface="Times New Roman"/>
              </a:rPr>
              <a:t>મંજૂરી તારીખના </a:t>
            </a:r>
            <a:r>
              <a:rPr lang="gu-IN" sz="1600" dirty="0" smtClean="0">
                <a:latin typeface="Times New Roman"/>
                <a:ea typeface="Times New Roman"/>
              </a:rPr>
              <a:t>સાત દિવસની અંદર કરવી જોઈએ.</a:t>
            </a:r>
            <a:endParaRPr lang="gu-IN" sz="1600" dirty="0" smtClean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gu-IN" sz="1600" dirty="0" smtClean="0">
                <a:latin typeface="Times New Roman"/>
                <a:ea typeface="Times New Roman"/>
              </a:rPr>
              <a:t>૧,૨૪૦ ચકાસાયેલ </a:t>
            </a:r>
            <a:r>
              <a:rPr lang="gu-IN" sz="1600" dirty="0" smtClean="0">
                <a:latin typeface="Times New Roman"/>
                <a:ea typeface="Times New Roman"/>
              </a:rPr>
              <a:t>લાભાર્થીઓમાં, </a:t>
            </a:r>
            <a:r>
              <a:rPr lang="gu-IN" sz="1600" dirty="0" smtClean="0">
                <a:latin typeface="Times New Roman"/>
                <a:ea typeface="Times New Roman"/>
              </a:rPr>
              <a:t>૧,૧૪૦ લાભાર્થીઓને </a:t>
            </a:r>
            <a:r>
              <a:rPr lang="gu-IN" sz="1600" dirty="0" smtClean="0">
                <a:latin typeface="Times New Roman"/>
                <a:ea typeface="Times New Roman"/>
              </a:rPr>
              <a:t>પ્રથમ હપ્તો ચૂકવવામાં આવ્યો હતો. </a:t>
            </a:r>
            <a:r>
              <a:rPr lang="gu-IN" sz="1600" dirty="0" smtClean="0">
                <a:latin typeface="Times New Roman"/>
                <a:ea typeface="Times New Roman"/>
              </a:rPr>
              <a:t>જે પૈકી ૯૬ </a:t>
            </a:r>
            <a:r>
              <a:rPr lang="gu-IN" sz="1600" dirty="0" smtClean="0">
                <a:latin typeface="Times New Roman"/>
                <a:ea typeface="Times New Roman"/>
              </a:rPr>
              <a:t>લાભાર્થીઓને </a:t>
            </a:r>
            <a:r>
              <a:rPr lang="gu-IN" sz="1600" dirty="0" smtClean="0">
                <a:latin typeface="Times New Roman"/>
                <a:ea typeface="Times New Roman"/>
              </a:rPr>
              <a:t>પ્રથમ </a:t>
            </a:r>
            <a:r>
              <a:rPr lang="gu-IN" sz="1600" dirty="0" smtClean="0">
                <a:latin typeface="Times New Roman"/>
                <a:ea typeface="Times New Roman"/>
              </a:rPr>
              <a:t>હપ્તો </a:t>
            </a:r>
            <a:r>
              <a:rPr lang="gu-IN" sz="1600" dirty="0" smtClean="0">
                <a:latin typeface="Times New Roman"/>
                <a:ea typeface="Times New Roman"/>
              </a:rPr>
              <a:t>૦૧ </a:t>
            </a:r>
            <a:r>
              <a:rPr lang="gu-IN" sz="1600" dirty="0" smtClean="0">
                <a:latin typeface="Times New Roman"/>
                <a:ea typeface="Times New Roman"/>
              </a:rPr>
              <a:t>દિવસ </a:t>
            </a:r>
            <a:r>
              <a:rPr lang="gu-IN" sz="1600" dirty="0" smtClean="0">
                <a:latin typeface="Times New Roman"/>
                <a:ea typeface="Times New Roman"/>
              </a:rPr>
              <a:t>થી ૧૯૪૫ દિવસના </a:t>
            </a:r>
            <a:r>
              <a:rPr lang="gu-IN" sz="1600" dirty="0" smtClean="0">
                <a:latin typeface="Times New Roman"/>
                <a:ea typeface="Times New Roman"/>
              </a:rPr>
              <a:t>વિલંબ સાથે પૂરો પાડવામાં આવ્યો હતો.</a:t>
            </a:r>
            <a:endParaRPr lang="en-IN" sz="1600" dirty="0"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IN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IN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29606151"/>
              </p:ext>
            </p:extLst>
          </p:nvPr>
        </p:nvGraphicFramePr>
        <p:xfrm>
          <a:off x="609600" y="4163607"/>
          <a:ext cx="8077200" cy="18561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58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158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1583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2471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3494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110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gu-IN" sz="1800" b="1" dirty="0" smtClean="0">
                          <a:effectLst/>
                          <a:latin typeface="Times New Roman" pitchFamily="18" charset="0"/>
                          <a:cs typeface="+mn-cs"/>
                        </a:rPr>
                        <a:t>વિગત 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gu-IN" sz="1800" b="1" dirty="0" smtClean="0">
                          <a:effectLst/>
                          <a:latin typeface="Times New Roman" pitchFamily="18" charset="0"/>
                          <a:cs typeface="+mn-cs"/>
                        </a:rPr>
                        <a:t>૧૮૦ દિવસ સુધી 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gu-IN" sz="1800" b="1" dirty="0" smtClean="0">
                          <a:effectLst/>
                          <a:latin typeface="Times New Roman" pitchFamily="18" charset="0"/>
                          <a:cs typeface="+mn-cs"/>
                        </a:rPr>
                        <a:t>૧૮૧ થી ૩૬૫ દિવસ 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gu-IN" sz="1800" b="1" dirty="0" smtClean="0">
                          <a:effectLst/>
                          <a:latin typeface="Times New Roman" pitchFamily="18" charset="0"/>
                          <a:cs typeface="+mn-cs"/>
                        </a:rPr>
                        <a:t>૩૬૫ દિવસથી વધુ 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gu-IN" sz="1800" b="1" dirty="0" smtClean="0">
                          <a:effectLst/>
                          <a:latin typeface="Times New Roman" pitchFamily="18" charset="0"/>
                          <a:cs typeface="+mn-cs"/>
                        </a:rPr>
                        <a:t>કુલ 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5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gu-IN" sz="1800" dirty="0" smtClean="0">
                          <a:effectLst/>
                          <a:latin typeface="Times New Roman" pitchFamily="18" charset="0"/>
                          <a:cs typeface="+mn-cs"/>
                        </a:rPr>
                        <a:t>લાભાર્થી સંખ્યા </a:t>
                      </a:r>
                      <a:endParaRPr lang="en-IN" sz="1800" dirty="0">
                        <a:effectLst/>
                        <a:latin typeface="Times New Roman" pitchFamily="18" charset="0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gu-IN" sz="1800" dirty="0" smtClean="0">
                          <a:effectLst/>
                          <a:latin typeface="Times New Roman" pitchFamily="18" charset="0"/>
                          <a:cs typeface="+mn-cs"/>
                        </a:rPr>
                        <a:t>૮૭૫</a:t>
                      </a:r>
                      <a:endParaRPr lang="en-IN" sz="1800" dirty="0">
                        <a:effectLst/>
                        <a:latin typeface="Times New Roman" pitchFamily="18" charset="0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gu-IN" sz="1800" dirty="0" smtClean="0">
                          <a:effectLst/>
                          <a:latin typeface="Times New Roman" pitchFamily="18" charset="0"/>
                          <a:cs typeface="+mn-cs"/>
                        </a:rPr>
                        <a:t>૧૦૧</a:t>
                      </a:r>
                      <a:endParaRPr lang="en-IN" sz="1800" dirty="0">
                        <a:effectLst/>
                        <a:latin typeface="Times New Roman" pitchFamily="18" charset="0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gu-IN" sz="1800" dirty="0" smtClean="0">
                          <a:effectLst/>
                          <a:latin typeface="Times New Roman" pitchFamily="18" charset="0"/>
                          <a:cs typeface="+mn-cs"/>
                        </a:rPr>
                        <a:t>૨૦</a:t>
                      </a:r>
                      <a:endParaRPr lang="en-IN" sz="1800" dirty="0">
                        <a:effectLst/>
                        <a:latin typeface="Times New Roman" pitchFamily="18" charset="0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gu-IN" sz="1800" dirty="0" smtClean="0">
                          <a:effectLst/>
                          <a:latin typeface="Times New Roman" pitchFamily="18" charset="0"/>
                          <a:cs typeface="+mn-cs"/>
                        </a:rPr>
                        <a:t>૯૯૬</a:t>
                      </a:r>
                      <a:endParaRPr lang="en-IN" sz="1800" dirty="0">
                        <a:effectLst/>
                        <a:latin typeface="Times New Roman" pitchFamily="18" charset="0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95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gu-IN" sz="1800" dirty="0" smtClean="0">
                          <a:effectLst/>
                          <a:latin typeface="Times New Roman" pitchFamily="18" charset="0"/>
                          <a:cs typeface="+mn-cs"/>
                        </a:rPr>
                        <a:t>ટકા </a:t>
                      </a:r>
                      <a:endParaRPr lang="en-IN" sz="1800" dirty="0">
                        <a:effectLst/>
                        <a:latin typeface="Times New Roman" pitchFamily="18" charset="0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gu-IN" sz="1800" dirty="0" smtClean="0">
                          <a:effectLst/>
                          <a:latin typeface="Times New Roman" pitchFamily="18" charset="0"/>
                          <a:cs typeface="+mn-cs"/>
                        </a:rPr>
                        <a:t>૮૮</a:t>
                      </a:r>
                      <a:endParaRPr lang="en-IN" sz="1800" dirty="0">
                        <a:effectLst/>
                        <a:latin typeface="Times New Roman" pitchFamily="18" charset="0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gu-IN" sz="1800" dirty="0" smtClean="0">
                          <a:effectLst/>
                          <a:latin typeface="Times New Roman" pitchFamily="18" charset="0"/>
                          <a:cs typeface="+mn-cs"/>
                        </a:rPr>
                        <a:t>૧૦</a:t>
                      </a:r>
                      <a:endParaRPr lang="en-IN" sz="1800" dirty="0">
                        <a:effectLst/>
                        <a:latin typeface="Times New Roman" pitchFamily="18" charset="0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gu-IN" sz="1800" dirty="0" smtClean="0">
                          <a:effectLst/>
                          <a:latin typeface="Times New Roman" pitchFamily="18" charset="0"/>
                          <a:cs typeface="+mn-cs"/>
                        </a:rPr>
                        <a:t>૦૨</a:t>
                      </a:r>
                      <a:endParaRPr lang="en-IN" sz="1800" dirty="0">
                        <a:effectLst/>
                        <a:latin typeface="Times New Roman" pitchFamily="18" charset="0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+mn-cs"/>
                        </a:rPr>
                        <a:t> </a:t>
                      </a:r>
                      <a:endParaRPr lang="en-IN" sz="1800" dirty="0">
                        <a:effectLst/>
                        <a:latin typeface="Times New Roman" pitchFamily="18" charset="0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24129"/>
            <a:ext cx="8229600" cy="514071"/>
          </a:xfrm>
        </p:spPr>
        <p:txBody>
          <a:bodyPr>
            <a:normAutofit/>
          </a:bodyPr>
          <a:lstStyle/>
          <a:p>
            <a:r>
              <a:rPr lang="gu-IN" sz="2400" b="1" dirty="0" smtClean="0">
                <a:latin typeface="Times New Roman" pitchFamily="18" charset="0"/>
                <a:cs typeface="Times New Roman" pitchFamily="18" charset="0"/>
              </a:rPr>
              <a:t>અમલીકરણ</a:t>
            </a: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265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610600" cy="2895600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gu-IN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અંતિમ હપ્તાની ચુકવણીમાં </a:t>
            </a:r>
            <a:r>
              <a:rPr lang="gu-IN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વિલંબ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en-IN" sz="1600" dirty="0" smtClean="0">
                <a:latin typeface="Times New Roman"/>
                <a:ea typeface="Times New Roman"/>
              </a:rPr>
              <a:t>FFI </a:t>
            </a:r>
            <a:r>
              <a:rPr lang="gu-IN" sz="1600" dirty="0" smtClean="0">
                <a:latin typeface="Times New Roman"/>
                <a:ea typeface="Times New Roman"/>
              </a:rPr>
              <a:t>મુજબ, અંતિમ હપ્તાની ચૂકવણી ઘર પૂર્ણ થવા પર થવી જોઈએ</a:t>
            </a:r>
            <a:r>
              <a:rPr lang="gu-IN" sz="1600" dirty="0" smtClean="0">
                <a:latin typeface="Times New Roman"/>
                <a:ea typeface="Times New Roman"/>
              </a:rPr>
              <a:t>.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dirty="0" smtClean="0">
                <a:latin typeface="Times New Roman"/>
                <a:ea typeface="Times New Roman"/>
              </a:rPr>
              <a:t>૧,૨૪૦ ચકાસાયેલ </a:t>
            </a:r>
            <a:r>
              <a:rPr lang="gu-IN" sz="1600" dirty="0" smtClean="0">
                <a:latin typeface="Times New Roman"/>
                <a:ea typeface="Times New Roman"/>
              </a:rPr>
              <a:t>લાભાર્થીઓના કેસોમાંથી, </a:t>
            </a:r>
            <a:r>
              <a:rPr lang="gu-IN" sz="1600" dirty="0" smtClean="0">
                <a:latin typeface="Times New Roman"/>
                <a:ea typeface="Times New Roman"/>
              </a:rPr>
              <a:t>૧,૦૧૯ મકાનો </a:t>
            </a:r>
            <a:r>
              <a:rPr lang="gu-IN" sz="1600" dirty="0" smtClean="0">
                <a:latin typeface="Times New Roman"/>
                <a:ea typeface="Times New Roman"/>
              </a:rPr>
              <a:t>જીઓ-ટેગ કરેલા હતા. </a:t>
            </a:r>
            <a:endParaRPr lang="gu-IN" sz="1600" dirty="0" smtClean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dirty="0" smtClean="0">
                <a:latin typeface="Times New Roman"/>
                <a:ea typeface="Times New Roman"/>
              </a:rPr>
              <a:t>આ ૧,૦૧૯</a:t>
            </a:r>
            <a:r>
              <a:rPr lang="gu-IN" sz="1600" dirty="0" smtClean="0">
                <a:latin typeface="Times New Roman"/>
                <a:ea typeface="Times New Roman"/>
              </a:rPr>
              <a:t> </a:t>
            </a:r>
            <a:r>
              <a:rPr lang="gu-IN" sz="1600" dirty="0" smtClean="0">
                <a:latin typeface="Times New Roman"/>
                <a:ea typeface="Times New Roman"/>
              </a:rPr>
              <a:t>પૂર્ણ થયેલા મકાનોમાંથી </a:t>
            </a:r>
            <a:r>
              <a:rPr lang="gu-IN" sz="1600" dirty="0" smtClean="0">
                <a:latin typeface="Times New Roman"/>
                <a:ea typeface="Times New Roman"/>
              </a:rPr>
              <a:t>૮૬૫ લાભાર્થીઓને </a:t>
            </a:r>
            <a:r>
              <a:rPr lang="gu-IN" sz="1600" dirty="0" smtClean="0">
                <a:latin typeface="Times New Roman"/>
                <a:ea typeface="Times New Roman"/>
              </a:rPr>
              <a:t>અંતિમ હપ્તો ચૂકવવામાં આવ્યો હતો. </a:t>
            </a:r>
            <a:r>
              <a:rPr lang="gu-IN" sz="1600" dirty="0" smtClean="0">
                <a:latin typeface="Times New Roman"/>
                <a:ea typeface="Times New Roman"/>
              </a:rPr>
              <a:t>જે પૈકી ૭૯૩ લાભાર્થીઓને છેલ્લો </a:t>
            </a:r>
            <a:r>
              <a:rPr lang="gu-IN" sz="1600" dirty="0" smtClean="0">
                <a:latin typeface="Times New Roman"/>
                <a:ea typeface="Times New Roman"/>
              </a:rPr>
              <a:t>હપ્તો </a:t>
            </a:r>
            <a:r>
              <a:rPr lang="gu-IN" sz="1600" dirty="0" smtClean="0">
                <a:latin typeface="Times New Roman"/>
                <a:ea typeface="Times New Roman"/>
              </a:rPr>
              <a:t>૦૧ દિવસથી ૧,૫૩૬ દિવસના </a:t>
            </a:r>
            <a:r>
              <a:rPr lang="gu-IN" sz="1600" dirty="0" smtClean="0">
                <a:latin typeface="Times New Roman"/>
                <a:ea typeface="Times New Roman"/>
              </a:rPr>
              <a:t>વિલંબ સાથે </a:t>
            </a:r>
            <a:r>
              <a:rPr lang="gu-IN" sz="1600" dirty="0" smtClean="0">
                <a:latin typeface="Times New Roman"/>
                <a:ea typeface="Times New Roman"/>
              </a:rPr>
              <a:t>ચુકવવામાં આવ્યો </a:t>
            </a:r>
            <a:r>
              <a:rPr lang="gu-IN" sz="1600" dirty="0" smtClean="0">
                <a:latin typeface="Times New Roman"/>
                <a:ea typeface="Times New Roman"/>
              </a:rPr>
              <a:t>હતો</a:t>
            </a:r>
            <a:r>
              <a:rPr lang="gu-IN" sz="1600" dirty="0" smtClean="0">
                <a:latin typeface="Times New Roman"/>
                <a:ea typeface="Times New Roman"/>
              </a:rPr>
              <a:t>.</a:t>
            </a:r>
            <a:endParaRPr lang="en-IN" sz="1600" dirty="0">
              <a:latin typeface="Times New Roman"/>
              <a:ea typeface="Times New Roman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47929"/>
            <a:ext cx="8229600" cy="514071"/>
          </a:xfrm>
        </p:spPr>
        <p:txBody>
          <a:bodyPr>
            <a:normAutofit/>
          </a:bodyPr>
          <a:lstStyle/>
          <a:p>
            <a:r>
              <a:rPr lang="gu-IN" sz="2400" b="1" dirty="0" smtClean="0">
                <a:latin typeface="Times New Roman" pitchFamily="18" charset="0"/>
                <a:cs typeface="Times New Roman" pitchFamily="18" charset="0"/>
              </a:rPr>
              <a:t>અમલીકરણ</a:t>
            </a: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29606151"/>
              </p:ext>
            </p:extLst>
          </p:nvPr>
        </p:nvGraphicFramePr>
        <p:xfrm>
          <a:off x="609600" y="4038599"/>
          <a:ext cx="8077200" cy="1905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58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158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1583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2471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3494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29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gu-IN" sz="18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+mn-cs"/>
                        </a:rPr>
                        <a:t>વિગત 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gu-IN" sz="18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+mn-cs"/>
                        </a:rPr>
                        <a:t>૧૮૦ દિવસ સુધી 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gu-IN" sz="18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+mn-cs"/>
                        </a:rPr>
                        <a:t>૧૮૧ થી ૩૬૫ દિવસ 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gu-IN" sz="18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+mn-cs"/>
                        </a:rPr>
                        <a:t>૩૬૫ દિવસથી વધુ 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gu-IN" sz="18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+mn-cs"/>
                        </a:rPr>
                        <a:t>કુલ 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03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gu-IN" sz="1800" dirty="0" smtClean="0">
                          <a:effectLst/>
                          <a:latin typeface="Times New Roman" pitchFamily="18" charset="0"/>
                          <a:cs typeface="+mn-cs"/>
                        </a:rPr>
                        <a:t>લાભાર્થી સંખ્યા </a:t>
                      </a:r>
                      <a:endParaRPr lang="en-IN" sz="1800" dirty="0">
                        <a:effectLst/>
                        <a:latin typeface="Times New Roman" pitchFamily="18" charset="0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gu-IN" sz="1800" dirty="0" smtClean="0">
                          <a:effectLst/>
                          <a:latin typeface="Times New Roman" pitchFamily="18" charset="0"/>
                          <a:cs typeface="+mn-cs"/>
                        </a:rPr>
                        <a:t>૬૩૯</a:t>
                      </a:r>
                      <a:endParaRPr lang="en-IN" sz="1800" dirty="0">
                        <a:effectLst/>
                        <a:latin typeface="Times New Roman" pitchFamily="18" charset="0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gu-IN" sz="1800" dirty="0" smtClean="0">
                          <a:effectLst/>
                          <a:latin typeface="Times New Roman" pitchFamily="18" charset="0"/>
                          <a:cs typeface="+mn-cs"/>
                        </a:rPr>
                        <a:t>૧૦૫</a:t>
                      </a:r>
                      <a:endParaRPr lang="en-IN" sz="1800" dirty="0">
                        <a:effectLst/>
                        <a:latin typeface="Times New Roman" pitchFamily="18" charset="0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gu-IN" sz="1800" dirty="0" smtClean="0">
                          <a:effectLst/>
                          <a:latin typeface="Times New Roman" pitchFamily="18" charset="0"/>
                          <a:cs typeface="+mn-cs"/>
                        </a:rPr>
                        <a:t>૪૯</a:t>
                      </a:r>
                      <a:endParaRPr lang="en-IN" sz="1800" dirty="0">
                        <a:effectLst/>
                        <a:latin typeface="Times New Roman" pitchFamily="18" charset="0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gu-IN" sz="1800" dirty="0" smtClean="0">
                          <a:effectLst/>
                          <a:latin typeface="Times New Roman" pitchFamily="18" charset="0"/>
                          <a:cs typeface="+mn-cs"/>
                        </a:rPr>
                        <a:t>૭૯૩</a:t>
                      </a:r>
                      <a:endParaRPr lang="en-IN" sz="1800" dirty="0">
                        <a:effectLst/>
                        <a:latin typeface="Times New Roman" pitchFamily="18" charset="0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48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gu-IN" sz="1800" dirty="0" smtClean="0">
                          <a:effectLst/>
                          <a:latin typeface="Times New Roman" pitchFamily="18" charset="0"/>
                          <a:cs typeface="+mn-cs"/>
                        </a:rPr>
                        <a:t>ટકા </a:t>
                      </a:r>
                      <a:endParaRPr lang="en-IN" sz="1800" dirty="0">
                        <a:effectLst/>
                        <a:latin typeface="Times New Roman" pitchFamily="18" charset="0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gu-IN" sz="1800" dirty="0" smtClean="0">
                          <a:effectLst/>
                          <a:latin typeface="Times New Roman" pitchFamily="18" charset="0"/>
                          <a:cs typeface="+mn-cs"/>
                        </a:rPr>
                        <a:t>૮૧</a:t>
                      </a:r>
                      <a:endParaRPr lang="en-IN" sz="1800" dirty="0">
                        <a:effectLst/>
                        <a:latin typeface="Times New Roman" pitchFamily="18" charset="0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gu-IN" sz="1800" dirty="0" smtClean="0">
                          <a:effectLst/>
                          <a:latin typeface="Times New Roman" pitchFamily="18" charset="0"/>
                          <a:cs typeface="+mn-cs"/>
                        </a:rPr>
                        <a:t>૧૩</a:t>
                      </a:r>
                      <a:endParaRPr lang="en-IN" sz="1800" dirty="0">
                        <a:effectLst/>
                        <a:latin typeface="Times New Roman" pitchFamily="18" charset="0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gu-IN" sz="1800" dirty="0" smtClean="0">
                          <a:effectLst/>
                          <a:latin typeface="Times New Roman" pitchFamily="18" charset="0"/>
                          <a:ea typeface="Times New Roman"/>
                          <a:cs typeface="+mn-cs"/>
                        </a:rPr>
                        <a:t>૦૬</a:t>
                      </a:r>
                      <a:endParaRPr lang="en-IN" sz="1800" dirty="0">
                        <a:effectLst/>
                        <a:latin typeface="Times New Roman" pitchFamily="18" charset="0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+mn-cs"/>
                        </a:rPr>
                        <a:t> </a:t>
                      </a:r>
                      <a:endParaRPr lang="en-IN" sz="1800" dirty="0">
                        <a:effectLst/>
                        <a:latin typeface="Times New Roman" pitchFamily="18" charset="0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4156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49530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gu-IN" sz="1800" b="1" dirty="0" smtClean="0">
                <a:solidFill>
                  <a:srgbClr val="C00000"/>
                </a:solidFill>
                <a:latin typeface="Times New Roman"/>
                <a:ea typeface="Calibri"/>
              </a:rPr>
              <a:t>શૌચાલય </a:t>
            </a:r>
            <a:r>
              <a:rPr lang="gu-IN" sz="1800" b="1" dirty="0" smtClean="0">
                <a:solidFill>
                  <a:srgbClr val="C00000"/>
                </a:solidFill>
                <a:latin typeface="Times New Roman"/>
                <a:ea typeface="Calibri"/>
              </a:rPr>
              <a:t>સહાય ચૂકવવામાં આવી </a:t>
            </a:r>
            <a:r>
              <a:rPr lang="gu-IN" sz="1800" b="1" dirty="0" smtClean="0">
                <a:solidFill>
                  <a:srgbClr val="C00000"/>
                </a:solidFill>
                <a:latin typeface="Times New Roman"/>
                <a:ea typeface="Calibri"/>
              </a:rPr>
              <a:t>નથી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en-US" sz="1600" dirty="0" smtClean="0">
                <a:latin typeface="Times New Roman"/>
                <a:ea typeface="Times New Roman"/>
              </a:rPr>
              <a:t>PMAY-G </a:t>
            </a:r>
            <a:r>
              <a:rPr lang="gu-IN" sz="1600" dirty="0" smtClean="0">
                <a:latin typeface="Times New Roman"/>
                <a:ea typeface="Times New Roman"/>
              </a:rPr>
              <a:t>હેઠળ મંજૂર કરાયેલા મકાનો પણ </a:t>
            </a:r>
            <a:r>
              <a:rPr lang="en-US" sz="1600" dirty="0" smtClean="0">
                <a:latin typeface="Times New Roman"/>
                <a:ea typeface="Times New Roman"/>
              </a:rPr>
              <a:t>SBM (G), MGNREGS </a:t>
            </a:r>
            <a:r>
              <a:rPr lang="gu-IN" sz="1600" dirty="0" smtClean="0">
                <a:latin typeface="Times New Roman"/>
                <a:ea typeface="Times New Roman"/>
              </a:rPr>
              <a:t>અથવા ધિરાણના અન્ય કોઈ </a:t>
            </a:r>
            <a:r>
              <a:rPr lang="gu-IN" sz="1600" dirty="0" smtClean="0">
                <a:latin typeface="Times New Roman"/>
                <a:ea typeface="Times New Roman"/>
              </a:rPr>
              <a:t>સ્ત્રોતમાંથી </a:t>
            </a:r>
            <a:r>
              <a:rPr lang="gu-IN" sz="1600" dirty="0" smtClean="0">
                <a:latin typeface="Times New Roman"/>
                <a:ea typeface="Times New Roman"/>
              </a:rPr>
              <a:t>શૌચાલયના નિર્માણ માટે </a:t>
            </a:r>
            <a:r>
              <a:rPr lang="en-US" sz="1600" dirty="0" smtClean="0">
                <a:latin typeface="Times New Roman"/>
                <a:ea typeface="Times New Roman"/>
              </a:rPr>
              <a:t>₹</a:t>
            </a:r>
            <a:r>
              <a:rPr lang="gu-IN" sz="1600" dirty="0" smtClean="0">
                <a:latin typeface="Times New Roman"/>
                <a:ea typeface="Times New Roman"/>
              </a:rPr>
              <a:t> ૧૨,૦૦૦</a:t>
            </a:r>
            <a:r>
              <a:rPr lang="en-US" sz="1600" dirty="0" smtClean="0">
                <a:latin typeface="Times New Roman"/>
                <a:ea typeface="Times New Roman"/>
              </a:rPr>
              <a:t>/-</a:t>
            </a:r>
            <a:r>
              <a:rPr lang="gu-IN" sz="1600" dirty="0" smtClean="0">
                <a:latin typeface="Times New Roman"/>
                <a:ea typeface="Times New Roman"/>
              </a:rPr>
              <a:t> ની </a:t>
            </a:r>
            <a:r>
              <a:rPr lang="gu-IN" sz="1600" dirty="0" smtClean="0">
                <a:latin typeface="Times New Roman"/>
                <a:ea typeface="Times New Roman"/>
              </a:rPr>
              <a:t>સહાય મેળવવાને પાત્ર છે.</a:t>
            </a:r>
            <a:endParaRPr lang="gu-IN" sz="1600" dirty="0" smtClean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gu-IN" sz="1600" dirty="0" smtClean="0">
                <a:latin typeface="Times New Roman"/>
                <a:ea typeface="Times New Roman"/>
              </a:rPr>
              <a:t>ગાંધીનગર જિલ્લામાં (કલોલ બ્લોક), </a:t>
            </a:r>
            <a:r>
              <a:rPr lang="en-US" sz="1600" dirty="0" smtClean="0">
                <a:latin typeface="Times New Roman"/>
                <a:ea typeface="Times New Roman"/>
              </a:rPr>
              <a:t>TDO</a:t>
            </a:r>
            <a:r>
              <a:rPr lang="gu-IN" sz="1600" dirty="0" smtClean="0">
                <a:latin typeface="Times New Roman"/>
                <a:ea typeface="Times New Roman"/>
              </a:rPr>
              <a:t> એ </a:t>
            </a:r>
            <a:r>
              <a:rPr lang="gu-IN" sz="1600" dirty="0" smtClean="0">
                <a:latin typeface="Times New Roman"/>
                <a:ea typeface="Times New Roman"/>
              </a:rPr>
              <a:t>વર્ષ </a:t>
            </a:r>
            <a:r>
              <a:rPr lang="gu-IN" sz="1600" dirty="0" smtClean="0">
                <a:latin typeface="Times New Roman"/>
                <a:ea typeface="Times New Roman"/>
              </a:rPr>
              <a:t>૨૦૨૧-૨૨ </a:t>
            </a:r>
            <a:r>
              <a:rPr lang="gu-IN" sz="1600" dirty="0" smtClean="0">
                <a:latin typeface="Times New Roman"/>
                <a:ea typeface="Times New Roman"/>
              </a:rPr>
              <a:t>માટે </a:t>
            </a:r>
            <a:r>
              <a:rPr lang="gu-IN" sz="1600" dirty="0" smtClean="0">
                <a:latin typeface="Times New Roman"/>
                <a:ea typeface="Times New Roman"/>
              </a:rPr>
              <a:t>૬૨ લાભાર્થીઓને શૌચાલય </a:t>
            </a:r>
            <a:r>
              <a:rPr lang="gu-IN" sz="1600" dirty="0" smtClean="0">
                <a:latin typeface="Times New Roman"/>
                <a:ea typeface="Times New Roman"/>
              </a:rPr>
              <a:t>માટે સહાય ચૂકવવામાં આવી ન હતી</a:t>
            </a:r>
            <a:r>
              <a:rPr lang="gu-IN" sz="1600" dirty="0" smtClean="0">
                <a:latin typeface="Times New Roman"/>
                <a:ea typeface="Times New Roman"/>
              </a:rPr>
              <a:t>.</a:t>
            </a:r>
            <a:endParaRPr lang="gu-IN" sz="1600" b="1" dirty="0" smtClean="0">
              <a:latin typeface="Times New Roman"/>
              <a:ea typeface="Calibri"/>
            </a:endParaRPr>
          </a:p>
          <a:p>
            <a:pPr algn="just">
              <a:spcBef>
                <a:spcPts val="0"/>
              </a:spcBef>
              <a:buNone/>
            </a:pPr>
            <a:endParaRPr lang="gu-IN" sz="1800" b="1" dirty="0" smtClean="0">
              <a:latin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gu-IN" sz="1800" b="1" dirty="0" smtClean="0">
                <a:solidFill>
                  <a:srgbClr val="C00000"/>
                </a:solidFill>
                <a:latin typeface="Times New Roman"/>
                <a:ea typeface="Calibri"/>
              </a:rPr>
              <a:t>મનરેગા હેઠળ અકુશળ વેતનના માનવ દિવસ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en-IN" sz="1600" dirty="0" smtClean="0">
                <a:latin typeface="Times New Roman"/>
                <a:ea typeface="Times New Roman"/>
              </a:rPr>
              <a:t>PMAY-G </a:t>
            </a:r>
            <a:r>
              <a:rPr lang="gu-IN" sz="1600" dirty="0" smtClean="0">
                <a:latin typeface="Times New Roman"/>
                <a:ea typeface="Times New Roman"/>
              </a:rPr>
              <a:t>આ</a:t>
            </a:r>
            <a:r>
              <a:rPr lang="gu-IN" sz="1600" dirty="0" smtClean="0">
                <a:latin typeface="Times New Roman"/>
                <a:ea typeface="Times New Roman"/>
              </a:rPr>
              <a:t>વાસના બાંધકામમાં ૯૦ માનવ દિવસનું </a:t>
            </a:r>
            <a:r>
              <a:rPr lang="gu-IN" sz="1600" dirty="0" smtClean="0">
                <a:latin typeface="Times New Roman"/>
                <a:ea typeface="Times New Roman"/>
              </a:rPr>
              <a:t>વેતન </a:t>
            </a:r>
            <a:r>
              <a:rPr lang="gu-IN" sz="1600" dirty="0" smtClean="0">
                <a:latin typeface="Times New Roman"/>
                <a:ea typeface="Times New Roman"/>
              </a:rPr>
              <a:t>આપવાની જોગવાઇ છે. 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gu-IN" sz="1600" dirty="0" smtClean="0">
                <a:latin typeface="Times New Roman"/>
                <a:ea typeface="Times New Roman"/>
              </a:rPr>
              <a:t>પૂર્ણ </a:t>
            </a:r>
            <a:r>
              <a:rPr lang="gu-IN" sz="1600" dirty="0" smtClean="0">
                <a:latin typeface="Times New Roman"/>
                <a:ea typeface="Times New Roman"/>
              </a:rPr>
              <a:t>થયેલા મકાનોના </a:t>
            </a:r>
            <a:r>
              <a:rPr lang="gu-IN" sz="1600" dirty="0" smtClean="0">
                <a:latin typeface="Times New Roman"/>
                <a:ea typeface="Times New Roman"/>
              </a:rPr>
              <a:t>૧૦૧૯ </a:t>
            </a:r>
            <a:r>
              <a:rPr lang="gu-IN" sz="1600" dirty="0" smtClean="0">
                <a:latin typeface="Times New Roman"/>
                <a:ea typeface="Times New Roman"/>
              </a:rPr>
              <a:t>કેસોમાંથી, </a:t>
            </a:r>
            <a:r>
              <a:rPr lang="gu-IN" sz="1600" dirty="0" smtClean="0">
                <a:latin typeface="Times New Roman"/>
                <a:ea typeface="Times New Roman"/>
              </a:rPr>
              <a:t>૧૬૮ કેસોમાં દિવસો પૂરા </a:t>
            </a:r>
            <a:r>
              <a:rPr lang="gu-IN" sz="1600" dirty="0" smtClean="0">
                <a:latin typeface="Times New Roman"/>
                <a:ea typeface="Times New Roman"/>
              </a:rPr>
              <a:t>પાડવામાં આવ્યા ન હતા, </a:t>
            </a:r>
            <a:r>
              <a:rPr lang="gu-IN" sz="1600" dirty="0" smtClean="0">
                <a:latin typeface="Times New Roman"/>
                <a:ea typeface="Times New Roman"/>
              </a:rPr>
              <a:t>૪૬૬ </a:t>
            </a:r>
            <a:r>
              <a:rPr lang="gu-IN" sz="1600" dirty="0" smtClean="0">
                <a:latin typeface="Times New Roman"/>
                <a:ea typeface="Times New Roman"/>
              </a:rPr>
              <a:t>કેસોમાં ઓછા </a:t>
            </a:r>
            <a:r>
              <a:rPr lang="gu-IN" sz="1600" dirty="0" smtClean="0">
                <a:latin typeface="Times New Roman"/>
                <a:ea typeface="Times New Roman"/>
              </a:rPr>
              <a:t>દિવસો (૧ </a:t>
            </a:r>
            <a:r>
              <a:rPr lang="gu-IN" sz="1600" dirty="0" smtClean="0">
                <a:latin typeface="Times New Roman"/>
                <a:ea typeface="Times New Roman"/>
              </a:rPr>
              <a:t>થી </a:t>
            </a:r>
            <a:r>
              <a:rPr lang="gu-IN" sz="1600" dirty="0" smtClean="0">
                <a:latin typeface="Times New Roman"/>
                <a:ea typeface="Times New Roman"/>
              </a:rPr>
              <a:t>૮૯ દિવસ) </a:t>
            </a:r>
            <a:r>
              <a:rPr lang="gu-IN" sz="1600" dirty="0" smtClean="0">
                <a:latin typeface="Times New Roman"/>
                <a:ea typeface="Times New Roman"/>
              </a:rPr>
              <a:t>અને </a:t>
            </a:r>
            <a:r>
              <a:rPr lang="gu-IN" sz="1600" dirty="0" smtClean="0">
                <a:latin typeface="Times New Roman"/>
                <a:ea typeface="Times New Roman"/>
              </a:rPr>
              <a:t>૧૭ </a:t>
            </a:r>
            <a:r>
              <a:rPr lang="gu-IN" sz="1600" dirty="0" smtClean="0">
                <a:latin typeface="Times New Roman"/>
                <a:ea typeface="Times New Roman"/>
              </a:rPr>
              <a:t>કેસોમાં </a:t>
            </a:r>
            <a:r>
              <a:rPr lang="gu-IN" sz="1600" dirty="0" smtClean="0">
                <a:latin typeface="Times New Roman"/>
                <a:ea typeface="Times New Roman"/>
              </a:rPr>
              <a:t>૯૦ </a:t>
            </a:r>
            <a:r>
              <a:rPr lang="gu-IN" sz="1600" dirty="0" smtClean="0">
                <a:latin typeface="Times New Roman"/>
                <a:ea typeface="Times New Roman"/>
              </a:rPr>
              <a:t>થી વધુ </a:t>
            </a:r>
            <a:r>
              <a:rPr lang="gu-IN" sz="1600" dirty="0" smtClean="0">
                <a:latin typeface="Times New Roman"/>
                <a:ea typeface="Times New Roman"/>
              </a:rPr>
              <a:t>દિવસો (૧ </a:t>
            </a:r>
            <a:r>
              <a:rPr lang="gu-IN" sz="1600" dirty="0" smtClean="0">
                <a:latin typeface="Times New Roman"/>
                <a:ea typeface="Times New Roman"/>
              </a:rPr>
              <a:t>થી </a:t>
            </a:r>
            <a:r>
              <a:rPr lang="gu-IN" sz="1600" dirty="0" smtClean="0">
                <a:latin typeface="Times New Roman"/>
                <a:ea typeface="Times New Roman"/>
              </a:rPr>
              <a:t>૧૮ દિવસ) </a:t>
            </a:r>
            <a:r>
              <a:rPr lang="gu-IN" sz="1600" dirty="0" smtClean="0">
                <a:latin typeface="Times New Roman"/>
                <a:ea typeface="Times New Roman"/>
              </a:rPr>
              <a:t>આપવામાં આવ્યા હતા. </a:t>
            </a:r>
            <a:endParaRPr lang="gu-IN" sz="1600" dirty="0" smtClean="0">
              <a:latin typeface="Times New Roman"/>
              <a:ea typeface="Times New Roman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47929"/>
            <a:ext cx="8229600" cy="514071"/>
          </a:xfrm>
        </p:spPr>
        <p:txBody>
          <a:bodyPr>
            <a:normAutofit/>
          </a:bodyPr>
          <a:lstStyle/>
          <a:p>
            <a:r>
              <a:rPr lang="gu-IN" sz="2400" b="1" dirty="0" smtClean="0">
                <a:latin typeface="Times New Roman" pitchFamily="18" charset="0"/>
                <a:cs typeface="Times New Roman" pitchFamily="18" charset="0"/>
              </a:rPr>
              <a:t>અમલીકરણ</a:t>
            </a: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028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1350</TotalTime>
  <Words>988</Words>
  <Application>Microsoft Office PowerPoint</Application>
  <PresentationFormat>On-screen Show (4:3)</PresentationFormat>
  <Paragraphs>140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પ્રધાનમંત્રી આવાસ યોજના-ગ્રામીણનું ઓલ ઈન્ડિયા પરફોર્મન્સ ઓડિટ પ્રિન્સિપલ એકાઉન્ટન્ટ જનરલ (ઓડિટ-1),   રાજકોટ, ગુજરાત </vt:lpstr>
      <vt:lpstr>ઓડિટનું કાર્યક્ષેત્ર</vt:lpstr>
      <vt:lpstr>ઓડિટ તારણો-આયોજન</vt:lpstr>
      <vt:lpstr>નાણાકીય </vt:lpstr>
      <vt:lpstr>નાણાકીય </vt:lpstr>
      <vt:lpstr>અમલીકરણ</vt:lpstr>
      <vt:lpstr>અમલીકરણ</vt:lpstr>
      <vt:lpstr>અમલીકરણ</vt:lpstr>
      <vt:lpstr>અમલીકરણ</vt:lpstr>
      <vt:lpstr>અમલીકરણ</vt:lpstr>
      <vt:lpstr>લાભાર્થી સહાયક સેવા</vt:lpstr>
      <vt:lpstr>સેમ્પલ તરીકે લીધેલ જિલ્લા અને તાલુકા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AIPA in Pradhan Mantri Awaas Yojna</dc:title>
  <dc:creator>Administrator</dc:creator>
  <cp:lastModifiedBy>USER</cp:lastModifiedBy>
  <cp:revision>114</cp:revision>
  <dcterms:created xsi:type="dcterms:W3CDTF">2006-08-16T00:00:00Z</dcterms:created>
  <dcterms:modified xsi:type="dcterms:W3CDTF">2023-09-27T09:37:37Z</dcterms:modified>
</cp:coreProperties>
</file>