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315" r:id="rId4"/>
    <p:sldId id="262" r:id="rId5"/>
    <p:sldId id="263" r:id="rId6"/>
    <p:sldId id="264" r:id="rId7"/>
    <p:sldId id="316" r:id="rId8"/>
    <p:sldId id="317" r:id="rId9"/>
    <p:sldId id="318" r:id="rId10"/>
    <p:sldId id="319" r:id="rId11"/>
    <p:sldId id="323" r:id="rId12"/>
    <p:sldId id="324" r:id="rId13"/>
    <p:sldId id="325" r:id="rId14"/>
    <p:sldId id="313" r:id="rId15"/>
    <p:sldId id="312" r:id="rId16"/>
    <p:sldId id="311" r:id="rId17"/>
    <p:sldId id="320" r:id="rId18"/>
    <p:sldId id="322" r:id="rId19"/>
    <p:sldId id="304" r:id="rId20"/>
    <p:sldId id="286" r:id="rId21"/>
    <p:sldId id="321" r:id="rId22"/>
    <p:sldId id="291" r:id="rId23"/>
    <p:sldId id="300" r:id="rId24"/>
    <p:sldId id="261" r:id="rId25"/>
    <p:sldId id="293" r:id="rId26"/>
    <p:sldId id="294" r:id="rId27"/>
    <p:sldId id="292" r:id="rId28"/>
    <p:sldId id="295" r:id="rId29"/>
    <p:sldId id="307" r:id="rId30"/>
    <p:sldId id="287" r:id="rId31"/>
    <p:sldId id="28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757575"/>
    <a:srgbClr val="717171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1" autoAdjust="0"/>
    <p:restoredTop sz="94660"/>
  </p:normalViewPr>
  <p:slideViewPr>
    <p:cSldViewPr snapToGrid="0">
      <p:cViewPr>
        <p:scale>
          <a:sx n="78" d="100"/>
          <a:sy n="78" d="100"/>
        </p:scale>
        <p:origin x="27" y="4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8C04B-6017-49D8-82D2-1DF878FD52C7}" type="doc">
      <dgm:prSet loTypeId="urn:microsoft.com/office/officeart/2005/8/layout/matrix2" loCatId="matrix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DDE8123-BF3F-482B-8FC7-D56828BFFC78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>
              <a:noFill/>
            </a:rPr>
            <a:t>0</a:t>
          </a:r>
        </a:p>
      </dgm:t>
    </dgm:pt>
    <dgm:pt modelId="{2539C8A2-CC6F-4DD7-8DB3-052DF0EEE75E}" type="parTrans" cxnId="{153BB545-00EE-4878-8E10-D9C0F4AEAF4D}">
      <dgm:prSet/>
      <dgm:spPr/>
      <dgm:t>
        <a:bodyPr/>
        <a:lstStyle/>
        <a:p>
          <a:endParaRPr lang="en-US"/>
        </a:p>
      </dgm:t>
    </dgm:pt>
    <dgm:pt modelId="{8B9C0011-46CD-4314-A00F-92C54D81644C}" type="sibTrans" cxnId="{153BB545-00EE-4878-8E10-D9C0F4AEAF4D}">
      <dgm:prSet/>
      <dgm:spPr/>
      <dgm:t>
        <a:bodyPr/>
        <a:lstStyle/>
        <a:p>
          <a:endParaRPr lang="en-US"/>
        </a:p>
      </dgm:t>
    </dgm:pt>
    <dgm:pt modelId="{798B06A2-B2A4-44AF-835B-7629DDDBFC44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i="1" dirty="0">
              <a:noFill/>
            </a:rPr>
            <a:t>0</a:t>
          </a:r>
        </a:p>
      </dgm:t>
    </dgm:pt>
    <dgm:pt modelId="{C19E06BE-7944-4FD1-8954-087A35F79293}" type="parTrans" cxnId="{CDCC854F-285F-43CD-A349-827FE1D9DA61}">
      <dgm:prSet/>
      <dgm:spPr/>
      <dgm:t>
        <a:bodyPr/>
        <a:lstStyle/>
        <a:p>
          <a:endParaRPr lang="en-US"/>
        </a:p>
      </dgm:t>
    </dgm:pt>
    <dgm:pt modelId="{B53FB847-1CF7-44C6-922C-909E06BB2C53}" type="sibTrans" cxnId="{CDCC854F-285F-43CD-A349-827FE1D9DA61}">
      <dgm:prSet/>
      <dgm:spPr/>
      <dgm:t>
        <a:bodyPr/>
        <a:lstStyle/>
        <a:p>
          <a:endParaRPr lang="en-US"/>
        </a:p>
      </dgm:t>
    </dgm:pt>
    <dgm:pt modelId="{4FA8CBC5-6215-4ACB-8E9F-6E8109049B13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>
              <a:noFill/>
            </a:rPr>
            <a:t>0</a:t>
          </a:r>
        </a:p>
      </dgm:t>
    </dgm:pt>
    <dgm:pt modelId="{51A78738-54F1-43C3-B81E-CB5070EFEA7F}" type="parTrans" cxnId="{373E720E-A9FB-4E2D-9AFB-C7DAF4C26F3A}">
      <dgm:prSet/>
      <dgm:spPr/>
      <dgm:t>
        <a:bodyPr/>
        <a:lstStyle/>
        <a:p>
          <a:endParaRPr lang="en-US"/>
        </a:p>
      </dgm:t>
    </dgm:pt>
    <dgm:pt modelId="{67360620-5347-4646-B7AC-FE1951EB8713}" type="sibTrans" cxnId="{373E720E-A9FB-4E2D-9AFB-C7DAF4C26F3A}">
      <dgm:prSet/>
      <dgm:spPr/>
      <dgm:t>
        <a:bodyPr/>
        <a:lstStyle/>
        <a:p>
          <a:endParaRPr lang="en-US"/>
        </a:p>
      </dgm:t>
    </dgm:pt>
    <dgm:pt modelId="{7ABAA9D6-055E-4978-9DD5-403BD482B42D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>
              <a:noFill/>
            </a:rPr>
            <a:t>0</a:t>
          </a:r>
        </a:p>
      </dgm:t>
    </dgm:pt>
    <dgm:pt modelId="{1328FA6E-E635-472F-BB53-BC733FF8D568}" type="parTrans" cxnId="{A5AACA3A-C596-4329-918A-E27261791B82}">
      <dgm:prSet/>
      <dgm:spPr/>
      <dgm:t>
        <a:bodyPr/>
        <a:lstStyle/>
        <a:p>
          <a:endParaRPr lang="en-US"/>
        </a:p>
      </dgm:t>
    </dgm:pt>
    <dgm:pt modelId="{2ADB4119-47B1-45B5-BC97-24D1969725B1}" type="sibTrans" cxnId="{A5AACA3A-C596-4329-918A-E27261791B82}">
      <dgm:prSet/>
      <dgm:spPr/>
      <dgm:t>
        <a:bodyPr/>
        <a:lstStyle/>
        <a:p>
          <a:endParaRPr lang="en-US"/>
        </a:p>
      </dgm:t>
    </dgm:pt>
    <dgm:pt modelId="{2A14873C-15C1-4699-82B4-E43A1C2E3061}" type="pres">
      <dgm:prSet presAssocID="{3718C04B-6017-49D8-82D2-1DF878FD52C7}" presName="matrix" presStyleCnt="0">
        <dgm:presLayoutVars>
          <dgm:chMax val="1"/>
          <dgm:dir/>
          <dgm:resizeHandles val="exact"/>
        </dgm:presLayoutVars>
      </dgm:prSet>
      <dgm:spPr/>
    </dgm:pt>
    <dgm:pt modelId="{79F17185-EB2B-495F-B990-5C4B08DC330F}" type="pres">
      <dgm:prSet presAssocID="{3718C04B-6017-49D8-82D2-1DF878FD52C7}" presName="axisShape" presStyleLbl="bgShp" presStyleIdx="0" presStyleCnt="1"/>
      <dgm:spPr/>
    </dgm:pt>
    <dgm:pt modelId="{528AA489-DC79-4032-9E8A-7A94407237F7}" type="pres">
      <dgm:prSet presAssocID="{3718C04B-6017-49D8-82D2-1DF878FD52C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202BF7A-8E96-4829-AC74-BB0DAC54C335}" type="pres">
      <dgm:prSet presAssocID="{3718C04B-6017-49D8-82D2-1DF878FD52C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E98891C-AB7C-447C-BE80-8838AEC5C0DF}" type="pres">
      <dgm:prSet presAssocID="{3718C04B-6017-49D8-82D2-1DF878FD52C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5E8229-2281-439F-A9EE-DB9EB46F0973}" type="pres">
      <dgm:prSet presAssocID="{3718C04B-6017-49D8-82D2-1DF878FD52C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73E720E-A9FB-4E2D-9AFB-C7DAF4C26F3A}" srcId="{3718C04B-6017-49D8-82D2-1DF878FD52C7}" destId="{4FA8CBC5-6215-4ACB-8E9F-6E8109049B13}" srcOrd="2" destOrd="0" parTransId="{51A78738-54F1-43C3-B81E-CB5070EFEA7F}" sibTransId="{67360620-5347-4646-B7AC-FE1951EB8713}"/>
    <dgm:cxn modelId="{A5AACA3A-C596-4329-918A-E27261791B82}" srcId="{3718C04B-6017-49D8-82D2-1DF878FD52C7}" destId="{7ABAA9D6-055E-4978-9DD5-403BD482B42D}" srcOrd="3" destOrd="0" parTransId="{1328FA6E-E635-472F-BB53-BC733FF8D568}" sibTransId="{2ADB4119-47B1-45B5-BC97-24D1969725B1}"/>
    <dgm:cxn modelId="{153BB545-00EE-4878-8E10-D9C0F4AEAF4D}" srcId="{3718C04B-6017-49D8-82D2-1DF878FD52C7}" destId="{8DDE8123-BF3F-482B-8FC7-D56828BFFC78}" srcOrd="0" destOrd="0" parTransId="{2539C8A2-CC6F-4DD7-8DB3-052DF0EEE75E}" sibTransId="{8B9C0011-46CD-4314-A00F-92C54D81644C}"/>
    <dgm:cxn modelId="{CDCC854F-285F-43CD-A349-827FE1D9DA61}" srcId="{3718C04B-6017-49D8-82D2-1DF878FD52C7}" destId="{798B06A2-B2A4-44AF-835B-7629DDDBFC44}" srcOrd="1" destOrd="0" parTransId="{C19E06BE-7944-4FD1-8954-087A35F79293}" sibTransId="{B53FB847-1CF7-44C6-922C-909E06BB2C53}"/>
    <dgm:cxn modelId="{7D14637C-766D-4439-9276-7662ABB38281}" type="presOf" srcId="{8DDE8123-BF3F-482B-8FC7-D56828BFFC78}" destId="{528AA489-DC79-4032-9E8A-7A94407237F7}" srcOrd="0" destOrd="0" presId="urn:microsoft.com/office/officeart/2005/8/layout/matrix2"/>
    <dgm:cxn modelId="{8B5557B1-8786-439F-B37E-B016FF1D810B}" type="presOf" srcId="{798B06A2-B2A4-44AF-835B-7629DDDBFC44}" destId="{B202BF7A-8E96-4829-AC74-BB0DAC54C335}" srcOrd="0" destOrd="0" presId="urn:microsoft.com/office/officeart/2005/8/layout/matrix2"/>
    <dgm:cxn modelId="{584722B2-8415-4676-91FA-9F4DF71143E1}" type="presOf" srcId="{3718C04B-6017-49D8-82D2-1DF878FD52C7}" destId="{2A14873C-15C1-4699-82B4-E43A1C2E3061}" srcOrd="0" destOrd="0" presId="urn:microsoft.com/office/officeart/2005/8/layout/matrix2"/>
    <dgm:cxn modelId="{43F458BF-CD32-4CF1-BDE9-B77E7B4BE514}" type="presOf" srcId="{7ABAA9D6-055E-4978-9DD5-403BD482B42D}" destId="{A45E8229-2281-439F-A9EE-DB9EB46F0973}" srcOrd="0" destOrd="0" presId="urn:microsoft.com/office/officeart/2005/8/layout/matrix2"/>
    <dgm:cxn modelId="{0C6EB2D6-41D2-4E1F-BFF5-41BC20AEB9C8}" type="presOf" srcId="{4FA8CBC5-6215-4ACB-8E9F-6E8109049B13}" destId="{6E98891C-AB7C-447C-BE80-8838AEC5C0DF}" srcOrd="0" destOrd="0" presId="urn:microsoft.com/office/officeart/2005/8/layout/matrix2"/>
    <dgm:cxn modelId="{AB6DEF77-67C8-4DEA-A1CA-3CEBEAC76D09}" type="presParOf" srcId="{2A14873C-15C1-4699-82B4-E43A1C2E3061}" destId="{79F17185-EB2B-495F-B990-5C4B08DC330F}" srcOrd="0" destOrd="0" presId="urn:microsoft.com/office/officeart/2005/8/layout/matrix2"/>
    <dgm:cxn modelId="{DDE59324-014F-4C36-AF4A-11CF3F4F6150}" type="presParOf" srcId="{2A14873C-15C1-4699-82B4-E43A1C2E3061}" destId="{528AA489-DC79-4032-9E8A-7A94407237F7}" srcOrd="1" destOrd="0" presId="urn:microsoft.com/office/officeart/2005/8/layout/matrix2"/>
    <dgm:cxn modelId="{C2B8084D-D1F7-4495-BA37-4C4CB32B6BF9}" type="presParOf" srcId="{2A14873C-15C1-4699-82B4-E43A1C2E3061}" destId="{B202BF7A-8E96-4829-AC74-BB0DAC54C335}" srcOrd="2" destOrd="0" presId="urn:microsoft.com/office/officeart/2005/8/layout/matrix2"/>
    <dgm:cxn modelId="{3E2DB16A-CC5B-4AF9-A267-8CA38F9F6559}" type="presParOf" srcId="{2A14873C-15C1-4699-82B4-E43A1C2E3061}" destId="{6E98891C-AB7C-447C-BE80-8838AEC5C0DF}" srcOrd="3" destOrd="0" presId="urn:microsoft.com/office/officeart/2005/8/layout/matrix2"/>
    <dgm:cxn modelId="{9B26DF98-32E9-49BE-A107-E7B40B1367BA}" type="presParOf" srcId="{2A14873C-15C1-4699-82B4-E43A1C2E3061}" destId="{A45E8229-2281-439F-A9EE-DB9EB46F097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17185-EB2B-495F-B990-5C4B08DC330F}">
      <dsp:nvSpPr>
        <dsp:cNvPr id="0" name=""/>
        <dsp:cNvSpPr/>
      </dsp:nvSpPr>
      <dsp:spPr>
        <a:xfrm>
          <a:off x="863532" y="0"/>
          <a:ext cx="4684726" cy="468472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AA489-DC79-4032-9E8A-7A94407237F7}">
      <dsp:nvSpPr>
        <dsp:cNvPr id="0" name=""/>
        <dsp:cNvSpPr/>
      </dsp:nvSpPr>
      <dsp:spPr>
        <a:xfrm>
          <a:off x="1168039" y="304507"/>
          <a:ext cx="1873890" cy="1873890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noFill/>
            </a:rPr>
            <a:t>0</a:t>
          </a:r>
        </a:p>
      </dsp:txBody>
      <dsp:txXfrm>
        <a:off x="1259515" y="395983"/>
        <a:ext cx="1690938" cy="1690938"/>
      </dsp:txXfrm>
    </dsp:sp>
    <dsp:sp modelId="{B202BF7A-8E96-4829-AC74-BB0DAC54C335}">
      <dsp:nvSpPr>
        <dsp:cNvPr id="0" name=""/>
        <dsp:cNvSpPr/>
      </dsp:nvSpPr>
      <dsp:spPr>
        <a:xfrm>
          <a:off x="3369860" y="304507"/>
          <a:ext cx="1873890" cy="1873890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i="1" kern="1200" dirty="0">
              <a:noFill/>
            </a:rPr>
            <a:t>0</a:t>
          </a:r>
        </a:p>
      </dsp:txBody>
      <dsp:txXfrm>
        <a:off x="3461336" y="395983"/>
        <a:ext cx="1690938" cy="1690938"/>
      </dsp:txXfrm>
    </dsp:sp>
    <dsp:sp modelId="{6E98891C-AB7C-447C-BE80-8838AEC5C0DF}">
      <dsp:nvSpPr>
        <dsp:cNvPr id="0" name=""/>
        <dsp:cNvSpPr/>
      </dsp:nvSpPr>
      <dsp:spPr>
        <a:xfrm>
          <a:off x="1168039" y="2506328"/>
          <a:ext cx="1873890" cy="1873890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noFill/>
            </a:rPr>
            <a:t>0</a:t>
          </a:r>
        </a:p>
      </dsp:txBody>
      <dsp:txXfrm>
        <a:off x="1259515" y="2597804"/>
        <a:ext cx="1690938" cy="1690938"/>
      </dsp:txXfrm>
    </dsp:sp>
    <dsp:sp modelId="{A45E8229-2281-439F-A9EE-DB9EB46F0973}">
      <dsp:nvSpPr>
        <dsp:cNvPr id="0" name=""/>
        <dsp:cNvSpPr/>
      </dsp:nvSpPr>
      <dsp:spPr>
        <a:xfrm>
          <a:off x="3369860" y="2506328"/>
          <a:ext cx="1873890" cy="1873890"/>
        </a:xfrm>
        <a:prstGeom prst="round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noFill/>
            </a:rPr>
            <a:t>0</a:t>
          </a:r>
        </a:p>
      </dsp:txBody>
      <dsp:txXfrm>
        <a:off x="3461336" y="2597804"/>
        <a:ext cx="1690938" cy="1690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0543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67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4CFA689-75C9-416A-8BA6-E36966FD15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36A768-DF74-459D-A15B-EC0EFC1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CD5B9F3-7DF2-B79D-278A-A614628248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763534"/>
              </p:ext>
            </p:extLst>
          </p:nvPr>
        </p:nvGraphicFramePr>
        <p:xfrm>
          <a:off x="-372498" y="2078665"/>
          <a:ext cx="6411791" cy="468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0FA56F3-E809-BE1A-12F4-4D36A27AF8F9}"/>
              </a:ext>
            </a:extLst>
          </p:cNvPr>
          <p:cNvSpPr txBox="1"/>
          <p:nvPr/>
        </p:nvSpPr>
        <p:spPr>
          <a:xfrm>
            <a:off x="744278" y="429472"/>
            <a:ext cx="1119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Professional Opportunities for CAs in Start-up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6CFB7B-ED86-61AF-39AF-86F5B2E1DDA4}"/>
              </a:ext>
            </a:extLst>
          </p:cNvPr>
          <p:cNvSpPr/>
          <p:nvPr/>
        </p:nvSpPr>
        <p:spPr>
          <a:xfrm>
            <a:off x="5955889" y="3011524"/>
            <a:ext cx="5230762" cy="199103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53FE2D-D49C-83BC-5DB4-F66DB0E6D2EB}"/>
              </a:ext>
            </a:extLst>
          </p:cNvPr>
          <p:cNvSpPr txBox="1"/>
          <p:nvPr/>
        </p:nvSpPr>
        <p:spPr>
          <a:xfrm>
            <a:off x="6276585" y="3513204"/>
            <a:ext cx="468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By:</a:t>
            </a:r>
          </a:p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CA. Kalpesh P. Parekh</a:t>
            </a:r>
          </a:p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FCA, CS, B.com</a:t>
            </a:r>
          </a:p>
        </p:txBody>
      </p:sp>
    </p:spTree>
    <p:extLst>
      <p:ext uri="{BB962C8B-B14F-4D97-AF65-F5344CB8AC3E}">
        <p14:creationId xmlns:p14="http://schemas.microsoft.com/office/powerpoint/2010/main" val="17333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089E6-1D1F-4C3C-157D-CBF53067E2A0}"/>
              </a:ext>
            </a:extLst>
          </p:cNvPr>
          <p:cNvSpPr txBox="1"/>
          <p:nvPr/>
        </p:nvSpPr>
        <p:spPr>
          <a:xfrm>
            <a:off x="360886" y="172170"/>
            <a:ext cx="6001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Stakeholders in Start-up Ecosystem</a:t>
            </a:r>
          </a:p>
        </p:txBody>
      </p:sp>
      <p:pic>
        <p:nvPicPr>
          <p:cNvPr id="4" name="Picture 3" descr="A diagram of a startup&#10;&#10;Description automatically generated">
            <a:extLst>
              <a:ext uri="{FF2B5EF4-FFF2-40B4-BE49-F238E27FC236}">
                <a16:creationId xmlns:a16="http://schemas.microsoft.com/office/drawing/2014/main" id="{3E780F58-7DFC-3893-68D0-BCB8FB8D6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1608"/>
          <a:stretch/>
        </p:blipFill>
        <p:spPr>
          <a:xfrm>
            <a:off x="235324" y="766475"/>
            <a:ext cx="10719822" cy="59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089E6-1D1F-4C3C-157D-CBF53067E2A0}"/>
              </a:ext>
            </a:extLst>
          </p:cNvPr>
          <p:cNvSpPr txBox="1"/>
          <p:nvPr/>
        </p:nvSpPr>
        <p:spPr>
          <a:xfrm>
            <a:off x="360886" y="172170"/>
            <a:ext cx="31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latin typeface="Cambria" panose="02040503050406030204" pitchFamily="18" charset="0"/>
                <a:ea typeface="Cambria" panose="02040503050406030204" pitchFamily="18" charset="0"/>
              </a:rPr>
              <a:t>Stages of Start Up:</a:t>
            </a:r>
            <a:endParaRPr lang="en-US" sz="2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diagram of a stage of investment&#10;&#10;Description automatically generated">
            <a:extLst>
              <a:ext uri="{FF2B5EF4-FFF2-40B4-BE49-F238E27FC236}">
                <a16:creationId xmlns:a16="http://schemas.microsoft.com/office/drawing/2014/main" id="{F6CFC0D9-0983-66AE-CD00-72B9780EB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00" y="802083"/>
            <a:ext cx="8033753" cy="58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6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089E6-1D1F-4C3C-157D-CBF53067E2A0}"/>
              </a:ext>
            </a:extLst>
          </p:cNvPr>
          <p:cNvSpPr txBox="1"/>
          <p:nvPr/>
        </p:nvSpPr>
        <p:spPr>
          <a:xfrm>
            <a:off x="360886" y="172170"/>
            <a:ext cx="31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latin typeface="Cambria" panose="02040503050406030204" pitchFamily="18" charset="0"/>
                <a:ea typeface="Cambria" panose="02040503050406030204" pitchFamily="18" charset="0"/>
              </a:rPr>
              <a:t>Stages of Start Up:</a:t>
            </a:r>
            <a:endParaRPr lang="en-US" sz="2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diagram of a product development plan&#10;&#10;Description automatically generated">
            <a:extLst>
              <a:ext uri="{FF2B5EF4-FFF2-40B4-BE49-F238E27FC236}">
                <a16:creationId xmlns:a16="http://schemas.microsoft.com/office/drawing/2014/main" id="{F4805473-73D8-3EE0-754F-F7DD402BC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2" y="1694679"/>
            <a:ext cx="9248233" cy="36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4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9A1A87-EA1D-AB89-17ED-29E9B6F28524}"/>
              </a:ext>
            </a:extLst>
          </p:cNvPr>
          <p:cNvSpPr txBox="1"/>
          <p:nvPr/>
        </p:nvSpPr>
        <p:spPr>
          <a:xfrm>
            <a:off x="1092369" y="2638314"/>
            <a:ext cx="96288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600" b="1" u="sng" dirty="0">
                <a:latin typeface="Cambria" panose="02040503050406030204" pitchFamily="18" charset="0"/>
                <a:ea typeface="Cambria" panose="02040503050406030204" pitchFamily="18" charset="0"/>
              </a:rPr>
              <a:t>Why Startups for CAs?</a:t>
            </a:r>
          </a:p>
        </p:txBody>
      </p:sp>
    </p:spTree>
    <p:extLst>
      <p:ext uri="{BB962C8B-B14F-4D97-AF65-F5344CB8AC3E}">
        <p14:creationId xmlns:p14="http://schemas.microsoft.com/office/powerpoint/2010/main" val="24782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175E4F-A994-FC80-63CB-F0A508F0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6" y="405734"/>
            <a:ext cx="5133515" cy="525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FE1BE8FB-6191-9D22-5789-A56A4A0DB2B3}"/>
              </a:ext>
            </a:extLst>
          </p:cNvPr>
          <p:cNvSpPr/>
          <p:nvPr/>
        </p:nvSpPr>
        <p:spPr>
          <a:xfrm>
            <a:off x="4472448" y="1932038"/>
            <a:ext cx="2735826" cy="766917"/>
          </a:xfrm>
          <a:prstGeom prst="arc">
            <a:avLst>
              <a:gd name="adj1" fmla="val 16200000"/>
              <a:gd name="adj2" fmla="val 32901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6798CE6-E4B0-576F-103A-476EFF8608AA}"/>
              </a:ext>
            </a:extLst>
          </p:cNvPr>
          <p:cNvSpPr/>
          <p:nvPr/>
        </p:nvSpPr>
        <p:spPr>
          <a:xfrm>
            <a:off x="6321136" y="2223889"/>
            <a:ext cx="3515031" cy="2148971"/>
          </a:xfrm>
          <a:prstGeom prst="cloud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CAs while asking for payment of services like ITR &amp; Audit from client……..</a:t>
            </a:r>
          </a:p>
        </p:txBody>
      </p:sp>
    </p:spTree>
    <p:extLst>
      <p:ext uri="{BB962C8B-B14F-4D97-AF65-F5344CB8AC3E}">
        <p14:creationId xmlns:p14="http://schemas.microsoft.com/office/powerpoint/2010/main" val="5064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31D5C-BD1C-61B1-47DC-DE61520D6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8" y="333375"/>
            <a:ext cx="7227794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CFBC4-7C1E-B322-741E-69B6222E51DB}"/>
              </a:ext>
            </a:extLst>
          </p:cNvPr>
          <p:cNvSpPr txBox="1"/>
          <p:nvPr/>
        </p:nvSpPr>
        <p:spPr>
          <a:xfrm>
            <a:off x="172032" y="179156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Why Startups for CAs?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F2981F-EBCB-FB21-46E7-E5F9B11D1236}"/>
              </a:ext>
            </a:extLst>
          </p:cNvPr>
          <p:cNvSpPr txBox="1"/>
          <p:nvPr/>
        </p:nvSpPr>
        <p:spPr>
          <a:xfrm>
            <a:off x="353961" y="1017639"/>
            <a:ext cx="10820400" cy="526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Limitations in Existing Practice Areas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High Competition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Demanding Workload and Long Hours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High Level of Responsibility and Accountability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Ongoing Professional Development and Regulatory Changes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b="1" i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Skills that Cas Possess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700" b="1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In Depth Understanding of Finance which is Core for Any Startup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Business Processes and Systems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Knowledge of Different Industries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Sincerity and Dedicated Approach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94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3C3202-0A58-2DDD-9DA8-8C95AA1F8050}"/>
              </a:ext>
            </a:extLst>
          </p:cNvPr>
          <p:cNvSpPr txBox="1"/>
          <p:nvPr/>
        </p:nvSpPr>
        <p:spPr>
          <a:xfrm>
            <a:off x="267851" y="146835"/>
            <a:ext cx="1036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Professional Opportunities For CAs in Start-up: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4AB33-3A22-CA7D-367E-AC674186CD5B}"/>
              </a:ext>
            </a:extLst>
          </p:cNvPr>
          <p:cNvSpPr txBox="1"/>
          <p:nvPr/>
        </p:nvSpPr>
        <p:spPr>
          <a:xfrm>
            <a:off x="584948" y="1270749"/>
            <a:ext cx="9731202" cy="388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Consulting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Investment (Angle Investing, V Funds)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Mentor / Accelerator / Advisor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Startup Team Member – CFO / COO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/>
              <a:t>Founder / Cofounder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5712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E3B248-8E72-B2B6-CA60-F2C3A43D2A47}"/>
              </a:ext>
            </a:extLst>
          </p:cNvPr>
          <p:cNvSpPr txBox="1"/>
          <p:nvPr/>
        </p:nvSpPr>
        <p:spPr>
          <a:xfrm>
            <a:off x="267851" y="146835"/>
            <a:ext cx="1036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Professional Opportunities For CAs in Start-up: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F399E-E213-CE12-1649-8B0490F2090D}"/>
              </a:ext>
            </a:extLst>
          </p:cNvPr>
          <p:cNvSpPr txBox="1"/>
          <p:nvPr/>
        </p:nvSpPr>
        <p:spPr>
          <a:xfrm>
            <a:off x="77604" y="785235"/>
            <a:ext cx="89375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Formation and Legal Compliances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Registrations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IPRs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Tax Exemptions (80IAC, Premium Exemption)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Tax Structuring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Legal Drafting and Agreements (Term Sheet)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Pitch Deck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Financial Modelling &amp; Projections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Valuation &amp; Business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Fund Securing – Debt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Fund Securing – Equity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IPOs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Cash Flows and MIS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Government Grants -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Investment in Startups </a:t>
            </a:r>
          </a:p>
        </p:txBody>
      </p:sp>
    </p:spTree>
    <p:extLst>
      <p:ext uri="{BB962C8B-B14F-4D97-AF65-F5344CB8AC3E}">
        <p14:creationId xmlns:p14="http://schemas.microsoft.com/office/powerpoint/2010/main" val="41437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1976AE-07D8-C95D-48C1-238F05D670B2}"/>
              </a:ext>
            </a:extLst>
          </p:cNvPr>
          <p:cNvSpPr txBox="1"/>
          <p:nvPr/>
        </p:nvSpPr>
        <p:spPr>
          <a:xfrm>
            <a:off x="327766" y="286822"/>
            <a:ext cx="1036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Professional Opportunities For CAs in Start-up Consultancy in various fields: Management Consultancy: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31" y="1545723"/>
            <a:ext cx="6255603" cy="46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1FFDA05-9640-4040-B33E-D46FD0443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5" name="Picture 4" descr="A rocket in the sky&#10;&#10;Description automatically generated">
            <a:extLst>
              <a:ext uri="{FF2B5EF4-FFF2-40B4-BE49-F238E27FC236}">
                <a16:creationId xmlns:a16="http://schemas.microsoft.com/office/drawing/2014/main" id="{F8E2F30F-15DE-B361-0944-B8083A90D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CDE90E-C716-1A26-BCF4-D866B05B1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" y="0"/>
            <a:ext cx="11248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B3371-9A83-761D-6878-65131BFD31D8}"/>
              </a:ext>
            </a:extLst>
          </p:cNvPr>
          <p:cNvSpPr txBox="1"/>
          <p:nvPr/>
        </p:nvSpPr>
        <p:spPr>
          <a:xfrm>
            <a:off x="3417237" y="2644451"/>
            <a:ext cx="53575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600" b="1" u="sng" dirty="0">
                <a:latin typeface="Cambria" panose="02040503050406030204" pitchFamily="18" charset="0"/>
                <a:ea typeface="Cambria" panose="02040503050406030204" pitchFamily="18" charset="0"/>
              </a:rPr>
              <a:t>Challenges?</a:t>
            </a:r>
          </a:p>
        </p:txBody>
      </p:sp>
    </p:spTree>
    <p:extLst>
      <p:ext uri="{BB962C8B-B14F-4D97-AF65-F5344CB8AC3E}">
        <p14:creationId xmlns:p14="http://schemas.microsoft.com/office/powerpoint/2010/main" val="33978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3F380-4DC2-9536-8517-A46D39003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60" y="217717"/>
            <a:ext cx="7249891" cy="640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0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30" y="502870"/>
            <a:ext cx="5657986" cy="5781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12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E7213-F01B-820F-3615-5901A2E8D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8" y="1301746"/>
            <a:ext cx="10149551" cy="4912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95ADC1-AF53-3771-EA88-2CE9919E4CAB}"/>
              </a:ext>
            </a:extLst>
          </p:cNvPr>
          <p:cNvSpPr txBox="1"/>
          <p:nvPr/>
        </p:nvSpPr>
        <p:spPr>
          <a:xfrm>
            <a:off x="388374" y="250722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Start-up in India &amp; Statistics</a:t>
            </a:r>
          </a:p>
        </p:txBody>
      </p:sp>
    </p:spTree>
    <p:extLst>
      <p:ext uri="{BB962C8B-B14F-4D97-AF65-F5344CB8AC3E}">
        <p14:creationId xmlns:p14="http://schemas.microsoft.com/office/powerpoint/2010/main" val="31640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C07178-3CB6-C1B5-3E91-85582F13DB22}"/>
              </a:ext>
            </a:extLst>
          </p:cNvPr>
          <p:cNvSpPr txBox="1"/>
          <p:nvPr/>
        </p:nvSpPr>
        <p:spPr>
          <a:xfrm>
            <a:off x="368709" y="368709"/>
            <a:ext cx="1036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Professional Opportunities For CAs in Start-up Consultancy in various fields: DPIIT Registration: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BF8C8-4E5F-52C4-071F-CED32F25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5" y="1322816"/>
            <a:ext cx="80772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39295B-7C30-C4E0-F68E-5D495DE9BF28}"/>
              </a:ext>
            </a:extLst>
          </p:cNvPr>
          <p:cNvSpPr txBox="1"/>
          <p:nvPr/>
        </p:nvSpPr>
        <p:spPr>
          <a:xfrm>
            <a:off x="368709" y="368709"/>
            <a:ext cx="1036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Professional Opportunities For CAs in Start-up Consultancy in various fields: DPIIT Registration: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F72AE-2353-D6B9-7822-6DFD0E4A4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05" y="1282802"/>
            <a:ext cx="79057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E3EBE9-C884-9236-1BEC-6A1DE98F8CCE}"/>
              </a:ext>
            </a:extLst>
          </p:cNvPr>
          <p:cNvSpPr txBox="1"/>
          <p:nvPr/>
        </p:nvSpPr>
        <p:spPr>
          <a:xfrm>
            <a:off x="368709" y="368709"/>
            <a:ext cx="1036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Professional Opportunities For CAs in Start-up Consultancy in various fields: Section 80IAC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Exepmtion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B8089-F4E0-A6C9-EF4A-8AA8B4E84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77" y="1322815"/>
            <a:ext cx="8434310" cy="54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EFB339-37F7-F72C-4666-04C9A87378F0}"/>
              </a:ext>
            </a:extLst>
          </p:cNvPr>
          <p:cNvSpPr txBox="1"/>
          <p:nvPr/>
        </p:nvSpPr>
        <p:spPr>
          <a:xfrm>
            <a:off x="368709" y="368709"/>
            <a:ext cx="1036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Professional Opportunities For CAs in Start-up Consultancy in various fields: Form 2 Declaration related Compliance: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805E3-E9D0-80C2-45A6-41D1654BD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94" y="1322816"/>
            <a:ext cx="6661911" cy="55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70CDEC-6D69-8A32-C5A8-3B703AB93FB8}"/>
              </a:ext>
            </a:extLst>
          </p:cNvPr>
          <p:cNvSpPr txBox="1"/>
          <p:nvPr/>
        </p:nvSpPr>
        <p:spPr>
          <a:xfrm>
            <a:off x="355062" y="0"/>
            <a:ext cx="1036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Professional Opportunities For CAs in Start-up Consultancy in various fields:</a:t>
            </a:r>
          </a:p>
          <a:p>
            <a:pPr algn="just"/>
            <a:endParaRPr lang="en-US" sz="1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28" y="553871"/>
            <a:ext cx="7298987" cy="62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5" name="Picture 4" descr="A diagram of a light bulb&#10;&#10;Description automatically generated">
            <a:extLst>
              <a:ext uri="{FF2B5EF4-FFF2-40B4-BE49-F238E27FC236}">
                <a16:creationId xmlns:a16="http://schemas.microsoft.com/office/drawing/2014/main" id="{5151C985-755F-ABF4-26B2-8276734B0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61" y="286019"/>
            <a:ext cx="9399037" cy="627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5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D6B6A-7803-0E22-93FD-0C1FFD203DA8}"/>
              </a:ext>
            </a:extLst>
          </p:cNvPr>
          <p:cNvSpPr txBox="1"/>
          <p:nvPr/>
        </p:nvSpPr>
        <p:spPr>
          <a:xfrm>
            <a:off x="368709" y="368709"/>
            <a:ext cx="845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Various Start-up schemes as recognized by ICAI: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1C57F-A81B-0A05-8AFC-746D2139B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1127637"/>
            <a:ext cx="11131964" cy="50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3341-6D0A-E10B-57B9-3068D5EF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7" y="5808603"/>
            <a:ext cx="9692640" cy="1325562"/>
          </a:xfrm>
        </p:spPr>
        <p:txBody>
          <a:bodyPr/>
          <a:lstStyle/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 Thank You....</a:t>
            </a:r>
            <a:b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B942C5-65BC-88D2-56ED-2DC5657EE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73" y="411899"/>
            <a:ext cx="6044861" cy="512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01329-530F-F76A-B693-1C0571FF3C99}"/>
              </a:ext>
            </a:extLst>
          </p:cNvPr>
          <p:cNvSpPr txBox="1"/>
          <p:nvPr/>
        </p:nvSpPr>
        <p:spPr>
          <a:xfrm>
            <a:off x="388374" y="275602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Start-up in India - Information from DPIIT: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699FC-ADA3-1FAD-63BA-2EFC0895B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9" y="964169"/>
            <a:ext cx="10393772" cy="5643676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CE3871AC-E482-FB5A-0181-6642072475B8}"/>
              </a:ext>
            </a:extLst>
          </p:cNvPr>
          <p:cNvSpPr/>
          <p:nvPr/>
        </p:nvSpPr>
        <p:spPr>
          <a:xfrm>
            <a:off x="2463286" y="2202028"/>
            <a:ext cx="298579" cy="298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3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19B56C-F5AD-BF89-5454-7BE57A6CA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" y="1144562"/>
            <a:ext cx="10412963" cy="4212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FC664-9E84-CEFB-7C60-E6A5DDFE7EBE}"/>
              </a:ext>
            </a:extLst>
          </p:cNvPr>
          <p:cNvSpPr txBox="1"/>
          <p:nvPr/>
        </p:nvSpPr>
        <p:spPr>
          <a:xfrm>
            <a:off x="10221678" y="6488668"/>
            <a:ext cx="9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884726-23DF-E409-6804-094D3BAF1BCF}"/>
              </a:ext>
            </a:extLst>
          </p:cNvPr>
          <p:cNvSpPr txBox="1"/>
          <p:nvPr/>
        </p:nvSpPr>
        <p:spPr>
          <a:xfrm>
            <a:off x="388374" y="275602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Start-up in India - Information from DPIIT:</a:t>
            </a:r>
          </a:p>
        </p:txBody>
      </p:sp>
    </p:spTree>
    <p:extLst>
      <p:ext uri="{BB962C8B-B14F-4D97-AF65-F5344CB8AC3E}">
        <p14:creationId xmlns:p14="http://schemas.microsoft.com/office/powerpoint/2010/main" val="7237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64FE3-8145-3DE1-C972-CB5B37E62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5" y="1113457"/>
            <a:ext cx="10456504" cy="3452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2CEF8-7257-D33A-0508-48751AF52968}"/>
              </a:ext>
            </a:extLst>
          </p:cNvPr>
          <p:cNvSpPr txBox="1"/>
          <p:nvPr/>
        </p:nvSpPr>
        <p:spPr>
          <a:xfrm>
            <a:off x="388374" y="275602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Start-up in India - Information from DPIIT:</a:t>
            </a:r>
          </a:p>
        </p:txBody>
      </p:sp>
    </p:spTree>
    <p:extLst>
      <p:ext uri="{BB962C8B-B14F-4D97-AF65-F5344CB8AC3E}">
        <p14:creationId xmlns:p14="http://schemas.microsoft.com/office/powerpoint/2010/main" val="20095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66077-4E80-E74E-A3CE-784298727B69}"/>
              </a:ext>
            </a:extLst>
          </p:cNvPr>
          <p:cNvSpPr txBox="1"/>
          <p:nvPr/>
        </p:nvSpPr>
        <p:spPr>
          <a:xfrm>
            <a:off x="944183" y="5181600"/>
            <a:ext cx="10156435" cy="1076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u="sng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Start-up in India – Historical Data: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ABEA3-0C72-5BAE-5C3F-AE0DC5EEB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7"/>
          <a:stretch/>
        </p:blipFill>
        <p:spPr>
          <a:xfrm>
            <a:off x="758890" y="1"/>
            <a:ext cx="10033517" cy="510539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2CEF8-7257-D33A-0508-48751AF52968}"/>
              </a:ext>
            </a:extLst>
          </p:cNvPr>
          <p:cNvSpPr txBox="1"/>
          <p:nvPr/>
        </p:nvSpPr>
        <p:spPr>
          <a:xfrm>
            <a:off x="8130073" y="-273634"/>
            <a:ext cx="3162767" cy="4041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Start-up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Eco System: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uzzle with text in center&#10;&#10;Description automatically generated with medium confidence">
            <a:extLst>
              <a:ext uri="{FF2B5EF4-FFF2-40B4-BE49-F238E27FC236}">
                <a16:creationId xmlns:a16="http://schemas.microsoft.com/office/drawing/2014/main" id="{CB85802C-D8FE-E45D-87BA-F8A137CAF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/>
          <a:stretch/>
        </p:blipFill>
        <p:spPr>
          <a:xfrm>
            <a:off x="462118" y="0"/>
            <a:ext cx="7551172" cy="68547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089E6-1D1F-4C3C-157D-CBF53067E2A0}"/>
              </a:ext>
            </a:extLst>
          </p:cNvPr>
          <p:cNvSpPr txBox="1"/>
          <p:nvPr/>
        </p:nvSpPr>
        <p:spPr>
          <a:xfrm>
            <a:off x="8156513" y="404389"/>
            <a:ext cx="3415004" cy="4041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Stakeholders in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Start-up Ecosystem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71EB4-148D-E784-DB4D-15B38442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57" y="-27419"/>
            <a:ext cx="7487565" cy="68324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1484</TotalTime>
  <Words>352</Words>
  <Application>Microsoft Office PowerPoint</Application>
  <PresentationFormat>Widescreen</PresentationFormat>
  <Paragraphs>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Aharoni</vt:lpstr>
      <vt:lpstr>Arial</vt:lpstr>
      <vt:lpstr>Cambria</vt:lpstr>
      <vt:lpstr>Century Schoolbook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Thank You....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Karan</dc:creator>
  <cp:lastModifiedBy>Kalpesh Parekh</cp:lastModifiedBy>
  <cp:revision>101</cp:revision>
  <dcterms:created xsi:type="dcterms:W3CDTF">2023-10-25T06:04:15Z</dcterms:created>
  <dcterms:modified xsi:type="dcterms:W3CDTF">2023-11-04T02:50:23Z</dcterms:modified>
</cp:coreProperties>
</file>