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58" r:id="rId4"/>
    <p:sldId id="269" r:id="rId5"/>
    <p:sldId id="260" r:id="rId6"/>
    <p:sldId id="267" r:id="rId7"/>
    <p:sldId id="268" r:id="rId8"/>
    <p:sldId id="270" r:id="rId9"/>
    <p:sldId id="271" r:id="rId10"/>
    <p:sldId id="272" r:id="rId11"/>
    <p:sldId id="275" r:id="rId12"/>
    <p:sldId id="274" r:id="rId13"/>
    <p:sldId id="296" r:id="rId14"/>
    <p:sldId id="297" r:id="rId15"/>
    <p:sldId id="298" r:id="rId16"/>
    <p:sldId id="276" r:id="rId17"/>
    <p:sldId id="277" r:id="rId18"/>
    <p:sldId id="278" r:id="rId19"/>
    <p:sldId id="273" r:id="rId20"/>
    <p:sldId id="279" r:id="rId21"/>
    <p:sldId id="280" r:id="rId22"/>
    <p:sldId id="285" r:id="rId23"/>
    <p:sldId id="287" r:id="rId24"/>
    <p:sldId id="288" r:id="rId25"/>
    <p:sldId id="289" r:id="rId26"/>
    <p:sldId id="290" r:id="rId27"/>
    <p:sldId id="291" r:id="rId28"/>
    <p:sldId id="300" r:id="rId29"/>
    <p:sldId id="301" r:id="rId30"/>
    <p:sldId id="294" r:id="rId31"/>
    <p:sldId id="302" r:id="rId32"/>
    <p:sldId id="303" r:id="rId33"/>
    <p:sldId id="292" r:id="rId34"/>
    <p:sldId id="304" r:id="rId35"/>
    <p:sldId id="305" r:id="rId36"/>
    <p:sldId id="307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A2C9F-30A2-4550-9647-BC701938B9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5B48EB-C16C-4080-8ED2-C181C4AA0481}">
      <dgm:prSet/>
      <dgm:spPr/>
      <dgm:t>
        <a:bodyPr/>
        <a:lstStyle/>
        <a:p>
          <a:r>
            <a:rPr lang="en-IN" b="1" dirty="0"/>
            <a:t>Slide 1: Introduction to Tally Prime</a:t>
          </a:r>
          <a:endParaRPr lang="en-US" dirty="0"/>
        </a:p>
      </dgm:t>
    </dgm:pt>
    <dgm:pt modelId="{5FB14B64-019C-4AA7-A18C-47CE5214191C}" type="parTrans" cxnId="{5CE203CF-1D7E-4D44-B18B-D1F2D0D99574}">
      <dgm:prSet/>
      <dgm:spPr/>
      <dgm:t>
        <a:bodyPr/>
        <a:lstStyle/>
        <a:p>
          <a:endParaRPr lang="en-US"/>
        </a:p>
      </dgm:t>
    </dgm:pt>
    <dgm:pt modelId="{19176883-576C-45C9-86F3-C2375C97CEDE}" type="sibTrans" cxnId="{5CE203CF-1D7E-4D44-B18B-D1F2D0D99574}">
      <dgm:prSet/>
      <dgm:spPr/>
      <dgm:t>
        <a:bodyPr/>
        <a:lstStyle/>
        <a:p>
          <a:endParaRPr lang="en-US"/>
        </a:p>
      </dgm:t>
    </dgm:pt>
    <dgm:pt modelId="{EB12A511-F91D-4ABF-AD36-272D9D616065}">
      <dgm:prSet custT="1"/>
      <dgm:spPr/>
      <dgm:t>
        <a:bodyPr/>
        <a:lstStyle/>
        <a:p>
          <a:r>
            <a:rPr lang="gu-IN" sz="1000" b="0" i="0" dirty="0"/>
            <a:t>1. ટેલી પ્રાઇમની સંક્ષિપ્ત ઝાંખી. </a:t>
          </a:r>
          <a:endParaRPr lang="en-US" sz="1000" dirty="0"/>
        </a:p>
      </dgm:t>
    </dgm:pt>
    <dgm:pt modelId="{126E26CE-E318-4CA7-AAF7-973E47E4DC21}" type="parTrans" cxnId="{2560A0BF-5A85-4984-92FE-C3FB87A25564}">
      <dgm:prSet/>
      <dgm:spPr/>
      <dgm:t>
        <a:bodyPr/>
        <a:lstStyle/>
        <a:p>
          <a:endParaRPr lang="en-US"/>
        </a:p>
      </dgm:t>
    </dgm:pt>
    <dgm:pt modelId="{75011753-81AB-4BA3-A9C9-AB5631332455}" type="sibTrans" cxnId="{2560A0BF-5A85-4984-92FE-C3FB87A25564}">
      <dgm:prSet/>
      <dgm:spPr/>
      <dgm:t>
        <a:bodyPr/>
        <a:lstStyle/>
        <a:p>
          <a:endParaRPr lang="en-US"/>
        </a:p>
      </dgm:t>
    </dgm:pt>
    <dgm:pt modelId="{A569A7E5-B065-4B7A-86AB-4FF9FCAC557C}">
      <dgm:prSet custT="1"/>
      <dgm:spPr/>
      <dgm:t>
        <a:bodyPr/>
        <a:lstStyle/>
        <a:p>
          <a:r>
            <a:rPr lang="gu-IN" sz="1600" dirty="0"/>
            <a:t>સ્લાઇડ 2: પ્રારંભ કરવું</a:t>
          </a:r>
          <a:endParaRPr lang="en-US" sz="1600" dirty="0"/>
        </a:p>
      </dgm:t>
    </dgm:pt>
    <dgm:pt modelId="{F4888E88-4CA5-441A-A569-51F9C060CA33}" type="parTrans" cxnId="{6D1BA6D4-07FD-40A0-8034-41AAF89CB885}">
      <dgm:prSet/>
      <dgm:spPr/>
      <dgm:t>
        <a:bodyPr/>
        <a:lstStyle/>
        <a:p>
          <a:endParaRPr lang="en-US"/>
        </a:p>
      </dgm:t>
    </dgm:pt>
    <dgm:pt modelId="{3E77B302-F7D3-4FE9-AC9E-515EC0F59F2D}" type="sibTrans" cxnId="{6D1BA6D4-07FD-40A0-8034-41AAF89CB885}">
      <dgm:prSet/>
      <dgm:spPr/>
      <dgm:t>
        <a:bodyPr/>
        <a:lstStyle/>
        <a:p>
          <a:endParaRPr lang="en-US"/>
        </a:p>
      </dgm:t>
    </dgm:pt>
    <dgm:pt modelId="{EDE7FF45-70F1-401D-8A9C-B17DBC79A4CB}">
      <dgm:prSet custT="1"/>
      <dgm:spPr/>
      <dgm:t>
        <a:bodyPr/>
        <a:lstStyle/>
        <a:p>
          <a:r>
            <a:rPr lang="gu-IN" sz="1000" b="0" i="0" dirty="0"/>
            <a:t>પગલાં:</a:t>
          </a:r>
          <a:endParaRPr lang="en-US" sz="1000" dirty="0"/>
        </a:p>
      </dgm:t>
    </dgm:pt>
    <dgm:pt modelId="{7BF03B4F-8D0B-4EAD-8C12-52D7180FEDE5}" type="parTrans" cxnId="{95CD1CB7-E52D-48E8-8C6A-D2C4718A4C95}">
      <dgm:prSet/>
      <dgm:spPr/>
      <dgm:t>
        <a:bodyPr/>
        <a:lstStyle/>
        <a:p>
          <a:endParaRPr lang="en-US"/>
        </a:p>
      </dgm:t>
    </dgm:pt>
    <dgm:pt modelId="{9D5453E7-42DC-4F37-A4DF-DCDE82F567FF}" type="sibTrans" cxnId="{95CD1CB7-E52D-48E8-8C6A-D2C4718A4C95}">
      <dgm:prSet/>
      <dgm:spPr/>
      <dgm:t>
        <a:bodyPr/>
        <a:lstStyle/>
        <a:p>
          <a:endParaRPr lang="en-US"/>
        </a:p>
      </dgm:t>
    </dgm:pt>
    <dgm:pt modelId="{1D17E711-E788-4052-80D7-8468CB6332BB}">
      <dgm:prSet/>
      <dgm:spPr/>
      <dgm:t>
        <a:bodyPr/>
        <a:lstStyle/>
        <a:p>
          <a:endParaRPr lang="en-US" sz="500" dirty="0"/>
        </a:p>
      </dgm:t>
    </dgm:pt>
    <dgm:pt modelId="{2A3E91B4-438A-4B5B-9713-936255152FA1}" type="parTrans" cxnId="{D597CFEF-6941-4A73-BD1F-C9D85539B602}">
      <dgm:prSet/>
      <dgm:spPr/>
      <dgm:t>
        <a:bodyPr/>
        <a:lstStyle/>
        <a:p>
          <a:endParaRPr lang="en-US"/>
        </a:p>
      </dgm:t>
    </dgm:pt>
    <dgm:pt modelId="{A1D5DD02-2095-4CE7-A9F9-9627518C4EE9}" type="sibTrans" cxnId="{D597CFEF-6941-4A73-BD1F-C9D85539B602}">
      <dgm:prSet/>
      <dgm:spPr/>
      <dgm:t>
        <a:bodyPr/>
        <a:lstStyle/>
        <a:p>
          <a:endParaRPr lang="en-US"/>
        </a:p>
      </dgm:t>
    </dgm:pt>
    <dgm:pt modelId="{3C4149F2-7B44-4001-AC8A-3F043816CE7E}">
      <dgm:prSet custT="1"/>
      <dgm:spPr/>
      <dgm:t>
        <a:bodyPr/>
        <a:lstStyle/>
        <a:p>
          <a:r>
            <a:rPr lang="gu-IN" sz="1600" dirty="0"/>
            <a:t>સ્લાઇડ 3: ટેલી પ્રાઇમ ઇન્ટરફેસ</a:t>
          </a:r>
          <a:endParaRPr lang="en-US" sz="1600" dirty="0"/>
        </a:p>
      </dgm:t>
    </dgm:pt>
    <dgm:pt modelId="{4B38E72A-31CA-43FF-AE35-EBD39AFA101E}" type="parTrans" cxnId="{D0433BE6-F627-41D0-8326-2D568A9ADE13}">
      <dgm:prSet/>
      <dgm:spPr/>
      <dgm:t>
        <a:bodyPr/>
        <a:lstStyle/>
        <a:p>
          <a:endParaRPr lang="en-US"/>
        </a:p>
      </dgm:t>
    </dgm:pt>
    <dgm:pt modelId="{69B27473-A17B-4D3A-A2FE-C985C5316D15}" type="sibTrans" cxnId="{D0433BE6-F627-41D0-8326-2D568A9ADE13}">
      <dgm:prSet/>
      <dgm:spPr/>
      <dgm:t>
        <a:bodyPr/>
        <a:lstStyle/>
        <a:p>
          <a:endParaRPr lang="en-US"/>
        </a:p>
      </dgm:t>
    </dgm:pt>
    <dgm:pt modelId="{5F648C6D-BACC-4A07-800D-22545FB67797}">
      <dgm:prSet custT="1"/>
      <dgm:spPr/>
      <dgm:t>
        <a:bodyPr/>
        <a:lstStyle/>
        <a:p>
          <a:r>
            <a:rPr lang="gu-IN" sz="1400" dirty="0"/>
            <a:t>સ્ક્રીનશૉટ: ટેલી પ્રાઇમ ઇન્ટરફેસના ઍનોટેટેડ સ્ક્રીનશૉટ્સ. મુખ્ય ઘટકોની સમજૂતી:</a:t>
          </a:r>
          <a:endParaRPr lang="en-US" sz="1400" dirty="0"/>
        </a:p>
      </dgm:t>
    </dgm:pt>
    <dgm:pt modelId="{A12E6D7D-D9A4-4B82-B95C-8D81FA76ECEE}" type="parTrans" cxnId="{9B4DF27C-3BB9-4174-A2A8-8B764096BF24}">
      <dgm:prSet/>
      <dgm:spPr/>
      <dgm:t>
        <a:bodyPr/>
        <a:lstStyle/>
        <a:p>
          <a:endParaRPr lang="en-US"/>
        </a:p>
      </dgm:t>
    </dgm:pt>
    <dgm:pt modelId="{C897513D-9743-4A7C-AB06-8805B740667E}" type="sibTrans" cxnId="{9B4DF27C-3BB9-4174-A2A8-8B764096BF24}">
      <dgm:prSet/>
      <dgm:spPr/>
      <dgm:t>
        <a:bodyPr/>
        <a:lstStyle/>
        <a:p>
          <a:endParaRPr lang="en-US"/>
        </a:p>
      </dgm:t>
    </dgm:pt>
    <dgm:pt modelId="{5755FACC-F70B-4EE3-A574-2C1B1C1E3A77}">
      <dgm:prSet custT="1"/>
      <dgm:spPr/>
      <dgm:t>
        <a:bodyPr/>
        <a:lstStyle/>
        <a:p>
          <a:r>
            <a:rPr lang="gu-IN" sz="1600" b="0" i="0" dirty="0"/>
            <a:t>સ્લાઇડ 1: ટેલી પ્રાઇમનો પરિચય</a:t>
          </a:r>
          <a:endParaRPr lang="gu-IN" sz="1600" dirty="0"/>
        </a:p>
      </dgm:t>
    </dgm:pt>
    <dgm:pt modelId="{A4BECFFA-7C15-486C-837D-9E247E013086}" type="parTrans" cxnId="{50D3E14C-8D24-4685-8C50-B2D7CF585C98}">
      <dgm:prSet/>
      <dgm:spPr/>
      <dgm:t>
        <a:bodyPr/>
        <a:lstStyle/>
        <a:p>
          <a:endParaRPr lang="en-IN"/>
        </a:p>
      </dgm:t>
    </dgm:pt>
    <dgm:pt modelId="{0F796F2C-FA5F-408B-8BFA-F8479F3CBDB6}" type="sibTrans" cxnId="{50D3E14C-8D24-4685-8C50-B2D7CF585C98}">
      <dgm:prSet/>
      <dgm:spPr/>
      <dgm:t>
        <a:bodyPr/>
        <a:lstStyle/>
        <a:p>
          <a:endParaRPr lang="en-IN"/>
        </a:p>
      </dgm:t>
    </dgm:pt>
    <dgm:pt modelId="{47DBB692-AFD4-4FC8-B76D-89BAB58276A2}">
      <dgm:prSet custT="1"/>
      <dgm:spPr/>
      <dgm:t>
        <a:bodyPr/>
        <a:lstStyle/>
        <a:p>
          <a:r>
            <a:rPr lang="gu-IN" sz="1000" b="0" i="0" dirty="0"/>
            <a:t>2. એકાઉન્ટિંગ સોફ્ટવેરનું મહત્વ</a:t>
          </a:r>
          <a:r>
            <a:rPr lang="en-IN" sz="400" dirty="0"/>
            <a:t>.</a:t>
          </a:r>
          <a:endParaRPr lang="en-US" sz="400" dirty="0"/>
        </a:p>
      </dgm:t>
    </dgm:pt>
    <dgm:pt modelId="{D94F4648-7F2C-48DC-A788-34BF6478CEDA}" type="parTrans" cxnId="{E72D0DAA-BDB9-4946-A1FD-D5CDFDF69638}">
      <dgm:prSet/>
      <dgm:spPr/>
      <dgm:t>
        <a:bodyPr/>
        <a:lstStyle/>
        <a:p>
          <a:endParaRPr lang="en-IN"/>
        </a:p>
      </dgm:t>
    </dgm:pt>
    <dgm:pt modelId="{127F9C31-3815-409E-9784-DEE07A198789}" type="sibTrans" cxnId="{E72D0DAA-BDB9-4946-A1FD-D5CDFDF69638}">
      <dgm:prSet/>
      <dgm:spPr/>
      <dgm:t>
        <a:bodyPr/>
        <a:lstStyle/>
        <a:p>
          <a:endParaRPr lang="en-IN"/>
        </a:p>
      </dgm:t>
    </dgm:pt>
    <dgm:pt modelId="{31630B7E-0387-4D1D-8648-3022C2DFBDFC}">
      <dgm:prSet custT="1"/>
      <dgm:spPr/>
      <dgm:t>
        <a:bodyPr/>
        <a:lstStyle/>
        <a:p>
          <a:r>
            <a:rPr lang="gu-IN" sz="1000" b="0" i="0" dirty="0"/>
            <a:t>3.) યોગ્ય કંપની પસંદ કરવી</a:t>
          </a:r>
          <a:r>
            <a:rPr lang="gu-IN" sz="800" b="0" i="0" dirty="0"/>
            <a:t>.</a:t>
          </a:r>
          <a:endParaRPr lang="en-US" sz="800" dirty="0"/>
        </a:p>
      </dgm:t>
    </dgm:pt>
    <dgm:pt modelId="{8217DCB9-410A-4B25-B270-D85776CB57C6}" type="parTrans" cxnId="{C0AE27A0-6201-43AB-8DA4-9A6BF7D3AE28}">
      <dgm:prSet/>
      <dgm:spPr/>
      <dgm:t>
        <a:bodyPr/>
        <a:lstStyle/>
        <a:p>
          <a:endParaRPr lang="en-IN"/>
        </a:p>
      </dgm:t>
    </dgm:pt>
    <dgm:pt modelId="{3B28154F-99BF-4293-8319-BF5D751F3B54}" type="sibTrans" cxnId="{C0AE27A0-6201-43AB-8DA4-9A6BF7D3AE28}">
      <dgm:prSet/>
      <dgm:spPr/>
      <dgm:t>
        <a:bodyPr/>
        <a:lstStyle/>
        <a:p>
          <a:endParaRPr lang="en-IN"/>
        </a:p>
      </dgm:t>
    </dgm:pt>
    <dgm:pt modelId="{BCA992C0-6063-4D12-B6E8-83BD79B47EEC}">
      <dgm:prSet custT="1"/>
      <dgm:spPr/>
      <dgm:t>
        <a:bodyPr/>
        <a:lstStyle/>
        <a:p>
          <a:r>
            <a:rPr lang="gu-IN" sz="1000" b="0" i="0" dirty="0"/>
            <a:t>2.) સોફ્ટવેર લોન્ચ. </a:t>
          </a:r>
          <a:endParaRPr lang="en-US" sz="1000" dirty="0"/>
        </a:p>
      </dgm:t>
    </dgm:pt>
    <dgm:pt modelId="{881B16D4-08B4-49AC-872F-93B191103022}" type="parTrans" cxnId="{722B0753-5697-4705-82A8-93B1B73A8937}">
      <dgm:prSet/>
      <dgm:spPr/>
      <dgm:t>
        <a:bodyPr/>
        <a:lstStyle/>
        <a:p>
          <a:endParaRPr lang="en-IN"/>
        </a:p>
      </dgm:t>
    </dgm:pt>
    <dgm:pt modelId="{4AEF21EE-CBF1-4D4D-9C9A-F57D01FD939B}" type="sibTrans" cxnId="{722B0753-5697-4705-82A8-93B1B73A8937}">
      <dgm:prSet/>
      <dgm:spPr/>
      <dgm:t>
        <a:bodyPr/>
        <a:lstStyle/>
        <a:p>
          <a:endParaRPr lang="en-IN"/>
        </a:p>
      </dgm:t>
    </dgm:pt>
    <dgm:pt modelId="{76E35B3E-B6D2-4FFB-8761-0C9ED1C0473C}">
      <dgm:prSet custT="1"/>
      <dgm:spPr/>
      <dgm:t>
        <a:bodyPr/>
        <a:lstStyle/>
        <a:p>
          <a:r>
            <a:rPr lang="gu-IN" sz="1000" b="0" i="0" dirty="0"/>
            <a:t>1.) ટેલી પ્રાઇમ ઇન્સ્ટોલ કરવું. </a:t>
          </a:r>
          <a:endParaRPr lang="en-US" sz="1000" dirty="0"/>
        </a:p>
      </dgm:t>
    </dgm:pt>
    <dgm:pt modelId="{DC1C9853-58BC-47A4-82EA-73270E95236B}" type="parTrans" cxnId="{DFC73870-78C7-45A9-B50A-808553E71E4A}">
      <dgm:prSet/>
      <dgm:spPr/>
      <dgm:t>
        <a:bodyPr/>
        <a:lstStyle/>
        <a:p>
          <a:endParaRPr lang="en-IN"/>
        </a:p>
      </dgm:t>
    </dgm:pt>
    <dgm:pt modelId="{6E4B512E-9E2D-446D-999C-6D8749576C42}" type="sibTrans" cxnId="{DFC73870-78C7-45A9-B50A-808553E71E4A}">
      <dgm:prSet/>
      <dgm:spPr/>
      <dgm:t>
        <a:bodyPr/>
        <a:lstStyle/>
        <a:p>
          <a:endParaRPr lang="en-IN"/>
        </a:p>
      </dgm:t>
    </dgm:pt>
    <dgm:pt modelId="{F5D209C6-DFBE-4DD8-84E4-906CAF4E0B35}">
      <dgm:prSet custT="1"/>
      <dgm:spPr/>
      <dgm:t>
        <a:bodyPr/>
        <a:lstStyle/>
        <a:p>
          <a:r>
            <a:rPr lang="gu-IN" sz="1400" dirty="0"/>
            <a:t>1.) મેનુ બાર</a:t>
          </a:r>
          <a:endParaRPr lang="en-US" sz="1400" dirty="0"/>
        </a:p>
      </dgm:t>
    </dgm:pt>
    <dgm:pt modelId="{D4A32552-8876-4314-8B05-75F677DE8E96}" type="parTrans" cxnId="{EE5CCCA8-0BE6-48F4-8F22-7918A32C0CED}">
      <dgm:prSet/>
      <dgm:spPr/>
      <dgm:t>
        <a:bodyPr/>
        <a:lstStyle/>
        <a:p>
          <a:endParaRPr lang="en-IN"/>
        </a:p>
      </dgm:t>
    </dgm:pt>
    <dgm:pt modelId="{FAB9A910-CE12-438C-8366-731B7E228E7F}" type="sibTrans" cxnId="{EE5CCCA8-0BE6-48F4-8F22-7918A32C0CED}">
      <dgm:prSet/>
      <dgm:spPr/>
      <dgm:t>
        <a:bodyPr/>
        <a:lstStyle/>
        <a:p>
          <a:endParaRPr lang="en-IN"/>
        </a:p>
      </dgm:t>
    </dgm:pt>
    <dgm:pt modelId="{CE6D00C1-BF2A-4531-BF8E-C624AB42D543}">
      <dgm:prSet custT="1"/>
      <dgm:spPr/>
      <dgm:t>
        <a:bodyPr/>
        <a:lstStyle/>
        <a:p>
          <a:r>
            <a:rPr lang="gu-IN" sz="1400" dirty="0"/>
            <a:t>2.) બટન બાર</a:t>
          </a:r>
          <a:endParaRPr lang="en-US" sz="1400" dirty="0"/>
        </a:p>
      </dgm:t>
    </dgm:pt>
    <dgm:pt modelId="{F111C9F6-8C8D-4A1A-A781-9AD68BDF10C1}" type="parTrans" cxnId="{E4CEC2F8-3A63-4989-836A-9C6E2472EC9E}">
      <dgm:prSet/>
      <dgm:spPr/>
      <dgm:t>
        <a:bodyPr/>
        <a:lstStyle/>
        <a:p>
          <a:endParaRPr lang="en-IN"/>
        </a:p>
      </dgm:t>
    </dgm:pt>
    <dgm:pt modelId="{70E08768-7D68-4667-B16E-9C1792ECFF79}" type="sibTrans" cxnId="{E4CEC2F8-3A63-4989-836A-9C6E2472EC9E}">
      <dgm:prSet/>
      <dgm:spPr/>
      <dgm:t>
        <a:bodyPr/>
        <a:lstStyle/>
        <a:p>
          <a:endParaRPr lang="en-IN"/>
        </a:p>
      </dgm:t>
    </dgm:pt>
    <dgm:pt modelId="{AFE4A31B-A33B-4249-B380-9EB760A8484C}">
      <dgm:prSet custT="1"/>
      <dgm:spPr/>
      <dgm:t>
        <a:bodyPr/>
        <a:lstStyle/>
        <a:p>
          <a:r>
            <a:rPr lang="gu-IN" sz="1400" dirty="0"/>
            <a:t>3.) ગેટવે ઓફ</a:t>
          </a:r>
          <a:endParaRPr lang="en-US" sz="1400" dirty="0"/>
        </a:p>
      </dgm:t>
    </dgm:pt>
    <dgm:pt modelId="{A33809F9-72BA-4CD2-9568-2E058E23018F}" type="parTrans" cxnId="{8692EFE9-C4D7-4F9A-B2FD-F4C1C79A580C}">
      <dgm:prSet/>
      <dgm:spPr/>
      <dgm:t>
        <a:bodyPr/>
        <a:lstStyle/>
        <a:p>
          <a:endParaRPr lang="en-IN"/>
        </a:p>
      </dgm:t>
    </dgm:pt>
    <dgm:pt modelId="{86FFEEBF-6550-475B-80A6-4C25E2AAF68D}" type="sibTrans" cxnId="{8692EFE9-C4D7-4F9A-B2FD-F4C1C79A580C}">
      <dgm:prSet/>
      <dgm:spPr/>
      <dgm:t>
        <a:bodyPr/>
        <a:lstStyle/>
        <a:p>
          <a:endParaRPr lang="en-IN"/>
        </a:p>
      </dgm:t>
    </dgm:pt>
    <dgm:pt modelId="{628D5293-0E7E-48CF-A3BF-65C6E39440F5}">
      <dgm:prSet custT="1"/>
      <dgm:spPr/>
      <dgm:t>
        <a:bodyPr/>
        <a:lstStyle/>
        <a:p>
          <a:r>
            <a:rPr lang="gu-IN" sz="1400" dirty="0"/>
            <a:t>4.) ટેલી વર્ક એરિયા 5.) માહિતી પેનલ</a:t>
          </a:r>
          <a:endParaRPr lang="en-US" sz="1400" dirty="0"/>
        </a:p>
      </dgm:t>
    </dgm:pt>
    <dgm:pt modelId="{5D1B9BE2-8AA8-4D78-8529-874A9A5A9172}" type="parTrans" cxnId="{7472CC89-2670-493B-82BE-1A40239CCCA0}">
      <dgm:prSet/>
      <dgm:spPr/>
      <dgm:t>
        <a:bodyPr/>
        <a:lstStyle/>
        <a:p>
          <a:endParaRPr lang="en-IN"/>
        </a:p>
      </dgm:t>
    </dgm:pt>
    <dgm:pt modelId="{690788C6-1AFB-4F02-AA21-4A727F50F27B}" type="sibTrans" cxnId="{7472CC89-2670-493B-82BE-1A40239CCCA0}">
      <dgm:prSet/>
      <dgm:spPr/>
      <dgm:t>
        <a:bodyPr/>
        <a:lstStyle/>
        <a:p>
          <a:endParaRPr lang="en-IN"/>
        </a:p>
      </dgm:t>
    </dgm:pt>
    <dgm:pt modelId="{7577DD4A-7E28-4DFA-AED4-468853C2DBE0}" type="pres">
      <dgm:prSet presAssocID="{C40A2C9F-30A2-4550-9647-BC701938B914}" presName="linear" presStyleCnt="0">
        <dgm:presLayoutVars>
          <dgm:animLvl val="lvl"/>
          <dgm:resizeHandles val="exact"/>
        </dgm:presLayoutVars>
      </dgm:prSet>
      <dgm:spPr/>
    </dgm:pt>
    <dgm:pt modelId="{5902DB48-EBBE-4EF4-9B6E-11EFCD8AFBD8}" type="pres">
      <dgm:prSet presAssocID="{4E5B48EB-C16C-4080-8ED2-C181C4AA04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E367ED-34EE-4E91-9326-176C6B6DDC3C}" type="pres">
      <dgm:prSet presAssocID="{4E5B48EB-C16C-4080-8ED2-C181C4AA0481}" presName="childText" presStyleLbl="revTx" presStyleIdx="0" presStyleCnt="3" custScaleY="177462">
        <dgm:presLayoutVars>
          <dgm:bulletEnabled val="1"/>
        </dgm:presLayoutVars>
      </dgm:prSet>
      <dgm:spPr/>
    </dgm:pt>
    <dgm:pt modelId="{F04BFE0E-AC49-40F2-963F-81CD5C407B9C}" type="pres">
      <dgm:prSet presAssocID="{5755FACC-F70B-4EE3-A574-2C1B1C1E3A77}" presName="parentText" presStyleLbl="node1" presStyleIdx="1" presStyleCnt="4" custLinFactY="-285649" custLinFactNeighborX="537" custLinFactNeighborY="-300000">
        <dgm:presLayoutVars>
          <dgm:chMax val="0"/>
          <dgm:bulletEnabled val="1"/>
        </dgm:presLayoutVars>
      </dgm:prSet>
      <dgm:spPr/>
    </dgm:pt>
    <dgm:pt modelId="{DB3B50CF-5AE4-42C7-86EF-70FE35E712B2}" type="pres">
      <dgm:prSet presAssocID="{0F796F2C-FA5F-408B-8BFA-F8479F3CBDB6}" presName="spacer" presStyleCnt="0"/>
      <dgm:spPr/>
    </dgm:pt>
    <dgm:pt modelId="{B12F147A-1526-401E-91D3-7EB1150FE51A}" type="pres">
      <dgm:prSet presAssocID="{A569A7E5-B065-4B7A-86AB-4FF9FCAC557C}" presName="parentText" presStyleLbl="node1" presStyleIdx="2" presStyleCnt="4" custLinFactNeighborX="134" custLinFactNeighborY="-24161">
        <dgm:presLayoutVars>
          <dgm:chMax val="0"/>
          <dgm:bulletEnabled val="1"/>
        </dgm:presLayoutVars>
      </dgm:prSet>
      <dgm:spPr/>
    </dgm:pt>
    <dgm:pt modelId="{898DA606-8B49-4502-808A-6525AAAD1230}" type="pres">
      <dgm:prSet presAssocID="{A569A7E5-B065-4B7A-86AB-4FF9FCAC557C}" presName="childText" presStyleLbl="revTx" presStyleIdx="1" presStyleCnt="3" custScaleY="118283" custLinFactNeighborX="-878" custLinFactNeighborY="-43222">
        <dgm:presLayoutVars>
          <dgm:bulletEnabled val="1"/>
        </dgm:presLayoutVars>
      </dgm:prSet>
      <dgm:spPr/>
    </dgm:pt>
    <dgm:pt modelId="{42CFDECA-0B0E-4916-9443-C3D01EE64AF3}" type="pres">
      <dgm:prSet presAssocID="{3C4149F2-7B44-4001-AC8A-3F043816CE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FB6ADA7-9AB7-4939-A7B7-CEEBC0E093AF}" type="pres">
      <dgm:prSet presAssocID="{3C4149F2-7B44-4001-AC8A-3F043816CE7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1F6820A-FF1A-48AF-A116-4DC19AD41EE9}" type="presOf" srcId="{76E35B3E-B6D2-4FFB-8761-0C9ED1C0473C}" destId="{898DA606-8B49-4502-808A-6525AAAD1230}" srcOrd="0" destOrd="1" presId="urn:microsoft.com/office/officeart/2005/8/layout/vList2"/>
    <dgm:cxn modelId="{B2B6B71A-765C-47A5-96F2-159E54DC5157}" type="presOf" srcId="{31630B7E-0387-4D1D-8648-3022C2DFBDFC}" destId="{898DA606-8B49-4502-808A-6525AAAD1230}" srcOrd="0" destOrd="3" presId="urn:microsoft.com/office/officeart/2005/8/layout/vList2"/>
    <dgm:cxn modelId="{3A48282F-9341-4765-AD12-2459C4F91F9D}" type="presOf" srcId="{BCA992C0-6063-4D12-B6E8-83BD79B47EEC}" destId="{898DA606-8B49-4502-808A-6525AAAD1230}" srcOrd="0" destOrd="2" presId="urn:microsoft.com/office/officeart/2005/8/layout/vList2"/>
    <dgm:cxn modelId="{28FFCC34-3F42-44BF-9B80-F99C6256C8B7}" type="presOf" srcId="{628D5293-0E7E-48CF-A3BF-65C6E39440F5}" destId="{7FB6ADA7-9AB7-4939-A7B7-CEEBC0E093AF}" srcOrd="0" destOrd="4" presId="urn:microsoft.com/office/officeart/2005/8/layout/vList2"/>
    <dgm:cxn modelId="{00F6E35C-C9E4-4D7F-8120-85CE6A4C068E}" type="presOf" srcId="{4E5B48EB-C16C-4080-8ED2-C181C4AA0481}" destId="{5902DB48-EBBE-4EF4-9B6E-11EFCD8AFBD8}" srcOrd="0" destOrd="0" presId="urn:microsoft.com/office/officeart/2005/8/layout/vList2"/>
    <dgm:cxn modelId="{081D0C5F-7F8E-450F-8314-8CEC0E29A6B1}" type="presOf" srcId="{AFE4A31B-A33B-4249-B380-9EB760A8484C}" destId="{7FB6ADA7-9AB7-4939-A7B7-CEEBC0E093AF}" srcOrd="0" destOrd="3" presId="urn:microsoft.com/office/officeart/2005/8/layout/vList2"/>
    <dgm:cxn modelId="{CC0E3B61-F979-4B48-9CCA-4A705DA683CD}" type="presOf" srcId="{A569A7E5-B065-4B7A-86AB-4FF9FCAC557C}" destId="{B12F147A-1526-401E-91D3-7EB1150FE51A}" srcOrd="0" destOrd="0" presId="urn:microsoft.com/office/officeart/2005/8/layout/vList2"/>
    <dgm:cxn modelId="{99B2F648-422E-4B10-8638-BC265337F3FD}" type="presOf" srcId="{1D17E711-E788-4052-80D7-8468CB6332BB}" destId="{898DA606-8B49-4502-808A-6525AAAD1230}" srcOrd="0" destOrd="4" presId="urn:microsoft.com/office/officeart/2005/8/layout/vList2"/>
    <dgm:cxn modelId="{50D3E14C-8D24-4685-8C50-B2D7CF585C98}" srcId="{C40A2C9F-30A2-4550-9647-BC701938B914}" destId="{5755FACC-F70B-4EE3-A574-2C1B1C1E3A77}" srcOrd="1" destOrd="0" parTransId="{A4BECFFA-7C15-486C-837D-9E247E013086}" sibTransId="{0F796F2C-FA5F-408B-8BFA-F8479F3CBDB6}"/>
    <dgm:cxn modelId="{F62E9E6E-07CF-4C39-935B-FC1917D9B6CD}" type="presOf" srcId="{EDE7FF45-70F1-401D-8A9C-B17DBC79A4CB}" destId="{898DA606-8B49-4502-808A-6525AAAD1230}" srcOrd="0" destOrd="0" presId="urn:microsoft.com/office/officeart/2005/8/layout/vList2"/>
    <dgm:cxn modelId="{6581CB4E-8122-486F-AE1F-4BA113A3C958}" type="presOf" srcId="{EB12A511-F91D-4ABF-AD36-272D9D616065}" destId="{7BE367ED-34EE-4E91-9326-176C6B6DDC3C}" srcOrd="0" destOrd="0" presId="urn:microsoft.com/office/officeart/2005/8/layout/vList2"/>
    <dgm:cxn modelId="{DFC73870-78C7-45A9-B50A-808553E71E4A}" srcId="{A569A7E5-B065-4B7A-86AB-4FF9FCAC557C}" destId="{76E35B3E-B6D2-4FFB-8761-0C9ED1C0473C}" srcOrd="1" destOrd="0" parTransId="{DC1C9853-58BC-47A4-82EA-73270E95236B}" sibTransId="{6E4B512E-9E2D-446D-999C-6D8749576C42}"/>
    <dgm:cxn modelId="{722B0753-5697-4705-82A8-93B1B73A8937}" srcId="{A569A7E5-B065-4B7A-86AB-4FF9FCAC557C}" destId="{BCA992C0-6063-4D12-B6E8-83BD79B47EEC}" srcOrd="2" destOrd="0" parTransId="{881B16D4-08B4-49AC-872F-93B191103022}" sibTransId="{4AEF21EE-CBF1-4D4D-9C9A-F57D01FD939B}"/>
    <dgm:cxn modelId="{9B4DF27C-3BB9-4174-A2A8-8B764096BF24}" srcId="{3C4149F2-7B44-4001-AC8A-3F043816CE7E}" destId="{5F648C6D-BACC-4A07-800D-22545FB67797}" srcOrd="0" destOrd="0" parTransId="{A12E6D7D-D9A4-4B82-B95C-8D81FA76ECEE}" sibTransId="{C897513D-9743-4A7C-AB06-8805B740667E}"/>
    <dgm:cxn modelId="{7472CC89-2670-493B-82BE-1A40239CCCA0}" srcId="{3C4149F2-7B44-4001-AC8A-3F043816CE7E}" destId="{628D5293-0E7E-48CF-A3BF-65C6E39440F5}" srcOrd="4" destOrd="0" parTransId="{5D1B9BE2-8AA8-4D78-8529-874A9A5A9172}" sibTransId="{690788C6-1AFB-4F02-AA21-4A727F50F27B}"/>
    <dgm:cxn modelId="{E4A9408D-89B5-4EA0-8059-E8191FBE03C2}" type="presOf" srcId="{F5D209C6-DFBE-4DD8-84E4-906CAF4E0B35}" destId="{7FB6ADA7-9AB7-4939-A7B7-CEEBC0E093AF}" srcOrd="0" destOrd="1" presId="urn:microsoft.com/office/officeart/2005/8/layout/vList2"/>
    <dgm:cxn modelId="{C0AE27A0-6201-43AB-8DA4-9A6BF7D3AE28}" srcId="{A569A7E5-B065-4B7A-86AB-4FF9FCAC557C}" destId="{31630B7E-0387-4D1D-8648-3022C2DFBDFC}" srcOrd="3" destOrd="0" parTransId="{8217DCB9-410A-4B25-B270-D85776CB57C6}" sibTransId="{3B28154F-99BF-4293-8319-BF5D751F3B54}"/>
    <dgm:cxn modelId="{BEA5D9A7-6372-449B-92C8-6D8306853591}" type="presOf" srcId="{C40A2C9F-30A2-4550-9647-BC701938B914}" destId="{7577DD4A-7E28-4DFA-AED4-468853C2DBE0}" srcOrd="0" destOrd="0" presId="urn:microsoft.com/office/officeart/2005/8/layout/vList2"/>
    <dgm:cxn modelId="{B7F761A8-9207-460A-9833-19E7A5FBF247}" type="presOf" srcId="{CE6D00C1-BF2A-4531-BF8E-C624AB42D543}" destId="{7FB6ADA7-9AB7-4939-A7B7-CEEBC0E093AF}" srcOrd="0" destOrd="2" presId="urn:microsoft.com/office/officeart/2005/8/layout/vList2"/>
    <dgm:cxn modelId="{EE5CCCA8-0BE6-48F4-8F22-7918A32C0CED}" srcId="{3C4149F2-7B44-4001-AC8A-3F043816CE7E}" destId="{F5D209C6-DFBE-4DD8-84E4-906CAF4E0B35}" srcOrd="1" destOrd="0" parTransId="{D4A32552-8876-4314-8B05-75F677DE8E96}" sibTransId="{FAB9A910-CE12-438C-8366-731B7E228E7F}"/>
    <dgm:cxn modelId="{E72D0DAA-BDB9-4946-A1FD-D5CDFDF69638}" srcId="{4E5B48EB-C16C-4080-8ED2-C181C4AA0481}" destId="{47DBB692-AFD4-4FC8-B76D-89BAB58276A2}" srcOrd="1" destOrd="0" parTransId="{D94F4648-7F2C-48DC-A788-34BF6478CEDA}" sibTransId="{127F9C31-3815-409E-9784-DEE07A198789}"/>
    <dgm:cxn modelId="{7DD6C9AE-470C-4811-8134-2A49941078EA}" type="presOf" srcId="{3C4149F2-7B44-4001-AC8A-3F043816CE7E}" destId="{42CFDECA-0B0E-4916-9443-C3D01EE64AF3}" srcOrd="0" destOrd="0" presId="urn:microsoft.com/office/officeart/2005/8/layout/vList2"/>
    <dgm:cxn modelId="{95CD1CB7-E52D-48E8-8C6A-D2C4718A4C95}" srcId="{A569A7E5-B065-4B7A-86AB-4FF9FCAC557C}" destId="{EDE7FF45-70F1-401D-8A9C-B17DBC79A4CB}" srcOrd="0" destOrd="0" parTransId="{7BF03B4F-8D0B-4EAD-8C12-52D7180FEDE5}" sibTransId="{9D5453E7-42DC-4F37-A4DF-DCDE82F567FF}"/>
    <dgm:cxn modelId="{EA140FBA-A0CA-44D2-A418-AE278DD673A9}" type="presOf" srcId="{5755FACC-F70B-4EE3-A574-2C1B1C1E3A77}" destId="{F04BFE0E-AC49-40F2-963F-81CD5C407B9C}" srcOrd="0" destOrd="0" presId="urn:microsoft.com/office/officeart/2005/8/layout/vList2"/>
    <dgm:cxn modelId="{2560A0BF-5A85-4984-92FE-C3FB87A25564}" srcId="{4E5B48EB-C16C-4080-8ED2-C181C4AA0481}" destId="{EB12A511-F91D-4ABF-AD36-272D9D616065}" srcOrd="0" destOrd="0" parTransId="{126E26CE-E318-4CA7-AAF7-973E47E4DC21}" sibTransId="{75011753-81AB-4BA3-A9C9-AB5631332455}"/>
    <dgm:cxn modelId="{5CE203CF-1D7E-4D44-B18B-D1F2D0D99574}" srcId="{C40A2C9F-30A2-4550-9647-BC701938B914}" destId="{4E5B48EB-C16C-4080-8ED2-C181C4AA0481}" srcOrd="0" destOrd="0" parTransId="{5FB14B64-019C-4AA7-A18C-47CE5214191C}" sibTransId="{19176883-576C-45C9-86F3-C2375C97CEDE}"/>
    <dgm:cxn modelId="{6D1BA6D4-07FD-40A0-8034-41AAF89CB885}" srcId="{C40A2C9F-30A2-4550-9647-BC701938B914}" destId="{A569A7E5-B065-4B7A-86AB-4FF9FCAC557C}" srcOrd="2" destOrd="0" parTransId="{F4888E88-4CA5-441A-A569-51F9C060CA33}" sibTransId="{3E77B302-F7D3-4FE9-AC9E-515EC0F59F2D}"/>
    <dgm:cxn modelId="{D0433BE6-F627-41D0-8326-2D568A9ADE13}" srcId="{C40A2C9F-30A2-4550-9647-BC701938B914}" destId="{3C4149F2-7B44-4001-AC8A-3F043816CE7E}" srcOrd="3" destOrd="0" parTransId="{4B38E72A-31CA-43FF-AE35-EBD39AFA101E}" sibTransId="{69B27473-A17B-4D3A-A2FE-C985C5316D15}"/>
    <dgm:cxn modelId="{7A3618E8-969C-439A-94DF-7A9510AAF046}" type="presOf" srcId="{5F648C6D-BACC-4A07-800D-22545FB67797}" destId="{7FB6ADA7-9AB7-4939-A7B7-CEEBC0E093AF}" srcOrd="0" destOrd="0" presId="urn:microsoft.com/office/officeart/2005/8/layout/vList2"/>
    <dgm:cxn modelId="{8692EFE9-C4D7-4F9A-B2FD-F4C1C79A580C}" srcId="{3C4149F2-7B44-4001-AC8A-3F043816CE7E}" destId="{AFE4A31B-A33B-4249-B380-9EB760A8484C}" srcOrd="3" destOrd="0" parTransId="{A33809F9-72BA-4CD2-9568-2E058E23018F}" sibTransId="{86FFEEBF-6550-475B-80A6-4C25E2AAF68D}"/>
    <dgm:cxn modelId="{D597CFEF-6941-4A73-BD1F-C9D85539B602}" srcId="{31630B7E-0387-4D1D-8648-3022C2DFBDFC}" destId="{1D17E711-E788-4052-80D7-8468CB6332BB}" srcOrd="0" destOrd="0" parTransId="{2A3E91B4-438A-4B5B-9713-936255152FA1}" sibTransId="{A1D5DD02-2095-4CE7-A9F9-9627518C4EE9}"/>
    <dgm:cxn modelId="{E4CEC2F8-3A63-4989-836A-9C6E2472EC9E}" srcId="{3C4149F2-7B44-4001-AC8A-3F043816CE7E}" destId="{CE6D00C1-BF2A-4531-BF8E-C624AB42D543}" srcOrd="2" destOrd="0" parTransId="{F111C9F6-8C8D-4A1A-A781-9AD68BDF10C1}" sibTransId="{70E08768-7D68-4667-B16E-9C1792ECFF79}"/>
    <dgm:cxn modelId="{4FAEB6FB-0D83-4764-8C19-95B1CED3B0FD}" type="presOf" srcId="{47DBB692-AFD4-4FC8-B76D-89BAB58276A2}" destId="{7BE367ED-34EE-4E91-9326-176C6B6DDC3C}" srcOrd="0" destOrd="1" presId="urn:microsoft.com/office/officeart/2005/8/layout/vList2"/>
    <dgm:cxn modelId="{710B965A-AE82-4458-BC77-09F61EC5D8EB}" type="presParOf" srcId="{7577DD4A-7E28-4DFA-AED4-468853C2DBE0}" destId="{5902DB48-EBBE-4EF4-9B6E-11EFCD8AFBD8}" srcOrd="0" destOrd="0" presId="urn:microsoft.com/office/officeart/2005/8/layout/vList2"/>
    <dgm:cxn modelId="{ADA0217E-7219-4680-8AF2-110C1B140A48}" type="presParOf" srcId="{7577DD4A-7E28-4DFA-AED4-468853C2DBE0}" destId="{7BE367ED-34EE-4E91-9326-176C6B6DDC3C}" srcOrd="1" destOrd="0" presId="urn:microsoft.com/office/officeart/2005/8/layout/vList2"/>
    <dgm:cxn modelId="{CA41BD49-1AB6-46E6-937D-1F76DDEE2FA4}" type="presParOf" srcId="{7577DD4A-7E28-4DFA-AED4-468853C2DBE0}" destId="{F04BFE0E-AC49-40F2-963F-81CD5C407B9C}" srcOrd="2" destOrd="0" presId="urn:microsoft.com/office/officeart/2005/8/layout/vList2"/>
    <dgm:cxn modelId="{5A70C381-4ADF-430D-BDDB-C02F548F2407}" type="presParOf" srcId="{7577DD4A-7E28-4DFA-AED4-468853C2DBE0}" destId="{DB3B50CF-5AE4-42C7-86EF-70FE35E712B2}" srcOrd="3" destOrd="0" presId="urn:microsoft.com/office/officeart/2005/8/layout/vList2"/>
    <dgm:cxn modelId="{DFC59369-084C-49C5-A1A1-58982EAAA86F}" type="presParOf" srcId="{7577DD4A-7E28-4DFA-AED4-468853C2DBE0}" destId="{B12F147A-1526-401E-91D3-7EB1150FE51A}" srcOrd="4" destOrd="0" presId="urn:microsoft.com/office/officeart/2005/8/layout/vList2"/>
    <dgm:cxn modelId="{A37A918A-7AEB-4E40-A899-09795BF01B28}" type="presParOf" srcId="{7577DD4A-7E28-4DFA-AED4-468853C2DBE0}" destId="{898DA606-8B49-4502-808A-6525AAAD1230}" srcOrd="5" destOrd="0" presId="urn:microsoft.com/office/officeart/2005/8/layout/vList2"/>
    <dgm:cxn modelId="{6057A25E-5EB7-4A30-AF93-B619D48AB4EE}" type="presParOf" srcId="{7577DD4A-7E28-4DFA-AED4-468853C2DBE0}" destId="{42CFDECA-0B0E-4916-9443-C3D01EE64AF3}" srcOrd="6" destOrd="0" presId="urn:microsoft.com/office/officeart/2005/8/layout/vList2"/>
    <dgm:cxn modelId="{C411606B-85F2-4EBC-9DA6-0648578AA093}" type="presParOf" srcId="{7577DD4A-7E28-4DFA-AED4-468853C2DBE0}" destId="{7FB6ADA7-9AB7-4939-A7B7-CEEBC0E093A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DB48-EBBE-4EF4-9B6E-11EFCD8AFBD8}">
      <dsp:nvSpPr>
        <dsp:cNvPr id="0" name=""/>
        <dsp:cNvSpPr/>
      </dsp:nvSpPr>
      <dsp:spPr>
        <a:xfrm>
          <a:off x="0" y="4979"/>
          <a:ext cx="10633668" cy="41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" b="1" kern="1200" dirty="0"/>
            <a:t>Slide 1: Introduction to Tally Prime</a:t>
          </a:r>
          <a:endParaRPr lang="en-US" sz="500" kern="1200" dirty="0"/>
        </a:p>
      </dsp:txBody>
      <dsp:txXfrm>
        <a:off x="20332" y="25311"/>
        <a:ext cx="10593004" cy="375840"/>
      </dsp:txXfrm>
    </dsp:sp>
    <dsp:sp modelId="{7BE367ED-34EE-4E91-9326-176C6B6DDC3C}">
      <dsp:nvSpPr>
        <dsp:cNvPr id="0" name=""/>
        <dsp:cNvSpPr/>
      </dsp:nvSpPr>
      <dsp:spPr>
        <a:xfrm>
          <a:off x="0" y="421484"/>
          <a:ext cx="10633668" cy="69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1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000" b="0" i="0" kern="1200" dirty="0"/>
            <a:t>1. ટેલી પ્રાઇમની સંક્ષિપ્ત ઝાંખી.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000" b="0" i="0" kern="1200" dirty="0"/>
            <a:t>2. એકાઉન્ટિંગ સોફ્ટવેરનું મહત્વ</a:t>
          </a:r>
          <a:r>
            <a:rPr lang="en-IN" sz="400" kern="1200" dirty="0"/>
            <a:t>.</a:t>
          </a:r>
          <a:endParaRPr lang="en-US" sz="400" kern="1200" dirty="0"/>
        </a:p>
      </dsp:txBody>
      <dsp:txXfrm>
        <a:off x="0" y="421484"/>
        <a:ext cx="10633668" cy="695896"/>
      </dsp:txXfrm>
    </dsp:sp>
    <dsp:sp modelId="{F04BFE0E-AC49-40F2-963F-81CD5C407B9C}">
      <dsp:nvSpPr>
        <dsp:cNvPr id="0" name=""/>
        <dsp:cNvSpPr/>
      </dsp:nvSpPr>
      <dsp:spPr>
        <a:xfrm>
          <a:off x="0" y="0"/>
          <a:ext cx="10633668" cy="41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u-IN" sz="1600" b="0" i="0" kern="1200" dirty="0"/>
            <a:t>સ્લાઇડ 1: ટેલી પ્રાઇમનો પરિચય</a:t>
          </a:r>
          <a:endParaRPr lang="gu-IN" sz="1600" kern="1200" dirty="0"/>
        </a:p>
      </dsp:txBody>
      <dsp:txXfrm>
        <a:off x="20332" y="20332"/>
        <a:ext cx="10593004" cy="375840"/>
      </dsp:txXfrm>
    </dsp:sp>
    <dsp:sp modelId="{B12F147A-1526-401E-91D3-7EB1150FE51A}">
      <dsp:nvSpPr>
        <dsp:cNvPr id="0" name=""/>
        <dsp:cNvSpPr/>
      </dsp:nvSpPr>
      <dsp:spPr>
        <a:xfrm>
          <a:off x="0" y="1335466"/>
          <a:ext cx="10633668" cy="41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u-IN" sz="1600" kern="1200" dirty="0"/>
            <a:t>સ્લાઇડ 2: પ્રારંભ કરવું</a:t>
          </a:r>
          <a:endParaRPr lang="en-US" sz="1600" kern="1200" dirty="0"/>
        </a:p>
      </dsp:txBody>
      <dsp:txXfrm>
        <a:off x="20332" y="1355798"/>
        <a:ext cx="10593004" cy="375840"/>
      </dsp:txXfrm>
    </dsp:sp>
    <dsp:sp modelId="{898DA606-8B49-4502-808A-6525AAAD1230}">
      <dsp:nvSpPr>
        <dsp:cNvPr id="0" name=""/>
        <dsp:cNvSpPr/>
      </dsp:nvSpPr>
      <dsp:spPr>
        <a:xfrm>
          <a:off x="0" y="1782493"/>
          <a:ext cx="10633668" cy="103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19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000" b="0" i="0" kern="1200" dirty="0"/>
            <a:t>પગલાં: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000" b="0" i="0" kern="1200" dirty="0"/>
            <a:t>1.) ટેલી પ્રાઇમ ઇન્સ્ટોલ કરવું.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000" b="0" i="0" kern="1200" dirty="0"/>
            <a:t>2.) સોફ્ટવેર લોન્ચ.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000" b="0" i="0" kern="1200" dirty="0"/>
            <a:t>3.) યોગ્ય કંપની પસંદ કરવી</a:t>
          </a:r>
          <a:r>
            <a:rPr lang="gu-IN" sz="800" b="0" i="0" kern="1200" dirty="0"/>
            <a:t>.</a:t>
          </a:r>
          <a:endParaRPr lang="en-US" sz="800" kern="1200" dirty="0"/>
        </a:p>
        <a:p>
          <a:pPr marL="114300" lvl="2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00" kern="1200" dirty="0"/>
        </a:p>
      </dsp:txBody>
      <dsp:txXfrm>
        <a:off x="0" y="1782493"/>
        <a:ext cx="10633668" cy="1030740"/>
      </dsp:txXfrm>
    </dsp:sp>
    <dsp:sp modelId="{42CFDECA-0B0E-4916-9443-C3D01EE64AF3}">
      <dsp:nvSpPr>
        <dsp:cNvPr id="0" name=""/>
        <dsp:cNvSpPr/>
      </dsp:nvSpPr>
      <dsp:spPr>
        <a:xfrm>
          <a:off x="0" y="2993254"/>
          <a:ext cx="10633668" cy="41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u-IN" sz="1600" kern="1200" dirty="0"/>
            <a:t>સ્લાઇડ 3: ટેલી પ્રાઇમ ઇન્ટરફેસ</a:t>
          </a:r>
          <a:endParaRPr lang="en-US" sz="1600" kern="1200" dirty="0"/>
        </a:p>
      </dsp:txBody>
      <dsp:txXfrm>
        <a:off x="20332" y="3013586"/>
        <a:ext cx="10593004" cy="375840"/>
      </dsp:txXfrm>
    </dsp:sp>
    <dsp:sp modelId="{7FB6ADA7-9AB7-4939-A7B7-CEEBC0E093AF}">
      <dsp:nvSpPr>
        <dsp:cNvPr id="0" name=""/>
        <dsp:cNvSpPr/>
      </dsp:nvSpPr>
      <dsp:spPr>
        <a:xfrm>
          <a:off x="0" y="3409759"/>
          <a:ext cx="10633668" cy="139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1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400" kern="1200" dirty="0"/>
            <a:t>સ્ક્રીનશૉટ: ટેલી પ્રાઇમ ઇન્ટરફેસના ઍનોટેટેડ સ્ક્રીનશૉટ્સ. મુખ્ય ઘટકોની સમજૂતી: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400" kern="1200" dirty="0"/>
            <a:t>1.) મેનુ બાર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400" kern="1200" dirty="0"/>
            <a:t>2.) બટન બાર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400" kern="1200" dirty="0"/>
            <a:t>3.) ગેટવે ઓફ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gu-IN" sz="1400" kern="1200" dirty="0"/>
            <a:t>4.) ટેલી વર્ક એરિયા 5.) માહિતી પેનલ</a:t>
          </a:r>
          <a:endParaRPr lang="en-US" sz="1400" kern="1200" dirty="0"/>
        </a:p>
      </dsp:txBody>
      <dsp:txXfrm>
        <a:off x="0" y="3409759"/>
        <a:ext cx="10633668" cy="139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4B0F-08CC-2189-6976-10D5B3480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C15C1-6455-89F7-2604-8D87EE36F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39B56-849A-DD61-2FCC-CD259657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8A4E1-3794-B436-643E-D243BFEC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ABD58-221E-89C9-B017-938E6E7F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36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BB99-4AF9-2FFE-AC2C-51082336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B7CD8-C025-FD15-BA6E-B2146193F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FDBA0-57FA-FF3F-6366-755BB6C9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7BDC2-40DF-E6FD-305A-E75DE329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8C797-E25B-D7C2-6F28-24D7C902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14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5662B-7E3F-5903-79E6-7BD7D000F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B0E57-9D5E-BBEE-C626-D397C838C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9B4B4-8595-9740-B8F3-FFA0D80F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BE9E1-7F22-D050-A4D8-617EF485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D01A0-2004-54A7-BB62-28112F2C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8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E92C-B72E-CED9-2B71-173BDA26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01763-1D25-8701-6D7A-61F6C467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62252-BB67-BD37-C901-FBDEADA2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0D06-DB6D-BE08-DB98-8E82A7A1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506B4-C36B-F221-8063-7566C71D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931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5D6B-7A92-0F24-5F5F-67ED3F7F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AC74E-7612-1A7C-F039-9B999DEB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141B0-8248-7C22-8C04-6183D8CF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A1E68-20BB-3A9F-3B02-C45E197C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F3DE-3E7B-211A-D8A3-79E1CE9B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92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135B-2BD6-86D1-EEEF-C536EA0F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A0C4-D75D-19E3-1E18-8BA374F18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03847-1F50-B2B0-6075-EBEE965F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615C1-4723-DF6E-6B1E-3A42BCB6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F663D-D4EF-3474-8231-7FD76CEA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BD853-4452-C50C-0D7D-D5C723AC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37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AFA5-D042-0A59-4C57-45152B0F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E434F-5A76-3422-FDB7-97BC20A0C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75FEB-27D5-587A-2E22-31469D3D0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D3AC4-BFD3-B3AC-41E8-BB23C1FA6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6C4E5-657E-E80C-2582-F01CCE1F5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90E2C-4FAD-1E08-38FA-F90FB4B5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EAA90-748C-630C-5A18-04ACFD37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A5417-5478-B0BB-CF89-9BDCBF10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04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B06C-396F-06F5-F764-27846319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3D780-F7CB-C385-BE30-3D7DDAF2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FF5F7-689D-6DE5-AE3A-6AD0F6ED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60FD0-7F58-AD05-6166-D48C6057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30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00976-CFFF-8809-4619-FCBDC25E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AAFCF-2765-3BF3-CBB4-543CCC80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030B4-CAFC-8071-253C-C277966B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71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C771-062D-284E-48F6-A9A3CE5B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7B622-8A0C-94D2-BE63-33A1E53B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5BEBE-92E1-2CB0-E47B-BFBFD9134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9C642-6E31-D521-9EFC-068ACEED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EFE3C-0C99-F80F-A28F-783FDA5E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9324B-6EA8-4507-9B8E-F6AB0BB2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56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42D6-12E0-13AB-97A1-8871AB07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8763D-267D-BC3B-141F-4771172C9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44ABB-E40D-760E-FAB3-EF51ED5EE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73F4F-08B8-D3BB-2068-130B8B4B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68037-8AE3-F2EA-DCD7-A71948C4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3F6FF-5743-DB38-9E84-E99A03DF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9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4C292-D6D6-E679-A604-C4B1DDDA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73D50-6C69-F602-C4CA-9F8902B97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0EBB4-FFFB-4E05-DCF6-85495A48F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F22AE-3749-4CEA-8734-BCCEE77A3990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BE6A-9224-9396-C2A1-00B148285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30243-7282-FDE5-7A7C-08C4ABCEC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6329-5529-4608-A47C-80EFE300E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96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farhad.wadia@jhsconsulting.in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jhsconsulting.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farhad.wadia@jhsconsulting.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7C31935-48F2-43FD-A9FC-AAE74B25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07ED-09DF-4B72-8F94-C0DACFAC8464}" type="slidenum">
              <a:rPr lang="en-IN" smtClean="0"/>
              <a:t>1</a:t>
            </a:fld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C51FE-CF63-4EB7-B927-014E7C14EB8B}"/>
              </a:ext>
            </a:extLst>
          </p:cNvPr>
          <p:cNvSpPr txBox="1"/>
          <p:nvPr/>
        </p:nvSpPr>
        <p:spPr>
          <a:xfrm>
            <a:off x="299975" y="4579710"/>
            <a:ext cx="868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Risk | Technology | Outsourcing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E6D579-FE43-45D9-B049-5CD71C1E1E16}"/>
              </a:ext>
            </a:extLst>
          </p:cNvPr>
          <p:cNvSpPr/>
          <p:nvPr/>
        </p:nvSpPr>
        <p:spPr>
          <a:xfrm>
            <a:off x="9583191" y="1077961"/>
            <a:ext cx="1801659" cy="898525"/>
          </a:xfrm>
          <a:prstGeom prst="rect">
            <a:avLst/>
          </a:prstGeom>
          <a:solidFill>
            <a:srgbClr val="DA1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TECHNOLOGY</a:t>
            </a:r>
            <a:endParaRPr lang="en-IN" sz="11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6B6CF2-D1D2-4AB5-8800-D908C895B8D6}"/>
              </a:ext>
            </a:extLst>
          </p:cNvPr>
          <p:cNvSpPr/>
          <p:nvPr/>
        </p:nvSpPr>
        <p:spPr>
          <a:xfrm>
            <a:off x="10144529" y="2414587"/>
            <a:ext cx="1801659" cy="841375"/>
          </a:xfrm>
          <a:prstGeom prst="rect">
            <a:avLst/>
          </a:prstGeom>
          <a:solidFill>
            <a:srgbClr val="DA1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TAXATION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ECCF69-D666-4E90-8D23-F538930680CD}"/>
              </a:ext>
            </a:extLst>
          </p:cNvPr>
          <p:cNvSpPr/>
          <p:nvPr/>
        </p:nvSpPr>
        <p:spPr>
          <a:xfrm>
            <a:off x="9597939" y="3793898"/>
            <a:ext cx="1786911" cy="785812"/>
          </a:xfrm>
          <a:prstGeom prst="rect">
            <a:avLst/>
          </a:prstGeom>
          <a:solidFill>
            <a:srgbClr val="DA1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BUSINESS SETUP</a:t>
            </a:r>
            <a:endParaRPr lang="en-IN" sz="11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30511E-9023-416A-A774-38E0C990B969}"/>
              </a:ext>
            </a:extLst>
          </p:cNvPr>
          <p:cNvSpPr/>
          <p:nvPr/>
        </p:nvSpPr>
        <p:spPr>
          <a:xfrm>
            <a:off x="10144529" y="4994227"/>
            <a:ext cx="1801659" cy="785812"/>
          </a:xfrm>
          <a:prstGeom prst="rect">
            <a:avLst/>
          </a:prstGeom>
          <a:solidFill>
            <a:srgbClr val="DA1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LEGAL SETUP</a:t>
            </a:r>
            <a:endParaRPr lang="en-IN" sz="1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2" name="Picture 2" descr="Image result for CORPORATE PNG">
            <a:extLst>
              <a:ext uri="{FF2B5EF4-FFF2-40B4-BE49-F238E27FC236}">
                <a16:creationId xmlns:a16="http://schemas.microsoft.com/office/drawing/2014/main" id="{10AEF16D-802E-4FF4-8CD5-DAA6895D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" y="-18684"/>
            <a:ext cx="9271993" cy="30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8A49AA-ABF7-4314-BCEC-54557FC2C0BC}"/>
              </a:ext>
            </a:extLst>
          </p:cNvPr>
          <p:cNvSpPr/>
          <p:nvPr/>
        </p:nvSpPr>
        <p:spPr>
          <a:xfrm>
            <a:off x="0" y="2414587"/>
            <a:ext cx="9158748" cy="1728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accent1"/>
                </a:solidFill>
              </a:rPr>
              <a:t>JHS</a:t>
            </a:r>
            <a:r>
              <a:rPr lang="en-IN" sz="1050" b="1" dirty="0">
                <a:solidFill>
                  <a:schemeClr val="accent1"/>
                </a:solidFill>
              </a:rPr>
              <a:t> </a:t>
            </a:r>
            <a:r>
              <a:rPr lang="en-IN" sz="3200" b="1" dirty="0">
                <a:solidFill>
                  <a:srgbClr val="C00000"/>
                </a:solidFill>
              </a:rPr>
              <a:t>Consulting </a:t>
            </a:r>
          </a:p>
          <a:p>
            <a:pPr algn="ctr"/>
            <a:r>
              <a:rPr lang="en-IN" sz="3200" b="1" dirty="0">
                <a:solidFill>
                  <a:srgbClr val="C00000"/>
                </a:solidFill>
              </a:rPr>
              <a:t>CA Farhad Wadia</a:t>
            </a:r>
          </a:p>
          <a:p>
            <a:pPr algn="ctr"/>
            <a:br>
              <a:rPr lang="gu-IN" sz="2400" dirty="0"/>
            </a:br>
            <a:r>
              <a:rPr lang="gu-IN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જે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gu-IN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એચ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gu-IN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એસ </a:t>
            </a:r>
            <a:r>
              <a:rPr lang="gu-IN" sz="28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કન્સલ્ટિંગ </a:t>
            </a:r>
            <a:r>
              <a:rPr lang="gu-IN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સી</a:t>
            </a:r>
            <a:r>
              <a:rPr lang="en-US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gu-IN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એ </a:t>
            </a:r>
            <a:r>
              <a:rPr lang="gu-IN" sz="28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ફરહાદ વાડિયા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E57E3-620F-3CD0-FB28-29F1CBBC2A4D}"/>
              </a:ext>
            </a:extLst>
          </p:cNvPr>
          <p:cNvSpPr/>
          <p:nvPr/>
        </p:nvSpPr>
        <p:spPr>
          <a:xfrm>
            <a:off x="245812" y="4627700"/>
            <a:ext cx="9158748" cy="14289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C00000"/>
                </a:solidFill>
              </a:rPr>
              <a:t>TALLY TRAINING OF STAFF: </a:t>
            </a:r>
          </a:p>
          <a:p>
            <a:pPr algn="ctr"/>
            <a:r>
              <a:rPr lang="en-IN" sz="2800" dirty="0">
                <a:solidFill>
                  <a:srgbClr val="0070C0"/>
                </a:solidFill>
              </a:rPr>
              <a:t>Commissionerate of Rural Development, Gujarat </a:t>
            </a:r>
          </a:p>
          <a:p>
            <a:pPr algn="ctr"/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DE0D6C-24EA-4962-9995-ADDED3144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12" y="221170"/>
            <a:ext cx="6278963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સ્ટાફની ટેલી તાલીમ: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Shruti" panose="020B0502040204020203" pitchFamily="34" charset="0"/>
              </a:rPr>
              <a:t>ગ્રામીણ વિકાસ કમિશનરેટ, ગુજરાત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6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808A-0EAA-18D3-77D1-9CB7B600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4918-1443-4D8F-059B-07D4BC2C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96145-7F29-2812-461C-E62EA162D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BC40A1-072E-D7A4-FCE5-5445484350DC}"/>
              </a:ext>
            </a:extLst>
          </p:cNvPr>
          <p:cNvSpPr txBox="1"/>
          <p:nvPr/>
        </p:nvSpPr>
        <p:spPr>
          <a:xfrm>
            <a:off x="544967" y="3668228"/>
            <a:ext cx="61976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gu-IN" sz="1050" dirty="0"/>
            </a:b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સ્લાઇડ 6: વાઉચર એન્ટ્રી - વેચાણ સ્ક્રીનશૉટ: </a:t>
            </a:r>
            <a:r>
              <a:rPr lang="en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Tally Prime </a:t>
            </a: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માં વેચાણ વાઉચર દાખલ કરવું. </a:t>
            </a:r>
            <a:endParaRPr lang="en-US" sz="10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પગલાં: </a:t>
            </a:r>
            <a:endParaRPr lang="en-US" sz="10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'એકાઉન્ટિંગ વાઉચર્સ' પર નેવિગેટ કરવું. </a:t>
            </a:r>
            <a:endParaRPr lang="en-US" sz="10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વાઉચરનો પ્રકાર પસંદ કરી રહ્યા છીએ (દા.ત., વેચાણ). </a:t>
            </a:r>
            <a:endParaRPr lang="en-US" sz="10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વ્યવહારની વિગતો ભરવી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6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C4C1-B806-88A4-14BE-0994EDD8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7A45-A9CD-7D2F-610F-8F8EBB459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A615E-563A-28D8-1F51-5DADC1B86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7162A-6D3E-8DE0-BFBC-1BB65E087EA6}"/>
              </a:ext>
            </a:extLst>
          </p:cNvPr>
          <p:cNvSpPr txBox="1"/>
          <p:nvPr/>
        </p:nvSpPr>
        <p:spPr>
          <a:xfrm>
            <a:off x="504825" y="3091284"/>
            <a:ext cx="6096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br>
              <a:rPr lang="gu-IN" sz="1200" dirty="0"/>
            </a:br>
            <a:r>
              <a:rPr lang="gu-I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સ્લાઇડ 7: અહેવાલો સ્ક્રીનશોટ: ટેલી પ્રાઇમમાં બેલેન્સ શીટ જોવી. </a:t>
            </a:r>
            <a:endParaRPr lang="en-US" sz="1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gu-I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પગલાં: </a:t>
            </a:r>
            <a:endParaRPr lang="en-US" sz="1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gu-I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ગેટવે ઓફ ટેલી સુધી પહોંચવું. 'ડિસ્પ્લે' પસંદ કરી રહ્યા છીએ. </a:t>
            </a:r>
            <a:endParaRPr lang="en-US" sz="1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gu-IN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રિપોર્ટનો પ્રકાર પસંદ કરી રહ્યા છીએ (દા.ત., બેલેન્સ શીટ)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2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6BFC-ADEC-DB7D-D678-61B78BD8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2A3E-7651-BC07-3856-14F741A4A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F6E41-9A13-C408-2FAD-FB3DBD38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22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4C6C-5395-B797-CBFE-CA21701B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1AF23-96D7-1D25-1629-25178F148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30109-3C68-D6A7-B871-4135EA7CE6F6}"/>
              </a:ext>
            </a:extLst>
          </p:cNvPr>
          <p:cNvSpPr txBox="1"/>
          <p:nvPr/>
        </p:nvSpPr>
        <p:spPr>
          <a:xfrm>
            <a:off x="3048000" y="31094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6195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Closing Entries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36195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TDS Module – Entries and Reporting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AF1BC-512C-279E-E10C-8016AF7B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4"/>
            <a:ext cx="12192000" cy="71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19B9-0CF0-6F18-DC2F-252988D8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307C-CBC3-8444-307F-1EBCF09C6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66C65-072B-969F-A2EF-4C623582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5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9ED2-96AD-1589-5147-0883AC2B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Closing Entries </a:t>
            </a:r>
            <a:endParaRPr lang="en-IN" sz="6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DC4C65D-A51F-EB30-A53D-B7460BFF7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29" y="577238"/>
            <a:ext cx="11557459" cy="22269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ક્લોઝિંગ એન્ટ્રીઓ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: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અવમૂલ્યન એન્ટ્રીઓ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ફોર્મ મુજબ 26 મુજબ TDS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દેવાદારો અને લેણદારોને લખો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GST વાર્ષિક સારાંશ મુજબ GST આઉટપુટ અને GST ઇનપુટ AC ને GST ચૂકવવાપાત્ર AC માં ટ્રાન્સફર કરો.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પ્રોજેક્ટ ખર્ચમાં એડમિન ખર્ચનું ટ્રાન્સફર બેલેન્સ શીટમાં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આવક કરતાં વધુ ખર્ચનું ટ્રાન્સફર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8449-96A3-531A-24C8-29CCB825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EF3C-3365-6B9F-637C-24A97EA5C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98398-DFB2-57B7-96B8-A18E90521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C793D-2EF2-F6A9-F6C6-F2AFDA52A295}"/>
              </a:ext>
            </a:extLst>
          </p:cNvPr>
          <p:cNvSpPr txBox="1"/>
          <p:nvPr/>
        </p:nvSpPr>
        <p:spPr>
          <a:xfrm>
            <a:off x="414336" y="2801904"/>
            <a:ext cx="5681664" cy="125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IN" sz="105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Slide 7: Reports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Screenshot: Viewing a balance sheet in Tally Prime.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Steps: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Accessing the Gateway of Tally.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Selecting 'Display.'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Choosing a report type (e.g., Balance Sheet).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CBE304-4068-9EF5-DAC5-1EE4F54C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59" y="2640321"/>
            <a:ext cx="5217459" cy="22269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સ્લાઇડ 7: અહેવાલો સ્ક્રીનશોટ: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ટેલી પ્રાઇમમાં બેલેન્સ શીટ જોવી.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પગલાં: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ગેટવે ઓફ ટેલી સુધી પહોંચવું. 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'ડિસ્પ્લે' પસંદ કરી રહ્યા છીએ.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રિપોર્ટનો પ્રકાર પસંદ કરી રહ્યા છીએ (દા.ત., બેલેન્સ શીટ).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4C7D-720A-93E9-C7EC-27F96A0A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2F52-BD47-2B49-045E-E9DE5BFA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3330E-8A92-01C2-CFBE-75A76CEC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8449-96A3-531A-24C8-29CCB825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F3A0DE-0354-A04A-5FC2-B8BB291A2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807708"/>
              </p:ext>
            </p:extLst>
          </p:nvPr>
        </p:nvGraphicFramePr>
        <p:xfrm>
          <a:off x="838200" y="3178334"/>
          <a:ext cx="10515600" cy="1645920"/>
        </p:xfrm>
        <a:graphic>
          <a:graphicData uri="http://schemas.openxmlformats.org/drawingml/2006/table">
            <a:tbl>
              <a:tblPr/>
              <a:tblGrid>
                <a:gridCol w="5435600">
                  <a:extLst>
                    <a:ext uri="{9D8B030D-6E8A-4147-A177-3AD203B41FA5}">
                      <a16:colId xmlns:a16="http://schemas.microsoft.com/office/drawing/2014/main" val="2661299855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93446159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222451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>
                          <a:effectLst/>
                          <a:highlight>
                            <a:srgbClr val="000000"/>
                          </a:highlight>
                        </a:rPr>
                        <a:t>F2</a:t>
                      </a:r>
                    </a:p>
                  </a:txBody>
                  <a:tcPr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>
                          <a:effectLst/>
                          <a:highlight>
                            <a:srgbClr val="000000"/>
                          </a:highlight>
                        </a:rPr>
                        <a:t>To change the date.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>
                          <a:effectLst/>
                          <a:highlight>
                            <a:srgbClr val="000000"/>
                          </a:highlight>
                        </a:rPr>
                        <a:t>In most screens in Tally.E...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95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>
                          <a:effectLst/>
                          <a:highlight>
                            <a:srgbClr val="000000"/>
                          </a:highlight>
                        </a:rPr>
                        <a:t>Alt+F2</a:t>
                      </a:r>
                    </a:p>
                  </a:txBody>
                  <a:tcPr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>
                          <a:effectLst/>
                          <a:highlight>
                            <a:srgbClr val="000000"/>
                          </a:highlight>
                        </a:rPr>
                        <a:t>To change the period of a report.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>
                          <a:effectLst/>
                          <a:highlight>
                            <a:srgbClr val="000000"/>
                          </a:highlight>
                        </a:rPr>
                        <a:t>In most screens in Tally.E...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928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>
                          <a:effectLst/>
                          <a:highlight>
                            <a:srgbClr val="000000"/>
                          </a:highlight>
                        </a:rPr>
                        <a:t>F11</a:t>
                      </a:r>
                    </a:p>
                  </a:txBody>
                  <a:tcPr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>
                          <a:effectLst/>
                          <a:highlight>
                            <a:srgbClr val="000000"/>
                          </a:highlight>
                        </a:rPr>
                        <a:t>To open Company Features menu or screen.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>
                          <a:effectLst/>
                          <a:highlight>
                            <a:srgbClr val="000000"/>
                          </a:highlight>
                        </a:rPr>
                        <a:t>In most screens in </a:t>
                      </a:r>
                      <a:r>
                        <a:rPr lang="en-IN" dirty="0" err="1">
                          <a:effectLst/>
                          <a:highlight>
                            <a:srgbClr val="000000"/>
                          </a:highlight>
                        </a:rPr>
                        <a:t>Tally.E</a:t>
                      </a:r>
                      <a:r>
                        <a:rPr lang="en-IN" dirty="0">
                          <a:effectLst/>
                          <a:highlight>
                            <a:srgbClr val="000000"/>
                          </a:highlight>
                        </a:rPr>
                        <a:t>...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3973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7398398-DFB2-57B7-96B8-A18E90521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7"/>
            <a:ext cx="12192000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EDEDF-ABB1-B519-353D-443223BFEEDD}"/>
              </a:ext>
            </a:extLst>
          </p:cNvPr>
          <p:cNvSpPr txBox="1"/>
          <p:nvPr/>
        </p:nvSpPr>
        <p:spPr>
          <a:xfrm>
            <a:off x="289322" y="2330179"/>
            <a:ext cx="60936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rgbClr val="202124"/>
                </a:solidFill>
                <a:effectLst/>
                <a:latin typeface="Google Sans"/>
              </a:rPr>
              <a:t>Here are a few most helpful shortcuts:</a:t>
            </a:r>
            <a:endParaRPr lang="en-IN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* </a:t>
            </a:r>
            <a:r>
              <a:rPr lang="en-IN" b="0" i="0" dirty="0" err="1">
                <a:solidFill>
                  <a:srgbClr val="202124"/>
                </a:solidFill>
                <a:effectLst/>
                <a:latin typeface="Google Sans"/>
              </a:rPr>
              <a:t>Ctrl+Alt+C</a:t>
            </a: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 – Copy text from tally.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* Ctrl+F9 – Select Debit note voucher.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* </a:t>
            </a:r>
            <a:r>
              <a:rPr lang="en-IN" b="0" i="0" dirty="0" err="1">
                <a:solidFill>
                  <a:srgbClr val="202124"/>
                </a:solidFill>
                <a:effectLst/>
                <a:latin typeface="Google Sans"/>
              </a:rPr>
              <a:t>Alt+C</a:t>
            </a: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 – To create a master at the voucher screen.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* </a:t>
            </a:r>
            <a:r>
              <a:rPr lang="en-IN" b="0" i="0" dirty="0" err="1">
                <a:solidFill>
                  <a:srgbClr val="202124"/>
                </a:solidFill>
                <a:effectLst/>
                <a:latin typeface="Google Sans"/>
              </a:rPr>
              <a:t>Alt+E</a:t>
            </a: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 – To export the report.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* F4 – Display the list of voucher types.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02124"/>
                </a:solidFill>
                <a:effectLst/>
                <a:latin typeface="Google Sans"/>
              </a:rPr>
              <a:t>* Ctrl + F1 – Opens the detailed balance sheet.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7BD7EF-DC35-5596-4F79-D3A5422D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68358"/>
              </p:ext>
            </p:extLst>
          </p:nvPr>
        </p:nvGraphicFramePr>
        <p:xfrm>
          <a:off x="478631" y="4575675"/>
          <a:ext cx="4862626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009">
                  <a:extLst>
                    <a:ext uri="{9D8B030D-6E8A-4147-A177-3AD203B41FA5}">
                      <a16:colId xmlns:a16="http://schemas.microsoft.com/office/drawing/2014/main" val="22500635"/>
                    </a:ext>
                  </a:extLst>
                </a:gridCol>
                <a:gridCol w="2376099">
                  <a:extLst>
                    <a:ext uri="{9D8B030D-6E8A-4147-A177-3AD203B41FA5}">
                      <a16:colId xmlns:a16="http://schemas.microsoft.com/office/drawing/2014/main" val="2796969576"/>
                    </a:ext>
                  </a:extLst>
                </a:gridCol>
                <a:gridCol w="1418518">
                  <a:extLst>
                    <a:ext uri="{9D8B030D-6E8A-4147-A177-3AD203B41FA5}">
                      <a16:colId xmlns:a16="http://schemas.microsoft.com/office/drawing/2014/main" val="136010767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Keyboard Shortcut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What it Does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Where to use it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126224583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F2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 dirty="0">
                          <a:effectLst/>
                        </a:rPr>
                        <a:t>To change the date.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In most screens in Tally.E...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46716837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Alt+F2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To change the period of a report.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In most screens in Tally.E...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284539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F11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>
                          <a:effectLst/>
                        </a:rPr>
                        <a:t>To open Company Features menu or screen.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050" kern="100" dirty="0">
                          <a:effectLst/>
                        </a:rPr>
                        <a:t>In most screens in </a:t>
                      </a:r>
                      <a:r>
                        <a:rPr lang="en-IN" sz="1050" kern="100" dirty="0" err="1">
                          <a:effectLst/>
                        </a:rPr>
                        <a:t>Tally.E</a:t>
                      </a:r>
                      <a:r>
                        <a:rPr lang="en-IN" sz="1050" kern="100" dirty="0">
                          <a:effectLst/>
                        </a:rPr>
                        <a:t>...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418609002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0BE7268-AEE5-91F9-D9B0-0B5D3EB2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29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અહીં કેટલાક સૌથી મદદરૂપ શૉર્ટકટ્સ છે:</a:t>
            </a:r>
            <a:r>
              <a:rPr kumimoji="0" lang="gu-I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6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0411-D7F7-32CE-F00F-7CA8A823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E46-7521-F861-1CE1-3C6D42B6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9BAE3-D84E-F73C-66A3-5B8ED731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45215"/>
            <a:ext cx="12192000" cy="6854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556A2B-A32B-D6A5-7927-C8ECA50EB2F1}"/>
              </a:ext>
            </a:extLst>
          </p:cNvPr>
          <p:cNvSpPr txBox="1"/>
          <p:nvPr/>
        </p:nvSpPr>
        <p:spPr>
          <a:xfrm>
            <a:off x="838200" y="2747105"/>
            <a:ext cx="6096000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gu-IN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સ્લાઇડ 9: બેકઅપ અને પુનઃસ્થાપિત કરો સ્ક્રીનશોટ:</a:t>
            </a:r>
            <a:endParaRPr lang="en-US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gu-IN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ટેલી પ્રાઇમમાં બેકઅપ બનાવવું. </a:t>
            </a:r>
            <a:endParaRPr lang="en-US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gu-IN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પગલાં: </a:t>
            </a:r>
            <a:endParaRPr lang="en-US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28600" indent="-228600">
              <a:spcBef>
                <a:spcPts val="1500"/>
              </a:spcBef>
              <a:spcAft>
                <a:spcPts val="1500"/>
              </a:spcAft>
              <a:buAutoNum type="arabicParenR"/>
            </a:pPr>
            <a:r>
              <a:rPr lang="gu-IN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ગેટવે ઓફ ટેલી સુધી પહોંચવું</a:t>
            </a:r>
            <a:endParaRPr lang="en-US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28600" indent="-228600">
              <a:spcBef>
                <a:spcPts val="1500"/>
              </a:spcBef>
              <a:spcAft>
                <a:spcPts val="1500"/>
              </a:spcAft>
              <a:buAutoNum type="arabicParenR"/>
            </a:pPr>
            <a:r>
              <a:rPr lang="gu-IN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'ડેટા મેનેજમેન્ટ' પસંદ કરી રહ્યા છીએ. </a:t>
            </a:r>
            <a:endParaRPr lang="en-US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28600" indent="-228600">
              <a:spcBef>
                <a:spcPts val="1500"/>
              </a:spcBef>
              <a:spcAft>
                <a:spcPts val="1500"/>
              </a:spcAft>
              <a:buAutoNum type="arabicParenR"/>
            </a:pPr>
            <a:r>
              <a:rPr lang="gu-IN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ડેટા બેકઅપ લઈ રહ્યા છીએ.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340499C-E319-F54D-8DD8-702FF71E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5275"/>
            <a:ext cx="9896475" cy="1033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IN" sz="2000" b="1" dirty="0">
                <a:solidFill>
                  <a:schemeClr val="accent1"/>
                </a:solidFill>
              </a:rPr>
              <a:t>CA Farhad G Wadia JHS</a:t>
            </a:r>
            <a:r>
              <a:rPr lang="en-IN" sz="900" b="1" dirty="0">
                <a:solidFill>
                  <a:schemeClr val="accent1"/>
                </a:solidFill>
              </a:rPr>
              <a:t> </a:t>
            </a:r>
            <a:r>
              <a:rPr lang="en-IN" sz="2000" b="1" dirty="0">
                <a:solidFill>
                  <a:srgbClr val="C00000"/>
                </a:solidFill>
              </a:rPr>
              <a:t>Consulting </a:t>
            </a:r>
            <a:br>
              <a:rPr lang="en-IN" sz="2000" b="1" dirty="0">
                <a:solidFill>
                  <a:srgbClr val="C00000"/>
                </a:solidFill>
              </a:rPr>
            </a:br>
            <a:r>
              <a:rPr lang="en-IN" sz="1600" b="1" u="sng" dirty="0">
                <a:solidFill>
                  <a:srgbClr val="C00000"/>
                </a:solidFill>
                <a:hlinkClick r:id="rId2"/>
              </a:rPr>
              <a:t>farhad.wadia@jhsconsulting.in</a:t>
            </a:r>
            <a:r>
              <a:rPr lang="en-IN" sz="2000" b="1" dirty="0">
                <a:solidFill>
                  <a:srgbClr val="C00000"/>
                </a:solidFill>
              </a:rPr>
              <a:t> </a:t>
            </a:r>
            <a:r>
              <a:rPr lang="en-IN" sz="1100" b="1" dirty="0">
                <a:solidFill>
                  <a:schemeClr val="accent1"/>
                </a:solidFill>
              </a:rPr>
              <a:t>M-9898550767</a:t>
            </a:r>
            <a:endParaRPr lang="en-IN" sz="900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TextBox 6">
            <a:extLst>
              <a:ext uri="{FF2B5EF4-FFF2-40B4-BE49-F238E27FC236}">
                <a16:creationId xmlns:a16="http://schemas.microsoft.com/office/drawing/2014/main" id="{07D0D633-3BA9-6215-C97F-7FE90664E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038879"/>
              </p:ext>
            </p:extLst>
          </p:nvPr>
        </p:nvGraphicFramePr>
        <p:xfrm>
          <a:off x="1096370" y="1885279"/>
          <a:ext cx="10633668" cy="480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4552960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3703-1EF7-59E0-8E25-0B925B63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EDC5B-743C-B044-3E8C-09B802CD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BC3F3-F3FF-3FE8-17B7-B48E8809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D322-69F1-A143-0C7C-996C508D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631F-C6DD-D4DF-2655-89AF8FA47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E3B70-C7A3-9BAF-428D-06DB12B8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5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16E7CF-131B-D15E-5FEF-F58E15E31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CA274-406A-444B-FFC2-CD9C2F2A3496}"/>
              </a:ext>
            </a:extLst>
          </p:cNvPr>
          <p:cNvSpPr txBox="1"/>
          <p:nvPr/>
        </p:nvSpPr>
        <p:spPr>
          <a:xfrm>
            <a:off x="219075" y="4434309"/>
            <a:ext cx="6096000" cy="125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IN" sz="105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Slide 4: Company Creation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Screenshot: Creating a new company in Tally Prime.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Steps: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Accessing the Gateway of Tally.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Selecting 'Create Company.'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Filling in company details.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7E941E-E01F-4964-0C29-A35069F0D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7"/>
            <a:ext cx="12192000" cy="6854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5E4E89-724B-24A4-338A-3A2288B73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613D2-DAA8-19C8-4811-503F91B4CE3A}"/>
              </a:ext>
            </a:extLst>
          </p:cNvPr>
          <p:cNvSpPr txBox="1"/>
          <p:nvPr/>
        </p:nvSpPr>
        <p:spPr>
          <a:xfrm>
            <a:off x="1672091" y="5569310"/>
            <a:ext cx="3100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just"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Bank Reconciliation (</a:t>
            </a:r>
            <a:r>
              <a:rPr lang="en-U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BRS) - in Tally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73255D-E359-F100-A344-8D604E2E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2579774"/>
            <a:ext cx="6200775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બેંક સમાધાન (BRS) - Tally માં</a:t>
            </a:r>
            <a:r>
              <a:rPr kumimoji="0" lang="gu-I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6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43C2-5994-7BB6-F5E0-36A52461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7C1E-F115-2091-9D09-C91033DD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97E5A-37CC-7421-8B6D-C080B69FF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7" y="3347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72977C-1224-F653-382D-846E9E5A4A59}"/>
              </a:ext>
            </a:extLst>
          </p:cNvPr>
          <p:cNvSpPr txBox="1"/>
          <p:nvPr/>
        </p:nvSpPr>
        <p:spPr>
          <a:xfrm>
            <a:off x="838200" y="3428999"/>
            <a:ext cx="610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6195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BRS in Tally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1A4069-058D-DA97-F4D9-93AA2292F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3" y="1674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બેંક સમાધાન (BRS) - Tally માં</a:t>
            </a:r>
            <a:r>
              <a:rPr kumimoji="0" lang="gu-I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11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015F-D54A-8CD9-BC8F-1D8B77AC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649D-C98F-84AE-2949-E954C8474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A5CF3-47C5-3F30-E4EB-3C43F835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986CC-7083-DC23-397E-CF5169528865}"/>
              </a:ext>
            </a:extLst>
          </p:cNvPr>
          <p:cNvSpPr txBox="1"/>
          <p:nvPr/>
        </p:nvSpPr>
        <p:spPr>
          <a:xfrm>
            <a:off x="3048000" y="31094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6195" lvl="0" indent="-342900" algn="just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Generating Reports in Tally &amp; Downloading to MS Excel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134D71E-DD07-3D83-E092-1066C781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2584795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Tally માં રિપોર્ટ્સ જનરેટ કરી રહ્યા છીએ અને MS Excel પર ડાઉનલોડ કરી રહ્યા છીએ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E1D2-C5FC-E8EA-2760-9CEEB6E5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98E28-8FB9-4EF1-5BE0-9548D4E7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6B369-9A7F-404D-F0E3-6DEDA005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A6C888-7557-5F82-B485-5AD0E082B465}"/>
              </a:ext>
            </a:extLst>
          </p:cNvPr>
          <p:cNvSpPr txBox="1"/>
          <p:nvPr/>
        </p:nvSpPr>
        <p:spPr>
          <a:xfrm>
            <a:off x="1719943" y="5105178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6195" lvl="0" indent="-342900" algn="just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Generating Reports in Tally &amp; Downloading to MS Excel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0BA4C-1421-49EE-29DC-4A71773A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10460"/>
            <a:ext cx="10044113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Tally માં રિપોર્ટ્સ જનરેટ કરી રહ્યા છીએ અને MS Excel પર ડાઉનલોડ કરી રહ્યા છીએ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5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31B2-5B19-74D6-7B32-9DD8694E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F8BED-F375-7459-5041-C2B9FDE4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38FD2-0667-E708-1FD2-33065780A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40F8E-F490-6CA8-3452-0B7F34434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05741F-EB1F-E75A-91F9-66514772E6B4}"/>
              </a:ext>
            </a:extLst>
          </p:cNvPr>
          <p:cNvSpPr txBox="1"/>
          <p:nvPr/>
        </p:nvSpPr>
        <p:spPr>
          <a:xfrm>
            <a:off x="1262743" y="3631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Maintenance of Fund Flow of Schemes in Tally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A9B5C-C211-2490-9C1E-FD5F0A37FEF9}"/>
              </a:ext>
            </a:extLst>
          </p:cNvPr>
          <p:cNvSpPr txBox="1"/>
          <p:nvPr/>
        </p:nvSpPr>
        <p:spPr>
          <a:xfrm>
            <a:off x="2996803" y="2834372"/>
            <a:ext cx="6193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gu-IN" dirty="0"/>
            </a:br>
            <a:r>
              <a:rPr lang="gu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ટેલીમાં યોજનાઓના ભંડોળના પ્રવાહની જાળવણી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5035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FE08-67B2-0E16-A141-BA691AE2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38F67C-7E27-8173-19E5-C3E8FE948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1AFDA-4BC9-0623-9CB3-21A13E285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27" y="0"/>
            <a:ext cx="5651274" cy="4718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7E755D-2249-7416-D7AB-3394328B7430}"/>
              </a:ext>
            </a:extLst>
          </p:cNvPr>
          <p:cNvSpPr txBox="1"/>
          <p:nvPr/>
        </p:nvSpPr>
        <p:spPr>
          <a:xfrm>
            <a:off x="867380" y="1130053"/>
            <a:ext cx="680638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Centre in Tally – What &amp; Why  </a:t>
            </a:r>
            <a:endParaRPr lang="en-IN" sz="1800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A787D-89BC-E9EF-938E-E2076119A039}"/>
              </a:ext>
            </a:extLst>
          </p:cNvPr>
          <p:cNvSpPr txBox="1"/>
          <p:nvPr/>
        </p:nvSpPr>
        <p:spPr>
          <a:xfrm>
            <a:off x="3061097" y="1599461"/>
            <a:ext cx="423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Tally </a:t>
            </a:r>
            <a:r>
              <a:rPr lang="gu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માં ખર્ચ કેન્દ્ર - શું અને શા માટે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4229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426B-89C9-A76F-54E6-3C9BD68C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D634-C236-512B-1983-FED7D8B3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D702F-BCCA-4746-2222-93BA40AA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14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9B88-3A95-6AA6-90AD-0028A8F3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AFB6-0006-DA99-5C72-5336DD88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B7E7-1CEC-8C77-1F50-B70BFC1EF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8C755-4C1F-82E5-1CF9-60DF0D92B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116681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16E7CF-131B-D15E-5FEF-F58E15E31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CA274-406A-444B-FFC2-CD9C2F2A3496}"/>
              </a:ext>
            </a:extLst>
          </p:cNvPr>
          <p:cNvSpPr txBox="1"/>
          <p:nvPr/>
        </p:nvSpPr>
        <p:spPr>
          <a:xfrm>
            <a:off x="219075" y="4434309"/>
            <a:ext cx="6096000" cy="125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IN" sz="105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Slide 4: Company Creation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Screenshot: Creating a new company in Tally Prime.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Steps: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Accessing the Gateway of Tally.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Selecting 'Create Company.'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Filling in company details.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7E941E-E01F-4964-0C29-A35069F0D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6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4A27-C00B-6952-ED26-70C95F8C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6FBD7-F26E-80DD-E774-0D2B9F93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3772D-75D0-DBAA-9C65-2ECEBB83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4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3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084D-0C35-C162-C8DD-2E5C83FA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FE09-C24E-E9FD-2F6E-83074384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4348"/>
            <a:ext cx="12192000" cy="1657837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FUND ACCOUNTING: HOUSING FUND CASE ENTRIES </a:t>
            </a:r>
          </a:p>
          <a:p>
            <a:pPr marL="0" indent="0">
              <a:buNone/>
            </a:pPr>
            <a:r>
              <a:rPr lang="en-US" dirty="0"/>
              <a:t>HOUSING “AWAS FUND”</a:t>
            </a:r>
            <a:r>
              <a:rPr lang="en-IN" dirty="0"/>
              <a:t>: Rs 10,00,000 – RECEIVED IN BANK AND CR TO EARMARKED FUNDS</a:t>
            </a:r>
          </a:p>
          <a:p>
            <a:pPr marL="0" indent="0">
              <a:buNone/>
            </a:pPr>
            <a:r>
              <a:rPr lang="en-IN" dirty="0"/>
              <a:t>BENEFICIARY: 4 NOS OF RS 4,00,000 </a:t>
            </a:r>
          </a:p>
          <a:p>
            <a:pPr marL="0" indent="0">
              <a:buNone/>
            </a:pPr>
            <a:r>
              <a:rPr lang="en-IN" dirty="0"/>
              <a:t>TRANSFER TO INCOME: </a:t>
            </a:r>
            <a:r>
              <a:rPr lang="en-IN" dirty="0" err="1"/>
              <a:t>Awas</a:t>
            </a:r>
            <a:r>
              <a:rPr lang="en-IN" dirty="0"/>
              <a:t> Fund Income FY 23-24 RS 4,00,000 FROM AWAS FUND</a:t>
            </a:r>
          </a:p>
          <a:p>
            <a:pPr marL="0" indent="0">
              <a:buNone/>
            </a:pPr>
            <a:r>
              <a:rPr lang="en-IN" dirty="0"/>
              <a:t>TRANSFER TO EXPENSE: Rs 4,00,000 was </a:t>
            </a:r>
            <a:r>
              <a:rPr lang="en-IN" dirty="0" err="1"/>
              <a:t>Yojna</a:t>
            </a:r>
            <a:r>
              <a:rPr lang="en-IN" dirty="0"/>
              <a:t> Building Disbursement Ac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D3EB5-4395-638C-B2EE-54B38F55C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3519"/>
            <a:ext cx="12192000" cy="24393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0A6868-8AEF-65CB-28AA-8F041EB2C520}"/>
              </a:ext>
            </a:extLst>
          </p:cNvPr>
          <p:cNvSpPr txBox="1">
            <a:spLocks/>
          </p:cNvSpPr>
          <p:nvPr/>
        </p:nvSpPr>
        <p:spPr>
          <a:xfrm>
            <a:off x="0" y="32851"/>
            <a:ext cx="12192000" cy="411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/>
              <a:t>HOUSING FUND ACCOUNTING: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53AFE3-0CAF-E80F-14E2-3F7C91D89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475443"/>
            <a:ext cx="12074013" cy="18575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ફંડ એકાઉન્ટિંગ: </a:t>
            </a: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હાઉસિંગ ફંડ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કેસ એન્ટ્રીઓ હાઉસિંગ “આવાસ ફંડ”: રૂ. 10,00,000 – બેન્કમાં પ્રાપ્ત થયા અને ચિહ્નિત ભંડોળ માટે CR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લાભાર્થી: રૂ. 4,00,000 ના 4 નંબર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આવકમાં ટ્રાન્સફર કરો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: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આવાસ ફંડની આવક નાણાકીય વર્ષ 23-24 આવાસ ફંડમાંથી રૂ. 4,00,000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ખર્ચમાં ટ્રાન્સફર કરો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: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રૂ 4,00,000 યોજના બિલ્ડીંગ ડિસ્બર્સમેન્ટ એસી હતી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89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50E-191A-13CA-6DE8-D0AF327D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00ED-0D81-6715-70E1-C80F1093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7E7D8-6AFA-6821-12FE-199357D5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0838"/>
            <a:ext cx="12192000" cy="3081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BA272-2608-959B-51CC-BCFFFE0CD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566"/>
            <a:ext cx="12192000" cy="168048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7572F8A-331A-8F95-6385-56331A9FE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" y="1805657"/>
            <a:ext cx="12074013" cy="18575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ફંડ એકાઉન્ટિંગ: </a:t>
            </a: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હાઉસિંગ ફંડ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કેસ એન્ટ્રીઓ હાઉસિંગ “આવાસ ફંડ”: રૂ. 10,00,000 – બેન્કમાં પ્રાપ્ત થયા અને ચિહ્નિત ભંડોળ માટે CR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લાભાર્થી: રૂ. 4,00,000 ના 4 નંબર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આવકમાં ટ્રાન્સફર કરો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: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આવાસ ફંડની આવક નાણાકીય વર્ષ 23-24 આવાસ ફંડમાંથી રૂ. 4,00,000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ખર્ચમાં ટ્રાન્સફર કરો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: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રૂ 4,00,000 યોજના બિલ્ડીંગ ડિસ્બર્સમેન્ટ એસી હતી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16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8F15-8147-FE08-7EAA-25726029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323"/>
            <a:ext cx="10515600" cy="98716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Sanitation project &amp; Cost allocation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DAB4C4-E69B-F70B-EBF6-CCB488319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7" y="4661693"/>
            <a:ext cx="4619625" cy="10763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4BED32-DB20-3DA6-BF8E-EA7471C2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1288965"/>
            <a:ext cx="3695700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BDCFE2-02FA-8CEA-D75C-CFB1D9929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40" y="2021511"/>
            <a:ext cx="3400425" cy="203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D648E-4274-5ABF-B0DF-FA72052B5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705" y="2021511"/>
            <a:ext cx="42957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96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8F15-8147-FE08-7EAA-25726029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323"/>
            <a:ext cx="10515600" cy="98716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Sanitation project &amp; Cost allocation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C50870-9BAC-CE05-2543-F998F1042EC6}"/>
              </a:ext>
            </a:extLst>
          </p:cNvPr>
          <p:cNvSpPr txBox="1">
            <a:spLocks/>
          </p:cNvSpPr>
          <p:nvPr/>
        </p:nvSpPr>
        <p:spPr>
          <a:xfrm>
            <a:off x="448091" y="1946300"/>
            <a:ext cx="8238707" cy="4405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Fund Flow In Tally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The Funds Flow displays the movement of working capital for each month. You can see the Opening Balance and Closing Balance of each month with a column for Funds Flow.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This Statement Consist of Two Parts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&gt;&gt; Sources of Funds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&gt;&gt; Application of Funds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The Difference of Above two shows the net change in the working capital during the period. The transaction which increases working capital, are sources of funds and the transactions , which decrease working capital, are application of funds.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0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8F15-8147-FE08-7EAA-25726029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323"/>
            <a:ext cx="10515600" cy="98716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Sanitation project &amp; Cost allocation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77CDD-CA58-9F95-658D-0E0B06474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66" y="1098111"/>
            <a:ext cx="10638034" cy="59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0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8F15-8147-FE08-7EAA-25726029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323"/>
            <a:ext cx="10515600" cy="98716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Sanitation project &amp; Cost allocation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78154-A062-EAD5-974D-EE06305B1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83976"/>
            <a:ext cx="10363200" cy="58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7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F19C-9ED7-5717-CA90-DED58115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011"/>
            <a:ext cx="10515600" cy="249237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en-US" sz="2700" b="1" kern="1200" dirty="0">
                <a:solidFill>
                  <a:srgbClr val="365F91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b="1" kern="1200" dirty="0">
                <a:solidFill>
                  <a:srgbClr val="365F91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kern="1200" dirty="0">
                <a:solidFill>
                  <a:srgbClr val="365F91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  <a:t>Our Offices: India and Worldwide</a:t>
            </a:r>
            <a:br>
              <a:rPr lang="en-US" sz="2700" b="1" kern="1200" dirty="0">
                <a:solidFill>
                  <a:srgbClr val="365F91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Metro </a:t>
            </a:r>
            <a:r>
              <a:rPr lang="en-US" sz="3600" b="1" kern="1200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Offices:</a:t>
            </a:r>
            <a:r>
              <a:rPr lang="en-US" sz="3600" b="1" kern="1200" spc="-5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		Mumbai, Delhi, Kolkata, Bangalore</a:t>
            </a:r>
            <a:br>
              <a:rPr lang="en-US" sz="3600" b="1" spc="-5" dirty="0">
                <a:solidFill>
                  <a:srgbClr val="365F91"/>
                </a:solidFill>
                <a:latin typeface="Helvatica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Gujarat </a:t>
            </a:r>
            <a:r>
              <a:rPr lang="en-US" sz="3600" b="1" kern="1200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Offices:</a:t>
            </a:r>
            <a:r>
              <a:rPr lang="en-US" sz="3600" b="1" kern="1200" spc="-5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		Ahmedabad, Vadodara, Vapi</a:t>
            </a:r>
            <a:br>
              <a:rPr lang="en-US" sz="3600" b="1" kern="1200" spc="-5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Worldwide </a:t>
            </a:r>
            <a:r>
              <a:rPr lang="en-US" sz="3600" b="1" kern="1200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Offices:</a:t>
            </a:r>
            <a:r>
              <a:rPr lang="en-US" sz="3600" b="1" kern="1200" spc="-5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	London, Dubai, </a:t>
            </a:r>
            <a:r>
              <a:rPr lang="en-US" sz="3600" b="1" spc="-5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Houston</a:t>
            </a:r>
            <a:br>
              <a:rPr lang="en-US" sz="3200" b="1" kern="1200" dirty="0">
                <a:solidFill>
                  <a:srgbClr val="365F91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7B271D-FA47-06DD-D27E-DAF2FAD493AE}"/>
              </a:ext>
            </a:extLst>
          </p:cNvPr>
          <p:cNvSpPr>
            <a:spLocks noGrp="1"/>
          </p:cNvSpPr>
          <p:nvPr/>
        </p:nvSpPr>
        <p:spPr>
          <a:xfrm>
            <a:off x="1624013" y="4318000"/>
            <a:ext cx="2547938" cy="23431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kern="1200" dirty="0">
                <a:solidFill>
                  <a:srgbClr val="C00000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  <a:t>Contact us: </a:t>
            </a:r>
            <a:br>
              <a:rPr lang="en-US" u="sng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kern="1200" dirty="0">
                <a:solidFill>
                  <a:srgbClr val="1F497D"/>
                </a:solidFill>
                <a:effectLst/>
                <a:latin typeface="Helvatica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info@jhsconsulting.in</a:t>
            </a:r>
            <a:br>
              <a:rPr lang="en-US" sz="2000" kern="1200" dirty="0">
                <a:solidFill>
                  <a:srgbClr val="C00000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kern="1200" dirty="0">
                <a:solidFill>
                  <a:srgbClr val="4F81BD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200" dirty="0">
                <a:solidFill>
                  <a:srgbClr val="C00000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  <a:t>Call us: </a:t>
            </a:r>
            <a:br>
              <a:rPr lang="en-US" sz="4000" kern="1200" dirty="0">
                <a:solidFill>
                  <a:srgbClr val="C00000"/>
                </a:solidFill>
                <a:effectLst/>
                <a:latin typeface="Helva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200" dirty="0">
                <a:solidFill>
                  <a:srgbClr val="4F81BD"/>
                </a:solidFill>
                <a:effectLst/>
                <a:latin typeface="Helvatica"/>
                <a:ea typeface="Tahoma" panose="020B0604030504040204" pitchFamily="34" charset="0"/>
                <a:cs typeface="Tahoma" panose="020B0604030504040204" pitchFamily="34" charset="0"/>
              </a:rPr>
              <a:t> +91 989 855 0767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indent="2540">
              <a:lnSpc>
                <a:spcPct val="90000"/>
              </a:lnSpc>
              <a:spcAft>
                <a:spcPts val="1200"/>
              </a:spcAft>
            </a:pPr>
            <a:r>
              <a:rPr lang="en-US" kern="1200" dirty="0">
                <a:solidFill>
                  <a:srgbClr val="4F81BD"/>
                </a:solidFill>
                <a:effectLst/>
                <a:latin typeface="Helvatica"/>
                <a:ea typeface="Tahoma" panose="020B0604030504040204" pitchFamily="34" charset="0"/>
                <a:cs typeface="Tahoma" panose="020B0604030504040204" pitchFamily="34" charset="0"/>
              </a:rPr>
              <a:t>+1 832 941 1862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9B031D9-5E3A-1668-0159-A2E65764E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36" y="379893"/>
            <a:ext cx="9044602" cy="144207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અમારી ઓફિસો: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ભારત અને વિશ્વવ્યાપી મેટ્રો ઓફિસો: </a:t>
            </a: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મુંબઈ, દિલ્હી, કોલકાતા, બેંગ્લોર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herit"/>
                <a:cs typeface="Shruti" panose="020B0502040204020203" pitchFamily="34" charset="0"/>
              </a:rPr>
              <a:t>ગુજરાત ઓફિસો</a:t>
            </a: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Shruti" panose="020B0502040204020203" pitchFamily="34" charset="0"/>
              </a:rPr>
              <a:t>:</a:t>
            </a: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અમદાવાદ, વડોદરા, વાપી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Shruti" panose="020B0502040204020203" pitchFamily="34" charset="0"/>
              </a:rPr>
              <a:t>વિશ્વવ્યાપી ઓફિસો:</a:t>
            </a: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 </a:t>
            </a:r>
            <a:r>
              <a:rPr kumimoji="0" lang="gu-IN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cs typeface="Shruti" panose="020B0502040204020203" pitchFamily="34" charset="0"/>
              </a:rPr>
              <a:t>લંડન, દુબઈ, હ્યુસ્ટન</a:t>
            </a:r>
            <a:r>
              <a:rPr kumimoji="0" lang="gu-IN" altLang="en-U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1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16E7CF-131B-D15E-5FEF-F58E15E31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CA274-406A-444B-FFC2-CD9C2F2A3496}"/>
              </a:ext>
            </a:extLst>
          </p:cNvPr>
          <p:cNvSpPr txBox="1"/>
          <p:nvPr/>
        </p:nvSpPr>
        <p:spPr>
          <a:xfrm>
            <a:off x="219075" y="4434309"/>
            <a:ext cx="6096000" cy="125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IN" sz="105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Slide 4: Company Creation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Screenshot: Creating a new company in Tally Prime.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Steps: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Accessing the Gateway of Tally.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Selecting 'Create Company.'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Filling in company details.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BE174-BF95-47B6-1553-2C189F449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434309"/>
            <a:ext cx="8082341" cy="158057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સ્લાઇડ 4: કંપની બનાવટ સ્ક્રીનશોટ: ટેલી પ્રાઇમમાં નવી કંપની બનાવવી.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પગલાં: ગેટવે ઓફ ટેલી સુધી પહોંચવું.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'કંપની બનાવો’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પસંદ કરી રહ્યા છીએ.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કંપનીની વિગતો ભરવી.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5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8E78-6EA5-68A8-782D-D602352B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798E-DBC7-7995-7E43-F3B9F582D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745A3-5ADF-AF81-3D30-ED9B99E1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340499C-E319-F54D-8DD8-702FF71E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5275"/>
            <a:ext cx="9896475" cy="1033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IN" sz="2000" b="1" dirty="0">
                <a:solidFill>
                  <a:schemeClr val="accent1"/>
                </a:solidFill>
              </a:rPr>
              <a:t>CA Farhad G Wadia JHS</a:t>
            </a:r>
            <a:r>
              <a:rPr lang="en-IN" sz="900" b="1" dirty="0">
                <a:solidFill>
                  <a:schemeClr val="accent1"/>
                </a:solidFill>
              </a:rPr>
              <a:t> </a:t>
            </a:r>
            <a:r>
              <a:rPr lang="en-IN" sz="2000" b="1" dirty="0">
                <a:solidFill>
                  <a:srgbClr val="C00000"/>
                </a:solidFill>
              </a:rPr>
              <a:t>Consulting </a:t>
            </a:r>
            <a:br>
              <a:rPr lang="en-IN" sz="2000" b="1" dirty="0">
                <a:solidFill>
                  <a:srgbClr val="C00000"/>
                </a:solidFill>
              </a:rPr>
            </a:br>
            <a:r>
              <a:rPr lang="en-IN" sz="1600" b="1" u="sng" dirty="0">
                <a:solidFill>
                  <a:srgbClr val="C00000"/>
                </a:solidFill>
                <a:hlinkClick r:id="rId2"/>
              </a:rPr>
              <a:t>farhad.wadia@jhsconsulting.in</a:t>
            </a:r>
            <a:r>
              <a:rPr lang="en-IN" sz="2000" b="1" dirty="0">
                <a:solidFill>
                  <a:srgbClr val="C00000"/>
                </a:solidFill>
              </a:rPr>
              <a:t> </a:t>
            </a:r>
            <a:r>
              <a:rPr lang="en-IN" sz="1100" b="1" dirty="0">
                <a:solidFill>
                  <a:schemeClr val="accent1"/>
                </a:solidFill>
              </a:rPr>
              <a:t>M-9898550767</a:t>
            </a:r>
            <a:endParaRPr lang="en-IN" sz="9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B6F76-983E-EF22-BCCF-1048F77A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A024D-5C2C-F15A-7933-284C0D18F463}"/>
              </a:ext>
            </a:extLst>
          </p:cNvPr>
          <p:cNvSpPr txBox="1"/>
          <p:nvPr/>
        </p:nvSpPr>
        <p:spPr>
          <a:xfrm>
            <a:off x="619125" y="4448597"/>
            <a:ext cx="6096000" cy="125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IN" sz="105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Slide 5: Ledger Creation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Screenshot: Creating a ledger in Tally Prime.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Steps: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Accessing the Gateway of Tally.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Selecting 'Accounts Info.'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Creating a ledger.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AE9B50-0146-47E9-EBA0-B977FBE48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4285405"/>
            <a:ext cx="8237833" cy="158057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સ્લાઇડ 5: ખાતાવહી બનાવટ સ્ક્રીનશોટ: ટેલી પ્રાઇમમાં ખાતાવહી બનાવવી.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પગલાં: ગેટવે ઓફ ટેલી સુધી પહોંચવું.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'એકાઉન્ટ્સ માહિતી' પસંદ કરી રહ્યા છીએ.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ખાતાવહી બનાવવી.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3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9180-CD8E-AD7C-0D63-D7F7B09B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967FF-783A-B26D-6358-60611AB0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E1BD2-F47F-8C31-CBAA-FDAFD3C9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70B66-B72B-4867-AF23-16010BF6786D}"/>
              </a:ext>
            </a:extLst>
          </p:cNvPr>
          <p:cNvSpPr txBox="1"/>
          <p:nvPr/>
        </p:nvSpPr>
        <p:spPr>
          <a:xfrm>
            <a:off x="838200" y="4235192"/>
            <a:ext cx="6197600" cy="125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IN" sz="105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Slide 5: Ledger Creation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Screenshot: Creating a ledger in Tally Prime.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Steps: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Accessing the Gateway of Tally.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Selecting 'Accounts Info.'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Creating a ledger.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1F94AE-6124-A535-E937-678ACC43D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45787"/>
            <a:ext cx="8237833" cy="158057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સ્લાઇડ 5: ખાતાવહી બનાવટ સ્ક્રીનશોટ: ટેલી પ્રાઇમમાં ખાતાવહી બનાવવી.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પગલાં: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2)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ગેટવે ઓફ ટેલી સુધી પહોંચવું.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3) </a:t>
            </a: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એકાઉન્ટ્સ માહિતી' પસંદ કરી રહ્યા છીએ.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Shrut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u-IN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Shruti" panose="020B0502040204020203" pitchFamily="34" charset="0"/>
              </a:rPr>
              <a:t>ખાતાવહી બનાવવી.</a:t>
            </a:r>
            <a:r>
              <a:rPr kumimoji="0" lang="gu-I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Shrut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3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A470-455A-3ACE-8B56-86F68574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5089A-9BF5-B9D0-D5FC-F145C7BF7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06C5A-3852-FF4B-F98D-0C043353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E2199-4001-52D9-824E-D20F252A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2EE090-BC1C-D1F3-8144-7938EDD2AD1B}"/>
              </a:ext>
            </a:extLst>
          </p:cNvPr>
          <p:cNvSpPr txBox="1"/>
          <p:nvPr/>
        </p:nvSpPr>
        <p:spPr>
          <a:xfrm>
            <a:off x="304800" y="3719934"/>
            <a:ext cx="609600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gu-IN" sz="1050" dirty="0"/>
            </a:b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સ્લાઇડ 6: વાઉચર એન્ટ્રી સ્ક્રીનશૉટ: </a:t>
            </a:r>
            <a:r>
              <a:rPr lang="en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Tally Prime </a:t>
            </a: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માં વેચાણ વાઉચર દાખલ કરવું. </a:t>
            </a:r>
            <a:endParaRPr lang="en-US" sz="10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પગલાં: </a:t>
            </a:r>
            <a:endParaRPr lang="en-US" sz="10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'એકાઉન્ટિંગ વાઉચર્સ' પર નેવિગેટ કરવું. વાઉચરનો પ્રકાર પસંદ કરી રહ્યા છીએ (દા.ત., વેચાણ). </a:t>
            </a:r>
            <a:endParaRPr lang="en-US" sz="10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gu-IN" sz="10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વ્યવહારની વિગતો ભરવી</a:t>
            </a:r>
            <a:r>
              <a:rPr lang="en-IN" sz="105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925B-3A55-FF30-3FC7-EEBA15AA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2D1F-4370-0F90-D908-7C1456AD2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295F9-850D-A7A5-47EA-D9B0A4B97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4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1405</Words>
  <Application>Microsoft Office PowerPoint</Application>
  <PresentationFormat>Widescreen</PresentationFormat>
  <Paragraphs>189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Google Sans</vt:lpstr>
      <vt:lpstr>Helvatica</vt:lpstr>
      <vt:lpstr>Helvetica</vt:lpstr>
      <vt:lpstr>inherit</vt:lpstr>
      <vt:lpstr>Segoe UI</vt:lpstr>
      <vt:lpstr>Symbol</vt:lpstr>
      <vt:lpstr>Office Theme</vt:lpstr>
      <vt:lpstr>PowerPoint Presentation</vt:lpstr>
      <vt:lpstr>CA Farhad G Wadia JHS Consulting  farhad.wadia@jhsconsulting.in M-9898550767</vt:lpstr>
      <vt:lpstr>PowerPoint Presentation</vt:lpstr>
      <vt:lpstr>PowerPoint Presentation</vt:lpstr>
      <vt:lpstr>PowerPoint Presentation</vt:lpstr>
      <vt:lpstr>CA Farhad G Wadia JHS Consulting  farhad.wadia@jhsconsulting.in M-9898550767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Entries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Sanitation project &amp; Cost allocation</vt:lpstr>
      <vt:lpstr>Sanitation project &amp; Cost allocation</vt:lpstr>
      <vt:lpstr>Sanitation project &amp; Cost allocation</vt:lpstr>
      <vt:lpstr>Sanitation project &amp; Cost allocation</vt:lpstr>
      <vt:lpstr>  Our Offices: India and Worldwide Metro Offices:   Mumbai, Delhi, Kolkata, Bangalore Gujarat Offices:   Ahmedabad, Vadodara, Vapi Worldwide Offices:  London, Dubai, Houston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Farhad Wadia</dc:creator>
  <cp:lastModifiedBy>Farhad Wadia</cp:lastModifiedBy>
  <cp:revision>15</cp:revision>
  <dcterms:created xsi:type="dcterms:W3CDTF">2023-09-09T14:20:47Z</dcterms:created>
  <dcterms:modified xsi:type="dcterms:W3CDTF">2023-10-03T02:18:09Z</dcterms:modified>
</cp:coreProperties>
</file>