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13" r:id="rId2"/>
    <p:sldId id="443" r:id="rId3"/>
    <p:sldId id="446" r:id="rId4"/>
    <p:sldId id="380" r:id="rId5"/>
    <p:sldId id="381" r:id="rId6"/>
    <p:sldId id="383" r:id="rId7"/>
    <p:sldId id="336" r:id="rId8"/>
    <p:sldId id="449" r:id="rId9"/>
    <p:sldId id="396" r:id="rId10"/>
    <p:sldId id="472" r:id="rId11"/>
    <p:sldId id="498" r:id="rId12"/>
    <p:sldId id="444" r:id="rId13"/>
    <p:sldId id="497" r:id="rId14"/>
    <p:sldId id="496" r:id="rId15"/>
    <p:sldId id="477" r:id="rId16"/>
    <p:sldId id="492" r:id="rId17"/>
    <p:sldId id="493" r:id="rId18"/>
    <p:sldId id="494" r:id="rId19"/>
    <p:sldId id="495" r:id="rId20"/>
    <p:sldId id="455" r:id="rId21"/>
    <p:sldId id="464" r:id="rId2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309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2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6234"/>
    </p:cViewPr>
  </p:sorterViewPr>
  <p:notesViewPr>
    <p:cSldViewPr>
      <p:cViewPr varScale="1">
        <p:scale>
          <a:sx n="38" d="100"/>
          <a:sy n="38" d="100"/>
        </p:scale>
        <p:origin x="-2362" y="-72"/>
      </p:cViewPr>
      <p:guideLst>
        <p:guide orient="horz" pos="3156"/>
        <p:guide pos="217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cer\Desktop\P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Sheet1!$E$2</c:f>
              <c:strCache>
                <c:ptCount val="1"/>
                <c:pt idx="0">
                  <c:v>Percentage of aware beneficiaries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Sheet1!$F$1:$I$1</c:f>
              <c:strCache>
                <c:ptCount val="4"/>
                <c:pt idx="0">
                  <c:v>Entitlement of atleast 100 days employment in a year</c:v>
                </c:pt>
                <c:pt idx="1">
                  <c:v>About notified wages of Rs. 239</c:v>
                </c:pt>
                <c:pt idx="2">
                  <c:v>entitlement of  employment within 15 days of request</c:v>
                </c:pt>
                <c:pt idx="3">
                  <c:v>entitlement of wage payment within 15 days</c:v>
                </c:pt>
              </c:strCache>
            </c:strRef>
          </c:cat>
          <c:val>
            <c:numRef>
              <c:f>Sheet1!$F$2:$I$2</c:f>
              <c:numCache>
                <c:formatCode>General</c:formatCode>
                <c:ptCount val="4"/>
                <c:pt idx="0">
                  <c:v>83</c:v>
                </c:pt>
                <c:pt idx="1">
                  <c:v>31</c:v>
                </c:pt>
                <c:pt idx="2">
                  <c:v>17</c:v>
                </c:pt>
                <c:pt idx="3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11-423E-BE47-85C21902FE4B}"/>
            </c:ext>
          </c:extLst>
        </c:ser>
        <c:dLbls>
          <c:showVal val="1"/>
        </c:dLbls>
        <c:gapWidth val="219"/>
        <c:overlap val="-27"/>
        <c:axId val="80038912"/>
        <c:axId val="80073472"/>
      </c:barChart>
      <c:catAx>
        <c:axId val="800389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73472"/>
        <c:crosses val="autoZero"/>
        <c:auto val="1"/>
        <c:lblAlgn val="ctr"/>
        <c:lblOffset val="100"/>
      </c:catAx>
      <c:valAx>
        <c:axId val="80073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38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800" baseline="0"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FED6F37-DE16-4D68-82A3-741FF695CB36}" type="datetimeFigureOut">
              <a:rPr lang="en-IN" smtClean="0"/>
              <a:pPr/>
              <a:t>27-09-2023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3BEAB05-D097-43EC-BB2B-CB3D5F791A4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1FFFE8B-28C6-49EB-B0AC-8D67CD97C268}" type="datetimeFigureOut">
              <a:rPr lang="en-IN" smtClean="0"/>
              <a:pPr/>
              <a:t>27-09-2023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C504735-A0C4-4C3D-8B78-3B58D85508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969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001" indent="-301923"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7694" indent="-241539"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0771" indent="-241539"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3849" indent="-241539"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6926" indent="-241539" fontAlgn="base">
              <a:spcBef>
                <a:spcPct val="0"/>
              </a:spcBef>
              <a:spcAft>
                <a:spcPct val="0"/>
              </a:spcAft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0004" indent="-241539" fontAlgn="base">
              <a:spcBef>
                <a:spcPct val="0"/>
              </a:spcBef>
              <a:spcAft>
                <a:spcPct val="0"/>
              </a:spcAft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3081" indent="-241539" fontAlgn="base">
              <a:spcBef>
                <a:spcPct val="0"/>
              </a:spcBef>
              <a:spcAft>
                <a:spcPct val="0"/>
              </a:spcAft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6159" indent="-241539" fontAlgn="base">
              <a:spcBef>
                <a:spcPct val="0"/>
              </a:spcBef>
              <a:spcAft>
                <a:spcPct val="0"/>
              </a:spcAft>
              <a:tabLst>
                <a:tab pos="756487" algn="l"/>
                <a:tab pos="1518005" algn="l"/>
                <a:tab pos="2277845" algn="l"/>
                <a:tab pos="3039363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4A774D-44EB-453D-9148-DBB55FA85B5A}" type="slidenum">
              <a:rPr lang="en-I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IN" altLang="en-US" dirty="0"/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3901698" y="9515806"/>
            <a:ext cx="2983276" cy="501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556" tIns="49170" rIns="94556" bIns="49170" anchor="b"/>
          <a:lstStyle>
            <a:lvl1pPr eaLnBrk="0" hangingPunct="0"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0850" algn="l"/>
                <a:tab pos="906463" algn="l"/>
                <a:tab pos="1362075" algn="l"/>
                <a:tab pos="1816100" algn="l"/>
                <a:tab pos="2270125" algn="l"/>
                <a:tab pos="2725738" algn="l"/>
                <a:tab pos="3181350" algn="l"/>
                <a:tab pos="3633788" algn="l"/>
                <a:tab pos="4089400" algn="l"/>
                <a:tab pos="4543425" algn="l"/>
                <a:tab pos="4997450" algn="l"/>
                <a:tab pos="5453063" algn="l"/>
                <a:tab pos="5908675" algn="l"/>
                <a:tab pos="6364288" algn="l"/>
                <a:tab pos="6816725" algn="l"/>
                <a:tab pos="7270750" algn="l"/>
                <a:tab pos="7726363" algn="l"/>
                <a:tab pos="8180388" algn="l"/>
                <a:tab pos="8634413" algn="l"/>
                <a:tab pos="90900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</a:pPr>
            <a:fld id="{26EE6179-6212-4969-98BA-57AC226C26A9}" type="slidenum">
              <a:rPr lang="en-IN" altLang="en-US" sz="1300">
                <a:solidFill>
                  <a:srgbClr val="000000"/>
                </a:solidFill>
                <a:latin typeface="Times New Roman" pitchFamily="18" charset="0"/>
              </a:rPr>
              <a:pPr algn="r" eaLnBrk="1" hangingPunct="1">
                <a:buClr>
                  <a:srgbClr val="000000"/>
                </a:buClr>
                <a:buSzPct val="100000"/>
              </a:pPr>
              <a:t>1</a:t>
            </a:fld>
            <a:endParaRPr lang="en-IN" alt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163972" y="749784"/>
            <a:ext cx="4561814" cy="37593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6068" tIns="48035" rIns="96068" bIns="48035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IN" altLang="en-US" dirty="0">
              <a:latin typeface="Calibri" pitchFamily="34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7224" y="4759644"/>
            <a:ext cx="5512124" cy="450913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CC96-F5C5-4027-AA27-C0C2CEDCD060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7390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08E5-BD40-4194-9CBE-DBE8DE3AABD9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484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DF937-6EBC-496D-849A-5458864E9D53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3037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0338-A9C2-4C86-97C7-3D70649365D8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9311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2608-5B29-40F8-8550-FFE95640A794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0704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02D66-0BB9-468F-A3A8-B8D883EB90C4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8441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532A-E3E9-40B3-B859-5C81A56C2D3D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75814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E5D3-7D08-4819-A0E6-18DC5A712C57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1322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6AAE-093C-4FAC-AB78-A1D26DC07805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0148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56A8-FDCA-49DF-AC8C-037A3A317DE4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21375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882-F7E0-4F29-8AA7-DC71A785CF8F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5339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610EE-0C67-4EFD-AE5E-271791C095FE}" type="datetime1">
              <a:rPr lang="en-IN" smtClean="0"/>
              <a:pPr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5EA4D-A99F-4DC5-910A-AE06CB002542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1908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195A6-51DA-4DF4-9996-2D652BE9825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1636"/>
          <a:stretch/>
        </p:blipFill>
        <p:spPr bwMode="auto">
          <a:xfrm>
            <a:off x="3352800" y="609600"/>
            <a:ext cx="2438401" cy="299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9600" y="4114800"/>
            <a:ext cx="77724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ગુજરાતમાં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મહાત્મા ગાંધી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નરેગાના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અમલીકરણ પર </a:t>
            </a:r>
            <a:endParaRPr lang="gu-IN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ના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ઓડિટના </a:t>
            </a:r>
            <a:r>
              <a:rPr lang="gu-IN" sz="2400" b="1" dirty="0" smtClean="0">
                <a:latin typeface="Times New Roman" pitchFamily="18" charset="0"/>
                <a:cs typeface="Times New Roman" pitchFamily="18" charset="0"/>
              </a:rPr>
              <a:t>તારણો</a:t>
            </a: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57217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381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000" b="1" i="1" dirty="0" smtClean="0">
                <a:latin typeface="Times New Roman" pitchFamily="18" charset="0"/>
                <a:cs typeface="Times New Roman" pitchFamily="18" charset="0"/>
              </a:rPr>
              <a:t>ફરિયાદ નિવારણ, પારદર્શિતા અને જવાબદારી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3581400"/>
          </a:xfrm>
        </p:spPr>
        <p:txBody>
          <a:bodyPr>
            <a:normAutofit/>
          </a:bodyPr>
          <a:lstStyle/>
          <a:p>
            <a:pPr marL="230188" indent="0" algn="just">
              <a:lnSpc>
                <a:spcPct val="200000"/>
              </a:lnSpc>
              <a:spcBef>
                <a:spcPts val="0"/>
              </a:spcBef>
              <a:buNone/>
            </a:pPr>
            <a:endParaRPr lang="en-US" sz="1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-361950"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800" b="1" i="1" dirty="0" smtClean="0">
                <a:latin typeface="Times New Roman" pitchFamily="18" charset="0"/>
                <a:cs typeface="Times New Roman" pitchFamily="18" charset="0"/>
              </a:rPr>
              <a:t>ફરિયાદોનો નિકાલ</a:t>
            </a:r>
            <a:endParaRPr lang="en-IN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23875" algn="just">
              <a:lnSpc>
                <a:spcPct val="200000"/>
              </a:lnSpc>
              <a:spcBef>
                <a:spcPts val="0"/>
              </a:spcBef>
              <a:buFont typeface="Times New Roman" panose="02020603050405020304" pitchFamily="18" charset="0"/>
              <a:buChar char="―"/>
            </a:pP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૮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ટેસ્ટ-ચેક કરાયેલા તાલુકાઓ અને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૪૦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ટેસ્ટ-ચેક કરાયેલા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GP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 માંથી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કોઈ પણ ફરિયાદ રજિસ્ટર રાખવામાં આવ્યા ન હતા.</a:t>
            </a:r>
          </a:p>
          <a:p>
            <a:pPr marL="523875" algn="just">
              <a:lnSpc>
                <a:spcPct val="200000"/>
              </a:lnSpc>
              <a:spcBef>
                <a:spcPts val="0"/>
              </a:spcBef>
              <a:buFont typeface="Times New Roman" panose="02020603050405020304" pitchFamily="18" charset="0"/>
              <a:buChar char="―"/>
            </a:pPr>
            <a:r>
              <a:rPr lang="gu-IN" sz="1800" dirty="0" smtClean="0"/>
              <a:t>જો કે, પસંદ કરેલ </a:t>
            </a:r>
            <a:r>
              <a:rPr lang="gu-IN" sz="1800" dirty="0" smtClean="0"/>
              <a:t>૪૦ </a:t>
            </a:r>
            <a:r>
              <a:rPr lang="en-US" sz="1800" dirty="0" smtClean="0"/>
              <a:t>GPs</a:t>
            </a:r>
            <a:r>
              <a:rPr lang="gu-IN" sz="1800" dirty="0" smtClean="0"/>
              <a:t> માંથી </a:t>
            </a:r>
            <a:r>
              <a:rPr lang="gu-IN" sz="1800" dirty="0" smtClean="0"/>
              <a:t>કોઈપણમાં સામાજિક ઓડિટ અહેવાલો </a:t>
            </a:r>
            <a:r>
              <a:rPr lang="gu-IN" sz="1800" dirty="0" smtClean="0"/>
              <a:t>રેકર્ડ </a:t>
            </a:r>
            <a:r>
              <a:rPr lang="gu-IN" sz="1800" dirty="0" smtClean="0"/>
              <a:t>પર મળી આવ્યા ન હતા.</a:t>
            </a:r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92F0AF8F-BC23-5D7E-5465-8A6EF201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4C3E32-F22C-A445-C16A-DA4A186D0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7017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IN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DB5B0DE2-2153-9C9A-4D4D-BB0BA8C0D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7904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11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500" b="1" i="1" dirty="0">
                <a:latin typeface="Times New Roman" pitchFamily="18" charset="0"/>
                <a:cs typeface="Times New Roman" pitchFamily="18" charset="0"/>
              </a:rPr>
              <a:t>Details of posts sanctioned and filled up as of June 2022</a:t>
            </a:r>
            <a:endParaRPr lang="en-IN" sz="25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095888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AE51DFDB-8A7D-A608-15E4-FF05703C9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55209336"/>
              </p:ext>
            </p:extLst>
          </p:nvPr>
        </p:nvGraphicFramePr>
        <p:xfrm>
          <a:off x="457200" y="1066800"/>
          <a:ext cx="8305798" cy="4354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481">
                  <a:extLst>
                    <a:ext uri="{9D8B030D-6E8A-4147-A177-3AD203B41FA5}">
                      <a16:colId xmlns="" xmlns:a16="http://schemas.microsoft.com/office/drawing/2014/main" val="629061229"/>
                    </a:ext>
                  </a:extLst>
                </a:gridCol>
                <a:gridCol w="1450083">
                  <a:extLst>
                    <a:ext uri="{9D8B030D-6E8A-4147-A177-3AD203B41FA5}">
                      <a16:colId xmlns="" xmlns:a16="http://schemas.microsoft.com/office/drawing/2014/main" val="369732656"/>
                    </a:ext>
                  </a:extLst>
                </a:gridCol>
                <a:gridCol w="1422196">
                  <a:extLst>
                    <a:ext uri="{9D8B030D-6E8A-4147-A177-3AD203B41FA5}">
                      <a16:colId xmlns="" xmlns:a16="http://schemas.microsoft.com/office/drawing/2014/main" val="2277654169"/>
                    </a:ext>
                  </a:extLst>
                </a:gridCol>
                <a:gridCol w="1236646">
                  <a:extLst>
                    <a:ext uri="{9D8B030D-6E8A-4147-A177-3AD203B41FA5}">
                      <a16:colId xmlns="" xmlns:a16="http://schemas.microsoft.com/office/drawing/2014/main" val="712820162"/>
                    </a:ext>
                  </a:extLst>
                </a:gridCol>
                <a:gridCol w="1422196">
                  <a:extLst>
                    <a:ext uri="{9D8B030D-6E8A-4147-A177-3AD203B41FA5}">
                      <a16:colId xmlns="" xmlns:a16="http://schemas.microsoft.com/office/drawing/2014/main" val="1377642397"/>
                    </a:ext>
                  </a:extLst>
                </a:gridCol>
                <a:gridCol w="1422196">
                  <a:extLst>
                    <a:ext uri="{9D8B030D-6E8A-4147-A177-3AD203B41FA5}">
                      <a16:colId xmlns="" xmlns:a16="http://schemas.microsoft.com/office/drawing/2014/main" val="137697865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posts sanctioned in December 2013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posts approved by June 2022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posts finally filled-up 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Shortage of staff against sanctioned posts (in %)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Shortage of staff against approved posts (in %)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38924748"/>
                  </a:ext>
                </a:extLst>
              </a:tr>
              <a:tr h="50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(56)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(42)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52660732"/>
                  </a:ext>
                </a:extLst>
              </a:tr>
              <a:tr h="50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(45)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(20)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74245786"/>
                  </a:ext>
                </a:extLst>
              </a:tr>
              <a:tr h="50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Taluka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3458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2356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1878 (54)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 (33)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38896622"/>
                  </a:ext>
                </a:extLst>
              </a:tr>
              <a:tr h="50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2743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1490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1253 (46)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 (26)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6486328"/>
                  </a:ext>
                </a:extLst>
              </a:tr>
              <a:tr h="505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6475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4552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3215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3260 (50)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1337 (29)</a:t>
                      </a:r>
                      <a:endParaRPr lang="en-IN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639105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168FB7F-94AA-4AB0-5E12-A785943D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2200" b="1" i="1" dirty="0">
                <a:latin typeface="Times New Roman" pitchFamily="18" charset="0"/>
                <a:cs typeface="Times New Roman" pitchFamily="18" charset="0"/>
              </a:rPr>
              <a:t>Details of Job Cards cancelled in selected GPs during 2017-22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6" y="1000108"/>
          <a:ext cx="8429688" cy="4907280"/>
        </p:xfrm>
        <a:graphic>
          <a:graphicData uri="http://schemas.openxmlformats.org/drawingml/2006/table">
            <a:tbl>
              <a:tblPr/>
              <a:tblGrid>
                <a:gridCol w="14049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49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049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494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District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Taluka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GPs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JCs cancelled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JCs cancelled for invalid reason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JCs cancelled due to fake/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duplicate</a:t>
                      </a:r>
                      <a:endParaRPr lang="en-US" sz="2000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Panchmahal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Godhra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Shehera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807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Dahod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Dahod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487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Dhanpur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8365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7956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Arvalli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Meghraj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476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Modasa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Narmada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Nandod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216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Garudeshwar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IN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11098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9990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1029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58656C23-74FD-8055-8DDF-E551226D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2200" b="1" i="1" dirty="0">
                <a:latin typeface="Times New Roman" pitchFamily="18" charset="0"/>
                <a:cs typeface="Times New Roman" pitchFamily="18" charset="0"/>
              </a:rPr>
              <a:t>GP-wise number of individuals whose name were included </a:t>
            </a:r>
            <a:br>
              <a:rPr lang="en-IN" sz="2200" b="1" i="1" dirty="0">
                <a:latin typeface="Times New Roman" pitchFamily="18" charset="0"/>
                <a:cs typeface="Times New Roman" pitchFamily="18" charset="0"/>
              </a:rPr>
            </a:br>
            <a:r>
              <a:rPr lang="en-IN" sz="2200" b="1" i="1" dirty="0">
                <a:latin typeface="Times New Roman" pitchFamily="18" charset="0"/>
                <a:cs typeface="Times New Roman" pitchFamily="18" charset="0"/>
              </a:rPr>
              <a:t>in more than one job card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1428736"/>
          <a:ext cx="8072496" cy="4206240"/>
        </p:xfrm>
        <a:graphic>
          <a:graphicData uri="http://schemas.openxmlformats.org/drawingml/2006/table">
            <a:tbl>
              <a:tblPr/>
              <a:tblGrid>
                <a:gridCol w="20181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52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718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District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Taluka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GPs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No. of person who were included in more than one job card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Panchmahals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Godhra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Shehera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140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Dahod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Dahod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Dhanpur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Arvalli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Meghraj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Modasa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Narmada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Garudeshwar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Nandod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59477B9C-7781-104A-0C92-AFD2D173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438"/>
            <a:ext cx="9144000" cy="6397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Details of employment provided against demand for work during 2017-22</a:t>
            </a:r>
            <a:endParaRPr lang="en-IN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7" y="1500172"/>
          <a:ext cx="7572426" cy="3571901"/>
        </p:xfrm>
        <a:graphic>
          <a:graphicData uri="http://schemas.openxmlformats.org/drawingml/2006/table">
            <a:tbl>
              <a:tblPr/>
              <a:tblGrid>
                <a:gridCol w="16601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40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440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4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16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Name of selected districts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of beneficiaries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21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Demand for work 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Employed </a:t>
                      </a:r>
                      <a:b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(in %)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Not employed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(in %)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/>
                          <a:ea typeface="Calibri"/>
                          <a:cs typeface="Times New Roman"/>
                        </a:rPr>
                        <a:t>Arvalli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423199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348059 (82)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75140 (18)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/>
                          <a:ea typeface="Calibri"/>
                          <a:cs typeface="Times New Roman"/>
                        </a:rPr>
                        <a:t>Dahod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1790097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1183634 (66)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606463 (34)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/>
                          <a:ea typeface="Calibri"/>
                          <a:cs typeface="Times New Roman"/>
                        </a:rPr>
                        <a:t>Narmada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637714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571610 (90)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66104 (10)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Times New Roman"/>
                          <a:ea typeface="Calibri"/>
                          <a:cs typeface="Times New Roman"/>
                        </a:rPr>
                        <a:t>Panchmahal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618004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529400 (86)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88604 (14)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>
                          <a:latin typeface="Times New Roman"/>
                          <a:ea typeface="Calibri"/>
                          <a:cs typeface="Times New Roman"/>
                        </a:rPr>
                        <a:t>State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 b="1">
                          <a:latin typeface="Times New Roman"/>
                          <a:ea typeface="Calibri"/>
                          <a:cs typeface="Times New Roman"/>
                        </a:rPr>
                        <a:t>10430943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 b="1">
                          <a:latin typeface="Times New Roman"/>
                          <a:ea typeface="Calibri"/>
                          <a:cs typeface="Times New Roman"/>
                        </a:rPr>
                        <a:t>8012946 (77)</a:t>
                      </a:r>
                      <a:endParaRPr lang="en-US" sz="22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200" b="1" dirty="0">
                          <a:latin typeface="Times New Roman"/>
                          <a:ea typeface="Calibri"/>
                          <a:cs typeface="Times New Roman"/>
                        </a:rPr>
                        <a:t>2417997 (23)</a:t>
                      </a:r>
                      <a:endParaRPr lang="en-US" sz="2200" dirty="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3D6788ED-2C34-65D7-49BB-0812253B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11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Details of unemployment allowance not paid in test-checked Talukas 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10" y="857232"/>
          <a:ext cx="8143930" cy="4907280"/>
        </p:xfrm>
        <a:graphic>
          <a:graphicData uri="http://schemas.openxmlformats.org/drawingml/2006/table">
            <a:tbl>
              <a:tblPr/>
              <a:tblGrid>
                <a:gridCol w="16287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87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87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287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287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79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District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Taluka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No. of GPs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No. of persons to whom employment not provided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Amount of unemployment allowance to be paid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Panchmahals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Godhra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907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1049562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Shehera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5222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5926321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Dahod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Dahod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2395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1477644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Dhanpur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8767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6433521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Arvalli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Meghraj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1311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1074480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Modasa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260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239411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Narmada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Nandod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179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94064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Garudeshwar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429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209764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Total</a:t>
                      </a:r>
                      <a:endParaRPr lang="en-US" sz="20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34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19470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16504767</a:t>
                      </a:r>
                      <a:endParaRPr lang="en-US" sz="20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D553EFA2-84C5-DB1D-26C4-35C5255C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11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Details of Outstanding payment of wages in test-checked Talukas 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2910" y="1363796"/>
          <a:ext cx="7643864" cy="3636840"/>
        </p:xfrm>
        <a:graphic>
          <a:graphicData uri="http://schemas.openxmlformats.org/drawingml/2006/table">
            <a:tbl>
              <a:tblPr/>
              <a:tblGrid>
                <a:gridCol w="15001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43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48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48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48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6483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6368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Taluka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Amount of outstanding wages (in lakh)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2018-19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2019-20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2020-21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2021-22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Godhra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0.32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6.74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Shehera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4.47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1.06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9.63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15.69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Dahod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2.43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1.63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Dhanpur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3.02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0.82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3.83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65.64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73.31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Meghraj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4.67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1.62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6.99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10.4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23.68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Modasa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0.59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2.07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3.31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Garudeshwar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0.04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0.01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0.05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3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15.89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5.25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12.45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93.29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126.88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2BE32EE-BBD3-63B4-D25F-C2F4BE14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11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Status of completion of works in the State during 2017-22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3" y="1857364"/>
          <a:ext cx="8215371" cy="2804160"/>
        </p:xfrm>
        <a:graphic>
          <a:graphicData uri="http://schemas.openxmlformats.org/drawingml/2006/table">
            <a:tbl>
              <a:tblPr/>
              <a:tblGrid>
                <a:gridCol w="9922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52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14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2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433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Year</a:t>
                      </a:r>
                      <a:endParaRPr lang="en-US" sz="2000" dirty="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of works taken-up (new + spillover)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of works completed</a:t>
                      </a:r>
                      <a:endParaRPr lang="en-US" sz="2000" dirty="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Percentage of completed works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of ongoing works 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2017-18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975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361588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689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133062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282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228526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2018-19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975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337435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689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167149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282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170286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2019-20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975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280994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689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134794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282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146200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2020-21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975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265803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689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146711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282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119092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2021-22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975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386055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6891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98197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3282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US" sz="200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R="175895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287858</a:t>
                      </a:r>
                      <a:endParaRPr lang="en-US" sz="2000" dirty="0">
                        <a:latin typeface="Times New Roman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450F7D5-7A00-E393-F85D-868ECD71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1162"/>
          </a:xfr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Details of incomplete works in selected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Talukas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172089"/>
            <a:ext cx="1066800" cy="533511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4348" y="1857364"/>
          <a:ext cx="7572428" cy="2699004"/>
        </p:xfrm>
        <a:graphic>
          <a:graphicData uri="http://schemas.openxmlformats.org/drawingml/2006/table">
            <a:tbl>
              <a:tblPr/>
              <a:tblGrid>
                <a:gridCol w="1858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47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290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 Year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No. of Works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Expenditure incurred (in </a:t>
                      </a:r>
                      <a:r>
                        <a:rPr lang="en-US" sz="2200" b="1" dirty="0" err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lakh</a:t>
                      </a:r>
                      <a:r>
                        <a:rPr lang="en-US" sz="2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)</a:t>
                      </a:r>
                      <a:endParaRPr lang="en-US" sz="22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2012-13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23.24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2017-18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2.27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2018-19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10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7.61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2019-20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1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0.6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2020-21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4311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4179.85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Total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4328</a:t>
                      </a:r>
                      <a:endParaRPr lang="en-US" sz="220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4213.57</a:t>
                      </a:r>
                      <a:endParaRPr lang="en-US" sz="2200" dirty="0">
                        <a:latin typeface="Calibri"/>
                        <a:ea typeface="Calibri"/>
                        <a:cs typeface="Shru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A1E3B7E-8E95-C5C8-987A-C61FB318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457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000" b="1" i="1" dirty="0" smtClean="0">
                <a:latin typeface="Times New Roman" pitchFamily="18" charset="0"/>
                <a:cs typeface="Times New Roman" pitchFamily="18" charset="0"/>
              </a:rPr>
              <a:t>ઓડિટ અવકાશ અને પદ્ધતિ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1981200"/>
          </a:xfrm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</a:pP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માર્ચ 2022 ના રોજ પૂરા થયેલા વર્ષ માટે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CAG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ના અહેવાલમાં સમાવેશ કરવા માટે ગુજરાતમાં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MGNREGs </a:t>
            </a: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ના અમલીકરણનું અનુપાલન ઓડિટ ઓગસ્ટ અને નવેમ્બર 2022 વચ્ચે હાથ ધરવામાં આવ્યું હતું.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</a:pPr>
            <a:r>
              <a:rPr lang="gu-IN" sz="1800" dirty="0" smtClean="0">
                <a:latin typeface="Times New Roman" pitchFamily="18" charset="0"/>
                <a:cs typeface="Times New Roman" pitchFamily="18" charset="0"/>
              </a:rPr>
              <a:t>01 ઓગસ્ટ 2022ના રોજ એન્ટ્રી કોન્ફરન્સ યોજાઈ હતી.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5755144"/>
              </p:ext>
            </p:extLst>
          </p:nvPr>
        </p:nvGraphicFramePr>
        <p:xfrm>
          <a:off x="381000" y="2915243"/>
          <a:ext cx="8534400" cy="333315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328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ઓડિટ સમયગાળો 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gu-IN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૨૦૧૭ થી ૨૨ </a:t>
                      </a:r>
                      <a:endParaRPr lang="en-IN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601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ઓડિટ સેમ્પલ 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185738" indent="-185738" algn="just" defTabSz="9398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ચાર જિલ્લા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અરવલ્લી, દાહોદ, નર્મદા, પંચમહાલ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gu-I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આઠા તાલુકા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દરેક જિલ્લાના બે બે તાલુકા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gu-I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૪૦ ગ્રામ પંચાયતો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તાલુકા દીઠ ૫ ગ્રામ પંચાયતો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695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લાભાર્થી સર્વે 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gu-I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૨૦૦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ગ્રામ પંચાયત દીઠ ૫ લાભાર્થીઓ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56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gu-IN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કામની સંયુક્ત ભૌતિક ચકાસણી</a:t>
                      </a:r>
                      <a:endParaRPr lang="en-IN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gu-I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૨૦૦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gu-IN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કામો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gu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ગ્રામ પંચાયત દીઠ ૫ લાભાર્થીઓ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tx2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E61272B-ECE1-AB15-BEB9-62AC8DD2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78379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35869"/>
            <a:ext cx="9144000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Photographs of Construction of Check-dam works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8935169"/>
              </p:ext>
            </p:extLst>
          </p:nvPr>
        </p:nvGraphicFramePr>
        <p:xfrm>
          <a:off x="685800" y="997255"/>
          <a:ext cx="7785266" cy="5166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4670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 BNRGSK and work stopped since March 2013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4763" marR="190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Check-dam constructed at a cost of ₹ 8.26 lakh in Moti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Bhamri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GP of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Nandod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taluka (Narmada district) was found without water as there was no stream of drain/natural flow of water (15-11-2022)</a:t>
                      </a:r>
                      <a:endParaRPr lang="en-US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63" marR="190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Check-dam constructed at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cost of ₹ 7.87 lakh in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Bhantivada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Lalakum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GP of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Meghraj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taluka (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Arvalli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district) found without water as there was no stream of drain/natural flow of water </a:t>
                      </a:r>
                      <a:b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(16-11-2022)</a:t>
                      </a:r>
                      <a:endParaRPr lang="en-US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248289"/>
            <a:ext cx="1066800" cy="533511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934CD0B-3ACB-3CC2-4B71-1BA986ED7B6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1143000"/>
            <a:ext cx="365759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68F4CE2-684D-65B8-9E4B-E4F81207DD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3000"/>
            <a:ext cx="3505200" cy="2971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A98D90-4C37-CC54-86DB-E662B84DE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20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855141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35869"/>
            <a:ext cx="9144000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Photographs of Rural Connectivity Works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62323727"/>
              </p:ext>
            </p:extLst>
          </p:nvPr>
        </p:nvGraphicFramePr>
        <p:xfrm>
          <a:off x="685800" y="1185926"/>
          <a:ext cx="7785266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71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Incomplete BNRGSK and work stopped since March 2013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512">
                <a:tc>
                  <a:txBody>
                    <a:bodyPr/>
                    <a:lstStyle/>
                    <a:p>
                      <a:pPr marL="4763" marR="190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Gravels lying unevenly in Mati Metal road constructed at a cost of ₹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2.57 lakh in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Nalu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GP of </a:t>
                      </a:r>
                      <a:r>
                        <a:rPr lang="en-US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Dhanpur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taluka (Dahod district) due to non-compaction/poor quality of work </a:t>
                      </a:r>
                      <a:b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(20-09-2022)</a:t>
                      </a:r>
                      <a:endParaRPr lang="en-US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763" marR="190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Mati road constructed at a cost of ₹ 6.22 lakh in </a:t>
                      </a:r>
                      <a:r>
                        <a:rPr lang="en-IN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Patelna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Dhundha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GP of </a:t>
                      </a:r>
                      <a:r>
                        <a:rPr lang="en-IN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Meghraj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taluka (</a:t>
                      </a:r>
                      <a:r>
                        <a:rPr lang="en-IN" sz="18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Arvalli</a:t>
                      </a: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district) shows growth of shrubs in the middle strip of the road, thus, rendering it unsuitable for public use </a:t>
                      </a:r>
                      <a:b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(17-11-2022)</a:t>
                      </a:r>
                      <a:endParaRPr lang="en-US" sz="1600" b="1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 descr="C:\Users\admin\Desktop\backbutton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95889"/>
            <a:ext cx="1066800" cy="533511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B5106ECA-E4FF-2CF1-2450-E73AEACC5E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13" y="1280159"/>
            <a:ext cx="3675187" cy="275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4BAEC37-E043-8287-F892-5E8020B26B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97450" y="880966"/>
            <a:ext cx="2743200" cy="357207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2A3C119-46AD-55CF-E099-124F7E59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21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9260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9600" b="1" i="1" dirty="0"/>
          </a:p>
          <a:p>
            <a:pPr algn="ctr">
              <a:lnSpc>
                <a:spcPct val="150000"/>
              </a:lnSpc>
              <a:buNone/>
            </a:pPr>
            <a:r>
              <a:rPr lang="en-US" sz="4800" b="1" i="1" dirty="0">
                <a:latin typeface="Times New Roman" pitchFamily="18" charset="0"/>
                <a:cs typeface="Times New Roman" pitchFamily="18" charset="0"/>
              </a:rPr>
              <a:t>Audit 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4800" b="1" i="1" dirty="0" smtClean="0">
                <a:latin typeface="Times New Roman" pitchFamily="18" charset="0"/>
                <a:cs typeface="Times New Roman" pitchFamily="18" charset="0"/>
              </a:rPr>
              <a:t>ndings</a:t>
            </a:r>
          </a:p>
          <a:p>
            <a:pPr algn="ctr">
              <a:lnSpc>
                <a:spcPct val="150000"/>
              </a:lnSpc>
              <a:buNone/>
            </a:pPr>
            <a:r>
              <a:rPr lang="gu-IN" b="1" i="1" dirty="0" smtClean="0">
                <a:latin typeface="Times New Roman" pitchFamily="18" charset="0"/>
                <a:cs typeface="Times New Roman" pitchFamily="18" charset="0"/>
              </a:rPr>
              <a:t>ઓડિટના તારણો</a:t>
            </a:r>
            <a:endParaRPr lang="en-IN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65C2006-6701-2E67-EDA9-42865FF8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81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400" b="1" i="1" dirty="0" smtClean="0">
                <a:latin typeface="Times New Roman" pitchFamily="18" charset="0"/>
                <a:cs typeface="Times New Roman" pitchFamily="18" charset="0"/>
              </a:rPr>
              <a:t>સંસ્થાકીય માળખું</a:t>
            </a:r>
            <a:endParaRPr lang="en-IN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કર્મચારીઓની અછત</a:t>
            </a:r>
            <a:endParaRPr lang="en-US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રાજ્યમાં અધિનિયમના અમલીકરણ માટે,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GoG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એ વિવિધ પોસ્ટ્સની જરૂરિયાતનું મૂલ્યાંકન કર્યું અને ડિસેમ્બર ૨૦૧૩ માં સમગ્ર રાજ્ય માટે ૬,૪૭૫ પોસ્ટ મંજૂર કરી.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જો કે, ૬,૪૭૫ ની સામે જૂન ૨૦૨૨ સુધીમાં માત્ર ૪,૫૫૨ પોસ્ટ્સ (૭૦ ટકા) મંજૂર કરવામાં આવી હતી જેમાંથી ૧,૩૩૭ પોસ્ટ્સ (૨૯ ટકા) જૂન ૨૦૨૨ સુધીમાં ખાલી હતી.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આમ, ૬,૪૭૫ મંજૂર પોસ્ટની સામે કુલ ૩,૨૬૦ જગ્યાઓ (૫૦ ટકા) ખાલી હતી.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ટેકનિકલ આસિસ્ટન્ટ્સની અછત (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TA)-</a:t>
            </a: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દરેક ૨૫૦૦ સક્રિય જોબ કાર્ડ માટે એક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હશે.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પસંદગીના આઠ તાલુકાઓમાં ૨,૩૬,૧૭૨ સક્રિય જોબ કાર્ડ હતા. જેમ કે, ૯૪ ટીએ તૈનાત કરવાના હતા. જો કે, માત્ર ૫૦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ઉપલબ્ધ હતા.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3355E94-8368-52F9-903D-6EC632A7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458200" cy="3810000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gu-IN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ગ્રામ રોજગાર સહાયક (જીઆરએસ) ની અછત </a:t>
            </a:r>
            <a:r>
              <a:rPr lang="gu-IN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endParaRPr lang="en-US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રાજ્યમાં ૧૪,૨૧૫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GP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માટે ૨,૮૪૩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GRS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ની જરૂર હતી. તેની સામે, જૂન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૨૦૨૨ સુધીમાં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માત્ર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૧,૪૯૦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GRS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ઉપલબ્ધ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હતા. આમ, એક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GRS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સરેરાશ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GP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ને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સેવા આપે છે.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gu-IN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માહિતી, શિક્ષણ અને સંચાર પ્રવૃત્તિઓ-</a:t>
            </a:r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42925" lvl="0" indent="-361950" algn="just">
              <a:lnSpc>
                <a:spcPct val="200000"/>
              </a:lnSpc>
              <a:spcBef>
                <a:spcPts val="0"/>
              </a:spcBef>
              <a:buFont typeface="Times New Roman" pitchFamily="18" charset="0"/>
              <a:buChar char="‒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માહિતી, શિક્ષણ અને સંચાર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પ્રવૃત્તિઓ – ૨૦૧૭ - ૨૨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દરમિયાન ગ્રામીણ લોકોમાં જાગરૂકતા ઉભી કરવા માટે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પસંદ કરાયેલા ચારમાંથી કોઈ પણ જિલ્લામાં વાર્ષિક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IEC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યોજના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તૈયાર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કરવામાં આવી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નહોતી. </a:t>
            </a:r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26CBA692-45A1-1FE7-3179-21ACFFFF9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gu-IN" sz="2000" b="1" i="1" dirty="0" smtClean="0">
                <a:latin typeface="Times New Roman" pitchFamily="18" charset="0"/>
                <a:cs typeface="Times New Roman" pitchFamily="18" charset="0"/>
              </a:rPr>
              <a:t>લાભાર્થી સર્વેક્ષણના તારણો શ્રમિકોની તેમના હક વિશે જાગૃતિ સાથે સંબંધિત છે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D526054D-6EB4-17BD-5430-789E225CB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24856726"/>
              </p:ext>
            </p:extLst>
          </p:nvPr>
        </p:nvGraphicFramePr>
        <p:xfrm>
          <a:off x="533400" y="990600"/>
          <a:ext cx="8153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55E8ADA-39CA-EB45-DF5F-8B9896B3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55417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81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000" b="1" dirty="0" smtClean="0">
                <a:latin typeface="Times New Roman" pitchFamily="18" charset="0"/>
                <a:cs typeface="Times New Roman" pitchFamily="18" charset="0"/>
              </a:rPr>
              <a:t>નોંધણી અને જોબ કાર્ડ ઇસ્યુ કરવા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452" y="685800"/>
            <a:ext cx="8229600" cy="6019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ઘરોનો વાર્ષિક સર્વે (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HHs)- </a:t>
            </a:r>
            <a:endParaRPr lang="en-IN" sz="1600" b="1" dirty="0">
              <a:latin typeface="Times New Roman" pitchFamily="18" charset="0"/>
              <a:cs typeface="Times New Roman" pitchFamily="18" charset="0"/>
            </a:endParaRPr>
          </a:p>
          <a:p>
            <a:pPr marL="541338" lvl="1" indent="-363538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IN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૨૦૧૭ થી ૨૨ દરમિયાન ૪૦ ટેસ્ટ-ચેક કરાયેલા </a:t>
            </a:r>
            <a:r>
              <a:rPr lang="en-IN" sz="1600" b="1" dirty="0" smtClean="0">
                <a:latin typeface="Times New Roman" pitchFamily="18" charset="0"/>
                <a:cs typeface="Times New Roman" pitchFamily="18" charset="0"/>
              </a:rPr>
              <a:t>GPs</a:t>
            </a: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માંથી કોઈએ પણ નોંધણી માટે પાત્ર એચએચની ઓળખ માટે અને જેસીમાં સમાવિષ્ટ વ્યક્તિઓની વિગતોની ચકાસણી અને અપડેટ માટે ડોર-ટુ-ડોર સર્વે કર્યો ન હતો.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જોબકાર્ડ </a:t>
            </a: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ઇશ્યુ ન કરવું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૪૦ ટેસ્ટ-ચેક કરાયેલા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GP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માંથી ૧૫માં, એક્ટ હેઠળ નોંધાયેલા ૨૦૩૦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HH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ને ૧૫ દિવસના નિર્ધારિત સમયમાં જોબ કાર્ડ આપવામાં આવ્યા ન હતા. 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જોબકાર્ડના રેકર્ડની </a:t>
            </a:r>
            <a:r>
              <a:rPr lang="gu-IN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અયોગ્ય જાળવણી</a:t>
            </a:r>
            <a:endParaRPr lang="en-US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6575" indent="-273050"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–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NREGASoft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ડેટાના પૃથ્થકરણથી જાણવા મળ્યું છે કે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પસંદ કરેલ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GP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માં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નોંધાયેલ ૫૮,૮૯૩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પરિવારોમાંથી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૪૧,૯૩૪ માં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(૭૧ ટકા) નોંધણી માટે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અરજી મળ્યાની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તારીખ અને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જોબકાર્ડ ઇસ્યુ કરવાની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તારીખ સમાન હતી.</a:t>
            </a:r>
          </a:p>
          <a:p>
            <a:pPr marL="536575" indent="-273050"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–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વધુમાં, ૧૦૨૯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જોબકાર્ડ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(નવ ટકા) ડુપ્લિકેટ/બનાવટી/ખોટા હોવાના આધારે રદ કરવામાં આવ્યા હતા. જો કે, ડુપ્લિકેટ/બનાવટી/ખોટા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જોબકાર્ડ ઇસ્યુ કરવાની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સંબંધિત પીઓ દ્વારા તપાસ કરવામાં આવી ન હતી.</a:t>
            </a:r>
          </a:p>
          <a:p>
            <a:pPr marL="536575" indent="-273050" algn="just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–"/>
            </a:pP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પસંદ કરેલ ૩૨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GP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માં, ૫૮૧ લાભાર્થીઓ કે જેમનું નામ, અટક અને પિતા/પત્નીનું નામ એક જ હતું અને તેઓને એક કરતાં વધુ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જોબકાર્ડમાં </a:t>
            </a:r>
            <a:r>
              <a:rPr lang="gu-IN" sz="1600" dirty="0" smtClean="0">
                <a:latin typeface="Times New Roman" pitchFamily="18" charset="0"/>
                <a:cs typeface="Times New Roman" pitchFamily="18" charset="0"/>
              </a:rPr>
              <a:t>અરજદાર તરીકે સામેલ કરવામાં આવ્યા હતા.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A391490-F5A7-1865-6BB4-909C0A39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7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91473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57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000" b="1" i="1" dirty="0" smtClean="0">
                <a:latin typeface="Times New Roman" pitchFamily="18" charset="0"/>
                <a:cs typeface="Times New Roman" pitchFamily="18" charset="0"/>
              </a:rPr>
              <a:t>રોજગાર સર્જન અને વેતનની ચુકવણી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820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600" b="1" dirty="0" smtClean="0">
                <a:latin typeface="Times New Roman" pitchFamily="18" charset="0"/>
                <a:cs typeface="Times New Roman" pitchFamily="18" charset="0"/>
              </a:rPr>
              <a:t>કામની માંગની નોંધણીમાં ખામીઓ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542925" lvl="1" indent="-36195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કામની માંગ માટે ૩,૩૬,૮૬૮ અરજીઓ દાખલ કરવામાં આવી હતી તે પૈકી કે, ૨,૮૮,૪૦૩ કેસોમાં (૮૬ ટકા), કામ માટેની અરજીની તારીખો, જે તારીખોથી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HH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દ્વારા કામની માંગણી કરવામાં આવી હતી અને </a:t>
            </a:r>
            <a:r>
              <a:rPr lang="en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HH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ને કામની ફાળવણીની તારીખો સમાન હતી.</a:t>
            </a:r>
          </a:p>
          <a:p>
            <a:pPr marL="542925" lvl="1" indent="-36195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૨૦૧૭ થી ૨૨ના સમયગાળા માટે </a:t>
            </a:r>
            <a:r>
              <a:rPr lang="en-US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NREGASoft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દ્વારા ગણતરી કરાયેલ ૩૪ ટેસ્ટ-ચેક કરાયેલા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GPs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માં ૧૯,૪૭૦ અરજદારોને ચૂકવવાપાત્ર રુ. ૧.૬૫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કરોડનું બેરોજગારી ભથ્થું ચૂકવવામાં આવ્યું ન હતું.</a:t>
            </a:r>
          </a:p>
          <a:p>
            <a:pPr marL="542925" lvl="1" indent="-36195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જો કે, ૨૦૦ પસંદ કરેલા કામોના સંદર્ભમાં, લગભગ ૫૦ ટકા કામદારોને વેતનની ચુકવણીમાં ૬૪૯ દિવસ સુધી વિલંબ થયો હતો.</a:t>
            </a:r>
          </a:p>
          <a:p>
            <a:pPr marL="542925" lvl="1" indent="-361950" algn="just">
              <a:lnSpc>
                <a:spcPct val="150000"/>
              </a:lnSpc>
              <a:spcBef>
                <a:spcPts val="0"/>
              </a:spcBef>
            </a:pP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૨૦૧૮ થી ૨૨ દરમિયાન કરવામાં આવેલા કામો માટે કામદારોને ચૂકવણી કરવા માટે આઠ ટેસ્ટ-ચેક કરાયેલા તાલુકાઓમાં વેતન માટે રુ. ૧.૨૭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gu-IN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કરોડની ચૂકવણી બાકી હતી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474889C-DA2B-5C7E-F24A-BCC5654D5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75222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57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gu-IN" sz="2000" b="1" i="1" dirty="0" smtClean="0">
                <a:latin typeface="Times New Roman" pitchFamily="18" charset="0"/>
                <a:cs typeface="Times New Roman" pitchFamily="18" charset="0"/>
              </a:rPr>
              <a:t>કામોની અમલવારી</a:t>
            </a:r>
            <a:endParaRPr lang="en-IN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1980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400" b="1" i="1" dirty="0" smtClean="0">
                <a:latin typeface="Times New Roman" pitchFamily="18" charset="0"/>
                <a:cs typeface="Times New Roman" pitchFamily="18" charset="0"/>
              </a:rPr>
              <a:t>કાર્ય પૂર્ણ થવાની સ્થિતિ</a:t>
            </a:r>
            <a:endParaRPr lang="en-IN" sz="1400" b="1" i="1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૨૦૧૭ થી ૨૨ દરમિયાન, એક વર્ષ દરમિયાન હાથ ધરવામાં આવેલા કુલ કામોમાંથી (સ્પીલોવર કામો સહિત), રાજ્યમાં ૨૫ ટકાથી ૫૫ ટકા કામો પૂર્ણ થયા હતા.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પસંદગીના આઠ તાલુકાઓમાં, ૨૦૧૭ થી ૨૨ દરમિયાન કામ પૂર્ણ થવાની ટકાવારી આઠ ટકાથી ૮૮ ટકાની વચ્ચે હતી.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400" b="1" i="1" dirty="0" smtClean="0">
                <a:latin typeface="Times New Roman" pitchFamily="18" charset="0"/>
                <a:cs typeface="Times New Roman" pitchFamily="18" charset="0"/>
              </a:rPr>
              <a:t>અધૂરા કામો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પસંદગીના આઠ તાલુકાઓમાં, ૨૦૧૨થી૧૩ થી ૨૦૨૦થી૨૧ના સમયગાળા દરમિયાન હાથ ધરાયેલા રુ. ૪૨.૧૪ કરોડના ખર્ચને સમાવતા ૪,૩૨૮ કામો નવેમ્બર ૨૦૨૨ સુધીમાં અધૂરા તરીકે નોંધાયા હતા.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400" b="1" i="1" dirty="0" smtClean="0">
                <a:latin typeface="Times New Roman" pitchFamily="18" charset="0"/>
                <a:cs typeface="Times New Roman" pitchFamily="18" charset="0"/>
              </a:rPr>
              <a:t>ચેકડેમનું બાંધકામ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itchFamily="18" charset="0"/>
                <a:cs typeface="Times New Roman" pitchFamily="18" charset="0"/>
              </a:rPr>
              <a:t>ચેક-ડેમનું યોગ્ય સ્થાન નક્કી કરવા માટે સૂચિત સ્થળના અપસ્ટ્રીમ અને ડાઉનસ્ટ્રીમના રેખાંશ વિભાગ માટે સર્વે કરવામાં આવ્યો ન હતો.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itchFamily="18" charset="0"/>
                <a:cs typeface="Times New Roman" pitchFamily="18" charset="0"/>
              </a:rPr>
              <a:t>ઓડિટમાં જણાયું હતું કે ૩૪ માંથી ૨૩ ચેક-ડેમ એવા સ્થળોએ બાંધવામાં આવ્યા હતા જ્યાં ડ્રેનેજ લાઇન અથવા વહેતા પાણીનો કુદરતી પ્રવાહ ન હતો.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gu-IN" sz="1400" b="1" i="1" dirty="0" smtClean="0">
                <a:latin typeface="Times New Roman" pitchFamily="18" charset="0"/>
                <a:cs typeface="Times New Roman" pitchFamily="18" charset="0"/>
              </a:rPr>
              <a:t>ગ્રામીણ કનેક્ટિવિટીનું કામ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itchFamily="18" charset="0"/>
                <a:cs typeface="Times New Roman" pitchFamily="18" charset="0"/>
              </a:rPr>
              <a:t>સંયુક્ત ક્ષેત્રની મુલાકાત દરમિયાન, રુ. ૧.૪૭ કરોડના ખર્ચે બાંધવામાં આવેલા ૩૨ રસ્તાના કામો (37માંથી) તૂટેલા, ત્યજી દેવાયેલા અથવા જાહેર ઉપયોગ માટે યોગ્ય ન હોવાનું જણાયું હતું.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</a:pPr>
            <a:r>
              <a:rPr lang="gu-IN" sz="1400" dirty="0" smtClean="0">
                <a:latin typeface="Times New Roman" pitchFamily="18" charset="0"/>
                <a:cs typeface="Times New Roman" pitchFamily="18" charset="0"/>
              </a:rPr>
              <a:t>તાલુકા, જિલ્લા અને રાજ્ય સત્તાવાળાઓ દ્વારા હાથ ધરવામાં આવેલા ભૌતિક નિરીક્ષણને લગતા રેકોર્ડ કોઈપણ સ્તરે જાળવવામાં આવ્યા ન હતા.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0CADA5D7-59AE-0DF4-D9AF-696EE65F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EA4D-A99F-4DC5-910A-AE06CB002542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9107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9905</TotalTime>
  <Words>1361</Words>
  <Application>Microsoft Office PowerPoint</Application>
  <PresentationFormat>On-screen Show (4:3)</PresentationFormat>
  <Paragraphs>419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ઓડિટ અવકાશ અને પદ્ધતિ</vt:lpstr>
      <vt:lpstr>Slide 3</vt:lpstr>
      <vt:lpstr>સંસ્થાકીય માળખું</vt:lpstr>
      <vt:lpstr>Slide 5</vt:lpstr>
      <vt:lpstr>Slide 6</vt:lpstr>
      <vt:lpstr>નોંધણી અને જોબ કાર્ડ ઇસ્યુ કરવા</vt:lpstr>
      <vt:lpstr>રોજગાર સર્જન અને વેતનની ચુકવણી</vt:lpstr>
      <vt:lpstr>કામોની અમલવારી</vt:lpstr>
      <vt:lpstr>ફરિયાદ નિવારણ, પારદર્શિતા અને જવાબદારી </vt:lpstr>
      <vt:lpstr>Slide 11</vt:lpstr>
      <vt:lpstr>Details of posts sanctioned and filled up as of June 2022</vt:lpstr>
      <vt:lpstr>Details of Job Cards cancelled in selected GPs during 2017-22</vt:lpstr>
      <vt:lpstr>GP-wise number of individuals whose name were included  in more than one job card  </vt:lpstr>
      <vt:lpstr>Details of employment provided against demand for work during 2017-22</vt:lpstr>
      <vt:lpstr>Details of unemployment allowance not paid in test-checked Talukas </vt:lpstr>
      <vt:lpstr>Details of Outstanding payment of wages in test-checked Talukas </vt:lpstr>
      <vt:lpstr>Status of completion of works in the State during 2017-22</vt:lpstr>
      <vt:lpstr>Details of incomplete works in selected Talukas</vt:lpstr>
      <vt:lpstr>Slide 20</vt:lpstr>
      <vt:lpstr>Slide 21</vt:lpstr>
    </vt:vector>
  </TitlesOfParts>
  <Company>UNDP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RITESH SAXENA</dc:creator>
  <cp:lastModifiedBy>USER</cp:lastModifiedBy>
  <cp:revision>763</cp:revision>
  <cp:lastPrinted>2023-06-29T06:35:43Z</cp:lastPrinted>
  <dcterms:created xsi:type="dcterms:W3CDTF">2015-07-10T09:26:48Z</dcterms:created>
  <dcterms:modified xsi:type="dcterms:W3CDTF">2023-09-27T09:55:08Z</dcterms:modified>
</cp:coreProperties>
</file>