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71" r:id="rId3"/>
    <p:sldId id="272" r:id="rId4"/>
    <p:sldId id="268" r:id="rId5"/>
    <p:sldId id="269" r:id="rId6"/>
    <p:sldId id="273" r:id="rId7"/>
    <p:sldId id="274" r:id="rId8"/>
    <p:sldId id="275" r:id="rId9"/>
    <p:sldId id="259" r:id="rId10"/>
    <p:sldId id="276" r:id="rId11"/>
    <p:sldId id="278" r:id="rId12"/>
    <p:sldId id="277" r:id="rId13"/>
    <p:sldId id="270" r:id="rId14"/>
    <p:sldId id="279" r:id="rId15"/>
    <p:sldId id="260" r:id="rId16"/>
    <p:sldId id="261" r:id="rId17"/>
    <p:sldId id="280" r:id="rId18"/>
    <p:sldId id="281" r:id="rId19"/>
    <p:sldId id="262" r:id="rId20"/>
    <p:sldId id="263" r:id="rId21"/>
    <p:sldId id="264" r:id="rId22"/>
    <p:sldId id="265" r:id="rId23"/>
    <p:sldId id="266" r:id="rId24"/>
    <p:sldId id="267"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58BE30C5-4925-43E5-8851-3AFC5C141375}" type="datetimeFigureOut">
              <a:rPr lang="en-IN" smtClean="0"/>
              <a:t>02/11/2023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C64B42D-A2D4-4B8C-B26C-180549D91AE0}" type="slidenum">
              <a:rPr lang="en-IN" smtClean="0"/>
              <a:t>‹#›</a:t>
            </a:fld>
            <a:endParaRPr lang="en-IN"/>
          </a:p>
        </p:txBody>
      </p:sp>
    </p:spTree>
    <p:extLst>
      <p:ext uri="{BB962C8B-B14F-4D97-AF65-F5344CB8AC3E}">
        <p14:creationId xmlns:p14="http://schemas.microsoft.com/office/powerpoint/2010/main" val="3465981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8BE30C5-4925-43E5-8851-3AFC5C141375}" type="datetimeFigureOut">
              <a:rPr lang="en-IN" smtClean="0"/>
              <a:t>02/11/2023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C64B42D-A2D4-4B8C-B26C-180549D91AE0}" type="slidenum">
              <a:rPr lang="en-IN" smtClean="0"/>
              <a:t>‹#›</a:t>
            </a:fld>
            <a:endParaRPr lang="en-IN"/>
          </a:p>
        </p:txBody>
      </p:sp>
    </p:spTree>
    <p:extLst>
      <p:ext uri="{BB962C8B-B14F-4D97-AF65-F5344CB8AC3E}">
        <p14:creationId xmlns:p14="http://schemas.microsoft.com/office/powerpoint/2010/main" val="2783586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8BE30C5-4925-43E5-8851-3AFC5C141375}" type="datetimeFigureOut">
              <a:rPr lang="en-IN" smtClean="0"/>
              <a:t>02/11/2023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C64B42D-A2D4-4B8C-B26C-180549D91AE0}" type="slidenum">
              <a:rPr lang="en-IN" smtClean="0"/>
              <a:t>‹#›</a:t>
            </a:fld>
            <a:endParaRPr lang="en-IN"/>
          </a:p>
        </p:txBody>
      </p:sp>
    </p:spTree>
    <p:extLst>
      <p:ext uri="{BB962C8B-B14F-4D97-AF65-F5344CB8AC3E}">
        <p14:creationId xmlns:p14="http://schemas.microsoft.com/office/powerpoint/2010/main" val="2920438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8BE30C5-4925-43E5-8851-3AFC5C141375}" type="datetimeFigureOut">
              <a:rPr lang="en-IN" smtClean="0"/>
              <a:t>02/11/2023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C64B42D-A2D4-4B8C-B26C-180549D91AE0}" type="slidenum">
              <a:rPr lang="en-IN" smtClean="0"/>
              <a:t>‹#›</a:t>
            </a:fld>
            <a:endParaRPr lang="en-IN"/>
          </a:p>
        </p:txBody>
      </p:sp>
    </p:spTree>
    <p:extLst>
      <p:ext uri="{BB962C8B-B14F-4D97-AF65-F5344CB8AC3E}">
        <p14:creationId xmlns:p14="http://schemas.microsoft.com/office/powerpoint/2010/main" val="3466860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BE30C5-4925-43E5-8851-3AFC5C141375}" type="datetimeFigureOut">
              <a:rPr lang="en-IN" smtClean="0"/>
              <a:t>02/11/2023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C64B42D-A2D4-4B8C-B26C-180549D91AE0}" type="slidenum">
              <a:rPr lang="en-IN" smtClean="0"/>
              <a:t>‹#›</a:t>
            </a:fld>
            <a:endParaRPr lang="en-IN"/>
          </a:p>
        </p:txBody>
      </p:sp>
    </p:spTree>
    <p:extLst>
      <p:ext uri="{BB962C8B-B14F-4D97-AF65-F5344CB8AC3E}">
        <p14:creationId xmlns:p14="http://schemas.microsoft.com/office/powerpoint/2010/main" val="315169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58BE30C5-4925-43E5-8851-3AFC5C141375}" type="datetimeFigureOut">
              <a:rPr lang="en-IN" smtClean="0"/>
              <a:t>02/11/2023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C64B42D-A2D4-4B8C-B26C-180549D91AE0}" type="slidenum">
              <a:rPr lang="en-IN" smtClean="0"/>
              <a:t>‹#›</a:t>
            </a:fld>
            <a:endParaRPr lang="en-IN"/>
          </a:p>
        </p:txBody>
      </p:sp>
    </p:spTree>
    <p:extLst>
      <p:ext uri="{BB962C8B-B14F-4D97-AF65-F5344CB8AC3E}">
        <p14:creationId xmlns:p14="http://schemas.microsoft.com/office/powerpoint/2010/main" val="4040585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58BE30C5-4925-43E5-8851-3AFC5C141375}" type="datetimeFigureOut">
              <a:rPr lang="en-IN" smtClean="0"/>
              <a:t>02/11/2023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C64B42D-A2D4-4B8C-B26C-180549D91AE0}" type="slidenum">
              <a:rPr lang="en-IN" smtClean="0"/>
              <a:t>‹#›</a:t>
            </a:fld>
            <a:endParaRPr lang="en-IN"/>
          </a:p>
        </p:txBody>
      </p:sp>
    </p:spTree>
    <p:extLst>
      <p:ext uri="{BB962C8B-B14F-4D97-AF65-F5344CB8AC3E}">
        <p14:creationId xmlns:p14="http://schemas.microsoft.com/office/powerpoint/2010/main" val="2218576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58BE30C5-4925-43E5-8851-3AFC5C141375}" type="datetimeFigureOut">
              <a:rPr lang="en-IN" smtClean="0"/>
              <a:t>02/11/2023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1C64B42D-A2D4-4B8C-B26C-180549D91AE0}" type="slidenum">
              <a:rPr lang="en-IN" smtClean="0"/>
              <a:t>‹#›</a:t>
            </a:fld>
            <a:endParaRPr lang="en-IN"/>
          </a:p>
        </p:txBody>
      </p:sp>
    </p:spTree>
    <p:extLst>
      <p:ext uri="{BB962C8B-B14F-4D97-AF65-F5344CB8AC3E}">
        <p14:creationId xmlns:p14="http://schemas.microsoft.com/office/powerpoint/2010/main" val="4006232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BE30C5-4925-43E5-8851-3AFC5C141375}" type="datetimeFigureOut">
              <a:rPr lang="en-IN" smtClean="0"/>
              <a:t>02/11/2023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1C64B42D-A2D4-4B8C-B26C-180549D91AE0}" type="slidenum">
              <a:rPr lang="en-IN" smtClean="0"/>
              <a:t>‹#›</a:t>
            </a:fld>
            <a:endParaRPr lang="en-IN"/>
          </a:p>
        </p:txBody>
      </p:sp>
    </p:spTree>
    <p:extLst>
      <p:ext uri="{BB962C8B-B14F-4D97-AF65-F5344CB8AC3E}">
        <p14:creationId xmlns:p14="http://schemas.microsoft.com/office/powerpoint/2010/main" val="347716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BE30C5-4925-43E5-8851-3AFC5C141375}" type="datetimeFigureOut">
              <a:rPr lang="en-IN" smtClean="0"/>
              <a:t>02/11/2023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C64B42D-A2D4-4B8C-B26C-180549D91AE0}" type="slidenum">
              <a:rPr lang="en-IN" smtClean="0"/>
              <a:t>‹#›</a:t>
            </a:fld>
            <a:endParaRPr lang="en-IN"/>
          </a:p>
        </p:txBody>
      </p:sp>
    </p:spTree>
    <p:extLst>
      <p:ext uri="{BB962C8B-B14F-4D97-AF65-F5344CB8AC3E}">
        <p14:creationId xmlns:p14="http://schemas.microsoft.com/office/powerpoint/2010/main" val="3422344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BE30C5-4925-43E5-8851-3AFC5C141375}" type="datetimeFigureOut">
              <a:rPr lang="en-IN" smtClean="0"/>
              <a:t>02/11/2023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C64B42D-A2D4-4B8C-B26C-180549D91AE0}" type="slidenum">
              <a:rPr lang="en-IN" smtClean="0"/>
              <a:t>‹#›</a:t>
            </a:fld>
            <a:endParaRPr lang="en-IN"/>
          </a:p>
        </p:txBody>
      </p:sp>
    </p:spTree>
    <p:extLst>
      <p:ext uri="{BB962C8B-B14F-4D97-AF65-F5344CB8AC3E}">
        <p14:creationId xmlns:p14="http://schemas.microsoft.com/office/powerpoint/2010/main" val="10510796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BE30C5-4925-43E5-8851-3AFC5C141375}" type="datetimeFigureOut">
              <a:rPr lang="en-IN" smtClean="0"/>
              <a:t>02/11/2023</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64B42D-A2D4-4B8C-B26C-180549D91AE0}" type="slidenum">
              <a:rPr lang="en-IN" smtClean="0"/>
              <a:t>‹#›</a:t>
            </a:fld>
            <a:endParaRPr lang="en-IN"/>
          </a:p>
        </p:txBody>
      </p:sp>
    </p:spTree>
    <p:extLst>
      <p:ext uri="{BB962C8B-B14F-4D97-AF65-F5344CB8AC3E}">
        <p14:creationId xmlns:p14="http://schemas.microsoft.com/office/powerpoint/2010/main" val="1130287327"/>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IN"/>
          </a:p>
        </p:txBody>
      </p:sp>
      <p:sp>
        <p:nvSpPr>
          <p:cNvPr id="3" name="Subtitle 2"/>
          <p:cNvSpPr>
            <a:spLocks noGrp="1"/>
          </p:cNvSpPr>
          <p:nvPr>
            <p:ph type="subTitle" idx="1"/>
          </p:nvPr>
        </p:nvSpPr>
        <p:spPr/>
        <p:txBody>
          <a:bodyPr/>
          <a:lstStyle/>
          <a:p>
            <a:endParaRPr lang="en-IN"/>
          </a:p>
        </p:txBody>
      </p:sp>
    </p:spTree>
    <p:extLst>
      <p:ext uri="{BB962C8B-B14F-4D97-AF65-F5344CB8AC3E}">
        <p14:creationId xmlns:p14="http://schemas.microsoft.com/office/powerpoint/2010/main" val="24966651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 142(1A)</a:t>
            </a:r>
            <a:endParaRPr lang="en-IN" dirty="0"/>
          </a:p>
        </p:txBody>
      </p:sp>
      <p:sp>
        <p:nvSpPr>
          <p:cNvPr id="3" name="Content Placeholder 2"/>
          <p:cNvSpPr>
            <a:spLocks noGrp="1"/>
          </p:cNvSpPr>
          <p:nvPr>
            <p:ph idx="1"/>
          </p:nvPr>
        </p:nvSpPr>
        <p:spPr/>
        <p:txBody>
          <a:bodyPr>
            <a:normAutofit fontScale="92500" lnSpcReduction="20000"/>
          </a:bodyPr>
          <a:lstStyle/>
          <a:p>
            <a:pPr algn="just"/>
            <a:r>
              <a:rPr lang="en-US" dirty="0">
                <a:latin typeface="Bookman Old Style" pitchFamily="18" charset="0"/>
              </a:rPr>
              <a:t>1A) The </a:t>
            </a:r>
            <a:r>
              <a:rPr lang="en-US" dirty="0" smtClean="0">
                <a:latin typeface="Bookman Old Style" pitchFamily="18" charset="0"/>
              </a:rPr>
              <a:t>proper </a:t>
            </a:r>
            <a:r>
              <a:rPr lang="en-US" dirty="0">
                <a:latin typeface="Bookman Old Style" pitchFamily="18" charset="0"/>
              </a:rPr>
              <a:t>officer </a:t>
            </a:r>
            <a:r>
              <a:rPr lang="en-US" b="1" dirty="0" smtClean="0">
                <a:solidFill>
                  <a:srgbClr val="FF0000"/>
                </a:solidFill>
                <a:latin typeface="Bookman Old Style" pitchFamily="18" charset="0"/>
              </a:rPr>
              <a:t>may*</a:t>
            </a:r>
            <a:r>
              <a:rPr lang="en-US" dirty="0" smtClean="0">
                <a:latin typeface="Bookman Old Style" pitchFamily="18" charset="0"/>
              </a:rPr>
              <a:t>, </a:t>
            </a:r>
            <a:r>
              <a:rPr lang="en-US" dirty="0">
                <a:latin typeface="Bookman Old Style" pitchFamily="18" charset="0"/>
              </a:rPr>
              <a:t>before service of notice to the person chargeable with tax, interest and penalty, under sub-section (1) of Section 73 or sub-section (1) of Section 74, as the case may be, </a:t>
            </a:r>
            <a:r>
              <a:rPr lang="en-US" b="1" baseline="30000" dirty="0">
                <a:latin typeface="Bookman Old Style" pitchFamily="18" charset="0"/>
              </a:rPr>
              <a:t>9</a:t>
            </a:r>
            <a:r>
              <a:rPr lang="en-US" b="1" dirty="0">
                <a:latin typeface="Bookman Old Style" pitchFamily="18" charset="0"/>
              </a:rPr>
              <a:t>[</a:t>
            </a:r>
            <a:r>
              <a:rPr lang="en-US" dirty="0">
                <a:latin typeface="Bookman Old Style" pitchFamily="18" charset="0"/>
              </a:rPr>
              <a:t>communicate</a:t>
            </a:r>
            <a:r>
              <a:rPr lang="en-US" b="1" dirty="0">
                <a:latin typeface="Bookman Old Style" pitchFamily="18" charset="0"/>
              </a:rPr>
              <a:t>]</a:t>
            </a:r>
            <a:r>
              <a:rPr lang="en-US" dirty="0">
                <a:latin typeface="Bookman Old Style" pitchFamily="18" charset="0"/>
              </a:rPr>
              <a:t> the details of any tax, interest and penalty as ascertained by the said officer, in </a:t>
            </a:r>
            <a:r>
              <a:rPr lang="en-US" b="1" dirty="0">
                <a:latin typeface="Bookman Old Style" pitchFamily="18" charset="0"/>
              </a:rPr>
              <a:t>Part A </a:t>
            </a:r>
            <a:r>
              <a:rPr lang="en-US" dirty="0">
                <a:latin typeface="Bookman Old Style" pitchFamily="18" charset="0"/>
              </a:rPr>
              <a:t>of </a:t>
            </a:r>
            <a:r>
              <a:rPr lang="en-US" b="1" dirty="0">
                <a:latin typeface="Bookman Old Style" pitchFamily="18" charset="0"/>
              </a:rPr>
              <a:t>FORM GST DRC-01A</a:t>
            </a:r>
            <a:r>
              <a:rPr lang="en-US" b="1" dirty="0" smtClean="0">
                <a:latin typeface="Bookman Old Style" pitchFamily="18" charset="0"/>
              </a:rPr>
              <a:t>.]</a:t>
            </a:r>
          </a:p>
          <a:p>
            <a:pPr algn="just"/>
            <a:r>
              <a:rPr lang="en-US" dirty="0" err="1" smtClean="0">
                <a:latin typeface="Bookman Old Style" pitchFamily="18" charset="0"/>
              </a:rPr>
              <a:t>W.e.f</a:t>
            </a:r>
            <a:r>
              <a:rPr lang="en-US" dirty="0" smtClean="0">
                <a:latin typeface="Bookman Old Style" pitchFamily="18" charset="0"/>
              </a:rPr>
              <a:t>. 15.10.2020 The Word may is </a:t>
            </a:r>
            <a:r>
              <a:rPr lang="en-US" dirty="0" smtClean="0">
                <a:latin typeface="Bookman Old Style" pitchFamily="18" charset="0"/>
              </a:rPr>
              <a:t>substituted  with word </a:t>
            </a:r>
            <a:r>
              <a:rPr lang="en-US" dirty="0" smtClean="0">
                <a:latin typeface="Bookman Old Style" pitchFamily="18" charset="0"/>
              </a:rPr>
              <a:t>Shall </a:t>
            </a:r>
            <a:endParaRPr lang="en-IN" dirty="0">
              <a:latin typeface="Bookman Old Style" pitchFamily="18" charset="0"/>
            </a:endParaRPr>
          </a:p>
        </p:txBody>
      </p:sp>
    </p:spTree>
    <p:extLst>
      <p:ext uri="{BB962C8B-B14F-4D97-AF65-F5344CB8AC3E}">
        <p14:creationId xmlns:p14="http://schemas.microsoft.com/office/powerpoint/2010/main" val="31124416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DRC 01A up to 15.10.2020</a:t>
            </a:r>
            <a:endParaRPr lang="en-IN" dirty="0"/>
          </a:p>
        </p:txBody>
      </p:sp>
      <p:sp>
        <p:nvSpPr>
          <p:cNvPr id="3" name="Content Placeholder 2"/>
          <p:cNvSpPr>
            <a:spLocks noGrp="1"/>
          </p:cNvSpPr>
          <p:nvPr>
            <p:ph idx="1"/>
          </p:nvPr>
        </p:nvSpPr>
        <p:spPr>
          <a:xfrm>
            <a:off x="457200" y="1412776"/>
            <a:ext cx="8435280" cy="5112568"/>
          </a:xfrm>
        </p:spPr>
        <p:txBody>
          <a:bodyPr>
            <a:normAutofit/>
          </a:bodyPr>
          <a:lstStyle/>
          <a:p>
            <a:pPr algn="just"/>
            <a:r>
              <a:rPr lang="en-US" dirty="0">
                <a:latin typeface="Bookman Old Style" pitchFamily="18" charset="0"/>
              </a:rPr>
              <a:t>provision, which stood before amendment with effect from 15.10.2020, the word ‘shall’ is </a:t>
            </a:r>
            <a:r>
              <a:rPr lang="en-US" dirty="0" smtClean="0">
                <a:latin typeface="Bookman Old Style" pitchFamily="18" charset="0"/>
              </a:rPr>
              <a:t>employed.</a:t>
            </a:r>
          </a:p>
          <a:p>
            <a:pPr algn="just"/>
            <a:r>
              <a:rPr lang="en-US" sz="3000" dirty="0" smtClean="0">
                <a:latin typeface="Bookman Old Style" pitchFamily="18" charset="0"/>
              </a:rPr>
              <a:t>ANDHRA PRADESH HIGH COURT              M/S. New Morning Star Travels Versus The Deputy Commissioner (St) Versus The Assistant Commissioner (St) , The Deputy Commissioner (St) , The State Of Andhra Pradesh, The Union Of India</a:t>
            </a:r>
            <a:endParaRPr lang="en-IN" sz="3000" dirty="0">
              <a:latin typeface="Bookman Old Style" pitchFamily="18" charset="0"/>
            </a:endParaRPr>
          </a:p>
        </p:txBody>
      </p:sp>
    </p:spTree>
    <p:extLst>
      <p:ext uri="{BB962C8B-B14F-4D97-AF65-F5344CB8AC3E}">
        <p14:creationId xmlns:p14="http://schemas.microsoft.com/office/powerpoint/2010/main" val="38858239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Bookman Old Style" pitchFamily="18" charset="0"/>
              </a:rPr>
              <a:t>REPLY TO DRC 01A IS mandatory?</a:t>
            </a:r>
            <a:endParaRPr lang="en-IN" sz="3600" dirty="0">
              <a:latin typeface="Bookman Old Style" pitchFamily="18" charset="0"/>
            </a:endParaRPr>
          </a:p>
        </p:txBody>
      </p:sp>
      <p:sp>
        <p:nvSpPr>
          <p:cNvPr id="3" name="Content Placeholder 2"/>
          <p:cNvSpPr>
            <a:spLocks noGrp="1"/>
          </p:cNvSpPr>
          <p:nvPr>
            <p:ph idx="1"/>
          </p:nvPr>
        </p:nvSpPr>
        <p:spPr/>
        <p:txBody>
          <a:bodyPr/>
          <a:lstStyle/>
          <a:p>
            <a:pPr marL="0" indent="0" algn="just">
              <a:buNone/>
            </a:pPr>
            <a:r>
              <a:rPr lang="en-US" dirty="0">
                <a:latin typeface="Bookman Old Style" pitchFamily="18" charset="0"/>
              </a:rPr>
              <a:t>IN THE HIGH COURT OF ORISSA AT </a:t>
            </a:r>
            <a:r>
              <a:rPr lang="en-US" dirty="0" smtClean="0">
                <a:latin typeface="Bookman Old Style" pitchFamily="18" charset="0"/>
              </a:rPr>
              <a:t>CUTTACK</a:t>
            </a:r>
          </a:p>
          <a:p>
            <a:pPr marL="0" indent="0" algn="just">
              <a:buNone/>
            </a:pPr>
            <a:r>
              <a:rPr lang="fi-FI" i="1" dirty="0">
                <a:latin typeface="Bookman Old Style" pitchFamily="18" charset="0"/>
              </a:rPr>
              <a:t>Shri D. Murali Mohan </a:t>
            </a:r>
            <a:r>
              <a:rPr lang="fi-FI" i="1" dirty="0" smtClean="0">
                <a:latin typeface="Bookman Old Style" pitchFamily="18" charset="0"/>
              </a:rPr>
              <a:t>Patanaik-</a:t>
            </a:r>
            <a:r>
              <a:rPr lang="en-US" i="1" dirty="0">
                <a:latin typeface="Bookman Old Style" pitchFamily="18" charset="0"/>
              </a:rPr>
              <a:t>Secretary to Government of </a:t>
            </a:r>
            <a:r>
              <a:rPr lang="en-US" i="1" dirty="0" err="1">
                <a:latin typeface="Bookman Old Style" pitchFamily="18" charset="0"/>
              </a:rPr>
              <a:t>Odisha</a:t>
            </a:r>
            <a:r>
              <a:rPr lang="en-US" i="1" dirty="0" smtClean="0">
                <a:latin typeface="Bookman Old Style" pitchFamily="18" charset="0"/>
              </a:rPr>
              <a:t>, </a:t>
            </a:r>
            <a:r>
              <a:rPr lang="en-IN" i="1" dirty="0" smtClean="0">
                <a:latin typeface="Bookman Old Style" pitchFamily="18" charset="0"/>
              </a:rPr>
              <a:t>Finance </a:t>
            </a:r>
            <a:r>
              <a:rPr lang="en-IN" i="1" dirty="0">
                <a:latin typeface="Bookman Old Style" pitchFamily="18" charset="0"/>
              </a:rPr>
              <a:t>Department and others</a:t>
            </a:r>
            <a:endParaRPr lang="en-IN" dirty="0">
              <a:latin typeface="Bookman Old Style" pitchFamily="18" charset="0"/>
            </a:endParaRPr>
          </a:p>
        </p:txBody>
      </p:sp>
    </p:spTree>
    <p:extLst>
      <p:ext uri="{BB962C8B-B14F-4D97-AF65-F5344CB8AC3E}">
        <p14:creationId xmlns:p14="http://schemas.microsoft.com/office/powerpoint/2010/main" val="2517986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60648"/>
            <a:ext cx="8229600" cy="1143000"/>
          </a:xfrm>
        </p:spPr>
        <p:txBody>
          <a:bodyPr>
            <a:normAutofit fontScale="90000"/>
          </a:bodyPr>
          <a:lstStyle/>
          <a:p>
            <a:r>
              <a:rPr lang="en-US" b="1" dirty="0" smtClean="0"/>
              <a:t/>
            </a:r>
            <a:br>
              <a:rPr lang="en-US" b="1" dirty="0" smtClean="0"/>
            </a:br>
            <a:r>
              <a:rPr lang="en-US" sz="3300" b="1" dirty="0" smtClean="0"/>
              <a:t>Rule </a:t>
            </a:r>
            <a:r>
              <a:rPr lang="en-US" sz="3300" b="1" dirty="0" smtClean="0"/>
              <a:t>142. Notice and order for demand of amounts payable under the Act.-</a:t>
            </a:r>
            <a:r>
              <a:rPr lang="en-US" sz="3300" dirty="0" smtClean="0"/>
              <a:t/>
            </a:r>
            <a:br>
              <a:rPr lang="en-US" sz="3300" dirty="0" smtClean="0"/>
            </a:br>
            <a:endParaRPr lang="en-IN" sz="3300" dirty="0"/>
          </a:p>
        </p:txBody>
      </p:sp>
      <p:sp>
        <p:nvSpPr>
          <p:cNvPr id="3" name="Content Placeholder 2"/>
          <p:cNvSpPr>
            <a:spLocks noGrp="1"/>
          </p:cNvSpPr>
          <p:nvPr>
            <p:ph idx="1"/>
          </p:nvPr>
        </p:nvSpPr>
        <p:spPr/>
        <p:txBody>
          <a:bodyPr>
            <a:normAutofit fontScale="62500" lnSpcReduction="20000"/>
          </a:bodyPr>
          <a:lstStyle/>
          <a:p>
            <a:pPr algn="just"/>
            <a:r>
              <a:rPr lang="en-US" sz="4000" dirty="0" smtClean="0">
                <a:latin typeface="Bookman Old Style" pitchFamily="18" charset="0"/>
              </a:rPr>
              <a:t>(</a:t>
            </a:r>
            <a:r>
              <a:rPr lang="en-US" sz="4000" dirty="0">
                <a:latin typeface="Bookman Old Style" pitchFamily="18" charset="0"/>
              </a:rPr>
              <a:t>1) The proper officer shall serve, </a:t>
            </a:r>
            <a:r>
              <a:rPr lang="en-US" sz="4000" b="1" dirty="0">
                <a:solidFill>
                  <a:srgbClr val="FF0000"/>
                </a:solidFill>
                <a:latin typeface="Bookman Old Style" pitchFamily="18" charset="0"/>
              </a:rPr>
              <a:t>along with </a:t>
            </a:r>
            <a:r>
              <a:rPr lang="en-US" sz="4000" dirty="0">
                <a:latin typeface="Bookman Old Style" pitchFamily="18" charset="0"/>
              </a:rPr>
              <a:t>the</a:t>
            </a:r>
          </a:p>
          <a:p>
            <a:pPr algn="just"/>
            <a:r>
              <a:rPr lang="en-US" sz="4000" dirty="0">
                <a:latin typeface="Bookman Old Style" pitchFamily="18" charset="0"/>
              </a:rPr>
              <a:t>(a) notice issued under section </a:t>
            </a:r>
            <a:r>
              <a:rPr lang="en-US" sz="4000" b="1" dirty="0">
                <a:solidFill>
                  <a:srgbClr val="FF0000"/>
                </a:solidFill>
                <a:latin typeface="Bookman Old Style" pitchFamily="18" charset="0"/>
              </a:rPr>
              <a:t>52</a:t>
            </a:r>
            <a:r>
              <a:rPr lang="en-US" sz="4000" dirty="0">
                <a:latin typeface="Bookman Old Style" pitchFamily="18" charset="0"/>
              </a:rPr>
              <a:t> or section </a:t>
            </a:r>
            <a:r>
              <a:rPr lang="en-US" sz="4000" b="1" dirty="0">
                <a:solidFill>
                  <a:srgbClr val="FF0000"/>
                </a:solidFill>
                <a:latin typeface="Bookman Old Style" pitchFamily="18" charset="0"/>
              </a:rPr>
              <a:t>73</a:t>
            </a:r>
            <a:r>
              <a:rPr lang="en-US" sz="4000" dirty="0">
                <a:latin typeface="Bookman Old Style" pitchFamily="18" charset="0"/>
              </a:rPr>
              <a:t> or section </a:t>
            </a:r>
            <a:r>
              <a:rPr lang="en-US" sz="4000" b="1" dirty="0">
                <a:solidFill>
                  <a:srgbClr val="FF0000"/>
                </a:solidFill>
                <a:latin typeface="Bookman Old Style" pitchFamily="18" charset="0"/>
              </a:rPr>
              <a:t>74</a:t>
            </a:r>
            <a:r>
              <a:rPr lang="en-US" sz="4000" dirty="0">
                <a:latin typeface="Bookman Old Style" pitchFamily="18" charset="0"/>
              </a:rPr>
              <a:t> or section </a:t>
            </a:r>
            <a:r>
              <a:rPr lang="en-US" sz="4000" b="1" dirty="0">
                <a:solidFill>
                  <a:srgbClr val="FF0000"/>
                </a:solidFill>
                <a:latin typeface="Bookman Old Style" pitchFamily="18" charset="0"/>
              </a:rPr>
              <a:t>76</a:t>
            </a:r>
            <a:r>
              <a:rPr lang="en-US" sz="4000" dirty="0">
                <a:latin typeface="Bookman Old Style" pitchFamily="18" charset="0"/>
              </a:rPr>
              <a:t> or section </a:t>
            </a:r>
            <a:r>
              <a:rPr lang="en-US" sz="4000" b="1" dirty="0">
                <a:solidFill>
                  <a:srgbClr val="FF0000"/>
                </a:solidFill>
                <a:latin typeface="Bookman Old Style" pitchFamily="18" charset="0"/>
              </a:rPr>
              <a:t>122</a:t>
            </a:r>
            <a:r>
              <a:rPr lang="en-US" sz="4000" dirty="0">
                <a:latin typeface="Bookman Old Style" pitchFamily="18" charset="0"/>
              </a:rPr>
              <a:t> or section </a:t>
            </a:r>
            <a:r>
              <a:rPr lang="en-US" sz="4000" b="1" dirty="0">
                <a:solidFill>
                  <a:srgbClr val="FF0000"/>
                </a:solidFill>
                <a:latin typeface="Bookman Old Style" pitchFamily="18" charset="0"/>
              </a:rPr>
              <a:t>123</a:t>
            </a:r>
            <a:r>
              <a:rPr lang="en-US" sz="4000" dirty="0">
                <a:latin typeface="Bookman Old Style" pitchFamily="18" charset="0"/>
              </a:rPr>
              <a:t> or section </a:t>
            </a:r>
            <a:r>
              <a:rPr lang="en-US" sz="4000" b="1" dirty="0">
                <a:solidFill>
                  <a:srgbClr val="FF0000"/>
                </a:solidFill>
                <a:latin typeface="Bookman Old Style" pitchFamily="18" charset="0"/>
              </a:rPr>
              <a:t>124</a:t>
            </a:r>
            <a:r>
              <a:rPr lang="en-US" sz="4000" dirty="0">
                <a:latin typeface="Bookman Old Style" pitchFamily="18" charset="0"/>
              </a:rPr>
              <a:t> or section </a:t>
            </a:r>
            <a:r>
              <a:rPr lang="en-US" sz="4000" b="1" dirty="0">
                <a:solidFill>
                  <a:srgbClr val="FF0000"/>
                </a:solidFill>
                <a:latin typeface="Bookman Old Style" pitchFamily="18" charset="0"/>
              </a:rPr>
              <a:t>125</a:t>
            </a:r>
            <a:r>
              <a:rPr lang="en-US" sz="4000" dirty="0">
                <a:latin typeface="Bookman Old Style" pitchFamily="18" charset="0"/>
              </a:rPr>
              <a:t> or section </a:t>
            </a:r>
            <a:r>
              <a:rPr lang="en-US" sz="4000" b="1" dirty="0">
                <a:solidFill>
                  <a:srgbClr val="FF0000"/>
                </a:solidFill>
                <a:latin typeface="Bookman Old Style" pitchFamily="18" charset="0"/>
              </a:rPr>
              <a:t>127</a:t>
            </a:r>
            <a:r>
              <a:rPr lang="en-US" sz="4000" dirty="0">
                <a:latin typeface="Bookman Old Style" pitchFamily="18" charset="0"/>
              </a:rPr>
              <a:t> or section </a:t>
            </a:r>
            <a:r>
              <a:rPr lang="en-US" sz="4000" b="1" dirty="0">
                <a:solidFill>
                  <a:srgbClr val="FF0000"/>
                </a:solidFill>
                <a:latin typeface="Bookman Old Style" pitchFamily="18" charset="0"/>
              </a:rPr>
              <a:t>129</a:t>
            </a:r>
            <a:r>
              <a:rPr lang="en-US" sz="4000" dirty="0">
                <a:latin typeface="Bookman Old Style" pitchFamily="18" charset="0"/>
              </a:rPr>
              <a:t> or section </a:t>
            </a:r>
            <a:r>
              <a:rPr lang="en-US" sz="4000" b="1" dirty="0">
                <a:solidFill>
                  <a:srgbClr val="FF0000"/>
                </a:solidFill>
                <a:latin typeface="Bookman Old Style" pitchFamily="18" charset="0"/>
              </a:rPr>
              <a:t>130</a:t>
            </a:r>
            <a:r>
              <a:rPr lang="en-US" sz="4000" dirty="0">
                <a:latin typeface="Bookman Old Style" pitchFamily="18" charset="0"/>
              </a:rPr>
              <a:t>, a summary thereof electronically in </a:t>
            </a:r>
            <a:r>
              <a:rPr lang="en-US" sz="4000" b="1" dirty="0">
                <a:solidFill>
                  <a:srgbClr val="FF0000"/>
                </a:solidFill>
                <a:latin typeface="Bookman Old Style" pitchFamily="18" charset="0"/>
              </a:rPr>
              <a:t>FORM GST DRC-01</a:t>
            </a:r>
            <a:r>
              <a:rPr lang="en-US" sz="4000" b="1" dirty="0" smtClean="0">
                <a:solidFill>
                  <a:srgbClr val="FF0000"/>
                </a:solidFill>
                <a:latin typeface="Bookman Old Style" pitchFamily="18" charset="0"/>
              </a:rPr>
              <a:t>,</a:t>
            </a:r>
          </a:p>
          <a:p>
            <a:pPr algn="just"/>
            <a:endParaRPr lang="en-US" sz="4000" dirty="0">
              <a:latin typeface="Bookman Old Style" pitchFamily="18" charset="0"/>
            </a:endParaRPr>
          </a:p>
          <a:p>
            <a:pPr algn="just"/>
            <a:r>
              <a:rPr lang="en-US" sz="4000" dirty="0">
                <a:latin typeface="Bookman Old Style" pitchFamily="18" charset="0"/>
              </a:rPr>
              <a:t>(b) statement under sub-section (3) of section 73 or sub-section (3) of section 74, a summary thereof electronically in </a:t>
            </a:r>
            <a:r>
              <a:rPr lang="en-US" sz="4000" b="1" dirty="0">
                <a:latin typeface="Bookman Old Style" pitchFamily="18" charset="0"/>
              </a:rPr>
              <a:t>FORM GST DRC-02</a:t>
            </a:r>
            <a:r>
              <a:rPr lang="en-US" sz="4000" dirty="0">
                <a:latin typeface="Bookman Old Style" pitchFamily="18" charset="0"/>
              </a:rPr>
              <a:t>, specifying therein the details of the amount payable.</a:t>
            </a:r>
          </a:p>
          <a:p>
            <a:pPr algn="just"/>
            <a:endParaRPr lang="en-IN" dirty="0"/>
          </a:p>
        </p:txBody>
      </p:sp>
    </p:spTree>
    <p:extLst>
      <p:ext uri="{BB962C8B-B14F-4D97-AF65-F5344CB8AC3E}">
        <p14:creationId xmlns:p14="http://schemas.microsoft.com/office/powerpoint/2010/main" val="30059065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Autofit/>
          </a:bodyPr>
          <a:lstStyle/>
          <a:p>
            <a:r>
              <a:rPr lang="en-US" sz="2800" b="1" dirty="0" smtClean="0">
                <a:latin typeface="Bookman Old Style" pitchFamily="18" charset="0"/>
              </a:rPr>
              <a:t/>
            </a:r>
            <a:br>
              <a:rPr lang="en-US" sz="2800" b="1" dirty="0" smtClean="0">
                <a:latin typeface="Bookman Old Style" pitchFamily="18" charset="0"/>
              </a:rPr>
            </a:br>
            <a:r>
              <a:rPr lang="en-US" sz="2800" b="1" dirty="0" smtClean="0">
                <a:latin typeface="Bookman Old Style" pitchFamily="18" charset="0"/>
              </a:rPr>
              <a:t>Power to impose penalty in certain cases.</a:t>
            </a:r>
            <a:r>
              <a:rPr lang="en-US" sz="2800" dirty="0" smtClean="0">
                <a:latin typeface="Bookman Old Style" pitchFamily="18" charset="0"/>
              </a:rPr>
              <a:t/>
            </a:r>
            <a:br>
              <a:rPr lang="en-US" sz="2800" dirty="0" smtClean="0">
                <a:latin typeface="Bookman Old Style" pitchFamily="18" charset="0"/>
              </a:rPr>
            </a:br>
            <a:endParaRPr lang="en-IN" sz="2800" dirty="0"/>
          </a:p>
        </p:txBody>
      </p:sp>
      <p:sp>
        <p:nvSpPr>
          <p:cNvPr id="3" name="Content Placeholder 2"/>
          <p:cNvSpPr>
            <a:spLocks noGrp="1"/>
          </p:cNvSpPr>
          <p:nvPr>
            <p:ph idx="1"/>
          </p:nvPr>
        </p:nvSpPr>
        <p:spPr>
          <a:xfrm>
            <a:off x="457200" y="1124744"/>
            <a:ext cx="8229600" cy="5001419"/>
          </a:xfrm>
        </p:spPr>
        <p:txBody>
          <a:bodyPr>
            <a:normAutofit/>
          </a:bodyPr>
          <a:lstStyle/>
          <a:p>
            <a:pPr marL="0" indent="0" algn="just">
              <a:buNone/>
            </a:pPr>
            <a:r>
              <a:rPr lang="en-US" sz="2700" b="1" dirty="0" smtClean="0">
                <a:latin typeface="Bookman Old Style" pitchFamily="18" charset="0"/>
              </a:rPr>
              <a:t>127</a:t>
            </a:r>
            <a:r>
              <a:rPr lang="en-US" sz="2700" b="1" dirty="0">
                <a:latin typeface="Bookman Old Style" pitchFamily="18" charset="0"/>
              </a:rPr>
              <a:t>.</a:t>
            </a:r>
            <a:r>
              <a:rPr lang="en-US" sz="2700" dirty="0">
                <a:latin typeface="Bookman Old Style" pitchFamily="18" charset="0"/>
              </a:rPr>
              <a:t> Where the proper officer is of the view that a person is liable to a penalty and the same is </a:t>
            </a:r>
            <a:r>
              <a:rPr lang="en-US" sz="2700" u="sng" dirty="0">
                <a:solidFill>
                  <a:srgbClr val="FF0000"/>
                </a:solidFill>
                <a:latin typeface="Bookman Old Style" pitchFamily="18" charset="0"/>
              </a:rPr>
              <a:t>not covered</a:t>
            </a:r>
            <a:r>
              <a:rPr lang="en-US" sz="2700" dirty="0">
                <a:solidFill>
                  <a:srgbClr val="FF0000"/>
                </a:solidFill>
                <a:latin typeface="Bookman Old Style" pitchFamily="18" charset="0"/>
              </a:rPr>
              <a:t> </a:t>
            </a:r>
            <a:r>
              <a:rPr lang="en-US" sz="2700" dirty="0">
                <a:latin typeface="Bookman Old Style" pitchFamily="18" charset="0"/>
              </a:rPr>
              <a:t>under any proceedings under section </a:t>
            </a:r>
            <a:r>
              <a:rPr lang="en-US" sz="2700" dirty="0">
                <a:solidFill>
                  <a:srgbClr val="FF0000"/>
                </a:solidFill>
                <a:latin typeface="Bookman Old Style" pitchFamily="18" charset="0"/>
              </a:rPr>
              <a:t>62</a:t>
            </a:r>
            <a:r>
              <a:rPr lang="en-US" sz="2700" dirty="0">
                <a:latin typeface="Bookman Old Style" pitchFamily="18" charset="0"/>
              </a:rPr>
              <a:t> or section </a:t>
            </a:r>
            <a:r>
              <a:rPr lang="en-US" sz="2700" dirty="0">
                <a:solidFill>
                  <a:srgbClr val="FF0000"/>
                </a:solidFill>
                <a:latin typeface="Bookman Old Style" pitchFamily="18" charset="0"/>
              </a:rPr>
              <a:t>63</a:t>
            </a:r>
            <a:r>
              <a:rPr lang="en-US" sz="2700" dirty="0">
                <a:latin typeface="Bookman Old Style" pitchFamily="18" charset="0"/>
              </a:rPr>
              <a:t> or section </a:t>
            </a:r>
            <a:r>
              <a:rPr lang="en-US" sz="2700" dirty="0">
                <a:solidFill>
                  <a:srgbClr val="FF0000"/>
                </a:solidFill>
                <a:latin typeface="Bookman Old Style" pitchFamily="18" charset="0"/>
              </a:rPr>
              <a:t>64</a:t>
            </a:r>
            <a:r>
              <a:rPr lang="en-US" sz="2700" dirty="0">
                <a:latin typeface="Bookman Old Style" pitchFamily="18" charset="0"/>
              </a:rPr>
              <a:t> or section </a:t>
            </a:r>
            <a:r>
              <a:rPr lang="en-US" sz="2700" dirty="0">
                <a:solidFill>
                  <a:srgbClr val="FF0000"/>
                </a:solidFill>
                <a:latin typeface="Bookman Old Style" pitchFamily="18" charset="0"/>
              </a:rPr>
              <a:t>73</a:t>
            </a:r>
            <a:r>
              <a:rPr lang="en-US" sz="2700" dirty="0">
                <a:latin typeface="Bookman Old Style" pitchFamily="18" charset="0"/>
              </a:rPr>
              <a:t> or section </a:t>
            </a:r>
            <a:r>
              <a:rPr lang="en-US" sz="2700" dirty="0">
                <a:solidFill>
                  <a:srgbClr val="FF0000"/>
                </a:solidFill>
                <a:latin typeface="Bookman Old Style" pitchFamily="18" charset="0"/>
              </a:rPr>
              <a:t>74</a:t>
            </a:r>
            <a:r>
              <a:rPr lang="en-US" sz="2700" dirty="0">
                <a:latin typeface="Bookman Old Style" pitchFamily="18" charset="0"/>
              </a:rPr>
              <a:t> or section </a:t>
            </a:r>
            <a:r>
              <a:rPr lang="en-US" sz="2700" dirty="0">
                <a:solidFill>
                  <a:srgbClr val="FF0000"/>
                </a:solidFill>
                <a:latin typeface="Bookman Old Style" pitchFamily="18" charset="0"/>
              </a:rPr>
              <a:t>129</a:t>
            </a:r>
            <a:r>
              <a:rPr lang="en-US" sz="2700" dirty="0">
                <a:latin typeface="Bookman Old Style" pitchFamily="18" charset="0"/>
              </a:rPr>
              <a:t> or section </a:t>
            </a:r>
            <a:r>
              <a:rPr lang="en-US" sz="2700" dirty="0">
                <a:solidFill>
                  <a:srgbClr val="FF0000"/>
                </a:solidFill>
                <a:latin typeface="Bookman Old Style" pitchFamily="18" charset="0"/>
              </a:rPr>
              <a:t>130</a:t>
            </a:r>
            <a:r>
              <a:rPr lang="en-US" sz="2700" dirty="0">
                <a:latin typeface="Bookman Old Style" pitchFamily="18" charset="0"/>
              </a:rPr>
              <a:t>, he may issue an order levying such penalty </a:t>
            </a:r>
            <a:r>
              <a:rPr lang="en-US" sz="2700" u="sng" dirty="0">
                <a:solidFill>
                  <a:srgbClr val="FF0000"/>
                </a:solidFill>
                <a:latin typeface="Bookman Old Style" pitchFamily="18" charset="0"/>
              </a:rPr>
              <a:t>after giving a reasonable opportunity </a:t>
            </a:r>
            <a:r>
              <a:rPr lang="en-US" sz="2700" dirty="0">
                <a:latin typeface="Bookman Old Style" pitchFamily="18" charset="0"/>
              </a:rPr>
              <a:t>of being heard to such person</a:t>
            </a:r>
            <a:r>
              <a:rPr lang="en-US" sz="2700" dirty="0" smtClean="0">
                <a:latin typeface="Bookman Old Style" pitchFamily="18" charset="0"/>
              </a:rPr>
              <a:t>.</a:t>
            </a:r>
          </a:p>
          <a:p>
            <a:pPr marL="0" indent="0" algn="just">
              <a:buNone/>
            </a:pPr>
            <a:endParaRPr lang="en-US" sz="2700" dirty="0">
              <a:latin typeface="Bookman Old Style" pitchFamily="18" charset="0"/>
            </a:endParaRPr>
          </a:p>
          <a:p>
            <a:pPr marL="0" indent="0" algn="just">
              <a:buNone/>
            </a:pPr>
            <a:r>
              <a:rPr lang="en-US" dirty="0" smtClean="0">
                <a:latin typeface="Bookman Old Style" pitchFamily="18" charset="0"/>
              </a:rPr>
              <a:t>Section 122?</a:t>
            </a:r>
            <a:endParaRPr lang="en-IN" dirty="0">
              <a:latin typeface="Bookman Old Style" pitchFamily="18" charset="0"/>
            </a:endParaRPr>
          </a:p>
        </p:txBody>
      </p:sp>
    </p:spTree>
    <p:extLst>
      <p:ext uri="{BB962C8B-B14F-4D97-AF65-F5344CB8AC3E}">
        <p14:creationId xmlns:p14="http://schemas.microsoft.com/office/powerpoint/2010/main" val="23321829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IN" dirty="0"/>
              <a:t>Time Limit</a:t>
            </a:r>
          </a:p>
        </p:txBody>
      </p:sp>
      <p:sp>
        <p:nvSpPr>
          <p:cNvPr id="3" name="Content Placeholder 2"/>
          <p:cNvSpPr>
            <a:spLocks noGrp="1"/>
          </p:cNvSpPr>
          <p:nvPr>
            <p:ph idx="1"/>
          </p:nvPr>
        </p:nvSpPr>
        <p:spPr>
          <a:xfrm>
            <a:off x="457200" y="1124744"/>
            <a:ext cx="8229600" cy="5184576"/>
          </a:xfrm>
        </p:spPr>
        <p:txBody>
          <a:bodyPr>
            <a:noAutofit/>
          </a:bodyPr>
          <a:lstStyle/>
          <a:p>
            <a:pPr algn="just"/>
            <a:r>
              <a:rPr lang="en-US" sz="3000" dirty="0">
                <a:latin typeface="Bookman Old Style" pitchFamily="18" charset="0"/>
              </a:rPr>
              <a:t>Section 73(2) when read with Section 73(10), spells out the time limit for passing the adjudication order along with the time limit for issuance of show cause notice. It says that, the </a:t>
            </a:r>
            <a:r>
              <a:rPr lang="en-US" sz="3000" i="1" dirty="0">
                <a:latin typeface="Bookman Old Style" pitchFamily="18" charset="0"/>
              </a:rPr>
              <a:t>adjudication order </a:t>
            </a:r>
            <a:r>
              <a:rPr lang="en-US" sz="3000" dirty="0">
                <a:latin typeface="Bookman Old Style" pitchFamily="18" charset="0"/>
              </a:rPr>
              <a:t>needs to be passed </a:t>
            </a:r>
            <a:r>
              <a:rPr lang="en-US" sz="3000" i="1" dirty="0">
                <a:solidFill>
                  <a:srgbClr val="FF0000"/>
                </a:solidFill>
                <a:latin typeface="Bookman Old Style" pitchFamily="18" charset="0"/>
              </a:rPr>
              <a:t>within three years from the due date for furnishing of annual return </a:t>
            </a:r>
            <a:r>
              <a:rPr lang="en-US" sz="3000" dirty="0">
                <a:latin typeface="Bookman Old Style" pitchFamily="18" charset="0"/>
              </a:rPr>
              <a:t>for the financial year to which the tax relates to or </a:t>
            </a:r>
            <a:r>
              <a:rPr lang="en-US" sz="3000" dirty="0">
                <a:solidFill>
                  <a:srgbClr val="FF0000"/>
                </a:solidFill>
                <a:latin typeface="Bookman Old Style" pitchFamily="18" charset="0"/>
              </a:rPr>
              <a:t>within three years from the date of erroneous refund. </a:t>
            </a:r>
            <a:endParaRPr lang="en-IN" sz="3000" dirty="0">
              <a:solidFill>
                <a:srgbClr val="FF0000"/>
              </a:solidFill>
              <a:latin typeface="Bookman Old Style" pitchFamily="18" charset="0"/>
            </a:endParaRPr>
          </a:p>
        </p:txBody>
      </p:sp>
    </p:spTree>
    <p:extLst>
      <p:ext uri="{BB962C8B-B14F-4D97-AF65-F5344CB8AC3E}">
        <p14:creationId xmlns:p14="http://schemas.microsoft.com/office/powerpoint/2010/main" val="20111926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lstStyle/>
          <a:p>
            <a:pPr algn="just"/>
            <a:r>
              <a:rPr lang="en-US" dirty="0" smtClean="0">
                <a:latin typeface="Bookman Old Style" pitchFamily="18" charset="0"/>
              </a:rPr>
              <a:t>It prescribes that the show cause notice shall be issued at </a:t>
            </a:r>
            <a:r>
              <a:rPr lang="en-US" dirty="0" smtClean="0">
                <a:solidFill>
                  <a:srgbClr val="FF0000"/>
                </a:solidFill>
                <a:latin typeface="Bookman Old Style" pitchFamily="18" charset="0"/>
              </a:rPr>
              <a:t>least 3 months before the due date</a:t>
            </a:r>
            <a:r>
              <a:rPr lang="en-US" dirty="0" smtClean="0">
                <a:latin typeface="Bookman Old Style" pitchFamily="18" charset="0"/>
              </a:rPr>
              <a:t> of passing of adjudication orders</a:t>
            </a:r>
            <a:r>
              <a:rPr lang="en-US" dirty="0" smtClean="0"/>
              <a:t>.</a:t>
            </a:r>
            <a:endParaRPr lang="en-IN" dirty="0"/>
          </a:p>
        </p:txBody>
      </p:sp>
    </p:spTree>
    <p:extLst>
      <p:ext uri="{BB962C8B-B14F-4D97-AF65-F5344CB8AC3E}">
        <p14:creationId xmlns:p14="http://schemas.microsoft.com/office/powerpoint/2010/main" val="17108416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5686294"/>
              </p:ext>
            </p:extLst>
          </p:nvPr>
        </p:nvGraphicFramePr>
        <p:xfrm>
          <a:off x="467544" y="1556793"/>
          <a:ext cx="8064895" cy="4824534"/>
        </p:xfrm>
        <a:graphic>
          <a:graphicData uri="http://schemas.openxmlformats.org/drawingml/2006/table">
            <a:tbl>
              <a:tblPr firstRow="1" firstCol="1" bandRow="1">
                <a:tableStyleId>{5C22544A-7EE6-4342-B048-85BDC9FD1C3A}</a:tableStyleId>
              </a:tblPr>
              <a:tblGrid>
                <a:gridCol w="1288236"/>
                <a:gridCol w="3220590"/>
                <a:gridCol w="1690810"/>
                <a:gridCol w="1865259"/>
              </a:tblGrid>
              <a:tr h="1127875">
                <a:tc>
                  <a:txBody>
                    <a:bodyPr/>
                    <a:lstStyle/>
                    <a:p>
                      <a:pPr marL="0" marR="0" fontAlgn="base">
                        <a:lnSpc>
                          <a:spcPct val="115000"/>
                        </a:lnSpc>
                        <a:spcBef>
                          <a:spcPts val="0"/>
                        </a:spcBef>
                        <a:spcAft>
                          <a:spcPts val="0"/>
                        </a:spcAft>
                      </a:pPr>
                      <a:r>
                        <a:rPr lang="en-IN" sz="1150" dirty="0">
                          <a:effectLst/>
                        </a:rPr>
                        <a:t>Tax Period</a:t>
                      </a:r>
                      <a:endParaRPr lang="en-IN" sz="1100" dirty="0">
                        <a:effectLst/>
                        <a:latin typeface="Calibri"/>
                        <a:ea typeface="Calibri"/>
                        <a:cs typeface="Shruti"/>
                      </a:endParaRPr>
                    </a:p>
                  </a:txBody>
                  <a:tcPr marL="142875" marR="142875" marT="66675" marB="66675"/>
                </a:tc>
                <a:tc>
                  <a:txBody>
                    <a:bodyPr/>
                    <a:lstStyle/>
                    <a:p>
                      <a:pPr marL="0" marR="0">
                        <a:lnSpc>
                          <a:spcPct val="115000"/>
                        </a:lnSpc>
                        <a:spcBef>
                          <a:spcPts val="0"/>
                        </a:spcBef>
                        <a:spcAft>
                          <a:spcPts val="0"/>
                        </a:spcAft>
                      </a:pPr>
                      <a:r>
                        <a:rPr lang="en-IN" sz="1150">
                          <a:effectLst/>
                        </a:rPr>
                        <a:t>Due Date for filling Annual Return</a:t>
                      </a:r>
                      <a:endParaRPr lang="en-IN" sz="1100">
                        <a:effectLst/>
                        <a:latin typeface="Calibri"/>
                        <a:ea typeface="Calibri"/>
                        <a:cs typeface="Shruti"/>
                      </a:endParaRPr>
                    </a:p>
                  </a:txBody>
                  <a:tcPr marL="142875" marR="142875" marT="66675" marB="66675"/>
                </a:tc>
                <a:tc>
                  <a:txBody>
                    <a:bodyPr/>
                    <a:lstStyle/>
                    <a:p>
                      <a:pPr marL="0" marR="0">
                        <a:lnSpc>
                          <a:spcPct val="115000"/>
                        </a:lnSpc>
                        <a:spcBef>
                          <a:spcPts val="0"/>
                        </a:spcBef>
                        <a:spcAft>
                          <a:spcPts val="0"/>
                        </a:spcAft>
                      </a:pPr>
                      <a:r>
                        <a:rPr lang="en-IN" sz="1150">
                          <a:effectLst/>
                        </a:rPr>
                        <a:t>SCN u/s 73 to be passed before</a:t>
                      </a:r>
                      <a:endParaRPr lang="en-IN" sz="1100">
                        <a:effectLst/>
                        <a:latin typeface="Calibri"/>
                        <a:ea typeface="Calibri"/>
                        <a:cs typeface="Shruti"/>
                      </a:endParaRPr>
                    </a:p>
                  </a:txBody>
                  <a:tcPr marL="142875" marR="142875" marT="66675" marB="66675"/>
                </a:tc>
                <a:tc>
                  <a:txBody>
                    <a:bodyPr/>
                    <a:lstStyle/>
                    <a:p>
                      <a:pPr marL="0" marR="0">
                        <a:lnSpc>
                          <a:spcPct val="115000"/>
                        </a:lnSpc>
                        <a:spcBef>
                          <a:spcPts val="0"/>
                        </a:spcBef>
                        <a:spcAft>
                          <a:spcPts val="0"/>
                        </a:spcAft>
                      </a:pPr>
                      <a:r>
                        <a:rPr lang="en-IN" sz="1150" dirty="0">
                          <a:effectLst/>
                        </a:rPr>
                        <a:t>Order u/s 73 to be passed before</a:t>
                      </a:r>
                      <a:endParaRPr lang="en-IN" sz="1100" dirty="0">
                        <a:effectLst/>
                        <a:latin typeface="Calibri"/>
                        <a:ea typeface="Calibri"/>
                        <a:cs typeface="Shruti"/>
                      </a:endParaRPr>
                    </a:p>
                  </a:txBody>
                  <a:tcPr marL="142875" marR="142875" marT="66675" marB="66675"/>
                </a:tc>
              </a:tr>
              <a:tr h="2066981">
                <a:tc>
                  <a:txBody>
                    <a:bodyPr/>
                    <a:lstStyle/>
                    <a:p>
                      <a:pPr marL="0" marR="0" fontAlgn="base">
                        <a:lnSpc>
                          <a:spcPct val="115000"/>
                        </a:lnSpc>
                        <a:spcBef>
                          <a:spcPts val="0"/>
                        </a:spcBef>
                        <a:spcAft>
                          <a:spcPts val="0"/>
                        </a:spcAft>
                      </a:pPr>
                      <a:r>
                        <a:rPr lang="en-IN" sz="1150">
                          <a:effectLst/>
                        </a:rPr>
                        <a:t>2017-18</a:t>
                      </a:r>
                      <a:endParaRPr lang="en-IN" sz="1100">
                        <a:effectLst/>
                        <a:latin typeface="Calibri"/>
                        <a:ea typeface="Calibri"/>
                        <a:cs typeface="Shruti"/>
                      </a:endParaRPr>
                    </a:p>
                  </a:txBody>
                  <a:tcPr marL="142875" marR="142875" marT="66675" marB="66675"/>
                </a:tc>
                <a:tc>
                  <a:txBody>
                    <a:bodyPr/>
                    <a:lstStyle/>
                    <a:p>
                      <a:pPr marL="0" marR="0">
                        <a:lnSpc>
                          <a:spcPct val="115000"/>
                        </a:lnSpc>
                        <a:spcBef>
                          <a:spcPts val="0"/>
                        </a:spcBef>
                        <a:spcAft>
                          <a:spcPts val="0"/>
                        </a:spcAft>
                      </a:pPr>
                      <a:r>
                        <a:rPr lang="en-IN" sz="1150">
                          <a:effectLst/>
                        </a:rPr>
                        <a:t>05.02.2020 (For Chandigarh, Delhi, Gujarat, Haryana, Jammu&amp; Kashmir, Ladakh, Punjab, Rajasthan, Tamilnadu and Uttarakhand)</a:t>
                      </a:r>
                      <a:endParaRPr lang="en-IN" sz="1100">
                        <a:effectLst/>
                      </a:endParaRPr>
                    </a:p>
                    <a:p>
                      <a:pPr marL="0" marR="0" fontAlgn="base">
                        <a:lnSpc>
                          <a:spcPct val="115000"/>
                        </a:lnSpc>
                        <a:spcBef>
                          <a:spcPts val="0"/>
                        </a:spcBef>
                        <a:spcAft>
                          <a:spcPts val="0"/>
                        </a:spcAft>
                      </a:pPr>
                      <a:r>
                        <a:rPr lang="en-IN" sz="1150">
                          <a:effectLst/>
                        </a:rPr>
                        <a:t>07.02.2020 (For all other states)</a:t>
                      </a:r>
                      <a:endParaRPr lang="en-IN" sz="1100">
                        <a:effectLst/>
                        <a:latin typeface="Calibri"/>
                        <a:ea typeface="Calibri"/>
                        <a:cs typeface="Shruti"/>
                      </a:endParaRPr>
                    </a:p>
                  </a:txBody>
                  <a:tcPr marL="142875" marR="142875" marT="66675" marB="66675"/>
                </a:tc>
                <a:tc>
                  <a:txBody>
                    <a:bodyPr/>
                    <a:lstStyle/>
                    <a:p>
                      <a:pPr marL="0" marR="0" fontAlgn="base">
                        <a:lnSpc>
                          <a:spcPct val="115000"/>
                        </a:lnSpc>
                        <a:spcBef>
                          <a:spcPts val="0"/>
                        </a:spcBef>
                        <a:spcAft>
                          <a:spcPts val="0"/>
                        </a:spcAft>
                      </a:pPr>
                      <a:r>
                        <a:rPr lang="en-IN" sz="1150" strike="sngStrike">
                          <a:effectLst/>
                        </a:rPr>
                        <a:t>30.06.2023</a:t>
                      </a:r>
                      <a:endParaRPr lang="en-IN" sz="1100">
                        <a:effectLst/>
                      </a:endParaRPr>
                    </a:p>
                    <a:p>
                      <a:pPr marL="0" marR="0" fontAlgn="base">
                        <a:lnSpc>
                          <a:spcPct val="115000"/>
                        </a:lnSpc>
                        <a:spcBef>
                          <a:spcPts val="0"/>
                        </a:spcBef>
                        <a:spcAft>
                          <a:spcPts val="0"/>
                        </a:spcAft>
                      </a:pPr>
                      <a:r>
                        <a:rPr lang="en-IN" sz="1150">
                          <a:effectLst/>
                        </a:rPr>
                        <a:t>30.09.2023</a:t>
                      </a:r>
                      <a:endParaRPr lang="en-IN" sz="1100">
                        <a:effectLst/>
                        <a:latin typeface="Calibri"/>
                        <a:ea typeface="Calibri"/>
                        <a:cs typeface="Shruti"/>
                      </a:endParaRPr>
                    </a:p>
                  </a:txBody>
                  <a:tcPr marL="142875" marR="142875" marT="66675" marB="66675"/>
                </a:tc>
                <a:tc>
                  <a:txBody>
                    <a:bodyPr/>
                    <a:lstStyle/>
                    <a:p>
                      <a:pPr marL="0" marR="0" fontAlgn="base">
                        <a:lnSpc>
                          <a:spcPct val="115000"/>
                        </a:lnSpc>
                        <a:spcBef>
                          <a:spcPts val="0"/>
                        </a:spcBef>
                        <a:spcAft>
                          <a:spcPts val="0"/>
                        </a:spcAft>
                      </a:pPr>
                      <a:r>
                        <a:rPr lang="en-IN" sz="1150" strike="sngStrike" dirty="0">
                          <a:effectLst/>
                        </a:rPr>
                        <a:t>30.09.2023</a:t>
                      </a:r>
                      <a:endParaRPr lang="en-IN" sz="1100" dirty="0">
                        <a:effectLst/>
                      </a:endParaRPr>
                    </a:p>
                    <a:p>
                      <a:pPr marL="0" marR="0" fontAlgn="base">
                        <a:lnSpc>
                          <a:spcPct val="115000"/>
                        </a:lnSpc>
                        <a:spcBef>
                          <a:spcPts val="0"/>
                        </a:spcBef>
                        <a:spcAft>
                          <a:spcPts val="0"/>
                        </a:spcAft>
                      </a:pPr>
                      <a:r>
                        <a:rPr lang="en-IN" sz="1150" dirty="0">
                          <a:effectLst/>
                        </a:rPr>
                        <a:t>31.12.2023</a:t>
                      </a:r>
                      <a:endParaRPr lang="en-IN" sz="1100" dirty="0">
                        <a:effectLst/>
                        <a:latin typeface="Calibri"/>
                        <a:ea typeface="Calibri"/>
                        <a:cs typeface="Shruti"/>
                      </a:endParaRPr>
                    </a:p>
                  </a:txBody>
                  <a:tcPr marL="142875" marR="142875" marT="66675" marB="66675"/>
                </a:tc>
              </a:tr>
              <a:tr h="814839">
                <a:tc>
                  <a:txBody>
                    <a:bodyPr/>
                    <a:lstStyle/>
                    <a:p>
                      <a:pPr marL="0" marR="0" fontAlgn="base">
                        <a:lnSpc>
                          <a:spcPct val="115000"/>
                        </a:lnSpc>
                        <a:spcBef>
                          <a:spcPts val="0"/>
                        </a:spcBef>
                        <a:spcAft>
                          <a:spcPts val="0"/>
                        </a:spcAft>
                      </a:pPr>
                      <a:r>
                        <a:rPr lang="en-IN" sz="1150">
                          <a:effectLst/>
                        </a:rPr>
                        <a:t>2018-19</a:t>
                      </a:r>
                      <a:endParaRPr lang="en-IN" sz="1100">
                        <a:effectLst/>
                        <a:latin typeface="Calibri"/>
                        <a:ea typeface="Calibri"/>
                        <a:cs typeface="Shruti"/>
                      </a:endParaRPr>
                    </a:p>
                  </a:txBody>
                  <a:tcPr marL="142875" marR="142875" marT="66675" marB="66675"/>
                </a:tc>
                <a:tc>
                  <a:txBody>
                    <a:bodyPr/>
                    <a:lstStyle/>
                    <a:p>
                      <a:pPr marL="0" marR="0">
                        <a:lnSpc>
                          <a:spcPct val="115000"/>
                        </a:lnSpc>
                        <a:spcBef>
                          <a:spcPts val="0"/>
                        </a:spcBef>
                        <a:spcAft>
                          <a:spcPts val="0"/>
                        </a:spcAft>
                      </a:pPr>
                      <a:r>
                        <a:rPr lang="en-IN" sz="1150">
                          <a:effectLst/>
                        </a:rPr>
                        <a:t>31.12.2020</a:t>
                      </a:r>
                      <a:endParaRPr lang="en-IN" sz="1100">
                        <a:effectLst/>
                        <a:latin typeface="Calibri"/>
                        <a:ea typeface="Calibri"/>
                        <a:cs typeface="Shruti"/>
                      </a:endParaRPr>
                    </a:p>
                  </a:txBody>
                  <a:tcPr marL="142875" marR="142875" marT="66675" marB="66675"/>
                </a:tc>
                <a:tc>
                  <a:txBody>
                    <a:bodyPr/>
                    <a:lstStyle/>
                    <a:p>
                      <a:pPr marL="0" marR="0">
                        <a:lnSpc>
                          <a:spcPct val="115000"/>
                        </a:lnSpc>
                        <a:spcBef>
                          <a:spcPts val="0"/>
                        </a:spcBef>
                        <a:spcAft>
                          <a:spcPts val="0"/>
                        </a:spcAft>
                      </a:pPr>
                      <a:r>
                        <a:rPr lang="en-IN" sz="1150" strike="sngStrike">
                          <a:effectLst/>
                        </a:rPr>
                        <a:t>30.09.2023</a:t>
                      </a:r>
                      <a:endParaRPr lang="en-IN" sz="1100">
                        <a:effectLst/>
                      </a:endParaRPr>
                    </a:p>
                    <a:p>
                      <a:pPr marL="0" marR="0" fontAlgn="base">
                        <a:lnSpc>
                          <a:spcPct val="115000"/>
                        </a:lnSpc>
                        <a:spcBef>
                          <a:spcPts val="0"/>
                        </a:spcBef>
                        <a:spcAft>
                          <a:spcPts val="0"/>
                        </a:spcAft>
                      </a:pPr>
                      <a:r>
                        <a:rPr lang="en-IN" sz="1150">
                          <a:effectLst/>
                        </a:rPr>
                        <a:t>31.12.2023</a:t>
                      </a:r>
                      <a:endParaRPr lang="en-IN" sz="1100">
                        <a:effectLst/>
                        <a:latin typeface="Calibri"/>
                        <a:ea typeface="Calibri"/>
                        <a:cs typeface="Shruti"/>
                      </a:endParaRPr>
                    </a:p>
                  </a:txBody>
                  <a:tcPr marL="142875" marR="142875" marT="66675" marB="66675"/>
                </a:tc>
                <a:tc>
                  <a:txBody>
                    <a:bodyPr/>
                    <a:lstStyle/>
                    <a:p>
                      <a:pPr marL="0" marR="0">
                        <a:lnSpc>
                          <a:spcPct val="115000"/>
                        </a:lnSpc>
                        <a:spcBef>
                          <a:spcPts val="0"/>
                        </a:spcBef>
                        <a:spcAft>
                          <a:spcPts val="0"/>
                        </a:spcAft>
                      </a:pPr>
                      <a:r>
                        <a:rPr lang="en-IN" sz="1150" strike="sngStrike" dirty="0">
                          <a:effectLst/>
                        </a:rPr>
                        <a:t>31.12.2023</a:t>
                      </a:r>
                      <a:endParaRPr lang="en-IN" sz="1100" dirty="0">
                        <a:effectLst/>
                      </a:endParaRPr>
                    </a:p>
                    <a:p>
                      <a:pPr marL="0" marR="0" fontAlgn="base">
                        <a:lnSpc>
                          <a:spcPct val="115000"/>
                        </a:lnSpc>
                        <a:spcBef>
                          <a:spcPts val="0"/>
                        </a:spcBef>
                        <a:spcAft>
                          <a:spcPts val="0"/>
                        </a:spcAft>
                      </a:pPr>
                      <a:r>
                        <a:rPr lang="en-IN" sz="1150" dirty="0">
                          <a:effectLst/>
                        </a:rPr>
                        <a:t>31.03.2024</a:t>
                      </a:r>
                      <a:endParaRPr lang="en-IN" sz="1100" dirty="0">
                        <a:effectLst/>
                        <a:latin typeface="Calibri"/>
                        <a:ea typeface="Calibri"/>
                        <a:cs typeface="Shruti"/>
                      </a:endParaRPr>
                    </a:p>
                  </a:txBody>
                  <a:tcPr marL="142875" marR="142875" marT="66675" marB="66675"/>
                </a:tc>
              </a:tr>
              <a:tr h="814839">
                <a:tc>
                  <a:txBody>
                    <a:bodyPr/>
                    <a:lstStyle/>
                    <a:p>
                      <a:pPr marL="0" marR="0">
                        <a:lnSpc>
                          <a:spcPct val="115000"/>
                        </a:lnSpc>
                        <a:spcBef>
                          <a:spcPts val="0"/>
                        </a:spcBef>
                        <a:spcAft>
                          <a:spcPts val="0"/>
                        </a:spcAft>
                      </a:pPr>
                      <a:r>
                        <a:rPr lang="en-IN" sz="1150">
                          <a:effectLst/>
                        </a:rPr>
                        <a:t>2019-20</a:t>
                      </a:r>
                      <a:endParaRPr lang="en-IN" sz="1100">
                        <a:effectLst/>
                        <a:latin typeface="Calibri"/>
                        <a:ea typeface="Calibri"/>
                        <a:cs typeface="Shruti"/>
                      </a:endParaRPr>
                    </a:p>
                  </a:txBody>
                  <a:tcPr marL="142875" marR="142875" marT="66675" marB="66675"/>
                </a:tc>
                <a:tc>
                  <a:txBody>
                    <a:bodyPr/>
                    <a:lstStyle/>
                    <a:p>
                      <a:pPr marL="0" marR="0">
                        <a:lnSpc>
                          <a:spcPct val="115000"/>
                        </a:lnSpc>
                        <a:spcBef>
                          <a:spcPts val="0"/>
                        </a:spcBef>
                        <a:spcAft>
                          <a:spcPts val="0"/>
                        </a:spcAft>
                      </a:pPr>
                      <a:r>
                        <a:rPr lang="en-IN" sz="1150">
                          <a:effectLst/>
                        </a:rPr>
                        <a:t>31.03.2021</a:t>
                      </a:r>
                      <a:endParaRPr lang="en-IN" sz="1100">
                        <a:effectLst/>
                        <a:latin typeface="Calibri"/>
                        <a:ea typeface="Calibri"/>
                        <a:cs typeface="Shruti"/>
                      </a:endParaRPr>
                    </a:p>
                  </a:txBody>
                  <a:tcPr marL="142875" marR="142875" marT="66675" marB="66675"/>
                </a:tc>
                <a:tc>
                  <a:txBody>
                    <a:bodyPr/>
                    <a:lstStyle/>
                    <a:p>
                      <a:pPr marL="0" marR="0">
                        <a:lnSpc>
                          <a:spcPct val="115000"/>
                        </a:lnSpc>
                        <a:spcBef>
                          <a:spcPts val="0"/>
                        </a:spcBef>
                        <a:spcAft>
                          <a:spcPts val="0"/>
                        </a:spcAft>
                      </a:pPr>
                      <a:r>
                        <a:rPr lang="en-IN" sz="1150" strike="sngStrike">
                          <a:effectLst/>
                        </a:rPr>
                        <a:t>31.12.2023</a:t>
                      </a:r>
                      <a:endParaRPr lang="en-IN" sz="1100">
                        <a:effectLst/>
                      </a:endParaRPr>
                    </a:p>
                    <a:p>
                      <a:pPr marL="0" marR="0" fontAlgn="base">
                        <a:lnSpc>
                          <a:spcPct val="115000"/>
                        </a:lnSpc>
                        <a:spcBef>
                          <a:spcPts val="0"/>
                        </a:spcBef>
                        <a:spcAft>
                          <a:spcPts val="0"/>
                        </a:spcAft>
                      </a:pPr>
                      <a:r>
                        <a:rPr lang="en-IN" sz="1150">
                          <a:effectLst/>
                        </a:rPr>
                        <a:t>31.03.2024</a:t>
                      </a:r>
                      <a:endParaRPr lang="en-IN" sz="1100">
                        <a:effectLst/>
                        <a:latin typeface="Calibri"/>
                        <a:ea typeface="Calibri"/>
                        <a:cs typeface="Shruti"/>
                      </a:endParaRPr>
                    </a:p>
                  </a:txBody>
                  <a:tcPr marL="142875" marR="142875" marT="66675" marB="66675"/>
                </a:tc>
                <a:tc>
                  <a:txBody>
                    <a:bodyPr/>
                    <a:lstStyle/>
                    <a:p>
                      <a:pPr marL="0" marR="0" fontAlgn="base">
                        <a:lnSpc>
                          <a:spcPct val="115000"/>
                        </a:lnSpc>
                        <a:spcBef>
                          <a:spcPts val="0"/>
                        </a:spcBef>
                        <a:spcAft>
                          <a:spcPts val="0"/>
                        </a:spcAft>
                      </a:pPr>
                      <a:r>
                        <a:rPr lang="en-IN" sz="1150" strike="sngStrike" dirty="0">
                          <a:effectLst/>
                        </a:rPr>
                        <a:t>31.03.2024</a:t>
                      </a:r>
                      <a:endParaRPr lang="en-IN" sz="1100" dirty="0">
                        <a:effectLst/>
                      </a:endParaRPr>
                    </a:p>
                    <a:p>
                      <a:pPr marL="0" marR="0" fontAlgn="base">
                        <a:lnSpc>
                          <a:spcPct val="115000"/>
                        </a:lnSpc>
                        <a:spcBef>
                          <a:spcPts val="0"/>
                        </a:spcBef>
                        <a:spcAft>
                          <a:spcPts val="0"/>
                        </a:spcAft>
                      </a:pPr>
                      <a:r>
                        <a:rPr lang="en-IN" sz="1150" dirty="0">
                          <a:effectLst/>
                        </a:rPr>
                        <a:t>30.06.2024</a:t>
                      </a:r>
                      <a:endParaRPr lang="en-IN" sz="1100" dirty="0">
                        <a:effectLst/>
                        <a:latin typeface="Calibri"/>
                        <a:ea typeface="Calibri"/>
                        <a:cs typeface="Shruti"/>
                      </a:endParaRPr>
                    </a:p>
                  </a:txBody>
                  <a:tcPr marL="142875" marR="142875" marT="66675" marB="66675"/>
                </a:tc>
              </a:tr>
            </a:tbl>
          </a:graphicData>
        </a:graphic>
      </p:graphicFrame>
    </p:spTree>
    <p:extLst>
      <p:ext uri="{BB962C8B-B14F-4D97-AF65-F5344CB8AC3E}">
        <p14:creationId xmlns:p14="http://schemas.microsoft.com/office/powerpoint/2010/main" val="14981915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IN" sz="2500" dirty="0" smtClean="0">
                <a:latin typeface="Bookman Old Style" pitchFamily="18" charset="0"/>
              </a:rPr>
              <a:t>Notification. </a:t>
            </a:r>
            <a:r>
              <a:rPr lang="en-IN" sz="2500" dirty="0">
                <a:latin typeface="Bookman Old Style" pitchFamily="18" charset="0"/>
              </a:rPr>
              <a:t>35/2020-Central Tax</a:t>
            </a:r>
            <a:r>
              <a:rPr lang="en-IN" sz="2500" dirty="0" smtClean="0">
                <a:latin typeface="Bookman Old Style" pitchFamily="18" charset="0"/>
              </a:rPr>
              <a:t>,</a:t>
            </a:r>
          </a:p>
          <a:p>
            <a:r>
              <a:rPr lang="en-IN" sz="2500" dirty="0">
                <a:latin typeface="Bookman Old Style" pitchFamily="18" charset="0"/>
              </a:rPr>
              <a:t>Notification No. 14/2021 – Central Tax</a:t>
            </a:r>
          </a:p>
          <a:p>
            <a:r>
              <a:rPr lang="en-IN" sz="2500" dirty="0" smtClean="0">
                <a:latin typeface="Bookman Old Style" pitchFamily="18" charset="0"/>
              </a:rPr>
              <a:t>Notification </a:t>
            </a:r>
            <a:r>
              <a:rPr lang="en-IN" sz="2500" dirty="0">
                <a:latin typeface="Bookman Old Style" pitchFamily="18" charset="0"/>
              </a:rPr>
              <a:t>No. 13/2022-Central </a:t>
            </a:r>
            <a:r>
              <a:rPr lang="en-IN" sz="2500" dirty="0" smtClean="0">
                <a:latin typeface="Bookman Old Style" pitchFamily="18" charset="0"/>
              </a:rPr>
              <a:t>Tax</a:t>
            </a:r>
          </a:p>
          <a:p>
            <a:r>
              <a:rPr lang="en-IN" sz="2500" smtClean="0">
                <a:latin typeface="Bookman Old Style" pitchFamily="18" charset="0"/>
              </a:rPr>
              <a:t>Notification No</a:t>
            </a:r>
            <a:r>
              <a:rPr lang="en-IN" sz="2500" dirty="0" smtClean="0">
                <a:latin typeface="Bookman Old Style" pitchFamily="18" charset="0"/>
              </a:rPr>
              <a:t>. 09/2023- Central Tax</a:t>
            </a:r>
            <a:endParaRPr lang="en-IN" sz="2500" dirty="0">
              <a:latin typeface="Bookman Old Style" pitchFamily="18" charset="0"/>
            </a:endParaRPr>
          </a:p>
        </p:txBody>
      </p:sp>
    </p:spTree>
    <p:extLst>
      <p:ext uri="{BB962C8B-B14F-4D97-AF65-F5344CB8AC3E}">
        <p14:creationId xmlns:p14="http://schemas.microsoft.com/office/powerpoint/2010/main" val="29656537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46050"/>
          </a:xfrm>
        </p:spPr>
        <p:txBody>
          <a:bodyPr>
            <a:normAutofit fontScale="90000"/>
          </a:bodyPr>
          <a:lstStyle/>
          <a:p>
            <a:endParaRPr lang="en-IN" dirty="0"/>
          </a:p>
        </p:txBody>
      </p:sp>
      <p:sp>
        <p:nvSpPr>
          <p:cNvPr id="3" name="Content Placeholder 2"/>
          <p:cNvSpPr>
            <a:spLocks noGrp="1"/>
          </p:cNvSpPr>
          <p:nvPr>
            <p:ph idx="1"/>
          </p:nvPr>
        </p:nvSpPr>
        <p:spPr>
          <a:xfrm>
            <a:off x="457200" y="980728"/>
            <a:ext cx="8229600" cy="5544616"/>
          </a:xfrm>
        </p:spPr>
        <p:txBody>
          <a:bodyPr>
            <a:normAutofit fontScale="62500" lnSpcReduction="20000"/>
          </a:bodyPr>
          <a:lstStyle/>
          <a:p>
            <a:r>
              <a:rPr lang="en-US" dirty="0" smtClean="0"/>
              <a:t>CBIC vide </a:t>
            </a:r>
            <a:r>
              <a:rPr lang="en-US" b="1" i="1" dirty="0" smtClean="0"/>
              <a:t>Notification No. 09/2023–Central Tax dated March 31, 2023</a:t>
            </a:r>
          </a:p>
          <a:p>
            <a:endParaRPr lang="en-US" b="1" i="1" dirty="0" smtClean="0"/>
          </a:p>
          <a:p>
            <a:pPr marL="0" indent="0" algn="just">
              <a:buNone/>
            </a:pPr>
            <a:r>
              <a:rPr lang="en-US" b="1" dirty="0" smtClean="0">
                <a:latin typeface="Bookman Old Style" pitchFamily="18" charset="0"/>
              </a:rPr>
              <a:t>[</a:t>
            </a:r>
            <a:r>
              <a:rPr lang="en-US" b="1" dirty="0">
                <a:latin typeface="Bookman Old Style" pitchFamily="18" charset="0"/>
              </a:rPr>
              <a:t>Power of Government to extend time limit in special </a:t>
            </a:r>
            <a:r>
              <a:rPr lang="en-US" b="1" dirty="0" smtClean="0">
                <a:latin typeface="Bookman Old Style" pitchFamily="18" charset="0"/>
              </a:rPr>
              <a:t>circumstances</a:t>
            </a:r>
          </a:p>
          <a:p>
            <a:pPr algn="just"/>
            <a:endParaRPr lang="en-US" dirty="0">
              <a:latin typeface="Bookman Old Style" pitchFamily="18" charset="0"/>
            </a:endParaRPr>
          </a:p>
          <a:p>
            <a:pPr algn="just"/>
            <a:r>
              <a:rPr lang="en-US" dirty="0">
                <a:latin typeface="Bookman Old Style" pitchFamily="18" charset="0"/>
              </a:rPr>
              <a:t>168A. (1) Notwithstanding anything contained in this Act, the Government may, on the recommendations of the Council, by notification, extend the time limit specified in, or prescribed or notified under, this Act in respect of actions which cannot be completed of complied with due to </a:t>
            </a:r>
            <a:r>
              <a:rPr lang="en-US" b="1" i="1" dirty="0">
                <a:solidFill>
                  <a:srgbClr val="FF0000"/>
                </a:solidFill>
                <a:latin typeface="Bookman Old Style" pitchFamily="18" charset="0"/>
              </a:rPr>
              <a:t>force majeure.</a:t>
            </a:r>
            <a:endParaRPr lang="en-US" b="1" dirty="0">
              <a:solidFill>
                <a:srgbClr val="FF0000"/>
              </a:solidFill>
              <a:latin typeface="Bookman Old Style" pitchFamily="18" charset="0"/>
            </a:endParaRPr>
          </a:p>
          <a:p>
            <a:pPr algn="just"/>
            <a:r>
              <a:rPr lang="en-US" dirty="0">
                <a:latin typeface="Bookman Old Style" pitchFamily="18" charset="0"/>
              </a:rPr>
              <a:t>(2) The power to issue notification under sub-section (1) shall include the power to give retrospective effect to such notification from a date not earlier than the date of commencement of this Act.</a:t>
            </a:r>
          </a:p>
          <a:p>
            <a:pPr algn="just"/>
            <a:r>
              <a:rPr lang="en-US" i="1" dirty="0">
                <a:solidFill>
                  <a:srgbClr val="FF0000"/>
                </a:solidFill>
                <a:latin typeface="Bookman Old Style" pitchFamily="18" charset="0"/>
              </a:rPr>
              <a:t>Explanation</a:t>
            </a:r>
            <a:r>
              <a:rPr lang="en-US" dirty="0">
                <a:solidFill>
                  <a:srgbClr val="FF0000"/>
                </a:solidFill>
                <a:latin typeface="Bookman Old Style" pitchFamily="18" charset="0"/>
              </a:rPr>
              <a:t>.- For the purposes of this section, the expression “</a:t>
            </a:r>
            <a:r>
              <a:rPr lang="en-US" i="1" dirty="0">
                <a:solidFill>
                  <a:srgbClr val="FF0000"/>
                </a:solidFill>
                <a:latin typeface="Bookman Old Style" pitchFamily="18" charset="0"/>
              </a:rPr>
              <a:t>force majeure</a:t>
            </a:r>
            <a:r>
              <a:rPr lang="en-US" dirty="0">
                <a:solidFill>
                  <a:srgbClr val="FF0000"/>
                </a:solidFill>
                <a:latin typeface="Bookman Old Style" pitchFamily="18" charset="0"/>
              </a:rPr>
              <a:t>” means a case of war, epidemic, flood, drought, fire, cyclone, earthquake or any other calamity caused by nature or otherwise affecting the implementation of any of the provisions of this Act.</a:t>
            </a:r>
            <a:r>
              <a:rPr lang="en-US" b="1" dirty="0">
                <a:solidFill>
                  <a:srgbClr val="FF0000"/>
                </a:solidFill>
                <a:latin typeface="Bookman Old Style" pitchFamily="18" charset="0"/>
              </a:rPr>
              <a:t>]</a:t>
            </a:r>
            <a:endParaRPr lang="en-US" dirty="0">
              <a:solidFill>
                <a:srgbClr val="FF0000"/>
              </a:solidFill>
              <a:latin typeface="Bookman Old Style" pitchFamily="18" charset="0"/>
            </a:endParaRPr>
          </a:p>
          <a:p>
            <a:endParaRPr lang="en-IN" dirty="0"/>
          </a:p>
        </p:txBody>
      </p:sp>
    </p:spTree>
    <p:extLst>
      <p:ext uri="{BB962C8B-B14F-4D97-AF65-F5344CB8AC3E}">
        <p14:creationId xmlns:p14="http://schemas.microsoft.com/office/powerpoint/2010/main" val="38556640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en-US" dirty="0" smtClean="0"/>
              <a:t>Situation of SCN</a:t>
            </a: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82068380"/>
              </p:ext>
            </p:extLst>
          </p:nvPr>
        </p:nvGraphicFramePr>
        <p:xfrm>
          <a:off x="457200" y="1052738"/>
          <a:ext cx="8229599" cy="5031381"/>
        </p:xfrm>
        <a:graphic>
          <a:graphicData uri="http://schemas.openxmlformats.org/drawingml/2006/table">
            <a:tbl>
              <a:tblPr firstRow="1" firstCol="1" lastRow="1" lastCol="1" bandRow="1" bandCol="1">
                <a:tableStyleId>{5C22544A-7EE6-4342-B048-85BDC9FD1C3A}</a:tableStyleId>
              </a:tblPr>
              <a:tblGrid>
                <a:gridCol w="836127"/>
                <a:gridCol w="4890028"/>
                <a:gridCol w="2503444"/>
              </a:tblGrid>
              <a:tr h="502165">
                <a:tc>
                  <a:txBody>
                    <a:bodyPr/>
                    <a:lstStyle/>
                    <a:p>
                      <a:pPr marL="70485" marR="61595" algn="ctr">
                        <a:lnSpc>
                          <a:spcPct val="115000"/>
                        </a:lnSpc>
                        <a:spcBef>
                          <a:spcPts val="605"/>
                        </a:spcBef>
                        <a:spcAft>
                          <a:spcPts val="0"/>
                        </a:spcAft>
                      </a:pPr>
                      <a:r>
                        <a:rPr lang="en-US" sz="1200" dirty="0" err="1">
                          <a:effectLst/>
                        </a:rPr>
                        <a:t>S.No</a:t>
                      </a:r>
                      <a:endParaRPr lang="en-IN" sz="1100" dirty="0">
                        <a:effectLst/>
                        <a:latin typeface="Arial MT"/>
                        <a:ea typeface="Arial MT"/>
                        <a:cs typeface="Arial MT"/>
                      </a:endParaRPr>
                    </a:p>
                  </a:txBody>
                  <a:tcPr marL="0" marR="0" marT="0" marB="0"/>
                </a:tc>
                <a:tc>
                  <a:txBody>
                    <a:bodyPr/>
                    <a:lstStyle/>
                    <a:p>
                      <a:pPr marL="1007745" marR="1000760" algn="ctr">
                        <a:lnSpc>
                          <a:spcPct val="115000"/>
                        </a:lnSpc>
                        <a:spcBef>
                          <a:spcPts val="605"/>
                        </a:spcBef>
                        <a:spcAft>
                          <a:spcPts val="0"/>
                        </a:spcAft>
                      </a:pPr>
                      <a:r>
                        <a:rPr lang="en-US" sz="1200" dirty="0">
                          <a:effectLst/>
                        </a:rPr>
                        <a:t>Situations</a:t>
                      </a:r>
                      <a:endParaRPr lang="en-IN" sz="1100" dirty="0">
                        <a:effectLst/>
                        <a:latin typeface="Arial MT"/>
                        <a:ea typeface="Arial MT"/>
                        <a:cs typeface="Arial MT"/>
                      </a:endParaRPr>
                    </a:p>
                  </a:txBody>
                  <a:tcPr marL="0" marR="0" marT="0" marB="0"/>
                </a:tc>
                <a:tc>
                  <a:txBody>
                    <a:bodyPr/>
                    <a:lstStyle/>
                    <a:p>
                      <a:pPr marL="334010" marR="324485" algn="ctr">
                        <a:lnSpc>
                          <a:spcPct val="115000"/>
                        </a:lnSpc>
                        <a:spcBef>
                          <a:spcPts val="605"/>
                        </a:spcBef>
                        <a:spcAft>
                          <a:spcPts val="0"/>
                        </a:spcAft>
                      </a:pPr>
                      <a:r>
                        <a:rPr lang="en-US" sz="1200">
                          <a:effectLst/>
                        </a:rPr>
                        <a:t>Form</a:t>
                      </a:r>
                      <a:endParaRPr lang="en-IN" sz="1100">
                        <a:effectLst/>
                        <a:latin typeface="Arial MT"/>
                        <a:ea typeface="Arial MT"/>
                        <a:cs typeface="Arial MT"/>
                      </a:endParaRPr>
                    </a:p>
                  </a:txBody>
                  <a:tcPr marL="0" marR="0" marT="0" marB="0"/>
                </a:tc>
              </a:tr>
              <a:tr h="503250">
                <a:tc>
                  <a:txBody>
                    <a:bodyPr/>
                    <a:lstStyle/>
                    <a:p>
                      <a:pPr marL="5715" marR="0" algn="ctr">
                        <a:lnSpc>
                          <a:spcPct val="115000"/>
                        </a:lnSpc>
                        <a:spcBef>
                          <a:spcPts val="605"/>
                        </a:spcBef>
                        <a:spcAft>
                          <a:spcPts val="0"/>
                        </a:spcAft>
                      </a:pPr>
                      <a:r>
                        <a:rPr lang="en-US" sz="1200">
                          <a:effectLst/>
                        </a:rPr>
                        <a:t>1</a:t>
                      </a:r>
                      <a:endParaRPr lang="en-IN" sz="1100">
                        <a:effectLst/>
                        <a:latin typeface="Arial MT"/>
                        <a:ea typeface="Arial MT"/>
                        <a:cs typeface="Arial MT"/>
                      </a:endParaRPr>
                    </a:p>
                  </a:txBody>
                  <a:tcPr marL="0" marR="0" marT="0" marB="0"/>
                </a:tc>
                <a:tc>
                  <a:txBody>
                    <a:bodyPr/>
                    <a:lstStyle/>
                    <a:p>
                      <a:pPr marL="91440" marR="0">
                        <a:lnSpc>
                          <a:spcPct val="115000"/>
                        </a:lnSpc>
                        <a:spcBef>
                          <a:spcPts val="605"/>
                        </a:spcBef>
                        <a:spcAft>
                          <a:spcPts val="0"/>
                        </a:spcAft>
                      </a:pPr>
                      <a:r>
                        <a:rPr lang="en-US" sz="1200">
                          <a:effectLst/>
                        </a:rPr>
                        <a:t>Denial</a:t>
                      </a:r>
                      <a:r>
                        <a:rPr lang="en-US" sz="1200" spc="145">
                          <a:effectLst/>
                        </a:rPr>
                        <a:t> </a:t>
                      </a:r>
                      <a:r>
                        <a:rPr lang="en-US" sz="1200">
                          <a:effectLst/>
                        </a:rPr>
                        <a:t>of</a:t>
                      </a:r>
                      <a:r>
                        <a:rPr lang="en-US" sz="1200" spc="145">
                          <a:effectLst/>
                        </a:rPr>
                        <a:t> </a:t>
                      </a:r>
                      <a:r>
                        <a:rPr lang="en-US" sz="1200">
                          <a:effectLst/>
                        </a:rPr>
                        <a:t>option</a:t>
                      </a:r>
                      <a:r>
                        <a:rPr lang="en-US" sz="1200" spc="130">
                          <a:effectLst/>
                        </a:rPr>
                        <a:t> </a:t>
                      </a:r>
                      <a:r>
                        <a:rPr lang="en-US" sz="1200">
                          <a:effectLst/>
                        </a:rPr>
                        <a:t>to</a:t>
                      </a:r>
                      <a:r>
                        <a:rPr lang="en-US" sz="1200" spc="140">
                          <a:effectLst/>
                        </a:rPr>
                        <a:t> </a:t>
                      </a:r>
                      <a:r>
                        <a:rPr lang="en-US" sz="1200">
                          <a:effectLst/>
                        </a:rPr>
                        <a:t>pay</a:t>
                      </a:r>
                      <a:r>
                        <a:rPr lang="en-US" sz="1200" spc="140">
                          <a:effectLst/>
                        </a:rPr>
                        <a:t> </a:t>
                      </a:r>
                      <a:r>
                        <a:rPr lang="en-US" sz="1200">
                          <a:effectLst/>
                        </a:rPr>
                        <a:t>tax</a:t>
                      </a:r>
                      <a:r>
                        <a:rPr lang="en-US" sz="1200" spc="145">
                          <a:effectLst/>
                        </a:rPr>
                        <a:t> </a:t>
                      </a:r>
                      <a:r>
                        <a:rPr lang="en-US" sz="1200">
                          <a:effectLst/>
                        </a:rPr>
                        <a:t>under</a:t>
                      </a:r>
                      <a:r>
                        <a:rPr lang="en-US" sz="1200" spc="145">
                          <a:effectLst/>
                        </a:rPr>
                        <a:t> </a:t>
                      </a:r>
                      <a:r>
                        <a:rPr lang="en-US" sz="1200">
                          <a:effectLst/>
                        </a:rPr>
                        <a:t>Section</a:t>
                      </a:r>
                      <a:r>
                        <a:rPr lang="en-US" sz="1200" spc="140">
                          <a:effectLst/>
                        </a:rPr>
                        <a:t> </a:t>
                      </a:r>
                      <a:r>
                        <a:rPr lang="en-US" sz="1200">
                          <a:effectLst/>
                        </a:rPr>
                        <a:t>10</a:t>
                      </a:r>
                      <a:endParaRPr lang="en-IN" sz="1100">
                        <a:effectLst/>
                        <a:latin typeface="Arial MT"/>
                        <a:ea typeface="Arial MT"/>
                        <a:cs typeface="Arial MT"/>
                      </a:endParaRPr>
                    </a:p>
                  </a:txBody>
                  <a:tcPr marL="0" marR="0" marT="0" marB="0"/>
                </a:tc>
                <a:tc>
                  <a:txBody>
                    <a:bodyPr/>
                    <a:lstStyle/>
                    <a:p>
                      <a:pPr marL="91440" marR="0" algn="ctr">
                        <a:lnSpc>
                          <a:spcPct val="115000"/>
                        </a:lnSpc>
                        <a:spcBef>
                          <a:spcPts val="605"/>
                        </a:spcBef>
                        <a:spcAft>
                          <a:spcPts val="0"/>
                        </a:spcAft>
                      </a:pPr>
                      <a:r>
                        <a:rPr lang="en-US" sz="1200">
                          <a:effectLst/>
                        </a:rPr>
                        <a:t>GST-CMP-05</a:t>
                      </a:r>
                      <a:endParaRPr lang="en-IN" sz="1100">
                        <a:effectLst/>
                        <a:latin typeface="Arial MT"/>
                        <a:ea typeface="Arial MT"/>
                        <a:cs typeface="Arial MT"/>
                      </a:endParaRPr>
                    </a:p>
                  </a:txBody>
                  <a:tcPr marL="0" marR="0" marT="0" marB="0"/>
                </a:tc>
              </a:tr>
              <a:tr h="502165">
                <a:tc>
                  <a:txBody>
                    <a:bodyPr/>
                    <a:lstStyle/>
                    <a:p>
                      <a:pPr marL="5715" marR="0" algn="ctr">
                        <a:lnSpc>
                          <a:spcPct val="115000"/>
                        </a:lnSpc>
                        <a:spcBef>
                          <a:spcPts val="595"/>
                        </a:spcBef>
                        <a:spcAft>
                          <a:spcPts val="0"/>
                        </a:spcAft>
                      </a:pPr>
                      <a:r>
                        <a:rPr lang="en-US" sz="1200">
                          <a:effectLst/>
                        </a:rPr>
                        <a:t>2</a:t>
                      </a:r>
                      <a:endParaRPr lang="en-IN" sz="1100">
                        <a:effectLst/>
                        <a:latin typeface="Arial MT"/>
                        <a:ea typeface="Arial MT"/>
                        <a:cs typeface="Arial MT"/>
                      </a:endParaRPr>
                    </a:p>
                  </a:txBody>
                  <a:tcPr marL="0" marR="0" marT="0" marB="0"/>
                </a:tc>
                <a:tc>
                  <a:txBody>
                    <a:bodyPr/>
                    <a:lstStyle/>
                    <a:p>
                      <a:pPr marL="91440" marR="0">
                        <a:lnSpc>
                          <a:spcPct val="115000"/>
                        </a:lnSpc>
                        <a:spcBef>
                          <a:spcPts val="595"/>
                        </a:spcBef>
                        <a:spcAft>
                          <a:spcPts val="0"/>
                        </a:spcAft>
                      </a:pPr>
                      <a:r>
                        <a:rPr lang="en-US" sz="1200">
                          <a:effectLst/>
                        </a:rPr>
                        <a:t>For</a:t>
                      </a:r>
                      <a:r>
                        <a:rPr lang="en-US" sz="1200" spc="220">
                          <a:effectLst/>
                        </a:rPr>
                        <a:t> </a:t>
                      </a:r>
                      <a:r>
                        <a:rPr lang="en-US" sz="1200">
                          <a:effectLst/>
                        </a:rPr>
                        <a:t>cancellation</a:t>
                      </a:r>
                      <a:r>
                        <a:rPr lang="en-US" sz="1200" spc="220">
                          <a:effectLst/>
                        </a:rPr>
                        <a:t> </a:t>
                      </a:r>
                      <a:r>
                        <a:rPr lang="en-US" sz="1200">
                          <a:effectLst/>
                        </a:rPr>
                        <a:t>of</a:t>
                      </a:r>
                      <a:r>
                        <a:rPr lang="en-US" sz="1200" spc="230">
                          <a:effectLst/>
                        </a:rPr>
                        <a:t> </a:t>
                      </a:r>
                      <a:r>
                        <a:rPr lang="en-US" sz="1200">
                          <a:effectLst/>
                        </a:rPr>
                        <a:t>regular</a:t>
                      </a:r>
                      <a:r>
                        <a:rPr lang="en-US" sz="1200" spc="225">
                          <a:effectLst/>
                        </a:rPr>
                        <a:t> </a:t>
                      </a:r>
                      <a:r>
                        <a:rPr lang="en-US" sz="1200">
                          <a:effectLst/>
                        </a:rPr>
                        <a:t>registration</a:t>
                      </a:r>
                      <a:endParaRPr lang="en-IN" sz="1100">
                        <a:effectLst/>
                        <a:latin typeface="Arial MT"/>
                        <a:ea typeface="Arial MT"/>
                        <a:cs typeface="Arial MT"/>
                      </a:endParaRPr>
                    </a:p>
                  </a:txBody>
                  <a:tcPr marL="0" marR="0" marT="0" marB="0"/>
                </a:tc>
                <a:tc>
                  <a:txBody>
                    <a:bodyPr/>
                    <a:lstStyle/>
                    <a:p>
                      <a:pPr marL="91440" marR="0" algn="ctr">
                        <a:lnSpc>
                          <a:spcPct val="115000"/>
                        </a:lnSpc>
                        <a:spcBef>
                          <a:spcPts val="595"/>
                        </a:spcBef>
                        <a:spcAft>
                          <a:spcPts val="0"/>
                        </a:spcAft>
                      </a:pPr>
                      <a:r>
                        <a:rPr lang="en-US" sz="1200">
                          <a:effectLst/>
                        </a:rPr>
                        <a:t>GST-REG-17</a:t>
                      </a:r>
                      <a:endParaRPr lang="en-IN" sz="1100">
                        <a:effectLst/>
                        <a:latin typeface="Arial MT"/>
                        <a:ea typeface="Arial MT"/>
                        <a:cs typeface="Arial MT"/>
                      </a:endParaRPr>
                    </a:p>
                  </a:txBody>
                  <a:tcPr marL="0" marR="0" marT="0" marB="0"/>
                </a:tc>
              </a:tr>
              <a:tr h="508642">
                <a:tc>
                  <a:txBody>
                    <a:bodyPr/>
                    <a:lstStyle/>
                    <a:p>
                      <a:pPr marL="0" marR="0" algn="ctr">
                        <a:lnSpc>
                          <a:spcPct val="115000"/>
                        </a:lnSpc>
                        <a:spcBef>
                          <a:spcPts val="45"/>
                        </a:spcBef>
                        <a:spcAft>
                          <a:spcPts val="0"/>
                        </a:spcAft>
                      </a:pPr>
                      <a:r>
                        <a:rPr lang="en-US" sz="1100" dirty="0" smtClean="0">
                          <a:effectLst/>
                          <a:latin typeface="Arial MT"/>
                          <a:ea typeface="Arial MT"/>
                          <a:cs typeface="Arial MT"/>
                        </a:rPr>
                        <a:t>3</a:t>
                      </a:r>
                      <a:endParaRPr lang="en-IN" sz="1100" dirty="0">
                        <a:effectLst/>
                        <a:latin typeface="Arial MT"/>
                        <a:ea typeface="Arial MT"/>
                        <a:cs typeface="Arial MT"/>
                      </a:endParaRPr>
                    </a:p>
                  </a:txBody>
                  <a:tcPr marL="0" marR="0" marT="0" marB="0"/>
                </a:tc>
                <a:tc>
                  <a:txBody>
                    <a:bodyPr/>
                    <a:lstStyle/>
                    <a:p>
                      <a:pPr marL="90805" marR="81915">
                        <a:lnSpc>
                          <a:spcPct val="110000"/>
                        </a:lnSpc>
                        <a:spcBef>
                          <a:spcPts val="590"/>
                        </a:spcBef>
                        <a:spcAft>
                          <a:spcPts val="0"/>
                        </a:spcAft>
                      </a:pPr>
                      <a:r>
                        <a:rPr lang="en-US" sz="1200" dirty="0">
                          <a:effectLst/>
                        </a:rPr>
                        <a:t>For</a:t>
                      </a:r>
                      <a:r>
                        <a:rPr lang="en-US" sz="1200" spc="235" dirty="0">
                          <a:effectLst/>
                        </a:rPr>
                        <a:t> </a:t>
                      </a:r>
                      <a:r>
                        <a:rPr lang="en-US" sz="1200" dirty="0">
                          <a:effectLst/>
                        </a:rPr>
                        <a:t>rejection</a:t>
                      </a:r>
                      <a:r>
                        <a:rPr lang="en-US" sz="1200" spc="235" dirty="0">
                          <a:effectLst/>
                        </a:rPr>
                        <a:t> </a:t>
                      </a:r>
                      <a:r>
                        <a:rPr lang="en-US" sz="1200" dirty="0">
                          <a:effectLst/>
                        </a:rPr>
                        <a:t>of</a:t>
                      </a:r>
                      <a:r>
                        <a:rPr lang="en-US" sz="1200" spc="240" dirty="0">
                          <a:effectLst/>
                        </a:rPr>
                        <a:t> </a:t>
                      </a:r>
                      <a:r>
                        <a:rPr lang="en-US" sz="1200" dirty="0">
                          <a:effectLst/>
                        </a:rPr>
                        <a:t>application</a:t>
                      </a:r>
                      <a:r>
                        <a:rPr lang="en-US" sz="1200" spc="235" dirty="0">
                          <a:effectLst/>
                        </a:rPr>
                        <a:t> </a:t>
                      </a:r>
                      <a:r>
                        <a:rPr lang="en-US" sz="1200" dirty="0">
                          <a:effectLst/>
                        </a:rPr>
                        <a:t>for</a:t>
                      </a:r>
                      <a:r>
                        <a:rPr lang="en-US" sz="1200" spc="235" dirty="0">
                          <a:effectLst/>
                        </a:rPr>
                        <a:t> </a:t>
                      </a:r>
                      <a:r>
                        <a:rPr lang="en-US" sz="1200" dirty="0">
                          <a:effectLst/>
                        </a:rPr>
                        <a:t>revocation</a:t>
                      </a:r>
                      <a:r>
                        <a:rPr lang="en-US" sz="1200" spc="235" dirty="0">
                          <a:effectLst/>
                        </a:rPr>
                        <a:t> </a:t>
                      </a:r>
                      <a:r>
                        <a:rPr lang="en-US" sz="1200" dirty="0">
                          <a:effectLst/>
                        </a:rPr>
                        <a:t>of</a:t>
                      </a:r>
                      <a:r>
                        <a:rPr lang="en-US" sz="1200" spc="-245" dirty="0">
                          <a:effectLst/>
                        </a:rPr>
                        <a:t> </a:t>
                      </a:r>
                      <a:r>
                        <a:rPr lang="en-US" sz="1200" dirty="0">
                          <a:effectLst/>
                        </a:rPr>
                        <a:t>cancellation</a:t>
                      </a:r>
                      <a:r>
                        <a:rPr lang="en-US" sz="1200" spc="-5" dirty="0">
                          <a:effectLst/>
                        </a:rPr>
                        <a:t> </a:t>
                      </a:r>
                      <a:r>
                        <a:rPr lang="en-US" sz="1200" dirty="0">
                          <a:effectLst/>
                        </a:rPr>
                        <a:t>of</a:t>
                      </a:r>
                      <a:r>
                        <a:rPr lang="en-US" sz="1200" spc="5" dirty="0">
                          <a:effectLst/>
                        </a:rPr>
                        <a:t> </a:t>
                      </a:r>
                      <a:r>
                        <a:rPr lang="en-US" sz="1200" dirty="0">
                          <a:effectLst/>
                        </a:rPr>
                        <a:t>registration</a:t>
                      </a:r>
                      <a:endParaRPr lang="en-IN" sz="1100" dirty="0">
                        <a:effectLst/>
                        <a:latin typeface="Arial MT"/>
                        <a:ea typeface="Arial MT"/>
                        <a:cs typeface="Arial MT"/>
                      </a:endParaRPr>
                    </a:p>
                  </a:txBody>
                  <a:tcPr marL="0" marR="0" marT="0" marB="0"/>
                </a:tc>
                <a:tc>
                  <a:txBody>
                    <a:bodyPr/>
                    <a:lstStyle/>
                    <a:p>
                      <a:pPr marL="91440" marR="0" algn="ctr">
                        <a:lnSpc>
                          <a:spcPct val="115000"/>
                        </a:lnSpc>
                        <a:spcBef>
                          <a:spcPts val="0"/>
                        </a:spcBef>
                        <a:spcAft>
                          <a:spcPts val="0"/>
                        </a:spcAft>
                      </a:pPr>
                      <a:r>
                        <a:rPr lang="en-US" sz="1200" dirty="0" smtClean="0">
                          <a:effectLst/>
                        </a:rPr>
                        <a:t>GST-REG-23</a:t>
                      </a:r>
                      <a:endParaRPr lang="en-IN" sz="1100" dirty="0">
                        <a:effectLst/>
                        <a:latin typeface="Arial MT"/>
                        <a:ea typeface="Arial MT"/>
                        <a:cs typeface="Arial MT"/>
                      </a:endParaRPr>
                    </a:p>
                  </a:txBody>
                  <a:tcPr marL="0" marR="0" marT="0" marB="0"/>
                </a:tc>
              </a:tr>
              <a:tr h="502165">
                <a:tc>
                  <a:txBody>
                    <a:bodyPr/>
                    <a:lstStyle/>
                    <a:p>
                      <a:pPr marL="5715" marR="0" algn="ctr">
                        <a:lnSpc>
                          <a:spcPct val="115000"/>
                        </a:lnSpc>
                        <a:spcBef>
                          <a:spcPts val="605"/>
                        </a:spcBef>
                        <a:spcAft>
                          <a:spcPts val="0"/>
                        </a:spcAft>
                      </a:pPr>
                      <a:r>
                        <a:rPr lang="en-US" sz="1200">
                          <a:effectLst/>
                        </a:rPr>
                        <a:t>4</a:t>
                      </a:r>
                      <a:endParaRPr lang="en-IN" sz="1100">
                        <a:effectLst/>
                        <a:latin typeface="Arial MT"/>
                        <a:ea typeface="Arial MT"/>
                        <a:cs typeface="Arial MT"/>
                      </a:endParaRPr>
                    </a:p>
                  </a:txBody>
                  <a:tcPr marL="0" marR="0" marT="0" marB="0"/>
                </a:tc>
                <a:tc>
                  <a:txBody>
                    <a:bodyPr/>
                    <a:lstStyle/>
                    <a:p>
                      <a:pPr marL="90805" marR="0">
                        <a:lnSpc>
                          <a:spcPct val="115000"/>
                        </a:lnSpc>
                        <a:spcBef>
                          <a:spcPts val="605"/>
                        </a:spcBef>
                        <a:spcAft>
                          <a:spcPts val="0"/>
                        </a:spcAft>
                      </a:pPr>
                      <a:r>
                        <a:rPr lang="en-US" sz="1200">
                          <a:effectLst/>
                        </a:rPr>
                        <a:t>For</a:t>
                      </a:r>
                      <a:r>
                        <a:rPr lang="en-US" sz="1200" spc="240">
                          <a:effectLst/>
                        </a:rPr>
                        <a:t> </a:t>
                      </a:r>
                      <a:r>
                        <a:rPr lang="en-US" sz="1200">
                          <a:effectLst/>
                        </a:rPr>
                        <a:t>cancellation  of</a:t>
                      </a:r>
                      <a:r>
                        <a:rPr lang="en-US" sz="1200" spc="190">
                          <a:effectLst/>
                        </a:rPr>
                        <a:t> </a:t>
                      </a:r>
                      <a:r>
                        <a:rPr lang="en-US" sz="1200">
                          <a:effectLst/>
                        </a:rPr>
                        <a:t>provisional  registration</a:t>
                      </a:r>
                      <a:endParaRPr lang="en-IN" sz="1100">
                        <a:effectLst/>
                        <a:latin typeface="Arial MT"/>
                        <a:ea typeface="Arial MT"/>
                        <a:cs typeface="Arial MT"/>
                      </a:endParaRPr>
                    </a:p>
                  </a:txBody>
                  <a:tcPr marL="0" marR="0" marT="0" marB="0"/>
                </a:tc>
                <a:tc>
                  <a:txBody>
                    <a:bodyPr/>
                    <a:lstStyle/>
                    <a:p>
                      <a:pPr marL="91440" marR="0" algn="ctr">
                        <a:lnSpc>
                          <a:spcPct val="115000"/>
                        </a:lnSpc>
                        <a:spcBef>
                          <a:spcPts val="605"/>
                        </a:spcBef>
                        <a:spcAft>
                          <a:spcPts val="0"/>
                        </a:spcAft>
                      </a:pPr>
                      <a:r>
                        <a:rPr lang="en-US" sz="1200">
                          <a:effectLst/>
                        </a:rPr>
                        <a:t>GST-REG-27</a:t>
                      </a:r>
                      <a:endParaRPr lang="en-IN" sz="1100">
                        <a:effectLst/>
                        <a:latin typeface="Arial MT"/>
                        <a:ea typeface="Arial MT"/>
                        <a:cs typeface="Arial MT"/>
                      </a:endParaRPr>
                    </a:p>
                  </a:txBody>
                  <a:tcPr marL="0" marR="0" marT="0" marB="0"/>
                </a:tc>
              </a:tr>
              <a:tr h="504334">
                <a:tc>
                  <a:txBody>
                    <a:bodyPr/>
                    <a:lstStyle/>
                    <a:p>
                      <a:pPr marL="5715" marR="0" algn="ctr">
                        <a:lnSpc>
                          <a:spcPct val="115000"/>
                        </a:lnSpc>
                        <a:spcBef>
                          <a:spcPts val="605"/>
                        </a:spcBef>
                        <a:spcAft>
                          <a:spcPts val="0"/>
                        </a:spcAft>
                      </a:pPr>
                      <a:r>
                        <a:rPr lang="en-US" sz="1200">
                          <a:effectLst/>
                        </a:rPr>
                        <a:t>5</a:t>
                      </a:r>
                      <a:endParaRPr lang="en-IN" sz="1100">
                        <a:effectLst/>
                        <a:latin typeface="Arial MT"/>
                        <a:ea typeface="Arial MT"/>
                        <a:cs typeface="Arial MT"/>
                      </a:endParaRPr>
                    </a:p>
                  </a:txBody>
                  <a:tcPr marL="0" marR="0" marT="0" marB="0"/>
                </a:tc>
                <a:tc>
                  <a:txBody>
                    <a:bodyPr/>
                    <a:lstStyle/>
                    <a:p>
                      <a:pPr marL="91440" marR="0">
                        <a:lnSpc>
                          <a:spcPct val="115000"/>
                        </a:lnSpc>
                        <a:spcBef>
                          <a:spcPts val="605"/>
                        </a:spcBef>
                        <a:spcAft>
                          <a:spcPts val="0"/>
                        </a:spcAft>
                      </a:pPr>
                      <a:r>
                        <a:rPr lang="en-US" sz="1200" dirty="0">
                          <a:effectLst/>
                        </a:rPr>
                        <a:t>For</a:t>
                      </a:r>
                      <a:r>
                        <a:rPr lang="en-US" sz="1200" spc="230" dirty="0">
                          <a:effectLst/>
                        </a:rPr>
                        <a:t> </a:t>
                      </a:r>
                      <a:r>
                        <a:rPr lang="en-US" sz="1200" dirty="0">
                          <a:effectLst/>
                        </a:rPr>
                        <a:t>disqualification</a:t>
                      </a:r>
                      <a:r>
                        <a:rPr lang="en-US" sz="1200" spc="225" dirty="0">
                          <a:effectLst/>
                        </a:rPr>
                        <a:t> </a:t>
                      </a:r>
                      <a:r>
                        <a:rPr lang="en-US" sz="1200" dirty="0">
                          <a:effectLst/>
                        </a:rPr>
                        <a:t>of</a:t>
                      </a:r>
                      <a:r>
                        <a:rPr lang="en-US" sz="1200" spc="220" dirty="0">
                          <a:effectLst/>
                        </a:rPr>
                        <a:t> </a:t>
                      </a:r>
                      <a:r>
                        <a:rPr lang="en-US" sz="1200" dirty="0">
                          <a:effectLst/>
                        </a:rPr>
                        <a:t>GST</a:t>
                      </a:r>
                      <a:r>
                        <a:rPr lang="en-US" sz="1200" spc="230" dirty="0">
                          <a:effectLst/>
                        </a:rPr>
                        <a:t> </a:t>
                      </a:r>
                      <a:r>
                        <a:rPr lang="en-US" sz="1200" dirty="0">
                          <a:effectLst/>
                        </a:rPr>
                        <a:t>Practitioner</a:t>
                      </a:r>
                      <a:endParaRPr lang="en-IN" sz="1100" dirty="0">
                        <a:effectLst/>
                        <a:latin typeface="Arial MT"/>
                        <a:ea typeface="Arial MT"/>
                        <a:cs typeface="Arial MT"/>
                      </a:endParaRPr>
                    </a:p>
                  </a:txBody>
                  <a:tcPr marL="0" marR="0" marT="0" marB="0"/>
                </a:tc>
                <a:tc>
                  <a:txBody>
                    <a:bodyPr/>
                    <a:lstStyle/>
                    <a:p>
                      <a:pPr marL="92075" marR="0" algn="ctr">
                        <a:lnSpc>
                          <a:spcPct val="115000"/>
                        </a:lnSpc>
                        <a:spcBef>
                          <a:spcPts val="605"/>
                        </a:spcBef>
                        <a:spcAft>
                          <a:spcPts val="0"/>
                        </a:spcAft>
                      </a:pPr>
                      <a:r>
                        <a:rPr lang="en-US" sz="1200">
                          <a:effectLst/>
                        </a:rPr>
                        <a:t>GST-PCT-03</a:t>
                      </a:r>
                      <a:endParaRPr lang="en-IN" sz="1100">
                        <a:effectLst/>
                        <a:latin typeface="Arial MT"/>
                        <a:ea typeface="Arial MT"/>
                        <a:cs typeface="Arial MT"/>
                      </a:endParaRPr>
                    </a:p>
                  </a:txBody>
                  <a:tcPr marL="0" marR="0" marT="0" marB="0"/>
                </a:tc>
              </a:tr>
              <a:tr h="502165">
                <a:tc>
                  <a:txBody>
                    <a:bodyPr/>
                    <a:lstStyle/>
                    <a:p>
                      <a:pPr marL="5715" marR="0" algn="ctr">
                        <a:lnSpc>
                          <a:spcPct val="115000"/>
                        </a:lnSpc>
                        <a:spcBef>
                          <a:spcPts val="595"/>
                        </a:spcBef>
                        <a:spcAft>
                          <a:spcPts val="0"/>
                        </a:spcAft>
                      </a:pPr>
                      <a:r>
                        <a:rPr lang="en-US" sz="1200">
                          <a:effectLst/>
                        </a:rPr>
                        <a:t>6</a:t>
                      </a:r>
                      <a:endParaRPr lang="en-IN" sz="1100">
                        <a:effectLst/>
                        <a:latin typeface="Arial MT"/>
                        <a:ea typeface="Arial MT"/>
                        <a:cs typeface="Arial MT"/>
                      </a:endParaRPr>
                    </a:p>
                  </a:txBody>
                  <a:tcPr marL="0" marR="0" marT="0" marB="0"/>
                </a:tc>
                <a:tc>
                  <a:txBody>
                    <a:bodyPr/>
                    <a:lstStyle/>
                    <a:p>
                      <a:pPr marL="90805" marR="0">
                        <a:lnSpc>
                          <a:spcPct val="115000"/>
                        </a:lnSpc>
                        <a:spcBef>
                          <a:spcPts val="595"/>
                        </a:spcBef>
                        <a:spcAft>
                          <a:spcPts val="0"/>
                        </a:spcAft>
                      </a:pPr>
                      <a:r>
                        <a:rPr lang="en-US" sz="1200">
                          <a:effectLst/>
                        </a:rPr>
                        <a:t>Rejection</a:t>
                      </a:r>
                      <a:r>
                        <a:rPr lang="en-US" sz="1200" spc="180">
                          <a:effectLst/>
                        </a:rPr>
                        <a:t> </a:t>
                      </a:r>
                      <a:r>
                        <a:rPr lang="en-US" sz="1200">
                          <a:effectLst/>
                        </a:rPr>
                        <a:t>of</a:t>
                      </a:r>
                      <a:r>
                        <a:rPr lang="en-US" sz="1200" spc="175">
                          <a:effectLst/>
                        </a:rPr>
                        <a:t> </a:t>
                      </a:r>
                      <a:r>
                        <a:rPr lang="en-US" sz="1200">
                          <a:effectLst/>
                        </a:rPr>
                        <a:t>refund</a:t>
                      </a:r>
                      <a:r>
                        <a:rPr lang="en-US" sz="1200" spc="180">
                          <a:effectLst/>
                        </a:rPr>
                        <a:t> </a:t>
                      </a:r>
                      <a:r>
                        <a:rPr lang="en-US" sz="1200">
                          <a:effectLst/>
                        </a:rPr>
                        <a:t>claim (Rule  92(3))</a:t>
                      </a:r>
                      <a:endParaRPr lang="en-IN" sz="1100">
                        <a:effectLst/>
                        <a:latin typeface="Arial MT"/>
                        <a:ea typeface="Arial MT"/>
                        <a:cs typeface="Arial MT"/>
                      </a:endParaRPr>
                    </a:p>
                  </a:txBody>
                  <a:tcPr marL="0" marR="0" marT="0" marB="0"/>
                </a:tc>
                <a:tc>
                  <a:txBody>
                    <a:bodyPr/>
                    <a:lstStyle/>
                    <a:p>
                      <a:pPr marL="90805" marR="0" algn="ctr">
                        <a:lnSpc>
                          <a:spcPct val="115000"/>
                        </a:lnSpc>
                        <a:spcBef>
                          <a:spcPts val="595"/>
                        </a:spcBef>
                        <a:spcAft>
                          <a:spcPts val="0"/>
                        </a:spcAft>
                      </a:pPr>
                      <a:r>
                        <a:rPr lang="en-US" sz="1200">
                          <a:effectLst/>
                        </a:rPr>
                        <a:t>GST-REF-08</a:t>
                      </a:r>
                      <a:endParaRPr lang="en-IN" sz="1100">
                        <a:effectLst/>
                        <a:latin typeface="Arial MT"/>
                        <a:ea typeface="Arial MT"/>
                        <a:cs typeface="Arial MT"/>
                      </a:endParaRPr>
                    </a:p>
                  </a:txBody>
                  <a:tcPr marL="0" marR="0" marT="0" marB="0"/>
                </a:tc>
              </a:tr>
              <a:tr h="502165">
                <a:tc>
                  <a:txBody>
                    <a:bodyPr/>
                    <a:lstStyle/>
                    <a:p>
                      <a:pPr marL="5715" marR="0" algn="ctr">
                        <a:lnSpc>
                          <a:spcPct val="115000"/>
                        </a:lnSpc>
                        <a:spcBef>
                          <a:spcPts val="595"/>
                        </a:spcBef>
                        <a:spcAft>
                          <a:spcPts val="0"/>
                        </a:spcAft>
                      </a:pPr>
                      <a:r>
                        <a:rPr lang="en-US" sz="1200">
                          <a:effectLst/>
                        </a:rPr>
                        <a:t>7</a:t>
                      </a:r>
                      <a:endParaRPr lang="en-IN" sz="1100">
                        <a:effectLst/>
                        <a:latin typeface="Arial MT"/>
                        <a:ea typeface="Arial MT"/>
                        <a:cs typeface="Arial MT"/>
                      </a:endParaRPr>
                    </a:p>
                  </a:txBody>
                  <a:tcPr marL="0" marR="0" marT="0" marB="0"/>
                </a:tc>
                <a:tc>
                  <a:txBody>
                    <a:bodyPr/>
                    <a:lstStyle/>
                    <a:p>
                      <a:pPr marL="90805" marR="0">
                        <a:lnSpc>
                          <a:spcPct val="115000"/>
                        </a:lnSpc>
                        <a:spcBef>
                          <a:spcPts val="595"/>
                        </a:spcBef>
                        <a:spcAft>
                          <a:spcPts val="0"/>
                        </a:spcAft>
                      </a:pPr>
                      <a:r>
                        <a:rPr lang="en-US" sz="1200">
                          <a:effectLst/>
                        </a:rPr>
                        <a:t>Assessment</a:t>
                      </a:r>
                      <a:r>
                        <a:rPr lang="en-US" sz="1200" spc="205">
                          <a:effectLst/>
                        </a:rPr>
                        <a:t> </a:t>
                      </a:r>
                      <a:r>
                        <a:rPr lang="en-US" sz="1200">
                          <a:effectLst/>
                        </a:rPr>
                        <a:t>under</a:t>
                      </a:r>
                      <a:r>
                        <a:rPr lang="en-US" sz="1200" spc="205">
                          <a:effectLst/>
                        </a:rPr>
                        <a:t> </a:t>
                      </a:r>
                      <a:r>
                        <a:rPr lang="en-US" sz="1200">
                          <a:effectLst/>
                        </a:rPr>
                        <a:t>Section</a:t>
                      </a:r>
                      <a:r>
                        <a:rPr lang="en-US" sz="1200" spc="195">
                          <a:effectLst/>
                        </a:rPr>
                        <a:t> </a:t>
                      </a:r>
                      <a:r>
                        <a:rPr lang="en-US" sz="1200">
                          <a:effectLst/>
                        </a:rPr>
                        <a:t>63</a:t>
                      </a:r>
                      <a:endParaRPr lang="en-IN" sz="1100">
                        <a:effectLst/>
                        <a:latin typeface="Arial MT"/>
                        <a:ea typeface="Arial MT"/>
                        <a:cs typeface="Arial MT"/>
                      </a:endParaRPr>
                    </a:p>
                  </a:txBody>
                  <a:tcPr marL="0" marR="0" marT="0" marB="0"/>
                </a:tc>
                <a:tc>
                  <a:txBody>
                    <a:bodyPr/>
                    <a:lstStyle/>
                    <a:p>
                      <a:pPr marL="91440" marR="0" algn="ctr">
                        <a:lnSpc>
                          <a:spcPct val="115000"/>
                        </a:lnSpc>
                        <a:spcBef>
                          <a:spcPts val="595"/>
                        </a:spcBef>
                        <a:spcAft>
                          <a:spcPts val="0"/>
                        </a:spcAft>
                      </a:pPr>
                      <a:r>
                        <a:rPr lang="en-US" sz="1200">
                          <a:effectLst/>
                        </a:rPr>
                        <a:t>GST-ASMT-14</a:t>
                      </a:r>
                      <a:endParaRPr lang="en-IN" sz="1100">
                        <a:effectLst/>
                        <a:latin typeface="Arial MT"/>
                        <a:ea typeface="Arial MT"/>
                        <a:cs typeface="Arial MT"/>
                      </a:endParaRPr>
                    </a:p>
                  </a:txBody>
                  <a:tcPr marL="0" marR="0" marT="0" marB="0"/>
                </a:tc>
              </a:tr>
              <a:tr h="502165">
                <a:tc>
                  <a:txBody>
                    <a:bodyPr/>
                    <a:lstStyle/>
                    <a:p>
                      <a:pPr marL="5715" marR="0" algn="ctr">
                        <a:lnSpc>
                          <a:spcPct val="115000"/>
                        </a:lnSpc>
                        <a:spcBef>
                          <a:spcPts val="595"/>
                        </a:spcBef>
                        <a:spcAft>
                          <a:spcPts val="0"/>
                        </a:spcAft>
                      </a:pPr>
                      <a:r>
                        <a:rPr lang="en-US" sz="1200">
                          <a:effectLst/>
                        </a:rPr>
                        <a:t>8</a:t>
                      </a:r>
                      <a:endParaRPr lang="en-IN" sz="1100">
                        <a:effectLst/>
                        <a:latin typeface="Arial MT"/>
                        <a:ea typeface="Arial MT"/>
                        <a:cs typeface="Arial MT"/>
                      </a:endParaRPr>
                    </a:p>
                  </a:txBody>
                  <a:tcPr marL="0" marR="0" marT="0" marB="0"/>
                </a:tc>
                <a:tc>
                  <a:txBody>
                    <a:bodyPr/>
                    <a:lstStyle/>
                    <a:p>
                      <a:pPr marL="90805" marR="0">
                        <a:lnSpc>
                          <a:spcPct val="115000"/>
                        </a:lnSpc>
                        <a:spcBef>
                          <a:spcPts val="595"/>
                        </a:spcBef>
                        <a:spcAft>
                          <a:spcPts val="0"/>
                        </a:spcAft>
                      </a:pPr>
                      <a:r>
                        <a:rPr lang="en-US" sz="1200">
                          <a:effectLst/>
                        </a:rPr>
                        <a:t>Show</a:t>
                      </a:r>
                      <a:r>
                        <a:rPr lang="en-US" sz="1200" spc="175">
                          <a:effectLst/>
                        </a:rPr>
                        <a:t> </a:t>
                      </a:r>
                      <a:r>
                        <a:rPr lang="en-US" sz="1200">
                          <a:effectLst/>
                        </a:rPr>
                        <a:t>cause</a:t>
                      </a:r>
                      <a:r>
                        <a:rPr lang="en-US" sz="1200" spc="165">
                          <a:effectLst/>
                        </a:rPr>
                        <a:t> </a:t>
                      </a:r>
                      <a:r>
                        <a:rPr lang="en-US" sz="1200">
                          <a:effectLst/>
                        </a:rPr>
                        <a:t>notice</a:t>
                      </a:r>
                      <a:r>
                        <a:rPr lang="en-US" sz="1200" spc="170">
                          <a:effectLst/>
                        </a:rPr>
                        <a:t> </a:t>
                      </a:r>
                      <a:r>
                        <a:rPr lang="en-US" sz="1200">
                          <a:effectLst/>
                        </a:rPr>
                        <a:t>under</a:t>
                      </a:r>
                      <a:r>
                        <a:rPr lang="en-US" sz="1200" spc="165">
                          <a:effectLst/>
                        </a:rPr>
                        <a:t> </a:t>
                      </a:r>
                      <a:r>
                        <a:rPr lang="en-US" sz="1200">
                          <a:effectLst/>
                        </a:rPr>
                        <a:t>Section</a:t>
                      </a:r>
                      <a:r>
                        <a:rPr lang="en-US" sz="1200" spc="170">
                          <a:effectLst/>
                        </a:rPr>
                        <a:t> </a:t>
                      </a:r>
                      <a:r>
                        <a:rPr lang="en-US" sz="1200">
                          <a:effectLst/>
                        </a:rPr>
                        <a:t>73</a:t>
                      </a:r>
                      <a:endParaRPr lang="en-IN" sz="1100">
                        <a:effectLst/>
                        <a:latin typeface="Arial MT"/>
                        <a:ea typeface="Arial MT"/>
                        <a:cs typeface="Arial MT"/>
                      </a:endParaRPr>
                    </a:p>
                  </a:txBody>
                  <a:tcPr marL="0" marR="0" marT="0" marB="0"/>
                </a:tc>
                <a:tc>
                  <a:txBody>
                    <a:bodyPr/>
                    <a:lstStyle/>
                    <a:p>
                      <a:pPr marL="0" marR="0" algn="ctr">
                        <a:lnSpc>
                          <a:spcPct val="115000"/>
                        </a:lnSpc>
                        <a:spcBef>
                          <a:spcPts val="0"/>
                        </a:spcBef>
                        <a:spcAft>
                          <a:spcPts val="0"/>
                        </a:spcAft>
                      </a:pPr>
                      <a:r>
                        <a:rPr lang="en-US" sz="1200">
                          <a:effectLst/>
                        </a:rPr>
                        <a:t>DRC 01A /DRC 01</a:t>
                      </a:r>
                      <a:endParaRPr lang="en-IN" sz="1100">
                        <a:effectLst/>
                        <a:latin typeface="Arial MT"/>
                        <a:ea typeface="Arial MT"/>
                        <a:cs typeface="Arial MT"/>
                      </a:endParaRPr>
                    </a:p>
                  </a:txBody>
                  <a:tcPr marL="0" marR="0" marT="0" marB="0"/>
                </a:tc>
              </a:tr>
              <a:tr h="502165">
                <a:tc>
                  <a:txBody>
                    <a:bodyPr/>
                    <a:lstStyle/>
                    <a:p>
                      <a:pPr marL="5715" marR="0" algn="ctr">
                        <a:lnSpc>
                          <a:spcPct val="115000"/>
                        </a:lnSpc>
                        <a:spcBef>
                          <a:spcPts val="605"/>
                        </a:spcBef>
                        <a:spcAft>
                          <a:spcPts val="0"/>
                        </a:spcAft>
                      </a:pPr>
                      <a:r>
                        <a:rPr lang="en-US" sz="1200" dirty="0">
                          <a:effectLst/>
                        </a:rPr>
                        <a:t>9</a:t>
                      </a:r>
                      <a:endParaRPr lang="en-IN" sz="1100" dirty="0">
                        <a:effectLst/>
                        <a:latin typeface="Arial MT"/>
                        <a:ea typeface="Arial MT"/>
                        <a:cs typeface="Arial MT"/>
                      </a:endParaRPr>
                    </a:p>
                  </a:txBody>
                  <a:tcPr marL="0" marR="0" marT="0" marB="0"/>
                </a:tc>
                <a:tc>
                  <a:txBody>
                    <a:bodyPr/>
                    <a:lstStyle/>
                    <a:p>
                      <a:pPr marL="90805" marR="0">
                        <a:lnSpc>
                          <a:spcPct val="115000"/>
                        </a:lnSpc>
                        <a:spcBef>
                          <a:spcPts val="605"/>
                        </a:spcBef>
                        <a:spcAft>
                          <a:spcPts val="0"/>
                        </a:spcAft>
                      </a:pPr>
                      <a:r>
                        <a:rPr lang="en-US" sz="1200" dirty="0">
                          <a:effectLst/>
                        </a:rPr>
                        <a:t>Show</a:t>
                      </a:r>
                      <a:r>
                        <a:rPr lang="en-US" sz="1200" spc="175" dirty="0">
                          <a:effectLst/>
                        </a:rPr>
                        <a:t> </a:t>
                      </a:r>
                      <a:r>
                        <a:rPr lang="en-US" sz="1200" dirty="0">
                          <a:effectLst/>
                        </a:rPr>
                        <a:t>cause</a:t>
                      </a:r>
                      <a:r>
                        <a:rPr lang="en-US" sz="1200" spc="165" dirty="0">
                          <a:effectLst/>
                        </a:rPr>
                        <a:t> </a:t>
                      </a:r>
                      <a:r>
                        <a:rPr lang="en-US" sz="1200" dirty="0">
                          <a:effectLst/>
                        </a:rPr>
                        <a:t>notice</a:t>
                      </a:r>
                      <a:r>
                        <a:rPr lang="en-US" sz="1200" spc="170" dirty="0">
                          <a:effectLst/>
                        </a:rPr>
                        <a:t> </a:t>
                      </a:r>
                      <a:r>
                        <a:rPr lang="en-US" sz="1200" dirty="0">
                          <a:effectLst/>
                        </a:rPr>
                        <a:t>under</a:t>
                      </a:r>
                      <a:r>
                        <a:rPr lang="en-US" sz="1200" spc="165" dirty="0">
                          <a:effectLst/>
                        </a:rPr>
                        <a:t> </a:t>
                      </a:r>
                      <a:r>
                        <a:rPr lang="en-US" sz="1200" dirty="0">
                          <a:effectLst/>
                        </a:rPr>
                        <a:t>Section</a:t>
                      </a:r>
                      <a:r>
                        <a:rPr lang="en-US" sz="1200" spc="170" dirty="0">
                          <a:effectLst/>
                        </a:rPr>
                        <a:t> </a:t>
                      </a:r>
                      <a:r>
                        <a:rPr lang="en-US" sz="1200" dirty="0">
                          <a:effectLst/>
                        </a:rPr>
                        <a:t>74</a:t>
                      </a:r>
                      <a:endParaRPr lang="en-IN" sz="1100" dirty="0">
                        <a:effectLst/>
                        <a:latin typeface="Arial MT"/>
                        <a:ea typeface="Arial MT"/>
                        <a:cs typeface="Arial MT"/>
                      </a:endParaRPr>
                    </a:p>
                  </a:txBody>
                  <a:tcPr marL="0" marR="0" marT="0" marB="0"/>
                </a:tc>
                <a:tc>
                  <a:txBody>
                    <a:bodyPr/>
                    <a:lstStyle/>
                    <a:p>
                      <a:pPr marL="0" marR="0" algn="ctr">
                        <a:lnSpc>
                          <a:spcPct val="115000"/>
                        </a:lnSpc>
                        <a:spcBef>
                          <a:spcPts val="0"/>
                        </a:spcBef>
                        <a:spcAft>
                          <a:spcPts val="0"/>
                        </a:spcAft>
                      </a:pPr>
                      <a:r>
                        <a:rPr lang="en-US" sz="1200" dirty="0">
                          <a:effectLst/>
                        </a:rPr>
                        <a:t>DRC 01A /DRC 01</a:t>
                      </a:r>
                      <a:endParaRPr lang="en-IN" sz="1100" dirty="0">
                        <a:effectLst/>
                        <a:latin typeface="Arial MT"/>
                        <a:ea typeface="Arial MT"/>
                        <a:cs typeface="Arial MT"/>
                      </a:endParaRPr>
                    </a:p>
                  </a:txBody>
                  <a:tcPr marL="0" marR="0" marT="0" marB="0"/>
                </a:tc>
              </a:tr>
            </a:tbl>
          </a:graphicData>
        </a:graphic>
      </p:graphicFrame>
    </p:spTree>
    <p:extLst>
      <p:ext uri="{BB962C8B-B14F-4D97-AF65-F5344CB8AC3E}">
        <p14:creationId xmlns:p14="http://schemas.microsoft.com/office/powerpoint/2010/main" val="16095690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spTree>
    <p:extLst>
      <p:ext uri="{BB962C8B-B14F-4D97-AF65-F5344CB8AC3E}">
        <p14:creationId xmlns:p14="http://schemas.microsoft.com/office/powerpoint/2010/main" val="16551309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spTree>
    <p:extLst>
      <p:ext uri="{BB962C8B-B14F-4D97-AF65-F5344CB8AC3E}">
        <p14:creationId xmlns:p14="http://schemas.microsoft.com/office/powerpoint/2010/main" val="20400310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spTree>
    <p:extLst>
      <p:ext uri="{BB962C8B-B14F-4D97-AF65-F5344CB8AC3E}">
        <p14:creationId xmlns:p14="http://schemas.microsoft.com/office/powerpoint/2010/main" val="7852970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spTree>
    <p:extLst>
      <p:ext uri="{BB962C8B-B14F-4D97-AF65-F5344CB8AC3E}">
        <p14:creationId xmlns:p14="http://schemas.microsoft.com/office/powerpoint/2010/main" val="24649533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spTree>
    <p:extLst>
      <p:ext uri="{BB962C8B-B14F-4D97-AF65-F5344CB8AC3E}">
        <p14:creationId xmlns:p14="http://schemas.microsoft.com/office/powerpoint/2010/main" val="42214196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47292538"/>
              </p:ext>
            </p:extLst>
          </p:nvPr>
        </p:nvGraphicFramePr>
        <p:xfrm>
          <a:off x="539552" y="1124744"/>
          <a:ext cx="8229599" cy="5184576"/>
        </p:xfrm>
        <a:graphic>
          <a:graphicData uri="http://schemas.openxmlformats.org/drawingml/2006/table">
            <a:tbl>
              <a:tblPr firstRow="1" firstCol="1" lastRow="1" lastCol="1" bandRow="1" bandCol="1">
                <a:tableStyleId>{5C22544A-7EE6-4342-B048-85BDC9FD1C3A}</a:tableStyleId>
              </a:tblPr>
              <a:tblGrid>
                <a:gridCol w="836127"/>
                <a:gridCol w="4890028"/>
                <a:gridCol w="2503444"/>
              </a:tblGrid>
              <a:tr h="576064">
                <a:tc>
                  <a:txBody>
                    <a:bodyPr/>
                    <a:lstStyle/>
                    <a:p>
                      <a:pPr marL="70485" marR="61595" algn="ctr">
                        <a:lnSpc>
                          <a:spcPct val="115000"/>
                        </a:lnSpc>
                        <a:spcBef>
                          <a:spcPts val="605"/>
                        </a:spcBef>
                        <a:spcAft>
                          <a:spcPts val="0"/>
                        </a:spcAft>
                      </a:pPr>
                      <a:r>
                        <a:rPr lang="en-US" sz="1200" dirty="0">
                          <a:effectLst/>
                        </a:rPr>
                        <a:t>10</a:t>
                      </a:r>
                      <a:endParaRPr lang="en-IN" sz="1100" dirty="0">
                        <a:effectLst/>
                        <a:latin typeface="Arial MT"/>
                        <a:ea typeface="Arial MT"/>
                        <a:cs typeface="Arial MT"/>
                      </a:endParaRPr>
                    </a:p>
                  </a:txBody>
                  <a:tcPr marL="0" marR="0" marT="0" marB="0"/>
                </a:tc>
                <a:tc>
                  <a:txBody>
                    <a:bodyPr/>
                    <a:lstStyle/>
                    <a:p>
                      <a:pPr marL="90805" marR="0">
                        <a:lnSpc>
                          <a:spcPct val="115000"/>
                        </a:lnSpc>
                        <a:spcBef>
                          <a:spcPts val="605"/>
                        </a:spcBef>
                        <a:spcAft>
                          <a:spcPts val="0"/>
                        </a:spcAft>
                      </a:pPr>
                      <a:r>
                        <a:rPr lang="en-US" sz="1200">
                          <a:effectLst/>
                        </a:rPr>
                        <a:t>Show</a:t>
                      </a:r>
                      <a:r>
                        <a:rPr lang="en-US" sz="1200" spc="175">
                          <a:effectLst/>
                        </a:rPr>
                        <a:t> </a:t>
                      </a:r>
                      <a:r>
                        <a:rPr lang="en-US" sz="1200">
                          <a:effectLst/>
                        </a:rPr>
                        <a:t>cause</a:t>
                      </a:r>
                      <a:r>
                        <a:rPr lang="en-US" sz="1200" spc="165">
                          <a:effectLst/>
                        </a:rPr>
                        <a:t> </a:t>
                      </a:r>
                      <a:r>
                        <a:rPr lang="en-US" sz="1200">
                          <a:effectLst/>
                        </a:rPr>
                        <a:t>notice</a:t>
                      </a:r>
                      <a:r>
                        <a:rPr lang="en-US" sz="1200" spc="170">
                          <a:effectLst/>
                        </a:rPr>
                        <a:t> </a:t>
                      </a:r>
                      <a:r>
                        <a:rPr lang="en-US" sz="1200">
                          <a:effectLst/>
                        </a:rPr>
                        <a:t>under</a:t>
                      </a:r>
                      <a:r>
                        <a:rPr lang="en-US" sz="1200" spc="165">
                          <a:effectLst/>
                        </a:rPr>
                        <a:t> </a:t>
                      </a:r>
                      <a:r>
                        <a:rPr lang="en-US" sz="1200">
                          <a:effectLst/>
                        </a:rPr>
                        <a:t>Section</a:t>
                      </a:r>
                      <a:r>
                        <a:rPr lang="en-US" sz="1200" spc="170">
                          <a:effectLst/>
                        </a:rPr>
                        <a:t> </a:t>
                      </a:r>
                      <a:r>
                        <a:rPr lang="en-US" sz="1200">
                          <a:effectLst/>
                        </a:rPr>
                        <a:t>76</a:t>
                      </a:r>
                      <a:endParaRPr lang="en-IN" sz="1100">
                        <a:effectLst/>
                        <a:latin typeface="Arial MT"/>
                        <a:ea typeface="Arial MT"/>
                        <a:cs typeface="Arial MT"/>
                      </a:endParaRPr>
                    </a:p>
                  </a:txBody>
                  <a:tcPr marL="0" marR="0" marT="0" marB="0"/>
                </a:tc>
                <a:tc>
                  <a:txBody>
                    <a:bodyPr/>
                    <a:lstStyle/>
                    <a:p>
                      <a:pPr marL="0" marR="0" algn="ctr">
                        <a:lnSpc>
                          <a:spcPct val="115000"/>
                        </a:lnSpc>
                        <a:spcBef>
                          <a:spcPts val="0"/>
                        </a:spcBef>
                        <a:spcAft>
                          <a:spcPts val="0"/>
                        </a:spcAft>
                      </a:pPr>
                      <a:r>
                        <a:rPr lang="en-US" sz="1200">
                          <a:effectLst/>
                        </a:rPr>
                        <a:t>DRC 01A /DRC 01</a:t>
                      </a:r>
                      <a:endParaRPr lang="en-IN" sz="1100">
                        <a:effectLst/>
                        <a:latin typeface="Arial MT"/>
                        <a:ea typeface="Arial MT"/>
                        <a:cs typeface="Arial MT"/>
                      </a:endParaRPr>
                    </a:p>
                  </a:txBody>
                  <a:tcPr marL="0" marR="0" marT="0" marB="0"/>
                </a:tc>
              </a:tr>
              <a:tr h="576064">
                <a:tc>
                  <a:txBody>
                    <a:bodyPr/>
                    <a:lstStyle/>
                    <a:p>
                      <a:pPr marL="70485" marR="61595" algn="ctr">
                        <a:lnSpc>
                          <a:spcPct val="115000"/>
                        </a:lnSpc>
                        <a:spcBef>
                          <a:spcPts val="605"/>
                        </a:spcBef>
                        <a:spcAft>
                          <a:spcPts val="0"/>
                        </a:spcAft>
                      </a:pPr>
                      <a:r>
                        <a:rPr lang="en-US" sz="1200">
                          <a:effectLst/>
                        </a:rPr>
                        <a:t>11</a:t>
                      </a:r>
                      <a:endParaRPr lang="en-IN" sz="1100">
                        <a:effectLst/>
                        <a:latin typeface="Arial MT"/>
                        <a:ea typeface="Arial MT"/>
                        <a:cs typeface="Arial MT"/>
                      </a:endParaRPr>
                    </a:p>
                  </a:txBody>
                  <a:tcPr marL="0" marR="0" marT="0" marB="0"/>
                </a:tc>
                <a:tc>
                  <a:txBody>
                    <a:bodyPr/>
                    <a:lstStyle/>
                    <a:p>
                      <a:pPr marL="90805" marR="0">
                        <a:lnSpc>
                          <a:spcPct val="115000"/>
                        </a:lnSpc>
                        <a:spcBef>
                          <a:spcPts val="605"/>
                        </a:spcBef>
                        <a:spcAft>
                          <a:spcPts val="0"/>
                        </a:spcAft>
                      </a:pPr>
                      <a:r>
                        <a:rPr lang="en-US" sz="1200">
                          <a:effectLst/>
                        </a:rPr>
                        <a:t>Section 107 (11) by Appellate Authority</a:t>
                      </a:r>
                      <a:endParaRPr lang="en-IN" sz="1100">
                        <a:effectLst/>
                        <a:latin typeface="Arial MT"/>
                        <a:ea typeface="Arial MT"/>
                        <a:cs typeface="Arial MT"/>
                      </a:endParaRPr>
                    </a:p>
                  </a:txBody>
                  <a:tcPr marL="0" marR="0" marT="0" marB="0"/>
                </a:tc>
                <a:tc>
                  <a:txBody>
                    <a:bodyPr/>
                    <a:lstStyle/>
                    <a:p>
                      <a:pPr marL="0" marR="0" algn="ctr">
                        <a:lnSpc>
                          <a:spcPct val="115000"/>
                        </a:lnSpc>
                        <a:spcBef>
                          <a:spcPts val="0"/>
                        </a:spcBef>
                        <a:spcAft>
                          <a:spcPts val="0"/>
                        </a:spcAft>
                      </a:pPr>
                      <a:r>
                        <a:rPr lang="en-US" sz="1200">
                          <a:effectLst/>
                        </a:rPr>
                        <a:t>DRC 01A /DRC 01</a:t>
                      </a:r>
                      <a:endParaRPr lang="en-IN" sz="1100">
                        <a:effectLst/>
                        <a:latin typeface="Arial MT"/>
                        <a:ea typeface="Arial MT"/>
                        <a:cs typeface="Arial MT"/>
                      </a:endParaRPr>
                    </a:p>
                  </a:txBody>
                  <a:tcPr marL="0" marR="0" marT="0" marB="0"/>
                </a:tc>
              </a:tr>
              <a:tr h="576064">
                <a:tc>
                  <a:txBody>
                    <a:bodyPr/>
                    <a:lstStyle/>
                    <a:p>
                      <a:pPr marL="70485" marR="61595" algn="ctr">
                        <a:lnSpc>
                          <a:spcPct val="115000"/>
                        </a:lnSpc>
                        <a:spcBef>
                          <a:spcPts val="605"/>
                        </a:spcBef>
                        <a:spcAft>
                          <a:spcPts val="0"/>
                        </a:spcAft>
                      </a:pPr>
                      <a:r>
                        <a:rPr lang="en-US" sz="1200">
                          <a:effectLst/>
                        </a:rPr>
                        <a:t>12</a:t>
                      </a:r>
                      <a:endParaRPr lang="en-IN" sz="1100">
                        <a:effectLst/>
                        <a:latin typeface="Arial MT"/>
                        <a:ea typeface="Arial MT"/>
                        <a:cs typeface="Arial MT"/>
                      </a:endParaRPr>
                    </a:p>
                  </a:txBody>
                  <a:tcPr marL="0" marR="0" marT="0" marB="0"/>
                </a:tc>
                <a:tc>
                  <a:txBody>
                    <a:bodyPr/>
                    <a:lstStyle/>
                    <a:p>
                      <a:pPr marL="90805" marR="0">
                        <a:lnSpc>
                          <a:spcPct val="115000"/>
                        </a:lnSpc>
                        <a:spcBef>
                          <a:spcPts val="605"/>
                        </a:spcBef>
                        <a:spcAft>
                          <a:spcPts val="0"/>
                        </a:spcAft>
                      </a:pPr>
                      <a:r>
                        <a:rPr lang="en-US" sz="1200">
                          <a:effectLst/>
                        </a:rPr>
                        <a:t>Section 122 Penalty for certain offences.</a:t>
                      </a:r>
                      <a:endParaRPr lang="en-IN" sz="1100">
                        <a:effectLst/>
                        <a:latin typeface="Arial MT"/>
                        <a:ea typeface="Arial MT"/>
                        <a:cs typeface="Arial MT"/>
                      </a:endParaRPr>
                    </a:p>
                  </a:txBody>
                  <a:tcPr marL="0" marR="0" marT="0" marB="0"/>
                </a:tc>
                <a:tc>
                  <a:txBody>
                    <a:bodyPr/>
                    <a:lstStyle/>
                    <a:p>
                      <a:pPr marL="0" marR="0" algn="ctr">
                        <a:lnSpc>
                          <a:spcPct val="115000"/>
                        </a:lnSpc>
                        <a:spcBef>
                          <a:spcPts val="0"/>
                        </a:spcBef>
                        <a:spcAft>
                          <a:spcPts val="0"/>
                        </a:spcAft>
                      </a:pPr>
                      <a:r>
                        <a:rPr lang="en-US" sz="1200">
                          <a:effectLst/>
                        </a:rPr>
                        <a:t>DRC 01A /DRC 01</a:t>
                      </a:r>
                      <a:endParaRPr lang="en-IN" sz="1100">
                        <a:effectLst/>
                        <a:latin typeface="Arial MT"/>
                        <a:ea typeface="Arial MT"/>
                        <a:cs typeface="Arial MT"/>
                      </a:endParaRPr>
                    </a:p>
                  </a:txBody>
                  <a:tcPr marL="0" marR="0" marT="0" marB="0"/>
                </a:tc>
              </a:tr>
              <a:tr h="576064">
                <a:tc>
                  <a:txBody>
                    <a:bodyPr/>
                    <a:lstStyle/>
                    <a:p>
                      <a:pPr marL="70485" marR="61595" algn="ctr">
                        <a:lnSpc>
                          <a:spcPct val="115000"/>
                        </a:lnSpc>
                        <a:spcBef>
                          <a:spcPts val="605"/>
                        </a:spcBef>
                        <a:spcAft>
                          <a:spcPts val="0"/>
                        </a:spcAft>
                      </a:pPr>
                      <a:r>
                        <a:rPr lang="en-US" sz="1200">
                          <a:effectLst/>
                        </a:rPr>
                        <a:t>13</a:t>
                      </a:r>
                      <a:endParaRPr lang="en-IN" sz="1100">
                        <a:effectLst/>
                        <a:latin typeface="Arial MT"/>
                        <a:ea typeface="Arial MT"/>
                        <a:cs typeface="Arial MT"/>
                      </a:endParaRPr>
                    </a:p>
                  </a:txBody>
                  <a:tcPr marL="0" marR="0" marT="0" marB="0"/>
                </a:tc>
                <a:tc>
                  <a:txBody>
                    <a:bodyPr/>
                    <a:lstStyle/>
                    <a:p>
                      <a:pPr marL="90805" marR="0">
                        <a:lnSpc>
                          <a:spcPct val="115000"/>
                        </a:lnSpc>
                        <a:spcBef>
                          <a:spcPts val="605"/>
                        </a:spcBef>
                        <a:spcAft>
                          <a:spcPts val="0"/>
                        </a:spcAft>
                      </a:pPr>
                      <a:r>
                        <a:rPr lang="en-US" sz="1200">
                          <a:effectLst/>
                        </a:rPr>
                        <a:t>Section 123 Penalty for failure to furnish information return.</a:t>
                      </a:r>
                      <a:endParaRPr lang="en-IN" sz="1100">
                        <a:effectLst/>
                        <a:latin typeface="Arial MT"/>
                        <a:ea typeface="Arial MT"/>
                        <a:cs typeface="Arial MT"/>
                      </a:endParaRPr>
                    </a:p>
                  </a:txBody>
                  <a:tcPr marL="0" marR="0" marT="0" marB="0"/>
                </a:tc>
                <a:tc>
                  <a:txBody>
                    <a:bodyPr/>
                    <a:lstStyle/>
                    <a:p>
                      <a:pPr marL="0" marR="0" algn="ctr">
                        <a:lnSpc>
                          <a:spcPct val="115000"/>
                        </a:lnSpc>
                        <a:spcBef>
                          <a:spcPts val="0"/>
                        </a:spcBef>
                        <a:spcAft>
                          <a:spcPts val="0"/>
                        </a:spcAft>
                      </a:pPr>
                      <a:r>
                        <a:rPr lang="en-US" sz="1200">
                          <a:effectLst/>
                        </a:rPr>
                        <a:t>DRC 01A /DRC 01</a:t>
                      </a:r>
                      <a:endParaRPr lang="en-IN" sz="1100">
                        <a:effectLst/>
                        <a:latin typeface="Arial MT"/>
                        <a:ea typeface="Arial MT"/>
                        <a:cs typeface="Arial MT"/>
                      </a:endParaRPr>
                    </a:p>
                  </a:txBody>
                  <a:tcPr marL="0" marR="0" marT="0" marB="0"/>
                </a:tc>
              </a:tr>
              <a:tr h="576064">
                <a:tc>
                  <a:txBody>
                    <a:bodyPr/>
                    <a:lstStyle/>
                    <a:p>
                      <a:pPr marL="70485" marR="61595" algn="ctr">
                        <a:lnSpc>
                          <a:spcPct val="115000"/>
                        </a:lnSpc>
                        <a:spcBef>
                          <a:spcPts val="605"/>
                        </a:spcBef>
                        <a:spcAft>
                          <a:spcPts val="0"/>
                        </a:spcAft>
                      </a:pPr>
                      <a:r>
                        <a:rPr lang="en-US" sz="1200">
                          <a:effectLst/>
                        </a:rPr>
                        <a:t>14</a:t>
                      </a:r>
                      <a:endParaRPr lang="en-IN" sz="1100">
                        <a:effectLst/>
                        <a:latin typeface="Arial MT"/>
                        <a:ea typeface="Arial MT"/>
                        <a:cs typeface="Arial MT"/>
                      </a:endParaRPr>
                    </a:p>
                  </a:txBody>
                  <a:tcPr marL="0" marR="0" marT="0" marB="0"/>
                </a:tc>
                <a:tc>
                  <a:txBody>
                    <a:bodyPr/>
                    <a:lstStyle/>
                    <a:p>
                      <a:pPr marL="90805" marR="0">
                        <a:lnSpc>
                          <a:spcPct val="115000"/>
                        </a:lnSpc>
                        <a:spcBef>
                          <a:spcPts val="605"/>
                        </a:spcBef>
                        <a:spcAft>
                          <a:spcPts val="0"/>
                        </a:spcAft>
                      </a:pPr>
                      <a:r>
                        <a:rPr lang="en-US" sz="1200">
                          <a:effectLst/>
                        </a:rPr>
                        <a:t>Section 124 -</a:t>
                      </a:r>
                      <a:r>
                        <a:rPr lang="en-US" sz="1100">
                          <a:effectLst/>
                        </a:rPr>
                        <a:t> </a:t>
                      </a:r>
                      <a:r>
                        <a:rPr lang="en-US" sz="1200">
                          <a:effectLst/>
                        </a:rPr>
                        <a:t>Fine for failure to furnish statistics.</a:t>
                      </a:r>
                      <a:endParaRPr lang="en-IN" sz="1100">
                        <a:effectLst/>
                        <a:latin typeface="Arial MT"/>
                        <a:ea typeface="Arial MT"/>
                        <a:cs typeface="Arial MT"/>
                      </a:endParaRPr>
                    </a:p>
                  </a:txBody>
                  <a:tcPr marL="0" marR="0" marT="0" marB="0"/>
                </a:tc>
                <a:tc>
                  <a:txBody>
                    <a:bodyPr/>
                    <a:lstStyle/>
                    <a:p>
                      <a:pPr marL="0" marR="0" algn="ctr">
                        <a:lnSpc>
                          <a:spcPct val="115000"/>
                        </a:lnSpc>
                        <a:spcBef>
                          <a:spcPts val="0"/>
                        </a:spcBef>
                        <a:spcAft>
                          <a:spcPts val="0"/>
                        </a:spcAft>
                      </a:pPr>
                      <a:r>
                        <a:rPr lang="en-US" sz="1200">
                          <a:effectLst/>
                        </a:rPr>
                        <a:t>DRC 01A /DRC 01</a:t>
                      </a:r>
                      <a:endParaRPr lang="en-IN" sz="1100">
                        <a:effectLst/>
                        <a:latin typeface="Arial MT"/>
                        <a:ea typeface="Arial MT"/>
                        <a:cs typeface="Arial MT"/>
                      </a:endParaRPr>
                    </a:p>
                  </a:txBody>
                  <a:tcPr marL="0" marR="0" marT="0" marB="0"/>
                </a:tc>
              </a:tr>
              <a:tr h="576064">
                <a:tc>
                  <a:txBody>
                    <a:bodyPr/>
                    <a:lstStyle/>
                    <a:p>
                      <a:pPr marL="70485" marR="61595" algn="ctr">
                        <a:lnSpc>
                          <a:spcPct val="115000"/>
                        </a:lnSpc>
                        <a:spcBef>
                          <a:spcPts val="605"/>
                        </a:spcBef>
                        <a:spcAft>
                          <a:spcPts val="0"/>
                        </a:spcAft>
                      </a:pPr>
                      <a:r>
                        <a:rPr lang="en-US" sz="1200">
                          <a:effectLst/>
                        </a:rPr>
                        <a:t>15</a:t>
                      </a:r>
                      <a:endParaRPr lang="en-IN" sz="1100">
                        <a:effectLst/>
                        <a:latin typeface="Arial MT"/>
                        <a:ea typeface="Arial MT"/>
                        <a:cs typeface="Arial MT"/>
                      </a:endParaRPr>
                    </a:p>
                  </a:txBody>
                  <a:tcPr marL="0" marR="0" marT="0" marB="0"/>
                </a:tc>
                <a:tc>
                  <a:txBody>
                    <a:bodyPr/>
                    <a:lstStyle/>
                    <a:p>
                      <a:pPr marL="90805" marR="0">
                        <a:lnSpc>
                          <a:spcPct val="115000"/>
                        </a:lnSpc>
                        <a:spcBef>
                          <a:spcPts val="605"/>
                        </a:spcBef>
                        <a:spcAft>
                          <a:spcPts val="0"/>
                        </a:spcAft>
                      </a:pPr>
                      <a:r>
                        <a:rPr lang="en-US" sz="1200">
                          <a:effectLst/>
                        </a:rPr>
                        <a:t>Section 125-</a:t>
                      </a:r>
                      <a:r>
                        <a:rPr lang="en-US" sz="1100">
                          <a:effectLst/>
                        </a:rPr>
                        <a:t> </a:t>
                      </a:r>
                      <a:r>
                        <a:rPr lang="en-US" sz="1200">
                          <a:effectLst/>
                        </a:rPr>
                        <a:t>General penalty.</a:t>
                      </a:r>
                      <a:r>
                        <a:rPr lang="en-US" sz="1100">
                          <a:effectLst/>
                        </a:rPr>
                        <a:t> </a:t>
                      </a:r>
                      <a:r>
                        <a:rPr lang="en-US" sz="1200">
                          <a:effectLst/>
                        </a:rPr>
                        <a:t>Power to impose penalty in certain cases.</a:t>
                      </a:r>
                      <a:endParaRPr lang="en-IN" sz="1100">
                        <a:effectLst/>
                        <a:latin typeface="Arial MT"/>
                        <a:ea typeface="Arial MT"/>
                        <a:cs typeface="Arial MT"/>
                      </a:endParaRPr>
                    </a:p>
                  </a:txBody>
                  <a:tcPr marL="0" marR="0" marT="0" marB="0"/>
                </a:tc>
                <a:tc>
                  <a:txBody>
                    <a:bodyPr/>
                    <a:lstStyle/>
                    <a:p>
                      <a:pPr marL="0" marR="0" algn="ctr">
                        <a:lnSpc>
                          <a:spcPct val="115000"/>
                        </a:lnSpc>
                        <a:spcBef>
                          <a:spcPts val="0"/>
                        </a:spcBef>
                        <a:spcAft>
                          <a:spcPts val="0"/>
                        </a:spcAft>
                      </a:pPr>
                      <a:r>
                        <a:rPr lang="en-US" sz="1200" dirty="0">
                          <a:effectLst/>
                        </a:rPr>
                        <a:t>DRC 01A /DRC 01</a:t>
                      </a:r>
                      <a:endParaRPr lang="en-IN" sz="1100" dirty="0">
                        <a:effectLst/>
                        <a:latin typeface="Arial MT"/>
                        <a:ea typeface="Arial MT"/>
                        <a:cs typeface="Arial MT"/>
                      </a:endParaRPr>
                    </a:p>
                  </a:txBody>
                  <a:tcPr marL="0" marR="0" marT="0" marB="0"/>
                </a:tc>
              </a:tr>
              <a:tr h="576064">
                <a:tc>
                  <a:txBody>
                    <a:bodyPr/>
                    <a:lstStyle/>
                    <a:p>
                      <a:pPr marL="70485" marR="61595" algn="ctr">
                        <a:lnSpc>
                          <a:spcPct val="115000"/>
                        </a:lnSpc>
                        <a:spcBef>
                          <a:spcPts val="605"/>
                        </a:spcBef>
                        <a:spcAft>
                          <a:spcPts val="0"/>
                        </a:spcAft>
                      </a:pPr>
                      <a:r>
                        <a:rPr lang="en-US" sz="1200">
                          <a:effectLst/>
                        </a:rPr>
                        <a:t>16</a:t>
                      </a:r>
                      <a:endParaRPr lang="en-IN" sz="1100">
                        <a:effectLst/>
                        <a:latin typeface="Arial MT"/>
                        <a:ea typeface="Arial MT"/>
                        <a:cs typeface="Arial MT"/>
                      </a:endParaRPr>
                    </a:p>
                  </a:txBody>
                  <a:tcPr marL="0" marR="0" marT="0" marB="0"/>
                </a:tc>
                <a:tc>
                  <a:txBody>
                    <a:bodyPr/>
                    <a:lstStyle/>
                    <a:p>
                      <a:pPr marL="90805" marR="0">
                        <a:lnSpc>
                          <a:spcPct val="115000"/>
                        </a:lnSpc>
                        <a:spcBef>
                          <a:spcPts val="605"/>
                        </a:spcBef>
                        <a:spcAft>
                          <a:spcPts val="0"/>
                        </a:spcAft>
                      </a:pPr>
                      <a:r>
                        <a:rPr lang="en-US" sz="1200" dirty="0">
                          <a:effectLst/>
                        </a:rPr>
                        <a:t>Section </a:t>
                      </a:r>
                      <a:r>
                        <a:rPr lang="en-US" sz="1200" dirty="0" smtClean="0">
                          <a:effectLst/>
                        </a:rPr>
                        <a:t>127 Power to impose penalty in certain cases.</a:t>
                      </a:r>
                      <a:endParaRPr lang="en-IN" sz="1100" dirty="0">
                        <a:effectLst/>
                        <a:latin typeface="Arial MT"/>
                        <a:ea typeface="Arial MT"/>
                        <a:cs typeface="Arial MT"/>
                      </a:endParaRPr>
                    </a:p>
                  </a:txBody>
                  <a:tcPr marL="0" marR="0" marT="0" marB="0"/>
                </a:tc>
                <a:tc>
                  <a:txBody>
                    <a:bodyPr/>
                    <a:lstStyle/>
                    <a:p>
                      <a:pPr marL="0" marR="0" algn="ctr">
                        <a:lnSpc>
                          <a:spcPct val="115000"/>
                        </a:lnSpc>
                        <a:spcBef>
                          <a:spcPts val="0"/>
                        </a:spcBef>
                        <a:spcAft>
                          <a:spcPts val="0"/>
                        </a:spcAft>
                      </a:pPr>
                      <a:r>
                        <a:rPr lang="en-US" sz="1200">
                          <a:effectLst/>
                        </a:rPr>
                        <a:t>DRC 01A /DRC 01</a:t>
                      </a:r>
                      <a:endParaRPr lang="en-IN" sz="1100">
                        <a:effectLst/>
                        <a:latin typeface="Arial MT"/>
                        <a:ea typeface="Arial MT"/>
                        <a:cs typeface="Arial MT"/>
                      </a:endParaRPr>
                    </a:p>
                  </a:txBody>
                  <a:tcPr marL="0" marR="0" marT="0" marB="0"/>
                </a:tc>
              </a:tr>
              <a:tr h="576064">
                <a:tc>
                  <a:txBody>
                    <a:bodyPr/>
                    <a:lstStyle/>
                    <a:p>
                      <a:pPr marL="70485" marR="61595" algn="ctr">
                        <a:lnSpc>
                          <a:spcPct val="115000"/>
                        </a:lnSpc>
                        <a:spcBef>
                          <a:spcPts val="605"/>
                        </a:spcBef>
                        <a:spcAft>
                          <a:spcPts val="0"/>
                        </a:spcAft>
                      </a:pPr>
                      <a:r>
                        <a:rPr lang="en-US" sz="1200">
                          <a:effectLst/>
                        </a:rPr>
                        <a:t>17</a:t>
                      </a:r>
                      <a:endParaRPr lang="en-IN" sz="1100">
                        <a:effectLst/>
                        <a:latin typeface="Arial MT"/>
                        <a:ea typeface="Arial MT"/>
                        <a:cs typeface="Arial MT"/>
                      </a:endParaRPr>
                    </a:p>
                  </a:txBody>
                  <a:tcPr marL="0" marR="0" marT="0" marB="0"/>
                </a:tc>
                <a:tc>
                  <a:txBody>
                    <a:bodyPr/>
                    <a:lstStyle/>
                    <a:p>
                      <a:pPr marL="90805" marR="0">
                        <a:lnSpc>
                          <a:spcPct val="115000"/>
                        </a:lnSpc>
                        <a:spcBef>
                          <a:spcPts val="605"/>
                        </a:spcBef>
                        <a:spcAft>
                          <a:spcPts val="0"/>
                        </a:spcAft>
                      </a:pPr>
                      <a:r>
                        <a:rPr lang="en-US" sz="1200" dirty="0">
                          <a:effectLst/>
                        </a:rPr>
                        <a:t>Section 129 </a:t>
                      </a:r>
                      <a:r>
                        <a:rPr lang="en-US" sz="1200" dirty="0" smtClean="0">
                          <a:effectLst/>
                        </a:rPr>
                        <a:t> Detention, seizure and release of goods and conveyances in transit</a:t>
                      </a:r>
                      <a:endParaRPr lang="en-IN" sz="1100" dirty="0">
                        <a:effectLst/>
                        <a:latin typeface="Arial MT"/>
                        <a:ea typeface="Arial MT"/>
                        <a:cs typeface="Arial MT"/>
                      </a:endParaRPr>
                    </a:p>
                  </a:txBody>
                  <a:tcPr marL="0" marR="0" marT="0" marB="0"/>
                </a:tc>
                <a:tc>
                  <a:txBody>
                    <a:bodyPr/>
                    <a:lstStyle/>
                    <a:p>
                      <a:pPr marL="91440" marR="0" algn="ctr">
                        <a:lnSpc>
                          <a:spcPct val="115000"/>
                        </a:lnSpc>
                        <a:spcBef>
                          <a:spcPts val="605"/>
                        </a:spcBef>
                        <a:spcAft>
                          <a:spcPts val="0"/>
                        </a:spcAft>
                      </a:pPr>
                      <a:r>
                        <a:rPr lang="en-US" sz="1200">
                          <a:effectLst/>
                        </a:rPr>
                        <a:t>MOV 07  </a:t>
                      </a:r>
                      <a:endParaRPr lang="en-IN" sz="1100">
                        <a:effectLst/>
                        <a:latin typeface="Arial MT"/>
                        <a:ea typeface="Arial MT"/>
                        <a:cs typeface="Arial MT"/>
                      </a:endParaRPr>
                    </a:p>
                  </a:txBody>
                  <a:tcPr marL="0" marR="0" marT="0" marB="0"/>
                </a:tc>
              </a:tr>
              <a:tr h="576064">
                <a:tc>
                  <a:txBody>
                    <a:bodyPr/>
                    <a:lstStyle/>
                    <a:p>
                      <a:pPr marL="70485" marR="61595" algn="ctr">
                        <a:lnSpc>
                          <a:spcPct val="115000"/>
                        </a:lnSpc>
                        <a:spcBef>
                          <a:spcPts val="605"/>
                        </a:spcBef>
                        <a:spcAft>
                          <a:spcPts val="0"/>
                        </a:spcAft>
                      </a:pPr>
                      <a:r>
                        <a:rPr lang="en-US" sz="1200" dirty="0">
                          <a:effectLst/>
                        </a:rPr>
                        <a:t>18</a:t>
                      </a:r>
                      <a:endParaRPr lang="en-IN" sz="1100" dirty="0">
                        <a:effectLst/>
                        <a:latin typeface="Arial MT"/>
                        <a:ea typeface="Arial MT"/>
                        <a:cs typeface="Arial MT"/>
                      </a:endParaRPr>
                    </a:p>
                  </a:txBody>
                  <a:tcPr marL="0" marR="0" marT="0" marB="0"/>
                </a:tc>
                <a:tc>
                  <a:txBody>
                    <a:bodyPr/>
                    <a:lstStyle/>
                    <a:p>
                      <a:pPr marL="90805" marR="0">
                        <a:lnSpc>
                          <a:spcPct val="115000"/>
                        </a:lnSpc>
                        <a:spcBef>
                          <a:spcPts val="605"/>
                        </a:spcBef>
                        <a:spcAft>
                          <a:spcPts val="0"/>
                        </a:spcAft>
                      </a:pPr>
                      <a:r>
                        <a:rPr lang="en-US" sz="1200" dirty="0">
                          <a:effectLst/>
                        </a:rPr>
                        <a:t>Section 130 </a:t>
                      </a:r>
                      <a:r>
                        <a:rPr lang="en-US" sz="1200" dirty="0" smtClean="0">
                          <a:effectLst/>
                        </a:rPr>
                        <a:t> Confiscation of goods or conveyances and levy of penalty.</a:t>
                      </a:r>
                      <a:endParaRPr lang="en-IN" sz="1100" dirty="0">
                        <a:effectLst/>
                        <a:latin typeface="Arial MT"/>
                        <a:ea typeface="Arial MT"/>
                        <a:cs typeface="Arial MT"/>
                      </a:endParaRPr>
                    </a:p>
                  </a:txBody>
                  <a:tcPr marL="0" marR="0" marT="0" marB="0"/>
                </a:tc>
                <a:tc>
                  <a:txBody>
                    <a:bodyPr/>
                    <a:lstStyle/>
                    <a:p>
                      <a:pPr marL="91440" marR="0" algn="ctr">
                        <a:lnSpc>
                          <a:spcPct val="115000"/>
                        </a:lnSpc>
                        <a:spcBef>
                          <a:spcPts val="605"/>
                        </a:spcBef>
                        <a:spcAft>
                          <a:spcPts val="0"/>
                        </a:spcAft>
                      </a:pPr>
                      <a:r>
                        <a:rPr lang="en-US" sz="1200" dirty="0">
                          <a:effectLst/>
                        </a:rPr>
                        <a:t>MOV-10</a:t>
                      </a:r>
                      <a:endParaRPr lang="en-IN" sz="1100" dirty="0">
                        <a:effectLst/>
                        <a:latin typeface="Arial MT"/>
                        <a:ea typeface="Arial MT"/>
                        <a:cs typeface="Arial MT"/>
                      </a:endParaRPr>
                    </a:p>
                  </a:txBody>
                  <a:tcPr marL="0" marR="0" marT="0" marB="0"/>
                </a:tc>
              </a:tr>
            </a:tbl>
          </a:graphicData>
        </a:graphic>
      </p:graphicFrame>
    </p:spTree>
    <p:extLst>
      <p:ext uri="{BB962C8B-B14F-4D97-AF65-F5344CB8AC3E}">
        <p14:creationId xmlns:p14="http://schemas.microsoft.com/office/powerpoint/2010/main" val="41774467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Show Cause Notice under Section 73</a:t>
            </a:r>
            <a:endParaRPr lang="en-IN" dirty="0"/>
          </a:p>
        </p:txBody>
      </p:sp>
      <p:sp>
        <p:nvSpPr>
          <p:cNvPr id="3" name="Content Placeholder 2"/>
          <p:cNvSpPr>
            <a:spLocks noGrp="1"/>
          </p:cNvSpPr>
          <p:nvPr>
            <p:ph idx="1"/>
          </p:nvPr>
        </p:nvSpPr>
        <p:spPr>
          <a:xfrm>
            <a:off x="457200" y="1124744"/>
            <a:ext cx="8229600" cy="5472608"/>
          </a:xfrm>
        </p:spPr>
        <p:txBody>
          <a:bodyPr>
            <a:normAutofit fontScale="70000" lnSpcReduction="20000"/>
          </a:bodyPr>
          <a:lstStyle/>
          <a:p>
            <a:pPr algn="just">
              <a:lnSpc>
                <a:spcPct val="120000"/>
              </a:lnSpc>
            </a:pPr>
            <a:r>
              <a:rPr lang="en-US" b="1" dirty="0">
                <a:latin typeface="Bookman Old Style" pitchFamily="18" charset="0"/>
              </a:rPr>
              <a:t>73. </a:t>
            </a:r>
            <a:r>
              <a:rPr lang="en-US" dirty="0">
                <a:latin typeface="Bookman Old Style" pitchFamily="18" charset="0"/>
              </a:rPr>
              <a:t>(1) Where it appears to the </a:t>
            </a:r>
            <a:r>
              <a:rPr lang="en-US" b="1" dirty="0">
                <a:solidFill>
                  <a:srgbClr val="FF0000"/>
                </a:solidFill>
                <a:latin typeface="Bookman Old Style" pitchFamily="18" charset="0"/>
              </a:rPr>
              <a:t>proper officer </a:t>
            </a:r>
            <a:r>
              <a:rPr lang="en-US" dirty="0">
                <a:latin typeface="Bookman Old Style" pitchFamily="18" charset="0"/>
              </a:rPr>
              <a:t>that any tax has not been paid or short paid or erroneously refunded, or where input tax credit has been wrongly availed or </a:t>
            </a:r>
            <a:r>
              <a:rPr lang="en-US" dirty="0" err="1">
                <a:latin typeface="Bookman Old Style" pitchFamily="18" charset="0"/>
              </a:rPr>
              <a:t>utilised</a:t>
            </a:r>
            <a:r>
              <a:rPr lang="en-US" dirty="0">
                <a:latin typeface="Bookman Old Style" pitchFamily="18" charset="0"/>
              </a:rPr>
              <a:t> for any reason, other than the reason of fraud or any </a:t>
            </a:r>
            <a:r>
              <a:rPr lang="en-US" dirty="0" err="1">
                <a:latin typeface="Bookman Old Style" pitchFamily="18" charset="0"/>
              </a:rPr>
              <a:t>wilful</a:t>
            </a:r>
            <a:r>
              <a:rPr lang="en-US" dirty="0">
                <a:latin typeface="Bookman Old Style" pitchFamily="18" charset="0"/>
              </a:rPr>
              <a:t>-misstatement or suppression of facts to evade tax, he shall serve notice on the </a:t>
            </a:r>
            <a:r>
              <a:rPr lang="en-US" b="1" dirty="0">
                <a:solidFill>
                  <a:srgbClr val="FF0000"/>
                </a:solidFill>
                <a:latin typeface="Bookman Old Style" pitchFamily="18" charset="0"/>
              </a:rPr>
              <a:t>person chargeable</a:t>
            </a:r>
            <a:r>
              <a:rPr lang="en-US" dirty="0">
                <a:latin typeface="Bookman Old Style" pitchFamily="18" charset="0"/>
              </a:rPr>
              <a:t> with tax which has not been so paid or which has been so short paid or to whom the refund has erroneously been made, or who has wrongly availed or </a:t>
            </a:r>
            <a:r>
              <a:rPr lang="en-US" dirty="0" err="1">
                <a:latin typeface="Bookman Old Style" pitchFamily="18" charset="0"/>
              </a:rPr>
              <a:t>utilised</a:t>
            </a:r>
            <a:r>
              <a:rPr lang="en-US" dirty="0">
                <a:latin typeface="Bookman Old Style" pitchFamily="18" charset="0"/>
              </a:rPr>
              <a:t> input tax credit, requiring him to show cause as to why he should not pay the amount specified in the notice along with interest payable thereon under section 50 and a penalty </a:t>
            </a:r>
            <a:r>
              <a:rPr lang="en-US" dirty="0" err="1">
                <a:latin typeface="Bookman Old Style" pitchFamily="18" charset="0"/>
              </a:rPr>
              <a:t>leviable</a:t>
            </a:r>
            <a:r>
              <a:rPr lang="en-US" dirty="0">
                <a:latin typeface="Bookman Old Style" pitchFamily="18" charset="0"/>
              </a:rPr>
              <a:t> under the provisions of this Act or the rules made thereunder.</a:t>
            </a:r>
            <a:endParaRPr lang="en-IN" dirty="0">
              <a:latin typeface="Bookman Old Style" pitchFamily="18" charset="0"/>
            </a:endParaRPr>
          </a:p>
        </p:txBody>
      </p:sp>
    </p:spTree>
    <p:extLst>
      <p:ext uri="{BB962C8B-B14F-4D97-AF65-F5344CB8AC3E}">
        <p14:creationId xmlns:p14="http://schemas.microsoft.com/office/powerpoint/2010/main" val="40278636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en-US" dirty="0" smtClean="0"/>
              <a:t>Proper Officer</a:t>
            </a:r>
            <a:endParaRPr lang="en-IN" dirty="0"/>
          </a:p>
        </p:txBody>
      </p:sp>
      <p:sp>
        <p:nvSpPr>
          <p:cNvPr id="3" name="Content Placeholder 2"/>
          <p:cNvSpPr>
            <a:spLocks noGrp="1"/>
          </p:cNvSpPr>
          <p:nvPr>
            <p:ph idx="1"/>
          </p:nvPr>
        </p:nvSpPr>
        <p:spPr>
          <a:xfrm>
            <a:off x="457200" y="908720"/>
            <a:ext cx="8229600" cy="5217443"/>
          </a:xfrm>
        </p:spPr>
        <p:txBody>
          <a:bodyPr>
            <a:normAutofit fontScale="92500" lnSpcReduction="20000"/>
          </a:bodyPr>
          <a:lstStyle/>
          <a:p>
            <a:pPr algn="just"/>
            <a:r>
              <a:rPr lang="en-US" dirty="0">
                <a:latin typeface="Bookman Old Style" pitchFamily="18" charset="0"/>
              </a:rPr>
              <a:t>B</a:t>
            </a:r>
            <a:r>
              <a:rPr lang="en-US" dirty="0" smtClean="0">
                <a:latin typeface="Bookman Old Style" pitchFamily="18" charset="0"/>
              </a:rPr>
              <a:t>eing </a:t>
            </a:r>
            <a:r>
              <a:rPr lang="en-US" dirty="0">
                <a:latin typeface="Bookman Old Style" pitchFamily="18" charset="0"/>
              </a:rPr>
              <a:t>one who is authorized under section 5 to carry </a:t>
            </a:r>
            <a:r>
              <a:rPr lang="en-US" dirty="0" smtClean="0">
                <a:latin typeface="Bookman Old Style" pitchFamily="18" charset="0"/>
              </a:rPr>
              <a:t>out this </a:t>
            </a:r>
            <a:r>
              <a:rPr lang="en-US" dirty="0">
                <a:latin typeface="Bookman Old Style" pitchFamily="18" charset="0"/>
              </a:rPr>
              <a:t>function under the </a:t>
            </a:r>
            <a:r>
              <a:rPr lang="en-US" dirty="0" smtClean="0">
                <a:latin typeface="Bookman Old Style" pitchFamily="18" charset="0"/>
              </a:rPr>
              <a:t>law.</a:t>
            </a:r>
          </a:p>
          <a:p>
            <a:pPr algn="just"/>
            <a:r>
              <a:rPr lang="en-US" dirty="0" smtClean="0">
                <a:latin typeface="Bookman Old Style" pitchFamily="18" charset="0"/>
              </a:rPr>
              <a:t>Section 6(1) (CGST / SGST PO)</a:t>
            </a:r>
          </a:p>
          <a:p>
            <a:pPr algn="just"/>
            <a:r>
              <a:rPr lang="en-US" dirty="0" smtClean="0">
                <a:latin typeface="Bookman Old Style" pitchFamily="18" charset="0"/>
              </a:rPr>
              <a:t>Circular 3/3/2017 –GST </a:t>
            </a:r>
          </a:p>
          <a:p>
            <a:pPr algn="just"/>
            <a:r>
              <a:rPr lang="en-US" dirty="0" smtClean="0">
                <a:latin typeface="Bookman Old Style" pitchFamily="18" charset="0"/>
              </a:rPr>
              <a:t>Circular 31/05/2018-GST </a:t>
            </a:r>
            <a:r>
              <a:rPr lang="en-US" dirty="0" smtClean="0">
                <a:latin typeface="Bookman Old Style" pitchFamily="18" charset="0"/>
              </a:rPr>
              <a:t>(Is it applicable to SGST Also?)</a:t>
            </a:r>
          </a:p>
          <a:p>
            <a:pPr algn="just"/>
            <a:r>
              <a:rPr lang="en-US" dirty="0" smtClean="0">
                <a:latin typeface="Bookman Old Style" pitchFamily="18" charset="0"/>
              </a:rPr>
              <a:t>Circular 169/01/2022-GST</a:t>
            </a:r>
          </a:p>
          <a:p>
            <a:pPr algn="just"/>
            <a:r>
              <a:rPr lang="en-US" dirty="0" smtClean="0">
                <a:latin typeface="Bookman Old Style" pitchFamily="18" charset="0"/>
              </a:rPr>
              <a:t>DGGSTI have jurisdiction throughout the territory of India (</a:t>
            </a:r>
            <a:r>
              <a:rPr lang="en-US" dirty="0" err="1" smtClean="0">
                <a:latin typeface="Bookman Old Style" pitchFamily="18" charset="0"/>
              </a:rPr>
              <a:t>Noti</a:t>
            </a:r>
            <a:r>
              <a:rPr lang="en-US" dirty="0" smtClean="0">
                <a:latin typeface="Bookman Old Style" pitchFamily="18" charset="0"/>
              </a:rPr>
              <a:t>. 14/2017 CT)</a:t>
            </a:r>
          </a:p>
          <a:p>
            <a:pPr algn="just"/>
            <a:r>
              <a:rPr lang="en-US" dirty="0" smtClean="0">
                <a:latin typeface="Bookman Old Style" pitchFamily="18" charset="0"/>
              </a:rPr>
              <a:t>State Enforcement have Whole state Jurisdiction (</a:t>
            </a:r>
            <a:r>
              <a:rPr lang="en-US" dirty="0" err="1" smtClean="0">
                <a:latin typeface="Bookman Old Style" pitchFamily="18" charset="0"/>
              </a:rPr>
              <a:t>Noti</a:t>
            </a:r>
            <a:r>
              <a:rPr lang="en-US" dirty="0" smtClean="0">
                <a:latin typeface="Bookman Old Style" pitchFamily="18" charset="0"/>
              </a:rPr>
              <a:t>. 06.02.2018)</a:t>
            </a:r>
          </a:p>
          <a:p>
            <a:pPr algn="just"/>
            <a:endParaRPr lang="en-US" dirty="0" smtClean="0">
              <a:latin typeface="Bookman Old Style" pitchFamily="18" charset="0"/>
            </a:endParaRPr>
          </a:p>
          <a:p>
            <a:pPr algn="just"/>
            <a:endParaRPr lang="en-US" dirty="0" smtClean="0">
              <a:latin typeface="Bookman Old Style" pitchFamily="18" charset="0"/>
            </a:endParaRPr>
          </a:p>
          <a:p>
            <a:endParaRPr lang="en-IN" dirty="0"/>
          </a:p>
        </p:txBody>
      </p:sp>
    </p:spTree>
    <p:extLst>
      <p:ext uri="{BB962C8B-B14F-4D97-AF65-F5344CB8AC3E}">
        <p14:creationId xmlns:p14="http://schemas.microsoft.com/office/powerpoint/2010/main" val="10054460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Bookman Old Style" pitchFamily="18" charset="0"/>
              </a:rPr>
              <a:t>Cross Empowerment</a:t>
            </a:r>
            <a:endParaRPr lang="en-IN" b="1" dirty="0">
              <a:latin typeface="Bookman Old Style" pitchFamily="18" charset="0"/>
            </a:endParaRPr>
          </a:p>
        </p:txBody>
      </p:sp>
      <p:sp>
        <p:nvSpPr>
          <p:cNvPr id="3" name="Content Placeholder 2"/>
          <p:cNvSpPr>
            <a:spLocks noGrp="1"/>
          </p:cNvSpPr>
          <p:nvPr>
            <p:ph idx="1"/>
          </p:nvPr>
        </p:nvSpPr>
        <p:spPr/>
        <p:txBody>
          <a:bodyPr>
            <a:normAutofit fontScale="92500" lnSpcReduction="10000"/>
          </a:bodyPr>
          <a:lstStyle/>
          <a:p>
            <a:pPr algn="just"/>
            <a:r>
              <a:rPr lang="en-US" dirty="0">
                <a:latin typeface="Bookman Old Style" pitchFamily="18" charset="0"/>
              </a:rPr>
              <a:t>6. (1) Without prejudice to the provisions of this Act, the officers appointed under the State Goods and Services Tax Act or the Union Territory Goods and Services Tax Act are </a:t>
            </a:r>
            <a:r>
              <a:rPr lang="en-US" dirty="0" err="1">
                <a:latin typeface="Bookman Old Style" pitchFamily="18" charset="0"/>
              </a:rPr>
              <a:t>authorised</a:t>
            </a:r>
            <a:r>
              <a:rPr lang="en-US" dirty="0">
                <a:latin typeface="Bookman Old Style" pitchFamily="18" charset="0"/>
              </a:rPr>
              <a:t> to be the proper officers for the purposes of this Act, subject to such conditions as the Government shall, on the recommendations of the Council, by notification, specify.</a:t>
            </a:r>
            <a:endParaRPr lang="en-IN" dirty="0">
              <a:latin typeface="Bookman Old Style" pitchFamily="18" charset="0"/>
            </a:endParaRPr>
          </a:p>
        </p:txBody>
      </p:sp>
    </p:spTree>
    <p:extLst>
      <p:ext uri="{BB962C8B-B14F-4D97-AF65-F5344CB8AC3E}">
        <p14:creationId xmlns:p14="http://schemas.microsoft.com/office/powerpoint/2010/main" val="6607376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sz="3300" dirty="0" smtClean="0"/>
              <a:t/>
            </a:r>
            <a:br>
              <a:rPr lang="en-IN" sz="3300" dirty="0" smtClean="0"/>
            </a:br>
            <a:r>
              <a:rPr lang="en-IN" sz="3300" dirty="0" smtClean="0"/>
              <a:t>Clarifications / Instructions / Orders - GST </a:t>
            </a:r>
            <a:r>
              <a:rPr lang="en-IN" sz="3300" dirty="0" err="1" smtClean="0"/>
              <a:t>F.No</a:t>
            </a:r>
            <a:r>
              <a:rPr lang="en-IN" sz="3300" dirty="0" smtClean="0"/>
              <a:t>. CBEC-20/10/07/2019-GST</a:t>
            </a:r>
            <a:r>
              <a:rPr lang="en-IN" dirty="0" smtClean="0"/>
              <a:t/>
            </a:r>
            <a:br>
              <a:rPr lang="en-IN" dirty="0" smtClean="0"/>
            </a:br>
            <a:endParaRPr lang="en-IN" dirty="0"/>
          </a:p>
        </p:txBody>
      </p:sp>
      <p:sp>
        <p:nvSpPr>
          <p:cNvPr id="3" name="Content Placeholder 2"/>
          <p:cNvSpPr>
            <a:spLocks noGrp="1"/>
          </p:cNvSpPr>
          <p:nvPr>
            <p:ph idx="1"/>
          </p:nvPr>
        </p:nvSpPr>
        <p:spPr>
          <a:xfrm>
            <a:off x="457200" y="1268760"/>
            <a:ext cx="8229600" cy="5256584"/>
          </a:xfrm>
        </p:spPr>
        <p:txBody>
          <a:bodyPr>
            <a:normAutofit fontScale="85000" lnSpcReduction="20000"/>
          </a:bodyPr>
          <a:lstStyle/>
          <a:p>
            <a:pPr algn="just"/>
            <a:r>
              <a:rPr lang="en-US" dirty="0" smtClean="0">
                <a:latin typeface="Bookman Old Style" pitchFamily="18" charset="0"/>
              </a:rPr>
              <a:t>3.1 The issue has been examined in the light of relevant legal provisions under the CGST Act, 2017.  It is observed that Section 6 of the CGST Act provides for cross empowerment of State Tax officers and Central Tax officers and reads as:</a:t>
            </a:r>
          </a:p>
          <a:p>
            <a:pPr algn="just"/>
            <a:r>
              <a:rPr lang="en-US" dirty="0" smtClean="0">
                <a:latin typeface="Bookman Old Style" pitchFamily="18" charset="0"/>
              </a:rPr>
              <a:t>“6. (1) Without prejudice to the provisions of this Act, the </a:t>
            </a:r>
            <a:r>
              <a:rPr lang="en-US" b="1" dirty="0" smtClean="0">
                <a:solidFill>
                  <a:srgbClr val="FF0000"/>
                </a:solidFill>
                <a:latin typeface="Bookman Old Style" pitchFamily="18" charset="0"/>
              </a:rPr>
              <a:t>officers appointed under the State Goods and Services Tax Act or the Union Territory Goods and Services Tax Act are </a:t>
            </a:r>
            <a:r>
              <a:rPr lang="en-US" b="1" dirty="0" err="1" smtClean="0">
                <a:solidFill>
                  <a:srgbClr val="FF0000"/>
                </a:solidFill>
                <a:latin typeface="Bookman Old Style" pitchFamily="18" charset="0"/>
              </a:rPr>
              <a:t>authorised</a:t>
            </a:r>
            <a:r>
              <a:rPr lang="en-US" b="1" dirty="0" smtClean="0">
                <a:solidFill>
                  <a:srgbClr val="FF0000"/>
                </a:solidFill>
                <a:latin typeface="Bookman Old Style" pitchFamily="18" charset="0"/>
              </a:rPr>
              <a:t>  to be the proper officers </a:t>
            </a:r>
            <a:r>
              <a:rPr lang="en-US" dirty="0" smtClean="0">
                <a:latin typeface="Bookman Old Style" pitchFamily="18" charset="0"/>
              </a:rPr>
              <a:t>for the purposes- of this Act, Subject to such conditions as the Government shall, on the recommendations of the Council, by Notification  specify.</a:t>
            </a:r>
            <a:endParaRPr lang="en-IN" dirty="0">
              <a:latin typeface="Bookman Old Style" pitchFamily="18" charset="0"/>
            </a:endParaRPr>
          </a:p>
        </p:txBody>
      </p:sp>
    </p:spTree>
    <p:extLst>
      <p:ext uri="{BB962C8B-B14F-4D97-AF65-F5344CB8AC3E}">
        <p14:creationId xmlns:p14="http://schemas.microsoft.com/office/powerpoint/2010/main" val="32918221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46050"/>
          </a:xfrm>
        </p:spPr>
        <p:txBody>
          <a:bodyPr>
            <a:normAutofit fontScale="90000"/>
          </a:bodyPr>
          <a:lstStyle/>
          <a:p>
            <a:endParaRPr lang="en-IN" dirty="0"/>
          </a:p>
        </p:txBody>
      </p:sp>
      <p:sp>
        <p:nvSpPr>
          <p:cNvPr id="3" name="Content Placeholder 2"/>
          <p:cNvSpPr>
            <a:spLocks noGrp="1"/>
          </p:cNvSpPr>
          <p:nvPr>
            <p:ph idx="1"/>
          </p:nvPr>
        </p:nvSpPr>
        <p:spPr>
          <a:xfrm>
            <a:off x="457200" y="908720"/>
            <a:ext cx="8229600" cy="5544616"/>
          </a:xfrm>
        </p:spPr>
        <p:txBody>
          <a:bodyPr>
            <a:normAutofit fontScale="77500" lnSpcReduction="20000"/>
          </a:bodyPr>
          <a:lstStyle/>
          <a:p>
            <a:pPr algn="just">
              <a:lnSpc>
                <a:spcPct val="120000"/>
              </a:lnSpc>
            </a:pPr>
            <a:r>
              <a:rPr lang="en-US" dirty="0" smtClean="0">
                <a:latin typeface="Bookman Old Style" pitchFamily="18" charset="0"/>
              </a:rPr>
              <a:t>3.2.   Thus in terms of sub-section (1) of section 6 of the CGST Act and sub-section (1) of section 6 of the </a:t>
            </a:r>
            <a:r>
              <a:rPr lang="en-US" b="1" dirty="0" smtClean="0">
                <a:solidFill>
                  <a:srgbClr val="FF0000"/>
                </a:solidFill>
                <a:latin typeface="Bookman Old Style" pitchFamily="18" charset="0"/>
              </a:rPr>
              <a:t>respective State GST Acts </a:t>
            </a:r>
            <a:r>
              <a:rPr lang="en-US" dirty="0" smtClean="0">
                <a:latin typeface="Bookman Old Style" pitchFamily="18" charset="0"/>
              </a:rPr>
              <a:t>respective State Tax officers and the </a:t>
            </a:r>
            <a:r>
              <a:rPr lang="en-US" b="1" dirty="0" smtClean="0">
                <a:solidFill>
                  <a:srgbClr val="FF0000"/>
                </a:solidFill>
                <a:latin typeface="Bookman Old Style" pitchFamily="18" charset="0"/>
              </a:rPr>
              <a:t>Central Tax officers respectively are </a:t>
            </a:r>
            <a:r>
              <a:rPr lang="en-US" b="1" dirty="0" err="1" smtClean="0">
                <a:solidFill>
                  <a:srgbClr val="FF0000"/>
                </a:solidFill>
                <a:latin typeface="Bookman Old Style" pitchFamily="18" charset="0"/>
              </a:rPr>
              <a:t>authorised</a:t>
            </a:r>
            <a:r>
              <a:rPr lang="en-US" b="1" dirty="0" smtClean="0">
                <a:solidFill>
                  <a:srgbClr val="FF0000"/>
                </a:solidFill>
                <a:latin typeface="Bookman Old Style" pitchFamily="18" charset="0"/>
              </a:rPr>
              <a:t> to be the proper officers</a:t>
            </a:r>
            <a:r>
              <a:rPr lang="en-US" dirty="0" smtClean="0">
                <a:latin typeface="Bookman Old Style" pitchFamily="18" charset="0"/>
              </a:rPr>
              <a:t> for the purposes of respective Acts and no separate notification is required for exercising the said powers in this case by the Central Tax Officers under the provisions of the State GST Act. It is noteworthy in this context that the registered person in GST are registered under both the CGST Act and the respective SGST/UTGST Act.</a:t>
            </a:r>
            <a:endParaRPr lang="en-IN" dirty="0">
              <a:latin typeface="Bookman Old Style" pitchFamily="18" charset="0"/>
            </a:endParaRPr>
          </a:p>
        </p:txBody>
      </p:sp>
    </p:spTree>
    <p:extLst>
      <p:ext uri="{BB962C8B-B14F-4D97-AF65-F5344CB8AC3E}">
        <p14:creationId xmlns:p14="http://schemas.microsoft.com/office/powerpoint/2010/main" val="34684247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en-IN" b="1" dirty="0" smtClean="0"/>
              <a:t>Trigger Point</a:t>
            </a:r>
            <a:br>
              <a:rPr lang="en-IN" b="1" dirty="0" smtClean="0"/>
            </a:br>
            <a:endParaRPr lang="en-IN" dirty="0"/>
          </a:p>
        </p:txBody>
      </p:sp>
      <p:sp>
        <p:nvSpPr>
          <p:cNvPr id="3" name="Content Placeholder 2"/>
          <p:cNvSpPr>
            <a:spLocks noGrp="1"/>
          </p:cNvSpPr>
          <p:nvPr>
            <p:ph idx="1"/>
          </p:nvPr>
        </p:nvSpPr>
        <p:spPr>
          <a:xfrm>
            <a:off x="457200" y="836712"/>
            <a:ext cx="8291264" cy="5688632"/>
          </a:xfrm>
        </p:spPr>
        <p:txBody>
          <a:bodyPr>
            <a:normAutofit fontScale="85000" lnSpcReduction="10000"/>
          </a:bodyPr>
          <a:lstStyle/>
          <a:p>
            <a:pPr marL="0" indent="0" algn="just">
              <a:buNone/>
            </a:pPr>
            <a:r>
              <a:rPr lang="en-US" dirty="0" smtClean="0">
                <a:latin typeface="Bookman Old Style" pitchFamily="18" charset="0"/>
              </a:rPr>
              <a:t>when a person has</a:t>
            </a:r>
          </a:p>
          <a:p>
            <a:pPr marL="0" indent="0" algn="just">
              <a:buNone/>
            </a:pPr>
            <a:r>
              <a:rPr lang="en-US" dirty="0" smtClean="0">
                <a:latin typeface="Bookman Old Style" pitchFamily="18" charset="0"/>
              </a:rPr>
              <a:t>(a) not paid or</a:t>
            </a:r>
          </a:p>
          <a:p>
            <a:pPr marL="0" indent="0" algn="just">
              <a:buNone/>
            </a:pPr>
            <a:r>
              <a:rPr lang="en-US" dirty="0" smtClean="0">
                <a:latin typeface="Bookman Old Style" pitchFamily="18" charset="0"/>
              </a:rPr>
              <a:t>(b) short paid or</a:t>
            </a:r>
          </a:p>
          <a:p>
            <a:pPr marL="0" indent="0" algn="just">
              <a:buNone/>
            </a:pPr>
            <a:r>
              <a:rPr lang="en-US" dirty="0" smtClean="0">
                <a:latin typeface="Bookman Old Style" pitchFamily="18" charset="0"/>
              </a:rPr>
              <a:t>(c) erroneously received refund, or</a:t>
            </a:r>
          </a:p>
          <a:p>
            <a:pPr marL="0" indent="0" algn="just">
              <a:buNone/>
            </a:pPr>
            <a:r>
              <a:rPr lang="en-US" dirty="0" smtClean="0">
                <a:latin typeface="Bookman Old Style" pitchFamily="18" charset="0"/>
              </a:rPr>
              <a:t>(d) wrongly availed or </a:t>
            </a:r>
            <a:r>
              <a:rPr lang="en-US" dirty="0" err="1" smtClean="0">
                <a:latin typeface="Bookman Old Style" pitchFamily="18" charset="0"/>
              </a:rPr>
              <a:t>utilised</a:t>
            </a:r>
            <a:r>
              <a:rPr lang="en-US" dirty="0" smtClean="0">
                <a:latin typeface="Bookman Old Style" pitchFamily="18" charset="0"/>
              </a:rPr>
              <a:t> input tax credit </a:t>
            </a:r>
          </a:p>
          <a:p>
            <a:pPr marL="0" indent="0" algn="just">
              <a:buNone/>
            </a:pPr>
            <a:r>
              <a:rPr lang="en-US" b="1" dirty="0" smtClean="0">
                <a:latin typeface="Bookman Old Style" pitchFamily="18" charset="0"/>
              </a:rPr>
              <a:t>for any reason, other than the reason of fraud or any </a:t>
            </a:r>
            <a:r>
              <a:rPr lang="en-US" b="1" dirty="0" err="1" smtClean="0">
                <a:latin typeface="Bookman Old Style" pitchFamily="18" charset="0"/>
              </a:rPr>
              <a:t>wilful</a:t>
            </a:r>
            <a:r>
              <a:rPr lang="en-US" b="1" dirty="0" smtClean="0">
                <a:latin typeface="Bookman Old Style" pitchFamily="18" charset="0"/>
              </a:rPr>
              <a:t>-misstatement or suppression of facts to evade tax</a:t>
            </a:r>
            <a:r>
              <a:rPr lang="en-US" dirty="0" smtClean="0">
                <a:latin typeface="Bookman Old Style" pitchFamily="18" charset="0"/>
              </a:rPr>
              <a:t>,</a:t>
            </a:r>
          </a:p>
          <a:p>
            <a:pPr marL="0" indent="0" algn="just">
              <a:buNone/>
            </a:pPr>
            <a:endParaRPr lang="en-US" dirty="0" smtClean="0">
              <a:latin typeface="Bookman Old Style" pitchFamily="18" charset="0"/>
            </a:endParaRPr>
          </a:p>
          <a:p>
            <a:pPr algn="just"/>
            <a:r>
              <a:rPr lang="en-US" dirty="0" smtClean="0">
                <a:latin typeface="Bookman Old Style" pitchFamily="18" charset="0"/>
              </a:rPr>
              <a:t>Additionally, a summary of the total demand in Form DRC-01 also will be issued along with the show cause </a:t>
            </a:r>
            <a:r>
              <a:rPr lang="en-IN" dirty="0" smtClean="0">
                <a:latin typeface="Bookman Old Style" pitchFamily="18" charset="0"/>
              </a:rPr>
              <a:t>notice Rule 142(1)(a)</a:t>
            </a:r>
          </a:p>
          <a:p>
            <a:endParaRPr lang="en-IN" dirty="0"/>
          </a:p>
        </p:txBody>
      </p:sp>
    </p:spTree>
    <p:extLst>
      <p:ext uri="{BB962C8B-B14F-4D97-AF65-F5344CB8AC3E}">
        <p14:creationId xmlns:p14="http://schemas.microsoft.com/office/powerpoint/2010/main" val="33250453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129</TotalTime>
  <Words>837</Words>
  <Application>Microsoft Office PowerPoint</Application>
  <PresentationFormat>On-screen Show (4:3)</PresentationFormat>
  <Paragraphs>139</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PowerPoint Presentation</vt:lpstr>
      <vt:lpstr>Situation of SCN</vt:lpstr>
      <vt:lpstr>PowerPoint Presentation</vt:lpstr>
      <vt:lpstr>Show Cause Notice under Section 73</vt:lpstr>
      <vt:lpstr>Proper Officer</vt:lpstr>
      <vt:lpstr>Cross Empowerment</vt:lpstr>
      <vt:lpstr> Clarifications / Instructions / Orders - GST F.No. CBEC-20/10/07/2019-GST </vt:lpstr>
      <vt:lpstr>PowerPoint Presentation</vt:lpstr>
      <vt:lpstr>Trigger Point </vt:lpstr>
      <vt:lpstr>Rule 142(1A)</vt:lpstr>
      <vt:lpstr>DRC 01A up to 15.10.2020</vt:lpstr>
      <vt:lpstr>REPLY TO DRC 01A IS mandatory?</vt:lpstr>
      <vt:lpstr> Rule 142. Notice and order for demand of amounts payable under the Act.- </vt:lpstr>
      <vt:lpstr> Power to impose penalty in certain cases. </vt:lpstr>
      <vt:lpstr>Time Limit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Anada Sir</dc:creator>
  <cp:lastModifiedBy>Anada Sir</cp:lastModifiedBy>
  <cp:revision>28</cp:revision>
  <dcterms:created xsi:type="dcterms:W3CDTF">2023-11-02T08:04:21Z</dcterms:created>
  <dcterms:modified xsi:type="dcterms:W3CDTF">2023-11-02T10:14:15Z</dcterms:modified>
</cp:coreProperties>
</file>