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8" r:id="rId2"/>
    <p:sldId id="279" r:id="rId3"/>
    <p:sldId id="281" r:id="rId4"/>
    <p:sldId id="316" r:id="rId5"/>
    <p:sldId id="280" r:id="rId6"/>
    <p:sldId id="269" r:id="rId7"/>
    <p:sldId id="272" r:id="rId8"/>
    <p:sldId id="282" r:id="rId9"/>
    <p:sldId id="286" r:id="rId10"/>
    <p:sldId id="287" r:id="rId11"/>
    <p:sldId id="318" r:id="rId12"/>
    <p:sldId id="283" r:id="rId13"/>
    <p:sldId id="288" r:id="rId14"/>
    <p:sldId id="289" r:id="rId15"/>
    <p:sldId id="290" r:id="rId16"/>
    <p:sldId id="299" r:id="rId17"/>
    <p:sldId id="313" r:id="rId18"/>
    <p:sldId id="314" r:id="rId19"/>
    <p:sldId id="315" r:id="rId20"/>
    <p:sldId id="294" r:id="rId21"/>
    <p:sldId id="295" r:id="rId22"/>
    <p:sldId id="296" r:id="rId23"/>
    <p:sldId id="297" r:id="rId24"/>
    <p:sldId id="292" r:id="rId25"/>
    <p:sldId id="291" r:id="rId26"/>
    <p:sldId id="293" r:id="rId27"/>
    <p:sldId id="298" r:id="rId28"/>
    <p:sldId id="304" r:id="rId29"/>
    <p:sldId id="300" r:id="rId30"/>
    <p:sldId id="319" r:id="rId31"/>
    <p:sldId id="303" r:id="rId32"/>
    <p:sldId id="301" r:id="rId33"/>
    <p:sldId id="305" r:id="rId34"/>
    <p:sldId id="322" r:id="rId35"/>
    <p:sldId id="323" r:id="rId36"/>
    <p:sldId id="325" r:id="rId37"/>
    <p:sldId id="326" r:id="rId38"/>
    <p:sldId id="327" r:id="rId39"/>
    <p:sldId id="324" r:id="rId40"/>
    <p:sldId id="306" r:id="rId41"/>
    <p:sldId id="307" r:id="rId42"/>
    <p:sldId id="311" r:id="rId43"/>
    <p:sldId id="312" r:id="rId44"/>
    <p:sldId id="270" r:id="rId45"/>
    <p:sldId id="271" r:id="rId46"/>
    <p:sldId id="273" r:id="rId47"/>
    <p:sldId id="308" r:id="rId48"/>
    <p:sldId id="309" r:id="rId49"/>
    <p:sldId id="310" r:id="rId50"/>
    <p:sldId id="317" r:id="rId51"/>
    <p:sldId id="320" r:id="rId52"/>
    <p:sldId id="321" r:id="rId53"/>
    <p:sldId id="27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990" y="40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FORM A</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c:spPr>
          <c:invertIfNegative val="0"/>
          <c:dLbls>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2">
                          <a:lumMod val="35000"/>
                          <a:lumOff val="65000"/>
                        </a:schemeClr>
                      </a:solidFill>
                    </a:ln>
                    <a:effectLst/>
                  </c:spPr>
                </c15:leaderLines>
              </c:ext>
            </c:extLst>
          </c:dLbls>
          <c:cat>
            <c:strRef>
              <c:f>Sheet1!$A$2:$A$6</c:f>
              <c:strCache>
                <c:ptCount val="5"/>
                <c:pt idx="0">
                  <c:v>2017-18</c:v>
                </c:pt>
                <c:pt idx="1">
                  <c:v>2018-19</c:v>
                </c:pt>
                <c:pt idx="2">
                  <c:v>2019-20</c:v>
                </c:pt>
                <c:pt idx="3">
                  <c:v>2020-21</c:v>
                </c:pt>
                <c:pt idx="4">
                  <c:v>2021-22</c:v>
                </c:pt>
              </c:strCache>
            </c:strRef>
          </c:cat>
          <c:val>
            <c:numRef>
              <c:f>Sheet1!$B$2:$B$6</c:f>
              <c:numCache>
                <c:formatCode>General</c:formatCode>
                <c:ptCount val="5"/>
                <c:pt idx="0">
                  <c:v>13</c:v>
                </c:pt>
                <c:pt idx="1">
                  <c:v>81</c:v>
                </c:pt>
                <c:pt idx="2">
                  <c:v>397</c:v>
                </c:pt>
                <c:pt idx="3">
                  <c:v>297</c:v>
                </c:pt>
                <c:pt idx="4">
                  <c:v>335</c:v>
                </c:pt>
              </c:numCache>
            </c:numRef>
          </c:val>
          <c:extLst>
            <c:ext xmlns:c16="http://schemas.microsoft.com/office/drawing/2014/chart" uri="{C3380CC4-5D6E-409C-BE32-E72D297353CC}">
              <c16:uniqueId val="{00000000-80C3-4480-BB50-33A0F7DE3D6E}"/>
            </c:ext>
          </c:extLst>
        </c:ser>
        <c:ser>
          <c:idx val="1"/>
          <c:order val="1"/>
          <c:tx>
            <c:strRef>
              <c:f>Sheet1!$C$1</c:f>
              <c:strCache>
                <c:ptCount val="1"/>
                <c:pt idx="0">
                  <c:v>FORM B</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2">
                          <a:lumMod val="35000"/>
                          <a:lumOff val="65000"/>
                        </a:schemeClr>
                      </a:solidFill>
                    </a:ln>
                    <a:effectLst/>
                  </c:spPr>
                </c15:leaderLines>
              </c:ext>
            </c:extLst>
          </c:dLbls>
          <c:cat>
            <c:strRef>
              <c:f>Sheet1!$A$2:$A$6</c:f>
              <c:strCache>
                <c:ptCount val="5"/>
                <c:pt idx="0">
                  <c:v>2017-18</c:v>
                </c:pt>
                <c:pt idx="1">
                  <c:v>2018-19</c:v>
                </c:pt>
                <c:pt idx="2">
                  <c:v>2019-20</c:v>
                </c:pt>
                <c:pt idx="3">
                  <c:v>2020-21</c:v>
                </c:pt>
                <c:pt idx="4">
                  <c:v>2021-22</c:v>
                </c:pt>
              </c:strCache>
            </c:strRef>
          </c:cat>
          <c:val>
            <c:numRef>
              <c:f>Sheet1!$C$2:$C$6</c:f>
              <c:numCache>
                <c:formatCode>General</c:formatCode>
                <c:ptCount val="5"/>
                <c:pt idx="0">
                  <c:v>0</c:v>
                </c:pt>
                <c:pt idx="1">
                  <c:v>62</c:v>
                </c:pt>
                <c:pt idx="2">
                  <c:v>108</c:v>
                </c:pt>
                <c:pt idx="3">
                  <c:v>76</c:v>
                </c:pt>
                <c:pt idx="4">
                  <c:v>34</c:v>
                </c:pt>
              </c:numCache>
            </c:numRef>
          </c:val>
          <c:extLst>
            <c:ext xmlns:c16="http://schemas.microsoft.com/office/drawing/2014/chart" uri="{C3380CC4-5D6E-409C-BE32-E72D297353CC}">
              <c16:uniqueId val="{00000001-80C3-4480-BB50-33A0F7DE3D6E}"/>
            </c:ext>
          </c:extLst>
        </c:ser>
        <c:ser>
          <c:idx val="2"/>
          <c:order val="2"/>
          <c:tx>
            <c:strRef>
              <c:f>Sheet1!$D$1</c:f>
              <c:strCache>
                <c:ptCount val="1"/>
                <c:pt idx="0">
                  <c:v>SUO-MOTU</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c:spPr>
          <c:invertIfNegative val="0"/>
          <c:dLbls>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2">
                          <a:lumMod val="35000"/>
                          <a:lumOff val="65000"/>
                        </a:schemeClr>
                      </a:solidFill>
                    </a:ln>
                    <a:effectLst/>
                  </c:spPr>
                </c15:leaderLines>
              </c:ext>
            </c:extLst>
          </c:dLbls>
          <c:cat>
            <c:strRef>
              <c:f>Sheet1!$A$2:$A$6</c:f>
              <c:strCache>
                <c:ptCount val="5"/>
                <c:pt idx="0">
                  <c:v>2017-18</c:v>
                </c:pt>
                <c:pt idx="1">
                  <c:v>2018-19</c:v>
                </c:pt>
                <c:pt idx="2">
                  <c:v>2019-20</c:v>
                </c:pt>
                <c:pt idx="3">
                  <c:v>2020-21</c:v>
                </c:pt>
                <c:pt idx="4">
                  <c:v>2021-22</c:v>
                </c:pt>
              </c:strCache>
            </c:strRef>
          </c:cat>
          <c:val>
            <c:numRef>
              <c:f>Sheet1!$D$2:$D$6</c:f>
              <c:numCache>
                <c:formatCode>General</c:formatCode>
                <c:ptCount val="5"/>
                <c:pt idx="0">
                  <c:v>34</c:v>
                </c:pt>
                <c:pt idx="1">
                  <c:v>516</c:v>
                </c:pt>
                <c:pt idx="2">
                  <c:v>690</c:v>
                </c:pt>
                <c:pt idx="3">
                  <c:v>375</c:v>
                </c:pt>
                <c:pt idx="4">
                  <c:v>347</c:v>
                </c:pt>
              </c:numCache>
            </c:numRef>
          </c:val>
          <c:extLst>
            <c:ext xmlns:c16="http://schemas.microsoft.com/office/drawing/2014/chart" uri="{C3380CC4-5D6E-409C-BE32-E72D297353CC}">
              <c16:uniqueId val="{00000002-80C3-4480-BB50-33A0F7DE3D6E}"/>
            </c:ext>
          </c:extLst>
        </c:ser>
        <c:dLbls>
          <c:dLblPos val="outEnd"/>
          <c:showLegendKey val="0"/>
          <c:showVal val="1"/>
          <c:showCatName val="0"/>
          <c:showSerName val="0"/>
          <c:showPercent val="0"/>
          <c:showBubbleSize val="0"/>
        </c:dLbls>
        <c:gapWidth val="100"/>
        <c:overlap val="-24"/>
        <c:axId val="215333256"/>
        <c:axId val="215333648"/>
      </c:barChart>
      <c:catAx>
        <c:axId val="215333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5333648"/>
        <c:crosses val="autoZero"/>
        <c:auto val="1"/>
        <c:lblAlgn val="ctr"/>
        <c:lblOffset val="100"/>
        <c:noMultiLvlLbl val="0"/>
      </c:catAx>
      <c:valAx>
        <c:axId val="2153336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533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FF1E9-C400-4787-9EBE-7E2369A40695}" type="doc">
      <dgm:prSet loTypeId="urn:microsoft.com/office/officeart/2011/layout/InterconnectedBlockProcess" loCatId="process" qsTypeId="urn:microsoft.com/office/officeart/2005/8/quickstyle/simple3" qsCatId="simple" csTypeId="urn:microsoft.com/office/officeart/2005/8/colors/accent1_2" csCatId="accent1" phldr="1"/>
      <dgm:spPr/>
      <dgm:t>
        <a:bodyPr/>
        <a:lstStyle/>
        <a:p>
          <a:endParaRPr lang="en-US"/>
        </a:p>
      </dgm:t>
    </dgm:pt>
    <dgm:pt modelId="{B75A8043-2A5C-40F5-AB52-84B648833440}" type="pres">
      <dgm:prSet presAssocID="{25CFF1E9-C400-4787-9EBE-7E2369A40695}" presName="Name0" presStyleCnt="0">
        <dgm:presLayoutVars>
          <dgm:chMax val="7"/>
          <dgm:chPref val="5"/>
          <dgm:dir/>
          <dgm:animOne val="branch"/>
          <dgm:animLvl val="lvl"/>
        </dgm:presLayoutVars>
      </dgm:prSet>
      <dgm:spPr/>
    </dgm:pt>
  </dgm:ptLst>
  <dgm:cxnLst>
    <dgm:cxn modelId="{BC947B10-D32F-4D3F-9EEB-E3AC2FA1EC61}" type="presOf" srcId="{25CFF1E9-C400-4787-9EBE-7E2369A40695}" destId="{B75A8043-2A5C-40F5-AB52-84B648833440}" srcOrd="0"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8B77F9-E069-4F4F-AE76-1B5F2198840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08D98D6-D0DC-4B21-894E-ACC5AEB32EAF}">
      <dgm:prSet/>
      <dgm:spPr/>
      <dgm:t>
        <a:bodyPr/>
        <a:lstStyle/>
        <a:p>
          <a:pPr algn="ctr" rtl="0"/>
          <a:r>
            <a:rPr lang="en-US" dirty="0"/>
            <a:t>Who?</a:t>
          </a:r>
        </a:p>
      </dgm:t>
    </dgm:pt>
    <dgm:pt modelId="{881728C6-8183-4F89-A97A-13CB65878D4B}" type="parTrans" cxnId="{1A5F9A81-2CC2-4C1E-A98E-ACBA0D45FDD2}">
      <dgm:prSet/>
      <dgm:spPr/>
      <dgm:t>
        <a:bodyPr/>
        <a:lstStyle/>
        <a:p>
          <a:endParaRPr lang="en-US"/>
        </a:p>
      </dgm:t>
    </dgm:pt>
    <dgm:pt modelId="{51C5D835-E6D3-4151-ABFC-075A589A4633}" type="sibTrans" cxnId="{1A5F9A81-2CC2-4C1E-A98E-ACBA0D45FDD2}">
      <dgm:prSet/>
      <dgm:spPr/>
      <dgm:t>
        <a:bodyPr/>
        <a:lstStyle/>
        <a:p>
          <a:endParaRPr lang="en-US"/>
        </a:p>
      </dgm:t>
    </dgm:pt>
    <dgm:pt modelId="{9474CDF8-8F7E-43E2-A145-979A61A9647A}">
      <dgm:prSet/>
      <dgm:spPr/>
      <dgm:t>
        <a:bodyPr/>
        <a:lstStyle/>
        <a:p>
          <a:pPr algn="l" rtl="0"/>
          <a:r>
            <a:rPr lang="en-US" dirty="0"/>
            <a:t>How?</a:t>
          </a:r>
        </a:p>
      </dgm:t>
    </dgm:pt>
    <dgm:pt modelId="{1D03DC60-1A89-420B-9B94-4D8EE24F9DB3}" type="parTrans" cxnId="{E85B5750-6E9D-429A-9CB2-B7735A1962B8}">
      <dgm:prSet/>
      <dgm:spPr/>
      <dgm:t>
        <a:bodyPr/>
        <a:lstStyle/>
        <a:p>
          <a:endParaRPr lang="en-US"/>
        </a:p>
      </dgm:t>
    </dgm:pt>
    <dgm:pt modelId="{1641F571-5EFE-49A2-8086-B2CF58DD0A07}" type="sibTrans" cxnId="{E85B5750-6E9D-429A-9CB2-B7735A1962B8}">
      <dgm:prSet/>
      <dgm:spPr/>
      <dgm:t>
        <a:bodyPr/>
        <a:lstStyle/>
        <a:p>
          <a:endParaRPr lang="en-US"/>
        </a:p>
      </dgm:t>
    </dgm:pt>
    <dgm:pt modelId="{9209A856-C607-4609-B297-62EA7375797E}">
      <dgm:prSet/>
      <dgm:spPr/>
      <dgm:t>
        <a:bodyPr/>
        <a:lstStyle/>
        <a:p>
          <a:pPr rtl="0"/>
          <a:r>
            <a:rPr lang="en-US" dirty="0"/>
            <a:t>Why?</a:t>
          </a:r>
        </a:p>
      </dgm:t>
    </dgm:pt>
    <dgm:pt modelId="{A537466D-08AD-49AF-893E-DCD709A8F57B}" type="parTrans" cxnId="{07DCFB8E-2C42-4860-91CB-8B7AB3970141}">
      <dgm:prSet/>
      <dgm:spPr/>
      <dgm:t>
        <a:bodyPr/>
        <a:lstStyle/>
        <a:p>
          <a:endParaRPr lang="en-US"/>
        </a:p>
      </dgm:t>
    </dgm:pt>
    <dgm:pt modelId="{3ED15F0B-3408-473E-A9B5-B5FD10DBFAC3}" type="sibTrans" cxnId="{07DCFB8E-2C42-4860-91CB-8B7AB3970141}">
      <dgm:prSet/>
      <dgm:spPr/>
      <dgm:t>
        <a:bodyPr/>
        <a:lstStyle/>
        <a:p>
          <a:endParaRPr lang="en-US"/>
        </a:p>
      </dgm:t>
    </dgm:pt>
    <dgm:pt modelId="{43778497-F19A-467A-A6B4-B9C8B010F1B7}" type="pres">
      <dgm:prSet presAssocID="{6E8B77F9-E069-4F4F-AE76-1B5F21988406}" presName="compositeShape" presStyleCnt="0">
        <dgm:presLayoutVars>
          <dgm:chMax val="7"/>
          <dgm:dir/>
          <dgm:resizeHandles val="exact"/>
        </dgm:presLayoutVars>
      </dgm:prSet>
      <dgm:spPr/>
    </dgm:pt>
    <dgm:pt modelId="{9D0BF897-10DD-4448-BADD-C69A4ACB3B11}" type="pres">
      <dgm:prSet presAssocID="{708D98D6-D0DC-4B21-894E-ACC5AEB32EAF}" presName="circ1" presStyleLbl="vennNode1" presStyleIdx="0" presStyleCnt="3"/>
      <dgm:spPr/>
    </dgm:pt>
    <dgm:pt modelId="{3C05CBED-C453-478C-A214-4565213B72A2}" type="pres">
      <dgm:prSet presAssocID="{708D98D6-D0DC-4B21-894E-ACC5AEB32EAF}" presName="circ1Tx" presStyleLbl="revTx" presStyleIdx="0" presStyleCnt="0">
        <dgm:presLayoutVars>
          <dgm:chMax val="0"/>
          <dgm:chPref val="0"/>
          <dgm:bulletEnabled val="1"/>
        </dgm:presLayoutVars>
      </dgm:prSet>
      <dgm:spPr/>
    </dgm:pt>
    <dgm:pt modelId="{5D3946A8-9F9E-4807-A784-AC8BCFE3C0AE}" type="pres">
      <dgm:prSet presAssocID="{9474CDF8-8F7E-43E2-A145-979A61A9647A}" presName="circ2" presStyleLbl="vennNode1" presStyleIdx="1" presStyleCnt="3"/>
      <dgm:spPr/>
    </dgm:pt>
    <dgm:pt modelId="{95CEEC2D-F54A-4867-9D3D-4B6A52EFC397}" type="pres">
      <dgm:prSet presAssocID="{9474CDF8-8F7E-43E2-A145-979A61A9647A}" presName="circ2Tx" presStyleLbl="revTx" presStyleIdx="0" presStyleCnt="0">
        <dgm:presLayoutVars>
          <dgm:chMax val="0"/>
          <dgm:chPref val="0"/>
          <dgm:bulletEnabled val="1"/>
        </dgm:presLayoutVars>
      </dgm:prSet>
      <dgm:spPr/>
    </dgm:pt>
    <dgm:pt modelId="{73765D21-4D63-4D5A-82F4-F3E0E1D2A631}" type="pres">
      <dgm:prSet presAssocID="{9209A856-C607-4609-B297-62EA7375797E}" presName="circ3" presStyleLbl="vennNode1" presStyleIdx="2" presStyleCnt="3"/>
      <dgm:spPr/>
    </dgm:pt>
    <dgm:pt modelId="{7B079F0D-3653-4C49-A0EC-9A25997DBAD9}" type="pres">
      <dgm:prSet presAssocID="{9209A856-C607-4609-B297-62EA7375797E}" presName="circ3Tx" presStyleLbl="revTx" presStyleIdx="0" presStyleCnt="0">
        <dgm:presLayoutVars>
          <dgm:chMax val="0"/>
          <dgm:chPref val="0"/>
          <dgm:bulletEnabled val="1"/>
        </dgm:presLayoutVars>
      </dgm:prSet>
      <dgm:spPr/>
    </dgm:pt>
  </dgm:ptLst>
  <dgm:cxnLst>
    <dgm:cxn modelId="{F5005716-D8C2-4E04-BF6C-AB176DB20EAB}" type="presOf" srcId="{9474CDF8-8F7E-43E2-A145-979A61A9647A}" destId="{95CEEC2D-F54A-4867-9D3D-4B6A52EFC397}" srcOrd="1" destOrd="0" presId="urn:microsoft.com/office/officeart/2005/8/layout/venn1"/>
    <dgm:cxn modelId="{8935E746-C703-42BA-8BDB-2A3FB3D5D997}" type="presOf" srcId="{9209A856-C607-4609-B297-62EA7375797E}" destId="{7B079F0D-3653-4C49-A0EC-9A25997DBAD9}" srcOrd="1" destOrd="0" presId="urn:microsoft.com/office/officeart/2005/8/layout/venn1"/>
    <dgm:cxn modelId="{E85B5750-6E9D-429A-9CB2-B7735A1962B8}" srcId="{6E8B77F9-E069-4F4F-AE76-1B5F21988406}" destId="{9474CDF8-8F7E-43E2-A145-979A61A9647A}" srcOrd="1" destOrd="0" parTransId="{1D03DC60-1A89-420B-9B94-4D8EE24F9DB3}" sibTransId="{1641F571-5EFE-49A2-8086-B2CF58DD0A07}"/>
    <dgm:cxn modelId="{3E71E77F-E83C-4685-A103-0B57F7570B71}" type="presOf" srcId="{9209A856-C607-4609-B297-62EA7375797E}" destId="{73765D21-4D63-4D5A-82F4-F3E0E1D2A631}" srcOrd="0" destOrd="0" presId="urn:microsoft.com/office/officeart/2005/8/layout/venn1"/>
    <dgm:cxn modelId="{1A5F9A81-2CC2-4C1E-A98E-ACBA0D45FDD2}" srcId="{6E8B77F9-E069-4F4F-AE76-1B5F21988406}" destId="{708D98D6-D0DC-4B21-894E-ACC5AEB32EAF}" srcOrd="0" destOrd="0" parTransId="{881728C6-8183-4F89-A97A-13CB65878D4B}" sibTransId="{51C5D835-E6D3-4151-ABFC-075A589A4633}"/>
    <dgm:cxn modelId="{7B3EAE85-8795-4930-BECD-1079D0DC8245}" type="presOf" srcId="{6E8B77F9-E069-4F4F-AE76-1B5F21988406}" destId="{43778497-F19A-467A-A6B4-B9C8B010F1B7}" srcOrd="0" destOrd="0" presId="urn:microsoft.com/office/officeart/2005/8/layout/venn1"/>
    <dgm:cxn modelId="{07DCFB8E-2C42-4860-91CB-8B7AB3970141}" srcId="{6E8B77F9-E069-4F4F-AE76-1B5F21988406}" destId="{9209A856-C607-4609-B297-62EA7375797E}" srcOrd="2" destOrd="0" parTransId="{A537466D-08AD-49AF-893E-DCD709A8F57B}" sibTransId="{3ED15F0B-3408-473E-A9B5-B5FD10DBFAC3}"/>
    <dgm:cxn modelId="{853B54C2-08FB-488F-9A3C-CAE4409A344C}" type="presOf" srcId="{9474CDF8-8F7E-43E2-A145-979A61A9647A}" destId="{5D3946A8-9F9E-4807-A784-AC8BCFE3C0AE}" srcOrd="0" destOrd="0" presId="urn:microsoft.com/office/officeart/2005/8/layout/venn1"/>
    <dgm:cxn modelId="{C61115DD-8F4E-46A9-8286-492091D29E21}" type="presOf" srcId="{708D98D6-D0DC-4B21-894E-ACC5AEB32EAF}" destId="{3C05CBED-C453-478C-A214-4565213B72A2}" srcOrd="1" destOrd="0" presId="urn:microsoft.com/office/officeart/2005/8/layout/venn1"/>
    <dgm:cxn modelId="{17545AF6-D5C6-496F-890E-3C3C77BA0800}" type="presOf" srcId="{708D98D6-D0DC-4B21-894E-ACC5AEB32EAF}" destId="{9D0BF897-10DD-4448-BADD-C69A4ACB3B11}" srcOrd="0" destOrd="0" presId="urn:microsoft.com/office/officeart/2005/8/layout/venn1"/>
    <dgm:cxn modelId="{19C33AD7-9DF4-403F-8BCF-DEFEB89210D9}" type="presParOf" srcId="{43778497-F19A-467A-A6B4-B9C8B010F1B7}" destId="{9D0BF897-10DD-4448-BADD-C69A4ACB3B11}" srcOrd="0" destOrd="0" presId="urn:microsoft.com/office/officeart/2005/8/layout/venn1"/>
    <dgm:cxn modelId="{5A063681-A264-48F4-81A4-6001CBF6FBB2}" type="presParOf" srcId="{43778497-F19A-467A-A6B4-B9C8B010F1B7}" destId="{3C05CBED-C453-478C-A214-4565213B72A2}" srcOrd="1" destOrd="0" presId="urn:microsoft.com/office/officeart/2005/8/layout/venn1"/>
    <dgm:cxn modelId="{5B472904-51EA-4669-8F9C-588B269FBCD1}" type="presParOf" srcId="{43778497-F19A-467A-A6B4-B9C8B010F1B7}" destId="{5D3946A8-9F9E-4807-A784-AC8BCFE3C0AE}" srcOrd="2" destOrd="0" presId="urn:microsoft.com/office/officeart/2005/8/layout/venn1"/>
    <dgm:cxn modelId="{0E260642-1BE9-49B1-9063-016F5AD2C39C}" type="presParOf" srcId="{43778497-F19A-467A-A6B4-B9C8B010F1B7}" destId="{95CEEC2D-F54A-4867-9D3D-4B6A52EFC397}" srcOrd="3" destOrd="0" presId="urn:microsoft.com/office/officeart/2005/8/layout/venn1"/>
    <dgm:cxn modelId="{604D343A-D89D-4AB0-A58F-7491112710D3}" type="presParOf" srcId="{43778497-F19A-467A-A6B4-B9C8B010F1B7}" destId="{73765D21-4D63-4D5A-82F4-F3E0E1D2A631}" srcOrd="4" destOrd="0" presId="urn:microsoft.com/office/officeart/2005/8/layout/venn1"/>
    <dgm:cxn modelId="{761E690F-0442-4561-AE32-47CABB3B6000}" type="presParOf" srcId="{43778497-F19A-467A-A6B4-B9C8B010F1B7}" destId="{7B079F0D-3653-4C49-A0EC-9A25997DBAD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6F23E-3DA9-4D7E-979E-8A4BCD9E61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993907-19E6-4938-9626-228DDFDD5A4E}">
      <dgm:prSet/>
      <dgm:spPr/>
      <dgm:t>
        <a:bodyPr/>
        <a:lstStyle/>
        <a:p>
          <a:pPr rtl="0"/>
          <a:r>
            <a:rPr lang="en-US" dirty="0">
              <a:solidFill>
                <a:schemeClr val="tx1"/>
              </a:solidFill>
            </a:rPr>
            <a:t> </a:t>
          </a:r>
          <a:r>
            <a:rPr lang="en-US" dirty="0" err="1">
              <a:solidFill>
                <a:schemeClr val="tx1"/>
              </a:solidFill>
            </a:rPr>
            <a:t>Allotee</a:t>
          </a:r>
          <a:endParaRPr lang="en-US" dirty="0">
            <a:solidFill>
              <a:schemeClr val="tx1"/>
            </a:solidFill>
          </a:endParaRPr>
        </a:p>
      </dgm:t>
    </dgm:pt>
    <dgm:pt modelId="{A0560FB2-293E-453C-9B4D-8BAB8FE5A519}" type="parTrans" cxnId="{53598F7B-72DD-4E3F-8515-9D58432EB17A}">
      <dgm:prSet/>
      <dgm:spPr/>
      <dgm:t>
        <a:bodyPr/>
        <a:lstStyle/>
        <a:p>
          <a:endParaRPr lang="en-US"/>
        </a:p>
      </dgm:t>
    </dgm:pt>
    <dgm:pt modelId="{1543EC17-6CEC-41A8-A270-40E8F1E46E25}" type="sibTrans" cxnId="{53598F7B-72DD-4E3F-8515-9D58432EB17A}">
      <dgm:prSet/>
      <dgm:spPr/>
      <dgm:t>
        <a:bodyPr/>
        <a:lstStyle/>
        <a:p>
          <a:endParaRPr lang="en-US"/>
        </a:p>
      </dgm:t>
    </dgm:pt>
    <dgm:pt modelId="{148818AF-8149-4F4C-97AD-26321E28712F}">
      <dgm:prSet/>
      <dgm:spPr/>
      <dgm:t>
        <a:bodyPr/>
        <a:lstStyle/>
        <a:p>
          <a:pPr rtl="0"/>
          <a:r>
            <a:rPr lang="en-US" dirty="0">
              <a:solidFill>
                <a:schemeClr val="tx1"/>
              </a:solidFill>
            </a:rPr>
            <a:t>  Promoter</a:t>
          </a:r>
        </a:p>
      </dgm:t>
    </dgm:pt>
    <dgm:pt modelId="{9EA079BC-7ADE-4A30-8EA8-BE84A325E8B4}" type="parTrans" cxnId="{9E13834B-4C4C-433C-8F18-8C0B61E59DF2}">
      <dgm:prSet/>
      <dgm:spPr/>
      <dgm:t>
        <a:bodyPr/>
        <a:lstStyle/>
        <a:p>
          <a:endParaRPr lang="en-US"/>
        </a:p>
      </dgm:t>
    </dgm:pt>
    <dgm:pt modelId="{A06C8AC9-A041-41B8-904A-A32FA2699AE3}" type="sibTrans" cxnId="{9E13834B-4C4C-433C-8F18-8C0B61E59DF2}">
      <dgm:prSet/>
      <dgm:spPr/>
      <dgm:t>
        <a:bodyPr/>
        <a:lstStyle/>
        <a:p>
          <a:endParaRPr lang="en-US"/>
        </a:p>
      </dgm:t>
    </dgm:pt>
    <dgm:pt modelId="{5E0419DC-6E45-4011-ADA2-F76AC9895FC9}" type="pres">
      <dgm:prSet presAssocID="{F0F6F23E-3DA9-4D7E-979E-8A4BCD9E61BA}" presName="linear" presStyleCnt="0">
        <dgm:presLayoutVars>
          <dgm:animLvl val="lvl"/>
          <dgm:resizeHandles val="exact"/>
        </dgm:presLayoutVars>
      </dgm:prSet>
      <dgm:spPr/>
    </dgm:pt>
    <dgm:pt modelId="{0C87E209-674A-4F0D-9FEB-442B5541C3C6}" type="pres">
      <dgm:prSet presAssocID="{4A993907-19E6-4938-9626-228DDFDD5A4E}" presName="parentText" presStyleLbl="node1" presStyleIdx="0" presStyleCnt="2">
        <dgm:presLayoutVars>
          <dgm:chMax val="0"/>
          <dgm:bulletEnabled val="1"/>
        </dgm:presLayoutVars>
      </dgm:prSet>
      <dgm:spPr/>
    </dgm:pt>
    <dgm:pt modelId="{EAC367AF-7FB5-4A37-95CC-6A9E25AE3CE6}" type="pres">
      <dgm:prSet presAssocID="{1543EC17-6CEC-41A8-A270-40E8F1E46E25}" presName="spacer" presStyleCnt="0"/>
      <dgm:spPr/>
    </dgm:pt>
    <dgm:pt modelId="{EE372C43-737A-424D-A1CB-9AB91557244D}" type="pres">
      <dgm:prSet presAssocID="{148818AF-8149-4F4C-97AD-26321E28712F}" presName="parentText" presStyleLbl="node1" presStyleIdx="1" presStyleCnt="2">
        <dgm:presLayoutVars>
          <dgm:chMax val="0"/>
          <dgm:bulletEnabled val="1"/>
        </dgm:presLayoutVars>
      </dgm:prSet>
      <dgm:spPr/>
    </dgm:pt>
  </dgm:ptLst>
  <dgm:cxnLst>
    <dgm:cxn modelId="{9E13834B-4C4C-433C-8F18-8C0B61E59DF2}" srcId="{F0F6F23E-3DA9-4D7E-979E-8A4BCD9E61BA}" destId="{148818AF-8149-4F4C-97AD-26321E28712F}" srcOrd="1" destOrd="0" parTransId="{9EA079BC-7ADE-4A30-8EA8-BE84A325E8B4}" sibTransId="{A06C8AC9-A041-41B8-904A-A32FA2699AE3}"/>
    <dgm:cxn modelId="{53598F7B-72DD-4E3F-8515-9D58432EB17A}" srcId="{F0F6F23E-3DA9-4D7E-979E-8A4BCD9E61BA}" destId="{4A993907-19E6-4938-9626-228DDFDD5A4E}" srcOrd="0" destOrd="0" parTransId="{A0560FB2-293E-453C-9B4D-8BAB8FE5A519}" sibTransId="{1543EC17-6CEC-41A8-A270-40E8F1E46E25}"/>
    <dgm:cxn modelId="{0B671F81-5729-4FED-9EE4-AACC9D4A7B43}" type="presOf" srcId="{F0F6F23E-3DA9-4D7E-979E-8A4BCD9E61BA}" destId="{5E0419DC-6E45-4011-ADA2-F76AC9895FC9}" srcOrd="0" destOrd="0" presId="urn:microsoft.com/office/officeart/2005/8/layout/vList2"/>
    <dgm:cxn modelId="{F5665B98-35B4-4E14-8E76-767A1B7D6BDD}" type="presOf" srcId="{4A993907-19E6-4938-9626-228DDFDD5A4E}" destId="{0C87E209-674A-4F0D-9FEB-442B5541C3C6}" srcOrd="0" destOrd="0" presId="urn:microsoft.com/office/officeart/2005/8/layout/vList2"/>
    <dgm:cxn modelId="{1A5A20CF-E6E9-49F5-8E48-254CA39E7DDF}" type="presOf" srcId="{148818AF-8149-4F4C-97AD-26321E28712F}" destId="{EE372C43-737A-424D-A1CB-9AB91557244D}" srcOrd="0" destOrd="0" presId="urn:microsoft.com/office/officeart/2005/8/layout/vList2"/>
    <dgm:cxn modelId="{6C636A8E-C267-445F-9B68-EA58026F24CE}" type="presParOf" srcId="{5E0419DC-6E45-4011-ADA2-F76AC9895FC9}" destId="{0C87E209-674A-4F0D-9FEB-442B5541C3C6}" srcOrd="0" destOrd="0" presId="urn:microsoft.com/office/officeart/2005/8/layout/vList2"/>
    <dgm:cxn modelId="{8E04E483-FD29-4256-807E-16CC29685FAA}" type="presParOf" srcId="{5E0419DC-6E45-4011-ADA2-F76AC9895FC9}" destId="{EAC367AF-7FB5-4A37-95CC-6A9E25AE3CE6}" srcOrd="1" destOrd="0" presId="urn:microsoft.com/office/officeart/2005/8/layout/vList2"/>
    <dgm:cxn modelId="{73BB54A2-B25A-4CF0-989A-8B8FA5D8A8E0}" type="presParOf" srcId="{5E0419DC-6E45-4011-ADA2-F76AC9895FC9}" destId="{EE372C43-737A-424D-A1CB-9AB9155724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FF1E9-C400-4787-9EBE-7E2369A40695}" type="doc">
      <dgm:prSet loTypeId="urn:microsoft.com/office/officeart/2011/layout/InterconnectedBlockProcess" loCatId="process" qsTypeId="urn:microsoft.com/office/officeart/2005/8/quickstyle/simple3" qsCatId="simple" csTypeId="urn:microsoft.com/office/officeart/2005/8/colors/accent1_2" csCatId="accent1" phldr="1"/>
      <dgm:spPr/>
      <dgm:t>
        <a:bodyPr/>
        <a:lstStyle/>
        <a:p>
          <a:endParaRPr lang="en-US"/>
        </a:p>
      </dgm:t>
    </dgm:pt>
    <dgm:pt modelId="{B75A8043-2A5C-40F5-AB52-84B648833440}" type="pres">
      <dgm:prSet presAssocID="{25CFF1E9-C400-4787-9EBE-7E2369A40695}" presName="Name0" presStyleCnt="0">
        <dgm:presLayoutVars>
          <dgm:chMax val="7"/>
          <dgm:chPref val="5"/>
          <dgm:dir/>
          <dgm:animOne val="branch"/>
          <dgm:animLvl val="lvl"/>
        </dgm:presLayoutVars>
      </dgm:prSet>
      <dgm:spPr/>
    </dgm:pt>
  </dgm:ptLst>
  <dgm:cxnLst>
    <dgm:cxn modelId="{19B622C1-5EE9-4F90-B4C7-CC40C62A1370}" type="presOf" srcId="{25CFF1E9-C400-4787-9EBE-7E2369A40695}" destId="{B75A8043-2A5C-40F5-AB52-84B648833440}" srcOrd="0" destOrd="0" presId="urn:microsoft.com/office/officeart/2011/layout/InterconnectedBlock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A6D59F-9CAB-4C40-8EEF-D9CB772D9D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CD30A1-BC2F-45C4-AC65-6B2FC01BBAB8}">
      <dgm:prSet/>
      <dgm:spPr/>
      <dgm:t>
        <a:bodyPr/>
        <a:lstStyle/>
        <a:p>
          <a:pPr rtl="0"/>
          <a:r>
            <a:rPr lang="en-US" dirty="0"/>
            <a:t>Online</a:t>
          </a:r>
        </a:p>
      </dgm:t>
    </dgm:pt>
    <dgm:pt modelId="{E1581216-8C3F-42D7-878E-FFDBC0C7A13B}" type="parTrans" cxnId="{86F903D8-2E1E-456F-A0E8-9400F85DD89D}">
      <dgm:prSet/>
      <dgm:spPr/>
      <dgm:t>
        <a:bodyPr/>
        <a:lstStyle/>
        <a:p>
          <a:endParaRPr lang="en-US"/>
        </a:p>
      </dgm:t>
    </dgm:pt>
    <dgm:pt modelId="{FC82E7E7-0537-4B14-AE6D-06FAA9880AF4}" type="sibTrans" cxnId="{86F903D8-2E1E-456F-A0E8-9400F85DD89D}">
      <dgm:prSet/>
      <dgm:spPr/>
      <dgm:t>
        <a:bodyPr/>
        <a:lstStyle/>
        <a:p>
          <a:endParaRPr lang="en-US"/>
        </a:p>
      </dgm:t>
    </dgm:pt>
    <dgm:pt modelId="{AF1339B6-001C-47EB-BBA7-03883C97FE74}">
      <dgm:prSet/>
      <dgm:spPr/>
      <dgm:t>
        <a:bodyPr/>
        <a:lstStyle/>
        <a:p>
          <a:pPr rtl="0"/>
          <a:r>
            <a:rPr lang="en-US" dirty="0"/>
            <a:t>Offline</a:t>
          </a:r>
        </a:p>
      </dgm:t>
    </dgm:pt>
    <dgm:pt modelId="{55BC5789-3DA9-4440-914B-D118DBAFBBAC}" type="parTrans" cxnId="{A70363D0-F67C-425C-A956-798F08BC45D6}">
      <dgm:prSet/>
      <dgm:spPr/>
      <dgm:t>
        <a:bodyPr/>
        <a:lstStyle/>
        <a:p>
          <a:endParaRPr lang="en-US"/>
        </a:p>
      </dgm:t>
    </dgm:pt>
    <dgm:pt modelId="{15A97C62-5AC7-48CA-A4AD-D97DEFCBFCEB}" type="sibTrans" cxnId="{A70363D0-F67C-425C-A956-798F08BC45D6}">
      <dgm:prSet/>
      <dgm:spPr/>
      <dgm:t>
        <a:bodyPr/>
        <a:lstStyle/>
        <a:p>
          <a:endParaRPr lang="en-US"/>
        </a:p>
      </dgm:t>
    </dgm:pt>
    <dgm:pt modelId="{44D93203-4A7E-49A4-80CF-C8988B981208}">
      <dgm:prSet/>
      <dgm:spPr/>
      <dgm:t>
        <a:bodyPr/>
        <a:lstStyle/>
        <a:p>
          <a:pPr rtl="0"/>
          <a:r>
            <a:rPr lang="en-US" dirty="0"/>
            <a:t>Form A or Form B</a:t>
          </a:r>
        </a:p>
      </dgm:t>
    </dgm:pt>
    <dgm:pt modelId="{867370BC-5C7E-49AE-942D-516C45254799}" type="parTrans" cxnId="{0BF7C9D5-18AB-4452-BA77-DB76FDA2AE0B}">
      <dgm:prSet/>
      <dgm:spPr/>
    </dgm:pt>
    <dgm:pt modelId="{0BCF2F8A-3BB5-48F8-912F-FDB9CA71E873}" type="sibTrans" cxnId="{0BF7C9D5-18AB-4452-BA77-DB76FDA2AE0B}">
      <dgm:prSet/>
      <dgm:spPr/>
    </dgm:pt>
    <dgm:pt modelId="{CD1A77B6-98B7-47DA-8C5B-15AD0F4EDA62}">
      <dgm:prSet/>
      <dgm:spPr/>
      <dgm:t>
        <a:bodyPr/>
        <a:lstStyle/>
        <a:p>
          <a:pPr rtl="0"/>
          <a:r>
            <a:rPr lang="en-US" dirty="0"/>
            <a:t>Form A or Form B</a:t>
          </a:r>
        </a:p>
      </dgm:t>
    </dgm:pt>
    <dgm:pt modelId="{544CE2D5-66E3-4B83-8443-087CBCD39C27}" type="parTrans" cxnId="{2B8AC7BD-9552-4F99-8920-3D82B734385B}">
      <dgm:prSet/>
      <dgm:spPr/>
    </dgm:pt>
    <dgm:pt modelId="{57FCDA5C-F83B-4E55-BCC8-416B3139920B}" type="sibTrans" cxnId="{2B8AC7BD-9552-4F99-8920-3D82B734385B}">
      <dgm:prSet/>
      <dgm:spPr/>
    </dgm:pt>
    <dgm:pt modelId="{8BD63D19-08DC-411A-BBCA-EB8CB7A1AB69}">
      <dgm:prSet/>
      <dgm:spPr/>
      <dgm:t>
        <a:bodyPr/>
        <a:lstStyle/>
        <a:p>
          <a:pPr rtl="0"/>
          <a:r>
            <a:rPr lang="en-US" dirty="0"/>
            <a:t> Complain</a:t>
          </a:r>
        </a:p>
      </dgm:t>
    </dgm:pt>
    <dgm:pt modelId="{7A7F64FB-7EA9-45E0-A15B-76F84E24A81F}" type="parTrans" cxnId="{165FDC31-23CA-44BB-A37F-6C55EC8F1F02}">
      <dgm:prSet/>
      <dgm:spPr/>
    </dgm:pt>
    <dgm:pt modelId="{BFA3E13F-3845-4C51-ABFC-11BF17A2777E}" type="sibTrans" cxnId="{165FDC31-23CA-44BB-A37F-6C55EC8F1F02}">
      <dgm:prSet/>
      <dgm:spPr/>
    </dgm:pt>
    <dgm:pt modelId="{0C5D5AEF-006C-4330-8946-CBF542CB6F5E}">
      <dgm:prSet/>
      <dgm:spPr/>
      <dgm:t>
        <a:bodyPr/>
        <a:lstStyle/>
        <a:p>
          <a:pPr rtl="0"/>
          <a:r>
            <a:rPr lang="en-US" dirty="0"/>
            <a:t>DD</a:t>
          </a:r>
        </a:p>
      </dgm:t>
    </dgm:pt>
    <dgm:pt modelId="{D1F69776-7D9F-4C92-A401-6E19676F2AE1}" type="parTrans" cxnId="{17CA0BE1-9767-4E42-9B7C-EFAAD9CBDE51}">
      <dgm:prSet/>
      <dgm:spPr/>
    </dgm:pt>
    <dgm:pt modelId="{C8BA9A50-9DCA-41CC-A506-71988F889A80}" type="sibTrans" cxnId="{17CA0BE1-9767-4E42-9B7C-EFAAD9CBDE51}">
      <dgm:prSet/>
      <dgm:spPr/>
    </dgm:pt>
    <dgm:pt modelId="{8E0149CA-554C-4153-A434-6B8534BE6CBE}">
      <dgm:prSet/>
      <dgm:spPr/>
      <dgm:t>
        <a:bodyPr/>
        <a:lstStyle/>
        <a:p>
          <a:pPr rtl="0"/>
          <a:r>
            <a:rPr lang="en-US" dirty="0"/>
            <a:t>Physical file</a:t>
          </a:r>
        </a:p>
      </dgm:t>
    </dgm:pt>
    <dgm:pt modelId="{030D5A58-8919-4FBA-AF54-89BAE45388C1}" type="parTrans" cxnId="{8D2AE0E8-9A78-4FFD-A4C8-33F2DDA8E3EC}">
      <dgm:prSet/>
      <dgm:spPr/>
    </dgm:pt>
    <dgm:pt modelId="{47D86C43-EADF-4C54-BF2E-0D80987A86E5}" type="sibTrans" cxnId="{8D2AE0E8-9A78-4FFD-A4C8-33F2DDA8E3EC}">
      <dgm:prSet/>
      <dgm:spPr/>
    </dgm:pt>
    <dgm:pt modelId="{26CB28A2-FC35-4939-AF66-6459E1C8D873}">
      <dgm:prSet/>
      <dgm:spPr/>
      <dgm:t>
        <a:bodyPr/>
        <a:lstStyle/>
        <a:p>
          <a:pPr rtl="0"/>
          <a:r>
            <a:rPr lang="en-US" dirty="0"/>
            <a:t>Complain</a:t>
          </a:r>
        </a:p>
      </dgm:t>
    </dgm:pt>
    <dgm:pt modelId="{FBD4D501-0F56-403F-85D1-B7FBDD25C076}" type="parTrans" cxnId="{97544829-2386-459C-8C46-E0E0D3258D1A}">
      <dgm:prSet/>
      <dgm:spPr/>
    </dgm:pt>
    <dgm:pt modelId="{2C7ED0B9-4B9A-4B5C-8F7D-513EC4F34BF8}" type="sibTrans" cxnId="{97544829-2386-459C-8C46-E0E0D3258D1A}">
      <dgm:prSet/>
      <dgm:spPr/>
    </dgm:pt>
    <dgm:pt modelId="{D5A8BD8F-D3F7-457E-AD3A-A36CC725C2C4}">
      <dgm:prSet/>
      <dgm:spPr/>
      <dgm:t>
        <a:bodyPr/>
        <a:lstStyle/>
        <a:p>
          <a:pPr rtl="0"/>
          <a:r>
            <a:rPr lang="en-US" dirty="0"/>
            <a:t>Payment</a:t>
          </a:r>
        </a:p>
      </dgm:t>
    </dgm:pt>
    <dgm:pt modelId="{AB10C89D-F21F-45C4-AB38-3E1E5F655D7C}" type="parTrans" cxnId="{AB3F18DC-DDC9-470C-9C27-02E7171DD066}">
      <dgm:prSet/>
      <dgm:spPr/>
    </dgm:pt>
    <dgm:pt modelId="{D3A55E0A-89F2-4391-99C5-4C91BAFF0B45}" type="sibTrans" cxnId="{AB3F18DC-DDC9-470C-9C27-02E7171DD066}">
      <dgm:prSet/>
      <dgm:spPr/>
    </dgm:pt>
    <dgm:pt modelId="{D0E3D982-F3B9-4537-99C6-9E324FF9E7F8}">
      <dgm:prSet/>
      <dgm:spPr/>
      <dgm:t>
        <a:bodyPr/>
        <a:lstStyle/>
        <a:p>
          <a:pPr rtl="0"/>
          <a:r>
            <a:rPr lang="en-US" dirty="0"/>
            <a:t>Physical file</a:t>
          </a:r>
        </a:p>
      </dgm:t>
    </dgm:pt>
    <dgm:pt modelId="{B7A3BF4E-4A50-4200-A96C-EB5713714B6E}" type="parTrans" cxnId="{4A5FA04A-4145-4271-BEE0-41F92CB35651}">
      <dgm:prSet/>
      <dgm:spPr/>
    </dgm:pt>
    <dgm:pt modelId="{D2F38BF4-4B05-44FF-A4D7-CBD34FA78997}" type="sibTrans" cxnId="{4A5FA04A-4145-4271-BEE0-41F92CB35651}">
      <dgm:prSet/>
      <dgm:spPr/>
    </dgm:pt>
    <dgm:pt modelId="{2927B0A3-BEDE-48BD-AA2E-D2355D8C5D67}" type="pres">
      <dgm:prSet presAssocID="{2FA6D59F-9CAB-4C40-8EEF-D9CB772D9DC8}" presName="Name0" presStyleCnt="0">
        <dgm:presLayoutVars>
          <dgm:dir/>
          <dgm:animLvl val="lvl"/>
          <dgm:resizeHandles val="exact"/>
        </dgm:presLayoutVars>
      </dgm:prSet>
      <dgm:spPr/>
    </dgm:pt>
    <dgm:pt modelId="{F2F7C27C-04FC-43C8-AB2A-3AEE8D2E3872}" type="pres">
      <dgm:prSet presAssocID="{17CD30A1-BC2F-45C4-AC65-6B2FC01BBAB8}" presName="composite" presStyleCnt="0"/>
      <dgm:spPr/>
    </dgm:pt>
    <dgm:pt modelId="{FCDE43A9-287F-43D2-AD1F-F521E335C544}" type="pres">
      <dgm:prSet presAssocID="{17CD30A1-BC2F-45C4-AC65-6B2FC01BBAB8}" presName="parTx" presStyleLbl="alignNode1" presStyleIdx="0" presStyleCnt="2">
        <dgm:presLayoutVars>
          <dgm:chMax val="0"/>
          <dgm:chPref val="0"/>
          <dgm:bulletEnabled val="1"/>
        </dgm:presLayoutVars>
      </dgm:prSet>
      <dgm:spPr/>
    </dgm:pt>
    <dgm:pt modelId="{A42FEDA6-8535-42D6-A49A-813D6136F3B5}" type="pres">
      <dgm:prSet presAssocID="{17CD30A1-BC2F-45C4-AC65-6B2FC01BBAB8}" presName="desTx" presStyleLbl="alignAccFollowNode1" presStyleIdx="0" presStyleCnt="2">
        <dgm:presLayoutVars>
          <dgm:bulletEnabled val="1"/>
        </dgm:presLayoutVars>
      </dgm:prSet>
      <dgm:spPr/>
    </dgm:pt>
    <dgm:pt modelId="{7E5AFC7C-E956-40FB-9F71-AE3677623D26}" type="pres">
      <dgm:prSet presAssocID="{FC82E7E7-0537-4B14-AE6D-06FAA9880AF4}" presName="space" presStyleCnt="0"/>
      <dgm:spPr/>
    </dgm:pt>
    <dgm:pt modelId="{60E8B56B-9640-4808-B2BE-A56541CA4BEA}" type="pres">
      <dgm:prSet presAssocID="{AF1339B6-001C-47EB-BBA7-03883C97FE74}" presName="composite" presStyleCnt="0"/>
      <dgm:spPr/>
    </dgm:pt>
    <dgm:pt modelId="{2AD42839-9B4A-4945-9DD4-0B4DF594AC24}" type="pres">
      <dgm:prSet presAssocID="{AF1339B6-001C-47EB-BBA7-03883C97FE74}" presName="parTx" presStyleLbl="alignNode1" presStyleIdx="1" presStyleCnt="2">
        <dgm:presLayoutVars>
          <dgm:chMax val="0"/>
          <dgm:chPref val="0"/>
          <dgm:bulletEnabled val="1"/>
        </dgm:presLayoutVars>
      </dgm:prSet>
      <dgm:spPr/>
    </dgm:pt>
    <dgm:pt modelId="{817AE27C-8436-4A90-996B-07BE79FA9B87}" type="pres">
      <dgm:prSet presAssocID="{AF1339B6-001C-47EB-BBA7-03883C97FE74}" presName="desTx" presStyleLbl="alignAccFollowNode1" presStyleIdx="1" presStyleCnt="2">
        <dgm:presLayoutVars>
          <dgm:bulletEnabled val="1"/>
        </dgm:presLayoutVars>
      </dgm:prSet>
      <dgm:spPr/>
    </dgm:pt>
  </dgm:ptLst>
  <dgm:cxnLst>
    <dgm:cxn modelId="{55063406-0D6F-4DEF-AAD0-0A07F338E35B}" type="presOf" srcId="{26CB28A2-FC35-4939-AF66-6459E1C8D873}" destId="{A42FEDA6-8535-42D6-A49A-813D6136F3B5}" srcOrd="0" destOrd="1" presId="urn:microsoft.com/office/officeart/2005/8/layout/hList1"/>
    <dgm:cxn modelId="{97544829-2386-459C-8C46-E0E0D3258D1A}" srcId="{17CD30A1-BC2F-45C4-AC65-6B2FC01BBAB8}" destId="{26CB28A2-FC35-4939-AF66-6459E1C8D873}" srcOrd="1" destOrd="0" parTransId="{FBD4D501-0F56-403F-85D1-B7FBDD25C076}" sibTransId="{2C7ED0B9-4B9A-4B5C-8F7D-513EC4F34BF8}"/>
    <dgm:cxn modelId="{BF1C5929-F08E-4A54-B0B5-FE2B6A6D4590}" type="presOf" srcId="{D5A8BD8F-D3F7-457E-AD3A-A36CC725C2C4}" destId="{A42FEDA6-8535-42D6-A49A-813D6136F3B5}" srcOrd="0" destOrd="2" presId="urn:microsoft.com/office/officeart/2005/8/layout/hList1"/>
    <dgm:cxn modelId="{165FDC31-23CA-44BB-A37F-6C55EC8F1F02}" srcId="{AF1339B6-001C-47EB-BBA7-03883C97FE74}" destId="{8BD63D19-08DC-411A-BBCA-EB8CB7A1AB69}" srcOrd="1" destOrd="0" parTransId="{7A7F64FB-7EA9-45E0-A15B-76F84E24A81F}" sibTransId="{BFA3E13F-3845-4C51-ABFC-11BF17A2777E}"/>
    <dgm:cxn modelId="{492FA43B-AE17-494D-B36C-F6B09DBBE855}" type="presOf" srcId="{AF1339B6-001C-47EB-BBA7-03883C97FE74}" destId="{2AD42839-9B4A-4945-9DD4-0B4DF594AC24}" srcOrd="0" destOrd="0" presId="urn:microsoft.com/office/officeart/2005/8/layout/hList1"/>
    <dgm:cxn modelId="{06834841-AFEF-4F5D-8002-8CF661C47913}" type="presOf" srcId="{17CD30A1-BC2F-45C4-AC65-6B2FC01BBAB8}" destId="{FCDE43A9-287F-43D2-AD1F-F521E335C544}" srcOrd="0" destOrd="0" presId="urn:microsoft.com/office/officeart/2005/8/layout/hList1"/>
    <dgm:cxn modelId="{00550665-AC18-4AE2-AC32-B2E28B5F8368}" type="presOf" srcId="{44D93203-4A7E-49A4-80CF-C8988B981208}" destId="{A42FEDA6-8535-42D6-A49A-813D6136F3B5}" srcOrd="0" destOrd="0" presId="urn:microsoft.com/office/officeart/2005/8/layout/hList1"/>
    <dgm:cxn modelId="{E7EDC566-7620-4DAF-BACB-F98D44EA32F0}" type="presOf" srcId="{D0E3D982-F3B9-4537-99C6-9E324FF9E7F8}" destId="{A42FEDA6-8535-42D6-A49A-813D6136F3B5}" srcOrd="0" destOrd="3" presId="urn:microsoft.com/office/officeart/2005/8/layout/hList1"/>
    <dgm:cxn modelId="{4A5FA04A-4145-4271-BEE0-41F92CB35651}" srcId="{17CD30A1-BC2F-45C4-AC65-6B2FC01BBAB8}" destId="{D0E3D982-F3B9-4537-99C6-9E324FF9E7F8}" srcOrd="3" destOrd="0" parTransId="{B7A3BF4E-4A50-4200-A96C-EB5713714B6E}" sibTransId="{D2F38BF4-4B05-44FF-A4D7-CBD34FA78997}"/>
    <dgm:cxn modelId="{0536A554-483F-45EA-A003-91439E5A4914}" type="presOf" srcId="{8E0149CA-554C-4153-A434-6B8534BE6CBE}" destId="{817AE27C-8436-4A90-996B-07BE79FA9B87}" srcOrd="0" destOrd="3" presId="urn:microsoft.com/office/officeart/2005/8/layout/hList1"/>
    <dgm:cxn modelId="{4299AE88-39F8-47F0-9D20-084695B5422B}" type="presOf" srcId="{2FA6D59F-9CAB-4C40-8EEF-D9CB772D9DC8}" destId="{2927B0A3-BEDE-48BD-AA2E-D2355D8C5D67}" srcOrd="0" destOrd="0" presId="urn:microsoft.com/office/officeart/2005/8/layout/hList1"/>
    <dgm:cxn modelId="{18CE088A-34F6-42B7-8D5D-51BE87E9E46B}" type="presOf" srcId="{0C5D5AEF-006C-4330-8946-CBF542CB6F5E}" destId="{817AE27C-8436-4A90-996B-07BE79FA9B87}" srcOrd="0" destOrd="2" presId="urn:microsoft.com/office/officeart/2005/8/layout/hList1"/>
    <dgm:cxn modelId="{0AE4539C-F3C6-4961-99DE-3A1724AC1EE2}" type="presOf" srcId="{8BD63D19-08DC-411A-BBCA-EB8CB7A1AB69}" destId="{817AE27C-8436-4A90-996B-07BE79FA9B87}" srcOrd="0" destOrd="1" presId="urn:microsoft.com/office/officeart/2005/8/layout/hList1"/>
    <dgm:cxn modelId="{78F330B7-D229-4826-8A96-F66D956C1987}" type="presOf" srcId="{CD1A77B6-98B7-47DA-8C5B-15AD0F4EDA62}" destId="{817AE27C-8436-4A90-996B-07BE79FA9B87}" srcOrd="0" destOrd="0" presId="urn:microsoft.com/office/officeart/2005/8/layout/hList1"/>
    <dgm:cxn modelId="{2B8AC7BD-9552-4F99-8920-3D82B734385B}" srcId="{AF1339B6-001C-47EB-BBA7-03883C97FE74}" destId="{CD1A77B6-98B7-47DA-8C5B-15AD0F4EDA62}" srcOrd="0" destOrd="0" parTransId="{544CE2D5-66E3-4B83-8443-087CBCD39C27}" sibTransId="{57FCDA5C-F83B-4E55-BCC8-416B3139920B}"/>
    <dgm:cxn modelId="{A70363D0-F67C-425C-A956-798F08BC45D6}" srcId="{2FA6D59F-9CAB-4C40-8EEF-D9CB772D9DC8}" destId="{AF1339B6-001C-47EB-BBA7-03883C97FE74}" srcOrd="1" destOrd="0" parTransId="{55BC5789-3DA9-4440-914B-D118DBAFBBAC}" sibTransId="{15A97C62-5AC7-48CA-A4AD-D97DEFCBFCEB}"/>
    <dgm:cxn modelId="{0BF7C9D5-18AB-4452-BA77-DB76FDA2AE0B}" srcId="{17CD30A1-BC2F-45C4-AC65-6B2FC01BBAB8}" destId="{44D93203-4A7E-49A4-80CF-C8988B981208}" srcOrd="0" destOrd="0" parTransId="{867370BC-5C7E-49AE-942D-516C45254799}" sibTransId="{0BCF2F8A-3BB5-48F8-912F-FDB9CA71E873}"/>
    <dgm:cxn modelId="{86F903D8-2E1E-456F-A0E8-9400F85DD89D}" srcId="{2FA6D59F-9CAB-4C40-8EEF-D9CB772D9DC8}" destId="{17CD30A1-BC2F-45C4-AC65-6B2FC01BBAB8}" srcOrd="0" destOrd="0" parTransId="{E1581216-8C3F-42D7-878E-FFDBC0C7A13B}" sibTransId="{FC82E7E7-0537-4B14-AE6D-06FAA9880AF4}"/>
    <dgm:cxn modelId="{AB3F18DC-DDC9-470C-9C27-02E7171DD066}" srcId="{17CD30A1-BC2F-45C4-AC65-6B2FC01BBAB8}" destId="{D5A8BD8F-D3F7-457E-AD3A-A36CC725C2C4}" srcOrd="2" destOrd="0" parTransId="{AB10C89D-F21F-45C4-AB38-3E1E5F655D7C}" sibTransId="{D3A55E0A-89F2-4391-99C5-4C91BAFF0B45}"/>
    <dgm:cxn modelId="{17CA0BE1-9767-4E42-9B7C-EFAAD9CBDE51}" srcId="{AF1339B6-001C-47EB-BBA7-03883C97FE74}" destId="{0C5D5AEF-006C-4330-8946-CBF542CB6F5E}" srcOrd="2" destOrd="0" parTransId="{D1F69776-7D9F-4C92-A401-6E19676F2AE1}" sibTransId="{C8BA9A50-9DCA-41CC-A506-71988F889A80}"/>
    <dgm:cxn modelId="{8D2AE0E8-9A78-4FFD-A4C8-33F2DDA8E3EC}" srcId="{AF1339B6-001C-47EB-BBA7-03883C97FE74}" destId="{8E0149CA-554C-4153-A434-6B8534BE6CBE}" srcOrd="3" destOrd="0" parTransId="{030D5A58-8919-4FBA-AF54-89BAE45388C1}" sibTransId="{47D86C43-EADF-4C54-BF2E-0D80987A86E5}"/>
    <dgm:cxn modelId="{867281F6-4FC2-4F59-A270-CB75629CEFA4}" type="presParOf" srcId="{2927B0A3-BEDE-48BD-AA2E-D2355D8C5D67}" destId="{F2F7C27C-04FC-43C8-AB2A-3AEE8D2E3872}" srcOrd="0" destOrd="0" presId="urn:microsoft.com/office/officeart/2005/8/layout/hList1"/>
    <dgm:cxn modelId="{B4B961A9-A2A7-43C1-8F82-A4B80B54AED5}" type="presParOf" srcId="{F2F7C27C-04FC-43C8-AB2A-3AEE8D2E3872}" destId="{FCDE43A9-287F-43D2-AD1F-F521E335C544}" srcOrd="0" destOrd="0" presId="urn:microsoft.com/office/officeart/2005/8/layout/hList1"/>
    <dgm:cxn modelId="{F8B0A406-A772-4FE6-8872-C9F840A18590}" type="presParOf" srcId="{F2F7C27C-04FC-43C8-AB2A-3AEE8D2E3872}" destId="{A42FEDA6-8535-42D6-A49A-813D6136F3B5}" srcOrd="1" destOrd="0" presId="urn:microsoft.com/office/officeart/2005/8/layout/hList1"/>
    <dgm:cxn modelId="{50717144-1A89-4E99-843F-CC6477438195}" type="presParOf" srcId="{2927B0A3-BEDE-48BD-AA2E-D2355D8C5D67}" destId="{7E5AFC7C-E956-40FB-9F71-AE3677623D26}" srcOrd="1" destOrd="0" presId="urn:microsoft.com/office/officeart/2005/8/layout/hList1"/>
    <dgm:cxn modelId="{0A55B43C-1045-41A2-94D5-5F4C8B0CD5A7}" type="presParOf" srcId="{2927B0A3-BEDE-48BD-AA2E-D2355D8C5D67}" destId="{60E8B56B-9640-4808-B2BE-A56541CA4BEA}" srcOrd="2" destOrd="0" presId="urn:microsoft.com/office/officeart/2005/8/layout/hList1"/>
    <dgm:cxn modelId="{E5110181-2331-482A-910E-43B303D5CDB2}" type="presParOf" srcId="{60E8B56B-9640-4808-B2BE-A56541CA4BEA}" destId="{2AD42839-9B4A-4945-9DD4-0B4DF594AC24}" srcOrd="0" destOrd="0" presId="urn:microsoft.com/office/officeart/2005/8/layout/hList1"/>
    <dgm:cxn modelId="{2D76CCAD-4D8E-48CB-85A3-94F7C396FFFD}" type="presParOf" srcId="{60E8B56B-9640-4808-B2BE-A56541CA4BEA}" destId="{817AE27C-8436-4A90-996B-07BE79FA9B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BF897-10DD-4448-BADD-C69A4ACB3B11}">
      <dsp:nvSpPr>
        <dsp:cNvPr id="0" name=""/>
        <dsp:cNvSpPr/>
      </dsp:nvSpPr>
      <dsp:spPr>
        <a:xfrm>
          <a:off x="3341369" y="56038"/>
          <a:ext cx="2689860" cy="26898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rtl="0">
            <a:lnSpc>
              <a:spcPct val="90000"/>
            </a:lnSpc>
            <a:spcBef>
              <a:spcPct val="0"/>
            </a:spcBef>
            <a:spcAft>
              <a:spcPct val="35000"/>
            </a:spcAft>
            <a:buNone/>
          </a:pPr>
          <a:r>
            <a:rPr lang="en-US" sz="5400" kern="1200" dirty="0"/>
            <a:t>Who?</a:t>
          </a:r>
        </a:p>
      </dsp:txBody>
      <dsp:txXfrm>
        <a:off x="3700017" y="526764"/>
        <a:ext cx="1972564" cy="1210437"/>
      </dsp:txXfrm>
    </dsp:sp>
    <dsp:sp modelId="{5D3946A8-9F9E-4807-A784-AC8BCFE3C0AE}">
      <dsp:nvSpPr>
        <dsp:cNvPr id="0" name=""/>
        <dsp:cNvSpPr/>
      </dsp:nvSpPr>
      <dsp:spPr>
        <a:xfrm>
          <a:off x="4311961" y="1737201"/>
          <a:ext cx="2689860" cy="26898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2400300" rtl="0">
            <a:lnSpc>
              <a:spcPct val="90000"/>
            </a:lnSpc>
            <a:spcBef>
              <a:spcPct val="0"/>
            </a:spcBef>
            <a:spcAft>
              <a:spcPct val="35000"/>
            </a:spcAft>
            <a:buNone/>
          </a:pPr>
          <a:r>
            <a:rPr lang="en-US" sz="5400" kern="1200" dirty="0"/>
            <a:t>How?</a:t>
          </a:r>
        </a:p>
      </dsp:txBody>
      <dsp:txXfrm>
        <a:off x="5134610" y="2432082"/>
        <a:ext cx="1613916" cy="1479423"/>
      </dsp:txXfrm>
    </dsp:sp>
    <dsp:sp modelId="{73765D21-4D63-4D5A-82F4-F3E0E1D2A631}">
      <dsp:nvSpPr>
        <dsp:cNvPr id="0" name=""/>
        <dsp:cNvSpPr/>
      </dsp:nvSpPr>
      <dsp:spPr>
        <a:xfrm>
          <a:off x="2370778" y="1737201"/>
          <a:ext cx="2689860" cy="268986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400300" rtl="0">
            <a:lnSpc>
              <a:spcPct val="90000"/>
            </a:lnSpc>
            <a:spcBef>
              <a:spcPct val="0"/>
            </a:spcBef>
            <a:spcAft>
              <a:spcPct val="35000"/>
            </a:spcAft>
            <a:buNone/>
          </a:pPr>
          <a:r>
            <a:rPr lang="en-US" sz="5400" kern="1200" dirty="0"/>
            <a:t>Why?</a:t>
          </a:r>
        </a:p>
      </dsp:txBody>
      <dsp:txXfrm>
        <a:off x="2624073" y="2432082"/>
        <a:ext cx="1613916" cy="1479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E209-674A-4F0D-9FEB-442B5541C3C6}">
      <dsp:nvSpPr>
        <dsp:cNvPr id="0" name=""/>
        <dsp:cNvSpPr/>
      </dsp:nvSpPr>
      <dsp:spPr>
        <a:xfrm>
          <a:off x="0" y="445031"/>
          <a:ext cx="454037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solidFill>
                <a:schemeClr val="tx1"/>
              </a:solidFill>
            </a:rPr>
            <a:t> </a:t>
          </a:r>
          <a:r>
            <a:rPr lang="en-US" sz="6500" kern="1200" dirty="0" err="1">
              <a:solidFill>
                <a:schemeClr val="tx1"/>
              </a:solidFill>
            </a:rPr>
            <a:t>Allotee</a:t>
          </a:r>
          <a:endParaRPr lang="en-US" sz="6500" kern="1200" dirty="0">
            <a:solidFill>
              <a:schemeClr val="tx1"/>
            </a:solidFill>
          </a:endParaRPr>
        </a:p>
      </dsp:txBody>
      <dsp:txXfrm>
        <a:off x="76105" y="521136"/>
        <a:ext cx="4388160" cy="1406815"/>
      </dsp:txXfrm>
    </dsp:sp>
    <dsp:sp modelId="{EE372C43-737A-424D-A1CB-9AB91557244D}">
      <dsp:nvSpPr>
        <dsp:cNvPr id="0" name=""/>
        <dsp:cNvSpPr/>
      </dsp:nvSpPr>
      <dsp:spPr>
        <a:xfrm>
          <a:off x="0" y="2191256"/>
          <a:ext cx="454037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solidFill>
                <a:schemeClr val="tx1"/>
              </a:solidFill>
            </a:rPr>
            <a:t>  Promoter</a:t>
          </a:r>
        </a:p>
      </dsp:txBody>
      <dsp:txXfrm>
        <a:off x="76105" y="2267361"/>
        <a:ext cx="4388160" cy="1406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E43A9-287F-43D2-AD1F-F521E335C544}">
      <dsp:nvSpPr>
        <dsp:cNvPr id="0" name=""/>
        <dsp:cNvSpPr/>
      </dsp:nvSpPr>
      <dsp:spPr>
        <a:xfrm>
          <a:off x="45" y="181180"/>
          <a:ext cx="4379676" cy="112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rtl="0">
            <a:lnSpc>
              <a:spcPct val="90000"/>
            </a:lnSpc>
            <a:spcBef>
              <a:spcPct val="0"/>
            </a:spcBef>
            <a:spcAft>
              <a:spcPct val="35000"/>
            </a:spcAft>
            <a:buNone/>
          </a:pPr>
          <a:r>
            <a:rPr lang="en-US" sz="3900" kern="1200" dirty="0"/>
            <a:t>Online</a:t>
          </a:r>
        </a:p>
      </dsp:txBody>
      <dsp:txXfrm>
        <a:off x="45" y="181180"/>
        <a:ext cx="4379676" cy="1123200"/>
      </dsp:txXfrm>
    </dsp:sp>
    <dsp:sp modelId="{A42FEDA6-8535-42D6-A49A-813D6136F3B5}">
      <dsp:nvSpPr>
        <dsp:cNvPr id="0" name=""/>
        <dsp:cNvSpPr/>
      </dsp:nvSpPr>
      <dsp:spPr>
        <a:xfrm>
          <a:off x="45" y="1304380"/>
          <a:ext cx="4379676" cy="2997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rtl="0">
            <a:lnSpc>
              <a:spcPct val="90000"/>
            </a:lnSpc>
            <a:spcBef>
              <a:spcPct val="0"/>
            </a:spcBef>
            <a:spcAft>
              <a:spcPct val="15000"/>
            </a:spcAft>
            <a:buChar char="•"/>
          </a:pPr>
          <a:r>
            <a:rPr lang="en-US" sz="3900" kern="1200" dirty="0"/>
            <a:t>Form A or Form B</a:t>
          </a:r>
        </a:p>
        <a:p>
          <a:pPr marL="285750" lvl="1" indent="-285750" algn="l" defTabSz="1733550" rtl="0">
            <a:lnSpc>
              <a:spcPct val="90000"/>
            </a:lnSpc>
            <a:spcBef>
              <a:spcPct val="0"/>
            </a:spcBef>
            <a:spcAft>
              <a:spcPct val="15000"/>
            </a:spcAft>
            <a:buChar char="•"/>
          </a:pPr>
          <a:r>
            <a:rPr lang="en-US" sz="3900" kern="1200" dirty="0"/>
            <a:t>Complain</a:t>
          </a:r>
        </a:p>
        <a:p>
          <a:pPr marL="285750" lvl="1" indent="-285750" algn="l" defTabSz="1733550" rtl="0">
            <a:lnSpc>
              <a:spcPct val="90000"/>
            </a:lnSpc>
            <a:spcBef>
              <a:spcPct val="0"/>
            </a:spcBef>
            <a:spcAft>
              <a:spcPct val="15000"/>
            </a:spcAft>
            <a:buChar char="•"/>
          </a:pPr>
          <a:r>
            <a:rPr lang="en-US" sz="3900" kern="1200" dirty="0"/>
            <a:t>Payment</a:t>
          </a:r>
        </a:p>
        <a:p>
          <a:pPr marL="285750" lvl="1" indent="-285750" algn="l" defTabSz="1733550" rtl="0">
            <a:lnSpc>
              <a:spcPct val="90000"/>
            </a:lnSpc>
            <a:spcBef>
              <a:spcPct val="0"/>
            </a:spcBef>
            <a:spcAft>
              <a:spcPct val="15000"/>
            </a:spcAft>
            <a:buChar char="•"/>
          </a:pPr>
          <a:r>
            <a:rPr lang="en-US" sz="3900" kern="1200" dirty="0"/>
            <a:t>Physical file</a:t>
          </a:r>
        </a:p>
      </dsp:txBody>
      <dsp:txXfrm>
        <a:off x="45" y="1304380"/>
        <a:ext cx="4379676" cy="2997540"/>
      </dsp:txXfrm>
    </dsp:sp>
    <dsp:sp modelId="{2AD42839-9B4A-4945-9DD4-0B4DF594AC24}">
      <dsp:nvSpPr>
        <dsp:cNvPr id="0" name=""/>
        <dsp:cNvSpPr/>
      </dsp:nvSpPr>
      <dsp:spPr>
        <a:xfrm>
          <a:off x="4992877" y="181180"/>
          <a:ext cx="4379676" cy="1123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rtl="0">
            <a:lnSpc>
              <a:spcPct val="90000"/>
            </a:lnSpc>
            <a:spcBef>
              <a:spcPct val="0"/>
            </a:spcBef>
            <a:spcAft>
              <a:spcPct val="35000"/>
            </a:spcAft>
            <a:buNone/>
          </a:pPr>
          <a:r>
            <a:rPr lang="en-US" sz="3900" kern="1200" dirty="0"/>
            <a:t>Offline</a:t>
          </a:r>
        </a:p>
      </dsp:txBody>
      <dsp:txXfrm>
        <a:off x="4992877" y="181180"/>
        <a:ext cx="4379676" cy="1123200"/>
      </dsp:txXfrm>
    </dsp:sp>
    <dsp:sp modelId="{817AE27C-8436-4A90-996B-07BE79FA9B87}">
      <dsp:nvSpPr>
        <dsp:cNvPr id="0" name=""/>
        <dsp:cNvSpPr/>
      </dsp:nvSpPr>
      <dsp:spPr>
        <a:xfrm>
          <a:off x="4992877" y="1304380"/>
          <a:ext cx="4379676" cy="2997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rtl="0">
            <a:lnSpc>
              <a:spcPct val="90000"/>
            </a:lnSpc>
            <a:spcBef>
              <a:spcPct val="0"/>
            </a:spcBef>
            <a:spcAft>
              <a:spcPct val="15000"/>
            </a:spcAft>
            <a:buChar char="•"/>
          </a:pPr>
          <a:r>
            <a:rPr lang="en-US" sz="3900" kern="1200" dirty="0"/>
            <a:t>Form A or Form B</a:t>
          </a:r>
        </a:p>
        <a:p>
          <a:pPr marL="285750" lvl="1" indent="-285750" algn="l" defTabSz="1733550" rtl="0">
            <a:lnSpc>
              <a:spcPct val="90000"/>
            </a:lnSpc>
            <a:spcBef>
              <a:spcPct val="0"/>
            </a:spcBef>
            <a:spcAft>
              <a:spcPct val="15000"/>
            </a:spcAft>
            <a:buChar char="•"/>
          </a:pPr>
          <a:r>
            <a:rPr lang="en-US" sz="3900" kern="1200" dirty="0"/>
            <a:t> Complain</a:t>
          </a:r>
        </a:p>
        <a:p>
          <a:pPr marL="285750" lvl="1" indent="-285750" algn="l" defTabSz="1733550" rtl="0">
            <a:lnSpc>
              <a:spcPct val="90000"/>
            </a:lnSpc>
            <a:spcBef>
              <a:spcPct val="0"/>
            </a:spcBef>
            <a:spcAft>
              <a:spcPct val="15000"/>
            </a:spcAft>
            <a:buChar char="•"/>
          </a:pPr>
          <a:r>
            <a:rPr lang="en-US" sz="3900" kern="1200" dirty="0"/>
            <a:t>DD</a:t>
          </a:r>
        </a:p>
        <a:p>
          <a:pPr marL="285750" lvl="1" indent="-285750" algn="l" defTabSz="1733550" rtl="0">
            <a:lnSpc>
              <a:spcPct val="90000"/>
            </a:lnSpc>
            <a:spcBef>
              <a:spcPct val="0"/>
            </a:spcBef>
            <a:spcAft>
              <a:spcPct val="15000"/>
            </a:spcAft>
            <a:buChar char="•"/>
          </a:pPr>
          <a:r>
            <a:rPr lang="en-US" sz="3900" kern="1200" dirty="0"/>
            <a:t>Physical file</a:t>
          </a:r>
        </a:p>
      </dsp:txBody>
      <dsp:txXfrm>
        <a:off x="4992877" y="1304380"/>
        <a:ext cx="4379676" cy="2997540"/>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10/20/2023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10/20/2023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10/20/2023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10/20/2023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10/20/2023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10/20/2023</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10/20/2023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10/20/2023</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10/20/2023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10/20/2023</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10/20/2023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10/20/2023</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CABHARGAV.DAVDA@GMAIL.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Complaints under</a:t>
            </a:r>
            <a:br>
              <a:rPr lang="en-US" dirty="0"/>
            </a:br>
            <a:r>
              <a:rPr lang="en-US" dirty="0"/>
              <a:t>Gujarat </a:t>
            </a:r>
            <a:r>
              <a:rPr lang="en-US" dirty="0" err="1"/>
              <a:t>rera</a:t>
            </a:r>
            <a:endParaRPr lang="en-US" dirty="0"/>
          </a:p>
        </p:txBody>
      </p:sp>
      <p:sp>
        <p:nvSpPr>
          <p:cNvPr id="3" name="Subtitle 2"/>
          <p:cNvSpPr>
            <a:spLocks noGrp="1"/>
          </p:cNvSpPr>
          <p:nvPr>
            <p:ph type="subTitle" idx="1"/>
          </p:nvPr>
        </p:nvSpPr>
        <p:spPr/>
        <p:txBody>
          <a:bodyPr/>
          <a:lstStyle/>
          <a:p>
            <a:r>
              <a:rPr lang="en-US" dirty="0"/>
              <a:t>-CA BHARGAV DAVDA</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3856"/>
            <a:ext cx="8686800" cy="3921568"/>
          </a:xfrm>
        </p:spPr>
        <p:txBody>
          <a:bodyPr>
            <a:normAutofit/>
          </a:bodyPr>
          <a:lstStyle/>
          <a:p>
            <a:r>
              <a:rPr lang="en-US" dirty="0"/>
              <a:t>In case of redevelopment, who is </a:t>
            </a:r>
            <a:r>
              <a:rPr lang="en-US" dirty="0" err="1"/>
              <a:t>allottee</a:t>
            </a:r>
            <a:r>
              <a:rPr lang="en-US" dirty="0"/>
              <a: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483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9920-63AC-1822-30C0-9FF081893F07}"/>
              </a:ext>
            </a:extLst>
          </p:cNvPr>
          <p:cNvSpPr>
            <a:spLocks noGrp="1"/>
          </p:cNvSpPr>
          <p:nvPr>
            <p:ph type="title"/>
          </p:nvPr>
        </p:nvSpPr>
        <p:spPr/>
        <p:txBody>
          <a:bodyPr/>
          <a:lstStyle/>
          <a:p>
            <a:r>
              <a:rPr lang="en-IN" dirty="0"/>
              <a:t>There are FEW possibilities:</a:t>
            </a:r>
          </a:p>
        </p:txBody>
      </p:sp>
      <p:sp>
        <p:nvSpPr>
          <p:cNvPr id="3" name="Content Placeholder 2">
            <a:extLst>
              <a:ext uri="{FF2B5EF4-FFF2-40B4-BE49-F238E27FC236}">
                <a16:creationId xmlns:a16="http://schemas.microsoft.com/office/drawing/2014/main" id="{8CB18E31-69D2-AF4E-FB9C-258E3261CAED}"/>
              </a:ext>
            </a:extLst>
          </p:cNvPr>
          <p:cNvSpPr>
            <a:spLocks noGrp="1"/>
          </p:cNvSpPr>
          <p:nvPr>
            <p:ph idx="1"/>
          </p:nvPr>
        </p:nvSpPr>
        <p:spPr/>
        <p:txBody>
          <a:bodyPr/>
          <a:lstStyle/>
          <a:p>
            <a:r>
              <a:rPr lang="en-IN" dirty="0"/>
              <a:t>1. </a:t>
            </a:r>
            <a:r>
              <a:rPr lang="en-US" b="0" i="0" dirty="0">
                <a:solidFill>
                  <a:srgbClr val="000000"/>
                </a:solidFill>
                <a:effectLst/>
                <a:latin typeface="IBM Plex Sans"/>
              </a:rPr>
              <a:t>The allottee shall solely receive identical construction and units.</a:t>
            </a:r>
            <a:endParaRPr lang="en-IN" dirty="0"/>
          </a:p>
          <a:p>
            <a:r>
              <a:rPr lang="en-IN" dirty="0"/>
              <a:t>2. </a:t>
            </a:r>
            <a:r>
              <a:rPr lang="en-US" b="0" i="0" dirty="0">
                <a:solidFill>
                  <a:srgbClr val="000000"/>
                </a:solidFill>
                <a:effectLst/>
                <a:latin typeface="IBM Plex Sans"/>
              </a:rPr>
              <a:t>The allottee will be assigned a unit that differs in terms of unit numbers and area, which may be higher or lower.</a:t>
            </a:r>
          </a:p>
          <a:p>
            <a:r>
              <a:rPr lang="en-US" dirty="0"/>
              <a:t>Section 3(2) Notwithstanding anything contained in sub-section (1), no registration of the real estate project shall be required—</a:t>
            </a:r>
          </a:p>
          <a:p>
            <a:r>
              <a:rPr lang="en-US" dirty="0"/>
              <a:t>(c) for the purpose of renovation or repair or re-development which does not involve marketing, advertising selling or new allotment of any apartment, plot or building, as the case may be, under the real estate project.</a:t>
            </a:r>
            <a:endParaRPr lang="en-IN" dirty="0"/>
          </a:p>
        </p:txBody>
      </p:sp>
    </p:spTree>
    <p:extLst>
      <p:ext uri="{BB962C8B-B14F-4D97-AF65-F5344CB8AC3E}">
        <p14:creationId xmlns:p14="http://schemas.microsoft.com/office/powerpoint/2010/main" val="128857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promoter?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4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a:t>
            </a:r>
            <a:r>
              <a:rPr lang="en-US" dirty="0" err="1"/>
              <a:t>zk</a:t>
            </a:r>
            <a:r>
              <a:rPr lang="en-US" dirty="0"/>
              <a:t>)</a:t>
            </a:r>
          </a:p>
        </p:txBody>
      </p:sp>
      <p:sp>
        <p:nvSpPr>
          <p:cNvPr id="3" name="Content Placeholder 2"/>
          <p:cNvSpPr>
            <a:spLocks noGrp="1"/>
          </p:cNvSpPr>
          <p:nvPr>
            <p:ph idx="1"/>
          </p:nvPr>
        </p:nvSpPr>
        <p:spPr/>
        <p:txBody>
          <a:bodyPr>
            <a:normAutofit fontScale="85000" lnSpcReduction="20000"/>
          </a:bodyPr>
          <a:lstStyle/>
          <a:p>
            <a:r>
              <a:rPr lang="en-US" dirty="0"/>
              <a:t>(</a:t>
            </a:r>
            <a:r>
              <a:rPr lang="en-US" dirty="0" err="1"/>
              <a:t>zk</a:t>
            </a:r>
            <a:r>
              <a:rPr lang="en-US" dirty="0"/>
              <a:t>) “</a:t>
            </a:r>
            <a:r>
              <a:rPr lang="en-US" b="1" dirty="0"/>
              <a:t>promoter</a:t>
            </a:r>
            <a:r>
              <a:rPr lang="en-US" dirty="0"/>
              <a:t>” means,—</a:t>
            </a:r>
          </a:p>
          <a:p>
            <a:pPr algn="just"/>
            <a:r>
              <a:rPr lang="en-US" dirty="0"/>
              <a:t>(</a:t>
            </a:r>
            <a:r>
              <a:rPr lang="en-US" dirty="0" err="1"/>
              <a:t>i</a:t>
            </a:r>
            <a:r>
              <a:rPr lang="en-US" dirty="0"/>
              <a:t>) a person who constructs or causes to be constructed an independent building or a building consisting of apartments, or converts an existing building or a part thereof into apartments, for the purpose of selling all or some of the apartments to other persons and includes his assignees; or</a:t>
            </a:r>
          </a:p>
          <a:p>
            <a:pPr algn="just"/>
            <a:r>
              <a:rPr lang="en-US" dirty="0"/>
              <a:t>(ii) a person who develops land into a project, whether or not the person also constructs structures on any of the plots, for the purpose of selling to other persons all or some of the plots in the said project, whether with or without structures thereon; or</a:t>
            </a:r>
          </a:p>
          <a:p>
            <a:pPr algn="just"/>
            <a:r>
              <a:rPr lang="en-US" dirty="0"/>
              <a:t>(iii) any development authority or any other public body in respect of </a:t>
            </a:r>
            <a:r>
              <a:rPr lang="en-US" dirty="0" err="1"/>
              <a:t>allottees</a:t>
            </a:r>
            <a:r>
              <a:rPr lang="en-US" dirty="0"/>
              <a:t> of—</a:t>
            </a:r>
          </a:p>
          <a:p>
            <a:pPr algn="just"/>
            <a:r>
              <a:rPr lang="en-US" dirty="0"/>
              <a:t>(a) buildings or apartments, as the case may be, constructed by such authority or body on lands owned by them or placed at their disposal by the Government; or</a:t>
            </a:r>
          </a:p>
          <a:p>
            <a:pPr algn="just"/>
            <a:r>
              <a:rPr lang="en-US" dirty="0"/>
              <a:t>(b) plots owned by such authority or body or placed at their disposal by the Government, for the purpose of selling all or some of the apartments or plots; or</a:t>
            </a:r>
            <a:br>
              <a:rPr lang="en-US" dirty="0"/>
            </a:br>
            <a:endParaRPr lang="en-US" dirty="0"/>
          </a:p>
        </p:txBody>
      </p:sp>
    </p:spTree>
    <p:extLst>
      <p:ext uri="{BB962C8B-B14F-4D97-AF65-F5344CB8AC3E}">
        <p14:creationId xmlns:p14="http://schemas.microsoft.com/office/powerpoint/2010/main" val="21535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a:t>
            </a:r>
            <a:r>
              <a:rPr lang="en-US" dirty="0" err="1"/>
              <a:t>zk</a:t>
            </a:r>
            <a:r>
              <a:rPr lang="en-US" dirty="0"/>
              <a:t>)</a:t>
            </a:r>
          </a:p>
        </p:txBody>
      </p:sp>
      <p:sp>
        <p:nvSpPr>
          <p:cNvPr id="3" name="Content Placeholder 2"/>
          <p:cNvSpPr>
            <a:spLocks noGrp="1"/>
          </p:cNvSpPr>
          <p:nvPr>
            <p:ph idx="1"/>
          </p:nvPr>
        </p:nvSpPr>
        <p:spPr/>
        <p:txBody>
          <a:bodyPr>
            <a:normAutofit fontScale="92500" lnSpcReduction="20000"/>
          </a:bodyPr>
          <a:lstStyle/>
          <a:p>
            <a:pPr algn="just"/>
            <a:r>
              <a:rPr lang="en-US" dirty="0"/>
              <a:t>(iv) an apex State level co-operative housing finance society and a primary co-operative housing society which constructs apartments or buildings for its Members or in respect of the </a:t>
            </a:r>
            <a:r>
              <a:rPr lang="en-US" dirty="0" err="1"/>
              <a:t>allottees</a:t>
            </a:r>
            <a:r>
              <a:rPr lang="en-US" dirty="0"/>
              <a:t> of such apartments or buildings; or</a:t>
            </a:r>
          </a:p>
          <a:p>
            <a:pPr algn="just"/>
            <a:r>
              <a:rPr lang="en-US" dirty="0"/>
              <a:t>(v) any other person who acts himself as a builder, </a:t>
            </a:r>
            <a:r>
              <a:rPr lang="en-US" dirty="0" err="1"/>
              <a:t>coloniser</a:t>
            </a:r>
            <a:r>
              <a:rPr lang="en-US" dirty="0"/>
              <a:t>, contractor, developer, estate developer or by any other name or claims to be acting as the holder of a power of attorney from the owner of the land on which the building or apartment is constructed or plot is developed for sale; or</a:t>
            </a:r>
          </a:p>
          <a:p>
            <a:pPr algn="just"/>
            <a:r>
              <a:rPr lang="en-US" dirty="0"/>
              <a:t>(vi) such other person who constructs any building or apartment for sale to the general public.</a:t>
            </a:r>
          </a:p>
          <a:p>
            <a:pPr algn="just"/>
            <a:r>
              <a:rPr lang="en-US" i="1" dirty="0"/>
              <a:t>Explanation</a:t>
            </a:r>
            <a:r>
              <a:rPr lang="en-US" dirty="0"/>
              <a:t>.—For the purposes of this clause, where the person who constructs or converts a building into apartments or develops a plot for sale and the person who sells apartments or plots are different person, both of them shall be deemed to be the promoters and shall be jointly liable as such for the functions and responsibilities specified, under this Act or the rules and regulations made thereunder;</a:t>
            </a:r>
          </a:p>
          <a:p>
            <a:endParaRPr lang="en-US" dirty="0"/>
          </a:p>
        </p:txBody>
      </p:sp>
    </p:spTree>
    <p:extLst>
      <p:ext uri="{BB962C8B-B14F-4D97-AF65-F5344CB8AC3E}">
        <p14:creationId xmlns:p14="http://schemas.microsoft.com/office/powerpoint/2010/main" val="194701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59"/>
            <a:ext cx="8686800" cy="2687991"/>
          </a:xfrm>
        </p:spPr>
        <p:txBody>
          <a:bodyPr/>
          <a:lstStyle/>
          <a:p>
            <a:r>
              <a:rPr lang="en-US" dirty="0"/>
              <a:t>Why any one need to complain?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28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2 (K) CARPET AREA</a:t>
            </a:r>
            <a:endParaRPr lang="en-US" dirty="0"/>
          </a:p>
        </p:txBody>
      </p:sp>
      <p:sp>
        <p:nvSpPr>
          <p:cNvPr id="3" name="Content Placeholder 2"/>
          <p:cNvSpPr>
            <a:spLocks noGrp="1"/>
          </p:cNvSpPr>
          <p:nvPr>
            <p:ph idx="1"/>
          </p:nvPr>
        </p:nvSpPr>
        <p:spPr/>
        <p:txBody>
          <a:bodyPr>
            <a:normAutofit lnSpcReduction="10000"/>
          </a:bodyPr>
          <a:lstStyle/>
          <a:p>
            <a:pPr algn="just"/>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It means the </a:t>
            </a:r>
            <a:r>
              <a:rPr lang="en-IN" b="1" i="1" u="sng"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net usable floor area</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of an apartment, </a:t>
            </a:r>
          </a:p>
          <a:p>
            <a:pPr algn="just"/>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excluding the area covered by the </a:t>
            </a:r>
          </a:p>
          <a:p>
            <a:pPr marL="152400" indent="0" algn="just">
              <a:buNone/>
            </a:pPr>
            <a:r>
              <a:rPr lang="en-IN" i="1"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external walls, </a:t>
            </a:r>
          </a:p>
          <a:p>
            <a:pPr marL="152400" indent="0" algn="just">
              <a:buNone/>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areas under services shafts, </a:t>
            </a:r>
          </a:p>
          <a:p>
            <a:pPr marL="152400" indent="0" algn="just">
              <a:buNone/>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exclusive balcony or </a:t>
            </a:r>
          </a:p>
          <a:p>
            <a:pPr marL="152400" indent="0" algn="just">
              <a:buNone/>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veranda area, and </a:t>
            </a:r>
          </a:p>
          <a:p>
            <a:pPr marL="152400" indent="0" algn="just">
              <a:buNone/>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exclusive open terrace area, </a:t>
            </a:r>
          </a:p>
          <a:p>
            <a:pPr algn="just"/>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but includes the area covered by the internal partition walls of the apartment.</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3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2(b)</a:t>
            </a:r>
          </a:p>
        </p:txBody>
      </p:sp>
      <p:sp>
        <p:nvSpPr>
          <p:cNvPr id="3" name="Content Placeholder 2"/>
          <p:cNvSpPr>
            <a:spLocks noGrp="1"/>
          </p:cNvSpPr>
          <p:nvPr>
            <p:ph idx="1"/>
          </p:nvPr>
        </p:nvSpPr>
        <p:spPr/>
        <p:txBody>
          <a:bodyPr/>
          <a:lstStyle/>
          <a:p>
            <a:pPr algn="just"/>
            <a:r>
              <a:rPr lang="en-US" dirty="0"/>
              <a:t>(b) “</a:t>
            </a:r>
            <a:r>
              <a:rPr lang="en-US" b="1" dirty="0"/>
              <a:t>advertisement</a:t>
            </a:r>
            <a:r>
              <a:rPr lang="en-US" dirty="0"/>
              <a:t>” means any document described or issued as advertisement through any medium and includes any notice, circular or other documents or publicity in any form, informing persons about a real estate project, or offering for sale of a plot, building or apartment or inviting persons to purchase in any manner such plot, building or apartment or to make advances or deposits for such purposes;</a:t>
            </a:r>
          </a:p>
        </p:txBody>
      </p:sp>
    </p:spTree>
    <p:extLst>
      <p:ext uri="{BB962C8B-B14F-4D97-AF65-F5344CB8AC3E}">
        <p14:creationId xmlns:p14="http://schemas.microsoft.com/office/powerpoint/2010/main" val="37662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a:t>
            </a:r>
            <a:r>
              <a:rPr lang="en-US" dirty="0" err="1"/>
              <a:t>Zl</a:t>
            </a:r>
            <a:r>
              <a:rPr lang="en-US" dirty="0"/>
              <a:t>)</a:t>
            </a:r>
          </a:p>
        </p:txBody>
      </p:sp>
      <p:sp>
        <p:nvSpPr>
          <p:cNvPr id="3" name="Content Placeholder 2"/>
          <p:cNvSpPr>
            <a:spLocks noGrp="1"/>
          </p:cNvSpPr>
          <p:nvPr>
            <p:ph idx="1"/>
          </p:nvPr>
        </p:nvSpPr>
        <p:spPr/>
        <p:txBody>
          <a:bodyPr/>
          <a:lstStyle/>
          <a:p>
            <a:pPr algn="just"/>
            <a:r>
              <a:rPr lang="en-US" dirty="0"/>
              <a:t>(</a:t>
            </a:r>
            <a:r>
              <a:rPr lang="en-US" dirty="0" err="1"/>
              <a:t>zl</a:t>
            </a:r>
            <a:r>
              <a:rPr lang="en-US" dirty="0"/>
              <a:t>) “</a:t>
            </a:r>
            <a:r>
              <a:rPr lang="en-US" b="1" dirty="0"/>
              <a:t>prospectus</a:t>
            </a:r>
            <a:r>
              <a:rPr lang="en-US" dirty="0"/>
              <a:t>” means any document described or issued as a prospectus or any notice, circular, or other document offering for sale of any real estate project or inviting any person to make advances or deposits for such purposes;</a:t>
            </a:r>
          </a:p>
        </p:txBody>
      </p:sp>
    </p:spTree>
    <p:extLst>
      <p:ext uri="{BB962C8B-B14F-4D97-AF65-F5344CB8AC3E}">
        <p14:creationId xmlns:p14="http://schemas.microsoft.com/office/powerpoint/2010/main" val="28217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a:t>
            </a:r>
            <a:r>
              <a:rPr lang="en-US" dirty="0" err="1"/>
              <a:t>zN</a:t>
            </a:r>
            <a:r>
              <a:rPr lang="en-US" dirty="0"/>
              <a:t>)</a:t>
            </a:r>
          </a:p>
        </p:txBody>
      </p:sp>
      <p:sp>
        <p:nvSpPr>
          <p:cNvPr id="3" name="Content Placeholder 2"/>
          <p:cNvSpPr>
            <a:spLocks noGrp="1"/>
          </p:cNvSpPr>
          <p:nvPr>
            <p:ph idx="1"/>
          </p:nvPr>
        </p:nvSpPr>
        <p:spPr/>
        <p:txBody>
          <a:bodyPr/>
          <a:lstStyle/>
          <a:p>
            <a:pPr algn="just"/>
            <a:r>
              <a:rPr lang="en-US" dirty="0"/>
              <a:t>(</a:t>
            </a:r>
            <a:r>
              <a:rPr lang="en-US" dirty="0" err="1"/>
              <a:t>zn</a:t>
            </a:r>
            <a:r>
              <a:rPr lang="en-US" dirty="0"/>
              <a:t>) “</a:t>
            </a:r>
            <a:r>
              <a:rPr lang="en-US" b="1" dirty="0"/>
              <a:t>real estate project</a:t>
            </a:r>
            <a:r>
              <a:rPr lang="en-US" dirty="0"/>
              <a:t>” means the development of a building or a building consisting of apartments, or converting an existing building or a part thereof into apartments, or the development of land into plots or apartments, as the case may be, for the purpose of </a:t>
            </a:r>
            <a:r>
              <a:rPr lang="en-US" u="sng" dirty="0"/>
              <a:t>selling all or some </a:t>
            </a:r>
            <a:r>
              <a:rPr lang="en-US" dirty="0"/>
              <a:t>of the said apartments or plots or building, as the case may be, and includes the common areas, the development works, all improvements and structures thereon, and all easement, rights and appurtenances belonging thereto;</a:t>
            </a:r>
          </a:p>
        </p:txBody>
      </p:sp>
    </p:spTree>
    <p:extLst>
      <p:ext uri="{BB962C8B-B14F-4D97-AF65-F5344CB8AC3E}">
        <p14:creationId xmlns:p14="http://schemas.microsoft.com/office/powerpoint/2010/main" val="145112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9372600" cy="3224842"/>
          </a:xfrm>
        </p:spPr>
        <p:txBody>
          <a:bodyPr/>
          <a:lstStyle/>
          <a:p>
            <a:r>
              <a:rPr lang="en-US" dirty="0"/>
              <a:t>The Real Estate (Regulation &amp; Development) Act, 2016</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9478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36588"/>
            <a:ext cx="9372600" cy="1250831"/>
          </a:xfrm>
        </p:spPr>
        <p:txBody>
          <a:bodyPr>
            <a:noAutofit/>
          </a:bodyPr>
          <a:lstStyle/>
          <a:p>
            <a:r>
              <a:rPr lang="en-US" sz="3600" dirty="0"/>
              <a:t>Section 12: Obligations of promoter regarding veracity of the advertisement or prospectus.</a:t>
            </a:r>
          </a:p>
        </p:txBody>
      </p:sp>
      <p:sp>
        <p:nvSpPr>
          <p:cNvPr id="3" name="Content Placeholder 2"/>
          <p:cNvSpPr>
            <a:spLocks noGrp="1"/>
          </p:cNvSpPr>
          <p:nvPr>
            <p:ph idx="1"/>
          </p:nvPr>
        </p:nvSpPr>
        <p:spPr/>
        <p:txBody>
          <a:bodyPr>
            <a:normAutofit/>
          </a:bodyPr>
          <a:lstStyle/>
          <a:p>
            <a:pPr algn="just"/>
            <a:r>
              <a:rPr lang="en-US" b="1" dirty="0"/>
              <a:t>12</a:t>
            </a:r>
            <a:r>
              <a:rPr lang="en-US" dirty="0"/>
              <a:t>. Where any person makes an advance or a deposit on the basis of the information contained in the notice advertisement or prospectus, or on the basis of any model apartment, plot or building, as the case may be, and sustains any loss or damage by reason of any incorrect, false statement included therein, he shall be compensated by the promoter in the manner as provided under this Act:</a:t>
            </a:r>
          </a:p>
          <a:p>
            <a:pPr algn="just"/>
            <a:r>
              <a:rPr lang="en-US" dirty="0"/>
              <a:t>Provided that if the person affected by such incorrect, false statement contained in the notice, advertisement or prospectus, or the model apartment, plot or building, as the case may be, intends to withdraw from the proposed project, he shall be returned his entire investment along with interest at such rate as may be prescribed and the compensation in the manner provided under this Act.</a:t>
            </a:r>
          </a:p>
          <a:p>
            <a:endParaRPr lang="en-US" dirty="0"/>
          </a:p>
        </p:txBody>
      </p:sp>
    </p:spTree>
    <p:extLst>
      <p:ext uri="{BB962C8B-B14F-4D97-AF65-F5344CB8AC3E}">
        <p14:creationId xmlns:p14="http://schemas.microsoft.com/office/powerpoint/2010/main" val="276066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3143"/>
            <a:ext cx="9372600" cy="1606419"/>
          </a:xfrm>
        </p:spPr>
        <p:txBody>
          <a:bodyPr>
            <a:normAutofit fontScale="90000"/>
          </a:bodyPr>
          <a:lstStyle/>
          <a:p>
            <a:pPr algn="just"/>
            <a:r>
              <a:rPr lang="en-US" dirty="0"/>
              <a:t>Section 14: Adherence to sanctioned plans and project specifications by the promoter.</a:t>
            </a:r>
          </a:p>
        </p:txBody>
      </p:sp>
      <p:sp>
        <p:nvSpPr>
          <p:cNvPr id="3" name="Content Placeholder 2"/>
          <p:cNvSpPr>
            <a:spLocks noGrp="1"/>
          </p:cNvSpPr>
          <p:nvPr>
            <p:ph idx="1"/>
          </p:nvPr>
        </p:nvSpPr>
        <p:spPr>
          <a:xfrm>
            <a:off x="1981200" y="2355011"/>
            <a:ext cx="9372600" cy="4253531"/>
          </a:xfrm>
        </p:spPr>
        <p:txBody>
          <a:bodyPr>
            <a:normAutofit fontScale="92500" lnSpcReduction="10000"/>
          </a:bodyPr>
          <a:lstStyle/>
          <a:p>
            <a:pPr algn="just"/>
            <a:r>
              <a:rPr lang="en-US" dirty="0"/>
              <a:t>Sub Section(3) In case any </a:t>
            </a:r>
            <a:r>
              <a:rPr lang="en-US" u="sng" dirty="0"/>
              <a:t>structural defect or any other defect </a:t>
            </a:r>
            <a:r>
              <a:rPr lang="en-US" dirty="0"/>
              <a:t>in workmanship, quality or provision of services or any other obligations of the promoter </a:t>
            </a:r>
          </a:p>
          <a:p>
            <a:pPr algn="just"/>
            <a:r>
              <a:rPr lang="en-US" dirty="0"/>
              <a:t>as per the agreement for sale </a:t>
            </a:r>
          </a:p>
          <a:p>
            <a:pPr algn="just"/>
            <a:r>
              <a:rPr lang="en-US" dirty="0"/>
              <a:t>relating to such development is brought to the notice of the promoter within a period of </a:t>
            </a:r>
            <a:r>
              <a:rPr lang="en-US" b="1" u="sng" dirty="0"/>
              <a:t>five years</a:t>
            </a:r>
            <a:r>
              <a:rPr lang="en-US" dirty="0"/>
              <a:t> by the </a:t>
            </a:r>
            <a:r>
              <a:rPr lang="en-US" dirty="0" err="1"/>
              <a:t>allottee</a:t>
            </a:r>
            <a:r>
              <a:rPr lang="en-US" dirty="0"/>
              <a:t> </a:t>
            </a:r>
          </a:p>
          <a:p>
            <a:pPr algn="just"/>
            <a:r>
              <a:rPr lang="en-US" dirty="0"/>
              <a:t>from the date of handing over possession, </a:t>
            </a:r>
          </a:p>
          <a:p>
            <a:pPr algn="just"/>
            <a:r>
              <a:rPr lang="en-US" dirty="0"/>
              <a:t>it shall be the duty of the promoter to rectify such defects without further charge, </a:t>
            </a:r>
            <a:r>
              <a:rPr lang="en-US" b="1" i="1" u="sng" dirty="0"/>
              <a:t>within thirty days</a:t>
            </a:r>
            <a:r>
              <a:rPr lang="en-US" dirty="0"/>
              <a:t>, and in the event of promoter’s failure to rectify such defects within such time, the aggrieved </a:t>
            </a:r>
            <a:r>
              <a:rPr lang="en-US" dirty="0" err="1"/>
              <a:t>allottees</a:t>
            </a:r>
            <a:r>
              <a:rPr lang="en-US" dirty="0"/>
              <a:t> shall be entitled to receive appropriate compensation in the manner as provided under this Act.</a:t>
            </a:r>
          </a:p>
        </p:txBody>
      </p:sp>
    </p:spTree>
    <p:extLst>
      <p:ext uri="{BB962C8B-B14F-4D97-AF65-F5344CB8AC3E}">
        <p14:creationId xmlns:p14="http://schemas.microsoft.com/office/powerpoint/2010/main" val="965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1975"/>
            <a:ext cx="9372600" cy="1425444"/>
          </a:xfrm>
        </p:spPr>
        <p:txBody>
          <a:bodyPr>
            <a:normAutofit fontScale="90000"/>
          </a:bodyPr>
          <a:lstStyle/>
          <a:p>
            <a:br>
              <a:rPr lang="en-US" b="1" dirty="0"/>
            </a:br>
            <a:br>
              <a:rPr lang="en-US" b="1" dirty="0"/>
            </a:br>
            <a:br>
              <a:rPr lang="en-US" b="1" dirty="0"/>
            </a:br>
            <a:br>
              <a:rPr lang="en-US" b="1"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Section 18: Return of amount and compensation.</a:t>
            </a:r>
            <a:br>
              <a:rPr lang="en-US" b="1" dirty="0"/>
            </a:br>
            <a:endParaRPr lang="en-US" dirty="0"/>
          </a:p>
        </p:txBody>
      </p:sp>
      <p:sp>
        <p:nvSpPr>
          <p:cNvPr id="3" name="Content Placeholder 2"/>
          <p:cNvSpPr>
            <a:spLocks noGrp="1"/>
          </p:cNvSpPr>
          <p:nvPr>
            <p:ph idx="1"/>
          </p:nvPr>
        </p:nvSpPr>
        <p:spPr/>
        <p:txBody>
          <a:bodyPr>
            <a:normAutofit fontScale="92500"/>
          </a:bodyPr>
          <a:lstStyle/>
          <a:p>
            <a:pPr algn="just"/>
            <a:r>
              <a:rPr lang="en-US" dirty="0"/>
              <a:t>Section (1) If the promoter fails to complete or is unable to give possession of an apartment, plot or building,—</a:t>
            </a:r>
          </a:p>
          <a:p>
            <a:pPr algn="just"/>
            <a:r>
              <a:rPr lang="en-US" dirty="0"/>
              <a:t>(a) in accordance with the terms of the agreement for sale or, as the case may be, duly completed by the date specified therein; or</a:t>
            </a:r>
          </a:p>
          <a:p>
            <a:pPr algn="just"/>
            <a:r>
              <a:rPr lang="en-US" dirty="0"/>
              <a:t>(b) due to discontinuance of his business as a developer on account of suspension or revocation of the registration under this Act or for any other reason,</a:t>
            </a:r>
          </a:p>
          <a:p>
            <a:pPr algn="just"/>
            <a:r>
              <a:rPr lang="en-US" dirty="0"/>
              <a:t>he shall be liable on demand to the </a:t>
            </a:r>
            <a:r>
              <a:rPr lang="en-US" dirty="0" err="1"/>
              <a:t>allottees</a:t>
            </a:r>
            <a:r>
              <a:rPr lang="en-US" dirty="0"/>
              <a:t>, in case the </a:t>
            </a:r>
            <a:r>
              <a:rPr lang="en-US" dirty="0" err="1"/>
              <a:t>allottee</a:t>
            </a:r>
            <a:r>
              <a:rPr lang="en-US" dirty="0"/>
              <a:t> wishes to withdraw from the project, without prejudice to any other remedy available, to return the amount received by him in respect of that apartment, plot, building, as the case may be, with interest at such rate as may be prescribed in this behalf including compensation in the manner as provided under this Act:</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0402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Section 18: Return of amount and compensation</a:t>
            </a:r>
          </a:p>
        </p:txBody>
      </p:sp>
      <p:sp>
        <p:nvSpPr>
          <p:cNvPr id="3" name="Content Placeholder 2"/>
          <p:cNvSpPr>
            <a:spLocks noGrp="1"/>
          </p:cNvSpPr>
          <p:nvPr>
            <p:ph idx="1"/>
          </p:nvPr>
        </p:nvSpPr>
        <p:spPr/>
        <p:txBody>
          <a:bodyPr>
            <a:normAutofit fontScale="92500"/>
          </a:bodyPr>
          <a:lstStyle/>
          <a:p>
            <a:pPr algn="just"/>
            <a:r>
              <a:rPr lang="en-US" dirty="0"/>
              <a:t>Provided that where an </a:t>
            </a:r>
            <a:r>
              <a:rPr lang="en-US" dirty="0" err="1"/>
              <a:t>allottee</a:t>
            </a:r>
            <a:r>
              <a:rPr lang="en-US" dirty="0"/>
              <a:t> does not intend to withdraw from the project, he shall be paid, by the promoter, interest for every month of delay, till the handing over of the possession, at such rate as may be prescribed.</a:t>
            </a:r>
          </a:p>
          <a:p>
            <a:pPr algn="just"/>
            <a:r>
              <a:rPr lang="en-US" dirty="0"/>
              <a:t>(2) The promoter shall compensate the </a:t>
            </a:r>
            <a:r>
              <a:rPr lang="en-US" dirty="0" err="1"/>
              <a:t>allottees</a:t>
            </a:r>
            <a:r>
              <a:rPr lang="en-US" dirty="0"/>
              <a:t> in case of any loss caused to him due to defective title of the land, on which the project is being developed or has been developed, in the manner as provided under this Act, and the claim for compensation under this sub-section shall not be barred by limitation provided under any law for the time being in force.</a:t>
            </a:r>
          </a:p>
          <a:p>
            <a:pPr algn="just"/>
            <a:r>
              <a:rPr lang="en-US" dirty="0"/>
              <a:t>(3) If the promoter fails to discharge any other obligations imposed on him under this Act or the rules or regulations made thereunder or in accordance with the terms and conditions of the agreement for sale, he shall be liable to pay such compensation to the </a:t>
            </a:r>
            <a:r>
              <a:rPr lang="en-US" dirty="0" err="1"/>
              <a:t>allottees</a:t>
            </a:r>
            <a:r>
              <a:rPr lang="en-US" dirty="0"/>
              <a:t>, in the manner as provided under this Act.</a:t>
            </a:r>
          </a:p>
        </p:txBody>
      </p:sp>
    </p:spTree>
    <p:extLst>
      <p:ext uri="{BB962C8B-B14F-4D97-AF65-F5344CB8AC3E}">
        <p14:creationId xmlns:p14="http://schemas.microsoft.com/office/powerpoint/2010/main" val="8990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Section 19 "Rights and duties of </a:t>
            </a:r>
            <a:r>
              <a:rPr lang="en-US" sz="4000" dirty="0" err="1"/>
              <a:t>allottees</a:t>
            </a:r>
            <a:r>
              <a:rPr lang="en-US" sz="4000" dirty="0"/>
              <a:t>"</a:t>
            </a:r>
          </a:p>
        </p:txBody>
      </p:sp>
      <p:sp>
        <p:nvSpPr>
          <p:cNvPr id="3" name="Content Placeholder 2"/>
          <p:cNvSpPr>
            <a:spLocks noGrp="1"/>
          </p:cNvSpPr>
          <p:nvPr>
            <p:ph idx="1"/>
          </p:nvPr>
        </p:nvSpPr>
        <p:spPr/>
        <p:txBody>
          <a:bodyPr>
            <a:normAutofit fontScale="92500"/>
          </a:bodyPr>
          <a:lstStyle/>
          <a:p>
            <a:pPr algn="just"/>
            <a:r>
              <a:rPr lang="en-US" dirty="0"/>
              <a:t>(3) The </a:t>
            </a:r>
            <a:r>
              <a:rPr lang="en-US" dirty="0" err="1"/>
              <a:t>allottee</a:t>
            </a:r>
            <a:r>
              <a:rPr lang="en-US" dirty="0"/>
              <a:t> shall be entitled to claim the possession of apartment, plot or building, as the case may be, and the association of </a:t>
            </a:r>
            <a:r>
              <a:rPr lang="en-US" dirty="0" err="1"/>
              <a:t>allottees</a:t>
            </a:r>
            <a:r>
              <a:rPr lang="en-US" dirty="0"/>
              <a:t> shall be entitled to claim the possession of the common areas, as per the declaration given by the promoter under sub-clause (C) of clause (I) of sub-section (2) of section 4.</a:t>
            </a:r>
          </a:p>
          <a:p>
            <a:pPr algn="just"/>
            <a:r>
              <a:rPr lang="en-US" dirty="0"/>
              <a:t>(4) The </a:t>
            </a:r>
            <a:r>
              <a:rPr lang="en-US" dirty="0" err="1"/>
              <a:t>allottee</a:t>
            </a:r>
            <a:r>
              <a:rPr lang="en-US" dirty="0"/>
              <a:t> shall be entitled to claim the refund of amount paid along with interest at such rate as may be prescribed and compensation in the manner as provided under this Act, from the promoter, if the promoter fails to comply or is unable to give possession of the apartment, plot or building, as the case may be, in accordance with the terms of agreement for sale or due to discontinuance of his business as a developer on account of suspension or revocation of his registration under the provisions of this Act or the rules or regulations made thereunder.</a:t>
            </a:r>
            <a:br>
              <a:rPr lang="en-US" dirty="0"/>
            </a:br>
            <a:endParaRPr lang="en-US" dirty="0"/>
          </a:p>
        </p:txBody>
      </p:sp>
    </p:spTree>
    <p:extLst>
      <p:ext uri="{BB962C8B-B14F-4D97-AF65-F5344CB8AC3E}">
        <p14:creationId xmlns:p14="http://schemas.microsoft.com/office/powerpoint/2010/main" val="158132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9071"/>
            <a:ext cx="9372600" cy="1132935"/>
          </a:xfrm>
        </p:spPr>
        <p:txBody>
          <a:bodyPr>
            <a:normAutofit fontScale="90000"/>
          </a:bodyPr>
          <a:lstStyle/>
          <a:p>
            <a:br>
              <a:rPr lang="en-US" dirty="0"/>
            </a:br>
            <a:br>
              <a:rPr lang="en-US" dirty="0"/>
            </a:br>
            <a:br>
              <a:rPr lang="en-US" dirty="0"/>
            </a:br>
            <a:br>
              <a:rPr lang="en-US" dirty="0"/>
            </a:br>
            <a:r>
              <a:rPr lang="en-US" dirty="0"/>
              <a:t>Section 19 "Rights and duties of </a:t>
            </a:r>
            <a:r>
              <a:rPr lang="en-US" dirty="0" err="1"/>
              <a:t>allottees</a:t>
            </a:r>
            <a:r>
              <a:rPr lang="en-US" dirty="0"/>
              <a:t>"</a:t>
            </a:r>
            <a:br>
              <a:rPr lang="en-US" dirty="0"/>
            </a:br>
            <a:endParaRPr lang="en-US" dirty="0"/>
          </a:p>
        </p:txBody>
      </p:sp>
      <p:sp>
        <p:nvSpPr>
          <p:cNvPr id="3" name="Content Placeholder 2"/>
          <p:cNvSpPr>
            <a:spLocks noGrp="1"/>
          </p:cNvSpPr>
          <p:nvPr>
            <p:ph idx="1"/>
          </p:nvPr>
        </p:nvSpPr>
        <p:spPr/>
        <p:txBody>
          <a:bodyPr/>
          <a:lstStyle/>
          <a:p>
            <a:pPr algn="just"/>
            <a:r>
              <a:rPr lang="en-US" dirty="0"/>
              <a:t>(1) The </a:t>
            </a:r>
            <a:r>
              <a:rPr lang="en-US" dirty="0" err="1"/>
              <a:t>allottee</a:t>
            </a:r>
            <a:r>
              <a:rPr lang="en-US" dirty="0"/>
              <a:t> shall be entitled to obtain the information relating to sanctioned plans, layout plans along with the specifications, approved by the competent authority and such other information as provided in this Act or the rules and regulations made thereunder or the agreement for sale signed with the promoter.</a:t>
            </a:r>
          </a:p>
          <a:p>
            <a:pPr algn="just"/>
            <a:r>
              <a:rPr lang="en-US" dirty="0"/>
              <a:t>(2) The </a:t>
            </a:r>
            <a:r>
              <a:rPr lang="en-US" dirty="0" err="1"/>
              <a:t>allottee</a:t>
            </a:r>
            <a:r>
              <a:rPr lang="en-US" dirty="0"/>
              <a:t> shall be entitled to know stage-wise time schedule of completion of the project, including the provisions for water, sanitation, electricity and other amenities and services as agreed to between the promoter and the </a:t>
            </a:r>
            <a:r>
              <a:rPr lang="en-US" dirty="0" err="1"/>
              <a:t>allottee</a:t>
            </a:r>
            <a:r>
              <a:rPr lang="en-US" dirty="0"/>
              <a:t> in accordance with the terms and conditions of the agreement for sale.</a:t>
            </a:r>
          </a:p>
        </p:txBody>
      </p:sp>
    </p:spTree>
    <p:extLst>
      <p:ext uri="{BB962C8B-B14F-4D97-AF65-F5344CB8AC3E}">
        <p14:creationId xmlns:p14="http://schemas.microsoft.com/office/powerpoint/2010/main" val="425436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Section 19 "Rights and duties of </a:t>
            </a:r>
            <a:r>
              <a:rPr lang="en-US" sz="4000" dirty="0" err="1"/>
              <a:t>allottees</a:t>
            </a:r>
            <a:r>
              <a:rPr lang="en-US" sz="4000" dirty="0"/>
              <a:t>"</a:t>
            </a:r>
          </a:p>
        </p:txBody>
      </p:sp>
      <p:sp>
        <p:nvSpPr>
          <p:cNvPr id="3" name="Content Placeholder 2"/>
          <p:cNvSpPr>
            <a:spLocks noGrp="1"/>
          </p:cNvSpPr>
          <p:nvPr>
            <p:ph idx="1"/>
          </p:nvPr>
        </p:nvSpPr>
        <p:spPr/>
        <p:txBody>
          <a:bodyPr/>
          <a:lstStyle/>
          <a:p>
            <a:pPr algn="just"/>
            <a:r>
              <a:rPr lang="en-US" dirty="0"/>
              <a:t>(5) The </a:t>
            </a:r>
            <a:r>
              <a:rPr lang="en-US" dirty="0" err="1"/>
              <a:t>allottee</a:t>
            </a:r>
            <a:r>
              <a:rPr lang="en-US" dirty="0"/>
              <a:t> shall be entitled to have the necessary documents and plans, including that of common areas, after handing over the physical possession of the apartment or plot or building as the case may be, by the promoter.</a:t>
            </a:r>
          </a:p>
          <a:p>
            <a:pPr algn="just"/>
            <a:r>
              <a:rPr lang="en-US" dirty="0"/>
              <a:t>(6) Every </a:t>
            </a:r>
            <a:r>
              <a:rPr lang="en-US" dirty="0" err="1"/>
              <a:t>allottee</a:t>
            </a:r>
            <a:r>
              <a:rPr lang="en-US" dirty="0"/>
              <a:t>, who has entered into an agreement for sale to take an apartment, plot or building as the case may be, under section 13, shall be responsible to make necessary payments in the manner and within the time as specified in the said agreement for sale and shall pay at the proper time and place, the share of the registration charges, municipal taxes, water and electricity charges, maintenance charges, ground rent, and other charges, if any.</a:t>
            </a:r>
          </a:p>
          <a:p>
            <a:endParaRPr lang="en-US" dirty="0"/>
          </a:p>
        </p:txBody>
      </p:sp>
    </p:spTree>
    <p:extLst>
      <p:ext uri="{BB962C8B-B14F-4D97-AF65-F5344CB8AC3E}">
        <p14:creationId xmlns:p14="http://schemas.microsoft.com/office/powerpoint/2010/main" val="68832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0999"/>
            <a:ext cx="9372600" cy="1606419"/>
          </a:xfrm>
        </p:spPr>
        <p:txBody>
          <a:bodyPr/>
          <a:lstStyle/>
          <a:p>
            <a:r>
              <a:rPr lang="en-IN" sz="4000" dirty="0"/>
              <a:t>SECTION 2 (ZA) INTEREST</a:t>
            </a:r>
            <a:br>
              <a:rPr lang="en-IN" sz="36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85000" lnSpcReduction="10000"/>
          </a:bodyPr>
          <a:lstStyle/>
          <a:p>
            <a:pPr marL="152400" indent="0" algn="just">
              <a:spcAft>
                <a:spcPts val="600"/>
              </a:spcAft>
              <a:buNone/>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It means the rates of interest payable by the promoter or the </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allottee</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as the case may be.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152400" indent="0" algn="just">
              <a:spcAft>
                <a:spcPts val="600"/>
              </a:spcAft>
              <a:buNone/>
            </a:pPr>
            <a:r>
              <a:rPr lang="en-IN" i="1"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Explanation</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—For the purpose of this clause—</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i</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the rate of interest chargeable from the </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allottee</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by the promoter, in case of default, shall be </a:t>
            </a:r>
            <a:r>
              <a:rPr lang="en-IN" u="sng" dirty="0">
                <a:solidFill>
                  <a:srgbClr val="7030A0"/>
                </a:solidFill>
                <a:latin typeface="Bookman Old Style" panose="02050604050505020204" pitchFamily="18" charset="0"/>
                <a:ea typeface="Times New Roman" panose="02020603050405020304" pitchFamily="18" charset="0"/>
                <a:cs typeface="Arial" panose="020B0604020202020204" pitchFamily="34" charset="0"/>
              </a:rPr>
              <a:t>equal to the rate of interest</a:t>
            </a:r>
            <a:r>
              <a:rPr lang="en-IN" u="sng"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which the promoter shall be liable to pay the </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allottee</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in case of default;</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(ii) the interest payable by the promoter to the </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allottee</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shall be from the date the promoter received the amount or any part thereof till the date the amount or part thereof and interest thereon is refunded, and the interest payable by the </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allottee</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to the promoter shall be from the date the </a:t>
            </a:r>
            <a:r>
              <a:rPr lang="en-IN" dirty="0" err="1">
                <a:solidFill>
                  <a:srgbClr val="000000"/>
                </a:solidFill>
                <a:latin typeface="Bookman Old Style" panose="02050604050505020204" pitchFamily="18" charset="0"/>
                <a:ea typeface="Times New Roman" panose="02020603050405020304" pitchFamily="18" charset="0"/>
                <a:cs typeface="Arial" panose="020B0604020202020204" pitchFamily="34" charset="0"/>
              </a:rPr>
              <a:t>allottee</a:t>
            </a:r>
            <a:r>
              <a:rPr lang="en-IN" dirty="0">
                <a:solidFill>
                  <a:srgbClr val="000000"/>
                </a:solidFill>
                <a:latin typeface="Bookman Old Style" panose="02050604050505020204" pitchFamily="18" charset="0"/>
                <a:ea typeface="Times New Roman" panose="02020603050405020304" pitchFamily="18" charset="0"/>
                <a:cs typeface="Arial" panose="020B0604020202020204" pitchFamily="34" charset="0"/>
              </a:rPr>
              <a:t> defaults in payment to the promoter till the date it is paid;</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75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Section 31 </a:t>
            </a:r>
          </a:p>
        </p:txBody>
      </p:sp>
      <p:sp>
        <p:nvSpPr>
          <p:cNvPr id="3" name="Content Placeholder 2"/>
          <p:cNvSpPr>
            <a:spLocks noGrp="1"/>
          </p:cNvSpPr>
          <p:nvPr>
            <p:ph idx="1"/>
          </p:nvPr>
        </p:nvSpPr>
        <p:spPr/>
        <p:txBody>
          <a:bodyPr>
            <a:normAutofit/>
          </a:bodyPr>
          <a:lstStyle/>
          <a:p>
            <a:pPr algn="just"/>
            <a:r>
              <a:rPr lang="en-US" b="1" dirty="0"/>
              <a:t>31</a:t>
            </a:r>
            <a:r>
              <a:rPr lang="en-US" dirty="0"/>
              <a:t>. (1) Any aggrieved person may file a complaint with the Authority or the adjudicating officer, as the case may be, for any violation or contravention of the provisions of this Act or the rules and regulations made thereunder against any promoter </a:t>
            </a:r>
            <a:r>
              <a:rPr lang="en-US" dirty="0" err="1"/>
              <a:t>allottee</a:t>
            </a:r>
            <a:r>
              <a:rPr lang="en-US" dirty="0"/>
              <a:t> or real estate agent, as the case may be.</a:t>
            </a:r>
          </a:p>
          <a:p>
            <a:pPr algn="just"/>
            <a:r>
              <a:rPr lang="en-US" i="1" dirty="0"/>
              <a:t>Explanation</a:t>
            </a:r>
            <a:r>
              <a:rPr lang="en-US" dirty="0"/>
              <a:t>.—For the purpose of this sub-section “person” shall include the association of </a:t>
            </a:r>
            <a:r>
              <a:rPr lang="en-US" dirty="0" err="1"/>
              <a:t>allottees</a:t>
            </a:r>
            <a:r>
              <a:rPr lang="en-US" dirty="0"/>
              <a:t> or any voluntary consumer association registered under any law for the time being in force.</a:t>
            </a:r>
          </a:p>
          <a:p>
            <a:pPr algn="just"/>
            <a:r>
              <a:rPr lang="en-US" dirty="0"/>
              <a:t>(2) The form, manner and fees for filing complaint under sub-section (1) shall be such as may be </a:t>
            </a:r>
            <a:r>
              <a:rPr lang="en-US" baseline="30000" dirty="0"/>
              <a:t>1</a:t>
            </a:r>
            <a:r>
              <a:rPr lang="en-US" dirty="0"/>
              <a:t>[prescribed].</a:t>
            </a:r>
          </a:p>
        </p:txBody>
      </p:sp>
    </p:spTree>
    <p:extLst>
      <p:ext uri="{BB962C8B-B14F-4D97-AF65-F5344CB8AC3E}">
        <p14:creationId xmlns:p14="http://schemas.microsoft.com/office/powerpoint/2010/main" val="6388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3363146"/>
          </a:xfrm>
        </p:spPr>
        <p:txBody>
          <a:bodyPr>
            <a:normAutofit fontScale="90000"/>
          </a:bodyPr>
          <a:lstStyle/>
          <a:p>
            <a:br>
              <a:rPr lang="en-US" dirty="0"/>
            </a:br>
            <a:br>
              <a:rPr lang="en-US" dirty="0"/>
            </a:br>
            <a:r>
              <a:rPr lang="en-US" dirty="0"/>
              <a:t>Is it possible for a promoter to file a complaint?</a:t>
            </a:r>
          </a:p>
        </p:txBody>
      </p:sp>
      <p:sp>
        <p:nvSpPr>
          <p:cNvPr id="3" name="Text Placeholder 2"/>
          <p:cNvSpPr>
            <a:spLocks noGrp="1"/>
          </p:cNvSpPr>
          <p:nvPr>
            <p:ph type="body" idx="1"/>
          </p:nvPr>
        </p:nvSpPr>
        <p:spPr>
          <a:xfrm>
            <a:off x="609600" y="2834640"/>
            <a:ext cx="8686800" cy="2608628"/>
          </a:xfrm>
        </p:spPr>
        <p:txBody>
          <a:bodyPr>
            <a:normAutofit/>
          </a:bodyPr>
          <a:lstStyle/>
          <a:p>
            <a:endParaRPr lang="en-US" dirty="0"/>
          </a:p>
        </p:txBody>
      </p:sp>
    </p:spTree>
    <p:extLst>
      <p:ext uri="{BB962C8B-B14F-4D97-AF65-F5344CB8AC3E}">
        <p14:creationId xmlns:p14="http://schemas.microsoft.com/office/powerpoint/2010/main" val="175372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understand complaints under </a:t>
            </a:r>
            <a:r>
              <a:rPr lang="en-US" dirty="0" err="1"/>
              <a:t>rera</a:t>
            </a:r>
            <a:endParaRPr lang="en-US" dirty="0"/>
          </a:p>
        </p:txBody>
      </p:sp>
      <p:sp>
        <p:nvSpPr>
          <p:cNvPr id="3" name="Content Placeholder 2"/>
          <p:cNvSpPr>
            <a:spLocks noGrp="1"/>
          </p:cNvSpPr>
          <p:nvPr>
            <p:ph sz="half" idx="1"/>
          </p:nvPr>
        </p:nvSpPr>
        <p:spPr>
          <a:xfrm>
            <a:off x="1981200" y="1981200"/>
            <a:ext cx="9250392" cy="4480560"/>
          </a:xfrm>
        </p:spPr>
        <p:txBody>
          <a:bodyPr/>
          <a:lstStyle/>
          <a:p>
            <a:r>
              <a:rPr lang="en-US" sz="3200" dirty="0"/>
              <a:t>First, we need to understand why Real Estate(Regulation &amp; Development) Act,  2016 was constituted?</a:t>
            </a:r>
          </a:p>
          <a:p>
            <a:pPr marL="0" indent="0">
              <a:buNone/>
            </a:pPr>
            <a:endParaRPr lang="en-US" dirty="0"/>
          </a:p>
        </p:txBody>
      </p:sp>
      <p:graphicFrame>
        <p:nvGraphicFramePr>
          <p:cNvPr id="5" name="Content Placeholder 4" descr="Interconnected block process showing sequence of 3 steps in a process and their task description"/>
          <p:cNvGraphicFramePr>
            <a:graphicFrameLocks noGrp="1"/>
          </p:cNvGraphicFramePr>
          <p:nvPr>
            <p:ph sz="half" idx="2"/>
            <p:extLst>
              <p:ext uri="{D42A27DB-BD31-4B8C-83A1-F6EECF244321}">
                <p14:modId xmlns:p14="http://schemas.microsoft.com/office/powerpoint/2010/main" val="957929357"/>
              </p:ext>
            </p:extLst>
          </p:nvPr>
        </p:nvGraphicFramePr>
        <p:xfrm>
          <a:off x="6781800" y="1981200"/>
          <a:ext cx="45720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26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0A49D-B32F-9FB8-9925-BCC13D3B8FB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8B2AF22-739A-DCAB-5BC2-978ED60DA8BE}"/>
              </a:ext>
            </a:extLst>
          </p:cNvPr>
          <p:cNvSpPr>
            <a:spLocks noGrp="1"/>
          </p:cNvSpPr>
          <p:nvPr>
            <p:ph idx="1"/>
          </p:nvPr>
        </p:nvSpPr>
        <p:spPr/>
        <p:txBody>
          <a:bodyPr/>
          <a:lstStyle/>
          <a:p>
            <a:r>
              <a:rPr lang="en-US" sz="3200" b="0" i="0" dirty="0">
                <a:solidFill>
                  <a:srgbClr val="000000"/>
                </a:solidFill>
                <a:effectLst/>
                <a:latin typeface="IBM Plex Sans"/>
              </a:rPr>
              <a:t>Refrained from executing any documents</a:t>
            </a:r>
          </a:p>
          <a:p>
            <a:r>
              <a:rPr lang="en-US" sz="3200" dirty="0">
                <a:solidFill>
                  <a:srgbClr val="000000"/>
                </a:solidFill>
                <a:latin typeface="IBM Plex Sans"/>
              </a:rPr>
              <a:t>A</a:t>
            </a:r>
            <a:r>
              <a:rPr lang="en-US" sz="3200" b="0" i="0" dirty="0">
                <a:solidFill>
                  <a:srgbClr val="000000"/>
                </a:solidFill>
                <a:effectLst/>
                <a:latin typeface="IBM Plex Sans"/>
              </a:rPr>
              <a:t>bstained from making any payments</a:t>
            </a:r>
          </a:p>
          <a:p>
            <a:r>
              <a:rPr lang="en-US" sz="3200" dirty="0">
                <a:solidFill>
                  <a:srgbClr val="000000"/>
                </a:solidFill>
                <a:latin typeface="IBM Plex Sans"/>
              </a:rPr>
              <a:t>H</a:t>
            </a:r>
            <a:r>
              <a:rPr lang="en-US" sz="3200" b="0" i="0" dirty="0">
                <a:solidFill>
                  <a:srgbClr val="000000"/>
                </a:solidFill>
                <a:effectLst/>
                <a:latin typeface="IBM Plex Sans"/>
              </a:rPr>
              <a:t>as not contributed towards the establishment of a society or section 8 company.</a:t>
            </a:r>
          </a:p>
          <a:p>
            <a:pPr marL="0" indent="0">
              <a:buNone/>
            </a:pPr>
            <a:endParaRPr lang="en-IN" dirty="0"/>
          </a:p>
        </p:txBody>
      </p:sp>
    </p:spTree>
    <p:extLst>
      <p:ext uri="{BB962C8B-B14F-4D97-AF65-F5344CB8AC3E}">
        <p14:creationId xmlns:p14="http://schemas.microsoft.com/office/powerpoint/2010/main" val="62961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file complain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7538722"/>
              </p:ext>
            </p:extLst>
          </p:nvPr>
        </p:nvGraphicFramePr>
        <p:xfrm>
          <a:off x="1981200" y="1987419"/>
          <a:ext cx="9372600" cy="4483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35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a</a:t>
            </a:r>
          </a:p>
        </p:txBody>
      </p:sp>
      <p:sp>
        <p:nvSpPr>
          <p:cNvPr id="3" name="Content Placeholder 2"/>
          <p:cNvSpPr>
            <a:spLocks noGrp="1"/>
          </p:cNvSpPr>
          <p:nvPr>
            <p:ph idx="1"/>
          </p:nvPr>
        </p:nvSpPr>
        <p:spPr/>
        <p:txBody>
          <a:bodyPr>
            <a:normAutofit/>
          </a:bodyPr>
          <a:lstStyle/>
          <a:p>
            <a:pPr marL="0" indent="0" algn="just">
              <a:buNone/>
            </a:pPr>
            <a:endParaRPr lang="en-US" dirty="0"/>
          </a:p>
          <a:p>
            <a:pPr algn="just"/>
            <a:r>
              <a:rPr lang="en-US" dirty="0"/>
              <a:t>As per Rule 11 of the 'Gujarat Real Estate Regulat01Y Authority Rules, 2016' complaint would be file for violation or contravention of the provisions of this Act or the Rules and Regulations made thereunder, save as those provided to be adjudicated by adjudicating officer.</a:t>
            </a:r>
          </a:p>
          <a:p>
            <a:pPr algn="just"/>
            <a:r>
              <a:rPr lang="en-US" dirty="0"/>
              <a:t>Complaint would be filed in Form 'A' along with Fees of </a:t>
            </a:r>
            <a:r>
              <a:rPr lang="en-US" dirty="0" err="1"/>
              <a:t>Rs</a:t>
            </a:r>
            <a:r>
              <a:rPr lang="en-US" dirty="0"/>
              <a:t>. 1,000 by way of DD</a:t>
            </a:r>
          </a:p>
        </p:txBody>
      </p:sp>
    </p:spTree>
    <p:extLst>
      <p:ext uri="{BB962C8B-B14F-4D97-AF65-F5344CB8AC3E}">
        <p14:creationId xmlns:p14="http://schemas.microsoft.com/office/powerpoint/2010/main" val="3739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b</a:t>
            </a:r>
          </a:p>
        </p:txBody>
      </p:sp>
      <p:sp>
        <p:nvSpPr>
          <p:cNvPr id="3" name="Content Placeholder 2"/>
          <p:cNvSpPr>
            <a:spLocks noGrp="1"/>
          </p:cNvSpPr>
          <p:nvPr>
            <p:ph idx="1"/>
          </p:nvPr>
        </p:nvSpPr>
        <p:spPr/>
        <p:txBody>
          <a:bodyPr/>
          <a:lstStyle/>
          <a:p>
            <a:pPr algn="just"/>
            <a:r>
              <a:rPr lang="en-US" dirty="0"/>
              <a:t>As per Rule 12 (1) of the 'Gujarat Real Estate Regulat01Y Auth01ity Rules, 2016' any aggrieved person may file a complaint with the adjudicating officer for compensation under section 12, 14, 18 and 19.</a:t>
            </a:r>
          </a:p>
          <a:p>
            <a:pPr algn="just"/>
            <a:r>
              <a:rPr lang="en-US" dirty="0"/>
              <a:t>Complaint would be filed in Form 'B' along with Fees of </a:t>
            </a:r>
            <a:r>
              <a:rPr lang="en-US" dirty="0" err="1"/>
              <a:t>Rs</a:t>
            </a:r>
            <a:r>
              <a:rPr lang="en-US" dirty="0"/>
              <a:t>. 1,000 by way of DD</a:t>
            </a:r>
          </a:p>
        </p:txBody>
      </p:sp>
    </p:spTree>
    <p:extLst>
      <p:ext uri="{BB962C8B-B14F-4D97-AF65-F5344CB8AC3E}">
        <p14:creationId xmlns:p14="http://schemas.microsoft.com/office/powerpoint/2010/main" val="957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60A1-EB5C-217F-30D3-3D5D8798DB70}"/>
              </a:ext>
            </a:extLst>
          </p:cNvPr>
          <p:cNvSpPr>
            <a:spLocks noGrp="1"/>
          </p:cNvSpPr>
          <p:nvPr>
            <p:ph type="title"/>
          </p:nvPr>
        </p:nvSpPr>
        <p:spPr/>
        <p:txBody>
          <a:bodyPr/>
          <a:lstStyle/>
          <a:p>
            <a:r>
              <a:rPr lang="en-IN" dirty="0"/>
              <a:t>In rera 1.0</a:t>
            </a:r>
          </a:p>
        </p:txBody>
      </p:sp>
      <p:pic>
        <p:nvPicPr>
          <p:cNvPr id="5" name="Content Placeholder 4">
            <a:extLst>
              <a:ext uri="{FF2B5EF4-FFF2-40B4-BE49-F238E27FC236}">
                <a16:creationId xmlns:a16="http://schemas.microsoft.com/office/drawing/2014/main" id="{0E7A25B2-F2BF-9CE1-D26A-6AF05518FE9F}"/>
              </a:ext>
            </a:extLst>
          </p:cNvPr>
          <p:cNvPicPr>
            <a:picLocks noGrp="1" noChangeAspect="1"/>
          </p:cNvPicPr>
          <p:nvPr>
            <p:ph idx="1"/>
          </p:nvPr>
        </p:nvPicPr>
        <p:blipFill>
          <a:blip r:embed="rId2"/>
          <a:stretch>
            <a:fillRect/>
          </a:stretch>
        </p:blipFill>
        <p:spPr>
          <a:xfrm>
            <a:off x="341010" y="1751027"/>
            <a:ext cx="11509980" cy="4516423"/>
          </a:xfrm>
        </p:spPr>
      </p:pic>
    </p:spTree>
    <p:extLst>
      <p:ext uri="{BB962C8B-B14F-4D97-AF65-F5344CB8AC3E}">
        <p14:creationId xmlns:p14="http://schemas.microsoft.com/office/powerpoint/2010/main" val="195695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A93D-8A56-6E6A-B1ED-D417CC8AF3E5}"/>
              </a:ext>
            </a:extLst>
          </p:cNvPr>
          <p:cNvSpPr>
            <a:spLocks noGrp="1"/>
          </p:cNvSpPr>
          <p:nvPr>
            <p:ph type="title"/>
          </p:nvPr>
        </p:nvSpPr>
        <p:spPr/>
        <p:txBody>
          <a:bodyPr/>
          <a:lstStyle/>
          <a:p>
            <a:r>
              <a:rPr lang="en-IN" dirty="0"/>
              <a:t>Email id for future communication</a:t>
            </a:r>
          </a:p>
        </p:txBody>
      </p:sp>
      <p:pic>
        <p:nvPicPr>
          <p:cNvPr id="5" name="Content Placeholder 4">
            <a:extLst>
              <a:ext uri="{FF2B5EF4-FFF2-40B4-BE49-F238E27FC236}">
                <a16:creationId xmlns:a16="http://schemas.microsoft.com/office/drawing/2014/main" id="{EE9148BC-4DB4-CEE0-B83F-4A6BBCC2900D}"/>
              </a:ext>
            </a:extLst>
          </p:cNvPr>
          <p:cNvPicPr>
            <a:picLocks noGrp="1" noChangeAspect="1"/>
          </p:cNvPicPr>
          <p:nvPr>
            <p:ph idx="1"/>
          </p:nvPr>
        </p:nvPicPr>
        <p:blipFill>
          <a:blip r:embed="rId2"/>
          <a:stretch>
            <a:fillRect/>
          </a:stretch>
        </p:blipFill>
        <p:spPr>
          <a:xfrm>
            <a:off x="229669" y="2076450"/>
            <a:ext cx="11850169" cy="3962400"/>
          </a:xfrm>
        </p:spPr>
      </p:pic>
    </p:spTree>
    <p:extLst>
      <p:ext uri="{BB962C8B-B14F-4D97-AF65-F5344CB8AC3E}">
        <p14:creationId xmlns:p14="http://schemas.microsoft.com/office/powerpoint/2010/main" val="173093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AB2E-0C35-B730-ADEF-306C4496E92C}"/>
              </a:ext>
            </a:extLst>
          </p:cNvPr>
          <p:cNvSpPr>
            <a:spLocks noGrp="1"/>
          </p:cNvSpPr>
          <p:nvPr>
            <p:ph type="title"/>
          </p:nvPr>
        </p:nvSpPr>
        <p:spPr>
          <a:xfrm>
            <a:off x="1981200" y="381000"/>
            <a:ext cx="9372600" cy="847725"/>
          </a:xfrm>
        </p:spPr>
        <p:txBody>
          <a:bodyPr>
            <a:normAutofit/>
          </a:bodyPr>
          <a:lstStyle/>
          <a:p>
            <a:r>
              <a:rPr lang="en-IN" dirty="0"/>
              <a:t>Rera 2.0</a:t>
            </a:r>
          </a:p>
        </p:txBody>
      </p:sp>
      <p:pic>
        <p:nvPicPr>
          <p:cNvPr id="5" name="Content Placeholder 4">
            <a:extLst>
              <a:ext uri="{FF2B5EF4-FFF2-40B4-BE49-F238E27FC236}">
                <a16:creationId xmlns:a16="http://schemas.microsoft.com/office/drawing/2014/main" id="{48343EF6-C555-7C01-5A56-D1FB7520B7A7}"/>
              </a:ext>
            </a:extLst>
          </p:cNvPr>
          <p:cNvPicPr>
            <a:picLocks noGrp="1" noChangeAspect="1"/>
          </p:cNvPicPr>
          <p:nvPr>
            <p:ph idx="1"/>
          </p:nvPr>
        </p:nvPicPr>
        <p:blipFill>
          <a:blip r:embed="rId2"/>
          <a:stretch>
            <a:fillRect/>
          </a:stretch>
        </p:blipFill>
        <p:spPr>
          <a:xfrm>
            <a:off x="1473810" y="1323975"/>
            <a:ext cx="10387379" cy="5080000"/>
          </a:xfrm>
        </p:spPr>
      </p:pic>
    </p:spTree>
    <p:extLst>
      <p:ext uri="{BB962C8B-B14F-4D97-AF65-F5344CB8AC3E}">
        <p14:creationId xmlns:p14="http://schemas.microsoft.com/office/powerpoint/2010/main" val="421048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A6D3-D197-3CC4-2BA3-F5F9776F154C}"/>
              </a:ext>
            </a:extLst>
          </p:cNvPr>
          <p:cNvSpPr>
            <a:spLocks noGrp="1"/>
          </p:cNvSpPr>
          <p:nvPr>
            <p:ph type="title"/>
          </p:nvPr>
        </p:nvSpPr>
        <p:spPr>
          <a:xfrm>
            <a:off x="1981200" y="381000"/>
            <a:ext cx="9372600" cy="742950"/>
          </a:xfrm>
        </p:spPr>
        <p:txBody>
          <a:bodyPr/>
          <a:lstStyle/>
          <a:p>
            <a:r>
              <a:rPr lang="en-IN" dirty="0"/>
              <a:t>Rera 2.0</a:t>
            </a:r>
          </a:p>
        </p:txBody>
      </p:sp>
      <p:pic>
        <p:nvPicPr>
          <p:cNvPr id="5" name="Content Placeholder 4">
            <a:extLst>
              <a:ext uri="{FF2B5EF4-FFF2-40B4-BE49-F238E27FC236}">
                <a16:creationId xmlns:a16="http://schemas.microsoft.com/office/drawing/2014/main" id="{45754722-8163-C6CE-E227-E9C458548034}"/>
              </a:ext>
            </a:extLst>
          </p:cNvPr>
          <p:cNvPicPr>
            <a:picLocks noGrp="1" noChangeAspect="1"/>
          </p:cNvPicPr>
          <p:nvPr>
            <p:ph idx="1"/>
          </p:nvPr>
        </p:nvPicPr>
        <p:blipFill>
          <a:blip r:embed="rId2"/>
          <a:stretch>
            <a:fillRect/>
          </a:stretch>
        </p:blipFill>
        <p:spPr>
          <a:xfrm>
            <a:off x="2212211" y="1123950"/>
            <a:ext cx="9937360" cy="5346700"/>
          </a:xfrm>
        </p:spPr>
      </p:pic>
    </p:spTree>
    <p:extLst>
      <p:ext uri="{BB962C8B-B14F-4D97-AF65-F5344CB8AC3E}">
        <p14:creationId xmlns:p14="http://schemas.microsoft.com/office/powerpoint/2010/main" val="17756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82D3-DBBF-CFCA-B664-CC5F6B47BE56}"/>
              </a:ext>
            </a:extLst>
          </p:cNvPr>
          <p:cNvSpPr>
            <a:spLocks noGrp="1"/>
          </p:cNvSpPr>
          <p:nvPr>
            <p:ph type="title"/>
          </p:nvPr>
        </p:nvSpPr>
        <p:spPr/>
        <p:txBody>
          <a:bodyPr/>
          <a:lstStyle/>
          <a:p>
            <a:r>
              <a:rPr lang="en-IN" dirty="0"/>
              <a:t>Select citizen and file complain</a:t>
            </a:r>
          </a:p>
        </p:txBody>
      </p:sp>
      <p:pic>
        <p:nvPicPr>
          <p:cNvPr id="5" name="Content Placeholder 4">
            <a:extLst>
              <a:ext uri="{FF2B5EF4-FFF2-40B4-BE49-F238E27FC236}">
                <a16:creationId xmlns:a16="http://schemas.microsoft.com/office/drawing/2014/main" id="{D67375A7-87A4-ABCE-457A-630164FCAB6F}"/>
              </a:ext>
            </a:extLst>
          </p:cNvPr>
          <p:cNvPicPr>
            <a:picLocks noGrp="1" noChangeAspect="1"/>
          </p:cNvPicPr>
          <p:nvPr>
            <p:ph idx="1"/>
          </p:nvPr>
        </p:nvPicPr>
        <p:blipFill>
          <a:blip r:embed="rId2"/>
          <a:stretch>
            <a:fillRect/>
          </a:stretch>
        </p:blipFill>
        <p:spPr>
          <a:xfrm>
            <a:off x="514349" y="1819276"/>
            <a:ext cx="11566539" cy="4291406"/>
          </a:xfrm>
        </p:spPr>
      </p:pic>
    </p:spTree>
    <p:extLst>
      <p:ext uri="{BB962C8B-B14F-4D97-AF65-F5344CB8AC3E}">
        <p14:creationId xmlns:p14="http://schemas.microsoft.com/office/powerpoint/2010/main" val="31322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9EAB-565C-B97B-F7EE-FC48F1F79CE6}"/>
              </a:ext>
            </a:extLst>
          </p:cNvPr>
          <p:cNvSpPr>
            <a:spLocks noGrp="1"/>
          </p:cNvSpPr>
          <p:nvPr>
            <p:ph type="title"/>
          </p:nvPr>
        </p:nvSpPr>
        <p:spPr/>
        <p:txBody>
          <a:bodyPr/>
          <a:lstStyle/>
          <a:p>
            <a:r>
              <a:rPr lang="en-IN" dirty="0"/>
              <a:t>Offline complain</a:t>
            </a:r>
          </a:p>
        </p:txBody>
      </p:sp>
      <p:pic>
        <p:nvPicPr>
          <p:cNvPr id="5" name="Content Placeholder 4">
            <a:extLst>
              <a:ext uri="{FF2B5EF4-FFF2-40B4-BE49-F238E27FC236}">
                <a16:creationId xmlns:a16="http://schemas.microsoft.com/office/drawing/2014/main" id="{28572631-610D-FCA1-82A8-5F3103C435B0}"/>
              </a:ext>
            </a:extLst>
          </p:cNvPr>
          <p:cNvPicPr>
            <a:picLocks noGrp="1" noChangeAspect="1"/>
          </p:cNvPicPr>
          <p:nvPr>
            <p:ph idx="1"/>
          </p:nvPr>
        </p:nvPicPr>
        <p:blipFill>
          <a:blip r:embed="rId2"/>
          <a:stretch>
            <a:fillRect/>
          </a:stretch>
        </p:blipFill>
        <p:spPr>
          <a:xfrm>
            <a:off x="1981200" y="2237915"/>
            <a:ext cx="9372600" cy="3982370"/>
          </a:xfrm>
        </p:spPr>
      </p:pic>
    </p:spTree>
    <p:extLst>
      <p:ext uri="{BB962C8B-B14F-4D97-AF65-F5344CB8AC3E}">
        <p14:creationId xmlns:p14="http://schemas.microsoft.com/office/powerpoint/2010/main" val="258961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The Real Estate (Regulation and Development) Act, 2016 (RERA) was introduced in India to </a:t>
            </a:r>
          </a:p>
          <a:p>
            <a:r>
              <a:rPr lang="en-US" sz="2800" dirty="0"/>
              <a:t>address critical issues in the real estate sector </a:t>
            </a:r>
          </a:p>
          <a:p>
            <a:r>
              <a:rPr lang="en-US" sz="2800" dirty="0"/>
              <a:t>Enhanced Accountability</a:t>
            </a:r>
          </a:p>
          <a:p>
            <a:r>
              <a:rPr lang="en-US" sz="2800" dirty="0"/>
              <a:t>RERA aimed to boost accountability among developers and promoters, </a:t>
            </a:r>
            <a:r>
              <a:rPr lang="en-US" sz="2800" dirty="0" err="1"/>
              <a:t>prioritising</a:t>
            </a:r>
            <a:r>
              <a:rPr lang="en-US" sz="2800" dirty="0"/>
              <a:t> consumer protection.</a:t>
            </a:r>
          </a:p>
        </p:txBody>
      </p:sp>
    </p:spTree>
    <p:extLst>
      <p:ext uri="{BB962C8B-B14F-4D97-AF65-F5344CB8AC3E}">
        <p14:creationId xmlns:p14="http://schemas.microsoft.com/office/powerpoint/2010/main" val="288523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Rule 11: Manner of filing a complaint with the Authority and the manner of holding an</a:t>
            </a:r>
            <a:br>
              <a:rPr lang="en-US" sz="3200" dirty="0"/>
            </a:br>
            <a:r>
              <a:rPr lang="en-US" sz="3200" dirty="0"/>
              <a:t>inquiry by the Authority</a:t>
            </a:r>
          </a:p>
        </p:txBody>
      </p:sp>
      <p:sp>
        <p:nvSpPr>
          <p:cNvPr id="3" name="Content Placeholder 2"/>
          <p:cNvSpPr>
            <a:spLocks noGrp="1"/>
          </p:cNvSpPr>
          <p:nvPr>
            <p:ph idx="1"/>
          </p:nvPr>
        </p:nvSpPr>
        <p:spPr/>
        <p:txBody>
          <a:bodyPr>
            <a:normAutofit/>
          </a:bodyPr>
          <a:lstStyle/>
          <a:p>
            <a:pPr algn="just"/>
            <a:r>
              <a:rPr lang="en-US" dirty="0"/>
              <a:t>(1) Any aggrieved person may file a complaint with the Authority</a:t>
            </a:r>
          </a:p>
          <a:p>
            <a:pPr algn="just"/>
            <a:r>
              <a:rPr lang="en-US" dirty="0"/>
              <a:t> for any violation under the Act or the rules and regulations made thereunder, </a:t>
            </a:r>
          </a:p>
          <a:p>
            <a:pPr algn="just"/>
            <a:r>
              <a:rPr lang="en-US" dirty="0"/>
              <a:t>save as those provided to be adjudicated by the adjudicating officer, </a:t>
            </a:r>
          </a:p>
          <a:p>
            <a:pPr algn="just"/>
            <a:r>
              <a:rPr lang="en-US" dirty="0"/>
              <a:t>as per Form ‘A’ which shall be accompanied by a fee of rupees one thousand in the form of a demand draft drawn on a nationalized bank in favor of regulatory Authority </a:t>
            </a:r>
          </a:p>
          <a:p>
            <a:pPr algn="just"/>
            <a:r>
              <a:rPr lang="en-US" dirty="0"/>
              <a:t>and payable at the main branch of that bank at the station where the seat of the said regulatory Authority situated.</a:t>
            </a:r>
          </a:p>
        </p:txBody>
      </p:sp>
    </p:spTree>
    <p:extLst>
      <p:ext uri="{BB962C8B-B14F-4D97-AF65-F5344CB8AC3E}">
        <p14:creationId xmlns:p14="http://schemas.microsoft.com/office/powerpoint/2010/main" val="137609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12A</a:t>
            </a:r>
          </a:p>
        </p:txBody>
      </p:sp>
      <p:sp>
        <p:nvSpPr>
          <p:cNvPr id="3" name="Content Placeholder 2"/>
          <p:cNvSpPr>
            <a:spLocks noGrp="1"/>
          </p:cNvSpPr>
          <p:nvPr>
            <p:ph idx="1"/>
          </p:nvPr>
        </p:nvSpPr>
        <p:spPr/>
        <p:txBody>
          <a:bodyPr/>
          <a:lstStyle/>
          <a:p>
            <a:pPr algn="just"/>
            <a:r>
              <a:rPr lang="en-US" sz="3200" dirty="0"/>
              <a:t>Written Complaint will be filed in 3 Sets- Rule 12A(1)</a:t>
            </a:r>
          </a:p>
          <a:p>
            <a:pPr algn="just"/>
            <a:r>
              <a:rPr lang="en-US" sz="3200" dirty="0"/>
              <a:t>Complaint shall clearly contain particular of dispute and the relief claimed -Rule 12A(2)</a:t>
            </a:r>
          </a:p>
          <a:p>
            <a:pPr algn="just"/>
            <a:r>
              <a:rPr lang="en-US" sz="3200" dirty="0"/>
              <a:t>Complaint shall be accompanied by copies of such documents as are necessary to prove the claim-Rule 12A(2)</a:t>
            </a:r>
          </a:p>
          <a:p>
            <a:pPr marL="0" indent="0">
              <a:buNone/>
            </a:pPr>
            <a:endParaRPr lang="en-US" dirty="0"/>
          </a:p>
        </p:txBody>
      </p:sp>
    </p:spTree>
    <p:extLst>
      <p:ext uri="{BB962C8B-B14F-4D97-AF65-F5344CB8AC3E}">
        <p14:creationId xmlns:p14="http://schemas.microsoft.com/office/powerpoint/2010/main" val="128632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case of multiple reliefs</a:t>
            </a:r>
          </a:p>
        </p:txBody>
      </p:sp>
      <p:sp>
        <p:nvSpPr>
          <p:cNvPr id="3" name="Content Placeholder 2"/>
          <p:cNvSpPr>
            <a:spLocks noGrp="1"/>
          </p:cNvSpPr>
          <p:nvPr>
            <p:ph idx="1"/>
          </p:nvPr>
        </p:nvSpPr>
        <p:spPr/>
        <p:txBody>
          <a:bodyPr/>
          <a:lstStyle/>
          <a:p>
            <a:pPr algn="just"/>
            <a:r>
              <a:rPr lang="en-US" dirty="0"/>
              <a:t>From the Rule 12 read with Rule 12A (1) and Rule 12B (1) as above, </a:t>
            </a:r>
          </a:p>
          <a:p>
            <a:pPr algn="just"/>
            <a:r>
              <a:rPr lang="en-US" dirty="0"/>
              <a:t>it is significant to note that a Complaint to the Adjudicating Officer, is to be filed, 'through the office of the Authority' and 'only for compensation'. </a:t>
            </a:r>
          </a:p>
          <a:p>
            <a:pPr algn="just"/>
            <a:r>
              <a:rPr lang="en-US" dirty="0"/>
              <a:t>This appears to have been done, with the purpose of exercising a check, so as to prevent Complaints going directly to the Adjudicating Officer, seeking multiple reliefs including the ones, which as per law, do not fall within the jurisdiction of the Adjudicating Officer.</a:t>
            </a:r>
          </a:p>
        </p:txBody>
      </p:sp>
    </p:spTree>
    <p:extLst>
      <p:ext uri="{BB962C8B-B14F-4D97-AF65-F5344CB8AC3E}">
        <p14:creationId xmlns:p14="http://schemas.microsoft.com/office/powerpoint/2010/main" val="42347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a:t>Where compensation is an ancillary relief to the main relief,</a:t>
            </a:r>
          </a:p>
          <a:p>
            <a:pPr algn="just"/>
            <a:r>
              <a:rPr lang="en-US" dirty="0"/>
              <a:t> the Authority having jurisdiction to examine the breach to award the main relief, has to deal with and decide the Complaint, to the extent the aspects that fall within the jurisdiction of the Authority. </a:t>
            </a:r>
          </a:p>
          <a:p>
            <a:pPr algn="just"/>
            <a:r>
              <a:rPr lang="en-US" dirty="0"/>
              <a:t>In case a breach is made out, and the Complainant is held entitled for the main relief, the Complaint has to be sent to the Adjudicating Officer, for adjudication of compensation, as sought in the Complaint, as only the Adjudicating Officer has the necessary jurisdiction, to adjudicate the relief of compensation. </a:t>
            </a:r>
          </a:p>
          <a:p>
            <a:pPr algn="just"/>
            <a:r>
              <a:rPr lang="en-US" dirty="0"/>
              <a:t>The law does not permit that by merely adding the relief of compensation to the main relief, the jurisdiction to deal with such Complaint, can be vested with the Adjudicating Officer.</a:t>
            </a:r>
          </a:p>
        </p:txBody>
      </p:sp>
    </p:spTree>
    <p:extLst>
      <p:ext uri="{BB962C8B-B14F-4D97-AF65-F5344CB8AC3E}">
        <p14:creationId xmlns:p14="http://schemas.microsoft.com/office/powerpoint/2010/main" val="425481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complains TILL 2021-22</a:t>
            </a:r>
          </a:p>
        </p:txBody>
      </p:sp>
      <p:graphicFrame>
        <p:nvGraphicFramePr>
          <p:cNvPr id="6" name="Content Placeholder 5" descr="Clustered column chart showing the values of 3 series for 4 categories"/>
          <p:cNvGraphicFramePr>
            <a:graphicFrameLocks noGrp="1"/>
          </p:cNvGraphicFramePr>
          <p:nvPr>
            <p:ph idx="1"/>
            <p:extLst>
              <p:ext uri="{D42A27DB-BD31-4B8C-83A1-F6EECF244321}">
                <p14:modId xmlns:p14="http://schemas.microsoft.com/office/powerpoint/2010/main" val="515638809"/>
              </p:ext>
            </p:extLst>
          </p:nvPr>
        </p:nvGraphicFramePr>
        <p:xfrm>
          <a:off x="1981200" y="1987550"/>
          <a:ext cx="9372600" cy="4483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695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6286"/>
            <a:ext cx="9372600" cy="1284914"/>
          </a:xfrm>
        </p:spPr>
        <p:txBody>
          <a:bodyPr>
            <a:normAutofit fontScale="90000"/>
          </a:bodyPr>
          <a:lstStyle/>
          <a:p>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r>
              <a:rPr lang="en-US" sz="4000" dirty="0"/>
              <a:t>Numbers of judgments available in Gujarat rera website as of 19.10.2023 </a:t>
            </a:r>
            <a:br>
              <a:rPr lang="en-US" sz="4000" dirty="0"/>
            </a:br>
            <a:r>
              <a:rPr lang="en-US" sz="1200" dirty="0"/>
              <a:t>screenshot from rera website</a:t>
            </a:r>
            <a:r>
              <a:rPr lang="en-US" dirty="0"/>
              <a:t> </a:t>
            </a:r>
          </a:p>
        </p:txBody>
      </p:sp>
      <p:sp>
        <p:nvSpPr>
          <p:cNvPr id="3" name="Content Placeholder 2"/>
          <p:cNvSpPr>
            <a:spLocks noGrp="1"/>
          </p:cNvSpPr>
          <p:nvPr>
            <p:ph sz="half" idx="1"/>
          </p:nvPr>
        </p:nvSpPr>
        <p:spPr>
          <a:xfrm>
            <a:off x="1981200" y="1981200"/>
            <a:ext cx="1055298" cy="4480560"/>
          </a:xfrm>
        </p:spPr>
        <p:txBody>
          <a:bodyPr/>
          <a:lstStyle/>
          <a:p>
            <a:pPr marL="0" indent="0">
              <a:buNone/>
            </a:pPr>
            <a:endParaRPr lang="en-US" dirty="0"/>
          </a:p>
        </p:txBody>
      </p:sp>
      <p:pic>
        <p:nvPicPr>
          <p:cNvPr id="12" name="Content Placeholder 11">
            <a:extLst>
              <a:ext uri="{FF2B5EF4-FFF2-40B4-BE49-F238E27FC236}">
                <a16:creationId xmlns:a16="http://schemas.microsoft.com/office/drawing/2014/main" id="{7E332144-B685-A30E-EC2A-C057ACCA74EE}"/>
              </a:ext>
            </a:extLst>
          </p:cNvPr>
          <p:cNvPicPr>
            <a:picLocks noGrp="1" noChangeAspect="1"/>
          </p:cNvPicPr>
          <p:nvPr>
            <p:ph sz="half" idx="2"/>
          </p:nvPr>
        </p:nvPicPr>
        <p:blipFill>
          <a:blip r:embed="rId2"/>
          <a:stretch>
            <a:fillRect/>
          </a:stretch>
        </p:blipFill>
        <p:spPr>
          <a:xfrm>
            <a:off x="1375794" y="1820411"/>
            <a:ext cx="9818615" cy="5037589"/>
          </a:xfrm>
        </p:spPr>
      </p:pic>
    </p:spTree>
    <p:extLst>
      <p:ext uri="{BB962C8B-B14F-4D97-AF65-F5344CB8AC3E}">
        <p14:creationId xmlns:p14="http://schemas.microsoft.com/office/powerpoint/2010/main" val="4019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next </a:t>
            </a:r>
            <a:r>
              <a:rPr lang="en-US"/>
              <a:t>step ?</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b="1" dirty="0"/>
            </a:br>
            <a:r>
              <a:rPr lang="en-US" sz="3200" dirty="0"/>
              <a:t>Section 44: Application for settlement of disputes and appeals to Appellate Tribunal.</a:t>
            </a:r>
          </a:p>
        </p:txBody>
      </p:sp>
      <p:sp>
        <p:nvSpPr>
          <p:cNvPr id="3" name="Content Placeholder 2"/>
          <p:cNvSpPr>
            <a:spLocks noGrp="1"/>
          </p:cNvSpPr>
          <p:nvPr>
            <p:ph idx="1"/>
          </p:nvPr>
        </p:nvSpPr>
        <p:spPr/>
        <p:txBody>
          <a:bodyPr>
            <a:normAutofit lnSpcReduction="10000"/>
          </a:bodyPr>
          <a:lstStyle/>
          <a:p>
            <a:r>
              <a:rPr lang="en-US" b="1" dirty="0"/>
              <a:t>44</a:t>
            </a:r>
            <a:r>
              <a:rPr lang="en-US" dirty="0"/>
              <a:t>. (1) The appropriate Government or the competent authority or any person aggrieved by any direction or order or decision of the Authority or the adjudicating officer may prefer an appeal to the Appellate Tribunal.</a:t>
            </a:r>
          </a:p>
          <a:p>
            <a:r>
              <a:rPr lang="en-US" dirty="0"/>
              <a:t>(2) Every appeal made under sub-section (1) shall be preferred within a period of sixty days from the date on which a copy of the direction or order or decision made by the Authority or the adjudicating officer is received by the appropriate Government or the competent authority or the aggrieved person and it shall be in such form and accompanied by such fee, as may be prescribed</a:t>
            </a:r>
          </a:p>
          <a:p>
            <a:r>
              <a:rPr lang="en-US" dirty="0"/>
              <a:t>Provided that the Appellate Tribunal may entertain any appeal after the expiry of sixty days if it is satisfied that there was sufficient cause for not filling it within that period.</a:t>
            </a:r>
          </a:p>
        </p:txBody>
      </p:sp>
    </p:spTree>
    <p:extLst>
      <p:ext uri="{BB962C8B-B14F-4D97-AF65-F5344CB8AC3E}">
        <p14:creationId xmlns:p14="http://schemas.microsoft.com/office/powerpoint/2010/main" val="24684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5) The appeal preferred under sub-section (1), shall be dealt with by it as expeditiously as possible and </a:t>
            </a:r>
            <a:r>
              <a:rPr lang="en-US" dirty="0" err="1"/>
              <a:t>endeavour</a:t>
            </a:r>
            <a:r>
              <a:rPr lang="en-US" dirty="0"/>
              <a:t> shall be made by it to dispose of the appeal within a period of sixty days from the date of receipt of appeal:</a:t>
            </a:r>
          </a:p>
          <a:p>
            <a:r>
              <a:rPr lang="en-US" dirty="0"/>
              <a:t>Provided that where any such appeal could not be disposed of within the said period of sixty days, the Appellate Tribunal shall record its reasons in writing for not disposing of the appeal within that period.</a:t>
            </a:r>
          </a:p>
          <a:p>
            <a:endParaRPr lang="en-US" dirty="0"/>
          </a:p>
        </p:txBody>
      </p:sp>
    </p:spTree>
    <p:extLst>
      <p:ext uri="{BB962C8B-B14F-4D97-AF65-F5344CB8AC3E}">
        <p14:creationId xmlns:p14="http://schemas.microsoft.com/office/powerpoint/2010/main" val="334946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per Rule 3(1) and 3(2) of the Gujarat Real Estate Appellate Tribunal Rules, 2016- Appeal Shall be filed in Form "A" along with Fees of </a:t>
            </a:r>
            <a:r>
              <a:rPr lang="en-US" dirty="0" err="1"/>
              <a:t>Rs</a:t>
            </a:r>
            <a:r>
              <a:rPr lang="en-US" dirty="0"/>
              <a:t>. 1,000/- by way of DD and following documents :-</a:t>
            </a:r>
          </a:p>
          <a:p>
            <a:r>
              <a:rPr lang="en-US" dirty="0"/>
              <a:t>An attested true copy of the order against which the appeal is filed;</a:t>
            </a:r>
          </a:p>
          <a:p>
            <a:r>
              <a:rPr lang="en-US" dirty="0"/>
              <a:t>Copies of the documents relied upon by the appellate and referred to in the appeal;</a:t>
            </a:r>
          </a:p>
          <a:p>
            <a:r>
              <a:rPr lang="en-US" dirty="0"/>
              <a:t>An Index of the documents</a:t>
            </a:r>
          </a:p>
        </p:txBody>
      </p:sp>
    </p:spTree>
    <p:extLst>
      <p:ext uri="{BB962C8B-B14F-4D97-AF65-F5344CB8AC3E}">
        <p14:creationId xmlns:p14="http://schemas.microsoft.com/office/powerpoint/2010/main" val="173934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Few quick question for every one?</a:t>
            </a:r>
          </a:p>
        </p:txBody>
      </p:sp>
      <p:sp>
        <p:nvSpPr>
          <p:cNvPr id="3" name="Content Placeholder 2"/>
          <p:cNvSpPr>
            <a:spLocks noGrp="1"/>
          </p:cNvSpPr>
          <p:nvPr>
            <p:ph idx="1"/>
          </p:nvPr>
        </p:nvSpPr>
        <p:spPr/>
        <p:txBody>
          <a:bodyPr/>
          <a:lstStyle/>
          <a:p>
            <a:r>
              <a:rPr lang="en-US" dirty="0"/>
              <a:t>HOW MANY YEARS OF RESIDENT?</a:t>
            </a:r>
          </a:p>
          <a:p>
            <a:r>
              <a:rPr lang="en-US" dirty="0"/>
              <a:t>OWN CONSTRUCTION OR CONTRACTOR OR PURCHASED?</a:t>
            </a:r>
          </a:p>
          <a:p>
            <a:r>
              <a:rPr lang="en-US" dirty="0"/>
              <a:t>UNDER REGISTER SOCIETY OR INDIVIDUAL?</a:t>
            </a:r>
          </a:p>
        </p:txBody>
      </p:sp>
    </p:spTree>
    <p:extLst>
      <p:ext uri="{BB962C8B-B14F-4D97-AF65-F5344CB8AC3E}">
        <p14:creationId xmlns:p14="http://schemas.microsoft.com/office/powerpoint/2010/main" val="55135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still dissatisfied?	</a:t>
            </a:r>
          </a:p>
        </p:txBody>
      </p:sp>
      <p:sp>
        <p:nvSpPr>
          <p:cNvPr id="3" name="Content Placeholder 2"/>
          <p:cNvSpPr>
            <a:spLocks noGrp="1"/>
          </p:cNvSpPr>
          <p:nvPr>
            <p:ph idx="1"/>
          </p:nvPr>
        </p:nvSpPr>
        <p:spPr/>
        <p:txBody>
          <a:bodyPr/>
          <a:lstStyle/>
          <a:p>
            <a:r>
              <a:rPr lang="en-US" dirty="0"/>
              <a:t>Next Step is to HIGH COURT</a:t>
            </a:r>
          </a:p>
        </p:txBody>
      </p:sp>
    </p:spTree>
    <p:extLst>
      <p:ext uri="{BB962C8B-B14F-4D97-AF65-F5344CB8AC3E}">
        <p14:creationId xmlns:p14="http://schemas.microsoft.com/office/powerpoint/2010/main" val="177101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3301-C092-7388-605B-20C867E3BF58}"/>
              </a:ext>
            </a:extLst>
          </p:cNvPr>
          <p:cNvSpPr>
            <a:spLocks noGrp="1"/>
          </p:cNvSpPr>
          <p:nvPr>
            <p:ph type="title"/>
          </p:nvPr>
        </p:nvSpPr>
        <p:spPr>
          <a:xfrm>
            <a:off x="1981200" y="532002"/>
            <a:ext cx="9372600" cy="1295400"/>
          </a:xfrm>
        </p:spPr>
        <p:txBody>
          <a:bodyPr>
            <a:normAutofit fontScale="90000"/>
          </a:bodyPr>
          <a:lstStyle/>
          <a:p>
            <a:r>
              <a:rPr lang="en-US" dirty="0"/>
              <a:t>What precautions should be taken before filing a complaint with RERA? </a:t>
            </a:r>
            <a:endParaRPr lang="en-IN" dirty="0"/>
          </a:p>
        </p:txBody>
      </p:sp>
      <p:sp>
        <p:nvSpPr>
          <p:cNvPr id="3" name="Content Placeholder 2">
            <a:extLst>
              <a:ext uri="{FF2B5EF4-FFF2-40B4-BE49-F238E27FC236}">
                <a16:creationId xmlns:a16="http://schemas.microsoft.com/office/drawing/2014/main" id="{C806E05B-0A7B-2246-A5F6-64D4BF5E4E17}"/>
              </a:ext>
            </a:extLst>
          </p:cNvPr>
          <p:cNvSpPr>
            <a:spLocks noGrp="1"/>
          </p:cNvSpPr>
          <p:nvPr>
            <p:ph idx="1"/>
          </p:nvPr>
        </p:nvSpPr>
        <p:spPr/>
        <p:txBody>
          <a:bodyPr/>
          <a:lstStyle/>
          <a:p>
            <a:r>
              <a:rPr lang="en-IN" dirty="0"/>
              <a:t>Aggrieved person- Section 31</a:t>
            </a:r>
          </a:p>
          <a:p>
            <a:r>
              <a:rPr lang="en-IN" dirty="0"/>
              <a:t>Form A or Form B</a:t>
            </a:r>
          </a:p>
          <a:p>
            <a:r>
              <a:rPr lang="en-IN" dirty="0"/>
              <a:t>Complaint as per Rule 11 or Rule 12</a:t>
            </a:r>
          </a:p>
        </p:txBody>
      </p:sp>
    </p:spTree>
    <p:extLst>
      <p:ext uri="{BB962C8B-B14F-4D97-AF65-F5344CB8AC3E}">
        <p14:creationId xmlns:p14="http://schemas.microsoft.com/office/powerpoint/2010/main" val="41244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9111-35DA-8C05-9C1D-9C8DA750C142}"/>
              </a:ext>
            </a:extLst>
          </p:cNvPr>
          <p:cNvSpPr>
            <a:spLocks noGrp="1"/>
          </p:cNvSpPr>
          <p:nvPr>
            <p:ph type="title"/>
          </p:nvPr>
        </p:nvSpPr>
        <p:spPr>
          <a:xfrm>
            <a:off x="6559420" y="408993"/>
            <a:ext cx="4800937" cy="3657600"/>
          </a:xfrm>
        </p:spPr>
        <p:txBody>
          <a:bodyPr/>
          <a:lstStyle/>
          <a:p>
            <a:r>
              <a:rPr lang="en-IN" dirty="0"/>
              <a:t>Questions? </a:t>
            </a:r>
          </a:p>
        </p:txBody>
      </p:sp>
      <p:pic>
        <p:nvPicPr>
          <p:cNvPr id="6" name="Content Placeholder 5">
            <a:extLst>
              <a:ext uri="{FF2B5EF4-FFF2-40B4-BE49-F238E27FC236}">
                <a16:creationId xmlns:a16="http://schemas.microsoft.com/office/drawing/2014/main" id="{B5115758-513B-0941-A24F-3D15C6B19999}"/>
              </a:ext>
            </a:extLst>
          </p:cNvPr>
          <p:cNvPicPr>
            <a:picLocks noGrp="1" noChangeAspect="1"/>
          </p:cNvPicPr>
          <p:nvPr>
            <p:ph idx="1"/>
          </p:nvPr>
        </p:nvPicPr>
        <p:blipFill>
          <a:blip r:embed="rId2"/>
          <a:stretch>
            <a:fillRect/>
          </a:stretch>
        </p:blipFill>
        <p:spPr>
          <a:xfrm>
            <a:off x="1474525" y="547306"/>
            <a:ext cx="3753374" cy="5458587"/>
          </a:xfrm>
        </p:spPr>
      </p:pic>
      <p:sp>
        <p:nvSpPr>
          <p:cNvPr id="4" name="Text Placeholder 3">
            <a:extLst>
              <a:ext uri="{FF2B5EF4-FFF2-40B4-BE49-F238E27FC236}">
                <a16:creationId xmlns:a16="http://schemas.microsoft.com/office/drawing/2014/main" id="{C47927FD-BA45-89C3-D1BC-3B8B88291B37}"/>
              </a:ext>
            </a:extLst>
          </p:cNvPr>
          <p:cNvSpPr>
            <a:spLocks noGrp="1"/>
          </p:cNvSpPr>
          <p:nvPr>
            <p:ph type="body" sz="half" idx="2"/>
          </p:nvPr>
        </p:nvSpPr>
        <p:spPr/>
        <p:txBody>
          <a:bodyPr/>
          <a:lstStyle/>
          <a:p>
            <a:endParaRPr lang="en-IN" dirty="0"/>
          </a:p>
        </p:txBody>
      </p:sp>
    </p:spTree>
    <p:extLst>
      <p:ext uri="{BB962C8B-B14F-4D97-AF65-F5344CB8AC3E}">
        <p14:creationId xmlns:p14="http://schemas.microsoft.com/office/powerpoint/2010/main" val="4449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Thank you</a:t>
            </a:r>
          </a:p>
        </p:txBody>
      </p:sp>
      <p:sp>
        <p:nvSpPr>
          <p:cNvPr id="4" name="Text Placeholder 3"/>
          <p:cNvSpPr>
            <a:spLocks noGrp="1"/>
          </p:cNvSpPr>
          <p:nvPr>
            <p:ph type="body" sz="half" idx="2"/>
          </p:nvPr>
        </p:nvSpPr>
        <p:spPr>
          <a:xfrm>
            <a:off x="6556249" y="2240280"/>
            <a:ext cx="4799140" cy="4617720"/>
          </a:xfrm>
        </p:spPr>
        <p:txBody>
          <a:bodyPr>
            <a:normAutofit fontScale="92500" lnSpcReduction="10000"/>
          </a:bodyPr>
          <a:lstStyle/>
          <a:p>
            <a:r>
              <a:rPr lang="en-US" sz="3200" dirty="0"/>
              <a:t>BHARGAV DAVDA &amp; ASSOCIATES</a:t>
            </a:r>
          </a:p>
          <a:p>
            <a:r>
              <a:rPr lang="en-US" dirty="0"/>
              <a:t>CHARTERED ACCOUNTANTS</a:t>
            </a:r>
          </a:p>
          <a:p>
            <a:endParaRPr lang="en-US" dirty="0"/>
          </a:p>
          <a:p>
            <a:r>
              <a:rPr lang="en-US" dirty="0">
                <a:solidFill>
                  <a:schemeClr val="tx2"/>
                </a:solidFill>
                <a:hlinkClick r:id="rId2">
                  <a:extLst>
                    <a:ext uri="{A12FA001-AC4F-418D-AE19-62706E023703}">
                      <ahyp:hlinkClr xmlns:ahyp="http://schemas.microsoft.com/office/drawing/2018/hyperlinkcolor" val="tx"/>
                    </a:ext>
                  </a:extLst>
                </a:hlinkClick>
              </a:rPr>
              <a:t>CABHARGAV.DAVDA@GMAIL.COM</a:t>
            </a:r>
            <a:endParaRPr lang="en-US" dirty="0">
              <a:solidFill>
                <a:schemeClr val="tx2"/>
              </a:solidFill>
            </a:endParaRPr>
          </a:p>
          <a:p>
            <a:pPr algn="just"/>
            <a:endParaRPr lang="en-IN" sz="1300" dirty="0">
              <a:latin typeface="Bookman Old Style" panose="02050604050505020204" pitchFamily="18" charset="0"/>
              <a:ea typeface="Bookman Old Style" panose="02050604050505020204" pitchFamily="18" charset="0"/>
              <a:cs typeface="Bookman Old Style" panose="02050604050505020204" pitchFamily="18" charset="0"/>
            </a:endParaRPr>
          </a:p>
          <a:p>
            <a:pPr algn="just"/>
            <a:endParaRPr lang="en-IN" sz="1300" dirty="0">
              <a:latin typeface="Bookman Old Style" panose="02050604050505020204" pitchFamily="18" charset="0"/>
              <a:ea typeface="Bookman Old Style" panose="02050604050505020204" pitchFamily="18" charset="0"/>
              <a:cs typeface="Bookman Old Style" panose="02050604050505020204" pitchFamily="18" charset="0"/>
            </a:endParaRPr>
          </a:p>
          <a:p>
            <a:pPr algn="just"/>
            <a:endParaRPr lang="en-IN" sz="1300" dirty="0">
              <a:latin typeface="Bookman Old Style" panose="02050604050505020204" pitchFamily="18" charset="0"/>
              <a:ea typeface="Bookman Old Style" panose="02050604050505020204" pitchFamily="18" charset="0"/>
              <a:cs typeface="Bookman Old Style" panose="02050604050505020204" pitchFamily="18" charset="0"/>
            </a:endParaRPr>
          </a:p>
          <a:p>
            <a:pPr algn="just"/>
            <a:endParaRPr lang="en-IN" sz="1300" dirty="0">
              <a:latin typeface="Bookman Old Style" panose="02050604050505020204" pitchFamily="18" charset="0"/>
              <a:ea typeface="Bookman Old Style" panose="02050604050505020204" pitchFamily="18" charset="0"/>
              <a:cs typeface="Bookman Old Style" panose="02050604050505020204" pitchFamily="18" charset="0"/>
            </a:endParaRPr>
          </a:p>
          <a:p>
            <a:pPr algn="just"/>
            <a:r>
              <a:rPr lang="en-IN" sz="1300" dirty="0">
                <a:latin typeface="Bookman Old Style" panose="02050604050505020204" pitchFamily="18" charset="0"/>
                <a:ea typeface="Bookman Old Style" panose="02050604050505020204" pitchFamily="18" charset="0"/>
                <a:cs typeface="Bookman Old Style" panose="02050604050505020204" pitchFamily="18" charset="0"/>
              </a:rPr>
              <a:t>Disclaimer: The Information contained in this article is general in nature and should not be considered to be legal, tax, accounting, consulting, or any other professional advice. The author </a:t>
            </a:r>
            <a:r>
              <a:rPr lang="en-IN" sz="1300" dirty="0">
                <a:latin typeface="Bookman Old Style" panose="02050604050505020204" pitchFamily="18" charset="0"/>
              </a:rPr>
              <a:t>is not responsible for any errors or omissions, or for the results obtained from the use of this information. All information on this presentation is provided "as is", with no guarantee of completeness, accuracy, timeliness, or of the results obtained from the use of this information.</a:t>
            </a:r>
          </a:p>
          <a:p>
            <a:pPr algn="just"/>
            <a:endParaRPr lang="en-US" sz="1300" dirty="0"/>
          </a:p>
          <a:p>
            <a:endParaRPr lang="en-US" dirty="0"/>
          </a:p>
          <a:p>
            <a:endParaRPr lang="en-US" dirty="0"/>
          </a:p>
          <a:p>
            <a:endParaRPr lang="en-IN" dirty="0"/>
          </a:p>
          <a:p>
            <a:endParaRPr lang="en-US" dirty="0"/>
          </a:p>
        </p:txBody>
      </p:sp>
      <p:pic>
        <p:nvPicPr>
          <p:cNvPr id="5" name="Content Placeholder 19">
            <a:extLst>
              <a:ext uri="{FF2B5EF4-FFF2-40B4-BE49-F238E27FC236}">
                <a16:creationId xmlns:a16="http://schemas.microsoft.com/office/drawing/2014/main" id="{6978DD52-90F0-59A8-4FE5-EFB6C442B7A2}"/>
              </a:ext>
            </a:extLst>
          </p:cNvPr>
          <p:cNvPicPr>
            <a:picLocks noGrp="1" noChangeAspect="1"/>
          </p:cNvPicPr>
          <p:nvPr>
            <p:ph idx="1"/>
          </p:nvPr>
        </p:nvPicPr>
        <p:blipFill>
          <a:blip r:embed="rId3"/>
          <a:stretch>
            <a:fillRect/>
          </a:stretch>
        </p:blipFill>
        <p:spPr>
          <a:xfrm>
            <a:off x="1322310" y="1620814"/>
            <a:ext cx="3819384" cy="3733818"/>
          </a:xfrm>
        </p:spPr>
      </p:pic>
      <p:pic>
        <p:nvPicPr>
          <p:cNvPr id="9" name="Content Placeholder 19">
            <a:extLst>
              <a:ext uri="{FF2B5EF4-FFF2-40B4-BE49-F238E27FC236}">
                <a16:creationId xmlns:a16="http://schemas.microsoft.com/office/drawing/2014/main" id="{4B038A5D-E1F8-A14B-0177-25EECDFB0241}"/>
              </a:ext>
            </a:extLst>
          </p:cNvPr>
          <p:cNvPicPr>
            <a:picLocks noGrp="1" noChangeAspect="1"/>
          </p:cNvPicPr>
          <p:nvPr>
            <p:ph type="pic" idx="1"/>
          </p:nvPr>
        </p:nvPicPr>
        <p:blipFill>
          <a:blip r:embed="rId3"/>
          <a:srcRect l="6551" r="6551"/>
          <a:stretch>
            <a:fillRect/>
          </a:stretch>
        </p:blipFill>
        <p:spPr>
          <a:xfrm>
            <a:off x="0" y="0"/>
            <a:ext cx="6096000" cy="6858000"/>
          </a:xfrm>
        </p:spPr>
      </p:pic>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Complains under </a:t>
            </a:r>
            <a:r>
              <a:rPr lang="en-US" dirty="0" err="1"/>
              <a:t>rera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5425623"/>
              </p:ext>
            </p:extLst>
          </p:nvPr>
        </p:nvGraphicFramePr>
        <p:xfrm>
          <a:off x="1981200" y="1987419"/>
          <a:ext cx="9372600" cy="4483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634" y="450011"/>
            <a:ext cx="6179389" cy="1295400"/>
          </a:xfrm>
        </p:spPr>
        <p:txBody>
          <a:bodyPr/>
          <a:lstStyle/>
          <a:p>
            <a:r>
              <a:rPr lang="en-US" dirty="0"/>
              <a:t>Who can file complain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14748686"/>
              </p:ext>
            </p:extLst>
          </p:nvPr>
        </p:nvGraphicFramePr>
        <p:xfrm>
          <a:off x="3853132" y="1955320"/>
          <a:ext cx="4540370" cy="419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descr="Interconnected block process showing sequence of 3 steps in a process and their task description"/>
          <p:cNvGraphicFramePr>
            <a:graphicFrameLocks noGrp="1"/>
          </p:cNvGraphicFramePr>
          <p:nvPr>
            <p:ph sz="half" idx="2"/>
            <p:extLst>
              <p:ext uri="{D42A27DB-BD31-4B8C-83A1-F6EECF244321}">
                <p14:modId xmlns:p14="http://schemas.microsoft.com/office/powerpoint/2010/main" val="957929357"/>
              </p:ext>
            </p:extLst>
          </p:nvPr>
        </p:nvGraphicFramePr>
        <p:xfrm>
          <a:off x="6781800" y="1981200"/>
          <a:ext cx="4572000" cy="4479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266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t>
            </a:r>
            <a:r>
              <a:rPr lang="en-US" dirty="0" err="1"/>
              <a:t>allotTee</a:t>
            </a:r>
            <a:r>
              <a:rPr lang="en-US" dirty="0"/>
              <a:t>?</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450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2(d) </a:t>
            </a:r>
            <a:r>
              <a:rPr lang="en-US" dirty="0" err="1"/>
              <a:t>allottee</a:t>
            </a:r>
            <a:endParaRPr lang="en-US" dirty="0"/>
          </a:p>
        </p:txBody>
      </p:sp>
      <p:sp>
        <p:nvSpPr>
          <p:cNvPr id="3" name="Content Placeholder 2"/>
          <p:cNvSpPr>
            <a:spLocks noGrp="1"/>
          </p:cNvSpPr>
          <p:nvPr>
            <p:ph idx="1"/>
          </p:nvPr>
        </p:nvSpPr>
        <p:spPr/>
        <p:txBody>
          <a:bodyPr/>
          <a:lstStyle/>
          <a:p>
            <a:pPr algn="just"/>
            <a:r>
              <a:rPr lang="en-US" dirty="0"/>
              <a:t>(d) “</a:t>
            </a:r>
            <a:r>
              <a:rPr lang="en-US" b="1" dirty="0" err="1"/>
              <a:t>allottee</a:t>
            </a:r>
            <a:r>
              <a:rPr lang="en-US" dirty="0"/>
              <a:t>” in relation to a real estate project, means the </a:t>
            </a:r>
            <a:r>
              <a:rPr lang="en-US" b="1" i="1" u="sng" dirty="0"/>
              <a:t>person</a:t>
            </a:r>
            <a:r>
              <a:rPr lang="en-US" dirty="0"/>
              <a:t> to whom a plot, apartment or building, as the case may be, has been allotted, sold (whether as freehold or leasehold) or otherwise transferred by the promoter, and includes the person who subsequently acquires the said allotment through sale, transfer or otherwise</a:t>
            </a:r>
          </a:p>
          <a:p>
            <a:pPr algn="just"/>
            <a:r>
              <a:rPr lang="en-US" dirty="0"/>
              <a:t> but does not include </a:t>
            </a:r>
          </a:p>
          <a:p>
            <a:pPr algn="just"/>
            <a:r>
              <a:rPr lang="en-US" dirty="0"/>
              <a:t>a person to whom such plot, apartment or building, as the case may be, is given on rent;</a:t>
            </a:r>
          </a:p>
        </p:txBody>
      </p:sp>
    </p:spTree>
    <p:extLst>
      <p:ext uri="{BB962C8B-B14F-4D97-AF65-F5344CB8AC3E}">
        <p14:creationId xmlns:p14="http://schemas.microsoft.com/office/powerpoint/2010/main" val="266311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412</TotalTime>
  <Words>3594</Words>
  <Application>Microsoft Office PowerPoint</Application>
  <PresentationFormat>Widescreen</PresentationFormat>
  <Paragraphs>176</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Bookman Old Style</vt:lpstr>
      <vt:lpstr>Calibri</vt:lpstr>
      <vt:lpstr>IBM Plex Sans</vt:lpstr>
      <vt:lpstr>Wireframe Building 16x9</vt:lpstr>
      <vt:lpstr>Complaints under Gujarat rera</vt:lpstr>
      <vt:lpstr>The Real Estate (Regulation &amp; Development) Act, 2016</vt:lpstr>
      <vt:lpstr>Before we understand complaints under rera</vt:lpstr>
      <vt:lpstr>PowerPoint Presentation</vt:lpstr>
      <vt:lpstr>Few quick question for every one?</vt:lpstr>
      <vt:lpstr>Complains under rera</vt:lpstr>
      <vt:lpstr>Who can file complain</vt:lpstr>
      <vt:lpstr>Who is allotTee?</vt:lpstr>
      <vt:lpstr>Section 2(d) allottee</vt:lpstr>
      <vt:lpstr>In case of redevelopment, who is allottee?</vt:lpstr>
      <vt:lpstr>There are FEW possibilities:</vt:lpstr>
      <vt:lpstr>Who is promoter?</vt:lpstr>
      <vt:lpstr>Section 2 (zk)</vt:lpstr>
      <vt:lpstr>Section 2(zk)</vt:lpstr>
      <vt:lpstr>Why any one need to complain?</vt:lpstr>
      <vt:lpstr>SECTION 2 (K) CARPET AREA</vt:lpstr>
      <vt:lpstr>Section 2(b)</vt:lpstr>
      <vt:lpstr>Section 2(Zl)</vt:lpstr>
      <vt:lpstr>Section 2(zN)</vt:lpstr>
      <vt:lpstr>Section 12: Obligations of promoter regarding veracity of the advertisement or prospectus.</vt:lpstr>
      <vt:lpstr>Section 14: Adherence to sanctioned plans and project specifications by the promoter.</vt:lpstr>
      <vt:lpstr>                       Section 18: Return of amount and compensation. </vt:lpstr>
      <vt:lpstr>Section 18: Return of amount and compensation</vt:lpstr>
      <vt:lpstr>Section 19 "Rights and duties of allottees"</vt:lpstr>
      <vt:lpstr>    Section 19 "Rights and duties of allottees" </vt:lpstr>
      <vt:lpstr>Section 19 "Rights and duties of allottees"</vt:lpstr>
      <vt:lpstr>SECTION 2 (ZA) INTEREST </vt:lpstr>
      <vt:lpstr>Section 31 </vt:lpstr>
      <vt:lpstr>  Is it possible for a promoter to file a complaint?</vt:lpstr>
      <vt:lpstr>PowerPoint Presentation</vt:lpstr>
      <vt:lpstr>How to file complain</vt:lpstr>
      <vt:lpstr>Form a</vt:lpstr>
      <vt:lpstr>Form b</vt:lpstr>
      <vt:lpstr>In rera 1.0</vt:lpstr>
      <vt:lpstr>Email id for future communication</vt:lpstr>
      <vt:lpstr>Rera 2.0</vt:lpstr>
      <vt:lpstr>Rera 2.0</vt:lpstr>
      <vt:lpstr>Select citizen and file complain</vt:lpstr>
      <vt:lpstr>Offline complain</vt:lpstr>
      <vt:lpstr>Rule 11: Manner of filing a complaint with the Authority and the manner of holding an inquiry by the Authority</vt:lpstr>
      <vt:lpstr>Rule 12A</vt:lpstr>
      <vt:lpstr>In case of multiple reliefs</vt:lpstr>
      <vt:lpstr>PowerPoint Presentation</vt:lpstr>
      <vt:lpstr>Total complains TILL 2021-22</vt:lpstr>
      <vt:lpstr>           Numbers of judgments available in Gujarat rera website as of 19.10.2023  screenshot from rera website </vt:lpstr>
      <vt:lpstr>What is next step ?</vt:lpstr>
      <vt:lpstr> Section 44: Application for settlement of disputes and appeals to Appellate Tribunal.</vt:lpstr>
      <vt:lpstr>PowerPoint Presentation</vt:lpstr>
      <vt:lpstr>PowerPoint Presentation</vt:lpstr>
      <vt:lpstr>If still dissatisfied? </vt:lpstr>
      <vt:lpstr>What precautions should be taken before filing a complaint with RERA? </vt:lpstr>
      <vt:lpstr>Questions? </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mayur</dc:creator>
  <cp:lastModifiedBy>bhargav davda</cp:lastModifiedBy>
  <cp:revision>30</cp:revision>
  <dcterms:created xsi:type="dcterms:W3CDTF">2023-10-16T16:37:47Z</dcterms:created>
  <dcterms:modified xsi:type="dcterms:W3CDTF">2023-10-20T07:35:56Z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